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FBCDB7E" w14:textId="77777777" w:rsidR="00D15122" w:rsidRPr="00DB2E71" w:rsidRDefault="00D15122" w:rsidP="00FA4903">
      <w:pPr>
        <w:widowControl/>
        <w:rPr>
          <w:rFonts w:ascii="Times New Roman" w:eastAsia="Times New Roman" w:hAnsi="Times New Roman"/>
        </w:rPr>
      </w:pPr>
    </w:p>
    <w:p w14:paraId="5B3D1BEE" w14:textId="77777777" w:rsidR="00D15122" w:rsidRPr="00DB2E71" w:rsidRDefault="00D15122" w:rsidP="00FA4903">
      <w:pPr>
        <w:widowControl/>
        <w:rPr>
          <w:rFonts w:ascii="Times New Roman" w:eastAsia="Times New Roman" w:hAnsi="Times New Roman"/>
        </w:rPr>
      </w:pPr>
    </w:p>
    <w:p w14:paraId="52656B47" w14:textId="77777777" w:rsidR="00D15122" w:rsidRPr="00DB2E71" w:rsidRDefault="00D15122" w:rsidP="00FA4903">
      <w:pPr>
        <w:widowControl/>
        <w:rPr>
          <w:rFonts w:ascii="Times New Roman" w:eastAsia="Times New Roman" w:hAnsi="Times New Roman"/>
        </w:rPr>
      </w:pPr>
    </w:p>
    <w:p w14:paraId="17D15943" w14:textId="77777777" w:rsidR="00D15122" w:rsidRPr="00DB2E71" w:rsidRDefault="00D15122" w:rsidP="00FA4903">
      <w:pPr>
        <w:widowControl/>
        <w:rPr>
          <w:rFonts w:ascii="Times New Roman" w:eastAsia="Times New Roman" w:hAnsi="Times New Roman"/>
        </w:rPr>
      </w:pPr>
    </w:p>
    <w:p w14:paraId="555A2A58" w14:textId="77777777" w:rsidR="00D15122" w:rsidRPr="00DB2E71" w:rsidRDefault="00D15122" w:rsidP="009F3D96">
      <w:pPr>
        <w:widowControl/>
        <w:rPr>
          <w:rFonts w:ascii="Times New Roman" w:eastAsia="Times New Roman" w:hAnsi="Times New Roman"/>
        </w:rPr>
      </w:pPr>
    </w:p>
    <w:p w14:paraId="7F1744FC" w14:textId="77777777" w:rsidR="00D15122" w:rsidRPr="00DB2E71" w:rsidRDefault="00D15122" w:rsidP="00FA4903">
      <w:pPr>
        <w:widowControl/>
        <w:rPr>
          <w:rFonts w:ascii="Times New Roman" w:eastAsia="Times New Roman" w:hAnsi="Times New Roman"/>
        </w:rPr>
      </w:pPr>
    </w:p>
    <w:p w14:paraId="3ABE81A4" w14:textId="77777777" w:rsidR="00D15122" w:rsidRPr="00DB2E71" w:rsidRDefault="00D15122" w:rsidP="00FA4903">
      <w:pPr>
        <w:widowControl/>
        <w:rPr>
          <w:rFonts w:ascii="Times New Roman" w:eastAsia="Times New Roman" w:hAnsi="Times New Roman"/>
        </w:rPr>
      </w:pPr>
    </w:p>
    <w:p w14:paraId="3980416D" w14:textId="77777777" w:rsidR="00D15122" w:rsidRPr="00DB2E71" w:rsidRDefault="00D15122" w:rsidP="00FA4903">
      <w:pPr>
        <w:widowControl/>
        <w:rPr>
          <w:rFonts w:ascii="Times New Roman" w:eastAsia="Times New Roman" w:hAnsi="Times New Roman"/>
        </w:rPr>
      </w:pPr>
    </w:p>
    <w:p w14:paraId="085ACC11" w14:textId="77777777" w:rsidR="00D15122" w:rsidRPr="00DB2E71" w:rsidRDefault="00D15122" w:rsidP="00FA4903">
      <w:pPr>
        <w:widowControl/>
        <w:rPr>
          <w:rFonts w:ascii="Times New Roman" w:eastAsia="Times New Roman" w:hAnsi="Times New Roman"/>
        </w:rPr>
      </w:pPr>
    </w:p>
    <w:p w14:paraId="1E535702" w14:textId="77777777" w:rsidR="00D15122" w:rsidRPr="00DB2E71" w:rsidRDefault="00D15122" w:rsidP="00FA4903">
      <w:pPr>
        <w:widowControl/>
        <w:rPr>
          <w:rFonts w:ascii="Times New Roman" w:eastAsia="Times New Roman" w:hAnsi="Times New Roman"/>
        </w:rPr>
      </w:pPr>
    </w:p>
    <w:p w14:paraId="7E3DAF5B" w14:textId="77777777" w:rsidR="00D15122" w:rsidRPr="00DB2E71" w:rsidRDefault="00D15122" w:rsidP="00FA4903">
      <w:pPr>
        <w:widowControl/>
        <w:rPr>
          <w:rFonts w:ascii="Times New Roman" w:eastAsia="Times New Roman" w:hAnsi="Times New Roman"/>
        </w:rPr>
      </w:pPr>
    </w:p>
    <w:p w14:paraId="1F7D28C7" w14:textId="77777777" w:rsidR="00D15122" w:rsidRPr="00DB2E71" w:rsidRDefault="00D15122" w:rsidP="00FA4903">
      <w:pPr>
        <w:widowControl/>
        <w:rPr>
          <w:rFonts w:ascii="Times New Roman" w:eastAsia="Times New Roman" w:hAnsi="Times New Roman"/>
        </w:rPr>
      </w:pPr>
    </w:p>
    <w:p w14:paraId="1F92115E" w14:textId="77777777" w:rsidR="00D15122" w:rsidRPr="00DB2E71" w:rsidRDefault="00D15122" w:rsidP="00FA4903">
      <w:pPr>
        <w:widowControl/>
        <w:rPr>
          <w:rFonts w:ascii="Times New Roman" w:eastAsia="Times New Roman" w:hAnsi="Times New Roman"/>
        </w:rPr>
      </w:pPr>
    </w:p>
    <w:p w14:paraId="41B10A08" w14:textId="77777777" w:rsidR="00D15122" w:rsidRPr="00DB2E71" w:rsidRDefault="00D15122" w:rsidP="00FA4903">
      <w:pPr>
        <w:widowControl/>
        <w:rPr>
          <w:rFonts w:ascii="Times New Roman" w:eastAsia="Times New Roman" w:hAnsi="Times New Roman"/>
        </w:rPr>
      </w:pPr>
    </w:p>
    <w:p w14:paraId="3FDAA84D" w14:textId="77777777" w:rsidR="00D15122" w:rsidRPr="00DB2E71" w:rsidRDefault="00D15122" w:rsidP="00FA4903">
      <w:pPr>
        <w:widowControl/>
        <w:rPr>
          <w:rFonts w:ascii="Times New Roman" w:eastAsia="Times New Roman" w:hAnsi="Times New Roman"/>
        </w:rPr>
      </w:pPr>
    </w:p>
    <w:p w14:paraId="4277722E" w14:textId="77777777" w:rsidR="00D15122" w:rsidRPr="00DB2E71" w:rsidRDefault="00D15122" w:rsidP="00FA4903">
      <w:pPr>
        <w:widowControl/>
        <w:rPr>
          <w:rFonts w:ascii="Times New Roman" w:eastAsia="Times New Roman" w:hAnsi="Times New Roman"/>
        </w:rPr>
      </w:pPr>
    </w:p>
    <w:p w14:paraId="7B64313D" w14:textId="77777777" w:rsidR="00D15122" w:rsidRPr="00DB2E71" w:rsidRDefault="00D15122" w:rsidP="00FA4903">
      <w:pPr>
        <w:widowControl/>
        <w:rPr>
          <w:rFonts w:ascii="Times New Roman" w:eastAsia="Times New Roman" w:hAnsi="Times New Roman"/>
        </w:rPr>
      </w:pPr>
    </w:p>
    <w:p w14:paraId="4DC1EBE4" w14:textId="77777777" w:rsidR="00D15122" w:rsidRPr="00DB2E71" w:rsidRDefault="00D15122" w:rsidP="00FA4903">
      <w:pPr>
        <w:widowControl/>
        <w:rPr>
          <w:rFonts w:ascii="Times New Roman" w:eastAsia="Times New Roman" w:hAnsi="Times New Roman"/>
        </w:rPr>
      </w:pPr>
    </w:p>
    <w:p w14:paraId="2383780D" w14:textId="77777777" w:rsidR="00D15122" w:rsidRPr="00DB2E71" w:rsidRDefault="00D15122" w:rsidP="00FA4903">
      <w:pPr>
        <w:widowControl/>
        <w:rPr>
          <w:rFonts w:ascii="Times New Roman" w:eastAsia="Times New Roman" w:hAnsi="Times New Roman"/>
        </w:rPr>
      </w:pPr>
    </w:p>
    <w:p w14:paraId="05A1459F" w14:textId="77777777" w:rsidR="00D15122" w:rsidRPr="00DB2E71" w:rsidRDefault="00D15122" w:rsidP="00FA4903">
      <w:pPr>
        <w:widowControl/>
        <w:rPr>
          <w:rFonts w:ascii="Times New Roman" w:eastAsia="Times New Roman" w:hAnsi="Times New Roman"/>
        </w:rPr>
      </w:pPr>
    </w:p>
    <w:p w14:paraId="16F88F66" w14:textId="77777777" w:rsidR="00D15122" w:rsidRPr="00DB2E71" w:rsidRDefault="00D15122" w:rsidP="00FA4903">
      <w:pPr>
        <w:widowControl/>
        <w:rPr>
          <w:rFonts w:ascii="Times New Roman" w:eastAsia="Times New Roman" w:hAnsi="Times New Roman"/>
        </w:rPr>
      </w:pPr>
    </w:p>
    <w:p w14:paraId="58A1FD17" w14:textId="77777777" w:rsidR="00D15122" w:rsidRPr="00DB2E71" w:rsidRDefault="00D15122" w:rsidP="00FA4903">
      <w:pPr>
        <w:widowControl/>
        <w:rPr>
          <w:rFonts w:ascii="Times New Roman" w:eastAsia="Times New Roman" w:hAnsi="Times New Roman"/>
        </w:rPr>
      </w:pPr>
    </w:p>
    <w:p w14:paraId="59774EAB" w14:textId="77777777" w:rsidR="00D15122" w:rsidRPr="00471360" w:rsidRDefault="00D15122" w:rsidP="00FA4903">
      <w:pPr>
        <w:widowControl/>
        <w:rPr>
          <w:rFonts w:ascii="Times New Roman" w:eastAsia="Times New Roman" w:hAnsi="Times New Roman"/>
        </w:rPr>
      </w:pPr>
    </w:p>
    <w:p w14:paraId="5111E4DD" w14:textId="77777777" w:rsidR="00D15122" w:rsidRPr="003E37B0" w:rsidRDefault="009B0756" w:rsidP="00FA4903">
      <w:pPr>
        <w:pStyle w:val="Heading1"/>
        <w:widowControl/>
        <w:ind w:left="0" w:right="1"/>
        <w:jc w:val="center"/>
        <w:rPr>
          <w:bCs w:val="0"/>
        </w:rPr>
      </w:pPr>
      <w:r w:rsidRPr="003E37B0">
        <w:t>ANNEX I</w:t>
      </w:r>
    </w:p>
    <w:p w14:paraId="3685DDF5" w14:textId="77777777" w:rsidR="00D15122" w:rsidRPr="00176136" w:rsidRDefault="00D15122" w:rsidP="00FA4903">
      <w:pPr>
        <w:widowControl/>
        <w:rPr>
          <w:rFonts w:ascii="Times New Roman" w:eastAsia="Times New Roman" w:hAnsi="Times New Roman"/>
          <w:bCs/>
        </w:rPr>
      </w:pPr>
    </w:p>
    <w:p w14:paraId="48A0DA84" w14:textId="77777777" w:rsidR="00D15122" w:rsidRPr="003E37B0" w:rsidRDefault="009B0756" w:rsidP="00FA4903">
      <w:pPr>
        <w:widowControl/>
        <w:jc w:val="center"/>
        <w:rPr>
          <w:rFonts w:ascii="Times New Roman" w:eastAsia="Times New Roman" w:hAnsi="Times New Roman"/>
          <w:b/>
        </w:rPr>
      </w:pPr>
      <w:bookmarkStart w:id="0" w:name="SUMMARY_OF_PRODUCT_CHARACTERISTICS"/>
      <w:bookmarkEnd w:id="0"/>
      <w:r w:rsidRPr="003E37B0">
        <w:rPr>
          <w:rFonts w:ascii="Times New Roman" w:hAnsi="Times New Roman"/>
          <w:b/>
        </w:rPr>
        <w:t>SUMMARY OF PRODUCT CHARACTERISTICS</w:t>
      </w:r>
    </w:p>
    <w:p w14:paraId="5DEBE3FA" w14:textId="6F3EE957" w:rsidR="0092587E" w:rsidRPr="0092587E" w:rsidRDefault="00AF70F6" w:rsidP="00FA4903">
      <w:pPr>
        <w:pStyle w:val="ListParagraph"/>
        <w:widowControl/>
        <w:rPr>
          <w:rFonts w:ascii="Times New Roman" w:hAnsi="Times New Roman"/>
        </w:rPr>
      </w:pPr>
      <w:r>
        <w:rPr>
          <w:rFonts w:ascii="Times New Roman" w:eastAsia="Times New Roman" w:hAnsi="Times New Roman"/>
          <w:b/>
        </w:rPr>
        <w:br w:type="page"/>
      </w:r>
    </w:p>
    <w:p w14:paraId="3D95C87C" w14:textId="77777777" w:rsidR="0092587E" w:rsidRDefault="0092587E" w:rsidP="00FA4903">
      <w:pPr>
        <w:pStyle w:val="ListParagraph"/>
        <w:widowControl/>
        <w:rPr>
          <w:rFonts w:ascii="Times New Roman" w:eastAsia="Times New Roman" w:hAnsi="Times New Roman"/>
          <w:b/>
        </w:rPr>
      </w:pPr>
    </w:p>
    <w:p w14:paraId="36390EA5" w14:textId="77777777" w:rsidR="000442DA" w:rsidRPr="0092587E" w:rsidRDefault="000442DA" w:rsidP="00FA4903">
      <w:pPr>
        <w:pStyle w:val="ListParagraph"/>
        <w:widowControl/>
        <w:rPr>
          <w:rFonts w:ascii="Times New Roman" w:eastAsia="Times New Roman" w:hAnsi="Times New Roman"/>
          <w:b/>
        </w:rPr>
      </w:pPr>
    </w:p>
    <w:p w14:paraId="45F3A25D" w14:textId="77777777" w:rsidR="0092587E" w:rsidRPr="0092587E" w:rsidRDefault="0092587E" w:rsidP="00FA4903">
      <w:pPr>
        <w:keepNext/>
        <w:widowControl/>
        <w:rPr>
          <w:rFonts w:ascii="Times New Roman" w:hAnsi="Times New Roman"/>
          <w:b/>
        </w:rPr>
      </w:pPr>
      <w:r>
        <w:rPr>
          <w:rFonts w:ascii="Times New Roman" w:hAnsi="Times New Roman"/>
          <w:b/>
        </w:rPr>
        <w:t>1</w:t>
      </w:r>
      <w:r w:rsidRPr="00435CC3">
        <w:rPr>
          <w:rFonts w:ascii="Times New Roman" w:hAnsi="Times New Roman"/>
          <w:b/>
        </w:rPr>
        <w:t>.</w:t>
      </w:r>
      <w:r>
        <w:rPr>
          <w:rFonts w:ascii="Times New Roman" w:hAnsi="Times New Roman"/>
          <w:b/>
        </w:rPr>
        <w:tab/>
      </w:r>
      <w:r w:rsidRPr="0092587E">
        <w:rPr>
          <w:rFonts w:ascii="Times New Roman" w:hAnsi="Times New Roman"/>
          <w:b/>
        </w:rPr>
        <w:t>NAME OF THE MEDICINAL PRODUCT</w:t>
      </w:r>
    </w:p>
    <w:p w14:paraId="2EA89C22" w14:textId="77777777" w:rsidR="00D15122" w:rsidRPr="003E37B0" w:rsidRDefault="00D15122" w:rsidP="00FA4903">
      <w:pPr>
        <w:keepNext/>
        <w:widowControl/>
        <w:rPr>
          <w:rFonts w:ascii="Times New Roman" w:eastAsia="Times New Roman" w:hAnsi="Times New Roman"/>
          <w:bCs/>
          <w:sz w:val="21"/>
          <w:szCs w:val="21"/>
        </w:rPr>
      </w:pPr>
    </w:p>
    <w:p w14:paraId="157A8FBB" w14:textId="3FDDDFC6" w:rsidR="00D15122" w:rsidRPr="003E37B0" w:rsidRDefault="00760F57" w:rsidP="00FA4903">
      <w:pPr>
        <w:pStyle w:val="BodyText"/>
        <w:keepNext/>
        <w:widowControl/>
        <w:ind w:left="0"/>
      </w:pPr>
      <w:r>
        <w:t>Zirabev</w:t>
      </w:r>
      <w:r w:rsidR="009B0756" w:rsidRPr="003E37B0">
        <w:t xml:space="preserve"> 25</w:t>
      </w:r>
      <w:r w:rsidR="009C2D0A">
        <w:t> </w:t>
      </w:r>
      <w:r w:rsidR="009B0756" w:rsidRPr="003E37B0">
        <w:t>mg/ml concentrate for solution for infusion</w:t>
      </w:r>
    </w:p>
    <w:p w14:paraId="19E8C86F" w14:textId="77777777" w:rsidR="00760F57" w:rsidRDefault="00760F57" w:rsidP="00FA4903">
      <w:pPr>
        <w:widowControl/>
        <w:rPr>
          <w:rFonts w:ascii="Times New Roman" w:eastAsia="Times New Roman" w:hAnsi="Times New Roman"/>
        </w:rPr>
      </w:pPr>
    </w:p>
    <w:p w14:paraId="125E1974" w14:textId="77777777" w:rsidR="00D15122" w:rsidRPr="007F6E1B" w:rsidRDefault="00D15122" w:rsidP="00FA4903">
      <w:pPr>
        <w:widowControl/>
        <w:rPr>
          <w:rFonts w:ascii="Times New Roman" w:eastAsia="Times New Roman" w:hAnsi="Times New Roman"/>
        </w:rPr>
      </w:pPr>
    </w:p>
    <w:p w14:paraId="3F03236C" w14:textId="77777777" w:rsidR="00D15122" w:rsidRPr="00435CC3" w:rsidRDefault="00435CC3" w:rsidP="00FA4903">
      <w:pPr>
        <w:keepNext/>
        <w:widowControl/>
        <w:rPr>
          <w:rFonts w:ascii="Times New Roman" w:hAnsi="Times New Roman"/>
          <w:b/>
          <w:bCs/>
        </w:rPr>
      </w:pPr>
      <w:r w:rsidRPr="00435CC3">
        <w:rPr>
          <w:rFonts w:ascii="Times New Roman" w:hAnsi="Times New Roman"/>
          <w:b/>
        </w:rPr>
        <w:t>2.</w:t>
      </w:r>
      <w:r>
        <w:rPr>
          <w:rFonts w:ascii="Times New Roman" w:hAnsi="Times New Roman"/>
          <w:b/>
        </w:rPr>
        <w:tab/>
      </w:r>
      <w:r w:rsidR="009B0756" w:rsidRPr="00435CC3">
        <w:rPr>
          <w:rFonts w:ascii="Times New Roman" w:hAnsi="Times New Roman"/>
          <w:b/>
        </w:rPr>
        <w:t>QUALITATIVE AND QUANTITATIVE COMPOSITION</w:t>
      </w:r>
    </w:p>
    <w:p w14:paraId="7672CD7C" w14:textId="77777777" w:rsidR="00D15122" w:rsidRPr="003E37B0" w:rsidRDefault="00D15122" w:rsidP="00FA4903">
      <w:pPr>
        <w:keepNext/>
        <w:widowControl/>
        <w:rPr>
          <w:rFonts w:ascii="Times New Roman" w:eastAsia="Times New Roman" w:hAnsi="Times New Roman"/>
          <w:bCs/>
        </w:rPr>
      </w:pPr>
    </w:p>
    <w:p w14:paraId="2D41F36D" w14:textId="1A68DF50" w:rsidR="00BD460C" w:rsidRDefault="009B0756" w:rsidP="00FA4903">
      <w:pPr>
        <w:pStyle w:val="BodyText"/>
        <w:keepNext/>
        <w:widowControl/>
        <w:ind w:left="0"/>
      </w:pPr>
      <w:r w:rsidRPr="003E37B0">
        <w:t>Each ml of concentrate contains 25</w:t>
      </w:r>
      <w:r w:rsidR="009C2D0A">
        <w:t> </w:t>
      </w:r>
      <w:r w:rsidRPr="003E37B0">
        <w:t xml:space="preserve">mg of bevacizumab*. </w:t>
      </w:r>
    </w:p>
    <w:p w14:paraId="56246D4B" w14:textId="68A66E96" w:rsidR="00D15122" w:rsidRPr="003E37B0" w:rsidRDefault="009B0756" w:rsidP="00FA4903">
      <w:pPr>
        <w:pStyle w:val="BodyText"/>
        <w:widowControl/>
        <w:ind w:left="0"/>
      </w:pPr>
      <w:r w:rsidRPr="003E37B0">
        <w:t>Each 4</w:t>
      </w:r>
      <w:r w:rsidR="009C2D0A">
        <w:t> </w:t>
      </w:r>
      <w:r w:rsidRPr="003E37B0">
        <w:t>ml vial contains 100</w:t>
      </w:r>
      <w:r w:rsidR="009C2D0A">
        <w:t> </w:t>
      </w:r>
      <w:r w:rsidRPr="003E37B0">
        <w:t>mg of bevacizumab.</w:t>
      </w:r>
    </w:p>
    <w:p w14:paraId="4E81C823" w14:textId="49A1E06A" w:rsidR="00D15122" w:rsidRPr="003E37B0" w:rsidRDefault="009B0756" w:rsidP="00FA4903">
      <w:pPr>
        <w:pStyle w:val="BodyText"/>
        <w:widowControl/>
        <w:ind w:left="0"/>
      </w:pPr>
      <w:r w:rsidRPr="003E37B0">
        <w:t>Each 16</w:t>
      </w:r>
      <w:r w:rsidR="009C2D0A">
        <w:t> </w:t>
      </w:r>
      <w:r w:rsidRPr="003E37B0">
        <w:t>ml vial contains 400</w:t>
      </w:r>
      <w:r w:rsidR="009C2D0A">
        <w:t> </w:t>
      </w:r>
      <w:r w:rsidRPr="003E37B0">
        <w:t>mg of bevacizumab.</w:t>
      </w:r>
    </w:p>
    <w:p w14:paraId="63E7C426" w14:textId="77777777" w:rsidR="00D15122" w:rsidRPr="003E37B0" w:rsidRDefault="009B0756" w:rsidP="00FA4903">
      <w:pPr>
        <w:pStyle w:val="BodyText"/>
        <w:widowControl/>
        <w:ind w:left="0"/>
      </w:pPr>
      <w:r w:rsidRPr="003E37B0">
        <w:t>For dilution and other handling recommendations, see section 6.6.</w:t>
      </w:r>
    </w:p>
    <w:p w14:paraId="4D5CD30D" w14:textId="77777777" w:rsidR="00D15122" w:rsidRPr="003E37B0" w:rsidRDefault="00D15122" w:rsidP="00FA4903">
      <w:pPr>
        <w:pStyle w:val="BodyText"/>
        <w:widowControl/>
        <w:ind w:left="0"/>
      </w:pPr>
    </w:p>
    <w:p w14:paraId="7D196D1D" w14:textId="77777777" w:rsidR="00D15122" w:rsidRPr="003E37B0" w:rsidRDefault="009B0756" w:rsidP="00FA4903">
      <w:pPr>
        <w:pStyle w:val="BodyText"/>
        <w:widowControl/>
        <w:ind w:left="0"/>
      </w:pPr>
      <w:r w:rsidRPr="003E37B0">
        <w:t>*Bevacizumab is a recombinant humanised monoclonal antibody produced by DNA technology in Chinese Hamster Ovary cells.</w:t>
      </w:r>
    </w:p>
    <w:p w14:paraId="537BF81B" w14:textId="77777777" w:rsidR="00D15122" w:rsidRPr="003E37B0" w:rsidRDefault="00D15122" w:rsidP="00FA4903">
      <w:pPr>
        <w:pStyle w:val="BodyText"/>
        <w:widowControl/>
        <w:ind w:left="0"/>
      </w:pPr>
    </w:p>
    <w:p w14:paraId="455EA377" w14:textId="546C8843" w:rsidR="00780609" w:rsidRPr="009F437F" w:rsidRDefault="00A1373A" w:rsidP="00A1373A">
      <w:pPr>
        <w:pStyle w:val="BodyText"/>
        <w:ind w:left="0"/>
        <w:rPr>
          <w:u w:val="single"/>
        </w:rPr>
      </w:pPr>
      <w:r w:rsidRPr="005D1E6B">
        <w:rPr>
          <w:u w:val="single"/>
        </w:rPr>
        <w:t>Excipient</w:t>
      </w:r>
      <w:r w:rsidR="001A3988">
        <w:rPr>
          <w:u w:val="single"/>
        </w:rPr>
        <w:t>s</w:t>
      </w:r>
      <w:r w:rsidRPr="005D1E6B">
        <w:rPr>
          <w:u w:val="single"/>
        </w:rPr>
        <w:t xml:space="preserve"> with known effect</w:t>
      </w:r>
    </w:p>
    <w:p w14:paraId="7F923D86" w14:textId="5E2A620C" w:rsidR="00A1373A" w:rsidRPr="00337DE3" w:rsidRDefault="00A1373A" w:rsidP="00A1373A">
      <w:pPr>
        <w:pStyle w:val="BodyText"/>
        <w:ind w:left="0"/>
      </w:pPr>
      <w:r>
        <w:t>Each 4</w:t>
      </w:r>
      <w:r w:rsidR="009C2D0A">
        <w:t> </w:t>
      </w:r>
      <w:r>
        <w:t>ml vial contains 3.0</w:t>
      </w:r>
      <w:r w:rsidR="009C2D0A">
        <w:t> </w:t>
      </w:r>
      <w:r>
        <w:t xml:space="preserve">mg of </w:t>
      </w:r>
      <w:r w:rsidRPr="00337DE3">
        <w:t>sodium</w:t>
      </w:r>
      <w:r w:rsidR="00C716FD" w:rsidRPr="00337DE3">
        <w:rPr>
          <w:rFonts w:eastAsia="Calibri"/>
        </w:rPr>
        <w:t xml:space="preserve"> and </w:t>
      </w:r>
      <w:r w:rsidR="008E45F6" w:rsidRPr="00337DE3">
        <w:rPr>
          <w:rFonts w:eastAsia="Calibri"/>
        </w:rPr>
        <w:t>0.8</w:t>
      </w:r>
      <w:r w:rsidR="00EB3BFF">
        <w:rPr>
          <w:rFonts w:eastAsia="Calibri"/>
        </w:rPr>
        <w:t> </w:t>
      </w:r>
      <w:r w:rsidR="00C716FD" w:rsidRPr="00337DE3">
        <w:t>mg of polysorbate 80</w:t>
      </w:r>
      <w:r w:rsidRPr="00337DE3">
        <w:t>.</w:t>
      </w:r>
    </w:p>
    <w:p w14:paraId="284F375D" w14:textId="5B42A9E8" w:rsidR="00A1373A" w:rsidRPr="00337DE3" w:rsidRDefault="00A1373A" w:rsidP="00A1373A">
      <w:pPr>
        <w:pStyle w:val="BodyText"/>
        <w:ind w:left="0"/>
      </w:pPr>
      <w:r w:rsidRPr="00337DE3">
        <w:t>Each 16</w:t>
      </w:r>
      <w:r w:rsidR="009C2D0A">
        <w:t> </w:t>
      </w:r>
      <w:r w:rsidRPr="00337DE3">
        <w:t>ml vial contains 12.1</w:t>
      </w:r>
      <w:r w:rsidR="009C2D0A">
        <w:t> </w:t>
      </w:r>
      <w:r w:rsidRPr="00337DE3">
        <w:t>mg of sodium</w:t>
      </w:r>
      <w:r w:rsidR="00CD6CF7">
        <w:t xml:space="preserve"> </w:t>
      </w:r>
      <w:r w:rsidR="00A92CD5" w:rsidRPr="00337DE3">
        <w:rPr>
          <w:rFonts w:eastAsia="Calibri"/>
        </w:rPr>
        <w:t xml:space="preserve">and </w:t>
      </w:r>
      <w:r w:rsidR="00B029A5" w:rsidRPr="00337DE3">
        <w:rPr>
          <w:rFonts w:eastAsia="Calibri"/>
        </w:rPr>
        <w:t>3.2</w:t>
      </w:r>
      <w:r w:rsidR="00EB3BFF">
        <w:rPr>
          <w:rFonts w:eastAsia="Calibri"/>
        </w:rPr>
        <w:t> </w:t>
      </w:r>
      <w:r w:rsidR="00A92CD5" w:rsidRPr="00337DE3">
        <w:t>mg of polysorbate 80</w:t>
      </w:r>
      <w:r w:rsidRPr="00337DE3">
        <w:t>.</w:t>
      </w:r>
    </w:p>
    <w:p w14:paraId="08D34998" w14:textId="77777777" w:rsidR="00960522" w:rsidRPr="00337DE3" w:rsidRDefault="00960522" w:rsidP="00A1373A">
      <w:pPr>
        <w:pStyle w:val="BodyText"/>
        <w:ind w:left="0"/>
      </w:pPr>
    </w:p>
    <w:p w14:paraId="186C00D6" w14:textId="77777777" w:rsidR="00D15122" w:rsidRPr="003E37B0" w:rsidRDefault="009B0756" w:rsidP="00FA4903">
      <w:pPr>
        <w:pStyle w:val="BodyText"/>
        <w:widowControl/>
        <w:ind w:left="0"/>
      </w:pPr>
      <w:r w:rsidRPr="003E37B0">
        <w:t>For the full list of excipients, see section 6.1.</w:t>
      </w:r>
    </w:p>
    <w:p w14:paraId="0268BF61" w14:textId="77777777" w:rsidR="00D15122" w:rsidRPr="003E37B0" w:rsidRDefault="00D15122" w:rsidP="00FA4903">
      <w:pPr>
        <w:pStyle w:val="BodyText"/>
        <w:widowControl/>
        <w:ind w:left="0"/>
      </w:pPr>
    </w:p>
    <w:p w14:paraId="0782A81C" w14:textId="77777777" w:rsidR="00D15122" w:rsidRPr="003E37B0" w:rsidRDefault="00D15122" w:rsidP="00FA4903">
      <w:pPr>
        <w:pStyle w:val="BodyText"/>
        <w:widowControl/>
        <w:ind w:left="0"/>
      </w:pPr>
    </w:p>
    <w:p w14:paraId="3A77F2AC" w14:textId="77777777" w:rsidR="00D15122" w:rsidRPr="00435CC3" w:rsidRDefault="00435CC3" w:rsidP="00FA4903">
      <w:pPr>
        <w:keepNext/>
        <w:widowControl/>
        <w:rPr>
          <w:rFonts w:ascii="Times New Roman" w:hAnsi="Times New Roman"/>
          <w:b/>
        </w:rPr>
      </w:pPr>
      <w:r>
        <w:rPr>
          <w:rFonts w:ascii="Times New Roman" w:hAnsi="Times New Roman"/>
          <w:b/>
        </w:rPr>
        <w:t>3.</w:t>
      </w:r>
      <w:r>
        <w:rPr>
          <w:rFonts w:ascii="Times New Roman" w:hAnsi="Times New Roman"/>
          <w:b/>
        </w:rPr>
        <w:tab/>
      </w:r>
      <w:r w:rsidR="009B0756" w:rsidRPr="00435CC3">
        <w:rPr>
          <w:rFonts w:ascii="Times New Roman" w:hAnsi="Times New Roman"/>
          <w:b/>
        </w:rPr>
        <w:t>PHARMACEUTICAL FORM</w:t>
      </w:r>
    </w:p>
    <w:p w14:paraId="26A5794F" w14:textId="77777777" w:rsidR="00D15122" w:rsidRPr="00176136" w:rsidRDefault="00D15122" w:rsidP="00FA4903">
      <w:pPr>
        <w:pStyle w:val="BodyText"/>
        <w:keepNext/>
        <w:widowControl/>
        <w:ind w:left="0"/>
      </w:pPr>
    </w:p>
    <w:p w14:paraId="352B852C" w14:textId="77777777" w:rsidR="00D15122" w:rsidRDefault="009B0756" w:rsidP="00FA4903">
      <w:pPr>
        <w:pStyle w:val="BodyText"/>
        <w:keepNext/>
        <w:widowControl/>
        <w:ind w:left="0"/>
      </w:pPr>
      <w:r w:rsidRPr="003E37B0">
        <w:t>Concentrate for solution for infusion</w:t>
      </w:r>
      <w:r w:rsidR="00052AD2">
        <w:t xml:space="preserve"> </w:t>
      </w:r>
      <w:r w:rsidR="00712981" w:rsidRPr="00802ABE">
        <w:t>(</w:t>
      </w:r>
      <w:r w:rsidR="00052AD2" w:rsidRPr="00802ABE">
        <w:t>sterile concentrate</w:t>
      </w:r>
      <w:r w:rsidR="00712981" w:rsidRPr="00802ABE">
        <w:t>)</w:t>
      </w:r>
      <w:r w:rsidRPr="003E37B0">
        <w:t>.</w:t>
      </w:r>
    </w:p>
    <w:p w14:paraId="61A0A8AC" w14:textId="77777777" w:rsidR="00D15122" w:rsidRPr="003E37B0" w:rsidRDefault="00D15122" w:rsidP="00FA4903">
      <w:pPr>
        <w:pStyle w:val="BodyText"/>
        <w:widowControl/>
        <w:ind w:left="0"/>
      </w:pPr>
    </w:p>
    <w:p w14:paraId="6B73B775" w14:textId="77777777" w:rsidR="00D15122" w:rsidRPr="003E37B0" w:rsidRDefault="009B0756" w:rsidP="00FA4903">
      <w:pPr>
        <w:pStyle w:val="BodyText"/>
        <w:widowControl/>
        <w:ind w:left="0"/>
      </w:pPr>
      <w:r w:rsidRPr="00176136">
        <w:t>Clear to slightly opalescent, colourless to pale brown liquid.</w:t>
      </w:r>
    </w:p>
    <w:p w14:paraId="5151EFB3" w14:textId="77777777" w:rsidR="00D15122" w:rsidRDefault="00D15122" w:rsidP="00FA4903">
      <w:pPr>
        <w:pStyle w:val="BodyText"/>
        <w:widowControl/>
        <w:ind w:left="0"/>
      </w:pPr>
    </w:p>
    <w:p w14:paraId="4F658AF5" w14:textId="77777777" w:rsidR="00185E97" w:rsidRPr="003E37B0" w:rsidRDefault="00185E97" w:rsidP="00FA4903">
      <w:pPr>
        <w:pStyle w:val="BodyText"/>
        <w:widowControl/>
        <w:ind w:left="0"/>
      </w:pPr>
    </w:p>
    <w:p w14:paraId="0590A62F" w14:textId="77777777" w:rsidR="00D15122" w:rsidRPr="003E37B0" w:rsidRDefault="00435CC3" w:rsidP="00FA4903">
      <w:pPr>
        <w:pStyle w:val="Heading1"/>
        <w:keepNext/>
        <w:widowControl/>
        <w:tabs>
          <w:tab w:val="left" w:pos="685"/>
        </w:tabs>
        <w:ind w:left="-684" w:firstLine="684"/>
        <w:rPr>
          <w:bCs w:val="0"/>
        </w:rPr>
      </w:pPr>
      <w:r>
        <w:t>4.</w:t>
      </w:r>
      <w:r>
        <w:tab/>
      </w:r>
      <w:r w:rsidR="009B0756" w:rsidRPr="003E37B0">
        <w:t>CLINICAL PARTICULARS</w:t>
      </w:r>
    </w:p>
    <w:p w14:paraId="19441000" w14:textId="77777777" w:rsidR="00D15122" w:rsidRPr="003E37B0" w:rsidRDefault="00D15122" w:rsidP="00FA4903">
      <w:pPr>
        <w:keepNext/>
        <w:widowControl/>
        <w:rPr>
          <w:rFonts w:ascii="Times New Roman" w:eastAsia="Times New Roman" w:hAnsi="Times New Roman"/>
          <w:bCs/>
        </w:rPr>
      </w:pPr>
    </w:p>
    <w:p w14:paraId="632688F2" w14:textId="77777777" w:rsidR="00D15122" w:rsidRPr="003E37B0" w:rsidRDefault="003E4A60" w:rsidP="00FA4903">
      <w:pPr>
        <w:keepNext/>
        <w:widowControl/>
        <w:tabs>
          <w:tab w:val="left" w:pos="685"/>
        </w:tabs>
        <w:rPr>
          <w:rFonts w:ascii="Times New Roman" w:eastAsia="Times New Roman" w:hAnsi="Times New Roman"/>
          <w:b/>
        </w:rPr>
      </w:pPr>
      <w:r>
        <w:rPr>
          <w:rFonts w:ascii="Times New Roman" w:hAnsi="Times New Roman"/>
          <w:b/>
        </w:rPr>
        <w:t>4.1</w:t>
      </w:r>
      <w:r>
        <w:rPr>
          <w:rFonts w:ascii="Times New Roman" w:hAnsi="Times New Roman"/>
          <w:b/>
        </w:rPr>
        <w:tab/>
      </w:r>
      <w:r w:rsidR="009B0756" w:rsidRPr="003E37B0">
        <w:rPr>
          <w:rFonts w:ascii="Times New Roman" w:hAnsi="Times New Roman"/>
          <w:b/>
        </w:rPr>
        <w:t>Therapeutic indications</w:t>
      </w:r>
    </w:p>
    <w:p w14:paraId="5860878D" w14:textId="77777777" w:rsidR="00D15122" w:rsidRPr="003E37B0" w:rsidRDefault="00D15122" w:rsidP="00FA4903">
      <w:pPr>
        <w:keepNext/>
        <w:widowControl/>
        <w:rPr>
          <w:rFonts w:ascii="Times New Roman" w:eastAsia="Times New Roman" w:hAnsi="Times New Roman"/>
          <w:bCs/>
        </w:rPr>
      </w:pPr>
    </w:p>
    <w:p w14:paraId="0A3D0BAF" w14:textId="77777777" w:rsidR="00D15122" w:rsidRPr="003E37B0" w:rsidRDefault="00760F57" w:rsidP="00FA4903">
      <w:pPr>
        <w:pStyle w:val="BodyText"/>
        <w:keepNext/>
        <w:widowControl/>
        <w:ind w:left="0"/>
      </w:pPr>
      <w:r>
        <w:t>Zirabev</w:t>
      </w:r>
      <w:r w:rsidR="009B0756" w:rsidRPr="0092587E">
        <w:t xml:space="preserve"> in combination with fluoropyrimidine-based chemotherapy is indicated for</w:t>
      </w:r>
      <w:r w:rsidR="009B0756" w:rsidRPr="003E37B0">
        <w:t xml:space="preserve"> treatment of adult patients with metastatic carcinoma of the colon or rectum.</w:t>
      </w:r>
    </w:p>
    <w:p w14:paraId="62F5FBC8" w14:textId="77777777" w:rsidR="00D15122" w:rsidRPr="003E37B0" w:rsidRDefault="00D15122" w:rsidP="00FA4903">
      <w:pPr>
        <w:widowControl/>
        <w:rPr>
          <w:rFonts w:ascii="Times New Roman" w:eastAsia="Times New Roman" w:hAnsi="Times New Roman"/>
        </w:rPr>
      </w:pPr>
    </w:p>
    <w:p w14:paraId="11C9253D" w14:textId="77777777" w:rsidR="00D15122" w:rsidRPr="00C0667E" w:rsidRDefault="00760F57" w:rsidP="00FA4903">
      <w:pPr>
        <w:pStyle w:val="BodyText"/>
        <w:widowControl/>
        <w:ind w:left="0"/>
        <w:rPr>
          <w:lang w:val="en-GB"/>
        </w:rPr>
      </w:pPr>
      <w:r>
        <w:t>Zirabev</w:t>
      </w:r>
      <w:r w:rsidR="009B0756" w:rsidRPr="003E37B0">
        <w:t xml:space="preserve"> in combination with paclitaxel is indicated for first-line treatment of adult patients with metastatic breast cancer. For further information as to human epidermal growth factor receptor</w:t>
      </w:r>
      <w:r w:rsidR="00BF1852">
        <w:t> </w:t>
      </w:r>
      <w:r w:rsidR="009B0756" w:rsidRPr="003E37B0">
        <w:t>2 (HER2) status, please refer to section 5.1.</w:t>
      </w:r>
    </w:p>
    <w:p w14:paraId="6CA6591E" w14:textId="77777777" w:rsidR="00D15122" w:rsidRDefault="00D15122" w:rsidP="00FA4903">
      <w:pPr>
        <w:widowControl/>
        <w:rPr>
          <w:rFonts w:ascii="Times New Roman" w:eastAsia="Times New Roman" w:hAnsi="Times New Roman"/>
        </w:rPr>
      </w:pPr>
    </w:p>
    <w:p w14:paraId="44B5CA6F" w14:textId="6F0BB424" w:rsidR="002E30F6" w:rsidRDefault="002E30F6" w:rsidP="00FA4903">
      <w:pPr>
        <w:pStyle w:val="BodyText"/>
        <w:widowControl/>
        <w:ind w:left="0"/>
      </w:pPr>
      <w:r>
        <w:t>Zirabev in combination with capecitabine is indicated for first-line treatment of adult patients with metastatic breast cancer in whom treatment with other chemotherapy options including taxanes or anthracyclines is not considered appropriate. Patients who have received taxane and anthracycline</w:t>
      </w:r>
      <w:r w:rsidR="00675AA5">
        <w:noBreakHyphen/>
      </w:r>
      <w:r>
        <w:t>containing regimens in the adjuvant setting within the last 12</w:t>
      </w:r>
      <w:r w:rsidR="009C2D0A">
        <w:t> </w:t>
      </w:r>
      <w:r>
        <w:t>months should be excluded from treatment with Zirabev in combination with capecitabine. For further information as to HER2 status, please refer to section 5.1.</w:t>
      </w:r>
    </w:p>
    <w:p w14:paraId="0D23EBF4" w14:textId="77777777" w:rsidR="002E30F6" w:rsidRPr="003E37B0" w:rsidRDefault="002E30F6" w:rsidP="00FA4903">
      <w:pPr>
        <w:widowControl/>
        <w:rPr>
          <w:rFonts w:ascii="Times New Roman" w:eastAsia="Times New Roman" w:hAnsi="Times New Roman"/>
        </w:rPr>
      </w:pPr>
    </w:p>
    <w:p w14:paraId="361FAB22" w14:textId="77777777" w:rsidR="00D15122" w:rsidRDefault="00760F57" w:rsidP="00FA4903">
      <w:pPr>
        <w:pStyle w:val="BodyText"/>
        <w:widowControl/>
        <w:ind w:left="0"/>
      </w:pPr>
      <w:r>
        <w:t>Zirabev</w:t>
      </w:r>
      <w:r w:rsidR="009B0756" w:rsidRPr="003E37B0">
        <w:t xml:space="preserve"> in addition to platinum-based chemotherapy is indicated for first-line treatment of adult patients with unresectable advanced, metastatic or recurrent non-small cell lung cancer other than predominantly squamous cell histology.</w:t>
      </w:r>
    </w:p>
    <w:p w14:paraId="77F519BB" w14:textId="77777777" w:rsidR="00AA0298" w:rsidRDefault="00AA0298" w:rsidP="00FA4903">
      <w:pPr>
        <w:pStyle w:val="BodyText"/>
        <w:widowControl/>
        <w:ind w:left="0"/>
      </w:pPr>
    </w:p>
    <w:p w14:paraId="10E907BC" w14:textId="77777777" w:rsidR="00AA0298" w:rsidRPr="003E37B0" w:rsidRDefault="006A5C86" w:rsidP="00FA4903">
      <w:pPr>
        <w:pStyle w:val="BodyText"/>
        <w:widowControl/>
        <w:ind w:left="0"/>
      </w:pPr>
      <w:r>
        <w:t>Zirabev</w:t>
      </w:r>
      <w:r w:rsidR="00AA0298">
        <w:t xml:space="preserve"> in combination with erlotinib is indicated for first-line treatment of adult patients with unresectable advanced, metastatic or recurrent non-squamous non-small cell lung cancer with Epidermal Growth Factor Receptor (EGFR) activating mutations (see </w:t>
      </w:r>
      <w:r w:rsidR="00F802ED">
        <w:t>s</w:t>
      </w:r>
      <w:r w:rsidR="00AA0298">
        <w:t>ection 5.1).</w:t>
      </w:r>
    </w:p>
    <w:p w14:paraId="56DA60E2" w14:textId="77777777" w:rsidR="00D15122" w:rsidRPr="003E37B0" w:rsidRDefault="00D15122" w:rsidP="00FA4903">
      <w:pPr>
        <w:widowControl/>
        <w:rPr>
          <w:rFonts w:ascii="Times New Roman" w:eastAsia="Times New Roman" w:hAnsi="Times New Roman"/>
        </w:rPr>
      </w:pPr>
    </w:p>
    <w:p w14:paraId="12C390AD" w14:textId="77777777" w:rsidR="00D15122" w:rsidRPr="003E37B0" w:rsidRDefault="00760F57" w:rsidP="00FA4903">
      <w:pPr>
        <w:pStyle w:val="BodyText"/>
        <w:widowControl/>
        <w:ind w:left="0"/>
      </w:pPr>
      <w:r>
        <w:lastRenderedPageBreak/>
        <w:t>Zirabev</w:t>
      </w:r>
      <w:r w:rsidR="009B0756" w:rsidRPr="003E37B0">
        <w:t xml:space="preserve"> in combination with interferon alfa-2a is indicated for first line treatment of adult patients with advanced and/or metastatic renal cell cancer.</w:t>
      </w:r>
    </w:p>
    <w:p w14:paraId="7391F6C4" w14:textId="77777777" w:rsidR="002E30F6" w:rsidRDefault="002E30F6" w:rsidP="00FA4903">
      <w:pPr>
        <w:pStyle w:val="BodyText"/>
        <w:widowControl/>
        <w:ind w:left="0" w:right="176"/>
      </w:pPr>
    </w:p>
    <w:p w14:paraId="41B4A6B4" w14:textId="77777777" w:rsidR="002E30F6" w:rsidRDefault="002E30F6" w:rsidP="00FA4903">
      <w:pPr>
        <w:pStyle w:val="BodyText"/>
        <w:widowControl/>
        <w:ind w:left="0"/>
      </w:pPr>
      <w:r>
        <w:t>Zirabev in combination with carboplatin and paclitaxel is indicated for the front-line treatment of adult patients with advanced (International Federation of Gynecology and Obstetrics (FIGO) stages III B, III C and IV) epithelial ovarian, fallopian tube, or primary peritoneal cancer (</w:t>
      </w:r>
      <w:r w:rsidR="00675AA5">
        <w:t>s</w:t>
      </w:r>
      <w:r>
        <w:t>ee section 5.1).</w:t>
      </w:r>
    </w:p>
    <w:p w14:paraId="4A6C17A3" w14:textId="77777777" w:rsidR="002E30F6" w:rsidRDefault="002E30F6" w:rsidP="00FA4903">
      <w:pPr>
        <w:pStyle w:val="BodyText"/>
        <w:widowControl/>
        <w:ind w:left="0"/>
      </w:pPr>
    </w:p>
    <w:p w14:paraId="2FD3B6A9" w14:textId="427DC418" w:rsidR="002E30F6" w:rsidRDefault="002E30F6" w:rsidP="00FA4903">
      <w:pPr>
        <w:pStyle w:val="BodyText"/>
        <w:widowControl/>
        <w:ind w:left="0"/>
      </w:pPr>
      <w:r>
        <w:t>Zirabev in combination with carboplatin and gemcitabine or in combination with carboplatin and paclitaxel, is indicated for treatment of adult patients with first recurrence of platinum-sensitive epithelial ovarian, fallopian tube or primary peritoneal cancer who have not received prior therapy with bevacizumab or other VEGF inhibitors or VEGF receptor</w:t>
      </w:r>
      <w:r w:rsidR="002A739E">
        <w:noBreakHyphen/>
      </w:r>
      <w:r>
        <w:t>targeted agents.</w:t>
      </w:r>
    </w:p>
    <w:p w14:paraId="68134131" w14:textId="77777777" w:rsidR="002E30F6" w:rsidRPr="002E30F6" w:rsidRDefault="002E30F6" w:rsidP="00FA4903">
      <w:pPr>
        <w:pStyle w:val="BodyText"/>
        <w:widowControl/>
        <w:ind w:left="0"/>
      </w:pPr>
    </w:p>
    <w:p w14:paraId="45B8DFCC" w14:textId="1DE25371" w:rsidR="00D15122" w:rsidRPr="002E30F6" w:rsidRDefault="002E30F6" w:rsidP="00FA4903">
      <w:pPr>
        <w:widowControl/>
        <w:rPr>
          <w:rFonts w:ascii="Times New Roman" w:hAnsi="Times New Roman"/>
        </w:rPr>
      </w:pPr>
      <w:r w:rsidRPr="002E30F6">
        <w:rPr>
          <w:rFonts w:ascii="Times New Roman" w:hAnsi="Times New Roman"/>
        </w:rPr>
        <w:t xml:space="preserve">Zirabev in combination with </w:t>
      </w:r>
      <w:r w:rsidR="00501312">
        <w:rPr>
          <w:rFonts w:ascii="Times New Roman" w:hAnsi="Times New Roman"/>
        </w:rPr>
        <w:t xml:space="preserve">paclitaxel, </w:t>
      </w:r>
      <w:r w:rsidRPr="002E30F6">
        <w:rPr>
          <w:rFonts w:ascii="Times New Roman" w:hAnsi="Times New Roman"/>
        </w:rPr>
        <w:t xml:space="preserve">topotecan or pegylated liposomal doxorubicin is indicated for the treatment of adult patients with platinum-resistant recurrent epithelial ovarian, fallopian tube, or primary peritoneal cancer who received no more than two prior chemotherapy regimens and who have not received prior therapy with bevacizumab or other VEGF inhibitors or VEGF receptor–targeted agents (see </w:t>
      </w:r>
      <w:r w:rsidR="008538B2">
        <w:rPr>
          <w:rFonts w:ascii="Times New Roman" w:hAnsi="Times New Roman"/>
        </w:rPr>
        <w:t>s</w:t>
      </w:r>
      <w:r w:rsidRPr="002E30F6">
        <w:rPr>
          <w:rFonts w:ascii="Times New Roman" w:hAnsi="Times New Roman"/>
        </w:rPr>
        <w:t>ection 5.1).</w:t>
      </w:r>
    </w:p>
    <w:p w14:paraId="606E7DA2" w14:textId="77777777" w:rsidR="002E30F6" w:rsidRPr="002E30F6" w:rsidRDefault="002E30F6" w:rsidP="00FA4903">
      <w:pPr>
        <w:widowControl/>
        <w:rPr>
          <w:rFonts w:ascii="Times New Roman" w:eastAsia="Times New Roman" w:hAnsi="Times New Roman"/>
        </w:rPr>
      </w:pPr>
    </w:p>
    <w:p w14:paraId="09D6989B" w14:textId="77777777" w:rsidR="00D15122" w:rsidRPr="003E37B0" w:rsidRDefault="00760F57" w:rsidP="00FA4903">
      <w:pPr>
        <w:pStyle w:val="BodyText"/>
        <w:widowControl/>
        <w:ind w:left="0"/>
      </w:pPr>
      <w:r>
        <w:t>Zirabev</w:t>
      </w:r>
      <w:r w:rsidR="009B0756" w:rsidRPr="003E37B0">
        <w:t xml:space="preserve"> in combination with paclitaxel and cisplatin or, alternatively, paclitaxel and topotecan in patients who cannot receive platinum therapy, is indicated for the treatment of adult patients with persistent, recurrent, or metastatic carcinoma of the cervix (see </w:t>
      </w:r>
      <w:r w:rsidR="00BD460C">
        <w:t>s</w:t>
      </w:r>
      <w:r w:rsidR="009B0756" w:rsidRPr="003E37B0">
        <w:t>ection 5.1).</w:t>
      </w:r>
    </w:p>
    <w:p w14:paraId="08A9233E" w14:textId="77777777" w:rsidR="00D15122" w:rsidRPr="003E37B0" w:rsidRDefault="00D15122" w:rsidP="00FA4903">
      <w:pPr>
        <w:widowControl/>
        <w:rPr>
          <w:rFonts w:ascii="Times New Roman" w:eastAsia="Times New Roman" w:hAnsi="Times New Roman"/>
        </w:rPr>
      </w:pPr>
    </w:p>
    <w:p w14:paraId="5BB9A616" w14:textId="77777777" w:rsidR="00D15122" w:rsidRPr="003E37B0" w:rsidRDefault="003E4A60" w:rsidP="00FA4903">
      <w:pPr>
        <w:pStyle w:val="Heading1"/>
        <w:widowControl/>
        <w:tabs>
          <w:tab w:val="left" w:pos="685"/>
        </w:tabs>
        <w:ind w:left="0"/>
        <w:rPr>
          <w:bCs w:val="0"/>
        </w:rPr>
      </w:pPr>
      <w:r>
        <w:t>4.2</w:t>
      </w:r>
      <w:r>
        <w:tab/>
      </w:r>
      <w:r w:rsidR="009B0756" w:rsidRPr="003E37B0">
        <w:t>Posology and method of administration</w:t>
      </w:r>
    </w:p>
    <w:p w14:paraId="7C258C68" w14:textId="77777777" w:rsidR="00D15122" w:rsidRPr="003E37B0" w:rsidRDefault="00D15122" w:rsidP="00FA4903">
      <w:pPr>
        <w:widowControl/>
        <w:rPr>
          <w:rFonts w:ascii="Times New Roman" w:eastAsia="Times New Roman" w:hAnsi="Times New Roman"/>
          <w:bCs/>
        </w:rPr>
      </w:pPr>
    </w:p>
    <w:p w14:paraId="33C26903" w14:textId="77777777" w:rsidR="00D15122" w:rsidRPr="003E37B0" w:rsidRDefault="00760F57" w:rsidP="00FA4903">
      <w:pPr>
        <w:pStyle w:val="BodyText"/>
        <w:widowControl/>
        <w:ind w:left="0" w:right="203"/>
      </w:pPr>
      <w:r>
        <w:t>Zirabev</w:t>
      </w:r>
      <w:r w:rsidR="009B0756" w:rsidRPr="003E37B0">
        <w:t xml:space="preserve"> must be administered under the supervision of a physician experienced in the use of antineoplastic medicinal products.</w:t>
      </w:r>
    </w:p>
    <w:p w14:paraId="44435768" w14:textId="77777777" w:rsidR="00D15122" w:rsidRPr="003E37B0" w:rsidRDefault="00D15122" w:rsidP="00FA4903">
      <w:pPr>
        <w:widowControl/>
        <w:rPr>
          <w:rFonts w:ascii="Times New Roman" w:eastAsia="Times New Roman" w:hAnsi="Times New Roman"/>
        </w:rPr>
      </w:pPr>
    </w:p>
    <w:p w14:paraId="667CF6EA" w14:textId="77777777" w:rsidR="00D15122" w:rsidRPr="003E37B0" w:rsidRDefault="009B0756" w:rsidP="00FA4903">
      <w:pPr>
        <w:pStyle w:val="BodyText"/>
        <w:keepNext/>
        <w:widowControl/>
        <w:ind w:left="0"/>
      </w:pPr>
      <w:r w:rsidRPr="003E37B0">
        <w:rPr>
          <w:u w:val="single" w:color="000000"/>
        </w:rPr>
        <w:t>Posology</w:t>
      </w:r>
    </w:p>
    <w:p w14:paraId="63194972" w14:textId="77777777" w:rsidR="00D15122" w:rsidRPr="003E37B0" w:rsidRDefault="00D15122" w:rsidP="00FA4903">
      <w:pPr>
        <w:keepNext/>
        <w:widowControl/>
        <w:rPr>
          <w:rFonts w:ascii="Times New Roman" w:eastAsia="Times New Roman" w:hAnsi="Times New Roman"/>
        </w:rPr>
      </w:pPr>
    </w:p>
    <w:p w14:paraId="5C237D78" w14:textId="77777777" w:rsidR="00D15122" w:rsidRPr="003E37B0" w:rsidRDefault="009B0756" w:rsidP="00FA4903">
      <w:pPr>
        <w:keepNext/>
        <w:widowControl/>
        <w:rPr>
          <w:rFonts w:ascii="Times New Roman" w:eastAsia="Times New Roman" w:hAnsi="Times New Roman"/>
          <w:i/>
        </w:rPr>
      </w:pPr>
      <w:r w:rsidRPr="003E37B0">
        <w:rPr>
          <w:rFonts w:ascii="Times New Roman" w:hAnsi="Times New Roman"/>
          <w:i/>
          <w:u w:val="single" w:color="000000"/>
        </w:rPr>
        <w:t>Metastatic carcinoma of the colon or rectum (mCRC)</w:t>
      </w:r>
    </w:p>
    <w:p w14:paraId="58914360" w14:textId="77777777" w:rsidR="00D15122" w:rsidRPr="003E37B0" w:rsidRDefault="00D15122" w:rsidP="00FA4903">
      <w:pPr>
        <w:keepNext/>
        <w:widowControl/>
        <w:rPr>
          <w:rFonts w:ascii="Times New Roman" w:eastAsia="Times New Roman" w:hAnsi="Times New Roman"/>
          <w:i/>
        </w:rPr>
      </w:pPr>
    </w:p>
    <w:p w14:paraId="57D2B176" w14:textId="079C97C3" w:rsidR="00D15122" w:rsidRPr="003E37B0" w:rsidRDefault="009B0756" w:rsidP="00FA4903">
      <w:pPr>
        <w:pStyle w:val="BodyText"/>
        <w:keepNext/>
        <w:widowControl/>
        <w:ind w:left="0"/>
      </w:pPr>
      <w:r w:rsidRPr="003E37B0">
        <w:t xml:space="preserve">The recommended dose of </w:t>
      </w:r>
      <w:r w:rsidR="00760F57">
        <w:t>Zirabev</w:t>
      </w:r>
      <w:r w:rsidRPr="003E37B0">
        <w:t>, administered as an intravenous infusion, is either 5</w:t>
      </w:r>
      <w:r w:rsidR="00BF1852">
        <w:t> </w:t>
      </w:r>
      <w:r w:rsidRPr="003E37B0">
        <w:t>mg/kg or</w:t>
      </w:r>
      <w:r w:rsidR="00007842" w:rsidRPr="003E37B0">
        <w:t xml:space="preserve"> </w:t>
      </w:r>
      <w:r w:rsidRPr="003E37B0">
        <w:t>10</w:t>
      </w:r>
      <w:r w:rsidR="00984127">
        <w:t> </w:t>
      </w:r>
      <w:r w:rsidRPr="003E37B0">
        <w:t xml:space="preserve">mg/kg of body weight given once </w:t>
      </w:r>
      <w:r w:rsidRPr="003E37B0">
        <w:rPr>
          <w:u w:val="single" w:color="000000"/>
        </w:rPr>
        <w:t>every 2</w:t>
      </w:r>
      <w:r w:rsidR="009C2D0A">
        <w:rPr>
          <w:u w:val="single" w:color="000000"/>
        </w:rPr>
        <w:t> </w:t>
      </w:r>
      <w:r w:rsidRPr="003E37B0">
        <w:rPr>
          <w:u w:val="single" w:color="000000"/>
        </w:rPr>
        <w:t xml:space="preserve">weeks </w:t>
      </w:r>
      <w:r w:rsidRPr="003E37B0">
        <w:t>or 7.5</w:t>
      </w:r>
      <w:r w:rsidR="009C2D0A">
        <w:t> </w:t>
      </w:r>
      <w:r w:rsidRPr="003E37B0">
        <w:t>mg/kg or 15</w:t>
      </w:r>
      <w:r w:rsidR="009C2D0A">
        <w:t> </w:t>
      </w:r>
      <w:r w:rsidRPr="003E37B0">
        <w:t xml:space="preserve">mg/kg of body weight given once </w:t>
      </w:r>
      <w:r w:rsidRPr="003E37B0">
        <w:rPr>
          <w:u w:val="single" w:color="000000"/>
        </w:rPr>
        <w:t>every 3</w:t>
      </w:r>
      <w:r w:rsidR="009C2D0A">
        <w:rPr>
          <w:u w:val="single" w:color="000000"/>
        </w:rPr>
        <w:t> </w:t>
      </w:r>
      <w:r w:rsidRPr="003E37B0">
        <w:rPr>
          <w:u w:val="single" w:color="000000"/>
        </w:rPr>
        <w:t>weeks.</w:t>
      </w:r>
    </w:p>
    <w:p w14:paraId="48EED1CF" w14:textId="77777777" w:rsidR="00203535" w:rsidRDefault="00203535" w:rsidP="00FA4903">
      <w:pPr>
        <w:pStyle w:val="BodyText"/>
        <w:widowControl/>
        <w:ind w:left="0" w:right="203"/>
      </w:pPr>
    </w:p>
    <w:p w14:paraId="0CF3D927" w14:textId="77777777" w:rsidR="00D15122" w:rsidRPr="003E37B0" w:rsidRDefault="009B0756" w:rsidP="00FA4903">
      <w:pPr>
        <w:pStyle w:val="BodyText"/>
        <w:widowControl/>
        <w:ind w:left="0" w:right="203"/>
      </w:pPr>
      <w:r w:rsidRPr="003E37B0">
        <w:t>It is recommended that treatment be continued until progression of the underlying disease or until unacceptable toxicity.</w:t>
      </w:r>
    </w:p>
    <w:p w14:paraId="01DE76AD" w14:textId="77777777" w:rsidR="00D15122" w:rsidRPr="003E37B0" w:rsidRDefault="00D15122" w:rsidP="00FA4903">
      <w:pPr>
        <w:widowControl/>
        <w:rPr>
          <w:rFonts w:ascii="Times New Roman" w:eastAsia="Times New Roman" w:hAnsi="Times New Roman"/>
        </w:rPr>
      </w:pPr>
    </w:p>
    <w:p w14:paraId="4E7B8597" w14:textId="77777777" w:rsidR="00D15122" w:rsidRPr="003E37B0" w:rsidRDefault="009B0756" w:rsidP="00FA4903">
      <w:pPr>
        <w:keepNext/>
        <w:widowControl/>
        <w:rPr>
          <w:rFonts w:ascii="Times New Roman" w:eastAsia="Times New Roman" w:hAnsi="Times New Roman"/>
          <w:i/>
        </w:rPr>
      </w:pPr>
      <w:r w:rsidRPr="003E37B0">
        <w:rPr>
          <w:rFonts w:ascii="Times New Roman" w:hAnsi="Times New Roman"/>
          <w:i/>
          <w:u w:val="single" w:color="000000"/>
        </w:rPr>
        <w:t>Metastatic breast cancer (mBC)</w:t>
      </w:r>
    </w:p>
    <w:p w14:paraId="73C0DB47" w14:textId="77777777" w:rsidR="00D15122" w:rsidRPr="003E37B0" w:rsidRDefault="00D15122" w:rsidP="00FA4903">
      <w:pPr>
        <w:keepNext/>
        <w:widowControl/>
        <w:rPr>
          <w:rFonts w:ascii="Times New Roman" w:eastAsia="Times New Roman" w:hAnsi="Times New Roman"/>
        </w:rPr>
      </w:pPr>
    </w:p>
    <w:p w14:paraId="48A93970" w14:textId="2CE9A8C5" w:rsidR="00D15122" w:rsidRPr="003E37B0" w:rsidRDefault="009B0756" w:rsidP="00FA4903">
      <w:pPr>
        <w:pStyle w:val="BodyText"/>
        <w:keepNext/>
        <w:widowControl/>
        <w:ind w:left="0" w:right="68"/>
      </w:pPr>
      <w:r w:rsidRPr="003E37B0">
        <w:t xml:space="preserve">The recommended dose of </w:t>
      </w:r>
      <w:r w:rsidR="00760F57">
        <w:t>Zirabev</w:t>
      </w:r>
      <w:r w:rsidRPr="003E37B0">
        <w:t xml:space="preserve"> is 10</w:t>
      </w:r>
      <w:r w:rsidR="009C2D0A">
        <w:t> </w:t>
      </w:r>
      <w:r w:rsidRPr="003E37B0">
        <w:t>mg/kg of body weight given once every 2</w:t>
      </w:r>
      <w:r w:rsidR="009C2D0A">
        <w:t> </w:t>
      </w:r>
      <w:r w:rsidRPr="003E37B0">
        <w:t>weeks or 15</w:t>
      </w:r>
      <w:r w:rsidR="00BF1852">
        <w:t> </w:t>
      </w:r>
      <w:r w:rsidRPr="003E37B0">
        <w:t>mg/kg of body weight given once every 3</w:t>
      </w:r>
      <w:r w:rsidR="009C2D0A">
        <w:t> </w:t>
      </w:r>
      <w:r w:rsidRPr="003E37B0">
        <w:t>weeks as an intravenous infusion.</w:t>
      </w:r>
    </w:p>
    <w:p w14:paraId="1F0D6744" w14:textId="77777777" w:rsidR="00203535" w:rsidRDefault="00203535" w:rsidP="00FA4903">
      <w:pPr>
        <w:pStyle w:val="BodyText"/>
        <w:widowControl/>
        <w:ind w:left="0" w:right="203"/>
      </w:pPr>
    </w:p>
    <w:p w14:paraId="603F4C8E" w14:textId="77777777" w:rsidR="00D15122" w:rsidRPr="003E37B0" w:rsidRDefault="009B0756" w:rsidP="00FA4903">
      <w:pPr>
        <w:pStyle w:val="BodyText"/>
        <w:widowControl/>
        <w:ind w:left="0" w:right="203"/>
      </w:pPr>
      <w:r w:rsidRPr="003E37B0">
        <w:t>It is recommended that treatment be continued until progression of the underlying disease or until unacceptable toxicity.</w:t>
      </w:r>
    </w:p>
    <w:p w14:paraId="7768CDE8" w14:textId="77777777" w:rsidR="00D15122" w:rsidRPr="003E37B0" w:rsidRDefault="00D15122" w:rsidP="00FA4903">
      <w:pPr>
        <w:widowControl/>
        <w:rPr>
          <w:rFonts w:ascii="Times New Roman" w:eastAsia="Times New Roman" w:hAnsi="Times New Roman"/>
        </w:rPr>
      </w:pPr>
    </w:p>
    <w:p w14:paraId="0AB033D2" w14:textId="77777777" w:rsidR="00D15122" w:rsidRPr="003E37B0" w:rsidRDefault="009B0756" w:rsidP="00FA4903">
      <w:pPr>
        <w:keepNext/>
        <w:widowControl/>
        <w:rPr>
          <w:rFonts w:ascii="Times New Roman" w:eastAsia="Times New Roman" w:hAnsi="Times New Roman"/>
          <w:i/>
        </w:rPr>
      </w:pPr>
      <w:r w:rsidRPr="003E37B0">
        <w:rPr>
          <w:rFonts w:ascii="Times New Roman" w:hAnsi="Times New Roman"/>
          <w:i/>
          <w:u w:val="single" w:color="000000"/>
        </w:rPr>
        <w:t>Non-small cell lung cancer (NSCLC)</w:t>
      </w:r>
    </w:p>
    <w:p w14:paraId="24C0C08E" w14:textId="77777777" w:rsidR="00D15122" w:rsidRPr="003E37B0" w:rsidRDefault="00D15122" w:rsidP="00FA4903">
      <w:pPr>
        <w:keepNext/>
        <w:widowControl/>
        <w:rPr>
          <w:rFonts w:ascii="Times New Roman" w:eastAsia="Times New Roman" w:hAnsi="Times New Roman"/>
        </w:rPr>
      </w:pPr>
    </w:p>
    <w:p w14:paraId="11A7C315" w14:textId="77777777" w:rsidR="00D15122" w:rsidRDefault="009B0756" w:rsidP="00FA4903">
      <w:pPr>
        <w:keepNext/>
        <w:widowControl/>
        <w:rPr>
          <w:rFonts w:ascii="Times New Roman" w:hAnsi="Times New Roman"/>
          <w:i/>
        </w:rPr>
      </w:pPr>
      <w:r w:rsidRPr="00F73426">
        <w:rPr>
          <w:rFonts w:ascii="Times New Roman" w:hAnsi="Times New Roman"/>
          <w:i/>
        </w:rPr>
        <w:t>First-line treatment of non-squamous NSCLC in combination with platinum-based chemotherapy</w:t>
      </w:r>
    </w:p>
    <w:p w14:paraId="6BF3B8A5" w14:textId="77777777" w:rsidR="00D15122" w:rsidRPr="003E37B0" w:rsidRDefault="00D15122" w:rsidP="00FA4903">
      <w:pPr>
        <w:keepNext/>
        <w:widowControl/>
        <w:rPr>
          <w:rFonts w:ascii="Times New Roman" w:eastAsia="Times New Roman" w:hAnsi="Times New Roman"/>
        </w:rPr>
      </w:pPr>
    </w:p>
    <w:p w14:paraId="7FFF7EBC" w14:textId="77777777" w:rsidR="00D15122" w:rsidRPr="003E37B0" w:rsidRDefault="00760F57" w:rsidP="00FA4903">
      <w:pPr>
        <w:pStyle w:val="BodyText"/>
        <w:keepNext/>
        <w:widowControl/>
        <w:ind w:left="0" w:right="203"/>
      </w:pPr>
      <w:r>
        <w:t>Zirabev</w:t>
      </w:r>
      <w:r w:rsidR="009B0756" w:rsidRPr="003E37B0">
        <w:t xml:space="preserve"> is administered in addition to platinum-based chemotherapy for up to 6 cycles of treatment followed by </w:t>
      </w:r>
      <w:r>
        <w:t>Zirabev</w:t>
      </w:r>
      <w:r w:rsidR="009B0756" w:rsidRPr="003E37B0">
        <w:t xml:space="preserve"> as a single agent until disease progression.</w:t>
      </w:r>
    </w:p>
    <w:p w14:paraId="07ADE89D" w14:textId="77777777" w:rsidR="00203535" w:rsidRDefault="00203535" w:rsidP="00FA4903">
      <w:pPr>
        <w:pStyle w:val="BodyText"/>
        <w:widowControl/>
        <w:ind w:left="0" w:right="203"/>
      </w:pPr>
    </w:p>
    <w:p w14:paraId="35C17B52" w14:textId="452FECA1" w:rsidR="00D15122" w:rsidRPr="003E37B0" w:rsidRDefault="009B0756" w:rsidP="00FA4903">
      <w:pPr>
        <w:pStyle w:val="BodyText"/>
        <w:widowControl/>
        <w:ind w:left="0" w:right="203"/>
      </w:pPr>
      <w:r w:rsidRPr="003E37B0">
        <w:t xml:space="preserve">The recommended dose of </w:t>
      </w:r>
      <w:r w:rsidR="00760F57">
        <w:t>Zirabev</w:t>
      </w:r>
      <w:r w:rsidRPr="003E37B0">
        <w:t xml:space="preserve"> is 7.5</w:t>
      </w:r>
      <w:r w:rsidR="009C2D0A">
        <w:t> </w:t>
      </w:r>
      <w:r w:rsidRPr="003E37B0">
        <w:t>mg/kg or 15</w:t>
      </w:r>
      <w:r w:rsidR="009C2D0A">
        <w:t> </w:t>
      </w:r>
      <w:r w:rsidRPr="003E37B0">
        <w:t>mg/kg of body weight given once every 3</w:t>
      </w:r>
      <w:r w:rsidR="00984127">
        <w:t> </w:t>
      </w:r>
      <w:r w:rsidRPr="003E37B0">
        <w:t>weeks as an intravenous infusion.</w:t>
      </w:r>
    </w:p>
    <w:p w14:paraId="5AA4B9AD" w14:textId="77777777" w:rsidR="00D524A6" w:rsidRDefault="00D524A6" w:rsidP="00FA4903">
      <w:pPr>
        <w:pStyle w:val="BodyText"/>
        <w:widowControl/>
        <w:ind w:left="0" w:right="216"/>
      </w:pPr>
    </w:p>
    <w:p w14:paraId="7C740739" w14:textId="602911AD" w:rsidR="00D15122" w:rsidRPr="003E37B0" w:rsidRDefault="009B0756" w:rsidP="00FA4903">
      <w:pPr>
        <w:pStyle w:val="BodyText"/>
        <w:widowControl/>
        <w:ind w:left="0" w:right="216"/>
      </w:pPr>
      <w:r w:rsidRPr="003E37B0">
        <w:lastRenderedPageBreak/>
        <w:t>Clinical benefit in NSCLC patients has been demonstrated with both 7.5</w:t>
      </w:r>
      <w:r w:rsidR="009C2D0A">
        <w:t> </w:t>
      </w:r>
      <w:r w:rsidRPr="003E37B0">
        <w:t>mg/kg and 15</w:t>
      </w:r>
      <w:r w:rsidR="00BF1852">
        <w:t> </w:t>
      </w:r>
      <w:r w:rsidRPr="003E37B0">
        <w:t>mg/kg doses (see section 5.1).</w:t>
      </w:r>
    </w:p>
    <w:p w14:paraId="0A460CB2" w14:textId="77777777" w:rsidR="00203535" w:rsidRDefault="00203535" w:rsidP="00FA4903">
      <w:pPr>
        <w:pStyle w:val="BodyText"/>
        <w:widowControl/>
        <w:ind w:left="0" w:right="203"/>
      </w:pPr>
    </w:p>
    <w:p w14:paraId="3C61CD39" w14:textId="77777777" w:rsidR="00D15122" w:rsidRPr="003E37B0" w:rsidRDefault="009B0756" w:rsidP="00FA4903">
      <w:pPr>
        <w:pStyle w:val="BodyText"/>
        <w:widowControl/>
        <w:ind w:left="0"/>
      </w:pPr>
      <w:r w:rsidRPr="003E37B0">
        <w:t>It is recommended that treatment be continued until progression of the underlying disease or until unacceptable toxicity.</w:t>
      </w:r>
    </w:p>
    <w:p w14:paraId="0F0AE544" w14:textId="77777777" w:rsidR="00D15122" w:rsidRPr="003E37B0" w:rsidRDefault="00D15122" w:rsidP="00FA4903">
      <w:pPr>
        <w:widowControl/>
        <w:rPr>
          <w:rFonts w:ascii="Times New Roman" w:eastAsia="Times New Roman" w:hAnsi="Times New Roman"/>
        </w:rPr>
      </w:pPr>
    </w:p>
    <w:p w14:paraId="300A2836" w14:textId="77777777" w:rsidR="006A5C86" w:rsidRPr="00AA17A7" w:rsidRDefault="006A5C86" w:rsidP="00FA4903">
      <w:pPr>
        <w:widowControl/>
        <w:autoSpaceDE w:val="0"/>
        <w:autoSpaceDN w:val="0"/>
        <w:adjustRightInd w:val="0"/>
        <w:rPr>
          <w:rFonts w:ascii="Times New Roman" w:hAnsi="Times New Roman"/>
          <w:i/>
          <w:iCs/>
          <w:color w:val="000000"/>
        </w:rPr>
      </w:pPr>
      <w:r w:rsidRPr="00AA17A7">
        <w:rPr>
          <w:rFonts w:ascii="Times New Roman" w:hAnsi="Times New Roman"/>
          <w:i/>
          <w:iCs/>
          <w:color w:val="000000"/>
        </w:rPr>
        <w:t>First-line treatment of non-squamous NSCLC with EGFR activating mutations in combination with erlotinib</w:t>
      </w:r>
    </w:p>
    <w:p w14:paraId="10B5768A" w14:textId="77777777" w:rsidR="006A5C86" w:rsidRPr="006A5C86" w:rsidRDefault="006A5C86" w:rsidP="00FA4903">
      <w:pPr>
        <w:widowControl/>
        <w:autoSpaceDE w:val="0"/>
        <w:autoSpaceDN w:val="0"/>
        <w:adjustRightInd w:val="0"/>
        <w:rPr>
          <w:rFonts w:ascii="Times New Roman" w:hAnsi="Times New Roman"/>
          <w:color w:val="000000"/>
        </w:rPr>
      </w:pPr>
    </w:p>
    <w:p w14:paraId="1C913439" w14:textId="77777777" w:rsidR="006A5C86" w:rsidRDefault="006A5C86" w:rsidP="00FA4903">
      <w:pPr>
        <w:keepNext/>
        <w:keepLines/>
        <w:widowControl/>
        <w:rPr>
          <w:rFonts w:ascii="Times New Roman" w:hAnsi="Times New Roman"/>
          <w:color w:val="000000"/>
        </w:rPr>
      </w:pPr>
      <w:r w:rsidRPr="006A5C86">
        <w:rPr>
          <w:rFonts w:ascii="Times New Roman" w:hAnsi="Times New Roman"/>
          <w:color w:val="000000"/>
        </w:rPr>
        <w:t xml:space="preserve">EGFR mutation testing should be performed prior to initiation of treatment with the combination of </w:t>
      </w:r>
      <w:r w:rsidR="00184C49">
        <w:rPr>
          <w:rFonts w:ascii="Times New Roman" w:hAnsi="Times New Roman"/>
          <w:color w:val="000000"/>
        </w:rPr>
        <w:t>Zirabev</w:t>
      </w:r>
      <w:r w:rsidRPr="006A5C86">
        <w:rPr>
          <w:rFonts w:ascii="Times New Roman" w:hAnsi="Times New Roman"/>
          <w:color w:val="000000"/>
        </w:rPr>
        <w:t xml:space="preserve"> and erlotinib. It is important that a well-validated and robust methodology is chosen to avoid false negative or false positive determinations.</w:t>
      </w:r>
    </w:p>
    <w:p w14:paraId="098D2901" w14:textId="77777777" w:rsidR="006A5C86" w:rsidRDefault="006A5C86" w:rsidP="00FA4903">
      <w:pPr>
        <w:keepNext/>
        <w:keepLines/>
        <w:widowControl/>
        <w:rPr>
          <w:rFonts w:ascii="Times New Roman" w:hAnsi="Times New Roman"/>
          <w:color w:val="000000"/>
        </w:rPr>
      </w:pPr>
    </w:p>
    <w:p w14:paraId="076ACAFB" w14:textId="180DA1BA" w:rsidR="006A5C86" w:rsidRDefault="006A5C86" w:rsidP="00FA4903">
      <w:pPr>
        <w:widowControl/>
        <w:autoSpaceDE w:val="0"/>
        <w:autoSpaceDN w:val="0"/>
        <w:adjustRightInd w:val="0"/>
        <w:rPr>
          <w:rFonts w:ascii="Times New Roman" w:hAnsi="Times New Roman"/>
          <w:color w:val="000000"/>
        </w:rPr>
      </w:pPr>
      <w:r w:rsidRPr="006A5C86">
        <w:rPr>
          <w:rFonts w:ascii="Times New Roman" w:hAnsi="Times New Roman"/>
          <w:color w:val="000000"/>
        </w:rPr>
        <w:t xml:space="preserve">The recommended dose of </w:t>
      </w:r>
      <w:r w:rsidR="00184C49">
        <w:rPr>
          <w:rFonts w:ascii="Times New Roman" w:hAnsi="Times New Roman"/>
          <w:color w:val="000000"/>
        </w:rPr>
        <w:t>Zirabev</w:t>
      </w:r>
      <w:r w:rsidRPr="006A5C86">
        <w:rPr>
          <w:rFonts w:ascii="Times New Roman" w:hAnsi="Times New Roman"/>
          <w:color w:val="000000"/>
        </w:rPr>
        <w:t xml:space="preserve"> when used in addition to erlotinib is 15</w:t>
      </w:r>
      <w:r w:rsidR="009C2D0A">
        <w:rPr>
          <w:rFonts w:ascii="Times New Roman" w:hAnsi="Times New Roman"/>
          <w:color w:val="000000"/>
        </w:rPr>
        <w:t> </w:t>
      </w:r>
      <w:r w:rsidRPr="006A5C86">
        <w:rPr>
          <w:rFonts w:ascii="Times New Roman" w:hAnsi="Times New Roman"/>
          <w:color w:val="000000"/>
        </w:rPr>
        <w:t>mg/kg of body weight given once every 3</w:t>
      </w:r>
      <w:r w:rsidR="009C2D0A">
        <w:rPr>
          <w:rFonts w:ascii="Times New Roman" w:hAnsi="Times New Roman"/>
          <w:color w:val="000000"/>
        </w:rPr>
        <w:t> </w:t>
      </w:r>
      <w:r w:rsidRPr="006A5C86">
        <w:rPr>
          <w:rFonts w:ascii="Times New Roman" w:hAnsi="Times New Roman"/>
          <w:color w:val="000000"/>
        </w:rPr>
        <w:t>weeks as an intravenous infusion.</w:t>
      </w:r>
    </w:p>
    <w:p w14:paraId="26F9BAD4" w14:textId="77777777" w:rsidR="006A5C86" w:rsidRPr="006A5C86" w:rsidRDefault="006A5C86" w:rsidP="00FA4903">
      <w:pPr>
        <w:widowControl/>
        <w:autoSpaceDE w:val="0"/>
        <w:autoSpaceDN w:val="0"/>
        <w:adjustRightInd w:val="0"/>
        <w:rPr>
          <w:rFonts w:ascii="Times New Roman" w:hAnsi="Times New Roman"/>
          <w:color w:val="000000"/>
        </w:rPr>
      </w:pPr>
    </w:p>
    <w:p w14:paraId="558120F8" w14:textId="77777777" w:rsidR="006A5C86" w:rsidRDefault="006A5C86" w:rsidP="00FA4903">
      <w:pPr>
        <w:widowControl/>
        <w:autoSpaceDE w:val="0"/>
        <w:autoSpaceDN w:val="0"/>
        <w:adjustRightInd w:val="0"/>
        <w:rPr>
          <w:rFonts w:ascii="Times New Roman" w:hAnsi="Times New Roman"/>
          <w:color w:val="000000"/>
        </w:rPr>
      </w:pPr>
      <w:r w:rsidRPr="006A5C86">
        <w:rPr>
          <w:rFonts w:ascii="Times New Roman" w:hAnsi="Times New Roman"/>
          <w:color w:val="000000"/>
        </w:rPr>
        <w:t xml:space="preserve">It is recommended that the treatment with </w:t>
      </w:r>
      <w:r w:rsidR="00184C49">
        <w:rPr>
          <w:rFonts w:ascii="Times New Roman" w:hAnsi="Times New Roman"/>
          <w:color w:val="000000"/>
        </w:rPr>
        <w:t>Zirabev</w:t>
      </w:r>
      <w:r w:rsidRPr="006A5C86">
        <w:rPr>
          <w:rFonts w:ascii="Times New Roman" w:hAnsi="Times New Roman"/>
          <w:color w:val="000000"/>
        </w:rPr>
        <w:t xml:space="preserve"> in addition to erlotinib is continued until disease progression.</w:t>
      </w:r>
    </w:p>
    <w:p w14:paraId="55DAAEA6" w14:textId="77777777" w:rsidR="006A5C86" w:rsidRPr="006A5C86" w:rsidRDefault="006A5C86" w:rsidP="00FA4903">
      <w:pPr>
        <w:widowControl/>
        <w:autoSpaceDE w:val="0"/>
        <w:autoSpaceDN w:val="0"/>
        <w:adjustRightInd w:val="0"/>
        <w:rPr>
          <w:rFonts w:ascii="Times New Roman" w:hAnsi="Times New Roman"/>
          <w:color w:val="000000"/>
        </w:rPr>
      </w:pPr>
    </w:p>
    <w:p w14:paraId="416AE701" w14:textId="77777777" w:rsidR="006A5C86" w:rsidRDefault="006A5C86" w:rsidP="00FA4903">
      <w:pPr>
        <w:keepNext/>
        <w:keepLines/>
        <w:widowControl/>
        <w:rPr>
          <w:rFonts w:ascii="Times New Roman" w:hAnsi="Times New Roman"/>
          <w:color w:val="000000"/>
        </w:rPr>
      </w:pPr>
      <w:r w:rsidRPr="006A5C86">
        <w:rPr>
          <w:rFonts w:ascii="Times New Roman" w:hAnsi="Times New Roman"/>
          <w:color w:val="000000"/>
        </w:rPr>
        <w:t>For the posology and method of administration of erlotinib, please refer to the full erlotinib prescribing information.</w:t>
      </w:r>
    </w:p>
    <w:p w14:paraId="3D2CDCE4" w14:textId="77777777" w:rsidR="006A5C86" w:rsidRDefault="006A5C86" w:rsidP="00FA4903">
      <w:pPr>
        <w:keepNext/>
        <w:keepLines/>
        <w:widowControl/>
        <w:rPr>
          <w:rFonts w:ascii="Times New Roman" w:hAnsi="Times New Roman"/>
          <w:color w:val="000000"/>
        </w:rPr>
      </w:pPr>
    </w:p>
    <w:p w14:paraId="7D22F443" w14:textId="77777777" w:rsidR="00D15122" w:rsidRPr="003E37B0" w:rsidRDefault="009B0756" w:rsidP="00FA4903">
      <w:pPr>
        <w:keepNext/>
        <w:keepLines/>
        <w:widowControl/>
        <w:rPr>
          <w:rFonts w:ascii="Times New Roman" w:eastAsia="Times New Roman" w:hAnsi="Times New Roman"/>
          <w:i/>
        </w:rPr>
      </w:pPr>
      <w:r w:rsidRPr="003E37B0">
        <w:rPr>
          <w:rFonts w:ascii="Times New Roman" w:hAnsi="Times New Roman"/>
          <w:i/>
          <w:u w:val="single" w:color="000000"/>
        </w:rPr>
        <w:t>Advanced and/or metastatic renal cell cancer (mRCC)</w:t>
      </w:r>
    </w:p>
    <w:p w14:paraId="41019B96" w14:textId="77777777" w:rsidR="00D15122" w:rsidRPr="003E37B0" w:rsidRDefault="00D15122" w:rsidP="00FA4903">
      <w:pPr>
        <w:keepNext/>
        <w:keepLines/>
        <w:widowControl/>
        <w:rPr>
          <w:rFonts w:ascii="Times New Roman" w:eastAsia="Times New Roman" w:hAnsi="Times New Roman"/>
        </w:rPr>
      </w:pPr>
    </w:p>
    <w:p w14:paraId="75BA9D09" w14:textId="12EBCE7B" w:rsidR="00D15122" w:rsidRPr="003E37B0" w:rsidRDefault="009B0756" w:rsidP="00FA4903">
      <w:pPr>
        <w:pStyle w:val="BodyText"/>
        <w:keepNext/>
        <w:keepLines/>
        <w:widowControl/>
        <w:ind w:left="0"/>
      </w:pPr>
      <w:r w:rsidRPr="003E37B0">
        <w:t xml:space="preserve">The recommended dose of </w:t>
      </w:r>
      <w:r w:rsidR="00760F57">
        <w:t>Zirabev</w:t>
      </w:r>
      <w:r w:rsidRPr="003E37B0">
        <w:t xml:space="preserve"> is 10</w:t>
      </w:r>
      <w:r w:rsidR="009C2D0A">
        <w:t> </w:t>
      </w:r>
      <w:r w:rsidRPr="003E37B0">
        <w:t>mg/kg of body weight given once every 2</w:t>
      </w:r>
      <w:r w:rsidR="00BF1852">
        <w:t> </w:t>
      </w:r>
      <w:r w:rsidRPr="003E37B0">
        <w:t>weeks as an intravenous infusion.</w:t>
      </w:r>
    </w:p>
    <w:p w14:paraId="1327506B" w14:textId="77777777" w:rsidR="00203535" w:rsidRDefault="00203535" w:rsidP="00FA4903">
      <w:pPr>
        <w:pStyle w:val="BodyText"/>
        <w:widowControl/>
        <w:ind w:left="0"/>
      </w:pPr>
    </w:p>
    <w:p w14:paraId="6644CCF2" w14:textId="77777777" w:rsidR="00D15122" w:rsidRPr="003E37B0" w:rsidRDefault="009B0756" w:rsidP="00FA4903">
      <w:pPr>
        <w:pStyle w:val="BodyText"/>
        <w:widowControl/>
        <w:ind w:left="0"/>
      </w:pPr>
      <w:r w:rsidRPr="003E37B0">
        <w:t>It is recommended that treatment be continued until progression of the underlying disease or until unacceptable toxicity.</w:t>
      </w:r>
    </w:p>
    <w:p w14:paraId="787742F7" w14:textId="77777777" w:rsidR="002E30F6" w:rsidRDefault="002E30F6" w:rsidP="00FA4903">
      <w:pPr>
        <w:widowControl/>
        <w:rPr>
          <w:rFonts w:ascii="Times New Roman" w:eastAsia="Times New Roman" w:hAnsi="Times New Roman"/>
        </w:rPr>
      </w:pPr>
    </w:p>
    <w:p w14:paraId="125102E2" w14:textId="77777777" w:rsidR="002E30F6" w:rsidRPr="00B051C8" w:rsidRDefault="002E30F6" w:rsidP="00FA4903">
      <w:pPr>
        <w:widowControl/>
        <w:autoSpaceDE w:val="0"/>
        <w:autoSpaceDN w:val="0"/>
        <w:adjustRightInd w:val="0"/>
        <w:rPr>
          <w:rFonts w:ascii="Times New Roman" w:hAnsi="Times New Roman"/>
          <w:color w:val="000000"/>
          <w:u w:val="single"/>
        </w:rPr>
      </w:pPr>
      <w:r w:rsidRPr="00B051C8">
        <w:rPr>
          <w:rFonts w:ascii="Times New Roman" w:hAnsi="Times New Roman"/>
          <w:i/>
          <w:iCs/>
          <w:color w:val="000000"/>
          <w:u w:val="single"/>
        </w:rPr>
        <w:t xml:space="preserve">Epithelial ovarian, fallopian tube and primary peritoneal cancer </w:t>
      </w:r>
    </w:p>
    <w:p w14:paraId="48E84309" w14:textId="77777777" w:rsidR="002E30F6" w:rsidRDefault="002E30F6" w:rsidP="00FA4903">
      <w:pPr>
        <w:widowControl/>
        <w:autoSpaceDE w:val="0"/>
        <w:autoSpaceDN w:val="0"/>
        <w:adjustRightInd w:val="0"/>
        <w:rPr>
          <w:rFonts w:ascii="Times New Roman" w:hAnsi="Times New Roman"/>
          <w:i/>
          <w:iCs/>
          <w:color w:val="000000"/>
        </w:rPr>
      </w:pPr>
    </w:p>
    <w:p w14:paraId="11608D2F" w14:textId="37615D4F" w:rsidR="002E30F6" w:rsidRPr="001A7032" w:rsidRDefault="002E30F6" w:rsidP="00FA4903">
      <w:pPr>
        <w:widowControl/>
        <w:autoSpaceDE w:val="0"/>
        <w:autoSpaceDN w:val="0"/>
        <w:adjustRightInd w:val="0"/>
        <w:rPr>
          <w:rFonts w:ascii="Times New Roman" w:hAnsi="Times New Roman"/>
          <w:color w:val="000000"/>
        </w:rPr>
      </w:pPr>
      <w:r w:rsidRPr="001A7032">
        <w:rPr>
          <w:rFonts w:ascii="Times New Roman" w:hAnsi="Times New Roman"/>
          <w:i/>
          <w:iCs/>
          <w:color w:val="000000"/>
        </w:rPr>
        <w:t xml:space="preserve">Front-line treatment: </w:t>
      </w:r>
      <w:r>
        <w:rPr>
          <w:rFonts w:ascii="Times New Roman" w:hAnsi="Times New Roman"/>
          <w:iCs/>
          <w:color w:val="000000"/>
        </w:rPr>
        <w:t>Zirabev</w:t>
      </w:r>
      <w:r w:rsidRPr="001A7032">
        <w:rPr>
          <w:rFonts w:ascii="Times New Roman" w:hAnsi="Times New Roman"/>
          <w:color w:val="000000"/>
        </w:rPr>
        <w:t xml:space="preserve"> is administered in addition to carboplatin and paclitaxel for up to 6</w:t>
      </w:r>
      <w:r w:rsidR="00BF1852">
        <w:rPr>
          <w:rFonts w:ascii="Times New Roman" w:hAnsi="Times New Roman"/>
          <w:color w:val="000000"/>
        </w:rPr>
        <w:t> </w:t>
      </w:r>
      <w:r w:rsidRPr="001A7032">
        <w:rPr>
          <w:rFonts w:ascii="Times New Roman" w:hAnsi="Times New Roman"/>
          <w:color w:val="000000"/>
        </w:rPr>
        <w:t xml:space="preserve">cycles of treatment followed by continued use of </w:t>
      </w:r>
      <w:r>
        <w:rPr>
          <w:rFonts w:ascii="Times New Roman" w:hAnsi="Times New Roman"/>
          <w:color w:val="000000"/>
        </w:rPr>
        <w:t>Zirabev</w:t>
      </w:r>
      <w:r w:rsidRPr="001A7032">
        <w:rPr>
          <w:rFonts w:ascii="Times New Roman" w:hAnsi="Times New Roman"/>
          <w:color w:val="000000"/>
        </w:rPr>
        <w:t xml:space="preserve"> as single agent until disease progression or for a maximum of 15</w:t>
      </w:r>
      <w:r w:rsidR="009C2D0A">
        <w:rPr>
          <w:rFonts w:ascii="Times New Roman" w:hAnsi="Times New Roman"/>
          <w:color w:val="000000"/>
        </w:rPr>
        <w:t> </w:t>
      </w:r>
      <w:r w:rsidRPr="001A7032">
        <w:rPr>
          <w:rFonts w:ascii="Times New Roman" w:hAnsi="Times New Roman"/>
          <w:color w:val="000000"/>
        </w:rPr>
        <w:t xml:space="preserve">months or until unacceptable toxicity, whichever occurs earlier. </w:t>
      </w:r>
    </w:p>
    <w:p w14:paraId="4015008B" w14:textId="77777777" w:rsidR="00501312" w:rsidRDefault="00501312" w:rsidP="00FA4903">
      <w:pPr>
        <w:widowControl/>
        <w:autoSpaceDE w:val="0"/>
        <w:autoSpaceDN w:val="0"/>
        <w:adjustRightInd w:val="0"/>
        <w:rPr>
          <w:rFonts w:ascii="Times New Roman" w:hAnsi="Times New Roman"/>
          <w:color w:val="000000"/>
        </w:rPr>
      </w:pPr>
    </w:p>
    <w:p w14:paraId="00C29E61" w14:textId="300003A1" w:rsidR="002E30F6" w:rsidRPr="001A7032" w:rsidRDefault="002E30F6" w:rsidP="00FA4903">
      <w:pPr>
        <w:widowControl/>
        <w:autoSpaceDE w:val="0"/>
        <w:autoSpaceDN w:val="0"/>
        <w:adjustRightInd w:val="0"/>
        <w:rPr>
          <w:rFonts w:ascii="Times New Roman" w:hAnsi="Times New Roman"/>
          <w:color w:val="000000"/>
        </w:rPr>
      </w:pPr>
      <w:r w:rsidRPr="001A7032">
        <w:rPr>
          <w:rFonts w:ascii="Times New Roman" w:hAnsi="Times New Roman"/>
          <w:color w:val="000000"/>
        </w:rPr>
        <w:t xml:space="preserve">The recommended dose of </w:t>
      </w:r>
      <w:r>
        <w:rPr>
          <w:rFonts w:ascii="Times New Roman" w:hAnsi="Times New Roman"/>
          <w:color w:val="000000"/>
        </w:rPr>
        <w:t>Zirabev</w:t>
      </w:r>
      <w:r w:rsidRPr="001A7032">
        <w:rPr>
          <w:rFonts w:ascii="Times New Roman" w:hAnsi="Times New Roman"/>
          <w:color w:val="000000"/>
        </w:rPr>
        <w:t xml:space="preserve"> is 15</w:t>
      </w:r>
      <w:r w:rsidR="009C2D0A">
        <w:rPr>
          <w:rFonts w:ascii="Times New Roman" w:hAnsi="Times New Roman"/>
          <w:color w:val="000000"/>
        </w:rPr>
        <w:t> </w:t>
      </w:r>
      <w:r w:rsidRPr="001A7032">
        <w:rPr>
          <w:rFonts w:ascii="Times New Roman" w:hAnsi="Times New Roman"/>
          <w:color w:val="000000"/>
        </w:rPr>
        <w:t>mg/kg of body weight given once every 3</w:t>
      </w:r>
      <w:r w:rsidR="009C2D0A">
        <w:rPr>
          <w:rFonts w:ascii="Times New Roman" w:hAnsi="Times New Roman"/>
          <w:color w:val="000000"/>
        </w:rPr>
        <w:t> </w:t>
      </w:r>
      <w:r w:rsidRPr="001A7032">
        <w:rPr>
          <w:rFonts w:ascii="Times New Roman" w:hAnsi="Times New Roman"/>
          <w:color w:val="000000"/>
        </w:rPr>
        <w:t xml:space="preserve">weeks as an intravenous infusion. </w:t>
      </w:r>
    </w:p>
    <w:p w14:paraId="4542A676" w14:textId="77777777" w:rsidR="002E30F6" w:rsidRDefault="002E30F6" w:rsidP="00FA4903">
      <w:pPr>
        <w:widowControl/>
        <w:autoSpaceDE w:val="0"/>
        <w:autoSpaceDN w:val="0"/>
        <w:adjustRightInd w:val="0"/>
        <w:rPr>
          <w:rFonts w:ascii="Times New Roman" w:hAnsi="Times New Roman"/>
          <w:i/>
          <w:iCs/>
          <w:color w:val="000000"/>
        </w:rPr>
      </w:pPr>
    </w:p>
    <w:p w14:paraId="28F8D1B0" w14:textId="61AA2E89" w:rsidR="002E30F6" w:rsidRPr="001A7032" w:rsidRDefault="002E30F6" w:rsidP="00FA4903">
      <w:pPr>
        <w:widowControl/>
        <w:autoSpaceDE w:val="0"/>
        <w:autoSpaceDN w:val="0"/>
        <w:adjustRightInd w:val="0"/>
        <w:rPr>
          <w:rFonts w:ascii="Times New Roman" w:hAnsi="Times New Roman"/>
          <w:color w:val="000000"/>
        </w:rPr>
      </w:pPr>
      <w:r w:rsidRPr="001A7032">
        <w:rPr>
          <w:rFonts w:ascii="Times New Roman" w:hAnsi="Times New Roman"/>
          <w:i/>
          <w:iCs/>
          <w:color w:val="000000"/>
        </w:rPr>
        <w:t xml:space="preserve">Treatment of platinum-sensitive recurrent disease: </w:t>
      </w:r>
      <w:r>
        <w:rPr>
          <w:rFonts w:ascii="Times New Roman" w:hAnsi="Times New Roman"/>
          <w:iCs/>
          <w:color w:val="000000"/>
        </w:rPr>
        <w:t>Zirabev</w:t>
      </w:r>
      <w:r w:rsidRPr="001A7032">
        <w:rPr>
          <w:rFonts w:ascii="Times New Roman" w:hAnsi="Times New Roman"/>
          <w:color w:val="000000"/>
        </w:rPr>
        <w:t xml:space="preserve"> is administered in combination with either carboplatin and gemcitabine for 6 cycles and up to 10 cycles or in combination with carboplatin and paclitaxel for 6 cycles and up to 8 cycles, followed by continued use of </w:t>
      </w:r>
      <w:r>
        <w:rPr>
          <w:rFonts w:ascii="Times New Roman" w:hAnsi="Times New Roman"/>
          <w:color w:val="000000"/>
        </w:rPr>
        <w:t>Zirabev</w:t>
      </w:r>
      <w:r w:rsidRPr="001A7032">
        <w:rPr>
          <w:rFonts w:ascii="Times New Roman" w:hAnsi="Times New Roman"/>
          <w:color w:val="000000"/>
        </w:rPr>
        <w:t xml:space="preserve"> as single agent until disease progression.</w:t>
      </w:r>
      <w:r>
        <w:rPr>
          <w:rFonts w:ascii="Times New Roman" w:hAnsi="Times New Roman"/>
          <w:color w:val="000000"/>
        </w:rPr>
        <w:t xml:space="preserve"> </w:t>
      </w:r>
      <w:r w:rsidRPr="001A7032">
        <w:rPr>
          <w:rFonts w:ascii="Times New Roman" w:hAnsi="Times New Roman"/>
          <w:color w:val="000000"/>
        </w:rPr>
        <w:t xml:space="preserve">The recommended dose of </w:t>
      </w:r>
      <w:r>
        <w:rPr>
          <w:rFonts w:ascii="Times New Roman" w:hAnsi="Times New Roman"/>
          <w:color w:val="000000"/>
        </w:rPr>
        <w:t>Zirabev</w:t>
      </w:r>
      <w:r w:rsidRPr="001A7032">
        <w:rPr>
          <w:rFonts w:ascii="Times New Roman" w:hAnsi="Times New Roman"/>
          <w:color w:val="000000"/>
        </w:rPr>
        <w:t xml:space="preserve"> is 15</w:t>
      </w:r>
      <w:r w:rsidR="009C2D0A">
        <w:rPr>
          <w:rFonts w:ascii="Times New Roman" w:hAnsi="Times New Roman"/>
          <w:color w:val="000000"/>
        </w:rPr>
        <w:t> </w:t>
      </w:r>
      <w:r w:rsidRPr="001A7032">
        <w:rPr>
          <w:rFonts w:ascii="Times New Roman" w:hAnsi="Times New Roman"/>
          <w:color w:val="000000"/>
        </w:rPr>
        <w:t>mg/kg of body weight given once every 3</w:t>
      </w:r>
      <w:r w:rsidR="00675AA5">
        <w:rPr>
          <w:rFonts w:ascii="Times New Roman" w:hAnsi="Times New Roman"/>
          <w:color w:val="000000"/>
        </w:rPr>
        <w:t> </w:t>
      </w:r>
      <w:r w:rsidRPr="001A7032">
        <w:rPr>
          <w:rFonts w:ascii="Times New Roman" w:hAnsi="Times New Roman"/>
          <w:color w:val="000000"/>
        </w:rPr>
        <w:t xml:space="preserve">weeks as an intravenous infusion. </w:t>
      </w:r>
    </w:p>
    <w:p w14:paraId="6C91238D" w14:textId="77777777" w:rsidR="002E30F6" w:rsidRDefault="002E30F6" w:rsidP="00FA4903">
      <w:pPr>
        <w:widowControl/>
        <w:rPr>
          <w:rFonts w:ascii="Times New Roman" w:hAnsi="Times New Roman"/>
          <w:i/>
          <w:iCs/>
          <w:color w:val="000000"/>
        </w:rPr>
      </w:pPr>
    </w:p>
    <w:p w14:paraId="170DD787" w14:textId="60C22071" w:rsidR="002E30F6" w:rsidRDefault="002E30F6" w:rsidP="00FA4903">
      <w:pPr>
        <w:widowControl/>
        <w:rPr>
          <w:rFonts w:ascii="Times New Roman" w:hAnsi="Times New Roman"/>
          <w:color w:val="000000"/>
        </w:rPr>
      </w:pPr>
      <w:r w:rsidRPr="001A7032">
        <w:rPr>
          <w:rFonts w:ascii="Times New Roman" w:hAnsi="Times New Roman"/>
          <w:i/>
          <w:iCs/>
          <w:color w:val="000000"/>
        </w:rPr>
        <w:t xml:space="preserve">Treatment of platinum-resistant recurrent disease: </w:t>
      </w:r>
      <w:r>
        <w:rPr>
          <w:rFonts w:ascii="Times New Roman" w:hAnsi="Times New Roman"/>
          <w:iCs/>
          <w:color w:val="000000"/>
        </w:rPr>
        <w:t>Zirabev</w:t>
      </w:r>
      <w:r w:rsidRPr="001A7032">
        <w:rPr>
          <w:rFonts w:ascii="Times New Roman" w:hAnsi="Times New Roman"/>
          <w:color w:val="000000"/>
        </w:rPr>
        <w:t xml:space="preserve"> is administered in combination with one of the following agents –</w:t>
      </w:r>
      <w:r w:rsidR="001E751D">
        <w:rPr>
          <w:rFonts w:ascii="Times New Roman" w:hAnsi="Times New Roman"/>
          <w:color w:val="000000"/>
        </w:rPr>
        <w:t xml:space="preserve"> </w:t>
      </w:r>
      <w:r w:rsidR="00501312">
        <w:rPr>
          <w:rFonts w:ascii="Times New Roman" w:hAnsi="Times New Roman"/>
          <w:color w:val="000000"/>
        </w:rPr>
        <w:t xml:space="preserve">paclitaxel, </w:t>
      </w:r>
      <w:r w:rsidRPr="001A7032">
        <w:rPr>
          <w:rFonts w:ascii="Times New Roman" w:hAnsi="Times New Roman"/>
          <w:color w:val="000000"/>
        </w:rPr>
        <w:t xml:space="preserve">topotecan (given weekly) or pegylated liposomal doxorubicin. The recommended dose of </w:t>
      </w:r>
      <w:r>
        <w:rPr>
          <w:rFonts w:ascii="Times New Roman" w:hAnsi="Times New Roman"/>
          <w:color w:val="000000"/>
        </w:rPr>
        <w:t>Zirabev</w:t>
      </w:r>
      <w:r w:rsidRPr="001A7032">
        <w:rPr>
          <w:rFonts w:ascii="Times New Roman" w:hAnsi="Times New Roman"/>
          <w:color w:val="000000"/>
        </w:rPr>
        <w:t xml:space="preserve"> is 10</w:t>
      </w:r>
      <w:r w:rsidR="009C2D0A">
        <w:rPr>
          <w:rFonts w:ascii="Times New Roman" w:hAnsi="Times New Roman"/>
          <w:color w:val="000000"/>
        </w:rPr>
        <w:t> </w:t>
      </w:r>
      <w:r w:rsidRPr="001A7032">
        <w:rPr>
          <w:rFonts w:ascii="Times New Roman" w:hAnsi="Times New Roman"/>
          <w:color w:val="000000"/>
        </w:rPr>
        <w:t>mg/kg of body weight given once every 2</w:t>
      </w:r>
      <w:r w:rsidR="009C2D0A">
        <w:rPr>
          <w:rFonts w:ascii="Times New Roman" w:hAnsi="Times New Roman"/>
          <w:color w:val="000000"/>
        </w:rPr>
        <w:t> </w:t>
      </w:r>
      <w:r w:rsidRPr="001A7032">
        <w:rPr>
          <w:rFonts w:ascii="Times New Roman" w:hAnsi="Times New Roman"/>
          <w:color w:val="000000"/>
        </w:rPr>
        <w:t xml:space="preserve">weeks as an intravenous infusion. When </w:t>
      </w:r>
      <w:r>
        <w:rPr>
          <w:rFonts w:ascii="Times New Roman" w:hAnsi="Times New Roman"/>
          <w:color w:val="000000"/>
        </w:rPr>
        <w:t>Zirabev</w:t>
      </w:r>
      <w:r w:rsidRPr="001A7032">
        <w:rPr>
          <w:rFonts w:ascii="Times New Roman" w:hAnsi="Times New Roman"/>
          <w:color w:val="000000"/>
        </w:rPr>
        <w:t xml:space="preserve"> is administered in combination with topotecan (given on days 1-5, every </w:t>
      </w:r>
      <w:r w:rsidR="00087F9F" w:rsidRPr="001A7032">
        <w:rPr>
          <w:rFonts w:ascii="Times New Roman" w:hAnsi="Times New Roman"/>
          <w:color w:val="000000"/>
        </w:rPr>
        <w:t>3</w:t>
      </w:r>
      <w:r w:rsidR="00087F9F">
        <w:rPr>
          <w:rFonts w:ascii="Times New Roman" w:hAnsi="Times New Roman"/>
          <w:color w:val="000000"/>
        </w:rPr>
        <w:t> </w:t>
      </w:r>
      <w:r w:rsidRPr="001A7032">
        <w:rPr>
          <w:rFonts w:ascii="Times New Roman" w:hAnsi="Times New Roman"/>
          <w:color w:val="000000"/>
        </w:rPr>
        <w:t xml:space="preserve">weeks), the recommended dose of </w:t>
      </w:r>
      <w:r>
        <w:rPr>
          <w:rFonts w:ascii="Times New Roman" w:hAnsi="Times New Roman"/>
          <w:color w:val="000000"/>
        </w:rPr>
        <w:t>Zirabev</w:t>
      </w:r>
      <w:r w:rsidRPr="001A7032">
        <w:rPr>
          <w:rFonts w:ascii="Times New Roman" w:hAnsi="Times New Roman"/>
          <w:color w:val="000000"/>
        </w:rPr>
        <w:t xml:space="preserve"> is 15</w:t>
      </w:r>
      <w:r w:rsidR="009C2D0A">
        <w:rPr>
          <w:rFonts w:ascii="Times New Roman" w:hAnsi="Times New Roman"/>
          <w:color w:val="000000"/>
        </w:rPr>
        <w:t> </w:t>
      </w:r>
      <w:r w:rsidRPr="001A7032">
        <w:rPr>
          <w:rFonts w:ascii="Times New Roman" w:hAnsi="Times New Roman"/>
          <w:color w:val="000000"/>
        </w:rPr>
        <w:t>mg/kg of body weight given once every 3</w:t>
      </w:r>
      <w:r w:rsidR="00BF1852">
        <w:rPr>
          <w:rFonts w:ascii="Times New Roman" w:hAnsi="Times New Roman"/>
          <w:color w:val="000000"/>
        </w:rPr>
        <w:t> </w:t>
      </w:r>
      <w:r w:rsidRPr="001A7032">
        <w:rPr>
          <w:rFonts w:ascii="Times New Roman" w:hAnsi="Times New Roman"/>
          <w:color w:val="000000"/>
        </w:rPr>
        <w:t>weeks as an intravenous infusion. It is recommended that treatment be continued until disease progression or unacceptable toxicity (see section 5.1, study MO22224).</w:t>
      </w:r>
    </w:p>
    <w:p w14:paraId="091220E6" w14:textId="77777777" w:rsidR="00D15122" w:rsidRPr="003E37B0" w:rsidRDefault="00D15122" w:rsidP="00FA4903">
      <w:pPr>
        <w:widowControl/>
        <w:rPr>
          <w:rFonts w:ascii="Times New Roman" w:eastAsia="Times New Roman" w:hAnsi="Times New Roman"/>
        </w:rPr>
      </w:pPr>
    </w:p>
    <w:p w14:paraId="1784DCA4" w14:textId="77777777" w:rsidR="00D15122" w:rsidRPr="003E37B0" w:rsidRDefault="009B0756" w:rsidP="00FA4903">
      <w:pPr>
        <w:keepNext/>
        <w:widowControl/>
        <w:rPr>
          <w:rFonts w:ascii="Times New Roman" w:eastAsia="Times New Roman" w:hAnsi="Times New Roman"/>
          <w:i/>
        </w:rPr>
      </w:pPr>
      <w:r w:rsidRPr="003E37B0">
        <w:rPr>
          <w:rFonts w:ascii="Times New Roman" w:hAnsi="Times New Roman"/>
          <w:i/>
          <w:u w:val="single" w:color="000000"/>
        </w:rPr>
        <w:lastRenderedPageBreak/>
        <w:t xml:space="preserve">Cervical </w:t>
      </w:r>
      <w:r w:rsidR="00BD460C">
        <w:rPr>
          <w:rFonts w:ascii="Times New Roman" w:hAnsi="Times New Roman"/>
          <w:i/>
          <w:u w:val="single" w:color="000000"/>
        </w:rPr>
        <w:t>c</w:t>
      </w:r>
      <w:r w:rsidRPr="003E37B0">
        <w:rPr>
          <w:rFonts w:ascii="Times New Roman" w:hAnsi="Times New Roman"/>
          <w:i/>
          <w:u w:val="single" w:color="000000"/>
        </w:rPr>
        <w:t>ancer</w:t>
      </w:r>
    </w:p>
    <w:p w14:paraId="5F11452F" w14:textId="77777777" w:rsidR="00D15122" w:rsidRPr="003E37B0" w:rsidRDefault="00D15122" w:rsidP="00FA4903">
      <w:pPr>
        <w:keepNext/>
        <w:widowControl/>
        <w:rPr>
          <w:rFonts w:ascii="Times New Roman" w:eastAsia="Times New Roman" w:hAnsi="Times New Roman"/>
        </w:rPr>
      </w:pPr>
    </w:p>
    <w:p w14:paraId="34981276" w14:textId="77777777" w:rsidR="00D15122" w:rsidRPr="003E37B0" w:rsidRDefault="00760F57" w:rsidP="00FA4903">
      <w:pPr>
        <w:pStyle w:val="BodyText"/>
        <w:keepNext/>
        <w:widowControl/>
        <w:ind w:left="0"/>
      </w:pPr>
      <w:r>
        <w:t>Zirabev</w:t>
      </w:r>
      <w:r w:rsidR="009B0756" w:rsidRPr="003E37B0">
        <w:t xml:space="preserve"> is administered in combination with one of the following chemotherapy regimens: paclitaxel and cisplatin or paclitaxel and topotecan.</w:t>
      </w:r>
    </w:p>
    <w:p w14:paraId="49091268" w14:textId="77777777" w:rsidR="00203535" w:rsidRDefault="00203535" w:rsidP="00FA4903">
      <w:pPr>
        <w:pStyle w:val="BodyText"/>
        <w:widowControl/>
        <w:ind w:left="0"/>
      </w:pPr>
    </w:p>
    <w:p w14:paraId="7C13FBF1" w14:textId="660EE5AC" w:rsidR="00D15122" w:rsidRPr="003E37B0" w:rsidRDefault="009B0756" w:rsidP="00FA4903">
      <w:pPr>
        <w:pStyle w:val="BodyText"/>
        <w:widowControl/>
        <w:ind w:left="0"/>
      </w:pPr>
      <w:r w:rsidRPr="003E37B0">
        <w:t xml:space="preserve">The recommended dose of </w:t>
      </w:r>
      <w:r w:rsidR="00760F57">
        <w:t>Zirabev</w:t>
      </w:r>
      <w:r w:rsidRPr="003E37B0">
        <w:t xml:space="preserve"> is 15</w:t>
      </w:r>
      <w:r w:rsidR="009C2D0A">
        <w:t> </w:t>
      </w:r>
      <w:r w:rsidRPr="003E37B0">
        <w:t>mg/kg of body weight given once every 3</w:t>
      </w:r>
      <w:r w:rsidR="009C2D0A">
        <w:t> </w:t>
      </w:r>
      <w:r w:rsidRPr="003E37B0">
        <w:t>weeks as an intravenous infusion.</w:t>
      </w:r>
    </w:p>
    <w:p w14:paraId="25B5366D" w14:textId="77777777" w:rsidR="00203535" w:rsidRDefault="00203535" w:rsidP="00FA4903">
      <w:pPr>
        <w:pStyle w:val="BodyText"/>
        <w:widowControl/>
        <w:ind w:left="0"/>
      </w:pPr>
    </w:p>
    <w:p w14:paraId="33F5C066" w14:textId="77777777" w:rsidR="00D15122" w:rsidRPr="003E37B0" w:rsidRDefault="009B0756" w:rsidP="00FA4903">
      <w:pPr>
        <w:pStyle w:val="BodyText"/>
        <w:widowControl/>
        <w:ind w:left="0"/>
      </w:pPr>
      <w:r w:rsidRPr="003E37B0">
        <w:t>It is recommended that treatment be continued until progression of the underlying disease or until unacceptable toxicity (see section 5.1).</w:t>
      </w:r>
    </w:p>
    <w:p w14:paraId="75E2E9DC" w14:textId="77777777" w:rsidR="00D15122" w:rsidRPr="003E37B0" w:rsidRDefault="00D15122" w:rsidP="00FA4903">
      <w:pPr>
        <w:widowControl/>
        <w:rPr>
          <w:rFonts w:ascii="Times New Roman" w:eastAsia="Times New Roman" w:hAnsi="Times New Roman"/>
        </w:rPr>
      </w:pPr>
    </w:p>
    <w:p w14:paraId="1D3290D7" w14:textId="77777777" w:rsidR="00D15122" w:rsidRPr="003E37B0" w:rsidRDefault="009B0756" w:rsidP="00FA4903">
      <w:pPr>
        <w:keepNext/>
        <w:widowControl/>
        <w:rPr>
          <w:rFonts w:ascii="Times New Roman" w:eastAsia="Times New Roman" w:hAnsi="Times New Roman"/>
          <w:i/>
        </w:rPr>
      </w:pPr>
      <w:r w:rsidRPr="003E37B0">
        <w:rPr>
          <w:rFonts w:ascii="Times New Roman" w:hAnsi="Times New Roman"/>
          <w:i/>
          <w:u w:val="single" w:color="000000"/>
        </w:rPr>
        <w:t>Special populations</w:t>
      </w:r>
    </w:p>
    <w:p w14:paraId="37EB3B95" w14:textId="77777777" w:rsidR="00D15122" w:rsidRPr="003E37B0" w:rsidRDefault="00D15122" w:rsidP="00FA4903">
      <w:pPr>
        <w:keepNext/>
        <w:widowControl/>
        <w:rPr>
          <w:rFonts w:ascii="Times New Roman" w:eastAsia="Times New Roman" w:hAnsi="Times New Roman"/>
        </w:rPr>
      </w:pPr>
    </w:p>
    <w:p w14:paraId="565994CD" w14:textId="77777777" w:rsidR="00BD460C" w:rsidRDefault="009B0756" w:rsidP="00FA4903">
      <w:pPr>
        <w:keepNext/>
        <w:widowControl/>
        <w:rPr>
          <w:rFonts w:ascii="Times New Roman" w:hAnsi="Times New Roman"/>
        </w:rPr>
      </w:pPr>
      <w:r w:rsidRPr="003E37B0">
        <w:rPr>
          <w:rFonts w:ascii="Times New Roman" w:hAnsi="Times New Roman"/>
          <w:i/>
        </w:rPr>
        <w:t>Elderly patients</w:t>
      </w:r>
    </w:p>
    <w:p w14:paraId="45AE55DD" w14:textId="783D1FCE" w:rsidR="00D15122" w:rsidRPr="003E37B0" w:rsidRDefault="009B0756" w:rsidP="00FA4903">
      <w:pPr>
        <w:widowControl/>
        <w:rPr>
          <w:rFonts w:ascii="Times New Roman" w:eastAsia="Times New Roman" w:hAnsi="Times New Roman"/>
        </w:rPr>
      </w:pPr>
      <w:r w:rsidRPr="003E37B0">
        <w:rPr>
          <w:rFonts w:ascii="Times New Roman" w:hAnsi="Times New Roman"/>
        </w:rPr>
        <w:t xml:space="preserve">No dose adjustment is required in the </w:t>
      </w:r>
      <w:r w:rsidR="008538B2">
        <w:rPr>
          <w:rFonts w:ascii="Times New Roman" w:hAnsi="Times New Roman"/>
        </w:rPr>
        <w:t>patients ≥</w:t>
      </w:r>
      <w:r w:rsidR="009C2D0A">
        <w:rPr>
          <w:rFonts w:ascii="Times New Roman" w:hAnsi="Times New Roman"/>
        </w:rPr>
        <w:t> </w:t>
      </w:r>
      <w:r w:rsidR="008538B2">
        <w:rPr>
          <w:rFonts w:ascii="Times New Roman" w:hAnsi="Times New Roman"/>
        </w:rPr>
        <w:t>65</w:t>
      </w:r>
      <w:r w:rsidR="009C2D0A">
        <w:rPr>
          <w:rFonts w:ascii="Times New Roman" w:hAnsi="Times New Roman"/>
        </w:rPr>
        <w:t> </w:t>
      </w:r>
      <w:r w:rsidR="008538B2">
        <w:rPr>
          <w:rFonts w:ascii="Times New Roman" w:hAnsi="Times New Roman"/>
        </w:rPr>
        <w:t>years of age</w:t>
      </w:r>
      <w:r w:rsidRPr="003E37B0">
        <w:rPr>
          <w:rFonts w:ascii="Times New Roman" w:hAnsi="Times New Roman"/>
        </w:rPr>
        <w:t>.</w:t>
      </w:r>
    </w:p>
    <w:p w14:paraId="4C20CD83" w14:textId="77777777" w:rsidR="00D15122" w:rsidRPr="003E37B0" w:rsidRDefault="00D15122" w:rsidP="00FA4903">
      <w:pPr>
        <w:widowControl/>
        <w:rPr>
          <w:rFonts w:ascii="Times New Roman" w:eastAsia="Times New Roman" w:hAnsi="Times New Roman"/>
        </w:rPr>
      </w:pPr>
    </w:p>
    <w:p w14:paraId="2178E658" w14:textId="77777777" w:rsidR="00BD460C" w:rsidRDefault="009B0756" w:rsidP="00FA4903">
      <w:pPr>
        <w:keepNext/>
        <w:widowControl/>
        <w:rPr>
          <w:rFonts w:ascii="Times New Roman" w:hAnsi="Times New Roman"/>
        </w:rPr>
      </w:pPr>
      <w:r w:rsidRPr="003E37B0">
        <w:rPr>
          <w:rFonts w:ascii="Times New Roman" w:hAnsi="Times New Roman"/>
          <w:i/>
        </w:rPr>
        <w:t>Patients with renal impairment</w:t>
      </w:r>
    </w:p>
    <w:p w14:paraId="362989F2" w14:textId="77777777" w:rsidR="00D15122" w:rsidRPr="003E37B0" w:rsidRDefault="009B0756" w:rsidP="00FA4903">
      <w:pPr>
        <w:keepNext/>
        <w:widowControl/>
        <w:rPr>
          <w:rFonts w:ascii="Times New Roman" w:eastAsia="Times New Roman" w:hAnsi="Times New Roman"/>
        </w:rPr>
      </w:pPr>
      <w:r w:rsidRPr="003E37B0">
        <w:rPr>
          <w:rFonts w:ascii="Times New Roman" w:hAnsi="Times New Roman"/>
        </w:rPr>
        <w:t>The safety and efficacy have not been studied in patients with renal impairment (see section</w:t>
      </w:r>
      <w:r w:rsidR="00BF1852">
        <w:rPr>
          <w:rFonts w:ascii="Times New Roman" w:hAnsi="Times New Roman"/>
        </w:rPr>
        <w:t> </w:t>
      </w:r>
      <w:r w:rsidRPr="003E37B0">
        <w:rPr>
          <w:rFonts w:ascii="Times New Roman" w:hAnsi="Times New Roman"/>
        </w:rPr>
        <w:t>5.2).</w:t>
      </w:r>
    </w:p>
    <w:p w14:paraId="729DE9CB" w14:textId="77777777" w:rsidR="00D15122" w:rsidRPr="003E37B0" w:rsidRDefault="00D15122" w:rsidP="00FA4903">
      <w:pPr>
        <w:widowControl/>
        <w:rPr>
          <w:rFonts w:ascii="Times New Roman" w:eastAsia="Times New Roman" w:hAnsi="Times New Roman"/>
        </w:rPr>
      </w:pPr>
    </w:p>
    <w:p w14:paraId="2F1F0BA1" w14:textId="77777777" w:rsidR="00BD460C" w:rsidRDefault="009B0756" w:rsidP="00FA4903">
      <w:pPr>
        <w:keepNext/>
        <w:widowControl/>
        <w:rPr>
          <w:rFonts w:ascii="Times New Roman" w:hAnsi="Times New Roman"/>
        </w:rPr>
      </w:pPr>
      <w:r w:rsidRPr="003E37B0">
        <w:rPr>
          <w:rFonts w:ascii="Times New Roman" w:hAnsi="Times New Roman"/>
          <w:i/>
        </w:rPr>
        <w:t>Patients with hepatic impairment</w:t>
      </w:r>
    </w:p>
    <w:p w14:paraId="550DF521" w14:textId="77777777" w:rsidR="00D15122" w:rsidRPr="003E37B0" w:rsidRDefault="009B0756" w:rsidP="00FA4903">
      <w:pPr>
        <w:keepNext/>
        <w:widowControl/>
        <w:rPr>
          <w:rFonts w:ascii="Times New Roman" w:eastAsia="Times New Roman" w:hAnsi="Times New Roman"/>
        </w:rPr>
      </w:pPr>
      <w:r w:rsidRPr="003E37B0">
        <w:rPr>
          <w:rFonts w:ascii="Times New Roman" w:hAnsi="Times New Roman"/>
        </w:rPr>
        <w:t>The safety and efficacy have not been studied in patients with hepatic impairment (see section</w:t>
      </w:r>
      <w:r w:rsidR="00BF1852">
        <w:rPr>
          <w:rFonts w:ascii="Times New Roman" w:hAnsi="Times New Roman"/>
        </w:rPr>
        <w:t> </w:t>
      </w:r>
      <w:r w:rsidRPr="003E37B0">
        <w:rPr>
          <w:rFonts w:ascii="Times New Roman" w:hAnsi="Times New Roman"/>
        </w:rPr>
        <w:t>5.2).</w:t>
      </w:r>
    </w:p>
    <w:p w14:paraId="1381E46F" w14:textId="77777777" w:rsidR="006F7CE5" w:rsidRPr="003E37B0" w:rsidRDefault="006F7CE5" w:rsidP="00FA4903">
      <w:pPr>
        <w:widowControl/>
        <w:rPr>
          <w:rFonts w:ascii="Times New Roman" w:hAnsi="Times New Roman"/>
          <w:u w:val="single" w:color="000000"/>
        </w:rPr>
      </w:pPr>
    </w:p>
    <w:p w14:paraId="792529F2" w14:textId="77777777" w:rsidR="00D15122" w:rsidRPr="003E37B0" w:rsidRDefault="009B0756" w:rsidP="00FA4903">
      <w:pPr>
        <w:keepNext/>
        <w:widowControl/>
        <w:rPr>
          <w:rFonts w:ascii="Times New Roman" w:eastAsia="Times New Roman" w:hAnsi="Times New Roman"/>
          <w:i/>
        </w:rPr>
      </w:pPr>
      <w:r w:rsidRPr="003E37B0">
        <w:rPr>
          <w:rFonts w:ascii="Times New Roman" w:hAnsi="Times New Roman"/>
          <w:i/>
          <w:u w:val="single" w:color="000000"/>
        </w:rPr>
        <w:t>Paediatric population</w:t>
      </w:r>
    </w:p>
    <w:p w14:paraId="21C72EE3" w14:textId="77777777" w:rsidR="00D15122" w:rsidRPr="003E37B0" w:rsidRDefault="00D15122" w:rsidP="00FA4903">
      <w:pPr>
        <w:keepNext/>
        <w:widowControl/>
        <w:rPr>
          <w:rFonts w:ascii="Times New Roman" w:eastAsia="Times New Roman" w:hAnsi="Times New Roman"/>
        </w:rPr>
      </w:pPr>
    </w:p>
    <w:p w14:paraId="715E8B9C" w14:textId="23EAA2F9" w:rsidR="00D15122" w:rsidRPr="003E37B0" w:rsidRDefault="009B0756" w:rsidP="00FA4903">
      <w:pPr>
        <w:pStyle w:val="BodyText"/>
        <w:keepNext/>
        <w:widowControl/>
        <w:ind w:left="0"/>
      </w:pPr>
      <w:r w:rsidRPr="003E37B0">
        <w:t xml:space="preserve">The safety and efficacy of bevacizumab in children </w:t>
      </w:r>
      <w:r w:rsidR="008538B2">
        <w:t xml:space="preserve">aged </w:t>
      </w:r>
      <w:r w:rsidRPr="003E37B0">
        <w:t>less than 18</w:t>
      </w:r>
      <w:r w:rsidR="009C2D0A">
        <w:t> </w:t>
      </w:r>
      <w:r w:rsidRPr="003E37B0">
        <w:t>years old have not been established. Currently available data are described in sections 4.8, 5.1 and 5.2 but no recommendation on a posology can be made.</w:t>
      </w:r>
    </w:p>
    <w:p w14:paraId="531ED502" w14:textId="77777777" w:rsidR="00D15122" w:rsidRPr="003E37B0" w:rsidRDefault="00D15122" w:rsidP="00FA4903">
      <w:pPr>
        <w:widowControl/>
        <w:rPr>
          <w:rFonts w:ascii="Times New Roman" w:eastAsia="Times New Roman" w:hAnsi="Times New Roman"/>
        </w:rPr>
      </w:pPr>
    </w:p>
    <w:p w14:paraId="60DE98F3" w14:textId="77777777" w:rsidR="00D15122" w:rsidRPr="003E37B0" w:rsidRDefault="009B0756" w:rsidP="00FA4903">
      <w:pPr>
        <w:pStyle w:val="BodyText"/>
        <w:widowControl/>
        <w:ind w:left="0"/>
      </w:pPr>
      <w:r w:rsidRPr="003E37B0">
        <w:t xml:space="preserve">There is no relevant use of bevacizumab </w:t>
      </w:r>
      <w:r w:rsidRPr="00DD4501">
        <w:t>in the paediatric population in the indications for treatment of cancers of the colon, rectum, breast, lung, ovarian, fallopian tube, peritoneum, cervix</w:t>
      </w:r>
      <w:r w:rsidRPr="003E37B0">
        <w:t xml:space="preserve"> and kidney.</w:t>
      </w:r>
    </w:p>
    <w:p w14:paraId="569E7958" w14:textId="77777777" w:rsidR="00D15122" w:rsidRPr="003E37B0" w:rsidRDefault="00D15122" w:rsidP="00FA4903">
      <w:pPr>
        <w:widowControl/>
        <w:rPr>
          <w:rFonts w:ascii="Times New Roman" w:eastAsia="Times New Roman" w:hAnsi="Times New Roman"/>
        </w:rPr>
      </w:pPr>
    </w:p>
    <w:p w14:paraId="18A2015C" w14:textId="77777777" w:rsidR="00D15122" w:rsidRPr="003E37B0" w:rsidRDefault="009B0756" w:rsidP="00FA4903">
      <w:pPr>
        <w:pStyle w:val="BodyText"/>
        <w:keepNext/>
        <w:widowControl/>
        <w:ind w:left="0"/>
      </w:pPr>
      <w:r w:rsidRPr="003E37B0">
        <w:rPr>
          <w:u w:val="single" w:color="000000"/>
        </w:rPr>
        <w:t>Method of administration</w:t>
      </w:r>
    </w:p>
    <w:p w14:paraId="1A1AD87A" w14:textId="77777777" w:rsidR="00D15122" w:rsidRPr="003E37B0" w:rsidRDefault="00D15122" w:rsidP="00FA4903">
      <w:pPr>
        <w:keepNext/>
        <w:widowControl/>
        <w:rPr>
          <w:rFonts w:ascii="Times New Roman" w:eastAsia="Times New Roman" w:hAnsi="Times New Roman"/>
        </w:rPr>
      </w:pPr>
    </w:p>
    <w:p w14:paraId="12EF80B0" w14:textId="20A1DC42" w:rsidR="00D15122" w:rsidRPr="003E37B0" w:rsidRDefault="00760F57" w:rsidP="00FA4903">
      <w:pPr>
        <w:pStyle w:val="BodyText"/>
        <w:keepNext/>
        <w:widowControl/>
        <w:ind w:left="0"/>
      </w:pPr>
      <w:r>
        <w:t>Zirabev</w:t>
      </w:r>
      <w:r w:rsidR="00BD460C">
        <w:t xml:space="preserve"> is for intravenous use. </w:t>
      </w:r>
      <w:r w:rsidR="009B0756" w:rsidRPr="003E37B0">
        <w:t>The initial dose should be delivered over 90</w:t>
      </w:r>
      <w:r w:rsidR="009C2D0A">
        <w:t> </w:t>
      </w:r>
      <w:r w:rsidR="009B0756" w:rsidRPr="003E37B0">
        <w:t>minutes as an intravenous infusion. If the first infusion is well tolerated, the second infusion may be administered over 60</w:t>
      </w:r>
      <w:r w:rsidR="00984127">
        <w:t> </w:t>
      </w:r>
      <w:r w:rsidR="009B0756" w:rsidRPr="003E37B0">
        <w:t>minutes. If the 60-minute infusion is well tolerated, all subsequent infusions may be administered over 30</w:t>
      </w:r>
      <w:r w:rsidR="009C2D0A">
        <w:t> </w:t>
      </w:r>
      <w:r w:rsidR="009B0756" w:rsidRPr="003E37B0">
        <w:t>minutes.</w:t>
      </w:r>
    </w:p>
    <w:p w14:paraId="0928948A" w14:textId="77777777" w:rsidR="00BD460C" w:rsidRPr="003E37B0" w:rsidRDefault="00BD460C" w:rsidP="00FA4903">
      <w:pPr>
        <w:widowControl/>
        <w:rPr>
          <w:rFonts w:ascii="Times New Roman" w:eastAsia="Times New Roman" w:hAnsi="Times New Roman"/>
        </w:rPr>
      </w:pPr>
    </w:p>
    <w:p w14:paraId="74D7393D" w14:textId="77777777" w:rsidR="00D15122" w:rsidRPr="003E37B0" w:rsidRDefault="009B0756" w:rsidP="00FA4903">
      <w:pPr>
        <w:pStyle w:val="BodyText"/>
        <w:widowControl/>
        <w:ind w:left="0"/>
        <w:jc w:val="both"/>
      </w:pPr>
      <w:r w:rsidRPr="003E37B0">
        <w:t>It should not be administered as an intravenous push or bolus.</w:t>
      </w:r>
    </w:p>
    <w:p w14:paraId="7FBBC175" w14:textId="77777777" w:rsidR="00D15122" w:rsidRPr="003E37B0" w:rsidRDefault="00D15122" w:rsidP="00FA4903">
      <w:pPr>
        <w:widowControl/>
        <w:rPr>
          <w:rFonts w:ascii="Times New Roman" w:eastAsia="Times New Roman" w:hAnsi="Times New Roman"/>
        </w:rPr>
      </w:pPr>
    </w:p>
    <w:p w14:paraId="60F99FB6" w14:textId="77777777" w:rsidR="00D15122" w:rsidRPr="003E37B0" w:rsidRDefault="009B0756" w:rsidP="00FA4903">
      <w:pPr>
        <w:pStyle w:val="BodyText"/>
        <w:widowControl/>
        <w:ind w:left="0"/>
      </w:pPr>
      <w:r w:rsidRPr="003E37B0">
        <w:t>Dose reduction for adverse reactions is not recommended. If indicated, therapy should either be permanently discontinued or temporarily suspended as described in section 4.4.</w:t>
      </w:r>
    </w:p>
    <w:p w14:paraId="6370ECD8" w14:textId="77777777" w:rsidR="00D15122" w:rsidRPr="003E37B0" w:rsidRDefault="00D15122" w:rsidP="00FA4903">
      <w:pPr>
        <w:widowControl/>
        <w:rPr>
          <w:rFonts w:ascii="Times New Roman" w:eastAsia="Times New Roman" w:hAnsi="Times New Roman"/>
        </w:rPr>
      </w:pPr>
    </w:p>
    <w:p w14:paraId="7E3B119A" w14:textId="77777777" w:rsidR="00D15122" w:rsidRPr="003E37B0" w:rsidRDefault="009B0756" w:rsidP="00FA4903">
      <w:pPr>
        <w:keepNext/>
        <w:widowControl/>
        <w:jc w:val="both"/>
        <w:rPr>
          <w:rFonts w:ascii="Times New Roman" w:eastAsia="Times New Roman" w:hAnsi="Times New Roman"/>
          <w:i/>
        </w:rPr>
      </w:pPr>
      <w:r w:rsidRPr="003E37B0">
        <w:rPr>
          <w:rFonts w:ascii="Times New Roman" w:hAnsi="Times New Roman"/>
          <w:i/>
          <w:u w:val="single" w:color="000000"/>
        </w:rPr>
        <w:t>Precautions to be taken before handling or administering the medicinal product</w:t>
      </w:r>
    </w:p>
    <w:p w14:paraId="3B1F39CE" w14:textId="77777777" w:rsidR="00D15122" w:rsidRPr="003E37B0" w:rsidRDefault="00D15122" w:rsidP="00FA4903">
      <w:pPr>
        <w:keepNext/>
        <w:widowControl/>
        <w:rPr>
          <w:rFonts w:ascii="Times New Roman" w:eastAsia="Times New Roman" w:hAnsi="Times New Roman"/>
        </w:rPr>
      </w:pPr>
    </w:p>
    <w:p w14:paraId="37F96D3A" w14:textId="77777777" w:rsidR="00D15122" w:rsidRPr="003E37B0" w:rsidRDefault="009B0756" w:rsidP="00FA4903">
      <w:pPr>
        <w:pStyle w:val="BodyText"/>
        <w:keepNext/>
        <w:widowControl/>
        <w:ind w:left="0"/>
      </w:pPr>
      <w:r w:rsidRPr="003E37B0">
        <w:t>For instructions on dilution of the medicinal product before administration, see section</w:t>
      </w:r>
      <w:r w:rsidR="00BF1852">
        <w:t> </w:t>
      </w:r>
      <w:r w:rsidRPr="003E37B0">
        <w:t xml:space="preserve">6.6. </w:t>
      </w:r>
      <w:r w:rsidR="00760F57">
        <w:t>Zirabev</w:t>
      </w:r>
      <w:r w:rsidRPr="003E37B0">
        <w:t xml:space="preserve"> infusions should not be administered or mixed with glucose solutions. This medicinal product must not be mixed with other medicinal products except those mentioned in section 6.6.</w:t>
      </w:r>
    </w:p>
    <w:p w14:paraId="76E0184B" w14:textId="77777777" w:rsidR="00D15122" w:rsidRPr="003E37B0" w:rsidRDefault="00D15122" w:rsidP="00FA4903">
      <w:pPr>
        <w:widowControl/>
        <w:rPr>
          <w:rFonts w:ascii="Times New Roman" w:eastAsia="Times New Roman" w:hAnsi="Times New Roman"/>
        </w:rPr>
      </w:pPr>
    </w:p>
    <w:p w14:paraId="0E10E75E" w14:textId="77777777" w:rsidR="00D15122" w:rsidRPr="003E37B0" w:rsidRDefault="003E4A60" w:rsidP="00FA4903">
      <w:pPr>
        <w:pStyle w:val="Heading1"/>
        <w:keepNext/>
        <w:widowControl/>
        <w:tabs>
          <w:tab w:val="left" w:pos="685"/>
        </w:tabs>
        <w:ind w:left="0"/>
        <w:rPr>
          <w:bCs w:val="0"/>
        </w:rPr>
      </w:pPr>
      <w:r>
        <w:t>4.3</w:t>
      </w:r>
      <w:r>
        <w:tab/>
      </w:r>
      <w:r w:rsidR="009B0756" w:rsidRPr="003E37B0">
        <w:t>Contraindications</w:t>
      </w:r>
    </w:p>
    <w:p w14:paraId="3988A6D7" w14:textId="77777777" w:rsidR="00D15122" w:rsidRPr="003E37B0" w:rsidRDefault="00D15122" w:rsidP="00FA4903">
      <w:pPr>
        <w:keepNext/>
        <w:widowControl/>
        <w:rPr>
          <w:rFonts w:ascii="Times New Roman" w:eastAsia="Times New Roman" w:hAnsi="Times New Roman"/>
          <w:bCs/>
        </w:rPr>
      </w:pPr>
    </w:p>
    <w:p w14:paraId="4A754798" w14:textId="77777777" w:rsidR="00D15122" w:rsidRPr="003E37B0" w:rsidRDefault="009B0756" w:rsidP="0022249C">
      <w:pPr>
        <w:pStyle w:val="BodyText"/>
        <w:keepNext/>
        <w:widowControl/>
        <w:numPr>
          <w:ilvl w:val="0"/>
          <w:numId w:val="31"/>
        </w:numPr>
        <w:ind w:left="562" w:hanging="562"/>
      </w:pPr>
      <w:r w:rsidRPr="003E37B0">
        <w:t>Hypersensitivity to the active substance or to any of the excipients listed in section</w:t>
      </w:r>
      <w:r w:rsidR="00BF1852">
        <w:t> </w:t>
      </w:r>
      <w:r w:rsidRPr="003E37B0">
        <w:t>6.1.</w:t>
      </w:r>
    </w:p>
    <w:p w14:paraId="1048629F" w14:textId="77777777" w:rsidR="00D15122" w:rsidRPr="003E37B0" w:rsidRDefault="009B0756" w:rsidP="0022249C">
      <w:pPr>
        <w:pStyle w:val="BodyText"/>
        <w:widowControl/>
        <w:numPr>
          <w:ilvl w:val="0"/>
          <w:numId w:val="31"/>
        </w:numPr>
        <w:ind w:left="562" w:hanging="562"/>
      </w:pPr>
      <w:r w:rsidRPr="003E37B0">
        <w:t>Hypersensitivity to Chinese Hamster Ovary (CHO) cell products or other recombinant human or humanised antibodies.</w:t>
      </w:r>
    </w:p>
    <w:p w14:paraId="43FC1D6B" w14:textId="77777777" w:rsidR="00D15122" w:rsidRPr="003E37B0" w:rsidRDefault="009B0756" w:rsidP="0022249C">
      <w:pPr>
        <w:pStyle w:val="BodyText"/>
        <w:widowControl/>
        <w:numPr>
          <w:ilvl w:val="0"/>
          <w:numId w:val="31"/>
        </w:numPr>
        <w:ind w:left="562" w:hanging="562"/>
      </w:pPr>
      <w:r w:rsidRPr="003E37B0">
        <w:t>Pregnancy (see section 4.6).</w:t>
      </w:r>
    </w:p>
    <w:p w14:paraId="3A01596E" w14:textId="77777777" w:rsidR="00D15122" w:rsidRPr="003E37B0" w:rsidRDefault="00D15122" w:rsidP="00FA4903">
      <w:pPr>
        <w:widowControl/>
        <w:rPr>
          <w:rFonts w:ascii="Times New Roman" w:eastAsia="Times New Roman" w:hAnsi="Times New Roman"/>
        </w:rPr>
      </w:pPr>
    </w:p>
    <w:p w14:paraId="60D09658" w14:textId="77777777" w:rsidR="00D15122" w:rsidRPr="007F6E1B" w:rsidRDefault="003E4A60" w:rsidP="00FA4903">
      <w:pPr>
        <w:pStyle w:val="Heading1"/>
        <w:keepNext/>
        <w:widowControl/>
        <w:tabs>
          <w:tab w:val="left" w:pos="685"/>
        </w:tabs>
        <w:ind w:left="0"/>
      </w:pPr>
      <w:r>
        <w:lastRenderedPageBreak/>
        <w:t>4.4</w:t>
      </w:r>
      <w:r>
        <w:tab/>
      </w:r>
      <w:r w:rsidR="009B0756" w:rsidRPr="003E37B0">
        <w:t>Special warnings and precautions for use</w:t>
      </w:r>
    </w:p>
    <w:p w14:paraId="3D248F73" w14:textId="77777777" w:rsidR="00D15122" w:rsidRPr="003E37B0" w:rsidRDefault="00D15122" w:rsidP="00FA4903">
      <w:pPr>
        <w:keepNext/>
        <w:widowControl/>
        <w:rPr>
          <w:rFonts w:ascii="Times New Roman" w:eastAsia="Times New Roman" w:hAnsi="Times New Roman"/>
          <w:bCs/>
        </w:rPr>
      </w:pPr>
    </w:p>
    <w:p w14:paraId="3EA014AE" w14:textId="77777777" w:rsidR="00511685" w:rsidRDefault="00511685" w:rsidP="00FA4903">
      <w:pPr>
        <w:keepNext/>
        <w:widowControl/>
        <w:rPr>
          <w:rFonts w:ascii="Times New Roman" w:eastAsia="Times New Roman" w:hAnsi="Times New Roman"/>
          <w:u w:val="single"/>
        </w:rPr>
      </w:pPr>
      <w:r w:rsidRPr="00F73426">
        <w:rPr>
          <w:rFonts w:ascii="Times New Roman" w:eastAsia="Times New Roman" w:hAnsi="Times New Roman"/>
          <w:u w:val="single"/>
        </w:rPr>
        <w:t>Traceability</w:t>
      </w:r>
    </w:p>
    <w:p w14:paraId="1E463240" w14:textId="77777777" w:rsidR="00171273" w:rsidRPr="008201A9" w:rsidRDefault="00171273" w:rsidP="00FA4903">
      <w:pPr>
        <w:pStyle w:val="CommentText"/>
        <w:keepNext/>
        <w:widowControl/>
        <w:rPr>
          <w:rFonts w:ascii="Times New Roman" w:eastAsia="Times New Roman" w:hAnsi="Times New Roman"/>
          <w:i/>
          <w:sz w:val="22"/>
          <w:szCs w:val="22"/>
        </w:rPr>
      </w:pPr>
    </w:p>
    <w:p w14:paraId="06028F54" w14:textId="77777777" w:rsidR="00D15122" w:rsidRPr="003E37B0" w:rsidRDefault="009B0756" w:rsidP="00E86D45">
      <w:pPr>
        <w:pStyle w:val="BodyText"/>
        <w:widowControl/>
        <w:ind w:left="0"/>
      </w:pPr>
      <w:r w:rsidRPr="003E37B0">
        <w:t>In order to improve the traceability of biological medicinal products, the name and the batch number of the administered product should be clearly recorded.</w:t>
      </w:r>
    </w:p>
    <w:p w14:paraId="2B414755" w14:textId="77777777" w:rsidR="00D15122" w:rsidRDefault="00D15122" w:rsidP="00FA4903">
      <w:pPr>
        <w:widowControl/>
        <w:rPr>
          <w:rFonts w:ascii="Times New Roman" w:eastAsia="Times New Roman" w:hAnsi="Times New Roman"/>
        </w:rPr>
      </w:pPr>
    </w:p>
    <w:p w14:paraId="025A5C1A"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 xml:space="preserve">Gastrointestinal (GI) perforations and </w:t>
      </w:r>
      <w:r w:rsidR="003F6DA1" w:rsidRPr="00F73426">
        <w:rPr>
          <w:rFonts w:ascii="Times New Roman" w:hAnsi="Times New Roman"/>
          <w:u w:val="single"/>
        </w:rPr>
        <w:t>f</w:t>
      </w:r>
      <w:r w:rsidRPr="00F73426">
        <w:rPr>
          <w:rFonts w:ascii="Times New Roman" w:hAnsi="Times New Roman"/>
          <w:u w:val="single"/>
        </w:rPr>
        <w:t>istulae (see section 4.8)</w:t>
      </w:r>
    </w:p>
    <w:p w14:paraId="5F8C0B37" w14:textId="77777777" w:rsidR="001F1228" w:rsidRPr="008201A9" w:rsidRDefault="001F1228" w:rsidP="00FA4903">
      <w:pPr>
        <w:keepNext/>
        <w:widowControl/>
        <w:spacing w:line="252" w:lineRule="exact"/>
        <w:rPr>
          <w:rFonts w:ascii="Times New Roman" w:eastAsia="Times New Roman" w:hAnsi="Times New Roman"/>
        </w:rPr>
      </w:pPr>
    </w:p>
    <w:p w14:paraId="1A97188C" w14:textId="77777777" w:rsidR="00D15122" w:rsidRPr="003E37B0" w:rsidRDefault="009B0756" w:rsidP="00FA4903">
      <w:pPr>
        <w:pStyle w:val="BodyText"/>
        <w:widowControl/>
        <w:ind w:left="0"/>
      </w:pPr>
      <w:r w:rsidRPr="003E37B0">
        <w:t xml:space="preserve">Patients may be at an increased risk for the development of gastrointestinal perforation and gall bladder perforation when treated with </w:t>
      </w:r>
      <w:r w:rsidR="000019F2" w:rsidRPr="003E37B0">
        <w:t>b</w:t>
      </w:r>
      <w:r w:rsidR="00007842" w:rsidRPr="003E37B0">
        <w:t>evacizumab</w:t>
      </w:r>
      <w:r w:rsidRPr="003E37B0">
        <w:t xml:space="preserve">. Intra-abdominal inflammatory process may be a risk factor for gastrointestinal perforations in patients with metastatic carcinoma of the colon or rectum, therefore, caution should be exercised when treating these patients. Prior radiation is a risk factor for GI perforation in patients treated for persistent, recurrent or metastatic cervical cancer with </w:t>
      </w:r>
      <w:r w:rsidR="000019F2" w:rsidRPr="003E37B0">
        <w:t>b</w:t>
      </w:r>
      <w:r w:rsidR="00007842" w:rsidRPr="003E37B0">
        <w:t>evacizumab</w:t>
      </w:r>
      <w:r w:rsidRPr="003E37B0">
        <w:t xml:space="preserve"> and all patients with GI perforation had a history of prior radiation. Therapy should be permanently discontinued in patients who develop gastrointestinal perforation.</w:t>
      </w:r>
    </w:p>
    <w:p w14:paraId="31957BFE" w14:textId="77777777" w:rsidR="00D15122" w:rsidRPr="003E37B0" w:rsidRDefault="00D15122" w:rsidP="00FA4903">
      <w:pPr>
        <w:widowControl/>
        <w:rPr>
          <w:rFonts w:ascii="Times New Roman" w:eastAsia="Times New Roman" w:hAnsi="Times New Roman"/>
        </w:rPr>
      </w:pPr>
    </w:p>
    <w:p w14:paraId="4EC27D8A"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 xml:space="preserve">GI-vaginal </w:t>
      </w:r>
      <w:r w:rsidR="003F6DA1" w:rsidRPr="00F73426">
        <w:rPr>
          <w:rFonts w:ascii="Times New Roman" w:hAnsi="Times New Roman"/>
          <w:u w:val="single"/>
        </w:rPr>
        <w:t>f</w:t>
      </w:r>
      <w:r w:rsidRPr="00F73426">
        <w:rPr>
          <w:rFonts w:ascii="Times New Roman" w:hAnsi="Times New Roman"/>
          <w:u w:val="single"/>
        </w:rPr>
        <w:t>istulae in study GOG-0240</w:t>
      </w:r>
    </w:p>
    <w:p w14:paraId="1656EECD" w14:textId="77777777" w:rsidR="001F1228" w:rsidRPr="008201A9" w:rsidRDefault="001F1228" w:rsidP="00FA4903">
      <w:pPr>
        <w:keepNext/>
        <w:widowControl/>
        <w:spacing w:line="252" w:lineRule="exact"/>
        <w:rPr>
          <w:rFonts w:ascii="Times New Roman" w:eastAsia="Times New Roman" w:hAnsi="Times New Roman"/>
          <w:i/>
        </w:rPr>
      </w:pPr>
    </w:p>
    <w:p w14:paraId="2013F5E2" w14:textId="77777777" w:rsidR="00D15122" w:rsidRPr="003E37B0" w:rsidRDefault="009B0756" w:rsidP="00E86D45">
      <w:pPr>
        <w:pStyle w:val="BodyText"/>
        <w:widowControl/>
        <w:ind w:left="0"/>
      </w:pPr>
      <w:r w:rsidRPr="003E37B0">
        <w:t xml:space="preserve">Patients treated for persistent, recurrent, or metastatic cervical cancer with </w:t>
      </w:r>
      <w:r w:rsidR="000019F2" w:rsidRPr="003E37B0">
        <w:t>b</w:t>
      </w:r>
      <w:r w:rsidR="00007842" w:rsidRPr="003E37B0">
        <w:t>evacizumab</w:t>
      </w:r>
      <w:r w:rsidRPr="003E37B0">
        <w:t xml:space="preserve"> are at increased risk of fistulae between the vagina and any part of the GI tract (Gastrointestinal-vaginal fistulae). Prior radiation is a major risk factor for the development of GI-vaginal fistulae and all patients with GI-vaginal fistulae had a history of prior radiation. Recurrence of cancer within the field of prior radiation is an additional important risk factor for the development of GI-vaginal fistulae.</w:t>
      </w:r>
    </w:p>
    <w:p w14:paraId="38CC968D" w14:textId="77777777" w:rsidR="004666BE" w:rsidRPr="003E37B0" w:rsidRDefault="004666BE" w:rsidP="00FA4903">
      <w:pPr>
        <w:widowControl/>
        <w:rPr>
          <w:rFonts w:ascii="Times New Roman" w:hAnsi="Times New Roman"/>
        </w:rPr>
      </w:pPr>
    </w:p>
    <w:p w14:paraId="1BB86296" w14:textId="77777777" w:rsidR="00D15122" w:rsidRPr="00C524E7" w:rsidRDefault="009B0756" w:rsidP="00FA4903">
      <w:pPr>
        <w:keepNext/>
        <w:widowControl/>
        <w:rPr>
          <w:rFonts w:ascii="Times New Roman" w:hAnsi="Times New Roman"/>
          <w:u w:val="single"/>
        </w:rPr>
      </w:pPr>
      <w:r w:rsidRPr="00F73426">
        <w:rPr>
          <w:rFonts w:ascii="Times New Roman" w:hAnsi="Times New Roman"/>
          <w:u w:val="single"/>
        </w:rPr>
        <w:t xml:space="preserve">Non-GI </w:t>
      </w:r>
      <w:r w:rsidR="003F6DA1" w:rsidRPr="00F73426">
        <w:rPr>
          <w:rFonts w:ascii="Times New Roman" w:hAnsi="Times New Roman"/>
          <w:u w:val="single"/>
        </w:rPr>
        <w:t>f</w:t>
      </w:r>
      <w:r w:rsidRPr="00F73426">
        <w:rPr>
          <w:rFonts w:ascii="Times New Roman" w:hAnsi="Times New Roman"/>
          <w:u w:val="single"/>
        </w:rPr>
        <w:t>istulae (see section 4.8)</w:t>
      </w:r>
    </w:p>
    <w:p w14:paraId="0BAAD349" w14:textId="77777777" w:rsidR="001C3EE2" w:rsidRPr="008201A9" w:rsidRDefault="001C3EE2" w:rsidP="00FA4903">
      <w:pPr>
        <w:keepNext/>
        <w:widowControl/>
        <w:rPr>
          <w:rFonts w:ascii="Times New Roman" w:eastAsia="Times New Roman" w:hAnsi="Times New Roman"/>
        </w:rPr>
      </w:pPr>
    </w:p>
    <w:p w14:paraId="3378533D" w14:textId="77777777" w:rsidR="00D15122" w:rsidRPr="003E37B0" w:rsidRDefault="009B0756" w:rsidP="00E86D45">
      <w:pPr>
        <w:pStyle w:val="BodyText"/>
        <w:widowControl/>
        <w:ind w:left="0"/>
      </w:pPr>
      <w:r w:rsidRPr="003E37B0">
        <w:t xml:space="preserve">Patients may be at increased risk for the development of fistulae when treated with </w:t>
      </w:r>
      <w:r w:rsidR="000019F2" w:rsidRPr="003E37B0">
        <w:t>b</w:t>
      </w:r>
      <w:r w:rsidR="00007842" w:rsidRPr="003E37B0">
        <w:t>evacizumab</w:t>
      </w:r>
      <w:r w:rsidRPr="003E37B0">
        <w:t xml:space="preserve">. Permanently discontinue </w:t>
      </w:r>
      <w:r w:rsidR="00760F57">
        <w:t>Zirabev</w:t>
      </w:r>
      <w:r w:rsidRPr="003E37B0">
        <w:t xml:space="preserve"> in patients with tracheoesophageal (TE) fistula or any Grade</w:t>
      </w:r>
      <w:r w:rsidR="00BF1852">
        <w:t> </w:t>
      </w:r>
      <w:r w:rsidRPr="003E37B0">
        <w:t>4 fistula [US National Cancer Institute-Common Terminology Criteria for Adverse Events (NCI</w:t>
      </w:r>
      <w:r w:rsidR="00984127">
        <w:noBreakHyphen/>
      </w:r>
      <w:r w:rsidRPr="003E37B0">
        <w:t xml:space="preserve">CTCAE v.3)]. Limited information is available on the continued use of </w:t>
      </w:r>
      <w:r w:rsidR="000019F2" w:rsidRPr="003E37B0">
        <w:t>b</w:t>
      </w:r>
      <w:r w:rsidR="00007842" w:rsidRPr="003E37B0">
        <w:t>evacizumab</w:t>
      </w:r>
      <w:r w:rsidRPr="003E37B0">
        <w:t xml:space="preserve"> in patients with other fistulae.</w:t>
      </w:r>
      <w:r w:rsidR="009E0E5C">
        <w:t xml:space="preserve"> </w:t>
      </w:r>
    </w:p>
    <w:p w14:paraId="2A1E1C16" w14:textId="77777777" w:rsidR="00203535" w:rsidRDefault="00203535" w:rsidP="00FA4903">
      <w:pPr>
        <w:pStyle w:val="BodyText"/>
        <w:widowControl/>
        <w:ind w:left="0"/>
      </w:pPr>
    </w:p>
    <w:p w14:paraId="6028320F" w14:textId="77777777" w:rsidR="00D15122" w:rsidRPr="003E37B0" w:rsidRDefault="009B0756" w:rsidP="00FA4903">
      <w:pPr>
        <w:pStyle w:val="BodyText"/>
        <w:widowControl/>
        <w:ind w:left="0"/>
      </w:pPr>
      <w:r w:rsidRPr="003E37B0">
        <w:t xml:space="preserve">In cases of internal fistula not arising in the gastrointestinal tract, discontinuation of </w:t>
      </w:r>
      <w:r w:rsidR="00760F57">
        <w:t>Zirabev</w:t>
      </w:r>
      <w:r w:rsidRPr="003E37B0">
        <w:t xml:space="preserve"> should be considered.</w:t>
      </w:r>
    </w:p>
    <w:p w14:paraId="011560E4" w14:textId="77777777" w:rsidR="00D15122" w:rsidRPr="003E37B0" w:rsidRDefault="00D15122" w:rsidP="00FA4903">
      <w:pPr>
        <w:widowControl/>
        <w:rPr>
          <w:rFonts w:ascii="Times New Roman" w:eastAsia="Times New Roman" w:hAnsi="Times New Roman"/>
        </w:rPr>
      </w:pPr>
    </w:p>
    <w:p w14:paraId="2C32AC79"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Wound healing complications (see section 4.8)</w:t>
      </w:r>
    </w:p>
    <w:p w14:paraId="2F0F66CA" w14:textId="77777777" w:rsidR="001F1228" w:rsidRPr="008201A9" w:rsidRDefault="001F1228" w:rsidP="00FA4903">
      <w:pPr>
        <w:keepNext/>
        <w:widowControl/>
        <w:spacing w:line="252" w:lineRule="exact"/>
        <w:rPr>
          <w:rFonts w:ascii="Times New Roman" w:eastAsia="Times New Roman" w:hAnsi="Times New Roman"/>
        </w:rPr>
      </w:pPr>
    </w:p>
    <w:p w14:paraId="7CE727A3" w14:textId="100DC181" w:rsidR="00D15122" w:rsidRPr="003E37B0" w:rsidRDefault="00007842" w:rsidP="00E86D45">
      <w:pPr>
        <w:pStyle w:val="BodyText"/>
        <w:widowControl/>
        <w:ind w:left="0"/>
      </w:pPr>
      <w:r w:rsidRPr="003E37B0">
        <w:t>Bevacizumab</w:t>
      </w:r>
      <w:r w:rsidR="009B0756" w:rsidRPr="003E37B0">
        <w:t xml:space="preserve"> may adversely affect the wound healing process. Serious wound healing complications, including anastomotic complications, with a fatal outcome have been reported. Therapy should not be initiated for at least 28</w:t>
      </w:r>
      <w:r w:rsidR="009C2D0A">
        <w:t> </w:t>
      </w:r>
      <w:r w:rsidR="009B0756" w:rsidRPr="003E37B0">
        <w:t>days following major surgery or until the surgical wound is fully healed. In patients who experienced wound healing complications during therapy, treatment should be withheld until the wound is fully healed. Therapy should be withheld for elective surgery.</w:t>
      </w:r>
    </w:p>
    <w:p w14:paraId="4AE88F03" w14:textId="77777777" w:rsidR="00D15122" w:rsidRPr="003E37B0" w:rsidRDefault="00D15122" w:rsidP="00FA4903">
      <w:pPr>
        <w:widowControl/>
        <w:rPr>
          <w:rFonts w:ascii="Times New Roman" w:eastAsia="Times New Roman" w:hAnsi="Times New Roman"/>
        </w:rPr>
      </w:pPr>
    </w:p>
    <w:p w14:paraId="56C352CF" w14:textId="77777777" w:rsidR="00D15122" w:rsidRPr="003E37B0" w:rsidRDefault="009B0756" w:rsidP="00FA4903">
      <w:pPr>
        <w:pStyle w:val="BodyText"/>
        <w:widowControl/>
        <w:ind w:left="0"/>
      </w:pPr>
      <w:r w:rsidRPr="003E37B0">
        <w:t xml:space="preserve">Necrotising fasciitis, including fatal cases, has rarely been reported in patients treated with </w:t>
      </w:r>
      <w:r w:rsidR="000019F2" w:rsidRPr="003E37B0">
        <w:t>b</w:t>
      </w:r>
      <w:r w:rsidR="00007842" w:rsidRPr="003E37B0">
        <w:t>evacizumab</w:t>
      </w:r>
      <w:r w:rsidRPr="003E37B0">
        <w:t xml:space="preserve">. This condition is usually secondary to wound healing complications, gastrointestinal perforation or fistula formation. </w:t>
      </w:r>
      <w:r w:rsidR="00760F57">
        <w:t>Zirabev</w:t>
      </w:r>
      <w:r w:rsidRPr="003E37B0">
        <w:t xml:space="preserve"> therapy should be discontinued in patients who develop </w:t>
      </w:r>
      <w:r w:rsidR="00C0667E">
        <w:t>n</w:t>
      </w:r>
      <w:r w:rsidR="00C0667E" w:rsidRPr="003E37B0">
        <w:t xml:space="preserve">ecrotising </w:t>
      </w:r>
      <w:r w:rsidRPr="003E37B0">
        <w:t>fasciitis, and appropriate treatment should be promptly initiated.</w:t>
      </w:r>
    </w:p>
    <w:p w14:paraId="1E4CBE8C" w14:textId="77777777" w:rsidR="00D15122" w:rsidRPr="003E37B0" w:rsidRDefault="00D15122" w:rsidP="00FA4903">
      <w:pPr>
        <w:widowControl/>
        <w:rPr>
          <w:rFonts w:ascii="Times New Roman" w:eastAsia="Times New Roman" w:hAnsi="Times New Roman"/>
        </w:rPr>
      </w:pPr>
    </w:p>
    <w:p w14:paraId="0136B131"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Hypertension (see section 4.8)</w:t>
      </w:r>
    </w:p>
    <w:p w14:paraId="2A385E59" w14:textId="77777777" w:rsidR="001F1228" w:rsidRPr="008201A9" w:rsidRDefault="001F1228" w:rsidP="00FA4903">
      <w:pPr>
        <w:keepNext/>
        <w:widowControl/>
        <w:spacing w:line="252" w:lineRule="exact"/>
        <w:rPr>
          <w:rFonts w:ascii="Times New Roman" w:eastAsia="Times New Roman" w:hAnsi="Times New Roman"/>
        </w:rPr>
      </w:pPr>
    </w:p>
    <w:p w14:paraId="4F8842FD" w14:textId="77777777" w:rsidR="00D15122" w:rsidRPr="003E37B0" w:rsidRDefault="009B0756" w:rsidP="00E86D45">
      <w:pPr>
        <w:pStyle w:val="BodyText"/>
        <w:widowControl/>
        <w:ind w:left="0"/>
      </w:pPr>
      <w:r w:rsidRPr="003E37B0">
        <w:t xml:space="preserve">An increased incidence of hypertension was observed in </w:t>
      </w:r>
      <w:r w:rsidR="000019F2" w:rsidRPr="003E37B0">
        <w:t>b</w:t>
      </w:r>
      <w:r w:rsidR="00007842" w:rsidRPr="003E37B0">
        <w:t>evacizumab</w:t>
      </w:r>
      <w:r w:rsidRPr="003E37B0">
        <w:t xml:space="preserve">-treated patients. Clinical safety data suggest that the incidence of hypertension is likely to be dose-dependent. Pre-existing hypertension should be adequately controlled before starting </w:t>
      </w:r>
      <w:r w:rsidR="00760F57">
        <w:t>Zirabev</w:t>
      </w:r>
      <w:r w:rsidRPr="003E37B0">
        <w:t xml:space="preserve"> treatment. There is no information on the effect of </w:t>
      </w:r>
      <w:r w:rsidR="000019F2" w:rsidRPr="003E37B0">
        <w:t>b</w:t>
      </w:r>
      <w:r w:rsidR="00007842" w:rsidRPr="003E37B0">
        <w:t>evacizumab</w:t>
      </w:r>
      <w:r w:rsidRPr="003E37B0">
        <w:t xml:space="preserve"> in patients with uncontrolled hypertension at the time of initiating therapy.</w:t>
      </w:r>
    </w:p>
    <w:p w14:paraId="397ED444" w14:textId="77777777" w:rsidR="00203535" w:rsidRDefault="00203535" w:rsidP="00FA4903">
      <w:pPr>
        <w:pStyle w:val="BodyText"/>
        <w:widowControl/>
        <w:ind w:left="0"/>
      </w:pPr>
    </w:p>
    <w:p w14:paraId="51A20985" w14:textId="77777777" w:rsidR="00D15122" w:rsidRPr="003E37B0" w:rsidRDefault="009B0756" w:rsidP="00FA4903">
      <w:pPr>
        <w:pStyle w:val="BodyText"/>
        <w:widowControl/>
        <w:ind w:left="0"/>
      </w:pPr>
      <w:r w:rsidRPr="003E37B0">
        <w:t>Monitoring of blood pressure is generally recommended during therapy.</w:t>
      </w:r>
    </w:p>
    <w:p w14:paraId="505424D5" w14:textId="77777777" w:rsidR="00D15122" w:rsidRPr="003E37B0" w:rsidRDefault="00D15122" w:rsidP="00FA4903">
      <w:pPr>
        <w:widowControl/>
        <w:rPr>
          <w:rFonts w:ascii="Times New Roman" w:eastAsia="Times New Roman" w:hAnsi="Times New Roman"/>
        </w:rPr>
      </w:pPr>
    </w:p>
    <w:p w14:paraId="4715E056" w14:textId="77777777" w:rsidR="00D15122" w:rsidRPr="003E37B0" w:rsidRDefault="009B0756" w:rsidP="00FA4903">
      <w:pPr>
        <w:pStyle w:val="BodyText"/>
        <w:widowControl/>
        <w:ind w:left="0"/>
      </w:pPr>
      <w:r w:rsidRPr="003E37B0">
        <w:t xml:space="preserve">In most cases hypertension was controlled adequately using standard antihypertensive treatment appropriate for the individual situation of the affected patient. The use of diuretics to manage hypertension is not advised in patients who receive a cisplatin-based chemotherapy regimen. </w:t>
      </w:r>
      <w:r w:rsidR="00760F57">
        <w:t>Zirabev</w:t>
      </w:r>
      <w:r w:rsidRPr="003E37B0">
        <w:t xml:space="preserve"> should be permanently discontinued if medically significant hypertension cannot be adequately controlled with antihypertensive therapy, or if the patient develops hypertensive crisis or hypertensive encephalopathy.</w:t>
      </w:r>
    </w:p>
    <w:p w14:paraId="2D4C1EBB" w14:textId="77777777" w:rsidR="00D15122" w:rsidRDefault="00D15122" w:rsidP="00FA4903">
      <w:pPr>
        <w:widowControl/>
        <w:rPr>
          <w:rFonts w:ascii="Times New Roman" w:eastAsia="Times New Roman" w:hAnsi="Times New Roman"/>
        </w:rPr>
      </w:pPr>
    </w:p>
    <w:p w14:paraId="5C43BD74" w14:textId="77777777" w:rsidR="000950F0" w:rsidRPr="00491D36" w:rsidRDefault="000950F0" w:rsidP="00FA4903">
      <w:pPr>
        <w:pStyle w:val="BodyText"/>
        <w:keepNext/>
        <w:widowControl/>
        <w:ind w:left="0"/>
        <w:rPr>
          <w:u w:val="single"/>
        </w:rPr>
      </w:pPr>
      <w:r w:rsidRPr="00491D36">
        <w:rPr>
          <w:u w:val="single"/>
        </w:rPr>
        <w:t>Aneurysms and artery dissections</w:t>
      </w:r>
    </w:p>
    <w:p w14:paraId="2DC7FCF5" w14:textId="77777777" w:rsidR="000950F0" w:rsidRDefault="000950F0" w:rsidP="00FA4903">
      <w:pPr>
        <w:pStyle w:val="BodyText"/>
        <w:keepNext/>
        <w:widowControl/>
        <w:ind w:left="0"/>
      </w:pPr>
    </w:p>
    <w:p w14:paraId="6C401978" w14:textId="77777777" w:rsidR="000950F0" w:rsidRPr="003E37B0" w:rsidRDefault="000950F0" w:rsidP="00E86D45">
      <w:pPr>
        <w:pStyle w:val="BodyText"/>
        <w:widowControl/>
        <w:ind w:left="0"/>
      </w:pPr>
      <w:r>
        <w:t>The use of VEGF pathway inhibitors in patients with or without hypertension may promote the formation of aneurysms and/or artery dissections. Before initiating Zirabev, this risk should be carefully considered in patients with risk factors such as hypertension or history of aneurysm.</w:t>
      </w:r>
    </w:p>
    <w:p w14:paraId="721E01F5" w14:textId="77777777" w:rsidR="000950F0" w:rsidRPr="003E37B0" w:rsidRDefault="000950F0" w:rsidP="00FA4903">
      <w:pPr>
        <w:widowControl/>
        <w:rPr>
          <w:rFonts w:ascii="Times New Roman" w:eastAsia="Times New Roman" w:hAnsi="Times New Roman"/>
        </w:rPr>
      </w:pPr>
    </w:p>
    <w:p w14:paraId="043E0D77" w14:textId="77777777" w:rsidR="00D15122" w:rsidRDefault="009B0756" w:rsidP="00FA4903">
      <w:pPr>
        <w:keepNext/>
        <w:widowControl/>
        <w:rPr>
          <w:rFonts w:ascii="Times New Roman" w:hAnsi="Times New Roman"/>
          <w:u w:val="single"/>
        </w:rPr>
      </w:pPr>
      <w:r w:rsidRPr="00F73426">
        <w:rPr>
          <w:rFonts w:ascii="Times New Roman" w:hAnsi="Times New Roman"/>
          <w:u w:val="single"/>
        </w:rPr>
        <w:t xml:space="preserve">Posterior </w:t>
      </w:r>
      <w:r w:rsidR="003F6DA1" w:rsidRPr="00F73426">
        <w:rPr>
          <w:rFonts w:ascii="Times New Roman" w:hAnsi="Times New Roman"/>
          <w:u w:val="single"/>
        </w:rPr>
        <w:t>r</w:t>
      </w:r>
      <w:r w:rsidRPr="00F73426">
        <w:rPr>
          <w:rFonts w:ascii="Times New Roman" w:hAnsi="Times New Roman"/>
          <w:u w:val="single"/>
        </w:rPr>
        <w:t xml:space="preserve">eversible </w:t>
      </w:r>
      <w:r w:rsidR="003F6DA1" w:rsidRPr="00F73426">
        <w:rPr>
          <w:rFonts w:ascii="Times New Roman" w:hAnsi="Times New Roman"/>
          <w:u w:val="single"/>
        </w:rPr>
        <w:t>e</w:t>
      </w:r>
      <w:r w:rsidRPr="00F73426">
        <w:rPr>
          <w:rFonts w:ascii="Times New Roman" w:hAnsi="Times New Roman"/>
          <w:u w:val="single"/>
        </w:rPr>
        <w:t xml:space="preserve">ncephalopathy </w:t>
      </w:r>
      <w:r w:rsidR="003F6DA1" w:rsidRPr="00F73426">
        <w:rPr>
          <w:rFonts w:ascii="Times New Roman" w:hAnsi="Times New Roman"/>
          <w:u w:val="single"/>
        </w:rPr>
        <w:t>s</w:t>
      </w:r>
      <w:r w:rsidRPr="00F73426">
        <w:rPr>
          <w:rFonts w:ascii="Times New Roman" w:hAnsi="Times New Roman"/>
          <w:u w:val="single"/>
        </w:rPr>
        <w:t>yndrome (PRES) (see section 4.8)</w:t>
      </w:r>
    </w:p>
    <w:p w14:paraId="5B9752A3" w14:textId="77777777" w:rsidR="001F1228" w:rsidRPr="008201A9" w:rsidRDefault="001F1228" w:rsidP="00FA4903">
      <w:pPr>
        <w:keepNext/>
        <w:widowControl/>
        <w:rPr>
          <w:rFonts w:ascii="Times New Roman" w:eastAsia="Times New Roman" w:hAnsi="Times New Roman"/>
        </w:rPr>
      </w:pPr>
    </w:p>
    <w:p w14:paraId="574A3132" w14:textId="77777777" w:rsidR="00D15122" w:rsidRPr="003E37B0" w:rsidRDefault="009B0756" w:rsidP="00E86D45">
      <w:pPr>
        <w:pStyle w:val="BodyText"/>
        <w:widowControl/>
        <w:ind w:left="0"/>
      </w:pPr>
      <w:r w:rsidRPr="003E37B0">
        <w:t xml:space="preserve">There have been rare reports of </w:t>
      </w:r>
      <w:r w:rsidR="000019F2" w:rsidRPr="003E37B0">
        <w:t>b</w:t>
      </w:r>
      <w:r w:rsidR="00007842" w:rsidRPr="003E37B0">
        <w:t>evacizumab</w:t>
      </w:r>
      <w:r w:rsidRPr="003E37B0">
        <w:t xml:space="preserve">-treated patients developing signs and symptoms that are consistent with PRES, a rare neurologic disorder, which can present with the following signs and symptoms among others: seizures, headache, altered mental status, visual disturbance, or cortical blindness, with or without associated hypertension. A diagnosis of PRES requires confirmation by brain imaging, preferably magnetic resonance imaging (MRI). In patients developing PRES, treatment of specific symptoms including control of hypertension is recommended along with discontinuation of </w:t>
      </w:r>
      <w:r w:rsidR="00760F57">
        <w:t>Zirabev</w:t>
      </w:r>
      <w:r w:rsidRPr="003E37B0">
        <w:t xml:space="preserve">. The safety of reinitiating </w:t>
      </w:r>
      <w:r w:rsidR="002F576D" w:rsidRPr="003E37B0">
        <w:t>bevacizumab</w:t>
      </w:r>
      <w:r w:rsidRPr="003E37B0">
        <w:t xml:space="preserve"> therapy in patients previously experiencing PRES is not known.</w:t>
      </w:r>
    </w:p>
    <w:p w14:paraId="544E4047" w14:textId="77777777" w:rsidR="00D15122" w:rsidRPr="003E37B0" w:rsidRDefault="00D15122" w:rsidP="00E86D45">
      <w:pPr>
        <w:widowControl/>
        <w:rPr>
          <w:rFonts w:ascii="Times New Roman" w:eastAsia="Times New Roman" w:hAnsi="Times New Roman"/>
        </w:rPr>
      </w:pPr>
    </w:p>
    <w:p w14:paraId="5904B9F6" w14:textId="77777777" w:rsidR="00D15122" w:rsidRDefault="009B0756" w:rsidP="00FA4903">
      <w:pPr>
        <w:keepNext/>
        <w:widowControl/>
        <w:rPr>
          <w:rFonts w:ascii="Times New Roman" w:hAnsi="Times New Roman"/>
          <w:u w:val="single"/>
        </w:rPr>
      </w:pPr>
      <w:r w:rsidRPr="00F73426">
        <w:rPr>
          <w:rFonts w:ascii="Times New Roman" w:hAnsi="Times New Roman"/>
          <w:u w:val="single"/>
        </w:rPr>
        <w:t>Proteinuria (see section 4.8)</w:t>
      </w:r>
    </w:p>
    <w:p w14:paraId="255EE7DD" w14:textId="77777777" w:rsidR="001F1228" w:rsidRPr="008201A9" w:rsidRDefault="001F1228" w:rsidP="00FA4903">
      <w:pPr>
        <w:keepNext/>
        <w:widowControl/>
        <w:rPr>
          <w:rFonts w:ascii="Times New Roman" w:eastAsia="Times New Roman" w:hAnsi="Times New Roman"/>
        </w:rPr>
      </w:pPr>
    </w:p>
    <w:p w14:paraId="44F1C66D" w14:textId="77777777" w:rsidR="00D15122" w:rsidRPr="003E37B0" w:rsidRDefault="009B0756" w:rsidP="00E86D45">
      <w:pPr>
        <w:pStyle w:val="BodyText"/>
        <w:widowControl/>
        <w:ind w:left="0"/>
      </w:pPr>
      <w:r w:rsidRPr="003E37B0">
        <w:t xml:space="preserve">Patients with a history of hypertension may be at increased risk for the development of proteinuria when treated with </w:t>
      </w:r>
      <w:r w:rsidR="002F576D" w:rsidRPr="003E37B0">
        <w:t>b</w:t>
      </w:r>
      <w:r w:rsidR="00007842" w:rsidRPr="003E37B0">
        <w:t>evacizumab</w:t>
      </w:r>
      <w:r w:rsidRPr="003E37B0">
        <w:t xml:space="preserve">. There is evidence suggesting that all Grade (US National Cancer Institute- Common Terminology Criteria for Adverse Events [NCI-CTCAE v.3]) proteinuria may be related to the dose. Monitoring of proteinuria by dipstick urinalysis is recommended prior to starting and during therapy. Grade 4 proteinuria (nephrotic syndrome) was seen in up to 1.4% of patients treated with </w:t>
      </w:r>
      <w:r w:rsidR="002F576D" w:rsidRPr="003E37B0">
        <w:t>b</w:t>
      </w:r>
      <w:r w:rsidR="00007842" w:rsidRPr="003E37B0">
        <w:t>evacizumab</w:t>
      </w:r>
      <w:r w:rsidRPr="003E37B0">
        <w:t>. Therapy should be permanently discontinued in patients who develop nephrotic syndrome (NCI-CTCAE v.3).</w:t>
      </w:r>
    </w:p>
    <w:p w14:paraId="0A5625D5" w14:textId="77777777" w:rsidR="00D15122" w:rsidRPr="003E37B0" w:rsidRDefault="00D15122" w:rsidP="00FA4903">
      <w:pPr>
        <w:widowControl/>
        <w:rPr>
          <w:rFonts w:ascii="Times New Roman" w:eastAsia="Times New Roman" w:hAnsi="Times New Roman"/>
        </w:rPr>
      </w:pPr>
    </w:p>
    <w:p w14:paraId="25F614E0" w14:textId="77777777" w:rsidR="00D15122" w:rsidRDefault="009B0756" w:rsidP="00FA4903">
      <w:pPr>
        <w:keepNext/>
        <w:widowControl/>
        <w:rPr>
          <w:rFonts w:ascii="Times New Roman" w:hAnsi="Times New Roman"/>
          <w:u w:val="single"/>
        </w:rPr>
      </w:pPr>
      <w:r w:rsidRPr="00F73426">
        <w:rPr>
          <w:rFonts w:ascii="Times New Roman" w:hAnsi="Times New Roman"/>
          <w:u w:val="single"/>
        </w:rPr>
        <w:t>Arterial thromboembolism (see section 4.8)</w:t>
      </w:r>
    </w:p>
    <w:p w14:paraId="6C8BAD90" w14:textId="77777777" w:rsidR="001F1228" w:rsidRPr="008201A9" w:rsidRDefault="001F1228" w:rsidP="00FA4903">
      <w:pPr>
        <w:keepNext/>
        <w:widowControl/>
        <w:rPr>
          <w:rFonts w:ascii="Times New Roman" w:eastAsia="Times New Roman" w:hAnsi="Times New Roman"/>
        </w:rPr>
      </w:pPr>
    </w:p>
    <w:p w14:paraId="458E657F" w14:textId="77777777" w:rsidR="00D15122" w:rsidRPr="003E37B0" w:rsidRDefault="009B0756" w:rsidP="00E86D45">
      <w:pPr>
        <w:pStyle w:val="BodyText"/>
        <w:widowControl/>
        <w:ind w:left="0"/>
      </w:pPr>
      <w:r w:rsidRPr="003E37B0">
        <w:t>In clinical trials, the incidence of arterial thromboembolic reactions including cerebrovascular accidents (CVAs), transient ischaemic attacks (TIAs) and myocardial infarctions (M</w:t>
      </w:r>
      <w:r w:rsidR="00C0667E">
        <w:t>I</w:t>
      </w:r>
      <w:r w:rsidRPr="003E37B0">
        <w:t>s) was higher in</w:t>
      </w:r>
      <w:r w:rsidR="002F576D" w:rsidRPr="003E37B0">
        <w:t xml:space="preserve"> </w:t>
      </w:r>
      <w:r w:rsidRPr="003E37B0">
        <w:t xml:space="preserve">patients receiving </w:t>
      </w:r>
      <w:r w:rsidR="002F576D" w:rsidRPr="003E37B0">
        <w:t>b</w:t>
      </w:r>
      <w:r w:rsidR="00007842" w:rsidRPr="003E37B0">
        <w:t>evacizumab</w:t>
      </w:r>
      <w:r w:rsidRPr="003E37B0">
        <w:t xml:space="preserve"> in combination with chemotherapy compared to those who received chemotherapy alone.</w:t>
      </w:r>
    </w:p>
    <w:p w14:paraId="02D8A078" w14:textId="77777777" w:rsidR="00D15122" w:rsidRPr="003E37B0" w:rsidRDefault="00D15122" w:rsidP="00FA4903">
      <w:pPr>
        <w:widowControl/>
        <w:rPr>
          <w:rFonts w:ascii="Times New Roman" w:eastAsia="Times New Roman" w:hAnsi="Times New Roman"/>
        </w:rPr>
      </w:pPr>
    </w:p>
    <w:p w14:paraId="4B90BB37" w14:textId="4158B8A3" w:rsidR="00D15122" w:rsidRPr="003E37B0" w:rsidRDefault="009B0756" w:rsidP="00FA4903">
      <w:pPr>
        <w:pStyle w:val="BodyText"/>
        <w:widowControl/>
        <w:ind w:left="0"/>
      </w:pPr>
      <w:r w:rsidRPr="003E37B0">
        <w:t xml:space="preserve">Patients receiving </w:t>
      </w:r>
      <w:r w:rsidR="002F576D" w:rsidRPr="003E37B0">
        <w:t>b</w:t>
      </w:r>
      <w:r w:rsidR="00007842" w:rsidRPr="003E37B0">
        <w:t>evacizumab</w:t>
      </w:r>
      <w:r w:rsidRPr="003E37B0">
        <w:t xml:space="preserve"> plus chemotherapy, with a history of arterial thromboembolism, diabetes or age greater than 65</w:t>
      </w:r>
      <w:r w:rsidR="00FA5B01">
        <w:t> </w:t>
      </w:r>
      <w:r w:rsidRPr="003E37B0">
        <w:t xml:space="preserve">years have an increased risk of developing arterial thromboembolic reactions during therapy. Caution should be taken when treating these patients with </w:t>
      </w:r>
      <w:r w:rsidR="00760F57">
        <w:t>Zirabev</w:t>
      </w:r>
      <w:r w:rsidRPr="003E37B0">
        <w:t>.</w:t>
      </w:r>
    </w:p>
    <w:p w14:paraId="0A6AF97D" w14:textId="77777777" w:rsidR="00D15122" w:rsidRPr="003E37B0" w:rsidRDefault="00D15122" w:rsidP="00FA4903">
      <w:pPr>
        <w:widowControl/>
        <w:rPr>
          <w:rFonts w:ascii="Times New Roman" w:eastAsia="Times New Roman" w:hAnsi="Times New Roman"/>
        </w:rPr>
      </w:pPr>
    </w:p>
    <w:p w14:paraId="44F1E5FC" w14:textId="77777777" w:rsidR="00D15122" w:rsidRPr="003E37B0" w:rsidRDefault="009B0756" w:rsidP="00FA4903">
      <w:pPr>
        <w:pStyle w:val="BodyText"/>
        <w:widowControl/>
        <w:ind w:left="0"/>
      </w:pPr>
      <w:r w:rsidRPr="003E37B0">
        <w:t>Therapy should be permanently discontinued in patients who develop arterial thromboembolic reactions.</w:t>
      </w:r>
    </w:p>
    <w:p w14:paraId="0F10C985" w14:textId="77777777" w:rsidR="00D15122" w:rsidRPr="003E37B0" w:rsidRDefault="00D15122" w:rsidP="00FA4903">
      <w:pPr>
        <w:widowControl/>
        <w:rPr>
          <w:rFonts w:ascii="Times New Roman" w:eastAsia="Times New Roman" w:hAnsi="Times New Roman"/>
        </w:rPr>
      </w:pPr>
    </w:p>
    <w:p w14:paraId="120FA60C"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Venous thromboembolism (see section 4.8)</w:t>
      </w:r>
    </w:p>
    <w:p w14:paraId="7D61CCB5" w14:textId="77777777" w:rsidR="001F1228" w:rsidRPr="008201A9" w:rsidRDefault="001F1228" w:rsidP="00FA4903">
      <w:pPr>
        <w:keepNext/>
        <w:widowControl/>
        <w:spacing w:line="252" w:lineRule="exact"/>
        <w:rPr>
          <w:rFonts w:ascii="Times New Roman" w:eastAsia="Times New Roman" w:hAnsi="Times New Roman"/>
        </w:rPr>
      </w:pPr>
    </w:p>
    <w:p w14:paraId="2BF73E5B" w14:textId="77777777" w:rsidR="00D15122" w:rsidRPr="003E37B0" w:rsidRDefault="009B0756" w:rsidP="00E86D45">
      <w:pPr>
        <w:pStyle w:val="BodyText"/>
        <w:widowControl/>
        <w:ind w:left="0"/>
      </w:pPr>
      <w:r w:rsidRPr="003E37B0">
        <w:t xml:space="preserve">Patients may be at risk of developing venous thromboembolic reactions, including pulmonary embolism under </w:t>
      </w:r>
      <w:r w:rsidR="002F576D" w:rsidRPr="003E37B0">
        <w:t>b</w:t>
      </w:r>
      <w:r w:rsidR="00007842" w:rsidRPr="003E37B0">
        <w:t>evacizumab</w:t>
      </w:r>
      <w:r w:rsidRPr="003E37B0">
        <w:t xml:space="preserve"> treatment.</w:t>
      </w:r>
    </w:p>
    <w:p w14:paraId="471FF39D" w14:textId="77777777" w:rsidR="00203535" w:rsidRDefault="00203535" w:rsidP="00FA4903">
      <w:pPr>
        <w:pStyle w:val="BodyText"/>
        <w:widowControl/>
        <w:ind w:left="0"/>
      </w:pPr>
    </w:p>
    <w:p w14:paraId="2FD19D9C" w14:textId="77777777" w:rsidR="00D15122" w:rsidRPr="003E37B0" w:rsidRDefault="009B0756" w:rsidP="00FA4903">
      <w:pPr>
        <w:pStyle w:val="BodyText"/>
        <w:widowControl/>
        <w:ind w:left="0"/>
      </w:pPr>
      <w:r w:rsidRPr="003E37B0">
        <w:t xml:space="preserve">Patients treated for persistent, recurrent, or metastatic cervical cancer with </w:t>
      </w:r>
      <w:r w:rsidR="002F576D" w:rsidRPr="003E37B0">
        <w:t>b</w:t>
      </w:r>
      <w:r w:rsidR="00007842" w:rsidRPr="003E37B0">
        <w:t>evacizumab</w:t>
      </w:r>
      <w:r w:rsidRPr="003E37B0">
        <w:t xml:space="preserve"> in combination with paclitaxel and cisplatin may be at increased risk of venous thromboembolic events.</w:t>
      </w:r>
    </w:p>
    <w:p w14:paraId="17983FC4" w14:textId="77777777" w:rsidR="00203535" w:rsidRDefault="00203535" w:rsidP="00FA4903">
      <w:pPr>
        <w:pStyle w:val="BodyText"/>
        <w:widowControl/>
        <w:ind w:left="0"/>
      </w:pPr>
    </w:p>
    <w:p w14:paraId="46D310BA" w14:textId="77777777" w:rsidR="00D15122" w:rsidRPr="003E37B0" w:rsidRDefault="00760F57" w:rsidP="00FA4903">
      <w:pPr>
        <w:pStyle w:val="BodyText"/>
        <w:widowControl/>
        <w:ind w:left="0"/>
      </w:pPr>
      <w:r>
        <w:lastRenderedPageBreak/>
        <w:t>Zirabev</w:t>
      </w:r>
      <w:r w:rsidR="009B0756" w:rsidRPr="003E37B0">
        <w:t xml:space="preserve"> should be discontinued in patients with life-threatening (Grade 4) thromboembolic reactions, including pulmonary embolism (NCI-CTCAE v.3). Patients with thromboembolic reactions ≤</w:t>
      </w:r>
      <w:r w:rsidR="008201A9">
        <w:t> </w:t>
      </w:r>
      <w:r w:rsidR="009B0756" w:rsidRPr="003E37B0">
        <w:t>Grade</w:t>
      </w:r>
      <w:r w:rsidR="00BF1852">
        <w:t> </w:t>
      </w:r>
      <w:r w:rsidR="009B0756" w:rsidRPr="003E37B0">
        <w:t>3 need to be closely monitored (NCI-CTCAE v.3).</w:t>
      </w:r>
    </w:p>
    <w:p w14:paraId="2A359733" w14:textId="77777777" w:rsidR="00D15122" w:rsidRPr="003E37B0" w:rsidRDefault="00D15122" w:rsidP="00FA4903">
      <w:pPr>
        <w:widowControl/>
        <w:rPr>
          <w:rFonts w:ascii="Times New Roman" w:eastAsia="Times New Roman" w:hAnsi="Times New Roman"/>
        </w:rPr>
      </w:pPr>
    </w:p>
    <w:p w14:paraId="64F63B05" w14:textId="77777777" w:rsidR="00D15122" w:rsidRDefault="009B0756" w:rsidP="00FA4903">
      <w:pPr>
        <w:keepNext/>
        <w:widowControl/>
        <w:rPr>
          <w:rFonts w:ascii="Times New Roman" w:hAnsi="Times New Roman"/>
          <w:u w:val="single"/>
        </w:rPr>
      </w:pPr>
      <w:r w:rsidRPr="00F73426">
        <w:rPr>
          <w:rFonts w:ascii="Times New Roman" w:hAnsi="Times New Roman"/>
          <w:u w:val="single"/>
        </w:rPr>
        <w:t>Haemorrhage</w:t>
      </w:r>
    </w:p>
    <w:p w14:paraId="55431132" w14:textId="77777777" w:rsidR="001F1228" w:rsidRPr="008201A9" w:rsidRDefault="001F1228" w:rsidP="00FA4903">
      <w:pPr>
        <w:keepNext/>
        <w:widowControl/>
        <w:rPr>
          <w:rFonts w:ascii="Times New Roman" w:eastAsia="Times New Roman" w:hAnsi="Times New Roman"/>
          <w:i/>
        </w:rPr>
      </w:pPr>
    </w:p>
    <w:p w14:paraId="08F797F7" w14:textId="77777777" w:rsidR="00D15122" w:rsidRPr="003E37B0" w:rsidRDefault="009B0756" w:rsidP="00E86D45">
      <w:pPr>
        <w:pStyle w:val="BodyText"/>
        <w:widowControl/>
        <w:ind w:left="0"/>
      </w:pPr>
      <w:r w:rsidRPr="003E37B0">
        <w:t xml:space="preserve">Patients treated with </w:t>
      </w:r>
      <w:r w:rsidR="002F576D" w:rsidRPr="003E37B0">
        <w:t>b</w:t>
      </w:r>
      <w:r w:rsidR="00007842" w:rsidRPr="003E37B0">
        <w:t>evacizumab</w:t>
      </w:r>
      <w:r w:rsidRPr="003E37B0">
        <w:t xml:space="preserve"> have an increased risk of haemorrhage, especially tumour</w:t>
      </w:r>
      <w:r w:rsidR="00984127">
        <w:noBreakHyphen/>
      </w:r>
      <w:r w:rsidRPr="003E37B0">
        <w:t xml:space="preserve">associated haemorrhage. </w:t>
      </w:r>
      <w:r w:rsidR="00760F57">
        <w:t>Zirabev</w:t>
      </w:r>
      <w:r w:rsidRPr="003E37B0">
        <w:t xml:space="preserve"> should be discontinued permanently in patients who experience Grade 3 or 4 bleeding during </w:t>
      </w:r>
      <w:r w:rsidR="00760F57">
        <w:t>Zirabev</w:t>
      </w:r>
      <w:r w:rsidRPr="003E37B0">
        <w:t xml:space="preserve"> therapy (NCI-CTCAE v.3) (see section</w:t>
      </w:r>
      <w:r w:rsidR="00BF1852">
        <w:t> </w:t>
      </w:r>
      <w:r w:rsidRPr="003E37B0">
        <w:t>4.8).</w:t>
      </w:r>
    </w:p>
    <w:p w14:paraId="1D8D8851" w14:textId="77777777" w:rsidR="00D15122" w:rsidRPr="003E37B0" w:rsidRDefault="00D15122" w:rsidP="00FA4903">
      <w:pPr>
        <w:widowControl/>
        <w:rPr>
          <w:rFonts w:ascii="Times New Roman" w:eastAsia="Times New Roman" w:hAnsi="Times New Roman"/>
        </w:rPr>
      </w:pPr>
    </w:p>
    <w:p w14:paraId="59B35DFF" w14:textId="77777777" w:rsidR="00D15122" w:rsidRPr="003E37B0" w:rsidRDefault="009B0756" w:rsidP="00FA4903">
      <w:pPr>
        <w:pStyle w:val="BodyText"/>
        <w:widowControl/>
        <w:ind w:left="0"/>
      </w:pPr>
      <w:r w:rsidRPr="003E37B0">
        <w:t xml:space="preserve">Patients with untreated CNS metastases were routinely excluded from clinical trials with </w:t>
      </w:r>
      <w:r w:rsidR="00A46FD8" w:rsidRPr="003E37B0">
        <w:t>b</w:t>
      </w:r>
      <w:r w:rsidR="00007842" w:rsidRPr="003E37B0">
        <w:t>evacizumab</w:t>
      </w:r>
      <w:r w:rsidRPr="003E37B0">
        <w:t xml:space="preserve">, based on imaging procedures or signs and symptoms. Therefore, the risk of CNS haemorrhage in such patients has not been prospectively evaluated in </w:t>
      </w:r>
      <w:r w:rsidR="00BB06A3">
        <w:t>randomised</w:t>
      </w:r>
      <w:r w:rsidRPr="003E37B0">
        <w:t xml:space="preserve"> clinical trials (see section</w:t>
      </w:r>
      <w:r w:rsidR="00BF1852">
        <w:t> </w:t>
      </w:r>
      <w:r w:rsidRPr="003E37B0">
        <w:t xml:space="preserve">4.8). Patients should be monitored for signs and symptoms of CNS bleeding, and </w:t>
      </w:r>
      <w:r w:rsidR="00760F57">
        <w:t>Zirabev</w:t>
      </w:r>
      <w:r w:rsidRPr="003E37B0">
        <w:t xml:space="preserve"> treatment discontinued in cases of intracranial bleeding.</w:t>
      </w:r>
    </w:p>
    <w:p w14:paraId="5129DFEB" w14:textId="77777777" w:rsidR="00D15122" w:rsidRPr="003E37B0" w:rsidRDefault="00D15122" w:rsidP="00FA4903">
      <w:pPr>
        <w:widowControl/>
        <w:rPr>
          <w:rFonts w:ascii="Times New Roman" w:eastAsia="Times New Roman" w:hAnsi="Times New Roman"/>
        </w:rPr>
      </w:pPr>
    </w:p>
    <w:p w14:paraId="4E8023DF" w14:textId="77777777" w:rsidR="00D15122" w:rsidRPr="003E37B0" w:rsidRDefault="009B0756" w:rsidP="00FA4903">
      <w:pPr>
        <w:pStyle w:val="BodyText"/>
        <w:widowControl/>
        <w:ind w:left="0"/>
      </w:pPr>
      <w:r w:rsidRPr="003E37B0">
        <w:t xml:space="preserve">There is no information on the safety profile of </w:t>
      </w:r>
      <w:r w:rsidR="00A46FD8" w:rsidRPr="003E37B0">
        <w:t>b</w:t>
      </w:r>
      <w:r w:rsidR="00007842" w:rsidRPr="003E37B0">
        <w:t>evacizumab</w:t>
      </w:r>
      <w:r w:rsidRPr="003E37B0">
        <w:t xml:space="preserve"> in patients with congenital bleeding diathesis, acquired coagulopathy or in patients receiving full dose of anticoagulants for the treatment of thromboembolism prior to starting </w:t>
      </w:r>
      <w:r w:rsidR="00C50C03" w:rsidRPr="003E37B0">
        <w:t>b</w:t>
      </w:r>
      <w:r w:rsidR="00007842" w:rsidRPr="003E37B0">
        <w:t>evacizumab</w:t>
      </w:r>
      <w:r w:rsidRPr="003E37B0">
        <w:t xml:space="preserve"> treatment, as such patients were excluded from clinical trials. Therefore, caution should be exercised before initiating therapy in these patients. However, patients who developed venous thrombosis while receiving therapy did not appear to have an increased rate of Grade 3 or above bleeding when treated with a full dose of warfarin and </w:t>
      </w:r>
      <w:r w:rsidR="00C50C03" w:rsidRPr="003E37B0">
        <w:t>b</w:t>
      </w:r>
      <w:r w:rsidR="00007842" w:rsidRPr="003E37B0">
        <w:t>evacizumab</w:t>
      </w:r>
      <w:r w:rsidRPr="003E37B0">
        <w:t xml:space="preserve"> concomitantly (NCI-CTCAE v.3).</w:t>
      </w:r>
    </w:p>
    <w:p w14:paraId="24ECF243" w14:textId="77777777" w:rsidR="00B320FD" w:rsidRPr="003E37B0" w:rsidRDefault="00B320FD" w:rsidP="00FA4903">
      <w:pPr>
        <w:widowControl/>
        <w:rPr>
          <w:rFonts w:ascii="Times New Roman" w:eastAsia="Times New Roman" w:hAnsi="Times New Roman"/>
        </w:rPr>
      </w:pPr>
    </w:p>
    <w:p w14:paraId="3116BC6C"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Pulmonary haemorrhage/haemoptysis</w:t>
      </w:r>
    </w:p>
    <w:p w14:paraId="50474B08" w14:textId="77777777" w:rsidR="001F1228" w:rsidRPr="008201A9" w:rsidRDefault="001F1228" w:rsidP="00FA4903">
      <w:pPr>
        <w:keepNext/>
        <w:widowControl/>
        <w:spacing w:line="252" w:lineRule="exact"/>
        <w:rPr>
          <w:rFonts w:ascii="Times New Roman" w:eastAsia="Times New Roman" w:hAnsi="Times New Roman"/>
          <w:i/>
        </w:rPr>
      </w:pPr>
    </w:p>
    <w:p w14:paraId="5A165CE7" w14:textId="555FE0C1" w:rsidR="00D15122" w:rsidRPr="003E37B0" w:rsidRDefault="009B0756" w:rsidP="00E86D45">
      <w:pPr>
        <w:pStyle w:val="BodyText"/>
        <w:widowControl/>
        <w:ind w:left="0"/>
      </w:pPr>
      <w:r w:rsidRPr="003E37B0">
        <w:t xml:space="preserve">Patients with non-small cell lung cancer treated with </w:t>
      </w:r>
      <w:r w:rsidR="00C50C03" w:rsidRPr="003E37B0">
        <w:t>b</w:t>
      </w:r>
      <w:r w:rsidR="00007842" w:rsidRPr="003E37B0">
        <w:t>evacizumab</w:t>
      </w:r>
      <w:r w:rsidRPr="003E37B0">
        <w:t xml:space="preserve"> may be at risk of serious, and in some cases fatal, pulmonary haemorrhage/haemoptysis. Patients with recent pulmonary haemorrhage/haemoptysis (&gt;</w:t>
      </w:r>
      <w:r w:rsidR="00FA5B01">
        <w:t> </w:t>
      </w:r>
      <w:r w:rsidRPr="003E37B0">
        <w:t>2.5</w:t>
      </w:r>
      <w:r w:rsidR="00FA5B01">
        <w:t> </w:t>
      </w:r>
      <w:r w:rsidRPr="003E37B0">
        <w:t xml:space="preserve">ml of red blood) should not be treated with </w:t>
      </w:r>
      <w:r w:rsidR="00760F57">
        <w:t>Zirabev</w:t>
      </w:r>
      <w:r w:rsidRPr="003E37B0">
        <w:t>.</w:t>
      </w:r>
    </w:p>
    <w:p w14:paraId="26F6F272" w14:textId="77777777" w:rsidR="00D15122" w:rsidRPr="003E37B0" w:rsidRDefault="00D15122" w:rsidP="00FA4903">
      <w:pPr>
        <w:widowControl/>
        <w:rPr>
          <w:rFonts w:ascii="Times New Roman" w:eastAsia="Times New Roman" w:hAnsi="Times New Roman"/>
        </w:rPr>
      </w:pPr>
    </w:p>
    <w:p w14:paraId="6ABFC1CC"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Congestive heart failure (CHF) (see section 4.8)</w:t>
      </w:r>
    </w:p>
    <w:p w14:paraId="597AACC3" w14:textId="77777777" w:rsidR="001F1228" w:rsidRPr="008201A9" w:rsidRDefault="001F1228" w:rsidP="00FA4903">
      <w:pPr>
        <w:keepNext/>
        <w:widowControl/>
        <w:spacing w:line="252" w:lineRule="exact"/>
        <w:rPr>
          <w:rFonts w:ascii="Times New Roman" w:eastAsia="Times New Roman" w:hAnsi="Times New Roman"/>
        </w:rPr>
      </w:pPr>
    </w:p>
    <w:p w14:paraId="5242A621" w14:textId="77777777" w:rsidR="00D15122" w:rsidRPr="003E37B0" w:rsidRDefault="009B0756" w:rsidP="00E86D45">
      <w:pPr>
        <w:pStyle w:val="BodyText"/>
        <w:widowControl/>
        <w:ind w:left="0"/>
      </w:pPr>
      <w:r w:rsidRPr="003E37B0">
        <w:t xml:space="preserve">Reactions consistent with CHF were reported in clinical trials. The findings ranged from asymptomatic declines in left ventricular ejection fraction to symptomatic CHF, requiring treatment or </w:t>
      </w:r>
      <w:r w:rsidR="002E6AA4">
        <w:t>h</w:t>
      </w:r>
      <w:r w:rsidR="00C0667E">
        <w:t>ospitalis</w:t>
      </w:r>
      <w:r w:rsidR="002E6AA4">
        <w:t>ation.</w:t>
      </w:r>
      <w:r w:rsidRPr="003E37B0">
        <w:t xml:space="preserve"> Caution should be exercised when treating patients with clinically significant cardiovascular disease such as pre-existing coronary artery disease, or congestive heart failure with </w:t>
      </w:r>
      <w:r w:rsidR="00760F57">
        <w:t>Zirabev</w:t>
      </w:r>
      <w:r w:rsidRPr="003E37B0">
        <w:t>.</w:t>
      </w:r>
    </w:p>
    <w:p w14:paraId="61EC3267" w14:textId="77777777" w:rsidR="003F6DA1" w:rsidRPr="003E37B0" w:rsidRDefault="003F6DA1" w:rsidP="00FA4903">
      <w:pPr>
        <w:widowControl/>
        <w:rPr>
          <w:rFonts w:ascii="Times New Roman" w:eastAsia="Times New Roman" w:hAnsi="Times New Roman"/>
        </w:rPr>
      </w:pPr>
    </w:p>
    <w:p w14:paraId="3D568145" w14:textId="77777777" w:rsidR="00D15122" w:rsidRPr="003E37B0" w:rsidRDefault="009B0756" w:rsidP="00FA4903">
      <w:pPr>
        <w:pStyle w:val="BodyText"/>
        <w:widowControl/>
        <w:ind w:left="0"/>
        <w:jc w:val="both"/>
      </w:pPr>
      <w:r w:rsidRPr="003E37B0">
        <w:t>Most of the patients who experienced CHF had metastatic breast cancer and had received previous treatment with anthracyclines, prior radiotherapy to the left chest wall or other risk factors for CHF were present.</w:t>
      </w:r>
    </w:p>
    <w:p w14:paraId="3AAA0477" w14:textId="77777777" w:rsidR="00D15122" w:rsidRPr="003E37B0" w:rsidRDefault="00D15122" w:rsidP="00FA4903">
      <w:pPr>
        <w:widowControl/>
        <w:rPr>
          <w:rFonts w:ascii="Times New Roman" w:eastAsia="Times New Roman" w:hAnsi="Times New Roman"/>
        </w:rPr>
      </w:pPr>
    </w:p>
    <w:p w14:paraId="277A1F40" w14:textId="77777777" w:rsidR="00D15122" w:rsidRPr="003E37B0" w:rsidRDefault="009B0756" w:rsidP="00FA4903">
      <w:pPr>
        <w:pStyle w:val="BodyText"/>
        <w:widowControl/>
        <w:ind w:left="0"/>
      </w:pPr>
      <w:r w:rsidRPr="003E37B0">
        <w:t>In patients in AVF3694g who received treatment with anthracyclines and who had not received anthracyclines before, no increased incidence of all Grade CHF was observed in the anthracycline</w:t>
      </w:r>
      <w:r w:rsidR="003E07C5">
        <w:t> </w:t>
      </w:r>
      <w:r w:rsidRPr="003E37B0">
        <w:t>+</w:t>
      </w:r>
      <w:r w:rsidR="003E07C5">
        <w:t> </w:t>
      </w:r>
      <w:r w:rsidRPr="003E37B0">
        <w:t>bevacizumab group compared to the treatment with anthracyclines only. CHF Grade</w:t>
      </w:r>
      <w:r w:rsidR="00BF1852">
        <w:t> </w:t>
      </w:r>
      <w:r w:rsidRPr="003E37B0">
        <w:t>3 or higher</w:t>
      </w:r>
      <w:r w:rsidR="00C50C03" w:rsidRPr="003E37B0">
        <w:t xml:space="preserve"> </w:t>
      </w:r>
      <w:r w:rsidRPr="003E37B0">
        <w:t>reactions were somewhat more frequent among patients receiving bevacizumab in combination with chemotherapy than in patients receiving chemotherapy alone. This is consistent with results in patients in other studies of metastatic breast cancer who did not receive concurrent anthracycline treatment (NCI-CTCAE v.3) (see section 4.8).</w:t>
      </w:r>
    </w:p>
    <w:p w14:paraId="130DA1CF" w14:textId="77777777" w:rsidR="00D15122" w:rsidRPr="003E37B0" w:rsidRDefault="00D15122" w:rsidP="00FA4903">
      <w:pPr>
        <w:widowControl/>
        <w:rPr>
          <w:rFonts w:ascii="Times New Roman" w:eastAsia="Times New Roman" w:hAnsi="Times New Roman"/>
        </w:rPr>
      </w:pPr>
    </w:p>
    <w:p w14:paraId="0D054796"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Neutropenia and infections (see section 4.8)</w:t>
      </w:r>
    </w:p>
    <w:p w14:paraId="1E98009D" w14:textId="77777777" w:rsidR="001F1228" w:rsidRPr="008201A9" w:rsidRDefault="001F1228" w:rsidP="00FA4903">
      <w:pPr>
        <w:keepNext/>
        <w:widowControl/>
        <w:spacing w:line="252" w:lineRule="exact"/>
        <w:rPr>
          <w:rFonts w:ascii="Times New Roman" w:eastAsia="Times New Roman" w:hAnsi="Times New Roman"/>
        </w:rPr>
      </w:pPr>
    </w:p>
    <w:p w14:paraId="485C4693" w14:textId="77777777" w:rsidR="00D15122" w:rsidRPr="003E37B0" w:rsidRDefault="009B0756" w:rsidP="00E86D45">
      <w:pPr>
        <w:pStyle w:val="BodyText"/>
        <w:widowControl/>
        <w:ind w:left="0"/>
      </w:pPr>
      <w:r w:rsidRPr="003E37B0">
        <w:t xml:space="preserve">Increased rates of severe neutropenia, febrile neutropenia, or infection with or without severe neutropenia (including some fatalities) have been observed in patients treated with some myelotoxic chemotherapy regimens plus </w:t>
      </w:r>
      <w:r w:rsidR="00C50C03" w:rsidRPr="003E37B0">
        <w:t>b</w:t>
      </w:r>
      <w:r w:rsidR="00007842" w:rsidRPr="003E37B0">
        <w:t>evacizumab</w:t>
      </w:r>
      <w:r w:rsidRPr="003E37B0">
        <w:t xml:space="preserve"> in comparison to chemotherapy alone. This has mainly been seen in combination with platinum- or taxane-based therapies in the treatment of NSCLC, mBC, and in combination with paclitaxel and topotecan in persistent, recurrent, or metastatic cervical cancer.</w:t>
      </w:r>
    </w:p>
    <w:p w14:paraId="170C5071" w14:textId="77777777" w:rsidR="00D15122" w:rsidRPr="003E37B0" w:rsidRDefault="00D15122" w:rsidP="00E86D45">
      <w:pPr>
        <w:widowControl/>
        <w:rPr>
          <w:rFonts w:ascii="Times New Roman" w:eastAsia="Times New Roman" w:hAnsi="Times New Roman"/>
        </w:rPr>
      </w:pPr>
    </w:p>
    <w:p w14:paraId="4E76CD20" w14:textId="77777777" w:rsidR="00D15122" w:rsidRDefault="009B0756" w:rsidP="00FA4903">
      <w:pPr>
        <w:keepNext/>
        <w:widowControl/>
        <w:rPr>
          <w:rFonts w:ascii="Times New Roman" w:hAnsi="Times New Roman"/>
          <w:u w:val="single"/>
        </w:rPr>
      </w:pPr>
      <w:r w:rsidRPr="00F73426">
        <w:rPr>
          <w:rFonts w:ascii="Times New Roman" w:hAnsi="Times New Roman"/>
          <w:u w:val="single"/>
        </w:rPr>
        <w:t>Hypersensitivity reactions</w:t>
      </w:r>
      <w:r w:rsidR="00AC2507">
        <w:rPr>
          <w:rFonts w:ascii="Times New Roman" w:hAnsi="Times New Roman"/>
          <w:u w:val="single"/>
        </w:rPr>
        <w:t xml:space="preserve"> (including anaphylactic shock)</w:t>
      </w:r>
      <w:r w:rsidRPr="00F73426">
        <w:rPr>
          <w:rFonts w:ascii="Times New Roman" w:hAnsi="Times New Roman"/>
          <w:u w:val="single"/>
        </w:rPr>
        <w:t>/infusion reactions (see section 4.8)</w:t>
      </w:r>
    </w:p>
    <w:p w14:paraId="3EA828CE" w14:textId="77777777" w:rsidR="001F1228" w:rsidRPr="008201A9" w:rsidRDefault="001F1228" w:rsidP="00FA4903">
      <w:pPr>
        <w:keepNext/>
        <w:widowControl/>
        <w:rPr>
          <w:rFonts w:ascii="Times New Roman" w:eastAsia="Times New Roman" w:hAnsi="Times New Roman"/>
        </w:rPr>
      </w:pPr>
    </w:p>
    <w:p w14:paraId="54323B0E" w14:textId="77777777" w:rsidR="00D15122" w:rsidRPr="003E37B0" w:rsidRDefault="009B0756" w:rsidP="00E86D45">
      <w:pPr>
        <w:pStyle w:val="BodyText"/>
        <w:widowControl/>
        <w:ind w:left="0"/>
      </w:pPr>
      <w:r w:rsidRPr="003E37B0">
        <w:t>Patients may be at risk of developing infusion/hypersensitivity reactions</w:t>
      </w:r>
      <w:r w:rsidR="00AC2507">
        <w:t xml:space="preserve"> (including anaphylactic shock)</w:t>
      </w:r>
      <w:r w:rsidRPr="003E37B0">
        <w:t>. Close observation of the patient during and following the administration of bevacizumab is recommended as expected fo</w:t>
      </w:r>
      <w:r w:rsidR="002E6AA4">
        <w:t>r any infusion of a therapeutic hu</w:t>
      </w:r>
      <w:r w:rsidR="00C0667E">
        <w:t>manis</w:t>
      </w:r>
      <w:r w:rsidR="003E4A60">
        <w:t>ed</w:t>
      </w:r>
      <w:r w:rsidRPr="003E37B0">
        <w:t xml:space="preserve"> monoclonal antibody. If a reaction occurs, the infusion should be discontinued and appropriate medical therapies should be administered. A systematic premedication is not warranted.</w:t>
      </w:r>
    </w:p>
    <w:p w14:paraId="26106839" w14:textId="77777777" w:rsidR="00D15122" w:rsidRPr="003E37B0" w:rsidRDefault="00D15122" w:rsidP="00FA4903">
      <w:pPr>
        <w:widowControl/>
        <w:rPr>
          <w:rFonts w:ascii="Times New Roman" w:eastAsia="Times New Roman" w:hAnsi="Times New Roman"/>
        </w:rPr>
      </w:pPr>
    </w:p>
    <w:p w14:paraId="5E7B07E8" w14:textId="77777777" w:rsidR="00D15122" w:rsidRDefault="009B0756" w:rsidP="00FA4903">
      <w:pPr>
        <w:keepNext/>
        <w:widowControl/>
        <w:rPr>
          <w:rFonts w:ascii="Times New Roman" w:hAnsi="Times New Roman"/>
          <w:u w:val="single"/>
        </w:rPr>
      </w:pPr>
      <w:r w:rsidRPr="00F73426">
        <w:rPr>
          <w:rFonts w:ascii="Times New Roman" w:hAnsi="Times New Roman"/>
          <w:u w:val="single"/>
        </w:rPr>
        <w:t>Osteonecrosis of the jaw (ONJ) (see section 4.8)</w:t>
      </w:r>
    </w:p>
    <w:p w14:paraId="30EB27C6" w14:textId="77777777" w:rsidR="001F1228" w:rsidRPr="008201A9" w:rsidRDefault="001F1228" w:rsidP="00FA4903">
      <w:pPr>
        <w:keepNext/>
        <w:widowControl/>
        <w:rPr>
          <w:rFonts w:ascii="Times New Roman" w:eastAsia="Times New Roman" w:hAnsi="Times New Roman"/>
        </w:rPr>
      </w:pPr>
    </w:p>
    <w:p w14:paraId="48619E43" w14:textId="77777777" w:rsidR="00D15122" w:rsidRDefault="009B0756" w:rsidP="00E86D45">
      <w:pPr>
        <w:pStyle w:val="BodyText"/>
        <w:widowControl/>
        <w:ind w:left="0"/>
      </w:pPr>
      <w:r w:rsidRPr="003E37B0">
        <w:t xml:space="preserve">Cases of ONJ have been reported in cancer patients treated with </w:t>
      </w:r>
      <w:r w:rsidR="00C50C03" w:rsidRPr="003E37B0">
        <w:t>b</w:t>
      </w:r>
      <w:r w:rsidR="00007842" w:rsidRPr="003E37B0">
        <w:t>evacizumab</w:t>
      </w:r>
      <w:r w:rsidRPr="003E37B0">
        <w:t xml:space="preserve">, the majority of whom had received prior or concomitant treatment with intravenous bisphosphonates, for which ONJ is an identified risk. Caution should be exercised when </w:t>
      </w:r>
      <w:r w:rsidR="00760F57">
        <w:t>Zirabev</w:t>
      </w:r>
      <w:r w:rsidRPr="003E37B0">
        <w:t xml:space="preserve"> and intravenous bisphosphonates are administered simultaneously or sequentially.</w:t>
      </w:r>
    </w:p>
    <w:p w14:paraId="6401472E" w14:textId="77777777" w:rsidR="00203535" w:rsidRPr="003E37B0" w:rsidRDefault="00203535" w:rsidP="00FA4903">
      <w:pPr>
        <w:pStyle w:val="BodyText"/>
        <w:widowControl/>
        <w:ind w:left="0"/>
      </w:pPr>
    </w:p>
    <w:p w14:paraId="20149D8F" w14:textId="77777777" w:rsidR="00D15122" w:rsidRPr="003E37B0" w:rsidRDefault="009B0756" w:rsidP="00FA4903">
      <w:pPr>
        <w:pStyle w:val="BodyText"/>
        <w:widowControl/>
        <w:ind w:left="0"/>
      </w:pPr>
      <w:r w:rsidRPr="003E37B0">
        <w:t xml:space="preserve">Invasive dental procedures are also an identified risk factor. A dental examination and appropriate preventive dentistry should be considered prior to starting the treatment with </w:t>
      </w:r>
      <w:r w:rsidR="00760F57">
        <w:t>Zirabev</w:t>
      </w:r>
      <w:r w:rsidRPr="003E37B0">
        <w:t>. In patients who have previously received or are receiving intravenous bisphosphonates invasive dental procedures should be avoided, if possible.</w:t>
      </w:r>
    </w:p>
    <w:p w14:paraId="51ED355D" w14:textId="77777777" w:rsidR="00D15122" w:rsidRPr="003E37B0" w:rsidRDefault="00D15122" w:rsidP="00FA4903">
      <w:pPr>
        <w:widowControl/>
        <w:rPr>
          <w:rFonts w:ascii="Times New Roman" w:eastAsia="Times New Roman" w:hAnsi="Times New Roman"/>
        </w:rPr>
      </w:pPr>
    </w:p>
    <w:p w14:paraId="14251664" w14:textId="77777777" w:rsidR="00D15122" w:rsidRDefault="009B0756" w:rsidP="00FA4903">
      <w:pPr>
        <w:keepNext/>
        <w:widowControl/>
        <w:rPr>
          <w:rFonts w:ascii="Times New Roman" w:hAnsi="Times New Roman"/>
          <w:u w:val="single"/>
        </w:rPr>
      </w:pPr>
      <w:r w:rsidRPr="00F73426">
        <w:rPr>
          <w:rFonts w:ascii="Times New Roman" w:hAnsi="Times New Roman"/>
          <w:u w:val="single"/>
        </w:rPr>
        <w:t>Intravitreal use</w:t>
      </w:r>
    </w:p>
    <w:p w14:paraId="6DD8B97D" w14:textId="77777777" w:rsidR="001F1228" w:rsidRPr="008201A9" w:rsidRDefault="001F1228" w:rsidP="00FA4903">
      <w:pPr>
        <w:keepNext/>
        <w:widowControl/>
        <w:rPr>
          <w:rFonts w:ascii="Times New Roman" w:eastAsia="Times New Roman" w:hAnsi="Times New Roman"/>
          <w:i/>
        </w:rPr>
      </w:pPr>
    </w:p>
    <w:p w14:paraId="2E50F556" w14:textId="77777777" w:rsidR="00D15122" w:rsidRPr="003E37B0" w:rsidRDefault="00760F57" w:rsidP="00E86D45">
      <w:pPr>
        <w:pStyle w:val="BodyText"/>
        <w:widowControl/>
        <w:ind w:left="0"/>
      </w:pPr>
      <w:r>
        <w:t>Zirabev</w:t>
      </w:r>
      <w:r w:rsidR="009B0756" w:rsidRPr="003E37B0">
        <w:t xml:space="preserve"> is not formulated for intravitreal use.</w:t>
      </w:r>
    </w:p>
    <w:p w14:paraId="72E0A0B5" w14:textId="77777777" w:rsidR="00D15122" w:rsidRPr="003E37B0" w:rsidRDefault="00D15122" w:rsidP="00FA4903">
      <w:pPr>
        <w:widowControl/>
        <w:rPr>
          <w:rFonts w:ascii="Times New Roman" w:eastAsia="Times New Roman" w:hAnsi="Times New Roman"/>
        </w:rPr>
      </w:pPr>
    </w:p>
    <w:p w14:paraId="2E822FFF"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Eye disorders</w:t>
      </w:r>
    </w:p>
    <w:p w14:paraId="5378275F" w14:textId="77777777" w:rsidR="001F1228" w:rsidRPr="008201A9" w:rsidRDefault="001F1228" w:rsidP="00FA4903">
      <w:pPr>
        <w:keepNext/>
        <w:widowControl/>
        <w:spacing w:line="252" w:lineRule="exact"/>
        <w:rPr>
          <w:rFonts w:ascii="Times New Roman" w:eastAsia="Times New Roman" w:hAnsi="Times New Roman"/>
          <w:i/>
        </w:rPr>
      </w:pPr>
    </w:p>
    <w:p w14:paraId="438B4A44" w14:textId="77777777" w:rsidR="00D15122" w:rsidRPr="003E37B0" w:rsidRDefault="009B0756" w:rsidP="00E86D45">
      <w:pPr>
        <w:pStyle w:val="BodyText"/>
        <w:widowControl/>
        <w:ind w:left="0"/>
      </w:pPr>
      <w:r w:rsidRPr="003E37B0">
        <w:t xml:space="preserve">Individual cases and clusters of serious ocular adverse reactions have been reported following unapproved intravitreal use of </w:t>
      </w:r>
      <w:r w:rsidR="00C50C03" w:rsidRPr="003E37B0">
        <w:t>b</w:t>
      </w:r>
      <w:r w:rsidR="00007842" w:rsidRPr="003E37B0">
        <w:t>evacizumab</w:t>
      </w:r>
      <w:r w:rsidRPr="003E37B0">
        <w:t xml:space="preserve"> compounded from vials approved for intravenous administration in cancer patients. These reactions included infectious endophthalmitis, intraocular inflammation such as sterile endophthalmitis, uveitis and vitritis, retinal detachment, retinal pigment epithelial tear, intraocular pressure increased, intraocular haemorrhage such as vitreous haemorrhage or retinal haemorrhage and conjunctival haemorrhage. Some of these reactions have resulted in various degrees of visual loss, including permanent blindness.</w:t>
      </w:r>
    </w:p>
    <w:p w14:paraId="51ACFBFA" w14:textId="77777777" w:rsidR="00D15122" w:rsidRPr="003E37B0" w:rsidRDefault="00D15122" w:rsidP="00FA4903">
      <w:pPr>
        <w:widowControl/>
        <w:rPr>
          <w:rFonts w:ascii="Times New Roman" w:eastAsia="Times New Roman" w:hAnsi="Times New Roman"/>
        </w:rPr>
      </w:pPr>
    </w:p>
    <w:p w14:paraId="744B8786" w14:textId="77777777" w:rsidR="00D15122" w:rsidRDefault="009B0756" w:rsidP="00FA4903">
      <w:pPr>
        <w:keepNext/>
        <w:widowControl/>
        <w:rPr>
          <w:rFonts w:ascii="Times New Roman" w:hAnsi="Times New Roman"/>
          <w:u w:val="single"/>
        </w:rPr>
      </w:pPr>
      <w:r w:rsidRPr="00F73426">
        <w:rPr>
          <w:rFonts w:ascii="Times New Roman" w:hAnsi="Times New Roman"/>
          <w:u w:val="single"/>
        </w:rPr>
        <w:t>Systemic effects following intravitreal use</w:t>
      </w:r>
    </w:p>
    <w:p w14:paraId="109B1A7E" w14:textId="77777777" w:rsidR="001F1228" w:rsidRPr="008201A9" w:rsidRDefault="001F1228" w:rsidP="00FA4903">
      <w:pPr>
        <w:keepNext/>
        <w:widowControl/>
        <w:rPr>
          <w:rFonts w:ascii="Times New Roman" w:eastAsia="Times New Roman" w:hAnsi="Times New Roman"/>
          <w:i/>
        </w:rPr>
      </w:pPr>
    </w:p>
    <w:p w14:paraId="2953FC29" w14:textId="77777777" w:rsidR="00D15122" w:rsidRPr="003E37B0" w:rsidRDefault="009B0756" w:rsidP="00E86D45">
      <w:pPr>
        <w:pStyle w:val="BodyText"/>
        <w:widowControl/>
        <w:ind w:left="0"/>
      </w:pPr>
      <w:r w:rsidRPr="003E37B0">
        <w:t>A reduction of circulating VEGF concentration has been demonstrated following intravitreal anti</w:t>
      </w:r>
      <w:r w:rsidR="003E07C5">
        <w:noBreakHyphen/>
      </w:r>
      <w:r w:rsidRPr="003E37B0">
        <w:t>VEGF therapy. Systemic adverse reactions including non-ocular haemorrhages and arterial thromboembolic reactions have been reported following intravitreal injection of VEGF inhibitors.</w:t>
      </w:r>
    </w:p>
    <w:p w14:paraId="15FD8711" w14:textId="77777777" w:rsidR="00D15122" w:rsidRPr="003E37B0" w:rsidRDefault="00D15122" w:rsidP="00FA4903">
      <w:pPr>
        <w:widowControl/>
        <w:rPr>
          <w:rFonts w:ascii="Times New Roman" w:eastAsia="Times New Roman" w:hAnsi="Times New Roman"/>
        </w:rPr>
      </w:pPr>
    </w:p>
    <w:p w14:paraId="3A33464E" w14:textId="77777777" w:rsidR="00D15122" w:rsidRDefault="009B0756" w:rsidP="00FA4903">
      <w:pPr>
        <w:keepNext/>
        <w:widowControl/>
        <w:rPr>
          <w:rFonts w:ascii="Times New Roman" w:hAnsi="Times New Roman"/>
          <w:u w:val="single"/>
        </w:rPr>
      </w:pPr>
      <w:r w:rsidRPr="00F73426">
        <w:rPr>
          <w:rFonts w:ascii="Times New Roman" w:hAnsi="Times New Roman"/>
          <w:u w:val="single"/>
        </w:rPr>
        <w:t>Ovarian failure/fertility</w:t>
      </w:r>
    </w:p>
    <w:p w14:paraId="5C1D01D7" w14:textId="77777777" w:rsidR="001F1228" w:rsidRPr="008201A9" w:rsidRDefault="001F1228" w:rsidP="00FA4903">
      <w:pPr>
        <w:keepNext/>
        <w:widowControl/>
        <w:rPr>
          <w:rFonts w:ascii="Times New Roman" w:eastAsia="Times New Roman" w:hAnsi="Times New Roman"/>
        </w:rPr>
      </w:pPr>
    </w:p>
    <w:p w14:paraId="5FDC7756" w14:textId="6DD8A31C" w:rsidR="00A1373A" w:rsidRDefault="00007842" w:rsidP="00A1373A">
      <w:pPr>
        <w:pStyle w:val="BodyText"/>
        <w:keepNext/>
        <w:ind w:left="0" w:right="285"/>
      </w:pPr>
      <w:r w:rsidRPr="003E37B0">
        <w:t>Bevacizumab</w:t>
      </w:r>
      <w:r w:rsidR="009B0756" w:rsidRPr="003E37B0">
        <w:t xml:space="preserve"> may impair female fertility (see sections 4.6 and 4.8). Therefore fertility preservation strategies should be discussed with women of childbearing potential prior to starting treatment with </w:t>
      </w:r>
      <w:r w:rsidR="00760F57">
        <w:t>Zirabev</w:t>
      </w:r>
      <w:r w:rsidR="009B0756" w:rsidRPr="003E37B0">
        <w:t>.</w:t>
      </w:r>
      <w:r w:rsidR="00A1373A" w:rsidRPr="00A1373A">
        <w:t xml:space="preserve"> </w:t>
      </w:r>
    </w:p>
    <w:p w14:paraId="27DAFD1A" w14:textId="77777777" w:rsidR="00A1373A" w:rsidRDefault="00A1373A" w:rsidP="00A1373A">
      <w:pPr>
        <w:pStyle w:val="BodyText"/>
        <w:widowControl/>
        <w:ind w:left="0" w:right="285"/>
      </w:pPr>
    </w:p>
    <w:p w14:paraId="172CA6A4" w14:textId="3984E868" w:rsidR="00A1373A" w:rsidRDefault="00A1373A" w:rsidP="00A1373A">
      <w:pPr>
        <w:pStyle w:val="BodyText"/>
        <w:keepNext/>
        <w:widowControl/>
        <w:ind w:left="0" w:right="285"/>
        <w:rPr>
          <w:u w:val="single"/>
        </w:rPr>
      </w:pPr>
      <w:r w:rsidRPr="004D2DBE">
        <w:rPr>
          <w:u w:val="single"/>
        </w:rPr>
        <w:t>Excipient</w:t>
      </w:r>
      <w:r w:rsidR="009060CB">
        <w:rPr>
          <w:u w:val="single"/>
        </w:rPr>
        <w:t>s</w:t>
      </w:r>
    </w:p>
    <w:p w14:paraId="0AAB631C" w14:textId="77777777" w:rsidR="009F437F" w:rsidRPr="004D2DBE" w:rsidRDefault="009F437F" w:rsidP="00A1373A">
      <w:pPr>
        <w:pStyle w:val="BodyText"/>
        <w:keepNext/>
        <w:widowControl/>
        <w:ind w:left="0" w:right="285"/>
        <w:rPr>
          <w:u w:val="single"/>
        </w:rPr>
      </w:pPr>
    </w:p>
    <w:p w14:paraId="44F9DEDE" w14:textId="2BD37E01" w:rsidR="000B747E" w:rsidRDefault="000B747E" w:rsidP="00A1373A">
      <w:pPr>
        <w:pStyle w:val="CommentText"/>
        <w:widowControl/>
        <w:rPr>
          <w:rFonts w:ascii="Times New Roman" w:eastAsia="Times New Roman" w:hAnsi="Times New Roman"/>
          <w:i/>
          <w:iCs/>
          <w:sz w:val="22"/>
          <w:szCs w:val="22"/>
          <w:u w:val="single"/>
        </w:rPr>
      </w:pPr>
      <w:r w:rsidRPr="00054EB6">
        <w:rPr>
          <w:rFonts w:ascii="Times New Roman" w:eastAsia="Times New Roman" w:hAnsi="Times New Roman"/>
          <w:i/>
          <w:iCs/>
          <w:sz w:val="22"/>
          <w:szCs w:val="22"/>
          <w:u w:val="single"/>
        </w:rPr>
        <w:t>Sodium</w:t>
      </w:r>
    </w:p>
    <w:p w14:paraId="2DABB5DC" w14:textId="77777777" w:rsidR="009F437F" w:rsidRPr="00054EB6" w:rsidRDefault="009F437F" w:rsidP="00A1373A">
      <w:pPr>
        <w:pStyle w:val="CommentText"/>
        <w:widowControl/>
        <w:rPr>
          <w:rFonts w:ascii="Times New Roman" w:eastAsia="Times New Roman" w:hAnsi="Times New Roman"/>
          <w:i/>
          <w:iCs/>
          <w:sz w:val="22"/>
          <w:szCs w:val="22"/>
          <w:u w:val="single"/>
        </w:rPr>
      </w:pPr>
    </w:p>
    <w:p w14:paraId="018C799A" w14:textId="763DA522" w:rsidR="00A1373A" w:rsidRPr="00BA58EF" w:rsidRDefault="00A1373A" w:rsidP="00A1373A">
      <w:pPr>
        <w:pStyle w:val="CommentText"/>
        <w:widowControl/>
        <w:rPr>
          <w:rFonts w:ascii="Times New Roman" w:eastAsia="Times New Roman" w:hAnsi="Times New Roman"/>
          <w:sz w:val="22"/>
          <w:szCs w:val="22"/>
        </w:rPr>
      </w:pPr>
      <w:r w:rsidRPr="00EE12DF">
        <w:rPr>
          <w:rFonts w:ascii="Times New Roman" w:eastAsia="Times New Roman" w:hAnsi="Times New Roman"/>
          <w:sz w:val="22"/>
          <w:szCs w:val="22"/>
        </w:rPr>
        <w:t>This medicinal product contains 3.0</w:t>
      </w:r>
      <w:r w:rsidR="00FA5B01">
        <w:rPr>
          <w:rFonts w:ascii="Times New Roman" w:eastAsia="Times New Roman" w:hAnsi="Times New Roman"/>
          <w:sz w:val="22"/>
          <w:szCs w:val="22"/>
        </w:rPr>
        <w:t> </w:t>
      </w:r>
      <w:r w:rsidRPr="00EE12DF">
        <w:rPr>
          <w:rFonts w:ascii="Times New Roman" w:eastAsia="Times New Roman" w:hAnsi="Times New Roman"/>
          <w:sz w:val="22"/>
          <w:szCs w:val="22"/>
        </w:rPr>
        <w:t>mg sodium per 4</w:t>
      </w:r>
      <w:r w:rsidR="00FA5B01">
        <w:rPr>
          <w:rFonts w:ascii="Times New Roman" w:eastAsia="Times New Roman" w:hAnsi="Times New Roman"/>
          <w:sz w:val="22"/>
          <w:szCs w:val="22"/>
        </w:rPr>
        <w:t> </w:t>
      </w:r>
      <w:r w:rsidRPr="00EE12DF">
        <w:rPr>
          <w:rFonts w:ascii="Times New Roman" w:eastAsia="Times New Roman" w:hAnsi="Times New Roman"/>
          <w:sz w:val="22"/>
          <w:szCs w:val="22"/>
        </w:rPr>
        <w:t>ml vial</w:t>
      </w:r>
      <w:r>
        <w:rPr>
          <w:rFonts w:ascii="Times New Roman" w:eastAsia="Times New Roman" w:hAnsi="Times New Roman"/>
          <w:sz w:val="22"/>
          <w:szCs w:val="22"/>
        </w:rPr>
        <w:t>,</w:t>
      </w:r>
      <w:r w:rsidRPr="00EE12DF">
        <w:rPr>
          <w:rFonts w:ascii="Times New Roman" w:eastAsia="Times New Roman" w:hAnsi="Times New Roman"/>
          <w:sz w:val="22"/>
          <w:szCs w:val="22"/>
        </w:rPr>
        <w:t xml:space="preserve"> equivalent to </w:t>
      </w:r>
      <w:r>
        <w:rPr>
          <w:rFonts w:ascii="Times New Roman" w:eastAsia="Times New Roman" w:hAnsi="Times New Roman"/>
          <w:sz w:val="22"/>
          <w:szCs w:val="22"/>
        </w:rPr>
        <w:t>0.15</w:t>
      </w:r>
      <w:r w:rsidRPr="00BA58EF">
        <w:rPr>
          <w:rFonts w:ascii="Times New Roman" w:eastAsia="Times New Roman" w:hAnsi="Times New Roman"/>
          <w:sz w:val="22"/>
          <w:szCs w:val="22"/>
        </w:rPr>
        <w:t>% of the WHO maximum recommended daily intake (RDI) of 2</w:t>
      </w:r>
      <w:r w:rsidR="00FA5B01">
        <w:rPr>
          <w:rFonts w:ascii="Times New Roman" w:eastAsia="Times New Roman" w:hAnsi="Times New Roman"/>
          <w:sz w:val="22"/>
          <w:szCs w:val="22"/>
        </w:rPr>
        <w:t> </w:t>
      </w:r>
      <w:r w:rsidRPr="00BA58EF">
        <w:rPr>
          <w:rFonts w:ascii="Times New Roman" w:eastAsia="Times New Roman" w:hAnsi="Times New Roman"/>
          <w:sz w:val="22"/>
          <w:szCs w:val="22"/>
        </w:rPr>
        <w:t>g sodium for an adult.</w:t>
      </w:r>
    </w:p>
    <w:p w14:paraId="0521A892" w14:textId="77777777" w:rsidR="00A1373A" w:rsidRDefault="00A1373A" w:rsidP="00A1373A">
      <w:pPr>
        <w:pStyle w:val="BodyText"/>
        <w:widowControl/>
        <w:ind w:left="0" w:right="288"/>
      </w:pPr>
    </w:p>
    <w:p w14:paraId="75DA7B3A" w14:textId="29FF8113" w:rsidR="00811381" w:rsidRDefault="00A1373A" w:rsidP="00A1373A">
      <w:pPr>
        <w:pStyle w:val="BodyText"/>
        <w:widowControl/>
        <w:ind w:left="0" w:right="288"/>
      </w:pPr>
      <w:r>
        <w:t>This medicinal product contains 12.1</w:t>
      </w:r>
      <w:r w:rsidR="00FA5B01">
        <w:t> </w:t>
      </w:r>
      <w:r>
        <w:t>mg sodium per 16</w:t>
      </w:r>
      <w:r w:rsidR="00FA5B01">
        <w:t> </w:t>
      </w:r>
      <w:r>
        <w:t>ml vial, equivalent to 0.61% of the WHO maximum recommended daily intake (RDI) of 2</w:t>
      </w:r>
      <w:r w:rsidR="00FA5B01">
        <w:t> </w:t>
      </w:r>
      <w:r>
        <w:t>g sodium for an adult.</w:t>
      </w:r>
    </w:p>
    <w:p w14:paraId="4144FD01" w14:textId="6EE90763" w:rsidR="000B747E" w:rsidRDefault="000B747E" w:rsidP="00295C17">
      <w:pPr>
        <w:pStyle w:val="BodyText"/>
        <w:keepNext/>
        <w:keepLines/>
        <w:widowControl/>
        <w:ind w:left="0" w:right="288"/>
        <w:rPr>
          <w:i/>
          <w:iCs/>
          <w:u w:val="single"/>
          <w:lang w:val="en-GB"/>
        </w:rPr>
      </w:pPr>
      <w:r w:rsidRPr="00054EB6">
        <w:rPr>
          <w:i/>
          <w:iCs/>
          <w:u w:val="single"/>
          <w:lang w:val="en-GB"/>
        </w:rPr>
        <w:lastRenderedPageBreak/>
        <w:t>Polysorbate</w:t>
      </w:r>
    </w:p>
    <w:p w14:paraId="453542FF" w14:textId="77777777" w:rsidR="009F437F" w:rsidRPr="00054EB6" w:rsidRDefault="009F437F" w:rsidP="00295C17">
      <w:pPr>
        <w:pStyle w:val="BodyText"/>
        <w:keepNext/>
        <w:keepLines/>
        <w:widowControl/>
        <w:ind w:left="0" w:right="288"/>
        <w:rPr>
          <w:i/>
          <w:iCs/>
          <w:u w:val="single"/>
          <w:lang w:val="en-GB"/>
        </w:rPr>
      </w:pPr>
    </w:p>
    <w:p w14:paraId="28001A55" w14:textId="412DFC91" w:rsidR="00811381" w:rsidRDefault="00811381" w:rsidP="00295C17">
      <w:pPr>
        <w:pStyle w:val="BodyText"/>
        <w:keepNext/>
        <w:keepLines/>
        <w:widowControl/>
        <w:ind w:left="0" w:right="288"/>
      </w:pPr>
      <w:r w:rsidRPr="00811381">
        <w:rPr>
          <w:lang w:val="en-GB"/>
        </w:rPr>
        <w:t xml:space="preserve">This medicine contains </w:t>
      </w:r>
      <w:r w:rsidR="00FC5BB9">
        <w:rPr>
          <w:lang w:val="en-GB"/>
        </w:rPr>
        <w:t>0.8</w:t>
      </w:r>
      <w:r w:rsidRPr="00811381">
        <w:rPr>
          <w:lang w:val="en-GB"/>
        </w:rPr>
        <w:t> mg of polysorbate 80 in each 100</w:t>
      </w:r>
      <w:r w:rsidRPr="00811381">
        <w:rPr>
          <w:lang w:val="hu-HU"/>
        </w:rPr>
        <w:t> mg</w:t>
      </w:r>
      <w:r w:rsidRPr="00811381">
        <w:t>/</w:t>
      </w:r>
      <w:r w:rsidRPr="00811381">
        <w:rPr>
          <w:lang w:val="en-GB"/>
        </w:rPr>
        <w:t xml:space="preserve">4 ml vial and </w:t>
      </w:r>
      <w:r w:rsidR="00D0108F">
        <w:rPr>
          <w:lang w:val="en-GB"/>
        </w:rPr>
        <w:t>3.2</w:t>
      </w:r>
      <w:r w:rsidRPr="00811381">
        <w:rPr>
          <w:lang w:val="en-GB"/>
        </w:rPr>
        <w:t> mg in each 400 mg/16 ml vial which is equivalent to</w:t>
      </w:r>
      <w:r w:rsidR="00D0108F">
        <w:rPr>
          <w:lang w:val="en-GB"/>
        </w:rPr>
        <w:t xml:space="preserve"> 0.2</w:t>
      </w:r>
      <w:r w:rsidRPr="00811381">
        <w:rPr>
          <w:lang w:val="en-GB"/>
        </w:rPr>
        <w:t> mg/ml. Polysorbates may cause allergic reactions.</w:t>
      </w:r>
    </w:p>
    <w:p w14:paraId="4F1DA824" w14:textId="77777777" w:rsidR="00674507" w:rsidRPr="003E37B0" w:rsidRDefault="00674507" w:rsidP="00A1373A">
      <w:pPr>
        <w:widowControl/>
        <w:rPr>
          <w:rFonts w:ascii="Times New Roman" w:eastAsia="Times New Roman" w:hAnsi="Times New Roman"/>
        </w:rPr>
      </w:pPr>
    </w:p>
    <w:p w14:paraId="3FC85228" w14:textId="77777777" w:rsidR="00D15122" w:rsidRPr="003E37B0" w:rsidRDefault="003E4A60" w:rsidP="00FA4903">
      <w:pPr>
        <w:pStyle w:val="Heading1"/>
        <w:keepNext/>
        <w:widowControl/>
        <w:ind w:left="0"/>
        <w:rPr>
          <w:bCs w:val="0"/>
        </w:rPr>
      </w:pPr>
      <w:r>
        <w:t>4.5</w:t>
      </w:r>
      <w:r>
        <w:tab/>
      </w:r>
      <w:r w:rsidR="009B0756" w:rsidRPr="003E37B0">
        <w:t>Interaction with other medicinal products and other forms of interaction</w:t>
      </w:r>
    </w:p>
    <w:p w14:paraId="0304A3A6" w14:textId="77777777" w:rsidR="00D15122" w:rsidRPr="003E37B0" w:rsidRDefault="00D15122" w:rsidP="00FA4903">
      <w:pPr>
        <w:keepNext/>
        <w:widowControl/>
        <w:rPr>
          <w:rFonts w:ascii="Times New Roman" w:eastAsia="Times New Roman" w:hAnsi="Times New Roman"/>
          <w:bCs/>
        </w:rPr>
      </w:pPr>
    </w:p>
    <w:p w14:paraId="6406C5FC" w14:textId="77777777" w:rsidR="00D15122" w:rsidRDefault="009B0756" w:rsidP="00FA4903">
      <w:pPr>
        <w:keepNext/>
        <w:widowControl/>
        <w:rPr>
          <w:rFonts w:ascii="Times New Roman" w:hAnsi="Times New Roman"/>
          <w:u w:val="single"/>
        </w:rPr>
      </w:pPr>
      <w:r w:rsidRPr="00F73426">
        <w:rPr>
          <w:rFonts w:ascii="Times New Roman" w:hAnsi="Times New Roman"/>
          <w:u w:val="single"/>
        </w:rPr>
        <w:t>Effect of antineoplastic agents on bevacizumab pharmacokinetics</w:t>
      </w:r>
    </w:p>
    <w:p w14:paraId="72E6349B" w14:textId="77777777" w:rsidR="00C84218" w:rsidRPr="008201A9" w:rsidRDefault="00C84218" w:rsidP="00FA4903">
      <w:pPr>
        <w:keepNext/>
        <w:widowControl/>
        <w:rPr>
          <w:rFonts w:ascii="Times New Roman" w:eastAsia="Times New Roman" w:hAnsi="Times New Roman"/>
          <w:i/>
        </w:rPr>
      </w:pPr>
    </w:p>
    <w:p w14:paraId="047D09E9" w14:textId="77777777" w:rsidR="00D15122" w:rsidRPr="003E37B0" w:rsidRDefault="009B0756" w:rsidP="00E86D45">
      <w:pPr>
        <w:pStyle w:val="BodyText"/>
        <w:widowControl/>
        <w:ind w:left="0"/>
      </w:pPr>
      <w:r w:rsidRPr="003E37B0">
        <w:t>No clinically relevant interaction of co-administered chemotherapy on bevacizumab pharmacokinetics was observed based on the results of population pharmacokinetic analyses. There were neither statistically significant nor clinically relevant differences in bevacizumab clearance in patients</w:t>
      </w:r>
      <w:r w:rsidR="00C50C03" w:rsidRPr="003E37B0">
        <w:t xml:space="preserve"> </w:t>
      </w:r>
      <w:r w:rsidRPr="003E37B0">
        <w:t xml:space="preserve">receiving </w:t>
      </w:r>
      <w:r w:rsidR="00C50C03" w:rsidRPr="003E37B0">
        <w:t>b</w:t>
      </w:r>
      <w:r w:rsidR="00007842" w:rsidRPr="003E37B0">
        <w:t>evacizumab</w:t>
      </w:r>
      <w:r w:rsidRPr="003E37B0">
        <w:t xml:space="preserve"> monotherapy compared to patients receiving </w:t>
      </w:r>
      <w:r w:rsidR="00C50C03" w:rsidRPr="003E37B0">
        <w:t>b</w:t>
      </w:r>
      <w:r w:rsidR="00007842" w:rsidRPr="003E37B0">
        <w:t>evacizumab</w:t>
      </w:r>
      <w:r w:rsidRPr="003E37B0">
        <w:t xml:space="preserve"> in combination with interferon alfa-2a, erlotinib or chemotherapies (IFL, 5-FU/LV, carboplatin/paclitaxel, capecitabine, doxorubicin or cisplatin/gemcitabine).</w:t>
      </w:r>
    </w:p>
    <w:p w14:paraId="4BF1DCD3" w14:textId="77777777" w:rsidR="00D15122" w:rsidRPr="003E37B0" w:rsidRDefault="00D15122" w:rsidP="00FA4903">
      <w:pPr>
        <w:widowControl/>
        <w:rPr>
          <w:rFonts w:ascii="Times New Roman" w:eastAsia="Times New Roman" w:hAnsi="Times New Roman"/>
        </w:rPr>
      </w:pPr>
    </w:p>
    <w:p w14:paraId="18B178CD" w14:textId="77777777" w:rsidR="00D15122" w:rsidRDefault="009B0756" w:rsidP="00FA4903">
      <w:pPr>
        <w:keepNext/>
        <w:widowControl/>
        <w:rPr>
          <w:rFonts w:ascii="Times New Roman" w:hAnsi="Times New Roman"/>
          <w:u w:val="single"/>
        </w:rPr>
      </w:pPr>
      <w:r w:rsidRPr="00F73426">
        <w:rPr>
          <w:rFonts w:ascii="Times New Roman" w:hAnsi="Times New Roman"/>
          <w:u w:val="single"/>
        </w:rPr>
        <w:t>Effect of bevacizumab on the pharmacokinetics of other antineoplastic agents</w:t>
      </w:r>
    </w:p>
    <w:p w14:paraId="6B740465" w14:textId="77777777" w:rsidR="00C84218" w:rsidRPr="008201A9" w:rsidRDefault="00C84218" w:rsidP="00FA4903">
      <w:pPr>
        <w:keepNext/>
        <w:widowControl/>
        <w:rPr>
          <w:rFonts w:ascii="Times New Roman" w:eastAsia="Times New Roman" w:hAnsi="Times New Roman"/>
          <w:i/>
        </w:rPr>
      </w:pPr>
    </w:p>
    <w:p w14:paraId="5CD9922C" w14:textId="77777777" w:rsidR="00D15122" w:rsidRPr="003E37B0" w:rsidRDefault="009B0756" w:rsidP="00E86D45">
      <w:pPr>
        <w:pStyle w:val="BodyText"/>
        <w:widowControl/>
        <w:ind w:left="0"/>
      </w:pPr>
      <w:r w:rsidRPr="003E37B0">
        <w:t>No clinically relevant interaction of bevacizumab was observed on the pharmacokinetics of co</w:t>
      </w:r>
      <w:r w:rsidR="003E07C5">
        <w:noBreakHyphen/>
      </w:r>
      <w:r w:rsidRPr="003E37B0">
        <w:t>administered interferon al</w:t>
      </w:r>
      <w:r w:rsidR="008538B2">
        <w:t>f</w:t>
      </w:r>
      <w:r w:rsidRPr="003E37B0">
        <w:t>a 2a, erlotinib (and its active metabolite OSI-420), or the chemotherapies irinotecan (and its active metabolite SN38), capecitabine, oxaliplatin (as determined by measurement of free and total platinum), and cisplatin. Conclusions on the impact of bevacizumab on gemcitabine pharmacokinetics cannot be drawn.</w:t>
      </w:r>
    </w:p>
    <w:p w14:paraId="21C98903" w14:textId="77777777" w:rsidR="00D15122" w:rsidRPr="003E37B0" w:rsidRDefault="00D15122" w:rsidP="00E86D45">
      <w:pPr>
        <w:widowControl/>
        <w:rPr>
          <w:rFonts w:ascii="Times New Roman" w:eastAsia="Times New Roman" w:hAnsi="Times New Roman"/>
        </w:rPr>
      </w:pPr>
    </w:p>
    <w:p w14:paraId="4B9A0890"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Combination of bevacizumab and sunitinib malate</w:t>
      </w:r>
    </w:p>
    <w:p w14:paraId="6F47594C" w14:textId="77777777" w:rsidR="00C84218" w:rsidRPr="008201A9" w:rsidRDefault="00C84218" w:rsidP="00FA4903">
      <w:pPr>
        <w:keepNext/>
        <w:widowControl/>
        <w:spacing w:line="252" w:lineRule="exact"/>
        <w:rPr>
          <w:rFonts w:ascii="Times New Roman" w:eastAsia="Times New Roman" w:hAnsi="Times New Roman"/>
        </w:rPr>
      </w:pPr>
    </w:p>
    <w:p w14:paraId="1F39A269" w14:textId="54BA0A39" w:rsidR="00D15122" w:rsidRPr="003E37B0" w:rsidRDefault="009B0756" w:rsidP="00E86D45">
      <w:pPr>
        <w:pStyle w:val="BodyText"/>
        <w:widowControl/>
        <w:ind w:left="0"/>
      </w:pPr>
      <w:r w:rsidRPr="003E37B0">
        <w:t>In two clinical trials of metastatic renal cell carcinoma, microangiopathic haemolytic anaemia (MAHA) was reported in 7 of 19</w:t>
      </w:r>
      <w:r w:rsidR="00FA5B01">
        <w:t> </w:t>
      </w:r>
      <w:r w:rsidRPr="003E37B0">
        <w:t>patients treated with bevacizumab (10</w:t>
      </w:r>
      <w:r w:rsidR="00FA5B01">
        <w:t> </w:t>
      </w:r>
      <w:r w:rsidRPr="003E37B0">
        <w:t>mg/kg every two weeks) and sunitinib malate (50</w:t>
      </w:r>
      <w:r w:rsidR="00FA5B01">
        <w:t> </w:t>
      </w:r>
      <w:r w:rsidRPr="003E37B0">
        <w:t>mg daily) combination.</w:t>
      </w:r>
    </w:p>
    <w:p w14:paraId="01185BE8" w14:textId="77777777" w:rsidR="00D15122" w:rsidRPr="003E37B0" w:rsidRDefault="00D15122" w:rsidP="00E86D45">
      <w:pPr>
        <w:widowControl/>
        <w:rPr>
          <w:rFonts w:ascii="Times New Roman" w:eastAsia="Times New Roman" w:hAnsi="Times New Roman"/>
        </w:rPr>
      </w:pPr>
    </w:p>
    <w:p w14:paraId="1E8A8AE1" w14:textId="77777777" w:rsidR="00D15122" w:rsidRPr="003E37B0" w:rsidRDefault="009B0756" w:rsidP="00FA4903">
      <w:pPr>
        <w:pStyle w:val="BodyText"/>
        <w:widowControl/>
        <w:ind w:left="0"/>
      </w:pPr>
      <w:r w:rsidRPr="003E37B0">
        <w:t>MAHA is a haemolytic disorder which can present with red cell fragmentation, anaemia, and thrombocytopenia. In addition, hypertension (including hypertensive crisis), elevated creatinine, and neurological symptoms were observed in some of these patients. All of these findings were reversible upon discontinuation of bevacizumab and sunitinib malate (see Hypertension, Proteinuria, PRES in section 4.4).</w:t>
      </w:r>
    </w:p>
    <w:p w14:paraId="43FEAB09" w14:textId="77777777" w:rsidR="00D15122" w:rsidRPr="003E37B0" w:rsidRDefault="00D15122" w:rsidP="00FA4903">
      <w:pPr>
        <w:widowControl/>
        <w:rPr>
          <w:rFonts w:ascii="Times New Roman" w:eastAsia="Times New Roman" w:hAnsi="Times New Roman"/>
        </w:rPr>
      </w:pPr>
    </w:p>
    <w:p w14:paraId="1BF460AF" w14:textId="77777777" w:rsidR="00D15122" w:rsidRDefault="009B0756" w:rsidP="00FA4903">
      <w:pPr>
        <w:keepNext/>
        <w:widowControl/>
        <w:rPr>
          <w:rFonts w:ascii="Times New Roman" w:hAnsi="Times New Roman"/>
          <w:u w:val="single"/>
        </w:rPr>
      </w:pPr>
      <w:r w:rsidRPr="00F73426">
        <w:rPr>
          <w:rFonts w:ascii="Times New Roman" w:hAnsi="Times New Roman"/>
          <w:u w:val="single"/>
        </w:rPr>
        <w:t>Combination with platinum- or taxane-based therapies (see sections 4.4 and 4.8)</w:t>
      </w:r>
    </w:p>
    <w:p w14:paraId="092DE4A8" w14:textId="77777777" w:rsidR="00C84218" w:rsidRPr="008201A9" w:rsidRDefault="00C84218" w:rsidP="00FA4903">
      <w:pPr>
        <w:keepNext/>
        <w:widowControl/>
        <w:rPr>
          <w:rFonts w:ascii="Times New Roman" w:eastAsia="Times New Roman" w:hAnsi="Times New Roman"/>
        </w:rPr>
      </w:pPr>
    </w:p>
    <w:p w14:paraId="40A9B4A8" w14:textId="77777777" w:rsidR="00D15122" w:rsidRPr="003E37B0" w:rsidRDefault="009B0756" w:rsidP="00E86D45">
      <w:pPr>
        <w:pStyle w:val="BodyText"/>
        <w:widowControl/>
        <w:ind w:left="0"/>
      </w:pPr>
      <w:r w:rsidRPr="003E37B0">
        <w:t>Increased rates of severe neutropenia, febrile neutropenia, or infection with or without severe neutropenia (including some fatalities) have been observed mainly in patients treated with platinum- or taxane-based therapies in the treatment of NSCLC and mBC.</w:t>
      </w:r>
    </w:p>
    <w:p w14:paraId="498470A4" w14:textId="77777777" w:rsidR="00D15122" w:rsidRPr="003E37B0" w:rsidRDefault="00D15122" w:rsidP="00FA4903">
      <w:pPr>
        <w:widowControl/>
        <w:rPr>
          <w:rFonts w:ascii="Times New Roman" w:eastAsia="Times New Roman" w:hAnsi="Times New Roman"/>
        </w:rPr>
      </w:pPr>
    </w:p>
    <w:p w14:paraId="78E214B9"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Radiotherapy</w:t>
      </w:r>
    </w:p>
    <w:p w14:paraId="1441F28C" w14:textId="77777777" w:rsidR="00C84218" w:rsidRPr="008201A9" w:rsidRDefault="00C84218" w:rsidP="00FA4903">
      <w:pPr>
        <w:keepNext/>
        <w:widowControl/>
        <w:spacing w:line="252" w:lineRule="exact"/>
        <w:rPr>
          <w:rFonts w:ascii="Times New Roman" w:eastAsia="Times New Roman" w:hAnsi="Times New Roman"/>
          <w:i/>
        </w:rPr>
      </w:pPr>
    </w:p>
    <w:p w14:paraId="4102A9B8" w14:textId="77777777" w:rsidR="00D15122" w:rsidRPr="003E37B0" w:rsidRDefault="009B0756" w:rsidP="00E86D45">
      <w:pPr>
        <w:pStyle w:val="BodyText"/>
        <w:widowControl/>
        <w:ind w:left="0"/>
      </w:pPr>
      <w:r w:rsidRPr="003E37B0">
        <w:t xml:space="preserve">The safety and efficacy of concomitant administration of radiotherapy and </w:t>
      </w:r>
      <w:r w:rsidR="00C50C03" w:rsidRPr="003E37B0">
        <w:t>b</w:t>
      </w:r>
      <w:r w:rsidR="00007842" w:rsidRPr="003E37B0">
        <w:t>evacizumab</w:t>
      </w:r>
      <w:r w:rsidRPr="003E37B0">
        <w:t xml:space="preserve"> has not been established.</w:t>
      </w:r>
    </w:p>
    <w:p w14:paraId="1E35CEEA" w14:textId="77777777" w:rsidR="00D15122" w:rsidRPr="003E37B0" w:rsidRDefault="00D15122" w:rsidP="00FA4903">
      <w:pPr>
        <w:widowControl/>
        <w:rPr>
          <w:rFonts w:ascii="Times New Roman" w:eastAsia="Times New Roman" w:hAnsi="Times New Roman"/>
        </w:rPr>
      </w:pPr>
    </w:p>
    <w:p w14:paraId="114F9D09" w14:textId="77777777" w:rsidR="00D15122" w:rsidRDefault="009B0756" w:rsidP="00FA4903">
      <w:pPr>
        <w:keepNext/>
        <w:widowControl/>
        <w:rPr>
          <w:rFonts w:ascii="Times New Roman" w:hAnsi="Times New Roman"/>
          <w:u w:val="single"/>
        </w:rPr>
      </w:pPr>
      <w:r w:rsidRPr="00F73426">
        <w:rPr>
          <w:rFonts w:ascii="Times New Roman" w:hAnsi="Times New Roman"/>
          <w:u w:val="single"/>
        </w:rPr>
        <w:t>EGFR monoclonal antibodies in combination with bevacizumab chemotherapy regimens</w:t>
      </w:r>
    </w:p>
    <w:p w14:paraId="36481453" w14:textId="77777777" w:rsidR="00C84218" w:rsidRPr="008201A9" w:rsidRDefault="00C84218" w:rsidP="00FA4903">
      <w:pPr>
        <w:keepNext/>
        <w:widowControl/>
        <w:rPr>
          <w:rFonts w:ascii="Times New Roman" w:eastAsia="Times New Roman" w:hAnsi="Times New Roman"/>
        </w:rPr>
      </w:pPr>
    </w:p>
    <w:p w14:paraId="06407485" w14:textId="77777777" w:rsidR="00D15122" w:rsidRPr="003E37B0" w:rsidRDefault="009B0756" w:rsidP="00E86D45">
      <w:pPr>
        <w:pStyle w:val="BodyText"/>
        <w:widowControl/>
        <w:ind w:left="0"/>
      </w:pPr>
      <w:r w:rsidRPr="003E37B0">
        <w:t xml:space="preserve">No interaction studies have been performed. EGFR monoclonal antibodies should not be administered for the treatment of mCRC in combination with bevacizumab-containing chemotherapy. Results from the </w:t>
      </w:r>
      <w:r w:rsidR="00DE374C">
        <w:t>randomis</w:t>
      </w:r>
      <w:r w:rsidR="003E4A60">
        <w:t>ed</w:t>
      </w:r>
      <w:r w:rsidRPr="003E37B0">
        <w:t xml:space="preserve"> phase III studies, PACCE and CAIRO-2, in patients with mCRC suggest that the use of anti-EGFR monoclonal antibodies panitumumab and cetuximab, respectively, in combination with bevacizumab plus chemotherapy, is associated with decreased PFS and/or OS, and with increased toxicity compared with bevacizumab plus chemotherapy alone.</w:t>
      </w:r>
    </w:p>
    <w:p w14:paraId="71C2C6EA" w14:textId="77777777" w:rsidR="00D15122" w:rsidRPr="003E37B0" w:rsidRDefault="00D15122" w:rsidP="00FA4903">
      <w:pPr>
        <w:widowControl/>
        <w:rPr>
          <w:rFonts w:ascii="Times New Roman" w:eastAsia="Times New Roman" w:hAnsi="Times New Roman"/>
        </w:rPr>
      </w:pPr>
    </w:p>
    <w:p w14:paraId="5855EC7A" w14:textId="77777777" w:rsidR="00D15122" w:rsidRPr="003E37B0" w:rsidRDefault="003E4A60" w:rsidP="00FA4903">
      <w:pPr>
        <w:pStyle w:val="Heading1"/>
        <w:keepNext/>
        <w:widowControl/>
        <w:ind w:left="0"/>
        <w:rPr>
          <w:bCs w:val="0"/>
        </w:rPr>
      </w:pPr>
      <w:r>
        <w:lastRenderedPageBreak/>
        <w:t>4.6</w:t>
      </w:r>
      <w:r>
        <w:tab/>
      </w:r>
      <w:r w:rsidR="009B0756" w:rsidRPr="003E37B0">
        <w:t>Fertility, pregnancy and lactation</w:t>
      </w:r>
    </w:p>
    <w:p w14:paraId="735DECB1" w14:textId="77777777" w:rsidR="00D15122" w:rsidRPr="003E37B0" w:rsidRDefault="00D15122" w:rsidP="00FA4903">
      <w:pPr>
        <w:keepNext/>
        <w:widowControl/>
        <w:rPr>
          <w:rFonts w:ascii="Times New Roman" w:eastAsia="Times New Roman" w:hAnsi="Times New Roman"/>
          <w:bCs/>
        </w:rPr>
      </w:pPr>
    </w:p>
    <w:p w14:paraId="754E4379" w14:textId="77777777" w:rsidR="00D15122" w:rsidRDefault="009B0756" w:rsidP="00FA4903">
      <w:pPr>
        <w:keepNext/>
        <w:widowControl/>
        <w:rPr>
          <w:rFonts w:ascii="Times New Roman" w:hAnsi="Times New Roman"/>
          <w:u w:val="single"/>
        </w:rPr>
      </w:pPr>
      <w:r w:rsidRPr="00F73426">
        <w:rPr>
          <w:rFonts w:ascii="Times New Roman" w:hAnsi="Times New Roman"/>
          <w:u w:val="single"/>
        </w:rPr>
        <w:t>Women of childbearing potential</w:t>
      </w:r>
    </w:p>
    <w:p w14:paraId="567F7EDA" w14:textId="77777777" w:rsidR="00BC0A13" w:rsidRPr="008201A9" w:rsidRDefault="00BC0A13" w:rsidP="00FA4903">
      <w:pPr>
        <w:keepNext/>
        <w:widowControl/>
        <w:rPr>
          <w:rFonts w:ascii="Times New Roman" w:eastAsia="Times New Roman" w:hAnsi="Times New Roman"/>
        </w:rPr>
      </w:pPr>
    </w:p>
    <w:p w14:paraId="743261CF" w14:textId="7507B0F5" w:rsidR="00D15122" w:rsidRPr="003E37B0" w:rsidRDefault="009B0756" w:rsidP="00E86D45">
      <w:pPr>
        <w:pStyle w:val="BodyText"/>
        <w:widowControl/>
        <w:ind w:left="0"/>
      </w:pPr>
      <w:r w:rsidRPr="003E37B0">
        <w:t>Women of childbearing potential have to use effective contraception during (and up to 6</w:t>
      </w:r>
      <w:r w:rsidR="00FA5B01">
        <w:t> </w:t>
      </w:r>
      <w:r w:rsidRPr="003E37B0">
        <w:t>months after) treatment.</w:t>
      </w:r>
    </w:p>
    <w:p w14:paraId="4BDF42A0" w14:textId="77777777" w:rsidR="00D15122" w:rsidRPr="003E37B0" w:rsidRDefault="00D15122" w:rsidP="00FA4903">
      <w:pPr>
        <w:widowControl/>
        <w:rPr>
          <w:rFonts w:ascii="Times New Roman" w:eastAsia="Times New Roman" w:hAnsi="Times New Roman"/>
        </w:rPr>
      </w:pPr>
    </w:p>
    <w:p w14:paraId="4F0BDADA"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Pregnancy</w:t>
      </w:r>
    </w:p>
    <w:p w14:paraId="14D7B829" w14:textId="77777777" w:rsidR="00BC0A13" w:rsidRPr="008201A9" w:rsidRDefault="00BC0A13" w:rsidP="00FA4903">
      <w:pPr>
        <w:keepNext/>
        <w:widowControl/>
        <w:spacing w:line="252" w:lineRule="exact"/>
        <w:rPr>
          <w:rFonts w:ascii="Times New Roman" w:eastAsia="Times New Roman" w:hAnsi="Times New Roman"/>
          <w:i/>
        </w:rPr>
      </w:pPr>
    </w:p>
    <w:p w14:paraId="32C0C401" w14:textId="77777777" w:rsidR="00D15122" w:rsidRPr="003E37B0" w:rsidRDefault="009B0756" w:rsidP="00E86D45">
      <w:pPr>
        <w:pStyle w:val="BodyText"/>
        <w:widowControl/>
        <w:ind w:left="0"/>
      </w:pPr>
      <w:r w:rsidRPr="003E37B0">
        <w:t xml:space="preserve">There are no clinical trial data on the use of </w:t>
      </w:r>
      <w:r w:rsidR="00BD2FC3" w:rsidRPr="003E37B0">
        <w:t>b</w:t>
      </w:r>
      <w:r w:rsidR="00007842" w:rsidRPr="003E37B0">
        <w:t>evacizumab</w:t>
      </w:r>
      <w:r w:rsidRPr="003E37B0">
        <w:t xml:space="preserve"> in pregnant women. Studies in animals have shown reproductive toxicity including malformations (see section 5.3). IgGs are known to cross the placenta, and </w:t>
      </w:r>
      <w:r w:rsidR="00BD2FC3" w:rsidRPr="003E37B0">
        <w:t>b</w:t>
      </w:r>
      <w:r w:rsidR="00007842" w:rsidRPr="003E37B0">
        <w:t>evacizumab</w:t>
      </w:r>
      <w:r w:rsidRPr="003E37B0">
        <w:t xml:space="preserve"> is anticipated to inhibit angiogenesis in the foetus, and thus is suspected to cause serious birth defects when administered during pregnancy. In the post-marketing setting, cases of foetal abnormalities in women treated with bevacizumab alone or in combination with known embryotoxic chemotherapeutics have been observed (see section 4.8). </w:t>
      </w:r>
      <w:r w:rsidR="00007842" w:rsidRPr="003E37B0">
        <w:t>Bevacizumab</w:t>
      </w:r>
      <w:r w:rsidRPr="003E37B0">
        <w:t xml:space="preserve"> is contraindicated in pregnancy (see section 4.3).</w:t>
      </w:r>
    </w:p>
    <w:p w14:paraId="282C1C4D" w14:textId="77777777" w:rsidR="00D15122" w:rsidRPr="003E37B0" w:rsidRDefault="00D15122" w:rsidP="00FA4903">
      <w:pPr>
        <w:widowControl/>
        <w:rPr>
          <w:rFonts w:ascii="Times New Roman" w:eastAsia="Times New Roman" w:hAnsi="Times New Roman"/>
        </w:rPr>
      </w:pPr>
    </w:p>
    <w:p w14:paraId="3F4689D1"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Breast-feeding</w:t>
      </w:r>
    </w:p>
    <w:p w14:paraId="1021FA95" w14:textId="77777777" w:rsidR="00BC0A13" w:rsidRPr="008201A9" w:rsidRDefault="00BC0A13" w:rsidP="00FA4903">
      <w:pPr>
        <w:keepNext/>
        <w:widowControl/>
        <w:spacing w:line="252" w:lineRule="exact"/>
        <w:rPr>
          <w:rFonts w:ascii="Times New Roman" w:eastAsia="Times New Roman" w:hAnsi="Times New Roman"/>
          <w:i/>
        </w:rPr>
      </w:pPr>
    </w:p>
    <w:p w14:paraId="0296EFF0" w14:textId="77777777" w:rsidR="00D15122" w:rsidRDefault="009B0756" w:rsidP="00E86D45">
      <w:pPr>
        <w:pStyle w:val="BodyText"/>
        <w:widowControl/>
        <w:ind w:left="0"/>
      </w:pPr>
      <w:r w:rsidRPr="003E37B0">
        <w:t>It is not known whether bevacizumab is excreted in human milk. As maternal IgG is excreted in milk and bevacizumab could harm infant growth and development (see section 5.3), women must</w:t>
      </w:r>
      <w:r w:rsidR="00BD2FC3" w:rsidRPr="003E37B0">
        <w:t xml:space="preserve"> </w:t>
      </w:r>
      <w:r w:rsidRPr="003E37B0">
        <w:t xml:space="preserve">discontinue breast-feeding during therapy and not breast-feed for at least six months following the last dose of </w:t>
      </w:r>
      <w:r w:rsidR="00226BE0">
        <w:t>bevacizumab</w:t>
      </w:r>
      <w:r w:rsidRPr="003E37B0">
        <w:t>.</w:t>
      </w:r>
    </w:p>
    <w:p w14:paraId="737F7A70" w14:textId="77777777" w:rsidR="00226BE0" w:rsidRDefault="00226BE0" w:rsidP="00FA4903">
      <w:pPr>
        <w:pStyle w:val="BodyText"/>
        <w:widowControl/>
        <w:ind w:left="0"/>
      </w:pPr>
    </w:p>
    <w:p w14:paraId="7C8919FD"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u w:val="single"/>
        </w:rPr>
        <w:t>Fertility</w:t>
      </w:r>
    </w:p>
    <w:p w14:paraId="32B7070E" w14:textId="77777777" w:rsidR="00BC0A13" w:rsidRPr="008201A9" w:rsidRDefault="00BC0A13" w:rsidP="00FA4903">
      <w:pPr>
        <w:keepNext/>
        <w:widowControl/>
        <w:spacing w:line="252" w:lineRule="exact"/>
        <w:rPr>
          <w:rFonts w:ascii="Times New Roman" w:eastAsia="Times New Roman" w:hAnsi="Times New Roman"/>
        </w:rPr>
      </w:pPr>
    </w:p>
    <w:p w14:paraId="32967F93" w14:textId="77777777" w:rsidR="00D15122" w:rsidRPr="003E37B0" w:rsidRDefault="009B0756" w:rsidP="00E86D45">
      <w:pPr>
        <w:pStyle w:val="BodyText"/>
        <w:widowControl/>
        <w:ind w:left="0"/>
      </w:pPr>
      <w:r w:rsidRPr="003E37B0">
        <w:t>Repeat dose toxicity studies in animals have shown that bevacizumab may have an adverse effect on female fertility (see section 5.3). In a phase III trial in the adjuvant treatment of patients with colon cancer, a substudy with premenopausal women has shown a higher incidence of new cases of ovarian failure in the bevacizumab group compared to the control group. After discontinuation of bevacizumab treatment, ovarian function recovered in the majority of patients. Long term effects of the treatment with bevacizumab on fertility are unknown.</w:t>
      </w:r>
    </w:p>
    <w:p w14:paraId="52A8FBEC" w14:textId="77777777" w:rsidR="00D15122" w:rsidRPr="003E37B0" w:rsidRDefault="00D15122" w:rsidP="00FA4903">
      <w:pPr>
        <w:widowControl/>
        <w:rPr>
          <w:rFonts w:ascii="Times New Roman" w:eastAsia="Times New Roman" w:hAnsi="Times New Roman"/>
        </w:rPr>
      </w:pPr>
    </w:p>
    <w:p w14:paraId="37D57E8D" w14:textId="77777777" w:rsidR="00D15122" w:rsidRPr="003E37B0" w:rsidRDefault="003E4A60" w:rsidP="00FA4903">
      <w:pPr>
        <w:pStyle w:val="Heading1"/>
        <w:keepNext/>
        <w:widowControl/>
        <w:ind w:left="0"/>
        <w:rPr>
          <w:bCs w:val="0"/>
        </w:rPr>
      </w:pPr>
      <w:r>
        <w:t>4.7</w:t>
      </w:r>
      <w:r>
        <w:tab/>
      </w:r>
      <w:r w:rsidR="009B0756" w:rsidRPr="003E37B0">
        <w:t>Effects on ability to drive and use machines</w:t>
      </w:r>
    </w:p>
    <w:p w14:paraId="1464BDB1" w14:textId="77777777" w:rsidR="00D15122" w:rsidRPr="00C20C46" w:rsidRDefault="00D15122" w:rsidP="00FA4903">
      <w:pPr>
        <w:keepNext/>
        <w:widowControl/>
        <w:rPr>
          <w:rFonts w:ascii="Times New Roman" w:eastAsia="Times New Roman" w:hAnsi="Times New Roman"/>
          <w:bCs/>
        </w:rPr>
      </w:pPr>
    </w:p>
    <w:p w14:paraId="77CDFA4D" w14:textId="77777777" w:rsidR="00D15122" w:rsidRPr="003E37B0" w:rsidRDefault="00007842" w:rsidP="00FA4903">
      <w:pPr>
        <w:pStyle w:val="BodyText"/>
        <w:widowControl/>
        <w:ind w:left="0"/>
      </w:pPr>
      <w:r w:rsidRPr="003E37B0">
        <w:t>Bevacizumab</w:t>
      </w:r>
      <w:r w:rsidR="009B0756" w:rsidRPr="003E37B0">
        <w:t xml:space="preserve"> has no or negligible influence on the ability to drive and use machines. However, somnolence and syncope have been reported with </w:t>
      </w:r>
      <w:r w:rsidR="00BD2FC3" w:rsidRPr="003E37B0">
        <w:t>b</w:t>
      </w:r>
      <w:r w:rsidRPr="003E37B0">
        <w:t>evacizumab</w:t>
      </w:r>
      <w:r w:rsidR="009B0756" w:rsidRPr="003E37B0">
        <w:t xml:space="preserve"> use (see table 1 in section</w:t>
      </w:r>
      <w:r w:rsidR="00BF1852">
        <w:t> </w:t>
      </w:r>
      <w:r w:rsidR="009B0756" w:rsidRPr="003E37B0">
        <w:t>4.8). If patients are experiencing symptoms that affect their vision or concentration, or their ability to react, they should be advised not to drive and use machines until symptoms abate.</w:t>
      </w:r>
    </w:p>
    <w:p w14:paraId="3408555C" w14:textId="77777777" w:rsidR="00D15122" w:rsidRPr="003E37B0" w:rsidRDefault="00D15122" w:rsidP="00FA4903">
      <w:pPr>
        <w:widowControl/>
        <w:rPr>
          <w:rFonts w:ascii="Times New Roman" w:eastAsia="Times New Roman" w:hAnsi="Times New Roman"/>
        </w:rPr>
      </w:pPr>
    </w:p>
    <w:p w14:paraId="3EBF67CA" w14:textId="77777777" w:rsidR="00D15122" w:rsidRPr="003E37B0" w:rsidRDefault="003E4A60" w:rsidP="00FA4903">
      <w:pPr>
        <w:pStyle w:val="Heading1"/>
        <w:keepNext/>
        <w:widowControl/>
        <w:tabs>
          <w:tab w:val="left" w:pos="685"/>
        </w:tabs>
        <w:ind w:left="0"/>
        <w:rPr>
          <w:bCs w:val="0"/>
        </w:rPr>
      </w:pPr>
      <w:r>
        <w:t>4.8</w:t>
      </w:r>
      <w:r>
        <w:tab/>
      </w:r>
      <w:r w:rsidR="009B0756" w:rsidRPr="003E37B0">
        <w:t>Undesirable effects</w:t>
      </w:r>
    </w:p>
    <w:p w14:paraId="4FFD8128" w14:textId="77777777" w:rsidR="00D15122" w:rsidRPr="003E37B0" w:rsidRDefault="00D15122" w:rsidP="00FA4903">
      <w:pPr>
        <w:keepNext/>
        <w:widowControl/>
        <w:rPr>
          <w:rFonts w:ascii="Times New Roman" w:eastAsia="Times New Roman" w:hAnsi="Times New Roman"/>
          <w:bCs/>
        </w:rPr>
      </w:pPr>
    </w:p>
    <w:p w14:paraId="4B50AE07" w14:textId="77777777" w:rsidR="00D15122" w:rsidRPr="003E37B0" w:rsidRDefault="009B0756" w:rsidP="00FA4903">
      <w:pPr>
        <w:pStyle w:val="BodyText"/>
        <w:keepNext/>
        <w:widowControl/>
        <w:ind w:left="0"/>
      </w:pPr>
      <w:r w:rsidRPr="003E37B0">
        <w:rPr>
          <w:u w:val="single" w:color="000000"/>
        </w:rPr>
        <w:t>Summary of the safety profile</w:t>
      </w:r>
    </w:p>
    <w:p w14:paraId="71311BDB" w14:textId="77777777" w:rsidR="00D15122" w:rsidRPr="003E37B0" w:rsidRDefault="00D15122" w:rsidP="00FA4903">
      <w:pPr>
        <w:keepNext/>
        <w:widowControl/>
        <w:rPr>
          <w:rFonts w:ascii="Times New Roman" w:eastAsia="Times New Roman" w:hAnsi="Times New Roman"/>
        </w:rPr>
      </w:pPr>
    </w:p>
    <w:p w14:paraId="04068E2F" w14:textId="2AF65392" w:rsidR="00D15122" w:rsidRPr="003E37B0" w:rsidRDefault="009B0756" w:rsidP="00E86D45">
      <w:pPr>
        <w:pStyle w:val="BodyText"/>
        <w:widowControl/>
        <w:ind w:left="0"/>
      </w:pPr>
      <w:r w:rsidRPr="003E37B0">
        <w:t xml:space="preserve">The overall safety profile of </w:t>
      </w:r>
      <w:r w:rsidR="00A37F62" w:rsidRPr="003E37B0">
        <w:t>b</w:t>
      </w:r>
      <w:r w:rsidR="00007842" w:rsidRPr="003E37B0">
        <w:t>evacizumab</w:t>
      </w:r>
      <w:r w:rsidRPr="003E37B0">
        <w:t xml:space="preserve"> is based on data from over 5</w:t>
      </w:r>
      <w:r w:rsidR="004C5AAB">
        <w:t> </w:t>
      </w:r>
      <w:r w:rsidRPr="003E37B0">
        <w:t xml:space="preserve">700 patients with various malignancies, predominantly treated with </w:t>
      </w:r>
      <w:r w:rsidR="00A37F62" w:rsidRPr="003E37B0">
        <w:t>be</w:t>
      </w:r>
      <w:r w:rsidR="00007842" w:rsidRPr="003E37B0">
        <w:t>vacizumab</w:t>
      </w:r>
      <w:r w:rsidRPr="003E37B0">
        <w:t xml:space="preserve"> in combination with chemotherapy in clinical trials.</w:t>
      </w:r>
    </w:p>
    <w:p w14:paraId="0A894AAA" w14:textId="77777777" w:rsidR="00D15122" w:rsidRPr="003E37B0" w:rsidRDefault="00D15122" w:rsidP="00FA4903">
      <w:pPr>
        <w:widowControl/>
        <w:rPr>
          <w:rFonts w:ascii="Times New Roman" w:eastAsia="Times New Roman" w:hAnsi="Times New Roman"/>
        </w:rPr>
      </w:pPr>
    </w:p>
    <w:p w14:paraId="500207F7" w14:textId="77777777" w:rsidR="00D15122" w:rsidRPr="003E37B0" w:rsidRDefault="009B0756" w:rsidP="00FA4903">
      <w:pPr>
        <w:pStyle w:val="BodyText"/>
        <w:widowControl/>
        <w:ind w:left="0"/>
      </w:pPr>
      <w:r w:rsidRPr="003E37B0">
        <w:t>The most serious adverse reactions were:</w:t>
      </w:r>
    </w:p>
    <w:p w14:paraId="78F86F03" w14:textId="77777777" w:rsidR="00D15122" w:rsidRPr="003E37B0" w:rsidRDefault="00D15122" w:rsidP="00FA4903">
      <w:pPr>
        <w:widowControl/>
        <w:rPr>
          <w:rFonts w:ascii="Times New Roman" w:eastAsia="Times New Roman" w:hAnsi="Times New Roman"/>
        </w:rPr>
      </w:pPr>
    </w:p>
    <w:p w14:paraId="6DC7AF96" w14:textId="77777777" w:rsidR="00D15122" w:rsidRPr="003E37B0" w:rsidRDefault="009B0756" w:rsidP="00FA4903">
      <w:pPr>
        <w:pStyle w:val="BodyText"/>
        <w:widowControl/>
        <w:numPr>
          <w:ilvl w:val="0"/>
          <w:numId w:val="26"/>
        </w:numPr>
        <w:tabs>
          <w:tab w:val="left" w:pos="685"/>
        </w:tabs>
        <w:spacing w:line="252" w:lineRule="exact"/>
      </w:pPr>
      <w:r w:rsidRPr="003E37B0">
        <w:t>Gastrointestinal perforations (see section 4.4).</w:t>
      </w:r>
    </w:p>
    <w:p w14:paraId="20A8041B" w14:textId="77777777" w:rsidR="00D15122" w:rsidRPr="003E37B0" w:rsidRDefault="009B0756" w:rsidP="00FA4903">
      <w:pPr>
        <w:pStyle w:val="BodyText"/>
        <w:widowControl/>
        <w:numPr>
          <w:ilvl w:val="0"/>
          <w:numId w:val="26"/>
        </w:numPr>
        <w:tabs>
          <w:tab w:val="left" w:pos="685"/>
        </w:tabs>
      </w:pPr>
      <w:r w:rsidRPr="003E37B0">
        <w:t>Haemorrhage, including pulmonary haemorrhage/haemoptysis, which is more common in non</w:t>
      </w:r>
      <w:r w:rsidR="00C7282C">
        <w:noBreakHyphen/>
      </w:r>
      <w:r w:rsidRPr="003E37B0">
        <w:t>small cell lung cancer patients (see section 4.4).</w:t>
      </w:r>
    </w:p>
    <w:p w14:paraId="68B247F6" w14:textId="77777777" w:rsidR="00D15122" w:rsidRPr="003E37B0" w:rsidRDefault="009B0756" w:rsidP="00FA4903">
      <w:pPr>
        <w:pStyle w:val="BodyText"/>
        <w:widowControl/>
        <w:numPr>
          <w:ilvl w:val="0"/>
          <w:numId w:val="26"/>
        </w:numPr>
        <w:tabs>
          <w:tab w:val="left" w:pos="685"/>
        </w:tabs>
      </w:pPr>
      <w:r w:rsidRPr="003E37B0">
        <w:t>Arterial thromboembolism (see section 4.4).</w:t>
      </w:r>
    </w:p>
    <w:p w14:paraId="1A7FA580" w14:textId="77777777" w:rsidR="00D15122" w:rsidRPr="003E37B0" w:rsidRDefault="00D15122" w:rsidP="00FA4903">
      <w:pPr>
        <w:widowControl/>
        <w:rPr>
          <w:rFonts w:ascii="Times New Roman" w:eastAsia="Times New Roman" w:hAnsi="Times New Roman"/>
        </w:rPr>
      </w:pPr>
    </w:p>
    <w:p w14:paraId="2DFCE004" w14:textId="77777777" w:rsidR="00D15122" w:rsidRPr="003E37B0" w:rsidRDefault="009B0756" w:rsidP="00FA4903">
      <w:pPr>
        <w:pStyle w:val="BodyText"/>
        <w:widowControl/>
        <w:ind w:left="0"/>
      </w:pPr>
      <w:r w:rsidRPr="003E37B0">
        <w:t xml:space="preserve">The most frequently observed adverse reactions across clinical trials in patients receiving </w:t>
      </w:r>
      <w:r w:rsidR="00A37F62" w:rsidRPr="003E37B0">
        <w:t>b</w:t>
      </w:r>
      <w:r w:rsidR="00007842" w:rsidRPr="003E37B0">
        <w:t>evacizumab</w:t>
      </w:r>
      <w:r w:rsidRPr="003E37B0">
        <w:t xml:space="preserve"> were hypertension, fatigue or asthenia, </w:t>
      </w:r>
      <w:r w:rsidR="00DE374C">
        <w:t>diarrhoea</w:t>
      </w:r>
      <w:r w:rsidRPr="003E37B0">
        <w:t xml:space="preserve"> and abdominal pain.</w:t>
      </w:r>
    </w:p>
    <w:p w14:paraId="592ABBFD" w14:textId="77777777" w:rsidR="00D15122" w:rsidRPr="003E37B0" w:rsidRDefault="00D15122" w:rsidP="00FA4903">
      <w:pPr>
        <w:widowControl/>
        <w:rPr>
          <w:rFonts w:ascii="Times New Roman" w:eastAsia="Times New Roman" w:hAnsi="Times New Roman"/>
        </w:rPr>
      </w:pPr>
    </w:p>
    <w:p w14:paraId="577ABE23" w14:textId="77777777" w:rsidR="00D15122" w:rsidRPr="003E37B0" w:rsidRDefault="009B0756" w:rsidP="00FA4903">
      <w:pPr>
        <w:pStyle w:val="BodyText"/>
        <w:widowControl/>
        <w:ind w:left="0"/>
      </w:pPr>
      <w:r w:rsidRPr="003E37B0">
        <w:t xml:space="preserve">Analyses of the clinical safety data suggest that the occurrence of hypertension and proteinuria with </w:t>
      </w:r>
      <w:r w:rsidR="00A37F62" w:rsidRPr="003E37B0">
        <w:t>b</w:t>
      </w:r>
      <w:r w:rsidR="00007842" w:rsidRPr="003E37B0">
        <w:t>evacizumab</w:t>
      </w:r>
      <w:r w:rsidRPr="003E37B0">
        <w:t xml:space="preserve"> therapy are likely to be dose-dependent.</w:t>
      </w:r>
    </w:p>
    <w:p w14:paraId="1ADD2DC4" w14:textId="77777777" w:rsidR="00D15122" w:rsidRPr="003E37B0" w:rsidRDefault="00D15122" w:rsidP="00FA4903">
      <w:pPr>
        <w:widowControl/>
        <w:rPr>
          <w:rFonts w:ascii="Times New Roman" w:eastAsia="Times New Roman" w:hAnsi="Times New Roman"/>
        </w:rPr>
      </w:pPr>
    </w:p>
    <w:p w14:paraId="32318501" w14:textId="77777777" w:rsidR="00D15122" w:rsidRPr="003E37B0" w:rsidRDefault="009B0756" w:rsidP="00FA4903">
      <w:pPr>
        <w:pStyle w:val="BodyText"/>
        <w:keepNext/>
        <w:widowControl/>
        <w:ind w:left="0"/>
      </w:pPr>
      <w:r w:rsidRPr="003E37B0">
        <w:rPr>
          <w:u w:val="single" w:color="000000"/>
        </w:rPr>
        <w:t>Tabulated list of adverse reactions</w:t>
      </w:r>
    </w:p>
    <w:p w14:paraId="30C8582C" w14:textId="77777777" w:rsidR="00D15122" w:rsidRPr="003E37B0" w:rsidRDefault="00D15122" w:rsidP="00FA4903">
      <w:pPr>
        <w:keepNext/>
        <w:widowControl/>
        <w:rPr>
          <w:rFonts w:ascii="Times New Roman" w:eastAsia="Times New Roman" w:hAnsi="Times New Roman"/>
        </w:rPr>
      </w:pPr>
    </w:p>
    <w:p w14:paraId="10EB5D8A" w14:textId="786F4089" w:rsidR="00D15122" w:rsidRPr="003E37B0" w:rsidRDefault="009B0756" w:rsidP="00E86D45">
      <w:pPr>
        <w:pStyle w:val="BodyText"/>
        <w:widowControl/>
        <w:ind w:left="0"/>
      </w:pPr>
      <w:r w:rsidRPr="003E37B0">
        <w:t>The adverse reactions listed in this section fall into the following frequency categories: Very common (</w:t>
      </w:r>
      <w:r w:rsidR="008538B2" w:rsidRPr="003E37B0">
        <w:t>≥</w:t>
      </w:r>
      <w:r w:rsidR="00FA5B01">
        <w:t> </w:t>
      </w:r>
      <w:r w:rsidRPr="003E37B0">
        <w:t>1/10); common (</w:t>
      </w:r>
      <w:r w:rsidR="008538B2">
        <w:t>≥</w:t>
      </w:r>
      <w:r w:rsidR="00FA5B01">
        <w:t> </w:t>
      </w:r>
      <w:r w:rsidRPr="003E37B0">
        <w:t>1/100 to &lt;</w:t>
      </w:r>
      <w:r w:rsidR="00FA5B01">
        <w:t> </w:t>
      </w:r>
      <w:r w:rsidRPr="003E37B0">
        <w:t>1/10); uncommon (</w:t>
      </w:r>
      <w:r w:rsidR="008538B2" w:rsidRPr="003E37B0">
        <w:t>≥</w:t>
      </w:r>
      <w:r w:rsidR="00FA5B01">
        <w:t> </w:t>
      </w:r>
      <w:r w:rsidRPr="003E37B0">
        <w:t>1/1</w:t>
      </w:r>
      <w:r w:rsidR="00CF7668">
        <w:t> </w:t>
      </w:r>
      <w:r w:rsidRPr="003E37B0">
        <w:t>000 to &lt;</w:t>
      </w:r>
      <w:r w:rsidR="00FA5B01">
        <w:t> </w:t>
      </w:r>
      <w:r w:rsidRPr="003E37B0">
        <w:t>1/100); rare (</w:t>
      </w:r>
      <w:r w:rsidR="008538B2" w:rsidRPr="003E37B0">
        <w:t>≥</w:t>
      </w:r>
      <w:r w:rsidR="00FA5B01">
        <w:t> </w:t>
      </w:r>
      <w:r w:rsidRPr="003E37B0">
        <w:t>1/10</w:t>
      </w:r>
      <w:r w:rsidR="00CF7668">
        <w:t> </w:t>
      </w:r>
      <w:r w:rsidRPr="003E37B0">
        <w:t>000 to &lt;</w:t>
      </w:r>
      <w:r w:rsidR="008538B2">
        <w:t> </w:t>
      </w:r>
      <w:r w:rsidRPr="003E37B0">
        <w:t>1/1</w:t>
      </w:r>
      <w:r w:rsidR="00CF7668">
        <w:t> </w:t>
      </w:r>
      <w:r w:rsidRPr="003E37B0">
        <w:t>000); very rare (&lt;</w:t>
      </w:r>
      <w:r w:rsidR="00FA5B01">
        <w:t> </w:t>
      </w:r>
      <w:r w:rsidRPr="003E37B0">
        <w:t>1/10</w:t>
      </w:r>
      <w:r w:rsidR="00CF7668">
        <w:t> </w:t>
      </w:r>
      <w:r w:rsidRPr="003E37B0">
        <w:t>000); not known (cannot be estimated from the available data).</w:t>
      </w:r>
    </w:p>
    <w:p w14:paraId="30702A89" w14:textId="77777777" w:rsidR="00D15122" w:rsidRPr="003E37B0" w:rsidRDefault="00D15122" w:rsidP="00FA4903">
      <w:pPr>
        <w:widowControl/>
        <w:rPr>
          <w:rFonts w:ascii="Times New Roman" w:eastAsia="Times New Roman" w:hAnsi="Times New Roman"/>
        </w:rPr>
      </w:pPr>
    </w:p>
    <w:p w14:paraId="5A1C9479" w14:textId="77777777" w:rsidR="00D15122" w:rsidRPr="003E37B0" w:rsidRDefault="009B0756" w:rsidP="00FA4903">
      <w:pPr>
        <w:pStyle w:val="BodyText"/>
        <w:widowControl/>
        <w:ind w:left="0"/>
      </w:pPr>
      <w:r w:rsidRPr="003E37B0">
        <w:t xml:space="preserve">Tables 1 and 2 list adverse reactions associated with the use of </w:t>
      </w:r>
      <w:r w:rsidR="00A37F62" w:rsidRPr="003E37B0">
        <w:t>b</w:t>
      </w:r>
      <w:r w:rsidR="00007842" w:rsidRPr="003E37B0">
        <w:t>evacizumab</w:t>
      </w:r>
      <w:r w:rsidRPr="003E37B0">
        <w:t xml:space="preserve"> in combination with different chemotherapy regimens in multiple indications</w:t>
      </w:r>
      <w:r w:rsidR="008538B2">
        <w:t xml:space="preserve">, </w:t>
      </w:r>
      <w:r w:rsidR="008538B2" w:rsidRPr="000E0771">
        <w:t>by MedDRA system organ</w:t>
      </w:r>
      <w:r w:rsidR="008538B2">
        <w:t xml:space="preserve"> class</w:t>
      </w:r>
      <w:r w:rsidRPr="003E37B0">
        <w:t>.</w:t>
      </w:r>
    </w:p>
    <w:p w14:paraId="1578C378" w14:textId="77777777" w:rsidR="00D15122" w:rsidRPr="003E37B0" w:rsidRDefault="00D15122" w:rsidP="00FA4903">
      <w:pPr>
        <w:widowControl/>
        <w:rPr>
          <w:rFonts w:ascii="Times New Roman" w:eastAsia="Times New Roman" w:hAnsi="Times New Roman"/>
        </w:rPr>
      </w:pPr>
    </w:p>
    <w:p w14:paraId="54EFA071" w14:textId="77777777" w:rsidR="00D15122" w:rsidRPr="003E37B0" w:rsidRDefault="009B0756" w:rsidP="0022249C">
      <w:pPr>
        <w:pStyle w:val="BodyText"/>
        <w:keepNext/>
        <w:widowControl/>
        <w:ind w:left="0"/>
      </w:pPr>
      <w:r w:rsidRPr="003E37B0">
        <w:t xml:space="preserve">Table 1 provides all adverse reactions by frequency that were determined to have a causal relationship with </w:t>
      </w:r>
      <w:r w:rsidR="00A37F62" w:rsidRPr="003E37B0">
        <w:t>b</w:t>
      </w:r>
      <w:r w:rsidR="00007842" w:rsidRPr="003E37B0">
        <w:t>evacizumab</w:t>
      </w:r>
      <w:r w:rsidRPr="003E37B0">
        <w:t xml:space="preserve"> through:</w:t>
      </w:r>
    </w:p>
    <w:p w14:paraId="07EB04B1" w14:textId="63427EEC" w:rsidR="00D15122" w:rsidRPr="003E37B0" w:rsidRDefault="009B0756" w:rsidP="003C2FFD">
      <w:pPr>
        <w:pStyle w:val="BodyText"/>
        <w:widowControl/>
        <w:numPr>
          <w:ilvl w:val="0"/>
          <w:numId w:val="30"/>
        </w:numPr>
        <w:ind w:left="562" w:hanging="562"/>
      </w:pPr>
      <w:r w:rsidRPr="003E37B0">
        <w:t>comparative incidences noted between clinical trial treatment arms (with at least a 10%</w:t>
      </w:r>
      <w:r w:rsidR="00FA5B01">
        <w:t xml:space="preserve"> </w:t>
      </w:r>
      <w:r w:rsidRPr="003E37B0">
        <w:t>difference compared to the control arm for NCI-CTCAE Grade 1-5 reactions or at least a 2% difference compared to the control arm for NCI-CTCAE Grade 3-5 reactions,</w:t>
      </w:r>
    </w:p>
    <w:p w14:paraId="5E1FB485" w14:textId="77777777" w:rsidR="00D15122" w:rsidRPr="003E37B0" w:rsidRDefault="009B0756" w:rsidP="003C2FFD">
      <w:pPr>
        <w:pStyle w:val="BodyText"/>
        <w:widowControl/>
        <w:numPr>
          <w:ilvl w:val="0"/>
          <w:numId w:val="25"/>
        </w:numPr>
        <w:ind w:left="562" w:hanging="562"/>
      </w:pPr>
      <w:r w:rsidRPr="003E37B0">
        <w:t>post-authorisation safety studies,</w:t>
      </w:r>
    </w:p>
    <w:p w14:paraId="015D3154" w14:textId="77777777" w:rsidR="00D15122" w:rsidRPr="003E37B0" w:rsidRDefault="009B0756" w:rsidP="003C2FFD">
      <w:pPr>
        <w:pStyle w:val="BodyText"/>
        <w:widowControl/>
        <w:numPr>
          <w:ilvl w:val="0"/>
          <w:numId w:val="25"/>
        </w:numPr>
        <w:ind w:left="562" w:hanging="562"/>
      </w:pPr>
      <w:r w:rsidRPr="003E37B0">
        <w:t>spontaneous reporting,</w:t>
      </w:r>
    </w:p>
    <w:p w14:paraId="6F3A2347" w14:textId="77777777" w:rsidR="00D15122" w:rsidRPr="003E37B0" w:rsidRDefault="009B0756" w:rsidP="003C2FFD">
      <w:pPr>
        <w:pStyle w:val="BodyText"/>
        <w:widowControl/>
        <w:numPr>
          <w:ilvl w:val="0"/>
          <w:numId w:val="25"/>
        </w:numPr>
        <w:ind w:left="562" w:hanging="562"/>
      </w:pPr>
      <w:r w:rsidRPr="003E37B0">
        <w:t>epidemiological studies\non-interventional or observational studies,</w:t>
      </w:r>
    </w:p>
    <w:p w14:paraId="24684ABD" w14:textId="77777777" w:rsidR="00D15122" w:rsidRPr="003E37B0" w:rsidRDefault="009B0756" w:rsidP="003C2FFD">
      <w:pPr>
        <w:pStyle w:val="BodyText"/>
        <w:widowControl/>
        <w:numPr>
          <w:ilvl w:val="0"/>
          <w:numId w:val="25"/>
        </w:numPr>
        <w:ind w:left="562" w:hanging="562"/>
        <w:rPr>
          <w:sz w:val="21"/>
          <w:szCs w:val="21"/>
        </w:rPr>
      </w:pPr>
      <w:r w:rsidRPr="003E37B0">
        <w:t>or through an evaluation of individual case reports</w:t>
      </w:r>
      <w:r w:rsidRPr="003E37B0">
        <w:rPr>
          <w:sz w:val="21"/>
        </w:rPr>
        <w:t>.</w:t>
      </w:r>
      <w:r w:rsidR="00A37F62" w:rsidRPr="003E37B0">
        <w:rPr>
          <w:sz w:val="21"/>
        </w:rPr>
        <w:t xml:space="preserve"> </w:t>
      </w:r>
    </w:p>
    <w:p w14:paraId="500801E9" w14:textId="77777777" w:rsidR="00A37F62" w:rsidRPr="003E37B0" w:rsidRDefault="00A37F62" w:rsidP="00FA4903">
      <w:pPr>
        <w:pStyle w:val="BodyText"/>
        <w:widowControl/>
        <w:ind w:left="0"/>
      </w:pPr>
    </w:p>
    <w:p w14:paraId="5E3E2BE6" w14:textId="77777777" w:rsidR="00D15122" w:rsidRPr="003E37B0" w:rsidRDefault="009B0756" w:rsidP="00FA4903">
      <w:pPr>
        <w:pStyle w:val="BodyText"/>
        <w:widowControl/>
        <w:ind w:left="0"/>
      </w:pPr>
      <w:r w:rsidRPr="003E37B0">
        <w:t xml:space="preserve">Table 2 provides the frequency of severe adverse reactions. Severe reactions are defined as adverse </w:t>
      </w:r>
      <w:r w:rsidR="00AA14F8">
        <w:t>reactions</w:t>
      </w:r>
      <w:r w:rsidRPr="003E37B0">
        <w:t xml:space="preserve"> with at least a 2% difference compared to the control arm in clinical studies for NCI</w:t>
      </w:r>
      <w:r w:rsidR="003E07C5">
        <w:noBreakHyphen/>
      </w:r>
      <w:r w:rsidRPr="003E37B0">
        <w:t>CTCAE Grade 3-5 reactions. Table 2 also includes adverse reactions which are considered by the MAH to be clinically significant or severe.</w:t>
      </w:r>
    </w:p>
    <w:p w14:paraId="1226F1BF" w14:textId="77777777" w:rsidR="00CE2F53" w:rsidRPr="003E37B0" w:rsidRDefault="00CE2F53" w:rsidP="00FA4903">
      <w:pPr>
        <w:widowControl/>
        <w:rPr>
          <w:rFonts w:ascii="Times New Roman" w:eastAsia="Times New Roman" w:hAnsi="Times New Roman"/>
        </w:rPr>
      </w:pPr>
    </w:p>
    <w:p w14:paraId="7B14E208" w14:textId="77777777" w:rsidR="00D15122" w:rsidRPr="003E37B0" w:rsidRDefault="009B0756" w:rsidP="00FA4903">
      <w:pPr>
        <w:pStyle w:val="BodyText"/>
        <w:widowControl/>
        <w:ind w:left="0"/>
      </w:pPr>
      <w:r w:rsidRPr="003E37B0">
        <w:t>Post-marketing adverse reactions are included in both Tables 1 and 2, where applicable. Detailed information about these post-marketing reactions are provided in Table 3.</w:t>
      </w:r>
    </w:p>
    <w:p w14:paraId="6B304F34" w14:textId="77777777" w:rsidR="00D15122" w:rsidRPr="003E37B0" w:rsidRDefault="00D15122" w:rsidP="00FA4903">
      <w:pPr>
        <w:widowControl/>
        <w:rPr>
          <w:rFonts w:ascii="Times New Roman" w:eastAsia="Times New Roman" w:hAnsi="Times New Roman"/>
        </w:rPr>
      </w:pPr>
    </w:p>
    <w:p w14:paraId="375B794C" w14:textId="77777777" w:rsidR="00D15122" w:rsidRDefault="009B0756" w:rsidP="00FA4903">
      <w:pPr>
        <w:pStyle w:val="BodyText"/>
        <w:widowControl/>
        <w:ind w:left="0"/>
      </w:pPr>
      <w:r w:rsidRPr="003E37B0">
        <w:t>Adverse reactions are added to the appropriate frequency category in the tables below according to the highest incidence seen in any indication.</w:t>
      </w:r>
    </w:p>
    <w:p w14:paraId="4B4938BE" w14:textId="77777777" w:rsidR="00634A4A" w:rsidRPr="003E37B0" w:rsidRDefault="00634A4A" w:rsidP="00FA4903">
      <w:pPr>
        <w:pStyle w:val="BodyText"/>
        <w:widowControl/>
        <w:ind w:left="0"/>
      </w:pPr>
    </w:p>
    <w:p w14:paraId="5312AC96" w14:textId="77777777" w:rsidR="00D15122" w:rsidRPr="003E37B0" w:rsidRDefault="009B0756" w:rsidP="00FA4903">
      <w:pPr>
        <w:pStyle w:val="BodyText"/>
        <w:widowControl/>
        <w:ind w:left="0" w:hanging="1"/>
      </w:pPr>
      <w:r w:rsidRPr="003E37B0">
        <w:t>Within each frequency category, adverse reactions are presented in the order of decreasing seriousness.</w:t>
      </w:r>
    </w:p>
    <w:p w14:paraId="0E73CEFC" w14:textId="77777777" w:rsidR="00D15122" w:rsidRPr="003E37B0" w:rsidRDefault="00D15122" w:rsidP="00FA4903">
      <w:pPr>
        <w:widowControl/>
        <w:rPr>
          <w:rFonts w:ascii="Times New Roman" w:eastAsia="Times New Roman" w:hAnsi="Times New Roman"/>
        </w:rPr>
      </w:pPr>
    </w:p>
    <w:p w14:paraId="0BD860E2" w14:textId="77777777" w:rsidR="00D15122" w:rsidRPr="003E37B0" w:rsidRDefault="009B0756" w:rsidP="00FA4903">
      <w:pPr>
        <w:pStyle w:val="BodyText"/>
        <w:widowControl/>
        <w:ind w:left="0"/>
      </w:pPr>
      <w:r w:rsidRPr="003E37B0">
        <w:t xml:space="preserve">Some of the adverse reactions are reactions commonly seen with chemotherapy; however, </w:t>
      </w:r>
      <w:r w:rsidR="00A37F62" w:rsidRPr="003E37B0">
        <w:t>b</w:t>
      </w:r>
      <w:r w:rsidR="00007842" w:rsidRPr="003E37B0">
        <w:t>evacizumab</w:t>
      </w:r>
      <w:r w:rsidRPr="003E37B0">
        <w:t xml:space="preserve"> may exacerbate these reactions when combined with chemotherapeutic agents. Examples include palmar-plantar erythrodysaesthesia syndrome with pegylated liposomal doxorubicin or capecitabine, peripheral sensory neuropathy with paclitaxel or oxaliplatin, nail disorders or alopecia with paclitaxel, and paronychia with erlotinib.</w:t>
      </w:r>
    </w:p>
    <w:p w14:paraId="07096E95" w14:textId="77777777" w:rsidR="00D15122" w:rsidRPr="003E37B0" w:rsidRDefault="00D15122" w:rsidP="00FA4903">
      <w:pPr>
        <w:widowControl/>
        <w:rPr>
          <w:rFonts w:ascii="Times New Roman" w:eastAsia="Times New Roman" w:hAnsi="Times New Roman"/>
        </w:rPr>
      </w:pPr>
    </w:p>
    <w:p w14:paraId="0FE4119D" w14:textId="77777777" w:rsidR="00D15122" w:rsidRPr="003E37B0" w:rsidRDefault="002E590F" w:rsidP="00FA4903">
      <w:pPr>
        <w:pStyle w:val="Heading1"/>
        <w:keepNext/>
        <w:widowControl/>
        <w:ind w:left="0"/>
        <w:rPr>
          <w:bCs w:val="0"/>
        </w:rPr>
      </w:pPr>
      <w:r>
        <w:t>Table 1</w:t>
      </w:r>
      <w:r>
        <w:tab/>
      </w:r>
      <w:r w:rsidR="00674507">
        <w:tab/>
      </w:r>
      <w:r w:rsidR="009B0756" w:rsidRPr="003E37B0">
        <w:t xml:space="preserve">Adverse </w:t>
      </w:r>
      <w:r w:rsidR="00AA14F8">
        <w:t>r</w:t>
      </w:r>
      <w:r w:rsidR="009B0756" w:rsidRPr="003E37B0">
        <w:t xml:space="preserve">eactions by </w:t>
      </w:r>
      <w:r w:rsidR="00AA14F8">
        <w:t>f</w:t>
      </w:r>
      <w:r w:rsidR="009B0756" w:rsidRPr="003E37B0">
        <w:t>requency</w:t>
      </w:r>
    </w:p>
    <w:p w14:paraId="3B847273" w14:textId="77777777" w:rsidR="00D15122" w:rsidRPr="003E37B0" w:rsidRDefault="00D15122" w:rsidP="00FA4903">
      <w:pPr>
        <w:keepNext/>
        <w:widowControl/>
        <w:rPr>
          <w:rFonts w:ascii="Times New Roman" w:eastAsia="Times New Roman" w:hAnsi="Times New Roman"/>
          <w:bCs/>
        </w:rPr>
      </w:pPr>
    </w:p>
    <w:tbl>
      <w:tblPr>
        <w:tblW w:w="5000" w:type="pct"/>
        <w:tblLayout w:type="fixed"/>
        <w:tblCellMar>
          <w:left w:w="115" w:type="dxa"/>
          <w:right w:w="115" w:type="dxa"/>
        </w:tblCellMar>
        <w:tblLook w:val="01E0" w:firstRow="1" w:lastRow="1" w:firstColumn="1" w:lastColumn="1" w:noHBand="0" w:noVBand="0"/>
      </w:tblPr>
      <w:tblGrid>
        <w:gridCol w:w="1658"/>
        <w:gridCol w:w="1495"/>
        <w:gridCol w:w="1211"/>
        <w:gridCol w:w="1207"/>
        <w:gridCol w:w="1005"/>
        <w:gridCol w:w="1022"/>
        <w:gridCol w:w="1478"/>
      </w:tblGrid>
      <w:tr w:rsidR="00D15122" w:rsidRPr="00A542C9" w14:paraId="1F42CADE" w14:textId="77777777" w:rsidTr="00AF735A">
        <w:trPr>
          <w:cantSplit/>
          <w:tblHeader/>
        </w:trPr>
        <w:tc>
          <w:tcPr>
            <w:tcW w:w="1721" w:type="dxa"/>
            <w:tcBorders>
              <w:top w:val="single" w:sz="5" w:space="0" w:color="000000"/>
              <w:left w:val="single" w:sz="5" w:space="0" w:color="000000"/>
              <w:bottom w:val="single" w:sz="5" w:space="0" w:color="000000"/>
              <w:right w:val="single" w:sz="5" w:space="0" w:color="000000"/>
            </w:tcBorders>
          </w:tcPr>
          <w:p w14:paraId="63278B61" w14:textId="77777777" w:rsidR="00C97AED" w:rsidRPr="003E37B0" w:rsidRDefault="009B0756" w:rsidP="007A4F5C">
            <w:pPr>
              <w:pStyle w:val="Footer"/>
              <w:tabs>
                <w:tab w:val="clear" w:pos="4435"/>
                <w:tab w:val="clear" w:pos="8870"/>
              </w:tabs>
              <w:jc w:val="center"/>
              <w:rPr>
                <w:sz w:val="20"/>
                <w:lang w:val="en-US"/>
              </w:rPr>
            </w:pPr>
            <w:r w:rsidRPr="003E37B0">
              <w:rPr>
                <w:sz w:val="20"/>
                <w:lang w:val="en-US"/>
              </w:rPr>
              <w:t xml:space="preserve">System </w:t>
            </w:r>
            <w:r w:rsidR="00085F08" w:rsidRPr="003E37B0">
              <w:rPr>
                <w:sz w:val="20"/>
                <w:lang w:val="en-US"/>
              </w:rPr>
              <w:t>o</w:t>
            </w:r>
            <w:r w:rsidRPr="003E37B0">
              <w:rPr>
                <w:sz w:val="20"/>
                <w:lang w:val="en-US"/>
              </w:rPr>
              <w:t>rgan</w:t>
            </w:r>
          </w:p>
          <w:p w14:paraId="7F1AEDC3" w14:textId="77777777" w:rsidR="00D15122" w:rsidRPr="003E37B0" w:rsidRDefault="009B0756" w:rsidP="007A4F5C">
            <w:pPr>
              <w:pStyle w:val="Footer"/>
              <w:tabs>
                <w:tab w:val="clear" w:pos="4435"/>
                <w:tab w:val="clear" w:pos="8870"/>
              </w:tabs>
              <w:jc w:val="center"/>
              <w:rPr>
                <w:sz w:val="20"/>
                <w:lang w:val="en-US"/>
              </w:rPr>
            </w:pPr>
            <w:r w:rsidRPr="003E37B0">
              <w:rPr>
                <w:sz w:val="20"/>
                <w:lang w:val="en-US"/>
              </w:rPr>
              <w:t>class</w:t>
            </w:r>
          </w:p>
        </w:tc>
        <w:tc>
          <w:tcPr>
            <w:tcW w:w="1550" w:type="dxa"/>
            <w:tcBorders>
              <w:top w:val="single" w:sz="5" w:space="0" w:color="000000"/>
              <w:left w:val="single" w:sz="5" w:space="0" w:color="000000"/>
              <w:bottom w:val="single" w:sz="5" w:space="0" w:color="000000"/>
              <w:right w:val="single" w:sz="5" w:space="0" w:color="000000"/>
            </w:tcBorders>
          </w:tcPr>
          <w:p w14:paraId="472056C3" w14:textId="77777777" w:rsidR="00D15122" w:rsidRPr="003E37B0" w:rsidRDefault="009B0756" w:rsidP="007A4F5C">
            <w:pPr>
              <w:pStyle w:val="Footer"/>
              <w:tabs>
                <w:tab w:val="clear" w:pos="4435"/>
                <w:tab w:val="clear" w:pos="8870"/>
              </w:tabs>
              <w:jc w:val="center"/>
              <w:rPr>
                <w:sz w:val="20"/>
                <w:lang w:val="en-US"/>
              </w:rPr>
            </w:pPr>
            <w:r w:rsidRPr="003E37B0">
              <w:rPr>
                <w:sz w:val="20"/>
                <w:lang w:val="en-US"/>
              </w:rPr>
              <w:t xml:space="preserve">Very </w:t>
            </w:r>
            <w:r w:rsidR="00AA14F8">
              <w:rPr>
                <w:sz w:val="20"/>
                <w:lang w:val="en-US"/>
              </w:rPr>
              <w:t>c</w:t>
            </w:r>
            <w:r w:rsidRPr="003E37B0">
              <w:rPr>
                <w:sz w:val="20"/>
                <w:lang w:val="en-US"/>
              </w:rPr>
              <w:t>ommon</w:t>
            </w:r>
          </w:p>
        </w:tc>
        <w:tc>
          <w:tcPr>
            <w:tcW w:w="1254" w:type="dxa"/>
            <w:tcBorders>
              <w:top w:val="single" w:sz="5" w:space="0" w:color="000000"/>
              <w:left w:val="single" w:sz="5" w:space="0" w:color="000000"/>
              <w:bottom w:val="single" w:sz="5" w:space="0" w:color="000000"/>
              <w:right w:val="single" w:sz="5" w:space="0" w:color="000000"/>
            </w:tcBorders>
          </w:tcPr>
          <w:p w14:paraId="3EAD59AC" w14:textId="77777777" w:rsidR="00D15122" w:rsidRPr="003E37B0" w:rsidRDefault="009B0756" w:rsidP="007A4F5C">
            <w:pPr>
              <w:pStyle w:val="Footer"/>
              <w:tabs>
                <w:tab w:val="clear" w:pos="4435"/>
                <w:tab w:val="clear" w:pos="8870"/>
              </w:tabs>
              <w:jc w:val="center"/>
              <w:rPr>
                <w:sz w:val="20"/>
                <w:lang w:val="en-US"/>
              </w:rPr>
            </w:pPr>
            <w:r w:rsidRPr="003E37B0">
              <w:rPr>
                <w:sz w:val="20"/>
                <w:lang w:val="en-US"/>
              </w:rPr>
              <w:t>Common</w:t>
            </w:r>
          </w:p>
        </w:tc>
        <w:tc>
          <w:tcPr>
            <w:tcW w:w="1249" w:type="dxa"/>
            <w:tcBorders>
              <w:top w:val="single" w:sz="5" w:space="0" w:color="000000"/>
              <w:left w:val="single" w:sz="5" w:space="0" w:color="000000"/>
              <w:bottom w:val="single" w:sz="5" w:space="0" w:color="000000"/>
              <w:right w:val="single" w:sz="5" w:space="0" w:color="000000"/>
            </w:tcBorders>
          </w:tcPr>
          <w:p w14:paraId="1B55E55E" w14:textId="77777777" w:rsidR="00D15122" w:rsidRPr="003E37B0" w:rsidRDefault="009B0756" w:rsidP="007A4F5C">
            <w:pPr>
              <w:pStyle w:val="Footer"/>
              <w:tabs>
                <w:tab w:val="clear" w:pos="4435"/>
                <w:tab w:val="clear" w:pos="8870"/>
              </w:tabs>
              <w:jc w:val="center"/>
              <w:rPr>
                <w:sz w:val="20"/>
                <w:lang w:val="en-US"/>
              </w:rPr>
            </w:pPr>
            <w:r w:rsidRPr="003E37B0">
              <w:rPr>
                <w:sz w:val="20"/>
                <w:lang w:val="en-US"/>
              </w:rPr>
              <w:t>Uncommon</w:t>
            </w:r>
          </w:p>
        </w:tc>
        <w:tc>
          <w:tcPr>
            <w:tcW w:w="1038" w:type="dxa"/>
            <w:tcBorders>
              <w:top w:val="single" w:sz="5" w:space="0" w:color="000000"/>
              <w:left w:val="single" w:sz="5" w:space="0" w:color="000000"/>
              <w:bottom w:val="single" w:sz="5" w:space="0" w:color="000000"/>
              <w:right w:val="single" w:sz="5" w:space="0" w:color="000000"/>
            </w:tcBorders>
          </w:tcPr>
          <w:p w14:paraId="494CFE5F" w14:textId="77777777" w:rsidR="00D15122" w:rsidRPr="003E37B0" w:rsidRDefault="009B0756" w:rsidP="007A4F5C">
            <w:pPr>
              <w:pStyle w:val="Footer"/>
              <w:tabs>
                <w:tab w:val="clear" w:pos="4435"/>
                <w:tab w:val="clear" w:pos="8870"/>
              </w:tabs>
              <w:jc w:val="center"/>
              <w:rPr>
                <w:sz w:val="20"/>
                <w:lang w:val="en-US"/>
              </w:rPr>
            </w:pPr>
            <w:r w:rsidRPr="003E37B0">
              <w:rPr>
                <w:sz w:val="20"/>
                <w:lang w:val="en-US"/>
              </w:rPr>
              <w:t>Rare</w:t>
            </w:r>
          </w:p>
        </w:tc>
        <w:tc>
          <w:tcPr>
            <w:tcW w:w="1056" w:type="dxa"/>
            <w:tcBorders>
              <w:top w:val="single" w:sz="5" w:space="0" w:color="000000"/>
              <w:left w:val="single" w:sz="5" w:space="0" w:color="000000"/>
              <w:bottom w:val="single" w:sz="5" w:space="0" w:color="000000"/>
              <w:right w:val="single" w:sz="5" w:space="0" w:color="000000"/>
            </w:tcBorders>
          </w:tcPr>
          <w:p w14:paraId="29C75755" w14:textId="77777777" w:rsidR="00D15122" w:rsidRPr="003E37B0" w:rsidRDefault="009B0756" w:rsidP="007A4F5C">
            <w:pPr>
              <w:pStyle w:val="Footer"/>
              <w:tabs>
                <w:tab w:val="clear" w:pos="4435"/>
                <w:tab w:val="clear" w:pos="8870"/>
              </w:tabs>
              <w:jc w:val="center"/>
              <w:rPr>
                <w:sz w:val="20"/>
                <w:lang w:val="en-US"/>
              </w:rPr>
            </w:pPr>
            <w:r w:rsidRPr="003E37B0">
              <w:rPr>
                <w:sz w:val="20"/>
                <w:lang w:val="en-US"/>
              </w:rPr>
              <w:t xml:space="preserve">Very </w:t>
            </w:r>
            <w:r w:rsidR="00AA14F8">
              <w:rPr>
                <w:sz w:val="20"/>
                <w:lang w:val="en-US"/>
              </w:rPr>
              <w:t>r</w:t>
            </w:r>
            <w:r w:rsidRPr="003E37B0">
              <w:rPr>
                <w:sz w:val="20"/>
                <w:lang w:val="en-US"/>
              </w:rPr>
              <w:t>are</w:t>
            </w:r>
          </w:p>
        </w:tc>
        <w:tc>
          <w:tcPr>
            <w:tcW w:w="1532" w:type="dxa"/>
            <w:tcBorders>
              <w:top w:val="single" w:sz="5" w:space="0" w:color="000000"/>
              <w:left w:val="single" w:sz="5" w:space="0" w:color="000000"/>
              <w:bottom w:val="single" w:sz="5" w:space="0" w:color="000000"/>
              <w:right w:val="single" w:sz="5" w:space="0" w:color="000000"/>
            </w:tcBorders>
          </w:tcPr>
          <w:p w14:paraId="5F6E2308" w14:textId="77777777" w:rsidR="00D15122" w:rsidRPr="003E37B0" w:rsidRDefault="009B0756" w:rsidP="007A4F5C">
            <w:pPr>
              <w:pStyle w:val="Footer"/>
              <w:tabs>
                <w:tab w:val="clear" w:pos="4435"/>
                <w:tab w:val="clear" w:pos="8870"/>
              </w:tabs>
              <w:jc w:val="center"/>
              <w:rPr>
                <w:sz w:val="20"/>
                <w:lang w:val="en-US"/>
              </w:rPr>
            </w:pPr>
            <w:r w:rsidRPr="003E37B0">
              <w:rPr>
                <w:sz w:val="20"/>
                <w:lang w:val="en-US"/>
              </w:rPr>
              <w:t xml:space="preserve">Frequency </w:t>
            </w:r>
            <w:r w:rsidR="00AA14F8">
              <w:rPr>
                <w:sz w:val="20"/>
                <w:lang w:val="en-US"/>
              </w:rPr>
              <w:t>n</w:t>
            </w:r>
            <w:r w:rsidRPr="003E37B0">
              <w:rPr>
                <w:sz w:val="20"/>
                <w:lang w:val="en-US"/>
              </w:rPr>
              <w:t xml:space="preserve">ot </w:t>
            </w:r>
            <w:r w:rsidR="00AA14F8">
              <w:rPr>
                <w:sz w:val="20"/>
                <w:lang w:val="en-US"/>
              </w:rPr>
              <w:t>k</w:t>
            </w:r>
            <w:r w:rsidRPr="003E37B0">
              <w:rPr>
                <w:sz w:val="20"/>
                <w:lang w:val="en-US"/>
              </w:rPr>
              <w:t>nown</w:t>
            </w:r>
          </w:p>
        </w:tc>
      </w:tr>
      <w:tr w:rsidR="00D15122" w:rsidRPr="00A542C9" w14:paraId="25114E57"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606D5BC5" w14:textId="77777777" w:rsidR="00D15122" w:rsidRPr="003E37B0" w:rsidRDefault="009B0756" w:rsidP="007A4F5C">
            <w:pPr>
              <w:pStyle w:val="TableText"/>
              <w:rPr>
                <w:rFonts w:cs="Times New Roman"/>
              </w:rPr>
            </w:pPr>
            <w:r w:rsidRPr="003E37B0">
              <w:rPr>
                <w:rFonts w:cs="Times New Roman"/>
              </w:rPr>
              <w:t>Infections and infestations</w:t>
            </w:r>
          </w:p>
        </w:tc>
        <w:tc>
          <w:tcPr>
            <w:tcW w:w="1550" w:type="dxa"/>
            <w:tcBorders>
              <w:top w:val="single" w:sz="5" w:space="0" w:color="000000"/>
              <w:left w:val="single" w:sz="5" w:space="0" w:color="000000"/>
              <w:bottom w:val="single" w:sz="5" w:space="0" w:color="000000"/>
              <w:right w:val="single" w:sz="5" w:space="0" w:color="000000"/>
            </w:tcBorders>
          </w:tcPr>
          <w:p w14:paraId="5E668C73" w14:textId="77777777" w:rsidR="00D15122" w:rsidRPr="003E37B0" w:rsidRDefault="00D15122" w:rsidP="007A4F5C">
            <w:pPr>
              <w:pStyle w:val="TableText"/>
              <w:rPr>
                <w:rFonts w:cs="Times New Roman"/>
              </w:rPr>
            </w:pPr>
          </w:p>
        </w:tc>
        <w:tc>
          <w:tcPr>
            <w:tcW w:w="1254" w:type="dxa"/>
            <w:tcBorders>
              <w:top w:val="single" w:sz="5" w:space="0" w:color="000000"/>
              <w:left w:val="single" w:sz="5" w:space="0" w:color="000000"/>
              <w:bottom w:val="single" w:sz="5" w:space="0" w:color="000000"/>
              <w:right w:val="single" w:sz="5" w:space="0" w:color="000000"/>
            </w:tcBorders>
          </w:tcPr>
          <w:p w14:paraId="1F270999" w14:textId="77777777" w:rsidR="00D15122" w:rsidRPr="003E37B0" w:rsidRDefault="009B0756" w:rsidP="007A4F5C">
            <w:pPr>
              <w:pStyle w:val="TableText"/>
              <w:rPr>
                <w:rFonts w:cs="Times New Roman"/>
              </w:rPr>
            </w:pPr>
            <w:r w:rsidRPr="003E37B0">
              <w:rPr>
                <w:rFonts w:cs="Times New Roman"/>
              </w:rPr>
              <w:t>Sepsis, Abscess</w:t>
            </w:r>
            <w:r w:rsidRPr="003E37B0">
              <w:rPr>
                <w:rFonts w:cs="Times New Roman"/>
                <w:vertAlign w:val="superscript"/>
              </w:rPr>
              <w:t>b,d</w:t>
            </w:r>
            <w:r w:rsidRPr="003E37B0">
              <w:rPr>
                <w:rFonts w:cs="Times New Roman"/>
              </w:rPr>
              <w:t>, Cellulitis, Infection, Urinary tract infection</w:t>
            </w:r>
          </w:p>
        </w:tc>
        <w:tc>
          <w:tcPr>
            <w:tcW w:w="1249" w:type="dxa"/>
            <w:tcBorders>
              <w:top w:val="single" w:sz="5" w:space="0" w:color="000000"/>
              <w:left w:val="single" w:sz="5" w:space="0" w:color="000000"/>
              <w:bottom w:val="single" w:sz="5" w:space="0" w:color="000000"/>
              <w:right w:val="single" w:sz="5" w:space="0" w:color="000000"/>
            </w:tcBorders>
          </w:tcPr>
          <w:p w14:paraId="37A7E2B0"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3EB044F1" w14:textId="77777777" w:rsidR="00D15122" w:rsidRPr="003E37B0" w:rsidRDefault="009B0756" w:rsidP="007A4F5C">
            <w:pPr>
              <w:pStyle w:val="Footer"/>
              <w:tabs>
                <w:tab w:val="clear" w:pos="4435"/>
                <w:tab w:val="clear" w:pos="8870"/>
              </w:tabs>
              <w:rPr>
                <w:sz w:val="20"/>
                <w:lang w:val="en-US"/>
              </w:rPr>
            </w:pPr>
            <w:r w:rsidRPr="003E37B0">
              <w:rPr>
                <w:sz w:val="20"/>
                <w:lang w:val="en-US"/>
              </w:rPr>
              <w:t>Necrotising fasciitis</w:t>
            </w:r>
            <w:r w:rsidRPr="003E37B0">
              <w:rPr>
                <w:sz w:val="20"/>
                <w:vertAlign w:val="superscript"/>
                <w:lang w:val="en-US"/>
              </w:rPr>
              <w:t>a</w:t>
            </w:r>
          </w:p>
        </w:tc>
        <w:tc>
          <w:tcPr>
            <w:tcW w:w="1056" w:type="dxa"/>
            <w:tcBorders>
              <w:top w:val="single" w:sz="5" w:space="0" w:color="000000"/>
              <w:left w:val="single" w:sz="5" w:space="0" w:color="000000"/>
              <w:bottom w:val="single" w:sz="5" w:space="0" w:color="000000"/>
              <w:right w:val="single" w:sz="5" w:space="0" w:color="000000"/>
            </w:tcBorders>
          </w:tcPr>
          <w:p w14:paraId="0B51A493"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562358C5" w14:textId="77777777" w:rsidR="00D15122" w:rsidRPr="003E37B0" w:rsidRDefault="00D15122" w:rsidP="007A4F5C">
            <w:pPr>
              <w:pStyle w:val="Footer"/>
              <w:tabs>
                <w:tab w:val="clear" w:pos="4435"/>
                <w:tab w:val="clear" w:pos="8870"/>
              </w:tabs>
              <w:rPr>
                <w:sz w:val="20"/>
                <w:lang w:val="en-US"/>
              </w:rPr>
            </w:pPr>
          </w:p>
        </w:tc>
      </w:tr>
      <w:tr w:rsidR="00D15122" w:rsidRPr="00A542C9" w14:paraId="5D8A96B3"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23F7321B" w14:textId="77777777" w:rsidR="00D15122" w:rsidRPr="003E37B0" w:rsidRDefault="009B0756" w:rsidP="007A4F5C">
            <w:pPr>
              <w:pStyle w:val="Footer"/>
              <w:tabs>
                <w:tab w:val="clear" w:pos="4435"/>
                <w:tab w:val="clear" w:pos="8870"/>
              </w:tabs>
              <w:rPr>
                <w:sz w:val="20"/>
                <w:lang w:val="en-US"/>
              </w:rPr>
            </w:pPr>
            <w:r w:rsidRPr="003E37B0">
              <w:rPr>
                <w:sz w:val="20"/>
                <w:lang w:val="en-US"/>
              </w:rPr>
              <w:lastRenderedPageBreak/>
              <w:t>Blood and lymphatic system disorders</w:t>
            </w:r>
          </w:p>
        </w:tc>
        <w:tc>
          <w:tcPr>
            <w:tcW w:w="1550" w:type="dxa"/>
            <w:tcBorders>
              <w:top w:val="single" w:sz="5" w:space="0" w:color="000000"/>
              <w:left w:val="single" w:sz="5" w:space="0" w:color="000000"/>
              <w:bottom w:val="single" w:sz="5" w:space="0" w:color="000000"/>
              <w:right w:val="single" w:sz="5" w:space="0" w:color="000000"/>
            </w:tcBorders>
          </w:tcPr>
          <w:p w14:paraId="5D49E8C2" w14:textId="4BDFF51B" w:rsidR="00D15122" w:rsidRPr="00054EB6" w:rsidRDefault="009B0756" w:rsidP="007A4F5C">
            <w:pPr>
              <w:pStyle w:val="Footer"/>
              <w:tabs>
                <w:tab w:val="clear" w:pos="4435"/>
                <w:tab w:val="clear" w:pos="8870"/>
              </w:tabs>
              <w:rPr>
                <w:sz w:val="20"/>
                <w:lang w:val="it-IT"/>
              </w:rPr>
            </w:pPr>
            <w:r w:rsidRPr="00054EB6">
              <w:rPr>
                <w:sz w:val="20"/>
                <w:lang w:val="it-IT"/>
              </w:rPr>
              <w:t>Febrile neutropenia, Leucopenia, Neutropenia</w:t>
            </w:r>
            <w:r w:rsidRPr="00054EB6">
              <w:rPr>
                <w:sz w:val="20"/>
                <w:vertAlign w:val="superscript"/>
                <w:lang w:val="it-IT"/>
              </w:rPr>
              <w:t>b</w:t>
            </w:r>
            <w:r w:rsidRPr="00054EB6">
              <w:rPr>
                <w:sz w:val="20"/>
                <w:lang w:val="it-IT"/>
              </w:rPr>
              <w:t>, Thrombocytopenia</w:t>
            </w:r>
          </w:p>
        </w:tc>
        <w:tc>
          <w:tcPr>
            <w:tcW w:w="1254" w:type="dxa"/>
            <w:tcBorders>
              <w:top w:val="single" w:sz="5" w:space="0" w:color="000000"/>
              <w:left w:val="single" w:sz="5" w:space="0" w:color="000000"/>
              <w:bottom w:val="single" w:sz="5" w:space="0" w:color="000000"/>
              <w:right w:val="single" w:sz="5" w:space="0" w:color="000000"/>
            </w:tcBorders>
          </w:tcPr>
          <w:p w14:paraId="77734818" w14:textId="77777777" w:rsidR="00D15122" w:rsidRPr="003E37B0" w:rsidRDefault="009B0756" w:rsidP="007A4F5C">
            <w:pPr>
              <w:pStyle w:val="Footer"/>
              <w:tabs>
                <w:tab w:val="clear" w:pos="4435"/>
                <w:tab w:val="clear" w:pos="8870"/>
              </w:tabs>
              <w:rPr>
                <w:sz w:val="20"/>
                <w:lang w:val="en-US"/>
              </w:rPr>
            </w:pPr>
            <w:r w:rsidRPr="003E37B0">
              <w:rPr>
                <w:sz w:val="20"/>
                <w:lang w:val="en-US"/>
              </w:rPr>
              <w:t>Anaemia, Lymphopenia</w:t>
            </w:r>
          </w:p>
        </w:tc>
        <w:tc>
          <w:tcPr>
            <w:tcW w:w="1249" w:type="dxa"/>
            <w:tcBorders>
              <w:top w:val="single" w:sz="5" w:space="0" w:color="000000"/>
              <w:left w:val="single" w:sz="5" w:space="0" w:color="000000"/>
              <w:bottom w:val="single" w:sz="5" w:space="0" w:color="000000"/>
              <w:right w:val="single" w:sz="5" w:space="0" w:color="000000"/>
            </w:tcBorders>
          </w:tcPr>
          <w:p w14:paraId="1CA1B6F5"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02F4A0C3"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5" w:space="0" w:color="000000"/>
              <w:right w:val="single" w:sz="5" w:space="0" w:color="000000"/>
            </w:tcBorders>
          </w:tcPr>
          <w:p w14:paraId="7DC7FE73"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7C798906" w14:textId="77777777" w:rsidR="00D15122" w:rsidRPr="003E37B0" w:rsidRDefault="00D15122" w:rsidP="007A4F5C">
            <w:pPr>
              <w:pStyle w:val="Footer"/>
              <w:tabs>
                <w:tab w:val="clear" w:pos="4435"/>
                <w:tab w:val="clear" w:pos="8870"/>
              </w:tabs>
              <w:rPr>
                <w:sz w:val="20"/>
                <w:lang w:val="en-US"/>
              </w:rPr>
            </w:pPr>
          </w:p>
        </w:tc>
      </w:tr>
      <w:tr w:rsidR="00D15122" w:rsidRPr="00A542C9" w14:paraId="5BFCF650"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28C4440B" w14:textId="77777777" w:rsidR="00D15122" w:rsidRPr="003E37B0" w:rsidRDefault="009B0756" w:rsidP="007A4F5C">
            <w:pPr>
              <w:pStyle w:val="Footer"/>
              <w:tabs>
                <w:tab w:val="clear" w:pos="4435"/>
                <w:tab w:val="clear" w:pos="8870"/>
              </w:tabs>
              <w:rPr>
                <w:sz w:val="20"/>
                <w:lang w:val="en-US"/>
              </w:rPr>
            </w:pPr>
            <w:r w:rsidRPr="003E37B0">
              <w:rPr>
                <w:sz w:val="20"/>
                <w:lang w:val="en-US"/>
              </w:rPr>
              <w:t>Immune system disorders</w:t>
            </w:r>
          </w:p>
        </w:tc>
        <w:tc>
          <w:tcPr>
            <w:tcW w:w="1550" w:type="dxa"/>
            <w:tcBorders>
              <w:top w:val="single" w:sz="5" w:space="0" w:color="000000"/>
              <w:left w:val="single" w:sz="5" w:space="0" w:color="000000"/>
              <w:bottom w:val="single" w:sz="5" w:space="0" w:color="000000"/>
              <w:right w:val="single" w:sz="5" w:space="0" w:color="000000"/>
            </w:tcBorders>
          </w:tcPr>
          <w:p w14:paraId="0C732CDF" w14:textId="77777777" w:rsidR="00D15122" w:rsidRPr="003E37B0" w:rsidRDefault="00D15122" w:rsidP="007A4F5C">
            <w:pPr>
              <w:pStyle w:val="Footer"/>
              <w:tabs>
                <w:tab w:val="clear" w:pos="4435"/>
                <w:tab w:val="clear" w:pos="8870"/>
              </w:tabs>
              <w:rPr>
                <w:sz w:val="20"/>
                <w:lang w:val="en-US"/>
              </w:rPr>
            </w:pPr>
          </w:p>
        </w:tc>
        <w:tc>
          <w:tcPr>
            <w:tcW w:w="1254" w:type="dxa"/>
            <w:tcBorders>
              <w:top w:val="single" w:sz="5" w:space="0" w:color="000000"/>
              <w:left w:val="single" w:sz="5" w:space="0" w:color="000000"/>
              <w:bottom w:val="single" w:sz="5" w:space="0" w:color="000000"/>
              <w:right w:val="single" w:sz="5" w:space="0" w:color="000000"/>
            </w:tcBorders>
          </w:tcPr>
          <w:p w14:paraId="398D1671" w14:textId="77777777" w:rsidR="00BE5967" w:rsidRDefault="009B0756" w:rsidP="007A4F5C">
            <w:pPr>
              <w:pStyle w:val="Footer"/>
              <w:tabs>
                <w:tab w:val="clear" w:pos="4435"/>
                <w:tab w:val="clear" w:pos="8870"/>
              </w:tabs>
              <w:rPr>
                <w:sz w:val="20"/>
                <w:lang w:val="en-US"/>
              </w:rPr>
            </w:pPr>
            <w:r w:rsidRPr="003E37B0">
              <w:rPr>
                <w:sz w:val="20"/>
                <w:lang w:val="en-US"/>
              </w:rPr>
              <w:t>Hypersensitivity</w:t>
            </w:r>
            <w:r w:rsidR="00BE5967">
              <w:rPr>
                <w:sz w:val="20"/>
                <w:lang w:val="en-US"/>
              </w:rPr>
              <w:t>,</w:t>
            </w:r>
          </w:p>
          <w:p w14:paraId="74A2C610" w14:textId="77777777" w:rsidR="00D15122" w:rsidRPr="003E37B0" w:rsidRDefault="00C524E7" w:rsidP="007A4F5C">
            <w:pPr>
              <w:pStyle w:val="Footer"/>
              <w:tabs>
                <w:tab w:val="clear" w:pos="4435"/>
                <w:tab w:val="clear" w:pos="8870"/>
              </w:tabs>
              <w:rPr>
                <w:sz w:val="20"/>
                <w:lang w:val="en-US"/>
              </w:rPr>
            </w:pPr>
            <w:r>
              <w:rPr>
                <w:sz w:val="20"/>
                <w:lang w:val="en-US"/>
              </w:rPr>
              <w:t>I</w:t>
            </w:r>
            <w:r w:rsidR="009B0756" w:rsidRPr="003E37B0">
              <w:rPr>
                <w:sz w:val="20"/>
                <w:lang w:val="en-US"/>
              </w:rPr>
              <w:t>nfusion reactions</w:t>
            </w:r>
            <w:r w:rsidR="009B0756" w:rsidRPr="003E37B0">
              <w:rPr>
                <w:sz w:val="20"/>
                <w:vertAlign w:val="superscript"/>
                <w:lang w:val="en-US"/>
              </w:rPr>
              <w:t>a,b,d</w:t>
            </w:r>
          </w:p>
        </w:tc>
        <w:tc>
          <w:tcPr>
            <w:tcW w:w="1249" w:type="dxa"/>
            <w:tcBorders>
              <w:top w:val="single" w:sz="5" w:space="0" w:color="000000"/>
              <w:left w:val="single" w:sz="5" w:space="0" w:color="000000"/>
              <w:bottom w:val="single" w:sz="5" w:space="0" w:color="000000"/>
              <w:right w:val="single" w:sz="5" w:space="0" w:color="000000"/>
            </w:tcBorders>
          </w:tcPr>
          <w:p w14:paraId="23954BED"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318E7D2B" w14:textId="77777777" w:rsidR="00D15122" w:rsidRPr="003E37B0" w:rsidRDefault="00BE5967" w:rsidP="007A4F5C">
            <w:pPr>
              <w:pStyle w:val="Footer"/>
              <w:tabs>
                <w:tab w:val="clear" w:pos="4435"/>
                <w:tab w:val="clear" w:pos="8870"/>
              </w:tabs>
              <w:rPr>
                <w:sz w:val="20"/>
                <w:lang w:val="en-US"/>
              </w:rPr>
            </w:pPr>
            <w:r>
              <w:rPr>
                <w:sz w:val="20"/>
                <w:lang w:val="en-US"/>
              </w:rPr>
              <w:t>Anaphylactic shock</w:t>
            </w:r>
            <w:r w:rsidR="00223369" w:rsidRPr="006345B6">
              <w:rPr>
                <w:sz w:val="20"/>
                <w:vertAlign w:val="superscript"/>
                <w:lang w:val="en-US"/>
              </w:rPr>
              <w:t>a,d</w:t>
            </w:r>
          </w:p>
        </w:tc>
        <w:tc>
          <w:tcPr>
            <w:tcW w:w="1056" w:type="dxa"/>
            <w:tcBorders>
              <w:top w:val="single" w:sz="5" w:space="0" w:color="000000"/>
              <w:left w:val="single" w:sz="5" w:space="0" w:color="000000"/>
              <w:bottom w:val="single" w:sz="5" w:space="0" w:color="000000"/>
              <w:right w:val="single" w:sz="5" w:space="0" w:color="000000"/>
            </w:tcBorders>
          </w:tcPr>
          <w:p w14:paraId="4264ABB2"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2B1B93AC" w14:textId="77777777" w:rsidR="00D15122" w:rsidRPr="003E37B0" w:rsidRDefault="00D15122" w:rsidP="007A4F5C">
            <w:pPr>
              <w:pStyle w:val="Footer"/>
              <w:tabs>
                <w:tab w:val="clear" w:pos="4435"/>
                <w:tab w:val="clear" w:pos="8870"/>
              </w:tabs>
              <w:rPr>
                <w:sz w:val="20"/>
                <w:lang w:val="en-US"/>
              </w:rPr>
            </w:pPr>
          </w:p>
        </w:tc>
      </w:tr>
      <w:tr w:rsidR="00D15122" w:rsidRPr="00A542C9" w14:paraId="48481BD0"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12824A2F" w14:textId="77777777" w:rsidR="00D15122" w:rsidRPr="003E37B0" w:rsidRDefault="009B0756" w:rsidP="007A4F5C">
            <w:pPr>
              <w:pStyle w:val="Footer"/>
              <w:tabs>
                <w:tab w:val="clear" w:pos="4435"/>
                <w:tab w:val="clear" w:pos="8870"/>
              </w:tabs>
              <w:rPr>
                <w:sz w:val="20"/>
                <w:lang w:val="en-US"/>
              </w:rPr>
            </w:pPr>
            <w:r w:rsidRPr="003E37B0">
              <w:rPr>
                <w:sz w:val="20"/>
                <w:lang w:val="en-US"/>
              </w:rPr>
              <w:t>Metabolism and nutrition disorders</w:t>
            </w:r>
          </w:p>
        </w:tc>
        <w:tc>
          <w:tcPr>
            <w:tcW w:w="1550" w:type="dxa"/>
            <w:tcBorders>
              <w:top w:val="single" w:sz="5" w:space="0" w:color="000000"/>
              <w:left w:val="single" w:sz="5" w:space="0" w:color="000000"/>
              <w:bottom w:val="single" w:sz="5" w:space="0" w:color="000000"/>
              <w:right w:val="single" w:sz="5" w:space="0" w:color="000000"/>
            </w:tcBorders>
          </w:tcPr>
          <w:p w14:paraId="2B64AEDD" w14:textId="2721A43A" w:rsidR="00D15122" w:rsidRPr="003E37B0" w:rsidRDefault="009B0756" w:rsidP="007A4F5C">
            <w:pPr>
              <w:pStyle w:val="Footer"/>
              <w:tabs>
                <w:tab w:val="clear" w:pos="4435"/>
                <w:tab w:val="clear" w:pos="8870"/>
              </w:tabs>
              <w:rPr>
                <w:sz w:val="20"/>
                <w:lang w:val="en-US"/>
              </w:rPr>
            </w:pPr>
            <w:r w:rsidRPr="003E37B0">
              <w:rPr>
                <w:sz w:val="20"/>
                <w:lang w:val="en-US"/>
              </w:rPr>
              <w:t>Anorexia</w:t>
            </w:r>
            <w:r w:rsidR="0063042E">
              <w:rPr>
                <w:sz w:val="20"/>
                <w:lang w:val="en-US"/>
              </w:rPr>
              <w:t>,</w:t>
            </w:r>
            <w:r w:rsidRPr="003E37B0">
              <w:rPr>
                <w:sz w:val="20"/>
                <w:lang w:val="en-US"/>
              </w:rPr>
              <w:t xml:space="preserve"> Hypomagnesaemi</w:t>
            </w:r>
            <w:r w:rsidRPr="00C0667E">
              <w:rPr>
                <w:sz w:val="20"/>
                <w:lang w:val="en-US"/>
              </w:rPr>
              <w:t>a</w:t>
            </w:r>
            <w:r w:rsidR="0063042E">
              <w:rPr>
                <w:sz w:val="20"/>
                <w:lang w:val="en-US"/>
              </w:rPr>
              <w:t>,</w:t>
            </w:r>
            <w:r w:rsidR="00B9509B">
              <w:rPr>
                <w:sz w:val="20"/>
                <w:lang w:val="en-US"/>
              </w:rPr>
              <w:t xml:space="preserve"> </w:t>
            </w:r>
            <w:r w:rsidRPr="003E37B0">
              <w:rPr>
                <w:sz w:val="20"/>
                <w:lang w:val="en-US"/>
              </w:rPr>
              <w:t>Hyponatraemia</w:t>
            </w:r>
          </w:p>
        </w:tc>
        <w:tc>
          <w:tcPr>
            <w:tcW w:w="1254" w:type="dxa"/>
            <w:tcBorders>
              <w:top w:val="single" w:sz="5" w:space="0" w:color="000000"/>
              <w:left w:val="single" w:sz="5" w:space="0" w:color="000000"/>
              <w:bottom w:val="single" w:sz="5" w:space="0" w:color="000000"/>
              <w:right w:val="single" w:sz="5" w:space="0" w:color="000000"/>
            </w:tcBorders>
          </w:tcPr>
          <w:p w14:paraId="50951A31" w14:textId="77777777" w:rsidR="00D15122" w:rsidRPr="003E37B0" w:rsidRDefault="009B0756" w:rsidP="007A4F5C">
            <w:pPr>
              <w:pStyle w:val="Footer"/>
              <w:tabs>
                <w:tab w:val="clear" w:pos="4435"/>
                <w:tab w:val="clear" w:pos="8870"/>
              </w:tabs>
              <w:rPr>
                <w:sz w:val="20"/>
                <w:lang w:val="en-US"/>
              </w:rPr>
            </w:pPr>
            <w:r w:rsidRPr="003E37B0">
              <w:rPr>
                <w:sz w:val="20"/>
                <w:lang w:val="en-US"/>
              </w:rPr>
              <w:t>Dehydration</w:t>
            </w:r>
          </w:p>
        </w:tc>
        <w:tc>
          <w:tcPr>
            <w:tcW w:w="1249" w:type="dxa"/>
            <w:tcBorders>
              <w:top w:val="single" w:sz="5" w:space="0" w:color="000000"/>
              <w:left w:val="single" w:sz="5" w:space="0" w:color="000000"/>
              <w:bottom w:val="single" w:sz="5" w:space="0" w:color="000000"/>
              <w:right w:val="single" w:sz="5" w:space="0" w:color="000000"/>
            </w:tcBorders>
          </w:tcPr>
          <w:p w14:paraId="031AB5B4"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32B95D15"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5" w:space="0" w:color="000000"/>
              <w:right w:val="single" w:sz="5" w:space="0" w:color="000000"/>
            </w:tcBorders>
          </w:tcPr>
          <w:p w14:paraId="0C34CC4C"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608E25AC" w14:textId="77777777" w:rsidR="00D15122" w:rsidRPr="003E37B0" w:rsidRDefault="00D15122" w:rsidP="007A4F5C">
            <w:pPr>
              <w:pStyle w:val="Footer"/>
              <w:tabs>
                <w:tab w:val="clear" w:pos="4435"/>
                <w:tab w:val="clear" w:pos="8870"/>
              </w:tabs>
              <w:rPr>
                <w:sz w:val="20"/>
                <w:lang w:val="en-US"/>
              </w:rPr>
            </w:pPr>
          </w:p>
        </w:tc>
      </w:tr>
      <w:tr w:rsidR="00D15122" w:rsidRPr="00A542C9" w14:paraId="17A45D53"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115FDCB9" w14:textId="77777777" w:rsidR="00D15122" w:rsidRPr="003E37B0" w:rsidRDefault="009B0756" w:rsidP="007A4F5C">
            <w:pPr>
              <w:pStyle w:val="Footer"/>
              <w:tabs>
                <w:tab w:val="clear" w:pos="4435"/>
                <w:tab w:val="clear" w:pos="8870"/>
              </w:tabs>
              <w:rPr>
                <w:sz w:val="20"/>
                <w:lang w:val="en-US"/>
              </w:rPr>
            </w:pPr>
            <w:r w:rsidRPr="003E37B0">
              <w:rPr>
                <w:sz w:val="20"/>
                <w:lang w:val="en-US"/>
              </w:rPr>
              <w:t>Nervous system disorders</w:t>
            </w:r>
          </w:p>
        </w:tc>
        <w:tc>
          <w:tcPr>
            <w:tcW w:w="1550" w:type="dxa"/>
            <w:tcBorders>
              <w:top w:val="single" w:sz="5" w:space="0" w:color="000000"/>
              <w:left w:val="single" w:sz="5" w:space="0" w:color="000000"/>
              <w:bottom w:val="single" w:sz="5" w:space="0" w:color="000000"/>
              <w:right w:val="single" w:sz="5" w:space="0" w:color="000000"/>
            </w:tcBorders>
          </w:tcPr>
          <w:p w14:paraId="25A356BD" w14:textId="77777777" w:rsidR="00D15122" w:rsidRPr="003E37B0" w:rsidRDefault="009B0756" w:rsidP="007A4F5C">
            <w:pPr>
              <w:pStyle w:val="Footer"/>
              <w:tabs>
                <w:tab w:val="clear" w:pos="4435"/>
                <w:tab w:val="clear" w:pos="8870"/>
              </w:tabs>
              <w:rPr>
                <w:sz w:val="20"/>
                <w:lang w:val="en-US"/>
              </w:rPr>
            </w:pPr>
            <w:r w:rsidRPr="003E37B0">
              <w:rPr>
                <w:sz w:val="20"/>
                <w:lang w:val="en-US"/>
              </w:rPr>
              <w:t>Peripheral sensory neuropathy</w:t>
            </w:r>
            <w:r w:rsidRPr="003E37B0">
              <w:rPr>
                <w:sz w:val="20"/>
                <w:vertAlign w:val="superscript"/>
                <w:lang w:val="en-US"/>
              </w:rPr>
              <w:t>b</w:t>
            </w:r>
            <w:r w:rsidRPr="003E37B0">
              <w:rPr>
                <w:sz w:val="20"/>
                <w:lang w:val="en-US"/>
              </w:rPr>
              <w:t>, Dysarthria, Headache, Dysguesia</w:t>
            </w:r>
          </w:p>
        </w:tc>
        <w:tc>
          <w:tcPr>
            <w:tcW w:w="1254" w:type="dxa"/>
            <w:tcBorders>
              <w:top w:val="single" w:sz="5" w:space="0" w:color="000000"/>
              <w:left w:val="single" w:sz="5" w:space="0" w:color="000000"/>
              <w:bottom w:val="single" w:sz="5" w:space="0" w:color="000000"/>
              <w:right w:val="single" w:sz="5" w:space="0" w:color="000000"/>
            </w:tcBorders>
          </w:tcPr>
          <w:p w14:paraId="0643469D" w14:textId="77777777" w:rsidR="00D15122" w:rsidRPr="003E37B0" w:rsidRDefault="009B0756" w:rsidP="007A4F5C">
            <w:pPr>
              <w:pStyle w:val="Footer"/>
              <w:tabs>
                <w:tab w:val="clear" w:pos="4435"/>
                <w:tab w:val="clear" w:pos="8870"/>
              </w:tabs>
              <w:rPr>
                <w:sz w:val="20"/>
                <w:lang w:val="en-US"/>
              </w:rPr>
            </w:pPr>
            <w:r w:rsidRPr="003E37B0">
              <w:rPr>
                <w:sz w:val="20"/>
                <w:lang w:val="en-US"/>
              </w:rPr>
              <w:t>Cerebrovascular accident, Syncope, Somnolence</w:t>
            </w:r>
          </w:p>
        </w:tc>
        <w:tc>
          <w:tcPr>
            <w:tcW w:w="1249" w:type="dxa"/>
            <w:tcBorders>
              <w:top w:val="single" w:sz="5" w:space="0" w:color="000000"/>
              <w:left w:val="single" w:sz="5" w:space="0" w:color="000000"/>
              <w:bottom w:val="single" w:sz="5" w:space="0" w:color="000000"/>
              <w:right w:val="single" w:sz="5" w:space="0" w:color="000000"/>
            </w:tcBorders>
          </w:tcPr>
          <w:p w14:paraId="5DF8A01E"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262389C0" w14:textId="69CAE5AC" w:rsidR="00D15122" w:rsidRPr="003E37B0" w:rsidRDefault="009B0756" w:rsidP="007A4F5C">
            <w:pPr>
              <w:pStyle w:val="Footer"/>
              <w:tabs>
                <w:tab w:val="clear" w:pos="4435"/>
                <w:tab w:val="clear" w:pos="8870"/>
              </w:tabs>
              <w:rPr>
                <w:sz w:val="20"/>
                <w:lang w:val="en-US"/>
              </w:rPr>
            </w:pPr>
            <w:r w:rsidRPr="003E37B0">
              <w:rPr>
                <w:sz w:val="20"/>
                <w:lang w:val="en-US"/>
              </w:rPr>
              <w:t>Posterior reversible encephalopathy syndrome</w:t>
            </w:r>
            <w:r w:rsidRPr="003E37B0">
              <w:rPr>
                <w:sz w:val="20"/>
                <w:vertAlign w:val="superscript"/>
                <w:lang w:val="en-US"/>
              </w:rPr>
              <w:t>a,b,d</w:t>
            </w:r>
          </w:p>
        </w:tc>
        <w:tc>
          <w:tcPr>
            <w:tcW w:w="1056" w:type="dxa"/>
            <w:tcBorders>
              <w:top w:val="single" w:sz="5" w:space="0" w:color="000000"/>
              <w:left w:val="single" w:sz="5" w:space="0" w:color="000000"/>
              <w:bottom w:val="single" w:sz="5" w:space="0" w:color="000000"/>
              <w:right w:val="single" w:sz="5" w:space="0" w:color="000000"/>
            </w:tcBorders>
          </w:tcPr>
          <w:p w14:paraId="3C683EFA" w14:textId="27D9E1A9" w:rsidR="00D15122" w:rsidRPr="003E37B0" w:rsidRDefault="009B0756" w:rsidP="007A4F5C">
            <w:pPr>
              <w:pStyle w:val="Footer"/>
              <w:tabs>
                <w:tab w:val="clear" w:pos="4435"/>
                <w:tab w:val="clear" w:pos="8870"/>
              </w:tabs>
              <w:rPr>
                <w:sz w:val="20"/>
                <w:lang w:val="en-US"/>
              </w:rPr>
            </w:pPr>
            <w:r w:rsidRPr="003E37B0">
              <w:rPr>
                <w:sz w:val="20"/>
                <w:lang w:val="en-US"/>
              </w:rPr>
              <w:t>Hypertensive encephalopathy</w:t>
            </w:r>
            <w:r w:rsidRPr="00AB66EE">
              <w:rPr>
                <w:sz w:val="20"/>
                <w:vertAlign w:val="superscript"/>
                <w:lang w:val="en-US"/>
              </w:rPr>
              <w:t>a</w:t>
            </w:r>
          </w:p>
        </w:tc>
        <w:tc>
          <w:tcPr>
            <w:tcW w:w="1532" w:type="dxa"/>
            <w:tcBorders>
              <w:top w:val="single" w:sz="5" w:space="0" w:color="000000"/>
              <w:left w:val="single" w:sz="5" w:space="0" w:color="000000"/>
              <w:bottom w:val="single" w:sz="5" w:space="0" w:color="000000"/>
              <w:right w:val="single" w:sz="5" w:space="0" w:color="000000"/>
            </w:tcBorders>
          </w:tcPr>
          <w:p w14:paraId="0644C774" w14:textId="77777777" w:rsidR="00D15122" w:rsidRPr="003E37B0" w:rsidRDefault="00D15122" w:rsidP="007A4F5C">
            <w:pPr>
              <w:pStyle w:val="Footer"/>
              <w:tabs>
                <w:tab w:val="clear" w:pos="4435"/>
                <w:tab w:val="clear" w:pos="8870"/>
              </w:tabs>
              <w:rPr>
                <w:sz w:val="20"/>
                <w:lang w:val="en-US"/>
              </w:rPr>
            </w:pPr>
          </w:p>
        </w:tc>
      </w:tr>
      <w:tr w:rsidR="00D15122" w:rsidRPr="00A542C9" w14:paraId="06E758B1" w14:textId="77777777" w:rsidTr="00AF735A">
        <w:trPr>
          <w:cantSplit/>
        </w:trPr>
        <w:tc>
          <w:tcPr>
            <w:tcW w:w="1721" w:type="dxa"/>
            <w:tcBorders>
              <w:top w:val="single" w:sz="5" w:space="0" w:color="000000"/>
              <w:left w:val="single" w:sz="5" w:space="0" w:color="000000"/>
              <w:bottom w:val="single" w:sz="4" w:space="0" w:color="000000"/>
              <w:right w:val="single" w:sz="5" w:space="0" w:color="000000"/>
            </w:tcBorders>
          </w:tcPr>
          <w:p w14:paraId="179CE4C3" w14:textId="77777777" w:rsidR="00D15122" w:rsidRPr="003E37B0" w:rsidRDefault="009B0756" w:rsidP="007A4F5C">
            <w:pPr>
              <w:pStyle w:val="Footer"/>
              <w:tabs>
                <w:tab w:val="clear" w:pos="4435"/>
                <w:tab w:val="clear" w:pos="8870"/>
              </w:tabs>
              <w:rPr>
                <w:sz w:val="20"/>
                <w:lang w:val="en-US"/>
              </w:rPr>
            </w:pPr>
            <w:r w:rsidRPr="003E37B0">
              <w:rPr>
                <w:sz w:val="20"/>
                <w:lang w:val="en-US"/>
              </w:rPr>
              <w:t>Eye disorders</w:t>
            </w:r>
          </w:p>
        </w:tc>
        <w:tc>
          <w:tcPr>
            <w:tcW w:w="1550" w:type="dxa"/>
            <w:tcBorders>
              <w:top w:val="single" w:sz="5" w:space="0" w:color="000000"/>
              <w:left w:val="single" w:sz="5" w:space="0" w:color="000000"/>
              <w:bottom w:val="single" w:sz="4" w:space="0" w:color="000000"/>
              <w:right w:val="single" w:sz="5" w:space="0" w:color="000000"/>
            </w:tcBorders>
          </w:tcPr>
          <w:p w14:paraId="7900DBBC" w14:textId="77777777" w:rsidR="00D15122" w:rsidRPr="003E37B0" w:rsidRDefault="009B0756" w:rsidP="007A4F5C">
            <w:pPr>
              <w:pStyle w:val="Footer"/>
              <w:tabs>
                <w:tab w:val="clear" w:pos="4435"/>
                <w:tab w:val="clear" w:pos="8870"/>
              </w:tabs>
              <w:rPr>
                <w:sz w:val="20"/>
                <w:lang w:val="en-US"/>
              </w:rPr>
            </w:pPr>
            <w:r w:rsidRPr="003E37B0">
              <w:rPr>
                <w:sz w:val="20"/>
                <w:lang w:val="en-US"/>
              </w:rPr>
              <w:t>Eye disorder, Lacrimation increased</w:t>
            </w:r>
          </w:p>
        </w:tc>
        <w:tc>
          <w:tcPr>
            <w:tcW w:w="1254" w:type="dxa"/>
            <w:tcBorders>
              <w:top w:val="single" w:sz="5" w:space="0" w:color="000000"/>
              <w:left w:val="single" w:sz="5" w:space="0" w:color="000000"/>
              <w:bottom w:val="single" w:sz="4" w:space="0" w:color="000000"/>
              <w:right w:val="single" w:sz="5" w:space="0" w:color="000000"/>
            </w:tcBorders>
          </w:tcPr>
          <w:p w14:paraId="30FAC5C4" w14:textId="77777777" w:rsidR="00D15122" w:rsidRPr="003E37B0" w:rsidRDefault="00D15122" w:rsidP="007A4F5C">
            <w:pPr>
              <w:pStyle w:val="Footer"/>
              <w:tabs>
                <w:tab w:val="clear" w:pos="4435"/>
                <w:tab w:val="clear" w:pos="8870"/>
              </w:tabs>
              <w:rPr>
                <w:sz w:val="20"/>
                <w:lang w:val="en-US"/>
              </w:rPr>
            </w:pPr>
          </w:p>
        </w:tc>
        <w:tc>
          <w:tcPr>
            <w:tcW w:w="1249" w:type="dxa"/>
            <w:tcBorders>
              <w:top w:val="single" w:sz="5" w:space="0" w:color="000000"/>
              <w:left w:val="single" w:sz="5" w:space="0" w:color="000000"/>
              <w:bottom w:val="single" w:sz="4" w:space="0" w:color="000000"/>
              <w:right w:val="single" w:sz="5" w:space="0" w:color="000000"/>
            </w:tcBorders>
          </w:tcPr>
          <w:p w14:paraId="1F81BD75"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4" w:space="0" w:color="000000"/>
              <w:right w:val="single" w:sz="5" w:space="0" w:color="000000"/>
            </w:tcBorders>
          </w:tcPr>
          <w:p w14:paraId="4F4DEF65"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4" w:space="0" w:color="000000"/>
              <w:right w:val="single" w:sz="5" w:space="0" w:color="000000"/>
            </w:tcBorders>
          </w:tcPr>
          <w:p w14:paraId="7BE5D0E0"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4" w:space="0" w:color="000000"/>
              <w:right w:val="single" w:sz="5" w:space="0" w:color="000000"/>
            </w:tcBorders>
          </w:tcPr>
          <w:p w14:paraId="3A8B23C0" w14:textId="77777777" w:rsidR="00D15122" w:rsidRPr="003E37B0" w:rsidRDefault="00D15122" w:rsidP="007A4F5C">
            <w:pPr>
              <w:pStyle w:val="Footer"/>
              <w:tabs>
                <w:tab w:val="clear" w:pos="4435"/>
                <w:tab w:val="clear" w:pos="8870"/>
              </w:tabs>
              <w:rPr>
                <w:sz w:val="20"/>
                <w:lang w:val="en-US"/>
              </w:rPr>
            </w:pPr>
          </w:p>
        </w:tc>
      </w:tr>
      <w:tr w:rsidR="00D15122" w:rsidRPr="00A542C9" w14:paraId="0B170312" w14:textId="77777777" w:rsidTr="00AF735A">
        <w:trPr>
          <w:cantSplit/>
        </w:trPr>
        <w:tc>
          <w:tcPr>
            <w:tcW w:w="1721" w:type="dxa"/>
            <w:tcBorders>
              <w:top w:val="single" w:sz="4" w:space="0" w:color="000000"/>
              <w:left w:val="single" w:sz="4" w:space="0" w:color="000000"/>
              <w:bottom w:val="single" w:sz="4" w:space="0" w:color="000000"/>
              <w:right w:val="single" w:sz="4" w:space="0" w:color="000000"/>
            </w:tcBorders>
          </w:tcPr>
          <w:p w14:paraId="74422CE7" w14:textId="77777777" w:rsidR="00D15122" w:rsidRPr="003E37B0" w:rsidRDefault="009B0756" w:rsidP="007A4F5C">
            <w:pPr>
              <w:pStyle w:val="Footer"/>
              <w:tabs>
                <w:tab w:val="clear" w:pos="4435"/>
                <w:tab w:val="clear" w:pos="8870"/>
              </w:tabs>
              <w:rPr>
                <w:sz w:val="20"/>
                <w:lang w:val="en-US"/>
              </w:rPr>
            </w:pPr>
            <w:r w:rsidRPr="003E37B0">
              <w:rPr>
                <w:sz w:val="20"/>
                <w:lang w:val="en-US"/>
              </w:rPr>
              <w:t>Cardiac disorders</w:t>
            </w:r>
          </w:p>
        </w:tc>
        <w:tc>
          <w:tcPr>
            <w:tcW w:w="1550" w:type="dxa"/>
            <w:tcBorders>
              <w:top w:val="single" w:sz="4" w:space="0" w:color="000000"/>
              <w:left w:val="single" w:sz="4" w:space="0" w:color="000000"/>
              <w:bottom w:val="single" w:sz="4" w:space="0" w:color="000000"/>
              <w:right w:val="single" w:sz="4" w:space="0" w:color="000000"/>
            </w:tcBorders>
          </w:tcPr>
          <w:p w14:paraId="29C1995F" w14:textId="77777777" w:rsidR="00D15122" w:rsidRPr="003E37B0" w:rsidRDefault="00D15122" w:rsidP="007A4F5C">
            <w:pPr>
              <w:pStyle w:val="Footer"/>
              <w:tabs>
                <w:tab w:val="clear" w:pos="4435"/>
                <w:tab w:val="clear" w:pos="8870"/>
              </w:tabs>
              <w:rPr>
                <w:sz w:val="20"/>
                <w:lang w:val="en-US"/>
              </w:rPr>
            </w:pPr>
          </w:p>
        </w:tc>
        <w:tc>
          <w:tcPr>
            <w:tcW w:w="1254" w:type="dxa"/>
            <w:tcBorders>
              <w:top w:val="single" w:sz="4" w:space="0" w:color="000000"/>
              <w:left w:val="single" w:sz="4" w:space="0" w:color="000000"/>
              <w:bottom w:val="single" w:sz="4" w:space="0" w:color="000000"/>
              <w:right w:val="single" w:sz="4" w:space="0" w:color="000000"/>
            </w:tcBorders>
          </w:tcPr>
          <w:p w14:paraId="0325AA4E" w14:textId="77777777" w:rsidR="00D15122" w:rsidRPr="003E37B0" w:rsidRDefault="009B0756" w:rsidP="007A4F5C">
            <w:pPr>
              <w:pStyle w:val="Footer"/>
              <w:tabs>
                <w:tab w:val="clear" w:pos="4435"/>
                <w:tab w:val="clear" w:pos="8870"/>
              </w:tabs>
              <w:rPr>
                <w:sz w:val="20"/>
                <w:lang w:val="en-US"/>
              </w:rPr>
            </w:pPr>
            <w:r w:rsidRPr="003E37B0">
              <w:rPr>
                <w:sz w:val="20"/>
                <w:lang w:val="en-US"/>
              </w:rPr>
              <w:t>Congestive heart failure</w:t>
            </w:r>
            <w:r w:rsidRPr="003E37B0">
              <w:rPr>
                <w:sz w:val="20"/>
                <w:vertAlign w:val="superscript"/>
                <w:lang w:val="en-US"/>
              </w:rPr>
              <w:t>b,d</w:t>
            </w:r>
            <w:r w:rsidRPr="003E37B0">
              <w:rPr>
                <w:sz w:val="20"/>
                <w:lang w:val="en-US"/>
              </w:rPr>
              <w:t>, Supraventricular tachycardia</w:t>
            </w:r>
          </w:p>
        </w:tc>
        <w:tc>
          <w:tcPr>
            <w:tcW w:w="1249" w:type="dxa"/>
            <w:tcBorders>
              <w:top w:val="single" w:sz="4" w:space="0" w:color="000000"/>
              <w:left w:val="single" w:sz="4" w:space="0" w:color="000000"/>
              <w:bottom w:val="single" w:sz="4" w:space="0" w:color="000000"/>
              <w:right w:val="single" w:sz="4" w:space="0" w:color="000000"/>
            </w:tcBorders>
          </w:tcPr>
          <w:p w14:paraId="57032F2D"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4" w:space="0" w:color="000000"/>
              <w:left w:val="single" w:sz="4" w:space="0" w:color="000000"/>
              <w:bottom w:val="single" w:sz="4" w:space="0" w:color="000000"/>
              <w:right w:val="single" w:sz="4" w:space="0" w:color="000000"/>
            </w:tcBorders>
          </w:tcPr>
          <w:p w14:paraId="3035BE12"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4" w:space="0" w:color="000000"/>
              <w:left w:val="single" w:sz="4" w:space="0" w:color="000000"/>
              <w:bottom w:val="single" w:sz="4" w:space="0" w:color="000000"/>
              <w:right w:val="single" w:sz="4" w:space="0" w:color="000000"/>
            </w:tcBorders>
          </w:tcPr>
          <w:p w14:paraId="18C99886"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4" w:space="0" w:color="000000"/>
              <w:left w:val="single" w:sz="4" w:space="0" w:color="000000"/>
              <w:bottom w:val="single" w:sz="4" w:space="0" w:color="000000"/>
              <w:right w:val="single" w:sz="4" w:space="0" w:color="000000"/>
            </w:tcBorders>
          </w:tcPr>
          <w:p w14:paraId="08ED1A4F" w14:textId="77777777" w:rsidR="00D15122" w:rsidRPr="003E37B0" w:rsidRDefault="00D15122" w:rsidP="007A4F5C">
            <w:pPr>
              <w:pStyle w:val="Footer"/>
              <w:tabs>
                <w:tab w:val="clear" w:pos="4435"/>
                <w:tab w:val="clear" w:pos="8870"/>
              </w:tabs>
              <w:rPr>
                <w:sz w:val="20"/>
                <w:lang w:val="en-US"/>
              </w:rPr>
            </w:pPr>
          </w:p>
        </w:tc>
      </w:tr>
      <w:tr w:rsidR="00D15122" w:rsidRPr="00A542C9" w14:paraId="2C4CEA20" w14:textId="77777777" w:rsidTr="00AF735A">
        <w:trPr>
          <w:cantSplit/>
        </w:trPr>
        <w:tc>
          <w:tcPr>
            <w:tcW w:w="1721" w:type="dxa"/>
            <w:tcBorders>
              <w:top w:val="single" w:sz="4" w:space="0" w:color="000000"/>
              <w:left w:val="single" w:sz="5" w:space="0" w:color="000000"/>
              <w:bottom w:val="single" w:sz="5" w:space="0" w:color="000000"/>
              <w:right w:val="single" w:sz="5" w:space="0" w:color="000000"/>
            </w:tcBorders>
          </w:tcPr>
          <w:p w14:paraId="0CDD9020" w14:textId="77777777" w:rsidR="00D15122" w:rsidRPr="003E37B0" w:rsidRDefault="009B0756" w:rsidP="007A4F5C">
            <w:pPr>
              <w:pStyle w:val="TableText"/>
              <w:ind w:right="-180"/>
              <w:rPr>
                <w:rFonts w:cs="Times New Roman"/>
              </w:rPr>
            </w:pPr>
            <w:r w:rsidRPr="003E37B0">
              <w:rPr>
                <w:rFonts w:cs="Times New Roman"/>
              </w:rPr>
              <w:t>Vascular disorders</w:t>
            </w:r>
          </w:p>
        </w:tc>
        <w:tc>
          <w:tcPr>
            <w:tcW w:w="1550" w:type="dxa"/>
            <w:tcBorders>
              <w:top w:val="single" w:sz="4" w:space="0" w:color="000000"/>
              <w:left w:val="single" w:sz="5" w:space="0" w:color="000000"/>
              <w:bottom w:val="single" w:sz="5" w:space="0" w:color="000000"/>
              <w:right w:val="single" w:sz="5" w:space="0" w:color="000000"/>
            </w:tcBorders>
          </w:tcPr>
          <w:p w14:paraId="2AEED326" w14:textId="6CB2D2A1" w:rsidR="00D15122" w:rsidRPr="003E37B0" w:rsidRDefault="009B0756" w:rsidP="007A4F5C">
            <w:pPr>
              <w:pStyle w:val="TableText"/>
              <w:rPr>
                <w:rFonts w:cs="Times New Roman"/>
              </w:rPr>
            </w:pPr>
            <w:r w:rsidRPr="003E37B0">
              <w:rPr>
                <w:rFonts w:cs="Times New Roman"/>
              </w:rPr>
              <w:t>Hypertension</w:t>
            </w:r>
            <w:r w:rsidRPr="003E37B0">
              <w:rPr>
                <w:rFonts w:cs="Times New Roman"/>
                <w:vertAlign w:val="superscript"/>
              </w:rPr>
              <w:t>b,d</w:t>
            </w:r>
            <w:r w:rsidRPr="003E37B0">
              <w:rPr>
                <w:rFonts w:cs="Times New Roman"/>
              </w:rPr>
              <w:t>, Thromboembolism (venous)</w:t>
            </w:r>
            <w:r w:rsidRPr="003E37B0">
              <w:rPr>
                <w:rFonts w:cs="Times New Roman"/>
                <w:vertAlign w:val="superscript"/>
              </w:rPr>
              <w:t>b,d</w:t>
            </w:r>
          </w:p>
        </w:tc>
        <w:tc>
          <w:tcPr>
            <w:tcW w:w="1254" w:type="dxa"/>
            <w:tcBorders>
              <w:top w:val="single" w:sz="4" w:space="0" w:color="000000"/>
              <w:left w:val="single" w:sz="5" w:space="0" w:color="000000"/>
              <w:bottom w:val="single" w:sz="5" w:space="0" w:color="000000"/>
              <w:right w:val="single" w:sz="5" w:space="0" w:color="000000"/>
            </w:tcBorders>
          </w:tcPr>
          <w:p w14:paraId="27272323" w14:textId="23475A35" w:rsidR="00D15122" w:rsidRPr="003E37B0" w:rsidRDefault="009B0756" w:rsidP="007A4F5C">
            <w:pPr>
              <w:pStyle w:val="TableText"/>
              <w:rPr>
                <w:rFonts w:cs="Times New Roman"/>
              </w:rPr>
            </w:pPr>
            <w:r w:rsidRPr="003E37B0">
              <w:rPr>
                <w:rFonts w:cs="Times New Roman"/>
              </w:rPr>
              <w:t>Thromboembolism (arterial)</w:t>
            </w:r>
            <w:r w:rsidRPr="003E37B0">
              <w:rPr>
                <w:rFonts w:cs="Times New Roman"/>
                <w:vertAlign w:val="superscript"/>
              </w:rPr>
              <w:t>b,d</w:t>
            </w:r>
            <w:r w:rsidRPr="003E37B0">
              <w:rPr>
                <w:rFonts w:cs="Times New Roman"/>
              </w:rPr>
              <w:t>, Haemorrhage</w:t>
            </w:r>
            <w:r w:rsidRPr="003E37B0">
              <w:rPr>
                <w:rFonts w:cs="Times New Roman"/>
                <w:vertAlign w:val="superscript"/>
              </w:rPr>
              <w:t>b,d</w:t>
            </w:r>
            <w:r w:rsidRPr="003E37B0">
              <w:rPr>
                <w:rFonts w:cs="Times New Roman"/>
              </w:rPr>
              <w:t>, Deep vein thrombosis</w:t>
            </w:r>
          </w:p>
        </w:tc>
        <w:tc>
          <w:tcPr>
            <w:tcW w:w="1249" w:type="dxa"/>
            <w:tcBorders>
              <w:top w:val="single" w:sz="4" w:space="0" w:color="000000"/>
              <w:left w:val="single" w:sz="5" w:space="0" w:color="000000"/>
              <w:bottom w:val="single" w:sz="5" w:space="0" w:color="000000"/>
              <w:right w:val="single" w:sz="5" w:space="0" w:color="000000"/>
            </w:tcBorders>
          </w:tcPr>
          <w:p w14:paraId="237BB063"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4" w:space="0" w:color="000000"/>
              <w:left w:val="single" w:sz="5" w:space="0" w:color="000000"/>
              <w:bottom w:val="single" w:sz="5" w:space="0" w:color="000000"/>
              <w:right w:val="single" w:sz="5" w:space="0" w:color="000000"/>
            </w:tcBorders>
          </w:tcPr>
          <w:p w14:paraId="5B2A820E"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4" w:space="0" w:color="000000"/>
              <w:left w:val="single" w:sz="5" w:space="0" w:color="000000"/>
              <w:bottom w:val="single" w:sz="5" w:space="0" w:color="000000"/>
              <w:right w:val="single" w:sz="5" w:space="0" w:color="000000"/>
            </w:tcBorders>
          </w:tcPr>
          <w:p w14:paraId="08CC46DB"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4" w:space="0" w:color="000000"/>
              <w:left w:val="single" w:sz="5" w:space="0" w:color="000000"/>
              <w:bottom w:val="single" w:sz="5" w:space="0" w:color="000000"/>
              <w:right w:val="single" w:sz="5" w:space="0" w:color="000000"/>
            </w:tcBorders>
          </w:tcPr>
          <w:p w14:paraId="1FC6E506" w14:textId="77777777" w:rsidR="00D15122" w:rsidRPr="00674507" w:rsidRDefault="000950F0" w:rsidP="007A4F5C">
            <w:pPr>
              <w:pStyle w:val="Footer"/>
              <w:tabs>
                <w:tab w:val="clear" w:pos="4435"/>
                <w:tab w:val="clear" w:pos="8870"/>
              </w:tabs>
              <w:rPr>
                <w:sz w:val="20"/>
                <w:lang w:val="en-US"/>
              </w:rPr>
            </w:pPr>
            <w:r w:rsidRPr="00B46B27">
              <w:rPr>
                <w:sz w:val="20"/>
              </w:rPr>
              <w:t>Aneurysms and artery dissections</w:t>
            </w:r>
            <w:r>
              <w:rPr>
                <w:sz w:val="20"/>
              </w:rPr>
              <w:t>,</w:t>
            </w:r>
            <w:r w:rsidRPr="003E37B0">
              <w:rPr>
                <w:sz w:val="20"/>
                <w:lang w:val="en-US"/>
              </w:rPr>
              <w:t xml:space="preserve"> </w:t>
            </w:r>
            <w:r w:rsidR="009B0756" w:rsidRPr="003E37B0">
              <w:rPr>
                <w:sz w:val="20"/>
                <w:lang w:val="en-US"/>
              </w:rPr>
              <w:t>Renal thrombotic</w:t>
            </w:r>
            <w:r w:rsidR="00755DDA" w:rsidRPr="003E37B0">
              <w:rPr>
                <w:sz w:val="20"/>
                <w:lang w:val="en-US"/>
              </w:rPr>
              <w:t xml:space="preserve"> </w:t>
            </w:r>
            <w:r w:rsidR="009B0756" w:rsidRPr="003E37B0">
              <w:rPr>
                <w:sz w:val="20"/>
                <w:lang w:val="en-US"/>
              </w:rPr>
              <w:t>microangiopathy</w:t>
            </w:r>
            <w:r w:rsidR="009B0756" w:rsidRPr="003E37B0">
              <w:rPr>
                <w:sz w:val="20"/>
                <w:vertAlign w:val="superscript"/>
                <w:lang w:val="en-US"/>
              </w:rPr>
              <w:t>a,b</w:t>
            </w:r>
            <w:r w:rsidR="00674507">
              <w:rPr>
                <w:sz w:val="20"/>
                <w:lang w:val="en-US"/>
              </w:rPr>
              <w:t xml:space="preserve"> </w:t>
            </w:r>
          </w:p>
        </w:tc>
      </w:tr>
      <w:tr w:rsidR="00D15122" w:rsidRPr="00A542C9" w14:paraId="36B4AEE5"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1DBEAA63" w14:textId="77777777" w:rsidR="00D15122" w:rsidRPr="003E37B0" w:rsidRDefault="009B0756" w:rsidP="007A4F5C">
            <w:pPr>
              <w:pStyle w:val="Footer"/>
              <w:tabs>
                <w:tab w:val="clear" w:pos="4435"/>
                <w:tab w:val="clear" w:pos="8870"/>
              </w:tabs>
              <w:rPr>
                <w:sz w:val="20"/>
                <w:lang w:val="en-US"/>
              </w:rPr>
            </w:pPr>
            <w:r w:rsidRPr="003E37B0">
              <w:rPr>
                <w:sz w:val="20"/>
                <w:lang w:val="en-US"/>
              </w:rPr>
              <w:t>Respiratory, thoracic and mediastinal disorders</w:t>
            </w:r>
          </w:p>
        </w:tc>
        <w:tc>
          <w:tcPr>
            <w:tcW w:w="1550" w:type="dxa"/>
            <w:tcBorders>
              <w:top w:val="single" w:sz="5" w:space="0" w:color="000000"/>
              <w:left w:val="single" w:sz="5" w:space="0" w:color="000000"/>
              <w:bottom w:val="single" w:sz="5" w:space="0" w:color="000000"/>
              <w:right w:val="single" w:sz="5" w:space="0" w:color="000000"/>
            </w:tcBorders>
          </w:tcPr>
          <w:p w14:paraId="369B6CDC" w14:textId="77777777" w:rsidR="00D15122" w:rsidRPr="003E37B0" w:rsidRDefault="009B0756" w:rsidP="007A4F5C">
            <w:pPr>
              <w:pStyle w:val="Footer"/>
              <w:tabs>
                <w:tab w:val="clear" w:pos="4435"/>
                <w:tab w:val="clear" w:pos="8870"/>
              </w:tabs>
              <w:rPr>
                <w:sz w:val="20"/>
                <w:lang w:val="en-US"/>
              </w:rPr>
            </w:pPr>
            <w:r w:rsidRPr="003E37B0">
              <w:rPr>
                <w:sz w:val="20"/>
                <w:lang w:val="en-US"/>
              </w:rPr>
              <w:t>Dyspnoea, Rhinitis</w:t>
            </w:r>
            <w:r w:rsidR="00C8230C">
              <w:rPr>
                <w:sz w:val="20"/>
                <w:lang w:val="en-US"/>
              </w:rPr>
              <w:t>,</w:t>
            </w:r>
            <w:r w:rsidRPr="003E37B0">
              <w:rPr>
                <w:sz w:val="20"/>
                <w:lang w:val="en-US"/>
              </w:rPr>
              <w:t xml:space="preserve"> Epistaxis</w:t>
            </w:r>
            <w:r w:rsidR="00C8230C">
              <w:rPr>
                <w:sz w:val="20"/>
                <w:lang w:val="en-US"/>
              </w:rPr>
              <w:t>,</w:t>
            </w:r>
            <w:r w:rsidRPr="003E37B0">
              <w:rPr>
                <w:sz w:val="20"/>
                <w:lang w:val="en-US"/>
              </w:rPr>
              <w:t xml:space="preserve"> Cough</w:t>
            </w:r>
          </w:p>
        </w:tc>
        <w:tc>
          <w:tcPr>
            <w:tcW w:w="1254" w:type="dxa"/>
            <w:tcBorders>
              <w:top w:val="single" w:sz="5" w:space="0" w:color="000000"/>
              <w:left w:val="single" w:sz="5" w:space="0" w:color="000000"/>
              <w:bottom w:val="single" w:sz="5" w:space="0" w:color="000000"/>
              <w:right w:val="single" w:sz="5" w:space="0" w:color="000000"/>
            </w:tcBorders>
          </w:tcPr>
          <w:p w14:paraId="03AC060C" w14:textId="77777777" w:rsidR="00D15122" w:rsidRPr="003E37B0" w:rsidRDefault="009B0756" w:rsidP="007A4F5C">
            <w:pPr>
              <w:pStyle w:val="Footer"/>
              <w:tabs>
                <w:tab w:val="clear" w:pos="4435"/>
                <w:tab w:val="clear" w:pos="8870"/>
              </w:tabs>
              <w:rPr>
                <w:sz w:val="20"/>
                <w:lang w:val="en-US"/>
              </w:rPr>
            </w:pPr>
            <w:r w:rsidRPr="003E37B0">
              <w:rPr>
                <w:sz w:val="20"/>
                <w:lang w:val="en-US"/>
              </w:rPr>
              <w:t>Pulmonary haemorrhage/Haemoptysis</w:t>
            </w:r>
            <w:r w:rsidRPr="003E37B0">
              <w:rPr>
                <w:sz w:val="20"/>
                <w:vertAlign w:val="superscript"/>
                <w:lang w:val="en-US"/>
              </w:rPr>
              <w:t>b,d</w:t>
            </w:r>
            <w:r w:rsidRPr="003E37B0">
              <w:rPr>
                <w:sz w:val="20"/>
                <w:lang w:val="en-US"/>
              </w:rPr>
              <w:t>, Pulmonary embolism, Hypoxia, Dysphonia</w:t>
            </w:r>
            <w:r w:rsidRPr="003E37B0">
              <w:rPr>
                <w:sz w:val="20"/>
                <w:vertAlign w:val="superscript"/>
                <w:lang w:val="en-US"/>
              </w:rPr>
              <w:t>a</w:t>
            </w:r>
          </w:p>
        </w:tc>
        <w:tc>
          <w:tcPr>
            <w:tcW w:w="1249" w:type="dxa"/>
            <w:tcBorders>
              <w:top w:val="single" w:sz="5" w:space="0" w:color="000000"/>
              <w:left w:val="single" w:sz="5" w:space="0" w:color="000000"/>
              <w:bottom w:val="single" w:sz="5" w:space="0" w:color="000000"/>
              <w:right w:val="single" w:sz="5" w:space="0" w:color="000000"/>
            </w:tcBorders>
          </w:tcPr>
          <w:p w14:paraId="7970B0D4"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733CB73D"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5" w:space="0" w:color="000000"/>
              <w:right w:val="single" w:sz="5" w:space="0" w:color="000000"/>
            </w:tcBorders>
          </w:tcPr>
          <w:p w14:paraId="7B4E93AC"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108418B6" w14:textId="77777777" w:rsidR="00D15122" w:rsidRPr="003E37B0" w:rsidRDefault="009B0756" w:rsidP="007A4F5C">
            <w:pPr>
              <w:pStyle w:val="Footer"/>
              <w:tabs>
                <w:tab w:val="clear" w:pos="4435"/>
                <w:tab w:val="clear" w:pos="8870"/>
              </w:tabs>
              <w:rPr>
                <w:sz w:val="20"/>
                <w:lang w:val="en-US"/>
              </w:rPr>
            </w:pPr>
            <w:r w:rsidRPr="003E37B0">
              <w:rPr>
                <w:sz w:val="20"/>
                <w:lang w:val="en-US"/>
              </w:rPr>
              <w:t>Pulmonary hypertension</w:t>
            </w:r>
            <w:r w:rsidRPr="003E37B0">
              <w:rPr>
                <w:sz w:val="20"/>
                <w:vertAlign w:val="superscript"/>
                <w:lang w:val="en-US"/>
              </w:rPr>
              <w:t>a</w:t>
            </w:r>
            <w:r w:rsidRPr="003E37B0">
              <w:rPr>
                <w:sz w:val="20"/>
                <w:lang w:val="en-US"/>
              </w:rPr>
              <w:t>, Nasal septum perforation</w:t>
            </w:r>
            <w:r w:rsidRPr="003E37B0">
              <w:rPr>
                <w:sz w:val="20"/>
                <w:vertAlign w:val="superscript"/>
                <w:lang w:val="en-US"/>
              </w:rPr>
              <w:t>a</w:t>
            </w:r>
          </w:p>
        </w:tc>
      </w:tr>
      <w:tr w:rsidR="00D15122" w:rsidRPr="00A542C9" w14:paraId="044E644D"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4CA66A8C" w14:textId="77777777" w:rsidR="00D15122" w:rsidRPr="003E37B0" w:rsidRDefault="009B0756" w:rsidP="007A4F5C">
            <w:pPr>
              <w:pStyle w:val="Footer"/>
              <w:tabs>
                <w:tab w:val="clear" w:pos="4435"/>
                <w:tab w:val="clear" w:pos="8870"/>
              </w:tabs>
              <w:rPr>
                <w:sz w:val="20"/>
                <w:lang w:val="en-US"/>
              </w:rPr>
            </w:pPr>
            <w:r w:rsidRPr="003E37B0">
              <w:rPr>
                <w:sz w:val="20"/>
                <w:lang w:val="en-US"/>
              </w:rPr>
              <w:t>Gastrointestinal disorders</w:t>
            </w:r>
          </w:p>
        </w:tc>
        <w:tc>
          <w:tcPr>
            <w:tcW w:w="1550" w:type="dxa"/>
            <w:tcBorders>
              <w:top w:val="single" w:sz="5" w:space="0" w:color="000000"/>
              <w:left w:val="single" w:sz="5" w:space="0" w:color="000000"/>
              <w:bottom w:val="single" w:sz="5" w:space="0" w:color="000000"/>
              <w:right w:val="single" w:sz="5" w:space="0" w:color="000000"/>
            </w:tcBorders>
          </w:tcPr>
          <w:p w14:paraId="27525128" w14:textId="77777777" w:rsidR="00D15122" w:rsidRPr="003E37B0" w:rsidRDefault="009B0756" w:rsidP="007A4F5C">
            <w:pPr>
              <w:pStyle w:val="Footer"/>
              <w:tabs>
                <w:tab w:val="clear" w:pos="4435"/>
                <w:tab w:val="clear" w:pos="8870"/>
              </w:tabs>
              <w:rPr>
                <w:sz w:val="20"/>
                <w:lang w:val="en-US"/>
              </w:rPr>
            </w:pPr>
            <w:r w:rsidRPr="003E37B0">
              <w:rPr>
                <w:sz w:val="20"/>
                <w:lang w:val="en-US"/>
              </w:rPr>
              <w:t>Rectal haemorrhage, Stomatitis, Constipation, Diarrhoea, Nausea, Vomiting, Abdominal pain</w:t>
            </w:r>
          </w:p>
        </w:tc>
        <w:tc>
          <w:tcPr>
            <w:tcW w:w="1254" w:type="dxa"/>
            <w:tcBorders>
              <w:top w:val="single" w:sz="5" w:space="0" w:color="000000"/>
              <w:left w:val="single" w:sz="5" w:space="0" w:color="000000"/>
              <w:bottom w:val="single" w:sz="5" w:space="0" w:color="000000"/>
              <w:right w:val="single" w:sz="5" w:space="0" w:color="000000"/>
            </w:tcBorders>
          </w:tcPr>
          <w:p w14:paraId="1C002C46" w14:textId="77777777" w:rsidR="00D15122" w:rsidRPr="003E37B0" w:rsidRDefault="009B0756" w:rsidP="007A4F5C">
            <w:pPr>
              <w:pStyle w:val="Footer"/>
              <w:tabs>
                <w:tab w:val="clear" w:pos="4435"/>
                <w:tab w:val="clear" w:pos="8870"/>
              </w:tabs>
              <w:rPr>
                <w:sz w:val="20"/>
                <w:lang w:val="en-US"/>
              </w:rPr>
            </w:pPr>
            <w:r w:rsidRPr="003E37B0">
              <w:rPr>
                <w:sz w:val="20"/>
                <w:lang w:val="en-US"/>
              </w:rPr>
              <w:t>Gastrointestinal perforation</w:t>
            </w:r>
            <w:r w:rsidRPr="003E37B0">
              <w:rPr>
                <w:sz w:val="20"/>
                <w:vertAlign w:val="superscript"/>
                <w:lang w:val="en-US"/>
              </w:rPr>
              <w:t>b,d</w:t>
            </w:r>
            <w:r w:rsidRPr="003E37B0">
              <w:rPr>
                <w:sz w:val="20"/>
                <w:lang w:val="en-US"/>
              </w:rPr>
              <w:t>, Intestinal perforation, Ileus,</w:t>
            </w:r>
            <w:r w:rsidR="00F4255F">
              <w:rPr>
                <w:sz w:val="20"/>
                <w:lang w:val="en-US"/>
              </w:rPr>
              <w:t xml:space="preserve"> </w:t>
            </w:r>
            <w:r w:rsidRPr="003E37B0">
              <w:rPr>
                <w:sz w:val="20"/>
                <w:lang w:val="en-US"/>
              </w:rPr>
              <w:t>Intestinal obstruction, Recto-vaginal fistulae</w:t>
            </w:r>
            <w:r w:rsidRPr="003E37B0">
              <w:rPr>
                <w:sz w:val="20"/>
                <w:vertAlign w:val="superscript"/>
                <w:lang w:val="en-US"/>
              </w:rPr>
              <w:t>d,e</w:t>
            </w:r>
            <w:r w:rsidRPr="00F73426">
              <w:rPr>
                <w:sz w:val="20"/>
                <w:lang w:val="en-US"/>
              </w:rPr>
              <w:t xml:space="preserve">, </w:t>
            </w:r>
            <w:r w:rsidRPr="003E37B0">
              <w:rPr>
                <w:sz w:val="20"/>
                <w:lang w:val="en-US"/>
              </w:rPr>
              <w:t xml:space="preserve">Gastrointestinal </w:t>
            </w:r>
            <w:r w:rsidR="00C8230C">
              <w:rPr>
                <w:sz w:val="20"/>
                <w:lang w:val="en-US"/>
              </w:rPr>
              <w:t>d</w:t>
            </w:r>
            <w:r w:rsidRPr="003E37B0">
              <w:rPr>
                <w:sz w:val="20"/>
                <w:lang w:val="en-US"/>
              </w:rPr>
              <w:t>isorder, Proctalgia</w:t>
            </w:r>
          </w:p>
        </w:tc>
        <w:tc>
          <w:tcPr>
            <w:tcW w:w="1249" w:type="dxa"/>
            <w:tcBorders>
              <w:top w:val="single" w:sz="5" w:space="0" w:color="000000"/>
              <w:left w:val="single" w:sz="5" w:space="0" w:color="000000"/>
              <w:bottom w:val="single" w:sz="5" w:space="0" w:color="000000"/>
              <w:right w:val="single" w:sz="5" w:space="0" w:color="000000"/>
            </w:tcBorders>
          </w:tcPr>
          <w:p w14:paraId="4DAF2A82"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53FE9617"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5" w:space="0" w:color="000000"/>
              <w:right w:val="single" w:sz="5" w:space="0" w:color="000000"/>
            </w:tcBorders>
          </w:tcPr>
          <w:p w14:paraId="68D0DA87"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2F5C55A5" w14:textId="77777777" w:rsidR="00D15122" w:rsidRPr="003E37B0" w:rsidRDefault="009B0756" w:rsidP="007A4F5C">
            <w:pPr>
              <w:pStyle w:val="Footer"/>
              <w:tabs>
                <w:tab w:val="clear" w:pos="4435"/>
                <w:tab w:val="clear" w:pos="8870"/>
              </w:tabs>
              <w:rPr>
                <w:sz w:val="20"/>
                <w:lang w:val="en-US"/>
              </w:rPr>
            </w:pPr>
            <w:r w:rsidRPr="003E37B0">
              <w:rPr>
                <w:sz w:val="20"/>
                <w:lang w:val="en-US"/>
              </w:rPr>
              <w:t>Gastrointestinal ulcer</w:t>
            </w:r>
            <w:r w:rsidRPr="003E37B0">
              <w:rPr>
                <w:sz w:val="20"/>
                <w:vertAlign w:val="superscript"/>
                <w:lang w:val="en-US"/>
              </w:rPr>
              <w:t>a</w:t>
            </w:r>
          </w:p>
        </w:tc>
      </w:tr>
      <w:tr w:rsidR="00D15122" w:rsidRPr="00A542C9" w14:paraId="760E771D" w14:textId="77777777" w:rsidTr="00AF735A">
        <w:trPr>
          <w:cantSplit/>
        </w:trPr>
        <w:tc>
          <w:tcPr>
            <w:tcW w:w="1721" w:type="dxa"/>
            <w:tcBorders>
              <w:top w:val="single" w:sz="5" w:space="0" w:color="000000"/>
              <w:left w:val="single" w:sz="5" w:space="0" w:color="000000"/>
              <w:bottom w:val="single" w:sz="4" w:space="0" w:color="000000"/>
              <w:right w:val="single" w:sz="5" w:space="0" w:color="000000"/>
            </w:tcBorders>
          </w:tcPr>
          <w:p w14:paraId="4E6A8AC7" w14:textId="77777777" w:rsidR="00D15122" w:rsidRPr="003E37B0" w:rsidRDefault="009B0756" w:rsidP="007A4F5C">
            <w:pPr>
              <w:pStyle w:val="Footer"/>
              <w:tabs>
                <w:tab w:val="clear" w:pos="4435"/>
                <w:tab w:val="clear" w:pos="8870"/>
              </w:tabs>
              <w:rPr>
                <w:sz w:val="20"/>
                <w:lang w:val="en-US"/>
              </w:rPr>
            </w:pPr>
            <w:r w:rsidRPr="003E37B0">
              <w:rPr>
                <w:sz w:val="20"/>
                <w:lang w:val="en-US"/>
              </w:rPr>
              <w:lastRenderedPageBreak/>
              <w:t>Hepatobiliary disorders</w:t>
            </w:r>
          </w:p>
        </w:tc>
        <w:tc>
          <w:tcPr>
            <w:tcW w:w="1550" w:type="dxa"/>
            <w:tcBorders>
              <w:top w:val="single" w:sz="5" w:space="0" w:color="000000"/>
              <w:left w:val="single" w:sz="5" w:space="0" w:color="000000"/>
              <w:bottom w:val="single" w:sz="4" w:space="0" w:color="000000"/>
              <w:right w:val="single" w:sz="5" w:space="0" w:color="000000"/>
            </w:tcBorders>
          </w:tcPr>
          <w:p w14:paraId="685AE5F5" w14:textId="77777777" w:rsidR="00D15122" w:rsidRPr="003E37B0" w:rsidRDefault="00D15122" w:rsidP="007A4F5C">
            <w:pPr>
              <w:pStyle w:val="Footer"/>
              <w:tabs>
                <w:tab w:val="clear" w:pos="4435"/>
                <w:tab w:val="clear" w:pos="8870"/>
              </w:tabs>
              <w:rPr>
                <w:sz w:val="20"/>
                <w:lang w:val="en-US"/>
              </w:rPr>
            </w:pPr>
          </w:p>
        </w:tc>
        <w:tc>
          <w:tcPr>
            <w:tcW w:w="1254" w:type="dxa"/>
            <w:tcBorders>
              <w:top w:val="single" w:sz="5" w:space="0" w:color="000000"/>
              <w:left w:val="single" w:sz="5" w:space="0" w:color="000000"/>
              <w:bottom w:val="single" w:sz="4" w:space="0" w:color="000000"/>
              <w:right w:val="single" w:sz="5" w:space="0" w:color="000000"/>
            </w:tcBorders>
          </w:tcPr>
          <w:p w14:paraId="0234D6E7" w14:textId="77777777" w:rsidR="00D15122" w:rsidRPr="003E37B0" w:rsidRDefault="00D15122" w:rsidP="007A4F5C">
            <w:pPr>
              <w:pStyle w:val="Footer"/>
              <w:tabs>
                <w:tab w:val="clear" w:pos="4435"/>
                <w:tab w:val="clear" w:pos="8870"/>
              </w:tabs>
              <w:rPr>
                <w:sz w:val="20"/>
                <w:lang w:val="en-US"/>
              </w:rPr>
            </w:pPr>
          </w:p>
        </w:tc>
        <w:tc>
          <w:tcPr>
            <w:tcW w:w="1249" w:type="dxa"/>
            <w:tcBorders>
              <w:top w:val="single" w:sz="5" w:space="0" w:color="000000"/>
              <w:left w:val="single" w:sz="5" w:space="0" w:color="000000"/>
              <w:bottom w:val="single" w:sz="4" w:space="0" w:color="000000"/>
              <w:right w:val="single" w:sz="5" w:space="0" w:color="000000"/>
            </w:tcBorders>
          </w:tcPr>
          <w:p w14:paraId="402508CD"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4" w:space="0" w:color="000000"/>
              <w:right w:val="single" w:sz="5" w:space="0" w:color="000000"/>
            </w:tcBorders>
          </w:tcPr>
          <w:p w14:paraId="67CF72BF"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4" w:space="0" w:color="000000"/>
              <w:right w:val="single" w:sz="5" w:space="0" w:color="000000"/>
            </w:tcBorders>
          </w:tcPr>
          <w:p w14:paraId="1C71E4CD"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4" w:space="0" w:color="000000"/>
              <w:right w:val="single" w:sz="5" w:space="0" w:color="000000"/>
            </w:tcBorders>
          </w:tcPr>
          <w:p w14:paraId="58635706" w14:textId="77777777" w:rsidR="00D15122" w:rsidRPr="003E37B0" w:rsidRDefault="009B0756" w:rsidP="007A4F5C">
            <w:pPr>
              <w:pStyle w:val="Footer"/>
              <w:tabs>
                <w:tab w:val="clear" w:pos="4435"/>
                <w:tab w:val="clear" w:pos="8870"/>
              </w:tabs>
              <w:rPr>
                <w:sz w:val="20"/>
                <w:lang w:val="en-US"/>
              </w:rPr>
            </w:pPr>
            <w:r w:rsidRPr="003E37B0">
              <w:rPr>
                <w:sz w:val="20"/>
                <w:lang w:val="en-US"/>
              </w:rPr>
              <w:t>Gallbladder perforation</w:t>
            </w:r>
            <w:r w:rsidRPr="003E37B0">
              <w:rPr>
                <w:sz w:val="20"/>
                <w:vertAlign w:val="superscript"/>
                <w:lang w:val="en-US"/>
              </w:rPr>
              <w:t>a,b</w:t>
            </w:r>
          </w:p>
        </w:tc>
      </w:tr>
      <w:tr w:rsidR="00D15122" w:rsidRPr="00B74CA8" w14:paraId="3810E930" w14:textId="77777777" w:rsidTr="00AF735A">
        <w:trPr>
          <w:cantSplit/>
        </w:trPr>
        <w:tc>
          <w:tcPr>
            <w:tcW w:w="1721" w:type="dxa"/>
            <w:tcBorders>
              <w:top w:val="single" w:sz="4" w:space="0" w:color="000000"/>
              <w:left w:val="single" w:sz="4" w:space="0" w:color="000000"/>
              <w:bottom w:val="single" w:sz="4" w:space="0" w:color="000000"/>
              <w:right w:val="single" w:sz="4" w:space="0" w:color="000000"/>
            </w:tcBorders>
          </w:tcPr>
          <w:p w14:paraId="23FC8FFE" w14:textId="77777777" w:rsidR="00D15122" w:rsidRPr="003E37B0" w:rsidRDefault="009B0756" w:rsidP="007A4F5C">
            <w:pPr>
              <w:pStyle w:val="Footer"/>
              <w:tabs>
                <w:tab w:val="clear" w:pos="4435"/>
                <w:tab w:val="clear" w:pos="8870"/>
              </w:tabs>
              <w:rPr>
                <w:sz w:val="20"/>
                <w:lang w:val="en-US"/>
              </w:rPr>
            </w:pPr>
            <w:r w:rsidRPr="003E37B0">
              <w:rPr>
                <w:sz w:val="20"/>
                <w:lang w:val="en-US"/>
              </w:rPr>
              <w:t>Skin and subcutaneous tissue disorders</w:t>
            </w:r>
          </w:p>
        </w:tc>
        <w:tc>
          <w:tcPr>
            <w:tcW w:w="1550" w:type="dxa"/>
            <w:tcBorders>
              <w:top w:val="single" w:sz="4" w:space="0" w:color="000000"/>
              <w:left w:val="single" w:sz="4" w:space="0" w:color="000000"/>
              <w:bottom w:val="single" w:sz="4" w:space="0" w:color="000000"/>
              <w:right w:val="single" w:sz="4" w:space="0" w:color="000000"/>
            </w:tcBorders>
          </w:tcPr>
          <w:p w14:paraId="2B2CD1E0" w14:textId="50C7A4B9" w:rsidR="00D15122" w:rsidRPr="003E37B0" w:rsidRDefault="009B0756" w:rsidP="007A4F5C">
            <w:pPr>
              <w:pStyle w:val="Footer"/>
              <w:tabs>
                <w:tab w:val="clear" w:pos="4435"/>
                <w:tab w:val="clear" w:pos="8870"/>
              </w:tabs>
              <w:rPr>
                <w:sz w:val="20"/>
                <w:lang w:val="en-US"/>
              </w:rPr>
            </w:pPr>
            <w:r w:rsidRPr="003E37B0">
              <w:rPr>
                <w:sz w:val="20"/>
                <w:lang w:val="en-US"/>
              </w:rPr>
              <w:t>Wound healing complications</w:t>
            </w:r>
            <w:r w:rsidRPr="003E37B0">
              <w:rPr>
                <w:sz w:val="20"/>
                <w:vertAlign w:val="superscript"/>
                <w:lang w:val="en-US"/>
              </w:rPr>
              <w:t>b,d</w:t>
            </w:r>
            <w:r w:rsidRPr="003E37B0">
              <w:rPr>
                <w:sz w:val="20"/>
                <w:lang w:val="en-US"/>
              </w:rPr>
              <w:t>, Exfoliative dermatitis,</w:t>
            </w:r>
            <w:r w:rsidR="00C97AED" w:rsidRPr="003E37B0">
              <w:rPr>
                <w:sz w:val="20"/>
                <w:lang w:val="en-US"/>
              </w:rPr>
              <w:t xml:space="preserve"> </w:t>
            </w:r>
            <w:r w:rsidRPr="003E37B0">
              <w:rPr>
                <w:sz w:val="20"/>
                <w:lang w:val="en-US"/>
              </w:rPr>
              <w:t>Dry skin, Skin discolo</w:t>
            </w:r>
            <w:r w:rsidR="006A7726">
              <w:rPr>
                <w:sz w:val="20"/>
                <w:lang w:val="en-US"/>
              </w:rPr>
              <w:t>u</w:t>
            </w:r>
            <w:r w:rsidRPr="003E37B0">
              <w:rPr>
                <w:sz w:val="20"/>
                <w:lang w:val="en-US"/>
              </w:rPr>
              <w:t>ration</w:t>
            </w:r>
          </w:p>
        </w:tc>
        <w:tc>
          <w:tcPr>
            <w:tcW w:w="1254" w:type="dxa"/>
            <w:tcBorders>
              <w:top w:val="single" w:sz="4" w:space="0" w:color="000000"/>
              <w:left w:val="single" w:sz="4" w:space="0" w:color="000000"/>
              <w:bottom w:val="single" w:sz="4" w:space="0" w:color="000000"/>
              <w:right w:val="single" w:sz="4" w:space="0" w:color="000000"/>
            </w:tcBorders>
          </w:tcPr>
          <w:p w14:paraId="717C469A" w14:textId="035C7681" w:rsidR="00D15122" w:rsidRPr="00B74CA8" w:rsidRDefault="009B0756" w:rsidP="007A4F5C">
            <w:pPr>
              <w:pStyle w:val="Footer"/>
              <w:tabs>
                <w:tab w:val="clear" w:pos="4435"/>
                <w:tab w:val="clear" w:pos="8870"/>
              </w:tabs>
              <w:rPr>
                <w:sz w:val="20"/>
                <w:lang w:val="pt-PT"/>
              </w:rPr>
            </w:pPr>
            <w:r w:rsidRPr="00B74CA8">
              <w:rPr>
                <w:sz w:val="20"/>
                <w:lang w:val="pt-PT"/>
              </w:rPr>
              <w:t>Palmar-plantar erythrodysaesthesia syndrome</w:t>
            </w:r>
          </w:p>
        </w:tc>
        <w:tc>
          <w:tcPr>
            <w:tcW w:w="1249" w:type="dxa"/>
            <w:tcBorders>
              <w:top w:val="single" w:sz="4" w:space="0" w:color="000000"/>
              <w:left w:val="single" w:sz="4" w:space="0" w:color="000000"/>
              <w:bottom w:val="single" w:sz="4" w:space="0" w:color="000000"/>
              <w:right w:val="single" w:sz="4" w:space="0" w:color="000000"/>
            </w:tcBorders>
          </w:tcPr>
          <w:p w14:paraId="47AD860B" w14:textId="77777777" w:rsidR="00D15122" w:rsidRPr="00B74CA8" w:rsidRDefault="00D15122" w:rsidP="007A4F5C">
            <w:pPr>
              <w:pStyle w:val="Footer"/>
              <w:tabs>
                <w:tab w:val="clear" w:pos="4435"/>
                <w:tab w:val="clear" w:pos="8870"/>
              </w:tabs>
              <w:rPr>
                <w:sz w:val="20"/>
                <w:lang w:val="pt-PT"/>
              </w:rPr>
            </w:pPr>
          </w:p>
        </w:tc>
        <w:tc>
          <w:tcPr>
            <w:tcW w:w="1038" w:type="dxa"/>
            <w:tcBorders>
              <w:top w:val="single" w:sz="4" w:space="0" w:color="000000"/>
              <w:left w:val="single" w:sz="4" w:space="0" w:color="000000"/>
              <w:bottom w:val="single" w:sz="4" w:space="0" w:color="000000"/>
              <w:right w:val="single" w:sz="4" w:space="0" w:color="000000"/>
            </w:tcBorders>
          </w:tcPr>
          <w:p w14:paraId="66FC36D3" w14:textId="77777777" w:rsidR="00D15122" w:rsidRPr="00B74CA8" w:rsidRDefault="00D15122" w:rsidP="007A4F5C">
            <w:pPr>
              <w:pStyle w:val="Footer"/>
              <w:tabs>
                <w:tab w:val="clear" w:pos="4435"/>
                <w:tab w:val="clear" w:pos="8870"/>
              </w:tabs>
              <w:rPr>
                <w:sz w:val="20"/>
                <w:lang w:val="pt-PT"/>
              </w:rPr>
            </w:pPr>
          </w:p>
        </w:tc>
        <w:tc>
          <w:tcPr>
            <w:tcW w:w="1056" w:type="dxa"/>
            <w:tcBorders>
              <w:top w:val="single" w:sz="4" w:space="0" w:color="000000"/>
              <w:left w:val="single" w:sz="4" w:space="0" w:color="000000"/>
              <w:bottom w:val="single" w:sz="4" w:space="0" w:color="000000"/>
              <w:right w:val="single" w:sz="4" w:space="0" w:color="000000"/>
            </w:tcBorders>
          </w:tcPr>
          <w:p w14:paraId="74D02CE4" w14:textId="77777777" w:rsidR="00D15122" w:rsidRPr="00B74CA8" w:rsidRDefault="00D15122" w:rsidP="007A4F5C">
            <w:pPr>
              <w:pStyle w:val="Footer"/>
              <w:tabs>
                <w:tab w:val="clear" w:pos="4435"/>
                <w:tab w:val="clear" w:pos="8870"/>
              </w:tabs>
              <w:rPr>
                <w:sz w:val="20"/>
                <w:lang w:val="pt-PT"/>
              </w:rPr>
            </w:pPr>
          </w:p>
        </w:tc>
        <w:tc>
          <w:tcPr>
            <w:tcW w:w="1532" w:type="dxa"/>
            <w:tcBorders>
              <w:top w:val="single" w:sz="4" w:space="0" w:color="000000"/>
              <w:left w:val="single" w:sz="4" w:space="0" w:color="000000"/>
              <w:bottom w:val="single" w:sz="4" w:space="0" w:color="000000"/>
              <w:right w:val="single" w:sz="4" w:space="0" w:color="000000"/>
            </w:tcBorders>
          </w:tcPr>
          <w:p w14:paraId="71572AC6" w14:textId="77777777" w:rsidR="00D15122" w:rsidRPr="00B74CA8" w:rsidRDefault="00D15122" w:rsidP="007A4F5C">
            <w:pPr>
              <w:pStyle w:val="Footer"/>
              <w:tabs>
                <w:tab w:val="clear" w:pos="4435"/>
                <w:tab w:val="clear" w:pos="8870"/>
              </w:tabs>
              <w:rPr>
                <w:sz w:val="20"/>
                <w:lang w:val="pt-PT"/>
              </w:rPr>
            </w:pPr>
          </w:p>
        </w:tc>
      </w:tr>
      <w:tr w:rsidR="00D15122" w:rsidRPr="00A542C9" w14:paraId="5C6EF9B2" w14:textId="77777777" w:rsidTr="00AF735A">
        <w:trPr>
          <w:cantSplit/>
        </w:trPr>
        <w:tc>
          <w:tcPr>
            <w:tcW w:w="1721" w:type="dxa"/>
            <w:tcBorders>
              <w:top w:val="single" w:sz="4" w:space="0" w:color="000000"/>
              <w:left w:val="single" w:sz="4" w:space="0" w:color="000000"/>
              <w:bottom w:val="single" w:sz="4" w:space="0" w:color="000000"/>
              <w:right w:val="single" w:sz="4" w:space="0" w:color="000000"/>
            </w:tcBorders>
          </w:tcPr>
          <w:p w14:paraId="7BCEA8A1" w14:textId="77777777" w:rsidR="00D15122" w:rsidRPr="003E37B0" w:rsidRDefault="009B0756" w:rsidP="007A4F5C">
            <w:pPr>
              <w:pStyle w:val="Footer"/>
              <w:tabs>
                <w:tab w:val="clear" w:pos="4435"/>
                <w:tab w:val="clear" w:pos="8870"/>
              </w:tabs>
              <w:rPr>
                <w:sz w:val="20"/>
                <w:lang w:val="en-US"/>
              </w:rPr>
            </w:pPr>
            <w:r w:rsidRPr="003E37B0">
              <w:rPr>
                <w:sz w:val="20"/>
                <w:lang w:val="en-US"/>
              </w:rPr>
              <w:t>Musculoskeletal and connective tissue disorders</w:t>
            </w:r>
          </w:p>
        </w:tc>
        <w:tc>
          <w:tcPr>
            <w:tcW w:w="1550" w:type="dxa"/>
            <w:tcBorders>
              <w:top w:val="single" w:sz="4" w:space="0" w:color="000000"/>
              <w:left w:val="single" w:sz="4" w:space="0" w:color="000000"/>
              <w:bottom w:val="single" w:sz="4" w:space="0" w:color="000000"/>
              <w:right w:val="single" w:sz="4" w:space="0" w:color="000000"/>
            </w:tcBorders>
          </w:tcPr>
          <w:p w14:paraId="422832A8" w14:textId="77777777" w:rsidR="00D15122" w:rsidRPr="003E37B0" w:rsidRDefault="009B0756" w:rsidP="007A4F5C">
            <w:pPr>
              <w:pStyle w:val="Footer"/>
              <w:tabs>
                <w:tab w:val="clear" w:pos="4435"/>
                <w:tab w:val="clear" w:pos="8870"/>
              </w:tabs>
              <w:rPr>
                <w:sz w:val="20"/>
                <w:lang w:val="en-US"/>
              </w:rPr>
            </w:pPr>
            <w:r w:rsidRPr="003E37B0">
              <w:rPr>
                <w:sz w:val="20"/>
                <w:lang w:val="en-US"/>
              </w:rPr>
              <w:t>Arthralgia</w:t>
            </w:r>
            <w:r w:rsidR="00C524E7">
              <w:rPr>
                <w:sz w:val="20"/>
                <w:lang w:val="en-US"/>
              </w:rPr>
              <w:t>,</w:t>
            </w:r>
            <w:r w:rsidR="00F84BAD">
              <w:rPr>
                <w:sz w:val="20"/>
                <w:lang w:val="en-US"/>
              </w:rPr>
              <w:t xml:space="preserve"> </w:t>
            </w:r>
            <w:r w:rsidRPr="003E37B0">
              <w:rPr>
                <w:sz w:val="20"/>
                <w:lang w:val="en-US"/>
              </w:rPr>
              <w:t>Myalgia</w:t>
            </w:r>
          </w:p>
        </w:tc>
        <w:tc>
          <w:tcPr>
            <w:tcW w:w="1254" w:type="dxa"/>
            <w:tcBorders>
              <w:top w:val="single" w:sz="4" w:space="0" w:color="000000"/>
              <w:left w:val="single" w:sz="4" w:space="0" w:color="000000"/>
              <w:bottom w:val="single" w:sz="4" w:space="0" w:color="000000"/>
              <w:right w:val="single" w:sz="4" w:space="0" w:color="000000"/>
            </w:tcBorders>
          </w:tcPr>
          <w:p w14:paraId="1B2C2EC6" w14:textId="77777777" w:rsidR="00D15122" w:rsidRPr="003E37B0" w:rsidRDefault="009B0756" w:rsidP="007A4F5C">
            <w:pPr>
              <w:pStyle w:val="Footer"/>
              <w:tabs>
                <w:tab w:val="clear" w:pos="4435"/>
                <w:tab w:val="clear" w:pos="8870"/>
              </w:tabs>
              <w:rPr>
                <w:sz w:val="20"/>
                <w:lang w:val="en-US"/>
              </w:rPr>
            </w:pPr>
            <w:r w:rsidRPr="003E37B0">
              <w:rPr>
                <w:sz w:val="20"/>
                <w:lang w:val="en-US"/>
              </w:rPr>
              <w:t>Fistula</w:t>
            </w:r>
            <w:r w:rsidRPr="003E37B0">
              <w:rPr>
                <w:sz w:val="20"/>
                <w:vertAlign w:val="superscript"/>
                <w:lang w:val="en-US"/>
              </w:rPr>
              <w:t>b,d</w:t>
            </w:r>
            <w:r w:rsidRPr="003E37B0">
              <w:rPr>
                <w:sz w:val="20"/>
                <w:lang w:val="en-US"/>
              </w:rPr>
              <w:t>, Muscular weakness,</w:t>
            </w:r>
            <w:r w:rsidR="00C8230C">
              <w:rPr>
                <w:sz w:val="20"/>
                <w:lang w:val="en-US"/>
              </w:rPr>
              <w:t xml:space="preserve"> </w:t>
            </w:r>
            <w:r w:rsidRPr="003E37B0">
              <w:rPr>
                <w:sz w:val="20"/>
                <w:lang w:val="en-US"/>
              </w:rPr>
              <w:t>Back pain</w:t>
            </w:r>
          </w:p>
        </w:tc>
        <w:tc>
          <w:tcPr>
            <w:tcW w:w="1249" w:type="dxa"/>
            <w:tcBorders>
              <w:top w:val="single" w:sz="4" w:space="0" w:color="000000"/>
              <w:left w:val="single" w:sz="4" w:space="0" w:color="000000"/>
              <w:bottom w:val="single" w:sz="4" w:space="0" w:color="000000"/>
              <w:right w:val="single" w:sz="4" w:space="0" w:color="000000"/>
            </w:tcBorders>
          </w:tcPr>
          <w:p w14:paraId="090B304F"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4" w:space="0" w:color="000000"/>
              <w:left w:val="single" w:sz="4" w:space="0" w:color="000000"/>
              <w:bottom w:val="single" w:sz="4" w:space="0" w:color="000000"/>
              <w:right w:val="single" w:sz="4" w:space="0" w:color="000000"/>
            </w:tcBorders>
          </w:tcPr>
          <w:p w14:paraId="0D48FA07"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4" w:space="0" w:color="000000"/>
              <w:left w:val="single" w:sz="4" w:space="0" w:color="000000"/>
              <w:bottom w:val="single" w:sz="4" w:space="0" w:color="000000"/>
              <w:right w:val="single" w:sz="4" w:space="0" w:color="000000"/>
            </w:tcBorders>
          </w:tcPr>
          <w:p w14:paraId="43ACA247"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4" w:space="0" w:color="000000"/>
              <w:left w:val="single" w:sz="4" w:space="0" w:color="000000"/>
              <w:bottom w:val="single" w:sz="4" w:space="0" w:color="000000"/>
              <w:right w:val="single" w:sz="4" w:space="0" w:color="000000"/>
            </w:tcBorders>
          </w:tcPr>
          <w:p w14:paraId="50DA5F6D" w14:textId="77777777" w:rsidR="00D15122" w:rsidRPr="003E37B0" w:rsidRDefault="009B0756" w:rsidP="007A4F5C">
            <w:pPr>
              <w:pStyle w:val="Footer"/>
              <w:tabs>
                <w:tab w:val="clear" w:pos="4435"/>
                <w:tab w:val="clear" w:pos="8870"/>
              </w:tabs>
              <w:rPr>
                <w:sz w:val="20"/>
                <w:lang w:val="en-US"/>
              </w:rPr>
            </w:pPr>
            <w:r w:rsidRPr="003E37B0">
              <w:rPr>
                <w:sz w:val="20"/>
                <w:lang w:val="en-US"/>
              </w:rPr>
              <w:t>Osteonecrosis of the jaw</w:t>
            </w:r>
            <w:r w:rsidRPr="003E37B0">
              <w:rPr>
                <w:sz w:val="20"/>
                <w:vertAlign w:val="superscript"/>
                <w:lang w:val="en-US"/>
              </w:rPr>
              <w:t>a,b</w:t>
            </w:r>
            <w:r w:rsidR="00C524E7" w:rsidRPr="00F73426">
              <w:rPr>
                <w:sz w:val="20"/>
                <w:lang w:val="en-US"/>
              </w:rPr>
              <w:t>,</w:t>
            </w:r>
          </w:p>
          <w:p w14:paraId="648BA612" w14:textId="77777777" w:rsidR="00D15122" w:rsidRPr="003E37B0" w:rsidRDefault="009B0756" w:rsidP="007A4F5C">
            <w:pPr>
              <w:pStyle w:val="Footer"/>
              <w:tabs>
                <w:tab w:val="clear" w:pos="4435"/>
                <w:tab w:val="clear" w:pos="8870"/>
              </w:tabs>
              <w:rPr>
                <w:sz w:val="20"/>
                <w:lang w:val="en-US"/>
              </w:rPr>
            </w:pPr>
            <w:r w:rsidRPr="003E37B0">
              <w:rPr>
                <w:sz w:val="20"/>
                <w:lang w:val="en-US"/>
              </w:rPr>
              <w:t>Non-mandibular osteonecrosis</w:t>
            </w:r>
            <w:r w:rsidR="0069180D" w:rsidRPr="003E37B0">
              <w:rPr>
                <w:sz w:val="20"/>
                <w:vertAlign w:val="superscript"/>
                <w:lang w:val="en-US"/>
              </w:rPr>
              <w:t>a</w:t>
            </w:r>
            <w:r w:rsidR="00C97AED" w:rsidRPr="003E37B0">
              <w:rPr>
                <w:sz w:val="20"/>
                <w:vertAlign w:val="superscript"/>
                <w:lang w:val="en-US"/>
              </w:rPr>
              <w:t>,</w:t>
            </w:r>
            <w:r w:rsidRPr="003E37B0">
              <w:rPr>
                <w:sz w:val="20"/>
                <w:vertAlign w:val="superscript"/>
                <w:lang w:val="en-US"/>
              </w:rPr>
              <w:t>f</w:t>
            </w:r>
          </w:p>
        </w:tc>
      </w:tr>
      <w:tr w:rsidR="00D15122" w:rsidRPr="00A542C9" w14:paraId="0A6C2B13" w14:textId="77777777" w:rsidTr="00AF735A">
        <w:trPr>
          <w:cantSplit/>
        </w:trPr>
        <w:tc>
          <w:tcPr>
            <w:tcW w:w="1721" w:type="dxa"/>
            <w:tcBorders>
              <w:top w:val="single" w:sz="4" w:space="0" w:color="000000"/>
              <w:left w:val="single" w:sz="5" w:space="0" w:color="000000"/>
              <w:bottom w:val="single" w:sz="5" w:space="0" w:color="000000"/>
              <w:right w:val="single" w:sz="5" w:space="0" w:color="000000"/>
            </w:tcBorders>
          </w:tcPr>
          <w:p w14:paraId="286E16DB" w14:textId="77777777" w:rsidR="00D15122" w:rsidRPr="003E37B0" w:rsidRDefault="009B0756" w:rsidP="007A4F5C">
            <w:pPr>
              <w:pStyle w:val="Footer"/>
              <w:tabs>
                <w:tab w:val="clear" w:pos="4435"/>
                <w:tab w:val="clear" w:pos="8870"/>
              </w:tabs>
              <w:rPr>
                <w:sz w:val="20"/>
                <w:lang w:val="en-US"/>
              </w:rPr>
            </w:pPr>
            <w:r w:rsidRPr="003E37B0">
              <w:rPr>
                <w:sz w:val="20"/>
                <w:lang w:val="en-US"/>
              </w:rPr>
              <w:t>Renal and urinary disorders</w:t>
            </w:r>
          </w:p>
        </w:tc>
        <w:tc>
          <w:tcPr>
            <w:tcW w:w="1550" w:type="dxa"/>
            <w:tcBorders>
              <w:top w:val="single" w:sz="4" w:space="0" w:color="000000"/>
              <w:left w:val="single" w:sz="5" w:space="0" w:color="000000"/>
              <w:bottom w:val="single" w:sz="5" w:space="0" w:color="000000"/>
              <w:right w:val="single" w:sz="5" w:space="0" w:color="000000"/>
            </w:tcBorders>
          </w:tcPr>
          <w:p w14:paraId="226F8655" w14:textId="77777777" w:rsidR="00D15122" w:rsidRPr="003E37B0" w:rsidRDefault="009B0756" w:rsidP="007A4F5C">
            <w:pPr>
              <w:pStyle w:val="Footer"/>
              <w:tabs>
                <w:tab w:val="clear" w:pos="4435"/>
                <w:tab w:val="clear" w:pos="8870"/>
              </w:tabs>
              <w:rPr>
                <w:sz w:val="20"/>
                <w:lang w:val="en-US"/>
              </w:rPr>
            </w:pPr>
            <w:r w:rsidRPr="003E37B0">
              <w:rPr>
                <w:sz w:val="20"/>
                <w:lang w:val="en-US"/>
              </w:rPr>
              <w:t>Proteinuria</w:t>
            </w:r>
            <w:r w:rsidRPr="003E37B0">
              <w:rPr>
                <w:sz w:val="20"/>
                <w:vertAlign w:val="superscript"/>
                <w:lang w:val="en-US"/>
              </w:rPr>
              <w:t>b,d</w:t>
            </w:r>
          </w:p>
        </w:tc>
        <w:tc>
          <w:tcPr>
            <w:tcW w:w="1254" w:type="dxa"/>
            <w:tcBorders>
              <w:top w:val="single" w:sz="4" w:space="0" w:color="000000"/>
              <w:left w:val="single" w:sz="5" w:space="0" w:color="000000"/>
              <w:bottom w:val="single" w:sz="5" w:space="0" w:color="000000"/>
              <w:right w:val="single" w:sz="5" w:space="0" w:color="000000"/>
            </w:tcBorders>
          </w:tcPr>
          <w:p w14:paraId="2B813C41" w14:textId="77777777" w:rsidR="00D15122" w:rsidRPr="003E37B0" w:rsidRDefault="00D15122" w:rsidP="007A4F5C">
            <w:pPr>
              <w:pStyle w:val="Footer"/>
              <w:tabs>
                <w:tab w:val="clear" w:pos="4435"/>
                <w:tab w:val="clear" w:pos="8870"/>
              </w:tabs>
              <w:rPr>
                <w:sz w:val="20"/>
                <w:lang w:val="en-US"/>
              </w:rPr>
            </w:pPr>
          </w:p>
        </w:tc>
        <w:tc>
          <w:tcPr>
            <w:tcW w:w="1249" w:type="dxa"/>
            <w:tcBorders>
              <w:top w:val="single" w:sz="4" w:space="0" w:color="000000"/>
              <w:left w:val="single" w:sz="5" w:space="0" w:color="000000"/>
              <w:bottom w:val="single" w:sz="5" w:space="0" w:color="000000"/>
              <w:right w:val="single" w:sz="5" w:space="0" w:color="000000"/>
            </w:tcBorders>
          </w:tcPr>
          <w:p w14:paraId="17F14722"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4" w:space="0" w:color="000000"/>
              <w:left w:val="single" w:sz="5" w:space="0" w:color="000000"/>
              <w:bottom w:val="single" w:sz="5" w:space="0" w:color="000000"/>
              <w:right w:val="single" w:sz="5" w:space="0" w:color="000000"/>
            </w:tcBorders>
          </w:tcPr>
          <w:p w14:paraId="1E429BB3"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4" w:space="0" w:color="000000"/>
              <w:left w:val="single" w:sz="5" w:space="0" w:color="000000"/>
              <w:bottom w:val="single" w:sz="5" w:space="0" w:color="000000"/>
              <w:right w:val="single" w:sz="5" w:space="0" w:color="000000"/>
            </w:tcBorders>
          </w:tcPr>
          <w:p w14:paraId="7C5BEC47"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4" w:space="0" w:color="000000"/>
              <w:left w:val="single" w:sz="5" w:space="0" w:color="000000"/>
              <w:bottom w:val="single" w:sz="5" w:space="0" w:color="000000"/>
              <w:right w:val="single" w:sz="5" w:space="0" w:color="000000"/>
            </w:tcBorders>
          </w:tcPr>
          <w:p w14:paraId="6D846038" w14:textId="77777777" w:rsidR="00D15122" w:rsidRPr="003E37B0" w:rsidRDefault="00D15122" w:rsidP="007A4F5C">
            <w:pPr>
              <w:pStyle w:val="Footer"/>
              <w:tabs>
                <w:tab w:val="clear" w:pos="4435"/>
                <w:tab w:val="clear" w:pos="8870"/>
              </w:tabs>
              <w:rPr>
                <w:sz w:val="20"/>
                <w:lang w:val="en-US"/>
              </w:rPr>
            </w:pPr>
          </w:p>
        </w:tc>
      </w:tr>
      <w:tr w:rsidR="00D15122" w:rsidRPr="00A542C9" w14:paraId="034DC182"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72BD2C93" w14:textId="77777777" w:rsidR="00D15122" w:rsidRPr="003E37B0" w:rsidRDefault="009B0756" w:rsidP="007A4F5C">
            <w:pPr>
              <w:pStyle w:val="Footer"/>
              <w:tabs>
                <w:tab w:val="clear" w:pos="4435"/>
                <w:tab w:val="clear" w:pos="8870"/>
              </w:tabs>
              <w:rPr>
                <w:sz w:val="20"/>
                <w:lang w:val="en-US"/>
              </w:rPr>
            </w:pPr>
            <w:r w:rsidRPr="003E37B0">
              <w:rPr>
                <w:sz w:val="20"/>
                <w:lang w:val="en-US"/>
              </w:rPr>
              <w:t>Reproductive system and breast disorders</w:t>
            </w:r>
          </w:p>
        </w:tc>
        <w:tc>
          <w:tcPr>
            <w:tcW w:w="1550" w:type="dxa"/>
            <w:tcBorders>
              <w:top w:val="single" w:sz="5" w:space="0" w:color="000000"/>
              <w:left w:val="single" w:sz="5" w:space="0" w:color="000000"/>
              <w:bottom w:val="single" w:sz="5" w:space="0" w:color="000000"/>
              <w:right w:val="single" w:sz="5" w:space="0" w:color="000000"/>
            </w:tcBorders>
          </w:tcPr>
          <w:p w14:paraId="5E63F7D7" w14:textId="77777777" w:rsidR="00C97AED" w:rsidRPr="003E37B0" w:rsidRDefault="009B0756" w:rsidP="007A4F5C">
            <w:pPr>
              <w:pStyle w:val="Footer"/>
              <w:tabs>
                <w:tab w:val="clear" w:pos="4435"/>
                <w:tab w:val="clear" w:pos="8870"/>
              </w:tabs>
              <w:rPr>
                <w:sz w:val="20"/>
                <w:lang w:val="en-US"/>
              </w:rPr>
            </w:pPr>
            <w:r w:rsidRPr="003E37B0">
              <w:rPr>
                <w:sz w:val="20"/>
                <w:lang w:val="en-US"/>
              </w:rPr>
              <w:t xml:space="preserve">Ovarian </w:t>
            </w:r>
          </w:p>
          <w:p w14:paraId="3C27D76F" w14:textId="77777777" w:rsidR="00D15122" w:rsidRPr="003E37B0" w:rsidRDefault="009B0756" w:rsidP="007A4F5C">
            <w:pPr>
              <w:pStyle w:val="Footer"/>
              <w:tabs>
                <w:tab w:val="clear" w:pos="4435"/>
                <w:tab w:val="clear" w:pos="8870"/>
              </w:tabs>
              <w:rPr>
                <w:sz w:val="20"/>
                <w:lang w:val="en-US"/>
              </w:rPr>
            </w:pPr>
            <w:r w:rsidRPr="003E37B0">
              <w:rPr>
                <w:sz w:val="20"/>
                <w:lang w:val="en-US"/>
              </w:rPr>
              <w:t>failure</w:t>
            </w:r>
            <w:r w:rsidRPr="003E37B0">
              <w:rPr>
                <w:sz w:val="20"/>
                <w:vertAlign w:val="superscript"/>
                <w:lang w:val="en-US"/>
              </w:rPr>
              <w:t>b,c,d</w:t>
            </w:r>
          </w:p>
        </w:tc>
        <w:tc>
          <w:tcPr>
            <w:tcW w:w="1254" w:type="dxa"/>
            <w:tcBorders>
              <w:top w:val="single" w:sz="5" w:space="0" w:color="000000"/>
              <w:left w:val="single" w:sz="5" w:space="0" w:color="000000"/>
              <w:bottom w:val="single" w:sz="5" w:space="0" w:color="000000"/>
              <w:right w:val="single" w:sz="5" w:space="0" w:color="000000"/>
            </w:tcBorders>
          </w:tcPr>
          <w:p w14:paraId="5F809F7B" w14:textId="77777777" w:rsidR="00D15122" w:rsidRPr="003E37B0" w:rsidRDefault="009B0756" w:rsidP="007A4F5C">
            <w:pPr>
              <w:pStyle w:val="Footer"/>
              <w:tabs>
                <w:tab w:val="clear" w:pos="4435"/>
                <w:tab w:val="clear" w:pos="8870"/>
              </w:tabs>
              <w:rPr>
                <w:sz w:val="20"/>
                <w:lang w:val="en-US"/>
              </w:rPr>
            </w:pPr>
            <w:r w:rsidRPr="003E37B0">
              <w:rPr>
                <w:sz w:val="20"/>
                <w:lang w:val="en-US"/>
              </w:rPr>
              <w:t xml:space="preserve">Pelvic </w:t>
            </w:r>
            <w:r w:rsidR="00C8230C">
              <w:rPr>
                <w:sz w:val="20"/>
                <w:lang w:val="en-US"/>
              </w:rPr>
              <w:t>p</w:t>
            </w:r>
            <w:r w:rsidRPr="003E37B0">
              <w:rPr>
                <w:sz w:val="20"/>
                <w:lang w:val="en-US"/>
              </w:rPr>
              <w:t>ain</w:t>
            </w:r>
          </w:p>
        </w:tc>
        <w:tc>
          <w:tcPr>
            <w:tcW w:w="1249" w:type="dxa"/>
            <w:tcBorders>
              <w:top w:val="single" w:sz="5" w:space="0" w:color="000000"/>
              <w:left w:val="single" w:sz="5" w:space="0" w:color="000000"/>
              <w:bottom w:val="single" w:sz="5" w:space="0" w:color="000000"/>
              <w:right w:val="single" w:sz="5" w:space="0" w:color="000000"/>
            </w:tcBorders>
          </w:tcPr>
          <w:p w14:paraId="64730993"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2C4328B7"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5" w:space="0" w:color="000000"/>
              <w:right w:val="single" w:sz="5" w:space="0" w:color="000000"/>
            </w:tcBorders>
          </w:tcPr>
          <w:p w14:paraId="277DC5EE"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1F1EFFF3" w14:textId="77777777" w:rsidR="00D15122" w:rsidRPr="003E37B0" w:rsidRDefault="00D15122" w:rsidP="007A4F5C">
            <w:pPr>
              <w:pStyle w:val="Footer"/>
              <w:tabs>
                <w:tab w:val="clear" w:pos="4435"/>
                <w:tab w:val="clear" w:pos="8870"/>
              </w:tabs>
              <w:rPr>
                <w:sz w:val="20"/>
                <w:lang w:val="en-US"/>
              </w:rPr>
            </w:pPr>
          </w:p>
        </w:tc>
      </w:tr>
      <w:tr w:rsidR="00D15122" w:rsidRPr="00A542C9" w14:paraId="333675F3"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59053C7E" w14:textId="77777777" w:rsidR="00D15122" w:rsidRPr="003E37B0" w:rsidRDefault="009B0756" w:rsidP="007A4F5C">
            <w:pPr>
              <w:pStyle w:val="Footer"/>
              <w:tabs>
                <w:tab w:val="clear" w:pos="4435"/>
                <w:tab w:val="clear" w:pos="8870"/>
              </w:tabs>
              <w:rPr>
                <w:sz w:val="20"/>
                <w:lang w:val="en-US"/>
              </w:rPr>
            </w:pPr>
            <w:r w:rsidRPr="003E37B0">
              <w:rPr>
                <w:sz w:val="20"/>
                <w:lang w:val="en-US"/>
              </w:rPr>
              <w:t>Congenital, familial, and genetic disorder</w:t>
            </w:r>
          </w:p>
        </w:tc>
        <w:tc>
          <w:tcPr>
            <w:tcW w:w="1550" w:type="dxa"/>
            <w:tcBorders>
              <w:top w:val="single" w:sz="5" w:space="0" w:color="000000"/>
              <w:left w:val="single" w:sz="5" w:space="0" w:color="000000"/>
              <w:bottom w:val="single" w:sz="5" w:space="0" w:color="000000"/>
              <w:right w:val="single" w:sz="5" w:space="0" w:color="000000"/>
            </w:tcBorders>
          </w:tcPr>
          <w:p w14:paraId="38EE8452" w14:textId="77777777" w:rsidR="00D15122" w:rsidRPr="003E37B0" w:rsidRDefault="00D15122" w:rsidP="007A4F5C">
            <w:pPr>
              <w:pStyle w:val="Footer"/>
              <w:tabs>
                <w:tab w:val="clear" w:pos="4435"/>
                <w:tab w:val="clear" w:pos="8870"/>
              </w:tabs>
              <w:rPr>
                <w:sz w:val="20"/>
                <w:lang w:val="en-US"/>
              </w:rPr>
            </w:pPr>
          </w:p>
        </w:tc>
        <w:tc>
          <w:tcPr>
            <w:tcW w:w="1254" w:type="dxa"/>
            <w:tcBorders>
              <w:top w:val="single" w:sz="5" w:space="0" w:color="000000"/>
              <w:left w:val="single" w:sz="5" w:space="0" w:color="000000"/>
              <w:bottom w:val="single" w:sz="5" w:space="0" w:color="000000"/>
              <w:right w:val="single" w:sz="5" w:space="0" w:color="000000"/>
            </w:tcBorders>
          </w:tcPr>
          <w:p w14:paraId="31570067" w14:textId="77777777" w:rsidR="00D15122" w:rsidRPr="003E37B0" w:rsidRDefault="00D15122" w:rsidP="007A4F5C">
            <w:pPr>
              <w:pStyle w:val="Footer"/>
              <w:tabs>
                <w:tab w:val="clear" w:pos="4435"/>
                <w:tab w:val="clear" w:pos="8870"/>
              </w:tabs>
              <w:rPr>
                <w:sz w:val="20"/>
                <w:lang w:val="en-US"/>
              </w:rPr>
            </w:pPr>
          </w:p>
        </w:tc>
        <w:tc>
          <w:tcPr>
            <w:tcW w:w="1249" w:type="dxa"/>
            <w:tcBorders>
              <w:top w:val="single" w:sz="5" w:space="0" w:color="000000"/>
              <w:left w:val="single" w:sz="5" w:space="0" w:color="000000"/>
              <w:bottom w:val="single" w:sz="5" w:space="0" w:color="000000"/>
              <w:right w:val="single" w:sz="5" w:space="0" w:color="000000"/>
            </w:tcBorders>
          </w:tcPr>
          <w:p w14:paraId="71B73540"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1C82BD2E"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5" w:space="0" w:color="000000"/>
              <w:right w:val="single" w:sz="5" w:space="0" w:color="000000"/>
            </w:tcBorders>
          </w:tcPr>
          <w:p w14:paraId="5EA05AF6"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48CE739F" w14:textId="77777777" w:rsidR="00D15122" w:rsidRPr="003E37B0" w:rsidRDefault="009B0756" w:rsidP="007A4F5C">
            <w:pPr>
              <w:pStyle w:val="Footer"/>
              <w:tabs>
                <w:tab w:val="clear" w:pos="4435"/>
                <w:tab w:val="clear" w:pos="8870"/>
              </w:tabs>
              <w:rPr>
                <w:sz w:val="20"/>
                <w:lang w:val="en-US"/>
              </w:rPr>
            </w:pPr>
            <w:r w:rsidRPr="003E37B0">
              <w:rPr>
                <w:sz w:val="20"/>
                <w:lang w:val="en-US"/>
              </w:rPr>
              <w:t>Foetal abnormalities</w:t>
            </w:r>
            <w:r w:rsidRPr="003E37B0">
              <w:rPr>
                <w:sz w:val="20"/>
                <w:vertAlign w:val="superscript"/>
                <w:lang w:val="en-US"/>
              </w:rPr>
              <w:t>a,b</w:t>
            </w:r>
          </w:p>
        </w:tc>
      </w:tr>
      <w:tr w:rsidR="00D15122" w:rsidRPr="00A542C9" w14:paraId="7AF2C110"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4B57C74A" w14:textId="77777777" w:rsidR="00D15122" w:rsidRPr="003E37B0" w:rsidRDefault="009B0756" w:rsidP="007A4F5C">
            <w:pPr>
              <w:pStyle w:val="Footer"/>
              <w:tabs>
                <w:tab w:val="clear" w:pos="4435"/>
                <w:tab w:val="clear" w:pos="8870"/>
              </w:tabs>
              <w:rPr>
                <w:sz w:val="20"/>
                <w:lang w:val="en-US"/>
              </w:rPr>
            </w:pPr>
            <w:r w:rsidRPr="003E37B0">
              <w:rPr>
                <w:sz w:val="20"/>
                <w:lang w:val="en-US"/>
              </w:rPr>
              <w:t>General disorders and administration site conditions</w:t>
            </w:r>
          </w:p>
        </w:tc>
        <w:tc>
          <w:tcPr>
            <w:tcW w:w="1550" w:type="dxa"/>
            <w:tcBorders>
              <w:top w:val="single" w:sz="5" w:space="0" w:color="000000"/>
              <w:left w:val="single" w:sz="5" w:space="0" w:color="000000"/>
              <w:bottom w:val="single" w:sz="5" w:space="0" w:color="000000"/>
              <w:right w:val="single" w:sz="5" w:space="0" w:color="000000"/>
            </w:tcBorders>
          </w:tcPr>
          <w:p w14:paraId="01853DD3" w14:textId="77777777" w:rsidR="00D15122" w:rsidRPr="003E37B0" w:rsidRDefault="009B0756" w:rsidP="007A4F5C">
            <w:pPr>
              <w:pStyle w:val="Footer"/>
              <w:tabs>
                <w:tab w:val="clear" w:pos="4435"/>
                <w:tab w:val="clear" w:pos="8870"/>
              </w:tabs>
              <w:rPr>
                <w:sz w:val="20"/>
                <w:lang w:val="en-US"/>
              </w:rPr>
            </w:pPr>
            <w:r w:rsidRPr="003E37B0">
              <w:rPr>
                <w:sz w:val="20"/>
                <w:lang w:val="en-US"/>
              </w:rPr>
              <w:t>Asthenia, Fatigue, Pyrexia, Pain, Mucosal inflammation</w:t>
            </w:r>
          </w:p>
        </w:tc>
        <w:tc>
          <w:tcPr>
            <w:tcW w:w="1254" w:type="dxa"/>
            <w:tcBorders>
              <w:top w:val="single" w:sz="5" w:space="0" w:color="000000"/>
              <w:left w:val="single" w:sz="5" w:space="0" w:color="000000"/>
              <w:bottom w:val="single" w:sz="5" w:space="0" w:color="000000"/>
              <w:right w:val="single" w:sz="5" w:space="0" w:color="000000"/>
            </w:tcBorders>
          </w:tcPr>
          <w:p w14:paraId="6FA17641" w14:textId="77777777" w:rsidR="00D15122" w:rsidRPr="003E37B0" w:rsidRDefault="009B0756" w:rsidP="007A4F5C">
            <w:pPr>
              <w:pStyle w:val="Footer"/>
              <w:tabs>
                <w:tab w:val="clear" w:pos="4435"/>
                <w:tab w:val="clear" w:pos="8870"/>
              </w:tabs>
              <w:rPr>
                <w:sz w:val="20"/>
                <w:lang w:val="en-US"/>
              </w:rPr>
            </w:pPr>
            <w:r w:rsidRPr="003E37B0">
              <w:rPr>
                <w:sz w:val="20"/>
                <w:lang w:val="en-US"/>
              </w:rPr>
              <w:t>Lethargy</w:t>
            </w:r>
          </w:p>
        </w:tc>
        <w:tc>
          <w:tcPr>
            <w:tcW w:w="1249" w:type="dxa"/>
            <w:tcBorders>
              <w:top w:val="single" w:sz="5" w:space="0" w:color="000000"/>
              <w:left w:val="single" w:sz="5" w:space="0" w:color="000000"/>
              <w:bottom w:val="single" w:sz="5" w:space="0" w:color="000000"/>
              <w:right w:val="single" w:sz="5" w:space="0" w:color="000000"/>
            </w:tcBorders>
          </w:tcPr>
          <w:p w14:paraId="20429B12"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3643BF81"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5" w:space="0" w:color="000000"/>
              <w:right w:val="single" w:sz="5" w:space="0" w:color="000000"/>
            </w:tcBorders>
          </w:tcPr>
          <w:p w14:paraId="60169A05"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5E1F89B5" w14:textId="77777777" w:rsidR="00D15122" w:rsidRPr="003E37B0" w:rsidRDefault="00D15122" w:rsidP="007A4F5C">
            <w:pPr>
              <w:pStyle w:val="Footer"/>
              <w:tabs>
                <w:tab w:val="clear" w:pos="4435"/>
                <w:tab w:val="clear" w:pos="8870"/>
              </w:tabs>
              <w:rPr>
                <w:sz w:val="20"/>
                <w:lang w:val="en-US"/>
              </w:rPr>
            </w:pPr>
          </w:p>
        </w:tc>
      </w:tr>
      <w:tr w:rsidR="00D15122" w:rsidRPr="00A542C9" w14:paraId="68AFD01B" w14:textId="77777777" w:rsidTr="00AF735A">
        <w:trPr>
          <w:cantSplit/>
        </w:trPr>
        <w:tc>
          <w:tcPr>
            <w:tcW w:w="1721" w:type="dxa"/>
            <w:tcBorders>
              <w:top w:val="single" w:sz="5" w:space="0" w:color="000000"/>
              <w:left w:val="single" w:sz="5" w:space="0" w:color="000000"/>
              <w:bottom w:val="single" w:sz="5" w:space="0" w:color="000000"/>
              <w:right w:val="single" w:sz="5" w:space="0" w:color="000000"/>
            </w:tcBorders>
          </w:tcPr>
          <w:p w14:paraId="4DE57A9F" w14:textId="77777777" w:rsidR="00D15122" w:rsidRPr="00A542C9" w:rsidRDefault="009B0756" w:rsidP="007A4F5C">
            <w:pPr>
              <w:pStyle w:val="TableParagraph"/>
              <w:widowControl/>
              <w:ind w:right="-2"/>
              <w:rPr>
                <w:rFonts w:ascii="Times New Roman" w:hAnsi="Times New Roman"/>
                <w:sz w:val="20"/>
                <w:szCs w:val="20"/>
              </w:rPr>
            </w:pPr>
            <w:r w:rsidRPr="00A542C9">
              <w:rPr>
                <w:rFonts w:ascii="Times New Roman" w:hAnsi="Times New Roman"/>
                <w:sz w:val="20"/>
                <w:szCs w:val="20"/>
              </w:rPr>
              <w:t>Investigations</w:t>
            </w:r>
          </w:p>
        </w:tc>
        <w:tc>
          <w:tcPr>
            <w:tcW w:w="1550" w:type="dxa"/>
            <w:tcBorders>
              <w:top w:val="single" w:sz="5" w:space="0" w:color="000000"/>
              <w:left w:val="single" w:sz="5" w:space="0" w:color="000000"/>
              <w:bottom w:val="single" w:sz="5" w:space="0" w:color="000000"/>
              <w:right w:val="single" w:sz="5" w:space="0" w:color="000000"/>
            </w:tcBorders>
          </w:tcPr>
          <w:p w14:paraId="779E10AE" w14:textId="77777777" w:rsidR="00D15122" w:rsidRPr="00A542C9" w:rsidRDefault="009B0756" w:rsidP="007A4F5C">
            <w:pPr>
              <w:pStyle w:val="TableParagraph"/>
              <w:widowControl/>
              <w:ind w:firstLine="6"/>
              <w:rPr>
                <w:rFonts w:ascii="Times New Roman" w:hAnsi="Times New Roman"/>
                <w:sz w:val="20"/>
                <w:szCs w:val="20"/>
              </w:rPr>
            </w:pPr>
            <w:r w:rsidRPr="00A542C9">
              <w:rPr>
                <w:rFonts w:ascii="Times New Roman" w:hAnsi="Times New Roman"/>
                <w:sz w:val="20"/>
                <w:szCs w:val="20"/>
              </w:rPr>
              <w:t>Weight decreased</w:t>
            </w:r>
          </w:p>
        </w:tc>
        <w:tc>
          <w:tcPr>
            <w:tcW w:w="1254" w:type="dxa"/>
            <w:tcBorders>
              <w:top w:val="single" w:sz="5" w:space="0" w:color="000000"/>
              <w:left w:val="single" w:sz="5" w:space="0" w:color="000000"/>
              <w:bottom w:val="single" w:sz="5" w:space="0" w:color="000000"/>
              <w:right w:val="single" w:sz="5" w:space="0" w:color="000000"/>
            </w:tcBorders>
          </w:tcPr>
          <w:p w14:paraId="05F2EB22" w14:textId="77777777" w:rsidR="00D15122" w:rsidRPr="00A542C9" w:rsidRDefault="00D15122" w:rsidP="007A4F5C">
            <w:pPr>
              <w:pStyle w:val="TableParagraph"/>
              <w:widowControl/>
              <w:ind w:right="188" w:hanging="108"/>
              <w:rPr>
                <w:rFonts w:ascii="Times New Roman" w:hAnsi="Times New Roman"/>
                <w:sz w:val="20"/>
                <w:szCs w:val="20"/>
              </w:rPr>
            </w:pPr>
          </w:p>
        </w:tc>
        <w:tc>
          <w:tcPr>
            <w:tcW w:w="1249" w:type="dxa"/>
            <w:tcBorders>
              <w:top w:val="single" w:sz="5" w:space="0" w:color="000000"/>
              <w:left w:val="single" w:sz="5" w:space="0" w:color="000000"/>
              <w:bottom w:val="single" w:sz="5" w:space="0" w:color="000000"/>
              <w:right w:val="single" w:sz="5" w:space="0" w:color="000000"/>
            </w:tcBorders>
          </w:tcPr>
          <w:p w14:paraId="53333E02" w14:textId="77777777" w:rsidR="00D15122" w:rsidRPr="003E37B0" w:rsidRDefault="00D15122" w:rsidP="007A4F5C">
            <w:pPr>
              <w:pStyle w:val="Footer"/>
              <w:tabs>
                <w:tab w:val="clear" w:pos="4435"/>
                <w:tab w:val="clear" w:pos="8870"/>
              </w:tabs>
              <w:rPr>
                <w:sz w:val="20"/>
                <w:lang w:val="en-US"/>
              </w:rPr>
            </w:pPr>
          </w:p>
        </w:tc>
        <w:tc>
          <w:tcPr>
            <w:tcW w:w="1038" w:type="dxa"/>
            <w:tcBorders>
              <w:top w:val="single" w:sz="5" w:space="0" w:color="000000"/>
              <w:left w:val="single" w:sz="5" w:space="0" w:color="000000"/>
              <w:bottom w:val="single" w:sz="5" w:space="0" w:color="000000"/>
              <w:right w:val="single" w:sz="5" w:space="0" w:color="000000"/>
            </w:tcBorders>
          </w:tcPr>
          <w:p w14:paraId="6FDEB794" w14:textId="77777777" w:rsidR="00D15122" w:rsidRPr="003E37B0" w:rsidRDefault="00D15122" w:rsidP="007A4F5C">
            <w:pPr>
              <w:pStyle w:val="Footer"/>
              <w:tabs>
                <w:tab w:val="clear" w:pos="4435"/>
                <w:tab w:val="clear" w:pos="8870"/>
              </w:tabs>
              <w:rPr>
                <w:sz w:val="20"/>
                <w:lang w:val="en-US"/>
              </w:rPr>
            </w:pPr>
          </w:p>
        </w:tc>
        <w:tc>
          <w:tcPr>
            <w:tcW w:w="1056" w:type="dxa"/>
            <w:tcBorders>
              <w:top w:val="single" w:sz="5" w:space="0" w:color="000000"/>
              <w:left w:val="single" w:sz="5" w:space="0" w:color="000000"/>
              <w:bottom w:val="single" w:sz="5" w:space="0" w:color="000000"/>
              <w:right w:val="single" w:sz="5" w:space="0" w:color="000000"/>
            </w:tcBorders>
          </w:tcPr>
          <w:p w14:paraId="4E359556" w14:textId="77777777" w:rsidR="00D15122" w:rsidRPr="003E37B0" w:rsidRDefault="00D15122" w:rsidP="007A4F5C">
            <w:pPr>
              <w:pStyle w:val="Footer"/>
              <w:tabs>
                <w:tab w:val="clear" w:pos="4435"/>
                <w:tab w:val="clear" w:pos="8870"/>
              </w:tabs>
              <w:rPr>
                <w:sz w:val="20"/>
                <w:lang w:val="en-US"/>
              </w:rPr>
            </w:pPr>
          </w:p>
        </w:tc>
        <w:tc>
          <w:tcPr>
            <w:tcW w:w="1532" w:type="dxa"/>
            <w:tcBorders>
              <w:top w:val="single" w:sz="5" w:space="0" w:color="000000"/>
              <w:left w:val="single" w:sz="5" w:space="0" w:color="000000"/>
              <w:bottom w:val="single" w:sz="5" w:space="0" w:color="000000"/>
              <w:right w:val="single" w:sz="5" w:space="0" w:color="000000"/>
            </w:tcBorders>
          </w:tcPr>
          <w:p w14:paraId="78AEE5B9" w14:textId="77777777" w:rsidR="00D15122" w:rsidRPr="003E37B0" w:rsidRDefault="00D15122" w:rsidP="007A4F5C">
            <w:pPr>
              <w:pStyle w:val="Footer"/>
              <w:tabs>
                <w:tab w:val="clear" w:pos="4435"/>
                <w:tab w:val="clear" w:pos="8870"/>
              </w:tabs>
              <w:rPr>
                <w:sz w:val="20"/>
                <w:lang w:val="en-US"/>
              </w:rPr>
            </w:pPr>
          </w:p>
        </w:tc>
      </w:tr>
    </w:tbl>
    <w:p w14:paraId="3BCF9D36" w14:textId="77777777" w:rsidR="00D15122" w:rsidRPr="003E37B0" w:rsidRDefault="00D15122" w:rsidP="00AF735A">
      <w:pPr>
        <w:widowControl/>
        <w:rPr>
          <w:rFonts w:ascii="Times New Roman" w:eastAsia="Times New Roman" w:hAnsi="Times New Roman"/>
          <w:bCs/>
        </w:rPr>
      </w:pPr>
    </w:p>
    <w:p w14:paraId="26CEEEB2" w14:textId="77777777" w:rsidR="00D15122" w:rsidRPr="003E37B0" w:rsidRDefault="009B0756" w:rsidP="00304014">
      <w:pPr>
        <w:widowControl/>
        <w:rPr>
          <w:rFonts w:ascii="Times New Roman" w:eastAsia="Times New Roman" w:hAnsi="Times New Roman"/>
          <w:sz w:val="20"/>
          <w:szCs w:val="20"/>
        </w:rPr>
      </w:pPr>
      <w:r w:rsidRPr="003E37B0">
        <w:rPr>
          <w:rFonts w:ascii="Times New Roman" w:hAnsi="Times New Roman"/>
          <w:sz w:val="20"/>
        </w:rPr>
        <w:t>When events were noted as both all grade and grade 3-5 adverse drug reactions in clinical trials, the highest</w:t>
      </w:r>
      <w:r w:rsidR="00793075" w:rsidRPr="003E37B0">
        <w:rPr>
          <w:rFonts w:ascii="Times New Roman" w:hAnsi="Times New Roman"/>
          <w:sz w:val="20"/>
        </w:rPr>
        <w:t xml:space="preserve"> </w:t>
      </w:r>
      <w:r w:rsidRPr="003E37B0">
        <w:rPr>
          <w:rFonts w:ascii="Times New Roman" w:hAnsi="Times New Roman"/>
          <w:sz w:val="20"/>
        </w:rPr>
        <w:t>frequency observed in patients has been reported. Data are unadjusted for the differential time on treatment.</w:t>
      </w:r>
    </w:p>
    <w:p w14:paraId="6BA7E07A" w14:textId="77777777" w:rsidR="00D15122" w:rsidRPr="003E37B0" w:rsidRDefault="00D15122" w:rsidP="00AF735A">
      <w:pPr>
        <w:widowControl/>
        <w:rPr>
          <w:rFonts w:ascii="Times New Roman" w:eastAsia="Times New Roman" w:hAnsi="Times New Roman"/>
        </w:rPr>
      </w:pPr>
    </w:p>
    <w:p w14:paraId="225BA2E8"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a</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 xml:space="preserve">For further information please refer to Table 3 </w:t>
      </w:r>
      <w:r w:rsidR="003E4A60">
        <w:rPr>
          <w:rFonts w:ascii="Times New Roman" w:hAnsi="Times New Roman"/>
          <w:sz w:val="20"/>
        </w:rPr>
        <w:t>‘</w:t>
      </w:r>
      <w:r w:rsidRPr="003E37B0">
        <w:rPr>
          <w:rFonts w:ascii="Times New Roman" w:hAnsi="Times New Roman"/>
          <w:sz w:val="20"/>
        </w:rPr>
        <w:t>Adverse reactions reported in post-marketing setting.</w:t>
      </w:r>
      <w:r w:rsidR="003E4A60">
        <w:rPr>
          <w:rFonts w:ascii="Times New Roman" w:hAnsi="Times New Roman"/>
          <w:sz w:val="20"/>
        </w:rPr>
        <w:t>’</w:t>
      </w:r>
    </w:p>
    <w:p w14:paraId="3085580D"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 xml:space="preserve">b </w:t>
      </w:r>
      <w:r w:rsidR="00AF735A">
        <w:rPr>
          <w:rFonts w:ascii="Times New Roman" w:hAnsi="Times New Roman"/>
          <w:vertAlign w:val="superscript"/>
        </w:rPr>
        <w:tab/>
      </w:r>
      <w:r w:rsidRPr="003E37B0">
        <w:rPr>
          <w:rFonts w:ascii="Times New Roman" w:hAnsi="Times New Roman"/>
          <w:sz w:val="20"/>
        </w:rPr>
        <w:t xml:space="preserve">Terms represent a group of events that describe a medical concept rather than a single condition or MedDRA (Medical Dictionary for Regulatory Activities) preferred term. This group of medical terms may involve the </w:t>
      </w:r>
      <w:r w:rsidR="00793075" w:rsidRPr="003E37B0">
        <w:rPr>
          <w:rFonts w:ascii="Times New Roman" w:hAnsi="Times New Roman"/>
          <w:sz w:val="20"/>
        </w:rPr>
        <w:t xml:space="preserve">same </w:t>
      </w:r>
      <w:r w:rsidRPr="003E37B0">
        <w:rPr>
          <w:rFonts w:ascii="Times New Roman" w:hAnsi="Times New Roman"/>
          <w:sz w:val="20"/>
        </w:rPr>
        <w:t>underlying pathophysiology (e.g. arterial thromboembolic reactions include cerebrovascular accident, myocardial infarction, transient ischaemic attack and other arterial thromboembolic reactions).</w:t>
      </w:r>
    </w:p>
    <w:p w14:paraId="068FC64A"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c</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Based on a substudy from NSABP C-08 with 295 patients</w:t>
      </w:r>
    </w:p>
    <w:p w14:paraId="54B6B702" w14:textId="77777777" w:rsidR="00D15122" w:rsidRPr="003E37B0" w:rsidRDefault="009B0756" w:rsidP="00AF735A">
      <w:pPr>
        <w:widowControl/>
        <w:ind w:left="288" w:hanging="288"/>
        <w:rPr>
          <w:rFonts w:ascii="Times New Roman" w:eastAsia="Times New Roman" w:hAnsi="Times New Roman"/>
          <w:sz w:val="20"/>
          <w:szCs w:val="20"/>
        </w:rPr>
      </w:pPr>
      <w:r w:rsidRPr="003E37B0">
        <w:rPr>
          <w:rFonts w:ascii="Times New Roman" w:hAnsi="Times New Roman"/>
          <w:vertAlign w:val="superscript"/>
        </w:rPr>
        <w:t>d</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 xml:space="preserve">For additional information refer below within section </w:t>
      </w:r>
      <w:r w:rsidR="003E4A60">
        <w:rPr>
          <w:rFonts w:ascii="Times New Roman" w:hAnsi="Times New Roman"/>
          <w:sz w:val="20"/>
        </w:rPr>
        <w:t>“</w:t>
      </w:r>
      <w:r w:rsidRPr="003E37B0">
        <w:rPr>
          <w:rFonts w:ascii="Times New Roman" w:hAnsi="Times New Roman"/>
          <w:sz w:val="20"/>
        </w:rPr>
        <w:t>Further information on selected serious adverse reactions.</w:t>
      </w:r>
      <w:r w:rsidR="003E4A60">
        <w:rPr>
          <w:rFonts w:ascii="Times New Roman" w:hAnsi="Times New Roman"/>
          <w:sz w:val="20"/>
        </w:rPr>
        <w:t>”</w:t>
      </w:r>
    </w:p>
    <w:p w14:paraId="0097B56D"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e</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Recto-vaginal fistulae are the most common fistulae in the GI-vaginal fistula category.</w:t>
      </w:r>
    </w:p>
    <w:p w14:paraId="5717C713"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f</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Observed in p</w:t>
      </w:r>
      <w:r w:rsidR="00F84BAD">
        <w:rPr>
          <w:rFonts w:ascii="Times New Roman" w:hAnsi="Times New Roman"/>
          <w:sz w:val="20"/>
        </w:rPr>
        <w:t>a</w:t>
      </w:r>
      <w:r w:rsidRPr="003E37B0">
        <w:rPr>
          <w:rFonts w:ascii="Times New Roman" w:hAnsi="Times New Roman"/>
          <w:sz w:val="20"/>
        </w:rPr>
        <w:t>ediatric population only</w:t>
      </w:r>
      <w:r w:rsidR="00D970C2">
        <w:rPr>
          <w:rFonts w:ascii="Times New Roman" w:hAnsi="Times New Roman"/>
          <w:sz w:val="20"/>
        </w:rPr>
        <w:t>.</w:t>
      </w:r>
    </w:p>
    <w:p w14:paraId="463D11C0" w14:textId="77777777" w:rsidR="0069180D" w:rsidRDefault="0069180D" w:rsidP="00AF735A">
      <w:pPr>
        <w:widowControl/>
        <w:rPr>
          <w:rFonts w:ascii="Times New Roman" w:hAnsi="Times New Roman"/>
        </w:rPr>
      </w:pPr>
    </w:p>
    <w:p w14:paraId="2FDEBCA1" w14:textId="77777777" w:rsidR="00D15122" w:rsidRPr="003E37B0" w:rsidRDefault="002E590F" w:rsidP="00FA4903">
      <w:pPr>
        <w:pStyle w:val="Heading1"/>
        <w:keepNext/>
        <w:widowControl/>
        <w:ind w:left="0"/>
        <w:rPr>
          <w:bCs w:val="0"/>
        </w:rPr>
      </w:pPr>
      <w:r>
        <w:t>Table 2</w:t>
      </w:r>
      <w:r>
        <w:tab/>
      </w:r>
      <w:r>
        <w:tab/>
      </w:r>
      <w:r w:rsidR="009B0756" w:rsidRPr="003E37B0">
        <w:t xml:space="preserve">Severe </w:t>
      </w:r>
      <w:r w:rsidR="00B45740">
        <w:t>a</w:t>
      </w:r>
      <w:r w:rsidR="009B0756" w:rsidRPr="003E37B0">
        <w:t xml:space="preserve">dverse </w:t>
      </w:r>
      <w:r w:rsidR="00B45740">
        <w:t>r</w:t>
      </w:r>
      <w:r w:rsidR="009B0756" w:rsidRPr="003E37B0">
        <w:t xml:space="preserve">eactions by </w:t>
      </w:r>
      <w:r w:rsidR="00B45740">
        <w:t>f</w:t>
      </w:r>
      <w:r w:rsidR="009B0756" w:rsidRPr="003E37B0">
        <w:t>requency</w:t>
      </w:r>
    </w:p>
    <w:p w14:paraId="0EF74A14" w14:textId="77777777" w:rsidR="00D15122" w:rsidRPr="003E37B0" w:rsidRDefault="00D15122" w:rsidP="00FA4903">
      <w:pPr>
        <w:keepNext/>
        <w:widowControl/>
        <w:rPr>
          <w:rFonts w:ascii="Times New Roman" w:eastAsia="Times New Roman" w:hAnsi="Times New Roman"/>
          <w:bCs/>
        </w:rPr>
      </w:pPr>
    </w:p>
    <w:tbl>
      <w:tblPr>
        <w:tblW w:w="5000" w:type="pct"/>
        <w:tblLayout w:type="fixed"/>
        <w:tblCellMar>
          <w:left w:w="115" w:type="dxa"/>
          <w:right w:w="115" w:type="dxa"/>
        </w:tblCellMar>
        <w:tblLook w:val="01E0" w:firstRow="1" w:lastRow="1" w:firstColumn="1" w:lastColumn="1" w:noHBand="0" w:noVBand="0"/>
      </w:tblPr>
      <w:tblGrid>
        <w:gridCol w:w="1296"/>
        <w:gridCol w:w="1297"/>
        <w:gridCol w:w="1337"/>
        <w:gridCol w:w="1256"/>
        <w:gridCol w:w="1297"/>
        <w:gridCol w:w="1204"/>
        <w:gridCol w:w="1389"/>
      </w:tblGrid>
      <w:tr w:rsidR="00D15122" w:rsidRPr="00A542C9" w14:paraId="5C3DC124" w14:textId="77777777" w:rsidTr="00544237">
        <w:trPr>
          <w:cantSplit/>
          <w:tblHeader/>
        </w:trPr>
        <w:tc>
          <w:tcPr>
            <w:tcW w:w="1336" w:type="dxa"/>
            <w:tcBorders>
              <w:top w:val="single" w:sz="5" w:space="0" w:color="000000"/>
              <w:left w:val="single" w:sz="5" w:space="0" w:color="000000"/>
              <w:bottom w:val="single" w:sz="5" w:space="0" w:color="000000"/>
              <w:right w:val="single" w:sz="5" w:space="0" w:color="000000"/>
            </w:tcBorders>
          </w:tcPr>
          <w:p w14:paraId="3FE18FB9" w14:textId="77777777" w:rsidR="00D15122" w:rsidRPr="006A1778" w:rsidRDefault="009B0756" w:rsidP="00FA4903">
            <w:pPr>
              <w:pStyle w:val="TableParagraph"/>
              <w:keepNext/>
              <w:widowControl/>
              <w:ind w:firstLine="14"/>
              <w:jc w:val="center"/>
              <w:rPr>
                <w:rFonts w:ascii="Times New Roman" w:eastAsia="Times New Roman" w:hAnsi="Times New Roman"/>
                <w:sz w:val="20"/>
                <w:szCs w:val="20"/>
              </w:rPr>
            </w:pPr>
            <w:r w:rsidRPr="00A542C9">
              <w:rPr>
                <w:rFonts w:ascii="Times New Roman" w:hAnsi="Times New Roman"/>
                <w:sz w:val="20"/>
                <w:szCs w:val="20"/>
              </w:rPr>
              <w:t>System organ class</w:t>
            </w:r>
          </w:p>
        </w:tc>
        <w:tc>
          <w:tcPr>
            <w:tcW w:w="1336" w:type="dxa"/>
            <w:tcBorders>
              <w:top w:val="single" w:sz="5" w:space="0" w:color="000000"/>
              <w:left w:val="single" w:sz="5" w:space="0" w:color="000000"/>
              <w:bottom w:val="single" w:sz="5" w:space="0" w:color="000000"/>
              <w:right w:val="single" w:sz="5" w:space="0" w:color="000000"/>
            </w:tcBorders>
          </w:tcPr>
          <w:p w14:paraId="4B53775C" w14:textId="77777777" w:rsidR="00D15122" w:rsidRPr="006A1778" w:rsidRDefault="009B0756" w:rsidP="00FA4903">
            <w:pPr>
              <w:pStyle w:val="TableParagraph"/>
              <w:widowControl/>
              <w:spacing w:line="222" w:lineRule="exact"/>
              <w:jc w:val="center"/>
              <w:rPr>
                <w:rFonts w:ascii="Times New Roman" w:eastAsia="Times New Roman" w:hAnsi="Times New Roman"/>
                <w:sz w:val="20"/>
                <w:szCs w:val="20"/>
              </w:rPr>
            </w:pPr>
            <w:r w:rsidRPr="00A542C9">
              <w:rPr>
                <w:rFonts w:ascii="Times New Roman" w:hAnsi="Times New Roman"/>
                <w:sz w:val="20"/>
                <w:szCs w:val="20"/>
              </w:rPr>
              <w:t xml:space="preserve">Very </w:t>
            </w:r>
            <w:r w:rsidR="00AA14F8">
              <w:rPr>
                <w:rFonts w:ascii="Times New Roman" w:hAnsi="Times New Roman"/>
                <w:sz w:val="20"/>
                <w:szCs w:val="20"/>
              </w:rPr>
              <w:t>c</w:t>
            </w:r>
            <w:r w:rsidRPr="00A542C9">
              <w:rPr>
                <w:rFonts w:ascii="Times New Roman" w:hAnsi="Times New Roman"/>
                <w:sz w:val="20"/>
                <w:szCs w:val="20"/>
              </w:rPr>
              <w:t>ommon</w:t>
            </w:r>
          </w:p>
        </w:tc>
        <w:tc>
          <w:tcPr>
            <w:tcW w:w="1378" w:type="dxa"/>
            <w:tcBorders>
              <w:top w:val="single" w:sz="5" w:space="0" w:color="000000"/>
              <w:left w:val="single" w:sz="5" w:space="0" w:color="000000"/>
              <w:bottom w:val="single" w:sz="5" w:space="0" w:color="000000"/>
              <w:right w:val="single" w:sz="5" w:space="0" w:color="000000"/>
            </w:tcBorders>
          </w:tcPr>
          <w:p w14:paraId="5C16E561" w14:textId="77777777" w:rsidR="00D15122" w:rsidRPr="006A1778" w:rsidRDefault="009B0756" w:rsidP="00FA4903">
            <w:pPr>
              <w:pStyle w:val="TableParagraph"/>
              <w:widowControl/>
              <w:spacing w:line="222" w:lineRule="exact"/>
              <w:jc w:val="center"/>
              <w:rPr>
                <w:rFonts w:ascii="Times New Roman" w:eastAsia="Times New Roman" w:hAnsi="Times New Roman"/>
                <w:sz w:val="20"/>
                <w:szCs w:val="20"/>
              </w:rPr>
            </w:pPr>
            <w:r w:rsidRPr="00A542C9">
              <w:rPr>
                <w:rFonts w:ascii="Times New Roman" w:hAnsi="Times New Roman"/>
                <w:sz w:val="20"/>
                <w:szCs w:val="20"/>
              </w:rPr>
              <w:t>Common</w:t>
            </w:r>
          </w:p>
        </w:tc>
        <w:tc>
          <w:tcPr>
            <w:tcW w:w="1294" w:type="dxa"/>
            <w:tcBorders>
              <w:top w:val="single" w:sz="5" w:space="0" w:color="000000"/>
              <w:left w:val="single" w:sz="5" w:space="0" w:color="000000"/>
              <w:bottom w:val="single" w:sz="5" w:space="0" w:color="000000"/>
              <w:right w:val="single" w:sz="5" w:space="0" w:color="000000"/>
            </w:tcBorders>
          </w:tcPr>
          <w:p w14:paraId="756A95B9" w14:textId="77777777" w:rsidR="00D15122" w:rsidRPr="006A1778" w:rsidRDefault="009B0756" w:rsidP="00FA4903">
            <w:pPr>
              <w:pStyle w:val="TableParagraph"/>
              <w:widowControl/>
              <w:spacing w:line="222" w:lineRule="exact"/>
              <w:jc w:val="center"/>
              <w:rPr>
                <w:rFonts w:ascii="Times New Roman" w:eastAsia="Times New Roman" w:hAnsi="Times New Roman"/>
                <w:sz w:val="20"/>
                <w:szCs w:val="20"/>
              </w:rPr>
            </w:pPr>
            <w:r w:rsidRPr="00A542C9">
              <w:rPr>
                <w:rFonts w:ascii="Times New Roman" w:hAnsi="Times New Roman"/>
                <w:sz w:val="20"/>
                <w:szCs w:val="20"/>
              </w:rPr>
              <w:t>Uncommon</w:t>
            </w:r>
          </w:p>
        </w:tc>
        <w:tc>
          <w:tcPr>
            <w:tcW w:w="1336" w:type="dxa"/>
            <w:tcBorders>
              <w:top w:val="single" w:sz="5" w:space="0" w:color="000000"/>
              <w:left w:val="single" w:sz="5" w:space="0" w:color="000000"/>
              <w:bottom w:val="single" w:sz="5" w:space="0" w:color="000000"/>
              <w:right w:val="single" w:sz="5" w:space="0" w:color="000000"/>
            </w:tcBorders>
          </w:tcPr>
          <w:p w14:paraId="14FED218" w14:textId="77777777" w:rsidR="00D15122" w:rsidRPr="006A1778" w:rsidRDefault="009B0756" w:rsidP="00FA4903">
            <w:pPr>
              <w:pStyle w:val="TableParagraph"/>
              <w:widowControl/>
              <w:spacing w:line="222" w:lineRule="exact"/>
              <w:jc w:val="center"/>
              <w:rPr>
                <w:rFonts w:ascii="Times New Roman" w:eastAsia="Times New Roman" w:hAnsi="Times New Roman"/>
                <w:sz w:val="20"/>
                <w:szCs w:val="20"/>
              </w:rPr>
            </w:pPr>
            <w:r w:rsidRPr="00A542C9">
              <w:rPr>
                <w:rFonts w:ascii="Times New Roman" w:hAnsi="Times New Roman"/>
                <w:sz w:val="20"/>
                <w:szCs w:val="20"/>
              </w:rPr>
              <w:t>Rare</w:t>
            </w:r>
          </w:p>
        </w:tc>
        <w:tc>
          <w:tcPr>
            <w:tcW w:w="1240" w:type="dxa"/>
            <w:tcBorders>
              <w:top w:val="single" w:sz="5" w:space="0" w:color="000000"/>
              <w:left w:val="single" w:sz="5" w:space="0" w:color="000000"/>
              <w:bottom w:val="single" w:sz="5" w:space="0" w:color="000000"/>
              <w:right w:val="single" w:sz="5" w:space="0" w:color="000000"/>
            </w:tcBorders>
          </w:tcPr>
          <w:p w14:paraId="0ECEAE2D" w14:textId="77777777" w:rsidR="00D15122" w:rsidRPr="006A1778" w:rsidRDefault="009B0756" w:rsidP="00FA4903">
            <w:pPr>
              <w:pStyle w:val="TableParagraph"/>
              <w:widowControl/>
              <w:ind w:hanging="10"/>
              <w:jc w:val="center"/>
              <w:rPr>
                <w:rFonts w:ascii="Times New Roman" w:eastAsia="Times New Roman" w:hAnsi="Times New Roman"/>
                <w:sz w:val="20"/>
                <w:szCs w:val="20"/>
              </w:rPr>
            </w:pPr>
            <w:r w:rsidRPr="00A542C9">
              <w:rPr>
                <w:rFonts w:ascii="Times New Roman" w:hAnsi="Times New Roman"/>
                <w:sz w:val="20"/>
                <w:szCs w:val="20"/>
              </w:rPr>
              <w:t xml:space="preserve">Very </w:t>
            </w:r>
            <w:r w:rsidR="00AA14F8">
              <w:rPr>
                <w:rFonts w:ascii="Times New Roman" w:hAnsi="Times New Roman"/>
                <w:sz w:val="20"/>
                <w:szCs w:val="20"/>
              </w:rPr>
              <w:t>r</w:t>
            </w:r>
            <w:r w:rsidRPr="00A542C9">
              <w:rPr>
                <w:rFonts w:ascii="Times New Roman" w:hAnsi="Times New Roman"/>
                <w:sz w:val="20"/>
                <w:szCs w:val="20"/>
              </w:rPr>
              <w:t>are</w:t>
            </w:r>
          </w:p>
        </w:tc>
        <w:tc>
          <w:tcPr>
            <w:tcW w:w="1432" w:type="dxa"/>
            <w:tcBorders>
              <w:top w:val="single" w:sz="5" w:space="0" w:color="000000"/>
              <w:left w:val="single" w:sz="5" w:space="0" w:color="000000"/>
              <w:bottom w:val="single" w:sz="5" w:space="0" w:color="000000"/>
              <w:right w:val="single" w:sz="5" w:space="0" w:color="000000"/>
            </w:tcBorders>
          </w:tcPr>
          <w:p w14:paraId="29FCA474" w14:textId="77777777" w:rsidR="00D15122" w:rsidRPr="006A1778" w:rsidRDefault="009B0756" w:rsidP="00FA4903">
            <w:pPr>
              <w:pStyle w:val="TableParagraph"/>
              <w:widowControl/>
              <w:ind w:right="260"/>
              <w:jc w:val="center"/>
              <w:rPr>
                <w:rFonts w:ascii="Times New Roman" w:eastAsia="Times New Roman" w:hAnsi="Times New Roman"/>
                <w:sz w:val="20"/>
                <w:szCs w:val="20"/>
              </w:rPr>
            </w:pPr>
            <w:r w:rsidRPr="00A542C9">
              <w:rPr>
                <w:rFonts w:ascii="Times New Roman" w:hAnsi="Times New Roman"/>
                <w:sz w:val="20"/>
                <w:szCs w:val="20"/>
              </w:rPr>
              <w:t xml:space="preserve">Frequency </w:t>
            </w:r>
            <w:r w:rsidR="00AA14F8">
              <w:rPr>
                <w:rFonts w:ascii="Times New Roman" w:hAnsi="Times New Roman"/>
                <w:sz w:val="20"/>
                <w:szCs w:val="20"/>
              </w:rPr>
              <w:t>n</w:t>
            </w:r>
            <w:r w:rsidRPr="00A542C9">
              <w:rPr>
                <w:rFonts w:ascii="Times New Roman" w:hAnsi="Times New Roman"/>
                <w:sz w:val="20"/>
                <w:szCs w:val="20"/>
              </w:rPr>
              <w:t xml:space="preserve">ot </w:t>
            </w:r>
            <w:r w:rsidR="00AA14F8">
              <w:rPr>
                <w:rFonts w:ascii="Times New Roman" w:hAnsi="Times New Roman"/>
                <w:sz w:val="20"/>
                <w:szCs w:val="20"/>
              </w:rPr>
              <w:t>k</w:t>
            </w:r>
            <w:r w:rsidRPr="00A542C9">
              <w:rPr>
                <w:rFonts w:ascii="Times New Roman" w:hAnsi="Times New Roman"/>
                <w:sz w:val="20"/>
                <w:szCs w:val="20"/>
              </w:rPr>
              <w:t>nown</w:t>
            </w:r>
          </w:p>
        </w:tc>
      </w:tr>
      <w:tr w:rsidR="00D15122" w:rsidRPr="00A542C9" w14:paraId="73CF9D4F" w14:textId="77777777" w:rsidTr="00544237">
        <w:trPr>
          <w:cantSplit/>
        </w:trPr>
        <w:tc>
          <w:tcPr>
            <w:tcW w:w="1336" w:type="dxa"/>
            <w:tcBorders>
              <w:top w:val="single" w:sz="5" w:space="0" w:color="000000"/>
              <w:left w:val="single" w:sz="5" w:space="0" w:color="000000"/>
              <w:bottom w:val="single" w:sz="5" w:space="0" w:color="000000"/>
              <w:right w:val="single" w:sz="5" w:space="0" w:color="000000"/>
            </w:tcBorders>
          </w:tcPr>
          <w:p w14:paraId="48277B76"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t>Infections and infestations</w:t>
            </w:r>
          </w:p>
        </w:tc>
        <w:tc>
          <w:tcPr>
            <w:tcW w:w="1336" w:type="dxa"/>
            <w:tcBorders>
              <w:top w:val="single" w:sz="5" w:space="0" w:color="000000"/>
              <w:left w:val="single" w:sz="5" w:space="0" w:color="000000"/>
              <w:bottom w:val="single" w:sz="5" w:space="0" w:color="000000"/>
              <w:right w:val="single" w:sz="5" w:space="0" w:color="000000"/>
            </w:tcBorders>
          </w:tcPr>
          <w:p w14:paraId="2DB84199" w14:textId="77777777" w:rsidR="00D15122" w:rsidRPr="00A542C9" w:rsidRDefault="00D15122" w:rsidP="00FA4903">
            <w:pPr>
              <w:pStyle w:val="TableParagraph"/>
              <w:widowControl/>
              <w:spacing w:line="234" w:lineRule="auto"/>
              <w:rPr>
                <w:rFonts w:ascii="Times New Roman" w:hAnsi="Times New Roman"/>
                <w:sz w:val="20"/>
                <w:szCs w:val="20"/>
              </w:rPr>
            </w:pPr>
          </w:p>
        </w:tc>
        <w:tc>
          <w:tcPr>
            <w:tcW w:w="1378" w:type="dxa"/>
            <w:tcBorders>
              <w:top w:val="single" w:sz="5" w:space="0" w:color="000000"/>
              <w:left w:val="single" w:sz="5" w:space="0" w:color="000000"/>
              <w:bottom w:val="single" w:sz="5" w:space="0" w:color="000000"/>
              <w:right w:val="single" w:sz="5" w:space="0" w:color="000000"/>
            </w:tcBorders>
          </w:tcPr>
          <w:p w14:paraId="10B95B5C" w14:textId="77777777" w:rsidR="00D15122" w:rsidRPr="00A542C9" w:rsidRDefault="009B0756" w:rsidP="00FA4903">
            <w:pPr>
              <w:pStyle w:val="TableParagraph"/>
              <w:widowControl/>
              <w:spacing w:line="234" w:lineRule="auto"/>
              <w:ind w:right="9"/>
              <w:rPr>
                <w:rFonts w:ascii="Times New Roman" w:hAnsi="Times New Roman"/>
                <w:sz w:val="20"/>
                <w:szCs w:val="20"/>
              </w:rPr>
            </w:pPr>
            <w:r w:rsidRPr="00A542C9">
              <w:rPr>
                <w:rFonts w:ascii="Times New Roman" w:hAnsi="Times New Roman"/>
                <w:sz w:val="20"/>
                <w:szCs w:val="20"/>
              </w:rPr>
              <w:t>Sepsis, Cellulitis, Abscess</w:t>
            </w:r>
            <w:r w:rsidRPr="00A542C9">
              <w:rPr>
                <w:rFonts w:ascii="Times New Roman" w:hAnsi="Times New Roman"/>
                <w:sz w:val="20"/>
                <w:szCs w:val="20"/>
                <w:vertAlign w:val="superscript"/>
              </w:rPr>
              <w:t>a,b</w:t>
            </w:r>
            <w:r w:rsidRPr="00A542C9">
              <w:rPr>
                <w:rFonts w:ascii="Times New Roman" w:hAnsi="Times New Roman"/>
                <w:sz w:val="20"/>
                <w:szCs w:val="20"/>
              </w:rPr>
              <w:t>, Infection, Urinary tract infection</w:t>
            </w:r>
            <w:r w:rsidR="00A92A1F" w:rsidRPr="00A542C9">
              <w:rPr>
                <w:rFonts w:ascii="Times New Roman" w:hAnsi="Times New Roman"/>
                <w:sz w:val="20"/>
                <w:szCs w:val="20"/>
              </w:rPr>
              <w:t xml:space="preserve"> </w:t>
            </w:r>
          </w:p>
        </w:tc>
        <w:tc>
          <w:tcPr>
            <w:tcW w:w="1294" w:type="dxa"/>
            <w:tcBorders>
              <w:top w:val="single" w:sz="5" w:space="0" w:color="000000"/>
              <w:left w:val="single" w:sz="5" w:space="0" w:color="000000"/>
              <w:bottom w:val="single" w:sz="5" w:space="0" w:color="000000"/>
              <w:right w:val="single" w:sz="5" w:space="0" w:color="000000"/>
            </w:tcBorders>
          </w:tcPr>
          <w:p w14:paraId="31F2848E" w14:textId="77777777" w:rsidR="00D15122" w:rsidRPr="00A542C9" w:rsidRDefault="00D15122" w:rsidP="00FA4903">
            <w:pPr>
              <w:pStyle w:val="TableParagraph"/>
              <w:widowControl/>
              <w:spacing w:line="234" w:lineRule="auto"/>
              <w:ind w:right="34"/>
              <w:rPr>
                <w:rFonts w:ascii="Times New Roman" w:hAnsi="Times New Roman"/>
                <w:sz w:val="20"/>
                <w:szCs w:val="20"/>
              </w:rPr>
            </w:pPr>
          </w:p>
        </w:tc>
        <w:tc>
          <w:tcPr>
            <w:tcW w:w="1336" w:type="dxa"/>
            <w:tcBorders>
              <w:top w:val="single" w:sz="5" w:space="0" w:color="000000"/>
              <w:left w:val="single" w:sz="5" w:space="0" w:color="000000"/>
              <w:bottom w:val="single" w:sz="5" w:space="0" w:color="000000"/>
              <w:right w:val="single" w:sz="5" w:space="0" w:color="000000"/>
            </w:tcBorders>
          </w:tcPr>
          <w:p w14:paraId="3FD414E7" w14:textId="77777777" w:rsidR="00D15122" w:rsidRPr="00A542C9" w:rsidRDefault="00D15122" w:rsidP="00FA4903">
            <w:pPr>
              <w:pStyle w:val="TableParagraph"/>
              <w:widowControl/>
              <w:spacing w:line="234" w:lineRule="auto"/>
              <w:ind w:right="20"/>
              <w:rPr>
                <w:rFonts w:ascii="Times New Roman" w:hAnsi="Times New Roman"/>
                <w:sz w:val="20"/>
                <w:szCs w:val="20"/>
              </w:rPr>
            </w:pPr>
          </w:p>
        </w:tc>
        <w:tc>
          <w:tcPr>
            <w:tcW w:w="1240" w:type="dxa"/>
            <w:tcBorders>
              <w:top w:val="single" w:sz="5" w:space="0" w:color="000000"/>
              <w:left w:val="single" w:sz="5" w:space="0" w:color="000000"/>
              <w:bottom w:val="single" w:sz="5" w:space="0" w:color="000000"/>
              <w:right w:val="single" w:sz="5" w:space="0" w:color="000000"/>
            </w:tcBorders>
          </w:tcPr>
          <w:p w14:paraId="4632A92D" w14:textId="77777777" w:rsidR="00D15122" w:rsidRPr="00A542C9" w:rsidRDefault="00D15122" w:rsidP="00FA4903">
            <w:pPr>
              <w:pStyle w:val="TableParagraph"/>
              <w:widowControl/>
              <w:spacing w:line="234" w:lineRule="auto"/>
              <w:ind w:right="6"/>
              <w:rPr>
                <w:rFonts w:ascii="Times New Roman" w:hAnsi="Times New Roman"/>
                <w:sz w:val="20"/>
                <w:szCs w:val="20"/>
              </w:rPr>
            </w:pPr>
          </w:p>
        </w:tc>
        <w:tc>
          <w:tcPr>
            <w:tcW w:w="1432" w:type="dxa"/>
            <w:tcBorders>
              <w:top w:val="single" w:sz="5" w:space="0" w:color="000000"/>
              <w:left w:val="single" w:sz="5" w:space="0" w:color="000000"/>
              <w:bottom w:val="single" w:sz="5" w:space="0" w:color="000000"/>
              <w:right w:val="single" w:sz="5" w:space="0" w:color="000000"/>
            </w:tcBorders>
          </w:tcPr>
          <w:p w14:paraId="2090F339" w14:textId="77777777" w:rsidR="00D15122" w:rsidRPr="00A542C9" w:rsidRDefault="009B0756" w:rsidP="00FA4903">
            <w:pPr>
              <w:pStyle w:val="TableParagraph"/>
              <w:widowControl/>
              <w:spacing w:line="234" w:lineRule="auto"/>
              <w:ind w:right="26"/>
              <w:rPr>
                <w:rFonts w:ascii="Times New Roman" w:hAnsi="Times New Roman"/>
                <w:sz w:val="20"/>
                <w:szCs w:val="20"/>
              </w:rPr>
            </w:pPr>
            <w:r w:rsidRPr="00A542C9">
              <w:rPr>
                <w:rFonts w:ascii="Times New Roman" w:hAnsi="Times New Roman"/>
                <w:sz w:val="20"/>
                <w:szCs w:val="20"/>
              </w:rPr>
              <w:t>Necrotising fasciitis</w:t>
            </w:r>
            <w:r w:rsidRPr="00A542C9">
              <w:rPr>
                <w:rFonts w:ascii="Times New Roman" w:hAnsi="Times New Roman"/>
                <w:sz w:val="20"/>
                <w:szCs w:val="20"/>
                <w:vertAlign w:val="superscript"/>
              </w:rPr>
              <w:t>c</w:t>
            </w:r>
          </w:p>
        </w:tc>
      </w:tr>
      <w:tr w:rsidR="00D15122" w:rsidRPr="00A542C9" w14:paraId="4E27341B" w14:textId="77777777" w:rsidTr="00544237">
        <w:trPr>
          <w:cantSplit/>
        </w:trPr>
        <w:tc>
          <w:tcPr>
            <w:tcW w:w="1336" w:type="dxa"/>
            <w:tcBorders>
              <w:top w:val="single" w:sz="5" w:space="0" w:color="000000"/>
              <w:left w:val="single" w:sz="5" w:space="0" w:color="000000"/>
              <w:bottom w:val="single" w:sz="5" w:space="0" w:color="000000"/>
              <w:right w:val="single" w:sz="5" w:space="0" w:color="000000"/>
            </w:tcBorders>
          </w:tcPr>
          <w:p w14:paraId="7ED2C41A" w14:textId="77777777" w:rsidR="00D15122" w:rsidRPr="00A542C9" w:rsidRDefault="009B0756" w:rsidP="00FA4903">
            <w:pPr>
              <w:pStyle w:val="TableParagraph"/>
              <w:keepNext/>
              <w:keepLines/>
              <w:widowControl/>
              <w:spacing w:line="235" w:lineRule="auto"/>
              <w:rPr>
                <w:rFonts w:ascii="Times New Roman" w:hAnsi="Times New Roman"/>
                <w:sz w:val="20"/>
                <w:szCs w:val="20"/>
              </w:rPr>
            </w:pPr>
            <w:r w:rsidRPr="00A542C9">
              <w:rPr>
                <w:rFonts w:ascii="Times New Roman" w:hAnsi="Times New Roman"/>
                <w:sz w:val="20"/>
                <w:szCs w:val="20"/>
              </w:rPr>
              <w:lastRenderedPageBreak/>
              <w:t>Blood and lymphatic system disorders</w:t>
            </w:r>
          </w:p>
        </w:tc>
        <w:tc>
          <w:tcPr>
            <w:tcW w:w="1336" w:type="dxa"/>
            <w:tcBorders>
              <w:top w:val="single" w:sz="5" w:space="0" w:color="000000"/>
              <w:left w:val="single" w:sz="5" w:space="0" w:color="000000"/>
              <w:bottom w:val="single" w:sz="5" w:space="0" w:color="000000"/>
              <w:right w:val="single" w:sz="5" w:space="0" w:color="000000"/>
            </w:tcBorders>
          </w:tcPr>
          <w:p w14:paraId="76BA0291" w14:textId="0D3ADEC6" w:rsidR="00D15122" w:rsidRPr="00054EB6" w:rsidRDefault="009B0756" w:rsidP="00FA4903">
            <w:pPr>
              <w:pStyle w:val="TableParagraph"/>
              <w:keepNext/>
              <w:keepLines/>
              <w:widowControl/>
              <w:spacing w:line="235" w:lineRule="auto"/>
              <w:ind w:right="14"/>
              <w:rPr>
                <w:rFonts w:ascii="Times New Roman" w:hAnsi="Times New Roman"/>
                <w:sz w:val="20"/>
                <w:szCs w:val="20"/>
                <w:lang w:val="it-IT"/>
              </w:rPr>
            </w:pPr>
            <w:r w:rsidRPr="00054EB6">
              <w:rPr>
                <w:rFonts w:ascii="Times New Roman" w:hAnsi="Times New Roman"/>
                <w:sz w:val="20"/>
                <w:szCs w:val="20"/>
                <w:lang w:val="it-IT"/>
              </w:rPr>
              <w:t>Febrile neutropenia, Leucopenia, Neutropenia</w:t>
            </w:r>
            <w:r w:rsidRPr="00054EB6">
              <w:rPr>
                <w:rFonts w:ascii="Times New Roman" w:hAnsi="Times New Roman"/>
                <w:sz w:val="20"/>
                <w:szCs w:val="20"/>
                <w:vertAlign w:val="superscript"/>
                <w:lang w:val="it-IT"/>
              </w:rPr>
              <w:t>a</w:t>
            </w:r>
            <w:r w:rsidRPr="00054EB6">
              <w:rPr>
                <w:rFonts w:ascii="Times New Roman" w:hAnsi="Times New Roman"/>
                <w:sz w:val="20"/>
                <w:szCs w:val="20"/>
                <w:lang w:val="it-IT"/>
              </w:rPr>
              <w:t>, Thrombocytopenia</w:t>
            </w:r>
          </w:p>
        </w:tc>
        <w:tc>
          <w:tcPr>
            <w:tcW w:w="1378" w:type="dxa"/>
            <w:tcBorders>
              <w:top w:val="single" w:sz="5" w:space="0" w:color="000000"/>
              <w:left w:val="single" w:sz="5" w:space="0" w:color="000000"/>
              <w:bottom w:val="single" w:sz="5" w:space="0" w:color="000000"/>
              <w:right w:val="single" w:sz="5" w:space="0" w:color="000000"/>
            </w:tcBorders>
          </w:tcPr>
          <w:p w14:paraId="59016EE2" w14:textId="77777777" w:rsidR="00D15122" w:rsidRPr="00A542C9" w:rsidRDefault="009B0756" w:rsidP="00FA4903">
            <w:pPr>
              <w:pStyle w:val="TableParagraph"/>
              <w:keepNext/>
              <w:keepLines/>
              <w:widowControl/>
              <w:spacing w:line="235" w:lineRule="auto"/>
              <w:ind w:right="48"/>
              <w:rPr>
                <w:rFonts w:ascii="Times New Roman" w:hAnsi="Times New Roman"/>
                <w:sz w:val="20"/>
                <w:szCs w:val="20"/>
              </w:rPr>
            </w:pPr>
            <w:r w:rsidRPr="00A542C9">
              <w:rPr>
                <w:rFonts w:ascii="Times New Roman" w:hAnsi="Times New Roman"/>
                <w:sz w:val="20"/>
                <w:szCs w:val="20"/>
              </w:rPr>
              <w:t>Anaemia, Lymphopenia</w:t>
            </w:r>
          </w:p>
        </w:tc>
        <w:tc>
          <w:tcPr>
            <w:tcW w:w="1294" w:type="dxa"/>
            <w:tcBorders>
              <w:top w:val="single" w:sz="5" w:space="0" w:color="000000"/>
              <w:left w:val="single" w:sz="5" w:space="0" w:color="000000"/>
              <w:bottom w:val="single" w:sz="5" w:space="0" w:color="000000"/>
              <w:right w:val="single" w:sz="5" w:space="0" w:color="000000"/>
            </w:tcBorders>
          </w:tcPr>
          <w:p w14:paraId="2707B7D5" w14:textId="77777777" w:rsidR="00D15122" w:rsidRPr="00A542C9" w:rsidRDefault="00D15122" w:rsidP="00FA4903">
            <w:pPr>
              <w:pStyle w:val="TableParagraph"/>
              <w:keepNext/>
              <w:keepLines/>
              <w:widowControl/>
              <w:spacing w:line="235" w:lineRule="auto"/>
              <w:ind w:right="378"/>
              <w:rPr>
                <w:rFonts w:ascii="Times New Roman" w:hAnsi="Times New Roman"/>
                <w:sz w:val="20"/>
                <w:szCs w:val="20"/>
              </w:rPr>
            </w:pPr>
          </w:p>
        </w:tc>
        <w:tc>
          <w:tcPr>
            <w:tcW w:w="1336" w:type="dxa"/>
            <w:tcBorders>
              <w:top w:val="single" w:sz="5" w:space="0" w:color="000000"/>
              <w:left w:val="single" w:sz="5" w:space="0" w:color="000000"/>
              <w:bottom w:val="single" w:sz="5" w:space="0" w:color="000000"/>
              <w:right w:val="single" w:sz="5" w:space="0" w:color="000000"/>
            </w:tcBorders>
          </w:tcPr>
          <w:p w14:paraId="6E243726" w14:textId="77777777" w:rsidR="00D15122" w:rsidRPr="00A542C9" w:rsidRDefault="00D15122" w:rsidP="00FA4903">
            <w:pPr>
              <w:pStyle w:val="TableParagraph"/>
              <w:keepNext/>
              <w:keepLines/>
              <w:widowControl/>
              <w:spacing w:line="235" w:lineRule="auto"/>
              <w:ind w:right="378"/>
              <w:rPr>
                <w:rFonts w:ascii="Times New Roman" w:hAnsi="Times New Roman"/>
                <w:sz w:val="20"/>
                <w:szCs w:val="20"/>
              </w:rPr>
            </w:pPr>
          </w:p>
        </w:tc>
        <w:tc>
          <w:tcPr>
            <w:tcW w:w="1240" w:type="dxa"/>
            <w:tcBorders>
              <w:top w:val="single" w:sz="5" w:space="0" w:color="000000"/>
              <w:left w:val="single" w:sz="5" w:space="0" w:color="000000"/>
              <w:bottom w:val="single" w:sz="5" w:space="0" w:color="000000"/>
              <w:right w:val="single" w:sz="5" w:space="0" w:color="000000"/>
            </w:tcBorders>
          </w:tcPr>
          <w:p w14:paraId="7E64A5A9" w14:textId="77777777" w:rsidR="00D15122" w:rsidRPr="00A542C9" w:rsidRDefault="00D15122" w:rsidP="00FA4903">
            <w:pPr>
              <w:pStyle w:val="TableParagraph"/>
              <w:keepNext/>
              <w:keepLines/>
              <w:widowControl/>
              <w:spacing w:line="235" w:lineRule="auto"/>
              <w:ind w:right="6"/>
              <w:rPr>
                <w:rFonts w:ascii="Times New Roman" w:hAnsi="Times New Roman"/>
                <w:sz w:val="20"/>
                <w:szCs w:val="20"/>
              </w:rPr>
            </w:pPr>
          </w:p>
        </w:tc>
        <w:tc>
          <w:tcPr>
            <w:tcW w:w="1432" w:type="dxa"/>
            <w:tcBorders>
              <w:top w:val="single" w:sz="5" w:space="0" w:color="000000"/>
              <w:left w:val="single" w:sz="5" w:space="0" w:color="000000"/>
              <w:bottom w:val="single" w:sz="5" w:space="0" w:color="000000"/>
              <w:right w:val="single" w:sz="5" w:space="0" w:color="000000"/>
            </w:tcBorders>
          </w:tcPr>
          <w:p w14:paraId="76344425" w14:textId="77777777" w:rsidR="00D15122" w:rsidRPr="00A542C9" w:rsidRDefault="00D15122" w:rsidP="00FA4903">
            <w:pPr>
              <w:pStyle w:val="TableParagraph"/>
              <w:keepNext/>
              <w:keepLines/>
              <w:widowControl/>
              <w:spacing w:line="235" w:lineRule="auto"/>
              <w:ind w:right="378"/>
              <w:rPr>
                <w:rFonts w:ascii="Times New Roman" w:hAnsi="Times New Roman"/>
                <w:sz w:val="20"/>
                <w:szCs w:val="20"/>
              </w:rPr>
            </w:pPr>
          </w:p>
        </w:tc>
      </w:tr>
      <w:tr w:rsidR="00D15122" w:rsidRPr="00A542C9" w14:paraId="5F3DDD24" w14:textId="77777777" w:rsidTr="00544237">
        <w:trPr>
          <w:cantSplit/>
        </w:trPr>
        <w:tc>
          <w:tcPr>
            <w:tcW w:w="1336" w:type="dxa"/>
            <w:tcBorders>
              <w:top w:val="single" w:sz="5" w:space="0" w:color="000000"/>
              <w:left w:val="single" w:sz="5" w:space="0" w:color="000000"/>
              <w:bottom w:val="single" w:sz="5" w:space="0" w:color="000000"/>
              <w:right w:val="single" w:sz="5" w:space="0" w:color="000000"/>
            </w:tcBorders>
          </w:tcPr>
          <w:p w14:paraId="5106C29B"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t>Immune system disorders</w:t>
            </w:r>
          </w:p>
        </w:tc>
        <w:tc>
          <w:tcPr>
            <w:tcW w:w="1336" w:type="dxa"/>
            <w:tcBorders>
              <w:top w:val="single" w:sz="5" w:space="0" w:color="000000"/>
              <w:left w:val="single" w:sz="5" w:space="0" w:color="000000"/>
              <w:bottom w:val="single" w:sz="5" w:space="0" w:color="000000"/>
              <w:right w:val="single" w:sz="5" w:space="0" w:color="000000"/>
            </w:tcBorders>
          </w:tcPr>
          <w:p w14:paraId="0B648323"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78" w:type="dxa"/>
            <w:tcBorders>
              <w:top w:val="single" w:sz="5" w:space="0" w:color="000000"/>
              <w:left w:val="single" w:sz="5" w:space="0" w:color="000000"/>
              <w:bottom w:val="single" w:sz="5" w:space="0" w:color="000000"/>
              <w:right w:val="single" w:sz="5" w:space="0" w:color="000000"/>
            </w:tcBorders>
          </w:tcPr>
          <w:p w14:paraId="2A078C7D" w14:textId="77777777" w:rsidR="00D15122" w:rsidRPr="00A542C9" w:rsidRDefault="00AF5CE4"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 xml:space="preserve">Hypersensitivity, </w:t>
            </w:r>
            <w:r>
              <w:rPr>
                <w:rFonts w:ascii="Times New Roman" w:hAnsi="Times New Roman"/>
                <w:sz w:val="20"/>
                <w:szCs w:val="20"/>
              </w:rPr>
              <w:t>I</w:t>
            </w:r>
            <w:r w:rsidRPr="00A542C9">
              <w:rPr>
                <w:rFonts w:ascii="Times New Roman" w:hAnsi="Times New Roman"/>
                <w:sz w:val="20"/>
                <w:szCs w:val="20"/>
              </w:rPr>
              <w:t>nfusion reactions</w:t>
            </w:r>
            <w:r w:rsidRPr="00A542C9">
              <w:rPr>
                <w:rFonts w:ascii="Times New Roman" w:hAnsi="Times New Roman"/>
                <w:sz w:val="20"/>
                <w:szCs w:val="20"/>
                <w:vertAlign w:val="superscript"/>
              </w:rPr>
              <w:t>a,b,c</w:t>
            </w:r>
          </w:p>
        </w:tc>
        <w:tc>
          <w:tcPr>
            <w:tcW w:w="1294" w:type="dxa"/>
            <w:tcBorders>
              <w:top w:val="single" w:sz="5" w:space="0" w:color="000000"/>
              <w:left w:val="single" w:sz="5" w:space="0" w:color="000000"/>
              <w:bottom w:val="single" w:sz="5" w:space="0" w:color="000000"/>
              <w:right w:val="single" w:sz="5" w:space="0" w:color="000000"/>
            </w:tcBorders>
          </w:tcPr>
          <w:p w14:paraId="7EA568C7"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36" w:type="dxa"/>
            <w:tcBorders>
              <w:top w:val="single" w:sz="5" w:space="0" w:color="000000"/>
              <w:left w:val="single" w:sz="5" w:space="0" w:color="000000"/>
              <w:bottom w:val="single" w:sz="5" w:space="0" w:color="000000"/>
              <w:right w:val="single" w:sz="5" w:space="0" w:color="000000"/>
            </w:tcBorders>
          </w:tcPr>
          <w:p w14:paraId="2AB1A48A" w14:textId="77777777" w:rsidR="00D15122" w:rsidRPr="00A542C9" w:rsidRDefault="00AF5CE4" w:rsidP="00FA4903">
            <w:pPr>
              <w:pStyle w:val="TableParagraph"/>
              <w:widowControl/>
              <w:spacing w:line="234" w:lineRule="auto"/>
              <w:ind w:right="14"/>
              <w:rPr>
                <w:rFonts w:ascii="Times New Roman" w:hAnsi="Times New Roman"/>
                <w:sz w:val="20"/>
                <w:szCs w:val="20"/>
              </w:rPr>
            </w:pPr>
            <w:r>
              <w:rPr>
                <w:rFonts w:ascii="Times New Roman" w:hAnsi="Times New Roman"/>
                <w:sz w:val="20"/>
                <w:szCs w:val="20"/>
              </w:rPr>
              <w:t xml:space="preserve">Anaphylactic </w:t>
            </w:r>
            <w:r w:rsidRPr="006345B6">
              <w:rPr>
                <w:rFonts w:ascii="Times New Roman" w:hAnsi="Times New Roman"/>
                <w:sz w:val="20"/>
                <w:szCs w:val="20"/>
              </w:rPr>
              <w:t>shock</w:t>
            </w:r>
            <w:r w:rsidR="00863CEE" w:rsidRPr="006345B6">
              <w:rPr>
                <w:rFonts w:ascii="Times New Roman" w:hAnsi="Times New Roman"/>
                <w:sz w:val="20"/>
                <w:szCs w:val="20"/>
                <w:vertAlign w:val="superscript"/>
              </w:rPr>
              <w:t>b,c</w:t>
            </w:r>
          </w:p>
        </w:tc>
        <w:tc>
          <w:tcPr>
            <w:tcW w:w="1240" w:type="dxa"/>
            <w:tcBorders>
              <w:top w:val="single" w:sz="5" w:space="0" w:color="000000"/>
              <w:left w:val="single" w:sz="5" w:space="0" w:color="000000"/>
              <w:bottom w:val="single" w:sz="5" w:space="0" w:color="000000"/>
              <w:right w:val="single" w:sz="5" w:space="0" w:color="000000"/>
            </w:tcBorders>
          </w:tcPr>
          <w:p w14:paraId="7C01FA8D"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432" w:type="dxa"/>
            <w:tcBorders>
              <w:top w:val="single" w:sz="5" w:space="0" w:color="000000"/>
              <w:left w:val="single" w:sz="5" w:space="0" w:color="000000"/>
              <w:bottom w:val="single" w:sz="5" w:space="0" w:color="000000"/>
              <w:right w:val="single" w:sz="5" w:space="0" w:color="000000"/>
            </w:tcBorders>
          </w:tcPr>
          <w:p w14:paraId="72F5EACE" w14:textId="0C86F685" w:rsidR="00D15122" w:rsidRPr="00A542C9" w:rsidRDefault="00D15122" w:rsidP="00FA4903">
            <w:pPr>
              <w:pStyle w:val="TableParagraph"/>
              <w:widowControl/>
              <w:spacing w:line="234" w:lineRule="auto"/>
              <w:ind w:right="14"/>
              <w:rPr>
                <w:rFonts w:ascii="Times New Roman" w:hAnsi="Times New Roman"/>
                <w:sz w:val="20"/>
                <w:szCs w:val="20"/>
              </w:rPr>
            </w:pPr>
          </w:p>
        </w:tc>
      </w:tr>
      <w:tr w:rsidR="00D15122" w:rsidRPr="00A542C9" w14:paraId="5B219284" w14:textId="77777777" w:rsidTr="00544237">
        <w:trPr>
          <w:cantSplit/>
        </w:trPr>
        <w:tc>
          <w:tcPr>
            <w:tcW w:w="1336" w:type="dxa"/>
            <w:tcBorders>
              <w:top w:val="single" w:sz="5" w:space="0" w:color="000000"/>
              <w:left w:val="single" w:sz="5" w:space="0" w:color="000000"/>
              <w:bottom w:val="single" w:sz="5" w:space="0" w:color="000000"/>
              <w:right w:val="single" w:sz="5" w:space="0" w:color="000000"/>
            </w:tcBorders>
          </w:tcPr>
          <w:p w14:paraId="6359951A" w14:textId="77777777" w:rsidR="00D15122" w:rsidRPr="00A542C9" w:rsidRDefault="009B0756" w:rsidP="00FA4903">
            <w:pPr>
              <w:pStyle w:val="TableParagraph"/>
              <w:widowControl/>
              <w:tabs>
                <w:tab w:val="left" w:pos="1336"/>
              </w:tabs>
              <w:spacing w:line="235" w:lineRule="auto"/>
              <w:rPr>
                <w:rFonts w:ascii="Times New Roman" w:hAnsi="Times New Roman"/>
                <w:sz w:val="20"/>
                <w:szCs w:val="20"/>
              </w:rPr>
            </w:pPr>
            <w:r w:rsidRPr="00A542C9">
              <w:rPr>
                <w:rFonts w:ascii="Times New Roman" w:hAnsi="Times New Roman"/>
                <w:sz w:val="20"/>
                <w:szCs w:val="20"/>
              </w:rPr>
              <w:t>Metabolism and nutrition disorders</w:t>
            </w:r>
          </w:p>
        </w:tc>
        <w:tc>
          <w:tcPr>
            <w:tcW w:w="1336" w:type="dxa"/>
            <w:tcBorders>
              <w:top w:val="single" w:sz="5" w:space="0" w:color="000000"/>
              <w:left w:val="single" w:sz="5" w:space="0" w:color="000000"/>
              <w:bottom w:val="single" w:sz="5" w:space="0" w:color="000000"/>
              <w:right w:val="single" w:sz="5" w:space="0" w:color="000000"/>
            </w:tcBorders>
          </w:tcPr>
          <w:p w14:paraId="7EB9FD47"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c>
          <w:tcPr>
            <w:tcW w:w="1378" w:type="dxa"/>
            <w:tcBorders>
              <w:top w:val="single" w:sz="5" w:space="0" w:color="000000"/>
              <w:left w:val="single" w:sz="5" w:space="0" w:color="000000"/>
              <w:bottom w:val="single" w:sz="5" w:space="0" w:color="000000"/>
              <w:right w:val="single" w:sz="5" w:space="0" w:color="000000"/>
            </w:tcBorders>
          </w:tcPr>
          <w:p w14:paraId="40369025" w14:textId="77777777" w:rsidR="00D15122" w:rsidRPr="00A542C9" w:rsidRDefault="009B0756" w:rsidP="00FA4903">
            <w:pPr>
              <w:pStyle w:val="TableParagraph"/>
              <w:widowControl/>
              <w:spacing w:line="235" w:lineRule="auto"/>
              <w:ind w:right="14"/>
              <w:rPr>
                <w:rFonts w:ascii="Times New Roman" w:hAnsi="Times New Roman"/>
                <w:sz w:val="20"/>
                <w:szCs w:val="20"/>
              </w:rPr>
            </w:pPr>
            <w:r w:rsidRPr="00A542C9">
              <w:rPr>
                <w:rFonts w:ascii="Times New Roman" w:hAnsi="Times New Roman"/>
                <w:sz w:val="20"/>
                <w:szCs w:val="20"/>
              </w:rPr>
              <w:t>Dehydration</w:t>
            </w:r>
            <w:r w:rsidR="00FB7685">
              <w:rPr>
                <w:rFonts w:ascii="Times New Roman" w:hAnsi="Times New Roman"/>
                <w:sz w:val="20"/>
                <w:szCs w:val="20"/>
              </w:rPr>
              <w:t>,</w:t>
            </w:r>
            <w:r w:rsidRPr="00A542C9">
              <w:rPr>
                <w:rFonts w:ascii="Times New Roman" w:hAnsi="Times New Roman"/>
                <w:sz w:val="20"/>
                <w:szCs w:val="20"/>
              </w:rPr>
              <w:t xml:space="preserve"> Hyponatraemia</w:t>
            </w:r>
          </w:p>
        </w:tc>
        <w:tc>
          <w:tcPr>
            <w:tcW w:w="1294" w:type="dxa"/>
            <w:tcBorders>
              <w:top w:val="single" w:sz="5" w:space="0" w:color="000000"/>
              <w:left w:val="single" w:sz="5" w:space="0" w:color="000000"/>
              <w:bottom w:val="single" w:sz="5" w:space="0" w:color="000000"/>
              <w:right w:val="single" w:sz="5" w:space="0" w:color="000000"/>
            </w:tcBorders>
          </w:tcPr>
          <w:p w14:paraId="08449EF5"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c>
          <w:tcPr>
            <w:tcW w:w="1336" w:type="dxa"/>
            <w:tcBorders>
              <w:top w:val="single" w:sz="5" w:space="0" w:color="000000"/>
              <w:left w:val="single" w:sz="5" w:space="0" w:color="000000"/>
              <w:bottom w:val="single" w:sz="5" w:space="0" w:color="000000"/>
              <w:right w:val="single" w:sz="5" w:space="0" w:color="000000"/>
            </w:tcBorders>
          </w:tcPr>
          <w:p w14:paraId="4B92C35E"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c>
          <w:tcPr>
            <w:tcW w:w="1240" w:type="dxa"/>
            <w:tcBorders>
              <w:top w:val="single" w:sz="5" w:space="0" w:color="000000"/>
              <w:left w:val="single" w:sz="5" w:space="0" w:color="000000"/>
              <w:bottom w:val="single" w:sz="5" w:space="0" w:color="000000"/>
              <w:right w:val="single" w:sz="5" w:space="0" w:color="000000"/>
            </w:tcBorders>
          </w:tcPr>
          <w:p w14:paraId="585DC6FC"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c>
          <w:tcPr>
            <w:tcW w:w="1432" w:type="dxa"/>
            <w:tcBorders>
              <w:top w:val="single" w:sz="5" w:space="0" w:color="000000"/>
              <w:left w:val="single" w:sz="5" w:space="0" w:color="000000"/>
              <w:bottom w:val="single" w:sz="5" w:space="0" w:color="000000"/>
              <w:right w:val="single" w:sz="5" w:space="0" w:color="000000"/>
            </w:tcBorders>
          </w:tcPr>
          <w:p w14:paraId="20A7A996"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r>
      <w:tr w:rsidR="00D15122" w:rsidRPr="00A542C9" w14:paraId="20340FC2" w14:textId="77777777" w:rsidTr="00544237">
        <w:trPr>
          <w:cantSplit/>
        </w:trPr>
        <w:tc>
          <w:tcPr>
            <w:tcW w:w="1336" w:type="dxa"/>
            <w:tcBorders>
              <w:top w:val="single" w:sz="5" w:space="0" w:color="000000"/>
              <w:left w:val="single" w:sz="5" w:space="0" w:color="000000"/>
              <w:bottom w:val="single" w:sz="4" w:space="0" w:color="000000"/>
              <w:right w:val="single" w:sz="5" w:space="0" w:color="000000"/>
            </w:tcBorders>
          </w:tcPr>
          <w:p w14:paraId="31FEC68B" w14:textId="77777777" w:rsidR="00D15122" w:rsidRPr="00A542C9" w:rsidRDefault="009B0756" w:rsidP="00FA4903">
            <w:pPr>
              <w:pStyle w:val="TableParagraph"/>
              <w:keepNext/>
              <w:keepLines/>
              <w:widowControl/>
              <w:spacing w:line="235" w:lineRule="auto"/>
              <w:rPr>
                <w:rFonts w:ascii="Times New Roman" w:hAnsi="Times New Roman"/>
                <w:sz w:val="20"/>
                <w:szCs w:val="20"/>
              </w:rPr>
            </w:pPr>
            <w:r w:rsidRPr="00A542C9">
              <w:rPr>
                <w:rFonts w:ascii="Times New Roman" w:hAnsi="Times New Roman"/>
                <w:sz w:val="20"/>
                <w:szCs w:val="20"/>
              </w:rPr>
              <w:t>Nervous system disorders</w:t>
            </w:r>
          </w:p>
        </w:tc>
        <w:tc>
          <w:tcPr>
            <w:tcW w:w="1336" w:type="dxa"/>
            <w:tcBorders>
              <w:top w:val="single" w:sz="5" w:space="0" w:color="000000"/>
              <w:left w:val="single" w:sz="5" w:space="0" w:color="000000"/>
              <w:bottom w:val="single" w:sz="4" w:space="0" w:color="000000"/>
              <w:right w:val="single" w:sz="5" w:space="0" w:color="000000"/>
            </w:tcBorders>
          </w:tcPr>
          <w:p w14:paraId="16138E40" w14:textId="77777777" w:rsidR="00D15122" w:rsidRPr="00A542C9" w:rsidRDefault="009B0756" w:rsidP="00FA4903">
            <w:pPr>
              <w:pStyle w:val="TableParagraph"/>
              <w:keepNext/>
              <w:keepLines/>
              <w:widowControl/>
              <w:spacing w:line="235" w:lineRule="auto"/>
              <w:ind w:right="14"/>
              <w:rPr>
                <w:rFonts w:ascii="Times New Roman" w:hAnsi="Times New Roman"/>
                <w:sz w:val="20"/>
                <w:szCs w:val="20"/>
              </w:rPr>
            </w:pPr>
            <w:r w:rsidRPr="00A542C9">
              <w:rPr>
                <w:rFonts w:ascii="Times New Roman" w:hAnsi="Times New Roman"/>
                <w:sz w:val="20"/>
                <w:szCs w:val="20"/>
              </w:rPr>
              <w:t>Peripheral sensory neuropathy</w:t>
            </w:r>
            <w:r w:rsidRPr="00A542C9">
              <w:rPr>
                <w:rFonts w:ascii="Times New Roman" w:hAnsi="Times New Roman"/>
                <w:sz w:val="20"/>
                <w:szCs w:val="20"/>
                <w:vertAlign w:val="superscript"/>
              </w:rPr>
              <w:t>a</w:t>
            </w:r>
          </w:p>
        </w:tc>
        <w:tc>
          <w:tcPr>
            <w:tcW w:w="1378" w:type="dxa"/>
            <w:tcBorders>
              <w:top w:val="single" w:sz="5" w:space="0" w:color="000000"/>
              <w:left w:val="single" w:sz="5" w:space="0" w:color="000000"/>
              <w:bottom w:val="single" w:sz="4" w:space="0" w:color="000000"/>
              <w:right w:val="single" w:sz="5" w:space="0" w:color="000000"/>
            </w:tcBorders>
          </w:tcPr>
          <w:p w14:paraId="0744F93B" w14:textId="77777777" w:rsidR="00D15122" w:rsidRPr="00A542C9" w:rsidRDefault="009B0756" w:rsidP="00FA4903">
            <w:pPr>
              <w:pStyle w:val="TableParagraph"/>
              <w:keepNext/>
              <w:keepLines/>
              <w:widowControl/>
              <w:spacing w:line="235" w:lineRule="auto"/>
              <w:ind w:right="14"/>
              <w:rPr>
                <w:rFonts w:ascii="Times New Roman" w:hAnsi="Times New Roman"/>
                <w:sz w:val="20"/>
                <w:szCs w:val="20"/>
              </w:rPr>
            </w:pPr>
            <w:r w:rsidRPr="00A542C9">
              <w:rPr>
                <w:rFonts w:ascii="Times New Roman" w:hAnsi="Times New Roman"/>
                <w:sz w:val="20"/>
                <w:szCs w:val="20"/>
              </w:rPr>
              <w:t>Cerebrovascular accident, Syncope, Somnolence, Headache</w:t>
            </w:r>
          </w:p>
        </w:tc>
        <w:tc>
          <w:tcPr>
            <w:tcW w:w="1294" w:type="dxa"/>
            <w:tcBorders>
              <w:top w:val="single" w:sz="5" w:space="0" w:color="000000"/>
              <w:left w:val="single" w:sz="5" w:space="0" w:color="000000"/>
              <w:bottom w:val="single" w:sz="4" w:space="0" w:color="000000"/>
              <w:right w:val="single" w:sz="5" w:space="0" w:color="000000"/>
            </w:tcBorders>
          </w:tcPr>
          <w:p w14:paraId="7C1A06F3" w14:textId="77777777" w:rsidR="00D15122" w:rsidRPr="00A542C9" w:rsidRDefault="00D15122" w:rsidP="00FA4903">
            <w:pPr>
              <w:pStyle w:val="TableParagraph"/>
              <w:keepNext/>
              <w:keepLines/>
              <w:widowControl/>
              <w:spacing w:line="235" w:lineRule="auto"/>
              <w:ind w:right="14"/>
              <w:rPr>
                <w:rFonts w:ascii="Times New Roman" w:hAnsi="Times New Roman"/>
                <w:sz w:val="20"/>
                <w:szCs w:val="20"/>
              </w:rPr>
            </w:pPr>
          </w:p>
        </w:tc>
        <w:tc>
          <w:tcPr>
            <w:tcW w:w="1336" w:type="dxa"/>
            <w:tcBorders>
              <w:top w:val="single" w:sz="5" w:space="0" w:color="000000"/>
              <w:left w:val="single" w:sz="5" w:space="0" w:color="000000"/>
              <w:bottom w:val="single" w:sz="4" w:space="0" w:color="000000"/>
              <w:right w:val="single" w:sz="5" w:space="0" w:color="000000"/>
            </w:tcBorders>
          </w:tcPr>
          <w:p w14:paraId="0D89932A" w14:textId="77777777" w:rsidR="00D15122" w:rsidRPr="00A542C9" w:rsidRDefault="00D15122" w:rsidP="00FA4903">
            <w:pPr>
              <w:pStyle w:val="TableParagraph"/>
              <w:keepNext/>
              <w:keepLines/>
              <w:widowControl/>
              <w:spacing w:line="235" w:lineRule="auto"/>
              <w:ind w:right="14"/>
              <w:rPr>
                <w:rFonts w:ascii="Times New Roman" w:hAnsi="Times New Roman"/>
                <w:sz w:val="20"/>
                <w:szCs w:val="20"/>
              </w:rPr>
            </w:pPr>
          </w:p>
        </w:tc>
        <w:tc>
          <w:tcPr>
            <w:tcW w:w="1240" w:type="dxa"/>
            <w:tcBorders>
              <w:top w:val="single" w:sz="5" w:space="0" w:color="000000"/>
              <w:left w:val="single" w:sz="5" w:space="0" w:color="000000"/>
              <w:bottom w:val="single" w:sz="4" w:space="0" w:color="000000"/>
              <w:right w:val="single" w:sz="5" w:space="0" w:color="000000"/>
            </w:tcBorders>
          </w:tcPr>
          <w:p w14:paraId="71DF6189" w14:textId="77777777" w:rsidR="00D15122" w:rsidRPr="00A542C9" w:rsidRDefault="00D15122" w:rsidP="00FA4903">
            <w:pPr>
              <w:pStyle w:val="TableParagraph"/>
              <w:keepNext/>
              <w:keepLines/>
              <w:widowControl/>
              <w:spacing w:line="235" w:lineRule="auto"/>
              <w:ind w:right="14"/>
              <w:rPr>
                <w:rFonts w:ascii="Times New Roman" w:hAnsi="Times New Roman"/>
                <w:sz w:val="20"/>
                <w:szCs w:val="20"/>
              </w:rPr>
            </w:pPr>
          </w:p>
        </w:tc>
        <w:tc>
          <w:tcPr>
            <w:tcW w:w="1432" w:type="dxa"/>
            <w:tcBorders>
              <w:top w:val="single" w:sz="5" w:space="0" w:color="000000"/>
              <w:left w:val="single" w:sz="5" w:space="0" w:color="000000"/>
              <w:bottom w:val="single" w:sz="4" w:space="0" w:color="000000"/>
              <w:right w:val="single" w:sz="5" w:space="0" w:color="000000"/>
            </w:tcBorders>
          </w:tcPr>
          <w:p w14:paraId="21ADB637" w14:textId="77777777" w:rsidR="00D15122" w:rsidRPr="00A542C9" w:rsidRDefault="009B0756" w:rsidP="00FA4903">
            <w:pPr>
              <w:pStyle w:val="TableParagraph"/>
              <w:keepNext/>
              <w:keepLines/>
              <w:widowControl/>
              <w:spacing w:line="235" w:lineRule="auto"/>
              <w:ind w:right="14"/>
              <w:rPr>
                <w:rFonts w:ascii="Times New Roman" w:hAnsi="Times New Roman"/>
                <w:sz w:val="20"/>
                <w:szCs w:val="20"/>
              </w:rPr>
            </w:pPr>
            <w:r w:rsidRPr="00A542C9">
              <w:rPr>
                <w:rFonts w:ascii="Times New Roman" w:hAnsi="Times New Roman"/>
                <w:sz w:val="20"/>
                <w:szCs w:val="20"/>
              </w:rPr>
              <w:t xml:space="preserve">Posterior reversible encephalopathy syndrome </w:t>
            </w:r>
            <w:r w:rsidRPr="00A542C9">
              <w:rPr>
                <w:rFonts w:ascii="Times New Roman" w:hAnsi="Times New Roman"/>
                <w:sz w:val="20"/>
                <w:szCs w:val="20"/>
                <w:vertAlign w:val="superscript"/>
              </w:rPr>
              <w:t>a,b,c</w:t>
            </w:r>
            <w:r w:rsidRPr="00A542C9">
              <w:rPr>
                <w:rFonts w:ascii="Times New Roman" w:hAnsi="Times New Roman"/>
                <w:sz w:val="20"/>
                <w:szCs w:val="20"/>
              </w:rPr>
              <w:t>, Hypertensive encephalopathy</w:t>
            </w:r>
            <w:r w:rsidRPr="00A542C9">
              <w:rPr>
                <w:rFonts w:ascii="Times New Roman" w:hAnsi="Times New Roman"/>
                <w:sz w:val="20"/>
                <w:szCs w:val="20"/>
                <w:vertAlign w:val="superscript"/>
              </w:rPr>
              <w:t>c</w:t>
            </w:r>
          </w:p>
        </w:tc>
      </w:tr>
      <w:tr w:rsidR="00D15122" w:rsidRPr="00A542C9" w14:paraId="07F3CC34" w14:textId="77777777" w:rsidTr="00544237">
        <w:trPr>
          <w:cantSplit/>
        </w:trPr>
        <w:tc>
          <w:tcPr>
            <w:tcW w:w="1336" w:type="dxa"/>
            <w:tcBorders>
              <w:top w:val="single" w:sz="4" w:space="0" w:color="000000"/>
              <w:left w:val="single" w:sz="4" w:space="0" w:color="000000"/>
              <w:bottom w:val="single" w:sz="4" w:space="0" w:color="000000"/>
              <w:right w:val="single" w:sz="4" w:space="0" w:color="000000"/>
            </w:tcBorders>
          </w:tcPr>
          <w:p w14:paraId="084D4CAA"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t>Cardiac disorders</w:t>
            </w:r>
          </w:p>
        </w:tc>
        <w:tc>
          <w:tcPr>
            <w:tcW w:w="1336" w:type="dxa"/>
            <w:tcBorders>
              <w:top w:val="single" w:sz="4" w:space="0" w:color="000000"/>
              <w:left w:val="single" w:sz="4" w:space="0" w:color="000000"/>
              <w:bottom w:val="single" w:sz="4" w:space="0" w:color="000000"/>
              <w:right w:val="single" w:sz="4" w:space="0" w:color="000000"/>
            </w:tcBorders>
          </w:tcPr>
          <w:p w14:paraId="1882B84D" w14:textId="77777777" w:rsidR="00D15122" w:rsidRPr="00A542C9" w:rsidRDefault="00D15122" w:rsidP="00FA4903">
            <w:pPr>
              <w:widowControl/>
              <w:spacing w:line="234" w:lineRule="auto"/>
              <w:ind w:right="378"/>
              <w:rPr>
                <w:rFonts w:ascii="Times New Roman" w:hAnsi="Times New Roman"/>
                <w:sz w:val="20"/>
                <w:szCs w:val="20"/>
              </w:rPr>
            </w:pPr>
          </w:p>
        </w:tc>
        <w:tc>
          <w:tcPr>
            <w:tcW w:w="1378" w:type="dxa"/>
            <w:tcBorders>
              <w:top w:val="single" w:sz="4" w:space="0" w:color="000000"/>
              <w:left w:val="single" w:sz="4" w:space="0" w:color="000000"/>
              <w:bottom w:val="single" w:sz="4" w:space="0" w:color="000000"/>
              <w:right w:val="single" w:sz="4" w:space="0" w:color="000000"/>
            </w:tcBorders>
          </w:tcPr>
          <w:p w14:paraId="69E531B2"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Congestive heart failure</w:t>
            </w:r>
            <w:r w:rsidRPr="00A542C9">
              <w:rPr>
                <w:rFonts w:ascii="Times New Roman" w:hAnsi="Times New Roman"/>
                <w:sz w:val="20"/>
                <w:szCs w:val="20"/>
                <w:vertAlign w:val="superscript"/>
              </w:rPr>
              <w:t>a,b</w:t>
            </w:r>
            <w:r w:rsidRPr="00A542C9">
              <w:rPr>
                <w:rFonts w:ascii="Times New Roman" w:hAnsi="Times New Roman"/>
                <w:sz w:val="20"/>
                <w:szCs w:val="20"/>
              </w:rPr>
              <w:t>, Supraventricular tachycardia</w:t>
            </w:r>
          </w:p>
        </w:tc>
        <w:tc>
          <w:tcPr>
            <w:tcW w:w="1294" w:type="dxa"/>
            <w:tcBorders>
              <w:top w:val="single" w:sz="4" w:space="0" w:color="000000"/>
              <w:left w:val="single" w:sz="4" w:space="0" w:color="000000"/>
              <w:bottom w:val="single" w:sz="4" w:space="0" w:color="000000"/>
              <w:right w:val="single" w:sz="4" w:space="0" w:color="000000"/>
            </w:tcBorders>
          </w:tcPr>
          <w:p w14:paraId="18B05DB2"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36" w:type="dxa"/>
            <w:tcBorders>
              <w:top w:val="single" w:sz="4" w:space="0" w:color="000000"/>
              <w:left w:val="single" w:sz="4" w:space="0" w:color="000000"/>
              <w:bottom w:val="single" w:sz="4" w:space="0" w:color="000000"/>
              <w:right w:val="single" w:sz="4" w:space="0" w:color="000000"/>
            </w:tcBorders>
          </w:tcPr>
          <w:p w14:paraId="41073BF2"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40" w:type="dxa"/>
            <w:tcBorders>
              <w:top w:val="single" w:sz="4" w:space="0" w:color="000000"/>
              <w:left w:val="single" w:sz="4" w:space="0" w:color="000000"/>
              <w:bottom w:val="single" w:sz="4" w:space="0" w:color="000000"/>
              <w:right w:val="single" w:sz="4" w:space="0" w:color="000000"/>
            </w:tcBorders>
          </w:tcPr>
          <w:p w14:paraId="4D939B4A"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432" w:type="dxa"/>
            <w:tcBorders>
              <w:top w:val="single" w:sz="4" w:space="0" w:color="000000"/>
              <w:left w:val="single" w:sz="4" w:space="0" w:color="000000"/>
              <w:bottom w:val="single" w:sz="4" w:space="0" w:color="000000"/>
              <w:right w:val="single" w:sz="4" w:space="0" w:color="000000"/>
            </w:tcBorders>
          </w:tcPr>
          <w:p w14:paraId="32B940B2"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r>
      <w:tr w:rsidR="00D15122" w:rsidRPr="00A542C9" w14:paraId="7B478C21" w14:textId="77777777" w:rsidTr="00544237">
        <w:trPr>
          <w:cantSplit/>
        </w:trPr>
        <w:tc>
          <w:tcPr>
            <w:tcW w:w="1336" w:type="dxa"/>
            <w:tcBorders>
              <w:top w:val="single" w:sz="4" w:space="0" w:color="000000"/>
              <w:left w:val="single" w:sz="5" w:space="0" w:color="000000"/>
              <w:bottom w:val="single" w:sz="5" w:space="0" w:color="000000"/>
              <w:right w:val="single" w:sz="5" w:space="0" w:color="000000"/>
            </w:tcBorders>
          </w:tcPr>
          <w:p w14:paraId="2EED8AB5" w14:textId="77777777" w:rsidR="00D15122" w:rsidRPr="00A542C9" w:rsidRDefault="009B0756" w:rsidP="00FA4903">
            <w:pPr>
              <w:pStyle w:val="TableParagraph"/>
              <w:keepNext/>
              <w:widowControl/>
              <w:spacing w:line="235" w:lineRule="auto"/>
              <w:rPr>
                <w:rFonts w:ascii="Times New Roman" w:hAnsi="Times New Roman"/>
                <w:sz w:val="20"/>
                <w:szCs w:val="20"/>
              </w:rPr>
            </w:pPr>
            <w:r w:rsidRPr="00A542C9">
              <w:rPr>
                <w:rFonts w:ascii="Times New Roman" w:hAnsi="Times New Roman"/>
                <w:sz w:val="20"/>
                <w:szCs w:val="20"/>
              </w:rPr>
              <w:t>Vascular disorders</w:t>
            </w:r>
          </w:p>
        </w:tc>
        <w:tc>
          <w:tcPr>
            <w:tcW w:w="1336" w:type="dxa"/>
            <w:tcBorders>
              <w:top w:val="single" w:sz="4" w:space="0" w:color="000000"/>
              <w:left w:val="single" w:sz="5" w:space="0" w:color="000000"/>
              <w:bottom w:val="single" w:sz="5" w:space="0" w:color="000000"/>
              <w:right w:val="single" w:sz="5" w:space="0" w:color="000000"/>
            </w:tcBorders>
          </w:tcPr>
          <w:p w14:paraId="69EF14D9" w14:textId="77777777" w:rsidR="00D15122" w:rsidRPr="00A542C9" w:rsidRDefault="009B0756" w:rsidP="00FA4903">
            <w:pPr>
              <w:pStyle w:val="TableParagraph"/>
              <w:keepNext/>
              <w:widowControl/>
              <w:spacing w:line="235" w:lineRule="auto"/>
              <w:ind w:right="14"/>
              <w:rPr>
                <w:rFonts w:ascii="Times New Roman" w:hAnsi="Times New Roman"/>
                <w:sz w:val="20"/>
                <w:szCs w:val="20"/>
              </w:rPr>
            </w:pPr>
            <w:r w:rsidRPr="00A542C9">
              <w:rPr>
                <w:rFonts w:ascii="Times New Roman" w:hAnsi="Times New Roman"/>
                <w:sz w:val="20"/>
                <w:szCs w:val="20"/>
              </w:rPr>
              <w:t>Hypertension</w:t>
            </w:r>
            <w:r w:rsidRPr="00A542C9">
              <w:rPr>
                <w:rFonts w:ascii="Times New Roman" w:hAnsi="Times New Roman"/>
                <w:sz w:val="20"/>
                <w:szCs w:val="20"/>
                <w:vertAlign w:val="superscript"/>
              </w:rPr>
              <w:t>a,b</w:t>
            </w:r>
          </w:p>
        </w:tc>
        <w:tc>
          <w:tcPr>
            <w:tcW w:w="1378" w:type="dxa"/>
            <w:tcBorders>
              <w:top w:val="single" w:sz="4" w:space="0" w:color="000000"/>
              <w:left w:val="single" w:sz="5" w:space="0" w:color="000000"/>
              <w:bottom w:val="single" w:sz="5" w:space="0" w:color="000000"/>
              <w:right w:val="single" w:sz="5" w:space="0" w:color="000000"/>
            </w:tcBorders>
          </w:tcPr>
          <w:p w14:paraId="13FFB388" w14:textId="77777777" w:rsidR="00D15122" w:rsidRPr="00A542C9" w:rsidRDefault="009B0756" w:rsidP="00FA4903">
            <w:pPr>
              <w:pStyle w:val="TableParagraph"/>
              <w:keepNext/>
              <w:widowControl/>
              <w:spacing w:line="235" w:lineRule="auto"/>
              <w:ind w:right="14"/>
              <w:rPr>
                <w:rFonts w:ascii="Times New Roman" w:hAnsi="Times New Roman"/>
                <w:sz w:val="20"/>
                <w:szCs w:val="20"/>
              </w:rPr>
            </w:pPr>
            <w:r w:rsidRPr="00A542C9">
              <w:rPr>
                <w:rFonts w:ascii="Times New Roman" w:hAnsi="Times New Roman"/>
                <w:sz w:val="20"/>
                <w:szCs w:val="20"/>
              </w:rPr>
              <w:t>Thromboembolism arterial</w:t>
            </w:r>
            <w:r w:rsidRPr="00A542C9">
              <w:rPr>
                <w:rFonts w:ascii="Times New Roman" w:hAnsi="Times New Roman"/>
                <w:sz w:val="20"/>
                <w:szCs w:val="20"/>
                <w:vertAlign w:val="superscript"/>
              </w:rPr>
              <w:t>a,b</w:t>
            </w:r>
            <w:r w:rsidRPr="00A542C9">
              <w:rPr>
                <w:rFonts w:ascii="Times New Roman" w:hAnsi="Times New Roman"/>
                <w:sz w:val="20"/>
                <w:szCs w:val="20"/>
              </w:rPr>
              <w:t>, Haemorrhage</w:t>
            </w:r>
            <w:r w:rsidRPr="00A542C9">
              <w:rPr>
                <w:rFonts w:ascii="Times New Roman" w:hAnsi="Times New Roman"/>
                <w:sz w:val="20"/>
                <w:szCs w:val="20"/>
                <w:vertAlign w:val="superscript"/>
              </w:rPr>
              <w:t>a,b</w:t>
            </w:r>
            <w:r w:rsidRPr="00A542C9">
              <w:rPr>
                <w:rFonts w:ascii="Times New Roman" w:hAnsi="Times New Roman"/>
                <w:sz w:val="20"/>
                <w:szCs w:val="20"/>
              </w:rPr>
              <w:t>, Thromboembolism (venous)</w:t>
            </w:r>
            <w:r w:rsidRPr="00A542C9">
              <w:rPr>
                <w:rFonts w:ascii="Times New Roman" w:hAnsi="Times New Roman"/>
                <w:sz w:val="20"/>
                <w:szCs w:val="20"/>
                <w:vertAlign w:val="superscript"/>
              </w:rPr>
              <w:t>a,b</w:t>
            </w:r>
            <w:r w:rsidR="00D52CA0" w:rsidRPr="00A542C9">
              <w:rPr>
                <w:rFonts w:ascii="Times New Roman" w:hAnsi="Times New Roman"/>
                <w:sz w:val="20"/>
                <w:szCs w:val="20"/>
              </w:rPr>
              <w:t xml:space="preserve">, </w:t>
            </w:r>
            <w:r w:rsidRPr="00A542C9">
              <w:rPr>
                <w:rFonts w:ascii="Times New Roman" w:hAnsi="Times New Roman"/>
                <w:sz w:val="20"/>
                <w:szCs w:val="20"/>
              </w:rPr>
              <w:t>Deep vein thrombosis</w:t>
            </w:r>
          </w:p>
        </w:tc>
        <w:tc>
          <w:tcPr>
            <w:tcW w:w="1294" w:type="dxa"/>
            <w:tcBorders>
              <w:top w:val="single" w:sz="4" w:space="0" w:color="000000"/>
              <w:left w:val="single" w:sz="5" w:space="0" w:color="000000"/>
              <w:bottom w:val="single" w:sz="5" w:space="0" w:color="000000"/>
              <w:right w:val="single" w:sz="5" w:space="0" w:color="000000"/>
            </w:tcBorders>
          </w:tcPr>
          <w:p w14:paraId="5397350F" w14:textId="77777777" w:rsidR="00D15122" w:rsidRPr="00A542C9" w:rsidRDefault="00D15122" w:rsidP="00FA4903">
            <w:pPr>
              <w:widowControl/>
              <w:spacing w:line="234" w:lineRule="auto"/>
              <w:ind w:right="34"/>
              <w:rPr>
                <w:rFonts w:ascii="Times New Roman" w:hAnsi="Times New Roman"/>
                <w:sz w:val="20"/>
                <w:szCs w:val="20"/>
              </w:rPr>
            </w:pPr>
          </w:p>
        </w:tc>
        <w:tc>
          <w:tcPr>
            <w:tcW w:w="1336" w:type="dxa"/>
            <w:tcBorders>
              <w:top w:val="single" w:sz="4" w:space="0" w:color="000000"/>
              <w:left w:val="single" w:sz="5" w:space="0" w:color="000000"/>
              <w:bottom w:val="single" w:sz="5" w:space="0" w:color="000000"/>
              <w:right w:val="single" w:sz="5" w:space="0" w:color="000000"/>
            </w:tcBorders>
          </w:tcPr>
          <w:p w14:paraId="6ADB5351" w14:textId="77777777" w:rsidR="00D15122" w:rsidRPr="00A542C9" w:rsidRDefault="00D15122" w:rsidP="00FA4903">
            <w:pPr>
              <w:widowControl/>
              <w:spacing w:line="234" w:lineRule="auto"/>
              <w:rPr>
                <w:rFonts w:ascii="Times New Roman" w:hAnsi="Times New Roman"/>
                <w:sz w:val="20"/>
                <w:szCs w:val="20"/>
              </w:rPr>
            </w:pPr>
          </w:p>
        </w:tc>
        <w:tc>
          <w:tcPr>
            <w:tcW w:w="1240" w:type="dxa"/>
            <w:tcBorders>
              <w:top w:val="single" w:sz="4" w:space="0" w:color="000000"/>
              <w:left w:val="single" w:sz="5" w:space="0" w:color="000000"/>
              <w:bottom w:val="single" w:sz="5" w:space="0" w:color="000000"/>
              <w:right w:val="single" w:sz="5" w:space="0" w:color="000000"/>
            </w:tcBorders>
          </w:tcPr>
          <w:p w14:paraId="7B184694" w14:textId="77777777" w:rsidR="00D15122" w:rsidRPr="00A542C9" w:rsidRDefault="00D15122" w:rsidP="00FA4903">
            <w:pPr>
              <w:widowControl/>
              <w:spacing w:line="234" w:lineRule="auto"/>
              <w:ind w:right="6"/>
              <w:rPr>
                <w:rFonts w:ascii="Times New Roman" w:hAnsi="Times New Roman"/>
                <w:sz w:val="20"/>
                <w:szCs w:val="20"/>
              </w:rPr>
            </w:pPr>
          </w:p>
        </w:tc>
        <w:tc>
          <w:tcPr>
            <w:tcW w:w="1432" w:type="dxa"/>
            <w:tcBorders>
              <w:top w:val="single" w:sz="4" w:space="0" w:color="000000"/>
              <w:left w:val="single" w:sz="5" w:space="0" w:color="000000"/>
              <w:bottom w:val="single" w:sz="5" w:space="0" w:color="000000"/>
              <w:right w:val="single" w:sz="5" w:space="0" w:color="000000"/>
            </w:tcBorders>
          </w:tcPr>
          <w:p w14:paraId="6D589B37" w14:textId="77777777" w:rsidR="00D15122" w:rsidRPr="00674507" w:rsidRDefault="000950F0" w:rsidP="00FA4903">
            <w:pPr>
              <w:pStyle w:val="TableParagraph"/>
              <w:widowControl/>
              <w:spacing w:line="234" w:lineRule="auto"/>
              <w:ind w:right="14"/>
              <w:rPr>
                <w:rFonts w:ascii="Times New Roman" w:hAnsi="Times New Roman"/>
                <w:sz w:val="20"/>
                <w:szCs w:val="20"/>
              </w:rPr>
            </w:pPr>
            <w:r w:rsidRPr="00B46B27">
              <w:rPr>
                <w:rFonts w:ascii="Times New Roman" w:hAnsi="Times New Roman"/>
                <w:sz w:val="20"/>
                <w:szCs w:val="20"/>
              </w:rPr>
              <w:t>Aneurysms and artery dissections</w:t>
            </w:r>
            <w:r>
              <w:rPr>
                <w:rFonts w:ascii="Times New Roman" w:hAnsi="Times New Roman"/>
                <w:sz w:val="20"/>
                <w:szCs w:val="20"/>
              </w:rPr>
              <w:t>,</w:t>
            </w:r>
            <w:r w:rsidRPr="00A542C9">
              <w:rPr>
                <w:rFonts w:ascii="Times New Roman" w:hAnsi="Times New Roman"/>
                <w:sz w:val="20"/>
                <w:szCs w:val="20"/>
              </w:rPr>
              <w:t xml:space="preserve"> </w:t>
            </w:r>
            <w:r w:rsidR="009B0756" w:rsidRPr="00A542C9">
              <w:rPr>
                <w:rFonts w:ascii="Times New Roman" w:hAnsi="Times New Roman"/>
                <w:sz w:val="20"/>
                <w:szCs w:val="20"/>
              </w:rPr>
              <w:t>Renal thrombotic</w:t>
            </w:r>
            <w:r w:rsidR="00D52CA0" w:rsidRPr="00A542C9">
              <w:rPr>
                <w:rFonts w:ascii="Times New Roman" w:hAnsi="Times New Roman"/>
                <w:sz w:val="20"/>
                <w:szCs w:val="20"/>
              </w:rPr>
              <w:t xml:space="preserve"> </w:t>
            </w:r>
            <w:r w:rsidR="009B0756" w:rsidRPr="00A542C9">
              <w:rPr>
                <w:rFonts w:ascii="Times New Roman" w:hAnsi="Times New Roman"/>
                <w:sz w:val="20"/>
                <w:szCs w:val="20"/>
              </w:rPr>
              <w:t>microangiopathy</w:t>
            </w:r>
            <w:r w:rsidR="009B0756" w:rsidRPr="00A542C9">
              <w:rPr>
                <w:rFonts w:ascii="Times New Roman" w:hAnsi="Times New Roman"/>
                <w:sz w:val="20"/>
                <w:szCs w:val="20"/>
                <w:vertAlign w:val="superscript"/>
              </w:rPr>
              <w:t>b,c</w:t>
            </w:r>
          </w:p>
        </w:tc>
      </w:tr>
      <w:tr w:rsidR="00D15122" w:rsidRPr="00A542C9" w14:paraId="060BF9A8" w14:textId="77777777" w:rsidTr="00544237">
        <w:trPr>
          <w:cantSplit/>
        </w:trPr>
        <w:tc>
          <w:tcPr>
            <w:tcW w:w="1336" w:type="dxa"/>
            <w:tcBorders>
              <w:top w:val="single" w:sz="5" w:space="0" w:color="000000"/>
              <w:left w:val="single" w:sz="5" w:space="0" w:color="000000"/>
              <w:bottom w:val="single" w:sz="5" w:space="0" w:color="000000"/>
              <w:right w:val="single" w:sz="5" w:space="0" w:color="000000"/>
            </w:tcBorders>
          </w:tcPr>
          <w:p w14:paraId="02D7D7A3"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t>Respiratory, thoracic and mediastinal disorders</w:t>
            </w:r>
          </w:p>
        </w:tc>
        <w:tc>
          <w:tcPr>
            <w:tcW w:w="1336" w:type="dxa"/>
            <w:tcBorders>
              <w:top w:val="single" w:sz="5" w:space="0" w:color="000000"/>
              <w:left w:val="single" w:sz="5" w:space="0" w:color="000000"/>
              <w:bottom w:val="single" w:sz="5" w:space="0" w:color="000000"/>
              <w:right w:val="single" w:sz="5" w:space="0" w:color="000000"/>
            </w:tcBorders>
          </w:tcPr>
          <w:p w14:paraId="2D782F41"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78" w:type="dxa"/>
            <w:tcBorders>
              <w:top w:val="single" w:sz="5" w:space="0" w:color="000000"/>
              <w:left w:val="single" w:sz="5" w:space="0" w:color="000000"/>
              <w:bottom w:val="single" w:sz="5" w:space="0" w:color="000000"/>
              <w:right w:val="single" w:sz="5" w:space="0" w:color="000000"/>
            </w:tcBorders>
          </w:tcPr>
          <w:p w14:paraId="76B99C71"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Pulmonary haemorrhage/Haemoptysis</w:t>
            </w:r>
            <w:r w:rsidRPr="00A542C9">
              <w:rPr>
                <w:rFonts w:ascii="Times New Roman" w:hAnsi="Times New Roman"/>
                <w:sz w:val="20"/>
                <w:szCs w:val="20"/>
                <w:vertAlign w:val="superscript"/>
              </w:rPr>
              <w:t>a,b</w:t>
            </w:r>
            <w:r w:rsidRPr="00A542C9">
              <w:rPr>
                <w:rFonts w:ascii="Times New Roman" w:hAnsi="Times New Roman"/>
                <w:sz w:val="20"/>
                <w:szCs w:val="20"/>
              </w:rPr>
              <w:t>, Pulmonary embolism, Epistaxis, Dyspnoea, Hypoxia</w:t>
            </w:r>
          </w:p>
        </w:tc>
        <w:tc>
          <w:tcPr>
            <w:tcW w:w="1294" w:type="dxa"/>
            <w:tcBorders>
              <w:top w:val="single" w:sz="5" w:space="0" w:color="000000"/>
              <w:left w:val="single" w:sz="5" w:space="0" w:color="000000"/>
              <w:bottom w:val="single" w:sz="5" w:space="0" w:color="000000"/>
              <w:right w:val="single" w:sz="5" w:space="0" w:color="000000"/>
            </w:tcBorders>
          </w:tcPr>
          <w:p w14:paraId="49B38500"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36" w:type="dxa"/>
            <w:tcBorders>
              <w:top w:val="single" w:sz="5" w:space="0" w:color="000000"/>
              <w:left w:val="single" w:sz="5" w:space="0" w:color="000000"/>
              <w:bottom w:val="single" w:sz="5" w:space="0" w:color="000000"/>
              <w:right w:val="single" w:sz="5" w:space="0" w:color="000000"/>
            </w:tcBorders>
          </w:tcPr>
          <w:p w14:paraId="070224D9"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40" w:type="dxa"/>
            <w:tcBorders>
              <w:top w:val="single" w:sz="5" w:space="0" w:color="000000"/>
              <w:left w:val="single" w:sz="5" w:space="0" w:color="000000"/>
              <w:bottom w:val="single" w:sz="5" w:space="0" w:color="000000"/>
              <w:right w:val="single" w:sz="5" w:space="0" w:color="000000"/>
            </w:tcBorders>
          </w:tcPr>
          <w:p w14:paraId="784C561F"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432" w:type="dxa"/>
            <w:tcBorders>
              <w:top w:val="single" w:sz="5" w:space="0" w:color="000000"/>
              <w:left w:val="single" w:sz="5" w:space="0" w:color="000000"/>
              <w:bottom w:val="single" w:sz="5" w:space="0" w:color="000000"/>
              <w:right w:val="single" w:sz="5" w:space="0" w:color="000000"/>
            </w:tcBorders>
          </w:tcPr>
          <w:p w14:paraId="2390D36E"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Pulmonary hypertension</w:t>
            </w:r>
            <w:r w:rsidRPr="00A542C9">
              <w:rPr>
                <w:rFonts w:ascii="Times New Roman" w:hAnsi="Times New Roman"/>
                <w:sz w:val="20"/>
                <w:szCs w:val="20"/>
                <w:vertAlign w:val="superscript"/>
              </w:rPr>
              <w:t>c</w:t>
            </w:r>
            <w:r w:rsidRPr="00F73426">
              <w:rPr>
                <w:rFonts w:ascii="Times New Roman" w:hAnsi="Times New Roman"/>
                <w:sz w:val="20"/>
                <w:szCs w:val="20"/>
              </w:rPr>
              <w:t>,</w:t>
            </w:r>
            <w:r w:rsidRPr="00A542C9">
              <w:rPr>
                <w:rFonts w:ascii="Times New Roman" w:hAnsi="Times New Roman"/>
                <w:sz w:val="20"/>
                <w:szCs w:val="20"/>
              </w:rPr>
              <w:t xml:space="preserve"> Nasal septum perforation</w:t>
            </w:r>
            <w:r w:rsidRPr="00A542C9">
              <w:rPr>
                <w:rFonts w:ascii="Times New Roman" w:hAnsi="Times New Roman"/>
                <w:sz w:val="20"/>
                <w:szCs w:val="20"/>
                <w:vertAlign w:val="superscript"/>
              </w:rPr>
              <w:t>c</w:t>
            </w:r>
          </w:p>
        </w:tc>
      </w:tr>
      <w:tr w:rsidR="00D15122" w:rsidRPr="00DE760C" w14:paraId="0A5E76B3" w14:textId="77777777" w:rsidTr="00544237">
        <w:trPr>
          <w:cantSplit/>
        </w:trPr>
        <w:tc>
          <w:tcPr>
            <w:tcW w:w="1336" w:type="dxa"/>
            <w:tcBorders>
              <w:top w:val="single" w:sz="5" w:space="0" w:color="000000"/>
              <w:left w:val="single" w:sz="5" w:space="0" w:color="000000"/>
              <w:bottom w:val="single" w:sz="5" w:space="0" w:color="000000"/>
              <w:right w:val="single" w:sz="5" w:space="0" w:color="000000"/>
            </w:tcBorders>
          </w:tcPr>
          <w:p w14:paraId="14755B94"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t>Gastrointestinal disorders</w:t>
            </w:r>
          </w:p>
        </w:tc>
        <w:tc>
          <w:tcPr>
            <w:tcW w:w="1336" w:type="dxa"/>
            <w:tcBorders>
              <w:top w:val="single" w:sz="5" w:space="0" w:color="000000"/>
              <w:left w:val="single" w:sz="5" w:space="0" w:color="000000"/>
              <w:bottom w:val="single" w:sz="5" w:space="0" w:color="000000"/>
              <w:right w:val="single" w:sz="5" w:space="0" w:color="000000"/>
            </w:tcBorders>
          </w:tcPr>
          <w:p w14:paraId="7547036C"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Diarrhoea, Nausea, Vomiting, Abdominal pain</w:t>
            </w:r>
          </w:p>
        </w:tc>
        <w:tc>
          <w:tcPr>
            <w:tcW w:w="1378" w:type="dxa"/>
            <w:tcBorders>
              <w:top w:val="single" w:sz="5" w:space="0" w:color="000000"/>
              <w:left w:val="single" w:sz="5" w:space="0" w:color="000000"/>
              <w:bottom w:val="single" w:sz="5" w:space="0" w:color="000000"/>
              <w:right w:val="single" w:sz="5" w:space="0" w:color="000000"/>
            </w:tcBorders>
          </w:tcPr>
          <w:p w14:paraId="405B2B17"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Intestinal perforation, Ileus, Intestinal obstruction, Recto-vaginal fistulae</w:t>
            </w:r>
            <w:r w:rsidRPr="00A542C9">
              <w:rPr>
                <w:rFonts w:ascii="Times New Roman" w:hAnsi="Times New Roman"/>
                <w:sz w:val="20"/>
                <w:szCs w:val="20"/>
                <w:vertAlign w:val="superscript"/>
              </w:rPr>
              <w:t>c,d</w:t>
            </w:r>
            <w:r w:rsidRPr="00A542C9">
              <w:rPr>
                <w:rFonts w:ascii="Times New Roman" w:hAnsi="Times New Roman"/>
                <w:sz w:val="20"/>
                <w:szCs w:val="20"/>
              </w:rPr>
              <w:t>,</w:t>
            </w:r>
          </w:p>
          <w:p w14:paraId="0490D7B8"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Gastrointestinal disorder, Stomatitis, Proctalgia</w:t>
            </w:r>
          </w:p>
        </w:tc>
        <w:tc>
          <w:tcPr>
            <w:tcW w:w="1294" w:type="dxa"/>
            <w:tcBorders>
              <w:top w:val="single" w:sz="5" w:space="0" w:color="000000"/>
              <w:left w:val="single" w:sz="5" w:space="0" w:color="000000"/>
              <w:bottom w:val="single" w:sz="5" w:space="0" w:color="000000"/>
              <w:right w:val="single" w:sz="5" w:space="0" w:color="000000"/>
            </w:tcBorders>
          </w:tcPr>
          <w:p w14:paraId="43B05076" w14:textId="77777777" w:rsidR="00D15122" w:rsidRPr="00A542C9" w:rsidRDefault="00D15122" w:rsidP="00FA4903">
            <w:pPr>
              <w:widowControl/>
              <w:spacing w:line="234" w:lineRule="auto"/>
              <w:ind w:right="14"/>
              <w:rPr>
                <w:rFonts w:ascii="Times New Roman" w:hAnsi="Times New Roman"/>
                <w:sz w:val="20"/>
                <w:szCs w:val="20"/>
              </w:rPr>
            </w:pPr>
          </w:p>
        </w:tc>
        <w:tc>
          <w:tcPr>
            <w:tcW w:w="1336" w:type="dxa"/>
            <w:tcBorders>
              <w:top w:val="single" w:sz="5" w:space="0" w:color="000000"/>
              <w:left w:val="single" w:sz="5" w:space="0" w:color="000000"/>
              <w:bottom w:val="single" w:sz="5" w:space="0" w:color="000000"/>
              <w:right w:val="single" w:sz="5" w:space="0" w:color="000000"/>
            </w:tcBorders>
          </w:tcPr>
          <w:p w14:paraId="5E0B958F" w14:textId="77777777" w:rsidR="00D15122" w:rsidRPr="00A542C9" w:rsidRDefault="00D15122" w:rsidP="00FA4903">
            <w:pPr>
              <w:widowControl/>
              <w:spacing w:line="234" w:lineRule="auto"/>
              <w:ind w:right="14"/>
              <w:rPr>
                <w:rFonts w:ascii="Times New Roman" w:hAnsi="Times New Roman"/>
                <w:sz w:val="20"/>
                <w:szCs w:val="20"/>
              </w:rPr>
            </w:pPr>
          </w:p>
        </w:tc>
        <w:tc>
          <w:tcPr>
            <w:tcW w:w="1240" w:type="dxa"/>
            <w:tcBorders>
              <w:top w:val="single" w:sz="5" w:space="0" w:color="000000"/>
              <w:left w:val="single" w:sz="5" w:space="0" w:color="000000"/>
              <w:bottom w:val="single" w:sz="5" w:space="0" w:color="000000"/>
              <w:right w:val="single" w:sz="5" w:space="0" w:color="000000"/>
            </w:tcBorders>
          </w:tcPr>
          <w:p w14:paraId="7D756EDB" w14:textId="77777777" w:rsidR="00D15122" w:rsidRPr="00A542C9" w:rsidRDefault="00D15122" w:rsidP="00FA4903">
            <w:pPr>
              <w:widowControl/>
              <w:spacing w:line="234" w:lineRule="auto"/>
              <w:ind w:right="14"/>
              <w:rPr>
                <w:rFonts w:ascii="Times New Roman" w:hAnsi="Times New Roman"/>
                <w:sz w:val="20"/>
                <w:szCs w:val="20"/>
              </w:rPr>
            </w:pPr>
          </w:p>
        </w:tc>
        <w:tc>
          <w:tcPr>
            <w:tcW w:w="1432" w:type="dxa"/>
            <w:tcBorders>
              <w:top w:val="single" w:sz="5" w:space="0" w:color="000000"/>
              <w:left w:val="single" w:sz="5" w:space="0" w:color="000000"/>
              <w:bottom w:val="single" w:sz="5" w:space="0" w:color="000000"/>
              <w:right w:val="single" w:sz="5" w:space="0" w:color="000000"/>
            </w:tcBorders>
          </w:tcPr>
          <w:p w14:paraId="1D2AB495" w14:textId="77777777" w:rsidR="00D15122" w:rsidRPr="00B74CA8" w:rsidRDefault="009B0756" w:rsidP="00FA4903">
            <w:pPr>
              <w:pStyle w:val="TableParagraph"/>
              <w:widowControl/>
              <w:spacing w:line="234" w:lineRule="auto"/>
              <w:ind w:right="14"/>
              <w:rPr>
                <w:rFonts w:ascii="Times New Roman" w:hAnsi="Times New Roman"/>
                <w:sz w:val="20"/>
                <w:szCs w:val="20"/>
                <w:lang w:val="pt-PT"/>
              </w:rPr>
            </w:pPr>
            <w:r w:rsidRPr="00B74CA8">
              <w:rPr>
                <w:rFonts w:ascii="Times New Roman" w:hAnsi="Times New Roman"/>
                <w:sz w:val="20"/>
                <w:szCs w:val="20"/>
                <w:lang w:val="pt-PT"/>
              </w:rPr>
              <w:t>Gastrointestinal perforation</w:t>
            </w:r>
            <w:r w:rsidRPr="00B74CA8">
              <w:rPr>
                <w:rFonts w:ascii="Times New Roman" w:hAnsi="Times New Roman"/>
                <w:sz w:val="20"/>
                <w:szCs w:val="20"/>
                <w:vertAlign w:val="superscript"/>
                <w:lang w:val="pt-PT"/>
              </w:rPr>
              <w:t>a,b</w:t>
            </w:r>
            <w:r w:rsidRPr="00B74CA8">
              <w:rPr>
                <w:rFonts w:ascii="Times New Roman" w:hAnsi="Times New Roman"/>
                <w:sz w:val="20"/>
                <w:szCs w:val="20"/>
                <w:lang w:val="pt-PT"/>
              </w:rPr>
              <w:t>, Gastrointestinal ulcer</w:t>
            </w:r>
            <w:r w:rsidRPr="00B74CA8">
              <w:rPr>
                <w:rFonts w:ascii="Times New Roman" w:hAnsi="Times New Roman"/>
                <w:sz w:val="20"/>
                <w:szCs w:val="20"/>
                <w:vertAlign w:val="superscript"/>
                <w:lang w:val="pt-PT"/>
              </w:rPr>
              <w:t>c</w:t>
            </w:r>
            <w:r w:rsidRPr="00B74CA8">
              <w:rPr>
                <w:rFonts w:ascii="Times New Roman" w:hAnsi="Times New Roman"/>
                <w:sz w:val="20"/>
                <w:szCs w:val="20"/>
                <w:lang w:val="pt-PT"/>
              </w:rPr>
              <w:t>,</w:t>
            </w:r>
            <w:r w:rsidR="00B419F6" w:rsidRPr="00B74CA8">
              <w:rPr>
                <w:rFonts w:ascii="Times New Roman" w:hAnsi="Times New Roman"/>
                <w:sz w:val="20"/>
                <w:szCs w:val="20"/>
                <w:lang w:val="pt-PT"/>
              </w:rPr>
              <w:t xml:space="preserve"> </w:t>
            </w:r>
            <w:r w:rsidRPr="00B74CA8">
              <w:rPr>
                <w:rFonts w:ascii="Times New Roman" w:hAnsi="Times New Roman"/>
                <w:sz w:val="20"/>
                <w:szCs w:val="20"/>
                <w:lang w:val="pt-PT"/>
              </w:rPr>
              <w:t>Rectal haemorrhage</w:t>
            </w:r>
          </w:p>
        </w:tc>
      </w:tr>
      <w:tr w:rsidR="00D15122" w:rsidRPr="00A542C9" w14:paraId="60181DB8" w14:textId="77777777" w:rsidTr="00544237">
        <w:trPr>
          <w:cantSplit/>
        </w:trPr>
        <w:tc>
          <w:tcPr>
            <w:tcW w:w="1336" w:type="dxa"/>
            <w:tcBorders>
              <w:top w:val="single" w:sz="5" w:space="0" w:color="000000"/>
              <w:left w:val="single" w:sz="5" w:space="0" w:color="000000"/>
              <w:bottom w:val="single" w:sz="4" w:space="0" w:color="000000"/>
              <w:right w:val="single" w:sz="5" w:space="0" w:color="000000"/>
            </w:tcBorders>
          </w:tcPr>
          <w:p w14:paraId="64FC57D7"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t>Hepatobiliary disorders</w:t>
            </w:r>
          </w:p>
        </w:tc>
        <w:tc>
          <w:tcPr>
            <w:tcW w:w="1336" w:type="dxa"/>
            <w:tcBorders>
              <w:top w:val="single" w:sz="5" w:space="0" w:color="000000"/>
              <w:left w:val="single" w:sz="5" w:space="0" w:color="000000"/>
              <w:bottom w:val="single" w:sz="4" w:space="0" w:color="000000"/>
              <w:right w:val="single" w:sz="5" w:space="0" w:color="000000"/>
            </w:tcBorders>
          </w:tcPr>
          <w:p w14:paraId="3FC2B064"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78" w:type="dxa"/>
            <w:tcBorders>
              <w:top w:val="single" w:sz="5" w:space="0" w:color="000000"/>
              <w:left w:val="single" w:sz="5" w:space="0" w:color="000000"/>
              <w:bottom w:val="single" w:sz="4" w:space="0" w:color="000000"/>
              <w:right w:val="single" w:sz="5" w:space="0" w:color="000000"/>
            </w:tcBorders>
          </w:tcPr>
          <w:p w14:paraId="2AF5CBA3"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94" w:type="dxa"/>
            <w:tcBorders>
              <w:top w:val="single" w:sz="5" w:space="0" w:color="000000"/>
              <w:left w:val="single" w:sz="5" w:space="0" w:color="000000"/>
              <w:bottom w:val="single" w:sz="4" w:space="0" w:color="000000"/>
              <w:right w:val="single" w:sz="5" w:space="0" w:color="000000"/>
            </w:tcBorders>
          </w:tcPr>
          <w:p w14:paraId="329207DA"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36" w:type="dxa"/>
            <w:tcBorders>
              <w:top w:val="single" w:sz="5" w:space="0" w:color="000000"/>
              <w:left w:val="single" w:sz="5" w:space="0" w:color="000000"/>
              <w:bottom w:val="single" w:sz="4" w:space="0" w:color="000000"/>
              <w:right w:val="single" w:sz="5" w:space="0" w:color="000000"/>
            </w:tcBorders>
          </w:tcPr>
          <w:p w14:paraId="274415A8"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40" w:type="dxa"/>
            <w:tcBorders>
              <w:top w:val="single" w:sz="5" w:space="0" w:color="000000"/>
              <w:left w:val="single" w:sz="5" w:space="0" w:color="000000"/>
              <w:bottom w:val="single" w:sz="4" w:space="0" w:color="000000"/>
              <w:right w:val="single" w:sz="5" w:space="0" w:color="000000"/>
            </w:tcBorders>
          </w:tcPr>
          <w:p w14:paraId="79FF913D"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432" w:type="dxa"/>
            <w:tcBorders>
              <w:top w:val="single" w:sz="5" w:space="0" w:color="000000"/>
              <w:left w:val="single" w:sz="5" w:space="0" w:color="000000"/>
              <w:bottom w:val="single" w:sz="4" w:space="0" w:color="000000"/>
              <w:right w:val="single" w:sz="5" w:space="0" w:color="000000"/>
            </w:tcBorders>
          </w:tcPr>
          <w:p w14:paraId="5C73CEBD" w14:textId="77777777" w:rsidR="00D15122" w:rsidRPr="00A542C9" w:rsidRDefault="009B0756" w:rsidP="00FA4903">
            <w:pPr>
              <w:pStyle w:val="TableParagraph"/>
              <w:widowControl/>
              <w:spacing w:line="234" w:lineRule="auto"/>
              <w:ind w:right="14"/>
              <w:rPr>
                <w:rFonts w:ascii="Times New Roman" w:hAnsi="Times New Roman"/>
                <w:sz w:val="20"/>
                <w:szCs w:val="20"/>
                <w:vertAlign w:val="superscript"/>
              </w:rPr>
            </w:pPr>
            <w:r w:rsidRPr="00A542C9">
              <w:rPr>
                <w:rFonts w:ascii="Times New Roman" w:hAnsi="Times New Roman"/>
                <w:sz w:val="20"/>
                <w:szCs w:val="20"/>
              </w:rPr>
              <w:t>Gallbladder perforation</w:t>
            </w:r>
            <w:r w:rsidRPr="00A542C9">
              <w:rPr>
                <w:rFonts w:ascii="Times New Roman" w:hAnsi="Times New Roman"/>
                <w:sz w:val="20"/>
                <w:szCs w:val="20"/>
                <w:vertAlign w:val="superscript"/>
              </w:rPr>
              <w:t>b,c</w:t>
            </w:r>
          </w:p>
          <w:p w14:paraId="61CF12FB" w14:textId="77777777" w:rsidR="003E37B0" w:rsidRPr="00A542C9" w:rsidRDefault="003E37B0" w:rsidP="00FA4903">
            <w:pPr>
              <w:pStyle w:val="TableParagraph"/>
              <w:widowControl/>
              <w:spacing w:line="234" w:lineRule="auto"/>
              <w:ind w:right="14"/>
              <w:rPr>
                <w:rFonts w:ascii="Times New Roman" w:hAnsi="Times New Roman"/>
                <w:sz w:val="20"/>
                <w:szCs w:val="20"/>
              </w:rPr>
            </w:pPr>
          </w:p>
        </w:tc>
      </w:tr>
      <w:tr w:rsidR="00D15122" w:rsidRPr="00A542C9" w14:paraId="261245C5" w14:textId="77777777" w:rsidTr="00544237">
        <w:trPr>
          <w:cantSplit/>
        </w:trPr>
        <w:tc>
          <w:tcPr>
            <w:tcW w:w="1336" w:type="dxa"/>
            <w:tcBorders>
              <w:top w:val="single" w:sz="4" w:space="0" w:color="000000"/>
              <w:left w:val="single" w:sz="4" w:space="0" w:color="000000"/>
              <w:bottom w:val="single" w:sz="4" w:space="0" w:color="000000"/>
              <w:right w:val="single" w:sz="4" w:space="0" w:color="000000"/>
            </w:tcBorders>
          </w:tcPr>
          <w:p w14:paraId="18390353"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lastRenderedPageBreak/>
              <w:t>Skin and subcutaneous tissue disorders</w:t>
            </w:r>
          </w:p>
        </w:tc>
        <w:tc>
          <w:tcPr>
            <w:tcW w:w="1336" w:type="dxa"/>
            <w:tcBorders>
              <w:top w:val="single" w:sz="4" w:space="0" w:color="000000"/>
              <w:left w:val="single" w:sz="4" w:space="0" w:color="000000"/>
              <w:bottom w:val="single" w:sz="4" w:space="0" w:color="000000"/>
              <w:right w:val="single" w:sz="4" w:space="0" w:color="000000"/>
            </w:tcBorders>
          </w:tcPr>
          <w:p w14:paraId="5E4134B5"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78" w:type="dxa"/>
            <w:tcBorders>
              <w:top w:val="single" w:sz="4" w:space="0" w:color="000000"/>
              <w:left w:val="single" w:sz="4" w:space="0" w:color="000000"/>
              <w:bottom w:val="single" w:sz="4" w:space="0" w:color="000000"/>
              <w:right w:val="single" w:sz="4" w:space="0" w:color="000000"/>
            </w:tcBorders>
          </w:tcPr>
          <w:p w14:paraId="068FEE61" w14:textId="2681165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Wound healing complications</w:t>
            </w:r>
            <w:r w:rsidRPr="00A542C9">
              <w:rPr>
                <w:rFonts w:ascii="Times New Roman" w:hAnsi="Times New Roman"/>
                <w:sz w:val="20"/>
                <w:szCs w:val="20"/>
                <w:vertAlign w:val="superscript"/>
              </w:rPr>
              <w:t>a,b</w:t>
            </w:r>
            <w:r w:rsidRPr="00A542C9">
              <w:rPr>
                <w:rFonts w:ascii="Times New Roman" w:hAnsi="Times New Roman"/>
                <w:sz w:val="20"/>
                <w:szCs w:val="20"/>
              </w:rPr>
              <w:t>, Palmar-plantar erythrodysaesthesia syndrome</w:t>
            </w:r>
          </w:p>
        </w:tc>
        <w:tc>
          <w:tcPr>
            <w:tcW w:w="1294" w:type="dxa"/>
            <w:tcBorders>
              <w:top w:val="single" w:sz="4" w:space="0" w:color="000000"/>
              <w:left w:val="single" w:sz="4" w:space="0" w:color="000000"/>
              <w:bottom w:val="single" w:sz="4" w:space="0" w:color="000000"/>
              <w:right w:val="single" w:sz="4" w:space="0" w:color="000000"/>
            </w:tcBorders>
          </w:tcPr>
          <w:p w14:paraId="5AB8C4EC"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36" w:type="dxa"/>
            <w:tcBorders>
              <w:top w:val="single" w:sz="4" w:space="0" w:color="000000"/>
              <w:left w:val="single" w:sz="4" w:space="0" w:color="000000"/>
              <w:bottom w:val="single" w:sz="4" w:space="0" w:color="000000"/>
              <w:right w:val="single" w:sz="4" w:space="0" w:color="000000"/>
            </w:tcBorders>
          </w:tcPr>
          <w:p w14:paraId="7D6768B9"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40" w:type="dxa"/>
            <w:tcBorders>
              <w:top w:val="single" w:sz="4" w:space="0" w:color="000000"/>
              <w:left w:val="single" w:sz="4" w:space="0" w:color="000000"/>
              <w:bottom w:val="single" w:sz="4" w:space="0" w:color="000000"/>
              <w:right w:val="single" w:sz="4" w:space="0" w:color="000000"/>
            </w:tcBorders>
          </w:tcPr>
          <w:p w14:paraId="03297CFE"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432" w:type="dxa"/>
            <w:tcBorders>
              <w:top w:val="single" w:sz="4" w:space="0" w:color="000000"/>
              <w:left w:val="single" w:sz="4" w:space="0" w:color="000000"/>
              <w:bottom w:val="single" w:sz="4" w:space="0" w:color="000000"/>
              <w:right w:val="single" w:sz="4" w:space="0" w:color="000000"/>
            </w:tcBorders>
          </w:tcPr>
          <w:p w14:paraId="69ACD272"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r>
      <w:tr w:rsidR="00D15122" w:rsidRPr="00A542C9" w14:paraId="18F8B01D" w14:textId="77777777" w:rsidTr="00544237">
        <w:trPr>
          <w:cantSplit/>
        </w:trPr>
        <w:tc>
          <w:tcPr>
            <w:tcW w:w="1336" w:type="dxa"/>
            <w:tcBorders>
              <w:top w:val="single" w:sz="4" w:space="0" w:color="000000"/>
              <w:left w:val="single" w:sz="4" w:space="0" w:color="000000"/>
              <w:bottom w:val="single" w:sz="4" w:space="0" w:color="000000"/>
              <w:right w:val="single" w:sz="4" w:space="0" w:color="000000"/>
            </w:tcBorders>
          </w:tcPr>
          <w:p w14:paraId="260B65B1" w14:textId="77777777" w:rsidR="00D15122" w:rsidRPr="00A542C9" w:rsidRDefault="009B0756" w:rsidP="00FA4903">
            <w:pPr>
              <w:pStyle w:val="TableParagraph"/>
              <w:widowControl/>
              <w:spacing w:line="235" w:lineRule="auto"/>
              <w:rPr>
                <w:rFonts w:ascii="Times New Roman" w:hAnsi="Times New Roman"/>
                <w:sz w:val="20"/>
                <w:szCs w:val="20"/>
              </w:rPr>
            </w:pPr>
            <w:r w:rsidRPr="00A542C9">
              <w:rPr>
                <w:rFonts w:ascii="Times New Roman" w:hAnsi="Times New Roman"/>
                <w:sz w:val="20"/>
                <w:szCs w:val="20"/>
              </w:rPr>
              <w:t>Musculoskeletal and connective tissue disorders</w:t>
            </w:r>
          </w:p>
        </w:tc>
        <w:tc>
          <w:tcPr>
            <w:tcW w:w="1336" w:type="dxa"/>
            <w:tcBorders>
              <w:top w:val="single" w:sz="4" w:space="0" w:color="000000"/>
              <w:left w:val="single" w:sz="4" w:space="0" w:color="000000"/>
              <w:bottom w:val="single" w:sz="4" w:space="0" w:color="000000"/>
              <w:right w:val="single" w:sz="4" w:space="0" w:color="000000"/>
            </w:tcBorders>
          </w:tcPr>
          <w:p w14:paraId="1E4909F3"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c>
          <w:tcPr>
            <w:tcW w:w="1378" w:type="dxa"/>
            <w:tcBorders>
              <w:top w:val="single" w:sz="4" w:space="0" w:color="000000"/>
              <w:left w:val="single" w:sz="4" w:space="0" w:color="000000"/>
              <w:bottom w:val="single" w:sz="4" w:space="0" w:color="000000"/>
              <w:right w:val="single" w:sz="4" w:space="0" w:color="000000"/>
            </w:tcBorders>
          </w:tcPr>
          <w:p w14:paraId="730F702A" w14:textId="77777777" w:rsidR="00D15122" w:rsidRPr="00A542C9" w:rsidRDefault="009B0756" w:rsidP="00FA4903">
            <w:pPr>
              <w:pStyle w:val="TableParagraph"/>
              <w:widowControl/>
              <w:spacing w:line="235" w:lineRule="auto"/>
              <w:ind w:right="48"/>
              <w:rPr>
                <w:rFonts w:ascii="Times New Roman" w:hAnsi="Times New Roman"/>
                <w:sz w:val="20"/>
                <w:szCs w:val="20"/>
              </w:rPr>
            </w:pPr>
            <w:r w:rsidRPr="00A542C9">
              <w:rPr>
                <w:rFonts w:ascii="Times New Roman" w:hAnsi="Times New Roman"/>
                <w:sz w:val="20"/>
                <w:szCs w:val="20"/>
              </w:rPr>
              <w:t>Fistula</w:t>
            </w:r>
            <w:r w:rsidRPr="00A542C9">
              <w:rPr>
                <w:rFonts w:ascii="Times New Roman" w:hAnsi="Times New Roman"/>
                <w:sz w:val="20"/>
                <w:szCs w:val="20"/>
                <w:vertAlign w:val="superscript"/>
              </w:rPr>
              <w:t>a,b</w:t>
            </w:r>
            <w:r w:rsidRPr="00F73426">
              <w:rPr>
                <w:rFonts w:ascii="Times New Roman" w:hAnsi="Times New Roman"/>
                <w:sz w:val="20"/>
                <w:szCs w:val="20"/>
              </w:rPr>
              <w:t>,</w:t>
            </w:r>
          </w:p>
          <w:p w14:paraId="324EE0A3" w14:textId="77777777" w:rsidR="00D15122" w:rsidRPr="00A542C9" w:rsidRDefault="009B0756" w:rsidP="00FA4903">
            <w:pPr>
              <w:pStyle w:val="TableParagraph"/>
              <w:widowControl/>
              <w:spacing w:line="235" w:lineRule="auto"/>
              <w:ind w:right="48"/>
              <w:rPr>
                <w:rFonts w:ascii="Times New Roman" w:hAnsi="Times New Roman"/>
                <w:sz w:val="20"/>
                <w:szCs w:val="20"/>
              </w:rPr>
            </w:pPr>
            <w:r w:rsidRPr="00A542C9">
              <w:rPr>
                <w:rFonts w:ascii="Times New Roman" w:hAnsi="Times New Roman"/>
                <w:sz w:val="20"/>
                <w:szCs w:val="20"/>
              </w:rPr>
              <w:t xml:space="preserve">Myalgia, Arthralgia, Muscular weakness, Back </w:t>
            </w:r>
            <w:r w:rsidR="00770B40">
              <w:rPr>
                <w:rFonts w:ascii="Times New Roman" w:hAnsi="Times New Roman"/>
                <w:sz w:val="20"/>
                <w:szCs w:val="20"/>
              </w:rPr>
              <w:t>p</w:t>
            </w:r>
            <w:r w:rsidRPr="00A542C9">
              <w:rPr>
                <w:rFonts w:ascii="Times New Roman" w:hAnsi="Times New Roman"/>
                <w:sz w:val="20"/>
                <w:szCs w:val="20"/>
              </w:rPr>
              <w:t>ain</w:t>
            </w:r>
          </w:p>
        </w:tc>
        <w:tc>
          <w:tcPr>
            <w:tcW w:w="1294" w:type="dxa"/>
            <w:tcBorders>
              <w:top w:val="single" w:sz="4" w:space="0" w:color="000000"/>
              <w:left w:val="single" w:sz="4" w:space="0" w:color="000000"/>
              <w:bottom w:val="single" w:sz="4" w:space="0" w:color="000000"/>
              <w:right w:val="single" w:sz="4" w:space="0" w:color="000000"/>
            </w:tcBorders>
          </w:tcPr>
          <w:p w14:paraId="170C9DEA"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c>
          <w:tcPr>
            <w:tcW w:w="1336" w:type="dxa"/>
            <w:tcBorders>
              <w:top w:val="single" w:sz="4" w:space="0" w:color="000000"/>
              <w:left w:val="single" w:sz="4" w:space="0" w:color="000000"/>
              <w:bottom w:val="single" w:sz="4" w:space="0" w:color="000000"/>
              <w:right w:val="single" w:sz="4" w:space="0" w:color="000000"/>
            </w:tcBorders>
          </w:tcPr>
          <w:p w14:paraId="5A12E589"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c>
          <w:tcPr>
            <w:tcW w:w="1240" w:type="dxa"/>
            <w:tcBorders>
              <w:top w:val="single" w:sz="4" w:space="0" w:color="000000"/>
              <w:left w:val="single" w:sz="4" w:space="0" w:color="000000"/>
              <w:bottom w:val="single" w:sz="4" w:space="0" w:color="000000"/>
              <w:right w:val="single" w:sz="4" w:space="0" w:color="000000"/>
            </w:tcBorders>
          </w:tcPr>
          <w:p w14:paraId="21FC9635" w14:textId="77777777" w:rsidR="00D15122" w:rsidRPr="00A542C9" w:rsidRDefault="00D15122" w:rsidP="00FA4903">
            <w:pPr>
              <w:pStyle w:val="TableParagraph"/>
              <w:widowControl/>
              <w:spacing w:line="235" w:lineRule="auto"/>
              <w:ind w:right="14"/>
              <w:rPr>
                <w:rFonts w:ascii="Times New Roman" w:hAnsi="Times New Roman"/>
                <w:sz w:val="20"/>
                <w:szCs w:val="20"/>
              </w:rPr>
            </w:pPr>
          </w:p>
        </w:tc>
        <w:tc>
          <w:tcPr>
            <w:tcW w:w="1432" w:type="dxa"/>
            <w:tcBorders>
              <w:top w:val="single" w:sz="4" w:space="0" w:color="000000"/>
              <w:left w:val="single" w:sz="4" w:space="0" w:color="000000"/>
              <w:bottom w:val="single" w:sz="4" w:space="0" w:color="000000"/>
              <w:right w:val="single" w:sz="4" w:space="0" w:color="000000"/>
            </w:tcBorders>
          </w:tcPr>
          <w:p w14:paraId="721B3622" w14:textId="77777777" w:rsidR="00D15122" w:rsidRPr="00A542C9" w:rsidRDefault="009B0756" w:rsidP="00FA4903">
            <w:pPr>
              <w:pStyle w:val="TableParagraph"/>
              <w:widowControl/>
              <w:spacing w:line="235" w:lineRule="auto"/>
              <w:ind w:right="14"/>
              <w:rPr>
                <w:rFonts w:ascii="Times New Roman" w:hAnsi="Times New Roman"/>
                <w:sz w:val="20"/>
                <w:szCs w:val="20"/>
              </w:rPr>
            </w:pPr>
            <w:r w:rsidRPr="00A542C9">
              <w:rPr>
                <w:rFonts w:ascii="Times New Roman" w:hAnsi="Times New Roman"/>
                <w:sz w:val="20"/>
                <w:szCs w:val="20"/>
              </w:rPr>
              <w:t>Osteonecrosis of the jaw</w:t>
            </w:r>
            <w:r w:rsidRPr="00A542C9">
              <w:rPr>
                <w:rFonts w:ascii="Times New Roman" w:hAnsi="Times New Roman"/>
                <w:sz w:val="20"/>
                <w:szCs w:val="20"/>
                <w:vertAlign w:val="superscript"/>
              </w:rPr>
              <w:t>b,c</w:t>
            </w:r>
          </w:p>
        </w:tc>
      </w:tr>
      <w:tr w:rsidR="00D15122" w:rsidRPr="00A542C9" w14:paraId="48599547" w14:textId="77777777" w:rsidTr="00544237">
        <w:trPr>
          <w:cantSplit/>
        </w:trPr>
        <w:tc>
          <w:tcPr>
            <w:tcW w:w="1336" w:type="dxa"/>
            <w:tcBorders>
              <w:top w:val="single" w:sz="4" w:space="0" w:color="000000"/>
              <w:left w:val="single" w:sz="4" w:space="0" w:color="000000"/>
              <w:bottom w:val="single" w:sz="4" w:space="0" w:color="000000"/>
              <w:right w:val="single" w:sz="4" w:space="0" w:color="000000"/>
            </w:tcBorders>
          </w:tcPr>
          <w:p w14:paraId="17890275" w14:textId="77777777" w:rsidR="00D15122" w:rsidRPr="00A542C9" w:rsidRDefault="009B0756" w:rsidP="00FA4903">
            <w:pPr>
              <w:pStyle w:val="TableParagraph"/>
              <w:keepNext/>
              <w:widowControl/>
              <w:spacing w:line="235" w:lineRule="auto"/>
              <w:rPr>
                <w:rFonts w:ascii="Times New Roman" w:hAnsi="Times New Roman"/>
                <w:sz w:val="20"/>
                <w:szCs w:val="20"/>
              </w:rPr>
            </w:pPr>
            <w:r w:rsidRPr="00A542C9">
              <w:rPr>
                <w:rFonts w:ascii="Times New Roman" w:hAnsi="Times New Roman"/>
                <w:sz w:val="20"/>
                <w:szCs w:val="20"/>
              </w:rPr>
              <w:t>Renal and urinary disorders</w:t>
            </w:r>
          </w:p>
        </w:tc>
        <w:tc>
          <w:tcPr>
            <w:tcW w:w="1336" w:type="dxa"/>
            <w:tcBorders>
              <w:top w:val="single" w:sz="4" w:space="0" w:color="000000"/>
              <w:left w:val="single" w:sz="4" w:space="0" w:color="000000"/>
              <w:bottom w:val="single" w:sz="4" w:space="0" w:color="000000"/>
              <w:right w:val="single" w:sz="4" w:space="0" w:color="000000"/>
            </w:tcBorders>
          </w:tcPr>
          <w:p w14:paraId="7E3005A3" w14:textId="77777777" w:rsidR="00D15122" w:rsidRPr="00A542C9" w:rsidRDefault="00D15122" w:rsidP="00FA4903">
            <w:pPr>
              <w:pStyle w:val="TableParagraph"/>
              <w:keepNext/>
              <w:widowControl/>
              <w:spacing w:line="235" w:lineRule="auto"/>
              <w:ind w:right="14"/>
              <w:rPr>
                <w:rFonts w:ascii="Times New Roman" w:hAnsi="Times New Roman"/>
                <w:sz w:val="20"/>
                <w:szCs w:val="20"/>
              </w:rPr>
            </w:pPr>
          </w:p>
        </w:tc>
        <w:tc>
          <w:tcPr>
            <w:tcW w:w="1378" w:type="dxa"/>
            <w:tcBorders>
              <w:top w:val="single" w:sz="4" w:space="0" w:color="000000"/>
              <w:left w:val="single" w:sz="4" w:space="0" w:color="000000"/>
              <w:bottom w:val="single" w:sz="4" w:space="0" w:color="000000"/>
              <w:right w:val="single" w:sz="4" w:space="0" w:color="000000"/>
            </w:tcBorders>
          </w:tcPr>
          <w:p w14:paraId="135534D4" w14:textId="77777777" w:rsidR="00D15122" w:rsidRPr="00A542C9" w:rsidRDefault="009B0756" w:rsidP="00FA4903">
            <w:pPr>
              <w:pStyle w:val="TableParagraph"/>
              <w:keepNext/>
              <w:widowControl/>
              <w:spacing w:line="235" w:lineRule="auto"/>
              <w:ind w:right="48"/>
              <w:rPr>
                <w:rFonts w:ascii="Times New Roman" w:hAnsi="Times New Roman"/>
                <w:sz w:val="20"/>
                <w:szCs w:val="20"/>
              </w:rPr>
            </w:pPr>
            <w:r w:rsidRPr="00A542C9">
              <w:rPr>
                <w:rFonts w:ascii="Times New Roman" w:hAnsi="Times New Roman"/>
                <w:sz w:val="20"/>
                <w:szCs w:val="20"/>
              </w:rPr>
              <w:t>Proteinuria</w:t>
            </w:r>
            <w:r w:rsidRPr="00A542C9">
              <w:rPr>
                <w:rFonts w:ascii="Times New Roman" w:hAnsi="Times New Roman"/>
                <w:sz w:val="20"/>
                <w:szCs w:val="20"/>
                <w:vertAlign w:val="superscript"/>
              </w:rPr>
              <w:t>a,b</w:t>
            </w:r>
          </w:p>
        </w:tc>
        <w:tc>
          <w:tcPr>
            <w:tcW w:w="1294" w:type="dxa"/>
            <w:tcBorders>
              <w:top w:val="single" w:sz="4" w:space="0" w:color="000000"/>
              <w:left w:val="single" w:sz="4" w:space="0" w:color="000000"/>
              <w:bottom w:val="single" w:sz="4" w:space="0" w:color="000000"/>
              <w:right w:val="single" w:sz="4" w:space="0" w:color="000000"/>
            </w:tcBorders>
          </w:tcPr>
          <w:p w14:paraId="46D8712C" w14:textId="77777777" w:rsidR="00D15122" w:rsidRPr="00A542C9" w:rsidRDefault="00D15122" w:rsidP="00FA4903">
            <w:pPr>
              <w:pStyle w:val="TableParagraph"/>
              <w:keepNext/>
              <w:widowControl/>
              <w:spacing w:line="235" w:lineRule="auto"/>
              <w:ind w:right="14"/>
              <w:rPr>
                <w:rFonts w:ascii="Times New Roman" w:hAnsi="Times New Roman"/>
                <w:sz w:val="20"/>
                <w:szCs w:val="20"/>
              </w:rPr>
            </w:pPr>
          </w:p>
        </w:tc>
        <w:tc>
          <w:tcPr>
            <w:tcW w:w="1336" w:type="dxa"/>
            <w:tcBorders>
              <w:top w:val="single" w:sz="4" w:space="0" w:color="000000"/>
              <w:left w:val="single" w:sz="4" w:space="0" w:color="000000"/>
              <w:bottom w:val="single" w:sz="4" w:space="0" w:color="000000"/>
              <w:right w:val="single" w:sz="4" w:space="0" w:color="000000"/>
            </w:tcBorders>
          </w:tcPr>
          <w:p w14:paraId="787A7BC0" w14:textId="77777777" w:rsidR="00D15122" w:rsidRPr="00A542C9" w:rsidRDefault="00D15122" w:rsidP="00FA4903">
            <w:pPr>
              <w:pStyle w:val="TableParagraph"/>
              <w:keepNext/>
              <w:widowControl/>
              <w:spacing w:line="235" w:lineRule="auto"/>
              <w:ind w:right="14"/>
              <w:rPr>
                <w:rFonts w:ascii="Times New Roman" w:hAnsi="Times New Roman"/>
                <w:sz w:val="20"/>
                <w:szCs w:val="20"/>
              </w:rPr>
            </w:pPr>
          </w:p>
        </w:tc>
        <w:tc>
          <w:tcPr>
            <w:tcW w:w="1240" w:type="dxa"/>
            <w:tcBorders>
              <w:top w:val="single" w:sz="4" w:space="0" w:color="000000"/>
              <w:left w:val="single" w:sz="4" w:space="0" w:color="000000"/>
              <w:bottom w:val="single" w:sz="4" w:space="0" w:color="000000"/>
              <w:right w:val="single" w:sz="4" w:space="0" w:color="000000"/>
            </w:tcBorders>
          </w:tcPr>
          <w:p w14:paraId="0DEA5BA1" w14:textId="77777777" w:rsidR="00D15122" w:rsidRPr="00A542C9" w:rsidRDefault="00D15122" w:rsidP="00FA4903">
            <w:pPr>
              <w:pStyle w:val="TableParagraph"/>
              <w:keepNext/>
              <w:widowControl/>
              <w:spacing w:line="235" w:lineRule="auto"/>
              <w:ind w:right="14"/>
              <w:rPr>
                <w:rFonts w:ascii="Times New Roman" w:hAnsi="Times New Roman"/>
                <w:sz w:val="20"/>
                <w:szCs w:val="20"/>
              </w:rPr>
            </w:pPr>
          </w:p>
        </w:tc>
        <w:tc>
          <w:tcPr>
            <w:tcW w:w="1432" w:type="dxa"/>
            <w:tcBorders>
              <w:top w:val="single" w:sz="4" w:space="0" w:color="000000"/>
              <w:left w:val="single" w:sz="4" w:space="0" w:color="000000"/>
              <w:bottom w:val="single" w:sz="4" w:space="0" w:color="000000"/>
              <w:right w:val="single" w:sz="4" w:space="0" w:color="000000"/>
            </w:tcBorders>
          </w:tcPr>
          <w:p w14:paraId="72C9F219" w14:textId="77777777" w:rsidR="00D15122" w:rsidRPr="00A542C9" w:rsidRDefault="00D15122" w:rsidP="00FA4903">
            <w:pPr>
              <w:pStyle w:val="TableParagraph"/>
              <w:keepNext/>
              <w:widowControl/>
              <w:spacing w:line="235" w:lineRule="auto"/>
              <w:ind w:right="14"/>
              <w:rPr>
                <w:rFonts w:ascii="Times New Roman" w:hAnsi="Times New Roman"/>
                <w:sz w:val="20"/>
                <w:szCs w:val="20"/>
              </w:rPr>
            </w:pPr>
          </w:p>
        </w:tc>
      </w:tr>
      <w:tr w:rsidR="00D15122" w:rsidRPr="00A542C9" w14:paraId="5F78F387" w14:textId="77777777" w:rsidTr="00544237">
        <w:trPr>
          <w:cantSplit/>
        </w:trPr>
        <w:tc>
          <w:tcPr>
            <w:tcW w:w="1336" w:type="dxa"/>
            <w:tcBorders>
              <w:top w:val="single" w:sz="4" w:space="0" w:color="000000"/>
              <w:left w:val="single" w:sz="5" w:space="0" w:color="000000"/>
              <w:bottom w:val="single" w:sz="5" w:space="0" w:color="000000"/>
              <w:right w:val="single" w:sz="5" w:space="0" w:color="000000"/>
            </w:tcBorders>
          </w:tcPr>
          <w:p w14:paraId="2FC0A9B9"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t>Reproductive system and breast disorders</w:t>
            </w:r>
          </w:p>
        </w:tc>
        <w:tc>
          <w:tcPr>
            <w:tcW w:w="1336" w:type="dxa"/>
            <w:tcBorders>
              <w:top w:val="single" w:sz="4" w:space="0" w:color="000000"/>
              <w:left w:val="single" w:sz="5" w:space="0" w:color="000000"/>
              <w:bottom w:val="single" w:sz="5" w:space="0" w:color="000000"/>
              <w:right w:val="single" w:sz="5" w:space="0" w:color="000000"/>
            </w:tcBorders>
          </w:tcPr>
          <w:p w14:paraId="0D3BEB63"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78" w:type="dxa"/>
            <w:tcBorders>
              <w:top w:val="single" w:sz="4" w:space="0" w:color="000000"/>
              <w:left w:val="single" w:sz="5" w:space="0" w:color="000000"/>
              <w:bottom w:val="single" w:sz="5" w:space="0" w:color="000000"/>
              <w:right w:val="single" w:sz="5" w:space="0" w:color="000000"/>
            </w:tcBorders>
          </w:tcPr>
          <w:p w14:paraId="4EC1EBE3"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Pelvic pain</w:t>
            </w:r>
          </w:p>
        </w:tc>
        <w:tc>
          <w:tcPr>
            <w:tcW w:w="1294" w:type="dxa"/>
            <w:tcBorders>
              <w:top w:val="single" w:sz="4" w:space="0" w:color="000000"/>
              <w:left w:val="single" w:sz="5" w:space="0" w:color="000000"/>
              <w:bottom w:val="single" w:sz="5" w:space="0" w:color="000000"/>
              <w:right w:val="single" w:sz="5" w:space="0" w:color="000000"/>
            </w:tcBorders>
          </w:tcPr>
          <w:p w14:paraId="008342C7"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36" w:type="dxa"/>
            <w:tcBorders>
              <w:top w:val="single" w:sz="4" w:space="0" w:color="000000"/>
              <w:left w:val="single" w:sz="5" w:space="0" w:color="000000"/>
              <w:bottom w:val="single" w:sz="5" w:space="0" w:color="000000"/>
              <w:right w:val="single" w:sz="5" w:space="0" w:color="000000"/>
            </w:tcBorders>
          </w:tcPr>
          <w:p w14:paraId="46A58191"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40" w:type="dxa"/>
            <w:tcBorders>
              <w:top w:val="single" w:sz="4" w:space="0" w:color="000000"/>
              <w:left w:val="single" w:sz="5" w:space="0" w:color="000000"/>
              <w:bottom w:val="single" w:sz="5" w:space="0" w:color="000000"/>
              <w:right w:val="single" w:sz="5" w:space="0" w:color="000000"/>
            </w:tcBorders>
          </w:tcPr>
          <w:p w14:paraId="56687722"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432" w:type="dxa"/>
            <w:tcBorders>
              <w:top w:val="single" w:sz="4" w:space="0" w:color="000000"/>
              <w:left w:val="single" w:sz="5" w:space="0" w:color="000000"/>
              <w:bottom w:val="single" w:sz="5" w:space="0" w:color="000000"/>
              <w:right w:val="single" w:sz="5" w:space="0" w:color="000000"/>
            </w:tcBorders>
          </w:tcPr>
          <w:p w14:paraId="00AF4865"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Ovarian failure</w:t>
            </w:r>
            <w:r w:rsidRPr="00A542C9">
              <w:rPr>
                <w:rFonts w:ascii="Times New Roman" w:hAnsi="Times New Roman"/>
                <w:sz w:val="20"/>
                <w:szCs w:val="20"/>
                <w:vertAlign w:val="superscript"/>
              </w:rPr>
              <w:t>a,b</w:t>
            </w:r>
          </w:p>
        </w:tc>
      </w:tr>
      <w:tr w:rsidR="00D15122" w:rsidRPr="00A542C9" w14:paraId="340A1D2D" w14:textId="77777777" w:rsidTr="00544237">
        <w:trPr>
          <w:cantSplit/>
        </w:trPr>
        <w:tc>
          <w:tcPr>
            <w:tcW w:w="1336" w:type="dxa"/>
            <w:tcBorders>
              <w:top w:val="single" w:sz="5" w:space="0" w:color="000000"/>
              <w:left w:val="single" w:sz="5" w:space="0" w:color="000000"/>
              <w:bottom w:val="single" w:sz="5" w:space="0" w:color="000000"/>
              <w:right w:val="single" w:sz="5" w:space="0" w:color="000000"/>
            </w:tcBorders>
          </w:tcPr>
          <w:p w14:paraId="3E235BA9" w14:textId="77777777" w:rsidR="00D15122" w:rsidRPr="00A542C9" w:rsidRDefault="009B0756" w:rsidP="00FA4903">
            <w:pPr>
              <w:pStyle w:val="TableParagraph"/>
              <w:widowControl/>
              <w:spacing w:line="234" w:lineRule="auto"/>
              <w:rPr>
                <w:rFonts w:ascii="Times New Roman" w:hAnsi="Times New Roman"/>
                <w:sz w:val="20"/>
                <w:szCs w:val="20"/>
              </w:rPr>
            </w:pPr>
            <w:r w:rsidRPr="00A542C9">
              <w:rPr>
                <w:rFonts w:ascii="Times New Roman" w:hAnsi="Times New Roman"/>
                <w:sz w:val="20"/>
                <w:szCs w:val="20"/>
              </w:rPr>
              <w:t>Congenital, familial, and genetic disorder</w:t>
            </w:r>
          </w:p>
        </w:tc>
        <w:tc>
          <w:tcPr>
            <w:tcW w:w="1336" w:type="dxa"/>
            <w:tcBorders>
              <w:top w:val="single" w:sz="5" w:space="0" w:color="000000"/>
              <w:left w:val="single" w:sz="5" w:space="0" w:color="000000"/>
              <w:bottom w:val="single" w:sz="5" w:space="0" w:color="000000"/>
              <w:right w:val="single" w:sz="5" w:space="0" w:color="000000"/>
            </w:tcBorders>
          </w:tcPr>
          <w:p w14:paraId="6D802A9F"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78" w:type="dxa"/>
            <w:tcBorders>
              <w:top w:val="single" w:sz="5" w:space="0" w:color="000000"/>
              <w:left w:val="single" w:sz="5" w:space="0" w:color="000000"/>
              <w:bottom w:val="single" w:sz="5" w:space="0" w:color="000000"/>
              <w:right w:val="single" w:sz="5" w:space="0" w:color="000000"/>
            </w:tcBorders>
          </w:tcPr>
          <w:p w14:paraId="68F019DC"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94" w:type="dxa"/>
            <w:tcBorders>
              <w:top w:val="single" w:sz="5" w:space="0" w:color="000000"/>
              <w:left w:val="single" w:sz="5" w:space="0" w:color="000000"/>
              <w:bottom w:val="single" w:sz="5" w:space="0" w:color="000000"/>
              <w:right w:val="single" w:sz="5" w:space="0" w:color="000000"/>
            </w:tcBorders>
          </w:tcPr>
          <w:p w14:paraId="5E1CEFC0"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36" w:type="dxa"/>
            <w:tcBorders>
              <w:top w:val="single" w:sz="5" w:space="0" w:color="000000"/>
              <w:left w:val="single" w:sz="5" w:space="0" w:color="000000"/>
              <w:bottom w:val="single" w:sz="5" w:space="0" w:color="000000"/>
              <w:right w:val="single" w:sz="5" w:space="0" w:color="000000"/>
            </w:tcBorders>
          </w:tcPr>
          <w:p w14:paraId="172688FF"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40" w:type="dxa"/>
            <w:tcBorders>
              <w:top w:val="single" w:sz="5" w:space="0" w:color="000000"/>
              <w:left w:val="single" w:sz="5" w:space="0" w:color="000000"/>
              <w:bottom w:val="single" w:sz="5" w:space="0" w:color="000000"/>
              <w:right w:val="single" w:sz="5" w:space="0" w:color="000000"/>
            </w:tcBorders>
          </w:tcPr>
          <w:p w14:paraId="3C6255DC"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432" w:type="dxa"/>
            <w:tcBorders>
              <w:top w:val="single" w:sz="5" w:space="0" w:color="000000"/>
              <w:left w:val="single" w:sz="5" w:space="0" w:color="000000"/>
              <w:bottom w:val="single" w:sz="5" w:space="0" w:color="000000"/>
              <w:right w:val="single" w:sz="5" w:space="0" w:color="000000"/>
            </w:tcBorders>
          </w:tcPr>
          <w:p w14:paraId="2384ADBE"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Foetal abnormalities</w:t>
            </w:r>
            <w:r w:rsidRPr="00A542C9">
              <w:rPr>
                <w:rFonts w:ascii="Times New Roman" w:hAnsi="Times New Roman"/>
                <w:sz w:val="20"/>
                <w:szCs w:val="20"/>
                <w:vertAlign w:val="superscript"/>
              </w:rPr>
              <w:t>a,c</w:t>
            </w:r>
          </w:p>
        </w:tc>
      </w:tr>
      <w:tr w:rsidR="00D15122" w:rsidRPr="00A542C9" w14:paraId="0C0A2866" w14:textId="77777777" w:rsidTr="00544237">
        <w:trPr>
          <w:cantSplit/>
        </w:trPr>
        <w:tc>
          <w:tcPr>
            <w:tcW w:w="1336" w:type="dxa"/>
            <w:tcBorders>
              <w:top w:val="single" w:sz="5" w:space="0" w:color="000000"/>
              <w:left w:val="single" w:sz="5" w:space="0" w:color="000000"/>
              <w:bottom w:val="single" w:sz="5" w:space="0" w:color="000000"/>
              <w:right w:val="single" w:sz="5" w:space="0" w:color="000000"/>
            </w:tcBorders>
          </w:tcPr>
          <w:p w14:paraId="030E284F" w14:textId="77777777" w:rsidR="00D15122" w:rsidRPr="00A542C9" w:rsidRDefault="009B0756" w:rsidP="00FA4903">
            <w:pPr>
              <w:pStyle w:val="TableParagraph"/>
              <w:keepNext/>
              <w:widowControl/>
              <w:spacing w:line="235" w:lineRule="auto"/>
              <w:rPr>
                <w:rFonts w:ascii="Times New Roman" w:hAnsi="Times New Roman"/>
                <w:sz w:val="20"/>
                <w:szCs w:val="20"/>
              </w:rPr>
            </w:pPr>
            <w:r w:rsidRPr="00A542C9">
              <w:rPr>
                <w:rFonts w:ascii="Times New Roman" w:hAnsi="Times New Roman"/>
                <w:sz w:val="20"/>
                <w:szCs w:val="20"/>
              </w:rPr>
              <w:t>General disorders and administration site conditions</w:t>
            </w:r>
          </w:p>
        </w:tc>
        <w:tc>
          <w:tcPr>
            <w:tcW w:w="1336" w:type="dxa"/>
            <w:tcBorders>
              <w:top w:val="single" w:sz="5" w:space="0" w:color="000000"/>
              <w:left w:val="single" w:sz="5" w:space="0" w:color="000000"/>
              <w:bottom w:val="single" w:sz="5" w:space="0" w:color="000000"/>
              <w:right w:val="single" w:sz="5" w:space="0" w:color="000000"/>
            </w:tcBorders>
          </w:tcPr>
          <w:p w14:paraId="512D13D3"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Asthenia, Fatigue</w:t>
            </w:r>
          </w:p>
        </w:tc>
        <w:tc>
          <w:tcPr>
            <w:tcW w:w="1378" w:type="dxa"/>
            <w:tcBorders>
              <w:top w:val="single" w:sz="5" w:space="0" w:color="000000"/>
              <w:left w:val="single" w:sz="5" w:space="0" w:color="000000"/>
              <w:bottom w:val="single" w:sz="5" w:space="0" w:color="000000"/>
              <w:right w:val="single" w:sz="5" w:space="0" w:color="000000"/>
            </w:tcBorders>
          </w:tcPr>
          <w:p w14:paraId="495E572D" w14:textId="77777777" w:rsidR="00D15122" w:rsidRPr="00A542C9" w:rsidRDefault="009B0756" w:rsidP="00FA4903">
            <w:pPr>
              <w:pStyle w:val="TableParagraph"/>
              <w:widowControl/>
              <w:spacing w:line="234" w:lineRule="auto"/>
              <w:ind w:right="14"/>
              <w:rPr>
                <w:rFonts w:ascii="Times New Roman" w:hAnsi="Times New Roman"/>
                <w:sz w:val="20"/>
                <w:szCs w:val="20"/>
              </w:rPr>
            </w:pPr>
            <w:r w:rsidRPr="00A542C9">
              <w:rPr>
                <w:rFonts w:ascii="Times New Roman" w:hAnsi="Times New Roman"/>
                <w:sz w:val="20"/>
                <w:szCs w:val="20"/>
              </w:rPr>
              <w:t xml:space="preserve">Pain, Lethargy, Mucosal </w:t>
            </w:r>
            <w:r w:rsidR="00770B40">
              <w:rPr>
                <w:rFonts w:ascii="Times New Roman" w:hAnsi="Times New Roman"/>
                <w:sz w:val="20"/>
                <w:szCs w:val="20"/>
              </w:rPr>
              <w:t>i</w:t>
            </w:r>
            <w:r w:rsidRPr="00A542C9">
              <w:rPr>
                <w:rFonts w:ascii="Times New Roman" w:hAnsi="Times New Roman"/>
                <w:sz w:val="20"/>
                <w:szCs w:val="20"/>
              </w:rPr>
              <w:t>nflammation</w:t>
            </w:r>
          </w:p>
        </w:tc>
        <w:tc>
          <w:tcPr>
            <w:tcW w:w="1294" w:type="dxa"/>
            <w:tcBorders>
              <w:top w:val="single" w:sz="5" w:space="0" w:color="000000"/>
              <w:left w:val="single" w:sz="5" w:space="0" w:color="000000"/>
              <w:bottom w:val="single" w:sz="5" w:space="0" w:color="000000"/>
              <w:right w:val="single" w:sz="5" w:space="0" w:color="000000"/>
            </w:tcBorders>
          </w:tcPr>
          <w:p w14:paraId="43433BCE"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336" w:type="dxa"/>
            <w:tcBorders>
              <w:top w:val="single" w:sz="5" w:space="0" w:color="000000"/>
              <w:left w:val="single" w:sz="5" w:space="0" w:color="000000"/>
              <w:bottom w:val="single" w:sz="5" w:space="0" w:color="000000"/>
              <w:right w:val="single" w:sz="5" w:space="0" w:color="000000"/>
            </w:tcBorders>
          </w:tcPr>
          <w:p w14:paraId="055A1B3E"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240" w:type="dxa"/>
            <w:tcBorders>
              <w:top w:val="single" w:sz="5" w:space="0" w:color="000000"/>
              <w:left w:val="single" w:sz="5" w:space="0" w:color="000000"/>
              <w:bottom w:val="single" w:sz="5" w:space="0" w:color="000000"/>
              <w:right w:val="single" w:sz="5" w:space="0" w:color="000000"/>
            </w:tcBorders>
          </w:tcPr>
          <w:p w14:paraId="6CD3BEFC"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c>
          <w:tcPr>
            <w:tcW w:w="1432" w:type="dxa"/>
            <w:tcBorders>
              <w:top w:val="single" w:sz="5" w:space="0" w:color="000000"/>
              <w:left w:val="single" w:sz="5" w:space="0" w:color="000000"/>
              <w:bottom w:val="single" w:sz="5" w:space="0" w:color="000000"/>
              <w:right w:val="single" w:sz="5" w:space="0" w:color="000000"/>
            </w:tcBorders>
          </w:tcPr>
          <w:p w14:paraId="1252C2DC" w14:textId="77777777" w:rsidR="00D15122" w:rsidRPr="00A542C9" w:rsidRDefault="00D15122" w:rsidP="00FA4903">
            <w:pPr>
              <w:pStyle w:val="TableParagraph"/>
              <w:widowControl/>
              <w:spacing w:line="234" w:lineRule="auto"/>
              <w:ind w:right="14"/>
              <w:rPr>
                <w:rFonts w:ascii="Times New Roman" w:hAnsi="Times New Roman"/>
                <w:sz w:val="20"/>
                <w:szCs w:val="20"/>
              </w:rPr>
            </w:pPr>
          </w:p>
        </w:tc>
      </w:tr>
    </w:tbl>
    <w:p w14:paraId="7CBC868D" w14:textId="77777777" w:rsidR="00D15122" w:rsidRPr="003E37B0" w:rsidRDefault="00D15122" w:rsidP="00AF735A">
      <w:pPr>
        <w:widowControl/>
        <w:rPr>
          <w:rFonts w:ascii="Times New Roman" w:eastAsia="Times New Roman" w:hAnsi="Times New Roman"/>
          <w:bCs/>
        </w:rPr>
      </w:pPr>
    </w:p>
    <w:p w14:paraId="6782C396" w14:textId="77777777" w:rsidR="00D15122" w:rsidRDefault="009B0756" w:rsidP="00C569C9">
      <w:pPr>
        <w:widowControl/>
        <w:rPr>
          <w:rFonts w:ascii="Times New Roman" w:eastAsia="Times New Roman" w:hAnsi="Times New Roman"/>
          <w:sz w:val="20"/>
          <w:szCs w:val="20"/>
        </w:rPr>
      </w:pPr>
      <w:r w:rsidRPr="003E37B0">
        <w:rPr>
          <w:rFonts w:ascii="Times New Roman" w:eastAsia="Times New Roman" w:hAnsi="Times New Roman"/>
          <w:sz w:val="20"/>
          <w:szCs w:val="20"/>
        </w:rPr>
        <w:t xml:space="preserve">Table 2 provides the frequency of severe adverse reactions. Severe reactions are defined as adverse </w:t>
      </w:r>
      <w:r w:rsidR="004A0313">
        <w:rPr>
          <w:rFonts w:ascii="Times New Roman" w:eastAsia="Times New Roman" w:hAnsi="Times New Roman"/>
          <w:sz w:val="20"/>
          <w:szCs w:val="20"/>
        </w:rPr>
        <w:t>reactions</w:t>
      </w:r>
      <w:r w:rsidRPr="003E37B0">
        <w:rPr>
          <w:rFonts w:ascii="Times New Roman" w:eastAsia="Times New Roman" w:hAnsi="Times New Roman"/>
          <w:sz w:val="20"/>
          <w:szCs w:val="20"/>
        </w:rPr>
        <w:t xml:space="preserve"> with at least a 2% difference compared to the control arm in clinical studies for NCI-CTCAE Grade</w:t>
      </w:r>
      <w:r w:rsidR="00BF1852">
        <w:rPr>
          <w:rFonts w:ascii="Times New Roman" w:eastAsia="Times New Roman" w:hAnsi="Times New Roman"/>
          <w:sz w:val="20"/>
          <w:szCs w:val="20"/>
        </w:rPr>
        <w:t> </w:t>
      </w:r>
      <w:r w:rsidRPr="003E37B0">
        <w:rPr>
          <w:rFonts w:ascii="Times New Roman" w:eastAsia="Times New Roman" w:hAnsi="Times New Roman"/>
          <w:sz w:val="20"/>
          <w:szCs w:val="20"/>
        </w:rPr>
        <w:t>3-5 reactions. Table 2 also includes adverse reactions which are considered by the MAH to be clinically significant or severe. These clinically significant adverse reactions were reported in clinical trials but the grade</w:t>
      </w:r>
      <w:r w:rsidR="00BF1852">
        <w:rPr>
          <w:rFonts w:ascii="Times New Roman" w:eastAsia="Times New Roman" w:hAnsi="Times New Roman"/>
          <w:sz w:val="20"/>
          <w:szCs w:val="20"/>
        </w:rPr>
        <w:t> </w:t>
      </w:r>
      <w:r w:rsidRPr="003E37B0">
        <w:rPr>
          <w:rFonts w:ascii="Times New Roman" w:eastAsia="Times New Roman" w:hAnsi="Times New Roman"/>
          <w:sz w:val="20"/>
          <w:szCs w:val="20"/>
        </w:rPr>
        <w:t>3-5 reactions did not meet the threshold of at least a 2% difference compared to the control arm. Table 2 also includes clinically significant adverse reactions that were observed only in the post</w:t>
      </w:r>
      <w:r w:rsidR="00D970C2">
        <w:rPr>
          <w:rFonts w:ascii="Times New Roman" w:eastAsia="Times New Roman" w:hAnsi="Times New Roman"/>
          <w:sz w:val="20"/>
          <w:szCs w:val="20"/>
        </w:rPr>
        <w:t>-</w:t>
      </w:r>
      <w:r w:rsidRPr="003E37B0">
        <w:rPr>
          <w:rFonts w:ascii="Times New Roman" w:eastAsia="Times New Roman" w:hAnsi="Times New Roman"/>
          <w:sz w:val="20"/>
          <w:szCs w:val="20"/>
        </w:rPr>
        <w:t>marketing setting, therefore, the frequency and NCI-CTCAE grade is not known.</w:t>
      </w:r>
      <w:r w:rsidR="00392DFF" w:rsidRPr="003E37B0">
        <w:rPr>
          <w:rFonts w:ascii="Times New Roman" w:eastAsia="Times New Roman" w:hAnsi="Times New Roman"/>
          <w:sz w:val="20"/>
          <w:szCs w:val="20"/>
        </w:rPr>
        <w:t xml:space="preserve"> </w:t>
      </w:r>
      <w:r w:rsidRPr="003E37B0">
        <w:rPr>
          <w:rFonts w:ascii="Times New Roman" w:eastAsia="Times New Roman" w:hAnsi="Times New Roman"/>
          <w:sz w:val="20"/>
          <w:szCs w:val="20"/>
        </w:rPr>
        <w:t>These clinically significant reactions have therefore been included in Table 2 within the column entitled “Frequency Not Known.”</w:t>
      </w:r>
    </w:p>
    <w:p w14:paraId="1E962EC8" w14:textId="77777777" w:rsidR="00D970C2" w:rsidRPr="003E37B0" w:rsidRDefault="00D970C2" w:rsidP="00304014">
      <w:pPr>
        <w:widowControl/>
        <w:rPr>
          <w:rFonts w:ascii="Times New Roman" w:eastAsia="Times New Roman" w:hAnsi="Times New Roman"/>
          <w:sz w:val="20"/>
          <w:szCs w:val="20"/>
        </w:rPr>
      </w:pPr>
    </w:p>
    <w:p w14:paraId="028D679B"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a</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Terms represent a group of events that describe a medical concept rather than a single condition or MedDRA (Medical Dictionary for Regulatory Activities) preferred term. This group of medical terms may involve the</w:t>
      </w:r>
      <w:r w:rsidR="006A1778">
        <w:rPr>
          <w:rFonts w:ascii="Times New Roman" w:hAnsi="Times New Roman"/>
          <w:sz w:val="20"/>
        </w:rPr>
        <w:t xml:space="preserve"> </w:t>
      </w:r>
      <w:r w:rsidRPr="003E37B0">
        <w:rPr>
          <w:rFonts w:ascii="Times New Roman" w:hAnsi="Times New Roman"/>
          <w:sz w:val="20"/>
        </w:rPr>
        <w:t>same underlying pathophysiology (e.g. arterial thromboembolic reactions include cerebrovascular accident, myocardial infarction, transient ischaemic attack and other arterial thromboembolic reactions).</w:t>
      </w:r>
    </w:p>
    <w:p w14:paraId="05CC5A96"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b</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 xml:space="preserve">For additional information refer below within section </w:t>
      </w:r>
      <w:r w:rsidR="003E4A60">
        <w:rPr>
          <w:rFonts w:ascii="Times New Roman" w:hAnsi="Times New Roman"/>
          <w:sz w:val="20"/>
        </w:rPr>
        <w:t>“</w:t>
      </w:r>
      <w:r w:rsidRPr="003E37B0">
        <w:rPr>
          <w:rFonts w:ascii="Times New Roman" w:hAnsi="Times New Roman"/>
          <w:sz w:val="20"/>
        </w:rPr>
        <w:t>Further information on selected serious adverse reactions</w:t>
      </w:r>
      <w:r w:rsidR="003E4A60">
        <w:rPr>
          <w:rFonts w:ascii="Times New Roman" w:hAnsi="Times New Roman"/>
          <w:sz w:val="20"/>
        </w:rPr>
        <w:t>”</w:t>
      </w:r>
    </w:p>
    <w:p w14:paraId="0BBBE598"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c</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 xml:space="preserve">For further information please refer to Table 3 </w:t>
      </w:r>
      <w:r w:rsidR="003E4A60">
        <w:rPr>
          <w:rFonts w:ascii="Times New Roman" w:hAnsi="Times New Roman"/>
          <w:sz w:val="20"/>
        </w:rPr>
        <w:t>‘</w:t>
      </w:r>
      <w:r w:rsidRPr="003E37B0">
        <w:rPr>
          <w:rFonts w:ascii="Times New Roman" w:hAnsi="Times New Roman"/>
          <w:sz w:val="20"/>
        </w:rPr>
        <w:t>Adverse reactions reported in post-marketing setting.</w:t>
      </w:r>
      <w:r w:rsidR="003E4A60">
        <w:rPr>
          <w:rFonts w:ascii="Times New Roman" w:hAnsi="Times New Roman"/>
          <w:sz w:val="20"/>
        </w:rPr>
        <w:t>’</w:t>
      </w:r>
    </w:p>
    <w:p w14:paraId="4263AC0F" w14:textId="77777777" w:rsidR="00D15122" w:rsidRPr="003E37B0" w:rsidRDefault="009B0756" w:rsidP="00304014">
      <w:pPr>
        <w:widowControl/>
        <w:ind w:left="288" w:hanging="288"/>
        <w:rPr>
          <w:rFonts w:ascii="Times New Roman" w:eastAsia="Times New Roman" w:hAnsi="Times New Roman"/>
          <w:sz w:val="20"/>
          <w:szCs w:val="20"/>
        </w:rPr>
      </w:pPr>
      <w:r w:rsidRPr="003E37B0">
        <w:rPr>
          <w:rFonts w:ascii="Times New Roman" w:hAnsi="Times New Roman"/>
          <w:vertAlign w:val="superscript"/>
        </w:rPr>
        <w:t>d</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Recto-vaginal fistulae are the most common fistulae in the GI-vaginal fistula category.</w:t>
      </w:r>
    </w:p>
    <w:p w14:paraId="04CCA0B6" w14:textId="77777777" w:rsidR="00D15122" w:rsidRDefault="00D15122" w:rsidP="00AF735A">
      <w:pPr>
        <w:widowControl/>
        <w:rPr>
          <w:rFonts w:ascii="Times New Roman" w:eastAsia="Times New Roman" w:hAnsi="Times New Roman"/>
        </w:rPr>
      </w:pPr>
    </w:p>
    <w:p w14:paraId="393E09DC" w14:textId="77777777" w:rsidR="00D15122" w:rsidRPr="003E37B0" w:rsidRDefault="009B0756" w:rsidP="00FA4903">
      <w:pPr>
        <w:pStyle w:val="BodyText"/>
        <w:keepNext/>
        <w:widowControl/>
        <w:ind w:left="0"/>
      </w:pPr>
      <w:r w:rsidRPr="003E37B0">
        <w:rPr>
          <w:u w:val="single" w:color="000000"/>
        </w:rPr>
        <w:t>Description of selected serious adverse reactions</w:t>
      </w:r>
    </w:p>
    <w:p w14:paraId="1C0D090D" w14:textId="77777777" w:rsidR="00D15122" w:rsidRPr="003E37B0" w:rsidRDefault="00D15122" w:rsidP="00FA4903">
      <w:pPr>
        <w:keepNext/>
        <w:widowControl/>
        <w:rPr>
          <w:rFonts w:ascii="Times New Roman" w:eastAsia="Times New Roman" w:hAnsi="Times New Roman"/>
        </w:rPr>
      </w:pPr>
    </w:p>
    <w:p w14:paraId="3B21002E" w14:textId="77777777" w:rsidR="00D15122" w:rsidRPr="00F73426" w:rsidRDefault="009B0756" w:rsidP="00FA4903">
      <w:pPr>
        <w:keepNext/>
        <w:widowControl/>
        <w:rPr>
          <w:rFonts w:ascii="Times New Roman" w:eastAsia="Times New Roman" w:hAnsi="Times New Roman"/>
          <w:u w:val="single"/>
        </w:rPr>
      </w:pPr>
      <w:r w:rsidRPr="00F73426">
        <w:rPr>
          <w:rFonts w:ascii="Times New Roman" w:hAnsi="Times New Roman"/>
          <w:i/>
          <w:u w:val="single"/>
        </w:rPr>
        <w:t xml:space="preserve">Gastrointestinal (GI) perforations and </w:t>
      </w:r>
      <w:r w:rsidR="00A80403" w:rsidRPr="00F73426">
        <w:rPr>
          <w:rFonts w:ascii="Times New Roman" w:hAnsi="Times New Roman"/>
          <w:i/>
          <w:u w:val="single"/>
        </w:rPr>
        <w:t>f</w:t>
      </w:r>
      <w:r w:rsidRPr="00F73426">
        <w:rPr>
          <w:rFonts w:ascii="Times New Roman" w:hAnsi="Times New Roman"/>
          <w:i/>
          <w:u w:val="single"/>
        </w:rPr>
        <w:t>istulae</w:t>
      </w:r>
      <w:r w:rsidRPr="00F73426">
        <w:rPr>
          <w:rFonts w:ascii="Times New Roman" w:hAnsi="Times New Roman"/>
          <w:u w:val="single"/>
        </w:rPr>
        <w:t xml:space="preserve"> (see section 4.4)</w:t>
      </w:r>
    </w:p>
    <w:p w14:paraId="7C10B0FC" w14:textId="77777777" w:rsidR="002F575F" w:rsidRDefault="002F575F" w:rsidP="00FA4903">
      <w:pPr>
        <w:pStyle w:val="BodyText"/>
        <w:keepNext/>
        <w:widowControl/>
        <w:ind w:left="0"/>
      </w:pPr>
    </w:p>
    <w:p w14:paraId="2762B04E" w14:textId="77777777" w:rsidR="00D15122" w:rsidRPr="003E37B0" w:rsidRDefault="00007842" w:rsidP="00FA4903">
      <w:pPr>
        <w:pStyle w:val="BodyText"/>
        <w:keepNext/>
        <w:widowControl/>
        <w:ind w:left="0"/>
      </w:pPr>
      <w:r w:rsidRPr="003E37B0">
        <w:t>Bevacizumab</w:t>
      </w:r>
      <w:r w:rsidR="009B0756" w:rsidRPr="003E37B0">
        <w:t xml:space="preserve"> has been associated with serious cases of gastrointestinal perforation.</w:t>
      </w:r>
    </w:p>
    <w:p w14:paraId="10126473" w14:textId="77777777" w:rsidR="00D15122" w:rsidRPr="003E37B0" w:rsidRDefault="00D15122" w:rsidP="00FA4903">
      <w:pPr>
        <w:widowControl/>
        <w:rPr>
          <w:rFonts w:ascii="Times New Roman" w:eastAsia="Times New Roman" w:hAnsi="Times New Roman"/>
        </w:rPr>
      </w:pPr>
    </w:p>
    <w:p w14:paraId="2CA44787" w14:textId="77777777" w:rsidR="00D15122" w:rsidRPr="003E37B0" w:rsidRDefault="009B0756" w:rsidP="00FA4903">
      <w:pPr>
        <w:pStyle w:val="BodyText"/>
        <w:widowControl/>
        <w:ind w:left="0"/>
      </w:pPr>
      <w:r w:rsidRPr="003E37B0">
        <w:t xml:space="preserve">Gastrointestinal perforations have been reported in clinical trials with an incidence of less than 1% in patients with non-squamous non-small cell lung cancer, up to 1.3% in patients with metastatic breast cancer, up to 2.0% in patients with metastatic renal cell cancer or in patients with ovarian cancer, and up to 2.7% (including gastrointestinal fistula and abscess) in patients with metastatic colorectal cancer. </w:t>
      </w:r>
      <w:r w:rsidRPr="003E37B0">
        <w:lastRenderedPageBreak/>
        <w:t>From a clinical trial in patients with persistent, recurrent, or metastatic cervical cancer (study GOG</w:t>
      </w:r>
      <w:r w:rsidR="00A11F87">
        <w:noBreakHyphen/>
      </w:r>
      <w:r w:rsidRPr="003E37B0">
        <w:t xml:space="preserve">0240), GI perforations (all grade) were reported in 3.2% of patients, all of whom had a history of prior pelvic </w:t>
      </w:r>
      <w:r w:rsidR="005C038E" w:rsidRPr="003E37B0">
        <w:t>radiation. The</w:t>
      </w:r>
      <w:r w:rsidRPr="003E37B0">
        <w:t xml:space="preserve"> occurrence of those events varied in type and severity, ranging from free air seen on the plain</w:t>
      </w:r>
      <w:r w:rsidR="005C038E" w:rsidRPr="003E37B0">
        <w:t xml:space="preserve"> </w:t>
      </w:r>
      <w:r w:rsidRPr="003E37B0">
        <w:t>abdominal X-ray, which resolved without treatment, to intestinal perforation with abdominal abscess and fatal outcome. In some cases underlying intra-abdominal inflammation was present, either from gastric ulcer disease, tumour necrosis, diverticulitis, or chemotherapy-associated colitis.</w:t>
      </w:r>
    </w:p>
    <w:p w14:paraId="3558BEEA" w14:textId="77777777" w:rsidR="00D15122" w:rsidRPr="003E37B0" w:rsidRDefault="00D15122" w:rsidP="00FA4903">
      <w:pPr>
        <w:widowControl/>
        <w:rPr>
          <w:rFonts w:ascii="Times New Roman" w:eastAsia="Times New Roman" w:hAnsi="Times New Roman"/>
        </w:rPr>
      </w:pPr>
    </w:p>
    <w:p w14:paraId="28A0EBAE" w14:textId="77777777" w:rsidR="00D15122" w:rsidRPr="003E37B0" w:rsidRDefault="009B0756" w:rsidP="00FA4903">
      <w:pPr>
        <w:pStyle w:val="BodyText"/>
        <w:widowControl/>
        <w:ind w:left="0"/>
      </w:pPr>
      <w:r w:rsidRPr="003E37B0">
        <w:t xml:space="preserve">Fatal outcome was reported in approximately a third of serious cases of gastrointestinal perforations, which represents between 0.2%-1% of all </w:t>
      </w:r>
      <w:r w:rsidR="00D970C2" w:rsidRPr="003E37B0">
        <w:t>bevacizumab</w:t>
      </w:r>
      <w:r w:rsidR="00D970C2">
        <w:t>-</w:t>
      </w:r>
      <w:r w:rsidRPr="003E37B0">
        <w:t>treated patients.</w:t>
      </w:r>
    </w:p>
    <w:p w14:paraId="407E2F6D" w14:textId="77777777" w:rsidR="00D15122" w:rsidRPr="003E37B0" w:rsidRDefault="00D15122" w:rsidP="00FA4903">
      <w:pPr>
        <w:widowControl/>
        <w:rPr>
          <w:rFonts w:ascii="Times New Roman" w:eastAsia="Times New Roman" w:hAnsi="Times New Roman"/>
        </w:rPr>
      </w:pPr>
    </w:p>
    <w:p w14:paraId="43EE51CC" w14:textId="77777777" w:rsidR="00D15122" w:rsidRPr="003E37B0" w:rsidRDefault="009B0756" w:rsidP="00FA4903">
      <w:pPr>
        <w:pStyle w:val="BodyText"/>
        <w:widowControl/>
        <w:ind w:left="0"/>
      </w:pPr>
      <w:r w:rsidRPr="003E37B0">
        <w:t xml:space="preserve">In </w:t>
      </w:r>
      <w:r w:rsidR="00A37F62" w:rsidRPr="003E37B0">
        <w:t>b</w:t>
      </w:r>
      <w:r w:rsidR="00007842" w:rsidRPr="003E37B0">
        <w:t>evacizumab</w:t>
      </w:r>
      <w:r w:rsidRPr="003E37B0">
        <w:t xml:space="preserve"> clinical trials, gastrointestinal fistulae (all grade) have been reported with an incidence of up to 2% in patients with metastatic colorectal cancer and ovarian cancer, but were also reported less commonly in patients with other types of cancer.</w:t>
      </w:r>
    </w:p>
    <w:p w14:paraId="28C4D9D9" w14:textId="77777777" w:rsidR="00D15122" w:rsidRPr="003E37B0" w:rsidRDefault="00D15122" w:rsidP="00FA4903">
      <w:pPr>
        <w:widowControl/>
        <w:rPr>
          <w:rFonts w:ascii="Times New Roman" w:eastAsia="Times New Roman" w:hAnsi="Times New Roman"/>
          <w:sz w:val="21"/>
          <w:szCs w:val="21"/>
        </w:rPr>
      </w:pPr>
    </w:p>
    <w:p w14:paraId="22E63266" w14:textId="77777777" w:rsidR="00D15122" w:rsidRDefault="009B0756" w:rsidP="00FA4903">
      <w:pPr>
        <w:keepNext/>
        <w:widowControl/>
        <w:rPr>
          <w:rFonts w:ascii="Times New Roman" w:hAnsi="Times New Roman"/>
          <w:i/>
          <w:u w:val="single"/>
        </w:rPr>
      </w:pPr>
      <w:r w:rsidRPr="00F73426">
        <w:rPr>
          <w:rFonts w:ascii="Times New Roman" w:hAnsi="Times New Roman"/>
          <w:i/>
          <w:u w:val="single"/>
        </w:rPr>
        <w:t xml:space="preserve">GI-vaginal </w:t>
      </w:r>
      <w:r w:rsidR="00A80403" w:rsidRPr="00F73426">
        <w:rPr>
          <w:rFonts w:ascii="Times New Roman" w:hAnsi="Times New Roman"/>
          <w:i/>
          <w:u w:val="single"/>
        </w:rPr>
        <w:t>f</w:t>
      </w:r>
      <w:r w:rsidRPr="00F73426">
        <w:rPr>
          <w:rFonts w:ascii="Times New Roman" w:hAnsi="Times New Roman"/>
          <w:i/>
          <w:u w:val="single"/>
        </w:rPr>
        <w:t>istulae in study GOG-0240</w:t>
      </w:r>
    </w:p>
    <w:p w14:paraId="7428415A" w14:textId="77777777" w:rsidR="002F575F" w:rsidRPr="00DA3997" w:rsidRDefault="002F575F" w:rsidP="00FA4903">
      <w:pPr>
        <w:keepNext/>
        <w:widowControl/>
        <w:rPr>
          <w:rFonts w:ascii="Times New Roman" w:eastAsia="Times New Roman" w:hAnsi="Times New Roman"/>
        </w:rPr>
      </w:pPr>
    </w:p>
    <w:p w14:paraId="476012C8" w14:textId="77777777" w:rsidR="00D15122" w:rsidRPr="003E37B0" w:rsidRDefault="009B0756" w:rsidP="00FA4903">
      <w:pPr>
        <w:pStyle w:val="BodyText"/>
        <w:widowControl/>
        <w:ind w:left="0"/>
      </w:pPr>
      <w:r w:rsidRPr="003E37B0">
        <w:t>In a trial of patients with persistent, recurrent or metastatic cervical cancer, the incidence of GI</w:t>
      </w:r>
      <w:r w:rsidR="003E07C5">
        <w:noBreakHyphen/>
      </w:r>
      <w:r w:rsidRPr="003E37B0">
        <w:t xml:space="preserve">vaginal fistulae was 8.3% in </w:t>
      </w:r>
      <w:r w:rsidR="00A37F62" w:rsidRPr="003E37B0">
        <w:t>b</w:t>
      </w:r>
      <w:r w:rsidR="00007842" w:rsidRPr="003E37B0">
        <w:t>evacizumab</w:t>
      </w:r>
      <w:r w:rsidRPr="003E37B0">
        <w:t xml:space="preserve">-treated patients and 0.9% in control patients, all of whom had a history of prior pelvic radiation. The frequency of GI-vaginal fistulae in the group treated with </w:t>
      </w:r>
      <w:r w:rsidR="00A37F62" w:rsidRPr="003E37B0">
        <w:t>b</w:t>
      </w:r>
      <w:r w:rsidR="00007842" w:rsidRPr="003E37B0">
        <w:t>evacizumab</w:t>
      </w:r>
      <w:r w:rsidRPr="003E37B0">
        <w:t xml:space="preserve"> + chemotherapy was higher in patients with recurrence within the field of prior radiation (16.7%) compared with patients with no prior radiation and/or no recurrence inside the field of prior radiation (3.6%). The corresponding frequencies in the control group receiving chemotherapy alone were 1.1% vs. 0.8%, respectively. Patients who develop GI-vaginal fistulae may also have bowel obstructions and require surgical intervention as well as diverting ostomies.</w:t>
      </w:r>
    </w:p>
    <w:p w14:paraId="4BBD4A83" w14:textId="77777777" w:rsidR="00D15122" w:rsidRPr="003E37B0" w:rsidRDefault="00D15122" w:rsidP="00FA4903">
      <w:pPr>
        <w:widowControl/>
        <w:rPr>
          <w:rFonts w:ascii="Times New Roman" w:eastAsia="Times New Roman" w:hAnsi="Times New Roman"/>
        </w:rPr>
      </w:pPr>
    </w:p>
    <w:p w14:paraId="37E064D9" w14:textId="77777777" w:rsidR="00D15122" w:rsidRDefault="009B0756" w:rsidP="00FA4903">
      <w:pPr>
        <w:keepNext/>
        <w:widowControl/>
        <w:rPr>
          <w:rFonts w:ascii="Times New Roman" w:hAnsi="Times New Roman"/>
          <w:u w:val="single"/>
        </w:rPr>
      </w:pPr>
      <w:r w:rsidRPr="00F73426">
        <w:rPr>
          <w:rFonts w:ascii="Times New Roman" w:hAnsi="Times New Roman"/>
          <w:i/>
          <w:u w:val="single"/>
        </w:rPr>
        <w:t xml:space="preserve">Non-GI </w:t>
      </w:r>
      <w:r w:rsidR="00A80403" w:rsidRPr="00F73426">
        <w:rPr>
          <w:rFonts w:ascii="Times New Roman" w:hAnsi="Times New Roman"/>
          <w:i/>
          <w:u w:val="single"/>
        </w:rPr>
        <w:t>f</w:t>
      </w:r>
      <w:r w:rsidRPr="00F73426">
        <w:rPr>
          <w:rFonts w:ascii="Times New Roman" w:hAnsi="Times New Roman"/>
          <w:i/>
          <w:u w:val="single"/>
        </w:rPr>
        <w:t>istulae</w:t>
      </w:r>
      <w:r w:rsidRPr="00F73426">
        <w:rPr>
          <w:rFonts w:ascii="Times New Roman" w:hAnsi="Times New Roman"/>
          <w:u w:val="single"/>
        </w:rPr>
        <w:t xml:space="preserve"> (see section 4.4)</w:t>
      </w:r>
    </w:p>
    <w:p w14:paraId="3689A9D5" w14:textId="77777777" w:rsidR="002F575F" w:rsidRPr="00DA3997" w:rsidRDefault="002F575F" w:rsidP="00FA4903">
      <w:pPr>
        <w:keepNext/>
        <w:widowControl/>
        <w:rPr>
          <w:rFonts w:ascii="Times New Roman" w:eastAsia="Times New Roman" w:hAnsi="Times New Roman"/>
        </w:rPr>
      </w:pPr>
    </w:p>
    <w:p w14:paraId="5A45116A" w14:textId="77777777" w:rsidR="00D15122" w:rsidRPr="003E37B0" w:rsidRDefault="00007842" w:rsidP="00FA4903">
      <w:pPr>
        <w:pStyle w:val="BodyText"/>
        <w:widowControl/>
        <w:ind w:left="0"/>
      </w:pPr>
      <w:r w:rsidRPr="003E37B0">
        <w:t>Bevacizumab</w:t>
      </w:r>
      <w:r w:rsidR="009B0756" w:rsidRPr="003E37B0">
        <w:t xml:space="preserve"> use has been associated with serious cases of fistulae including reactions resulting in death.</w:t>
      </w:r>
    </w:p>
    <w:p w14:paraId="26BA02D3" w14:textId="77777777" w:rsidR="00D15122" w:rsidRPr="003E37B0" w:rsidRDefault="00D15122" w:rsidP="00FA4903">
      <w:pPr>
        <w:widowControl/>
        <w:rPr>
          <w:rFonts w:ascii="Times New Roman" w:eastAsia="Times New Roman" w:hAnsi="Times New Roman"/>
        </w:rPr>
      </w:pPr>
    </w:p>
    <w:p w14:paraId="490B2108" w14:textId="77777777" w:rsidR="00D15122" w:rsidRPr="003E37B0" w:rsidRDefault="009B0756" w:rsidP="00FA4903">
      <w:pPr>
        <w:pStyle w:val="BodyText"/>
        <w:widowControl/>
        <w:ind w:left="0"/>
      </w:pPr>
      <w:r w:rsidRPr="003E37B0">
        <w:t>From a clinical trial in patients with persistent, recurrent, or metastatic cervical cancer (GOG-</w:t>
      </w:r>
      <w:r w:rsidR="007B16B8">
        <w:t>0</w:t>
      </w:r>
      <w:r w:rsidRPr="003E37B0">
        <w:t xml:space="preserve">240), 1.8% of </w:t>
      </w:r>
      <w:r w:rsidR="00A37F62" w:rsidRPr="003E37B0">
        <w:t>b</w:t>
      </w:r>
      <w:r w:rsidR="00007842" w:rsidRPr="003E37B0">
        <w:t>evacizumab</w:t>
      </w:r>
      <w:r w:rsidRPr="003E37B0">
        <w:t>-treated patients and 1.4% of control patients were reported to have had non</w:t>
      </w:r>
      <w:r w:rsidR="00FF632B">
        <w:noBreakHyphen/>
      </w:r>
      <w:r w:rsidRPr="003E37B0">
        <w:t>gastrointestinal vaginal, vesical, or female genital tract fistulae.</w:t>
      </w:r>
    </w:p>
    <w:p w14:paraId="4AFF1B94" w14:textId="77777777" w:rsidR="00D15122" w:rsidRPr="003E37B0" w:rsidRDefault="00D15122" w:rsidP="00FA4903">
      <w:pPr>
        <w:widowControl/>
        <w:rPr>
          <w:rFonts w:ascii="Times New Roman" w:eastAsia="Times New Roman" w:hAnsi="Times New Roman"/>
        </w:rPr>
      </w:pPr>
    </w:p>
    <w:p w14:paraId="37D1D748" w14:textId="77777777" w:rsidR="00D15122" w:rsidRPr="003E37B0" w:rsidRDefault="009B0756" w:rsidP="00FA4903">
      <w:pPr>
        <w:pStyle w:val="BodyText"/>
        <w:widowControl/>
        <w:ind w:left="0"/>
      </w:pPr>
      <w:r w:rsidRPr="003E37B0">
        <w:t>Uncommon (</w:t>
      </w:r>
      <w:r w:rsidR="0006697C" w:rsidRPr="003E37B0">
        <w:rPr>
          <w:rFonts w:eastAsia="Symbol"/>
        </w:rPr>
        <w:t xml:space="preserve">≥ </w:t>
      </w:r>
      <w:r w:rsidRPr="003E37B0">
        <w:t>0.1% to &lt; 1%) reports of fistulae that involve areas of the body other than the gastrointestinal tract (e.g. bronchopleural and biliary fistulae) were observed across various indications. Fistulae have also been reported in post-marketing experience.</w:t>
      </w:r>
    </w:p>
    <w:p w14:paraId="083CA8D2" w14:textId="77777777" w:rsidR="00D15122" w:rsidRPr="003E37B0" w:rsidRDefault="00D15122" w:rsidP="00FA4903">
      <w:pPr>
        <w:widowControl/>
        <w:rPr>
          <w:rFonts w:ascii="Times New Roman" w:eastAsia="Times New Roman" w:hAnsi="Times New Roman"/>
        </w:rPr>
      </w:pPr>
    </w:p>
    <w:p w14:paraId="1A253497" w14:textId="77777777" w:rsidR="00D15122" w:rsidRPr="003E37B0" w:rsidRDefault="009B0756" w:rsidP="00FA4903">
      <w:pPr>
        <w:pStyle w:val="BodyText"/>
        <w:widowControl/>
        <w:ind w:left="0"/>
      </w:pPr>
      <w:r w:rsidRPr="003E37B0">
        <w:t xml:space="preserve">Reactions were reported at various time points during treatment ranging from one week to greater than 1 year from initiation of </w:t>
      </w:r>
      <w:r w:rsidR="00A37F62" w:rsidRPr="003E37B0">
        <w:t>b</w:t>
      </w:r>
      <w:r w:rsidR="00007842" w:rsidRPr="003E37B0">
        <w:t>evacizumab</w:t>
      </w:r>
      <w:r w:rsidRPr="003E37B0">
        <w:t>, with most reactions occurring within the first 6 months of therapy.</w:t>
      </w:r>
    </w:p>
    <w:p w14:paraId="205F5674" w14:textId="77777777" w:rsidR="00D15122" w:rsidRPr="003E37B0" w:rsidRDefault="00D15122" w:rsidP="00FA4903">
      <w:pPr>
        <w:widowControl/>
        <w:rPr>
          <w:rFonts w:ascii="Times New Roman" w:eastAsia="Times New Roman" w:hAnsi="Times New Roman"/>
        </w:rPr>
      </w:pPr>
    </w:p>
    <w:p w14:paraId="04847291"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i/>
          <w:u w:val="single"/>
        </w:rPr>
        <w:t>Wound healing</w:t>
      </w:r>
      <w:r w:rsidRPr="00F73426">
        <w:rPr>
          <w:rFonts w:ascii="Times New Roman" w:hAnsi="Times New Roman"/>
          <w:u w:val="single"/>
        </w:rPr>
        <w:t xml:space="preserve"> (see section 4.4)</w:t>
      </w:r>
    </w:p>
    <w:p w14:paraId="682BD0A8" w14:textId="77777777" w:rsidR="002F575F" w:rsidRPr="00DA3997" w:rsidRDefault="002F575F" w:rsidP="00FA4903">
      <w:pPr>
        <w:keepNext/>
        <w:widowControl/>
        <w:spacing w:line="252" w:lineRule="exact"/>
        <w:rPr>
          <w:rFonts w:ascii="Times New Roman" w:eastAsia="Times New Roman" w:hAnsi="Times New Roman"/>
        </w:rPr>
      </w:pPr>
    </w:p>
    <w:p w14:paraId="73F0AEC5" w14:textId="77777777" w:rsidR="00D15122" w:rsidRPr="003E37B0" w:rsidRDefault="009B0756" w:rsidP="00FA4903">
      <w:pPr>
        <w:pStyle w:val="BodyText"/>
        <w:widowControl/>
        <w:ind w:left="0"/>
      </w:pPr>
      <w:r w:rsidRPr="003E37B0">
        <w:t xml:space="preserve">As </w:t>
      </w:r>
      <w:r w:rsidR="00A37F62" w:rsidRPr="003E37B0">
        <w:t>b</w:t>
      </w:r>
      <w:r w:rsidR="00007842" w:rsidRPr="003E37B0">
        <w:t>evacizumab</w:t>
      </w:r>
      <w:r w:rsidRPr="003E37B0">
        <w:t xml:space="preserve"> may adversely impact wound healing, patients who had major surgery within the last 28 days were excluded from participation in phase III clinical trials.</w:t>
      </w:r>
    </w:p>
    <w:p w14:paraId="736DB16D" w14:textId="77777777" w:rsidR="00D15122" w:rsidRPr="003E37B0" w:rsidRDefault="00D15122" w:rsidP="00FA4903">
      <w:pPr>
        <w:widowControl/>
        <w:rPr>
          <w:rFonts w:ascii="Times New Roman" w:eastAsia="Times New Roman" w:hAnsi="Times New Roman"/>
        </w:rPr>
      </w:pPr>
    </w:p>
    <w:p w14:paraId="523C9829" w14:textId="77777777" w:rsidR="00D15122" w:rsidRPr="003E37B0" w:rsidRDefault="009B0756" w:rsidP="00FA4903">
      <w:pPr>
        <w:pStyle w:val="BodyText"/>
        <w:widowControl/>
        <w:ind w:left="0"/>
      </w:pPr>
      <w:r w:rsidRPr="003E37B0">
        <w:t>In clinical trials of metastatic carcinoma of the colon or rectum, there was no increased risk of post</w:t>
      </w:r>
      <w:r w:rsidR="003E07C5">
        <w:noBreakHyphen/>
      </w:r>
      <w:r w:rsidRPr="003E37B0">
        <w:t xml:space="preserve">operative bleeding or wound healing complications observed in patients who underwent major surgery 28-60 days prior to starting </w:t>
      </w:r>
      <w:r w:rsidR="00A37F62" w:rsidRPr="003E37B0">
        <w:t>b</w:t>
      </w:r>
      <w:r w:rsidR="00007842" w:rsidRPr="003E37B0">
        <w:t>evacizumab</w:t>
      </w:r>
      <w:r w:rsidRPr="003E37B0">
        <w:t xml:space="preserve">. An increased incidence of post-operative bleeding or wound healing complication occurring within 60 days of major surgery was observed if the patient was being treated with </w:t>
      </w:r>
      <w:r w:rsidR="00A37F62" w:rsidRPr="003E37B0">
        <w:t>b</w:t>
      </w:r>
      <w:r w:rsidR="00007842" w:rsidRPr="003E37B0">
        <w:t>evacizumab</w:t>
      </w:r>
      <w:r w:rsidRPr="003E37B0">
        <w:t xml:space="preserve"> at the time of surgery. The incidence varied between 10% (4/40) and 20% (3/15).</w:t>
      </w:r>
    </w:p>
    <w:p w14:paraId="79A63695" w14:textId="77777777" w:rsidR="00D15122" w:rsidRPr="003E37B0" w:rsidRDefault="00D15122" w:rsidP="00FA4903">
      <w:pPr>
        <w:widowControl/>
        <w:rPr>
          <w:rFonts w:ascii="Times New Roman" w:eastAsia="Times New Roman" w:hAnsi="Times New Roman"/>
        </w:rPr>
      </w:pPr>
    </w:p>
    <w:p w14:paraId="7888DC39" w14:textId="77777777" w:rsidR="00D15122" w:rsidRPr="003E37B0" w:rsidRDefault="009B0756" w:rsidP="00FA4903">
      <w:pPr>
        <w:pStyle w:val="BodyText"/>
        <w:widowControl/>
        <w:ind w:left="0"/>
      </w:pPr>
      <w:r w:rsidRPr="003E37B0">
        <w:t>Serious wound healing complications, including anastomotic complications, have been reported, some of which had a fatal outcome.</w:t>
      </w:r>
    </w:p>
    <w:p w14:paraId="35757EB4" w14:textId="77777777" w:rsidR="00D15122" w:rsidRPr="003E37B0" w:rsidRDefault="00D15122" w:rsidP="00FA4903">
      <w:pPr>
        <w:widowControl/>
        <w:rPr>
          <w:rFonts w:ascii="Times New Roman" w:eastAsia="Times New Roman" w:hAnsi="Times New Roman"/>
        </w:rPr>
      </w:pPr>
    </w:p>
    <w:p w14:paraId="778A8CF0" w14:textId="77777777" w:rsidR="00D15122" w:rsidRPr="003E37B0" w:rsidRDefault="009B0756" w:rsidP="00FA4903">
      <w:pPr>
        <w:pStyle w:val="BodyText"/>
        <w:widowControl/>
        <w:ind w:left="0"/>
      </w:pPr>
      <w:r w:rsidRPr="003E37B0">
        <w:t xml:space="preserve">In locally recurrent and metastatic breast cancer trials, Grade 3-5 wound healing complications were observed in up to 1.1% of patients receiving </w:t>
      </w:r>
      <w:r w:rsidR="00A37F62" w:rsidRPr="003E37B0">
        <w:t>b</w:t>
      </w:r>
      <w:r w:rsidR="00007842" w:rsidRPr="003E37B0">
        <w:t>evacizumab</w:t>
      </w:r>
      <w:r w:rsidRPr="003E37B0">
        <w:t xml:space="preserve"> compared with up to 0.9% of patients in the control arms (NCI-CTCAE v.3).</w:t>
      </w:r>
    </w:p>
    <w:p w14:paraId="194DD351" w14:textId="77777777" w:rsidR="00D15122" w:rsidRPr="003E37B0" w:rsidRDefault="00D15122" w:rsidP="00FA4903">
      <w:pPr>
        <w:widowControl/>
        <w:rPr>
          <w:rFonts w:ascii="Times New Roman" w:eastAsia="Times New Roman" w:hAnsi="Times New Roman"/>
        </w:rPr>
      </w:pPr>
    </w:p>
    <w:p w14:paraId="59B09547" w14:textId="77777777" w:rsidR="00D15122" w:rsidRPr="003E37B0" w:rsidRDefault="009B0756" w:rsidP="00FA4903">
      <w:pPr>
        <w:pStyle w:val="BodyText"/>
        <w:widowControl/>
        <w:ind w:left="0"/>
      </w:pPr>
      <w:r w:rsidRPr="003E37B0">
        <w:t>In clinical trials of ovarian cancer, Grade 3-5 wound healing complications were observed in up to 1.8% of patients in the bevacizumab arm versus 0.1% in the control arm (NCI-CTCAE</w:t>
      </w:r>
      <w:r w:rsidR="00BF1852">
        <w:t> </w:t>
      </w:r>
      <w:r w:rsidRPr="003E37B0">
        <w:t>v.3).</w:t>
      </w:r>
    </w:p>
    <w:p w14:paraId="665BB03D" w14:textId="77777777" w:rsidR="00B419F6" w:rsidRPr="003E37B0" w:rsidRDefault="00B419F6" w:rsidP="00FA4903">
      <w:pPr>
        <w:pStyle w:val="BodyText"/>
        <w:widowControl/>
        <w:ind w:left="0"/>
      </w:pPr>
    </w:p>
    <w:p w14:paraId="66850021" w14:textId="77777777" w:rsidR="00D15122" w:rsidRDefault="009B0756" w:rsidP="00FA4903">
      <w:pPr>
        <w:keepNext/>
        <w:widowControl/>
        <w:rPr>
          <w:rFonts w:ascii="Times New Roman" w:hAnsi="Times New Roman"/>
          <w:u w:val="single"/>
        </w:rPr>
      </w:pPr>
      <w:r w:rsidRPr="00F73426">
        <w:rPr>
          <w:rFonts w:ascii="Times New Roman" w:hAnsi="Times New Roman"/>
          <w:i/>
          <w:u w:val="single"/>
        </w:rPr>
        <w:t>Hypertension</w:t>
      </w:r>
      <w:r w:rsidRPr="00F73426">
        <w:rPr>
          <w:rFonts w:ascii="Times New Roman" w:hAnsi="Times New Roman"/>
          <w:u w:val="single"/>
        </w:rPr>
        <w:t xml:space="preserve"> (see section 4.4)</w:t>
      </w:r>
    </w:p>
    <w:p w14:paraId="1762E861" w14:textId="77777777" w:rsidR="002F575F" w:rsidRPr="00DA3997" w:rsidRDefault="002F575F" w:rsidP="00FA4903">
      <w:pPr>
        <w:keepNext/>
        <w:widowControl/>
        <w:rPr>
          <w:rFonts w:ascii="Times New Roman" w:eastAsia="Times New Roman" w:hAnsi="Times New Roman"/>
        </w:rPr>
      </w:pPr>
    </w:p>
    <w:p w14:paraId="4879846A" w14:textId="77777777" w:rsidR="00D15122" w:rsidRPr="003E37B0" w:rsidRDefault="009B0756" w:rsidP="00FA4903">
      <w:pPr>
        <w:pStyle w:val="BodyText"/>
        <w:widowControl/>
        <w:ind w:left="0"/>
      </w:pPr>
      <w:r w:rsidRPr="003E37B0">
        <w:t xml:space="preserve">In clinical trials, with the exception of study JO25567, the overall incidence of hypertension (all grades) ranged up to 42.1% in the </w:t>
      </w:r>
      <w:r w:rsidR="00A37F62" w:rsidRPr="003E37B0">
        <w:t>b</w:t>
      </w:r>
      <w:r w:rsidR="00007842" w:rsidRPr="003E37B0">
        <w:t>evacizumab</w:t>
      </w:r>
      <w:r w:rsidRPr="003E37B0">
        <w:t xml:space="preserve"> containing arms compared with up to 14% in the control arms. The overall incidence of NCI-</w:t>
      </w:r>
      <w:r w:rsidR="0006697C" w:rsidRPr="003E37B0">
        <w:t xml:space="preserve">CTC Grade 3 and 4 hypertension </w:t>
      </w:r>
      <w:r w:rsidRPr="003E37B0">
        <w:t xml:space="preserve">in patients receiving </w:t>
      </w:r>
      <w:r w:rsidR="00A37F62" w:rsidRPr="003E37B0">
        <w:t>b</w:t>
      </w:r>
      <w:r w:rsidR="00007842" w:rsidRPr="003E37B0">
        <w:t>evacizumab</w:t>
      </w:r>
      <w:r w:rsidRPr="003E37B0">
        <w:t xml:space="preserve"> ranged from 0.4% to 17.9%. Grade 4 hypertension (hypertensive crisis) occurred in up to 1.0% of patients treated with </w:t>
      </w:r>
      <w:r w:rsidR="00A37F62" w:rsidRPr="003E37B0">
        <w:t>b</w:t>
      </w:r>
      <w:r w:rsidR="00007842" w:rsidRPr="003E37B0">
        <w:t>evacizumab</w:t>
      </w:r>
      <w:r w:rsidRPr="003E37B0">
        <w:t xml:space="preserve"> and chemotherapy compared to up to 0.2% of patients treated with the same chemotherapy alone.</w:t>
      </w:r>
    </w:p>
    <w:p w14:paraId="78D9B2AB" w14:textId="77777777" w:rsidR="00D15122" w:rsidRPr="003E37B0" w:rsidRDefault="00D15122" w:rsidP="00FA4903">
      <w:pPr>
        <w:widowControl/>
        <w:rPr>
          <w:rFonts w:ascii="Times New Roman" w:eastAsia="Times New Roman" w:hAnsi="Times New Roman"/>
        </w:rPr>
      </w:pPr>
    </w:p>
    <w:p w14:paraId="52A833FE" w14:textId="77777777" w:rsidR="00D15122" w:rsidRPr="003E37B0" w:rsidRDefault="009B0756" w:rsidP="00FA4903">
      <w:pPr>
        <w:pStyle w:val="BodyText"/>
        <w:widowControl/>
        <w:ind w:left="0"/>
      </w:pPr>
      <w:r w:rsidRPr="003E37B0">
        <w:t xml:space="preserve">In study JO25567, all grade hypertension was observed in 77.3% of the patients who received </w:t>
      </w:r>
      <w:r w:rsidR="00A37F62" w:rsidRPr="003E37B0">
        <w:t>b</w:t>
      </w:r>
      <w:r w:rsidR="00007842" w:rsidRPr="003E37B0">
        <w:t>evacizumab</w:t>
      </w:r>
      <w:r w:rsidRPr="003E37B0">
        <w:t xml:space="preserve"> in combination with erlotinib as first-line treatment for non-squamous NSCLC with EGFR activating mutations, compared to 14.3% of patients treated with erlotinib alone. Grade</w:t>
      </w:r>
      <w:r w:rsidR="00BF1852">
        <w:t> </w:t>
      </w:r>
      <w:r w:rsidRPr="003E37B0">
        <w:t xml:space="preserve">3 hypertension was 60.0% in patients treated with </w:t>
      </w:r>
      <w:r w:rsidR="00A37F62" w:rsidRPr="003E37B0">
        <w:t>b</w:t>
      </w:r>
      <w:r w:rsidR="00007842" w:rsidRPr="003E37B0">
        <w:t>evacizumab</w:t>
      </w:r>
      <w:r w:rsidRPr="003E37B0">
        <w:t xml:space="preserve"> in combination with erlotinib compared to 11.7% in patients treated with erlotinib alone. There were no grade 4 or 5 hypertension events.</w:t>
      </w:r>
    </w:p>
    <w:p w14:paraId="19DF8A71" w14:textId="77777777" w:rsidR="00D15122" w:rsidRPr="003E37B0" w:rsidRDefault="00D15122" w:rsidP="00FA4903">
      <w:pPr>
        <w:widowControl/>
        <w:rPr>
          <w:rFonts w:ascii="Times New Roman" w:eastAsia="Times New Roman" w:hAnsi="Times New Roman"/>
        </w:rPr>
      </w:pPr>
    </w:p>
    <w:p w14:paraId="2FCECB7F" w14:textId="77777777" w:rsidR="00D15122" w:rsidRPr="003E37B0" w:rsidRDefault="009B0756" w:rsidP="00FA4903">
      <w:pPr>
        <w:pStyle w:val="BodyText"/>
        <w:widowControl/>
        <w:ind w:left="0"/>
      </w:pPr>
      <w:r w:rsidRPr="003E37B0">
        <w:t>Hypertension was generally adequately controlled with oral antihypertensives such as</w:t>
      </w:r>
      <w:r w:rsidR="00A37F62" w:rsidRPr="003E37B0">
        <w:t xml:space="preserve"> </w:t>
      </w:r>
      <w:r w:rsidRPr="003E37B0">
        <w:t>angiotensin</w:t>
      </w:r>
      <w:r w:rsidR="003E07C5">
        <w:noBreakHyphen/>
      </w:r>
      <w:r w:rsidRPr="003E37B0">
        <w:t xml:space="preserve">converting enzyme inhibitors, diuretics and calcium-channel blockers. It rarely resulted in discontinuation of </w:t>
      </w:r>
      <w:r w:rsidR="00A37F62" w:rsidRPr="003E37B0">
        <w:t>b</w:t>
      </w:r>
      <w:r w:rsidR="00007842" w:rsidRPr="003E37B0">
        <w:t>evacizumab</w:t>
      </w:r>
      <w:r w:rsidRPr="003E37B0">
        <w:t xml:space="preserve"> treatment or </w:t>
      </w:r>
      <w:r w:rsidR="003E4A60">
        <w:t>ho</w:t>
      </w:r>
      <w:r w:rsidR="00C437A8">
        <w:t>spitalisation</w:t>
      </w:r>
      <w:r w:rsidRPr="003E37B0">
        <w:t>.</w:t>
      </w:r>
    </w:p>
    <w:p w14:paraId="2B6194B0" w14:textId="77777777" w:rsidR="00D15122" w:rsidRPr="003E37B0" w:rsidRDefault="00D15122" w:rsidP="00FA4903">
      <w:pPr>
        <w:widowControl/>
        <w:rPr>
          <w:rFonts w:ascii="Times New Roman" w:eastAsia="Times New Roman" w:hAnsi="Times New Roman"/>
        </w:rPr>
      </w:pPr>
    </w:p>
    <w:p w14:paraId="5991FDB3" w14:textId="77777777" w:rsidR="00D15122" w:rsidRPr="003E37B0" w:rsidRDefault="009B0756" w:rsidP="00FA4903">
      <w:pPr>
        <w:pStyle w:val="BodyText"/>
        <w:widowControl/>
        <w:ind w:left="0"/>
      </w:pPr>
      <w:r w:rsidRPr="003E37B0">
        <w:t>Very rare cases of hypertensive encephalopathy have been reported, some of which were fatal.</w:t>
      </w:r>
    </w:p>
    <w:p w14:paraId="50BEAD18" w14:textId="77777777" w:rsidR="00D15122" w:rsidRPr="003E37B0" w:rsidRDefault="00D15122" w:rsidP="00FA4903">
      <w:pPr>
        <w:widowControl/>
        <w:rPr>
          <w:rFonts w:ascii="Times New Roman" w:eastAsia="Times New Roman" w:hAnsi="Times New Roman"/>
        </w:rPr>
      </w:pPr>
    </w:p>
    <w:p w14:paraId="3E034F3B" w14:textId="77777777" w:rsidR="00D15122" w:rsidRPr="003E37B0" w:rsidRDefault="009B0756" w:rsidP="00FA4903">
      <w:pPr>
        <w:pStyle w:val="BodyText"/>
        <w:widowControl/>
        <w:ind w:left="0"/>
      </w:pPr>
      <w:r w:rsidRPr="003E37B0">
        <w:t xml:space="preserve">The risk of </w:t>
      </w:r>
      <w:r w:rsidR="00A37F62" w:rsidRPr="003E37B0">
        <w:t>b</w:t>
      </w:r>
      <w:r w:rsidR="00007842" w:rsidRPr="003E37B0">
        <w:t>evacizumab</w:t>
      </w:r>
      <w:r w:rsidRPr="003E37B0">
        <w:t>-associated hypertension did not correlate with the patients’ baseline characteristics, underlying disease or concomitant therapy.</w:t>
      </w:r>
    </w:p>
    <w:p w14:paraId="20035849" w14:textId="77777777" w:rsidR="00D15122" w:rsidRPr="003E37B0" w:rsidRDefault="00D15122" w:rsidP="00FA4903">
      <w:pPr>
        <w:widowControl/>
        <w:rPr>
          <w:rFonts w:ascii="Times New Roman" w:eastAsia="Times New Roman" w:hAnsi="Times New Roman"/>
        </w:rPr>
      </w:pPr>
    </w:p>
    <w:p w14:paraId="3B5EB7CB"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i/>
          <w:u w:val="single"/>
        </w:rPr>
        <w:t xml:space="preserve">Posterior </w:t>
      </w:r>
      <w:r w:rsidR="00A80403" w:rsidRPr="00F73426">
        <w:rPr>
          <w:rFonts w:ascii="Times New Roman" w:hAnsi="Times New Roman"/>
          <w:i/>
          <w:u w:val="single"/>
        </w:rPr>
        <w:t>r</w:t>
      </w:r>
      <w:r w:rsidRPr="00F73426">
        <w:rPr>
          <w:rFonts w:ascii="Times New Roman" w:hAnsi="Times New Roman"/>
          <w:i/>
          <w:u w:val="single"/>
        </w:rPr>
        <w:t xml:space="preserve">eversible </w:t>
      </w:r>
      <w:r w:rsidR="00A80403" w:rsidRPr="00F73426">
        <w:rPr>
          <w:rFonts w:ascii="Times New Roman" w:hAnsi="Times New Roman"/>
          <w:i/>
          <w:u w:val="single"/>
        </w:rPr>
        <w:t>e</w:t>
      </w:r>
      <w:r w:rsidRPr="00F73426">
        <w:rPr>
          <w:rFonts w:ascii="Times New Roman" w:hAnsi="Times New Roman"/>
          <w:i/>
          <w:u w:val="single"/>
        </w:rPr>
        <w:t xml:space="preserve">ncephalopathy </w:t>
      </w:r>
      <w:r w:rsidR="00A80403" w:rsidRPr="00F73426">
        <w:rPr>
          <w:rFonts w:ascii="Times New Roman" w:hAnsi="Times New Roman"/>
          <w:i/>
          <w:u w:val="single"/>
        </w:rPr>
        <w:t>s</w:t>
      </w:r>
      <w:r w:rsidRPr="00F73426">
        <w:rPr>
          <w:rFonts w:ascii="Times New Roman" w:hAnsi="Times New Roman"/>
          <w:i/>
          <w:u w:val="single"/>
        </w:rPr>
        <w:t>yndrome</w:t>
      </w:r>
      <w:r w:rsidRPr="00F73426">
        <w:rPr>
          <w:rFonts w:ascii="Times New Roman" w:hAnsi="Times New Roman"/>
          <w:u w:val="single"/>
        </w:rPr>
        <w:t xml:space="preserve"> (see section 4.4)</w:t>
      </w:r>
    </w:p>
    <w:p w14:paraId="3BBDC754" w14:textId="77777777" w:rsidR="002F575F" w:rsidRPr="00DA3997" w:rsidRDefault="002F575F" w:rsidP="00FA4903">
      <w:pPr>
        <w:keepNext/>
        <w:widowControl/>
        <w:spacing w:line="252" w:lineRule="exact"/>
        <w:rPr>
          <w:rFonts w:ascii="Times New Roman" w:eastAsia="Times New Roman" w:hAnsi="Times New Roman"/>
        </w:rPr>
      </w:pPr>
    </w:p>
    <w:p w14:paraId="7A94C085" w14:textId="77777777" w:rsidR="00D15122" w:rsidRPr="003E37B0" w:rsidRDefault="009B0756" w:rsidP="00E86D45">
      <w:pPr>
        <w:pStyle w:val="BodyText"/>
        <w:widowControl/>
        <w:ind w:left="0"/>
      </w:pPr>
      <w:r w:rsidRPr="003E37B0">
        <w:t xml:space="preserve">There have been rare reports of </w:t>
      </w:r>
      <w:r w:rsidR="00A37F62" w:rsidRPr="003E37B0">
        <w:t>b</w:t>
      </w:r>
      <w:r w:rsidR="00007842" w:rsidRPr="003E37B0">
        <w:t>evacizumab</w:t>
      </w:r>
      <w:r w:rsidRPr="003E37B0">
        <w:t xml:space="preserve">-treated patients developing signs and symptoms that are consistent with PRES, a rare neurological disorder. Presentation may include seizures, headache, altered mental status, visual disturbance, or cortical blindness, with or without associated hypertension. </w:t>
      </w:r>
      <w:r w:rsidRPr="003E37B0">
        <w:rPr>
          <w:color w:val="292425"/>
        </w:rPr>
        <w:t xml:space="preserve">The clinical presentation of PRES is often nonspecific, and therefore the </w:t>
      </w:r>
      <w:r w:rsidRPr="003E37B0">
        <w:t>diagnosis of PRES requires confirmation by brain imaging, preferably MRI.</w:t>
      </w:r>
    </w:p>
    <w:p w14:paraId="37AABACF" w14:textId="77777777" w:rsidR="00D15122" w:rsidRPr="003E37B0" w:rsidRDefault="00D15122" w:rsidP="00FA4903">
      <w:pPr>
        <w:widowControl/>
        <w:rPr>
          <w:rFonts w:ascii="Times New Roman" w:eastAsia="Times New Roman" w:hAnsi="Times New Roman"/>
        </w:rPr>
      </w:pPr>
    </w:p>
    <w:p w14:paraId="2BCD60DB" w14:textId="77777777" w:rsidR="00D15122" w:rsidRPr="003E37B0" w:rsidRDefault="009B0756" w:rsidP="00FA4903">
      <w:pPr>
        <w:pStyle w:val="BodyText"/>
        <w:widowControl/>
        <w:ind w:left="0"/>
      </w:pPr>
      <w:r w:rsidRPr="003E37B0">
        <w:t xml:space="preserve">In patients developing PRES, early recognition of symptoms with prompt treatment of specific symptoms including control of hypertension (if associated with severe uncontrolled hypertension) is recommended in addition to discontinuation of bevacizumab therapy. Symptoms usually resolve or improve within days after treatment discontinuation, although some patients have experienced some neurologic sequelae. The safety of reinitiating </w:t>
      </w:r>
      <w:r w:rsidR="00A37F62" w:rsidRPr="003E37B0">
        <w:t>b</w:t>
      </w:r>
      <w:r w:rsidR="00007842" w:rsidRPr="003E37B0">
        <w:t>evacizumab</w:t>
      </w:r>
      <w:r w:rsidRPr="003E37B0">
        <w:t xml:space="preserve"> therapy in patients previously experiencing PRES is not known.</w:t>
      </w:r>
    </w:p>
    <w:p w14:paraId="01097A3E" w14:textId="77777777" w:rsidR="00D15122" w:rsidRPr="003E37B0" w:rsidRDefault="00D15122" w:rsidP="00FA4903">
      <w:pPr>
        <w:widowControl/>
        <w:rPr>
          <w:rFonts w:ascii="Times New Roman" w:eastAsia="Times New Roman" w:hAnsi="Times New Roman"/>
        </w:rPr>
      </w:pPr>
    </w:p>
    <w:p w14:paraId="63A35757" w14:textId="77777777" w:rsidR="00D15122" w:rsidRPr="003E37B0" w:rsidRDefault="009B0756" w:rsidP="00FA4903">
      <w:pPr>
        <w:pStyle w:val="BodyText"/>
        <w:widowControl/>
        <w:ind w:left="0"/>
      </w:pPr>
      <w:r w:rsidRPr="003E37B0">
        <w:t>Across clinical trials, 8 cases of PRES have been reported. Two of the eight cases did not have radiological confirmation via MRI.</w:t>
      </w:r>
    </w:p>
    <w:p w14:paraId="0C5A9501" w14:textId="77777777" w:rsidR="00D15122" w:rsidRPr="003E37B0" w:rsidRDefault="00D15122" w:rsidP="00FA4903">
      <w:pPr>
        <w:widowControl/>
        <w:rPr>
          <w:rFonts w:ascii="Times New Roman" w:eastAsia="Times New Roman" w:hAnsi="Times New Roman"/>
        </w:rPr>
      </w:pPr>
    </w:p>
    <w:p w14:paraId="0A12F1A0"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i/>
          <w:u w:val="single"/>
        </w:rPr>
        <w:t>Proteinuria</w:t>
      </w:r>
      <w:r w:rsidRPr="00F73426">
        <w:rPr>
          <w:rFonts w:ascii="Times New Roman" w:hAnsi="Times New Roman"/>
          <w:u w:val="single"/>
        </w:rPr>
        <w:t xml:space="preserve"> (see section 4.4)</w:t>
      </w:r>
    </w:p>
    <w:p w14:paraId="13CC4BB0" w14:textId="77777777" w:rsidR="002F575F" w:rsidRPr="00DA3997" w:rsidRDefault="002F575F" w:rsidP="00FA4903">
      <w:pPr>
        <w:keepNext/>
        <w:widowControl/>
        <w:spacing w:line="252" w:lineRule="exact"/>
        <w:rPr>
          <w:rFonts w:ascii="Times New Roman" w:eastAsia="Times New Roman" w:hAnsi="Times New Roman"/>
        </w:rPr>
      </w:pPr>
    </w:p>
    <w:p w14:paraId="1F805A22" w14:textId="77777777" w:rsidR="00D15122" w:rsidRPr="003E37B0" w:rsidRDefault="009B0756" w:rsidP="00FA4903">
      <w:pPr>
        <w:pStyle w:val="BodyText"/>
        <w:widowControl/>
        <w:ind w:left="0"/>
      </w:pPr>
      <w:r w:rsidRPr="003E37B0">
        <w:t xml:space="preserve">In clinical trials, proteinuria has been reported within the range of 0.7% to 54.7% of patients receiving </w:t>
      </w:r>
      <w:r w:rsidR="00A37F62" w:rsidRPr="003E37B0">
        <w:t>b</w:t>
      </w:r>
      <w:r w:rsidR="00007842" w:rsidRPr="003E37B0">
        <w:t>evacizumab</w:t>
      </w:r>
      <w:r w:rsidRPr="003E37B0">
        <w:t>.</w:t>
      </w:r>
    </w:p>
    <w:p w14:paraId="1A0E90DD" w14:textId="77777777" w:rsidR="00D15122" w:rsidRPr="003E37B0" w:rsidRDefault="00D15122" w:rsidP="00FA4903">
      <w:pPr>
        <w:widowControl/>
        <w:rPr>
          <w:rFonts w:ascii="Times New Roman" w:eastAsia="Times New Roman" w:hAnsi="Times New Roman"/>
        </w:rPr>
      </w:pPr>
    </w:p>
    <w:p w14:paraId="3BD81ED7" w14:textId="77777777" w:rsidR="00D15122" w:rsidRPr="003E37B0" w:rsidRDefault="009B0756" w:rsidP="00FA4903">
      <w:pPr>
        <w:pStyle w:val="BodyText"/>
        <w:widowControl/>
        <w:ind w:left="0"/>
      </w:pPr>
      <w:r w:rsidRPr="003E37B0">
        <w:t xml:space="preserve">Proteinuria ranged in severity from clinically asymptomatic, transient, trace proteinuria to nephrotic syndrome, with the great majority as Grade 1 proteinuria (NCI-CTCAE v.3). Grade 3 proteinuria was </w:t>
      </w:r>
      <w:r w:rsidRPr="003E37B0">
        <w:lastRenderedPageBreak/>
        <w:t xml:space="preserve">reported in up to 10.9% of treated patients. Grade 4 proteinuria (nephrotic syndrome) was seen in up to 1.4% of treated patients. Testing for proteinuria is recommended prior to start of </w:t>
      </w:r>
      <w:r w:rsidR="00760F57">
        <w:t>Zirabev</w:t>
      </w:r>
      <w:r w:rsidRPr="003E37B0">
        <w:t xml:space="preserve"> therapy. In most clinical trials urine protein levels of </w:t>
      </w:r>
      <w:r w:rsidR="0006697C" w:rsidRPr="003E37B0">
        <w:rPr>
          <w:rFonts w:eastAsia="Symbol"/>
        </w:rPr>
        <w:t xml:space="preserve">≥ </w:t>
      </w:r>
      <w:r w:rsidRPr="003E37B0">
        <w:t>2</w:t>
      </w:r>
      <w:r w:rsidR="00C0667E">
        <w:t xml:space="preserve"> </w:t>
      </w:r>
      <w:r w:rsidRPr="003E37B0">
        <w:t xml:space="preserve">g/24 hrs led to the holding of </w:t>
      </w:r>
      <w:r w:rsidR="00A37F62" w:rsidRPr="003E37B0">
        <w:t>b</w:t>
      </w:r>
      <w:r w:rsidR="00007842" w:rsidRPr="003E37B0">
        <w:t>evacizumab</w:t>
      </w:r>
      <w:r w:rsidRPr="003E37B0">
        <w:t xml:space="preserve"> until recovery to</w:t>
      </w:r>
      <w:r w:rsidR="00A37F62" w:rsidRPr="003E37B0">
        <w:t xml:space="preserve"> </w:t>
      </w:r>
      <w:r w:rsidRPr="003E37B0">
        <w:t>&lt; 2</w:t>
      </w:r>
      <w:r w:rsidR="00C0667E">
        <w:t xml:space="preserve"> </w:t>
      </w:r>
      <w:r w:rsidRPr="003E37B0">
        <w:t>g/24 hrs.</w:t>
      </w:r>
    </w:p>
    <w:p w14:paraId="6D23EC8E" w14:textId="77777777" w:rsidR="00D15122" w:rsidRPr="003E37B0" w:rsidRDefault="00D15122" w:rsidP="00FA4903">
      <w:pPr>
        <w:widowControl/>
        <w:rPr>
          <w:rFonts w:ascii="Times New Roman" w:eastAsia="Times New Roman" w:hAnsi="Times New Roman"/>
        </w:rPr>
      </w:pPr>
    </w:p>
    <w:p w14:paraId="1636E43F" w14:textId="77777777" w:rsidR="00D15122" w:rsidRDefault="009B0756" w:rsidP="00FA4903">
      <w:pPr>
        <w:keepNext/>
        <w:widowControl/>
        <w:rPr>
          <w:rFonts w:ascii="Times New Roman" w:hAnsi="Times New Roman"/>
          <w:u w:val="single"/>
        </w:rPr>
      </w:pPr>
      <w:r w:rsidRPr="00F73426">
        <w:rPr>
          <w:rFonts w:ascii="Times New Roman" w:hAnsi="Times New Roman"/>
          <w:i/>
          <w:u w:val="single"/>
        </w:rPr>
        <w:t>Haemorrhage</w:t>
      </w:r>
      <w:r w:rsidRPr="00F73426">
        <w:rPr>
          <w:rFonts w:ascii="Times New Roman" w:hAnsi="Times New Roman"/>
          <w:u w:val="single"/>
        </w:rPr>
        <w:t xml:space="preserve"> (see section 4.4)</w:t>
      </w:r>
    </w:p>
    <w:p w14:paraId="52DF04A6" w14:textId="77777777" w:rsidR="002F575F" w:rsidRPr="00DA3997" w:rsidRDefault="002F575F" w:rsidP="00FA4903">
      <w:pPr>
        <w:keepNext/>
        <w:widowControl/>
        <w:rPr>
          <w:rFonts w:ascii="Times New Roman" w:eastAsia="Times New Roman" w:hAnsi="Times New Roman"/>
        </w:rPr>
      </w:pPr>
    </w:p>
    <w:p w14:paraId="50C2443F" w14:textId="77777777" w:rsidR="00D15122" w:rsidRPr="003E37B0" w:rsidRDefault="009B0756" w:rsidP="00FA4903">
      <w:pPr>
        <w:pStyle w:val="BodyText"/>
        <w:widowControl/>
        <w:ind w:left="0"/>
      </w:pPr>
      <w:r w:rsidRPr="003E37B0">
        <w:t xml:space="preserve">In clinical trials across all indications the overall incidence of NCI-CTCAE v.3 Grade 3-5 bleeding reactions ranged from 0.4% to 6.9% in </w:t>
      </w:r>
      <w:r w:rsidR="00D970C2" w:rsidRPr="003E37B0">
        <w:t>bevacizumab</w:t>
      </w:r>
      <w:r w:rsidR="00D970C2">
        <w:t>-</w:t>
      </w:r>
      <w:r w:rsidRPr="003E37B0">
        <w:t>treated patients, compared with up to 4.5% of patients in the chemotherapy control group.</w:t>
      </w:r>
    </w:p>
    <w:p w14:paraId="47C10CF6" w14:textId="77777777" w:rsidR="00B419F6" w:rsidRPr="003E37B0" w:rsidRDefault="00B419F6" w:rsidP="00FA4903">
      <w:pPr>
        <w:pStyle w:val="BodyText"/>
        <w:widowControl/>
        <w:ind w:left="0"/>
      </w:pPr>
    </w:p>
    <w:p w14:paraId="541B1EAB" w14:textId="77777777" w:rsidR="00D15122" w:rsidRPr="003E37B0" w:rsidRDefault="009B0756" w:rsidP="00FA4903">
      <w:pPr>
        <w:pStyle w:val="BodyText"/>
        <w:widowControl/>
        <w:ind w:left="0"/>
      </w:pPr>
      <w:r w:rsidRPr="003E37B0">
        <w:t>From a clinical trial in patients with persistent, recurrent, or metastatic cervical cancer (study GOG</w:t>
      </w:r>
      <w:r w:rsidR="003E07C5">
        <w:noBreakHyphen/>
      </w:r>
      <w:r w:rsidRPr="003E37B0">
        <w:t xml:space="preserve">0240), grade 3-5 bleeding reactions have been reported in up to 8.3% of patients treated with </w:t>
      </w:r>
      <w:r w:rsidR="00662F82" w:rsidRPr="003E37B0">
        <w:t>b</w:t>
      </w:r>
      <w:r w:rsidR="00007842" w:rsidRPr="003E37B0">
        <w:t>evacizumab</w:t>
      </w:r>
      <w:r w:rsidRPr="003E37B0">
        <w:t xml:space="preserve"> in combination with paclitaxel and topotecan compared with up to 4.6% of patients treated with paclitaxel and topotecan.</w:t>
      </w:r>
    </w:p>
    <w:p w14:paraId="2F747624" w14:textId="77777777" w:rsidR="00D15122" w:rsidRPr="003E37B0" w:rsidRDefault="00D15122" w:rsidP="00FA4903">
      <w:pPr>
        <w:widowControl/>
        <w:rPr>
          <w:rFonts w:ascii="Times New Roman" w:eastAsia="Times New Roman" w:hAnsi="Times New Roman"/>
        </w:rPr>
      </w:pPr>
    </w:p>
    <w:p w14:paraId="21E50BC3" w14:textId="77777777" w:rsidR="00D15122" w:rsidRPr="003E37B0" w:rsidRDefault="009B0756" w:rsidP="00FA4903">
      <w:pPr>
        <w:pStyle w:val="BodyText"/>
        <w:widowControl/>
        <w:ind w:left="0"/>
      </w:pPr>
      <w:r w:rsidRPr="003E37B0">
        <w:t>The haemorrhagic reactions that have been observed in clinical trials were predominantly tumour</w:t>
      </w:r>
      <w:r w:rsidR="003E07C5">
        <w:noBreakHyphen/>
      </w:r>
      <w:r w:rsidRPr="003E37B0">
        <w:t>associated haemorrhage (see below) and minor mucocutaneous haemorrhage (e.g. epistaxis).</w:t>
      </w:r>
    </w:p>
    <w:p w14:paraId="6B00F2A8" w14:textId="77777777" w:rsidR="00D15122" w:rsidRPr="003E37B0" w:rsidRDefault="00D15122" w:rsidP="00FA4903">
      <w:pPr>
        <w:widowControl/>
        <w:rPr>
          <w:rFonts w:ascii="Times New Roman" w:eastAsia="Times New Roman" w:hAnsi="Times New Roman"/>
        </w:rPr>
      </w:pPr>
    </w:p>
    <w:p w14:paraId="1E6A076D" w14:textId="77777777" w:rsidR="00D15122" w:rsidRDefault="009B0756" w:rsidP="00FA4903">
      <w:pPr>
        <w:keepNext/>
        <w:widowControl/>
        <w:spacing w:line="252" w:lineRule="exact"/>
        <w:rPr>
          <w:rFonts w:ascii="Times New Roman" w:hAnsi="Times New Roman"/>
          <w:u w:val="single"/>
        </w:rPr>
      </w:pPr>
      <w:r w:rsidRPr="00F73426">
        <w:rPr>
          <w:rFonts w:ascii="Times New Roman" w:hAnsi="Times New Roman"/>
          <w:i/>
          <w:u w:val="single"/>
        </w:rPr>
        <w:t>Tumour-associated haemorrhage</w:t>
      </w:r>
      <w:r w:rsidRPr="00F73426">
        <w:rPr>
          <w:rFonts w:ascii="Times New Roman" w:hAnsi="Times New Roman"/>
          <w:u w:val="single"/>
        </w:rPr>
        <w:t xml:space="preserve"> (see section 4.4)</w:t>
      </w:r>
    </w:p>
    <w:p w14:paraId="64ABA5C1" w14:textId="77777777" w:rsidR="002F575F" w:rsidRPr="00DA3997" w:rsidRDefault="002F575F" w:rsidP="00FA4903">
      <w:pPr>
        <w:keepNext/>
        <w:widowControl/>
        <w:spacing w:line="252" w:lineRule="exact"/>
        <w:rPr>
          <w:rFonts w:ascii="Times New Roman" w:eastAsia="Times New Roman" w:hAnsi="Times New Roman"/>
        </w:rPr>
      </w:pPr>
    </w:p>
    <w:p w14:paraId="2802D00E" w14:textId="77777777" w:rsidR="00D15122" w:rsidRPr="003E37B0" w:rsidRDefault="009B0756" w:rsidP="00FA4903">
      <w:pPr>
        <w:pStyle w:val="BodyText"/>
        <w:widowControl/>
        <w:ind w:left="0"/>
      </w:pPr>
      <w:r w:rsidRPr="003E37B0">
        <w:t xml:space="preserve">Major or massive pulmonary haemorrhage/haemoptysis has been observed primarily in trials in patients with non-small cell lung cancer (NSCLC). Possible risk factors include squamous cell histology, treatment with antirheumatic/anti-inflammatory substances, treatment with anticoagulants, prior radiotherapy, </w:t>
      </w:r>
      <w:r w:rsidR="002F49AF" w:rsidRPr="003E37B0">
        <w:t>b</w:t>
      </w:r>
      <w:r w:rsidR="00007842" w:rsidRPr="003E37B0">
        <w:t>evacizumab</w:t>
      </w:r>
      <w:r w:rsidRPr="003E37B0">
        <w:t xml:space="preserve"> therapy, previous medical history of atherosclerosis, central tumour location and cavitation of tumours prior to or during therapy. The only variables that showed statistically significant correlations with bleeding were </w:t>
      </w:r>
      <w:r w:rsidR="002F49AF" w:rsidRPr="003E37B0">
        <w:t>b</w:t>
      </w:r>
      <w:r w:rsidR="00007842" w:rsidRPr="003E37B0">
        <w:t>evacizumab</w:t>
      </w:r>
      <w:r w:rsidRPr="003E37B0">
        <w:t xml:space="preserve"> therapy and squamous cell histology. Patients with NSCLC of known squamous cell histology or mixed cell type with predominant squamous cell histology were excluded from subsequent phase III trials, while patients with unknown tumour histology were included.</w:t>
      </w:r>
    </w:p>
    <w:p w14:paraId="0EF474FE" w14:textId="77777777" w:rsidR="00D15122" w:rsidRPr="003E37B0" w:rsidRDefault="00D15122" w:rsidP="00FA4903">
      <w:pPr>
        <w:widowControl/>
        <w:rPr>
          <w:rFonts w:ascii="Times New Roman" w:eastAsia="Times New Roman" w:hAnsi="Times New Roman"/>
        </w:rPr>
      </w:pPr>
    </w:p>
    <w:p w14:paraId="5338E7D3" w14:textId="77777777" w:rsidR="00D15122" w:rsidRPr="003E37B0" w:rsidRDefault="009B0756" w:rsidP="00FA4903">
      <w:pPr>
        <w:pStyle w:val="BodyText"/>
        <w:widowControl/>
        <w:ind w:left="0" w:hanging="1"/>
      </w:pPr>
      <w:r w:rsidRPr="003E37B0">
        <w:t xml:space="preserve">In patients with NSCLC excluding predominant squamous histology, all Grade reactions were seen with a frequency of up to 9.3% when treated with </w:t>
      </w:r>
      <w:r w:rsidR="002F49AF" w:rsidRPr="003E37B0">
        <w:t>b</w:t>
      </w:r>
      <w:r w:rsidR="00007842" w:rsidRPr="003E37B0">
        <w:t>evacizumab</w:t>
      </w:r>
      <w:r w:rsidRPr="003E37B0">
        <w:t xml:space="preserve"> plus chemotherapy compared with up to 5% in the patients treated with chemotherapy alone. Grade 3-5 reactions have been observed in up to 2.3% of patients treated with </w:t>
      </w:r>
      <w:r w:rsidR="002F49AF" w:rsidRPr="003E37B0">
        <w:t>b</w:t>
      </w:r>
      <w:r w:rsidR="00007842" w:rsidRPr="003E37B0">
        <w:t>evacizumab</w:t>
      </w:r>
      <w:r w:rsidRPr="003E37B0">
        <w:t xml:space="preserve"> plus chemotherapy as compared with &lt; 1% with chemotherapy alone (NCI-CTCAE v.3). Major or massive pulmonary haemorrhage/haemoptysis can occur suddenly and up to two thirds of the serious pulmonary haemorrhages resulted in a fatal outcome.</w:t>
      </w:r>
    </w:p>
    <w:p w14:paraId="4922624B" w14:textId="77777777" w:rsidR="00D15122" w:rsidRPr="003E37B0" w:rsidRDefault="00D15122" w:rsidP="00FA4903">
      <w:pPr>
        <w:widowControl/>
        <w:rPr>
          <w:rFonts w:ascii="Times New Roman" w:eastAsia="Times New Roman" w:hAnsi="Times New Roman"/>
        </w:rPr>
      </w:pPr>
    </w:p>
    <w:p w14:paraId="4721AC84" w14:textId="77777777" w:rsidR="00D15122" w:rsidRPr="003E37B0" w:rsidRDefault="009B0756" w:rsidP="00FA4903">
      <w:pPr>
        <w:pStyle w:val="BodyText"/>
        <w:widowControl/>
        <w:ind w:left="0"/>
      </w:pPr>
      <w:r w:rsidRPr="003E37B0">
        <w:t>Gastrointestinal haemorrhages, including rectal bleeding and melaena have been reported in colorectal cancer patients, and have been assessed as tumour-associated haemorrhages.</w:t>
      </w:r>
    </w:p>
    <w:p w14:paraId="71E4128D" w14:textId="77777777" w:rsidR="00D15122" w:rsidRPr="003E37B0" w:rsidRDefault="00D15122" w:rsidP="00FA4903">
      <w:pPr>
        <w:widowControl/>
        <w:rPr>
          <w:rFonts w:ascii="Times New Roman" w:eastAsia="Times New Roman" w:hAnsi="Times New Roman"/>
          <w:sz w:val="21"/>
          <w:szCs w:val="21"/>
        </w:rPr>
      </w:pPr>
    </w:p>
    <w:p w14:paraId="55A899D1" w14:textId="77777777" w:rsidR="00D15122" w:rsidRPr="003E37B0" w:rsidRDefault="009B0756" w:rsidP="00FA4903">
      <w:pPr>
        <w:pStyle w:val="BodyText"/>
        <w:widowControl/>
        <w:ind w:left="0"/>
      </w:pPr>
      <w:r w:rsidRPr="003E37B0">
        <w:t>Tumour-associated haemorrhage was also seen rarely in other tumour types and locations, including cases of central nervous system (CNS) bleeding in patients with CNS metastases (see section</w:t>
      </w:r>
      <w:r w:rsidR="00BF1852">
        <w:t> </w:t>
      </w:r>
      <w:r w:rsidRPr="003E37B0">
        <w:t>4.4).</w:t>
      </w:r>
    </w:p>
    <w:p w14:paraId="4021C4A9" w14:textId="77777777" w:rsidR="00D15122" w:rsidRPr="003E37B0" w:rsidRDefault="00D15122" w:rsidP="00FA4903">
      <w:pPr>
        <w:widowControl/>
        <w:rPr>
          <w:rFonts w:ascii="Times New Roman" w:eastAsia="Times New Roman" w:hAnsi="Times New Roman"/>
        </w:rPr>
      </w:pPr>
    </w:p>
    <w:p w14:paraId="6A826A26" w14:textId="17072DDB" w:rsidR="00D15122" w:rsidRDefault="009B0756" w:rsidP="00FA4903">
      <w:pPr>
        <w:pStyle w:val="BodyText"/>
        <w:widowControl/>
        <w:ind w:left="0"/>
      </w:pPr>
      <w:r w:rsidRPr="003E37B0">
        <w:t xml:space="preserve">The incidence of CNS bleeding in patients with untreated CNS metastases receiving bevacizumab has not been prospectively evaluated in </w:t>
      </w:r>
      <w:r w:rsidR="008A6FBF">
        <w:t>randomised</w:t>
      </w:r>
      <w:r w:rsidRPr="003E37B0">
        <w:t xml:space="preserve"> clinical trials. In an exploratory retrospective analysis of data from 13 completed </w:t>
      </w:r>
      <w:r w:rsidR="008A6FBF">
        <w:t>randomised</w:t>
      </w:r>
      <w:r w:rsidRPr="003E37B0">
        <w:t xml:space="preserve"> trials in patients with various tumour types, 3</w:t>
      </w:r>
      <w:r w:rsidR="00872C65">
        <w:t> </w:t>
      </w:r>
      <w:r w:rsidRPr="003E37B0">
        <w:t>patients out of 91 (3.3%) with brain metastases experienced CNS bleeding (all Grade 4) when treated with bevacizumab, compared to 1 case (Grade 5) out of 96</w:t>
      </w:r>
      <w:r w:rsidR="00872C65">
        <w:t> </w:t>
      </w:r>
      <w:r w:rsidRPr="003E37B0">
        <w:t>patients (1%) that were not exposed to bevacizumab. In two subsequent studies in patients with treated brain metastases (which included around 800</w:t>
      </w:r>
      <w:r w:rsidR="00872C65">
        <w:t> </w:t>
      </w:r>
      <w:r w:rsidRPr="003E37B0">
        <w:t>patients), one case of Grade 2 CNS haemorrhage was reported in 83 subjects treated with bevacizumab (1.2%) at the time of interim safety analysis (NCI-CTCAE v.3).</w:t>
      </w:r>
    </w:p>
    <w:p w14:paraId="282F1D15" w14:textId="77777777" w:rsidR="00203535" w:rsidRPr="003E37B0" w:rsidRDefault="00203535" w:rsidP="00FA4903">
      <w:pPr>
        <w:pStyle w:val="BodyText"/>
        <w:widowControl/>
        <w:ind w:left="0"/>
      </w:pPr>
    </w:p>
    <w:p w14:paraId="327B69F9" w14:textId="77777777" w:rsidR="00D15122" w:rsidRPr="003E37B0" w:rsidRDefault="009B0756" w:rsidP="00FA4903">
      <w:pPr>
        <w:pStyle w:val="BodyText"/>
        <w:widowControl/>
        <w:ind w:left="0"/>
      </w:pPr>
      <w:r w:rsidRPr="003E37B0">
        <w:t xml:space="preserve">Across all clinical trials, mucocutaneous haemorrhage has been seen in up to 50% of </w:t>
      </w:r>
      <w:r w:rsidR="002F49AF" w:rsidRPr="003E37B0">
        <w:t>b</w:t>
      </w:r>
      <w:r w:rsidR="00007842" w:rsidRPr="003E37B0">
        <w:t>evacizumab</w:t>
      </w:r>
      <w:r w:rsidR="00FF632B">
        <w:noBreakHyphen/>
      </w:r>
      <w:r w:rsidRPr="003E37B0">
        <w:t>treated patients. These were most commonly NCI-CTCAE v.3 Grade 1 epistaxis that lasted less than</w:t>
      </w:r>
      <w:r w:rsidR="002F49AF" w:rsidRPr="003E37B0">
        <w:t xml:space="preserve"> </w:t>
      </w:r>
      <w:r w:rsidRPr="003E37B0">
        <w:t>5</w:t>
      </w:r>
      <w:r w:rsidR="003E07C5">
        <w:t> </w:t>
      </w:r>
      <w:r w:rsidRPr="003E37B0">
        <w:t xml:space="preserve">minutes, resolved without medical intervention and did not require any changes in </w:t>
      </w:r>
      <w:r w:rsidRPr="003E37B0">
        <w:lastRenderedPageBreak/>
        <w:t xml:space="preserve">the </w:t>
      </w:r>
      <w:r w:rsidR="002F49AF" w:rsidRPr="003E37B0">
        <w:t>b</w:t>
      </w:r>
      <w:r w:rsidR="00007842" w:rsidRPr="003E37B0">
        <w:t>evacizumab</w:t>
      </w:r>
      <w:r w:rsidRPr="003E37B0">
        <w:t xml:space="preserve"> treatment regimen. Clinical safety data suggest that the incidence of minor mucocutaneous haemorrhage (e.g. epistaxis) may be dose-dependent.</w:t>
      </w:r>
    </w:p>
    <w:p w14:paraId="439D49E7" w14:textId="77777777" w:rsidR="00D15122" w:rsidRPr="003E37B0" w:rsidRDefault="00D15122" w:rsidP="00FA4903">
      <w:pPr>
        <w:widowControl/>
        <w:rPr>
          <w:rFonts w:ascii="Times New Roman" w:eastAsia="Times New Roman" w:hAnsi="Times New Roman"/>
        </w:rPr>
      </w:pPr>
    </w:p>
    <w:p w14:paraId="0428F199" w14:textId="77777777" w:rsidR="00D15122" w:rsidRPr="003E37B0" w:rsidRDefault="009B0756" w:rsidP="00FA4903">
      <w:pPr>
        <w:pStyle w:val="BodyText"/>
        <w:widowControl/>
        <w:ind w:left="0"/>
      </w:pPr>
      <w:r w:rsidRPr="003E37B0">
        <w:t>There have also been less common reactions of minor mucocutaneous haemorrhage in other locations, such as gingival bleeding or vaginal bleeding.</w:t>
      </w:r>
    </w:p>
    <w:p w14:paraId="31C9236B" w14:textId="77777777" w:rsidR="00D15122" w:rsidRPr="003E37B0" w:rsidRDefault="00D15122" w:rsidP="00FA4903">
      <w:pPr>
        <w:widowControl/>
        <w:rPr>
          <w:rFonts w:ascii="Times New Roman" w:eastAsia="Times New Roman" w:hAnsi="Times New Roman"/>
          <w:sz w:val="21"/>
          <w:szCs w:val="21"/>
        </w:rPr>
      </w:pPr>
    </w:p>
    <w:p w14:paraId="0C60997D" w14:textId="77777777" w:rsidR="00D15122" w:rsidRPr="00F73426" w:rsidRDefault="009B0756" w:rsidP="00FA4903">
      <w:pPr>
        <w:keepNext/>
        <w:widowControl/>
        <w:rPr>
          <w:rFonts w:ascii="Times New Roman" w:eastAsia="Times New Roman" w:hAnsi="Times New Roman"/>
          <w:u w:val="single"/>
        </w:rPr>
      </w:pPr>
      <w:r w:rsidRPr="00F73426">
        <w:rPr>
          <w:rFonts w:ascii="Times New Roman" w:hAnsi="Times New Roman"/>
          <w:i/>
          <w:u w:val="single"/>
        </w:rPr>
        <w:t>Thromboembolism</w:t>
      </w:r>
      <w:r w:rsidRPr="00F73426">
        <w:rPr>
          <w:rFonts w:ascii="Times New Roman" w:hAnsi="Times New Roman"/>
          <w:u w:val="single"/>
        </w:rPr>
        <w:t xml:space="preserve"> (see section 4.4)</w:t>
      </w:r>
    </w:p>
    <w:p w14:paraId="70ED0D2D" w14:textId="77777777" w:rsidR="00D15122" w:rsidRPr="003E37B0" w:rsidRDefault="00D15122" w:rsidP="00FA4903">
      <w:pPr>
        <w:keepNext/>
        <w:widowControl/>
        <w:rPr>
          <w:rFonts w:ascii="Times New Roman" w:eastAsia="Times New Roman" w:hAnsi="Times New Roman"/>
        </w:rPr>
      </w:pPr>
    </w:p>
    <w:p w14:paraId="511F5D19" w14:textId="77777777" w:rsidR="002F575F" w:rsidRDefault="009B0756" w:rsidP="00FA4903">
      <w:pPr>
        <w:pStyle w:val="BodyText"/>
        <w:keepNext/>
        <w:widowControl/>
        <w:ind w:left="0"/>
      </w:pPr>
      <w:r w:rsidRPr="003E37B0">
        <w:rPr>
          <w:i/>
        </w:rPr>
        <w:t>Arterial thromboembolism</w:t>
      </w:r>
    </w:p>
    <w:p w14:paraId="3B437BB2" w14:textId="77777777" w:rsidR="00D15122" w:rsidRPr="003E37B0" w:rsidRDefault="009B0756" w:rsidP="00FA4903">
      <w:pPr>
        <w:pStyle w:val="BodyText"/>
        <w:widowControl/>
        <w:ind w:left="0"/>
      </w:pPr>
      <w:r w:rsidRPr="003E37B0">
        <w:t xml:space="preserve">An increased incidence of arterial thromboembolic reactions was observed in patients treated with </w:t>
      </w:r>
      <w:r w:rsidR="002F49AF" w:rsidRPr="003E37B0">
        <w:t>b</w:t>
      </w:r>
      <w:r w:rsidR="00007842" w:rsidRPr="003E37B0">
        <w:t>evacizumab</w:t>
      </w:r>
      <w:r w:rsidRPr="003E37B0">
        <w:t xml:space="preserve"> across indications, including cerebrovascular accidents, myocardial infarction, transient ischaemic attacks, and other arterial thromboembolic reactions.</w:t>
      </w:r>
    </w:p>
    <w:p w14:paraId="26ED3FEC" w14:textId="77777777" w:rsidR="00B419F6" w:rsidRPr="003E37B0" w:rsidRDefault="00B419F6" w:rsidP="00FA4903">
      <w:pPr>
        <w:pStyle w:val="BodyText"/>
        <w:widowControl/>
        <w:ind w:left="0"/>
      </w:pPr>
    </w:p>
    <w:p w14:paraId="76B9F58E" w14:textId="77777777" w:rsidR="00D15122" w:rsidRPr="003E37B0" w:rsidRDefault="009B0756" w:rsidP="00FA4903">
      <w:pPr>
        <w:pStyle w:val="BodyText"/>
        <w:widowControl/>
        <w:ind w:left="0"/>
      </w:pPr>
      <w:r w:rsidRPr="003E37B0">
        <w:t xml:space="preserve">In clinical trials, the overall incidence of arterial thromboembolic reactions ranged up to 3.8% in the </w:t>
      </w:r>
      <w:r w:rsidR="002F49AF" w:rsidRPr="003E37B0">
        <w:t>b</w:t>
      </w:r>
      <w:r w:rsidR="00007842" w:rsidRPr="003E37B0">
        <w:t>evacizumab</w:t>
      </w:r>
      <w:r w:rsidRPr="003E37B0">
        <w:t xml:space="preserve"> containing arms compared with up to 2.1% in the chemotherapy control arms. Fatal outcome was reported in 0.8% of patients receiving </w:t>
      </w:r>
      <w:r w:rsidR="002F49AF" w:rsidRPr="003E37B0">
        <w:t>b</w:t>
      </w:r>
      <w:r w:rsidR="00007842" w:rsidRPr="003E37B0">
        <w:t>evacizumab</w:t>
      </w:r>
      <w:r w:rsidRPr="003E37B0">
        <w:t xml:space="preserve"> compared to 0.5% in patients receiving chemotherapy alone. Cerebrovascular accidents (including transient ischaemic attacks) were reported in up to 2.7% of patients treated with </w:t>
      </w:r>
      <w:r w:rsidR="002F49AF" w:rsidRPr="003E37B0">
        <w:t>b</w:t>
      </w:r>
      <w:r w:rsidR="00007842" w:rsidRPr="003E37B0">
        <w:t>evacizumab</w:t>
      </w:r>
      <w:r w:rsidRPr="003E37B0">
        <w:t xml:space="preserve"> in combination with chemotherapy compared to up to 0.5% of patients treated with chemotherapy alone. Myocardial infarction was reported in up to 1.4% of patients treated with </w:t>
      </w:r>
      <w:r w:rsidR="002F49AF" w:rsidRPr="003E37B0">
        <w:t>b</w:t>
      </w:r>
      <w:r w:rsidR="00007842" w:rsidRPr="003E37B0">
        <w:t>evacizumab</w:t>
      </w:r>
      <w:r w:rsidRPr="003E37B0">
        <w:t xml:space="preserve"> in combination with chemotherapy compared to up to 0.7% of patients treated with chemotherapy alone.</w:t>
      </w:r>
    </w:p>
    <w:p w14:paraId="570E4AF6" w14:textId="77777777" w:rsidR="00D15122" w:rsidRPr="003E37B0" w:rsidRDefault="00D15122" w:rsidP="00FA4903">
      <w:pPr>
        <w:widowControl/>
        <w:rPr>
          <w:rFonts w:ascii="Times New Roman" w:eastAsia="Times New Roman" w:hAnsi="Times New Roman"/>
        </w:rPr>
      </w:pPr>
    </w:p>
    <w:p w14:paraId="5A5E9B4E" w14:textId="77777777" w:rsidR="00D15122" w:rsidRPr="003E37B0" w:rsidRDefault="009B0756" w:rsidP="00FA4903">
      <w:pPr>
        <w:pStyle w:val="BodyText"/>
        <w:widowControl/>
        <w:ind w:left="0"/>
      </w:pPr>
      <w:r w:rsidRPr="003E37B0">
        <w:t xml:space="preserve">In one clinical trial evaluating </w:t>
      </w:r>
      <w:r w:rsidR="002F49AF" w:rsidRPr="003E37B0">
        <w:t>b</w:t>
      </w:r>
      <w:r w:rsidR="00007842" w:rsidRPr="003E37B0">
        <w:t>evacizumab</w:t>
      </w:r>
      <w:r w:rsidRPr="003E37B0">
        <w:t xml:space="preserve"> in combination with 5-fluorouracil/folinic acid, AVF2192g, patients with metastatic colorectal cancer who were not candidates for treatment with irinotecan were included. In this trial arterial thromboembolic reactions were observed in 11%</w:t>
      </w:r>
      <w:r w:rsidR="00142BE9">
        <w:t> </w:t>
      </w:r>
      <w:r w:rsidRPr="003E37B0">
        <w:t>(11/100) of patients compared to 5.8% (6/104) in the chemotherapy control group.</w:t>
      </w:r>
    </w:p>
    <w:p w14:paraId="7A78D44D" w14:textId="77777777" w:rsidR="00D15122" w:rsidRPr="003E37B0" w:rsidRDefault="00D15122" w:rsidP="00FA4903">
      <w:pPr>
        <w:widowControl/>
        <w:rPr>
          <w:rFonts w:ascii="Times New Roman" w:eastAsia="Times New Roman" w:hAnsi="Times New Roman"/>
        </w:rPr>
      </w:pPr>
    </w:p>
    <w:p w14:paraId="08758D6E" w14:textId="77777777" w:rsidR="002F575F" w:rsidRDefault="009B0756" w:rsidP="00FA4903">
      <w:pPr>
        <w:pStyle w:val="BodyText"/>
        <w:widowControl/>
        <w:ind w:left="0"/>
      </w:pPr>
      <w:r w:rsidRPr="003E37B0">
        <w:rPr>
          <w:i/>
        </w:rPr>
        <w:t>Venous thromboembolism</w:t>
      </w:r>
    </w:p>
    <w:p w14:paraId="20BF6764" w14:textId="77777777" w:rsidR="00D15122" w:rsidRPr="003E37B0" w:rsidRDefault="009B0756" w:rsidP="00FA4903">
      <w:pPr>
        <w:pStyle w:val="BodyText"/>
        <w:widowControl/>
        <w:ind w:left="0"/>
      </w:pPr>
      <w:r w:rsidRPr="003E37B0">
        <w:t xml:space="preserve">The incidence of venous thromboembolic reactions in clinical trials was similar in patients receiving </w:t>
      </w:r>
      <w:r w:rsidR="002F49AF" w:rsidRPr="003E37B0">
        <w:t>b</w:t>
      </w:r>
      <w:r w:rsidR="00007842" w:rsidRPr="003E37B0">
        <w:t>evacizumab</w:t>
      </w:r>
      <w:r w:rsidRPr="003E37B0">
        <w:t xml:space="preserve"> in combination with chemotherapy compared to those receiving the control chemotherapy alone. Venous thromboembolic reactions include deep venous thrombosis, pulmonary embolism and thrombophlebitis.</w:t>
      </w:r>
    </w:p>
    <w:p w14:paraId="69EE242B" w14:textId="77777777" w:rsidR="00D15122" w:rsidRPr="003E37B0" w:rsidRDefault="00D15122" w:rsidP="00FA4903">
      <w:pPr>
        <w:widowControl/>
        <w:rPr>
          <w:rFonts w:ascii="Times New Roman" w:eastAsia="Times New Roman" w:hAnsi="Times New Roman"/>
        </w:rPr>
      </w:pPr>
    </w:p>
    <w:p w14:paraId="6FEE7257" w14:textId="77777777" w:rsidR="00D15122" w:rsidRPr="003E37B0" w:rsidRDefault="009B0756" w:rsidP="00FA4903">
      <w:pPr>
        <w:pStyle w:val="BodyText"/>
        <w:widowControl/>
        <w:ind w:left="0"/>
      </w:pPr>
      <w:r w:rsidRPr="003E37B0">
        <w:t xml:space="preserve">In clinical trials across indications, the overall incidence of venous thromboembolic reactions ranged from 2.8% to 17.3% of </w:t>
      </w:r>
      <w:r w:rsidR="002F49AF" w:rsidRPr="003E37B0">
        <w:t>b</w:t>
      </w:r>
      <w:r w:rsidR="00007842" w:rsidRPr="003E37B0">
        <w:t>evacizumab</w:t>
      </w:r>
      <w:r w:rsidRPr="003E37B0">
        <w:t>-treated patients compared with 3.2% to 15.6% in the control arms.</w:t>
      </w:r>
    </w:p>
    <w:p w14:paraId="29A562F3" w14:textId="77777777" w:rsidR="00D15122" w:rsidRPr="003E37B0" w:rsidRDefault="00D15122" w:rsidP="00FA4903">
      <w:pPr>
        <w:widowControl/>
        <w:rPr>
          <w:rFonts w:ascii="Times New Roman" w:eastAsia="Times New Roman" w:hAnsi="Times New Roman"/>
          <w:sz w:val="21"/>
          <w:szCs w:val="21"/>
        </w:rPr>
      </w:pPr>
    </w:p>
    <w:p w14:paraId="48D1DB1E" w14:textId="77777777" w:rsidR="00D15122" w:rsidRPr="003E37B0" w:rsidRDefault="009B0756" w:rsidP="00FA4903">
      <w:pPr>
        <w:pStyle w:val="BodyText"/>
        <w:widowControl/>
        <w:ind w:left="0"/>
      </w:pPr>
      <w:r w:rsidRPr="003E37B0">
        <w:t>Grade 3-5 (NCI-CTCAE v.3) venous thromboembolic reactions have been reported in up to 7.8% of patients treated with chemotherapy plus bevacizumab compared with up to 4.9% in patients treated with chemotherapy alone (across indications, excluding persistent, recurrent, or metastatic cervical cancer).</w:t>
      </w:r>
    </w:p>
    <w:p w14:paraId="35CFFBBF" w14:textId="77777777" w:rsidR="00D15122" w:rsidRPr="003E37B0" w:rsidRDefault="00D15122" w:rsidP="00FA4903">
      <w:pPr>
        <w:widowControl/>
        <w:rPr>
          <w:rFonts w:ascii="Times New Roman" w:eastAsia="Times New Roman" w:hAnsi="Times New Roman"/>
        </w:rPr>
      </w:pPr>
    </w:p>
    <w:p w14:paraId="06F98CCE" w14:textId="77777777" w:rsidR="00D15122" w:rsidRPr="003E37B0" w:rsidRDefault="009B0756" w:rsidP="00FA4903">
      <w:pPr>
        <w:pStyle w:val="BodyText"/>
        <w:widowControl/>
        <w:ind w:left="0"/>
      </w:pPr>
      <w:r w:rsidRPr="003E37B0">
        <w:t>From a clinical trial in patients with persistent, recurrent, or metastatic cervical cancer (study GOG</w:t>
      </w:r>
      <w:r w:rsidR="001B4800">
        <w:noBreakHyphen/>
      </w:r>
      <w:r w:rsidRPr="003E37B0">
        <w:t xml:space="preserve">0240), grade 3-5 venous thromboembolic events have been reported in up to 15.6% of patients treated with </w:t>
      </w:r>
      <w:r w:rsidR="002F49AF" w:rsidRPr="003E37B0">
        <w:t>b</w:t>
      </w:r>
      <w:r w:rsidR="00007842" w:rsidRPr="003E37B0">
        <w:t>evacizumab</w:t>
      </w:r>
      <w:r w:rsidRPr="003E37B0">
        <w:t xml:space="preserve"> in combination with paclitaxel and cisplatin compared with up to 7.0% of patients treated with paclitaxel and cisplatin.</w:t>
      </w:r>
    </w:p>
    <w:p w14:paraId="2E9B7A14" w14:textId="77777777" w:rsidR="00D15122" w:rsidRPr="003E37B0" w:rsidRDefault="00D15122" w:rsidP="00FA4903">
      <w:pPr>
        <w:widowControl/>
        <w:rPr>
          <w:rFonts w:ascii="Times New Roman" w:eastAsia="Times New Roman" w:hAnsi="Times New Roman"/>
        </w:rPr>
      </w:pPr>
    </w:p>
    <w:p w14:paraId="1DA7106F" w14:textId="77777777" w:rsidR="00D15122" w:rsidRPr="003E37B0" w:rsidRDefault="009B0756" w:rsidP="00FA4903">
      <w:pPr>
        <w:pStyle w:val="BodyText"/>
        <w:widowControl/>
        <w:ind w:left="0"/>
      </w:pPr>
      <w:r w:rsidRPr="003E37B0">
        <w:t xml:space="preserve">Patients who have experienced a venous thromboembolic reaction may be at higher risk for a recurrence if they receive </w:t>
      </w:r>
      <w:r w:rsidR="002F49AF" w:rsidRPr="003E37B0">
        <w:t>b</w:t>
      </w:r>
      <w:r w:rsidR="00007842" w:rsidRPr="003E37B0">
        <w:t>evacizumab</w:t>
      </w:r>
      <w:r w:rsidRPr="003E37B0">
        <w:t xml:space="preserve"> in combination with chemotherapy versus chemotherapy alone.</w:t>
      </w:r>
    </w:p>
    <w:p w14:paraId="2D2E2A86" w14:textId="77777777" w:rsidR="00D15122" w:rsidRPr="003E37B0" w:rsidRDefault="00D15122" w:rsidP="00FA4903">
      <w:pPr>
        <w:widowControl/>
        <w:rPr>
          <w:rFonts w:ascii="Times New Roman" w:eastAsia="Times New Roman" w:hAnsi="Times New Roman"/>
        </w:rPr>
      </w:pPr>
    </w:p>
    <w:p w14:paraId="5F2212FF" w14:textId="77777777" w:rsidR="00D15122" w:rsidRPr="00DA3997" w:rsidRDefault="009B0756" w:rsidP="00FA4903">
      <w:pPr>
        <w:keepNext/>
        <w:widowControl/>
        <w:spacing w:line="252" w:lineRule="exact"/>
        <w:rPr>
          <w:rFonts w:ascii="Times New Roman" w:hAnsi="Times New Roman"/>
          <w:u w:val="single"/>
        </w:rPr>
      </w:pPr>
      <w:r w:rsidRPr="00F73426">
        <w:rPr>
          <w:rFonts w:ascii="Times New Roman" w:hAnsi="Times New Roman"/>
          <w:i/>
          <w:u w:val="single"/>
        </w:rPr>
        <w:t>Congestive heart failure (CHF)</w:t>
      </w:r>
    </w:p>
    <w:p w14:paraId="393FA2F2" w14:textId="77777777" w:rsidR="002F575F" w:rsidRPr="00DA3997" w:rsidRDefault="002F575F" w:rsidP="00FA4903">
      <w:pPr>
        <w:keepNext/>
        <w:widowControl/>
        <w:spacing w:line="252" w:lineRule="exact"/>
        <w:rPr>
          <w:rFonts w:ascii="Times New Roman" w:eastAsia="Times New Roman" w:hAnsi="Times New Roman"/>
        </w:rPr>
      </w:pPr>
    </w:p>
    <w:p w14:paraId="595ADD61" w14:textId="77777777" w:rsidR="00D15122" w:rsidRPr="003E37B0" w:rsidRDefault="009B0756" w:rsidP="00E86D45">
      <w:pPr>
        <w:pStyle w:val="BodyText"/>
        <w:widowControl/>
        <w:ind w:left="0"/>
      </w:pPr>
      <w:r w:rsidRPr="003E37B0">
        <w:t xml:space="preserve">In clinical trials with </w:t>
      </w:r>
      <w:r w:rsidR="002F49AF" w:rsidRPr="003E37B0">
        <w:t>b</w:t>
      </w:r>
      <w:r w:rsidR="00007842" w:rsidRPr="003E37B0">
        <w:t>evacizumab</w:t>
      </w:r>
      <w:r w:rsidRPr="003E37B0">
        <w:t xml:space="preserve">, congestive heart failure (CHF) was observed in all cancer indications studied to date, but occurred predominantly in patients with metastatic breast cancer. In four phase III trials (AVF2119g, E2100, BO17708 and AVF3694g) in patients with metastatic breast cancer CHF Grade 3 (NCI-CTCAE v.3) or higher was reported in up to 3.5% of patients treated with </w:t>
      </w:r>
      <w:r w:rsidR="002F49AF" w:rsidRPr="003E37B0">
        <w:lastRenderedPageBreak/>
        <w:t>b</w:t>
      </w:r>
      <w:r w:rsidR="00007842" w:rsidRPr="003E37B0">
        <w:t>evacizumab</w:t>
      </w:r>
      <w:r w:rsidRPr="003E37B0">
        <w:t xml:space="preserve"> in combination with chemotherapy compared with up to 0.9% in the control arms. For patients in study AVF3694g who received anthracyclines concomitantly with bevacizumab, the incidences of Grade 3 or higher CHF for the respective bevacizumab and control arms were similar to those in the other studies in metastatic breast cancer: 2.9% in the anthracycline + bevacizumab arm and 0% in the anthracycline + placebo arm. In addition, in study AVF3694g the incidences of all Grade CHF were similar between the anthracycline + </w:t>
      </w:r>
      <w:r w:rsidR="002F49AF" w:rsidRPr="003E37B0">
        <w:t>b</w:t>
      </w:r>
      <w:r w:rsidR="00007842" w:rsidRPr="003E37B0">
        <w:t>evacizumab</w:t>
      </w:r>
      <w:r w:rsidRPr="003E37B0">
        <w:t xml:space="preserve"> (6.2%) and the anthracycline</w:t>
      </w:r>
      <w:r w:rsidR="00B50612">
        <w:t> </w:t>
      </w:r>
      <w:r w:rsidRPr="003E37B0">
        <w:t>+</w:t>
      </w:r>
      <w:r w:rsidR="00B50612">
        <w:t> </w:t>
      </w:r>
      <w:r w:rsidRPr="003E37B0">
        <w:t>placebo arms (6.0%).</w:t>
      </w:r>
    </w:p>
    <w:p w14:paraId="0DEBA650" w14:textId="77777777" w:rsidR="00D15122" w:rsidRPr="003E37B0" w:rsidRDefault="00D15122" w:rsidP="00FA4903">
      <w:pPr>
        <w:widowControl/>
        <w:rPr>
          <w:rFonts w:ascii="Times New Roman" w:eastAsia="Times New Roman" w:hAnsi="Times New Roman"/>
        </w:rPr>
      </w:pPr>
    </w:p>
    <w:p w14:paraId="2457F6E6" w14:textId="77777777" w:rsidR="00D15122" w:rsidRPr="003E37B0" w:rsidRDefault="009B0756" w:rsidP="00FA4903">
      <w:pPr>
        <w:pStyle w:val="BodyText"/>
        <w:widowControl/>
        <w:ind w:left="0"/>
      </w:pPr>
      <w:r w:rsidRPr="003E37B0">
        <w:t>Most patients who developed CHF during mBC trials showed improved symptoms and/or left ventricular function following appropriate medical therapy.</w:t>
      </w:r>
    </w:p>
    <w:p w14:paraId="5DA792FF" w14:textId="77777777" w:rsidR="00D15122" w:rsidRPr="003E37B0" w:rsidRDefault="00D15122" w:rsidP="00FA4903">
      <w:pPr>
        <w:widowControl/>
        <w:rPr>
          <w:rFonts w:ascii="Times New Roman" w:eastAsia="Times New Roman" w:hAnsi="Times New Roman"/>
        </w:rPr>
      </w:pPr>
    </w:p>
    <w:p w14:paraId="00BF1862" w14:textId="77777777" w:rsidR="00D15122" w:rsidRPr="003E37B0" w:rsidRDefault="009B0756" w:rsidP="00FA4903">
      <w:pPr>
        <w:pStyle w:val="BodyText"/>
        <w:widowControl/>
        <w:ind w:left="0"/>
      </w:pPr>
      <w:r w:rsidRPr="003E37B0">
        <w:t xml:space="preserve">In most clinical trials of </w:t>
      </w:r>
      <w:r w:rsidR="002F49AF" w:rsidRPr="003E37B0">
        <w:t>b</w:t>
      </w:r>
      <w:r w:rsidR="00007842" w:rsidRPr="003E37B0">
        <w:t>evacizumab</w:t>
      </w:r>
      <w:r w:rsidRPr="003E37B0">
        <w:t>, patients with pre-existing CHF of NYHA (New York Heart Association) II-IV were excluded, therefore, no information is available on the risk of CHF in this population.</w:t>
      </w:r>
    </w:p>
    <w:p w14:paraId="3E170F9D" w14:textId="77777777" w:rsidR="00D15122" w:rsidRPr="003E37B0" w:rsidRDefault="00D15122" w:rsidP="00FA4903">
      <w:pPr>
        <w:widowControl/>
        <w:rPr>
          <w:rFonts w:ascii="Times New Roman" w:eastAsia="Times New Roman" w:hAnsi="Times New Roman"/>
        </w:rPr>
      </w:pPr>
    </w:p>
    <w:p w14:paraId="15BED3BA" w14:textId="77777777" w:rsidR="00D15122" w:rsidRPr="003E37B0" w:rsidRDefault="009B0756" w:rsidP="00FA4903">
      <w:pPr>
        <w:pStyle w:val="BodyText"/>
        <w:widowControl/>
        <w:ind w:left="0"/>
      </w:pPr>
      <w:r w:rsidRPr="003E37B0">
        <w:t>Prior anthracyclines exposure and/or prior radiation to the chest wall may be possible risk factors for the development of CHF.</w:t>
      </w:r>
    </w:p>
    <w:p w14:paraId="54CD55C5" w14:textId="77777777" w:rsidR="002F49AF" w:rsidRPr="003E37B0" w:rsidRDefault="002F49AF" w:rsidP="00FA4903">
      <w:pPr>
        <w:pStyle w:val="BodyText"/>
        <w:widowControl/>
        <w:ind w:left="0"/>
      </w:pPr>
    </w:p>
    <w:p w14:paraId="6460402E" w14:textId="77777777" w:rsidR="00D15122" w:rsidRPr="003E37B0" w:rsidRDefault="009B0756" w:rsidP="00E86D45">
      <w:pPr>
        <w:pStyle w:val="BodyText"/>
        <w:widowControl/>
        <w:ind w:left="0"/>
      </w:pPr>
      <w:r w:rsidRPr="003E37B0">
        <w:t>An increased incidence of CHF has been observed in a clinical trial of patients with diffuse large B</w:t>
      </w:r>
      <w:r w:rsidR="00B50612">
        <w:noBreakHyphen/>
      </w:r>
      <w:r w:rsidRPr="003E37B0">
        <w:t>cell lymphoma when receiving bevacizumab with a cumulative doxorubicin dose greater than</w:t>
      </w:r>
      <w:r w:rsidR="002F49AF" w:rsidRPr="003E37B0">
        <w:t xml:space="preserve"> </w:t>
      </w:r>
      <w:r w:rsidRPr="003E37B0">
        <w:t>300</w:t>
      </w:r>
      <w:r w:rsidR="00B50612">
        <w:t> </w:t>
      </w:r>
      <w:r w:rsidRPr="003E37B0">
        <w:t>mg/m</w:t>
      </w:r>
      <w:r w:rsidRPr="00935ED9">
        <w:rPr>
          <w:vertAlign w:val="superscript"/>
        </w:rPr>
        <w:t>2</w:t>
      </w:r>
      <w:r w:rsidRPr="003E37B0">
        <w:t>. This phase III clinical trial compared</w:t>
      </w:r>
      <w:r w:rsidR="00C45CAF" w:rsidRPr="003E37B0">
        <w:t xml:space="preserve"> </w:t>
      </w:r>
      <w:r w:rsidRPr="003E37B0">
        <w:t>rituximab/cyclophosphamide/doxorubicin/vincristine/prednisone (R-CHOP) plus bevacizumab to R</w:t>
      </w:r>
      <w:r w:rsidR="00B50612">
        <w:noBreakHyphen/>
      </w:r>
      <w:r w:rsidRPr="003E37B0">
        <w:t>CHOP without bevacizumab. While the incidence of CHF was, in both arms, above that previously observed for doxorubicin therapy, the rate was higher in the R-CHOP plus bevacizumab arm. These results suggest that close clinical observation with appropriate cardiac assessments should be considered for patients exposed to cumulative doxorubicin doses greater than 300</w:t>
      </w:r>
      <w:r w:rsidR="00BF1852">
        <w:t> </w:t>
      </w:r>
      <w:r w:rsidRPr="003E37B0">
        <w:t>mg/m</w:t>
      </w:r>
      <w:r w:rsidRPr="00935ED9">
        <w:rPr>
          <w:vertAlign w:val="superscript"/>
        </w:rPr>
        <w:t>2</w:t>
      </w:r>
      <w:r w:rsidRPr="003E37B0">
        <w:rPr>
          <w:sz w:val="14"/>
        </w:rPr>
        <w:t xml:space="preserve"> </w:t>
      </w:r>
      <w:r w:rsidRPr="003E37B0">
        <w:t>when combined with bevacizumab.</w:t>
      </w:r>
    </w:p>
    <w:p w14:paraId="5B8B07D7" w14:textId="77777777" w:rsidR="00D15122" w:rsidRPr="003E37B0" w:rsidRDefault="00D15122" w:rsidP="00FA4903">
      <w:pPr>
        <w:widowControl/>
        <w:rPr>
          <w:rFonts w:ascii="Times New Roman" w:eastAsia="Times New Roman" w:hAnsi="Times New Roman"/>
        </w:rPr>
      </w:pPr>
    </w:p>
    <w:p w14:paraId="7FB8A8DB" w14:textId="77777777" w:rsidR="002F575F" w:rsidRDefault="009B0756" w:rsidP="00FA4903">
      <w:pPr>
        <w:pStyle w:val="BodyText"/>
        <w:widowControl/>
        <w:ind w:left="0"/>
      </w:pPr>
      <w:r w:rsidRPr="00F73426">
        <w:rPr>
          <w:i/>
          <w:u w:val="single"/>
        </w:rPr>
        <w:t>Hypersensitivity reactions</w:t>
      </w:r>
      <w:r w:rsidR="00A517FB">
        <w:rPr>
          <w:i/>
          <w:u w:val="single"/>
        </w:rPr>
        <w:t xml:space="preserve"> (including anaphylactic shock)</w:t>
      </w:r>
      <w:r w:rsidRPr="00F73426">
        <w:rPr>
          <w:i/>
          <w:u w:val="single"/>
        </w:rPr>
        <w:t>/infusion reactions</w:t>
      </w:r>
      <w:r w:rsidRPr="00F73426">
        <w:rPr>
          <w:u w:val="single"/>
        </w:rPr>
        <w:t xml:space="preserve"> (see section 4.4 and Po</w:t>
      </w:r>
      <w:r w:rsidR="008A6FBF" w:rsidRPr="00F73426">
        <w:rPr>
          <w:u w:val="single"/>
        </w:rPr>
        <w:t>st-marketing experience below)</w:t>
      </w:r>
    </w:p>
    <w:p w14:paraId="6A32CD05" w14:textId="77777777" w:rsidR="002F575F" w:rsidRDefault="002F575F" w:rsidP="00FA4903">
      <w:pPr>
        <w:pStyle w:val="BodyText"/>
        <w:widowControl/>
        <w:ind w:left="0"/>
      </w:pPr>
    </w:p>
    <w:p w14:paraId="39F03593" w14:textId="77777777" w:rsidR="00D15122" w:rsidRPr="003E37B0" w:rsidRDefault="009B0756" w:rsidP="00FA4903">
      <w:pPr>
        <w:pStyle w:val="BodyText"/>
        <w:widowControl/>
        <w:ind w:left="0"/>
      </w:pPr>
      <w:r w:rsidRPr="003E37B0">
        <w:t xml:space="preserve">In some clinical trials anaphylactic and anaphylactoid-type reactions were reported more frequently in patients receiving </w:t>
      </w:r>
      <w:r w:rsidR="002F49AF" w:rsidRPr="003E37B0">
        <w:t>b</w:t>
      </w:r>
      <w:r w:rsidR="00007842" w:rsidRPr="003E37B0">
        <w:t>evacizumab</w:t>
      </w:r>
      <w:r w:rsidRPr="003E37B0">
        <w:t xml:space="preserve"> in combination with chemotherapy than with chemotherapy alone. The incidence of these reactions in some clinical trials of </w:t>
      </w:r>
      <w:r w:rsidR="002F49AF" w:rsidRPr="003E37B0">
        <w:t>b</w:t>
      </w:r>
      <w:r w:rsidR="00007842" w:rsidRPr="003E37B0">
        <w:t>evacizumab</w:t>
      </w:r>
      <w:r w:rsidRPr="003E37B0">
        <w:t xml:space="preserve"> is common (up to 5% in bevacizumab- treated patients).</w:t>
      </w:r>
    </w:p>
    <w:p w14:paraId="4F440C70" w14:textId="77777777" w:rsidR="00D15122" w:rsidRPr="003E37B0" w:rsidRDefault="00D15122" w:rsidP="00FA4903">
      <w:pPr>
        <w:widowControl/>
        <w:rPr>
          <w:rFonts w:ascii="Times New Roman" w:eastAsia="Times New Roman" w:hAnsi="Times New Roman"/>
        </w:rPr>
      </w:pPr>
    </w:p>
    <w:p w14:paraId="009DFBD5" w14:textId="77777777" w:rsidR="00D15122" w:rsidRDefault="009B0756" w:rsidP="00FA4903">
      <w:pPr>
        <w:keepNext/>
        <w:widowControl/>
        <w:spacing w:line="252" w:lineRule="exact"/>
        <w:rPr>
          <w:rFonts w:ascii="Times New Roman" w:hAnsi="Times New Roman"/>
          <w:i/>
          <w:u w:val="single"/>
        </w:rPr>
      </w:pPr>
      <w:r w:rsidRPr="00F73426">
        <w:rPr>
          <w:rFonts w:ascii="Times New Roman" w:hAnsi="Times New Roman"/>
          <w:i/>
          <w:u w:val="single"/>
        </w:rPr>
        <w:t>Infections</w:t>
      </w:r>
    </w:p>
    <w:p w14:paraId="47D2D75F" w14:textId="77777777" w:rsidR="002F575F" w:rsidRPr="00DA3997" w:rsidRDefault="002F575F" w:rsidP="00FA4903">
      <w:pPr>
        <w:keepNext/>
        <w:widowControl/>
        <w:spacing w:line="252" w:lineRule="exact"/>
        <w:rPr>
          <w:rFonts w:ascii="Times New Roman" w:eastAsia="Times New Roman" w:hAnsi="Times New Roman"/>
        </w:rPr>
      </w:pPr>
    </w:p>
    <w:p w14:paraId="7E9D2BCE" w14:textId="77777777" w:rsidR="00D15122" w:rsidRPr="003E37B0" w:rsidRDefault="009B0756" w:rsidP="00E86D45">
      <w:pPr>
        <w:pStyle w:val="BodyText"/>
        <w:widowControl/>
        <w:ind w:left="0"/>
      </w:pPr>
      <w:r w:rsidRPr="003E37B0">
        <w:t>From a clinical trial in patients with persistent, recurrent, or metastatic cervical cancer (study GOG</w:t>
      </w:r>
      <w:r w:rsidR="00B50612">
        <w:noBreakHyphen/>
      </w:r>
      <w:r w:rsidRPr="003E37B0">
        <w:t xml:space="preserve">0240), grade 3-5 infections have been reported in up to 24% of patients treated with </w:t>
      </w:r>
      <w:r w:rsidR="002F49AF" w:rsidRPr="003E37B0">
        <w:t>b</w:t>
      </w:r>
      <w:r w:rsidR="00007842" w:rsidRPr="003E37B0">
        <w:t>evacizumab</w:t>
      </w:r>
      <w:r w:rsidRPr="003E37B0">
        <w:t xml:space="preserve"> in combination with paclitaxel and topotecan compared with up to 13% of patients treated with paclitaxel and topotecan.</w:t>
      </w:r>
    </w:p>
    <w:p w14:paraId="6EA67066" w14:textId="77777777" w:rsidR="00D15122" w:rsidRPr="003E37B0" w:rsidRDefault="00D15122" w:rsidP="00E86D45">
      <w:pPr>
        <w:widowControl/>
        <w:rPr>
          <w:rFonts w:ascii="Times New Roman" w:eastAsia="Times New Roman" w:hAnsi="Times New Roman"/>
          <w:sz w:val="21"/>
          <w:szCs w:val="21"/>
        </w:rPr>
      </w:pPr>
    </w:p>
    <w:p w14:paraId="0232EEEC" w14:textId="77777777" w:rsidR="00D15122" w:rsidRDefault="009B0756" w:rsidP="00FA4903">
      <w:pPr>
        <w:keepNext/>
        <w:widowControl/>
        <w:rPr>
          <w:rFonts w:ascii="Times New Roman" w:hAnsi="Times New Roman"/>
          <w:u w:val="single"/>
        </w:rPr>
      </w:pPr>
      <w:r w:rsidRPr="00F73426">
        <w:rPr>
          <w:rFonts w:ascii="Times New Roman" w:hAnsi="Times New Roman"/>
          <w:i/>
          <w:u w:val="single"/>
        </w:rPr>
        <w:t>Ovarian failure/fertility</w:t>
      </w:r>
      <w:r w:rsidRPr="00F73426">
        <w:rPr>
          <w:rFonts w:ascii="Times New Roman" w:hAnsi="Times New Roman"/>
          <w:u w:val="single"/>
        </w:rPr>
        <w:t xml:space="preserve"> (see sections 4.4 and 4.6)</w:t>
      </w:r>
    </w:p>
    <w:p w14:paraId="77047C91" w14:textId="77777777" w:rsidR="002F575F" w:rsidRPr="00DA3997" w:rsidRDefault="002F575F" w:rsidP="00FA4903">
      <w:pPr>
        <w:keepNext/>
        <w:widowControl/>
        <w:rPr>
          <w:rFonts w:ascii="Times New Roman" w:eastAsia="Times New Roman" w:hAnsi="Times New Roman"/>
        </w:rPr>
      </w:pPr>
    </w:p>
    <w:p w14:paraId="022BC6A9" w14:textId="342A6329" w:rsidR="00D15122" w:rsidRPr="003E37B0" w:rsidRDefault="009B0756" w:rsidP="00E86D45">
      <w:pPr>
        <w:pStyle w:val="BodyText"/>
        <w:widowControl/>
        <w:ind w:left="0"/>
      </w:pPr>
      <w:r w:rsidRPr="003E37B0">
        <w:t xml:space="preserve">In NSABP C-08, a phase III trial of </w:t>
      </w:r>
      <w:r w:rsidR="002F49AF" w:rsidRPr="003E37B0">
        <w:t>b</w:t>
      </w:r>
      <w:r w:rsidR="00007842" w:rsidRPr="003E37B0">
        <w:t>evacizumab</w:t>
      </w:r>
      <w:r w:rsidRPr="003E37B0">
        <w:t xml:space="preserve"> in adjuvant treatment of patients with colon cancer, the incidence of new cases of ovarian failure, defined as amenorrhoea lasting 3 or more months, FSH level</w:t>
      </w:r>
      <w:r w:rsidR="002F49AF" w:rsidRPr="003E37B0">
        <w:t xml:space="preserve"> </w:t>
      </w:r>
      <w:r w:rsidRPr="003E37B0">
        <w:t>≥ 30</w:t>
      </w:r>
      <w:r w:rsidR="00872C65">
        <w:t> </w:t>
      </w:r>
      <w:r w:rsidRPr="003E37B0">
        <w:t>mIU/m</w:t>
      </w:r>
      <w:r w:rsidR="00D970C2">
        <w:t>l</w:t>
      </w:r>
      <w:r w:rsidRPr="003E37B0">
        <w:t xml:space="preserve"> and a negative serum β-HCG pregnancy test, has been evaluated in 295</w:t>
      </w:r>
      <w:r w:rsidR="00B50612">
        <w:t> </w:t>
      </w:r>
      <w:r w:rsidRPr="003E37B0">
        <w:t>premenopausal women. New cases of ovarian failure were reported in 2.6% patients in the mFOLFOX-6 group compared to 39% in the mFOLFOX-6 + bevacizumab group. After discontinuation of bevacizumab treatment, ovarian function recovered in 86.2% of these evaluable women. Long term effects of the treatment with bevacizumab on fertility are unknown.</w:t>
      </w:r>
    </w:p>
    <w:p w14:paraId="6470EEE0" w14:textId="77777777" w:rsidR="00D15122" w:rsidRPr="003E37B0" w:rsidRDefault="00D15122" w:rsidP="00FA4903">
      <w:pPr>
        <w:widowControl/>
        <w:rPr>
          <w:rFonts w:ascii="Times New Roman" w:eastAsia="Times New Roman" w:hAnsi="Times New Roman"/>
        </w:rPr>
      </w:pPr>
    </w:p>
    <w:p w14:paraId="5B88EB08" w14:textId="77777777" w:rsidR="00D15122" w:rsidRDefault="009B0756" w:rsidP="00FA4903">
      <w:pPr>
        <w:keepNext/>
        <w:widowControl/>
        <w:rPr>
          <w:rFonts w:ascii="Times New Roman" w:hAnsi="Times New Roman"/>
          <w:i/>
          <w:u w:val="single"/>
        </w:rPr>
      </w:pPr>
      <w:r w:rsidRPr="00F73426">
        <w:rPr>
          <w:rFonts w:ascii="Times New Roman" w:hAnsi="Times New Roman"/>
          <w:i/>
          <w:u w:val="single"/>
        </w:rPr>
        <w:t>Laboratory abnormalities</w:t>
      </w:r>
    </w:p>
    <w:p w14:paraId="2EAD72B7" w14:textId="77777777" w:rsidR="002F575F" w:rsidRPr="00DA3997" w:rsidRDefault="002F575F" w:rsidP="00FA4903">
      <w:pPr>
        <w:keepNext/>
        <w:widowControl/>
        <w:rPr>
          <w:rFonts w:ascii="Times New Roman" w:eastAsia="Times New Roman" w:hAnsi="Times New Roman"/>
        </w:rPr>
      </w:pPr>
    </w:p>
    <w:p w14:paraId="4F16A408" w14:textId="77777777" w:rsidR="00D15122" w:rsidRPr="003E37B0" w:rsidRDefault="009B0756" w:rsidP="00E86D45">
      <w:pPr>
        <w:pStyle w:val="BodyText"/>
        <w:widowControl/>
        <w:ind w:left="0"/>
      </w:pPr>
      <w:r w:rsidRPr="003E37B0">
        <w:t xml:space="preserve">Decreased neutrophil count, decreased white blood cell count and presence of urine protein may be associated with </w:t>
      </w:r>
      <w:r w:rsidR="002F49AF" w:rsidRPr="003E37B0">
        <w:t>b</w:t>
      </w:r>
      <w:r w:rsidR="00007842" w:rsidRPr="003E37B0">
        <w:t>evacizumab</w:t>
      </w:r>
      <w:r w:rsidRPr="003E37B0">
        <w:t xml:space="preserve"> treatment.</w:t>
      </w:r>
    </w:p>
    <w:p w14:paraId="329FA0AC" w14:textId="77777777" w:rsidR="00D15122" w:rsidRPr="003E37B0" w:rsidRDefault="00D15122" w:rsidP="00FA4903">
      <w:pPr>
        <w:widowControl/>
        <w:rPr>
          <w:rFonts w:ascii="Times New Roman" w:eastAsia="Times New Roman" w:hAnsi="Times New Roman"/>
        </w:rPr>
      </w:pPr>
    </w:p>
    <w:p w14:paraId="30E3B130" w14:textId="77777777" w:rsidR="00D15122" w:rsidRPr="003E37B0" w:rsidRDefault="009B0756" w:rsidP="00FA4903">
      <w:pPr>
        <w:pStyle w:val="BodyText"/>
        <w:widowControl/>
        <w:ind w:left="0"/>
      </w:pPr>
      <w:r w:rsidRPr="003E37B0">
        <w:t xml:space="preserve">Across clinical trials, the following Grade 3 and 4 (NCI-CTCAE v.3) laboratory abnormalities occurred in patients treated with </w:t>
      </w:r>
      <w:r w:rsidR="002F49AF" w:rsidRPr="003E37B0">
        <w:t>b</w:t>
      </w:r>
      <w:r w:rsidR="00007842" w:rsidRPr="003E37B0">
        <w:t>evacizumab</w:t>
      </w:r>
      <w:r w:rsidRPr="003E37B0">
        <w:t xml:space="preserve"> with at least a 2% difference compared to the corresponding control groups: hyperglycaemia, decreased haemoglobin, hypokalaemia, hyponatraemia, decreased white blood cell count, increased international </w:t>
      </w:r>
      <w:r w:rsidR="008A6FBF">
        <w:t>normalised</w:t>
      </w:r>
      <w:r w:rsidRPr="003E37B0">
        <w:t xml:space="preserve"> ratio (INR).</w:t>
      </w:r>
    </w:p>
    <w:p w14:paraId="2A115BF3" w14:textId="77777777" w:rsidR="00D15122" w:rsidRPr="003E37B0" w:rsidRDefault="00D15122" w:rsidP="00FA4903">
      <w:pPr>
        <w:widowControl/>
        <w:rPr>
          <w:rFonts w:ascii="Times New Roman" w:eastAsia="Times New Roman" w:hAnsi="Times New Roman"/>
        </w:rPr>
      </w:pPr>
    </w:p>
    <w:p w14:paraId="77014720" w14:textId="77777777" w:rsidR="00D15122" w:rsidRPr="003E37B0" w:rsidRDefault="009B0756" w:rsidP="00FA4903">
      <w:pPr>
        <w:pStyle w:val="BodyText"/>
        <w:widowControl/>
        <w:ind w:left="0"/>
      </w:pPr>
      <w:r w:rsidRPr="003E37B0">
        <w:t>Clinical trials have shown that transient increases in serum creatinine (ranging between 1.5</w:t>
      </w:r>
      <w:r w:rsidR="00B50612">
        <w:noBreakHyphen/>
      </w:r>
      <w:r w:rsidRPr="003E37B0">
        <w:t>1.9</w:t>
      </w:r>
      <w:r w:rsidR="00B50612">
        <w:t> </w:t>
      </w:r>
      <w:r w:rsidRPr="003E37B0">
        <w:t xml:space="preserve">times baseline level), both with and without proteinuria, are associated with the use of </w:t>
      </w:r>
      <w:r w:rsidR="002F49AF" w:rsidRPr="003E37B0">
        <w:t>b</w:t>
      </w:r>
      <w:r w:rsidR="00007842" w:rsidRPr="003E37B0">
        <w:t>evacizumab</w:t>
      </w:r>
      <w:r w:rsidRPr="003E37B0">
        <w:t xml:space="preserve">. The observed increase in serum creatinine was not associated with a higher incidence of clinical manifestations of renal impairment in patients treated with </w:t>
      </w:r>
      <w:r w:rsidR="002F49AF" w:rsidRPr="003E37B0">
        <w:t>b</w:t>
      </w:r>
      <w:r w:rsidR="00007842" w:rsidRPr="003E37B0">
        <w:t>evacizumab</w:t>
      </w:r>
      <w:r w:rsidRPr="003E37B0">
        <w:t>.</w:t>
      </w:r>
    </w:p>
    <w:p w14:paraId="07128C44" w14:textId="77777777" w:rsidR="00D15122" w:rsidRPr="003E37B0" w:rsidRDefault="00D15122" w:rsidP="00FA4903">
      <w:pPr>
        <w:widowControl/>
        <w:rPr>
          <w:rFonts w:ascii="Times New Roman" w:eastAsia="Times New Roman" w:hAnsi="Times New Roman"/>
        </w:rPr>
      </w:pPr>
    </w:p>
    <w:p w14:paraId="6D9BC712" w14:textId="77777777" w:rsidR="00D15122" w:rsidRPr="003E37B0" w:rsidRDefault="009B0756" w:rsidP="00FA4903">
      <w:pPr>
        <w:pStyle w:val="BodyText"/>
        <w:keepNext/>
        <w:widowControl/>
        <w:ind w:left="0"/>
      </w:pPr>
      <w:r w:rsidRPr="003E37B0">
        <w:rPr>
          <w:u w:val="single" w:color="000000"/>
        </w:rPr>
        <w:t>Other special populations</w:t>
      </w:r>
    </w:p>
    <w:p w14:paraId="0C30EA7D" w14:textId="77777777" w:rsidR="00D15122" w:rsidRPr="003E37B0" w:rsidRDefault="00D15122" w:rsidP="00FA4903">
      <w:pPr>
        <w:keepNext/>
        <w:widowControl/>
        <w:rPr>
          <w:rFonts w:ascii="Times New Roman" w:eastAsia="Times New Roman" w:hAnsi="Times New Roman"/>
        </w:rPr>
      </w:pPr>
    </w:p>
    <w:p w14:paraId="4BA07515" w14:textId="77777777" w:rsidR="00D15122" w:rsidRDefault="009B0756" w:rsidP="00FA4903">
      <w:pPr>
        <w:keepNext/>
        <w:widowControl/>
        <w:spacing w:line="252" w:lineRule="exact"/>
        <w:rPr>
          <w:rFonts w:ascii="Times New Roman" w:hAnsi="Times New Roman"/>
          <w:i/>
          <w:u w:val="single"/>
        </w:rPr>
      </w:pPr>
      <w:r w:rsidRPr="00F73426">
        <w:rPr>
          <w:rFonts w:ascii="Times New Roman" w:hAnsi="Times New Roman"/>
          <w:i/>
          <w:u w:val="single"/>
        </w:rPr>
        <w:t>Elderly patients</w:t>
      </w:r>
    </w:p>
    <w:p w14:paraId="65B87EE4" w14:textId="77777777" w:rsidR="002F575F" w:rsidRPr="00DA3997" w:rsidRDefault="002F575F" w:rsidP="00FA4903">
      <w:pPr>
        <w:keepNext/>
        <w:widowControl/>
        <w:spacing w:line="252" w:lineRule="exact"/>
        <w:rPr>
          <w:rFonts w:ascii="Times New Roman" w:eastAsia="Times New Roman" w:hAnsi="Times New Roman"/>
        </w:rPr>
      </w:pPr>
    </w:p>
    <w:p w14:paraId="71E8EFFB" w14:textId="794CF4BD" w:rsidR="00D15122" w:rsidRDefault="009B0756" w:rsidP="00FA4903">
      <w:pPr>
        <w:pStyle w:val="BodyText"/>
        <w:widowControl/>
        <w:ind w:left="0"/>
      </w:pPr>
      <w:r w:rsidRPr="003E37B0">
        <w:t xml:space="preserve">In </w:t>
      </w:r>
      <w:r w:rsidR="008A6FBF">
        <w:t>randomised</w:t>
      </w:r>
      <w:r w:rsidRPr="003E37B0">
        <w:t xml:space="preserve"> clinical trials, age &gt;</w:t>
      </w:r>
      <w:r w:rsidR="00872C65">
        <w:t> </w:t>
      </w:r>
      <w:r w:rsidRPr="003E37B0">
        <w:t>65</w:t>
      </w:r>
      <w:r w:rsidR="00872C65">
        <w:t> </w:t>
      </w:r>
      <w:r w:rsidRPr="003E37B0">
        <w:t>years was associated with an increased risk of developing arterial thromboembolic reactions, including cerebrovascular accidents (CVAs), transient ischaemic attacks (TIAs) and myocardial infarctions (M</w:t>
      </w:r>
      <w:r w:rsidR="00C0667E">
        <w:t>I</w:t>
      </w:r>
      <w:r w:rsidRPr="003E37B0">
        <w:t xml:space="preserve">s). Other reactions with a higher frequency seen in patients over 65 were Grade 3-4 leucopenia and thrombocytopenia (NCI-CTCAE v.3); and all Grade neutropenia, </w:t>
      </w:r>
      <w:r w:rsidR="008A6FBF">
        <w:t>dia</w:t>
      </w:r>
      <w:r w:rsidR="00C0667E">
        <w:t>rr</w:t>
      </w:r>
      <w:r w:rsidR="008A6FBF">
        <w:t>hoea</w:t>
      </w:r>
      <w:r w:rsidRPr="003E37B0">
        <w:t>, nausea, headache and fatigue as compared to those aged ≤ 65</w:t>
      </w:r>
      <w:r w:rsidR="00872C65">
        <w:t> </w:t>
      </w:r>
      <w:r w:rsidRPr="003E37B0">
        <w:t xml:space="preserve">years when treated with </w:t>
      </w:r>
      <w:r w:rsidR="002F49AF" w:rsidRPr="003E37B0">
        <w:t>b</w:t>
      </w:r>
      <w:r w:rsidR="00007842" w:rsidRPr="003E37B0">
        <w:t>evacizumab</w:t>
      </w:r>
      <w:r w:rsidRPr="003E37B0">
        <w:t xml:space="preserve"> (see sections 4.4 and 4.8 under Thromboembolism). In one clinical trial, the incidence of hypertension of grade ≥</w:t>
      </w:r>
      <w:r w:rsidR="00872C65">
        <w:t> </w:t>
      </w:r>
      <w:r w:rsidRPr="003E37B0">
        <w:t>3 was two</w:t>
      </w:r>
      <w:r w:rsidR="009A6EF6">
        <w:t>-</w:t>
      </w:r>
      <w:r w:rsidRPr="003E37B0">
        <w:t>fold higher in patients aged</w:t>
      </w:r>
      <w:r w:rsidR="00872C65">
        <w:t> </w:t>
      </w:r>
      <w:r w:rsidRPr="003E37B0">
        <w:t>&gt;</w:t>
      </w:r>
      <w:r w:rsidR="00872C65">
        <w:t> </w:t>
      </w:r>
      <w:r w:rsidRPr="003E37B0">
        <w:t>65</w:t>
      </w:r>
      <w:r w:rsidR="00872C65">
        <w:t> </w:t>
      </w:r>
      <w:r w:rsidRPr="003E37B0">
        <w:t>years than in the younger age group (&lt;</w:t>
      </w:r>
      <w:r w:rsidR="00872C65">
        <w:t> </w:t>
      </w:r>
      <w:r w:rsidRPr="003E37B0">
        <w:t>65</w:t>
      </w:r>
      <w:r w:rsidR="00872C65">
        <w:t> </w:t>
      </w:r>
      <w:r w:rsidRPr="003E37B0">
        <w:t>years). In a study of platinum-resistant recurrent ovarian cancer patients, alopecia, mucosal inflammation, peripheral sensory neuropathy, proteinuria and hypertension were</w:t>
      </w:r>
      <w:r w:rsidR="002F49AF" w:rsidRPr="003E37B0">
        <w:t xml:space="preserve"> </w:t>
      </w:r>
      <w:r w:rsidRPr="003E37B0">
        <w:t>also reported and occurred at a rate at least 5% higher in the CT</w:t>
      </w:r>
      <w:r w:rsidR="008142CA" w:rsidRPr="003E37B0">
        <w:t xml:space="preserve"> + </w:t>
      </w:r>
      <w:r w:rsidRPr="003E37B0">
        <w:t xml:space="preserve">BV arm for bevacizumab-treated patients </w:t>
      </w:r>
      <w:r w:rsidR="008142CA" w:rsidRPr="003E37B0">
        <w:rPr>
          <w:rFonts w:eastAsia="Symbol"/>
        </w:rPr>
        <w:t xml:space="preserve">≥ </w:t>
      </w:r>
      <w:r w:rsidRPr="003E37B0">
        <w:t>65 years of age compared with bevacizumab-treated patients aged &lt;</w:t>
      </w:r>
      <w:r w:rsidR="00872C65">
        <w:t> </w:t>
      </w:r>
      <w:r w:rsidRPr="003E37B0">
        <w:t>65</w:t>
      </w:r>
      <w:r w:rsidR="00872C65">
        <w:t> </w:t>
      </w:r>
      <w:r w:rsidRPr="003E37B0">
        <w:t>years.</w:t>
      </w:r>
    </w:p>
    <w:p w14:paraId="104B5364" w14:textId="77777777" w:rsidR="00B11B98" w:rsidRPr="003E37B0" w:rsidRDefault="00B11B98" w:rsidP="00FA4903">
      <w:pPr>
        <w:pStyle w:val="BodyText"/>
        <w:widowControl/>
        <w:ind w:left="0"/>
      </w:pPr>
    </w:p>
    <w:p w14:paraId="34CAE9B0" w14:textId="77777777" w:rsidR="00D15122" w:rsidRPr="003E37B0" w:rsidRDefault="009B0756" w:rsidP="00FA4903">
      <w:pPr>
        <w:pStyle w:val="BodyText"/>
        <w:widowControl/>
        <w:ind w:left="0"/>
      </w:pPr>
      <w:r w:rsidRPr="003E37B0">
        <w:t>No increase in the incidence of other reactions, including gastrointestinal perforation, wound healing complications, congestive heart failure, and haemorrhage was observed in elderly patients (&gt;</w:t>
      </w:r>
      <w:r w:rsidR="00B50612">
        <w:t> </w:t>
      </w:r>
      <w:r w:rsidRPr="003E37B0">
        <w:t>65</w:t>
      </w:r>
      <w:r w:rsidR="00B50612">
        <w:t> </w:t>
      </w:r>
      <w:r w:rsidRPr="003E37B0">
        <w:t xml:space="preserve">years) receiving </w:t>
      </w:r>
      <w:r w:rsidR="002F49AF" w:rsidRPr="003E37B0">
        <w:t>b</w:t>
      </w:r>
      <w:r w:rsidR="00007842" w:rsidRPr="003E37B0">
        <w:t>evacizumab</w:t>
      </w:r>
      <w:r w:rsidRPr="003E37B0">
        <w:t xml:space="preserve"> as compared to those aged ≤ 65 years treated with </w:t>
      </w:r>
      <w:r w:rsidR="002F49AF" w:rsidRPr="003E37B0">
        <w:t>b</w:t>
      </w:r>
      <w:r w:rsidR="00007842" w:rsidRPr="003E37B0">
        <w:t>evacizumab</w:t>
      </w:r>
      <w:r w:rsidRPr="003E37B0">
        <w:t>.</w:t>
      </w:r>
    </w:p>
    <w:p w14:paraId="6773CDEA" w14:textId="77777777" w:rsidR="00D15122" w:rsidRPr="003E37B0" w:rsidRDefault="00D15122" w:rsidP="00FA4903">
      <w:pPr>
        <w:widowControl/>
        <w:rPr>
          <w:rFonts w:ascii="Times New Roman" w:eastAsia="Times New Roman" w:hAnsi="Times New Roman"/>
        </w:rPr>
      </w:pPr>
    </w:p>
    <w:p w14:paraId="60AF8710" w14:textId="77777777" w:rsidR="00D15122" w:rsidRDefault="009B0756" w:rsidP="00FA4903">
      <w:pPr>
        <w:keepNext/>
        <w:widowControl/>
        <w:spacing w:line="252" w:lineRule="exact"/>
        <w:rPr>
          <w:rFonts w:ascii="Times New Roman" w:hAnsi="Times New Roman"/>
          <w:i/>
          <w:u w:val="single"/>
        </w:rPr>
      </w:pPr>
      <w:r w:rsidRPr="00F73426">
        <w:rPr>
          <w:rFonts w:ascii="Times New Roman" w:hAnsi="Times New Roman"/>
          <w:i/>
          <w:u w:val="single"/>
        </w:rPr>
        <w:t>Paediatric population</w:t>
      </w:r>
    </w:p>
    <w:p w14:paraId="48DD50B8" w14:textId="77777777" w:rsidR="002F575F" w:rsidRPr="00DA3997" w:rsidRDefault="002F575F" w:rsidP="00FA4903">
      <w:pPr>
        <w:keepNext/>
        <w:widowControl/>
        <w:spacing w:line="252" w:lineRule="exact"/>
        <w:rPr>
          <w:rFonts w:ascii="Times New Roman" w:eastAsia="Times New Roman" w:hAnsi="Times New Roman"/>
        </w:rPr>
      </w:pPr>
    </w:p>
    <w:p w14:paraId="6D6E8FDD" w14:textId="77777777" w:rsidR="00D15122" w:rsidRPr="003E37B0" w:rsidRDefault="009B0756" w:rsidP="00E86D45">
      <w:pPr>
        <w:pStyle w:val="BodyText"/>
        <w:widowControl/>
        <w:spacing w:line="252" w:lineRule="exact"/>
        <w:ind w:left="0"/>
      </w:pPr>
      <w:r w:rsidRPr="003E37B0">
        <w:t xml:space="preserve">The safety and efficacy of </w:t>
      </w:r>
      <w:r w:rsidR="002F49AF" w:rsidRPr="003E37B0">
        <w:t>b</w:t>
      </w:r>
      <w:r w:rsidR="00007842" w:rsidRPr="003E37B0">
        <w:t>evacizumab</w:t>
      </w:r>
      <w:r w:rsidRPr="003E37B0">
        <w:t xml:space="preserve"> in children less than 18 years old have not been established.</w:t>
      </w:r>
    </w:p>
    <w:p w14:paraId="4591F623" w14:textId="77777777" w:rsidR="00D15122" w:rsidRPr="003E37B0" w:rsidRDefault="00D15122" w:rsidP="00FA4903">
      <w:pPr>
        <w:widowControl/>
        <w:rPr>
          <w:rFonts w:ascii="Times New Roman" w:eastAsia="Times New Roman" w:hAnsi="Times New Roman"/>
        </w:rPr>
      </w:pPr>
    </w:p>
    <w:p w14:paraId="0B9C8970" w14:textId="77777777" w:rsidR="00D15122" w:rsidRPr="003E37B0" w:rsidRDefault="009B0756" w:rsidP="00FA4903">
      <w:pPr>
        <w:pStyle w:val="BodyText"/>
        <w:widowControl/>
        <w:ind w:left="0"/>
      </w:pPr>
      <w:r w:rsidRPr="003E37B0">
        <w:t xml:space="preserve">In study BO25041 of </w:t>
      </w:r>
      <w:r w:rsidR="002F49AF" w:rsidRPr="003E37B0">
        <w:t>b</w:t>
      </w:r>
      <w:r w:rsidR="00007842" w:rsidRPr="003E37B0">
        <w:t>evacizumab</w:t>
      </w:r>
      <w:r w:rsidRPr="003E37B0">
        <w:t xml:space="preserve"> added to post</w:t>
      </w:r>
      <w:r w:rsidR="00D970C2">
        <w:t>-</w:t>
      </w:r>
      <w:r w:rsidRPr="003E37B0">
        <w:t xml:space="preserve">operative radiation therapy (RT) with concomitant and adjuvant temozolomide in paediatric patients with newly diagnosed supratentorial, infratentorial, cerebellar, or peduncular high-grade glioma, the safety profile was comparable with that observed in other tumour types in adults treated with </w:t>
      </w:r>
      <w:r w:rsidR="002F49AF" w:rsidRPr="003E37B0">
        <w:t>b</w:t>
      </w:r>
      <w:r w:rsidR="00007842" w:rsidRPr="003E37B0">
        <w:t>evacizumab</w:t>
      </w:r>
      <w:r w:rsidRPr="003E37B0">
        <w:t>.</w:t>
      </w:r>
    </w:p>
    <w:p w14:paraId="0F5156AC" w14:textId="77777777" w:rsidR="00D15122" w:rsidRPr="003E37B0" w:rsidRDefault="00D15122" w:rsidP="00FA4903">
      <w:pPr>
        <w:widowControl/>
        <w:rPr>
          <w:rFonts w:ascii="Times New Roman" w:eastAsia="Times New Roman" w:hAnsi="Times New Roman"/>
        </w:rPr>
      </w:pPr>
    </w:p>
    <w:p w14:paraId="3E76B4D0" w14:textId="77777777" w:rsidR="00D15122" w:rsidRPr="003E37B0" w:rsidRDefault="009B0756" w:rsidP="00FA4903">
      <w:pPr>
        <w:pStyle w:val="BodyText"/>
        <w:widowControl/>
        <w:ind w:left="0"/>
      </w:pPr>
      <w:r w:rsidRPr="003E37B0">
        <w:t xml:space="preserve">In study BO20924 of </w:t>
      </w:r>
      <w:r w:rsidR="002F49AF" w:rsidRPr="003E37B0">
        <w:t>b</w:t>
      </w:r>
      <w:r w:rsidR="00007842" w:rsidRPr="003E37B0">
        <w:t>evacizumab</w:t>
      </w:r>
      <w:r w:rsidRPr="003E37B0">
        <w:t xml:space="preserve"> with current standard of care in rhabdomyosarcoma and non</w:t>
      </w:r>
      <w:r w:rsidR="00B50612">
        <w:noBreakHyphen/>
      </w:r>
      <w:r w:rsidRPr="003E37B0">
        <w:t xml:space="preserve">rhabdomyosarcoma soft tissue sarcoma, the safety profile of </w:t>
      </w:r>
      <w:r w:rsidR="00D970C2" w:rsidRPr="003E37B0">
        <w:t>bevacizumab</w:t>
      </w:r>
      <w:r w:rsidR="00D970C2">
        <w:t>-</w:t>
      </w:r>
      <w:r w:rsidRPr="003E37B0">
        <w:t xml:space="preserve">treated children was comparable with that observed in adults treated with </w:t>
      </w:r>
      <w:r w:rsidR="002F49AF" w:rsidRPr="003E37B0">
        <w:t>b</w:t>
      </w:r>
      <w:r w:rsidR="00007842" w:rsidRPr="003E37B0">
        <w:t>evacizumab</w:t>
      </w:r>
      <w:r w:rsidRPr="003E37B0">
        <w:t>.</w:t>
      </w:r>
    </w:p>
    <w:p w14:paraId="6B036F78" w14:textId="77777777" w:rsidR="00D15122" w:rsidRPr="003E37B0" w:rsidRDefault="00D15122" w:rsidP="00FA4903">
      <w:pPr>
        <w:widowControl/>
        <w:rPr>
          <w:rFonts w:ascii="Times New Roman" w:eastAsia="Times New Roman" w:hAnsi="Times New Roman"/>
        </w:rPr>
      </w:pPr>
    </w:p>
    <w:p w14:paraId="7DD83B9C" w14:textId="77777777" w:rsidR="00D15122" w:rsidRPr="003E37B0" w:rsidRDefault="00007842" w:rsidP="00FA4903">
      <w:pPr>
        <w:pStyle w:val="BodyText"/>
        <w:widowControl/>
        <w:ind w:left="0"/>
      </w:pPr>
      <w:r w:rsidRPr="003E37B0">
        <w:t>Bevacizumab</w:t>
      </w:r>
      <w:r w:rsidR="009B0756" w:rsidRPr="003E37B0">
        <w:t xml:space="preserve"> is not approved for use in patients under the age of 18 years. In published literature reports, cases of non-mandibular osteonecrosis have been observed in patients under the age of 18</w:t>
      </w:r>
      <w:r w:rsidR="00B50612">
        <w:t> </w:t>
      </w:r>
      <w:r w:rsidR="009B0756" w:rsidRPr="003E37B0">
        <w:t xml:space="preserve">years treated with </w:t>
      </w:r>
      <w:r w:rsidR="002F49AF" w:rsidRPr="003E37B0">
        <w:t>b</w:t>
      </w:r>
      <w:r w:rsidRPr="003E37B0">
        <w:t>evacizumab</w:t>
      </w:r>
      <w:r w:rsidR="009B0756" w:rsidRPr="003E37B0">
        <w:t>.</w:t>
      </w:r>
    </w:p>
    <w:p w14:paraId="6B73DAF6" w14:textId="77777777" w:rsidR="008142CA" w:rsidRPr="003E37B0" w:rsidRDefault="008142CA" w:rsidP="00FA4903">
      <w:pPr>
        <w:pStyle w:val="BodyText"/>
        <w:widowControl/>
        <w:ind w:left="0"/>
      </w:pPr>
    </w:p>
    <w:p w14:paraId="56A402FB" w14:textId="77777777" w:rsidR="00D15122" w:rsidRPr="003E37B0" w:rsidRDefault="009B0756" w:rsidP="00FA4903">
      <w:pPr>
        <w:pStyle w:val="BodyText"/>
        <w:keepNext/>
        <w:widowControl/>
        <w:ind w:left="0"/>
      </w:pPr>
      <w:r w:rsidRPr="003E37B0">
        <w:rPr>
          <w:u w:val="single" w:color="000000"/>
        </w:rPr>
        <w:t>Post-marketing experience</w:t>
      </w:r>
    </w:p>
    <w:p w14:paraId="6D133B83" w14:textId="77777777" w:rsidR="00D15122" w:rsidRPr="003E37B0" w:rsidRDefault="00D15122" w:rsidP="00FA4903">
      <w:pPr>
        <w:keepNext/>
        <w:widowControl/>
        <w:rPr>
          <w:rFonts w:ascii="Times New Roman" w:eastAsia="Times New Roman" w:hAnsi="Times New Roman"/>
        </w:rPr>
      </w:pPr>
    </w:p>
    <w:p w14:paraId="15DEF2C0" w14:textId="77777777" w:rsidR="00D15122" w:rsidRPr="003E37B0" w:rsidRDefault="002E590F" w:rsidP="00FA4903">
      <w:pPr>
        <w:pStyle w:val="Heading1"/>
        <w:keepNext/>
        <w:widowControl/>
        <w:tabs>
          <w:tab w:val="left" w:pos="1253"/>
        </w:tabs>
        <w:ind w:left="0"/>
        <w:rPr>
          <w:bCs w:val="0"/>
        </w:rPr>
      </w:pPr>
      <w:r>
        <w:t>Table 3</w:t>
      </w:r>
      <w:r>
        <w:tab/>
      </w:r>
      <w:r w:rsidR="009B0756" w:rsidRPr="003E37B0">
        <w:t>Adverse reactions reported in post-marketing setting</w:t>
      </w:r>
    </w:p>
    <w:p w14:paraId="2513616E" w14:textId="77777777" w:rsidR="00D15122" w:rsidRPr="003E37B0" w:rsidRDefault="00D15122" w:rsidP="00FA4903">
      <w:pPr>
        <w:pStyle w:val="TableParagraph"/>
        <w:keepNext/>
        <w:widowControl/>
        <w:rPr>
          <w:rFonts w:ascii="Times New Roman" w:eastAsia="Times New Roman" w:hAnsi="Times New Roman"/>
          <w:bCs/>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115" w:type="dxa"/>
          <w:right w:w="115" w:type="dxa"/>
        </w:tblCellMar>
        <w:tblLook w:val="01E0" w:firstRow="1" w:lastRow="1" w:firstColumn="1" w:lastColumn="1" w:noHBand="0" w:noVBand="0"/>
      </w:tblPr>
      <w:tblGrid>
        <w:gridCol w:w="2363"/>
        <w:gridCol w:w="6715"/>
      </w:tblGrid>
      <w:tr w:rsidR="00D15122" w:rsidRPr="00A542C9" w14:paraId="66B9F6F0" w14:textId="77777777" w:rsidTr="0039574F">
        <w:trPr>
          <w:cantSplit/>
          <w:tblHeader/>
        </w:trPr>
        <w:tc>
          <w:tcPr>
            <w:tcW w:w="2363" w:type="dxa"/>
          </w:tcPr>
          <w:p w14:paraId="738D7CD8" w14:textId="77777777" w:rsidR="00D15122" w:rsidRPr="003E37B0" w:rsidRDefault="009B0756" w:rsidP="00FA4903">
            <w:pPr>
              <w:pStyle w:val="TableParagraph"/>
              <w:keepNext/>
              <w:widowControl/>
              <w:spacing w:line="240" w:lineRule="exact"/>
              <w:ind w:right="282" w:firstLine="48"/>
              <w:rPr>
                <w:rFonts w:ascii="Times New Roman" w:eastAsia="Times New Roman" w:hAnsi="Times New Roman"/>
              </w:rPr>
            </w:pPr>
            <w:r w:rsidRPr="00A542C9">
              <w:rPr>
                <w:rFonts w:ascii="Times New Roman" w:hAnsi="Times New Roman"/>
              </w:rPr>
              <w:t>System organ class (SOC)</w:t>
            </w:r>
          </w:p>
        </w:tc>
        <w:tc>
          <w:tcPr>
            <w:tcW w:w="6715" w:type="dxa"/>
          </w:tcPr>
          <w:p w14:paraId="15FB5A0A" w14:textId="77777777" w:rsidR="00D15122" w:rsidRPr="003E37B0" w:rsidRDefault="009B0756" w:rsidP="00FA4903">
            <w:pPr>
              <w:pStyle w:val="TableParagraph"/>
              <w:keepNext/>
              <w:widowControl/>
              <w:jc w:val="center"/>
              <w:rPr>
                <w:rFonts w:ascii="Times New Roman" w:eastAsia="Times New Roman" w:hAnsi="Times New Roman"/>
              </w:rPr>
            </w:pPr>
            <w:r w:rsidRPr="00A542C9">
              <w:rPr>
                <w:rFonts w:ascii="Times New Roman" w:hAnsi="Times New Roman"/>
              </w:rPr>
              <w:t>Reactions (frequency*)</w:t>
            </w:r>
          </w:p>
        </w:tc>
      </w:tr>
      <w:tr w:rsidR="00D15122" w:rsidRPr="00A542C9" w14:paraId="49D32568" w14:textId="77777777" w:rsidTr="0039574F">
        <w:trPr>
          <w:cantSplit/>
        </w:trPr>
        <w:tc>
          <w:tcPr>
            <w:tcW w:w="2363" w:type="dxa"/>
          </w:tcPr>
          <w:p w14:paraId="07435611" w14:textId="77777777" w:rsidR="00D15122" w:rsidRPr="003E37B0" w:rsidRDefault="009B0756" w:rsidP="00E86D45">
            <w:pPr>
              <w:pStyle w:val="TableParagraph"/>
              <w:widowControl/>
              <w:spacing w:line="240" w:lineRule="exact"/>
              <w:ind w:right="500"/>
              <w:rPr>
                <w:rFonts w:ascii="Times New Roman" w:eastAsia="Times New Roman" w:hAnsi="Times New Roman"/>
              </w:rPr>
            </w:pPr>
            <w:r w:rsidRPr="00A542C9">
              <w:rPr>
                <w:rFonts w:ascii="Times New Roman" w:hAnsi="Times New Roman"/>
              </w:rPr>
              <w:t xml:space="preserve">Infections and </w:t>
            </w:r>
            <w:r w:rsidR="00D970C2">
              <w:rPr>
                <w:rFonts w:ascii="Times New Roman" w:hAnsi="Times New Roman"/>
              </w:rPr>
              <w:t>i</w:t>
            </w:r>
            <w:r w:rsidRPr="00A542C9">
              <w:rPr>
                <w:rFonts w:ascii="Times New Roman" w:hAnsi="Times New Roman"/>
              </w:rPr>
              <w:t>nfestations</w:t>
            </w:r>
          </w:p>
        </w:tc>
        <w:tc>
          <w:tcPr>
            <w:tcW w:w="6715" w:type="dxa"/>
          </w:tcPr>
          <w:p w14:paraId="3D498DD6" w14:textId="77777777" w:rsidR="00D15122" w:rsidRPr="003E37B0" w:rsidRDefault="009B0756" w:rsidP="00E86D45">
            <w:pPr>
              <w:pStyle w:val="TableParagraph"/>
              <w:widowControl/>
              <w:spacing w:line="240" w:lineRule="exact"/>
              <w:ind w:right="327"/>
              <w:rPr>
                <w:rFonts w:ascii="Times New Roman" w:eastAsia="Times New Roman" w:hAnsi="Times New Roman"/>
              </w:rPr>
            </w:pPr>
            <w:r w:rsidRPr="00A542C9">
              <w:rPr>
                <w:rFonts w:ascii="Times New Roman" w:hAnsi="Times New Roman"/>
              </w:rPr>
              <w:t>Necrotising fasciitis, usually secondary to wound healing complications, gastrointestinal perforation or fistula formation (rare) (see also section 4.4)</w:t>
            </w:r>
          </w:p>
        </w:tc>
      </w:tr>
      <w:tr w:rsidR="00D15122" w:rsidRPr="00A542C9" w14:paraId="77766066" w14:textId="77777777" w:rsidTr="0039574F">
        <w:trPr>
          <w:cantSplit/>
        </w:trPr>
        <w:tc>
          <w:tcPr>
            <w:tcW w:w="2363" w:type="dxa"/>
          </w:tcPr>
          <w:p w14:paraId="444ED861" w14:textId="77777777" w:rsidR="00D15122" w:rsidRPr="003E37B0" w:rsidRDefault="009B0756" w:rsidP="00E86D45">
            <w:pPr>
              <w:pStyle w:val="TableParagraph"/>
              <w:widowControl/>
              <w:spacing w:line="240" w:lineRule="exact"/>
              <w:ind w:right="451"/>
              <w:rPr>
                <w:rFonts w:ascii="Times New Roman" w:eastAsia="Times New Roman" w:hAnsi="Times New Roman"/>
              </w:rPr>
            </w:pPr>
            <w:r w:rsidRPr="00A542C9">
              <w:rPr>
                <w:rFonts w:ascii="Times New Roman" w:hAnsi="Times New Roman"/>
              </w:rPr>
              <w:lastRenderedPageBreak/>
              <w:t>Immune system disorders</w:t>
            </w:r>
          </w:p>
        </w:tc>
        <w:tc>
          <w:tcPr>
            <w:tcW w:w="6715" w:type="dxa"/>
          </w:tcPr>
          <w:p w14:paraId="1FCFD3A9" w14:textId="02A9E825" w:rsidR="00D15122" w:rsidRDefault="009B0756" w:rsidP="00F30FCA">
            <w:pPr>
              <w:pStyle w:val="TableParagraph"/>
              <w:widowControl/>
              <w:spacing w:after="120" w:line="240" w:lineRule="exact"/>
              <w:rPr>
                <w:rFonts w:ascii="Times New Roman" w:hAnsi="Times New Roman"/>
              </w:rPr>
            </w:pPr>
            <w:r w:rsidRPr="00A542C9">
              <w:rPr>
                <w:rFonts w:ascii="Times New Roman" w:hAnsi="Times New Roman"/>
              </w:rPr>
              <w:t>Hypersensitivity reactions and infusion reactions (</w:t>
            </w:r>
            <w:r w:rsidR="00AF5CE4">
              <w:rPr>
                <w:rFonts w:ascii="Times New Roman" w:hAnsi="Times New Roman"/>
              </w:rPr>
              <w:t>common</w:t>
            </w:r>
            <w:r w:rsidRPr="00A542C9">
              <w:rPr>
                <w:rFonts w:ascii="Times New Roman" w:hAnsi="Times New Roman"/>
              </w:rPr>
              <w:t>); with the following possible co-manifestations: dyspnoea/difficulty breathing, flushing/redness/rash, hypotension or hypertension, oxygen desaturation, chest pain, rigors and nausea/vomiting (see also section</w:t>
            </w:r>
            <w:r w:rsidR="00D970C2">
              <w:rPr>
                <w:rFonts w:ascii="Times New Roman" w:hAnsi="Times New Roman"/>
              </w:rPr>
              <w:t xml:space="preserve"> </w:t>
            </w:r>
            <w:r w:rsidRPr="00A542C9">
              <w:rPr>
                <w:rFonts w:ascii="Times New Roman" w:hAnsi="Times New Roman"/>
              </w:rPr>
              <w:t>4.4 and Hypersensitivity reactions</w:t>
            </w:r>
            <w:r w:rsidR="00E62058">
              <w:rPr>
                <w:rFonts w:ascii="Times New Roman" w:hAnsi="Times New Roman"/>
              </w:rPr>
              <w:t xml:space="preserve"> (including </w:t>
            </w:r>
            <w:r w:rsidR="005D0451">
              <w:rPr>
                <w:rFonts w:ascii="Times New Roman" w:hAnsi="Times New Roman"/>
              </w:rPr>
              <w:t>anaphylactic shock)</w:t>
            </w:r>
            <w:r w:rsidR="00AF5CE4">
              <w:rPr>
                <w:rFonts w:ascii="Times New Roman" w:hAnsi="Times New Roman"/>
              </w:rPr>
              <w:t>/</w:t>
            </w:r>
            <w:r w:rsidRPr="00A542C9">
              <w:rPr>
                <w:rFonts w:ascii="Times New Roman" w:hAnsi="Times New Roman"/>
              </w:rPr>
              <w:t>infusion reactions above)</w:t>
            </w:r>
          </w:p>
          <w:p w14:paraId="02F7CCBF" w14:textId="77777777" w:rsidR="00AD2B12" w:rsidRPr="003E37B0" w:rsidRDefault="00AD2B12" w:rsidP="00E86D45">
            <w:pPr>
              <w:pStyle w:val="TableParagraph"/>
              <w:widowControl/>
              <w:spacing w:line="240" w:lineRule="exact"/>
              <w:rPr>
                <w:rFonts w:ascii="Times New Roman" w:eastAsia="Times New Roman" w:hAnsi="Times New Roman"/>
              </w:rPr>
            </w:pPr>
            <w:r>
              <w:rPr>
                <w:rFonts w:ascii="Times New Roman" w:hAnsi="Times New Roman"/>
              </w:rPr>
              <w:t>Anaphylactic shock (rare) (see also section 4.4)</w:t>
            </w:r>
          </w:p>
        </w:tc>
      </w:tr>
      <w:tr w:rsidR="00D15122" w:rsidRPr="00A542C9" w14:paraId="0FEE5A7F" w14:textId="77777777" w:rsidTr="0039574F">
        <w:trPr>
          <w:cantSplit/>
        </w:trPr>
        <w:tc>
          <w:tcPr>
            <w:tcW w:w="2363" w:type="dxa"/>
          </w:tcPr>
          <w:p w14:paraId="135D1EEC" w14:textId="77777777" w:rsidR="00D15122" w:rsidRPr="003E37B0" w:rsidRDefault="009B0756" w:rsidP="00FA4903">
            <w:pPr>
              <w:pStyle w:val="TableParagraph"/>
              <w:widowControl/>
              <w:spacing w:line="240" w:lineRule="exact"/>
              <w:ind w:right="437"/>
              <w:rPr>
                <w:rFonts w:ascii="Times New Roman" w:eastAsia="Times New Roman" w:hAnsi="Times New Roman"/>
              </w:rPr>
            </w:pPr>
            <w:r w:rsidRPr="00A542C9">
              <w:rPr>
                <w:rFonts w:ascii="Times New Roman" w:hAnsi="Times New Roman"/>
              </w:rPr>
              <w:t>Nervous system disorders</w:t>
            </w:r>
          </w:p>
        </w:tc>
        <w:tc>
          <w:tcPr>
            <w:tcW w:w="6715" w:type="dxa"/>
          </w:tcPr>
          <w:p w14:paraId="7678037F" w14:textId="77777777" w:rsidR="00D15122" w:rsidRPr="003E37B0" w:rsidRDefault="009B0756" w:rsidP="00FA4903">
            <w:pPr>
              <w:pStyle w:val="TableParagraph"/>
              <w:widowControl/>
              <w:spacing w:line="246" w:lineRule="exact"/>
              <w:rPr>
                <w:rFonts w:ascii="Times New Roman" w:eastAsia="Times New Roman" w:hAnsi="Times New Roman"/>
              </w:rPr>
            </w:pPr>
            <w:r w:rsidRPr="00A542C9">
              <w:rPr>
                <w:rFonts w:ascii="Times New Roman" w:hAnsi="Times New Roman"/>
              </w:rPr>
              <w:t>Hypertensive encephalopathy (very rare) (see also section 4.4 and</w:t>
            </w:r>
            <w:r w:rsidR="00D970C2">
              <w:rPr>
                <w:rFonts w:ascii="Times New Roman" w:hAnsi="Times New Roman"/>
              </w:rPr>
              <w:t xml:space="preserve"> </w:t>
            </w:r>
            <w:r w:rsidRPr="00A542C9">
              <w:rPr>
                <w:rFonts w:ascii="Times New Roman" w:hAnsi="Times New Roman"/>
              </w:rPr>
              <w:t>Hypertension in section 4.8)</w:t>
            </w:r>
          </w:p>
          <w:p w14:paraId="752B0F14" w14:textId="77777777" w:rsidR="00D15122" w:rsidRPr="003E37B0" w:rsidRDefault="009B0756" w:rsidP="00FA4903">
            <w:pPr>
              <w:pStyle w:val="TableParagraph"/>
              <w:widowControl/>
              <w:spacing w:line="240" w:lineRule="exact"/>
              <w:ind w:right="399"/>
              <w:rPr>
                <w:rFonts w:ascii="Times New Roman" w:eastAsia="Times New Roman" w:hAnsi="Times New Roman"/>
              </w:rPr>
            </w:pPr>
            <w:r w:rsidRPr="00A542C9">
              <w:rPr>
                <w:rFonts w:ascii="Times New Roman" w:hAnsi="Times New Roman"/>
              </w:rPr>
              <w:t>Posterior Reversible Encephalopathy Syndrome (PRES), (rare) (see also section 4.4)</w:t>
            </w:r>
          </w:p>
        </w:tc>
      </w:tr>
      <w:tr w:rsidR="00D15122" w:rsidRPr="00A542C9" w14:paraId="370D60F3" w14:textId="77777777" w:rsidTr="0039574F">
        <w:trPr>
          <w:cantSplit/>
        </w:trPr>
        <w:tc>
          <w:tcPr>
            <w:tcW w:w="2363" w:type="dxa"/>
          </w:tcPr>
          <w:p w14:paraId="461260BA" w14:textId="77777777" w:rsidR="00D15122" w:rsidRPr="003E37B0" w:rsidRDefault="009B0756" w:rsidP="00FA4903">
            <w:pPr>
              <w:pStyle w:val="TableParagraph"/>
              <w:widowControl/>
              <w:rPr>
                <w:rFonts w:ascii="Times New Roman" w:eastAsia="Times New Roman" w:hAnsi="Times New Roman"/>
              </w:rPr>
            </w:pPr>
            <w:r w:rsidRPr="00A542C9">
              <w:rPr>
                <w:rFonts w:ascii="Times New Roman" w:hAnsi="Times New Roman"/>
              </w:rPr>
              <w:t>Vascular disorders</w:t>
            </w:r>
          </w:p>
        </w:tc>
        <w:tc>
          <w:tcPr>
            <w:tcW w:w="6715" w:type="dxa"/>
          </w:tcPr>
          <w:p w14:paraId="4A1587F3" w14:textId="77777777" w:rsidR="00D15122" w:rsidRPr="003E37B0" w:rsidRDefault="009B0756" w:rsidP="00FA4903">
            <w:pPr>
              <w:pStyle w:val="TableParagraph"/>
              <w:widowControl/>
              <w:spacing w:line="240" w:lineRule="exact"/>
              <w:ind w:right="435"/>
              <w:rPr>
                <w:rFonts w:ascii="Times New Roman" w:eastAsia="Times New Roman" w:hAnsi="Times New Roman"/>
              </w:rPr>
            </w:pPr>
            <w:r w:rsidRPr="00A542C9">
              <w:rPr>
                <w:rFonts w:ascii="Times New Roman" w:hAnsi="Times New Roman"/>
              </w:rPr>
              <w:t>Renal thrombotic microangiopathy, which may be clinically manifested as proteinuria (not known) with or without concomitant sunitinib use. For further information on proteinuria see section</w:t>
            </w:r>
            <w:r w:rsidR="00BF1852">
              <w:rPr>
                <w:rFonts w:ascii="Times New Roman" w:hAnsi="Times New Roman"/>
              </w:rPr>
              <w:t> </w:t>
            </w:r>
            <w:r w:rsidRPr="00A542C9">
              <w:rPr>
                <w:rFonts w:ascii="Times New Roman" w:hAnsi="Times New Roman"/>
              </w:rPr>
              <w:t>4.4 and Proteinuria in section 4.8.</w:t>
            </w:r>
          </w:p>
        </w:tc>
      </w:tr>
      <w:tr w:rsidR="00D15122" w:rsidRPr="00A542C9" w14:paraId="7DEBC771" w14:textId="77777777" w:rsidTr="0039574F">
        <w:trPr>
          <w:cantSplit/>
        </w:trPr>
        <w:tc>
          <w:tcPr>
            <w:tcW w:w="2363" w:type="dxa"/>
          </w:tcPr>
          <w:p w14:paraId="174D24CB" w14:textId="77777777" w:rsidR="00D15122" w:rsidRPr="003E37B0" w:rsidRDefault="009B0756" w:rsidP="00FA4903">
            <w:pPr>
              <w:pStyle w:val="TableParagraph"/>
              <w:widowControl/>
              <w:tabs>
                <w:tab w:val="left" w:pos="2280"/>
              </w:tabs>
              <w:spacing w:line="240" w:lineRule="exact"/>
              <w:ind w:right="186"/>
              <w:rPr>
                <w:rFonts w:ascii="Times New Roman" w:eastAsia="Times New Roman" w:hAnsi="Times New Roman"/>
              </w:rPr>
            </w:pPr>
            <w:r w:rsidRPr="00A542C9">
              <w:rPr>
                <w:rFonts w:ascii="Times New Roman" w:hAnsi="Times New Roman"/>
              </w:rPr>
              <w:t>Respiratory, thoracic and mediastinal disorders</w:t>
            </w:r>
          </w:p>
        </w:tc>
        <w:tc>
          <w:tcPr>
            <w:tcW w:w="6715" w:type="dxa"/>
          </w:tcPr>
          <w:p w14:paraId="05894369" w14:textId="77777777" w:rsidR="00D15122" w:rsidRPr="003E37B0" w:rsidRDefault="009B0756" w:rsidP="00FA4903">
            <w:pPr>
              <w:pStyle w:val="TableParagraph"/>
              <w:widowControl/>
              <w:spacing w:line="341" w:lineRule="auto"/>
              <w:ind w:right="2997"/>
              <w:rPr>
                <w:rFonts w:ascii="Times New Roman" w:eastAsia="Times New Roman" w:hAnsi="Times New Roman"/>
              </w:rPr>
            </w:pPr>
            <w:r w:rsidRPr="00A542C9">
              <w:rPr>
                <w:rFonts w:ascii="Times New Roman" w:hAnsi="Times New Roman"/>
              </w:rPr>
              <w:t>Nasal septum perforation (not known) Pulmonary hypertension (not known) Dysphonia (common)</w:t>
            </w:r>
          </w:p>
        </w:tc>
      </w:tr>
      <w:tr w:rsidR="00D15122" w:rsidRPr="00A542C9" w14:paraId="4C4BA6CE" w14:textId="77777777" w:rsidTr="0039574F">
        <w:trPr>
          <w:cantSplit/>
        </w:trPr>
        <w:tc>
          <w:tcPr>
            <w:tcW w:w="2363" w:type="dxa"/>
          </w:tcPr>
          <w:p w14:paraId="594F3202" w14:textId="77777777" w:rsidR="00D15122" w:rsidRPr="003E37B0" w:rsidRDefault="009B0756" w:rsidP="00FA4903">
            <w:pPr>
              <w:pStyle w:val="TableParagraph"/>
              <w:widowControl/>
              <w:spacing w:line="240" w:lineRule="exact"/>
              <w:ind w:right="413"/>
              <w:rPr>
                <w:rFonts w:ascii="Times New Roman" w:eastAsia="Times New Roman" w:hAnsi="Times New Roman"/>
              </w:rPr>
            </w:pPr>
            <w:r w:rsidRPr="00A542C9">
              <w:rPr>
                <w:rFonts w:ascii="Times New Roman" w:hAnsi="Times New Roman"/>
              </w:rPr>
              <w:t>Gastrointestinal disorders</w:t>
            </w:r>
          </w:p>
        </w:tc>
        <w:tc>
          <w:tcPr>
            <w:tcW w:w="6715" w:type="dxa"/>
          </w:tcPr>
          <w:p w14:paraId="4E3E6F96" w14:textId="77777777" w:rsidR="00D15122" w:rsidRPr="003E37B0" w:rsidRDefault="009B0756" w:rsidP="00FA4903">
            <w:pPr>
              <w:pStyle w:val="TableParagraph"/>
              <w:widowControl/>
              <w:rPr>
                <w:rFonts w:ascii="Times New Roman" w:eastAsia="Times New Roman" w:hAnsi="Times New Roman"/>
              </w:rPr>
            </w:pPr>
            <w:r w:rsidRPr="00A542C9">
              <w:rPr>
                <w:rFonts w:ascii="Times New Roman" w:hAnsi="Times New Roman"/>
              </w:rPr>
              <w:t>Gastrointestinal ulcer (not known)</w:t>
            </w:r>
          </w:p>
        </w:tc>
      </w:tr>
      <w:tr w:rsidR="00D15122" w:rsidRPr="00A542C9" w14:paraId="3E5AB6D7" w14:textId="77777777" w:rsidTr="0039574F">
        <w:trPr>
          <w:cantSplit/>
        </w:trPr>
        <w:tc>
          <w:tcPr>
            <w:tcW w:w="2363" w:type="dxa"/>
          </w:tcPr>
          <w:p w14:paraId="0D4B1A76" w14:textId="77777777" w:rsidR="00D15122" w:rsidRPr="003E37B0" w:rsidRDefault="009B0756" w:rsidP="00FA4903">
            <w:pPr>
              <w:pStyle w:val="TableParagraph"/>
              <w:widowControl/>
              <w:spacing w:line="240" w:lineRule="exact"/>
              <w:ind w:right="510"/>
              <w:rPr>
                <w:rFonts w:ascii="Times New Roman" w:eastAsia="Times New Roman" w:hAnsi="Times New Roman"/>
              </w:rPr>
            </w:pPr>
            <w:r w:rsidRPr="00A542C9">
              <w:rPr>
                <w:rFonts w:ascii="Times New Roman" w:hAnsi="Times New Roman"/>
              </w:rPr>
              <w:t>Hepatobiliary disorders</w:t>
            </w:r>
          </w:p>
        </w:tc>
        <w:tc>
          <w:tcPr>
            <w:tcW w:w="6715" w:type="dxa"/>
          </w:tcPr>
          <w:p w14:paraId="1542CA61" w14:textId="77777777" w:rsidR="00D15122" w:rsidRPr="003E37B0" w:rsidRDefault="009B0756" w:rsidP="00FA4903">
            <w:pPr>
              <w:pStyle w:val="TableParagraph"/>
              <w:widowControl/>
              <w:rPr>
                <w:rFonts w:ascii="Times New Roman" w:eastAsia="Times New Roman" w:hAnsi="Times New Roman"/>
              </w:rPr>
            </w:pPr>
            <w:r w:rsidRPr="00A542C9">
              <w:rPr>
                <w:rFonts w:ascii="Times New Roman" w:hAnsi="Times New Roman"/>
              </w:rPr>
              <w:t>Gall bladder perforation (not known)</w:t>
            </w:r>
          </w:p>
        </w:tc>
      </w:tr>
      <w:tr w:rsidR="0039574F" w:rsidRPr="00A542C9" w14:paraId="64C32E77" w14:textId="77777777" w:rsidTr="0039574F">
        <w:trPr>
          <w:cantSplit/>
        </w:trPr>
        <w:tc>
          <w:tcPr>
            <w:tcW w:w="2363" w:type="dxa"/>
            <w:vMerge w:val="restart"/>
          </w:tcPr>
          <w:p w14:paraId="39253A83" w14:textId="77777777" w:rsidR="0039574F" w:rsidRPr="003E37B0" w:rsidRDefault="0039574F" w:rsidP="00FA4903">
            <w:pPr>
              <w:pStyle w:val="TableParagraph"/>
              <w:widowControl/>
              <w:spacing w:line="240" w:lineRule="exact"/>
              <w:ind w:right="219"/>
              <w:rPr>
                <w:rFonts w:ascii="Times New Roman" w:eastAsia="Times New Roman" w:hAnsi="Times New Roman"/>
              </w:rPr>
            </w:pPr>
            <w:r w:rsidRPr="00A542C9">
              <w:rPr>
                <w:rFonts w:ascii="Times New Roman" w:hAnsi="Times New Roman"/>
              </w:rPr>
              <w:t>Musculoskeletal and connective tissue disorders</w:t>
            </w:r>
          </w:p>
        </w:tc>
        <w:tc>
          <w:tcPr>
            <w:tcW w:w="6715" w:type="dxa"/>
          </w:tcPr>
          <w:p w14:paraId="64427659" w14:textId="77777777" w:rsidR="0039574F" w:rsidRPr="003E37B0" w:rsidRDefault="0039574F" w:rsidP="00FA4903">
            <w:pPr>
              <w:pStyle w:val="TableParagraph"/>
              <w:widowControl/>
              <w:spacing w:line="240" w:lineRule="exact"/>
              <w:ind w:right="238"/>
              <w:rPr>
                <w:rFonts w:ascii="Times New Roman" w:eastAsia="Times New Roman" w:hAnsi="Times New Roman"/>
              </w:rPr>
            </w:pPr>
            <w:r w:rsidRPr="00A542C9">
              <w:rPr>
                <w:rFonts w:ascii="Times New Roman" w:hAnsi="Times New Roman"/>
              </w:rPr>
              <w:t>Cases of Osteonecrosis of the Jaw (ONJ) have been reported in patients treated with bevacizumab, most of which occurred in patients who had identified risk factors for ONJ, in particular exposure to intravenous bisphosphonates and/or a history of dental disease requiring invasive dental procedures (see also section 4.4)</w:t>
            </w:r>
          </w:p>
        </w:tc>
      </w:tr>
      <w:tr w:rsidR="0039574F" w:rsidRPr="00A542C9" w14:paraId="7CCDE9D9" w14:textId="77777777" w:rsidTr="0039574F">
        <w:trPr>
          <w:cantSplit/>
        </w:trPr>
        <w:tc>
          <w:tcPr>
            <w:tcW w:w="2363" w:type="dxa"/>
            <w:vMerge/>
          </w:tcPr>
          <w:p w14:paraId="2EDA67EB" w14:textId="77777777" w:rsidR="0039574F" w:rsidRPr="00A542C9" w:rsidRDefault="0039574F" w:rsidP="00FA4903">
            <w:pPr>
              <w:widowControl/>
              <w:rPr>
                <w:rFonts w:ascii="Times New Roman" w:hAnsi="Times New Roman"/>
              </w:rPr>
            </w:pPr>
          </w:p>
        </w:tc>
        <w:tc>
          <w:tcPr>
            <w:tcW w:w="6715" w:type="dxa"/>
          </w:tcPr>
          <w:p w14:paraId="0BD1704D" w14:textId="77777777" w:rsidR="0039574F" w:rsidRPr="003E37B0" w:rsidRDefault="0039574F" w:rsidP="00FA4903">
            <w:pPr>
              <w:pStyle w:val="TableParagraph"/>
              <w:widowControl/>
              <w:spacing w:line="240" w:lineRule="exact"/>
              <w:ind w:right="150"/>
              <w:rPr>
                <w:rFonts w:ascii="Times New Roman" w:eastAsia="Times New Roman" w:hAnsi="Times New Roman"/>
              </w:rPr>
            </w:pPr>
            <w:r w:rsidRPr="00A542C9">
              <w:rPr>
                <w:rFonts w:ascii="Times New Roman" w:hAnsi="Times New Roman"/>
              </w:rPr>
              <w:t>Cases of non-mandibular osteonecrosis have been observed in bevacizumab</w:t>
            </w:r>
            <w:r>
              <w:rPr>
                <w:rFonts w:ascii="Times New Roman" w:hAnsi="Times New Roman"/>
              </w:rPr>
              <w:t>-</w:t>
            </w:r>
            <w:r w:rsidRPr="00A542C9">
              <w:rPr>
                <w:rFonts w:ascii="Times New Roman" w:hAnsi="Times New Roman"/>
              </w:rPr>
              <w:t>treated paediatric patients (see section 4.8, Paediatric population).</w:t>
            </w:r>
          </w:p>
        </w:tc>
      </w:tr>
      <w:tr w:rsidR="00D15122" w:rsidRPr="00A542C9" w14:paraId="23346CDC" w14:textId="77777777" w:rsidTr="0039574F">
        <w:trPr>
          <w:cantSplit/>
        </w:trPr>
        <w:tc>
          <w:tcPr>
            <w:tcW w:w="2363" w:type="dxa"/>
          </w:tcPr>
          <w:p w14:paraId="02912CA9" w14:textId="77777777" w:rsidR="00D15122" w:rsidRPr="003E37B0" w:rsidRDefault="009B0756" w:rsidP="00FA4903">
            <w:pPr>
              <w:pStyle w:val="TableParagraph"/>
              <w:widowControl/>
              <w:spacing w:line="240" w:lineRule="exact"/>
              <w:ind w:right="212" w:hanging="3"/>
              <w:rPr>
                <w:rFonts w:ascii="Times New Roman" w:eastAsia="Times New Roman" w:hAnsi="Times New Roman"/>
              </w:rPr>
            </w:pPr>
            <w:r w:rsidRPr="00A542C9">
              <w:rPr>
                <w:rFonts w:ascii="Times New Roman" w:hAnsi="Times New Roman"/>
              </w:rPr>
              <w:t>Congenital, familial, and genetic disorder</w:t>
            </w:r>
          </w:p>
        </w:tc>
        <w:tc>
          <w:tcPr>
            <w:tcW w:w="6715" w:type="dxa"/>
          </w:tcPr>
          <w:p w14:paraId="166B0891" w14:textId="3CE10ED2" w:rsidR="00D15122" w:rsidRPr="003E37B0" w:rsidRDefault="009B0756" w:rsidP="00FA4903">
            <w:pPr>
              <w:pStyle w:val="TableParagraph"/>
              <w:widowControl/>
              <w:spacing w:line="240" w:lineRule="exact"/>
              <w:ind w:right="288"/>
              <w:rPr>
                <w:rFonts w:ascii="Times New Roman" w:eastAsia="Times New Roman" w:hAnsi="Times New Roman"/>
              </w:rPr>
            </w:pPr>
            <w:r w:rsidRPr="00A542C9">
              <w:rPr>
                <w:rFonts w:ascii="Times New Roman" w:hAnsi="Times New Roman"/>
              </w:rPr>
              <w:t>Cases of foetal abnormalities in women treated with bevacizumab alone or in combination with known embryotoxic chemotherapeutics have been observed (see section 4.6)</w:t>
            </w:r>
          </w:p>
        </w:tc>
      </w:tr>
    </w:tbl>
    <w:p w14:paraId="2D40F7A9" w14:textId="77777777" w:rsidR="00D15122" w:rsidRPr="003E37B0" w:rsidRDefault="009B0756" w:rsidP="00304014">
      <w:pPr>
        <w:widowControl/>
        <w:tabs>
          <w:tab w:val="left" w:pos="0"/>
          <w:tab w:val="left" w:pos="270"/>
        </w:tabs>
        <w:rPr>
          <w:rFonts w:ascii="Times New Roman" w:eastAsia="Times New Roman" w:hAnsi="Times New Roman"/>
          <w:sz w:val="20"/>
          <w:szCs w:val="20"/>
        </w:rPr>
      </w:pPr>
      <w:r w:rsidRPr="003E37B0">
        <w:rPr>
          <w:rFonts w:ascii="Times New Roman" w:hAnsi="Times New Roman"/>
          <w:sz w:val="20"/>
        </w:rPr>
        <w:t>*</w:t>
      </w:r>
      <w:r w:rsidR="0039160F">
        <w:rPr>
          <w:rFonts w:ascii="Times New Roman" w:hAnsi="Times New Roman"/>
          <w:sz w:val="20"/>
        </w:rPr>
        <w:t xml:space="preserve"> </w:t>
      </w:r>
      <w:r w:rsidR="0039160F">
        <w:rPr>
          <w:rFonts w:ascii="Times New Roman" w:hAnsi="Times New Roman"/>
          <w:sz w:val="20"/>
        </w:rPr>
        <w:tab/>
        <w:t>I</w:t>
      </w:r>
      <w:r w:rsidRPr="003E37B0">
        <w:rPr>
          <w:rFonts w:ascii="Times New Roman" w:hAnsi="Times New Roman"/>
          <w:sz w:val="20"/>
        </w:rPr>
        <w:t>f specified, the frequency has been derived from clinical trial data</w:t>
      </w:r>
    </w:p>
    <w:p w14:paraId="3069C9AA" w14:textId="77777777" w:rsidR="00221EBE" w:rsidRPr="003E37B0" w:rsidRDefault="00221EBE" w:rsidP="00B56F29">
      <w:pPr>
        <w:pStyle w:val="BodyText"/>
        <w:widowControl/>
        <w:ind w:left="0"/>
        <w:rPr>
          <w:u w:val="single" w:color="000000"/>
        </w:rPr>
      </w:pPr>
    </w:p>
    <w:p w14:paraId="656A4C3B" w14:textId="77777777" w:rsidR="00D15122" w:rsidRPr="003E37B0" w:rsidRDefault="009B0756" w:rsidP="00B56F29">
      <w:pPr>
        <w:pStyle w:val="BodyText"/>
        <w:keepNext/>
        <w:keepLines/>
        <w:widowControl/>
        <w:ind w:left="0"/>
      </w:pPr>
      <w:r w:rsidRPr="003E37B0">
        <w:rPr>
          <w:u w:val="single" w:color="000000"/>
        </w:rPr>
        <w:t>Reporting of suspected adverse reactions</w:t>
      </w:r>
    </w:p>
    <w:p w14:paraId="39FB6C98" w14:textId="77777777" w:rsidR="00D15122" w:rsidRPr="003E37B0" w:rsidRDefault="00D15122" w:rsidP="00B56F29">
      <w:pPr>
        <w:keepNext/>
        <w:keepLines/>
        <w:widowControl/>
        <w:rPr>
          <w:rFonts w:ascii="Times New Roman" w:eastAsia="Times New Roman" w:hAnsi="Times New Roman"/>
        </w:rPr>
      </w:pPr>
    </w:p>
    <w:p w14:paraId="7D81D20A" w14:textId="21026475" w:rsidR="00DF42A2" w:rsidRPr="00544E53" w:rsidRDefault="009B0756" w:rsidP="00B56F29">
      <w:pPr>
        <w:pStyle w:val="BodyText"/>
        <w:widowControl/>
        <w:ind w:left="0"/>
      </w:pPr>
      <w:r w:rsidRPr="003E37B0">
        <w:t xml:space="preserve">Reporting suspected adverse reactions after </w:t>
      </w:r>
      <w:r w:rsidR="00AF5221">
        <w:t>authorisation</w:t>
      </w:r>
      <w:r w:rsidRPr="003E37B0">
        <w:t xml:space="preserve"> of the medicinal product is important. It allows continued monitoring of the benefit/risk balance of the medicinal product. Healthcare professionals are asked to report any suspected adverse reactions via </w:t>
      </w:r>
      <w:r w:rsidR="00DF42A2" w:rsidRPr="00A542C9">
        <w:rPr>
          <w:highlight w:val="lightGray"/>
        </w:rPr>
        <w:t xml:space="preserve">the national reporting system listed in </w:t>
      </w:r>
      <w:hyperlink r:id="rId8" w:history="1">
        <w:r w:rsidR="00E67AB8" w:rsidRPr="0048758B">
          <w:rPr>
            <w:rStyle w:val="Hyperlink"/>
            <w:highlight w:val="lightGray"/>
          </w:rPr>
          <w:t>Appendix V</w:t>
        </w:r>
      </w:hyperlink>
      <w:r w:rsidR="00DF42A2" w:rsidRPr="00544E53">
        <w:t>.</w:t>
      </w:r>
    </w:p>
    <w:p w14:paraId="7863CD21" w14:textId="77777777" w:rsidR="00D15122" w:rsidRPr="003E37B0" w:rsidRDefault="00D15122" w:rsidP="00E86D45">
      <w:pPr>
        <w:widowControl/>
        <w:spacing w:line="200" w:lineRule="atLeast"/>
        <w:rPr>
          <w:rFonts w:ascii="Times New Roman" w:eastAsia="Times New Roman" w:hAnsi="Times New Roman"/>
          <w:sz w:val="20"/>
          <w:szCs w:val="20"/>
        </w:rPr>
      </w:pPr>
    </w:p>
    <w:p w14:paraId="27C162CD" w14:textId="77777777" w:rsidR="00D15122" w:rsidRPr="003E37B0" w:rsidRDefault="003E4A60" w:rsidP="00B56F29">
      <w:pPr>
        <w:pStyle w:val="Heading1"/>
        <w:keepNext/>
        <w:widowControl/>
        <w:tabs>
          <w:tab w:val="left" w:pos="685"/>
        </w:tabs>
        <w:ind w:left="0"/>
        <w:rPr>
          <w:bCs w:val="0"/>
        </w:rPr>
      </w:pPr>
      <w:r>
        <w:t>4.9</w:t>
      </w:r>
      <w:r>
        <w:tab/>
      </w:r>
      <w:r w:rsidR="009B0756" w:rsidRPr="003E37B0">
        <w:t>Overdose</w:t>
      </w:r>
    </w:p>
    <w:p w14:paraId="40F81708" w14:textId="77777777" w:rsidR="00D15122" w:rsidRPr="003E37B0" w:rsidRDefault="00D15122" w:rsidP="00B56F29">
      <w:pPr>
        <w:keepNext/>
        <w:widowControl/>
        <w:rPr>
          <w:rFonts w:ascii="Times New Roman" w:eastAsia="Times New Roman" w:hAnsi="Times New Roman"/>
          <w:bCs/>
        </w:rPr>
      </w:pPr>
    </w:p>
    <w:p w14:paraId="08986F77" w14:textId="77777777" w:rsidR="00D15122" w:rsidRPr="003E37B0" w:rsidRDefault="009B0756" w:rsidP="00B56F29">
      <w:pPr>
        <w:pStyle w:val="BodyText"/>
        <w:widowControl/>
        <w:ind w:left="0"/>
      </w:pPr>
      <w:r w:rsidRPr="003E37B0">
        <w:t>The highest dose tested in humans (20 mg/kg of body weight, intravenous every 2</w:t>
      </w:r>
      <w:r w:rsidR="00BF1852">
        <w:t> </w:t>
      </w:r>
      <w:r w:rsidRPr="003E37B0">
        <w:t>weeks) was associated with severe migraine in several patients.</w:t>
      </w:r>
    </w:p>
    <w:p w14:paraId="5AF8EEBD" w14:textId="77777777" w:rsidR="00D15122" w:rsidRPr="003E37B0" w:rsidRDefault="00D15122" w:rsidP="00B56F29">
      <w:pPr>
        <w:widowControl/>
        <w:rPr>
          <w:rFonts w:ascii="Times New Roman" w:eastAsia="Times New Roman" w:hAnsi="Times New Roman"/>
        </w:rPr>
      </w:pPr>
    </w:p>
    <w:p w14:paraId="1AEB9F94" w14:textId="77777777" w:rsidR="00D15122" w:rsidRPr="003E37B0" w:rsidRDefault="00D15122" w:rsidP="00B56F29">
      <w:pPr>
        <w:widowControl/>
        <w:rPr>
          <w:rFonts w:ascii="Times New Roman" w:eastAsia="Times New Roman" w:hAnsi="Times New Roman"/>
        </w:rPr>
      </w:pPr>
    </w:p>
    <w:p w14:paraId="5C55BF37" w14:textId="77777777" w:rsidR="00D15122" w:rsidRPr="003E37B0" w:rsidRDefault="003E4A60" w:rsidP="00B56F29">
      <w:pPr>
        <w:pStyle w:val="Heading1"/>
        <w:keepNext/>
        <w:widowControl/>
        <w:ind w:left="0"/>
        <w:rPr>
          <w:bCs w:val="0"/>
        </w:rPr>
      </w:pPr>
      <w:r>
        <w:t>5.</w:t>
      </w:r>
      <w:r>
        <w:tab/>
      </w:r>
      <w:r w:rsidR="009B0756" w:rsidRPr="003E37B0">
        <w:t>PHARMACOLOGICAL PROPERTIES</w:t>
      </w:r>
    </w:p>
    <w:p w14:paraId="609581A3" w14:textId="77777777" w:rsidR="00D15122" w:rsidRPr="003E37B0" w:rsidRDefault="00D15122" w:rsidP="00B56F29">
      <w:pPr>
        <w:keepNext/>
        <w:widowControl/>
        <w:rPr>
          <w:rFonts w:ascii="Times New Roman" w:eastAsia="Times New Roman" w:hAnsi="Times New Roman"/>
          <w:b/>
          <w:bCs/>
        </w:rPr>
      </w:pPr>
    </w:p>
    <w:p w14:paraId="629B3031" w14:textId="77777777" w:rsidR="00D15122" w:rsidRPr="003E37B0" w:rsidRDefault="003E4A60" w:rsidP="00B56F29">
      <w:pPr>
        <w:keepNext/>
        <w:widowControl/>
        <w:tabs>
          <w:tab w:val="left" w:pos="540"/>
        </w:tabs>
        <w:rPr>
          <w:rFonts w:ascii="Times New Roman" w:eastAsia="Times New Roman" w:hAnsi="Times New Roman"/>
          <w:b/>
        </w:rPr>
      </w:pPr>
      <w:r>
        <w:rPr>
          <w:rFonts w:ascii="Times New Roman" w:hAnsi="Times New Roman"/>
          <w:b/>
        </w:rPr>
        <w:t>5.1</w:t>
      </w:r>
      <w:r>
        <w:rPr>
          <w:rFonts w:ascii="Times New Roman" w:hAnsi="Times New Roman"/>
          <w:b/>
        </w:rPr>
        <w:tab/>
      </w:r>
      <w:r>
        <w:rPr>
          <w:rFonts w:ascii="Times New Roman" w:hAnsi="Times New Roman"/>
          <w:b/>
        </w:rPr>
        <w:tab/>
      </w:r>
      <w:r w:rsidR="009B0756" w:rsidRPr="003E37B0">
        <w:rPr>
          <w:rFonts w:ascii="Times New Roman" w:hAnsi="Times New Roman"/>
          <w:b/>
        </w:rPr>
        <w:t>Pharmacodynamic properties</w:t>
      </w:r>
    </w:p>
    <w:p w14:paraId="7694A9CE" w14:textId="77777777" w:rsidR="00D15122" w:rsidRPr="003E37B0" w:rsidRDefault="00D15122" w:rsidP="00B56F29">
      <w:pPr>
        <w:keepNext/>
        <w:widowControl/>
        <w:rPr>
          <w:rFonts w:ascii="Times New Roman" w:eastAsia="Times New Roman" w:hAnsi="Times New Roman"/>
          <w:b/>
          <w:bCs/>
        </w:rPr>
      </w:pPr>
    </w:p>
    <w:p w14:paraId="40433427" w14:textId="73D4B1FF" w:rsidR="00D15122" w:rsidRPr="003E37B0" w:rsidRDefault="009B0756" w:rsidP="00B56F29">
      <w:pPr>
        <w:pStyle w:val="BodyText"/>
        <w:widowControl/>
        <w:ind w:left="0"/>
      </w:pPr>
      <w:r w:rsidRPr="003E37B0">
        <w:t>Pharmacotherapeutic group: antineoplastic and immunomodulating agents, antineoplastic agents, monoclonal antibodies</w:t>
      </w:r>
      <w:r w:rsidR="00AF09D6">
        <w:t xml:space="preserve"> and antibody drug conjugates</w:t>
      </w:r>
      <w:r w:rsidRPr="003E37B0">
        <w:t xml:space="preserve">, ATC code: </w:t>
      </w:r>
      <w:r w:rsidR="004A4454" w:rsidRPr="004A4454">
        <w:rPr>
          <w:lang w:val="en-GB"/>
        </w:rPr>
        <w:t>L01FG01</w:t>
      </w:r>
    </w:p>
    <w:p w14:paraId="6D34A0CB" w14:textId="77777777" w:rsidR="00D15122" w:rsidRPr="003E37B0" w:rsidRDefault="00D15122" w:rsidP="00B56F29">
      <w:pPr>
        <w:widowControl/>
        <w:rPr>
          <w:rFonts w:ascii="Times New Roman" w:eastAsia="Times New Roman" w:hAnsi="Times New Roman"/>
        </w:rPr>
      </w:pPr>
    </w:p>
    <w:p w14:paraId="170989C7" w14:textId="41BD6724" w:rsidR="001F6DDC" w:rsidRDefault="006C3617" w:rsidP="00B56F29">
      <w:pPr>
        <w:widowControl/>
        <w:tabs>
          <w:tab w:val="left" w:pos="567"/>
        </w:tabs>
        <w:autoSpaceDE w:val="0"/>
        <w:autoSpaceDN w:val="0"/>
        <w:adjustRightInd w:val="0"/>
        <w:rPr>
          <w:rFonts w:ascii="Times New Roman" w:eastAsia="Times New Roman" w:hAnsi="Times New Roman"/>
        </w:rPr>
      </w:pPr>
      <w:r w:rsidRPr="006C3617">
        <w:rPr>
          <w:rFonts w:ascii="Times New Roman" w:hAnsi="Times New Roman"/>
        </w:rPr>
        <w:lastRenderedPageBreak/>
        <w:t>Zirabev</w:t>
      </w:r>
      <w:r w:rsidR="001F6DDC" w:rsidRPr="006C3617">
        <w:rPr>
          <w:rFonts w:ascii="Times New Roman" w:eastAsia="Times New Roman" w:hAnsi="Times New Roman"/>
        </w:rPr>
        <w:t xml:space="preserve"> </w:t>
      </w:r>
      <w:r w:rsidR="001F6DDC" w:rsidRPr="005E0C54">
        <w:rPr>
          <w:rFonts w:ascii="Times New Roman" w:eastAsia="Times New Roman" w:hAnsi="Times New Roman"/>
        </w:rPr>
        <w:t xml:space="preserve">is a biosimilar medicinal product. Detailed information is available on the website of the European Medicines Agency </w:t>
      </w:r>
      <w:hyperlink r:id="rId9" w:history="1">
        <w:r w:rsidR="00B14EBA" w:rsidRPr="00B14EBA">
          <w:rPr>
            <w:rStyle w:val="Hyperlink"/>
            <w:rFonts w:ascii="Times New Roman" w:eastAsia="Times New Roman" w:hAnsi="Times New Roman"/>
            <w:noProof/>
            <w:lang w:val="en-GB"/>
          </w:rPr>
          <w:t>https://www.ema.europa.eu</w:t>
        </w:r>
      </w:hyperlink>
      <w:r w:rsidR="001F6DDC" w:rsidRPr="00304014">
        <w:rPr>
          <w:rFonts w:ascii="Times New Roman" w:eastAsia="Times New Roman" w:hAnsi="Times New Roman"/>
          <w:noProof/>
          <w:color w:val="000000"/>
        </w:rPr>
        <w:t>.</w:t>
      </w:r>
    </w:p>
    <w:p w14:paraId="63F75ED9" w14:textId="77777777" w:rsidR="001F6DDC" w:rsidRDefault="001F6DDC" w:rsidP="00B56F29">
      <w:pPr>
        <w:widowControl/>
        <w:rPr>
          <w:rFonts w:ascii="Times New Roman" w:eastAsia="Times New Roman" w:hAnsi="Times New Roman"/>
        </w:rPr>
      </w:pPr>
    </w:p>
    <w:p w14:paraId="23FE9695" w14:textId="77777777" w:rsidR="00D15122" w:rsidRDefault="009B0756" w:rsidP="00B56F29">
      <w:pPr>
        <w:pStyle w:val="BodyText"/>
        <w:keepNext/>
        <w:widowControl/>
        <w:spacing w:line="252" w:lineRule="exact"/>
        <w:ind w:left="0"/>
        <w:rPr>
          <w:u w:val="single" w:color="000000"/>
        </w:rPr>
      </w:pPr>
      <w:r w:rsidRPr="003E37B0">
        <w:rPr>
          <w:u w:val="single" w:color="000000"/>
        </w:rPr>
        <w:t>Mechanism of action</w:t>
      </w:r>
    </w:p>
    <w:p w14:paraId="78E38D3F" w14:textId="77777777" w:rsidR="00DF3692" w:rsidRPr="003E37B0" w:rsidRDefault="00DF3692" w:rsidP="00B56F29">
      <w:pPr>
        <w:pStyle w:val="BodyText"/>
        <w:keepNext/>
        <w:widowControl/>
        <w:spacing w:line="252" w:lineRule="exact"/>
        <w:ind w:left="0"/>
      </w:pPr>
    </w:p>
    <w:p w14:paraId="4CAE8FCA" w14:textId="77777777" w:rsidR="00D15122" w:rsidRPr="003E37B0" w:rsidRDefault="009B0756" w:rsidP="00B56F29">
      <w:pPr>
        <w:pStyle w:val="BodyText"/>
        <w:widowControl/>
        <w:ind w:left="0"/>
      </w:pPr>
      <w:r w:rsidRPr="003E37B0">
        <w:t>Bevacizumab binds to vascular endothelial growth factor (VEGF), the key driver of vasculogenesis and angiogenesis, and thereby inhibits the binding of VEGF to its receptors, Flt-1 (VEGFR-1) and KDR (VEGFR-2), on the surface of endothelial cells. Neutralising the biological activity of VEGF regresses the vascularisation of tumours, normalises remaining tumour vasculature, and inhibits the formation of new tumour vasculature, thereby inhibiting tumour growth.</w:t>
      </w:r>
    </w:p>
    <w:p w14:paraId="5FCF136B" w14:textId="77777777" w:rsidR="00D15122" w:rsidRPr="003E37B0" w:rsidRDefault="00D15122" w:rsidP="00B56F29">
      <w:pPr>
        <w:widowControl/>
        <w:rPr>
          <w:rFonts w:ascii="Times New Roman" w:eastAsia="Times New Roman" w:hAnsi="Times New Roman"/>
        </w:rPr>
      </w:pPr>
    </w:p>
    <w:p w14:paraId="2628E450" w14:textId="77777777" w:rsidR="00D15122" w:rsidRDefault="009B0756" w:rsidP="00B56F29">
      <w:pPr>
        <w:pStyle w:val="BodyText"/>
        <w:keepNext/>
        <w:widowControl/>
        <w:spacing w:line="252" w:lineRule="exact"/>
        <w:ind w:left="0"/>
        <w:rPr>
          <w:u w:val="single" w:color="000000"/>
        </w:rPr>
      </w:pPr>
      <w:r w:rsidRPr="003E37B0">
        <w:rPr>
          <w:u w:val="single" w:color="000000"/>
        </w:rPr>
        <w:t>Pharmacodynamic effects</w:t>
      </w:r>
    </w:p>
    <w:p w14:paraId="09CB8EE2" w14:textId="77777777" w:rsidR="00DF3692" w:rsidRPr="003E37B0" w:rsidRDefault="00DF3692" w:rsidP="00B56F29">
      <w:pPr>
        <w:pStyle w:val="BodyText"/>
        <w:keepNext/>
        <w:widowControl/>
        <w:spacing w:line="252" w:lineRule="exact"/>
        <w:ind w:left="0"/>
      </w:pPr>
    </w:p>
    <w:p w14:paraId="613521F5" w14:textId="77777777" w:rsidR="00D15122" w:rsidRPr="003E37B0" w:rsidRDefault="009B0756" w:rsidP="00B56F29">
      <w:pPr>
        <w:pStyle w:val="BodyText"/>
        <w:widowControl/>
        <w:ind w:left="0"/>
      </w:pPr>
      <w:r w:rsidRPr="003E37B0">
        <w:t>Administration of bevacizumab or its parental murine antibody to xenotransplant models of cancer in nude mice resulted in extensive anti-tumour activity in human cancers, including colon, breast, pancreas and prostate. Metastatic disease progression was inhibited and microvascular permeability was reduced.</w:t>
      </w:r>
    </w:p>
    <w:p w14:paraId="4E649423" w14:textId="77777777" w:rsidR="00D15122" w:rsidRPr="003E37B0" w:rsidRDefault="00D15122" w:rsidP="00B56F29">
      <w:pPr>
        <w:widowControl/>
        <w:rPr>
          <w:rFonts w:ascii="Times New Roman" w:eastAsia="Times New Roman" w:hAnsi="Times New Roman"/>
        </w:rPr>
      </w:pPr>
    </w:p>
    <w:p w14:paraId="0393DE48" w14:textId="0D5F15F9" w:rsidR="00D15122" w:rsidRPr="00F73426" w:rsidRDefault="009B0756" w:rsidP="00B56F29">
      <w:pPr>
        <w:pStyle w:val="BodyText"/>
        <w:keepNext/>
        <w:widowControl/>
        <w:ind w:left="0"/>
        <w:rPr>
          <w:u w:val="single"/>
        </w:rPr>
      </w:pPr>
      <w:r w:rsidRPr="00F73426">
        <w:rPr>
          <w:u w:val="single"/>
        </w:rPr>
        <w:t>Clinical efficacy</w:t>
      </w:r>
      <w:r w:rsidR="00481A49">
        <w:rPr>
          <w:u w:val="single"/>
        </w:rPr>
        <w:t xml:space="preserve"> and safety</w:t>
      </w:r>
    </w:p>
    <w:p w14:paraId="5AC32248" w14:textId="77777777" w:rsidR="00593A24" w:rsidRDefault="00593A24" w:rsidP="00B56F29">
      <w:pPr>
        <w:keepNext/>
        <w:widowControl/>
        <w:rPr>
          <w:rFonts w:ascii="Times New Roman" w:eastAsia="Times New Roman" w:hAnsi="Times New Roman"/>
        </w:rPr>
      </w:pPr>
    </w:p>
    <w:p w14:paraId="0B0711DB" w14:textId="77777777" w:rsidR="00D15122" w:rsidRPr="003E37B0" w:rsidRDefault="009B0756" w:rsidP="00B56F29">
      <w:pPr>
        <w:keepNext/>
        <w:widowControl/>
        <w:rPr>
          <w:rFonts w:ascii="Times New Roman" w:eastAsia="Times New Roman" w:hAnsi="Times New Roman"/>
        </w:rPr>
      </w:pPr>
      <w:r w:rsidRPr="003E37B0">
        <w:rPr>
          <w:rFonts w:ascii="Times New Roman" w:hAnsi="Times New Roman"/>
          <w:i/>
          <w:u w:val="single" w:color="000000"/>
        </w:rPr>
        <w:t>Metastatic carcinoma of the colon or rectum (mCRC)</w:t>
      </w:r>
    </w:p>
    <w:p w14:paraId="2944AF0A" w14:textId="77777777" w:rsidR="00D15122" w:rsidRPr="003E37B0" w:rsidRDefault="00D15122" w:rsidP="00B56F29">
      <w:pPr>
        <w:keepNext/>
        <w:widowControl/>
        <w:rPr>
          <w:rFonts w:ascii="Times New Roman" w:eastAsia="Times New Roman" w:hAnsi="Times New Roman"/>
        </w:rPr>
      </w:pPr>
    </w:p>
    <w:p w14:paraId="4AFBDA1D" w14:textId="77777777" w:rsidR="00D15122" w:rsidRPr="003E37B0" w:rsidRDefault="009B0756" w:rsidP="00B56F29">
      <w:pPr>
        <w:pStyle w:val="BodyText"/>
        <w:widowControl/>
        <w:ind w:left="0"/>
      </w:pPr>
      <w:r w:rsidRPr="003E37B0">
        <w:t xml:space="preserve">The safety and efficacy of the recommended dose (5 mg/kg of body weight every two weeks) in metastatic carcinoma of the colon or rectum were studied in three randomised, active-controlled clinical trials in combination with fluoropyrimidine-based first-line chemotherapy. </w:t>
      </w:r>
      <w:r w:rsidR="00A25E2A" w:rsidRPr="003E37B0">
        <w:t>b</w:t>
      </w:r>
      <w:r w:rsidR="00007842" w:rsidRPr="003E37B0">
        <w:t>evacizumab</w:t>
      </w:r>
      <w:r w:rsidRPr="003E37B0">
        <w:t xml:space="preserve"> was combined with two chemotherapy regimens:</w:t>
      </w:r>
    </w:p>
    <w:p w14:paraId="3AEB6F50" w14:textId="77777777" w:rsidR="00D15122" w:rsidRPr="003E37B0" w:rsidRDefault="00D15122" w:rsidP="00B56F29">
      <w:pPr>
        <w:widowControl/>
        <w:rPr>
          <w:rFonts w:ascii="Times New Roman" w:eastAsia="Times New Roman" w:hAnsi="Times New Roman"/>
        </w:rPr>
      </w:pPr>
    </w:p>
    <w:p w14:paraId="751A35AA" w14:textId="77777777" w:rsidR="00D15122" w:rsidRPr="003E37B0" w:rsidRDefault="009B0756" w:rsidP="003C2FFD">
      <w:pPr>
        <w:pStyle w:val="BodyText"/>
        <w:widowControl/>
        <w:numPr>
          <w:ilvl w:val="0"/>
          <w:numId w:val="27"/>
        </w:numPr>
        <w:ind w:left="562" w:hanging="562"/>
      </w:pPr>
      <w:r w:rsidRPr="003E37B0">
        <w:t>AVF2107g: A weekly schedule of irinotecan/bolus 5-fluorouracil/folinic acid (IFL) for a total of 4 weeks of each 6 week-cycle (Saltz regimen).</w:t>
      </w:r>
    </w:p>
    <w:p w14:paraId="0989A04A" w14:textId="77777777" w:rsidR="00D15122" w:rsidRPr="003E37B0" w:rsidRDefault="009B0756" w:rsidP="003C2FFD">
      <w:pPr>
        <w:pStyle w:val="BodyText"/>
        <w:widowControl/>
        <w:numPr>
          <w:ilvl w:val="0"/>
          <w:numId w:val="27"/>
        </w:numPr>
        <w:ind w:left="562" w:hanging="562"/>
      </w:pPr>
      <w:r w:rsidRPr="003E37B0">
        <w:t>AVF0780g: In combination with bolus 5-fluorouracil/folinic acid (5-FU/FA) for a total of 6</w:t>
      </w:r>
      <w:r w:rsidR="00BF1852">
        <w:t> </w:t>
      </w:r>
      <w:r w:rsidRPr="003E37B0">
        <w:t>weeks of each 8 week-cycle (Roswell Park regimen).</w:t>
      </w:r>
    </w:p>
    <w:p w14:paraId="7FD6EF27" w14:textId="77777777" w:rsidR="00221EBE" w:rsidRPr="003E37B0" w:rsidRDefault="009B0756" w:rsidP="003C2FFD">
      <w:pPr>
        <w:pStyle w:val="BodyText"/>
        <w:widowControl/>
        <w:numPr>
          <w:ilvl w:val="0"/>
          <w:numId w:val="27"/>
        </w:numPr>
        <w:ind w:left="562" w:hanging="562"/>
      </w:pPr>
      <w:r w:rsidRPr="003E37B0">
        <w:t>AVF2192g: In combination with bolus 5-FU/FA for a total of 6 weeks of each 8</w:t>
      </w:r>
      <w:r w:rsidR="00B50612">
        <w:t> </w:t>
      </w:r>
      <w:r w:rsidRPr="003E37B0">
        <w:t>week</w:t>
      </w:r>
      <w:r w:rsidR="00B50612">
        <w:noBreakHyphen/>
      </w:r>
      <w:r w:rsidRPr="003E37B0">
        <w:t>cycle (Roswell Park regimen) in patients who were not optimal candidates for first-line irinotecan treatment.</w:t>
      </w:r>
    </w:p>
    <w:p w14:paraId="73A194D0" w14:textId="77777777" w:rsidR="00221EBE" w:rsidRPr="003E37B0" w:rsidRDefault="00221EBE" w:rsidP="00B56F29">
      <w:pPr>
        <w:pStyle w:val="BodyText"/>
        <w:widowControl/>
        <w:tabs>
          <w:tab w:val="left" w:pos="719"/>
        </w:tabs>
        <w:ind w:left="0"/>
        <w:jc w:val="both"/>
      </w:pPr>
    </w:p>
    <w:p w14:paraId="18D6F443" w14:textId="77777777" w:rsidR="00D15122" w:rsidRPr="003E37B0" w:rsidRDefault="009B0756" w:rsidP="00B56F29">
      <w:pPr>
        <w:pStyle w:val="BodyText"/>
        <w:widowControl/>
        <w:tabs>
          <w:tab w:val="left" w:pos="719"/>
        </w:tabs>
        <w:ind w:left="0"/>
      </w:pPr>
      <w:r w:rsidRPr="003E37B0">
        <w:t>Three additional studies with bevacizumab have been conducted in mCRC patients: first-line (NO16966), second-line with no previous bevacizumab treatment (E3200), and second-line with previous bevacizumab treatment following disease progression in first-line (ML18147). In these studies, bevacizumab was administered at the following dosing regimens in combination with FOLFOX-4 (5-FU/LV/oxaliplatin), XELOX (capecitabine/oxaliplatin), and fluoropyrimidine/irinotecan and fluoropyrimidine/oxaliplatin:</w:t>
      </w:r>
    </w:p>
    <w:p w14:paraId="09657C32" w14:textId="77777777" w:rsidR="00D15122" w:rsidRPr="003E37B0" w:rsidRDefault="00D15122" w:rsidP="00B56F29">
      <w:pPr>
        <w:widowControl/>
        <w:rPr>
          <w:rFonts w:ascii="Times New Roman" w:eastAsia="Times New Roman" w:hAnsi="Times New Roman"/>
          <w:sz w:val="21"/>
          <w:szCs w:val="21"/>
        </w:rPr>
      </w:pPr>
    </w:p>
    <w:p w14:paraId="155A3314" w14:textId="77777777" w:rsidR="00D15122" w:rsidRPr="003E37B0" w:rsidRDefault="009B0756" w:rsidP="003C2FFD">
      <w:pPr>
        <w:pStyle w:val="BodyText"/>
        <w:widowControl/>
        <w:numPr>
          <w:ilvl w:val="0"/>
          <w:numId w:val="28"/>
        </w:numPr>
        <w:ind w:left="562" w:hanging="562"/>
      </w:pPr>
      <w:r w:rsidRPr="003E37B0">
        <w:t xml:space="preserve">NO16966: </w:t>
      </w:r>
      <w:r w:rsidR="000206F2" w:rsidRPr="003E37B0">
        <w:t>B</w:t>
      </w:r>
      <w:r w:rsidR="00007842" w:rsidRPr="003E37B0">
        <w:t>evacizumab</w:t>
      </w:r>
      <w:r w:rsidRPr="003E37B0">
        <w:t xml:space="preserve"> 7.5 mg/kg of body weight every 3 weeks in combination with oral capecitabine and intravenous oxaliplatin (XELOX) or </w:t>
      </w:r>
      <w:r w:rsidR="00A25E2A" w:rsidRPr="003E37B0">
        <w:t>b</w:t>
      </w:r>
      <w:r w:rsidR="00007842" w:rsidRPr="003E37B0">
        <w:t>evacizumab</w:t>
      </w:r>
      <w:r w:rsidRPr="003E37B0">
        <w:t xml:space="preserve"> 5 mg/kg every 2</w:t>
      </w:r>
      <w:r w:rsidR="00BF1852">
        <w:t> </w:t>
      </w:r>
      <w:r w:rsidRPr="003E37B0">
        <w:t>weeks in combination with leucovorin plus 5-fluorouracil bolus, followed by 5</w:t>
      </w:r>
      <w:r w:rsidR="00B50612">
        <w:noBreakHyphen/>
      </w:r>
      <w:r w:rsidRPr="003E37B0">
        <w:t>fluorouracil infusion, with intravenous oxaliplatin (FOLFOX-4).</w:t>
      </w:r>
    </w:p>
    <w:p w14:paraId="4066407C" w14:textId="77777777" w:rsidR="00D15122" w:rsidRPr="006C3617" w:rsidRDefault="00D15122" w:rsidP="003C2FFD">
      <w:pPr>
        <w:pStyle w:val="BodyText"/>
        <w:widowControl/>
        <w:ind w:left="562" w:hanging="562"/>
      </w:pPr>
    </w:p>
    <w:p w14:paraId="2DC4B40F" w14:textId="77777777" w:rsidR="00D15122" w:rsidRPr="003E37B0" w:rsidRDefault="009B0756" w:rsidP="003C2FFD">
      <w:pPr>
        <w:pStyle w:val="BodyText"/>
        <w:widowControl/>
        <w:numPr>
          <w:ilvl w:val="0"/>
          <w:numId w:val="28"/>
        </w:numPr>
        <w:ind w:left="562" w:hanging="562"/>
      </w:pPr>
      <w:r w:rsidRPr="003E37B0">
        <w:t xml:space="preserve">E3200: </w:t>
      </w:r>
      <w:r w:rsidR="000206F2" w:rsidRPr="003E37B0">
        <w:t>B</w:t>
      </w:r>
      <w:r w:rsidR="00007842" w:rsidRPr="003E37B0">
        <w:t>evacizumab</w:t>
      </w:r>
      <w:r w:rsidRPr="003E37B0">
        <w:t xml:space="preserve"> 10 mg/kg of body weight every 2 weeks in combination with leucovorin and 5-fluorouracil bolus, followed by 5-fluorouracil infusion, with intravenous oxaliplatin (FOLFOX-4) in bevacizumab-naïve patients.</w:t>
      </w:r>
    </w:p>
    <w:p w14:paraId="6E3C6336" w14:textId="77777777" w:rsidR="00D15122" w:rsidRPr="003E37B0" w:rsidRDefault="00D15122" w:rsidP="003C2FFD">
      <w:pPr>
        <w:pStyle w:val="BodyText"/>
        <w:widowControl/>
        <w:ind w:left="562" w:hanging="562"/>
      </w:pPr>
    </w:p>
    <w:p w14:paraId="1DB6FE90" w14:textId="77777777" w:rsidR="00D15122" w:rsidRPr="003E37B0" w:rsidRDefault="009B0756" w:rsidP="003C2FFD">
      <w:pPr>
        <w:pStyle w:val="BodyText"/>
        <w:widowControl/>
        <w:numPr>
          <w:ilvl w:val="0"/>
          <w:numId w:val="28"/>
        </w:numPr>
        <w:ind w:left="562" w:hanging="562"/>
      </w:pPr>
      <w:r w:rsidRPr="003E37B0">
        <w:t xml:space="preserve">ML18147: </w:t>
      </w:r>
      <w:r w:rsidR="000206F2" w:rsidRPr="003E37B0">
        <w:t>B</w:t>
      </w:r>
      <w:r w:rsidR="00007842" w:rsidRPr="003E37B0">
        <w:t>evacizumab</w:t>
      </w:r>
      <w:r w:rsidRPr="003E37B0">
        <w:t xml:space="preserve"> 5.0 mg/kg of body weight every 2 weeks or </w:t>
      </w:r>
      <w:r w:rsidR="00A25E2A" w:rsidRPr="003E37B0">
        <w:t>b</w:t>
      </w:r>
      <w:r w:rsidR="00007842" w:rsidRPr="003E37B0">
        <w:t>evacizumab</w:t>
      </w:r>
      <w:r w:rsidRPr="003E37B0">
        <w:t xml:space="preserve"> 7.5</w:t>
      </w:r>
      <w:r w:rsidR="00B50612">
        <w:t> </w:t>
      </w:r>
      <w:r w:rsidRPr="003E37B0">
        <w:t>mg/kg of body weight every 3 weeks in combination with fluoropyrimidine/irinotecan or fluoropyrimidine/oxaliplatin in patients with disease progression following first-line treatment with bevacizumab. Use of irinotecan- or oxaliplatin-containing regimen was switched depending on first-line usage of either oxaliplatin or irinotecan.</w:t>
      </w:r>
    </w:p>
    <w:p w14:paraId="10509C2D" w14:textId="77777777" w:rsidR="00D15122" w:rsidRPr="003E37B0" w:rsidRDefault="00D15122" w:rsidP="00B56F29">
      <w:pPr>
        <w:widowControl/>
        <w:rPr>
          <w:rFonts w:ascii="Times New Roman" w:eastAsia="Times New Roman" w:hAnsi="Times New Roman"/>
          <w:sz w:val="21"/>
          <w:szCs w:val="21"/>
        </w:rPr>
      </w:pPr>
    </w:p>
    <w:p w14:paraId="7F843738" w14:textId="77777777" w:rsidR="00DF3692" w:rsidRPr="00DF3692" w:rsidRDefault="009B0756" w:rsidP="00B56F29">
      <w:pPr>
        <w:keepNext/>
        <w:widowControl/>
        <w:rPr>
          <w:rFonts w:ascii="Times New Roman" w:eastAsia="Times New Roman" w:hAnsi="Times New Roman"/>
        </w:rPr>
      </w:pPr>
      <w:r w:rsidRPr="00DF3692">
        <w:rPr>
          <w:rFonts w:ascii="Times New Roman" w:hAnsi="Times New Roman"/>
          <w:i/>
        </w:rPr>
        <w:lastRenderedPageBreak/>
        <w:t>AVF2107g</w:t>
      </w:r>
    </w:p>
    <w:p w14:paraId="0E476D7C" w14:textId="77777777" w:rsidR="00D15122" w:rsidRPr="003E37B0" w:rsidRDefault="009B0756" w:rsidP="00B56F29">
      <w:pPr>
        <w:pStyle w:val="BodyText"/>
        <w:widowControl/>
        <w:ind w:left="0"/>
      </w:pPr>
      <w:r w:rsidRPr="003E37B0">
        <w:t xml:space="preserve">This was a phase III randomised, double-blind, active-controlled clinical trial evaluating </w:t>
      </w:r>
      <w:r w:rsidR="00A25E2A" w:rsidRPr="003E37B0">
        <w:t>b</w:t>
      </w:r>
      <w:r w:rsidR="00007842" w:rsidRPr="003E37B0">
        <w:t>evacizumab</w:t>
      </w:r>
      <w:r w:rsidRPr="003E37B0">
        <w:t xml:space="preserve"> in combination with IFL as first-line treatment for metastatic carcinoma of the colon or rectum.</w:t>
      </w:r>
      <w:r w:rsidR="000206F2" w:rsidRPr="003E37B0">
        <w:t xml:space="preserve"> </w:t>
      </w:r>
      <w:r w:rsidRPr="003E37B0">
        <w:t>Eight hundred and thirteen patients were randomised to receive IFL + placebo (Arm 1) or</w:t>
      </w:r>
      <w:r w:rsidR="00A25E2A" w:rsidRPr="003E37B0">
        <w:t xml:space="preserve"> </w:t>
      </w:r>
      <w:r w:rsidR="0009041F" w:rsidRPr="003E37B0">
        <w:t>IFL</w:t>
      </w:r>
      <w:r w:rsidR="0009041F">
        <w:t> </w:t>
      </w:r>
      <w:r w:rsidR="0009041F" w:rsidRPr="003E37B0">
        <w:t>+</w:t>
      </w:r>
      <w:r w:rsidR="0009041F">
        <w:t> </w:t>
      </w:r>
      <w:r w:rsidR="00A25E2A" w:rsidRPr="003E37B0">
        <w:t>b</w:t>
      </w:r>
      <w:r w:rsidR="00007842" w:rsidRPr="003E37B0">
        <w:t>evacizumab</w:t>
      </w:r>
      <w:r w:rsidRPr="003E37B0">
        <w:t xml:space="preserve"> (5 mg/kg every 2 weeks, Arm 2). A third group of 110 patients received bolus 5</w:t>
      </w:r>
      <w:r w:rsidR="00B50612">
        <w:noBreakHyphen/>
      </w:r>
      <w:r w:rsidRPr="003E37B0">
        <w:t>FU/</w:t>
      </w:r>
      <w:r w:rsidR="0009041F" w:rsidRPr="003E37B0">
        <w:t>FA</w:t>
      </w:r>
      <w:r w:rsidR="0009041F">
        <w:t> </w:t>
      </w:r>
      <w:r w:rsidRPr="003E37B0">
        <w:t xml:space="preserve">+ </w:t>
      </w:r>
      <w:r w:rsidR="00A25E2A" w:rsidRPr="003E37B0">
        <w:t>b</w:t>
      </w:r>
      <w:r w:rsidR="00007842" w:rsidRPr="003E37B0">
        <w:t>evacizumab</w:t>
      </w:r>
      <w:r w:rsidRPr="003E37B0">
        <w:t xml:space="preserve"> (Arm 3). Enrolment in Arm 3 was discontinued, as pre-specified, once safety of </w:t>
      </w:r>
      <w:r w:rsidR="00A25E2A" w:rsidRPr="003E37B0">
        <w:t>b</w:t>
      </w:r>
      <w:r w:rsidR="00007842" w:rsidRPr="003E37B0">
        <w:t>evacizumab</w:t>
      </w:r>
      <w:r w:rsidRPr="003E37B0">
        <w:t xml:space="preserve"> with the IFL regimen was established and considered acceptable. All treatments were continued until disease progression. The overall mean age was 59.4 years; 56.6% of patients had an ECOG performance status of 0, 43% had a value of 1 and 0.4% had a value of 2. 15.5% had received prior radiotherapy and 28.4% prior chemotherapy.</w:t>
      </w:r>
    </w:p>
    <w:p w14:paraId="653FF78D" w14:textId="77777777" w:rsidR="00D15122" w:rsidRPr="003E37B0" w:rsidRDefault="00D15122" w:rsidP="00B56F29">
      <w:pPr>
        <w:widowControl/>
        <w:rPr>
          <w:rFonts w:ascii="Times New Roman" w:eastAsia="Times New Roman" w:hAnsi="Times New Roman"/>
        </w:rPr>
      </w:pPr>
    </w:p>
    <w:p w14:paraId="6208BD54" w14:textId="77777777" w:rsidR="00D15122" w:rsidRPr="003E37B0" w:rsidRDefault="009B0756" w:rsidP="00B56F29">
      <w:pPr>
        <w:pStyle w:val="BodyText"/>
        <w:widowControl/>
        <w:ind w:left="0"/>
      </w:pPr>
      <w:r w:rsidRPr="003E37B0">
        <w:t xml:space="preserve">The primary efficacy variable of the trial was overall survival. The addition of </w:t>
      </w:r>
      <w:r w:rsidR="00A25E2A" w:rsidRPr="003E37B0">
        <w:t>b</w:t>
      </w:r>
      <w:r w:rsidR="00007842" w:rsidRPr="003E37B0">
        <w:t>evacizumab</w:t>
      </w:r>
      <w:r w:rsidRPr="003E37B0">
        <w:t xml:space="preserve"> to IFL resulted in statistically significant increases in overall survival, progression-free survival and overall response rate (see Table 4). The clinical benefit, as measured by overall survival, was seen in all pre</w:t>
      </w:r>
      <w:r w:rsidR="00B50612">
        <w:noBreakHyphen/>
      </w:r>
      <w:r w:rsidRPr="003E37B0">
        <w:t>specified patient subgroups, including those defined by age, sex, performance status, location of primary tumour, number of organs involved and duration of metastatic disease.</w:t>
      </w:r>
    </w:p>
    <w:p w14:paraId="045428F2" w14:textId="77777777" w:rsidR="00D15122" w:rsidRPr="003E37B0" w:rsidRDefault="00D15122" w:rsidP="00B56F29">
      <w:pPr>
        <w:widowControl/>
        <w:rPr>
          <w:rFonts w:ascii="Times New Roman" w:eastAsia="Times New Roman" w:hAnsi="Times New Roman"/>
          <w:sz w:val="18"/>
          <w:szCs w:val="18"/>
        </w:rPr>
      </w:pPr>
    </w:p>
    <w:p w14:paraId="2BB36ED5" w14:textId="77777777" w:rsidR="00D15122" w:rsidRPr="003E37B0" w:rsidRDefault="009B0756" w:rsidP="00B56F29">
      <w:pPr>
        <w:pStyle w:val="BodyText"/>
        <w:widowControl/>
        <w:ind w:left="0"/>
      </w:pPr>
      <w:r w:rsidRPr="003E37B0">
        <w:t xml:space="preserve">The efficacy results of </w:t>
      </w:r>
      <w:r w:rsidR="00A25E2A" w:rsidRPr="003E37B0">
        <w:t>b</w:t>
      </w:r>
      <w:r w:rsidR="00007842" w:rsidRPr="003E37B0">
        <w:t>evacizumab</w:t>
      </w:r>
      <w:r w:rsidRPr="003E37B0">
        <w:t xml:space="preserve"> in combination with IFL-chemotherapy are displayed in Table</w:t>
      </w:r>
      <w:r w:rsidR="00FF7CB0">
        <w:t> </w:t>
      </w:r>
      <w:r w:rsidRPr="003E37B0">
        <w:t>4.</w:t>
      </w:r>
    </w:p>
    <w:p w14:paraId="1DAFAD95" w14:textId="77777777" w:rsidR="00221EBE" w:rsidRPr="003E37B0" w:rsidRDefault="00221EBE" w:rsidP="00FA4903">
      <w:pPr>
        <w:pStyle w:val="Heading1"/>
        <w:widowControl/>
        <w:tabs>
          <w:tab w:val="left" w:pos="1253"/>
        </w:tabs>
        <w:ind w:left="0"/>
        <w:rPr>
          <w:b w:val="0"/>
        </w:rPr>
      </w:pPr>
    </w:p>
    <w:p w14:paraId="77A2FC8D" w14:textId="77777777" w:rsidR="00D15122" w:rsidRPr="003E37B0" w:rsidRDefault="009B0756" w:rsidP="00FA4903">
      <w:pPr>
        <w:pStyle w:val="Heading1"/>
        <w:keepNext/>
        <w:widowControl/>
        <w:tabs>
          <w:tab w:val="left" w:pos="1253"/>
        </w:tabs>
        <w:ind w:left="0"/>
        <w:rPr>
          <w:bCs w:val="0"/>
        </w:rPr>
      </w:pPr>
      <w:r w:rsidRPr="003E37B0">
        <w:t>Table 4</w:t>
      </w:r>
      <w:r w:rsidRPr="003E37B0">
        <w:tab/>
        <w:t>Efficacy results for trial AVF2107g</w:t>
      </w:r>
    </w:p>
    <w:p w14:paraId="42BF9BBE" w14:textId="77777777" w:rsidR="00D15122" w:rsidRPr="003E37B0" w:rsidRDefault="00D15122" w:rsidP="00FA4903">
      <w:pPr>
        <w:keepNext/>
        <w:widowControl/>
        <w:rPr>
          <w:rFonts w:ascii="Times New Roman" w:eastAsia="Times New Roman" w:hAnsi="Times New Roman"/>
          <w:bCs/>
        </w:rPr>
      </w:pPr>
    </w:p>
    <w:tbl>
      <w:tblPr>
        <w:tblW w:w="5000" w:type="pct"/>
        <w:tblLayout w:type="fixed"/>
        <w:tblCellMar>
          <w:left w:w="115" w:type="dxa"/>
          <w:right w:w="115" w:type="dxa"/>
        </w:tblCellMar>
        <w:tblLook w:val="01E0" w:firstRow="1" w:lastRow="1" w:firstColumn="1" w:lastColumn="1" w:noHBand="0" w:noVBand="0"/>
      </w:tblPr>
      <w:tblGrid>
        <w:gridCol w:w="4064"/>
        <w:gridCol w:w="2574"/>
        <w:gridCol w:w="2438"/>
      </w:tblGrid>
      <w:tr w:rsidR="00D15122" w:rsidRPr="00A542C9" w14:paraId="542C40C4" w14:textId="77777777" w:rsidTr="00544237">
        <w:trPr>
          <w:tblHeader/>
        </w:trPr>
        <w:tc>
          <w:tcPr>
            <w:tcW w:w="3600" w:type="dxa"/>
            <w:vMerge w:val="restart"/>
            <w:tcBorders>
              <w:top w:val="single" w:sz="5" w:space="0" w:color="000000"/>
              <w:left w:val="single" w:sz="5" w:space="0" w:color="000000"/>
              <w:right w:val="single" w:sz="5" w:space="0" w:color="000000"/>
            </w:tcBorders>
          </w:tcPr>
          <w:p w14:paraId="4BC69EDD" w14:textId="77777777" w:rsidR="00D15122" w:rsidRPr="00A542C9" w:rsidRDefault="00D15122" w:rsidP="00FA4903">
            <w:pPr>
              <w:keepNext/>
              <w:widowControl/>
              <w:rPr>
                <w:rFonts w:ascii="Times New Roman" w:hAnsi="Times New Roman"/>
              </w:rPr>
            </w:pPr>
          </w:p>
        </w:tc>
        <w:tc>
          <w:tcPr>
            <w:tcW w:w="4440" w:type="dxa"/>
            <w:gridSpan w:val="2"/>
            <w:tcBorders>
              <w:top w:val="single" w:sz="5" w:space="0" w:color="000000"/>
              <w:left w:val="single" w:sz="5" w:space="0" w:color="000000"/>
              <w:bottom w:val="single" w:sz="5" w:space="0" w:color="000000"/>
              <w:right w:val="single" w:sz="5" w:space="0" w:color="000000"/>
            </w:tcBorders>
          </w:tcPr>
          <w:p w14:paraId="1DC97222" w14:textId="77777777" w:rsidR="00D15122" w:rsidRPr="003E37B0" w:rsidRDefault="009B0756" w:rsidP="00FA4903">
            <w:pPr>
              <w:pStyle w:val="TableParagraph"/>
              <w:keepNext/>
              <w:widowControl/>
              <w:jc w:val="center"/>
              <w:rPr>
                <w:rFonts w:ascii="Times New Roman" w:eastAsia="Times New Roman" w:hAnsi="Times New Roman"/>
              </w:rPr>
            </w:pPr>
            <w:r w:rsidRPr="00A542C9">
              <w:rPr>
                <w:rFonts w:ascii="Times New Roman" w:hAnsi="Times New Roman"/>
              </w:rPr>
              <w:t>AVF2107g</w:t>
            </w:r>
          </w:p>
        </w:tc>
      </w:tr>
      <w:tr w:rsidR="00D15122" w:rsidRPr="00A542C9" w14:paraId="68DA207F" w14:textId="77777777" w:rsidTr="00544237">
        <w:trPr>
          <w:tblHeader/>
        </w:trPr>
        <w:tc>
          <w:tcPr>
            <w:tcW w:w="3600" w:type="dxa"/>
            <w:vMerge/>
            <w:tcBorders>
              <w:left w:val="single" w:sz="5" w:space="0" w:color="000000"/>
              <w:bottom w:val="single" w:sz="5" w:space="0" w:color="000000"/>
              <w:right w:val="single" w:sz="5" w:space="0" w:color="000000"/>
            </w:tcBorders>
          </w:tcPr>
          <w:p w14:paraId="40BD84CE" w14:textId="77777777" w:rsidR="00D15122" w:rsidRPr="00A542C9" w:rsidRDefault="00D15122" w:rsidP="00FA4903">
            <w:pPr>
              <w:keepNext/>
              <w:widowControl/>
              <w:rPr>
                <w:rFonts w:ascii="Times New Roman" w:hAnsi="Times New Roman"/>
              </w:rPr>
            </w:pPr>
          </w:p>
        </w:tc>
        <w:tc>
          <w:tcPr>
            <w:tcW w:w="2280" w:type="dxa"/>
            <w:tcBorders>
              <w:top w:val="single" w:sz="5" w:space="0" w:color="000000"/>
              <w:left w:val="single" w:sz="5" w:space="0" w:color="000000"/>
              <w:bottom w:val="single" w:sz="5" w:space="0" w:color="000000"/>
              <w:right w:val="single" w:sz="5" w:space="0" w:color="000000"/>
            </w:tcBorders>
          </w:tcPr>
          <w:p w14:paraId="419CB85D" w14:textId="77777777" w:rsidR="00DE043A" w:rsidRDefault="009B0756" w:rsidP="00FA4903">
            <w:pPr>
              <w:pStyle w:val="TableParagraph"/>
              <w:keepNext/>
              <w:widowControl/>
              <w:spacing w:line="278" w:lineRule="auto"/>
              <w:ind w:firstLine="14"/>
              <w:jc w:val="center"/>
              <w:rPr>
                <w:rFonts w:ascii="Times New Roman" w:eastAsia="Times New Roman" w:hAnsi="Times New Roman"/>
              </w:rPr>
            </w:pPr>
            <w:r w:rsidRPr="003E37B0">
              <w:rPr>
                <w:rFonts w:ascii="Times New Roman" w:eastAsia="Times New Roman" w:hAnsi="Times New Roman"/>
              </w:rPr>
              <w:t xml:space="preserve">Arm 1 </w:t>
            </w:r>
          </w:p>
          <w:p w14:paraId="3459A658" w14:textId="77777777" w:rsidR="00D15122" w:rsidRPr="003E37B0" w:rsidRDefault="009B0756" w:rsidP="00FA4903">
            <w:pPr>
              <w:pStyle w:val="TableParagraph"/>
              <w:keepNext/>
              <w:widowControl/>
              <w:spacing w:line="278" w:lineRule="auto"/>
              <w:ind w:firstLine="14"/>
              <w:jc w:val="center"/>
              <w:rPr>
                <w:rFonts w:ascii="Times New Roman" w:eastAsia="Times New Roman" w:hAnsi="Times New Roman"/>
              </w:rPr>
            </w:pPr>
            <w:r w:rsidRPr="003E37B0">
              <w:rPr>
                <w:rFonts w:ascii="Times New Roman" w:eastAsia="Times New Roman" w:hAnsi="Times New Roman"/>
              </w:rPr>
              <w:t xml:space="preserve">IFL </w:t>
            </w:r>
            <w:r w:rsidR="00780CBF" w:rsidRPr="003E37B0">
              <w:rPr>
                <w:rFonts w:ascii="Times New Roman" w:eastAsia="Times New Roman" w:hAnsi="Times New Roman"/>
              </w:rPr>
              <w:t xml:space="preserve">+ </w:t>
            </w:r>
            <w:r w:rsidRPr="003E37B0">
              <w:rPr>
                <w:rFonts w:ascii="Times New Roman" w:eastAsia="Times New Roman" w:hAnsi="Times New Roman"/>
              </w:rPr>
              <w:t>placebo</w:t>
            </w:r>
          </w:p>
        </w:tc>
        <w:tc>
          <w:tcPr>
            <w:tcW w:w="2160" w:type="dxa"/>
            <w:tcBorders>
              <w:top w:val="single" w:sz="5" w:space="0" w:color="000000"/>
              <w:left w:val="single" w:sz="5" w:space="0" w:color="000000"/>
              <w:bottom w:val="single" w:sz="5" w:space="0" w:color="000000"/>
              <w:right w:val="single" w:sz="5" w:space="0" w:color="000000"/>
            </w:tcBorders>
          </w:tcPr>
          <w:p w14:paraId="6E4F60A6" w14:textId="77777777" w:rsidR="00DE043A" w:rsidRDefault="009B0756" w:rsidP="00FA4903">
            <w:pPr>
              <w:pStyle w:val="TableParagraph"/>
              <w:keepNext/>
              <w:widowControl/>
              <w:spacing w:line="269" w:lineRule="auto"/>
              <w:ind w:right="16"/>
              <w:jc w:val="center"/>
              <w:rPr>
                <w:rFonts w:ascii="Times New Roman" w:eastAsia="Times New Roman" w:hAnsi="Times New Roman"/>
              </w:rPr>
            </w:pPr>
            <w:r w:rsidRPr="003E37B0">
              <w:rPr>
                <w:rFonts w:ascii="Times New Roman" w:eastAsia="Times New Roman" w:hAnsi="Times New Roman"/>
              </w:rPr>
              <w:t xml:space="preserve">Arm 2 </w:t>
            </w:r>
          </w:p>
          <w:p w14:paraId="763BA29C" w14:textId="77777777" w:rsidR="00D15122" w:rsidRPr="003E37B0" w:rsidRDefault="009B0756" w:rsidP="00FA4903">
            <w:pPr>
              <w:pStyle w:val="TableParagraph"/>
              <w:keepNext/>
              <w:widowControl/>
              <w:spacing w:line="269" w:lineRule="auto"/>
              <w:ind w:right="16"/>
              <w:jc w:val="center"/>
              <w:rPr>
                <w:rFonts w:ascii="Times New Roman" w:eastAsia="Times New Roman" w:hAnsi="Times New Roman"/>
                <w:sz w:val="14"/>
                <w:szCs w:val="14"/>
              </w:rPr>
            </w:pPr>
            <w:r w:rsidRPr="003E37B0">
              <w:rPr>
                <w:rFonts w:ascii="Times New Roman" w:eastAsia="Times New Roman" w:hAnsi="Times New Roman"/>
              </w:rPr>
              <w:t>IFL</w:t>
            </w:r>
            <w:r w:rsidR="00780CBF" w:rsidRPr="003E37B0">
              <w:rPr>
                <w:rFonts w:ascii="Times New Roman" w:eastAsia="Times New Roman" w:hAnsi="Times New Roman"/>
              </w:rPr>
              <w:t xml:space="preserve"> + </w:t>
            </w:r>
            <w:r w:rsidR="00022607">
              <w:rPr>
                <w:rFonts w:ascii="Times New Roman" w:eastAsia="Times New Roman" w:hAnsi="Times New Roman"/>
              </w:rPr>
              <w:t>b</w:t>
            </w:r>
            <w:r w:rsidR="00007842" w:rsidRPr="003E37B0">
              <w:rPr>
                <w:rFonts w:ascii="Times New Roman" w:eastAsia="Times New Roman" w:hAnsi="Times New Roman"/>
              </w:rPr>
              <w:t>evacizumab</w:t>
            </w:r>
            <w:r w:rsidRPr="00DE043A">
              <w:rPr>
                <w:rFonts w:ascii="Times New Roman" w:eastAsia="Times New Roman" w:hAnsi="Times New Roman"/>
                <w:vertAlign w:val="superscript"/>
              </w:rPr>
              <w:t>a</w:t>
            </w:r>
          </w:p>
        </w:tc>
      </w:tr>
      <w:tr w:rsidR="00D15122" w:rsidRPr="00A542C9" w14:paraId="3A52ADF7" w14:textId="77777777" w:rsidTr="00544237">
        <w:tc>
          <w:tcPr>
            <w:tcW w:w="3600" w:type="dxa"/>
            <w:tcBorders>
              <w:top w:val="single" w:sz="5" w:space="0" w:color="000000"/>
              <w:left w:val="single" w:sz="5" w:space="0" w:color="000000"/>
              <w:bottom w:val="single" w:sz="5" w:space="0" w:color="000000"/>
              <w:right w:val="single" w:sz="5" w:space="0" w:color="000000"/>
            </w:tcBorders>
          </w:tcPr>
          <w:p w14:paraId="131DA2A6" w14:textId="77777777" w:rsidR="00D15122" w:rsidRPr="003E37B0" w:rsidRDefault="009B0756" w:rsidP="00544237">
            <w:pPr>
              <w:pStyle w:val="TableParagraph"/>
              <w:widowControl/>
              <w:rPr>
                <w:rFonts w:ascii="Times New Roman" w:eastAsia="Times New Roman" w:hAnsi="Times New Roman"/>
              </w:rPr>
            </w:pPr>
            <w:r w:rsidRPr="00A542C9">
              <w:rPr>
                <w:rFonts w:ascii="Times New Roman" w:hAnsi="Times New Roman"/>
              </w:rPr>
              <w:t>Number of patients</w:t>
            </w:r>
          </w:p>
        </w:tc>
        <w:tc>
          <w:tcPr>
            <w:tcW w:w="2280" w:type="dxa"/>
            <w:tcBorders>
              <w:top w:val="single" w:sz="5" w:space="0" w:color="000000"/>
              <w:left w:val="single" w:sz="5" w:space="0" w:color="000000"/>
              <w:bottom w:val="single" w:sz="5" w:space="0" w:color="000000"/>
              <w:right w:val="single" w:sz="5" w:space="0" w:color="000000"/>
            </w:tcBorders>
          </w:tcPr>
          <w:p w14:paraId="72F56D1A"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411</w:t>
            </w:r>
          </w:p>
        </w:tc>
        <w:tc>
          <w:tcPr>
            <w:tcW w:w="2160" w:type="dxa"/>
            <w:tcBorders>
              <w:top w:val="single" w:sz="5" w:space="0" w:color="000000"/>
              <w:left w:val="single" w:sz="5" w:space="0" w:color="000000"/>
              <w:bottom w:val="single" w:sz="5" w:space="0" w:color="000000"/>
              <w:right w:val="single" w:sz="5" w:space="0" w:color="000000"/>
            </w:tcBorders>
          </w:tcPr>
          <w:p w14:paraId="4C67847E"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402</w:t>
            </w:r>
          </w:p>
        </w:tc>
      </w:tr>
      <w:tr w:rsidR="00D15122" w:rsidRPr="00A542C9" w14:paraId="497D3E8C" w14:textId="77777777" w:rsidTr="00544237">
        <w:tc>
          <w:tcPr>
            <w:tcW w:w="8040" w:type="dxa"/>
            <w:gridSpan w:val="3"/>
            <w:tcBorders>
              <w:top w:val="single" w:sz="5" w:space="0" w:color="000000"/>
              <w:left w:val="single" w:sz="5" w:space="0" w:color="000000"/>
              <w:bottom w:val="single" w:sz="5" w:space="0" w:color="000000"/>
              <w:right w:val="single" w:sz="5" w:space="0" w:color="000000"/>
            </w:tcBorders>
          </w:tcPr>
          <w:p w14:paraId="10E8AE8E" w14:textId="77777777" w:rsidR="00D15122" w:rsidRPr="003E37B0" w:rsidRDefault="009B0756" w:rsidP="00544237">
            <w:pPr>
              <w:pStyle w:val="TableParagraph"/>
              <w:widowControl/>
              <w:rPr>
                <w:rFonts w:ascii="Times New Roman" w:eastAsia="Times New Roman" w:hAnsi="Times New Roman"/>
              </w:rPr>
            </w:pPr>
            <w:r w:rsidRPr="00A542C9">
              <w:rPr>
                <w:rFonts w:ascii="Times New Roman" w:hAnsi="Times New Roman"/>
              </w:rPr>
              <w:t>Overall survival</w:t>
            </w:r>
          </w:p>
        </w:tc>
      </w:tr>
      <w:tr w:rsidR="00D15122" w:rsidRPr="00A542C9" w14:paraId="515E3B2E" w14:textId="77777777" w:rsidTr="00544237">
        <w:tc>
          <w:tcPr>
            <w:tcW w:w="3600" w:type="dxa"/>
            <w:tcBorders>
              <w:top w:val="single" w:sz="5" w:space="0" w:color="000000"/>
              <w:left w:val="single" w:sz="5" w:space="0" w:color="000000"/>
              <w:bottom w:val="single" w:sz="5" w:space="0" w:color="000000"/>
              <w:right w:val="single" w:sz="5" w:space="0" w:color="000000"/>
            </w:tcBorders>
          </w:tcPr>
          <w:p w14:paraId="64D56D34"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Median time (months)</w:t>
            </w:r>
          </w:p>
        </w:tc>
        <w:tc>
          <w:tcPr>
            <w:tcW w:w="2280" w:type="dxa"/>
            <w:tcBorders>
              <w:top w:val="single" w:sz="5" w:space="0" w:color="000000"/>
              <w:left w:val="single" w:sz="5" w:space="0" w:color="000000"/>
              <w:bottom w:val="single" w:sz="5" w:space="0" w:color="000000"/>
              <w:right w:val="single" w:sz="5" w:space="0" w:color="000000"/>
            </w:tcBorders>
          </w:tcPr>
          <w:p w14:paraId="6ACB56C1"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15.6</w:t>
            </w:r>
          </w:p>
        </w:tc>
        <w:tc>
          <w:tcPr>
            <w:tcW w:w="2160" w:type="dxa"/>
            <w:tcBorders>
              <w:top w:val="single" w:sz="5" w:space="0" w:color="000000"/>
              <w:left w:val="single" w:sz="5" w:space="0" w:color="000000"/>
              <w:bottom w:val="single" w:sz="5" w:space="0" w:color="000000"/>
              <w:right w:val="single" w:sz="5" w:space="0" w:color="000000"/>
            </w:tcBorders>
          </w:tcPr>
          <w:p w14:paraId="15CC156A"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20.3</w:t>
            </w:r>
          </w:p>
        </w:tc>
      </w:tr>
      <w:tr w:rsidR="00D15122" w:rsidRPr="00A542C9" w14:paraId="670DB318" w14:textId="77777777" w:rsidTr="00544237">
        <w:tc>
          <w:tcPr>
            <w:tcW w:w="3600" w:type="dxa"/>
            <w:tcBorders>
              <w:top w:val="single" w:sz="5" w:space="0" w:color="000000"/>
              <w:left w:val="single" w:sz="5" w:space="0" w:color="000000"/>
              <w:bottom w:val="single" w:sz="5" w:space="0" w:color="000000"/>
              <w:right w:val="single" w:sz="5" w:space="0" w:color="000000"/>
            </w:tcBorders>
          </w:tcPr>
          <w:p w14:paraId="27112BFA"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95% CI</w:t>
            </w:r>
          </w:p>
        </w:tc>
        <w:tc>
          <w:tcPr>
            <w:tcW w:w="2280" w:type="dxa"/>
            <w:tcBorders>
              <w:top w:val="single" w:sz="5" w:space="0" w:color="000000"/>
              <w:left w:val="single" w:sz="5" w:space="0" w:color="000000"/>
              <w:bottom w:val="single" w:sz="5" w:space="0" w:color="000000"/>
              <w:right w:val="single" w:sz="5" w:space="0" w:color="000000"/>
            </w:tcBorders>
          </w:tcPr>
          <w:p w14:paraId="58D0EE9C" w14:textId="73075F8E" w:rsidR="00D15122" w:rsidRPr="003E37B0" w:rsidRDefault="009B0756" w:rsidP="00544237">
            <w:pPr>
              <w:pStyle w:val="TableParagraph"/>
              <w:widowControl/>
              <w:jc w:val="center"/>
              <w:rPr>
                <w:rFonts w:ascii="Times New Roman" w:eastAsia="Times New Roman" w:hAnsi="Times New Roman"/>
              </w:rPr>
            </w:pPr>
            <w:r w:rsidRPr="003E37B0">
              <w:rPr>
                <w:rFonts w:ascii="Times New Roman" w:eastAsia="Times New Roman" w:hAnsi="Times New Roman"/>
              </w:rPr>
              <w:t>14.29–16.99</w:t>
            </w:r>
          </w:p>
        </w:tc>
        <w:tc>
          <w:tcPr>
            <w:tcW w:w="2160" w:type="dxa"/>
            <w:tcBorders>
              <w:top w:val="single" w:sz="5" w:space="0" w:color="000000"/>
              <w:left w:val="single" w:sz="5" w:space="0" w:color="000000"/>
              <w:bottom w:val="single" w:sz="5" w:space="0" w:color="000000"/>
              <w:right w:val="single" w:sz="5" w:space="0" w:color="000000"/>
            </w:tcBorders>
          </w:tcPr>
          <w:p w14:paraId="625EB9E0" w14:textId="2FD63BFA" w:rsidR="00D15122" w:rsidRPr="003E37B0" w:rsidRDefault="009B0756" w:rsidP="00544237">
            <w:pPr>
              <w:pStyle w:val="TableParagraph"/>
              <w:widowControl/>
              <w:jc w:val="center"/>
              <w:rPr>
                <w:rFonts w:ascii="Times New Roman" w:eastAsia="Times New Roman" w:hAnsi="Times New Roman"/>
              </w:rPr>
            </w:pPr>
            <w:r w:rsidRPr="003E37B0">
              <w:rPr>
                <w:rFonts w:ascii="Times New Roman" w:eastAsia="Times New Roman" w:hAnsi="Times New Roman"/>
              </w:rPr>
              <w:t>18.46–24.18</w:t>
            </w:r>
          </w:p>
        </w:tc>
      </w:tr>
      <w:tr w:rsidR="00D15122" w:rsidRPr="00A542C9" w14:paraId="0E9E3D97" w14:textId="77777777" w:rsidTr="00544237">
        <w:tc>
          <w:tcPr>
            <w:tcW w:w="3600" w:type="dxa"/>
            <w:tcBorders>
              <w:top w:val="single" w:sz="5" w:space="0" w:color="000000"/>
              <w:left w:val="single" w:sz="5" w:space="0" w:color="000000"/>
              <w:bottom w:val="single" w:sz="5" w:space="0" w:color="000000"/>
              <w:right w:val="single" w:sz="5" w:space="0" w:color="000000"/>
            </w:tcBorders>
          </w:tcPr>
          <w:p w14:paraId="139C8F11" w14:textId="77777777" w:rsidR="00D15122" w:rsidRPr="003E37B0" w:rsidRDefault="009B0756" w:rsidP="00B74CA8">
            <w:pPr>
              <w:pStyle w:val="TableParagraph"/>
              <w:widowControl/>
              <w:ind w:left="259"/>
              <w:rPr>
                <w:rFonts w:ascii="Times New Roman" w:eastAsia="Times New Roman" w:hAnsi="Times New Roman"/>
                <w:sz w:val="14"/>
                <w:szCs w:val="14"/>
              </w:rPr>
            </w:pPr>
            <w:r w:rsidRPr="00A542C9">
              <w:rPr>
                <w:rFonts w:ascii="Times New Roman" w:hAnsi="Times New Roman"/>
              </w:rPr>
              <w:t>Hazard ratio</w:t>
            </w:r>
            <w:r w:rsidRPr="00A542C9">
              <w:rPr>
                <w:rFonts w:ascii="Times New Roman" w:hAnsi="Times New Roman"/>
                <w:vertAlign w:val="superscript"/>
              </w:rPr>
              <w:t>b</w:t>
            </w:r>
          </w:p>
        </w:tc>
        <w:tc>
          <w:tcPr>
            <w:tcW w:w="4440" w:type="dxa"/>
            <w:gridSpan w:val="2"/>
            <w:tcBorders>
              <w:top w:val="single" w:sz="5" w:space="0" w:color="000000"/>
              <w:left w:val="single" w:sz="5" w:space="0" w:color="000000"/>
              <w:bottom w:val="single" w:sz="5" w:space="0" w:color="000000"/>
              <w:right w:val="single" w:sz="5" w:space="0" w:color="000000"/>
            </w:tcBorders>
          </w:tcPr>
          <w:p w14:paraId="78292F80"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0.660</w:t>
            </w:r>
          </w:p>
          <w:p w14:paraId="5F1047C5"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(p-value = 0.00004)</w:t>
            </w:r>
          </w:p>
        </w:tc>
      </w:tr>
      <w:tr w:rsidR="00D15122" w:rsidRPr="00A542C9" w14:paraId="0754848B" w14:textId="77777777" w:rsidTr="00544237">
        <w:tc>
          <w:tcPr>
            <w:tcW w:w="8040" w:type="dxa"/>
            <w:gridSpan w:val="3"/>
            <w:tcBorders>
              <w:top w:val="single" w:sz="5" w:space="0" w:color="000000"/>
              <w:left w:val="single" w:sz="5" w:space="0" w:color="000000"/>
              <w:bottom w:val="single" w:sz="5" w:space="0" w:color="000000"/>
              <w:right w:val="single" w:sz="5" w:space="0" w:color="000000"/>
            </w:tcBorders>
          </w:tcPr>
          <w:p w14:paraId="67AD8858" w14:textId="77777777" w:rsidR="00D15122" w:rsidRPr="003E37B0" w:rsidRDefault="009B0756" w:rsidP="00544237">
            <w:pPr>
              <w:pStyle w:val="TableParagraph"/>
              <w:widowControl/>
              <w:rPr>
                <w:rFonts w:ascii="Times New Roman" w:eastAsia="Times New Roman" w:hAnsi="Times New Roman"/>
              </w:rPr>
            </w:pPr>
            <w:r w:rsidRPr="00A542C9">
              <w:rPr>
                <w:rFonts w:ascii="Times New Roman" w:hAnsi="Times New Roman"/>
              </w:rPr>
              <w:t>Progression-free survival</w:t>
            </w:r>
          </w:p>
        </w:tc>
      </w:tr>
      <w:tr w:rsidR="00D15122" w:rsidRPr="00A542C9" w14:paraId="1881D3F2" w14:textId="77777777" w:rsidTr="00544237">
        <w:tc>
          <w:tcPr>
            <w:tcW w:w="3600" w:type="dxa"/>
            <w:tcBorders>
              <w:top w:val="single" w:sz="5" w:space="0" w:color="000000"/>
              <w:left w:val="single" w:sz="5" w:space="0" w:color="000000"/>
              <w:bottom w:val="single" w:sz="5" w:space="0" w:color="000000"/>
              <w:right w:val="single" w:sz="5" w:space="0" w:color="000000"/>
            </w:tcBorders>
          </w:tcPr>
          <w:p w14:paraId="506D838A"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Median time (months)</w:t>
            </w:r>
          </w:p>
        </w:tc>
        <w:tc>
          <w:tcPr>
            <w:tcW w:w="2280" w:type="dxa"/>
            <w:tcBorders>
              <w:top w:val="single" w:sz="5" w:space="0" w:color="000000"/>
              <w:left w:val="single" w:sz="5" w:space="0" w:color="000000"/>
              <w:bottom w:val="single" w:sz="5" w:space="0" w:color="000000"/>
              <w:right w:val="single" w:sz="5" w:space="0" w:color="000000"/>
            </w:tcBorders>
          </w:tcPr>
          <w:p w14:paraId="145C2412"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6.2</w:t>
            </w:r>
          </w:p>
        </w:tc>
        <w:tc>
          <w:tcPr>
            <w:tcW w:w="2160" w:type="dxa"/>
            <w:tcBorders>
              <w:top w:val="single" w:sz="5" w:space="0" w:color="000000"/>
              <w:left w:val="single" w:sz="5" w:space="0" w:color="000000"/>
              <w:bottom w:val="single" w:sz="5" w:space="0" w:color="000000"/>
              <w:right w:val="single" w:sz="5" w:space="0" w:color="000000"/>
            </w:tcBorders>
          </w:tcPr>
          <w:p w14:paraId="2DE07F56"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10.6</w:t>
            </w:r>
          </w:p>
        </w:tc>
      </w:tr>
      <w:tr w:rsidR="00D15122" w:rsidRPr="00A542C9" w14:paraId="36DC6911" w14:textId="77777777" w:rsidTr="00544237">
        <w:tc>
          <w:tcPr>
            <w:tcW w:w="3600" w:type="dxa"/>
            <w:tcBorders>
              <w:top w:val="single" w:sz="5" w:space="0" w:color="000000"/>
              <w:left w:val="single" w:sz="5" w:space="0" w:color="000000"/>
              <w:bottom w:val="single" w:sz="5" w:space="0" w:color="000000"/>
              <w:right w:val="single" w:sz="5" w:space="0" w:color="000000"/>
            </w:tcBorders>
          </w:tcPr>
          <w:p w14:paraId="47ACAC40"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Hazard ratio</w:t>
            </w:r>
          </w:p>
        </w:tc>
        <w:tc>
          <w:tcPr>
            <w:tcW w:w="4440" w:type="dxa"/>
            <w:gridSpan w:val="2"/>
            <w:tcBorders>
              <w:top w:val="single" w:sz="5" w:space="0" w:color="000000"/>
              <w:left w:val="single" w:sz="5" w:space="0" w:color="000000"/>
              <w:bottom w:val="single" w:sz="5" w:space="0" w:color="000000"/>
              <w:right w:val="single" w:sz="5" w:space="0" w:color="000000"/>
            </w:tcBorders>
          </w:tcPr>
          <w:p w14:paraId="4658FC13"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0.54</w:t>
            </w:r>
          </w:p>
          <w:p w14:paraId="5ECB4329" w14:textId="77777777" w:rsidR="00D15122" w:rsidRPr="003E37B0" w:rsidRDefault="00780CBF" w:rsidP="00544237">
            <w:pPr>
              <w:pStyle w:val="TableParagraph"/>
              <w:widowControl/>
              <w:jc w:val="center"/>
              <w:rPr>
                <w:rFonts w:ascii="Times New Roman" w:eastAsia="Times New Roman" w:hAnsi="Times New Roman"/>
              </w:rPr>
            </w:pPr>
            <w:r w:rsidRPr="003E37B0">
              <w:rPr>
                <w:rFonts w:ascii="Times New Roman" w:eastAsia="Times New Roman" w:hAnsi="Times New Roman"/>
              </w:rPr>
              <w:t>(</w:t>
            </w:r>
            <w:r w:rsidR="009B0756" w:rsidRPr="003E37B0">
              <w:rPr>
                <w:rFonts w:ascii="Times New Roman" w:eastAsia="Times New Roman" w:hAnsi="Times New Roman"/>
              </w:rPr>
              <w:t xml:space="preserve">p-value </w:t>
            </w:r>
            <w:r w:rsidR="00C0667E">
              <w:rPr>
                <w:rFonts w:ascii="Times New Roman" w:eastAsia="Times New Roman" w:hAnsi="Times New Roman"/>
              </w:rPr>
              <w:t>&lt;</w:t>
            </w:r>
            <w:r w:rsidRPr="003E37B0">
              <w:rPr>
                <w:rFonts w:ascii="Times New Roman" w:eastAsia="Times New Roman" w:hAnsi="Times New Roman"/>
              </w:rPr>
              <w:t xml:space="preserve"> </w:t>
            </w:r>
            <w:r w:rsidR="009B0756" w:rsidRPr="003E37B0">
              <w:rPr>
                <w:rFonts w:ascii="Times New Roman" w:eastAsia="Times New Roman" w:hAnsi="Times New Roman"/>
              </w:rPr>
              <w:t>0.0001)</w:t>
            </w:r>
          </w:p>
        </w:tc>
      </w:tr>
      <w:tr w:rsidR="00D15122" w:rsidRPr="00A542C9" w14:paraId="5A5A6146" w14:textId="77777777" w:rsidTr="00544237">
        <w:tc>
          <w:tcPr>
            <w:tcW w:w="8040" w:type="dxa"/>
            <w:gridSpan w:val="3"/>
            <w:tcBorders>
              <w:top w:val="single" w:sz="5" w:space="0" w:color="000000"/>
              <w:left w:val="single" w:sz="5" w:space="0" w:color="000000"/>
              <w:bottom w:val="single" w:sz="5" w:space="0" w:color="000000"/>
              <w:right w:val="single" w:sz="5" w:space="0" w:color="000000"/>
            </w:tcBorders>
          </w:tcPr>
          <w:p w14:paraId="40B77D9A" w14:textId="77777777" w:rsidR="00D15122" w:rsidRPr="003E37B0" w:rsidRDefault="009B0756" w:rsidP="00544237">
            <w:pPr>
              <w:pStyle w:val="TableParagraph"/>
              <w:widowControl/>
              <w:rPr>
                <w:rFonts w:ascii="Times New Roman" w:eastAsia="Times New Roman" w:hAnsi="Times New Roman"/>
              </w:rPr>
            </w:pPr>
            <w:r w:rsidRPr="00A542C9">
              <w:rPr>
                <w:rFonts w:ascii="Times New Roman" w:hAnsi="Times New Roman"/>
              </w:rPr>
              <w:t>Overall response rate</w:t>
            </w:r>
          </w:p>
        </w:tc>
      </w:tr>
      <w:tr w:rsidR="00D15122" w:rsidRPr="00A542C9" w14:paraId="7295CF74" w14:textId="77777777" w:rsidTr="00544237">
        <w:tc>
          <w:tcPr>
            <w:tcW w:w="3600" w:type="dxa"/>
            <w:tcBorders>
              <w:top w:val="single" w:sz="5" w:space="0" w:color="000000"/>
              <w:left w:val="single" w:sz="5" w:space="0" w:color="000000"/>
              <w:bottom w:val="single" w:sz="5" w:space="0" w:color="000000"/>
              <w:right w:val="single" w:sz="5" w:space="0" w:color="000000"/>
            </w:tcBorders>
          </w:tcPr>
          <w:p w14:paraId="58529C96"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Rate (%)</w:t>
            </w:r>
          </w:p>
        </w:tc>
        <w:tc>
          <w:tcPr>
            <w:tcW w:w="2280" w:type="dxa"/>
            <w:tcBorders>
              <w:top w:val="single" w:sz="5" w:space="0" w:color="000000"/>
              <w:left w:val="single" w:sz="5" w:space="0" w:color="000000"/>
              <w:bottom w:val="single" w:sz="5" w:space="0" w:color="000000"/>
              <w:right w:val="single" w:sz="5" w:space="0" w:color="000000"/>
            </w:tcBorders>
          </w:tcPr>
          <w:p w14:paraId="744DFE61"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34.8</w:t>
            </w:r>
          </w:p>
        </w:tc>
        <w:tc>
          <w:tcPr>
            <w:tcW w:w="2160" w:type="dxa"/>
            <w:tcBorders>
              <w:top w:val="single" w:sz="5" w:space="0" w:color="000000"/>
              <w:left w:val="single" w:sz="5" w:space="0" w:color="000000"/>
              <w:bottom w:val="single" w:sz="5" w:space="0" w:color="000000"/>
              <w:right w:val="single" w:sz="5" w:space="0" w:color="000000"/>
            </w:tcBorders>
          </w:tcPr>
          <w:p w14:paraId="6F24D1E9"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44.8</w:t>
            </w:r>
          </w:p>
        </w:tc>
      </w:tr>
      <w:tr w:rsidR="00D15122" w:rsidRPr="00A542C9" w14:paraId="347D2DF7" w14:textId="77777777" w:rsidTr="00544237">
        <w:tc>
          <w:tcPr>
            <w:tcW w:w="3600" w:type="dxa"/>
            <w:tcBorders>
              <w:top w:val="single" w:sz="5" w:space="0" w:color="000000"/>
              <w:left w:val="single" w:sz="5" w:space="0" w:color="000000"/>
              <w:bottom w:val="single" w:sz="5" w:space="0" w:color="000000"/>
              <w:right w:val="single" w:sz="5" w:space="0" w:color="000000"/>
            </w:tcBorders>
          </w:tcPr>
          <w:p w14:paraId="7844800F" w14:textId="77777777" w:rsidR="00D15122" w:rsidRPr="00A542C9" w:rsidRDefault="00D15122" w:rsidP="00544237">
            <w:pPr>
              <w:widowControl/>
              <w:rPr>
                <w:rFonts w:ascii="Times New Roman" w:hAnsi="Times New Roman"/>
              </w:rPr>
            </w:pPr>
          </w:p>
        </w:tc>
        <w:tc>
          <w:tcPr>
            <w:tcW w:w="4440" w:type="dxa"/>
            <w:gridSpan w:val="2"/>
            <w:tcBorders>
              <w:top w:val="single" w:sz="5" w:space="0" w:color="000000"/>
              <w:left w:val="single" w:sz="5" w:space="0" w:color="000000"/>
              <w:bottom w:val="single" w:sz="5" w:space="0" w:color="000000"/>
              <w:right w:val="single" w:sz="5" w:space="0" w:color="000000"/>
            </w:tcBorders>
          </w:tcPr>
          <w:p w14:paraId="76F1C771" w14:textId="77777777" w:rsidR="00D15122" w:rsidRPr="003E37B0" w:rsidRDefault="009B0756" w:rsidP="00544237">
            <w:pPr>
              <w:pStyle w:val="TableParagraph"/>
              <w:widowControl/>
              <w:jc w:val="center"/>
              <w:rPr>
                <w:rFonts w:ascii="Times New Roman" w:eastAsia="Times New Roman" w:hAnsi="Times New Roman"/>
              </w:rPr>
            </w:pPr>
            <w:r w:rsidRPr="00A542C9">
              <w:rPr>
                <w:rFonts w:ascii="Times New Roman" w:hAnsi="Times New Roman"/>
              </w:rPr>
              <w:t>(p-value = 0.0036)</w:t>
            </w:r>
          </w:p>
        </w:tc>
      </w:tr>
    </w:tbl>
    <w:p w14:paraId="41593692" w14:textId="77777777" w:rsidR="00D15122" w:rsidRPr="00304014" w:rsidRDefault="009B0756" w:rsidP="00AF735A">
      <w:pPr>
        <w:pStyle w:val="BodyText"/>
        <w:widowControl/>
        <w:spacing w:line="247" w:lineRule="exact"/>
        <w:ind w:left="288" w:hanging="288"/>
        <w:rPr>
          <w:sz w:val="20"/>
          <w:szCs w:val="20"/>
        </w:rPr>
      </w:pPr>
      <w:r w:rsidRPr="00304014">
        <w:rPr>
          <w:sz w:val="20"/>
          <w:szCs w:val="20"/>
          <w:vertAlign w:val="superscript"/>
        </w:rPr>
        <w:t>a</w:t>
      </w:r>
      <w:r w:rsidRPr="00304014">
        <w:rPr>
          <w:sz w:val="20"/>
          <w:szCs w:val="20"/>
        </w:rPr>
        <w:t xml:space="preserve"> </w:t>
      </w:r>
      <w:r w:rsidR="00AF735A">
        <w:rPr>
          <w:sz w:val="20"/>
          <w:szCs w:val="20"/>
        </w:rPr>
        <w:tab/>
      </w:r>
      <w:r w:rsidRPr="00304014">
        <w:rPr>
          <w:sz w:val="20"/>
          <w:szCs w:val="20"/>
        </w:rPr>
        <w:t>5 mg/kg every 2 weeks.</w:t>
      </w:r>
    </w:p>
    <w:p w14:paraId="168F50B7" w14:textId="77777777" w:rsidR="00D15122" w:rsidRPr="003E37B0" w:rsidRDefault="009B0756" w:rsidP="00AF735A">
      <w:pPr>
        <w:pStyle w:val="BodyText"/>
        <w:widowControl/>
        <w:spacing w:line="265" w:lineRule="exact"/>
        <w:ind w:left="288" w:hanging="288"/>
      </w:pPr>
      <w:r w:rsidRPr="00304014">
        <w:rPr>
          <w:sz w:val="20"/>
          <w:szCs w:val="20"/>
          <w:vertAlign w:val="superscript"/>
        </w:rPr>
        <w:t>b</w:t>
      </w:r>
      <w:r w:rsidRPr="00304014">
        <w:rPr>
          <w:sz w:val="20"/>
          <w:szCs w:val="20"/>
        </w:rPr>
        <w:t xml:space="preserve"> </w:t>
      </w:r>
      <w:r w:rsidR="00AF735A">
        <w:rPr>
          <w:sz w:val="20"/>
          <w:szCs w:val="20"/>
        </w:rPr>
        <w:tab/>
      </w:r>
      <w:r w:rsidRPr="00304014">
        <w:rPr>
          <w:sz w:val="20"/>
          <w:szCs w:val="20"/>
        </w:rPr>
        <w:t>Relative to control arm</w:t>
      </w:r>
      <w:r w:rsidRPr="003E37B0">
        <w:t>.</w:t>
      </w:r>
    </w:p>
    <w:p w14:paraId="13182F82" w14:textId="77777777" w:rsidR="00D15122" w:rsidRPr="003E37B0" w:rsidRDefault="00D15122" w:rsidP="00B56F29">
      <w:pPr>
        <w:widowControl/>
        <w:rPr>
          <w:rFonts w:ascii="Times New Roman" w:eastAsia="Times New Roman" w:hAnsi="Times New Roman"/>
        </w:rPr>
      </w:pPr>
    </w:p>
    <w:p w14:paraId="21E35C74" w14:textId="77777777" w:rsidR="00D15122" w:rsidRPr="003E37B0" w:rsidRDefault="009B0756" w:rsidP="00B56F29">
      <w:pPr>
        <w:pStyle w:val="BodyText"/>
        <w:widowControl/>
        <w:ind w:left="0"/>
      </w:pPr>
      <w:r w:rsidRPr="003E37B0">
        <w:t xml:space="preserve">Among the 110 patients randomised to Arm 3 (5-FU/FA + </w:t>
      </w:r>
      <w:r w:rsidR="00A25E2A" w:rsidRPr="003E37B0">
        <w:t>b</w:t>
      </w:r>
      <w:r w:rsidR="00007842" w:rsidRPr="003E37B0">
        <w:t>evacizumab</w:t>
      </w:r>
      <w:r w:rsidRPr="003E37B0">
        <w:t>) prior to discontinuation of this arm, the median overall survival was 18.3 months and the median progression free survival was</w:t>
      </w:r>
      <w:r w:rsidR="00A25E2A" w:rsidRPr="003E37B0">
        <w:t xml:space="preserve"> </w:t>
      </w:r>
      <w:r w:rsidRPr="003E37B0">
        <w:t>8.8 months.</w:t>
      </w:r>
    </w:p>
    <w:p w14:paraId="2A5E99E5" w14:textId="77777777" w:rsidR="00D15122" w:rsidRPr="003E37B0" w:rsidRDefault="00D15122" w:rsidP="00B56F29">
      <w:pPr>
        <w:widowControl/>
        <w:rPr>
          <w:rFonts w:ascii="Times New Roman" w:eastAsia="Times New Roman" w:hAnsi="Times New Roman"/>
        </w:rPr>
      </w:pPr>
    </w:p>
    <w:p w14:paraId="0A42B22C" w14:textId="77777777" w:rsidR="00DF3692" w:rsidRPr="00DF3692" w:rsidRDefault="009B0756" w:rsidP="00B56F29">
      <w:pPr>
        <w:keepNext/>
        <w:widowControl/>
        <w:spacing w:line="252" w:lineRule="exact"/>
        <w:rPr>
          <w:rFonts w:ascii="Times New Roman" w:eastAsia="Times New Roman" w:hAnsi="Times New Roman"/>
        </w:rPr>
      </w:pPr>
      <w:r w:rsidRPr="00DF3692">
        <w:rPr>
          <w:rFonts w:ascii="Times New Roman" w:hAnsi="Times New Roman"/>
          <w:i/>
        </w:rPr>
        <w:t>AVF2192g</w:t>
      </w:r>
    </w:p>
    <w:p w14:paraId="3BB9FC81" w14:textId="77777777" w:rsidR="00D15122" w:rsidRPr="003E37B0" w:rsidRDefault="009B0756" w:rsidP="00E86D45">
      <w:pPr>
        <w:pStyle w:val="BodyText"/>
        <w:widowControl/>
        <w:ind w:left="0"/>
      </w:pPr>
      <w:r w:rsidRPr="003E37B0">
        <w:t xml:space="preserve">This was a phase II randomised, double-blind, active-controlled clinical trial evaluating the efficacy and safety of </w:t>
      </w:r>
      <w:r w:rsidR="00A25E2A" w:rsidRPr="003E37B0">
        <w:t>b</w:t>
      </w:r>
      <w:r w:rsidR="00007842" w:rsidRPr="003E37B0">
        <w:t>evacizumab</w:t>
      </w:r>
      <w:r w:rsidRPr="003E37B0">
        <w:t xml:space="preserve"> in combination with 5-FU/FA as first-line treatment for metastatic colorectal cancer in patients who were not optimal candidates for first-line irinotecan treatment. One hundred and five patients were randomised to 5-FU/FA + placebo arm and 104 patients to 5</w:t>
      </w:r>
      <w:r w:rsidR="00B50612">
        <w:noBreakHyphen/>
      </w:r>
      <w:r w:rsidRPr="003E37B0">
        <w:t>FU/FA</w:t>
      </w:r>
      <w:r w:rsidR="00B50612">
        <w:t> </w:t>
      </w:r>
      <w:r w:rsidRPr="003E37B0">
        <w:t>+</w:t>
      </w:r>
      <w:r w:rsidR="00B50612">
        <w:t> </w:t>
      </w:r>
      <w:r w:rsidR="00A25E2A" w:rsidRPr="003E37B0">
        <w:t>b</w:t>
      </w:r>
      <w:r w:rsidR="00007842" w:rsidRPr="003E37B0">
        <w:t>evacizumab</w:t>
      </w:r>
      <w:r w:rsidRPr="003E37B0">
        <w:t xml:space="preserve"> (5 mg/kg every 2 weeks) arm. All treatments were continued until disease progression. The addition of </w:t>
      </w:r>
      <w:r w:rsidR="00A25E2A" w:rsidRPr="003E37B0">
        <w:t>b</w:t>
      </w:r>
      <w:r w:rsidR="00007842" w:rsidRPr="003E37B0">
        <w:t>evacizumab</w:t>
      </w:r>
      <w:r w:rsidRPr="003E37B0">
        <w:t xml:space="preserve"> 5 mg/kg every two weeks to 5-FU/FA resulted in higher objective response rates, significantly longer progression-free survival, and a trend in longer survival as compared to 5-FU/FA chemotherapy alone.</w:t>
      </w:r>
    </w:p>
    <w:p w14:paraId="6918B561" w14:textId="77777777" w:rsidR="00D15122" w:rsidRPr="003E37B0" w:rsidRDefault="00D15122" w:rsidP="00B56F29">
      <w:pPr>
        <w:widowControl/>
        <w:rPr>
          <w:rFonts w:ascii="Times New Roman" w:eastAsia="Times New Roman" w:hAnsi="Times New Roman"/>
        </w:rPr>
      </w:pPr>
    </w:p>
    <w:p w14:paraId="73F3463E" w14:textId="77777777" w:rsidR="00DF3692" w:rsidRPr="00DF3692" w:rsidRDefault="009B0756" w:rsidP="00B56F29">
      <w:pPr>
        <w:keepNext/>
        <w:widowControl/>
        <w:spacing w:line="252" w:lineRule="exact"/>
        <w:rPr>
          <w:rFonts w:ascii="Times New Roman" w:eastAsia="Times New Roman" w:hAnsi="Times New Roman"/>
        </w:rPr>
      </w:pPr>
      <w:r w:rsidRPr="00DF3692">
        <w:rPr>
          <w:rFonts w:ascii="Times New Roman" w:hAnsi="Times New Roman"/>
          <w:i/>
        </w:rPr>
        <w:lastRenderedPageBreak/>
        <w:t>AVF0780g</w:t>
      </w:r>
    </w:p>
    <w:p w14:paraId="56DAA9F7" w14:textId="77777777" w:rsidR="00D15122" w:rsidRPr="003E37B0" w:rsidRDefault="009B0756" w:rsidP="00B56F29">
      <w:pPr>
        <w:pStyle w:val="BodyText"/>
        <w:widowControl/>
        <w:ind w:left="0"/>
      </w:pPr>
      <w:r w:rsidRPr="003E37B0">
        <w:t xml:space="preserve">This was a phase II randomised, active-controlled, open-labelled clinical trial investigating </w:t>
      </w:r>
      <w:r w:rsidR="00A25E2A" w:rsidRPr="003E37B0">
        <w:t>b</w:t>
      </w:r>
      <w:r w:rsidR="00007842" w:rsidRPr="003E37B0">
        <w:t>evacizumab</w:t>
      </w:r>
      <w:r w:rsidRPr="003E37B0">
        <w:t xml:space="preserve"> in combination with 5-FU/FA as first-line treatment of metastatic colorectal cancer. The median age was 64 years. 19% of the patients had received prior chemotherapy and 14% prior radiotherapy.</w:t>
      </w:r>
      <w:r w:rsidR="000206F2" w:rsidRPr="003E37B0">
        <w:t xml:space="preserve"> </w:t>
      </w:r>
      <w:r w:rsidRPr="003E37B0">
        <w:t>Seventy-one patients were randomised to receive bolus 5-FU/FA or 5</w:t>
      </w:r>
      <w:r w:rsidR="00B50612">
        <w:noBreakHyphen/>
      </w:r>
      <w:r w:rsidRPr="003E37B0">
        <w:t>FU/FA</w:t>
      </w:r>
      <w:r w:rsidR="00B50612">
        <w:t> </w:t>
      </w:r>
      <w:r w:rsidR="008142CA" w:rsidRPr="003E37B0">
        <w:rPr>
          <w:rFonts w:eastAsia="Symbol"/>
        </w:rPr>
        <w:t>+</w:t>
      </w:r>
      <w:r w:rsidR="00B50612">
        <w:rPr>
          <w:rFonts w:eastAsia="Symbol"/>
        </w:rPr>
        <w:t> </w:t>
      </w:r>
      <w:r w:rsidR="00A25E2A" w:rsidRPr="003E37B0">
        <w:t>b</w:t>
      </w:r>
      <w:r w:rsidR="00007842" w:rsidRPr="003E37B0">
        <w:t>evacizumab</w:t>
      </w:r>
      <w:r w:rsidRPr="003E37B0">
        <w:t xml:space="preserve"> (5 mg/kg every 2 weeks). A third group of 33 patients received bolus 5</w:t>
      </w:r>
      <w:r w:rsidR="00B50612">
        <w:noBreakHyphen/>
      </w:r>
      <w:r w:rsidRPr="003E37B0">
        <w:t xml:space="preserve">FU/FA </w:t>
      </w:r>
      <w:r w:rsidR="008142CA" w:rsidRPr="003E37B0">
        <w:t xml:space="preserve">+ </w:t>
      </w:r>
      <w:r w:rsidR="00A25E2A" w:rsidRPr="003E37B0">
        <w:t>b</w:t>
      </w:r>
      <w:r w:rsidR="00007842" w:rsidRPr="003E37B0">
        <w:t>evacizumab</w:t>
      </w:r>
      <w:r w:rsidRPr="003E37B0">
        <w:t xml:space="preserve"> (10 mg/kg every 2 weeks). Patients were treated until disease progression. The primary endpoints of the trial were objective response rate and progression-free survival. The addition of </w:t>
      </w:r>
      <w:r w:rsidR="00A25E2A" w:rsidRPr="003E37B0">
        <w:t>b</w:t>
      </w:r>
      <w:r w:rsidR="00007842" w:rsidRPr="003E37B0">
        <w:t>evacizumab</w:t>
      </w:r>
      <w:r w:rsidRPr="003E37B0">
        <w:t xml:space="preserve"> 5 mg/kg every two</w:t>
      </w:r>
      <w:r w:rsidR="00A25E2A" w:rsidRPr="003E37B0">
        <w:t xml:space="preserve"> </w:t>
      </w:r>
      <w:r w:rsidRPr="003E37B0">
        <w:t>weeks to 5-FU/FA resulted in higher objective response rates, longer progression-free survival, and a trend in longer survival, compared with 5-FU/FA chemotherapy alone (see Table 5). These efficacy data are consistent with the results from trial AVF2107g.</w:t>
      </w:r>
    </w:p>
    <w:p w14:paraId="1DB742DF" w14:textId="77777777" w:rsidR="00D15122" w:rsidRPr="003E37B0" w:rsidRDefault="00D15122" w:rsidP="00B56F29">
      <w:pPr>
        <w:widowControl/>
        <w:rPr>
          <w:rFonts w:ascii="Times New Roman" w:eastAsia="Times New Roman" w:hAnsi="Times New Roman"/>
          <w:sz w:val="21"/>
          <w:szCs w:val="21"/>
        </w:rPr>
      </w:pPr>
    </w:p>
    <w:p w14:paraId="1A8D2C32" w14:textId="77777777" w:rsidR="00D15122" w:rsidRPr="003E37B0" w:rsidRDefault="009B0756" w:rsidP="00B56F29">
      <w:pPr>
        <w:pStyle w:val="BodyText"/>
        <w:widowControl/>
        <w:ind w:left="0"/>
      </w:pPr>
      <w:r w:rsidRPr="003E37B0">
        <w:t xml:space="preserve">The efficacy data from trials AVF0780g and AVF2192g investigating </w:t>
      </w:r>
      <w:r w:rsidR="00A25E2A" w:rsidRPr="003E37B0">
        <w:t>b</w:t>
      </w:r>
      <w:r w:rsidR="00007842" w:rsidRPr="003E37B0">
        <w:t>evacizumab</w:t>
      </w:r>
      <w:r w:rsidRPr="003E37B0">
        <w:t xml:space="preserve"> in combination with 5-FU/FA-chemotherapy are summarised in Table 5.</w:t>
      </w:r>
    </w:p>
    <w:p w14:paraId="34E54312" w14:textId="77777777" w:rsidR="00221EBE" w:rsidRPr="003E37B0" w:rsidRDefault="00221EBE" w:rsidP="00FA4903">
      <w:pPr>
        <w:pStyle w:val="Heading1"/>
        <w:widowControl/>
        <w:tabs>
          <w:tab w:val="left" w:pos="1498"/>
        </w:tabs>
        <w:ind w:left="0"/>
        <w:rPr>
          <w:b w:val="0"/>
        </w:rPr>
      </w:pPr>
    </w:p>
    <w:p w14:paraId="5A4AD943" w14:textId="77777777" w:rsidR="00D15122" w:rsidRPr="003E37B0" w:rsidRDefault="009B0756" w:rsidP="00FA4903">
      <w:pPr>
        <w:pStyle w:val="Heading1"/>
        <w:keepNext/>
        <w:widowControl/>
        <w:tabs>
          <w:tab w:val="left" w:pos="1498"/>
        </w:tabs>
        <w:ind w:left="0"/>
        <w:rPr>
          <w:bCs w:val="0"/>
        </w:rPr>
      </w:pPr>
      <w:r w:rsidRPr="003E37B0">
        <w:t>Table 5</w:t>
      </w:r>
      <w:r w:rsidRPr="003E37B0">
        <w:tab/>
        <w:t>Efficacy results for trials AVF0780g and AVF2192g</w:t>
      </w:r>
    </w:p>
    <w:p w14:paraId="047DC360" w14:textId="77777777" w:rsidR="00D15122" w:rsidRPr="003E37B0" w:rsidRDefault="00D15122" w:rsidP="00FA4903">
      <w:pPr>
        <w:keepNext/>
        <w:widowControl/>
        <w:rPr>
          <w:rFonts w:ascii="Times New Roman" w:eastAsia="Times New Roman" w:hAnsi="Times New Roman"/>
          <w:bCs/>
          <w:sz w:val="20"/>
          <w:szCs w:val="20"/>
        </w:rPr>
      </w:pPr>
    </w:p>
    <w:tbl>
      <w:tblPr>
        <w:tblW w:w="5000" w:type="pct"/>
        <w:tblLayout w:type="fixed"/>
        <w:tblCellMar>
          <w:left w:w="115" w:type="dxa"/>
          <w:right w:w="115" w:type="dxa"/>
        </w:tblCellMar>
        <w:tblLook w:val="01E0" w:firstRow="1" w:lastRow="1" w:firstColumn="1" w:lastColumn="1" w:noHBand="0" w:noVBand="0"/>
      </w:tblPr>
      <w:tblGrid>
        <w:gridCol w:w="2746"/>
        <w:gridCol w:w="1266"/>
        <w:gridCol w:w="1266"/>
        <w:gridCol w:w="1266"/>
        <w:gridCol w:w="1266"/>
        <w:gridCol w:w="1266"/>
      </w:tblGrid>
      <w:tr w:rsidR="00D15122" w:rsidRPr="00A542C9" w14:paraId="72AC696F" w14:textId="77777777" w:rsidTr="00E86D45">
        <w:trPr>
          <w:cantSplit/>
          <w:tblHeader/>
        </w:trPr>
        <w:tc>
          <w:tcPr>
            <w:tcW w:w="2791" w:type="dxa"/>
            <w:vMerge w:val="restart"/>
            <w:tcBorders>
              <w:top w:val="single" w:sz="5" w:space="0" w:color="000000"/>
              <w:left w:val="single" w:sz="5" w:space="0" w:color="000000"/>
              <w:right w:val="single" w:sz="5" w:space="0" w:color="000000"/>
            </w:tcBorders>
          </w:tcPr>
          <w:p w14:paraId="67BCD9CB" w14:textId="77777777" w:rsidR="00D15122" w:rsidRPr="00A542C9" w:rsidRDefault="00D15122" w:rsidP="00E86D45">
            <w:pPr>
              <w:keepNext/>
              <w:widowControl/>
              <w:rPr>
                <w:rFonts w:ascii="Times New Roman" w:hAnsi="Times New Roman"/>
              </w:rPr>
            </w:pPr>
          </w:p>
        </w:tc>
        <w:tc>
          <w:tcPr>
            <w:tcW w:w="3852" w:type="dxa"/>
            <w:gridSpan w:val="3"/>
            <w:tcBorders>
              <w:top w:val="single" w:sz="5" w:space="0" w:color="000000"/>
              <w:left w:val="single" w:sz="5" w:space="0" w:color="000000"/>
              <w:bottom w:val="single" w:sz="5" w:space="0" w:color="000000"/>
              <w:right w:val="single" w:sz="5" w:space="0" w:color="000000"/>
            </w:tcBorders>
          </w:tcPr>
          <w:p w14:paraId="52FC291F"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AVF0780g</w:t>
            </w:r>
          </w:p>
        </w:tc>
        <w:tc>
          <w:tcPr>
            <w:tcW w:w="2568" w:type="dxa"/>
            <w:gridSpan w:val="2"/>
            <w:tcBorders>
              <w:top w:val="single" w:sz="5" w:space="0" w:color="000000"/>
              <w:left w:val="single" w:sz="5" w:space="0" w:color="000000"/>
              <w:bottom w:val="single" w:sz="5" w:space="0" w:color="000000"/>
              <w:right w:val="single" w:sz="5" w:space="0" w:color="000000"/>
            </w:tcBorders>
          </w:tcPr>
          <w:p w14:paraId="2EC26514" w14:textId="77777777" w:rsidR="00D15122" w:rsidRPr="003E37B0" w:rsidRDefault="009B0756" w:rsidP="00304014">
            <w:pPr>
              <w:pStyle w:val="TableParagraph"/>
              <w:keepNext/>
              <w:widowControl/>
              <w:jc w:val="center"/>
              <w:rPr>
                <w:rFonts w:ascii="Times New Roman" w:eastAsia="Times New Roman" w:hAnsi="Times New Roman"/>
              </w:rPr>
            </w:pPr>
            <w:r w:rsidRPr="00A542C9">
              <w:rPr>
                <w:rFonts w:ascii="Times New Roman" w:hAnsi="Times New Roman"/>
              </w:rPr>
              <w:t>AVF2192g</w:t>
            </w:r>
          </w:p>
        </w:tc>
      </w:tr>
      <w:tr w:rsidR="00D15122" w:rsidRPr="00A542C9" w14:paraId="59C0D665" w14:textId="77777777" w:rsidTr="00E86D45">
        <w:trPr>
          <w:cantSplit/>
          <w:tblHeader/>
        </w:trPr>
        <w:tc>
          <w:tcPr>
            <w:tcW w:w="2791" w:type="dxa"/>
            <w:vMerge/>
            <w:tcBorders>
              <w:left w:val="single" w:sz="5" w:space="0" w:color="000000"/>
              <w:bottom w:val="single" w:sz="5" w:space="0" w:color="000000"/>
              <w:right w:val="single" w:sz="5" w:space="0" w:color="000000"/>
            </w:tcBorders>
          </w:tcPr>
          <w:p w14:paraId="5B55B7DD" w14:textId="77777777" w:rsidR="00D15122" w:rsidRPr="00A542C9" w:rsidRDefault="00D15122" w:rsidP="00E86D45">
            <w:pPr>
              <w:keepNext/>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vAlign w:val="center"/>
          </w:tcPr>
          <w:p w14:paraId="027B92E6"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5-FU/FA</w:t>
            </w:r>
          </w:p>
        </w:tc>
        <w:tc>
          <w:tcPr>
            <w:tcW w:w="1284" w:type="dxa"/>
            <w:tcBorders>
              <w:top w:val="single" w:sz="5" w:space="0" w:color="000000"/>
              <w:left w:val="single" w:sz="5" w:space="0" w:color="000000"/>
              <w:bottom w:val="single" w:sz="5" w:space="0" w:color="000000"/>
              <w:right w:val="single" w:sz="5" w:space="0" w:color="000000"/>
            </w:tcBorders>
            <w:vAlign w:val="center"/>
          </w:tcPr>
          <w:p w14:paraId="59BF2D76" w14:textId="77777777" w:rsidR="00D15122" w:rsidRPr="003E37B0" w:rsidRDefault="009B0756" w:rsidP="00E86D45">
            <w:pPr>
              <w:pStyle w:val="TableParagraph"/>
              <w:keepNext/>
              <w:widowControl/>
              <w:jc w:val="center"/>
              <w:rPr>
                <w:rFonts w:ascii="Times New Roman" w:eastAsia="Times New Roman" w:hAnsi="Times New Roman"/>
                <w:sz w:val="14"/>
                <w:szCs w:val="14"/>
              </w:rPr>
            </w:pPr>
            <w:r w:rsidRPr="003E37B0">
              <w:rPr>
                <w:rFonts w:ascii="Times New Roman" w:eastAsia="Times New Roman" w:hAnsi="Times New Roman"/>
              </w:rPr>
              <w:t xml:space="preserve">5-FU/FA </w:t>
            </w:r>
            <w:r w:rsidR="00B76311" w:rsidRPr="003E37B0">
              <w:rPr>
                <w:rFonts w:ascii="Times New Roman" w:eastAsia="Times New Roman" w:hAnsi="Times New Roman"/>
              </w:rPr>
              <w:t>+</w:t>
            </w:r>
            <w:r w:rsidR="00D970C2">
              <w:rPr>
                <w:rFonts w:ascii="Times New Roman" w:hAnsi="Times New Roman"/>
              </w:rPr>
              <w:t xml:space="preserve"> </w:t>
            </w:r>
            <w:r w:rsidR="00022607">
              <w:rPr>
                <w:rFonts w:ascii="Times New Roman" w:hAnsi="Times New Roman"/>
              </w:rPr>
              <w:t>b</w:t>
            </w:r>
            <w:r w:rsidR="00007842" w:rsidRPr="00A542C9">
              <w:rPr>
                <w:rFonts w:ascii="Times New Roman" w:hAnsi="Times New Roman"/>
              </w:rPr>
              <w:t>evacizumab</w:t>
            </w:r>
            <w:r w:rsidRPr="00A542C9">
              <w:rPr>
                <w:rFonts w:ascii="Times New Roman" w:hAnsi="Times New Roman"/>
                <w:vertAlign w:val="superscript"/>
              </w:rPr>
              <w:t>a</w:t>
            </w:r>
          </w:p>
        </w:tc>
        <w:tc>
          <w:tcPr>
            <w:tcW w:w="1284" w:type="dxa"/>
            <w:tcBorders>
              <w:top w:val="single" w:sz="5" w:space="0" w:color="000000"/>
              <w:left w:val="single" w:sz="5" w:space="0" w:color="000000"/>
              <w:bottom w:val="single" w:sz="5" w:space="0" w:color="000000"/>
              <w:right w:val="single" w:sz="5" w:space="0" w:color="000000"/>
            </w:tcBorders>
            <w:vAlign w:val="center"/>
          </w:tcPr>
          <w:p w14:paraId="163FF2A5" w14:textId="77777777" w:rsidR="00D15122" w:rsidRPr="003E37B0" w:rsidRDefault="009B0756" w:rsidP="00E86D45">
            <w:pPr>
              <w:pStyle w:val="TableParagraph"/>
              <w:keepNext/>
              <w:widowControl/>
              <w:jc w:val="center"/>
              <w:rPr>
                <w:rFonts w:ascii="Times New Roman" w:eastAsia="Times New Roman" w:hAnsi="Times New Roman"/>
                <w:sz w:val="14"/>
                <w:szCs w:val="14"/>
              </w:rPr>
            </w:pPr>
            <w:r w:rsidRPr="003E37B0">
              <w:rPr>
                <w:rFonts w:ascii="Times New Roman" w:eastAsia="Times New Roman" w:hAnsi="Times New Roman"/>
              </w:rPr>
              <w:t xml:space="preserve">5-FU/FA </w:t>
            </w:r>
            <w:r w:rsidR="00B76311" w:rsidRPr="003E37B0">
              <w:rPr>
                <w:rFonts w:ascii="Times New Roman" w:eastAsia="Times New Roman" w:hAnsi="Times New Roman"/>
              </w:rPr>
              <w:t>+</w:t>
            </w:r>
            <w:r w:rsidR="00D970C2">
              <w:rPr>
                <w:rFonts w:ascii="Times New Roman" w:hAnsi="Times New Roman"/>
              </w:rPr>
              <w:t xml:space="preserve"> </w:t>
            </w:r>
            <w:r w:rsidR="00022607">
              <w:rPr>
                <w:rFonts w:ascii="Times New Roman" w:hAnsi="Times New Roman"/>
              </w:rPr>
              <w:t>b</w:t>
            </w:r>
            <w:r w:rsidR="00007842" w:rsidRPr="00A542C9">
              <w:rPr>
                <w:rFonts w:ascii="Times New Roman" w:hAnsi="Times New Roman"/>
              </w:rPr>
              <w:t>evacizumab</w:t>
            </w:r>
            <w:r w:rsidRPr="00A542C9">
              <w:rPr>
                <w:rFonts w:ascii="Times New Roman" w:hAnsi="Times New Roman"/>
                <w:vertAlign w:val="superscript"/>
              </w:rPr>
              <w:t>b</w:t>
            </w:r>
          </w:p>
        </w:tc>
        <w:tc>
          <w:tcPr>
            <w:tcW w:w="1284" w:type="dxa"/>
            <w:tcBorders>
              <w:top w:val="single" w:sz="5" w:space="0" w:color="000000"/>
              <w:left w:val="single" w:sz="5" w:space="0" w:color="000000"/>
              <w:bottom w:val="single" w:sz="5" w:space="0" w:color="000000"/>
              <w:right w:val="single" w:sz="5" w:space="0" w:color="000000"/>
            </w:tcBorders>
            <w:vAlign w:val="center"/>
          </w:tcPr>
          <w:p w14:paraId="2E4C6834"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5-FU/FA +</w:t>
            </w:r>
            <w:r w:rsidR="00D970C2">
              <w:rPr>
                <w:rFonts w:ascii="Times New Roman" w:hAnsi="Times New Roman"/>
              </w:rPr>
              <w:t xml:space="preserve"> </w:t>
            </w:r>
            <w:r w:rsidRPr="00A542C9">
              <w:rPr>
                <w:rFonts w:ascii="Times New Roman" w:hAnsi="Times New Roman"/>
              </w:rPr>
              <w:t>placebo</w:t>
            </w:r>
          </w:p>
        </w:tc>
        <w:tc>
          <w:tcPr>
            <w:tcW w:w="1284" w:type="dxa"/>
            <w:tcBorders>
              <w:top w:val="single" w:sz="5" w:space="0" w:color="000000"/>
              <w:left w:val="single" w:sz="5" w:space="0" w:color="000000"/>
              <w:bottom w:val="single" w:sz="5" w:space="0" w:color="000000"/>
              <w:right w:val="single" w:sz="5" w:space="0" w:color="000000"/>
            </w:tcBorders>
            <w:vAlign w:val="center"/>
          </w:tcPr>
          <w:p w14:paraId="44465893"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5-FU/FA +</w:t>
            </w:r>
            <w:r w:rsidR="00D970C2">
              <w:rPr>
                <w:rFonts w:ascii="Times New Roman" w:hAnsi="Times New Roman"/>
              </w:rPr>
              <w:t xml:space="preserve"> </w:t>
            </w:r>
            <w:r w:rsidR="00022607">
              <w:rPr>
                <w:rFonts w:ascii="Times New Roman" w:hAnsi="Times New Roman"/>
              </w:rPr>
              <w:t>b</w:t>
            </w:r>
            <w:r w:rsidR="00007842" w:rsidRPr="00A542C9">
              <w:rPr>
                <w:rFonts w:ascii="Times New Roman" w:hAnsi="Times New Roman"/>
              </w:rPr>
              <w:t>evacizumab</w:t>
            </w:r>
          </w:p>
        </w:tc>
      </w:tr>
      <w:tr w:rsidR="00D15122" w:rsidRPr="00A542C9" w14:paraId="2278766A"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55EDB61C" w14:textId="77777777" w:rsidR="00D15122" w:rsidRPr="003E37B0" w:rsidRDefault="009B0756" w:rsidP="00E86D45">
            <w:pPr>
              <w:pStyle w:val="TableParagraph"/>
              <w:keepNext/>
              <w:widowControl/>
              <w:rPr>
                <w:rFonts w:ascii="Times New Roman" w:eastAsia="Times New Roman" w:hAnsi="Times New Roman"/>
              </w:rPr>
            </w:pPr>
            <w:r w:rsidRPr="00A542C9">
              <w:rPr>
                <w:rFonts w:ascii="Times New Roman" w:hAnsi="Times New Roman"/>
              </w:rPr>
              <w:t>Number of patients</w:t>
            </w:r>
          </w:p>
        </w:tc>
        <w:tc>
          <w:tcPr>
            <w:tcW w:w="1284" w:type="dxa"/>
            <w:tcBorders>
              <w:top w:val="single" w:sz="5" w:space="0" w:color="000000"/>
              <w:left w:val="single" w:sz="5" w:space="0" w:color="000000"/>
              <w:bottom w:val="single" w:sz="5" w:space="0" w:color="000000"/>
              <w:right w:val="single" w:sz="5" w:space="0" w:color="000000"/>
            </w:tcBorders>
          </w:tcPr>
          <w:p w14:paraId="1B702CB6"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36</w:t>
            </w:r>
          </w:p>
        </w:tc>
        <w:tc>
          <w:tcPr>
            <w:tcW w:w="1284" w:type="dxa"/>
            <w:tcBorders>
              <w:top w:val="single" w:sz="5" w:space="0" w:color="000000"/>
              <w:left w:val="single" w:sz="5" w:space="0" w:color="000000"/>
              <w:bottom w:val="single" w:sz="5" w:space="0" w:color="000000"/>
              <w:right w:val="single" w:sz="5" w:space="0" w:color="000000"/>
            </w:tcBorders>
          </w:tcPr>
          <w:p w14:paraId="3970021B"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35</w:t>
            </w:r>
          </w:p>
        </w:tc>
        <w:tc>
          <w:tcPr>
            <w:tcW w:w="1284" w:type="dxa"/>
            <w:tcBorders>
              <w:top w:val="single" w:sz="5" w:space="0" w:color="000000"/>
              <w:left w:val="single" w:sz="5" w:space="0" w:color="000000"/>
              <w:bottom w:val="single" w:sz="5" w:space="0" w:color="000000"/>
              <w:right w:val="single" w:sz="5" w:space="0" w:color="000000"/>
            </w:tcBorders>
          </w:tcPr>
          <w:p w14:paraId="190DA44C"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33</w:t>
            </w:r>
          </w:p>
        </w:tc>
        <w:tc>
          <w:tcPr>
            <w:tcW w:w="1284" w:type="dxa"/>
            <w:tcBorders>
              <w:top w:val="single" w:sz="5" w:space="0" w:color="000000"/>
              <w:left w:val="single" w:sz="5" w:space="0" w:color="000000"/>
              <w:bottom w:val="single" w:sz="5" w:space="0" w:color="000000"/>
              <w:right w:val="single" w:sz="5" w:space="0" w:color="000000"/>
            </w:tcBorders>
          </w:tcPr>
          <w:p w14:paraId="3B64ACF5"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105</w:t>
            </w:r>
          </w:p>
        </w:tc>
        <w:tc>
          <w:tcPr>
            <w:tcW w:w="1284" w:type="dxa"/>
            <w:tcBorders>
              <w:top w:val="single" w:sz="5" w:space="0" w:color="000000"/>
              <w:left w:val="single" w:sz="5" w:space="0" w:color="000000"/>
              <w:bottom w:val="single" w:sz="5" w:space="0" w:color="000000"/>
              <w:right w:val="single" w:sz="5" w:space="0" w:color="000000"/>
            </w:tcBorders>
          </w:tcPr>
          <w:p w14:paraId="204C196F" w14:textId="77777777" w:rsidR="00D15122" w:rsidRPr="003E37B0" w:rsidRDefault="009B0756" w:rsidP="00E86D45">
            <w:pPr>
              <w:pStyle w:val="TableParagraph"/>
              <w:keepNext/>
              <w:widowControl/>
              <w:jc w:val="center"/>
              <w:rPr>
                <w:rFonts w:ascii="Times New Roman" w:eastAsia="Times New Roman" w:hAnsi="Times New Roman"/>
              </w:rPr>
            </w:pPr>
            <w:r w:rsidRPr="00A542C9">
              <w:rPr>
                <w:rFonts w:ascii="Times New Roman" w:hAnsi="Times New Roman"/>
              </w:rPr>
              <w:t>104</w:t>
            </w:r>
          </w:p>
        </w:tc>
      </w:tr>
      <w:tr w:rsidR="00D15122" w:rsidRPr="00A542C9" w14:paraId="41CEDDE2" w14:textId="77777777" w:rsidTr="00E86D45">
        <w:trPr>
          <w:cantSplit/>
        </w:trPr>
        <w:tc>
          <w:tcPr>
            <w:tcW w:w="9211" w:type="dxa"/>
            <w:gridSpan w:val="6"/>
            <w:tcBorders>
              <w:top w:val="single" w:sz="5" w:space="0" w:color="000000"/>
              <w:left w:val="single" w:sz="5" w:space="0" w:color="000000"/>
              <w:bottom w:val="single" w:sz="5" w:space="0" w:color="000000"/>
              <w:right w:val="single" w:sz="5" w:space="0" w:color="000000"/>
            </w:tcBorders>
          </w:tcPr>
          <w:p w14:paraId="0263981A" w14:textId="77777777" w:rsidR="00D15122" w:rsidRPr="003E37B0" w:rsidRDefault="009B0756" w:rsidP="00E86D45">
            <w:pPr>
              <w:pStyle w:val="TableParagraph"/>
              <w:keepNext/>
              <w:widowControl/>
              <w:rPr>
                <w:rFonts w:ascii="Times New Roman" w:eastAsia="Times New Roman" w:hAnsi="Times New Roman"/>
              </w:rPr>
            </w:pPr>
            <w:r w:rsidRPr="00A542C9">
              <w:rPr>
                <w:rFonts w:ascii="Times New Roman" w:hAnsi="Times New Roman"/>
              </w:rPr>
              <w:t>Overall survival</w:t>
            </w:r>
          </w:p>
        </w:tc>
      </w:tr>
      <w:tr w:rsidR="00D15122" w:rsidRPr="00A542C9" w14:paraId="609FFC8E"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38230909"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Median time (months)</w:t>
            </w:r>
          </w:p>
        </w:tc>
        <w:tc>
          <w:tcPr>
            <w:tcW w:w="1284" w:type="dxa"/>
            <w:tcBorders>
              <w:top w:val="single" w:sz="5" w:space="0" w:color="000000"/>
              <w:left w:val="single" w:sz="5" w:space="0" w:color="000000"/>
              <w:bottom w:val="single" w:sz="5" w:space="0" w:color="000000"/>
              <w:right w:val="single" w:sz="5" w:space="0" w:color="000000"/>
            </w:tcBorders>
          </w:tcPr>
          <w:p w14:paraId="331E7842"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13.6</w:t>
            </w:r>
          </w:p>
        </w:tc>
        <w:tc>
          <w:tcPr>
            <w:tcW w:w="1284" w:type="dxa"/>
            <w:tcBorders>
              <w:top w:val="single" w:sz="5" w:space="0" w:color="000000"/>
              <w:left w:val="single" w:sz="5" w:space="0" w:color="000000"/>
              <w:bottom w:val="single" w:sz="5" w:space="0" w:color="000000"/>
              <w:right w:val="single" w:sz="5" w:space="0" w:color="000000"/>
            </w:tcBorders>
          </w:tcPr>
          <w:p w14:paraId="32F85B96"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17.7</w:t>
            </w:r>
          </w:p>
        </w:tc>
        <w:tc>
          <w:tcPr>
            <w:tcW w:w="1284" w:type="dxa"/>
            <w:tcBorders>
              <w:top w:val="single" w:sz="5" w:space="0" w:color="000000"/>
              <w:left w:val="single" w:sz="5" w:space="0" w:color="000000"/>
              <w:bottom w:val="single" w:sz="5" w:space="0" w:color="000000"/>
              <w:right w:val="single" w:sz="5" w:space="0" w:color="000000"/>
            </w:tcBorders>
          </w:tcPr>
          <w:p w14:paraId="7CDE5AA3"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15.2</w:t>
            </w:r>
          </w:p>
        </w:tc>
        <w:tc>
          <w:tcPr>
            <w:tcW w:w="1284" w:type="dxa"/>
            <w:tcBorders>
              <w:top w:val="single" w:sz="5" w:space="0" w:color="000000"/>
              <w:left w:val="single" w:sz="5" w:space="0" w:color="000000"/>
              <w:bottom w:val="single" w:sz="5" w:space="0" w:color="000000"/>
              <w:right w:val="single" w:sz="5" w:space="0" w:color="000000"/>
            </w:tcBorders>
          </w:tcPr>
          <w:p w14:paraId="7948148D"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12.9</w:t>
            </w:r>
          </w:p>
        </w:tc>
        <w:tc>
          <w:tcPr>
            <w:tcW w:w="1284" w:type="dxa"/>
            <w:tcBorders>
              <w:top w:val="single" w:sz="5" w:space="0" w:color="000000"/>
              <w:left w:val="single" w:sz="5" w:space="0" w:color="000000"/>
              <w:bottom w:val="single" w:sz="5" w:space="0" w:color="000000"/>
              <w:right w:val="single" w:sz="5" w:space="0" w:color="000000"/>
            </w:tcBorders>
          </w:tcPr>
          <w:p w14:paraId="5D495072"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16.6</w:t>
            </w:r>
          </w:p>
        </w:tc>
      </w:tr>
      <w:tr w:rsidR="00D15122" w:rsidRPr="00A542C9" w14:paraId="28C1B2E0"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74A8B6F0"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95% CI</w:t>
            </w:r>
          </w:p>
        </w:tc>
        <w:tc>
          <w:tcPr>
            <w:tcW w:w="1284" w:type="dxa"/>
            <w:tcBorders>
              <w:top w:val="single" w:sz="5" w:space="0" w:color="000000"/>
              <w:left w:val="single" w:sz="5" w:space="0" w:color="000000"/>
              <w:bottom w:val="single" w:sz="5" w:space="0" w:color="000000"/>
              <w:right w:val="single" w:sz="5" w:space="0" w:color="000000"/>
            </w:tcBorders>
          </w:tcPr>
          <w:p w14:paraId="077F0FD9"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308FB8A5"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14AB705B"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10020171" w14:textId="39CA5B97" w:rsidR="00D15122" w:rsidRPr="003E37B0" w:rsidRDefault="009B0756" w:rsidP="00E86D45">
            <w:pPr>
              <w:pStyle w:val="TableParagraph"/>
              <w:widowControl/>
              <w:ind w:right="14" w:firstLine="100"/>
              <w:jc w:val="center"/>
              <w:rPr>
                <w:rFonts w:ascii="Times New Roman" w:eastAsia="Times New Roman" w:hAnsi="Times New Roman"/>
              </w:rPr>
            </w:pPr>
            <w:r w:rsidRPr="00A542C9">
              <w:rPr>
                <w:rFonts w:ascii="Times New Roman" w:hAnsi="Times New Roman"/>
              </w:rPr>
              <w:t>10.35</w:t>
            </w:r>
            <w:r w:rsidR="007B2BFB" w:rsidRPr="007B2BFB">
              <w:rPr>
                <w:rFonts w:ascii="Times New Roman" w:hAnsi="Times New Roman"/>
              </w:rPr>
              <w:t>–</w:t>
            </w:r>
            <w:r w:rsidRPr="00A542C9">
              <w:rPr>
                <w:rFonts w:ascii="Times New Roman" w:hAnsi="Times New Roman"/>
              </w:rPr>
              <w:t>16.95</w:t>
            </w:r>
          </w:p>
        </w:tc>
        <w:tc>
          <w:tcPr>
            <w:tcW w:w="1284" w:type="dxa"/>
            <w:tcBorders>
              <w:top w:val="single" w:sz="5" w:space="0" w:color="000000"/>
              <w:left w:val="single" w:sz="5" w:space="0" w:color="000000"/>
              <w:bottom w:val="single" w:sz="5" w:space="0" w:color="000000"/>
              <w:right w:val="single" w:sz="5" w:space="0" w:color="000000"/>
            </w:tcBorders>
          </w:tcPr>
          <w:p w14:paraId="37FE103D" w14:textId="619C8CD9" w:rsidR="00D15122" w:rsidRPr="003E37B0" w:rsidRDefault="009B0756" w:rsidP="00E86D45">
            <w:pPr>
              <w:pStyle w:val="TableParagraph"/>
              <w:widowControl/>
              <w:ind w:right="14" w:firstLine="100"/>
              <w:jc w:val="center"/>
              <w:rPr>
                <w:rFonts w:ascii="Times New Roman" w:eastAsia="Times New Roman" w:hAnsi="Times New Roman"/>
              </w:rPr>
            </w:pPr>
            <w:r w:rsidRPr="00A542C9">
              <w:rPr>
                <w:rFonts w:ascii="Times New Roman" w:hAnsi="Times New Roman"/>
              </w:rPr>
              <w:t>13.63</w:t>
            </w:r>
            <w:r w:rsidR="00966317" w:rsidRPr="00966317">
              <w:rPr>
                <w:rFonts w:ascii="Times New Roman" w:hAnsi="Times New Roman"/>
              </w:rPr>
              <w:t>–</w:t>
            </w:r>
            <w:r w:rsidRPr="00A542C9">
              <w:rPr>
                <w:rFonts w:ascii="Times New Roman" w:hAnsi="Times New Roman"/>
              </w:rPr>
              <w:t>19.32</w:t>
            </w:r>
          </w:p>
        </w:tc>
      </w:tr>
      <w:tr w:rsidR="00D15122" w:rsidRPr="00A542C9" w14:paraId="5C3D8D3E"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29F8167D" w14:textId="77777777" w:rsidR="00D15122" w:rsidRPr="003E37B0" w:rsidRDefault="009B0756" w:rsidP="00E86D45">
            <w:pPr>
              <w:pStyle w:val="TableParagraph"/>
              <w:widowControl/>
              <w:ind w:left="263"/>
              <w:rPr>
                <w:rFonts w:ascii="Times New Roman" w:eastAsia="Times New Roman" w:hAnsi="Times New Roman"/>
                <w:sz w:val="14"/>
                <w:szCs w:val="14"/>
              </w:rPr>
            </w:pPr>
            <w:r w:rsidRPr="00A542C9">
              <w:rPr>
                <w:rFonts w:ascii="Times New Roman" w:hAnsi="Times New Roman"/>
              </w:rPr>
              <w:t>Hazard ratio</w:t>
            </w:r>
            <w:r w:rsidRPr="00A542C9">
              <w:rPr>
                <w:rFonts w:ascii="Times New Roman" w:hAnsi="Times New Roman"/>
                <w:vertAlign w:val="superscript"/>
              </w:rPr>
              <w:t>c</w:t>
            </w:r>
          </w:p>
        </w:tc>
        <w:tc>
          <w:tcPr>
            <w:tcW w:w="1284" w:type="dxa"/>
            <w:tcBorders>
              <w:top w:val="single" w:sz="5" w:space="0" w:color="000000"/>
              <w:left w:val="single" w:sz="5" w:space="0" w:color="000000"/>
              <w:bottom w:val="single" w:sz="5" w:space="0" w:color="000000"/>
              <w:right w:val="single" w:sz="5" w:space="0" w:color="000000"/>
            </w:tcBorders>
          </w:tcPr>
          <w:p w14:paraId="2D838E75"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w:t>
            </w:r>
          </w:p>
        </w:tc>
        <w:tc>
          <w:tcPr>
            <w:tcW w:w="1284" w:type="dxa"/>
            <w:tcBorders>
              <w:top w:val="single" w:sz="5" w:space="0" w:color="000000"/>
              <w:left w:val="single" w:sz="5" w:space="0" w:color="000000"/>
              <w:bottom w:val="single" w:sz="5" w:space="0" w:color="000000"/>
              <w:right w:val="single" w:sz="5" w:space="0" w:color="000000"/>
            </w:tcBorders>
          </w:tcPr>
          <w:p w14:paraId="2AFCD833"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0.52</w:t>
            </w:r>
          </w:p>
        </w:tc>
        <w:tc>
          <w:tcPr>
            <w:tcW w:w="1284" w:type="dxa"/>
            <w:tcBorders>
              <w:top w:val="single" w:sz="5" w:space="0" w:color="000000"/>
              <w:left w:val="single" w:sz="5" w:space="0" w:color="000000"/>
              <w:bottom w:val="single" w:sz="5" w:space="0" w:color="000000"/>
              <w:right w:val="single" w:sz="5" w:space="0" w:color="000000"/>
            </w:tcBorders>
          </w:tcPr>
          <w:p w14:paraId="40FEF11F"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1.01</w:t>
            </w:r>
          </w:p>
        </w:tc>
        <w:tc>
          <w:tcPr>
            <w:tcW w:w="1284" w:type="dxa"/>
            <w:tcBorders>
              <w:top w:val="single" w:sz="5" w:space="0" w:color="000000"/>
              <w:left w:val="single" w:sz="5" w:space="0" w:color="000000"/>
              <w:bottom w:val="single" w:sz="5" w:space="0" w:color="000000"/>
              <w:right w:val="single" w:sz="5" w:space="0" w:color="000000"/>
            </w:tcBorders>
          </w:tcPr>
          <w:p w14:paraId="0F750EE0"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18C86E56"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0.79</w:t>
            </w:r>
          </w:p>
        </w:tc>
      </w:tr>
      <w:tr w:rsidR="00D15122" w:rsidRPr="00A542C9" w14:paraId="27640EBF"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40605F9C"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p-value</w:t>
            </w:r>
          </w:p>
        </w:tc>
        <w:tc>
          <w:tcPr>
            <w:tcW w:w="1284" w:type="dxa"/>
            <w:tcBorders>
              <w:top w:val="single" w:sz="5" w:space="0" w:color="000000"/>
              <w:left w:val="single" w:sz="5" w:space="0" w:color="000000"/>
              <w:bottom w:val="single" w:sz="5" w:space="0" w:color="000000"/>
              <w:right w:val="single" w:sz="5" w:space="0" w:color="000000"/>
            </w:tcBorders>
          </w:tcPr>
          <w:p w14:paraId="4C40C694"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6C0EEC9C"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0.073</w:t>
            </w:r>
          </w:p>
        </w:tc>
        <w:tc>
          <w:tcPr>
            <w:tcW w:w="1284" w:type="dxa"/>
            <w:tcBorders>
              <w:top w:val="single" w:sz="5" w:space="0" w:color="000000"/>
              <w:left w:val="single" w:sz="5" w:space="0" w:color="000000"/>
              <w:bottom w:val="single" w:sz="5" w:space="0" w:color="000000"/>
              <w:right w:val="single" w:sz="5" w:space="0" w:color="000000"/>
            </w:tcBorders>
          </w:tcPr>
          <w:p w14:paraId="13981C81"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0.978</w:t>
            </w:r>
          </w:p>
        </w:tc>
        <w:tc>
          <w:tcPr>
            <w:tcW w:w="1284" w:type="dxa"/>
            <w:tcBorders>
              <w:top w:val="single" w:sz="5" w:space="0" w:color="000000"/>
              <w:left w:val="single" w:sz="5" w:space="0" w:color="000000"/>
              <w:bottom w:val="single" w:sz="5" w:space="0" w:color="000000"/>
              <w:right w:val="single" w:sz="5" w:space="0" w:color="000000"/>
            </w:tcBorders>
          </w:tcPr>
          <w:p w14:paraId="4D8A2FD8"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495A4709"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0.16</w:t>
            </w:r>
          </w:p>
        </w:tc>
      </w:tr>
      <w:tr w:rsidR="00D15122" w:rsidRPr="00A542C9" w14:paraId="59E59096" w14:textId="77777777" w:rsidTr="00E86D45">
        <w:trPr>
          <w:cantSplit/>
        </w:trPr>
        <w:tc>
          <w:tcPr>
            <w:tcW w:w="9211" w:type="dxa"/>
            <w:gridSpan w:val="6"/>
            <w:tcBorders>
              <w:top w:val="single" w:sz="5" w:space="0" w:color="000000"/>
              <w:left w:val="single" w:sz="5" w:space="0" w:color="000000"/>
              <w:bottom w:val="single" w:sz="5" w:space="0" w:color="000000"/>
              <w:right w:val="single" w:sz="5" w:space="0" w:color="000000"/>
            </w:tcBorders>
          </w:tcPr>
          <w:p w14:paraId="44966D22" w14:textId="77777777" w:rsidR="00D15122" w:rsidRPr="003E37B0" w:rsidRDefault="009B0756" w:rsidP="00E86D45">
            <w:pPr>
              <w:pStyle w:val="TableParagraph"/>
              <w:widowControl/>
              <w:rPr>
                <w:rFonts w:ascii="Times New Roman" w:eastAsia="Times New Roman" w:hAnsi="Times New Roman"/>
              </w:rPr>
            </w:pPr>
            <w:r w:rsidRPr="00A542C9">
              <w:rPr>
                <w:rFonts w:ascii="Times New Roman" w:hAnsi="Times New Roman"/>
              </w:rPr>
              <w:t>Progression-free survival</w:t>
            </w:r>
          </w:p>
        </w:tc>
      </w:tr>
      <w:tr w:rsidR="00D15122" w:rsidRPr="00A542C9" w14:paraId="1DA159E4"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56E89F29"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Median time (months)</w:t>
            </w:r>
          </w:p>
        </w:tc>
        <w:tc>
          <w:tcPr>
            <w:tcW w:w="1284" w:type="dxa"/>
            <w:tcBorders>
              <w:top w:val="single" w:sz="5" w:space="0" w:color="000000"/>
              <w:left w:val="single" w:sz="5" w:space="0" w:color="000000"/>
              <w:bottom w:val="single" w:sz="5" w:space="0" w:color="000000"/>
              <w:right w:val="single" w:sz="5" w:space="0" w:color="000000"/>
            </w:tcBorders>
          </w:tcPr>
          <w:p w14:paraId="352ECB7A"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5.2</w:t>
            </w:r>
          </w:p>
        </w:tc>
        <w:tc>
          <w:tcPr>
            <w:tcW w:w="1284" w:type="dxa"/>
            <w:tcBorders>
              <w:top w:val="single" w:sz="5" w:space="0" w:color="000000"/>
              <w:left w:val="single" w:sz="5" w:space="0" w:color="000000"/>
              <w:bottom w:val="single" w:sz="5" w:space="0" w:color="000000"/>
              <w:right w:val="single" w:sz="5" w:space="0" w:color="000000"/>
            </w:tcBorders>
          </w:tcPr>
          <w:p w14:paraId="5F40CA28"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9.0</w:t>
            </w:r>
          </w:p>
        </w:tc>
        <w:tc>
          <w:tcPr>
            <w:tcW w:w="1284" w:type="dxa"/>
            <w:tcBorders>
              <w:top w:val="single" w:sz="5" w:space="0" w:color="000000"/>
              <w:left w:val="single" w:sz="5" w:space="0" w:color="000000"/>
              <w:bottom w:val="single" w:sz="5" w:space="0" w:color="000000"/>
              <w:right w:val="single" w:sz="5" w:space="0" w:color="000000"/>
            </w:tcBorders>
          </w:tcPr>
          <w:p w14:paraId="53983B45"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7.2</w:t>
            </w:r>
          </w:p>
        </w:tc>
        <w:tc>
          <w:tcPr>
            <w:tcW w:w="1284" w:type="dxa"/>
            <w:tcBorders>
              <w:top w:val="single" w:sz="5" w:space="0" w:color="000000"/>
              <w:left w:val="single" w:sz="5" w:space="0" w:color="000000"/>
              <w:bottom w:val="single" w:sz="5" w:space="0" w:color="000000"/>
              <w:right w:val="single" w:sz="5" w:space="0" w:color="000000"/>
            </w:tcBorders>
          </w:tcPr>
          <w:p w14:paraId="12269EA3"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5.5</w:t>
            </w:r>
          </w:p>
        </w:tc>
        <w:tc>
          <w:tcPr>
            <w:tcW w:w="1284" w:type="dxa"/>
            <w:tcBorders>
              <w:top w:val="single" w:sz="5" w:space="0" w:color="000000"/>
              <w:left w:val="single" w:sz="5" w:space="0" w:color="000000"/>
              <w:bottom w:val="single" w:sz="5" w:space="0" w:color="000000"/>
              <w:right w:val="single" w:sz="5" w:space="0" w:color="000000"/>
            </w:tcBorders>
          </w:tcPr>
          <w:p w14:paraId="6EA07B26"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9.2</w:t>
            </w:r>
          </w:p>
        </w:tc>
      </w:tr>
      <w:tr w:rsidR="00D15122" w:rsidRPr="00A542C9" w14:paraId="0D4B94E1"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520247AF"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Hazard ratio</w:t>
            </w:r>
          </w:p>
        </w:tc>
        <w:tc>
          <w:tcPr>
            <w:tcW w:w="1284" w:type="dxa"/>
            <w:tcBorders>
              <w:top w:val="single" w:sz="5" w:space="0" w:color="000000"/>
              <w:left w:val="single" w:sz="5" w:space="0" w:color="000000"/>
              <w:bottom w:val="single" w:sz="5" w:space="0" w:color="000000"/>
              <w:right w:val="single" w:sz="5" w:space="0" w:color="000000"/>
            </w:tcBorders>
          </w:tcPr>
          <w:p w14:paraId="3C84E5D5"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5171ED60"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0.44</w:t>
            </w:r>
          </w:p>
        </w:tc>
        <w:tc>
          <w:tcPr>
            <w:tcW w:w="1284" w:type="dxa"/>
            <w:tcBorders>
              <w:top w:val="single" w:sz="5" w:space="0" w:color="000000"/>
              <w:left w:val="single" w:sz="5" w:space="0" w:color="000000"/>
              <w:bottom w:val="single" w:sz="5" w:space="0" w:color="000000"/>
              <w:right w:val="single" w:sz="5" w:space="0" w:color="000000"/>
            </w:tcBorders>
          </w:tcPr>
          <w:p w14:paraId="1AAC6347"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0.69</w:t>
            </w:r>
          </w:p>
        </w:tc>
        <w:tc>
          <w:tcPr>
            <w:tcW w:w="1284" w:type="dxa"/>
            <w:tcBorders>
              <w:top w:val="single" w:sz="5" w:space="0" w:color="000000"/>
              <w:left w:val="single" w:sz="5" w:space="0" w:color="000000"/>
              <w:bottom w:val="single" w:sz="5" w:space="0" w:color="000000"/>
              <w:right w:val="single" w:sz="5" w:space="0" w:color="000000"/>
            </w:tcBorders>
          </w:tcPr>
          <w:p w14:paraId="626967BE"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00BDD2C6"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0.5</w:t>
            </w:r>
          </w:p>
        </w:tc>
      </w:tr>
      <w:tr w:rsidR="00D15122" w:rsidRPr="00A542C9" w14:paraId="38F63425"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279B2FE4"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p-value</w:t>
            </w:r>
          </w:p>
        </w:tc>
        <w:tc>
          <w:tcPr>
            <w:tcW w:w="1284" w:type="dxa"/>
            <w:tcBorders>
              <w:top w:val="single" w:sz="5" w:space="0" w:color="000000"/>
              <w:left w:val="single" w:sz="5" w:space="0" w:color="000000"/>
              <w:bottom w:val="single" w:sz="5" w:space="0" w:color="000000"/>
              <w:right w:val="single" w:sz="5" w:space="0" w:color="000000"/>
            </w:tcBorders>
          </w:tcPr>
          <w:p w14:paraId="07890CFE"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w:t>
            </w:r>
          </w:p>
        </w:tc>
        <w:tc>
          <w:tcPr>
            <w:tcW w:w="1284" w:type="dxa"/>
            <w:tcBorders>
              <w:top w:val="single" w:sz="5" w:space="0" w:color="000000"/>
              <w:left w:val="single" w:sz="5" w:space="0" w:color="000000"/>
              <w:bottom w:val="single" w:sz="5" w:space="0" w:color="000000"/>
              <w:right w:val="single" w:sz="5" w:space="0" w:color="000000"/>
            </w:tcBorders>
          </w:tcPr>
          <w:p w14:paraId="2FC42F39"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0.0049</w:t>
            </w:r>
          </w:p>
        </w:tc>
        <w:tc>
          <w:tcPr>
            <w:tcW w:w="1284" w:type="dxa"/>
            <w:tcBorders>
              <w:top w:val="single" w:sz="5" w:space="0" w:color="000000"/>
              <w:left w:val="single" w:sz="5" w:space="0" w:color="000000"/>
              <w:bottom w:val="single" w:sz="5" w:space="0" w:color="000000"/>
              <w:right w:val="single" w:sz="5" w:space="0" w:color="000000"/>
            </w:tcBorders>
          </w:tcPr>
          <w:p w14:paraId="14546FB8"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0.217</w:t>
            </w:r>
          </w:p>
        </w:tc>
        <w:tc>
          <w:tcPr>
            <w:tcW w:w="1284" w:type="dxa"/>
            <w:tcBorders>
              <w:top w:val="single" w:sz="5" w:space="0" w:color="000000"/>
              <w:left w:val="single" w:sz="5" w:space="0" w:color="000000"/>
              <w:bottom w:val="single" w:sz="5" w:space="0" w:color="000000"/>
              <w:right w:val="single" w:sz="5" w:space="0" w:color="000000"/>
            </w:tcBorders>
          </w:tcPr>
          <w:p w14:paraId="064EA50D" w14:textId="77777777" w:rsidR="00D15122" w:rsidRPr="00A542C9" w:rsidRDefault="00D15122" w:rsidP="00E86D45">
            <w:pPr>
              <w:widowControl/>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121E8C39"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0.0002</w:t>
            </w:r>
          </w:p>
        </w:tc>
      </w:tr>
      <w:tr w:rsidR="00D15122" w:rsidRPr="00A542C9" w14:paraId="76C321ED" w14:textId="77777777" w:rsidTr="00E86D45">
        <w:trPr>
          <w:cantSplit/>
        </w:trPr>
        <w:tc>
          <w:tcPr>
            <w:tcW w:w="9211" w:type="dxa"/>
            <w:gridSpan w:val="6"/>
            <w:tcBorders>
              <w:top w:val="single" w:sz="5" w:space="0" w:color="000000"/>
              <w:left w:val="single" w:sz="5" w:space="0" w:color="000000"/>
              <w:bottom w:val="single" w:sz="5" w:space="0" w:color="000000"/>
              <w:right w:val="single" w:sz="5" w:space="0" w:color="000000"/>
            </w:tcBorders>
          </w:tcPr>
          <w:p w14:paraId="583B51EF" w14:textId="77777777" w:rsidR="00D15122" w:rsidRPr="003E37B0" w:rsidRDefault="009B0756" w:rsidP="00E86D45">
            <w:pPr>
              <w:pStyle w:val="TableParagraph"/>
              <w:widowControl/>
              <w:rPr>
                <w:rFonts w:ascii="Times New Roman" w:eastAsia="Times New Roman" w:hAnsi="Times New Roman"/>
              </w:rPr>
            </w:pPr>
            <w:r w:rsidRPr="00A542C9">
              <w:rPr>
                <w:rFonts w:ascii="Times New Roman" w:hAnsi="Times New Roman"/>
              </w:rPr>
              <w:t>Overall response rate</w:t>
            </w:r>
          </w:p>
        </w:tc>
      </w:tr>
      <w:tr w:rsidR="00D15122" w:rsidRPr="00A542C9" w14:paraId="4F0861B9"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36F974B7"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Rate (percent)</w:t>
            </w:r>
          </w:p>
        </w:tc>
        <w:tc>
          <w:tcPr>
            <w:tcW w:w="1284" w:type="dxa"/>
            <w:tcBorders>
              <w:top w:val="single" w:sz="5" w:space="0" w:color="000000"/>
              <w:left w:val="single" w:sz="5" w:space="0" w:color="000000"/>
              <w:bottom w:val="single" w:sz="5" w:space="0" w:color="000000"/>
              <w:right w:val="single" w:sz="5" w:space="0" w:color="000000"/>
            </w:tcBorders>
          </w:tcPr>
          <w:p w14:paraId="1AFF4E73"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16.7</w:t>
            </w:r>
          </w:p>
        </w:tc>
        <w:tc>
          <w:tcPr>
            <w:tcW w:w="1284" w:type="dxa"/>
            <w:tcBorders>
              <w:top w:val="single" w:sz="5" w:space="0" w:color="000000"/>
              <w:left w:val="single" w:sz="5" w:space="0" w:color="000000"/>
              <w:bottom w:val="single" w:sz="5" w:space="0" w:color="000000"/>
              <w:right w:val="single" w:sz="5" w:space="0" w:color="000000"/>
            </w:tcBorders>
          </w:tcPr>
          <w:p w14:paraId="4F714D92"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40.0</w:t>
            </w:r>
          </w:p>
        </w:tc>
        <w:tc>
          <w:tcPr>
            <w:tcW w:w="1284" w:type="dxa"/>
            <w:tcBorders>
              <w:top w:val="single" w:sz="5" w:space="0" w:color="000000"/>
              <w:left w:val="single" w:sz="5" w:space="0" w:color="000000"/>
              <w:bottom w:val="single" w:sz="5" w:space="0" w:color="000000"/>
              <w:right w:val="single" w:sz="5" w:space="0" w:color="000000"/>
            </w:tcBorders>
          </w:tcPr>
          <w:p w14:paraId="48B9B1EE"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24.2</w:t>
            </w:r>
          </w:p>
        </w:tc>
        <w:tc>
          <w:tcPr>
            <w:tcW w:w="1284" w:type="dxa"/>
            <w:tcBorders>
              <w:top w:val="single" w:sz="5" w:space="0" w:color="000000"/>
              <w:left w:val="single" w:sz="5" w:space="0" w:color="000000"/>
              <w:bottom w:val="single" w:sz="5" w:space="0" w:color="000000"/>
              <w:right w:val="single" w:sz="5" w:space="0" w:color="000000"/>
            </w:tcBorders>
          </w:tcPr>
          <w:p w14:paraId="16EBD3C7"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15.2</w:t>
            </w:r>
          </w:p>
        </w:tc>
        <w:tc>
          <w:tcPr>
            <w:tcW w:w="1284" w:type="dxa"/>
            <w:tcBorders>
              <w:top w:val="single" w:sz="5" w:space="0" w:color="000000"/>
              <w:left w:val="single" w:sz="5" w:space="0" w:color="000000"/>
              <w:bottom w:val="single" w:sz="5" w:space="0" w:color="000000"/>
              <w:right w:val="single" w:sz="5" w:space="0" w:color="000000"/>
            </w:tcBorders>
          </w:tcPr>
          <w:p w14:paraId="70282460"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26</w:t>
            </w:r>
          </w:p>
        </w:tc>
      </w:tr>
      <w:tr w:rsidR="00D15122" w:rsidRPr="00A542C9" w14:paraId="161729A9"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0F99D0F3"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95% CI</w:t>
            </w:r>
          </w:p>
        </w:tc>
        <w:tc>
          <w:tcPr>
            <w:tcW w:w="1284" w:type="dxa"/>
            <w:tcBorders>
              <w:top w:val="single" w:sz="5" w:space="0" w:color="000000"/>
              <w:left w:val="single" w:sz="5" w:space="0" w:color="000000"/>
              <w:bottom w:val="single" w:sz="5" w:space="0" w:color="000000"/>
              <w:right w:val="single" w:sz="5" w:space="0" w:color="000000"/>
            </w:tcBorders>
          </w:tcPr>
          <w:p w14:paraId="1AF1AC7B" w14:textId="13654993" w:rsidR="00D15122" w:rsidRPr="003E37B0" w:rsidRDefault="009B0756" w:rsidP="00E86D45">
            <w:pPr>
              <w:pStyle w:val="TableParagraph"/>
              <w:widowControl/>
              <w:jc w:val="center"/>
              <w:rPr>
                <w:rFonts w:ascii="Times New Roman" w:eastAsia="Times New Roman" w:hAnsi="Times New Roman"/>
              </w:rPr>
            </w:pPr>
            <w:r w:rsidRPr="003E37B0">
              <w:rPr>
                <w:rFonts w:ascii="Times New Roman" w:eastAsia="Times New Roman" w:hAnsi="Times New Roman"/>
              </w:rPr>
              <w:t>7.0</w:t>
            </w:r>
            <w:r w:rsidR="00993C76" w:rsidRPr="00993C76">
              <w:rPr>
                <w:rFonts w:ascii="Times New Roman" w:eastAsia="Times New Roman" w:hAnsi="Times New Roman"/>
              </w:rPr>
              <w:t>–</w:t>
            </w:r>
            <w:r w:rsidRPr="003E37B0">
              <w:rPr>
                <w:rFonts w:ascii="Times New Roman" w:eastAsia="Times New Roman" w:hAnsi="Times New Roman"/>
              </w:rPr>
              <w:t>33.5</w:t>
            </w:r>
          </w:p>
        </w:tc>
        <w:tc>
          <w:tcPr>
            <w:tcW w:w="1284" w:type="dxa"/>
            <w:tcBorders>
              <w:top w:val="single" w:sz="5" w:space="0" w:color="000000"/>
              <w:left w:val="single" w:sz="5" w:space="0" w:color="000000"/>
              <w:bottom w:val="single" w:sz="5" w:space="0" w:color="000000"/>
              <w:right w:val="single" w:sz="5" w:space="0" w:color="000000"/>
            </w:tcBorders>
          </w:tcPr>
          <w:p w14:paraId="4472B8FC" w14:textId="7B1992B0" w:rsidR="00D15122" w:rsidRPr="003E37B0" w:rsidRDefault="009B0756" w:rsidP="00E86D45">
            <w:pPr>
              <w:pStyle w:val="TableParagraph"/>
              <w:widowControl/>
              <w:jc w:val="center"/>
              <w:rPr>
                <w:rFonts w:ascii="Times New Roman" w:eastAsia="Times New Roman" w:hAnsi="Times New Roman"/>
              </w:rPr>
            </w:pPr>
            <w:r w:rsidRPr="003E37B0">
              <w:rPr>
                <w:rFonts w:ascii="Times New Roman" w:eastAsia="Times New Roman" w:hAnsi="Times New Roman"/>
              </w:rPr>
              <w:t>24.4</w:t>
            </w:r>
            <w:r w:rsidR="00993C76" w:rsidRPr="00993C76">
              <w:rPr>
                <w:rFonts w:ascii="Times New Roman" w:eastAsia="Times New Roman" w:hAnsi="Times New Roman"/>
              </w:rPr>
              <w:t>–</w:t>
            </w:r>
            <w:r w:rsidRPr="003E37B0">
              <w:rPr>
                <w:rFonts w:ascii="Times New Roman" w:eastAsia="Times New Roman" w:hAnsi="Times New Roman"/>
              </w:rPr>
              <w:t>57.8</w:t>
            </w:r>
          </w:p>
        </w:tc>
        <w:tc>
          <w:tcPr>
            <w:tcW w:w="1284" w:type="dxa"/>
            <w:tcBorders>
              <w:top w:val="single" w:sz="5" w:space="0" w:color="000000"/>
              <w:left w:val="single" w:sz="5" w:space="0" w:color="000000"/>
              <w:bottom w:val="single" w:sz="5" w:space="0" w:color="000000"/>
              <w:right w:val="single" w:sz="5" w:space="0" w:color="000000"/>
            </w:tcBorders>
          </w:tcPr>
          <w:p w14:paraId="002F6E46" w14:textId="1B4ADF9E" w:rsidR="00D15122" w:rsidRPr="003E37B0" w:rsidRDefault="009B0756" w:rsidP="00E86D45">
            <w:pPr>
              <w:pStyle w:val="TableParagraph"/>
              <w:widowControl/>
              <w:jc w:val="center"/>
              <w:rPr>
                <w:rFonts w:ascii="Times New Roman" w:eastAsia="Times New Roman" w:hAnsi="Times New Roman"/>
              </w:rPr>
            </w:pPr>
            <w:r w:rsidRPr="003E37B0">
              <w:rPr>
                <w:rFonts w:ascii="Times New Roman" w:eastAsia="Times New Roman" w:hAnsi="Times New Roman"/>
              </w:rPr>
              <w:t>11.7</w:t>
            </w:r>
            <w:r w:rsidR="00993C76" w:rsidRPr="00993C76">
              <w:rPr>
                <w:rFonts w:ascii="Times New Roman" w:eastAsia="Times New Roman" w:hAnsi="Times New Roman"/>
              </w:rPr>
              <w:t>–</w:t>
            </w:r>
            <w:r w:rsidRPr="003E37B0">
              <w:rPr>
                <w:rFonts w:ascii="Times New Roman" w:eastAsia="Times New Roman" w:hAnsi="Times New Roman"/>
              </w:rPr>
              <w:t>42.6</w:t>
            </w:r>
          </w:p>
        </w:tc>
        <w:tc>
          <w:tcPr>
            <w:tcW w:w="1284" w:type="dxa"/>
            <w:tcBorders>
              <w:top w:val="single" w:sz="5" w:space="0" w:color="000000"/>
              <w:left w:val="single" w:sz="5" w:space="0" w:color="000000"/>
              <w:bottom w:val="single" w:sz="5" w:space="0" w:color="000000"/>
              <w:right w:val="single" w:sz="5" w:space="0" w:color="000000"/>
            </w:tcBorders>
          </w:tcPr>
          <w:p w14:paraId="36A614EC" w14:textId="0946CE6A"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9.2</w:t>
            </w:r>
            <w:r w:rsidR="00993C76" w:rsidRPr="00993C76">
              <w:rPr>
                <w:rFonts w:ascii="Times New Roman" w:eastAsia="Times New Roman" w:hAnsi="Times New Roman"/>
              </w:rPr>
              <w:t>–</w:t>
            </w:r>
            <w:r w:rsidRPr="00A542C9">
              <w:rPr>
                <w:rFonts w:ascii="Times New Roman" w:hAnsi="Times New Roman"/>
              </w:rPr>
              <w:t>23.9</w:t>
            </w:r>
          </w:p>
        </w:tc>
        <w:tc>
          <w:tcPr>
            <w:tcW w:w="1284" w:type="dxa"/>
            <w:tcBorders>
              <w:top w:val="single" w:sz="5" w:space="0" w:color="000000"/>
              <w:left w:val="single" w:sz="5" w:space="0" w:color="000000"/>
              <w:bottom w:val="single" w:sz="5" w:space="0" w:color="000000"/>
              <w:right w:val="single" w:sz="5" w:space="0" w:color="000000"/>
            </w:tcBorders>
          </w:tcPr>
          <w:p w14:paraId="1C7D82FF" w14:textId="36F03802"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18.1</w:t>
            </w:r>
            <w:r w:rsidR="00993C76" w:rsidRPr="00993C76">
              <w:rPr>
                <w:rFonts w:ascii="Times New Roman" w:eastAsia="Times New Roman" w:hAnsi="Times New Roman"/>
              </w:rPr>
              <w:t>–</w:t>
            </w:r>
            <w:r w:rsidRPr="00A542C9">
              <w:rPr>
                <w:rFonts w:ascii="Times New Roman" w:hAnsi="Times New Roman"/>
              </w:rPr>
              <w:t>35.6</w:t>
            </w:r>
          </w:p>
        </w:tc>
      </w:tr>
      <w:tr w:rsidR="00D15122" w:rsidRPr="00A542C9" w14:paraId="22497CFD"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11A5F4A4" w14:textId="77777777" w:rsidR="00D15122" w:rsidRPr="003E37B0" w:rsidRDefault="009B0756" w:rsidP="00E86D45">
            <w:pPr>
              <w:pStyle w:val="TableParagraph"/>
              <w:widowControl/>
              <w:ind w:left="263"/>
              <w:rPr>
                <w:rFonts w:ascii="Times New Roman" w:eastAsia="Times New Roman" w:hAnsi="Times New Roman"/>
              </w:rPr>
            </w:pPr>
            <w:r w:rsidRPr="00A542C9">
              <w:rPr>
                <w:rFonts w:ascii="Times New Roman" w:hAnsi="Times New Roman"/>
              </w:rPr>
              <w:t>p-value</w:t>
            </w:r>
          </w:p>
        </w:tc>
        <w:tc>
          <w:tcPr>
            <w:tcW w:w="1284" w:type="dxa"/>
            <w:tcBorders>
              <w:top w:val="single" w:sz="5" w:space="0" w:color="000000"/>
              <w:left w:val="single" w:sz="5" w:space="0" w:color="000000"/>
              <w:bottom w:val="single" w:sz="5" w:space="0" w:color="000000"/>
              <w:right w:val="single" w:sz="5" w:space="0" w:color="000000"/>
            </w:tcBorders>
          </w:tcPr>
          <w:p w14:paraId="26A6EC8E" w14:textId="77777777" w:rsidR="00D15122" w:rsidRPr="00A542C9" w:rsidRDefault="00D15122" w:rsidP="00E86D45">
            <w:pPr>
              <w:widowControl/>
              <w:jc w:val="center"/>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6CCDC72B"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0.029</w:t>
            </w:r>
          </w:p>
        </w:tc>
        <w:tc>
          <w:tcPr>
            <w:tcW w:w="1284" w:type="dxa"/>
            <w:tcBorders>
              <w:top w:val="single" w:sz="5" w:space="0" w:color="000000"/>
              <w:left w:val="single" w:sz="5" w:space="0" w:color="000000"/>
              <w:bottom w:val="single" w:sz="5" w:space="0" w:color="000000"/>
              <w:right w:val="single" w:sz="5" w:space="0" w:color="000000"/>
            </w:tcBorders>
          </w:tcPr>
          <w:p w14:paraId="2D5EB6AE"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0.43</w:t>
            </w:r>
          </w:p>
        </w:tc>
        <w:tc>
          <w:tcPr>
            <w:tcW w:w="1284" w:type="dxa"/>
            <w:tcBorders>
              <w:top w:val="single" w:sz="5" w:space="0" w:color="000000"/>
              <w:left w:val="single" w:sz="5" w:space="0" w:color="000000"/>
              <w:bottom w:val="single" w:sz="5" w:space="0" w:color="000000"/>
              <w:right w:val="single" w:sz="5" w:space="0" w:color="000000"/>
            </w:tcBorders>
          </w:tcPr>
          <w:p w14:paraId="25930701" w14:textId="77777777" w:rsidR="00D15122" w:rsidRPr="00A542C9" w:rsidRDefault="00D15122" w:rsidP="00E86D45">
            <w:pPr>
              <w:widowControl/>
              <w:jc w:val="center"/>
              <w:rPr>
                <w:rFonts w:ascii="Times New Roman" w:hAnsi="Times New Roman"/>
              </w:rPr>
            </w:pPr>
          </w:p>
        </w:tc>
        <w:tc>
          <w:tcPr>
            <w:tcW w:w="1284" w:type="dxa"/>
            <w:tcBorders>
              <w:top w:val="single" w:sz="5" w:space="0" w:color="000000"/>
              <w:left w:val="single" w:sz="5" w:space="0" w:color="000000"/>
              <w:bottom w:val="single" w:sz="5" w:space="0" w:color="000000"/>
              <w:right w:val="single" w:sz="5" w:space="0" w:color="000000"/>
            </w:tcBorders>
          </w:tcPr>
          <w:p w14:paraId="14808A62"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0.055</w:t>
            </w:r>
          </w:p>
        </w:tc>
      </w:tr>
      <w:tr w:rsidR="00D15122" w:rsidRPr="00A542C9" w14:paraId="31052163" w14:textId="77777777" w:rsidTr="00E86D45">
        <w:trPr>
          <w:cantSplit/>
        </w:trPr>
        <w:tc>
          <w:tcPr>
            <w:tcW w:w="9211" w:type="dxa"/>
            <w:gridSpan w:val="6"/>
            <w:tcBorders>
              <w:top w:val="single" w:sz="5" w:space="0" w:color="000000"/>
              <w:left w:val="single" w:sz="5" w:space="0" w:color="000000"/>
              <w:bottom w:val="single" w:sz="5" w:space="0" w:color="000000"/>
              <w:right w:val="single" w:sz="5" w:space="0" w:color="000000"/>
            </w:tcBorders>
          </w:tcPr>
          <w:p w14:paraId="784CAFE7" w14:textId="77777777" w:rsidR="00D15122" w:rsidRPr="003E37B0" w:rsidRDefault="009B0756" w:rsidP="00E86D45">
            <w:pPr>
              <w:pStyle w:val="TableParagraph"/>
              <w:widowControl/>
              <w:rPr>
                <w:rFonts w:ascii="Times New Roman" w:eastAsia="Times New Roman" w:hAnsi="Times New Roman"/>
              </w:rPr>
            </w:pPr>
            <w:r w:rsidRPr="00A542C9">
              <w:rPr>
                <w:rFonts w:ascii="Times New Roman" w:hAnsi="Times New Roman"/>
              </w:rPr>
              <w:t>Duration of response</w:t>
            </w:r>
          </w:p>
        </w:tc>
      </w:tr>
      <w:tr w:rsidR="00D15122" w:rsidRPr="00A542C9" w14:paraId="6B90BC45"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2CDE9F2B" w14:textId="77777777" w:rsidR="00D15122" w:rsidRPr="003E37B0" w:rsidRDefault="009B0756" w:rsidP="00304014">
            <w:pPr>
              <w:pStyle w:val="TableParagraph"/>
              <w:widowControl/>
              <w:ind w:left="270"/>
              <w:rPr>
                <w:rFonts w:ascii="Times New Roman" w:eastAsia="Times New Roman" w:hAnsi="Times New Roman"/>
              </w:rPr>
            </w:pPr>
            <w:r w:rsidRPr="00A542C9">
              <w:rPr>
                <w:rFonts w:ascii="Times New Roman" w:hAnsi="Times New Roman"/>
              </w:rPr>
              <w:t>Median time (months)</w:t>
            </w:r>
          </w:p>
        </w:tc>
        <w:tc>
          <w:tcPr>
            <w:tcW w:w="1284" w:type="dxa"/>
            <w:tcBorders>
              <w:top w:val="single" w:sz="5" w:space="0" w:color="000000"/>
              <w:left w:val="single" w:sz="5" w:space="0" w:color="000000"/>
              <w:bottom w:val="single" w:sz="5" w:space="0" w:color="000000"/>
              <w:right w:val="single" w:sz="5" w:space="0" w:color="000000"/>
            </w:tcBorders>
          </w:tcPr>
          <w:p w14:paraId="738D040B"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NR</w:t>
            </w:r>
          </w:p>
        </w:tc>
        <w:tc>
          <w:tcPr>
            <w:tcW w:w="1284" w:type="dxa"/>
            <w:tcBorders>
              <w:top w:val="single" w:sz="5" w:space="0" w:color="000000"/>
              <w:left w:val="single" w:sz="5" w:space="0" w:color="000000"/>
              <w:bottom w:val="single" w:sz="5" w:space="0" w:color="000000"/>
              <w:right w:val="single" w:sz="5" w:space="0" w:color="000000"/>
            </w:tcBorders>
          </w:tcPr>
          <w:p w14:paraId="03E10885"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9.3</w:t>
            </w:r>
          </w:p>
        </w:tc>
        <w:tc>
          <w:tcPr>
            <w:tcW w:w="1284" w:type="dxa"/>
            <w:tcBorders>
              <w:top w:val="single" w:sz="5" w:space="0" w:color="000000"/>
              <w:left w:val="single" w:sz="5" w:space="0" w:color="000000"/>
              <w:bottom w:val="single" w:sz="5" w:space="0" w:color="000000"/>
              <w:right w:val="single" w:sz="5" w:space="0" w:color="000000"/>
            </w:tcBorders>
          </w:tcPr>
          <w:p w14:paraId="6B1086CB"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5.0</w:t>
            </w:r>
          </w:p>
        </w:tc>
        <w:tc>
          <w:tcPr>
            <w:tcW w:w="1284" w:type="dxa"/>
            <w:tcBorders>
              <w:top w:val="single" w:sz="5" w:space="0" w:color="000000"/>
              <w:left w:val="single" w:sz="5" w:space="0" w:color="000000"/>
              <w:bottom w:val="single" w:sz="5" w:space="0" w:color="000000"/>
              <w:right w:val="single" w:sz="5" w:space="0" w:color="000000"/>
            </w:tcBorders>
          </w:tcPr>
          <w:p w14:paraId="74100797"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6.8</w:t>
            </w:r>
          </w:p>
        </w:tc>
        <w:tc>
          <w:tcPr>
            <w:tcW w:w="1284" w:type="dxa"/>
            <w:tcBorders>
              <w:top w:val="single" w:sz="5" w:space="0" w:color="000000"/>
              <w:left w:val="single" w:sz="5" w:space="0" w:color="000000"/>
              <w:bottom w:val="single" w:sz="5" w:space="0" w:color="000000"/>
              <w:right w:val="single" w:sz="5" w:space="0" w:color="000000"/>
            </w:tcBorders>
          </w:tcPr>
          <w:p w14:paraId="260010C9" w14:textId="77777777"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9.2</w:t>
            </w:r>
          </w:p>
        </w:tc>
      </w:tr>
      <w:tr w:rsidR="00D15122" w:rsidRPr="00A542C9" w14:paraId="59E83697" w14:textId="77777777" w:rsidTr="00E86D45">
        <w:trPr>
          <w:cantSplit/>
        </w:trPr>
        <w:tc>
          <w:tcPr>
            <w:tcW w:w="2791" w:type="dxa"/>
            <w:tcBorders>
              <w:top w:val="single" w:sz="5" w:space="0" w:color="000000"/>
              <w:left w:val="single" w:sz="5" w:space="0" w:color="000000"/>
              <w:bottom w:val="single" w:sz="5" w:space="0" w:color="000000"/>
              <w:right w:val="single" w:sz="5" w:space="0" w:color="000000"/>
            </w:tcBorders>
          </w:tcPr>
          <w:p w14:paraId="2A938752" w14:textId="77777777" w:rsidR="00D15122" w:rsidRPr="003E37B0" w:rsidRDefault="009B0756" w:rsidP="00304014">
            <w:pPr>
              <w:pStyle w:val="TableParagraph"/>
              <w:widowControl/>
              <w:ind w:left="270"/>
              <w:rPr>
                <w:rFonts w:ascii="Times New Roman" w:eastAsia="Times New Roman" w:hAnsi="Times New Roman"/>
              </w:rPr>
            </w:pPr>
            <w:r w:rsidRPr="003E37B0">
              <w:rPr>
                <w:rFonts w:ascii="Times New Roman" w:eastAsia="Times New Roman" w:hAnsi="Times New Roman"/>
              </w:rPr>
              <w:t>25–75 percentile (months)</w:t>
            </w:r>
          </w:p>
        </w:tc>
        <w:tc>
          <w:tcPr>
            <w:tcW w:w="1284" w:type="dxa"/>
            <w:tcBorders>
              <w:top w:val="single" w:sz="5" w:space="0" w:color="000000"/>
              <w:left w:val="single" w:sz="5" w:space="0" w:color="000000"/>
              <w:bottom w:val="single" w:sz="5" w:space="0" w:color="000000"/>
              <w:right w:val="single" w:sz="5" w:space="0" w:color="000000"/>
            </w:tcBorders>
          </w:tcPr>
          <w:p w14:paraId="78BB3020" w14:textId="23B8726C" w:rsidR="00D15122" w:rsidRPr="003E37B0" w:rsidRDefault="009B0756" w:rsidP="00E86D45">
            <w:pPr>
              <w:pStyle w:val="TableParagraph"/>
              <w:widowControl/>
              <w:jc w:val="center"/>
              <w:rPr>
                <w:rFonts w:ascii="Times New Roman" w:eastAsia="Times New Roman" w:hAnsi="Times New Roman"/>
              </w:rPr>
            </w:pPr>
            <w:r w:rsidRPr="003E37B0">
              <w:rPr>
                <w:rFonts w:ascii="Times New Roman" w:eastAsia="Times New Roman" w:hAnsi="Times New Roman"/>
              </w:rPr>
              <w:t>5.5</w:t>
            </w:r>
            <w:r w:rsidR="00920FF6">
              <w:rPr>
                <w:rFonts w:ascii="Times New Roman" w:eastAsia="Times New Roman" w:hAnsi="Times New Roman"/>
              </w:rPr>
              <w:t>–</w:t>
            </w:r>
            <w:r w:rsidRPr="003E37B0">
              <w:rPr>
                <w:rFonts w:ascii="Times New Roman" w:eastAsia="Times New Roman" w:hAnsi="Times New Roman"/>
              </w:rPr>
              <w:t>NR</w:t>
            </w:r>
          </w:p>
        </w:tc>
        <w:tc>
          <w:tcPr>
            <w:tcW w:w="1284" w:type="dxa"/>
            <w:tcBorders>
              <w:top w:val="single" w:sz="5" w:space="0" w:color="000000"/>
              <w:left w:val="single" w:sz="5" w:space="0" w:color="000000"/>
              <w:bottom w:val="single" w:sz="5" w:space="0" w:color="000000"/>
              <w:right w:val="single" w:sz="5" w:space="0" w:color="000000"/>
            </w:tcBorders>
          </w:tcPr>
          <w:p w14:paraId="40322593" w14:textId="1CE85691" w:rsidR="00D15122" w:rsidRPr="003E37B0" w:rsidRDefault="009B0756" w:rsidP="00E86D45">
            <w:pPr>
              <w:pStyle w:val="TableParagraph"/>
              <w:widowControl/>
              <w:jc w:val="center"/>
              <w:rPr>
                <w:rFonts w:ascii="Times New Roman" w:eastAsia="Times New Roman" w:hAnsi="Times New Roman"/>
              </w:rPr>
            </w:pPr>
            <w:r w:rsidRPr="003E37B0">
              <w:rPr>
                <w:rFonts w:ascii="Times New Roman" w:eastAsia="Times New Roman" w:hAnsi="Times New Roman"/>
              </w:rPr>
              <w:t>6.1</w:t>
            </w:r>
            <w:r w:rsidR="00993C76" w:rsidRPr="00993C76">
              <w:rPr>
                <w:rFonts w:ascii="Times New Roman" w:eastAsia="Times New Roman" w:hAnsi="Times New Roman"/>
              </w:rPr>
              <w:t>–</w:t>
            </w:r>
            <w:r w:rsidRPr="003E37B0">
              <w:rPr>
                <w:rFonts w:ascii="Times New Roman" w:eastAsia="Times New Roman" w:hAnsi="Times New Roman"/>
              </w:rPr>
              <w:t>NR</w:t>
            </w:r>
          </w:p>
        </w:tc>
        <w:tc>
          <w:tcPr>
            <w:tcW w:w="1284" w:type="dxa"/>
            <w:tcBorders>
              <w:top w:val="single" w:sz="5" w:space="0" w:color="000000"/>
              <w:left w:val="single" w:sz="5" w:space="0" w:color="000000"/>
              <w:bottom w:val="single" w:sz="5" w:space="0" w:color="000000"/>
              <w:right w:val="single" w:sz="5" w:space="0" w:color="000000"/>
            </w:tcBorders>
          </w:tcPr>
          <w:p w14:paraId="5ED84C3F" w14:textId="1F8EC95F" w:rsidR="00D15122" w:rsidRPr="003E37B0" w:rsidRDefault="009B0756" w:rsidP="00E86D45">
            <w:pPr>
              <w:pStyle w:val="TableParagraph"/>
              <w:widowControl/>
              <w:jc w:val="center"/>
              <w:rPr>
                <w:rFonts w:ascii="Times New Roman" w:eastAsia="Times New Roman" w:hAnsi="Times New Roman"/>
              </w:rPr>
            </w:pPr>
            <w:r w:rsidRPr="003E37B0">
              <w:rPr>
                <w:rFonts w:ascii="Times New Roman" w:eastAsia="Times New Roman" w:hAnsi="Times New Roman"/>
              </w:rPr>
              <w:t>3.8</w:t>
            </w:r>
            <w:r w:rsidR="00993C76" w:rsidRPr="00993C76">
              <w:rPr>
                <w:rFonts w:ascii="Times New Roman" w:eastAsia="Times New Roman" w:hAnsi="Times New Roman"/>
              </w:rPr>
              <w:t>–</w:t>
            </w:r>
            <w:r w:rsidRPr="003E37B0">
              <w:rPr>
                <w:rFonts w:ascii="Times New Roman" w:eastAsia="Times New Roman" w:hAnsi="Times New Roman"/>
              </w:rPr>
              <w:t>7.8</w:t>
            </w:r>
          </w:p>
        </w:tc>
        <w:tc>
          <w:tcPr>
            <w:tcW w:w="1284" w:type="dxa"/>
            <w:tcBorders>
              <w:top w:val="single" w:sz="5" w:space="0" w:color="000000"/>
              <w:left w:val="single" w:sz="5" w:space="0" w:color="000000"/>
              <w:bottom w:val="single" w:sz="5" w:space="0" w:color="000000"/>
              <w:right w:val="single" w:sz="5" w:space="0" w:color="000000"/>
            </w:tcBorders>
          </w:tcPr>
          <w:p w14:paraId="2AF1F08B" w14:textId="355D9DC9"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5.59</w:t>
            </w:r>
            <w:r w:rsidR="00993C76" w:rsidRPr="00993C76">
              <w:rPr>
                <w:rFonts w:ascii="Times New Roman" w:eastAsia="Times New Roman" w:hAnsi="Times New Roman"/>
              </w:rPr>
              <w:t>–</w:t>
            </w:r>
            <w:r w:rsidRPr="00A542C9">
              <w:rPr>
                <w:rFonts w:ascii="Times New Roman" w:hAnsi="Times New Roman"/>
              </w:rPr>
              <w:t>9.17</w:t>
            </w:r>
          </w:p>
        </w:tc>
        <w:tc>
          <w:tcPr>
            <w:tcW w:w="1284" w:type="dxa"/>
            <w:tcBorders>
              <w:top w:val="single" w:sz="5" w:space="0" w:color="000000"/>
              <w:left w:val="single" w:sz="5" w:space="0" w:color="000000"/>
              <w:bottom w:val="single" w:sz="5" w:space="0" w:color="000000"/>
              <w:right w:val="single" w:sz="5" w:space="0" w:color="000000"/>
            </w:tcBorders>
          </w:tcPr>
          <w:p w14:paraId="1EA5CE4E" w14:textId="571AD3D1" w:rsidR="00D15122" w:rsidRPr="003E37B0" w:rsidRDefault="009B0756" w:rsidP="00E86D45">
            <w:pPr>
              <w:pStyle w:val="TableParagraph"/>
              <w:widowControl/>
              <w:jc w:val="center"/>
              <w:rPr>
                <w:rFonts w:ascii="Times New Roman" w:eastAsia="Times New Roman" w:hAnsi="Times New Roman"/>
              </w:rPr>
            </w:pPr>
            <w:r w:rsidRPr="00A542C9">
              <w:rPr>
                <w:rFonts w:ascii="Times New Roman" w:hAnsi="Times New Roman"/>
              </w:rPr>
              <w:t>5.88</w:t>
            </w:r>
            <w:r w:rsidR="00993C76" w:rsidRPr="00993C76">
              <w:rPr>
                <w:rFonts w:ascii="Times New Roman" w:eastAsia="Times New Roman" w:hAnsi="Times New Roman"/>
              </w:rPr>
              <w:t>–</w:t>
            </w:r>
            <w:r w:rsidRPr="00A542C9">
              <w:rPr>
                <w:rFonts w:ascii="Times New Roman" w:hAnsi="Times New Roman"/>
              </w:rPr>
              <w:t>13.01</w:t>
            </w:r>
          </w:p>
        </w:tc>
      </w:tr>
    </w:tbl>
    <w:p w14:paraId="3C8317CC" w14:textId="77777777" w:rsidR="00D15122" w:rsidRPr="003E37B0" w:rsidRDefault="009B0756" w:rsidP="00AF735A">
      <w:pPr>
        <w:widowControl/>
        <w:spacing w:line="227" w:lineRule="exact"/>
        <w:ind w:left="288" w:hanging="288"/>
        <w:rPr>
          <w:rFonts w:ascii="Times New Roman" w:eastAsia="Times New Roman" w:hAnsi="Times New Roman"/>
          <w:sz w:val="20"/>
          <w:szCs w:val="20"/>
        </w:rPr>
      </w:pPr>
      <w:r w:rsidRPr="003E37B0">
        <w:rPr>
          <w:rFonts w:ascii="Times New Roman" w:hAnsi="Times New Roman"/>
          <w:vertAlign w:val="superscript"/>
        </w:rPr>
        <w:t>a</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5 mg/kg every 2 weeks.</w:t>
      </w:r>
    </w:p>
    <w:p w14:paraId="0C34B7E4" w14:textId="77777777" w:rsidR="00B15D97" w:rsidRPr="003E37B0" w:rsidRDefault="009B0756" w:rsidP="00AF735A">
      <w:pPr>
        <w:widowControl/>
        <w:spacing w:line="230" w:lineRule="exact"/>
        <w:ind w:left="288" w:hanging="288"/>
        <w:rPr>
          <w:rFonts w:ascii="Times New Roman" w:hAnsi="Times New Roman"/>
          <w:sz w:val="20"/>
        </w:rPr>
      </w:pPr>
      <w:r w:rsidRPr="003E37B0">
        <w:rPr>
          <w:rFonts w:ascii="Times New Roman" w:hAnsi="Times New Roman"/>
          <w:vertAlign w:val="superscript"/>
        </w:rPr>
        <w:t>b</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 xml:space="preserve">10 mg/kg every 2 </w:t>
      </w:r>
      <w:r w:rsidR="00AF5221">
        <w:rPr>
          <w:rFonts w:ascii="Times New Roman" w:hAnsi="Times New Roman"/>
          <w:sz w:val="20"/>
        </w:rPr>
        <w:t>w</w:t>
      </w:r>
      <w:r w:rsidRPr="003E37B0">
        <w:rPr>
          <w:rFonts w:ascii="Times New Roman" w:hAnsi="Times New Roman"/>
          <w:sz w:val="20"/>
        </w:rPr>
        <w:t xml:space="preserve">eeks. </w:t>
      </w:r>
    </w:p>
    <w:p w14:paraId="5D7F63F1" w14:textId="77777777" w:rsidR="00B15D97" w:rsidRPr="003E37B0" w:rsidRDefault="009B0756" w:rsidP="00AF735A">
      <w:pPr>
        <w:widowControl/>
        <w:spacing w:line="230" w:lineRule="exact"/>
        <w:ind w:left="288" w:hanging="288"/>
        <w:rPr>
          <w:rFonts w:ascii="Times New Roman" w:hAnsi="Times New Roman"/>
          <w:sz w:val="20"/>
        </w:rPr>
      </w:pPr>
      <w:r w:rsidRPr="003E37B0">
        <w:rPr>
          <w:rFonts w:ascii="Times New Roman" w:hAnsi="Times New Roman"/>
          <w:vertAlign w:val="superscript"/>
        </w:rPr>
        <w:t>c</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 xml:space="preserve">Relative to control </w:t>
      </w:r>
      <w:r w:rsidR="00856967">
        <w:rPr>
          <w:rFonts w:ascii="Times New Roman" w:hAnsi="Times New Roman"/>
          <w:sz w:val="20"/>
        </w:rPr>
        <w:t>a</w:t>
      </w:r>
      <w:r w:rsidRPr="003E37B0">
        <w:rPr>
          <w:rFonts w:ascii="Times New Roman" w:hAnsi="Times New Roman"/>
          <w:sz w:val="20"/>
        </w:rPr>
        <w:t xml:space="preserve">rm. </w:t>
      </w:r>
    </w:p>
    <w:p w14:paraId="7B2A04A4" w14:textId="77777777" w:rsidR="00D15122" w:rsidRPr="003E37B0" w:rsidRDefault="009B0756" w:rsidP="00AF735A">
      <w:pPr>
        <w:widowControl/>
        <w:spacing w:line="230" w:lineRule="exact"/>
        <w:ind w:left="90" w:hanging="90"/>
        <w:rPr>
          <w:rFonts w:ascii="Times New Roman" w:eastAsia="Times New Roman" w:hAnsi="Times New Roman"/>
          <w:sz w:val="20"/>
          <w:szCs w:val="20"/>
        </w:rPr>
      </w:pPr>
      <w:r w:rsidRPr="003E37B0">
        <w:rPr>
          <w:rFonts w:ascii="Times New Roman" w:hAnsi="Times New Roman"/>
          <w:sz w:val="20"/>
        </w:rPr>
        <w:t>NR = not reached.</w:t>
      </w:r>
    </w:p>
    <w:p w14:paraId="1600FD98" w14:textId="77777777" w:rsidR="00D15122" w:rsidRDefault="00D15122" w:rsidP="00FA4903">
      <w:pPr>
        <w:widowControl/>
        <w:rPr>
          <w:rFonts w:ascii="Times New Roman" w:eastAsia="Times New Roman" w:hAnsi="Times New Roman"/>
        </w:rPr>
      </w:pPr>
    </w:p>
    <w:p w14:paraId="3F0D66FE" w14:textId="77777777" w:rsidR="00DF3692" w:rsidRPr="00DF3692" w:rsidRDefault="009B0756" w:rsidP="00FA4903">
      <w:pPr>
        <w:keepNext/>
        <w:widowControl/>
        <w:rPr>
          <w:rFonts w:ascii="Times New Roman" w:eastAsia="Times New Roman" w:hAnsi="Times New Roman"/>
        </w:rPr>
      </w:pPr>
      <w:r w:rsidRPr="00DF3692">
        <w:rPr>
          <w:rFonts w:ascii="Times New Roman" w:hAnsi="Times New Roman"/>
          <w:i/>
        </w:rPr>
        <w:t>NO16966</w:t>
      </w:r>
    </w:p>
    <w:p w14:paraId="0034EFA6" w14:textId="77777777" w:rsidR="00D15122" w:rsidRPr="003E37B0" w:rsidRDefault="009B0756" w:rsidP="00E86D45">
      <w:pPr>
        <w:pStyle w:val="BodyText"/>
        <w:widowControl/>
        <w:spacing w:line="252" w:lineRule="exact"/>
        <w:ind w:left="0"/>
      </w:pPr>
      <w:r w:rsidRPr="003E37B0">
        <w:t xml:space="preserve">This was a phase III randomised, double-blind (for bevacizumab), clinical trial investigating </w:t>
      </w:r>
      <w:r w:rsidR="00A25E2A" w:rsidRPr="003E37B0">
        <w:t>b</w:t>
      </w:r>
      <w:r w:rsidR="00007842" w:rsidRPr="003E37B0">
        <w:t>evacizumab</w:t>
      </w:r>
      <w:r w:rsidR="00A25E2A" w:rsidRPr="003E37B0">
        <w:t xml:space="preserve"> </w:t>
      </w:r>
      <w:r w:rsidRPr="003E37B0">
        <w:t xml:space="preserve">7.5 mg/kg in combination with oral capecitabine and </w:t>
      </w:r>
      <w:r w:rsidR="00A80403">
        <w:t>intravenous</w:t>
      </w:r>
      <w:r w:rsidRPr="003E37B0">
        <w:t xml:space="preserve"> oxaliplatin (XELOX), administered on a 3- weekly schedule; or </w:t>
      </w:r>
      <w:r w:rsidR="00A25E2A" w:rsidRPr="003E37B0">
        <w:t>b</w:t>
      </w:r>
      <w:r w:rsidR="00007842" w:rsidRPr="003E37B0">
        <w:t>evacizumab</w:t>
      </w:r>
      <w:r w:rsidRPr="003E37B0">
        <w:t xml:space="preserve"> 5 mg/kg in combination with leucovorin with 5</w:t>
      </w:r>
      <w:r w:rsidR="00B50612">
        <w:noBreakHyphen/>
      </w:r>
      <w:r w:rsidRPr="003E37B0">
        <w:t xml:space="preserve">fluorouracil bolus, followed by 5-fluorouracil infusional, with </w:t>
      </w:r>
      <w:r w:rsidR="00A80403">
        <w:t>intravenous</w:t>
      </w:r>
      <w:r w:rsidRPr="003E37B0">
        <w:t xml:space="preserve"> oxaliplatin (FOLFOX-4), administered on a 2-weekly schedule. The trial contained two parts: an initial unblinded 2-arm part (Part I) in which patients were randomised to two different treatment groups (XELOX and FOLFOX</w:t>
      </w:r>
      <w:r w:rsidR="00FF632B">
        <w:noBreakHyphen/>
      </w:r>
      <w:r w:rsidRPr="003E37B0">
        <w:t xml:space="preserve">4) and a subsequent 2 x 2 factorial 4-arm part (Part II) in which patients were randomised to four treatment groups (XELOX + placebo, FOLFOX-4 + placebo, XELOX + </w:t>
      </w:r>
      <w:r w:rsidR="00A25E2A" w:rsidRPr="003E37B0">
        <w:t>b</w:t>
      </w:r>
      <w:r w:rsidR="00007842" w:rsidRPr="003E37B0">
        <w:t>evacizumab</w:t>
      </w:r>
      <w:r w:rsidRPr="003E37B0">
        <w:t>, FOLFOX</w:t>
      </w:r>
      <w:r w:rsidR="00B50612">
        <w:noBreakHyphen/>
      </w:r>
      <w:r w:rsidRPr="003E37B0">
        <w:t>4</w:t>
      </w:r>
      <w:r w:rsidR="00B50612">
        <w:t> </w:t>
      </w:r>
      <w:r w:rsidRPr="003E37B0">
        <w:t>+</w:t>
      </w:r>
      <w:r w:rsidR="00B50612">
        <w:t> </w:t>
      </w:r>
      <w:r w:rsidR="00A25E2A" w:rsidRPr="003E37B0">
        <w:t>b</w:t>
      </w:r>
      <w:r w:rsidR="00007842" w:rsidRPr="003E37B0">
        <w:t>evacizumab</w:t>
      </w:r>
      <w:r w:rsidRPr="003E37B0">
        <w:t xml:space="preserve">). In Part II, treatment assignment was double-blind with respect to </w:t>
      </w:r>
      <w:r w:rsidR="00A25E2A" w:rsidRPr="003E37B0">
        <w:t>b</w:t>
      </w:r>
      <w:r w:rsidR="00007842" w:rsidRPr="003E37B0">
        <w:t>evacizumab</w:t>
      </w:r>
      <w:r w:rsidRPr="003E37B0">
        <w:t>.</w:t>
      </w:r>
    </w:p>
    <w:p w14:paraId="09DA70D3" w14:textId="77777777" w:rsidR="00A80403" w:rsidRPr="003E37B0" w:rsidRDefault="00A80403" w:rsidP="00FA4903">
      <w:pPr>
        <w:widowControl/>
        <w:rPr>
          <w:rFonts w:ascii="Times New Roman" w:eastAsia="Times New Roman" w:hAnsi="Times New Roman"/>
        </w:rPr>
      </w:pPr>
    </w:p>
    <w:p w14:paraId="1C270701" w14:textId="77777777" w:rsidR="00D15122" w:rsidRPr="003E37B0" w:rsidRDefault="009B0756" w:rsidP="00FA4903">
      <w:pPr>
        <w:pStyle w:val="BodyText"/>
        <w:widowControl/>
        <w:ind w:left="0"/>
      </w:pPr>
      <w:r w:rsidRPr="003E37B0">
        <w:t>Approximately 350 patients were randomised into each of the 4 trial arms in the Part II of the trial.</w:t>
      </w:r>
    </w:p>
    <w:p w14:paraId="204463A2" w14:textId="77777777" w:rsidR="00221EBE" w:rsidRPr="003E37B0" w:rsidRDefault="00221EBE" w:rsidP="00FA4903">
      <w:pPr>
        <w:pStyle w:val="Heading1"/>
        <w:widowControl/>
        <w:tabs>
          <w:tab w:val="left" w:pos="1253"/>
        </w:tabs>
        <w:ind w:left="0"/>
        <w:rPr>
          <w:b w:val="0"/>
        </w:rPr>
      </w:pPr>
    </w:p>
    <w:p w14:paraId="7AAF03DE" w14:textId="77777777" w:rsidR="00D15122" w:rsidRPr="003E37B0" w:rsidRDefault="009B0756" w:rsidP="00FA4903">
      <w:pPr>
        <w:pStyle w:val="Heading1"/>
        <w:keepNext/>
        <w:widowControl/>
        <w:tabs>
          <w:tab w:val="left" w:pos="1253"/>
        </w:tabs>
        <w:ind w:left="0"/>
        <w:rPr>
          <w:bCs w:val="0"/>
        </w:rPr>
      </w:pPr>
      <w:r w:rsidRPr="003E37B0">
        <w:t>Table 6</w:t>
      </w:r>
      <w:r w:rsidRPr="003E37B0">
        <w:tab/>
        <w:t>Treatment regimens in trial NO16966 (mCRC)</w:t>
      </w:r>
    </w:p>
    <w:p w14:paraId="2734652E" w14:textId="77777777" w:rsidR="00D15122" w:rsidRPr="003E37B0" w:rsidRDefault="00D15122" w:rsidP="00FA4903">
      <w:pPr>
        <w:keepNext/>
        <w:widowControl/>
        <w:rPr>
          <w:rFonts w:ascii="Times New Roman" w:eastAsia="Times New Roman" w:hAnsi="Times New Roman"/>
          <w:bCs/>
        </w:rPr>
      </w:pPr>
    </w:p>
    <w:tbl>
      <w:tblPr>
        <w:tblW w:w="5136"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115" w:type="dxa"/>
          <w:right w:w="115" w:type="dxa"/>
        </w:tblCellMar>
        <w:tblLook w:val="01E0" w:firstRow="1" w:lastRow="1" w:firstColumn="1" w:lastColumn="1" w:noHBand="0" w:noVBand="0"/>
      </w:tblPr>
      <w:tblGrid>
        <w:gridCol w:w="1559"/>
        <w:gridCol w:w="1775"/>
        <w:gridCol w:w="2845"/>
        <w:gridCol w:w="3140"/>
        <w:gridCol w:w="6"/>
      </w:tblGrid>
      <w:tr w:rsidR="00D15122" w:rsidRPr="00A542C9" w14:paraId="1D810B5D" w14:textId="77777777" w:rsidTr="00FB19BF">
        <w:trPr>
          <w:gridAfter w:val="1"/>
          <w:wAfter w:w="6" w:type="dxa"/>
          <w:cantSplit/>
          <w:tblHeader/>
        </w:trPr>
        <w:tc>
          <w:tcPr>
            <w:tcW w:w="1611" w:type="dxa"/>
          </w:tcPr>
          <w:p w14:paraId="201A6BCE" w14:textId="77777777" w:rsidR="00D15122" w:rsidRPr="00A542C9" w:rsidRDefault="00D15122" w:rsidP="00FB19BF">
            <w:pPr>
              <w:keepNext/>
              <w:widowControl/>
              <w:rPr>
                <w:rFonts w:ascii="Times New Roman" w:hAnsi="Times New Roman"/>
              </w:rPr>
            </w:pPr>
          </w:p>
        </w:tc>
        <w:tc>
          <w:tcPr>
            <w:tcW w:w="1836" w:type="dxa"/>
          </w:tcPr>
          <w:p w14:paraId="30A68C5D"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Treatment</w:t>
            </w:r>
          </w:p>
        </w:tc>
        <w:tc>
          <w:tcPr>
            <w:tcW w:w="2948" w:type="dxa"/>
          </w:tcPr>
          <w:p w14:paraId="00638D0D"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Starting dose</w:t>
            </w:r>
          </w:p>
        </w:tc>
        <w:tc>
          <w:tcPr>
            <w:tcW w:w="3255" w:type="dxa"/>
          </w:tcPr>
          <w:p w14:paraId="0626E738"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Schedule</w:t>
            </w:r>
          </w:p>
        </w:tc>
      </w:tr>
      <w:tr w:rsidR="00D15122" w:rsidRPr="00A542C9" w14:paraId="7A1ABEC9" w14:textId="77777777" w:rsidTr="00FB19BF">
        <w:trPr>
          <w:gridAfter w:val="1"/>
          <w:wAfter w:w="6" w:type="dxa"/>
          <w:cantSplit/>
        </w:trPr>
        <w:tc>
          <w:tcPr>
            <w:tcW w:w="1611" w:type="dxa"/>
            <w:vMerge w:val="restart"/>
          </w:tcPr>
          <w:p w14:paraId="7A9DC396"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FOLFOX-4</w:t>
            </w:r>
            <w:r w:rsidR="00AF5221" w:rsidRPr="00A542C9">
              <w:rPr>
                <w:rFonts w:ascii="Times New Roman" w:hAnsi="Times New Roman"/>
              </w:rPr>
              <w:t xml:space="preserve"> </w:t>
            </w:r>
            <w:r w:rsidRPr="00A542C9">
              <w:rPr>
                <w:rFonts w:ascii="Times New Roman" w:hAnsi="Times New Roman"/>
              </w:rPr>
              <w:t>or FOLFOX-4 +</w:t>
            </w:r>
            <w:r w:rsidR="00AF5221" w:rsidRPr="00A542C9">
              <w:rPr>
                <w:rFonts w:ascii="Times New Roman" w:hAnsi="Times New Roman"/>
              </w:rPr>
              <w:t xml:space="preserve"> </w:t>
            </w:r>
            <w:r w:rsidR="00022607">
              <w:rPr>
                <w:rFonts w:ascii="Times New Roman" w:hAnsi="Times New Roman"/>
              </w:rPr>
              <w:t>b</w:t>
            </w:r>
            <w:r w:rsidR="00007842" w:rsidRPr="00A542C9">
              <w:rPr>
                <w:rFonts w:ascii="Times New Roman" w:hAnsi="Times New Roman"/>
              </w:rPr>
              <w:t>evacizumab</w:t>
            </w:r>
          </w:p>
        </w:tc>
        <w:tc>
          <w:tcPr>
            <w:tcW w:w="1836" w:type="dxa"/>
          </w:tcPr>
          <w:p w14:paraId="1165527C" w14:textId="77777777" w:rsidR="00D15122" w:rsidRPr="003E37B0" w:rsidRDefault="00B15D97" w:rsidP="00FB19BF">
            <w:pPr>
              <w:pStyle w:val="TableParagraph"/>
              <w:keepNext/>
              <w:widowControl/>
              <w:rPr>
                <w:rFonts w:ascii="Times New Roman" w:eastAsia="Times New Roman" w:hAnsi="Times New Roman"/>
              </w:rPr>
            </w:pPr>
            <w:r w:rsidRPr="00A542C9">
              <w:rPr>
                <w:rFonts w:ascii="Times New Roman" w:hAnsi="Times New Roman"/>
              </w:rPr>
              <w:t xml:space="preserve">Oxaliplatin </w:t>
            </w:r>
            <w:r w:rsidR="009B0756" w:rsidRPr="00A542C9">
              <w:rPr>
                <w:rFonts w:ascii="Times New Roman" w:hAnsi="Times New Roman"/>
              </w:rPr>
              <w:t>Leucovorin</w:t>
            </w:r>
          </w:p>
          <w:p w14:paraId="771A1A03" w14:textId="77777777" w:rsidR="00D15122" w:rsidRPr="003E37B0" w:rsidRDefault="009B0756" w:rsidP="00FB19BF">
            <w:pPr>
              <w:pStyle w:val="TableParagraph"/>
              <w:keepNext/>
              <w:widowControl/>
              <w:rPr>
                <w:rFonts w:ascii="Times New Roman" w:eastAsia="Times New Roman" w:hAnsi="Times New Roman"/>
              </w:rPr>
            </w:pPr>
            <w:r w:rsidRPr="00A542C9">
              <w:rPr>
                <w:rFonts w:ascii="Times New Roman" w:hAnsi="Times New Roman"/>
              </w:rPr>
              <w:t>5-Fluorouracil</w:t>
            </w:r>
          </w:p>
        </w:tc>
        <w:tc>
          <w:tcPr>
            <w:tcW w:w="2948" w:type="dxa"/>
          </w:tcPr>
          <w:p w14:paraId="3F64E36B" w14:textId="77777777" w:rsidR="00B15D97" w:rsidRPr="00A542C9" w:rsidRDefault="009B0756" w:rsidP="00FB19BF">
            <w:pPr>
              <w:pStyle w:val="TableParagraph"/>
              <w:keepNext/>
              <w:widowControl/>
              <w:rPr>
                <w:rFonts w:ascii="Times New Roman" w:hAnsi="Times New Roman"/>
              </w:rPr>
            </w:pPr>
            <w:r w:rsidRPr="00A542C9">
              <w:rPr>
                <w:rFonts w:ascii="Times New Roman" w:hAnsi="Times New Roman"/>
              </w:rPr>
              <w:t>85 mg/m</w:t>
            </w:r>
            <w:r w:rsidRPr="00A542C9">
              <w:rPr>
                <w:rFonts w:ascii="Times New Roman" w:hAnsi="Times New Roman"/>
                <w:vertAlign w:val="superscript"/>
              </w:rPr>
              <w:t>2</w:t>
            </w:r>
            <w:r w:rsidRPr="00A542C9">
              <w:rPr>
                <w:rFonts w:ascii="Times New Roman" w:hAnsi="Times New Roman"/>
                <w:sz w:val="14"/>
              </w:rPr>
              <w:t xml:space="preserve"> </w:t>
            </w:r>
            <w:r w:rsidR="00A04220">
              <w:rPr>
                <w:rFonts w:ascii="Times New Roman" w:hAnsi="Times New Roman"/>
              </w:rPr>
              <w:t>intravenous</w:t>
            </w:r>
            <w:r w:rsidRPr="00A542C9">
              <w:rPr>
                <w:rFonts w:ascii="Times New Roman" w:hAnsi="Times New Roman"/>
              </w:rPr>
              <w:t xml:space="preserve"> 2 h</w:t>
            </w:r>
          </w:p>
          <w:p w14:paraId="1C75634E" w14:textId="77777777" w:rsidR="00B15D97" w:rsidRPr="00A542C9" w:rsidRDefault="009B0756" w:rsidP="00FB19BF">
            <w:pPr>
              <w:pStyle w:val="TableParagraph"/>
              <w:keepNext/>
              <w:widowControl/>
              <w:rPr>
                <w:rFonts w:ascii="Times New Roman" w:hAnsi="Times New Roman"/>
              </w:rPr>
            </w:pPr>
            <w:r w:rsidRPr="00A542C9">
              <w:rPr>
                <w:rFonts w:ascii="Times New Roman" w:hAnsi="Times New Roman"/>
              </w:rPr>
              <w:t>200 mg/m</w:t>
            </w:r>
            <w:r w:rsidRPr="00935ED9">
              <w:rPr>
                <w:rFonts w:ascii="Times New Roman" w:hAnsi="Times New Roman"/>
                <w:vertAlign w:val="superscript"/>
              </w:rPr>
              <w:t>2</w:t>
            </w:r>
            <w:r w:rsidRPr="00A542C9">
              <w:rPr>
                <w:rFonts w:ascii="Times New Roman" w:hAnsi="Times New Roman"/>
              </w:rPr>
              <w:t xml:space="preserve"> </w:t>
            </w:r>
            <w:r w:rsidR="00A04220">
              <w:rPr>
                <w:rFonts w:ascii="Times New Roman" w:hAnsi="Times New Roman"/>
              </w:rPr>
              <w:t>intravenous</w:t>
            </w:r>
            <w:r w:rsidRPr="00A542C9">
              <w:rPr>
                <w:rFonts w:ascii="Times New Roman" w:hAnsi="Times New Roman"/>
              </w:rPr>
              <w:t xml:space="preserve"> 2 h</w:t>
            </w:r>
            <w:r w:rsidR="00B15D97" w:rsidRPr="00A542C9">
              <w:rPr>
                <w:rFonts w:ascii="Times New Roman" w:hAnsi="Times New Roman"/>
              </w:rPr>
              <w:t xml:space="preserve"> </w:t>
            </w:r>
          </w:p>
          <w:p w14:paraId="5E6F5C3C" w14:textId="77777777" w:rsidR="003904CE" w:rsidRPr="00A542C9" w:rsidRDefault="009B0756" w:rsidP="00FB19BF">
            <w:pPr>
              <w:pStyle w:val="TableParagraph"/>
              <w:keepNext/>
              <w:widowControl/>
              <w:rPr>
                <w:rFonts w:ascii="Times New Roman" w:hAnsi="Times New Roman"/>
              </w:rPr>
            </w:pPr>
            <w:r w:rsidRPr="00A542C9">
              <w:rPr>
                <w:rFonts w:ascii="Times New Roman" w:hAnsi="Times New Roman"/>
              </w:rPr>
              <w:t>400 mg/m</w:t>
            </w:r>
            <w:r w:rsidRPr="00A542C9">
              <w:rPr>
                <w:rFonts w:ascii="Times New Roman" w:hAnsi="Times New Roman"/>
                <w:vertAlign w:val="superscript"/>
              </w:rPr>
              <w:t>2</w:t>
            </w:r>
            <w:r w:rsidRPr="00A542C9">
              <w:rPr>
                <w:rFonts w:ascii="Times New Roman" w:hAnsi="Times New Roman"/>
                <w:sz w:val="14"/>
              </w:rPr>
              <w:t xml:space="preserve"> </w:t>
            </w:r>
            <w:r w:rsidR="00A04220">
              <w:rPr>
                <w:rFonts w:ascii="Times New Roman" w:hAnsi="Times New Roman"/>
              </w:rPr>
              <w:t>intravenous</w:t>
            </w:r>
            <w:r w:rsidRPr="00A542C9">
              <w:rPr>
                <w:rFonts w:ascii="Times New Roman" w:hAnsi="Times New Roman"/>
              </w:rPr>
              <w:t xml:space="preserve"> bolus, </w:t>
            </w:r>
          </w:p>
          <w:p w14:paraId="71324CC6" w14:textId="77777777" w:rsidR="00D15122" w:rsidRPr="003E37B0" w:rsidRDefault="009B0756" w:rsidP="00FB19BF">
            <w:pPr>
              <w:pStyle w:val="TableParagraph"/>
              <w:keepNext/>
              <w:widowControl/>
              <w:rPr>
                <w:rFonts w:ascii="Times New Roman" w:eastAsia="Times New Roman" w:hAnsi="Times New Roman"/>
              </w:rPr>
            </w:pPr>
            <w:r w:rsidRPr="00A542C9">
              <w:rPr>
                <w:rFonts w:ascii="Times New Roman" w:hAnsi="Times New Roman"/>
              </w:rPr>
              <w:t>600 mg/m</w:t>
            </w:r>
            <w:r w:rsidRPr="00A542C9">
              <w:rPr>
                <w:rFonts w:ascii="Times New Roman" w:hAnsi="Times New Roman"/>
                <w:vertAlign w:val="superscript"/>
              </w:rPr>
              <w:t>2</w:t>
            </w:r>
            <w:r w:rsidRPr="00A542C9">
              <w:rPr>
                <w:rFonts w:ascii="Times New Roman" w:hAnsi="Times New Roman"/>
                <w:sz w:val="14"/>
              </w:rPr>
              <w:t xml:space="preserve"> </w:t>
            </w:r>
            <w:r w:rsidR="00A04220">
              <w:rPr>
                <w:rFonts w:ascii="Times New Roman" w:hAnsi="Times New Roman"/>
              </w:rPr>
              <w:t>intravenous</w:t>
            </w:r>
            <w:r w:rsidRPr="00A542C9">
              <w:rPr>
                <w:rFonts w:ascii="Times New Roman" w:hAnsi="Times New Roman"/>
              </w:rPr>
              <w:t xml:space="preserve"> 22 h</w:t>
            </w:r>
          </w:p>
        </w:tc>
        <w:tc>
          <w:tcPr>
            <w:tcW w:w="3255" w:type="dxa"/>
          </w:tcPr>
          <w:p w14:paraId="31B8461C" w14:textId="77777777" w:rsidR="00207976" w:rsidRPr="00A542C9" w:rsidRDefault="009B0756" w:rsidP="00FB19BF">
            <w:pPr>
              <w:pStyle w:val="TableParagraph"/>
              <w:keepNext/>
              <w:widowControl/>
              <w:rPr>
                <w:rFonts w:ascii="Times New Roman" w:hAnsi="Times New Roman"/>
              </w:rPr>
            </w:pPr>
            <w:r w:rsidRPr="00A542C9">
              <w:rPr>
                <w:rFonts w:ascii="Times New Roman" w:hAnsi="Times New Roman"/>
              </w:rPr>
              <w:t xml:space="preserve">Oxaliplatin on day 1 </w:t>
            </w:r>
          </w:p>
          <w:p w14:paraId="05667585" w14:textId="77777777" w:rsidR="00207976" w:rsidRPr="00A542C9" w:rsidRDefault="009B0756" w:rsidP="00FB19BF">
            <w:pPr>
              <w:pStyle w:val="TableParagraph"/>
              <w:keepNext/>
              <w:widowControl/>
              <w:rPr>
                <w:rFonts w:ascii="Times New Roman" w:hAnsi="Times New Roman"/>
              </w:rPr>
            </w:pPr>
            <w:r w:rsidRPr="00A542C9">
              <w:rPr>
                <w:rFonts w:ascii="Times New Roman" w:hAnsi="Times New Roman"/>
              </w:rPr>
              <w:t>Leucovorin on day 1 and 2</w:t>
            </w:r>
            <w:r w:rsidR="00207976" w:rsidRPr="00A542C9">
              <w:rPr>
                <w:rFonts w:ascii="Times New Roman" w:hAnsi="Times New Roman"/>
              </w:rPr>
              <w:t xml:space="preserve"> </w:t>
            </w:r>
          </w:p>
          <w:p w14:paraId="46B71E85" w14:textId="77777777" w:rsidR="00D15122" w:rsidRPr="003E37B0" w:rsidRDefault="009B0756" w:rsidP="00FB19BF">
            <w:pPr>
              <w:pStyle w:val="TableParagraph"/>
              <w:keepNext/>
              <w:widowControl/>
              <w:rPr>
                <w:rFonts w:ascii="Times New Roman" w:eastAsia="Times New Roman" w:hAnsi="Times New Roman"/>
              </w:rPr>
            </w:pPr>
            <w:r w:rsidRPr="00A542C9">
              <w:rPr>
                <w:rFonts w:ascii="Times New Roman" w:hAnsi="Times New Roman"/>
              </w:rPr>
              <w:t xml:space="preserve">5-fluorouracil </w:t>
            </w:r>
            <w:r w:rsidR="00A04220">
              <w:rPr>
                <w:rFonts w:ascii="Times New Roman" w:hAnsi="Times New Roman"/>
              </w:rPr>
              <w:t>intravenous</w:t>
            </w:r>
            <w:r w:rsidRPr="00A542C9">
              <w:rPr>
                <w:rFonts w:ascii="Times New Roman" w:hAnsi="Times New Roman"/>
              </w:rPr>
              <w:t xml:space="preserve"> bolus/infusion, each on days 1 and 2</w:t>
            </w:r>
          </w:p>
        </w:tc>
      </w:tr>
      <w:tr w:rsidR="00D15122" w:rsidRPr="00A542C9" w14:paraId="3E18FF28" w14:textId="77777777" w:rsidTr="00FB19BF">
        <w:trPr>
          <w:gridAfter w:val="1"/>
          <w:wAfter w:w="6" w:type="dxa"/>
          <w:cantSplit/>
        </w:trPr>
        <w:tc>
          <w:tcPr>
            <w:tcW w:w="1611" w:type="dxa"/>
            <w:vMerge/>
          </w:tcPr>
          <w:p w14:paraId="6F16297D" w14:textId="77777777" w:rsidR="00D15122" w:rsidRPr="00A542C9" w:rsidRDefault="00D15122" w:rsidP="00FB19BF">
            <w:pPr>
              <w:widowControl/>
              <w:rPr>
                <w:rFonts w:ascii="Times New Roman" w:hAnsi="Times New Roman"/>
              </w:rPr>
            </w:pPr>
          </w:p>
        </w:tc>
        <w:tc>
          <w:tcPr>
            <w:tcW w:w="1836" w:type="dxa"/>
          </w:tcPr>
          <w:p w14:paraId="4042A602"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 xml:space="preserve">Placebo or </w:t>
            </w:r>
            <w:r w:rsidR="00022607">
              <w:rPr>
                <w:rFonts w:ascii="Times New Roman" w:hAnsi="Times New Roman"/>
              </w:rPr>
              <w:t>b</w:t>
            </w:r>
            <w:r w:rsidR="00007842" w:rsidRPr="00A542C9">
              <w:rPr>
                <w:rFonts w:ascii="Times New Roman" w:hAnsi="Times New Roman"/>
              </w:rPr>
              <w:t>evacizumab</w:t>
            </w:r>
          </w:p>
        </w:tc>
        <w:tc>
          <w:tcPr>
            <w:tcW w:w="2948" w:type="dxa"/>
          </w:tcPr>
          <w:p w14:paraId="57E76F78"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 xml:space="preserve">5 mg/kg </w:t>
            </w:r>
            <w:r w:rsidR="00A04220">
              <w:rPr>
                <w:rFonts w:ascii="Times New Roman" w:hAnsi="Times New Roman"/>
              </w:rPr>
              <w:t>intravenous</w:t>
            </w:r>
            <w:r w:rsidRPr="00A542C9">
              <w:rPr>
                <w:rFonts w:ascii="Times New Roman" w:hAnsi="Times New Roman"/>
              </w:rPr>
              <w:t xml:space="preserve"> 30-90 min</w:t>
            </w:r>
          </w:p>
        </w:tc>
        <w:tc>
          <w:tcPr>
            <w:tcW w:w="3255" w:type="dxa"/>
          </w:tcPr>
          <w:p w14:paraId="64AC3924"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Day 1, prior to FOLFOX-4, every 2 weeks</w:t>
            </w:r>
          </w:p>
        </w:tc>
      </w:tr>
      <w:tr w:rsidR="00D15122" w:rsidRPr="00A542C9" w14:paraId="4D058E25" w14:textId="77777777" w:rsidTr="00FB19BF">
        <w:trPr>
          <w:gridAfter w:val="1"/>
          <w:wAfter w:w="6" w:type="dxa"/>
          <w:cantSplit/>
        </w:trPr>
        <w:tc>
          <w:tcPr>
            <w:tcW w:w="1611" w:type="dxa"/>
            <w:vMerge w:val="restart"/>
          </w:tcPr>
          <w:p w14:paraId="60017CA4" w14:textId="77777777" w:rsidR="00D15122" w:rsidRPr="00A542C9" w:rsidRDefault="009B0756" w:rsidP="00FB19BF">
            <w:pPr>
              <w:pStyle w:val="TableParagraph"/>
              <w:widowControl/>
              <w:jc w:val="center"/>
              <w:rPr>
                <w:rFonts w:ascii="Times New Roman" w:hAnsi="Times New Roman"/>
              </w:rPr>
            </w:pPr>
            <w:r w:rsidRPr="00A542C9">
              <w:rPr>
                <w:rFonts w:ascii="Times New Roman" w:hAnsi="Times New Roman"/>
              </w:rPr>
              <w:t>XELOX</w:t>
            </w:r>
          </w:p>
          <w:p w14:paraId="34179AFC" w14:textId="77777777" w:rsidR="00D15122" w:rsidRPr="00A542C9" w:rsidRDefault="009B0756" w:rsidP="00FB19BF">
            <w:pPr>
              <w:pStyle w:val="TableParagraph"/>
              <w:widowControl/>
              <w:jc w:val="center"/>
              <w:rPr>
                <w:rFonts w:ascii="Times New Roman" w:hAnsi="Times New Roman"/>
              </w:rPr>
            </w:pPr>
            <w:r w:rsidRPr="00A542C9">
              <w:rPr>
                <w:rFonts w:ascii="Times New Roman" w:hAnsi="Times New Roman"/>
              </w:rPr>
              <w:t>or XELOX +</w:t>
            </w:r>
          </w:p>
          <w:p w14:paraId="08A1959C" w14:textId="77777777" w:rsidR="00D15122" w:rsidRPr="003E37B0" w:rsidRDefault="00022607" w:rsidP="00FB19BF">
            <w:pPr>
              <w:pStyle w:val="TableParagraph"/>
              <w:widowControl/>
              <w:jc w:val="center"/>
              <w:rPr>
                <w:rFonts w:ascii="Times New Roman" w:eastAsia="Times New Roman" w:hAnsi="Times New Roman"/>
              </w:rPr>
            </w:pPr>
            <w:r>
              <w:rPr>
                <w:rFonts w:ascii="Times New Roman" w:hAnsi="Times New Roman"/>
              </w:rPr>
              <w:t>b</w:t>
            </w:r>
            <w:r w:rsidR="00007842" w:rsidRPr="00A542C9">
              <w:rPr>
                <w:rFonts w:ascii="Times New Roman" w:hAnsi="Times New Roman"/>
              </w:rPr>
              <w:t>evacizumab</w:t>
            </w:r>
          </w:p>
        </w:tc>
        <w:tc>
          <w:tcPr>
            <w:tcW w:w="1836" w:type="dxa"/>
          </w:tcPr>
          <w:p w14:paraId="39F52FE7" w14:textId="77777777" w:rsidR="00B15D97" w:rsidRPr="00A542C9" w:rsidRDefault="009B0756" w:rsidP="00FB19BF">
            <w:pPr>
              <w:pStyle w:val="TableParagraph"/>
              <w:widowControl/>
              <w:rPr>
                <w:rFonts w:ascii="Times New Roman" w:hAnsi="Times New Roman"/>
              </w:rPr>
            </w:pPr>
            <w:r w:rsidRPr="00A542C9">
              <w:rPr>
                <w:rFonts w:ascii="Times New Roman" w:hAnsi="Times New Roman"/>
              </w:rPr>
              <w:t xml:space="preserve">Oxaliplatin </w:t>
            </w:r>
          </w:p>
          <w:p w14:paraId="0E3B8D88"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Capecitabine</w:t>
            </w:r>
          </w:p>
        </w:tc>
        <w:tc>
          <w:tcPr>
            <w:tcW w:w="2948" w:type="dxa"/>
          </w:tcPr>
          <w:p w14:paraId="1DB1615E" w14:textId="77777777" w:rsidR="00B15D97" w:rsidRPr="00A542C9" w:rsidRDefault="009B0756" w:rsidP="00FB19BF">
            <w:pPr>
              <w:pStyle w:val="TableParagraph"/>
              <w:widowControl/>
              <w:rPr>
                <w:rFonts w:ascii="Times New Roman" w:hAnsi="Times New Roman"/>
              </w:rPr>
            </w:pPr>
            <w:r w:rsidRPr="00A542C9">
              <w:rPr>
                <w:rFonts w:ascii="Times New Roman" w:hAnsi="Times New Roman"/>
              </w:rPr>
              <w:t>130 mg/m</w:t>
            </w:r>
            <w:r w:rsidRPr="00A542C9">
              <w:rPr>
                <w:rFonts w:ascii="Times New Roman" w:hAnsi="Times New Roman"/>
                <w:vertAlign w:val="superscript"/>
              </w:rPr>
              <w:t>2</w:t>
            </w:r>
            <w:r w:rsidRPr="00A542C9">
              <w:rPr>
                <w:rFonts w:ascii="Times New Roman" w:hAnsi="Times New Roman"/>
              </w:rPr>
              <w:t xml:space="preserve"> </w:t>
            </w:r>
            <w:r w:rsidR="00A04220">
              <w:rPr>
                <w:rFonts w:ascii="Times New Roman" w:hAnsi="Times New Roman"/>
              </w:rPr>
              <w:t>intravenous</w:t>
            </w:r>
            <w:r w:rsidRPr="00A542C9">
              <w:rPr>
                <w:rFonts w:ascii="Times New Roman" w:hAnsi="Times New Roman"/>
              </w:rPr>
              <w:t xml:space="preserve"> 2 h </w:t>
            </w:r>
          </w:p>
          <w:p w14:paraId="38F10726"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1000 mg/m</w:t>
            </w:r>
            <w:r w:rsidRPr="00A542C9">
              <w:rPr>
                <w:rFonts w:ascii="Times New Roman" w:hAnsi="Times New Roman"/>
                <w:vertAlign w:val="superscript"/>
              </w:rPr>
              <w:t>2</w:t>
            </w:r>
            <w:r w:rsidRPr="00A542C9">
              <w:rPr>
                <w:rFonts w:ascii="Times New Roman" w:hAnsi="Times New Roman"/>
              </w:rPr>
              <w:t xml:space="preserve"> oral bid</w:t>
            </w:r>
          </w:p>
        </w:tc>
        <w:tc>
          <w:tcPr>
            <w:tcW w:w="3255" w:type="dxa"/>
          </w:tcPr>
          <w:p w14:paraId="11AC18E5" w14:textId="77777777" w:rsidR="00B15D97" w:rsidRPr="00A542C9" w:rsidRDefault="009B0756" w:rsidP="00FB19BF">
            <w:pPr>
              <w:pStyle w:val="TableParagraph"/>
              <w:widowControl/>
              <w:rPr>
                <w:rFonts w:ascii="Times New Roman" w:hAnsi="Times New Roman"/>
              </w:rPr>
            </w:pPr>
            <w:r w:rsidRPr="00A542C9">
              <w:rPr>
                <w:rFonts w:ascii="Times New Roman" w:hAnsi="Times New Roman"/>
              </w:rPr>
              <w:t xml:space="preserve">Oxaliplatin on day 1 </w:t>
            </w:r>
          </w:p>
          <w:p w14:paraId="1243C5BD"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Capecitabine oral bid for 2 weeks (followed by 1 week off</w:t>
            </w:r>
            <w:r w:rsidR="00207976" w:rsidRPr="00A542C9">
              <w:rPr>
                <w:rFonts w:ascii="Times New Roman" w:hAnsi="Times New Roman"/>
              </w:rPr>
              <w:t xml:space="preserve"> </w:t>
            </w:r>
            <w:r w:rsidRPr="00A542C9">
              <w:rPr>
                <w:rFonts w:ascii="Times New Roman" w:hAnsi="Times New Roman"/>
              </w:rPr>
              <w:t>treatment)</w:t>
            </w:r>
          </w:p>
        </w:tc>
      </w:tr>
      <w:tr w:rsidR="00D15122" w:rsidRPr="00A542C9" w14:paraId="736137A2" w14:textId="77777777" w:rsidTr="00FB19BF">
        <w:trPr>
          <w:gridAfter w:val="1"/>
          <w:wAfter w:w="6" w:type="dxa"/>
          <w:cantSplit/>
        </w:trPr>
        <w:tc>
          <w:tcPr>
            <w:tcW w:w="1611" w:type="dxa"/>
            <w:vMerge/>
          </w:tcPr>
          <w:p w14:paraId="692AFAE7" w14:textId="77777777" w:rsidR="00D15122" w:rsidRPr="00A542C9" w:rsidRDefault="00D15122" w:rsidP="00FB19BF">
            <w:pPr>
              <w:widowControl/>
              <w:rPr>
                <w:rFonts w:ascii="Times New Roman" w:hAnsi="Times New Roman"/>
              </w:rPr>
            </w:pPr>
          </w:p>
        </w:tc>
        <w:tc>
          <w:tcPr>
            <w:tcW w:w="1836" w:type="dxa"/>
          </w:tcPr>
          <w:p w14:paraId="30E86B7A"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 xml:space="preserve">Placebo or </w:t>
            </w:r>
            <w:r w:rsidR="00022607">
              <w:rPr>
                <w:rFonts w:ascii="Times New Roman" w:hAnsi="Times New Roman"/>
              </w:rPr>
              <w:t>b</w:t>
            </w:r>
            <w:r w:rsidR="00007842" w:rsidRPr="00A542C9">
              <w:rPr>
                <w:rFonts w:ascii="Times New Roman" w:hAnsi="Times New Roman"/>
              </w:rPr>
              <w:t>evacizumab</w:t>
            </w:r>
          </w:p>
        </w:tc>
        <w:tc>
          <w:tcPr>
            <w:tcW w:w="2948" w:type="dxa"/>
          </w:tcPr>
          <w:p w14:paraId="5F6FEEF3"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 xml:space="preserve">7.5 mg/kg </w:t>
            </w:r>
            <w:r w:rsidR="00A04220">
              <w:rPr>
                <w:rFonts w:ascii="Times New Roman" w:hAnsi="Times New Roman"/>
              </w:rPr>
              <w:t>intravenous</w:t>
            </w:r>
            <w:r w:rsidRPr="00A542C9">
              <w:rPr>
                <w:rFonts w:ascii="Times New Roman" w:hAnsi="Times New Roman"/>
              </w:rPr>
              <w:t xml:space="preserve"> 30-90 min</w:t>
            </w:r>
          </w:p>
        </w:tc>
        <w:tc>
          <w:tcPr>
            <w:tcW w:w="3255" w:type="dxa"/>
          </w:tcPr>
          <w:p w14:paraId="642ED2FE"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Day 1, prior to XELOX, q 3 weeks</w:t>
            </w:r>
          </w:p>
        </w:tc>
      </w:tr>
      <w:tr w:rsidR="00D15122" w:rsidRPr="00A542C9" w14:paraId="62305194" w14:textId="77777777" w:rsidTr="00FB19BF">
        <w:trPr>
          <w:cantSplit/>
        </w:trPr>
        <w:tc>
          <w:tcPr>
            <w:tcW w:w="9656" w:type="dxa"/>
            <w:gridSpan w:val="5"/>
          </w:tcPr>
          <w:p w14:paraId="73A02820" w14:textId="77777777" w:rsidR="00D15122" w:rsidRPr="003E37B0" w:rsidRDefault="009B0756" w:rsidP="00FB19BF">
            <w:pPr>
              <w:pStyle w:val="TableParagraph"/>
              <w:widowControl/>
              <w:tabs>
                <w:tab w:val="left" w:pos="1798"/>
              </w:tabs>
              <w:rPr>
                <w:rFonts w:ascii="Times New Roman" w:eastAsia="Times New Roman" w:hAnsi="Times New Roman"/>
              </w:rPr>
            </w:pPr>
            <w:r w:rsidRPr="00A542C9">
              <w:rPr>
                <w:rFonts w:ascii="Times New Roman" w:hAnsi="Times New Roman"/>
              </w:rPr>
              <w:t>5-Fluorouracil:</w:t>
            </w:r>
            <w:r w:rsidRPr="00A542C9">
              <w:rPr>
                <w:rFonts w:ascii="Times New Roman" w:hAnsi="Times New Roman"/>
              </w:rPr>
              <w:tab/>
            </w:r>
            <w:r w:rsidR="00A04220">
              <w:rPr>
                <w:rFonts w:ascii="Times New Roman" w:hAnsi="Times New Roman"/>
              </w:rPr>
              <w:t>intravenous</w:t>
            </w:r>
            <w:r w:rsidRPr="00A542C9">
              <w:rPr>
                <w:rFonts w:ascii="Times New Roman" w:hAnsi="Times New Roman"/>
              </w:rPr>
              <w:t xml:space="preserve"> bolus injection immediately after leucovorin</w:t>
            </w:r>
          </w:p>
        </w:tc>
      </w:tr>
    </w:tbl>
    <w:p w14:paraId="72B681A4" w14:textId="77777777" w:rsidR="00D15122" w:rsidRPr="003E37B0" w:rsidRDefault="00D15122" w:rsidP="00B56F29">
      <w:pPr>
        <w:widowControl/>
        <w:rPr>
          <w:rFonts w:ascii="Times New Roman" w:eastAsia="Times New Roman" w:hAnsi="Times New Roman"/>
          <w:bCs/>
        </w:rPr>
      </w:pPr>
    </w:p>
    <w:p w14:paraId="5E98597A" w14:textId="77777777" w:rsidR="00D15122" w:rsidRPr="003E37B0" w:rsidRDefault="009B0756" w:rsidP="00B56F29">
      <w:pPr>
        <w:pStyle w:val="BodyText"/>
        <w:widowControl/>
        <w:ind w:left="0"/>
      </w:pPr>
      <w:r w:rsidRPr="003E37B0">
        <w:t xml:space="preserve">The primary efficacy parameter of the trial was the duration of progression-free survival. In this trial, there were two primary objectives: to show that XELOX was non-inferior to FOLFOX-4 and to show that </w:t>
      </w:r>
      <w:r w:rsidR="00A25E2A" w:rsidRPr="003E37B0">
        <w:t>b</w:t>
      </w:r>
      <w:r w:rsidR="00007842" w:rsidRPr="003E37B0">
        <w:t>evacizumab</w:t>
      </w:r>
      <w:r w:rsidRPr="003E37B0">
        <w:t xml:space="preserve"> in combination with FOLFOX-4 or XELOX chemotherapy was superior to chemotherapy alone. Both co-primary objectives were met:</w:t>
      </w:r>
    </w:p>
    <w:p w14:paraId="15AD828D" w14:textId="77777777" w:rsidR="00D15122" w:rsidRPr="003E37B0" w:rsidRDefault="00D15122" w:rsidP="00B56F29">
      <w:pPr>
        <w:widowControl/>
        <w:rPr>
          <w:rFonts w:ascii="Times New Roman" w:eastAsia="Times New Roman" w:hAnsi="Times New Roman"/>
        </w:rPr>
      </w:pPr>
    </w:p>
    <w:p w14:paraId="3C761DE9" w14:textId="77777777" w:rsidR="00D15122" w:rsidRPr="003E37B0" w:rsidRDefault="009B0756" w:rsidP="003C2FFD">
      <w:pPr>
        <w:pStyle w:val="BodyText"/>
        <w:widowControl/>
        <w:numPr>
          <w:ilvl w:val="0"/>
          <w:numId w:val="29"/>
        </w:numPr>
        <w:ind w:left="562" w:hanging="562"/>
      </w:pPr>
      <w:r w:rsidRPr="003E37B0">
        <w:t>Non-inferiority of the XELOX-containing arms compared with the FOLFOX</w:t>
      </w:r>
      <w:r w:rsidR="00B50612">
        <w:noBreakHyphen/>
      </w:r>
      <w:r w:rsidRPr="003E37B0">
        <w:t>4</w:t>
      </w:r>
      <w:r w:rsidR="00B50612">
        <w:noBreakHyphen/>
      </w:r>
      <w:r w:rsidRPr="003E37B0">
        <w:t>containing arms in the overall comparison was demonstrated in terms of progression-free survival and overall survival in the eligible per-protocol population.</w:t>
      </w:r>
    </w:p>
    <w:p w14:paraId="1A664073" w14:textId="77777777" w:rsidR="00D15122" w:rsidRPr="003E37B0" w:rsidRDefault="00D15122" w:rsidP="003C2FFD">
      <w:pPr>
        <w:pStyle w:val="BodyText"/>
        <w:widowControl/>
        <w:ind w:left="562" w:hanging="562"/>
      </w:pPr>
    </w:p>
    <w:p w14:paraId="5FC33638" w14:textId="77777777" w:rsidR="00D15122" w:rsidRPr="003E37B0" w:rsidRDefault="009B0756" w:rsidP="003C2FFD">
      <w:pPr>
        <w:pStyle w:val="BodyText"/>
        <w:widowControl/>
        <w:numPr>
          <w:ilvl w:val="0"/>
          <w:numId w:val="29"/>
        </w:numPr>
        <w:ind w:left="562" w:hanging="562"/>
      </w:pPr>
      <w:r w:rsidRPr="003E37B0">
        <w:t xml:space="preserve">Superiority of the </w:t>
      </w:r>
      <w:r w:rsidR="00A25E2A" w:rsidRPr="003E37B0">
        <w:t>b</w:t>
      </w:r>
      <w:r w:rsidR="00007842" w:rsidRPr="003E37B0">
        <w:t>evacizumab</w:t>
      </w:r>
      <w:r w:rsidRPr="003E37B0">
        <w:t>-containing arms versus the chemotherapy alone arms in the overall comparison was demonstrated in terms of progression-free survival in the ITT population (Table</w:t>
      </w:r>
      <w:r w:rsidR="000F7595" w:rsidRPr="003E37B0">
        <w:t> </w:t>
      </w:r>
      <w:r w:rsidRPr="003E37B0">
        <w:t>7).</w:t>
      </w:r>
    </w:p>
    <w:p w14:paraId="5F03F642" w14:textId="77777777" w:rsidR="00D15122" w:rsidRPr="003E37B0" w:rsidRDefault="00D15122" w:rsidP="00B56F29">
      <w:pPr>
        <w:widowControl/>
        <w:rPr>
          <w:rFonts w:ascii="Times New Roman" w:eastAsia="Times New Roman" w:hAnsi="Times New Roman"/>
        </w:rPr>
      </w:pPr>
    </w:p>
    <w:p w14:paraId="360B1BBE" w14:textId="77777777" w:rsidR="00D15122" w:rsidRPr="003E37B0" w:rsidRDefault="009B0756" w:rsidP="00B56F29">
      <w:pPr>
        <w:pStyle w:val="BodyText"/>
        <w:widowControl/>
        <w:ind w:left="0"/>
      </w:pPr>
      <w:r w:rsidRPr="003E37B0">
        <w:t xml:space="preserve">Secondary PFS analyses, based on ‘on-treatment’-based response assessments, confirmed the significantly superior clinical benefit for patients treated with </w:t>
      </w:r>
      <w:r w:rsidR="00A25E2A" w:rsidRPr="003E37B0">
        <w:t>b</w:t>
      </w:r>
      <w:r w:rsidR="00007842" w:rsidRPr="003E37B0">
        <w:t>evacizumab</w:t>
      </w:r>
      <w:r w:rsidRPr="003E37B0">
        <w:t xml:space="preserve"> (analyses shown in Table</w:t>
      </w:r>
      <w:r w:rsidR="00AF5221">
        <w:t> </w:t>
      </w:r>
      <w:r w:rsidRPr="003E37B0">
        <w:t>7), consistent with the statistically significant benefit observed in the pooled analysis.</w:t>
      </w:r>
    </w:p>
    <w:p w14:paraId="633412BA" w14:textId="77777777" w:rsidR="00221EBE" w:rsidRPr="003E37B0" w:rsidRDefault="00221EBE" w:rsidP="00B56F29">
      <w:pPr>
        <w:pStyle w:val="Heading1"/>
        <w:widowControl/>
        <w:tabs>
          <w:tab w:val="left" w:pos="1353"/>
        </w:tabs>
        <w:ind w:left="0"/>
        <w:rPr>
          <w:b w:val="0"/>
        </w:rPr>
      </w:pPr>
    </w:p>
    <w:p w14:paraId="5FBF4714" w14:textId="77777777" w:rsidR="00D15122" w:rsidRPr="003E37B0" w:rsidRDefault="009B0756" w:rsidP="00FA4903">
      <w:pPr>
        <w:pStyle w:val="Heading1"/>
        <w:keepNext/>
        <w:widowControl/>
        <w:tabs>
          <w:tab w:val="left" w:pos="1353"/>
        </w:tabs>
        <w:ind w:left="0"/>
        <w:rPr>
          <w:b w:val="0"/>
          <w:bCs w:val="0"/>
        </w:rPr>
      </w:pPr>
      <w:r w:rsidRPr="003E37B0">
        <w:t>Table 7</w:t>
      </w:r>
      <w:r w:rsidRPr="003E37B0">
        <w:tab/>
        <w:t>Key efficacy results for the superiority analysis (ITT population, trial NO16966)</w:t>
      </w:r>
    </w:p>
    <w:p w14:paraId="4816BE7B" w14:textId="77777777" w:rsidR="00D15122" w:rsidRPr="003E37B0" w:rsidRDefault="00D15122" w:rsidP="00FA4903">
      <w:pPr>
        <w:keepNext/>
        <w:widowControl/>
        <w:rPr>
          <w:rFonts w:ascii="Times New Roman" w:eastAsia="Times New Roman" w:hAnsi="Times New Roman"/>
          <w:bCs/>
        </w:rPr>
      </w:pPr>
    </w:p>
    <w:tbl>
      <w:tblPr>
        <w:tblW w:w="5000" w:type="pct"/>
        <w:tblLayout w:type="fixed"/>
        <w:tblCellMar>
          <w:left w:w="115" w:type="dxa"/>
          <w:right w:w="115" w:type="dxa"/>
        </w:tblCellMar>
        <w:tblLook w:val="01E0" w:firstRow="1" w:lastRow="1" w:firstColumn="1" w:lastColumn="1" w:noHBand="0" w:noVBand="0"/>
      </w:tblPr>
      <w:tblGrid>
        <w:gridCol w:w="3290"/>
        <w:gridCol w:w="2090"/>
        <w:gridCol w:w="2111"/>
        <w:gridCol w:w="1585"/>
      </w:tblGrid>
      <w:tr w:rsidR="00D15122" w:rsidRPr="00A542C9" w14:paraId="44C42772" w14:textId="77777777" w:rsidTr="00FB19BF">
        <w:trPr>
          <w:cantSplit/>
          <w:tblHeader/>
        </w:trPr>
        <w:tc>
          <w:tcPr>
            <w:tcW w:w="3370" w:type="dxa"/>
            <w:tcBorders>
              <w:top w:val="single" w:sz="5" w:space="0" w:color="000000"/>
              <w:left w:val="single" w:sz="5" w:space="0" w:color="000000"/>
              <w:bottom w:val="single" w:sz="5" w:space="0" w:color="000000"/>
              <w:right w:val="single" w:sz="5" w:space="0" w:color="000000"/>
            </w:tcBorders>
          </w:tcPr>
          <w:p w14:paraId="2B9643F6" w14:textId="77777777" w:rsidR="00D15122" w:rsidRPr="003E37B0" w:rsidRDefault="009B0756" w:rsidP="00FB19BF">
            <w:pPr>
              <w:pStyle w:val="TableParagraph"/>
              <w:keepNext/>
              <w:widowControl/>
              <w:rPr>
                <w:rFonts w:ascii="Times New Roman" w:eastAsia="Times New Roman" w:hAnsi="Times New Roman"/>
              </w:rPr>
            </w:pPr>
            <w:r w:rsidRPr="00A542C9">
              <w:rPr>
                <w:rFonts w:ascii="Times New Roman" w:hAnsi="Times New Roman"/>
              </w:rPr>
              <w:t>Endpoint (months)</w:t>
            </w:r>
          </w:p>
        </w:tc>
        <w:tc>
          <w:tcPr>
            <w:tcW w:w="2138" w:type="dxa"/>
            <w:tcBorders>
              <w:top w:val="single" w:sz="5" w:space="0" w:color="000000"/>
              <w:left w:val="single" w:sz="5" w:space="0" w:color="000000"/>
              <w:bottom w:val="single" w:sz="5" w:space="0" w:color="000000"/>
              <w:right w:val="single" w:sz="5" w:space="0" w:color="000000"/>
            </w:tcBorders>
          </w:tcPr>
          <w:p w14:paraId="3EB9EE96"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FOLFOX-4 or XELOX</w:t>
            </w:r>
          </w:p>
          <w:p w14:paraId="4026ADA7" w14:textId="77777777" w:rsidR="008801CA" w:rsidRDefault="009B0756" w:rsidP="00FB19BF">
            <w:pPr>
              <w:pStyle w:val="TableParagraph"/>
              <w:keepNext/>
              <w:widowControl/>
              <w:jc w:val="center"/>
              <w:rPr>
                <w:rFonts w:ascii="Times New Roman" w:hAnsi="Times New Roman"/>
              </w:rPr>
            </w:pPr>
            <w:r w:rsidRPr="00A542C9">
              <w:rPr>
                <w:rFonts w:ascii="Times New Roman" w:hAnsi="Times New Roman"/>
              </w:rPr>
              <w:t xml:space="preserve">+ placebo </w:t>
            </w:r>
          </w:p>
          <w:p w14:paraId="7E02CF7F" w14:textId="39FE738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(n</w:t>
            </w:r>
            <w:r w:rsidR="00BA440F">
              <w:rPr>
                <w:rFonts w:ascii="Times New Roman" w:hAnsi="Times New Roman"/>
              </w:rPr>
              <w:t> </w:t>
            </w:r>
            <w:r w:rsidRPr="00A542C9">
              <w:rPr>
                <w:rFonts w:ascii="Times New Roman" w:hAnsi="Times New Roman"/>
              </w:rPr>
              <w:t>=</w:t>
            </w:r>
            <w:r w:rsidR="00BA440F">
              <w:rPr>
                <w:rFonts w:ascii="Times New Roman" w:hAnsi="Times New Roman"/>
              </w:rPr>
              <w:t> </w:t>
            </w:r>
            <w:r w:rsidRPr="00A542C9">
              <w:rPr>
                <w:rFonts w:ascii="Times New Roman" w:hAnsi="Times New Roman"/>
              </w:rPr>
              <w:t>701)</w:t>
            </w:r>
          </w:p>
        </w:tc>
        <w:tc>
          <w:tcPr>
            <w:tcW w:w="2160" w:type="dxa"/>
            <w:tcBorders>
              <w:top w:val="single" w:sz="5" w:space="0" w:color="000000"/>
              <w:left w:val="single" w:sz="5" w:space="0" w:color="000000"/>
              <w:bottom w:val="single" w:sz="5" w:space="0" w:color="000000"/>
              <w:right w:val="single" w:sz="5" w:space="0" w:color="000000"/>
            </w:tcBorders>
          </w:tcPr>
          <w:p w14:paraId="4CDF47A0" w14:textId="77777777" w:rsidR="00D15122" w:rsidRPr="00B74CA8" w:rsidRDefault="009B0756" w:rsidP="00FB19BF">
            <w:pPr>
              <w:pStyle w:val="TableParagraph"/>
              <w:keepNext/>
              <w:widowControl/>
              <w:jc w:val="center"/>
              <w:rPr>
                <w:rFonts w:ascii="Times New Roman" w:eastAsia="Times New Roman" w:hAnsi="Times New Roman"/>
                <w:lang w:val="pt-PT"/>
              </w:rPr>
            </w:pPr>
            <w:r w:rsidRPr="00B74CA8">
              <w:rPr>
                <w:rFonts w:ascii="Times New Roman" w:hAnsi="Times New Roman"/>
                <w:lang w:val="pt-PT"/>
              </w:rPr>
              <w:t>FOLFOX-4 or XELOX</w:t>
            </w:r>
          </w:p>
          <w:p w14:paraId="2CCBB525" w14:textId="5B235A1E" w:rsidR="00D15122" w:rsidRPr="00B74CA8" w:rsidRDefault="009B0756" w:rsidP="00FB19BF">
            <w:pPr>
              <w:pStyle w:val="TableParagraph"/>
              <w:keepNext/>
              <w:widowControl/>
              <w:jc w:val="center"/>
              <w:rPr>
                <w:rFonts w:ascii="Times New Roman" w:eastAsia="Times New Roman" w:hAnsi="Times New Roman"/>
                <w:lang w:val="pt-PT"/>
              </w:rPr>
            </w:pPr>
            <w:r w:rsidRPr="00B74CA8">
              <w:rPr>
                <w:rFonts w:ascii="Times New Roman" w:hAnsi="Times New Roman"/>
                <w:lang w:val="pt-PT"/>
              </w:rPr>
              <w:t>+ bevacizumab (n</w:t>
            </w:r>
            <w:r w:rsidR="006E4158" w:rsidRPr="00B74CA8">
              <w:rPr>
                <w:rFonts w:ascii="Times New Roman" w:hAnsi="Times New Roman"/>
                <w:lang w:val="pt-PT"/>
              </w:rPr>
              <w:t> </w:t>
            </w:r>
            <w:r w:rsidRPr="00B74CA8">
              <w:rPr>
                <w:rFonts w:ascii="Times New Roman" w:hAnsi="Times New Roman"/>
                <w:lang w:val="pt-PT"/>
              </w:rPr>
              <w:t>=</w:t>
            </w:r>
            <w:r w:rsidR="006E4158" w:rsidRPr="00B74CA8">
              <w:rPr>
                <w:rFonts w:ascii="Times New Roman" w:hAnsi="Times New Roman"/>
                <w:lang w:val="pt-PT"/>
              </w:rPr>
              <w:t> </w:t>
            </w:r>
            <w:r w:rsidRPr="00B74CA8">
              <w:rPr>
                <w:rFonts w:ascii="Times New Roman" w:hAnsi="Times New Roman"/>
                <w:lang w:val="pt-PT"/>
              </w:rPr>
              <w:t>699)</w:t>
            </w:r>
          </w:p>
        </w:tc>
        <w:tc>
          <w:tcPr>
            <w:tcW w:w="1620" w:type="dxa"/>
            <w:tcBorders>
              <w:top w:val="single" w:sz="5" w:space="0" w:color="000000"/>
              <w:left w:val="single" w:sz="5" w:space="0" w:color="000000"/>
              <w:bottom w:val="single" w:sz="5" w:space="0" w:color="000000"/>
              <w:right w:val="single" w:sz="5" w:space="0" w:color="000000"/>
            </w:tcBorders>
          </w:tcPr>
          <w:p w14:paraId="1DF11520"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P-value</w:t>
            </w:r>
          </w:p>
        </w:tc>
      </w:tr>
      <w:tr w:rsidR="00D15122" w:rsidRPr="00A542C9" w14:paraId="4BDF7C93" w14:textId="77777777" w:rsidTr="00FB19BF">
        <w:trPr>
          <w:cantSplit/>
        </w:trPr>
        <w:tc>
          <w:tcPr>
            <w:tcW w:w="9288" w:type="dxa"/>
            <w:gridSpan w:val="4"/>
            <w:tcBorders>
              <w:top w:val="single" w:sz="5" w:space="0" w:color="000000"/>
              <w:left w:val="single" w:sz="5" w:space="0" w:color="000000"/>
              <w:bottom w:val="single" w:sz="5" w:space="0" w:color="000000"/>
              <w:right w:val="single" w:sz="5" w:space="0" w:color="000000"/>
            </w:tcBorders>
          </w:tcPr>
          <w:p w14:paraId="342A0A72" w14:textId="77777777" w:rsidR="00D15122" w:rsidRPr="003E37B0" w:rsidRDefault="009B0756" w:rsidP="00FB19BF">
            <w:pPr>
              <w:pStyle w:val="TableParagraph"/>
              <w:keepNext/>
              <w:widowControl/>
              <w:rPr>
                <w:rFonts w:ascii="Times New Roman" w:eastAsia="Times New Roman" w:hAnsi="Times New Roman"/>
              </w:rPr>
            </w:pPr>
            <w:r w:rsidRPr="00A542C9">
              <w:rPr>
                <w:rFonts w:ascii="Times New Roman" w:hAnsi="Times New Roman"/>
              </w:rPr>
              <w:t>Primary endpoint</w:t>
            </w:r>
          </w:p>
        </w:tc>
      </w:tr>
      <w:tr w:rsidR="00D15122" w:rsidRPr="00A542C9" w14:paraId="76EF0800" w14:textId="77777777" w:rsidTr="00FB19BF">
        <w:trPr>
          <w:cantSplit/>
        </w:trPr>
        <w:tc>
          <w:tcPr>
            <w:tcW w:w="3370" w:type="dxa"/>
            <w:tcBorders>
              <w:top w:val="single" w:sz="5" w:space="0" w:color="000000"/>
              <w:left w:val="single" w:sz="5" w:space="0" w:color="000000"/>
              <w:bottom w:val="single" w:sz="5" w:space="0" w:color="000000"/>
              <w:right w:val="single" w:sz="5" w:space="0" w:color="000000"/>
            </w:tcBorders>
          </w:tcPr>
          <w:p w14:paraId="57BADFFA" w14:textId="77777777" w:rsidR="00D15122" w:rsidRPr="003E37B0" w:rsidRDefault="009B0756" w:rsidP="00B74CA8">
            <w:pPr>
              <w:pStyle w:val="TableParagraph"/>
              <w:keepNext/>
              <w:widowControl/>
              <w:ind w:left="259"/>
              <w:rPr>
                <w:rFonts w:ascii="Times New Roman" w:eastAsia="Times New Roman" w:hAnsi="Times New Roman"/>
              </w:rPr>
            </w:pPr>
            <w:r w:rsidRPr="00A542C9">
              <w:rPr>
                <w:rFonts w:ascii="Times New Roman" w:hAnsi="Times New Roman"/>
              </w:rPr>
              <w:t>Median PFS**</w:t>
            </w:r>
          </w:p>
        </w:tc>
        <w:tc>
          <w:tcPr>
            <w:tcW w:w="2138" w:type="dxa"/>
            <w:tcBorders>
              <w:top w:val="single" w:sz="5" w:space="0" w:color="000000"/>
              <w:left w:val="single" w:sz="5" w:space="0" w:color="000000"/>
              <w:bottom w:val="single" w:sz="5" w:space="0" w:color="000000"/>
              <w:right w:val="single" w:sz="5" w:space="0" w:color="000000"/>
            </w:tcBorders>
          </w:tcPr>
          <w:p w14:paraId="372F6C16"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8.0</w:t>
            </w:r>
          </w:p>
        </w:tc>
        <w:tc>
          <w:tcPr>
            <w:tcW w:w="2160" w:type="dxa"/>
            <w:tcBorders>
              <w:top w:val="single" w:sz="5" w:space="0" w:color="000000"/>
              <w:left w:val="single" w:sz="5" w:space="0" w:color="000000"/>
              <w:bottom w:val="single" w:sz="5" w:space="0" w:color="000000"/>
              <w:right w:val="single" w:sz="5" w:space="0" w:color="000000"/>
            </w:tcBorders>
          </w:tcPr>
          <w:p w14:paraId="315261E8"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9.4</w:t>
            </w:r>
          </w:p>
        </w:tc>
        <w:tc>
          <w:tcPr>
            <w:tcW w:w="1620" w:type="dxa"/>
            <w:tcBorders>
              <w:top w:val="single" w:sz="5" w:space="0" w:color="000000"/>
              <w:left w:val="single" w:sz="5" w:space="0" w:color="000000"/>
              <w:bottom w:val="single" w:sz="5" w:space="0" w:color="000000"/>
              <w:right w:val="single" w:sz="5" w:space="0" w:color="000000"/>
            </w:tcBorders>
          </w:tcPr>
          <w:p w14:paraId="4082D9EC" w14:textId="77777777" w:rsidR="00D15122" w:rsidRPr="003E37B0" w:rsidRDefault="009B0756" w:rsidP="00FB19BF">
            <w:pPr>
              <w:pStyle w:val="TableParagraph"/>
              <w:keepNext/>
              <w:widowControl/>
              <w:jc w:val="center"/>
              <w:rPr>
                <w:rFonts w:ascii="Times New Roman" w:eastAsia="Times New Roman" w:hAnsi="Times New Roman"/>
              </w:rPr>
            </w:pPr>
            <w:r w:rsidRPr="00A542C9">
              <w:rPr>
                <w:rFonts w:ascii="Times New Roman" w:hAnsi="Times New Roman"/>
              </w:rPr>
              <w:t>0.0023</w:t>
            </w:r>
          </w:p>
        </w:tc>
      </w:tr>
      <w:tr w:rsidR="00D15122" w:rsidRPr="00A542C9" w14:paraId="655FD017" w14:textId="77777777" w:rsidTr="00FB19BF">
        <w:trPr>
          <w:cantSplit/>
        </w:trPr>
        <w:tc>
          <w:tcPr>
            <w:tcW w:w="3370" w:type="dxa"/>
            <w:tcBorders>
              <w:top w:val="single" w:sz="5" w:space="0" w:color="000000"/>
              <w:left w:val="single" w:sz="5" w:space="0" w:color="000000"/>
              <w:bottom w:val="single" w:sz="5" w:space="0" w:color="000000"/>
              <w:right w:val="single" w:sz="5" w:space="0" w:color="000000"/>
            </w:tcBorders>
          </w:tcPr>
          <w:p w14:paraId="4B12DCF6" w14:textId="3B3CCCA0" w:rsidR="00D15122" w:rsidRPr="003E37B0" w:rsidRDefault="009B0756" w:rsidP="00B74CA8">
            <w:pPr>
              <w:pStyle w:val="TableParagraph"/>
              <w:widowControl/>
              <w:ind w:left="259"/>
              <w:rPr>
                <w:rFonts w:ascii="Times New Roman" w:eastAsia="Times New Roman" w:hAnsi="Times New Roman"/>
                <w:sz w:val="13"/>
                <w:szCs w:val="13"/>
              </w:rPr>
            </w:pPr>
            <w:r w:rsidRPr="00A542C9">
              <w:rPr>
                <w:rFonts w:ascii="Times New Roman" w:hAnsi="Times New Roman"/>
              </w:rPr>
              <w:t>Hazard ratio (97.5% CI)</w:t>
            </w:r>
            <w:r w:rsidRPr="00A542C9">
              <w:rPr>
                <w:rFonts w:ascii="Times New Roman" w:hAnsi="Times New Roman"/>
                <w:vertAlign w:val="superscript"/>
              </w:rPr>
              <w:t>a</w:t>
            </w:r>
          </w:p>
        </w:tc>
        <w:tc>
          <w:tcPr>
            <w:tcW w:w="4298" w:type="dxa"/>
            <w:gridSpan w:val="2"/>
            <w:tcBorders>
              <w:top w:val="single" w:sz="5" w:space="0" w:color="000000"/>
              <w:left w:val="single" w:sz="5" w:space="0" w:color="000000"/>
              <w:bottom w:val="single" w:sz="5" w:space="0" w:color="000000"/>
              <w:right w:val="single" w:sz="5" w:space="0" w:color="000000"/>
            </w:tcBorders>
          </w:tcPr>
          <w:p w14:paraId="2DB3B80A" w14:textId="77777777" w:rsidR="00D15122" w:rsidRPr="003E37B0" w:rsidRDefault="009B0756" w:rsidP="00E86D45">
            <w:pPr>
              <w:pStyle w:val="TableParagraph"/>
              <w:widowControl/>
              <w:jc w:val="center"/>
              <w:rPr>
                <w:rFonts w:ascii="Times New Roman" w:eastAsia="Times New Roman" w:hAnsi="Times New Roman"/>
              </w:rPr>
            </w:pPr>
            <w:r w:rsidRPr="003E37B0">
              <w:rPr>
                <w:rFonts w:ascii="Times New Roman" w:eastAsia="Times New Roman" w:hAnsi="Times New Roman"/>
              </w:rPr>
              <w:t>0.83 (0.72–0.95)</w:t>
            </w:r>
          </w:p>
        </w:tc>
        <w:tc>
          <w:tcPr>
            <w:tcW w:w="1620" w:type="dxa"/>
            <w:tcBorders>
              <w:top w:val="single" w:sz="5" w:space="0" w:color="000000"/>
              <w:left w:val="single" w:sz="5" w:space="0" w:color="000000"/>
              <w:bottom w:val="single" w:sz="5" w:space="0" w:color="000000"/>
              <w:right w:val="single" w:sz="5" w:space="0" w:color="000000"/>
            </w:tcBorders>
          </w:tcPr>
          <w:p w14:paraId="62A815F9" w14:textId="77777777" w:rsidR="00D15122" w:rsidRPr="00A542C9" w:rsidRDefault="00D15122" w:rsidP="00E86D45">
            <w:pPr>
              <w:widowControl/>
              <w:rPr>
                <w:rFonts w:ascii="Times New Roman" w:hAnsi="Times New Roman"/>
              </w:rPr>
            </w:pPr>
          </w:p>
        </w:tc>
      </w:tr>
      <w:tr w:rsidR="00D15122" w:rsidRPr="00A542C9" w14:paraId="6270C08C" w14:textId="77777777" w:rsidTr="00FB19BF">
        <w:trPr>
          <w:cantSplit/>
        </w:trPr>
        <w:tc>
          <w:tcPr>
            <w:tcW w:w="9288" w:type="dxa"/>
            <w:gridSpan w:val="4"/>
            <w:tcBorders>
              <w:top w:val="single" w:sz="5" w:space="0" w:color="000000"/>
              <w:left w:val="single" w:sz="5" w:space="0" w:color="000000"/>
              <w:bottom w:val="single" w:sz="5" w:space="0" w:color="000000"/>
              <w:right w:val="single" w:sz="5" w:space="0" w:color="000000"/>
            </w:tcBorders>
          </w:tcPr>
          <w:p w14:paraId="27BEEC02" w14:textId="77777777" w:rsidR="00D15122" w:rsidRPr="003E37B0" w:rsidRDefault="009B0756" w:rsidP="00FB19BF">
            <w:pPr>
              <w:pStyle w:val="TableParagraph"/>
              <w:keepNext/>
              <w:widowControl/>
              <w:rPr>
                <w:rFonts w:ascii="Times New Roman" w:eastAsia="Times New Roman" w:hAnsi="Times New Roman"/>
              </w:rPr>
            </w:pPr>
            <w:r w:rsidRPr="00A542C9">
              <w:rPr>
                <w:rFonts w:ascii="Times New Roman" w:hAnsi="Times New Roman"/>
              </w:rPr>
              <w:t>Secondary endpoints</w:t>
            </w:r>
          </w:p>
        </w:tc>
      </w:tr>
      <w:tr w:rsidR="00D15122" w:rsidRPr="00A542C9" w14:paraId="507389B8" w14:textId="77777777" w:rsidTr="00FB19BF">
        <w:trPr>
          <w:cantSplit/>
        </w:trPr>
        <w:tc>
          <w:tcPr>
            <w:tcW w:w="3370" w:type="dxa"/>
            <w:tcBorders>
              <w:top w:val="single" w:sz="5" w:space="0" w:color="000000"/>
              <w:left w:val="single" w:sz="5" w:space="0" w:color="000000"/>
              <w:bottom w:val="single" w:sz="5" w:space="0" w:color="000000"/>
              <w:right w:val="single" w:sz="5" w:space="0" w:color="000000"/>
            </w:tcBorders>
          </w:tcPr>
          <w:p w14:paraId="1A97A110"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Median PFS (on treatment)**</w:t>
            </w:r>
          </w:p>
        </w:tc>
        <w:tc>
          <w:tcPr>
            <w:tcW w:w="2138" w:type="dxa"/>
            <w:tcBorders>
              <w:top w:val="single" w:sz="5" w:space="0" w:color="000000"/>
              <w:left w:val="single" w:sz="5" w:space="0" w:color="000000"/>
              <w:bottom w:val="single" w:sz="5" w:space="0" w:color="000000"/>
              <w:right w:val="single" w:sz="5" w:space="0" w:color="000000"/>
            </w:tcBorders>
          </w:tcPr>
          <w:p w14:paraId="460AB35C"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7.9</w:t>
            </w:r>
          </w:p>
        </w:tc>
        <w:tc>
          <w:tcPr>
            <w:tcW w:w="2160" w:type="dxa"/>
            <w:tcBorders>
              <w:top w:val="single" w:sz="5" w:space="0" w:color="000000"/>
              <w:left w:val="single" w:sz="5" w:space="0" w:color="000000"/>
              <w:bottom w:val="single" w:sz="5" w:space="0" w:color="000000"/>
              <w:right w:val="single" w:sz="5" w:space="0" w:color="000000"/>
            </w:tcBorders>
          </w:tcPr>
          <w:p w14:paraId="238FB461"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10.4</w:t>
            </w:r>
          </w:p>
        </w:tc>
        <w:tc>
          <w:tcPr>
            <w:tcW w:w="1620" w:type="dxa"/>
            <w:tcBorders>
              <w:top w:val="single" w:sz="5" w:space="0" w:color="000000"/>
              <w:left w:val="single" w:sz="5" w:space="0" w:color="000000"/>
              <w:bottom w:val="single" w:sz="5" w:space="0" w:color="000000"/>
              <w:right w:val="single" w:sz="5" w:space="0" w:color="000000"/>
            </w:tcBorders>
          </w:tcPr>
          <w:p w14:paraId="5B07AC8D"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&lt; 0.0001</w:t>
            </w:r>
          </w:p>
        </w:tc>
      </w:tr>
      <w:tr w:rsidR="00D15122" w:rsidRPr="00A542C9" w14:paraId="1FF72D62" w14:textId="77777777" w:rsidTr="00FB19BF">
        <w:trPr>
          <w:cantSplit/>
        </w:trPr>
        <w:tc>
          <w:tcPr>
            <w:tcW w:w="3370" w:type="dxa"/>
            <w:tcBorders>
              <w:top w:val="single" w:sz="5" w:space="0" w:color="000000"/>
              <w:left w:val="single" w:sz="5" w:space="0" w:color="000000"/>
              <w:bottom w:val="single" w:sz="5" w:space="0" w:color="000000"/>
              <w:right w:val="single" w:sz="5" w:space="0" w:color="000000"/>
            </w:tcBorders>
          </w:tcPr>
          <w:p w14:paraId="7B773247"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Hazard ratio (97.5% CI)</w:t>
            </w:r>
          </w:p>
        </w:tc>
        <w:tc>
          <w:tcPr>
            <w:tcW w:w="4298" w:type="dxa"/>
            <w:gridSpan w:val="2"/>
            <w:tcBorders>
              <w:top w:val="single" w:sz="5" w:space="0" w:color="000000"/>
              <w:left w:val="single" w:sz="5" w:space="0" w:color="000000"/>
              <w:bottom w:val="single" w:sz="5" w:space="0" w:color="000000"/>
              <w:right w:val="single" w:sz="5" w:space="0" w:color="000000"/>
            </w:tcBorders>
          </w:tcPr>
          <w:p w14:paraId="26D0D737" w14:textId="2682DC7C"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0.63 (0.52</w:t>
            </w:r>
            <w:r w:rsidR="00442FB1" w:rsidRPr="00442FB1">
              <w:rPr>
                <w:rFonts w:ascii="Times New Roman" w:hAnsi="Times New Roman"/>
              </w:rPr>
              <w:t>–</w:t>
            </w:r>
            <w:r w:rsidRPr="00A542C9">
              <w:rPr>
                <w:rFonts w:ascii="Times New Roman" w:hAnsi="Times New Roman"/>
              </w:rPr>
              <w:t>0.75)</w:t>
            </w:r>
          </w:p>
        </w:tc>
        <w:tc>
          <w:tcPr>
            <w:tcW w:w="1620" w:type="dxa"/>
            <w:tcBorders>
              <w:top w:val="single" w:sz="5" w:space="0" w:color="000000"/>
              <w:left w:val="single" w:sz="5" w:space="0" w:color="000000"/>
              <w:bottom w:val="single" w:sz="5" w:space="0" w:color="000000"/>
              <w:right w:val="single" w:sz="5" w:space="0" w:color="000000"/>
            </w:tcBorders>
          </w:tcPr>
          <w:p w14:paraId="34DD118D" w14:textId="77777777" w:rsidR="00D15122" w:rsidRPr="00A542C9" w:rsidRDefault="00D15122" w:rsidP="00FB19BF">
            <w:pPr>
              <w:widowControl/>
              <w:rPr>
                <w:rFonts w:ascii="Times New Roman" w:hAnsi="Times New Roman"/>
              </w:rPr>
            </w:pPr>
          </w:p>
        </w:tc>
      </w:tr>
      <w:tr w:rsidR="00D15122" w:rsidRPr="00A542C9" w14:paraId="55D45A2C" w14:textId="77777777" w:rsidTr="00FB19BF">
        <w:trPr>
          <w:cantSplit/>
        </w:trPr>
        <w:tc>
          <w:tcPr>
            <w:tcW w:w="3370" w:type="dxa"/>
            <w:tcBorders>
              <w:top w:val="single" w:sz="5" w:space="0" w:color="000000"/>
              <w:left w:val="single" w:sz="5" w:space="0" w:color="000000"/>
              <w:bottom w:val="single" w:sz="5" w:space="0" w:color="000000"/>
              <w:right w:val="single" w:sz="5" w:space="0" w:color="000000"/>
            </w:tcBorders>
          </w:tcPr>
          <w:p w14:paraId="6894D64D"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Overall response rate (invest. assessment)**</w:t>
            </w:r>
          </w:p>
        </w:tc>
        <w:tc>
          <w:tcPr>
            <w:tcW w:w="2138" w:type="dxa"/>
            <w:tcBorders>
              <w:top w:val="single" w:sz="5" w:space="0" w:color="000000"/>
              <w:left w:val="single" w:sz="5" w:space="0" w:color="000000"/>
              <w:bottom w:val="single" w:sz="5" w:space="0" w:color="000000"/>
              <w:right w:val="single" w:sz="5" w:space="0" w:color="000000"/>
            </w:tcBorders>
          </w:tcPr>
          <w:p w14:paraId="30EE2FAD"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49.2%</w:t>
            </w:r>
          </w:p>
        </w:tc>
        <w:tc>
          <w:tcPr>
            <w:tcW w:w="2160" w:type="dxa"/>
            <w:tcBorders>
              <w:top w:val="single" w:sz="5" w:space="0" w:color="000000"/>
              <w:left w:val="single" w:sz="5" w:space="0" w:color="000000"/>
              <w:bottom w:val="single" w:sz="5" w:space="0" w:color="000000"/>
              <w:right w:val="single" w:sz="5" w:space="0" w:color="000000"/>
            </w:tcBorders>
          </w:tcPr>
          <w:p w14:paraId="3CA7C24F"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46.5%</w:t>
            </w:r>
          </w:p>
        </w:tc>
        <w:tc>
          <w:tcPr>
            <w:tcW w:w="1620" w:type="dxa"/>
            <w:tcBorders>
              <w:top w:val="single" w:sz="5" w:space="0" w:color="000000"/>
              <w:left w:val="single" w:sz="5" w:space="0" w:color="000000"/>
              <w:bottom w:val="single" w:sz="5" w:space="0" w:color="000000"/>
              <w:right w:val="single" w:sz="5" w:space="0" w:color="000000"/>
            </w:tcBorders>
          </w:tcPr>
          <w:p w14:paraId="0AD62EF6" w14:textId="77777777" w:rsidR="00D15122" w:rsidRPr="00A542C9" w:rsidRDefault="00D15122" w:rsidP="00FB19BF">
            <w:pPr>
              <w:widowControl/>
              <w:rPr>
                <w:rFonts w:ascii="Times New Roman" w:hAnsi="Times New Roman"/>
              </w:rPr>
            </w:pPr>
          </w:p>
        </w:tc>
      </w:tr>
      <w:tr w:rsidR="00D15122" w:rsidRPr="00A542C9" w14:paraId="2CC798D6" w14:textId="77777777" w:rsidTr="00FB19BF">
        <w:trPr>
          <w:cantSplit/>
        </w:trPr>
        <w:tc>
          <w:tcPr>
            <w:tcW w:w="3370" w:type="dxa"/>
            <w:tcBorders>
              <w:top w:val="single" w:sz="5" w:space="0" w:color="000000"/>
              <w:left w:val="single" w:sz="5" w:space="0" w:color="000000"/>
              <w:bottom w:val="single" w:sz="5" w:space="0" w:color="000000"/>
              <w:right w:val="single" w:sz="5" w:space="0" w:color="000000"/>
            </w:tcBorders>
          </w:tcPr>
          <w:p w14:paraId="4E943CC6"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Median overall survival*</w:t>
            </w:r>
          </w:p>
        </w:tc>
        <w:tc>
          <w:tcPr>
            <w:tcW w:w="2138" w:type="dxa"/>
            <w:tcBorders>
              <w:top w:val="single" w:sz="5" w:space="0" w:color="000000"/>
              <w:left w:val="single" w:sz="5" w:space="0" w:color="000000"/>
              <w:bottom w:val="single" w:sz="5" w:space="0" w:color="000000"/>
              <w:right w:val="single" w:sz="5" w:space="0" w:color="000000"/>
            </w:tcBorders>
          </w:tcPr>
          <w:p w14:paraId="27EC5C43"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19.9</w:t>
            </w:r>
          </w:p>
        </w:tc>
        <w:tc>
          <w:tcPr>
            <w:tcW w:w="2160" w:type="dxa"/>
            <w:tcBorders>
              <w:top w:val="single" w:sz="5" w:space="0" w:color="000000"/>
              <w:left w:val="single" w:sz="5" w:space="0" w:color="000000"/>
              <w:bottom w:val="single" w:sz="5" w:space="0" w:color="000000"/>
              <w:right w:val="single" w:sz="5" w:space="0" w:color="000000"/>
            </w:tcBorders>
          </w:tcPr>
          <w:p w14:paraId="319C3222"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21.2</w:t>
            </w:r>
          </w:p>
        </w:tc>
        <w:tc>
          <w:tcPr>
            <w:tcW w:w="1620" w:type="dxa"/>
            <w:tcBorders>
              <w:top w:val="single" w:sz="5" w:space="0" w:color="000000"/>
              <w:left w:val="single" w:sz="5" w:space="0" w:color="000000"/>
              <w:bottom w:val="single" w:sz="5" w:space="0" w:color="000000"/>
              <w:right w:val="single" w:sz="5" w:space="0" w:color="000000"/>
            </w:tcBorders>
          </w:tcPr>
          <w:p w14:paraId="503C1A3E"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0.0769</w:t>
            </w:r>
          </w:p>
        </w:tc>
      </w:tr>
      <w:tr w:rsidR="00D15122" w:rsidRPr="00A542C9" w14:paraId="09A14D2C" w14:textId="77777777" w:rsidTr="00FB19BF">
        <w:trPr>
          <w:cantSplit/>
        </w:trPr>
        <w:tc>
          <w:tcPr>
            <w:tcW w:w="3370" w:type="dxa"/>
            <w:tcBorders>
              <w:top w:val="single" w:sz="5" w:space="0" w:color="000000"/>
              <w:left w:val="single" w:sz="5" w:space="0" w:color="000000"/>
              <w:bottom w:val="single" w:sz="5" w:space="0" w:color="000000"/>
              <w:right w:val="single" w:sz="5" w:space="0" w:color="000000"/>
            </w:tcBorders>
          </w:tcPr>
          <w:p w14:paraId="003F1B32" w14:textId="77777777" w:rsidR="00D15122" w:rsidRPr="003E37B0" w:rsidRDefault="009B0756" w:rsidP="00B74CA8">
            <w:pPr>
              <w:pStyle w:val="TableParagraph"/>
              <w:widowControl/>
              <w:ind w:left="259"/>
              <w:rPr>
                <w:rFonts w:ascii="Times New Roman" w:eastAsia="Times New Roman" w:hAnsi="Times New Roman"/>
              </w:rPr>
            </w:pPr>
            <w:r w:rsidRPr="00A542C9">
              <w:rPr>
                <w:rFonts w:ascii="Times New Roman" w:hAnsi="Times New Roman"/>
              </w:rPr>
              <w:t>Hazard ratio (97.5% CI)</w:t>
            </w:r>
          </w:p>
        </w:tc>
        <w:tc>
          <w:tcPr>
            <w:tcW w:w="4298" w:type="dxa"/>
            <w:gridSpan w:val="2"/>
            <w:tcBorders>
              <w:top w:val="single" w:sz="5" w:space="0" w:color="000000"/>
              <w:left w:val="single" w:sz="5" w:space="0" w:color="000000"/>
              <w:bottom w:val="single" w:sz="5" w:space="0" w:color="000000"/>
              <w:right w:val="single" w:sz="5" w:space="0" w:color="000000"/>
            </w:tcBorders>
          </w:tcPr>
          <w:p w14:paraId="1002EB4A" w14:textId="05514A08" w:rsidR="00D15122" w:rsidRPr="003E37B0" w:rsidRDefault="0063042E" w:rsidP="00FB19BF">
            <w:pPr>
              <w:pStyle w:val="TableParagraph"/>
              <w:widowControl/>
              <w:jc w:val="center"/>
              <w:rPr>
                <w:rFonts w:ascii="Times New Roman" w:eastAsia="Times New Roman" w:hAnsi="Times New Roman"/>
              </w:rPr>
            </w:pPr>
            <w:r>
              <w:rPr>
                <w:rFonts w:ascii="Times New Roman" w:hAnsi="Times New Roman"/>
              </w:rPr>
              <w:t xml:space="preserve">0.89 </w:t>
            </w:r>
            <w:r w:rsidR="00F30111" w:rsidRPr="00A542C9">
              <w:rPr>
                <w:rFonts w:ascii="Times New Roman" w:hAnsi="Times New Roman"/>
              </w:rPr>
              <w:t>(</w:t>
            </w:r>
            <w:r w:rsidR="009B0756" w:rsidRPr="00A542C9">
              <w:rPr>
                <w:rFonts w:ascii="Times New Roman" w:hAnsi="Times New Roman"/>
              </w:rPr>
              <w:t>0.76</w:t>
            </w:r>
            <w:r w:rsidR="00442FB1" w:rsidRPr="00442FB1">
              <w:rPr>
                <w:rFonts w:ascii="Times New Roman" w:hAnsi="Times New Roman"/>
              </w:rPr>
              <w:t>–</w:t>
            </w:r>
            <w:r w:rsidR="009B0756" w:rsidRPr="00A542C9">
              <w:rPr>
                <w:rFonts w:ascii="Times New Roman" w:hAnsi="Times New Roman"/>
              </w:rPr>
              <w:t>1.03)</w:t>
            </w:r>
          </w:p>
        </w:tc>
        <w:tc>
          <w:tcPr>
            <w:tcW w:w="1620" w:type="dxa"/>
            <w:tcBorders>
              <w:top w:val="single" w:sz="5" w:space="0" w:color="000000"/>
              <w:left w:val="single" w:sz="5" w:space="0" w:color="000000"/>
              <w:bottom w:val="single" w:sz="5" w:space="0" w:color="000000"/>
              <w:right w:val="single" w:sz="5" w:space="0" w:color="000000"/>
            </w:tcBorders>
          </w:tcPr>
          <w:p w14:paraId="5B092A1C" w14:textId="77777777" w:rsidR="00D15122" w:rsidRPr="00A542C9" w:rsidRDefault="00D15122" w:rsidP="00FB19BF">
            <w:pPr>
              <w:widowControl/>
              <w:rPr>
                <w:rFonts w:ascii="Times New Roman" w:hAnsi="Times New Roman"/>
              </w:rPr>
            </w:pPr>
          </w:p>
        </w:tc>
      </w:tr>
    </w:tbl>
    <w:p w14:paraId="0C1A443D" w14:textId="77777777" w:rsidR="00D15122" w:rsidRPr="003E37B0" w:rsidRDefault="00AF735A" w:rsidP="00AF735A">
      <w:pPr>
        <w:widowControl/>
        <w:ind w:left="288" w:hanging="288"/>
        <w:rPr>
          <w:rFonts w:ascii="Times New Roman" w:eastAsia="Times New Roman" w:hAnsi="Times New Roman"/>
          <w:sz w:val="20"/>
          <w:szCs w:val="20"/>
        </w:rPr>
      </w:pPr>
      <w:r w:rsidRPr="00AF735A">
        <w:rPr>
          <w:rFonts w:ascii="Times New Roman" w:hAnsi="Times New Roman"/>
          <w:sz w:val="20"/>
        </w:rPr>
        <w:t>*</w:t>
      </w:r>
      <w:r>
        <w:rPr>
          <w:rFonts w:ascii="Times New Roman" w:hAnsi="Times New Roman"/>
          <w:sz w:val="20"/>
        </w:rPr>
        <w:tab/>
      </w:r>
      <w:r w:rsidR="009B0756" w:rsidRPr="003E37B0">
        <w:rPr>
          <w:rFonts w:ascii="Times New Roman" w:hAnsi="Times New Roman"/>
          <w:sz w:val="20"/>
        </w:rPr>
        <w:t>Overall survival analysis at clinical cut-off 31 January 2007</w:t>
      </w:r>
    </w:p>
    <w:p w14:paraId="66B894ED" w14:textId="77777777" w:rsidR="00D15122" w:rsidRPr="003E37B0" w:rsidRDefault="009B0756" w:rsidP="00AF735A">
      <w:pPr>
        <w:widowControl/>
        <w:ind w:left="288" w:hanging="288"/>
        <w:rPr>
          <w:rFonts w:ascii="Times New Roman" w:eastAsia="Times New Roman" w:hAnsi="Times New Roman"/>
          <w:sz w:val="20"/>
          <w:szCs w:val="20"/>
        </w:rPr>
      </w:pPr>
      <w:r w:rsidRPr="003E37B0">
        <w:rPr>
          <w:rFonts w:ascii="Times New Roman" w:hAnsi="Times New Roman"/>
          <w:sz w:val="20"/>
        </w:rPr>
        <w:t xml:space="preserve">** </w:t>
      </w:r>
      <w:r w:rsidR="00AF735A">
        <w:rPr>
          <w:rFonts w:ascii="Times New Roman" w:hAnsi="Times New Roman"/>
          <w:sz w:val="20"/>
        </w:rPr>
        <w:tab/>
      </w:r>
      <w:r w:rsidRPr="003E37B0">
        <w:rPr>
          <w:rFonts w:ascii="Times New Roman" w:hAnsi="Times New Roman"/>
          <w:sz w:val="20"/>
        </w:rPr>
        <w:t>Primary analysis at clinical cut-off 31 January 2006</w:t>
      </w:r>
    </w:p>
    <w:p w14:paraId="52362DD9" w14:textId="77777777" w:rsidR="00D15122" w:rsidRPr="003E37B0" w:rsidRDefault="009B0756" w:rsidP="00AF735A">
      <w:pPr>
        <w:widowControl/>
        <w:ind w:left="288" w:hanging="288"/>
        <w:rPr>
          <w:rFonts w:ascii="Times New Roman" w:eastAsia="Times New Roman" w:hAnsi="Times New Roman"/>
          <w:sz w:val="20"/>
          <w:szCs w:val="20"/>
        </w:rPr>
      </w:pPr>
      <w:r w:rsidRPr="003E37B0">
        <w:rPr>
          <w:rFonts w:ascii="Times New Roman" w:hAnsi="Times New Roman"/>
          <w:vertAlign w:val="superscript"/>
        </w:rPr>
        <w:lastRenderedPageBreak/>
        <w:t>a</w:t>
      </w:r>
      <w:r w:rsidRPr="003E37B0">
        <w:rPr>
          <w:rFonts w:ascii="Times New Roman" w:hAnsi="Times New Roman"/>
          <w:sz w:val="13"/>
        </w:rPr>
        <w:t xml:space="preserve"> </w:t>
      </w:r>
      <w:r w:rsidR="00AF735A">
        <w:rPr>
          <w:rFonts w:ascii="Times New Roman" w:hAnsi="Times New Roman"/>
          <w:sz w:val="13"/>
        </w:rPr>
        <w:tab/>
      </w:r>
      <w:r w:rsidR="0039160F">
        <w:rPr>
          <w:rFonts w:ascii="Times New Roman" w:hAnsi="Times New Roman"/>
          <w:sz w:val="20"/>
        </w:rPr>
        <w:t>R</w:t>
      </w:r>
      <w:r w:rsidRPr="003E37B0">
        <w:rPr>
          <w:rFonts w:ascii="Times New Roman" w:hAnsi="Times New Roman"/>
          <w:sz w:val="20"/>
        </w:rPr>
        <w:t>elative to control arm</w:t>
      </w:r>
    </w:p>
    <w:p w14:paraId="0389D14D" w14:textId="77777777" w:rsidR="00D15122" w:rsidRPr="003E37B0" w:rsidRDefault="00D15122" w:rsidP="00B56F29">
      <w:pPr>
        <w:widowControl/>
        <w:rPr>
          <w:rFonts w:ascii="Times New Roman" w:eastAsia="Times New Roman" w:hAnsi="Times New Roman"/>
        </w:rPr>
      </w:pPr>
    </w:p>
    <w:p w14:paraId="592F26ED" w14:textId="77777777" w:rsidR="00D15122" w:rsidRPr="003E37B0" w:rsidRDefault="009B0756" w:rsidP="00B56F29">
      <w:pPr>
        <w:pStyle w:val="BodyText"/>
        <w:widowControl/>
        <w:ind w:left="0"/>
      </w:pPr>
      <w:r w:rsidRPr="003E37B0">
        <w:t>In the FOLFOX treatment subgroup, the median PFS was 8.6 months in placebo and 9.4</w:t>
      </w:r>
      <w:r w:rsidR="00BF1852">
        <w:t> </w:t>
      </w:r>
      <w:r w:rsidRPr="003E37B0">
        <w:t xml:space="preserve">months in </w:t>
      </w:r>
      <w:r w:rsidR="00D970C2" w:rsidRPr="003E37B0">
        <w:t>bevacizumab</w:t>
      </w:r>
      <w:r w:rsidR="00D970C2">
        <w:t>-</w:t>
      </w:r>
      <w:r w:rsidRPr="003E37B0">
        <w:t xml:space="preserve">treated patients, HR = 0.89, 97.5% CI </w:t>
      </w:r>
      <w:r w:rsidRPr="006A6C6B">
        <w:t>= [</w:t>
      </w:r>
      <w:r w:rsidRPr="003E37B0">
        <w:t>0.73</w:t>
      </w:r>
      <w:r w:rsidRPr="006A6C6B">
        <w:t xml:space="preserve">; </w:t>
      </w:r>
      <w:r w:rsidRPr="003E37B0">
        <w:t>1.08</w:t>
      </w:r>
      <w:r w:rsidRPr="006A6C6B">
        <w:t>]</w:t>
      </w:r>
      <w:r w:rsidRPr="003E37B0">
        <w:t xml:space="preserve">; p-value </w:t>
      </w:r>
      <w:r w:rsidRPr="006A6C6B">
        <w:t xml:space="preserve">= </w:t>
      </w:r>
      <w:r w:rsidRPr="003E37B0">
        <w:t xml:space="preserve">0.1871, the corresponding results in the XELOX treatment subgroup being 7.4 vs. 9.3 months, HR = 0.77, 97.5% CI = </w:t>
      </w:r>
      <w:r w:rsidRPr="006A6C6B">
        <w:t>[</w:t>
      </w:r>
      <w:r w:rsidRPr="003E37B0">
        <w:t>0.63</w:t>
      </w:r>
      <w:r w:rsidRPr="006A6C6B">
        <w:t xml:space="preserve">; </w:t>
      </w:r>
      <w:r w:rsidRPr="003E37B0">
        <w:t>0.94</w:t>
      </w:r>
      <w:r w:rsidRPr="006A6C6B">
        <w:t>]</w:t>
      </w:r>
      <w:r w:rsidRPr="003E37B0">
        <w:t xml:space="preserve">; p-value </w:t>
      </w:r>
      <w:r w:rsidRPr="006A6C6B">
        <w:t xml:space="preserve">= </w:t>
      </w:r>
      <w:r w:rsidRPr="003E37B0">
        <w:t>0.0026.</w:t>
      </w:r>
    </w:p>
    <w:p w14:paraId="00F53588" w14:textId="77777777" w:rsidR="00D15122" w:rsidRPr="003E37B0" w:rsidRDefault="00D15122" w:rsidP="00B56F29">
      <w:pPr>
        <w:widowControl/>
        <w:rPr>
          <w:rFonts w:ascii="Times New Roman" w:eastAsia="Times New Roman" w:hAnsi="Times New Roman"/>
        </w:rPr>
      </w:pPr>
    </w:p>
    <w:p w14:paraId="5A13574E" w14:textId="1A91C53D" w:rsidR="00D15122" w:rsidRPr="003E37B0" w:rsidRDefault="009B0756" w:rsidP="00B56F29">
      <w:pPr>
        <w:pStyle w:val="BodyText"/>
        <w:widowControl/>
        <w:ind w:left="0"/>
      </w:pPr>
      <w:r w:rsidRPr="003E37B0">
        <w:t xml:space="preserve">The median overall survival was 20.3 months in placebo and 21.2 months in </w:t>
      </w:r>
      <w:r w:rsidR="00D970C2" w:rsidRPr="003E37B0">
        <w:t>bevacizumab</w:t>
      </w:r>
      <w:r w:rsidR="00A62035" w:rsidRPr="003E37B0">
        <w:t>-</w:t>
      </w:r>
      <w:r w:rsidRPr="003E37B0">
        <w:t>treated patients in the FOLFOX treatment subgroup, HR</w:t>
      </w:r>
      <w:r w:rsidR="006876EF">
        <w:t xml:space="preserve"> </w:t>
      </w:r>
      <w:r w:rsidRPr="003E37B0">
        <w:t>=</w:t>
      </w:r>
      <w:r w:rsidR="006876EF">
        <w:t xml:space="preserve"> </w:t>
      </w:r>
      <w:r w:rsidRPr="003E37B0">
        <w:t xml:space="preserve">0.94, 97.5% CI </w:t>
      </w:r>
      <w:r w:rsidRPr="006A6C6B">
        <w:t>= [</w:t>
      </w:r>
      <w:r w:rsidRPr="003E37B0">
        <w:t>0.75</w:t>
      </w:r>
      <w:r w:rsidRPr="006A6C6B">
        <w:t xml:space="preserve">; </w:t>
      </w:r>
      <w:r w:rsidRPr="003E37B0">
        <w:t>1.16</w:t>
      </w:r>
      <w:r w:rsidRPr="006A6C6B">
        <w:t>]</w:t>
      </w:r>
      <w:r w:rsidRPr="003E37B0">
        <w:t xml:space="preserve">; p-value </w:t>
      </w:r>
      <w:r w:rsidRPr="006A6C6B">
        <w:t xml:space="preserve">= </w:t>
      </w:r>
      <w:r w:rsidRPr="003E37B0">
        <w:t xml:space="preserve">0.4937, the corresponding results in the XELOX, treatment subgroup being 19.2 vs. 21.4 months, HR = 0.84, 97.5% CI </w:t>
      </w:r>
      <w:r w:rsidRPr="006A6C6B">
        <w:t>= [</w:t>
      </w:r>
      <w:r w:rsidRPr="003E37B0">
        <w:t>0.68</w:t>
      </w:r>
      <w:r w:rsidRPr="006A6C6B">
        <w:t xml:space="preserve">; </w:t>
      </w:r>
      <w:r w:rsidRPr="003E37B0">
        <w:t>1.04</w:t>
      </w:r>
      <w:r w:rsidRPr="006A6C6B">
        <w:t>]</w:t>
      </w:r>
      <w:r w:rsidRPr="003E37B0">
        <w:t xml:space="preserve">; p-value </w:t>
      </w:r>
      <w:r w:rsidRPr="006A6C6B">
        <w:t xml:space="preserve">= </w:t>
      </w:r>
      <w:r w:rsidRPr="003E37B0">
        <w:t>0.0698.</w:t>
      </w:r>
    </w:p>
    <w:p w14:paraId="33092E52" w14:textId="77777777" w:rsidR="00D15122" w:rsidRPr="003E37B0" w:rsidRDefault="00D15122" w:rsidP="00B56F29">
      <w:pPr>
        <w:widowControl/>
        <w:rPr>
          <w:rFonts w:ascii="Times New Roman" w:eastAsia="Times New Roman" w:hAnsi="Times New Roman"/>
        </w:rPr>
      </w:pPr>
    </w:p>
    <w:p w14:paraId="0242BCB6" w14:textId="77777777" w:rsidR="00DF3692" w:rsidRPr="00DF3692" w:rsidRDefault="009B0756" w:rsidP="00B56F29">
      <w:pPr>
        <w:keepNext/>
        <w:widowControl/>
        <w:rPr>
          <w:rFonts w:ascii="Times New Roman" w:eastAsia="Times New Roman" w:hAnsi="Times New Roman"/>
        </w:rPr>
      </w:pPr>
      <w:r w:rsidRPr="00DF3692">
        <w:rPr>
          <w:rFonts w:ascii="Times New Roman" w:hAnsi="Times New Roman"/>
          <w:i/>
        </w:rPr>
        <w:t>ECOG E3200</w:t>
      </w:r>
    </w:p>
    <w:p w14:paraId="554E3914" w14:textId="77777777" w:rsidR="00D15122" w:rsidRPr="003E37B0" w:rsidRDefault="009B0756" w:rsidP="00E86D45">
      <w:pPr>
        <w:pStyle w:val="BodyText"/>
        <w:widowControl/>
        <w:ind w:left="0"/>
      </w:pPr>
      <w:r w:rsidRPr="003E37B0">
        <w:t xml:space="preserve">This was a phase III randomised, active-controlled, open-label trial investigating </w:t>
      </w:r>
      <w:r w:rsidR="00A25E2A" w:rsidRPr="003E37B0">
        <w:t>b</w:t>
      </w:r>
      <w:r w:rsidR="00007842" w:rsidRPr="003E37B0">
        <w:t>evacizumab</w:t>
      </w:r>
      <w:r w:rsidRPr="003E37B0">
        <w:t xml:space="preserve"> 10</w:t>
      </w:r>
      <w:r w:rsidR="00B50612">
        <w:t> </w:t>
      </w:r>
      <w:r w:rsidRPr="003E37B0">
        <w:t xml:space="preserve">mg/kg in combination with leucovorin with 5-fluorouracil bolus and then 5-fluorouracil infusional, with </w:t>
      </w:r>
      <w:r w:rsidR="00A04220">
        <w:t>intravenous</w:t>
      </w:r>
      <w:r w:rsidRPr="003E37B0">
        <w:t xml:space="preserve"> oxaliplatin (FOLFOX-4), administered on a 2-weekly schedule in previously-treated patients (second line) with advanced colorectal cancer. In the chemotherapy arms, the FOLFOX-4 regimen used the same doses and schedule as shown in Table 6 for trial NO16966.</w:t>
      </w:r>
    </w:p>
    <w:p w14:paraId="34F09F7E" w14:textId="77777777" w:rsidR="00D15122" w:rsidRPr="003E37B0" w:rsidRDefault="00D15122" w:rsidP="00B56F29">
      <w:pPr>
        <w:widowControl/>
        <w:rPr>
          <w:rFonts w:ascii="Times New Roman" w:eastAsia="Times New Roman" w:hAnsi="Times New Roman"/>
        </w:rPr>
      </w:pPr>
    </w:p>
    <w:p w14:paraId="0E236C7C" w14:textId="77777777" w:rsidR="00D15122" w:rsidRPr="003E37B0" w:rsidRDefault="009B0756" w:rsidP="00B56F29">
      <w:pPr>
        <w:pStyle w:val="BodyText"/>
        <w:widowControl/>
        <w:ind w:left="0"/>
      </w:pPr>
      <w:r w:rsidRPr="003E37B0">
        <w:t xml:space="preserve">The primary efficacy parameter of the trial was overall survival, defined as the time from randomisation to death from any cause. Eight hundred and twenty-nine patients were randomised (292 FOLFOX-4, 293 </w:t>
      </w:r>
      <w:r w:rsidR="00A25E2A" w:rsidRPr="003E37B0">
        <w:t>b</w:t>
      </w:r>
      <w:r w:rsidR="00007842" w:rsidRPr="003E37B0">
        <w:t>evacizumab</w:t>
      </w:r>
      <w:r w:rsidRPr="003E37B0">
        <w:t xml:space="preserve"> + FOLFOX-4 and 244 </w:t>
      </w:r>
      <w:r w:rsidR="00A25E2A" w:rsidRPr="003E37B0">
        <w:t>b</w:t>
      </w:r>
      <w:r w:rsidR="00007842" w:rsidRPr="003E37B0">
        <w:t>evacizumab</w:t>
      </w:r>
      <w:r w:rsidRPr="003E37B0">
        <w:t xml:space="preserve"> monotherapy). The addition of </w:t>
      </w:r>
      <w:r w:rsidR="00A25E2A" w:rsidRPr="003E37B0">
        <w:t>b</w:t>
      </w:r>
      <w:r w:rsidR="00007842" w:rsidRPr="003E37B0">
        <w:t>evacizumab</w:t>
      </w:r>
      <w:r w:rsidRPr="003E37B0">
        <w:t xml:space="preserve"> to FOLFOX-4 resulted in a statistically significant prolongation of survival. Statistically significant improvements in progression-free survival and objective response rate were also observed (see</w:t>
      </w:r>
      <w:r w:rsidR="00A25E2A" w:rsidRPr="003E37B0">
        <w:t xml:space="preserve"> </w:t>
      </w:r>
      <w:r w:rsidRPr="003E37B0">
        <w:t>Table 8).</w:t>
      </w:r>
    </w:p>
    <w:p w14:paraId="00057E02" w14:textId="77777777" w:rsidR="00221EBE" w:rsidRPr="003E37B0" w:rsidRDefault="00221EBE" w:rsidP="00B56F29">
      <w:pPr>
        <w:pStyle w:val="Heading1"/>
        <w:widowControl/>
        <w:tabs>
          <w:tab w:val="left" w:pos="1253"/>
        </w:tabs>
        <w:ind w:left="0"/>
        <w:rPr>
          <w:b w:val="0"/>
        </w:rPr>
      </w:pPr>
    </w:p>
    <w:p w14:paraId="6DBFC59A" w14:textId="77777777" w:rsidR="00D15122" w:rsidRPr="003E37B0" w:rsidRDefault="009B0756" w:rsidP="00FA4903">
      <w:pPr>
        <w:pStyle w:val="Heading1"/>
        <w:keepNext/>
        <w:widowControl/>
        <w:tabs>
          <w:tab w:val="left" w:pos="1253"/>
        </w:tabs>
        <w:ind w:left="0"/>
        <w:rPr>
          <w:b w:val="0"/>
          <w:bCs w:val="0"/>
        </w:rPr>
      </w:pPr>
      <w:r w:rsidRPr="003E37B0">
        <w:t>Table 8</w:t>
      </w:r>
      <w:r w:rsidRPr="003E37B0">
        <w:tab/>
        <w:t>Efficacy results for trial E3200</w:t>
      </w:r>
    </w:p>
    <w:p w14:paraId="710C8B99" w14:textId="77777777" w:rsidR="00D15122" w:rsidRPr="003E37B0" w:rsidRDefault="00D15122" w:rsidP="00FA4903">
      <w:pPr>
        <w:keepNext/>
        <w:widowControl/>
        <w:rPr>
          <w:rFonts w:ascii="Times New Roman" w:eastAsia="Times New Roman" w:hAnsi="Times New Roman"/>
          <w:bCs/>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115" w:type="dxa"/>
          <w:right w:w="115" w:type="dxa"/>
        </w:tblCellMar>
        <w:tblLook w:val="01E0" w:firstRow="1" w:lastRow="1" w:firstColumn="1" w:lastColumn="1" w:noHBand="0" w:noVBand="0"/>
      </w:tblPr>
      <w:tblGrid>
        <w:gridCol w:w="4180"/>
        <w:gridCol w:w="2319"/>
        <w:gridCol w:w="2579"/>
      </w:tblGrid>
      <w:tr w:rsidR="00D15122" w:rsidRPr="00A542C9" w14:paraId="0D491FBD" w14:textId="77777777" w:rsidTr="00FB19BF">
        <w:trPr>
          <w:cantSplit/>
          <w:tblHeader/>
        </w:trPr>
        <w:tc>
          <w:tcPr>
            <w:tcW w:w="3893" w:type="dxa"/>
            <w:vMerge w:val="restart"/>
          </w:tcPr>
          <w:p w14:paraId="09544E84" w14:textId="77777777" w:rsidR="00D15122" w:rsidRPr="00A542C9" w:rsidRDefault="00D15122" w:rsidP="00FB19BF">
            <w:pPr>
              <w:widowControl/>
              <w:rPr>
                <w:rFonts w:ascii="Times New Roman" w:hAnsi="Times New Roman"/>
              </w:rPr>
            </w:pPr>
          </w:p>
        </w:tc>
        <w:tc>
          <w:tcPr>
            <w:tcW w:w="4562" w:type="dxa"/>
            <w:gridSpan w:val="2"/>
          </w:tcPr>
          <w:p w14:paraId="0254E105"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E3200</w:t>
            </w:r>
          </w:p>
        </w:tc>
      </w:tr>
      <w:tr w:rsidR="00D15122" w:rsidRPr="00A542C9" w14:paraId="1A3017A1" w14:textId="77777777" w:rsidTr="00FB19BF">
        <w:trPr>
          <w:cantSplit/>
          <w:tblHeader/>
        </w:trPr>
        <w:tc>
          <w:tcPr>
            <w:tcW w:w="3893" w:type="dxa"/>
            <w:vMerge/>
          </w:tcPr>
          <w:p w14:paraId="49533B80" w14:textId="77777777" w:rsidR="00D15122" w:rsidRPr="00A542C9" w:rsidRDefault="00D15122" w:rsidP="00FB19BF">
            <w:pPr>
              <w:widowControl/>
              <w:rPr>
                <w:rFonts w:ascii="Times New Roman" w:hAnsi="Times New Roman"/>
              </w:rPr>
            </w:pPr>
          </w:p>
        </w:tc>
        <w:tc>
          <w:tcPr>
            <w:tcW w:w="2160" w:type="dxa"/>
          </w:tcPr>
          <w:p w14:paraId="191E83EC"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FOLFOX-4</w:t>
            </w:r>
          </w:p>
        </w:tc>
        <w:tc>
          <w:tcPr>
            <w:tcW w:w="2402" w:type="dxa"/>
          </w:tcPr>
          <w:p w14:paraId="42B7A48A" w14:textId="77777777" w:rsidR="00D15122" w:rsidRPr="003E37B0" w:rsidRDefault="009B0756" w:rsidP="00FB19BF">
            <w:pPr>
              <w:pStyle w:val="TableParagraph"/>
              <w:widowControl/>
              <w:jc w:val="center"/>
              <w:rPr>
                <w:rFonts w:ascii="Times New Roman" w:eastAsia="Times New Roman" w:hAnsi="Times New Roman"/>
                <w:sz w:val="14"/>
                <w:szCs w:val="14"/>
              </w:rPr>
            </w:pPr>
            <w:r w:rsidRPr="003E37B0">
              <w:rPr>
                <w:rFonts w:ascii="Times New Roman" w:eastAsia="Times New Roman" w:hAnsi="Times New Roman"/>
              </w:rPr>
              <w:t xml:space="preserve">FOLFOX-4 </w:t>
            </w:r>
            <w:r w:rsidR="00207976" w:rsidRPr="003E37B0">
              <w:rPr>
                <w:rFonts w:ascii="Times New Roman" w:eastAsia="Times New Roman" w:hAnsi="Times New Roman"/>
              </w:rPr>
              <w:t xml:space="preserve">+ </w:t>
            </w:r>
            <w:r w:rsidR="00022607">
              <w:rPr>
                <w:rFonts w:ascii="Times New Roman" w:eastAsia="Times New Roman" w:hAnsi="Times New Roman"/>
              </w:rPr>
              <w:t>b</w:t>
            </w:r>
            <w:r w:rsidR="00007842" w:rsidRPr="003E37B0">
              <w:rPr>
                <w:rFonts w:ascii="Times New Roman" w:eastAsia="Times New Roman" w:hAnsi="Times New Roman"/>
              </w:rPr>
              <w:t>evacizumab</w:t>
            </w:r>
            <w:r w:rsidRPr="003E37B0">
              <w:rPr>
                <w:rFonts w:ascii="Times New Roman" w:eastAsia="Times New Roman" w:hAnsi="Times New Roman"/>
                <w:vertAlign w:val="superscript"/>
              </w:rPr>
              <w:t>a</w:t>
            </w:r>
          </w:p>
        </w:tc>
      </w:tr>
      <w:tr w:rsidR="00D15122" w:rsidRPr="00A542C9" w14:paraId="300B8895" w14:textId="77777777" w:rsidTr="00FB19BF">
        <w:trPr>
          <w:cantSplit/>
        </w:trPr>
        <w:tc>
          <w:tcPr>
            <w:tcW w:w="3893" w:type="dxa"/>
          </w:tcPr>
          <w:p w14:paraId="420738A1"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Number of patients</w:t>
            </w:r>
          </w:p>
        </w:tc>
        <w:tc>
          <w:tcPr>
            <w:tcW w:w="2160" w:type="dxa"/>
          </w:tcPr>
          <w:p w14:paraId="2A145AB9" w14:textId="77777777" w:rsidR="00D15122" w:rsidRPr="003E37B0" w:rsidRDefault="009B0756" w:rsidP="00FB19BF">
            <w:pPr>
              <w:pStyle w:val="TableParagraph"/>
              <w:widowControl/>
              <w:ind w:right="2"/>
              <w:jc w:val="center"/>
              <w:rPr>
                <w:rFonts w:ascii="Times New Roman" w:eastAsia="Times New Roman" w:hAnsi="Times New Roman"/>
              </w:rPr>
            </w:pPr>
            <w:r w:rsidRPr="00A542C9">
              <w:rPr>
                <w:rFonts w:ascii="Times New Roman" w:hAnsi="Times New Roman"/>
              </w:rPr>
              <w:t>292</w:t>
            </w:r>
          </w:p>
        </w:tc>
        <w:tc>
          <w:tcPr>
            <w:tcW w:w="2402" w:type="dxa"/>
          </w:tcPr>
          <w:p w14:paraId="69E923B3"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293</w:t>
            </w:r>
          </w:p>
        </w:tc>
      </w:tr>
      <w:tr w:rsidR="00D15122" w:rsidRPr="00A542C9" w14:paraId="62E98A9A" w14:textId="77777777" w:rsidTr="00FB19BF">
        <w:trPr>
          <w:cantSplit/>
        </w:trPr>
        <w:tc>
          <w:tcPr>
            <w:tcW w:w="8455" w:type="dxa"/>
            <w:gridSpan w:val="3"/>
          </w:tcPr>
          <w:p w14:paraId="45838DF3"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Overall survival</w:t>
            </w:r>
          </w:p>
        </w:tc>
      </w:tr>
      <w:tr w:rsidR="00D15122" w:rsidRPr="00A542C9" w14:paraId="7E21F49B" w14:textId="77777777" w:rsidTr="00FB19BF">
        <w:trPr>
          <w:cantSplit/>
        </w:trPr>
        <w:tc>
          <w:tcPr>
            <w:tcW w:w="3893" w:type="dxa"/>
          </w:tcPr>
          <w:p w14:paraId="3477224B" w14:textId="77777777" w:rsidR="00D15122" w:rsidRPr="003E37B0" w:rsidRDefault="009B0756" w:rsidP="00FB19BF">
            <w:pPr>
              <w:pStyle w:val="TableParagraph"/>
              <w:widowControl/>
              <w:ind w:left="310"/>
              <w:rPr>
                <w:rFonts w:ascii="Times New Roman" w:eastAsia="Times New Roman" w:hAnsi="Times New Roman"/>
              </w:rPr>
            </w:pPr>
            <w:r w:rsidRPr="00A542C9">
              <w:rPr>
                <w:rFonts w:ascii="Times New Roman" w:hAnsi="Times New Roman"/>
              </w:rPr>
              <w:t>Median (months)</w:t>
            </w:r>
          </w:p>
        </w:tc>
        <w:tc>
          <w:tcPr>
            <w:tcW w:w="2160" w:type="dxa"/>
          </w:tcPr>
          <w:p w14:paraId="596B63BF"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10.8</w:t>
            </w:r>
          </w:p>
        </w:tc>
        <w:tc>
          <w:tcPr>
            <w:tcW w:w="2402" w:type="dxa"/>
          </w:tcPr>
          <w:p w14:paraId="07DE81B0"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13.0</w:t>
            </w:r>
          </w:p>
        </w:tc>
      </w:tr>
      <w:tr w:rsidR="00D15122" w:rsidRPr="00A542C9" w14:paraId="43C30BA1" w14:textId="77777777" w:rsidTr="00FB19BF">
        <w:trPr>
          <w:cantSplit/>
        </w:trPr>
        <w:tc>
          <w:tcPr>
            <w:tcW w:w="3893" w:type="dxa"/>
          </w:tcPr>
          <w:p w14:paraId="77B1DCEF" w14:textId="77777777" w:rsidR="00D15122" w:rsidRPr="003E37B0" w:rsidRDefault="009B0756" w:rsidP="00FB19BF">
            <w:pPr>
              <w:pStyle w:val="TableParagraph"/>
              <w:widowControl/>
              <w:ind w:left="310"/>
              <w:rPr>
                <w:rFonts w:ascii="Times New Roman" w:eastAsia="Times New Roman" w:hAnsi="Times New Roman"/>
              </w:rPr>
            </w:pPr>
            <w:r w:rsidRPr="00A542C9">
              <w:rPr>
                <w:rFonts w:ascii="Times New Roman" w:hAnsi="Times New Roman"/>
              </w:rPr>
              <w:t>95% CI</w:t>
            </w:r>
          </w:p>
        </w:tc>
        <w:tc>
          <w:tcPr>
            <w:tcW w:w="2160" w:type="dxa"/>
          </w:tcPr>
          <w:p w14:paraId="7D75BC20" w14:textId="26CBDC6A" w:rsidR="00D15122" w:rsidRPr="003E37B0" w:rsidRDefault="009B0756" w:rsidP="00FB19BF">
            <w:pPr>
              <w:pStyle w:val="TableParagraph"/>
              <w:widowControl/>
              <w:jc w:val="center"/>
              <w:rPr>
                <w:rFonts w:ascii="Times New Roman" w:eastAsia="Times New Roman" w:hAnsi="Times New Roman"/>
              </w:rPr>
            </w:pPr>
            <w:r w:rsidRPr="003E37B0">
              <w:rPr>
                <w:rFonts w:ascii="Times New Roman" w:eastAsia="Times New Roman" w:hAnsi="Times New Roman"/>
              </w:rPr>
              <w:t>10.12–11.86</w:t>
            </w:r>
          </w:p>
        </w:tc>
        <w:tc>
          <w:tcPr>
            <w:tcW w:w="2402" w:type="dxa"/>
          </w:tcPr>
          <w:p w14:paraId="28BF08D8" w14:textId="4FD4FF35" w:rsidR="00D15122" w:rsidRPr="003E37B0" w:rsidRDefault="009B0756" w:rsidP="00FB19BF">
            <w:pPr>
              <w:pStyle w:val="TableParagraph"/>
              <w:widowControl/>
              <w:jc w:val="center"/>
              <w:rPr>
                <w:rFonts w:ascii="Times New Roman" w:eastAsia="Times New Roman" w:hAnsi="Times New Roman"/>
              </w:rPr>
            </w:pPr>
            <w:r w:rsidRPr="003E37B0">
              <w:rPr>
                <w:rFonts w:ascii="Times New Roman" w:eastAsia="Times New Roman" w:hAnsi="Times New Roman"/>
              </w:rPr>
              <w:t>12.09–14.03</w:t>
            </w:r>
          </w:p>
        </w:tc>
      </w:tr>
      <w:tr w:rsidR="00D15122" w:rsidRPr="00A542C9" w14:paraId="68994659" w14:textId="77777777" w:rsidTr="00FB19BF">
        <w:trPr>
          <w:cantSplit/>
        </w:trPr>
        <w:tc>
          <w:tcPr>
            <w:tcW w:w="3893" w:type="dxa"/>
          </w:tcPr>
          <w:p w14:paraId="2CA1EC11" w14:textId="77777777" w:rsidR="00D15122" w:rsidRPr="003E37B0" w:rsidRDefault="009B0756" w:rsidP="00FB19BF">
            <w:pPr>
              <w:pStyle w:val="TableParagraph"/>
              <w:widowControl/>
              <w:ind w:left="310"/>
              <w:rPr>
                <w:rFonts w:ascii="Times New Roman" w:eastAsia="Times New Roman" w:hAnsi="Times New Roman"/>
                <w:sz w:val="14"/>
                <w:szCs w:val="14"/>
              </w:rPr>
            </w:pPr>
            <w:r w:rsidRPr="00A542C9">
              <w:rPr>
                <w:rFonts w:ascii="Times New Roman" w:hAnsi="Times New Roman"/>
              </w:rPr>
              <w:t>Hazard ratio</w:t>
            </w:r>
            <w:r w:rsidRPr="00A542C9">
              <w:rPr>
                <w:rFonts w:ascii="Times New Roman" w:hAnsi="Times New Roman"/>
                <w:vertAlign w:val="superscript"/>
              </w:rPr>
              <w:t>b</w:t>
            </w:r>
          </w:p>
        </w:tc>
        <w:tc>
          <w:tcPr>
            <w:tcW w:w="4562" w:type="dxa"/>
            <w:gridSpan w:val="2"/>
          </w:tcPr>
          <w:p w14:paraId="5AEA1414"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0.751</w:t>
            </w:r>
          </w:p>
          <w:p w14:paraId="61111D2E"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(p-value = 0.0012)</w:t>
            </w:r>
          </w:p>
        </w:tc>
      </w:tr>
      <w:tr w:rsidR="00D15122" w:rsidRPr="00A542C9" w14:paraId="5ECD3554" w14:textId="77777777" w:rsidTr="00FB19BF">
        <w:trPr>
          <w:cantSplit/>
        </w:trPr>
        <w:tc>
          <w:tcPr>
            <w:tcW w:w="8455" w:type="dxa"/>
            <w:gridSpan w:val="3"/>
          </w:tcPr>
          <w:p w14:paraId="5B2CBFF6" w14:textId="77777777" w:rsidR="00D15122" w:rsidRPr="003E37B0" w:rsidRDefault="009B0756" w:rsidP="00E86D45">
            <w:pPr>
              <w:pStyle w:val="TableParagraph"/>
              <w:keepNext/>
              <w:widowControl/>
              <w:rPr>
                <w:rFonts w:ascii="Times New Roman" w:eastAsia="Times New Roman" w:hAnsi="Times New Roman"/>
              </w:rPr>
            </w:pPr>
            <w:r w:rsidRPr="00A542C9">
              <w:rPr>
                <w:rFonts w:ascii="Times New Roman" w:hAnsi="Times New Roman"/>
              </w:rPr>
              <w:t>Progression-free survival</w:t>
            </w:r>
          </w:p>
        </w:tc>
      </w:tr>
      <w:tr w:rsidR="00D15122" w:rsidRPr="00A542C9" w14:paraId="43E29E02" w14:textId="77777777" w:rsidTr="00FB19BF">
        <w:trPr>
          <w:cantSplit/>
        </w:trPr>
        <w:tc>
          <w:tcPr>
            <w:tcW w:w="3893" w:type="dxa"/>
          </w:tcPr>
          <w:p w14:paraId="0183C61D" w14:textId="77777777" w:rsidR="00D15122" w:rsidRPr="003E37B0" w:rsidRDefault="009B0756" w:rsidP="00FB19BF">
            <w:pPr>
              <w:pStyle w:val="TableParagraph"/>
              <w:widowControl/>
              <w:ind w:left="310"/>
              <w:rPr>
                <w:rFonts w:ascii="Times New Roman" w:eastAsia="Times New Roman" w:hAnsi="Times New Roman"/>
              </w:rPr>
            </w:pPr>
            <w:r w:rsidRPr="00A542C9">
              <w:rPr>
                <w:rFonts w:ascii="Times New Roman" w:hAnsi="Times New Roman"/>
              </w:rPr>
              <w:t>Median (months)</w:t>
            </w:r>
          </w:p>
        </w:tc>
        <w:tc>
          <w:tcPr>
            <w:tcW w:w="2160" w:type="dxa"/>
          </w:tcPr>
          <w:p w14:paraId="3753FDE8"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4.5</w:t>
            </w:r>
          </w:p>
        </w:tc>
        <w:tc>
          <w:tcPr>
            <w:tcW w:w="2402" w:type="dxa"/>
          </w:tcPr>
          <w:p w14:paraId="2C40900A"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7.5</w:t>
            </w:r>
          </w:p>
        </w:tc>
      </w:tr>
      <w:tr w:rsidR="00D15122" w:rsidRPr="00A542C9" w14:paraId="0C0FA208" w14:textId="77777777" w:rsidTr="00FB19BF">
        <w:trPr>
          <w:cantSplit/>
        </w:trPr>
        <w:tc>
          <w:tcPr>
            <w:tcW w:w="3893" w:type="dxa"/>
          </w:tcPr>
          <w:p w14:paraId="67D48C6A" w14:textId="77777777" w:rsidR="00D15122" w:rsidRPr="003E37B0" w:rsidRDefault="009B0756" w:rsidP="00FB19BF">
            <w:pPr>
              <w:pStyle w:val="TableParagraph"/>
              <w:widowControl/>
              <w:ind w:left="310"/>
              <w:rPr>
                <w:rFonts w:ascii="Times New Roman" w:eastAsia="Times New Roman" w:hAnsi="Times New Roman"/>
              </w:rPr>
            </w:pPr>
            <w:r w:rsidRPr="00A542C9">
              <w:rPr>
                <w:rFonts w:ascii="Times New Roman" w:hAnsi="Times New Roman"/>
              </w:rPr>
              <w:t>Hazard ratio</w:t>
            </w:r>
          </w:p>
        </w:tc>
        <w:tc>
          <w:tcPr>
            <w:tcW w:w="4562" w:type="dxa"/>
            <w:gridSpan w:val="2"/>
          </w:tcPr>
          <w:p w14:paraId="601BA89B"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0.518</w:t>
            </w:r>
          </w:p>
          <w:p w14:paraId="202023F1" w14:textId="77777777" w:rsidR="00D15122" w:rsidRPr="003E37B0" w:rsidRDefault="009B0756" w:rsidP="00FB19BF">
            <w:pPr>
              <w:pStyle w:val="TableParagraph"/>
              <w:widowControl/>
              <w:jc w:val="center"/>
              <w:rPr>
                <w:rFonts w:ascii="Times New Roman" w:eastAsia="Times New Roman" w:hAnsi="Times New Roman"/>
              </w:rPr>
            </w:pPr>
            <w:r w:rsidRPr="003E37B0">
              <w:rPr>
                <w:rFonts w:ascii="Times New Roman" w:eastAsia="Times New Roman" w:hAnsi="Times New Roman"/>
              </w:rPr>
              <w:t xml:space="preserve">(p-value </w:t>
            </w:r>
            <w:r w:rsidR="00273BB0" w:rsidRPr="003E37B0">
              <w:rPr>
                <w:rFonts w:ascii="Times New Roman" w:eastAsia="Times New Roman" w:hAnsi="Times New Roman"/>
              </w:rPr>
              <w:t xml:space="preserve">&lt; </w:t>
            </w:r>
            <w:r w:rsidRPr="003E37B0">
              <w:rPr>
                <w:rFonts w:ascii="Times New Roman" w:eastAsia="Times New Roman" w:hAnsi="Times New Roman"/>
              </w:rPr>
              <w:t>0.0001)</w:t>
            </w:r>
          </w:p>
        </w:tc>
      </w:tr>
      <w:tr w:rsidR="00D15122" w:rsidRPr="00A542C9" w14:paraId="5F1E0D6E" w14:textId="77777777" w:rsidTr="00FB19BF">
        <w:trPr>
          <w:cantSplit/>
        </w:trPr>
        <w:tc>
          <w:tcPr>
            <w:tcW w:w="8455" w:type="dxa"/>
            <w:gridSpan w:val="3"/>
          </w:tcPr>
          <w:p w14:paraId="4EC7B957" w14:textId="77777777" w:rsidR="00D15122" w:rsidRPr="003E37B0" w:rsidRDefault="009B0756" w:rsidP="00FB19BF">
            <w:pPr>
              <w:pStyle w:val="TableParagraph"/>
              <w:widowControl/>
              <w:rPr>
                <w:rFonts w:ascii="Times New Roman" w:eastAsia="Times New Roman" w:hAnsi="Times New Roman"/>
              </w:rPr>
            </w:pPr>
            <w:r w:rsidRPr="00A542C9">
              <w:rPr>
                <w:rFonts w:ascii="Times New Roman" w:hAnsi="Times New Roman"/>
              </w:rPr>
              <w:t>Objective response rate</w:t>
            </w:r>
          </w:p>
        </w:tc>
      </w:tr>
      <w:tr w:rsidR="00D15122" w:rsidRPr="00A542C9" w14:paraId="0CA07687" w14:textId="77777777" w:rsidTr="00FB19BF">
        <w:trPr>
          <w:cantSplit/>
        </w:trPr>
        <w:tc>
          <w:tcPr>
            <w:tcW w:w="3893" w:type="dxa"/>
          </w:tcPr>
          <w:p w14:paraId="1EF61219" w14:textId="77777777" w:rsidR="00D15122" w:rsidRPr="003E37B0" w:rsidRDefault="009B0756" w:rsidP="00FB19BF">
            <w:pPr>
              <w:pStyle w:val="TableParagraph"/>
              <w:widowControl/>
              <w:ind w:left="310"/>
              <w:rPr>
                <w:rFonts w:ascii="Times New Roman" w:eastAsia="Times New Roman" w:hAnsi="Times New Roman"/>
              </w:rPr>
            </w:pPr>
            <w:r w:rsidRPr="00A542C9">
              <w:rPr>
                <w:rFonts w:ascii="Times New Roman" w:hAnsi="Times New Roman"/>
              </w:rPr>
              <w:t>Rate</w:t>
            </w:r>
          </w:p>
        </w:tc>
        <w:tc>
          <w:tcPr>
            <w:tcW w:w="2160" w:type="dxa"/>
          </w:tcPr>
          <w:p w14:paraId="61211A74"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8.6%</w:t>
            </w:r>
          </w:p>
        </w:tc>
        <w:tc>
          <w:tcPr>
            <w:tcW w:w="2402" w:type="dxa"/>
          </w:tcPr>
          <w:p w14:paraId="4E00B805" w14:textId="77777777"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22.2%</w:t>
            </w:r>
          </w:p>
        </w:tc>
      </w:tr>
      <w:tr w:rsidR="00D15122" w:rsidRPr="00A542C9" w14:paraId="51F31110" w14:textId="77777777" w:rsidTr="00FB19BF">
        <w:trPr>
          <w:cantSplit/>
        </w:trPr>
        <w:tc>
          <w:tcPr>
            <w:tcW w:w="3893" w:type="dxa"/>
          </w:tcPr>
          <w:p w14:paraId="02EFE34D" w14:textId="77777777" w:rsidR="00D15122" w:rsidRPr="00A542C9" w:rsidRDefault="00D15122" w:rsidP="00FB19BF">
            <w:pPr>
              <w:widowControl/>
              <w:rPr>
                <w:rFonts w:ascii="Times New Roman" w:hAnsi="Times New Roman"/>
              </w:rPr>
            </w:pPr>
          </w:p>
        </w:tc>
        <w:tc>
          <w:tcPr>
            <w:tcW w:w="4562" w:type="dxa"/>
            <w:gridSpan w:val="2"/>
          </w:tcPr>
          <w:p w14:paraId="47EFB4AC" w14:textId="77777777" w:rsidR="00D15122" w:rsidRPr="003E37B0" w:rsidRDefault="009B0756" w:rsidP="00FB19BF">
            <w:pPr>
              <w:pStyle w:val="TableParagraph"/>
              <w:widowControl/>
              <w:jc w:val="center"/>
              <w:rPr>
                <w:rFonts w:ascii="Times New Roman" w:eastAsia="Times New Roman" w:hAnsi="Times New Roman"/>
              </w:rPr>
            </w:pPr>
            <w:r w:rsidRPr="003E37B0">
              <w:rPr>
                <w:rFonts w:ascii="Times New Roman" w:eastAsia="Times New Roman" w:hAnsi="Times New Roman"/>
              </w:rPr>
              <w:t xml:space="preserve">(p-value </w:t>
            </w:r>
            <w:r w:rsidR="00273BB0" w:rsidRPr="003E37B0">
              <w:rPr>
                <w:rFonts w:ascii="Times New Roman" w:eastAsia="Times New Roman" w:hAnsi="Times New Roman"/>
              </w:rPr>
              <w:t>&lt; 0.0001</w:t>
            </w:r>
            <w:r w:rsidRPr="003E37B0">
              <w:rPr>
                <w:rFonts w:ascii="Times New Roman" w:eastAsia="Times New Roman" w:hAnsi="Times New Roman"/>
              </w:rPr>
              <w:t>)</w:t>
            </w:r>
          </w:p>
        </w:tc>
      </w:tr>
    </w:tbl>
    <w:p w14:paraId="74E276D7" w14:textId="77777777" w:rsidR="00D15122" w:rsidRPr="003E37B0" w:rsidRDefault="009B0756" w:rsidP="00AF735A">
      <w:pPr>
        <w:widowControl/>
        <w:ind w:left="288" w:hanging="288"/>
        <w:rPr>
          <w:rFonts w:ascii="Times New Roman" w:eastAsia="Times New Roman" w:hAnsi="Times New Roman"/>
          <w:sz w:val="20"/>
          <w:szCs w:val="20"/>
        </w:rPr>
      </w:pPr>
      <w:r w:rsidRPr="003E37B0">
        <w:rPr>
          <w:rFonts w:ascii="Times New Roman" w:hAnsi="Times New Roman"/>
          <w:vertAlign w:val="superscript"/>
        </w:rPr>
        <w:t xml:space="preserve">a </w:t>
      </w:r>
      <w:r w:rsidR="00AF735A">
        <w:rPr>
          <w:rFonts w:ascii="Times New Roman" w:hAnsi="Times New Roman"/>
          <w:vertAlign w:val="superscript"/>
        </w:rPr>
        <w:tab/>
      </w:r>
      <w:r w:rsidRPr="003E37B0">
        <w:rPr>
          <w:rFonts w:ascii="Times New Roman" w:hAnsi="Times New Roman"/>
          <w:sz w:val="20"/>
        </w:rPr>
        <w:t>10 mg/kg every 2 weeks</w:t>
      </w:r>
    </w:p>
    <w:p w14:paraId="2EF602C1" w14:textId="77777777" w:rsidR="00D15122" w:rsidRPr="003E37B0" w:rsidRDefault="009B0756" w:rsidP="00AF735A">
      <w:pPr>
        <w:widowControl/>
        <w:ind w:left="288" w:hanging="288"/>
        <w:rPr>
          <w:rFonts w:ascii="Times New Roman" w:eastAsia="Times New Roman" w:hAnsi="Times New Roman"/>
          <w:sz w:val="20"/>
          <w:szCs w:val="20"/>
        </w:rPr>
      </w:pPr>
      <w:r w:rsidRPr="003E37B0">
        <w:rPr>
          <w:rFonts w:ascii="Times New Roman" w:hAnsi="Times New Roman"/>
          <w:vertAlign w:val="superscript"/>
        </w:rPr>
        <w:t>b</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Relative to control arm</w:t>
      </w:r>
    </w:p>
    <w:p w14:paraId="2ED46847" w14:textId="77777777" w:rsidR="00D15122" w:rsidRPr="003E37B0" w:rsidRDefault="00D15122" w:rsidP="00AF735A">
      <w:pPr>
        <w:widowControl/>
        <w:ind w:left="288" w:hanging="288"/>
        <w:rPr>
          <w:rFonts w:ascii="Times New Roman" w:eastAsia="Times New Roman" w:hAnsi="Times New Roman"/>
        </w:rPr>
      </w:pPr>
    </w:p>
    <w:p w14:paraId="25B12E2E" w14:textId="77777777" w:rsidR="00D15122" w:rsidRPr="003E37B0" w:rsidRDefault="009B0756" w:rsidP="00B56F29">
      <w:pPr>
        <w:pStyle w:val="BodyText"/>
        <w:widowControl/>
        <w:ind w:left="0"/>
      </w:pPr>
      <w:r w:rsidRPr="003E37B0">
        <w:t xml:space="preserve">No significant difference was observed in the duration of overall survival between patients who received </w:t>
      </w:r>
      <w:r w:rsidR="00A25E2A" w:rsidRPr="003E37B0">
        <w:t>b</w:t>
      </w:r>
      <w:r w:rsidR="00007842" w:rsidRPr="003E37B0">
        <w:t>evacizumab</w:t>
      </w:r>
      <w:r w:rsidRPr="003E37B0">
        <w:t xml:space="preserve"> monotherapy compared to patients treated with FOLFOX-4. Progression</w:t>
      </w:r>
      <w:r w:rsidR="00B50612">
        <w:noBreakHyphen/>
      </w:r>
      <w:r w:rsidRPr="003E37B0">
        <w:t xml:space="preserve">free survival and objective response rate were inferior in the </w:t>
      </w:r>
      <w:r w:rsidR="00A25E2A" w:rsidRPr="003E37B0">
        <w:t>b</w:t>
      </w:r>
      <w:r w:rsidR="00007842" w:rsidRPr="003E37B0">
        <w:t>evacizumab</w:t>
      </w:r>
      <w:r w:rsidRPr="003E37B0">
        <w:t xml:space="preserve"> monotherapy arm compared to the FOLFOX-4 arm.</w:t>
      </w:r>
    </w:p>
    <w:p w14:paraId="19457201" w14:textId="77777777" w:rsidR="00D15122" w:rsidRPr="003E37B0" w:rsidRDefault="00D15122" w:rsidP="00B56F29">
      <w:pPr>
        <w:widowControl/>
        <w:rPr>
          <w:rFonts w:ascii="Times New Roman" w:eastAsia="Times New Roman" w:hAnsi="Times New Roman"/>
        </w:rPr>
      </w:pPr>
    </w:p>
    <w:p w14:paraId="18335B4B" w14:textId="77777777" w:rsidR="00DF3692" w:rsidRPr="00DF3692" w:rsidRDefault="009B0756" w:rsidP="00B56F29">
      <w:pPr>
        <w:keepNext/>
        <w:widowControl/>
        <w:rPr>
          <w:rFonts w:ascii="Times New Roman" w:eastAsia="Times New Roman" w:hAnsi="Times New Roman"/>
        </w:rPr>
      </w:pPr>
      <w:r w:rsidRPr="00DF3692">
        <w:rPr>
          <w:rFonts w:ascii="Times New Roman" w:hAnsi="Times New Roman"/>
          <w:i/>
        </w:rPr>
        <w:t>ML18147</w:t>
      </w:r>
    </w:p>
    <w:p w14:paraId="0542184D" w14:textId="394F75BD" w:rsidR="00D15122" w:rsidRDefault="009B0756" w:rsidP="00FB19BF">
      <w:pPr>
        <w:pStyle w:val="BodyText"/>
        <w:widowControl/>
        <w:ind w:left="0"/>
      </w:pPr>
      <w:r w:rsidRPr="003E37B0">
        <w:t xml:space="preserve">This was a </w:t>
      </w:r>
      <w:r w:rsidR="008D348A">
        <w:t>p</w:t>
      </w:r>
      <w:r w:rsidRPr="003E37B0">
        <w:t xml:space="preserve">hase III randomised, controlled, open-label trial investigating </w:t>
      </w:r>
      <w:r w:rsidR="00A25E2A" w:rsidRPr="003E37B0">
        <w:t>b</w:t>
      </w:r>
      <w:r w:rsidR="00007842" w:rsidRPr="003E37B0">
        <w:t>evacizumab</w:t>
      </w:r>
      <w:r w:rsidRPr="003E37B0">
        <w:t xml:space="preserve"> 5.0</w:t>
      </w:r>
      <w:r w:rsidR="007F6509">
        <w:t> </w:t>
      </w:r>
      <w:r w:rsidRPr="003E37B0">
        <w:t>mg/kg every 2 weeks or 7.5 mg/kg every 3 weeks in combination with fluoropyrimidine-based chemotherapy versus fluoropyrimidine-based chemotherapy alone in patients with mCRC who have progressed on a first- line bevacizumab-containing regimen.</w:t>
      </w:r>
    </w:p>
    <w:p w14:paraId="53AB0376" w14:textId="77777777" w:rsidR="00203535" w:rsidRPr="003E37B0" w:rsidRDefault="00203535" w:rsidP="00B56F29">
      <w:pPr>
        <w:pStyle w:val="BodyText"/>
        <w:widowControl/>
        <w:ind w:left="0"/>
      </w:pPr>
    </w:p>
    <w:p w14:paraId="62B09643" w14:textId="77777777" w:rsidR="00D15122" w:rsidRDefault="009B0756" w:rsidP="00B56F29">
      <w:pPr>
        <w:pStyle w:val="BodyText"/>
        <w:widowControl/>
        <w:ind w:left="0"/>
      </w:pPr>
      <w:r w:rsidRPr="003E37B0">
        <w:t>Patients with histologically confirmed mCRC and disease progression were randomised 1:1 within 3</w:t>
      </w:r>
      <w:r w:rsidR="00B50612">
        <w:t> </w:t>
      </w:r>
      <w:r w:rsidRPr="003E37B0">
        <w:t>months after discontinuation of bevacizumab first-line therapy to receive fluoropyrimidine/oxaliplatin- or fluoropyrimidine/irinotecan-based chemotherapy (chemotherapy switched depending on first-line chemotherapy) with or without bevacizumab. Treatment was given until progressive disease or unacceptable toxicity. The primary outcome measure was overall survival defined as the time from randomisation until death from any cause.</w:t>
      </w:r>
    </w:p>
    <w:p w14:paraId="2B8184B9" w14:textId="77777777" w:rsidR="00203535" w:rsidRPr="003E37B0" w:rsidRDefault="00203535" w:rsidP="00B56F29">
      <w:pPr>
        <w:pStyle w:val="BodyText"/>
        <w:widowControl/>
        <w:ind w:left="0"/>
      </w:pPr>
    </w:p>
    <w:p w14:paraId="22CD74C4" w14:textId="77777777" w:rsidR="00221EBE" w:rsidRPr="003E37B0" w:rsidRDefault="009B0756" w:rsidP="00B56F29">
      <w:pPr>
        <w:pStyle w:val="BodyText"/>
        <w:widowControl/>
        <w:ind w:left="0"/>
      </w:pPr>
      <w:r w:rsidRPr="003E37B0">
        <w:t>A total of 820 patients were randomised. The addition of bevacizumab to fluoropyrimidine-based chemotherapy resulted in a statistically significant prolongation of survival in patients with mCRC who have progressed on a first-line bevacizumab-containing regimen (ITT = 819) (see Table</w:t>
      </w:r>
      <w:r w:rsidR="007F6509">
        <w:t> </w:t>
      </w:r>
      <w:r w:rsidRPr="003E37B0">
        <w:t>9).</w:t>
      </w:r>
    </w:p>
    <w:p w14:paraId="3F054896" w14:textId="77777777" w:rsidR="00221EBE" w:rsidRPr="003E37B0" w:rsidRDefault="00221EBE" w:rsidP="00B56F29">
      <w:pPr>
        <w:pStyle w:val="BodyText"/>
        <w:widowControl/>
        <w:ind w:left="0"/>
      </w:pPr>
    </w:p>
    <w:p w14:paraId="48BE83F9" w14:textId="77777777" w:rsidR="00D15122" w:rsidRPr="003E37B0" w:rsidRDefault="002E590F" w:rsidP="00FA4903">
      <w:pPr>
        <w:pStyle w:val="BodyText"/>
        <w:keepNext/>
        <w:widowControl/>
        <w:ind w:left="0" w:right="238"/>
        <w:rPr>
          <w:b/>
        </w:rPr>
      </w:pPr>
      <w:r>
        <w:rPr>
          <w:b/>
        </w:rPr>
        <w:t>Table 9</w:t>
      </w:r>
      <w:r>
        <w:rPr>
          <w:b/>
        </w:rPr>
        <w:tab/>
      </w:r>
      <w:r>
        <w:rPr>
          <w:b/>
        </w:rPr>
        <w:tab/>
      </w:r>
      <w:r w:rsidR="009B0756" w:rsidRPr="003E37B0">
        <w:rPr>
          <w:b/>
        </w:rPr>
        <w:t xml:space="preserve">Efficacy </w:t>
      </w:r>
      <w:r w:rsidR="00A80403">
        <w:rPr>
          <w:b/>
        </w:rPr>
        <w:t>r</w:t>
      </w:r>
      <w:r w:rsidR="009B0756" w:rsidRPr="003E37B0">
        <w:rPr>
          <w:b/>
        </w:rPr>
        <w:t xml:space="preserve">esults for </w:t>
      </w:r>
      <w:r w:rsidR="00A80403">
        <w:rPr>
          <w:b/>
        </w:rPr>
        <w:t>s</w:t>
      </w:r>
      <w:r w:rsidR="009B0756" w:rsidRPr="003E37B0">
        <w:rPr>
          <w:b/>
        </w:rPr>
        <w:t>tudy ML18147 (ITT population)</w:t>
      </w:r>
    </w:p>
    <w:p w14:paraId="4FD9CD5C" w14:textId="77777777" w:rsidR="00273BB0" w:rsidRPr="003E37B0" w:rsidRDefault="00273BB0" w:rsidP="00FA4903">
      <w:pPr>
        <w:pStyle w:val="BodyText"/>
        <w:keepNext/>
        <w:widowControl/>
        <w:ind w:left="0" w:right="238"/>
        <w:rPr>
          <w:bCs/>
        </w:rPr>
      </w:pPr>
    </w:p>
    <w:tbl>
      <w:tblPr>
        <w:tblW w:w="5154" w:type="pct"/>
        <w:tblLayout w:type="fixed"/>
        <w:tblCellMar>
          <w:left w:w="115" w:type="dxa"/>
          <w:right w:w="115" w:type="dxa"/>
        </w:tblCellMar>
        <w:tblLook w:val="01E0" w:firstRow="1" w:lastRow="1" w:firstColumn="1" w:lastColumn="1" w:noHBand="0" w:noVBand="0"/>
      </w:tblPr>
      <w:tblGrid>
        <w:gridCol w:w="3411"/>
        <w:gridCol w:w="2971"/>
        <w:gridCol w:w="2969"/>
      </w:tblGrid>
      <w:tr w:rsidR="00273BB0" w:rsidRPr="00A542C9" w14:paraId="7913D2E0" w14:textId="77777777" w:rsidTr="00B74CA8">
        <w:trPr>
          <w:cantSplit/>
          <w:tblHeader/>
        </w:trPr>
        <w:tc>
          <w:tcPr>
            <w:tcW w:w="3411" w:type="dxa"/>
            <w:tcBorders>
              <w:top w:val="single" w:sz="6" w:space="0" w:color="000000"/>
              <w:left w:val="single" w:sz="6" w:space="0" w:color="000000"/>
              <w:bottom w:val="single" w:sz="5" w:space="0" w:color="000000"/>
              <w:right w:val="single" w:sz="5" w:space="0" w:color="000000"/>
            </w:tcBorders>
          </w:tcPr>
          <w:p w14:paraId="71A81D75" w14:textId="77777777" w:rsidR="00273BB0" w:rsidRPr="00A542C9" w:rsidRDefault="00273BB0" w:rsidP="00FB19BF">
            <w:pPr>
              <w:widowControl/>
              <w:rPr>
                <w:rFonts w:ascii="Times New Roman" w:hAnsi="Times New Roman"/>
              </w:rPr>
            </w:pPr>
          </w:p>
        </w:tc>
        <w:tc>
          <w:tcPr>
            <w:tcW w:w="5940" w:type="dxa"/>
            <w:gridSpan w:val="2"/>
            <w:tcBorders>
              <w:top w:val="single" w:sz="6" w:space="0" w:color="000000"/>
              <w:left w:val="single" w:sz="5" w:space="0" w:color="000000"/>
              <w:bottom w:val="single" w:sz="5" w:space="0" w:color="000000"/>
              <w:right w:val="single" w:sz="6" w:space="0" w:color="000000"/>
            </w:tcBorders>
          </w:tcPr>
          <w:p w14:paraId="597F05F1" w14:textId="77777777" w:rsidR="00273BB0" w:rsidRPr="003E37B0" w:rsidRDefault="00273BB0" w:rsidP="00FB19BF">
            <w:pPr>
              <w:pStyle w:val="TableParagraph"/>
              <w:widowControl/>
              <w:spacing w:before="19"/>
              <w:jc w:val="center"/>
              <w:rPr>
                <w:rFonts w:ascii="Times New Roman" w:eastAsia="Times New Roman" w:hAnsi="Times New Roman"/>
              </w:rPr>
            </w:pPr>
            <w:r w:rsidRPr="00A542C9">
              <w:rPr>
                <w:rFonts w:ascii="Times New Roman" w:hAnsi="Times New Roman"/>
                <w:spacing w:val="-1"/>
              </w:rPr>
              <w:t>ML18147</w:t>
            </w:r>
          </w:p>
        </w:tc>
      </w:tr>
      <w:tr w:rsidR="00273BB0" w:rsidRPr="00A542C9" w14:paraId="325320E4" w14:textId="77777777" w:rsidTr="00B74CA8">
        <w:trPr>
          <w:cantSplit/>
          <w:tblHeader/>
        </w:trPr>
        <w:tc>
          <w:tcPr>
            <w:tcW w:w="3411" w:type="dxa"/>
            <w:tcBorders>
              <w:top w:val="single" w:sz="5" w:space="0" w:color="000000"/>
              <w:left w:val="single" w:sz="6" w:space="0" w:color="000000"/>
              <w:bottom w:val="single" w:sz="5" w:space="0" w:color="000000"/>
              <w:right w:val="single" w:sz="5" w:space="0" w:color="000000"/>
            </w:tcBorders>
          </w:tcPr>
          <w:p w14:paraId="088DE3E6" w14:textId="77777777" w:rsidR="00273BB0" w:rsidRPr="00A542C9" w:rsidRDefault="00273BB0" w:rsidP="00FB19BF">
            <w:pPr>
              <w:widowControl/>
              <w:rPr>
                <w:rFonts w:ascii="Times New Roman" w:hAnsi="Times New Roman"/>
              </w:rPr>
            </w:pPr>
          </w:p>
        </w:tc>
        <w:tc>
          <w:tcPr>
            <w:tcW w:w="2971" w:type="dxa"/>
            <w:tcBorders>
              <w:top w:val="single" w:sz="5" w:space="0" w:color="000000"/>
              <w:left w:val="single" w:sz="5" w:space="0" w:color="000000"/>
              <w:bottom w:val="single" w:sz="5" w:space="0" w:color="000000"/>
              <w:right w:val="single" w:sz="5" w:space="0" w:color="000000"/>
            </w:tcBorders>
          </w:tcPr>
          <w:p w14:paraId="466CA03B" w14:textId="77777777" w:rsidR="00273BB0" w:rsidRPr="003E37B0" w:rsidRDefault="00C524E7" w:rsidP="00FB19BF">
            <w:pPr>
              <w:pStyle w:val="TableParagraph"/>
              <w:widowControl/>
              <w:spacing w:before="134" w:line="248" w:lineRule="auto"/>
              <w:ind w:right="118" w:firstLine="2"/>
              <w:jc w:val="center"/>
              <w:rPr>
                <w:rFonts w:ascii="Times New Roman" w:eastAsia="Times New Roman" w:hAnsi="Times New Roman"/>
              </w:rPr>
            </w:pPr>
            <w:r>
              <w:rPr>
                <w:rFonts w:ascii="Times New Roman" w:hAnsi="Times New Roman"/>
                <w:spacing w:val="-1"/>
              </w:rPr>
              <w:t>F</w:t>
            </w:r>
            <w:r w:rsidR="00273BB0" w:rsidRPr="00A542C9">
              <w:rPr>
                <w:rFonts w:ascii="Times New Roman" w:hAnsi="Times New Roman"/>
                <w:spacing w:val="-1"/>
              </w:rPr>
              <w:t>luoropyrimidine/irinotecan</w:t>
            </w:r>
            <w:r w:rsidR="00273BB0" w:rsidRPr="00A542C9">
              <w:rPr>
                <w:rFonts w:ascii="Times New Roman" w:hAnsi="Times New Roman"/>
                <w:spacing w:val="25"/>
              </w:rPr>
              <w:t xml:space="preserve"> </w:t>
            </w:r>
            <w:r w:rsidR="00273BB0" w:rsidRPr="00A542C9">
              <w:rPr>
                <w:rFonts w:ascii="Times New Roman" w:hAnsi="Times New Roman"/>
              </w:rPr>
              <w:t xml:space="preserve">or </w:t>
            </w:r>
            <w:r w:rsidR="00273BB0" w:rsidRPr="00A542C9">
              <w:rPr>
                <w:rFonts w:ascii="Times New Roman" w:hAnsi="Times New Roman"/>
                <w:spacing w:val="-1"/>
              </w:rPr>
              <w:t>fluoropyrimidine/oxaliplatin</w:t>
            </w:r>
            <w:r w:rsidR="00273BB0" w:rsidRPr="00A542C9">
              <w:rPr>
                <w:rFonts w:ascii="Times New Roman" w:hAnsi="Times New Roman"/>
                <w:spacing w:val="21"/>
              </w:rPr>
              <w:t xml:space="preserve"> </w:t>
            </w:r>
            <w:r w:rsidR="00273BB0" w:rsidRPr="00A542C9">
              <w:rPr>
                <w:rFonts w:ascii="Times New Roman" w:hAnsi="Times New Roman"/>
              </w:rPr>
              <w:t>based</w:t>
            </w:r>
            <w:r w:rsidR="00273BB0" w:rsidRPr="00A542C9">
              <w:rPr>
                <w:rFonts w:ascii="Times New Roman" w:hAnsi="Times New Roman"/>
                <w:spacing w:val="-3"/>
              </w:rPr>
              <w:t xml:space="preserve"> </w:t>
            </w:r>
            <w:r w:rsidR="00273BB0" w:rsidRPr="00A542C9">
              <w:rPr>
                <w:rFonts w:ascii="Times New Roman" w:hAnsi="Times New Roman"/>
                <w:spacing w:val="-1"/>
              </w:rPr>
              <w:t>chemotherapy</w:t>
            </w:r>
          </w:p>
        </w:tc>
        <w:tc>
          <w:tcPr>
            <w:tcW w:w="2969" w:type="dxa"/>
            <w:tcBorders>
              <w:top w:val="single" w:sz="5" w:space="0" w:color="000000"/>
              <w:left w:val="single" w:sz="5" w:space="0" w:color="000000"/>
              <w:bottom w:val="single" w:sz="5" w:space="0" w:color="000000"/>
              <w:right w:val="single" w:sz="6" w:space="0" w:color="000000"/>
            </w:tcBorders>
          </w:tcPr>
          <w:p w14:paraId="504BE1AE" w14:textId="77777777" w:rsidR="00273BB0" w:rsidRPr="003E37B0" w:rsidRDefault="00C524E7" w:rsidP="00FB19BF">
            <w:pPr>
              <w:pStyle w:val="TableParagraph"/>
              <w:widowControl/>
              <w:spacing w:line="248" w:lineRule="auto"/>
              <w:ind w:right="118" w:firstLine="2"/>
              <w:jc w:val="center"/>
              <w:rPr>
                <w:rFonts w:ascii="Times New Roman" w:eastAsia="Times New Roman" w:hAnsi="Times New Roman"/>
              </w:rPr>
            </w:pPr>
            <w:r>
              <w:rPr>
                <w:rFonts w:ascii="Times New Roman" w:hAnsi="Times New Roman"/>
                <w:spacing w:val="-1"/>
              </w:rPr>
              <w:t>F</w:t>
            </w:r>
            <w:r w:rsidR="00273BB0" w:rsidRPr="00A542C9">
              <w:rPr>
                <w:rFonts w:ascii="Times New Roman" w:hAnsi="Times New Roman"/>
                <w:spacing w:val="-1"/>
              </w:rPr>
              <w:t>luoropyrimidine/irinotecan</w:t>
            </w:r>
            <w:r w:rsidR="00273BB0" w:rsidRPr="00A542C9">
              <w:rPr>
                <w:rFonts w:ascii="Times New Roman" w:hAnsi="Times New Roman"/>
                <w:spacing w:val="23"/>
              </w:rPr>
              <w:t xml:space="preserve"> </w:t>
            </w:r>
            <w:r w:rsidR="00273BB0" w:rsidRPr="00A542C9">
              <w:rPr>
                <w:rFonts w:ascii="Times New Roman" w:hAnsi="Times New Roman"/>
              </w:rPr>
              <w:t xml:space="preserve">or </w:t>
            </w:r>
            <w:r w:rsidR="00273BB0" w:rsidRPr="00A542C9">
              <w:rPr>
                <w:rFonts w:ascii="Times New Roman" w:hAnsi="Times New Roman"/>
                <w:spacing w:val="-1"/>
              </w:rPr>
              <w:t>fluoropyrimidine/oxaliplatin</w:t>
            </w:r>
            <w:r w:rsidR="00273BB0" w:rsidRPr="00A542C9">
              <w:rPr>
                <w:rFonts w:ascii="Times New Roman" w:hAnsi="Times New Roman"/>
                <w:spacing w:val="21"/>
              </w:rPr>
              <w:t xml:space="preserve"> </w:t>
            </w:r>
            <w:r w:rsidR="00273BB0" w:rsidRPr="00A542C9">
              <w:rPr>
                <w:rFonts w:ascii="Times New Roman" w:hAnsi="Times New Roman"/>
              </w:rPr>
              <w:t>based</w:t>
            </w:r>
            <w:r w:rsidR="00273BB0" w:rsidRPr="00A542C9">
              <w:rPr>
                <w:rFonts w:ascii="Times New Roman" w:hAnsi="Times New Roman"/>
                <w:spacing w:val="-3"/>
              </w:rPr>
              <w:t xml:space="preserve"> </w:t>
            </w:r>
            <w:r w:rsidR="00273BB0" w:rsidRPr="00A542C9">
              <w:rPr>
                <w:rFonts w:ascii="Times New Roman" w:hAnsi="Times New Roman"/>
                <w:spacing w:val="-1"/>
              </w:rPr>
              <w:t>chemotherapy</w:t>
            </w:r>
          </w:p>
          <w:p w14:paraId="0A1DBFC8" w14:textId="77777777" w:rsidR="00273BB0" w:rsidRPr="003E37B0" w:rsidRDefault="00273BB0" w:rsidP="00FB19BF">
            <w:pPr>
              <w:pStyle w:val="TableParagraph"/>
              <w:widowControl/>
              <w:spacing w:line="269" w:lineRule="exact"/>
              <w:jc w:val="center"/>
              <w:rPr>
                <w:rFonts w:ascii="Times New Roman" w:eastAsia="Times New Roman" w:hAnsi="Times New Roman"/>
                <w:sz w:val="14"/>
                <w:szCs w:val="14"/>
              </w:rPr>
            </w:pPr>
            <w:r w:rsidRPr="00A542C9">
              <w:rPr>
                <w:rFonts w:ascii="Times New Roman" w:hAnsi="Times New Roman"/>
              </w:rPr>
              <w:t>+</w:t>
            </w:r>
            <w:r w:rsidRPr="00A542C9">
              <w:rPr>
                <w:rFonts w:ascii="Times New Roman" w:hAnsi="Times New Roman"/>
                <w:spacing w:val="-1"/>
              </w:rPr>
              <w:t xml:space="preserve"> </w:t>
            </w:r>
            <w:r w:rsidR="00022607">
              <w:rPr>
                <w:rFonts w:ascii="Times New Roman" w:hAnsi="Times New Roman"/>
                <w:spacing w:val="-1"/>
              </w:rPr>
              <w:t>b</w:t>
            </w:r>
            <w:r w:rsidRPr="00A542C9">
              <w:rPr>
                <w:rFonts w:ascii="Times New Roman" w:hAnsi="Times New Roman"/>
                <w:spacing w:val="-1"/>
              </w:rPr>
              <w:t>evacizumab</w:t>
            </w:r>
            <w:r w:rsidRPr="00A542C9">
              <w:rPr>
                <w:rFonts w:ascii="Times New Roman" w:hAnsi="Times New Roman"/>
                <w:spacing w:val="-1"/>
                <w:position w:val="10"/>
                <w:sz w:val="14"/>
              </w:rPr>
              <w:t>a</w:t>
            </w:r>
          </w:p>
        </w:tc>
      </w:tr>
      <w:tr w:rsidR="00273BB0" w:rsidRPr="00A542C9" w14:paraId="6961B9E8" w14:textId="77777777" w:rsidTr="00B74CA8">
        <w:trPr>
          <w:cantSplit/>
        </w:trPr>
        <w:tc>
          <w:tcPr>
            <w:tcW w:w="3411" w:type="dxa"/>
            <w:tcBorders>
              <w:top w:val="single" w:sz="5" w:space="0" w:color="000000"/>
              <w:left w:val="single" w:sz="6" w:space="0" w:color="000000"/>
              <w:bottom w:val="single" w:sz="5" w:space="0" w:color="000000"/>
              <w:right w:val="single" w:sz="5" w:space="0" w:color="000000"/>
            </w:tcBorders>
          </w:tcPr>
          <w:p w14:paraId="3A219E60" w14:textId="77777777" w:rsidR="00273BB0" w:rsidRPr="003E37B0" w:rsidRDefault="00273BB0" w:rsidP="00FB19BF">
            <w:pPr>
              <w:pStyle w:val="TableParagraph"/>
              <w:widowControl/>
              <w:spacing w:before="19"/>
              <w:rPr>
                <w:rFonts w:ascii="Times New Roman" w:eastAsia="Times New Roman" w:hAnsi="Times New Roman"/>
              </w:rPr>
            </w:pPr>
            <w:r w:rsidRPr="00A542C9">
              <w:rPr>
                <w:rFonts w:ascii="Times New Roman" w:hAnsi="Times New Roman"/>
                <w:spacing w:val="-1"/>
              </w:rPr>
              <w:t>Number</w:t>
            </w:r>
            <w:r w:rsidRPr="00A542C9">
              <w:rPr>
                <w:rFonts w:ascii="Times New Roman" w:hAnsi="Times New Roman"/>
                <w:spacing w:val="1"/>
              </w:rPr>
              <w:t xml:space="preserve"> </w:t>
            </w:r>
            <w:r w:rsidRPr="00A542C9">
              <w:rPr>
                <w:rFonts w:ascii="Times New Roman" w:hAnsi="Times New Roman"/>
              </w:rPr>
              <w:t>of</w:t>
            </w:r>
            <w:r w:rsidRPr="00A542C9">
              <w:rPr>
                <w:rFonts w:ascii="Times New Roman" w:hAnsi="Times New Roman"/>
                <w:spacing w:val="1"/>
              </w:rPr>
              <w:t xml:space="preserve"> </w:t>
            </w:r>
            <w:r w:rsidR="00A80403">
              <w:rPr>
                <w:rFonts w:ascii="Times New Roman" w:hAnsi="Times New Roman"/>
                <w:spacing w:val="-1"/>
              </w:rPr>
              <w:t>p</w:t>
            </w:r>
            <w:r w:rsidRPr="00A542C9">
              <w:rPr>
                <w:rFonts w:ascii="Times New Roman" w:hAnsi="Times New Roman"/>
                <w:spacing w:val="-1"/>
              </w:rPr>
              <w:t>atients</w:t>
            </w:r>
          </w:p>
        </w:tc>
        <w:tc>
          <w:tcPr>
            <w:tcW w:w="2971" w:type="dxa"/>
            <w:tcBorders>
              <w:top w:val="single" w:sz="5" w:space="0" w:color="000000"/>
              <w:left w:val="single" w:sz="5" w:space="0" w:color="000000"/>
              <w:bottom w:val="single" w:sz="5" w:space="0" w:color="000000"/>
              <w:right w:val="single" w:sz="5" w:space="0" w:color="000000"/>
            </w:tcBorders>
          </w:tcPr>
          <w:p w14:paraId="36C590A8" w14:textId="77777777" w:rsidR="00273BB0" w:rsidRPr="00A542C9" w:rsidRDefault="00273BB0" w:rsidP="00FB19BF">
            <w:pPr>
              <w:pStyle w:val="TableParagraph"/>
              <w:widowControl/>
              <w:spacing w:before="19"/>
              <w:jc w:val="center"/>
              <w:rPr>
                <w:rFonts w:ascii="Times New Roman" w:hAnsi="Times New Roman"/>
              </w:rPr>
            </w:pPr>
            <w:r w:rsidRPr="00A542C9">
              <w:rPr>
                <w:rFonts w:ascii="Times New Roman" w:hAnsi="Times New Roman"/>
              </w:rPr>
              <w:t>410</w:t>
            </w:r>
          </w:p>
        </w:tc>
        <w:tc>
          <w:tcPr>
            <w:tcW w:w="2969" w:type="dxa"/>
            <w:tcBorders>
              <w:top w:val="single" w:sz="5" w:space="0" w:color="000000"/>
              <w:left w:val="single" w:sz="5" w:space="0" w:color="000000"/>
              <w:bottom w:val="single" w:sz="5" w:space="0" w:color="000000"/>
              <w:right w:val="single" w:sz="6" w:space="0" w:color="000000"/>
            </w:tcBorders>
          </w:tcPr>
          <w:p w14:paraId="544B5752" w14:textId="77777777" w:rsidR="00273BB0" w:rsidRPr="003E37B0" w:rsidRDefault="00273BB0" w:rsidP="00FB19BF">
            <w:pPr>
              <w:pStyle w:val="TableParagraph"/>
              <w:widowControl/>
              <w:spacing w:before="19"/>
              <w:jc w:val="center"/>
              <w:rPr>
                <w:rFonts w:ascii="Times New Roman" w:eastAsia="Times New Roman" w:hAnsi="Times New Roman"/>
              </w:rPr>
            </w:pPr>
            <w:r w:rsidRPr="00A542C9">
              <w:rPr>
                <w:rFonts w:ascii="Times New Roman" w:hAnsi="Times New Roman"/>
              </w:rPr>
              <w:t>409</w:t>
            </w:r>
          </w:p>
        </w:tc>
      </w:tr>
      <w:tr w:rsidR="00273BB0" w:rsidRPr="00A542C9" w14:paraId="17DEB6F8" w14:textId="77777777" w:rsidTr="00B74CA8">
        <w:trPr>
          <w:cantSplit/>
        </w:trPr>
        <w:tc>
          <w:tcPr>
            <w:tcW w:w="3411" w:type="dxa"/>
            <w:tcBorders>
              <w:top w:val="single" w:sz="5" w:space="0" w:color="000000"/>
              <w:left w:val="single" w:sz="6" w:space="0" w:color="000000"/>
              <w:bottom w:val="single" w:sz="5" w:space="0" w:color="000000"/>
              <w:right w:val="single" w:sz="5" w:space="0" w:color="000000"/>
            </w:tcBorders>
          </w:tcPr>
          <w:p w14:paraId="6525E04E" w14:textId="77777777" w:rsidR="00273BB0" w:rsidRPr="00B33AC3" w:rsidRDefault="00273BB0" w:rsidP="00FB19BF">
            <w:pPr>
              <w:pStyle w:val="TableParagraph"/>
              <w:widowControl/>
              <w:spacing w:before="24"/>
              <w:rPr>
                <w:rFonts w:ascii="Times New Roman" w:eastAsia="Times New Roman" w:hAnsi="Times New Roman"/>
                <w:bCs/>
              </w:rPr>
            </w:pPr>
            <w:r w:rsidRPr="00B33AC3">
              <w:rPr>
                <w:rFonts w:ascii="Times New Roman" w:hAnsi="Times New Roman"/>
                <w:bCs/>
                <w:spacing w:val="-1"/>
              </w:rPr>
              <w:t>Overall</w:t>
            </w:r>
            <w:r w:rsidRPr="00B33AC3">
              <w:rPr>
                <w:rFonts w:ascii="Times New Roman" w:hAnsi="Times New Roman"/>
                <w:bCs/>
                <w:spacing w:val="1"/>
              </w:rPr>
              <w:t xml:space="preserve"> </w:t>
            </w:r>
            <w:r w:rsidR="00A80403" w:rsidRPr="00B33AC3">
              <w:rPr>
                <w:rFonts w:ascii="Times New Roman" w:hAnsi="Times New Roman"/>
                <w:bCs/>
                <w:spacing w:val="-1"/>
              </w:rPr>
              <w:t>s</w:t>
            </w:r>
            <w:r w:rsidRPr="00B33AC3">
              <w:rPr>
                <w:rFonts w:ascii="Times New Roman" w:hAnsi="Times New Roman"/>
                <w:bCs/>
                <w:spacing w:val="-1"/>
              </w:rPr>
              <w:t>urvival</w:t>
            </w:r>
          </w:p>
        </w:tc>
        <w:tc>
          <w:tcPr>
            <w:tcW w:w="2971" w:type="dxa"/>
            <w:tcBorders>
              <w:top w:val="single" w:sz="5" w:space="0" w:color="000000"/>
              <w:left w:val="single" w:sz="5" w:space="0" w:color="000000"/>
              <w:bottom w:val="single" w:sz="5" w:space="0" w:color="000000"/>
              <w:right w:val="nil"/>
            </w:tcBorders>
          </w:tcPr>
          <w:p w14:paraId="791B072B" w14:textId="77777777" w:rsidR="00273BB0" w:rsidRPr="00A542C9" w:rsidRDefault="00273BB0" w:rsidP="00FB19BF">
            <w:pPr>
              <w:pStyle w:val="TableParagraph"/>
              <w:widowControl/>
              <w:tabs>
                <w:tab w:val="left" w:pos="2880"/>
              </w:tabs>
              <w:spacing w:before="19"/>
              <w:ind w:right="-2"/>
              <w:jc w:val="center"/>
              <w:rPr>
                <w:rFonts w:ascii="Times New Roman" w:hAnsi="Times New Roman"/>
              </w:rPr>
            </w:pPr>
          </w:p>
        </w:tc>
        <w:tc>
          <w:tcPr>
            <w:tcW w:w="2969" w:type="dxa"/>
            <w:tcBorders>
              <w:top w:val="single" w:sz="5" w:space="0" w:color="000000"/>
              <w:left w:val="nil"/>
              <w:bottom w:val="single" w:sz="5" w:space="0" w:color="000000"/>
              <w:right w:val="single" w:sz="6" w:space="0" w:color="000000"/>
            </w:tcBorders>
          </w:tcPr>
          <w:p w14:paraId="1CEEFFF9" w14:textId="77777777" w:rsidR="00273BB0" w:rsidRPr="00A542C9" w:rsidRDefault="00273BB0" w:rsidP="00FB19BF">
            <w:pPr>
              <w:pStyle w:val="TableParagraph"/>
              <w:widowControl/>
              <w:tabs>
                <w:tab w:val="left" w:pos="2880"/>
              </w:tabs>
              <w:spacing w:before="19"/>
              <w:ind w:right="-2"/>
              <w:jc w:val="center"/>
              <w:rPr>
                <w:rFonts w:ascii="Times New Roman" w:hAnsi="Times New Roman"/>
              </w:rPr>
            </w:pPr>
          </w:p>
        </w:tc>
      </w:tr>
      <w:tr w:rsidR="00273BB0" w:rsidRPr="00A542C9" w14:paraId="7A18C9C8" w14:textId="77777777" w:rsidTr="00B74CA8">
        <w:trPr>
          <w:cantSplit/>
        </w:trPr>
        <w:tc>
          <w:tcPr>
            <w:tcW w:w="3411" w:type="dxa"/>
            <w:tcBorders>
              <w:top w:val="single" w:sz="5" w:space="0" w:color="000000"/>
              <w:left w:val="single" w:sz="6" w:space="0" w:color="000000"/>
              <w:bottom w:val="single" w:sz="5" w:space="0" w:color="000000"/>
              <w:right w:val="single" w:sz="5" w:space="0" w:color="000000"/>
            </w:tcBorders>
          </w:tcPr>
          <w:p w14:paraId="561E14D2" w14:textId="77777777" w:rsidR="00273BB0" w:rsidRPr="003E37B0" w:rsidRDefault="00273BB0" w:rsidP="00B74CA8">
            <w:pPr>
              <w:pStyle w:val="TableParagraph"/>
              <w:widowControl/>
              <w:spacing w:before="19"/>
              <w:ind w:left="259"/>
              <w:rPr>
                <w:rFonts w:ascii="Times New Roman" w:eastAsia="Times New Roman" w:hAnsi="Times New Roman"/>
              </w:rPr>
            </w:pPr>
            <w:r w:rsidRPr="00A542C9">
              <w:rPr>
                <w:rFonts w:ascii="Times New Roman" w:hAnsi="Times New Roman"/>
                <w:spacing w:val="-1"/>
              </w:rPr>
              <w:t>Median</w:t>
            </w:r>
            <w:r w:rsidRPr="00A542C9">
              <w:rPr>
                <w:rFonts w:ascii="Times New Roman" w:hAnsi="Times New Roman"/>
                <w:spacing w:val="-3"/>
              </w:rPr>
              <w:t xml:space="preserve"> </w:t>
            </w:r>
            <w:r w:rsidRPr="00A542C9">
              <w:rPr>
                <w:rFonts w:ascii="Times New Roman" w:hAnsi="Times New Roman"/>
                <w:spacing w:val="-1"/>
              </w:rPr>
              <w:t>(months)</w:t>
            </w:r>
          </w:p>
        </w:tc>
        <w:tc>
          <w:tcPr>
            <w:tcW w:w="2971" w:type="dxa"/>
            <w:tcBorders>
              <w:top w:val="single" w:sz="5" w:space="0" w:color="000000"/>
              <w:left w:val="single" w:sz="5" w:space="0" w:color="000000"/>
              <w:bottom w:val="single" w:sz="5" w:space="0" w:color="000000"/>
              <w:right w:val="single" w:sz="5" w:space="0" w:color="000000"/>
            </w:tcBorders>
          </w:tcPr>
          <w:p w14:paraId="5B119620" w14:textId="77777777" w:rsidR="00273BB0" w:rsidRPr="00A542C9" w:rsidRDefault="00273BB0" w:rsidP="00FB19BF">
            <w:pPr>
              <w:pStyle w:val="TableParagraph"/>
              <w:widowControl/>
              <w:tabs>
                <w:tab w:val="left" w:pos="2880"/>
              </w:tabs>
              <w:spacing w:before="19"/>
              <w:ind w:right="-2"/>
              <w:jc w:val="center"/>
              <w:rPr>
                <w:rFonts w:ascii="Times New Roman" w:hAnsi="Times New Roman"/>
              </w:rPr>
            </w:pPr>
            <w:r w:rsidRPr="00A542C9">
              <w:rPr>
                <w:rFonts w:ascii="Times New Roman" w:hAnsi="Times New Roman"/>
              </w:rPr>
              <w:t>9.8</w:t>
            </w:r>
          </w:p>
        </w:tc>
        <w:tc>
          <w:tcPr>
            <w:tcW w:w="2969" w:type="dxa"/>
            <w:tcBorders>
              <w:top w:val="single" w:sz="5" w:space="0" w:color="000000"/>
              <w:left w:val="single" w:sz="5" w:space="0" w:color="000000"/>
              <w:bottom w:val="single" w:sz="5" w:space="0" w:color="000000"/>
              <w:right w:val="single" w:sz="6" w:space="0" w:color="000000"/>
            </w:tcBorders>
          </w:tcPr>
          <w:p w14:paraId="4CB941A9" w14:textId="77777777" w:rsidR="00273BB0" w:rsidRPr="003E37B0" w:rsidRDefault="00273BB0" w:rsidP="00FB19BF">
            <w:pPr>
              <w:pStyle w:val="TableParagraph"/>
              <w:widowControl/>
              <w:spacing w:before="19"/>
              <w:jc w:val="center"/>
              <w:rPr>
                <w:rFonts w:ascii="Times New Roman" w:eastAsia="Times New Roman" w:hAnsi="Times New Roman"/>
              </w:rPr>
            </w:pPr>
            <w:r w:rsidRPr="00A542C9">
              <w:rPr>
                <w:rFonts w:ascii="Times New Roman" w:hAnsi="Times New Roman"/>
              </w:rPr>
              <w:t>11.2</w:t>
            </w:r>
          </w:p>
        </w:tc>
      </w:tr>
      <w:tr w:rsidR="00273BB0" w:rsidRPr="00A542C9" w14:paraId="25AA819F" w14:textId="77777777" w:rsidTr="00B74CA8">
        <w:trPr>
          <w:cantSplit/>
        </w:trPr>
        <w:tc>
          <w:tcPr>
            <w:tcW w:w="3411" w:type="dxa"/>
            <w:tcBorders>
              <w:top w:val="single" w:sz="5" w:space="0" w:color="000000"/>
              <w:left w:val="single" w:sz="6" w:space="0" w:color="000000"/>
              <w:bottom w:val="single" w:sz="5" w:space="0" w:color="000000"/>
              <w:right w:val="single" w:sz="5" w:space="0" w:color="000000"/>
            </w:tcBorders>
          </w:tcPr>
          <w:p w14:paraId="2401F23F" w14:textId="77777777" w:rsidR="00273BB0" w:rsidRPr="003E37B0" w:rsidRDefault="00273BB0" w:rsidP="00B74CA8">
            <w:pPr>
              <w:pStyle w:val="TableParagraph"/>
              <w:widowControl/>
              <w:spacing w:before="161"/>
              <w:ind w:left="259"/>
              <w:rPr>
                <w:rFonts w:ascii="Times New Roman" w:eastAsia="Times New Roman" w:hAnsi="Times New Roman"/>
              </w:rPr>
            </w:pPr>
            <w:r w:rsidRPr="00A542C9">
              <w:rPr>
                <w:rFonts w:ascii="Times New Roman" w:hAnsi="Times New Roman"/>
                <w:spacing w:val="-1"/>
              </w:rPr>
              <w:t>Hazard</w:t>
            </w:r>
            <w:r w:rsidRPr="00A542C9">
              <w:rPr>
                <w:rFonts w:ascii="Times New Roman" w:hAnsi="Times New Roman"/>
              </w:rPr>
              <w:t xml:space="preserve"> ratio</w:t>
            </w:r>
            <w:r w:rsidRPr="00A542C9">
              <w:rPr>
                <w:rFonts w:ascii="Times New Roman" w:hAnsi="Times New Roman"/>
                <w:spacing w:val="-3"/>
              </w:rPr>
              <w:t xml:space="preserve"> </w:t>
            </w:r>
            <w:r w:rsidRPr="00A542C9">
              <w:rPr>
                <w:rFonts w:ascii="Times New Roman" w:hAnsi="Times New Roman"/>
                <w:spacing w:val="-1"/>
              </w:rPr>
              <w:t>(95%</w:t>
            </w:r>
            <w:r w:rsidRPr="00A542C9">
              <w:rPr>
                <w:rFonts w:ascii="Times New Roman" w:hAnsi="Times New Roman"/>
                <w:spacing w:val="1"/>
              </w:rPr>
              <w:t xml:space="preserve"> </w:t>
            </w:r>
            <w:r w:rsidRPr="00A542C9">
              <w:rPr>
                <w:rFonts w:ascii="Times New Roman" w:hAnsi="Times New Roman"/>
                <w:spacing w:val="-1"/>
              </w:rPr>
              <w:t>confidence</w:t>
            </w:r>
            <w:r w:rsidRPr="00A542C9">
              <w:rPr>
                <w:rFonts w:ascii="Times New Roman" w:hAnsi="Times New Roman"/>
              </w:rPr>
              <w:t xml:space="preserve"> </w:t>
            </w:r>
            <w:r w:rsidRPr="00A542C9">
              <w:rPr>
                <w:rFonts w:ascii="Times New Roman" w:hAnsi="Times New Roman"/>
                <w:spacing w:val="-1"/>
              </w:rPr>
              <w:t>interval)</w:t>
            </w:r>
          </w:p>
        </w:tc>
        <w:tc>
          <w:tcPr>
            <w:tcW w:w="5940" w:type="dxa"/>
            <w:gridSpan w:val="2"/>
            <w:tcBorders>
              <w:top w:val="single" w:sz="5" w:space="0" w:color="000000"/>
              <w:left w:val="single" w:sz="5" w:space="0" w:color="000000"/>
              <w:bottom w:val="single" w:sz="5" w:space="0" w:color="000000"/>
              <w:right w:val="single" w:sz="6" w:space="0" w:color="000000"/>
            </w:tcBorders>
          </w:tcPr>
          <w:p w14:paraId="79B726A3" w14:textId="77777777" w:rsidR="00273BB0" w:rsidRPr="003E37B0" w:rsidRDefault="00273BB0" w:rsidP="00FB19BF">
            <w:pPr>
              <w:pStyle w:val="TableParagraph"/>
              <w:widowControl/>
              <w:spacing w:before="21"/>
              <w:jc w:val="center"/>
              <w:rPr>
                <w:rFonts w:ascii="Times New Roman" w:eastAsia="Times New Roman" w:hAnsi="Times New Roman"/>
              </w:rPr>
            </w:pPr>
            <w:r w:rsidRPr="00A542C9">
              <w:rPr>
                <w:rFonts w:ascii="Times New Roman" w:hAnsi="Times New Roman"/>
              </w:rPr>
              <w:t xml:space="preserve">0.81 </w:t>
            </w:r>
            <w:r w:rsidRPr="00A542C9">
              <w:rPr>
                <w:rFonts w:ascii="Times New Roman" w:hAnsi="Times New Roman"/>
                <w:spacing w:val="-1"/>
              </w:rPr>
              <w:t>(0.69,</w:t>
            </w:r>
            <w:r w:rsidRPr="00A542C9">
              <w:rPr>
                <w:rFonts w:ascii="Times New Roman" w:hAnsi="Times New Roman"/>
              </w:rPr>
              <w:t xml:space="preserve"> </w:t>
            </w:r>
            <w:r w:rsidRPr="00A542C9">
              <w:rPr>
                <w:rFonts w:ascii="Times New Roman" w:hAnsi="Times New Roman"/>
                <w:spacing w:val="-1"/>
              </w:rPr>
              <w:t>0.94)</w:t>
            </w:r>
          </w:p>
          <w:p w14:paraId="02522D8F" w14:textId="77777777" w:rsidR="00273BB0" w:rsidRPr="003E37B0" w:rsidRDefault="00273BB0" w:rsidP="00FB19BF">
            <w:pPr>
              <w:pStyle w:val="TableParagraph"/>
              <w:widowControl/>
              <w:spacing w:before="25"/>
              <w:jc w:val="center"/>
              <w:rPr>
                <w:rFonts w:ascii="Times New Roman" w:eastAsia="Times New Roman" w:hAnsi="Times New Roman"/>
              </w:rPr>
            </w:pPr>
            <w:r w:rsidRPr="00A542C9">
              <w:rPr>
                <w:rFonts w:ascii="Times New Roman" w:hAnsi="Times New Roman"/>
                <w:spacing w:val="-1"/>
              </w:rPr>
              <w:t>(p-value</w:t>
            </w:r>
            <w:r w:rsidRPr="00A542C9">
              <w:rPr>
                <w:rFonts w:ascii="Times New Roman" w:hAnsi="Times New Roman"/>
              </w:rPr>
              <w:t xml:space="preserve"> = </w:t>
            </w:r>
            <w:r w:rsidRPr="00A542C9">
              <w:rPr>
                <w:rFonts w:ascii="Times New Roman" w:hAnsi="Times New Roman"/>
                <w:spacing w:val="-1"/>
              </w:rPr>
              <w:t>0.0062)</w:t>
            </w:r>
          </w:p>
        </w:tc>
      </w:tr>
      <w:tr w:rsidR="00273BB0" w:rsidRPr="00A542C9" w14:paraId="6EA5DC8A" w14:textId="77777777" w:rsidTr="00B74CA8">
        <w:trPr>
          <w:cantSplit/>
        </w:trPr>
        <w:tc>
          <w:tcPr>
            <w:tcW w:w="3411" w:type="dxa"/>
            <w:tcBorders>
              <w:top w:val="single" w:sz="5" w:space="0" w:color="000000"/>
              <w:left w:val="single" w:sz="6" w:space="0" w:color="000000"/>
              <w:bottom w:val="single" w:sz="5" w:space="0" w:color="000000"/>
              <w:right w:val="single" w:sz="5" w:space="0" w:color="000000"/>
            </w:tcBorders>
          </w:tcPr>
          <w:p w14:paraId="193B6CDC" w14:textId="77777777" w:rsidR="00273BB0" w:rsidRPr="00B33AC3" w:rsidRDefault="00273BB0" w:rsidP="00FB19BF">
            <w:pPr>
              <w:pStyle w:val="TableParagraph"/>
              <w:widowControl/>
              <w:spacing w:before="24"/>
              <w:rPr>
                <w:rFonts w:ascii="Times New Roman" w:eastAsia="Times New Roman" w:hAnsi="Times New Roman"/>
                <w:bCs/>
              </w:rPr>
            </w:pPr>
            <w:r w:rsidRPr="00B33AC3">
              <w:rPr>
                <w:rFonts w:ascii="Times New Roman" w:hAnsi="Times New Roman"/>
                <w:bCs/>
                <w:spacing w:val="-1"/>
              </w:rPr>
              <w:t>Progression-</w:t>
            </w:r>
            <w:r w:rsidR="00A80403" w:rsidRPr="00B33AC3">
              <w:rPr>
                <w:rFonts w:ascii="Times New Roman" w:hAnsi="Times New Roman"/>
                <w:bCs/>
                <w:spacing w:val="-1"/>
              </w:rPr>
              <w:t>f</w:t>
            </w:r>
            <w:r w:rsidRPr="00B33AC3">
              <w:rPr>
                <w:rFonts w:ascii="Times New Roman" w:hAnsi="Times New Roman"/>
                <w:bCs/>
                <w:spacing w:val="-1"/>
              </w:rPr>
              <w:t>ree</w:t>
            </w:r>
            <w:r w:rsidRPr="00B33AC3">
              <w:rPr>
                <w:rFonts w:ascii="Times New Roman" w:hAnsi="Times New Roman"/>
                <w:bCs/>
              </w:rPr>
              <w:t xml:space="preserve"> </w:t>
            </w:r>
            <w:r w:rsidR="00A80403" w:rsidRPr="00B33AC3">
              <w:rPr>
                <w:rFonts w:ascii="Times New Roman" w:hAnsi="Times New Roman"/>
                <w:bCs/>
                <w:spacing w:val="-1"/>
              </w:rPr>
              <w:t>s</w:t>
            </w:r>
            <w:r w:rsidRPr="00B33AC3">
              <w:rPr>
                <w:rFonts w:ascii="Times New Roman" w:hAnsi="Times New Roman"/>
                <w:bCs/>
                <w:spacing w:val="-1"/>
              </w:rPr>
              <w:t>urvival</w:t>
            </w:r>
          </w:p>
        </w:tc>
        <w:tc>
          <w:tcPr>
            <w:tcW w:w="2971" w:type="dxa"/>
            <w:tcBorders>
              <w:top w:val="single" w:sz="5" w:space="0" w:color="000000"/>
              <w:left w:val="single" w:sz="5" w:space="0" w:color="000000"/>
              <w:bottom w:val="single" w:sz="5" w:space="0" w:color="000000"/>
              <w:right w:val="nil"/>
            </w:tcBorders>
          </w:tcPr>
          <w:p w14:paraId="17CBF1F7" w14:textId="77777777" w:rsidR="00273BB0" w:rsidRPr="00A542C9" w:rsidRDefault="00273BB0" w:rsidP="00FB19BF">
            <w:pPr>
              <w:widowControl/>
              <w:rPr>
                <w:rFonts w:ascii="Times New Roman" w:hAnsi="Times New Roman"/>
              </w:rPr>
            </w:pPr>
          </w:p>
        </w:tc>
        <w:tc>
          <w:tcPr>
            <w:tcW w:w="2969" w:type="dxa"/>
            <w:tcBorders>
              <w:top w:val="single" w:sz="5" w:space="0" w:color="000000"/>
              <w:left w:val="nil"/>
              <w:bottom w:val="single" w:sz="5" w:space="0" w:color="000000"/>
              <w:right w:val="single" w:sz="6" w:space="0" w:color="000000"/>
            </w:tcBorders>
          </w:tcPr>
          <w:p w14:paraId="060E537F" w14:textId="77777777" w:rsidR="00273BB0" w:rsidRPr="00A542C9" w:rsidRDefault="00273BB0" w:rsidP="00FB19BF">
            <w:pPr>
              <w:widowControl/>
              <w:rPr>
                <w:rFonts w:ascii="Times New Roman" w:hAnsi="Times New Roman"/>
              </w:rPr>
            </w:pPr>
          </w:p>
        </w:tc>
      </w:tr>
      <w:tr w:rsidR="00972D3C" w:rsidRPr="00A542C9" w14:paraId="6374A0D2" w14:textId="77777777" w:rsidTr="00B74CA8">
        <w:trPr>
          <w:cantSplit/>
        </w:trPr>
        <w:tc>
          <w:tcPr>
            <w:tcW w:w="3411" w:type="dxa"/>
            <w:tcBorders>
              <w:top w:val="single" w:sz="5" w:space="0" w:color="000000"/>
              <w:left w:val="single" w:sz="6" w:space="0" w:color="000000"/>
              <w:bottom w:val="single" w:sz="5" w:space="0" w:color="000000"/>
              <w:right w:val="single" w:sz="5" w:space="0" w:color="000000"/>
            </w:tcBorders>
          </w:tcPr>
          <w:p w14:paraId="6C0A9D2E" w14:textId="77777777" w:rsidR="00972D3C" w:rsidRPr="003E37B0" w:rsidRDefault="00972D3C" w:rsidP="00B74CA8">
            <w:pPr>
              <w:pStyle w:val="TableParagraph"/>
              <w:widowControl/>
              <w:spacing w:before="19"/>
              <w:ind w:left="259"/>
              <w:rPr>
                <w:rFonts w:ascii="Times New Roman" w:eastAsia="Times New Roman" w:hAnsi="Times New Roman"/>
              </w:rPr>
            </w:pPr>
            <w:r w:rsidRPr="00A542C9">
              <w:rPr>
                <w:rFonts w:ascii="Times New Roman" w:hAnsi="Times New Roman"/>
                <w:spacing w:val="-1"/>
              </w:rPr>
              <w:t>Median</w:t>
            </w:r>
            <w:r w:rsidRPr="00A542C9">
              <w:rPr>
                <w:rFonts w:ascii="Times New Roman" w:hAnsi="Times New Roman"/>
                <w:spacing w:val="-3"/>
              </w:rPr>
              <w:t xml:space="preserve"> </w:t>
            </w:r>
            <w:r w:rsidRPr="00A542C9">
              <w:rPr>
                <w:rFonts w:ascii="Times New Roman" w:hAnsi="Times New Roman"/>
                <w:spacing w:val="-1"/>
              </w:rPr>
              <w:t>(months)</w:t>
            </w:r>
          </w:p>
        </w:tc>
        <w:tc>
          <w:tcPr>
            <w:tcW w:w="2971" w:type="dxa"/>
            <w:tcBorders>
              <w:top w:val="single" w:sz="5" w:space="0" w:color="000000"/>
              <w:left w:val="single" w:sz="5" w:space="0" w:color="000000"/>
              <w:bottom w:val="single" w:sz="5" w:space="0" w:color="000000"/>
              <w:right w:val="single" w:sz="5" w:space="0" w:color="000000"/>
            </w:tcBorders>
          </w:tcPr>
          <w:p w14:paraId="6E3CE212" w14:textId="77777777" w:rsidR="00972D3C" w:rsidRPr="00A542C9" w:rsidRDefault="00972D3C" w:rsidP="00FB19BF">
            <w:pPr>
              <w:pStyle w:val="TableParagraph"/>
              <w:widowControl/>
              <w:spacing w:before="19"/>
              <w:ind w:right="470"/>
              <w:jc w:val="center"/>
              <w:rPr>
                <w:rFonts w:ascii="Times New Roman" w:hAnsi="Times New Roman"/>
              </w:rPr>
            </w:pPr>
            <w:r w:rsidRPr="00A542C9">
              <w:rPr>
                <w:rFonts w:ascii="Times New Roman" w:hAnsi="Times New Roman"/>
              </w:rPr>
              <w:t>4.1</w:t>
            </w:r>
          </w:p>
        </w:tc>
        <w:tc>
          <w:tcPr>
            <w:tcW w:w="2969" w:type="dxa"/>
            <w:tcBorders>
              <w:top w:val="single" w:sz="5" w:space="0" w:color="000000"/>
              <w:left w:val="single" w:sz="5" w:space="0" w:color="000000"/>
              <w:bottom w:val="single" w:sz="5" w:space="0" w:color="000000"/>
              <w:right w:val="single" w:sz="6" w:space="0" w:color="000000"/>
            </w:tcBorders>
          </w:tcPr>
          <w:p w14:paraId="30B9D030" w14:textId="77777777" w:rsidR="00972D3C" w:rsidRPr="00A542C9" w:rsidRDefault="00972D3C" w:rsidP="00FB19BF">
            <w:pPr>
              <w:pStyle w:val="TableParagraph"/>
              <w:widowControl/>
              <w:spacing w:before="19"/>
              <w:jc w:val="center"/>
              <w:rPr>
                <w:rFonts w:ascii="Times New Roman" w:hAnsi="Times New Roman"/>
              </w:rPr>
            </w:pPr>
            <w:r w:rsidRPr="00A542C9">
              <w:rPr>
                <w:rFonts w:ascii="Times New Roman" w:hAnsi="Times New Roman"/>
              </w:rPr>
              <w:t>5.7</w:t>
            </w:r>
          </w:p>
        </w:tc>
      </w:tr>
      <w:tr w:rsidR="00E86D45" w:rsidRPr="00A542C9" w14:paraId="5BDEE5F8" w14:textId="77777777" w:rsidTr="00B74CA8">
        <w:trPr>
          <w:cantSplit/>
        </w:trPr>
        <w:tc>
          <w:tcPr>
            <w:tcW w:w="3411" w:type="dxa"/>
            <w:tcBorders>
              <w:top w:val="single" w:sz="5" w:space="0" w:color="000000"/>
              <w:left w:val="single" w:sz="6" w:space="0" w:color="000000"/>
              <w:bottom w:val="single" w:sz="4" w:space="0" w:color="000000"/>
              <w:right w:val="single" w:sz="5" w:space="0" w:color="000000"/>
            </w:tcBorders>
          </w:tcPr>
          <w:p w14:paraId="0C4A7AE6" w14:textId="77777777" w:rsidR="00E86D45" w:rsidRPr="003E37B0" w:rsidRDefault="00E86D45" w:rsidP="00B74CA8">
            <w:pPr>
              <w:pStyle w:val="TableParagraph"/>
              <w:widowControl/>
              <w:spacing w:before="158"/>
              <w:ind w:left="259"/>
              <w:rPr>
                <w:rFonts w:ascii="Times New Roman" w:eastAsia="Times New Roman" w:hAnsi="Times New Roman"/>
              </w:rPr>
            </w:pPr>
            <w:r w:rsidRPr="00A542C9">
              <w:rPr>
                <w:rFonts w:ascii="Times New Roman" w:hAnsi="Times New Roman"/>
                <w:spacing w:val="-1"/>
              </w:rPr>
              <w:t>Hazard</w:t>
            </w:r>
            <w:r w:rsidRPr="00A542C9">
              <w:rPr>
                <w:rFonts w:ascii="Times New Roman" w:hAnsi="Times New Roman"/>
              </w:rPr>
              <w:t xml:space="preserve"> ratio</w:t>
            </w:r>
            <w:r w:rsidRPr="00A542C9">
              <w:rPr>
                <w:rFonts w:ascii="Times New Roman" w:hAnsi="Times New Roman"/>
                <w:spacing w:val="-3"/>
              </w:rPr>
              <w:t xml:space="preserve"> </w:t>
            </w:r>
            <w:r w:rsidRPr="00A542C9">
              <w:rPr>
                <w:rFonts w:ascii="Times New Roman" w:hAnsi="Times New Roman"/>
                <w:spacing w:val="-1"/>
              </w:rPr>
              <w:t>(95%</w:t>
            </w:r>
            <w:r w:rsidRPr="00A542C9">
              <w:rPr>
                <w:rFonts w:ascii="Times New Roman" w:hAnsi="Times New Roman"/>
                <w:spacing w:val="1"/>
              </w:rPr>
              <w:t xml:space="preserve"> </w:t>
            </w:r>
            <w:r w:rsidRPr="00A542C9">
              <w:rPr>
                <w:rFonts w:ascii="Times New Roman" w:hAnsi="Times New Roman"/>
                <w:spacing w:val="-1"/>
              </w:rPr>
              <w:t>confidence</w:t>
            </w:r>
            <w:r w:rsidRPr="00A542C9">
              <w:rPr>
                <w:rFonts w:ascii="Times New Roman" w:hAnsi="Times New Roman"/>
              </w:rPr>
              <w:t xml:space="preserve"> </w:t>
            </w:r>
            <w:r w:rsidRPr="00A542C9">
              <w:rPr>
                <w:rFonts w:ascii="Times New Roman" w:hAnsi="Times New Roman"/>
                <w:spacing w:val="-1"/>
              </w:rPr>
              <w:t>interval)</w:t>
            </w:r>
          </w:p>
        </w:tc>
        <w:tc>
          <w:tcPr>
            <w:tcW w:w="5940" w:type="dxa"/>
            <w:gridSpan w:val="2"/>
            <w:tcBorders>
              <w:top w:val="single" w:sz="5" w:space="0" w:color="000000"/>
              <w:left w:val="single" w:sz="5" w:space="0" w:color="000000"/>
              <w:bottom w:val="single" w:sz="5" w:space="0" w:color="000000"/>
              <w:right w:val="single" w:sz="6" w:space="0" w:color="000000"/>
            </w:tcBorders>
          </w:tcPr>
          <w:p w14:paraId="20597E88" w14:textId="77777777" w:rsidR="00E86D45" w:rsidRPr="003E37B0" w:rsidRDefault="00E86D45" w:rsidP="00E86D45">
            <w:pPr>
              <w:pStyle w:val="TableParagraph"/>
              <w:widowControl/>
              <w:spacing w:before="19"/>
              <w:jc w:val="center"/>
              <w:rPr>
                <w:rFonts w:ascii="Times New Roman" w:eastAsia="Times New Roman" w:hAnsi="Times New Roman"/>
              </w:rPr>
            </w:pPr>
            <w:r w:rsidRPr="00A542C9">
              <w:rPr>
                <w:rFonts w:ascii="Times New Roman" w:hAnsi="Times New Roman"/>
              </w:rPr>
              <w:t xml:space="preserve">0.68 </w:t>
            </w:r>
            <w:r w:rsidRPr="00A542C9">
              <w:rPr>
                <w:rFonts w:ascii="Times New Roman" w:hAnsi="Times New Roman"/>
                <w:spacing w:val="-1"/>
              </w:rPr>
              <w:t>(0.59,</w:t>
            </w:r>
            <w:r w:rsidRPr="00A542C9">
              <w:rPr>
                <w:rFonts w:ascii="Times New Roman" w:hAnsi="Times New Roman"/>
              </w:rPr>
              <w:t xml:space="preserve"> </w:t>
            </w:r>
            <w:r w:rsidRPr="00A542C9">
              <w:rPr>
                <w:rFonts w:ascii="Times New Roman" w:hAnsi="Times New Roman"/>
                <w:spacing w:val="-1"/>
              </w:rPr>
              <w:t>0.78)</w:t>
            </w:r>
          </w:p>
          <w:p w14:paraId="2457EAFE" w14:textId="77777777" w:rsidR="00E86D45" w:rsidRPr="003E37B0" w:rsidRDefault="00E86D45" w:rsidP="00E86D45">
            <w:pPr>
              <w:pStyle w:val="TableParagraph"/>
              <w:widowControl/>
              <w:spacing w:before="25"/>
              <w:jc w:val="center"/>
              <w:rPr>
                <w:rFonts w:ascii="Times New Roman" w:eastAsia="Times New Roman" w:hAnsi="Times New Roman"/>
              </w:rPr>
            </w:pPr>
            <w:r w:rsidRPr="00A542C9">
              <w:rPr>
                <w:rFonts w:ascii="Times New Roman" w:hAnsi="Times New Roman"/>
                <w:spacing w:val="-1"/>
              </w:rPr>
              <w:t>(p-value</w:t>
            </w:r>
            <w:r w:rsidRPr="00A542C9">
              <w:rPr>
                <w:rFonts w:ascii="Times New Roman" w:hAnsi="Times New Roman"/>
              </w:rPr>
              <w:t xml:space="preserve"> &lt; </w:t>
            </w:r>
            <w:r w:rsidRPr="00A542C9">
              <w:rPr>
                <w:rFonts w:ascii="Times New Roman" w:hAnsi="Times New Roman"/>
                <w:spacing w:val="-1"/>
              </w:rPr>
              <w:t>0.0001)</w:t>
            </w:r>
          </w:p>
        </w:tc>
      </w:tr>
      <w:tr w:rsidR="00273BB0" w:rsidRPr="00A542C9" w14:paraId="7CEDC143" w14:textId="77777777" w:rsidTr="00B74CA8">
        <w:trPr>
          <w:cantSplit/>
        </w:trPr>
        <w:tc>
          <w:tcPr>
            <w:tcW w:w="3411" w:type="dxa"/>
            <w:tcBorders>
              <w:top w:val="single" w:sz="4" w:space="0" w:color="000000"/>
              <w:left w:val="single" w:sz="4" w:space="0" w:color="000000"/>
              <w:bottom w:val="single" w:sz="4" w:space="0" w:color="000000"/>
              <w:right w:val="single" w:sz="4" w:space="0" w:color="000000"/>
            </w:tcBorders>
          </w:tcPr>
          <w:p w14:paraId="112930D1" w14:textId="77777777" w:rsidR="00273BB0" w:rsidRPr="00B33AC3" w:rsidRDefault="00273BB0" w:rsidP="00FB19BF">
            <w:pPr>
              <w:pStyle w:val="TableParagraph"/>
              <w:keepNext/>
              <w:widowControl/>
              <w:spacing w:before="24" w:line="242" w:lineRule="exact"/>
              <w:rPr>
                <w:rFonts w:ascii="Times New Roman" w:eastAsia="Times New Roman" w:hAnsi="Times New Roman"/>
                <w:bCs/>
              </w:rPr>
            </w:pPr>
            <w:r w:rsidRPr="00B33AC3">
              <w:rPr>
                <w:rFonts w:ascii="Times New Roman" w:hAnsi="Times New Roman"/>
                <w:bCs/>
                <w:spacing w:val="-1"/>
              </w:rPr>
              <w:t>Objective</w:t>
            </w:r>
            <w:r w:rsidRPr="00B33AC3">
              <w:rPr>
                <w:rFonts w:ascii="Times New Roman" w:hAnsi="Times New Roman"/>
                <w:bCs/>
              </w:rPr>
              <w:t xml:space="preserve"> </w:t>
            </w:r>
            <w:r w:rsidR="00A80403" w:rsidRPr="00B33AC3">
              <w:rPr>
                <w:rFonts w:ascii="Times New Roman" w:hAnsi="Times New Roman"/>
                <w:bCs/>
                <w:spacing w:val="-2"/>
              </w:rPr>
              <w:t>r</w:t>
            </w:r>
            <w:r w:rsidRPr="00B33AC3">
              <w:rPr>
                <w:rFonts w:ascii="Times New Roman" w:hAnsi="Times New Roman"/>
                <w:bCs/>
                <w:spacing w:val="-2"/>
              </w:rPr>
              <w:t>esponse</w:t>
            </w:r>
            <w:r w:rsidRPr="00B33AC3">
              <w:rPr>
                <w:rFonts w:ascii="Times New Roman" w:hAnsi="Times New Roman"/>
                <w:bCs/>
              </w:rPr>
              <w:t xml:space="preserve"> </w:t>
            </w:r>
            <w:r w:rsidR="00A80403" w:rsidRPr="00B33AC3">
              <w:rPr>
                <w:rFonts w:ascii="Times New Roman" w:hAnsi="Times New Roman"/>
                <w:bCs/>
                <w:spacing w:val="-1"/>
              </w:rPr>
              <w:t>r</w:t>
            </w:r>
            <w:r w:rsidRPr="00B33AC3">
              <w:rPr>
                <w:rFonts w:ascii="Times New Roman" w:hAnsi="Times New Roman"/>
                <w:bCs/>
                <w:spacing w:val="-1"/>
              </w:rPr>
              <w:t>ate</w:t>
            </w:r>
            <w:r w:rsidRPr="00B33AC3">
              <w:rPr>
                <w:rFonts w:ascii="Times New Roman" w:hAnsi="Times New Roman"/>
                <w:bCs/>
                <w:spacing w:val="-5"/>
              </w:rPr>
              <w:t xml:space="preserve"> </w:t>
            </w:r>
            <w:r w:rsidRPr="00B33AC3">
              <w:rPr>
                <w:rFonts w:ascii="Times New Roman" w:hAnsi="Times New Roman"/>
                <w:bCs/>
                <w:spacing w:val="-1"/>
              </w:rPr>
              <w:t>(ORR)</w:t>
            </w:r>
          </w:p>
        </w:tc>
        <w:tc>
          <w:tcPr>
            <w:tcW w:w="2971" w:type="dxa"/>
            <w:tcBorders>
              <w:top w:val="single" w:sz="5" w:space="0" w:color="000000"/>
              <w:left w:val="single" w:sz="4" w:space="0" w:color="000000"/>
              <w:bottom w:val="single" w:sz="5" w:space="0" w:color="000000"/>
              <w:right w:val="nil"/>
            </w:tcBorders>
          </w:tcPr>
          <w:p w14:paraId="74426D9B" w14:textId="77777777" w:rsidR="00273BB0" w:rsidRPr="00A542C9" w:rsidRDefault="00273BB0" w:rsidP="00FB19BF">
            <w:pPr>
              <w:keepNext/>
              <w:widowControl/>
              <w:rPr>
                <w:rFonts w:ascii="Times New Roman" w:hAnsi="Times New Roman"/>
              </w:rPr>
            </w:pPr>
          </w:p>
        </w:tc>
        <w:tc>
          <w:tcPr>
            <w:tcW w:w="2969" w:type="dxa"/>
            <w:tcBorders>
              <w:top w:val="single" w:sz="5" w:space="0" w:color="000000"/>
              <w:left w:val="nil"/>
              <w:bottom w:val="single" w:sz="5" w:space="0" w:color="000000"/>
              <w:right w:val="single" w:sz="6" w:space="0" w:color="000000"/>
            </w:tcBorders>
          </w:tcPr>
          <w:p w14:paraId="3373CF8A" w14:textId="77777777" w:rsidR="00273BB0" w:rsidRPr="00A542C9" w:rsidRDefault="00273BB0" w:rsidP="00FB19BF">
            <w:pPr>
              <w:keepNext/>
              <w:widowControl/>
              <w:rPr>
                <w:rFonts w:ascii="Times New Roman" w:hAnsi="Times New Roman"/>
              </w:rPr>
            </w:pPr>
          </w:p>
        </w:tc>
      </w:tr>
      <w:tr w:rsidR="00972D3C" w:rsidRPr="00A542C9" w14:paraId="0197A1EA" w14:textId="77777777" w:rsidTr="00B74CA8">
        <w:trPr>
          <w:cantSplit/>
        </w:trPr>
        <w:tc>
          <w:tcPr>
            <w:tcW w:w="3411" w:type="dxa"/>
            <w:tcBorders>
              <w:top w:val="single" w:sz="4" w:space="0" w:color="000000"/>
              <w:left w:val="single" w:sz="4" w:space="0" w:color="000000"/>
              <w:bottom w:val="single" w:sz="4" w:space="0" w:color="000000"/>
              <w:right w:val="single" w:sz="4" w:space="0" w:color="000000"/>
            </w:tcBorders>
          </w:tcPr>
          <w:p w14:paraId="481C2944" w14:textId="77777777" w:rsidR="00972D3C" w:rsidRPr="003E37B0" w:rsidRDefault="00972D3C" w:rsidP="00B74CA8">
            <w:pPr>
              <w:pStyle w:val="TableParagraph"/>
              <w:keepNext/>
              <w:widowControl/>
              <w:spacing w:before="6"/>
              <w:ind w:left="259"/>
              <w:rPr>
                <w:rFonts w:ascii="Times New Roman" w:eastAsia="Times New Roman" w:hAnsi="Times New Roman"/>
              </w:rPr>
            </w:pPr>
            <w:r w:rsidRPr="00A542C9">
              <w:rPr>
                <w:rFonts w:ascii="Times New Roman" w:hAnsi="Times New Roman"/>
                <w:spacing w:val="-1"/>
              </w:rPr>
              <w:t>Patients</w:t>
            </w:r>
            <w:r w:rsidRPr="00A542C9">
              <w:rPr>
                <w:rFonts w:ascii="Times New Roman" w:hAnsi="Times New Roman"/>
              </w:rPr>
              <w:t xml:space="preserve"> </w:t>
            </w:r>
            <w:r w:rsidRPr="00A542C9">
              <w:rPr>
                <w:rFonts w:ascii="Times New Roman" w:hAnsi="Times New Roman"/>
                <w:spacing w:val="-1"/>
              </w:rPr>
              <w:t>included</w:t>
            </w:r>
            <w:r w:rsidRPr="00A542C9">
              <w:rPr>
                <w:rFonts w:ascii="Times New Roman" w:hAnsi="Times New Roman"/>
                <w:spacing w:val="-3"/>
              </w:rPr>
              <w:t xml:space="preserve"> </w:t>
            </w:r>
            <w:r w:rsidRPr="00A542C9">
              <w:rPr>
                <w:rFonts w:ascii="Times New Roman" w:hAnsi="Times New Roman"/>
              </w:rPr>
              <w:t xml:space="preserve">in </w:t>
            </w:r>
            <w:r w:rsidRPr="00A542C9">
              <w:rPr>
                <w:rFonts w:ascii="Times New Roman" w:hAnsi="Times New Roman"/>
                <w:spacing w:val="-1"/>
              </w:rPr>
              <w:t>analysis</w:t>
            </w:r>
          </w:p>
        </w:tc>
        <w:tc>
          <w:tcPr>
            <w:tcW w:w="2971" w:type="dxa"/>
            <w:tcBorders>
              <w:top w:val="single" w:sz="5" w:space="0" w:color="000000"/>
              <w:left w:val="single" w:sz="4" w:space="0" w:color="000000"/>
              <w:bottom w:val="single" w:sz="5" w:space="0" w:color="000000"/>
              <w:right w:val="single" w:sz="5" w:space="0" w:color="000000"/>
            </w:tcBorders>
          </w:tcPr>
          <w:p w14:paraId="7B67EE57" w14:textId="77777777" w:rsidR="00972D3C" w:rsidRPr="00A542C9" w:rsidRDefault="00972D3C" w:rsidP="00FB19BF">
            <w:pPr>
              <w:pStyle w:val="TableParagraph"/>
              <w:keepNext/>
              <w:widowControl/>
              <w:jc w:val="center"/>
              <w:rPr>
                <w:rFonts w:ascii="Times New Roman" w:hAnsi="Times New Roman"/>
              </w:rPr>
            </w:pPr>
            <w:r w:rsidRPr="00A542C9">
              <w:rPr>
                <w:rFonts w:ascii="Times New Roman" w:hAnsi="Times New Roman"/>
              </w:rPr>
              <w:t>406</w:t>
            </w:r>
          </w:p>
        </w:tc>
        <w:tc>
          <w:tcPr>
            <w:tcW w:w="2969" w:type="dxa"/>
            <w:tcBorders>
              <w:top w:val="single" w:sz="5" w:space="0" w:color="000000"/>
              <w:left w:val="single" w:sz="5" w:space="0" w:color="000000"/>
              <w:bottom w:val="single" w:sz="5" w:space="0" w:color="000000"/>
              <w:right w:val="single" w:sz="6" w:space="0" w:color="000000"/>
            </w:tcBorders>
          </w:tcPr>
          <w:p w14:paraId="5D2F7B3C" w14:textId="77777777" w:rsidR="00972D3C" w:rsidRPr="003E37B0" w:rsidRDefault="00972D3C" w:rsidP="00FB19BF">
            <w:pPr>
              <w:pStyle w:val="TableParagraph"/>
              <w:keepNext/>
              <w:widowControl/>
              <w:spacing w:before="19"/>
              <w:jc w:val="center"/>
              <w:rPr>
                <w:rFonts w:ascii="Times New Roman" w:eastAsia="Times New Roman" w:hAnsi="Times New Roman"/>
              </w:rPr>
            </w:pPr>
            <w:r w:rsidRPr="00A542C9">
              <w:rPr>
                <w:rFonts w:ascii="Times New Roman" w:hAnsi="Times New Roman"/>
              </w:rPr>
              <w:t>404</w:t>
            </w:r>
          </w:p>
        </w:tc>
      </w:tr>
      <w:tr w:rsidR="00972D3C" w:rsidRPr="00A542C9" w14:paraId="40804533" w14:textId="77777777" w:rsidTr="00B74CA8">
        <w:trPr>
          <w:cantSplit/>
        </w:trPr>
        <w:tc>
          <w:tcPr>
            <w:tcW w:w="3411" w:type="dxa"/>
            <w:tcBorders>
              <w:top w:val="single" w:sz="4" w:space="0" w:color="000000"/>
              <w:left w:val="single" w:sz="6" w:space="0" w:color="000000"/>
              <w:bottom w:val="single" w:sz="5" w:space="0" w:color="000000"/>
              <w:right w:val="single" w:sz="5" w:space="0" w:color="000000"/>
            </w:tcBorders>
          </w:tcPr>
          <w:p w14:paraId="312B3DD0" w14:textId="77777777" w:rsidR="00972D3C" w:rsidRPr="003E37B0" w:rsidRDefault="00972D3C" w:rsidP="00B74CA8">
            <w:pPr>
              <w:pStyle w:val="TableParagraph"/>
              <w:keepNext/>
              <w:widowControl/>
              <w:spacing w:before="19"/>
              <w:ind w:left="259"/>
              <w:rPr>
                <w:rFonts w:ascii="Times New Roman" w:eastAsia="Times New Roman" w:hAnsi="Times New Roman"/>
              </w:rPr>
            </w:pPr>
            <w:r w:rsidRPr="00A542C9">
              <w:rPr>
                <w:rFonts w:ascii="Times New Roman" w:hAnsi="Times New Roman"/>
              </w:rPr>
              <w:t>Rate</w:t>
            </w:r>
          </w:p>
        </w:tc>
        <w:tc>
          <w:tcPr>
            <w:tcW w:w="2971" w:type="dxa"/>
            <w:tcBorders>
              <w:top w:val="single" w:sz="5" w:space="0" w:color="000000"/>
              <w:left w:val="single" w:sz="5" w:space="0" w:color="000000"/>
              <w:bottom w:val="single" w:sz="5" w:space="0" w:color="000000"/>
              <w:right w:val="single" w:sz="5" w:space="0" w:color="000000"/>
            </w:tcBorders>
          </w:tcPr>
          <w:p w14:paraId="62EF2A0E" w14:textId="77777777" w:rsidR="00972D3C" w:rsidRPr="00A542C9" w:rsidRDefault="00972D3C" w:rsidP="00E86D45">
            <w:pPr>
              <w:keepNext/>
              <w:widowControl/>
              <w:jc w:val="center"/>
              <w:rPr>
                <w:rFonts w:ascii="Times New Roman" w:hAnsi="Times New Roman"/>
              </w:rPr>
            </w:pPr>
            <w:r w:rsidRPr="00A542C9">
              <w:rPr>
                <w:rFonts w:ascii="Times New Roman" w:hAnsi="Times New Roman"/>
              </w:rPr>
              <w:t>3.9%</w:t>
            </w:r>
          </w:p>
        </w:tc>
        <w:tc>
          <w:tcPr>
            <w:tcW w:w="2969" w:type="dxa"/>
            <w:tcBorders>
              <w:top w:val="single" w:sz="5" w:space="0" w:color="000000"/>
              <w:left w:val="single" w:sz="5" w:space="0" w:color="000000"/>
              <w:bottom w:val="single" w:sz="5" w:space="0" w:color="000000"/>
              <w:right w:val="single" w:sz="6" w:space="0" w:color="000000"/>
            </w:tcBorders>
          </w:tcPr>
          <w:p w14:paraId="0C2D4A18" w14:textId="77777777" w:rsidR="00972D3C" w:rsidRPr="003E37B0" w:rsidRDefault="00972D3C" w:rsidP="00E86D45">
            <w:pPr>
              <w:pStyle w:val="TableParagraph"/>
              <w:keepNext/>
              <w:widowControl/>
              <w:spacing w:before="19"/>
              <w:ind w:hanging="1"/>
              <w:jc w:val="center"/>
              <w:rPr>
                <w:rFonts w:ascii="Times New Roman" w:eastAsia="Times New Roman" w:hAnsi="Times New Roman"/>
              </w:rPr>
            </w:pPr>
            <w:r w:rsidRPr="00A542C9">
              <w:rPr>
                <w:rFonts w:ascii="Times New Roman" w:hAnsi="Times New Roman"/>
              </w:rPr>
              <w:t>5.4%</w:t>
            </w:r>
          </w:p>
        </w:tc>
      </w:tr>
      <w:tr w:rsidR="00972D3C" w:rsidRPr="00A542C9" w14:paraId="1C7F60D4" w14:textId="77777777" w:rsidTr="00B74CA8">
        <w:trPr>
          <w:cantSplit/>
        </w:trPr>
        <w:tc>
          <w:tcPr>
            <w:tcW w:w="3411" w:type="dxa"/>
            <w:tcBorders>
              <w:top w:val="single" w:sz="5" w:space="0" w:color="000000"/>
              <w:left w:val="single" w:sz="6" w:space="0" w:color="000000"/>
              <w:bottom w:val="single" w:sz="6" w:space="0" w:color="000000"/>
              <w:right w:val="single" w:sz="5" w:space="0" w:color="000000"/>
            </w:tcBorders>
          </w:tcPr>
          <w:p w14:paraId="13EB7E23" w14:textId="77777777" w:rsidR="00972D3C" w:rsidRPr="00A542C9" w:rsidRDefault="00972D3C" w:rsidP="00FB19BF">
            <w:pPr>
              <w:widowControl/>
              <w:rPr>
                <w:rFonts w:ascii="Times New Roman" w:hAnsi="Times New Roman"/>
              </w:rPr>
            </w:pPr>
          </w:p>
        </w:tc>
        <w:tc>
          <w:tcPr>
            <w:tcW w:w="5940" w:type="dxa"/>
            <w:gridSpan w:val="2"/>
            <w:tcBorders>
              <w:top w:val="single" w:sz="5" w:space="0" w:color="000000"/>
              <w:left w:val="single" w:sz="5" w:space="0" w:color="000000"/>
              <w:bottom w:val="single" w:sz="6" w:space="0" w:color="000000"/>
              <w:right w:val="single" w:sz="6" w:space="0" w:color="000000"/>
            </w:tcBorders>
          </w:tcPr>
          <w:p w14:paraId="4C52B891" w14:textId="77777777" w:rsidR="00972D3C" w:rsidRPr="003E37B0" w:rsidRDefault="00972D3C" w:rsidP="00FB19BF">
            <w:pPr>
              <w:pStyle w:val="TableParagraph"/>
              <w:widowControl/>
              <w:spacing w:before="19"/>
              <w:jc w:val="center"/>
              <w:rPr>
                <w:rFonts w:ascii="Times New Roman" w:eastAsia="Times New Roman" w:hAnsi="Times New Roman"/>
              </w:rPr>
            </w:pPr>
            <w:r w:rsidRPr="00A542C9">
              <w:rPr>
                <w:rFonts w:ascii="Times New Roman" w:hAnsi="Times New Roman"/>
                <w:spacing w:val="-1"/>
              </w:rPr>
              <w:t>(p-value</w:t>
            </w:r>
            <w:r w:rsidRPr="00A542C9">
              <w:rPr>
                <w:rFonts w:ascii="Times New Roman" w:hAnsi="Times New Roman"/>
              </w:rPr>
              <w:t xml:space="preserve"> = </w:t>
            </w:r>
            <w:r w:rsidRPr="00A542C9">
              <w:rPr>
                <w:rFonts w:ascii="Times New Roman" w:hAnsi="Times New Roman"/>
                <w:spacing w:val="-1"/>
              </w:rPr>
              <w:t>0.3113)</w:t>
            </w:r>
          </w:p>
        </w:tc>
      </w:tr>
    </w:tbl>
    <w:p w14:paraId="5DB269CC" w14:textId="77777777" w:rsidR="00D15122" w:rsidRPr="003E37B0" w:rsidRDefault="009B0756" w:rsidP="00AF735A">
      <w:pPr>
        <w:widowControl/>
        <w:ind w:left="288" w:hanging="288"/>
        <w:rPr>
          <w:rFonts w:ascii="Times New Roman" w:eastAsia="Times New Roman" w:hAnsi="Times New Roman"/>
          <w:sz w:val="20"/>
          <w:szCs w:val="20"/>
        </w:rPr>
      </w:pPr>
      <w:r w:rsidRPr="003E37B0">
        <w:rPr>
          <w:rFonts w:ascii="Times New Roman" w:hAnsi="Times New Roman"/>
          <w:vertAlign w:val="superscript"/>
        </w:rPr>
        <w:t>a</w:t>
      </w:r>
      <w:r w:rsidRPr="003E37B0">
        <w:rPr>
          <w:rFonts w:ascii="Times New Roman" w:hAnsi="Times New Roman"/>
          <w:sz w:val="13"/>
        </w:rPr>
        <w:t xml:space="preserve"> </w:t>
      </w:r>
      <w:r w:rsidR="00AF735A">
        <w:rPr>
          <w:rFonts w:ascii="Times New Roman" w:hAnsi="Times New Roman"/>
          <w:sz w:val="13"/>
        </w:rPr>
        <w:tab/>
      </w:r>
      <w:r w:rsidRPr="003E37B0">
        <w:rPr>
          <w:rFonts w:ascii="Times New Roman" w:hAnsi="Times New Roman"/>
          <w:sz w:val="20"/>
        </w:rPr>
        <w:t>5.0 mg/kg every 2 weeks or 7.5 mg/kg every 3 weeks</w:t>
      </w:r>
    </w:p>
    <w:p w14:paraId="2091AD93" w14:textId="77777777" w:rsidR="00D15122" w:rsidRPr="003E37B0" w:rsidRDefault="00D15122" w:rsidP="00B56F29">
      <w:pPr>
        <w:widowControl/>
        <w:rPr>
          <w:rFonts w:ascii="Times New Roman" w:eastAsia="Times New Roman" w:hAnsi="Times New Roman"/>
        </w:rPr>
      </w:pPr>
    </w:p>
    <w:p w14:paraId="0FBC9A8D" w14:textId="77777777" w:rsidR="00D15122" w:rsidRPr="003E37B0" w:rsidRDefault="009B0756" w:rsidP="00B56F29">
      <w:pPr>
        <w:pStyle w:val="BodyText"/>
        <w:widowControl/>
        <w:ind w:left="0"/>
      </w:pPr>
      <w:r w:rsidRPr="003E37B0">
        <w:t>Statistically significant improvements in progression-free survival were also observed. Objective response rate was low in both treatment arms and the difference was not significant.</w:t>
      </w:r>
    </w:p>
    <w:p w14:paraId="5181C4E6" w14:textId="77777777" w:rsidR="00D15122" w:rsidRPr="003E37B0" w:rsidRDefault="00D15122" w:rsidP="00B56F29">
      <w:pPr>
        <w:widowControl/>
        <w:rPr>
          <w:rFonts w:ascii="Times New Roman" w:eastAsia="Times New Roman" w:hAnsi="Times New Roman"/>
        </w:rPr>
      </w:pPr>
    </w:p>
    <w:p w14:paraId="7A6B95CD" w14:textId="77777777" w:rsidR="00D15122" w:rsidRPr="003E37B0" w:rsidRDefault="009B0756" w:rsidP="00B56F29">
      <w:pPr>
        <w:pStyle w:val="BodyText"/>
        <w:widowControl/>
        <w:ind w:left="0"/>
      </w:pPr>
      <w:r w:rsidRPr="003E37B0">
        <w:t>Study E3200 used a 5 mg/kg/week equivalent dose of bevacizumab in bevacizumab-naïve patients, while study ML18147 used a 2.5 mg/kg/week equivalent dose of bevacizumab in bevacizumab</w:t>
      </w:r>
      <w:r w:rsidR="00B50612">
        <w:noBreakHyphen/>
      </w:r>
      <w:r w:rsidRPr="003E37B0">
        <w:t>pretreated patients. A cross-trial comparison of the efficacy and safety data is limited by differences between these studies, most notably in patient populations, previous bevacizumab exposure and chemotherapy regimens. Both the 5 mg/kg/week and 2.5 mg/kg/week equivalent doses of bevacizumab provided a statistically significant benefit with regards to OS (HR 0.751 in study E3200; HR 0.81 in study ML18147) and PFS (HR 0.518 in study E3200; HR 0.68 in study ML18147). In terms of safety, there was a higher overall incidence of Grade 3-5 AEs in study E3200 relative to study ML18147.</w:t>
      </w:r>
    </w:p>
    <w:p w14:paraId="0C5EC90B" w14:textId="77777777" w:rsidR="00D15122" w:rsidRPr="003E37B0" w:rsidRDefault="00D15122" w:rsidP="00B56F29">
      <w:pPr>
        <w:widowControl/>
        <w:rPr>
          <w:rFonts w:ascii="Times New Roman" w:eastAsia="Times New Roman" w:hAnsi="Times New Roman"/>
        </w:rPr>
      </w:pPr>
    </w:p>
    <w:p w14:paraId="2B53704E" w14:textId="77777777" w:rsidR="00D15122" w:rsidRPr="00F73426" w:rsidRDefault="009B0756" w:rsidP="00B56F29">
      <w:pPr>
        <w:keepNext/>
        <w:widowControl/>
        <w:rPr>
          <w:rFonts w:ascii="Times New Roman" w:eastAsia="Times New Roman" w:hAnsi="Times New Roman"/>
          <w:i/>
        </w:rPr>
      </w:pPr>
      <w:r w:rsidRPr="00F73426">
        <w:rPr>
          <w:rFonts w:ascii="Times New Roman" w:hAnsi="Times New Roman"/>
          <w:i/>
          <w:u w:val="single" w:color="000000"/>
        </w:rPr>
        <w:t>Metastatic breast cancer (mBC)</w:t>
      </w:r>
    </w:p>
    <w:p w14:paraId="3B083ADA" w14:textId="77777777" w:rsidR="002E30F6" w:rsidRDefault="002E30F6" w:rsidP="00B56F29">
      <w:pPr>
        <w:keepNext/>
        <w:widowControl/>
        <w:rPr>
          <w:rFonts w:ascii="Times New Roman" w:eastAsia="Times New Roman" w:hAnsi="Times New Roman"/>
        </w:rPr>
      </w:pPr>
    </w:p>
    <w:p w14:paraId="45C680DB" w14:textId="38649333" w:rsidR="002E30F6" w:rsidRDefault="002E30F6" w:rsidP="00B56F29">
      <w:pPr>
        <w:widowControl/>
        <w:autoSpaceDE w:val="0"/>
        <w:autoSpaceDN w:val="0"/>
        <w:adjustRightInd w:val="0"/>
        <w:rPr>
          <w:rFonts w:ascii="Times New Roman" w:hAnsi="Times New Roman"/>
          <w:color w:val="000000"/>
        </w:rPr>
      </w:pPr>
      <w:r w:rsidRPr="00E32F39">
        <w:rPr>
          <w:rFonts w:ascii="Times New Roman" w:hAnsi="Times New Roman"/>
          <w:color w:val="000000"/>
        </w:rPr>
        <w:t xml:space="preserve">Two large </w:t>
      </w:r>
      <w:r w:rsidR="00B41415">
        <w:rPr>
          <w:rFonts w:ascii="Times New Roman" w:hAnsi="Times New Roman"/>
          <w:color w:val="000000"/>
        </w:rPr>
        <w:t>p</w:t>
      </w:r>
      <w:r w:rsidRPr="00E32F39">
        <w:rPr>
          <w:rFonts w:ascii="Times New Roman" w:hAnsi="Times New Roman"/>
          <w:color w:val="000000"/>
        </w:rPr>
        <w:t xml:space="preserve">hase III trials were designed to investigate the treatment effect of </w:t>
      </w:r>
      <w:r w:rsidRPr="00EA2133">
        <w:rPr>
          <w:rFonts w:ascii="Times New Roman" w:hAnsi="Times New Roman"/>
        </w:rPr>
        <w:t>bevacizumab</w:t>
      </w:r>
      <w:r w:rsidRPr="00EA2133">
        <w:rPr>
          <w:rFonts w:ascii="Times New Roman" w:hAnsi="Times New Roman"/>
          <w:color w:val="000000"/>
        </w:rPr>
        <w:t xml:space="preserve"> </w:t>
      </w:r>
      <w:r w:rsidRPr="00E32F39">
        <w:rPr>
          <w:rFonts w:ascii="Times New Roman" w:hAnsi="Times New Roman"/>
          <w:color w:val="000000"/>
        </w:rPr>
        <w:t>in combination with two individual chemotherapy agents, as measured by the primary endpoint of PFS. A clinically meaningful and statistically significant improvement in PFS was observed in both trials.</w:t>
      </w:r>
    </w:p>
    <w:p w14:paraId="6B4A2C38" w14:textId="77777777" w:rsidR="002E30F6" w:rsidRPr="00E32F39" w:rsidRDefault="002E30F6" w:rsidP="00B56F29">
      <w:pPr>
        <w:widowControl/>
        <w:autoSpaceDE w:val="0"/>
        <w:autoSpaceDN w:val="0"/>
        <w:adjustRightInd w:val="0"/>
        <w:rPr>
          <w:rFonts w:ascii="Times New Roman" w:hAnsi="Times New Roman"/>
          <w:color w:val="000000"/>
        </w:rPr>
      </w:pPr>
    </w:p>
    <w:p w14:paraId="178F584F" w14:textId="77777777" w:rsidR="002E30F6" w:rsidRDefault="002E30F6" w:rsidP="00B56F29">
      <w:pPr>
        <w:widowControl/>
        <w:autoSpaceDE w:val="0"/>
        <w:autoSpaceDN w:val="0"/>
        <w:adjustRightInd w:val="0"/>
        <w:rPr>
          <w:rFonts w:ascii="Times New Roman" w:hAnsi="Times New Roman"/>
          <w:color w:val="000000"/>
        </w:rPr>
      </w:pPr>
      <w:r w:rsidRPr="00E32F39">
        <w:rPr>
          <w:rFonts w:ascii="Times New Roman" w:hAnsi="Times New Roman"/>
          <w:color w:val="000000"/>
        </w:rPr>
        <w:lastRenderedPageBreak/>
        <w:t>Summarised below are PFS results for the individual chemotherapy agents included in the indication:</w:t>
      </w:r>
    </w:p>
    <w:p w14:paraId="713B7AD4" w14:textId="77777777" w:rsidR="002E30F6" w:rsidRPr="00E32F39" w:rsidRDefault="002E30F6" w:rsidP="00B56F29">
      <w:pPr>
        <w:widowControl/>
        <w:autoSpaceDE w:val="0"/>
        <w:autoSpaceDN w:val="0"/>
        <w:adjustRightInd w:val="0"/>
        <w:rPr>
          <w:rFonts w:ascii="Times New Roman" w:hAnsi="Times New Roman"/>
          <w:color w:val="000000"/>
        </w:rPr>
      </w:pPr>
    </w:p>
    <w:p w14:paraId="11E416B2" w14:textId="77777777" w:rsidR="002E30F6" w:rsidRPr="00E32F39" w:rsidRDefault="002E30F6" w:rsidP="003C2FFD">
      <w:pPr>
        <w:widowControl/>
        <w:numPr>
          <w:ilvl w:val="0"/>
          <w:numId w:val="32"/>
        </w:numPr>
        <w:autoSpaceDE w:val="0"/>
        <w:autoSpaceDN w:val="0"/>
        <w:adjustRightInd w:val="0"/>
        <w:ind w:left="562" w:hanging="562"/>
        <w:rPr>
          <w:rFonts w:ascii="Times New Roman" w:hAnsi="Times New Roman"/>
          <w:color w:val="000000"/>
        </w:rPr>
      </w:pPr>
      <w:r w:rsidRPr="00E32F39">
        <w:rPr>
          <w:rFonts w:ascii="Times New Roman" w:hAnsi="Times New Roman"/>
          <w:color w:val="000000"/>
        </w:rPr>
        <w:t>Study E2100 (paclitaxel)</w:t>
      </w:r>
    </w:p>
    <w:p w14:paraId="764771EB" w14:textId="77777777" w:rsidR="002E30F6" w:rsidRPr="00E32F39" w:rsidRDefault="002E30F6" w:rsidP="00B56F29">
      <w:pPr>
        <w:widowControl/>
        <w:numPr>
          <w:ilvl w:val="1"/>
          <w:numId w:val="32"/>
        </w:numPr>
        <w:autoSpaceDE w:val="0"/>
        <w:autoSpaceDN w:val="0"/>
        <w:adjustRightInd w:val="0"/>
        <w:rPr>
          <w:rFonts w:ascii="Times New Roman" w:hAnsi="Times New Roman"/>
          <w:color w:val="000000"/>
        </w:rPr>
      </w:pPr>
      <w:r w:rsidRPr="00E32F39">
        <w:rPr>
          <w:rFonts w:ascii="Times New Roman" w:hAnsi="Times New Roman"/>
          <w:color w:val="000000"/>
        </w:rPr>
        <w:t>Median PFS increase 5.6 months, HR 0.421 (p &lt; 0.0001, 95% CI 0.343; 0.516)</w:t>
      </w:r>
    </w:p>
    <w:p w14:paraId="2DEA3A9C" w14:textId="77777777" w:rsidR="002E30F6" w:rsidRPr="00E32F39" w:rsidRDefault="002E30F6" w:rsidP="003C2FFD">
      <w:pPr>
        <w:widowControl/>
        <w:numPr>
          <w:ilvl w:val="0"/>
          <w:numId w:val="32"/>
        </w:numPr>
        <w:autoSpaceDE w:val="0"/>
        <w:autoSpaceDN w:val="0"/>
        <w:adjustRightInd w:val="0"/>
        <w:ind w:left="562" w:hanging="562"/>
        <w:rPr>
          <w:rFonts w:ascii="Times New Roman" w:hAnsi="Times New Roman"/>
          <w:color w:val="000000"/>
        </w:rPr>
      </w:pPr>
      <w:r w:rsidRPr="00E32F39">
        <w:rPr>
          <w:rFonts w:ascii="Times New Roman" w:hAnsi="Times New Roman"/>
          <w:color w:val="000000"/>
        </w:rPr>
        <w:t>Study AVF3694g (capecitabine)</w:t>
      </w:r>
    </w:p>
    <w:p w14:paraId="0DD73E6E" w14:textId="77777777" w:rsidR="002E30F6" w:rsidRDefault="002E30F6" w:rsidP="00B56F29">
      <w:pPr>
        <w:widowControl/>
        <w:numPr>
          <w:ilvl w:val="1"/>
          <w:numId w:val="32"/>
        </w:numPr>
        <w:autoSpaceDE w:val="0"/>
        <w:autoSpaceDN w:val="0"/>
        <w:adjustRightInd w:val="0"/>
        <w:rPr>
          <w:rFonts w:ascii="Times New Roman" w:hAnsi="Times New Roman"/>
          <w:color w:val="000000"/>
        </w:rPr>
      </w:pPr>
      <w:r w:rsidRPr="00E32F39">
        <w:rPr>
          <w:rFonts w:ascii="Times New Roman" w:hAnsi="Times New Roman"/>
          <w:color w:val="000000"/>
        </w:rPr>
        <w:t>Median PFS increase 2.9 months, HR 0.69 (p = 0.0002, 95% CI 0.56; 0.84)</w:t>
      </w:r>
    </w:p>
    <w:p w14:paraId="1582A794" w14:textId="77777777" w:rsidR="002E30F6" w:rsidRPr="00E32F39" w:rsidRDefault="002E30F6" w:rsidP="00B56F29">
      <w:pPr>
        <w:widowControl/>
        <w:autoSpaceDE w:val="0"/>
        <w:autoSpaceDN w:val="0"/>
        <w:adjustRightInd w:val="0"/>
        <w:rPr>
          <w:rFonts w:ascii="Times New Roman" w:hAnsi="Times New Roman"/>
          <w:color w:val="000000"/>
        </w:rPr>
      </w:pPr>
    </w:p>
    <w:p w14:paraId="50639349" w14:textId="77777777" w:rsidR="00D15122" w:rsidRDefault="002E30F6" w:rsidP="00B56F29">
      <w:pPr>
        <w:keepNext/>
        <w:widowControl/>
        <w:rPr>
          <w:rFonts w:ascii="Times New Roman" w:hAnsi="Times New Roman"/>
          <w:color w:val="000000"/>
        </w:rPr>
      </w:pPr>
      <w:r w:rsidRPr="00E32F39">
        <w:rPr>
          <w:rFonts w:ascii="Times New Roman" w:hAnsi="Times New Roman"/>
          <w:color w:val="000000"/>
        </w:rPr>
        <w:t>Further details of each study and the results are provided below.</w:t>
      </w:r>
    </w:p>
    <w:p w14:paraId="17162C0B" w14:textId="77777777" w:rsidR="002E30F6" w:rsidRPr="003E37B0" w:rsidRDefault="002E30F6" w:rsidP="00B56F29">
      <w:pPr>
        <w:keepNext/>
        <w:widowControl/>
        <w:rPr>
          <w:rFonts w:ascii="Times New Roman" w:eastAsia="Times New Roman" w:hAnsi="Times New Roman"/>
        </w:rPr>
      </w:pPr>
    </w:p>
    <w:p w14:paraId="48A45147" w14:textId="77777777" w:rsidR="00D15122" w:rsidRPr="003E37B0" w:rsidRDefault="009B0756" w:rsidP="00B56F29">
      <w:pPr>
        <w:keepNext/>
        <w:widowControl/>
        <w:spacing w:line="252" w:lineRule="exact"/>
        <w:rPr>
          <w:rFonts w:ascii="Times New Roman" w:eastAsia="Times New Roman" w:hAnsi="Times New Roman"/>
        </w:rPr>
      </w:pPr>
      <w:r w:rsidRPr="003E37B0">
        <w:rPr>
          <w:rFonts w:ascii="Times New Roman" w:hAnsi="Times New Roman"/>
          <w:i/>
        </w:rPr>
        <w:t>ECOG E2100</w:t>
      </w:r>
    </w:p>
    <w:p w14:paraId="62CEDBDF" w14:textId="284B9197" w:rsidR="00D15122" w:rsidRPr="003E37B0" w:rsidRDefault="009B0756" w:rsidP="00B56F29">
      <w:pPr>
        <w:pStyle w:val="BodyText"/>
        <w:widowControl/>
        <w:ind w:left="0"/>
      </w:pPr>
      <w:r w:rsidRPr="003E37B0">
        <w:t xml:space="preserve">Trial E2100 was an open-label, randomised, active controlled, multicentre clinical trial evaluating </w:t>
      </w:r>
      <w:r w:rsidR="007A5E85" w:rsidRPr="003E37B0">
        <w:t>b</w:t>
      </w:r>
      <w:r w:rsidR="00007842" w:rsidRPr="003E37B0">
        <w:t>evacizumab</w:t>
      </w:r>
      <w:r w:rsidRPr="003E37B0">
        <w:t xml:space="preserve"> in combination with paclitaxel for locally recurrent or metastatic breast cancer in patients who had not previously received chemotherapy for locally recurrent and metastatic disease. Patients were</w:t>
      </w:r>
      <w:r w:rsidR="007A5E85" w:rsidRPr="003E37B0">
        <w:t xml:space="preserve"> </w:t>
      </w:r>
      <w:r w:rsidRPr="003E37B0">
        <w:t>randomised to paclitaxel alone (90 mg/m</w:t>
      </w:r>
      <w:r w:rsidRPr="00935ED9">
        <w:rPr>
          <w:vertAlign w:val="superscript"/>
        </w:rPr>
        <w:t>2</w:t>
      </w:r>
      <w:r w:rsidRPr="003E37B0">
        <w:rPr>
          <w:sz w:val="14"/>
        </w:rPr>
        <w:t xml:space="preserve"> </w:t>
      </w:r>
      <w:r w:rsidR="00A04220">
        <w:t>intravenous</w:t>
      </w:r>
      <w:r w:rsidR="00726961">
        <w:t>ly</w:t>
      </w:r>
      <w:r w:rsidRPr="003E37B0">
        <w:t xml:space="preserve"> over 1 hour once weekly for three out of four weeks) or in combination with </w:t>
      </w:r>
      <w:r w:rsidR="007A5E85" w:rsidRPr="003E37B0">
        <w:t>b</w:t>
      </w:r>
      <w:r w:rsidR="00007842" w:rsidRPr="003E37B0">
        <w:t>evacizumab</w:t>
      </w:r>
      <w:r w:rsidRPr="003E37B0">
        <w:t xml:space="preserve"> (10 mg/kg </w:t>
      </w:r>
      <w:r w:rsidR="00A04220">
        <w:t>intravenous</w:t>
      </w:r>
      <w:r w:rsidRPr="003E37B0">
        <w:t xml:space="preserve"> infusion every two weeks). Prior hormonal therapy for the treatment of metastatic disease was allowed. Adjuvant taxane therapy was allowed only if it was completed at least 12 months prior to trial entry. Of the 722 patients in the trial, the majority of patients had HER2-negative disease (90%), with a small number of patients with unknown (8%) or confirmed HER2-positive status (2%), who had previously been treated with or were considered unsuitable for trastuzumab therapy. Furthermore, 65% of patients had received adjuvant chemotherapy including 19% prior taxanes and 49% prior anthracyclines. Patients with central nervous system metastases, including previously treated or resected brain lesions, were excluded.</w:t>
      </w:r>
    </w:p>
    <w:p w14:paraId="34D5D400" w14:textId="77777777" w:rsidR="00D15122" w:rsidRPr="003E37B0" w:rsidRDefault="00D15122" w:rsidP="00B56F29">
      <w:pPr>
        <w:widowControl/>
        <w:rPr>
          <w:rFonts w:ascii="Times New Roman" w:eastAsia="Times New Roman" w:hAnsi="Times New Roman"/>
        </w:rPr>
      </w:pPr>
    </w:p>
    <w:p w14:paraId="0A32E39D" w14:textId="77777777" w:rsidR="00D15122" w:rsidRPr="003E37B0" w:rsidRDefault="009B0756" w:rsidP="00B56F29">
      <w:pPr>
        <w:pStyle w:val="BodyText"/>
        <w:widowControl/>
        <w:ind w:left="0"/>
      </w:pPr>
      <w:r w:rsidRPr="003E37B0">
        <w:t xml:space="preserve">In trial E2100, patients were treated until disease progression. In situations where early discontinuation of chemotherapy was required, treatment with </w:t>
      </w:r>
      <w:r w:rsidR="007A5E85" w:rsidRPr="003E37B0">
        <w:t>b</w:t>
      </w:r>
      <w:r w:rsidR="00007842" w:rsidRPr="003E37B0">
        <w:t>evacizumab</w:t>
      </w:r>
      <w:r w:rsidRPr="003E37B0">
        <w:t xml:space="preserve"> as a single agent continued until disease progression. The patient characteristics were similar across the trial arms. The primary endpoint of this trial was progression free survival (PFS), based on trial investigators’ assessment of disease progression. In addition, an independent review of the primary endpoint was also conducted. The results of this trial are presented in Table 10.</w:t>
      </w:r>
    </w:p>
    <w:p w14:paraId="5D52A8D1" w14:textId="77777777" w:rsidR="00D15122" w:rsidRPr="003E37B0" w:rsidRDefault="00D15122" w:rsidP="00B56F29">
      <w:pPr>
        <w:widowControl/>
        <w:rPr>
          <w:rFonts w:ascii="Times New Roman" w:eastAsia="Times New Roman" w:hAnsi="Times New Roman"/>
        </w:rPr>
      </w:pPr>
    </w:p>
    <w:p w14:paraId="47234F43" w14:textId="77777777" w:rsidR="00D15122" w:rsidRPr="003E37B0" w:rsidRDefault="009B0756" w:rsidP="00B56F29">
      <w:pPr>
        <w:pStyle w:val="Heading1"/>
        <w:keepNext/>
        <w:widowControl/>
        <w:tabs>
          <w:tab w:val="left" w:pos="1353"/>
        </w:tabs>
        <w:ind w:left="0"/>
        <w:rPr>
          <w:bCs w:val="0"/>
        </w:rPr>
      </w:pPr>
      <w:r w:rsidRPr="003E37B0">
        <w:t>Table 10</w:t>
      </w:r>
      <w:r w:rsidRPr="003E37B0">
        <w:tab/>
        <w:t>Trial E2100 efficacy results</w:t>
      </w:r>
    </w:p>
    <w:p w14:paraId="30A4A86A" w14:textId="77777777" w:rsidR="00D15122" w:rsidRPr="003E37B0" w:rsidRDefault="00D15122" w:rsidP="00B56F29">
      <w:pPr>
        <w:keepNext/>
        <w:widowControl/>
        <w:rPr>
          <w:rFonts w:ascii="Times New Roman" w:eastAsia="Times New Roman" w:hAnsi="Times New Roman"/>
          <w:bCs/>
        </w:rPr>
      </w:pPr>
    </w:p>
    <w:tbl>
      <w:tblPr>
        <w:tblW w:w="5000" w:type="pct"/>
        <w:tblLayout w:type="fixed"/>
        <w:tblCellMar>
          <w:left w:w="115" w:type="dxa"/>
          <w:right w:w="115" w:type="dxa"/>
        </w:tblCellMar>
        <w:tblLook w:val="01E0" w:firstRow="1" w:lastRow="1" w:firstColumn="1" w:lastColumn="1" w:noHBand="0" w:noVBand="0"/>
      </w:tblPr>
      <w:tblGrid>
        <w:gridCol w:w="2358"/>
        <w:gridCol w:w="1493"/>
        <w:gridCol w:w="1866"/>
        <w:gridCol w:w="1493"/>
        <w:gridCol w:w="1866"/>
      </w:tblGrid>
      <w:tr w:rsidR="00D15122" w:rsidRPr="00A542C9" w14:paraId="4F4158D8" w14:textId="77777777" w:rsidTr="00FB19BF">
        <w:trPr>
          <w:cantSplit/>
        </w:trPr>
        <w:tc>
          <w:tcPr>
            <w:tcW w:w="8756" w:type="dxa"/>
            <w:gridSpan w:val="5"/>
            <w:tcBorders>
              <w:top w:val="single" w:sz="5" w:space="0" w:color="000000"/>
              <w:left w:val="single" w:sz="5" w:space="0" w:color="000000"/>
              <w:bottom w:val="single" w:sz="5" w:space="0" w:color="000000"/>
              <w:right w:val="single" w:sz="5" w:space="0" w:color="000000"/>
            </w:tcBorders>
          </w:tcPr>
          <w:p w14:paraId="37DDB3A3" w14:textId="77777777" w:rsidR="00D15122" w:rsidRPr="003E37B0" w:rsidRDefault="009B0756" w:rsidP="00FB19BF">
            <w:pPr>
              <w:pStyle w:val="TableParagraph"/>
              <w:keepNext/>
              <w:widowControl/>
              <w:spacing w:line="246" w:lineRule="exact"/>
              <w:rPr>
                <w:rFonts w:ascii="Times New Roman" w:eastAsia="Times New Roman" w:hAnsi="Times New Roman"/>
              </w:rPr>
            </w:pPr>
            <w:r w:rsidRPr="00A542C9">
              <w:rPr>
                <w:rFonts w:ascii="Times New Roman" w:hAnsi="Times New Roman"/>
              </w:rPr>
              <w:t>Progression-free survival</w:t>
            </w:r>
          </w:p>
        </w:tc>
      </w:tr>
      <w:tr w:rsidR="00D15122" w:rsidRPr="00A542C9" w14:paraId="6E45CF43"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18FA2E23" w14:textId="77777777" w:rsidR="00D15122" w:rsidRPr="00A542C9" w:rsidRDefault="00D15122" w:rsidP="00FB19BF">
            <w:pPr>
              <w:keepNext/>
              <w:widowControl/>
              <w:rPr>
                <w:rFonts w:ascii="Times New Roman" w:hAnsi="Times New Roman"/>
              </w:rPr>
            </w:pPr>
          </w:p>
        </w:tc>
        <w:tc>
          <w:tcPr>
            <w:tcW w:w="3240" w:type="dxa"/>
            <w:gridSpan w:val="2"/>
            <w:tcBorders>
              <w:top w:val="single" w:sz="5" w:space="0" w:color="000000"/>
              <w:left w:val="single" w:sz="5" w:space="0" w:color="000000"/>
              <w:bottom w:val="single" w:sz="5" w:space="0" w:color="000000"/>
              <w:right w:val="single" w:sz="5" w:space="0" w:color="000000"/>
            </w:tcBorders>
          </w:tcPr>
          <w:p w14:paraId="50C8BC1F" w14:textId="77777777" w:rsidR="00D15122" w:rsidRPr="003E37B0" w:rsidRDefault="009B0756" w:rsidP="00FB19BF">
            <w:pPr>
              <w:pStyle w:val="TableParagraph"/>
              <w:keepNext/>
              <w:widowControl/>
              <w:spacing w:line="246" w:lineRule="exact"/>
              <w:jc w:val="center"/>
              <w:rPr>
                <w:rFonts w:ascii="Times New Roman" w:eastAsia="Times New Roman" w:hAnsi="Times New Roman"/>
              </w:rPr>
            </w:pPr>
            <w:r w:rsidRPr="00A542C9">
              <w:rPr>
                <w:rFonts w:ascii="Times New Roman" w:hAnsi="Times New Roman"/>
              </w:rPr>
              <w:t>Investigator assessment*</w:t>
            </w:r>
          </w:p>
        </w:tc>
        <w:tc>
          <w:tcPr>
            <w:tcW w:w="3240" w:type="dxa"/>
            <w:gridSpan w:val="2"/>
            <w:tcBorders>
              <w:top w:val="single" w:sz="5" w:space="0" w:color="000000"/>
              <w:left w:val="single" w:sz="5" w:space="0" w:color="000000"/>
              <w:bottom w:val="single" w:sz="5" w:space="0" w:color="000000"/>
              <w:right w:val="single" w:sz="5" w:space="0" w:color="000000"/>
            </w:tcBorders>
          </w:tcPr>
          <w:p w14:paraId="3FE5CF13" w14:textId="77777777" w:rsidR="00D15122" w:rsidRPr="003E37B0" w:rsidRDefault="009B0756" w:rsidP="00FB19BF">
            <w:pPr>
              <w:pStyle w:val="TableParagraph"/>
              <w:keepNext/>
              <w:widowControl/>
              <w:spacing w:line="246" w:lineRule="exact"/>
              <w:jc w:val="center"/>
              <w:rPr>
                <w:rFonts w:ascii="Times New Roman" w:eastAsia="Times New Roman" w:hAnsi="Times New Roman"/>
              </w:rPr>
            </w:pPr>
            <w:r w:rsidRPr="00A542C9">
              <w:rPr>
                <w:rFonts w:ascii="Times New Roman" w:hAnsi="Times New Roman"/>
              </w:rPr>
              <w:t>IRF assessment</w:t>
            </w:r>
          </w:p>
        </w:tc>
      </w:tr>
      <w:tr w:rsidR="00D15122" w:rsidRPr="00A542C9" w14:paraId="3425A06D"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072D227F" w14:textId="77777777" w:rsidR="00D15122" w:rsidRPr="00A542C9" w:rsidRDefault="00D15122" w:rsidP="00FB19BF">
            <w:pPr>
              <w:widowControl/>
              <w:rPr>
                <w:rFonts w:ascii="Times New Roman" w:hAnsi="Times New Roman"/>
              </w:rPr>
            </w:pPr>
          </w:p>
        </w:tc>
        <w:tc>
          <w:tcPr>
            <w:tcW w:w="1440" w:type="dxa"/>
            <w:tcBorders>
              <w:top w:val="single" w:sz="5" w:space="0" w:color="000000"/>
              <w:left w:val="single" w:sz="5" w:space="0" w:color="000000"/>
              <w:bottom w:val="single" w:sz="5" w:space="0" w:color="000000"/>
              <w:right w:val="single" w:sz="5" w:space="0" w:color="000000"/>
            </w:tcBorders>
          </w:tcPr>
          <w:p w14:paraId="69911E01" w14:textId="77777777"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Paclitaxel</w:t>
            </w:r>
          </w:p>
          <w:p w14:paraId="7F38EB38" w14:textId="77777777" w:rsidR="00FE1157" w:rsidRPr="00A542C9" w:rsidRDefault="00FE1157" w:rsidP="00FB19BF">
            <w:pPr>
              <w:pStyle w:val="TableParagraph"/>
              <w:widowControl/>
              <w:jc w:val="center"/>
              <w:rPr>
                <w:rFonts w:ascii="Times New Roman" w:hAnsi="Times New Roman"/>
              </w:rPr>
            </w:pPr>
          </w:p>
          <w:p w14:paraId="45A4C1E6" w14:textId="5680E7AF" w:rsidR="00D15122" w:rsidRPr="003E37B0" w:rsidRDefault="009B0756" w:rsidP="00FB19BF">
            <w:pPr>
              <w:pStyle w:val="TableParagraph"/>
              <w:widowControl/>
              <w:jc w:val="center"/>
              <w:rPr>
                <w:rFonts w:ascii="Times New Roman" w:eastAsia="Times New Roman" w:hAnsi="Times New Roman"/>
              </w:rPr>
            </w:pPr>
            <w:r w:rsidRPr="00A542C9">
              <w:rPr>
                <w:rFonts w:ascii="Times New Roman" w:hAnsi="Times New Roman"/>
              </w:rPr>
              <w:t>(n</w:t>
            </w:r>
            <w:r w:rsidR="007633EB">
              <w:rPr>
                <w:rFonts w:ascii="Times New Roman" w:hAnsi="Times New Roman"/>
              </w:rPr>
              <w:t> </w:t>
            </w:r>
            <w:r w:rsidRPr="00A542C9">
              <w:rPr>
                <w:rFonts w:ascii="Times New Roman" w:hAnsi="Times New Roman"/>
              </w:rPr>
              <w:t>=</w:t>
            </w:r>
            <w:r w:rsidR="007633EB">
              <w:rPr>
                <w:rFonts w:ascii="Times New Roman" w:hAnsi="Times New Roman"/>
              </w:rPr>
              <w:t> </w:t>
            </w:r>
            <w:r w:rsidRPr="00A542C9">
              <w:rPr>
                <w:rFonts w:ascii="Times New Roman" w:hAnsi="Times New Roman"/>
              </w:rPr>
              <w:t>354)</w:t>
            </w:r>
          </w:p>
        </w:tc>
        <w:tc>
          <w:tcPr>
            <w:tcW w:w="1800" w:type="dxa"/>
            <w:tcBorders>
              <w:top w:val="single" w:sz="5" w:space="0" w:color="000000"/>
              <w:left w:val="single" w:sz="5" w:space="0" w:color="000000"/>
              <w:bottom w:val="single" w:sz="5" w:space="0" w:color="000000"/>
              <w:right w:val="single" w:sz="5" w:space="0" w:color="000000"/>
            </w:tcBorders>
          </w:tcPr>
          <w:p w14:paraId="3F5B4FA4" w14:textId="77777777" w:rsidR="00C779A3"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Paclitaxel/</w:t>
            </w:r>
            <w:r w:rsidR="00022607">
              <w:rPr>
                <w:rFonts w:ascii="Times New Roman" w:hAnsi="Times New Roman"/>
              </w:rPr>
              <w:t>b</w:t>
            </w:r>
            <w:r w:rsidR="00007842" w:rsidRPr="00A542C9">
              <w:rPr>
                <w:rFonts w:ascii="Times New Roman" w:hAnsi="Times New Roman"/>
              </w:rPr>
              <w:t>evacizumab</w:t>
            </w:r>
            <w:r w:rsidRPr="00A542C9">
              <w:rPr>
                <w:rFonts w:ascii="Times New Roman" w:hAnsi="Times New Roman"/>
              </w:rPr>
              <w:t xml:space="preserve"> </w:t>
            </w:r>
          </w:p>
          <w:p w14:paraId="5CAF6673" w14:textId="1CA1958D"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(n</w:t>
            </w:r>
            <w:r w:rsidR="007633EB">
              <w:rPr>
                <w:rFonts w:ascii="Times New Roman" w:hAnsi="Times New Roman"/>
              </w:rPr>
              <w:t> </w:t>
            </w:r>
            <w:r w:rsidRPr="00A542C9">
              <w:rPr>
                <w:rFonts w:ascii="Times New Roman" w:hAnsi="Times New Roman"/>
              </w:rPr>
              <w:t>=</w:t>
            </w:r>
            <w:r w:rsidR="007633EB">
              <w:rPr>
                <w:rFonts w:ascii="Times New Roman" w:hAnsi="Times New Roman"/>
              </w:rPr>
              <w:t> </w:t>
            </w:r>
            <w:r w:rsidRPr="00A542C9">
              <w:rPr>
                <w:rFonts w:ascii="Times New Roman" w:hAnsi="Times New Roman"/>
              </w:rPr>
              <w:t>368)</w:t>
            </w:r>
          </w:p>
        </w:tc>
        <w:tc>
          <w:tcPr>
            <w:tcW w:w="1440" w:type="dxa"/>
            <w:tcBorders>
              <w:top w:val="single" w:sz="5" w:space="0" w:color="000000"/>
              <w:left w:val="single" w:sz="5" w:space="0" w:color="000000"/>
              <w:bottom w:val="single" w:sz="5" w:space="0" w:color="000000"/>
              <w:right w:val="single" w:sz="5" w:space="0" w:color="000000"/>
            </w:tcBorders>
          </w:tcPr>
          <w:p w14:paraId="4FFA3812"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Paclitaxel</w:t>
            </w:r>
          </w:p>
          <w:p w14:paraId="4D45F2C4" w14:textId="77777777" w:rsidR="00D15122" w:rsidRPr="00A542C9" w:rsidRDefault="00D15122" w:rsidP="00FB19BF">
            <w:pPr>
              <w:pStyle w:val="TableParagraph"/>
              <w:widowControl/>
              <w:spacing w:line="246" w:lineRule="exact"/>
              <w:jc w:val="center"/>
              <w:rPr>
                <w:rFonts w:ascii="Times New Roman" w:hAnsi="Times New Roman"/>
              </w:rPr>
            </w:pPr>
          </w:p>
          <w:p w14:paraId="0F7F1615" w14:textId="3824CEDF"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(n</w:t>
            </w:r>
            <w:r w:rsidR="007633EB">
              <w:rPr>
                <w:rFonts w:ascii="Times New Roman" w:hAnsi="Times New Roman"/>
              </w:rPr>
              <w:t> </w:t>
            </w:r>
            <w:r w:rsidRPr="00A542C9">
              <w:rPr>
                <w:rFonts w:ascii="Times New Roman" w:hAnsi="Times New Roman"/>
              </w:rPr>
              <w:t>=</w:t>
            </w:r>
            <w:r w:rsidR="007633EB">
              <w:rPr>
                <w:rFonts w:ascii="Times New Roman" w:hAnsi="Times New Roman"/>
              </w:rPr>
              <w:t> </w:t>
            </w:r>
            <w:r w:rsidRPr="00A542C9">
              <w:rPr>
                <w:rFonts w:ascii="Times New Roman" w:hAnsi="Times New Roman"/>
              </w:rPr>
              <w:t>354)</w:t>
            </w:r>
          </w:p>
        </w:tc>
        <w:tc>
          <w:tcPr>
            <w:tcW w:w="1800" w:type="dxa"/>
            <w:tcBorders>
              <w:top w:val="single" w:sz="5" w:space="0" w:color="000000"/>
              <w:left w:val="single" w:sz="5" w:space="0" w:color="000000"/>
              <w:bottom w:val="single" w:sz="5" w:space="0" w:color="000000"/>
              <w:right w:val="single" w:sz="5" w:space="0" w:color="000000"/>
            </w:tcBorders>
          </w:tcPr>
          <w:p w14:paraId="50620E8C" w14:textId="77777777" w:rsidR="00C779A3"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Paclitaxel/</w:t>
            </w:r>
            <w:r w:rsidR="00022607">
              <w:rPr>
                <w:rFonts w:ascii="Times New Roman" w:hAnsi="Times New Roman"/>
              </w:rPr>
              <w:t>b</w:t>
            </w:r>
            <w:r w:rsidR="00007842" w:rsidRPr="00A542C9">
              <w:rPr>
                <w:rFonts w:ascii="Times New Roman" w:hAnsi="Times New Roman"/>
              </w:rPr>
              <w:t>evacizumab</w:t>
            </w:r>
            <w:r w:rsidRPr="00A542C9">
              <w:rPr>
                <w:rFonts w:ascii="Times New Roman" w:hAnsi="Times New Roman"/>
              </w:rPr>
              <w:t xml:space="preserve"> </w:t>
            </w:r>
          </w:p>
          <w:p w14:paraId="197EE50B" w14:textId="4A5AB84D"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(n</w:t>
            </w:r>
            <w:r w:rsidR="007633EB">
              <w:rPr>
                <w:rFonts w:ascii="Times New Roman" w:hAnsi="Times New Roman"/>
              </w:rPr>
              <w:t> </w:t>
            </w:r>
            <w:r w:rsidRPr="00A542C9">
              <w:rPr>
                <w:rFonts w:ascii="Times New Roman" w:hAnsi="Times New Roman"/>
              </w:rPr>
              <w:t>=</w:t>
            </w:r>
            <w:r w:rsidR="007633EB">
              <w:rPr>
                <w:rFonts w:ascii="Times New Roman" w:hAnsi="Times New Roman"/>
              </w:rPr>
              <w:t> </w:t>
            </w:r>
            <w:r w:rsidRPr="00A542C9">
              <w:rPr>
                <w:rFonts w:ascii="Times New Roman" w:hAnsi="Times New Roman"/>
              </w:rPr>
              <w:t>368)</w:t>
            </w:r>
          </w:p>
        </w:tc>
      </w:tr>
      <w:tr w:rsidR="00D15122" w:rsidRPr="00A542C9" w14:paraId="7F9CCB50"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22884FBD" w14:textId="77777777" w:rsidR="00D15122" w:rsidRPr="003E37B0" w:rsidRDefault="009B0756" w:rsidP="00FB19BF">
            <w:pPr>
              <w:pStyle w:val="TableParagraph"/>
              <w:widowControl/>
              <w:spacing w:line="246" w:lineRule="exact"/>
              <w:rPr>
                <w:rFonts w:ascii="Times New Roman" w:eastAsia="Times New Roman" w:hAnsi="Times New Roman"/>
              </w:rPr>
            </w:pPr>
            <w:r w:rsidRPr="00A542C9">
              <w:rPr>
                <w:rFonts w:ascii="Times New Roman" w:hAnsi="Times New Roman"/>
              </w:rPr>
              <w:t>Median PFS (months)</w:t>
            </w:r>
          </w:p>
        </w:tc>
        <w:tc>
          <w:tcPr>
            <w:tcW w:w="1440" w:type="dxa"/>
            <w:tcBorders>
              <w:top w:val="single" w:sz="5" w:space="0" w:color="000000"/>
              <w:left w:val="single" w:sz="5" w:space="0" w:color="000000"/>
              <w:bottom w:val="single" w:sz="5" w:space="0" w:color="000000"/>
              <w:right w:val="single" w:sz="5" w:space="0" w:color="000000"/>
            </w:tcBorders>
          </w:tcPr>
          <w:p w14:paraId="6267CCD7"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5.8</w:t>
            </w:r>
          </w:p>
        </w:tc>
        <w:tc>
          <w:tcPr>
            <w:tcW w:w="1800" w:type="dxa"/>
            <w:tcBorders>
              <w:top w:val="single" w:sz="5" w:space="0" w:color="000000"/>
              <w:left w:val="single" w:sz="5" w:space="0" w:color="000000"/>
              <w:bottom w:val="single" w:sz="5" w:space="0" w:color="000000"/>
              <w:right w:val="single" w:sz="5" w:space="0" w:color="000000"/>
            </w:tcBorders>
          </w:tcPr>
          <w:p w14:paraId="432A4360"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11.4</w:t>
            </w:r>
          </w:p>
        </w:tc>
        <w:tc>
          <w:tcPr>
            <w:tcW w:w="1440" w:type="dxa"/>
            <w:tcBorders>
              <w:top w:val="single" w:sz="5" w:space="0" w:color="000000"/>
              <w:left w:val="single" w:sz="5" w:space="0" w:color="000000"/>
              <w:bottom w:val="single" w:sz="5" w:space="0" w:color="000000"/>
              <w:right w:val="single" w:sz="5" w:space="0" w:color="000000"/>
            </w:tcBorders>
          </w:tcPr>
          <w:p w14:paraId="47678999"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5.8</w:t>
            </w:r>
          </w:p>
        </w:tc>
        <w:tc>
          <w:tcPr>
            <w:tcW w:w="1800" w:type="dxa"/>
            <w:tcBorders>
              <w:top w:val="single" w:sz="5" w:space="0" w:color="000000"/>
              <w:left w:val="single" w:sz="5" w:space="0" w:color="000000"/>
              <w:bottom w:val="single" w:sz="5" w:space="0" w:color="000000"/>
              <w:right w:val="single" w:sz="5" w:space="0" w:color="000000"/>
            </w:tcBorders>
          </w:tcPr>
          <w:p w14:paraId="6A16969C"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11.3</w:t>
            </w:r>
          </w:p>
        </w:tc>
      </w:tr>
      <w:tr w:rsidR="00D15122" w:rsidRPr="00A542C9" w14:paraId="4C008BC2"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3D30CACD" w14:textId="77777777" w:rsidR="00FE1157" w:rsidRPr="00A542C9" w:rsidRDefault="009B0756" w:rsidP="00FB19BF">
            <w:pPr>
              <w:pStyle w:val="TableParagraph"/>
              <w:widowControl/>
              <w:spacing w:line="239" w:lineRule="auto"/>
              <w:ind w:right="717" w:firstLine="261"/>
              <w:jc w:val="center"/>
              <w:rPr>
                <w:rFonts w:ascii="Times New Roman" w:hAnsi="Times New Roman"/>
              </w:rPr>
            </w:pPr>
            <w:r w:rsidRPr="00A542C9">
              <w:rPr>
                <w:rFonts w:ascii="Times New Roman" w:hAnsi="Times New Roman"/>
              </w:rPr>
              <w:t>H</w:t>
            </w:r>
            <w:r w:rsidR="00D970C2">
              <w:rPr>
                <w:rFonts w:ascii="Times New Roman" w:hAnsi="Times New Roman"/>
              </w:rPr>
              <w:t>azard ratio</w:t>
            </w:r>
          </w:p>
          <w:p w14:paraId="13E0F55D" w14:textId="77777777" w:rsidR="00D15122" w:rsidRPr="003E37B0" w:rsidRDefault="009B0756" w:rsidP="00FB19BF">
            <w:pPr>
              <w:pStyle w:val="TableParagraph"/>
              <w:widowControl/>
              <w:spacing w:line="239" w:lineRule="auto"/>
              <w:ind w:right="717" w:firstLine="261"/>
              <w:jc w:val="center"/>
              <w:rPr>
                <w:rFonts w:ascii="Times New Roman" w:eastAsia="Times New Roman" w:hAnsi="Times New Roman"/>
              </w:rPr>
            </w:pPr>
            <w:r w:rsidRPr="00A542C9">
              <w:rPr>
                <w:rFonts w:ascii="Times New Roman" w:hAnsi="Times New Roman"/>
              </w:rPr>
              <w:t>(95% CI)</w:t>
            </w:r>
          </w:p>
        </w:tc>
        <w:tc>
          <w:tcPr>
            <w:tcW w:w="3240" w:type="dxa"/>
            <w:gridSpan w:val="2"/>
            <w:tcBorders>
              <w:top w:val="single" w:sz="5" w:space="0" w:color="000000"/>
              <w:left w:val="single" w:sz="5" w:space="0" w:color="000000"/>
              <w:bottom w:val="single" w:sz="5" w:space="0" w:color="000000"/>
              <w:right w:val="single" w:sz="5" w:space="0" w:color="000000"/>
            </w:tcBorders>
          </w:tcPr>
          <w:p w14:paraId="3831B0ED"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0.421</w:t>
            </w:r>
          </w:p>
          <w:p w14:paraId="655D3A27"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(0.343; 0.516)</w:t>
            </w:r>
          </w:p>
        </w:tc>
        <w:tc>
          <w:tcPr>
            <w:tcW w:w="3240" w:type="dxa"/>
            <w:gridSpan w:val="2"/>
            <w:tcBorders>
              <w:top w:val="single" w:sz="5" w:space="0" w:color="000000"/>
              <w:left w:val="single" w:sz="5" w:space="0" w:color="000000"/>
              <w:bottom w:val="single" w:sz="5" w:space="0" w:color="000000"/>
              <w:right w:val="single" w:sz="5" w:space="0" w:color="000000"/>
            </w:tcBorders>
          </w:tcPr>
          <w:p w14:paraId="448CE400" w14:textId="77777777"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0.483</w:t>
            </w:r>
          </w:p>
          <w:p w14:paraId="6C13BB2D" w14:textId="77777777" w:rsidR="00D15122" w:rsidRPr="003E37B0" w:rsidRDefault="009B0756" w:rsidP="00FB19BF">
            <w:pPr>
              <w:pStyle w:val="TableParagraph"/>
              <w:widowControl/>
              <w:spacing w:line="252" w:lineRule="exact"/>
              <w:jc w:val="center"/>
              <w:rPr>
                <w:rFonts w:ascii="Times New Roman" w:eastAsia="Times New Roman" w:hAnsi="Times New Roman"/>
              </w:rPr>
            </w:pPr>
            <w:r w:rsidRPr="00A542C9">
              <w:rPr>
                <w:rFonts w:ascii="Times New Roman" w:hAnsi="Times New Roman"/>
              </w:rPr>
              <w:t>(0.385; 0.607)</w:t>
            </w:r>
          </w:p>
        </w:tc>
      </w:tr>
      <w:tr w:rsidR="00D15122" w:rsidRPr="00A542C9" w14:paraId="757A4E77"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4BFE6638" w14:textId="77777777" w:rsidR="00D15122" w:rsidRPr="003E37B0" w:rsidRDefault="009B0756" w:rsidP="00FB19BF">
            <w:pPr>
              <w:pStyle w:val="TableParagraph"/>
              <w:widowControl/>
              <w:spacing w:line="239" w:lineRule="auto"/>
              <w:ind w:right="717" w:firstLine="261"/>
              <w:jc w:val="center"/>
              <w:rPr>
                <w:rFonts w:ascii="Times New Roman" w:eastAsia="Times New Roman" w:hAnsi="Times New Roman"/>
              </w:rPr>
            </w:pPr>
            <w:r w:rsidRPr="00A542C9">
              <w:rPr>
                <w:rFonts w:ascii="Times New Roman" w:hAnsi="Times New Roman"/>
              </w:rPr>
              <w:t>p-value</w:t>
            </w:r>
          </w:p>
        </w:tc>
        <w:tc>
          <w:tcPr>
            <w:tcW w:w="3240" w:type="dxa"/>
            <w:gridSpan w:val="2"/>
            <w:tcBorders>
              <w:top w:val="single" w:sz="5" w:space="0" w:color="000000"/>
              <w:left w:val="single" w:sz="5" w:space="0" w:color="000000"/>
              <w:bottom w:val="single" w:sz="5" w:space="0" w:color="000000"/>
              <w:right w:val="single" w:sz="5" w:space="0" w:color="000000"/>
            </w:tcBorders>
          </w:tcPr>
          <w:p w14:paraId="79A45CE3" w14:textId="77777777"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&lt; 0.0001</w:t>
            </w:r>
          </w:p>
        </w:tc>
        <w:tc>
          <w:tcPr>
            <w:tcW w:w="3240" w:type="dxa"/>
            <w:gridSpan w:val="2"/>
            <w:tcBorders>
              <w:top w:val="single" w:sz="5" w:space="0" w:color="000000"/>
              <w:left w:val="single" w:sz="5" w:space="0" w:color="000000"/>
              <w:bottom w:val="single" w:sz="5" w:space="0" w:color="000000"/>
              <w:right w:val="single" w:sz="5" w:space="0" w:color="000000"/>
            </w:tcBorders>
          </w:tcPr>
          <w:p w14:paraId="318C7BE8" w14:textId="77777777"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&lt; 0.0001</w:t>
            </w:r>
          </w:p>
        </w:tc>
      </w:tr>
      <w:tr w:rsidR="00D15122" w:rsidRPr="00A542C9" w14:paraId="43DF6F3F" w14:textId="77777777" w:rsidTr="00FB19BF">
        <w:trPr>
          <w:cantSplit/>
        </w:trPr>
        <w:tc>
          <w:tcPr>
            <w:tcW w:w="8756" w:type="dxa"/>
            <w:gridSpan w:val="5"/>
            <w:tcBorders>
              <w:top w:val="single" w:sz="5" w:space="0" w:color="000000"/>
              <w:left w:val="single" w:sz="5" w:space="0" w:color="000000"/>
              <w:bottom w:val="single" w:sz="5" w:space="0" w:color="000000"/>
              <w:right w:val="single" w:sz="5" w:space="0" w:color="000000"/>
            </w:tcBorders>
          </w:tcPr>
          <w:p w14:paraId="70212D9A" w14:textId="77777777" w:rsidR="00D15122" w:rsidRPr="003E37B0" w:rsidRDefault="009B0756" w:rsidP="00FB19BF">
            <w:pPr>
              <w:pStyle w:val="TableParagraph"/>
              <w:widowControl/>
              <w:spacing w:before="120"/>
              <w:rPr>
                <w:rFonts w:ascii="Times New Roman" w:eastAsia="Times New Roman" w:hAnsi="Times New Roman"/>
              </w:rPr>
            </w:pPr>
            <w:r w:rsidRPr="00A542C9">
              <w:rPr>
                <w:rFonts w:ascii="Times New Roman" w:hAnsi="Times New Roman"/>
              </w:rPr>
              <w:t>Response rates (for patients with measurable disease)</w:t>
            </w:r>
          </w:p>
        </w:tc>
      </w:tr>
      <w:tr w:rsidR="00D15122" w:rsidRPr="00A542C9" w14:paraId="735052FF"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6DBB98EE" w14:textId="77777777" w:rsidR="00D15122" w:rsidRPr="00A542C9" w:rsidRDefault="00D15122" w:rsidP="00FB19BF">
            <w:pPr>
              <w:widowControl/>
              <w:rPr>
                <w:rFonts w:ascii="Times New Roman" w:hAnsi="Times New Roman"/>
              </w:rPr>
            </w:pPr>
          </w:p>
        </w:tc>
        <w:tc>
          <w:tcPr>
            <w:tcW w:w="3240" w:type="dxa"/>
            <w:gridSpan w:val="2"/>
            <w:tcBorders>
              <w:top w:val="single" w:sz="5" w:space="0" w:color="000000"/>
              <w:left w:val="single" w:sz="5" w:space="0" w:color="000000"/>
              <w:bottom w:val="single" w:sz="5" w:space="0" w:color="000000"/>
              <w:right w:val="single" w:sz="5" w:space="0" w:color="000000"/>
            </w:tcBorders>
          </w:tcPr>
          <w:p w14:paraId="50E6C285" w14:textId="77777777"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Investigator assessment</w:t>
            </w:r>
          </w:p>
        </w:tc>
        <w:tc>
          <w:tcPr>
            <w:tcW w:w="3240" w:type="dxa"/>
            <w:gridSpan w:val="2"/>
            <w:tcBorders>
              <w:top w:val="single" w:sz="5" w:space="0" w:color="000000"/>
              <w:left w:val="single" w:sz="5" w:space="0" w:color="000000"/>
              <w:bottom w:val="single" w:sz="5" w:space="0" w:color="000000"/>
              <w:right w:val="single" w:sz="5" w:space="0" w:color="000000"/>
            </w:tcBorders>
          </w:tcPr>
          <w:p w14:paraId="3FC13D10" w14:textId="77777777"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IRF assessment</w:t>
            </w:r>
          </w:p>
        </w:tc>
      </w:tr>
      <w:tr w:rsidR="00D15122" w:rsidRPr="00A542C9" w14:paraId="2291D448"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6B8CE5B6" w14:textId="77777777" w:rsidR="00D15122" w:rsidRPr="00A542C9" w:rsidRDefault="00D15122" w:rsidP="00FB19BF">
            <w:pPr>
              <w:widowControl/>
              <w:rPr>
                <w:rFonts w:ascii="Times New Roman" w:hAnsi="Times New Roman"/>
              </w:rPr>
            </w:pPr>
          </w:p>
        </w:tc>
        <w:tc>
          <w:tcPr>
            <w:tcW w:w="1440" w:type="dxa"/>
            <w:tcBorders>
              <w:top w:val="single" w:sz="5" w:space="0" w:color="000000"/>
              <w:left w:val="single" w:sz="5" w:space="0" w:color="000000"/>
              <w:bottom w:val="single" w:sz="5" w:space="0" w:color="000000"/>
              <w:right w:val="single" w:sz="5" w:space="0" w:color="000000"/>
            </w:tcBorders>
          </w:tcPr>
          <w:p w14:paraId="175578AC"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Paclitaxel</w:t>
            </w:r>
          </w:p>
          <w:p w14:paraId="45031435" w14:textId="77777777" w:rsidR="00D15122" w:rsidRPr="00A542C9" w:rsidRDefault="00D15122" w:rsidP="00FB19BF">
            <w:pPr>
              <w:pStyle w:val="TableParagraph"/>
              <w:widowControl/>
              <w:spacing w:line="246" w:lineRule="exact"/>
              <w:jc w:val="center"/>
              <w:rPr>
                <w:rFonts w:ascii="Times New Roman" w:hAnsi="Times New Roman"/>
              </w:rPr>
            </w:pPr>
          </w:p>
          <w:p w14:paraId="222B1829" w14:textId="571377F7"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(n</w:t>
            </w:r>
            <w:r w:rsidR="00A20685">
              <w:rPr>
                <w:rFonts w:ascii="Times New Roman" w:hAnsi="Times New Roman"/>
              </w:rPr>
              <w:t> </w:t>
            </w:r>
            <w:r w:rsidRPr="00A542C9">
              <w:rPr>
                <w:rFonts w:ascii="Times New Roman" w:hAnsi="Times New Roman"/>
              </w:rPr>
              <w:t>=</w:t>
            </w:r>
            <w:r w:rsidR="00A20685">
              <w:rPr>
                <w:rFonts w:ascii="Times New Roman" w:hAnsi="Times New Roman"/>
              </w:rPr>
              <w:t> </w:t>
            </w:r>
            <w:r w:rsidRPr="00A542C9">
              <w:rPr>
                <w:rFonts w:ascii="Times New Roman" w:hAnsi="Times New Roman"/>
              </w:rPr>
              <w:t>273)</w:t>
            </w:r>
          </w:p>
        </w:tc>
        <w:tc>
          <w:tcPr>
            <w:tcW w:w="1800" w:type="dxa"/>
            <w:tcBorders>
              <w:top w:val="single" w:sz="5" w:space="0" w:color="000000"/>
              <w:left w:val="single" w:sz="5" w:space="0" w:color="000000"/>
              <w:bottom w:val="single" w:sz="5" w:space="0" w:color="000000"/>
              <w:right w:val="single" w:sz="5" w:space="0" w:color="000000"/>
            </w:tcBorders>
          </w:tcPr>
          <w:p w14:paraId="45420B03" w14:textId="77777777" w:rsidR="003B6471"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Paclitaxel/</w:t>
            </w:r>
            <w:r w:rsidR="00022607">
              <w:rPr>
                <w:rFonts w:ascii="Times New Roman" w:hAnsi="Times New Roman"/>
              </w:rPr>
              <w:t>b</w:t>
            </w:r>
            <w:r w:rsidR="00007842" w:rsidRPr="00A542C9">
              <w:rPr>
                <w:rFonts w:ascii="Times New Roman" w:hAnsi="Times New Roman"/>
              </w:rPr>
              <w:t>evacizumab</w:t>
            </w:r>
            <w:r w:rsidRPr="00A542C9">
              <w:rPr>
                <w:rFonts w:ascii="Times New Roman" w:hAnsi="Times New Roman"/>
              </w:rPr>
              <w:t xml:space="preserve"> </w:t>
            </w:r>
          </w:p>
          <w:p w14:paraId="6A4AADBD" w14:textId="5E60F31E" w:rsidR="00D15122" w:rsidRPr="003E37B0" w:rsidRDefault="009B0756" w:rsidP="00FB19BF">
            <w:pPr>
              <w:pStyle w:val="TableParagraph"/>
              <w:widowControl/>
              <w:spacing w:line="246" w:lineRule="exact"/>
              <w:jc w:val="center"/>
              <w:rPr>
                <w:rFonts w:ascii="Times New Roman" w:eastAsia="Times New Roman" w:hAnsi="Times New Roman"/>
              </w:rPr>
            </w:pPr>
            <w:r w:rsidRPr="00A542C9">
              <w:rPr>
                <w:rFonts w:ascii="Times New Roman" w:hAnsi="Times New Roman"/>
              </w:rPr>
              <w:t>(n</w:t>
            </w:r>
            <w:r w:rsidR="00A20685">
              <w:rPr>
                <w:rFonts w:ascii="Times New Roman" w:hAnsi="Times New Roman"/>
              </w:rPr>
              <w:t> </w:t>
            </w:r>
            <w:r w:rsidRPr="00A542C9">
              <w:rPr>
                <w:rFonts w:ascii="Times New Roman" w:hAnsi="Times New Roman"/>
              </w:rPr>
              <w:t>=</w:t>
            </w:r>
            <w:r w:rsidR="00A20685">
              <w:rPr>
                <w:rFonts w:ascii="Times New Roman" w:hAnsi="Times New Roman"/>
              </w:rPr>
              <w:t> </w:t>
            </w:r>
            <w:r w:rsidRPr="00A542C9">
              <w:rPr>
                <w:rFonts w:ascii="Times New Roman" w:hAnsi="Times New Roman"/>
              </w:rPr>
              <w:t>252)</w:t>
            </w:r>
          </w:p>
        </w:tc>
        <w:tc>
          <w:tcPr>
            <w:tcW w:w="1440" w:type="dxa"/>
            <w:tcBorders>
              <w:top w:val="single" w:sz="5" w:space="0" w:color="000000"/>
              <w:left w:val="single" w:sz="5" w:space="0" w:color="000000"/>
              <w:bottom w:val="single" w:sz="5" w:space="0" w:color="000000"/>
              <w:right w:val="single" w:sz="5" w:space="0" w:color="000000"/>
            </w:tcBorders>
          </w:tcPr>
          <w:p w14:paraId="4DF82B7D"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Paclitaxel</w:t>
            </w:r>
          </w:p>
          <w:p w14:paraId="44A92F9B" w14:textId="77777777" w:rsidR="00D15122" w:rsidRPr="00A542C9" w:rsidRDefault="00D15122" w:rsidP="00FB19BF">
            <w:pPr>
              <w:pStyle w:val="TableParagraph"/>
              <w:widowControl/>
              <w:spacing w:line="246" w:lineRule="exact"/>
              <w:jc w:val="center"/>
              <w:rPr>
                <w:rFonts w:ascii="Times New Roman" w:hAnsi="Times New Roman"/>
              </w:rPr>
            </w:pPr>
          </w:p>
          <w:p w14:paraId="299414F1" w14:textId="52A65C46"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(n</w:t>
            </w:r>
            <w:r w:rsidR="00A20685">
              <w:rPr>
                <w:rFonts w:ascii="Times New Roman" w:hAnsi="Times New Roman"/>
              </w:rPr>
              <w:t> </w:t>
            </w:r>
            <w:r w:rsidRPr="00A542C9">
              <w:rPr>
                <w:rFonts w:ascii="Times New Roman" w:hAnsi="Times New Roman"/>
              </w:rPr>
              <w:t>=</w:t>
            </w:r>
            <w:r w:rsidR="00A20685">
              <w:rPr>
                <w:rFonts w:ascii="Times New Roman" w:hAnsi="Times New Roman"/>
              </w:rPr>
              <w:t> </w:t>
            </w:r>
            <w:r w:rsidRPr="00A542C9">
              <w:rPr>
                <w:rFonts w:ascii="Times New Roman" w:hAnsi="Times New Roman"/>
              </w:rPr>
              <w:t>243)</w:t>
            </w:r>
          </w:p>
        </w:tc>
        <w:tc>
          <w:tcPr>
            <w:tcW w:w="1800" w:type="dxa"/>
            <w:tcBorders>
              <w:top w:val="single" w:sz="5" w:space="0" w:color="000000"/>
              <w:left w:val="single" w:sz="5" w:space="0" w:color="000000"/>
              <w:bottom w:val="single" w:sz="5" w:space="0" w:color="000000"/>
              <w:right w:val="single" w:sz="5" w:space="0" w:color="000000"/>
            </w:tcBorders>
          </w:tcPr>
          <w:p w14:paraId="30F42DE7" w14:textId="38D3844F" w:rsidR="00D15122" w:rsidRPr="00A542C9" w:rsidRDefault="009B0756" w:rsidP="00FB19BF">
            <w:pPr>
              <w:pStyle w:val="TableParagraph"/>
              <w:widowControl/>
              <w:spacing w:line="246" w:lineRule="exact"/>
              <w:ind w:right="427"/>
              <w:jc w:val="center"/>
              <w:rPr>
                <w:rFonts w:ascii="Times New Roman" w:hAnsi="Times New Roman"/>
              </w:rPr>
            </w:pPr>
            <w:r w:rsidRPr="00A542C9">
              <w:rPr>
                <w:rFonts w:ascii="Times New Roman" w:hAnsi="Times New Roman"/>
              </w:rPr>
              <w:t>Paclitaxel/</w:t>
            </w:r>
            <w:r w:rsidR="00022607">
              <w:rPr>
                <w:rFonts w:ascii="Times New Roman" w:hAnsi="Times New Roman"/>
              </w:rPr>
              <w:t>b</w:t>
            </w:r>
            <w:r w:rsidR="00007842" w:rsidRPr="00A542C9">
              <w:rPr>
                <w:rFonts w:ascii="Times New Roman" w:hAnsi="Times New Roman"/>
              </w:rPr>
              <w:t>evacizumab</w:t>
            </w:r>
            <w:r w:rsidRPr="00A542C9">
              <w:rPr>
                <w:rFonts w:ascii="Times New Roman" w:hAnsi="Times New Roman"/>
              </w:rPr>
              <w:t xml:space="preserve"> (n</w:t>
            </w:r>
            <w:r w:rsidR="00A20685">
              <w:rPr>
                <w:rFonts w:ascii="Times New Roman" w:hAnsi="Times New Roman"/>
              </w:rPr>
              <w:t> </w:t>
            </w:r>
            <w:r w:rsidRPr="00A542C9">
              <w:rPr>
                <w:rFonts w:ascii="Times New Roman" w:hAnsi="Times New Roman"/>
              </w:rPr>
              <w:t>=</w:t>
            </w:r>
            <w:r w:rsidR="00A20685">
              <w:rPr>
                <w:rFonts w:ascii="Times New Roman" w:hAnsi="Times New Roman"/>
              </w:rPr>
              <w:t> </w:t>
            </w:r>
            <w:r w:rsidRPr="00A542C9">
              <w:rPr>
                <w:rFonts w:ascii="Times New Roman" w:hAnsi="Times New Roman"/>
              </w:rPr>
              <w:t>229)</w:t>
            </w:r>
          </w:p>
        </w:tc>
      </w:tr>
      <w:tr w:rsidR="00D15122" w:rsidRPr="00A542C9" w14:paraId="198DBC58"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4F898E12" w14:textId="77777777" w:rsidR="00D15122" w:rsidRPr="003E37B0" w:rsidRDefault="00FE1157" w:rsidP="00304014">
            <w:pPr>
              <w:pStyle w:val="TableParagraph"/>
              <w:widowControl/>
              <w:spacing w:line="239" w:lineRule="auto"/>
              <w:ind w:right="225"/>
              <w:jc w:val="center"/>
              <w:rPr>
                <w:rFonts w:ascii="Times New Roman" w:eastAsia="Times New Roman" w:hAnsi="Times New Roman"/>
              </w:rPr>
            </w:pPr>
            <w:r w:rsidRPr="00A542C9">
              <w:rPr>
                <w:rFonts w:ascii="Times New Roman" w:hAnsi="Times New Roman"/>
              </w:rPr>
              <w:t xml:space="preserve">% pts </w:t>
            </w:r>
            <w:r w:rsidR="009B0756" w:rsidRPr="00A542C9">
              <w:rPr>
                <w:rFonts w:ascii="Times New Roman" w:hAnsi="Times New Roman"/>
              </w:rPr>
              <w:t>with objective response</w:t>
            </w:r>
          </w:p>
        </w:tc>
        <w:tc>
          <w:tcPr>
            <w:tcW w:w="1440" w:type="dxa"/>
            <w:tcBorders>
              <w:top w:val="single" w:sz="5" w:space="0" w:color="000000"/>
              <w:left w:val="single" w:sz="5" w:space="0" w:color="000000"/>
              <w:bottom w:val="single" w:sz="5" w:space="0" w:color="000000"/>
              <w:right w:val="single" w:sz="5" w:space="0" w:color="000000"/>
            </w:tcBorders>
          </w:tcPr>
          <w:p w14:paraId="6B1C200E"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23.4</w:t>
            </w:r>
          </w:p>
        </w:tc>
        <w:tc>
          <w:tcPr>
            <w:tcW w:w="1800" w:type="dxa"/>
            <w:tcBorders>
              <w:top w:val="single" w:sz="5" w:space="0" w:color="000000"/>
              <w:left w:val="single" w:sz="5" w:space="0" w:color="000000"/>
              <w:bottom w:val="single" w:sz="5" w:space="0" w:color="000000"/>
              <w:right w:val="single" w:sz="5" w:space="0" w:color="000000"/>
            </w:tcBorders>
          </w:tcPr>
          <w:p w14:paraId="310698EC"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48.0</w:t>
            </w:r>
          </w:p>
        </w:tc>
        <w:tc>
          <w:tcPr>
            <w:tcW w:w="1440" w:type="dxa"/>
            <w:tcBorders>
              <w:top w:val="single" w:sz="5" w:space="0" w:color="000000"/>
              <w:left w:val="single" w:sz="5" w:space="0" w:color="000000"/>
              <w:bottom w:val="single" w:sz="5" w:space="0" w:color="000000"/>
              <w:right w:val="single" w:sz="5" w:space="0" w:color="000000"/>
            </w:tcBorders>
          </w:tcPr>
          <w:p w14:paraId="6525557F"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22.2</w:t>
            </w:r>
          </w:p>
        </w:tc>
        <w:tc>
          <w:tcPr>
            <w:tcW w:w="1800" w:type="dxa"/>
            <w:tcBorders>
              <w:top w:val="single" w:sz="5" w:space="0" w:color="000000"/>
              <w:left w:val="single" w:sz="5" w:space="0" w:color="000000"/>
              <w:bottom w:val="single" w:sz="5" w:space="0" w:color="000000"/>
              <w:right w:val="single" w:sz="5" w:space="0" w:color="000000"/>
            </w:tcBorders>
          </w:tcPr>
          <w:p w14:paraId="644DD914"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49.8</w:t>
            </w:r>
          </w:p>
        </w:tc>
      </w:tr>
      <w:tr w:rsidR="00D15122" w:rsidRPr="00A542C9" w14:paraId="424F07B9" w14:textId="77777777" w:rsidTr="00FB19BF">
        <w:trPr>
          <w:cantSplit/>
        </w:trPr>
        <w:tc>
          <w:tcPr>
            <w:tcW w:w="2276" w:type="dxa"/>
            <w:tcBorders>
              <w:top w:val="single" w:sz="5" w:space="0" w:color="000000"/>
              <w:left w:val="single" w:sz="5" w:space="0" w:color="000000"/>
              <w:bottom w:val="single" w:sz="5" w:space="0" w:color="000000"/>
              <w:right w:val="single" w:sz="5" w:space="0" w:color="000000"/>
            </w:tcBorders>
          </w:tcPr>
          <w:p w14:paraId="6D7F3AE8" w14:textId="77777777" w:rsidR="00D15122" w:rsidRPr="003E37B0" w:rsidRDefault="009B0756" w:rsidP="00015E0F">
            <w:pPr>
              <w:pStyle w:val="TableParagraph"/>
              <w:widowControl/>
              <w:spacing w:line="246" w:lineRule="exact"/>
              <w:jc w:val="center"/>
              <w:rPr>
                <w:rFonts w:ascii="Times New Roman" w:eastAsia="Times New Roman" w:hAnsi="Times New Roman"/>
              </w:rPr>
            </w:pPr>
            <w:r w:rsidRPr="00A542C9">
              <w:rPr>
                <w:rFonts w:ascii="Times New Roman" w:hAnsi="Times New Roman"/>
              </w:rPr>
              <w:t>p-value</w:t>
            </w:r>
          </w:p>
        </w:tc>
        <w:tc>
          <w:tcPr>
            <w:tcW w:w="3240" w:type="dxa"/>
            <w:gridSpan w:val="2"/>
            <w:tcBorders>
              <w:top w:val="single" w:sz="5" w:space="0" w:color="000000"/>
              <w:left w:val="single" w:sz="5" w:space="0" w:color="000000"/>
              <w:bottom w:val="single" w:sz="5" w:space="0" w:color="000000"/>
              <w:right w:val="single" w:sz="5" w:space="0" w:color="000000"/>
            </w:tcBorders>
          </w:tcPr>
          <w:p w14:paraId="4503C64D"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&lt; 0.0001</w:t>
            </w:r>
          </w:p>
        </w:tc>
        <w:tc>
          <w:tcPr>
            <w:tcW w:w="3240" w:type="dxa"/>
            <w:gridSpan w:val="2"/>
            <w:tcBorders>
              <w:top w:val="single" w:sz="5" w:space="0" w:color="000000"/>
              <w:left w:val="single" w:sz="5" w:space="0" w:color="000000"/>
              <w:bottom w:val="single" w:sz="5" w:space="0" w:color="000000"/>
              <w:right w:val="single" w:sz="5" w:space="0" w:color="000000"/>
            </w:tcBorders>
          </w:tcPr>
          <w:p w14:paraId="3CDB40BB" w14:textId="77777777" w:rsidR="00D15122" w:rsidRPr="00A542C9" w:rsidRDefault="009B0756" w:rsidP="00FB19BF">
            <w:pPr>
              <w:pStyle w:val="TableParagraph"/>
              <w:widowControl/>
              <w:spacing w:line="246" w:lineRule="exact"/>
              <w:jc w:val="center"/>
              <w:rPr>
                <w:rFonts w:ascii="Times New Roman" w:hAnsi="Times New Roman"/>
              </w:rPr>
            </w:pPr>
            <w:r w:rsidRPr="00A542C9">
              <w:rPr>
                <w:rFonts w:ascii="Times New Roman" w:hAnsi="Times New Roman"/>
              </w:rPr>
              <w:t>&lt; 0.0001</w:t>
            </w:r>
          </w:p>
        </w:tc>
      </w:tr>
    </w:tbl>
    <w:p w14:paraId="6CE80A1D" w14:textId="77777777" w:rsidR="00D15122" w:rsidRPr="003E37B0" w:rsidRDefault="009B0756" w:rsidP="00FA4903">
      <w:pPr>
        <w:widowControl/>
        <w:spacing w:line="222" w:lineRule="exact"/>
        <w:rPr>
          <w:rFonts w:ascii="Times New Roman" w:eastAsia="Times New Roman" w:hAnsi="Times New Roman"/>
          <w:sz w:val="20"/>
          <w:szCs w:val="20"/>
        </w:rPr>
      </w:pPr>
      <w:r w:rsidRPr="003E37B0">
        <w:rPr>
          <w:rFonts w:ascii="Times New Roman" w:hAnsi="Times New Roman"/>
          <w:sz w:val="20"/>
        </w:rPr>
        <w:t>* primary analysis</w:t>
      </w:r>
    </w:p>
    <w:p w14:paraId="1CD8E66F" w14:textId="77777777" w:rsidR="00D15122" w:rsidRPr="003E37B0" w:rsidRDefault="00D15122" w:rsidP="00FA4903">
      <w:pPr>
        <w:widowControl/>
        <w:rPr>
          <w:rFonts w:ascii="Times New Roman" w:eastAsia="Times New Roman" w:hAnsi="Times New Roman"/>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1E0" w:firstRow="1" w:lastRow="1" w:firstColumn="1" w:lastColumn="1" w:noHBand="0" w:noVBand="0"/>
      </w:tblPr>
      <w:tblGrid>
        <w:gridCol w:w="2245"/>
        <w:gridCol w:w="3359"/>
        <w:gridCol w:w="3474"/>
      </w:tblGrid>
      <w:tr w:rsidR="00D15122" w:rsidRPr="00A542C9" w14:paraId="34C7DBE6" w14:textId="77777777" w:rsidTr="009C1DDB">
        <w:trPr>
          <w:trHeight w:hRule="exact" w:val="262"/>
        </w:trPr>
        <w:tc>
          <w:tcPr>
            <w:tcW w:w="9172" w:type="dxa"/>
            <w:gridSpan w:val="3"/>
            <w:shd w:val="clear" w:color="auto" w:fill="auto"/>
          </w:tcPr>
          <w:p w14:paraId="480CF961" w14:textId="77777777" w:rsidR="00D15122" w:rsidRPr="009C1DDB" w:rsidRDefault="009B0756" w:rsidP="009C1DDB">
            <w:pPr>
              <w:pStyle w:val="TableParagraph"/>
              <w:widowControl/>
              <w:spacing w:line="246" w:lineRule="exact"/>
              <w:rPr>
                <w:rFonts w:ascii="Times New Roman" w:eastAsia="Times New Roman" w:hAnsi="Times New Roman"/>
              </w:rPr>
            </w:pPr>
            <w:r w:rsidRPr="009C1DDB">
              <w:rPr>
                <w:rFonts w:ascii="Times New Roman" w:hAnsi="Times New Roman"/>
              </w:rPr>
              <w:t>Overall survival</w:t>
            </w:r>
          </w:p>
        </w:tc>
      </w:tr>
      <w:tr w:rsidR="00D15122" w:rsidRPr="00A542C9" w14:paraId="6A6DAA13" w14:textId="77777777" w:rsidTr="009C1DDB">
        <w:trPr>
          <w:trHeight w:hRule="exact" w:val="579"/>
        </w:trPr>
        <w:tc>
          <w:tcPr>
            <w:tcW w:w="2268" w:type="dxa"/>
            <w:shd w:val="clear" w:color="auto" w:fill="auto"/>
          </w:tcPr>
          <w:p w14:paraId="724BE257" w14:textId="77777777" w:rsidR="00D15122" w:rsidRPr="009C1DDB" w:rsidRDefault="00D15122" w:rsidP="009C1DDB">
            <w:pPr>
              <w:widowControl/>
              <w:rPr>
                <w:rFonts w:ascii="Times New Roman" w:hAnsi="Times New Roman"/>
              </w:rPr>
            </w:pPr>
          </w:p>
        </w:tc>
        <w:tc>
          <w:tcPr>
            <w:tcW w:w="3394" w:type="dxa"/>
            <w:shd w:val="clear" w:color="auto" w:fill="auto"/>
          </w:tcPr>
          <w:p w14:paraId="64371100" w14:textId="77777777" w:rsidR="00D15122"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Paclitaxel</w:t>
            </w:r>
          </w:p>
          <w:p w14:paraId="2F940E55" w14:textId="1E7CA3E0" w:rsidR="00D15122"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(n</w:t>
            </w:r>
            <w:r w:rsidR="00154261">
              <w:rPr>
                <w:rFonts w:ascii="Times New Roman" w:hAnsi="Times New Roman"/>
              </w:rPr>
              <w:t> </w:t>
            </w:r>
            <w:r w:rsidRPr="009C1DDB">
              <w:rPr>
                <w:rFonts w:ascii="Times New Roman" w:hAnsi="Times New Roman"/>
              </w:rPr>
              <w:t>=</w:t>
            </w:r>
            <w:r w:rsidR="00154261">
              <w:rPr>
                <w:rFonts w:ascii="Times New Roman" w:hAnsi="Times New Roman"/>
              </w:rPr>
              <w:t> </w:t>
            </w:r>
            <w:r w:rsidRPr="009C1DDB">
              <w:rPr>
                <w:rFonts w:ascii="Times New Roman" w:hAnsi="Times New Roman"/>
              </w:rPr>
              <w:t>354)</w:t>
            </w:r>
          </w:p>
        </w:tc>
        <w:tc>
          <w:tcPr>
            <w:tcW w:w="3510" w:type="dxa"/>
            <w:shd w:val="clear" w:color="auto" w:fill="auto"/>
          </w:tcPr>
          <w:p w14:paraId="5DF6AAD8" w14:textId="77777777" w:rsidR="00FE1157"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Paclitaxel/</w:t>
            </w:r>
            <w:r w:rsidR="00022607" w:rsidRPr="009C1DDB">
              <w:rPr>
                <w:rFonts w:ascii="Times New Roman" w:hAnsi="Times New Roman"/>
              </w:rPr>
              <w:t>b</w:t>
            </w:r>
            <w:r w:rsidR="00007842" w:rsidRPr="009C1DDB">
              <w:rPr>
                <w:rFonts w:ascii="Times New Roman" w:hAnsi="Times New Roman"/>
              </w:rPr>
              <w:t>evacizumab</w:t>
            </w:r>
          </w:p>
          <w:p w14:paraId="5B0503BF" w14:textId="0E6793E8" w:rsidR="00D15122"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(n</w:t>
            </w:r>
            <w:r w:rsidR="00154261">
              <w:rPr>
                <w:rFonts w:ascii="Times New Roman" w:hAnsi="Times New Roman"/>
              </w:rPr>
              <w:t> </w:t>
            </w:r>
            <w:r w:rsidRPr="009C1DDB">
              <w:rPr>
                <w:rFonts w:ascii="Times New Roman" w:hAnsi="Times New Roman"/>
              </w:rPr>
              <w:t>=</w:t>
            </w:r>
            <w:r w:rsidR="00154261">
              <w:rPr>
                <w:rFonts w:ascii="Times New Roman" w:hAnsi="Times New Roman"/>
              </w:rPr>
              <w:t> </w:t>
            </w:r>
            <w:r w:rsidRPr="009C1DDB">
              <w:rPr>
                <w:rFonts w:ascii="Times New Roman" w:hAnsi="Times New Roman"/>
              </w:rPr>
              <w:t>368)</w:t>
            </w:r>
          </w:p>
        </w:tc>
      </w:tr>
      <w:tr w:rsidR="00D15122" w:rsidRPr="00A542C9" w14:paraId="1BD0A25B" w14:textId="77777777" w:rsidTr="009C1DDB">
        <w:trPr>
          <w:trHeight w:hRule="exact" w:val="262"/>
        </w:trPr>
        <w:tc>
          <w:tcPr>
            <w:tcW w:w="2268" w:type="dxa"/>
            <w:shd w:val="clear" w:color="auto" w:fill="auto"/>
          </w:tcPr>
          <w:p w14:paraId="0C228621" w14:textId="77777777" w:rsidR="00D15122" w:rsidRPr="009C1DDB" w:rsidRDefault="009B0756" w:rsidP="009C1DDB">
            <w:pPr>
              <w:pStyle w:val="TableParagraph"/>
              <w:widowControl/>
              <w:spacing w:line="246" w:lineRule="exact"/>
              <w:rPr>
                <w:rFonts w:ascii="Times New Roman" w:eastAsia="Times New Roman" w:hAnsi="Times New Roman"/>
              </w:rPr>
            </w:pPr>
            <w:r w:rsidRPr="009C1DDB">
              <w:rPr>
                <w:rFonts w:ascii="Times New Roman" w:hAnsi="Times New Roman"/>
              </w:rPr>
              <w:t>Median OS (months)</w:t>
            </w:r>
          </w:p>
        </w:tc>
        <w:tc>
          <w:tcPr>
            <w:tcW w:w="3394" w:type="dxa"/>
            <w:shd w:val="clear" w:color="auto" w:fill="auto"/>
          </w:tcPr>
          <w:p w14:paraId="238050B2" w14:textId="77777777" w:rsidR="00D15122"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24.8</w:t>
            </w:r>
          </w:p>
        </w:tc>
        <w:tc>
          <w:tcPr>
            <w:tcW w:w="3510" w:type="dxa"/>
            <w:shd w:val="clear" w:color="auto" w:fill="auto"/>
          </w:tcPr>
          <w:p w14:paraId="0CA472B1" w14:textId="77777777" w:rsidR="00D15122"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26.5</w:t>
            </w:r>
          </w:p>
        </w:tc>
      </w:tr>
      <w:tr w:rsidR="00D15122" w:rsidRPr="00A542C9" w14:paraId="4E74C103" w14:textId="77777777" w:rsidTr="009C1DDB">
        <w:trPr>
          <w:trHeight w:hRule="exact" w:val="516"/>
        </w:trPr>
        <w:tc>
          <w:tcPr>
            <w:tcW w:w="2268" w:type="dxa"/>
            <w:shd w:val="clear" w:color="auto" w:fill="auto"/>
          </w:tcPr>
          <w:p w14:paraId="2DF13D6C" w14:textId="77777777" w:rsidR="00FE1157" w:rsidRPr="009C1DDB" w:rsidRDefault="009B0756" w:rsidP="00304014">
            <w:pPr>
              <w:pStyle w:val="TableParagraph"/>
              <w:widowControl/>
              <w:spacing w:line="239" w:lineRule="auto"/>
              <w:jc w:val="center"/>
              <w:rPr>
                <w:rFonts w:ascii="Times New Roman" w:hAnsi="Times New Roman"/>
              </w:rPr>
            </w:pPr>
            <w:r w:rsidRPr="009C1DDB">
              <w:rPr>
                <w:rFonts w:ascii="Times New Roman" w:hAnsi="Times New Roman"/>
              </w:rPr>
              <w:lastRenderedPageBreak/>
              <w:t>H</w:t>
            </w:r>
            <w:r w:rsidR="00D970C2">
              <w:rPr>
                <w:rFonts w:ascii="Times New Roman" w:hAnsi="Times New Roman"/>
              </w:rPr>
              <w:t>azard ratio</w:t>
            </w:r>
          </w:p>
          <w:p w14:paraId="1ACE3333" w14:textId="77777777" w:rsidR="00D15122" w:rsidRPr="009C1DDB" w:rsidRDefault="009B0756" w:rsidP="00304014">
            <w:pPr>
              <w:pStyle w:val="TableParagraph"/>
              <w:widowControl/>
              <w:spacing w:line="239" w:lineRule="auto"/>
              <w:jc w:val="center"/>
              <w:rPr>
                <w:rFonts w:ascii="Times New Roman" w:eastAsia="Times New Roman" w:hAnsi="Times New Roman"/>
              </w:rPr>
            </w:pPr>
            <w:r w:rsidRPr="009C1DDB">
              <w:rPr>
                <w:rFonts w:ascii="Times New Roman" w:hAnsi="Times New Roman"/>
              </w:rPr>
              <w:t>(95% CI)</w:t>
            </w:r>
          </w:p>
        </w:tc>
        <w:tc>
          <w:tcPr>
            <w:tcW w:w="6904" w:type="dxa"/>
            <w:gridSpan w:val="2"/>
            <w:shd w:val="clear" w:color="auto" w:fill="auto"/>
          </w:tcPr>
          <w:p w14:paraId="738EF2A2" w14:textId="77777777" w:rsidR="00D15122"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0.869</w:t>
            </w:r>
          </w:p>
          <w:p w14:paraId="4DFF1927" w14:textId="77777777" w:rsidR="00D15122"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(0.722; 1.046)</w:t>
            </w:r>
          </w:p>
        </w:tc>
      </w:tr>
      <w:tr w:rsidR="00D15122" w:rsidRPr="00A542C9" w14:paraId="30BB9E7E" w14:textId="77777777" w:rsidTr="009C1DDB">
        <w:trPr>
          <w:trHeight w:hRule="exact" w:val="264"/>
        </w:trPr>
        <w:tc>
          <w:tcPr>
            <w:tcW w:w="2268" w:type="dxa"/>
            <w:shd w:val="clear" w:color="auto" w:fill="auto"/>
          </w:tcPr>
          <w:p w14:paraId="701D73BE" w14:textId="77777777" w:rsidR="00D15122" w:rsidRPr="009C1DDB" w:rsidRDefault="009B0756" w:rsidP="00304014">
            <w:pPr>
              <w:pStyle w:val="TableParagraph"/>
              <w:widowControl/>
              <w:spacing w:line="239" w:lineRule="auto"/>
              <w:jc w:val="center"/>
              <w:rPr>
                <w:rFonts w:ascii="Times New Roman" w:eastAsia="Times New Roman" w:hAnsi="Times New Roman"/>
              </w:rPr>
            </w:pPr>
            <w:r w:rsidRPr="009C1DDB">
              <w:rPr>
                <w:rFonts w:ascii="Times New Roman" w:hAnsi="Times New Roman"/>
              </w:rPr>
              <w:t>p-value</w:t>
            </w:r>
          </w:p>
        </w:tc>
        <w:tc>
          <w:tcPr>
            <w:tcW w:w="6904" w:type="dxa"/>
            <w:gridSpan w:val="2"/>
            <w:shd w:val="clear" w:color="auto" w:fill="auto"/>
          </w:tcPr>
          <w:p w14:paraId="34EE3031" w14:textId="77777777" w:rsidR="00D15122" w:rsidRPr="009C1DDB" w:rsidRDefault="009B0756" w:rsidP="009C1DDB">
            <w:pPr>
              <w:pStyle w:val="TableParagraph"/>
              <w:widowControl/>
              <w:spacing w:line="246" w:lineRule="exact"/>
              <w:jc w:val="center"/>
              <w:rPr>
                <w:rFonts w:ascii="Times New Roman" w:hAnsi="Times New Roman"/>
              </w:rPr>
            </w:pPr>
            <w:r w:rsidRPr="009C1DDB">
              <w:rPr>
                <w:rFonts w:ascii="Times New Roman" w:hAnsi="Times New Roman"/>
              </w:rPr>
              <w:t>0.1374</w:t>
            </w:r>
          </w:p>
        </w:tc>
      </w:tr>
    </w:tbl>
    <w:p w14:paraId="28BC27AF" w14:textId="77777777" w:rsidR="00D15122" w:rsidRPr="003E37B0" w:rsidRDefault="00D15122" w:rsidP="00B56F29">
      <w:pPr>
        <w:widowControl/>
        <w:rPr>
          <w:rFonts w:ascii="Times New Roman" w:eastAsia="Times New Roman" w:hAnsi="Times New Roman"/>
        </w:rPr>
      </w:pPr>
    </w:p>
    <w:p w14:paraId="554B2B3B" w14:textId="77777777" w:rsidR="00D15122" w:rsidRPr="003E37B0" w:rsidRDefault="009B0756" w:rsidP="00B56F29">
      <w:pPr>
        <w:pStyle w:val="BodyText"/>
        <w:widowControl/>
        <w:ind w:left="0"/>
      </w:pPr>
      <w:r w:rsidRPr="003E37B0">
        <w:t xml:space="preserve">The clinical benefit of </w:t>
      </w:r>
      <w:r w:rsidR="007A5E85" w:rsidRPr="003E37B0">
        <w:t>b</w:t>
      </w:r>
      <w:r w:rsidR="00007842" w:rsidRPr="003E37B0">
        <w:t>evacizumab</w:t>
      </w:r>
      <w:r w:rsidRPr="003E37B0">
        <w:t xml:space="preserve"> as measured by PFS was seen in all pre-specified subgroups tested (including disease-free interval, number of metastatic sites, prior receipt of adjuvant chemotherapy and oestrogen receptor (ER) status).</w:t>
      </w:r>
    </w:p>
    <w:p w14:paraId="3FC65B4A" w14:textId="77777777" w:rsidR="002E30F6" w:rsidRDefault="002E30F6" w:rsidP="00B56F29">
      <w:pPr>
        <w:pStyle w:val="BodyText"/>
        <w:widowControl/>
        <w:ind w:left="0"/>
      </w:pPr>
    </w:p>
    <w:p w14:paraId="37A8EC17" w14:textId="77777777" w:rsidR="002E30F6" w:rsidRPr="004F6B56" w:rsidRDefault="002E30F6" w:rsidP="00FB19BF">
      <w:pPr>
        <w:keepNext/>
        <w:widowControl/>
        <w:autoSpaceDE w:val="0"/>
        <w:autoSpaceDN w:val="0"/>
        <w:adjustRightInd w:val="0"/>
        <w:rPr>
          <w:rFonts w:ascii="Times New Roman" w:hAnsi="Times New Roman"/>
          <w:color w:val="000000"/>
        </w:rPr>
      </w:pPr>
      <w:r w:rsidRPr="004F6B56">
        <w:rPr>
          <w:rFonts w:ascii="Times New Roman" w:hAnsi="Times New Roman"/>
          <w:i/>
          <w:iCs/>
          <w:color w:val="000000"/>
        </w:rPr>
        <w:t>AVF3694g</w:t>
      </w:r>
    </w:p>
    <w:p w14:paraId="66760FC3" w14:textId="056FE692" w:rsidR="002E30F6" w:rsidRDefault="002E30F6" w:rsidP="00B56F29">
      <w:pPr>
        <w:widowControl/>
        <w:autoSpaceDE w:val="0"/>
        <w:autoSpaceDN w:val="0"/>
        <w:adjustRightInd w:val="0"/>
        <w:rPr>
          <w:rFonts w:ascii="Times New Roman" w:hAnsi="Times New Roman"/>
          <w:color w:val="000000"/>
        </w:rPr>
      </w:pPr>
      <w:r w:rsidRPr="004F6B56">
        <w:rPr>
          <w:rFonts w:ascii="Times New Roman" w:hAnsi="Times New Roman"/>
          <w:color w:val="000000"/>
        </w:rPr>
        <w:t xml:space="preserve">Study AVF3694g was a </w:t>
      </w:r>
      <w:r w:rsidR="00391ED8">
        <w:rPr>
          <w:rFonts w:ascii="Times New Roman" w:hAnsi="Times New Roman"/>
          <w:color w:val="000000"/>
        </w:rPr>
        <w:t>p</w:t>
      </w:r>
      <w:r w:rsidRPr="004F6B56">
        <w:rPr>
          <w:rFonts w:ascii="Times New Roman" w:hAnsi="Times New Roman"/>
          <w:color w:val="000000"/>
        </w:rPr>
        <w:t xml:space="preserve">hase III, multicentre, randomised, placebo-controlled trial designed to evaluate the efficacy and safety of </w:t>
      </w:r>
      <w:r w:rsidRPr="00444C14">
        <w:rPr>
          <w:rFonts w:ascii="Times New Roman" w:hAnsi="Times New Roman"/>
        </w:rPr>
        <w:t>bevacizumab</w:t>
      </w:r>
      <w:r w:rsidRPr="00444C14" w:rsidDel="00444C14">
        <w:rPr>
          <w:rFonts w:ascii="Times New Roman" w:hAnsi="Times New Roman"/>
          <w:color w:val="000000"/>
        </w:rPr>
        <w:t xml:space="preserve"> </w:t>
      </w:r>
      <w:r w:rsidRPr="004F6B56">
        <w:rPr>
          <w:rFonts w:ascii="Times New Roman" w:hAnsi="Times New Roman"/>
          <w:color w:val="000000"/>
        </w:rPr>
        <w:t>in combination with chemotherapy compared to chemotherapy plus placebo as first-line treatment for patients with HER2-negative metastatic or locally recurrent breast cancer.</w:t>
      </w:r>
    </w:p>
    <w:p w14:paraId="5A478AC6" w14:textId="77777777" w:rsidR="002E30F6" w:rsidRPr="004F6B56" w:rsidRDefault="002E30F6" w:rsidP="00B56F29">
      <w:pPr>
        <w:widowControl/>
        <w:autoSpaceDE w:val="0"/>
        <w:autoSpaceDN w:val="0"/>
        <w:adjustRightInd w:val="0"/>
        <w:rPr>
          <w:rFonts w:ascii="Times New Roman" w:hAnsi="Times New Roman"/>
          <w:color w:val="000000"/>
        </w:rPr>
      </w:pPr>
    </w:p>
    <w:p w14:paraId="05A3AD18" w14:textId="77777777" w:rsidR="002E30F6" w:rsidRDefault="002E30F6" w:rsidP="00B56F29">
      <w:pPr>
        <w:widowControl/>
        <w:autoSpaceDE w:val="0"/>
        <w:autoSpaceDN w:val="0"/>
        <w:adjustRightInd w:val="0"/>
        <w:rPr>
          <w:rFonts w:ascii="Times New Roman" w:hAnsi="Times New Roman"/>
          <w:color w:val="000000"/>
        </w:rPr>
      </w:pPr>
      <w:r w:rsidRPr="004F6B56">
        <w:rPr>
          <w:rFonts w:ascii="Times New Roman" w:hAnsi="Times New Roman"/>
          <w:color w:val="000000"/>
        </w:rPr>
        <w:t xml:space="preserve">Chemotherapy was chosen at the investigator's discretion prior to randomisation in a 2:1 ratio to receive either chemotherapy plus </w:t>
      </w:r>
      <w:r w:rsidRPr="00444C14">
        <w:rPr>
          <w:rFonts w:ascii="Times New Roman" w:hAnsi="Times New Roman"/>
        </w:rPr>
        <w:t>bevacizumab</w:t>
      </w:r>
      <w:r w:rsidRPr="004F6B56">
        <w:rPr>
          <w:rFonts w:ascii="Times New Roman" w:hAnsi="Times New Roman"/>
          <w:color w:val="000000"/>
        </w:rPr>
        <w:t xml:space="preserve"> or chemotherapy plus placebo. The choices of chemotherapy included capecitabine, taxane (protein-bound paclitaxel, docetaxel), and anthracycline</w:t>
      </w:r>
      <w:r w:rsidR="0039160F">
        <w:rPr>
          <w:rFonts w:ascii="Times New Roman" w:hAnsi="Times New Roman"/>
          <w:color w:val="000000"/>
        </w:rPr>
        <w:noBreakHyphen/>
      </w:r>
      <w:r w:rsidRPr="004F6B56">
        <w:rPr>
          <w:rFonts w:ascii="Times New Roman" w:hAnsi="Times New Roman"/>
          <w:color w:val="000000"/>
        </w:rPr>
        <w:t>based agents (doxorubicin/cyclophosphamide, epirubicin/cyclophosphamide, 5</w:t>
      </w:r>
      <w:r w:rsidR="000B74E3">
        <w:rPr>
          <w:rFonts w:ascii="Times New Roman" w:hAnsi="Times New Roman"/>
          <w:color w:val="000000"/>
        </w:rPr>
        <w:noBreakHyphen/>
      </w:r>
      <w:r w:rsidRPr="004F6B56">
        <w:rPr>
          <w:rFonts w:ascii="Times New Roman" w:hAnsi="Times New Roman"/>
          <w:color w:val="000000"/>
        </w:rPr>
        <w:t>fluorouracil</w:t>
      </w:r>
      <w:r w:rsidR="00D970C2" w:rsidRPr="004F6B56">
        <w:rPr>
          <w:rFonts w:ascii="Times New Roman" w:hAnsi="Times New Roman"/>
          <w:color w:val="000000"/>
        </w:rPr>
        <w:t>/</w:t>
      </w:r>
      <w:r w:rsidRPr="004F6B56">
        <w:rPr>
          <w:rFonts w:ascii="Times New Roman" w:hAnsi="Times New Roman"/>
          <w:color w:val="000000"/>
        </w:rPr>
        <w:t xml:space="preserve">doxorubicin/cyclophosphamide, 5-fluorouracil/epirubicin/cyclophosphamide) given every three weeks (q3w). </w:t>
      </w:r>
      <w:r>
        <w:rPr>
          <w:rFonts w:ascii="Times New Roman" w:hAnsi="Times New Roman"/>
        </w:rPr>
        <w:t>B</w:t>
      </w:r>
      <w:r w:rsidRPr="00444C14">
        <w:rPr>
          <w:rFonts w:ascii="Times New Roman" w:hAnsi="Times New Roman"/>
        </w:rPr>
        <w:t>evacizumab</w:t>
      </w:r>
      <w:r w:rsidRPr="004F6B56">
        <w:rPr>
          <w:rFonts w:ascii="Times New Roman" w:hAnsi="Times New Roman"/>
          <w:color w:val="000000"/>
        </w:rPr>
        <w:t xml:space="preserve"> or placebo was administered at a dose of 15 mg/kg q3w.</w:t>
      </w:r>
    </w:p>
    <w:p w14:paraId="7334190E" w14:textId="77777777" w:rsidR="002E30F6" w:rsidRPr="004F6B56" w:rsidRDefault="002E30F6" w:rsidP="00B56F29">
      <w:pPr>
        <w:widowControl/>
        <w:autoSpaceDE w:val="0"/>
        <w:autoSpaceDN w:val="0"/>
        <w:adjustRightInd w:val="0"/>
        <w:rPr>
          <w:rFonts w:ascii="Times New Roman" w:hAnsi="Times New Roman"/>
          <w:color w:val="000000"/>
        </w:rPr>
      </w:pPr>
    </w:p>
    <w:p w14:paraId="30B215CA" w14:textId="77777777" w:rsidR="002E30F6" w:rsidRDefault="002E30F6" w:rsidP="00B56F29">
      <w:pPr>
        <w:widowControl/>
        <w:autoSpaceDE w:val="0"/>
        <w:autoSpaceDN w:val="0"/>
        <w:adjustRightInd w:val="0"/>
        <w:rPr>
          <w:rFonts w:ascii="Times New Roman" w:hAnsi="Times New Roman"/>
          <w:color w:val="000000"/>
        </w:rPr>
      </w:pPr>
      <w:r w:rsidRPr="004F6B56">
        <w:rPr>
          <w:rFonts w:ascii="Times New Roman" w:hAnsi="Times New Roman"/>
          <w:color w:val="000000"/>
        </w:rPr>
        <w:t>This study included a blinded treatment phase, an optional open-label post-progression phase, and a survival follow-up phase. During the blinded treatment phase, patients received chemotherapy and medicinal product (</w:t>
      </w:r>
      <w:r w:rsidRPr="00444C14">
        <w:rPr>
          <w:rFonts w:ascii="Times New Roman" w:hAnsi="Times New Roman"/>
        </w:rPr>
        <w:t>bevacizumab</w:t>
      </w:r>
      <w:r w:rsidRPr="004F6B56">
        <w:rPr>
          <w:rFonts w:ascii="Times New Roman" w:hAnsi="Times New Roman"/>
          <w:color w:val="000000"/>
        </w:rPr>
        <w:t xml:space="preserve"> or placebo) every 3 weeks until disease progression, treatment</w:t>
      </w:r>
      <w:r w:rsidR="000B74E3">
        <w:rPr>
          <w:rFonts w:ascii="Times New Roman" w:hAnsi="Times New Roman"/>
          <w:color w:val="000000"/>
        </w:rPr>
        <w:noBreakHyphen/>
      </w:r>
      <w:r w:rsidRPr="004F6B56">
        <w:rPr>
          <w:rFonts w:ascii="Times New Roman" w:hAnsi="Times New Roman"/>
          <w:color w:val="000000"/>
        </w:rPr>
        <w:t>limiting toxicity, or death. On documented disease progression, patients who entered the optional open</w:t>
      </w:r>
      <w:r w:rsidR="00FC04B7">
        <w:rPr>
          <w:rFonts w:ascii="Times New Roman" w:hAnsi="Times New Roman"/>
          <w:color w:val="000000"/>
        </w:rPr>
        <w:noBreakHyphen/>
      </w:r>
      <w:r w:rsidRPr="004F6B56">
        <w:rPr>
          <w:rFonts w:ascii="Times New Roman" w:hAnsi="Times New Roman"/>
          <w:color w:val="000000"/>
        </w:rPr>
        <w:t xml:space="preserve">label phase could receive open-label </w:t>
      </w:r>
      <w:r w:rsidRPr="00444C14">
        <w:rPr>
          <w:rFonts w:ascii="Times New Roman" w:hAnsi="Times New Roman"/>
        </w:rPr>
        <w:t>bevacizumab</w:t>
      </w:r>
      <w:r w:rsidRPr="004F6B56">
        <w:rPr>
          <w:rFonts w:ascii="Times New Roman" w:hAnsi="Times New Roman"/>
          <w:color w:val="000000"/>
        </w:rPr>
        <w:t xml:space="preserve"> together with a wide-range of second line therapies.</w:t>
      </w:r>
    </w:p>
    <w:p w14:paraId="3AFAA8D8" w14:textId="77777777" w:rsidR="002E30F6" w:rsidRPr="004F6B56" w:rsidRDefault="002E30F6" w:rsidP="00B56F29">
      <w:pPr>
        <w:widowControl/>
        <w:autoSpaceDE w:val="0"/>
        <w:autoSpaceDN w:val="0"/>
        <w:adjustRightInd w:val="0"/>
        <w:rPr>
          <w:rFonts w:ascii="Times New Roman" w:hAnsi="Times New Roman"/>
          <w:color w:val="000000"/>
        </w:rPr>
      </w:pPr>
    </w:p>
    <w:p w14:paraId="3D2C44BB" w14:textId="77777777" w:rsidR="002E30F6" w:rsidRDefault="002E30F6" w:rsidP="00B56F29">
      <w:pPr>
        <w:widowControl/>
        <w:autoSpaceDE w:val="0"/>
        <w:autoSpaceDN w:val="0"/>
        <w:adjustRightInd w:val="0"/>
        <w:rPr>
          <w:rFonts w:ascii="Times New Roman" w:hAnsi="Times New Roman"/>
          <w:color w:val="000000"/>
        </w:rPr>
      </w:pPr>
      <w:r w:rsidRPr="004F6B56">
        <w:rPr>
          <w:rFonts w:ascii="Times New Roman" w:hAnsi="Times New Roman"/>
          <w:color w:val="000000"/>
        </w:rPr>
        <w:t xml:space="preserve">Statistical analyses were performed independently for 1) patients who received capecitabine in combination with </w:t>
      </w:r>
      <w:r w:rsidRPr="00444C14">
        <w:rPr>
          <w:rFonts w:ascii="Times New Roman" w:hAnsi="Times New Roman"/>
        </w:rPr>
        <w:t>bevacizumab</w:t>
      </w:r>
      <w:r w:rsidRPr="004F6B56">
        <w:rPr>
          <w:rFonts w:ascii="Times New Roman" w:hAnsi="Times New Roman"/>
          <w:color w:val="000000"/>
        </w:rPr>
        <w:t xml:space="preserve"> or placebo; 2) patients who received taxane-based or anthracycline</w:t>
      </w:r>
      <w:r w:rsidR="00FC04B7">
        <w:rPr>
          <w:rFonts w:ascii="Times New Roman" w:hAnsi="Times New Roman"/>
          <w:color w:val="000000"/>
        </w:rPr>
        <w:noBreakHyphen/>
      </w:r>
      <w:r w:rsidRPr="004F6B56">
        <w:rPr>
          <w:rFonts w:ascii="Times New Roman" w:hAnsi="Times New Roman"/>
          <w:color w:val="000000"/>
        </w:rPr>
        <w:t xml:space="preserve">based chemotherapy in combination with </w:t>
      </w:r>
      <w:r w:rsidRPr="00444C14">
        <w:rPr>
          <w:rFonts w:ascii="Times New Roman" w:hAnsi="Times New Roman"/>
        </w:rPr>
        <w:t>bevacizumab</w:t>
      </w:r>
      <w:r w:rsidRPr="004F6B56">
        <w:rPr>
          <w:rFonts w:ascii="Times New Roman" w:hAnsi="Times New Roman"/>
          <w:color w:val="000000"/>
        </w:rPr>
        <w:t xml:space="preserve"> or placebo. The primary endpoint of the study was PFS by investigator assessment. In addition, the primary endpoint was also assessed by an independent review committee (IRC). </w:t>
      </w:r>
    </w:p>
    <w:p w14:paraId="665580BD" w14:textId="77777777" w:rsidR="002E30F6" w:rsidRPr="004F6B56" w:rsidRDefault="002E30F6" w:rsidP="00B56F29">
      <w:pPr>
        <w:widowControl/>
        <w:autoSpaceDE w:val="0"/>
        <w:autoSpaceDN w:val="0"/>
        <w:adjustRightInd w:val="0"/>
        <w:rPr>
          <w:rFonts w:ascii="Times New Roman" w:hAnsi="Times New Roman"/>
          <w:color w:val="000000"/>
        </w:rPr>
      </w:pPr>
    </w:p>
    <w:p w14:paraId="7938C572" w14:textId="77777777" w:rsidR="002E30F6" w:rsidRDefault="002E30F6" w:rsidP="00B56F29">
      <w:pPr>
        <w:pStyle w:val="BodyText"/>
        <w:widowControl/>
        <w:ind w:left="0"/>
        <w:rPr>
          <w:rFonts w:eastAsia="Calibri"/>
          <w:color w:val="000000"/>
        </w:rPr>
      </w:pPr>
      <w:r w:rsidRPr="004F6B56">
        <w:rPr>
          <w:rFonts w:eastAsia="Calibri"/>
          <w:color w:val="000000"/>
        </w:rPr>
        <w:t>The results of this study from the final protocol defined analyses for progression free survival and response rates for the independently powered capecitabine cohort of Study AVF3694g are presented in Table 11</w:t>
      </w:r>
      <w:r w:rsidR="00FC04B7">
        <w:rPr>
          <w:rFonts w:eastAsia="Calibri"/>
          <w:color w:val="000000"/>
        </w:rPr>
        <w:t>.</w:t>
      </w:r>
      <w:r w:rsidRPr="004F6B56">
        <w:rPr>
          <w:rFonts w:eastAsia="Calibri"/>
          <w:color w:val="000000"/>
        </w:rPr>
        <w:t xml:space="preserve"> Results from an exploratory overall survival analysis which include an additional 7</w:t>
      </w:r>
      <w:r>
        <w:rPr>
          <w:rFonts w:eastAsia="Calibri"/>
          <w:color w:val="000000"/>
        </w:rPr>
        <w:t> </w:t>
      </w:r>
      <w:r w:rsidRPr="004F6B56">
        <w:rPr>
          <w:rFonts w:eastAsia="Calibri"/>
          <w:color w:val="000000"/>
        </w:rPr>
        <w:t xml:space="preserve">months of follow-up (approximately 46% of patients had died) are also presented. The percentage of patients who received </w:t>
      </w:r>
      <w:r w:rsidRPr="00444C14">
        <w:t>bevacizumab</w:t>
      </w:r>
      <w:r w:rsidRPr="004F6B56">
        <w:rPr>
          <w:rFonts w:eastAsia="Calibri"/>
          <w:color w:val="000000"/>
        </w:rPr>
        <w:t xml:space="preserve"> in the open-label phase was 62.1% in the capecitabine + placebo arm and 49.9% in the capecitabine + </w:t>
      </w:r>
      <w:r w:rsidRPr="00444C14">
        <w:t>bevacizumab</w:t>
      </w:r>
      <w:r w:rsidRPr="004F6B56">
        <w:rPr>
          <w:rFonts w:eastAsia="Calibri"/>
          <w:color w:val="000000"/>
        </w:rPr>
        <w:t xml:space="preserve"> arm.</w:t>
      </w:r>
    </w:p>
    <w:p w14:paraId="11FBB11C" w14:textId="77777777" w:rsidR="002E30F6" w:rsidRDefault="002E30F6" w:rsidP="00B56F29">
      <w:pPr>
        <w:pStyle w:val="BodyText"/>
        <w:widowControl/>
        <w:ind w:left="0"/>
      </w:pPr>
    </w:p>
    <w:p w14:paraId="7FC63B09" w14:textId="77777777" w:rsidR="002E30F6" w:rsidRDefault="002E30F6" w:rsidP="002C0B97">
      <w:pPr>
        <w:pStyle w:val="Heading1"/>
        <w:keepNext/>
        <w:widowControl/>
        <w:tabs>
          <w:tab w:val="left" w:pos="1198"/>
        </w:tabs>
        <w:ind w:left="1198" w:right="377" w:hanging="1080"/>
        <w:rPr>
          <w:b w:val="0"/>
          <w:bCs w:val="0"/>
        </w:rPr>
      </w:pPr>
      <w:r>
        <w:rPr>
          <w:spacing w:val="-1"/>
        </w:rPr>
        <w:t>Table</w:t>
      </w:r>
      <w:r>
        <w:t xml:space="preserve"> 11</w:t>
      </w:r>
      <w:r>
        <w:tab/>
      </w:r>
      <w:r>
        <w:rPr>
          <w:spacing w:val="-1"/>
        </w:rPr>
        <w:t>Efficacy</w:t>
      </w:r>
      <w:r>
        <w:rPr>
          <w:spacing w:val="-4"/>
        </w:rPr>
        <w:t xml:space="preserve"> </w:t>
      </w:r>
      <w:r>
        <w:rPr>
          <w:spacing w:val="-1"/>
        </w:rPr>
        <w:t>results</w:t>
      </w:r>
      <w:r>
        <w:rPr>
          <w:spacing w:val="-2"/>
        </w:rPr>
        <w:t xml:space="preserve"> </w:t>
      </w:r>
      <w:r>
        <w:t xml:space="preserve">for </w:t>
      </w:r>
      <w:r>
        <w:rPr>
          <w:spacing w:val="-1"/>
        </w:rPr>
        <w:t>study</w:t>
      </w:r>
      <w:r>
        <w:rPr>
          <w:spacing w:val="-3"/>
        </w:rPr>
        <w:t xml:space="preserve"> </w:t>
      </w:r>
      <w:r>
        <w:rPr>
          <w:spacing w:val="-1"/>
        </w:rPr>
        <w:t>AVF3694g:</w:t>
      </w:r>
      <w:r>
        <w:rPr>
          <w:spacing w:val="1"/>
        </w:rPr>
        <w:t xml:space="preserve"> </w:t>
      </w:r>
      <w:r>
        <w:t xml:space="preserve">– </w:t>
      </w:r>
      <w:r>
        <w:rPr>
          <w:spacing w:val="-1"/>
        </w:rPr>
        <w:t>Capecitabine</w:t>
      </w:r>
      <w:r>
        <w:rPr>
          <w:spacing w:val="-1"/>
          <w:position w:val="10"/>
          <w:sz w:val="14"/>
          <w:szCs w:val="14"/>
        </w:rPr>
        <w:t>a</w:t>
      </w:r>
      <w:r>
        <w:rPr>
          <w:spacing w:val="20"/>
          <w:position w:val="10"/>
          <w:sz w:val="14"/>
          <w:szCs w:val="14"/>
        </w:rPr>
        <w:t xml:space="preserve"> </w:t>
      </w:r>
      <w:r>
        <w:rPr>
          <w:spacing w:val="-1"/>
        </w:rPr>
        <w:t>and Bevacizumab/Placebo</w:t>
      </w:r>
      <w:r>
        <w:rPr>
          <w:spacing w:val="-3"/>
        </w:rPr>
        <w:t xml:space="preserve"> </w:t>
      </w:r>
      <w:r>
        <w:rPr>
          <w:spacing w:val="-1"/>
        </w:rPr>
        <w:t xml:space="preserve">(Cap </w:t>
      </w:r>
      <w:r>
        <w:t>+</w:t>
      </w:r>
      <w:r>
        <w:rPr>
          <w:spacing w:val="53"/>
        </w:rPr>
        <w:t xml:space="preserve"> </w:t>
      </w:r>
      <w:r>
        <w:rPr>
          <w:spacing w:val="-1"/>
        </w:rPr>
        <w:t>Bevacizumab/Pl)</w:t>
      </w:r>
    </w:p>
    <w:p w14:paraId="72D3CD7D" w14:textId="77777777" w:rsidR="002E30F6" w:rsidRDefault="002E30F6" w:rsidP="002C0B97">
      <w:pPr>
        <w:keepNext/>
        <w:widowControl/>
        <w:rPr>
          <w:rFonts w:ascii="Times New Roman" w:eastAsia="Times New Roman" w:hAnsi="Times New Roman"/>
          <w:b/>
          <w:bCs/>
        </w:rPr>
      </w:pPr>
    </w:p>
    <w:tbl>
      <w:tblPr>
        <w:tblW w:w="5000" w:type="pct"/>
        <w:tblLayout w:type="fixed"/>
        <w:tblCellMar>
          <w:left w:w="115" w:type="dxa"/>
          <w:right w:w="115" w:type="dxa"/>
        </w:tblCellMar>
        <w:tblLook w:val="01E0" w:firstRow="1" w:lastRow="1" w:firstColumn="1" w:lastColumn="1" w:noHBand="0" w:noVBand="0"/>
      </w:tblPr>
      <w:tblGrid>
        <w:gridCol w:w="2235"/>
        <w:gridCol w:w="1520"/>
        <w:gridCol w:w="1773"/>
        <w:gridCol w:w="1636"/>
        <w:gridCol w:w="1909"/>
      </w:tblGrid>
      <w:tr w:rsidR="002E30F6" w14:paraId="24D8BF5F" w14:textId="77777777" w:rsidTr="002C0B97">
        <w:trPr>
          <w:cantSplit/>
          <w:tblHeader/>
        </w:trPr>
        <w:tc>
          <w:tcPr>
            <w:tcW w:w="8985" w:type="dxa"/>
            <w:gridSpan w:val="5"/>
            <w:tcBorders>
              <w:top w:val="single" w:sz="8" w:space="0" w:color="000000"/>
              <w:left w:val="single" w:sz="4" w:space="0" w:color="auto"/>
              <w:bottom w:val="single" w:sz="8" w:space="0" w:color="000000"/>
              <w:right w:val="single" w:sz="8" w:space="0" w:color="000000"/>
            </w:tcBorders>
          </w:tcPr>
          <w:p w14:paraId="427F331D" w14:textId="77777777" w:rsidR="002E30F6" w:rsidRDefault="002E30F6" w:rsidP="002C0B97">
            <w:pPr>
              <w:pStyle w:val="TableParagraph"/>
              <w:keepNext/>
              <w:widowControl/>
              <w:rPr>
                <w:rFonts w:ascii="Times New Roman" w:eastAsia="Times New Roman" w:hAnsi="Times New Roman"/>
                <w:sz w:val="14"/>
                <w:szCs w:val="14"/>
              </w:rPr>
            </w:pPr>
            <w:r>
              <w:rPr>
                <w:rFonts w:ascii="Times New Roman"/>
                <w:spacing w:val="-1"/>
              </w:rPr>
              <w:t>Progression-free</w:t>
            </w:r>
            <w:r>
              <w:rPr>
                <w:rFonts w:ascii="Times New Roman"/>
                <w:spacing w:val="-3"/>
              </w:rPr>
              <w:t xml:space="preserve"> </w:t>
            </w:r>
            <w:r>
              <w:rPr>
                <w:rFonts w:ascii="Times New Roman"/>
                <w:spacing w:val="-1"/>
              </w:rPr>
              <w:t>survival</w:t>
            </w:r>
            <w:r>
              <w:rPr>
                <w:rFonts w:ascii="Times New Roman"/>
                <w:spacing w:val="-1"/>
                <w:position w:val="10"/>
                <w:sz w:val="14"/>
              </w:rPr>
              <w:t>b</w:t>
            </w:r>
          </w:p>
        </w:tc>
      </w:tr>
      <w:tr w:rsidR="002E30F6" w14:paraId="561C9397" w14:textId="77777777" w:rsidTr="002C0B97">
        <w:trPr>
          <w:cantSplit/>
          <w:tblHeader/>
        </w:trPr>
        <w:tc>
          <w:tcPr>
            <w:tcW w:w="2214" w:type="dxa"/>
            <w:tcBorders>
              <w:top w:val="single" w:sz="8" w:space="0" w:color="000000"/>
              <w:left w:val="single" w:sz="4" w:space="0" w:color="auto"/>
              <w:bottom w:val="single" w:sz="8" w:space="0" w:color="000000"/>
              <w:right w:val="single" w:sz="8" w:space="0" w:color="000000"/>
            </w:tcBorders>
          </w:tcPr>
          <w:p w14:paraId="2A325F34" w14:textId="77777777" w:rsidR="002E30F6" w:rsidRDefault="002E30F6" w:rsidP="002C0B97">
            <w:pPr>
              <w:keepNext/>
              <w:widowControl/>
            </w:pPr>
          </w:p>
        </w:tc>
        <w:tc>
          <w:tcPr>
            <w:tcW w:w="3261" w:type="dxa"/>
            <w:gridSpan w:val="2"/>
            <w:tcBorders>
              <w:top w:val="single" w:sz="8" w:space="0" w:color="000000"/>
              <w:left w:val="single" w:sz="8" w:space="0" w:color="000000"/>
              <w:bottom w:val="single" w:sz="8" w:space="0" w:color="000000"/>
              <w:right w:val="single" w:sz="8" w:space="0" w:color="000000"/>
            </w:tcBorders>
          </w:tcPr>
          <w:p w14:paraId="697B1080" w14:textId="77777777" w:rsidR="002E30F6" w:rsidRDefault="002E30F6" w:rsidP="002C0B97">
            <w:pPr>
              <w:pStyle w:val="TableParagraph"/>
              <w:keepNext/>
              <w:widowControl/>
              <w:rPr>
                <w:rFonts w:ascii="Times New Roman" w:eastAsia="Times New Roman" w:hAnsi="Times New Roman"/>
              </w:rPr>
            </w:pPr>
            <w:r>
              <w:rPr>
                <w:rFonts w:ascii="Times New Roman"/>
                <w:spacing w:val="-1"/>
              </w:rPr>
              <w:t>Investigator</w:t>
            </w:r>
            <w:r>
              <w:rPr>
                <w:rFonts w:ascii="Times New Roman"/>
                <w:spacing w:val="1"/>
              </w:rPr>
              <w:t xml:space="preserve"> </w:t>
            </w:r>
            <w:r>
              <w:rPr>
                <w:rFonts w:ascii="Times New Roman"/>
                <w:spacing w:val="-2"/>
              </w:rPr>
              <w:t>Assessment</w:t>
            </w:r>
          </w:p>
        </w:tc>
        <w:tc>
          <w:tcPr>
            <w:tcW w:w="3510" w:type="dxa"/>
            <w:gridSpan w:val="2"/>
            <w:tcBorders>
              <w:top w:val="single" w:sz="8" w:space="0" w:color="000000"/>
              <w:left w:val="single" w:sz="8" w:space="0" w:color="000000"/>
              <w:bottom w:val="single" w:sz="8" w:space="0" w:color="000000"/>
              <w:right w:val="single" w:sz="8" w:space="0" w:color="000000"/>
            </w:tcBorders>
          </w:tcPr>
          <w:p w14:paraId="3134EAB3" w14:textId="77777777" w:rsidR="002E30F6" w:rsidRDefault="002E30F6" w:rsidP="002C0B97">
            <w:pPr>
              <w:pStyle w:val="TableParagraph"/>
              <w:keepNext/>
              <w:widowControl/>
              <w:rPr>
                <w:rFonts w:ascii="Times New Roman" w:eastAsia="Times New Roman" w:hAnsi="Times New Roman"/>
              </w:rPr>
            </w:pPr>
            <w:r>
              <w:rPr>
                <w:rFonts w:ascii="Times New Roman"/>
                <w:spacing w:val="-1"/>
              </w:rPr>
              <w:t>IRC Assessment</w:t>
            </w:r>
          </w:p>
        </w:tc>
      </w:tr>
      <w:tr w:rsidR="002E30F6" w14:paraId="06F727B0" w14:textId="77777777" w:rsidTr="002C0B97">
        <w:trPr>
          <w:cantSplit/>
          <w:tblHeader/>
        </w:trPr>
        <w:tc>
          <w:tcPr>
            <w:tcW w:w="2214" w:type="dxa"/>
            <w:tcBorders>
              <w:top w:val="single" w:sz="8" w:space="0" w:color="000000"/>
              <w:left w:val="single" w:sz="4" w:space="0" w:color="auto"/>
              <w:bottom w:val="single" w:sz="8" w:space="0" w:color="000000"/>
              <w:right w:val="single" w:sz="8" w:space="0" w:color="000000"/>
            </w:tcBorders>
          </w:tcPr>
          <w:p w14:paraId="2156FB66" w14:textId="77777777" w:rsidR="002E30F6" w:rsidRDefault="002E30F6" w:rsidP="002C0B97">
            <w:pPr>
              <w:keepNext/>
              <w:widowControl/>
            </w:pPr>
          </w:p>
        </w:tc>
        <w:tc>
          <w:tcPr>
            <w:tcW w:w="1505" w:type="dxa"/>
            <w:tcBorders>
              <w:top w:val="single" w:sz="8" w:space="0" w:color="000000"/>
              <w:left w:val="single" w:sz="8" w:space="0" w:color="000000"/>
              <w:bottom w:val="single" w:sz="8" w:space="0" w:color="000000"/>
              <w:right w:val="single" w:sz="8" w:space="0" w:color="000000"/>
            </w:tcBorders>
          </w:tcPr>
          <w:p w14:paraId="20F72EFB" w14:textId="75BA3A2D" w:rsidR="002E30F6" w:rsidRDefault="002E30F6" w:rsidP="002C0B97">
            <w:pPr>
              <w:pStyle w:val="TableParagraph"/>
              <w:keepNext/>
              <w:widowControl/>
              <w:ind w:hanging="34"/>
              <w:jc w:val="center"/>
              <w:rPr>
                <w:rFonts w:ascii="Times New Roman" w:eastAsia="Times New Roman" w:hAnsi="Times New Roman"/>
              </w:rPr>
            </w:pPr>
            <w:r>
              <w:rPr>
                <w:rFonts w:ascii="Times New Roman"/>
                <w:spacing w:val="-1"/>
              </w:rPr>
              <w:t>Cap</w:t>
            </w:r>
            <w:r>
              <w:rPr>
                <w:rFonts w:ascii="Times New Roman"/>
              </w:rPr>
              <w:t xml:space="preserve"> + </w:t>
            </w:r>
            <w:r>
              <w:rPr>
                <w:rFonts w:ascii="Times New Roman"/>
                <w:spacing w:val="-1"/>
              </w:rPr>
              <w:t>Pl</w:t>
            </w:r>
            <w:r>
              <w:rPr>
                <w:rFonts w:ascii="Times New Roman"/>
                <w:spacing w:val="23"/>
              </w:rPr>
              <w:t xml:space="preserve"> </w:t>
            </w:r>
            <w:r>
              <w:rPr>
                <w:rFonts w:ascii="Times New Roman"/>
                <w:spacing w:val="-1"/>
              </w:rPr>
              <w:t>(n</w:t>
            </w:r>
            <w:r w:rsidR="00EA1DD9">
              <w:rPr>
                <w:rFonts w:ascii="Times New Roman"/>
                <w:spacing w:val="-1"/>
              </w:rPr>
              <w:t> </w:t>
            </w:r>
            <w:r>
              <w:rPr>
                <w:rFonts w:ascii="Times New Roman"/>
                <w:spacing w:val="-1"/>
              </w:rPr>
              <w:t>=</w:t>
            </w:r>
            <w:r w:rsidR="00EA1DD9">
              <w:rPr>
                <w:rFonts w:ascii="Times New Roman"/>
                <w:spacing w:val="-1"/>
              </w:rPr>
              <w:t> </w:t>
            </w:r>
            <w:r>
              <w:rPr>
                <w:rFonts w:ascii="Times New Roman"/>
                <w:spacing w:val="-1"/>
              </w:rPr>
              <w:t>206)</w:t>
            </w:r>
          </w:p>
        </w:tc>
        <w:tc>
          <w:tcPr>
            <w:tcW w:w="1756" w:type="dxa"/>
            <w:tcBorders>
              <w:top w:val="single" w:sz="8" w:space="0" w:color="000000"/>
              <w:left w:val="single" w:sz="8" w:space="0" w:color="000000"/>
              <w:bottom w:val="single" w:sz="8" w:space="0" w:color="000000"/>
              <w:right w:val="single" w:sz="8" w:space="0" w:color="000000"/>
            </w:tcBorders>
          </w:tcPr>
          <w:p w14:paraId="45D20C21" w14:textId="77777777" w:rsidR="002E30F6" w:rsidRDefault="002E30F6" w:rsidP="00C569C9">
            <w:pPr>
              <w:pStyle w:val="TableParagraph"/>
              <w:keepNext/>
              <w:widowControl/>
              <w:jc w:val="center"/>
              <w:rPr>
                <w:rFonts w:ascii="Times New Roman"/>
              </w:rPr>
            </w:pPr>
            <w:r>
              <w:rPr>
                <w:rFonts w:ascii="Times New Roman"/>
                <w:spacing w:val="-1"/>
              </w:rPr>
              <w:t>Cap</w:t>
            </w:r>
            <w:r>
              <w:rPr>
                <w:rFonts w:ascii="Times New Roman"/>
              </w:rPr>
              <w:t xml:space="preserve"> + Bevacizumab</w:t>
            </w:r>
          </w:p>
          <w:p w14:paraId="262829A1" w14:textId="53AC8FDD" w:rsidR="002E30F6" w:rsidRDefault="002E30F6" w:rsidP="002C0B97">
            <w:pPr>
              <w:pStyle w:val="TableParagraph"/>
              <w:keepNext/>
              <w:widowControl/>
              <w:jc w:val="center"/>
              <w:rPr>
                <w:rFonts w:ascii="Times New Roman" w:eastAsia="Times New Roman" w:hAnsi="Times New Roman"/>
              </w:rPr>
            </w:pPr>
            <w:r>
              <w:rPr>
                <w:rFonts w:ascii="Times New Roman"/>
                <w:spacing w:val="-1"/>
              </w:rPr>
              <w:t>(n</w:t>
            </w:r>
            <w:r w:rsidR="00EA1DD9">
              <w:rPr>
                <w:rFonts w:ascii="Times New Roman"/>
                <w:spacing w:val="-1"/>
              </w:rPr>
              <w:t> </w:t>
            </w:r>
            <w:r>
              <w:rPr>
                <w:rFonts w:ascii="Times New Roman"/>
                <w:spacing w:val="-1"/>
              </w:rPr>
              <w:t>=</w:t>
            </w:r>
            <w:r w:rsidR="00B41252">
              <w:rPr>
                <w:rFonts w:ascii="Times New Roman"/>
                <w:spacing w:val="-1"/>
              </w:rPr>
              <w:t> </w:t>
            </w:r>
            <w:r>
              <w:rPr>
                <w:rFonts w:ascii="Times New Roman"/>
                <w:spacing w:val="-1"/>
              </w:rPr>
              <w:t>409)</w:t>
            </w:r>
          </w:p>
        </w:tc>
        <w:tc>
          <w:tcPr>
            <w:tcW w:w="1620" w:type="dxa"/>
            <w:tcBorders>
              <w:top w:val="single" w:sz="8" w:space="0" w:color="000000"/>
              <w:left w:val="single" w:sz="8" w:space="0" w:color="000000"/>
              <w:bottom w:val="single" w:sz="8" w:space="0" w:color="000000"/>
              <w:right w:val="single" w:sz="8" w:space="0" w:color="000000"/>
            </w:tcBorders>
          </w:tcPr>
          <w:p w14:paraId="6DD1BE95" w14:textId="34E2DFA4" w:rsidR="002E30F6" w:rsidRDefault="002E30F6" w:rsidP="002C0B97">
            <w:pPr>
              <w:pStyle w:val="TableParagraph"/>
              <w:keepNext/>
              <w:widowControl/>
              <w:ind w:hanging="34"/>
              <w:jc w:val="center"/>
              <w:rPr>
                <w:rFonts w:ascii="Times New Roman" w:eastAsia="Times New Roman" w:hAnsi="Times New Roman"/>
              </w:rPr>
            </w:pPr>
            <w:r>
              <w:rPr>
                <w:rFonts w:ascii="Times New Roman"/>
                <w:spacing w:val="-1"/>
              </w:rPr>
              <w:t>Cap</w:t>
            </w:r>
            <w:r>
              <w:rPr>
                <w:rFonts w:ascii="Times New Roman"/>
              </w:rPr>
              <w:t xml:space="preserve"> + </w:t>
            </w:r>
            <w:r>
              <w:rPr>
                <w:rFonts w:ascii="Times New Roman"/>
                <w:spacing w:val="-1"/>
              </w:rPr>
              <w:t>Pl</w:t>
            </w:r>
            <w:r>
              <w:rPr>
                <w:rFonts w:ascii="Times New Roman"/>
                <w:spacing w:val="23"/>
              </w:rPr>
              <w:t xml:space="preserve"> </w:t>
            </w:r>
            <w:r>
              <w:rPr>
                <w:rFonts w:ascii="Times New Roman"/>
                <w:spacing w:val="-1"/>
              </w:rPr>
              <w:t>(n</w:t>
            </w:r>
            <w:r w:rsidR="00B41252">
              <w:rPr>
                <w:rFonts w:ascii="Times New Roman"/>
                <w:spacing w:val="-1"/>
              </w:rPr>
              <w:t> </w:t>
            </w:r>
            <w:r>
              <w:rPr>
                <w:rFonts w:ascii="Times New Roman"/>
                <w:spacing w:val="-1"/>
              </w:rPr>
              <w:t>=</w:t>
            </w:r>
            <w:r w:rsidR="00B41252">
              <w:rPr>
                <w:rFonts w:ascii="Times New Roman"/>
                <w:spacing w:val="-1"/>
              </w:rPr>
              <w:t> </w:t>
            </w:r>
            <w:r>
              <w:rPr>
                <w:rFonts w:ascii="Times New Roman"/>
                <w:spacing w:val="-1"/>
              </w:rPr>
              <w:t>206)</w:t>
            </w:r>
          </w:p>
        </w:tc>
        <w:tc>
          <w:tcPr>
            <w:tcW w:w="1890" w:type="dxa"/>
            <w:tcBorders>
              <w:top w:val="single" w:sz="8" w:space="0" w:color="000000"/>
              <w:left w:val="single" w:sz="8" w:space="0" w:color="000000"/>
              <w:bottom w:val="single" w:sz="8" w:space="0" w:color="000000"/>
              <w:right w:val="single" w:sz="8" w:space="0" w:color="000000"/>
            </w:tcBorders>
          </w:tcPr>
          <w:p w14:paraId="228943B4" w14:textId="6CEE2210" w:rsidR="002E30F6" w:rsidRDefault="002E30F6" w:rsidP="002C0B97">
            <w:pPr>
              <w:pStyle w:val="TableParagraph"/>
              <w:keepNext/>
              <w:widowControl/>
              <w:jc w:val="center"/>
              <w:rPr>
                <w:rFonts w:ascii="Times New Roman" w:eastAsia="Times New Roman" w:hAnsi="Times New Roman"/>
              </w:rPr>
            </w:pPr>
            <w:r>
              <w:rPr>
                <w:rFonts w:ascii="Times New Roman"/>
                <w:spacing w:val="-1"/>
              </w:rPr>
              <w:t>Cap</w:t>
            </w:r>
            <w:r>
              <w:rPr>
                <w:rFonts w:ascii="Times New Roman"/>
              </w:rPr>
              <w:t xml:space="preserve"> + Bevacizumab</w:t>
            </w:r>
            <w:r>
              <w:rPr>
                <w:rFonts w:ascii="Times New Roman"/>
                <w:spacing w:val="24"/>
              </w:rPr>
              <w:t xml:space="preserve"> </w:t>
            </w:r>
            <w:r>
              <w:rPr>
                <w:rFonts w:ascii="Times New Roman"/>
                <w:spacing w:val="-1"/>
              </w:rPr>
              <w:t>(n</w:t>
            </w:r>
            <w:r w:rsidR="00B41252">
              <w:rPr>
                <w:rFonts w:ascii="Times New Roman"/>
                <w:spacing w:val="-1"/>
              </w:rPr>
              <w:t> </w:t>
            </w:r>
            <w:r>
              <w:rPr>
                <w:rFonts w:ascii="Times New Roman"/>
                <w:spacing w:val="-1"/>
              </w:rPr>
              <w:t>=</w:t>
            </w:r>
            <w:r w:rsidR="00B41252">
              <w:rPr>
                <w:rFonts w:ascii="Times New Roman"/>
                <w:spacing w:val="-1"/>
              </w:rPr>
              <w:t> </w:t>
            </w:r>
            <w:r>
              <w:rPr>
                <w:rFonts w:ascii="Times New Roman"/>
                <w:spacing w:val="-1"/>
              </w:rPr>
              <w:t>409)</w:t>
            </w:r>
          </w:p>
        </w:tc>
      </w:tr>
      <w:tr w:rsidR="002E30F6" w14:paraId="482B92C1" w14:textId="77777777" w:rsidTr="00FB19BF">
        <w:trPr>
          <w:cantSplit/>
        </w:trPr>
        <w:tc>
          <w:tcPr>
            <w:tcW w:w="2214" w:type="dxa"/>
            <w:tcBorders>
              <w:top w:val="single" w:sz="8" w:space="0" w:color="000000"/>
              <w:left w:val="single" w:sz="4" w:space="0" w:color="auto"/>
              <w:bottom w:val="single" w:sz="8" w:space="0" w:color="000000"/>
              <w:right w:val="single" w:sz="8" w:space="0" w:color="000000"/>
            </w:tcBorders>
          </w:tcPr>
          <w:p w14:paraId="52BA2F80" w14:textId="77777777" w:rsidR="002E30F6" w:rsidRDefault="002E30F6" w:rsidP="00FB19BF">
            <w:pPr>
              <w:pStyle w:val="TableParagraph"/>
              <w:widowControl/>
              <w:rPr>
                <w:rFonts w:ascii="Times New Roman" w:eastAsia="Times New Roman" w:hAnsi="Times New Roman"/>
              </w:rPr>
            </w:pPr>
            <w:r>
              <w:rPr>
                <w:rFonts w:ascii="Times New Roman"/>
                <w:spacing w:val="-1"/>
              </w:rPr>
              <w:t>Median</w:t>
            </w:r>
            <w:r>
              <w:rPr>
                <w:rFonts w:ascii="Times New Roman"/>
              </w:rPr>
              <w:t xml:space="preserve"> </w:t>
            </w:r>
            <w:r>
              <w:rPr>
                <w:rFonts w:ascii="Times New Roman"/>
                <w:spacing w:val="-1"/>
              </w:rPr>
              <w:t>PFS</w:t>
            </w:r>
            <w:r>
              <w:rPr>
                <w:rFonts w:ascii="Times New Roman"/>
                <w:spacing w:val="-3"/>
              </w:rPr>
              <w:t xml:space="preserve"> </w:t>
            </w:r>
            <w:r>
              <w:rPr>
                <w:rFonts w:ascii="Times New Roman"/>
                <w:spacing w:val="-1"/>
              </w:rPr>
              <w:t>(months)</w:t>
            </w:r>
          </w:p>
        </w:tc>
        <w:tc>
          <w:tcPr>
            <w:tcW w:w="1505" w:type="dxa"/>
            <w:tcBorders>
              <w:top w:val="single" w:sz="8" w:space="0" w:color="000000"/>
              <w:left w:val="single" w:sz="8" w:space="0" w:color="000000"/>
              <w:bottom w:val="single" w:sz="8" w:space="0" w:color="000000"/>
              <w:right w:val="single" w:sz="8" w:space="0" w:color="000000"/>
            </w:tcBorders>
          </w:tcPr>
          <w:p w14:paraId="4BBD33EA" w14:textId="77777777" w:rsidR="002E30F6" w:rsidRDefault="002E30F6" w:rsidP="00FB19BF">
            <w:pPr>
              <w:pStyle w:val="TableParagraph"/>
              <w:widowControl/>
              <w:jc w:val="center"/>
              <w:rPr>
                <w:rFonts w:ascii="Times New Roman" w:eastAsia="Times New Roman" w:hAnsi="Times New Roman"/>
              </w:rPr>
            </w:pPr>
            <w:r>
              <w:rPr>
                <w:rFonts w:ascii="Times New Roman"/>
              </w:rPr>
              <w:t>5.7</w:t>
            </w:r>
          </w:p>
        </w:tc>
        <w:tc>
          <w:tcPr>
            <w:tcW w:w="1756" w:type="dxa"/>
            <w:tcBorders>
              <w:top w:val="single" w:sz="8" w:space="0" w:color="000000"/>
              <w:left w:val="single" w:sz="8" w:space="0" w:color="000000"/>
              <w:bottom w:val="single" w:sz="8" w:space="0" w:color="000000"/>
              <w:right w:val="single" w:sz="8" w:space="0" w:color="000000"/>
            </w:tcBorders>
          </w:tcPr>
          <w:p w14:paraId="347D7FDC" w14:textId="77777777" w:rsidR="002E30F6" w:rsidRDefault="002E30F6" w:rsidP="00FB19BF">
            <w:pPr>
              <w:pStyle w:val="TableParagraph"/>
              <w:widowControl/>
              <w:jc w:val="center"/>
              <w:rPr>
                <w:rFonts w:ascii="Times New Roman" w:eastAsia="Times New Roman" w:hAnsi="Times New Roman"/>
              </w:rPr>
            </w:pPr>
            <w:r>
              <w:rPr>
                <w:rFonts w:ascii="Times New Roman"/>
              </w:rPr>
              <w:t>8.6</w:t>
            </w:r>
          </w:p>
        </w:tc>
        <w:tc>
          <w:tcPr>
            <w:tcW w:w="1620" w:type="dxa"/>
            <w:tcBorders>
              <w:top w:val="single" w:sz="8" w:space="0" w:color="000000"/>
              <w:left w:val="single" w:sz="8" w:space="0" w:color="000000"/>
              <w:bottom w:val="single" w:sz="8" w:space="0" w:color="000000"/>
              <w:right w:val="single" w:sz="8" w:space="0" w:color="000000"/>
            </w:tcBorders>
          </w:tcPr>
          <w:p w14:paraId="4D9EEB52" w14:textId="77777777" w:rsidR="002E30F6" w:rsidRDefault="002E30F6" w:rsidP="00FB19BF">
            <w:pPr>
              <w:pStyle w:val="TableParagraph"/>
              <w:widowControl/>
              <w:jc w:val="center"/>
              <w:rPr>
                <w:rFonts w:ascii="Times New Roman" w:eastAsia="Times New Roman" w:hAnsi="Times New Roman"/>
              </w:rPr>
            </w:pPr>
            <w:r>
              <w:rPr>
                <w:rFonts w:ascii="Times New Roman"/>
              </w:rPr>
              <w:t>6.2</w:t>
            </w:r>
          </w:p>
        </w:tc>
        <w:tc>
          <w:tcPr>
            <w:tcW w:w="1890" w:type="dxa"/>
            <w:tcBorders>
              <w:top w:val="single" w:sz="8" w:space="0" w:color="000000"/>
              <w:left w:val="single" w:sz="8" w:space="0" w:color="000000"/>
              <w:bottom w:val="single" w:sz="8" w:space="0" w:color="000000"/>
              <w:right w:val="single" w:sz="8" w:space="0" w:color="000000"/>
            </w:tcBorders>
          </w:tcPr>
          <w:p w14:paraId="64B67ECE" w14:textId="77777777" w:rsidR="002E30F6" w:rsidRDefault="002E30F6" w:rsidP="00FB19BF">
            <w:pPr>
              <w:pStyle w:val="TableParagraph"/>
              <w:widowControl/>
              <w:jc w:val="center"/>
              <w:rPr>
                <w:rFonts w:ascii="Times New Roman" w:eastAsia="Times New Roman" w:hAnsi="Times New Roman"/>
              </w:rPr>
            </w:pPr>
            <w:r>
              <w:rPr>
                <w:rFonts w:ascii="Times New Roman"/>
              </w:rPr>
              <w:t>9.8</w:t>
            </w:r>
          </w:p>
        </w:tc>
      </w:tr>
      <w:tr w:rsidR="002E30F6" w14:paraId="604FCBD3" w14:textId="77777777" w:rsidTr="00FB19BF">
        <w:trPr>
          <w:cantSplit/>
        </w:trPr>
        <w:tc>
          <w:tcPr>
            <w:tcW w:w="2214" w:type="dxa"/>
            <w:tcBorders>
              <w:top w:val="single" w:sz="8" w:space="0" w:color="000000"/>
              <w:left w:val="single" w:sz="4" w:space="0" w:color="auto"/>
              <w:bottom w:val="single" w:sz="8" w:space="0" w:color="000000"/>
              <w:right w:val="single" w:sz="8" w:space="0" w:color="000000"/>
            </w:tcBorders>
          </w:tcPr>
          <w:p w14:paraId="4AA9E1DC" w14:textId="77777777" w:rsidR="002E30F6" w:rsidRDefault="002E30F6" w:rsidP="00FB19BF">
            <w:pPr>
              <w:pStyle w:val="TableParagraph"/>
              <w:widowControl/>
              <w:rPr>
                <w:rFonts w:ascii="Times New Roman" w:eastAsia="Times New Roman" w:hAnsi="Times New Roman"/>
              </w:rPr>
            </w:pPr>
            <w:r>
              <w:rPr>
                <w:rFonts w:ascii="Times New Roman"/>
                <w:spacing w:val="-1"/>
              </w:rPr>
              <w:t>Hazard</w:t>
            </w:r>
            <w:r>
              <w:rPr>
                <w:rFonts w:ascii="Times New Roman"/>
              </w:rPr>
              <w:t xml:space="preserve"> ratio</w:t>
            </w:r>
            <w:r>
              <w:rPr>
                <w:rFonts w:ascii="Times New Roman"/>
                <w:spacing w:val="-3"/>
              </w:rPr>
              <w:t xml:space="preserve"> </w:t>
            </w:r>
            <w:r>
              <w:rPr>
                <w:rFonts w:ascii="Times New Roman"/>
                <w:spacing w:val="-2"/>
              </w:rPr>
              <w:t>vs</w:t>
            </w:r>
            <w:r>
              <w:rPr>
                <w:rFonts w:ascii="Times New Roman"/>
                <w:spacing w:val="24"/>
              </w:rPr>
              <w:t xml:space="preserve"> </w:t>
            </w:r>
            <w:r>
              <w:rPr>
                <w:rFonts w:ascii="Times New Roman"/>
                <w:spacing w:val="-1"/>
              </w:rPr>
              <w:t>placebo</w:t>
            </w:r>
            <w:r>
              <w:rPr>
                <w:rFonts w:ascii="Times New Roman"/>
              </w:rPr>
              <w:t xml:space="preserve"> </w:t>
            </w:r>
            <w:r>
              <w:rPr>
                <w:rFonts w:ascii="Times New Roman"/>
                <w:spacing w:val="-1"/>
              </w:rPr>
              <w:t>arm</w:t>
            </w:r>
            <w:r>
              <w:rPr>
                <w:rFonts w:ascii="Times New Roman"/>
                <w:spacing w:val="-4"/>
              </w:rPr>
              <w:t xml:space="preserve"> </w:t>
            </w:r>
            <w:r>
              <w:rPr>
                <w:rFonts w:ascii="Times New Roman"/>
              </w:rPr>
              <w:t>(95%</w:t>
            </w:r>
            <w:r>
              <w:rPr>
                <w:rFonts w:ascii="Times New Roman"/>
                <w:spacing w:val="1"/>
              </w:rPr>
              <w:t xml:space="preserve"> </w:t>
            </w:r>
            <w:r>
              <w:rPr>
                <w:rFonts w:ascii="Times New Roman"/>
                <w:spacing w:val="-2"/>
              </w:rPr>
              <w:t>CI)</w:t>
            </w:r>
          </w:p>
        </w:tc>
        <w:tc>
          <w:tcPr>
            <w:tcW w:w="3261" w:type="dxa"/>
            <w:gridSpan w:val="2"/>
            <w:tcBorders>
              <w:top w:val="single" w:sz="8" w:space="0" w:color="000000"/>
              <w:left w:val="single" w:sz="8" w:space="0" w:color="000000"/>
              <w:bottom w:val="single" w:sz="8" w:space="0" w:color="000000"/>
              <w:right w:val="single" w:sz="8" w:space="0" w:color="000000"/>
            </w:tcBorders>
          </w:tcPr>
          <w:p w14:paraId="724A9667" w14:textId="77777777" w:rsidR="002E30F6" w:rsidRDefault="002E30F6" w:rsidP="002C0B97">
            <w:pPr>
              <w:pStyle w:val="TableParagraph"/>
              <w:widowControl/>
              <w:jc w:val="center"/>
              <w:rPr>
                <w:rFonts w:ascii="Times New Roman" w:eastAsia="Times New Roman" w:hAnsi="Times New Roman"/>
              </w:rPr>
            </w:pPr>
            <w:r>
              <w:rPr>
                <w:rFonts w:ascii="Times New Roman"/>
              </w:rPr>
              <w:t xml:space="preserve">0.69 </w:t>
            </w:r>
            <w:r>
              <w:rPr>
                <w:rFonts w:ascii="Times New Roman"/>
                <w:spacing w:val="-1"/>
              </w:rPr>
              <w:t>(0.56;</w:t>
            </w:r>
            <w:r>
              <w:rPr>
                <w:rFonts w:ascii="Times New Roman"/>
                <w:spacing w:val="1"/>
              </w:rPr>
              <w:t xml:space="preserve"> </w:t>
            </w:r>
            <w:r>
              <w:rPr>
                <w:rFonts w:ascii="Times New Roman"/>
                <w:spacing w:val="-1"/>
              </w:rPr>
              <w:t>0.84)</w:t>
            </w:r>
          </w:p>
        </w:tc>
        <w:tc>
          <w:tcPr>
            <w:tcW w:w="3510" w:type="dxa"/>
            <w:gridSpan w:val="2"/>
            <w:tcBorders>
              <w:top w:val="single" w:sz="8" w:space="0" w:color="000000"/>
              <w:left w:val="single" w:sz="8" w:space="0" w:color="000000"/>
              <w:bottom w:val="single" w:sz="8" w:space="0" w:color="000000"/>
              <w:right w:val="single" w:sz="8" w:space="0" w:color="000000"/>
            </w:tcBorders>
          </w:tcPr>
          <w:p w14:paraId="3278D352" w14:textId="77777777" w:rsidR="002E30F6" w:rsidRDefault="002E30F6" w:rsidP="002C0B97">
            <w:pPr>
              <w:pStyle w:val="TableParagraph"/>
              <w:widowControl/>
              <w:jc w:val="center"/>
              <w:rPr>
                <w:rFonts w:ascii="Times New Roman" w:eastAsia="Times New Roman" w:hAnsi="Times New Roman"/>
              </w:rPr>
            </w:pPr>
            <w:r>
              <w:rPr>
                <w:rFonts w:ascii="Times New Roman"/>
              </w:rPr>
              <w:t xml:space="preserve">0.68 </w:t>
            </w:r>
            <w:r>
              <w:rPr>
                <w:rFonts w:ascii="Times New Roman"/>
                <w:spacing w:val="-1"/>
              </w:rPr>
              <w:t>(0.54;</w:t>
            </w:r>
            <w:r>
              <w:rPr>
                <w:rFonts w:ascii="Times New Roman"/>
                <w:spacing w:val="1"/>
              </w:rPr>
              <w:t xml:space="preserve"> </w:t>
            </w:r>
            <w:r>
              <w:rPr>
                <w:rFonts w:ascii="Times New Roman"/>
                <w:spacing w:val="-1"/>
              </w:rPr>
              <w:t>0.86)</w:t>
            </w:r>
          </w:p>
        </w:tc>
      </w:tr>
      <w:tr w:rsidR="002E30F6" w14:paraId="02AFD8EB" w14:textId="77777777" w:rsidTr="00FB19BF">
        <w:trPr>
          <w:cantSplit/>
        </w:trPr>
        <w:tc>
          <w:tcPr>
            <w:tcW w:w="2214" w:type="dxa"/>
            <w:tcBorders>
              <w:top w:val="single" w:sz="8" w:space="0" w:color="000000"/>
              <w:left w:val="single" w:sz="4" w:space="0" w:color="auto"/>
              <w:bottom w:val="single" w:sz="8" w:space="0" w:color="000000"/>
              <w:right w:val="single" w:sz="8" w:space="0" w:color="000000"/>
            </w:tcBorders>
          </w:tcPr>
          <w:p w14:paraId="704B5217" w14:textId="77777777" w:rsidR="002E30F6" w:rsidRDefault="002E30F6" w:rsidP="00FB19BF">
            <w:pPr>
              <w:pStyle w:val="TableParagraph"/>
              <w:widowControl/>
              <w:rPr>
                <w:rFonts w:ascii="Times New Roman" w:eastAsia="Times New Roman" w:hAnsi="Times New Roman"/>
              </w:rPr>
            </w:pPr>
            <w:r>
              <w:rPr>
                <w:rFonts w:ascii="Times New Roman"/>
                <w:spacing w:val="-1"/>
              </w:rPr>
              <w:t>p-value</w:t>
            </w:r>
          </w:p>
        </w:tc>
        <w:tc>
          <w:tcPr>
            <w:tcW w:w="3261" w:type="dxa"/>
            <w:gridSpan w:val="2"/>
            <w:tcBorders>
              <w:top w:val="single" w:sz="8" w:space="0" w:color="000000"/>
              <w:left w:val="single" w:sz="8" w:space="0" w:color="000000"/>
              <w:bottom w:val="single" w:sz="8" w:space="0" w:color="000000"/>
              <w:right w:val="single" w:sz="8" w:space="0" w:color="000000"/>
            </w:tcBorders>
          </w:tcPr>
          <w:p w14:paraId="1499208A" w14:textId="77777777" w:rsidR="002E30F6" w:rsidRDefault="002E30F6" w:rsidP="00FB19BF">
            <w:pPr>
              <w:pStyle w:val="TableParagraph"/>
              <w:widowControl/>
              <w:jc w:val="center"/>
              <w:rPr>
                <w:rFonts w:ascii="Times New Roman" w:eastAsia="Times New Roman" w:hAnsi="Times New Roman"/>
              </w:rPr>
            </w:pPr>
            <w:r>
              <w:rPr>
                <w:rFonts w:ascii="Times New Roman"/>
              </w:rPr>
              <w:t>0.0002</w:t>
            </w:r>
          </w:p>
        </w:tc>
        <w:tc>
          <w:tcPr>
            <w:tcW w:w="3510" w:type="dxa"/>
            <w:gridSpan w:val="2"/>
            <w:tcBorders>
              <w:top w:val="single" w:sz="8" w:space="0" w:color="000000"/>
              <w:left w:val="single" w:sz="8" w:space="0" w:color="000000"/>
              <w:bottom w:val="single" w:sz="8" w:space="0" w:color="000000"/>
              <w:right w:val="single" w:sz="8" w:space="0" w:color="000000"/>
            </w:tcBorders>
          </w:tcPr>
          <w:p w14:paraId="5181FC10" w14:textId="77777777" w:rsidR="002E30F6" w:rsidRDefault="002E30F6" w:rsidP="00FB19BF">
            <w:pPr>
              <w:pStyle w:val="TableParagraph"/>
              <w:widowControl/>
              <w:jc w:val="center"/>
              <w:rPr>
                <w:rFonts w:ascii="Times New Roman" w:eastAsia="Times New Roman" w:hAnsi="Times New Roman"/>
              </w:rPr>
            </w:pPr>
            <w:r>
              <w:rPr>
                <w:rFonts w:ascii="Times New Roman"/>
              </w:rPr>
              <w:t>0.0011</w:t>
            </w:r>
          </w:p>
        </w:tc>
      </w:tr>
      <w:tr w:rsidR="002E30F6" w14:paraId="2E7DF4A5" w14:textId="77777777" w:rsidTr="00FB19BF">
        <w:trPr>
          <w:cantSplit/>
        </w:trPr>
        <w:tc>
          <w:tcPr>
            <w:tcW w:w="8985" w:type="dxa"/>
            <w:gridSpan w:val="5"/>
            <w:tcBorders>
              <w:top w:val="single" w:sz="8" w:space="0" w:color="000000"/>
              <w:left w:val="single" w:sz="4" w:space="0" w:color="auto"/>
              <w:bottom w:val="single" w:sz="8" w:space="0" w:color="000000"/>
              <w:right w:val="single" w:sz="8" w:space="0" w:color="000000"/>
            </w:tcBorders>
          </w:tcPr>
          <w:p w14:paraId="2F216073" w14:textId="77777777" w:rsidR="002E30F6" w:rsidRDefault="002E30F6" w:rsidP="00FB19BF">
            <w:pPr>
              <w:pStyle w:val="TableParagraph"/>
              <w:widowControl/>
              <w:rPr>
                <w:rFonts w:ascii="Times New Roman" w:eastAsia="Times New Roman" w:hAnsi="Times New Roman"/>
                <w:sz w:val="14"/>
                <w:szCs w:val="14"/>
              </w:rPr>
            </w:pPr>
            <w:r>
              <w:rPr>
                <w:rFonts w:ascii="Times New Roman"/>
                <w:spacing w:val="-1"/>
              </w:rPr>
              <w:t>Response rate</w:t>
            </w:r>
            <w:r>
              <w:rPr>
                <w:rFonts w:ascii="Times New Roman"/>
                <w:spacing w:val="-2"/>
              </w:rPr>
              <w:t xml:space="preserve"> </w:t>
            </w:r>
            <w:r>
              <w:rPr>
                <w:rFonts w:ascii="Times New Roman"/>
                <w:spacing w:val="-1"/>
              </w:rPr>
              <w:t>(for</w:t>
            </w:r>
            <w:r>
              <w:rPr>
                <w:rFonts w:ascii="Times New Roman"/>
                <w:spacing w:val="1"/>
              </w:rPr>
              <w:t xml:space="preserve"> </w:t>
            </w:r>
            <w:r>
              <w:rPr>
                <w:rFonts w:ascii="Times New Roman"/>
                <w:spacing w:val="-1"/>
              </w:rPr>
              <w:t>patients</w:t>
            </w:r>
            <w:r>
              <w:rPr>
                <w:rFonts w:ascii="Times New Roman"/>
                <w:spacing w:val="-2"/>
              </w:rPr>
              <w:t xml:space="preserve"> </w:t>
            </w:r>
            <w:r>
              <w:rPr>
                <w:rFonts w:ascii="Times New Roman"/>
              </w:rPr>
              <w:t xml:space="preserve">with </w:t>
            </w:r>
            <w:r>
              <w:rPr>
                <w:rFonts w:ascii="Times New Roman"/>
                <w:spacing w:val="-1"/>
              </w:rPr>
              <w:t>measurable</w:t>
            </w:r>
            <w:r>
              <w:rPr>
                <w:rFonts w:ascii="Times New Roman"/>
              </w:rPr>
              <w:t xml:space="preserve"> </w:t>
            </w:r>
            <w:r>
              <w:rPr>
                <w:rFonts w:ascii="Times New Roman"/>
                <w:spacing w:val="-1"/>
              </w:rPr>
              <w:t>disease)</w:t>
            </w:r>
            <w:r>
              <w:rPr>
                <w:rFonts w:ascii="Times New Roman"/>
                <w:spacing w:val="-1"/>
                <w:position w:val="10"/>
                <w:sz w:val="14"/>
              </w:rPr>
              <w:t>b</w:t>
            </w:r>
          </w:p>
        </w:tc>
      </w:tr>
      <w:tr w:rsidR="002E30F6" w14:paraId="3415A525" w14:textId="77777777" w:rsidTr="00FB19BF">
        <w:trPr>
          <w:cantSplit/>
        </w:trPr>
        <w:tc>
          <w:tcPr>
            <w:tcW w:w="2214" w:type="dxa"/>
            <w:tcBorders>
              <w:top w:val="single" w:sz="8" w:space="0" w:color="000000"/>
              <w:left w:val="single" w:sz="4" w:space="0" w:color="auto"/>
              <w:bottom w:val="single" w:sz="8" w:space="0" w:color="000000"/>
              <w:right w:val="single" w:sz="8" w:space="0" w:color="000000"/>
            </w:tcBorders>
          </w:tcPr>
          <w:p w14:paraId="311F38C1" w14:textId="77777777" w:rsidR="002E30F6" w:rsidRDefault="002E30F6" w:rsidP="00FB19BF">
            <w:pPr>
              <w:widowControl/>
            </w:pPr>
          </w:p>
        </w:tc>
        <w:tc>
          <w:tcPr>
            <w:tcW w:w="3261" w:type="dxa"/>
            <w:gridSpan w:val="2"/>
            <w:tcBorders>
              <w:top w:val="single" w:sz="8" w:space="0" w:color="000000"/>
              <w:left w:val="single" w:sz="8" w:space="0" w:color="000000"/>
              <w:bottom w:val="single" w:sz="8" w:space="0" w:color="000000"/>
              <w:right w:val="single" w:sz="8" w:space="0" w:color="000000"/>
            </w:tcBorders>
          </w:tcPr>
          <w:p w14:paraId="15D123A6" w14:textId="384DB1B9" w:rsidR="002E30F6" w:rsidRDefault="002E30F6" w:rsidP="002C0B97">
            <w:pPr>
              <w:pStyle w:val="TableParagraph"/>
              <w:widowControl/>
              <w:jc w:val="center"/>
              <w:rPr>
                <w:rFonts w:ascii="Times New Roman" w:eastAsia="Times New Roman" w:hAnsi="Times New Roman"/>
              </w:rPr>
            </w:pPr>
            <w:r>
              <w:rPr>
                <w:rFonts w:ascii="Times New Roman"/>
                <w:spacing w:val="-1"/>
              </w:rPr>
              <w:t>Cap</w:t>
            </w:r>
            <w:r>
              <w:rPr>
                <w:rFonts w:ascii="Times New Roman"/>
              </w:rPr>
              <w:t xml:space="preserve"> + </w:t>
            </w:r>
            <w:r>
              <w:rPr>
                <w:rFonts w:ascii="Times New Roman"/>
                <w:spacing w:val="-1"/>
              </w:rPr>
              <w:t>Pl</w:t>
            </w:r>
            <w:r>
              <w:rPr>
                <w:rFonts w:ascii="Times New Roman"/>
                <w:spacing w:val="-2"/>
              </w:rPr>
              <w:t xml:space="preserve"> </w:t>
            </w:r>
            <w:r>
              <w:rPr>
                <w:rFonts w:ascii="Times New Roman"/>
                <w:spacing w:val="-1"/>
              </w:rPr>
              <w:t>(n</w:t>
            </w:r>
            <w:r w:rsidR="00337152">
              <w:rPr>
                <w:rFonts w:ascii="Times New Roman"/>
                <w:spacing w:val="-1"/>
              </w:rPr>
              <w:t> </w:t>
            </w:r>
            <w:r>
              <w:rPr>
                <w:rFonts w:ascii="Times New Roman"/>
                <w:spacing w:val="-1"/>
              </w:rPr>
              <w:t>=</w:t>
            </w:r>
            <w:r w:rsidR="00337152">
              <w:rPr>
                <w:rFonts w:ascii="Times New Roman"/>
                <w:spacing w:val="-1"/>
              </w:rPr>
              <w:t> </w:t>
            </w:r>
            <w:r>
              <w:rPr>
                <w:rFonts w:ascii="Times New Roman"/>
                <w:spacing w:val="-1"/>
              </w:rPr>
              <w:t>161)</w:t>
            </w:r>
          </w:p>
        </w:tc>
        <w:tc>
          <w:tcPr>
            <w:tcW w:w="3510" w:type="dxa"/>
            <w:gridSpan w:val="2"/>
            <w:tcBorders>
              <w:top w:val="single" w:sz="8" w:space="0" w:color="000000"/>
              <w:left w:val="single" w:sz="8" w:space="0" w:color="000000"/>
              <w:bottom w:val="single" w:sz="8" w:space="0" w:color="000000"/>
              <w:right w:val="single" w:sz="8" w:space="0" w:color="000000"/>
            </w:tcBorders>
          </w:tcPr>
          <w:p w14:paraId="1351617D" w14:textId="458C69BB" w:rsidR="002E30F6" w:rsidRDefault="002E30F6" w:rsidP="002C0B97">
            <w:pPr>
              <w:pStyle w:val="TableParagraph"/>
              <w:widowControl/>
              <w:jc w:val="center"/>
              <w:rPr>
                <w:rFonts w:ascii="Times New Roman" w:eastAsia="Times New Roman" w:hAnsi="Times New Roman"/>
              </w:rPr>
            </w:pPr>
            <w:r>
              <w:rPr>
                <w:rFonts w:ascii="Times New Roman"/>
                <w:spacing w:val="-1"/>
              </w:rPr>
              <w:t>Cap</w:t>
            </w:r>
            <w:r>
              <w:rPr>
                <w:rFonts w:ascii="Times New Roman"/>
              </w:rPr>
              <w:t xml:space="preserve"> + </w:t>
            </w:r>
            <w:r w:rsidR="00B2137C">
              <w:rPr>
                <w:rFonts w:ascii="Times New Roman"/>
                <w:spacing w:val="-1"/>
              </w:rPr>
              <w:t xml:space="preserve">Bevacizumab </w:t>
            </w:r>
            <w:r>
              <w:rPr>
                <w:rFonts w:ascii="Times New Roman"/>
                <w:spacing w:val="-1"/>
              </w:rPr>
              <w:t>(n</w:t>
            </w:r>
            <w:r w:rsidR="00337152">
              <w:rPr>
                <w:rFonts w:ascii="Times New Roman"/>
                <w:spacing w:val="-1"/>
              </w:rPr>
              <w:t> </w:t>
            </w:r>
            <w:r>
              <w:rPr>
                <w:rFonts w:ascii="Times New Roman"/>
                <w:spacing w:val="-1"/>
              </w:rPr>
              <w:t>=</w:t>
            </w:r>
            <w:r w:rsidR="00337152">
              <w:rPr>
                <w:rFonts w:ascii="Times New Roman"/>
                <w:spacing w:val="-1"/>
              </w:rPr>
              <w:t> </w:t>
            </w:r>
            <w:r>
              <w:rPr>
                <w:rFonts w:ascii="Times New Roman"/>
                <w:spacing w:val="-1"/>
              </w:rPr>
              <w:t>325)</w:t>
            </w:r>
          </w:p>
        </w:tc>
      </w:tr>
      <w:tr w:rsidR="002E30F6" w14:paraId="3F8240D0" w14:textId="77777777" w:rsidTr="00FB19BF">
        <w:trPr>
          <w:cantSplit/>
        </w:trPr>
        <w:tc>
          <w:tcPr>
            <w:tcW w:w="2214" w:type="dxa"/>
            <w:tcBorders>
              <w:top w:val="single" w:sz="8" w:space="0" w:color="000000"/>
              <w:left w:val="single" w:sz="4" w:space="0" w:color="auto"/>
              <w:bottom w:val="single" w:sz="8" w:space="0" w:color="000000"/>
              <w:right w:val="single" w:sz="8" w:space="0" w:color="000000"/>
            </w:tcBorders>
          </w:tcPr>
          <w:p w14:paraId="3D6D40C7" w14:textId="77777777" w:rsidR="002E30F6" w:rsidRDefault="002E30F6" w:rsidP="00FB19BF">
            <w:pPr>
              <w:pStyle w:val="TableParagraph"/>
              <w:widowControl/>
              <w:rPr>
                <w:rFonts w:ascii="Times New Roman" w:eastAsia="Times New Roman" w:hAnsi="Times New Roman"/>
              </w:rPr>
            </w:pPr>
            <w:r>
              <w:rPr>
                <w:rFonts w:ascii="Times New Roman"/>
              </w:rPr>
              <w:lastRenderedPageBreak/>
              <w:t>%</w:t>
            </w:r>
            <w:r>
              <w:rPr>
                <w:rFonts w:ascii="Times New Roman"/>
                <w:spacing w:val="1"/>
              </w:rPr>
              <w:t xml:space="preserve"> </w:t>
            </w:r>
            <w:r>
              <w:rPr>
                <w:rFonts w:ascii="Times New Roman"/>
                <w:spacing w:val="-1"/>
              </w:rPr>
              <w:t>pts</w:t>
            </w:r>
            <w:r>
              <w:rPr>
                <w:rFonts w:ascii="Times New Roman"/>
              </w:rPr>
              <w:t xml:space="preserve"> </w:t>
            </w:r>
            <w:r>
              <w:rPr>
                <w:rFonts w:ascii="Times New Roman"/>
                <w:spacing w:val="-1"/>
              </w:rPr>
              <w:t>with</w:t>
            </w:r>
            <w:r>
              <w:rPr>
                <w:rFonts w:ascii="Times New Roman"/>
              </w:rPr>
              <w:t xml:space="preserve"> </w:t>
            </w:r>
            <w:r>
              <w:rPr>
                <w:rFonts w:ascii="Times New Roman"/>
                <w:spacing w:val="-1"/>
              </w:rPr>
              <w:t>objective</w:t>
            </w:r>
            <w:r>
              <w:rPr>
                <w:rFonts w:ascii="Times New Roman"/>
                <w:spacing w:val="27"/>
              </w:rPr>
              <w:t xml:space="preserve"> </w:t>
            </w:r>
            <w:r>
              <w:rPr>
                <w:rFonts w:ascii="Times New Roman"/>
                <w:spacing w:val="-1"/>
              </w:rPr>
              <w:t>response</w:t>
            </w:r>
          </w:p>
        </w:tc>
        <w:tc>
          <w:tcPr>
            <w:tcW w:w="3261" w:type="dxa"/>
            <w:gridSpan w:val="2"/>
            <w:tcBorders>
              <w:top w:val="single" w:sz="8" w:space="0" w:color="000000"/>
              <w:left w:val="single" w:sz="8" w:space="0" w:color="000000"/>
              <w:bottom w:val="single" w:sz="8" w:space="0" w:color="000000"/>
              <w:right w:val="single" w:sz="8" w:space="0" w:color="000000"/>
            </w:tcBorders>
          </w:tcPr>
          <w:p w14:paraId="235ADEF2" w14:textId="77777777" w:rsidR="002E30F6" w:rsidRDefault="002E30F6" w:rsidP="00FB19BF">
            <w:pPr>
              <w:pStyle w:val="TableParagraph"/>
              <w:widowControl/>
              <w:jc w:val="center"/>
              <w:rPr>
                <w:rFonts w:ascii="Times New Roman" w:eastAsia="Times New Roman" w:hAnsi="Times New Roman"/>
              </w:rPr>
            </w:pPr>
            <w:r>
              <w:rPr>
                <w:rFonts w:ascii="Times New Roman"/>
              </w:rPr>
              <w:t>23.6</w:t>
            </w:r>
          </w:p>
        </w:tc>
        <w:tc>
          <w:tcPr>
            <w:tcW w:w="3510" w:type="dxa"/>
            <w:gridSpan w:val="2"/>
            <w:tcBorders>
              <w:top w:val="single" w:sz="8" w:space="0" w:color="000000"/>
              <w:left w:val="single" w:sz="8" w:space="0" w:color="000000"/>
              <w:bottom w:val="single" w:sz="8" w:space="0" w:color="000000"/>
              <w:right w:val="single" w:sz="8" w:space="0" w:color="000000"/>
            </w:tcBorders>
          </w:tcPr>
          <w:p w14:paraId="7027BCC8" w14:textId="77777777" w:rsidR="002E30F6" w:rsidRDefault="002E30F6" w:rsidP="00FB19BF">
            <w:pPr>
              <w:pStyle w:val="TableParagraph"/>
              <w:widowControl/>
              <w:jc w:val="center"/>
              <w:rPr>
                <w:rFonts w:ascii="Times New Roman" w:eastAsia="Times New Roman" w:hAnsi="Times New Roman"/>
              </w:rPr>
            </w:pPr>
            <w:r>
              <w:rPr>
                <w:rFonts w:ascii="Times New Roman"/>
              </w:rPr>
              <w:t>35.4</w:t>
            </w:r>
          </w:p>
        </w:tc>
      </w:tr>
      <w:tr w:rsidR="002E30F6" w14:paraId="2705F2D8" w14:textId="77777777" w:rsidTr="00FB19BF">
        <w:trPr>
          <w:cantSplit/>
        </w:trPr>
        <w:tc>
          <w:tcPr>
            <w:tcW w:w="2214" w:type="dxa"/>
            <w:tcBorders>
              <w:top w:val="single" w:sz="8" w:space="0" w:color="000000"/>
              <w:left w:val="single" w:sz="4" w:space="0" w:color="auto"/>
              <w:bottom w:val="single" w:sz="8" w:space="0" w:color="000000"/>
              <w:right w:val="single" w:sz="8" w:space="0" w:color="000000"/>
            </w:tcBorders>
          </w:tcPr>
          <w:p w14:paraId="02FD44A8" w14:textId="77777777" w:rsidR="002E30F6" w:rsidRDefault="002E30F6" w:rsidP="00FB19BF">
            <w:pPr>
              <w:pStyle w:val="TableParagraph"/>
              <w:widowControl/>
              <w:rPr>
                <w:rFonts w:ascii="Times New Roman" w:eastAsia="Times New Roman" w:hAnsi="Times New Roman"/>
              </w:rPr>
            </w:pPr>
            <w:r>
              <w:rPr>
                <w:rFonts w:ascii="Times New Roman"/>
                <w:spacing w:val="-1"/>
              </w:rPr>
              <w:t>p-value</w:t>
            </w:r>
          </w:p>
        </w:tc>
        <w:tc>
          <w:tcPr>
            <w:tcW w:w="6771" w:type="dxa"/>
            <w:gridSpan w:val="4"/>
            <w:tcBorders>
              <w:top w:val="single" w:sz="8" w:space="0" w:color="000000"/>
              <w:left w:val="single" w:sz="8" w:space="0" w:color="000000"/>
              <w:bottom w:val="single" w:sz="8" w:space="0" w:color="000000"/>
              <w:right w:val="single" w:sz="8" w:space="0" w:color="000000"/>
            </w:tcBorders>
          </w:tcPr>
          <w:p w14:paraId="493F9362" w14:textId="77777777" w:rsidR="002E30F6" w:rsidRDefault="002E30F6" w:rsidP="00FB19BF">
            <w:pPr>
              <w:pStyle w:val="TableParagraph"/>
              <w:widowControl/>
              <w:jc w:val="center"/>
              <w:rPr>
                <w:rFonts w:ascii="Times New Roman" w:eastAsia="Times New Roman" w:hAnsi="Times New Roman"/>
              </w:rPr>
            </w:pPr>
            <w:r>
              <w:rPr>
                <w:rFonts w:ascii="Times New Roman"/>
              </w:rPr>
              <w:t>0.0097</w:t>
            </w:r>
          </w:p>
        </w:tc>
      </w:tr>
      <w:tr w:rsidR="002E30F6" w14:paraId="41907765" w14:textId="77777777" w:rsidTr="00FB19BF">
        <w:trPr>
          <w:cantSplit/>
        </w:trPr>
        <w:tc>
          <w:tcPr>
            <w:tcW w:w="8985" w:type="dxa"/>
            <w:gridSpan w:val="5"/>
            <w:tcBorders>
              <w:top w:val="single" w:sz="8" w:space="0" w:color="000000"/>
              <w:left w:val="single" w:sz="4" w:space="0" w:color="auto"/>
              <w:bottom w:val="single" w:sz="8" w:space="0" w:color="000000"/>
              <w:right w:val="single" w:sz="8" w:space="0" w:color="000000"/>
            </w:tcBorders>
          </w:tcPr>
          <w:p w14:paraId="2A420397" w14:textId="77777777" w:rsidR="002E30F6" w:rsidRDefault="002E30F6" w:rsidP="00FB19BF">
            <w:pPr>
              <w:pStyle w:val="TableParagraph"/>
              <w:widowControl/>
              <w:rPr>
                <w:rFonts w:ascii="Times New Roman" w:eastAsia="Times New Roman" w:hAnsi="Times New Roman"/>
                <w:sz w:val="14"/>
                <w:szCs w:val="14"/>
              </w:rPr>
            </w:pPr>
            <w:r>
              <w:rPr>
                <w:rFonts w:ascii="Times New Roman"/>
                <w:spacing w:val="-1"/>
              </w:rPr>
              <w:t>Overall</w:t>
            </w:r>
            <w:r>
              <w:rPr>
                <w:rFonts w:ascii="Times New Roman"/>
                <w:spacing w:val="-3"/>
              </w:rPr>
              <w:t xml:space="preserve"> </w:t>
            </w:r>
            <w:r>
              <w:rPr>
                <w:rFonts w:ascii="Times New Roman"/>
                <w:spacing w:val="-1"/>
              </w:rPr>
              <w:t>survival</w:t>
            </w:r>
            <w:r>
              <w:rPr>
                <w:rFonts w:ascii="Times New Roman"/>
                <w:spacing w:val="-1"/>
                <w:position w:val="10"/>
                <w:sz w:val="14"/>
              </w:rPr>
              <w:t>b</w:t>
            </w:r>
          </w:p>
        </w:tc>
      </w:tr>
      <w:tr w:rsidR="002E30F6" w14:paraId="77E72CE7" w14:textId="77777777" w:rsidTr="00FB19BF">
        <w:trPr>
          <w:cantSplit/>
        </w:trPr>
        <w:tc>
          <w:tcPr>
            <w:tcW w:w="2214" w:type="dxa"/>
            <w:tcBorders>
              <w:top w:val="single" w:sz="8" w:space="0" w:color="000000"/>
              <w:left w:val="single" w:sz="11" w:space="0" w:color="000000"/>
              <w:bottom w:val="single" w:sz="8" w:space="0" w:color="000000"/>
              <w:right w:val="single" w:sz="8" w:space="0" w:color="000000"/>
            </w:tcBorders>
          </w:tcPr>
          <w:p w14:paraId="5E4138BA" w14:textId="77777777" w:rsidR="002E30F6" w:rsidRDefault="002E30F6" w:rsidP="00FB19BF">
            <w:pPr>
              <w:pStyle w:val="TableParagraph"/>
              <w:widowControl/>
              <w:spacing w:line="298" w:lineRule="auto"/>
              <w:rPr>
                <w:rFonts w:ascii="Times New Roman" w:eastAsia="Times New Roman" w:hAnsi="Times New Roman"/>
              </w:rPr>
            </w:pPr>
            <w:r>
              <w:rPr>
                <w:rFonts w:ascii="Times New Roman"/>
                <w:spacing w:val="-2"/>
              </w:rPr>
              <w:t>H</w:t>
            </w:r>
            <w:r w:rsidR="00D970C2">
              <w:rPr>
                <w:rFonts w:ascii="Times New Roman"/>
                <w:spacing w:val="-2"/>
              </w:rPr>
              <w:t>azard ratio</w:t>
            </w:r>
            <w:r>
              <w:rPr>
                <w:rFonts w:ascii="Times New Roman"/>
                <w:spacing w:val="19"/>
              </w:rPr>
              <w:t xml:space="preserve"> </w:t>
            </w:r>
            <w:r>
              <w:rPr>
                <w:rFonts w:ascii="Times New Roman"/>
              </w:rPr>
              <w:t>(95%</w:t>
            </w:r>
            <w:r>
              <w:rPr>
                <w:rFonts w:ascii="Times New Roman"/>
                <w:spacing w:val="-2"/>
              </w:rPr>
              <w:t xml:space="preserve"> CI)</w:t>
            </w:r>
          </w:p>
        </w:tc>
        <w:tc>
          <w:tcPr>
            <w:tcW w:w="6771" w:type="dxa"/>
            <w:gridSpan w:val="4"/>
            <w:tcBorders>
              <w:top w:val="single" w:sz="8" w:space="0" w:color="000000"/>
              <w:left w:val="single" w:sz="8" w:space="0" w:color="000000"/>
              <w:bottom w:val="single" w:sz="8" w:space="0" w:color="000000"/>
              <w:right w:val="single" w:sz="8" w:space="0" w:color="000000"/>
            </w:tcBorders>
          </w:tcPr>
          <w:p w14:paraId="072A2C03" w14:textId="77777777" w:rsidR="002E30F6" w:rsidRDefault="002E30F6" w:rsidP="00FB19BF">
            <w:pPr>
              <w:pStyle w:val="TableParagraph"/>
              <w:widowControl/>
              <w:jc w:val="center"/>
              <w:rPr>
                <w:rFonts w:ascii="Times New Roman" w:eastAsia="Times New Roman" w:hAnsi="Times New Roman"/>
              </w:rPr>
            </w:pPr>
            <w:r>
              <w:rPr>
                <w:rFonts w:ascii="Times New Roman"/>
              </w:rPr>
              <w:t xml:space="preserve">0.88 </w:t>
            </w:r>
            <w:r>
              <w:rPr>
                <w:rFonts w:ascii="Times New Roman"/>
                <w:spacing w:val="-1"/>
              </w:rPr>
              <w:t>(0.69;</w:t>
            </w:r>
            <w:r>
              <w:rPr>
                <w:rFonts w:ascii="Times New Roman"/>
                <w:spacing w:val="1"/>
              </w:rPr>
              <w:t xml:space="preserve"> </w:t>
            </w:r>
            <w:r>
              <w:rPr>
                <w:rFonts w:ascii="Times New Roman"/>
                <w:spacing w:val="-1"/>
              </w:rPr>
              <w:t>1.13)</w:t>
            </w:r>
          </w:p>
        </w:tc>
      </w:tr>
      <w:tr w:rsidR="002E30F6" w14:paraId="51586C7D" w14:textId="77777777" w:rsidTr="00FB19BF">
        <w:trPr>
          <w:cantSplit/>
        </w:trPr>
        <w:tc>
          <w:tcPr>
            <w:tcW w:w="2214" w:type="dxa"/>
            <w:tcBorders>
              <w:top w:val="single" w:sz="8" w:space="0" w:color="000000"/>
              <w:left w:val="single" w:sz="11" w:space="0" w:color="000000"/>
              <w:bottom w:val="single" w:sz="8" w:space="0" w:color="000000"/>
              <w:right w:val="single" w:sz="8" w:space="0" w:color="000000"/>
            </w:tcBorders>
          </w:tcPr>
          <w:p w14:paraId="7AB2947F" w14:textId="77777777" w:rsidR="002E30F6" w:rsidRDefault="002E30F6" w:rsidP="00FB19BF">
            <w:pPr>
              <w:pStyle w:val="TableParagraph"/>
              <w:widowControl/>
              <w:rPr>
                <w:rFonts w:ascii="Times New Roman" w:eastAsia="Times New Roman" w:hAnsi="Times New Roman"/>
              </w:rPr>
            </w:pPr>
            <w:r>
              <w:rPr>
                <w:rFonts w:ascii="Times New Roman"/>
                <w:spacing w:val="-1"/>
              </w:rPr>
              <w:t>p-value</w:t>
            </w:r>
            <w:r>
              <w:rPr>
                <w:rFonts w:ascii="Times New Roman"/>
              </w:rPr>
              <w:t xml:space="preserve"> </w:t>
            </w:r>
            <w:r>
              <w:rPr>
                <w:rFonts w:ascii="Times New Roman"/>
                <w:spacing w:val="-1"/>
              </w:rPr>
              <w:t>(exploratory)</w:t>
            </w:r>
          </w:p>
        </w:tc>
        <w:tc>
          <w:tcPr>
            <w:tcW w:w="6771" w:type="dxa"/>
            <w:gridSpan w:val="4"/>
            <w:tcBorders>
              <w:top w:val="single" w:sz="8" w:space="0" w:color="000000"/>
              <w:left w:val="single" w:sz="8" w:space="0" w:color="000000"/>
              <w:bottom w:val="single" w:sz="8" w:space="0" w:color="000000"/>
              <w:right w:val="single" w:sz="8" w:space="0" w:color="000000"/>
            </w:tcBorders>
          </w:tcPr>
          <w:p w14:paraId="2FF7D2A2" w14:textId="77777777" w:rsidR="002E30F6" w:rsidRDefault="002E30F6" w:rsidP="00FB19BF">
            <w:pPr>
              <w:pStyle w:val="TableParagraph"/>
              <w:widowControl/>
              <w:jc w:val="center"/>
              <w:rPr>
                <w:rFonts w:ascii="Times New Roman" w:eastAsia="Times New Roman" w:hAnsi="Times New Roman"/>
              </w:rPr>
            </w:pPr>
            <w:r>
              <w:rPr>
                <w:rFonts w:ascii="Times New Roman"/>
              </w:rPr>
              <w:t>0.33</w:t>
            </w:r>
          </w:p>
        </w:tc>
      </w:tr>
    </w:tbl>
    <w:p w14:paraId="4846D6DE" w14:textId="2B795740" w:rsidR="002E30F6" w:rsidRDefault="00D970C2" w:rsidP="00AF735A">
      <w:pPr>
        <w:widowControl/>
        <w:ind w:left="288" w:hanging="288"/>
        <w:rPr>
          <w:rFonts w:ascii="Times New Roman" w:eastAsia="Times New Roman" w:hAnsi="Times New Roman"/>
          <w:sz w:val="20"/>
          <w:szCs w:val="20"/>
        </w:rPr>
      </w:pPr>
      <w:r>
        <w:rPr>
          <w:rFonts w:ascii="Times New Roman"/>
          <w:position w:val="9"/>
          <w:sz w:val="13"/>
        </w:rPr>
        <w:t>a</w:t>
      </w:r>
      <w:r w:rsidR="00AF735A">
        <w:rPr>
          <w:rFonts w:ascii="Times New Roman"/>
          <w:position w:val="9"/>
          <w:sz w:val="13"/>
        </w:rPr>
        <w:tab/>
      </w:r>
      <w:r w:rsidR="002E30F6">
        <w:rPr>
          <w:rFonts w:ascii="Times New Roman"/>
          <w:sz w:val="20"/>
        </w:rPr>
        <w:t>1</w:t>
      </w:r>
      <w:r w:rsidR="00531358">
        <w:rPr>
          <w:rFonts w:ascii="Times New Roman"/>
          <w:sz w:val="20"/>
        </w:rPr>
        <w:t> </w:t>
      </w:r>
      <w:r w:rsidR="002E30F6">
        <w:rPr>
          <w:rFonts w:ascii="Times New Roman"/>
          <w:sz w:val="20"/>
        </w:rPr>
        <w:t>000</w:t>
      </w:r>
      <w:r w:rsidR="002E30F6">
        <w:rPr>
          <w:rFonts w:ascii="Times New Roman"/>
          <w:spacing w:val="-4"/>
          <w:sz w:val="20"/>
        </w:rPr>
        <w:t xml:space="preserve"> </w:t>
      </w:r>
      <w:r w:rsidR="002E30F6">
        <w:rPr>
          <w:rFonts w:ascii="Times New Roman"/>
          <w:spacing w:val="-2"/>
          <w:sz w:val="20"/>
        </w:rPr>
        <w:t>mg/m</w:t>
      </w:r>
      <w:r w:rsidR="002E30F6" w:rsidRPr="00935ED9">
        <w:rPr>
          <w:rFonts w:ascii="Times New Roman" w:hAnsi="Times New Roman"/>
          <w:vertAlign w:val="superscript"/>
        </w:rPr>
        <w:t>2</w:t>
      </w:r>
      <w:r w:rsidR="002E30F6">
        <w:rPr>
          <w:rFonts w:ascii="Times New Roman"/>
          <w:spacing w:val="13"/>
          <w:position w:val="9"/>
          <w:sz w:val="13"/>
        </w:rPr>
        <w:t xml:space="preserve"> </w:t>
      </w:r>
      <w:r w:rsidR="002E30F6">
        <w:rPr>
          <w:rFonts w:ascii="Times New Roman"/>
          <w:sz w:val="20"/>
        </w:rPr>
        <w:t>oral</w:t>
      </w:r>
      <w:r w:rsidR="002E30F6">
        <w:rPr>
          <w:rFonts w:ascii="Times New Roman"/>
          <w:spacing w:val="-5"/>
          <w:sz w:val="20"/>
        </w:rPr>
        <w:t xml:space="preserve"> </w:t>
      </w:r>
      <w:r w:rsidR="002E30F6">
        <w:rPr>
          <w:rFonts w:ascii="Times New Roman"/>
          <w:spacing w:val="-1"/>
          <w:sz w:val="20"/>
        </w:rPr>
        <w:t>twice</w:t>
      </w:r>
      <w:r w:rsidR="002E30F6">
        <w:rPr>
          <w:rFonts w:ascii="Times New Roman"/>
          <w:spacing w:val="-4"/>
          <w:sz w:val="20"/>
        </w:rPr>
        <w:t xml:space="preserve"> </w:t>
      </w:r>
      <w:r w:rsidR="002E30F6">
        <w:rPr>
          <w:rFonts w:ascii="Times New Roman"/>
          <w:sz w:val="20"/>
        </w:rPr>
        <w:t>daily</w:t>
      </w:r>
      <w:r w:rsidR="002E30F6">
        <w:rPr>
          <w:rFonts w:ascii="Times New Roman"/>
          <w:spacing w:val="-6"/>
          <w:sz w:val="20"/>
        </w:rPr>
        <w:t xml:space="preserve"> </w:t>
      </w:r>
      <w:r w:rsidR="002E30F6">
        <w:rPr>
          <w:rFonts w:ascii="Times New Roman"/>
          <w:sz w:val="20"/>
        </w:rPr>
        <w:t>for</w:t>
      </w:r>
      <w:r w:rsidR="002E30F6">
        <w:rPr>
          <w:rFonts w:ascii="Times New Roman"/>
          <w:spacing w:val="-3"/>
          <w:sz w:val="20"/>
        </w:rPr>
        <w:t xml:space="preserve"> </w:t>
      </w:r>
      <w:r w:rsidR="002E30F6">
        <w:rPr>
          <w:rFonts w:ascii="Times New Roman"/>
          <w:sz w:val="20"/>
        </w:rPr>
        <w:t>14</w:t>
      </w:r>
      <w:r w:rsidR="002E30F6">
        <w:rPr>
          <w:rFonts w:ascii="Times New Roman"/>
          <w:spacing w:val="-6"/>
          <w:sz w:val="20"/>
        </w:rPr>
        <w:t xml:space="preserve"> </w:t>
      </w:r>
      <w:r w:rsidR="002E30F6">
        <w:rPr>
          <w:rFonts w:ascii="Times New Roman"/>
          <w:spacing w:val="-1"/>
          <w:sz w:val="20"/>
        </w:rPr>
        <w:t>days</w:t>
      </w:r>
      <w:r w:rsidR="002E30F6">
        <w:rPr>
          <w:rFonts w:ascii="Times New Roman"/>
          <w:spacing w:val="-5"/>
          <w:sz w:val="20"/>
        </w:rPr>
        <w:t xml:space="preserve"> </w:t>
      </w:r>
      <w:r w:rsidR="002E30F6">
        <w:rPr>
          <w:rFonts w:ascii="Times New Roman"/>
          <w:spacing w:val="-1"/>
          <w:sz w:val="20"/>
        </w:rPr>
        <w:t>administered</w:t>
      </w:r>
      <w:r w:rsidR="002E30F6">
        <w:rPr>
          <w:rFonts w:ascii="Times New Roman"/>
          <w:spacing w:val="-4"/>
          <w:sz w:val="20"/>
        </w:rPr>
        <w:t xml:space="preserve"> </w:t>
      </w:r>
      <w:r w:rsidR="002E30F6">
        <w:rPr>
          <w:rFonts w:ascii="Times New Roman"/>
          <w:sz w:val="20"/>
        </w:rPr>
        <w:t>every</w:t>
      </w:r>
      <w:r w:rsidR="002E30F6">
        <w:rPr>
          <w:rFonts w:ascii="Times New Roman"/>
          <w:spacing w:val="-5"/>
          <w:sz w:val="20"/>
        </w:rPr>
        <w:t xml:space="preserve"> </w:t>
      </w:r>
      <w:r w:rsidR="002E30F6">
        <w:rPr>
          <w:rFonts w:ascii="Times New Roman"/>
          <w:sz w:val="20"/>
        </w:rPr>
        <w:t>3</w:t>
      </w:r>
      <w:r w:rsidR="002E30F6">
        <w:rPr>
          <w:rFonts w:ascii="Times New Roman"/>
          <w:spacing w:val="-1"/>
          <w:sz w:val="20"/>
        </w:rPr>
        <w:t xml:space="preserve"> weeks</w:t>
      </w:r>
      <w:r w:rsidR="00B2137C">
        <w:rPr>
          <w:rFonts w:ascii="Times New Roman"/>
          <w:spacing w:val="-1"/>
          <w:sz w:val="20"/>
        </w:rPr>
        <w:t>.</w:t>
      </w:r>
    </w:p>
    <w:p w14:paraId="60ADEC39" w14:textId="77777777" w:rsidR="002E30F6" w:rsidRDefault="00D970C2" w:rsidP="00AF735A">
      <w:pPr>
        <w:widowControl/>
        <w:ind w:left="288" w:hanging="288"/>
        <w:rPr>
          <w:rFonts w:ascii="Times New Roman" w:eastAsia="Times New Roman" w:hAnsi="Times New Roman"/>
          <w:sz w:val="20"/>
          <w:szCs w:val="20"/>
        </w:rPr>
      </w:pPr>
      <w:r>
        <w:rPr>
          <w:rFonts w:ascii="Times New Roman"/>
          <w:spacing w:val="-1"/>
          <w:position w:val="9"/>
          <w:sz w:val="13"/>
        </w:rPr>
        <w:t>b</w:t>
      </w:r>
      <w:r w:rsidR="00AF735A">
        <w:rPr>
          <w:rFonts w:ascii="Times New Roman"/>
          <w:spacing w:val="-1"/>
          <w:position w:val="9"/>
          <w:sz w:val="13"/>
        </w:rPr>
        <w:tab/>
      </w:r>
      <w:r w:rsidR="002E30F6">
        <w:rPr>
          <w:rFonts w:ascii="Times New Roman"/>
          <w:spacing w:val="-1"/>
          <w:sz w:val="20"/>
        </w:rPr>
        <w:t>Stratified</w:t>
      </w:r>
      <w:r w:rsidR="002E30F6">
        <w:rPr>
          <w:rFonts w:ascii="Times New Roman"/>
          <w:spacing w:val="-6"/>
          <w:sz w:val="20"/>
        </w:rPr>
        <w:t xml:space="preserve"> </w:t>
      </w:r>
      <w:r w:rsidR="002E30F6">
        <w:rPr>
          <w:rFonts w:ascii="Times New Roman"/>
          <w:spacing w:val="-1"/>
          <w:sz w:val="20"/>
        </w:rPr>
        <w:t>analysis</w:t>
      </w:r>
      <w:r w:rsidR="002E30F6">
        <w:rPr>
          <w:rFonts w:ascii="Times New Roman"/>
          <w:spacing w:val="-7"/>
          <w:sz w:val="20"/>
        </w:rPr>
        <w:t xml:space="preserve"> </w:t>
      </w:r>
      <w:r w:rsidR="002E30F6">
        <w:rPr>
          <w:rFonts w:ascii="Times New Roman"/>
          <w:spacing w:val="-1"/>
          <w:sz w:val="20"/>
        </w:rPr>
        <w:t>included</w:t>
      </w:r>
      <w:r w:rsidR="002E30F6">
        <w:rPr>
          <w:rFonts w:ascii="Times New Roman"/>
          <w:spacing w:val="-5"/>
          <w:sz w:val="20"/>
        </w:rPr>
        <w:t xml:space="preserve"> </w:t>
      </w:r>
      <w:r w:rsidR="002E30F6">
        <w:rPr>
          <w:rFonts w:ascii="Times New Roman"/>
          <w:spacing w:val="-1"/>
          <w:sz w:val="20"/>
        </w:rPr>
        <w:t>all</w:t>
      </w:r>
      <w:r w:rsidR="002E30F6">
        <w:rPr>
          <w:rFonts w:ascii="Times New Roman"/>
          <w:spacing w:val="-6"/>
          <w:sz w:val="20"/>
        </w:rPr>
        <w:t xml:space="preserve"> </w:t>
      </w:r>
      <w:r w:rsidR="002E30F6">
        <w:rPr>
          <w:rFonts w:ascii="Times New Roman"/>
          <w:spacing w:val="-1"/>
          <w:sz w:val="20"/>
        </w:rPr>
        <w:t>progression</w:t>
      </w:r>
      <w:r w:rsidR="002E30F6">
        <w:rPr>
          <w:rFonts w:ascii="Times New Roman"/>
          <w:spacing w:val="-8"/>
          <w:sz w:val="20"/>
        </w:rPr>
        <w:t xml:space="preserve"> </w:t>
      </w:r>
      <w:r w:rsidR="002E30F6">
        <w:rPr>
          <w:rFonts w:ascii="Times New Roman"/>
          <w:spacing w:val="-1"/>
          <w:sz w:val="20"/>
        </w:rPr>
        <w:t>and</w:t>
      </w:r>
      <w:r w:rsidR="002E30F6">
        <w:rPr>
          <w:rFonts w:ascii="Times New Roman"/>
          <w:spacing w:val="-5"/>
          <w:sz w:val="20"/>
        </w:rPr>
        <w:t xml:space="preserve"> </w:t>
      </w:r>
      <w:r w:rsidR="002E30F6">
        <w:rPr>
          <w:rFonts w:ascii="Times New Roman"/>
          <w:sz w:val="20"/>
        </w:rPr>
        <w:t>death</w:t>
      </w:r>
      <w:r w:rsidR="002E30F6">
        <w:rPr>
          <w:rFonts w:ascii="Times New Roman"/>
          <w:spacing w:val="-7"/>
          <w:sz w:val="20"/>
        </w:rPr>
        <w:t xml:space="preserve"> </w:t>
      </w:r>
      <w:r w:rsidR="002E30F6">
        <w:rPr>
          <w:rFonts w:ascii="Times New Roman"/>
          <w:sz w:val="20"/>
        </w:rPr>
        <w:t>events</w:t>
      </w:r>
      <w:r w:rsidR="002E30F6">
        <w:rPr>
          <w:rFonts w:ascii="Times New Roman"/>
          <w:spacing w:val="-4"/>
          <w:sz w:val="20"/>
        </w:rPr>
        <w:t xml:space="preserve"> </w:t>
      </w:r>
      <w:r w:rsidR="002E30F6">
        <w:rPr>
          <w:rFonts w:ascii="Times New Roman"/>
          <w:spacing w:val="-1"/>
          <w:sz w:val="20"/>
        </w:rPr>
        <w:t>except</w:t>
      </w:r>
      <w:r w:rsidR="002E30F6">
        <w:rPr>
          <w:rFonts w:ascii="Times New Roman"/>
          <w:spacing w:val="-7"/>
          <w:sz w:val="20"/>
        </w:rPr>
        <w:t xml:space="preserve"> </w:t>
      </w:r>
      <w:r w:rsidR="002E30F6">
        <w:rPr>
          <w:rFonts w:ascii="Times New Roman"/>
          <w:spacing w:val="-1"/>
          <w:sz w:val="20"/>
        </w:rPr>
        <w:t>those</w:t>
      </w:r>
      <w:r w:rsidR="002E30F6">
        <w:rPr>
          <w:rFonts w:ascii="Times New Roman"/>
          <w:spacing w:val="-3"/>
          <w:sz w:val="20"/>
        </w:rPr>
        <w:t xml:space="preserve"> </w:t>
      </w:r>
      <w:r w:rsidR="002E30F6">
        <w:rPr>
          <w:rFonts w:ascii="Times New Roman"/>
          <w:spacing w:val="-1"/>
          <w:sz w:val="20"/>
        </w:rPr>
        <w:t>where</w:t>
      </w:r>
      <w:r w:rsidR="002E30F6">
        <w:rPr>
          <w:rFonts w:ascii="Times New Roman"/>
          <w:spacing w:val="-6"/>
          <w:sz w:val="20"/>
        </w:rPr>
        <w:t xml:space="preserve"> </w:t>
      </w:r>
      <w:r w:rsidR="002E30F6">
        <w:rPr>
          <w:rFonts w:ascii="Times New Roman"/>
          <w:sz w:val="20"/>
        </w:rPr>
        <w:t>non-protocol</w:t>
      </w:r>
      <w:r w:rsidR="002E30F6">
        <w:rPr>
          <w:rFonts w:ascii="Times New Roman"/>
          <w:spacing w:val="-7"/>
          <w:sz w:val="20"/>
        </w:rPr>
        <w:t xml:space="preserve"> </w:t>
      </w:r>
      <w:r w:rsidR="002E30F6">
        <w:rPr>
          <w:rFonts w:ascii="Times New Roman"/>
          <w:sz w:val="20"/>
        </w:rPr>
        <w:t>therapy</w:t>
      </w:r>
      <w:r w:rsidR="002E30F6">
        <w:rPr>
          <w:rFonts w:ascii="Times New Roman"/>
          <w:spacing w:val="-9"/>
          <w:sz w:val="20"/>
        </w:rPr>
        <w:t xml:space="preserve"> </w:t>
      </w:r>
      <w:r w:rsidR="002E30F6">
        <w:rPr>
          <w:rFonts w:ascii="Times New Roman"/>
          <w:sz w:val="20"/>
        </w:rPr>
        <w:t>(NPT)</w:t>
      </w:r>
      <w:r w:rsidR="002E30F6">
        <w:rPr>
          <w:rFonts w:ascii="Times New Roman"/>
          <w:spacing w:val="87"/>
          <w:w w:val="99"/>
          <w:sz w:val="20"/>
        </w:rPr>
        <w:t xml:space="preserve"> </w:t>
      </w:r>
      <w:r w:rsidR="002E30F6">
        <w:rPr>
          <w:rFonts w:ascii="Times New Roman"/>
          <w:spacing w:val="-1"/>
          <w:sz w:val="20"/>
        </w:rPr>
        <w:t>was</w:t>
      </w:r>
      <w:r w:rsidR="002E30F6">
        <w:rPr>
          <w:rFonts w:ascii="Times New Roman"/>
          <w:spacing w:val="-6"/>
          <w:sz w:val="20"/>
        </w:rPr>
        <w:t xml:space="preserve"> </w:t>
      </w:r>
      <w:r w:rsidR="002E30F6">
        <w:rPr>
          <w:rFonts w:ascii="Times New Roman"/>
          <w:spacing w:val="-1"/>
          <w:sz w:val="20"/>
        </w:rPr>
        <w:t>initiated</w:t>
      </w:r>
      <w:r w:rsidR="002E30F6">
        <w:rPr>
          <w:rFonts w:ascii="Times New Roman"/>
          <w:spacing w:val="-5"/>
          <w:sz w:val="20"/>
        </w:rPr>
        <w:t xml:space="preserve"> </w:t>
      </w:r>
      <w:r w:rsidR="002E30F6">
        <w:rPr>
          <w:rFonts w:ascii="Times New Roman"/>
          <w:sz w:val="20"/>
        </w:rPr>
        <w:t>prior</w:t>
      </w:r>
      <w:r w:rsidR="002E30F6">
        <w:rPr>
          <w:rFonts w:ascii="Times New Roman"/>
          <w:spacing w:val="-4"/>
          <w:sz w:val="20"/>
        </w:rPr>
        <w:t xml:space="preserve"> </w:t>
      </w:r>
      <w:r w:rsidR="002E30F6">
        <w:rPr>
          <w:rFonts w:ascii="Times New Roman"/>
          <w:spacing w:val="-1"/>
          <w:sz w:val="20"/>
        </w:rPr>
        <w:t>to</w:t>
      </w:r>
      <w:r w:rsidR="002E30F6">
        <w:rPr>
          <w:rFonts w:ascii="Times New Roman"/>
          <w:spacing w:val="-4"/>
          <w:sz w:val="20"/>
        </w:rPr>
        <w:t xml:space="preserve"> </w:t>
      </w:r>
      <w:r w:rsidR="002E30F6">
        <w:rPr>
          <w:rFonts w:ascii="Times New Roman"/>
          <w:spacing w:val="-1"/>
          <w:sz w:val="20"/>
        </w:rPr>
        <w:t>documented</w:t>
      </w:r>
      <w:r w:rsidR="002E30F6">
        <w:rPr>
          <w:rFonts w:ascii="Times New Roman"/>
          <w:spacing w:val="-4"/>
          <w:sz w:val="20"/>
        </w:rPr>
        <w:t xml:space="preserve"> </w:t>
      </w:r>
      <w:r w:rsidR="002E30F6">
        <w:rPr>
          <w:rFonts w:ascii="Times New Roman"/>
          <w:spacing w:val="-1"/>
          <w:sz w:val="20"/>
        </w:rPr>
        <w:t>progression;</w:t>
      </w:r>
      <w:r w:rsidR="002E30F6">
        <w:rPr>
          <w:rFonts w:ascii="Times New Roman"/>
          <w:spacing w:val="-5"/>
          <w:sz w:val="20"/>
        </w:rPr>
        <w:t xml:space="preserve"> </w:t>
      </w:r>
      <w:r w:rsidR="002E30F6">
        <w:rPr>
          <w:rFonts w:ascii="Times New Roman"/>
          <w:sz w:val="20"/>
        </w:rPr>
        <w:t>data</w:t>
      </w:r>
      <w:r w:rsidR="002E30F6">
        <w:rPr>
          <w:rFonts w:ascii="Times New Roman"/>
          <w:spacing w:val="-5"/>
          <w:sz w:val="20"/>
        </w:rPr>
        <w:t xml:space="preserve"> </w:t>
      </w:r>
      <w:r w:rsidR="002E30F6">
        <w:rPr>
          <w:rFonts w:ascii="Times New Roman"/>
          <w:sz w:val="20"/>
        </w:rPr>
        <w:t>from</w:t>
      </w:r>
      <w:r w:rsidR="002E30F6">
        <w:rPr>
          <w:rFonts w:ascii="Times New Roman"/>
          <w:spacing w:val="-9"/>
          <w:sz w:val="20"/>
        </w:rPr>
        <w:t xml:space="preserve"> </w:t>
      </w:r>
      <w:r w:rsidR="002E30F6">
        <w:rPr>
          <w:rFonts w:ascii="Times New Roman"/>
          <w:sz w:val="20"/>
        </w:rPr>
        <w:t>those</w:t>
      </w:r>
      <w:r w:rsidR="002E30F6">
        <w:rPr>
          <w:rFonts w:ascii="Times New Roman"/>
          <w:spacing w:val="-5"/>
          <w:sz w:val="20"/>
        </w:rPr>
        <w:t xml:space="preserve"> </w:t>
      </w:r>
      <w:r w:rsidR="002E30F6">
        <w:rPr>
          <w:rFonts w:ascii="Times New Roman"/>
          <w:spacing w:val="-1"/>
          <w:sz w:val="20"/>
        </w:rPr>
        <w:t>patients</w:t>
      </w:r>
      <w:r w:rsidR="002E30F6">
        <w:rPr>
          <w:rFonts w:ascii="Times New Roman"/>
          <w:spacing w:val="-3"/>
          <w:sz w:val="20"/>
        </w:rPr>
        <w:t xml:space="preserve"> </w:t>
      </w:r>
      <w:r w:rsidR="002E30F6">
        <w:rPr>
          <w:rFonts w:ascii="Times New Roman"/>
          <w:spacing w:val="-1"/>
          <w:sz w:val="20"/>
        </w:rPr>
        <w:t>were</w:t>
      </w:r>
      <w:r w:rsidR="002E30F6">
        <w:rPr>
          <w:rFonts w:ascii="Times New Roman"/>
          <w:spacing w:val="-5"/>
          <w:sz w:val="20"/>
        </w:rPr>
        <w:t xml:space="preserve"> </w:t>
      </w:r>
      <w:r w:rsidR="002E30F6">
        <w:rPr>
          <w:rFonts w:ascii="Times New Roman"/>
          <w:sz w:val="20"/>
        </w:rPr>
        <w:t>censored</w:t>
      </w:r>
      <w:r w:rsidR="002E30F6">
        <w:rPr>
          <w:rFonts w:ascii="Times New Roman"/>
          <w:spacing w:val="-4"/>
          <w:sz w:val="20"/>
        </w:rPr>
        <w:t xml:space="preserve"> </w:t>
      </w:r>
      <w:r w:rsidR="002E30F6">
        <w:rPr>
          <w:rFonts w:ascii="Times New Roman"/>
          <w:sz w:val="20"/>
        </w:rPr>
        <w:t>at</w:t>
      </w:r>
      <w:r w:rsidR="002E30F6">
        <w:rPr>
          <w:rFonts w:ascii="Times New Roman"/>
          <w:spacing w:val="-5"/>
          <w:sz w:val="20"/>
        </w:rPr>
        <w:t xml:space="preserve"> </w:t>
      </w:r>
      <w:r w:rsidR="002E30F6">
        <w:rPr>
          <w:rFonts w:ascii="Times New Roman"/>
          <w:sz w:val="20"/>
        </w:rPr>
        <w:t>the</w:t>
      </w:r>
      <w:r w:rsidR="002E30F6">
        <w:rPr>
          <w:rFonts w:ascii="Times New Roman"/>
          <w:spacing w:val="-5"/>
          <w:sz w:val="20"/>
        </w:rPr>
        <w:t xml:space="preserve"> </w:t>
      </w:r>
      <w:r w:rsidR="002E30F6">
        <w:rPr>
          <w:rFonts w:ascii="Times New Roman"/>
          <w:spacing w:val="-1"/>
          <w:sz w:val="20"/>
        </w:rPr>
        <w:t>last</w:t>
      </w:r>
      <w:r w:rsidR="002E30F6">
        <w:rPr>
          <w:rFonts w:ascii="Times New Roman"/>
          <w:spacing w:val="-5"/>
          <w:sz w:val="20"/>
        </w:rPr>
        <w:t xml:space="preserve"> </w:t>
      </w:r>
      <w:r w:rsidR="002E30F6">
        <w:rPr>
          <w:rFonts w:ascii="Times New Roman"/>
          <w:spacing w:val="-1"/>
          <w:sz w:val="20"/>
        </w:rPr>
        <w:t>tumour</w:t>
      </w:r>
      <w:r w:rsidR="002E30F6">
        <w:rPr>
          <w:rFonts w:ascii="Times New Roman"/>
          <w:spacing w:val="69"/>
          <w:w w:val="99"/>
          <w:sz w:val="20"/>
        </w:rPr>
        <w:t xml:space="preserve"> </w:t>
      </w:r>
      <w:r w:rsidR="002E30F6">
        <w:rPr>
          <w:rFonts w:ascii="Times New Roman"/>
          <w:spacing w:val="-1"/>
          <w:sz w:val="20"/>
        </w:rPr>
        <w:t>assessment</w:t>
      </w:r>
      <w:r w:rsidR="002E30F6">
        <w:rPr>
          <w:rFonts w:ascii="Times New Roman"/>
          <w:spacing w:val="-7"/>
          <w:sz w:val="20"/>
        </w:rPr>
        <w:t xml:space="preserve"> </w:t>
      </w:r>
      <w:r w:rsidR="002E30F6">
        <w:rPr>
          <w:rFonts w:ascii="Times New Roman"/>
          <w:sz w:val="20"/>
        </w:rPr>
        <w:t>prior</w:t>
      </w:r>
      <w:r w:rsidR="002E30F6">
        <w:rPr>
          <w:rFonts w:ascii="Times New Roman"/>
          <w:spacing w:val="-5"/>
          <w:sz w:val="20"/>
        </w:rPr>
        <w:t xml:space="preserve"> </w:t>
      </w:r>
      <w:r w:rsidR="002E30F6">
        <w:rPr>
          <w:rFonts w:ascii="Times New Roman"/>
          <w:spacing w:val="-1"/>
          <w:sz w:val="20"/>
        </w:rPr>
        <w:t>to</w:t>
      </w:r>
      <w:r w:rsidR="002E30F6">
        <w:rPr>
          <w:rFonts w:ascii="Times New Roman"/>
          <w:spacing w:val="-5"/>
          <w:sz w:val="20"/>
        </w:rPr>
        <w:t xml:space="preserve"> </w:t>
      </w:r>
      <w:r w:rsidR="002E30F6">
        <w:rPr>
          <w:rFonts w:ascii="Times New Roman"/>
          <w:spacing w:val="-1"/>
          <w:sz w:val="20"/>
        </w:rPr>
        <w:t>starting</w:t>
      </w:r>
      <w:r w:rsidR="002E30F6">
        <w:rPr>
          <w:rFonts w:ascii="Times New Roman"/>
          <w:spacing w:val="-7"/>
          <w:sz w:val="20"/>
        </w:rPr>
        <w:t xml:space="preserve"> </w:t>
      </w:r>
      <w:r w:rsidR="002E30F6">
        <w:rPr>
          <w:rFonts w:ascii="Times New Roman"/>
          <w:spacing w:val="1"/>
          <w:sz w:val="20"/>
        </w:rPr>
        <w:t>NPT.</w:t>
      </w:r>
    </w:p>
    <w:p w14:paraId="0B4C1DED" w14:textId="77777777" w:rsidR="002E30F6" w:rsidRDefault="002E30F6" w:rsidP="00B56F29">
      <w:pPr>
        <w:widowControl/>
        <w:rPr>
          <w:rFonts w:ascii="Times New Roman" w:eastAsia="Times New Roman" w:hAnsi="Times New Roman"/>
          <w:sz w:val="20"/>
          <w:szCs w:val="20"/>
        </w:rPr>
      </w:pPr>
    </w:p>
    <w:p w14:paraId="0224D110" w14:textId="77777777" w:rsidR="002E30F6" w:rsidRDefault="002E30F6" w:rsidP="00B56F29">
      <w:pPr>
        <w:pStyle w:val="BodyText"/>
        <w:widowControl/>
      </w:pPr>
      <w:r>
        <w:rPr>
          <w:spacing w:val="-1"/>
        </w:rPr>
        <w:t>An</w:t>
      </w:r>
      <w:r>
        <w:t xml:space="preserve"> </w:t>
      </w:r>
      <w:r>
        <w:rPr>
          <w:spacing w:val="-1"/>
        </w:rPr>
        <w:t>unstratified</w:t>
      </w:r>
      <w:r>
        <w:t xml:space="preserve"> </w:t>
      </w:r>
      <w:r>
        <w:rPr>
          <w:spacing w:val="-1"/>
        </w:rPr>
        <w:t>analysis</w:t>
      </w:r>
      <w:r>
        <w:rPr>
          <w:spacing w:val="-2"/>
        </w:rPr>
        <w:t xml:space="preserve"> </w:t>
      </w:r>
      <w:r>
        <w:t>of</w:t>
      </w:r>
      <w:r>
        <w:rPr>
          <w:spacing w:val="-2"/>
        </w:rPr>
        <w:t xml:space="preserve"> </w:t>
      </w:r>
      <w:r>
        <w:rPr>
          <w:spacing w:val="-1"/>
        </w:rPr>
        <w:t>PFS (investigator</w:t>
      </w:r>
      <w:r>
        <w:rPr>
          <w:spacing w:val="1"/>
        </w:rPr>
        <w:t xml:space="preserve"> </w:t>
      </w:r>
      <w:r>
        <w:rPr>
          <w:spacing w:val="-1"/>
        </w:rPr>
        <w:t>assessed)</w:t>
      </w:r>
      <w:r>
        <w:rPr>
          <w:spacing w:val="-2"/>
        </w:rPr>
        <w:t xml:space="preserve"> </w:t>
      </w:r>
      <w:r>
        <w:rPr>
          <w:spacing w:val="-1"/>
        </w:rPr>
        <w:t>was</w:t>
      </w:r>
      <w:r>
        <w:t xml:space="preserve"> </w:t>
      </w:r>
      <w:r>
        <w:rPr>
          <w:spacing w:val="-1"/>
        </w:rPr>
        <w:t>performed</w:t>
      </w:r>
      <w:r>
        <w:t xml:space="preserve"> that</w:t>
      </w:r>
      <w:r>
        <w:rPr>
          <w:spacing w:val="-2"/>
        </w:rPr>
        <w:t xml:space="preserve"> </w:t>
      </w:r>
      <w:r>
        <w:t>did</w:t>
      </w:r>
      <w:r>
        <w:rPr>
          <w:spacing w:val="-3"/>
        </w:rPr>
        <w:t xml:space="preserve"> </w:t>
      </w:r>
      <w:r>
        <w:t>not</w:t>
      </w:r>
      <w:r>
        <w:rPr>
          <w:spacing w:val="-2"/>
        </w:rPr>
        <w:t xml:space="preserve"> </w:t>
      </w:r>
      <w:r>
        <w:rPr>
          <w:spacing w:val="-1"/>
        </w:rPr>
        <w:t>censor</w:t>
      </w:r>
      <w:r>
        <w:rPr>
          <w:spacing w:val="1"/>
        </w:rPr>
        <w:t xml:space="preserve"> </w:t>
      </w:r>
      <w:r>
        <w:rPr>
          <w:spacing w:val="-1"/>
        </w:rPr>
        <w:t>for</w:t>
      </w:r>
      <w:r>
        <w:rPr>
          <w:spacing w:val="1"/>
        </w:rPr>
        <w:t xml:space="preserve"> </w:t>
      </w:r>
      <w:r>
        <w:rPr>
          <w:spacing w:val="-1"/>
        </w:rPr>
        <w:t>non</w:t>
      </w:r>
      <w:r w:rsidR="00FF632B">
        <w:rPr>
          <w:spacing w:val="-1"/>
        </w:rPr>
        <w:noBreakHyphen/>
      </w:r>
      <w:r>
        <w:rPr>
          <w:spacing w:val="-1"/>
        </w:rPr>
        <w:t>protocol</w:t>
      </w:r>
      <w:r>
        <w:rPr>
          <w:spacing w:val="-2"/>
        </w:rPr>
        <w:t xml:space="preserve"> </w:t>
      </w:r>
      <w:r>
        <w:rPr>
          <w:spacing w:val="-1"/>
        </w:rPr>
        <w:t>therapy</w:t>
      </w:r>
      <w:r>
        <w:rPr>
          <w:spacing w:val="-3"/>
        </w:rPr>
        <w:t xml:space="preserve"> </w:t>
      </w:r>
      <w:r>
        <w:rPr>
          <w:spacing w:val="-1"/>
        </w:rPr>
        <w:t>prior</w:t>
      </w:r>
      <w:r>
        <w:rPr>
          <w:spacing w:val="1"/>
        </w:rPr>
        <w:t xml:space="preserve"> </w:t>
      </w:r>
      <w:r>
        <w:t>to</w:t>
      </w:r>
      <w:r>
        <w:rPr>
          <w:spacing w:val="-3"/>
        </w:rPr>
        <w:t xml:space="preserve"> </w:t>
      </w:r>
      <w:r>
        <w:rPr>
          <w:spacing w:val="-1"/>
        </w:rPr>
        <w:t>disease</w:t>
      </w:r>
      <w:r>
        <w:t xml:space="preserve"> </w:t>
      </w:r>
      <w:r>
        <w:rPr>
          <w:spacing w:val="-1"/>
        </w:rPr>
        <w:t>progression.</w:t>
      </w:r>
      <w:r>
        <w:rPr>
          <w:spacing w:val="-3"/>
        </w:rPr>
        <w:t xml:space="preserve"> </w:t>
      </w:r>
      <w:r>
        <w:rPr>
          <w:spacing w:val="-1"/>
        </w:rPr>
        <w:t>The</w:t>
      </w:r>
      <w:r>
        <w:t xml:space="preserve"> </w:t>
      </w:r>
      <w:r>
        <w:rPr>
          <w:spacing w:val="-1"/>
        </w:rPr>
        <w:t>results</w:t>
      </w:r>
      <w:r>
        <w:rPr>
          <w:spacing w:val="-2"/>
        </w:rPr>
        <w:t xml:space="preserve"> </w:t>
      </w:r>
      <w:r>
        <w:t>of</w:t>
      </w:r>
      <w:r>
        <w:rPr>
          <w:spacing w:val="-2"/>
        </w:rPr>
        <w:t xml:space="preserve"> </w:t>
      </w:r>
      <w:r>
        <w:rPr>
          <w:spacing w:val="-1"/>
        </w:rPr>
        <w:t>these</w:t>
      </w:r>
      <w:r>
        <w:t xml:space="preserve"> </w:t>
      </w:r>
      <w:r>
        <w:rPr>
          <w:spacing w:val="-1"/>
        </w:rPr>
        <w:t>analyses</w:t>
      </w:r>
      <w:r>
        <w:t xml:space="preserve"> </w:t>
      </w:r>
      <w:r>
        <w:rPr>
          <w:spacing w:val="-1"/>
        </w:rPr>
        <w:t>were</w:t>
      </w:r>
      <w:r>
        <w:t xml:space="preserve"> </w:t>
      </w:r>
      <w:r>
        <w:rPr>
          <w:spacing w:val="-2"/>
        </w:rPr>
        <w:t>very</w:t>
      </w:r>
      <w:r>
        <w:rPr>
          <w:spacing w:val="-3"/>
        </w:rPr>
        <w:t xml:space="preserve"> </w:t>
      </w:r>
      <w:r>
        <w:rPr>
          <w:spacing w:val="-1"/>
        </w:rPr>
        <w:t>similar</w:t>
      </w:r>
      <w:r>
        <w:rPr>
          <w:spacing w:val="-2"/>
        </w:rPr>
        <w:t xml:space="preserve"> </w:t>
      </w:r>
      <w:r>
        <w:t>to</w:t>
      </w:r>
      <w:r>
        <w:rPr>
          <w:spacing w:val="-3"/>
        </w:rPr>
        <w:t xml:space="preserve"> </w:t>
      </w:r>
      <w:r>
        <w:t>the</w:t>
      </w:r>
      <w:r>
        <w:rPr>
          <w:spacing w:val="91"/>
        </w:rPr>
        <w:t xml:space="preserve"> </w:t>
      </w:r>
      <w:r>
        <w:rPr>
          <w:spacing w:val="-1"/>
        </w:rPr>
        <w:t>primary</w:t>
      </w:r>
      <w:r>
        <w:rPr>
          <w:spacing w:val="-3"/>
        </w:rPr>
        <w:t xml:space="preserve"> </w:t>
      </w:r>
      <w:r>
        <w:rPr>
          <w:spacing w:val="-1"/>
        </w:rPr>
        <w:t>PFS results.</w:t>
      </w:r>
    </w:p>
    <w:p w14:paraId="5974FC9F" w14:textId="77777777" w:rsidR="002E30F6" w:rsidRPr="003E37B0" w:rsidRDefault="002E30F6" w:rsidP="00B56F29">
      <w:pPr>
        <w:pStyle w:val="BodyText"/>
        <w:widowControl/>
        <w:ind w:left="0"/>
      </w:pPr>
    </w:p>
    <w:p w14:paraId="780C473D" w14:textId="77777777" w:rsidR="00D15122" w:rsidRPr="00F73426" w:rsidRDefault="009B0756" w:rsidP="00B56F29">
      <w:pPr>
        <w:keepNext/>
        <w:widowControl/>
        <w:rPr>
          <w:rFonts w:ascii="Times New Roman" w:eastAsia="Times New Roman" w:hAnsi="Times New Roman"/>
          <w:i/>
        </w:rPr>
      </w:pPr>
      <w:r w:rsidRPr="00F73426">
        <w:rPr>
          <w:rFonts w:ascii="Times New Roman" w:hAnsi="Times New Roman"/>
          <w:i/>
          <w:u w:val="single" w:color="000000"/>
        </w:rPr>
        <w:t>Non-small cell lung cancer (NSCLC)</w:t>
      </w:r>
    </w:p>
    <w:p w14:paraId="0A15DA16" w14:textId="77777777" w:rsidR="00D15122" w:rsidRPr="003E37B0" w:rsidRDefault="00D15122" w:rsidP="00B56F29">
      <w:pPr>
        <w:keepNext/>
        <w:widowControl/>
        <w:rPr>
          <w:rFonts w:ascii="Times New Roman" w:eastAsia="Times New Roman" w:hAnsi="Times New Roman"/>
        </w:rPr>
      </w:pPr>
    </w:p>
    <w:p w14:paraId="035C3944" w14:textId="77777777" w:rsidR="00D15122" w:rsidRPr="00304014" w:rsidRDefault="009B0756" w:rsidP="00AF735A">
      <w:pPr>
        <w:widowControl/>
        <w:rPr>
          <w:rFonts w:ascii="Times New Roman" w:eastAsia="Times New Roman" w:hAnsi="Times New Roman"/>
          <w:i/>
          <w:iCs/>
        </w:rPr>
      </w:pPr>
      <w:r w:rsidRPr="00304014">
        <w:rPr>
          <w:rFonts w:ascii="Times New Roman" w:hAnsi="Times New Roman"/>
          <w:i/>
          <w:iCs/>
        </w:rPr>
        <w:t>First-line treatment of non-squamous NSCLC in combination with platinum-based chemotherapy</w:t>
      </w:r>
    </w:p>
    <w:p w14:paraId="040D8CD2" w14:textId="77777777" w:rsidR="00D15122" w:rsidRPr="003E37B0" w:rsidRDefault="00D15122" w:rsidP="00B56F29">
      <w:pPr>
        <w:widowControl/>
        <w:rPr>
          <w:rFonts w:ascii="Times New Roman" w:eastAsia="Times New Roman" w:hAnsi="Times New Roman"/>
        </w:rPr>
      </w:pPr>
    </w:p>
    <w:p w14:paraId="16E000B9" w14:textId="77777777" w:rsidR="00D15122" w:rsidRPr="003E37B0" w:rsidRDefault="009B0756" w:rsidP="00B56F29">
      <w:pPr>
        <w:pStyle w:val="BodyText"/>
        <w:widowControl/>
        <w:ind w:left="0"/>
      </w:pPr>
      <w:r w:rsidRPr="003E37B0">
        <w:t xml:space="preserve">The safety and efficacy of </w:t>
      </w:r>
      <w:r w:rsidR="00772EFE" w:rsidRPr="003E37B0">
        <w:t>b</w:t>
      </w:r>
      <w:r w:rsidR="00007842" w:rsidRPr="003E37B0">
        <w:t>evacizumab</w:t>
      </w:r>
      <w:r w:rsidRPr="003E37B0">
        <w:t>, in addition to platinum-based chemotherapy, in the first-line treatment of patients with non-squamous non-small cell lung cancer (NSCLC), was investigated in trials E4599 and BO17704. An overall survival benefit has been demonstrated in trial E4599 with a</w:t>
      </w:r>
      <w:r w:rsidR="00772EFE" w:rsidRPr="003E37B0">
        <w:t xml:space="preserve"> </w:t>
      </w:r>
      <w:r w:rsidR="00FF632B" w:rsidRPr="003E37B0">
        <w:t>15</w:t>
      </w:r>
      <w:r w:rsidR="00FF632B">
        <w:t> </w:t>
      </w:r>
      <w:r w:rsidRPr="003E37B0">
        <w:t>mg/kg/q3wk dose of bevacizumab. Trial BO17704 has demonstrated that both 7.5 mg/kg/q3wk and 15 mg/kg/q3wk bevacizumab doses increase progression free survival and response rate.</w:t>
      </w:r>
    </w:p>
    <w:p w14:paraId="2A888809" w14:textId="77777777" w:rsidR="00D15122" w:rsidRPr="003E37B0" w:rsidRDefault="00D15122" w:rsidP="00B56F29">
      <w:pPr>
        <w:widowControl/>
        <w:rPr>
          <w:rFonts w:ascii="Times New Roman" w:eastAsia="Times New Roman" w:hAnsi="Times New Roman"/>
        </w:rPr>
      </w:pPr>
    </w:p>
    <w:p w14:paraId="52D7780B" w14:textId="77777777" w:rsidR="00D15122" w:rsidRPr="003E37B0" w:rsidRDefault="009B0756" w:rsidP="00B56F29">
      <w:pPr>
        <w:keepNext/>
        <w:widowControl/>
        <w:rPr>
          <w:rFonts w:ascii="Times New Roman" w:eastAsia="Times New Roman" w:hAnsi="Times New Roman"/>
        </w:rPr>
      </w:pPr>
      <w:r w:rsidRPr="003E37B0">
        <w:rPr>
          <w:rFonts w:ascii="Times New Roman" w:hAnsi="Times New Roman"/>
          <w:i/>
        </w:rPr>
        <w:t>E4599</w:t>
      </w:r>
    </w:p>
    <w:p w14:paraId="2F250F5F" w14:textId="77777777" w:rsidR="00D15122" w:rsidRPr="003E37B0" w:rsidRDefault="009B0756" w:rsidP="00AF735A">
      <w:pPr>
        <w:pStyle w:val="BodyText"/>
        <w:widowControl/>
        <w:ind w:left="0"/>
      </w:pPr>
      <w:r w:rsidRPr="003E37B0">
        <w:t xml:space="preserve">E4599 was an open-label, randomised, active-controlled, multicentre clinical trial evaluating </w:t>
      </w:r>
      <w:r w:rsidR="00772EFE" w:rsidRPr="003E37B0">
        <w:t>b</w:t>
      </w:r>
      <w:r w:rsidR="00007842" w:rsidRPr="003E37B0">
        <w:t>evacizumab</w:t>
      </w:r>
      <w:r w:rsidRPr="003E37B0">
        <w:t xml:space="preserve"> as first-line treatment of patients with locally advanced (stage IIIb with malignant pleural effusion), metastatic or recurrent NSCLC other than predominantly squamous cell histology.</w:t>
      </w:r>
    </w:p>
    <w:p w14:paraId="3BCB6D07" w14:textId="77777777" w:rsidR="00772EFE" w:rsidRPr="003E37B0" w:rsidRDefault="00772EFE" w:rsidP="00B56F29">
      <w:pPr>
        <w:pStyle w:val="BodyText"/>
        <w:widowControl/>
        <w:ind w:left="0"/>
      </w:pPr>
    </w:p>
    <w:p w14:paraId="06228442" w14:textId="77777777" w:rsidR="00D15122" w:rsidRPr="003E37B0" w:rsidRDefault="009B0756" w:rsidP="00B56F29">
      <w:pPr>
        <w:pStyle w:val="BodyText"/>
        <w:widowControl/>
        <w:ind w:left="0" w:hanging="1"/>
      </w:pPr>
      <w:r w:rsidRPr="003E37B0">
        <w:t>Patients were randomised to platinum-based chemotherapy (paclitaxel 200 mg/m</w:t>
      </w:r>
      <w:r w:rsidRPr="00935ED9">
        <w:rPr>
          <w:vertAlign w:val="superscript"/>
        </w:rPr>
        <w:t>2</w:t>
      </w:r>
      <w:r w:rsidRPr="003E37B0">
        <w:t xml:space="preserve">) and carboplatin AUC = 6.0, both by </w:t>
      </w:r>
      <w:r w:rsidR="00A04220">
        <w:t>intravenous</w:t>
      </w:r>
      <w:r w:rsidRPr="003E37B0">
        <w:t xml:space="preserve"> infusion (PC) on day 1 of every 3-week cycle for up to 6 cycles or PC in combination with </w:t>
      </w:r>
      <w:r w:rsidR="00772EFE" w:rsidRPr="003E37B0">
        <w:t>b</w:t>
      </w:r>
      <w:r w:rsidR="00007842" w:rsidRPr="003E37B0">
        <w:t>evacizumab</w:t>
      </w:r>
      <w:r w:rsidRPr="003E37B0">
        <w:t xml:space="preserve"> at a dose of 15 mg/kg </w:t>
      </w:r>
      <w:r w:rsidR="00A04220">
        <w:t>intravenous</w:t>
      </w:r>
      <w:r w:rsidRPr="003E37B0">
        <w:t xml:space="preserve"> infusion day 1 of every 3</w:t>
      </w:r>
      <w:r w:rsidR="00D524A6">
        <w:noBreakHyphen/>
      </w:r>
      <w:r w:rsidRPr="003E37B0">
        <w:t xml:space="preserve">week cycle. After completion of six cycles of carboplatin-paclitaxel chemotherapy or upon premature discontinuation of chemotherapy, patients on the </w:t>
      </w:r>
      <w:r w:rsidR="00772EFE" w:rsidRPr="003E37B0">
        <w:t>b</w:t>
      </w:r>
      <w:r w:rsidR="00007842" w:rsidRPr="003E37B0">
        <w:t>evacizumab</w:t>
      </w:r>
      <w:r w:rsidRPr="003E37B0">
        <w:t xml:space="preserve"> + carboplatin–paclitaxel arm continued to receive </w:t>
      </w:r>
      <w:r w:rsidR="00772EFE" w:rsidRPr="003E37B0">
        <w:t>b</w:t>
      </w:r>
      <w:r w:rsidR="00007842" w:rsidRPr="003E37B0">
        <w:t>evacizumab</w:t>
      </w:r>
      <w:r w:rsidRPr="003E37B0">
        <w:t xml:space="preserve"> as a single agent every 3 weeks until disease progression. 878</w:t>
      </w:r>
      <w:r w:rsidR="00D524A6">
        <w:t> </w:t>
      </w:r>
      <w:r w:rsidRPr="003E37B0">
        <w:t>patients were randomised to the two arms.</w:t>
      </w:r>
    </w:p>
    <w:p w14:paraId="75387BDD" w14:textId="77777777" w:rsidR="00D15122" w:rsidRPr="003E37B0" w:rsidRDefault="00D15122" w:rsidP="00B56F29">
      <w:pPr>
        <w:widowControl/>
        <w:rPr>
          <w:rFonts w:ascii="Times New Roman" w:eastAsia="Times New Roman" w:hAnsi="Times New Roman"/>
        </w:rPr>
      </w:pPr>
    </w:p>
    <w:p w14:paraId="12F4CDB7" w14:textId="77777777" w:rsidR="00D15122" w:rsidRPr="003E37B0" w:rsidRDefault="009B0756" w:rsidP="00B56F29">
      <w:pPr>
        <w:pStyle w:val="BodyText"/>
        <w:widowControl/>
        <w:spacing w:line="252" w:lineRule="exact"/>
        <w:ind w:left="0"/>
      </w:pPr>
      <w:r w:rsidRPr="003E37B0">
        <w:t>During the trial, of the patients who received trial treatment, 32.2% (136/422) of patients received</w:t>
      </w:r>
      <w:r w:rsidR="00772EFE" w:rsidRPr="003E37B0">
        <w:t xml:space="preserve"> </w:t>
      </w:r>
      <w:r w:rsidRPr="003E37B0">
        <w:t>7</w:t>
      </w:r>
      <w:r w:rsidR="00D524A6">
        <w:noBreakHyphen/>
      </w:r>
      <w:r w:rsidRPr="003E37B0">
        <w:t>12</w:t>
      </w:r>
      <w:r w:rsidR="00D524A6">
        <w:t> </w:t>
      </w:r>
      <w:r w:rsidRPr="003E37B0">
        <w:t xml:space="preserve">administrations of </w:t>
      </w:r>
      <w:r w:rsidR="00772EFE" w:rsidRPr="003E37B0">
        <w:t>b</w:t>
      </w:r>
      <w:r w:rsidR="00007842" w:rsidRPr="003E37B0">
        <w:t>evacizumab</w:t>
      </w:r>
      <w:r w:rsidRPr="003E37B0">
        <w:t xml:space="preserve"> and 21.1% (89/422) of patients received 13 or more administrations of </w:t>
      </w:r>
      <w:r w:rsidR="00772EFE" w:rsidRPr="003E37B0">
        <w:t>b</w:t>
      </w:r>
      <w:r w:rsidR="00007842" w:rsidRPr="003E37B0">
        <w:t>evacizumab</w:t>
      </w:r>
      <w:r w:rsidRPr="003E37B0">
        <w:t>.</w:t>
      </w:r>
    </w:p>
    <w:p w14:paraId="5484A5D8" w14:textId="77777777" w:rsidR="00D15122" w:rsidRPr="003E37B0" w:rsidRDefault="00D15122" w:rsidP="00B56F29">
      <w:pPr>
        <w:widowControl/>
        <w:rPr>
          <w:rFonts w:ascii="Times New Roman" w:eastAsia="Times New Roman" w:hAnsi="Times New Roman"/>
        </w:rPr>
      </w:pPr>
    </w:p>
    <w:p w14:paraId="7FDB2A6E" w14:textId="77777777" w:rsidR="00D15122" w:rsidRPr="003E37B0" w:rsidRDefault="009B0756" w:rsidP="00B56F29">
      <w:pPr>
        <w:pStyle w:val="BodyText"/>
        <w:widowControl/>
        <w:ind w:left="0"/>
      </w:pPr>
      <w:r w:rsidRPr="003E37B0">
        <w:t xml:space="preserve">The primary endpoint was duration of survival. Results are presented in Table </w:t>
      </w:r>
      <w:r w:rsidR="002E30F6">
        <w:t>12</w:t>
      </w:r>
      <w:r w:rsidRPr="003E37B0">
        <w:t>.</w:t>
      </w:r>
    </w:p>
    <w:p w14:paraId="15F7AB6F" w14:textId="77777777" w:rsidR="00D15122" w:rsidRPr="003E37B0" w:rsidRDefault="00D15122" w:rsidP="00FA4903">
      <w:pPr>
        <w:widowControl/>
        <w:rPr>
          <w:rFonts w:ascii="Times New Roman" w:eastAsia="Times New Roman" w:hAnsi="Times New Roman"/>
        </w:rPr>
      </w:pPr>
    </w:p>
    <w:p w14:paraId="59788356" w14:textId="77777777" w:rsidR="00D15122" w:rsidRPr="003E37B0" w:rsidRDefault="009B0756" w:rsidP="00FA4903">
      <w:pPr>
        <w:pStyle w:val="Heading1"/>
        <w:keepNext/>
        <w:widowControl/>
        <w:tabs>
          <w:tab w:val="left" w:pos="1293"/>
        </w:tabs>
        <w:ind w:left="0"/>
        <w:rPr>
          <w:bCs w:val="0"/>
        </w:rPr>
      </w:pPr>
      <w:r w:rsidRPr="003E37B0">
        <w:lastRenderedPageBreak/>
        <w:t xml:space="preserve">Table </w:t>
      </w:r>
      <w:r w:rsidR="002E30F6">
        <w:t>12</w:t>
      </w:r>
      <w:r w:rsidRPr="003E37B0">
        <w:tab/>
        <w:t>Efficacy results for trial E4599</w:t>
      </w:r>
    </w:p>
    <w:p w14:paraId="7F53550D" w14:textId="77777777" w:rsidR="00D15122" w:rsidRPr="003E37B0" w:rsidRDefault="00D15122" w:rsidP="00FA4903">
      <w:pPr>
        <w:keepNext/>
        <w:widowControl/>
        <w:rPr>
          <w:rFonts w:ascii="Times New Roman" w:eastAsia="Times New Roman" w:hAnsi="Times New Roman"/>
          <w:bCs/>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115" w:type="dxa"/>
          <w:right w:w="115" w:type="dxa"/>
        </w:tblCellMar>
        <w:tblLook w:val="01E0" w:firstRow="1" w:lastRow="1" w:firstColumn="1" w:lastColumn="1" w:noHBand="0" w:noVBand="0"/>
      </w:tblPr>
      <w:tblGrid>
        <w:gridCol w:w="3715"/>
        <w:gridCol w:w="2325"/>
        <w:gridCol w:w="3038"/>
      </w:tblGrid>
      <w:tr w:rsidR="00D15122" w:rsidRPr="00A542C9" w14:paraId="4A9AF588" w14:textId="77777777" w:rsidTr="002C0B97">
        <w:trPr>
          <w:cantSplit/>
          <w:tblHeader/>
        </w:trPr>
        <w:tc>
          <w:tcPr>
            <w:tcW w:w="2693" w:type="dxa"/>
          </w:tcPr>
          <w:p w14:paraId="3AF2D99F" w14:textId="77777777" w:rsidR="00D15122" w:rsidRPr="00A542C9" w:rsidRDefault="00D15122" w:rsidP="002C0B97">
            <w:pPr>
              <w:widowControl/>
              <w:rPr>
                <w:rFonts w:ascii="Times New Roman" w:hAnsi="Times New Roman"/>
              </w:rPr>
            </w:pPr>
          </w:p>
        </w:tc>
        <w:tc>
          <w:tcPr>
            <w:tcW w:w="1685" w:type="dxa"/>
          </w:tcPr>
          <w:p w14:paraId="11937305" w14:textId="77777777" w:rsidR="00D15122" w:rsidRPr="003E37B0" w:rsidRDefault="009B0756" w:rsidP="002C0B97">
            <w:pPr>
              <w:pStyle w:val="TableParagraph"/>
              <w:widowControl/>
              <w:tabs>
                <w:tab w:val="left" w:pos="1632"/>
              </w:tabs>
              <w:spacing w:line="246" w:lineRule="exact"/>
              <w:ind w:right="53"/>
              <w:jc w:val="center"/>
              <w:rPr>
                <w:rFonts w:ascii="Times New Roman" w:eastAsia="Times New Roman" w:hAnsi="Times New Roman"/>
              </w:rPr>
            </w:pPr>
            <w:r w:rsidRPr="00A542C9">
              <w:rPr>
                <w:rFonts w:ascii="Times New Roman" w:hAnsi="Times New Roman"/>
              </w:rPr>
              <w:t>Arm 1</w:t>
            </w:r>
          </w:p>
          <w:p w14:paraId="60B03A84" w14:textId="77777777" w:rsidR="00D15122" w:rsidRPr="003E37B0" w:rsidRDefault="00D15122" w:rsidP="002C0B97">
            <w:pPr>
              <w:pStyle w:val="TableParagraph"/>
              <w:widowControl/>
              <w:rPr>
                <w:rFonts w:ascii="Times New Roman" w:eastAsia="Times New Roman" w:hAnsi="Times New Roman"/>
                <w:bCs/>
              </w:rPr>
            </w:pPr>
          </w:p>
          <w:p w14:paraId="63C1C087" w14:textId="77777777" w:rsidR="00D15122" w:rsidRPr="003E37B0" w:rsidRDefault="009B0756" w:rsidP="002C0B97">
            <w:pPr>
              <w:pStyle w:val="TableParagraph"/>
              <w:widowControl/>
              <w:jc w:val="center"/>
              <w:rPr>
                <w:rFonts w:ascii="Times New Roman" w:eastAsia="Times New Roman" w:hAnsi="Times New Roman"/>
              </w:rPr>
            </w:pPr>
            <w:r w:rsidRPr="00A542C9">
              <w:rPr>
                <w:rFonts w:ascii="Times New Roman" w:hAnsi="Times New Roman"/>
              </w:rPr>
              <w:t>Carboplatin/Paclitaxel</w:t>
            </w:r>
          </w:p>
        </w:tc>
        <w:tc>
          <w:tcPr>
            <w:tcW w:w="2202" w:type="dxa"/>
          </w:tcPr>
          <w:p w14:paraId="1B03EE6F"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Arm 2</w:t>
            </w:r>
          </w:p>
          <w:p w14:paraId="00DEE7AD" w14:textId="77777777" w:rsidR="00D15122" w:rsidRPr="003E37B0" w:rsidRDefault="00D15122" w:rsidP="002C0B97">
            <w:pPr>
              <w:pStyle w:val="TableParagraph"/>
              <w:widowControl/>
              <w:rPr>
                <w:rFonts w:ascii="Times New Roman" w:eastAsia="Times New Roman" w:hAnsi="Times New Roman"/>
                <w:bCs/>
              </w:rPr>
            </w:pPr>
          </w:p>
          <w:p w14:paraId="026A990A" w14:textId="77777777" w:rsidR="00D15122" w:rsidRPr="003E37B0" w:rsidRDefault="009B0756" w:rsidP="002C0B97">
            <w:pPr>
              <w:pStyle w:val="TableParagraph"/>
              <w:widowControl/>
              <w:ind w:right="5"/>
              <w:jc w:val="center"/>
              <w:rPr>
                <w:rFonts w:ascii="Times New Roman" w:eastAsia="Times New Roman" w:hAnsi="Times New Roman"/>
              </w:rPr>
            </w:pPr>
            <w:r w:rsidRPr="00A542C9">
              <w:rPr>
                <w:rFonts w:ascii="Times New Roman" w:hAnsi="Times New Roman"/>
              </w:rPr>
              <w:t xml:space="preserve">Carboplatin/Paclitaxel + </w:t>
            </w:r>
            <w:r w:rsidR="00022607">
              <w:rPr>
                <w:rFonts w:ascii="Times New Roman" w:hAnsi="Times New Roman"/>
              </w:rPr>
              <w:t>b</w:t>
            </w:r>
            <w:r w:rsidR="00007842" w:rsidRPr="00A542C9">
              <w:rPr>
                <w:rFonts w:ascii="Times New Roman" w:hAnsi="Times New Roman"/>
              </w:rPr>
              <w:t>evacizumab</w:t>
            </w:r>
          </w:p>
          <w:p w14:paraId="4E7DC928" w14:textId="77777777" w:rsidR="00D15122" w:rsidRPr="003E37B0" w:rsidRDefault="009B0756" w:rsidP="002C0B97">
            <w:pPr>
              <w:pStyle w:val="TableParagraph"/>
              <w:widowControl/>
              <w:spacing w:line="252" w:lineRule="exact"/>
              <w:jc w:val="center"/>
              <w:rPr>
                <w:rFonts w:ascii="Times New Roman" w:eastAsia="Times New Roman" w:hAnsi="Times New Roman"/>
              </w:rPr>
            </w:pPr>
            <w:r w:rsidRPr="00A542C9">
              <w:rPr>
                <w:rFonts w:ascii="Times New Roman" w:hAnsi="Times New Roman"/>
              </w:rPr>
              <w:t>15 mg/kg q 3 weeks</w:t>
            </w:r>
          </w:p>
        </w:tc>
      </w:tr>
      <w:tr w:rsidR="00D15122" w:rsidRPr="00A542C9" w14:paraId="41F58C9C" w14:textId="77777777" w:rsidTr="002C0B97">
        <w:trPr>
          <w:cantSplit/>
        </w:trPr>
        <w:tc>
          <w:tcPr>
            <w:tcW w:w="2693" w:type="dxa"/>
          </w:tcPr>
          <w:p w14:paraId="35CA4683" w14:textId="77777777" w:rsidR="00D15122" w:rsidRPr="003E37B0" w:rsidRDefault="009B0756" w:rsidP="002C0B97">
            <w:pPr>
              <w:pStyle w:val="TableParagraph"/>
              <w:widowControl/>
              <w:rPr>
                <w:rFonts w:ascii="Times New Roman" w:eastAsia="Times New Roman" w:hAnsi="Times New Roman"/>
              </w:rPr>
            </w:pPr>
            <w:r w:rsidRPr="00A542C9">
              <w:rPr>
                <w:rFonts w:ascii="Times New Roman" w:hAnsi="Times New Roman"/>
              </w:rPr>
              <w:t>Number of patients</w:t>
            </w:r>
          </w:p>
        </w:tc>
        <w:tc>
          <w:tcPr>
            <w:tcW w:w="1685" w:type="dxa"/>
          </w:tcPr>
          <w:p w14:paraId="2BFFDCD8"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444</w:t>
            </w:r>
          </w:p>
        </w:tc>
        <w:tc>
          <w:tcPr>
            <w:tcW w:w="2202" w:type="dxa"/>
          </w:tcPr>
          <w:p w14:paraId="11C8085D"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434</w:t>
            </w:r>
          </w:p>
        </w:tc>
      </w:tr>
      <w:tr w:rsidR="00D15122" w:rsidRPr="00A542C9" w14:paraId="5E5FCD82" w14:textId="77777777" w:rsidTr="002C0B97">
        <w:trPr>
          <w:cantSplit/>
        </w:trPr>
        <w:tc>
          <w:tcPr>
            <w:tcW w:w="6580" w:type="dxa"/>
            <w:gridSpan w:val="3"/>
          </w:tcPr>
          <w:p w14:paraId="042018B0" w14:textId="77777777" w:rsidR="00D15122" w:rsidRPr="003E37B0" w:rsidRDefault="009B0756" w:rsidP="002C0B97">
            <w:pPr>
              <w:pStyle w:val="TableParagraph"/>
              <w:widowControl/>
              <w:spacing w:line="246" w:lineRule="exact"/>
              <w:ind w:left="275"/>
              <w:rPr>
                <w:rFonts w:ascii="Times New Roman" w:eastAsia="Times New Roman" w:hAnsi="Times New Roman"/>
              </w:rPr>
            </w:pPr>
            <w:r w:rsidRPr="00A542C9">
              <w:rPr>
                <w:rFonts w:ascii="Times New Roman" w:hAnsi="Times New Roman"/>
              </w:rPr>
              <w:t>Overall survival</w:t>
            </w:r>
          </w:p>
        </w:tc>
      </w:tr>
      <w:tr w:rsidR="00D15122" w:rsidRPr="00A542C9" w14:paraId="03389493" w14:textId="77777777" w:rsidTr="002C0B97">
        <w:trPr>
          <w:cantSplit/>
        </w:trPr>
        <w:tc>
          <w:tcPr>
            <w:tcW w:w="2693" w:type="dxa"/>
          </w:tcPr>
          <w:p w14:paraId="1C5BEF90" w14:textId="77777777" w:rsidR="00D15122" w:rsidRPr="003E37B0" w:rsidRDefault="009B0756" w:rsidP="002C0B97">
            <w:pPr>
              <w:pStyle w:val="TableParagraph"/>
              <w:widowControl/>
              <w:spacing w:line="248" w:lineRule="exact"/>
              <w:ind w:left="275"/>
              <w:rPr>
                <w:rFonts w:ascii="Times New Roman" w:eastAsia="Times New Roman" w:hAnsi="Times New Roman"/>
              </w:rPr>
            </w:pPr>
            <w:r w:rsidRPr="00A542C9">
              <w:rPr>
                <w:rFonts w:ascii="Times New Roman" w:hAnsi="Times New Roman"/>
              </w:rPr>
              <w:t>Median (months)</w:t>
            </w:r>
          </w:p>
        </w:tc>
        <w:tc>
          <w:tcPr>
            <w:tcW w:w="1685" w:type="dxa"/>
          </w:tcPr>
          <w:p w14:paraId="0E021A0B" w14:textId="77777777" w:rsidR="00D15122" w:rsidRPr="003E37B0" w:rsidRDefault="009B0756" w:rsidP="002C0B97">
            <w:pPr>
              <w:pStyle w:val="TableParagraph"/>
              <w:widowControl/>
              <w:spacing w:line="248" w:lineRule="exact"/>
              <w:jc w:val="center"/>
              <w:rPr>
                <w:rFonts w:ascii="Times New Roman" w:eastAsia="Times New Roman" w:hAnsi="Times New Roman"/>
              </w:rPr>
            </w:pPr>
            <w:r w:rsidRPr="00A542C9">
              <w:rPr>
                <w:rFonts w:ascii="Times New Roman" w:hAnsi="Times New Roman"/>
              </w:rPr>
              <w:t>10.3</w:t>
            </w:r>
          </w:p>
        </w:tc>
        <w:tc>
          <w:tcPr>
            <w:tcW w:w="2202" w:type="dxa"/>
          </w:tcPr>
          <w:p w14:paraId="01ADCA5A" w14:textId="77777777" w:rsidR="00D15122" w:rsidRPr="003E37B0" w:rsidRDefault="009B0756" w:rsidP="002C0B97">
            <w:pPr>
              <w:pStyle w:val="TableParagraph"/>
              <w:widowControl/>
              <w:spacing w:line="248" w:lineRule="exact"/>
              <w:jc w:val="center"/>
              <w:rPr>
                <w:rFonts w:ascii="Times New Roman" w:eastAsia="Times New Roman" w:hAnsi="Times New Roman"/>
              </w:rPr>
            </w:pPr>
            <w:r w:rsidRPr="00A542C9">
              <w:rPr>
                <w:rFonts w:ascii="Times New Roman" w:hAnsi="Times New Roman"/>
              </w:rPr>
              <w:t>12.3</w:t>
            </w:r>
          </w:p>
        </w:tc>
      </w:tr>
      <w:tr w:rsidR="00D15122" w:rsidRPr="00A542C9" w14:paraId="0B7A5045" w14:textId="77777777" w:rsidTr="002C0B97">
        <w:trPr>
          <w:cantSplit/>
        </w:trPr>
        <w:tc>
          <w:tcPr>
            <w:tcW w:w="2693" w:type="dxa"/>
          </w:tcPr>
          <w:p w14:paraId="2CA86F86" w14:textId="77777777" w:rsidR="00D15122" w:rsidRPr="003E37B0" w:rsidRDefault="009B0756" w:rsidP="002C0B97">
            <w:pPr>
              <w:pStyle w:val="TableParagraph"/>
              <w:widowControl/>
              <w:spacing w:line="246" w:lineRule="exact"/>
              <w:ind w:left="275"/>
              <w:rPr>
                <w:rFonts w:ascii="Times New Roman" w:eastAsia="Times New Roman" w:hAnsi="Times New Roman"/>
              </w:rPr>
            </w:pPr>
            <w:r w:rsidRPr="00A542C9">
              <w:rPr>
                <w:rFonts w:ascii="Times New Roman" w:hAnsi="Times New Roman"/>
              </w:rPr>
              <w:t>Hazard ratio</w:t>
            </w:r>
          </w:p>
        </w:tc>
        <w:tc>
          <w:tcPr>
            <w:tcW w:w="3887" w:type="dxa"/>
            <w:gridSpan w:val="2"/>
          </w:tcPr>
          <w:p w14:paraId="54CB20EB"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0.80 (p</w:t>
            </w:r>
            <w:r w:rsidR="00D970C2">
              <w:rPr>
                <w:rFonts w:ascii="Times New Roman" w:hAnsi="Times New Roman"/>
              </w:rPr>
              <w:t xml:space="preserve"> </w:t>
            </w:r>
            <w:r w:rsidRPr="00A542C9">
              <w:rPr>
                <w:rFonts w:ascii="Times New Roman" w:hAnsi="Times New Roman"/>
              </w:rPr>
              <w:t>=</w:t>
            </w:r>
            <w:r w:rsidR="00D970C2">
              <w:rPr>
                <w:rFonts w:ascii="Times New Roman" w:hAnsi="Times New Roman"/>
              </w:rPr>
              <w:t xml:space="preserve"> </w:t>
            </w:r>
            <w:r w:rsidRPr="00A542C9">
              <w:rPr>
                <w:rFonts w:ascii="Times New Roman" w:hAnsi="Times New Roman"/>
              </w:rPr>
              <w:t>0.003)</w:t>
            </w:r>
          </w:p>
          <w:p w14:paraId="0FBAC73E" w14:textId="77777777" w:rsidR="00D15122" w:rsidRPr="003E37B0" w:rsidRDefault="009B0756" w:rsidP="002C0B97">
            <w:pPr>
              <w:pStyle w:val="TableParagraph"/>
              <w:widowControl/>
              <w:jc w:val="center"/>
              <w:rPr>
                <w:rFonts w:ascii="Times New Roman" w:eastAsia="Times New Roman" w:hAnsi="Times New Roman"/>
              </w:rPr>
            </w:pPr>
            <w:r w:rsidRPr="00A542C9">
              <w:rPr>
                <w:rFonts w:ascii="Times New Roman" w:hAnsi="Times New Roman"/>
              </w:rPr>
              <w:t>95% CI (0.69; 0.93)</w:t>
            </w:r>
          </w:p>
        </w:tc>
      </w:tr>
      <w:tr w:rsidR="00D15122" w:rsidRPr="00A542C9" w14:paraId="606AFD44" w14:textId="77777777" w:rsidTr="002C0B97">
        <w:trPr>
          <w:cantSplit/>
        </w:trPr>
        <w:tc>
          <w:tcPr>
            <w:tcW w:w="6580" w:type="dxa"/>
            <w:gridSpan w:val="3"/>
          </w:tcPr>
          <w:p w14:paraId="6E662A20" w14:textId="77777777" w:rsidR="00D15122" w:rsidRPr="003E37B0" w:rsidRDefault="009B0756" w:rsidP="002C0B97">
            <w:pPr>
              <w:pStyle w:val="TableParagraph"/>
              <w:widowControl/>
              <w:spacing w:line="246" w:lineRule="exact"/>
              <w:ind w:left="275"/>
              <w:rPr>
                <w:rFonts w:ascii="Times New Roman" w:eastAsia="Times New Roman" w:hAnsi="Times New Roman"/>
              </w:rPr>
            </w:pPr>
            <w:r w:rsidRPr="00A542C9">
              <w:rPr>
                <w:rFonts w:ascii="Times New Roman" w:hAnsi="Times New Roman"/>
              </w:rPr>
              <w:t>Progression-free survival</w:t>
            </w:r>
          </w:p>
        </w:tc>
      </w:tr>
      <w:tr w:rsidR="00D15122" w:rsidRPr="00A542C9" w14:paraId="3C8998A2" w14:textId="77777777" w:rsidTr="002C0B97">
        <w:trPr>
          <w:cantSplit/>
        </w:trPr>
        <w:tc>
          <w:tcPr>
            <w:tcW w:w="2693" w:type="dxa"/>
          </w:tcPr>
          <w:p w14:paraId="03830C6C" w14:textId="77777777" w:rsidR="00D15122" w:rsidRPr="003E37B0" w:rsidRDefault="009B0756" w:rsidP="002C0B97">
            <w:pPr>
              <w:pStyle w:val="TableParagraph"/>
              <w:widowControl/>
              <w:spacing w:line="246" w:lineRule="exact"/>
              <w:ind w:left="275"/>
              <w:rPr>
                <w:rFonts w:ascii="Times New Roman" w:eastAsia="Times New Roman" w:hAnsi="Times New Roman"/>
              </w:rPr>
            </w:pPr>
            <w:r w:rsidRPr="00A542C9">
              <w:rPr>
                <w:rFonts w:ascii="Times New Roman" w:hAnsi="Times New Roman"/>
              </w:rPr>
              <w:t>Median (months)</w:t>
            </w:r>
          </w:p>
        </w:tc>
        <w:tc>
          <w:tcPr>
            <w:tcW w:w="1685" w:type="dxa"/>
          </w:tcPr>
          <w:p w14:paraId="5580423B"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4.8</w:t>
            </w:r>
          </w:p>
        </w:tc>
        <w:tc>
          <w:tcPr>
            <w:tcW w:w="2202" w:type="dxa"/>
          </w:tcPr>
          <w:p w14:paraId="3479B7B6"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6.4</w:t>
            </w:r>
          </w:p>
        </w:tc>
      </w:tr>
      <w:tr w:rsidR="00D15122" w:rsidRPr="00A542C9" w14:paraId="6DAA4F47" w14:textId="77777777" w:rsidTr="002C0B97">
        <w:trPr>
          <w:cantSplit/>
        </w:trPr>
        <w:tc>
          <w:tcPr>
            <w:tcW w:w="2693" w:type="dxa"/>
          </w:tcPr>
          <w:p w14:paraId="05B15EB0" w14:textId="77777777" w:rsidR="00D15122" w:rsidRPr="003E37B0" w:rsidRDefault="009B0756" w:rsidP="002C0B97">
            <w:pPr>
              <w:pStyle w:val="TableParagraph"/>
              <w:widowControl/>
              <w:spacing w:line="246" w:lineRule="exact"/>
              <w:ind w:left="275"/>
              <w:rPr>
                <w:rFonts w:ascii="Times New Roman" w:eastAsia="Times New Roman" w:hAnsi="Times New Roman"/>
              </w:rPr>
            </w:pPr>
            <w:r w:rsidRPr="00A542C9">
              <w:rPr>
                <w:rFonts w:ascii="Times New Roman" w:hAnsi="Times New Roman"/>
              </w:rPr>
              <w:t>Hazard ratio</w:t>
            </w:r>
          </w:p>
        </w:tc>
        <w:tc>
          <w:tcPr>
            <w:tcW w:w="3887" w:type="dxa"/>
            <w:gridSpan w:val="2"/>
          </w:tcPr>
          <w:p w14:paraId="008A45A1"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0.65 (p &lt; 0.0001)</w:t>
            </w:r>
          </w:p>
          <w:p w14:paraId="539DF419" w14:textId="77777777" w:rsidR="00D15122" w:rsidRPr="003E37B0" w:rsidRDefault="009B0756" w:rsidP="002C0B97">
            <w:pPr>
              <w:pStyle w:val="TableParagraph"/>
              <w:widowControl/>
              <w:jc w:val="center"/>
              <w:rPr>
                <w:rFonts w:ascii="Times New Roman" w:eastAsia="Times New Roman" w:hAnsi="Times New Roman"/>
              </w:rPr>
            </w:pPr>
            <w:r w:rsidRPr="00A542C9">
              <w:rPr>
                <w:rFonts w:ascii="Times New Roman" w:hAnsi="Times New Roman"/>
              </w:rPr>
              <w:t>95% CI (0.56; 0.76)</w:t>
            </w:r>
          </w:p>
        </w:tc>
      </w:tr>
      <w:tr w:rsidR="00D15122" w:rsidRPr="00A542C9" w14:paraId="3AA7C199" w14:textId="77777777" w:rsidTr="002C0B97">
        <w:trPr>
          <w:cantSplit/>
        </w:trPr>
        <w:tc>
          <w:tcPr>
            <w:tcW w:w="6580" w:type="dxa"/>
            <w:gridSpan w:val="3"/>
          </w:tcPr>
          <w:p w14:paraId="39B04730" w14:textId="77777777" w:rsidR="00D15122" w:rsidRPr="003E37B0" w:rsidRDefault="009B0756" w:rsidP="002C0B97">
            <w:pPr>
              <w:pStyle w:val="TableParagraph"/>
              <w:widowControl/>
              <w:spacing w:line="246" w:lineRule="exact"/>
              <w:ind w:left="275"/>
              <w:rPr>
                <w:rFonts w:ascii="Times New Roman" w:eastAsia="Times New Roman" w:hAnsi="Times New Roman"/>
              </w:rPr>
            </w:pPr>
            <w:r w:rsidRPr="00A542C9">
              <w:rPr>
                <w:rFonts w:ascii="Times New Roman" w:hAnsi="Times New Roman"/>
              </w:rPr>
              <w:t>Overall response rate</w:t>
            </w:r>
          </w:p>
        </w:tc>
      </w:tr>
      <w:tr w:rsidR="00D15122" w:rsidRPr="00A542C9" w14:paraId="79889DD1" w14:textId="77777777" w:rsidTr="002C0B97">
        <w:trPr>
          <w:cantSplit/>
        </w:trPr>
        <w:tc>
          <w:tcPr>
            <w:tcW w:w="2693" w:type="dxa"/>
          </w:tcPr>
          <w:p w14:paraId="50BAD728" w14:textId="77777777" w:rsidR="00D15122" w:rsidRPr="003E37B0" w:rsidRDefault="009B0756" w:rsidP="002C0B97">
            <w:pPr>
              <w:pStyle w:val="TableParagraph"/>
              <w:widowControl/>
              <w:spacing w:line="246" w:lineRule="exact"/>
              <w:ind w:left="275"/>
              <w:rPr>
                <w:rFonts w:ascii="Times New Roman" w:eastAsia="Times New Roman" w:hAnsi="Times New Roman"/>
              </w:rPr>
            </w:pPr>
            <w:r w:rsidRPr="00A542C9">
              <w:rPr>
                <w:rFonts w:ascii="Times New Roman" w:hAnsi="Times New Roman"/>
              </w:rPr>
              <w:t>Rate (percent)</w:t>
            </w:r>
          </w:p>
        </w:tc>
        <w:tc>
          <w:tcPr>
            <w:tcW w:w="1685" w:type="dxa"/>
          </w:tcPr>
          <w:p w14:paraId="2ADD0BCC"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12.9</w:t>
            </w:r>
          </w:p>
        </w:tc>
        <w:tc>
          <w:tcPr>
            <w:tcW w:w="2202" w:type="dxa"/>
          </w:tcPr>
          <w:p w14:paraId="7D1A6B05" w14:textId="77777777" w:rsidR="00D15122" w:rsidRPr="003E37B0" w:rsidRDefault="009B0756" w:rsidP="002C0B97">
            <w:pPr>
              <w:pStyle w:val="TableParagraph"/>
              <w:widowControl/>
              <w:spacing w:line="246" w:lineRule="exact"/>
              <w:jc w:val="center"/>
              <w:rPr>
                <w:rFonts w:ascii="Times New Roman" w:eastAsia="Times New Roman" w:hAnsi="Times New Roman"/>
              </w:rPr>
            </w:pPr>
            <w:r w:rsidRPr="00A542C9">
              <w:rPr>
                <w:rFonts w:ascii="Times New Roman" w:hAnsi="Times New Roman"/>
              </w:rPr>
              <w:t>29.0 (p &lt; 0.0001)</w:t>
            </w:r>
          </w:p>
        </w:tc>
      </w:tr>
    </w:tbl>
    <w:p w14:paraId="091B56A3" w14:textId="77777777" w:rsidR="00D15122" w:rsidRPr="003E37B0" w:rsidRDefault="00D15122" w:rsidP="00FA4903">
      <w:pPr>
        <w:widowControl/>
        <w:rPr>
          <w:rFonts w:ascii="Times New Roman" w:eastAsia="Times New Roman" w:hAnsi="Times New Roman"/>
          <w:bCs/>
        </w:rPr>
      </w:pPr>
    </w:p>
    <w:p w14:paraId="78D75A7E" w14:textId="77777777" w:rsidR="00D15122" w:rsidRPr="003E37B0" w:rsidRDefault="009B0756" w:rsidP="00B56F29">
      <w:pPr>
        <w:pStyle w:val="BodyText"/>
        <w:widowControl/>
        <w:ind w:left="0"/>
      </w:pPr>
      <w:r w:rsidRPr="003E37B0">
        <w:t xml:space="preserve">In an exploratory analysis, the extent of </w:t>
      </w:r>
      <w:r w:rsidR="00897DAB" w:rsidRPr="003E37B0">
        <w:t>b</w:t>
      </w:r>
      <w:r w:rsidR="00007842" w:rsidRPr="003E37B0">
        <w:t>evacizumab</w:t>
      </w:r>
      <w:r w:rsidRPr="003E37B0">
        <w:t xml:space="preserve"> benefit on overall survival was less pronounced in the subgroup of patients who did not have adenocarcinoma histology.</w:t>
      </w:r>
    </w:p>
    <w:p w14:paraId="78B78536" w14:textId="77777777" w:rsidR="00D15122" w:rsidRPr="003E37B0" w:rsidRDefault="00D15122" w:rsidP="00B56F29">
      <w:pPr>
        <w:widowControl/>
        <w:rPr>
          <w:rFonts w:ascii="Times New Roman" w:eastAsia="Times New Roman" w:hAnsi="Times New Roman"/>
        </w:rPr>
      </w:pPr>
    </w:p>
    <w:p w14:paraId="337E691F" w14:textId="77777777" w:rsidR="00D15122" w:rsidRPr="003E37B0" w:rsidRDefault="009B0756" w:rsidP="00B56F29">
      <w:pPr>
        <w:keepNext/>
        <w:widowControl/>
        <w:rPr>
          <w:rFonts w:ascii="Times New Roman" w:eastAsia="Times New Roman" w:hAnsi="Times New Roman"/>
        </w:rPr>
      </w:pPr>
      <w:r w:rsidRPr="003E37B0">
        <w:rPr>
          <w:rFonts w:ascii="Times New Roman" w:hAnsi="Times New Roman"/>
          <w:i/>
        </w:rPr>
        <w:t>BO17704</w:t>
      </w:r>
    </w:p>
    <w:p w14:paraId="13939186" w14:textId="77777777" w:rsidR="00D15122" w:rsidRPr="003E37B0" w:rsidRDefault="009B0756" w:rsidP="00B56F29">
      <w:pPr>
        <w:pStyle w:val="BodyText"/>
        <w:widowControl/>
        <w:ind w:left="0"/>
      </w:pPr>
      <w:r w:rsidRPr="003E37B0">
        <w:t xml:space="preserve">Trial BO17704 was a randomised, double-blind phase III trial of </w:t>
      </w:r>
      <w:r w:rsidR="00897DAB" w:rsidRPr="003E37B0">
        <w:t>b</w:t>
      </w:r>
      <w:r w:rsidR="00007842" w:rsidRPr="003E37B0">
        <w:t>evacizumab</w:t>
      </w:r>
      <w:r w:rsidRPr="003E37B0">
        <w:t xml:space="preserve"> in addition to cisplatin and gemcitabine versus placebo, cisplatin and gemcitabine in patients with locally advanced (stage IIIb with supraclavicular lymph node metastases or with malignant pleural or pericardial effusion), metastatic or recurrent non-squamous NSCLC, who had not received prior chemotherapy. The primary endpoint was progression free survival, secondary endpoints for the trial included the duration of overall survival.</w:t>
      </w:r>
    </w:p>
    <w:p w14:paraId="1F426B31" w14:textId="77777777" w:rsidR="00D15122" w:rsidRPr="003E37B0" w:rsidRDefault="00D15122" w:rsidP="00B56F29">
      <w:pPr>
        <w:widowControl/>
        <w:rPr>
          <w:rFonts w:ascii="Times New Roman" w:eastAsia="Times New Roman" w:hAnsi="Times New Roman"/>
        </w:rPr>
      </w:pPr>
    </w:p>
    <w:p w14:paraId="52170267" w14:textId="77777777" w:rsidR="00D15122" w:rsidRPr="003E37B0" w:rsidRDefault="009B0756" w:rsidP="00B56F29">
      <w:pPr>
        <w:pStyle w:val="BodyText"/>
        <w:widowControl/>
        <w:spacing w:line="234" w:lineRule="auto"/>
        <w:ind w:left="0"/>
      </w:pPr>
      <w:r w:rsidRPr="003E37B0">
        <w:t>Patients were randomised to platinum-based chemotherapy, cisplatin 80 mg/m</w:t>
      </w:r>
      <w:r w:rsidRPr="00B80084">
        <w:rPr>
          <w:vertAlign w:val="superscript"/>
        </w:rPr>
        <w:t xml:space="preserve">2 </w:t>
      </w:r>
      <w:r w:rsidRPr="003E37B0">
        <w:t>intravenous infusion on day 1 and gemcitabine 1250 mg/m</w:t>
      </w:r>
      <w:r w:rsidRPr="00935ED9">
        <w:rPr>
          <w:vertAlign w:val="superscript"/>
        </w:rPr>
        <w:t>2</w:t>
      </w:r>
      <w:r w:rsidRPr="003E37B0">
        <w:rPr>
          <w:sz w:val="14"/>
        </w:rPr>
        <w:t xml:space="preserve"> </w:t>
      </w:r>
      <w:r w:rsidRPr="003E37B0">
        <w:t xml:space="preserve">intravenous infusion on days 1 and 8 of every 3-week cycle for up to 6 cycles (CG) with placebo or CG with </w:t>
      </w:r>
      <w:r w:rsidR="00897DAB" w:rsidRPr="003E37B0">
        <w:t>b</w:t>
      </w:r>
      <w:r w:rsidR="00007842" w:rsidRPr="003E37B0">
        <w:t>evacizumab</w:t>
      </w:r>
      <w:r w:rsidRPr="003E37B0">
        <w:t xml:space="preserve"> at a dose of 7.5 or 15 mg/kg </w:t>
      </w:r>
      <w:r w:rsidR="00A04220">
        <w:t>intravenous</w:t>
      </w:r>
      <w:r w:rsidRPr="003E37B0">
        <w:t xml:space="preserve"> infusion day 1 of every 3-week cycle. In the </w:t>
      </w:r>
      <w:r w:rsidR="00897DAB" w:rsidRPr="003E37B0">
        <w:t>b</w:t>
      </w:r>
      <w:r w:rsidR="00007842" w:rsidRPr="003E37B0">
        <w:t>evacizumab</w:t>
      </w:r>
      <w:r w:rsidRPr="003E37B0">
        <w:t xml:space="preserve">-containing arms, patients could receive </w:t>
      </w:r>
      <w:r w:rsidR="00897DAB" w:rsidRPr="003E37B0">
        <w:t>b</w:t>
      </w:r>
      <w:r w:rsidR="00007842" w:rsidRPr="003E37B0">
        <w:t>evacizumab</w:t>
      </w:r>
      <w:r w:rsidRPr="003E37B0">
        <w:t xml:space="preserve"> as a single-agent every 3 weeks until disease progression or unacceptable toxicity. Trial results show that 94%</w:t>
      </w:r>
      <w:r w:rsidR="00897DAB" w:rsidRPr="003E37B0">
        <w:t xml:space="preserve"> </w:t>
      </w:r>
      <w:r w:rsidRPr="003E37B0">
        <w:t>(277/296) of eligible patients went on to receive single agent bevacizumab at cycle 7. A high proportion of patients (approximately 62%) went on to receive a variety of non</w:t>
      </w:r>
      <w:r w:rsidR="00D970C2">
        <w:noBreakHyphen/>
      </w:r>
      <w:r w:rsidRPr="003E37B0">
        <w:t>protocol specified anti- cancer therapies, which may have impacted the analysis of overall survival.</w:t>
      </w:r>
    </w:p>
    <w:p w14:paraId="57C40DD2" w14:textId="77777777" w:rsidR="00897DAB" w:rsidRPr="003E37B0" w:rsidRDefault="00897DAB" w:rsidP="00B56F29">
      <w:pPr>
        <w:pStyle w:val="BodyText"/>
        <w:widowControl/>
        <w:spacing w:line="234" w:lineRule="auto"/>
        <w:ind w:left="0"/>
      </w:pPr>
    </w:p>
    <w:p w14:paraId="17531A6B" w14:textId="77777777" w:rsidR="00D15122" w:rsidRPr="003E37B0" w:rsidRDefault="009B0756" w:rsidP="00FA4903">
      <w:pPr>
        <w:pStyle w:val="BodyText"/>
        <w:keepNext/>
        <w:widowControl/>
        <w:ind w:left="0"/>
      </w:pPr>
      <w:r w:rsidRPr="003E37B0">
        <w:lastRenderedPageBreak/>
        <w:t xml:space="preserve">The efficacy results are presented in Table </w:t>
      </w:r>
      <w:r w:rsidR="002E30F6">
        <w:t>13</w:t>
      </w:r>
      <w:r w:rsidRPr="003E37B0">
        <w:t>.</w:t>
      </w:r>
    </w:p>
    <w:p w14:paraId="6A292847" w14:textId="77777777" w:rsidR="00D15122" w:rsidRPr="003E37B0" w:rsidRDefault="00D15122" w:rsidP="00FA4903">
      <w:pPr>
        <w:keepNext/>
        <w:widowControl/>
        <w:rPr>
          <w:rFonts w:ascii="Times New Roman" w:eastAsia="Times New Roman" w:hAnsi="Times New Roman"/>
        </w:rPr>
      </w:pPr>
    </w:p>
    <w:p w14:paraId="47FB087B" w14:textId="77777777" w:rsidR="00D15122" w:rsidRPr="003E37B0" w:rsidRDefault="009B0756" w:rsidP="00FA4903">
      <w:pPr>
        <w:pStyle w:val="Heading1"/>
        <w:keepNext/>
        <w:widowControl/>
        <w:ind w:left="0"/>
        <w:rPr>
          <w:bCs w:val="0"/>
        </w:rPr>
      </w:pPr>
      <w:r w:rsidRPr="003E37B0">
        <w:t xml:space="preserve">Table </w:t>
      </w:r>
      <w:r w:rsidR="002E30F6">
        <w:t>13</w:t>
      </w:r>
      <w:r w:rsidR="002E590F">
        <w:tab/>
      </w:r>
      <w:r w:rsidRPr="003E37B0">
        <w:t>Efficacy results for trial BO17704</w:t>
      </w:r>
    </w:p>
    <w:p w14:paraId="0481249D" w14:textId="77777777" w:rsidR="00D15122" w:rsidRPr="003E37B0" w:rsidRDefault="00D15122" w:rsidP="00FA4903">
      <w:pPr>
        <w:keepNext/>
        <w:widowControl/>
        <w:rPr>
          <w:rFonts w:ascii="Times New Roman" w:eastAsia="Times New Roman" w:hAnsi="Times New Roman"/>
          <w:bCs/>
          <w:sz w:val="20"/>
          <w:szCs w:val="20"/>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115" w:type="dxa"/>
          <w:right w:w="115" w:type="dxa"/>
        </w:tblCellMar>
        <w:tblLook w:val="01E0" w:firstRow="1" w:lastRow="1" w:firstColumn="1" w:lastColumn="1" w:noHBand="0" w:noVBand="0"/>
      </w:tblPr>
      <w:tblGrid>
        <w:gridCol w:w="2028"/>
        <w:gridCol w:w="2316"/>
        <w:gridCol w:w="2391"/>
        <w:gridCol w:w="21"/>
        <w:gridCol w:w="2322"/>
      </w:tblGrid>
      <w:tr w:rsidR="004C384A" w:rsidRPr="00A542C9" w14:paraId="1F984CC6" w14:textId="77777777" w:rsidTr="00B74CA8">
        <w:trPr>
          <w:cantSplit/>
        </w:trPr>
        <w:tc>
          <w:tcPr>
            <w:tcW w:w="2024" w:type="dxa"/>
          </w:tcPr>
          <w:p w14:paraId="69664AEA" w14:textId="77777777" w:rsidR="004C384A" w:rsidRPr="00A542C9" w:rsidRDefault="004C384A" w:rsidP="002C0B97">
            <w:pPr>
              <w:keepNext/>
              <w:widowControl/>
              <w:rPr>
                <w:rFonts w:ascii="Times New Roman" w:hAnsi="Times New Roman"/>
              </w:rPr>
            </w:pPr>
          </w:p>
        </w:tc>
        <w:tc>
          <w:tcPr>
            <w:tcW w:w="2316" w:type="dxa"/>
          </w:tcPr>
          <w:p w14:paraId="1454CF79" w14:textId="77777777" w:rsidR="004C384A" w:rsidRPr="003E37B0" w:rsidRDefault="004C384A" w:rsidP="002C0B97">
            <w:pPr>
              <w:pStyle w:val="TableParagraph"/>
              <w:keepNext/>
              <w:widowControl/>
              <w:rPr>
                <w:rFonts w:ascii="Times New Roman" w:eastAsia="Times New Roman" w:hAnsi="Times New Roman"/>
                <w:sz w:val="23"/>
                <w:szCs w:val="23"/>
              </w:rPr>
            </w:pPr>
          </w:p>
          <w:p w14:paraId="14A80DFB"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spacing w:val="-1"/>
              </w:rPr>
              <w:t>Cisplatin/Gemcitabine</w:t>
            </w:r>
            <w:r w:rsidR="00D970C2">
              <w:rPr>
                <w:rFonts w:ascii="Times New Roman" w:hAnsi="Times New Roman"/>
              </w:rPr>
              <w:t> </w:t>
            </w:r>
            <w:r w:rsidRPr="00A542C9">
              <w:rPr>
                <w:rFonts w:ascii="Times New Roman" w:hAnsi="Times New Roman"/>
              </w:rPr>
              <w:t xml:space="preserve">+ </w:t>
            </w:r>
            <w:r w:rsidRPr="00A542C9">
              <w:rPr>
                <w:rFonts w:ascii="Times New Roman" w:hAnsi="Times New Roman"/>
                <w:spacing w:val="-1"/>
              </w:rPr>
              <w:t>placebo</w:t>
            </w:r>
          </w:p>
        </w:tc>
        <w:tc>
          <w:tcPr>
            <w:tcW w:w="2393" w:type="dxa"/>
          </w:tcPr>
          <w:p w14:paraId="0E2D126E"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spacing w:val="-1"/>
              </w:rPr>
              <w:t>Cisplatin/Gemcitabine</w:t>
            </w:r>
            <w:r w:rsidR="00D970C2">
              <w:rPr>
                <w:rFonts w:ascii="Times New Roman" w:hAnsi="Times New Roman"/>
              </w:rPr>
              <w:t> </w:t>
            </w:r>
            <w:r w:rsidRPr="00A542C9">
              <w:rPr>
                <w:rFonts w:ascii="Times New Roman" w:hAnsi="Times New Roman"/>
              </w:rPr>
              <w:t xml:space="preserve">+ </w:t>
            </w:r>
            <w:r w:rsidR="00022607">
              <w:rPr>
                <w:rFonts w:ascii="Times New Roman" w:hAnsi="Times New Roman"/>
                <w:spacing w:val="-1"/>
              </w:rPr>
              <w:t>b</w:t>
            </w:r>
            <w:r w:rsidRPr="00A542C9">
              <w:rPr>
                <w:rFonts w:ascii="Times New Roman" w:hAnsi="Times New Roman"/>
                <w:spacing w:val="-1"/>
              </w:rPr>
              <w:t>evacizumab</w:t>
            </w:r>
            <w:r w:rsidR="00D970C2">
              <w:rPr>
                <w:rFonts w:ascii="Times New Roman" w:hAnsi="Times New Roman"/>
              </w:rPr>
              <w:t> </w:t>
            </w:r>
            <w:r w:rsidRPr="00A542C9">
              <w:rPr>
                <w:rFonts w:ascii="Times New Roman" w:hAnsi="Times New Roman"/>
              </w:rPr>
              <w:t xml:space="preserve">7.5 </w:t>
            </w:r>
            <w:r w:rsidRPr="00A542C9">
              <w:rPr>
                <w:rFonts w:ascii="Times New Roman" w:hAnsi="Times New Roman"/>
                <w:spacing w:val="-1"/>
              </w:rPr>
              <w:t>mg/kg</w:t>
            </w:r>
            <w:r w:rsidRPr="00A542C9">
              <w:rPr>
                <w:rFonts w:ascii="Times New Roman" w:hAnsi="Times New Roman"/>
                <w:spacing w:val="-3"/>
              </w:rPr>
              <w:t xml:space="preserve"> </w:t>
            </w:r>
            <w:r w:rsidRPr="00A542C9">
              <w:rPr>
                <w:rFonts w:ascii="Times New Roman" w:hAnsi="Times New Roman"/>
              </w:rPr>
              <w:t xml:space="preserve">q 3 </w:t>
            </w:r>
            <w:r w:rsidRPr="00A542C9">
              <w:rPr>
                <w:rFonts w:ascii="Times New Roman" w:hAnsi="Times New Roman"/>
                <w:spacing w:val="-2"/>
              </w:rPr>
              <w:t>weeks</w:t>
            </w:r>
          </w:p>
        </w:tc>
        <w:tc>
          <w:tcPr>
            <w:tcW w:w="2345" w:type="dxa"/>
            <w:gridSpan w:val="2"/>
          </w:tcPr>
          <w:p w14:paraId="7228BAEF"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spacing w:val="-1"/>
              </w:rPr>
              <w:t>Cisplatin/Gemcitabine</w:t>
            </w:r>
            <w:r w:rsidR="00D970C2">
              <w:rPr>
                <w:rFonts w:ascii="Times New Roman" w:hAnsi="Times New Roman"/>
              </w:rPr>
              <w:t> </w:t>
            </w:r>
            <w:r w:rsidRPr="00A542C9">
              <w:rPr>
                <w:rFonts w:ascii="Times New Roman" w:hAnsi="Times New Roman"/>
              </w:rPr>
              <w:t xml:space="preserve">+ </w:t>
            </w:r>
            <w:r w:rsidR="00022607">
              <w:rPr>
                <w:rFonts w:ascii="Times New Roman" w:hAnsi="Times New Roman"/>
                <w:spacing w:val="-1"/>
              </w:rPr>
              <w:t>b</w:t>
            </w:r>
            <w:r w:rsidRPr="00A542C9">
              <w:rPr>
                <w:rFonts w:ascii="Times New Roman" w:hAnsi="Times New Roman"/>
                <w:spacing w:val="-1"/>
              </w:rPr>
              <w:t>evacizumab</w:t>
            </w:r>
            <w:r w:rsidR="00D970C2">
              <w:rPr>
                <w:rFonts w:ascii="Times New Roman" w:hAnsi="Times New Roman"/>
              </w:rPr>
              <w:t> </w:t>
            </w:r>
            <w:r w:rsidRPr="00A542C9">
              <w:rPr>
                <w:rFonts w:ascii="Times New Roman" w:hAnsi="Times New Roman"/>
              </w:rPr>
              <w:t xml:space="preserve">15 </w:t>
            </w:r>
            <w:r w:rsidRPr="00A542C9">
              <w:rPr>
                <w:rFonts w:ascii="Times New Roman" w:hAnsi="Times New Roman"/>
                <w:spacing w:val="-1"/>
              </w:rPr>
              <w:t>mg/kg</w:t>
            </w:r>
            <w:r w:rsidRPr="00A542C9">
              <w:rPr>
                <w:rFonts w:ascii="Times New Roman" w:hAnsi="Times New Roman"/>
                <w:spacing w:val="-3"/>
              </w:rPr>
              <w:t xml:space="preserve"> </w:t>
            </w:r>
            <w:r w:rsidRPr="00A542C9">
              <w:rPr>
                <w:rFonts w:ascii="Times New Roman" w:hAnsi="Times New Roman"/>
              </w:rPr>
              <w:t xml:space="preserve">q 3 </w:t>
            </w:r>
            <w:r w:rsidRPr="00A542C9">
              <w:rPr>
                <w:rFonts w:ascii="Times New Roman" w:hAnsi="Times New Roman"/>
                <w:spacing w:val="-2"/>
              </w:rPr>
              <w:t>weeks</w:t>
            </w:r>
          </w:p>
        </w:tc>
      </w:tr>
      <w:tr w:rsidR="004C384A" w:rsidRPr="00A542C9" w14:paraId="2A88D603" w14:textId="77777777" w:rsidTr="00B74CA8">
        <w:trPr>
          <w:cantSplit/>
        </w:trPr>
        <w:tc>
          <w:tcPr>
            <w:tcW w:w="2024" w:type="dxa"/>
            <w:tcBorders>
              <w:bottom w:val="single" w:sz="4" w:space="0" w:color="000000"/>
            </w:tcBorders>
          </w:tcPr>
          <w:p w14:paraId="30C61BC7" w14:textId="77777777" w:rsidR="004C384A" w:rsidRPr="003E37B0" w:rsidRDefault="004C384A" w:rsidP="002C0B97">
            <w:pPr>
              <w:pStyle w:val="TableParagraph"/>
              <w:keepNext/>
              <w:widowControl/>
              <w:rPr>
                <w:rFonts w:ascii="Times New Roman" w:eastAsia="Times New Roman" w:hAnsi="Times New Roman"/>
              </w:rPr>
            </w:pPr>
            <w:r w:rsidRPr="00A542C9">
              <w:rPr>
                <w:rFonts w:ascii="Times New Roman" w:hAnsi="Times New Roman"/>
                <w:spacing w:val="-1"/>
              </w:rPr>
              <w:t>Number</w:t>
            </w:r>
            <w:r w:rsidRPr="00A542C9">
              <w:rPr>
                <w:rFonts w:ascii="Times New Roman" w:hAnsi="Times New Roman"/>
                <w:spacing w:val="1"/>
              </w:rPr>
              <w:t xml:space="preserve"> </w:t>
            </w:r>
            <w:r w:rsidRPr="00A542C9">
              <w:rPr>
                <w:rFonts w:ascii="Times New Roman" w:hAnsi="Times New Roman"/>
              </w:rPr>
              <w:t>of</w:t>
            </w:r>
            <w:r w:rsidRPr="00A542C9">
              <w:rPr>
                <w:rFonts w:ascii="Times New Roman" w:hAnsi="Times New Roman"/>
                <w:spacing w:val="1"/>
              </w:rPr>
              <w:t xml:space="preserve"> </w:t>
            </w:r>
            <w:r w:rsidRPr="00A542C9">
              <w:rPr>
                <w:rFonts w:ascii="Times New Roman" w:hAnsi="Times New Roman"/>
                <w:spacing w:val="-1"/>
              </w:rPr>
              <w:t>patients</w:t>
            </w:r>
          </w:p>
        </w:tc>
        <w:tc>
          <w:tcPr>
            <w:tcW w:w="2316" w:type="dxa"/>
            <w:tcBorders>
              <w:bottom w:val="single" w:sz="4" w:space="0" w:color="000000"/>
            </w:tcBorders>
          </w:tcPr>
          <w:p w14:paraId="3B245E96"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347</w:t>
            </w:r>
          </w:p>
        </w:tc>
        <w:tc>
          <w:tcPr>
            <w:tcW w:w="2393" w:type="dxa"/>
            <w:tcBorders>
              <w:bottom w:val="single" w:sz="4" w:space="0" w:color="000000"/>
            </w:tcBorders>
          </w:tcPr>
          <w:p w14:paraId="7D4D6A4B"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345</w:t>
            </w:r>
          </w:p>
        </w:tc>
        <w:tc>
          <w:tcPr>
            <w:tcW w:w="2345" w:type="dxa"/>
            <w:gridSpan w:val="2"/>
            <w:tcBorders>
              <w:bottom w:val="single" w:sz="4" w:space="0" w:color="000000"/>
            </w:tcBorders>
          </w:tcPr>
          <w:p w14:paraId="1DF3BC3B"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351</w:t>
            </w:r>
          </w:p>
        </w:tc>
      </w:tr>
      <w:tr w:rsidR="004C384A" w:rsidRPr="00A542C9" w14:paraId="1270E3EA" w14:textId="77777777" w:rsidTr="00B74CA8">
        <w:trPr>
          <w:cantSplit/>
        </w:trPr>
        <w:tc>
          <w:tcPr>
            <w:tcW w:w="2024" w:type="dxa"/>
            <w:tcBorders>
              <w:bottom w:val="nil"/>
            </w:tcBorders>
          </w:tcPr>
          <w:p w14:paraId="5E86FBDE" w14:textId="77777777" w:rsidR="004C384A" w:rsidRPr="00A542C9" w:rsidRDefault="004C384A" w:rsidP="002C0B97">
            <w:pPr>
              <w:pStyle w:val="TableParagraph"/>
              <w:keepNext/>
              <w:widowControl/>
              <w:rPr>
                <w:rFonts w:ascii="Times New Roman" w:hAnsi="Times New Roman"/>
                <w:spacing w:val="-1"/>
              </w:rPr>
            </w:pPr>
            <w:r w:rsidRPr="00A542C9">
              <w:rPr>
                <w:rFonts w:ascii="Times New Roman" w:hAnsi="Times New Roman"/>
                <w:spacing w:val="-1"/>
              </w:rPr>
              <w:t>Progression-free survival</w:t>
            </w:r>
          </w:p>
        </w:tc>
        <w:tc>
          <w:tcPr>
            <w:tcW w:w="2316" w:type="dxa"/>
            <w:tcBorders>
              <w:bottom w:val="nil"/>
            </w:tcBorders>
          </w:tcPr>
          <w:p w14:paraId="7B795820" w14:textId="77777777" w:rsidR="004C384A" w:rsidRPr="00A542C9" w:rsidRDefault="004C384A" w:rsidP="002C0B97">
            <w:pPr>
              <w:pStyle w:val="TableParagraph"/>
              <w:keepNext/>
              <w:widowControl/>
              <w:rPr>
                <w:rFonts w:ascii="Times New Roman" w:hAnsi="Times New Roman"/>
                <w:spacing w:val="-1"/>
              </w:rPr>
            </w:pPr>
          </w:p>
        </w:tc>
        <w:tc>
          <w:tcPr>
            <w:tcW w:w="2393" w:type="dxa"/>
            <w:tcBorders>
              <w:bottom w:val="nil"/>
            </w:tcBorders>
          </w:tcPr>
          <w:p w14:paraId="7936B3B7" w14:textId="77777777" w:rsidR="004C384A" w:rsidRPr="00A542C9" w:rsidRDefault="004C384A" w:rsidP="002C0B97">
            <w:pPr>
              <w:pStyle w:val="TableParagraph"/>
              <w:keepNext/>
              <w:widowControl/>
              <w:rPr>
                <w:rFonts w:ascii="Times New Roman" w:hAnsi="Times New Roman"/>
                <w:spacing w:val="-1"/>
              </w:rPr>
            </w:pPr>
          </w:p>
        </w:tc>
        <w:tc>
          <w:tcPr>
            <w:tcW w:w="2345" w:type="dxa"/>
            <w:gridSpan w:val="2"/>
            <w:tcBorders>
              <w:bottom w:val="nil"/>
            </w:tcBorders>
          </w:tcPr>
          <w:p w14:paraId="4299697E" w14:textId="77777777" w:rsidR="004C384A" w:rsidRPr="00A542C9" w:rsidRDefault="004C384A" w:rsidP="002C0B97">
            <w:pPr>
              <w:pStyle w:val="TableParagraph"/>
              <w:keepNext/>
              <w:widowControl/>
              <w:rPr>
                <w:rFonts w:ascii="Times New Roman" w:hAnsi="Times New Roman"/>
                <w:spacing w:val="-1"/>
              </w:rPr>
            </w:pPr>
          </w:p>
        </w:tc>
      </w:tr>
      <w:tr w:rsidR="004C384A" w:rsidRPr="00A542C9" w14:paraId="7AFB2FCA" w14:textId="77777777" w:rsidTr="00B74CA8">
        <w:trPr>
          <w:cantSplit/>
        </w:trPr>
        <w:tc>
          <w:tcPr>
            <w:tcW w:w="2024" w:type="dxa"/>
            <w:tcBorders>
              <w:top w:val="nil"/>
              <w:bottom w:val="nil"/>
            </w:tcBorders>
          </w:tcPr>
          <w:p w14:paraId="0FE43305" w14:textId="77777777" w:rsidR="004C384A" w:rsidRPr="003E37B0" w:rsidRDefault="004C384A" w:rsidP="002C0B97">
            <w:pPr>
              <w:pStyle w:val="TableParagraph"/>
              <w:keepNext/>
              <w:widowControl/>
              <w:ind w:left="270"/>
              <w:rPr>
                <w:rFonts w:ascii="Times New Roman" w:eastAsia="Times New Roman" w:hAnsi="Times New Roman"/>
              </w:rPr>
            </w:pPr>
            <w:r w:rsidRPr="00A542C9">
              <w:rPr>
                <w:rFonts w:ascii="Times New Roman" w:hAnsi="Times New Roman"/>
                <w:spacing w:val="-1"/>
              </w:rPr>
              <w:t>Median</w:t>
            </w:r>
            <w:r w:rsidRPr="00A542C9">
              <w:rPr>
                <w:rFonts w:ascii="Times New Roman" w:hAnsi="Times New Roman"/>
                <w:spacing w:val="-3"/>
              </w:rPr>
              <w:t xml:space="preserve"> </w:t>
            </w:r>
            <w:r w:rsidRPr="00A542C9">
              <w:rPr>
                <w:rFonts w:ascii="Times New Roman" w:hAnsi="Times New Roman"/>
                <w:spacing w:val="-1"/>
              </w:rPr>
              <w:t>(months)</w:t>
            </w:r>
          </w:p>
        </w:tc>
        <w:tc>
          <w:tcPr>
            <w:tcW w:w="2316" w:type="dxa"/>
            <w:tcBorders>
              <w:top w:val="nil"/>
              <w:bottom w:val="nil"/>
            </w:tcBorders>
          </w:tcPr>
          <w:p w14:paraId="40860455"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6.1</w:t>
            </w:r>
          </w:p>
        </w:tc>
        <w:tc>
          <w:tcPr>
            <w:tcW w:w="2393" w:type="dxa"/>
            <w:tcBorders>
              <w:top w:val="nil"/>
              <w:bottom w:val="nil"/>
            </w:tcBorders>
          </w:tcPr>
          <w:p w14:paraId="70610F96" w14:textId="77777777" w:rsidR="00AD0244" w:rsidRPr="00A542C9" w:rsidRDefault="004C384A" w:rsidP="002C0B97">
            <w:pPr>
              <w:pStyle w:val="TableParagraph"/>
              <w:keepNext/>
              <w:widowControl/>
              <w:jc w:val="center"/>
              <w:rPr>
                <w:rFonts w:ascii="Times New Roman" w:hAnsi="Times New Roman"/>
              </w:rPr>
            </w:pPr>
            <w:r w:rsidRPr="00A542C9">
              <w:rPr>
                <w:rFonts w:ascii="Times New Roman" w:hAnsi="Times New Roman"/>
              </w:rPr>
              <w:t>6.7</w:t>
            </w:r>
          </w:p>
          <w:p w14:paraId="569FDE1C"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(p</w:t>
            </w:r>
            <w:r w:rsidR="00D970C2">
              <w:rPr>
                <w:rFonts w:ascii="Times New Roman" w:hAnsi="Times New Roman"/>
              </w:rPr>
              <w:t xml:space="preserve"> </w:t>
            </w:r>
            <w:r w:rsidRPr="00A542C9">
              <w:rPr>
                <w:rFonts w:ascii="Times New Roman" w:hAnsi="Times New Roman"/>
              </w:rPr>
              <w:t>=</w:t>
            </w:r>
            <w:r w:rsidR="00D970C2">
              <w:rPr>
                <w:rFonts w:ascii="Times New Roman" w:hAnsi="Times New Roman"/>
              </w:rPr>
              <w:t xml:space="preserve"> </w:t>
            </w:r>
            <w:r w:rsidRPr="00A542C9">
              <w:rPr>
                <w:rFonts w:ascii="Times New Roman" w:hAnsi="Times New Roman"/>
              </w:rPr>
              <w:t>0.0026)</w:t>
            </w:r>
          </w:p>
        </w:tc>
        <w:tc>
          <w:tcPr>
            <w:tcW w:w="2345" w:type="dxa"/>
            <w:gridSpan w:val="2"/>
            <w:tcBorders>
              <w:top w:val="nil"/>
              <w:bottom w:val="nil"/>
            </w:tcBorders>
          </w:tcPr>
          <w:p w14:paraId="4E18B24F" w14:textId="77777777" w:rsidR="00AD0244" w:rsidRPr="00A542C9" w:rsidRDefault="004C384A" w:rsidP="002C0B97">
            <w:pPr>
              <w:pStyle w:val="TableParagraph"/>
              <w:keepNext/>
              <w:widowControl/>
              <w:jc w:val="center"/>
              <w:rPr>
                <w:rFonts w:ascii="Times New Roman" w:hAnsi="Times New Roman"/>
              </w:rPr>
            </w:pPr>
            <w:r w:rsidRPr="00A542C9">
              <w:rPr>
                <w:rFonts w:ascii="Times New Roman" w:hAnsi="Times New Roman"/>
              </w:rPr>
              <w:t xml:space="preserve">6.5 </w:t>
            </w:r>
          </w:p>
          <w:p w14:paraId="247D6E3F"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(p</w:t>
            </w:r>
            <w:r w:rsidR="00D970C2">
              <w:rPr>
                <w:rFonts w:ascii="Times New Roman" w:hAnsi="Times New Roman"/>
              </w:rPr>
              <w:t xml:space="preserve"> </w:t>
            </w:r>
            <w:r w:rsidRPr="00A542C9">
              <w:rPr>
                <w:rFonts w:ascii="Times New Roman" w:hAnsi="Times New Roman"/>
              </w:rPr>
              <w:t>=</w:t>
            </w:r>
            <w:r w:rsidR="00D970C2">
              <w:rPr>
                <w:rFonts w:ascii="Times New Roman" w:hAnsi="Times New Roman"/>
              </w:rPr>
              <w:t xml:space="preserve"> </w:t>
            </w:r>
            <w:r w:rsidRPr="00A542C9">
              <w:rPr>
                <w:rFonts w:ascii="Times New Roman" w:hAnsi="Times New Roman"/>
              </w:rPr>
              <w:t>0.0301)</w:t>
            </w:r>
          </w:p>
        </w:tc>
      </w:tr>
      <w:tr w:rsidR="004C384A" w:rsidRPr="00A542C9" w14:paraId="6347DA72" w14:textId="77777777" w:rsidTr="00B74CA8">
        <w:trPr>
          <w:cantSplit/>
        </w:trPr>
        <w:tc>
          <w:tcPr>
            <w:tcW w:w="2024" w:type="dxa"/>
            <w:tcBorders>
              <w:top w:val="nil"/>
            </w:tcBorders>
          </w:tcPr>
          <w:p w14:paraId="11654E79" w14:textId="77777777" w:rsidR="004C384A" w:rsidRPr="00A542C9" w:rsidRDefault="004C384A" w:rsidP="002C0B97">
            <w:pPr>
              <w:pStyle w:val="TableParagraph"/>
              <w:keepNext/>
              <w:widowControl/>
              <w:ind w:left="270"/>
              <w:rPr>
                <w:rFonts w:ascii="Times New Roman" w:hAnsi="Times New Roman"/>
                <w:spacing w:val="-1"/>
              </w:rPr>
            </w:pPr>
            <w:r w:rsidRPr="00A542C9">
              <w:rPr>
                <w:rFonts w:ascii="Times New Roman" w:hAnsi="Times New Roman"/>
                <w:spacing w:val="-1"/>
              </w:rPr>
              <w:t>Hazard ratio</w:t>
            </w:r>
          </w:p>
        </w:tc>
        <w:tc>
          <w:tcPr>
            <w:tcW w:w="2316" w:type="dxa"/>
            <w:tcBorders>
              <w:top w:val="nil"/>
            </w:tcBorders>
          </w:tcPr>
          <w:p w14:paraId="7680359F" w14:textId="77777777" w:rsidR="004C384A" w:rsidRPr="00A542C9" w:rsidRDefault="004C384A" w:rsidP="002C0B97">
            <w:pPr>
              <w:pStyle w:val="TableParagraph"/>
              <w:keepNext/>
              <w:widowControl/>
              <w:jc w:val="center"/>
              <w:rPr>
                <w:rFonts w:ascii="Times New Roman" w:hAnsi="Times New Roman"/>
                <w:spacing w:val="-1"/>
              </w:rPr>
            </w:pPr>
          </w:p>
        </w:tc>
        <w:tc>
          <w:tcPr>
            <w:tcW w:w="2393" w:type="dxa"/>
            <w:tcBorders>
              <w:top w:val="nil"/>
            </w:tcBorders>
          </w:tcPr>
          <w:p w14:paraId="2F960169" w14:textId="77777777" w:rsidR="004C384A" w:rsidRPr="00A542C9" w:rsidRDefault="004C384A" w:rsidP="002C0B97">
            <w:pPr>
              <w:pStyle w:val="TableParagraph"/>
              <w:keepNext/>
              <w:widowControl/>
              <w:jc w:val="center"/>
              <w:rPr>
                <w:rFonts w:ascii="Times New Roman" w:hAnsi="Times New Roman"/>
                <w:spacing w:val="-1"/>
              </w:rPr>
            </w:pPr>
            <w:r w:rsidRPr="00A542C9">
              <w:rPr>
                <w:rFonts w:ascii="Times New Roman" w:hAnsi="Times New Roman"/>
                <w:spacing w:val="-1"/>
              </w:rPr>
              <w:t>0.75</w:t>
            </w:r>
          </w:p>
          <w:p w14:paraId="28C0DB4F" w14:textId="77777777" w:rsidR="004C384A" w:rsidRPr="00A542C9" w:rsidRDefault="004C384A" w:rsidP="002C0B97">
            <w:pPr>
              <w:pStyle w:val="TableParagraph"/>
              <w:keepNext/>
              <w:widowControl/>
              <w:jc w:val="center"/>
              <w:rPr>
                <w:rFonts w:ascii="Times New Roman" w:hAnsi="Times New Roman"/>
                <w:spacing w:val="-1"/>
              </w:rPr>
            </w:pPr>
            <w:r w:rsidRPr="00A542C9">
              <w:rPr>
                <w:rFonts w:ascii="Times New Roman" w:hAnsi="Times New Roman"/>
                <w:spacing w:val="-1"/>
              </w:rPr>
              <w:t>[0.62; 0.91]</w:t>
            </w:r>
          </w:p>
        </w:tc>
        <w:tc>
          <w:tcPr>
            <w:tcW w:w="2345" w:type="dxa"/>
            <w:gridSpan w:val="2"/>
            <w:tcBorders>
              <w:top w:val="nil"/>
            </w:tcBorders>
          </w:tcPr>
          <w:p w14:paraId="09AA2817" w14:textId="77777777" w:rsidR="004C384A" w:rsidRPr="00A542C9" w:rsidRDefault="004C384A" w:rsidP="002C0B97">
            <w:pPr>
              <w:pStyle w:val="TableParagraph"/>
              <w:keepNext/>
              <w:widowControl/>
              <w:jc w:val="center"/>
              <w:rPr>
                <w:rFonts w:ascii="Times New Roman" w:hAnsi="Times New Roman"/>
                <w:spacing w:val="-1"/>
              </w:rPr>
            </w:pPr>
            <w:r w:rsidRPr="00A542C9">
              <w:rPr>
                <w:rFonts w:ascii="Times New Roman" w:hAnsi="Times New Roman"/>
                <w:spacing w:val="-1"/>
              </w:rPr>
              <w:t>0.82</w:t>
            </w:r>
          </w:p>
          <w:p w14:paraId="5FD0AB48" w14:textId="77777777" w:rsidR="004C384A" w:rsidRPr="00A542C9" w:rsidRDefault="004C384A" w:rsidP="002C0B97">
            <w:pPr>
              <w:pStyle w:val="TableParagraph"/>
              <w:keepNext/>
              <w:widowControl/>
              <w:jc w:val="center"/>
              <w:rPr>
                <w:rFonts w:ascii="Times New Roman" w:hAnsi="Times New Roman"/>
                <w:spacing w:val="-1"/>
              </w:rPr>
            </w:pPr>
            <w:r w:rsidRPr="00A542C9">
              <w:rPr>
                <w:rFonts w:ascii="Times New Roman" w:hAnsi="Times New Roman"/>
                <w:spacing w:val="-1"/>
              </w:rPr>
              <w:t>[0.68; 0.98]</w:t>
            </w:r>
          </w:p>
        </w:tc>
      </w:tr>
      <w:tr w:rsidR="004C384A" w:rsidRPr="00A542C9" w14:paraId="40AD2A20" w14:textId="77777777" w:rsidTr="00B74CA8">
        <w:trPr>
          <w:cantSplit/>
        </w:trPr>
        <w:tc>
          <w:tcPr>
            <w:tcW w:w="2024" w:type="dxa"/>
          </w:tcPr>
          <w:p w14:paraId="569439D4" w14:textId="77777777" w:rsidR="004C384A" w:rsidRPr="003E37B0" w:rsidRDefault="004C384A" w:rsidP="002C0B97">
            <w:pPr>
              <w:pStyle w:val="TableParagraph"/>
              <w:keepNext/>
              <w:widowControl/>
              <w:ind w:right="597"/>
              <w:rPr>
                <w:rFonts w:ascii="Times New Roman" w:eastAsia="Times New Roman" w:hAnsi="Times New Roman"/>
                <w:sz w:val="14"/>
                <w:szCs w:val="14"/>
              </w:rPr>
            </w:pPr>
            <w:r w:rsidRPr="00A542C9">
              <w:rPr>
                <w:rFonts w:ascii="Times New Roman" w:hAnsi="Times New Roman"/>
                <w:spacing w:val="-1"/>
              </w:rPr>
              <w:t>Best</w:t>
            </w:r>
            <w:r w:rsidRPr="00A542C9">
              <w:rPr>
                <w:rFonts w:ascii="Times New Roman" w:hAnsi="Times New Roman"/>
                <w:spacing w:val="1"/>
              </w:rPr>
              <w:t xml:space="preserve"> </w:t>
            </w:r>
            <w:r w:rsidRPr="00A542C9">
              <w:rPr>
                <w:rFonts w:ascii="Times New Roman" w:hAnsi="Times New Roman"/>
                <w:spacing w:val="-1"/>
              </w:rPr>
              <w:t>overall</w:t>
            </w:r>
            <w:r w:rsidRPr="00A542C9">
              <w:rPr>
                <w:rFonts w:ascii="Times New Roman" w:hAnsi="Times New Roman"/>
                <w:spacing w:val="24"/>
              </w:rPr>
              <w:t xml:space="preserve"> </w:t>
            </w:r>
            <w:r w:rsidRPr="00A542C9">
              <w:rPr>
                <w:rFonts w:ascii="Times New Roman" w:hAnsi="Times New Roman"/>
                <w:spacing w:val="-1"/>
              </w:rPr>
              <w:t>response</w:t>
            </w:r>
            <w:r w:rsidRPr="00A542C9">
              <w:rPr>
                <w:rFonts w:ascii="Times New Roman" w:hAnsi="Times New Roman"/>
                <w:spacing w:val="-3"/>
              </w:rPr>
              <w:t xml:space="preserve"> </w:t>
            </w:r>
            <w:r w:rsidRPr="00A542C9">
              <w:rPr>
                <w:rFonts w:ascii="Times New Roman" w:hAnsi="Times New Roman"/>
                <w:spacing w:val="-1"/>
              </w:rPr>
              <w:t>rate</w:t>
            </w:r>
            <w:r w:rsidR="00AD0244" w:rsidRPr="00A542C9">
              <w:rPr>
                <w:rFonts w:ascii="Times New Roman" w:hAnsi="Times New Roman"/>
                <w:spacing w:val="-1"/>
                <w:vertAlign w:val="superscript"/>
              </w:rPr>
              <w:t>a</w:t>
            </w:r>
          </w:p>
        </w:tc>
        <w:tc>
          <w:tcPr>
            <w:tcW w:w="2316" w:type="dxa"/>
          </w:tcPr>
          <w:p w14:paraId="0F7B61DF" w14:textId="77777777" w:rsidR="004C384A" w:rsidRPr="003E37B0" w:rsidRDefault="004C384A" w:rsidP="002C0B97">
            <w:pPr>
              <w:pStyle w:val="TableParagraph"/>
              <w:keepNext/>
              <w:widowControl/>
              <w:ind w:right="1"/>
              <w:jc w:val="center"/>
              <w:rPr>
                <w:rFonts w:ascii="Times New Roman" w:eastAsia="Times New Roman" w:hAnsi="Times New Roman"/>
              </w:rPr>
            </w:pPr>
            <w:r w:rsidRPr="00A542C9">
              <w:rPr>
                <w:rFonts w:ascii="Times New Roman" w:hAnsi="Times New Roman"/>
              </w:rPr>
              <w:t>20.1%</w:t>
            </w:r>
          </w:p>
        </w:tc>
        <w:tc>
          <w:tcPr>
            <w:tcW w:w="2393" w:type="dxa"/>
          </w:tcPr>
          <w:p w14:paraId="0B66520D"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34.1%</w:t>
            </w:r>
          </w:p>
          <w:p w14:paraId="6F666C60"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 xml:space="preserve">(p &lt; </w:t>
            </w:r>
            <w:r w:rsidRPr="00A542C9">
              <w:rPr>
                <w:rFonts w:ascii="Times New Roman" w:hAnsi="Times New Roman"/>
                <w:spacing w:val="-1"/>
              </w:rPr>
              <w:t>0.0001)</w:t>
            </w:r>
          </w:p>
        </w:tc>
        <w:tc>
          <w:tcPr>
            <w:tcW w:w="2345" w:type="dxa"/>
            <w:gridSpan w:val="2"/>
          </w:tcPr>
          <w:p w14:paraId="47588CCB" w14:textId="77777777" w:rsidR="00AD0244" w:rsidRPr="00A542C9" w:rsidRDefault="004C384A" w:rsidP="002C0B97">
            <w:pPr>
              <w:pStyle w:val="TableParagraph"/>
              <w:keepNext/>
              <w:widowControl/>
              <w:jc w:val="center"/>
              <w:rPr>
                <w:rFonts w:ascii="Times New Roman" w:hAnsi="Times New Roman"/>
              </w:rPr>
            </w:pPr>
            <w:r w:rsidRPr="00A542C9">
              <w:rPr>
                <w:rFonts w:ascii="Times New Roman" w:hAnsi="Times New Roman"/>
              </w:rPr>
              <w:t xml:space="preserve">30.4% </w:t>
            </w:r>
          </w:p>
          <w:p w14:paraId="2B1E3392" w14:textId="77777777" w:rsidR="004C384A" w:rsidRPr="003E37B0" w:rsidRDefault="004C384A" w:rsidP="002C0B97">
            <w:pPr>
              <w:pStyle w:val="TableParagraph"/>
              <w:keepNext/>
              <w:widowControl/>
              <w:jc w:val="center"/>
              <w:rPr>
                <w:rFonts w:ascii="Times New Roman" w:eastAsia="Times New Roman" w:hAnsi="Times New Roman"/>
              </w:rPr>
            </w:pPr>
            <w:r w:rsidRPr="00A542C9">
              <w:rPr>
                <w:rFonts w:ascii="Times New Roman" w:hAnsi="Times New Roman"/>
              </w:rPr>
              <w:t>(p</w:t>
            </w:r>
            <w:r w:rsidR="00D970C2">
              <w:rPr>
                <w:rFonts w:ascii="Times New Roman" w:hAnsi="Times New Roman"/>
              </w:rPr>
              <w:t xml:space="preserve"> </w:t>
            </w:r>
            <w:r w:rsidRPr="00A542C9">
              <w:rPr>
                <w:rFonts w:ascii="Times New Roman" w:hAnsi="Times New Roman"/>
              </w:rPr>
              <w:t>=</w:t>
            </w:r>
            <w:r w:rsidR="00D970C2">
              <w:rPr>
                <w:rFonts w:ascii="Times New Roman" w:hAnsi="Times New Roman"/>
              </w:rPr>
              <w:t xml:space="preserve"> </w:t>
            </w:r>
            <w:r w:rsidRPr="00A542C9">
              <w:rPr>
                <w:rFonts w:ascii="Times New Roman" w:hAnsi="Times New Roman"/>
              </w:rPr>
              <w:t>0.0023)</w:t>
            </w:r>
          </w:p>
        </w:tc>
      </w:tr>
      <w:tr w:rsidR="00D15122" w:rsidRPr="00A542C9" w14:paraId="32BDEE6B" w14:textId="77777777" w:rsidTr="00B74CA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Pr>
        <w:tc>
          <w:tcPr>
            <w:tcW w:w="9078" w:type="dxa"/>
            <w:gridSpan w:val="5"/>
            <w:tcBorders>
              <w:top w:val="nil"/>
            </w:tcBorders>
          </w:tcPr>
          <w:p w14:paraId="37FAFCB8" w14:textId="77777777" w:rsidR="00D15122" w:rsidRPr="003E37B0" w:rsidRDefault="009B0756" w:rsidP="005364BB">
            <w:pPr>
              <w:pStyle w:val="TableParagraph"/>
              <w:keepNext/>
              <w:widowControl/>
              <w:rPr>
                <w:rFonts w:ascii="Times New Roman" w:eastAsia="Times New Roman" w:hAnsi="Times New Roman"/>
              </w:rPr>
            </w:pPr>
            <w:r w:rsidRPr="00A542C9">
              <w:rPr>
                <w:rFonts w:ascii="Times New Roman" w:hAnsi="Times New Roman"/>
              </w:rPr>
              <w:t>Overall survival</w:t>
            </w:r>
          </w:p>
        </w:tc>
      </w:tr>
      <w:tr w:rsidR="00D15122" w:rsidRPr="00A542C9" w14:paraId="56600A4C" w14:textId="77777777" w:rsidTr="00EF315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Pr>
        <w:tc>
          <w:tcPr>
            <w:tcW w:w="2028" w:type="dxa"/>
            <w:tcBorders>
              <w:bottom w:val="nil"/>
            </w:tcBorders>
          </w:tcPr>
          <w:p w14:paraId="3B7054F7" w14:textId="77777777" w:rsidR="00D15122" w:rsidRPr="003E37B0" w:rsidRDefault="009B0756" w:rsidP="00B74CA8">
            <w:pPr>
              <w:pStyle w:val="TableParagraph"/>
              <w:keepNext/>
              <w:widowControl/>
              <w:ind w:left="274"/>
              <w:rPr>
                <w:rFonts w:ascii="Times New Roman" w:eastAsia="Times New Roman" w:hAnsi="Times New Roman"/>
              </w:rPr>
            </w:pPr>
            <w:r w:rsidRPr="00A542C9">
              <w:rPr>
                <w:rFonts w:ascii="Times New Roman" w:hAnsi="Times New Roman"/>
              </w:rPr>
              <w:t>Median (months)</w:t>
            </w:r>
          </w:p>
        </w:tc>
        <w:tc>
          <w:tcPr>
            <w:tcW w:w="2318" w:type="dxa"/>
            <w:tcBorders>
              <w:bottom w:val="nil"/>
            </w:tcBorders>
          </w:tcPr>
          <w:p w14:paraId="5F785641" w14:textId="77777777" w:rsidR="00D15122" w:rsidRPr="003E37B0" w:rsidRDefault="009B0756" w:rsidP="005364BB">
            <w:pPr>
              <w:pStyle w:val="TableParagraph"/>
              <w:keepNext/>
              <w:widowControl/>
              <w:jc w:val="center"/>
              <w:rPr>
                <w:rFonts w:ascii="Times New Roman" w:eastAsia="Times New Roman" w:hAnsi="Times New Roman"/>
              </w:rPr>
            </w:pPr>
            <w:r w:rsidRPr="00A542C9">
              <w:rPr>
                <w:rFonts w:ascii="Times New Roman" w:hAnsi="Times New Roman"/>
              </w:rPr>
              <w:t>13.1</w:t>
            </w:r>
          </w:p>
        </w:tc>
        <w:tc>
          <w:tcPr>
            <w:tcW w:w="2414" w:type="dxa"/>
            <w:gridSpan w:val="2"/>
            <w:tcBorders>
              <w:bottom w:val="nil"/>
            </w:tcBorders>
          </w:tcPr>
          <w:p w14:paraId="2691E33E" w14:textId="77777777" w:rsidR="00AD0244" w:rsidRPr="00A542C9" w:rsidRDefault="009B0756" w:rsidP="005364BB">
            <w:pPr>
              <w:pStyle w:val="TableParagraph"/>
              <w:keepNext/>
              <w:widowControl/>
              <w:ind w:right="5"/>
              <w:jc w:val="center"/>
              <w:rPr>
                <w:rFonts w:ascii="Times New Roman" w:hAnsi="Times New Roman"/>
              </w:rPr>
            </w:pPr>
            <w:r w:rsidRPr="00A542C9">
              <w:rPr>
                <w:rFonts w:ascii="Times New Roman" w:hAnsi="Times New Roman"/>
              </w:rPr>
              <w:t xml:space="preserve">13.6 </w:t>
            </w:r>
          </w:p>
          <w:p w14:paraId="45C77D04" w14:textId="77777777" w:rsidR="00D15122" w:rsidRPr="003E37B0" w:rsidRDefault="009B0756" w:rsidP="005364BB">
            <w:pPr>
              <w:pStyle w:val="TableParagraph"/>
              <w:keepNext/>
              <w:widowControl/>
              <w:ind w:right="5"/>
              <w:jc w:val="center"/>
              <w:rPr>
                <w:rFonts w:ascii="Times New Roman" w:eastAsia="Times New Roman" w:hAnsi="Times New Roman"/>
              </w:rPr>
            </w:pPr>
            <w:r w:rsidRPr="00A542C9">
              <w:rPr>
                <w:rFonts w:ascii="Times New Roman" w:hAnsi="Times New Roman"/>
              </w:rPr>
              <w:t>(p</w:t>
            </w:r>
            <w:r w:rsidR="00D970C2">
              <w:rPr>
                <w:rFonts w:ascii="Times New Roman" w:hAnsi="Times New Roman"/>
              </w:rPr>
              <w:t xml:space="preserve"> </w:t>
            </w:r>
            <w:r w:rsidRPr="00A542C9">
              <w:rPr>
                <w:rFonts w:ascii="Times New Roman" w:hAnsi="Times New Roman"/>
              </w:rPr>
              <w:t>=</w:t>
            </w:r>
            <w:r w:rsidR="00D970C2">
              <w:rPr>
                <w:rFonts w:ascii="Times New Roman" w:hAnsi="Times New Roman"/>
              </w:rPr>
              <w:t xml:space="preserve"> </w:t>
            </w:r>
            <w:r w:rsidRPr="00A542C9">
              <w:rPr>
                <w:rFonts w:ascii="Times New Roman" w:hAnsi="Times New Roman"/>
              </w:rPr>
              <w:t>0.4203)</w:t>
            </w:r>
          </w:p>
        </w:tc>
        <w:tc>
          <w:tcPr>
            <w:tcW w:w="2318" w:type="dxa"/>
            <w:tcBorders>
              <w:bottom w:val="nil"/>
            </w:tcBorders>
          </w:tcPr>
          <w:p w14:paraId="1113E4D6" w14:textId="77777777" w:rsidR="00AD0244" w:rsidRPr="00A542C9" w:rsidRDefault="009B0756" w:rsidP="005364BB">
            <w:pPr>
              <w:pStyle w:val="TableParagraph"/>
              <w:keepNext/>
              <w:widowControl/>
              <w:ind w:right="5"/>
              <w:jc w:val="center"/>
              <w:rPr>
                <w:rFonts w:ascii="Times New Roman" w:hAnsi="Times New Roman"/>
              </w:rPr>
            </w:pPr>
            <w:r w:rsidRPr="00A542C9">
              <w:rPr>
                <w:rFonts w:ascii="Times New Roman" w:hAnsi="Times New Roman"/>
              </w:rPr>
              <w:t xml:space="preserve">13.4 </w:t>
            </w:r>
          </w:p>
          <w:p w14:paraId="433EAC2D" w14:textId="77777777" w:rsidR="00D15122" w:rsidRPr="003E37B0" w:rsidRDefault="009B0756" w:rsidP="005364BB">
            <w:pPr>
              <w:pStyle w:val="TableParagraph"/>
              <w:keepNext/>
              <w:widowControl/>
              <w:ind w:right="5"/>
              <w:jc w:val="center"/>
              <w:rPr>
                <w:rFonts w:ascii="Times New Roman" w:eastAsia="Times New Roman" w:hAnsi="Times New Roman"/>
              </w:rPr>
            </w:pPr>
            <w:r w:rsidRPr="00A542C9">
              <w:rPr>
                <w:rFonts w:ascii="Times New Roman" w:hAnsi="Times New Roman"/>
              </w:rPr>
              <w:t>(p</w:t>
            </w:r>
            <w:r w:rsidR="00D970C2">
              <w:rPr>
                <w:rFonts w:ascii="Times New Roman" w:hAnsi="Times New Roman"/>
              </w:rPr>
              <w:t xml:space="preserve"> </w:t>
            </w:r>
            <w:r w:rsidRPr="00A542C9">
              <w:rPr>
                <w:rFonts w:ascii="Times New Roman" w:hAnsi="Times New Roman"/>
              </w:rPr>
              <w:t>=</w:t>
            </w:r>
            <w:r w:rsidR="00D970C2">
              <w:rPr>
                <w:rFonts w:ascii="Times New Roman" w:hAnsi="Times New Roman"/>
              </w:rPr>
              <w:t xml:space="preserve"> </w:t>
            </w:r>
            <w:r w:rsidRPr="00A542C9">
              <w:rPr>
                <w:rFonts w:ascii="Times New Roman" w:hAnsi="Times New Roman"/>
              </w:rPr>
              <w:t>0.7613</w:t>
            </w:r>
            <w:r w:rsidR="00703DF7" w:rsidRPr="00A542C9">
              <w:rPr>
                <w:rFonts w:ascii="Times New Roman" w:hAnsi="Times New Roman"/>
              </w:rPr>
              <w:t>)</w:t>
            </w:r>
          </w:p>
        </w:tc>
      </w:tr>
      <w:tr w:rsidR="00D15122" w:rsidRPr="00A542C9" w14:paraId="29FD3B50" w14:textId="77777777" w:rsidTr="00EF315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cantSplit/>
        </w:trPr>
        <w:tc>
          <w:tcPr>
            <w:tcW w:w="2028" w:type="dxa"/>
            <w:tcBorders>
              <w:top w:val="nil"/>
            </w:tcBorders>
          </w:tcPr>
          <w:p w14:paraId="3D77D82E" w14:textId="77777777" w:rsidR="00D15122" w:rsidRPr="003E37B0" w:rsidRDefault="009B0756" w:rsidP="00B74CA8">
            <w:pPr>
              <w:pStyle w:val="TableParagraph"/>
              <w:keepNext/>
              <w:widowControl/>
              <w:ind w:left="274"/>
              <w:rPr>
                <w:rFonts w:ascii="Times New Roman" w:eastAsia="Times New Roman" w:hAnsi="Times New Roman"/>
              </w:rPr>
            </w:pPr>
            <w:r w:rsidRPr="00A542C9">
              <w:rPr>
                <w:rFonts w:ascii="Times New Roman" w:hAnsi="Times New Roman"/>
              </w:rPr>
              <w:t>Hazard ratio</w:t>
            </w:r>
          </w:p>
        </w:tc>
        <w:tc>
          <w:tcPr>
            <w:tcW w:w="2318" w:type="dxa"/>
            <w:tcBorders>
              <w:top w:val="nil"/>
            </w:tcBorders>
          </w:tcPr>
          <w:p w14:paraId="39AD3CFF" w14:textId="77777777" w:rsidR="00D15122" w:rsidRPr="00A542C9" w:rsidRDefault="00D15122" w:rsidP="005364BB">
            <w:pPr>
              <w:keepNext/>
              <w:widowControl/>
              <w:rPr>
                <w:rFonts w:ascii="Times New Roman" w:hAnsi="Times New Roman"/>
              </w:rPr>
            </w:pPr>
          </w:p>
        </w:tc>
        <w:tc>
          <w:tcPr>
            <w:tcW w:w="2414" w:type="dxa"/>
            <w:gridSpan w:val="2"/>
            <w:tcBorders>
              <w:top w:val="nil"/>
            </w:tcBorders>
          </w:tcPr>
          <w:p w14:paraId="4609C5C6" w14:textId="77777777" w:rsidR="00D15122" w:rsidRPr="003E37B0" w:rsidRDefault="009B0756" w:rsidP="005364BB">
            <w:pPr>
              <w:pStyle w:val="TableParagraph"/>
              <w:keepNext/>
              <w:widowControl/>
              <w:jc w:val="center"/>
              <w:rPr>
                <w:rFonts w:ascii="Times New Roman" w:eastAsia="Times New Roman" w:hAnsi="Times New Roman"/>
              </w:rPr>
            </w:pPr>
            <w:r w:rsidRPr="00A542C9">
              <w:rPr>
                <w:rFonts w:ascii="Times New Roman" w:hAnsi="Times New Roman"/>
              </w:rPr>
              <w:t>0.93</w:t>
            </w:r>
          </w:p>
          <w:p w14:paraId="7FF50D2D" w14:textId="77777777" w:rsidR="00D15122" w:rsidRPr="003E37B0" w:rsidRDefault="009B0756" w:rsidP="005364BB">
            <w:pPr>
              <w:pStyle w:val="TableParagraph"/>
              <w:keepNext/>
              <w:widowControl/>
              <w:jc w:val="center"/>
              <w:rPr>
                <w:rFonts w:ascii="Times New Roman" w:eastAsia="Times New Roman" w:hAnsi="Times New Roman"/>
              </w:rPr>
            </w:pPr>
            <w:r w:rsidRPr="00A542C9">
              <w:rPr>
                <w:rFonts w:ascii="Times New Roman" w:hAnsi="Times New Roman"/>
              </w:rPr>
              <w:t>[0.78; 1.11]</w:t>
            </w:r>
          </w:p>
        </w:tc>
        <w:tc>
          <w:tcPr>
            <w:tcW w:w="2318" w:type="dxa"/>
            <w:tcBorders>
              <w:top w:val="nil"/>
            </w:tcBorders>
          </w:tcPr>
          <w:p w14:paraId="770765CA" w14:textId="77777777" w:rsidR="00D15122" w:rsidRPr="003E37B0" w:rsidRDefault="009B0756" w:rsidP="005364BB">
            <w:pPr>
              <w:pStyle w:val="TableParagraph"/>
              <w:keepNext/>
              <w:widowControl/>
              <w:jc w:val="center"/>
              <w:rPr>
                <w:rFonts w:ascii="Times New Roman" w:eastAsia="Times New Roman" w:hAnsi="Times New Roman"/>
              </w:rPr>
            </w:pPr>
            <w:r w:rsidRPr="00A542C9">
              <w:rPr>
                <w:rFonts w:ascii="Times New Roman" w:hAnsi="Times New Roman"/>
              </w:rPr>
              <w:t>1.03</w:t>
            </w:r>
          </w:p>
          <w:p w14:paraId="71D8ECB1" w14:textId="77777777" w:rsidR="00D15122" w:rsidRPr="003E37B0" w:rsidRDefault="009B0756" w:rsidP="005364BB">
            <w:pPr>
              <w:pStyle w:val="TableParagraph"/>
              <w:keepNext/>
              <w:widowControl/>
              <w:ind w:right="1"/>
              <w:jc w:val="center"/>
              <w:rPr>
                <w:rFonts w:ascii="Times New Roman" w:eastAsia="Times New Roman" w:hAnsi="Times New Roman"/>
              </w:rPr>
            </w:pPr>
            <w:r w:rsidRPr="00A542C9">
              <w:rPr>
                <w:rFonts w:ascii="Times New Roman" w:hAnsi="Times New Roman"/>
              </w:rPr>
              <w:t>[0.86, 1.23]</w:t>
            </w:r>
          </w:p>
        </w:tc>
      </w:tr>
    </w:tbl>
    <w:p w14:paraId="3D2BF823" w14:textId="77777777" w:rsidR="00EF3156" w:rsidRPr="003E37B0" w:rsidRDefault="00EF3156" w:rsidP="0085756D">
      <w:pPr>
        <w:keepNext/>
        <w:widowControl/>
        <w:ind w:left="1080" w:hanging="1080"/>
        <w:rPr>
          <w:rFonts w:ascii="Times New Roman" w:eastAsia="Times New Roman" w:hAnsi="Times New Roman"/>
          <w:sz w:val="20"/>
          <w:szCs w:val="20"/>
        </w:rPr>
      </w:pPr>
      <w:r w:rsidRPr="00AD0244">
        <w:rPr>
          <w:rFonts w:ascii="Times New Roman" w:hAnsi="Times New Roman"/>
          <w:spacing w:val="-1"/>
          <w:vertAlign w:val="superscript"/>
        </w:rPr>
        <w:t>a</w:t>
      </w:r>
      <w:r>
        <w:rPr>
          <w:rFonts w:ascii="Times New Roman" w:hAnsi="Times New Roman"/>
          <w:spacing w:val="-1"/>
          <w:vertAlign w:val="superscript"/>
        </w:rPr>
        <w:t xml:space="preserve"> </w:t>
      </w:r>
      <w:r w:rsidRPr="003E37B0">
        <w:rPr>
          <w:rFonts w:ascii="Times New Roman" w:hAnsi="Times New Roman"/>
          <w:sz w:val="20"/>
        </w:rPr>
        <w:t>patients with measurable disease at baseline</w:t>
      </w:r>
    </w:p>
    <w:p w14:paraId="72D92D06" w14:textId="77777777" w:rsidR="00D15122" w:rsidRPr="003E37B0" w:rsidRDefault="00D15122" w:rsidP="00FA4903">
      <w:pPr>
        <w:widowControl/>
        <w:rPr>
          <w:rFonts w:ascii="Times New Roman" w:eastAsia="Times New Roman" w:hAnsi="Times New Roman"/>
        </w:rPr>
      </w:pPr>
    </w:p>
    <w:p w14:paraId="10A12B87" w14:textId="77777777" w:rsidR="006F3947" w:rsidRPr="006B4F60" w:rsidRDefault="006F3947" w:rsidP="00FA4903">
      <w:pPr>
        <w:widowControl/>
        <w:rPr>
          <w:rFonts w:ascii="Times New Roman" w:eastAsia="Times New Roman" w:hAnsi="Times New Roman"/>
          <w:i/>
          <w:iCs/>
        </w:rPr>
      </w:pPr>
      <w:r w:rsidRPr="006B4F60">
        <w:rPr>
          <w:rFonts w:ascii="Times New Roman" w:eastAsia="Times New Roman" w:hAnsi="Times New Roman"/>
          <w:i/>
          <w:iCs/>
        </w:rPr>
        <w:t>First-line treatment of non-squamous NSCLC with EGFR activating mutations in combination with erlotinib</w:t>
      </w:r>
    </w:p>
    <w:p w14:paraId="120FA6B3" w14:textId="77777777" w:rsidR="006F3947" w:rsidRDefault="006F3947" w:rsidP="00FA4903">
      <w:pPr>
        <w:widowControl/>
        <w:rPr>
          <w:rFonts w:ascii="Times New Roman" w:eastAsia="Times New Roman" w:hAnsi="Times New Roman"/>
        </w:rPr>
      </w:pPr>
    </w:p>
    <w:p w14:paraId="7D7ACD88" w14:textId="77777777" w:rsidR="006F3947" w:rsidRPr="006F3947" w:rsidRDefault="006F3947" w:rsidP="00FA4903">
      <w:pPr>
        <w:widowControl/>
        <w:autoSpaceDE w:val="0"/>
        <w:autoSpaceDN w:val="0"/>
        <w:adjustRightInd w:val="0"/>
        <w:rPr>
          <w:rFonts w:ascii="Times New Roman" w:hAnsi="Times New Roman"/>
          <w:color w:val="000000"/>
        </w:rPr>
      </w:pPr>
      <w:r w:rsidRPr="006F3947">
        <w:rPr>
          <w:rFonts w:ascii="Times New Roman" w:hAnsi="Times New Roman"/>
          <w:i/>
          <w:iCs/>
          <w:color w:val="000000"/>
        </w:rPr>
        <w:t xml:space="preserve">JO25567 </w:t>
      </w:r>
    </w:p>
    <w:p w14:paraId="6B2BD68F" w14:textId="5337EB2E" w:rsidR="006F3947" w:rsidRDefault="006F3947" w:rsidP="00FA4903">
      <w:pPr>
        <w:widowControl/>
        <w:autoSpaceDE w:val="0"/>
        <w:autoSpaceDN w:val="0"/>
        <w:adjustRightInd w:val="0"/>
        <w:rPr>
          <w:rFonts w:ascii="Times New Roman" w:hAnsi="Times New Roman"/>
          <w:color w:val="000000"/>
        </w:rPr>
      </w:pPr>
      <w:r w:rsidRPr="006F3947">
        <w:rPr>
          <w:rFonts w:ascii="Times New Roman" w:hAnsi="Times New Roman"/>
          <w:color w:val="000000"/>
        </w:rPr>
        <w:t>Study JO25567 was a randomi</w:t>
      </w:r>
      <w:r w:rsidR="00140208">
        <w:rPr>
          <w:rFonts w:ascii="Times New Roman" w:hAnsi="Times New Roman"/>
          <w:color w:val="000000"/>
        </w:rPr>
        <w:t>s</w:t>
      </w:r>
      <w:r w:rsidRPr="006F3947">
        <w:rPr>
          <w:rFonts w:ascii="Times New Roman" w:hAnsi="Times New Roman"/>
          <w:color w:val="000000"/>
        </w:rPr>
        <w:t>ed,</w:t>
      </w:r>
      <w:r>
        <w:rPr>
          <w:rFonts w:ascii="Times New Roman" w:hAnsi="Times New Roman"/>
          <w:color w:val="000000"/>
        </w:rPr>
        <w:t xml:space="preserve"> </w:t>
      </w:r>
      <w:r w:rsidRPr="006F3947">
        <w:rPr>
          <w:rFonts w:ascii="Times New Roman" w:hAnsi="Times New Roman"/>
          <w:color w:val="000000"/>
        </w:rPr>
        <w:t>open-label, multi</w:t>
      </w:r>
      <w:r w:rsidR="004C53EE">
        <w:rPr>
          <w:rFonts w:ascii="Times New Roman" w:hAnsi="Times New Roman"/>
          <w:color w:val="000000"/>
        </w:rPr>
        <w:t>centre</w:t>
      </w:r>
      <w:r w:rsidRPr="006F3947">
        <w:rPr>
          <w:rFonts w:ascii="Times New Roman" w:hAnsi="Times New Roman"/>
          <w:color w:val="000000"/>
        </w:rPr>
        <w:t xml:space="preserve"> </w:t>
      </w:r>
      <w:r w:rsidR="00C0453F">
        <w:rPr>
          <w:rFonts w:ascii="Times New Roman" w:hAnsi="Times New Roman"/>
          <w:color w:val="000000"/>
        </w:rPr>
        <w:t>p</w:t>
      </w:r>
      <w:r w:rsidRPr="006F3947">
        <w:rPr>
          <w:rFonts w:ascii="Times New Roman" w:hAnsi="Times New Roman"/>
          <w:color w:val="000000"/>
        </w:rPr>
        <w:t xml:space="preserve">hase II study conducted in Japan to evaluate the efficacy and safety of </w:t>
      </w:r>
      <w:r>
        <w:rPr>
          <w:rFonts w:ascii="Times New Roman" w:hAnsi="Times New Roman"/>
          <w:color w:val="000000"/>
        </w:rPr>
        <w:t>bevacizumab</w:t>
      </w:r>
      <w:r w:rsidRPr="006F3947">
        <w:rPr>
          <w:rFonts w:ascii="Times New Roman" w:hAnsi="Times New Roman"/>
          <w:color w:val="000000"/>
        </w:rPr>
        <w:t xml:space="preserve"> used in addition to erlotinib in patients with non</w:t>
      </w:r>
      <w:r>
        <w:rPr>
          <w:rFonts w:ascii="Times New Roman" w:hAnsi="Times New Roman"/>
          <w:color w:val="000000"/>
        </w:rPr>
        <w:noBreakHyphen/>
      </w:r>
      <w:r w:rsidRPr="006F3947">
        <w:rPr>
          <w:rFonts w:ascii="Times New Roman" w:hAnsi="Times New Roman"/>
          <w:color w:val="000000"/>
        </w:rPr>
        <w:t xml:space="preserve">squamous NSCLC with EGFR activating mutations (exon 19 deletion or exon 21 L858R mutation) who had not received prior systemic therapy for </w:t>
      </w:r>
      <w:r w:rsidR="00181457">
        <w:rPr>
          <w:rFonts w:ascii="Times New Roman" w:hAnsi="Times New Roman"/>
          <w:color w:val="000000"/>
        </w:rPr>
        <w:t>s</w:t>
      </w:r>
      <w:r w:rsidRPr="006F3947">
        <w:rPr>
          <w:rFonts w:ascii="Times New Roman" w:hAnsi="Times New Roman"/>
          <w:color w:val="000000"/>
        </w:rPr>
        <w:t>tage IIIB/IV or recurrent disease.</w:t>
      </w:r>
    </w:p>
    <w:p w14:paraId="0BD32B68" w14:textId="77777777" w:rsidR="006F3947" w:rsidRPr="006F3947" w:rsidRDefault="006F3947" w:rsidP="00FA4903">
      <w:pPr>
        <w:widowControl/>
        <w:autoSpaceDE w:val="0"/>
        <w:autoSpaceDN w:val="0"/>
        <w:adjustRightInd w:val="0"/>
        <w:rPr>
          <w:rFonts w:ascii="Times New Roman" w:hAnsi="Times New Roman"/>
          <w:color w:val="000000"/>
        </w:rPr>
      </w:pPr>
    </w:p>
    <w:p w14:paraId="3F34E735" w14:textId="77777777" w:rsidR="006F3947" w:rsidRDefault="006F3947" w:rsidP="00FA4903">
      <w:pPr>
        <w:widowControl/>
        <w:autoSpaceDE w:val="0"/>
        <w:autoSpaceDN w:val="0"/>
        <w:adjustRightInd w:val="0"/>
        <w:rPr>
          <w:rFonts w:ascii="Times New Roman" w:hAnsi="Times New Roman"/>
          <w:color w:val="000000"/>
        </w:rPr>
      </w:pPr>
      <w:r w:rsidRPr="006F3947">
        <w:rPr>
          <w:rFonts w:ascii="Times New Roman" w:hAnsi="Times New Roman"/>
          <w:color w:val="000000"/>
        </w:rPr>
        <w:t>The primary endpoint was progression-free survival (PFS) based on independent review assessment. Secondary endpoints included overall survival, response rate, disease control rate, duration of response, and safety.</w:t>
      </w:r>
    </w:p>
    <w:p w14:paraId="6B96BF75" w14:textId="77777777" w:rsidR="006F3947" w:rsidRPr="006F3947" w:rsidRDefault="006F3947" w:rsidP="00FA4903">
      <w:pPr>
        <w:widowControl/>
        <w:autoSpaceDE w:val="0"/>
        <w:autoSpaceDN w:val="0"/>
        <w:adjustRightInd w:val="0"/>
        <w:rPr>
          <w:rFonts w:ascii="Times New Roman" w:hAnsi="Times New Roman"/>
          <w:color w:val="000000"/>
        </w:rPr>
      </w:pPr>
    </w:p>
    <w:p w14:paraId="113BD83A" w14:textId="01CFC26B" w:rsidR="006F3947" w:rsidRPr="006F3947" w:rsidRDefault="006F3947" w:rsidP="00FA4903">
      <w:pPr>
        <w:widowControl/>
        <w:rPr>
          <w:rFonts w:ascii="Times New Roman" w:hAnsi="Times New Roman"/>
          <w:color w:val="000000"/>
        </w:rPr>
      </w:pPr>
      <w:r w:rsidRPr="006F3947">
        <w:rPr>
          <w:rFonts w:ascii="Times New Roman" w:hAnsi="Times New Roman"/>
          <w:color w:val="000000"/>
        </w:rPr>
        <w:t xml:space="preserve">EGFR mutation status was determined for each patient prior to patient screening and 154 patients were randomised to receive either erlotinib + </w:t>
      </w:r>
      <w:r>
        <w:rPr>
          <w:rFonts w:ascii="Times New Roman" w:hAnsi="Times New Roman"/>
          <w:color w:val="000000"/>
        </w:rPr>
        <w:t>bevacizumab</w:t>
      </w:r>
      <w:r w:rsidRPr="006F3947">
        <w:rPr>
          <w:rFonts w:ascii="Times New Roman" w:hAnsi="Times New Roman"/>
          <w:color w:val="000000"/>
        </w:rPr>
        <w:t xml:space="preserve"> (erlotinib 150 mg oral daily + </w:t>
      </w:r>
      <w:r>
        <w:rPr>
          <w:rFonts w:ascii="Times New Roman" w:hAnsi="Times New Roman"/>
          <w:color w:val="000000"/>
        </w:rPr>
        <w:t>bevacizumab</w:t>
      </w:r>
      <w:r w:rsidRPr="006F3947">
        <w:rPr>
          <w:rFonts w:ascii="Times New Roman" w:hAnsi="Times New Roman"/>
          <w:color w:val="000000"/>
        </w:rPr>
        <w:t xml:space="preserve"> [15</w:t>
      </w:r>
      <w:r>
        <w:rPr>
          <w:rFonts w:ascii="Times New Roman" w:hAnsi="Times New Roman"/>
          <w:color w:val="000000"/>
        </w:rPr>
        <w:t> </w:t>
      </w:r>
      <w:r w:rsidRPr="006F3947">
        <w:rPr>
          <w:rFonts w:ascii="Times New Roman" w:hAnsi="Times New Roman"/>
          <w:color w:val="000000"/>
        </w:rPr>
        <w:t xml:space="preserve">mg/kg </w:t>
      </w:r>
      <w:r w:rsidR="006B0FDF">
        <w:rPr>
          <w:rFonts w:ascii="Times New Roman" w:hAnsi="Times New Roman"/>
          <w:color w:val="000000"/>
        </w:rPr>
        <w:t>intravenous</w:t>
      </w:r>
      <w:r w:rsidR="00887B8A">
        <w:rPr>
          <w:rFonts w:ascii="Times New Roman" w:hAnsi="Times New Roman"/>
          <w:color w:val="000000"/>
        </w:rPr>
        <w:t>ly</w:t>
      </w:r>
      <w:r w:rsidR="006B0FDF">
        <w:rPr>
          <w:rFonts w:ascii="Times New Roman" w:hAnsi="Times New Roman"/>
          <w:color w:val="000000"/>
        </w:rPr>
        <w:t xml:space="preserve"> </w:t>
      </w:r>
      <w:r w:rsidRPr="006F3947">
        <w:rPr>
          <w:rFonts w:ascii="Times New Roman" w:hAnsi="Times New Roman"/>
          <w:color w:val="000000"/>
        </w:rPr>
        <w:t>every 3 weeks]) or erlotinib monotherapy (150 mg oral daily) until disease progression (PD) or unacceptable toxicity. In the absence of PD, discontinuation of one component of study treatment in the erlotinib + bevacizumab arm did not lead to discontinuation of the other component of study treatment as specified in the study protocol.</w:t>
      </w:r>
    </w:p>
    <w:p w14:paraId="3FE2F220" w14:textId="77777777" w:rsidR="006F3947" w:rsidRPr="006F3947" w:rsidRDefault="006F3947" w:rsidP="00FA4903">
      <w:pPr>
        <w:widowControl/>
        <w:rPr>
          <w:rFonts w:ascii="Times New Roman" w:hAnsi="Times New Roman"/>
          <w:color w:val="000000"/>
        </w:rPr>
      </w:pPr>
    </w:p>
    <w:p w14:paraId="006F934A" w14:textId="77777777" w:rsidR="006F3947" w:rsidRDefault="006F3947" w:rsidP="00FA4903">
      <w:pPr>
        <w:widowControl/>
        <w:rPr>
          <w:rFonts w:ascii="Times New Roman" w:hAnsi="Times New Roman"/>
          <w:color w:val="000000"/>
        </w:rPr>
      </w:pPr>
      <w:r w:rsidRPr="006F3947">
        <w:rPr>
          <w:rFonts w:ascii="Times New Roman" w:hAnsi="Times New Roman"/>
          <w:color w:val="000000"/>
        </w:rPr>
        <w:t>The efficacy results of the study are presented in Table 14.</w:t>
      </w:r>
    </w:p>
    <w:p w14:paraId="5372334E" w14:textId="77777777" w:rsidR="006F3947" w:rsidRDefault="006F3947" w:rsidP="00FA4903">
      <w:pPr>
        <w:widowControl/>
        <w:rPr>
          <w:rFonts w:ascii="Times New Roman" w:hAnsi="Times New Roman"/>
          <w:color w:val="000000"/>
        </w:rPr>
      </w:pPr>
    </w:p>
    <w:p w14:paraId="5F2724BB" w14:textId="77777777" w:rsidR="006F3947" w:rsidRPr="003E37B0" w:rsidRDefault="006F3947" w:rsidP="00FA4903">
      <w:pPr>
        <w:pStyle w:val="Heading1"/>
        <w:keepNext/>
        <w:widowControl/>
        <w:ind w:left="0"/>
        <w:rPr>
          <w:bCs w:val="0"/>
        </w:rPr>
      </w:pPr>
      <w:r w:rsidRPr="003E37B0">
        <w:lastRenderedPageBreak/>
        <w:t xml:space="preserve">Table </w:t>
      </w:r>
      <w:r>
        <w:t>14</w:t>
      </w:r>
      <w:r>
        <w:tab/>
      </w:r>
      <w:r w:rsidRPr="003E37B0">
        <w:t xml:space="preserve">Efficacy results for </w:t>
      </w:r>
      <w:r w:rsidR="00EF6D86">
        <w:t>study</w:t>
      </w:r>
      <w:r w:rsidRPr="003E37B0">
        <w:t xml:space="preserve"> </w:t>
      </w:r>
      <w:r>
        <w:t>JO25567</w:t>
      </w:r>
    </w:p>
    <w:p w14:paraId="7BB906BA" w14:textId="77777777" w:rsidR="006F3947" w:rsidRPr="006F3947" w:rsidRDefault="006F3947" w:rsidP="00FA4903">
      <w:pPr>
        <w:keepNext/>
        <w:widowControl/>
        <w:rPr>
          <w:rFonts w:ascii="Times New Roman" w:hAnsi="Times New Roman"/>
          <w:color w:val="000000"/>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115" w:type="dxa"/>
          <w:right w:w="115" w:type="dxa"/>
        </w:tblCellMar>
        <w:tblLook w:val="01E0" w:firstRow="1" w:lastRow="1" w:firstColumn="1" w:lastColumn="1" w:noHBand="0" w:noVBand="0"/>
      </w:tblPr>
      <w:tblGrid>
        <w:gridCol w:w="3955"/>
        <w:gridCol w:w="2609"/>
        <w:gridCol w:w="90"/>
        <w:gridCol w:w="2424"/>
      </w:tblGrid>
      <w:tr w:rsidR="006F3947" w:rsidRPr="00A542C9" w14:paraId="1EF47508" w14:textId="77777777" w:rsidTr="002C0B97">
        <w:trPr>
          <w:cantSplit/>
        </w:trPr>
        <w:tc>
          <w:tcPr>
            <w:tcW w:w="3955" w:type="dxa"/>
            <w:tcBorders>
              <w:bottom w:val="single" w:sz="4" w:space="0" w:color="000000"/>
            </w:tcBorders>
          </w:tcPr>
          <w:p w14:paraId="044403E3" w14:textId="77777777" w:rsidR="006F3947" w:rsidRPr="00A542C9" w:rsidRDefault="006F3947" w:rsidP="002C0B97">
            <w:pPr>
              <w:pStyle w:val="TableParagraph"/>
              <w:keepNext/>
              <w:widowControl/>
              <w:rPr>
                <w:rFonts w:ascii="Times New Roman" w:hAnsi="Times New Roman"/>
              </w:rPr>
            </w:pPr>
          </w:p>
        </w:tc>
        <w:tc>
          <w:tcPr>
            <w:tcW w:w="2610" w:type="dxa"/>
            <w:tcBorders>
              <w:bottom w:val="single" w:sz="4" w:space="0" w:color="000000"/>
            </w:tcBorders>
          </w:tcPr>
          <w:p w14:paraId="4055C7BF" w14:textId="77777777" w:rsidR="006F3947" w:rsidRDefault="008A13F4" w:rsidP="002C0B97">
            <w:pPr>
              <w:pStyle w:val="TableParagraph"/>
              <w:keepNext/>
              <w:widowControl/>
              <w:tabs>
                <w:tab w:val="left" w:pos="2342"/>
              </w:tabs>
              <w:jc w:val="center"/>
              <w:rPr>
                <w:rFonts w:ascii="Times New Roman" w:hAnsi="Times New Roman"/>
              </w:rPr>
            </w:pPr>
            <w:r>
              <w:rPr>
                <w:rFonts w:ascii="Times New Roman" w:hAnsi="Times New Roman"/>
              </w:rPr>
              <w:t>Erlotinib</w:t>
            </w:r>
          </w:p>
          <w:p w14:paraId="35DCD1A4" w14:textId="77777777" w:rsidR="008A13F4" w:rsidRPr="00A542C9" w:rsidRDefault="008A13F4" w:rsidP="002C0B97">
            <w:pPr>
              <w:pStyle w:val="TableParagraph"/>
              <w:keepNext/>
              <w:widowControl/>
              <w:tabs>
                <w:tab w:val="left" w:pos="2342"/>
              </w:tabs>
              <w:jc w:val="center"/>
              <w:rPr>
                <w:rFonts w:ascii="Times New Roman" w:hAnsi="Times New Roman"/>
              </w:rPr>
            </w:pPr>
            <w:r>
              <w:rPr>
                <w:rFonts w:ascii="Times New Roman" w:hAnsi="Times New Roman"/>
              </w:rPr>
              <w:t>N = 77</w:t>
            </w:r>
            <w:r w:rsidRPr="008A13F4">
              <w:rPr>
                <w:rFonts w:ascii="Times New Roman" w:hAnsi="Times New Roman"/>
                <w:vertAlign w:val="superscript"/>
              </w:rPr>
              <w:t>#</w:t>
            </w:r>
          </w:p>
        </w:tc>
        <w:tc>
          <w:tcPr>
            <w:tcW w:w="2515" w:type="dxa"/>
            <w:gridSpan w:val="2"/>
            <w:tcBorders>
              <w:bottom w:val="single" w:sz="4" w:space="0" w:color="000000"/>
            </w:tcBorders>
          </w:tcPr>
          <w:p w14:paraId="73633F97" w14:textId="77777777" w:rsidR="006F3947" w:rsidRDefault="008A13F4" w:rsidP="002C0B97">
            <w:pPr>
              <w:pStyle w:val="TableParagraph"/>
              <w:keepNext/>
              <w:widowControl/>
              <w:tabs>
                <w:tab w:val="left" w:pos="2342"/>
              </w:tabs>
              <w:jc w:val="center"/>
              <w:rPr>
                <w:rFonts w:ascii="Times New Roman" w:hAnsi="Times New Roman"/>
              </w:rPr>
            </w:pPr>
            <w:r>
              <w:rPr>
                <w:rFonts w:ascii="Times New Roman" w:hAnsi="Times New Roman"/>
              </w:rPr>
              <w:t>Erlotinib + Bevacizumab</w:t>
            </w:r>
          </w:p>
          <w:p w14:paraId="418B7AD8" w14:textId="77777777" w:rsidR="008A13F4" w:rsidRPr="00A542C9" w:rsidRDefault="008A13F4" w:rsidP="002C0B97">
            <w:pPr>
              <w:pStyle w:val="TableParagraph"/>
              <w:keepNext/>
              <w:widowControl/>
              <w:tabs>
                <w:tab w:val="left" w:pos="2342"/>
              </w:tabs>
              <w:jc w:val="center"/>
              <w:rPr>
                <w:rFonts w:ascii="Times New Roman" w:hAnsi="Times New Roman"/>
              </w:rPr>
            </w:pPr>
            <w:r>
              <w:rPr>
                <w:rFonts w:ascii="Times New Roman" w:hAnsi="Times New Roman"/>
              </w:rPr>
              <w:t>N = 75</w:t>
            </w:r>
            <w:r w:rsidRPr="008A13F4">
              <w:rPr>
                <w:rFonts w:ascii="Times New Roman" w:hAnsi="Times New Roman"/>
                <w:vertAlign w:val="superscript"/>
              </w:rPr>
              <w:t>#</w:t>
            </w:r>
          </w:p>
        </w:tc>
      </w:tr>
      <w:tr w:rsidR="006F3947" w:rsidRPr="00A542C9" w14:paraId="63CA10B9" w14:textId="77777777" w:rsidTr="002C0B97">
        <w:trPr>
          <w:cantSplit/>
        </w:trPr>
        <w:tc>
          <w:tcPr>
            <w:tcW w:w="3955" w:type="dxa"/>
            <w:tcBorders>
              <w:bottom w:val="nil"/>
            </w:tcBorders>
          </w:tcPr>
          <w:p w14:paraId="233A6F1A" w14:textId="77777777" w:rsidR="006F3947" w:rsidRPr="00A542C9" w:rsidRDefault="004554E9" w:rsidP="002C0B97">
            <w:pPr>
              <w:pStyle w:val="TableParagraph"/>
              <w:keepNext/>
              <w:widowControl/>
              <w:ind w:right="1346" w:firstLine="1"/>
              <w:rPr>
                <w:rFonts w:ascii="Times New Roman" w:hAnsi="Times New Roman"/>
              </w:rPr>
            </w:pPr>
            <w:r w:rsidRPr="00B74CA8">
              <w:rPr>
                <w:rFonts w:ascii="Times New Roman" w:hAnsi="Times New Roman"/>
              </w:rPr>
              <w:t>PFS</w:t>
            </w:r>
            <w:r w:rsidR="00DF47F4" w:rsidRPr="00DF47F4">
              <w:rPr>
                <w:rFonts w:ascii="Times New Roman" w:hAnsi="Times New Roman"/>
                <w:color w:val="000000"/>
              </w:rPr>
              <w:t>^</w:t>
            </w:r>
            <w:r>
              <w:rPr>
                <w:rFonts w:ascii="Times New Roman" w:hAnsi="Times New Roman"/>
                <w:color w:val="000000"/>
              </w:rPr>
              <w:t xml:space="preserve"> (months)</w:t>
            </w:r>
          </w:p>
          <w:p w14:paraId="13C4FEF5" w14:textId="77777777" w:rsidR="008A13F4" w:rsidRPr="008A13F4" w:rsidRDefault="006F3947" w:rsidP="002C0B97">
            <w:pPr>
              <w:pStyle w:val="TableParagraph"/>
              <w:keepNext/>
              <w:widowControl/>
              <w:ind w:left="360" w:right="1339" w:firstLine="1"/>
              <w:rPr>
                <w:rFonts w:ascii="Times New Roman" w:hAnsi="Times New Roman"/>
              </w:rPr>
            </w:pPr>
            <w:r w:rsidRPr="00A542C9">
              <w:rPr>
                <w:rFonts w:ascii="Times New Roman" w:hAnsi="Times New Roman"/>
              </w:rPr>
              <w:t>Median</w:t>
            </w:r>
          </w:p>
        </w:tc>
        <w:tc>
          <w:tcPr>
            <w:tcW w:w="2610" w:type="dxa"/>
            <w:tcBorders>
              <w:bottom w:val="nil"/>
            </w:tcBorders>
          </w:tcPr>
          <w:p w14:paraId="0775AD90" w14:textId="77777777" w:rsidR="006F3947" w:rsidRPr="003E37B0" w:rsidRDefault="006F3947" w:rsidP="002C0B97">
            <w:pPr>
              <w:pStyle w:val="TableParagraph"/>
              <w:keepNext/>
              <w:widowControl/>
              <w:rPr>
                <w:rFonts w:ascii="Times New Roman" w:eastAsia="Times New Roman" w:hAnsi="Times New Roman"/>
                <w:bCs/>
              </w:rPr>
            </w:pPr>
          </w:p>
          <w:p w14:paraId="48901566" w14:textId="77777777" w:rsidR="006F3947" w:rsidRPr="003E37B0" w:rsidRDefault="008A13F4" w:rsidP="002C0B97">
            <w:pPr>
              <w:pStyle w:val="TableParagraph"/>
              <w:keepNext/>
              <w:widowControl/>
              <w:ind w:right="1"/>
              <w:jc w:val="center"/>
              <w:rPr>
                <w:rFonts w:ascii="Times New Roman" w:eastAsia="Times New Roman" w:hAnsi="Times New Roman"/>
              </w:rPr>
            </w:pPr>
            <w:r>
              <w:rPr>
                <w:rFonts w:ascii="Times New Roman" w:eastAsia="Times New Roman" w:hAnsi="Times New Roman"/>
              </w:rPr>
              <w:t>9.7</w:t>
            </w:r>
          </w:p>
        </w:tc>
        <w:tc>
          <w:tcPr>
            <w:tcW w:w="2515" w:type="dxa"/>
            <w:gridSpan w:val="2"/>
            <w:tcBorders>
              <w:bottom w:val="nil"/>
            </w:tcBorders>
          </w:tcPr>
          <w:p w14:paraId="5A91CAB6" w14:textId="77777777" w:rsidR="006F3947" w:rsidRDefault="006F3947" w:rsidP="002C0B97">
            <w:pPr>
              <w:pStyle w:val="TableParagraph"/>
              <w:keepNext/>
              <w:widowControl/>
              <w:rPr>
                <w:rFonts w:ascii="Times New Roman" w:eastAsia="Times New Roman" w:hAnsi="Times New Roman"/>
                <w:bCs/>
              </w:rPr>
            </w:pPr>
          </w:p>
          <w:p w14:paraId="261A8E19" w14:textId="77777777" w:rsidR="008A13F4" w:rsidRPr="003E37B0"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16.0</w:t>
            </w:r>
          </w:p>
        </w:tc>
      </w:tr>
      <w:tr w:rsidR="008A13F4" w:rsidRPr="00A542C9" w14:paraId="116E4211" w14:textId="77777777" w:rsidTr="002C0B97">
        <w:trPr>
          <w:cantSplit/>
        </w:trPr>
        <w:tc>
          <w:tcPr>
            <w:tcW w:w="3955" w:type="dxa"/>
            <w:tcBorders>
              <w:top w:val="nil"/>
              <w:bottom w:val="single" w:sz="4" w:space="0" w:color="000000"/>
            </w:tcBorders>
          </w:tcPr>
          <w:p w14:paraId="59F07986" w14:textId="77777777" w:rsidR="008A13F4" w:rsidRDefault="008A13F4" w:rsidP="002C0B97">
            <w:pPr>
              <w:pStyle w:val="TableParagraph"/>
              <w:keepNext/>
              <w:widowControl/>
              <w:ind w:left="360" w:right="1339"/>
              <w:rPr>
                <w:rFonts w:ascii="Times New Roman" w:hAnsi="Times New Roman"/>
              </w:rPr>
            </w:pPr>
            <w:r w:rsidRPr="00A542C9">
              <w:rPr>
                <w:rFonts w:ascii="Times New Roman" w:hAnsi="Times New Roman"/>
              </w:rPr>
              <w:t>H</w:t>
            </w:r>
            <w:r w:rsidR="004554E9">
              <w:rPr>
                <w:rFonts w:ascii="Times New Roman" w:hAnsi="Times New Roman"/>
              </w:rPr>
              <w:t>R</w:t>
            </w:r>
            <w:r>
              <w:rPr>
                <w:rFonts w:ascii="Times New Roman" w:hAnsi="Times New Roman"/>
              </w:rPr>
              <w:t xml:space="preserve"> (</w:t>
            </w:r>
            <w:r w:rsidRPr="00A542C9">
              <w:rPr>
                <w:rFonts w:ascii="Times New Roman" w:hAnsi="Times New Roman"/>
              </w:rPr>
              <w:t>95% CI</w:t>
            </w:r>
            <w:r>
              <w:rPr>
                <w:rFonts w:ascii="Times New Roman" w:hAnsi="Times New Roman"/>
              </w:rPr>
              <w:t>)</w:t>
            </w:r>
          </w:p>
          <w:p w14:paraId="7972EE3B" w14:textId="77777777" w:rsidR="008A13F4" w:rsidRPr="00A542C9" w:rsidRDefault="008A13F4" w:rsidP="002C0B97">
            <w:pPr>
              <w:pStyle w:val="TableParagraph"/>
              <w:keepNext/>
              <w:widowControl/>
              <w:ind w:left="360" w:right="1346" w:firstLine="1"/>
              <w:rPr>
                <w:rFonts w:ascii="Times New Roman" w:hAnsi="Times New Roman"/>
              </w:rPr>
            </w:pPr>
            <w:r>
              <w:rPr>
                <w:rFonts w:ascii="Times New Roman" w:hAnsi="Times New Roman"/>
              </w:rPr>
              <w:t>p-value</w:t>
            </w:r>
          </w:p>
        </w:tc>
        <w:tc>
          <w:tcPr>
            <w:tcW w:w="5125" w:type="dxa"/>
            <w:gridSpan w:val="3"/>
            <w:tcBorders>
              <w:top w:val="nil"/>
              <w:bottom w:val="single" w:sz="4" w:space="0" w:color="000000"/>
            </w:tcBorders>
          </w:tcPr>
          <w:p w14:paraId="492A447F" w14:textId="77777777" w:rsidR="008A13F4"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0.54 (0.36; 0.79)</w:t>
            </w:r>
          </w:p>
          <w:p w14:paraId="759287BD" w14:textId="77777777" w:rsidR="008A13F4"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0.0015</w:t>
            </w:r>
          </w:p>
        </w:tc>
      </w:tr>
      <w:tr w:rsidR="006F3947" w:rsidRPr="00A542C9" w14:paraId="62BD7910" w14:textId="77777777" w:rsidTr="002C0B97">
        <w:trPr>
          <w:cantSplit/>
        </w:trPr>
        <w:tc>
          <w:tcPr>
            <w:tcW w:w="3955" w:type="dxa"/>
            <w:tcBorders>
              <w:bottom w:val="nil"/>
            </w:tcBorders>
          </w:tcPr>
          <w:p w14:paraId="4DE948F0" w14:textId="558C2903" w:rsidR="006F3947" w:rsidRPr="00B74CA8" w:rsidRDefault="008A13F4" w:rsidP="002C0B97">
            <w:pPr>
              <w:pStyle w:val="TableParagraph"/>
              <w:keepNext/>
              <w:widowControl/>
              <w:ind w:right="135"/>
              <w:rPr>
                <w:rFonts w:ascii="Times New Roman" w:eastAsia="Times New Roman" w:hAnsi="Times New Roman"/>
              </w:rPr>
            </w:pPr>
            <w:r w:rsidRPr="00B74CA8">
              <w:rPr>
                <w:rFonts w:ascii="Times New Roman" w:hAnsi="Times New Roman"/>
              </w:rPr>
              <w:t xml:space="preserve">Overall </w:t>
            </w:r>
            <w:r w:rsidR="007F5BC8" w:rsidRPr="00B74CA8">
              <w:rPr>
                <w:rFonts w:ascii="Times New Roman" w:hAnsi="Times New Roman"/>
              </w:rPr>
              <w:t>r</w:t>
            </w:r>
            <w:r w:rsidRPr="00B74CA8">
              <w:rPr>
                <w:rFonts w:ascii="Times New Roman" w:hAnsi="Times New Roman"/>
              </w:rPr>
              <w:t xml:space="preserve">esponse </w:t>
            </w:r>
            <w:r w:rsidR="007F5BC8" w:rsidRPr="00B74CA8">
              <w:rPr>
                <w:rFonts w:ascii="Times New Roman" w:hAnsi="Times New Roman"/>
              </w:rPr>
              <w:t>r</w:t>
            </w:r>
            <w:r w:rsidRPr="00B74CA8">
              <w:rPr>
                <w:rFonts w:ascii="Times New Roman" w:hAnsi="Times New Roman"/>
              </w:rPr>
              <w:t>ate</w:t>
            </w:r>
          </w:p>
          <w:p w14:paraId="099FF2F6" w14:textId="77777777" w:rsidR="006F3947" w:rsidRPr="00DC4EEB" w:rsidRDefault="008A13F4" w:rsidP="002C0B97">
            <w:pPr>
              <w:pStyle w:val="TableParagraph"/>
              <w:keepNext/>
              <w:widowControl/>
              <w:ind w:left="360"/>
              <w:rPr>
                <w:rFonts w:ascii="Times New Roman" w:eastAsia="Times New Roman" w:hAnsi="Times New Roman"/>
              </w:rPr>
            </w:pPr>
            <w:r w:rsidRPr="00DC4EEB">
              <w:rPr>
                <w:rFonts w:ascii="Times New Roman" w:eastAsia="Times New Roman" w:hAnsi="Times New Roman"/>
              </w:rPr>
              <w:t>Rate (n)</w:t>
            </w:r>
          </w:p>
        </w:tc>
        <w:tc>
          <w:tcPr>
            <w:tcW w:w="2610" w:type="dxa"/>
            <w:tcBorders>
              <w:bottom w:val="nil"/>
            </w:tcBorders>
          </w:tcPr>
          <w:p w14:paraId="58387DB0" w14:textId="77777777" w:rsidR="006F3947" w:rsidRPr="003E37B0" w:rsidRDefault="006F3947" w:rsidP="002C0B97">
            <w:pPr>
              <w:pStyle w:val="TableParagraph"/>
              <w:keepNext/>
              <w:widowControl/>
              <w:jc w:val="center"/>
              <w:rPr>
                <w:rFonts w:ascii="Times New Roman" w:eastAsia="Times New Roman" w:hAnsi="Times New Roman"/>
                <w:bCs/>
              </w:rPr>
            </w:pPr>
          </w:p>
          <w:p w14:paraId="0A3ABD3B" w14:textId="77777777" w:rsidR="006F3947" w:rsidRPr="008A13F4"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63.6% (49)</w:t>
            </w:r>
          </w:p>
        </w:tc>
        <w:tc>
          <w:tcPr>
            <w:tcW w:w="2515" w:type="dxa"/>
            <w:gridSpan w:val="2"/>
            <w:tcBorders>
              <w:bottom w:val="nil"/>
            </w:tcBorders>
          </w:tcPr>
          <w:p w14:paraId="0A7A3051" w14:textId="77777777" w:rsidR="006F3947" w:rsidRDefault="006F3947" w:rsidP="002C0B97">
            <w:pPr>
              <w:pStyle w:val="TableParagraph"/>
              <w:keepNext/>
              <w:widowControl/>
              <w:jc w:val="center"/>
              <w:rPr>
                <w:rFonts w:ascii="Times New Roman" w:eastAsia="Times New Roman" w:hAnsi="Times New Roman"/>
                <w:bCs/>
              </w:rPr>
            </w:pPr>
          </w:p>
          <w:p w14:paraId="0C9C4987" w14:textId="77777777" w:rsidR="008A13F4" w:rsidRPr="003E37B0"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69.3% (52)</w:t>
            </w:r>
          </w:p>
        </w:tc>
      </w:tr>
      <w:tr w:rsidR="008A13F4" w:rsidRPr="00A542C9" w14:paraId="2CCE9434" w14:textId="77777777" w:rsidTr="002C0B97">
        <w:trPr>
          <w:cantSplit/>
        </w:trPr>
        <w:tc>
          <w:tcPr>
            <w:tcW w:w="3955" w:type="dxa"/>
            <w:tcBorders>
              <w:top w:val="nil"/>
              <w:bottom w:val="single" w:sz="4" w:space="0" w:color="000000"/>
            </w:tcBorders>
          </w:tcPr>
          <w:p w14:paraId="19DA3D6C" w14:textId="77777777" w:rsidR="008A13F4" w:rsidRDefault="008A13F4" w:rsidP="002C0B97">
            <w:pPr>
              <w:pStyle w:val="TableParagraph"/>
              <w:keepNext/>
              <w:widowControl/>
              <w:ind w:left="360" w:right="130"/>
              <w:rPr>
                <w:rFonts w:ascii="Times New Roman" w:hAnsi="Times New Roman"/>
              </w:rPr>
            </w:pPr>
            <w:r>
              <w:rPr>
                <w:rFonts w:ascii="Times New Roman" w:hAnsi="Times New Roman"/>
              </w:rPr>
              <w:t>p-value</w:t>
            </w:r>
          </w:p>
        </w:tc>
        <w:tc>
          <w:tcPr>
            <w:tcW w:w="5125" w:type="dxa"/>
            <w:gridSpan w:val="3"/>
            <w:tcBorders>
              <w:top w:val="nil"/>
              <w:bottom w:val="single" w:sz="4" w:space="0" w:color="000000"/>
            </w:tcBorders>
          </w:tcPr>
          <w:p w14:paraId="64730D35" w14:textId="77777777" w:rsidR="008A13F4" w:rsidRPr="003E37B0"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0.4951</w:t>
            </w:r>
          </w:p>
        </w:tc>
      </w:tr>
      <w:tr w:rsidR="008A13F4" w:rsidRPr="00A542C9" w14:paraId="2FCEA5D8" w14:textId="77777777" w:rsidTr="002C0B97">
        <w:trPr>
          <w:cantSplit/>
        </w:trPr>
        <w:tc>
          <w:tcPr>
            <w:tcW w:w="3955" w:type="dxa"/>
            <w:tcBorders>
              <w:bottom w:val="nil"/>
            </w:tcBorders>
          </w:tcPr>
          <w:p w14:paraId="0C186297" w14:textId="7D0E3D9D" w:rsidR="008A13F4" w:rsidRDefault="008A13F4" w:rsidP="002C0B97">
            <w:pPr>
              <w:pStyle w:val="TableParagraph"/>
              <w:keepNext/>
              <w:widowControl/>
              <w:ind w:right="135"/>
              <w:rPr>
                <w:rFonts w:ascii="Times New Roman" w:hAnsi="Times New Roman"/>
              </w:rPr>
            </w:pPr>
            <w:r w:rsidRPr="00B74CA8">
              <w:rPr>
                <w:rFonts w:ascii="Times New Roman" w:hAnsi="Times New Roman"/>
              </w:rPr>
              <w:t xml:space="preserve">Overall </w:t>
            </w:r>
            <w:r w:rsidR="007F5BC8" w:rsidRPr="00B74CA8">
              <w:rPr>
                <w:rFonts w:ascii="Times New Roman" w:hAnsi="Times New Roman"/>
              </w:rPr>
              <w:t>s</w:t>
            </w:r>
            <w:r w:rsidRPr="00B74CA8">
              <w:rPr>
                <w:rFonts w:ascii="Times New Roman" w:hAnsi="Times New Roman"/>
              </w:rPr>
              <w:t>urvival</w:t>
            </w:r>
            <w:r w:rsidRPr="00DC4EEB">
              <w:rPr>
                <w:rFonts w:ascii="Times New Roman" w:hAnsi="Times New Roman"/>
              </w:rPr>
              <w:t>*</w:t>
            </w:r>
            <w:r>
              <w:rPr>
                <w:rFonts w:ascii="Times New Roman" w:hAnsi="Times New Roman"/>
              </w:rPr>
              <w:t xml:space="preserve"> (months)</w:t>
            </w:r>
          </w:p>
          <w:p w14:paraId="1E8AEA36" w14:textId="77777777" w:rsidR="008A13F4" w:rsidRPr="00A542C9" w:rsidRDefault="008A13F4" w:rsidP="002C0B97">
            <w:pPr>
              <w:pStyle w:val="TableParagraph"/>
              <w:keepNext/>
              <w:widowControl/>
              <w:ind w:left="360" w:right="130"/>
              <w:rPr>
                <w:rFonts w:ascii="Times New Roman" w:hAnsi="Times New Roman"/>
              </w:rPr>
            </w:pPr>
            <w:r>
              <w:rPr>
                <w:rFonts w:ascii="Times New Roman" w:hAnsi="Times New Roman"/>
              </w:rPr>
              <w:t>Median</w:t>
            </w:r>
          </w:p>
        </w:tc>
        <w:tc>
          <w:tcPr>
            <w:tcW w:w="2700" w:type="dxa"/>
            <w:gridSpan w:val="2"/>
            <w:tcBorders>
              <w:bottom w:val="nil"/>
            </w:tcBorders>
          </w:tcPr>
          <w:p w14:paraId="5247EBAA" w14:textId="77777777" w:rsidR="008A13F4" w:rsidRDefault="008A13F4" w:rsidP="002C0B97">
            <w:pPr>
              <w:pStyle w:val="TableParagraph"/>
              <w:keepNext/>
              <w:widowControl/>
              <w:jc w:val="center"/>
              <w:rPr>
                <w:rFonts w:ascii="Times New Roman" w:eastAsia="Times New Roman" w:hAnsi="Times New Roman"/>
                <w:bCs/>
              </w:rPr>
            </w:pPr>
          </w:p>
          <w:p w14:paraId="2C28AEA1" w14:textId="77777777" w:rsidR="008A13F4" w:rsidRPr="003E37B0"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47.4</w:t>
            </w:r>
          </w:p>
        </w:tc>
        <w:tc>
          <w:tcPr>
            <w:tcW w:w="2425" w:type="dxa"/>
            <w:tcBorders>
              <w:bottom w:val="nil"/>
            </w:tcBorders>
          </w:tcPr>
          <w:p w14:paraId="2FC0101C" w14:textId="77777777" w:rsidR="008A13F4" w:rsidRDefault="008A13F4" w:rsidP="002C0B97">
            <w:pPr>
              <w:pStyle w:val="TableParagraph"/>
              <w:keepNext/>
              <w:widowControl/>
              <w:jc w:val="center"/>
              <w:rPr>
                <w:rFonts w:ascii="Times New Roman" w:eastAsia="Times New Roman" w:hAnsi="Times New Roman"/>
                <w:bCs/>
              </w:rPr>
            </w:pPr>
          </w:p>
          <w:p w14:paraId="7636CFCB" w14:textId="77777777" w:rsidR="008A13F4" w:rsidRPr="003E37B0"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47.0</w:t>
            </w:r>
          </w:p>
        </w:tc>
      </w:tr>
      <w:tr w:rsidR="008A13F4" w:rsidRPr="00A542C9" w14:paraId="23EA72BC" w14:textId="77777777" w:rsidTr="002C0B97">
        <w:trPr>
          <w:cantSplit/>
        </w:trPr>
        <w:tc>
          <w:tcPr>
            <w:tcW w:w="3955" w:type="dxa"/>
            <w:tcBorders>
              <w:top w:val="nil"/>
            </w:tcBorders>
          </w:tcPr>
          <w:p w14:paraId="25BD1621" w14:textId="77777777" w:rsidR="008A13F4" w:rsidRDefault="004554E9" w:rsidP="002C0B97">
            <w:pPr>
              <w:pStyle w:val="TableParagraph"/>
              <w:keepNext/>
              <w:widowControl/>
              <w:ind w:left="360" w:right="130"/>
              <w:rPr>
                <w:rFonts w:ascii="Times New Roman" w:hAnsi="Times New Roman"/>
              </w:rPr>
            </w:pPr>
            <w:r>
              <w:rPr>
                <w:rFonts w:ascii="Times New Roman" w:hAnsi="Times New Roman"/>
              </w:rPr>
              <w:t>HR</w:t>
            </w:r>
            <w:r w:rsidR="008A13F4">
              <w:rPr>
                <w:rFonts w:ascii="Times New Roman" w:hAnsi="Times New Roman"/>
              </w:rPr>
              <w:t xml:space="preserve"> (95% CI)</w:t>
            </w:r>
          </w:p>
          <w:p w14:paraId="6206AE7A" w14:textId="77777777" w:rsidR="008A13F4" w:rsidRDefault="008A13F4" w:rsidP="002C0B97">
            <w:pPr>
              <w:pStyle w:val="TableParagraph"/>
              <w:keepNext/>
              <w:widowControl/>
              <w:ind w:left="360" w:right="135"/>
              <w:rPr>
                <w:rFonts w:ascii="Times New Roman" w:hAnsi="Times New Roman"/>
              </w:rPr>
            </w:pPr>
            <w:r>
              <w:rPr>
                <w:rFonts w:ascii="Times New Roman" w:hAnsi="Times New Roman"/>
              </w:rPr>
              <w:t>p-value</w:t>
            </w:r>
          </w:p>
        </w:tc>
        <w:tc>
          <w:tcPr>
            <w:tcW w:w="5125" w:type="dxa"/>
            <w:gridSpan w:val="3"/>
            <w:tcBorders>
              <w:top w:val="nil"/>
            </w:tcBorders>
          </w:tcPr>
          <w:p w14:paraId="35606AE4" w14:textId="77777777" w:rsidR="008A13F4"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0.81 (0.53; 1.23)</w:t>
            </w:r>
          </w:p>
          <w:p w14:paraId="4EF18E3C" w14:textId="77777777" w:rsidR="008A13F4" w:rsidRPr="003E37B0" w:rsidRDefault="008A13F4" w:rsidP="002C0B97">
            <w:pPr>
              <w:pStyle w:val="TableParagraph"/>
              <w:keepNext/>
              <w:widowControl/>
              <w:jc w:val="center"/>
              <w:rPr>
                <w:rFonts w:ascii="Times New Roman" w:eastAsia="Times New Roman" w:hAnsi="Times New Roman"/>
                <w:bCs/>
              </w:rPr>
            </w:pPr>
            <w:r>
              <w:rPr>
                <w:rFonts w:ascii="Times New Roman" w:eastAsia="Times New Roman" w:hAnsi="Times New Roman"/>
                <w:bCs/>
              </w:rPr>
              <w:t>0.3267</w:t>
            </w:r>
          </w:p>
        </w:tc>
      </w:tr>
    </w:tbl>
    <w:p w14:paraId="74404F17" w14:textId="77777777" w:rsidR="00DF47F4" w:rsidRPr="00DF47F4" w:rsidRDefault="00DF47F4" w:rsidP="00AF735A">
      <w:pPr>
        <w:widowControl/>
        <w:autoSpaceDE w:val="0"/>
        <w:autoSpaceDN w:val="0"/>
        <w:adjustRightInd w:val="0"/>
        <w:ind w:left="288" w:hanging="288"/>
        <w:rPr>
          <w:rFonts w:ascii="Times New Roman" w:hAnsi="Times New Roman"/>
          <w:color w:val="000000"/>
          <w:sz w:val="20"/>
          <w:szCs w:val="20"/>
        </w:rPr>
      </w:pPr>
      <w:r w:rsidRPr="00DF47F4">
        <w:rPr>
          <w:rFonts w:ascii="Times New Roman" w:hAnsi="Times New Roman"/>
          <w:color w:val="000000"/>
          <w:sz w:val="20"/>
          <w:szCs w:val="20"/>
          <w:vertAlign w:val="superscript"/>
        </w:rPr>
        <w:t>#</w:t>
      </w:r>
      <w:r w:rsidRPr="00DF47F4">
        <w:rPr>
          <w:rFonts w:ascii="Times New Roman" w:hAnsi="Times New Roman"/>
          <w:color w:val="000000"/>
          <w:sz w:val="20"/>
          <w:szCs w:val="20"/>
        </w:rPr>
        <w:t xml:space="preserve"> </w:t>
      </w:r>
      <w:r w:rsidR="00AF735A">
        <w:rPr>
          <w:rFonts w:ascii="Times New Roman" w:hAnsi="Times New Roman"/>
          <w:color w:val="000000"/>
          <w:sz w:val="20"/>
          <w:szCs w:val="20"/>
        </w:rPr>
        <w:tab/>
      </w:r>
      <w:r w:rsidRPr="004554E9">
        <w:rPr>
          <w:rFonts w:ascii="Times New Roman" w:hAnsi="Times New Roman"/>
          <w:color w:val="000000"/>
          <w:sz w:val="20"/>
          <w:szCs w:val="20"/>
        </w:rPr>
        <w:t>A total of 154 patients (ECOG Performance Status 0 or 1) were randomi</w:t>
      </w:r>
      <w:r w:rsidR="001853E6">
        <w:rPr>
          <w:rFonts w:ascii="Times New Roman" w:hAnsi="Times New Roman"/>
          <w:color w:val="000000"/>
          <w:sz w:val="20"/>
          <w:szCs w:val="20"/>
        </w:rPr>
        <w:t>s</w:t>
      </w:r>
      <w:r w:rsidRPr="004554E9">
        <w:rPr>
          <w:rFonts w:ascii="Times New Roman" w:hAnsi="Times New Roman"/>
          <w:color w:val="000000"/>
          <w:sz w:val="20"/>
          <w:szCs w:val="20"/>
        </w:rPr>
        <w:t>ed. However two of the randomi</w:t>
      </w:r>
      <w:r w:rsidR="001853E6">
        <w:rPr>
          <w:rFonts w:ascii="Times New Roman" w:hAnsi="Times New Roman"/>
          <w:color w:val="000000"/>
          <w:sz w:val="20"/>
          <w:szCs w:val="20"/>
        </w:rPr>
        <w:t>s</w:t>
      </w:r>
      <w:r w:rsidRPr="004554E9">
        <w:rPr>
          <w:rFonts w:ascii="Times New Roman" w:hAnsi="Times New Roman"/>
          <w:color w:val="000000"/>
          <w:sz w:val="20"/>
          <w:szCs w:val="20"/>
        </w:rPr>
        <w:t>ed patients discontinued the study before receiving any study treatment</w:t>
      </w:r>
      <w:r w:rsidR="00A35C82">
        <w:rPr>
          <w:rFonts w:ascii="Times New Roman" w:hAnsi="Times New Roman"/>
          <w:color w:val="000000"/>
          <w:sz w:val="20"/>
          <w:szCs w:val="20"/>
        </w:rPr>
        <w:t>.</w:t>
      </w:r>
    </w:p>
    <w:p w14:paraId="6227196B" w14:textId="77777777" w:rsidR="00DF47F4" w:rsidRPr="00DF47F4" w:rsidRDefault="00DF47F4" w:rsidP="00AF735A">
      <w:pPr>
        <w:widowControl/>
        <w:autoSpaceDE w:val="0"/>
        <w:autoSpaceDN w:val="0"/>
        <w:adjustRightInd w:val="0"/>
        <w:ind w:left="288" w:hanging="288"/>
        <w:rPr>
          <w:rFonts w:ascii="Times New Roman" w:hAnsi="Times New Roman"/>
          <w:color w:val="000000"/>
          <w:sz w:val="20"/>
          <w:szCs w:val="20"/>
        </w:rPr>
      </w:pPr>
      <w:r w:rsidRPr="00DF47F4">
        <w:rPr>
          <w:rFonts w:ascii="Times New Roman" w:hAnsi="Times New Roman"/>
          <w:color w:val="000000"/>
          <w:sz w:val="20"/>
          <w:szCs w:val="20"/>
        </w:rPr>
        <w:t xml:space="preserve">^ </w:t>
      </w:r>
      <w:r w:rsidR="00AF735A">
        <w:rPr>
          <w:rFonts w:ascii="Times New Roman" w:hAnsi="Times New Roman"/>
          <w:color w:val="000000"/>
          <w:sz w:val="20"/>
          <w:szCs w:val="20"/>
        </w:rPr>
        <w:tab/>
      </w:r>
      <w:r w:rsidRPr="00DF47F4">
        <w:rPr>
          <w:rFonts w:ascii="Times New Roman" w:hAnsi="Times New Roman"/>
          <w:color w:val="000000"/>
          <w:sz w:val="20"/>
          <w:szCs w:val="20"/>
        </w:rPr>
        <w:t>Blinded independent review (protocol-defined primary analysis)</w:t>
      </w:r>
      <w:r w:rsidR="006B4F60">
        <w:rPr>
          <w:rFonts w:ascii="Times New Roman" w:hAnsi="Times New Roman"/>
          <w:color w:val="000000"/>
          <w:sz w:val="20"/>
          <w:szCs w:val="20"/>
        </w:rPr>
        <w:t>.</w:t>
      </w:r>
    </w:p>
    <w:p w14:paraId="110705A6" w14:textId="77777777" w:rsidR="006F3947" w:rsidRPr="004554E9" w:rsidRDefault="00DF47F4" w:rsidP="00AF735A">
      <w:pPr>
        <w:widowControl/>
        <w:ind w:left="288" w:hanging="288"/>
        <w:rPr>
          <w:rFonts w:ascii="Times New Roman" w:hAnsi="Times New Roman"/>
          <w:i/>
          <w:iCs/>
          <w:sz w:val="20"/>
          <w:szCs w:val="20"/>
        </w:rPr>
      </w:pPr>
      <w:r w:rsidRPr="00DF47F4">
        <w:rPr>
          <w:rFonts w:ascii="Times New Roman" w:hAnsi="Times New Roman"/>
          <w:color w:val="000000"/>
          <w:sz w:val="20"/>
          <w:szCs w:val="20"/>
        </w:rPr>
        <w:t xml:space="preserve">* </w:t>
      </w:r>
      <w:r w:rsidR="00AF735A">
        <w:rPr>
          <w:rFonts w:ascii="Times New Roman" w:hAnsi="Times New Roman"/>
          <w:color w:val="000000"/>
          <w:sz w:val="20"/>
          <w:szCs w:val="20"/>
        </w:rPr>
        <w:tab/>
      </w:r>
      <w:r w:rsidRPr="004554E9">
        <w:rPr>
          <w:rFonts w:ascii="Times New Roman" w:hAnsi="Times New Roman"/>
          <w:color w:val="000000"/>
          <w:sz w:val="20"/>
          <w:szCs w:val="20"/>
        </w:rPr>
        <w:t>Exploratory analysis: final OS analysis at clinical cut off on 31 October 2017, approx. 59% of patients had died.</w:t>
      </w:r>
    </w:p>
    <w:p w14:paraId="55707ABC" w14:textId="77777777" w:rsidR="00DF47F4" w:rsidRPr="004554E9" w:rsidRDefault="00DF47F4" w:rsidP="00C569C9">
      <w:pPr>
        <w:keepNext/>
        <w:widowControl/>
        <w:rPr>
          <w:rFonts w:ascii="Times New Roman" w:eastAsia="Times New Roman" w:hAnsi="Times New Roman"/>
          <w:sz w:val="20"/>
          <w:szCs w:val="20"/>
        </w:rPr>
      </w:pPr>
    </w:p>
    <w:p w14:paraId="5721586F" w14:textId="77777777" w:rsidR="00DF47F4" w:rsidRPr="004554E9" w:rsidRDefault="00DF47F4" w:rsidP="00C569C9">
      <w:pPr>
        <w:keepNext/>
        <w:widowControl/>
        <w:rPr>
          <w:rFonts w:ascii="Times New Roman" w:eastAsia="Times New Roman" w:hAnsi="Times New Roman"/>
          <w:sz w:val="20"/>
          <w:szCs w:val="20"/>
        </w:rPr>
      </w:pPr>
      <w:r w:rsidRPr="004554E9">
        <w:rPr>
          <w:rFonts w:ascii="Times New Roman" w:eastAsia="Times New Roman" w:hAnsi="Times New Roman"/>
          <w:sz w:val="20"/>
          <w:szCs w:val="20"/>
        </w:rPr>
        <w:t>CI, confidence interval; HR, Hazard ratio from unstratified Cox regression analysis; NR, not reached.</w:t>
      </w:r>
    </w:p>
    <w:p w14:paraId="354A87DF" w14:textId="77777777" w:rsidR="00DF47F4" w:rsidRPr="006F3947" w:rsidRDefault="00DF47F4" w:rsidP="00304014">
      <w:pPr>
        <w:keepNext/>
        <w:widowControl/>
        <w:rPr>
          <w:rFonts w:ascii="Times New Roman" w:hAnsi="Times New Roman"/>
          <w:i/>
          <w:iCs/>
        </w:rPr>
      </w:pPr>
    </w:p>
    <w:p w14:paraId="074B3EEC" w14:textId="77777777" w:rsidR="00D15122" w:rsidRPr="003E37B0" w:rsidRDefault="009B0756" w:rsidP="00B56F29">
      <w:pPr>
        <w:widowControl/>
        <w:rPr>
          <w:rFonts w:ascii="Times New Roman" w:eastAsia="Times New Roman" w:hAnsi="Times New Roman"/>
        </w:rPr>
      </w:pPr>
      <w:r w:rsidRPr="003E37B0">
        <w:rPr>
          <w:rFonts w:ascii="Times New Roman" w:hAnsi="Times New Roman"/>
          <w:i/>
          <w:u w:val="single" w:color="000000"/>
        </w:rPr>
        <w:t>Advanced and/or metastatic renal cell cancer (mRCC)</w:t>
      </w:r>
    </w:p>
    <w:p w14:paraId="6CB98D18" w14:textId="77777777" w:rsidR="00D15122" w:rsidRPr="003E37B0" w:rsidRDefault="00D15122" w:rsidP="00B56F29">
      <w:pPr>
        <w:widowControl/>
        <w:rPr>
          <w:rFonts w:ascii="Times New Roman" w:eastAsia="Times New Roman" w:hAnsi="Times New Roman"/>
        </w:rPr>
      </w:pPr>
    </w:p>
    <w:p w14:paraId="2566B5C0" w14:textId="77777777" w:rsidR="00D15122" w:rsidRPr="003E37B0" w:rsidRDefault="00007842" w:rsidP="00B56F29">
      <w:pPr>
        <w:widowControl/>
        <w:rPr>
          <w:rFonts w:ascii="Times New Roman" w:eastAsia="Times New Roman" w:hAnsi="Times New Roman"/>
        </w:rPr>
      </w:pPr>
      <w:r w:rsidRPr="003E37B0">
        <w:rPr>
          <w:rFonts w:ascii="Times New Roman" w:hAnsi="Times New Roman"/>
          <w:i/>
        </w:rPr>
        <w:t>Bevacizumab</w:t>
      </w:r>
      <w:r w:rsidR="009B0756" w:rsidRPr="003E37B0">
        <w:rPr>
          <w:rFonts w:ascii="Times New Roman" w:hAnsi="Times New Roman"/>
          <w:i/>
        </w:rPr>
        <w:t xml:space="preserve"> in combination with interferon alfa-2a for the first-line treatment of advanced and/or metastatic renal cell cancer (BO17705)</w:t>
      </w:r>
    </w:p>
    <w:p w14:paraId="70574D1B" w14:textId="77777777" w:rsidR="00D15122" w:rsidRPr="003E37B0" w:rsidRDefault="009B0756" w:rsidP="00B56F29">
      <w:pPr>
        <w:pStyle w:val="BodyText"/>
        <w:widowControl/>
        <w:ind w:left="0"/>
      </w:pPr>
      <w:r w:rsidRPr="003E37B0">
        <w:t xml:space="preserve">This was a phase III randomised double-blind trial conducted to evaluate the efficacy and safety of </w:t>
      </w:r>
      <w:r w:rsidR="00170D83" w:rsidRPr="003E37B0">
        <w:t>b</w:t>
      </w:r>
      <w:r w:rsidR="00007842" w:rsidRPr="003E37B0">
        <w:t>evacizumab</w:t>
      </w:r>
      <w:r w:rsidRPr="003E37B0">
        <w:t xml:space="preserve"> in combination with interferon (IFN) alfa-2a versus IFN alfa-2a alone as first-line treatment in mRCC. The 649 randomised patients (641 treated) had Karnofsky Performance Status (KPS) of ≥ 70%, no CNS metastases and adequate organ function. Patients were nephrectomised for primary renal cell carcinoma. </w:t>
      </w:r>
      <w:r w:rsidR="00007842" w:rsidRPr="003E37B0">
        <w:t>Bevacizumab</w:t>
      </w:r>
      <w:r w:rsidRPr="003E37B0">
        <w:t xml:space="preserve"> 10 mg/kg was given every 2 weeks until disease progression. IFN alfa-2a was given up to 52 weeks or until disease progression at a recommended starting dose of 9 MIU three</w:t>
      </w:r>
      <w:r w:rsidR="00170D83" w:rsidRPr="003E37B0">
        <w:t xml:space="preserve"> </w:t>
      </w:r>
      <w:r w:rsidRPr="003E37B0">
        <w:t>times a week, allowing a dose reduction to 3 MIU three times a week in 2</w:t>
      </w:r>
      <w:r w:rsidR="007F6509">
        <w:t> </w:t>
      </w:r>
      <w:r w:rsidRPr="003E37B0">
        <w:t>steps. Patients were stratified according to country and Motzer score and the treatment arms were shown to be well balanced for the prognostic factors.</w:t>
      </w:r>
    </w:p>
    <w:p w14:paraId="6035F427" w14:textId="77777777" w:rsidR="00D15122" w:rsidRPr="003E37B0" w:rsidRDefault="00D15122" w:rsidP="00B56F29">
      <w:pPr>
        <w:widowControl/>
        <w:rPr>
          <w:rFonts w:ascii="Times New Roman" w:eastAsia="Times New Roman" w:hAnsi="Times New Roman"/>
        </w:rPr>
      </w:pPr>
    </w:p>
    <w:p w14:paraId="10E45303" w14:textId="77777777" w:rsidR="00D15122" w:rsidRDefault="009B0756" w:rsidP="00B56F29">
      <w:pPr>
        <w:pStyle w:val="BodyText"/>
        <w:widowControl/>
        <w:ind w:left="0"/>
      </w:pPr>
      <w:r w:rsidRPr="003E37B0">
        <w:t xml:space="preserve">The primary endpoint was overall survival, with secondary endpoints for the trial including progression-free survival. The addition of </w:t>
      </w:r>
      <w:r w:rsidR="00170D83" w:rsidRPr="003E37B0">
        <w:t>b</w:t>
      </w:r>
      <w:r w:rsidR="00007842" w:rsidRPr="003E37B0">
        <w:t>evacizumab</w:t>
      </w:r>
      <w:r w:rsidRPr="003E37B0">
        <w:t xml:space="preserve"> to IFN-alpha-2a significantly increased PFS and objective tumour response rate. These results have been confirmed through an independent radiological review. However, the increase in the primary endpoint of overall survival by 2</w:t>
      </w:r>
      <w:r w:rsidR="007F6509">
        <w:t> </w:t>
      </w:r>
      <w:r w:rsidRPr="003E37B0">
        <w:t>months was not significant (HR</w:t>
      </w:r>
      <w:r w:rsidR="00D970C2">
        <w:t xml:space="preserve"> </w:t>
      </w:r>
      <w:r w:rsidRPr="003E37B0">
        <w:t xml:space="preserve">= 0.91). A high proportion of patients (approximately 63% IFN/placebo; 55% </w:t>
      </w:r>
      <w:r w:rsidR="00170D83" w:rsidRPr="003E37B0">
        <w:t>b</w:t>
      </w:r>
      <w:r w:rsidR="00007842" w:rsidRPr="003E37B0">
        <w:t>evacizumab</w:t>
      </w:r>
      <w:r w:rsidRPr="003E37B0">
        <w:t>/IFN) received a variety of non-specified post-trial anti-cancer therapies, including antineoplastic agents, which may have impacted the analysis of overall survival.</w:t>
      </w:r>
    </w:p>
    <w:p w14:paraId="22516193" w14:textId="77777777" w:rsidR="00203535" w:rsidRPr="003E37B0" w:rsidRDefault="00203535" w:rsidP="00B56F29">
      <w:pPr>
        <w:pStyle w:val="BodyText"/>
        <w:widowControl/>
        <w:ind w:left="0"/>
      </w:pPr>
    </w:p>
    <w:p w14:paraId="271902D2" w14:textId="77777777" w:rsidR="00D15122" w:rsidRPr="003E37B0" w:rsidRDefault="009B0756" w:rsidP="005364BB">
      <w:pPr>
        <w:pStyle w:val="BodyText"/>
        <w:widowControl/>
        <w:ind w:left="0"/>
      </w:pPr>
      <w:r w:rsidRPr="003E37B0">
        <w:t xml:space="preserve">The efficacy results are presented in Table </w:t>
      </w:r>
      <w:r w:rsidR="00DF47F4">
        <w:t>15</w:t>
      </w:r>
      <w:r w:rsidR="007F5CA7">
        <w:t>.</w:t>
      </w:r>
    </w:p>
    <w:p w14:paraId="058DF188" w14:textId="77777777" w:rsidR="00D15122" w:rsidRPr="003E37B0" w:rsidRDefault="00D15122" w:rsidP="005364BB">
      <w:pPr>
        <w:widowControl/>
        <w:rPr>
          <w:rFonts w:ascii="Times New Roman" w:eastAsia="Times New Roman" w:hAnsi="Times New Roman"/>
        </w:rPr>
      </w:pPr>
    </w:p>
    <w:p w14:paraId="3177AD92" w14:textId="77777777" w:rsidR="00D15122" w:rsidRPr="003E37B0" w:rsidRDefault="009B0756" w:rsidP="00FA4903">
      <w:pPr>
        <w:pStyle w:val="Heading1"/>
        <w:keepNext/>
        <w:widowControl/>
        <w:ind w:left="0"/>
        <w:rPr>
          <w:bCs w:val="0"/>
        </w:rPr>
      </w:pPr>
      <w:r w:rsidRPr="003E37B0">
        <w:lastRenderedPageBreak/>
        <w:t xml:space="preserve">Table </w:t>
      </w:r>
      <w:r w:rsidR="00DF47F4">
        <w:t>15</w:t>
      </w:r>
      <w:r w:rsidR="002E590F">
        <w:tab/>
      </w:r>
      <w:r w:rsidRPr="003E37B0">
        <w:t>Efficacy results for trial BO17705</w:t>
      </w:r>
    </w:p>
    <w:p w14:paraId="574A9899" w14:textId="77777777" w:rsidR="00D15122" w:rsidRPr="003E37B0" w:rsidRDefault="00D15122" w:rsidP="00FA4903">
      <w:pPr>
        <w:keepNext/>
        <w:widowControl/>
        <w:rPr>
          <w:rFonts w:ascii="Times New Roman" w:eastAsia="Times New Roman" w:hAnsi="Times New Roman"/>
          <w:bCs/>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115" w:type="dxa"/>
          <w:right w:w="115" w:type="dxa"/>
        </w:tblCellMar>
        <w:tblLook w:val="01E0" w:firstRow="1" w:lastRow="1" w:firstColumn="1" w:lastColumn="1" w:noHBand="0" w:noVBand="0"/>
      </w:tblPr>
      <w:tblGrid>
        <w:gridCol w:w="4349"/>
        <w:gridCol w:w="4729"/>
      </w:tblGrid>
      <w:tr w:rsidR="00D15122" w:rsidRPr="00A542C9" w14:paraId="0C64A3C6" w14:textId="77777777" w:rsidTr="00B74CA8">
        <w:trPr>
          <w:cantSplit/>
        </w:trPr>
        <w:tc>
          <w:tcPr>
            <w:tcW w:w="4347" w:type="dxa"/>
            <w:vMerge w:val="restart"/>
          </w:tcPr>
          <w:p w14:paraId="63CD0843" w14:textId="77777777" w:rsidR="00D15122" w:rsidRPr="00A542C9" w:rsidRDefault="00D15122" w:rsidP="002C0B97">
            <w:pPr>
              <w:keepNext/>
              <w:widowControl/>
              <w:rPr>
                <w:rFonts w:ascii="Times New Roman" w:hAnsi="Times New Roman"/>
              </w:rPr>
            </w:pPr>
          </w:p>
        </w:tc>
        <w:tc>
          <w:tcPr>
            <w:tcW w:w="4731" w:type="dxa"/>
          </w:tcPr>
          <w:p w14:paraId="4BC2D4A5" w14:textId="77777777" w:rsidR="00D15122" w:rsidRPr="003E37B0" w:rsidRDefault="009B0756" w:rsidP="002C0B97">
            <w:pPr>
              <w:pStyle w:val="TableParagraph"/>
              <w:keepNext/>
              <w:widowControl/>
              <w:jc w:val="center"/>
              <w:rPr>
                <w:rFonts w:ascii="Times New Roman" w:eastAsia="Times New Roman" w:hAnsi="Times New Roman"/>
              </w:rPr>
            </w:pPr>
            <w:r w:rsidRPr="00A542C9">
              <w:rPr>
                <w:rFonts w:ascii="Times New Roman" w:hAnsi="Times New Roman"/>
              </w:rPr>
              <w:t>BO17705</w:t>
            </w:r>
          </w:p>
        </w:tc>
      </w:tr>
      <w:tr w:rsidR="00D15122" w:rsidRPr="00A542C9" w14:paraId="344292F3" w14:textId="77777777" w:rsidTr="00B74CA8">
        <w:trPr>
          <w:cantSplit/>
        </w:trPr>
        <w:tc>
          <w:tcPr>
            <w:tcW w:w="4347" w:type="dxa"/>
            <w:vMerge/>
          </w:tcPr>
          <w:p w14:paraId="0BEB90A4" w14:textId="77777777" w:rsidR="00D15122" w:rsidRPr="00A542C9" w:rsidRDefault="00D15122" w:rsidP="002C0B97">
            <w:pPr>
              <w:keepNext/>
              <w:widowControl/>
              <w:rPr>
                <w:rFonts w:ascii="Times New Roman" w:hAnsi="Times New Roman"/>
              </w:rPr>
            </w:pPr>
          </w:p>
        </w:tc>
        <w:tc>
          <w:tcPr>
            <w:tcW w:w="4731" w:type="dxa"/>
          </w:tcPr>
          <w:p w14:paraId="67188F69" w14:textId="77777777" w:rsidR="00D15122" w:rsidRPr="003E37B0" w:rsidRDefault="009B0756" w:rsidP="002C0B97">
            <w:pPr>
              <w:pStyle w:val="TableParagraph"/>
              <w:keepNext/>
              <w:widowControl/>
              <w:tabs>
                <w:tab w:val="left" w:pos="2922"/>
              </w:tabs>
              <w:jc w:val="center"/>
              <w:rPr>
                <w:rFonts w:ascii="Times New Roman" w:eastAsia="Times New Roman" w:hAnsi="Times New Roman"/>
                <w:sz w:val="14"/>
                <w:szCs w:val="14"/>
              </w:rPr>
            </w:pPr>
            <w:r w:rsidRPr="00A542C9">
              <w:rPr>
                <w:rFonts w:ascii="Times New Roman" w:hAnsi="Times New Roman"/>
              </w:rPr>
              <w:t>Placebo + IFN</w:t>
            </w:r>
            <w:r w:rsidRPr="00A542C9">
              <w:rPr>
                <w:rFonts w:ascii="Times New Roman" w:hAnsi="Times New Roman"/>
                <w:vertAlign w:val="superscript"/>
              </w:rPr>
              <w:t>a</w:t>
            </w:r>
            <w:r w:rsidRPr="00A542C9">
              <w:rPr>
                <w:rFonts w:ascii="Times New Roman" w:hAnsi="Times New Roman"/>
                <w:sz w:val="14"/>
              </w:rPr>
              <w:tab/>
            </w:r>
            <w:r w:rsidRPr="00A542C9">
              <w:rPr>
                <w:rFonts w:ascii="Times New Roman" w:hAnsi="Times New Roman"/>
              </w:rPr>
              <w:t>Bv</w:t>
            </w:r>
            <w:r w:rsidRPr="00A542C9">
              <w:rPr>
                <w:rFonts w:ascii="Times New Roman" w:hAnsi="Times New Roman"/>
                <w:vertAlign w:val="superscript"/>
              </w:rPr>
              <w:t>b</w:t>
            </w:r>
            <w:r w:rsidRPr="00A542C9">
              <w:rPr>
                <w:rFonts w:ascii="Times New Roman" w:hAnsi="Times New Roman"/>
                <w:sz w:val="14"/>
              </w:rPr>
              <w:t xml:space="preserve"> </w:t>
            </w:r>
            <w:r w:rsidRPr="00A542C9">
              <w:rPr>
                <w:rFonts w:ascii="Times New Roman" w:hAnsi="Times New Roman"/>
              </w:rPr>
              <w:t>+ IFN</w:t>
            </w:r>
            <w:r w:rsidRPr="00A542C9">
              <w:rPr>
                <w:rFonts w:ascii="Times New Roman" w:hAnsi="Times New Roman"/>
                <w:vertAlign w:val="superscript"/>
              </w:rPr>
              <w:t>a</w:t>
            </w:r>
          </w:p>
        </w:tc>
      </w:tr>
      <w:tr w:rsidR="00D15122" w:rsidRPr="00A542C9" w14:paraId="44D873A4" w14:textId="77777777" w:rsidTr="00B74CA8">
        <w:trPr>
          <w:cantSplit/>
        </w:trPr>
        <w:tc>
          <w:tcPr>
            <w:tcW w:w="4347" w:type="dxa"/>
          </w:tcPr>
          <w:p w14:paraId="790C4C04" w14:textId="77777777" w:rsidR="00D15122" w:rsidRPr="003E37B0" w:rsidRDefault="009B0756" w:rsidP="002C0B97">
            <w:pPr>
              <w:pStyle w:val="TableParagraph"/>
              <w:keepNext/>
              <w:widowControl/>
              <w:rPr>
                <w:rFonts w:ascii="Times New Roman" w:eastAsia="Times New Roman" w:hAnsi="Times New Roman"/>
              </w:rPr>
            </w:pPr>
            <w:r w:rsidRPr="00A542C9">
              <w:rPr>
                <w:rFonts w:ascii="Times New Roman" w:hAnsi="Times New Roman"/>
              </w:rPr>
              <w:t>Number of patients</w:t>
            </w:r>
          </w:p>
        </w:tc>
        <w:tc>
          <w:tcPr>
            <w:tcW w:w="4731" w:type="dxa"/>
          </w:tcPr>
          <w:p w14:paraId="67CD2A30" w14:textId="77777777" w:rsidR="00D15122" w:rsidRPr="003E37B0" w:rsidRDefault="009B0756" w:rsidP="002C0B97">
            <w:pPr>
              <w:pStyle w:val="TableParagraph"/>
              <w:keepNext/>
              <w:widowControl/>
              <w:tabs>
                <w:tab w:val="left" w:pos="2342"/>
              </w:tabs>
              <w:jc w:val="center"/>
              <w:rPr>
                <w:rFonts w:ascii="Times New Roman" w:eastAsia="Times New Roman" w:hAnsi="Times New Roman"/>
              </w:rPr>
            </w:pPr>
            <w:r w:rsidRPr="00A542C9">
              <w:rPr>
                <w:rFonts w:ascii="Times New Roman" w:hAnsi="Times New Roman"/>
              </w:rPr>
              <w:t>322</w:t>
            </w:r>
            <w:r w:rsidRPr="00A542C9">
              <w:rPr>
                <w:rFonts w:ascii="Times New Roman" w:hAnsi="Times New Roman"/>
              </w:rPr>
              <w:tab/>
              <w:t>327</w:t>
            </w:r>
          </w:p>
        </w:tc>
      </w:tr>
      <w:tr w:rsidR="00D15122" w:rsidRPr="00A542C9" w14:paraId="748F6540" w14:textId="77777777" w:rsidTr="00B74CA8">
        <w:trPr>
          <w:cantSplit/>
        </w:trPr>
        <w:tc>
          <w:tcPr>
            <w:tcW w:w="4347" w:type="dxa"/>
          </w:tcPr>
          <w:p w14:paraId="3ED92C40" w14:textId="77777777" w:rsidR="00583644" w:rsidRPr="00A542C9" w:rsidRDefault="009B0756" w:rsidP="002C0B97">
            <w:pPr>
              <w:pStyle w:val="TableParagraph"/>
              <w:keepNext/>
              <w:widowControl/>
              <w:ind w:right="1346" w:firstLine="1"/>
              <w:rPr>
                <w:rFonts w:ascii="Times New Roman" w:hAnsi="Times New Roman"/>
              </w:rPr>
            </w:pPr>
            <w:r w:rsidRPr="00A542C9">
              <w:rPr>
                <w:rFonts w:ascii="Times New Roman" w:hAnsi="Times New Roman"/>
              </w:rPr>
              <w:t>Progression-free survival</w:t>
            </w:r>
          </w:p>
          <w:p w14:paraId="2C836CA4" w14:textId="77777777" w:rsidR="006C0348" w:rsidRPr="00A542C9" w:rsidRDefault="009B0756" w:rsidP="002C0B97">
            <w:pPr>
              <w:pStyle w:val="TableParagraph"/>
              <w:keepNext/>
              <w:widowControl/>
              <w:ind w:left="355" w:right="1346" w:firstLine="1"/>
              <w:rPr>
                <w:rFonts w:ascii="Times New Roman" w:hAnsi="Times New Roman"/>
              </w:rPr>
            </w:pPr>
            <w:r w:rsidRPr="00A542C9">
              <w:rPr>
                <w:rFonts w:ascii="Times New Roman" w:hAnsi="Times New Roman"/>
              </w:rPr>
              <w:t xml:space="preserve">Median (months) </w:t>
            </w:r>
          </w:p>
          <w:p w14:paraId="48EB9DCE" w14:textId="77777777" w:rsidR="00D15122" w:rsidRPr="003E37B0" w:rsidRDefault="009B0756" w:rsidP="002C0B97">
            <w:pPr>
              <w:pStyle w:val="TableParagraph"/>
              <w:keepNext/>
              <w:widowControl/>
              <w:ind w:left="355" w:right="1346"/>
              <w:rPr>
                <w:rFonts w:ascii="Times New Roman" w:eastAsia="Times New Roman" w:hAnsi="Times New Roman"/>
              </w:rPr>
            </w:pPr>
            <w:r w:rsidRPr="00A542C9">
              <w:rPr>
                <w:rFonts w:ascii="Times New Roman" w:hAnsi="Times New Roman"/>
              </w:rPr>
              <w:t>Hazard ratio</w:t>
            </w:r>
          </w:p>
          <w:p w14:paraId="1211B397" w14:textId="77777777" w:rsidR="00D15122" w:rsidRPr="003E37B0" w:rsidRDefault="009B0756" w:rsidP="002C0B97">
            <w:pPr>
              <w:pStyle w:val="TableParagraph"/>
              <w:keepNext/>
              <w:widowControl/>
              <w:ind w:left="355"/>
              <w:rPr>
                <w:rFonts w:ascii="Times New Roman" w:eastAsia="Times New Roman" w:hAnsi="Times New Roman"/>
              </w:rPr>
            </w:pPr>
            <w:r w:rsidRPr="00A542C9">
              <w:rPr>
                <w:rFonts w:ascii="Times New Roman" w:hAnsi="Times New Roman"/>
              </w:rPr>
              <w:t>95% CI</w:t>
            </w:r>
          </w:p>
        </w:tc>
        <w:tc>
          <w:tcPr>
            <w:tcW w:w="4731" w:type="dxa"/>
          </w:tcPr>
          <w:p w14:paraId="4C2373D5" w14:textId="77777777" w:rsidR="00D15122" w:rsidRPr="003E37B0" w:rsidRDefault="00D15122" w:rsidP="002C0B97">
            <w:pPr>
              <w:pStyle w:val="TableParagraph"/>
              <w:keepNext/>
              <w:widowControl/>
              <w:rPr>
                <w:rFonts w:ascii="Times New Roman" w:eastAsia="Times New Roman" w:hAnsi="Times New Roman"/>
                <w:bCs/>
              </w:rPr>
            </w:pPr>
          </w:p>
          <w:p w14:paraId="071F9344" w14:textId="77777777" w:rsidR="00D15122" w:rsidRPr="003E37B0" w:rsidRDefault="009B0756" w:rsidP="002C0B97">
            <w:pPr>
              <w:pStyle w:val="TableParagraph"/>
              <w:keepNext/>
              <w:widowControl/>
              <w:tabs>
                <w:tab w:val="left" w:pos="2342"/>
              </w:tabs>
              <w:jc w:val="center"/>
              <w:rPr>
                <w:rFonts w:ascii="Times New Roman" w:eastAsia="Times New Roman" w:hAnsi="Times New Roman"/>
              </w:rPr>
            </w:pPr>
            <w:r w:rsidRPr="00A542C9">
              <w:rPr>
                <w:rFonts w:ascii="Times New Roman" w:hAnsi="Times New Roman"/>
              </w:rPr>
              <w:t>5.4</w:t>
            </w:r>
            <w:r w:rsidRPr="00A542C9">
              <w:rPr>
                <w:rFonts w:ascii="Times New Roman" w:hAnsi="Times New Roman"/>
              </w:rPr>
              <w:tab/>
              <w:t>10.2</w:t>
            </w:r>
          </w:p>
          <w:p w14:paraId="616145DB" w14:textId="77777777" w:rsidR="00D15122" w:rsidRPr="003E37B0" w:rsidRDefault="009B0756" w:rsidP="002C0B97">
            <w:pPr>
              <w:pStyle w:val="TableParagraph"/>
              <w:keepNext/>
              <w:widowControl/>
              <w:jc w:val="center"/>
              <w:rPr>
                <w:rFonts w:ascii="Times New Roman" w:eastAsia="Times New Roman" w:hAnsi="Times New Roman"/>
              </w:rPr>
            </w:pPr>
            <w:r w:rsidRPr="00A542C9">
              <w:rPr>
                <w:rFonts w:ascii="Times New Roman" w:hAnsi="Times New Roman"/>
              </w:rPr>
              <w:t>0.63</w:t>
            </w:r>
          </w:p>
          <w:p w14:paraId="6BC1DE90" w14:textId="77777777" w:rsidR="00D15122" w:rsidRPr="003E37B0" w:rsidRDefault="009B0756" w:rsidP="002C0B97">
            <w:pPr>
              <w:pStyle w:val="TableParagraph"/>
              <w:keepNext/>
              <w:widowControl/>
              <w:jc w:val="center"/>
              <w:rPr>
                <w:rFonts w:ascii="Times New Roman" w:eastAsia="Times New Roman" w:hAnsi="Times New Roman"/>
              </w:rPr>
            </w:pPr>
            <w:r w:rsidRPr="00A542C9">
              <w:rPr>
                <w:rFonts w:ascii="Times New Roman" w:hAnsi="Times New Roman"/>
              </w:rPr>
              <w:t>0.52, 0.75</w:t>
            </w:r>
          </w:p>
          <w:p w14:paraId="07842BC2" w14:textId="77777777" w:rsidR="00D15122" w:rsidRPr="003E37B0" w:rsidRDefault="009B0756" w:rsidP="002C0B97">
            <w:pPr>
              <w:pStyle w:val="TableParagraph"/>
              <w:keepNext/>
              <w:widowControl/>
              <w:ind w:right="1"/>
              <w:jc w:val="center"/>
              <w:rPr>
                <w:rFonts w:ascii="Times New Roman" w:eastAsia="Times New Roman" w:hAnsi="Times New Roman"/>
              </w:rPr>
            </w:pPr>
            <w:r w:rsidRPr="003E37B0">
              <w:rPr>
                <w:rFonts w:ascii="Times New Roman" w:eastAsia="Times New Roman" w:hAnsi="Times New Roman"/>
              </w:rPr>
              <w:t xml:space="preserve">(p-value </w:t>
            </w:r>
            <w:r w:rsidR="00703DF7" w:rsidRPr="003E37B0">
              <w:rPr>
                <w:rFonts w:ascii="Times New Roman" w:eastAsia="Times New Roman" w:hAnsi="Times New Roman"/>
              </w:rPr>
              <w:t xml:space="preserve">&lt; </w:t>
            </w:r>
            <w:r w:rsidRPr="003E37B0">
              <w:rPr>
                <w:rFonts w:ascii="Times New Roman" w:eastAsia="Times New Roman" w:hAnsi="Times New Roman"/>
              </w:rPr>
              <w:t>0.0001)</w:t>
            </w:r>
          </w:p>
        </w:tc>
      </w:tr>
      <w:tr w:rsidR="00D15122" w:rsidRPr="00A542C9" w14:paraId="4323CB61" w14:textId="77777777" w:rsidTr="00B74CA8">
        <w:trPr>
          <w:cantSplit/>
        </w:trPr>
        <w:tc>
          <w:tcPr>
            <w:tcW w:w="4347" w:type="dxa"/>
          </w:tcPr>
          <w:p w14:paraId="3C2C35CC" w14:textId="77777777" w:rsidR="00D15122" w:rsidRPr="003E37B0" w:rsidRDefault="009B0756" w:rsidP="002C0B97">
            <w:pPr>
              <w:pStyle w:val="TableParagraph"/>
              <w:keepNext/>
              <w:widowControl/>
              <w:ind w:right="135"/>
              <w:rPr>
                <w:rFonts w:ascii="Times New Roman" w:eastAsia="Times New Roman" w:hAnsi="Times New Roman"/>
              </w:rPr>
            </w:pPr>
            <w:r w:rsidRPr="00A542C9">
              <w:rPr>
                <w:rFonts w:ascii="Times New Roman" w:hAnsi="Times New Roman"/>
              </w:rPr>
              <w:t xml:space="preserve">Objective response rate (%) in </w:t>
            </w:r>
            <w:r w:rsidR="00D970C2">
              <w:rPr>
                <w:rFonts w:ascii="Times New Roman" w:hAnsi="Times New Roman"/>
              </w:rPr>
              <w:t>p</w:t>
            </w:r>
            <w:r w:rsidRPr="00A542C9">
              <w:rPr>
                <w:rFonts w:ascii="Times New Roman" w:hAnsi="Times New Roman"/>
              </w:rPr>
              <w:t>atients with measurable disease</w:t>
            </w:r>
          </w:p>
          <w:p w14:paraId="07189C2B" w14:textId="77777777" w:rsidR="00D15122" w:rsidRPr="003E37B0" w:rsidRDefault="009B0756" w:rsidP="002C0B97">
            <w:pPr>
              <w:pStyle w:val="TableParagraph"/>
              <w:keepNext/>
              <w:widowControl/>
              <w:ind w:left="355"/>
              <w:rPr>
                <w:rFonts w:ascii="Times New Roman" w:eastAsia="Times New Roman" w:hAnsi="Times New Roman"/>
              </w:rPr>
            </w:pPr>
            <w:r w:rsidRPr="00A542C9">
              <w:rPr>
                <w:rFonts w:ascii="Times New Roman" w:hAnsi="Times New Roman"/>
              </w:rPr>
              <w:t>N</w:t>
            </w:r>
          </w:p>
          <w:p w14:paraId="562BD4EB" w14:textId="77777777" w:rsidR="00D15122" w:rsidRPr="003E37B0" w:rsidRDefault="009B0756" w:rsidP="002C0B97">
            <w:pPr>
              <w:pStyle w:val="TableParagraph"/>
              <w:keepNext/>
              <w:widowControl/>
              <w:ind w:left="355"/>
              <w:rPr>
                <w:rFonts w:ascii="Times New Roman" w:eastAsia="Times New Roman" w:hAnsi="Times New Roman"/>
              </w:rPr>
            </w:pPr>
            <w:r w:rsidRPr="00A542C9">
              <w:rPr>
                <w:rFonts w:ascii="Times New Roman" w:hAnsi="Times New Roman"/>
              </w:rPr>
              <w:t>Response rate</w:t>
            </w:r>
          </w:p>
        </w:tc>
        <w:tc>
          <w:tcPr>
            <w:tcW w:w="4731" w:type="dxa"/>
          </w:tcPr>
          <w:p w14:paraId="6A941728" w14:textId="77777777" w:rsidR="00D15122" w:rsidRPr="003E37B0" w:rsidRDefault="00D15122" w:rsidP="002C0B97">
            <w:pPr>
              <w:pStyle w:val="TableParagraph"/>
              <w:keepNext/>
              <w:widowControl/>
              <w:rPr>
                <w:rFonts w:ascii="Times New Roman" w:eastAsia="Times New Roman" w:hAnsi="Times New Roman"/>
                <w:bCs/>
              </w:rPr>
            </w:pPr>
          </w:p>
          <w:p w14:paraId="4E4946ED" w14:textId="77777777" w:rsidR="00D15122" w:rsidRPr="003E37B0" w:rsidRDefault="00D15122" w:rsidP="002C0B97">
            <w:pPr>
              <w:pStyle w:val="TableParagraph"/>
              <w:keepNext/>
              <w:widowControl/>
              <w:rPr>
                <w:rFonts w:ascii="Times New Roman" w:eastAsia="Times New Roman" w:hAnsi="Times New Roman"/>
                <w:bCs/>
              </w:rPr>
            </w:pPr>
          </w:p>
          <w:p w14:paraId="6C32D36D" w14:textId="77777777" w:rsidR="00D15122" w:rsidRPr="003E37B0" w:rsidRDefault="009B0756" w:rsidP="002C0B97">
            <w:pPr>
              <w:pStyle w:val="TableParagraph"/>
              <w:keepNext/>
              <w:widowControl/>
              <w:tabs>
                <w:tab w:val="left" w:pos="2339"/>
              </w:tabs>
              <w:jc w:val="center"/>
              <w:rPr>
                <w:rFonts w:ascii="Times New Roman" w:eastAsia="Times New Roman" w:hAnsi="Times New Roman"/>
              </w:rPr>
            </w:pPr>
            <w:r w:rsidRPr="00A542C9">
              <w:rPr>
                <w:rFonts w:ascii="Times New Roman" w:hAnsi="Times New Roman"/>
              </w:rPr>
              <w:t>289</w:t>
            </w:r>
            <w:r w:rsidRPr="00A542C9">
              <w:rPr>
                <w:rFonts w:ascii="Times New Roman" w:hAnsi="Times New Roman"/>
              </w:rPr>
              <w:tab/>
              <w:t>306</w:t>
            </w:r>
          </w:p>
          <w:p w14:paraId="74E5FAED" w14:textId="77777777" w:rsidR="00054CB9" w:rsidRDefault="009B0756" w:rsidP="002C0B97">
            <w:pPr>
              <w:pStyle w:val="TableParagraph"/>
              <w:keepNext/>
              <w:widowControl/>
              <w:tabs>
                <w:tab w:val="left" w:pos="2339"/>
              </w:tabs>
              <w:jc w:val="center"/>
              <w:rPr>
                <w:rFonts w:ascii="Times New Roman" w:eastAsia="Times New Roman" w:hAnsi="Times New Roman"/>
              </w:rPr>
            </w:pPr>
            <w:r w:rsidRPr="00A542C9">
              <w:rPr>
                <w:rFonts w:ascii="Times New Roman" w:hAnsi="Times New Roman"/>
              </w:rPr>
              <w:t>12.8%</w:t>
            </w:r>
            <w:r w:rsidRPr="00A542C9">
              <w:rPr>
                <w:rFonts w:ascii="Times New Roman" w:hAnsi="Times New Roman"/>
              </w:rPr>
              <w:tab/>
              <w:t>31.4%</w:t>
            </w:r>
          </w:p>
          <w:p w14:paraId="35D83987" w14:textId="77777777" w:rsidR="00D15122" w:rsidRPr="003E37B0" w:rsidRDefault="009B0756" w:rsidP="002C0B97">
            <w:pPr>
              <w:pStyle w:val="TableParagraph"/>
              <w:keepNext/>
              <w:widowControl/>
              <w:ind w:right="1"/>
              <w:jc w:val="center"/>
              <w:rPr>
                <w:rFonts w:ascii="Times New Roman" w:eastAsia="Times New Roman" w:hAnsi="Times New Roman"/>
              </w:rPr>
            </w:pPr>
            <w:r w:rsidRPr="003E37B0">
              <w:rPr>
                <w:rFonts w:ascii="Times New Roman" w:eastAsia="Times New Roman" w:hAnsi="Times New Roman"/>
              </w:rPr>
              <w:t xml:space="preserve">(p-value </w:t>
            </w:r>
            <w:r w:rsidR="00703DF7" w:rsidRPr="003E37B0">
              <w:rPr>
                <w:rFonts w:ascii="Times New Roman" w:eastAsia="Times New Roman" w:hAnsi="Times New Roman"/>
              </w:rPr>
              <w:t>&lt; 0.0001</w:t>
            </w:r>
            <w:r w:rsidRPr="003E37B0">
              <w:rPr>
                <w:rFonts w:ascii="Times New Roman" w:eastAsia="Times New Roman" w:hAnsi="Times New Roman"/>
              </w:rPr>
              <w:t>)</w:t>
            </w:r>
          </w:p>
        </w:tc>
      </w:tr>
      <w:tr w:rsidR="00583644" w:rsidRPr="00A542C9" w14:paraId="51183E2F" w14:textId="77777777" w:rsidTr="00B74CA8">
        <w:tblPrEx>
          <w:tblBorders>
            <w:top w:val="none" w:sz="0"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Ex>
        <w:trPr>
          <w:cantSplit/>
        </w:trPr>
        <w:tc>
          <w:tcPr>
            <w:tcW w:w="4350" w:type="dxa"/>
            <w:shd w:val="clear" w:color="auto" w:fill="auto"/>
          </w:tcPr>
          <w:p w14:paraId="3896E196" w14:textId="77777777" w:rsidR="00583644" w:rsidRPr="00A542C9" w:rsidRDefault="00583644" w:rsidP="005364BB">
            <w:pPr>
              <w:widowControl/>
              <w:ind w:left="288" w:right="1952" w:hanging="185"/>
              <w:rPr>
                <w:rFonts w:ascii="Times New Roman"/>
                <w:spacing w:val="27"/>
              </w:rPr>
            </w:pPr>
            <w:r w:rsidRPr="00A542C9">
              <w:rPr>
                <w:rFonts w:ascii="Times New Roman"/>
                <w:spacing w:val="-1"/>
              </w:rPr>
              <w:t>Overall</w:t>
            </w:r>
            <w:r w:rsidRPr="00A542C9">
              <w:rPr>
                <w:rFonts w:ascii="Times New Roman"/>
                <w:spacing w:val="-2"/>
              </w:rPr>
              <w:t xml:space="preserve"> </w:t>
            </w:r>
            <w:r w:rsidRPr="00A542C9">
              <w:rPr>
                <w:rFonts w:ascii="Times New Roman"/>
                <w:spacing w:val="-1"/>
              </w:rPr>
              <w:t>survival</w:t>
            </w:r>
            <w:r w:rsidRPr="00A542C9">
              <w:rPr>
                <w:rFonts w:ascii="Times New Roman"/>
                <w:spacing w:val="27"/>
              </w:rPr>
              <w:t xml:space="preserve"> </w:t>
            </w:r>
          </w:p>
          <w:p w14:paraId="0F590D5D" w14:textId="77777777" w:rsidR="00583644" w:rsidRPr="00A542C9" w:rsidRDefault="00583644" w:rsidP="005364BB">
            <w:pPr>
              <w:widowControl/>
              <w:ind w:left="288" w:right="1952" w:hanging="185"/>
              <w:rPr>
                <w:rFonts w:ascii="Times New Roman" w:eastAsia="Times New Roman" w:hAnsi="Times New Roman"/>
              </w:rPr>
            </w:pPr>
            <w:r w:rsidRPr="00A542C9">
              <w:rPr>
                <w:rFonts w:ascii="Times New Roman"/>
                <w:spacing w:val="27"/>
              </w:rPr>
              <w:tab/>
            </w:r>
            <w:r w:rsidRPr="00A542C9">
              <w:rPr>
                <w:rFonts w:ascii="Times New Roman"/>
                <w:spacing w:val="-1"/>
              </w:rPr>
              <w:t>Median</w:t>
            </w:r>
            <w:r w:rsidRPr="00A542C9">
              <w:rPr>
                <w:rFonts w:ascii="Times New Roman"/>
                <w:spacing w:val="-3"/>
              </w:rPr>
              <w:t xml:space="preserve"> </w:t>
            </w:r>
            <w:r w:rsidRPr="00A542C9">
              <w:rPr>
                <w:rFonts w:ascii="Times New Roman"/>
                <w:spacing w:val="-1"/>
              </w:rPr>
              <w:t>(months)</w:t>
            </w:r>
          </w:p>
          <w:p w14:paraId="66626267" w14:textId="77777777" w:rsidR="00583644" w:rsidRPr="00A542C9" w:rsidRDefault="00583644" w:rsidP="005364BB">
            <w:pPr>
              <w:widowControl/>
              <w:ind w:left="288" w:right="2378"/>
              <w:rPr>
                <w:rFonts w:ascii="Times New Roman"/>
                <w:spacing w:val="22"/>
              </w:rPr>
            </w:pPr>
            <w:r w:rsidRPr="00A542C9">
              <w:rPr>
                <w:rFonts w:ascii="Times New Roman"/>
                <w:spacing w:val="-1"/>
              </w:rPr>
              <w:t>Hazard</w:t>
            </w:r>
            <w:r w:rsidRPr="00A542C9">
              <w:rPr>
                <w:rFonts w:ascii="Times New Roman"/>
              </w:rPr>
              <w:t xml:space="preserve"> ratio</w:t>
            </w:r>
            <w:r w:rsidRPr="00A542C9">
              <w:rPr>
                <w:rFonts w:ascii="Times New Roman"/>
                <w:spacing w:val="22"/>
              </w:rPr>
              <w:t xml:space="preserve"> </w:t>
            </w:r>
          </w:p>
          <w:p w14:paraId="6765FD68" w14:textId="77777777" w:rsidR="00583644" w:rsidRPr="00A542C9" w:rsidRDefault="00583644" w:rsidP="005364BB">
            <w:pPr>
              <w:widowControl/>
              <w:ind w:left="288" w:right="2378"/>
              <w:rPr>
                <w:rFonts w:ascii="Times New Roman" w:eastAsia="Times New Roman" w:hAnsi="Times New Roman"/>
              </w:rPr>
            </w:pPr>
            <w:r w:rsidRPr="00A542C9">
              <w:rPr>
                <w:rFonts w:ascii="Times New Roman"/>
              </w:rPr>
              <w:t>95%</w:t>
            </w:r>
            <w:r w:rsidRPr="00A542C9">
              <w:rPr>
                <w:rFonts w:ascii="Times New Roman"/>
                <w:spacing w:val="1"/>
              </w:rPr>
              <w:t xml:space="preserve"> </w:t>
            </w:r>
            <w:r w:rsidRPr="00A542C9">
              <w:rPr>
                <w:rFonts w:ascii="Times New Roman"/>
                <w:spacing w:val="-1"/>
              </w:rPr>
              <w:t>CI</w:t>
            </w:r>
          </w:p>
          <w:p w14:paraId="4EB75F83" w14:textId="77777777" w:rsidR="00583644" w:rsidRPr="00A542C9" w:rsidRDefault="00583644" w:rsidP="005364BB">
            <w:pPr>
              <w:widowControl/>
              <w:rPr>
                <w:rFonts w:ascii="Times New Roman" w:eastAsia="Times New Roman" w:hAnsi="Times New Roman"/>
                <w:sz w:val="25"/>
                <w:szCs w:val="25"/>
              </w:rPr>
            </w:pPr>
          </w:p>
        </w:tc>
        <w:tc>
          <w:tcPr>
            <w:tcW w:w="4728" w:type="dxa"/>
            <w:shd w:val="clear" w:color="auto" w:fill="auto"/>
          </w:tcPr>
          <w:p w14:paraId="6BD81189" w14:textId="77777777" w:rsidR="00583644" w:rsidRPr="00A542C9" w:rsidRDefault="00583644" w:rsidP="005364BB">
            <w:pPr>
              <w:widowControl/>
              <w:tabs>
                <w:tab w:val="left" w:pos="2281"/>
              </w:tabs>
              <w:ind w:left="62"/>
              <w:jc w:val="center"/>
              <w:rPr>
                <w:rFonts w:ascii="Times New Roman"/>
              </w:rPr>
            </w:pPr>
          </w:p>
          <w:p w14:paraId="5B2592A7" w14:textId="77777777" w:rsidR="00583644" w:rsidRPr="00A542C9" w:rsidRDefault="00583644" w:rsidP="005364BB">
            <w:pPr>
              <w:widowControl/>
              <w:tabs>
                <w:tab w:val="left" w:pos="2281"/>
              </w:tabs>
              <w:ind w:left="62"/>
              <w:jc w:val="center"/>
              <w:rPr>
                <w:rFonts w:ascii="Times New Roman" w:eastAsia="Times New Roman" w:hAnsi="Times New Roman"/>
              </w:rPr>
            </w:pPr>
            <w:r w:rsidRPr="00A542C9">
              <w:rPr>
                <w:rFonts w:ascii="Times New Roman"/>
              </w:rPr>
              <w:t>21.3</w:t>
            </w:r>
            <w:r w:rsidRPr="00A542C9">
              <w:rPr>
                <w:rFonts w:ascii="Times New Roman"/>
              </w:rPr>
              <w:tab/>
              <w:t>23.3</w:t>
            </w:r>
          </w:p>
          <w:p w14:paraId="4B78016F" w14:textId="77777777" w:rsidR="00583644" w:rsidRPr="00A542C9" w:rsidRDefault="00583644" w:rsidP="005364BB">
            <w:pPr>
              <w:widowControl/>
              <w:ind w:left="2"/>
              <w:jc w:val="center"/>
              <w:rPr>
                <w:rFonts w:ascii="Times New Roman" w:eastAsia="Times New Roman" w:hAnsi="Times New Roman"/>
              </w:rPr>
            </w:pPr>
            <w:r w:rsidRPr="00A542C9">
              <w:rPr>
                <w:rFonts w:ascii="Times New Roman"/>
              </w:rPr>
              <w:t>0.91</w:t>
            </w:r>
          </w:p>
          <w:p w14:paraId="55DBE753" w14:textId="77777777" w:rsidR="00583644" w:rsidRPr="00A542C9" w:rsidRDefault="00583644" w:rsidP="005364BB">
            <w:pPr>
              <w:widowControl/>
              <w:jc w:val="center"/>
              <w:rPr>
                <w:rFonts w:ascii="Times New Roman" w:eastAsia="Times New Roman" w:hAnsi="Times New Roman"/>
              </w:rPr>
            </w:pPr>
            <w:r w:rsidRPr="00A542C9">
              <w:rPr>
                <w:rFonts w:ascii="Times New Roman"/>
              </w:rPr>
              <w:t>0.76, 1.10</w:t>
            </w:r>
          </w:p>
          <w:p w14:paraId="7046397C" w14:textId="77777777" w:rsidR="00583644" w:rsidRPr="00A542C9" w:rsidRDefault="00583644" w:rsidP="005364BB">
            <w:pPr>
              <w:widowControl/>
              <w:jc w:val="center"/>
              <w:rPr>
                <w:rFonts w:ascii="Times New Roman" w:eastAsia="Times New Roman" w:hAnsi="Times New Roman"/>
                <w:sz w:val="25"/>
                <w:szCs w:val="25"/>
              </w:rPr>
            </w:pPr>
            <w:r w:rsidRPr="00A542C9">
              <w:rPr>
                <w:rFonts w:ascii="Times New Roman"/>
                <w:spacing w:val="-1"/>
              </w:rPr>
              <w:t>(p-value</w:t>
            </w:r>
            <w:r w:rsidRPr="00A542C9">
              <w:rPr>
                <w:rFonts w:ascii="Times New Roman"/>
              </w:rPr>
              <w:t xml:space="preserve"> </w:t>
            </w:r>
            <w:r w:rsidRPr="00A542C9">
              <w:rPr>
                <w:rFonts w:ascii="Times New Roman"/>
                <w:spacing w:val="-1"/>
              </w:rPr>
              <w:t>0.3360)</w:t>
            </w:r>
          </w:p>
        </w:tc>
      </w:tr>
    </w:tbl>
    <w:p w14:paraId="56F17790" w14:textId="77777777" w:rsidR="003D5817" w:rsidRPr="003E37B0" w:rsidRDefault="003D5817" w:rsidP="003D5817">
      <w:pPr>
        <w:widowControl/>
        <w:ind w:left="288" w:hanging="288"/>
        <w:rPr>
          <w:rFonts w:ascii="Times New Roman" w:eastAsia="Times New Roman" w:hAnsi="Times New Roman"/>
          <w:sz w:val="20"/>
          <w:szCs w:val="20"/>
        </w:rPr>
      </w:pPr>
      <w:r w:rsidRPr="003E37B0">
        <w:rPr>
          <w:rFonts w:ascii="Times New Roman" w:hAnsi="Times New Roman"/>
          <w:vertAlign w:val="superscript"/>
        </w:rPr>
        <w:t>a</w:t>
      </w:r>
      <w:r w:rsidRPr="003E37B0">
        <w:rPr>
          <w:rFonts w:ascii="Times New Roman" w:hAnsi="Times New Roman"/>
          <w:sz w:val="13"/>
        </w:rPr>
        <w:t xml:space="preserve"> </w:t>
      </w:r>
      <w:r>
        <w:rPr>
          <w:rFonts w:ascii="Times New Roman" w:hAnsi="Times New Roman"/>
          <w:sz w:val="13"/>
        </w:rPr>
        <w:tab/>
      </w:r>
      <w:r w:rsidRPr="003E37B0">
        <w:rPr>
          <w:rFonts w:ascii="Times New Roman" w:hAnsi="Times New Roman"/>
          <w:sz w:val="20"/>
        </w:rPr>
        <w:t>Interferon alfa-2a 9 MIU 3x/week</w:t>
      </w:r>
    </w:p>
    <w:p w14:paraId="0884A6E8" w14:textId="77777777" w:rsidR="003D5817" w:rsidRPr="003E37B0" w:rsidRDefault="003D5817" w:rsidP="003D5817">
      <w:pPr>
        <w:widowControl/>
        <w:ind w:left="288" w:hanging="288"/>
        <w:rPr>
          <w:rFonts w:ascii="Times New Roman" w:eastAsia="Times New Roman" w:hAnsi="Times New Roman"/>
          <w:sz w:val="20"/>
          <w:szCs w:val="20"/>
        </w:rPr>
      </w:pPr>
      <w:r w:rsidRPr="003E37B0">
        <w:rPr>
          <w:rFonts w:ascii="Times New Roman" w:hAnsi="Times New Roman"/>
          <w:vertAlign w:val="superscript"/>
        </w:rPr>
        <w:t>b</w:t>
      </w:r>
      <w:r w:rsidRPr="003E37B0">
        <w:rPr>
          <w:rFonts w:ascii="Times New Roman" w:hAnsi="Times New Roman"/>
          <w:sz w:val="13"/>
        </w:rPr>
        <w:t xml:space="preserve"> </w:t>
      </w:r>
      <w:r>
        <w:rPr>
          <w:rFonts w:ascii="Times New Roman" w:hAnsi="Times New Roman"/>
          <w:sz w:val="13"/>
        </w:rPr>
        <w:tab/>
      </w:r>
      <w:r w:rsidRPr="003E37B0">
        <w:rPr>
          <w:rFonts w:ascii="Times New Roman" w:hAnsi="Times New Roman"/>
          <w:sz w:val="20"/>
        </w:rPr>
        <w:t>Bevacizumab 10 mg/kg q 2 wk</w:t>
      </w:r>
    </w:p>
    <w:p w14:paraId="2A167FE5" w14:textId="77777777" w:rsidR="00583644" w:rsidRDefault="00583644" w:rsidP="00B56F29">
      <w:pPr>
        <w:widowControl/>
        <w:rPr>
          <w:rFonts w:ascii="Times New Roman" w:eastAsia="Times New Roman" w:hAnsi="Times New Roman"/>
          <w:sz w:val="25"/>
          <w:szCs w:val="25"/>
        </w:rPr>
      </w:pPr>
    </w:p>
    <w:p w14:paraId="3C354078" w14:textId="77777777" w:rsidR="00D15122" w:rsidRPr="003E37B0" w:rsidRDefault="009B0756" w:rsidP="00B56F29">
      <w:pPr>
        <w:pStyle w:val="BodyText"/>
        <w:widowControl/>
        <w:ind w:left="0"/>
      </w:pPr>
      <w:r w:rsidRPr="003E37B0">
        <w:t>An exploratory multivariate Cox regression model using backward selection indicated that the following baseline prognostic factors were strongly associated with survival independent of treatment: gender, white blood cell count, platelets, body weight loss in the 6 months prior to trial entry, number of metastatic sites, sum of longest diameter of target lesions, Motzer score. Adjustment for these baseline factors resulted in a treatment hazard ratio of 0.78 (95% CI [0.63; 0.96], p</w:t>
      </w:r>
      <w:r w:rsidR="00D970C2">
        <w:t xml:space="preserve"> </w:t>
      </w:r>
      <w:r w:rsidRPr="003E37B0">
        <w:t>=</w:t>
      </w:r>
      <w:r w:rsidR="00D970C2">
        <w:t xml:space="preserve"> </w:t>
      </w:r>
      <w:r w:rsidRPr="003E37B0">
        <w:t xml:space="preserve">0.0219), indicating a 22% reduction in the risk of death for patients in the </w:t>
      </w:r>
      <w:r w:rsidR="00170D83" w:rsidRPr="003E37B0">
        <w:t>b</w:t>
      </w:r>
      <w:r w:rsidR="00007842" w:rsidRPr="003E37B0">
        <w:t>evacizumab</w:t>
      </w:r>
      <w:r w:rsidR="00D524A6">
        <w:t> </w:t>
      </w:r>
      <w:r w:rsidRPr="003E37B0">
        <w:t>+</w:t>
      </w:r>
      <w:r w:rsidR="00D524A6">
        <w:t> </w:t>
      </w:r>
      <w:r w:rsidRPr="003E37B0">
        <w:t>IFN alfa-2a arm compared to IFN alfa-2a arm.</w:t>
      </w:r>
    </w:p>
    <w:p w14:paraId="61F711FC" w14:textId="77777777" w:rsidR="00D15122" w:rsidRPr="003E37B0" w:rsidRDefault="00D15122" w:rsidP="00B56F29">
      <w:pPr>
        <w:widowControl/>
        <w:rPr>
          <w:rFonts w:ascii="Times New Roman" w:eastAsia="Times New Roman" w:hAnsi="Times New Roman"/>
        </w:rPr>
      </w:pPr>
    </w:p>
    <w:p w14:paraId="5E79DAF2" w14:textId="65E83EE0" w:rsidR="00D15122" w:rsidRPr="003E37B0" w:rsidRDefault="009B0756" w:rsidP="00B56F29">
      <w:pPr>
        <w:pStyle w:val="BodyText"/>
        <w:widowControl/>
        <w:ind w:left="0"/>
      </w:pPr>
      <w:r w:rsidRPr="003E37B0">
        <w:t>Ninety</w:t>
      </w:r>
      <w:r w:rsidR="00B10013">
        <w:t>-</w:t>
      </w:r>
      <w:r w:rsidRPr="003E37B0">
        <w:t xml:space="preserve">seven (97) patients in the IFN alfa-2a arm and 131 patients in the </w:t>
      </w:r>
      <w:r w:rsidR="00170D83" w:rsidRPr="003E37B0">
        <w:t>b</w:t>
      </w:r>
      <w:r w:rsidR="00007842" w:rsidRPr="003E37B0">
        <w:t>evacizumab</w:t>
      </w:r>
      <w:r w:rsidRPr="003E37B0">
        <w:t xml:space="preserve"> arm reduced the dose of IFN alfa-2a from 9 MIU to either 6 or 3 MIU three times a week as pre-specified in the protocol.</w:t>
      </w:r>
      <w:r w:rsidR="00202F7F" w:rsidRPr="003E37B0">
        <w:t xml:space="preserve"> </w:t>
      </w:r>
      <w:r w:rsidRPr="003E37B0">
        <w:t xml:space="preserve">Dose-reduction of IFN alfa-2a did not appear to affect the efficacy of the combination of </w:t>
      </w:r>
      <w:r w:rsidR="00202F7F" w:rsidRPr="003E37B0">
        <w:t>b</w:t>
      </w:r>
      <w:r w:rsidR="00007842" w:rsidRPr="003E37B0">
        <w:t>evacizumab</w:t>
      </w:r>
      <w:r w:rsidRPr="003E37B0">
        <w:t xml:space="preserve"> and IFN alfa-2a based on PFS event free rates over time, as shown by a sub-group analysis. The 131 patients in the </w:t>
      </w:r>
      <w:r w:rsidR="00202F7F" w:rsidRPr="003E37B0">
        <w:t>b</w:t>
      </w:r>
      <w:r w:rsidR="00007842" w:rsidRPr="003E37B0">
        <w:t>evacizumab</w:t>
      </w:r>
      <w:r w:rsidRPr="003E37B0">
        <w:t xml:space="preserve"> + IFN alfa-2a arm who reduced and maintained the IFN alfa-2a dose at 6 or 3 MIU during the trial, exhibited at 6, 12 and 18 months PFS event free rates of 73, 52 and 21% respectively, as compared to 61, 43 and 17% in the total population of patients receiving </w:t>
      </w:r>
      <w:r w:rsidR="00202F7F" w:rsidRPr="003E37B0">
        <w:t>b</w:t>
      </w:r>
      <w:r w:rsidR="00007842" w:rsidRPr="003E37B0">
        <w:t>evacizumab</w:t>
      </w:r>
      <w:r w:rsidRPr="003E37B0">
        <w:t xml:space="preserve"> + IFN alfa-2a.</w:t>
      </w:r>
    </w:p>
    <w:p w14:paraId="03D14D0F" w14:textId="77777777" w:rsidR="00D15122" w:rsidRPr="003E37B0" w:rsidRDefault="00D15122" w:rsidP="00B56F29">
      <w:pPr>
        <w:widowControl/>
        <w:rPr>
          <w:rFonts w:ascii="Times New Roman" w:eastAsia="Times New Roman" w:hAnsi="Times New Roman"/>
        </w:rPr>
      </w:pPr>
    </w:p>
    <w:p w14:paraId="0F85F572" w14:textId="77777777" w:rsidR="00D15122" w:rsidRPr="003E37B0" w:rsidRDefault="009B0756" w:rsidP="00B56F29">
      <w:pPr>
        <w:keepNext/>
        <w:widowControl/>
        <w:rPr>
          <w:rFonts w:ascii="Times New Roman" w:eastAsia="Times New Roman" w:hAnsi="Times New Roman"/>
        </w:rPr>
      </w:pPr>
      <w:r w:rsidRPr="003E37B0">
        <w:rPr>
          <w:rFonts w:ascii="Times New Roman" w:hAnsi="Times New Roman"/>
          <w:i/>
        </w:rPr>
        <w:t>AVF2938</w:t>
      </w:r>
    </w:p>
    <w:p w14:paraId="2125C459" w14:textId="77777777" w:rsidR="00D15122" w:rsidRPr="003E37B0" w:rsidRDefault="009B0756" w:rsidP="00B56F29">
      <w:pPr>
        <w:pStyle w:val="BodyText"/>
        <w:widowControl/>
        <w:ind w:left="0"/>
      </w:pPr>
      <w:r w:rsidRPr="003E37B0">
        <w:t xml:space="preserve">This was a randomised, double-blind, phase II clinical trial investigating </w:t>
      </w:r>
      <w:r w:rsidR="00202F7F" w:rsidRPr="003E37B0">
        <w:t>b</w:t>
      </w:r>
      <w:r w:rsidR="00007842" w:rsidRPr="003E37B0">
        <w:t>evacizumab</w:t>
      </w:r>
      <w:r w:rsidRPr="003E37B0">
        <w:t xml:space="preserve"> 10</w:t>
      </w:r>
      <w:r w:rsidR="007F6509">
        <w:t> </w:t>
      </w:r>
      <w:r w:rsidRPr="003E37B0">
        <w:t>mg/kg in a 2</w:t>
      </w:r>
      <w:r w:rsidR="00D524A6">
        <w:t> </w:t>
      </w:r>
      <w:r w:rsidRPr="003E37B0">
        <w:t xml:space="preserve">weekly schedule with the same dose of </w:t>
      </w:r>
      <w:r w:rsidR="00202F7F" w:rsidRPr="003E37B0">
        <w:t>b</w:t>
      </w:r>
      <w:r w:rsidR="00007842" w:rsidRPr="003E37B0">
        <w:t>evacizumab</w:t>
      </w:r>
      <w:r w:rsidRPr="003E37B0">
        <w:t xml:space="preserve"> in combination with 150 mg daily erlotinib, in patients with metastatic clear cell RCC. A total of 104 patients were randomised to treatment in this trial, 53 to </w:t>
      </w:r>
      <w:r w:rsidR="00202F7F" w:rsidRPr="003E37B0">
        <w:t>b</w:t>
      </w:r>
      <w:r w:rsidR="00007842" w:rsidRPr="003E37B0">
        <w:t>evacizumab</w:t>
      </w:r>
      <w:r w:rsidRPr="003E37B0">
        <w:t xml:space="preserve"> 10 mg/kg every 2 weeks plus placebo and 51 to </w:t>
      </w:r>
      <w:r w:rsidR="00202F7F" w:rsidRPr="003E37B0">
        <w:t>b</w:t>
      </w:r>
      <w:r w:rsidR="00007842" w:rsidRPr="003E37B0">
        <w:t>evacizumab</w:t>
      </w:r>
      <w:r w:rsidRPr="003E37B0">
        <w:t xml:space="preserve"> 10</w:t>
      </w:r>
      <w:r w:rsidR="007F6509">
        <w:t> </w:t>
      </w:r>
      <w:r w:rsidRPr="003E37B0">
        <w:t>mg/kg every 2 weeks plus erlotinib 150 mg daily. The analysis of the primary endpoint showed no difference between the</w:t>
      </w:r>
      <w:r w:rsidR="00202F7F" w:rsidRPr="003E37B0">
        <w:t xml:space="preserve"> b</w:t>
      </w:r>
      <w:r w:rsidR="00007842" w:rsidRPr="003E37B0">
        <w:t>evacizumab</w:t>
      </w:r>
      <w:r w:rsidRPr="003E37B0">
        <w:t xml:space="preserve"> + Placebo arm and the </w:t>
      </w:r>
      <w:r w:rsidR="00202F7F" w:rsidRPr="003E37B0">
        <w:t>b</w:t>
      </w:r>
      <w:r w:rsidR="00007842" w:rsidRPr="003E37B0">
        <w:t>evacizumab</w:t>
      </w:r>
      <w:r w:rsidRPr="003E37B0">
        <w:t xml:space="preserve"> + Erlotinib arm (median PFS 8.5 versus 9.9 months). Seven patients in each arm had an objective response. The addition of erlotinib to bevacizumab did not result</w:t>
      </w:r>
      <w:r w:rsidR="00202F7F" w:rsidRPr="003E37B0">
        <w:t xml:space="preserve"> </w:t>
      </w:r>
      <w:r w:rsidRPr="003E37B0">
        <w:t>in an improvement in OS (HR = 1.764; p</w:t>
      </w:r>
      <w:r w:rsidR="00D970C2">
        <w:t xml:space="preserve"> </w:t>
      </w:r>
      <w:r w:rsidRPr="003E37B0">
        <w:t>=</w:t>
      </w:r>
      <w:r w:rsidR="00D970C2">
        <w:t xml:space="preserve"> </w:t>
      </w:r>
      <w:r w:rsidRPr="003E37B0">
        <w:t>0.1789), duration of objective response (6.7 vs 9.1 months) or time to symptom progression (HR = 1.172; p</w:t>
      </w:r>
      <w:r w:rsidR="00D970C2">
        <w:t xml:space="preserve"> </w:t>
      </w:r>
      <w:r w:rsidRPr="003E37B0">
        <w:t>=</w:t>
      </w:r>
      <w:r w:rsidR="00D970C2">
        <w:t xml:space="preserve"> </w:t>
      </w:r>
      <w:r w:rsidRPr="003E37B0">
        <w:t>0.5076).</w:t>
      </w:r>
    </w:p>
    <w:p w14:paraId="40EA4B12" w14:textId="77777777" w:rsidR="00D15122" w:rsidRPr="003E37B0" w:rsidRDefault="00D15122" w:rsidP="00B56F29">
      <w:pPr>
        <w:widowControl/>
        <w:rPr>
          <w:rFonts w:ascii="Times New Roman" w:eastAsia="Times New Roman" w:hAnsi="Times New Roman"/>
        </w:rPr>
      </w:pPr>
    </w:p>
    <w:p w14:paraId="774EC8FA" w14:textId="77777777" w:rsidR="00D15122" w:rsidRPr="003E37B0" w:rsidRDefault="009B0756" w:rsidP="00B56F29">
      <w:pPr>
        <w:keepNext/>
        <w:widowControl/>
        <w:spacing w:line="252" w:lineRule="exact"/>
        <w:rPr>
          <w:rFonts w:ascii="Times New Roman" w:eastAsia="Times New Roman" w:hAnsi="Times New Roman"/>
        </w:rPr>
      </w:pPr>
      <w:r w:rsidRPr="003E37B0">
        <w:rPr>
          <w:rFonts w:ascii="Times New Roman" w:hAnsi="Times New Roman"/>
          <w:i/>
        </w:rPr>
        <w:t>AVF0890</w:t>
      </w:r>
    </w:p>
    <w:p w14:paraId="24811E0D" w14:textId="68221D34" w:rsidR="00D15122" w:rsidRPr="003E37B0" w:rsidRDefault="009B0756" w:rsidP="00B56F29">
      <w:pPr>
        <w:pStyle w:val="BodyText"/>
        <w:widowControl/>
        <w:ind w:left="0"/>
      </w:pPr>
      <w:r w:rsidRPr="003E37B0">
        <w:t>This was a randomised phase II trial conducted to compare the efficacy and safety of bevacizumab versus placebo. A total of 116 patients were randomised to receive bevacizumab 3 mg/kg every 2</w:t>
      </w:r>
      <w:r w:rsidR="00D524A6">
        <w:t> </w:t>
      </w:r>
      <w:r w:rsidRPr="003E37B0">
        <w:t>weeks (n</w:t>
      </w:r>
      <w:r w:rsidR="008666F4">
        <w:t> </w:t>
      </w:r>
      <w:r w:rsidRPr="003E37B0">
        <w:t>=</w:t>
      </w:r>
      <w:r w:rsidR="008666F4">
        <w:t> </w:t>
      </w:r>
      <w:r w:rsidRPr="003E37B0">
        <w:t>39), 10 mg/kg every 2 weeks; (n</w:t>
      </w:r>
      <w:r w:rsidR="008666F4">
        <w:t> </w:t>
      </w:r>
      <w:r w:rsidRPr="003E37B0">
        <w:t>=</w:t>
      </w:r>
      <w:r w:rsidR="008666F4">
        <w:t> </w:t>
      </w:r>
      <w:r w:rsidRPr="003E37B0">
        <w:t>37), or placebo (n</w:t>
      </w:r>
      <w:r w:rsidR="008666F4">
        <w:t> </w:t>
      </w:r>
      <w:r w:rsidRPr="003E37B0">
        <w:t>=</w:t>
      </w:r>
      <w:r w:rsidR="008666F4">
        <w:t> </w:t>
      </w:r>
      <w:r w:rsidRPr="003E37B0">
        <w:t xml:space="preserve">40). An interim analysis showed there was a significant prolongation of the time to progression of disease in the 10 mg/kg group as compared with the placebo group (hazard ratio, 2.55; p &lt; 0.001). There was a small difference, of </w:t>
      </w:r>
      <w:r w:rsidRPr="003E37B0">
        <w:lastRenderedPageBreak/>
        <w:t>borderline significance, between the time to progression of disease in the 3 mg/kg group and that in the placebo group (hazard ratio, 1.26; p</w:t>
      </w:r>
      <w:r w:rsidR="00D970C2">
        <w:t xml:space="preserve"> </w:t>
      </w:r>
      <w:r w:rsidRPr="003E37B0">
        <w:t>=</w:t>
      </w:r>
      <w:r w:rsidR="00D970C2">
        <w:t xml:space="preserve"> </w:t>
      </w:r>
      <w:r w:rsidRPr="003E37B0">
        <w:t>0.053). Four patients had objective (partial) response, and all of these had received the 10 mg/kg dose bevacizumab; the ORR for the 10 mg/kg dose was 10%.</w:t>
      </w:r>
    </w:p>
    <w:p w14:paraId="086A9CB0" w14:textId="77777777" w:rsidR="002E30F6" w:rsidRDefault="002E30F6" w:rsidP="00B56F29">
      <w:pPr>
        <w:widowControl/>
        <w:rPr>
          <w:rFonts w:ascii="Times New Roman" w:eastAsia="Times New Roman" w:hAnsi="Times New Roman"/>
        </w:rPr>
      </w:pPr>
    </w:p>
    <w:p w14:paraId="7D09B5BE" w14:textId="77777777" w:rsidR="002E30F6" w:rsidRDefault="002E30F6" w:rsidP="00B56F29">
      <w:pPr>
        <w:widowControl/>
        <w:rPr>
          <w:rFonts w:ascii="Times New Roman" w:eastAsia="Times New Roman" w:hAnsi="Times New Roman"/>
        </w:rPr>
      </w:pPr>
      <w:r>
        <w:rPr>
          <w:rFonts w:ascii="Times New Roman"/>
          <w:i/>
          <w:spacing w:val="-1"/>
          <w:u w:val="single" w:color="000000"/>
        </w:rPr>
        <w:t>Epithelial</w:t>
      </w:r>
      <w:r>
        <w:rPr>
          <w:rFonts w:ascii="Times New Roman"/>
          <w:i/>
          <w:spacing w:val="-2"/>
          <w:u w:val="single" w:color="000000"/>
        </w:rPr>
        <w:t xml:space="preserve"> </w:t>
      </w:r>
      <w:r>
        <w:rPr>
          <w:rFonts w:ascii="Times New Roman"/>
          <w:i/>
          <w:spacing w:val="-1"/>
          <w:u w:val="single" w:color="000000"/>
        </w:rPr>
        <w:t>ovarian,</w:t>
      </w:r>
      <w:r>
        <w:rPr>
          <w:rFonts w:ascii="Times New Roman"/>
          <w:i/>
          <w:spacing w:val="-3"/>
          <w:u w:val="single" w:color="000000"/>
        </w:rPr>
        <w:t xml:space="preserve"> </w:t>
      </w:r>
      <w:r>
        <w:rPr>
          <w:rFonts w:ascii="Times New Roman"/>
          <w:i/>
          <w:spacing w:val="-1"/>
          <w:u w:val="single" w:color="000000"/>
        </w:rPr>
        <w:t>fallopian</w:t>
      </w:r>
      <w:r>
        <w:rPr>
          <w:rFonts w:ascii="Times New Roman"/>
          <w:i/>
          <w:u w:val="single" w:color="000000"/>
        </w:rPr>
        <w:t xml:space="preserve"> tube</w:t>
      </w:r>
      <w:r>
        <w:rPr>
          <w:rFonts w:ascii="Times New Roman"/>
          <w:i/>
          <w:spacing w:val="-3"/>
          <w:u w:val="single" w:color="000000"/>
        </w:rPr>
        <w:t xml:space="preserve"> </w:t>
      </w:r>
      <w:r>
        <w:rPr>
          <w:rFonts w:ascii="Times New Roman"/>
          <w:i/>
          <w:u w:val="single" w:color="000000"/>
        </w:rPr>
        <w:t xml:space="preserve">and </w:t>
      </w:r>
      <w:r>
        <w:rPr>
          <w:rFonts w:ascii="Times New Roman"/>
          <w:i/>
          <w:spacing w:val="-1"/>
          <w:u w:val="single" w:color="000000"/>
        </w:rPr>
        <w:t>primary</w:t>
      </w:r>
      <w:r>
        <w:rPr>
          <w:rFonts w:ascii="Times New Roman"/>
          <w:i/>
          <w:u w:val="single" w:color="000000"/>
        </w:rPr>
        <w:t xml:space="preserve"> </w:t>
      </w:r>
      <w:r>
        <w:rPr>
          <w:rFonts w:ascii="Times New Roman"/>
          <w:i/>
          <w:spacing w:val="-1"/>
          <w:u w:val="single" w:color="000000"/>
        </w:rPr>
        <w:t>peritoneal</w:t>
      </w:r>
      <w:r>
        <w:rPr>
          <w:rFonts w:ascii="Times New Roman"/>
          <w:i/>
          <w:spacing w:val="1"/>
          <w:u w:val="single" w:color="000000"/>
        </w:rPr>
        <w:t xml:space="preserve"> </w:t>
      </w:r>
      <w:r>
        <w:rPr>
          <w:rFonts w:ascii="Times New Roman"/>
          <w:i/>
          <w:spacing w:val="-1"/>
          <w:u w:val="single" w:color="000000"/>
        </w:rPr>
        <w:t>cancer</w:t>
      </w:r>
    </w:p>
    <w:p w14:paraId="788E47DC" w14:textId="77777777" w:rsidR="002E30F6" w:rsidRDefault="002E30F6" w:rsidP="00B56F29">
      <w:pPr>
        <w:widowControl/>
        <w:rPr>
          <w:rFonts w:ascii="Times New Roman" w:eastAsia="Times New Roman" w:hAnsi="Times New Roman"/>
          <w:i/>
          <w:sz w:val="15"/>
          <w:szCs w:val="15"/>
        </w:rPr>
      </w:pPr>
    </w:p>
    <w:p w14:paraId="0567BD49" w14:textId="77777777" w:rsidR="002E30F6" w:rsidRDefault="002E30F6" w:rsidP="00B56F29">
      <w:pPr>
        <w:widowControl/>
        <w:rPr>
          <w:rFonts w:ascii="Times New Roman" w:eastAsia="Times New Roman" w:hAnsi="Times New Roman"/>
        </w:rPr>
      </w:pPr>
      <w:r>
        <w:rPr>
          <w:rFonts w:ascii="Times New Roman"/>
          <w:i/>
          <w:spacing w:val="-1"/>
        </w:rPr>
        <w:t>Front-line</w:t>
      </w:r>
      <w:r>
        <w:rPr>
          <w:rFonts w:ascii="Times New Roman"/>
          <w:i/>
          <w:spacing w:val="-2"/>
        </w:rPr>
        <w:t xml:space="preserve"> </w:t>
      </w:r>
      <w:r>
        <w:rPr>
          <w:rFonts w:ascii="Times New Roman"/>
          <w:i/>
          <w:spacing w:val="-1"/>
        </w:rPr>
        <w:t>treatment</w:t>
      </w:r>
      <w:r>
        <w:rPr>
          <w:rFonts w:ascii="Times New Roman"/>
          <w:i/>
          <w:spacing w:val="1"/>
        </w:rPr>
        <w:t xml:space="preserve"> </w:t>
      </w:r>
      <w:r>
        <w:rPr>
          <w:rFonts w:ascii="Times New Roman"/>
          <w:i/>
          <w:spacing w:val="-2"/>
        </w:rPr>
        <w:t>of</w:t>
      </w:r>
      <w:r>
        <w:rPr>
          <w:rFonts w:ascii="Times New Roman"/>
          <w:i/>
        </w:rPr>
        <w:t xml:space="preserve"> </w:t>
      </w:r>
      <w:r>
        <w:rPr>
          <w:rFonts w:ascii="Times New Roman"/>
          <w:i/>
          <w:spacing w:val="-1"/>
        </w:rPr>
        <w:t>ovarian</w:t>
      </w:r>
      <w:r>
        <w:rPr>
          <w:rFonts w:ascii="Times New Roman"/>
          <w:i/>
          <w:spacing w:val="-3"/>
        </w:rPr>
        <w:t xml:space="preserve"> </w:t>
      </w:r>
      <w:r>
        <w:rPr>
          <w:rFonts w:ascii="Times New Roman"/>
          <w:i/>
          <w:spacing w:val="-1"/>
        </w:rPr>
        <w:t>cancer</w:t>
      </w:r>
    </w:p>
    <w:p w14:paraId="77D53E75" w14:textId="77777777" w:rsidR="002E30F6" w:rsidRDefault="002E30F6" w:rsidP="00B56F29">
      <w:pPr>
        <w:widowControl/>
        <w:rPr>
          <w:rFonts w:ascii="Times New Roman" w:eastAsia="Times New Roman" w:hAnsi="Times New Roman"/>
          <w:i/>
          <w:sz w:val="21"/>
          <w:szCs w:val="21"/>
        </w:rPr>
      </w:pPr>
    </w:p>
    <w:p w14:paraId="4AC9FD66" w14:textId="77777777" w:rsidR="002E30F6" w:rsidRDefault="002E30F6" w:rsidP="00B56F29">
      <w:pPr>
        <w:pStyle w:val="BodyText"/>
        <w:widowControl/>
        <w:ind w:left="0"/>
      </w:pPr>
      <w:r>
        <w:t>The</w:t>
      </w:r>
      <w:r>
        <w:rPr>
          <w:spacing w:val="-2"/>
        </w:rPr>
        <w:t xml:space="preserve"> </w:t>
      </w:r>
      <w:r>
        <w:rPr>
          <w:spacing w:val="-1"/>
        </w:rPr>
        <w:t>safety</w:t>
      </w:r>
      <w:r>
        <w:rPr>
          <w:spacing w:val="-3"/>
        </w:rPr>
        <w:t xml:space="preserve"> </w:t>
      </w:r>
      <w:r>
        <w:t xml:space="preserve">and </w:t>
      </w:r>
      <w:r>
        <w:rPr>
          <w:spacing w:val="-1"/>
        </w:rPr>
        <w:t>efficacy</w:t>
      </w:r>
      <w:r>
        <w:rPr>
          <w:spacing w:val="-3"/>
        </w:rPr>
        <w:t xml:space="preserve"> </w:t>
      </w:r>
      <w:r>
        <w:t>of</w:t>
      </w:r>
      <w:r>
        <w:rPr>
          <w:spacing w:val="-2"/>
        </w:rPr>
        <w:t xml:space="preserve"> </w:t>
      </w:r>
      <w:r w:rsidRPr="003E37B0">
        <w:t>bevacizumab</w:t>
      </w:r>
      <w:r>
        <w:rPr>
          <w:spacing w:val="-1"/>
        </w:rPr>
        <w:t xml:space="preserve"> in</w:t>
      </w:r>
      <w:r>
        <w:t xml:space="preserve"> </w:t>
      </w:r>
      <w:r>
        <w:rPr>
          <w:spacing w:val="-1"/>
        </w:rPr>
        <w:t>the</w:t>
      </w:r>
      <w:r>
        <w:t xml:space="preserve"> </w:t>
      </w:r>
      <w:r>
        <w:rPr>
          <w:spacing w:val="-1"/>
        </w:rPr>
        <w:t>front-line</w:t>
      </w:r>
      <w:r>
        <w:t xml:space="preserve"> </w:t>
      </w:r>
      <w:r>
        <w:rPr>
          <w:spacing w:val="-1"/>
        </w:rPr>
        <w:t>treatment</w:t>
      </w:r>
      <w:r>
        <w:rPr>
          <w:spacing w:val="1"/>
        </w:rPr>
        <w:t xml:space="preserve"> </w:t>
      </w:r>
      <w:r>
        <w:t>of</w:t>
      </w:r>
      <w:r>
        <w:rPr>
          <w:spacing w:val="1"/>
        </w:rPr>
        <w:t xml:space="preserve"> </w:t>
      </w:r>
      <w:r>
        <w:rPr>
          <w:spacing w:val="-1"/>
        </w:rPr>
        <w:t>patients</w:t>
      </w:r>
      <w:r>
        <w:t xml:space="preserve"> </w:t>
      </w:r>
      <w:r>
        <w:rPr>
          <w:spacing w:val="-1"/>
        </w:rPr>
        <w:t>with</w:t>
      </w:r>
      <w:r>
        <w:rPr>
          <w:spacing w:val="-3"/>
        </w:rPr>
        <w:t xml:space="preserve"> </w:t>
      </w:r>
      <w:r>
        <w:rPr>
          <w:spacing w:val="-1"/>
        </w:rPr>
        <w:t>epithelial</w:t>
      </w:r>
      <w:r>
        <w:rPr>
          <w:spacing w:val="-2"/>
        </w:rPr>
        <w:t xml:space="preserve"> </w:t>
      </w:r>
      <w:r>
        <w:rPr>
          <w:spacing w:val="-1"/>
        </w:rPr>
        <w:t>ovarian,</w:t>
      </w:r>
      <w:r>
        <w:rPr>
          <w:spacing w:val="63"/>
        </w:rPr>
        <w:t xml:space="preserve"> </w:t>
      </w:r>
      <w:r>
        <w:rPr>
          <w:spacing w:val="-1"/>
        </w:rPr>
        <w:t>fallopian</w:t>
      </w:r>
      <w:r>
        <w:rPr>
          <w:spacing w:val="-3"/>
        </w:rPr>
        <w:t xml:space="preserve"> </w:t>
      </w:r>
      <w:r>
        <w:t>tube</w:t>
      </w:r>
      <w:r>
        <w:rPr>
          <w:spacing w:val="-2"/>
        </w:rPr>
        <w:t xml:space="preserve"> </w:t>
      </w:r>
      <w:r>
        <w:t>or</w:t>
      </w:r>
      <w:r>
        <w:rPr>
          <w:spacing w:val="1"/>
        </w:rPr>
        <w:t xml:space="preserve"> </w:t>
      </w:r>
      <w:r>
        <w:rPr>
          <w:spacing w:val="-1"/>
        </w:rPr>
        <w:t>primary</w:t>
      </w:r>
      <w:r>
        <w:rPr>
          <w:spacing w:val="-3"/>
        </w:rPr>
        <w:t xml:space="preserve"> </w:t>
      </w:r>
      <w:r>
        <w:rPr>
          <w:spacing w:val="-1"/>
        </w:rPr>
        <w:t>peritoneal</w:t>
      </w:r>
      <w:r>
        <w:rPr>
          <w:spacing w:val="-2"/>
        </w:rPr>
        <w:t xml:space="preserve"> </w:t>
      </w:r>
      <w:r>
        <w:rPr>
          <w:spacing w:val="-1"/>
        </w:rPr>
        <w:t>cancer</w:t>
      </w:r>
      <w:r>
        <w:rPr>
          <w:spacing w:val="1"/>
        </w:rPr>
        <w:t xml:space="preserve"> </w:t>
      </w:r>
      <w:r>
        <w:rPr>
          <w:spacing w:val="-1"/>
        </w:rPr>
        <w:t>were</w:t>
      </w:r>
      <w:r>
        <w:rPr>
          <w:spacing w:val="-4"/>
        </w:rPr>
        <w:t xml:space="preserve"> </w:t>
      </w:r>
      <w:r>
        <w:rPr>
          <w:spacing w:val="-1"/>
        </w:rPr>
        <w:t>studied</w:t>
      </w:r>
      <w:r>
        <w:t xml:space="preserve"> in</w:t>
      </w:r>
      <w:r>
        <w:rPr>
          <w:spacing w:val="-3"/>
        </w:rPr>
        <w:t xml:space="preserve"> </w:t>
      </w:r>
      <w:r>
        <w:rPr>
          <w:spacing w:val="-1"/>
        </w:rPr>
        <w:t>two</w:t>
      </w:r>
      <w:r>
        <w:t xml:space="preserve"> </w:t>
      </w:r>
      <w:r>
        <w:rPr>
          <w:spacing w:val="-1"/>
        </w:rPr>
        <w:t>phase</w:t>
      </w:r>
      <w:r>
        <w:t xml:space="preserve"> </w:t>
      </w:r>
      <w:r>
        <w:rPr>
          <w:spacing w:val="-2"/>
        </w:rPr>
        <w:t>III</w:t>
      </w:r>
      <w:r>
        <w:rPr>
          <w:spacing w:val="-4"/>
        </w:rPr>
        <w:t xml:space="preserve"> </w:t>
      </w:r>
      <w:r>
        <w:t>trials</w:t>
      </w:r>
      <w:r>
        <w:rPr>
          <w:spacing w:val="-2"/>
        </w:rPr>
        <w:t xml:space="preserve"> </w:t>
      </w:r>
      <w:r>
        <w:rPr>
          <w:spacing w:val="-1"/>
        </w:rPr>
        <w:t>(GOG-0218</w:t>
      </w:r>
      <w:r>
        <w:t xml:space="preserve"> and</w:t>
      </w:r>
      <w:r>
        <w:rPr>
          <w:spacing w:val="65"/>
        </w:rPr>
        <w:t xml:space="preserve"> </w:t>
      </w:r>
      <w:r>
        <w:rPr>
          <w:spacing w:val="-1"/>
        </w:rPr>
        <w:t>BO17707)</w:t>
      </w:r>
      <w:r>
        <w:rPr>
          <w:spacing w:val="-2"/>
        </w:rPr>
        <w:t xml:space="preserve"> </w:t>
      </w:r>
      <w:r>
        <w:rPr>
          <w:spacing w:val="-1"/>
        </w:rPr>
        <w:t>that</w:t>
      </w:r>
      <w:r>
        <w:rPr>
          <w:spacing w:val="1"/>
        </w:rPr>
        <w:t xml:space="preserve"> </w:t>
      </w:r>
      <w:r>
        <w:rPr>
          <w:spacing w:val="-1"/>
        </w:rPr>
        <w:t>evaluated</w:t>
      </w:r>
      <w:r>
        <w:rPr>
          <w:spacing w:val="-3"/>
        </w:rPr>
        <w:t xml:space="preserve"> </w:t>
      </w:r>
      <w:r>
        <w:rPr>
          <w:spacing w:val="-1"/>
        </w:rPr>
        <w:t>the</w:t>
      </w:r>
      <w:r>
        <w:t xml:space="preserve"> </w:t>
      </w:r>
      <w:r>
        <w:rPr>
          <w:spacing w:val="-1"/>
        </w:rPr>
        <w:t>effect</w:t>
      </w:r>
      <w:r>
        <w:rPr>
          <w:spacing w:val="1"/>
        </w:rPr>
        <w:t xml:space="preserve"> </w:t>
      </w:r>
      <w:r>
        <w:rPr>
          <w:spacing w:val="-2"/>
        </w:rPr>
        <w:t>of</w:t>
      </w:r>
      <w:r>
        <w:rPr>
          <w:spacing w:val="1"/>
        </w:rPr>
        <w:t xml:space="preserve"> </w:t>
      </w:r>
      <w:r>
        <w:rPr>
          <w:spacing w:val="-1"/>
        </w:rPr>
        <w:t>the</w:t>
      </w:r>
      <w:r>
        <w:t xml:space="preserve"> </w:t>
      </w:r>
      <w:r>
        <w:rPr>
          <w:spacing w:val="-1"/>
        </w:rPr>
        <w:t>addition</w:t>
      </w:r>
      <w:r>
        <w:t xml:space="preserve"> </w:t>
      </w:r>
      <w:r>
        <w:rPr>
          <w:spacing w:val="-2"/>
        </w:rPr>
        <w:t>of</w:t>
      </w:r>
      <w:r>
        <w:rPr>
          <w:spacing w:val="1"/>
        </w:rPr>
        <w:t xml:space="preserve"> </w:t>
      </w:r>
      <w:r w:rsidRPr="003E37B0">
        <w:t>bevacizumab</w:t>
      </w:r>
      <w:r>
        <w:rPr>
          <w:spacing w:val="-1"/>
        </w:rPr>
        <w:t xml:space="preserve"> </w:t>
      </w:r>
      <w:r>
        <w:t xml:space="preserve">to </w:t>
      </w:r>
      <w:r>
        <w:rPr>
          <w:spacing w:val="-1"/>
        </w:rPr>
        <w:t>carboplatin</w:t>
      </w:r>
      <w:r>
        <w:t xml:space="preserve"> and </w:t>
      </w:r>
      <w:r>
        <w:rPr>
          <w:spacing w:val="-1"/>
        </w:rPr>
        <w:t>paclitaxel</w:t>
      </w:r>
      <w:r>
        <w:rPr>
          <w:spacing w:val="-2"/>
        </w:rPr>
        <w:t xml:space="preserve"> </w:t>
      </w:r>
      <w:r>
        <w:rPr>
          <w:spacing w:val="-1"/>
        </w:rPr>
        <w:t>compared</w:t>
      </w:r>
      <w:r>
        <w:rPr>
          <w:spacing w:val="77"/>
        </w:rPr>
        <w:t xml:space="preserve"> </w:t>
      </w:r>
      <w:r>
        <w:t xml:space="preserve">to </w:t>
      </w:r>
      <w:r>
        <w:rPr>
          <w:spacing w:val="-1"/>
        </w:rPr>
        <w:t>the</w:t>
      </w:r>
      <w:r>
        <w:t xml:space="preserve"> </w:t>
      </w:r>
      <w:r>
        <w:rPr>
          <w:spacing w:val="-1"/>
        </w:rPr>
        <w:t>chemotherapy</w:t>
      </w:r>
      <w:r>
        <w:rPr>
          <w:spacing w:val="-3"/>
        </w:rPr>
        <w:t xml:space="preserve"> </w:t>
      </w:r>
      <w:r>
        <w:rPr>
          <w:spacing w:val="-1"/>
        </w:rPr>
        <w:t>regimen</w:t>
      </w:r>
      <w:r>
        <w:t xml:space="preserve"> </w:t>
      </w:r>
      <w:r>
        <w:rPr>
          <w:spacing w:val="-1"/>
        </w:rPr>
        <w:t>alone.</w:t>
      </w:r>
    </w:p>
    <w:p w14:paraId="420B054D" w14:textId="77777777" w:rsidR="002E30F6" w:rsidRDefault="002E30F6" w:rsidP="00B56F29">
      <w:pPr>
        <w:widowControl/>
        <w:rPr>
          <w:rFonts w:ascii="Times New Roman" w:eastAsia="Times New Roman" w:hAnsi="Times New Roman"/>
        </w:rPr>
      </w:pPr>
    </w:p>
    <w:p w14:paraId="3BD72D3F" w14:textId="77777777" w:rsidR="002E30F6" w:rsidRDefault="002E30F6" w:rsidP="00B56F29">
      <w:pPr>
        <w:widowControl/>
        <w:rPr>
          <w:rFonts w:ascii="Times New Roman" w:eastAsia="Times New Roman" w:hAnsi="Times New Roman"/>
        </w:rPr>
      </w:pPr>
      <w:r>
        <w:rPr>
          <w:rFonts w:ascii="Times New Roman"/>
          <w:i/>
          <w:spacing w:val="-1"/>
        </w:rPr>
        <w:t>GOG-0218</w:t>
      </w:r>
    </w:p>
    <w:p w14:paraId="48EF8E4C" w14:textId="19C10932" w:rsidR="002E30F6" w:rsidRDefault="002E30F6" w:rsidP="00B56F29">
      <w:pPr>
        <w:pStyle w:val="BodyText"/>
        <w:widowControl/>
        <w:ind w:left="0"/>
      </w:pPr>
      <w:r>
        <w:t>The</w:t>
      </w:r>
      <w:r>
        <w:rPr>
          <w:spacing w:val="-2"/>
        </w:rPr>
        <w:t xml:space="preserve"> </w:t>
      </w:r>
      <w:r>
        <w:rPr>
          <w:spacing w:val="-1"/>
        </w:rPr>
        <w:t>GOG-0218</w:t>
      </w:r>
      <w:r>
        <w:t xml:space="preserve"> study</w:t>
      </w:r>
      <w:r>
        <w:rPr>
          <w:spacing w:val="-3"/>
        </w:rPr>
        <w:t xml:space="preserve"> </w:t>
      </w:r>
      <w:r>
        <w:rPr>
          <w:spacing w:val="-1"/>
        </w:rPr>
        <w:t>was</w:t>
      </w:r>
      <w:r>
        <w:rPr>
          <w:spacing w:val="-2"/>
        </w:rPr>
        <w:t xml:space="preserve"> </w:t>
      </w:r>
      <w:r>
        <w:t xml:space="preserve">a </w:t>
      </w:r>
      <w:r>
        <w:rPr>
          <w:spacing w:val="-1"/>
        </w:rPr>
        <w:t>phase</w:t>
      </w:r>
      <w:r>
        <w:t xml:space="preserve"> </w:t>
      </w:r>
      <w:r>
        <w:rPr>
          <w:spacing w:val="-2"/>
        </w:rPr>
        <w:t>III</w:t>
      </w:r>
      <w:r>
        <w:rPr>
          <w:spacing w:val="1"/>
        </w:rPr>
        <w:t xml:space="preserve"> </w:t>
      </w:r>
      <w:r>
        <w:rPr>
          <w:spacing w:val="-1"/>
        </w:rPr>
        <w:t>multicentre,</w:t>
      </w:r>
      <w:r>
        <w:t xml:space="preserve"> </w:t>
      </w:r>
      <w:r>
        <w:rPr>
          <w:spacing w:val="-1"/>
        </w:rPr>
        <w:t>randomised,</w:t>
      </w:r>
      <w:r>
        <w:t xml:space="preserve"> </w:t>
      </w:r>
      <w:r>
        <w:rPr>
          <w:spacing w:val="-1"/>
        </w:rPr>
        <w:t>double-blind,</w:t>
      </w:r>
      <w:r>
        <w:t xml:space="preserve"> </w:t>
      </w:r>
      <w:r>
        <w:rPr>
          <w:spacing w:val="-1"/>
        </w:rPr>
        <w:t>placebo-controlled,</w:t>
      </w:r>
      <w:r>
        <w:t xml:space="preserve"> </w:t>
      </w:r>
      <w:r>
        <w:rPr>
          <w:spacing w:val="-1"/>
        </w:rPr>
        <w:t>three</w:t>
      </w:r>
      <w:r>
        <w:rPr>
          <w:spacing w:val="69"/>
        </w:rPr>
        <w:t xml:space="preserve"> </w:t>
      </w:r>
      <w:r>
        <w:t>arm</w:t>
      </w:r>
      <w:r>
        <w:rPr>
          <w:spacing w:val="-4"/>
        </w:rPr>
        <w:t xml:space="preserve"> </w:t>
      </w:r>
      <w:r>
        <w:t>study</w:t>
      </w:r>
      <w:r>
        <w:rPr>
          <w:spacing w:val="-3"/>
        </w:rPr>
        <w:t xml:space="preserve"> </w:t>
      </w:r>
      <w:r>
        <w:rPr>
          <w:spacing w:val="-1"/>
        </w:rPr>
        <w:t>evaluating</w:t>
      </w:r>
      <w:r>
        <w:rPr>
          <w:spacing w:val="-3"/>
        </w:rPr>
        <w:t xml:space="preserve"> </w:t>
      </w:r>
      <w:r>
        <w:t>the</w:t>
      </w:r>
      <w:r>
        <w:rPr>
          <w:spacing w:val="-2"/>
        </w:rPr>
        <w:t xml:space="preserve"> </w:t>
      </w:r>
      <w:r>
        <w:rPr>
          <w:spacing w:val="-1"/>
        </w:rPr>
        <w:t>effect</w:t>
      </w:r>
      <w:r>
        <w:rPr>
          <w:spacing w:val="1"/>
        </w:rPr>
        <w:t xml:space="preserve"> </w:t>
      </w:r>
      <w:r>
        <w:t>of</w:t>
      </w:r>
      <w:r>
        <w:rPr>
          <w:spacing w:val="-2"/>
        </w:rPr>
        <w:t xml:space="preserve"> </w:t>
      </w:r>
      <w:r>
        <w:rPr>
          <w:spacing w:val="-1"/>
        </w:rPr>
        <w:t>adding</w:t>
      </w:r>
      <w:r>
        <w:rPr>
          <w:spacing w:val="-3"/>
        </w:rPr>
        <w:t xml:space="preserve"> </w:t>
      </w:r>
      <w:r w:rsidRPr="003E37B0">
        <w:t>bevacizumab</w:t>
      </w:r>
      <w:r>
        <w:rPr>
          <w:spacing w:val="-1"/>
        </w:rPr>
        <w:t xml:space="preserve"> to</w:t>
      </w:r>
      <w:r>
        <w:t xml:space="preserve"> an</w:t>
      </w:r>
      <w:r>
        <w:rPr>
          <w:spacing w:val="-3"/>
        </w:rPr>
        <w:t xml:space="preserve"> </w:t>
      </w:r>
      <w:r>
        <w:rPr>
          <w:spacing w:val="-1"/>
        </w:rPr>
        <w:t>approved</w:t>
      </w:r>
      <w:r>
        <w:t xml:space="preserve"> </w:t>
      </w:r>
      <w:r>
        <w:rPr>
          <w:spacing w:val="-1"/>
        </w:rPr>
        <w:t>chemotherapy</w:t>
      </w:r>
      <w:r>
        <w:rPr>
          <w:spacing w:val="-3"/>
        </w:rPr>
        <w:t xml:space="preserve"> </w:t>
      </w:r>
      <w:r>
        <w:rPr>
          <w:spacing w:val="-1"/>
        </w:rPr>
        <w:t>regimen</w:t>
      </w:r>
      <w:r>
        <w:t xml:space="preserve"> </w:t>
      </w:r>
      <w:r>
        <w:rPr>
          <w:spacing w:val="-1"/>
        </w:rPr>
        <w:t>(carboplatin</w:t>
      </w:r>
      <w:r>
        <w:rPr>
          <w:spacing w:val="75"/>
        </w:rPr>
        <w:t xml:space="preserve"> </w:t>
      </w:r>
      <w:r>
        <w:t xml:space="preserve">and </w:t>
      </w:r>
      <w:r>
        <w:rPr>
          <w:spacing w:val="-1"/>
        </w:rPr>
        <w:t>paclitaxel)</w:t>
      </w:r>
      <w:r>
        <w:rPr>
          <w:spacing w:val="1"/>
        </w:rPr>
        <w:t xml:space="preserve"> </w:t>
      </w:r>
      <w:r>
        <w:rPr>
          <w:spacing w:val="-1"/>
        </w:rPr>
        <w:t>in</w:t>
      </w:r>
      <w:r>
        <w:t xml:space="preserve"> </w:t>
      </w:r>
      <w:r>
        <w:rPr>
          <w:spacing w:val="-1"/>
        </w:rPr>
        <w:t>patients</w:t>
      </w:r>
      <w:r>
        <w:rPr>
          <w:spacing w:val="-2"/>
        </w:rPr>
        <w:t xml:space="preserve"> </w:t>
      </w:r>
      <w:r>
        <w:t xml:space="preserve">with </w:t>
      </w:r>
      <w:r>
        <w:rPr>
          <w:spacing w:val="-1"/>
        </w:rPr>
        <w:t>advanced</w:t>
      </w:r>
      <w:r>
        <w:rPr>
          <w:spacing w:val="-3"/>
        </w:rPr>
        <w:t xml:space="preserve"> </w:t>
      </w:r>
      <w:r>
        <w:t>(</w:t>
      </w:r>
      <w:r w:rsidR="0024689C">
        <w:rPr>
          <w:spacing w:val="-1"/>
        </w:rPr>
        <w:t>s</w:t>
      </w:r>
      <w:r>
        <w:rPr>
          <w:spacing w:val="-1"/>
        </w:rPr>
        <w:t>tages</w:t>
      </w:r>
      <w:r>
        <w:t xml:space="preserve"> </w:t>
      </w:r>
      <w:r>
        <w:rPr>
          <w:spacing w:val="-2"/>
        </w:rPr>
        <w:t>IIIB,</w:t>
      </w:r>
      <w:r>
        <w:t xml:space="preserve"> </w:t>
      </w:r>
      <w:r>
        <w:rPr>
          <w:spacing w:val="-2"/>
        </w:rPr>
        <w:t>IIIC</w:t>
      </w:r>
      <w:r>
        <w:rPr>
          <w:spacing w:val="-1"/>
        </w:rPr>
        <w:t xml:space="preserve"> </w:t>
      </w:r>
      <w:r>
        <w:t>and</w:t>
      </w:r>
      <w:r>
        <w:rPr>
          <w:spacing w:val="2"/>
        </w:rPr>
        <w:t xml:space="preserve"> </w:t>
      </w:r>
      <w:r>
        <w:rPr>
          <w:spacing w:val="-2"/>
        </w:rPr>
        <w:t>IV</w:t>
      </w:r>
      <w:r>
        <w:rPr>
          <w:spacing w:val="1"/>
        </w:rPr>
        <w:t xml:space="preserve"> </w:t>
      </w:r>
      <w:r>
        <w:rPr>
          <w:spacing w:val="-1"/>
        </w:rPr>
        <w:t>according</w:t>
      </w:r>
      <w:r>
        <w:rPr>
          <w:spacing w:val="-3"/>
        </w:rPr>
        <w:t xml:space="preserve"> </w:t>
      </w:r>
      <w:r>
        <w:t>to</w:t>
      </w:r>
      <w:r>
        <w:rPr>
          <w:spacing w:val="-3"/>
        </w:rPr>
        <w:t xml:space="preserve"> </w:t>
      </w:r>
      <w:r>
        <w:rPr>
          <w:spacing w:val="-2"/>
        </w:rPr>
        <w:t>FIGO</w:t>
      </w:r>
      <w:r>
        <w:rPr>
          <w:spacing w:val="-1"/>
        </w:rPr>
        <w:t xml:space="preserve"> staging</w:t>
      </w:r>
      <w:r>
        <w:rPr>
          <w:spacing w:val="-3"/>
        </w:rPr>
        <w:t xml:space="preserve"> </w:t>
      </w:r>
      <w:r>
        <w:rPr>
          <w:spacing w:val="-1"/>
        </w:rPr>
        <w:t>version</w:t>
      </w:r>
      <w:r>
        <w:rPr>
          <w:spacing w:val="83"/>
        </w:rPr>
        <w:t xml:space="preserve"> </w:t>
      </w:r>
      <w:r>
        <w:t>dated</w:t>
      </w:r>
      <w:r>
        <w:rPr>
          <w:spacing w:val="-3"/>
        </w:rPr>
        <w:t xml:space="preserve"> </w:t>
      </w:r>
      <w:r>
        <w:rPr>
          <w:spacing w:val="-1"/>
        </w:rPr>
        <w:t>1988)</w:t>
      </w:r>
      <w:r>
        <w:rPr>
          <w:spacing w:val="1"/>
        </w:rPr>
        <w:t xml:space="preserve"> </w:t>
      </w:r>
      <w:r>
        <w:rPr>
          <w:spacing w:val="-1"/>
        </w:rPr>
        <w:t>epithelial</w:t>
      </w:r>
      <w:r>
        <w:rPr>
          <w:spacing w:val="1"/>
        </w:rPr>
        <w:t xml:space="preserve"> </w:t>
      </w:r>
      <w:r>
        <w:rPr>
          <w:spacing w:val="-1"/>
        </w:rPr>
        <w:t>ovarian,</w:t>
      </w:r>
      <w:r>
        <w:t xml:space="preserve"> </w:t>
      </w:r>
      <w:r>
        <w:rPr>
          <w:spacing w:val="-1"/>
        </w:rPr>
        <w:t>fallopian</w:t>
      </w:r>
      <w:r>
        <w:t xml:space="preserve"> </w:t>
      </w:r>
      <w:r>
        <w:rPr>
          <w:spacing w:val="-1"/>
        </w:rPr>
        <w:t>tube</w:t>
      </w:r>
      <w:r>
        <w:t xml:space="preserve"> </w:t>
      </w:r>
      <w:r>
        <w:rPr>
          <w:spacing w:val="-2"/>
        </w:rPr>
        <w:t>or</w:t>
      </w:r>
      <w:r>
        <w:rPr>
          <w:spacing w:val="1"/>
        </w:rPr>
        <w:t xml:space="preserve"> </w:t>
      </w:r>
      <w:r>
        <w:rPr>
          <w:spacing w:val="-1"/>
        </w:rPr>
        <w:t>primary</w:t>
      </w:r>
      <w:r>
        <w:rPr>
          <w:spacing w:val="-3"/>
        </w:rPr>
        <w:t xml:space="preserve"> </w:t>
      </w:r>
      <w:r>
        <w:rPr>
          <w:spacing w:val="-1"/>
        </w:rPr>
        <w:t>peritoneal</w:t>
      </w:r>
      <w:r>
        <w:rPr>
          <w:spacing w:val="1"/>
        </w:rPr>
        <w:t xml:space="preserve"> </w:t>
      </w:r>
      <w:r>
        <w:rPr>
          <w:spacing w:val="-1"/>
        </w:rPr>
        <w:t>cancer.</w:t>
      </w:r>
    </w:p>
    <w:p w14:paraId="2932CD3B" w14:textId="77777777" w:rsidR="002E30F6" w:rsidRDefault="002E30F6" w:rsidP="00B56F29">
      <w:pPr>
        <w:widowControl/>
        <w:rPr>
          <w:rFonts w:ascii="Times New Roman" w:eastAsia="Times New Roman" w:hAnsi="Times New Roman"/>
        </w:rPr>
      </w:pPr>
    </w:p>
    <w:p w14:paraId="1CF81F30" w14:textId="77777777" w:rsidR="002E30F6" w:rsidRDefault="002E30F6" w:rsidP="00B56F29">
      <w:pPr>
        <w:pStyle w:val="BodyText"/>
        <w:widowControl/>
        <w:ind w:left="0"/>
      </w:pPr>
      <w:r>
        <w:rPr>
          <w:spacing w:val="-1"/>
        </w:rPr>
        <w:t>Patients</w:t>
      </w:r>
      <w:r>
        <w:t xml:space="preserve"> </w:t>
      </w:r>
      <w:r>
        <w:rPr>
          <w:spacing w:val="-1"/>
        </w:rPr>
        <w:t>who</w:t>
      </w:r>
      <w:r>
        <w:t xml:space="preserve"> </w:t>
      </w:r>
      <w:r>
        <w:rPr>
          <w:spacing w:val="-1"/>
        </w:rPr>
        <w:t>had</w:t>
      </w:r>
      <w:r>
        <w:t xml:space="preserve"> </w:t>
      </w:r>
      <w:r>
        <w:rPr>
          <w:spacing w:val="-1"/>
        </w:rPr>
        <w:t>received</w:t>
      </w:r>
      <w:r>
        <w:t xml:space="preserve"> </w:t>
      </w:r>
      <w:r>
        <w:rPr>
          <w:spacing w:val="-1"/>
        </w:rPr>
        <w:t>prior</w:t>
      </w:r>
      <w:r>
        <w:rPr>
          <w:spacing w:val="1"/>
        </w:rPr>
        <w:t xml:space="preserve"> </w:t>
      </w:r>
      <w:r>
        <w:rPr>
          <w:spacing w:val="-1"/>
        </w:rPr>
        <w:t>therapy</w:t>
      </w:r>
      <w:r>
        <w:rPr>
          <w:spacing w:val="-3"/>
        </w:rPr>
        <w:t xml:space="preserve"> </w:t>
      </w:r>
      <w:r>
        <w:t xml:space="preserve">with </w:t>
      </w:r>
      <w:r>
        <w:rPr>
          <w:spacing w:val="-1"/>
        </w:rPr>
        <w:t>bevacizumab</w:t>
      </w:r>
      <w:r>
        <w:t xml:space="preserve"> or</w:t>
      </w:r>
      <w:r>
        <w:rPr>
          <w:spacing w:val="1"/>
        </w:rPr>
        <w:t xml:space="preserve"> </w:t>
      </w:r>
      <w:r>
        <w:rPr>
          <w:spacing w:val="-1"/>
        </w:rPr>
        <w:t>prior</w:t>
      </w:r>
      <w:r>
        <w:rPr>
          <w:spacing w:val="1"/>
        </w:rPr>
        <w:t xml:space="preserve"> </w:t>
      </w:r>
      <w:r>
        <w:rPr>
          <w:spacing w:val="-1"/>
        </w:rPr>
        <w:t>systemic</w:t>
      </w:r>
      <w:r>
        <w:t xml:space="preserve"> </w:t>
      </w:r>
      <w:r>
        <w:rPr>
          <w:spacing w:val="-1"/>
        </w:rPr>
        <w:t>anticancer</w:t>
      </w:r>
      <w:r>
        <w:rPr>
          <w:spacing w:val="1"/>
        </w:rPr>
        <w:t xml:space="preserve"> </w:t>
      </w:r>
      <w:r>
        <w:rPr>
          <w:spacing w:val="-1"/>
        </w:rPr>
        <w:t>therapy</w:t>
      </w:r>
      <w:r>
        <w:rPr>
          <w:spacing w:val="-3"/>
        </w:rPr>
        <w:t xml:space="preserve"> </w:t>
      </w:r>
      <w:r>
        <w:t>for</w:t>
      </w:r>
      <w:r>
        <w:rPr>
          <w:spacing w:val="53"/>
        </w:rPr>
        <w:t xml:space="preserve"> </w:t>
      </w:r>
      <w:r>
        <w:rPr>
          <w:spacing w:val="-1"/>
        </w:rPr>
        <w:t>ovarian</w:t>
      </w:r>
      <w:r>
        <w:rPr>
          <w:spacing w:val="-3"/>
        </w:rPr>
        <w:t xml:space="preserve"> </w:t>
      </w:r>
      <w:r>
        <w:rPr>
          <w:spacing w:val="-1"/>
        </w:rPr>
        <w:t>cancer</w:t>
      </w:r>
      <w:r>
        <w:rPr>
          <w:spacing w:val="-2"/>
        </w:rPr>
        <w:t xml:space="preserve"> </w:t>
      </w:r>
      <w:r>
        <w:rPr>
          <w:spacing w:val="-1"/>
        </w:rPr>
        <w:t>(e.g.</w:t>
      </w:r>
      <w:r>
        <w:t xml:space="preserve"> </w:t>
      </w:r>
      <w:r>
        <w:rPr>
          <w:spacing w:val="-1"/>
        </w:rPr>
        <w:t>chemotherapy,</w:t>
      </w:r>
      <w:r>
        <w:t xml:space="preserve"> </w:t>
      </w:r>
      <w:r>
        <w:rPr>
          <w:spacing w:val="-1"/>
        </w:rPr>
        <w:t>monoclonal</w:t>
      </w:r>
      <w:r>
        <w:rPr>
          <w:spacing w:val="1"/>
        </w:rPr>
        <w:t xml:space="preserve"> </w:t>
      </w:r>
      <w:r>
        <w:rPr>
          <w:spacing w:val="-1"/>
        </w:rPr>
        <w:t>antibody</w:t>
      </w:r>
      <w:r>
        <w:rPr>
          <w:spacing w:val="-3"/>
        </w:rPr>
        <w:t xml:space="preserve"> </w:t>
      </w:r>
      <w:r>
        <w:rPr>
          <w:spacing w:val="-1"/>
        </w:rPr>
        <w:t>therapy,</w:t>
      </w:r>
      <w:r>
        <w:t xml:space="preserve"> </w:t>
      </w:r>
      <w:r>
        <w:rPr>
          <w:spacing w:val="-1"/>
        </w:rPr>
        <w:t>tyrosine</w:t>
      </w:r>
      <w:r>
        <w:t xml:space="preserve"> </w:t>
      </w:r>
      <w:r>
        <w:rPr>
          <w:spacing w:val="-1"/>
        </w:rPr>
        <w:t>kinase</w:t>
      </w:r>
      <w:r>
        <w:rPr>
          <w:spacing w:val="-2"/>
        </w:rPr>
        <w:t xml:space="preserve"> </w:t>
      </w:r>
      <w:r>
        <w:rPr>
          <w:spacing w:val="-1"/>
        </w:rPr>
        <w:t>inhibitor</w:t>
      </w:r>
      <w:r>
        <w:rPr>
          <w:spacing w:val="-2"/>
        </w:rPr>
        <w:t xml:space="preserve"> </w:t>
      </w:r>
      <w:r>
        <w:rPr>
          <w:spacing w:val="-1"/>
        </w:rPr>
        <w:t>therapy,</w:t>
      </w:r>
      <w:r>
        <w:t xml:space="preserve"> or</w:t>
      </w:r>
      <w:r>
        <w:rPr>
          <w:spacing w:val="83"/>
        </w:rPr>
        <w:t xml:space="preserve"> </w:t>
      </w:r>
      <w:r>
        <w:rPr>
          <w:spacing w:val="-1"/>
        </w:rPr>
        <w:t>hormonal</w:t>
      </w:r>
      <w:r>
        <w:rPr>
          <w:spacing w:val="1"/>
        </w:rPr>
        <w:t xml:space="preserve"> </w:t>
      </w:r>
      <w:r>
        <w:rPr>
          <w:spacing w:val="-1"/>
        </w:rPr>
        <w:t>therapy)</w:t>
      </w:r>
      <w:r>
        <w:rPr>
          <w:spacing w:val="1"/>
        </w:rPr>
        <w:t xml:space="preserve"> </w:t>
      </w:r>
      <w:r>
        <w:t>or</w:t>
      </w:r>
      <w:r>
        <w:rPr>
          <w:spacing w:val="1"/>
        </w:rPr>
        <w:t xml:space="preserve"> </w:t>
      </w:r>
      <w:r>
        <w:rPr>
          <w:spacing w:val="-1"/>
        </w:rPr>
        <w:t>previous</w:t>
      </w:r>
      <w:r>
        <w:t xml:space="preserve"> </w:t>
      </w:r>
      <w:r>
        <w:rPr>
          <w:spacing w:val="-1"/>
        </w:rPr>
        <w:t>radiotherapy</w:t>
      </w:r>
      <w:r>
        <w:rPr>
          <w:spacing w:val="-3"/>
        </w:rPr>
        <w:t xml:space="preserve"> </w:t>
      </w:r>
      <w:r>
        <w:t>to</w:t>
      </w:r>
      <w:r>
        <w:rPr>
          <w:spacing w:val="-3"/>
        </w:rPr>
        <w:t xml:space="preserve"> </w:t>
      </w:r>
      <w:r>
        <w:t>the</w:t>
      </w:r>
      <w:r>
        <w:rPr>
          <w:spacing w:val="-2"/>
        </w:rPr>
        <w:t xml:space="preserve"> </w:t>
      </w:r>
      <w:r>
        <w:rPr>
          <w:spacing w:val="-1"/>
        </w:rPr>
        <w:t>abdomen</w:t>
      </w:r>
      <w:r>
        <w:t xml:space="preserve"> or</w:t>
      </w:r>
      <w:r>
        <w:rPr>
          <w:spacing w:val="1"/>
        </w:rPr>
        <w:t xml:space="preserve"> </w:t>
      </w:r>
      <w:r>
        <w:rPr>
          <w:spacing w:val="-1"/>
        </w:rPr>
        <w:t>pelvis</w:t>
      </w:r>
      <w:r>
        <w:t xml:space="preserve"> </w:t>
      </w:r>
      <w:r>
        <w:rPr>
          <w:spacing w:val="-1"/>
        </w:rPr>
        <w:t>were</w:t>
      </w:r>
      <w:r>
        <w:rPr>
          <w:spacing w:val="-2"/>
        </w:rPr>
        <w:t xml:space="preserve"> </w:t>
      </w:r>
      <w:r>
        <w:rPr>
          <w:spacing w:val="-1"/>
        </w:rPr>
        <w:t>excluded</w:t>
      </w:r>
      <w:r>
        <w:t xml:space="preserve"> </w:t>
      </w:r>
      <w:r>
        <w:rPr>
          <w:spacing w:val="-1"/>
        </w:rPr>
        <w:t>from</w:t>
      </w:r>
      <w:r>
        <w:rPr>
          <w:spacing w:val="-4"/>
        </w:rPr>
        <w:t xml:space="preserve"> </w:t>
      </w:r>
      <w:r>
        <w:t xml:space="preserve">the </w:t>
      </w:r>
      <w:r>
        <w:rPr>
          <w:spacing w:val="-1"/>
        </w:rPr>
        <w:t>study.</w:t>
      </w:r>
    </w:p>
    <w:p w14:paraId="75D1243D" w14:textId="77777777" w:rsidR="002E30F6" w:rsidRDefault="002E30F6" w:rsidP="00B56F29">
      <w:pPr>
        <w:widowControl/>
        <w:rPr>
          <w:rFonts w:ascii="Times New Roman" w:eastAsia="Times New Roman" w:hAnsi="Times New Roman"/>
        </w:rPr>
      </w:pPr>
    </w:p>
    <w:p w14:paraId="73683404" w14:textId="77777777" w:rsidR="002E30F6" w:rsidRDefault="002E30F6" w:rsidP="00B56F29">
      <w:pPr>
        <w:pStyle w:val="BodyText"/>
        <w:widowControl/>
        <w:ind w:left="0"/>
      </w:pPr>
      <w:r>
        <w:t>A</w:t>
      </w:r>
      <w:r>
        <w:rPr>
          <w:spacing w:val="-1"/>
        </w:rPr>
        <w:t xml:space="preserve"> </w:t>
      </w:r>
      <w:r>
        <w:t>total</w:t>
      </w:r>
      <w:r>
        <w:rPr>
          <w:spacing w:val="1"/>
        </w:rPr>
        <w:t xml:space="preserve"> </w:t>
      </w:r>
      <w:r>
        <w:rPr>
          <w:spacing w:val="-2"/>
        </w:rPr>
        <w:t>of</w:t>
      </w:r>
      <w:r>
        <w:rPr>
          <w:spacing w:val="1"/>
        </w:rPr>
        <w:t xml:space="preserve"> </w:t>
      </w:r>
      <w:r>
        <w:t>1873</w:t>
      </w:r>
      <w:r>
        <w:rPr>
          <w:spacing w:val="-3"/>
        </w:rPr>
        <w:t xml:space="preserve"> </w:t>
      </w:r>
      <w:r>
        <w:rPr>
          <w:spacing w:val="-1"/>
        </w:rPr>
        <w:t>patients</w:t>
      </w:r>
      <w:r>
        <w:t xml:space="preserve"> </w:t>
      </w:r>
      <w:r>
        <w:rPr>
          <w:spacing w:val="-2"/>
        </w:rPr>
        <w:t>were</w:t>
      </w:r>
      <w:r>
        <w:t xml:space="preserve"> </w:t>
      </w:r>
      <w:r>
        <w:rPr>
          <w:spacing w:val="-1"/>
        </w:rPr>
        <w:t>randomised</w:t>
      </w:r>
      <w:r>
        <w:rPr>
          <w:spacing w:val="-3"/>
        </w:rPr>
        <w:t xml:space="preserve"> </w:t>
      </w:r>
      <w:r>
        <w:t xml:space="preserve">in </w:t>
      </w:r>
      <w:r>
        <w:rPr>
          <w:spacing w:val="-1"/>
        </w:rPr>
        <w:t>equal</w:t>
      </w:r>
      <w:r>
        <w:rPr>
          <w:spacing w:val="-2"/>
        </w:rPr>
        <w:t xml:space="preserve"> </w:t>
      </w:r>
      <w:r>
        <w:rPr>
          <w:spacing w:val="-1"/>
        </w:rPr>
        <w:t>proportions</w:t>
      </w:r>
      <w:r>
        <w:t xml:space="preserve"> to</w:t>
      </w:r>
      <w:r>
        <w:rPr>
          <w:spacing w:val="-3"/>
        </w:rPr>
        <w:t xml:space="preserve"> </w:t>
      </w:r>
      <w:r>
        <w:t>the</w:t>
      </w:r>
      <w:r>
        <w:rPr>
          <w:spacing w:val="-2"/>
        </w:rPr>
        <w:t xml:space="preserve"> </w:t>
      </w:r>
      <w:r>
        <w:rPr>
          <w:spacing w:val="-1"/>
        </w:rPr>
        <w:t>following</w:t>
      </w:r>
      <w:r>
        <w:rPr>
          <w:spacing w:val="-3"/>
        </w:rPr>
        <w:t xml:space="preserve"> </w:t>
      </w:r>
      <w:r>
        <w:rPr>
          <w:spacing w:val="-1"/>
        </w:rPr>
        <w:t>three</w:t>
      </w:r>
      <w:r>
        <w:t xml:space="preserve"> </w:t>
      </w:r>
      <w:r>
        <w:rPr>
          <w:spacing w:val="-2"/>
        </w:rPr>
        <w:t>arms:</w:t>
      </w:r>
    </w:p>
    <w:p w14:paraId="7FA06107" w14:textId="77777777" w:rsidR="002E30F6" w:rsidRDefault="002E30F6" w:rsidP="00B56F29">
      <w:pPr>
        <w:widowControl/>
        <w:rPr>
          <w:rFonts w:ascii="Times New Roman" w:eastAsia="Times New Roman" w:hAnsi="Times New Roman"/>
        </w:rPr>
      </w:pPr>
    </w:p>
    <w:p w14:paraId="46B7592E" w14:textId="77777777" w:rsidR="002E30F6" w:rsidRDefault="002E30F6" w:rsidP="003C2FFD">
      <w:pPr>
        <w:pStyle w:val="BodyText"/>
        <w:widowControl/>
        <w:numPr>
          <w:ilvl w:val="1"/>
          <w:numId w:val="33"/>
        </w:numPr>
        <w:spacing w:line="229" w:lineRule="auto"/>
        <w:ind w:left="562" w:hanging="562"/>
      </w:pPr>
      <w:r>
        <w:rPr>
          <w:spacing w:val="-1"/>
        </w:rPr>
        <w:t>CPP arm:</w:t>
      </w:r>
      <w:r>
        <w:rPr>
          <w:spacing w:val="1"/>
        </w:rPr>
        <w:t xml:space="preserve"> </w:t>
      </w:r>
      <w:r>
        <w:rPr>
          <w:spacing w:val="-1"/>
        </w:rPr>
        <w:t>Five</w:t>
      </w:r>
      <w:r>
        <w:t xml:space="preserve"> </w:t>
      </w:r>
      <w:r>
        <w:rPr>
          <w:spacing w:val="-1"/>
        </w:rPr>
        <w:t>cycles</w:t>
      </w:r>
      <w:r>
        <w:t xml:space="preserve"> </w:t>
      </w:r>
      <w:r>
        <w:rPr>
          <w:spacing w:val="-2"/>
        </w:rPr>
        <w:t>of</w:t>
      </w:r>
      <w:r>
        <w:rPr>
          <w:spacing w:val="1"/>
        </w:rPr>
        <w:t xml:space="preserve"> </w:t>
      </w:r>
      <w:r>
        <w:rPr>
          <w:spacing w:val="-1"/>
        </w:rPr>
        <w:t>placebo</w:t>
      </w:r>
      <w:r>
        <w:rPr>
          <w:spacing w:val="-3"/>
        </w:rPr>
        <w:t xml:space="preserve"> </w:t>
      </w:r>
      <w:r>
        <w:rPr>
          <w:spacing w:val="-1"/>
        </w:rPr>
        <w:t>(started</w:t>
      </w:r>
      <w:r>
        <w:rPr>
          <w:spacing w:val="-3"/>
        </w:rPr>
        <w:t xml:space="preserve"> </w:t>
      </w:r>
      <w:r>
        <w:rPr>
          <w:spacing w:val="-1"/>
        </w:rPr>
        <w:t>cycle</w:t>
      </w:r>
      <w:r>
        <w:t xml:space="preserve"> </w:t>
      </w:r>
      <w:r>
        <w:rPr>
          <w:spacing w:val="-2"/>
        </w:rPr>
        <w:t>2)</w:t>
      </w:r>
      <w:r>
        <w:rPr>
          <w:spacing w:val="1"/>
        </w:rPr>
        <w:t xml:space="preserve"> </w:t>
      </w:r>
      <w:r>
        <w:rPr>
          <w:spacing w:val="-1"/>
        </w:rPr>
        <w:t>in</w:t>
      </w:r>
      <w:r>
        <w:t xml:space="preserve"> </w:t>
      </w:r>
      <w:r>
        <w:rPr>
          <w:spacing w:val="-1"/>
        </w:rPr>
        <w:t>combination</w:t>
      </w:r>
      <w:r>
        <w:t xml:space="preserve"> </w:t>
      </w:r>
      <w:r>
        <w:rPr>
          <w:spacing w:val="-2"/>
        </w:rPr>
        <w:t>with</w:t>
      </w:r>
      <w:r>
        <w:t xml:space="preserve"> </w:t>
      </w:r>
      <w:r>
        <w:rPr>
          <w:spacing w:val="-1"/>
        </w:rPr>
        <w:t>carboplatin</w:t>
      </w:r>
      <w:r>
        <w:t xml:space="preserve"> </w:t>
      </w:r>
      <w:r>
        <w:rPr>
          <w:spacing w:val="-1"/>
        </w:rPr>
        <w:t xml:space="preserve">(AUC </w:t>
      </w:r>
      <w:r>
        <w:t>6)</w:t>
      </w:r>
      <w:r>
        <w:rPr>
          <w:spacing w:val="65"/>
        </w:rPr>
        <w:t xml:space="preserve"> </w:t>
      </w:r>
      <w:r>
        <w:t>and</w:t>
      </w:r>
      <w:r>
        <w:rPr>
          <w:spacing w:val="-1"/>
        </w:rPr>
        <w:t xml:space="preserve"> paclitaxel</w:t>
      </w:r>
      <w:r>
        <w:rPr>
          <w:spacing w:val="-2"/>
        </w:rPr>
        <w:t xml:space="preserve"> </w:t>
      </w:r>
      <w:r>
        <w:t>(175</w:t>
      </w:r>
      <w:r>
        <w:rPr>
          <w:spacing w:val="-3"/>
        </w:rPr>
        <w:t xml:space="preserve"> </w:t>
      </w:r>
      <w:r>
        <w:rPr>
          <w:spacing w:val="-1"/>
        </w:rPr>
        <w:t>mg/m</w:t>
      </w:r>
      <w:r w:rsidRPr="00935ED9">
        <w:rPr>
          <w:vertAlign w:val="superscript"/>
        </w:rPr>
        <w:t>2</w:t>
      </w:r>
      <w:r>
        <w:rPr>
          <w:spacing w:val="-1"/>
        </w:rPr>
        <w:t>)</w:t>
      </w:r>
      <w:r>
        <w:rPr>
          <w:spacing w:val="1"/>
        </w:rPr>
        <w:t xml:space="preserve"> </w:t>
      </w:r>
      <w:r>
        <w:t>for</w:t>
      </w:r>
      <w:r>
        <w:rPr>
          <w:spacing w:val="1"/>
        </w:rPr>
        <w:t xml:space="preserve"> </w:t>
      </w:r>
      <w:r>
        <w:t>6</w:t>
      </w:r>
      <w:r>
        <w:rPr>
          <w:spacing w:val="-3"/>
        </w:rPr>
        <w:t xml:space="preserve"> </w:t>
      </w:r>
      <w:r>
        <w:rPr>
          <w:spacing w:val="-1"/>
        </w:rPr>
        <w:t>cycles</w:t>
      </w:r>
      <w:r>
        <w:rPr>
          <w:spacing w:val="-2"/>
        </w:rPr>
        <w:t xml:space="preserve"> </w:t>
      </w:r>
      <w:r>
        <w:rPr>
          <w:spacing w:val="-1"/>
        </w:rPr>
        <w:t>followed</w:t>
      </w:r>
      <w:r>
        <w:t xml:space="preserve"> by</w:t>
      </w:r>
      <w:r>
        <w:rPr>
          <w:spacing w:val="-3"/>
        </w:rPr>
        <w:t xml:space="preserve"> </w:t>
      </w:r>
      <w:r>
        <w:rPr>
          <w:spacing w:val="-1"/>
        </w:rPr>
        <w:t>placebo</w:t>
      </w:r>
      <w:r>
        <w:rPr>
          <w:spacing w:val="-3"/>
        </w:rPr>
        <w:t xml:space="preserve"> </w:t>
      </w:r>
      <w:r>
        <w:rPr>
          <w:spacing w:val="-1"/>
        </w:rPr>
        <w:t>alone,</w:t>
      </w:r>
      <w:r>
        <w:t xml:space="preserve"> </w:t>
      </w:r>
      <w:r>
        <w:rPr>
          <w:spacing w:val="-1"/>
        </w:rPr>
        <w:t>for</w:t>
      </w:r>
      <w:r>
        <w:rPr>
          <w:spacing w:val="1"/>
        </w:rPr>
        <w:t xml:space="preserve"> </w:t>
      </w:r>
      <w:r>
        <w:t>a</w:t>
      </w:r>
      <w:r>
        <w:rPr>
          <w:spacing w:val="-2"/>
        </w:rPr>
        <w:t xml:space="preserve"> </w:t>
      </w:r>
      <w:r>
        <w:rPr>
          <w:spacing w:val="-1"/>
        </w:rPr>
        <w:t>total</w:t>
      </w:r>
      <w:r>
        <w:rPr>
          <w:spacing w:val="1"/>
        </w:rPr>
        <w:t xml:space="preserve"> </w:t>
      </w:r>
      <w:r>
        <w:t>of</w:t>
      </w:r>
      <w:r>
        <w:rPr>
          <w:spacing w:val="-2"/>
        </w:rPr>
        <w:t xml:space="preserve"> up</w:t>
      </w:r>
      <w:r>
        <w:t xml:space="preserve"> to 15</w:t>
      </w:r>
      <w:r w:rsidR="007F6509">
        <w:rPr>
          <w:spacing w:val="55"/>
        </w:rPr>
        <w:t> </w:t>
      </w:r>
      <w:r>
        <w:rPr>
          <w:spacing w:val="-1"/>
        </w:rPr>
        <w:t>months</w:t>
      </w:r>
      <w:r>
        <w:t xml:space="preserve"> of</w:t>
      </w:r>
      <w:r>
        <w:rPr>
          <w:spacing w:val="1"/>
        </w:rPr>
        <w:t xml:space="preserve"> </w:t>
      </w:r>
      <w:r>
        <w:rPr>
          <w:spacing w:val="-1"/>
        </w:rPr>
        <w:t>therapy</w:t>
      </w:r>
    </w:p>
    <w:p w14:paraId="02E51B7F" w14:textId="77777777" w:rsidR="002E30F6" w:rsidRDefault="002E30F6" w:rsidP="003C2FFD">
      <w:pPr>
        <w:pStyle w:val="BodyText"/>
        <w:widowControl/>
        <w:numPr>
          <w:ilvl w:val="1"/>
          <w:numId w:val="33"/>
        </w:numPr>
        <w:spacing w:line="228" w:lineRule="auto"/>
        <w:ind w:left="562" w:hanging="562"/>
      </w:pPr>
      <w:r>
        <w:rPr>
          <w:spacing w:val="-1"/>
        </w:rPr>
        <w:t>CPB15</w:t>
      </w:r>
      <w:r>
        <w:t xml:space="preserve"> </w:t>
      </w:r>
      <w:r>
        <w:rPr>
          <w:spacing w:val="-1"/>
        </w:rPr>
        <w:t>arm:</w:t>
      </w:r>
      <w:r>
        <w:rPr>
          <w:spacing w:val="1"/>
        </w:rPr>
        <w:t xml:space="preserve"> </w:t>
      </w:r>
      <w:r>
        <w:rPr>
          <w:spacing w:val="-1"/>
        </w:rPr>
        <w:t>Five</w:t>
      </w:r>
      <w:r>
        <w:t xml:space="preserve"> </w:t>
      </w:r>
      <w:r>
        <w:rPr>
          <w:spacing w:val="-1"/>
        </w:rPr>
        <w:t>cycles</w:t>
      </w:r>
      <w:r>
        <w:rPr>
          <w:spacing w:val="-2"/>
        </w:rPr>
        <w:t xml:space="preserve"> </w:t>
      </w:r>
      <w:r>
        <w:t>of</w:t>
      </w:r>
      <w:r>
        <w:rPr>
          <w:spacing w:val="-2"/>
        </w:rPr>
        <w:t xml:space="preserve"> </w:t>
      </w:r>
      <w:r w:rsidRPr="003E37B0">
        <w:t>bevacizumab</w:t>
      </w:r>
      <w:r>
        <w:rPr>
          <w:spacing w:val="-1"/>
        </w:rPr>
        <w:t xml:space="preserve"> (15 mg/kg</w:t>
      </w:r>
      <w:r>
        <w:rPr>
          <w:spacing w:val="-3"/>
        </w:rPr>
        <w:t xml:space="preserve"> </w:t>
      </w:r>
      <w:r>
        <w:t>q3w</w:t>
      </w:r>
      <w:r>
        <w:rPr>
          <w:spacing w:val="-1"/>
        </w:rPr>
        <w:t xml:space="preserve"> </w:t>
      </w:r>
      <w:r>
        <w:t>started</w:t>
      </w:r>
      <w:r>
        <w:rPr>
          <w:spacing w:val="-3"/>
        </w:rPr>
        <w:t xml:space="preserve"> </w:t>
      </w:r>
      <w:r>
        <w:rPr>
          <w:spacing w:val="-1"/>
        </w:rPr>
        <w:t>cycle</w:t>
      </w:r>
      <w:r>
        <w:t xml:space="preserve"> </w:t>
      </w:r>
      <w:r>
        <w:rPr>
          <w:spacing w:val="-2"/>
        </w:rPr>
        <w:t xml:space="preserve">2) </w:t>
      </w:r>
      <w:r>
        <w:t xml:space="preserve">in </w:t>
      </w:r>
      <w:r>
        <w:rPr>
          <w:spacing w:val="-1"/>
        </w:rPr>
        <w:t>combination</w:t>
      </w:r>
      <w:r>
        <w:t xml:space="preserve"> with</w:t>
      </w:r>
      <w:r>
        <w:rPr>
          <w:spacing w:val="47"/>
        </w:rPr>
        <w:t xml:space="preserve"> </w:t>
      </w:r>
      <w:r>
        <w:rPr>
          <w:spacing w:val="-1"/>
        </w:rPr>
        <w:t xml:space="preserve">carboplatin (AUC </w:t>
      </w:r>
      <w:r>
        <w:t>6)</w:t>
      </w:r>
      <w:r>
        <w:rPr>
          <w:spacing w:val="-2"/>
        </w:rPr>
        <w:t xml:space="preserve"> </w:t>
      </w:r>
      <w:r>
        <w:t xml:space="preserve">and </w:t>
      </w:r>
      <w:r>
        <w:rPr>
          <w:spacing w:val="-1"/>
        </w:rPr>
        <w:t>paclitaxel</w:t>
      </w:r>
      <w:r>
        <w:rPr>
          <w:spacing w:val="-2"/>
        </w:rPr>
        <w:t xml:space="preserve"> </w:t>
      </w:r>
      <w:r>
        <w:t xml:space="preserve">(175 </w:t>
      </w:r>
      <w:r>
        <w:rPr>
          <w:spacing w:val="-2"/>
        </w:rPr>
        <w:t>mg/m</w:t>
      </w:r>
      <w:r w:rsidRPr="00935ED9">
        <w:rPr>
          <w:vertAlign w:val="superscript"/>
        </w:rPr>
        <w:t>2</w:t>
      </w:r>
      <w:r>
        <w:rPr>
          <w:spacing w:val="-2"/>
        </w:rPr>
        <w:t>)</w:t>
      </w:r>
      <w:r>
        <w:rPr>
          <w:spacing w:val="1"/>
        </w:rPr>
        <w:t xml:space="preserve"> </w:t>
      </w:r>
      <w:r>
        <w:t>for</w:t>
      </w:r>
      <w:r>
        <w:rPr>
          <w:spacing w:val="1"/>
        </w:rPr>
        <w:t xml:space="preserve"> </w:t>
      </w:r>
      <w:r>
        <w:t>6</w:t>
      </w:r>
      <w:r>
        <w:rPr>
          <w:spacing w:val="-3"/>
        </w:rPr>
        <w:t xml:space="preserve"> </w:t>
      </w:r>
      <w:r>
        <w:rPr>
          <w:spacing w:val="-1"/>
        </w:rPr>
        <w:t>cycles</w:t>
      </w:r>
      <w:r>
        <w:t xml:space="preserve"> </w:t>
      </w:r>
      <w:r>
        <w:rPr>
          <w:spacing w:val="-1"/>
        </w:rPr>
        <w:t>followed</w:t>
      </w:r>
      <w:r>
        <w:t xml:space="preserve"> by</w:t>
      </w:r>
      <w:r>
        <w:rPr>
          <w:spacing w:val="-3"/>
        </w:rPr>
        <w:t xml:space="preserve"> </w:t>
      </w:r>
      <w:r>
        <w:rPr>
          <w:spacing w:val="-1"/>
        </w:rPr>
        <w:t>placebo</w:t>
      </w:r>
      <w:r>
        <w:rPr>
          <w:spacing w:val="-3"/>
        </w:rPr>
        <w:t xml:space="preserve"> </w:t>
      </w:r>
      <w:r>
        <w:rPr>
          <w:spacing w:val="-1"/>
        </w:rPr>
        <w:t>alone,</w:t>
      </w:r>
      <w:r>
        <w:rPr>
          <w:spacing w:val="-3"/>
        </w:rPr>
        <w:t xml:space="preserve"> </w:t>
      </w:r>
      <w:r>
        <w:t>for</w:t>
      </w:r>
      <w:r>
        <w:rPr>
          <w:spacing w:val="-2"/>
        </w:rPr>
        <w:t xml:space="preserve"> </w:t>
      </w:r>
      <w:r>
        <w:t>a</w:t>
      </w:r>
      <w:r>
        <w:rPr>
          <w:spacing w:val="53"/>
        </w:rPr>
        <w:t xml:space="preserve"> </w:t>
      </w:r>
      <w:r>
        <w:rPr>
          <w:spacing w:val="-1"/>
        </w:rPr>
        <w:t>total</w:t>
      </w:r>
      <w:r>
        <w:rPr>
          <w:spacing w:val="1"/>
        </w:rPr>
        <w:t xml:space="preserve"> </w:t>
      </w:r>
      <w:r>
        <w:rPr>
          <w:spacing w:val="-2"/>
        </w:rPr>
        <w:t>of</w:t>
      </w:r>
      <w:r>
        <w:rPr>
          <w:spacing w:val="1"/>
        </w:rPr>
        <w:t xml:space="preserve"> </w:t>
      </w:r>
      <w:r>
        <w:t>up</w:t>
      </w:r>
      <w:r>
        <w:rPr>
          <w:spacing w:val="-3"/>
        </w:rPr>
        <w:t xml:space="preserve"> </w:t>
      </w:r>
      <w:r>
        <w:t xml:space="preserve">to 15 </w:t>
      </w:r>
      <w:r>
        <w:rPr>
          <w:spacing w:val="-1"/>
        </w:rPr>
        <w:t>months</w:t>
      </w:r>
      <w:r>
        <w:rPr>
          <w:spacing w:val="-2"/>
        </w:rPr>
        <w:t xml:space="preserve"> </w:t>
      </w:r>
      <w:r>
        <w:t>of</w:t>
      </w:r>
      <w:r>
        <w:rPr>
          <w:spacing w:val="-2"/>
        </w:rPr>
        <w:t xml:space="preserve"> </w:t>
      </w:r>
      <w:r>
        <w:rPr>
          <w:spacing w:val="-1"/>
        </w:rPr>
        <w:t>therapy</w:t>
      </w:r>
    </w:p>
    <w:p w14:paraId="2A5C8C30" w14:textId="77777777" w:rsidR="002E30F6" w:rsidRPr="006B16F7" w:rsidRDefault="002E30F6" w:rsidP="003C2FFD">
      <w:pPr>
        <w:pStyle w:val="BodyText"/>
        <w:widowControl/>
        <w:numPr>
          <w:ilvl w:val="1"/>
          <w:numId w:val="33"/>
        </w:numPr>
        <w:ind w:left="562" w:hanging="562"/>
      </w:pPr>
      <w:r>
        <w:rPr>
          <w:spacing w:val="-1"/>
        </w:rPr>
        <w:t>CPB15+</w:t>
      </w:r>
      <w:r>
        <w:t xml:space="preserve"> </w:t>
      </w:r>
      <w:r>
        <w:rPr>
          <w:spacing w:val="-1"/>
        </w:rPr>
        <w:t>arm:</w:t>
      </w:r>
      <w:r>
        <w:rPr>
          <w:spacing w:val="1"/>
        </w:rPr>
        <w:t xml:space="preserve"> </w:t>
      </w:r>
      <w:r>
        <w:rPr>
          <w:spacing w:val="-1"/>
        </w:rPr>
        <w:t>Five</w:t>
      </w:r>
      <w:r>
        <w:t xml:space="preserve"> </w:t>
      </w:r>
      <w:r>
        <w:rPr>
          <w:spacing w:val="-1"/>
        </w:rPr>
        <w:t>cycles</w:t>
      </w:r>
      <w:r>
        <w:t xml:space="preserve"> </w:t>
      </w:r>
      <w:r>
        <w:rPr>
          <w:spacing w:val="-2"/>
        </w:rPr>
        <w:t>of</w:t>
      </w:r>
      <w:r>
        <w:rPr>
          <w:spacing w:val="1"/>
        </w:rPr>
        <w:t xml:space="preserve"> </w:t>
      </w:r>
      <w:r w:rsidRPr="003E37B0">
        <w:t>bevacizumab</w:t>
      </w:r>
      <w:r>
        <w:rPr>
          <w:spacing w:val="-1"/>
        </w:rPr>
        <w:t xml:space="preserve"> </w:t>
      </w:r>
      <w:r>
        <w:t>(15</w:t>
      </w:r>
      <w:r>
        <w:rPr>
          <w:spacing w:val="-1"/>
        </w:rPr>
        <w:t xml:space="preserve"> </w:t>
      </w:r>
      <w:r>
        <w:rPr>
          <w:spacing w:val="-2"/>
        </w:rPr>
        <w:t>mg/kg</w:t>
      </w:r>
      <w:r>
        <w:rPr>
          <w:spacing w:val="-3"/>
        </w:rPr>
        <w:t xml:space="preserve"> </w:t>
      </w:r>
      <w:r>
        <w:t>q3w</w:t>
      </w:r>
      <w:r>
        <w:rPr>
          <w:spacing w:val="-1"/>
        </w:rPr>
        <w:t xml:space="preserve"> started</w:t>
      </w:r>
      <w:r>
        <w:t xml:space="preserve"> </w:t>
      </w:r>
      <w:r>
        <w:rPr>
          <w:spacing w:val="-1"/>
        </w:rPr>
        <w:t>cycle</w:t>
      </w:r>
      <w:r>
        <w:rPr>
          <w:spacing w:val="-2"/>
        </w:rPr>
        <w:t xml:space="preserve"> </w:t>
      </w:r>
      <w:r>
        <w:t>2)</w:t>
      </w:r>
      <w:r>
        <w:rPr>
          <w:spacing w:val="-2"/>
        </w:rPr>
        <w:t xml:space="preserve"> </w:t>
      </w:r>
      <w:r>
        <w:t xml:space="preserve">in </w:t>
      </w:r>
      <w:r>
        <w:rPr>
          <w:spacing w:val="-1"/>
        </w:rPr>
        <w:t>combination</w:t>
      </w:r>
      <w:r>
        <w:t xml:space="preserve"> with</w:t>
      </w:r>
      <w:r>
        <w:rPr>
          <w:spacing w:val="61"/>
        </w:rPr>
        <w:t xml:space="preserve"> </w:t>
      </w:r>
      <w:r>
        <w:rPr>
          <w:spacing w:val="-1"/>
        </w:rPr>
        <w:t xml:space="preserve">carboplatin (AUC </w:t>
      </w:r>
      <w:r>
        <w:t>6)</w:t>
      </w:r>
      <w:r>
        <w:rPr>
          <w:spacing w:val="-2"/>
        </w:rPr>
        <w:t xml:space="preserve"> </w:t>
      </w:r>
      <w:r>
        <w:t xml:space="preserve">and </w:t>
      </w:r>
      <w:r>
        <w:rPr>
          <w:spacing w:val="-1"/>
        </w:rPr>
        <w:t>paclitaxel</w:t>
      </w:r>
      <w:r>
        <w:rPr>
          <w:spacing w:val="-2"/>
        </w:rPr>
        <w:t xml:space="preserve"> </w:t>
      </w:r>
      <w:r>
        <w:t xml:space="preserve">(175 </w:t>
      </w:r>
      <w:r>
        <w:rPr>
          <w:spacing w:val="-2"/>
        </w:rPr>
        <w:t>mg/m</w:t>
      </w:r>
      <w:r w:rsidRPr="00935ED9">
        <w:rPr>
          <w:vertAlign w:val="superscript"/>
        </w:rPr>
        <w:t>2</w:t>
      </w:r>
      <w:r>
        <w:rPr>
          <w:spacing w:val="-2"/>
        </w:rPr>
        <w:t>)</w:t>
      </w:r>
      <w:r>
        <w:rPr>
          <w:spacing w:val="1"/>
        </w:rPr>
        <w:t xml:space="preserve"> </w:t>
      </w:r>
      <w:r>
        <w:t>for</w:t>
      </w:r>
      <w:r>
        <w:rPr>
          <w:spacing w:val="1"/>
        </w:rPr>
        <w:t xml:space="preserve"> </w:t>
      </w:r>
      <w:r>
        <w:t>6</w:t>
      </w:r>
      <w:r>
        <w:rPr>
          <w:spacing w:val="-3"/>
        </w:rPr>
        <w:t xml:space="preserve"> </w:t>
      </w:r>
      <w:r>
        <w:rPr>
          <w:spacing w:val="-1"/>
        </w:rPr>
        <w:t>cycles</w:t>
      </w:r>
      <w:r>
        <w:t xml:space="preserve"> </w:t>
      </w:r>
      <w:r>
        <w:rPr>
          <w:spacing w:val="-1"/>
        </w:rPr>
        <w:t>followed</w:t>
      </w:r>
      <w:r>
        <w:t xml:space="preserve"> by</w:t>
      </w:r>
      <w:r>
        <w:rPr>
          <w:spacing w:val="-3"/>
        </w:rPr>
        <w:t xml:space="preserve"> </w:t>
      </w:r>
      <w:r>
        <w:rPr>
          <w:spacing w:val="-1"/>
        </w:rPr>
        <w:t>continued</w:t>
      </w:r>
      <w:r>
        <w:t xml:space="preserve"> use </w:t>
      </w:r>
      <w:r w:rsidRPr="006B16F7">
        <w:rPr>
          <w:spacing w:val="-2"/>
        </w:rPr>
        <w:t>of</w:t>
      </w:r>
      <w:r w:rsidRPr="006B16F7">
        <w:rPr>
          <w:spacing w:val="39"/>
        </w:rPr>
        <w:t xml:space="preserve"> </w:t>
      </w:r>
      <w:r w:rsidRPr="003E37B0">
        <w:t>bevacizumab</w:t>
      </w:r>
      <w:r w:rsidRPr="006B16F7">
        <w:rPr>
          <w:spacing w:val="-1"/>
        </w:rPr>
        <w:t xml:space="preserve"> (15</w:t>
      </w:r>
      <w:r w:rsidRPr="006B16F7">
        <w:t xml:space="preserve"> </w:t>
      </w:r>
      <w:r w:rsidRPr="006B16F7">
        <w:rPr>
          <w:spacing w:val="-1"/>
        </w:rPr>
        <w:t>mg/kg</w:t>
      </w:r>
      <w:r w:rsidRPr="006B16F7">
        <w:rPr>
          <w:spacing w:val="-3"/>
        </w:rPr>
        <w:t xml:space="preserve"> </w:t>
      </w:r>
      <w:r w:rsidRPr="006B16F7">
        <w:rPr>
          <w:spacing w:val="-1"/>
        </w:rPr>
        <w:t>q3w)</w:t>
      </w:r>
      <w:r w:rsidRPr="006B16F7">
        <w:rPr>
          <w:spacing w:val="1"/>
        </w:rPr>
        <w:t xml:space="preserve"> </w:t>
      </w:r>
      <w:r w:rsidRPr="006B16F7">
        <w:t>as</w:t>
      </w:r>
      <w:r w:rsidRPr="006B16F7">
        <w:rPr>
          <w:spacing w:val="-2"/>
        </w:rPr>
        <w:t xml:space="preserve"> </w:t>
      </w:r>
      <w:r w:rsidRPr="006B16F7">
        <w:rPr>
          <w:spacing w:val="-1"/>
        </w:rPr>
        <w:t>single</w:t>
      </w:r>
      <w:r w:rsidRPr="006B16F7">
        <w:t xml:space="preserve"> </w:t>
      </w:r>
      <w:r w:rsidRPr="006B16F7">
        <w:rPr>
          <w:spacing w:val="-2"/>
        </w:rPr>
        <w:t>agent</w:t>
      </w:r>
      <w:r w:rsidRPr="006B16F7">
        <w:rPr>
          <w:spacing w:val="1"/>
        </w:rPr>
        <w:t xml:space="preserve"> </w:t>
      </w:r>
      <w:r w:rsidRPr="006B16F7">
        <w:rPr>
          <w:spacing w:val="-1"/>
        </w:rPr>
        <w:t>for</w:t>
      </w:r>
      <w:r w:rsidRPr="006B16F7">
        <w:rPr>
          <w:spacing w:val="1"/>
        </w:rPr>
        <w:t xml:space="preserve"> </w:t>
      </w:r>
      <w:r w:rsidRPr="006B16F7">
        <w:t>a</w:t>
      </w:r>
      <w:r w:rsidRPr="006B16F7">
        <w:rPr>
          <w:spacing w:val="-2"/>
        </w:rPr>
        <w:t xml:space="preserve"> </w:t>
      </w:r>
      <w:r w:rsidRPr="006B16F7">
        <w:rPr>
          <w:spacing w:val="-1"/>
        </w:rPr>
        <w:t>total</w:t>
      </w:r>
      <w:r w:rsidRPr="006B16F7">
        <w:rPr>
          <w:spacing w:val="-2"/>
        </w:rPr>
        <w:t xml:space="preserve"> </w:t>
      </w:r>
      <w:r w:rsidRPr="006B16F7">
        <w:t>of</w:t>
      </w:r>
      <w:r w:rsidRPr="006B16F7">
        <w:rPr>
          <w:spacing w:val="1"/>
        </w:rPr>
        <w:t xml:space="preserve"> </w:t>
      </w:r>
      <w:r w:rsidRPr="006B16F7">
        <w:rPr>
          <w:spacing w:val="-2"/>
        </w:rPr>
        <w:t>up</w:t>
      </w:r>
      <w:r w:rsidRPr="006B16F7">
        <w:t xml:space="preserve"> to 15 </w:t>
      </w:r>
      <w:r w:rsidRPr="006B16F7">
        <w:rPr>
          <w:spacing w:val="-1"/>
        </w:rPr>
        <w:t>months</w:t>
      </w:r>
      <w:r w:rsidRPr="006B16F7">
        <w:rPr>
          <w:spacing w:val="-2"/>
        </w:rPr>
        <w:t xml:space="preserve"> </w:t>
      </w:r>
      <w:r w:rsidRPr="006B16F7">
        <w:t>of</w:t>
      </w:r>
      <w:r w:rsidRPr="006B16F7">
        <w:rPr>
          <w:spacing w:val="-2"/>
        </w:rPr>
        <w:t xml:space="preserve"> </w:t>
      </w:r>
      <w:r w:rsidRPr="006B16F7">
        <w:rPr>
          <w:spacing w:val="-1"/>
        </w:rPr>
        <w:t>therapy.</w:t>
      </w:r>
    </w:p>
    <w:p w14:paraId="3B7AD7FE" w14:textId="77777777" w:rsidR="002E30F6" w:rsidRPr="006B16F7" w:rsidRDefault="002E30F6" w:rsidP="00B56F29">
      <w:pPr>
        <w:widowControl/>
        <w:rPr>
          <w:rFonts w:ascii="Times New Roman" w:eastAsia="Times New Roman" w:hAnsi="Times New Roman"/>
          <w:sz w:val="21"/>
          <w:szCs w:val="21"/>
        </w:rPr>
      </w:pPr>
    </w:p>
    <w:p w14:paraId="72BD11D9" w14:textId="171E2A90" w:rsidR="002E30F6" w:rsidRPr="006B16F7" w:rsidRDefault="002E30F6" w:rsidP="00B56F29">
      <w:pPr>
        <w:widowControl/>
        <w:rPr>
          <w:rFonts w:ascii="Times New Roman" w:eastAsia="Times New Roman" w:hAnsi="Times New Roman"/>
        </w:rPr>
      </w:pPr>
      <w:r w:rsidRPr="006B16F7">
        <w:rPr>
          <w:rFonts w:ascii="Times New Roman" w:hAnsi="Times New Roman"/>
        </w:rPr>
        <w:t>The</w:t>
      </w:r>
      <w:r w:rsidRPr="006B16F7">
        <w:rPr>
          <w:rFonts w:ascii="Times New Roman" w:hAnsi="Times New Roman"/>
          <w:spacing w:val="-2"/>
        </w:rPr>
        <w:t xml:space="preserve"> </w:t>
      </w:r>
      <w:r w:rsidRPr="006B16F7">
        <w:rPr>
          <w:rFonts w:ascii="Times New Roman" w:hAnsi="Times New Roman"/>
          <w:spacing w:val="-1"/>
        </w:rPr>
        <w:t>majority</w:t>
      </w:r>
      <w:r w:rsidRPr="006B16F7">
        <w:rPr>
          <w:rFonts w:ascii="Times New Roman" w:hAnsi="Times New Roman"/>
          <w:spacing w:val="-3"/>
        </w:rPr>
        <w:t xml:space="preserve"> </w:t>
      </w:r>
      <w:r w:rsidRPr="006B16F7">
        <w:rPr>
          <w:rFonts w:ascii="Times New Roman" w:hAnsi="Times New Roman"/>
        </w:rPr>
        <w:t>of</w:t>
      </w:r>
      <w:r w:rsidRPr="006B16F7">
        <w:rPr>
          <w:rFonts w:ascii="Times New Roman" w:hAnsi="Times New Roman"/>
          <w:spacing w:val="1"/>
        </w:rPr>
        <w:t xml:space="preserve"> </w:t>
      </w:r>
      <w:r w:rsidRPr="006B16F7">
        <w:rPr>
          <w:rFonts w:ascii="Times New Roman" w:hAnsi="Times New Roman"/>
          <w:spacing w:val="-1"/>
        </w:rPr>
        <w:t>patients</w:t>
      </w:r>
      <w:r w:rsidRPr="006B16F7">
        <w:rPr>
          <w:rFonts w:ascii="Times New Roman" w:hAnsi="Times New Roman"/>
        </w:rPr>
        <w:t xml:space="preserve"> </w:t>
      </w:r>
      <w:r w:rsidRPr="006B16F7">
        <w:rPr>
          <w:rFonts w:ascii="Times New Roman" w:hAnsi="Times New Roman"/>
          <w:spacing w:val="-1"/>
        </w:rPr>
        <w:t>included</w:t>
      </w:r>
      <w:r w:rsidRPr="006B16F7">
        <w:rPr>
          <w:rFonts w:ascii="Times New Roman" w:hAnsi="Times New Roman"/>
          <w:spacing w:val="-3"/>
        </w:rPr>
        <w:t xml:space="preserve"> </w:t>
      </w:r>
      <w:r w:rsidRPr="006B16F7">
        <w:rPr>
          <w:rFonts w:ascii="Times New Roman" w:hAnsi="Times New Roman"/>
        </w:rPr>
        <w:t>in</w:t>
      </w:r>
      <w:r w:rsidRPr="006B16F7">
        <w:rPr>
          <w:rFonts w:ascii="Times New Roman" w:hAnsi="Times New Roman"/>
          <w:spacing w:val="-3"/>
        </w:rPr>
        <w:t xml:space="preserve"> </w:t>
      </w:r>
      <w:r w:rsidRPr="006B16F7">
        <w:rPr>
          <w:rFonts w:ascii="Times New Roman" w:hAnsi="Times New Roman"/>
        </w:rPr>
        <w:t>the</w:t>
      </w:r>
      <w:r w:rsidRPr="006B16F7">
        <w:rPr>
          <w:rFonts w:ascii="Times New Roman" w:hAnsi="Times New Roman"/>
          <w:spacing w:val="-2"/>
        </w:rPr>
        <w:t xml:space="preserve"> </w:t>
      </w:r>
      <w:r w:rsidRPr="006B16F7">
        <w:rPr>
          <w:rFonts w:ascii="Times New Roman" w:hAnsi="Times New Roman"/>
        </w:rPr>
        <w:t>study</w:t>
      </w:r>
      <w:r w:rsidRPr="006B16F7">
        <w:rPr>
          <w:rFonts w:ascii="Times New Roman" w:hAnsi="Times New Roman"/>
          <w:spacing w:val="-3"/>
        </w:rPr>
        <w:t xml:space="preserve"> </w:t>
      </w:r>
      <w:r w:rsidRPr="006B16F7">
        <w:rPr>
          <w:rFonts w:ascii="Times New Roman" w:hAnsi="Times New Roman"/>
          <w:spacing w:val="-1"/>
        </w:rPr>
        <w:t>were</w:t>
      </w:r>
      <w:r w:rsidRPr="006B16F7">
        <w:rPr>
          <w:rFonts w:ascii="Times New Roman" w:hAnsi="Times New Roman"/>
        </w:rPr>
        <w:t xml:space="preserve"> </w:t>
      </w:r>
      <w:r w:rsidRPr="006B16F7">
        <w:rPr>
          <w:rFonts w:ascii="Times New Roman" w:hAnsi="Times New Roman"/>
          <w:spacing w:val="-1"/>
        </w:rPr>
        <w:t>White</w:t>
      </w:r>
      <w:r w:rsidRPr="006B16F7">
        <w:rPr>
          <w:rFonts w:ascii="Times New Roman" w:hAnsi="Times New Roman"/>
          <w:spacing w:val="-2"/>
        </w:rPr>
        <w:t xml:space="preserve"> </w:t>
      </w:r>
      <w:r w:rsidRPr="006B16F7">
        <w:rPr>
          <w:rFonts w:ascii="Times New Roman" w:hAnsi="Times New Roman"/>
          <w:spacing w:val="-1"/>
        </w:rPr>
        <w:t>(87%</w:t>
      </w:r>
      <w:r w:rsidRPr="006B16F7">
        <w:rPr>
          <w:rFonts w:ascii="Times New Roman" w:hAnsi="Times New Roman"/>
          <w:spacing w:val="1"/>
        </w:rPr>
        <w:t xml:space="preserve"> </w:t>
      </w:r>
      <w:r w:rsidRPr="006B16F7">
        <w:rPr>
          <w:rFonts w:ascii="Times New Roman" w:hAnsi="Times New Roman"/>
          <w:spacing w:val="-1"/>
        </w:rPr>
        <w:t>in</w:t>
      </w:r>
      <w:r w:rsidRPr="006B16F7">
        <w:rPr>
          <w:rFonts w:ascii="Times New Roman" w:hAnsi="Times New Roman"/>
        </w:rPr>
        <w:t xml:space="preserve"> </w:t>
      </w:r>
      <w:r w:rsidRPr="006B16F7">
        <w:rPr>
          <w:rFonts w:ascii="Times New Roman" w:hAnsi="Times New Roman"/>
          <w:spacing w:val="-1"/>
        </w:rPr>
        <w:t>all</w:t>
      </w:r>
      <w:r w:rsidRPr="006B16F7">
        <w:rPr>
          <w:rFonts w:ascii="Times New Roman" w:hAnsi="Times New Roman"/>
          <w:spacing w:val="-2"/>
        </w:rPr>
        <w:t xml:space="preserve"> </w:t>
      </w:r>
      <w:r w:rsidRPr="006B16F7">
        <w:rPr>
          <w:rFonts w:ascii="Times New Roman" w:hAnsi="Times New Roman"/>
          <w:spacing w:val="-1"/>
        </w:rPr>
        <w:t>three</w:t>
      </w:r>
      <w:r w:rsidRPr="006B16F7">
        <w:rPr>
          <w:rFonts w:ascii="Times New Roman" w:hAnsi="Times New Roman"/>
        </w:rPr>
        <w:t xml:space="preserve"> </w:t>
      </w:r>
      <w:r w:rsidRPr="006B16F7">
        <w:rPr>
          <w:rFonts w:ascii="Times New Roman" w:hAnsi="Times New Roman"/>
          <w:spacing w:val="-1"/>
        </w:rPr>
        <w:t>arms);</w:t>
      </w:r>
      <w:r w:rsidRPr="006B16F7">
        <w:rPr>
          <w:rFonts w:ascii="Times New Roman" w:hAnsi="Times New Roman"/>
          <w:spacing w:val="-2"/>
        </w:rPr>
        <w:t xml:space="preserve"> </w:t>
      </w:r>
      <w:r w:rsidRPr="006B16F7">
        <w:rPr>
          <w:rFonts w:ascii="Times New Roman" w:hAnsi="Times New Roman"/>
        </w:rPr>
        <w:t xml:space="preserve">the </w:t>
      </w:r>
      <w:r w:rsidRPr="006B16F7">
        <w:rPr>
          <w:rFonts w:ascii="Times New Roman" w:hAnsi="Times New Roman"/>
          <w:spacing w:val="-1"/>
        </w:rPr>
        <w:t>median</w:t>
      </w:r>
      <w:r w:rsidRPr="006B16F7">
        <w:rPr>
          <w:rFonts w:ascii="Times New Roman" w:hAnsi="Times New Roman"/>
          <w:spacing w:val="-3"/>
        </w:rPr>
        <w:t xml:space="preserve"> </w:t>
      </w:r>
      <w:r w:rsidRPr="006B16F7">
        <w:rPr>
          <w:rFonts w:ascii="Times New Roman" w:hAnsi="Times New Roman"/>
          <w:spacing w:val="-1"/>
        </w:rPr>
        <w:t>age</w:t>
      </w:r>
      <w:r w:rsidRPr="006B16F7">
        <w:rPr>
          <w:rFonts w:ascii="Times New Roman" w:hAnsi="Times New Roman"/>
        </w:rPr>
        <w:t xml:space="preserve"> </w:t>
      </w:r>
      <w:r w:rsidRPr="006B16F7">
        <w:rPr>
          <w:rFonts w:ascii="Times New Roman" w:hAnsi="Times New Roman"/>
          <w:spacing w:val="-1"/>
        </w:rPr>
        <w:t>was</w:t>
      </w:r>
      <w:r w:rsidRPr="006B16F7">
        <w:rPr>
          <w:rFonts w:ascii="Times New Roman" w:hAnsi="Times New Roman"/>
          <w:spacing w:val="65"/>
        </w:rPr>
        <w:t xml:space="preserve"> </w:t>
      </w:r>
      <w:r w:rsidRPr="006B16F7">
        <w:rPr>
          <w:rFonts w:ascii="Times New Roman" w:hAnsi="Times New Roman"/>
        </w:rPr>
        <w:t xml:space="preserve">60 </w:t>
      </w:r>
      <w:r w:rsidRPr="006B16F7">
        <w:rPr>
          <w:rFonts w:ascii="Times New Roman" w:hAnsi="Times New Roman"/>
          <w:spacing w:val="-1"/>
        </w:rPr>
        <w:t>years</w:t>
      </w:r>
      <w:r w:rsidRPr="006B16F7">
        <w:rPr>
          <w:rFonts w:ascii="Times New Roman" w:hAnsi="Times New Roman"/>
          <w:spacing w:val="-2"/>
        </w:rPr>
        <w:t xml:space="preserve"> </w:t>
      </w:r>
      <w:r w:rsidRPr="006B16F7">
        <w:rPr>
          <w:rFonts w:ascii="Times New Roman" w:hAnsi="Times New Roman"/>
        </w:rPr>
        <w:t xml:space="preserve">in </w:t>
      </w:r>
      <w:r w:rsidRPr="006B16F7">
        <w:rPr>
          <w:rFonts w:ascii="Times New Roman" w:hAnsi="Times New Roman"/>
          <w:spacing w:val="-1"/>
        </w:rPr>
        <w:t xml:space="preserve">CPP </w:t>
      </w:r>
      <w:r w:rsidRPr="006B16F7">
        <w:rPr>
          <w:rFonts w:ascii="Times New Roman" w:hAnsi="Times New Roman"/>
        </w:rPr>
        <w:t>and</w:t>
      </w:r>
      <w:r w:rsidRPr="006B16F7">
        <w:rPr>
          <w:rFonts w:ascii="Times New Roman" w:hAnsi="Times New Roman"/>
          <w:spacing w:val="-3"/>
        </w:rPr>
        <w:t xml:space="preserve"> </w:t>
      </w:r>
      <w:r w:rsidRPr="006B16F7">
        <w:rPr>
          <w:rFonts w:ascii="Times New Roman" w:hAnsi="Times New Roman"/>
          <w:spacing w:val="-1"/>
        </w:rPr>
        <w:t>CPB15</w:t>
      </w:r>
      <w:r w:rsidRPr="006B16F7">
        <w:rPr>
          <w:rFonts w:ascii="Times New Roman" w:hAnsi="Times New Roman"/>
        </w:rPr>
        <w:t xml:space="preserve"> </w:t>
      </w:r>
      <w:r w:rsidRPr="006B16F7">
        <w:rPr>
          <w:rFonts w:ascii="Times New Roman" w:hAnsi="Times New Roman"/>
          <w:spacing w:val="-1"/>
        </w:rPr>
        <w:t>arms</w:t>
      </w:r>
      <w:r w:rsidRPr="006B16F7">
        <w:rPr>
          <w:rFonts w:ascii="Times New Roman" w:hAnsi="Times New Roman"/>
        </w:rPr>
        <w:t xml:space="preserve"> and 59 </w:t>
      </w:r>
      <w:r w:rsidRPr="006B16F7">
        <w:rPr>
          <w:rFonts w:ascii="Times New Roman" w:hAnsi="Times New Roman"/>
          <w:spacing w:val="-1"/>
        </w:rPr>
        <w:t>years</w:t>
      </w:r>
      <w:r w:rsidRPr="006B16F7">
        <w:rPr>
          <w:rFonts w:ascii="Times New Roman" w:hAnsi="Times New Roman"/>
        </w:rPr>
        <w:t xml:space="preserve"> </w:t>
      </w:r>
      <w:r w:rsidRPr="006B16F7">
        <w:rPr>
          <w:rFonts w:ascii="Times New Roman" w:hAnsi="Times New Roman"/>
          <w:spacing w:val="-1"/>
        </w:rPr>
        <w:t>in</w:t>
      </w:r>
      <w:r w:rsidRPr="006B16F7">
        <w:rPr>
          <w:rFonts w:ascii="Times New Roman" w:hAnsi="Times New Roman"/>
        </w:rPr>
        <w:t xml:space="preserve"> </w:t>
      </w:r>
      <w:r w:rsidRPr="006B16F7">
        <w:rPr>
          <w:rFonts w:ascii="Times New Roman" w:hAnsi="Times New Roman"/>
          <w:spacing w:val="-1"/>
        </w:rPr>
        <w:t>CPB15+</w:t>
      </w:r>
      <w:r w:rsidRPr="006B16F7">
        <w:rPr>
          <w:rFonts w:ascii="Times New Roman" w:hAnsi="Times New Roman"/>
        </w:rPr>
        <w:t xml:space="preserve"> </w:t>
      </w:r>
      <w:r w:rsidRPr="006B16F7">
        <w:rPr>
          <w:rFonts w:ascii="Times New Roman" w:hAnsi="Times New Roman"/>
          <w:spacing w:val="-1"/>
        </w:rPr>
        <w:t>arm;</w:t>
      </w:r>
      <w:r w:rsidRPr="006B16F7">
        <w:rPr>
          <w:rFonts w:ascii="Times New Roman" w:hAnsi="Times New Roman"/>
          <w:spacing w:val="1"/>
        </w:rPr>
        <w:t xml:space="preserve"> </w:t>
      </w:r>
      <w:r w:rsidRPr="006B16F7">
        <w:rPr>
          <w:rFonts w:ascii="Times New Roman" w:hAnsi="Times New Roman"/>
        </w:rPr>
        <w:t>and</w:t>
      </w:r>
      <w:r w:rsidRPr="006B16F7">
        <w:rPr>
          <w:rFonts w:ascii="Times New Roman" w:hAnsi="Times New Roman"/>
          <w:spacing w:val="-3"/>
        </w:rPr>
        <w:t xml:space="preserve"> </w:t>
      </w:r>
      <w:r w:rsidRPr="006B16F7">
        <w:rPr>
          <w:rFonts w:ascii="Times New Roman" w:hAnsi="Times New Roman"/>
        </w:rPr>
        <w:t>29%</w:t>
      </w:r>
      <w:r w:rsidRPr="006B16F7">
        <w:rPr>
          <w:rFonts w:ascii="Times New Roman" w:hAnsi="Times New Roman"/>
          <w:spacing w:val="-2"/>
        </w:rPr>
        <w:t xml:space="preserve"> </w:t>
      </w:r>
      <w:r w:rsidRPr="006B16F7">
        <w:rPr>
          <w:rFonts w:ascii="Times New Roman" w:hAnsi="Times New Roman"/>
        </w:rPr>
        <w:t>of</w:t>
      </w:r>
      <w:r w:rsidRPr="006B16F7">
        <w:rPr>
          <w:rFonts w:ascii="Times New Roman" w:hAnsi="Times New Roman"/>
          <w:spacing w:val="1"/>
        </w:rPr>
        <w:t xml:space="preserve"> </w:t>
      </w:r>
      <w:r w:rsidRPr="006B16F7">
        <w:rPr>
          <w:rFonts w:ascii="Times New Roman" w:hAnsi="Times New Roman"/>
          <w:spacing w:val="-1"/>
        </w:rPr>
        <w:t>patients</w:t>
      </w:r>
      <w:r w:rsidRPr="006B16F7">
        <w:rPr>
          <w:rFonts w:ascii="Times New Roman" w:hAnsi="Times New Roman"/>
          <w:spacing w:val="-2"/>
        </w:rPr>
        <w:t xml:space="preserve"> </w:t>
      </w:r>
      <w:r w:rsidRPr="006B16F7">
        <w:rPr>
          <w:rFonts w:ascii="Times New Roman" w:hAnsi="Times New Roman"/>
        </w:rPr>
        <w:t xml:space="preserve">in </w:t>
      </w:r>
      <w:r w:rsidRPr="006B16F7">
        <w:rPr>
          <w:rFonts w:ascii="Times New Roman" w:hAnsi="Times New Roman"/>
          <w:spacing w:val="-1"/>
        </w:rPr>
        <w:t xml:space="preserve">CPP </w:t>
      </w:r>
      <w:r w:rsidRPr="006B16F7">
        <w:rPr>
          <w:rFonts w:ascii="Times New Roman" w:hAnsi="Times New Roman"/>
          <w:spacing w:val="-2"/>
        </w:rPr>
        <w:t>or</w:t>
      </w:r>
      <w:r w:rsidRPr="006B16F7">
        <w:rPr>
          <w:rFonts w:ascii="Times New Roman" w:hAnsi="Times New Roman"/>
          <w:spacing w:val="1"/>
        </w:rPr>
        <w:t xml:space="preserve"> </w:t>
      </w:r>
      <w:r w:rsidRPr="006B16F7">
        <w:rPr>
          <w:rFonts w:ascii="Times New Roman" w:hAnsi="Times New Roman"/>
          <w:spacing w:val="-1"/>
        </w:rPr>
        <w:t>CPB15</w:t>
      </w:r>
      <w:r w:rsidRPr="006B16F7">
        <w:rPr>
          <w:rFonts w:ascii="Times New Roman" w:hAnsi="Times New Roman"/>
          <w:spacing w:val="27"/>
        </w:rPr>
        <w:t xml:space="preserve"> </w:t>
      </w:r>
      <w:r w:rsidRPr="006B16F7">
        <w:rPr>
          <w:rFonts w:ascii="Times New Roman" w:hAnsi="Times New Roman"/>
        </w:rPr>
        <w:t xml:space="preserve">and </w:t>
      </w:r>
      <w:r w:rsidRPr="006B16F7">
        <w:rPr>
          <w:rFonts w:ascii="Times New Roman" w:hAnsi="Times New Roman"/>
          <w:spacing w:val="-1"/>
        </w:rPr>
        <w:t>26%</w:t>
      </w:r>
      <w:r w:rsidRPr="006B16F7">
        <w:rPr>
          <w:rFonts w:ascii="Times New Roman" w:hAnsi="Times New Roman"/>
          <w:spacing w:val="1"/>
        </w:rPr>
        <w:t xml:space="preserve"> </w:t>
      </w:r>
      <w:r w:rsidRPr="006B16F7">
        <w:rPr>
          <w:rFonts w:ascii="Times New Roman" w:hAnsi="Times New Roman"/>
        </w:rPr>
        <w:t>in</w:t>
      </w:r>
      <w:r w:rsidRPr="006B16F7">
        <w:rPr>
          <w:rFonts w:ascii="Times New Roman" w:hAnsi="Times New Roman"/>
          <w:spacing w:val="-3"/>
        </w:rPr>
        <w:t xml:space="preserve"> </w:t>
      </w:r>
      <w:r w:rsidRPr="006B16F7">
        <w:rPr>
          <w:rFonts w:ascii="Times New Roman" w:hAnsi="Times New Roman"/>
          <w:spacing w:val="-1"/>
        </w:rPr>
        <w:t>CPB15+</w:t>
      </w:r>
      <w:r w:rsidRPr="006B16F7">
        <w:rPr>
          <w:rFonts w:ascii="Times New Roman" w:hAnsi="Times New Roman"/>
        </w:rPr>
        <w:t xml:space="preserve"> </w:t>
      </w:r>
      <w:r w:rsidRPr="006B16F7">
        <w:rPr>
          <w:rFonts w:ascii="Times New Roman" w:hAnsi="Times New Roman"/>
          <w:spacing w:val="-1"/>
        </w:rPr>
        <w:t>were</w:t>
      </w:r>
      <w:r w:rsidRPr="006B16F7">
        <w:rPr>
          <w:rFonts w:ascii="Times New Roman" w:hAnsi="Times New Roman"/>
          <w:spacing w:val="-2"/>
        </w:rPr>
        <w:t xml:space="preserve"> </w:t>
      </w:r>
      <w:r w:rsidRPr="006B16F7">
        <w:rPr>
          <w:rFonts w:ascii="Times New Roman" w:hAnsi="Times New Roman"/>
          <w:spacing w:val="-1"/>
        </w:rPr>
        <w:t>over</w:t>
      </w:r>
      <w:r w:rsidRPr="006B16F7">
        <w:rPr>
          <w:rFonts w:ascii="Times New Roman" w:hAnsi="Times New Roman"/>
          <w:spacing w:val="1"/>
        </w:rPr>
        <w:t xml:space="preserve"> </w:t>
      </w:r>
      <w:r w:rsidRPr="006B16F7">
        <w:rPr>
          <w:rFonts w:ascii="Times New Roman" w:hAnsi="Times New Roman"/>
        </w:rPr>
        <w:t xml:space="preserve">65 </w:t>
      </w:r>
      <w:r w:rsidRPr="006B16F7">
        <w:rPr>
          <w:rFonts w:ascii="Times New Roman" w:hAnsi="Times New Roman"/>
          <w:spacing w:val="-1"/>
        </w:rPr>
        <w:t>years</w:t>
      </w:r>
      <w:r w:rsidRPr="006B16F7">
        <w:rPr>
          <w:rFonts w:ascii="Times New Roman" w:hAnsi="Times New Roman"/>
        </w:rPr>
        <w:t xml:space="preserve"> </w:t>
      </w:r>
      <w:r w:rsidRPr="006B16F7">
        <w:rPr>
          <w:rFonts w:ascii="Times New Roman" w:hAnsi="Times New Roman"/>
          <w:spacing w:val="-2"/>
        </w:rPr>
        <w:t>of</w:t>
      </w:r>
      <w:r w:rsidRPr="006B16F7">
        <w:rPr>
          <w:rFonts w:ascii="Times New Roman" w:hAnsi="Times New Roman"/>
          <w:spacing w:val="1"/>
        </w:rPr>
        <w:t xml:space="preserve"> </w:t>
      </w:r>
      <w:r w:rsidRPr="006B16F7">
        <w:rPr>
          <w:rFonts w:ascii="Times New Roman" w:hAnsi="Times New Roman"/>
          <w:spacing w:val="-1"/>
        </w:rPr>
        <w:t>age.</w:t>
      </w:r>
      <w:r w:rsidRPr="006B16F7">
        <w:rPr>
          <w:rFonts w:ascii="Times New Roman" w:hAnsi="Times New Roman"/>
        </w:rPr>
        <w:t xml:space="preserve"> </w:t>
      </w:r>
      <w:r w:rsidRPr="006B16F7">
        <w:rPr>
          <w:rFonts w:ascii="Times New Roman" w:hAnsi="Times New Roman"/>
          <w:spacing w:val="-1"/>
        </w:rPr>
        <w:t>Overall</w:t>
      </w:r>
      <w:r w:rsidRPr="006B16F7">
        <w:rPr>
          <w:rFonts w:ascii="Times New Roman" w:hAnsi="Times New Roman"/>
          <w:spacing w:val="1"/>
        </w:rPr>
        <w:t xml:space="preserve"> </w:t>
      </w:r>
      <w:r w:rsidRPr="006B16F7">
        <w:rPr>
          <w:rFonts w:ascii="Times New Roman" w:hAnsi="Times New Roman"/>
          <w:spacing w:val="-1"/>
        </w:rPr>
        <w:t>approximately</w:t>
      </w:r>
      <w:r w:rsidRPr="006B16F7">
        <w:rPr>
          <w:rFonts w:ascii="Times New Roman" w:hAnsi="Times New Roman"/>
          <w:spacing w:val="-3"/>
        </w:rPr>
        <w:t xml:space="preserve"> </w:t>
      </w:r>
      <w:r w:rsidRPr="006B16F7">
        <w:rPr>
          <w:rFonts w:ascii="Times New Roman" w:hAnsi="Times New Roman"/>
          <w:spacing w:val="-1"/>
        </w:rPr>
        <w:t>50%</w:t>
      </w:r>
      <w:r w:rsidRPr="006B16F7">
        <w:rPr>
          <w:rFonts w:ascii="Times New Roman" w:hAnsi="Times New Roman"/>
          <w:spacing w:val="1"/>
        </w:rPr>
        <w:t xml:space="preserve"> </w:t>
      </w:r>
      <w:r w:rsidRPr="006B16F7">
        <w:rPr>
          <w:rFonts w:ascii="Times New Roman" w:hAnsi="Times New Roman"/>
        </w:rPr>
        <w:t>of</w:t>
      </w:r>
      <w:r w:rsidRPr="006B16F7">
        <w:rPr>
          <w:rFonts w:ascii="Times New Roman" w:hAnsi="Times New Roman"/>
          <w:spacing w:val="-2"/>
        </w:rPr>
        <w:t xml:space="preserve"> </w:t>
      </w:r>
      <w:r w:rsidRPr="006B16F7">
        <w:rPr>
          <w:rFonts w:ascii="Times New Roman" w:hAnsi="Times New Roman"/>
          <w:spacing w:val="-1"/>
        </w:rPr>
        <w:t>patients</w:t>
      </w:r>
      <w:r w:rsidRPr="006B16F7">
        <w:rPr>
          <w:rFonts w:ascii="Times New Roman" w:hAnsi="Times New Roman"/>
          <w:spacing w:val="-2"/>
        </w:rPr>
        <w:t xml:space="preserve"> </w:t>
      </w:r>
      <w:r w:rsidRPr="006B16F7">
        <w:rPr>
          <w:rFonts w:ascii="Times New Roman" w:hAnsi="Times New Roman"/>
        </w:rPr>
        <w:t>had a</w:t>
      </w:r>
      <w:r w:rsidRPr="006B16F7">
        <w:rPr>
          <w:rFonts w:ascii="Times New Roman" w:hAnsi="Times New Roman"/>
          <w:spacing w:val="-2"/>
        </w:rPr>
        <w:t xml:space="preserve"> GOG</w:t>
      </w:r>
      <w:r w:rsidRPr="006B16F7">
        <w:rPr>
          <w:rFonts w:ascii="Times New Roman" w:hAnsi="Times New Roman"/>
          <w:spacing w:val="-1"/>
        </w:rPr>
        <w:t xml:space="preserve"> PS</w:t>
      </w:r>
      <w:r w:rsidRPr="006B16F7">
        <w:rPr>
          <w:rFonts w:ascii="Times New Roman" w:hAnsi="Times New Roman"/>
          <w:spacing w:val="55"/>
        </w:rPr>
        <w:t xml:space="preserve"> </w:t>
      </w:r>
      <w:r w:rsidRPr="006B16F7">
        <w:rPr>
          <w:rFonts w:ascii="Times New Roman" w:hAnsi="Times New Roman"/>
        </w:rPr>
        <w:t>of</w:t>
      </w:r>
      <w:r w:rsidRPr="006B16F7">
        <w:rPr>
          <w:rFonts w:ascii="Times New Roman" w:hAnsi="Times New Roman"/>
          <w:spacing w:val="1"/>
        </w:rPr>
        <w:t xml:space="preserve"> </w:t>
      </w:r>
      <w:r w:rsidRPr="006B16F7">
        <w:rPr>
          <w:rFonts w:ascii="Times New Roman" w:hAnsi="Times New Roman"/>
        </w:rPr>
        <w:t xml:space="preserve">0 </w:t>
      </w:r>
      <w:r w:rsidRPr="006B16F7">
        <w:rPr>
          <w:rFonts w:ascii="Times New Roman" w:hAnsi="Times New Roman"/>
          <w:spacing w:val="-1"/>
        </w:rPr>
        <w:t>at</w:t>
      </w:r>
      <w:r w:rsidRPr="006B16F7">
        <w:rPr>
          <w:rFonts w:ascii="Times New Roman" w:hAnsi="Times New Roman"/>
          <w:spacing w:val="1"/>
        </w:rPr>
        <w:t xml:space="preserve"> </w:t>
      </w:r>
      <w:r w:rsidRPr="006B16F7">
        <w:rPr>
          <w:rFonts w:ascii="Times New Roman" w:hAnsi="Times New Roman"/>
          <w:spacing w:val="-1"/>
        </w:rPr>
        <w:t>baseline,</w:t>
      </w:r>
      <w:r w:rsidRPr="006B16F7">
        <w:rPr>
          <w:rFonts w:ascii="Times New Roman" w:hAnsi="Times New Roman"/>
        </w:rPr>
        <w:t xml:space="preserve"> </w:t>
      </w:r>
      <w:r w:rsidRPr="006B16F7">
        <w:rPr>
          <w:rFonts w:ascii="Times New Roman" w:hAnsi="Times New Roman"/>
          <w:spacing w:val="-1"/>
        </w:rPr>
        <w:t>43%</w:t>
      </w:r>
      <w:r w:rsidRPr="006B16F7">
        <w:rPr>
          <w:rFonts w:ascii="Times New Roman" w:hAnsi="Times New Roman"/>
          <w:spacing w:val="1"/>
        </w:rPr>
        <w:t xml:space="preserve"> </w:t>
      </w:r>
      <w:r w:rsidRPr="006B16F7">
        <w:rPr>
          <w:rFonts w:ascii="Times New Roman" w:hAnsi="Times New Roman"/>
        </w:rPr>
        <w:t xml:space="preserve">a </w:t>
      </w:r>
      <w:r w:rsidRPr="006B16F7">
        <w:rPr>
          <w:rFonts w:ascii="Times New Roman" w:hAnsi="Times New Roman"/>
          <w:spacing w:val="-2"/>
        </w:rPr>
        <w:t>GOG</w:t>
      </w:r>
      <w:r w:rsidRPr="006B16F7">
        <w:rPr>
          <w:rFonts w:ascii="Times New Roman" w:hAnsi="Times New Roman"/>
          <w:spacing w:val="-1"/>
        </w:rPr>
        <w:t xml:space="preserve"> PS score</w:t>
      </w:r>
      <w:r w:rsidRPr="006B16F7">
        <w:rPr>
          <w:rFonts w:ascii="Times New Roman" w:hAnsi="Times New Roman"/>
        </w:rPr>
        <w:t xml:space="preserve"> of</w:t>
      </w:r>
      <w:r w:rsidRPr="006B16F7">
        <w:rPr>
          <w:rFonts w:ascii="Times New Roman" w:hAnsi="Times New Roman"/>
          <w:spacing w:val="-2"/>
        </w:rPr>
        <w:t xml:space="preserve"> </w:t>
      </w:r>
      <w:r w:rsidRPr="006B16F7">
        <w:rPr>
          <w:rFonts w:ascii="Times New Roman" w:hAnsi="Times New Roman"/>
        </w:rPr>
        <w:t>1, and</w:t>
      </w:r>
      <w:r w:rsidRPr="006B16F7">
        <w:rPr>
          <w:rFonts w:ascii="Times New Roman" w:hAnsi="Times New Roman"/>
          <w:spacing w:val="-3"/>
        </w:rPr>
        <w:t xml:space="preserve"> </w:t>
      </w:r>
      <w:r w:rsidRPr="006B16F7">
        <w:rPr>
          <w:rFonts w:ascii="Times New Roman" w:hAnsi="Times New Roman"/>
        </w:rPr>
        <w:t>7%</w:t>
      </w:r>
      <w:r w:rsidRPr="006B16F7">
        <w:rPr>
          <w:rFonts w:ascii="Times New Roman" w:hAnsi="Times New Roman"/>
          <w:spacing w:val="-2"/>
        </w:rPr>
        <w:t xml:space="preserve"> </w:t>
      </w:r>
      <w:r w:rsidRPr="006B16F7">
        <w:rPr>
          <w:rFonts w:ascii="Times New Roman" w:hAnsi="Times New Roman"/>
        </w:rPr>
        <w:t>a</w:t>
      </w:r>
      <w:r w:rsidRPr="006B16F7">
        <w:rPr>
          <w:rFonts w:ascii="Times New Roman" w:hAnsi="Times New Roman"/>
          <w:spacing w:val="-2"/>
        </w:rPr>
        <w:t xml:space="preserve"> GOG</w:t>
      </w:r>
      <w:r w:rsidRPr="006B16F7">
        <w:rPr>
          <w:rFonts w:ascii="Times New Roman" w:hAnsi="Times New Roman"/>
          <w:spacing w:val="-1"/>
        </w:rPr>
        <w:t xml:space="preserve"> PS </w:t>
      </w:r>
      <w:r w:rsidRPr="006B16F7">
        <w:rPr>
          <w:rFonts w:ascii="Times New Roman" w:hAnsi="Times New Roman"/>
        </w:rPr>
        <w:t xml:space="preserve">score </w:t>
      </w:r>
      <w:r w:rsidRPr="006B16F7">
        <w:rPr>
          <w:rFonts w:ascii="Times New Roman" w:hAnsi="Times New Roman"/>
          <w:spacing w:val="-2"/>
        </w:rPr>
        <w:t>of</w:t>
      </w:r>
      <w:r w:rsidRPr="006B16F7">
        <w:rPr>
          <w:rFonts w:ascii="Times New Roman" w:hAnsi="Times New Roman"/>
          <w:spacing w:val="1"/>
        </w:rPr>
        <w:t xml:space="preserve"> </w:t>
      </w:r>
      <w:r w:rsidRPr="006B16F7">
        <w:rPr>
          <w:rFonts w:ascii="Times New Roman" w:hAnsi="Times New Roman"/>
        </w:rPr>
        <w:t>2.</w:t>
      </w:r>
      <w:r w:rsidRPr="006B16F7">
        <w:rPr>
          <w:rFonts w:ascii="Times New Roman" w:hAnsi="Times New Roman"/>
          <w:spacing w:val="-3"/>
        </w:rPr>
        <w:t xml:space="preserve"> </w:t>
      </w:r>
      <w:r w:rsidRPr="006B16F7">
        <w:rPr>
          <w:rFonts w:ascii="Times New Roman" w:hAnsi="Times New Roman"/>
          <w:spacing w:val="-1"/>
        </w:rPr>
        <w:t>Most</w:t>
      </w:r>
      <w:r w:rsidRPr="006B16F7">
        <w:rPr>
          <w:rFonts w:ascii="Times New Roman" w:hAnsi="Times New Roman"/>
          <w:spacing w:val="1"/>
        </w:rPr>
        <w:t xml:space="preserve"> </w:t>
      </w:r>
      <w:r w:rsidRPr="006B16F7">
        <w:rPr>
          <w:rFonts w:ascii="Times New Roman" w:hAnsi="Times New Roman"/>
          <w:spacing w:val="-1"/>
        </w:rPr>
        <w:t>patients</w:t>
      </w:r>
      <w:r w:rsidRPr="006B16F7">
        <w:rPr>
          <w:rFonts w:ascii="Times New Roman" w:hAnsi="Times New Roman"/>
        </w:rPr>
        <w:t xml:space="preserve"> had</w:t>
      </w:r>
      <w:r w:rsidRPr="006B16F7">
        <w:rPr>
          <w:rFonts w:ascii="Times New Roman" w:hAnsi="Times New Roman"/>
          <w:spacing w:val="-3"/>
        </w:rPr>
        <w:t xml:space="preserve"> </w:t>
      </w:r>
      <w:r w:rsidRPr="006B16F7">
        <w:rPr>
          <w:rFonts w:ascii="Times New Roman" w:hAnsi="Times New Roman"/>
          <w:spacing w:val="-1"/>
        </w:rPr>
        <w:t>EOC</w:t>
      </w:r>
      <w:r w:rsidRPr="006B16F7">
        <w:rPr>
          <w:rFonts w:ascii="Times New Roman" w:hAnsi="Times New Roman"/>
          <w:spacing w:val="31"/>
        </w:rPr>
        <w:t xml:space="preserve"> </w:t>
      </w:r>
      <w:r w:rsidRPr="006B16F7">
        <w:rPr>
          <w:rFonts w:ascii="Times New Roman" w:hAnsi="Times New Roman"/>
        </w:rPr>
        <w:t>(82%</w:t>
      </w:r>
      <w:r w:rsidRPr="006B16F7">
        <w:rPr>
          <w:rFonts w:ascii="Times New Roman" w:hAnsi="Times New Roman"/>
          <w:spacing w:val="-2"/>
        </w:rPr>
        <w:t xml:space="preserve"> </w:t>
      </w:r>
      <w:r w:rsidRPr="006B16F7">
        <w:rPr>
          <w:rFonts w:ascii="Times New Roman" w:hAnsi="Times New Roman"/>
        </w:rPr>
        <w:t xml:space="preserve">in </w:t>
      </w:r>
      <w:r w:rsidRPr="006B16F7">
        <w:rPr>
          <w:rFonts w:ascii="Times New Roman" w:hAnsi="Times New Roman"/>
          <w:spacing w:val="-1"/>
        </w:rPr>
        <w:t>CPP</w:t>
      </w:r>
      <w:r w:rsidRPr="006B16F7">
        <w:rPr>
          <w:rFonts w:ascii="Times New Roman" w:hAnsi="Times New Roman"/>
          <w:spacing w:val="-3"/>
        </w:rPr>
        <w:t xml:space="preserve"> </w:t>
      </w:r>
      <w:r w:rsidRPr="006B16F7">
        <w:rPr>
          <w:rFonts w:ascii="Times New Roman" w:hAnsi="Times New Roman"/>
        </w:rPr>
        <w:t xml:space="preserve">and </w:t>
      </w:r>
      <w:r w:rsidRPr="006B16F7">
        <w:rPr>
          <w:rFonts w:ascii="Times New Roman" w:hAnsi="Times New Roman"/>
          <w:spacing w:val="-1"/>
        </w:rPr>
        <w:t>CPB15,</w:t>
      </w:r>
      <w:r w:rsidRPr="006B16F7">
        <w:rPr>
          <w:rFonts w:ascii="Times New Roman" w:hAnsi="Times New Roman"/>
        </w:rPr>
        <w:t xml:space="preserve"> </w:t>
      </w:r>
      <w:r w:rsidRPr="006B16F7">
        <w:rPr>
          <w:rFonts w:ascii="Times New Roman" w:hAnsi="Times New Roman"/>
          <w:spacing w:val="-1"/>
        </w:rPr>
        <w:t>85%</w:t>
      </w:r>
      <w:r w:rsidRPr="006B16F7">
        <w:rPr>
          <w:rFonts w:ascii="Times New Roman" w:hAnsi="Times New Roman"/>
          <w:spacing w:val="1"/>
        </w:rPr>
        <w:t xml:space="preserve"> </w:t>
      </w:r>
      <w:r w:rsidRPr="006B16F7">
        <w:rPr>
          <w:rFonts w:ascii="Times New Roman" w:hAnsi="Times New Roman"/>
          <w:spacing w:val="-1"/>
        </w:rPr>
        <w:t>in</w:t>
      </w:r>
      <w:r w:rsidRPr="006B16F7">
        <w:rPr>
          <w:rFonts w:ascii="Times New Roman" w:hAnsi="Times New Roman"/>
        </w:rPr>
        <w:t xml:space="preserve"> </w:t>
      </w:r>
      <w:r w:rsidRPr="006B16F7">
        <w:rPr>
          <w:rFonts w:ascii="Times New Roman" w:hAnsi="Times New Roman"/>
          <w:spacing w:val="-1"/>
        </w:rPr>
        <w:t>CPB15+)</w:t>
      </w:r>
      <w:r w:rsidRPr="006B16F7">
        <w:rPr>
          <w:rFonts w:ascii="Times New Roman" w:hAnsi="Times New Roman"/>
          <w:spacing w:val="-2"/>
        </w:rPr>
        <w:t xml:space="preserve"> </w:t>
      </w:r>
      <w:r w:rsidRPr="006B16F7">
        <w:rPr>
          <w:rFonts w:ascii="Times New Roman" w:hAnsi="Times New Roman"/>
          <w:spacing w:val="-1"/>
        </w:rPr>
        <w:t>followed</w:t>
      </w:r>
      <w:r w:rsidRPr="006B16F7">
        <w:rPr>
          <w:rFonts w:ascii="Times New Roman" w:hAnsi="Times New Roman"/>
        </w:rPr>
        <w:t xml:space="preserve"> </w:t>
      </w:r>
      <w:r w:rsidRPr="006B16F7">
        <w:rPr>
          <w:rFonts w:ascii="Times New Roman" w:hAnsi="Times New Roman"/>
          <w:spacing w:val="-2"/>
        </w:rPr>
        <w:t>by</w:t>
      </w:r>
      <w:r w:rsidRPr="006B16F7">
        <w:rPr>
          <w:rFonts w:ascii="Times New Roman" w:hAnsi="Times New Roman"/>
          <w:spacing w:val="-3"/>
        </w:rPr>
        <w:t xml:space="preserve"> </w:t>
      </w:r>
      <w:r w:rsidRPr="006B16F7">
        <w:rPr>
          <w:rFonts w:ascii="Times New Roman" w:hAnsi="Times New Roman"/>
          <w:spacing w:val="-1"/>
        </w:rPr>
        <w:t xml:space="preserve">PPC </w:t>
      </w:r>
      <w:r w:rsidRPr="006B16F7">
        <w:rPr>
          <w:rFonts w:ascii="Times New Roman" w:hAnsi="Times New Roman"/>
        </w:rPr>
        <w:t>(16%</w:t>
      </w:r>
      <w:r w:rsidRPr="006B16F7">
        <w:rPr>
          <w:rFonts w:ascii="Times New Roman" w:hAnsi="Times New Roman"/>
          <w:spacing w:val="1"/>
        </w:rPr>
        <w:t xml:space="preserve"> </w:t>
      </w:r>
      <w:r w:rsidRPr="006B16F7">
        <w:rPr>
          <w:rFonts w:ascii="Times New Roman" w:hAnsi="Times New Roman"/>
        </w:rPr>
        <w:t>in</w:t>
      </w:r>
      <w:r w:rsidRPr="006B16F7">
        <w:rPr>
          <w:rFonts w:ascii="Times New Roman" w:hAnsi="Times New Roman"/>
          <w:spacing w:val="-3"/>
        </w:rPr>
        <w:t xml:space="preserve"> </w:t>
      </w:r>
      <w:r w:rsidRPr="006B16F7">
        <w:rPr>
          <w:rFonts w:ascii="Times New Roman" w:hAnsi="Times New Roman"/>
          <w:spacing w:val="-1"/>
        </w:rPr>
        <w:t>CPP,</w:t>
      </w:r>
      <w:r w:rsidRPr="006B16F7">
        <w:rPr>
          <w:rFonts w:ascii="Times New Roman" w:hAnsi="Times New Roman"/>
        </w:rPr>
        <w:t xml:space="preserve"> </w:t>
      </w:r>
      <w:r w:rsidRPr="006B16F7">
        <w:rPr>
          <w:rFonts w:ascii="Times New Roman" w:hAnsi="Times New Roman"/>
          <w:spacing w:val="-1"/>
        </w:rPr>
        <w:t>15%</w:t>
      </w:r>
      <w:r w:rsidRPr="006B16F7">
        <w:rPr>
          <w:rFonts w:ascii="Times New Roman" w:hAnsi="Times New Roman"/>
          <w:spacing w:val="1"/>
        </w:rPr>
        <w:t xml:space="preserve"> </w:t>
      </w:r>
      <w:r w:rsidRPr="006B16F7">
        <w:rPr>
          <w:rFonts w:ascii="Times New Roman" w:hAnsi="Times New Roman"/>
          <w:spacing w:val="-1"/>
        </w:rPr>
        <w:t>in</w:t>
      </w:r>
      <w:r w:rsidRPr="006B16F7">
        <w:rPr>
          <w:rFonts w:ascii="Times New Roman" w:hAnsi="Times New Roman"/>
        </w:rPr>
        <w:t xml:space="preserve"> </w:t>
      </w:r>
      <w:r w:rsidRPr="006B16F7">
        <w:rPr>
          <w:rFonts w:ascii="Times New Roman" w:hAnsi="Times New Roman"/>
          <w:spacing w:val="-1"/>
        </w:rPr>
        <w:t>CPB15,</w:t>
      </w:r>
      <w:r w:rsidRPr="006B16F7">
        <w:rPr>
          <w:rFonts w:ascii="Times New Roman" w:hAnsi="Times New Roman"/>
        </w:rPr>
        <w:t xml:space="preserve"> 13%</w:t>
      </w:r>
      <w:r w:rsidRPr="006B16F7">
        <w:rPr>
          <w:rFonts w:ascii="Times New Roman" w:hAnsi="Times New Roman"/>
          <w:spacing w:val="-2"/>
        </w:rPr>
        <w:t xml:space="preserve"> </w:t>
      </w:r>
      <w:r w:rsidRPr="006B16F7">
        <w:rPr>
          <w:rFonts w:ascii="Times New Roman" w:hAnsi="Times New Roman"/>
        </w:rPr>
        <w:t>in</w:t>
      </w:r>
      <w:r w:rsidRPr="006B16F7">
        <w:rPr>
          <w:rFonts w:ascii="Times New Roman" w:hAnsi="Times New Roman"/>
          <w:spacing w:val="41"/>
        </w:rPr>
        <w:t xml:space="preserve"> </w:t>
      </w:r>
      <w:r w:rsidRPr="006B16F7">
        <w:rPr>
          <w:rFonts w:ascii="Times New Roman" w:hAnsi="Times New Roman"/>
          <w:spacing w:val="-1"/>
        </w:rPr>
        <w:t>CPB15+)</w:t>
      </w:r>
      <w:r w:rsidRPr="006B16F7">
        <w:rPr>
          <w:rFonts w:ascii="Times New Roman" w:hAnsi="Times New Roman"/>
          <w:spacing w:val="1"/>
        </w:rPr>
        <w:t xml:space="preserve"> </w:t>
      </w:r>
      <w:r w:rsidRPr="006B16F7">
        <w:rPr>
          <w:rFonts w:ascii="Times New Roman" w:hAnsi="Times New Roman"/>
          <w:spacing w:val="-1"/>
        </w:rPr>
        <w:t>and</w:t>
      </w:r>
      <w:r w:rsidRPr="006B16F7">
        <w:rPr>
          <w:rFonts w:ascii="Times New Roman" w:hAnsi="Times New Roman"/>
        </w:rPr>
        <w:t xml:space="preserve"> </w:t>
      </w:r>
      <w:r w:rsidRPr="006B16F7">
        <w:rPr>
          <w:rFonts w:ascii="Times New Roman" w:hAnsi="Times New Roman"/>
          <w:spacing w:val="-1"/>
        </w:rPr>
        <w:t>FTC (1%</w:t>
      </w:r>
      <w:r w:rsidRPr="006B16F7">
        <w:rPr>
          <w:rFonts w:ascii="Times New Roman" w:hAnsi="Times New Roman"/>
          <w:spacing w:val="1"/>
        </w:rPr>
        <w:t xml:space="preserve"> </w:t>
      </w:r>
      <w:r w:rsidRPr="006B16F7">
        <w:rPr>
          <w:rFonts w:ascii="Times New Roman" w:hAnsi="Times New Roman"/>
          <w:spacing w:val="-1"/>
        </w:rPr>
        <w:t>in</w:t>
      </w:r>
      <w:r w:rsidRPr="006B16F7">
        <w:rPr>
          <w:rFonts w:ascii="Times New Roman" w:hAnsi="Times New Roman"/>
          <w:spacing w:val="-3"/>
        </w:rPr>
        <w:t xml:space="preserve"> </w:t>
      </w:r>
      <w:r w:rsidRPr="006B16F7">
        <w:rPr>
          <w:rFonts w:ascii="Times New Roman" w:hAnsi="Times New Roman"/>
          <w:spacing w:val="-1"/>
        </w:rPr>
        <w:t>CPP,</w:t>
      </w:r>
      <w:r w:rsidRPr="006B16F7">
        <w:rPr>
          <w:rFonts w:ascii="Times New Roman" w:hAnsi="Times New Roman"/>
        </w:rPr>
        <w:t xml:space="preserve"> 3%</w:t>
      </w:r>
      <w:r w:rsidRPr="006B16F7">
        <w:rPr>
          <w:rFonts w:ascii="Times New Roman" w:hAnsi="Times New Roman"/>
          <w:spacing w:val="1"/>
        </w:rPr>
        <w:t xml:space="preserve"> </w:t>
      </w:r>
      <w:r w:rsidRPr="006B16F7">
        <w:rPr>
          <w:rFonts w:ascii="Times New Roman" w:hAnsi="Times New Roman"/>
          <w:spacing w:val="-1"/>
        </w:rPr>
        <w:t>in</w:t>
      </w:r>
      <w:r w:rsidRPr="006B16F7">
        <w:rPr>
          <w:rFonts w:ascii="Times New Roman" w:hAnsi="Times New Roman"/>
        </w:rPr>
        <w:t xml:space="preserve"> </w:t>
      </w:r>
      <w:r w:rsidRPr="006B16F7">
        <w:rPr>
          <w:rFonts w:ascii="Times New Roman" w:hAnsi="Times New Roman"/>
          <w:spacing w:val="-1"/>
        </w:rPr>
        <w:t>CPB15,</w:t>
      </w:r>
      <w:r w:rsidRPr="006B16F7">
        <w:rPr>
          <w:rFonts w:ascii="Times New Roman" w:hAnsi="Times New Roman"/>
        </w:rPr>
        <w:t xml:space="preserve"> </w:t>
      </w:r>
      <w:r w:rsidRPr="006B16F7">
        <w:rPr>
          <w:rFonts w:ascii="Times New Roman" w:hAnsi="Times New Roman"/>
          <w:spacing w:val="-2"/>
        </w:rPr>
        <w:t>2%</w:t>
      </w:r>
      <w:r w:rsidRPr="006B16F7">
        <w:rPr>
          <w:rFonts w:ascii="Times New Roman" w:hAnsi="Times New Roman"/>
          <w:spacing w:val="1"/>
        </w:rPr>
        <w:t xml:space="preserve"> </w:t>
      </w:r>
      <w:r w:rsidRPr="006B16F7">
        <w:rPr>
          <w:rFonts w:ascii="Times New Roman" w:hAnsi="Times New Roman"/>
        </w:rPr>
        <w:t>in</w:t>
      </w:r>
      <w:r w:rsidRPr="006B16F7">
        <w:rPr>
          <w:rFonts w:ascii="Times New Roman" w:hAnsi="Times New Roman"/>
          <w:spacing w:val="-5"/>
        </w:rPr>
        <w:t xml:space="preserve"> </w:t>
      </w:r>
      <w:r w:rsidRPr="006B16F7">
        <w:rPr>
          <w:rFonts w:ascii="Times New Roman" w:hAnsi="Times New Roman"/>
          <w:spacing w:val="-1"/>
        </w:rPr>
        <w:t>CPB15+).</w:t>
      </w:r>
      <w:r w:rsidRPr="006B16F7">
        <w:rPr>
          <w:rFonts w:ascii="Times New Roman" w:hAnsi="Times New Roman"/>
          <w:spacing w:val="-3"/>
        </w:rPr>
        <w:t xml:space="preserve"> </w:t>
      </w:r>
      <w:r w:rsidRPr="006B16F7">
        <w:rPr>
          <w:rFonts w:ascii="Times New Roman" w:hAnsi="Times New Roman"/>
        </w:rPr>
        <w:t>The</w:t>
      </w:r>
      <w:r w:rsidRPr="006B16F7">
        <w:rPr>
          <w:rFonts w:ascii="Times New Roman" w:hAnsi="Times New Roman"/>
          <w:spacing w:val="-2"/>
        </w:rPr>
        <w:t xml:space="preserve"> </w:t>
      </w:r>
      <w:r w:rsidRPr="006B16F7">
        <w:rPr>
          <w:rFonts w:ascii="Times New Roman" w:hAnsi="Times New Roman"/>
          <w:spacing w:val="-1"/>
        </w:rPr>
        <w:t>majority</w:t>
      </w:r>
      <w:r w:rsidRPr="006B16F7">
        <w:rPr>
          <w:rFonts w:ascii="Times New Roman" w:hAnsi="Times New Roman"/>
          <w:spacing w:val="-3"/>
        </w:rPr>
        <w:t xml:space="preserve"> </w:t>
      </w:r>
      <w:r w:rsidRPr="006B16F7">
        <w:rPr>
          <w:rFonts w:ascii="Times New Roman" w:hAnsi="Times New Roman"/>
        </w:rPr>
        <w:t>of</w:t>
      </w:r>
      <w:r w:rsidRPr="006B16F7">
        <w:rPr>
          <w:rFonts w:ascii="Times New Roman" w:hAnsi="Times New Roman"/>
          <w:spacing w:val="-2"/>
        </w:rPr>
        <w:t xml:space="preserve"> </w:t>
      </w:r>
      <w:r w:rsidRPr="006B16F7">
        <w:rPr>
          <w:rFonts w:ascii="Times New Roman" w:hAnsi="Times New Roman"/>
          <w:spacing w:val="-1"/>
        </w:rPr>
        <w:t>patients</w:t>
      </w:r>
      <w:r w:rsidRPr="006B16F7">
        <w:rPr>
          <w:rFonts w:ascii="Times New Roman" w:hAnsi="Times New Roman"/>
        </w:rPr>
        <w:t xml:space="preserve"> </w:t>
      </w:r>
      <w:r w:rsidRPr="006B16F7">
        <w:rPr>
          <w:rFonts w:ascii="Times New Roman" w:hAnsi="Times New Roman"/>
          <w:spacing w:val="-1"/>
        </w:rPr>
        <w:t>had</w:t>
      </w:r>
      <w:r w:rsidRPr="006B16F7">
        <w:rPr>
          <w:rFonts w:ascii="Times New Roman" w:hAnsi="Times New Roman"/>
        </w:rPr>
        <w:t xml:space="preserve"> </w:t>
      </w:r>
      <w:r w:rsidRPr="006B16F7">
        <w:rPr>
          <w:rFonts w:ascii="Times New Roman" w:hAnsi="Times New Roman"/>
          <w:spacing w:val="-1"/>
        </w:rPr>
        <w:t>serous</w:t>
      </w:r>
      <w:r w:rsidRPr="006B16F7">
        <w:rPr>
          <w:rFonts w:ascii="Times New Roman" w:hAnsi="Times New Roman"/>
          <w:spacing w:val="61"/>
        </w:rPr>
        <w:t xml:space="preserve"> </w:t>
      </w:r>
      <w:r w:rsidRPr="006B16F7">
        <w:rPr>
          <w:rFonts w:ascii="Times New Roman" w:hAnsi="Times New Roman"/>
          <w:spacing w:val="-1"/>
        </w:rPr>
        <w:t>adenocarcinoma</w:t>
      </w:r>
      <w:r w:rsidRPr="006B16F7">
        <w:rPr>
          <w:rFonts w:ascii="Times New Roman" w:hAnsi="Times New Roman"/>
        </w:rPr>
        <w:t xml:space="preserve"> </w:t>
      </w:r>
      <w:r w:rsidRPr="006B16F7">
        <w:rPr>
          <w:rFonts w:ascii="Times New Roman" w:hAnsi="Times New Roman"/>
          <w:spacing w:val="-1"/>
        </w:rPr>
        <w:t>histologic</w:t>
      </w:r>
      <w:r w:rsidRPr="006B16F7">
        <w:rPr>
          <w:rFonts w:ascii="Times New Roman" w:hAnsi="Times New Roman"/>
          <w:spacing w:val="-2"/>
        </w:rPr>
        <w:t xml:space="preserve"> </w:t>
      </w:r>
      <w:r w:rsidRPr="006B16F7">
        <w:rPr>
          <w:rFonts w:ascii="Times New Roman" w:hAnsi="Times New Roman"/>
          <w:spacing w:val="-1"/>
        </w:rPr>
        <w:t>type</w:t>
      </w:r>
      <w:r w:rsidRPr="006B16F7">
        <w:rPr>
          <w:rFonts w:ascii="Times New Roman" w:hAnsi="Times New Roman"/>
        </w:rPr>
        <w:t xml:space="preserve"> </w:t>
      </w:r>
      <w:r w:rsidRPr="006B16F7">
        <w:rPr>
          <w:rFonts w:ascii="Times New Roman" w:hAnsi="Times New Roman"/>
          <w:spacing w:val="-1"/>
        </w:rPr>
        <w:t>(85%</w:t>
      </w:r>
      <w:r w:rsidRPr="006B16F7">
        <w:rPr>
          <w:rFonts w:ascii="Times New Roman" w:hAnsi="Times New Roman"/>
          <w:spacing w:val="1"/>
        </w:rPr>
        <w:t xml:space="preserve"> </w:t>
      </w:r>
      <w:r w:rsidRPr="006B16F7">
        <w:rPr>
          <w:rFonts w:ascii="Times New Roman" w:hAnsi="Times New Roman"/>
        </w:rPr>
        <w:t>in</w:t>
      </w:r>
      <w:r w:rsidRPr="006B16F7">
        <w:rPr>
          <w:rFonts w:ascii="Times New Roman" w:hAnsi="Times New Roman"/>
          <w:spacing w:val="-3"/>
        </w:rPr>
        <w:t xml:space="preserve"> </w:t>
      </w:r>
      <w:r w:rsidRPr="006B16F7">
        <w:rPr>
          <w:rFonts w:ascii="Times New Roman" w:hAnsi="Times New Roman"/>
          <w:spacing w:val="-1"/>
        </w:rPr>
        <w:t xml:space="preserve">CPP </w:t>
      </w:r>
      <w:r w:rsidRPr="006B16F7">
        <w:rPr>
          <w:rFonts w:ascii="Times New Roman" w:hAnsi="Times New Roman"/>
        </w:rPr>
        <w:t xml:space="preserve">and </w:t>
      </w:r>
      <w:r w:rsidRPr="006B16F7">
        <w:rPr>
          <w:rFonts w:ascii="Times New Roman" w:hAnsi="Times New Roman"/>
          <w:spacing w:val="-1"/>
        </w:rPr>
        <w:t>CPB15,</w:t>
      </w:r>
      <w:r w:rsidRPr="006B16F7">
        <w:rPr>
          <w:rFonts w:ascii="Times New Roman" w:hAnsi="Times New Roman"/>
        </w:rPr>
        <w:t xml:space="preserve"> 86%</w:t>
      </w:r>
      <w:r w:rsidRPr="006B16F7">
        <w:rPr>
          <w:rFonts w:ascii="Times New Roman" w:hAnsi="Times New Roman"/>
          <w:spacing w:val="-2"/>
        </w:rPr>
        <w:t xml:space="preserve"> </w:t>
      </w:r>
      <w:r w:rsidRPr="006B16F7">
        <w:rPr>
          <w:rFonts w:ascii="Times New Roman" w:hAnsi="Times New Roman"/>
        </w:rPr>
        <w:t xml:space="preserve">in </w:t>
      </w:r>
      <w:r w:rsidRPr="006B16F7">
        <w:rPr>
          <w:rFonts w:ascii="Times New Roman" w:hAnsi="Times New Roman"/>
          <w:spacing w:val="-1"/>
        </w:rPr>
        <w:t>CPB15+).</w:t>
      </w:r>
      <w:r w:rsidRPr="006B16F7">
        <w:rPr>
          <w:rFonts w:ascii="Times New Roman" w:hAnsi="Times New Roman"/>
        </w:rPr>
        <w:t xml:space="preserve"> </w:t>
      </w:r>
      <w:r w:rsidRPr="006B16F7">
        <w:rPr>
          <w:rFonts w:ascii="Times New Roman" w:hAnsi="Times New Roman"/>
          <w:spacing w:val="-1"/>
        </w:rPr>
        <w:t>Overall</w:t>
      </w:r>
      <w:r w:rsidRPr="006B16F7">
        <w:rPr>
          <w:rFonts w:ascii="Times New Roman" w:hAnsi="Times New Roman"/>
          <w:spacing w:val="-2"/>
        </w:rPr>
        <w:t xml:space="preserve"> </w:t>
      </w:r>
      <w:r w:rsidRPr="006B16F7">
        <w:rPr>
          <w:rFonts w:ascii="Times New Roman" w:hAnsi="Times New Roman"/>
          <w:spacing w:val="-1"/>
        </w:rPr>
        <w:t>approximately</w:t>
      </w:r>
      <w:r w:rsidRPr="006B16F7">
        <w:rPr>
          <w:rFonts w:ascii="Times New Roman" w:hAnsi="Times New Roman"/>
          <w:spacing w:val="57"/>
        </w:rPr>
        <w:t xml:space="preserve"> </w:t>
      </w:r>
      <w:r w:rsidRPr="006B16F7">
        <w:rPr>
          <w:rFonts w:ascii="Times New Roman" w:hAnsi="Times New Roman"/>
        </w:rPr>
        <w:t>34%</w:t>
      </w:r>
      <w:r w:rsidRPr="006B16F7">
        <w:rPr>
          <w:rFonts w:ascii="Times New Roman" w:hAnsi="Times New Roman"/>
          <w:spacing w:val="1"/>
        </w:rPr>
        <w:t xml:space="preserve"> </w:t>
      </w:r>
      <w:r w:rsidRPr="006B16F7">
        <w:rPr>
          <w:rFonts w:ascii="Times New Roman" w:hAnsi="Times New Roman"/>
          <w:spacing w:val="-2"/>
        </w:rPr>
        <w:t>of</w:t>
      </w:r>
      <w:r w:rsidRPr="006B16F7">
        <w:rPr>
          <w:rFonts w:ascii="Times New Roman" w:hAnsi="Times New Roman"/>
          <w:spacing w:val="1"/>
        </w:rPr>
        <w:t xml:space="preserve"> </w:t>
      </w:r>
      <w:r w:rsidRPr="006B16F7">
        <w:rPr>
          <w:rFonts w:ascii="Times New Roman" w:hAnsi="Times New Roman"/>
          <w:spacing w:val="-1"/>
        </w:rPr>
        <w:t>patients</w:t>
      </w:r>
      <w:r w:rsidRPr="006B16F7">
        <w:rPr>
          <w:rFonts w:ascii="Times New Roman" w:hAnsi="Times New Roman"/>
        </w:rPr>
        <w:t xml:space="preserve"> </w:t>
      </w:r>
      <w:r w:rsidRPr="006B16F7">
        <w:rPr>
          <w:rFonts w:ascii="Times New Roman" w:hAnsi="Times New Roman"/>
          <w:spacing w:val="-1"/>
        </w:rPr>
        <w:t>were</w:t>
      </w:r>
      <w:r w:rsidRPr="006B16F7">
        <w:rPr>
          <w:rFonts w:ascii="Times New Roman" w:hAnsi="Times New Roman"/>
        </w:rPr>
        <w:t xml:space="preserve"> </w:t>
      </w:r>
      <w:r w:rsidRPr="006B16F7">
        <w:rPr>
          <w:rFonts w:ascii="Times New Roman" w:hAnsi="Times New Roman"/>
          <w:spacing w:val="-2"/>
        </w:rPr>
        <w:t>FIGO</w:t>
      </w:r>
      <w:r w:rsidRPr="006B16F7">
        <w:rPr>
          <w:rFonts w:ascii="Times New Roman" w:hAnsi="Times New Roman"/>
          <w:spacing w:val="1"/>
        </w:rPr>
        <w:t xml:space="preserve"> </w:t>
      </w:r>
      <w:r w:rsidR="00F26C42">
        <w:rPr>
          <w:rFonts w:ascii="Times New Roman" w:hAnsi="Times New Roman"/>
          <w:spacing w:val="-1"/>
        </w:rPr>
        <w:t>s</w:t>
      </w:r>
      <w:r w:rsidRPr="006B16F7">
        <w:rPr>
          <w:rFonts w:ascii="Times New Roman" w:hAnsi="Times New Roman"/>
          <w:spacing w:val="-1"/>
        </w:rPr>
        <w:t>tage</w:t>
      </w:r>
      <w:r w:rsidRPr="006B16F7">
        <w:rPr>
          <w:rFonts w:ascii="Times New Roman" w:hAnsi="Times New Roman"/>
        </w:rPr>
        <w:t xml:space="preserve"> </w:t>
      </w:r>
      <w:r w:rsidRPr="006B16F7">
        <w:rPr>
          <w:rFonts w:ascii="Times New Roman" w:hAnsi="Times New Roman"/>
          <w:spacing w:val="-2"/>
        </w:rPr>
        <w:t xml:space="preserve">III </w:t>
      </w:r>
      <w:r w:rsidRPr="006B16F7">
        <w:rPr>
          <w:rFonts w:ascii="Times New Roman" w:hAnsi="Times New Roman"/>
        </w:rPr>
        <w:t>optimally</w:t>
      </w:r>
      <w:r w:rsidRPr="006B16F7">
        <w:rPr>
          <w:rFonts w:ascii="Times New Roman" w:hAnsi="Times New Roman"/>
          <w:spacing w:val="-3"/>
        </w:rPr>
        <w:t xml:space="preserve"> </w:t>
      </w:r>
      <w:r w:rsidRPr="006B16F7">
        <w:rPr>
          <w:rFonts w:ascii="Times New Roman" w:hAnsi="Times New Roman"/>
          <w:spacing w:val="-1"/>
        </w:rPr>
        <w:t>debulked</w:t>
      </w:r>
      <w:r w:rsidRPr="006B16F7">
        <w:rPr>
          <w:rFonts w:ascii="Times New Roman" w:hAnsi="Times New Roman"/>
        </w:rPr>
        <w:t xml:space="preserve"> </w:t>
      </w:r>
      <w:r w:rsidRPr="006B16F7">
        <w:rPr>
          <w:rFonts w:ascii="Times New Roman" w:hAnsi="Times New Roman"/>
          <w:spacing w:val="-1"/>
        </w:rPr>
        <w:t>with</w:t>
      </w:r>
      <w:r w:rsidRPr="006B16F7">
        <w:rPr>
          <w:rFonts w:ascii="Times New Roman" w:hAnsi="Times New Roman"/>
        </w:rPr>
        <w:t xml:space="preserve"> </w:t>
      </w:r>
      <w:r w:rsidRPr="006B16F7">
        <w:rPr>
          <w:rFonts w:ascii="Times New Roman" w:hAnsi="Times New Roman"/>
          <w:spacing w:val="-1"/>
        </w:rPr>
        <w:t>gross</w:t>
      </w:r>
      <w:r w:rsidRPr="006B16F7">
        <w:rPr>
          <w:rFonts w:ascii="Times New Roman" w:hAnsi="Times New Roman"/>
          <w:spacing w:val="-2"/>
        </w:rPr>
        <w:t xml:space="preserve"> </w:t>
      </w:r>
      <w:r w:rsidRPr="006B16F7">
        <w:rPr>
          <w:rFonts w:ascii="Times New Roman" w:hAnsi="Times New Roman"/>
          <w:spacing w:val="-1"/>
        </w:rPr>
        <w:t>residual</w:t>
      </w:r>
      <w:r w:rsidRPr="006B16F7">
        <w:rPr>
          <w:rFonts w:ascii="Times New Roman" w:hAnsi="Times New Roman"/>
          <w:spacing w:val="1"/>
        </w:rPr>
        <w:t xml:space="preserve"> </w:t>
      </w:r>
      <w:r w:rsidRPr="006B16F7">
        <w:rPr>
          <w:rFonts w:ascii="Times New Roman" w:hAnsi="Times New Roman"/>
          <w:spacing w:val="-1"/>
        </w:rPr>
        <w:t>disease,</w:t>
      </w:r>
      <w:r w:rsidRPr="006B16F7">
        <w:rPr>
          <w:rFonts w:ascii="Times New Roman" w:hAnsi="Times New Roman"/>
        </w:rPr>
        <w:t xml:space="preserve"> </w:t>
      </w:r>
      <w:r w:rsidRPr="006B16F7">
        <w:rPr>
          <w:rFonts w:ascii="Times New Roman" w:hAnsi="Times New Roman"/>
          <w:spacing w:val="-1"/>
        </w:rPr>
        <w:t>40%</w:t>
      </w:r>
      <w:r w:rsidRPr="006B16F7">
        <w:rPr>
          <w:rFonts w:ascii="Times New Roman" w:hAnsi="Times New Roman"/>
          <w:spacing w:val="1"/>
        </w:rPr>
        <w:t xml:space="preserve"> </w:t>
      </w:r>
      <w:r w:rsidR="00F26C42">
        <w:rPr>
          <w:rFonts w:ascii="Times New Roman" w:hAnsi="Times New Roman"/>
          <w:spacing w:val="-2"/>
        </w:rPr>
        <w:t>s</w:t>
      </w:r>
      <w:r w:rsidRPr="006B16F7">
        <w:rPr>
          <w:rFonts w:ascii="Times New Roman" w:hAnsi="Times New Roman"/>
          <w:spacing w:val="-2"/>
        </w:rPr>
        <w:t>tage</w:t>
      </w:r>
      <w:r w:rsidR="007F6509">
        <w:rPr>
          <w:rFonts w:ascii="Times New Roman" w:hAnsi="Times New Roman"/>
        </w:rPr>
        <w:t> </w:t>
      </w:r>
      <w:r w:rsidRPr="006B16F7">
        <w:rPr>
          <w:rFonts w:ascii="Times New Roman" w:hAnsi="Times New Roman"/>
          <w:spacing w:val="-2"/>
        </w:rPr>
        <w:t>III</w:t>
      </w:r>
      <w:r w:rsidRPr="006B16F7">
        <w:rPr>
          <w:rFonts w:ascii="Times New Roman" w:hAnsi="Times New Roman"/>
          <w:spacing w:val="61"/>
        </w:rPr>
        <w:t xml:space="preserve"> </w:t>
      </w:r>
      <w:r w:rsidRPr="006B16F7">
        <w:rPr>
          <w:rFonts w:ascii="Times New Roman" w:hAnsi="Times New Roman"/>
          <w:spacing w:val="-1"/>
        </w:rPr>
        <w:t>sub</w:t>
      </w:r>
      <w:r w:rsidR="00314BCF">
        <w:rPr>
          <w:rFonts w:ascii="Times New Roman" w:hAnsi="Times New Roman"/>
          <w:spacing w:val="-1"/>
        </w:rPr>
        <w:noBreakHyphen/>
      </w:r>
      <w:r w:rsidRPr="006B16F7">
        <w:rPr>
          <w:rFonts w:ascii="Times New Roman" w:hAnsi="Times New Roman"/>
          <w:spacing w:val="-1"/>
        </w:rPr>
        <w:t>optimally</w:t>
      </w:r>
      <w:r w:rsidRPr="006B16F7">
        <w:rPr>
          <w:rFonts w:ascii="Times New Roman" w:hAnsi="Times New Roman"/>
          <w:spacing w:val="-3"/>
        </w:rPr>
        <w:t xml:space="preserve"> </w:t>
      </w:r>
      <w:r w:rsidRPr="006B16F7">
        <w:rPr>
          <w:rFonts w:ascii="Times New Roman" w:hAnsi="Times New Roman"/>
          <w:spacing w:val="-1"/>
        </w:rPr>
        <w:t>debulked,</w:t>
      </w:r>
      <w:r w:rsidRPr="006B16F7">
        <w:rPr>
          <w:rFonts w:ascii="Times New Roman" w:hAnsi="Times New Roman"/>
        </w:rPr>
        <w:t xml:space="preserve"> </w:t>
      </w:r>
      <w:r w:rsidRPr="006B16F7">
        <w:rPr>
          <w:rFonts w:ascii="Times New Roman" w:hAnsi="Times New Roman"/>
          <w:spacing w:val="-1"/>
        </w:rPr>
        <w:t>and</w:t>
      </w:r>
      <w:r w:rsidRPr="006B16F7">
        <w:rPr>
          <w:rFonts w:ascii="Times New Roman" w:hAnsi="Times New Roman"/>
        </w:rPr>
        <w:t xml:space="preserve"> 26%</w:t>
      </w:r>
      <w:r w:rsidRPr="006B16F7">
        <w:rPr>
          <w:rFonts w:ascii="Times New Roman" w:hAnsi="Times New Roman"/>
          <w:spacing w:val="1"/>
        </w:rPr>
        <w:t xml:space="preserve"> </w:t>
      </w:r>
      <w:r w:rsidRPr="006B16F7">
        <w:rPr>
          <w:rFonts w:ascii="Times New Roman" w:hAnsi="Times New Roman"/>
          <w:spacing w:val="-1"/>
        </w:rPr>
        <w:t>were</w:t>
      </w:r>
      <w:r w:rsidRPr="006B16F7">
        <w:rPr>
          <w:rFonts w:ascii="Times New Roman" w:hAnsi="Times New Roman"/>
        </w:rPr>
        <w:t xml:space="preserve"> </w:t>
      </w:r>
      <w:r w:rsidR="0029452D">
        <w:rPr>
          <w:rFonts w:ascii="Times New Roman" w:hAnsi="Times New Roman"/>
          <w:spacing w:val="-1"/>
        </w:rPr>
        <w:t>s</w:t>
      </w:r>
      <w:r w:rsidRPr="006B16F7">
        <w:rPr>
          <w:rFonts w:ascii="Times New Roman" w:hAnsi="Times New Roman"/>
          <w:spacing w:val="-1"/>
        </w:rPr>
        <w:t>tage</w:t>
      </w:r>
      <w:r w:rsidRPr="006B16F7">
        <w:rPr>
          <w:rFonts w:ascii="Times New Roman" w:hAnsi="Times New Roman"/>
        </w:rPr>
        <w:t xml:space="preserve"> </w:t>
      </w:r>
      <w:r w:rsidRPr="006B16F7">
        <w:rPr>
          <w:rFonts w:ascii="Times New Roman" w:hAnsi="Times New Roman"/>
          <w:spacing w:val="-2"/>
        </w:rPr>
        <w:t>IV</w:t>
      </w:r>
      <w:r w:rsidRPr="006B16F7">
        <w:rPr>
          <w:rFonts w:ascii="Times New Roman" w:hAnsi="Times New Roman"/>
          <w:spacing w:val="1"/>
        </w:rPr>
        <w:t xml:space="preserve"> </w:t>
      </w:r>
      <w:r w:rsidRPr="006B16F7">
        <w:rPr>
          <w:rFonts w:ascii="Times New Roman" w:hAnsi="Times New Roman"/>
          <w:spacing w:val="-1"/>
        </w:rPr>
        <w:t>patients.</w:t>
      </w:r>
    </w:p>
    <w:p w14:paraId="5A62A538" w14:textId="77777777" w:rsidR="002E30F6" w:rsidRDefault="002E30F6" w:rsidP="00B56F29">
      <w:pPr>
        <w:widowControl/>
        <w:rPr>
          <w:rFonts w:ascii="Times New Roman" w:eastAsia="Times New Roman" w:hAnsi="Times New Roman"/>
        </w:rPr>
      </w:pPr>
    </w:p>
    <w:p w14:paraId="15694B0F" w14:textId="77777777" w:rsidR="002E30F6" w:rsidRDefault="002E30F6" w:rsidP="00B56F29">
      <w:pPr>
        <w:pStyle w:val="BodyText"/>
        <w:widowControl/>
        <w:ind w:left="0"/>
      </w:pPr>
      <w:r>
        <w:t>The</w:t>
      </w:r>
      <w:r>
        <w:rPr>
          <w:spacing w:val="-2"/>
        </w:rPr>
        <w:t xml:space="preserve"> </w:t>
      </w:r>
      <w:r>
        <w:rPr>
          <w:spacing w:val="-1"/>
        </w:rPr>
        <w:t>primary</w:t>
      </w:r>
      <w:r>
        <w:rPr>
          <w:spacing w:val="-3"/>
        </w:rPr>
        <w:t xml:space="preserve"> </w:t>
      </w:r>
      <w:r>
        <w:rPr>
          <w:spacing w:val="-1"/>
        </w:rPr>
        <w:t>endpoint</w:t>
      </w:r>
      <w:r>
        <w:rPr>
          <w:spacing w:val="1"/>
        </w:rPr>
        <w:t xml:space="preserve"> </w:t>
      </w:r>
      <w:r>
        <w:rPr>
          <w:spacing w:val="-1"/>
        </w:rPr>
        <w:t>was</w:t>
      </w:r>
      <w:r>
        <w:rPr>
          <w:spacing w:val="-2"/>
        </w:rPr>
        <w:t xml:space="preserve"> </w:t>
      </w:r>
      <w:r>
        <w:rPr>
          <w:spacing w:val="-1"/>
        </w:rPr>
        <w:t xml:space="preserve">PFS </w:t>
      </w:r>
      <w:r>
        <w:t>based</w:t>
      </w:r>
      <w:r>
        <w:rPr>
          <w:spacing w:val="-3"/>
        </w:rPr>
        <w:t xml:space="preserve"> </w:t>
      </w:r>
      <w:r>
        <w:t xml:space="preserve">on </w:t>
      </w:r>
      <w:r>
        <w:rPr>
          <w:spacing w:val="-1"/>
        </w:rPr>
        <w:t>investigator’s</w:t>
      </w:r>
      <w:r>
        <w:rPr>
          <w:spacing w:val="-2"/>
        </w:rPr>
        <w:t xml:space="preserve"> </w:t>
      </w:r>
      <w:r>
        <w:rPr>
          <w:spacing w:val="-1"/>
        </w:rPr>
        <w:t>assessment</w:t>
      </w:r>
      <w:r>
        <w:rPr>
          <w:spacing w:val="1"/>
        </w:rPr>
        <w:t xml:space="preserve"> </w:t>
      </w:r>
      <w:r>
        <w:t>of</w:t>
      </w:r>
      <w:r>
        <w:rPr>
          <w:spacing w:val="-2"/>
        </w:rPr>
        <w:t xml:space="preserve"> </w:t>
      </w:r>
      <w:r>
        <w:rPr>
          <w:spacing w:val="-1"/>
        </w:rPr>
        <w:t>disease</w:t>
      </w:r>
      <w:r>
        <w:t xml:space="preserve"> </w:t>
      </w:r>
      <w:r>
        <w:rPr>
          <w:spacing w:val="-1"/>
        </w:rPr>
        <w:t>progression</w:t>
      </w:r>
      <w:r>
        <w:rPr>
          <w:spacing w:val="-3"/>
        </w:rPr>
        <w:t xml:space="preserve"> </w:t>
      </w:r>
      <w:r>
        <w:rPr>
          <w:spacing w:val="-1"/>
        </w:rPr>
        <w:t>based</w:t>
      </w:r>
      <w:r>
        <w:t xml:space="preserve"> on</w:t>
      </w:r>
      <w:r>
        <w:rPr>
          <w:spacing w:val="57"/>
        </w:rPr>
        <w:t xml:space="preserve"> </w:t>
      </w:r>
      <w:r>
        <w:rPr>
          <w:spacing w:val="-1"/>
        </w:rPr>
        <w:t>radiological</w:t>
      </w:r>
      <w:r>
        <w:rPr>
          <w:spacing w:val="-2"/>
        </w:rPr>
        <w:t xml:space="preserve"> </w:t>
      </w:r>
      <w:r>
        <w:rPr>
          <w:spacing w:val="-1"/>
        </w:rPr>
        <w:t>scans</w:t>
      </w:r>
      <w:r>
        <w:t xml:space="preserve"> or</w:t>
      </w:r>
      <w:r>
        <w:rPr>
          <w:spacing w:val="1"/>
        </w:rPr>
        <w:t xml:space="preserve"> </w:t>
      </w:r>
      <w:r>
        <w:rPr>
          <w:spacing w:val="-1"/>
        </w:rPr>
        <w:t xml:space="preserve">CA </w:t>
      </w:r>
      <w:r>
        <w:rPr>
          <w:spacing w:val="-2"/>
        </w:rPr>
        <w:t>125</w:t>
      </w:r>
      <w:r>
        <w:t xml:space="preserve"> </w:t>
      </w:r>
      <w:r>
        <w:rPr>
          <w:spacing w:val="-1"/>
        </w:rPr>
        <w:t>levels,</w:t>
      </w:r>
      <w:r>
        <w:rPr>
          <w:spacing w:val="-3"/>
        </w:rPr>
        <w:t xml:space="preserve"> </w:t>
      </w:r>
      <w:r>
        <w:t>or</w:t>
      </w:r>
      <w:r>
        <w:rPr>
          <w:spacing w:val="-2"/>
        </w:rPr>
        <w:t xml:space="preserve"> </w:t>
      </w:r>
      <w:r>
        <w:rPr>
          <w:spacing w:val="-1"/>
        </w:rPr>
        <w:t>symptomatic</w:t>
      </w:r>
      <w:r>
        <w:t xml:space="preserve"> </w:t>
      </w:r>
      <w:r>
        <w:rPr>
          <w:spacing w:val="-1"/>
        </w:rPr>
        <w:t>deterioration</w:t>
      </w:r>
      <w:r>
        <w:t xml:space="preserve"> </w:t>
      </w:r>
      <w:r>
        <w:rPr>
          <w:spacing w:val="-1"/>
        </w:rPr>
        <w:t>per</w:t>
      </w:r>
      <w:r>
        <w:rPr>
          <w:spacing w:val="1"/>
        </w:rPr>
        <w:t xml:space="preserve"> </w:t>
      </w:r>
      <w:r>
        <w:rPr>
          <w:spacing w:val="-1"/>
        </w:rPr>
        <w:t>protocol.</w:t>
      </w:r>
      <w:r>
        <w:t xml:space="preserve"> </w:t>
      </w:r>
      <w:r>
        <w:rPr>
          <w:spacing w:val="-2"/>
        </w:rPr>
        <w:t>In</w:t>
      </w:r>
      <w:r>
        <w:t xml:space="preserve"> </w:t>
      </w:r>
      <w:r>
        <w:rPr>
          <w:spacing w:val="-1"/>
        </w:rPr>
        <w:t>addition,</w:t>
      </w:r>
      <w:r>
        <w:t xml:space="preserve"> a</w:t>
      </w:r>
      <w:r>
        <w:rPr>
          <w:spacing w:val="75"/>
        </w:rPr>
        <w:t xml:space="preserve"> </w:t>
      </w:r>
      <w:r>
        <w:rPr>
          <w:spacing w:val="-1"/>
        </w:rPr>
        <w:t>prespecified</w:t>
      </w:r>
      <w:r>
        <w:t xml:space="preserve"> </w:t>
      </w:r>
      <w:r>
        <w:rPr>
          <w:spacing w:val="-1"/>
        </w:rPr>
        <w:t>analysis</w:t>
      </w:r>
      <w:r>
        <w:t xml:space="preserve"> </w:t>
      </w:r>
      <w:r>
        <w:rPr>
          <w:spacing w:val="-2"/>
        </w:rPr>
        <w:t>of</w:t>
      </w:r>
      <w:r>
        <w:rPr>
          <w:spacing w:val="1"/>
        </w:rPr>
        <w:t xml:space="preserve"> </w:t>
      </w:r>
      <w:r>
        <w:rPr>
          <w:spacing w:val="-1"/>
        </w:rPr>
        <w:t>the</w:t>
      </w:r>
      <w:r>
        <w:rPr>
          <w:spacing w:val="-2"/>
        </w:rPr>
        <w:t xml:space="preserve"> </w:t>
      </w:r>
      <w:r>
        <w:t>data</w:t>
      </w:r>
      <w:r>
        <w:rPr>
          <w:spacing w:val="-2"/>
        </w:rPr>
        <w:t xml:space="preserve"> </w:t>
      </w:r>
      <w:r>
        <w:rPr>
          <w:spacing w:val="-1"/>
        </w:rPr>
        <w:t>censoring</w:t>
      </w:r>
      <w:r>
        <w:rPr>
          <w:spacing w:val="-3"/>
        </w:rPr>
        <w:t xml:space="preserve"> </w:t>
      </w:r>
      <w:r>
        <w:t>for</w:t>
      </w:r>
      <w:r>
        <w:rPr>
          <w:spacing w:val="1"/>
        </w:rPr>
        <w:t xml:space="preserve"> </w:t>
      </w:r>
      <w:r>
        <w:rPr>
          <w:spacing w:val="-2"/>
        </w:rPr>
        <w:t>CA-125</w:t>
      </w:r>
      <w:r>
        <w:t xml:space="preserve"> </w:t>
      </w:r>
      <w:r>
        <w:rPr>
          <w:spacing w:val="-1"/>
        </w:rPr>
        <w:t>progression</w:t>
      </w:r>
      <w:r>
        <w:rPr>
          <w:spacing w:val="-3"/>
        </w:rPr>
        <w:t xml:space="preserve"> </w:t>
      </w:r>
      <w:r>
        <w:rPr>
          <w:spacing w:val="-1"/>
        </w:rPr>
        <w:t>events</w:t>
      </w:r>
      <w:r>
        <w:t xml:space="preserve"> </w:t>
      </w:r>
      <w:r>
        <w:rPr>
          <w:spacing w:val="-2"/>
        </w:rPr>
        <w:t>was</w:t>
      </w:r>
      <w:r>
        <w:t xml:space="preserve"> </w:t>
      </w:r>
      <w:r>
        <w:rPr>
          <w:spacing w:val="-1"/>
        </w:rPr>
        <w:t>conducted,</w:t>
      </w:r>
      <w:r>
        <w:t xml:space="preserve"> as</w:t>
      </w:r>
      <w:r>
        <w:rPr>
          <w:spacing w:val="-2"/>
        </w:rPr>
        <w:t xml:space="preserve"> </w:t>
      </w:r>
      <w:r>
        <w:rPr>
          <w:spacing w:val="-1"/>
        </w:rPr>
        <w:t>well</w:t>
      </w:r>
      <w:r>
        <w:rPr>
          <w:spacing w:val="1"/>
        </w:rPr>
        <w:t xml:space="preserve"> </w:t>
      </w:r>
      <w:r>
        <w:t>as</w:t>
      </w:r>
      <w:r>
        <w:rPr>
          <w:spacing w:val="81"/>
        </w:rPr>
        <w:t xml:space="preserve"> </w:t>
      </w:r>
      <w:r>
        <w:t xml:space="preserve">an </w:t>
      </w:r>
      <w:r>
        <w:rPr>
          <w:spacing w:val="-1"/>
        </w:rPr>
        <w:t>independent</w:t>
      </w:r>
      <w:r>
        <w:rPr>
          <w:spacing w:val="1"/>
        </w:rPr>
        <w:t xml:space="preserve"> </w:t>
      </w:r>
      <w:r>
        <w:rPr>
          <w:spacing w:val="-1"/>
        </w:rPr>
        <w:t xml:space="preserve">review </w:t>
      </w:r>
      <w:r>
        <w:rPr>
          <w:spacing w:val="-2"/>
        </w:rPr>
        <w:t>of</w:t>
      </w:r>
      <w:r>
        <w:rPr>
          <w:spacing w:val="1"/>
        </w:rPr>
        <w:t xml:space="preserve"> </w:t>
      </w:r>
      <w:r>
        <w:rPr>
          <w:spacing w:val="-2"/>
        </w:rPr>
        <w:t>PFS</w:t>
      </w:r>
      <w:r>
        <w:rPr>
          <w:spacing w:val="-1"/>
        </w:rPr>
        <w:t xml:space="preserve"> </w:t>
      </w:r>
      <w:r>
        <w:t xml:space="preserve">as </w:t>
      </w:r>
      <w:r>
        <w:rPr>
          <w:spacing w:val="-1"/>
        </w:rPr>
        <w:t>determined</w:t>
      </w:r>
      <w:r>
        <w:t xml:space="preserve"> by</w:t>
      </w:r>
      <w:r>
        <w:rPr>
          <w:spacing w:val="-3"/>
        </w:rPr>
        <w:t xml:space="preserve"> </w:t>
      </w:r>
      <w:r>
        <w:rPr>
          <w:spacing w:val="-1"/>
        </w:rPr>
        <w:t>radiological</w:t>
      </w:r>
      <w:r>
        <w:rPr>
          <w:spacing w:val="1"/>
        </w:rPr>
        <w:t xml:space="preserve"> </w:t>
      </w:r>
      <w:r>
        <w:rPr>
          <w:spacing w:val="-1"/>
        </w:rPr>
        <w:t>scans.</w:t>
      </w:r>
    </w:p>
    <w:p w14:paraId="03713FA4" w14:textId="77777777" w:rsidR="002E30F6" w:rsidRDefault="002E30F6" w:rsidP="00B56F29">
      <w:pPr>
        <w:pStyle w:val="BodyText"/>
        <w:widowControl/>
        <w:ind w:left="0"/>
      </w:pPr>
    </w:p>
    <w:p w14:paraId="2AA32B1B" w14:textId="77777777" w:rsidR="002E30F6" w:rsidRDefault="002E30F6" w:rsidP="00B56F29">
      <w:pPr>
        <w:pStyle w:val="BodyText"/>
        <w:widowControl/>
        <w:ind w:left="0"/>
      </w:pPr>
      <w:r>
        <w:t>The</w:t>
      </w:r>
      <w:r>
        <w:rPr>
          <w:spacing w:val="-2"/>
        </w:rPr>
        <w:t xml:space="preserve"> </w:t>
      </w:r>
      <w:r>
        <w:rPr>
          <w:spacing w:val="-1"/>
        </w:rPr>
        <w:t>trial</w:t>
      </w:r>
      <w:r>
        <w:rPr>
          <w:spacing w:val="1"/>
        </w:rPr>
        <w:t xml:space="preserve"> </w:t>
      </w:r>
      <w:r>
        <w:rPr>
          <w:spacing w:val="-2"/>
        </w:rPr>
        <w:t>met</w:t>
      </w:r>
      <w:r>
        <w:rPr>
          <w:spacing w:val="1"/>
        </w:rPr>
        <w:t xml:space="preserve"> </w:t>
      </w:r>
      <w:r>
        <w:rPr>
          <w:spacing w:val="-1"/>
        </w:rPr>
        <w:t>its</w:t>
      </w:r>
      <w:r>
        <w:t xml:space="preserve"> </w:t>
      </w:r>
      <w:r>
        <w:rPr>
          <w:spacing w:val="-1"/>
        </w:rPr>
        <w:t>primary</w:t>
      </w:r>
      <w:r>
        <w:rPr>
          <w:spacing w:val="-3"/>
        </w:rPr>
        <w:t xml:space="preserve"> </w:t>
      </w:r>
      <w:r>
        <w:rPr>
          <w:spacing w:val="-1"/>
        </w:rPr>
        <w:t>objective</w:t>
      </w:r>
      <w:r>
        <w:t xml:space="preserve"> of</w:t>
      </w:r>
      <w:r>
        <w:rPr>
          <w:spacing w:val="1"/>
        </w:rPr>
        <w:t xml:space="preserve"> </w:t>
      </w:r>
      <w:r>
        <w:rPr>
          <w:spacing w:val="-2"/>
        </w:rPr>
        <w:t>PFS</w:t>
      </w:r>
      <w:r>
        <w:rPr>
          <w:spacing w:val="-1"/>
        </w:rPr>
        <w:t xml:space="preserve"> improvement.</w:t>
      </w:r>
      <w:r>
        <w:t xml:space="preserve"> </w:t>
      </w:r>
      <w:r>
        <w:rPr>
          <w:spacing w:val="-1"/>
        </w:rPr>
        <w:t>Compared</w:t>
      </w:r>
      <w:r>
        <w:t xml:space="preserve"> </w:t>
      </w:r>
      <w:r>
        <w:rPr>
          <w:spacing w:val="-1"/>
        </w:rPr>
        <w:t>to</w:t>
      </w:r>
      <w:r>
        <w:t xml:space="preserve"> </w:t>
      </w:r>
      <w:r>
        <w:rPr>
          <w:spacing w:val="-1"/>
        </w:rPr>
        <w:t>patients</w:t>
      </w:r>
      <w:r>
        <w:t xml:space="preserve"> </w:t>
      </w:r>
      <w:r>
        <w:rPr>
          <w:spacing w:val="-1"/>
        </w:rPr>
        <w:t>treated</w:t>
      </w:r>
      <w:r>
        <w:t xml:space="preserve"> </w:t>
      </w:r>
      <w:r>
        <w:rPr>
          <w:spacing w:val="-1"/>
        </w:rPr>
        <w:t>with</w:t>
      </w:r>
      <w:r>
        <w:rPr>
          <w:spacing w:val="69"/>
        </w:rPr>
        <w:t xml:space="preserve"> </w:t>
      </w:r>
      <w:r>
        <w:rPr>
          <w:spacing w:val="-1"/>
        </w:rPr>
        <w:t>chemotherapy</w:t>
      </w:r>
      <w:r>
        <w:rPr>
          <w:spacing w:val="-3"/>
        </w:rPr>
        <w:t xml:space="preserve"> </w:t>
      </w:r>
      <w:r>
        <w:rPr>
          <w:spacing w:val="-1"/>
        </w:rPr>
        <w:t>(carboplatin</w:t>
      </w:r>
      <w:r>
        <w:rPr>
          <w:spacing w:val="-3"/>
        </w:rPr>
        <w:t xml:space="preserve"> </w:t>
      </w:r>
      <w:r>
        <w:t xml:space="preserve">and </w:t>
      </w:r>
      <w:r>
        <w:rPr>
          <w:spacing w:val="-1"/>
        </w:rPr>
        <w:t>paclitaxel)</w:t>
      </w:r>
      <w:r>
        <w:rPr>
          <w:spacing w:val="1"/>
        </w:rPr>
        <w:t xml:space="preserve"> </w:t>
      </w:r>
      <w:r>
        <w:rPr>
          <w:spacing w:val="-1"/>
        </w:rPr>
        <w:t>alone</w:t>
      </w:r>
      <w:r>
        <w:rPr>
          <w:spacing w:val="-2"/>
        </w:rPr>
        <w:t xml:space="preserve"> </w:t>
      </w:r>
      <w:r>
        <w:t>in</w:t>
      </w:r>
      <w:r>
        <w:rPr>
          <w:spacing w:val="-3"/>
        </w:rPr>
        <w:t xml:space="preserve"> </w:t>
      </w:r>
      <w:r>
        <w:t>the</w:t>
      </w:r>
      <w:r>
        <w:rPr>
          <w:spacing w:val="-2"/>
        </w:rPr>
        <w:t xml:space="preserve"> </w:t>
      </w:r>
      <w:r>
        <w:rPr>
          <w:spacing w:val="-1"/>
        </w:rPr>
        <w:t>front-line</w:t>
      </w:r>
      <w:r>
        <w:t xml:space="preserve"> </w:t>
      </w:r>
      <w:r>
        <w:rPr>
          <w:spacing w:val="-1"/>
        </w:rPr>
        <w:t>setting,</w:t>
      </w:r>
      <w:r>
        <w:t xml:space="preserve"> </w:t>
      </w:r>
      <w:r>
        <w:rPr>
          <w:spacing w:val="-1"/>
        </w:rPr>
        <w:t>patients</w:t>
      </w:r>
      <w:r>
        <w:rPr>
          <w:spacing w:val="-5"/>
        </w:rPr>
        <w:t xml:space="preserve"> </w:t>
      </w:r>
      <w:r>
        <w:rPr>
          <w:spacing w:val="-1"/>
        </w:rPr>
        <w:t>who</w:t>
      </w:r>
      <w:r>
        <w:t xml:space="preserve"> </w:t>
      </w:r>
      <w:r>
        <w:rPr>
          <w:spacing w:val="-1"/>
        </w:rPr>
        <w:t>received</w:t>
      </w:r>
      <w:r>
        <w:rPr>
          <w:spacing w:val="87"/>
        </w:rPr>
        <w:t xml:space="preserve"> </w:t>
      </w:r>
      <w:r>
        <w:rPr>
          <w:spacing w:val="-1"/>
        </w:rPr>
        <w:t>bevacizumab</w:t>
      </w:r>
      <w:r>
        <w:t xml:space="preserve"> at</w:t>
      </w:r>
      <w:r>
        <w:rPr>
          <w:spacing w:val="1"/>
        </w:rPr>
        <w:t xml:space="preserve"> </w:t>
      </w:r>
      <w:r>
        <w:t xml:space="preserve">a </w:t>
      </w:r>
      <w:r>
        <w:rPr>
          <w:spacing w:val="-1"/>
        </w:rPr>
        <w:t>dose</w:t>
      </w:r>
      <w:r>
        <w:t xml:space="preserve"> </w:t>
      </w:r>
      <w:r>
        <w:rPr>
          <w:spacing w:val="-2"/>
        </w:rPr>
        <w:t>of</w:t>
      </w:r>
      <w:r>
        <w:rPr>
          <w:spacing w:val="1"/>
        </w:rPr>
        <w:t xml:space="preserve"> </w:t>
      </w:r>
      <w:r>
        <w:rPr>
          <w:spacing w:val="-2"/>
        </w:rPr>
        <w:t>15</w:t>
      </w:r>
      <w:r>
        <w:rPr>
          <w:spacing w:val="-1"/>
        </w:rPr>
        <w:t xml:space="preserve"> mg/kg</w:t>
      </w:r>
      <w:r>
        <w:rPr>
          <w:spacing w:val="-3"/>
        </w:rPr>
        <w:t xml:space="preserve"> </w:t>
      </w:r>
      <w:r>
        <w:t>q3w</w:t>
      </w:r>
      <w:r>
        <w:rPr>
          <w:spacing w:val="-1"/>
        </w:rPr>
        <w:t xml:space="preserve"> </w:t>
      </w:r>
      <w:r>
        <w:t xml:space="preserve">in </w:t>
      </w:r>
      <w:r>
        <w:rPr>
          <w:spacing w:val="-1"/>
        </w:rPr>
        <w:t>combination</w:t>
      </w:r>
      <w:r>
        <w:t xml:space="preserve"> with</w:t>
      </w:r>
      <w:r>
        <w:rPr>
          <w:spacing w:val="-3"/>
        </w:rPr>
        <w:t xml:space="preserve"> </w:t>
      </w:r>
      <w:r>
        <w:rPr>
          <w:spacing w:val="-1"/>
        </w:rPr>
        <w:t>chemotherapy</w:t>
      </w:r>
      <w:r>
        <w:rPr>
          <w:spacing w:val="-3"/>
        </w:rPr>
        <w:t xml:space="preserve"> </w:t>
      </w:r>
      <w:r>
        <w:rPr>
          <w:spacing w:val="-1"/>
        </w:rPr>
        <w:t>and</w:t>
      </w:r>
      <w:r>
        <w:t xml:space="preserve"> </w:t>
      </w:r>
      <w:r>
        <w:rPr>
          <w:spacing w:val="-1"/>
        </w:rPr>
        <w:t>continued</w:t>
      </w:r>
      <w:r>
        <w:rPr>
          <w:spacing w:val="-3"/>
        </w:rPr>
        <w:t xml:space="preserve"> </w:t>
      </w:r>
      <w:r>
        <w:t>to</w:t>
      </w:r>
      <w:r>
        <w:rPr>
          <w:spacing w:val="-3"/>
        </w:rPr>
        <w:t xml:space="preserve"> </w:t>
      </w:r>
      <w:r>
        <w:rPr>
          <w:spacing w:val="-1"/>
        </w:rPr>
        <w:t>receive</w:t>
      </w:r>
      <w:r>
        <w:rPr>
          <w:spacing w:val="63"/>
        </w:rPr>
        <w:t xml:space="preserve"> </w:t>
      </w:r>
      <w:r>
        <w:rPr>
          <w:spacing w:val="-1"/>
        </w:rPr>
        <w:t>bevacizumab</w:t>
      </w:r>
      <w:r>
        <w:t xml:space="preserve"> alone</w:t>
      </w:r>
      <w:r>
        <w:rPr>
          <w:spacing w:val="-3"/>
        </w:rPr>
        <w:t xml:space="preserve"> </w:t>
      </w:r>
      <w:r>
        <w:rPr>
          <w:spacing w:val="-1"/>
        </w:rPr>
        <w:t>(CPB15+),</w:t>
      </w:r>
      <w:r>
        <w:t xml:space="preserve"> </w:t>
      </w:r>
      <w:r>
        <w:rPr>
          <w:spacing w:val="-1"/>
        </w:rPr>
        <w:t>had</w:t>
      </w:r>
      <w:r>
        <w:t xml:space="preserve"> a </w:t>
      </w:r>
      <w:r>
        <w:rPr>
          <w:spacing w:val="-1"/>
        </w:rPr>
        <w:t>clinically</w:t>
      </w:r>
      <w:r>
        <w:rPr>
          <w:spacing w:val="-3"/>
        </w:rPr>
        <w:t xml:space="preserve"> </w:t>
      </w:r>
      <w:r>
        <w:rPr>
          <w:spacing w:val="-1"/>
        </w:rPr>
        <w:t>meaningful</w:t>
      </w:r>
      <w:r>
        <w:rPr>
          <w:spacing w:val="1"/>
        </w:rPr>
        <w:t xml:space="preserve"> </w:t>
      </w:r>
      <w:r>
        <w:t xml:space="preserve">and </w:t>
      </w:r>
      <w:r>
        <w:rPr>
          <w:spacing w:val="-1"/>
        </w:rPr>
        <w:t>statistically</w:t>
      </w:r>
      <w:r>
        <w:rPr>
          <w:spacing w:val="-3"/>
        </w:rPr>
        <w:t xml:space="preserve"> </w:t>
      </w:r>
      <w:r>
        <w:rPr>
          <w:spacing w:val="-1"/>
        </w:rPr>
        <w:t>significant</w:t>
      </w:r>
      <w:r>
        <w:rPr>
          <w:spacing w:val="-2"/>
        </w:rPr>
        <w:t xml:space="preserve"> </w:t>
      </w:r>
      <w:r>
        <w:rPr>
          <w:spacing w:val="-1"/>
        </w:rPr>
        <w:t>improvement</w:t>
      </w:r>
      <w:r>
        <w:rPr>
          <w:spacing w:val="1"/>
        </w:rPr>
        <w:t xml:space="preserve"> in</w:t>
      </w:r>
      <w:r>
        <w:rPr>
          <w:spacing w:val="64"/>
        </w:rPr>
        <w:t xml:space="preserve"> </w:t>
      </w:r>
      <w:r>
        <w:rPr>
          <w:spacing w:val="-1"/>
        </w:rPr>
        <w:t>PFS.</w:t>
      </w:r>
    </w:p>
    <w:p w14:paraId="50B96AF2" w14:textId="77777777" w:rsidR="002E30F6" w:rsidRDefault="002E30F6" w:rsidP="00B56F29">
      <w:pPr>
        <w:widowControl/>
        <w:rPr>
          <w:rFonts w:ascii="Times New Roman" w:eastAsia="Times New Roman" w:hAnsi="Times New Roman"/>
        </w:rPr>
      </w:pPr>
    </w:p>
    <w:p w14:paraId="7448B255" w14:textId="77777777" w:rsidR="002E30F6" w:rsidRDefault="002E30F6" w:rsidP="00B56F29">
      <w:pPr>
        <w:pStyle w:val="BodyText"/>
        <w:widowControl/>
        <w:ind w:left="0"/>
      </w:pPr>
      <w:r>
        <w:rPr>
          <w:spacing w:val="-2"/>
        </w:rPr>
        <w:t>In</w:t>
      </w:r>
      <w:r>
        <w:t xml:space="preserve"> patients </w:t>
      </w:r>
      <w:r>
        <w:rPr>
          <w:spacing w:val="-1"/>
        </w:rPr>
        <w:t>who</w:t>
      </w:r>
      <w:r>
        <w:t xml:space="preserve"> </w:t>
      </w:r>
      <w:r>
        <w:rPr>
          <w:spacing w:val="-1"/>
        </w:rPr>
        <w:t>only</w:t>
      </w:r>
      <w:r>
        <w:rPr>
          <w:spacing w:val="-3"/>
        </w:rPr>
        <w:t xml:space="preserve"> </w:t>
      </w:r>
      <w:r>
        <w:rPr>
          <w:spacing w:val="-1"/>
        </w:rPr>
        <w:t>received</w:t>
      </w:r>
      <w:r>
        <w:t xml:space="preserve"> </w:t>
      </w:r>
      <w:r>
        <w:rPr>
          <w:spacing w:val="-1"/>
        </w:rPr>
        <w:t>bevacizumab</w:t>
      </w:r>
      <w:r>
        <w:t xml:space="preserve"> in </w:t>
      </w:r>
      <w:r>
        <w:rPr>
          <w:spacing w:val="-1"/>
        </w:rPr>
        <w:t>combination</w:t>
      </w:r>
      <w:r>
        <w:t xml:space="preserve"> </w:t>
      </w:r>
      <w:r>
        <w:rPr>
          <w:spacing w:val="-1"/>
        </w:rPr>
        <w:t>with</w:t>
      </w:r>
      <w:r>
        <w:t xml:space="preserve"> </w:t>
      </w:r>
      <w:r>
        <w:rPr>
          <w:spacing w:val="-1"/>
        </w:rPr>
        <w:t>chemotherapy</w:t>
      </w:r>
      <w:r>
        <w:rPr>
          <w:spacing w:val="-3"/>
        </w:rPr>
        <w:t xml:space="preserve"> </w:t>
      </w:r>
      <w:r>
        <w:rPr>
          <w:spacing w:val="-1"/>
        </w:rPr>
        <w:t>and</w:t>
      </w:r>
      <w:r>
        <w:t xml:space="preserve"> did </w:t>
      </w:r>
      <w:r>
        <w:rPr>
          <w:spacing w:val="-1"/>
        </w:rPr>
        <w:t>not</w:t>
      </w:r>
      <w:r>
        <w:rPr>
          <w:spacing w:val="1"/>
        </w:rPr>
        <w:t xml:space="preserve"> </w:t>
      </w:r>
      <w:r>
        <w:rPr>
          <w:spacing w:val="-1"/>
        </w:rPr>
        <w:t>continue</w:t>
      </w:r>
      <w:r>
        <w:rPr>
          <w:spacing w:val="-2"/>
        </w:rPr>
        <w:t xml:space="preserve"> </w:t>
      </w:r>
      <w:r>
        <w:t>to</w:t>
      </w:r>
      <w:r>
        <w:rPr>
          <w:spacing w:val="59"/>
        </w:rPr>
        <w:t xml:space="preserve"> </w:t>
      </w:r>
      <w:r>
        <w:rPr>
          <w:spacing w:val="-1"/>
        </w:rPr>
        <w:t>receive</w:t>
      </w:r>
      <w:r>
        <w:t xml:space="preserve"> </w:t>
      </w:r>
      <w:r>
        <w:rPr>
          <w:spacing w:val="-1"/>
        </w:rPr>
        <w:t>bevacizumab</w:t>
      </w:r>
      <w:r>
        <w:t xml:space="preserve"> alone</w:t>
      </w:r>
      <w:r>
        <w:rPr>
          <w:spacing w:val="-6"/>
        </w:rPr>
        <w:t xml:space="preserve"> </w:t>
      </w:r>
      <w:r>
        <w:rPr>
          <w:spacing w:val="-1"/>
        </w:rPr>
        <w:t>(CPB15),</w:t>
      </w:r>
      <w:r>
        <w:t xml:space="preserve"> no</w:t>
      </w:r>
      <w:r>
        <w:rPr>
          <w:spacing w:val="-3"/>
        </w:rPr>
        <w:t xml:space="preserve"> </w:t>
      </w:r>
      <w:r>
        <w:rPr>
          <w:spacing w:val="-1"/>
        </w:rPr>
        <w:t>clinically</w:t>
      </w:r>
      <w:r>
        <w:rPr>
          <w:spacing w:val="-3"/>
        </w:rPr>
        <w:t xml:space="preserve"> </w:t>
      </w:r>
      <w:r>
        <w:rPr>
          <w:spacing w:val="-1"/>
        </w:rPr>
        <w:t>meaningful</w:t>
      </w:r>
      <w:r>
        <w:rPr>
          <w:spacing w:val="1"/>
        </w:rPr>
        <w:t xml:space="preserve"> </w:t>
      </w:r>
      <w:r>
        <w:rPr>
          <w:spacing w:val="-1"/>
        </w:rPr>
        <w:t>benefit</w:t>
      </w:r>
      <w:r>
        <w:rPr>
          <w:spacing w:val="1"/>
        </w:rPr>
        <w:t xml:space="preserve"> </w:t>
      </w:r>
      <w:r>
        <w:rPr>
          <w:spacing w:val="-1"/>
        </w:rPr>
        <w:t>in</w:t>
      </w:r>
      <w:r>
        <w:t xml:space="preserve"> </w:t>
      </w:r>
      <w:r>
        <w:rPr>
          <w:spacing w:val="-1"/>
        </w:rPr>
        <w:t>PFS was</w:t>
      </w:r>
      <w:r>
        <w:rPr>
          <w:spacing w:val="-2"/>
        </w:rPr>
        <w:t xml:space="preserve"> </w:t>
      </w:r>
      <w:r>
        <w:rPr>
          <w:spacing w:val="-1"/>
        </w:rPr>
        <w:t>observed.</w:t>
      </w:r>
    </w:p>
    <w:p w14:paraId="23EE60B7" w14:textId="77777777" w:rsidR="002E30F6" w:rsidRDefault="002E30F6" w:rsidP="00B56F29">
      <w:pPr>
        <w:widowControl/>
        <w:rPr>
          <w:rFonts w:ascii="Times New Roman" w:eastAsia="Times New Roman" w:hAnsi="Times New Roman"/>
        </w:rPr>
      </w:pPr>
    </w:p>
    <w:p w14:paraId="0B010D72" w14:textId="77777777" w:rsidR="002E30F6" w:rsidRDefault="002E30F6" w:rsidP="00B56F29">
      <w:pPr>
        <w:widowControl/>
        <w:rPr>
          <w:rFonts w:ascii="Times New Roman" w:eastAsia="Times New Roman" w:hAnsi="Times New Roman"/>
        </w:rPr>
      </w:pPr>
      <w:r>
        <w:rPr>
          <w:rFonts w:ascii="Times New Roman"/>
        </w:rPr>
        <w:t>The</w:t>
      </w:r>
      <w:r>
        <w:rPr>
          <w:rFonts w:ascii="Times New Roman"/>
          <w:spacing w:val="-2"/>
        </w:rPr>
        <w:t xml:space="preserve"> </w:t>
      </w:r>
      <w:r>
        <w:rPr>
          <w:rFonts w:ascii="Times New Roman"/>
          <w:spacing w:val="-1"/>
        </w:rPr>
        <w:t>results</w:t>
      </w:r>
      <w:r>
        <w:rPr>
          <w:rFonts w:ascii="Times New Roman"/>
        </w:rPr>
        <w:t xml:space="preserve"> </w:t>
      </w:r>
      <w:r>
        <w:rPr>
          <w:rFonts w:ascii="Times New Roman"/>
          <w:spacing w:val="-2"/>
        </w:rPr>
        <w:t xml:space="preserve">of </w:t>
      </w:r>
      <w:r>
        <w:rPr>
          <w:rFonts w:ascii="Times New Roman"/>
          <w:spacing w:val="-1"/>
        </w:rPr>
        <w:t>this</w:t>
      </w:r>
      <w:r>
        <w:rPr>
          <w:rFonts w:ascii="Times New Roman"/>
        </w:rPr>
        <w:t xml:space="preserve"> </w:t>
      </w:r>
      <w:r>
        <w:rPr>
          <w:rFonts w:ascii="Times New Roman"/>
          <w:spacing w:val="-1"/>
        </w:rPr>
        <w:t>study</w:t>
      </w:r>
      <w:r>
        <w:rPr>
          <w:rFonts w:ascii="Times New Roman"/>
          <w:spacing w:val="-3"/>
        </w:rPr>
        <w:t xml:space="preserve"> </w:t>
      </w:r>
      <w:r>
        <w:rPr>
          <w:rFonts w:ascii="Times New Roman"/>
        </w:rPr>
        <w:t>are</w:t>
      </w:r>
      <w:r>
        <w:rPr>
          <w:rFonts w:ascii="Times New Roman"/>
          <w:spacing w:val="-2"/>
        </w:rPr>
        <w:t xml:space="preserve"> </w:t>
      </w:r>
      <w:r>
        <w:rPr>
          <w:rFonts w:ascii="Times New Roman"/>
          <w:spacing w:val="-1"/>
        </w:rPr>
        <w:t>summarised</w:t>
      </w:r>
      <w:r>
        <w:rPr>
          <w:rFonts w:ascii="Times New Roman"/>
          <w:spacing w:val="-3"/>
        </w:rPr>
        <w:t xml:space="preserve"> </w:t>
      </w:r>
      <w:r>
        <w:rPr>
          <w:rFonts w:ascii="Times New Roman"/>
        </w:rPr>
        <w:t>in</w:t>
      </w:r>
      <w:r>
        <w:rPr>
          <w:rFonts w:ascii="Times New Roman"/>
          <w:spacing w:val="-3"/>
        </w:rPr>
        <w:t xml:space="preserve"> </w:t>
      </w:r>
      <w:r>
        <w:rPr>
          <w:rFonts w:ascii="Times New Roman"/>
        </w:rPr>
        <w:t xml:space="preserve">Table </w:t>
      </w:r>
      <w:r w:rsidR="00DF47F4">
        <w:rPr>
          <w:rFonts w:ascii="Times New Roman"/>
        </w:rPr>
        <w:t>16</w:t>
      </w:r>
      <w:r>
        <w:rPr>
          <w:rFonts w:ascii="Times New Roman"/>
        </w:rPr>
        <w:t>.</w:t>
      </w:r>
    </w:p>
    <w:p w14:paraId="426D9466" w14:textId="77777777" w:rsidR="002E30F6" w:rsidRDefault="002E30F6" w:rsidP="00B56F29">
      <w:pPr>
        <w:widowControl/>
        <w:rPr>
          <w:rFonts w:ascii="Times New Roman" w:eastAsia="Times New Roman" w:hAnsi="Times New Roman"/>
        </w:rPr>
      </w:pPr>
    </w:p>
    <w:p w14:paraId="00E2D990" w14:textId="77777777" w:rsidR="002E30F6" w:rsidRDefault="002E30F6" w:rsidP="00B56F29">
      <w:pPr>
        <w:widowControl/>
        <w:rPr>
          <w:rFonts w:ascii="Times New Roman" w:eastAsia="Times New Roman" w:hAnsi="Times New Roman"/>
        </w:rPr>
      </w:pPr>
      <w:r>
        <w:rPr>
          <w:rFonts w:ascii="Times New Roman"/>
          <w:b/>
          <w:spacing w:val="-1"/>
        </w:rPr>
        <w:t>Table</w:t>
      </w:r>
      <w:r>
        <w:rPr>
          <w:rFonts w:ascii="Times New Roman"/>
          <w:b/>
        </w:rPr>
        <w:t xml:space="preserve"> </w:t>
      </w:r>
      <w:r w:rsidR="00DF47F4">
        <w:rPr>
          <w:rFonts w:ascii="Times New Roman"/>
          <w:b/>
        </w:rPr>
        <w:t>16</w:t>
      </w:r>
      <w:r>
        <w:rPr>
          <w:rFonts w:ascii="Times New Roman"/>
          <w:b/>
        </w:rPr>
        <w:tab/>
      </w:r>
      <w:r>
        <w:rPr>
          <w:rFonts w:ascii="Times New Roman"/>
          <w:b/>
          <w:spacing w:val="-1"/>
        </w:rPr>
        <w:t>Efficacy</w:t>
      </w:r>
      <w:r>
        <w:rPr>
          <w:rFonts w:ascii="Times New Roman"/>
          <w:b/>
          <w:spacing w:val="-3"/>
        </w:rPr>
        <w:t xml:space="preserve"> </w:t>
      </w:r>
      <w:r>
        <w:rPr>
          <w:rFonts w:ascii="Times New Roman"/>
          <w:b/>
          <w:spacing w:val="-1"/>
        </w:rPr>
        <w:t>results</w:t>
      </w:r>
      <w:r>
        <w:rPr>
          <w:rFonts w:ascii="Times New Roman"/>
          <w:b/>
          <w:spacing w:val="-2"/>
        </w:rPr>
        <w:t xml:space="preserve"> </w:t>
      </w:r>
      <w:r>
        <w:rPr>
          <w:rFonts w:ascii="Times New Roman"/>
          <w:b/>
        </w:rPr>
        <w:t>from</w:t>
      </w:r>
      <w:r>
        <w:rPr>
          <w:rFonts w:ascii="Times New Roman"/>
          <w:b/>
          <w:spacing w:val="-2"/>
        </w:rPr>
        <w:t xml:space="preserve"> </w:t>
      </w:r>
      <w:r>
        <w:rPr>
          <w:rFonts w:ascii="Times New Roman"/>
          <w:b/>
          <w:spacing w:val="-1"/>
        </w:rPr>
        <w:t>study</w:t>
      </w:r>
      <w:r>
        <w:rPr>
          <w:rFonts w:ascii="Times New Roman"/>
          <w:b/>
        </w:rPr>
        <w:t xml:space="preserve"> </w:t>
      </w:r>
      <w:r>
        <w:rPr>
          <w:rFonts w:ascii="Times New Roman"/>
          <w:b/>
          <w:spacing w:val="-1"/>
        </w:rPr>
        <w:t>GOG-0218</w:t>
      </w:r>
    </w:p>
    <w:p w14:paraId="19C107E3" w14:textId="77777777" w:rsidR="002E30F6" w:rsidRDefault="002E30F6" w:rsidP="00B56F29">
      <w:pPr>
        <w:widowControl/>
        <w:rPr>
          <w:rFonts w:ascii="Times New Roman" w:eastAsia="Times New Roman" w:hAnsi="Times New Roman"/>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93"/>
        <w:gridCol w:w="2061"/>
        <w:gridCol w:w="2062"/>
        <w:gridCol w:w="2062"/>
      </w:tblGrid>
      <w:tr w:rsidR="002E30F6" w:rsidRPr="00F944C2" w14:paraId="5EADED7B" w14:textId="77777777" w:rsidTr="002C0B97">
        <w:trPr>
          <w:cantSplit/>
        </w:trPr>
        <w:tc>
          <w:tcPr>
            <w:tcW w:w="9278" w:type="dxa"/>
            <w:gridSpan w:val="4"/>
            <w:tcBorders>
              <w:top w:val="single" w:sz="4" w:space="0" w:color="auto"/>
              <w:left w:val="single" w:sz="4" w:space="0" w:color="auto"/>
              <w:bottom w:val="single" w:sz="4" w:space="0" w:color="auto"/>
              <w:right w:val="single" w:sz="4" w:space="0" w:color="auto"/>
            </w:tcBorders>
            <w:shd w:val="clear" w:color="auto" w:fill="auto"/>
          </w:tcPr>
          <w:p w14:paraId="1D584724" w14:textId="7B5393AD" w:rsidR="002E30F6" w:rsidRPr="00F944C2" w:rsidRDefault="002E30F6" w:rsidP="00FA4903">
            <w:pPr>
              <w:widowControl/>
              <w:rPr>
                <w:rFonts w:ascii="Times New Roman" w:eastAsia="Times New Roman" w:hAnsi="Times New Roman"/>
              </w:rPr>
            </w:pPr>
            <w:r w:rsidRPr="00F944C2">
              <w:rPr>
                <w:rFonts w:ascii="Times New Roman" w:hAnsi="Times New Roman"/>
              </w:rPr>
              <w:t>Progression-free survival</w:t>
            </w:r>
            <w:r w:rsidRPr="00F944C2">
              <w:rPr>
                <w:rFonts w:ascii="Times New Roman" w:hAnsi="Times New Roman"/>
                <w:vertAlign w:val="superscript"/>
              </w:rPr>
              <w:t>1</w:t>
            </w:r>
          </w:p>
        </w:tc>
      </w:tr>
      <w:tr w:rsidR="002E30F6" w:rsidRPr="00F944C2" w14:paraId="2A8BB0AC" w14:textId="77777777" w:rsidTr="002C0B97">
        <w:trPr>
          <w:cantSplit/>
        </w:trPr>
        <w:tc>
          <w:tcPr>
            <w:tcW w:w="2970" w:type="dxa"/>
            <w:tcBorders>
              <w:left w:val="single" w:sz="4" w:space="0" w:color="auto"/>
              <w:bottom w:val="nil"/>
              <w:right w:val="single" w:sz="4" w:space="0" w:color="auto"/>
            </w:tcBorders>
            <w:shd w:val="clear" w:color="auto" w:fill="auto"/>
          </w:tcPr>
          <w:p w14:paraId="517C6F1F" w14:textId="77777777" w:rsidR="002E30F6" w:rsidRPr="00F944C2" w:rsidRDefault="002E30F6" w:rsidP="00FA4903">
            <w:pPr>
              <w:widowControl/>
              <w:rPr>
                <w:rFonts w:ascii="Times New Roman" w:eastAsia="Times New Roman" w:hAnsi="Times New Roman"/>
              </w:rPr>
            </w:pPr>
          </w:p>
        </w:tc>
        <w:tc>
          <w:tcPr>
            <w:tcW w:w="2102" w:type="dxa"/>
            <w:tcBorders>
              <w:top w:val="single" w:sz="4" w:space="0" w:color="auto"/>
              <w:left w:val="single" w:sz="4" w:space="0" w:color="auto"/>
              <w:bottom w:val="nil"/>
              <w:right w:val="single" w:sz="4" w:space="0" w:color="auto"/>
            </w:tcBorders>
            <w:shd w:val="clear" w:color="auto" w:fill="auto"/>
          </w:tcPr>
          <w:p w14:paraId="2DBFDBEB" w14:textId="77777777" w:rsidR="002E30F6" w:rsidRPr="00F944C2" w:rsidRDefault="002E30F6" w:rsidP="00FA4903">
            <w:pPr>
              <w:pStyle w:val="Default"/>
              <w:jc w:val="center"/>
              <w:rPr>
                <w:rFonts w:eastAsia="Times New Roman"/>
                <w:sz w:val="22"/>
                <w:szCs w:val="22"/>
              </w:rPr>
            </w:pPr>
            <w:r w:rsidRPr="00F944C2">
              <w:rPr>
                <w:sz w:val="22"/>
                <w:szCs w:val="22"/>
              </w:rPr>
              <w:t>CPP</w:t>
            </w:r>
          </w:p>
        </w:tc>
        <w:tc>
          <w:tcPr>
            <w:tcW w:w="2103" w:type="dxa"/>
            <w:tcBorders>
              <w:left w:val="single" w:sz="4" w:space="0" w:color="auto"/>
              <w:bottom w:val="nil"/>
            </w:tcBorders>
            <w:shd w:val="clear" w:color="auto" w:fill="auto"/>
          </w:tcPr>
          <w:p w14:paraId="3464902D" w14:textId="77777777" w:rsidR="002E30F6" w:rsidRPr="00F944C2" w:rsidRDefault="002E30F6" w:rsidP="00FA4903">
            <w:pPr>
              <w:pStyle w:val="Default"/>
              <w:jc w:val="center"/>
              <w:rPr>
                <w:rFonts w:eastAsia="Times New Roman"/>
                <w:sz w:val="22"/>
                <w:szCs w:val="22"/>
              </w:rPr>
            </w:pPr>
            <w:r w:rsidRPr="00F944C2">
              <w:rPr>
                <w:sz w:val="22"/>
                <w:szCs w:val="22"/>
              </w:rPr>
              <w:t>CPB15</w:t>
            </w:r>
          </w:p>
        </w:tc>
        <w:tc>
          <w:tcPr>
            <w:tcW w:w="2103" w:type="dxa"/>
            <w:tcBorders>
              <w:bottom w:val="nil"/>
              <w:right w:val="single" w:sz="4" w:space="0" w:color="auto"/>
            </w:tcBorders>
            <w:shd w:val="clear" w:color="auto" w:fill="auto"/>
          </w:tcPr>
          <w:p w14:paraId="10FBE4F8" w14:textId="77777777" w:rsidR="002E30F6" w:rsidRPr="00F944C2" w:rsidRDefault="002E30F6" w:rsidP="00FA4903">
            <w:pPr>
              <w:pStyle w:val="Default"/>
              <w:jc w:val="center"/>
              <w:rPr>
                <w:rFonts w:eastAsia="Times New Roman"/>
                <w:sz w:val="22"/>
                <w:szCs w:val="22"/>
              </w:rPr>
            </w:pPr>
            <w:r w:rsidRPr="00F944C2">
              <w:rPr>
                <w:sz w:val="22"/>
                <w:szCs w:val="22"/>
              </w:rPr>
              <w:t>CPB15+</w:t>
            </w:r>
          </w:p>
        </w:tc>
      </w:tr>
      <w:tr w:rsidR="002E30F6" w:rsidRPr="00F944C2" w14:paraId="35876E4B" w14:textId="77777777" w:rsidTr="002C0B97">
        <w:trPr>
          <w:cantSplit/>
        </w:trPr>
        <w:tc>
          <w:tcPr>
            <w:tcW w:w="2970" w:type="dxa"/>
            <w:tcBorders>
              <w:top w:val="nil"/>
              <w:left w:val="single" w:sz="4" w:space="0" w:color="auto"/>
              <w:bottom w:val="nil"/>
              <w:right w:val="single" w:sz="4" w:space="0" w:color="auto"/>
            </w:tcBorders>
            <w:shd w:val="clear" w:color="auto" w:fill="auto"/>
          </w:tcPr>
          <w:p w14:paraId="4C058143" w14:textId="77777777" w:rsidR="002E30F6" w:rsidRPr="00F944C2" w:rsidRDefault="002E30F6" w:rsidP="00FA4903">
            <w:pPr>
              <w:widowControl/>
              <w:rPr>
                <w:rFonts w:ascii="Times New Roman" w:eastAsia="Times New Roman" w:hAnsi="Times New Roman"/>
              </w:rPr>
            </w:pPr>
          </w:p>
        </w:tc>
        <w:tc>
          <w:tcPr>
            <w:tcW w:w="2102" w:type="dxa"/>
            <w:tcBorders>
              <w:top w:val="nil"/>
              <w:left w:val="single" w:sz="4" w:space="0" w:color="auto"/>
              <w:bottom w:val="nil"/>
              <w:right w:val="single" w:sz="4" w:space="0" w:color="auto"/>
            </w:tcBorders>
            <w:shd w:val="clear" w:color="auto" w:fill="auto"/>
          </w:tcPr>
          <w:p w14:paraId="0A3CCBD3" w14:textId="75E31DD7" w:rsidR="002E30F6" w:rsidRPr="00F944C2" w:rsidRDefault="002E30F6" w:rsidP="00FA4903">
            <w:pPr>
              <w:pStyle w:val="Default"/>
              <w:jc w:val="center"/>
              <w:rPr>
                <w:rFonts w:eastAsia="Times New Roman"/>
                <w:sz w:val="22"/>
                <w:szCs w:val="22"/>
              </w:rPr>
            </w:pPr>
            <w:r w:rsidRPr="00F944C2">
              <w:rPr>
                <w:sz w:val="22"/>
                <w:szCs w:val="22"/>
              </w:rPr>
              <w:t>(n</w:t>
            </w:r>
            <w:r w:rsidR="00A37227">
              <w:rPr>
                <w:sz w:val="22"/>
                <w:szCs w:val="22"/>
              </w:rPr>
              <w:t> </w:t>
            </w:r>
            <w:r w:rsidRPr="00F944C2">
              <w:rPr>
                <w:sz w:val="22"/>
                <w:szCs w:val="22"/>
              </w:rPr>
              <w:t>=</w:t>
            </w:r>
            <w:r w:rsidR="00A37227">
              <w:rPr>
                <w:sz w:val="22"/>
                <w:szCs w:val="22"/>
              </w:rPr>
              <w:t> </w:t>
            </w:r>
            <w:r w:rsidRPr="00F944C2">
              <w:rPr>
                <w:sz w:val="22"/>
                <w:szCs w:val="22"/>
              </w:rPr>
              <w:t>625)</w:t>
            </w:r>
          </w:p>
        </w:tc>
        <w:tc>
          <w:tcPr>
            <w:tcW w:w="2103" w:type="dxa"/>
            <w:tcBorders>
              <w:top w:val="nil"/>
              <w:left w:val="single" w:sz="4" w:space="0" w:color="auto"/>
              <w:bottom w:val="nil"/>
            </w:tcBorders>
            <w:shd w:val="clear" w:color="auto" w:fill="auto"/>
          </w:tcPr>
          <w:p w14:paraId="59640104" w14:textId="50554AFC" w:rsidR="002E30F6" w:rsidRPr="00F944C2" w:rsidRDefault="002E30F6" w:rsidP="00FA4903">
            <w:pPr>
              <w:pStyle w:val="Default"/>
              <w:jc w:val="center"/>
              <w:rPr>
                <w:rFonts w:eastAsia="Times New Roman"/>
                <w:sz w:val="22"/>
                <w:szCs w:val="22"/>
              </w:rPr>
            </w:pPr>
            <w:r w:rsidRPr="00F944C2">
              <w:rPr>
                <w:sz w:val="22"/>
                <w:szCs w:val="22"/>
              </w:rPr>
              <w:t>(n</w:t>
            </w:r>
            <w:r w:rsidR="00A37227">
              <w:rPr>
                <w:sz w:val="22"/>
                <w:szCs w:val="22"/>
              </w:rPr>
              <w:t> </w:t>
            </w:r>
            <w:r w:rsidRPr="00F944C2">
              <w:rPr>
                <w:sz w:val="22"/>
                <w:szCs w:val="22"/>
              </w:rPr>
              <w:t>=</w:t>
            </w:r>
            <w:r w:rsidR="004D337F">
              <w:rPr>
                <w:sz w:val="22"/>
                <w:szCs w:val="22"/>
              </w:rPr>
              <w:t> </w:t>
            </w:r>
            <w:r w:rsidRPr="00F944C2">
              <w:rPr>
                <w:sz w:val="22"/>
                <w:szCs w:val="22"/>
              </w:rPr>
              <w:t>625)</w:t>
            </w:r>
          </w:p>
        </w:tc>
        <w:tc>
          <w:tcPr>
            <w:tcW w:w="2103" w:type="dxa"/>
            <w:tcBorders>
              <w:top w:val="nil"/>
              <w:bottom w:val="nil"/>
              <w:right w:val="single" w:sz="4" w:space="0" w:color="auto"/>
            </w:tcBorders>
            <w:shd w:val="clear" w:color="auto" w:fill="auto"/>
          </w:tcPr>
          <w:p w14:paraId="6C87EC76" w14:textId="6488F05C" w:rsidR="002E30F6" w:rsidRPr="00F944C2" w:rsidRDefault="002E30F6" w:rsidP="00FA4903">
            <w:pPr>
              <w:pStyle w:val="Default"/>
              <w:jc w:val="center"/>
              <w:rPr>
                <w:rFonts w:eastAsia="Times New Roman"/>
                <w:sz w:val="22"/>
                <w:szCs w:val="22"/>
              </w:rPr>
            </w:pPr>
            <w:r w:rsidRPr="00F944C2">
              <w:rPr>
                <w:sz w:val="22"/>
                <w:szCs w:val="22"/>
              </w:rPr>
              <w:t>(n</w:t>
            </w:r>
            <w:r w:rsidR="004D337F">
              <w:rPr>
                <w:sz w:val="22"/>
                <w:szCs w:val="22"/>
              </w:rPr>
              <w:t> </w:t>
            </w:r>
            <w:r w:rsidRPr="00F944C2">
              <w:rPr>
                <w:sz w:val="22"/>
                <w:szCs w:val="22"/>
              </w:rPr>
              <w:t>=</w:t>
            </w:r>
            <w:r w:rsidR="004D337F">
              <w:rPr>
                <w:sz w:val="22"/>
                <w:szCs w:val="22"/>
              </w:rPr>
              <w:t> </w:t>
            </w:r>
            <w:r w:rsidRPr="00F944C2">
              <w:rPr>
                <w:sz w:val="22"/>
                <w:szCs w:val="22"/>
              </w:rPr>
              <w:t>623)</w:t>
            </w:r>
          </w:p>
        </w:tc>
      </w:tr>
      <w:tr w:rsidR="002E30F6" w:rsidRPr="00F944C2" w14:paraId="6D063862" w14:textId="77777777" w:rsidTr="002C0B97">
        <w:trPr>
          <w:cantSplit/>
        </w:trPr>
        <w:tc>
          <w:tcPr>
            <w:tcW w:w="2970" w:type="dxa"/>
            <w:tcBorders>
              <w:top w:val="nil"/>
              <w:left w:val="single" w:sz="4" w:space="0" w:color="auto"/>
              <w:bottom w:val="nil"/>
              <w:right w:val="single" w:sz="4" w:space="0" w:color="auto"/>
            </w:tcBorders>
            <w:shd w:val="clear" w:color="auto" w:fill="auto"/>
          </w:tcPr>
          <w:p w14:paraId="279EFDCD" w14:textId="77777777" w:rsidR="002E30F6" w:rsidRPr="00F944C2" w:rsidRDefault="002E30F6" w:rsidP="00FA4903">
            <w:pPr>
              <w:pStyle w:val="Default"/>
              <w:rPr>
                <w:rFonts w:eastAsia="Times New Roman"/>
                <w:sz w:val="22"/>
                <w:szCs w:val="22"/>
              </w:rPr>
            </w:pPr>
            <w:r w:rsidRPr="00F944C2">
              <w:rPr>
                <w:sz w:val="22"/>
                <w:szCs w:val="22"/>
              </w:rPr>
              <w:t xml:space="preserve">Median PFS (months) </w:t>
            </w:r>
          </w:p>
        </w:tc>
        <w:tc>
          <w:tcPr>
            <w:tcW w:w="2102" w:type="dxa"/>
            <w:tcBorders>
              <w:top w:val="nil"/>
              <w:left w:val="single" w:sz="4" w:space="0" w:color="auto"/>
              <w:bottom w:val="nil"/>
              <w:right w:val="single" w:sz="4" w:space="0" w:color="auto"/>
            </w:tcBorders>
            <w:shd w:val="clear" w:color="auto" w:fill="auto"/>
          </w:tcPr>
          <w:p w14:paraId="197B710D" w14:textId="77777777" w:rsidR="002E30F6" w:rsidRPr="00F944C2" w:rsidRDefault="002E30F6" w:rsidP="00FA4903">
            <w:pPr>
              <w:pStyle w:val="Default"/>
              <w:jc w:val="center"/>
              <w:rPr>
                <w:rFonts w:eastAsia="Times New Roman"/>
                <w:sz w:val="22"/>
                <w:szCs w:val="22"/>
              </w:rPr>
            </w:pPr>
            <w:r w:rsidRPr="00F944C2">
              <w:rPr>
                <w:sz w:val="22"/>
                <w:szCs w:val="22"/>
              </w:rPr>
              <w:t>10.6</w:t>
            </w:r>
          </w:p>
        </w:tc>
        <w:tc>
          <w:tcPr>
            <w:tcW w:w="2103" w:type="dxa"/>
            <w:tcBorders>
              <w:top w:val="nil"/>
              <w:left w:val="single" w:sz="4" w:space="0" w:color="auto"/>
              <w:bottom w:val="nil"/>
            </w:tcBorders>
            <w:shd w:val="clear" w:color="auto" w:fill="auto"/>
          </w:tcPr>
          <w:p w14:paraId="2FACAF74" w14:textId="77777777" w:rsidR="002E30F6" w:rsidRPr="00F944C2" w:rsidRDefault="002E30F6" w:rsidP="00FA4903">
            <w:pPr>
              <w:pStyle w:val="Default"/>
              <w:jc w:val="center"/>
              <w:rPr>
                <w:rFonts w:eastAsia="Times New Roman"/>
                <w:sz w:val="22"/>
                <w:szCs w:val="22"/>
              </w:rPr>
            </w:pPr>
            <w:r w:rsidRPr="00F944C2">
              <w:rPr>
                <w:sz w:val="22"/>
                <w:szCs w:val="22"/>
              </w:rPr>
              <w:t>11.6</w:t>
            </w:r>
          </w:p>
        </w:tc>
        <w:tc>
          <w:tcPr>
            <w:tcW w:w="2103" w:type="dxa"/>
            <w:tcBorders>
              <w:top w:val="nil"/>
              <w:bottom w:val="nil"/>
              <w:right w:val="single" w:sz="4" w:space="0" w:color="auto"/>
            </w:tcBorders>
            <w:shd w:val="clear" w:color="auto" w:fill="auto"/>
          </w:tcPr>
          <w:p w14:paraId="0ED3C3AB" w14:textId="77777777" w:rsidR="002E30F6" w:rsidRPr="00F944C2" w:rsidRDefault="002E30F6" w:rsidP="00FA4903">
            <w:pPr>
              <w:pStyle w:val="Default"/>
              <w:jc w:val="center"/>
              <w:rPr>
                <w:rFonts w:eastAsia="Times New Roman"/>
                <w:sz w:val="22"/>
                <w:szCs w:val="22"/>
              </w:rPr>
            </w:pPr>
            <w:r w:rsidRPr="00F944C2">
              <w:rPr>
                <w:sz w:val="22"/>
                <w:szCs w:val="22"/>
              </w:rPr>
              <w:t>14.7</w:t>
            </w:r>
          </w:p>
        </w:tc>
      </w:tr>
      <w:tr w:rsidR="002E30F6" w:rsidRPr="00F944C2" w14:paraId="307077EA" w14:textId="77777777" w:rsidTr="002C0B97">
        <w:trPr>
          <w:cantSplit/>
        </w:trPr>
        <w:tc>
          <w:tcPr>
            <w:tcW w:w="2970" w:type="dxa"/>
            <w:tcBorders>
              <w:top w:val="nil"/>
              <w:left w:val="single" w:sz="4" w:space="0" w:color="auto"/>
              <w:bottom w:val="nil"/>
              <w:right w:val="single" w:sz="4" w:space="0" w:color="auto"/>
            </w:tcBorders>
            <w:shd w:val="clear" w:color="auto" w:fill="auto"/>
          </w:tcPr>
          <w:p w14:paraId="22ADE976" w14:textId="77777777" w:rsidR="002E30F6" w:rsidRPr="00F944C2" w:rsidRDefault="002E30F6" w:rsidP="00FA4903">
            <w:pPr>
              <w:pStyle w:val="Default"/>
              <w:rPr>
                <w:rFonts w:eastAsia="Times New Roman"/>
                <w:sz w:val="22"/>
                <w:szCs w:val="22"/>
              </w:rPr>
            </w:pPr>
            <w:r w:rsidRPr="00F944C2">
              <w:rPr>
                <w:sz w:val="22"/>
                <w:szCs w:val="22"/>
              </w:rPr>
              <w:t xml:space="preserve">Hazard </w:t>
            </w:r>
            <w:r w:rsidR="00D970C2">
              <w:rPr>
                <w:sz w:val="22"/>
                <w:szCs w:val="22"/>
              </w:rPr>
              <w:t>r</w:t>
            </w:r>
            <w:r w:rsidRPr="00F944C2">
              <w:rPr>
                <w:sz w:val="22"/>
                <w:szCs w:val="22"/>
              </w:rPr>
              <w:t>atio (95% CI)</w:t>
            </w:r>
            <w:r w:rsidRPr="00F944C2">
              <w:rPr>
                <w:sz w:val="22"/>
                <w:szCs w:val="22"/>
                <w:vertAlign w:val="superscript"/>
              </w:rPr>
              <w:t>2</w:t>
            </w:r>
            <w:r w:rsidRPr="00F944C2">
              <w:rPr>
                <w:sz w:val="22"/>
                <w:szCs w:val="22"/>
              </w:rPr>
              <w:t xml:space="preserve"> </w:t>
            </w:r>
          </w:p>
        </w:tc>
        <w:tc>
          <w:tcPr>
            <w:tcW w:w="2102" w:type="dxa"/>
            <w:tcBorders>
              <w:top w:val="nil"/>
              <w:left w:val="single" w:sz="4" w:space="0" w:color="auto"/>
              <w:bottom w:val="nil"/>
              <w:right w:val="single" w:sz="4" w:space="0" w:color="auto"/>
            </w:tcBorders>
            <w:shd w:val="clear" w:color="auto" w:fill="auto"/>
          </w:tcPr>
          <w:p w14:paraId="04E2100A" w14:textId="77777777" w:rsidR="002E30F6" w:rsidRPr="00F944C2" w:rsidRDefault="002E30F6" w:rsidP="00FA4903">
            <w:pPr>
              <w:widowControl/>
              <w:jc w:val="center"/>
              <w:rPr>
                <w:rFonts w:ascii="Times New Roman" w:eastAsia="Times New Roman" w:hAnsi="Times New Roman"/>
              </w:rPr>
            </w:pPr>
          </w:p>
        </w:tc>
        <w:tc>
          <w:tcPr>
            <w:tcW w:w="2103" w:type="dxa"/>
            <w:tcBorders>
              <w:top w:val="nil"/>
              <w:left w:val="single" w:sz="4" w:space="0" w:color="auto"/>
              <w:bottom w:val="nil"/>
            </w:tcBorders>
            <w:shd w:val="clear" w:color="auto" w:fill="auto"/>
          </w:tcPr>
          <w:p w14:paraId="6F8DFDA3" w14:textId="77777777" w:rsidR="002E30F6" w:rsidRPr="00F944C2" w:rsidRDefault="002E30F6" w:rsidP="00FA4903">
            <w:pPr>
              <w:pStyle w:val="Default"/>
              <w:jc w:val="center"/>
              <w:rPr>
                <w:rFonts w:eastAsia="Times New Roman"/>
                <w:sz w:val="22"/>
                <w:szCs w:val="22"/>
              </w:rPr>
            </w:pPr>
            <w:r w:rsidRPr="00F944C2">
              <w:rPr>
                <w:sz w:val="22"/>
                <w:szCs w:val="22"/>
              </w:rPr>
              <w:t>0.89</w:t>
            </w:r>
          </w:p>
        </w:tc>
        <w:tc>
          <w:tcPr>
            <w:tcW w:w="2103" w:type="dxa"/>
            <w:tcBorders>
              <w:top w:val="nil"/>
              <w:bottom w:val="nil"/>
              <w:right w:val="single" w:sz="4" w:space="0" w:color="auto"/>
            </w:tcBorders>
            <w:shd w:val="clear" w:color="auto" w:fill="auto"/>
          </w:tcPr>
          <w:p w14:paraId="35484449" w14:textId="77777777" w:rsidR="002E30F6" w:rsidRPr="00F944C2" w:rsidRDefault="002E30F6" w:rsidP="00FA4903">
            <w:pPr>
              <w:pStyle w:val="Default"/>
              <w:jc w:val="center"/>
              <w:rPr>
                <w:rFonts w:eastAsia="Times New Roman"/>
                <w:sz w:val="22"/>
                <w:szCs w:val="22"/>
              </w:rPr>
            </w:pPr>
            <w:r w:rsidRPr="00F944C2">
              <w:rPr>
                <w:sz w:val="22"/>
                <w:szCs w:val="22"/>
              </w:rPr>
              <w:t>0.70</w:t>
            </w:r>
          </w:p>
        </w:tc>
      </w:tr>
      <w:tr w:rsidR="002E30F6" w:rsidRPr="00F944C2" w14:paraId="3E7FC5F7" w14:textId="77777777" w:rsidTr="002C0B97">
        <w:trPr>
          <w:cantSplit/>
        </w:trPr>
        <w:tc>
          <w:tcPr>
            <w:tcW w:w="2970" w:type="dxa"/>
            <w:tcBorders>
              <w:top w:val="nil"/>
              <w:left w:val="single" w:sz="4" w:space="0" w:color="auto"/>
              <w:bottom w:val="nil"/>
              <w:right w:val="single" w:sz="4" w:space="0" w:color="auto"/>
            </w:tcBorders>
            <w:shd w:val="clear" w:color="auto" w:fill="auto"/>
          </w:tcPr>
          <w:p w14:paraId="65B52C37" w14:textId="77777777" w:rsidR="002E30F6" w:rsidRPr="00F944C2" w:rsidRDefault="002E30F6" w:rsidP="00FA4903">
            <w:pPr>
              <w:widowControl/>
              <w:rPr>
                <w:rFonts w:ascii="Times New Roman" w:eastAsia="Times New Roman" w:hAnsi="Times New Roman"/>
              </w:rPr>
            </w:pPr>
          </w:p>
        </w:tc>
        <w:tc>
          <w:tcPr>
            <w:tcW w:w="2102" w:type="dxa"/>
            <w:tcBorders>
              <w:top w:val="nil"/>
              <w:left w:val="single" w:sz="4" w:space="0" w:color="auto"/>
              <w:bottom w:val="nil"/>
              <w:right w:val="single" w:sz="4" w:space="0" w:color="auto"/>
            </w:tcBorders>
            <w:shd w:val="clear" w:color="auto" w:fill="auto"/>
          </w:tcPr>
          <w:p w14:paraId="726E1C82" w14:textId="77777777" w:rsidR="002E30F6" w:rsidRPr="00F944C2" w:rsidRDefault="002E30F6" w:rsidP="00FA4903">
            <w:pPr>
              <w:widowControl/>
              <w:jc w:val="center"/>
              <w:rPr>
                <w:rFonts w:ascii="Times New Roman" w:eastAsia="Times New Roman" w:hAnsi="Times New Roman"/>
              </w:rPr>
            </w:pPr>
          </w:p>
        </w:tc>
        <w:tc>
          <w:tcPr>
            <w:tcW w:w="2103" w:type="dxa"/>
            <w:tcBorders>
              <w:top w:val="nil"/>
              <w:left w:val="single" w:sz="4" w:space="0" w:color="auto"/>
              <w:bottom w:val="nil"/>
            </w:tcBorders>
            <w:shd w:val="clear" w:color="auto" w:fill="auto"/>
          </w:tcPr>
          <w:p w14:paraId="0548A1F7" w14:textId="77777777" w:rsidR="002E30F6" w:rsidRPr="00F944C2" w:rsidRDefault="002E30F6" w:rsidP="00FA4903">
            <w:pPr>
              <w:pStyle w:val="Default"/>
              <w:jc w:val="center"/>
              <w:rPr>
                <w:rFonts w:eastAsia="Times New Roman"/>
                <w:sz w:val="22"/>
                <w:szCs w:val="22"/>
              </w:rPr>
            </w:pPr>
            <w:r w:rsidRPr="00F944C2">
              <w:rPr>
                <w:sz w:val="22"/>
                <w:szCs w:val="22"/>
              </w:rPr>
              <w:t>(0.78, 1.02)</w:t>
            </w:r>
          </w:p>
        </w:tc>
        <w:tc>
          <w:tcPr>
            <w:tcW w:w="2103" w:type="dxa"/>
            <w:tcBorders>
              <w:top w:val="nil"/>
              <w:bottom w:val="nil"/>
              <w:right w:val="single" w:sz="4" w:space="0" w:color="auto"/>
            </w:tcBorders>
            <w:shd w:val="clear" w:color="auto" w:fill="auto"/>
          </w:tcPr>
          <w:p w14:paraId="4E7A2239" w14:textId="77777777" w:rsidR="002E30F6" w:rsidRPr="00F944C2" w:rsidRDefault="002E30F6" w:rsidP="00FA4903">
            <w:pPr>
              <w:pStyle w:val="Default"/>
              <w:jc w:val="center"/>
              <w:rPr>
                <w:rFonts w:eastAsia="Times New Roman"/>
                <w:sz w:val="22"/>
                <w:szCs w:val="22"/>
              </w:rPr>
            </w:pPr>
            <w:r w:rsidRPr="00F944C2">
              <w:rPr>
                <w:sz w:val="22"/>
                <w:szCs w:val="22"/>
              </w:rPr>
              <w:t>(0.61, 0.81)</w:t>
            </w:r>
          </w:p>
        </w:tc>
      </w:tr>
      <w:tr w:rsidR="002E30F6" w:rsidRPr="00F944C2" w14:paraId="18420C5B" w14:textId="77777777" w:rsidTr="002C0B97">
        <w:trPr>
          <w:cantSplit/>
        </w:trPr>
        <w:tc>
          <w:tcPr>
            <w:tcW w:w="2970" w:type="dxa"/>
            <w:tcBorders>
              <w:top w:val="nil"/>
              <w:left w:val="single" w:sz="4" w:space="0" w:color="auto"/>
              <w:bottom w:val="single" w:sz="4" w:space="0" w:color="auto"/>
              <w:right w:val="single" w:sz="4" w:space="0" w:color="auto"/>
            </w:tcBorders>
            <w:shd w:val="clear" w:color="auto" w:fill="auto"/>
          </w:tcPr>
          <w:p w14:paraId="46DA65BA" w14:textId="732A7831" w:rsidR="002E30F6" w:rsidRPr="00F944C2" w:rsidRDefault="002E30F6" w:rsidP="00FA4903">
            <w:pPr>
              <w:pStyle w:val="Default"/>
              <w:rPr>
                <w:rFonts w:eastAsia="Times New Roman"/>
                <w:sz w:val="22"/>
                <w:szCs w:val="22"/>
              </w:rPr>
            </w:pPr>
            <w:r w:rsidRPr="00F944C2">
              <w:rPr>
                <w:sz w:val="22"/>
                <w:szCs w:val="22"/>
              </w:rPr>
              <w:t>p-value</w:t>
            </w:r>
            <w:r w:rsidRPr="00F944C2">
              <w:rPr>
                <w:sz w:val="22"/>
                <w:szCs w:val="22"/>
                <w:vertAlign w:val="superscript"/>
              </w:rPr>
              <w:t>3,4</w:t>
            </w:r>
            <w:r w:rsidRPr="00F944C2">
              <w:rPr>
                <w:sz w:val="22"/>
                <w:szCs w:val="22"/>
              </w:rPr>
              <w:t xml:space="preserve"> </w:t>
            </w:r>
          </w:p>
        </w:tc>
        <w:tc>
          <w:tcPr>
            <w:tcW w:w="2102" w:type="dxa"/>
            <w:tcBorders>
              <w:top w:val="nil"/>
              <w:left w:val="single" w:sz="4" w:space="0" w:color="auto"/>
              <w:bottom w:val="single" w:sz="4" w:space="0" w:color="auto"/>
              <w:right w:val="single" w:sz="4" w:space="0" w:color="auto"/>
            </w:tcBorders>
            <w:shd w:val="clear" w:color="auto" w:fill="auto"/>
          </w:tcPr>
          <w:p w14:paraId="437D77F9" w14:textId="77777777" w:rsidR="002E30F6" w:rsidRPr="00F944C2" w:rsidRDefault="002E30F6" w:rsidP="00FA4903">
            <w:pPr>
              <w:widowControl/>
              <w:jc w:val="center"/>
              <w:rPr>
                <w:rFonts w:ascii="Times New Roman" w:eastAsia="Times New Roman" w:hAnsi="Times New Roman"/>
              </w:rPr>
            </w:pPr>
          </w:p>
        </w:tc>
        <w:tc>
          <w:tcPr>
            <w:tcW w:w="2103" w:type="dxa"/>
            <w:tcBorders>
              <w:top w:val="nil"/>
              <w:left w:val="single" w:sz="4" w:space="0" w:color="auto"/>
              <w:bottom w:val="single" w:sz="4" w:space="0" w:color="auto"/>
            </w:tcBorders>
            <w:shd w:val="clear" w:color="auto" w:fill="auto"/>
          </w:tcPr>
          <w:p w14:paraId="3F705869" w14:textId="77777777" w:rsidR="002E30F6" w:rsidRPr="00F944C2" w:rsidRDefault="002E30F6" w:rsidP="00FA4903">
            <w:pPr>
              <w:pStyle w:val="Default"/>
              <w:jc w:val="center"/>
              <w:rPr>
                <w:rFonts w:eastAsia="Times New Roman"/>
                <w:sz w:val="22"/>
                <w:szCs w:val="22"/>
              </w:rPr>
            </w:pPr>
            <w:r w:rsidRPr="00F944C2">
              <w:rPr>
                <w:sz w:val="22"/>
                <w:szCs w:val="22"/>
              </w:rPr>
              <w:t>0.0437</w:t>
            </w:r>
          </w:p>
        </w:tc>
        <w:tc>
          <w:tcPr>
            <w:tcW w:w="2103" w:type="dxa"/>
            <w:tcBorders>
              <w:top w:val="nil"/>
              <w:bottom w:val="single" w:sz="4" w:space="0" w:color="auto"/>
              <w:right w:val="single" w:sz="4" w:space="0" w:color="auto"/>
            </w:tcBorders>
            <w:shd w:val="clear" w:color="auto" w:fill="auto"/>
          </w:tcPr>
          <w:p w14:paraId="53FC7C86" w14:textId="77777777" w:rsidR="002E30F6" w:rsidRPr="00F944C2" w:rsidRDefault="002E30F6" w:rsidP="00FA4903">
            <w:pPr>
              <w:pStyle w:val="Default"/>
              <w:jc w:val="center"/>
              <w:rPr>
                <w:rFonts w:eastAsia="Times New Roman"/>
                <w:sz w:val="22"/>
                <w:szCs w:val="22"/>
              </w:rPr>
            </w:pPr>
            <w:r w:rsidRPr="00F944C2">
              <w:rPr>
                <w:sz w:val="22"/>
                <w:szCs w:val="22"/>
              </w:rPr>
              <w:t>&lt; 0.0001</w:t>
            </w:r>
          </w:p>
        </w:tc>
      </w:tr>
      <w:tr w:rsidR="002E30F6" w:rsidRPr="00F944C2" w14:paraId="1F47E248" w14:textId="77777777" w:rsidTr="002C0B97">
        <w:trPr>
          <w:cantSplit/>
        </w:trPr>
        <w:tc>
          <w:tcPr>
            <w:tcW w:w="9278" w:type="dxa"/>
            <w:gridSpan w:val="4"/>
            <w:tcBorders>
              <w:top w:val="single" w:sz="4" w:space="0" w:color="auto"/>
              <w:left w:val="single" w:sz="4" w:space="0" w:color="auto"/>
              <w:bottom w:val="single" w:sz="4" w:space="0" w:color="auto"/>
              <w:right w:val="single" w:sz="4" w:space="0" w:color="auto"/>
            </w:tcBorders>
            <w:shd w:val="clear" w:color="auto" w:fill="auto"/>
          </w:tcPr>
          <w:p w14:paraId="38E0B336" w14:textId="3F51D70D" w:rsidR="002E30F6" w:rsidRPr="00F944C2" w:rsidRDefault="002E30F6" w:rsidP="00FA4903">
            <w:pPr>
              <w:widowControl/>
              <w:rPr>
                <w:rFonts w:ascii="Times New Roman" w:eastAsia="Times New Roman" w:hAnsi="Times New Roman"/>
              </w:rPr>
            </w:pPr>
            <w:r w:rsidRPr="00F944C2">
              <w:rPr>
                <w:rFonts w:ascii="Times New Roman" w:hAnsi="Times New Roman"/>
              </w:rPr>
              <w:t xml:space="preserve">Objective response </w:t>
            </w:r>
            <w:r w:rsidR="00D970C2">
              <w:rPr>
                <w:rFonts w:ascii="Times New Roman" w:hAnsi="Times New Roman"/>
              </w:rPr>
              <w:t>r</w:t>
            </w:r>
            <w:r w:rsidRPr="00F944C2">
              <w:rPr>
                <w:rFonts w:ascii="Times New Roman" w:hAnsi="Times New Roman"/>
              </w:rPr>
              <w:t>ate</w:t>
            </w:r>
            <w:r w:rsidRPr="00F944C2">
              <w:rPr>
                <w:rFonts w:ascii="Times New Roman" w:hAnsi="Times New Roman"/>
                <w:vertAlign w:val="superscript"/>
              </w:rPr>
              <w:t>5</w:t>
            </w:r>
          </w:p>
        </w:tc>
      </w:tr>
      <w:tr w:rsidR="002E30F6" w:rsidRPr="00F944C2" w14:paraId="0BBB8905" w14:textId="77777777" w:rsidTr="002C0B97">
        <w:trPr>
          <w:cantSplit/>
        </w:trPr>
        <w:tc>
          <w:tcPr>
            <w:tcW w:w="2970" w:type="dxa"/>
            <w:tcBorders>
              <w:left w:val="single" w:sz="4" w:space="0" w:color="auto"/>
              <w:bottom w:val="nil"/>
            </w:tcBorders>
            <w:shd w:val="clear" w:color="auto" w:fill="auto"/>
          </w:tcPr>
          <w:p w14:paraId="23C09875" w14:textId="77777777" w:rsidR="002E30F6" w:rsidRPr="00F944C2" w:rsidRDefault="002E30F6" w:rsidP="00FA4903">
            <w:pPr>
              <w:widowControl/>
              <w:rPr>
                <w:rFonts w:ascii="Times New Roman" w:eastAsia="Times New Roman" w:hAnsi="Times New Roman"/>
              </w:rPr>
            </w:pPr>
          </w:p>
        </w:tc>
        <w:tc>
          <w:tcPr>
            <w:tcW w:w="2102" w:type="dxa"/>
            <w:tcBorders>
              <w:bottom w:val="nil"/>
            </w:tcBorders>
            <w:shd w:val="clear" w:color="auto" w:fill="auto"/>
          </w:tcPr>
          <w:p w14:paraId="2EA5921A" w14:textId="77777777" w:rsidR="002E30F6" w:rsidRPr="00F944C2" w:rsidRDefault="002E30F6" w:rsidP="00FA4903">
            <w:pPr>
              <w:pStyle w:val="Default"/>
              <w:jc w:val="center"/>
              <w:rPr>
                <w:rFonts w:eastAsia="Times New Roman"/>
                <w:sz w:val="22"/>
                <w:szCs w:val="22"/>
              </w:rPr>
            </w:pPr>
            <w:r w:rsidRPr="00F944C2">
              <w:rPr>
                <w:sz w:val="22"/>
                <w:szCs w:val="22"/>
              </w:rPr>
              <w:t>CPP</w:t>
            </w:r>
          </w:p>
        </w:tc>
        <w:tc>
          <w:tcPr>
            <w:tcW w:w="2103" w:type="dxa"/>
            <w:tcBorders>
              <w:bottom w:val="nil"/>
            </w:tcBorders>
            <w:shd w:val="clear" w:color="auto" w:fill="auto"/>
          </w:tcPr>
          <w:p w14:paraId="20E2C1DE" w14:textId="77777777" w:rsidR="002E30F6" w:rsidRPr="00F944C2" w:rsidRDefault="002E30F6" w:rsidP="00FA4903">
            <w:pPr>
              <w:pStyle w:val="Default"/>
              <w:jc w:val="center"/>
              <w:rPr>
                <w:rFonts w:eastAsia="Times New Roman"/>
                <w:sz w:val="22"/>
                <w:szCs w:val="22"/>
              </w:rPr>
            </w:pPr>
            <w:r w:rsidRPr="00F944C2">
              <w:rPr>
                <w:sz w:val="22"/>
                <w:szCs w:val="22"/>
              </w:rPr>
              <w:t>CPB15</w:t>
            </w:r>
          </w:p>
        </w:tc>
        <w:tc>
          <w:tcPr>
            <w:tcW w:w="2103" w:type="dxa"/>
            <w:tcBorders>
              <w:bottom w:val="nil"/>
              <w:right w:val="single" w:sz="4" w:space="0" w:color="auto"/>
            </w:tcBorders>
            <w:shd w:val="clear" w:color="auto" w:fill="auto"/>
          </w:tcPr>
          <w:p w14:paraId="363433FF" w14:textId="41B3F340" w:rsidR="002E30F6" w:rsidRPr="00F944C2" w:rsidRDefault="002E30F6" w:rsidP="00FA4903">
            <w:pPr>
              <w:pStyle w:val="Default"/>
              <w:jc w:val="center"/>
              <w:rPr>
                <w:rFonts w:eastAsia="Times New Roman"/>
                <w:sz w:val="22"/>
                <w:szCs w:val="22"/>
              </w:rPr>
            </w:pPr>
            <w:r w:rsidRPr="00F944C2">
              <w:rPr>
                <w:sz w:val="22"/>
                <w:szCs w:val="22"/>
              </w:rPr>
              <w:t>CPB15+</w:t>
            </w:r>
          </w:p>
        </w:tc>
      </w:tr>
      <w:tr w:rsidR="002E30F6" w:rsidRPr="00F944C2" w14:paraId="57185801" w14:textId="77777777" w:rsidTr="002C0B97">
        <w:trPr>
          <w:cantSplit/>
        </w:trPr>
        <w:tc>
          <w:tcPr>
            <w:tcW w:w="2970" w:type="dxa"/>
            <w:tcBorders>
              <w:top w:val="nil"/>
              <w:left w:val="single" w:sz="4" w:space="0" w:color="auto"/>
              <w:bottom w:val="nil"/>
            </w:tcBorders>
            <w:shd w:val="clear" w:color="auto" w:fill="auto"/>
          </w:tcPr>
          <w:p w14:paraId="34842DF4" w14:textId="77777777" w:rsidR="002E30F6" w:rsidRPr="00F944C2" w:rsidRDefault="002E30F6" w:rsidP="00FA4903">
            <w:pPr>
              <w:widowControl/>
              <w:rPr>
                <w:rFonts w:ascii="Times New Roman" w:eastAsia="Times New Roman" w:hAnsi="Times New Roman"/>
              </w:rPr>
            </w:pPr>
          </w:p>
        </w:tc>
        <w:tc>
          <w:tcPr>
            <w:tcW w:w="2102" w:type="dxa"/>
            <w:tcBorders>
              <w:top w:val="nil"/>
              <w:bottom w:val="nil"/>
            </w:tcBorders>
            <w:shd w:val="clear" w:color="auto" w:fill="auto"/>
          </w:tcPr>
          <w:p w14:paraId="4DE3B8C4" w14:textId="3405C884" w:rsidR="002E30F6" w:rsidRPr="00F944C2" w:rsidRDefault="002E30F6" w:rsidP="00FA4903">
            <w:pPr>
              <w:pStyle w:val="Default"/>
              <w:jc w:val="center"/>
              <w:rPr>
                <w:rFonts w:eastAsia="Times New Roman"/>
                <w:sz w:val="22"/>
                <w:szCs w:val="22"/>
              </w:rPr>
            </w:pPr>
            <w:r w:rsidRPr="00F944C2">
              <w:rPr>
                <w:sz w:val="22"/>
                <w:szCs w:val="22"/>
              </w:rPr>
              <w:t>(n</w:t>
            </w:r>
            <w:r w:rsidR="0036171B">
              <w:rPr>
                <w:sz w:val="22"/>
                <w:szCs w:val="22"/>
              </w:rPr>
              <w:t> </w:t>
            </w:r>
            <w:r w:rsidRPr="00F944C2">
              <w:rPr>
                <w:sz w:val="22"/>
                <w:szCs w:val="22"/>
              </w:rPr>
              <w:t>=</w:t>
            </w:r>
            <w:r w:rsidR="0036171B">
              <w:rPr>
                <w:sz w:val="22"/>
                <w:szCs w:val="22"/>
              </w:rPr>
              <w:t> </w:t>
            </w:r>
            <w:r w:rsidRPr="00F944C2">
              <w:rPr>
                <w:sz w:val="22"/>
                <w:szCs w:val="22"/>
              </w:rPr>
              <w:t>396)</w:t>
            </w:r>
          </w:p>
        </w:tc>
        <w:tc>
          <w:tcPr>
            <w:tcW w:w="2103" w:type="dxa"/>
            <w:tcBorders>
              <w:top w:val="nil"/>
              <w:bottom w:val="nil"/>
            </w:tcBorders>
            <w:shd w:val="clear" w:color="auto" w:fill="auto"/>
          </w:tcPr>
          <w:p w14:paraId="343409DA" w14:textId="0F7EEA63" w:rsidR="002E30F6" w:rsidRPr="00F944C2" w:rsidRDefault="002E30F6" w:rsidP="00FA4903">
            <w:pPr>
              <w:pStyle w:val="Default"/>
              <w:jc w:val="center"/>
              <w:rPr>
                <w:rFonts w:eastAsia="Times New Roman"/>
                <w:sz w:val="22"/>
                <w:szCs w:val="22"/>
              </w:rPr>
            </w:pPr>
            <w:r w:rsidRPr="00F944C2">
              <w:rPr>
                <w:sz w:val="22"/>
                <w:szCs w:val="22"/>
              </w:rPr>
              <w:t>(n</w:t>
            </w:r>
            <w:r w:rsidR="0036171B">
              <w:rPr>
                <w:sz w:val="22"/>
                <w:szCs w:val="22"/>
              </w:rPr>
              <w:t> </w:t>
            </w:r>
            <w:r w:rsidRPr="00F944C2">
              <w:rPr>
                <w:sz w:val="22"/>
                <w:szCs w:val="22"/>
              </w:rPr>
              <w:t>=</w:t>
            </w:r>
            <w:r w:rsidR="0036171B">
              <w:rPr>
                <w:sz w:val="22"/>
                <w:szCs w:val="22"/>
              </w:rPr>
              <w:t> </w:t>
            </w:r>
            <w:r w:rsidRPr="00F944C2">
              <w:rPr>
                <w:sz w:val="22"/>
                <w:szCs w:val="22"/>
              </w:rPr>
              <w:t>393)</w:t>
            </w:r>
          </w:p>
        </w:tc>
        <w:tc>
          <w:tcPr>
            <w:tcW w:w="2103" w:type="dxa"/>
            <w:tcBorders>
              <w:top w:val="nil"/>
              <w:bottom w:val="nil"/>
              <w:right w:val="single" w:sz="4" w:space="0" w:color="auto"/>
            </w:tcBorders>
            <w:shd w:val="clear" w:color="auto" w:fill="auto"/>
          </w:tcPr>
          <w:p w14:paraId="4B6AB115" w14:textId="7E23385D" w:rsidR="002E30F6" w:rsidRPr="00F944C2" w:rsidRDefault="002E30F6" w:rsidP="00FA4903">
            <w:pPr>
              <w:pStyle w:val="Default"/>
              <w:jc w:val="center"/>
              <w:rPr>
                <w:rFonts w:eastAsia="Times New Roman"/>
                <w:sz w:val="22"/>
                <w:szCs w:val="22"/>
              </w:rPr>
            </w:pPr>
            <w:r w:rsidRPr="00F944C2">
              <w:rPr>
                <w:sz w:val="22"/>
                <w:szCs w:val="22"/>
              </w:rPr>
              <w:t>(n</w:t>
            </w:r>
            <w:r w:rsidR="0036171B">
              <w:rPr>
                <w:sz w:val="22"/>
                <w:szCs w:val="22"/>
              </w:rPr>
              <w:t> </w:t>
            </w:r>
            <w:r w:rsidRPr="00F944C2">
              <w:rPr>
                <w:sz w:val="22"/>
                <w:szCs w:val="22"/>
              </w:rPr>
              <w:t>=</w:t>
            </w:r>
            <w:r w:rsidR="0036171B">
              <w:rPr>
                <w:sz w:val="22"/>
                <w:szCs w:val="22"/>
              </w:rPr>
              <w:t> </w:t>
            </w:r>
            <w:r w:rsidRPr="00F944C2">
              <w:rPr>
                <w:sz w:val="22"/>
                <w:szCs w:val="22"/>
              </w:rPr>
              <w:t>403)</w:t>
            </w:r>
          </w:p>
        </w:tc>
      </w:tr>
      <w:tr w:rsidR="002E30F6" w:rsidRPr="00F944C2" w14:paraId="56171FB0" w14:textId="77777777" w:rsidTr="002C0B97">
        <w:trPr>
          <w:cantSplit/>
        </w:trPr>
        <w:tc>
          <w:tcPr>
            <w:tcW w:w="2970" w:type="dxa"/>
            <w:tcBorders>
              <w:top w:val="nil"/>
              <w:left w:val="single" w:sz="4" w:space="0" w:color="auto"/>
              <w:bottom w:val="nil"/>
            </w:tcBorders>
            <w:shd w:val="clear" w:color="auto" w:fill="auto"/>
          </w:tcPr>
          <w:p w14:paraId="5BF51559" w14:textId="77777777" w:rsidR="002E30F6" w:rsidRPr="00F944C2" w:rsidRDefault="002E30F6" w:rsidP="00FA4903">
            <w:pPr>
              <w:pStyle w:val="Default"/>
              <w:rPr>
                <w:rFonts w:eastAsia="Times New Roman"/>
                <w:sz w:val="22"/>
                <w:szCs w:val="22"/>
              </w:rPr>
            </w:pPr>
            <w:r w:rsidRPr="00F944C2">
              <w:rPr>
                <w:sz w:val="22"/>
                <w:szCs w:val="22"/>
              </w:rPr>
              <w:t xml:space="preserve">% pts with objective response </w:t>
            </w:r>
          </w:p>
        </w:tc>
        <w:tc>
          <w:tcPr>
            <w:tcW w:w="2102" w:type="dxa"/>
            <w:tcBorders>
              <w:top w:val="nil"/>
              <w:bottom w:val="nil"/>
            </w:tcBorders>
            <w:shd w:val="clear" w:color="auto" w:fill="auto"/>
          </w:tcPr>
          <w:p w14:paraId="6440E241" w14:textId="77777777" w:rsidR="002E30F6" w:rsidRPr="00F944C2" w:rsidRDefault="002E30F6" w:rsidP="00FA4903">
            <w:pPr>
              <w:pStyle w:val="Default"/>
              <w:jc w:val="center"/>
              <w:rPr>
                <w:rFonts w:eastAsia="Times New Roman"/>
                <w:sz w:val="22"/>
                <w:szCs w:val="22"/>
              </w:rPr>
            </w:pPr>
            <w:r w:rsidRPr="00F944C2">
              <w:rPr>
                <w:sz w:val="22"/>
                <w:szCs w:val="22"/>
              </w:rPr>
              <w:t>63.4</w:t>
            </w:r>
          </w:p>
        </w:tc>
        <w:tc>
          <w:tcPr>
            <w:tcW w:w="2103" w:type="dxa"/>
            <w:tcBorders>
              <w:top w:val="nil"/>
              <w:bottom w:val="nil"/>
            </w:tcBorders>
            <w:shd w:val="clear" w:color="auto" w:fill="auto"/>
          </w:tcPr>
          <w:p w14:paraId="2834B92C" w14:textId="77777777" w:rsidR="002E30F6" w:rsidRPr="00F944C2" w:rsidRDefault="002E30F6" w:rsidP="00FA4903">
            <w:pPr>
              <w:pStyle w:val="Default"/>
              <w:jc w:val="center"/>
              <w:rPr>
                <w:rFonts w:eastAsia="Times New Roman"/>
                <w:sz w:val="22"/>
                <w:szCs w:val="22"/>
              </w:rPr>
            </w:pPr>
            <w:r w:rsidRPr="00F944C2">
              <w:rPr>
                <w:sz w:val="22"/>
                <w:szCs w:val="22"/>
              </w:rPr>
              <w:t>66.2</w:t>
            </w:r>
          </w:p>
        </w:tc>
        <w:tc>
          <w:tcPr>
            <w:tcW w:w="2103" w:type="dxa"/>
            <w:tcBorders>
              <w:top w:val="nil"/>
              <w:bottom w:val="nil"/>
              <w:right w:val="single" w:sz="4" w:space="0" w:color="auto"/>
            </w:tcBorders>
            <w:shd w:val="clear" w:color="auto" w:fill="auto"/>
          </w:tcPr>
          <w:p w14:paraId="09B0937F" w14:textId="77777777" w:rsidR="002E30F6" w:rsidRPr="00F944C2" w:rsidRDefault="002E30F6" w:rsidP="00FA4903">
            <w:pPr>
              <w:pStyle w:val="Default"/>
              <w:jc w:val="center"/>
              <w:rPr>
                <w:rFonts w:eastAsia="Times New Roman"/>
                <w:sz w:val="22"/>
                <w:szCs w:val="22"/>
              </w:rPr>
            </w:pPr>
            <w:r w:rsidRPr="00F944C2">
              <w:rPr>
                <w:sz w:val="22"/>
                <w:szCs w:val="22"/>
              </w:rPr>
              <w:t>66.0</w:t>
            </w:r>
          </w:p>
        </w:tc>
      </w:tr>
      <w:tr w:rsidR="002E30F6" w:rsidRPr="00F944C2" w14:paraId="6A541B00" w14:textId="77777777" w:rsidTr="002C0B97">
        <w:trPr>
          <w:cantSplit/>
        </w:trPr>
        <w:tc>
          <w:tcPr>
            <w:tcW w:w="2970" w:type="dxa"/>
            <w:tcBorders>
              <w:top w:val="nil"/>
              <w:left w:val="single" w:sz="4" w:space="0" w:color="auto"/>
            </w:tcBorders>
            <w:shd w:val="clear" w:color="auto" w:fill="auto"/>
          </w:tcPr>
          <w:p w14:paraId="502797C0" w14:textId="77777777" w:rsidR="002E30F6" w:rsidRPr="00F944C2" w:rsidRDefault="002E30F6" w:rsidP="00FA4903">
            <w:pPr>
              <w:pStyle w:val="Default"/>
              <w:rPr>
                <w:rFonts w:eastAsia="Times New Roman"/>
                <w:sz w:val="22"/>
                <w:szCs w:val="22"/>
              </w:rPr>
            </w:pPr>
            <w:r w:rsidRPr="00F944C2">
              <w:rPr>
                <w:sz w:val="22"/>
                <w:szCs w:val="22"/>
              </w:rPr>
              <w:t xml:space="preserve">p-value </w:t>
            </w:r>
          </w:p>
        </w:tc>
        <w:tc>
          <w:tcPr>
            <w:tcW w:w="2102" w:type="dxa"/>
            <w:tcBorders>
              <w:top w:val="nil"/>
            </w:tcBorders>
            <w:shd w:val="clear" w:color="auto" w:fill="auto"/>
          </w:tcPr>
          <w:p w14:paraId="19F58169" w14:textId="77777777" w:rsidR="002E30F6" w:rsidRPr="00F944C2" w:rsidRDefault="002E30F6" w:rsidP="00FA4903">
            <w:pPr>
              <w:widowControl/>
              <w:jc w:val="center"/>
              <w:rPr>
                <w:rFonts w:ascii="Times New Roman" w:eastAsia="Times New Roman" w:hAnsi="Times New Roman"/>
              </w:rPr>
            </w:pPr>
          </w:p>
        </w:tc>
        <w:tc>
          <w:tcPr>
            <w:tcW w:w="2103" w:type="dxa"/>
            <w:tcBorders>
              <w:top w:val="nil"/>
            </w:tcBorders>
            <w:shd w:val="clear" w:color="auto" w:fill="auto"/>
          </w:tcPr>
          <w:p w14:paraId="7A7258C1" w14:textId="77777777" w:rsidR="002E30F6" w:rsidRPr="00F944C2" w:rsidRDefault="002E30F6" w:rsidP="00FA4903">
            <w:pPr>
              <w:pStyle w:val="Default"/>
              <w:jc w:val="center"/>
              <w:rPr>
                <w:rFonts w:eastAsia="Times New Roman"/>
                <w:sz w:val="22"/>
                <w:szCs w:val="22"/>
              </w:rPr>
            </w:pPr>
            <w:r w:rsidRPr="00F944C2">
              <w:rPr>
                <w:sz w:val="22"/>
                <w:szCs w:val="22"/>
              </w:rPr>
              <w:t>0.2341</w:t>
            </w:r>
          </w:p>
        </w:tc>
        <w:tc>
          <w:tcPr>
            <w:tcW w:w="2103" w:type="dxa"/>
            <w:tcBorders>
              <w:top w:val="nil"/>
              <w:right w:val="single" w:sz="4" w:space="0" w:color="auto"/>
            </w:tcBorders>
            <w:shd w:val="clear" w:color="auto" w:fill="auto"/>
          </w:tcPr>
          <w:p w14:paraId="0FC3EC7C" w14:textId="77777777" w:rsidR="002E30F6" w:rsidRPr="00F944C2" w:rsidRDefault="002E30F6" w:rsidP="00FA4903">
            <w:pPr>
              <w:pStyle w:val="Default"/>
              <w:jc w:val="center"/>
              <w:rPr>
                <w:rFonts w:eastAsia="Times New Roman"/>
                <w:sz w:val="22"/>
                <w:szCs w:val="22"/>
              </w:rPr>
            </w:pPr>
            <w:r w:rsidRPr="00F944C2">
              <w:rPr>
                <w:sz w:val="22"/>
                <w:szCs w:val="22"/>
              </w:rPr>
              <w:t>0.2041</w:t>
            </w:r>
          </w:p>
        </w:tc>
      </w:tr>
      <w:tr w:rsidR="002E30F6" w:rsidRPr="00F944C2" w14:paraId="11A11F49" w14:textId="77777777" w:rsidTr="002C0B97">
        <w:trPr>
          <w:cantSplit/>
        </w:trPr>
        <w:tc>
          <w:tcPr>
            <w:tcW w:w="9278" w:type="dxa"/>
            <w:gridSpan w:val="4"/>
            <w:tcBorders>
              <w:left w:val="single" w:sz="4" w:space="0" w:color="auto"/>
              <w:bottom w:val="single" w:sz="4" w:space="0" w:color="auto"/>
              <w:right w:val="single" w:sz="4" w:space="0" w:color="auto"/>
            </w:tcBorders>
            <w:shd w:val="clear" w:color="auto" w:fill="auto"/>
          </w:tcPr>
          <w:p w14:paraId="379CB38E" w14:textId="2F87BCD0" w:rsidR="002E30F6" w:rsidRPr="00F944C2" w:rsidRDefault="002E30F6" w:rsidP="00FA4903">
            <w:pPr>
              <w:pStyle w:val="Default"/>
              <w:rPr>
                <w:rFonts w:eastAsia="Times New Roman"/>
                <w:sz w:val="22"/>
                <w:szCs w:val="22"/>
              </w:rPr>
            </w:pPr>
            <w:r w:rsidRPr="00F944C2">
              <w:rPr>
                <w:sz w:val="22"/>
                <w:szCs w:val="22"/>
              </w:rPr>
              <w:t>Overall survival</w:t>
            </w:r>
            <w:r w:rsidRPr="00F944C2">
              <w:rPr>
                <w:sz w:val="22"/>
                <w:szCs w:val="22"/>
                <w:vertAlign w:val="superscript"/>
              </w:rPr>
              <w:t>6</w:t>
            </w:r>
          </w:p>
        </w:tc>
      </w:tr>
      <w:tr w:rsidR="002E30F6" w:rsidRPr="00F944C2" w14:paraId="1DDEF55F" w14:textId="77777777" w:rsidTr="002C0B97">
        <w:trPr>
          <w:cantSplit/>
        </w:trPr>
        <w:tc>
          <w:tcPr>
            <w:tcW w:w="2970" w:type="dxa"/>
            <w:tcBorders>
              <w:left w:val="single" w:sz="4" w:space="0" w:color="auto"/>
              <w:bottom w:val="nil"/>
            </w:tcBorders>
            <w:shd w:val="clear" w:color="auto" w:fill="auto"/>
          </w:tcPr>
          <w:p w14:paraId="6D39FF0B" w14:textId="77777777" w:rsidR="002E30F6" w:rsidRPr="00F944C2" w:rsidRDefault="002E30F6" w:rsidP="00FA4903">
            <w:pPr>
              <w:pStyle w:val="Default"/>
              <w:rPr>
                <w:sz w:val="22"/>
                <w:szCs w:val="22"/>
              </w:rPr>
            </w:pPr>
          </w:p>
        </w:tc>
        <w:tc>
          <w:tcPr>
            <w:tcW w:w="2102" w:type="dxa"/>
            <w:tcBorders>
              <w:bottom w:val="nil"/>
            </w:tcBorders>
            <w:shd w:val="clear" w:color="auto" w:fill="auto"/>
          </w:tcPr>
          <w:p w14:paraId="64FA4CCB" w14:textId="77777777" w:rsidR="002E30F6" w:rsidRPr="00F944C2" w:rsidRDefault="002E30F6" w:rsidP="00FA4903">
            <w:pPr>
              <w:pStyle w:val="Default"/>
              <w:jc w:val="center"/>
              <w:rPr>
                <w:sz w:val="22"/>
                <w:szCs w:val="22"/>
              </w:rPr>
            </w:pPr>
            <w:r w:rsidRPr="00F944C2">
              <w:rPr>
                <w:sz w:val="22"/>
                <w:szCs w:val="22"/>
              </w:rPr>
              <w:t>CPP</w:t>
            </w:r>
          </w:p>
        </w:tc>
        <w:tc>
          <w:tcPr>
            <w:tcW w:w="2103" w:type="dxa"/>
            <w:tcBorders>
              <w:bottom w:val="nil"/>
            </w:tcBorders>
            <w:shd w:val="clear" w:color="auto" w:fill="auto"/>
          </w:tcPr>
          <w:p w14:paraId="7160F510" w14:textId="77777777" w:rsidR="002E30F6" w:rsidRPr="00F944C2" w:rsidRDefault="002E30F6" w:rsidP="00FA4903">
            <w:pPr>
              <w:pStyle w:val="Default"/>
              <w:jc w:val="center"/>
              <w:rPr>
                <w:sz w:val="22"/>
                <w:szCs w:val="22"/>
              </w:rPr>
            </w:pPr>
            <w:r w:rsidRPr="00F944C2">
              <w:rPr>
                <w:sz w:val="22"/>
                <w:szCs w:val="22"/>
              </w:rPr>
              <w:t>CPB15</w:t>
            </w:r>
          </w:p>
        </w:tc>
        <w:tc>
          <w:tcPr>
            <w:tcW w:w="2103" w:type="dxa"/>
            <w:tcBorders>
              <w:bottom w:val="nil"/>
              <w:right w:val="single" w:sz="4" w:space="0" w:color="auto"/>
            </w:tcBorders>
            <w:shd w:val="clear" w:color="auto" w:fill="auto"/>
          </w:tcPr>
          <w:p w14:paraId="2FA6678A" w14:textId="056333E2" w:rsidR="002E30F6" w:rsidRPr="00F944C2" w:rsidRDefault="002E30F6" w:rsidP="00FA4903">
            <w:pPr>
              <w:pStyle w:val="Default"/>
              <w:jc w:val="center"/>
              <w:rPr>
                <w:sz w:val="22"/>
                <w:szCs w:val="22"/>
              </w:rPr>
            </w:pPr>
            <w:r w:rsidRPr="00F944C2">
              <w:rPr>
                <w:sz w:val="22"/>
                <w:szCs w:val="22"/>
              </w:rPr>
              <w:t>CPB15+</w:t>
            </w:r>
          </w:p>
        </w:tc>
      </w:tr>
      <w:tr w:rsidR="002E30F6" w:rsidRPr="00F944C2" w14:paraId="2A381E9B" w14:textId="77777777" w:rsidTr="002C0B97">
        <w:trPr>
          <w:cantSplit/>
        </w:trPr>
        <w:tc>
          <w:tcPr>
            <w:tcW w:w="2970" w:type="dxa"/>
            <w:tcBorders>
              <w:top w:val="nil"/>
              <w:left w:val="single" w:sz="4" w:space="0" w:color="auto"/>
              <w:bottom w:val="nil"/>
            </w:tcBorders>
            <w:shd w:val="clear" w:color="auto" w:fill="auto"/>
          </w:tcPr>
          <w:p w14:paraId="0D7807FE" w14:textId="77777777" w:rsidR="002E30F6" w:rsidRPr="00F944C2" w:rsidRDefault="002E30F6" w:rsidP="00FA4903">
            <w:pPr>
              <w:widowControl/>
              <w:rPr>
                <w:rFonts w:ascii="Times New Roman" w:eastAsia="Times New Roman" w:hAnsi="Times New Roman"/>
              </w:rPr>
            </w:pPr>
          </w:p>
        </w:tc>
        <w:tc>
          <w:tcPr>
            <w:tcW w:w="2102" w:type="dxa"/>
            <w:tcBorders>
              <w:top w:val="nil"/>
              <w:bottom w:val="nil"/>
            </w:tcBorders>
            <w:shd w:val="clear" w:color="auto" w:fill="auto"/>
          </w:tcPr>
          <w:p w14:paraId="50D763E1" w14:textId="7D0854F8" w:rsidR="002E30F6" w:rsidRPr="00F944C2" w:rsidRDefault="002E30F6" w:rsidP="00FA4903">
            <w:pPr>
              <w:pStyle w:val="Default"/>
              <w:jc w:val="center"/>
              <w:rPr>
                <w:rFonts w:eastAsia="Times New Roman"/>
                <w:sz w:val="22"/>
                <w:szCs w:val="22"/>
              </w:rPr>
            </w:pPr>
            <w:r w:rsidRPr="00F944C2">
              <w:rPr>
                <w:sz w:val="22"/>
                <w:szCs w:val="22"/>
              </w:rPr>
              <w:t>(n</w:t>
            </w:r>
            <w:r w:rsidR="0036171B">
              <w:rPr>
                <w:sz w:val="22"/>
                <w:szCs w:val="22"/>
              </w:rPr>
              <w:t> </w:t>
            </w:r>
            <w:r w:rsidRPr="00F944C2">
              <w:rPr>
                <w:sz w:val="22"/>
                <w:szCs w:val="22"/>
              </w:rPr>
              <w:t>=</w:t>
            </w:r>
            <w:r w:rsidR="0036171B">
              <w:rPr>
                <w:sz w:val="22"/>
                <w:szCs w:val="22"/>
              </w:rPr>
              <w:t> </w:t>
            </w:r>
            <w:r w:rsidRPr="00F944C2">
              <w:rPr>
                <w:sz w:val="22"/>
                <w:szCs w:val="22"/>
              </w:rPr>
              <w:t>625)</w:t>
            </w:r>
          </w:p>
        </w:tc>
        <w:tc>
          <w:tcPr>
            <w:tcW w:w="2103" w:type="dxa"/>
            <w:tcBorders>
              <w:top w:val="nil"/>
              <w:bottom w:val="nil"/>
            </w:tcBorders>
            <w:shd w:val="clear" w:color="auto" w:fill="auto"/>
          </w:tcPr>
          <w:p w14:paraId="721F88F3" w14:textId="559CBFC0" w:rsidR="002E30F6" w:rsidRPr="00F944C2" w:rsidRDefault="002E30F6" w:rsidP="00FA4903">
            <w:pPr>
              <w:pStyle w:val="Default"/>
              <w:jc w:val="center"/>
              <w:rPr>
                <w:rFonts w:eastAsia="Times New Roman"/>
                <w:sz w:val="22"/>
                <w:szCs w:val="22"/>
              </w:rPr>
            </w:pPr>
            <w:r w:rsidRPr="00F944C2">
              <w:rPr>
                <w:sz w:val="22"/>
                <w:szCs w:val="22"/>
              </w:rPr>
              <w:t>(n</w:t>
            </w:r>
            <w:r w:rsidR="0036171B">
              <w:rPr>
                <w:sz w:val="22"/>
                <w:szCs w:val="22"/>
              </w:rPr>
              <w:t> </w:t>
            </w:r>
            <w:r w:rsidRPr="00F944C2">
              <w:rPr>
                <w:sz w:val="22"/>
                <w:szCs w:val="22"/>
              </w:rPr>
              <w:t>=</w:t>
            </w:r>
            <w:r w:rsidR="0036171B">
              <w:rPr>
                <w:sz w:val="22"/>
                <w:szCs w:val="22"/>
              </w:rPr>
              <w:t> </w:t>
            </w:r>
            <w:r w:rsidRPr="00F944C2">
              <w:rPr>
                <w:sz w:val="22"/>
                <w:szCs w:val="22"/>
              </w:rPr>
              <w:t>625)</w:t>
            </w:r>
          </w:p>
        </w:tc>
        <w:tc>
          <w:tcPr>
            <w:tcW w:w="2103" w:type="dxa"/>
            <w:tcBorders>
              <w:top w:val="nil"/>
              <w:bottom w:val="nil"/>
              <w:right w:val="single" w:sz="4" w:space="0" w:color="auto"/>
            </w:tcBorders>
            <w:shd w:val="clear" w:color="auto" w:fill="auto"/>
          </w:tcPr>
          <w:p w14:paraId="3ED5C6CB" w14:textId="63B004DE" w:rsidR="002E30F6" w:rsidRPr="00F944C2" w:rsidRDefault="002E30F6" w:rsidP="00FA4903">
            <w:pPr>
              <w:pStyle w:val="Default"/>
              <w:jc w:val="center"/>
              <w:rPr>
                <w:rFonts w:eastAsia="Times New Roman"/>
                <w:sz w:val="22"/>
                <w:szCs w:val="22"/>
              </w:rPr>
            </w:pPr>
            <w:r w:rsidRPr="00F944C2">
              <w:rPr>
                <w:sz w:val="22"/>
                <w:szCs w:val="22"/>
              </w:rPr>
              <w:t>(n</w:t>
            </w:r>
            <w:r w:rsidR="0036171B">
              <w:rPr>
                <w:sz w:val="22"/>
                <w:szCs w:val="22"/>
              </w:rPr>
              <w:t> </w:t>
            </w:r>
            <w:r w:rsidRPr="00F944C2">
              <w:rPr>
                <w:sz w:val="22"/>
                <w:szCs w:val="22"/>
              </w:rPr>
              <w:t>=</w:t>
            </w:r>
            <w:r w:rsidR="0036171B">
              <w:rPr>
                <w:sz w:val="22"/>
                <w:szCs w:val="22"/>
              </w:rPr>
              <w:t> </w:t>
            </w:r>
            <w:r w:rsidRPr="00F944C2">
              <w:rPr>
                <w:sz w:val="22"/>
                <w:szCs w:val="22"/>
              </w:rPr>
              <w:t>623)</w:t>
            </w:r>
          </w:p>
        </w:tc>
      </w:tr>
      <w:tr w:rsidR="002E30F6" w:rsidRPr="00F944C2" w14:paraId="2F60B112" w14:textId="77777777" w:rsidTr="002C0B97">
        <w:trPr>
          <w:cantSplit/>
        </w:trPr>
        <w:tc>
          <w:tcPr>
            <w:tcW w:w="2970" w:type="dxa"/>
            <w:tcBorders>
              <w:top w:val="nil"/>
              <w:left w:val="single" w:sz="4" w:space="0" w:color="auto"/>
              <w:bottom w:val="nil"/>
            </w:tcBorders>
            <w:shd w:val="clear" w:color="auto" w:fill="auto"/>
          </w:tcPr>
          <w:p w14:paraId="45FAF760" w14:textId="77777777" w:rsidR="002E30F6" w:rsidRPr="00F944C2" w:rsidRDefault="002E30F6" w:rsidP="00FA4903">
            <w:pPr>
              <w:pStyle w:val="Default"/>
              <w:rPr>
                <w:rFonts w:eastAsia="Times New Roman"/>
                <w:sz w:val="22"/>
                <w:szCs w:val="22"/>
              </w:rPr>
            </w:pPr>
            <w:r w:rsidRPr="00F944C2">
              <w:rPr>
                <w:sz w:val="22"/>
                <w:szCs w:val="22"/>
              </w:rPr>
              <w:t xml:space="preserve">Median OS (months) </w:t>
            </w:r>
          </w:p>
        </w:tc>
        <w:tc>
          <w:tcPr>
            <w:tcW w:w="2102" w:type="dxa"/>
            <w:tcBorders>
              <w:top w:val="nil"/>
              <w:bottom w:val="nil"/>
            </w:tcBorders>
            <w:shd w:val="clear" w:color="auto" w:fill="auto"/>
          </w:tcPr>
          <w:p w14:paraId="47F0FA43" w14:textId="77777777" w:rsidR="002E30F6" w:rsidRPr="00F944C2" w:rsidRDefault="002E30F6" w:rsidP="00FA4903">
            <w:pPr>
              <w:pStyle w:val="Default"/>
              <w:jc w:val="center"/>
              <w:rPr>
                <w:rFonts w:eastAsia="Times New Roman"/>
                <w:sz w:val="22"/>
                <w:szCs w:val="22"/>
              </w:rPr>
            </w:pPr>
            <w:r w:rsidRPr="00F944C2">
              <w:rPr>
                <w:sz w:val="22"/>
                <w:szCs w:val="22"/>
              </w:rPr>
              <w:t>40.6</w:t>
            </w:r>
          </w:p>
        </w:tc>
        <w:tc>
          <w:tcPr>
            <w:tcW w:w="2103" w:type="dxa"/>
            <w:tcBorders>
              <w:top w:val="nil"/>
              <w:bottom w:val="nil"/>
            </w:tcBorders>
            <w:shd w:val="clear" w:color="auto" w:fill="auto"/>
          </w:tcPr>
          <w:p w14:paraId="02BDB4C2" w14:textId="77777777" w:rsidR="002E30F6" w:rsidRPr="00F944C2" w:rsidRDefault="002E30F6" w:rsidP="00FA4903">
            <w:pPr>
              <w:pStyle w:val="Default"/>
              <w:jc w:val="center"/>
              <w:rPr>
                <w:rFonts w:eastAsia="Times New Roman"/>
                <w:sz w:val="22"/>
                <w:szCs w:val="22"/>
              </w:rPr>
            </w:pPr>
            <w:r w:rsidRPr="00F944C2">
              <w:rPr>
                <w:sz w:val="22"/>
                <w:szCs w:val="22"/>
              </w:rPr>
              <w:t>38.8</w:t>
            </w:r>
          </w:p>
        </w:tc>
        <w:tc>
          <w:tcPr>
            <w:tcW w:w="2103" w:type="dxa"/>
            <w:tcBorders>
              <w:top w:val="nil"/>
              <w:bottom w:val="nil"/>
              <w:right w:val="single" w:sz="4" w:space="0" w:color="auto"/>
            </w:tcBorders>
            <w:shd w:val="clear" w:color="auto" w:fill="auto"/>
          </w:tcPr>
          <w:p w14:paraId="42CC36D7" w14:textId="77777777" w:rsidR="002E30F6" w:rsidRPr="00F944C2" w:rsidRDefault="002E30F6" w:rsidP="00FA4903">
            <w:pPr>
              <w:pStyle w:val="Default"/>
              <w:jc w:val="center"/>
              <w:rPr>
                <w:rFonts w:eastAsia="Times New Roman"/>
                <w:sz w:val="22"/>
                <w:szCs w:val="22"/>
              </w:rPr>
            </w:pPr>
            <w:r w:rsidRPr="00F944C2">
              <w:rPr>
                <w:sz w:val="22"/>
                <w:szCs w:val="22"/>
              </w:rPr>
              <w:t>43.8</w:t>
            </w:r>
          </w:p>
        </w:tc>
      </w:tr>
      <w:tr w:rsidR="002E30F6" w:rsidRPr="00F944C2" w14:paraId="7470C1EB" w14:textId="77777777" w:rsidTr="002C0B97">
        <w:trPr>
          <w:cantSplit/>
        </w:trPr>
        <w:tc>
          <w:tcPr>
            <w:tcW w:w="2970" w:type="dxa"/>
            <w:tcBorders>
              <w:top w:val="nil"/>
              <w:left w:val="single" w:sz="4" w:space="0" w:color="auto"/>
              <w:bottom w:val="nil"/>
            </w:tcBorders>
            <w:shd w:val="clear" w:color="auto" w:fill="auto"/>
          </w:tcPr>
          <w:p w14:paraId="2B75DDA7" w14:textId="49CA210B" w:rsidR="002E30F6" w:rsidRPr="00F944C2" w:rsidRDefault="002E30F6" w:rsidP="00FA4903">
            <w:pPr>
              <w:pStyle w:val="Default"/>
              <w:rPr>
                <w:rFonts w:eastAsia="Times New Roman"/>
                <w:sz w:val="22"/>
                <w:szCs w:val="22"/>
              </w:rPr>
            </w:pPr>
            <w:r w:rsidRPr="00F944C2">
              <w:rPr>
                <w:sz w:val="22"/>
                <w:szCs w:val="22"/>
              </w:rPr>
              <w:t xml:space="preserve">Hazard </w:t>
            </w:r>
            <w:r w:rsidR="00D970C2">
              <w:rPr>
                <w:sz w:val="22"/>
                <w:szCs w:val="22"/>
              </w:rPr>
              <w:t>r</w:t>
            </w:r>
            <w:r w:rsidRPr="00F944C2">
              <w:rPr>
                <w:sz w:val="22"/>
                <w:szCs w:val="22"/>
              </w:rPr>
              <w:t>atio (95% CI)</w:t>
            </w:r>
            <w:r w:rsidRPr="00F944C2">
              <w:rPr>
                <w:sz w:val="22"/>
                <w:szCs w:val="22"/>
                <w:vertAlign w:val="superscript"/>
              </w:rPr>
              <w:t>2</w:t>
            </w:r>
          </w:p>
        </w:tc>
        <w:tc>
          <w:tcPr>
            <w:tcW w:w="2102" w:type="dxa"/>
            <w:tcBorders>
              <w:top w:val="nil"/>
              <w:bottom w:val="nil"/>
            </w:tcBorders>
            <w:shd w:val="clear" w:color="auto" w:fill="auto"/>
          </w:tcPr>
          <w:p w14:paraId="63C50889" w14:textId="77777777" w:rsidR="002E30F6" w:rsidRPr="00F944C2" w:rsidRDefault="002E30F6" w:rsidP="00FA4903">
            <w:pPr>
              <w:widowControl/>
              <w:jc w:val="center"/>
              <w:rPr>
                <w:rFonts w:ascii="Times New Roman" w:eastAsia="Times New Roman" w:hAnsi="Times New Roman"/>
              </w:rPr>
            </w:pPr>
          </w:p>
        </w:tc>
        <w:tc>
          <w:tcPr>
            <w:tcW w:w="2103" w:type="dxa"/>
            <w:tcBorders>
              <w:top w:val="nil"/>
              <w:bottom w:val="nil"/>
            </w:tcBorders>
            <w:shd w:val="clear" w:color="auto" w:fill="auto"/>
          </w:tcPr>
          <w:p w14:paraId="18E56ACE" w14:textId="77777777" w:rsidR="002E30F6" w:rsidRPr="00F944C2" w:rsidRDefault="002E30F6" w:rsidP="00FA4903">
            <w:pPr>
              <w:pStyle w:val="Default"/>
              <w:jc w:val="center"/>
              <w:rPr>
                <w:rFonts w:eastAsia="Times New Roman"/>
                <w:sz w:val="22"/>
                <w:szCs w:val="22"/>
              </w:rPr>
            </w:pPr>
            <w:r w:rsidRPr="00F944C2">
              <w:rPr>
                <w:sz w:val="22"/>
                <w:szCs w:val="22"/>
              </w:rPr>
              <w:t>1.07 (0.91, 1.25)</w:t>
            </w:r>
          </w:p>
        </w:tc>
        <w:tc>
          <w:tcPr>
            <w:tcW w:w="2103" w:type="dxa"/>
            <w:tcBorders>
              <w:top w:val="nil"/>
              <w:bottom w:val="nil"/>
              <w:right w:val="single" w:sz="4" w:space="0" w:color="auto"/>
            </w:tcBorders>
            <w:shd w:val="clear" w:color="auto" w:fill="auto"/>
          </w:tcPr>
          <w:p w14:paraId="343F1E0E" w14:textId="77777777" w:rsidR="002E30F6" w:rsidRPr="00F944C2" w:rsidRDefault="002E30F6" w:rsidP="00FA4903">
            <w:pPr>
              <w:pStyle w:val="Default"/>
              <w:jc w:val="center"/>
              <w:rPr>
                <w:rFonts w:eastAsia="Times New Roman"/>
                <w:sz w:val="22"/>
                <w:szCs w:val="22"/>
              </w:rPr>
            </w:pPr>
            <w:r w:rsidRPr="00F944C2">
              <w:rPr>
                <w:sz w:val="22"/>
                <w:szCs w:val="22"/>
              </w:rPr>
              <w:t>0.88 (0.75, 1.04)</w:t>
            </w:r>
          </w:p>
        </w:tc>
      </w:tr>
      <w:tr w:rsidR="002E30F6" w:rsidRPr="00F944C2" w14:paraId="57E2E857" w14:textId="77777777" w:rsidTr="002C0B97">
        <w:trPr>
          <w:cantSplit/>
        </w:trPr>
        <w:tc>
          <w:tcPr>
            <w:tcW w:w="2970" w:type="dxa"/>
            <w:tcBorders>
              <w:top w:val="nil"/>
              <w:left w:val="single" w:sz="4" w:space="0" w:color="auto"/>
              <w:bottom w:val="single" w:sz="4" w:space="0" w:color="auto"/>
            </w:tcBorders>
            <w:shd w:val="clear" w:color="auto" w:fill="auto"/>
          </w:tcPr>
          <w:p w14:paraId="24CC5579" w14:textId="6A6288D2" w:rsidR="002E30F6" w:rsidRPr="00F944C2" w:rsidRDefault="002E30F6" w:rsidP="00FA4903">
            <w:pPr>
              <w:pStyle w:val="Default"/>
              <w:rPr>
                <w:rFonts w:eastAsia="Times New Roman"/>
                <w:sz w:val="22"/>
                <w:szCs w:val="22"/>
              </w:rPr>
            </w:pPr>
            <w:r w:rsidRPr="00F944C2">
              <w:rPr>
                <w:sz w:val="22"/>
                <w:szCs w:val="22"/>
              </w:rPr>
              <w:t>p-value</w:t>
            </w:r>
            <w:r w:rsidRPr="00F944C2">
              <w:rPr>
                <w:sz w:val="22"/>
                <w:szCs w:val="22"/>
                <w:vertAlign w:val="superscript"/>
              </w:rPr>
              <w:t>3</w:t>
            </w:r>
          </w:p>
        </w:tc>
        <w:tc>
          <w:tcPr>
            <w:tcW w:w="2102" w:type="dxa"/>
            <w:tcBorders>
              <w:top w:val="nil"/>
              <w:bottom w:val="single" w:sz="4" w:space="0" w:color="auto"/>
            </w:tcBorders>
            <w:shd w:val="clear" w:color="auto" w:fill="auto"/>
          </w:tcPr>
          <w:p w14:paraId="4DF7DB99" w14:textId="77777777" w:rsidR="002E30F6" w:rsidRPr="00F944C2" w:rsidRDefault="002E30F6" w:rsidP="00FA4903">
            <w:pPr>
              <w:widowControl/>
              <w:jc w:val="center"/>
              <w:rPr>
                <w:rFonts w:ascii="Times New Roman" w:eastAsia="Times New Roman" w:hAnsi="Times New Roman"/>
              </w:rPr>
            </w:pPr>
          </w:p>
        </w:tc>
        <w:tc>
          <w:tcPr>
            <w:tcW w:w="2103" w:type="dxa"/>
            <w:tcBorders>
              <w:top w:val="nil"/>
              <w:bottom w:val="single" w:sz="4" w:space="0" w:color="auto"/>
            </w:tcBorders>
            <w:shd w:val="clear" w:color="auto" w:fill="auto"/>
          </w:tcPr>
          <w:p w14:paraId="38B051DA" w14:textId="77777777" w:rsidR="002E30F6" w:rsidRPr="00F944C2" w:rsidRDefault="002E30F6" w:rsidP="00FA4903">
            <w:pPr>
              <w:pStyle w:val="Default"/>
              <w:jc w:val="center"/>
              <w:rPr>
                <w:rFonts w:eastAsia="Times New Roman"/>
                <w:sz w:val="22"/>
                <w:szCs w:val="22"/>
              </w:rPr>
            </w:pPr>
            <w:r w:rsidRPr="00F944C2">
              <w:rPr>
                <w:sz w:val="22"/>
                <w:szCs w:val="22"/>
              </w:rPr>
              <w:t>0.2197</w:t>
            </w:r>
          </w:p>
        </w:tc>
        <w:tc>
          <w:tcPr>
            <w:tcW w:w="2103" w:type="dxa"/>
            <w:tcBorders>
              <w:top w:val="nil"/>
              <w:bottom w:val="single" w:sz="4" w:space="0" w:color="auto"/>
              <w:right w:val="single" w:sz="4" w:space="0" w:color="auto"/>
            </w:tcBorders>
            <w:shd w:val="clear" w:color="auto" w:fill="auto"/>
          </w:tcPr>
          <w:p w14:paraId="5F40E6CB" w14:textId="77777777" w:rsidR="002E30F6" w:rsidRPr="00F944C2" w:rsidRDefault="002E30F6" w:rsidP="00FA4903">
            <w:pPr>
              <w:pStyle w:val="Default"/>
              <w:jc w:val="center"/>
              <w:rPr>
                <w:rFonts w:eastAsia="Times New Roman"/>
                <w:sz w:val="22"/>
                <w:szCs w:val="22"/>
              </w:rPr>
            </w:pPr>
            <w:r w:rsidRPr="00F944C2">
              <w:rPr>
                <w:sz w:val="22"/>
                <w:szCs w:val="22"/>
              </w:rPr>
              <w:t>0.0641</w:t>
            </w:r>
          </w:p>
        </w:tc>
      </w:tr>
    </w:tbl>
    <w:p w14:paraId="36F82F57" w14:textId="77777777" w:rsidR="002E30F6" w:rsidRPr="00FA493E" w:rsidRDefault="002E30F6" w:rsidP="00AF735A">
      <w:pPr>
        <w:widowControl/>
        <w:ind w:left="288" w:hanging="288"/>
        <w:rPr>
          <w:rFonts w:ascii="Times New Roman"/>
          <w:spacing w:val="1"/>
          <w:sz w:val="20"/>
          <w:szCs w:val="20"/>
        </w:rPr>
      </w:pPr>
      <w:r w:rsidRPr="00FA493E">
        <w:rPr>
          <w:rFonts w:ascii="Times New Roman"/>
          <w:spacing w:val="-1"/>
          <w:sz w:val="20"/>
          <w:szCs w:val="20"/>
          <w:vertAlign w:val="superscript"/>
        </w:rPr>
        <w:t>1</w:t>
      </w:r>
      <w:r w:rsidRPr="00FA493E">
        <w:rPr>
          <w:rFonts w:ascii="Times New Roman"/>
          <w:spacing w:val="-1"/>
          <w:sz w:val="20"/>
          <w:szCs w:val="20"/>
        </w:rPr>
        <w:t xml:space="preserve"> </w:t>
      </w:r>
      <w:r w:rsidR="00AF735A">
        <w:rPr>
          <w:rFonts w:ascii="Times New Roman"/>
          <w:spacing w:val="-1"/>
          <w:sz w:val="20"/>
          <w:szCs w:val="20"/>
        </w:rPr>
        <w:tab/>
      </w:r>
      <w:r w:rsidRPr="00FA493E">
        <w:rPr>
          <w:rFonts w:ascii="Times New Roman"/>
          <w:spacing w:val="-1"/>
          <w:sz w:val="20"/>
          <w:szCs w:val="20"/>
        </w:rPr>
        <w:t>Investigator</w:t>
      </w:r>
      <w:r w:rsidRPr="00FA493E">
        <w:rPr>
          <w:rFonts w:ascii="Times New Roman"/>
          <w:spacing w:val="-6"/>
          <w:sz w:val="20"/>
          <w:szCs w:val="20"/>
        </w:rPr>
        <w:t xml:space="preserve"> </w:t>
      </w:r>
      <w:r w:rsidRPr="00FA493E">
        <w:rPr>
          <w:rFonts w:ascii="Times New Roman"/>
          <w:spacing w:val="-1"/>
          <w:sz w:val="20"/>
          <w:szCs w:val="20"/>
        </w:rPr>
        <w:t>assessed</w:t>
      </w:r>
      <w:r w:rsidRPr="00FA493E">
        <w:rPr>
          <w:rFonts w:ascii="Times New Roman"/>
          <w:spacing w:val="-6"/>
          <w:sz w:val="20"/>
          <w:szCs w:val="20"/>
        </w:rPr>
        <w:t xml:space="preserve"> </w:t>
      </w:r>
      <w:r w:rsidRPr="00FA493E">
        <w:rPr>
          <w:rFonts w:ascii="Times New Roman"/>
          <w:sz w:val="20"/>
          <w:szCs w:val="20"/>
        </w:rPr>
        <w:t>GOG</w:t>
      </w:r>
      <w:r w:rsidRPr="00FA493E">
        <w:rPr>
          <w:rFonts w:ascii="Times New Roman"/>
          <w:spacing w:val="-7"/>
          <w:sz w:val="20"/>
          <w:szCs w:val="20"/>
        </w:rPr>
        <w:t xml:space="preserve"> </w:t>
      </w:r>
      <w:r w:rsidRPr="00FA493E">
        <w:rPr>
          <w:rFonts w:ascii="Times New Roman"/>
          <w:spacing w:val="-1"/>
          <w:sz w:val="20"/>
          <w:szCs w:val="20"/>
        </w:rPr>
        <w:t>protocol-specified</w:t>
      </w:r>
      <w:r w:rsidRPr="00FA493E">
        <w:rPr>
          <w:rFonts w:ascii="Times New Roman"/>
          <w:spacing w:val="-6"/>
          <w:sz w:val="20"/>
          <w:szCs w:val="20"/>
        </w:rPr>
        <w:t xml:space="preserve"> </w:t>
      </w:r>
      <w:r w:rsidRPr="00FA493E">
        <w:rPr>
          <w:rFonts w:ascii="Times New Roman"/>
          <w:sz w:val="20"/>
          <w:szCs w:val="20"/>
        </w:rPr>
        <w:t>PFS</w:t>
      </w:r>
      <w:r w:rsidRPr="00FA493E">
        <w:rPr>
          <w:rFonts w:ascii="Times New Roman"/>
          <w:spacing w:val="-7"/>
          <w:sz w:val="20"/>
          <w:szCs w:val="20"/>
        </w:rPr>
        <w:t xml:space="preserve"> </w:t>
      </w:r>
      <w:r w:rsidRPr="00FA493E">
        <w:rPr>
          <w:rFonts w:ascii="Times New Roman"/>
          <w:spacing w:val="-1"/>
          <w:sz w:val="20"/>
          <w:szCs w:val="20"/>
        </w:rPr>
        <w:t>analysis</w:t>
      </w:r>
      <w:r w:rsidRPr="00FA493E">
        <w:rPr>
          <w:rFonts w:ascii="Times New Roman"/>
          <w:spacing w:val="-5"/>
          <w:sz w:val="20"/>
          <w:szCs w:val="20"/>
        </w:rPr>
        <w:t xml:space="preserve"> </w:t>
      </w:r>
      <w:r w:rsidRPr="00FA493E">
        <w:rPr>
          <w:rFonts w:ascii="Times New Roman"/>
          <w:spacing w:val="-1"/>
          <w:sz w:val="20"/>
          <w:szCs w:val="20"/>
        </w:rPr>
        <w:t>(neither</w:t>
      </w:r>
      <w:r w:rsidRPr="00FA493E">
        <w:rPr>
          <w:rFonts w:ascii="Times New Roman"/>
          <w:spacing w:val="-6"/>
          <w:sz w:val="20"/>
          <w:szCs w:val="20"/>
        </w:rPr>
        <w:t xml:space="preserve"> </w:t>
      </w:r>
      <w:r w:rsidRPr="00FA493E">
        <w:rPr>
          <w:rFonts w:ascii="Times New Roman"/>
          <w:sz w:val="20"/>
          <w:szCs w:val="20"/>
        </w:rPr>
        <w:t>censored</w:t>
      </w:r>
      <w:r w:rsidRPr="00FA493E">
        <w:rPr>
          <w:rFonts w:ascii="Times New Roman"/>
          <w:spacing w:val="-6"/>
          <w:sz w:val="20"/>
          <w:szCs w:val="20"/>
        </w:rPr>
        <w:t xml:space="preserve"> </w:t>
      </w:r>
      <w:r w:rsidRPr="00FA493E">
        <w:rPr>
          <w:rFonts w:ascii="Times New Roman"/>
          <w:spacing w:val="-1"/>
          <w:sz w:val="20"/>
          <w:szCs w:val="20"/>
        </w:rPr>
        <w:t>for</w:t>
      </w:r>
      <w:r w:rsidRPr="00FA493E">
        <w:rPr>
          <w:rFonts w:ascii="Times New Roman"/>
          <w:spacing w:val="-6"/>
          <w:sz w:val="20"/>
          <w:szCs w:val="20"/>
        </w:rPr>
        <w:t xml:space="preserve"> </w:t>
      </w:r>
      <w:r w:rsidRPr="00FA493E">
        <w:rPr>
          <w:rFonts w:ascii="Times New Roman"/>
          <w:spacing w:val="-1"/>
          <w:sz w:val="20"/>
          <w:szCs w:val="20"/>
        </w:rPr>
        <w:t>CA-125</w:t>
      </w:r>
      <w:r w:rsidRPr="00FA493E">
        <w:rPr>
          <w:rFonts w:ascii="Times New Roman"/>
          <w:spacing w:val="-6"/>
          <w:sz w:val="20"/>
          <w:szCs w:val="20"/>
        </w:rPr>
        <w:t xml:space="preserve"> </w:t>
      </w:r>
      <w:r w:rsidRPr="00FA493E">
        <w:rPr>
          <w:rFonts w:ascii="Times New Roman"/>
          <w:spacing w:val="-1"/>
          <w:sz w:val="20"/>
          <w:szCs w:val="20"/>
        </w:rPr>
        <w:t>progressions</w:t>
      </w:r>
      <w:r w:rsidRPr="00FA493E">
        <w:rPr>
          <w:rFonts w:ascii="Times New Roman"/>
          <w:spacing w:val="-5"/>
          <w:sz w:val="20"/>
          <w:szCs w:val="20"/>
        </w:rPr>
        <w:t xml:space="preserve"> </w:t>
      </w:r>
      <w:r w:rsidRPr="00FA493E">
        <w:rPr>
          <w:rFonts w:ascii="Times New Roman"/>
          <w:sz w:val="20"/>
          <w:szCs w:val="20"/>
        </w:rPr>
        <w:t>nor</w:t>
      </w:r>
      <w:r w:rsidRPr="00FA493E">
        <w:rPr>
          <w:rFonts w:ascii="Times New Roman"/>
          <w:spacing w:val="110"/>
          <w:w w:val="99"/>
          <w:sz w:val="20"/>
          <w:szCs w:val="20"/>
        </w:rPr>
        <w:t xml:space="preserve"> </w:t>
      </w:r>
      <w:r w:rsidRPr="00FA493E">
        <w:rPr>
          <w:rFonts w:ascii="Times New Roman"/>
          <w:spacing w:val="-1"/>
          <w:sz w:val="20"/>
          <w:szCs w:val="20"/>
        </w:rPr>
        <w:t>censored</w:t>
      </w:r>
      <w:r w:rsidRPr="00FA493E">
        <w:rPr>
          <w:rFonts w:ascii="Times New Roman"/>
          <w:spacing w:val="-4"/>
          <w:sz w:val="20"/>
          <w:szCs w:val="20"/>
        </w:rPr>
        <w:t xml:space="preserve"> </w:t>
      </w:r>
      <w:r w:rsidRPr="00FA493E">
        <w:rPr>
          <w:rFonts w:ascii="Times New Roman"/>
          <w:spacing w:val="-1"/>
          <w:sz w:val="20"/>
          <w:szCs w:val="20"/>
        </w:rPr>
        <w:t>for</w:t>
      </w:r>
      <w:r w:rsidRPr="00FA493E">
        <w:rPr>
          <w:rFonts w:ascii="Times New Roman"/>
          <w:spacing w:val="-4"/>
          <w:sz w:val="20"/>
          <w:szCs w:val="20"/>
        </w:rPr>
        <w:t xml:space="preserve"> </w:t>
      </w:r>
      <w:r w:rsidRPr="00FA493E">
        <w:rPr>
          <w:rFonts w:ascii="Times New Roman"/>
          <w:spacing w:val="-1"/>
          <w:sz w:val="20"/>
          <w:szCs w:val="20"/>
        </w:rPr>
        <w:t>NPT</w:t>
      </w:r>
      <w:r w:rsidRPr="00FA493E">
        <w:rPr>
          <w:rFonts w:ascii="Times New Roman"/>
          <w:spacing w:val="-2"/>
          <w:sz w:val="20"/>
          <w:szCs w:val="20"/>
        </w:rPr>
        <w:t xml:space="preserve"> </w:t>
      </w:r>
      <w:r w:rsidRPr="00FA493E">
        <w:rPr>
          <w:rFonts w:ascii="Times New Roman"/>
          <w:spacing w:val="-1"/>
          <w:sz w:val="20"/>
          <w:szCs w:val="20"/>
        </w:rPr>
        <w:t>prior</w:t>
      </w:r>
      <w:r w:rsidRPr="00FA493E">
        <w:rPr>
          <w:rFonts w:ascii="Times New Roman"/>
          <w:spacing w:val="-4"/>
          <w:sz w:val="20"/>
          <w:szCs w:val="20"/>
        </w:rPr>
        <w:t xml:space="preserve"> </w:t>
      </w:r>
      <w:r w:rsidRPr="00FA493E">
        <w:rPr>
          <w:rFonts w:ascii="Times New Roman"/>
          <w:spacing w:val="-1"/>
          <w:sz w:val="20"/>
          <w:szCs w:val="20"/>
        </w:rPr>
        <w:t>to</w:t>
      </w:r>
      <w:r w:rsidRPr="00FA493E">
        <w:rPr>
          <w:rFonts w:ascii="Times New Roman"/>
          <w:spacing w:val="-5"/>
          <w:sz w:val="20"/>
          <w:szCs w:val="20"/>
        </w:rPr>
        <w:t xml:space="preserve"> </w:t>
      </w:r>
      <w:r w:rsidRPr="00FA493E">
        <w:rPr>
          <w:rFonts w:ascii="Times New Roman"/>
          <w:spacing w:val="-1"/>
          <w:sz w:val="20"/>
          <w:szCs w:val="20"/>
        </w:rPr>
        <w:t>disease</w:t>
      </w:r>
      <w:r w:rsidRPr="00FA493E">
        <w:rPr>
          <w:rFonts w:ascii="Times New Roman"/>
          <w:spacing w:val="-5"/>
          <w:sz w:val="20"/>
          <w:szCs w:val="20"/>
        </w:rPr>
        <w:t xml:space="preserve"> </w:t>
      </w:r>
      <w:r w:rsidRPr="00FA493E">
        <w:rPr>
          <w:rFonts w:ascii="Times New Roman"/>
          <w:spacing w:val="-1"/>
          <w:sz w:val="20"/>
          <w:szCs w:val="20"/>
        </w:rPr>
        <w:t>progression)</w:t>
      </w:r>
      <w:r w:rsidRPr="00FA493E">
        <w:rPr>
          <w:rFonts w:ascii="Times New Roman"/>
          <w:spacing w:val="-2"/>
          <w:sz w:val="20"/>
          <w:szCs w:val="20"/>
        </w:rPr>
        <w:t xml:space="preserve"> </w:t>
      </w:r>
      <w:r w:rsidRPr="00FA493E">
        <w:rPr>
          <w:rFonts w:ascii="Times New Roman"/>
          <w:spacing w:val="-1"/>
          <w:sz w:val="20"/>
          <w:szCs w:val="20"/>
        </w:rPr>
        <w:t>with</w:t>
      </w:r>
      <w:r w:rsidRPr="00FA493E">
        <w:rPr>
          <w:rFonts w:ascii="Times New Roman"/>
          <w:spacing w:val="-6"/>
          <w:sz w:val="20"/>
          <w:szCs w:val="20"/>
        </w:rPr>
        <w:t xml:space="preserve"> </w:t>
      </w:r>
      <w:r w:rsidRPr="00FA493E">
        <w:rPr>
          <w:rFonts w:ascii="Times New Roman"/>
          <w:sz w:val="20"/>
          <w:szCs w:val="20"/>
        </w:rPr>
        <w:t>data</w:t>
      </w:r>
      <w:r w:rsidRPr="00FA493E">
        <w:rPr>
          <w:rFonts w:ascii="Times New Roman"/>
          <w:spacing w:val="-4"/>
          <w:sz w:val="20"/>
          <w:szCs w:val="20"/>
        </w:rPr>
        <w:t xml:space="preserve"> </w:t>
      </w:r>
      <w:r w:rsidRPr="00FA493E">
        <w:rPr>
          <w:rFonts w:ascii="Times New Roman"/>
          <w:spacing w:val="-1"/>
          <w:sz w:val="20"/>
          <w:szCs w:val="20"/>
        </w:rPr>
        <w:t>cut-off</w:t>
      </w:r>
      <w:r w:rsidRPr="00FA493E">
        <w:rPr>
          <w:rFonts w:ascii="Times New Roman"/>
          <w:spacing w:val="-7"/>
          <w:sz w:val="20"/>
          <w:szCs w:val="20"/>
        </w:rPr>
        <w:t xml:space="preserve"> </w:t>
      </w:r>
      <w:r w:rsidRPr="00FA493E">
        <w:rPr>
          <w:rFonts w:ascii="Times New Roman"/>
          <w:sz w:val="20"/>
          <w:szCs w:val="20"/>
        </w:rPr>
        <w:t>date</w:t>
      </w:r>
      <w:r w:rsidRPr="00FA493E">
        <w:rPr>
          <w:rFonts w:ascii="Times New Roman"/>
          <w:spacing w:val="-4"/>
          <w:sz w:val="20"/>
          <w:szCs w:val="20"/>
        </w:rPr>
        <w:t xml:space="preserve"> </w:t>
      </w:r>
      <w:r w:rsidRPr="00FA493E">
        <w:rPr>
          <w:rFonts w:ascii="Times New Roman"/>
          <w:sz w:val="20"/>
          <w:szCs w:val="20"/>
        </w:rPr>
        <w:t>of</w:t>
      </w:r>
      <w:r w:rsidRPr="00FA493E">
        <w:rPr>
          <w:rFonts w:ascii="Times New Roman"/>
          <w:spacing w:val="-7"/>
          <w:sz w:val="20"/>
          <w:szCs w:val="20"/>
        </w:rPr>
        <w:t xml:space="preserve"> </w:t>
      </w:r>
      <w:r w:rsidRPr="00FA493E">
        <w:rPr>
          <w:rFonts w:ascii="Times New Roman"/>
          <w:sz w:val="20"/>
          <w:szCs w:val="20"/>
        </w:rPr>
        <w:t>25</w:t>
      </w:r>
      <w:r w:rsidRPr="00FA493E">
        <w:rPr>
          <w:rFonts w:ascii="Times New Roman"/>
          <w:spacing w:val="-4"/>
          <w:sz w:val="20"/>
          <w:szCs w:val="20"/>
        </w:rPr>
        <w:t xml:space="preserve"> </w:t>
      </w:r>
      <w:r w:rsidRPr="00FA493E">
        <w:rPr>
          <w:rFonts w:ascii="Times New Roman"/>
          <w:spacing w:val="-1"/>
          <w:sz w:val="20"/>
          <w:szCs w:val="20"/>
        </w:rPr>
        <w:t>February,</w:t>
      </w:r>
      <w:r w:rsidRPr="00FA493E">
        <w:rPr>
          <w:rFonts w:ascii="Times New Roman"/>
          <w:spacing w:val="-3"/>
          <w:sz w:val="20"/>
          <w:szCs w:val="20"/>
        </w:rPr>
        <w:t xml:space="preserve"> </w:t>
      </w:r>
      <w:r w:rsidRPr="00FA493E">
        <w:rPr>
          <w:rFonts w:ascii="Times New Roman"/>
          <w:spacing w:val="1"/>
          <w:sz w:val="20"/>
          <w:szCs w:val="20"/>
        </w:rPr>
        <w:t>2010.</w:t>
      </w:r>
    </w:p>
    <w:p w14:paraId="6A3CFF5C" w14:textId="77777777" w:rsidR="002E30F6" w:rsidRPr="00FA493E" w:rsidRDefault="002E30F6" w:rsidP="00AF735A">
      <w:pPr>
        <w:widowControl/>
        <w:ind w:left="288" w:hanging="288"/>
        <w:rPr>
          <w:rFonts w:ascii="Times New Roman"/>
          <w:spacing w:val="-1"/>
          <w:sz w:val="20"/>
          <w:szCs w:val="20"/>
        </w:rPr>
      </w:pPr>
      <w:r w:rsidRPr="00FA493E">
        <w:rPr>
          <w:rFonts w:ascii="Times New Roman"/>
          <w:spacing w:val="-1"/>
          <w:sz w:val="20"/>
          <w:szCs w:val="20"/>
          <w:vertAlign w:val="superscript"/>
        </w:rPr>
        <w:t>2</w:t>
      </w:r>
      <w:r w:rsidRPr="00FA493E">
        <w:rPr>
          <w:rFonts w:ascii="Times New Roman"/>
          <w:spacing w:val="-1"/>
          <w:sz w:val="20"/>
          <w:szCs w:val="20"/>
        </w:rPr>
        <w:t xml:space="preserve"> </w:t>
      </w:r>
      <w:r w:rsidR="00AF735A">
        <w:rPr>
          <w:rFonts w:ascii="Times New Roman"/>
          <w:spacing w:val="-1"/>
          <w:sz w:val="20"/>
          <w:szCs w:val="20"/>
        </w:rPr>
        <w:tab/>
      </w:r>
      <w:r w:rsidRPr="00FA493E">
        <w:rPr>
          <w:rFonts w:ascii="Times New Roman"/>
          <w:spacing w:val="-1"/>
          <w:sz w:val="20"/>
          <w:szCs w:val="20"/>
        </w:rPr>
        <w:t>Relative to the control arm; stratified hazard ratio.</w:t>
      </w:r>
    </w:p>
    <w:p w14:paraId="411D55B2" w14:textId="77777777" w:rsidR="002E30F6" w:rsidRPr="00FA493E" w:rsidRDefault="002E30F6" w:rsidP="00AF735A">
      <w:pPr>
        <w:widowControl/>
        <w:ind w:left="288" w:hanging="288"/>
        <w:rPr>
          <w:rFonts w:ascii="Times New Roman"/>
          <w:spacing w:val="-1"/>
          <w:sz w:val="20"/>
          <w:szCs w:val="20"/>
        </w:rPr>
      </w:pPr>
      <w:r w:rsidRPr="00FA493E">
        <w:rPr>
          <w:rFonts w:ascii="Times New Roman"/>
          <w:spacing w:val="-1"/>
          <w:sz w:val="20"/>
          <w:szCs w:val="20"/>
          <w:vertAlign w:val="superscript"/>
        </w:rPr>
        <w:t>3</w:t>
      </w:r>
      <w:r w:rsidRPr="00FA493E">
        <w:rPr>
          <w:rFonts w:ascii="Times New Roman"/>
          <w:spacing w:val="-1"/>
          <w:sz w:val="20"/>
          <w:szCs w:val="20"/>
        </w:rPr>
        <w:t xml:space="preserve"> </w:t>
      </w:r>
      <w:r w:rsidR="00AF735A">
        <w:rPr>
          <w:rFonts w:ascii="Times New Roman"/>
          <w:spacing w:val="-1"/>
          <w:sz w:val="20"/>
          <w:szCs w:val="20"/>
        </w:rPr>
        <w:tab/>
      </w:r>
      <w:r w:rsidRPr="00FA493E">
        <w:rPr>
          <w:rFonts w:ascii="Times New Roman"/>
          <w:spacing w:val="-1"/>
          <w:sz w:val="20"/>
          <w:szCs w:val="20"/>
        </w:rPr>
        <w:t>One-sided log-rank p-value</w:t>
      </w:r>
    </w:p>
    <w:p w14:paraId="1D6D6F5F" w14:textId="77777777" w:rsidR="002E30F6" w:rsidRPr="00FA493E" w:rsidRDefault="002E30F6" w:rsidP="00AF735A">
      <w:pPr>
        <w:widowControl/>
        <w:ind w:left="288" w:hanging="288"/>
        <w:rPr>
          <w:rFonts w:ascii="Times New Roman"/>
          <w:spacing w:val="-1"/>
          <w:sz w:val="20"/>
          <w:szCs w:val="20"/>
        </w:rPr>
      </w:pPr>
      <w:r w:rsidRPr="00FA493E">
        <w:rPr>
          <w:rFonts w:ascii="Times New Roman"/>
          <w:spacing w:val="-1"/>
          <w:sz w:val="20"/>
          <w:szCs w:val="20"/>
          <w:vertAlign w:val="superscript"/>
        </w:rPr>
        <w:t>4</w:t>
      </w:r>
      <w:r w:rsidRPr="00FA493E">
        <w:rPr>
          <w:rFonts w:ascii="Times New Roman"/>
          <w:spacing w:val="-1"/>
          <w:sz w:val="20"/>
          <w:szCs w:val="20"/>
        </w:rPr>
        <w:t xml:space="preserve"> </w:t>
      </w:r>
      <w:r w:rsidR="00AF735A">
        <w:rPr>
          <w:rFonts w:ascii="Times New Roman"/>
          <w:spacing w:val="-1"/>
          <w:sz w:val="20"/>
          <w:szCs w:val="20"/>
        </w:rPr>
        <w:tab/>
      </w:r>
      <w:r w:rsidRPr="00FA493E">
        <w:rPr>
          <w:rFonts w:ascii="Times New Roman"/>
          <w:spacing w:val="-1"/>
          <w:sz w:val="20"/>
          <w:szCs w:val="20"/>
        </w:rPr>
        <w:t>Subject to a p-value boundary of 0.0116.</w:t>
      </w:r>
    </w:p>
    <w:p w14:paraId="0A5663F6" w14:textId="77777777" w:rsidR="002E30F6" w:rsidRPr="00FA493E" w:rsidRDefault="002E30F6" w:rsidP="00AF735A">
      <w:pPr>
        <w:widowControl/>
        <w:ind w:left="288" w:hanging="288"/>
        <w:rPr>
          <w:rFonts w:ascii="Times New Roman"/>
          <w:spacing w:val="-1"/>
          <w:sz w:val="20"/>
          <w:szCs w:val="20"/>
        </w:rPr>
      </w:pPr>
      <w:r w:rsidRPr="00FA493E">
        <w:rPr>
          <w:rFonts w:ascii="Times New Roman"/>
          <w:spacing w:val="-1"/>
          <w:sz w:val="20"/>
          <w:szCs w:val="20"/>
          <w:vertAlign w:val="superscript"/>
        </w:rPr>
        <w:t>5</w:t>
      </w:r>
      <w:r w:rsidRPr="00FA493E">
        <w:rPr>
          <w:rFonts w:ascii="Times New Roman"/>
          <w:spacing w:val="-1"/>
          <w:sz w:val="20"/>
          <w:szCs w:val="20"/>
        </w:rPr>
        <w:t xml:space="preserve"> </w:t>
      </w:r>
      <w:r w:rsidR="00AF735A">
        <w:rPr>
          <w:rFonts w:ascii="Times New Roman"/>
          <w:spacing w:val="-1"/>
          <w:sz w:val="20"/>
          <w:szCs w:val="20"/>
        </w:rPr>
        <w:tab/>
      </w:r>
      <w:r w:rsidRPr="00FA493E">
        <w:rPr>
          <w:rFonts w:ascii="Times New Roman"/>
          <w:spacing w:val="-1"/>
          <w:sz w:val="20"/>
          <w:szCs w:val="20"/>
        </w:rPr>
        <w:t>Patients with measurable disease at baseline.</w:t>
      </w:r>
    </w:p>
    <w:p w14:paraId="2F457CAE" w14:textId="77777777" w:rsidR="002E30F6" w:rsidRPr="00FA493E" w:rsidRDefault="002E30F6" w:rsidP="00AF735A">
      <w:pPr>
        <w:widowControl/>
        <w:ind w:left="288" w:hanging="288"/>
        <w:rPr>
          <w:rFonts w:ascii="Times New Roman"/>
          <w:spacing w:val="-1"/>
          <w:sz w:val="20"/>
          <w:szCs w:val="20"/>
        </w:rPr>
      </w:pPr>
      <w:r w:rsidRPr="00FA493E">
        <w:rPr>
          <w:rFonts w:ascii="Times New Roman"/>
          <w:spacing w:val="-1"/>
          <w:sz w:val="20"/>
          <w:szCs w:val="20"/>
          <w:vertAlign w:val="superscript"/>
        </w:rPr>
        <w:t>6</w:t>
      </w:r>
      <w:r w:rsidRPr="00FA493E">
        <w:rPr>
          <w:rFonts w:ascii="Times New Roman"/>
          <w:spacing w:val="-1"/>
          <w:sz w:val="20"/>
          <w:szCs w:val="20"/>
        </w:rPr>
        <w:t xml:space="preserve"> </w:t>
      </w:r>
      <w:r w:rsidR="00AF735A">
        <w:rPr>
          <w:rFonts w:ascii="Times New Roman"/>
          <w:spacing w:val="-1"/>
          <w:sz w:val="20"/>
          <w:szCs w:val="20"/>
        </w:rPr>
        <w:tab/>
      </w:r>
      <w:r w:rsidRPr="00FA493E">
        <w:rPr>
          <w:rFonts w:ascii="Times New Roman"/>
          <w:spacing w:val="-1"/>
          <w:sz w:val="20"/>
          <w:szCs w:val="20"/>
        </w:rPr>
        <w:t>Final overall survival analysis performed when 46.9% of the patients had died.</w:t>
      </w:r>
    </w:p>
    <w:p w14:paraId="17CCEE6A" w14:textId="77777777" w:rsidR="002E30F6" w:rsidRDefault="002E30F6" w:rsidP="00B56F29">
      <w:pPr>
        <w:widowControl/>
        <w:rPr>
          <w:rFonts w:ascii="Times New Roman" w:eastAsia="Times New Roman" w:hAnsi="Times New Roman"/>
        </w:rPr>
      </w:pPr>
    </w:p>
    <w:p w14:paraId="2BE30BC3" w14:textId="77777777" w:rsidR="002E30F6" w:rsidRDefault="002E30F6" w:rsidP="00B56F29">
      <w:pPr>
        <w:pStyle w:val="BodyText"/>
        <w:widowControl/>
        <w:ind w:left="0"/>
      </w:pPr>
      <w:r>
        <w:rPr>
          <w:spacing w:val="-1"/>
        </w:rPr>
        <w:t>Prespecified</w:t>
      </w:r>
      <w:r>
        <w:t xml:space="preserve"> </w:t>
      </w:r>
      <w:r>
        <w:rPr>
          <w:spacing w:val="-1"/>
        </w:rPr>
        <w:t>PFS analyses</w:t>
      </w:r>
      <w:r>
        <w:rPr>
          <w:spacing w:val="-2"/>
        </w:rPr>
        <w:t xml:space="preserve"> </w:t>
      </w:r>
      <w:r>
        <w:rPr>
          <w:spacing w:val="-1"/>
        </w:rPr>
        <w:t>were</w:t>
      </w:r>
      <w:r>
        <w:t xml:space="preserve"> </w:t>
      </w:r>
      <w:r>
        <w:rPr>
          <w:spacing w:val="-1"/>
        </w:rPr>
        <w:t>conducted,</w:t>
      </w:r>
      <w:r>
        <w:rPr>
          <w:spacing w:val="-3"/>
        </w:rPr>
        <w:t xml:space="preserve"> </w:t>
      </w:r>
      <w:r>
        <w:rPr>
          <w:spacing w:val="-1"/>
        </w:rPr>
        <w:t>all</w:t>
      </w:r>
      <w:r>
        <w:rPr>
          <w:spacing w:val="1"/>
        </w:rPr>
        <w:t xml:space="preserve"> </w:t>
      </w:r>
      <w:r>
        <w:rPr>
          <w:spacing w:val="-1"/>
        </w:rPr>
        <w:t>with</w:t>
      </w:r>
      <w:r>
        <w:t xml:space="preserve"> a</w:t>
      </w:r>
      <w:r>
        <w:rPr>
          <w:spacing w:val="-2"/>
        </w:rPr>
        <w:t xml:space="preserve"> </w:t>
      </w:r>
      <w:r>
        <w:rPr>
          <w:spacing w:val="-1"/>
        </w:rPr>
        <w:t>cut-off</w:t>
      </w:r>
      <w:r>
        <w:rPr>
          <w:spacing w:val="1"/>
        </w:rPr>
        <w:t xml:space="preserve"> </w:t>
      </w:r>
      <w:r>
        <w:rPr>
          <w:spacing w:val="-1"/>
        </w:rPr>
        <w:t>date</w:t>
      </w:r>
      <w:r>
        <w:t xml:space="preserve"> </w:t>
      </w:r>
      <w:r>
        <w:rPr>
          <w:spacing w:val="-2"/>
        </w:rPr>
        <w:t>of</w:t>
      </w:r>
      <w:r>
        <w:rPr>
          <w:spacing w:val="1"/>
        </w:rPr>
        <w:t xml:space="preserve"> </w:t>
      </w:r>
      <w:r>
        <w:t xml:space="preserve">29 </w:t>
      </w:r>
      <w:r>
        <w:rPr>
          <w:spacing w:val="-1"/>
        </w:rPr>
        <w:t>September</w:t>
      </w:r>
      <w:r>
        <w:rPr>
          <w:spacing w:val="1"/>
        </w:rPr>
        <w:t xml:space="preserve"> </w:t>
      </w:r>
      <w:r>
        <w:t>2009.</w:t>
      </w:r>
      <w:r>
        <w:rPr>
          <w:spacing w:val="-3"/>
        </w:rPr>
        <w:t xml:space="preserve"> </w:t>
      </w:r>
      <w:r>
        <w:rPr>
          <w:spacing w:val="-1"/>
        </w:rPr>
        <w:t>The</w:t>
      </w:r>
      <w:r>
        <w:t xml:space="preserve"> </w:t>
      </w:r>
      <w:r>
        <w:rPr>
          <w:spacing w:val="-1"/>
        </w:rPr>
        <w:t>results</w:t>
      </w:r>
      <w:r>
        <w:rPr>
          <w:spacing w:val="55"/>
        </w:rPr>
        <w:t xml:space="preserve"> </w:t>
      </w:r>
      <w:r>
        <w:t>of</w:t>
      </w:r>
      <w:r>
        <w:rPr>
          <w:spacing w:val="1"/>
        </w:rPr>
        <w:t xml:space="preserve"> </w:t>
      </w:r>
      <w:r>
        <w:rPr>
          <w:spacing w:val="-1"/>
        </w:rPr>
        <w:t>these</w:t>
      </w:r>
      <w:r>
        <w:rPr>
          <w:spacing w:val="-2"/>
        </w:rPr>
        <w:t xml:space="preserve"> </w:t>
      </w:r>
      <w:r>
        <w:rPr>
          <w:spacing w:val="-1"/>
        </w:rPr>
        <w:t>prespecified</w:t>
      </w:r>
      <w:r>
        <w:rPr>
          <w:spacing w:val="-3"/>
        </w:rPr>
        <w:t xml:space="preserve"> </w:t>
      </w:r>
      <w:r>
        <w:rPr>
          <w:spacing w:val="-1"/>
        </w:rPr>
        <w:t>analyses</w:t>
      </w:r>
      <w:r>
        <w:t xml:space="preserve"> </w:t>
      </w:r>
      <w:r>
        <w:rPr>
          <w:spacing w:val="-1"/>
        </w:rPr>
        <w:t>are</w:t>
      </w:r>
      <w:r>
        <w:t xml:space="preserve"> </w:t>
      </w:r>
      <w:r>
        <w:rPr>
          <w:spacing w:val="-1"/>
        </w:rPr>
        <w:t>as</w:t>
      </w:r>
      <w:r>
        <w:t xml:space="preserve"> </w:t>
      </w:r>
      <w:r>
        <w:rPr>
          <w:spacing w:val="-1"/>
        </w:rPr>
        <w:t>follows:</w:t>
      </w:r>
    </w:p>
    <w:p w14:paraId="4046F49B" w14:textId="77777777" w:rsidR="002E30F6" w:rsidRDefault="002E30F6" w:rsidP="00B56F29">
      <w:pPr>
        <w:widowControl/>
        <w:rPr>
          <w:rFonts w:ascii="Times New Roman" w:eastAsia="Times New Roman" w:hAnsi="Times New Roman"/>
        </w:rPr>
      </w:pPr>
    </w:p>
    <w:p w14:paraId="7D22C40F" w14:textId="77777777" w:rsidR="002E30F6" w:rsidRDefault="002E30F6" w:rsidP="003C2FFD">
      <w:pPr>
        <w:pStyle w:val="BodyText"/>
        <w:widowControl/>
        <w:numPr>
          <w:ilvl w:val="2"/>
          <w:numId w:val="33"/>
        </w:numPr>
        <w:ind w:left="562" w:hanging="562"/>
        <w:jc w:val="both"/>
      </w:pPr>
      <w:r>
        <w:t>The</w:t>
      </w:r>
      <w:r>
        <w:rPr>
          <w:spacing w:val="-2"/>
        </w:rPr>
        <w:t xml:space="preserve"> </w:t>
      </w:r>
      <w:r>
        <w:rPr>
          <w:spacing w:val="-1"/>
        </w:rPr>
        <w:t>protocol</w:t>
      </w:r>
      <w:r>
        <w:rPr>
          <w:spacing w:val="1"/>
        </w:rPr>
        <w:t xml:space="preserve"> </w:t>
      </w:r>
      <w:r>
        <w:rPr>
          <w:spacing w:val="-1"/>
        </w:rPr>
        <w:t>specified</w:t>
      </w:r>
      <w:r>
        <w:rPr>
          <w:spacing w:val="-3"/>
        </w:rPr>
        <w:t xml:space="preserve"> </w:t>
      </w:r>
      <w:r>
        <w:rPr>
          <w:spacing w:val="-1"/>
        </w:rPr>
        <w:t>analysis</w:t>
      </w:r>
      <w:r>
        <w:t xml:space="preserve"> of</w:t>
      </w:r>
      <w:r>
        <w:rPr>
          <w:spacing w:val="-2"/>
        </w:rPr>
        <w:t xml:space="preserve"> </w:t>
      </w:r>
      <w:r>
        <w:rPr>
          <w:spacing w:val="-1"/>
        </w:rPr>
        <w:t>investigator-assessed</w:t>
      </w:r>
      <w:r>
        <w:t xml:space="preserve"> </w:t>
      </w:r>
      <w:r>
        <w:rPr>
          <w:spacing w:val="-1"/>
        </w:rPr>
        <w:t>PFS (without</w:t>
      </w:r>
      <w:r>
        <w:rPr>
          <w:spacing w:val="1"/>
        </w:rPr>
        <w:t xml:space="preserve"> </w:t>
      </w:r>
      <w:r>
        <w:rPr>
          <w:spacing w:val="-1"/>
        </w:rPr>
        <w:t>censoring</w:t>
      </w:r>
      <w:r>
        <w:rPr>
          <w:spacing w:val="-3"/>
        </w:rPr>
        <w:t xml:space="preserve"> </w:t>
      </w:r>
      <w:r>
        <w:rPr>
          <w:spacing w:val="-1"/>
        </w:rPr>
        <w:t>for</w:t>
      </w:r>
      <w:r>
        <w:rPr>
          <w:spacing w:val="1"/>
        </w:rPr>
        <w:t xml:space="preserve"> </w:t>
      </w:r>
      <w:r>
        <w:rPr>
          <w:spacing w:val="-1"/>
        </w:rPr>
        <w:t>CA</w:t>
      </w:r>
      <w:r w:rsidR="00314BCF">
        <w:rPr>
          <w:spacing w:val="-1"/>
        </w:rPr>
        <w:noBreakHyphen/>
      </w:r>
      <w:r>
        <w:rPr>
          <w:spacing w:val="-1"/>
        </w:rPr>
        <w:t>125</w:t>
      </w:r>
      <w:r>
        <w:rPr>
          <w:spacing w:val="55"/>
        </w:rPr>
        <w:t xml:space="preserve"> </w:t>
      </w:r>
      <w:r>
        <w:rPr>
          <w:spacing w:val="-1"/>
        </w:rPr>
        <w:t>progression</w:t>
      </w:r>
      <w:r>
        <w:t xml:space="preserve"> </w:t>
      </w:r>
      <w:r>
        <w:rPr>
          <w:spacing w:val="-2"/>
        </w:rPr>
        <w:t>or</w:t>
      </w:r>
      <w:r>
        <w:rPr>
          <w:spacing w:val="1"/>
        </w:rPr>
        <w:t xml:space="preserve"> </w:t>
      </w:r>
      <w:r>
        <w:rPr>
          <w:spacing w:val="-1"/>
        </w:rPr>
        <w:t>non-protocol</w:t>
      </w:r>
      <w:r>
        <w:rPr>
          <w:spacing w:val="-2"/>
        </w:rPr>
        <w:t xml:space="preserve"> </w:t>
      </w:r>
      <w:r>
        <w:rPr>
          <w:spacing w:val="-1"/>
        </w:rPr>
        <w:t>therapy</w:t>
      </w:r>
      <w:r>
        <w:rPr>
          <w:spacing w:val="-3"/>
        </w:rPr>
        <w:t xml:space="preserve"> </w:t>
      </w:r>
      <w:r>
        <w:rPr>
          <w:spacing w:val="-1"/>
        </w:rPr>
        <w:t>[NPT])</w:t>
      </w:r>
      <w:r>
        <w:rPr>
          <w:spacing w:val="1"/>
        </w:rPr>
        <w:t xml:space="preserve"> </w:t>
      </w:r>
      <w:r>
        <w:rPr>
          <w:spacing w:val="-1"/>
        </w:rPr>
        <w:t>shows</w:t>
      </w:r>
      <w:r>
        <w:rPr>
          <w:spacing w:val="-2"/>
        </w:rPr>
        <w:t xml:space="preserve"> </w:t>
      </w:r>
      <w:r>
        <w:t xml:space="preserve">a </w:t>
      </w:r>
      <w:r>
        <w:rPr>
          <w:spacing w:val="-1"/>
        </w:rPr>
        <w:t>stratified</w:t>
      </w:r>
      <w:r>
        <w:t xml:space="preserve"> </w:t>
      </w:r>
      <w:r>
        <w:rPr>
          <w:spacing w:val="-1"/>
        </w:rPr>
        <w:t>hazard</w:t>
      </w:r>
      <w:r>
        <w:t xml:space="preserve"> </w:t>
      </w:r>
      <w:r>
        <w:rPr>
          <w:spacing w:val="-1"/>
        </w:rPr>
        <w:t>ratio</w:t>
      </w:r>
      <w:r>
        <w:t xml:space="preserve"> of</w:t>
      </w:r>
      <w:r>
        <w:rPr>
          <w:spacing w:val="-2"/>
        </w:rPr>
        <w:t xml:space="preserve"> </w:t>
      </w:r>
      <w:r>
        <w:t>0.71</w:t>
      </w:r>
      <w:r>
        <w:rPr>
          <w:spacing w:val="-3"/>
        </w:rPr>
        <w:t xml:space="preserve"> </w:t>
      </w:r>
      <w:r>
        <w:t>(95%</w:t>
      </w:r>
      <w:r>
        <w:rPr>
          <w:spacing w:val="-2"/>
        </w:rPr>
        <w:t xml:space="preserve"> CI:</w:t>
      </w:r>
      <w:r>
        <w:rPr>
          <w:spacing w:val="57"/>
        </w:rPr>
        <w:t xml:space="preserve"> </w:t>
      </w:r>
      <w:r>
        <w:rPr>
          <w:spacing w:val="-1"/>
        </w:rPr>
        <w:t>0.61-0.83,</w:t>
      </w:r>
      <w:r>
        <w:t xml:space="preserve"> </w:t>
      </w:r>
      <w:r>
        <w:rPr>
          <w:spacing w:val="-1"/>
        </w:rPr>
        <w:t>1-sided</w:t>
      </w:r>
      <w:r>
        <w:rPr>
          <w:spacing w:val="-3"/>
        </w:rPr>
        <w:t xml:space="preserve"> </w:t>
      </w:r>
      <w:r>
        <w:rPr>
          <w:spacing w:val="-1"/>
        </w:rPr>
        <w:t>log-rank</w:t>
      </w:r>
      <w:r>
        <w:rPr>
          <w:spacing w:val="-3"/>
        </w:rPr>
        <w:t xml:space="preserve"> </w:t>
      </w:r>
      <w:r>
        <w:rPr>
          <w:spacing w:val="-1"/>
        </w:rPr>
        <w:t>p-value</w:t>
      </w:r>
      <w:r>
        <w:t xml:space="preserve"> &lt; </w:t>
      </w:r>
      <w:r>
        <w:rPr>
          <w:spacing w:val="-1"/>
        </w:rPr>
        <w:t>0.0001)</w:t>
      </w:r>
      <w:r>
        <w:rPr>
          <w:spacing w:val="1"/>
        </w:rPr>
        <w:t xml:space="preserve"> </w:t>
      </w:r>
      <w:r>
        <w:rPr>
          <w:spacing w:val="-1"/>
        </w:rPr>
        <w:t>when</w:t>
      </w:r>
      <w:r>
        <w:rPr>
          <w:spacing w:val="-3"/>
        </w:rPr>
        <w:t xml:space="preserve"> </w:t>
      </w:r>
      <w:r>
        <w:rPr>
          <w:spacing w:val="-1"/>
        </w:rPr>
        <w:t>CPB15+</w:t>
      </w:r>
      <w:r>
        <w:t xml:space="preserve"> is</w:t>
      </w:r>
      <w:r>
        <w:rPr>
          <w:spacing w:val="-2"/>
        </w:rPr>
        <w:t xml:space="preserve"> </w:t>
      </w:r>
      <w:r>
        <w:rPr>
          <w:spacing w:val="-1"/>
        </w:rPr>
        <w:t>compared</w:t>
      </w:r>
      <w:r>
        <w:t xml:space="preserve"> </w:t>
      </w:r>
      <w:r>
        <w:rPr>
          <w:spacing w:val="-1"/>
        </w:rPr>
        <w:t>with</w:t>
      </w:r>
      <w:r>
        <w:t xml:space="preserve"> </w:t>
      </w:r>
      <w:r>
        <w:rPr>
          <w:spacing w:val="-2"/>
        </w:rPr>
        <w:t>CPP,</w:t>
      </w:r>
      <w:r>
        <w:t xml:space="preserve"> with</w:t>
      </w:r>
      <w:r>
        <w:rPr>
          <w:spacing w:val="-3"/>
        </w:rPr>
        <w:t xml:space="preserve"> </w:t>
      </w:r>
      <w:r>
        <w:t>a</w:t>
      </w:r>
      <w:r>
        <w:rPr>
          <w:spacing w:val="77"/>
        </w:rPr>
        <w:t xml:space="preserve"> </w:t>
      </w:r>
      <w:r>
        <w:rPr>
          <w:spacing w:val="-1"/>
        </w:rPr>
        <w:t>median</w:t>
      </w:r>
      <w:r>
        <w:t xml:space="preserve"> </w:t>
      </w:r>
      <w:r>
        <w:rPr>
          <w:spacing w:val="-1"/>
        </w:rPr>
        <w:t xml:space="preserve">PFS </w:t>
      </w:r>
      <w:r>
        <w:t>of</w:t>
      </w:r>
      <w:r>
        <w:rPr>
          <w:spacing w:val="1"/>
        </w:rPr>
        <w:t xml:space="preserve"> </w:t>
      </w:r>
      <w:r>
        <w:rPr>
          <w:spacing w:val="-1"/>
        </w:rPr>
        <w:t>10.4</w:t>
      </w:r>
      <w:r>
        <w:t xml:space="preserve"> </w:t>
      </w:r>
      <w:r>
        <w:rPr>
          <w:spacing w:val="-1"/>
        </w:rPr>
        <w:t>months</w:t>
      </w:r>
      <w:r>
        <w:rPr>
          <w:spacing w:val="-2"/>
        </w:rPr>
        <w:t xml:space="preserve"> </w:t>
      </w:r>
      <w:r>
        <w:t xml:space="preserve">in </w:t>
      </w:r>
      <w:r>
        <w:rPr>
          <w:spacing w:val="-1"/>
        </w:rPr>
        <w:t>the</w:t>
      </w:r>
      <w:r>
        <w:t xml:space="preserve"> </w:t>
      </w:r>
      <w:r>
        <w:rPr>
          <w:spacing w:val="-1"/>
        </w:rPr>
        <w:t>CPP arm</w:t>
      </w:r>
      <w:r>
        <w:rPr>
          <w:spacing w:val="-4"/>
        </w:rPr>
        <w:t xml:space="preserve"> </w:t>
      </w:r>
      <w:r>
        <w:t xml:space="preserve">and 14.1 </w:t>
      </w:r>
      <w:r>
        <w:rPr>
          <w:spacing w:val="-1"/>
        </w:rPr>
        <w:t>months</w:t>
      </w:r>
      <w:r>
        <w:rPr>
          <w:spacing w:val="-2"/>
        </w:rPr>
        <w:t xml:space="preserve"> </w:t>
      </w:r>
      <w:r>
        <w:t>in</w:t>
      </w:r>
      <w:r>
        <w:rPr>
          <w:spacing w:val="-3"/>
        </w:rPr>
        <w:t xml:space="preserve"> </w:t>
      </w:r>
      <w:r>
        <w:t xml:space="preserve">the </w:t>
      </w:r>
      <w:r>
        <w:rPr>
          <w:spacing w:val="-1"/>
        </w:rPr>
        <w:t>CPB15+</w:t>
      </w:r>
      <w:r>
        <w:t xml:space="preserve"> </w:t>
      </w:r>
      <w:r>
        <w:rPr>
          <w:spacing w:val="-1"/>
        </w:rPr>
        <w:t>arm.</w:t>
      </w:r>
    </w:p>
    <w:p w14:paraId="39C866EA" w14:textId="77777777" w:rsidR="002E30F6" w:rsidRDefault="002E30F6" w:rsidP="003C2FFD">
      <w:pPr>
        <w:widowControl/>
        <w:ind w:left="562" w:hanging="562"/>
        <w:rPr>
          <w:rFonts w:ascii="Times New Roman" w:eastAsia="Times New Roman" w:hAnsi="Times New Roman"/>
        </w:rPr>
      </w:pPr>
    </w:p>
    <w:p w14:paraId="5820F566" w14:textId="77777777" w:rsidR="002E30F6" w:rsidRDefault="002E30F6" w:rsidP="003C2FFD">
      <w:pPr>
        <w:pStyle w:val="BodyText"/>
        <w:widowControl/>
        <w:numPr>
          <w:ilvl w:val="2"/>
          <w:numId w:val="33"/>
        </w:numPr>
        <w:ind w:left="562" w:hanging="562"/>
      </w:pPr>
      <w:r>
        <w:t>The</w:t>
      </w:r>
      <w:r w:rsidRPr="00896F4B">
        <w:rPr>
          <w:spacing w:val="-2"/>
        </w:rPr>
        <w:t xml:space="preserve"> </w:t>
      </w:r>
      <w:r w:rsidRPr="00896F4B">
        <w:rPr>
          <w:spacing w:val="-1"/>
        </w:rPr>
        <w:t>primary</w:t>
      </w:r>
      <w:r w:rsidRPr="00896F4B">
        <w:rPr>
          <w:spacing w:val="-3"/>
        </w:rPr>
        <w:t xml:space="preserve"> </w:t>
      </w:r>
      <w:r w:rsidRPr="00896F4B">
        <w:rPr>
          <w:spacing w:val="-1"/>
        </w:rPr>
        <w:t>analysis</w:t>
      </w:r>
      <w:r>
        <w:t xml:space="preserve"> </w:t>
      </w:r>
      <w:r w:rsidRPr="00896F4B">
        <w:rPr>
          <w:spacing w:val="-2"/>
        </w:rPr>
        <w:t>of</w:t>
      </w:r>
      <w:r w:rsidRPr="00896F4B">
        <w:rPr>
          <w:spacing w:val="1"/>
        </w:rPr>
        <w:t xml:space="preserve"> </w:t>
      </w:r>
      <w:r w:rsidRPr="00896F4B">
        <w:rPr>
          <w:spacing w:val="-1"/>
        </w:rPr>
        <w:t>investigator-assessed</w:t>
      </w:r>
      <w:r>
        <w:t xml:space="preserve"> </w:t>
      </w:r>
      <w:r w:rsidRPr="00896F4B">
        <w:rPr>
          <w:spacing w:val="-1"/>
        </w:rPr>
        <w:t>PFS</w:t>
      </w:r>
      <w:r w:rsidRPr="00896F4B">
        <w:rPr>
          <w:spacing w:val="-3"/>
        </w:rPr>
        <w:t xml:space="preserve"> </w:t>
      </w:r>
      <w:r w:rsidRPr="00896F4B">
        <w:rPr>
          <w:spacing w:val="-1"/>
        </w:rPr>
        <w:t>(censoring</w:t>
      </w:r>
      <w:r w:rsidRPr="00896F4B">
        <w:rPr>
          <w:spacing w:val="-3"/>
        </w:rPr>
        <w:t xml:space="preserve"> </w:t>
      </w:r>
      <w:r>
        <w:t>for</w:t>
      </w:r>
      <w:r w:rsidRPr="00896F4B">
        <w:rPr>
          <w:spacing w:val="1"/>
        </w:rPr>
        <w:t xml:space="preserve"> </w:t>
      </w:r>
      <w:r w:rsidRPr="00896F4B">
        <w:rPr>
          <w:spacing w:val="-1"/>
        </w:rPr>
        <w:t>CA-125</w:t>
      </w:r>
      <w:r>
        <w:t xml:space="preserve"> </w:t>
      </w:r>
      <w:r w:rsidRPr="00896F4B">
        <w:rPr>
          <w:spacing w:val="-1"/>
        </w:rPr>
        <w:t>progressions</w:t>
      </w:r>
      <w:r w:rsidRPr="00896F4B">
        <w:rPr>
          <w:spacing w:val="-2"/>
        </w:rPr>
        <w:t xml:space="preserve"> </w:t>
      </w:r>
      <w:r>
        <w:t>and</w:t>
      </w:r>
      <w:r w:rsidRPr="00896F4B">
        <w:rPr>
          <w:spacing w:val="59"/>
        </w:rPr>
        <w:t xml:space="preserve"> </w:t>
      </w:r>
      <w:r w:rsidRPr="00896F4B">
        <w:rPr>
          <w:spacing w:val="-1"/>
        </w:rPr>
        <w:t>NPT)</w:t>
      </w:r>
      <w:r w:rsidRPr="00896F4B">
        <w:rPr>
          <w:spacing w:val="-2"/>
        </w:rPr>
        <w:t xml:space="preserve"> </w:t>
      </w:r>
      <w:r w:rsidRPr="00896F4B">
        <w:rPr>
          <w:spacing w:val="-1"/>
        </w:rPr>
        <w:t>shows</w:t>
      </w:r>
      <w:r w:rsidRPr="00896F4B">
        <w:rPr>
          <w:spacing w:val="-2"/>
        </w:rPr>
        <w:t xml:space="preserve"> </w:t>
      </w:r>
      <w:r>
        <w:t xml:space="preserve">a </w:t>
      </w:r>
      <w:r w:rsidRPr="00896F4B">
        <w:rPr>
          <w:spacing w:val="-1"/>
        </w:rPr>
        <w:t>stratified</w:t>
      </w:r>
      <w:r>
        <w:t xml:space="preserve"> </w:t>
      </w:r>
      <w:r w:rsidRPr="00896F4B">
        <w:rPr>
          <w:spacing w:val="-1"/>
        </w:rPr>
        <w:t>hazard</w:t>
      </w:r>
      <w:r>
        <w:t xml:space="preserve"> </w:t>
      </w:r>
      <w:r w:rsidRPr="00896F4B">
        <w:rPr>
          <w:spacing w:val="-1"/>
        </w:rPr>
        <w:t>ratio</w:t>
      </w:r>
      <w:r>
        <w:t xml:space="preserve"> </w:t>
      </w:r>
      <w:r w:rsidRPr="00896F4B">
        <w:rPr>
          <w:spacing w:val="-2"/>
        </w:rPr>
        <w:t>of</w:t>
      </w:r>
      <w:r w:rsidRPr="00896F4B">
        <w:rPr>
          <w:spacing w:val="1"/>
        </w:rPr>
        <w:t xml:space="preserve"> </w:t>
      </w:r>
      <w:r>
        <w:t>0.62</w:t>
      </w:r>
      <w:r w:rsidRPr="00896F4B">
        <w:rPr>
          <w:spacing w:val="-3"/>
        </w:rPr>
        <w:t xml:space="preserve"> </w:t>
      </w:r>
      <w:r w:rsidRPr="00896F4B">
        <w:rPr>
          <w:spacing w:val="-1"/>
        </w:rPr>
        <w:t>(95%</w:t>
      </w:r>
      <w:r w:rsidRPr="00896F4B">
        <w:rPr>
          <w:spacing w:val="1"/>
        </w:rPr>
        <w:t xml:space="preserve"> </w:t>
      </w:r>
      <w:r w:rsidRPr="00896F4B">
        <w:rPr>
          <w:spacing w:val="-2"/>
        </w:rPr>
        <w:t>CI:</w:t>
      </w:r>
      <w:r w:rsidRPr="00896F4B">
        <w:rPr>
          <w:spacing w:val="1"/>
        </w:rPr>
        <w:t xml:space="preserve"> </w:t>
      </w:r>
      <w:r w:rsidRPr="00896F4B">
        <w:rPr>
          <w:spacing w:val="-1"/>
        </w:rPr>
        <w:t>0.52-0.75,</w:t>
      </w:r>
      <w:r>
        <w:t xml:space="preserve"> </w:t>
      </w:r>
      <w:r w:rsidRPr="00896F4B">
        <w:rPr>
          <w:spacing w:val="-1"/>
        </w:rPr>
        <w:t>1-sided</w:t>
      </w:r>
      <w:r>
        <w:t xml:space="preserve"> </w:t>
      </w:r>
      <w:r w:rsidRPr="00896F4B">
        <w:rPr>
          <w:spacing w:val="-1"/>
        </w:rPr>
        <w:t>log-rank</w:t>
      </w:r>
      <w:r w:rsidRPr="00896F4B">
        <w:rPr>
          <w:spacing w:val="-3"/>
        </w:rPr>
        <w:t xml:space="preserve"> </w:t>
      </w:r>
      <w:r w:rsidRPr="00896F4B">
        <w:rPr>
          <w:spacing w:val="-1"/>
        </w:rPr>
        <w:t>p-value</w:t>
      </w:r>
      <w:r>
        <w:rPr>
          <w:spacing w:val="-1"/>
        </w:rPr>
        <w:t xml:space="preserve"> </w:t>
      </w:r>
      <w:r w:rsidR="00FF632B">
        <w:t>&lt; </w:t>
      </w:r>
      <w:r w:rsidRPr="00896F4B">
        <w:rPr>
          <w:spacing w:val="-1"/>
        </w:rPr>
        <w:t>0.0001)</w:t>
      </w:r>
      <w:r w:rsidRPr="00896F4B">
        <w:rPr>
          <w:spacing w:val="1"/>
        </w:rPr>
        <w:t xml:space="preserve"> </w:t>
      </w:r>
      <w:r w:rsidRPr="00896F4B">
        <w:rPr>
          <w:spacing w:val="-1"/>
        </w:rPr>
        <w:t>when</w:t>
      </w:r>
      <w:r>
        <w:t xml:space="preserve"> </w:t>
      </w:r>
      <w:r w:rsidRPr="00896F4B">
        <w:rPr>
          <w:spacing w:val="-1"/>
        </w:rPr>
        <w:t>CPB15+</w:t>
      </w:r>
      <w:r>
        <w:t xml:space="preserve"> </w:t>
      </w:r>
      <w:r w:rsidRPr="00896F4B">
        <w:rPr>
          <w:spacing w:val="-1"/>
        </w:rPr>
        <w:t>is</w:t>
      </w:r>
      <w:r w:rsidRPr="00896F4B">
        <w:rPr>
          <w:spacing w:val="-2"/>
        </w:rPr>
        <w:t xml:space="preserve"> </w:t>
      </w:r>
      <w:r w:rsidRPr="00896F4B">
        <w:rPr>
          <w:spacing w:val="-1"/>
        </w:rPr>
        <w:t>compared</w:t>
      </w:r>
      <w:r>
        <w:t xml:space="preserve"> </w:t>
      </w:r>
      <w:r w:rsidRPr="00896F4B">
        <w:rPr>
          <w:spacing w:val="-1"/>
        </w:rPr>
        <w:t>with</w:t>
      </w:r>
      <w:r>
        <w:t xml:space="preserve"> </w:t>
      </w:r>
      <w:r w:rsidRPr="00896F4B">
        <w:rPr>
          <w:spacing w:val="-1"/>
        </w:rPr>
        <w:t>CPP,</w:t>
      </w:r>
      <w:r>
        <w:t xml:space="preserve"> </w:t>
      </w:r>
      <w:r w:rsidRPr="00896F4B">
        <w:rPr>
          <w:spacing w:val="-1"/>
        </w:rPr>
        <w:t>with</w:t>
      </w:r>
      <w:r w:rsidRPr="00896F4B">
        <w:rPr>
          <w:spacing w:val="-3"/>
        </w:rPr>
        <w:t xml:space="preserve"> </w:t>
      </w:r>
      <w:r>
        <w:t xml:space="preserve">a </w:t>
      </w:r>
      <w:r w:rsidRPr="00896F4B">
        <w:rPr>
          <w:spacing w:val="-1"/>
        </w:rPr>
        <w:t>median</w:t>
      </w:r>
      <w:r>
        <w:t xml:space="preserve"> </w:t>
      </w:r>
      <w:r w:rsidRPr="00896F4B">
        <w:rPr>
          <w:spacing w:val="-1"/>
        </w:rPr>
        <w:t xml:space="preserve">PFS </w:t>
      </w:r>
      <w:r>
        <w:t>of</w:t>
      </w:r>
      <w:r w:rsidRPr="00896F4B">
        <w:rPr>
          <w:spacing w:val="-2"/>
        </w:rPr>
        <w:t xml:space="preserve"> </w:t>
      </w:r>
      <w:r>
        <w:t xml:space="preserve">12.0 </w:t>
      </w:r>
      <w:r w:rsidRPr="00896F4B">
        <w:rPr>
          <w:spacing w:val="-1"/>
        </w:rPr>
        <w:t>months</w:t>
      </w:r>
      <w:r>
        <w:t xml:space="preserve"> in</w:t>
      </w:r>
      <w:r w:rsidRPr="00896F4B">
        <w:rPr>
          <w:spacing w:val="-3"/>
        </w:rPr>
        <w:t xml:space="preserve"> </w:t>
      </w:r>
      <w:r>
        <w:t>the</w:t>
      </w:r>
      <w:r w:rsidRPr="00896F4B">
        <w:rPr>
          <w:spacing w:val="39"/>
        </w:rPr>
        <w:t xml:space="preserve"> </w:t>
      </w:r>
      <w:r w:rsidRPr="00896F4B">
        <w:rPr>
          <w:spacing w:val="-1"/>
        </w:rPr>
        <w:t xml:space="preserve">CPP </w:t>
      </w:r>
      <w:r>
        <w:t>arm</w:t>
      </w:r>
      <w:r w:rsidRPr="00896F4B">
        <w:rPr>
          <w:spacing w:val="-4"/>
        </w:rPr>
        <w:t xml:space="preserve"> </w:t>
      </w:r>
      <w:r>
        <w:t xml:space="preserve">and 18.2 </w:t>
      </w:r>
      <w:r w:rsidRPr="00896F4B">
        <w:rPr>
          <w:spacing w:val="-1"/>
        </w:rPr>
        <w:t>months</w:t>
      </w:r>
      <w:r w:rsidRPr="00896F4B">
        <w:rPr>
          <w:spacing w:val="-2"/>
        </w:rPr>
        <w:t xml:space="preserve"> </w:t>
      </w:r>
      <w:r w:rsidRPr="00896F4B">
        <w:rPr>
          <w:spacing w:val="-1"/>
        </w:rPr>
        <w:t>in</w:t>
      </w:r>
      <w:r>
        <w:t xml:space="preserve"> the </w:t>
      </w:r>
      <w:r w:rsidRPr="00896F4B">
        <w:rPr>
          <w:spacing w:val="-1"/>
        </w:rPr>
        <w:t>CPB15+</w:t>
      </w:r>
      <w:r>
        <w:t xml:space="preserve"> </w:t>
      </w:r>
      <w:r w:rsidRPr="00896F4B">
        <w:rPr>
          <w:spacing w:val="-2"/>
        </w:rPr>
        <w:t>arm.</w:t>
      </w:r>
    </w:p>
    <w:p w14:paraId="03733475" w14:textId="77777777" w:rsidR="002E30F6" w:rsidRDefault="002E30F6" w:rsidP="003C2FFD">
      <w:pPr>
        <w:widowControl/>
        <w:ind w:left="562" w:hanging="562"/>
        <w:rPr>
          <w:rFonts w:ascii="Times New Roman" w:eastAsia="Times New Roman" w:hAnsi="Times New Roman"/>
          <w:sz w:val="21"/>
          <w:szCs w:val="21"/>
        </w:rPr>
      </w:pPr>
    </w:p>
    <w:p w14:paraId="75B01D47" w14:textId="77777777" w:rsidR="002E30F6" w:rsidRDefault="002E30F6" w:rsidP="003C2FFD">
      <w:pPr>
        <w:pStyle w:val="BodyText"/>
        <w:widowControl/>
        <w:numPr>
          <w:ilvl w:val="2"/>
          <w:numId w:val="33"/>
        </w:numPr>
        <w:ind w:left="562" w:hanging="562"/>
      </w:pPr>
      <w:r>
        <w:t>The</w:t>
      </w:r>
      <w:r>
        <w:rPr>
          <w:spacing w:val="-2"/>
        </w:rPr>
        <w:t xml:space="preserve"> </w:t>
      </w:r>
      <w:r>
        <w:rPr>
          <w:spacing w:val="-1"/>
        </w:rPr>
        <w:t>analysis</w:t>
      </w:r>
      <w:r>
        <w:t xml:space="preserve"> </w:t>
      </w:r>
      <w:r>
        <w:rPr>
          <w:spacing w:val="-2"/>
        </w:rPr>
        <w:t>of</w:t>
      </w:r>
      <w:r>
        <w:rPr>
          <w:spacing w:val="1"/>
        </w:rPr>
        <w:t xml:space="preserve"> </w:t>
      </w:r>
      <w:r>
        <w:rPr>
          <w:spacing w:val="-1"/>
        </w:rPr>
        <w:t>PFS as</w:t>
      </w:r>
      <w:r>
        <w:t xml:space="preserve"> </w:t>
      </w:r>
      <w:r>
        <w:rPr>
          <w:spacing w:val="-1"/>
        </w:rPr>
        <w:t>determined</w:t>
      </w:r>
      <w:r>
        <w:t xml:space="preserve"> by</w:t>
      </w:r>
      <w:r>
        <w:rPr>
          <w:spacing w:val="-3"/>
        </w:rPr>
        <w:t xml:space="preserve"> </w:t>
      </w:r>
      <w:r>
        <w:t xml:space="preserve">the </w:t>
      </w:r>
      <w:r>
        <w:rPr>
          <w:spacing w:val="-1"/>
        </w:rPr>
        <w:t>independent</w:t>
      </w:r>
      <w:r>
        <w:rPr>
          <w:spacing w:val="-2"/>
        </w:rPr>
        <w:t xml:space="preserve"> </w:t>
      </w:r>
      <w:r>
        <w:rPr>
          <w:spacing w:val="-1"/>
        </w:rPr>
        <w:t>review committee</w:t>
      </w:r>
      <w:r>
        <w:t xml:space="preserve"> </w:t>
      </w:r>
      <w:r>
        <w:rPr>
          <w:spacing w:val="-1"/>
        </w:rPr>
        <w:t>(censoring</w:t>
      </w:r>
      <w:r>
        <w:rPr>
          <w:spacing w:val="-3"/>
        </w:rPr>
        <w:t xml:space="preserve"> </w:t>
      </w:r>
      <w:r>
        <w:t>for</w:t>
      </w:r>
      <w:r>
        <w:rPr>
          <w:spacing w:val="1"/>
        </w:rPr>
        <w:t xml:space="preserve"> </w:t>
      </w:r>
      <w:r>
        <w:rPr>
          <w:spacing w:val="-1"/>
        </w:rPr>
        <w:t>NPT)</w:t>
      </w:r>
      <w:r>
        <w:rPr>
          <w:spacing w:val="51"/>
        </w:rPr>
        <w:t xml:space="preserve"> </w:t>
      </w:r>
      <w:r>
        <w:rPr>
          <w:spacing w:val="-1"/>
        </w:rPr>
        <w:t>shows</w:t>
      </w:r>
      <w:r>
        <w:t xml:space="preserve"> a</w:t>
      </w:r>
      <w:r>
        <w:rPr>
          <w:spacing w:val="-2"/>
        </w:rPr>
        <w:t xml:space="preserve"> </w:t>
      </w:r>
      <w:r>
        <w:rPr>
          <w:spacing w:val="-1"/>
        </w:rPr>
        <w:t>stratified</w:t>
      </w:r>
      <w:r>
        <w:rPr>
          <w:spacing w:val="-3"/>
        </w:rPr>
        <w:t xml:space="preserve"> </w:t>
      </w:r>
      <w:r>
        <w:rPr>
          <w:spacing w:val="-1"/>
        </w:rPr>
        <w:t>hazard</w:t>
      </w:r>
      <w:r>
        <w:rPr>
          <w:spacing w:val="-3"/>
        </w:rPr>
        <w:t xml:space="preserve"> </w:t>
      </w:r>
      <w:r>
        <w:t xml:space="preserve">ratio </w:t>
      </w:r>
      <w:r>
        <w:rPr>
          <w:spacing w:val="-2"/>
        </w:rPr>
        <w:t>of</w:t>
      </w:r>
      <w:r>
        <w:rPr>
          <w:spacing w:val="1"/>
        </w:rPr>
        <w:t xml:space="preserve"> </w:t>
      </w:r>
      <w:r>
        <w:rPr>
          <w:spacing w:val="-1"/>
        </w:rPr>
        <w:t>0.62</w:t>
      </w:r>
      <w:r>
        <w:t xml:space="preserve"> </w:t>
      </w:r>
      <w:r>
        <w:rPr>
          <w:spacing w:val="-1"/>
        </w:rPr>
        <w:t>(95%</w:t>
      </w:r>
      <w:r>
        <w:rPr>
          <w:spacing w:val="1"/>
        </w:rPr>
        <w:t xml:space="preserve"> </w:t>
      </w:r>
      <w:r>
        <w:rPr>
          <w:spacing w:val="-2"/>
        </w:rPr>
        <w:t>CI:</w:t>
      </w:r>
      <w:r>
        <w:rPr>
          <w:spacing w:val="1"/>
        </w:rPr>
        <w:t xml:space="preserve"> </w:t>
      </w:r>
      <w:r>
        <w:rPr>
          <w:spacing w:val="-1"/>
        </w:rPr>
        <w:t>0.50-0.77,</w:t>
      </w:r>
      <w:r>
        <w:t xml:space="preserve"> </w:t>
      </w:r>
      <w:r>
        <w:rPr>
          <w:spacing w:val="-1"/>
        </w:rPr>
        <w:t>1-sided</w:t>
      </w:r>
      <w:r>
        <w:t xml:space="preserve"> </w:t>
      </w:r>
      <w:r>
        <w:rPr>
          <w:spacing w:val="-1"/>
        </w:rPr>
        <w:t>log-rank</w:t>
      </w:r>
      <w:r>
        <w:rPr>
          <w:spacing w:val="-3"/>
        </w:rPr>
        <w:t xml:space="preserve"> </w:t>
      </w:r>
      <w:r>
        <w:rPr>
          <w:spacing w:val="-1"/>
        </w:rPr>
        <w:t>p-value</w:t>
      </w:r>
      <w:r>
        <w:t xml:space="preserve"> &lt; </w:t>
      </w:r>
      <w:r>
        <w:rPr>
          <w:spacing w:val="-1"/>
        </w:rPr>
        <w:t>0.0001)</w:t>
      </w:r>
      <w:r>
        <w:rPr>
          <w:spacing w:val="79"/>
        </w:rPr>
        <w:t xml:space="preserve"> </w:t>
      </w:r>
      <w:r>
        <w:rPr>
          <w:spacing w:val="-1"/>
        </w:rPr>
        <w:t>when</w:t>
      </w:r>
      <w:r>
        <w:t xml:space="preserve"> </w:t>
      </w:r>
      <w:r>
        <w:rPr>
          <w:spacing w:val="-1"/>
        </w:rPr>
        <w:t>CPB15+</w:t>
      </w:r>
      <w:r>
        <w:t xml:space="preserve"> </w:t>
      </w:r>
      <w:r>
        <w:rPr>
          <w:spacing w:val="-1"/>
        </w:rPr>
        <w:t>is</w:t>
      </w:r>
      <w:r>
        <w:t xml:space="preserve"> </w:t>
      </w:r>
      <w:r>
        <w:rPr>
          <w:spacing w:val="-1"/>
        </w:rPr>
        <w:t>compared</w:t>
      </w:r>
      <w:r>
        <w:rPr>
          <w:spacing w:val="-3"/>
        </w:rPr>
        <w:t xml:space="preserve"> </w:t>
      </w:r>
      <w:r>
        <w:t xml:space="preserve">with </w:t>
      </w:r>
      <w:r>
        <w:rPr>
          <w:spacing w:val="-1"/>
        </w:rPr>
        <w:t>CPP,</w:t>
      </w:r>
      <w:r>
        <w:t xml:space="preserve"> </w:t>
      </w:r>
      <w:r>
        <w:rPr>
          <w:spacing w:val="-1"/>
        </w:rPr>
        <w:t>with</w:t>
      </w:r>
      <w:r>
        <w:rPr>
          <w:spacing w:val="-3"/>
        </w:rPr>
        <w:t xml:space="preserve"> </w:t>
      </w:r>
      <w:r>
        <w:t xml:space="preserve">a </w:t>
      </w:r>
      <w:r>
        <w:rPr>
          <w:spacing w:val="-1"/>
        </w:rPr>
        <w:t>median</w:t>
      </w:r>
      <w:r>
        <w:t xml:space="preserve"> </w:t>
      </w:r>
      <w:r>
        <w:rPr>
          <w:spacing w:val="-2"/>
        </w:rPr>
        <w:t>PFS</w:t>
      </w:r>
      <w:r>
        <w:rPr>
          <w:spacing w:val="-1"/>
        </w:rPr>
        <w:t xml:space="preserve"> </w:t>
      </w:r>
      <w:r>
        <w:t>of</w:t>
      </w:r>
      <w:r>
        <w:rPr>
          <w:spacing w:val="1"/>
        </w:rPr>
        <w:t xml:space="preserve"> </w:t>
      </w:r>
      <w:r>
        <w:t>13.1</w:t>
      </w:r>
      <w:r>
        <w:rPr>
          <w:spacing w:val="-3"/>
        </w:rPr>
        <w:t xml:space="preserve"> </w:t>
      </w:r>
      <w:r>
        <w:t>in</w:t>
      </w:r>
      <w:r>
        <w:rPr>
          <w:spacing w:val="-3"/>
        </w:rPr>
        <w:t xml:space="preserve"> </w:t>
      </w:r>
      <w:r>
        <w:t xml:space="preserve">the </w:t>
      </w:r>
      <w:r>
        <w:rPr>
          <w:spacing w:val="-1"/>
        </w:rPr>
        <w:t>CPP</w:t>
      </w:r>
      <w:r>
        <w:rPr>
          <w:spacing w:val="-3"/>
        </w:rPr>
        <w:t xml:space="preserve"> </w:t>
      </w:r>
      <w:r>
        <w:t>arm</w:t>
      </w:r>
      <w:r>
        <w:rPr>
          <w:spacing w:val="-4"/>
        </w:rPr>
        <w:t xml:space="preserve"> </w:t>
      </w:r>
      <w:r>
        <w:t>and 19.1</w:t>
      </w:r>
      <w:r w:rsidR="007F6509">
        <w:rPr>
          <w:spacing w:val="41"/>
        </w:rPr>
        <w:t> </w:t>
      </w:r>
      <w:r>
        <w:rPr>
          <w:spacing w:val="-1"/>
        </w:rPr>
        <w:t>months</w:t>
      </w:r>
      <w:r>
        <w:t xml:space="preserve"> in </w:t>
      </w:r>
      <w:r>
        <w:rPr>
          <w:spacing w:val="-1"/>
        </w:rPr>
        <w:t>the</w:t>
      </w:r>
      <w:r>
        <w:t xml:space="preserve"> </w:t>
      </w:r>
      <w:r>
        <w:rPr>
          <w:spacing w:val="-1"/>
        </w:rPr>
        <w:t>CPB15+</w:t>
      </w:r>
      <w:r>
        <w:rPr>
          <w:spacing w:val="-2"/>
        </w:rPr>
        <w:t xml:space="preserve"> </w:t>
      </w:r>
      <w:r>
        <w:rPr>
          <w:spacing w:val="-1"/>
        </w:rPr>
        <w:t>arm.</w:t>
      </w:r>
    </w:p>
    <w:p w14:paraId="00603684" w14:textId="77777777" w:rsidR="002E30F6" w:rsidRDefault="002E30F6" w:rsidP="00B56F29">
      <w:pPr>
        <w:widowControl/>
        <w:rPr>
          <w:rFonts w:ascii="Times New Roman" w:eastAsia="Times New Roman" w:hAnsi="Times New Roman"/>
          <w:sz w:val="21"/>
          <w:szCs w:val="21"/>
        </w:rPr>
      </w:pPr>
    </w:p>
    <w:p w14:paraId="0618140A" w14:textId="77777777" w:rsidR="002E30F6" w:rsidRDefault="002E30F6" w:rsidP="00B56F29">
      <w:pPr>
        <w:pStyle w:val="BodyText"/>
        <w:widowControl/>
        <w:ind w:left="0"/>
      </w:pPr>
      <w:r>
        <w:rPr>
          <w:spacing w:val="-1"/>
        </w:rPr>
        <w:t>PFS subgroup</w:t>
      </w:r>
      <w:r>
        <w:t xml:space="preserve"> </w:t>
      </w:r>
      <w:r>
        <w:rPr>
          <w:spacing w:val="-1"/>
        </w:rPr>
        <w:t>analyses</w:t>
      </w:r>
      <w:r>
        <w:rPr>
          <w:spacing w:val="-2"/>
        </w:rPr>
        <w:t xml:space="preserve"> </w:t>
      </w:r>
      <w:r>
        <w:t>by</w:t>
      </w:r>
      <w:r>
        <w:rPr>
          <w:spacing w:val="-3"/>
        </w:rPr>
        <w:t xml:space="preserve"> </w:t>
      </w:r>
      <w:r>
        <w:rPr>
          <w:spacing w:val="-1"/>
        </w:rPr>
        <w:t>disease</w:t>
      </w:r>
      <w:r>
        <w:rPr>
          <w:spacing w:val="-2"/>
        </w:rPr>
        <w:t xml:space="preserve"> </w:t>
      </w:r>
      <w:r>
        <w:rPr>
          <w:spacing w:val="-1"/>
        </w:rPr>
        <w:t>stage</w:t>
      </w:r>
      <w:r>
        <w:t xml:space="preserve"> and </w:t>
      </w:r>
      <w:r>
        <w:rPr>
          <w:spacing w:val="-1"/>
        </w:rPr>
        <w:t>debulking</w:t>
      </w:r>
      <w:r>
        <w:rPr>
          <w:spacing w:val="-3"/>
        </w:rPr>
        <w:t xml:space="preserve"> </w:t>
      </w:r>
      <w:r>
        <w:t>status</w:t>
      </w:r>
      <w:r>
        <w:rPr>
          <w:spacing w:val="-3"/>
        </w:rPr>
        <w:t xml:space="preserve"> </w:t>
      </w:r>
      <w:r>
        <w:t>are</w:t>
      </w:r>
      <w:r>
        <w:rPr>
          <w:spacing w:val="-2"/>
        </w:rPr>
        <w:t xml:space="preserve"> </w:t>
      </w:r>
      <w:r>
        <w:rPr>
          <w:spacing w:val="-1"/>
        </w:rPr>
        <w:t>summarised</w:t>
      </w:r>
      <w:r>
        <w:t xml:space="preserve"> in</w:t>
      </w:r>
      <w:r>
        <w:rPr>
          <w:spacing w:val="-3"/>
        </w:rPr>
        <w:t xml:space="preserve"> </w:t>
      </w:r>
      <w:r>
        <w:t>Table</w:t>
      </w:r>
      <w:r>
        <w:rPr>
          <w:spacing w:val="-3"/>
        </w:rPr>
        <w:t xml:space="preserve"> </w:t>
      </w:r>
      <w:r w:rsidR="00DF47F4">
        <w:rPr>
          <w:spacing w:val="-3"/>
        </w:rPr>
        <w:t>17</w:t>
      </w:r>
      <w:r>
        <w:t>.</w:t>
      </w:r>
      <w:r>
        <w:rPr>
          <w:spacing w:val="-3"/>
        </w:rPr>
        <w:t xml:space="preserve"> </w:t>
      </w:r>
      <w:r>
        <w:t>These</w:t>
      </w:r>
      <w:r>
        <w:rPr>
          <w:spacing w:val="47"/>
        </w:rPr>
        <w:t xml:space="preserve"> </w:t>
      </w:r>
      <w:r>
        <w:rPr>
          <w:spacing w:val="-1"/>
        </w:rPr>
        <w:t>results</w:t>
      </w:r>
      <w:r>
        <w:t xml:space="preserve"> </w:t>
      </w:r>
      <w:r>
        <w:rPr>
          <w:spacing w:val="-1"/>
        </w:rPr>
        <w:t>demonstrate</w:t>
      </w:r>
      <w:r>
        <w:t xml:space="preserve"> </w:t>
      </w:r>
      <w:r>
        <w:rPr>
          <w:spacing w:val="-1"/>
        </w:rPr>
        <w:t>robustness</w:t>
      </w:r>
      <w:r>
        <w:t xml:space="preserve"> </w:t>
      </w:r>
      <w:r>
        <w:rPr>
          <w:spacing w:val="-2"/>
        </w:rPr>
        <w:t>of</w:t>
      </w:r>
      <w:r>
        <w:rPr>
          <w:spacing w:val="1"/>
        </w:rPr>
        <w:t xml:space="preserve"> </w:t>
      </w:r>
      <w:r>
        <w:rPr>
          <w:spacing w:val="-1"/>
        </w:rPr>
        <w:t>the</w:t>
      </w:r>
      <w:r>
        <w:t xml:space="preserve"> </w:t>
      </w:r>
      <w:r>
        <w:rPr>
          <w:spacing w:val="-1"/>
        </w:rPr>
        <w:t>analysis</w:t>
      </w:r>
      <w:r>
        <w:rPr>
          <w:spacing w:val="-2"/>
        </w:rPr>
        <w:t xml:space="preserve"> </w:t>
      </w:r>
      <w:r>
        <w:t>of</w:t>
      </w:r>
      <w:r>
        <w:rPr>
          <w:spacing w:val="1"/>
        </w:rPr>
        <w:t xml:space="preserve"> </w:t>
      </w:r>
      <w:r>
        <w:rPr>
          <w:spacing w:val="-1"/>
        </w:rPr>
        <w:t>PFS</w:t>
      </w:r>
      <w:r>
        <w:rPr>
          <w:spacing w:val="-3"/>
        </w:rPr>
        <w:t xml:space="preserve"> </w:t>
      </w:r>
      <w:r>
        <w:rPr>
          <w:spacing w:val="-1"/>
        </w:rPr>
        <w:t>as</w:t>
      </w:r>
      <w:r>
        <w:t xml:space="preserve"> </w:t>
      </w:r>
      <w:r>
        <w:rPr>
          <w:spacing w:val="-1"/>
        </w:rPr>
        <w:t>shown</w:t>
      </w:r>
      <w:r>
        <w:rPr>
          <w:spacing w:val="-3"/>
        </w:rPr>
        <w:t xml:space="preserve"> </w:t>
      </w:r>
      <w:r>
        <w:t>in</w:t>
      </w:r>
      <w:r>
        <w:rPr>
          <w:spacing w:val="-3"/>
        </w:rPr>
        <w:t xml:space="preserve"> </w:t>
      </w:r>
      <w:r>
        <w:t xml:space="preserve">Table </w:t>
      </w:r>
      <w:r w:rsidR="00081947">
        <w:t>16</w:t>
      </w:r>
      <w:r>
        <w:rPr>
          <w:spacing w:val="-2"/>
        </w:rPr>
        <w:t>.</w:t>
      </w:r>
    </w:p>
    <w:p w14:paraId="64C56BF2" w14:textId="77777777" w:rsidR="002E30F6" w:rsidRDefault="002E30F6" w:rsidP="00B56F29">
      <w:pPr>
        <w:widowControl/>
        <w:rPr>
          <w:rFonts w:ascii="Times New Roman" w:eastAsia="Times New Roman" w:hAnsi="Times New Roman"/>
        </w:rPr>
      </w:pPr>
    </w:p>
    <w:p w14:paraId="04CB007D" w14:textId="77777777" w:rsidR="002E30F6" w:rsidRDefault="002E30F6" w:rsidP="005364BB">
      <w:pPr>
        <w:pStyle w:val="Heading1"/>
        <w:keepNext/>
        <w:widowControl/>
        <w:tabs>
          <w:tab w:val="left" w:pos="1333"/>
        </w:tabs>
        <w:ind w:left="202"/>
        <w:rPr>
          <w:b w:val="0"/>
          <w:bCs w:val="0"/>
        </w:rPr>
      </w:pPr>
      <w:r>
        <w:rPr>
          <w:spacing w:val="-1"/>
        </w:rPr>
        <w:lastRenderedPageBreak/>
        <w:t>Table</w:t>
      </w:r>
      <w:r>
        <w:t xml:space="preserve"> </w:t>
      </w:r>
      <w:r w:rsidR="00081947">
        <w:t>17</w:t>
      </w:r>
      <w:r>
        <w:tab/>
        <w:t>PFS</w:t>
      </w:r>
      <w:r>
        <w:rPr>
          <w:position w:val="10"/>
          <w:sz w:val="14"/>
        </w:rPr>
        <w:t>1</w:t>
      </w:r>
      <w:r>
        <w:rPr>
          <w:spacing w:val="19"/>
          <w:position w:val="10"/>
          <w:sz w:val="14"/>
        </w:rPr>
        <w:t xml:space="preserve"> </w:t>
      </w:r>
      <w:r>
        <w:rPr>
          <w:spacing w:val="-1"/>
        </w:rPr>
        <w:t>results</w:t>
      </w:r>
      <w:r>
        <w:t xml:space="preserve"> </w:t>
      </w:r>
      <w:r>
        <w:rPr>
          <w:spacing w:val="-1"/>
        </w:rPr>
        <w:t>by</w:t>
      </w:r>
      <w:r>
        <w:rPr>
          <w:spacing w:val="-3"/>
        </w:rPr>
        <w:t xml:space="preserve"> </w:t>
      </w:r>
      <w:r>
        <w:rPr>
          <w:spacing w:val="-1"/>
        </w:rPr>
        <w:t>disease</w:t>
      </w:r>
      <w:r>
        <w:t xml:space="preserve"> </w:t>
      </w:r>
      <w:r>
        <w:rPr>
          <w:spacing w:val="-1"/>
        </w:rPr>
        <w:t>stage</w:t>
      </w:r>
      <w:r>
        <w:t xml:space="preserve"> </w:t>
      </w:r>
      <w:r>
        <w:rPr>
          <w:spacing w:val="-1"/>
        </w:rPr>
        <w:t>and debulking</w:t>
      </w:r>
      <w:r>
        <w:t xml:space="preserve"> </w:t>
      </w:r>
      <w:r>
        <w:rPr>
          <w:spacing w:val="-1"/>
        </w:rPr>
        <w:t>status</w:t>
      </w:r>
      <w:r>
        <w:rPr>
          <w:spacing w:val="-4"/>
        </w:rPr>
        <w:t xml:space="preserve"> </w:t>
      </w:r>
      <w:r>
        <w:rPr>
          <w:spacing w:val="-1"/>
        </w:rPr>
        <w:t>from</w:t>
      </w:r>
      <w:r>
        <w:rPr>
          <w:spacing w:val="1"/>
        </w:rPr>
        <w:t xml:space="preserve"> </w:t>
      </w:r>
      <w:r>
        <w:rPr>
          <w:spacing w:val="-1"/>
        </w:rPr>
        <w:t>study</w:t>
      </w:r>
      <w:r>
        <w:t xml:space="preserve"> </w:t>
      </w:r>
      <w:r>
        <w:rPr>
          <w:spacing w:val="-1"/>
        </w:rPr>
        <w:t>GOG-0218</w:t>
      </w:r>
    </w:p>
    <w:p w14:paraId="7ADE795F" w14:textId="77777777" w:rsidR="002E30F6" w:rsidRDefault="002E30F6" w:rsidP="005364BB">
      <w:pPr>
        <w:keepNext/>
        <w:widowControl/>
        <w:rPr>
          <w:rFonts w:ascii="Times New Roman" w:eastAsia="Times New Roman" w:hAnsi="Times New Roman"/>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93"/>
        <w:gridCol w:w="2061"/>
        <w:gridCol w:w="2062"/>
        <w:gridCol w:w="2062"/>
      </w:tblGrid>
      <w:tr w:rsidR="002E30F6" w:rsidRPr="00F944C2" w14:paraId="7F361CF2" w14:textId="77777777" w:rsidTr="002C0B97">
        <w:trPr>
          <w:cantSplit/>
        </w:trPr>
        <w:tc>
          <w:tcPr>
            <w:tcW w:w="9278" w:type="dxa"/>
            <w:gridSpan w:val="4"/>
            <w:tcBorders>
              <w:top w:val="single" w:sz="4" w:space="0" w:color="auto"/>
              <w:left w:val="single" w:sz="4" w:space="0" w:color="auto"/>
              <w:bottom w:val="single" w:sz="4" w:space="0" w:color="auto"/>
              <w:right w:val="single" w:sz="4" w:space="0" w:color="auto"/>
            </w:tcBorders>
            <w:shd w:val="clear" w:color="auto" w:fill="auto"/>
          </w:tcPr>
          <w:p w14:paraId="43E33A08" w14:textId="6127DAB8" w:rsidR="002E30F6" w:rsidRPr="00F944C2" w:rsidRDefault="002E30F6" w:rsidP="005364BB">
            <w:pPr>
              <w:pStyle w:val="Default"/>
              <w:keepNext/>
              <w:rPr>
                <w:rFonts w:eastAsia="Times New Roman"/>
                <w:sz w:val="22"/>
                <w:szCs w:val="22"/>
              </w:rPr>
            </w:pPr>
            <w:r w:rsidRPr="00F944C2">
              <w:rPr>
                <w:sz w:val="22"/>
                <w:szCs w:val="22"/>
              </w:rPr>
              <w:t>Randomised patients stage III optimally debulked disease</w:t>
            </w:r>
            <w:r w:rsidRPr="00F944C2">
              <w:rPr>
                <w:sz w:val="22"/>
                <w:szCs w:val="22"/>
                <w:vertAlign w:val="superscript"/>
              </w:rPr>
              <w:t>2,3</w:t>
            </w:r>
          </w:p>
        </w:tc>
      </w:tr>
      <w:tr w:rsidR="002E30F6" w:rsidRPr="00F944C2" w14:paraId="02DF15FC" w14:textId="77777777" w:rsidTr="002C0B97">
        <w:trPr>
          <w:cantSplit/>
        </w:trPr>
        <w:tc>
          <w:tcPr>
            <w:tcW w:w="2970" w:type="dxa"/>
            <w:tcBorders>
              <w:left w:val="single" w:sz="4" w:space="0" w:color="auto"/>
              <w:bottom w:val="nil"/>
              <w:right w:val="single" w:sz="4" w:space="0" w:color="auto"/>
            </w:tcBorders>
            <w:shd w:val="clear" w:color="auto" w:fill="auto"/>
          </w:tcPr>
          <w:p w14:paraId="5A015A29" w14:textId="77777777" w:rsidR="002E30F6" w:rsidRPr="00F944C2" w:rsidRDefault="002E30F6" w:rsidP="005364BB">
            <w:pPr>
              <w:keepNext/>
              <w:widowControl/>
              <w:rPr>
                <w:rFonts w:ascii="Times New Roman" w:eastAsia="Times New Roman" w:hAnsi="Times New Roman"/>
              </w:rPr>
            </w:pPr>
          </w:p>
        </w:tc>
        <w:tc>
          <w:tcPr>
            <w:tcW w:w="2102" w:type="dxa"/>
            <w:tcBorders>
              <w:top w:val="single" w:sz="4" w:space="0" w:color="auto"/>
              <w:left w:val="single" w:sz="4" w:space="0" w:color="auto"/>
              <w:bottom w:val="nil"/>
              <w:right w:val="single" w:sz="4" w:space="0" w:color="auto"/>
            </w:tcBorders>
            <w:shd w:val="clear" w:color="auto" w:fill="auto"/>
          </w:tcPr>
          <w:p w14:paraId="00ECC69E" w14:textId="77777777" w:rsidR="002E30F6" w:rsidRPr="00F944C2" w:rsidRDefault="002E30F6" w:rsidP="005364BB">
            <w:pPr>
              <w:pStyle w:val="Default"/>
              <w:keepNext/>
              <w:jc w:val="center"/>
              <w:rPr>
                <w:rFonts w:eastAsia="Times New Roman"/>
                <w:sz w:val="22"/>
                <w:szCs w:val="22"/>
              </w:rPr>
            </w:pPr>
            <w:r w:rsidRPr="00F944C2">
              <w:rPr>
                <w:sz w:val="22"/>
                <w:szCs w:val="22"/>
              </w:rPr>
              <w:t xml:space="preserve">CPP </w:t>
            </w:r>
          </w:p>
        </w:tc>
        <w:tc>
          <w:tcPr>
            <w:tcW w:w="2103" w:type="dxa"/>
            <w:tcBorders>
              <w:left w:val="single" w:sz="4" w:space="0" w:color="auto"/>
              <w:bottom w:val="nil"/>
            </w:tcBorders>
            <w:shd w:val="clear" w:color="auto" w:fill="auto"/>
          </w:tcPr>
          <w:p w14:paraId="168C4835" w14:textId="77777777" w:rsidR="002E30F6" w:rsidRPr="00F944C2" w:rsidRDefault="002E30F6" w:rsidP="005364BB">
            <w:pPr>
              <w:pStyle w:val="Default"/>
              <w:keepNext/>
              <w:jc w:val="center"/>
              <w:rPr>
                <w:rFonts w:eastAsia="Times New Roman"/>
                <w:sz w:val="22"/>
                <w:szCs w:val="22"/>
              </w:rPr>
            </w:pPr>
            <w:r w:rsidRPr="00F944C2">
              <w:rPr>
                <w:sz w:val="22"/>
                <w:szCs w:val="22"/>
              </w:rPr>
              <w:t xml:space="preserve">CPB15 </w:t>
            </w:r>
          </w:p>
        </w:tc>
        <w:tc>
          <w:tcPr>
            <w:tcW w:w="2103" w:type="dxa"/>
            <w:tcBorders>
              <w:bottom w:val="nil"/>
              <w:right w:val="single" w:sz="4" w:space="0" w:color="auto"/>
            </w:tcBorders>
            <w:shd w:val="clear" w:color="auto" w:fill="auto"/>
          </w:tcPr>
          <w:p w14:paraId="1EBAE48F" w14:textId="77777777" w:rsidR="002E30F6" w:rsidRPr="00F944C2" w:rsidRDefault="002E30F6" w:rsidP="005364BB">
            <w:pPr>
              <w:pStyle w:val="Default"/>
              <w:keepNext/>
              <w:jc w:val="center"/>
              <w:rPr>
                <w:rFonts w:eastAsia="Times New Roman"/>
                <w:sz w:val="22"/>
                <w:szCs w:val="22"/>
              </w:rPr>
            </w:pPr>
            <w:r w:rsidRPr="00F944C2">
              <w:rPr>
                <w:sz w:val="22"/>
                <w:szCs w:val="22"/>
              </w:rPr>
              <w:t xml:space="preserve">CPB15+ </w:t>
            </w:r>
          </w:p>
        </w:tc>
      </w:tr>
      <w:tr w:rsidR="002E30F6" w:rsidRPr="00F944C2" w14:paraId="27F58D41" w14:textId="77777777" w:rsidTr="002C0B97">
        <w:trPr>
          <w:cantSplit/>
        </w:trPr>
        <w:tc>
          <w:tcPr>
            <w:tcW w:w="2970" w:type="dxa"/>
            <w:tcBorders>
              <w:top w:val="nil"/>
              <w:left w:val="single" w:sz="4" w:space="0" w:color="auto"/>
              <w:bottom w:val="nil"/>
              <w:right w:val="single" w:sz="4" w:space="0" w:color="auto"/>
            </w:tcBorders>
            <w:shd w:val="clear" w:color="auto" w:fill="auto"/>
          </w:tcPr>
          <w:p w14:paraId="435B2014" w14:textId="77777777" w:rsidR="002E30F6" w:rsidRPr="00F944C2" w:rsidRDefault="002E30F6" w:rsidP="005364BB">
            <w:pPr>
              <w:keepNext/>
              <w:widowControl/>
              <w:rPr>
                <w:rFonts w:ascii="Times New Roman" w:eastAsia="Times New Roman" w:hAnsi="Times New Roman"/>
              </w:rPr>
            </w:pPr>
          </w:p>
        </w:tc>
        <w:tc>
          <w:tcPr>
            <w:tcW w:w="2102" w:type="dxa"/>
            <w:tcBorders>
              <w:top w:val="nil"/>
              <w:left w:val="single" w:sz="4" w:space="0" w:color="auto"/>
              <w:bottom w:val="nil"/>
              <w:right w:val="single" w:sz="4" w:space="0" w:color="auto"/>
            </w:tcBorders>
            <w:shd w:val="clear" w:color="auto" w:fill="auto"/>
          </w:tcPr>
          <w:p w14:paraId="19EA71F4" w14:textId="4A33F846" w:rsidR="002E30F6" w:rsidRPr="00F944C2" w:rsidRDefault="002E30F6" w:rsidP="005364BB">
            <w:pPr>
              <w:pStyle w:val="Default"/>
              <w:keepNext/>
              <w:jc w:val="center"/>
              <w:rPr>
                <w:rFonts w:eastAsia="Times New Roman"/>
                <w:sz w:val="22"/>
                <w:szCs w:val="22"/>
              </w:rPr>
            </w:pPr>
            <w:r w:rsidRPr="00F944C2">
              <w:rPr>
                <w:sz w:val="22"/>
                <w:szCs w:val="22"/>
              </w:rPr>
              <w:t>(n</w:t>
            </w:r>
            <w:r w:rsidR="006657B3">
              <w:rPr>
                <w:sz w:val="22"/>
                <w:szCs w:val="22"/>
              </w:rPr>
              <w:t> </w:t>
            </w:r>
            <w:r w:rsidRPr="00F944C2">
              <w:rPr>
                <w:sz w:val="22"/>
                <w:szCs w:val="22"/>
              </w:rPr>
              <w:t>=</w:t>
            </w:r>
            <w:r w:rsidR="006657B3">
              <w:rPr>
                <w:sz w:val="22"/>
                <w:szCs w:val="22"/>
              </w:rPr>
              <w:t> </w:t>
            </w:r>
            <w:r w:rsidRPr="00F944C2">
              <w:rPr>
                <w:sz w:val="22"/>
                <w:szCs w:val="22"/>
              </w:rPr>
              <w:t>219)</w:t>
            </w:r>
          </w:p>
        </w:tc>
        <w:tc>
          <w:tcPr>
            <w:tcW w:w="2103" w:type="dxa"/>
            <w:tcBorders>
              <w:top w:val="nil"/>
              <w:left w:val="single" w:sz="4" w:space="0" w:color="auto"/>
              <w:bottom w:val="nil"/>
            </w:tcBorders>
            <w:shd w:val="clear" w:color="auto" w:fill="auto"/>
          </w:tcPr>
          <w:p w14:paraId="522265CC" w14:textId="02E4DD3A" w:rsidR="002E30F6" w:rsidRPr="00F944C2" w:rsidRDefault="002E30F6" w:rsidP="005364BB">
            <w:pPr>
              <w:pStyle w:val="Default"/>
              <w:keepNext/>
              <w:jc w:val="center"/>
              <w:rPr>
                <w:rFonts w:eastAsia="Times New Roman"/>
                <w:sz w:val="22"/>
                <w:szCs w:val="22"/>
              </w:rPr>
            </w:pPr>
            <w:r w:rsidRPr="00F944C2">
              <w:rPr>
                <w:sz w:val="22"/>
                <w:szCs w:val="22"/>
              </w:rPr>
              <w:t>(n</w:t>
            </w:r>
            <w:r w:rsidR="006657B3">
              <w:rPr>
                <w:sz w:val="22"/>
                <w:szCs w:val="22"/>
              </w:rPr>
              <w:t> </w:t>
            </w:r>
            <w:r w:rsidRPr="00F944C2">
              <w:rPr>
                <w:sz w:val="22"/>
                <w:szCs w:val="22"/>
              </w:rPr>
              <w:t>=</w:t>
            </w:r>
            <w:r w:rsidR="006657B3">
              <w:rPr>
                <w:sz w:val="22"/>
                <w:szCs w:val="22"/>
              </w:rPr>
              <w:t> </w:t>
            </w:r>
            <w:r w:rsidRPr="00F944C2">
              <w:rPr>
                <w:sz w:val="22"/>
                <w:szCs w:val="22"/>
              </w:rPr>
              <w:t xml:space="preserve">204) </w:t>
            </w:r>
          </w:p>
        </w:tc>
        <w:tc>
          <w:tcPr>
            <w:tcW w:w="2103" w:type="dxa"/>
            <w:tcBorders>
              <w:top w:val="nil"/>
              <w:bottom w:val="nil"/>
              <w:right w:val="single" w:sz="4" w:space="0" w:color="auto"/>
            </w:tcBorders>
            <w:shd w:val="clear" w:color="auto" w:fill="auto"/>
          </w:tcPr>
          <w:p w14:paraId="0CA819E1" w14:textId="3B7EB661" w:rsidR="002E30F6" w:rsidRPr="00F944C2" w:rsidRDefault="002E30F6" w:rsidP="005364BB">
            <w:pPr>
              <w:pStyle w:val="Default"/>
              <w:keepNext/>
              <w:jc w:val="center"/>
              <w:rPr>
                <w:rFonts w:eastAsia="Times New Roman"/>
                <w:sz w:val="22"/>
                <w:szCs w:val="22"/>
              </w:rPr>
            </w:pPr>
            <w:r w:rsidRPr="00F944C2">
              <w:rPr>
                <w:sz w:val="22"/>
                <w:szCs w:val="22"/>
              </w:rPr>
              <w:t>(n</w:t>
            </w:r>
            <w:r w:rsidR="006657B3">
              <w:rPr>
                <w:sz w:val="22"/>
                <w:szCs w:val="22"/>
              </w:rPr>
              <w:t> </w:t>
            </w:r>
            <w:r w:rsidRPr="00F944C2">
              <w:rPr>
                <w:sz w:val="22"/>
                <w:szCs w:val="22"/>
              </w:rPr>
              <w:t>=</w:t>
            </w:r>
            <w:r w:rsidR="006657B3">
              <w:rPr>
                <w:sz w:val="22"/>
                <w:szCs w:val="22"/>
              </w:rPr>
              <w:t> </w:t>
            </w:r>
            <w:r w:rsidRPr="00F944C2">
              <w:rPr>
                <w:sz w:val="22"/>
                <w:szCs w:val="22"/>
              </w:rPr>
              <w:t xml:space="preserve">216) </w:t>
            </w:r>
          </w:p>
        </w:tc>
      </w:tr>
      <w:tr w:rsidR="002E30F6" w:rsidRPr="00F944C2" w14:paraId="77AF85A4" w14:textId="77777777" w:rsidTr="002C0B97">
        <w:trPr>
          <w:cantSplit/>
        </w:trPr>
        <w:tc>
          <w:tcPr>
            <w:tcW w:w="2970" w:type="dxa"/>
            <w:tcBorders>
              <w:top w:val="nil"/>
              <w:left w:val="single" w:sz="4" w:space="0" w:color="auto"/>
              <w:bottom w:val="nil"/>
              <w:right w:val="single" w:sz="4" w:space="0" w:color="auto"/>
            </w:tcBorders>
            <w:shd w:val="clear" w:color="auto" w:fill="auto"/>
          </w:tcPr>
          <w:p w14:paraId="1238B927" w14:textId="77777777" w:rsidR="002E30F6" w:rsidRPr="00F944C2" w:rsidRDefault="002E30F6" w:rsidP="005364BB">
            <w:pPr>
              <w:pStyle w:val="Default"/>
              <w:keepNext/>
              <w:rPr>
                <w:rFonts w:eastAsia="Times New Roman"/>
                <w:sz w:val="22"/>
                <w:szCs w:val="22"/>
              </w:rPr>
            </w:pPr>
            <w:r w:rsidRPr="00F944C2">
              <w:rPr>
                <w:sz w:val="22"/>
                <w:szCs w:val="22"/>
              </w:rPr>
              <w:t xml:space="preserve">Median PFS (months) </w:t>
            </w:r>
          </w:p>
        </w:tc>
        <w:tc>
          <w:tcPr>
            <w:tcW w:w="2102" w:type="dxa"/>
            <w:tcBorders>
              <w:top w:val="nil"/>
              <w:left w:val="single" w:sz="4" w:space="0" w:color="auto"/>
              <w:bottom w:val="nil"/>
              <w:right w:val="single" w:sz="4" w:space="0" w:color="auto"/>
            </w:tcBorders>
            <w:shd w:val="clear" w:color="auto" w:fill="auto"/>
          </w:tcPr>
          <w:p w14:paraId="2523CC09" w14:textId="77777777" w:rsidR="002E30F6" w:rsidRPr="00F944C2" w:rsidRDefault="002E30F6" w:rsidP="005364BB">
            <w:pPr>
              <w:pStyle w:val="Default"/>
              <w:keepNext/>
              <w:jc w:val="center"/>
              <w:rPr>
                <w:rFonts w:eastAsia="Times New Roman"/>
                <w:sz w:val="22"/>
                <w:szCs w:val="22"/>
              </w:rPr>
            </w:pPr>
            <w:r w:rsidRPr="00F944C2">
              <w:rPr>
                <w:sz w:val="22"/>
                <w:szCs w:val="22"/>
              </w:rPr>
              <w:t>12.4</w:t>
            </w:r>
          </w:p>
        </w:tc>
        <w:tc>
          <w:tcPr>
            <w:tcW w:w="2103" w:type="dxa"/>
            <w:tcBorders>
              <w:top w:val="nil"/>
              <w:left w:val="single" w:sz="4" w:space="0" w:color="auto"/>
              <w:bottom w:val="nil"/>
            </w:tcBorders>
            <w:shd w:val="clear" w:color="auto" w:fill="auto"/>
          </w:tcPr>
          <w:p w14:paraId="695737F4" w14:textId="77777777" w:rsidR="002E30F6" w:rsidRPr="00F944C2" w:rsidRDefault="002E30F6" w:rsidP="005364BB">
            <w:pPr>
              <w:pStyle w:val="Default"/>
              <w:keepNext/>
              <w:jc w:val="center"/>
              <w:rPr>
                <w:rFonts w:eastAsia="Times New Roman"/>
                <w:sz w:val="22"/>
                <w:szCs w:val="22"/>
              </w:rPr>
            </w:pPr>
            <w:r w:rsidRPr="00F944C2">
              <w:rPr>
                <w:sz w:val="22"/>
                <w:szCs w:val="22"/>
              </w:rPr>
              <w:t xml:space="preserve">14.3 </w:t>
            </w:r>
          </w:p>
        </w:tc>
        <w:tc>
          <w:tcPr>
            <w:tcW w:w="2103" w:type="dxa"/>
            <w:tcBorders>
              <w:top w:val="nil"/>
              <w:bottom w:val="nil"/>
              <w:right w:val="single" w:sz="4" w:space="0" w:color="auto"/>
            </w:tcBorders>
            <w:shd w:val="clear" w:color="auto" w:fill="auto"/>
          </w:tcPr>
          <w:p w14:paraId="520A7ECE" w14:textId="77777777" w:rsidR="002E30F6" w:rsidRPr="00F944C2" w:rsidRDefault="002E30F6" w:rsidP="005364BB">
            <w:pPr>
              <w:pStyle w:val="Default"/>
              <w:keepNext/>
              <w:jc w:val="center"/>
              <w:rPr>
                <w:rFonts w:eastAsia="Times New Roman"/>
                <w:sz w:val="22"/>
                <w:szCs w:val="22"/>
              </w:rPr>
            </w:pPr>
            <w:r w:rsidRPr="00F944C2">
              <w:rPr>
                <w:sz w:val="22"/>
                <w:szCs w:val="22"/>
              </w:rPr>
              <w:t xml:space="preserve">17.5 </w:t>
            </w:r>
          </w:p>
        </w:tc>
      </w:tr>
      <w:tr w:rsidR="002E30F6" w:rsidRPr="00F944C2" w14:paraId="62E3E5BD" w14:textId="77777777" w:rsidTr="002C0B97">
        <w:trPr>
          <w:cantSplit/>
        </w:trPr>
        <w:tc>
          <w:tcPr>
            <w:tcW w:w="2970" w:type="dxa"/>
            <w:tcBorders>
              <w:top w:val="nil"/>
              <w:left w:val="single" w:sz="4" w:space="0" w:color="auto"/>
              <w:bottom w:val="nil"/>
              <w:right w:val="single" w:sz="4" w:space="0" w:color="auto"/>
            </w:tcBorders>
            <w:shd w:val="clear" w:color="auto" w:fill="auto"/>
          </w:tcPr>
          <w:p w14:paraId="23A6D87F" w14:textId="77777777" w:rsidR="002E30F6" w:rsidRPr="00F944C2" w:rsidRDefault="002E30F6" w:rsidP="005364BB">
            <w:pPr>
              <w:pStyle w:val="Default"/>
              <w:keepNext/>
              <w:rPr>
                <w:rFonts w:eastAsia="Times New Roman"/>
                <w:sz w:val="22"/>
                <w:szCs w:val="22"/>
              </w:rPr>
            </w:pPr>
            <w:r w:rsidRPr="00F944C2">
              <w:rPr>
                <w:sz w:val="22"/>
                <w:szCs w:val="22"/>
              </w:rPr>
              <w:t>Hazard ratio (95% CI)</w:t>
            </w:r>
            <w:r w:rsidRPr="00F944C2">
              <w:rPr>
                <w:sz w:val="22"/>
                <w:szCs w:val="22"/>
                <w:vertAlign w:val="superscript"/>
              </w:rPr>
              <w:t>4</w:t>
            </w:r>
          </w:p>
        </w:tc>
        <w:tc>
          <w:tcPr>
            <w:tcW w:w="2102" w:type="dxa"/>
            <w:tcBorders>
              <w:top w:val="nil"/>
              <w:left w:val="single" w:sz="4" w:space="0" w:color="auto"/>
              <w:bottom w:val="nil"/>
              <w:right w:val="single" w:sz="4" w:space="0" w:color="auto"/>
            </w:tcBorders>
            <w:shd w:val="clear" w:color="auto" w:fill="auto"/>
          </w:tcPr>
          <w:p w14:paraId="52CC339D" w14:textId="77777777" w:rsidR="002E30F6" w:rsidRPr="00F944C2" w:rsidRDefault="002E30F6" w:rsidP="005364BB">
            <w:pPr>
              <w:keepNext/>
              <w:widowControl/>
              <w:jc w:val="center"/>
              <w:rPr>
                <w:rFonts w:ascii="Times New Roman" w:eastAsia="Times New Roman" w:hAnsi="Times New Roman"/>
              </w:rPr>
            </w:pPr>
          </w:p>
        </w:tc>
        <w:tc>
          <w:tcPr>
            <w:tcW w:w="2103" w:type="dxa"/>
            <w:tcBorders>
              <w:top w:val="nil"/>
              <w:left w:val="single" w:sz="4" w:space="0" w:color="auto"/>
              <w:bottom w:val="nil"/>
            </w:tcBorders>
            <w:shd w:val="clear" w:color="auto" w:fill="auto"/>
          </w:tcPr>
          <w:p w14:paraId="7EE4DFB4" w14:textId="77777777" w:rsidR="002E30F6" w:rsidRPr="00F944C2" w:rsidRDefault="002E30F6" w:rsidP="005364BB">
            <w:pPr>
              <w:pStyle w:val="Default"/>
              <w:keepNext/>
              <w:jc w:val="center"/>
              <w:rPr>
                <w:rFonts w:eastAsia="Times New Roman"/>
                <w:sz w:val="22"/>
                <w:szCs w:val="22"/>
              </w:rPr>
            </w:pPr>
            <w:r w:rsidRPr="00F944C2">
              <w:rPr>
                <w:sz w:val="22"/>
                <w:szCs w:val="22"/>
              </w:rPr>
              <w:t>0.81</w:t>
            </w:r>
          </w:p>
        </w:tc>
        <w:tc>
          <w:tcPr>
            <w:tcW w:w="2103" w:type="dxa"/>
            <w:tcBorders>
              <w:top w:val="nil"/>
              <w:bottom w:val="nil"/>
              <w:right w:val="single" w:sz="4" w:space="0" w:color="auto"/>
            </w:tcBorders>
            <w:shd w:val="clear" w:color="auto" w:fill="auto"/>
          </w:tcPr>
          <w:p w14:paraId="2D66FC25" w14:textId="77777777" w:rsidR="002E30F6" w:rsidRPr="00F944C2" w:rsidRDefault="002E30F6" w:rsidP="005364BB">
            <w:pPr>
              <w:pStyle w:val="Default"/>
              <w:keepNext/>
              <w:jc w:val="center"/>
              <w:rPr>
                <w:rFonts w:eastAsia="Times New Roman"/>
                <w:sz w:val="22"/>
                <w:szCs w:val="22"/>
              </w:rPr>
            </w:pPr>
            <w:r w:rsidRPr="00F944C2">
              <w:rPr>
                <w:sz w:val="22"/>
                <w:szCs w:val="22"/>
              </w:rPr>
              <w:t xml:space="preserve">0.66 </w:t>
            </w:r>
          </w:p>
        </w:tc>
      </w:tr>
      <w:tr w:rsidR="002E30F6" w:rsidRPr="00F944C2" w14:paraId="08FEF513" w14:textId="77777777" w:rsidTr="002C0B97">
        <w:trPr>
          <w:cantSplit/>
        </w:trPr>
        <w:tc>
          <w:tcPr>
            <w:tcW w:w="2970" w:type="dxa"/>
            <w:tcBorders>
              <w:top w:val="nil"/>
              <w:left w:val="single" w:sz="4" w:space="0" w:color="auto"/>
              <w:bottom w:val="nil"/>
              <w:right w:val="single" w:sz="4" w:space="0" w:color="auto"/>
            </w:tcBorders>
            <w:shd w:val="clear" w:color="auto" w:fill="auto"/>
          </w:tcPr>
          <w:p w14:paraId="5BF17CBE" w14:textId="77777777" w:rsidR="002E30F6" w:rsidRPr="00F944C2" w:rsidRDefault="002E30F6" w:rsidP="005364BB">
            <w:pPr>
              <w:pStyle w:val="Default"/>
              <w:keepNext/>
              <w:rPr>
                <w:rFonts w:eastAsia="Times New Roman"/>
                <w:sz w:val="22"/>
                <w:szCs w:val="22"/>
              </w:rPr>
            </w:pPr>
          </w:p>
        </w:tc>
        <w:tc>
          <w:tcPr>
            <w:tcW w:w="2102" w:type="dxa"/>
            <w:tcBorders>
              <w:top w:val="nil"/>
              <w:left w:val="single" w:sz="4" w:space="0" w:color="auto"/>
              <w:bottom w:val="nil"/>
              <w:right w:val="single" w:sz="4" w:space="0" w:color="auto"/>
            </w:tcBorders>
            <w:shd w:val="clear" w:color="auto" w:fill="auto"/>
          </w:tcPr>
          <w:p w14:paraId="5A4B733E" w14:textId="77777777" w:rsidR="002E30F6" w:rsidRPr="00F944C2" w:rsidRDefault="002E30F6" w:rsidP="005364BB">
            <w:pPr>
              <w:keepNext/>
              <w:widowControl/>
              <w:jc w:val="center"/>
              <w:rPr>
                <w:rFonts w:ascii="Times New Roman" w:eastAsia="Times New Roman" w:hAnsi="Times New Roman"/>
              </w:rPr>
            </w:pPr>
          </w:p>
        </w:tc>
        <w:tc>
          <w:tcPr>
            <w:tcW w:w="2103" w:type="dxa"/>
            <w:tcBorders>
              <w:top w:val="nil"/>
              <w:left w:val="single" w:sz="4" w:space="0" w:color="auto"/>
              <w:bottom w:val="nil"/>
            </w:tcBorders>
            <w:shd w:val="clear" w:color="auto" w:fill="auto"/>
          </w:tcPr>
          <w:p w14:paraId="1B90F2C8" w14:textId="77777777" w:rsidR="002E30F6" w:rsidRPr="00F944C2" w:rsidRDefault="002E30F6" w:rsidP="005364BB">
            <w:pPr>
              <w:pStyle w:val="Default"/>
              <w:keepNext/>
              <w:jc w:val="center"/>
              <w:rPr>
                <w:rFonts w:eastAsia="Times New Roman"/>
                <w:sz w:val="22"/>
                <w:szCs w:val="22"/>
              </w:rPr>
            </w:pPr>
            <w:r w:rsidRPr="00F944C2">
              <w:rPr>
                <w:sz w:val="22"/>
                <w:szCs w:val="22"/>
              </w:rPr>
              <w:t>(0.62, 1.05)</w:t>
            </w:r>
          </w:p>
        </w:tc>
        <w:tc>
          <w:tcPr>
            <w:tcW w:w="2103" w:type="dxa"/>
            <w:tcBorders>
              <w:top w:val="nil"/>
              <w:bottom w:val="nil"/>
              <w:right w:val="single" w:sz="4" w:space="0" w:color="auto"/>
            </w:tcBorders>
            <w:shd w:val="clear" w:color="auto" w:fill="auto"/>
          </w:tcPr>
          <w:p w14:paraId="22BEB3A8" w14:textId="77777777" w:rsidR="002E30F6" w:rsidRPr="00F944C2" w:rsidRDefault="002E30F6" w:rsidP="005364BB">
            <w:pPr>
              <w:pStyle w:val="Default"/>
              <w:keepNext/>
              <w:jc w:val="center"/>
              <w:rPr>
                <w:rFonts w:eastAsia="Times New Roman"/>
                <w:sz w:val="22"/>
                <w:szCs w:val="22"/>
              </w:rPr>
            </w:pPr>
            <w:r w:rsidRPr="00F944C2">
              <w:rPr>
                <w:sz w:val="22"/>
                <w:szCs w:val="22"/>
              </w:rPr>
              <w:t>(0.50, 0.86)</w:t>
            </w:r>
          </w:p>
        </w:tc>
      </w:tr>
      <w:tr w:rsidR="002E30F6" w:rsidRPr="00F944C2" w14:paraId="52AA2A27" w14:textId="77777777" w:rsidTr="002C0B97">
        <w:trPr>
          <w:cantSplit/>
        </w:trPr>
        <w:tc>
          <w:tcPr>
            <w:tcW w:w="9278" w:type="dxa"/>
            <w:gridSpan w:val="4"/>
            <w:tcBorders>
              <w:top w:val="single" w:sz="4" w:space="0" w:color="auto"/>
              <w:left w:val="single" w:sz="4" w:space="0" w:color="auto"/>
              <w:bottom w:val="single" w:sz="4" w:space="0" w:color="auto"/>
              <w:right w:val="single" w:sz="4" w:space="0" w:color="auto"/>
            </w:tcBorders>
            <w:shd w:val="clear" w:color="auto" w:fill="auto"/>
          </w:tcPr>
          <w:p w14:paraId="380C807E" w14:textId="77777777" w:rsidR="002E30F6" w:rsidRPr="00F944C2" w:rsidRDefault="002E30F6" w:rsidP="00FA4903">
            <w:pPr>
              <w:pStyle w:val="Default"/>
              <w:rPr>
                <w:rFonts w:eastAsia="Times New Roman"/>
                <w:sz w:val="22"/>
                <w:szCs w:val="22"/>
              </w:rPr>
            </w:pPr>
            <w:r w:rsidRPr="00F944C2">
              <w:rPr>
                <w:sz w:val="22"/>
                <w:szCs w:val="22"/>
              </w:rPr>
              <w:t>Randomised patients with stage III suboptimally debulked disease</w:t>
            </w:r>
            <w:r w:rsidRPr="00F944C2">
              <w:rPr>
                <w:sz w:val="22"/>
                <w:szCs w:val="22"/>
                <w:vertAlign w:val="superscript"/>
              </w:rPr>
              <w:t>3</w:t>
            </w:r>
          </w:p>
        </w:tc>
      </w:tr>
      <w:tr w:rsidR="002E30F6" w:rsidRPr="00F944C2" w14:paraId="655F8C4D" w14:textId="77777777" w:rsidTr="002C0B97">
        <w:trPr>
          <w:cantSplit/>
        </w:trPr>
        <w:tc>
          <w:tcPr>
            <w:tcW w:w="2970" w:type="dxa"/>
            <w:tcBorders>
              <w:left w:val="single" w:sz="4" w:space="0" w:color="auto"/>
              <w:bottom w:val="nil"/>
            </w:tcBorders>
            <w:shd w:val="clear" w:color="auto" w:fill="auto"/>
          </w:tcPr>
          <w:p w14:paraId="652005D7" w14:textId="77777777" w:rsidR="002E30F6" w:rsidRPr="00F944C2" w:rsidRDefault="002E30F6" w:rsidP="00FA4903">
            <w:pPr>
              <w:widowControl/>
              <w:rPr>
                <w:rFonts w:ascii="Times New Roman" w:eastAsia="Times New Roman" w:hAnsi="Times New Roman"/>
              </w:rPr>
            </w:pPr>
          </w:p>
        </w:tc>
        <w:tc>
          <w:tcPr>
            <w:tcW w:w="2102" w:type="dxa"/>
            <w:tcBorders>
              <w:bottom w:val="nil"/>
            </w:tcBorders>
            <w:shd w:val="clear" w:color="auto" w:fill="auto"/>
          </w:tcPr>
          <w:p w14:paraId="188CE39F" w14:textId="77777777" w:rsidR="002E30F6" w:rsidRPr="00F944C2" w:rsidRDefault="002E30F6" w:rsidP="00FA4903">
            <w:pPr>
              <w:pStyle w:val="Default"/>
              <w:jc w:val="center"/>
              <w:rPr>
                <w:rFonts w:eastAsia="Times New Roman"/>
                <w:sz w:val="22"/>
                <w:szCs w:val="22"/>
              </w:rPr>
            </w:pPr>
            <w:r w:rsidRPr="00F944C2">
              <w:rPr>
                <w:sz w:val="22"/>
                <w:szCs w:val="22"/>
              </w:rPr>
              <w:t xml:space="preserve">CPP </w:t>
            </w:r>
          </w:p>
        </w:tc>
        <w:tc>
          <w:tcPr>
            <w:tcW w:w="2103" w:type="dxa"/>
            <w:tcBorders>
              <w:bottom w:val="nil"/>
            </w:tcBorders>
            <w:shd w:val="clear" w:color="auto" w:fill="auto"/>
          </w:tcPr>
          <w:p w14:paraId="70050E6B" w14:textId="77777777" w:rsidR="002E30F6" w:rsidRPr="00F944C2" w:rsidRDefault="002E30F6" w:rsidP="00FA4903">
            <w:pPr>
              <w:pStyle w:val="Default"/>
              <w:jc w:val="center"/>
              <w:rPr>
                <w:rFonts w:eastAsia="Times New Roman"/>
                <w:sz w:val="22"/>
                <w:szCs w:val="22"/>
              </w:rPr>
            </w:pPr>
            <w:r w:rsidRPr="00F944C2">
              <w:rPr>
                <w:sz w:val="22"/>
                <w:szCs w:val="22"/>
              </w:rPr>
              <w:t xml:space="preserve">CPB15 </w:t>
            </w:r>
          </w:p>
        </w:tc>
        <w:tc>
          <w:tcPr>
            <w:tcW w:w="2103" w:type="dxa"/>
            <w:tcBorders>
              <w:bottom w:val="nil"/>
              <w:right w:val="single" w:sz="4" w:space="0" w:color="auto"/>
            </w:tcBorders>
            <w:shd w:val="clear" w:color="auto" w:fill="auto"/>
          </w:tcPr>
          <w:p w14:paraId="0D071FE7" w14:textId="77777777" w:rsidR="002E30F6" w:rsidRPr="00F944C2" w:rsidRDefault="002E30F6" w:rsidP="00FA4903">
            <w:pPr>
              <w:pStyle w:val="Default"/>
              <w:jc w:val="center"/>
              <w:rPr>
                <w:rFonts w:eastAsia="Times New Roman"/>
                <w:sz w:val="22"/>
                <w:szCs w:val="22"/>
              </w:rPr>
            </w:pPr>
            <w:r w:rsidRPr="00F944C2">
              <w:rPr>
                <w:sz w:val="22"/>
                <w:szCs w:val="22"/>
              </w:rPr>
              <w:t xml:space="preserve">CPB15+ </w:t>
            </w:r>
          </w:p>
        </w:tc>
      </w:tr>
      <w:tr w:rsidR="002E30F6" w:rsidRPr="00F944C2" w14:paraId="5E54489D" w14:textId="77777777" w:rsidTr="002C0B97">
        <w:trPr>
          <w:cantSplit/>
        </w:trPr>
        <w:tc>
          <w:tcPr>
            <w:tcW w:w="2970" w:type="dxa"/>
            <w:tcBorders>
              <w:top w:val="nil"/>
              <w:left w:val="single" w:sz="4" w:space="0" w:color="auto"/>
              <w:bottom w:val="nil"/>
            </w:tcBorders>
            <w:shd w:val="clear" w:color="auto" w:fill="auto"/>
          </w:tcPr>
          <w:p w14:paraId="1D964655" w14:textId="77777777" w:rsidR="002E30F6" w:rsidRPr="00F944C2" w:rsidRDefault="002E30F6" w:rsidP="00FA4903">
            <w:pPr>
              <w:widowControl/>
              <w:rPr>
                <w:rFonts w:ascii="Times New Roman" w:eastAsia="Times New Roman" w:hAnsi="Times New Roman"/>
              </w:rPr>
            </w:pPr>
          </w:p>
        </w:tc>
        <w:tc>
          <w:tcPr>
            <w:tcW w:w="2102" w:type="dxa"/>
            <w:tcBorders>
              <w:top w:val="nil"/>
              <w:bottom w:val="nil"/>
            </w:tcBorders>
            <w:shd w:val="clear" w:color="auto" w:fill="auto"/>
          </w:tcPr>
          <w:p w14:paraId="2914F4FC" w14:textId="08BAB99D" w:rsidR="002E30F6" w:rsidRPr="00F944C2" w:rsidRDefault="002E30F6" w:rsidP="00FA4903">
            <w:pPr>
              <w:pStyle w:val="Default"/>
              <w:jc w:val="center"/>
              <w:rPr>
                <w:rFonts w:eastAsia="Times New Roman"/>
                <w:sz w:val="22"/>
                <w:szCs w:val="22"/>
              </w:rPr>
            </w:pPr>
            <w:r w:rsidRPr="00F944C2">
              <w:rPr>
                <w:sz w:val="22"/>
                <w:szCs w:val="22"/>
              </w:rPr>
              <w:t>(n</w:t>
            </w:r>
            <w:r w:rsidR="001B0ABC">
              <w:rPr>
                <w:sz w:val="22"/>
                <w:szCs w:val="22"/>
              </w:rPr>
              <w:t> </w:t>
            </w:r>
            <w:r w:rsidRPr="00F944C2">
              <w:rPr>
                <w:sz w:val="22"/>
                <w:szCs w:val="22"/>
              </w:rPr>
              <w:t>=</w:t>
            </w:r>
            <w:r w:rsidR="001B0ABC">
              <w:rPr>
                <w:sz w:val="22"/>
                <w:szCs w:val="22"/>
              </w:rPr>
              <w:t> </w:t>
            </w:r>
            <w:r w:rsidRPr="00F944C2">
              <w:rPr>
                <w:sz w:val="22"/>
                <w:szCs w:val="22"/>
              </w:rPr>
              <w:t xml:space="preserve">253) </w:t>
            </w:r>
          </w:p>
        </w:tc>
        <w:tc>
          <w:tcPr>
            <w:tcW w:w="2103" w:type="dxa"/>
            <w:tcBorders>
              <w:top w:val="nil"/>
              <w:bottom w:val="nil"/>
            </w:tcBorders>
            <w:shd w:val="clear" w:color="auto" w:fill="auto"/>
          </w:tcPr>
          <w:p w14:paraId="240733AD" w14:textId="436C5030" w:rsidR="002E30F6" w:rsidRPr="00F944C2" w:rsidRDefault="002E30F6" w:rsidP="00FA4903">
            <w:pPr>
              <w:pStyle w:val="Default"/>
              <w:jc w:val="center"/>
              <w:rPr>
                <w:rFonts w:eastAsia="Times New Roman"/>
                <w:sz w:val="22"/>
                <w:szCs w:val="22"/>
              </w:rPr>
            </w:pPr>
            <w:r w:rsidRPr="00F944C2">
              <w:rPr>
                <w:sz w:val="22"/>
                <w:szCs w:val="22"/>
              </w:rPr>
              <w:t>(n</w:t>
            </w:r>
            <w:r w:rsidR="001B0ABC">
              <w:rPr>
                <w:sz w:val="22"/>
                <w:szCs w:val="22"/>
              </w:rPr>
              <w:t> </w:t>
            </w:r>
            <w:r w:rsidRPr="00F944C2">
              <w:rPr>
                <w:sz w:val="22"/>
                <w:szCs w:val="22"/>
              </w:rPr>
              <w:t>=</w:t>
            </w:r>
            <w:r w:rsidR="001B0ABC">
              <w:rPr>
                <w:sz w:val="22"/>
                <w:szCs w:val="22"/>
              </w:rPr>
              <w:t> </w:t>
            </w:r>
            <w:r w:rsidRPr="00F944C2">
              <w:rPr>
                <w:sz w:val="22"/>
                <w:szCs w:val="22"/>
              </w:rPr>
              <w:t xml:space="preserve">256) </w:t>
            </w:r>
          </w:p>
        </w:tc>
        <w:tc>
          <w:tcPr>
            <w:tcW w:w="2103" w:type="dxa"/>
            <w:tcBorders>
              <w:top w:val="nil"/>
              <w:bottom w:val="nil"/>
              <w:right w:val="single" w:sz="4" w:space="0" w:color="auto"/>
            </w:tcBorders>
            <w:shd w:val="clear" w:color="auto" w:fill="auto"/>
          </w:tcPr>
          <w:p w14:paraId="43563C4E" w14:textId="458DEB3E" w:rsidR="002E30F6" w:rsidRPr="00F944C2" w:rsidRDefault="002E30F6" w:rsidP="00FA4903">
            <w:pPr>
              <w:pStyle w:val="Default"/>
              <w:jc w:val="center"/>
              <w:rPr>
                <w:rFonts w:eastAsia="Times New Roman"/>
                <w:sz w:val="22"/>
                <w:szCs w:val="22"/>
              </w:rPr>
            </w:pPr>
            <w:r w:rsidRPr="00F944C2">
              <w:rPr>
                <w:sz w:val="22"/>
                <w:szCs w:val="22"/>
              </w:rPr>
              <w:t>(n</w:t>
            </w:r>
            <w:r w:rsidR="001B0ABC">
              <w:rPr>
                <w:sz w:val="22"/>
                <w:szCs w:val="22"/>
              </w:rPr>
              <w:t> </w:t>
            </w:r>
            <w:r w:rsidRPr="00F944C2">
              <w:rPr>
                <w:sz w:val="22"/>
                <w:szCs w:val="22"/>
              </w:rPr>
              <w:t>=</w:t>
            </w:r>
            <w:r w:rsidR="001B0ABC">
              <w:rPr>
                <w:sz w:val="22"/>
                <w:szCs w:val="22"/>
              </w:rPr>
              <w:t xml:space="preserve"> </w:t>
            </w:r>
            <w:r w:rsidRPr="00F944C2">
              <w:rPr>
                <w:sz w:val="22"/>
                <w:szCs w:val="22"/>
              </w:rPr>
              <w:t xml:space="preserve">242) </w:t>
            </w:r>
          </w:p>
        </w:tc>
      </w:tr>
      <w:tr w:rsidR="002E30F6" w:rsidRPr="00F944C2" w14:paraId="70017A99" w14:textId="77777777" w:rsidTr="002C0B97">
        <w:trPr>
          <w:cantSplit/>
        </w:trPr>
        <w:tc>
          <w:tcPr>
            <w:tcW w:w="2970" w:type="dxa"/>
            <w:tcBorders>
              <w:top w:val="nil"/>
              <w:left w:val="single" w:sz="4" w:space="0" w:color="auto"/>
              <w:bottom w:val="nil"/>
            </w:tcBorders>
            <w:shd w:val="clear" w:color="auto" w:fill="auto"/>
          </w:tcPr>
          <w:p w14:paraId="6272856D" w14:textId="77777777" w:rsidR="002E30F6" w:rsidRPr="00F944C2" w:rsidRDefault="002E30F6" w:rsidP="00FA4903">
            <w:pPr>
              <w:pStyle w:val="Default"/>
              <w:rPr>
                <w:rFonts w:eastAsia="Times New Roman"/>
                <w:sz w:val="22"/>
                <w:szCs w:val="22"/>
              </w:rPr>
            </w:pPr>
            <w:r w:rsidRPr="00F944C2">
              <w:rPr>
                <w:sz w:val="22"/>
                <w:szCs w:val="22"/>
              </w:rPr>
              <w:t xml:space="preserve">Median PFS (months) </w:t>
            </w:r>
          </w:p>
        </w:tc>
        <w:tc>
          <w:tcPr>
            <w:tcW w:w="2102" w:type="dxa"/>
            <w:tcBorders>
              <w:top w:val="nil"/>
              <w:bottom w:val="nil"/>
            </w:tcBorders>
            <w:shd w:val="clear" w:color="auto" w:fill="auto"/>
          </w:tcPr>
          <w:p w14:paraId="5E7590FF" w14:textId="77777777" w:rsidR="002E30F6" w:rsidRPr="00F944C2" w:rsidRDefault="002E30F6" w:rsidP="00FA4903">
            <w:pPr>
              <w:pStyle w:val="Default"/>
              <w:jc w:val="center"/>
              <w:rPr>
                <w:rFonts w:eastAsia="Times New Roman"/>
                <w:sz w:val="22"/>
                <w:szCs w:val="22"/>
              </w:rPr>
            </w:pPr>
            <w:r w:rsidRPr="00F944C2">
              <w:rPr>
                <w:sz w:val="22"/>
                <w:szCs w:val="22"/>
              </w:rPr>
              <w:t xml:space="preserve">10.1 </w:t>
            </w:r>
          </w:p>
        </w:tc>
        <w:tc>
          <w:tcPr>
            <w:tcW w:w="2103" w:type="dxa"/>
            <w:tcBorders>
              <w:top w:val="nil"/>
              <w:bottom w:val="nil"/>
            </w:tcBorders>
            <w:shd w:val="clear" w:color="auto" w:fill="auto"/>
          </w:tcPr>
          <w:p w14:paraId="5F485DC7" w14:textId="77777777" w:rsidR="002E30F6" w:rsidRPr="00F944C2" w:rsidRDefault="002E30F6" w:rsidP="00FA4903">
            <w:pPr>
              <w:pStyle w:val="Default"/>
              <w:jc w:val="center"/>
              <w:rPr>
                <w:rFonts w:eastAsia="Times New Roman"/>
                <w:sz w:val="22"/>
                <w:szCs w:val="22"/>
              </w:rPr>
            </w:pPr>
            <w:r w:rsidRPr="00F944C2">
              <w:rPr>
                <w:sz w:val="22"/>
                <w:szCs w:val="22"/>
              </w:rPr>
              <w:t xml:space="preserve">10.9 </w:t>
            </w:r>
          </w:p>
        </w:tc>
        <w:tc>
          <w:tcPr>
            <w:tcW w:w="2103" w:type="dxa"/>
            <w:tcBorders>
              <w:top w:val="nil"/>
              <w:bottom w:val="nil"/>
              <w:right w:val="single" w:sz="4" w:space="0" w:color="auto"/>
            </w:tcBorders>
            <w:shd w:val="clear" w:color="auto" w:fill="auto"/>
          </w:tcPr>
          <w:p w14:paraId="76427EA5" w14:textId="77777777" w:rsidR="002E30F6" w:rsidRPr="00F944C2" w:rsidRDefault="002E30F6" w:rsidP="00FA4903">
            <w:pPr>
              <w:pStyle w:val="Default"/>
              <w:jc w:val="center"/>
              <w:rPr>
                <w:rFonts w:eastAsia="Times New Roman"/>
                <w:sz w:val="22"/>
                <w:szCs w:val="22"/>
              </w:rPr>
            </w:pPr>
            <w:r w:rsidRPr="00F944C2">
              <w:rPr>
                <w:sz w:val="22"/>
                <w:szCs w:val="22"/>
              </w:rPr>
              <w:t xml:space="preserve">13.9 </w:t>
            </w:r>
          </w:p>
        </w:tc>
      </w:tr>
      <w:tr w:rsidR="002E30F6" w:rsidRPr="00F944C2" w14:paraId="435E93C1" w14:textId="77777777" w:rsidTr="002C0B97">
        <w:trPr>
          <w:cantSplit/>
        </w:trPr>
        <w:tc>
          <w:tcPr>
            <w:tcW w:w="2970" w:type="dxa"/>
            <w:tcBorders>
              <w:top w:val="nil"/>
              <w:left w:val="single" w:sz="4" w:space="0" w:color="auto"/>
              <w:bottom w:val="nil"/>
            </w:tcBorders>
            <w:shd w:val="clear" w:color="auto" w:fill="auto"/>
          </w:tcPr>
          <w:p w14:paraId="03C926C3" w14:textId="77777777" w:rsidR="002E30F6" w:rsidRPr="00F944C2" w:rsidRDefault="002E30F6" w:rsidP="00FA4903">
            <w:pPr>
              <w:pStyle w:val="Default"/>
              <w:rPr>
                <w:rFonts w:eastAsia="Times New Roman"/>
                <w:sz w:val="22"/>
                <w:szCs w:val="22"/>
              </w:rPr>
            </w:pPr>
            <w:r w:rsidRPr="00F944C2">
              <w:rPr>
                <w:sz w:val="22"/>
                <w:szCs w:val="22"/>
              </w:rPr>
              <w:t>Hazard ratio (95% CI)</w:t>
            </w:r>
            <w:r w:rsidRPr="00F944C2">
              <w:rPr>
                <w:sz w:val="22"/>
                <w:szCs w:val="22"/>
                <w:vertAlign w:val="superscript"/>
              </w:rPr>
              <w:t>4</w:t>
            </w:r>
            <w:r w:rsidRPr="00F944C2">
              <w:rPr>
                <w:sz w:val="22"/>
                <w:szCs w:val="22"/>
              </w:rPr>
              <w:t xml:space="preserve"> </w:t>
            </w:r>
          </w:p>
        </w:tc>
        <w:tc>
          <w:tcPr>
            <w:tcW w:w="2102" w:type="dxa"/>
            <w:tcBorders>
              <w:top w:val="nil"/>
              <w:bottom w:val="nil"/>
            </w:tcBorders>
            <w:shd w:val="clear" w:color="auto" w:fill="auto"/>
          </w:tcPr>
          <w:p w14:paraId="56E0BEF6" w14:textId="77777777" w:rsidR="002E30F6" w:rsidRPr="00F944C2" w:rsidRDefault="002E30F6" w:rsidP="00FA4903">
            <w:pPr>
              <w:widowControl/>
              <w:jc w:val="center"/>
              <w:rPr>
                <w:rFonts w:ascii="Times New Roman" w:eastAsia="Times New Roman" w:hAnsi="Times New Roman"/>
              </w:rPr>
            </w:pPr>
          </w:p>
        </w:tc>
        <w:tc>
          <w:tcPr>
            <w:tcW w:w="2103" w:type="dxa"/>
            <w:tcBorders>
              <w:top w:val="nil"/>
              <w:bottom w:val="nil"/>
            </w:tcBorders>
            <w:shd w:val="clear" w:color="auto" w:fill="auto"/>
          </w:tcPr>
          <w:p w14:paraId="070ABF15" w14:textId="77777777" w:rsidR="002E30F6" w:rsidRPr="00F944C2" w:rsidRDefault="002E30F6" w:rsidP="00FA4903">
            <w:pPr>
              <w:pStyle w:val="Default"/>
              <w:jc w:val="center"/>
              <w:rPr>
                <w:rFonts w:eastAsia="Times New Roman"/>
                <w:sz w:val="22"/>
                <w:szCs w:val="22"/>
              </w:rPr>
            </w:pPr>
            <w:r w:rsidRPr="00F944C2">
              <w:rPr>
                <w:sz w:val="22"/>
                <w:szCs w:val="22"/>
              </w:rPr>
              <w:t xml:space="preserve">0.93 </w:t>
            </w:r>
          </w:p>
        </w:tc>
        <w:tc>
          <w:tcPr>
            <w:tcW w:w="2103" w:type="dxa"/>
            <w:tcBorders>
              <w:top w:val="nil"/>
              <w:bottom w:val="nil"/>
              <w:right w:val="single" w:sz="4" w:space="0" w:color="auto"/>
            </w:tcBorders>
            <w:shd w:val="clear" w:color="auto" w:fill="auto"/>
          </w:tcPr>
          <w:p w14:paraId="425148B1" w14:textId="77777777" w:rsidR="002E30F6" w:rsidRPr="00F944C2" w:rsidRDefault="002E30F6" w:rsidP="00FA4903">
            <w:pPr>
              <w:pStyle w:val="Default"/>
              <w:jc w:val="center"/>
              <w:rPr>
                <w:rFonts w:eastAsia="Times New Roman"/>
                <w:sz w:val="22"/>
                <w:szCs w:val="22"/>
              </w:rPr>
            </w:pPr>
            <w:r w:rsidRPr="00F944C2">
              <w:rPr>
                <w:sz w:val="22"/>
                <w:szCs w:val="22"/>
              </w:rPr>
              <w:t xml:space="preserve">0.78 </w:t>
            </w:r>
          </w:p>
        </w:tc>
      </w:tr>
      <w:tr w:rsidR="002E30F6" w:rsidRPr="00F944C2" w14:paraId="2A3CF0D5" w14:textId="77777777" w:rsidTr="002C0B97">
        <w:trPr>
          <w:cantSplit/>
        </w:trPr>
        <w:tc>
          <w:tcPr>
            <w:tcW w:w="2970" w:type="dxa"/>
            <w:tcBorders>
              <w:top w:val="nil"/>
              <w:left w:val="single" w:sz="4" w:space="0" w:color="auto"/>
            </w:tcBorders>
            <w:shd w:val="clear" w:color="auto" w:fill="auto"/>
          </w:tcPr>
          <w:p w14:paraId="1E572AB5" w14:textId="77777777" w:rsidR="002E30F6" w:rsidRPr="00F944C2" w:rsidRDefault="002E30F6" w:rsidP="00FA4903">
            <w:pPr>
              <w:pStyle w:val="Default"/>
              <w:rPr>
                <w:sz w:val="22"/>
                <w:szCs w:val="22"/>
              </w:rPr>
            </w:pPr>
          </w:p>
        </w:tc>
        <w:tc>
          <w:tcPr>
            <w:tcW w:w="2102" w:type="dxa"/>
            <w:tcBorders>
              <w:top w:val="nil"/>
            </w:tcBorders>
            <w:shd w:val="clear" w:color="auto" w:fill="auto"/>
          </w:tcPr>
          <w:p w14:paraId="110E2232" w14:textId="77777777" w:rsidR="002E30F6" w:rsidRPr="00F944C2" w:rsidRDefault="002E30F6" w:rsidP="00FA4903">
            <w:pPr>
              <w:widowControl/>
              <w:jc w:val="center"/>
              <w:rPr>
                <w:rFonts w:ascii="Times New Roman" w:eastAsia="Times New Roman" w:hAnsi="Times New Roman"/>
              </w:rPr>
            </w:pPr>
          </w:p>
        </w:tc>
        <w:tc>
          <w:tcPr>
            <w:tcW w:w="2103" w:type="dxa"/>
            <w:tcBorders>
              <w:top w:val="nil"/>
            </w:tcBorders>
            <w:shd w:val="clear" w:color="auto" w:fill="auto"/>
          </w:tcPr>
          <w:p w14:paraId="664293BB" w14:textId="77777777" w:rsidR="002E30F6" w:rsidRPr="00F944C2" w:rsidRDefault="002E30F6" w:rsidP="00FA4903">
            <w:pPr>
              <w:pStyle w:val="Default"/>
              <w:jc w:val="center"/>
              <w:rPr>
                <w:sz w:val="22"/>
                <w:szCs w:val="22"/>
              </w:rPr>
            </w:pPr>
            <w:r w:rsidRPr="00F944C2">
              <w:rPr>
                <w:sz w:val="22"/>
                <w:szCs w:val="22"/>
              </w:rPr>
              <w:t xml:space="preserve">(0.77, 1.14) </w:t>
            </w:r>
          </w:p>
        </w:tc>
        <w:tc>
          <w:tcPr>
            <w:tcW w:w="2103" w:type="dxa"/>
            <w:tcBorders>
              <w:top w:val="nil"/>
              <w:right w:val="single" w:sz="4" w:space="0" w:color="auto"/>
            </w:tcBorders>
            <w:shd w:val="clear" w:color="auto" w:fill="auto"/>
          </w:tcPr>
          <w:p w14:paraId="232A5649" w14:textId="77777777" w:rsidR="002E30F6" w:rsidRPr="00F944C2" w:rsidRDefault="002E30F6" w:rsidP="00FA4903">
            <w:pPr>
              <w:pStyle w:val="Default"/>
              <w:jc w:val="center"/>
              <w:rPr>
                <w:rFonts w:eastAsia="Times New Roman"/>
                <w:sz w:val="22"/>
                <w:szCs w:val="22"/>
              </w:rPr>
            </w:pPr>
            <w:r w:rsidRPr="00F944C2">
              <w:rPr>
                <w:sz w:val="22"/>
                <w:szCs w:val="22"/>
              </w:rPr>
              <w:t xml:space="preserve">(0.63, 0.96) </w:t>
            </w:r>
          </w:p>
        </w:tc>
      </w:tr>
      <w:tr w:rsidR="002E30F6" w:rsidRPr="00F944C2" w14:paraId="55322770" w14:textId="77777777" w:rsidTr="002C0B97">
        <w:trPr>
          <w:cantSplit/>
        </w:trPr>
        <w:tc>
          <w:tcPr>
            <w:tcW w:w="9278" w:type="dxa"/>
            <w:gridSpan w:val="4"/>
            <w:tcBorders>
              <w:left w:val="single" w:sz="4" w:space="0" w:color="auto"/>
              <w:bottom w:val="single" w:sz="4" w:space="0" w:color="auto"/>
              <w:right w:val="single" w:sz="4" w:space="0" w:color="auto"/>
            </w:tcBorders>
            <w:shd w:val="clear" w:color="auto" w:fill="auto"/>
          </w:tcPr>
          <w:p w14:paraId="7EEFEBB3" w14:textId="77777777" w:rsidR="002E30F6" w:rsidRPr="00F944C2" w:rsidRDefault="002E30F6" w:rsidP="00FA4903">
            <w:pPr>
              <w:pStyle w:val="Default"/>
              <w:rPr>
                <w:rFonts w:eastAsia="Times New Roman"/>
                <w:sz w:val="22"/>
                <w:szCs w:val="22"/>
              </w:rPr>
            </w:pPr>
            <w:r w:rsidRPr="00F944C2">
              <w:rPr>
                <w:sz w:val="22"/>
                <w:szCs w:val="22"/>
              </w:rPr>
              <w:t xml:space="preserve">Randomised patients with stage IV disease </w:t>
            </w:r>
          </w:p>
        </w:tc>
      </w:tr>
      <w:tr w:rsidR="002E30F6" w:rsidRPr="00F944C2" w14:paraId="0814E5A4" w14:textId="77777777" w:rsidTr="002C0B97">
        <w:trPr>
          <w:cantSplit/>
        </w:trPr>
        <w:tc>
          <w:tcPr>
            <w:tcW w:w="2970" w:type="dxa"/>
            <w:tcBorders>
              <w:left w:val="single" w:sz="4" w:space="0" w:color="auto"/>
              <w:bottom w:val="nil"/>
            </w:tcBorders>
            <w:shd w:val="clear" w:color="auto" w:fill="auto"/>
          </w:tcPr>
          <w:p w14:paraId="001FE5CF" w14:textId="77777777" w:rsidR="002E30F6" w:rsidRPr="00F944C2" w:rsidRDefault="002E30F6" w:rsidP="00FA4903">
            <w:pPr>
              <w:pStyle w:val="Default"/>
              <w:rPr>
                <w:sz w:val="22"/>
                <w:szCs w:val="22"/>
              </w:rPr>
            </w:pPr>
          </w:p>
        </w:tc>
        <w:tc>
          <w:tcPr>
            <w:tcW w:w="2102" w:type="dxa"/>
            <w:tcBorders>
              <w:bottom w:val="nil"/>
            </w:tcBorders>
            <w:shd w:val="clear" w:color="auto" w:fill="auto"/>
          </w:tcPr>
          <w:p w14:paraId="62BFDBD0" w14:textId="77777777" w:rsidR="002E30F6" w:rsidRPr="00F944C2" w:rsidRDefault="002E30F6" w:rsidP="00FA4903">
            <w:pPr>
              <w:pStyle w:val="Default"/>
              <w:jc w:val="center"/>
              <w:rPr>
                <w:sz w:val="22"/>
                <w:szCs w:val="22"/>
              </w:rPr>
            </w:pPr>
            <w:r w:rsidRPr="00F944C2">
              <w:rPr>
                <w:sz w:val="22"/>
                <w:szCs w:val="22"/>
              </w:rPr>
              <w:t xml:space="preserve">CPP </w:t>
            </w:r>
          </w:p>
        </w:tc>
        <w:tc>
          <w:tcPr>
            <w:tcW w:w="2103" w:type="dxa"/>
            <w:tcBorders>
              <w:bottom w:val="nil"/>
            </w:tcBorders>
            <w:shd w:val="clear" w:color="auto" w:fill="auto"/>
          </w:tcPr>
          <w:p w14:paraId="75609B71" w14:textId="77777777" w:rsidR="002E30F6" w:rsidRPr="00F944C2" w:rsidRDefault="002E30F6" w:rsidP="00FA4903">
            <w:pPr>
              <w:pStyle w:val="Default"/>
              <w:jc w:val="center"/>
              <w:rPr>
                <w:sz w:val="22"/>
                <w:szCs w:val="22"/>
              </w:rPr>
            </w:pPr>
            <w:r w:rsidRPr="00F944C2">
              <w:rPr>
                <w:sz w:val="22"/>
                <w:szCs w:val="22"/>
              </w:rPr>
              <w:t xml:space="preserve">CPB15 </w:t>
            </w:r>
          </w:p>
        </w:tc>
        <w:tc>
          <w:tcPr>
            <w:tcW w:w="2103" w:type="dxa"/>
            <w:tcBorders>
              <w:bottom w:val="nil"/>
              <w:right w:val="single" w:sz="4" w:space="0" w:color="auto"/>
            </w:tcBorders>
            <w:shd w:val="clear" w:color="auto" w:fill="auto"/>
          </w:tcPr>
          <w:p w14:paraId="16384753" w14:textId="77777777" w:rsidR="002E30F6" w:rsidRPr="00F944C2" w:rsidRDefault="002E30F6" w:rsidP="00FA4903">
            <w:pPr>
              <w:pStyle w:val="Default"/>
              <w:jc w:val="center"/>
              <w:rPr>
                <w:sz w:val="22"/>
                <w:szCs w:val="22"/>
              </w:rPr>
            </w:pPr>
            <w:r w:rsidRPr="00F944C2">
              <w:rPr>
                <w:sz w:val="22"/>
                <w:szCs w:val="22"/>
              </w:rPr>
              <w:t xml:space="preserve">CPB15+ </w:t>
            </w:r>
          </w:p>
        </w:tc>
      </w:tr>
      <w:tr w:rsidR="002E30F6" w:rsidRPr="00F944C2" w14:paraId="5A79BF48" w14:textId="77777777" w:rsidTr="002C0B97">
        <w:trPr>
          <w:cantSplit/>
        </w:trPr>
        <w:tc>
          <w:tcPr>
            <w:tcW w:w="2970" w:type="dxa"/>
            <w:tcBorders>
              <w:top w:val="nil"/>
              <w:left w:val="single" w:sz="4" w:space="0" w:color="auto"/>
              <w:bottom w:val="nil"/>
            </w:tcBorders>
            <w:shd w:val="clear" w:color="auto" w:fill="auto"/>
          </w:tcPr>
          <w:p w14:paraId="24BA77AE" w14:textId="77777777" w:rsidR="002E30F6" w:rsidRPr="00F944C2" w:rsidRDefault="002E30F6" w:rsidP="00FA4903">
            <w:pPr>
              <w:widowControl/>
              <w:rPr>
                <w:rFonts w:ascii="Times New Roman" w:eastAsia="Times New Roman" w:hAnsi="Times New Roman"/>
              </w:rPr>
            </w:pPr>
          </w:p>
        </w:tc>
        <w:tc>
          <w:tcPr>
            <w:tcW w:w="2102" w:type="dxa"/>
            <w:tcBorders>
              <w:top w:val="nil"/>
              <w:bottom w:val="nil"/>
            </w:tcBorders>
            <w:shd w:val="clear" w:color="auto" w:fill="auto"/>
          </w:tcPr>
          <w:p w14:paraId="208E2368" w14:textId="1D1DF0AC" w:rsidR="002E30F6" w:rsidRPr="00F944C2" w:rsidRDefault="002E30F6" w:rsidP="00FA4903">
            <w:pPr>
              <w:pStyle w:val="Default"/>
              <w:jc w:val="center"/>
              <w:rPr>
                <w:rFonts w:eastAsia="Times New Roman"/>
                <w:sz w:val="22"/>
                <w:szCs w:val="22"/>
              </w:rPr>
            </w:pPr>
            <w:r w:rsidRPr="00F944C2">
              <w:rPr>
                <w:sz w:val="22"/>
                <w:szCs w:val="22"/>
              </w:rPr>
              <w:t>(n</w:t>
            </w:r>
            <w:r w:rsidR="001B0ABC">
              <w:rPr>
                <w:sz w:val="22"/>
                <w:szCs w:val="22"/>
              </w:rPr>
              <w:t> </w:t>
            </w:r>
            <w:r w:rsidRPr="00F944C2">
              <w:rPr>
                <w:sz w:val="22"/>
                <w:szCs w:val="22"/>
              </w:rPr>
              <w:t>=</w:t>
            </w:r>
            <w:r w:rsidR="001B0ABC">
              <w:rPr>
                <w:sz w:val="22"/>
                <w:szCs w:val="22"/>
              </w:rPr>
              <w:t> </w:t>
            </w:r>
            <w:r w:rsidRPr="00F944C2">
              <w:rPr>
                <w:sz w:val="22"/>
                <w:szCs w:val="22"/>
              </w:rPr>
              <w:t xml:space="preserve">153) </w:t>
            </w:r>
          </w:p>
        </w:tc>
        <w:tc>
          <w:tcPr>
            <w:tcW w:w="2103" w:type="dxa"/>
            <w:tcBorders>
              <w:top w:val="nil"/>
              <w:bottom w:val="nil"/>
            </w:tcBorders>
            <w:shd w:val="clear" w:color="auto" w:fill="auto"/>
          </w:tcPr>
          <w:p w14:paraId="07F1146B" w14:textId="20993138" w:rsidR="002E30F6" w:rsidRPr="00F944C2" w:rsidRDefault="002E30F6" w:rsidP="00FA4903">
            <w:pPr>
              <w:pStyle w:val="Default"/>
              <w:jc w:val="center"/>
              <w:rPr>
                <w:rFonts w:eastAsia="Times New Roman"/>
                <w:sz w:val="22"/>
                <w:szCs w:val="22"/>
              </w:rPr>
            </w:pPr>
            <w:r w:rsidRPr="00F944C2">
              <w:rPr>
                <w:sz w:val="22"/>
                <w:szCs w:val="22"/>
              </w:rPr>
              <w:t>(n</w:t>
            </w:r>
            <w:r w:rsidR="001B0ABC">
              <w:rPr>
                <w:sz w:val="22"/>
                <w:szCs w:val="22"/>
              </w:rPr>
              <w:t> </w:t>
            </w:r>
            <w:r w:rsidRPr="00F944C2">
              <w:rPr>
                <w:sz w:val="22"/>
                <w:szCs w:val="22"/>
              </w:rPr>
              <w:t>=</w:t>
            </w:r>
            <w:r w:rsidR="001B0ABC">
              <w:rPr>
                <w:sz w:val="22"/>
                <w:szCs w:val="22"/>
              </w:rPr>
              <w:t> </w:t>
            </w:r>
            <w:r w:rsidRPr="00F944C2">
              <w:rPr>
                <w:sz w:val="22"/>
                <w:szCs w:val="22"/>
              </w:rPr>
              <w:t xml:space="preserve">165) </w:t>
            </w:r>
          </w:p>
        </w:tc>
        <w:tc>
          <w:tcPr>
            <w:tcW w:w="2103" w:type="dxa"/>
            <w:tcBorders>
              <w:top w:val="nil"/>
              <w:bottom w:val="nil"/>
              <w:right w:val="single" w:sz="4" w:space="0" w:color="auto"/>
            </w:tcBorders>
            <w:shd w:val="clear" w:color="auto" w:fill="auto"/>
          </w:tcPr>
          <w:p w14:paraId="46A8F2DC" w14:textId="20FB02A8" w:rsidR="002E30F6" w:rsidRPr="00F944C2" w:rsidRDefault="002E30F6" w:rsidP="00FA4903">
            <w:pPr>
              <w:pStyle w:val="Default"/>
              <w:jc w:val="center"/>
              <w:rPr>
                <w:rFonts w:eastAsia="Times New Roman"/>
                <w:sz w:val="22"/>
                <w:szCs w:val="22"/>
              </w:rPr>
            </w:pPr>
            <w:r w:rsidRPr="00F944C2">
              <w:rPr>
                <w:sz w:val="22"/>
                <w:szCs w:val="22"/>
              </w:rPr>
              <w:t>(n</w:t>
            </w:r>
            <w:r w:rsidR="001B0ABC">
              <w:rPr>
                <w:sz w:val="22"/>
                <w:szCs w:val="22"/>
              </w:rPr>
              <w:t> </w:t>
            </w:r>
            <w:r w:rsidRPr="00F944C2">
              <w:rPr>
                <w:sz w:val="22"/>
                <w:szCs w:val="22"/>
              </w:rPr>
              <w:t>=</w:t>
            </w:r>
            <w:r w:rsidR="001B0ABC">
              <w:rPr>
                <w:sz w:val="22"/>
                <w:szCs w:val="22"/>
              </w:rPr>
              <w:t> </w:t>
            </w:r>
            <w:r w:rsidRPr="00F944C2">
              <w:rPr>
                <w:sz w:val="22"/>
                <w:szCs w:val="22"/>
              </w:rPr>
              <w:t>165)</w:t>
            </w:r>
          </w:p>
        </w:tc>
      </w:tr>
      <w:tr w:rsidR="002E30F6" w:rsidRPr="00F944C2" w14:paraId="72424522" w14:textId="77777777" w:rsidTr="002C0B97">
        <w:trPr>
          <w:cantSplit/>
        </w:trPr>
        <w:tc>
          <w:tcPr>
            <w:tcW w:w="2970" w:type="dxa"/>
            <w:tcBorders>
              <w:top w:val="nil"/>
              <w:left w:val="single" w:sz="4" w:space="0" w:color="auto"/>
              <w:bottom w:val="nil"/>
            </w:tcBorders>
            <w:shd w:val="clear" w:color="auto" w:fill="auto"/>
          </w:tcPr>
          <w:p w14:paraId="0BAC1370" w14:textId="77777777" w:rsidR="002E30F6" w:rsidRPr="00F944C2" w:rsidRDefault="002E30F6" w:rsidP="00FA4903">
            <w:pPr>
              <w:pStyle w:val="Default"/>
              <w:rPr>
                <w:rFonts w:eastAsia="Times New Roman"/>
                <w:sz w:val="22"/>
                <w:szCs w:val="22"/>
              </w:rPr>
            </w:pPr>
            <w:r w:rsidRPr="00F944C2">
              <w:rPr>
                <w:sz w:val="22"/>
                <w:szCs w:val="22"/>
              </w:rPr>
              <w:t xml:space="preserve">Median PFS (months) </w:t>
            </w:r>
          </w:p>
        </w:tc>
        <w:tc>
          <w:tcPr>
            <w:tcW w:w="2102" w:type="dxa"/>
            <w:tcBorders>
              <w:top w:val="nil"/>
              <w:bottom w:val="nil"/>
            </w:tcBorders>
            <w:shd w:val="clear" w:color="auto" w:fill="auto"/>
          </w:tcPr>
          <w:p w14:paraId="637260D7" w14:textId="77777777" w:rsidR="002E30F6" w:rsidRPr="00F944C2" w:rsidRDefault="002E30F6" w:rsidP="00FA4903">
            <w:pPr>
              <w:pStyle w:val="Default"/>
              <w:jc w:val="center"/>
              <w:rPr>
                <w:rFonts w:eastAsia="Times New Roman"/>
                <w:sz w:val="22"/>
                <w:szCs w:val="22"/>
              </w:rPr>
            </w:pPr>
            <w:r w:rsidRPr="00F944C2">
              <w:rPr>
                <w:sz w:val="22"/>
                <w:szCs w:val="22"/>
              </w:rPr>
              <w:t xml:space="preserve">9.5 </w:t>
            </w:r>
          </w:p>
        </w:tc>
        <w:tc>
          <w:tcPr>
            <w:tcW w:w="2103" w:type="dxa"/>
            <w:tcBorders>
              <w:top w:val="nil"/>
              <w:bottom w:val="nil"/>
            </w:tcBorders>
            <w:shd w:val="clear" w:color="auto" w:fill="auto"/>
          </w:tcPr>
          <w:p w14:paraId="35F9F7F1" w14:textId="77777777" w:rsidR="002E30F6" w:rsidRPr="00F944C2" w:rsidRDefault="002E30F6" w:rsidP="00FA4903">
            <w:pPr>
              <w:pStyle w:val="Default"/>
              <w:jc w:val="center"/>
              <w:rPr>
                <w:rFonts w:eastAsia="Times New Roman"/>
                <w:sz w:val="22"/>
                <w:szCs w:val="22"/>
              </w:rPr>
            </w:pPr>
            <w:r w:rsidRPr="00F944C2">
              <w:rPr>
                <w:sz w:val="22"/>
                <w:szCs w:val="22"/>
              </w:rPr>
              <w:t xml:space="preserve">10.4 </w:t>
            </w:r>
          </w:p>
        </w:tc>
        <w:tc>
          <w:tcPr>
            <w:tcW w:w="2103" w:type="dxa"/>
            <w:tcBorders>
              <w:top w:val="nil"/>
              <w:bottom w:val="nil"/>
              <w:right w:val="single" w:sz="4" w:space="0" w:color="auto"/>
            </w:tcBorders>
            <w:shd w:val="clear" w:color="auto" w:fill="auto"/>
          </w:tcPr>
          <w:p w14:paraId="51A9983D" w14:textId="77777777" w:rsidR="002E30F6" w:rsidRPr="00F944C2" w:rsidRDefault="002E30F6" w:rsidP="00FA4903">
            <w:pPr>
              <w:pStyle w:val="Default"/>
              <w:jc w:val="center"/>
              <w:rPr>
                <w:rFonts w:eastAsia="Times New Roman"/>
                <w:sz w:val="22"/>
                <w:szCs w:val="22"/>
              </w:rPr>
            </w:pPr>
            <w:r w:rsidRPr="00F944C2">
              <w:rPr>
                <w:sz w:val="22"/>
                <w:szCs w:val="22"/>
              </w:rPr>
              <w:t>12.8</w:t>
            </w:r>
          </w:p>
        </w:tc>
      </w:tr>
      <w:tr w:rsidR="002E30F6" w:rsidRPr="00F944C2" w14:paraId="07472800" w14:textId="77777777" w:rsidTr="002C0B97">
        <w:trPr>
          <w:cantSplit/>
        </w:trPr>
        <w:tc>
          <w:tcPr>
            <w:tcW w:w="2970" w:type="dxa"/>
            <w:tcBorders>
              <w:top w:val="nil"/>
              <w:left w:val="single" w:sz="4" w:space="0" w:color="auto"/>
              <w:bottom w:val="nil"/>
            </w:tcBorders>
            <w:shd w:val="clear" w:color="auto" w:fill="auto"/>
          </w:tcPr>
          <w:p w14:paraId="7363158C" w14:textId="77777777" w:rsidR="002E30F6" w:rsidRPr="00F944C2" w:rsidRDefault="002E30F6" w:rsidP="00FA4903">
            <w:pPr>
              <w:pStyle w:val="Default"/>
              <w:rPr>
                <w:rFonts w:eastAsia="Times New Roman"/>
                <w:sz w:val="22"/>
                <w:szCs w:val="22"/>
              </w:rPr>
            </w:pPr>
            <w:r w:rsidRPr="00F944C2">
              <w:rPr>
                <w:sz w:val="22"/>
                <w:szCs w:val="22"/>
              </w:rPr>
              <w:t>Hazard Ratio (95% CI)</w:t>
            </w:r>
            <w:r w:rsidRPr="00F944C2">
              <w:rPr>
                <w:sz w:val="22"/>
                <w:szCs w:val="22"/>
                <w:vertAlign w:val="superscript"/>
              </w:rPr>
              <w:t>4</w:t>
            </w:r>
            <w:r w:rsidRPr="00F944C2">
              <w:rPr>
                <w:sz w:val="22"/>
                <w:szCs w:val="22"/>
              </w:rPr>
              <w:t xml:space="preserve"> </w:t>
            </w:r>
          </w:p>
        </w:tc>
        <w:tc>
          <w:tcPr>
            <w:tcW w:w="2102" w:type="dxa"/>
            <w:tcBorders>
              <w:top w:val="nil"/>
              <w:bottom w:val="nil"/>
            </w:tcBorders>
            <w:shd w:val="clear" w:color="auto" w:fill="auto"/>
          </w:tcPr>
          <w:p w14:paraId="3B3E80CA" w14:textId="77777777" w:rsidR="002E30F6" w:rsidRPr="00F944C2" w:rsidRDefault="002E30F6" w:rsidP="00FA4903">
            <w:pPr>
              <w:widowControl/>
              <w:jc w:val="center"/>
              <w:rPr>
                <w:rFonts w:ascii="Times New Roman" w:eastAsia="Times New Roman" w:hAnsi="Times New Roman"/>
              </w:rPr>
            </w:pPr>
          </w:p>
        </w:tc>
        <w:tc>
          <w:tcPr>
            <w:tcW w:w="2103" w:type="dxa"/>
            <w:tcBorders>
              <w:top w:val="nil"/>
              <w:bottom w:val="nil"/>
            </w:tcBorders>
            <w:shd w:val="clear" w:color="auto" w:fill="auto"/>
          </w:tcPr>
          <w:p w14:paraId="67DF92A2" w14:textId="77777777" w:rsidR="002E30F6" w:rsidRPr="00F944C2" w:rsidRDefault="002E30F6" w:rsidP="00FA4903">
            <w:pPr>
              <w:pStyle w:val="Default"/>
              <w:jc w:val="center"/>
              <w:rPr>
                <w:rFonts w:eastAsia="Times New Roman"/>
                <w:sz w:val="22"/>
                <w:szCs w:val="22"/>
              </w:rPr>
            </w:pPr>
            <w:r w:rsidRPr="00F944C2">
              <w:rPr>
                <w:sz w:val="22"/>
                <w:szCs w:val="22"/>
              </w:rPr>
              <w:t xml:space="preserve">0.90 </w:t>
            </w:r>
          </w:p>
        </w:tc>
        <w:tc>
          <w:tcPr>
            <w:tcW w:w="2103" w:type="dxa"/>
            <w:tcBorders>
              <w:top w:val="nil"/>
              <w:bottom w:val="nil"/>
              <w:right w:val="single" w:sz="4" w:space="0" w:color="auto"/>
            </w:tcBorders>
            <w:shd w:val="clear" w:color="auto" w:fill="auto"/>
          </w:tcPr>
          <w:p w14:paraId="0709351C" w14:textId="77777777" w:rsidR="002E30F6" w:rsidRPr="00F944C2" w:rsidRDefault="002E30F6" w:rsidP="00FA4903">
            <w:pPr>
              <w:pStyle w:val="Default"/>
              <w:jc w:val="center"/>
              <w:rPr>
                <w:rFonts w:eastAsia="Times New Roman"/>
                <w:sz w:val="22"/>
                <w:szCs w:val="22"/>
              </w:rPr>
            </w:pPr>
            <w:r w:rsidRPr="00F944C2">
              <w:rPr>
                <w:sz w:val="22"/>
                <w:szCs w:val="22"/>
              </w:rPr>
              <w:t xml:space="preserve">0.64 </w:t>
            </w:r>
          </w:p>
        </w:tc>
      </w:tr>
      <w:tr w:rsidR="002E30F6" w:rsidRPr="00F944C2" w14:paraId="5CA15913" w14:textId="77777777" w:rsidTr="002C0B97">
        <w:trPr>
          <w:cantSplit/>
        </w:trPr>
        <w:tc>
          <w:tcPr>
            <w:tcW w:w="2970" w:type="dxa"/>
            <w:tcBorders>
              <w:top w:val="nil"/>
              <w:left w:val="single" w:sz="4" w:space="0" w:color="auto"/>
              <w:bottom w:val="single" w:sz="4" w:space="0" w:color="auto"/>
            </w:tcBorders>
            <w:shd w:val="clear" w:color="auto" w:fill="auto"/>
          </w:tcPr>
          <w:p w14:paraId="4FD63DA6" w14:textId="77777777" w:rsidR="002E30F6" w:rsidRPr="00F944C2" w:rsidRDefault="002E30F6" w:rsidP="00FA4903">
            <w:pPr>
              <w:pStyle w:val="Default"/>
              <w:rPr>
                <w:rFonts w:eastAsia="Times New Roman"/>
                <w:sz w:val="22"/>
                <w:szCs w:val="22"/>
              </w:rPr>
            </w:pPr>
          </w:p>
        </w:tc>
        <w:tc>
          <w:tcPr>
            <w:tcW w:w="2102" w:type="dxa"/>
            <w:tcBorders>
              <w:top w:val="nil"/>
              <w:bottom w:val="single" w:sz="4" w:space="0" w:color="auto"/>
            </w:tcBorders>
            <w:shd w:val="clear" w:color="auto" w:fill="auto"/>
          </w:tcPr>
          <w:p w14:paraId="6907E53D" w14:textId="77777777" w:rsidR="002E30F6" w:rsidRPr="00F944C2" w:rsidRDefault="002E30F6" w:rsidP="00FA4903">
            <w:pPr>
              <w:widowControl/>
              <w:jc w:val="center"/>
              <w:rPr>
                <w:rFonts w:ascii="Times New Roman" w:eastAsia="Times New Roman" w:hAnsi="Times New Roman"/>
              </w:rPr>
            </w:pPr>
          </w:p>
        </w:tc>
        <w:tc>
          <w:tcPr>
            <w:tcW w:w="2103" w:type="dxa"/>
            <w:tcBorders>
              <w:top w:val="nil"/>
              <w:bottom w:val="single" w:sz="4" w:space="0" w:color="auto"/>
            </w:tcBorders>
            <w:shd w:val="clear" w:color="auto" w:fill="auto"/>
          </w:tcPr>
          <w:p w14:paraId="6EF2507D" w14:textId="77777777" w:rsidR="002E30F6" w:rsidRPr="00F944C2" w:rsidRDefault="002E30F6" w:rsidP="00FA4903">
            <w:pPr>
              <w:pStyle w:val="Default"/>
              <w:jc w:val="center"/>
              <w:rPr>
                <w:rFonts w:eastAsia="Times New Roman"/>
                <w:sz w:val="22"/>
                <w:szCs w:val="22"/>
              </w:rPr>
            </w:pPr>
            <w:r w:rsidRPr="00F944C2">
              <w:rPr>
                <w:sz w:val="22"/>
                <w:szCs w:val="22"/>
              </w:rPr>
              <w:t xml:space="preserve">(0.70, 1.16) </w:t>
            </w:r>
          </w:p>
        </w:tc>
        <w:tc>
          <w:tcPr>
            <w:tcW w:w="2103" w:type="dxa"/>
            <w:tcBorders>
              <w:top w:val="nil"/>
              <w:bottom w:val="single" w:sz="4" w:space="0" w:color="auto"/>
              <w:right w:val="single" w:sz="4" w:space="0" w:color="auto"/>
            </w:tcBorders>
            <w:shd w:val="clear" w:color="auto" w:fill="auto"/>
          </w:tcPr>
          <w:p w14:paraId="6106CADD" w14:textId="77777777" w:rsidR="002E30F6" w:rsidRPr="00F944C2" w:rsidRDefault="002E30F6" w:rsidP="00FA4903">
            <w:pPr>
              <w:pStyle w:val="Default"/>
              <w:jc w:val="center"/>
              <w:rPr>
                <w:rFonts w:eastAsia="Times New Roman"/>
                <w:sz w:val="22"/>
                <w:szCs w:val="22"/>
              </w:rPr>
            </w:pPr>
            <w:r w:rsidRPr="00F944C2">
              <w:rPr>
                <w:sz w:val="22"/>
                <w:szCs w:val="22"/>
              </w:rPr>
              <w:t xml:space="preserve">(0.49, 0.82) </w:t>
            </w:r>
          </w:p>
        </w:tc>
      </w:tr>
    </w:tbl>
    <w:p w14:paraId="34E3111C" w14:textId="77777777" w:rsidR="002E30F6" w:rsidRPr="00515CC6" w:rsidRDefault="002E30F6" w:rsidP="00AF735A">
      <w:pPr>
        <w:widowControl/>
        <w:autoSpaceDE w:val="0"/>
        <w:autoSpaceDN w:val="0"/>
        <w:adjustRightInd w:val="0"/>
        <w:ind w:left="288" w:hanging="288"/>
        <w:rPr>
          <w:rFonts w:ascii="Times New Roman" w:hAnsi="Times New Roman"/>
          <w:color w:val="000000"/>
          <w:sz w:val="20"/>
          <w:szCs w:val="20"/>
        </w:rPr>
      </w:pPr>
      <w:r w:rsidRPr="00515CC6">
        <w:rPr>
          <w:rFonts w:ascii="Times New Roman" w:hAnsi="Times New Roman"/>
          <w:color w:val="000000"/>
          <w:sz w:val="20"/>
          <w:szCs w:val="20"/>
          <w:vertAlign w:val="superscript"/>
        </w:rPr>
        <w:t>1</w:t>
      </w:r>
      <w:r>
        <w:rPr>
          <w:rFonts w:ascii="Times New Roman" w:hAnsi="Times New Roman"/>
          <w:color w:val="000000"/>
          <w:sz w:val="20"/>
          <w:szCs w:val="20"/>
        </w:rPr>
        <w:t xml:space="preserve"> </w:t>
      </w:r>
      <w:r w:rsidR="00AF735A">
        <w:rPr>
          <w:rFonts w:ascii="Times New Roman" w:hAnsi="Times New Roman"/>
          <w:color w:val="000000"/>
          <w:sz w:val="20"/>
          <w:szCs w:val="20"/>
        </w:rPr>
        <w:tab/>
      </w:r>
      <w:r w:rsidRPr="00515CC6">
        <w:rPr>
          <w:rFonts w:ascii="Times New Roman" w:hAnsi="Times New Roman"/>
          <w:color w:val="000000"/>
          <w:sz w:val="20"/>
          <w:szCs w:val="20"/>
        </w:rPr>
        <w:t>Investigator assessed GOG protocol-specified PFS analysis (neither censored for CA-125 progressions nor censored for NPT prior to disease progression) with data cut-off date of 25 February, 2010</w:t>
      </w:r>
      <w:r w:rsidR="00D970C2">
        <w:rPr>
          <w:rFonts w:ascii="Times New Roman" w:hAnsi="Times New Roman"/>
          <w:color w:val="000000"/>
          <w:sz w:val="20"/>
          <w:szCs w:val="20"/>
        </w:rPr>
        <w:t>.</w:t>
      </w:r>
    </w:p>
    <w:p w14:paraId="06142589" w14:textId="77777777" w:rsidR="002E30F6" w:rsidRPr="00515CC6" w:rsidRDefault="002E30F6" w:rsidP="00AF735A">
      <w:pPr>
        <w:widowControl/>
        <w:autoSpaceDE w:val="0"/>
        <w:autoSpaceDN w:val="0"/>
        <w:adjustRightInd w:val="0"/>
        <w:ind w:left="288" w:hanging="288"/>
        <w:rPr>
          <w:rFonts w:ascii="Times New Roman" w:hAnsi="Times New Roman"/>
          <w:color w:val="000000"/>
          <w:sz w:val="20"/>
          <w:szCs w:val="20"/>
        </w:rPr>
      </w:pPr>
      <w:r w:rsidRPr="00515CC6">
        <w:rPr>
          <w:rFonts w:ascii="Times New Roman" w:hAnsi="Times New Roman"/>
          <w:color w:val="000000"/>
          <w:sz w:val="20"/>
          <w:szCs w:val="20"/>
          <w:vertAlign w:val="superscript"/>
        </w:rPr>
        <w:t>2</w:t>
      </w:r>
      <w:r>
        <w:rPr>
          <w:rFonts w:ascii="Times New Roman" w:hAnsi="Times New Roman"/>
          <w:color w:val="000000"/>
          <w:sz w:val="20"/>
          <w:szCs w:val="20"/>
        </w:rPr>
        <w:t xml:space="preserve"> </w:t>
      </w:r>
      <w:r w:rsidR="00AF735A">
        <w:rPr>
          <w:rFonts w:ascii="Times New Roman" w:hAnsi="Times New Roman"/>
          <w:color w:val="000000"/>
          <w:sz w:val="20"/>
          <w:szCs w:val="20"/>
        </w:rPr>
        <w:tab/>
      </w:r>
      <w:r w:rsidRPr="00515CC6">
        <w:rPr>
          <w:rFonts w:ascii="Times New Roman" w:hAnsi="Times New Roman"/>
          <w:color w:val="000000"/>
          <w:sz w:val="20"/>
          <w:szCs w:val="20"/>
        </w:rPr>
        <w:t>With gross residual disease.</w:t>
      </w:r>
    </w:p>
    <w:p w14:paraId="4DF09B63" w14:textId="50FEBD67" w:rsidR="002E30F6" w:rsidRPr="00515CC6" w:rsidRDefault="002E30F6" w:rsidP="00AF735A">
      <w:pPr>
        <w:widowControl/>
        <w:autoSpaceDE w:val="0"/>
        <w:autoSpaceDN w:val="0"/>
        <w:adjustRightInd w:val="0"/>
        <w:ind w:left="288" w:hanging="288"/>
        <w:rPr>
          <w:rFonts w:ascii="Times New Roman" w:hAnsi="Times New Roman"/>
          <w:color w:val="000000"/>
          <w:sz w:val="20"/>
          <w:szCs w:val="20"/>
        </w:rPr>
      </w:pPr>
      <w:r w:rsidRPr="00515CC6">
        <w:rPr>
          <w:rFonts w:ascii="Times New Roman" w:hAnsi="Times New Roman"/>
          <w:color w:val="000000"/>
          <w:sz w:val="20"/>
          <w:szCs w:val="20"/>
          <w:vertAlign w:val="superscript"/>
        </w:rPr>
        <w:t>3</w:t>
      </w:r>
      <w:r>
        <w:rPr>
          <w:rFonts w:ascii="Times New Roman" w:hAnsi="Times New Roman"/>
          <w:color w:val="000000"/>
          <w:sz w:val="20"/>
          <w:szCs w:val="20"/>
        </w:rPr>
        <w:t xml:space="preserve"> </w:t>
      </w:r>
      <w:r w:rsidR="00AF735A">
        <w:rPr>
          <w:rFonts w:ascii="Times New Roman" w:hAnsi="Times New Roman"/>
          <w:color w:val="000000"/>
          <w:sz w:val="20"/>
          <w:szCs w:val="20"/>
        </w:rPr>
        <w:tab/>
      </w:r>
      <w:r w:rsidRPr="00515CC6">
        <w:rPr>
          <w:rFonts w:ascii="Times New Roman" w:hAnsi="Times New Roman"/>
          <w:color w:val="000000"/>
          <w:sz w:val="20"/>
          <w:szCs w:val="20"/>
        </w:rPr>
        <w:t xml:space="preserve">3.7% of the overall randomised patient population had </w:t>
      </w:r>
      <w:r w:rsidR="00E207FE">
        <w:rPr>
          <w:rFonts w:ascii="Times New Roman" w:hAnsi="Times New Roman"/>
          <w:color w:val="000000"/>
          <w:sz w:val="20"/>
          <w:szCs w:val="20"/>
        </w:rPr>
        <w:t>s</w:t>
      </w:r>
      <w:r w:rsidRPr="00515CC6">
        <w:rPr>
          <w:rFonts w:ascii="Times New Roman" w:hAnsi="Times New Roman"/>
          <w:color w:val="000000"/>
          <w:sz w:val="20"/>
          <w:szCs w:val="20"/>
        </w:rPr>
        <w:t>tage IIIB disease.</w:t>
      </w:r>
    </w:p>
    <w:p w14:paraId="2285FBA9" w14:textId="77777777" w:rsidR="002E30F6" w:rsidRDefault="002E30F6" w:rsidP="00AF735A">
      <w:pPr>
        <w:widowControl/>
        <w:ind w:left="288" w:hanging="288"/>
        <w:rPr>
          <w:rFonts w:ascii="Times New Roman" w:eastAsia="Times New Roman" w:hAnsi="Times New Roman"/>
        </w:rPr>
      </w:pPr>
      <w:r w:rsidRPr="00515CC6">
        <w:rPr>
          <w:rFonts w:ascii="Times New Roman" w:hAnsi="Times New Roman"/>
          <w:color w:val="000000"/>
          <w:sz w:val="20"/>
          <w:szCs w:val="20"/>
          <w:vertAlign w:val="superscript"/>
        </w:rPr>
        <w:t>4</w:t>
      </w:r>
      <w:r>
        <w:rPr>
          <w:rFonts w:ascii="Times New Roman" w:hAnsi="Times New Roman"/>
          <w:color w:val="000000"/>
          <w:sz w:val="20"/>
          <w:szCs w:val="20"/>
        </w:rPr>
        <w:t xml:space="preserve"> </w:t>
      </w:r>
      <w:r w:rsidR="00AF735A">
        <w:rPr>
          <w:rFonts w:ascii="Times New Roman" w:hAnsi="Times New Roman"/>
          <w:color w:val="000000"/>
          <w:sz w:val="20"/>
          <w:szCs w:val="20"/>
        </w:rPr>
        <w:tab/>
      </w:r>
      <w:r w:rsidRPr="00515CC6">
        <w:rPr>
          <w:rFonts w:ascii="Times New Roman" w:hAnsi="Times New Roman"/>
          <w:color w:val="000000"/>
          <w:sz w:val="20"/>
          <w:szCs w:val="20"/>
        </w:rPr>
        <w:t>Relative to the control arm.</w:t>
      </w:r>
    </w:p>
    <w:p w14:paraId="09143BF1" w14:textId="77777777" w:rsidR="002E30F6" w:rsidRDefault="002E30F6" w:rsidP="00B56F29">
      <w:pPr>
        <w:widowControl/>
        <w:rPr>
          <w:rFonts w:ascii="Times New Roman" w:eastAsia="Times New Roman" w:hAnsi="Times New Roman"/>
        </w:rPr>
      </w:pPr>
    </w:p>
    <w:p w14:paraId="684C5335" w14:textId="77777777" w:rsidR="002E30F6" w:rsidRDefault="002E30F6" w:rsidP="00B56F29">
      <w:pPr>
        <w:widowControl/>
        <w:spacing w:line="252" w:lineRule="exact"/>
        <w:rPr>
          <w:rFonts w:ascii="Times New Roman" w:eastAsia="Times New Roman" w:hAnsi="Times New Roman"/>
        </w:rPr>
      </w:pPr>
      <w:r>
        <w:rPr>
          <w:rFonts w:ascii="Times New Roman"/>
          <w:i/>
          <w:spacing w:val="-1"/>
        </w:rPr>
        <w:t>BO17707</w:t>
      </w:r>
      <w:r>
        <w:rPr>
          <w:rFonts w:ascii="Times New Roman"/>
          <w:i/>
        </w:rPr>
        <w:t xml:space="preserve"> </w:t>
      </w:r>
      <w:r>
        <w:rPr>
          <w:rFonts w:ascii="Times New Roman"/>
          <w:i/>
          <w:spacing w:val="-1"/>
        </w:rPr>
        <w:t>(ICON7)</w:t>
      </w:r>
    </w:p>
    <w:p w14:paraId="5320FD1B" w14:textId="57B4FC39" w:rsidR="002E30F6" w:rsidRDefault="002E30F6" w:rsidP="00B56F29">
      <w:pPr>
        <w:pStyle w:val="BodyText"/>
        <w:widowControl/>
        <w:ind w:left="0"/>
      </w:pPr>
      <w:r>
        <w:rPr>
          <w:spacing w:val="-1"/>
        </w:rPr>
        <w:t>BO17707</w:t>
      </w:r>
      <w:r>
        <w:t xml:space="preserve"> </w:t>
      </w:r>
      <w:r>
        <w:rPr>
          <w:spacing w:val="-1"/>
        </w:rPr>
        <w:t>was</w:t>
      </w:r>
      <w:r>
        <w:t xml:space="preserve"> a </w:t>
      </w:r>
      <w:r w:rsidR="006A0329">
        <w:rPr>
          <w:spacing w:val="-2"/>
        </w:rPr>
        <w:t>p</w:t>
      </w:r>
      <w:r>
        <w:rPr>
          <w:spacing w:val="-2"/>
        </w:rPr>
        <w:t>hase</w:t>
      </w:r>
      <w:r>
        <w:t xml:space="preserve"> </w:t>
      </w:r>
      <w:r>
        <w:rPr>
          <w:spacing w:val="-2"/>
        </w:rPr>
        <w:t>III,</w:t>
      </w:r>
      <w:r>
        <w:t xml:space="preserve"> </w:t>
      </w:r>
      <w:r>
        <w:rPr>
          <w:spacing w:val="-1"/>
        </w:rPr>
        <w:t>two</w:t>
      </w:r>
      <w:r>
        <w:t xml:space="preserve"> </w:t>
      </w:r>
      <w:r>
        <w:rPr>
          <w:spacing w:val="-1"/>
        </w:rPr>
        <w:t>arm,</w:t>
      </w:r>
      <w:r>
        <w:rPr>
          <w:spacing w:val="2"/>
        </w:rPr>
        <w:t xml:space="preserve"> </w:t>
      </w:r>
      <w:r>
        <w:rPr>
          <w:spacing w:val="-1"/>
        </w:rPr>
        <w:t>multicentre,</w:t>
      </w:r>
      <w:r>
        <w:rPr>
          <w:spacing w:val="-3"/>
        </w:rPr>
        <w:t xml:space="preserve"> </w:t>
      </w:r>
      <w:r>
        <w:rPr>
          <w:spacing w:val="-1"/>
        </w:rPr>
        <w:t>randomised,</w:t>
      </w:r>
      <w:r>
        <w:t xml:space="preserve"> </w:t>
      </w:r>
      <w:r>
        <w:rPr>
          <w:spacing w:val="-1"/>
        </w:rPr>
        <w:t>controlled,</w:t>
      </w:r>
      <w:r>
        <w:t xml:space="preserve"> </w:t>
      </w:r>
      <w:r>
        <w:rPr>
          <w:spacing w:val="-1"/>
        </w:rPr>
        <w:t>open-label</w:t>
      </w:r>
      <w:r>
        <w:rPr>
          <w:spacing w:val="1"/>
        </w:rPr>
        <w:t xml:space="preserve"> </w:t>
      </w:r>
      <w:r>
        <w:rPr>
          <w:spacing w:val="-1"/>
        </w:rPr>
        <w:t>study</w:t>
      </w:r>
      <w:r>
        <w:rPr>
          <w:spacing w:val="-3"/>
        </w:rPr>
        <w:t xml:space="preserve"> </w:t>
      </w:r>
      <w:r>
        <w:rPr>
          <w:spacing w:val="-1"/>
        </w:rPr>
        <w:t>comparing</w:t>
      </w:r>
      <w:r>
        <w:rPr>
          <w:spacing w:val="79"/>
        </w:rPr>
        <w:t xml:space="preserve"> </w:t>
      </w:r>
      <w:r>
        <w:t xml:space="preserve">the </w:t>
      </w:r>
      <w:r>
        <w:rPr>
          <w:spacing w:val="-1"/>
        </w:rPr>
        <w:t>effect</w:t>
      </w:r>
      <w:r>
        <w:rPr>
          <w:spacing w:val="-2"/>
        </w:rPr>
        <w:t xml:space="preserve"> </w:t>
      </w:r>
      <w:r>
        <w:t>of</w:t>
      </w:r>
      <w:r>
        <w:rPr>
          <w:spacing w:val="-2"/>
        </w:rPr>
        <w:t xml:space="preserve"> </w:t>
      </w:r>
      <w:r>
        <w:rPr>
          <w:spacing w:val="-1"/>
        </w:rPr>
        <w:t>adding</w:t>
      </w:r>
      <w:r>
        <w:rPr>
          <w:spacing w:val="-3"/>
        </w:rPr>
        <w:t xml:space="preserve"> </w:t>
      </w:r>
      <w:r w:rsidRPr="003E37B0">
        <w:t>bevacizumab</w:t>
      </w:r>
      <w:r>
        <w:rPr>
          <w:spacing w:val="-1"/>
        </w:rPr>
        <w:t xml:space="preserve"> </w:t>
      </w:r>
      <w:r>
        <w:t xml:space="preserve">to </w:t>
      </w:r>
      <w:r>
        <w:rPr>
          <w:spacing w:val="-1"/>
        </w:rPr>
        <w:t>carboplatin</w:t>
      </w:r>
      <w:r>
        <w:t xml:space="preserve"> </w:t>
      </w:r>
      <w:r>
        <w:rPr>
          <w:spacing w:val="-1"/>
        </w:rPr>
        <w:t>plus</w:t>
      </w:r>
      <w:r>
        <w:t xml:space="preserve"> </w:t>
      </w:r>
      <w:r>
        <w:rPr>
          <w:spacing w:val="-1"/>
        </w:rPr>
        <w:t>paclitaxel</w:t>
      </w:r>
      <w:r>
        <w:rPr>
          <w:spacing w:val="1"/>
        </w:rPr>
        <w:t xml:space="preserve"> </w:t>
      </w:r>
      <w:r>
        <w:rPr>
          <w:spacing w:val="-1"/>
        </w:rPr>
        <w:t>in</w:t>
      </w:r>
      <w:r>
        <w:t xml:space="preserve"> </w:t>
      </w:r>
      <w:r>
        <w:rPr>
          <w:spacing w:val="-1"/>
        </w:rPr>
        <w:t>patients</w:t>
      </w:r>
      <w:r>
        <w:t xml:space="preserve"> </w:t>
      </w:r>
      <w:r>
        <w:rPr>
          <w:spacing w:val="-1"/>
        </w:rPr>
        <w:t>with</w:t>
      </w:r>
      <w:r>
        <w:t xml:space="preserve"> </w:t>
      </w:r>
      <w:r>
        <w:rPr>
          <w:spacing w:val="-2"/>
        </w:rPr>
        <w:t>FIGO</w:t>
      </w:r>
      <w:r>
        <w:rPr>
          <w:spacing w:val="-1"/>
        </w:rPr>
        <w:t xml:space="preserve"> stage</w:t>
      </w:r>
      <w:r>
        <w:rPr>
          <w:spacing w:val="3"/>
        </w:rPr>
        <w:t xml:space="preserve"> </w:t>
      </w:r>
      <w:r>
        <w:t>I</w:t>
      </w:r>
      <w:r>
        <w:rPr>
          <w:spacing w:val="-4"/>
        </w:rPr>
        <w:t xml:space="preserve"> </w:t>
      </w:r>
      <w:r>
        <w:t>or</w:t>
      </w:r>
      <w:r>
        <w:rPr>
          <w:spacing w:val="3"/>
        </w:rPr>
        <w:t xml:space="preserve"> </w:t>
      </w:r>
      <w:r>
        <w:rPr>
          <w:spacing w:val="-2"/>
        </w:rPr>
        <w:t>IIA</w:t>
      </w:r>
      <w:r>
        <w:rPr>
          <w:spacing w:val="-1"/>
        </w:rPr>
        <w:t xml:space="preserve"> (Grade</w:t>
      </w:r>
      <w:r>
        <w:rPr>
          <w:spacing w:val="61"/>
        </w:rPr>
        <w:t xml:space="preserve"> </w:t>
      </w:r>
      <w:r>
        <w:t>3 or</w:t>
      </w:r>
      <w:r>
        <w:rPr>
          <w:spacing w:val="1"/>
        </w:rPr>
        <w:t xml:space="preserve"> </w:t>
      </w:r>
      <w:r>
        <w:rPr>
          <w:spacing w:val="-1"/>
        </w:rPr>
        <w:t>clear</w:t>
      </w:r>
      <w:r>
        <w:rPr>
          <w:spacing w:val="1"/>
        </w:rPr>
        <w:t xml:space="preserve"> </w:t>
      </w:r>
      <w:r>
        <w:rPr>
          <w:spacing w:val="-1"/>
        </w:rPr>
        <w:t>cell</w:t>
      </w:r>
      <w:r>
        <w:rPr>
          <w:spacing w:val="1"/>
        </w:rPr>
        <w:t xml:space="preserve"> </w:t>
      </w:r>
      <w:r>
        <w:rPr>
          <w:spacing w:val="-1"/>
        </w:rPr>
        <w:t>histology</w:t>
      </w:r>
      <w:r>
        <w:rPr>
          <w:spacing w:val="-3"/>
        </w:rPr>
        <w:t xml:space="preserve"> </w:t>
      </w:r>
      <w:r>
        <w:rPr>
          <w:spacing w:val="-1"/>
        </w:rPr>
        <w:t>only;</w:t>
      </w:r>
      <w:r>
        <w:rPr>
          <w:spacing w:val="1"/>
        </w:rPr>
        <w:t xml:space="preserve"> </w:t>
      </w:r>
      <w:r>
        <w:t>n</w:t>
      </w:r>
      <w:r w:rsidR="00DF205F">
        <w:t xml:space="preserve"> </w:t>
      </w:r>
      <w:r>
        <w:t>=</w:t>
      </w:r>
      <w:r w:rsidR="00DF205F">
        <w:t xml:space="preserve"> </w:t>
      </w:r>
      <w:r>
        <w:t>142),</w:t>
      </w:r>
      <w:r>
        <w:rPr>
          <w:spacing w:val="-3"/>
        </w:rPr>
        <w:t xml:space="preserve"> </w:t>
      </w:r>
      <w:r>
        <w:t>or</w:t>
      </w:r>
      <w:r>
        <w:rPr>
          <w:spacing w:val="1"/>
        </w:rPr>
        <w:t xml:space="preserve"> </w:t>
      </w:r>
      <w:r>
        <w:rPr>
          <w:spacing w:val="-2"/>
        </w:rPr>
        <w:t>FIGO</w:t>
      </w:r>
      <w:r>
        <w:rPr>
          <w:spacing w:val="-1"/>
        </w:rPr>
        <w:t xml:space="preserve"> stage</w:t>
      </w:r>
      <w:r>
        <w:t xml:space="preserve"> </w:t>
      </w:r>
      <w:r>
        <w:rPr>
          <w:spacing w:val="-2"/>
        </w:rPr>
        <w:t>IIB</w:t>
      </w:r>
      <w:r>
        <w:rPr>
          <w:spacing w:val="1"/>
        </w:rPr>
        <w:t xml:space="preserve"> </w:t>
      </w:r>
      <w:r>
        <w:t>-</w:t>
      </w:r>
      <w:r>
        <w:rPr>
          <w:spacing w:val="1"/>
        </w:rPr>
        <w:t xml:space="preserve"> </w:t>
      </w:r>
      <w:r>
        <w:rPr>
          <w:spacing w:val="-2"/>
        </w:rPr>
        <w:t>IV</w:t>
      </w:r>
      <w:r>
        <w:rPr>
          <w:spacing w:val="1"/>
        </w:rPr>
        <w:t xml:space="preserve"> </w:t>
      </w:r>
      <w:r>
        <w:rPr>
          <w:spacing w:val="-1"/>
        </w:rPr>
        <w:t>(all</w:t>
      </w:r>
      <w:r>
        <w:rPr>
          <w:spacing w:val="1"/>
        </w:rPr>
        <w:t xml:space="preserve"> </w:t>
      </w:r>
      <w:r>
        <w:rPr>
          <w:spacing w:val="-1"/>
        </w:rPr>
        <w:t>Grades</w:t>
      </w:r>
      <w:r>
        <w:t xml:space="preserve"> </w:t>
      </w:r>
      <w:r>
        <w:rPr>
          <w:spacing w:val="-1"/>
        </w:rPr>
        <w:t>and</w:t>
      </w:r>
      <w:r>
        <w:t xml:space="preserve"> </w:t>
      </w:r>
      <w:r>
        <w:rPr>
          <w:spacing w:val="-1"/>
        </w:rPr>
        <w:t>all</w:t>
      </w:r>
      <w:r>
        <w:rPr>
          <w:spacing w:val="-2"/>
        </w:rPr>
        <w:t xml:space="preserve"> </w:t>
      </w:r>
      <w:r>
        <w:rPr>
          <w:spacing w:val="-1"/>
        </w:rPr>
        <w:t>histological</w:t>
      </w:r>
      <w:r>
        <w:rPr>
          <w:spacing w:val="-2"/>
        </w:rPr>
        <w:t xml:space="preserve"> </w:t>
      </w:r>
      <w:r>
        <w:rPr>
          <w:spacing w:val="-1"/>
        </w:rPr>
        <w:t>types,</w:t>
      </w:r>
      <w:r>
        <w:rPr>
          <w:spacing w:val="63"/>
        </w:rPr>
        <w:t xml:space="preserve"> </w:t>
      </w:r>
      <w:r>
        <w:t>n</w:t>
      </w:r>
      <w:r w:rsidR="00DF205F">
        <w:t xml:space="preserve"> </w:t>
      </w:r>
      <w:r>
        <w:t>=</w:t>
      </w:r>
      <w:r w:rsidR="00DF205F">
        <w:t xml:space="preserve"> </w:t>
      </w:r>
      <w:r>
        <w:rPr>
          <w:spacing w:val="-1"/>
        </w:rPr>
        <w:t>1386)</w:t>
      </w:r>
      <w:r>
        <w:rPr>
          <w:spacing w:val="1"/>
        </w:rPr>
        <w:t xml:space="preserve"> </w:t>
      </w:r>
      <w:r>
        <w:rPr>
          <w:spacing w:val="-1"/>
        </w:rPr>
        <w:t>epithelial</w:t>
      </w:r>
      <w:r>
        <w:rPr>
          <w:spacing w:val="1"/>
        </w:rPr>
        <w:t xml:space="preserve"> </w:t>
      </w:r>
      <w:r>
        <w:rPr>
          <w:spacing w:val="-1"/>
        </w:rPr>
        <w:t>ovarian,</w:t>
      </w:r>
      <w:r>
        <w:t xml:space="preserve"> </w:t>
      </w:r>
      <w:r>
        <w:rPr>
          <w:spacing w:val="-1"/>
        </w:rPr>
        <w:t>fallopian</w:t>
      </w:r>
      <w:r>
        <w:rPr>
          <w:spacing w:val="-3"/>
        </w:rPr>
        <w:t xml:space="preserve"> </w:t>
      </w:r>
      <w:r>
        <w:rPr>
          <w:spacing w:val="-1"/>
        </w:rPr>
        <w:t>tube</w:t>
      </w:r>
      <w:r>
        <w:t xml:space="preserve"> or</w:t>
      </w:r>
      <w:r>
        <w:rPr>
          <w:spacing w:val="-2"/>
        </w:rPr>
        <w:t xml:space="preserve"> </w:t>
      </w:r>
      <w:r>
        <w:rPr>
          <w:spacing w:val="-1"/>
        </w:rPr>
        <w:t>primary</w:t>
      </w:r>
      <w:r>
        <w:t xml:space="preserve"> </w:t>
      </w:r>
      <w:r>
        <w:rPr>
          <w:spacing w:val="-1"/>
        </w:rPr>
        <w:t>peritoneal</w:t>
      </w:r>
      <w:r>
        <w:rPr>
          <w:spacing w:val="-2"/>
        </w:rPr>
        <w:t xml:space="preserve"> </w:t>
      </w:r>
      <w:r>
        <w:rPr>
          <w:spacing w:val="-1"/>
        </w:rPr>
        <w:t>cancer</w:t>
      </w:r>
      <w:r>
        <w:rPr>
          <w:spacing w:val="-2"/>
        </w:rPr>
        <w:t xml:space="preserve"> </w:t>
      </w:r>
      <w:r>
        <w:rPr>
          <w:spacing w:val="-1"/>
        </w:rPr>
        <w:t>following</w:t>
      </w:r>
      <w:r>
        <w:rPr>
          <w:spacing w:val="-3"/>
        </w:rPr>
        <w:t xml:space="preserve"> </w:t>
      </w:r>
      <w:r>
        <w:rPr>
          <w:spacing w:val="-1"/>
        </w:rPr>
        <w:t>surgery</w:t>
      </w:r>
      <w:r>
        <w:rPr>
          <w:spacing w:val="-4"/>
        </w:rPr>
        <w:t xml:space="preserve"> </w:t>
      </w:r>
      <w:r>
        <w:rPr>
          <w:spacing w:val="-1"/>
        </w:rPr>
        <w:t>(NCI</w:t>
      </w:r>
      <w:r w:rsidR="00FF632B">
        <w:rPr>
          <w:spacing w:val="-1"/>
        </w:rPr>
        <w:noBreakHyphen/>
      </w:r>
      <w:r>
        <w:rPr>
          <w:spacing w:val="-1"/>
        </w:rPr>
        <w:t>CTCAE v.3).</w:t>
      </w:r>
      <w:r>
        <w:t xml:space="preserve"> </w:t>
      </w:r>
      <w:r>
        <w:rPr>
          <w:spacing w:val="-2"/>
        </w:rPr>
        <w:t>FIGO</w:t>
      </w:r>
      <w:r>
        <w:rPr>
          <w:spacing w:val="-1"/>
        </w:rPr>
        <w:t xml:space="preserve"> staging</w:t>
      </w:r>
      <w:r>
        <w:t xml:space="preserve"> </w:t>
      </w:r>
      <w:r>
        <w:rPr>
          <w:spacing w:val="-1"/>
        </w:rPr>
        <w:t>version</w:t>
      </w:r>
      <w:r>
        <w:t xml:space="preserve"> </w:t>
      </w:r>
      <w:r>
        <w:rPr>
          <w:spacing w:val="-1"/>
        </w:rPr>
        <w:t>dated</w:t>
      </w:r>
      <w:r>
        <w:t xml:space="preserve"> </w:t>
      </w:r>
      <w:r>
        <w:rPr>
          <w:spacing w:val="-1"/>
        </w:rPr>
        <w:t>1988</w:t>
      </w:r>
      <w:r>
        <w:t xml:space="preserve"> </w:t>
      </w:r>
      <w:r>
        <w:rPr>
          <w:spacing w:val="-1"/>
        </w:rPr>
        <w:t>was</w:t>
      </w:r>
      <w:r>
        <w:t xml:space="preserve"> </w:t>
      </w:r>
      <w:r>
        <w:rPr>
          <w:spacing w:val="-2"/>
        </w:rPr>
        <w:t>used</w:t>
      </w:r>
      <w:r>
        <w:t xml:space="preserve"> in</w:t>
      </w:r>
      <w:r>
        <w:rPr>
          <w:spacing w:val="-3"/>
        </w:rPr>
        <w:t xml:space="preserve"> </w:t>
      </w:r>
      <w:r>
        <w:rPr>
          <w:spacing w:val="-1"/>
        </w:rPr>
        <w:t>this</w:t>
      </w:r>
      <w:r>
        <w:t xml:space="preserve"> </w:t>
      </w:r>
      <w:r>
        <w:rPr>
          <w:spacing w:val="-1"/>
        </w:rPr>
        <w:t>trial.</w:t>
      </w:r>
    </w:p>
    <w:p w14:paraId="339AE161" w14:textId="77777777" w:rsidR="002E30F6" w:rsidRDefault="002E30F6" w:rsidP="00B56F29">
      <w:pPr>
        <w:widowControl/>
        <w:rPr>
          <w:rFonts w:ascii="Times New Roman" w:eastAsia="Times New Roman" w:hAnsi="Times New Roman"/>
          <w:sz w:val="21"/>
          <w:szCs w:val="21"/>
        </w:rPr>
      </w:pPr>
    </w:p>
    <w:p w14:paraId="57C527A5" w14:textId="77777777" w:rsidR="002E30F6" w:rsidRDefault="002E30F6" w:rsidP="00B56F29">
      <w:pPr>
        <w:pStyle w:val="BodyText"/>
        <w:widowControl/>
        <w:ind w:left="0"/>
      </w:pPr>
      <w:r>
        <w:rPr>
          <w:spacing w:val="-1"/>
        </w:rPr>
        <w:t>Patients</w:t>
      </w:r>
      <w:r>
        <w:t xml:space="preserve"> </w:t>
      </w:r>
      <w:r>
        <w:rPr>
          <w:spacing w:val="-1"/>
        </w:rPr>
        <w:t>who</w:t>
      </w:r>
      <w:r>
        <w:t xml:space="preserve"> </w:t>
      </w:r>
      <w:r>
        <w:rPr>
          <w:spacing w:val="-1"/>
        </w:rPr>
        <w:t>had</w:t>
      </w:r>
      <w:r>
        <w:t xml:space="preserve"> </w:t>
      </w:r>
      <w:r>
        <w:rPr>
          <w:spacing w:val="-1"/>
        </w:rPr>
        <w:t>received</w:t>
      </w:r>
      <w:r>
        <w:t xml:space="preserve"> </w:t>
      </w:r>
      <w:r>
        <w:rPr>
          <w:spacing w:val="-1"/>
        </w:rPr>
        <w:t>prior</w:t>
      </w:r>
      <w:r>
        <w:rPr>
          <w:spacing w:val="1"/>
        </w:rPr>
        <w:t xml:space="preserve"> </w:t>
      </w:r>
      <w:r>
        <w:rPr>
          <w:spacing w:val="-1"/>
        </w:rPr>
        <w:t>therapy</w:t>
      </w:r>
      <w:r>
        <w:rPr>
          <w:spacing w:val="-3"/>
        </w:rPr>
        <w:t xml:space="preserve"> </w:t>
      </w:r>
      <w:r>
        <w:t xml:space="preserve">with </w:t>
      </w:r>
      <w:r>
        <w:rPr>
          <w:spacing w:val="-1"/>
        </w:rPr>
        <w:t>bevacizumab</w:t>
      </w:r>
      <w:r>
        <w:t xml:space="preserve"> or</w:t>
      </w:r>
      <w:r>
        <w:rPr>
          <w:spacing w:val="1"/>
        </w:rPr>
        <w:t xml:space="preserve"> </w:t>
      </w:r>
      <w:r>
        <w:rPr>
          <w:spacing w:val="-1"/>
        </w:rPr>
        <w:t>prior</w:t>
      </w:r>
      <w:r>
        <w:rPr>
          <w:spacing w:val="1"/>
        </w:rPr>
        <w:t xml:space="preserve"> </w:t>
      </w:r>
      <w:r>
        <w:rPr>
          <w:spacing w:val="-1"/>
        </w:rPr>
        <w:t>systemic</w:t>
      </w:r>
      <w:r>
        <w:t xml:space="preserve"> </w:t>
      </w:r>
      <w:r>
        <w:rPr>
          <w:spacing w:val="-1"/>
        </w:rPr>
        <w:t>anticancer</w:t>
      </w:r>
      <w:r>
        <w:rPr>
          <w:spacing w:val="1"/>
        </w:rPr>
        <w:t xml:space="preserve"> </w:t>
      </w:r>
      <w:r>
        <w:rPr>
          <w:spacing w:val="-1"/>
        </w:rPr>
        <w:t>therapy</w:t>
      </w:r>
      <w:r>
        <w:rPr>
          <w:spacing w:val="-3"/>
        </w:rPr>
        <w:t xml:space="preserve"> </w:t>
      </w:r>
      <w:r>
        <w:t>for</w:t>
      </w:r>
      <w:r>
        <w:rPr>
          <w:spacing w:val="53"/>
        </w:rPr>
        <w:t xml:space="preserve"> </w:t>
      </w:r>
      <w:r>
        <w:rPr>
          <w:spacing w:val="-1"/>
        </w:rPr>
        <w:t>ovarian</w:t>
      </w:r>
      <w:r>
        <w:rPr>
          <w:spacing w:val="-3"/>
        </w:rPr>
        <w:t xml:space="preserve"> </w:t>
      </w:r>
      <w:r>
        <w:rPr>
          <w:spacing w:val="-1"/>
        </w:rPr>
        <w:t>cancer</w:t>
      </w:r>
      <w:r>
        <w:rPr>
          <w:spacing w:val="-2"/>
        </w:rPr>
        <w:t xml:space="preserve"> </w:t>
      </w:r>
      <w:r>
        <w:rPr>
          <w:spacing w:val="-1"/>
        </w:rPr>
        <w:t>(e.g.</w:t>
      </w:r>
      <w:r>
        <w:t xml:space="preserve"> </w:t>
      </w:r>
      <w:r>
        <w:rPr>
          <w:spacing w:val="-1"/>
        </w:rPr>
        <w:t>chemotherapy,</w:t>
      </w:r>
      <w:r>
        <w:t xml:space="preserve"> </w:t>
      </w:r>
      <w:r>
        <w:rPr>
          <w:spacing w:val="-1"/>
        </w:rPr>
        <w:t>monoclonal</w:t>
      </w:r>
      <w:r>
        <w:rPr>
          <w:spacing w:val="1"/>
        </w:rPr>
        <w:t xml:space="preserve"> </w:t>
      </w:r>
      <w:r>
        <w:rPr>
          <w:spacing w:val="-1"/>
        </w:rPr>
        <w:t>antibody</w:t>
      </w:r>
      <w:r>
        <w:rPr>
          <w:spacing w:val="-3"/>
        </w:rPr>
        <w:t xml:space="preserve"> </w:t>
      </w:r>
      <w:r>
        <w:rPr>
          <w:spacing w:val="-1"/>
        </w:rPr>
        <w:t>therapy,</w:t>
      </w:r>
      <w:r>
        <w:t xml:space="preserve"> </w:t>
      </w:r>
      <w:r>
        <w:rPr>
          <w:spacing w:val="-1"/>
        </w:rPr>
        <w:t>tyrosine</w:t>
      </w:r>
      <w:r>
        <w:t xml:space="preserve"> </w:t>
      </w:r>
      <w:r>
        <w:rPr>
          <w:spacing w:val="-1"/>
        </w:rPr>
        <w:t>kinase</w:t>
      </w:r>
      <w:r>
        <w:rPr>
          <w:spacing w:val="-2"/>
        </w:rPr>
        <w:t xml:space="preserve"> </w:t>
      </w:r>
      <w:r>
        <w:rPr>
          <w:spacing w:val="-1"/>
        </w:rPr>
        <w:t>inhibitor</w:t>
      </w:r>
      <w:r>
        <w:rPr>
          <w:spacing w:val="-2"/>
        </w:rPr>
        <w:t xml:space="preserve"> </w:t>
      </w:r>
      <w:r>
        <w:rPr>
          <w:spacing w:val="-1"/>
        </w:rPr>
        <w:t>therapy,</w:t>
      </w:r>
      <w:r>
        <w:t xml:space="preserve"> or</w:t>
      </w:r>
      <w:r>
        <w:rPr>
          <w:spacing w:val="85"/>
        </w:rPr>
        <w:t xml:space="preserve"> </w:t>
      </w:r>
      <w:r>
        <w:rPr>
          <w:spacing w:val="-1"/>
        </w:rPr>
        <w:t>hormonal</w:t>
      </w:r>
      <w:r>
        <w:rPr>
          <w:spacing w:val="1"/>
        </w:rPr>
        <w:t xml:space="preserve"> </w:t>
      </w:r>
      <w:r>
        <w:rPr>
          <w:spacing w:val="-1"/>
        </w:rPr>
        <w:t>therapy)</w:t>
      </w:r>
      <w:r>
        <w:rPr>
          <w:spacing w:val="1"/>
        </w:rPr>
        <w:t xml:space="preserve"> </w:t>
      </w:r>
      <w:r>
        <w:t>or</w:t>
      </w:r>
      <w:r>
        <w:rPr>
          <w:spacing w:val="1"/>
        </w:rPr>
        <w:t xml:space="preserve"> </w:t>
      </w:r>
      <w:r>
        <w:rPr>
          <w:spacing w:val="-1"/>
        </w:rPr>
        <w:t>previous</w:t>
      </w:r>
      <w:r>
        <w:t xml:space="preserve"> </w:t>
      </w:r>
      <w:r>
        <w:rPr>
          <w:spacing w:val="-1"/>
        </w:rPr>
        <w:t>radiotherapy</w:t>
      </w:r>
      <w:r>
        <w:rPr>
          <w:spacing w:val="-3"/>
        </w:rPr>
        <w:t xml:space="preserve"> </w:t>
      </w:r>
      <w:r>
        <w:t>to</w:t>
      </w:r>
      <w:r>
        <w:rPr>
          <w:spacing w:val="-3"/>
        </w:rPr>
        <w:t xml:space="preserve"> </w:t>
      </w:r>
      <w:r>
        <w:t>the</w:t>
      </w:r>
      <w:r>
        <w:rPr>
          <w:spacing w:val="-2"/>
        </w:rPr>
        <w:t xml:space="preserve"> </w:t>
      </w:r>
      <w:r>
        <w:rPr>
          <w:spacing w:val="-1"/>
        </w:rPr>
        <w:t>abdomen</w:t>
      </w:r>
      <w:r>
        <w:t xml:space="preserve"> or</w:t>
      </w:r>
      <w:r>
        <w:rPr>
          <w:spacing w:val="1"/>
        </w:rPr>
        <w:t xml:space="preserve"> </w:t>
      </w:r>
      <w:r>
        <w:rPr>
          <w:spacing w:val="-1"/>
        </w:rPr>
        <w:t>pelvis</w:t>
      </w:r>
      <w:r>
        <w:t xml:space="preserve"> </w:t>
      </w:r>
      <w:r>
        <w:rPr>
          <w:spacing w:val="-1"/>
        </w:rPr>
        <w:t>were</w:t>
      </w:r>
      <w:r>
        <w:rPr>
          <w:spacing w:val="-2"/>
        </w:rPr>
        <w:t xml:space="preserve"> </w:t>
      </w:r>
      <w:r>
        <w:rPr>
          <w:spacing w:val="-1"/>
        </w:rPr>
        <w:t>excluded</w:t>
      </w:r>
      <w:r>
        <w:t xml:space="preserve"> </w:t>
      </w:r>
      <w:r>
        <w:rPr>
          <w:spacing w:val="-1"/>
        </w:rPr>
        <w:t>from</w:t>
      </w:r>
      <w:r>
        <w:rPr>
          <w:spacing w:val="-4"/>
        </w:rPr>
        <w:t xml:space="preserve"> </w:t>
      </w:r>
      <w:r>
        <w:t xml:space="preserve">the </w:t>
      </w:r>
      <w:r>
        <w:rPr>
          <w:spacing w:val="-1"/>
        </w:rPr>
        <w:t>study.</w:t>
      </w:r>
    </w:p>
    <w:p w14:paraId="418EC3E0" w14:textId="77777777" w:rsidR="002E30F6" w:rsidRDefault="002E30F6" w:rsidP="00B56F29">
      <w:pPr>
        <w:widowControl/>
        <w:rPr>
          <w:rFonts w:ascii="Times New Roman" w:eastAsia="Times New Roman" w:hAnsi="Times New Roman"/>
        </w:rPr>
      </w:pPr>
    </w:p>
    <w:p w14:paraId="1CFD4789" w14:textId="77777777" w:rsidR="002E30F6" w:rsidRDefault="002E30F6" w:rsidP="00B56F29">
      <w:pPr>
        <w:pStyle w:val="BodyText"/>
        <w:widowControl/>
        <w:ind w:left="0"/>
      </w:pPr>
      <w:r>
        <w:t>A</w:t>
      </w:r>
      <w:r>
        <w:rPr>
          <w:spacing w:val="-1"/>
        </w:rPr>
        <w:t xml:space="preserve"> </w:t>
      </w:r>
      <w:r>
        <w:t>total</w:t>
      </w:r>
      <w:r>
        <w:rPr>
          <w:spacing w:val="1"/>
        </w:rPr>
        <w:t xml:space="preserve"> </w:t>
      </w:r>
      <w:r>
        <w:rPr>
          <w:spacing w:val="-2"/>
        </w:rPr>
        <w:t>of</w:t>
      </w:r>
      <w:r>
        <w:rPr>
          <w:spacing w:val="1"/>
        </w:rPr>
        <w:t xml:space="preserve"> </w:t>
      </w:r>
      <w:r>
        <w:t>1528</w:t>
      </w:r>
      <w:r>
        <w:rPr>
          <w:spacing w:val="-3"/>
        </w:rPr>
        <w:t xml:space="preserve"> </w:t>
      </w:r>
      <w:r>
        <w:rPr>
          <w:spacing w:val="-1"/>
        </w:rPr>
        <w:t>patients</w:t>
      </w:r>
      <w:r>
        <w:t xml:space="preserve"> </w:t>
      </w:r>
      <w:r>
        <w:rPr>
          <w:spacing w:val="-2"/>
        </w:rPr>
        <w:t>were</w:t>
      </w:r>
      <w:r>
        <w:t xml:space="preserve"> </w:t>
      </w:r>
      <w:r>
        <w:rPr>
          <w:spacing w:val="-1"/>
        </w:rPr>
        <w:t>randomised</w:t>
      </w:r>
      <w:r>
        <w:rPr>
          <w:spacing w:val="-3"/>
        </w:rPr>
        <w:t xml:space="preserve"> </w:t>
      </w:r>
      <w:r>
        <w:t xml:space="preserve">in </w:t>
      </w:r>
      <w:r>
        <w:rPr>
          <w:spacing w:val="-1"/>
        </w:rPr>
        <w:t>equal</w:t>
      </w:r>
      <w:r>
        <w:rPr>
          <w:spacing w:val="-2"/>
        </w:rPr>
        <w:t xml:space="preserve"> </w:t>
      </w:r>
      <w:r>
        <w:rPr>
          <w:spacing w:val="-1"/>
        </w:rPr>
        <w:t>proportions</w:t>
      </w:r>
      <w:r>
        <w:t xml:space="preserve"> to</w:t>
      </w:r>
      <w:r>
        <w:rPr>
          <w:spacing w:val="-3"/>
        </w:rPr>
        <w:t xml:space="preserve"> </w:t>
      </w:r>
      <w:r>
        <w:t>the</w:t>
      </w:r>
      <w:r>
        <w:rPr>
          <w:spacing w:val="-2"/>
        </w:rPr>
        <w:t xml:space="preserve"> </w:t>
      </w:r>
      <w:r>
        <w:rPr>
          <w:spacing w:val="-1"/>
        </w:rPr>
        <w:t>following</w:t>
      </w:r>
      <w:r>
        <w:rPr>
          <w:spacing w:val="-3"/>
        </w:rPr>
        <w:t xml:space="preserve"> </w:t>
      </w:r>
      <w:r>
        <w:rPr>
          <w:spacing w:val="-2"/>
        </w:rPr>
        <w:t>two</w:t>
      </w:r>
      <w:r>
        <w:t xml:space="preserve"> </w:t>
      </w:r>
      <w:r>
        <w:rPr>
          <w:spacing w:val="-1"/>
        </w:rPr>
        <w:t>arms:</w:t>
      </w:r>
    </w:p>
    <w:p w14:paraId="3BAE2079" w14:textId="77777777" w:rsidR="002E30F6" w:rsidRDefault="002E30F6" w:rsidP="00B56F29">
      <w:pPr>
        <w:widowControl/>
        <w:rPr>
          <w:rFonts w:ascii="Times New Roman" w:eastAsia="Times New Roman" w:hAnsi="Times New Roman"/>
          <w:sz w:val="21"/>
          <w:szCs w:val="21"/>
        </w:rPr>
      </w:pPr>
    </w:p>
    <w:p w14:paraId="2220834C" w14:textId="77777777" w:rsidR="002E30F6" w:rsidRDefault="002E30F6" w:rsidP="003C2FFD">
      <w:pPr>
        <w:pStyle w:val="BodyText"/>
        <w:widowControl/>
        <w:numPr>
          <w:ilvl w:val="2"/>
          <w:numId w:val="33"/>
        </w:numPr>
        <w:ind w:left="562" w:hanging="562"/>
      </w:pPr>
      <w:r>
        <w:rPr>
          <w:spacing w:val="-1"/>
        </w:rPr>
        <w:t>CP</w:t>
      </w:r>
      <w:r>
        <w:rPr>
          <w:spacing w:val="-2"/>
        </w:rPr>
        <w:t xml:space="preserve"> </w:t>
      </w:r>
      <w:r>
        <w:rPr>
          <w:spacing w:val="-1"/>
        </w:rPr>
        <w:t>arm:</w:t>
      </w:r>
      <w:r>
        <w:rPr>
          <w:spacing w:val="1"/>
        </w:rPr>
        <w:t xml:space="preserve"> </w:t>
      </w:r>
      <w:r>
        <w:rPr>
          <w:spacing w:val="-1"/>
        </w:rPr>
        <w:t>Carboplatin</w:t>
      </w:r>
      <w:r>
        <w:rPr>
          <w:spacing w:val="-3"/>
        </w:rPr>
        <w:t xml:space="preserve"> </w:t>
      </w:r>
      <w:r>
        <w:rPr>
          <w:spacing w:val="-1"/>
        </w:rPr>
        <w:t xml:space="preserve">(AUC </w:t>
      </w:r>
      <w:r>
        <w:t>6)</w:t>
      </w:r>
      <w:r>
        <w:rPr>
          <w:spacing w:val="1"/>
        </w:rPr>
        <w:t xml:space="preserve"> </w:t>
      </w:r>
      <w:r>
        <w:t>and</w:t>
      </w:r>
      <w:r>
        <w:rPr>
          <w:spacing w:val="-3"/>
        </w:rPr>
        <w:t xml:space="preserve"> </w:t>
      </w:r>
      <w:r>
        <w:rPr>
          <w:spacing w:val="-1"/>
        </w:rPr>
        <w:t>paclitaxel</w:t>
      </w:r>
      <w:r>
        <w:rPr>
          <w:spacing w:val="-2"/>
        </w:rPr>
        <w:t xml:space="preserve"> </w:t>
      </w:r>
      <w:r>
        <w:t xml:space="preserve">(175 </w:t>
      </w:r>
      <w:r>
        <w:rPr>
          <w:spacing w:val="-2"/>
        </w:rPr>
        <w:t>mg/m</w:t>
      </w:r>
      <w:r w:rsidRPr="00935ED9">
        <w:rPr>
          <w:vertAlign w:val="superscript"/>
        </w:rPr>
        <w:t>2</w:t>
      </w:r>
      <w:r>
        <w:rPr>
          <w:spacing w:val="-2"/>
        </w:rPr>
        <w:t>)</w:t>
      </w:r>
      <w:r>
        <w:rPr>
          <w:spacing w:val="1"/>
        </w:rPr>
        <w:t xml:space="preserve"> </w:t>
      </w:r>
      <w:r>
        <w:t>for</w:t>
      </w:r>
      <w:r>
        <w:rPr>
          <w:spacing w:val="1"/>
        </w:rPr>
        <w:t xml:space="preserve"> </w:t>
      </w:r>
      <w:r>
        <w:t xml:space="preserve">6 </w:t>
      </w:r>
      <w:r>
        <w:rPr>
          <w:spacing w:val="-1"/>
        </w:rPr>
        <w:t>cycles</w:t>
      </w:r>
      <w:r>
        <w:rPr>
          <w:spacing w:val="-2"/>
        </w:rPr>
        <w:t xml:space="preserve"> </w:t>
      </w:r>
      <w:r>
        <w:t>of</w:t>
      </w:r>
      <w:r>
        <w:rPr>
          <w:spacing w:val="1"/>
        </w:rPr>
        <w:t xml:space="preserve"> </w:t>
      </w:r>
      <w:r>
        <w:t>3</w:t>
      </w:r>
      <w:r>
        <w:rPr>
          <w:spacing w:val="-3"/>
        </w:rPr>
        <w:t xml:space="preserve"> </w:t>
      </w:r>
      <w:r>
        <w:rPr>
          <w:spacing w:val="-1"/>
        </w:rPr>
        <w:t>weeks</w:t>
      </w:r>
      <w:r>
        <w:t xml:space="preserve"> </w:t>
      </w:r>
      <w:r>
        <w:rPr>
          <w:spacing w:val="-1"/>
        </w:rPr>
        <w:t>duration</w:t>
      </w:r>
    </w:p>
    <w:p w14:paraId="5459BD12" w14:textId="77777777" w:rsidR="002E30F6" w:rsidRDefault="002E30F6" w:rsidP="003C2FFD">
      <w:pPr>
        <w:pStyle w:val="BodyText"/>
        <w:widowControl/>
        <w:numPr>
          <w:ilvl w:val="2"/>
          <w:numId w:val="33"/>
        </w:numPr>
        <w:ind w:left="562" w:hanging="562"/>
      </w:pPr>
      <w:r>
        <w:rPr>
          <w:spacing w:val="-1"/>
        </w:rPr>
        <w:t>CPB7.5+ arm:</w:t>
      </w:r>
      <w:r>
        <w:rPr>
          <w:spacing w:val="1"/>
        </w:rPr>
        <w:t xml:space="preserve"> </w:t>
      </w:r>
      <w:r>
        <w:rPr>
          <w:spacing w:val="-1"/>
        </w:rPr>
        <w:t>Carboplatin</w:t>
      </w:r>
      <w:r>
        <w:rPr>
          <w:spacing w:val="-3"/>
        </w:rPr>
        <w:t xml:space="preserve"> </w:t>
      </w:r>
      <w:r>
        <w:rPr>
          <w:spacing w:val="-1"/>
        </w:rPr>
        <w:t xml:space="preserve">(AUC </w:t>
      </w:r>
      <w:r>
        <w:t>6)</w:t>
      </w:r>
      <w:r>
        <w:rPr>
          <w:spacing w:val="1"/>
        </w:rPr>
        <w:t xml:space="preserve"> </w:t>
      </w:r>
      <w:r>
        <w:t>and</w:t>
      </w:r>
      <w:r>
        <w:rPr>
          <w:spacing w:val="-3"/>
        </w:rPr>
        <w:t xml:space="preserve"> </w:t>
      </w:r>
      <w:r>
        <w:rPr>
          <w:spacing w:val="-1"/>
        </w:rPr>
        <w:t>paclitaxel</w:t>
      </w:r>
      <w:r>
        <w:rPr>
          <w:spacing w:val="-2"/>
        </w:rPr>
        <w:t xml:space="preserve"> </w:t>
      </w:r>
      <w:r>
        <w:rPr>
          <w:spacing w:val="-1"/>
        </w:rPr>
        <w:t>(175</w:t>
      </w:r>
      <w:r>
        <w:t xml:space="preserve"> </w:t>
      </w:r>
      <w:r>
        <w:rPr>
          <w:spacing w:val="-2"/>
        </w:rPr>
        <w:t>mg/m</w:t>
      </w:r>
      <w:r w:rsidRPr="00935ED9">
        <w:rPr>
          <w:vertAlign w:val="superscript"/>
        </w:rPr>
        <w:t>2</w:t>
      </w:r>
      <w:r>
        <w:rPr>
          <w:spacing w:val="-2"/>
        </w:rPr>
        <w:t>)</w:t>
      </w:r>
      <w:r>
        <w:rPr>
          <w:spacing w:val="1"/>
        </w:rPr>
        <w:t xml:space="preserve"> </w:t>
      </w:r>
      <w:r>
        <w:t>for</w:t>
      </w:r>
      <w:r>
        <w:rPr>
          <w:spacing w:val="1"/>
        </w:rPr>
        <w:t xml:space="preserve"> </w:t>
      </w:r>
      <w:r>
        <w:t xml:space="preserve">6 </w:t>
      </w:r>
      <w:r>
        <w:rPr>
          <w:spacing w:val="-1"/>
        </w:rPr>
        <w:t>cycles</w:t>
      </w:r>
      <w:r>
        <w:t xml:space="preserve"> </w:t>
      </w:r>
      <w:r>
        <w:rPr>
          <w:spacing w:val="-2"/>
        </w:rPr>
        <w:t>of</w:t>
      </w:r>
      <w:r>
        <w:rPr>
          <w:spacing w:val="1"/>
        </w:rPr>
        <w:t xml:space="preserve"> </w:t>
      </w:r>
      <w:r>
        <w:t>3</w:t>
      </w:r>
      <w:r>
        <w:rPr>
          <w:spacing w:val="-3"/>
        </w:rPr>
        <w:t xml:space="preserve"> </w:t>
      </w:r>
      <w:r>
        <w:rPr>
          <w:spacing w:val="-1"/>
        </w:rPr>
        <w:t>weeks</w:t>
      </w:r>
      <w:r>
        <w:t xml:space="preserve"> plus</w:t>
      </w:r>
      <w:r>
        <w:rPr>
          <w:spacing w:val="45"/>
        </w:rPr>
        <w:t xml:space="preserve"> </w:t>
      </w:r>
      <w:r w:rsidRPr="003E37B0">
        <w:t>bevacizumab</w:t>
      </w:r>
      <w:r>
        <w:rPr>
          <w:spacing w:val="-1"/>
        </w:rPr>
        <w:t xml:space="preserve"> (7.5</w:t>
      </w:r>
      <w:r>
        <w:t xml:space="preserve"> </w:t>
      </w:r>
      <w:r>
        <w:rPr>
          <w:spacing w:val="-2"/>
        </w:rPr>
        <w:t>mg/kg</w:t>
      </w:r>
      <w:r>
        <w:rPr>
          <w:spacing w:val="-3"/>
        </w:rPr>
        <w:t xml:space="preserve"> </w:t>
      </w:r>
      <w:r>
        <w:rPr>
          <w:spacing w:val="-1"/>
        </w:rPr>
        <w:t>q3w)</w:t>
      </w:r>
      <w:r>
        <w:rPr>
          <w:spacing w:val="1"/>
        </w:rPr>
        <w:t xml:space="preserve"> </w:t>
      </w:r>
      <w:r>
        <w:t>for</w:t>
      </w:r>
      <w:r>
        <w:rPr>
          <w:spacing w:val="1"/>
        </w:rPr>
        <w:t xml:space="preserve"> </w:t>
      </w:r>
      <w:r>
        <w:t xml:space="preserve">up </w:t>
      </w:r>
      <w:r>
        <w:rPr>
          <w:spacing w:val="-1"/>
        </w:rPr>
        <w:t>to</w:t>
      </w:r>
      <w:r>
        <w:t xml:space="preserve"> 12 </w:t>
      </w:r>
      <w:r>
        <w:rPr>
          <w:spacing w:val="-1"/>
        </w:rPr>
        <w:t>months</w:t>
      </w:r>
      <w:r>
        <w:rPr>
          <w:spacing w:val="-2"/>
        </w:rPr>
        <w:t xml:space="preserve"> </w:t>
      </w:r>
      <w:r>
        <w:rPr>
          <w:spacing w:val="-1"/>
        </w:rPr>
        <w:t>(</w:t>
      </w:r>
      <w:r w:rsidRPr="003E37B0">
        <w:t>bevacizumab</w:t>
      </w:r>
      <w:r>
        <w:rPr>
          <w:spacing w:val="-1"/>
        </w:rPr>
        <w:t xml:space="preserve"> was</w:t>
      </w:r>
      <w:r>
        <w:t xml:space="preserve"> </w:t>
      </w:r>
      <w:r>
        <w:rPr>
          <w:spacing w:val="-1"/>
        </w:rPr>
        <w:t>started</w:t>
      </w:r>
      <w:r>
        <w:rPr>
          <w:spacing w:val="-3"/>
        </w:rPr>
        <w:t xml:space="preserve"> </w:t>
      </w:r>
      <w:r>
        <w:t>at</w:t>
      </w:r>
      <w:r>
        <w:rPr>
          <w:spacing w:val="1"/>
        </w:rPr>
        <w:t xml:space="preserve"> </w:t>
      </w:r>
      <w:r>
        <w:rPr>
          <w:spacing w:val="-1"/>
        </w:rPr>
        <w:t>cycle</w:t>
      </w:r>
      <w:r w:rsidR="007F6509">
        <w:t> </w:t>
      </w:r>
      <w:r>
        <w:t xml:space="preserve">2 </w:t>
      </w:r>
      <w:r>
        <w:rPr>
          <w:spacing w:val="-2"/>
        </w:rPr>
        <w:t>of</w:t>
      </w:r>
      <w:r>
        <w:rPr>
          <w:spacing w:val="1"/>
        </w:rPr>
        <w:t xml:space="preserve"> </w:t>
      </w:r>
      <w:r>
        <w:rPr>
          <w:spacing w:val="-1"/>
        </w:rPr>
        <w:t>chemotherapy</w:t>
      </w:r>
      <w:r>
        <w:rPr>
          <w:spacing w:val="57"/>
        </w:rPr>
        <w:t xml:space="preserve"> </w:t>
      </w:r>
      <w:r>
        <w:t>if</w:t>
      </w:r>
      <w:r>
        <w:rPr>
          <w:spacing w:val="-2"/>
        </w:rPr>
        <w:t xml:space="preserve"> </w:t>
      </w:r>
      <w:r>
        <w:rPr>
          <w:spacing w:val="-1"/>
        </w:rPr>
        <w:t>treatment</w:t>
      </w:r>
      <w:r>
        <w:rPr>
          <w:spacing w:val="1"/>
        </w:rPr>
        <w:t xml:space="preserve"> </w:t>
      </w:r>
      <w:r>
        <w:rPr>
          <w:spacing w:val="-1"/>
        </w:rPr>
        <w:t>was</w:t>
      </w:r>
      <w:r>
        <w:rPr>
          <w:spacing w:val="-2"/>
        </w:rPr>
        <w:t xml:space="preserve"> </w:t>
      </w:r>
      <w:r>
        <w:rPr>
          <w:spacing w:val="-1"/>
        </w:rPr>
        <w:t>initiated</w:t>
      </w:r>
      <w:r>
        <w:t xml:space="preserve"> </w:t>
      </w:r>
      <w:r>
        <w:rPr>
          <w:spacing w:val="-1"/>
        </w:rPr>
        <w:t>within</w:t>
      </w:r>
      <w:r>
        <w:t xml:space="preserve"> 4 </w:t>
      </w:r>
      <w:r>
        <w:rPr>
          <w:spacing w:val="-2"/>
        </w:rPr>
        <w:t>weeks</w:t>
      </w:r>
      <w:r>
        <w:t xml:space="preserve"> of</w:t>
      </w:r>
      <w:r>
        <w:rPr>
          <w:spacing w:val="1"/>
        </w:rPr>
        <w:t xml:space="preserve"> </w:t>
      </w:r>
      <w:r>
        <w:rPr>
          <w:spacing w:val="-1"/>
        </w:rPr>
        <w:t>surgery</w:t>
      </w:r>
      <w:r>
        <w:rPr>
          <w:spacing w:val="-3"/>
        </w:rPr>
        <w:t xml:space="preserve"> </w:t>
      </w:r>
      <w:r>
        <w:t>or</w:t>
      </w:r>
      <w:r>
        <w:rPr>
          <w:spacing w:val="-2"/>
        </w:rPr>
        <w:t xml:space="preserve"> </w:t>
      </w:r>
      <w:r>
        <w:t>at</w:t>
      </w:r>
      <w:r>
        <w:rPr>
          <w:spacing w:val="1"/>
        </w:rPr>
        <w:t xml:space="preserve"> </w:t>
      </w:r>
      <w:r>
        <w:rPr>
          <w:spacing w:val="-1"/>
        </w:rPr>
        <w:t>cycle</w:t>
      </w:r>
      <w:r>
        <w:t xml:space="preserve"> 1 </w:t>
      </w:r>
      <w:r>
        <w:rPr>
          <w:spacing w:val="-1"/>
        </w:rPr>
        <w:t>if</w:t>
      </w:r>
      <w:r>
        <w:rPr>
          <w:spacing w:val="1"/>
        </w:rPr>
        <w:t xml:space="preserve"> </w:t>
      </w:r>
      <w:r>
        <w:rPr>
          <w:spacing w:val="-1"/>
        </w:rPr>
        <w:t>treatment</w:t>
      </w:r>
      <w:r>
        <w:rPr>
          <w:spacing w:val="1"/>
        </w:rPr>
        <w:t xml:space="preserve"> </w:t>
      </w:r>
      <w:r>
        <w:rPr>
          <w:spacing w:val="-1"/>
        </w:rPr>
        <w:t>was</w:t>
      </w:r>
      <w:r>
        <w:rPr>
          <w:spacing w:val="-2"/>
        </w:rPr>
        <w:t xml:space="preserve"> </w:t>
      </w:r>
      <w:r>
        <w:rPr>
          <w:spacing w:val="-1"/>
        </w:rPr>
        <w:t>initiated</w:t>
      </w:r>
      <w:r>
        <w:rPr>
          <w:spacing w:val="57"/>
        </w:rPr>
        <w:t xml:space="preserve"> </w:t>
      </w:r>
      <w:r>
        <w:rPr>
          <w:spacing w:val="-1"/>
        </w:rPr>
        <w:t>more</w:t>
      </w:r>
      <w:r>
        <w:t xml:space="preserve"> than 4 </w:t>
      </w:r>
      <w:r>
        <w:rPr>
          <w:spacing w:val="-2"/>
        </w:rPr>
        <w:t>weeks</w:t>
      </w:r>
      <w:r>
        <w:t xml:space="preserve"> </w:t>
      </w:r>
      <w:r>
        <w:rPr>
          <w:spacing w:val="-1"/>
        </w:rPr>
        <w:t>after</w:t>
      </w:r>
      <w:r>
        <w:rPr>
          <w:spacing w:val="-2"/>
        </w:rPr>
        <w:t xml:space="preserve"> </w:t>
      </w:r>
      <w:r>
        <w:rPr>
          <w:spacing w:val="-1"/>
        </w:rPr>
        <w:t>surgery).</w:t>
      </w:r>
    </w:p>
    <w:p w14:paraId="11B739CD" w14:textId="77777777" w:rsidR="002E30F6" w:rsidRDefault="002E30F6" w:rsidP="00B56F29">
      <w:pPr>
        <w:widowControl/>
        <w:rPr>
          <w:rFonts w:ascii="Times New Roman" w:eastAsia="Times New Roman" w:hAnsi="Times New Roman"/>
        </w:rPr>
      </w:pPr>
    </w:p>
    <w:p w14:paraId="3D313448" w14:textId="135688A9" w:rsidR="002E30F6" w:rsidRDefault="002E30F6" w:rsidP="00B56F29">
      <w:pPr>
        <w:pStyle w:val="BodyText"/>
        <w:widowControl/>
        <w:ind w:left="0"/>
      </w:pPr>
      <w:r>
        <w:t>The</w:t>
      </w:r>
      <w:r>
        <w:rPr>
          <w:spacing w:val="-2"/>
        </w:rPr>
        <w:t xml:space="preserve"> </w:t>
      </w:r>
      <w:r>
        <w:rPr>
          <w:spacing w:val="-1"/>
        </w:rPr>
        <w:t>majority</w:t>
      </w:r>
      <w:r>
        <w:rPr>
          <w:spacing w:val="-3"/>
        </w:rPr>
        <w:t xml:space="preserve"> </w:t>
      </w:r>
      <w:r>
        <w:t>of</w:t>
      </w:r>
      <w:r>
        <w:rPr>
          <w:spacing w:val="1"/>
        </w:rPr>
        <w:t xml:space="preserve"> </w:t>
      </w:r>
      <w:r>
        <w:rPr>
          <w:spacing w:val="-1"/>
        </w:rPr>
        <w:t>patients</w:t>
      </w:r>
      <w:r>
        <w:t xml:space="preserve"> </w:t>
      </w:r>
      <w:r>
        <w:rPr>
          <w:spacing w:val="-1"/>
        </w:rPr>
        <w:t>included</w:t>
      </w:r>
      <w:r>
        <w:rPr>
          <w:spacing w:val="-3"/>
        </w:rPr>
        <w:t xml:space="preserve"> </w:t>
      </w:r>
      <w:r>
        <w:t>in</w:t>
      </w:r>
      <w:r>
        <w:rPr>
          <w:spacing w:val="-3"/>
        </w:rPr>
        <w:t xml:space="preserve"> </w:t>
      </w:r>
      <w:r>
        <w:t>the</w:t>
      </w:r>
      <w:r>
        <w:rPr>
          <w:spacing w:val="-2"/>
        </w:rPr>
        <w:t xml:space="preserve"> </w:t>
      </w:r>
      <w:r>
        <w:t>study</w:t>
      </w:r>
      <w:r>
        <w:rPr>
          <w:spacing w:val="-3"/>
        </w:rPr>
        <w:t xml:space="preserve"> </w:t>
      </w:r>
      <w:r>
        <w:rPr>
          <w:spacing w:val="-1"/>
        </w:rPr>
        <w:t>were</w:t>
      </w:r>
      <w:r>
        <w:t xml:space="preserve"> </w:t>
      </w:r>
      <w:r>
        <w:rPr>
          <w:spacing w:val="-1"/>
        </w:rPr>
        <w:t>White</w:t>
      </w:r>
      <w:r>
        <w:rPr>
          <w:spacing w:val="-2"/>
        </w:rPr>
        <w:t xml:space="preserve"> </w:t>
      </w:r>
      <w:r>
        <w:rPr>
          <w:spacing w:val="-1"/>
        </w:rPr>
        <w:t>(96%),</w:t>
      </w:r>
      <w:r>
        <w:rPr>
          <w:spacing w:val="-3"/>
        </w:rPr>
        <w:t xml:space="preserve"> </w:t>
      </w:r>
      <w:r>
        <w:rPr>
          <w:spacing w:val="-1"/>
        </w:rPr>
        <w:t>the</w:t>
      </w:r>
      <w:r>
        <w:t xml:space="preserve"> </w:t>
      </w:r>
      <w:r>
        <w:rPr>
          <w:spacing w:val="-1"/>
        </w:rPr>
        <w:t>median</w:t>
      </w:r>
      <w:r>
        <w:t xml:space="preserve"> </w:t>
      </w:r>
      <w:r>
        <w:rPr>
          <w:spacing w:val="-1"/>
        </w:rPr>
        <w:t>age</w:t>
      </w:r>
      <w:r>
        <w:rPr>
          <w:spacing w:val="-2"/>
        </w:rPr>
        <w:t xml:space="preserve"> </w:t>
      </w:r>
      <w:r>
        <w:rPr>
          <w:spacing w:val="-1"/>
        </w:rPr>
        <w:t>was</w:t>
      </w:r>
      <w:r>
        <w:t xml:space="preserve"> 57 </w:t>
      </w:r>
      <w:r>
        <w:rPr>
          <w:spacing w:val="-1"/>
        </w:rPr>
        <w:t>years</w:t>
      </w:r>
      <w:r>
        <w:t xml:space="preserve"> in</w:t>
      </w:r>
      <w:r>
        <w:rPr>
          <w:spacing w:val="-3"/>
        </w:rPr>
        <w:t xml:space="preserve"> </w:t>
      </w:r>
      <w:r>
        <w:t>both</w:t>
      </w:r>
      <w:r>
        <w:rPr>
          <w:spacing w:val="61"/>
        </w:rPr>
        <w:t xml:space="preserve"> </w:t>
      </w:r>
      <w:r>
        <w:rPr>
          <w:spacing w:val="-1"/>
        </w:rPr>
        <w:t>treatment</w:t>
      </w:r>
      <w:r>
        <w:rPr>
          <w:spacing w:val="1"/>
        </w:rPr>
        <w:t xml:space="preserve"> </w:t>
      </w:r>
      <w:r>
        <w:rPr>
          <w:spacing w:val="-2"/>
        </w:rPr>
        <w:t>arms,</w:t>
      </w:r>
      <w:r>
        <w:t xml:space="preserve"> 25%</w:t>
      </w:r>
      <w:r>
        <w:rPr>
          <w:spacing w:val="1"/>
        </w:rPr>
        <w:t xml:space="preserve"> </w:t>
      </w:r>
      <w:r>
        <w:rPr>
          <w:spacing w:val="-2"/>
        </w:rPr>
        <w:t>of</w:t>
      </w:r>
      <w:r>
        <w:rPr>
          <w:spacing w:val="1"/>
        </w:rPr>
        <w:t xml:space="preserve"> </w:t>
      </w:r>
      <w:r>
        <w:rPr>
          <w:spacing w:val="-1"/>
        </w:rPr>
        <w:t>patients</w:t>
      </w:r>
      <w:r>
        <w:rPr>
          <w:spacing w:val="-2"/>
        </w:rPr>
        <w:t xml:space="preserve"> </w:t>
      </w:r>
      <w:r>
        <w:t xml:space="preserve">in </w:t>
      </w:r>
      <w:r>
        <w:rPr>
          <w:spacing w:val="-1"/>
        </w:rPr>
        <w:t>each</w:t>
      </w:r>
      <w:r>
        <w:rPr>
          <w:spacing w:val="-3"/>
        </w:rPr>
        <w:t xml:space="preserve"> </w:t>
      </w:r>
      <w:r>
        <w:rPr>
          <w:spacing w:val="-1"/>
        </w:rPr>
        <w:t>treatment</w:t>
      </w:r>
      <w:r>
        <w:rPr>
          <w:spacing w:val="1"/>
        </w:rPr>
        <w:t xml:space="preserve"> </w:t>
      </w:r>
      <w:r>
        <w:t>arm</w:t>
      </w:r>
      <w:r>
        <w:rPr>
          <w:spacing w:val="-4"/>
        </w:rPr>
        <w:t xml:space="preserve"> </w:t>
      </w:r>
      <w:r>
        <w:rPr>
          <w:spacing w:val="-1"/>
        </w:rPr>
        <w:t>were</w:t>
      </w:r>
      <w:r>
        <w:t xml:space="preserve"> 65 </w:t>
      </w:r>
      <w:r>
        <w:rPr>
          <w:spacing w:val="-1"/>
        </w:rPr>
        <w:t>years</w:t>
      </w:r>
      <w:r>
        <w:t xml:space="preserve"> </w:t>
      </w:r>
      <w:r>
        <w:rPr>
          <w:spacing w:val="-2"/>
        </w:rPr>
        <w:t>of</w:t>
      </w:r>
      <w:r>
        <w:rPr>
          <w:spacing w:val="1"/>
        </w:rPr>
        <w:t xml:space="preserve"> </w:t>
      </w:r>
      <w:r>
        <w:rPr>
          <w:spacing w:val="-1"/>
        </w:rPr>
        <w:t>age</w:t>
      </w:r>
      <w:r>
        <w:t xml:space="preserve"> or</w:t>
      </w:r>
      <w:r>
        <w:rPr>
          <w:spacing w:val="-2"/>
        </w:rPr>
        <w:t xml:space="preserve"> </w:t>
      </w:r>
      <w:r>
        <w:rPr>
          <w:spacing w:val="-1"/>
        </w:rPr>
        <w:t>over,</w:t>
      </w:r>
      <w:r>
        <w:t xml:space="preserve"> and</w:t>
      </w:r>
      <w:r>
        <w:rPr>
          <w:spacing w:val="55"/>
        </w:rPr>
        <w:t xml:space="preserve"> </w:t>
      </w:r>
      <w:r>
        <w:rPr>
          <w:spacing w:val="-1"/>
        </w:rPr>
        <w:t>approximately</w:t>
      </w:r>
      <w:r>
        <w:rPr>
          <w:spacing w:val="-3"/>
        </w:rPr>
        <w:t xml:space="preserve"> </w:t>
      </w:r>
      <w:r>
        <w:rPr>
          <w:spacing w:val="-1"/>
        </w:rPr>
        <w:t>50%</w:t>
      </w:r>
      <w:r>
        <w:rPr>
          <w:spacing w:val="1"/>
        </w:rPr>
        <w:t xml:space="preserve"> </w:t>
      </w:r>
      <w:r>
        <w:t>of</w:t>
      </w:r>
      <w:r>
        <w:rPr>
          <w:spacing w:val="-2"/>
        </w:rPr>
        <w:t xml:space="preserve"> </w:t>
      </w:r>
      <w:r>
        <w:rPr>
          <w:spacing w:val="-1"/>
        </w:rPr>
        <w:t>patients</w:t>
      </w:r>
      <w:r>
        <w:t xml:space="preserve"> </w:t>
      </w:r>
      <w:r>
        <w:rPr>
          <w:spacing w:val="-1"/>
        </w:rPr>
        <w:t>had</w:t>
      </w:r>
      <w:r>
        <w:t xml:space="preserve"> an </w:t>
      </w:r>
      <w:r>
        <w:rPr>
          <w:spacing w:val="-1"/>
        </w:rPr>
        <w:t xml:space="preserve">ECOG PS </w:t>
      </w:r>
      <w:r>
        <w:rPr>
          <w:spacing w:val="-2"/>
        </w:rPr>
        <w:t>of</w:t>
      </w:r>
      <w:r>
        <w:rPr>
          <w:spacing w:val="1"/>
        </w:rPr>
        <w:t xml:space="preserve"> </w:t>
      </w:r>
      <w:r>
        <w:t>1;</w:t>
      </w:r>
      <w:r>
        <w:rPr>
          <w:spacing w:val="-4"/>
        </w:rPr>
        <w:t xml:space="preserve"> </w:t>
      </w:r>
      <w:r>
        <w:t>7%</w:t>
      </w:r>
      <w:r>
        <w:rPr>
          <w:spacing w:val="1"/>
        </w:rPr>
        <w:t xml:space="preserve"> </w:t>
      </w:r>
      <w:r>
        <w:rPr>
          <w:spacing w:val="-2"/>
        </w:rPr>
        <w:t>of</w:t>
      </w:r>
      <w:r>
        <w:rPr>
          <w:spacing w:val="1"/>
        </w:rPr>
        <w:t xml:space="preserve"> </w:t>
      </w:r>
      <w:r>
        <w:rPr>
          <w:spacing w:val="-1"/>
        </w:rPr>
        <w:t>patients</w:t>
      </w:r>
      <w:r>
        <w:rPr>
          <w:spacing w:val="-2"/>
        </w:rPr>
        <w:t xml:space="preserve"> </w:t>
      </w:r>
      <w:r>
        <w:t>in</w:t>
      </w:r>
      <w:r>
        <w:rPr>
          <w:spacing w:val="-3"/>
        </w:rPr>
        <w:t xml:space="preserve"> </w:t>
      </w:r>
      <w:r>
        <w:t>each</w:t>
      </w:r>
      <w:r>
        <w:rPr>
          <w:spacing w:val="-3"/>
        </w:rPr>
        <w:t xml:space="preserve"> </w:t>
      </w:r>
      <w:r>
        <w:rPr>
          <w:spacing w:val="-1"/>
        </w:rPr>
        <w:t>treatment</w:t>
      </w:r>
      <w:r>
        <w:rPr>
          <w:spacing w:val="1"/>
        </w:rPr>
        <w:t xml:space="preserve"> </w:t>
      </w:r>
      <w:r>
        <w:t>arm</w:t>
      </w:r>
      <w:r>
        <w:rPr>
          <w:spacing w:val="-4"/>
        </w:rPr>
        <w:t xml:space="preserve"> </w:t>
      </w:r>
      <w:r>
        <w:t>had an</w:t>
      </w:r>
      <w:r>
        <w:rPr>
          <w:spacing w:val="53"/>
        </w:rPr>
        <w:t xml:space="preserve"> </w:t>
      </w:r>
      <w:r>
        <w:rPr>
          <w:spacing w:val="-1"/>
        </w:rPr>
        <w:t xml:space="preserve">ECOG PS </w:t>
      </w:r>
      <w:r>
        <w:t>of</w:t>
      </w:r>
      <w:r>
        <w:rPr>
          <w:spacing w:val="1"/>
        </w:rPr>
        <w:t xml:space="preserve"> </w:t>
      </w:r>
      <w:r>
        <w:t>2.</w:t>
      </w:r>
      <w:r>
        <w:rPr>
          <w:spacing w:val="-3"/>
        </w:rPr>
        <w:t xml:space="preserve"> </w:t>
      </w:r>
      <w:r>
        <w:t xml:space="preserve">The </w:t>
      </w:r>
      <w:r>
        <w:rPr>
          <w:spacing w:val="-1"/>
        </w:rPr>
        <w:t>majority</w:t>
      </w:r>
      <w:r>
        <w:rPr>
          <w:spacing w:val="-3"/>
        </w:rPr>
        <w:t xml:space="preserve"> </w:t>
      </w:r>
      <w:r>
        <w:t>of</w:t>
      </w:r>
      <w:r>
        <w:rPr>
          <w:spacing w:val="1"/>
        </w:rPr>
        <w:t xml:space="preserve"> </w:t>
      </w:r>
      <w:r>
        <w:rPr>
          <w:spacing w:val="-1"/>
        </w:rPr>
        <w:t>patients</w:t>
      </w:r>
      <w:r>
        <w:t xml:space="preserve"> </w:t>
      </w:r>
      <w:r>
        <w:rPr>
          <w:spacing w:val="-1"/>
        </w:rPr>
        <w:t>had</w:t>
      </w:r>
      <w:r>
        <w:t xml:space="preserve"> </w:t>
      </w:r>
      <w:r>
        <w:rPr>
          <w:spacing w:val="-1"/>
        </w:rPr>
        <w:t>EOC (87.7%)</w:t>
      </w:r>
      <w:r>
        <w:rPr>
          <w:spacing w:val="-2"/>
        </w:rPr>
        <w:t xml:space="preserve"> </w:t>
      </w:r>
      <w:r>
        <w:rPr>
          <w:spacing w:val="-1"/>
        </w:rPr>
        <w:t>followed</w:t>
      </w:r>
      <w:r>
        <w:rPr>
          <w:spacing w:val="-3"/>
        </w:rPr>
        <w:t xml:space="preserve"> </w:t>
      </w:r>
      <w:r>
        <w:t>by</w:t>
      </w:r>
      <w:r>
        <w:rPr>
          <w:spacing w:val="-3"/>
        </w:rPr>
        <w:t xml:space="preserve"> </w:t>
      </w:r>
      <w:r>
        <w:rPr>
          <w:spacing w:val="-1"/>
        </w:rPr>
        <w:t>PPC (6.9%)</w:t>
      </w:r>
      <w:r>
        <w:rPr>
          <w:spacing w:val="1"/>
        </w:rPr>
        <w:t xml:space="preserve"> </w:t>
      </w:r>
      <w:r>
        <w:rPr>
          <w:spacing w:val="-1"/>
        </w:rPr>
        <w:t>and</w:t>
      </w:r>
      <w:r>
        <w:t xml:space="preserve"> </w:t>
      </w:r>
      <w:r>
        <w:rPr>
          <w:spacing w:val="-1"/>
        </w:rPr>
        <w:t>FTC (3.7%)</w:t>
      </w:r>
      <w:r>
        <w:rPr>
          <w:spacing w:val="53"/>
        </w:rPr>
        <w:t xml:space="preserve"> </w:t>
      </w:r>
      <w:r>
        <w:t>or</w:t>
      </w:r>
      <w:r>
        <w:rPr>
          <w:spacing w:val="1"/>
        </w:rPr>
        <w:t xml:space="preserve"> </w:t>
      </w:r>
      <w:r>
        <w:t xml:space="preserve">a </w:t>
      </w:r>
      <w:r>
        <w:rPr>
          <w:spacing w:val="-1"/>
        </w:rPr>
        <w:t>mixture</w:t>
      </w:r>
      <w:r>
        <w:t xml:space="preserve"> </w:t>
      </w:r>
      <w:r>
        <w:rPr>
          <w:spacing w:val="-2"/>
        </w:rPr>
        <w:t>of</w:t>
      </w:r>
      <w:r>
        <w:rPr>
          <w:spacing w:val="1"/>
        </w:rPr>
        <w:t xml:space="preserve"> </w:t>
      </w:r>
      <w:r>
        <w:rPr>
          <w:spacing w:val="-1"/>
        </w:rPr>
        <w:t>the</w:t>
      </w:r>
      <w:r>
        <w:t xml:space="preserve"> </w:t>
      </w:r>
      <w:r>
        <w:rPr>
          <w:spacing w:val="-1"/>
        </w:rPr>
        <w:t>three</w:t>
      </w:r>
      <w:r>
        <w:t xml:space="preserve"> </w:t>
      </w:r>
      <w:r>
        <w:rPr>
          <w:spacing w:val="-1"/>
        </w:rPr>
        <w:t>origins</w:t>
      </w:r>
      <w:r>
        <w:t xml:space="preserve"> </w:t>
      </w:r>
      <w:r>
        <w:rPr>
          <w:spacing w:val="-1"/>
        </w:rPr>
        <w:t>(1.7%).</w:t>
      </w:r>
      <w:r>
        <w:rPr>
          <w:spacing w:val="-3"/>
        </w:rPr>
        <w:t xml:space="preserve"> </w:t>
      </w:r>
      <w:r>
        <w:rPr>
          <w:spacing w:val="-1"/>
        </w:rPr>
        <w:t>Most</w:t>
      </w:r>
      <w:r>
        <w:rPr>
          <w:spacing w:val="1"/>
        </w:rPr>
        <w:t xml:space="preserve"> </w:t>
      </w:r>
      <w:r>
        <w:rPr>
          <w:spacing w:val="-1"/>
        </w:rPr>
        <w:t>patients</w:t>
      </w:r>
      <w:r>
        <w:rPr>
          <w:spacing w:val="-2"/>
        </w:rPr>
        <w:t xml:space="preserve"> </w:t>
      </w:r>
      <w:r>
        <w:rPr>
          <w:spacing w:val="-1"/>
        </w:rPr>
        <w:t>were</w:t>
      </w:r>
      <w:r>
        <w:t xml:space="preserve"> </w:t>
      </w:r>
      <w:r>
        <w:rPr>
          <w:spacing w:val="-2"/>
        </w:rPr>
        <w:t>FIGO</w:t>
      </w:r>
      <w:r>
        <w:rPr>
          <w:spacing w:val="-1"/>
        </w:rPr>
        <w:t xml:space="preserve"> </w:t>
      </w:r>
      <w:r w:rsidR="002E3649">
        <w:rPr>
          <w:spacing w:val="-1"/>
        </w:rPr>
        <w:t>s</w:t>
      </w:r>
      <w:r>
        <w:rPr>
          <w:spacing w:val="-1"/>
        </w:rPr>
        <w:t>tage</w:t>
      </w:r>
      <w:r>
        <w:rPr>
          <w:spacing w:val="3"/>
        </w:rPr>
        <w:t xml:space="preserve"> </w:t>
      </w:r>
      <w:r>
        <w:rPr>
          <w:spacing w:val="-2"/>
        </w:rPr>
        <w:t xml:space="preserve">III </w:t>
      </w:r>
      <w:r>
        <w:t>(both</w:t>
      </w:r>
      <w:r>
        <w:rPr>
          <w:spacing w:val="-3"/>
        </w:rPr>
        <w:t xml:space="preserve"> </w:t>
      </w:r>
      <w:r>
        <w:t>68%)</w:t>
      </w:r>
      <w:r>
        <w:rPr>
          <w:spacing w:val="-2"/>
        </w:rPr>
        <w:t xml:space="preserve"> </w:t>
      </w:r>
      <w:r>
        <w:rPr>
          <w:spacing w:val="-1"/>
        </w:rPr>
        <w:t>followed</w:t>
      </w:r>
      <w:r>
        <w:t xml:space="preserve"> by</w:t>
      </w:r>
      <w:r>
        <w:rPr>
          <w:spacing w:val="51"/>
        </w:rPr>
        <w:t xml:space="preserve"> </w:t>
      </w:r>
      <w:r>
        <w:rPr>
          <w:spacing w:val="-2"/>
        </w:rPr>
        <w:t>FIGO</w:t>
      </w:r>
      <w:r>
        <w:rPr>
          <w:spacing w:val="-1"/>
        </w:rPr>
        <w:t xml:space="preserve"> </w:t>
      </w:r>
      <w:r w:rsidR="002E3649">
        <w:rPr>
          <w:spacing w:val="-1"/>
        </w:rPr>
        <w:t>s</w:t>
      </w:r>
      <w:r>
        <w:rPr>
          <w:spacing w:val="-1"/>
        </w:rPr>
        <w:t>tage</w:t>
      </w:r>
      <w:r w:rsidR="007F6509">
        <w:rPr>
          <w:spacing w:val="3"/>
        </w:rPr>
        <w:t> </w:t>
      </w:r>
      <w:r>
        <w:rPr>
          <w:spacing w:val="-2"/>
        </w:rPr>
        <w:t>IV</w:t>
      </w:r>
      <w:r>
        <w:rPr>
          <w:spacing w:val="1"/>
        </w:rPr>
        <w:t xml:space="preserve"> </w:t>
      </w:r>
      <w:r>
        <w:t>(13%</w:t>
      </w:r>
      <w:r>
        <w:rPr>
          <w:spacing w:val="-2"/>
        </w:rPr>
        <w:t xml:space="preserve"> </w:t>
      </w:r>
      <w:r>
        <w:t xml:space="preserve">and </w:t>
      </w:r>
      <w:r>
        <w:rPr>
          <w:spacing w:val="-1"/>
        </w:rPr>
        <w:t>14%),</w:t>
      </w:r>
      <w:r>
        <w:t xml:space="preserve"> </w:t>
      </w:r>
      <w:r>
        <w:rPr>
          <w:spacing w:val="-2"/>
        </w:rPr>
        <w:t>FIGO</w:t>
      </w:r>
      <w:r>
        <w:rPr>
          <w:spacing w:val="-1"/>
        </w:rPr>
        <w:t xml:space="preserve"> </w:t>
      </w:r>
      <w:r w:rsidR="002E3649">
        <w:rPr>
          <w:spacing w:val="-1"/>
        </w:rPr>
        <w:t>s</w:t>
      </w:r>
      <w:r>
        <w:rPr>
          <w:spacing w:val="-1"/>
        </w:rPr>
        <w:t>tage</w:t>
      </w:r>
      <w:r>
        <w:rPr>
          <w:spacing w:val="3"/>
        </w:rPr>
        <w:t xml:space="preserve"> </w:t>
      </w:r>
      <w:r>
        <w:rPr>
          <w:spacing w:val="-1"/>
        </w:rPr>
        <w:t>II</w:t>
      </w:r>
      <w:r>
        <w:rPr>
          <w:spacing w:val="-4"/>
        </w:rPr>
        <w:t xml:space="preserve"> </w:t>
      </w:r>
      <w:r>
        <w:t>(10%</w:t>
      </w:r>
      <w:r>
        <w:rPr>
          <w:spacing w:val="1"/>
        </w:rPr>
        <w:t xml:space="preserve"> </w:t>
      </w:r>
      <w:r>
        <w:rPr>
          <w:spacing w:val="-1"/>
        </w:rPr>
        <w:t>and</w:t>
      </w:r>
      <w:r>
        <w:t xml:space="preserve"> </w:t>
      </w:r>
      <w:r>
        <w:rPr>
          <w:spacing w:val="-1"/>
        </w:rPr>
        <w:t>11%)</w:t>
      </w:r>
      <w:r>
        <w:rPr>
          <w:spacing w:val="1"/>
        </w:rPr>
        <w:t xml:space="preserve"> </w:t>
      </w:r>
      <w:r>
        <w:rPr>
          <w:spacing w:val="-1"/>
        </w:rPr>
        <w:t>and</w:t>
      </w:r>
      <w:r>
        <w:t xml:space="preserve"> </w:t>
      </w:r>
      <w:r>
        <w:rPr>
          <w:spacing w:val="-2"/>
        </w:rPr>
        <w:t>FIGO</w:t>
      </w:r>
      <w:r>
        <w:rPr>
          <w:spacing w:val="-1"/>
        </w:rPr>
        <w:t xml:space="preserve"> </w:t>
      </w:r>
      <w:r w:rsidR="00027205">
        <w:rPr>
          <w:spacing w:val="-1"/>
        </w:rPr>
        <w:t>s</w:t>
      </w:r>
      <w:r>
        <w:rPr>
          <w:spacing w:val="-1"/>
        </w:rPr>
        <w:t>tage</w:t>
      </w:r>
      <w:r>
        <w:rPr>
          <w:spacing w:val="3"/>
        </w:rPr>
        <w:t xml:space="preserve"> </w:t>
      </w:r>
      <w:r>
        <w:t>I</w:t>
      </w:r>
      <w:r>
        <w:rPr>
          <w:spacing w:val="-2"/>
        </w:rPr>
        <w:t xml:space="preserve"> </w:t>
      </w:r>
      <w:r>
        <w:t>(9%</w:t>
      </w:r>
      <w:r>
        <w:rPr>
          <w:spacing w:val="-2"/>
        </w:rPr>
        <w:t xml:space="preserve"> </w:t>
      </w:r>
      <w:r>
        <w:t xml:space="preserve">and </w:t>
      </w:r>
      <w:r>
        <w:rPr>
          <w:spacing w:val="-1"/>
        </w:rPr>
        <w:t>7%).</w:t>
      </w:r>
      <w:r>
        <w:rPr>
          <w:spacing w:val="-5"/>
        </w:rPr>
        <w:t xml:space="preserve"> </w:t>
      </w:r>
      <w:r>
        <w:t>The</w:t>
      </w:r>
      <w:r>
        <w:rPr>
          <w:spacing w:val="39"/>
        </w:rPr>
        <w:t xml:space="preserve"> </w:t>
      </w:r>
      <w:r>
        <w:rPr>
          <w:spacing w:val="-1"/>
        </w:rPr>
        <w:t>majority</w:t>
      </w:r>
      <w:r>
        <w:rPr>
          <w:spacing w:val="-3"/>
        </w:rPr>
        <w:t xml:space="preserve"> </w:t>
      </w:r>
      <w:r>
        <w:t>of</w:t>
      </w:r>
      <w:r>
        <w:rPr>
          <w:spacing w:val="-2"/>
        </w:rPr>
        <w:t xml:space="preserve"> </w:t>
      </w:r>
      <w:r>
        <w:t xml:space="preserve">the </w:t>
      </w:r>
      <w:r>
        <w:rPr>
          <w:spacing w:val="-1"/>
        </w:rPr>
        <w:t>patients</w:t>
      </w:r>
      <w:r>
        <w:rPr>
          <w:spacing w:val="-2"/>
        </w:rPr>
        <w:t xml:space="preserve"> </w:t>
      </w:r>
      <w:r>
        <w:t xml:space="preserve">in </w:t>
      </w:r>
      <w:r>
        <w:rPr>
          <w:spacing w:val="-1"/>
        </w:rPr>
        <w:t>each</w:t>
      </w:r>
      <w:r>
        <w:t xml:space="preserve"> </w:t>
      </w:r>
      <w:r>
        <w:rPr>
          <w:spacing w:val="-1"/>
        </w:rPr>
        <w:t>treatment</w:t>
      </w:r>
      <w:r>
        <w:rPr>
          <w:spacing w:val="1"/>
        </w:rPr>
        <w:t xml:space="preserve"> </w:t>
      </w:r>
      <w:r>
        <w:rPr>
          <w:spacing w:val="-1"/>
        </w:rPr>
        <w:t>arm</w:t>
      </w:r>
      <w:r>
        <w:rPr>
          <w:spacing w:val="-4"/>
        </w:rPr>
        <w:t xml:space="preserve"> </w:t>
      </w:r>
      <w:r>
        <w:t>(74%</w:t>
      </w:r>
      <w:r>
        <w:rPr>
          <w:spacing w:val="1"/>
        </w:rPr>
        <w:t xml:space="preserve"> </w:t>
      </w:r>
      <w:r>
        <w:rPr>
          <w:spacing w:val="-1"/>
        </w:rPr>
        <w:t>and</w:t>
      </w:r>
      <w:r>
        <w:t xml:space="preserve"> </w:t>
      </w:r>
      <w:r>
        <w:rPr>
          <w:spacing w:val="-1"/>
        </w:rPr>
        <w:t>71%)</w:t>
      </w:r>
      <w:r>
        <w:rPr>
          <w:spacing w:val="1"/>
        </w:rPr>
        <w:t xml:space="preserve"> </w:t>
      </w:r>
      <w:r>
        <w:t>had</w:t>
      </w:r>
      <w:r>
        <w:rPr>
          <w:spacing w:val="-3"/>
        </w:rPr>
        <w:t xml:space="preserve"> </w:t>
      </w:r>
      <w:r>
        <w:rPr>
          <w:spacing w:val="-1"/>
        </w:rPr>
        <w:t>poorly</w:t>
      </w:r>
      <w:r>
        <w:rPr>
          <w:spacing w:val="-3"/>
        </w:rPr>
        <w:t xml:space="preserve"> </w:t>
      </w:r>
      <w:r>
        <w:rPr>
          <w:spacing w:val="-1"/>
        </w:rPr>
        <w:t>differentiated</w:t>
      </w:r>
      <w:r>
        <w:t xml:space="preserve"> </w:t>
      </w:r>
      <w:r>
        <w:rPr>
          <w:spacing w:val="-1"/>
        </w:rPr>
        <w:t>(Grade</w:t>
      </w:r>
      <w:r>
        <w:rPr>
          <w:spacing w:val="-2"/>
        </w:rPr>
        <w:t xml:space="preserve"> </w:t>
      </w:r>
      <w:r>
        <w:t>3)</w:t>
      </w:r>
      <w:r>
        <w:rPr>
          <w:spacing w:val="59"/>
        </w:rPr>
        <w:t xml:space="preserve"> </w:t>
      </w:r>
      <w:r>
        <w:rPr>
          <w:spacing w:val="-1"/>
        </w:rPr>
        <w:t>primary</w:t>
      </w:r>
      <w:r>
        <w:rPr>
          <w:spacing w:val="-3"/>
        </w:rPr>
        <w:t xml:space="preserve"> </w:t>
      </w:r>
      <w:r>
        <w:rPr>
          <w:spacing w:val="-1"/>
        </w:rPr>
        <w:t>tumours</w:t>
      </w:r>
      <w:r>
        <w:t xml:space="preserve"> at</w:t>
      </w:r>
      <w:r>
        <w:rPr>
          <w:spacing w:val="-2"/>
        </w:rPr>
        <w:t xml:space="preserve"> </w:t>
      </w:r>
      <w:r>
        <w:rPr>
          <w:spacing w:val="-1"/>
        </w:rPr>
        <w:t>baseline.</w:t>
      </w:r>
      <w:r>
        <w:t xml:space="preserve"> </w:t>
      </w:r>
      <w:r>
        <w:rPr>
          <w:spacing w:val="-1"/>
        </w:rPr>
        <w:t>The</w:t>
      </w:r>
      <w:r>
        <w:rPr>
          <w:spacing w:val="-2"/>
        </w:rPr>
        <w:t xml:space="preserve"> </w:t>
      </w:r>
      <w:r>
        <w:rPr>
          <w:spacing w:val="-1"/>
        </w:rPr>
        <w:t>incidence</w:t>
      </w:r>
      <w:r>
        <w:t xml:space="preserve"> </w:t>
      </w:r>
      <w:r>
        <w:rPr>
          <w:spacing w:val="-2"/>
        </w:rPr>
        <w:t>of</w:t>
      </w:r>
      <w:r>
        <w:rPr>
          <w:spacing w:val="1"/>
        </w:rPr>
        <w:t xml:space="preserve"> </w:t>
      </w:r>
      <w:r>
        <w:rPr>
          <w:spacing w:val="-1"/>
        </w:rPr>
        <w:t>each</w:t>
      </w:r>
      <w:r>
        <w:t xml:space="preserve"> </w:t>
      </w:r>
      <w:r>
        <w:rPr>
          <w:spacing w:val="-1"/>
        </w:rPr>
        <w:t>histologic</w:t>
      </w:r>
      <w:r>
        <w:rPr>
          <w:spacing w:val="-2"/>
        </w:rPr>
        <w:t xml:space="preserve"> </w:t>
      </w:r>
      <w:r>
        <w:rPr>
          <w:spacing w:val="-1"/>
        </w:rPr>
        <w:t>sub-type</w:t>
      </w:r>
      <w:r>
        <w:t xml:space="preserve"> of</w:t>
      </w:r>
      <w:r>
        <w:rPr>
          <w:spacing w:val="1"/>
        </w:rPr>
        <w:t xml:space="preserve"> </w:t>
      </w:r>
      <w:r>
        <w:rPr>
          <w:spacing w:val="-1"/>
        </w:rPr>
        <w:t>EOC was</w:t>
      </w:r>
      <w:r>
        <w:t xml:space="preserve"> </w:t>
      </w:r>
      <w:r>
        <w:rPr>
          <w:spacing w:val="-1"/>
        </w:rPr>
        <w:t>similar</w:t>
      </w:r>
      <w:r>
        <w:rPr>
          <w:spacing w:val="1"/>
        </w:rPr>
        <w:t xml:space="preserve"> </w:t>
      </w:r>
      <w:r>
        <w:rPr>
          <w:spacing w:val="-1"/>
        </w:rPr>
        <w:t>between</w:t>
      </w:r>
      <w:r>
        <w:rPr>
          <w:spacing w:val="61"/>
        </w:rPr>
        <w:t xml:space="preserve"> </w:t>
      </w:r>
      <w:r>
        <w:t>the</w:t>
      </w:r>
      <w:r>
        <w:rPr>
          <w:spacing w:val="-2"/>
        </w:rPr>
        <w:t xml:space="preserve"> </w:t>
      </w:r>
      <w:r>
        <w:rPr>
          <w:spacing w:val="-1"/>
        </w:rPr>
        <w:t>treatment</w:t>
      </w:r>
      <w:r>
        <w:rPr>
          <w:spacing w:val="1"/>
        </w:rPr>
        <w:t xml:space="preserve"> </w:t>
      </w:r>
      <w:r>
        <w:rPr>
          <w:spacing w:val="-2"/>
        </w:rPr>
        <w:t>arms;</w:t>
      </w:r>
      <w:r>
        <w:rPr>
          <w:spacing w:val="1"/>
        </w:rPr>
        <w:t xml:space="preserve"> </w:t>
      </w:r>
      <w:r>
        <w:t>69%</w:t>
      </w:r>
      <w:r>
        <w:rPr>
          <w:spacing w:val="-2"/>
        </w:rPr>
        <w:t xml:space="preserve"> </w:t>
      </w:r>
      <w:r>
        <w:t>of</w:t>
      </w:r>
      <w:r>
        <w:rPr>
          <w:spacing w:val="-2"/>
        </w:rPr>
        <w:t xml:space="preserve"> </w:t>
      </w:r>
      <w:r>
        <w:rPr>
          <w:spacing w:val="-1"/>
        </w:rPr>
        <w:t>patients</w:t>
      </w:r>
      <w:r>
        <w:t xml:space="preserve"> </w:t>
      </w:r>
      <w:r>
        <w:rPr>
          <w:spacing w:val="-1"/>
        </w:rPr>
        <w:t>in</w:t>
      </w:r>
      <w:r>
        <w:t xml:space="preserve"> </w:t>
      </w:r>
      <w:r>
        <w:rPr>
          <w:spacing w:val="-1"/>
        </w:rPr>
        <w:t>each</w:t>
      </w:r>
      <w:r>
        <w:t xml:space="preserve"> </w:t>
      </w:r>
      <w:r>
        <w:rPr>
          <w:spacing w:val="-1"/>
        </w:rPr>
        <w:t>treatment</w:t>
      </w:r>
      <w:r>
        <w:rPr>
          <w:spacing w:val="1"/>
        </w:rPr>
        <w:t xml:space="preserve"> </w:t>
      </w:r>
      <w:r>
        <w:rPr>
          <w:spacing w:val="-1"/>
        </w:rPr>
        <w:t>arm</w:t>
      </w:r>
      <w:r>
        <w:rPr>
          <w:spacing w:val="-4"/>
        </w:rPr>
        <w:t xml:space="preserve"> </w:t>
      </w:r>
      <w:r>
        <w:t xml:space="preserve">had </w:t>
      </w:r>
      <w:r>
        <w:rPr>
          <w:spacing w:val="-1"/>
        </w:rPr>
        <w:t>serous</w:t>
      </w:r>
      <w:r>
        <w:t xml:space="preserve"> </w:t>
      </w:r>
      <w:r>
        <w:rPr>
          <w:spacing w:val="-1"/>
        </w:rPr>
        <w:t>adenocarcinoma</w:t>
      </w:r>
      <w:r>
        <w:t xml:space="preserve"> </w:t>
      </w:r>
      <w:r>
        <w:rPr>
          <w:spacing w:val="-1"/>
        </w:rPr>
        <w:t>histologic</w:t>
      </w:r>
      <w:r>
        <w:t xml:space="preserve"> </w:t>
      </w:r>
      <w:r>
        <w:rPr>
          <w:spacing w:val="-1"/>
        </w:rPr>
        <w:t>type.</w:t>
      </w:r>
    </w:p>
    <w:p w14:paraId="23AF7A96" w14:textId="77777777" w:rsidR="002E30F6" w:rsidRDefault="002E30F6" w:rsidP="00B56F29">
      <w:pPr>
        <w:widowControl/>
        <w:rPr>
          <w:rFonts w:ascii="Times New Roman" w:eastAsia="Times New Roman" w:hAnsi="Times New Roman"/>
        </w:rPr>
      </w:pPr>
    </w:p>
    <w:p w14:paraId="1DFE8A76" w14:textId="77777777" w:rsidR="002E30F6" w:rsidRDefault="002E30F6" w:rsidP="00B56F29">
      <w:pPr>
        <w:pStyle w:val="BodyText"/>
        <w:widowControl/>
        <w:ind w:left="0"/>
      </w:pPr>
      <w:r>
        <w:t>The</w:t>
      </w:r>
      <w:r>
        <w:rPr>
          <w:spacing w:val="-2"/>
        </w:rPr>
        <w:t xml:space="preserve"> </w:t>
      </w:r>
      <w:r>
        <w:rPr>
          <w:spacing w:val="-1"/>
        </w:rPr>
        <w:t>primary</w:t>
      </w:r>
      <w:r>
        <w:rPr>
          <w:spacing w:val="-3"/>
        </w:rPr>
        <w:t xml:space="preserve"> </w:t>
      </w:r>
      <w:r>
        <w:rPr>
          <w:spacing w:val="-1"/>
        </w:rPr>
        <w:t>endpoint</w:t>
      </w:r>
      <w:r>
        <w:rPr>
          <w:spacing w:val="1"/>
        </w:rPr>
        <w:t xml:space="preserve"> </w:t>
      </w:r>
      <w:r>
        <w:rPr>
          <w:spacing w:val="-1"/>
        </w:rPr>
        <w:t>was</w:t>
      </w:r>
      <w:r>
        <w:rPr>
          <w:spacing w:val="-2"/>
        </w:rPr>
        <w:t xml:space="preserve"> </w:t>
      </w:r>
      <w:r>
        <w:rPr>
          <w:spacing w:val="-1"/>
        </w:rPr>
        <w:t xml:space="preserve">PFS </w:t>
      </w:r>
      <w:r>
        <w:t xml:space="preserve">as </w:t>
      </w:r>
      <w:r>
        <w:rPr>
          <w:spacing w:val="-1"/>
        </w:rPr>
        <w:t>assessed</w:t>
      </w:r>
      <w:r>
        <w:t xml:space="preserve"> by</w:t>
      </w:r>
      <w:r>
        <w:rPr>
          <w:spacing w:val="-3"/>
        </w:rPr>
        <w:t xml:space="preserve"> </w:t>
      </w:r>
      <w:r>
        <w:rPr>
          <w:spacing w:val="-1"/>
        </w:rPr>
        <w:t>the</w:t>
      </w:r>
      <w:r>
        <w:t xml:space="preserve"> </w:t>
      </w:r>
      <w:r>
        <w:rPr>
          <w:spacing w:val="-1"/>
        </w:rPr>
        <w:t>investigator</w:t>
      </w:r>
      <w:r>
        <w:rPr>
          <w:spacing w:val="1"/>
        </w:rPr>
        <w:t xml:space="preserve"> </w:t>
      </w:r>
      <w:r>
        <w:rPr>
          <w:spacing w:val="-1"/>
        </w:rPr>
        <w:t>using</w:t>
      </w:r>
      <w:r>
        <w:rPr>
          <w:spacing w:val="-3"/>
        </w:rPr>
        <w:t xml:space="preserve"> </w:t>
      </w:r>
      <w:r>
        <w:rPr>
          <w:spacing w:val="-1"/>
        </w:rPr>
        <w:t>RECIST.</w:t>
      </w:r>
    </w:p>
    <w:p w14:paraId="49128CA9" w14:textId="77777777" w:rsidR="002E30F6" w:rsidRDefault="002E30F6" w:rsidP="00B56F29">
      <w:pPr>
        <w:widowControl/>
        <w:rPr>
          <w:rFonts w:ascii="Times New Roman" w:eastAsia="Times New Roman" w:hAnsi="Times New Roman"/>
        </w:rPr>
      </w:pPr>
    </w:p>
    <w:p w14:paraId="67AB0749" w14:textId="77777777" w:rsidR="002E30F6" w:rsidRDefault="002E30F6" w:rsidP="00A03629">
      <w:pPr>
        <w:pStyle w:val="BodyText"/>
        <w:widowControl/>
        <w:ind w:left="0"/>
      </w:pPr>
      <w:r>
        <w:lastRenderedPageBreak/>
        <w:t>The</w:t>
      </w:r>
      <w:r>
        <w:rPr>
          <w:spacing w:val="-2"/>
        </w:rPr>
        <w:t xml:space="preserve"> </w:t>
      </w:r>
      <w:r>
        <w:rPr>
          <w:spacing w:val="-1"/>
        </w:rPr>
        <w:t>trial</w:t>
      </w:r>
      <w:r>
        <w:rPr>
          <w:spacing w:val="1"/>
        </w:rPr>
        <w:t xml:space="preserve"> </w:t>
      </w:r>
      <w:r>
        <w:rPr>
          <w:spacing w:val="-2"/>
        </w:rPr>
        <w:t>met</w:t>
      </w:r>
      <w:r>
        <w:rPr>
          <w:spacing w:val="1"/>
        </w:rPr>
        <w:t xml:space="preserve"> </w:t>
      </w:r>
      <w:r>
        <w:rPr>
          <w:spacing w:val="-1"/>
        </w:rPr>
        <w:t>its</w:t>
      </w:r>
      <w:r>
        <w:t xml:space="preserve"> </w:t>
      </w:r>
      <w:r>
        <w:rPr>
          <w:spacing w:val="-1"/>
        </w:rPr>
        <w:t>primary</w:t>
      </w:r>
      <w:r>
        <w:rPr>
          <w:spacing w:val="-3"/>
        </w:rPr>
        <w:t xml:space="preserve"> </w:t>
      </w:r>
      <w:r>
        <w:rPr>
          <w:spacing w:val="-1"/>
        </w:rPr>
        <w:t>objective</w:t>
      </w:r>
      <w:r>
        <w:t xml:space="preserve"> of</w:t>
      </w:r>
      <w:r>
        <w:rPr>
          <w:spacing w:val="1"/>
        </w:rPr>
        <w:t xml:space="preserve"> </w:t>
      </w:r>
      <w:r>
        <w:rPr>
          <w:spacing w:val="-2"/>
        </w:rPr>
        <w:t>PFS</w:t>
      </w:r>
      <w:r>
        <w:rPr>
          <w:spacing w:val="-1"/>
        </w:rPr>
        <w:t xml:space="preserve"> improvement. Compared</w:t>
      </w:r>
      <w:r>
        <w:t xml:space="preserve"> </w:t>
      </w:r>
      <w:r>
        <w:rPr>
          <w:spacing w:val="-1"/>
        </w:rPr>
        <w:t>to</w:t>
      </w:r>
      <w:r>
        <w:t xml:space="preserve"> </w:t>
      </w:r>
      <w:r>
        <w:rPr>
          <w:spacing w:val="-1"/>
        </w:rPr>
        <w:t>patients</w:t>
      </w:r>
      <w:r>
        <w:t xml:space="preserve"> </w:t>
      </w:r>
      <w:r>
        <w:rPr>
          <w:spacing w:val="-1"/>
        </w:rPr>
        <w:t>treated</w:t>
      </w:r>
      <w:r>
        <w:t xml:space="preserve"> </w:t>
      </w:r>
      <w:r>
        <w:rPr>
          <w:spacing w:val="-1"/>
        </w:rPr>
        <w:t>with</w:t>
      </w:r>
      <w:r>
        <w:rPr>
          <w:spacing w:val="67"/>
        </w:rPr>
        <w:t xml:space="preserve"> </w:t>
      </w:r>
      <w:r>
        <w:rPr>
          <w:spacing w:val="-1"/>
        </w:rPr>
        <w:t>chemotherapy</w:t>
      </w:r>
      <w:r>
        <w:rPr>
          <w:spacing w:val="-3"/>
        </w:rPr>
        <w:t xml:space="preserve"> </w:t>
      </w:r>
      <w:r>
        <w:rPr>
          <w:spacing w:val="-1"/>
        </w:rPr>
        <w:t>(carboplatin</w:t>
      </w:r>
      <w:r>
        <w:rPr>
          <w:spacing w:val="-3"/>
        </w:rPr>
        <w:t xml:space="preserve"> </w:t>
      </w:r>
      <w:r>
        <w:t xml:space="preserve">and </w:t>
      </w:r>
      <w:r>
        <w:rPr>
          <w:spacing w:val="-1"/>
        </w:rPr>
        <w:t>paclitaxel)</w:t>
      </w:r>
      <w:r>
        <w:rPr>
          <w:spacing w:val="1"/>
        </w:rPr>
        <w:t xml:space="preserve"> </w:t>
      </w:r>
      <w:r>
        <w:rPr>
          <w:spacing w:val="-1"/>
        </w:rPr>
        <w:t>alone</w:t>
      </w:r>
      <w:r>
        <w:rPr>
          <w:spacing w:val="-2"/>
        </w:rPr>
        <w:t xml:space="preserve"> </w:t>
      </w:r>
      <w:r>
        <w:t>in</w:t>
      </w:r>
      <w:r>
        <w:rPr>
          <w:spacing w:val="-3"/>
        </w:rPr>
        <w:t xml:space="preserve"> </w:t>
      </w:r>
      <w:r>
        <w:t>the</w:t>
      </w:r>
      <w:r>
        <w:rPr>
          <w:spacing w:val="-2"/>
        </w:rPr>
        <w:t xml:space="preserve"> </w:t>
      </w:r>
      <w:r>
        <w:rPr>
          <w:spacing w:val="-1"/>
        </w:rPr>
        <w:t>front-line</w:t>
      </w:r>
      <w:r>
        <w:t xml:space="preserve"> </w:t>
      </w:r>
      <w:r>
        <w:rPr>
          <w:spacing w:val="-1"/>
        </w:rPr>
        <w:t>setting,</w:t>
      </w:r>
      <w:r>
        <w:t xml:space="preserve"> </w:t>
      </w:r>
      <w:r>
        <w:rPr>
          <w:spacing w:val="-1"/>
        </w:rPr>
        <w:t>patients</w:t>
      </w:r>
      <w:r>
        <w:rPr>
          <w:spacing w:val="-5"/>
        </w:rPr>
        <w:t xml:space="preserve"> </w:t>
      </w:r>
      <w:r>
        <w:rPr>
          <w:spacing w:val="-1"/>
        </w:rPr>
        <w:t>who received</w:t>
      </w:r>
      <w:r>
        <w:rPr>
          <w:spacing w:val="87"/>
        </w:rPr>
        <w:t xml:space="preserve"> </w:t>
      </w:r>
      <w:r>
        <w:rPr>
          <w:spacing w:val="-1"/>
        </w:rPr>
        <w:t>bevacizumab</w:t>
      </w:r>
      <w:r>
        <w:t xml:space="preserve"> at</w:t>
      </w:r>
      <w:r>
        <w:rPr>
          <w:spacing w:val="1"/>
        </w:rPr>
        <w:t xml:space="preserve"> </w:t>
      </w:r>
      <w:r>
        <w:t xml:space="preserve">a </w:t>
      </w:r>
      <w:r>
        <w:rPr>
          <w:spacing w:val="-1"/>
        </w:rPr>
        <w:t>dose</w:t>
      </w:r>
      <w:r>
        <w:t xml:space="preserve"> </w:t>
      </w:r>
      <w:r>
        <w:rPr>
          <w:spacing w:val="-2"/>
        </w:rPr>
        <w:t>of</w:t>
      </w:r>
      <w:r>
        <w:rPr>
          <w:spacing w:val="1"/>
        </w:rPr>
        <w:t xml:space="preserve"> </w:t>
      </w:r>
      <w:r>
        <w:rPr>
          <w:spacing w:val="-1"/>
        </w:rPr>
        <w:t>7.5 mg/kg</w:t>
      </w:r>
      <w:r>
        <w:rPr>
          <w:spacing w:val="-3"/>
        </w:rPr>
        <w:t xml:space="preserve"> </w:t>
      </w:r>
      <w:r>
        <w:t>q3w</w:t>
      </w:r>
      <w:r>
        <w:rPr>
          <w:spacing w:val="-1"/>
        </w:rPr>
        <w:t xml:space="preserve"> </w:t>
      </w:r>
      <w:r>
        <w:t xml:space="preserve">in </w:t>
      </w:r>
      <w:r>
        <w:rPr>
          <w:spacing w:val="-1"/>
        </w:rPr>
        <w:t>combination</w:t>
      </w:r>
      <w:r>
        <w:t xml:space="preserve"> with</w:t>
      </w:r>
      <w:r>
        <w:rPr>
          <w:spacing w:val="-3"/>
        </w:rPr>
        <w:t xml:space="preserve"> </w:t>
      </w:r>
      <w:r>
        <w:rPr>
          <w:spacing w:val="-1"/>
        </w:rPr>
        <w:t>chemotherapy</w:t>
      </w:r>
      <w:r>
        <w:rPr>
          <w:spacing w:val="-3"/>
        </w:rPr>
        <w:t xml:space="preserve"> </w:t>
      </w:r>
      <w:r>
        <w:t xml:space="preserve">and </w:t>
      </w:r>
      <w:r>
        <w:rPr>
          <w:spacing w:val="-1"/>
        </w:rPr>
        <w:t>continued</w:t>
      </w:r>
      <w:r>
        <w:rPr>
          <w:spacing w:val="-3"/>
        </w:rPr>
        <w:t xml:space="preserve"> </w:t>
      </w:r>
      <w:r>
        <w:t>to</w:t>
      </w:r>
      <w:r>
        <w:rPr>
          <w:spacing w:val="-3"/>
        </w:rPr>
        <w:t xml:space="preserve"> </w:t>
      </w:r>
      <w:r>
        <w:rPr>
          <w:spacing w:val="-1"/>
        </w:rPr>
        <w:t>receive</w:t>
      </w:r>
      <w:r>
        <w:rPr>
          <w:spacing w:val="57"/>
        </w:rPr>
        <w:t xml:space="preserve"> </w:t>
      </w:r>
      <w:r>
        <w:rPr>
          <w:spacing w:val="-1"/>
        </w:rPr>
        <w:t>bevacizumab</w:t>
      </w:r>
      <w:r>
        <w:t xml:space="preserve"> for</w:t>
      </w:r>
      <w:r>
        <w:rPr>
          <w:spacing w:val="1"/>
        </w:rPr>
        <w:t xml:space="preserve"> </w:t>
      </w:r>
      <w:r>
        <w:t>up</w:t>
      </w:r>
      <w:r>
        <w:rPr>
          <w:spacing w:val="-3"/>
        </w:rPr>
        <w:t xml:space="preserve"> </w:t>
      </w:r>
      <w:r>
        <w:t>to 18</w:t>
      </w:r>
      <w:r>
        <w:rPr>
          <w:spacing w:val="-3"/>
        </w:rPr>
        <w:t xml:space="preserve"> </w:t>
      </w:r>
      <w:r>
        <w:rPr>
          <w:spacing w:val="-1"/>
        </w:rPr>
        <w:t>cycles</w:t>
      </w:r>
      <w:r>
        <w:t xml:space="preserve"> had</w:t>
      </w:r>
      <w:r>
        <w:rPr>
          <w:spacing w:val="-3"/>
        </w:rPr>
        <w:t xml:space="preserve"> </w:t>
      </w:r>
      <w:r>
        <w:t xml:space="preserve">a </w:t>
      </w:r>
      <w:r>
        <w:rPr>
          <w:spacing w:val="-1"/>
        </w:rPr>
        <w:t>statistically</w:t>
      </w:r>
      <w:r>
        <w:rPr>
          <w:spacing w:val="-3"/>
        </w:rPr>
        <w:t xml:space="preserve"> </w:t>
      </w:r>
      <w:r>
        <w:rPr>
          <w:spacing w:val="-1"/>
        </w:rPr>
        <w:t>significant</w:t>
      </w:r>
      <w:r>
        <w:rPr>
          <w:spacing w:val="1"/>
        </w:rPr>
        <w:t xml:space="preserve"> </w:t>
      </w:r>
      <w:r>
        <w:rPr>
          <w:spacing w:val="-1"/>
        </w:rPr>
        <w:t>improvement</w:t>
      </w:r>
      <w:r>
        <w:rPr>
          <w:spacing w:val="1"/>
        </w:rPr>
        <w:t xml:space="preserve"> </w:t>
      </w:r>
      <w:r>
        <w:t xml:space="preserve">in </w:t>
      </w:r>
      <w:r>
        <w:rPr>
          <w:spacing w:val="-2"/>
        </w:rPr>
        <w:t>PFS.</w:t>
      </w:r>
    </w:p>
    <w:p w14:paraId="274357D5" w14:textId="77777777" w:rsidR="002E30F6" w:rsidRPr="00515CC6" w:rsidRDefault="002E30F6" w:rsidP="00A03629">
      <w:pPr>
        <w:widowControl/>
        <w:rPr>
          <w:rFonts w:ascii="Times New Roman" w:eastAsia="Times New Roman" w:hAnsi="Times New Roman"/>
        </w:rPr>
      </w:pPr>
    </w:p>
    <w:p w14:paraId="5D8D57D3" w14:textId="77777777" w:rsidR="002E30F6" w:rsidRPr="00515CC6" w:rsidRDefault="002E30F6" w:rsidP="00B56F29">
      <w:pPr>
        <w:pStyle w:val="BodyText"/>
        <w:widowControl/>
        <w:ind w:left="0"/>
      </w:pPr>
      <w:r w:rsidRPr="00515CC6">
        <w:t>The</w:t>
      </w:r>
      <w:r w:rsidRPr="00515CC6">
        <w:rPr>
          <w:spacing w:val="-2"/>
        </w:rPr>
        <w:t xml:space="preserve"> </w:t>
      </w:r>
      <w:r w:rsidRPr="00515CC6">
        <w:rPr>
          <w:spacing w:val="-1"/>
        </w:rPr>
        <w:t>results</w:t>
      </w:r>
      <w:r w:rsidRPr="00515CC6">
        <w:t xml:space="preserve"> </w:t>
      </w:r>
      <w:r w:rsidRPr="00515CC6">
        <w:rPr>
          <w:spacing w:val="-2"/>
        </w:rPr>
        <w:t xml:space="preserve">of </w:t>
      </w:r>
      <w:r w:rsidRPr="00515CC6">
        <w:rPr>
          <w:spacing w:val="-1"/>
        </w:rPr>
        <w:t>this</w:t>
      </w:r>
      <w:r w:rsidRPr="00515CC6">
        <w:t xml:space="preserve"> </w:t>
      </w:r>
      <w:r w:rsidRPr="00515CC6">
        <w:rPr>
          <w:spacing w:val="-1"/>
        </w:rPr>
        <w:t>study</w:t>
      </w:r>
      <w:r w:rsidRPr="00515CC6">
        <w:rPr>
          <w:spacing w:val="-3"/>
        </w:rPr>
        <w:t xml:space="preserve"> </w:t>
      </w:r>
      <w:r w:rsidRPr="00515CC6">
        <w:t>are</w:t>
      </w:r>
      <w:r w:rsidRPr="00515CC6">
        <w:rPr>
          <w:spacing w:val="-2"/>
        </w:rPr>
        <w:t xml:space="preserve"> </w:t>
      </w:r>
      <w:r w:rsidRPr="00515CC6">
        <w:rPr>
          <w:spacing w:val="-1"/>
        </w:rPr>
        <w:t>summarised</w:t>
      </w:r>
      <w:r w:rsidRPr="00515CC6">
        <w:rPr>
          <w:spacing w:val="-3"/>
        </w:rPr>
        <w:t xml:space="preserve"> </w:t>
      </w:r>
      <w:r w:rsidRPr="00515CC6">
        <w:t>in</w:t>
      </w:r>
      <w:r w:rsidRPr="00515CC6">
        <w:rPr>
          <w:spacing w:val="-3"/>
        </w:rPr>
        <w:t xml:space="preserve"> </w:t>
      </w:r>
      <w:r w:rsidRPr="00515CC6">
        <w:t xml:space="preserve">Table </w:t>
      </w:r>
      <w:r w:rsidR="00081947">
        <w:t>18</w:t>
      </w:r>
      <w:r w:rsidRPr="00515CC6">
        <w:rPr>
          <w:spacing w:val="-1"/>
        </w:rPr>
        <w:t>.</w:t>
      </w:r>
    </w:p>
    <w:p w14:paraId="126F2481" w14:textId="77777777" w:rsidR="002E30F6" w:rsidRDefault="002E30F6" w:rsidP="00B56F29">
      <w:pPr>
        <w:widowControl/>
        <w:rPr>
          <w:rFonts w:ascii="Times New Roman" w:eastAsia="Times New Roman" w:hAnsi="Times New Roman"/>
        </w:rPr>
      </w:pPr>
    </w:p>
    <w:p w14:paraId="4CD81D16" w14:textId="77777777" w:rsidR="002E30F6" w:rsidRPr="00515CC6" w:rsidRDefault="002E30F6" w:rsidP="002C0B97">
      <w:pPr>
        <w:keepNext/>
        <w:widowControl/>
        <w:rPr>
          <w:rFonts w:ascii="Times New Roman" w:eastAsia="Times New Roman" w:hAnsi="Times New Roman"/>
        </w:rPr>
      </w:pPr>
      <w:r w:rsidRPr="00515CC6">
        <w:rPr>
          <w:rFonts w:ascii="Times New Roman" w:hAnsi="Times New Roman"/>
          <w:b/>
          <w:bCs/>
        </w:rPr>
        <w:t xml:space="preserve">Table </w:t>
      </w:r>
      <w:r w:rsidR="00081947">
        <w:rPr>
          <w:rFonts w:ascii="Times New Roman" w:hAnsi="Times New Roman"/>
          <w:b/>
          <w:bCs/>
        </w:rPr>
        <w:t>18</w:t>
      </w:r>
      <w:r w:rsidR="00857EE6">
        <w:rPr>
          <w:rFonts w:ascii="Times New Roman" w:hAnsi="Times New Roman"/>
          <w:b/>
          <w:bCs/>
        </w:rPr>
        <w:tab/>
      </w:r>
      <w:r w:rsidRPr="00515CC6">
        <w:rPr>
          <w:rFonts w:ascii="Times New Roman" w:hAnsi="Times New Roman"/>
          <w:b/>
          <w:bCs/>
        </w:rPr>
        <w:t>Efficacy results from study BO17707 (ICON7)</w:t>
      </w:r>
    </w:p>
    <w:p w14:paraId="19E0C5FD" w14:textId="77777777" w:rsidR="002E30F6" w:rsidRPr="00515CC6" w:rsidRDefault="002E30F6" w:rsidP="002C0B97">
      <w:pPr>
        <w:keepNext/>
        <w:widowControl/>
        <w:rPr>
          <w:rFonts w:ascii="Times New Roman" w:eastAsia="Times New Roman" w:hAnsi="Times New Roman"/>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52"/>
        <w:gridCol w:w="3063"/>
        <w:gridCol w:w="3063"/>
      </w:tblGrid>
      <w:tr w:rsidR="002E30F6" w:rsidRPr="00F944C2" w14:paraId="3D39E354" w14:textId="77777777" w:rsidTr="002C0B97">
        <w:trPr>
          <w:cantSplit/>
        </w:trPr>
        <w:tc>
          <w:tcPr>
            <w:tcW w:w="8910" w:type="dxa"/>
            <w:gridSpan w:val="3"/>
            <w:tcBorders>
              <w:left w:val="single" w:sz="4" w:space="0" w:color="auto"/>
              <w:bottom w:val="nil"/>
            </w:tcBorders>
            <w:shd w:val="clear" w:color="auto" w:fill="auto"/>
          </w:tcPr>
          <w:p w14:paraId="5F182B16" w14:textId="77777777" w:rsidR="002E30F6" w:rsidRPr="00F944C2" w:rsidRDefault="002E30F6" w:rsidP="002C0B97">
            <w:pPr>
              <w:pStyle w:val="Default"/>
              <w:keepNext/>
              <w:rPr>
                <w:sz w:val="22"/>
                <w:szCs w:val="22"/>
              </w:rPr>
            </w:pPr>
            <w:r w:rsidRPr="00F944C2">
              <w:rPr>
                <w:sz w:val="22"/>
                <w:szCs w:val="22"/>
              </w:rPr>
              <w:t xml:space="preserve">Progression-free survival </w:t>
            </w:r>
          </w:p>
        </w:tc>
      </w:tr>
      <w:tr w:rsidR="002E30F6" w:rsidRPr="00F944C2" w14:paraId="61861AC6" w14:textId="77777777" w:rsidTr="002C0B97">
        <w:trPr>
          <w:cantSplit/>
        </w:trPr>
        <w:tc>
          <w:tcPr>
            <w:tcW w:w="2898" w:type="dxa"/>
            <w:tcBorders>
              <w:left w:val="single" w:sz="4" w:space="0" w:color="auto"/>
              <w:bottom w:val="nil"/>
              <w:right w:val="single" w:sz="4" w:space="0" w:color="auto"/>
            </w:tcBorders>
            <w:shd w:val="clear" w:color="auto" w:fill="auto"/>
          </w:tcPr>
          <w:p w14:paraId="70D2DC6A" w14:textId="77777777" w:rsidR="002E30F6" w:rsidRPr="00F944C2" w:rsidRDefault="002E30F6" w:rsidP="002C0B97">
            <w:pPr>
              <w:keepNext/>
              <w:widowControl/>
              <w:rPr>
                <w:rFonts w:ascii="Times New Roman" w:eastAsia="Times New Roman" w:hAnsi="Times New Roman"/>
              </w:rPr>
            </w:pPr>
          </w:p>
        </w:tc>
        <w:tc>
          <w:tcPr>
            <w:tcW w:w="3006" w:type="dxa"/>
            <w:tcBorders>
              <w:top w:val="single" w:sz="4" w:space="0" w:color="auto"/>
              <w:left w:val="single" w:sz="4" w:space="0" w:color="auto"/>
              <w:bottom w:val="nil"/>
              <w:right w:val="single" w:sz="4" w:space="0" w:color="auto"/>
            </w:tcBorders>
            <w:shd w:val="clear" w:color="auto" w:fill="auto"/>
          </w:tcPr>
          <w:p w14:paraId="645EB29C" w14:textId="77777777" w:rsidR="002E30F6" w:rsidRPr="00F944C2" w:rsidRDefault="002E30F6" w:rsidP="002C0B97">
            <w:pPr>
              <w:pStyle w:val="Default"/>
              <w:keepNext/>
              <w:jc w:val="center"/>
              <w:rPr>
                <w:rFonts w:eastAsia="Times New Roman"/>
                <w:sz w:val="22"/>
                <w:szCs w:val="22"/>
              </w:rPr>
            </w:pPr>
            <w:r w:rsidRPr="00F944C2">
              <w:rPr>
                <w:sz w:val="22"/>
                <w:szCs w:val="22"/>
              </w:rPr>
              <w:t xml:space="preserve">CP </w:t>
            </w:r>
          </w:p>
        </w:tc>
        <w:tc>
          <w:tcPr>
            <w:tcW w:w="3006" w:type="dxa"/>
            <w:tcBorders>
              <w:left w:val="single" w:sz="4" w:space="0" w:color="auto"/>
              <w:bottom w:val="nil"/>
            </w:tcBorders>
            <w:shd w:val="clear" w:color="auto" w:fill="auto"/>
          </w:tcPr>
          <w:p w14:paraId="1FF6FE4A" w14:textId="77777777" w:rsidR="002E30F6" w:rsidRPr="00F944C2" w:rsidRDefault="002E30F6" w:rsidP="002C0B97">
            <w:pPr>
              <w:pStyle w:val="Default"/>
              <w:keepNext/>
              <w:jc w:val="center"/>
              <w:rPr>
                <w:rFonts w:eastAsia="Times New Roman"/>
                <w:sz w:val="22"/>
                <w:szCs w:val="22"/>
              </w:rPr>
            </w:pPr>
            <w:r w:rsidRPr="00F944C2">
              <w:rPr>
                <w:sz w:val="22"/>
                <w:szCs w:val="22"/>
              </w:rPr>
              <w:t xml:space="preserve">CPB7.5+ </w:t>
            </w:r>
          </w:p>
        </w:tc>
      </w:tr>
      <w:tr w:rsidR="002E30F6" w:rsidRPr="00F944C2" w14:paraId="22319E1A" w14:textId="77777777" w:rsidTr="002C0B97">
        <w:trPr>
          <w:cantSplit/>
        </w:trPr>
        <w:tc>
          <w:tcPr>
            <w:tcW w:w="2898" w:type="dxa"/>
            <w:tcBorders>
              <w:top w:val="nil"/>
              <w:left w:val="single" w:sz="4" w:space="0" w:color="auto"/>
              <w:bottom w:val="nil"/>
              <w:right w:val="single" w:sz="4" w:space="0" w:color="auto"/>
            </w:tcBorders>
            <w:shd w:val="clear" w:color="auto" w:fill="auto"/>
          </w:tcPr>
          <w:p w14:paraId="70BDF91D" w14:textId="77777777" w:rsidR="002E30F6" w:rsidRPr="00F944C2" w:rsidRDefault="002E30F6" w:rsidP="002C0B97">
            <w:pPr>
              <w:keepNext/>
              <w:widowControl/>
              <w:rPr>
                <w:rFonts w:ascii="Times New Roman" w:eastAsia="Times New Roman" w:hAnsi="Times New Roman"/>
              </w:rPr>
            </w:pPr>
          </w:p>
        </w:tc>
        <w:tc>
          <w:tcPr>
            <w:tcW w:w="3006" w:type="dxa"/>
            <w:tcBorders>
              <w:top w:val="nil"/>
              <w:left w:val="single" w:sz="4" w:space="0" w:color="auto"/>
              <w:bottom w:val="nil"/>
              <w:right w:val="single" w:sz="4" w:space="0" w:color="auto"/>
            </w:tcBorders>
            <w:shd w:val="clear" w:color="auto" w:fill="auto"/>
          </w:tcPr>
          <w:p w14:paraId="430ACFE9" w14:textId="366DB2DC" w:rsidR="002E30F6" w:rsidRPr="00F944C2" w:rsidRDefault="002E30F6" w:rsidP="002C0B97">
            <w:pPr>
              <w:pStyle w:val="Default"/>
              <w:keepNext/>
              <w:jc w:val="center"/>
              <w:rPr>
                <w:rFonts w:eastAsia="Times New Roman"/>
                <w:sz w:val="22"/>
                <w:szCs w:val="22"/>
              </w:rPr>
            </w:pPr>
            <w:r w:rsidRPr="00F944C2">
              <w:rPr>
                <w:sz w:val="22"/>
                <w:szCs w:val="22"/>
              </w:rPr>
              <w:t>(n</w:t>
            </w:r>
            <w:r w:rsidR="00877862">
              <w:rPr>
                <w:sz w:val="22"/>
                <w:szCs w:val="22"/>
              </w:rPr>
              <w:t> </w:t>
            </w:r>
            <w:r w:rsidRPr="00F944C2">
              <w:rPr>
                <w:sz w:val="22"/>
                <w:szCs w:val="22"/>
              </w:rPr>
              <w:t>=</w:t>
            </w:r>
            <w:r w:rsidR="00877862">
              <w:rPr>
                <w:sz w:val="22"/>
                <w:szCs w:val="22"/>
              </w:rPr>
              <w:t> </w:t>
            </w:r>
            <w:r w:rsidRPr="00F944C2">
              <w:rPr>
                <w:sz w:val="22"/>
                <w:szCs w:val="22"/>
              </w:rPr>
              <w:t xml:space="preserve">764) </w:t>
            </w:r>
          </w:p>
        </w:tc>
        <w:tc>
          <w:tcPr>
            <w:tcW w:w="3006" w:type="dxa"/>
            <w:tcBorders>
              <w:top w:val="nil"/>
              <w:left w:val="single" w:sz="4" w:space="0" w:color="auto"/>
              <w:bottom w:val="nil"/>
            </w:tcBorders>
            <w:shd w:val="clear" w:color="auto" w:fill="auto"/>
          </w:tcPr>
          <w:p w14:paraId="10D6F996" w14:textId="1D3FA187" w:rsidR="002E30F6" w:rsidRPr="00F944C2" w:rsidRDefault="002E30F6" w:rsidP="002C0B97">
            <w:pPr>
              <w:pStyle w:val="Default"/>
              <w:keepNext/>
              <w:jc w:val="center"/>
              <w:rPr>
                <w:rFonts w:eastAsia="Times New Roman"/>
                <w:sz w:val="22"/>
                <w:szCs w:val="22"/>
              </w:rPr>
            </w:pPr>
            <w:r w:rsidRPr="00F944C2">
              <w:rPr>
                <w:sz w:val="22"/>
                <w:szCs w:val="22"/>
              </w:rPr>
              <w:t>(n</w:t>
            </w:r>
            <w:r w:rsidR="00877862">
              <w:rPr>
                <w:sz w:val="22"/>
                <w:szCs w:val="22"/>
              </w:rPr>
              <w:t> </w:t>
            </w:r>
            <w:r w:rsidRPr="00F944C2">
              <w:rPr>
                <w:sz w:val="22"/>
                <w:szCs w:val="22"/>
              </w:rPr>
              <w:t>=</w:t>
            </w:r>
            <w:r w:rsidR="00877862">
              <w:rPr>
                <w:sz w:val="22"/>
                <w:szCs w:val="22"/>
              </w:rPr>
              <w:t> </w:t>
            </w:r>
            <w:r w:rsidRPr="00F944C2">
              <w:rPr>
                <w:sz w:val="22"/>
                <w:szCs w:val="22"/>
              </w:rPr>
              <w:t xml:space="preserve">764) </w:t>
            </w:r>
          </w:p>
        </w:tc>
      </w:tr>
      <w:tr w:rsidR="002E30F6" w:rsidRPr="00F944C2" w14:paraId="6F95742E" w14:textId="77777777" w:rsidTr="002C0B97">
        <w:trPr>
          <w:cantSplit/>
        </w:trPr>
        <w:tc>
          <w:tcPr>
            <w:tcW w:w="2898" w:type="dxa"/>
            <w:tcBorders>
              <w:top w:val="nil"/>
              <w:left w:val="single" w:sz="4" w:space="0" w:color="auto"/>
              <w:bottom w:val="nil"/>
              <w:right w:val="single" w:sz="4" w:space="0" w:color="auto"/>
            </w:tcBorders>
            <w:shd w:val="clear" w:color="auto" w:fill="auto"/>
          </w:tcPr>
          <w:p w14:paraId="648AFE2B" w14:textId="79C576A9" w:rsidR="002E30F6" w:rsidRPr="00F944C2" w:rsidRDefault="002E30F6" w:rsidP="00FA4903">
            <w:pPr>
              <w:pStyle w:val="Default"/>
              <w:rPr>
                <w:rFonts w:eastAsia="Times New Roman"/>
                <w:sz w:val="22"/>
                <w:szCs w:val="22"/>
              </w:rPr>
            </w:pPr>
            <w:r w:rsidRPr="00F944C2">
              <w:rPr>
                <w:sz w:val="22"/>
                <w:szCs w:val="22"/>
              </w:rPr>
              <w:t>Median PFS (months)</w:t>
            </w:r>
            <w:r w:rsidRPr="00F944C2">
              <w:rPr>
                <w:sz w:val="22"/>
                <w:szCs w:val="22"/>
                <w:vertAlign w:val="superscript"/>
              </w:rPr>
              <w:t>2</w:t>
            </w:r>
            <w:r w:rsidRPr="00F944C2">
              <w:rPr>
                <w:sz w:val="22"/>
                <w:szCs w:val="22"/>
              </w:rPr>
              <w:t xml:space="preserve"> </w:t>
            </w:r>
          </w:p>
        </w:tc>
        <w:tc>
          <w:tcPr>
            <w:tcW w:w="3006" w:type="dxa"/>
            <w:tcBorders>
              <w:top w:val="nil"/>
              <w:left w:val="single" w:sz="4" w:space="0" w:color="auto"/>
              <w:bottom w:val="nil"/>
              <w:right w:val="single" w:sz="4" w:space="0" w:color="auto"/>
            </w:tcBorders>
            <w:shd w:val="clear" w:color="auto" w:fill="auto"/>
          </w:tcPr>
          <w:p w14:paraId="4345B6B3" w14:textId="77777777" w:rsidR="002E30F6" w:rsidRPr="00F944C2" w:rsidRDefault="002E30F6" w:rsidP="00FA4903">
            <w:pPr>
              <w:pStyle w:val="Default"/>
              <w:jc w:val="center"/>
              <w:rPr>
                <w:rFonts w:eastAsia="Times New Roman"/>
                <w:sz w:val="22"/>
                <w:szCs w:val="22"/>
              </w:rPr>
            </w:pPr>
            <w:r w:rsidRPr="00F944C2">
              <w:rPr>
                <w:sz w:val="22"/>
                <w:szCs w:val="22"/>
              </w:rPr>
              <w:t xml:space="preserve">16.9 </w:t>
            </w:r>
          </w:p>
        </w:tc>
        <w:tc>
          <w:tcPr>
            <w:tcW w:w="3006" w:type="dxa"/>
            <w:tcBorders>
              <w:top w:val="nil"/>
              <w:left w:val="single" w:sz="4" w:space="0" w:color="auto"/>
              <w:bottom w:val="nil"/>
            </w:tcBorders>
            <w:shd w:val="clear" w:color="auto" w:fill="auto"/>
          </w:tcPr>
          <w:p w14:paraId="647ECD43" w14:textId="77777777" w:rsidR="002E30F6" w:rsidRPr="00F944C2" w:rsidRDefault="002E30F6" w:rsidP="00FA4903">
            <w:pPr>
              <w:pStyle w:val="Default"/>
              <w:jc w:val="center"/>
              <w:rPr>
                <w:rFonts w:eastAsia="Times New Roman"/>
                <w:sz w:val="22"/>
                <w:szCs w:val="22"/>
              </w:rPr>
            </w:pPr>
            <w:r w:rsidRPr="00F944C2">
              <w:rPr>
                <w:sz w:val="22"/>
                <w:szCs w:val="22"/>
              </w:rPr>
              <w:t xml:space="preserve">19.3 </w:t>
            </w:r>
          </w:p>
        </w:tc>
      </w:tr>
      <w:tr w:rsidR="002E30F6" w:rsidRPr="00F944C2" w14:paraId="1E550B9F" w14:textId="77777777" w:rsidTr="002C0B97">
        <w:trPr>
          <w:cantSplit/>
        </w:trPr>
        <w:tc>
          <w:tcPr>
            <w:tcW w:w="2898" w:type="dxa"/>
            <w:tcBorders>
              <w:top w:val="nil"/>
              <w:left w:val="single" w:sz="4" w:space="0" w:color="auto"/>
              <w:bottom w:val="nil"/>
              <w:right w:val="single" w:sz="4" w:space="0" w:color="auto"/>
            </w:tcBorders>
            <w:shd w:val="clear" w:color="auto" w:fill="auto"/>
          </w:tcPr>
          <w:p w14:paraId="5396F7AE" w14:textId="2766253C" w:rsidR="002E30F6" w:rsidRPr="00F944C2" w:rsidRDefault="002E30F6" w:rsidP="00FA4903">
            <w:pPr>
              <w:pStyle w:val="Default"/>
              <w:rPr>
                <w:rFonts w:eastAsia="Times New Roman"/>
                <w:sz w:val="22"/>
                <w:szCs w:val="22"/>
              </w:rPr>
            </w:pPr>
            <w:r w:rsidRPr="00F944C2">
              <w:rPr>
                <w:sz w:val="22"/>
                <w:szCs w:val="22"/>
              </w:rPr>
              <w:t>Hazard ratio [95% CI]</w:t>
            </w:r>
            <w:r w:rsidRPr="00F944C2">
              <w:rPr>
                <w:sz w:val="22"/>
                <w:szCs w:val="22"/>
                <w:vertAlign w:val="superscript"/>
              </w:rPr>
              <w:t>2</w:t>
            </w:r>
          </w:p>
        </w:tc>
        <w:tc>
          <w:tcPr>
            <w:tcW w:w="6012" w:type="dxa"/>
            <w:gridSpan w:val="2"/>
            <w:tcBorders>
              <w:top w:val="nil"/>
              <w:left w:val="single" w:sz="4" w:space="0" w:color="auto"/>
              <w:bottom w:val="nil"/>
            </w:tcBorders>
            <w:shd w:val="clear" w:color="auto" w:fill="auto"/>
          </w:tcPr>
          <w:p w14:paraId="61A8A87F" w14:textId="77777777" w:rsidR="002E30F6" w:rsidRPr="00F944C2" w:rsidRDefault="002E30F6" w:rsidP="00FA4903">
            <w:pPr>
              <w:pStyle w:val="Default"/>
              <w:jc w:val="center"/>
              <w:rPr>
                <w:rFonts w:eastAsia="Times New Roman"/>
                <w:sz w:val="22"/>
                <w:szCs w:val="22"/>
              </w:rPr>
            </w:pPr>
            <w:r w:rsidRPr="00F944C2">
              <w:rPr>
                <w:sz w:val="22"/>
                <w:szCs w:val="22"/>
              </w:rPr>
              <w:t xml:space="preserve">0.86 [0.75; 0.98] </w:t>
            </w:r>
          </w:p>
        </w:tc>
      </w:tr>
      <w:tr w:rsidR="002E30F6" w:rsidRPr="00F944C2" w14:paraId="1E87C887" w14:textId="77777777" w:rsidTr="002C0B97">
        <w:trPr>
          <w:cantSplit/>
        </w:trPr>
        <w:tc>
          <w:tcPr>
            <w:tcW w:w="2898" w:type="dxa"/>
            <w:tcBorders>
              <w:top w:val="nil"/>
              <w:left w:val="single" w:sz="4" w:space="0" w:color="auto"/>
              <w:bottom w:val="single" w:sz="4" w:space="0" w:color="auto"/>
              <w:right w:val="single" w:sz="4" w:space="0" w:color="auto"/>
            </w:tcBorders>
            <w:shd w:val="clear" w:color="auto" w:fill="auto"/>
          </w:tcPr>
          <w:p w14:paraId="3FAB936D" w14:textId="77777777" w:rsidR="002E30F6" w:rsidRPr="00F944C2" w:rsidRDefault="002E30F6" w:rsidP="00FA4903">
            <w:pPr>
              <w:pStyle w:val="Default"/>
              <w:rPr>
                <w:rFonts w:eastAsia="Times New Roman"/>
                <w:sz w:val="22"/>
                <w:szCs w:val="22"/>
              </w:rPr>
            </w:pPr>
          </w:p>
        </w:tc>
        <w:tc>
          <w:tcPr>
            <w:tcW w:w="6012" w:type="dxa"/>
            <w:gridSpan w:val="2"/>
            <w:tcBorders>
              <w:top w:val="nil"/>
              <w:left w:val="single" w:sz="4" w:space="0" w:color="auto"/>
              <w:bottom w:val="single" w:sz="4" w:space="0" w:color="auto"/>
            </w:tcBorders>
            <w:shd w:val="clear" w:color="auto" w:fill="auto"/>
          </w:tcPr>
          <w:p w14:paraId="34438D12" w14:textId="77777777" w:rsidR="002E30F6" w:rsidRPr="00F944C2" w:rsidRDefault="002E30F6" w:rsidP="00FA4903">
            <w:pPr>
              <w:pStyle w:val="Default"/>
              <w:jc w:val="center"/>
              <w:rPr>
                <w:rFonts w:eastAsia="Times New Roman"/>
                <w:sz w:val="22"/>
                <w:szCs w:val="22"/>
              </w:rPr>
            </w:pPr>
            <w:r w:rsidRPr="00F944C2">
              <w:rPr>
                <w:sz w:val="22"/>
                <w:szCs w:val="22"/>
              </w:rPr>
              <w:t xml:space="preserve">(p-value = 0.0185) </w:t>
            </w:r>
          </w:p>
        </w:tc>
      </w:tr>
      <w:tr w:rsidR="002E30F6" w:rsidRPr="00F944C2" w14:paraId="4B138271" w14:textId="77777777" w:rsidTr="002C0B97">
        <w:trPr>
          <w:cantSplit/>
        </w:trPr>
        <w:tc>
          <w:tcPr>
            <w:tcW w:w="8910" w:type="dxa"/>
            <w:gridSpan w:val="3"/>
            <w:tcBorders>
              <w:left w:val="single" w:sz="4" w:space="0" w:color="auto"/>
              <w:bottom w:val="single" w:sz="4" w:space="0" w:color="auto"/>
            </w:tcBorders>
            <w:shd w:val="clear" w:color="auto" w:fill="auto"/>
          </w:tcPr>
          <w:p w14:paraId="5A24A67A" w14:textId="14AF41BF" w:rsidR="002E30F6" w:rsidRPr="00F944C2" w:rsidRDefault="002E30F6" w:rsidP="00FA4903">
            <w:pPr>
              <w:pStyle w:val="Default"/>
              <w:rPr>
                <w:rFonts w:eastAsia="Times New Roman"/>
                <w:sz w:val="22"/>
                <w:szCs w:val="22"/>
              </w:rPr>
            </w:pPr>
            <w:r w:rsidRPr="00F944C2">
              <w:rPr>
                <w:sz w:val="22"/>
                <w:szCs w:val="22"/>
              </w:rPr>
              <w:t xml:space="preserve">Objective </w:t>
            </w:r>
            <w:r w:rsidR="00D970C2">
              <w:rPr>
                <w:sz w:val="22"/>
                <w:szCs w:val="22"/>
              </w:rPr>
              <w:t>r</w:t>
            </w:r>
            <w:r w:rsidRPr="00F944C2">
              <w:rPr>
                <w:sz w:val="22"/>
                <w:szCs w:val="22"/>
              </w:rPr>
              <w:t xml:space="preserve">esponse </w:t>
            </w:r>
            <w:r w:rsidR="00D970C2">
              <w:rPr>
                <w:sz w:val="22"/>
                <w:szCs w:val="22"/>
              </w:rPr>
              <w:t>r</w:t>
            </w:r>
            <w:r w:rsidRPr="00F944C2">
              <w:rPr>
                <w:sz w:val="22"/>
                <w:szCs w:val="22"/>
              </w:rPr>
              <w:t>ate</w:t>
            </w:r>
            <w:r w:rsidRPr="00F944C2">
              <w:rPr>
                <w:sz w:val="22"/>
                <w:szCs w:val="22"/>
                <w:vertAlign w:val="superscript"/>
              </w:rPr>
              <w:t>1</w:t>
            </w:r>
            <w:r w:rsidRPr="00F944C2">
              <w:rPr>
                <w:sz w:val="22"/>
                <w:szCs w:val="22"/>
              </w:rPr>
              <w:t xml:space="preserve"> </w:t>
            </w:r>
          </w:p>
        </w:tc>
      </w:tr>
      <w:tr w:rsidR="002E30F6" w:rsidRPr="00F944C2" w14:paraId="0040A536" w14:textId="77777777" w:rsidTr="002C0B97">
        <w:trPr>
          <w:cantSplit/>
        </w:trPr>
        <w:tc>
          <w:tcPr>
            <w:tcW w:w="2898" w:type="dxa"/>
            <w:tcBorders>
              <w:top w:val="single" w:sz="4" w:space="0" w:color="auto"/>
              <w:left w:val="single" w:sz="4" w:space="0" w:color="auto"/>
              <w:bottom w:val="nil"/>
              <w:right w:val="single" w:sz="4" w:space="0" w:color="auto"/>
            </w:tcBorders>
            <w:shd w:val="clear" w:color="auto" w:fill="auto"/>
          </w:tcPr>
          <w:p w14:paraId="46800703" w14:textId="77777777" w:rsidR="002E30F6" w:rsidRPr="00F944C2" w:rsidRDefault="002E30F6" w:rsidP="00FA4903">
            <w:pPr>
              <w:widowControl/>
              <w:rPr>
                <w:rFonts w:ascii="Times New Roman" w:eastAsia="Times New Roman" w:hAnsi="Times New Roman"/>
              </w:rPr>
            </w:pPr>
          </w:p>
        </w:tc>
        <w:tc>
          <w:tcPr>
            <w:tcW w:w="3006" w:type="dxa"/>
            <w:tcBorders>
              <w:top w:val="single" w:sz="4" w:space="0" w:color="auto"/>
              <w:left w:val="single" w:sz="4" w:space="0" w:color="auto"/>
              <w:bottom w:val="nil"/>
              <w:right w:val="single" w:sz="4" w:space="0" w:color="auto"/>
            </w:tcBorders>
            <w:shd w:val="clear" w:color="auto" w:fill="auto"/>
          </w:tcPr>
          <w:p w14:paraId="3899CF63" w14:textId="77777777" w:rsidR="002E30F6" w:rsidRPr="00F944C2" w:rsidRDefault="002E30F6" w:rsidP="00FA4903">
            <w:pPr>
              <w:pStyle w:val="Default"/>
              <w:jc w:val="center"/>
              <w:rPr>
                <w:rFonts w:eastAsia="Times New Roman"/>
                <w:sz w:val="22"/>
                <w:szCs w:val="22"/>
              </w:rPr>
            </w:pPr>
            <w:r w:rsidRPr="00F944C2">
              <w:rPr>
                <w:sz w:val="22"/>
                <w:szCs w:val="22"/>
              </w:rPr>
              <w:t>CP</w:t>
            </w:r>
          </w:p>
        </w:tc>
        <w:tc>
          <w:tcPr>
            <w:tcW w:w="3006" w:type="dxa"/>
            <w:tcBorders>
              <w:top w:val="single" w:sz="4" w:space="0" w:color="auto"/>
              <w:left w:val="single" w:sz="4" w:space="0" w:color="auto"/>
              <w:bottom w:val="nil"/>
              <w:right w:val="single" w:sz="4" w:space="0" w:color="auto"/>
            </w:tcBorders>
            <w:shd w:val="clear" w:color="auto" w:fill="auto"/>
          </w:tcPr>
          <w:p w14:paraId="7FB5E5DF" w14:textId="77777777" w:rsidR="002E30F6" w:rsidRPr="00F944C2" w:rsidRDefault="002E30F6" w:rsidP="00FA4903">
            <w:pPr>
              <w:pStyle w:val="Default"/>
              <w:jc w:val="center"/>
              <w:rPr>
                <w:rFonts w:eastAsia="Times New Roman"/>
                <w:sz w:val="22"/>
                <w:szCs w:val="22"/>
              </w:rPr>
            </w:pPr>
            <w:r w:rsidRPr="00F944C2">
              <w:rPr>
                <w:sz w:val="22"/>
                <w:szCs w:val="22"/>
              </w:rPr>
              <w:t xml:space="preserve">CPB7.5+ </w:t>
            </w:r>
          </w:p>
        </w:tc>
      </w:tr>
      <w:tr w:rsidR="002E30F6" w:rsidRPr="00F944C2" w14:paraId="3F272441" w14:textId="77777777" w:rsidTr="002C0B97">
        <w:trPr>
          <w:cantSplit/>
        </w:trPr>
        <w:tc>
          <w:tcPr>
            <w:tcW w:w="2898" w:type="dxa"/>
            <w:tcBorders>
              <w:top w:val="nil"/>
              <w:left w:val="single" w:sz="4" w:space="0" w:color="auto"/>
              <w:bottom w:val="nil"/>
              <w:right w:val="single" w:sz="4" w:space="0" w:color="auto"/>
            </w:tcBorders>
            <w:shd w:val="clear" w:color="auto" w:fill="auto"/>
          </w:tcPr>
          <w:p w14:paraId="4B0EAC35" w14:textId="77777777" w:rsidR="002E30F6" w:rsidRPr="00F944C2" w:rsidRDefault="002E30F6" w:rsidP="00FA4903">
            <w:pPr>
              <w:widowControl/>
              <w:rPr>
                <w:rFonts w:ascii="Times New Roman" w:eastAsia="Times New Roman" w:hAnsi="Times New Roman"/>
              </w:rPr>
            </w:pPr>
          </w:p>
        </w:tc>
        <w:tc>
          <w:tcPr>
            <w:tcW w:w="3006" w:type="dxa"/>
            <w:tcBorders>
              <w:top w:val="nil"/>
              <w:left w:val="single" w:sz="4" w:space="0" w:color="auto"/>
              <w:bottom w:val="nil"/>
              <w:right w:val="single" w:sz="4" w:space="0" w:color="auto"/>
            </w:tcBorders>
            <w:shd w:val="clear" w:color="auto" w:fill="auto"/>
          </w:tcPr>
          <w:p w14:paraId="0CF151D0" w14:textId="7B52A8E1" w:rsidR="002E30F6" w:rsidRPr="00F944C2" w:rsidRDefault="002E30F6" w:rsidP="00FA4903">
            <w:pPr>
              <w:pStyle w:val="Default"/>
              <w:jc w:val="center"/>
              <w:rPr>
                <w:sz w:val="22"/>
                <w:szCs w:val="22"/>
              </w:rPr>
            </w:pPr>
            <w:r w:rsidRPr="00F944C2">
              <w:rPr>
                <w:sz w:val="22"/>
                <w:szCs w:val="22"/>
              </w:rPr>
              <w:t>(n</w:t>
            </w:r>
            <w:r w:rsidR="00877862">
              <w:rPr>
                <w:sz w:val="22"/>
                <w:szCs w:val="22"/>
              </w:rPr>
              <w:t> </w:t>
            </w:r>
            <w:r w:rsidRPr="00F944C2">
              <w:rPr>
                <w:sz w:val="22"/>
                <w:szCs w:val="22"/>
              </w:rPr>
              <w:t>=</w:t>
            </w:r>
            <w:r w:rsidR="00877862">
              <w:rPr>
                <w:sz w:val="22"/>
                <w:szCs w:val="22"/>
              </w:rPr>
              <w:t> </w:t>
            </w:r>
            <w:r w:rsidRPr="00F944C2">
              <w:rPr>
                <w:sz w:val="22"/>
                <w:szCs w:val="22"/>
              </w:rPr>
              <w:t>277)</w:t>
            </w:r>
          </w:p>
        </w:tc>
        <w:tc>
          <w:tcPr>
            <w:tcW w:w="3006" w:type="dxa"/>
            <w:tcBorders>
              <w:top w:val="nil"/>
              <w:left w:val="single" w:sz="4" w:space="0" w:color="auto"/>
              <w:bottom w:val="nil"/>
              <w:right w:val="single" w:sz="4" w:space="0" w:color="auto"/>
            </w:tcBorders>
            <w:shd w:val="clear" w:color="auto" w:fill="auto"/>
          </w:tcPr>
          <w:p w14:paraId="20DC5149" w14:textId="6EAD0EC7" w:rsidR="002E30F6" w:rsidRPr="00F944C2" w:rsidRDefault="002E30F6" w:rsidP="00FA4903">
            <w:pPr>
              <w:pStyle w:val="Default"/>
              <w:jc w:val="center"/>
              <w:rPr>
                <w:sz w:val="22"/>
                <w:szCs w:val="22"/>
              </w:rPr>
            </w:pPr>
            <w:r w:rsidRPr="00F944C2">
              <w:rPr>
                <w:sz w:val="22"/>
                <w:szCs w:val="22"/>
              </w:rPr>
              <w:t>(n</w:t>
            </w:r>
            <w:r w:rsidR="00877862">
              <w:rPr>
                <w:sz w:val="22"/>
                <w:szCs w:val="22"/>
              </w:rPr>
              <w:t> </w:t>
            </w:r>
            <w:r w:rsidRPr="00F944C2">
              <w:rPr>
                <w:sz w:val="22"/>
                <w:szCs w:val="22"/>
              </w:rPr>
              <w:t>=</w:t>
            </w:r>
            <w:r w:rsidR="00877862">
              <w:rPr>
                <w:sz w:val="22"/>
                <w:szCs w:val="22"/>
              </w:rPr>
              <w:t> </w:t>
            </w:r>
            <w:r w:rsidRPr="00F944C2">
              <w:rPr>
                <w:sz w:val="22"/>
                <w:szCs w:val="22"/>
              </w:rPr>
              <w:t xml:space="preserve">272) </w:t>
            </w:r>
          </w:p>
        </w:tc>
      </w:tr>
      <w:tr w:rsidR="002E30F6" w:rsidRPr="00F944C2" w14:paraId="15E7FDB7" w14:textId="77777777" w:rsidTr="002C0B97">
        <w:trPr>
          <w:cantSplit/>
        </w:trPr>
        <w:tc>
          <w:tcPr>
            <w:tcW w:w="2898" w:type="dxa"/>
            <w:tcBorders>
              <w:top w:val="nil"/>
              <w:left w:val="single" w:sz="4" w:space="0" w:color="auto"/>
              <w:bottom w:val="nil"/>
            </w:tcBorders>
            <w:shd w:val="clear" w:color="auto" w:fill="auto"/>
          </w:tcPr>
          <w:p w14:paraId="5BA69712" w14:textId="77777777" w:rsidR="002E30F6" w:rsidRPr="00F944C2" w:rsidRDefault="002E30F6" w:rsidP="00FA4903">
            <w:pPr>
              <w:pStyle w:val="Default"/>
              <w:rPr>
                <w:rFonts w:eastAsia="Times New Roman"/>
                <w:sz w:val="22"/>
                <w:szCs w:val="22"/>
              </w:rPr>
            </w:pPr>
            <w:r w:rsidRPr="00F944C2">
              <w:rPr>
                <w:sz w:val="22"/>
                <w:szCs w:val="22"/>
              </w:rPr>
              <w:t xml:space="preserve">Response rate </w:t>
            </w:r>
          </w:p>
        </w:tc>
        <w:tc>
          <w:tcPr>
            <w:tcW w:w="3006" w:type="dxa"/>
            <w:tcBorders>
              <w:top w:val="nil"/>
              <w:bottom w:val="nil"/>
            </w:tcBorders>
            <w:shd w:val="clear" w:color="auto" w:fill="auto"/>
          </w:tcPr>
          <w:p w14:paraId="20FE75FE" w14:textId="77777777" w:rsidR="002E30F6" w:rsidRPr="00F944C2" w:rsidRDefault="002E30F6" w:rsidP="00FA4903">
            <w:pPr>
              <w:pStyle w:val="Default"/>
              <w:jc w:val="center"/>
              <w:rPr>
                <w:sz w:val="22"/>
                <w:szCs w:val="22"/>
              </w:rPr>
            </w:pPr>
            <w:r w:rsidRPr="00F944C2">
              <w:rPr>
                <w:sz w:val="22"/>
                <w:szCs w:val="22"/>
              </w:rPr>
              <w:t>54.9%</w:t>
            </w:r>
          </w:p>
        </w:tc>
        <w:tc>
          <w:tcPr>
            <w:tcW w:w="3006" w:type="dxa"/>
            <w:tcBorders>
              <w:top w:val="nil"/>
              <w:bottom w:val="nil"/>
            </w:tcBorders>
            <w:shd w:val="clear" w:color="auto" w:fill="auto"/>
          </w:tcPr>
          <w:p w14:paraId="5D014CB1" w14:textId="77777777" w:rsidR="002E30F6" w:rsidRPr="00F944C2" w:rsidRDefault="002E30F6" w:rsidP="00FA4903">
            <w:pPr>
              <w:pStyle w:val="Default"/>
              <w:jc w:val="center"/>
              <w:rPr>
                <w:sz w:val="22"/>
                <w:szCs w:val="22"/>
              </w:rPr>
            </w:pPr>
            <w:r w:rsidRPr="00F944C2">
              <w:rPr>
                <w:sz w:val="22"/>
                <w:szCs w:val="22"/>
              </w:rPr>
              <w:t>64.7%</w:t>
            </w:r>
          </w:p>
        </w:tc>
      </w:tr>
      <w:tr w:rsidR="002E30F6" w:rsidRPr="00F944C2" w14:paraId="479FDCB6" w14:textId="77777777" w:rsidTr="002C0B97">
        <w:trPr>
          <w:cantSplit/>
        </w:trPr>
        <w:tc>
          <w:tcPr>
            <w:tcW w:w="2898" w:type="dxa"/>
            <w:tcBorders>
              <w:top w:val="nil"/>
              <w:left w:val="single" w:sz="4" w:space="0" w:color="auto"/>
              <w:bottom w:val="nil"/>
            </w:tcBorders>
            <w:shd w:val="clear" w:color="auto" w:fill="auto"/>
          </w:tcPr>
          <w:p w14:paraId="7FFD2008" w14:textId="77777777" w:rsidR="002E30F6" w:rsidRPr="00F944C2" w:rsidRDefault="002E30F6" w:rsidP="00FA4903">
            <w:pPr>
              <w:widowControl/>
              <w:rPr>
                <w:rFonts w:ascii="Times New Roman" w:eastAsia="Times New Roman" w:hAnsi="Times New Roman"/>
              </w:rPr>
            </w:pPr>
          </w:p>
        </w:tc>
        <w:tc>
          <w:tcPr>
            <w:tcW w:w="6012" w:type="dxa"/>
            <w:gridSpan w:val="2"/>
            <w:tcBorders>
              <w:top w:val="nil"/>
              <w:bottom w:val="nil"/>
            </w:tcBorders>
            <w:shd w:val="clear" w:color="auto" w:fill="auto"/>
          </w:tcPr>
          <w:p w14:paraId="2CC2C8D8" w14:textId="77777777" w:rsidR="002E30F6" w:rsidRPr="00F944C2" w:rsidRDefault="002E30F6" w:rsidP="00FA4903">
            <w:pPr>
              <w:pStyle w:val="Default"/>
              <w:jc w:val="center"/>
              <w:rPr>
                <w:rFonts w:eastAsia="Times New Roman"/>
                <w:sz w:val="22"/>
                <w:szCs w:val="22"/>
              </w:rPr>
            </w:pPr>
            <w:r w:rsidRPr="00F944C2">
              <w:rPr>
                <w:sz w:val="22"/>
                <w:szCs w:val="22"/>
              </w:rPr>
              <w:t xml:space="preserve">(p-value = 0.0188) </w:t>
            </w:r>
          </w:p>
        </w:tc>
      </w:tr>
      <w:tr w:rsidR="002E30F6" w:rsidRPr="00F944C2" w14:paraId="53B32326" w14:textId="77777777" w:rsidTr="002C0B97">
        <w:trPr>
          <w:cantSplit/>
        </w:trPr>
        <w:tc>
          <w:tcPr>
            <w:tcW w:w="8910" w:type="dxa"/>
            <w:gridSpan w:val="3"/>
            <w:tcBorders>
              <w:left w:val="single" w:sz="4" w:space="0" w:color="auto"/>
              <w:bottom w:val="nil"/>
            </w:tcBorders>
            <w:shd w:val="clear" w:color="auto" w:fill="auto"/>
          </w:tcPr>
          <w:p w14:paraId="5AE30E94" w14:textId="2279F2C9" w:rsidR="002E30F6" w:rsidRPr="00F944C2" w:rsidRDefault="002E30F6" w:rsidP="00FA4903">
            <w:pPr>
              <w:pStyle w:val="Default"/>
              <w:rPr>
                <w:sz w:val="22"/>
                <w:szCs w:val="22"/>
              </w:rPr>
            </w:pPr>
            <w:r w:rsidRPr="00F944C2">
              <w:rPr>
                <w:sz w:val="22"/>
                <w:szCs w:val="22"/>
              </w:rPr>
              <w:t xml:space="preserve">Overall </w:t>
            </w:r>
            <w:r w:rsidR="00D970C2">
              <w:rPr>
                <w:sz w:val="22"/>
                <w:szCs w:val="22"/>
              </w:rPr>
              <w:t>s</w:t>
            </w:r>
            <w:r w:rsidRPr="00F944C2">
              <w:rPr>
                <w:sz w:val="22"/>
                <w:szCs w:val="22"/>
              </w:rPr>
              <w:t>urvival</w:t>
            </w:r>
            <w:r w:rsidRPr="00F944C2">
              <w:rPr>
                <w:sz w:val="22"/>
                <w:szCs w:val="22"/>
                <w:vertAlign w:val="superscript"/>
              </w:rPr>
              <w:t>3</w:t>
            </w:r>
            <w:r w:rsidRPr="00F944C2">
              <w:rPr>
                <w:sz w:val="22"/>
                <w:szCs w:val="22"/>
              </w:rPr>
              <w:t xml:space="preserve"> </w:t>
            </w:r>
          </w:p>
        </w:tc>
      </w:tr>
      <w:tr w:rsidR="002E30F6" w:rsidRPr="00F944C2" w14:paraId="79D7188B" w14:textId="77777777" w:rsidTr="002C0B97">
        <w:trPr>
          <w:cantSplit/>
        </w:trPr>
        <w:tc>
          <w:tcPr>
            <w:tcW w:w="2898" w:type="dxa"/>
            <w:tcBorders>
              <w:left w:val="single" w:sz="4" w:space="0" w:color="auto"/>
              <w:bottom w:val="nil"/>
            </w:tcBorders>
            <w:shd w:val="clear" w:color="auto" w:fill="auto"/>
          </w:tcPr>
          <w:p w14:paraId="1A584B6A" w14:textId="77777777" w:rsidR="002E30F6" w:rsidRPr="00F944C2" w:rsidRDefault="002E30F6" w:rsidP="00FA4903">
            <w:pPr>
              <w:pStyle w:val="Default"/>
              <w:rPr>
                <w:sz w:val="22"/>
                <w:szCs w:val="22"/>
              </w:rPr>
            </w:pPr>
          </w:p>
        </w:tc>
        <w:tc>
          <w:tcPr>
            <w:tcW w:w="3006" w:type="dxa"/>
            <w:tcBorders>
              <w:bottom w:val="nil"/>
            </w:tcBorders>
            <w:shd w:val="clear" w:color="auto" w:fill="auto"/>
          </w:tcPr>
          <w:p w14:paraId="4851D67B" w14:textId="77777777" w:rsidR="002E30F6" w:rsidRPr="00F944C2" w:rsidRDefault="002E30F6" w:rsidP="00FA4903">
            <w:pPr>
              <w:pStyle w:val="Default"/>
              <w:jc w:val="center"/>
              <w:rPr>
                <w:sz w:val="22"/>
                <w:szCs w:val="22"/>
              </w:rPr>
            </w:pPr>
            <w:r w:rsidRPr="00F944C2">
              <w:rPr>
                <w:sz w:val="22"/>
                <w:szCs w:val="22"/>
              </w:rPr>
              <w:t xml:space="preserve">CP </w:t>
            </w:r>
          </w:p>
        </w:tc>
        <w:tc>
          <w:tcPr>
            <w:tcW w:w="3006" w:type="dxa"/>
            <w:tcBorders>
              <w:bottom w:val="nil"/>
            </w:tcBorders>
            <w:shd w:val="clear" w:color="auto" w:fill="auto"/>
          </w:tcPr>
          <w:p w14:paraId="069E16A3" w14:textId="77777777" w:rsidR="002E30F6" w:rsidRPr="00F944C2" w:rsidRDefault="002E30F6" w:rsidP="00FA4903">
            <w:pPr>
              <w:pStyle w:val="Default"/>
              <w:jc w:val="center"/>
              <w:rPr>
                <w:sz w:val="22"/>
                <w:szCs w:val="22"/>
              </w:rPr>
            </w:pPr>
            <w:r w:rsidRPr="00F944C2">
              <w:rPr>
                <w:sz w:val="22"/>
                <w:szCs w:val="22"/>
              </w:rPr>
              <w:t xml:space="preserve">CPB7.5+ </w:t>
            </w:r>
          </w:p>
        </w:tc>
      </w:tr>
      <w:tr w:rsidR="002E30F6" w:rsidRPr="00F944C2" w14:paraId="4D6897F2" w14:textId="77777777" w:rsidTr="002C0B97">
        <w:trPr>
          <w:cantSplit/>
        </w:trPr>
        <w:tc>
          <w:tcPr>
            <w:tcW w:w="2898" w:type="dxa"/>
            <w:tcBorders>
              <w:top w:val="nil"/>
              <w:left w:val="single" w:sz="4" w:space="0" w:color="auto"/>
              <w:bottom w:val="nil"/>
            </w:tcBorders>
            <w:shd w:val="clear" w:color="auto" w:fill="auto"/>
          </w:tcPr>
          <w:p w14:paraId="4BD58894" w14:textId="77777777" w:rsidR="002E30F6" w:rsidRPr="00F944C2" w:rsidRDefault="002E30F6" w:rsidP="00FA4903">
            <w:pPr>
              <w:widowControl/>
              <w:rPr>
                <w:rFonts w:ascii="Times New Roman" w:eastAsia="Times New Roman" w:hAnsi="Times New Roman"/>
              </w:rPr>
            </w:pPr>
          </w:p>
        </w:tc>
        <w:tc>
          <w:tcPr>
            <w:tcW w:w="3006" w:type="dxa"/>
            <w:tcBorders>
              <w:top w:val="nil"/>
              <w:bottom w:val="nil"/>
            </w:tcBorders>
            <w:shd w:val="clear" w:color="auto" w:fill="auto"/>
          </w:tcPr>
          <w:p w14:paraId="59E567D0" w14:textId="78448FF6" w:rsidR="002E30F6" w:rsidRPr="00F944C2" w:rsidRDefault="002E30F6" w:rsidP="00FA4903">
            <w:pPr>
              <w:pStyle w:val="Default"/>
              <w:jc w:val="center"/>
              <w:rPr>
                <w:rFonts w:eastAsia="Times New Roman"/>
                <w:sz w:val="22"/>
                <w:szCs w:val="22"/>
              </w:rPr>
            </w:pPr>
            <w:r w:rsidRPr="00F944C2">
              <w:rPr>
                <w:sz w:val="22"/>
                <w:szCs w:val="22"/>
              </w:rPr>
              <w:t>(n</w:t>
            </w:r>
            <w:r w:rsidR="00877862">
              <w:rPr>
                <w:sz w:val="22"/>
                <w:szCs w:val="22"/>
              </w:rPr>
              <w:t> </w:t>
            </w:r>
            <w:r w:rsidRPr="00F944C2">
              <w:rPr>
                <w:sz w:val="22"/>
                <w:szCs w:val="22"/>
              </w:rPr>
              <w:t>=</w:t>
            </w:r>
            <w:r w:rsidR="00877862">
              <w:rPr>
                <w:sz w:val="22"/>
                <w:szCs w:val="22"/>
              </w:rPr>
              <w:t> </w:t>
            </w:r>
            <w:r w:rsidRPr="00F944C2">
              <w:rPr>
                <w:sz w:val="22"/>
                <w:szCs w:val="22"/>
              </w:rPr>
              <w:t xml:space="preserve">764) </w:t>
            </w:r>
          </w:p>
        </w:tc>
        <w:tc>
          <w:tcPr>
            <w:tcW w:w="3006" w:type="dxa"/>
            <w:tcBorders>
              <w:top w:val="nil"/>
              <w:bottom w:val="nil"/>
            </w:tcBorders>
            <w:shd w:val="clear" w:color="auto" w:fill="auto"/>
          </w:tcPr>
          <w:p w14:paraId="50CC6C6E" w14:textId="24755DC1" w:rsidR="002E30F6" w:rsidRPr="00F944C2" w:rsidRDefault="002E30F6" w:rsidP="00FA4903">
            <w:pPr>
              <w:pStyle w:val="Default"/>
              <w:jc w:val="center"/>
              <w:rPr>
                <w:rFonts w:eastAsia="Times New Roman"/>
                <w:sz w:val="22"/>
                <w:szCs w:val="22"/>
              </w:rPr>
            </w:pPr>
            <w:r w:rsidRPr="00F944C2">
              <w:rPr>
                <w:sz w:val="22"/>
                <w:szCs w:val="22"/>
              </w:rPr>
              <w:t>(n</w:t>
            </w:r>
            <w:r w:rsidR="00877862">
              <w:rPr>
                <w:sz w:val="22"/>
                <w:szCs w:val="22"/>
              </w:rPr>
              <w:t> </w:t>
            </w:r>
            <w:r w:rsidRPr="00F944C2">
              <w:rPr>
                <w:sz w:val="22"/>
                <w:szCs w:val="22"/>
              </w:rPr>
              <w:t>=</w:t>
            </w:r>
            <w:r w:rsidR="00877862">
              <w:rPr>
                <w:sz w:val="22"/>
                <w:szCs w:val="22"/>
              </w:rPr>
              <w:t> </w:t>
            </w:r>
            <w:r w:rsidRPr="00F944C2">
              <w:rPr>
                <w:sz w:val="22"/>
                <w:szCs w:val="22"/>
              </w:rPr>
              <w:t xml:space="preserve">764) </w:t>
            </w:r>
          </w:p>
        </w:tc>
      </w:tr>
      <w:tr w:rsidR="002E30F6" w:rsidRPr="00F944C2" w14:paraId="5D01CE78" w14:textId="77777777" w:rsidTr="002C0B97">
        <w:trPr>
          <w:cantSplit/>
        </w:trPr>
        <w:tc>
          <w:tcPr>
            <w:tcW w:w="2898" w:type="dxa"/>
            <w:tcBorders>
              <w:top w:val="nil"/>
              <w:left w:val="single" w:sz="4" w:space="0" w:color="auto"/>
              <w:bottom w:val="nil"/>
            </w:tcBorders>
            <w:shd w:val="clear" w:color="auto" w:fill="auto"/>
          </w:tcPr>
          <w:p w14:paraId="4099EC8A" w14:textId="77777777" w:rsidR="002E30F6" w:rsidRPr="00F944C2" w:rsidRDefault="002E30F6" w:rsidP="00FA4903">
            <w:pPr>
              <w:pStyle w:val="Default"/>
              <w:rPr>
                <w:rFonts w:eastAsia="Times New Roman"/>
                <w:sz w:val="22"/>
                <w:szCs w:val="22"/>
              </w:rPr>
            </w:pPr>
            <w:r w:rsidRPr="00F944C2">
              <w:rPr>
                <w:sz w:val="22"/>
                <w:szCs w:val="22"/>
              </w:rPr>
              <w:t xml:space="preserve">Median (months) </w:t>
            </w:r>
          </w:p>
        </w:tc>
        <w:tc>
          <w:tcPr>
            <w:tcW w:w="3006" w:type="dxa"/>
            <w:tcBorders>
              <w:top w:val="nil"/>
              <w:bottom w:val="nil"/>
            </w:tcBorders>
            <w:shd w:val="clear" w:color="auto" w:fill="auto"/>
          </w:tcPr>
          <w:p w14:paraId="6C144ADD" w14:textId="77777777" w:rsidR="002E30F6" w:rsidRPr="00F944C2" w:rsidRDefault="002E30F6" w:rsidP="00FA4903">
            <w:pPr>
              <w:pStyle w:val="Default"/>
              <w:jc w:val="center"/>
              <w:rPr>
                <w:rFonts w:eastAsia="Times New Roman"/>
                <w:sz w:val="22"/>
                <w:szCs w:val="22"/>
              </w:rPr>
            </w:pPr>
            <w:r w:rsidRPr="00F944C2">
              <w:rPr>
                <w:sz w:val="22"/>
                <w:szCs w:val="22"/>
              </w:rPr>
              <w:t xml:space="preserve">58.0 </w:t>
            </w:r>
          </w:p>
        </w:tc>
        <w:tc>
          <w:tcPr>
            <w:tcW w:w="3006" w:type="dxa"/>
            <w:tcBorders>
              <w:top w:val="nil"/>
              <w:bottom w:val="nil"/>
            </w:tcBorders>
            <w:shd w:val="clear" w:color="auto" w:fill="auto"/>
          </w:tcPr>
          <w:p w14:paraId="6188ED3B" w14:textId="77777777" w:rsidR="002E30F6" w:rsidRPr="00F944C2" w:rsidRDefault="002E30F6" w:rsidP="00FA4903">
            <w:pPr>
              <w:pStyle w:val="Default"/>
              <w:jc w:val="center"/>
              <w:rPr>
                <w:rFonts w:eastAsia="Times New Roman"/>
                <w:sz w:val="22"/>
                <w:szCs w:val="22"/>
              </w:rPr>
            </w:pPr>
            <w:r w:rsidRPr="00F944C2">
              <w:rPr>
                <w:sz w:val="22"/>
                <w:szCs w:val="22"/>
              </w:rPr>
              <w:t xml:space="preserve">57.4 </w:t>
            </w:r>
          </w:p>
        </w:tc>
      </w:tr>
      <w:tr w:rsidR="002E30F6" w:rsidRPr="00F944C2" w14:paraId="45A06A52" w14:textId="77777777" w:rsidTr="002C0B97">
        <w:trPr>
          <w:cantSplit/>
        </w:trPr>
        <w:tc>
          <w:tcPr>
            <w:tcW w:w="2898" w:type="dxa"/>
            <w:tcBorders>
              <w:top w:val="nil"/>
              <w:left w:val="single" w:sz="4" w:space="0" w:color="auto"/>
              <w:bottom w:val="nil"/>
            </w:tcBorders>
            <w:shd w:val="clear" w:color="auto" w:fill="auto"/>
          </w:tcPr>
          <w:p w14:paraId="295AA9DC" w14:textId="77777777" w:rsidR="002E30F6" w:rsidRPr="00F944C2" w:rsidRDefault="002E30F6" w:rsidP="00FA4903">
            <w:pPr>
              <w:pStyle w:val="Default"/>
              <w:rPr>
                <w:rFonts w:eastAsia="Times New Roman"/>
                <w:sz w:val="22"/>
                <w:szCs w:val="22"/>
              </w:rPr>
            </w:pPr>
            <w:r w:rsidRPr="00F944C2">
              <w:rPr>
                <w:sz w:val="22"/>
                <w:szCs w:val="22"/>
              </w:rPr>
              <w:t xml:space="preserve">Hazard ratio [95% CI] </w:t>
            </w:r>
          </w:p>
        </w:tc>
        <w:tc>
          <w:tcPr>
            <w:tcW w:w="6012" w:type="dxa"/>
            <w:gridSpan w:val="2"/>
            <w:tcBorders>
              <w:top w:val="nil"/>
              <w:bottom w:val="nil"/>
            </w:tcBorders>
            <w:shd w:val="clear" w:color="auto" w:fill="auto"/>
          </w:tcPr>
          <w:p w14:paraId="163335B7" w14:textId="77777777" w:rsidR="002E30F6" w:rsidRPr="00F944C2" w:rsidRDefault="002E30F6" w:rsidP="00FA4903">
            <w:pPr>
              <w:pStyle w:val="Default"/>
              <w:jc w:val="center"/>
              <w:rPr>
                <w:rFonts w:eastAsia="Times New Roman"/>
                <w:sz w:val="22"/>
                <w:szCs w:val="22"/>
              </w:rPr>
            </w:pPr>
            <w:r w:rsidRPr="00F944C2">
              <w:rPr>
                <w:sz w:val="22"/>
                <w:szCs w:val="22"/>
              </w:rPr>
              <w:t xml:space="preserve">0.99 [0.85; 1.15] </w:t>
            </w:r>
          </w:p>
        </w:tc>
      </w:tr>
      <w:tr w:rsidR="002E30F6" w:rsidRPr="00F944C2" w14:paraId="0040B1BC" w14:textId="77777777" w:rsidTr="002C0B97">
        <w:trPr>
          <w:cantSplit/>
        </w:trPr>
        <w:tc>
          <w:tcPr>
            <w:tcW w:w="2898" w:type="dxa"/>
            <w:tcBorders>
              <w:top w:val="nil"/>
              <w:left w:val="single" w:sz="4" w:space="0" w:color="auto"/>
              <w:bottom w:val="single" w:sz="4" w:space="0" w:color="auto"/>
            </w:tcBorders>
            <w:shd w:val="clear" w:color="auto" w:fill="auto"/>
          </w:tcPr>
          <w:p w14:paraId="361BB883" w14:textId="77777777" w:rsidR="002E30F6" w:rsidRPr="00F944C2" w:rsidRDefault="002E30F6" w:rsidP="00FA4903">
            <w:pPr>
              <w:pStyle w:val="Default"/>
              <w:rPr>
                <w:rFonts w:eastAsia="Times New Roman"/>
                <w:sz w:val="22"/>
                <w:szCs w:val="22"/>
              </w:rPr>
            </w:pPr>
          </w:p>
        </w:tc>
        <w:tc>
          <w:tcPr>
            <w:tcW w:w="6012" w:type="dxa"/>
            <w:gridSpan w:val="2"/>
            <w:tcBorders>
              <w:top w:val="nil"/>
              <w:bottom w:val="single" w:sz="4" w:space="0" w:color="auto"/>
            </w:tcBorders>
            <w:shd w:val="clear" w:color="auto" w:fill="auto"/>
          </w:tcPr>
          <w:p w14:paraId="60824291" w14:textId="77777777" w:rsidR="002E30F6" w:rsidRPr="00F944C2" w:rsidRDefault="002E30F6" w:rsidP="00FA4903">
            <w:pPr>
              <w:pStyle w:val="Default"/>
              <w:jc w:val="center"/>
              <w:rPr>
                <w:rFonts w:eastAsia="Times New Roman"/>
                <w:sz w:val="22"/>
                <w:szCs w:val="22"/>
              </w:rPr>
            </w:pPr>
            <w:r w:rsidRPr="00F944C2">
              <w:rPr>
                <w:sz w:val="22"/>
                <w:szCs w:val="22"/>
              </w:rPr>
              <w:t xml:space="preserve">(p-value = 0.8910) </w:t>
            </w:r>
          </w:p>
        </w:tc>
      </w:tr>
    </w:tbl>
    <w:p w14:paraId="4CEF32D7" w14:textId="77777777" w:rsidR="002E30F6" w:rsidRPr="002A59FF" w:rsidRDefault="002E30F6" w:rsidP="00A03629">
      <w:pPr>
        <w:widowControl/>
        <w:autoSpaceDE w:val="0"/>
        <w:autoSpaceDN w:val="0"/>
        <w:adjustRightInd w:val="0"/>
        <w:ind w:left="288" w:hanging="288"/>
        <w:rPr>
          <w:rFonts w:ascii="Times New Roman" w:hAnsi="Times New Roman"/>
          <w:color w:val="000000"/>
          <w:sz w:val="20"/>
          <w:szCs w:val="20"/>
        </w:rPr>
      </w:pPr>
      <w:r w:rsidRPr="002A59FF">
        <w:rPr>
          <w:rFonts w:ascii="Times New Roman" w:hAnsi="Times New Roman"/>
          <w:color w:val="000000"/>
          <w:sz w:val="20"/>
          <w:szCs w:val="20"/>
          <w:vertAlign w:val="superscript"/>
        </w:rPr>
        <w:t>1</w:t>
      </w:r>
      <w:r>
        <w:rPr>
          <w:rFonts w:ascii="Times New Roman" w:hAnsi="Times New Roman"/>
          <w:color w:val="000000"/>
          <w:sz w:val="20"/>
          <w:szCs w:val="20"/>
        </w:rPr>
        <w:t xml:space="preserve"> </w:t>
      </w:r>
      <w:r w:rsidR="00A03629">
        <w:rPr>
          <w:rFonts w:ascii="Times New Roman" w:hAnsi="Times New Roman"/>
          <w:color w:val="000000"/>
          <w:sz w:val="20"/>
          <w:szCs w:val="20"/>
        </w:rPr>
        <w:tab/>
      </w:r>
      <w:r w:rsidRPr="002A59FF">
        <w:rPr>
          <w:rFonts w:ascii="Times New Roman" w:hAnsi="Times New Roman"/>
          <w:color w:val="000000"/>
          <w:sz w:val="20"/>
          <w:szCs w:val="20"/>
        </w:rPr>
        <w:t>In patients with measurable disease at baseline.</w:t>
      </w:r>
    </w:p>
    <w:p w14:paraId="0F7E4F22" w14:textId="77777777" w:rsidR="002E30F6" w:rsidRPr="002A59FF" w:rsidRDefault="002E30F6" w:rsidP="00A03629">
      <w:pPr>
        <w:widowControl/>
        <w:autoSpaceDE w:val="0"/>
        <w:autoSpaceDN w:val="0"/>
        <w:adjustRightInd w:val="0"/>
        <w:ind w:left="288" w:hanging="288"/>
        <w:rPr>
          <w:rFonts w:ascii="Times New Roman" w:hAnsi="Times New Roman"/>
          <w:color w:val="000000"/>
          <w:sz w:val="20"/>
          <w:szCs w:val="20"/>
        </w:rPr>
      </w:pPr>
      <w:r w:rsidRPr="002A59FF">
        <w:rPr>
          <w:rFonts w:ascii="Times New Roman" w:hAnsi="Times New Roman"/>
          <w:color w:val="000000"/>
          <w:sz w:val="20"/>
          <w:szCs w:val="20"/>
          <w:vertAlign w:val="superscript"/>
        </w:rPr>
        <w:t>2</w:t>
      </w:r>
      <w:r>
        <w:rPr>
          <w:rFonts w:ascii="Times New Roman" w:hAnsi="Times New Roman"/>
          <w:color w:val="000000"/>
          <w:sz w:val="20"/>
          <w:szCs w:val="20"/>
        </w:rPr>
        <w:t xml:space="preserve"> </w:t>
      </w:r>
      <w:r w:rsidR="00A03629">
        <w:rPr>
          <w:rFonts w:ascii="Times New Roman" w:hAnsi="Times New Roman"/>
          <w:color w:val="000000"/>
          <w:sz w:val="20"/>
          <w:szCs w:val="20"/>
        </w:rPr>
        <w:tab/>
      </w:r>
      <w:r w:rsidRPr="002A59FF">
        <w:rPr>
          <w:rFonts w:ascii="Times New Roman" w:hAnsi="Times New Roman"/>
          <w:color w:val="000000"/>
          <w:sz w:val="20"/>
          <w:szCs w:val="20"/>
        </w:rPr>
        <w:t>Investigator assessed PFS analysis with data cut-off date of 30 November 2010.</w:t>
      </w:r>
    </w:p>
    <w:p w14:paraId="7BAE71DD" w14:textId="77777777" w:rsidR="002E30F6" w:rsidRDefault="002E30F6" w:rsidP="00A03629">
      <w:pPr>
        <w:widowControl/>
        <w:ind w:left="288" w:hanging="288"/>
        <w:rPr>
          <w:rFonts w:ascii="Times New Roman" w:eastAsia="Times New Roman" w:hAnsi="Times New Roman"/>
        </w:rPr>
      </w:pPr>
      <w:r w:rsidRPr="002A59FF">
        <w:rPr>
          <w:rFonts w:ascii="Times New Roman" w:hAnsi="Times New Roman"/>
          <w:color w:val="000000"/>
          <w:sz w:val="20"/>
          <w:szCs w:val="20"/>
          <w:vertAlign w:val="superscript"/>
        </w:rPr>
        <w:t>3</w:t>
      </w:r>
      <w:r>
        <w:rPr>
          <w:rFonts w:ascii="Times New Roman" w:hAnsi="Times New Roman"/>
          <w:color w:val="000000"/>
          <w:sz w:val="20"/>
          <w:szCs w:val="20"/>
        </w:rPr>
        <w:t xml:space="preserve"> </w:t>
      </w:r>
      <w:r w:rsidR="00A03629">
        <w:rPr>
          <w:rFonts w:ascii="Times New Roman" w:hAnsi="Times New Roman"/>
          <w:color w:val="000000"/>
          <w:sz w:val="20"/>
          <w:szCs w:val="20"/>
        </w:rPr>
        <w:tab/>
      </w:r>
      <w:r w:rsidRPr="002A59FF">
        <w:rPr>
          <w:rFonts w:ascii="Times New Roman" w:hAnsi="Times New Roman"/>
          <w:color w:val="000000"/>
          <w:sz w:val="20"/>
          <w:szCs w:val="20"/>
        </w:rPr>
        <w:t>Final overall survival analysis performed when 46.7% of the patients had died with data cut-off date of 31</w:t>
      </w:r>
      <w:r w:rsidR="007F6509">
        <w:rPr>
          <w:rFonts w:ascii="Times New Roman" w:hAnsi="Times New Roman"/>
          <w:color w:val="000000"/>
          <w:sz w:val="20"/>
          <w:szCs w:val="20"/>
        </w:rPr>
        <w:t> </w:t>
      </w:r>
      <w:r w:rsidRPr="002A59FF">
        <w:rPr>
          <w:rFonts w:ascii="Times New Roman" w:hAnsi="Times New Roman"/>
          <w:color w:val="000000"/>
          <w:sz w:val="20"/>
          <w:szCs w:val="20"/>
        </w:rPr>
        <w:t>March 2013.</w:t>
      </w:r>
    </w:p>
    <w:p w14:paraId="6E53130F" w14:textId="77777777" w:rsidR="002E30F6" w:rsidRDefault="002E30F6" w:rsidP="00FA4903">
      <w:pPr>
        <w:widowControl/>
        <w:rPr>
          <w:rFonts w:ascii="Times New Roman" w:eastAsia="Times New Roman" w:hAnsi="Times New Roman"/>
        </w:rPr>
      </w:pPr>
    </w:p>
    <w:p w14:paraId="040F1652" w14:textId="720E6C54" w:rsidR="002E30F6" w:rsidRDefault="002E30F6" w:rsidP="00FA4903">
      <w:pPr>
        <w:widowControl/>
        <w:autoSpaceDE w:val="0"/>
        <w:autoSpaceDN w:val="0"/>
        <w:adjustRightInd w:val="0"/>
        <w:rPr>
          <w:rFonts w:ascii="Times New Roman" w:hAnsi="Times New Roman"/>
          <w:color w:val="000000"/>
        </w:rPr>
      </w:pPr>
      <w:r w:rsidRPr="0026539D">
        <w:rPr>
          <w:rFonts w:ascii="Times New Roman" w:hAnsi="Times New Roman"/>
          <w:color w:val="000000"/>
        </w:rPr>
        <w:t>The primary analysis of investigator-assessed PFS with a data cut-off date of 28 February 2010 shows an unstratified hazard ratio of 0.79 (95% CI: 0.68-0.91, 2-sided log-rank p-value 0.0010) with a median PFS of 16.0</w:t>
      </w:r>
      <w:r w:rsidR="009B39F6">
        <w:rPr>
          <w:rFonts w:ascii="Times New Roman" w:hAnsi="Times New Roman"/>
          <w:color w:val="000000"/>
        </w:rPr>
        <w:t> </w:t>
      </w:r>
      <w:r w:rsidRPr="0026539D">
        <w:rPr>
          <w:rFonts w:ascii="Times New Roman" w:hAnsi="Times New Roman"/>
          <w:color w:val="000000"/>
        </w:rPr>
        <w:t>months in the CP arm and 18.3</w:t>
      </w:r>
      <w:r w:rsidR="009B39F6">
        <w:rPr>
          <w:rFonts w:ascii="Times New Roman" w:hAnsi="Times New Roman"/>
          <w:color w:val="000000"/>
        </w:rPr>
        <w:t> </w:t>
      </w:r>
      <w:r w:rsidRPr="0026539D">
        <w:rPr>
          <w:rFonts w:ascii="Times New Roman" w:hAnsi="Times New Roman"/>
          <w:color w:val="000000"/>
        </w:rPr>
        <w:t>months in the CPB7.5+ arm.</w:t>
      </w:r>
    </w:p>
    <w:p w14:paraId="51D8029B" w14:textId="77777777" w:rsidR="002E30F6" w:rsidRPr="0026539D" w:rsidRDefault="002E30F6" w:rsidP="00FA4903">
      <w:pPr>
        <w:widowControl/>
        <w:autoSpaceDE w:val="0"/>
        <w:autoSpaceDN w:val="0"/>
        <w:adjustRightInd w:val="0"/>
        <w:rPr>
          <w:rFonts w:ascii="Times New Roman" w:hAnsi="Times New Roman"/>
          <w:color w:val="000000"/>
        </w:rPr>
      </w:pPr>
    </w:p>
    <w:p w14:paraId="66E8E4B3" w14:textId="77777777" w:rsidR="002E30F6" w:rsidRDefault="002E30F6" w:rsidP="00FA4903">
      <w:pPr>
        <w:widowControl/>
        <w:rPr>
          <w:rFonts w:ascii="Times New Roman" w:eastAsia="Times New Roman" w:hAnsi="Times New Roman"/>
        </w:rPr>
      </w:pPr>
      <w:r w:rsidRPr="0026539D">
        <w:rPr>
          <w:rFonts w:ascii="Times New Roman" w:hAnsi="Times New Roman"/>
          <w:color w:val="000000"/>
        </w:rPr>
        <w:t xml:space="preserve">PFS subgroup analyses by disease stage and debulking status are summarised in Table </w:t>
      </w:r>
      <w:r w:rsidR="00081947">
        <w:rPr>
          <w:rFonts w:ascii="Times New Roman" w:hAnsi="Times New Roman"/>
          <w:color w:val="000000"/>
        </w:rPr>
        <w:t>19</w:t>
      </w:r>
      <w:r w:rsidRPr="0026539D">
        <w:rPr>
          <w:rFonts w:ascii="Times New Roman" w:hAnsi="Times New Roman"/>
          <w:color w:val="000000"/>
        </w:rPr>
        <w:t xml:space="preserve">. These results demonstrate robustness of the primary analysis of PFS as shown in Table </w:t>
      </w:r>
      <w:r w:rsidR="00081947">
        <w:rPr>
          <w:rFonts w:ascii="Times New Roman" w:hAnsi="Times New Roman"/>
          <w:color w:val="000000"/>
        </w:rPr>
        <w:t>18</w:t>
      </w:r>
      <w:r w:rsidRPr="0026539D">
        <w:rPr>
          <w:rFonts w:ascii="Times New Roman" w:hAnsi="Times New Roman"/>
          <w:color w:val="000000"/>
        </w:rPr>
        <w:t>.</w:t>
      </w:r>
    </w:p>
    <w:p w14:paraId="0F9A928D" w14:textId="77777777" w:rsidR="002E30F6" w:rsidRDefault="002E30F6" w:rsidP="00FA4903">
      <w:pPr>
        <w:widowControl/>
        <w:rPr>
          <w:rFonts w:ascii="Times New Roman" w:eastAsia="Times New Roman" w:hAnsi="Times New Roman"/>
        </w:rPr>
      </w:pPr>
    </w:p>
    <w:p w14:paraId="37F4F7CD" w14:textId="77777777" w:rsidR="002E30F6" w:rsidRPr="00C66120" w:rsidRDefault="002E30F6" w:rsidP="002C0B97">
      <w:pPr>
        <w:keepNext/>
        <w:widowControl/>
        <w:rPr>
          <w:rFonts w:ascii="Times New Roman" w:eastAsia="Times New Roman" w:hAnsi="Times New Roman"/>
        </w:rPr>
      </w:pPr>
      <w:r w:rsidRPr="00C66120">
        <w:rPr>
          <w:rFonts w:ascii="Times New Roman" w:hAnsi="Times New Roman"/>
          <w:b/>
          <w:bCs/>
        </w:rPr>
        <w:t xml:space="preserve">Table </w:t>
      </w:r>
      <w:r w:rsidR="00081947">
        <w:rPr>
          <w:rFonts w:ascii="Times New Roman" w:hAnsi="Times New Roman"/>
          <w:b/>
          <w:bCs/>
        </w:rPr>
        <w:t>19</w:t>
      </w:r>
      <w:r w:rsidR="00857EE6">
        <w:rPr>
          <w:rFonts w:ascii="Times New Roman" w:hAnsi="Times New Roman"/>
          <w:b/>
          <w:bCs/>
        </w:rPr>
        <w:tab/>
      </w:r>
      <w:r w:rsidRPr="00C66120">
        <w:rPr>
          <w:rFonts w:ascii="Times New Roman" w:hAnsi="Times New Roman"/>
          <w:b/>
          <w:bCs/>
        </w:rPr>
        <w:t>PFS</w:t>
      </w:r>
      <w:r w:rsidRPr="00C66120">
        <w:rPr>
          <w:rFonts w:ascii="Times New Roman" w:hAnsi="Times New Roman"/>
          <w:b/>
          <w:bCs/>
          <w:vertAlign w:val="superscript"/>
        </w:rPr>
        <w:t>1</w:t>
      </w:r>
      <w:r w:rsidRPr="00C66120">
        <w:rPr>
          <w:rFonts w:ascii="Times New Roman" w:hAnsi="Times New Roman"/>
          <w:b/>
          <w:bCs/>
        </w:rPr>
        <w:t xml:space="preserve"> results by disease stage and debulking status from study BO17707 (ICON7)</w:t>
      </w:r>
    </w:p>
    <w:p w14:paraId="4BD33F60" w14:textId="77777777" w:rsidR="002E30F6" w:rsidRDefault="002E30F6" w:rsidP="002C0B97">
      <w:pPr>
        <w:keepNext/>
        <w:widowControl/>
        <w:rPr>
          <w:rFonts w:ascii="Times New Roman" w:eastAsia="Times New Roman" w:hAnsi="Times New Roman"/>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4A0" w:firstRow="1" w:lastRow="0" w:firstColumn="1" w:lastColumn="0" w:noHBand="0" w:noVBand="1"/>
      </w:tblPr>
      <w:tblGrid>
        <w:gridCol w:w="2952"/>
        <w:gridCol w:w="3063"/>
        <w:gridCol w:w="3063"/>
      </w:tblGrid>
      <w:tr w:rsidR="002E30F6" w:rsidRPr="00F944C2" w14:paraId="7E576105" w14:textId="77777777" w:rsidTr="002C0B97">
        <w:tc>
          <w:tcPr>
            <w:tcW w:w="8910" w:type="dxa"/>
            <w:gridSpan w:val="3"/>
            <w:tcBorders>
              <w:left w:val="single" w:sz="4" w:space="0" w:color="auto"/>
              <w:bottom w:val="nil"/>
            </w:tcBorders>
            <w:shd w:val="clear" w:color="auto" w:fill="auto"/>
          </w:tcPr>
          <w:p w14:paraId="02331FCB" w14:textId="3B63DDEA" w:rsidR="002E30F6" w:rsidRPr="00F944C2" w:rsidRDefault="002E30F6" w:rsidP="002C0B97">
            <w:pPr>
              <w:pStyle w:val="Default"/>
              <w:keepNext/>
              <w:rPr>
                <w:sz w:val="22"/>
                <w:szCs w:val="22"/>
              </w:rPr>
            </w:pPr>
            <w:r w:rsidRPr="00F944C2">
              <w:rPr>
                <w:sz w:val="22"/>
                <w:szCs w:val="22"/>
              </w:rPr>
              <w:t xml:space="preserve">Randomised patients </w:t>
            </w:r>
            <w:r w:rsidR="00CD0D0C">
              <w:rPr>
                <w:sz w:val="22"/>
                <w:szCs w:val="22"/>
              </w:rPr>
              <w:t xml:space="preserve">with </w:t>
            </w:r>
            <w:r w:rsidRPr="00F944C2">
              <w:rPr>
                <w:sz w:val="22"/>
                <w:szCs w:val="22"/>
              </w:rPr>
              <w:t>stage III optimally debulked disease</w:t>
            </w:r>
            <w:r w:rsidRPr="00F944C2">
              <w:rPr>
                <w:sz w:val="22"/>
                <w:szCs w:val="22"/>
                <w:vertAlign w:val="superscript"/>
              </w:rPr>
              <w:t>2,3</w:t>
            </w:r>
            <w:r w:rsidRPr="00F944C2">
              <w:rPr>
                <w:sz w:val="22"/>
                <w:szCs w:val="22"/>
              </w:rPr>
              <w:t xml:space="preserve"> </w:t>
            </w:r>
          </w:p>
        </w:tc>
      </w:tr>
      <w:tr w:rsidR="002E30F6" w:rsidRPr="00F944C2" w14:paraId="6C7D3E86" w14:textId="77777777" w:rsidTr="002C0B97">
        <w:tc>
          <w:tcPr>
            <w:tcW w:w="2898" w:type="dxa"/>
            <w:tcBorders>
              <w:left w:val="single" w:sz="4" w:space="0" w:color="auto"/>
              <w:bottom w:val="nil"/>
              <w:right w:val="single" w:sz="4" w:space="0" w:color="auto"/>
            </w:tcBorders>
            <w:shd w:val="clear" w:color="auto" w:fill="auto"/>
          </w:tcPr>
          <w:p w14:paraId="7931F873" w14:textId="77777777" w:rsidR="002E30F6" w:rsidRPr="00F944C2" w:rsidRDefault="002E30F6" w:rsidP="002C0B97">
            <w:pPr>
              <w:keepNext/>
              <w:widowControl/>
              <w:rPr>
                <w:rFonts w:ascii="Times New Roman" w:eastAsia="Times New Roman" w:hAnsi="Times New Roman"/>
              </w:rPr>
            </w:pPr>
          </w:p>
        </w:tc>
        <w:tc>
          <w:tcPr>
            <w:tcW w:w="3006" w:type="dxa"/>
            <w:tcBorders>
              <w:top w:val="single" w:sz="4" w:space="0" w:color="auto"/>
              <w:left w:val="single" w:sz="4" w:space="0" w:color="auto"/>
              <w:bottom w:val="nil"/>
              <w:right w:val="single" w:sz="4" w:space="0" w:color="auto"/>
            </w:tcBorders>
            <w:shd w:val="clear" w:color="auto" w:fill="auto"/>
          </w:tcPr>
          <w:p w14:paraId="0D153975" w14:textId="77777777" w:rsidR="002E30F6" w:rsidRPr="00F944C2" w:rsidRDefault="002E30F6" w:rsidP="002C0B97">
            <w:pPr>
              <w:pStyle w:val="Default"/>
              <w:keepNext/>
              <w:jc w:val="center"/>
              <w:rPr>
                <w:rFonts w:eastAsia="Times New Roman"/>
                <w:sz w:val="22"/>
                <w:szCs w:val="22"/>
              </w:rPr>
            </w:pPr>
            <w:r w:rsidRPr="00F944C2">
              <w:rPr>
                <w:sz w:val="22"/>
                <w:szCs w:val="22"/>
              </w:rPr>
              <w:t xml:space="preserve">CP </w:t>
            </w:r>
          </w:p>
        </w:tc>
        <w:tc>
          <w:tcPr>
            <w:tcW w:w="3006" w:type="dxa"/>
            <w:tcBorders>
              <w:left w:val="single" w:sz="4" w:space="0" w:color="auto"/>
              <w:bottom w:val="nil"/>
            </w:tcBorders>
            <w:shd w:val="clear" w:color="auto" w:fill="auto"/>
          </w:tcPr>
          <w:p w14:paraId="024A03B7" w14:textId="77777777" w:rsidR="002E30F6" w:rsidRPr="00F944C2" w:rsidRDefault="002E30F6" w:rsidP="002C0B97">
            <w:pPr>
              <w:pStyle w:val="Default"/>
              <w:keepNext/>
              <w:jc w:val="center"/>
              <w:rPr>
                <w:rFonts w:eastAsia="Times New Roman"/>
                <w:sz w:val="22"/>
                <w:szCs w:val="22"/>
              </w:rPr>
            </w:pPr>
            <w:r w:rsidRPr="00F944C2">
              <w:rPr>
                <w:sz w:val="22"/>
                <w:szCs w:val="22"/>
              </w:rPr>
              <w:t xml:space="preserve">CPB7.5+ </w:t>
            </w:r>
          </w:p>
        </w:tc>
      </w:tr>
      <w:tr w:rsidR="002E30F6" w:rsidRPr="00F944C2" w14:paraId="40B0B46B" w14:textId="77777777" w:rsidTr="002C0B97">
        <w:tc>
          <w:tcPr>
            <w:tcW w:w="2898" w:type="dxa"/>
            <w:tcBorders>
              <w:top w:val="nil"/>
              <w:left w:val="single" w:sz="4" w:space="0" w:color="auto"/>
              <w:bottom w:val="nil"/>
              <w:right w:val="single" w:sz="4" w:space="0" w:color="auto"/>
            </w:tcBorders>
            <w:shd w:val="clear" w:color="auto" w:fill="auto"/>
          </w:tcPr>
          <w:p w14:paraId="1BD4799E" w14:textId="77777777" w:rsidR="002E30F6" w:rsidRPr="00F944C2" w:rsidRDefault="002E30F6" w:rsidP="002C0B97">
            <w:pPr>
              <w:keepNext/>
              <w:widowControl/>
              <w:rPr>
                <w:rFonts w:ascii="Times New Roman" w:eastAsia="Times New Roman" w:hAnsi="Times New Roman"/>
              </w:rPr>
            </w:pPr>
          </w:p>
        </w:tc>
        <w:tc>
          <w:tcPr>
            <w:tcW w:w="3006" w:type="dxa"/>
            <w:tcBorders>
              <w:top w:val="nil"/>
              <w:left w:val="single" w:sz="4" w:space="0" w:color="auto"/>
              <w:bottom w:val="nil"/>
              <w:right w:val="single" w:sz="4" w:space="0" w:color="auto"/>
            </w:tcBorders>
            <w:shd w:val="clear" w:color="auto" w:fill="auto"/>
          </w:tcPr>
          <w:p w14:paraId="414A7233" w14:textId="65B96710" w:rsidR="002E30F6" w:rsidRPr="00F944C2" w:rsidRDefault="002E30F6" w:rsidP="002C0B97">
            <w:pPr>
              <w:pStyle w:val="Default"/>
              <w:keepNext/>
              <w:jc w:val="center"/>
              <w:rPr>
                <w:rFonts w:eastAsia="Times New Roman"/>
                <w:sz w:val="22"/>
                <w:szCs w:val="22"/>
              </w:rPr>
            </w:pPr>
            <w:r w:rsidRPr="00F944C2">
              <w:rPr>
                <w:sz w:val="22"/>
                <w:szCs w:val="22"/>
              </w:rPr>
              <w:t>(n</w:t>
            </w:r>
            <w:r w:rsidR="00312788">
              <w:rPr>
                <w:sz w:val="22"/>
                <w:szCs w:val="22"/>
              </w:rPr>
              <w:t> </w:t>
            </w:r>
            <w:r w:rsidRPr="00F944C2">
              <w:rPr>
                <w:sz w:val="22"/>
                <w:szCs w:val="22"/>
              </w:rPr>
              <w:t>=</w:t>
            </w:r>
            <w:r w:rsidR="00312788">
              <w:rPr>
                <w:sz w:val="22"/>
                <w:szCs w:val="22"/>
              </w:rPr>
              <w:t> </w:t>
            </w:r>
            <w:r w:rsidRPr="00F944C2">
              <w:rPr>
                <w:sz w:val="22"/>
                <w:szCs w:val="22"/>
              </w:rPr>
              <w:t xml:space="preserve">368) </w:t>
            </w:r>
          </w:p>
        </w:tc>
        <w:tc>
          <w:tcPr>
            <w:tcW w:w="3006" w:type="dxa"/>
            <w:tcBorders>
              <w:top w:val="nil"/>
              <w:left w:val="single" w:sz="4" w:space="0" w:color="auto"/>
              <w:bottom w:val="nil"/>
            </w:tcBorders>
            <w:shd w:val="clear" w:color="auto" w:fill="auto"/>
          </w:tcPr>
          <w:p w14:paraId="600BD329" w14:textId="537AD29B" w:rsidR="002E30F6" w:rsidRPr="00F944C2" w:rsidRDefault="002E30F6" w:rsidP="002C0B97">
            <w:pPr>
              <w:pStyle w:val="Default"/>
              <w:keepNext/>
              <w:jc w:val="center"/>
              <w:rPr>
                <w:rFonts w:eastAsia="Times New Roman"/>
                <w:sz w:val="22"/>
                <w:szCs w:val="22"/>
              </w:rPr>
            </w:pPr>
            <w:r w:rsidRPr="00F944C2">
              <w:rPr>
                <w:sz w:val="22"/>
                <w:szCs w:val="22"/>
              </w:rPr>
              <w:t>(n</w:t>
            </w:r>
            <w:r w:rsidR="00312788">
              <w:rPr>
                <w:sz w:val="22"/>
                <w:szCs w:val="22"/>
              </w:rPr>
              <w:t> </w:t>
            </w:r>
            <w:r w:rsidRPr="00F944C2">
              <w:rPr>
                <w:sz w:val="22"/>
                <w:szCs w:val="22"/>
              </w:rPr>
              <w:t>=</w:t>
            </w:r>
            <w:r w:rsidR="00312788">
              <w:rPr>
                <w:sz w:val="22"/>
                <w:szCs w:val="22"/>
              </w:rPr>
              <w:t> </w:t>
            </w:r>
            <w:r w:rsidRPr="00F944C2">
              <w:rPr>
                <w:sz w:val="22"/>
                <w:szCs w:val="22"/>
              </w:rPr>
              <w:t xml:space="preserve">383) </w:t>
            </w:r>
          </w:p>
        </w:tc>
      </w:tr>
      <w:tr w:rsidR="002E30F6" w:rsidRPr="00F944C2" w14:paraId="4BDF2581" w14:textId="77777777" w:rsidTr="002C0B97">
        <w:tc>
          <w:tcPr>
            <w:tcW w:w="2898" w:type="dxa"/>
            <w:tcBorders>
              <w:top w:val="nil"/>
              <w:left w:val="single" w:sz="4" w:space="0" w:color="auto"/>
              <w:bottom w:val="nil"/>
              <w:right w:val="single" w:sz="4" w:space="0" w:color="auto"/>
            </w:tcBorders>
            <w:shd w:val="clear" w:color="auto" w:fill="auto"/>
          </w:tcPr>
          <w:p w14:paraId="5606559F" w14:textId="77777777" w:rsidR="002E30F6" w:rsidRPr="00F944C2" w:rsidRDefault="002E30F6" w:rsidP="00FA4903">
            <w:pPr>
              <w:pStyle w:val="Default"/>
              <w:rPr>
                <w:rFonts w:eastAsia="Times New Roman"/>
                <w:sz w:val="22"/>
                <w:szCs w:val="22"/>
              </w:rPr>
            </w:pPr>
            <w:r w:rsidRPr="00F944C2">
              <w:rPr>
                <w:sz w:val="22"/>
                <w:szCs w:val="22"/>
              </w:rPr>
              <w:t xml:space="preserve">Median PFS (months) </w:t>
            </w:r>
          </w:p>
        </w:tc>
        <w:tc>
          <w:tcPr>
            <w:tcW w:w="3006" w:type="dxa"/>
            <w:tcBorders>
              <w:top w:val="nil"/>
              <w:left w:val="single" w:sz="4" w:space="0" w:color="auto"/>
              <w:bottom w:val="nil"/>
              <w:right w:val="single" w:sz="4" w:space="0" w:color="auto"/>
            </w:tcBorders>
            <w:shd w:val="clear" w:color="auto" w:fill="auto"/>
          </w:tcPr>
          <w:p w14:paraId="4C0F8C0E" w14:textId="77777777" w:rsidR="002E30F6" w:rsidRPr="00F944C2" w:rsidRDefault="002E30F6" w:rsidP="00FA4903">
            <w:pPr>
              <w:pStyle w:val="Default"/>
              <w:jc w:val="center"/>
              <w:rPr>
                <w:rFonts w:eastAsia="Times New Roman"/>
                <w:sz w:val="22"/>
                <w:szCs w:val="22"/>
              </w:rPr>
            </w:pPr>
            <w:r w:rsidRPr="00F944C2">
              <w:rPr>
                <w:sz w:val="22"/>
                <w:szCs w:val="22"/>
              </w:rPr>
              <w:t xml:space="preserve">17.7 </w:t>
            </w:r>
          </w:p>
        </w:tc>
        <w:tc>
          <w:tcPr>
            <w:tcW w:w="3006" w:type="dxa"/>
            <w:tcBorders>
              <w:top w:val="nil"/>
              <w:left w:val="single" w:sz="4" w:space="0" w:color="auto"/>
              <w:bottom w:val="nil"/>
            </w:tcBorders>
            <w:shd w:val="clear" w:color="auto" w:fill="auto"/>
          </w:tcPr>
          <w:p w14:paraId="0B7CC005" w14:textId="77777777" w:rsidR="002E30F6" w:rsidRPr="00F944C2" w:rsidRDefault="002E30F6" w:rsidP="00FA4903">
            <w:pPr>
              <w:pStyle w:val="Default"/>
              <w:jc w:val="center"/>
              <w:rPr>
                <w:rFonts w:eastAsia="Times New Roman"/>
                <w:sz w:val="22"/>
                <w:szCs w:val="22"/>
              </w:rPr>
            </w:pPr>
            <w:r w:rsidRPr="00F944C2">
              <w:rPr>
                <w:sz w:val="22"/>
                <w:szCs w:val="22"/>
              </w:rPr>
              <w:t xml:space="preserve">19.3 </w:t>
            </w:r>
          </w:p>
        </w:tc>
      </w:tr>
      <w:tr w:rsidR="002E30F6" w:rsidRPr="00F944C2" w14:paraId="32759009" w14:textId="77777777" w:rsidTr="002C0B97">
        <w:tc>
          <w:tcPr>
            <w:tcW w:w="2898" w:type="dxa"/>
            <w:tcBorders>
              <w:top w:val="nil"/>
              <w:left w:val="single" w:sz="4" w:space="0" w:color="auto"/>
              <w:bottom w:val="nil"/>
              <w:right w:val="single" w:sz="4" w:space="0" w:color="auto"/>
            </w:tcBorders>
            <w:shd w:val="clear" w:color="auto" w:fill="auto"/>
          </w:tcPr>
          <w:p w14:paraId="4AAEADB7" w14:textId="01452C22" w:rsidR="002E30F6" w:rsidRPr="00F944C2" w:rsidRDefault="002E30F6" w:rsidP="00FA4903">
            <w:pPr>
              <w:pStyle w:val="Default"/>
              <w:rPr>
                <w:rFonts w:eastAsia="Times New Roman"/>
                <w:sz w:val="22"/>
                <w:szCs w:val="22"/>
              </w:rPr>
            </w:pPr>
            <w:r w:rsidRPr="00F944C2">
              <w:rPr>
                <w:sz w:val="22"/>
                <w:szCs w:val="22"/>
              </w:rPr>
              <w:t>Hazard ratio (95% CI)</w:t>
            </w:r>
            <w:r w:rsidRPr="00F944C2">
              <w:rPr>
                <w:sz w:val="22"/>
                <w:szCs w:val="22"/>
                <w:vertAlign w:val="superscript"/>
              </w:rPr>
              <w:t>4</w:t>
            </w:r>
            <w:r w:rsidRPr="00F944C2">
              <w:rPr>
                <w:sz w:val="22"/>
                <w:szCs w:val="22"/>
              </w:rPr>
              <w:t xml:space="preserve"> </w:t>
            </w:r>
          </w:p>
        </w:tc>
        <w:tc>
          <w:tcPr>
            <w:tcW w:w="3006" w:type="dxa"/>
            <w:tcBorders>
              <w:top w:val="nil"/>
              <w:left w:val="single" w:sz="4" w:space="0" w:color="auto"/>
              <w:bottom w:val="nil"/>
              <w:right w:val="single" w:sz="4" w:space="0" w:color="auto"/>
            </w:tcBorders>
            <w:shd w:val="clear" w:color="auto" w:fill="auto"/>
          </w:tcPr>
          <w:p w14:paraId="2A4B15E1" w14:textId="77777777" w:rsidR="002E30F6" w:rsidRPr="00F944C2" w:rsidRDefault="002E30F6" w:rsidP="00FA4903">
            <w:pPr>
              <w:pStyle w:val="Default"/>
              <w:jc w:val="center"/>
              <w:rPr>
                <w:rFonts w:eastAsia="Times New Roman"/>
                <w:sz w:val="22"/>
                <w:szCs w:val="22"/>
              </w:rPr>
            </w:pPr>
          </w:p>
        </w:tc>
        <w:tc>
          <w:tcPr>
            <w:tcW w:w="3006" w:type="dxa"/>
            <w:tcBorders>
              <w:top w:val="nil"/>
              <w:left w:val="single" w:sz="4" w:space="0" w:color="auto"/>
              <w:bottom w:val="nil"/>
            </w:tcBorders>
            <w:shd w:val="clear" w:color="auto" w:fill="auto"/>
          </w:tcPr>
          <w:p w14:paraId="1D932EC2" w14:textId="77777777" w:rsidR="002E30F6" w:rsidRPr="00F944C2" w:rsidRDefault="002E30F6" w:rsidP="00FA4903">
            <w:pPr>
              <w:pStyle w:val="Default"/>
              <w:jc w:val="center"/>
              <w:rPr>
                <w:rFonts w:eastAsia="Times New Roman"/>
                <w:sz w:val="22"/>
                <w:szCs w:val="22"/>
              </w:rPr>
            </w:pPr>
            <w:r w:rsidRPr="00F944C2">
              <w:rPr>
                <w:sz w:val="22"/>
                <w:szCs w:val="22"/>
              </w:rPr>
              <w:t xml:space="preserve">0.89 </w:t>
            </w:r>
          </w:p>
        </w:tc>
      </w:tr>
      <w:tr w:rsidR="002E30F6" w:rsidRPr="00F944C2" w14:paraId="5FFF23CA" w14:textId="77777777" w:rsidTr="002C0B97">
        <w:tc>
          <w:tcPr>
            <w:tcW w:w="2898" w:type="dxa"/>
            <w:tcBorders>
              <w:top w:val="nil"/>
              <w:left w:val="single" w:sz="4" w:space="0" w:color="auto"/>
              <w:bottom w:val="nil"/>
              <w:right w:val="single" w:sz="4" w:space="0" w:color="auto"/>
            </w:tcBorders>
            <w:shd w:val="clear" w:color="auto" w:fill="auto"/>
          </w:tcPr>
          <w:p w14:paraId="63236EA7" w14:textId="77777777" w:rsidR="002E30F6" w:rsidRPr="00F944C2" w:rsidRDefault="002E30F6" w:rsidP="00FA4903">
            <w:pPr>
              <w:pStyle w:val="Default"/>
              <w:rPr>
                <w:rFonts w:eastAsia="Times New Roman"/>
                <w:sz w:val="22"/>
                <w:szCs w:val="22"/>
              </w:rPr>
            </w:pPr>
          </w:p>
        </w:tc>
        <w:tc>
          <w:tcPr>
            <w:tcW w:w="3006" w:type="dxa"/>
            <w:tcBorders>
              <w:top w:val="nil"/>
              <w:left w:val="single" w:sz="4" w:space="0" w:color="auto"/>
              <w:bottom w:val="nil"/>
              <w:right w:val="single" w:sz="4" w:space="0" w:color="auto"/>
            </w:tcBorders>
            <w:shd w:val="clear" w:color="auto" w:fill="auto"/>
          </w:tcPr>
          <w:p w14:paraId="6158DE26" w14:textId="77777777" w:rsidR="002E30F6" w:rsidRPr="00F944C2" w:rsidRDefault="002E30F6" w:rsidP="00FA4903">
            <w:pPr>
              <w:pStyle w:val="Default"/>
              <w:jc w:val="center"/>
              <w:rPr>
                <w:rFonts w:eastAsia="Times New Roman"/>
                <w:sz w:val="22"/>
                <w:szCs w:val="22"/>
              </w:rPr>
            </w:pPr>
          </w:p>
        </w:tc>
        <w:tc>
          <w:tcPr>
            <w:tcW w:w="3006" w:type="dxa"/>
            <w:tcBorders>
              <w:top w:val="nil"/>
              <w:left w:val="single" w:sz="4" w:space="0" w:color="auto"/>
              <w:bottom w:val="nil"/>
            </w:tcBorders>
            <w:shd w:val="clear" w:color="auto" w:fill="auto"/>
          </w:tcPr>
          <w:p w14:paraId="294F3DB5" w14:textId="77777777" w:rsidR="002E30F6" w:rsidRPr="00F944C2" w:rsidRDefault="002E30F6" w:rsidP="00FA4903">
            <w:pPr>
              <w:pStyle w:val="Default"/>
              <w:jc w:val="center"/>
              <w:rPr>
                <w:rFonts w:eastAsia="Times New Roman"/>
                <w:sz w:val="22"/>
                <w:szCs w:val="22"/>
              </w:rPr>
            </w:pPr>
            <w:r w:rsidRPr="00F944C2">
              <w:rPr>
                <w:sz w:val="22"/>
                <w:szCs w:val="22"/>
              </w:rPr>
              <w:t>(0.74, 1.07)</w:t>
            </w:r>
          </w:p>
        </w:tc>
      </w:tr>
      <w:tr w:rsidR="002E30F6" w:rsidRPr="00F944C2" w14:paraId="3D7F8C78" w14:textId="77777777" w:rsidTr="002C0B97">
        <w:tc>
          <w:tcPr>
            <w:tcW w:w="8910" w:type="dxa"/>
            <w:gridSpan w:val="3"/>
            <w:tcBorders>
              <w:left w:val="single" w:sz="4" w:space="0" w:color="auto"/>
              <w:bottom w:val="single" w:sz="4" w:space="0" w:color="auto"/>
            </w:tcBorders>
            <w:shd w:val="clear" w:color="auto" w:fill="auto"/>
          </w:tcPr>
          <w:p w14:paraId="5A0CF0D2" w14:textId="55BACAD3" w:rsidR="002E30F6" w:rsidRPr="00F944C2" w:rsidRDefault="002E30F6" w:rsidP="00FA4903">
            <w:pPr>
              <w:pStyle w:val="Default"/>
              <w:rPr>
                <w:rFonts w:eastAsia="Times New Roman"/>
                <w:sz w:val="22"/>
                <w:szCs w:val="22"/>
              </w:rPr>
            </w:pPr>
            <w:r w:rsidRPr="00F944C2">
              <w:rPr>
                <w:sz w:val="22"/>
                <w:szCs w:val="22"/>
              </w:rPr>
              <w:t>Randomised patients with stage III suboptimally debulked disease</w:t>
            </w:r>
            <w:r w:rsidRPr="00F944C2">
              <w:rPr>
                <w:sz w:val="22"/>
                <w:szCs w:val="22"/>
                <w:vertAlign w:val="superscript"/>
              </w:rPr>
              <w:t>3</w:t>
            </w:r>
          </w:p>
        </w:tc>
      </w:tr>
      <w:tr w:rsidR="002E30F6" w:rsidRPr="00F944C2" w14:paraId="221CEBB6" w14:textId="77777777" w:rsidTr="002C0B97">
        <w:tc>
          <w:tcPr>
            <w:tcW w:w="2898" w:type="dxa"/>
            <w:tcBorders>
              <w:top w:val="single" w:sz="4" w:space="0" w:color="auto"/>
              <w:left w:val="single" w:sz="4" w:space="0" w:color="auto"/>
              <w:bottom w:val="nil"/>
              <w:right w:val="single" w:sz="4" w:space="0" w:color="auto"/>
            </w:tcBorders>
            <w:shd w:val="clear" w:color="auto" w:fill="auto"/>
          </w:tcPr>
          <w:p w14:paraId="613CABD0" w14:textId="77777777" w:rsidR="002E30F6" w:rsidRPr="00F944C2" w:rsidRDefault="002E30F6" w:rsidP="00FA4903">
            <w:pPr>
              <w:widowControl/>
              <w:rPr>
                <w:rFonts w:ascii="Times New Roman" w:eastAsia="Times New Roman" w:hAnsi="Times New Roman"/>
              </w:rPr>
            </w:pPr>
          </w:p>
        </w:tc>
        <w:tc>
          <w:tcPr>
            <w:tcW w:w="3006" w:type="dxa"/>
            <w:tcBorders>
              <w:top w:val="single" w:sz="4" w:space="0" w:color="auto"/>
              <w:left w:val="single" w:sz="4" w:space="0" w:color="auto"/>
              <w:bottom w:val="nil"/>
              <w:right w:val="single" w:sz="4" w:space="0" w:color="auto"/>
            </w:tcBorders>
            <w:shd w:val="clear" w:color="auto" w:fill="auto"/>
          </w:tcPr>
          <w:p w14:paraId="6F982AB1" w14:textId="77777777" w:rsidR="002E30F6" w:rsidRPr="00F944C2" w:rsidRDefault="002E30F6" w:rsidP="00FA4903">
            <w:pPr>
              <w:pStyle w:val="Default"/>
              <w:jc w:val="center"/>
              <w:rPr>
                <w:rFonts w:eastAsia="Times New Roman"/>
                <w:sz w:val="22"/>
                <w:szCs w:val="22"/>
              </w:rPr>
            </w:pPr>
            <w:r w:rsidRPr="00F944C2">
              <w:rPr>
                <w:sz w:val="22"/>
                <w:szCs w:val="22"/>
              </w:rPr>
              <w:t xml:space="preserve">CP </w:t>
            </w:r>
          </w:p>
        </w:tc>
        <w:tc>
          <w:tcPr>
            <w:tcW w:w="3006" w:type="dxa"/>
            <w:tcBorders>
              <w:top w:val="single" w:sz="4" w:space="0" w:color="auto"/>
              <w:left w:val="single" w:sz="4" w:space="0" w:color="auto"/>
              <w:bottom w:val="nil"/>
              <w:right w:val="single" w:sz="4" w:space="0" w:color="auto"/>
            </w:tcBorders>
            <w:shd w:val="clear" w:color="auto" w:fill="auto"/>
          </w:tcPr>
          <w:p w14:paraId="3BAACA3A" w14:textId="77777777" w:rsidR="002E30F6" w:rsidRPr="00F944C2" w:rsidRDefault="002E30F6" w:rsidP="00FA4903">
            <w:pPr>
              <w:pStyle w:val="Default"/>
              <w:jc w:val="center"/>
              <w:rPr>
                <w:rFonts w:eastAsia="Times New Roman"/>
                <w:sz w:val="22"/>
                <w:szCs w:val="22"/>
              </w:rPr>
            </w:pPr>
            <w:r w:rsidRPr="00F944C2">
              <w:rPr>
                <w:sz w:val="22"/>
                <w:szCs w:val="22"/>
              </w:rPr>
              <w:t xml:space="preserve">CPB7.5+ </w:t>
            </w:r>
          </w:p>
        </w:tc>
      </w:tr>
      <w:tr w:rsidR="002E30F6" w:rsidRPr="00F944C2" w14:paraId="1CD60205" w14:textId="77777777" w:rsidTr="002C0B97">
        <w:tc>
          <w:tcPr>
            <w:tcW w:w="2898" w:type="dxa"/>
            <w:tcBorders>
              <w:top w:val="nil"/>
              <w:left w:val="single" w:sz="4" w:space="0" w:color="auto"/>
              <w:bottom w:val="nil"/>
              <w:right w:val="single" w:sz="4" w:space="0" w:color="auto"/>
            </w:tcBorders>
            <w:shd w:val="clear" w:color="auto" w:fill="auto"/>
          </w:tcPr>
          <w:p w14:paraId="4A8B7A63" w14:textId="77777777" w:rsidR="002E30F6" w:rsidRPr="00F944C2" w:rsidRDefault="002E30F6" w:rsidP="00FA4903">
            <w:pPr>
              <w:widowControl/>
              <w:rPr>
                <w:rFonts w:ascii="Times New Roman" w:eastAsia="Times New Roman" w:hAnsi="Times New Roman"/>
              </w:rPr>
            </w:pPr>
          </w:p>
        </w:tc>
        <w:tc>
          <w:tcPr>
            <w:tcW w:w="3006" w:type="dxa"/>
            <w:tcBorders>
              <w:top w:val="nil"/>
              <w:left w:val="single" w:sz="4" w:space="0" w:color="auto"/>
              <w:bottom w:val="nil"/>
              <w:right w:val="single" w:sz="4" w:space="0" w:color="auto"/>
            </w:tcBorders>
            <w:shd w:val="clear" w:color="auto" w:fill="auto"/>
          </w:tcPr>
          <w:p w14:paraId="63E2F690" w14:textId="5651FABE" w:rsidR="002E30F6" w:rsidRPr="00F944C2" w:rsidRDefault="002E30F6" w:rsidP="00FA4903">
            <w:pPr>
              <w:pStyle w:val="Default"/>
              <w:jc w:val="center"/>
              <w:rPr>
                <w:sz w:val="22"/>
                <w:szCs w:val="22"/>
              </w:rPr>
            </w:pPr>
            <w:r w:rsidRPr="00F944C2">
              <w:rPr>
                <w:sz w:val="22"/>
                <w:szCs w:val="22"/>
              </w:rPr>
              <w:t>(n</w:t>
            </w:r>
            <w:r w:rsidR="00312788">
              <w:rPr>
                <w:sz w:val="22"/>
                <w:szCs w:val="22"/>
              </w:rPr>
              <w:t> </w:t>
            </w:r>
            <w:r w:rsidRPr="00F944C2">
              <w:rPr>
                <w:sz w:val="22"/>
                <w:szCs w:val="22"/>
              </w:rPr>
              <w:t>=</w:t>
            </w:r>
            <w:r w:rsidR="00312788">
              <w:rPr>
                <w:sz w:val="22"/>
                <w:szCs w:val="22"/>
              </w:rPr>
              <w:t> </w:t>
            </w:r>
            <w:r w:rsidRPr="00F944C2">
              <w:rPr>
                <w:sz w:val="22"/>
                <w:szCs w:val="22"/>
              </w:rPr>
              <w:t xml:space="preserve">154) </w:t>
            </w:r>
          </w:p>
        </w:tc>
        <w:tc>
          <w:tcPr>
            <w:tcW w:w="3006" w:type="dxa"/>
            <w:tcBorders>
              <w:top w:val="nil"/>
              <w:left w:val="single" w:sz="4" w:space="0" w:color="auto"/>
              <w:bottom w:val="nil"/>
              <w:right w:val="single" w:sz="4" w:space="0" w:color="auto"/>
            </w:tcBorders>
            <w:shd w:val="clear" w:color="auto" w:fill="auto"/>
          </w:tcPr>
          <w:p w14:paraId="1519E0E9" w14:textId="56C0FA50" w:rsidR="002E30F6" w:rsidRPr="00F944C2" w:rsidRDefault="002E30F6" w:rsidP="00FA4903">
            <w:pPr>
              <w:pStyle w:val="Default"/>
              <w:jc w:val="center"/>
              <w:rPr>
                <w:sz w:val="22"/>
                <w:szCs w:val="22"/>
              </w:rPr>
            </w:pPr>
            <w:r w:rsidRPr="00F944C2">
              <w:rPr>
                <w:sz w:val="22"/>
                <w:szCs w:val="22"/>
              </w:rPr>
              <w:t>(n</w:t>
            </w:r>
            <w:r w:rsidR="00312788">
              <w:rPr>
                <w:sz w:val="22"/>
                <w:szCs w:val="22"/>
              </w:rPr>
              <w:t> </w:t>
            </w:r>
            <w:r w:rsidRPr="00F944C2">
              <w:rPr>
                <w:sz w:val="22"/>
                <w:szCs w:val="22"/>
              </w:rPr>
              <w:t>=</w:t>
            </w:r>
            <w:r w:rsidR="00312788">
              <w:rPr>
                <w:sz w:val="22"/>
                <w:szCs w:val="22"/>
              </w:rPr>
              <w:t> </w:t>
            </w:r>
            <w:r w:rsidRPr="00F944C2">
              <w:rPr>
                <w:sz w:val="22"/>
                <w:szCs w:val="22"/>
              </w:rPr>
              <w:t xml:space="preserve">140) </w:t>
            </w:r>
          </w:p>
        </w:tc>
      </w:tr>
      <w:tr w:rsidR="002E30F6" w:rsidRPr="00F944C2" w14:paraId="5852FE31" w14:textId="77777777" w:rsidTr="002C0B97">
        <w:tc>
          <w:tcPr>
            <w:tcW w:w="2898" w:type="dxa"/>
            <w:tcBorders>
              <w:top w:val="nil"/>
              <w:left w:val="single" w:sz="4" w:space="0" w:color="auto"/>
              <w:bottom w:val="nil"/>
              <w:right w:val="single" w:sz="4" w:space="0" w:color="auto"/>
            </w:tcBorders>
            <w:shd w:val="clear" w:color="auto" w:fill="auto"/>
          </w:tcPr>
          <w:p w14:paraId="59183635" w14:textId="77777777" w:rsidR="002E30F6" w:rsidRPr="00F944C2" w:rsidRDefault="002E30F6" w:rsidP="00FA4903">
            <w:pPr>
              <w:pStyle w:val="Default"/>
              <w:rPr>
                <w:rFonts w:eastAsia="Times New Roman"/>
                <w:sz w:val="22"/>
                <w:szCs w:val="22"/>
              </w:rPr>
            </w:pPr>
            <w:r w:rsidRPr="00F944C2">
              <w:rPr>
                <w:sz w:val="22"/>
                <w:szCs w:val="20"/>
              </w:rPr>
              <w:t>Median PFS (months)</w:t>
            </w:r>
          </w:p>
        </w:tc>
        <w:tc>
          <w:tcPr>
            <w:tcW w:w="3006" w:type="dxa"/>
            <w:tcBorders>
              <w:top w:val="nil"/>
              <w:left w:val="single" w:sz="4" w:space="0" w:color="auto"/>
              <w:bottom w:val="nil"/>
              <w:right w:val="single" w:sz="4" w:space="0" w:color="auto"/>
            </w:tcBorders>
            <w:shd w:val="clear" w:color="auto" w:fill="auto"/>
          </w:tcPr>
          <w:p w14:paraId="10E47888" w14:textId="77777777" w:rsidR="002E30F6" w:rsidRPr="00F944C2" w:rsidRDefault="002E30F6" w:rsidP="00FA4903">
            <w:pPr>
              <w:pStyle w:val="Default"/>
              <w:jc w:val="center"/>
              <w:rPr>
                <w:sz w:val="22"/>
                <w:szCs w:val="22"/>
              </w:rPr>
            </w:pPr>
            <w:r w:rsidRPr="00F944C2">
              <w:rPr>
                <w:sz w:val="22"/>
                <w:szCs w:val="22"/>
              </w:rPr>
              <w:t xml:space="preserve">10.1 </w:t>
            </w:r>
          </w:p>
        </w:tc>
        <w:tc>
          <w:tcPr>
            <w:tcW w:w="3006" w:type="dxa"/>
            <w:tcBorders>
              <w:top w:val="nil"/>
              <w:left w:val="single" w:sz="4" w:space="0" w:color="auto"/>
              <w:bottom w:val="nil"/>
              <w:right w:val="single" w:sz="4" w:space="0" w:color="auto"/>
            </w:tcBorders>
            <w:shd w:val="clear" w:color="auto" w:fill="auto"/>
          </w:tcPr>
          <w:p w14:paraId="27F0B4C0" w14:textId="77777777" w:rsidR="002E30F6" w:rsidRPr="00F944C2" w:rsidRDefault="002E30F6" w:rsidP="00FA4903">
            <w:pPr>
              <w:pStyle w:val="Default"/>
              <w:jc w:val="center"/>
              <w:rPr>
                <w:sz w:val="22"/>
                <w:szCs w:val="22"/>
              </w:rPr>
            </w:pPr>
            <w:r w:rsidRPr="00F944C2">
              <w:rPr>
                <w:sz w:val="22"/>
                <w:szCs w:val="22"/>
              </w:rPr>
              <w:t xml:space="preserve">16.9 </w:t>
            </w:r>
          </w:p>
        </w:tc>
      </w:tr>
      <w:tr w:rsidR="002E30F6" w:rsidRPr="00F944C2" w14:paraId="2BAF8269" w14:textId="77777777" w:rsidTr="0022249C">
        <w:tc>
          <w:tcPr>
            <w:tcW w:w="2898" w:type="dxa"/>
            <w:tcBorders>
              <w:top w:val="nil"/>
              <w:left w:val="single" w:sz="4" w:space="0" w:color="auto"/>
              <w:bottom w:val="nil"/>
              <w:right w:val="single" w:sz="4" w:space="0" w:color="auto"/>
            </w:tcBorders>
            <w:shd w:val="clear" w:color="auto" w:fill="auto"/>
          </w:tcPr>
          <w:p w14:paraId="02EE92D8" w14:textId="7A03DC83" w:rsidR="002E30F6" w:rsidRPr="00F944C2" w:rsidRDefault="002E30F6" w:rsidP="00FA4903">
            <w:pPr>
              <w:pStyle w:val="Default"/>
              <w:rPr>
                <w:rFonts w:eastAsia="Times New Roman"/>
                <w:sz w:val="22"/>
                <w:szCs w:val="22"/>
              </w:rPr>
            </w:pPr>
            <w:r w:rsidRPr="00F944C2">
              <w:rPr>
                <w:sz w:val="22"/>
                <w:szCs w:val="20"/>
              </w:rPr>
              <w:t>Hazard ratio (95% CI)</w:t>
            </w:r>
            <w:r w:rsidRPr="00F944C2">
              <w:rPr>
                <w:sz w:val="22"/>
                <w:szCs w:val="20"/>
                <w:vertAlign w:val="superscript"/>
              </w:rPr>
              <w:t xml:space="preserve">4 </w:t>
            </w:r>
          </w:p>
        </w:tc>
        <w:tc>
          <w:tcPr>
            <w:tcW w:w="3006" w:type="dxa"/>
            <w:tcBorders>
              <w:top w:val="nil"/>
              <w:left w:val="single" w:sz="4" w:space="0" w:color="auto"/>
              <w:bottom w:val="nil"/>
              <w:right w:val="single" w:sz="4" w:space="0" w:color="auto"/>
            </w:tcBorders>
            <w:shd w:val="clear" w:color="auto" w:fill="auto"/>
          </w:tcPr>
          <w:p w14:paraId="1584114F" w14:textId="77777777" w:rsidR="002E30F6" w:rsidRPr="00F944C2" w:rsidRDefault="002E30F6" w:rsidP="00FA4903">
            <w:pPr>
              <w:pStyle w:val="Default"/>
              <w:jc w:val="center"/>
              <w:rPr>
                <w:sz w:val="22"/>
                <w:szCs w:val="22"/>
              </w:rPr>
            </w:pPr>
          </w:p>
        </w:tc>
        <w:tc>
          <w:tcPr>
            <w:tcW w:w="3006" w:type="dxa"/>
            <w:tcBorders>
              <w:top w:val="nil"/>
              <w:left w:val="single" w:sz="4" w:space="0" w:color="auto"/>
              <w:bottom w:val="nil"/>
              <w:right w:val="single" w:sz="4" w:space="0" w:color="auto"/>
            </w:tcBorders>
            <w:shd w:val="clear" w:color="auto" w:fill="auto"/>
          </w:tcPr>
          <w:p w14:paraId="0698B6F5" w14:textId="77777777" w:rsidR="002E30F6" w:rsidRPr="00F944C2" w:rsidRDefault="002E30F6" w:rsidP="00FA4903">
            <w:pPr>
              <w:pStyle w:val="Default"/>
              <w:jc w:val="center"/>
              <w:rPr>
                <w:sz w:val="22"/>
                <w:szCs w:val="22"/>
              </w:rPr>
            </w:pPr>
            <w:r w:rsidRPr="00F944C2">
              <w:rPr>
                <w:sz w:val="22"/>
                <w:szCs w:val="22"/>
              </w:rPr>
              <w:t xml:space="preserve">0.67 </w:t>
            </w:r>
          </w:p>
        </w:tc>
      </w:tr>
      <w:tr w:rsidR="002E30F6" w:rsidRPr="00F944C2" w14:paraId="2688133B" w14:textId="77777777" w:rsidTr="0022249C">
        <w:tc>
          <w:tcPr>
            <w:tcW w:w="2898" w:type="dxa"/>
            <w:tcBorders>
              <w:top w:val="nil"/>
              <w:left w:val="single" w:sz="4" w:space="0" w:color="auto"/>
              <w:bottom w:val="single" w:sz="4" w:space="0" w:color="auto"/>
            </w:tcBorders>
            <w:shd w:val="clear" w:color="auto" w:fill="auto"/>
          </w:tcPr>
          <w:p w14:paraId="072AD2D6" w14:textId="77777777" w:rsidR="002E30F6" w:rsidRPr="00F944C2" w:rsidRDefault="002E30F6" w:rsidP="00FA4903">
            <w:pPr>
              <w:pStyle w:val="Default"/>
              <w:rPr>
                <w:rFonts w:eastAsia="Times New Roman"/>
                <w:sz w:val="22"/>
                <w:szCs w:val="22"/>
              </w:rPr>
            </w:pPr>
          </w:p>
        </w:tc>
        <w:tc>
          <w:tcPr>
            <w:tcW w:w="3006" w:type="dxa"/>
            <w:tcBorders>
              <w:top w:val="nil"/>
              <w:bottom w:val="single" w:sz="4" w:space="0" w:color="auto"/>
            </w:tcBorders>
            <w:shd w:val="clear" w:color="auto" w:fill="auto"/>
          </w:tcPr>
          <w:p w14:paraId="10E7034F" w14:textId="77777777" w:rsidR="002E30F6" w:rsidRPr="00F944C2" w:rsidRDefault="002E30F6" w:rsidP="00FA4903">
            <w:pPr>
              <w:pStyle w:val="Default"/>
              <w:jc w:val="center"/>
              <w:rPr>
                <w:sz w:val="22"/>
                <w:szCs w:val="22"/>
              </w:rPr>
            </w:pPr>
          </w:p>
        </w:tc>
        <w:tc>
          <w:tcPr>
            <w:tcW w:w="3006" w:type="dxa"/>
            <w:tcBorders>
              <w:top w:val="nil"/>
              <w:bottom w:val="single" w:sz="4" w:space="0" w:color="auto"/>
            </w:tcBorders>
            <w:shd w:val="clear" w:color="auto" w:fill="auto"/>
          </w:tcPr>
          <w:p w14:paraId="09769D95" w14:textId="77777777" w:rsidR="002E30F6" w:rsidRPr="00F944C2" w:rsidRDefault="002E30F6" w:rsidP="00FA4903">
            <w:pPr>
              <w:pStyle w:val="Default"/>
              <w:jc w:val="center"/>
              <w:rPr>
                <w:sz w:val="22"/>
                <w:szCs w:val="22"/>
              </w:rPr>
            </w:pPr>
            <w:r w:rsidRPr="00F944C2">
              <w:rPr>
                <w:sz w:val="22"/>
                <w:szCs w:val="22"/>
              </w:rPr>
              <w:t xml:space="preserve">(0.52, 0.87) </w:t>
            </w:r>
          </w:p>
        </w:tc>
      </w:tr>
      <w:tr w:rsidR="002E30F6" w:rsidRPr="00F944C2" w14:paraId="09317FC0" w14:textId="77777777" w:rsidTr="0022249C">
        <w:tc>
          <w:tcPr>
            <w:tcW w:w="8910" w:type="dxa"/>
            <w:gridSpan w:val="3"/>
            <w:tcBorders>
              <w:top w:val="single" w:sz="4" w:space="0" w:color="auto"/>
              <w:left w:val="single" w:sz="4" w:space="0" w:color="auto"/>
              <w:bottom w:val="nil"/>
            </w:tcBorders>
            <w:shd w:val="clear" w:color="auto" w:fill="auto"/>
          </w:tcPr>
          <w:p w14:paraId="4D567774" w14:textId="77777777" w:rsidR="002E30F6" w:rsidRPr="00F944C2" w:rsidRDefault="002E30F6" w:rsidP="0022249C">
            <w:pPr>
              <w:pStyle w:val="Default"/>
              <w:keepNext/>
              <w:rPr>
                <w:sz w:val="22"/>
                <w:szCs w:val="22"/>
              </w:rPr>
            </w:pPr>
            <w:r w:rsidRPr="00F944C2">
              <w:rPr>
                <w:sz w:val="22"/>
                <w:szCs w:val="22"/>
              </w:rPr>
              <w:lastRenderedPageBreak/>
              <w:t xml:space="preserve">Randomised patients with stage IV disease </w:t>
            </w:r>
          </w:p>
        </w:tc>
      </w:tr>
      <w:tr w:rsidR="002E30F6" w:rsidRPr="00F944C2" w14:paraId="74F7DCC9" w14:textId="77777777" w:rsidTr="002C0B97">
        <w:tc>
          <w:tcPr>
            <w:tcW w:w="2898" w:type="dxa"/>
            <w:tcBorders>
              <w:left w:val="single" w:sz="4" w:space="0" w:color="auto"/>
              <w:bottom w:val="nil"/>
            </w:tcBorders>
            <w:shd w:val="clear" w:color="auto" w:fill="auto"/>
          </w:tcPr>
          <w:p w14:paraId="4AFE9DB9" w14:textId="77777777" w:rsidR="002E30F6" w:rsidRPr="00F944C2" w:rsidRDefault="002E30F6" w:rsidP="0022249C">
            <w:pPr>
              <w:pStyle w:val="Default"/>
              <w:keepNext/>
              <w:rPr>
                <w:sz w:val="22"/>
                <w:szCs w:val="22"/>
              </w:rPr>
            </w:pPr>
          </w:p>
        </w:tc>
        <w:tc>
          <w:tcPr>
            <w:tcW w:w="3006" w:type="dxa"/>
            <w:tcBorders>
              <w:bottom w:val="nil"/>
            </w:tcBorders>
            <w:shd w:val="clear" w:color="auto" w:fill="auto"/>
          </w:tcPr>
          <w:p w14:paraId="24F5AC28" w14:textId="77777777" w:rsidR="002E30F6" w:rsidRPr="00F944C2" w:rsidRDefault="002E30F6" w:rsidP="0022249C">
            <w:pPr>
              <w:pStyle w:val="Default"/>
              <w:keepNext/>
              <w:jc w:val="center"/>
              <w:rPr>
                <w:sz w:val="22"/>
                <w:szCs w:val="22"/>
              </w:rPr>
            </w:pPr>
            <w:r w:rsidRPr="00F944C2">
              <w:rPr>
                <w:sz w:val="22"/>
                <w:szCs w:val="22"/>
              </w:rPr>
              <w:t xml:space="preserve">CP </w:t>
            </w:r>
          </w:p>
        </w:tc>
        <w:tc>
          <w:tcPr>
            <w:tcW w:w="3006" w:type="dxa"/>
            <w:tcBorders>
              <w:bottom w:val="nil"/>
            </w:tcBorders>
            <w:shd w:val="clear" w:color="auto" w:fill="auto"/>
          </w:tcPr>
          <w:p w14:paraId="7FDA4E39" w14:textId="77777777" w:rsidR="002E30F6" w:rsidRPr="00F944C2" w:rsidRDefault="002E30F6" w:rsidP="0022249C">
            <w:pPr>
              <w:pStyle w:val="Default"/>
              <w:keepNext/>
              <w:jc w:val="center"/>
              <w:rPr>
                <w:sz w:val="22"/>
                <w:szCs w:val="22"/>
              </w:rPr>
            </w:pPr>
            <w:r w:rsidRPr="00F944C2">
              <w:rPr>
                <w:sz w:val="22"/>
                <w:szCs w:val="22"/>
              </w:rPr>
              <w:t xml:space="preserve">CPB7.5+ </w:t>
            </w:r>
          </w:p>
        </w:tc>
      </w:tr>
      <w:tr w:rsidR="002E30F6" w:rsidRPr="00F944C2" w14:paraId="4588D084" w14:textId="77777777" w:rsidTr="002C0B97">
        <w:tc>
          <w:tcPr>
            <w:tcW w:w="2898" w:type="dxa"/>
            <w:tcBorders>
              <w:top w:val="nil"/>
              <w:left w:val="single" w:sz="4" w:space="0" w:color="auto"/>
              <w:bottom w:val="nil"/>
            </w:tcBorders>
            <w:shd w:val="clear" w:color="auto" w:fill="auto"/>
          </w:tcPr>
          <w:p w14:paraId="63DE036D" w14:textId="77777777" w:rsidR="002E30F6" w:rsidRPr="00F944C2" w:rsidRDefault="002E30F6" w:rsidP="0022249C">
            <w:pPr>
              <w:keepNext/>
              <w:widowControl/>
              <w:rPr>
                <w:rFonts w:ascii="Times New Roman" w:eastAsia="Times New Roman" w:hAnsi="Times New Roman"/>
              </w:rPr>
            </w:pPr>
          </w:p>
        </w:tc>
        <w:tc>
          <w:tcPr>
            <w:tcW w:w="3006" w:type="dxa"/>
            <w:tcBorders>
              <w:top w:val="nil"/>
              <w:bottom w:val="nil"/>
            </w:tcBorders>
            <w:shd w:val="clear" w:color="auto" w:fill="auto"/>
          </w:tcPr>
          <w:p w14:paraId="573668E7" w14:textId="2CC36B5F" w:rsidR="002E30F6" w:rsidRPr="00F944C2" w:rsidRDefault="002E30F6" w:rsidP="0022249C">
            <w:pPr>
              <w:pStyle w:val="Default"/>
              <w:keepNext/>
              <w:jc w:val="center"/>
              <w:rPr>
                <w:rFonts w:eastAsia="Times New Roman"/>
                <w:sz w:val="22"/>
                <w:szCs w:val="22"/>
              </w:rPr>
            </w:pPr>
            <w:r w:rsidRPr="00F944C2">
              <w:rPr>
                <w:sz w:val="22"/>
                <w:szCs w:val="22"/>
              </w:rPr>
              <w:t>(n</w:t>
            </w:r>
            <w:r w:rsidR="0039439F">
              <w:rPr>
                <w:sz w:val="22"/>
                <w:szCs w:val="22"/>
              </w:rPr>
              <w:t> </w:t>
            </w:r>
            <w:r w:rsidRPr="00F944C2">
              <w:rPr>
                <w:sz w:val="22"/>
                <w:szCs w:val="22"/>
              </w:rPr>
              <w:t>=</w:t>
            </w:r>
            <w:r w:rsidR="0039439F">
              <w:rPr>
                <w:sz w:val="22"/>
                <w:szCs w:val="22"/>
              </w:rPr>
              <w:t> </w:t>
            </w:r>
            <w:r w:rsidRPr="00F944C2">
              <w:rPr>
                <w:sz w:val="22"/>
                <w:szCs w:val="22"/>
              </w:rPr>
              <w:t xml:space="preserve">97) </w:t>
            </w:r>
          </w:p>
        </w:tc>
        <w:tc>
          <w:tcPr>
            <w:tcW w:w="3006" w:type="dxa"/>
            <w:tcBorders>
              <w:top w:val="nil"/>
              <w:bottom w:val="nil"/>
            </w:tcBorders>
            <w:shd w:val="clear" w:color="auto" w:fill="auto"/>
          </w:tcPr>
          <w:p w14:paraId="5D634CDE" w14:textId="4254F0BE" w:rsidR="002E30F6" w:rsidRPr="00F944C2" w:rsidRDefault="002E30F6" w:rsidP="0022249C">
            <w:pPr>
              <w:pStyle w:val="Default"/>
              <w:keepNext/>
              <w:jc w:val="center"/>
              <w:rPr>
                <w:rFonts w:eastAsia="Times New Roman"/>
                <w:sz w:val="22"/>
                <w:szCs w:val="22"/>
              </w:rPr>
            </w:pPr>
            <w:r w:rsidRPr="00F944C2">
              <w:rPr>
                <w:sz w:val="22"/>
                <w:szCs w:val="22"/>
              </w:rPr>
              <w:t>(n</w:t>
            </w:r>
            <w:r w:rsidR="0039439F">
              <w:rPr>
                <w:sz w:val="22"/>
                <w:szCs w:val="22"/>
              </w:rPr>
              <w:t> </w:t>
            </w:r>
            <w:r w:rsidRPr="00F944C2">
              <w:rPr>
                <w:sz w:val="22"/>
                <w:szCs w:val="22"/>
              </w:rPr>
              <w:t>=</w:t>
            </w:r>
            <w:r w:rsidR="0039439F">
              <w:rPr>
                <w:sz w:val="22"/>
                <w:szCs w:val="22"/>
              </w:rPr>
              <w:t> </w:t>
            </w:r>
            <w:r w:rsidRPr="00F944C2">
              <w:rPr>
                <w:sz w:val="22"/>
                <w:szCs w:val="22"/>
              </w:rPr>
              <w:t xml:space="preserve">104) </w:t>
            </w:r>
          </w:p>
        </w:tc>
      </w:tr>
      <w:tr w:rsidR="002E30F6" w:rsidRPr="00F944C2" w14:paraId="4AD4303C" w14:textId="77777777" w:rsidTr="002C0B97">
        <w:tc>
          <w:tcPr>
            <w:tcW w:w="2898" w:type="dxa"/>
            <w:tcBorders>
              <w:top w:val="nil"/>
              <w:left w:val="single" w:sz="4" w:space="0" w:color="auto"/>
              <w:bottom w:val="nil"/>
            </w:tcBorders>
            <w:shd w:val="clear" w:color="auto" w:fill="auto"/>
          </w:tcPr>
          <w:p w14:paraId="2CB43910" w14:textId="77777777" w:rsidR="002E30F6" w:rsidRPr="00F944C2" w:rsidRDefault="002E30F6" w:rsidP="0022249C">
            <w:pPr>
              <w:pStyle w:val="Default"/>
              <w:keepNext/>
              <w:rPr>
                <w:rFonts w:eastAsia="Times New Roman"/>
                <w:sz w:val="22"/>
                <w:szCs w:val="22"/>
              </w:rPr>
            </w:pPr>
            <w:r w:rsidRPr="00F944C2">
              <w:rPr>
                <w:sz w:val="22"/>
                <w:szCs w:val="22"/>
              </w:rPr>
              <w:t xml:space="preserve">Median PFS (months) </w:t>
            </w:r>
          </w:p>
        </w:tc>
        <w:tc>
          <w:tcPr>
            <w:tcW w:w="3006" w:type="dxa"/>
            <w:tcBorders>
              <w:top w:val="nil"/>
              <w:bottom w:val="nil"/>
            </w:tcBorders>
            <w:shd w:val="clear" w:color="auto" w:fill="auto"/>
          </w:tcPr>
          <w:p w14:paraId="18FDDDE0" w14:textId="77777777" w:rsidR="002E30F6" w:rsidRPr="00F944C2" w:rsidRDefault="002E30F6" w:rsidP="0022249C">
            <w:pPr>
              <w:pStyle w:val="Default"/>
              <w:keepNext/>
              <w:jc w:val="center"/>
              <w:rPr>
                <w:rFonts w:eastAsia="Times New Roman"/>
                <w:sz w:val="22"/>
                <w:szCs w:val="22"/>
              </w:rPr>
            </w:pPr>
            <w:r w:rsidRPr="00F944C2">
              <w:rPr>
                <w:sz w:val="22"/>
                <w:szCs w:val="22"/>
              </w:rPr>
              <w:t xml:space="preserve">10.1 </w:t>
            </w:r>
          </w:p>
        </w:tc>
        <w:tc>
          <w:tcPr>
            <w:tcW w:w="3006" w:type="dxa"/>
            <w:tcBorders>
              <w:top w:val="nil"/>
              <w:bottom w:val="nil"/>
            </w:tcBorders>
            <w:shd w:val="clear" w:color="auto" w:fill="auto"/>
          </w:tcPr>
          <w:p w14:paraId="5E35A3A7" w14:textId="77777777" w:rsidR="002E30F6" w:rsidRPr="00F944C2" w:rsidRDefault="002E30F6" w:rsidP="0022249C">
            <w:pPr>
              <w:pStyle w:val="Default"/>
              <w:keepNext/>
              <w:jc w:val="center"/>
              <w:rPr>
                <w:rFonts w:eastAsia="Times New Roman"/>
                <w:sz w:val="22"/>
                <w:szCs w:val="22"/>
              </w:rPr>
            </w:pPr>
            <w:r w:rsidRPr="00F944C2">
              <w:rPr>
                <w:sz w:val="22"/>
                <w:szCs w:val="22"/>
              </w:rPr>
              <w:t xml:space="preserve">13.5 </w:t>
            </w:r>
          </w:p>
        </w:tc>
      </w:tr>
      <w:tr w:rsidR="002E30F6" w:rsidRPr="00F944C2" w14:paraId="79866D99" w14:textId="77777777" w:rsidTr="002C0B97">
        <w:tc>
          <w:tcPr>
            <w:tcW w:w="2898" w:type="dxa"/>
            <w:tcBorders>
              <w:top w:val="nil"/>
              <w:left w:val="single" w:sz="4" w:space="0" w:color="auto"/>
              <w:bottom w:val="nil"/>
            </w:tcBorders>
            <w:shd w:val="clear" w:color="auto" w:fill="auto"/>
          </w:tcPr>
          <w:p w14:paraId="494B3D38" w14:textId="012F8D6C" w:rsidR="002E30F6" w:rsidRPr="00F944C2" w:rsidRDefault="00D970C2" w:rsidP="0022249C">
            <w:pPr>
              <w:keepNext/>
              <w:widowControl/>
              <w:rPr>
                <w:rFonts w:ascii="Times New Roman" w:eastAsia="Times New Roman" w:hAnsi="Times New Roman"/>
              </w:rPr>
            </w:pPr>
            <w:r w:rsidRPr="00D970C2">
              <w:rPr>
                <w:rFonts w:ascii="Times New Roman" w:eastAsia="Times New Roman" w:hAnsi="Times New Roman"/>
              </w:rPr>
              <w:t xml:space="preserve">Hazard </w:t>
            </w:r>
            <w:r>
              <w:rPr>
                <w:rFonts w:ascii="Times New Roman" w:eastAsia="Times New Roman" w:hAnsi="Times New Roman"/>
              </w:rPr>
              <w:t>r</w:t>
            </w:r>
            <w:r w:rsidRPr="00D970C2">
              <w:rPr>
                <w:rFonts w:ascii="Times New Roman" w:eastAsia="Times New Roman" w:hAnsi="Times New Roman"/>
              </w:rPr>
              <w:t>atio (95% CI)</w:t>
            </w:r>
            <w:r w:rsidRPr="00304014">
              <w:rPr>
                <w:rFonts w:ascii="Times New Roman" w:eastAsia="Times New Roman" w:hAnsi="Times New Roman"/>
                <w:vertAlign w:val="superscript"/>
              </w:rPr>
              <w:t>4</w:t>
            </w:r>
          </w:p>
        </w:tc>
        <w:tc>
          <w:tcPr>
            <w:tcW w:w="3006" w:type="dxa"/>
            <w:tcBorders>
              <w:top w:val="nil"/>
              <w:bottom w:val="nil"/>
            </w:tcBorders>
            <w:shd w:val="clear" w:color="auto" w:fill="auto"/>
          </w:tcPr>
          <w:p w14:paraId="66787BDC" w14:textId="77777777" w:rsidR="002E30F6" w:rsidRPr="00F944C2" w:rsidRDefault="002E30F6" w:rsidP="0022249C">
            <w:pPr>
              <w:pStyle w:val="Default"/>
              <w:keepNext/>
              <w:jc w:val="center"/>
              <w:rPr>
                <w:rFonts w:eastAsia="Times New Roman"/>
                <w:sz w:val="22"/>
                <w:szCs w:val="22"/>
              </w:rPr>
            </w:pPr>
          </w:p>
        </w:tc>
        <w:tc>
          <w:tcPr>
            <w:tcW w:w="3006" w:type="dxa"/>
            <w:tcBorders>
              <w:top w:val="nil"/>
              <w:bottom w:val="nil"/>
            </w:tcBorders>
            <w:shd w:val="clear" w:color="auto" w:fill="auto"/>
          </w:tcPr>
          <w:p w14:paraId="3734A40E" w14:textId="77777777" w:rsidR="002E30F6" w:rsidRPr="00F944C2" w:rsidRDefault="002E30F6" w:rsidP="0022249C">
            <w:pPr>
              <w:pStyle w:val="Default"/>
              <w:keepNext/>
              <w:jc w:val="center"/>
              <w:rPr>
                <w:rFonts w:eastAsia="Times New Roman"/>
                <w:sz w:val="22"/>
                <w:szCs w:val="22"/>
              </w:rPr>
            </w:pPr>
            <w:r w:rsidRPr="00F944C2">
              <w:rPr>
                <w:sz w:val="22"/>
                <w:szCs w:val="22"/>
              </w:rPr>
              <w:t xml:space="preserve">0.74 </w:t>
            </w:r>
          </w:p>
        </w:tc>
      </w:tr>
      <w:tr w:rsidR="002E30F6" w:rsidRPr="00F944C2" w14:paraId="43357677" w14:textId="77777777" w:rsidTr="002C0B97">
        <w:tc>
          <w:tcPr>
            <w:tcW w:w="2898" w:type="dxa"/>
            <w:tcBorders>
              <w:top w:val="nil"/>
              <w:left w:val="single" w:sz="4" w:space="0" w:color="auto"/>
              <w:bottom w:val="single" w:sz="4" w:space="0" w:color="auto"/>
            </w:tcBorders>
            <w:shd w:val="clear" w:color="auto" w:fill="auto"/>
          </w:tcPr>
          <w:p w14:paraId="35276F7C" w14:textId="77777777" w:rsidR="002E30F6" w:rsidRPr="00F944C2" w:rsidRDefault="002E30F6" w:rsidP="00FA4903">
            <w:pPr>
              <w:pStyle w:val="Default"/>
              <w:rPr>
                <w:rFonts w:eastAsia="Times New Roman"/>
                <w:sz w:val="22"/>
                <w:szCs w:val="22"/>
              </w:rPr>
            </w:pPr>
          </w:p>
        </w:tc>
        <w:tc>
          <w:tcPr>
            <w:tcW w:w="3006" w:type="dxa"/>
            <w:tcBorders>
              <w:top w:val="nil"/>
              <w:bottom w:val="single" w:sz="4" w:space="0" w:color="auto"/>
            </w:tcBorders>
            <w:shd w:val="clear" w:color="auto" w:fill="auto"/>
          </w:tcPr>
          <w:p w14:paraId="44ECA6E9" w14:textId="77777777" w:rsidR="002E30F6" w:rsidRPr="00F944C2" w:rsidRDefault="002E30F6" w:rsidP="00FA4903">
            <w:pPr>
              <w:pStyle w:val="Default"/>
              <w:jc w:val="center"/>
              <w:rPr>
                <w:rFonts w:eastAsia="Times New Roman"/>
                <w:sz w:val="22"/>
                <w:szCs w:val="22"/>
              </w:rPr>
            </w:pPr>
          </w:p>
        </w:tc>
        <w:tc>
          <w:tcPr>
            <w:tcW w:w="3006" w:type="dxa"/>
            <w:tcBorders>
              <w:top w:val="nil"/>
              <w:bottom w:val="single" w:sz="4" w:space="0" w:color="auto"/>
            </w:tcBorders>
            <w:shd w:val="clear" w:color="auto" w:fill="auto"/>
          </w:tcPr>
          <w:p w14:paraId="45CC21B2" w14:textId="77777777" w:rsidR="002E30F6" w:rsidRPr="00F944C2" w:rsidRDefault="002E30F6" w:rsidP="00FA4903">
            <w:pPr>
              <w:pStyle w:val="Default"/>
              <w:jc w:val="center"/>
              <w:rPr>
                <w:rFonts w:eastAsia="Times New Roman"/>
                <w:sz w:val="22"/>
                <w:szCs w:val="22"/>
              </w:rPr>
            </w:pPr>
            <w:r w:rsidRPr="00F944C2">
              <w:rPr>
                <w:sz w:val="22"/>
                <w:szCs w:val="22"/>
              </w:rPr>
              <w:t xml:space="preserve">(0.55, 1.01) </w:t>
            </w:r>
          </w:p>
        </w:tc>
      </w:tr>
    </w:tbl>
    <w:p w14:paraId="750E9409" w14:textId="77777777" w:rsidR="002E30F6" w:rsidRPr="00D6599C" w:rsidRDefault="002E30F6" w:rsidP="00A03629">
      <w:pPr>
        <w:widowControl/>
        <w:autoSpaceDE w:val="0"/>
        <w:autoSpaceDN w:val="0"/>
        <w:adjustRightInd w:val="0"/>
        <w:ind w:left="288" w:hanging="288"/>
        <w:rPr>
          <w:rFonts w:ascii="Times New Roman" w:hAnsi="Times New Roman"/>
          <w:color w:val="000000"/>
          <w:sz w:val="20"/>
          <w:szCs w:val="20"/>
        </w:rPr>
      </w:pPr>
      <w:r w:rsidRPr="000D2E90">
        <w:rPr>
          <w:rFonts w:ascii="Times New Roman" w:hAnsi="Times New Roman"/>
          <w:color w:val="000000"/>
          <w:sz w:val="20"/>
          <w:szCs w:val="20"/>
          <w:vertAlign w:val="superscript"/>
        </w:rPr>
        <w:t>1</w:t>
      </w:r>
      <w:r>
        <w:rPr>
          <w:rFonts w:ascii="Times New Roman" w:hAnsi="Times New Roman"/>
          <w:color w:val="000000"/>
          <w:sz w:val="20"/>
          <w:szCs w:val="20"/>
        </w:rPr>
        <w:t xml:space="preserve"> </w:t>
      </w:r>
      <w:r w:rsidR="00A03629">
        <w:rPr>
          <w:rFonts w:ascii="Times New Roman" w:hAnsi="Times New Roman"/>
          <w:color w:val="000000"/>
          <w:sz w:val="20"/>
          <w:szCs w:val="20"/>
        </w:rPr>
        <w:tab/>
      </w:r>
      <w:r w:rsidRPr="00D6599C">
        <w:rPr>
          <w:rFonts w:ascii="Times New Roman" w:hAnsi="Times New Roman"/>
          <w:color w:val="000000"/>
          <w:sz w:val="20"/>
          <w:szCs w:val="20"/>
        </w:rPr>
        <w:t>Investigator assessed PFS analysis with data cut-off date of 30 November 2010.</w:t>
      </w:r>
    </w:p>
    <w:p w14:paraId="4B52112F" w14:textId="77777777" w:rsidR="002E30F6" w:rsidRPr="00D6599C" w:rsidRDefault="002E30F6" w:rsidP="00A03629">
      <w:pPr>
        <w:widowControl/>
        <w:autoSpaceDE w:val="0"/>
        <w:autoSpaceDN w:val="0"/>
        <w:adjustRightInd w:val="0"/>
        <w:ind w:left="288" w:hanging="288"/>
        <w:rPr>
          <w:rFonts w:ascii="Times New Roman" w:hAnsi="Times New Roman"/>
          <w:color w:val="000000"/>
          <w:sz w:val="20"/>
          <w:szCs w:val="20"/>
        </w:rPr>
      </w:pPr>
      <w:r w:rsidRPr="000D2E90">
        <w:rPr>
          <w:rFonts w:ascii="Times New Roman" w:hAnsi="Times New Roman"/>
          <w:color w:val="000000"/>
          <w:sz w:val="20"/>
          <w:szCs w:val="20"/>
          <w:vertAlign w:val="superscript"/>
        </w:rPr>
        <w:t>2</w:t>
      </w:r>
      <w:r>
        <w:rPr>
          <w:rFonts w:ascii="Times New Roman" w:hAnsi="Times New Roman"/>
          <w:color w:val="000000"/>
          <w:sz w:val="20"/>
          <w:szCs w:val="20"/>
        </w:rPr>
        <w:t xml:space="preserve"> </w:t>
      </w:r>
      <w:r w:rsidR="00A03629">
        <w:rPr>
          <w:rFonts w:ascii="Times New Roman" w:hAnsi="Times New Roman"/>
          <w:color w:val="000000"/>
          <w:sz w:val="20"/>
          <w:szCs w:val="20"/>
        </w:rPr>
        <w:tab/>
      </w:r>
      <w:r w:rsidRPr="00D6599C">
        <w:rPr>
          <w:rFonts w:ascii="Times New Roman" w:hAnsi="Times New Roman"/>
          <w:color w:val="000000"/>
          <w:sz w:val="20"/>
          <w:szCs w:val="20"/>
        </w:rPr>
        <w:t>With or without gross residual disease.</w:t>
      </w:r>
    </w:p>
    <w:p w14:paraId="266A11EA" w14:textId="18511738" w:rsidR="002E30F6" w:rsidRPr="00D6599C" w:rsidRDefault="002E30F6" w:rsidP="00A03629">
      <w:pPr>
        <w:widowControl/>
        <w:autoSpaceDE w:val="0"/>
        <w:autoSpaceDN w:val="0"/>
        <w:adjustRightInd w:val="0"/>
        <w:ind w:left="288" w:hanging="288"/>
        <w:rPr>
          <w:rFonts w:ascii="Times New Roman" w:hAnsi="Times New Roman"/>
          <w:color w:val="000000"/>
          <w:sz w:val="20"/>
          <w:szCs w:val="20"/>
        </w:rPr>
      </w:pPr>
      <w:r w:rsidRPr="000D2E90">
        <w:rPr>
          <w:rFonts w:ascii="Times New Roman" w:hAnsi="Times New Roman"/>
          <w:color w:val="000000"/>
          <w:sz w:val="20"/>
          <w:szCs w:val="20"/>
          <w:vertAlign w:val="superscript"/>
        </w:rPr>
        <w:t>3</w:t>
      </w:r>
      <w:r>
        <w:rPr>
          <w:rFonts w:ascii="Times New Roman" w:hAnsi="Times New Roman"/>
          <w:color w:val="000000"/>
          <w:sz w:val="20"/>
          <w:szCs w:val="20"/>
        </w:rPr>
        <w:t xml:space="preserve"> </w:t>
      </w:r>
      <w:r w:rsidR="00A03629">
        <w:rPr>
          <w:rFonts w:ascii="Times New Roman" w:hAnsi="Times New Roman"/>
          <w:color w:val="000000"/>
          <w:sz w:val="20"/>
          <w:szCs w:val="20"/>
        </w:rPr>
        <w:tab/>
      </w:r>
      <w:r w:rsidRPr="00D6599C">
        <w:rPr>
          <w:rFonts w:ascii="Times New Roman" w:hAnsi="Times New Roman"/>
          <w:color w:val="000000"/>
          <w:sz w:val="20"/>
          <w:szCs w:val="20"/>
        </w:rPr>
        <w:t xml:space="preserve">5.8% of the overall randomised patient population had </w:t>
      </w:r>
      <w:r w:rsidR="00A266B3">
        <w:rPr>
          <w:rFonts w:ascii="Times New Roman" w:hAnsi="Times New Roman"/>
          <w:color w:val="000000"/>
          <w:sz w:val="20"/>
          <w:szCs w:val="20"/>
        </w:rPr>
        <w:t>s</w:t>
      </w:r>
      <w:r w:rsidRPr="00D6599C">
        <w:rPr>
          <w:rFonts w:ascii="Times New Roman" w:hAnsi="Times New Roman"/>
          <w:color w:val="000000"/>
          <w:sz w:val="20"/>
          <w:szCs w:val="20"/>
        </w:rPr>
        <w:t>tage IIIB disease.</w:t>
      </w:r>
    </w:p>
    <w:p w14:paraId="4E3E0FAE" w14:textId="77777777" w:rsidR="002E30F6" w:rsidRDefault="002E30F6" w:rsidP="00A03629">
      <w:pPr>
        <w:widowControl/>
        <w:ind w:left="288" w:hanging="288"/>
        <w:rPr>
          <w:rFonts w:ascii="Times New Roman" w:eastAsia="Times New Roman" w:hAnsi="Times New Roman"/>
        </w:rPr>
      </w:pPr>
      <w:r w:rsidRPr="000D2E90">
        <w:rPr>
          <w:rFonts w:ascii="Times New Roman" w:hAnsi="Times New Roman"/>
          <w:color w:val="000000"/>
          <w:sz w:val="20"/>
          <w:szCs w:val="20"/>
          <w:vertAlign w:val="superscript"/>
        </w:rPr>
        <w:t>4</w:t>
      </w:r>
      <w:r>
        <w:rPr>
          <w:rFonts w:ascii="Times New Roman" w:hAnsi="Times New Roman"/>
          <w:color w:val="000000"/>
          <w:sz w:val="20"/>
          <w:szCs w:val="20"/>
        </w:rPr>
        <w:t xml:space="preserve"> </w:t>
      </w:r>
      <w:r w:rsidR="00A03629">
        <w:rPr>
          <w:rFonts w:ascii="Times New Roman" w:hAnsi="Times New Roman"/>
          <w:color w:val="000000"/>
          <w:sz w:val="20"/>
          <w:szCs w:val="20"/>
        </w:rPr>
        <w:tab/>
      </w:r>
      <w:r w:rsidRPr="00D6599C">
        <w:rPr>
          <w:rFonts w:ascii="Times New Roman" w:hAnsi="Times New Roman"/>
          <w:color w:val="000000"/>
          <w:sz w:val="20"/>
          <w:szCs w:val="20"/>
        </w:rPr>
        <w:t>Relative to the control arm.</w:t>
      </w:r>
    </w:p>
    <w:p w14:paraId="3DEC5F9A" w14:textId="77777777" w:rsidR="002E30F6" w:rsidRDefault="002E30F6" w:rsidP="00FA4903">
      <w:pPr>
        <w:widowControl/>
        <w:rPr>
          <w:rFonts w:ascii="Times New Roman" w:eastAsia="Times New Roman" w:hAnsi="Times New Roman"/>
        </w:rPr>
      </w:pPr>
    </w:p>
    <w:p w14:paraId="301C652C" w14:textId="77777777" w:rsidR="002E30F6" w:rsidRPr="000D2E90"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i/>
          <w:iCs/>
          <w:color w:val="000000"/>
        </w:rPr>
        <w:t xml:space="preserve">Recurrent ovarian cancer </w:t>
      </w:r>
    </w:p>
    <w:p w14:paraId="4C6214BD" w14:textId="77777777" w:rsidR="002E30F6" w:rsidRDefault="002E30F6" w:rsidP="00FA4903">
      <w:pPr>
        <w:widowControl/>
        <w:autoSpaceDE w:val="0"/>
        <w:autoSpaceDN w:val="0"/>
        <w:adjustRightInd w:val="0"/>
        <w:rPr>
          <w:rFonts w:ascii="Times New Roman" w:hAnsi="Times New Roman"/>
          <w:color w:val="000000"/>
        </w:rPr>
      </w:pPr>
    </w:p>
    <w:p w14:paraId="69C262A3" w14:textId="77777777" w:rsidR="002E30F6"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color w:val="000000"/>
        </w:rPr>
        <w:t xml:space="preserve">The safety and efficacy of </w:t>
      </w:r>
      <w:r w:rsidRPr="00E1504D">
        <w:rPr>
          <w:rFonts w:ascii="Times New Roman" w:hAnsi="Times New Roman"/>
        </w:rPr>
        <w:t>bevacizumab</w:t>
      </w:r>
      <w:r w:rsidRPr="00E1504D">
        <w:rPr>
          <w:rFonts w:ascii="Times New Roman" w:hAnsi="Times New Roman"/>
          <w:color w:val="000000"/>
        </w:rPr>
        <w:t xml:space="preserve"> </w:t>
      </w:r>
      <w:r w:rsidRPr="000D2E90">
        <w:rPr>
          <w:rFonts w:ascii="Times New Roman" w:hAnsi="Times New Roman"/>
          <w:color w:val="000000"/>
        </w:rPr>
        <w:t>in the treatment of recurrent epithelial ovarian, fallopian tube or primary peritoneal cancer was studied in three phase III trials (AVF4095g, MO22224 and GOG</w:t>
      </w:r>
      <w:r w:rsidR="00827EF6">
        <w:rPr>
          <w:rFonts w:ascii="Times New Roman" w:hAnsi="Times New Roman"/>
          <w:color w:val="000000"/>
        </w:rPr>
        <w:noBreakHyphen/>
      </w:r>
      <w:r w:rsidRPr="000D2E90">
        <w:rPr>
          <w:rFonts w:ascii="Times New Roman" w:hAnsi="Times New Roman"/>
          <w:color w:val="000000"/>
        </w:rPr>
        <w:t>0213) with different patient populations and chemotherapy regimens.</w:t>
      </w:r>
    </w:p>
    <w:p w14:paraId="614EE818" w14:textId="77777777" w:rsidR="002E30F6" w:rsidRPr="000D2E90" w:rsidRDefault="002E30F6" w:rsidP="00FA4903">
      <w:pPr>
        <w:widowControl/>
        <w:autoSpaceDE w:val="0"/>
        <w:autoSpaceDN w:val="0"/>
        <w:adjustRightInd w:val="0"/>
        <w:rPr>
          <w:rFonts w:ascii="Times New Roman" w:hAnsi="Times New Roman"/>
          <w:color w:val="000000"/>
        </w:rPr>
      </w:pPr>
    </w:p>
    <w:p w14:paraId="2B2ADB9A" w14:textId="77777777" w:rsidR="002E30F6" w:rsidRDefault="002E30F6" w:rsidP="003C2FFD">
      <w:pPr>
        <w:widowControl/>
        <w:numPr>
          <w:ilvl w:val="0"/>
          <w:numId w:val="34"/>
        </w:numPr>
        <w:autoSpaceDE w:val="0"/>
        <w:autoSpaceDN w:val="0"/>
        <w:adjustRightInd w:val="0"/>
        <w:ind w:left="562" w:hanging="562"/>
        <w:rPr>
          <w:rFonts w:ascii="Times New Roman" w:hAnsi="Times New Roman"/>
          <w:color w:val="000000"/>
        </w:rPr>
      </w:pPr>
      <w:r w:rsidRPr="000D2E90">
        <w:rPr>
          <w:rFonts w:ascii="Times New Roman" w:hAnsi="Times New Roman"/>
          <w:color w:val="000000"/>
        </w:rPr>
        <w:t>AVF4095g evaluated the efficacy and safety of bevacizumab in combination with carboplatin and gemcitabine, followed by bevacizumab as a single agent in patients with platinum-sensitive recurrent epithelial ovarian, fallopian tube or primary peritoneal cancer.</w:t>
      </w:r>
    </w:p>
    <w:p w14:paraId="26377897" w14:textId="77777777" w:rsidR="002E30F6" w:rsidRPr="000D2E90" w:rsidRDefault="002E30F6" w:rsidP="003C2FFD">
      <w:pPr>
        <w:widowControl/>
        <w:autoSpaceDE w:val="0"/>
        <w:autoSpaceDN w:val="0"/>
        <w:adjustRightInd w:val="0"/>
        <w:ind w:left="562" w:hanging="562"/>
        <w:rPr>
          <w:rFonts w:ascii="Times New Roman" w:hAnsi="Times New Roman"/>
          <w:color w:val="000000"/>
        </w:rPr>
      </w:pPr>
    </w:p>
    <w:p w14:paraId="391A03EF" w14:textId="77777777" w:rsidR="002E30F6" w:rsidRDefault="002E30F6" w:rsidP="003C2FFD">
      <w:pPr>
        <w:widowControl/>
        <w:numPr>
          <w:ilvl w:val="0"/>
          <w:numId w:val="34"/>
        </w:numPr>
        <w:autoSpaceDE w:val="0"/>
        <w:autoSpaceDN w:val="0"/>
        <w:adjustRightInd w:val="0"/>
        <w:ind w:left="562" w:hanging="562"/>
        <w:rPr>
          <w:rFonts w:ascii="Times New Roman" w:hAnsi="Times New Roman"/>
          <w:color w:val="000000"/>
        </w:rPr>
      </w:pPr>
      <w:r w:rsidRPr="000D2E90">
        <w:rPr>
          <w:rFonts w:ascii="Times New Roman" w:hAnsi="Times New Roman"/>
          <w:color w:val="000000"/>
        </w:rPr>
        <w:t>GOG-0213 evaluated the efficacy and safety of bevacizumab in combination with carboplatin and paclitaxel, followed by bevacizumab as a single agent in patients with platinum-sensitive recurrent epithelial ovarian, fallopian tube or primary peritoneal cancer.</w:t>
      </w:r>
    </w:p>
    <w:p w14:paraId="3615C1D0" w14:textId="77777777" w:rsidR="002E30F6" w:rsidRPr="000D2E90" w:rsidRDefault="002E30F6" w:rsidP="003C2FFD">
      <w:pPr>
        <w:widowControl/>
        <w:autoSpaceDE w:val="0"/>
        <w:autoSpaceDN w:val="0"/>
        <w:adjustRightInd w:val="0"/>
        <w:ind w:left="562" w:hanging="562"/>
        <w:rPr>
          <w:rFonts w:ascii="Times New Roman" w:hAnsi="Times New Roman"/>
          <w:color w:val="000000"/>
        </w:rPr>
      </w:pPr>
    </w:p>
    <w:p w14:paraId="7BB9282B" w14:textId="77777777" w:rsidR="002E30F6" w:rsidRDefault="002E30F6" w:rsidP="003C2FFD">
      <w:pPr>
        <w:widowControl/>
        <w:numPr>
          <w:ilvl w:val="0"/>
          <w:numId w:val="34"/>
        </w:numPr>
        <w:ind w:left="562" w:hanging="562"/>
        <w:rPr>
          <w:rFonts w:ascii="Times New Roman" w:eastAsia="Times New Roman" w:hAnsi="Times New Roman"/>
        </w:rPr>
      </w:pPr>
      <w:r w:rsidRPr="000D2E90">
        <w:rPr>
          <w:rFonts w:ascii="Times New Roman" w:hAnsi="Times New Roman"/>
          <w:color w:val="000000"/>
        </w:rPr>
        <w:t>MO22224 evaluated the efficacy and safety of bevacizumab in combination with paclitaxel, topotecan, or pegylated liposomal doxorubicin in patients with platinum-resistant recurrent epithelial ovarian, fallopian tube or primary peritoneal cancer.</w:t>
      </w:r>
    </w:p>
    <w:p w14:paraId="0946F123" w14:textId="77777777" w:rsidR="002E30F6" w:rsidRDefault="002E30F6" w:rsidP="00FA4903">
      <w:pPr>
        <w:widowControl/>
        <w:rPr>
          <w:rFonts w:ascii="Times New Roman" w:eastAsia="Times New Roman" w:hAnsi="Times New Roman"/>
        </w:rPr>
      </w:pPr>
    </w:p>
    <w:p w14:paraId="019D7468" w14:textId="77777777" w:rsidR="002E30F6" w:rsidRPr="000D2E90"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i/>
          <w:iCs/>
          <w:color w:val="000000"/>
        </w:rPr>
        <w:t xml:space="preserve">AVF4095g </w:t>
      </w:r>
    </w:p>
    <w:p w14:paraId="10875F19" w14:textId="77777777" w:rsidR="002E30F6"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color w:val="000000"/>
        </w:rPr>
        <w:t xml:space="preserve">The safety and efficacy of </w:t>
      </w:r>
      <w:r w:rsidRPr="00E1504D">
        <w:rPr>
          <w:rFonts w:ascii="Times New Roman" w:hAnsi="Times New Roman"/>
        </w:rPr>
        <w:t>bevacizumab</w:t>
      </w:r>
      <w:r w:rsidRPr="00E1504D">
        <w:rPr>
          <w:rFonts w:ascii="Times New Roman" w:hAnsi="Times New Roman"/>
          <w:color w:val="000000"/>
        </w:rPr>
        <w:t xml:space="preserve"> </w:t>
      </w:r>
      <w:r w:rsidRPr="000D2E90">
        <w:rPr>
          <w:rFonts w:ascii="Times New Roman" w:hAnsi="Times New Roman"/>
          <w:color w:val="000000"/>
        </w:rPr>
        <w:t>in the treatment of patients with platinum-sensitive, recurrent epithelial ovarian, fallopian tube or primary peritoneal cancer, who have not received prior chemotherapy in the recurrent setting or prior bevacizumab treatment, was studied in a phase</w:t>
      </w:r>
      <w:r w:rsidR="007F6509">
        <w:rPr>
          <w:rFonts w:ascii="Times New Roman" w:hAnsi="Times New Roman"/>
          <w:color w:val="000000"/>
        </w:rPr>
        <w:t> </w:t>
      </w:r>
      <w:r w:rsidRPr="000D2E90">
        <w:rPr>
          <w:rFonts w:ascii="Times New Roman" w:hAnsi="Times New Roman"/>
          <w:color w:val="000000"/>
        </w:rPr>
        <w:t xml:space="preserve">III randomised, double-blind, placebo-controlled trial (AVF4095g). The study compared the effect of adding </w:t>
      </w:r>
      <w:r w:rsidRPr="00E1504D">
        <w:rPr>
          <w:rFonts w:ascii="Times New Roman" w:hAnsi="Times New Roman"/>
        </w:rPr>
        <w:t>bevacizumab</w:t>
      </w:r>
      <w:r w:rsidRPr="00E1504D">
        <w:rPr>
          <w:rFonts w:ascii="Times New Roman" w:hAnsi="Times New Roman"/>
          <w:color w:val="000000"/>
        </w:rPr>
        <w:t xml:space="preserve"> </w:t>
      </w:r>
      <w:r w:rsidRPr="000D2E90">
        <w:rPr>
          <w:rFonts w:ascii="Times New Roman" w:hAnsi="Times New Roman"/>
          <w:color w:val="000000"/>
        </w:rPr>
        <w:t xml:space="preserve">to carboplatin and gemcitabine chemotherapy and continuing </w:t>
      </w:r>
      <w:r w:rsidRPr="00E1504D">
        <w:rPr>
          <w:rFonts w:ascii="Times New Roman" w:hAnsi="Times New Roman"/>
        </w:rPr>
        <w:t>bevacizumab</w:t>
      </w:r>
      <w:r w:rsidRPr="00E1504D">
        <w:rPr>
          <w:rFonts w:ascii="Times New Roman" w:hAnsi="Times New Roman"/>
          <w:color w:val="000000"/>
        </w:rPr>
        <w:t xml:space="preserve"> </w:t>
      </w:r>
      <w:r w:rsidRPr="000D2E90">
        <w:rPr>
          <w:rFonts w:ascii="Times New Roman" w:hAnsi="Times New Roman"/>
          <w:color w:val="000000"/>
        </w:rPr>
        <w:t>as a single agent to progression, to carboplatin and gemcitabine alone.</w:t>
      </w:r>
    </w:p>
    <w:p w14:paraId="34580718" w14:textId="77777777" w:rsidR="002E30F6" w:rsidRPr="000D2E90" w:rsidRDefault="002E30F6" w:rsidP="00FA4903">
      <w:pPr>
        <w:widowControl/>
        <w:autoSpaceDE w:val="0"/>
        <w:autoSpaceDN w:val="0"/>
        <w:adjustRightInd w:val="0"/>
        <w:rPr>
          <w:rFonts w:ascii="Times New Roman" w:hAnsi="Times New Roman"/>
          <w:color w:val="000000"/>
        </w:rPr>
      </w:pPr>
    </w:p>
    <w:p w14:paraId="3014EDDD" w14:textId="033777AA" w:rsidR="002E30F6" w:rsidRDefault="002E30F6" w:rsidP="00FA4903">
      <w:pPr>
        <w:widowControl/>
        <w:rPr>
          <w:rFonts w:ascii="Times New Roman" w:eastAsia="Times New Roman" w:hAnsi="Times New Roman"/>
        </w:rPr>
      </w:pPr>
      <w:r w:rsidRPr="000D2E90">
        <w:rPr>
          <w:rFonts w:ascii="Times New Roman" w:hAnsi="Times New Roman"/>
          <w:color w:val="000000"/>
        </w:rPr>
        <w:t>Only patients with histologically documented ovarian, primary peritoneal, or fallopian tube carcinoma that had recurred &gt; 6</w:t>
      </w:r>
      <w:r w:rsidR="009B39F6">
        <w:rPr>
          <w:rFonts w:ascii="Times New Roman" w:hAnsi="Times New Roman"/>
          <w:color w:val="000000"/>
        </w:rPr>
        <w:t> </w:t>
      </w:r>
      <w:r w:rsidRPr="000D2E90">
        <w:rPr>
          <w:rFonts w:ascii="Times New Roman" w:hAnsi="Times New Roman"/>
          <w:color w:val="000000"/>
        </w:rPr>
        <w:t>months after platinum-based chemotherapy and who had not received chemotherapy in the recurrent setting and who have not received prior therapy with bevacizumab or other VEGF inhibitors or VEGF receptor–targeted agents were included in the study.</w:t>
      </w:r>
    </w:p>
    <w:p w14:paraId="2DF5F3B7" w14:textId="77777777" w:rsidR="002E30F6" w:rsidRDefault="002E30F6" w:rsidP="00FA4903">
      <w:pPr>
        <w:widowControl/>
        <w:rPr>
          <w:rFonts w:ascii="Times New Roman" w:eastAsia="Times New Roman" w:hAnsi="Times New Roman"/>
        </w:rPr>
      </w:pPr>
    </w:p>
    <w:p w14:paraId="4F938D0E" w14:textId="3B5A3E93" w:rsidR="002E30F6" w:rsidRDefault="002E30F6" w:rsidP="00C569C9">
      <w:pPr>
        <w:keepNext/>
        <w:widowControl/>
        <w:autoSpaceDE w:val="0"/>
        <w:autoSpaceDN w:val="0"/>
        <w:adjustRightInd w:val="0"/>
        <w:rPr>
          <w:rFonts w:ascii="Times New Roman" w:hAnsi="Times New Roman"/>
          <w:color w:val="000000"/>
        </w:rPr>
      </w:pPr>
      <w:r w:rsidRPr="000D2E90">
        <w:rPr>
          <w:rFonts w:ascii="Times New Roman" w:hAnsi="Times New Roman"/>
          <w:color w:val="000000"/>
        </w:rPr>
        <w:t>A total of 484</w:t>
      </w:r>
      <w:r w:rsidR="00EC2659">
        <w:rPr>
          <w:rFonts w:ascii="Times New Roman" w:hAnsi="Times New Roman"/>
          <w:color w:val="000000"/>
        </w:rPr>
        <w:t> </w:t>
      </w:r>
      <w:r w:rsidRPr="000D2E90">
        <w:rPr>
          <w:rFonts w:ascii="Times New Roman" w:hAnsi="Times New Roman"/>
          <w:color w:val="000000"/>
        </w:rPr>
        <w:t>patients with measurable disease were randomised 1:1 to either:</w:t>
      </w:r>
    </w:p>
    <w:p w14:paraId="6A9744E9" w14:textId="77777777" w:rsidR="00C7166B" w:rsidRPr="000D2E90" w:rsidRDefault="00C7166B" w:rsidP="00FA4903">
      <w:pPr>
        <w:keepNext/>
        <w:widowControl/>
        <w:autoSpaceDE w:val="0"/>
        <w:autoSpaceDN w:val="0"/>
        <w:adjustRightInd w:val="0"/>
        <w:rPr>
          <w:rFonts w:ascii="Times New Roman" w:hAnsi="Times New Roman"/>
          <w:color w:val="000000"/>
        </w:rPr>
      </w:pPr>
    </w:p>
    <w:p w14:paraId="483B99AD" w14:textId="3AB7AB24" w:rsidR="002E30F6" w:rsidRPr="000D2E90" w:rsidRDefault="002E30F6" w:rsidP="003C2FFD">
      <w:pPr>
        <w:widowControl/>
        <w:numPr>
          <w:ilvl w:val="0"/>
          <w:numId w:val="35"/>
        </w:numPr>
        <w:autoSpaceDE w:val="0"/>
        <w:autoSpaceDN w:val="0"/>
        <w:adjustRightInd w:val="0"/>
        <w:ind w:left="562" w:hanging="562"/>
        <w:rPr>
          <w:rFonts w:ascii="Times New Roman" w:hAnsi="Times New Roman"/>
          <w:color w:val="000000"/>
        </w:rPr>
      </w:pPr>
      <w:r w:rsidRPr="000D2E90">
        <w:rPr>
          <w:rFonts w:ascii="Times New Roman" w:hAnsi="Times New Roman"/>
          <w:color w:val="000000"/>
        </w:rPr>
        <w:t>Carboplatin (AUC4, Day 1) and gemcitabine (1000</w:t>
      </w:r>
      <w:r w:rsidR="00EC2659">
        <w:rPr>
          <w:rFonts w:ascii="Times New Roman" w:hAnsi="Times New Roman"/>
          <w:color w:val="000000"/>
        </w:rPr>
        <w:t> </w:t>
      </w:r>
      <w:r w:rsidRPr="000D2E90">
        <w:rPr>
          <w:rFonts w:ascii="Times New Roman" w:hAnsi="Times New Roman"/>
          <w:color w:val="000000"/>
        </w:rPr>
        <w:t>mg/m</w:t>
      </w:r>
      <w:r w:rsidRPr="000D2E90">
        <w:rPr>
          <w:rFonts w:ascii="Times New Roman" w:hAnsi="Times New Roman"/>
          <w:color w:val="000000"/>
          <w:vertAlign w:val="superscript"/>
        </w:rPr>
        <w:t>2</w:t>
      </w:r>
      <w:r w:rsidRPr="000D2E90">
        <w:rPr>
          <w:rFonts w:ascii="Times New Roman" w:hAnsi="Times New Roman"/>
          <w:color w:val="000000"/>
          <w:sz w:val="14"/>
          <w:szCs w:val="14"/>
        </w:rPr>
        <w:t xml:space="preserve"> </w:t>
      </w:r>
      <w:r w:rsidRPr="000D2E90">
        <w:rPr>
          <w:rFonts w:ascii="Times New Roman" w:hAnsi="Times New Roman"/>
          <w:color w:val="000000"/>
        </w:rPr>
        <w:t>on Days 1 and 8) and concurrent placebo every 3</w:t>
      </w:r>
      <w:r w:rsidR="00EC2659">
        <w:rPr>
          <w:rFonts w:ascii="Times New Roman" w:hAnsi="Times New Roman"/>
          <w:color w:val="000000"/>
        </w:rPr>
        <w:t> </w:t>
      </w:r>
      <w:r w:rsidRPr="000D2E90">
        <w:rPr>
          <w:rFonts w:ascii="Times New Roman" w:hAnsi="Times New Roman"/>
          <w:color w:val="000000"/>
        </w:rPr>
        <w:t>weeks for 6 and up to 10 cycles followed by placebo (every 3</w:t>
      </w:r>
      <w:r w:rsidR="00EC2659">
        <w:rPr>
          <w:rFonts w:ascii="Times New Roman" w:hAnsi="Times New Roman"/>
          <w:color w:val="000000"/>
        </w:rPr>
        <w:t> </w:t>
      </w:r>
      <w:r w:rsidRPr="000D2E90">
        <w:rPr>
          <w:rFonts w:ascii="Times New Roman" w:hAnsi="Times New Roman"/>
          <w:color w:val="000000"/>
        </w:rPr>
        <w:t>weeks) alone until disease progression or unacceptable toxicity</w:t>
      </w:r>
    </w:p>
    <w:p w14:paraId="3183656E" w14:textId="4FB08A6B" w:rsidR="002E30F6" w:rsidRPr="000D2E90" w:rsidRDefault="002E30F6" w:rsidP="003C2FFD">
      <w:pPr>
        <w:widowControl/>
        <w:numPr>
          <w:ilvl w:val="0"/>
          <w:numId w:val="35"/>
        </w:numPr>
        <w:autoSpaceDE w:val="0"/>
        <w:autoSpaceDN w:val="0"/>
        <w:adjustRightInd w:val="0"/>
        <w:ind w:left="562" w:hanging="562"/>
        <w:rPr>
          <w:rFonts w:ascii="Times New Roman" w:hAnsi="Times New Roman"/>
          <w:color w:val="000000"/>
        </w:rPr>
      </w:pPr>
      <w:r w:rsidRPr="000D2E90">
        <w:rPr>
          <w:rFonts w:ascii="Times New Roman" w:hAnsi="Times New Roman"/>
          <w:color w:val="000000"/>
        </w:rPr>
        <w:t>Carboplatin (AUC4, Day 1) and gemcitabine (1000</w:t>
      </w:r>
      <w:r>
        <w:rPr>
          <w:rFonts w:ascii="Times New Roman" w:hAnsi="Times New Roman"/>
          <w:color w:val="000000"/>
        </w:rPr>
        <w:t> </w:t>
      </w:r>
      <w:r w:rsidRPr="000D2E90">
        <w:rPr>
          <w:rFonts w:ascii="Times New Roman" w:hAnsi="Times New Roman"/>
          <w:color w:val="000000"/>
        </w:rPr>
        <w:t>mg/m</w:t>
      </w:r>
      <w:r w:rsidRPr="000D2E90">
        <w:rPr>
          <w:rFonts w:ascii="Times New Roman" w:hAnsi="Times New Roman"/>
          <w:color w:val="000000"/>
          <w:vertAlign w:val="superscript"/>
        </w:rPr>
        <w:t>2</w:t>
      </w:r>
      <w:r w:rsidRPr="000D2E90">
        <w:rPr>
          <w:rFonts w:ascii="Times New Roman" w:hAnsi="Times New Roman"/>
          <w:color w:val="000000"/>
          <w:sz w:val="14"/>
          <w:szCs w:val="14"/>
        </w:rPr>
        <w:t xml:space="preserve"> </w:t>
      </w:r>
      <w:r w:rsidRPr="000D2E90">
        <w:rPr>
          <w:rFonts w:ascii="Times New Roman" w:hAnsi="Times New Roman"/>
          <w:color w:val="000000"/>
        </w:rPr>
        <w:t xml:space="preserve">on Days 1 and 8) and concurrent </w:t>
      </w:r>
      <w:r>
        <w:rPr>
          <w:rFonts w:ascii="Times New Roman" w:hAnsi="Times New Roman"/>
          <w:color w:val="000000"/>
        </w:rPr>
        <w:t>bevacizumab</w:t>
      </w:r>
      <w:r w:rsidRPr="000D2E90">
        <w:rPr>
          <w:rFonts w:ascii="Times New Roman" w:hAnsi="Times New Roman"/>
          <w:color w:val="000000"/>
        </w:rPr>
        <w:t xml:space="preserve"> (15</w:t>
      </w:r>
      <w:r w:rsidR="00EC2659">
        <w:rPr>
          <w:rFonts w:ascii="Times New Roman" w:hAnsi="Times New Roman"/>
          <w:color w:val="000000"/>
        </w:rPr>
        <w:t> </w:t>
      </w:r>
      <w:r w:rsidRPr="000D2E90">
        <w:rPr>
          <w:rFonts w:ascii="Times New Roman" w:hAnsi="Times New Roman"/>
          <w:color w:val="000000"/>
        </w:rPr>
        <w:t>mg/kg Day 1) every 3</w:t>
      </w:r>
      <w:r w:rsidR="00EC2659">
        <w:rPr>
          <w:rFonts w:ascii="Times New Roman" w:hAnsi="Times New Roman"/>
          <w:color w:val="000000"/>
        </w:rPr>
        <w:t> </w:t>
      </w:r>
      <w:r w:rsidRPr="000D2E90">
        <w:rPr>
          <w:rFonts w:ascii="Times New Roman" w:hAnsi="Times New Roman"/>
          <w:color w:val="000000"/>
        </w:rPr>
        <w:t xml:space="preserve">weeks for 6 and up to 10 cycles followed by </w:t>
      </w:r>
      <w:r>
        <w:rPr>
          <w:rFonts w:ascii="Times New Roman" w:hAnsi="Times New Roman"/>
          <w:color w:val="000000"/>
        </w:rPr>
        <w:t>bevacizumab</w:t>
      </w:r>
      <w:r w:rsidRPr="000D2E90">
        <w:rPr>
          <w:rFonts w:ascii="Times New Roman" w:hAnsi="Times New Roman"/>
          <w:color w:val="000000"/>
        </w:rPr>
        <w:t xml:space="preserve"> (15</w:t>
      </w:r>
      <w:r>
        <w:rPr>
          <w:rFonts w:ascii="Times New Roman" w:hAnsi="Times New Roman"/>
          <w:color w:val="000000"/>
        </w:rPr>
        <w:t> </w:t>
      </w:r>
      <w:r w:rsidRPr="000D2E90">
        <w:rPr>
          <w:rFonts w:ascii="Times New Roman" w:hAnsi="Times New Roman"/>
          <w:color w:val="000000"/>
        </w:rPr>
        <w:t>mg/kg every 3</w:t>
      </w:r>
      <w:r w:rsidR="00EC2659">
        <w:rPr>
          <w:rFonts w:ascii="Times New Roman" w:hAnsi="Times New Roman"/>
          <w:color w:val="000000"/>
        </w:rPr>
        <w:t> </w:t>
      </w:r>
      <w:r w:rsidRPr="000D2E90">
        <w:rPr>
          <w:rFonts w:ascii="Times New Roman" w:hAnsi="Times New Roman"/>
          <w:color w:val="000000"/>
        </w:rPr>
        <w:t>weeks) alone until disease progression or unacceptable toxicity</w:t>
      </w:r>
    </w:p>
    <w:p w14:paraId="18D6EFCD" w14:textId="77777777" w:rsidR="002E30F6" w:rsidRDefault="002E30F6" w:rsidP="00FA4903">
      <w:pPr>
        <w:widowControl/>
        <w:autoSpaceDE w:val="0"/>
        <w:autoSpaceDN w:val="0"/>
        <w:adjustRightInd w:val="0"/>
        <w:rPr>
          <w:rFonts w:ascii="Times New Roman" w:hAnsi="Times New Roman"/>
          <w:color w:val="000000"/>
        </w:rPr>
      </w:pPr>
    </w:p>
    <w:p w14:paraId="08BA3FDA" w14:textId="77777777" w:rsidR="002E30F6" w:rsidRPr="000D2E90"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color w:val="000000"/>
        </w:rPr>
        <w:t>The primary endpoint was progression-free survival based on investigator assessment using modified RECIST 1.0. Additional endpoints included objective response, duration of response, overall survival and safety. An independent review of the primary endpoint was also conducted.</w:t>
      </w:r>
    </w:p>
    <w:p w14:paraId="6C304065" w14:textId="77777777" w:rsidR="002E30F6" w:rsidRDefault="002E30F6" w:rsidP="00FA4903">
      <w:pPr>
        <w:widowControl/>
        <w:rPr>
          <w:rFonts w:ascii="Times New Roman" w:hAnsi="Times New Roman"/>
          <w:color w:val="000000"/>
        </w:rPr>
      </w:pPr>
    </w:p>
    <w:p w14:paraId="1223575C" w14:textId="77777777" w:rsidR="002E30F6" w:rsidRDefault="002E30F6" w:rsidP="00FA4903">
      <w:pPr>
        <w:widowControl/>
        <w:rPr>
          <w:rFonts w:ascii="Times New Roman" w:eastAsia="Times New Roman" w:hAnsi="Times New Roman"/>
        </w:rPr>
      </w:pPr>
      <w:r w:rsidRPr="000D2E90">
        <w:rPr>
          <w:rFonts w:ascii="Times New Roman" w:hAnsi="Times New Roman"/>
          <w:color w:val="000000"/>
        </w:rPr>
        <w:t xml:space="preserve">The results of this study are summarised in Table </w:t>
      </w:r>
      <w:r w:rsidR="00081947">
        <w:rPr>
          <w:rFonts w:ascii="Times New Roman" w:hAnsi="Times New Roman"/>
          <w:color w:val="000000"/>
        </w:rPr>
        <w:t>20</w:t>
      </w:r>
      <w:r w:rsidRPr="000D2E90">
        <w:rPr>
          <w:rFonts w:ascii="Times New Roman" w:hAnsi="Times New Roman"/>
          <w:color w:val="000000"/>
        </w:rPr>
        <w:t>.</w:t>
      </w:r>
    </w:p>
    <w:p w14:paraId="70DB10DA" w14:textId="77777777" w:rsidR="002E30F6" w:rsidRDefault="002E30F6" w:rsidP="00FA4903">
      <w:pPr>
        <w:widowControl/>
        <w:rPr>
          <w:rFonts w:ascii="Times New Roman" w:eastAsia="Times New Roman" w:hAnsi="Times New Roman"/>
        </w:rPr>
      </w:pPr>
    </w:p>
    <w:p w14:paraId="1F227063" w14:textId="77777777" w:rsidR="002E30F6" w:rsidRDefault="002E30F6" w:rsidP="00B56F29">
      <w:pPr>
        <w:pStyle w:val="Heading1"/>
        <w:keepNext/>
        <w:widowControl/>
        <w:ind w:left="0"/>
        <w:jc w:val="both"/>
        <w:rPr>
          <w:b w:val="0"/>
          <w:bCs w:val="0"/>
        </w:rPr>
      </w:pPr>
      <w:r>
        <w:rPr>
          <w:spacing w:val="-1"/>
        </w:rPr>
        <w:lastRenderedPageBreak/>
        <w:t>Table</w:t>
      </w:r>
      <w:r>
        <w:t xml:space="preserve"> </w:t>
      </w:r>
      <w:r w:rsidR="00081947">
        <w:t>20</w:t>
      </w:r>
      <w:r w:rsidR="00857EE6">
        <w:tab/>
      </w:r>
      <w:r>
        <w:rPr>
          <w:spacing w:val="-1"/>
        </w:rPr>
        <w:t>Efficacy</w:t>
      </w:r>
      <w:r>
        <w:rPr>
          <w:spacing w:val="-3"/>
        </w:rPr>
        <w:t xml:space="preserve"> </w:t>
      </w:r>
      <w:r>
        <w:rPr>
          <w:spacing w:val="-1"/>
        </w:rPr>
        <w:t>results</w:t>
      </w:r>
      <w:r>
        <w:rPr>
          <w:spacing w:val="-2"/>
        </w:rPr>
        <w:t xml:space="preserve"> </w:t>
      </w:r>
      <w:r>
        <w:t>from</w:t>
      </w:r>
      <w:r>
        <w:rPr>
          <w:spacing w:val="-2"/>
        </w:rPr>
        <w:t xml:space="preserve"> </w:t>
      </w:r>
      <w:r>
        <w:rPr>
          <w:spacing w:val="-1"/>
        </w:rPr>
        <w:t>study</w:t>
      </w:r>
      <w:r>
        <w:t xml:space="preserve"> </w:t>
      </w:r>
      <w:r>
        <w:rPr>
          <w:spacing w:val="-1"/>
        </w:rPr>
        <w:t>AVF4095g</w:t>
      </w:r>
    </w:p>
    <w:p w14:paraId="073E3CBE" w14:textId="77777777" w:rsidR="002E30F6" w:rsidRDefault="002E30F6" w:rsidP="002C0B97">
      <w:pPr>
        <w:keepNext/>
        <w:widowControl/>
        <w:rPr>
          <w:rFonts w:ascii="Times New Roman" w:eastAsia="Times New Roman" w:hAnsi="Times New Roman"/>
        </w:rPr>
      </w:pPr>
    </w:p>
    <w:tbl>
      <w:tblPr>
        <w:tblW w:w="5000" w:type="pct"/>
        <w:tblInd w:w="6" w:type="dxa"/>
        <w:tblLayout w:type="fixed"/>
        <w:tblCellMar>
          <w:left w:w="0" w:type="dxa"/>
          <w:right w:w="0" w:type="dxa"/>
        </w:tblCellMar>
        <w:tblLook w:val="01E0" w:firstRow="1" w:lastRow="1" w:firstColumn="1" w:lastColumn="1" w:noHBand="0" w:noVBand="0"/>
      </w:tblPr>
      <w:tblGrid>
        <w:gridCol w:w="2353"/>
        <w:gridCol w:w="1629"/>
        <w:gridCol w:w="1822"/>
        <w:gridCol w:w="348"/>
        <w:gridCol w:w="1158"/>
        <w:gridCol w:w="67"/>
        <w:gridCol w:w="1699"/>
      </w:tblGrid>
      <w:tr w:rsidR="002E30F6" w:rsidRPr="000D2E90" w14:paraId="7A8146C8" w14:textId="77777777" w:rsidTr="002C0B97">
        <w:trPr>
          <w:cantSplit/>
          <w:tblHeader/>
        </w:trPr>
        <w:tc>
          <w:tcPr>
            <w:tcW w:w="9386" w:type="dxa"/>
            <w:gridSpan w:val="7"/>
            <w:tcBorders>
              <w:top w:val="single" w:sz="5" w:space="0" w:color="000000"/>
              <w:left w:val="single" w:sz="5" w:space="0" w:color="000000"/>
              <w:bottom w:val="single" w:sz="5" w:space="0" w:color="000000"/>
              <w:right w:val="single" w:sz="5" w:space="0" w:color="000000"/>
            </w:tcBorders>
          </w:tcPr>
          <w:p w14:paraId="79ACF007" w14:textId="77777777" w:rsidR="002E30F6" w:rsidRPr="00827EF6" w:rsidRDefault="002E30F6" w:rsidP="002C0B97">
            <w:pPr>
              <w:pStyle w:val="TableParagraph"/>
              <w:keepNext/>
              <w:widowControl/>
              <w:spacing w:line="246" w:lineRule="exact"/>
              <w:ind w:left="102"/>
              <w:rPr>
                <w:rFonts w:ascii="Times New Roman" w:eastAsia="Times New Roman" w:hAnsi="Times New Roman"/>
              </w:rPr>
            </w:pPr>
            <w:r w:rsidRPr="00827EF6">
              <w:rPr>
                <w:rFonts w:ascii="Times New Roman" w:hAnsi="Times New Roman"/>
                <w:spacing w:val="-1"/>
              </w:rPr>
              <w:t>Progression-free</w:t>
            </w:r>
            <w:r w:rsidRPr="00827EF6">
              <w:rPr>
                <w:rFonts w:ascii="Times New Roman" w:hAnsi="Times New Roman"/>
                <w:spacing w:val="-3"/>
              </w:rPr>
              <w:t xml:space="preserve"> </w:t>
            </w:r>
            <w:r w:rsidRPr="00827EF6">
              <w:rPr>
                <w:rFonts w:ascii="Times New Roman" w:hAnsi="Times New Roman"/>
                <w:spacing w:val="-1"/>
              </w:rPr>
              <w:t>survival</w:t>
            </w:r>
          </w:p>
        </w:tc>
      </w:tr>
      <w:tr w:rsidR="002E30F6" w:rsidRPr="000D2E90" w14:paraId="6C6B352B" w14:textId="77777777" w:rsidTr="002C0B97">
        <w:trPr>
          <w:cantSplit/>
          <w:tblHeader/>
        </w:trPr>
        <w:tc>
          <w:tcPr>
            <w:tcW w:w="2433" w:type="dxa"/>
            <w:tcBorders>
              <w:top w:val="single" w:sz="5" w:space="0" w:color="000000"/>
              <w:left w:val="single" w:sz="5" w:space="0" w:color="000000"/>
              <w:bottom w:val="single" w:sz="5" w:space="0" w:color="000000"/>
              <w:right w:val="single" w:sz="5" w:space="0" w:color="000000"/>
            </w:tcBorders>
          </w:tcPr>
          <w:p w14:paraId="4C856BCE" w14:textId="77777777" w:rsidR="002E30F6" w:rsidRPr="000D2E90" w:rsidRDefault="002E30F6" w:rsidP="002C0B97">
            <w:pPr>
              <w:keepNext/>
              <w:widowControl/>
              <w:rPr>
                <w:rFonts w:ascii="Times New Roman" w:hAnsi="Times New Roman"/>
              </w:rPr>
            </w:pPr>
          </w:p>
        </w:tc>
        <w:tc>
          <w:tcPr>
            <w:tcW w:w="3569" w:type="dxa"/>
            <w:gridSpan w:val="2"/>
            <w:tcBorders>
              <w:top w:val="single" w:sz="5" w:space="0" w:color="000000"/>
              <w:left w:val="single" w:sz="5" w:space="0" w:color="000000"/>
              <w:bottom w:val="single" w:sz="5" w:space="0" w:color="000000"/>
              <w:right w:val="single" w:sz="5" w:space="0" w:color="000000"/>
            </w:tcBorders>
          </w:tcPr>
          <w:p w14:paraId="35858F22" w14:textId="77777777" w:rsidR="002E30F6" w:rsidRPr="000D2E90" w:rsidRDefault="002E30F6" w:rsidP="002C0B97">
            <w:pPr>
              <w:pStyle w:val="TableParagraph"/>
              <w:keepNext/>
              <w:widowControl/>
              <w:spacing w:line="246" w:lineRule="exact"/>
              <w:ind w:left="704"/>
              <w:rPr>
                <w:rFonts w:ascii="Times New Roman" w:eastAsia="Times New Roman" w:hAnsi="Times New Roman"/>
              </w:rPr>
            </w:pPr>
            <w:r w:rsidRPr="000D2E90">
              <w:rPr>
                <w:rFonts w:ascii="Times New Roman" w:hAnsi="Times New Roman"/>
                <w:spacing w:val="-1"/>
              </w:rPr>
              <w:t>Investigator</w:t>
            </w:r>
            <w:r w:rsidRPr="000D2E90">
              <w:rPr>
                <w:rFonts w:ascii="Times New Roman" w:hAnsi="Times New Roman"/>
                <w:spacing w:val="1"/>
              </w:rPr>
              <w:t xml:space="preserve"> </w:t>
            </w:r>
            <w:r w:rsidRPr="000D2E90">
              <w:rPr>
                <w:rFonts w:ascii="Times New Roman" w:hAnsi="Times New Roman"/>
                <w:spacing w:val="-2"/>
              </w:rPr>
              <w:t>Assessment</w:t>
            </w:r>
          </w:p>
        </w:tc>
        <w:tc>
          <w:tcPr>
            <w:tcW w:w="3384" w:type="dxa"/>
            <w:gridSpan w:val="4"/>
            <w:tcBorders>
              <w:top w:val="single" w:sz="5" w:space="0" w:color="000000"/>
              <w:left w:val="single" w:sz="5" w:space="0" w:color="000000"/>
              <w:bottom w:val="single" w:sz="5" w:space="0" w:color="000000"/>
              <w:right w:val="single" w:sz="5" w:space="0" w:color="000000"/>
            </w:tcBorders>
          </w:tcPr>
          <w:p w14:paraId="5FD0E843" w14:textId="77777777" w:rsidR="002E30F6" w:rsidRPr="00827EF6" w:rsidRDefault="002E30F6" w:rsidP="002C0B97">
            <w:pPr>
              <w:pStyle w:val="TableParagraph"/>
              <w:keepNext/>
              <w:widowControl/>
              <w:spacing w:line="246" w:lineRule="exact"/>
              <w:ind w:left="954"/>
              <w:rPr>
                <w:rFonts w:ascii="Times New Roman" w:eastAsia="Times New Roman" w:hAnsi="Times New Roman"/>
              </w:rPr>
            </w:pPr>
            <w:r w:rsidRPr="00827EF6">
              <w:rPr>
                <w:rFonts w:ascii="Times New Roman" w:hAnsi="Times New Roman"/>
                <w:spacing w:val="-1"/>
              </w:rPr>
              <w:t>IRC Assessment</w:t>
            </w:r>
          </w:p>
        </w:tc>
      </w:tr>
      <w:tr w:rsidR="002E30F6" w:rsidRPr="000D2E90" w14:paraId="31117A03" w14:textId="77777777" w:rsidTr="002C0B97">
        <w:trPr>
          <w:cantSplit/>
          <w:tblHeader/>
        </w:trPr>
        <w:tc>
          <w:tcPr>
            <w:tcW w:w="2433" w:type="dxa"/>
            <w:tcBorders>
              <w:top w:val="single" w:sz="5" w:space="0" w:color="000000"/>
              <w:left w:val="single" w:sz="5" w:space="0" w:color="000000"/>
              <w:bottom w:val="single" w:sz="5" w:space="0" w:color="000000"/>
              <w:right w:val="single" w:sz="5" w:space="0" w:color="000000"/>
            </w:tcBorders>
          </w:tcPr>
          <w:p w14:paraId="67E3A2DD" w14:textId="77777777" w:rsidR="002E30F6" w:rsidRPr="000D2E90" w:rsidRDefault="002E30F6" w:rsidP="002C0B97">
            <w:pPr>
              <w:keepNext/>
              <w:widowControl/>
              <w:rPr>
                <w:rFonts w:ascii="Times New Roman" w:hAnsi="Times New Roman"/>
              </w:rPr>
            </w:pPr>
          </w:p>
        </w:tc>
        <w:tc>
          <w:tcPr>
            <w:tcW w:w="1685" w:type="dxa"/>
            <w:tcBorders>
              <w:top w:val="single" w:sz="5" w:space="0" w:color="000000"/>
              <w:left w:val="single" w:sz="5" w:space="0" w:color="000000"/>
              <w:bottom w:val="single" w:sz="5" w:space="0" w:color="000000"/>
              <w:right w:val="single" w:sz="5" w:space="0" w:color="000000"/>
            </w:tcBorders>
          </w:tcPr>
          <w:p w14:paraId="22EBD606" w14:textId="4280B46B" w:rsidR="002E30F6" w:rsidRPr="000D2E90" w:rsidRDefault="002E30F6" w:rsidP="002C0B97">
            <w:pPr>
              <w:pStyle w:val="TableParagraph"/>
              <w:keepNext/>
              <w:widowControl/>
              <w:spacing w:line="241" w:lineRule="auto"/>
              <w:ind w:left="479" w:right="214" w:hanging="267"/>
              <w:rPr>
                <w:rFonts w:ascii="Times New Roman" w:eastAsia="Times New Roman" w:hAnsi="Times New Roman"/>
              </w:rPr>
            </w:pPr>
            <w:r w:rsidRPr="000D2E90">
              <w:rPr>
                <w:rFonts w:ascii="Times New Roman" w:hAnsi="Times New Roman"/>
                <w:spacing w:val="-1"/>
              </w:rPr>
              <w:t>Placebo</w:t>
            </w:r>
            <w:r w:rsidR="00D970C2">
              <w:rPr>
                <w:rFonts w:ascii="Times New Roman" w:hAnsi="Times New Roman"/>
                <w:spacing w:val="-1"/>
              </w:rPr>
              <w:t xml:space="preserve"> </w:t>
            </w:r>
            <w:r w:rsidRPr="000D2E90">
              <w:rPr>
                <w:rFonts w:ascii="Times New Roman" w:hAnsi="Times New Roman"/>
                <w:spacing w:val="-1"/>
              </w:rPr>
              <w:t>+</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r w:rsidRPr="000D2E90">
              <w:rPr>
                <w:rFonts w:ascii="Times New Roman" w:hAnsi="Times New Roman"/>
                <w:spacing w:val="-1"/>
              </w:rPr>
              <w:t>(n</w:t>
            </w:r>
            <w:r w:rsidR="00D5347D">
              <w:rPr>
                <w:rFonts w:ascii="Times New Roman" w:hAnsi="Times New Roman"/>
                <w:spacing w:val="-1"/>
              </w:rPr>
              <w:t> </w:t>
            </w:r>
            <w:r w:rsidRPr="000D2E90">
              <w:rPr>
                <w:rFonts w:ascii="Times New Roman" w:hAnsi="Times New Roman"/>
                <w:spacing w:val="-1"/>
              </w:rPr>
              <w:t>=</w:t>
            </w:r>
            <w:r w:rsidR="00D5347D">
              <w:rPr>
                <w:rFonts w:ascii="Times New Roman" w:hAnsi="Times New Roman"/>
                <w:spacing w:val="-1"/>
              </w:rPr>
              <w:t> </w:t>
            </w:r>
            <w:r w:rsidRPr="000D2E90">
              <w:rPr>
                <w:rFonts w:ascii="Times New Roman" w:hAnsi="Times New Roman"/>
                <w:spacing w:val="-1"/>
              </w:rPr>
              <w:t>242)</w:t>
            </w:r>
          </w:p>
        </w:tc>
        <w:tc>
          <w:tcPr>
            <w:tcW w:w="1884" w:type="dxa"/>
            <w:tcBorders>
              <w:top w:val="single" w:sz="5" w:space="0" w:color="000000"/>
              <w:left w:val="single" w:sz="5" w:space="0" w:color="000000"/>
              <w:bottom w:val="single" w:sz="5" w:space="0" w:color="000000"/>
              <w:right w:val="single" w:sz="5" w:space="0" w:color="000000"/>
            </w:tcBorders>
          </w:tcPr>
          <w:p w14:paraId="4C7E6092" w14:textId="70913233" w:rsidR="002E30F6" w:rsidRPr="000D2E90" w:rsidRDefault="002E30F6" w:rsidP="002C0B97">
            <w:pPr>
              <w:pStyle w:val="TableParagraph"/>
              <w:keepNext/>
              <w:widowControl/>
              <w:spacing w:before="19"/>
              <w:ind w:left="579" w:right="289" w:hanging="288"/>
              <w:rPr>
                <w:rFonts w:ascii="Times New Roman" w:eastAsia="Times New Roman" w:hAnsi="Times New Roman"/>
              </w:rPr>
            </w:pPr>
            <w:r>
              <w:rPr>
                <w:rFonts w:ascii="Times New Roman" w:hAnsi="Times New Roman"/>
                <w:spacing w:val="-1"/>
              </w:rPr>
              <w:t>Bevacizumab</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r w:rsidRPr="000D2E90">
              <w:rPr>
                <w:rFonts w:ascii="Times New Roman" w:hAnsi="Times New Roman"/>
                <w:spacing w:val="-1"/>
              </w:rPr>
              <w:t>(n</w:t>
            </w:r>
            <w:r w:rsidR="00D5347D">
              <w:rPr>
                <w:rFonts w:ascii="Times New Roman" w:hAnsi="Times New Roman"/>
                <w:spacing w:val="-1"/>
              </w:rPr>
              <w:t> </w:t>
            </w:r>
            <w:r w:rsidRPr="000D2E90">
              <w:rPr>
                <w:rFonts w:ascii="Times New Roman" w:hAnsi="Times New Roman"/>
                <w:spacing w:val="-1"/>
              </w:rPr>
              <w:t>=</w:t>
            </w:r>
            <w:r w:rsidR="00D5347D">
              <w:rPr>
                <w:rFonts w:ascii="Times New Roman" w:hAnsi="Times New Roman"/>
                <w:spacing w:val="-1"/>
              </w:rPr>
              <w:t> </w:t>
            </w:r>
            <w:r w:rsidRPr="000D2E90">
              <w:rPr>
                <w:rFonts w:ascii="Times New Roman" w:hAnsi="Times New Roman"/>
                <w:spacing w:val="-1"/>
              </w:rPr>
              <w:t>242)</w:t>
            </w:r>
          </w:p>
        </w:tc>
        <w:tc>
          <w:tcPr>
            <w:tcW w:w="1558" w:type="dxa"/>
            <w:gridSpan w:val="2"/>
            <w:tcBorders>
              <w:top w:val="single" w:sz="5" w:space="0" w:color="000000"/>
              <w:left w:val="single" w:sz="5" w:space="0" w:color="000000"/>
              <w:bottom w:val="single" w:sz="5" w:space="0" w:color="000000"/>
              <w:right w:val="single" w:sz="5" w:space="0" w:color="000000"/>
            </w:tcBorders>
          </w:tcPr>
          <w:p w14:paraId="274BAA51" w14:textId="2D59912D" w:rsidR="002E30F6" w:rsidRPr="000D2E90" w:rsidRDefault="002E30F6" w:rsidP="002C0B97">
            <w:pPr>
              <w:pStyle w:val="TableParagraph"/>
              <w:keepNext/>
              <w:widowControl/>
              <w:spacing w:line="241" w:lineRule="auto"/>
              <w:ind w:left="416" w:right="149" w:hanging="267"/>
              <w:rPr>
                <w:rFonts w:ascii="Times New Roman" w:eastAsia="Times New Roman" w:hAnsi="Times New Roman"/>
              </w:rPr>
            </w:pPr>
            <w:r w:rsidRPr="000D2E90">
              <w:rPr>
                <w:rFonts w:ascii="Times New Roman" w:hAnsi="Times New Roman"/>
                <w:spacing w:val="-1"/>
              </w:rPr>
              <w:t>Placebo</w:t>
            </w:r>
            <w:r w:rsidR="00D970C2">
              <w:rPr>
                <w:rFonts w:ascii="Times New Roman" w:hAnsi="Times New Roman"/>
                <w:spacing w:val="-1"/>
              </w:rPr>
              <w:t xml:space="preserve"> </w:t>
            </w:r>
            <w:r w:rsidRPr="000D2E90">
              <w:rPr>
                <w:rFonts w:ascii="Times New Roman" w:hAnsi="Times New Roman"/>
                <w:spacing w:val="-1"/>
              </w:rPr>
              <w:t>+</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r w:rsidRPr="000D2E90">
              <w:rPr>
                <w:rFonts w:ascii="Times New Roman" w:hAnsi="Times New Roman"/>
                <w:spacing w:val="-1"/>
              </w:rPr>
              <w:t>(n</w:t>
            </w:r>
            <w:r w:rsidR="00D5347D">
              <w:rPr>
                <w:rFonts w:ascii="Times New Roman" w:hAnsi="Times New Roman"/>
                <w:spacing w:val="-1"/>
              </w:rPr>
              <w:t> </w:t>
            </w:r>
            <w:r w:rsidRPr="000D2E90">
              <w:rPr>
                <w:rFonts w:ascii="Times New Roman" w:hAnsi="Times New Roman"/>
                <w:spacing w:val="-1"/>
              </w:rPr>
              <w:t>=</w:t>
            </w:r>
            <w:r w:rsidR="00D5347D">
              <w:rPr>
                <w:rFonts w:ascii="Times New Roman" w:hAnsi="Times New Roman"/>
                <w:spacing w:val="-1"/>
              </w:rPr>
              <w:t> </w:t>
            </w:r>
            <w:r w:rsidRPr="000D2E90">
              <w:rPr>
                <w:rFonts w:ascii="Times New Roman" w:hAnsi="Times New Roman"/>
                <w:spacing w:val="-1"/>
              </w:rPr>
              <w:t>242)</w:t>
            </w:r>
          </w:p>
        </w:tc>
        <w:tc>
          <w:tcPr>
            <w:tcW w:w="1826" w:type="dxa"/>
            <w:gridSpan w:val="2"/>
            <w:tcBorders>
              <w:top w:val="single" w:sz="5" w:space="0" w:color="000000"/>
              <w:left w:val="single" w:sz="5" w:space="0" w:color="000000"/>
              <w:bottom w:val="single" w:sz="5" w:space="0" w:color="000000"/>
              <w:right w:val="single" w:sz="5" w:space="0" w:color="000000"/>
            </w:tcBorders>
          </w:tcPr>
          <w:p w14:paraId="1CD1A0C5" w14:textId="63D7F5E1" w:rsidR="002E30F6" w:rsidRPr="000D2E90" w:rsidRDefault="002E30F6" w:rsidP="002C0B97">
            <w:pPr>
              <w:pStyle w:val="TableParagraph"/>
              <w:keepNext/>
              <w:widowControl/>
              <w:spacing w:before="19"/>
              <w:ind w:left="553" w:right="258" w:hanging="288"/>
              <w:rPr>
                <w:rFonts w:ascii="Times New Roman" w:eastAsia="Times New Roman" w:hAnsi="Times New Roman"/>
              </w:rPr>
            </w:pPr>
            <w:r>
              <w:rPr>
                <w:rFonts w:ascii="Times New Roman" w:hAnsi="Times New Roman"/>
                <w:spacing w:val="-1"/>
              </w:rPr>
              <w:t>Bevacizumab</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r w:rsidRPr="000D2E90">
              <w:rPr>
                <w:rFonts w:ascii="Times New Roman" w:hAnsi="Times New Roman"/>
                <w:spacing w:val="-1"/>
              </w:rPr>
              <w:t>(n</w:t>
            </w:r>
            <w:r w:rsidR="00D5347D">
              <w:rPr>
                <w:rFonts w:ascii="Times New Roman" w:hAnsi="Times New Roman"/>
                <w:spacing w:val="-1"/>
              </w:rPr>
              <w:t> </w:t>
            </w:r>
            <w:r w:rsidRPr="000D2E90">
              <w:rPr>
                <w:rFonts w:ascii="Times New Roman" w:hAnsi="Times New Roman"/>
                <w:spacing w:val="-1"/>
              </w:rPr>
              <w:t>=</w:t>
            </w:r>
            <w:r w:rsidR="00D5347D">
              <w:rPr>
                <w:rFonts w:ascii="Times New Roman" w:hAnsi="Times New Roman"/>
                <w:spacing w:val="-1"/>
              </w:rPr>
              <w:t> </w:t>
            </w:r>
            <w:r w:rsidRPr="000D2E90">
              <w:rPr>
                <w:rFonts w:ascii="Times New Roman" w:hAnsi="Times New Roman"/>
                <w:spacing w:val="-1"/>
              </w:rPr>
              <w:t>242)</w:t>
            </w:r>
          </w:p>
        </w:tc>
      </w:tr>
      <w:tr w:rsidR="002E30F6" w:rsidRPr="000D2E90" w14:paraId="6C4F6A08"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068293C5" w14:textId="77777777" w:rsidR="002E30F6" w:rsidRPr="000D2E90" w:rsidRDefault="002E30F6" w:rsidP="002C0B97">
            <w:pPr>
              <w:pStyle w:val="TableParagraph"/>
              <w:keepNext/>
              <w:widowControl/>
              <w:spacing w:line="248" w:lineRule="exact"/>
              <w:ind w:left="102"/>
              <w:rPr>
                <w:rFonts w:ascii="Times New Roman" w:eastAsia="Times New Roman" w:hAnsi="Times New Roman"/>
              </w:rPr>
            </w:pPr>
            <w:r w:rsidRPr="000D2E90">
              <w:rPr>
                <w:rFonts w:ascii="Times New Roman" w:hAnsi="Times New Roman"/>
                <w:i/>
                <w:spacing w:val="-1"/>
              </w:rPr>
              <w:t>Not</w:t>
            </w:r>
            <w:r w:rsidRPr="000D2E90">
              <w:rPr>
                <w:rFonts w:ascii="Times New Roman" w:hAnsi="Times New Roman"/>
                <w:i/>
                <w:spacing w:val="1"/>
              </w:rPr>
              <w:t xml:space="preserve"> </w:t>
            </w:r>
            <w:r w:rsidRPr="000D2E90">
              <w:rPr>
                <w:rFonts w:ascii="Times New Roman" w:hAnsi="Times New Roman"/>
                <w:i/>
                <w:spacing w:val="-1"/>
              </w:rPr>
              <w:t>censored</w:t>
            </w:r>
            <w:r w:rsidRPr="000D2E90">
              <w:rPr>
                <w:rFonts w:ascii="Times New Roman" w:hAnsi="Times New Roman"/>
                <w:i/>
              </w:rPr>
              <w:t xml:space="preserve"> </w:t>
            </w:r>
            <w:r w:rsidRPr="000D2E90">
              <w:rPr>
                <w:rFonts w:ascii="Times New Roman" w:hAnsi="Times New Roman"/>
                <w:i/>
                <w:spacing w:val="-1"/>
              </w:rPr>
              <w:t>for</w:t>
            </w:r>
            <w:r w:rsidRPr="000D2E90">
              <w:rPr>
                <w:rFonts w:ascii="Times New Roman" w:hAnsi="Times New Roman"/>
                <w:i/>
              </w:rPr>
              <w:t xml:space="preserve"> </w:t>
            </w:r>
            <w:r w:rsidRPr="000D2E90">
              <w:rPr>
                <w:rFonts w:ascii="Times New Roman" w:hAnsi="Times New Roman"/>
                <w:i/>
                <w:spacing w:val="-1"/>
              </w:rPr>
              <w:t>NPT</w:t>
            </w:r>
          </w:p>
        </w:tc>
        <w:tc>
          <w:tcPr>
            <w:tcW w:w="6953" w:type="dxa"/>
            <w:gridSpan w:val="6"/>
            <w:tcBorders>
              <w:top w:val="single" w:sz="5" w:space="0" w:color="000000"/>
              <w:left w:val="single" w:sz="5" w:space="0" w:color="000000"/>
              <w:bottom w:val="single" w:sz="5" w:space="0" w:color="000000"/>
              <w:right w:val="single" w:sz="5" w:space="0" w:color="000000"/>
            </w:tcBorders>
          </w:tcPr>
          <w:p w14:paraId="5A6B9567" w14:textId="77777777" w:rsidR="002E30F6" w:rsidRPr="000D2E90" w:rsidRDefault="002E30F6" w:rsidP="002C0B97">
            <w:pPr>
              <w:keepNext/>
              <w:widowControl/>
              <w:rPr>
                <w:rFonts w:ascii="Times New Roman" w:hAnsi="Times New Roman"/>
              </w:rPr>
            </w:pPr>
          </w:p>
        </w:tc>
      </w:tr>
      <w:tr w:rsidR="002E30F6" w:rsidRPr="000D2E90" w14:paraId="27969F99"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3DA39809" w14:textId="77777777" w:rsidR="002E30F6" w:rsidRPr="000D2E90" w:rsidRDefault="002E30F6" w:rsidP="002C0B97">
            <w:pPr>
              <w:pStyle w:val="TableParagraph"/>
              <w:keepNext/>
              <w:widowControl/>
              <w:spacing w:line="246" w:lineRule="exact"/>
              <w:ind w:left="102"/>
              <w:rPr>
                <w:rFonts w:ascii="Times New Roman" w:eastAsia="Times New Roman" w:hAnsi="Times New Roman"/>
              </w:rPr>
            </w:pPr>
            <w:r w:rsidRPr="000D2E90">
              <w:rPr>
                <w:rFonts w:ascii="Times New Roman" w:hAnsi="Times New Roman"/>
                <w:spacing w:val="-1"/>
              </w:rPr>
              <w:t>Median</w:t>
            </w:r>
            <w:r w:rsidRPr="000D2E90">
              <w:rPr>
                <w:rFonts w:ascii="Times New Roman" w:hAnsi="Times New Roman"/>
              </w:rPr>
              <w:t xml:space="preserve"> </w:t>
            </w:r>
            <w:r w:rsidRPr="000D2E90">
              <w:rPr>
                <w:rFonts w:ascii="Times New Roman" w:hAnsi="Times New Roman"/>
                <w:spacing w:val="-1"/>
              </w:rPr>
              <w:t>PFS</w:t>
            </w:r>
            <w:r w:rsidRPr="000D2E90">
              <w:rPr>
                <w:rFonts w:ascii="Times New Roman" w:hAnsi="Times New Roman"/>
                <w:spacing w:val="-3"/>
              </w:rPr>
              <w:t xml:space="preserve"> </w:t>
            </w:r>
            <w:r w:rsidRPr="000D2E90">
              <w:rPr>
                <w:rFonts w:ascii="Times New Roman" w:hAnsi="Times New Roman"/>
                <w:spacing w:val="-1"/>
              </w:rPr>
              <w:t>(months)</w:t>
            </w:r>
          </w:p>
        </w:tc>
        <w:tc>
          <w:tcPr>
            <w:tcW w:w="1685" w:type="dxa"/>
            <w:tcBorders>
              <w:top w:val="single" w:sz="5" w:space="0" w:color="000000"/>
              <w:left w:val="single" w:sz="5" w:space="0" w:color="000000"/>
              <w:bottom w:val="single" w:sz="5" w:space="0" w:color="000000"/>
              <w:right w:val="single" w:sz="5" w:space="0" w:color="000000"/>
            </w:tcBorders>
          </w:tcPr>
          <w:p w14:paraId="480C7719" w14:textId="77777777" w:rsidR="002E30F6" w:rsidRPr="000D2E90" w:rsidRDefault="002E30F6" w:rsidP="002C0B97">
            <w:pPr>
              <w:pStyle w:val="TableParagraph"/>
              <w:keepNext/>
              <w:widowControl/>
              <w:spacing w:line="246" w:lineRule="exact"/>
              <w:ind w:right="5"/>
              <w:jc w:val="center"/>
              <w:rPr>
                <w:rFonts w:ascii="Times New Roman" w:eastAsia="Times New Roman" w:hAnsi="Times New Roman"/>
              </w:rPr>
            </w:pPr>
            <w:r w:rsidRPr="000D2E90">
              <w:rPr>
                <w:rFonts w:ascii="Times New Roman" w:hAnsi="Times New Roman"/>
              </w:rPr>
              <w:t>8.4</w:t>
            </w:r>
          </w:p>
        </w:tc>
        <w:tc>
          <w:tcPr>
            <w:tcW w:w="1884" w:type="dxa"/>
            <w:tcBorders>
              <w:top w:val="single" w:sz="5" w:space="0" w:color="000000"/>
              <w:left w:val="single" w:sz="5" w:space="0" w:color="000000"/>
              <w:bottom w:val="single" w:sz="5" w:space="0" w:color="000000"/>
              <w:right w:val="single" w:sz="5" w:space="0" w:color="000000"/>
            </w:tcBorders>
          </w:tcPr>
          <w:p w14:paraId="2141CE27" w14:textId="77777777" w:rsidR="002E30F6" w:rsidRPr="000D2E90" w:rsidRDefault="002E30F6" w:rsidP="002C0B97">
            <w:pPr>
              <w:pStyle w:val="TableParagraph"/>
              <w:keepNext/>
              <w:widowControl/>
              <w:spacing w:line="246" w:lineRule="exact"/>
              <w:jc w:val="center"/>
              <w:rPr>
                <w:rFonts w:ascii="Times New Roman" w:eastAsia="Times New Roman" w:hAnsi="Times New Roman"/>
              </w:rPr>
            </w:pPr>
            <w:r w:rsidRPr="000D2E90">
              <w:rPr>
                <w:rFonts w:ascii="Times New Roman" w:hAnsi="Times New Roman"/>
              </w:rPr>
              <w:t>12.4</w:t>
            </w:r>
          </w:p>
        </w:tc>
        <w:tc>
          <w:tcPr>
            <w:tcW w:w="1558" w:type="dxa"/>
            <w:gridSpan w:val="2"/>
            <w:tcBorders>
              <w:top w:val="single" w:sz="5" w:space="0" w:color="000000"/>
              <w:left w:val="single" w:sz="5" w:space="0" w:color="000000"/>
              <w:bottom w:val="single" w:sz="5" w:space="0" w:color="000000"/>
              <w:right w:val="single" w:sz="5" w:space="0" w:color="000000"/>
            </w:tcBorders>
          </w:tcPr>
          <w:p w14:paraId="748E805D" w14:textId="77777777" w:rsidR="002E30F6" w:rsidRPr="000D2E90" w:rsidRDefault="002E30F6" w:rsidP="002C0B97">
            <w:pPr>
              <w:pStyle w:val="TableParagraph"/>
              <w:keepNext/>
              <w:widowControl/>
              <w:spacing w:line="246" w:lineRule="exact"/>
              <w:ind w:right="2"/>
              <w:jc w:val="center"/>
              <w:rPr>
                <w:rFonts w:ascii="Times New Roman" w:eastAsia="Times New Roman" w:hAnsi="Times New Roman"/>
              </w:rPr>
            </w:pPr>
            <w:r w:rsidRPr="000D2E90">
              <w:rPr>
                <w:rFonts w:ascii="Times New Roman" w:hAnsi="Times New Roman"/>
              </w:rPr>
              <w:t>8.6</w:t>
            </w:r>
          </w:p>
        </w:tc>
        <w:tc>
          <w:tcPr>
            <w:tcW w:w="1826" w:type="dxa"/>
            <w:gridSpan w:val="2"/>
            <w:tcBorders>
              <w:top w:val="single" w:sz="5" w:space="0" w:color="000000"/>
              <w:left w:val="single" w:sz="5" w:space="0" w:color="000000"/>
              <w:bottom w:val="single" w:sz="5" w:space="0" w:color="000000"/>
              <w:right w:val="single" w:sz="5" w:space="0" w:color="000000"/>
            </w:tcBorders>
          </w:tcPr>
          <w:p w14:paraId="19DF5398" w14:textId="77777777" w:rsidR="002E30F6" w:rsidRPr="000D2E90" w:rsidRDefault="002E30F6" w:rsidP="002C0B97">
            <w:pPr>
              <w:pStyle w:val="TableParagraph"/>
              <w:keepNext/>
              <w:widowControl/>
              <w:spacing w:line="246" w:lineRule="exact"/>
              <w:ind w:left="4"/>
              <w:jc w:val="center"/>
              <w:rPr>
                <w:rFonts w:ascii="Times New Roman" w:eastAsia="Times New Roman" w:hAnsi="Times New Roman"/>
              </w:rPr>
            </w:pPr>
            <w:r w:rsidRPr="000D2E90">
              <w:rPr>
                <w:rFonts w:ascii="Times New Roman" w:hAnsi="Times New Roman"/>
              </w:rPr>
              <w:t>12.3</w:t>
            </w:r>
          </w:p>
        </w:tc>
      </w:tr>
      <w:tr w:rsidR="002E30F6" w:rsidRPr="000D2E90" w14:paraId="130560B0"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58757EF5" w14:textId="77777777" w:rsidR="002E30F6" w:rsidRPr="000D2E90" w:rsidRDefault="002E30F6" w:rsidP="00FA4903">
            <w:pPr>
              <w:pStyle w:val="TableParagraph"/>
              <w:widowControl/>
              <w:spacing w:line="239" w:lineRule="auto"/>
              <w:ind w:left="102" w:right="1122"/>
              <w:rPr>
                <w:rFonts w:ascii="Times New Roman" w:eastAsia="Times New Roman" w:hAnsi="Times New Roman"/>
              </w:rPr>
            </w:pPr>
            <w:r w:rsidRPr="000D2E90">
              <w:rPr>
                <w:rFonts w:ascii="Times New Roman" w:hAnsi="Times New Roman"/>
                <w:spacing w:val="-1"/>
              </w:rPr>
              <w:t>Hazard</w:t>
            </w:r>
            <w:r w:rsidRPr="000D2E90">
              <w:rPr>
                <w:rFonts w:ascii="Times New Roman" w:hAnsi="Times New Roman"/>
              </w:rPr>
              <w:t xml:space="preserve"> ratio</w:t>
            </w:r>
            <w:r w:rsidRPr="000D2E90">
              <w:rPr>
                <w:rFonts w:ascii="Times New Roman" w:hAnsi="Times New Roman"/>
                <w:spacing w:val="22"/>
              </w:rPr>
              <w:t xml:space="preserve"> </w:t>
            </w:r>
            <w:r w:rsidRPr="000D2E90">
              <w:rPr>
                <w:rFonts w:ascii="Times New Roman" w:hAnsi="Times New Roman"/>
              </w:rPr>
              <w:t>(95%</w:t>
            </w:r>
            <w:r w:rsidRPr="000D2E90">
              <w:rPr>
                <w:rFonts w:ascii="Times New Roman" w:hAnsi="Times New Roman"/>
                <w:spacing w:val="-2"/>
              </w:rPr>
              <w:t xml:space="preserve"> CI)</w:t>
            </w:r>
          </w:p>
        </w:tc>
        <w:tc>
          <w:tcPr>
            <w:tcW w:w="3569" w:type="dxa"/>
            <w:gridSpan w:val="2"/>
            <w:tcBorders>
              <w:top w:val="single" w:sz="5" w:space="0" w:color="000000"/>
              <w:left w:val="single" w:sz="5" w:space="0" w:color="000000"/>
              <w:bottom w:val="single" w:sz="5" w:space="0" w:color="000000"/>
              <w:right w:val="single" w:sz="5" w:space="0" w:color="000000"/>
            </w:tcBorders>
          </w:tcPr>
          <w:p w14:paraId="2E9456B2" w14:textId="77777777" w:rsidR="002E30F6" w:rsidRPr="000D2E90" w:rsidRDefault="002E30F6" w:rsidP="00FA4903">
            <w:pPr>
              <w:pStyle w:val="TableParagraph"/>
              <w:widowControl/>
              <w:spacing w:before="117"/>
              <w:ind w:left="877"/>
              <w:rPr>
                <w:rFonts w:ascii="Times New Roman" w:eastAsia="Times New Roman" w:hAnsi="Times New Roman"/>
              </w:rPr>
            </w:pPr>
            <w:r w:rsidRPr="000D2E90">
              <w:rPr>
                <w:rFonts w:ascii="Times New Roman" w:hAnsi="Times New Roman"/>
              </w:rPr>
              <w:t xml:space="preserve">0.524 </w:t>
            </w:r>
            <w:r w:rsidRPr="000D2E90">
              <w:rPr>
                <w:rFonts w:ascii="Times New Roman" w:hAnsi="Times New Roman"/>
                <w:spacing w:val="-1"/>
              </w:rPr>
              <w:t>[0.425,</w:t>
            </w:r>
            <w:r w:rsidRPr="000D2E90">
              <w:rPr>
                <w:rFonts w:ascii="Times New Roman" w:hAnsi="Times New Roman"/>
              </w:rPr>
              <w:t xml:space="preserve"> </w:t>
            </w:r>
            <w:r w:rsidRPr="000D2E90">
              <w:rPr>
                <w:rFonts w:ascii="Times New Roman" w:hAnsi="Times New Roman"/>
                <w:spacing w:val="-1"/>
              </w:rPr>
              <w:t>0.645]</w:t>
            </w:r>
          </w:p>
        </w:tc>
        <w:tc>
          <w:tcPr>
            <w:tcW w:w="3384" w:type="dxa"/>
            <w:gridSpan w:val="4"/>
            <w:tcBorders>
              <w:top w:val="single" w:sz="5" w:space="0" w:color="000000"/>
              <w:left w:val="single" w:sz="5" w:space="0" w:color="000000"/>
              <w:bottom w:val="single" w:sz="5" w:space="0" w:color="000000"/>
              <w:right w:val="single" w:sz="5" w:space="0" w:color="000000"/>
            </w:tcBorders>
          </w:tcPr>
          <w:p w14:paraId="0BCEAE67" w14:textId="77777777" w:rsidR="002E30F6" w:rsidRPr="000D2E90" w:rsidRDefault="002E30F6" w:rsidP="00FA4903">
            <w:pPr>
              <w:pStyle w:val="TableParagraph"/>
              <w:widowControl/>
              <w:spacing w:before="117"/>
              <w:ind w:left="786"/>
              <w:rPr>
                <w:rFonts w:ascii="Times New Roman" w:eastAsia="Times New Roman" w:hAnsi="Times New Roman"/>
              </w:rPr>
            </w:pPr>
            <w:r w:rsidRPr="000D2E90">
              <w:rPr>
                <w:rFonts w:ascii="Times New Roman" w:hAnsi="Times New Roman"/>
              </w:rPr>
              <w:t xml:space="preserve">0.480 </w:t>
            </w:r>
            <w:r w:rsidRPr="000D2E90">
              <w:rPr>
                <w:rFonts w:ascii="Times New Roman" w:hAnsi="Times New Roman"/>
                <w:spacing w:val="-1"/>
              </w:rPr>
              <w:t>[0.377,</w:t>
            </w:r>
            <w:r w:rsidRPr="000D2E90">
              <w:rPr>
                <w:rFonts w:ascii="Times New Roman" w:hAnsi="Times New Roman"/>
              </w:rPr>
              <w:t xml:space="preserve"> </w:t>
            </w:r>
            <w:r w:rsidRPr="000D2E90">
              <w:rPr>
                <w:rFonts w:ascii="Times New Roman" w:hAnsi="Times New Roman"/>
                <w:spacing w:val="-1"/>
              </w:rPr>
              <w:t>0.613]</w:t>
            </w:r>
          </w:p>
        </w:tc>
      </w:tr>
      <w:tr w:rsidR="002E30F6" w:rsidRPr="000D2E90" w14:paraId="06ED8309"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505B0D6A" w14:textId="77777777" w:rsidR="002E30F6" w:rsidRPr="000D2E90" w:rsidRDefault="002E30F6" w:rsidP="00FA4903">
            <w:pPr>
              <w:pStyle w:val="TableParagraph"/>
              <w:widowControl/>
              <w:spacing w:line="246" w:lineRule="exact"/>
              <w:ind w:left="102"/>
              <w:rPr>
                <w:rFonts w:ascii="Times New Roman" w:eastAsia="Times New Roman" w:hAnsi="Times New Roman"/>
              </w:rPr>
            </w:pPr>
            <w:r w:rsidRPr="000D2E90">
              <w:rPr>
                <w:rFonts w:ascii="Times New Roman" w:eastAsia="Times New Roman" w:hAnsi="Times New Roman"/>
              </w:rPr>
              <w:t>p</w:t>
            </w:r>
            <w:r w:rsidRPr="000D2E90">
              <w:rPr>
                <w:rFonts w:ascii="Times New Roman" w:eastAsia="Times New Roman" w:hAnsi="Times New Roman"/>
                <w:spacing w:val="-1"/>
              </w:rPr>
              <w:t>–value</w:t>
            </w:r>
          </w:p>
        </w:tc>
        <w:tc>
          <w:tcPr>
            <w:tcW w:w="3569" w:type="dxa"/>
            <w:gridSpan w:val="2"/>
            <w:tcBorders>
              <w:top w:val="single" w:sz="5" w:space="0" w:color="000000"/>
              <w:left w:val="single" w:sz="5" w:space="0" w:color="000000"/>
              <w:bottom w:val="single" w:sz="5" w:space="0" w:color="000000"/>
              <w:right w:val="single" w:sz="5" w:space="0" w:color="000000"/>
            </w:tcBorders>
          </w:tcPr>
          <w:p w14:paraId="501E6E4E" w14:textId="7A5D1350" w:rsidR="002E30F6" w:rsidRPr="000D2E90" w:rsidRDefault="002E30F6" w:rsidP="00FA4903">
            <w:pPr>
              <w:pStyle w:val="TableParagraph"/>
              <w:widowControl/>
              <w:spacing w:line="246" w:lineRule="exact"/>
              <w:ind w:left="52"/>
              <w:jc w:val="center"/>
              <w:rPr>
                <w:rFonts w:ascii="Times New Roman" w:eastAsia="Times New Roman" w:hAnsi="Times New Roman"/>
              </w:rPr>
            </w:pPr>
            <w:r w:rsidRPr="000D2E90">
              <w:rPr>
                <w:rFonts w:ascii="Times New Roman" w:hAnsi="Times New Roman"/>
              </w:rPr>
              <w:t>&lt;</w:t>
            </w:r>
            <w:r w:rsidR="00F12BFB">
              <w:rPr>
                <w:rFonts w:ascii="Times New Roman" w:hAnsi="Times New Roman"/>
              </w:rPr>
              <w:t xml:space="preserve"> </w:t>
            </w:r>
            <w:r w:rsidRPr="000D2E90">
              <w:rPr>
                <w:rFonts w:ascii="Times New Roman" w:hAnsi="Times New Roman"/>
              </w:rPr>
              <w:t>0.0001</w:t>
            </w:r>
          </w:p>
        </w:tc>
        <w:tc>
          <w:tcPr>
            <w:tcW w:w="3384" w:type="dxa"/>
            <w:gridSpan w:val="4"/>
            <w:tcBorders>
              <w:top w:val="single" w:sz="5" w:space="0" w:color="000000"/>
              <w:left w:val="single" w:sz="5" w:space="0" w:color="000000"/>
              <w:bottom w:val="single" w:sz="5" w:space="0" w:color="000000"/>
              <w:right w:val="single" w:sz="5" w:space="0" w:color="000000"/>
            </w:tcBorders>
          </w:tcPr>
          <w:p w14:paraId="3A7A7529" w14:textId="37CE2E64" w:rsidR="002E30F6" w:rsidRPr="000D2E90" w:rsidRDefault="002E30F6" w:rsidP="00FA4903">
            <w:pPr>
              <w:pStyle w:val="TableParagraph"/>
              <w:widowControl/>
              <w:spacing w:line="246" w:lineRule="exact"/>
              <w:ind w:left="2"/>
              <w:jc w:val="center"/>
              <w:rPr>
                <w:rFonts w:ascii="Times New Roman" w:eastAsia="Times New Roman" w:hAnsi="Times New Roman"/>
              </w:rPr>
            </w:pPr>
            <w:r w:rsidRPr="000D2E90">
              <w:rPr>
                <w:rFonts w:ascii="Times New Roman" w:hAnsi="Times New Roman"/>
              </w:rPr>
              <w:t>&lt;</w:t>
            </w:r>
            <w:r w:rsidR="00F12BFB">
              <w:rPr>
                <w:rFonts w:ascii="Times New Roman" w:hAnsi="Times New Roman"/>
              </w:rPr>
              <w:t xml:space="preserve"> </w:t>
            </w:r>
            <w:r w:rsidRPr="000D2E90">
              <w:rPr>
                <w:rFonts w:ascii="Times New Roman" w:hAnsi="Times New Roman"/>
              </w:rPr>
              <w:t>0.0001</w:t>
            </w:r>
          </w:p>
        </w:tc>
      </w:tr>
      <w:tr w:rsidR="002E30F6" w:rsidRPr="000D2E90" w14:paraId="2DAD6332"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60C89B47" w14:textId="77777777" w:rsidR="002E30F6" w:rsidRPr="000D2E90" w:rsidRDefault="002E30F6" w:rsidP="00FA4903">
            <w:pPr>
              <w:pStyle w:val="TableParagraph"/>
              <w:widowControl/>
              <w:spacing w:line="246" w:lineRule="exact"/>
              <w:ind w:left="102"/>
              <w:rPr>
                <w:rFonts w:ascii="Times New Roman" w:eastAsia="Times New Roman" w:hAnsi="Times New Roman"/>
              </w:rPr>
            </w:pPr>
            <w:r w:rsidRPr="000D2E90">
              <w:rPr>
                <w:rFonts w:ascii="Times New Roman" w:hAnsi="Times New Roman"/>
                <w:i/>
                <w:spacing w:val="-1"/>
              </w:rPr>
              <w:t>Censored</w:t>
            </w:r>
            <w:r w:rsidRPr="000D2E90">
              <w:rPr>
                <w:rFonts w:ascii="Times New Roman" w:hAnsi="Times New Roman"/>
                <w:i/>
              </w:rPr>
              <w:t xml:space="preserve"> </w:t>
            </w:r>
            <w:r w:rsidRPr="000D2E90">
              <w:rPr>
                <w:rFonts w:ascii="Times New Roman" w:hAnsi="Times New Roman"/>
                <w:i/>
                <w:spacing w:val="-1"/>
              </w:rPr>
              <w:t>for</w:t>
            </w:r>
            <w:r w:rsidRPr="000D2E90">
              <w:rPr>
                <w:rFonts w:ascii="Times New Roman" w:hAnsi="Times New Roman"/>
                <w:i/>
              </w:rPr>
              <w:t xml:space="preserve"> </w:t>
            </w:r>
            <w:r w:rsidRPr="000D2E90">
              <w:rPr>
                <w:rFonts w:ascii="Times New Roman" w:hAnsi="Times New Roman"/>
                <w:i/>
                <w:spacing w:val="-1"/>
              </w:rPr>
              <w:t>NPT</w:t>
            </w:r>
          </w:p>
        </w:tc>
        <w:tc>
          <w:tcPr>
            <w:tcW w:w="6953" w:type="dxa"/>
            <w:gridSpan w:val="6"/>
            <w:tcBorders>
              <w:top w:val="single" w:sz="5" w:space="0" w:color="000000"/>
              <w:left w:val="single" w:sz="5" w:space="0" w:color="000000"/>
              <w:bottom w:val="single" w:sz="5" w:space="0" w:color="000000"/>
              <w:right w:val="single" w:sz="5" w:space="0" w:color="000000"/>
            </w:tcBorders>
          </w:tcPr>
          <w:p w14:paraId="0AF9D6AD" w14:textId="77777777" w:rsidR="002E30F6" w:rsidRPr="000D2E90" w:rsidRDefault="002E30F6" w:rsidP="00FA4903">
            <w:pPr>
              <w:widowControl/>
              <w:rPr>
                <w:rFonts w:ascii="Times New Roman" w:hAnsi="Times New Roman"/>
              </w:rPr>
            </w:pPr>
          </w:p>
        </w:tc>
      </w:tr>
      <w:tr w:rsidR="002E30F6" w:rsidRPr="000D2E90" w14:paraId="6A6118CB"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6FC33F6A" w14:textId="77777777" w:rsidR="002E30F6" w:rsidRPr="000D2E90" w:rsidRDefault="002E30F6" w:rsidP="00FA4903">
            <w:pPr>
              <w:pStyle w:val="TableParagraph"/>
              <w:widowControl/>
              <w:spacing w:line="246" w:lineRule="exact"/>
              <w:ind w:left="102"/>
              <w:rPr>
                <w:rFonts w:ascii="Times New Roman" w:eastAsia="Times New Roman" w:hAnsi="Times New Roman"/>
              </w:rPr>
            </w:pPr>
            <w:r w:rsidRPr="000D2E90">
              <w:rPr>
                <w:rFonts w:ascii="Times New Roman" w:hAnsi="Times New Roman"/>
                <w:spacing w:val="-1"/>
              </w:rPr>
              <w:t>Median</w:t>
            </w:r>
            <w:r w:rsidRPr="000D2E90">
              <w:rPr>
                <w:rFonts w:ascii="Times New Roman" w:hAnsi="Times New Roman"/>
              </w:rPr>
              <w:t xml:space="preserve"> </w:t>
            </w:r>
            <w:r w:rsidRPr="000D2E90">
              <w:rPr>
                <w:rFonts w:ascii="Times New Roman" w:hAnsi="Times New Roman"/>
                <w:spacing w:val="-1"/>
              </w:rPr>
              <w:t>PFS</w:t>
            </w:r>
            <w:r w:rsidRPr="000D2E90">
              <w:rPr>
                <w:rFonts w:ascii="Times New Roman" w:hAnsi="Times New Roman"/>
                <w:spacing w:val="-3"/>
              </w:rPr>
              <w:t xml:space="preserve"> </w:t>
            </w:r>
            <w:r w:rsidRPr="000D2E90">
              <w:rPr>
                <w:rFonts w:ascii="Times New Roman" w:hAnsi="Times New Roman"/>
                <w:spacing w:val="-1"/>
              </w:rPr>
              <w:t>(months)</w:t>
            </w:r>
          </w:p>
        </w:tc>
        <w:tc>
          <w:tcPr>
            <w:tcW w:w="1685" w:type="dxa"/>
            <w:tcBorders>
              <w:top w:val="single" w:sz="5" w:space="0" w:color="000000"/>
              <w:left w:val="single" w:sz="5" w:space="0" w:color="000000"/>
              <w:bottom w:val="single" w:sz="5" w:space="0" w:color="000000"/>
              <w:right w:val="single" w:sz="5" w:space="0" w:color="000000"/>
            </w:tcBorders>
          </w:tcPr>
          <w:p w14:paraId="3064C5F0" w14:textId="77777777" w:rsidR="002E30F6" w:rsidRPr="000D2E90" w:rsidRDefault="002E30F6" w:rsidP="00FA4903">
            <w:pPr>
              <w:pStyle w:val="TableParagraph"/>
              <w:widowControl/>
              <w:spacing w:line="246" w:lineRule="exact"/>
              <w:ind w:right="5"/>
              <w:jc w:val="center"/>
              <w:rPr>
                <w:rFonts w:ascii="Times New Roman" w:eastAsia="Times New Roman" w:hAnsi="Times New Roman"/>
              </w:rPr>
            </w:pPr>
            <w:r w:rsidRPr="000D2E90">
              <w:rPr>
                <w:rFonts w:ascii="Times New Roman" w:hAnsi="Times New Roman"/>
              </w:rPr>
              <w:t>8.4</w:t>
            </w:r>
          </w:p>
        </w:tc>
        <w:tc>
          <w:tcPr>
            <w:tcW w:w="1884" w:type="dxa"/>
            <w:tcBorders>
              <w:top w:val="single" w:sz="5" w:space="0" w:color="000000"/>
              <w:left w:val="single" w:sz="5" w:space="0" w:color="000000"/>
              <w:bottom w:val="single" w:sz="5" w:space="0" w:color="000000"/>
              <w:right w:val="single" w:sz="5" w:space="0" w:color="000000"/>
            </w:tcBorders>
          </w:tcPr>
          <w:p w14:paraId="250A488E" w14:textId="77777777" w:rsidR="002E30F6" w:rsidRPr="000D2E90" w:rsidRDefault="002E30F6" w:rsidP="00FA4903">
            <w:pPr>
              <w:pStyle w:val="TableParagraph"/>
              <w:widowControl/>
              <w:spacing w:line="246" w:lineRule="exact"/>
              <w:jc w:val="center"/>
              <w:rPr>
                <w:rFonts w:ascii="Times New Roman" w:eastAsia="Times New Roman" w:hAnsi="Times New Roman"/>
              </w:rPr>
            </w:pPr>
            <w:r w:rsidRPr="000D2E90">
              <w:rPr>
                <w:rFonts w:ascii="Times New Roman" w:hAnsi="Times New Roman"/>
              </w:rPr>
              <w:t>12.4</w:t>
            </w:r>
          </w:p>
        </w:tc>
        <w:tc>
          <w:tcPr>
            <w:tcW w:w="1558" w:type="dxa"/>
            <w:gridSpan w:val="2"/>
            <w:tcBorders>
              <w:top w:val="single" w:sz="5" w:space="0" w:color="000000"/>
              <w:left w:val="single" w:sz="5" w:space="0" w:color="000000"/>
              <w:bottom w:val="single" w:sz="5" w:space="0" w:color="000000"/>
              <w:right w:val="single" w:sz="5" w:space="0" w:color="000000"/>
            </w:tcBorders>
          </w:tcPr>
          <w:p w14:paraId="168E2430" w14:textId="77777777" w:rsidR="002E30F6" w:rsidRPr="000D2E90" w:rsidRDefault="002E30F6" w:rsidP="00FA4903">
            <w:pPr>
              <w:pStyle w:val="TableParagraph"/>
              <w:widowControl/>
              <w:spacing w:line="246" w:lineRule="exact"/>
              <w:ind w:right="2"/>
              <w:jc w:val="center"/>
              <w:rPr>
                <w:rFonts w:ascii="Times New Roman" w:eastAsia="Times New Roman" w:hAnsi="Times New Roman"/>
              </w:rPr>
            </w:pPr>
            <w:r w:rsidRPr="000D2E90">
              <w:rPr>
                <w:rFonts w:ascii="Times New Roman" w:hAnsi="Times New Roman"/>
              </w:rPr>
              <w:t>8.6</w:t>
            </w:r>
          </w:p>
        </w:tc>
        <w:tc>
          <w:tcPr>
            <w:tcW w:w="1826" w:type="dxa"/>
            <w:gridSpan w:val="2"/>
            <w:tcBorders>
              <w:top w:val="single" w:sz="5" w:space="0" w:color="000000"/>
              <w:left w:val="single" w:sz="5" w:space="0" w:color="000000"/>
              <w:bottom w:val="single" w:sz="5" w:space="0" w:color="000000"/>
              <w:right w:val="single" w:sz="5" w:space="0" w:color="000000"/>
            </w:tcBorders>
          </w:tcPr>
          <w:p w14:paraId="660F0C8B" w14:textId="77777777" w:rsidR="002E30F6" w:rsidRPr="000D2E90" w:rsidRDefault="002E30F6" w:rsidP="00FA4903">
            <w:pPr>
              <w:pStyle w:val="TableParagraph"/>
              <w:widowControl/>
              <w:spacing w:line="246" w:lineRule="exact"/>
              <w:ind w:left="4"/>
              <w:jc w:val="center"/>
              <w:rPr>
                <w:rFonts w:ascii="Times New Roman" w:eastAsia="Times New Roman" w:hAnsi="Times New Roman"/>
              </w:rPr>
            </w:pPr>
            <w:r w:rsidRPr="000D2E90">
              <w:rPr>
                <w:rFonts w:ascii="Times New Roman" w:hAnsi="Times New Roman"/>
              </w:rPr>
              <w:t>12.3</w:t>
            </w:r>
          </w:p>
        </w:tc>
      </w:tr>
      <w:tr w:rsidR="002E30F6" w:rsidRPr="000D2E90" w14:paraId="09B8B721"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2A011DF5" w14:textId="77777777" w:rsidR="002E30F6" w:rsidRPr="000D2E90" w:rsidRDefault="002E30F6" w:rsidP="00FA4903">
            <w:pPr>
              <w:pStyle w:val="TableParagraph"/>
              <w:widowControl/>
              <w:spacing w:line="241" w:lineRule="auto"/>
              <w:ind w:left="102" w:right="1122"/>
              <w:rPr>
                <w:rFonts w:ascii="Times New Roman" w:eastAsia="Times New Roman" w:hAnsi="Times New Roman"/>
              </w:rPr>
            </w:pPr>
            <w:r w:rsidRPr="000D2E90">
              <w:rPr>
                <w:rFonts w:ascii="Times New Roman" w:hAnsi="Times New Roman"/>
                <w:spacing w:val="-1"/>
              </w:rPr>
              <w:t>Hazard</w:t>
            </w:r>
            <w:r w:rsidRPr="000D2E90">
              <w:rPr>
                <w:rFonts w:ascii="Times New Roman" w:hAnsi="Times New Roman"/>
              </w:rPr>
              <w:t xml:space="preserve"> ratio</w:t>
            </w:r>
            <w:r w:rsidRPr="000D2E90">
              <w:rPr>
                <w:rFonts w:ascii="Times New Roman" w:hAnsi="Times New Roman"/>
                <w:spacing w:val="22"/>
              </w:rPr>
              <w:t xml:space="preserve"> </w:t>
            </w:r>
            <w:r w:rsidRPr="000D2E90">
              <w:rPr>
                <w:rFonts w:ascii="Times New Roman" w:hAnsi="Times New Roman"/>
              </w:rPr>
              <w:t>(95%</w:t>
            </w:r>
            <w:r w:rsidRPr="000D2E90">
              <w:rPr>
                <w:rFonts w:ascii="Times New Roman" w:hAnsi="Times New Roman"/>
                <w:spacing w:val="-2"/>
              </w:rPr>
              <w:t xml:space="preserve"> CI)</w:t>
            </w:r>
          </w:p>
        </w:tc>
        <w:tc>
          <w:tcPr>
            <w:tcW w:w="3569" w:type="dxa"/>
            <w:gridSpan w:val="2"/>
            <w:tcBorders>
              <w:top w:val="single" w:sz="5" w:space="0" w:color="000000"/>
              <w:left w:val="single" w:sz="5" w:space="0" w:color="000000"/>
              <w:bottom w:val="single" w:sz="5" w:space="0" w:color="000000"/>
              <w:right w:val="single" w:sz="5" w:space="0" w:color="000000"/>
            </w:tcBorders>
          </w:tcPr>
          <w:p w14:paraId="07E6FD4D" w14:textId="77777777" w:rsidR="002E30F6" w:rsidRPr="000D2E90" w:rsidRDefault="002E30F6" w:rsidP="00FA4903">
            <w:pPr>
              <w:pStyle w:val="TableParagraph"/>
              <w:widowControl/>
              <w:spacing w:before="120"/>
              <w:ind w:left="877"/>
              <w:rPr>
                <w:rFonts w:ascii="Times New Roman" w:eastAsia="Times New Roman" w:hAnsi="Times New Roman"/>
              </w:rPr>
            </w:pPr>
            <w:r w:rsidRPr="000D2E90">
              <w:rPr>
                <w:rFonts w:ascii="Times New Roman" w:hAnsi="Times New Roman"/>
              </w:rPr>
              <w:t xml:space="preserve">0.484 </w:t>
            </w:r>
            <w:r w:rsidRPr="000D2E90">
              <w:rPr>
                <w:rFonts w:ascii="Times New Roman" w:hAnsi="Times New Roman"/>
                <w:spacing w:val="-1"/>
              </w:rPr>
              <w:t>[0.388,</w:t>
            </w:r>
            <w:r w:rsidRPr="000D2E90">
              <w:rPr>
                <w:rFonts w:ascii="Times New Roman" w:hAnsi="Times New Roman"/>
              </w:rPr>
              <w:t xml:space="preserve"> </w:t>
            </w:r>
            <w:r w:rsidRPr="000D2E90">
              <w:rPr>
                <w:rFonts w:ascii="Times New Roman" w:hAnsi="Times New Roman"/>
                <w:spacing w:val="-1"/>
              </w:rPr>
              <w:t>0.605]</w:t>
            </w:r>
          </w:p>
        </w:tc>
        <w:tc>
          <w:tcPr>
            <w:tcW w:w="3384" w:type="dxa"/>
            <w:gridSpan w:val="4"/>
            <w:tcBorders>
              <w:top w:val="single" w:sz="5" w:space="0" w:color="000000"/>
              <w:left w:val="single" w:sz="5" w:space="0" w:color="000000"/>
              <w:bottom w:val="single" w:sz="5" w:space="0" w:color="000000"/>
              <w:right w:val="single" w:sz="5" w:space="0" w:color="000000"/>
            </w:tcBorders>
          </w:tcPr>
          <w:p w14:paraId="4390166A" w14:textId="77777777" w:rsidR="002E30F6" w:rsidRPr="000D2E90" w:rsidRDefault="002E30F6" w:rsidP="00FA4903">
            <w:pPr>
              <w:pStyle w:val="TableParagraph"/>
              <w:widowControl/>
              <w:spacing w:before="120"/>
              <w:ind w:left="786"/>
              <w:rPr>
                <w:rFonts w:ascii="Times New Roman" w:eastAsia="Times New Roman" w:hAnsi="Times New Roman"/>
              </w:rPr>
            </w:pPr>
            <w:r w:rsidRPr="000D2E90">
              <w:rPr>
                <w:rFonts w:ascii="Times New Roman" w:hAnsi="Times New Roman"/>
              </w:rPr>
              <w:t xml:space="preserve">0.451 </w:t>
            </w:r>
            <w:r w:rsidRPr="000D2E90">
              <w:rPr>
                <w:rFonts w:ascii="Times New Roman" w:hAnsi="Times New Roman"/>
                <w:spacing w:val="-1"/>
              </w:rPr>
              <w:t>[0.351,</w:t>
            </w:r>
            <w:r w:rsidRPr="000D2E90">
              <w:rPr>
                <w:rFonts w:ascii="Times New Roman" w:hAnsi="Times New Roman"/>
              </w:rPr>
              <w:t xml:space="preserve"> </w:t>
            </w:r>
            <w:r w:rsidRPr="000D2E90">
              <w:rPr>
                <w:rFonts w:ascii="Times New Roman" w:hAnsi="Times New Roman"/>
                <w:spacing w:val="-1"/>
              </w:rPr>
              <w:t>0.580]</w:t>
            </w:r>
          </w:p>
        </w:tc>
      </w:tr>
      <w:tr w:rsidR="002E30F6" w:rsidRPr="000D2E90" w14:paraId="15BA137E"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0E561F91" w14:textId="79F46E8C" w:rsidR="002E30F6" w:rsidRPr="000D2E90" w:rsidRDefault="002E30F6" w:rsidP="00FA4903">
            <w:pPr>
              <w:pStyle w:val="TableParagraph"/>
              <w:widowControl/>
              <w:spacing w:line="246" w:lineRule="exact"/>
              <w:ind w:left="102"/>
              <w:rPr>
                <w:rFonts w:ascii="Times New Roman" w:eastAsia="Times New Roman" w:hAnsi="Times New Roman"/>
              </w:rPr>
            </w:pPr>
            <w:r w:rsidRPr="000D2E90">
              <w:rPr>
                <w:rFonts w:ascii="Times New Roman" w:eastAsia="Times New Roman" w:hAnsi="Times New Roman"/>
              </w:rPr>
              <w:t>p</w:t>
            </w:r>
            <w:r w:rsidRPr="000D2E90">
              <w:rPr>
                <w:rFonts w:ascii="Times New Roman" w:eastAsia="Times New Roman" w:hAnsi="Times New Roman"/>
                <w:spacing w:val="-1"/>
              </w:rPr>
              <w:t>–value</w:t>
            </w:r>
          </w:p>
        </w:tc>
        <w:tc>
          <w:tcPr>
            <w:tcW w:w="3569" w:type="dxa"/>
            <w:gridSpan w:val="2"/>
            <w:tcBorders>
              <w:top w:val="single" w:sz="5" w:space="0" w:color="000000"/>
              <w:left w:val="single" w:sz="5" w:space="0" w:color="000000"/>
              <w:bottom w:val="single" w:sz="5" w:space="0" w:color="000000"/>
              <w:right w:val="single" w:sz="5" w:space="0" w:color="000000"/>
            </w:tcBorders>
          </w:tcPr>
          <w:p w14:paraId="1905C875" w14:textId="083E3612" w:rsidR="002E30F6" w:rsidRPr="000D2E90" w:rsidRDefault="002E30F6" w:rsidP="00FA4903">
            <w:pPr>
              <w:pStyle w:val="TableParagraph"/>
              <w:widowControl/>
              <w:spacing w:line="246" w:lineRule="exact"/>
              <w:ind w:left="55"/>
              <w:jc w:val="center"/>
              <w:rPr>
                <w:rFonts w:ascii="Times New Roman" w:eastAsia="Times New Roman" w:hAnsi="Times New Roman"/>
              </w:rPr>
            </w:pPr>
            <w:r w:rsidRPr="000D2E90">
              <w:rPr>
                <w:rFonts w:ascii="Times New Roman" w:hAnsi="Times New Roman"/>
              </w:rPr>
              <w:t>&lt;</w:t>
            </w:r>
            <w:r w:rsidR="00F12BFB">
              <w:rPr>
                <w:rFonts w:ascii="Times New Roman" w:hAnsi="Times New Roman"/>
              </w:rPr>
              <w:t xml:space="preserve"> </w:t>
            </w:r>
            <w:r w:rsidRPr="000D2E90">
              <w:rPr>
                <w:rFonts w:ascii="Times New Roman" w:hAnsi="Times New Roman"/>
              </w:rPr>
              <w:t>0.0001</w:t>
            </w:r>
          </w:p>
        </w:tc>
        <w:tc>
          <w:tcPr>
            <w:tcW w:w="3384" w:type="dxa"/>
            <w:gridSpan w:val="4"/>
            <w:tcBorders>
              <w:top w:val="single" w:sz="5" w:space="0" w:color="000000"/>
              <w:left w:val="single" w:sz="5" w:space="0" w:color="000000"/>
              <w:bottom w:val="single" w:sz="5" w:space="0" w:color="000000"/>
              <w:right w:val="single" w:sz="5" w:space="0" w:color="000000"/>
            </w:tcBorders>
          </w:tcPr>
          <w:p w14:paraId="0DE7EE9F" w14:textId="1CF879D1" w:rsidR="002E30F6" w:rsidRPr="000D2E90" w:rsidRDefault="002E30F6" w:rsidP="00FA4903">
            <w:pPr>
              <w:pStyle w:val="TableParagraph"/>
              <w:widowControl/>
              <w:spacing w:line="246" w:lineRule="exact"/>
              <w:ind w:left="2"/>
              <w:jc w:val="center"/>
              <w:rPr>
                <w:rFonts w:ascii="Times New Roman" w:eastAsia="Times New Roman" w:hAnsi="Times New Roman"/>
              </w:rPr>
            </w:pPr>
            <w:r w:rsidRPr="000D2E90">
              <w:rPr>
                <w:rFonts w:ascii="Times New Roman" w:hAnsi="Times New Roman"/>
              </w:rPr>
              <w:t>&lt;</w:t>
            </w:r>
            <w:r w:rsidR="00F12BFB">
              <w:rPr>
                <w:rFonts w:ascii="Times New Roman" w:hAnsi="Times New Roman"/>
              </w:rPr>
              <w:t xml:space="preserve"> </w:t>
            </w:r>
            <w:r w:rsidRPr="000D2E90">
              <w:rPr>
                <w:rFonts w:ascii="Times New Roman" w:hAnsi="Times New Roman"/>
              </w:rPr>
              <w:t>0.0001</w:t>
            </w:r>
          </w:p>
        </w:tc>
      </w:tr>
      <w:tr w:rsidR="002E30F6" w:rsidRPr="000D2E90" w14:paraId="4606444C" w14:textId="77777777" w:rsidTr="002C0B97">
        <w:trPr>
          <w:cantSplit/>
        </w:trPr>
        <w:tc>
          <w:tcPr>
            <w:tcW w:w="9386" w:type="dxa"/>
            <w:gridSpan w:val="7"/>
            <w:tcBorders>
              <w:top w:val="single" w:sz="5" w:space="0" w:color="000000"/>
              <w:left w:val="single" w:sz="5" w:space="0" w:color="000000"/>
              <w:bottom w:val="single" w:sz="5" w:space="0" w:color="000000"/>
              <w:right w:val="single" w:sz="5" w:space="0" w:color="000000"/>
            </w:tcBorders>
          </w:tcPr>
          <w:p w14:paraId="1E8A986D" w14:textId="77777777" w:rsidR="002E30F6" w:rsidRPr="000D2E90" w:rsidRDefault="002E30F6" w:rsidP="00FA4903">
            <w:pPr>
              <w:pStyle w:val="TableParagraph"/>
              <w:widowControl/>
              <w:spacing w:line="246" w:lineRule="exact"/>
              <w:ind w:left="102"/>
              <w:rPr>
                <w:rFonts w:ascii="Times New Roman" w:eastAsia="Times New Roman" w:hAnsi="Times New Roman"/>
              </w:rPr>
            </w:pPr>
            <w:r w:rsidRPr="000D2E90">
              <w:rPr>
                <w:rFonts w:ascii="Times New Roman" w:hAnsi="Times New Roman"/>
                <w:spacing w:val="-1"/>
              </w:rPr>
              <w:t>Objective</w:t>
            </w:r>
            <w:r w:rsidRPr="000D2E90">
              <w:rPr>
                <w:rFonts w:ascii="Times New Roman" w:hAnsi="Times New Roman"/>
              </w:rPr>
              <w:t xml:space="preserve"> </w:t>
            </w:r>
            <w:r w:rsidRPr="000D2E90">
              <w:rPr>
                <w:rFonts w:ascii="Times New Roman" w:hAnsi="Times New Roman"/>
                <w:spacing w:val="-1"/>
              </w:rPr>
              <w:t>response</w:t>
            </w:r>
            <w:r w:rsidRPr="000D2E90">
              <w:rPr>
                <w:rFonts w:ascii="Times New Roman" w:hAnsi="Times New Roman"/>
                <w:spacing w:val="-2"/>
              </w:rPr>
              <w:t xml:space="preserve"> </w:t>
            </w:r>
            <w:r w:rsidRPr="000D2E90">
              <w:rPr>
                <w:rFonts w:ascii="Times New Roman" w:hAnsi="Times New Roman"/>
                <w:spacing w:val="-1"/>
              </w:rPr>
              <w:t>rate</w:t>
            </w:r>
          </w:p>
        </w:tc>
      </w:tr>
      <w:tr w:rsidR="002E30F6" w:rsidRPr="000D2E90" w14:paraId="60824113"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7976E203" w14:textId="77777777" w:rsidR="002E30F6" w:rsidRPr="000D2E90" w:rsidRDefault="002E30F6" w:rsidP="00FA4903">
            <w:pPr>
              <w:widowControl/>
              <w:rPr>
                <w:rFonts w:ascii="Times New Roman" w:hAnsi="Times New Roman"/>
              </w:rPr>
            </w:pPr>
          </w:p>
        </w:tc>
        <w:tc>
          <w:tcPr>
            <w:tcW w:w="3569" w:type="dxa"/>
            <w:gridSpan w:val="2"/>
            <w:tcBorders>
              <w:top w:val="single" w:sz="5" w:space="0" w:color="000000"/>
              <w:left w:val="single" w:sz="5" w:space="0" w:color="000000"/>
              <w:bottom w:val="single" w:sz="5" w:space="0" w:color="000000"/>
              <w:right w:val="single" w:sz="5" w:space="0" w:color="000000"/>
            </w:tcBorders>
          </w:tcPr>
          <w:p w14:paraId="60C97517" w14:textId="77777777" w:rsidR="002E30F6" w:rsidRPr="000D2E90" w:rsidRDefault="002E30F6" w:rsidP="00FA4903">
            <w:pPr>
              <w:pStyle w:val="TableParagraph"/>
              <w:widowControl/>
              <w:spacing w:line="248" w:lineRule="exact"/>
              <w:ind w:left="704"/>
              <w:rPr>
                <w:rFonts w:ascii="Times New Roman" w:eastAsia="Times New Roman" w:hAnsi="Times New Roman"/>
              </w:rPr>
            </w:pPr>
            <w:r w:rsidRPr="000D2E90">
              <w:rPr>
                <w:rFonts w:ascii="Times New Roman" w:hAnsi="Times New Roman"/>
                <w:spacing w:val="-1"/>
              </w:rPr>
              <w:t>Investigator</w:t>
            </w:r>
            <w:r w:rsidRPr="000D2E90">
              <w:rPr>
                <w:rFonts w:ascii="Times New Roman" w:hAnsi="Times New Roman"/>
                <w:spacing w:val="1"/>
              </w:rPr>
              <w:t xml:space="preserve"> </w:t>
            </w:r>
            <w:r w:rsidRPr="000D2E90">
              <w:rPr>
                <w:rFonts w:ascii="Times New Roman" w:hAnsi="Times New Roman"/>
                <w:spacing w:val="-2"/>
              </w:rPr>
              <w:t>Assessment</w:t>
            </w:r>
          </w:p>
        </w:tc>
        <w:tc>
          <w:tcPr>
            <w:tcW w:w="3384" w:type="dxa"/>
            <w:gridSpan w:val="4"/>
            <w:tcBorders>
              <w:top w:val="single" w:sz="5" w:space="0" w:color="000000"/>
              <w:left w:val="single" w:sz="5" w:space="0" w:color="000000"/>
              <w:bottom w:val="single" w:sz="5" w:space="0" w:color="000000"/>
              <w:right w:val="single" w:sz="5" w:space="0" w:color="000000"/>
            </w:tcBorders>
          </w:tcPr>
          <w:p w14:paraId="2B9DD1B1" w14:textId="77777777" w:rsidR="002E30F6" w:rsidRPr="000D2E90" w:rsidRDefault="002E30F6" w:rsidP="00FA4903">
            <w:pPr>
              <w:pStyle w:val="TableParagraph"/>
              <w:widowControl/>
              <w:spacing w:line="248" w:lineRule="exact"/>
              <w:ind w:left="954"/>
              <w:rPr>
                <w:rFonts w:ascii="Times New Roman" w:eastAsia="Times New Roman" w:hAnsi="Times New Roman"/>
              </w:rPr>
            </w:pPr>
            <w:r w:rsidRPr="000D2E90">
              <w:rPr>
                <w:rFonts w:ascii="Times New Roman" w:hAnsi="Times New Roman"/>
                <w:spacing w:val="-1"/>
                <w:u w:val="single" w:color="000000"/>
              </w:rPr>
              <w:t>IRC Assessment</w:t>
            </w:r>
          </w:p>
        </w:tc>
      </w:tr>
      <w:tr w:rsidR="002E30F6" w:rsidRPr="000D2E90" w14:paraId="2289FF84"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00076493" w14:textId="77777777" w:rsidR="002E30F6" w:rsidRPr="000D2E90" w:rsidRDefault="002E30F6" w:rsidP="00FA4903">
            <w:pPr>
              <w:widowControl/>
              <w:rPr>
                <w:rFonts w:ascii="Times New Roman" w:hAnsi="Times New Roman"/>
              </w:rPr>
            </w:pPr>
          </w:p>
        </w:tc>
        <w:tc>
          <w:tcPr>
            <w:tcW w:w="1685" w:type="dxa"/>
            <w:tcBorders>
              <w:top w:val="single" w:sz="5" w:space="0" w:color="000000"/>
              <w:left w:val="single" w:sz="5" w:space="0" w:color="000000"/>
              <w:bottom w:val="single" w:sz="5" w:space="0" w:color="000000"/>
              <w:right w:val="single" w:sz="5" w:space="0" w:color="000000"/>
            </w:tcBorders>
          </w:tcPr>
          <w:p w14:paraId="36AA19BE" w14:textId="4959E05B" w:rsidR="002E30F6" w:rsidRPr="000D2E90" w:rsidRDefault="002E30F6" w:rsidP="00FA4903">
            <w:pPr>
              <w:pStyle w:val="TableParagraph"/>
              <w:widowControl/>
              <w:spacing w:before="19"/>
              <w:ind w:left="423" w:right="214" w:hanging="212"/>
              <w:rPr>
                <w:rFonts w:ascii="Times New Roman" w:eastAsia="Times New Roman" w:hAnsi="Times New Roman"/>
              </w:rPr>
            </w:pPr>
            <w:r w:rsidRPr="000D2E90">
              <w:rPr>
                <w:rFonts w:ascii="Times New Roman" w:hAnsi="Times New Roman"/>
                <w:spacing w:val="-1"/>
              </w:rPr>
              <w:t>Placebo</w:t>
            </w:r>
            <w:r w:rsidR="00A11F87">
              <w:rPr>
                <w:rFonts w:ascii="Times New Roman" w:hAnsi="Times New Roman"/>
                <w:spacing w:val="-1"/>
              </w:rPr>
              <w:t xml:space="preserve"> </w:t>
            </w:r>
            <w:r w:rsidRPr="000D2E90">
              <w:rPr>
                <w:rFonts w:ascii="Times New Roman" w:hAnsi="Times New Roman"/>
                <w:spacing w:val="-1"/>
              </w:rPr>
              <w:t>+</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r w:rsidRPr="000D2E90">
              <w:rPr>
                <w:rFonts w:ascii="Times New Roman" w:hAnsi="Times New Roman"/>
              </w:rPr>
              <w:t>(n</w:t>
            </w:r>
            <w:r w:rsidR="00C05751">
              <w:rPr>
                <w:rFonts w:ascii="Times New Roman" w:hAnsi="Times New Roman"/>
              </w:rPr>
              <w:t> </w:t>
            </w:r>
            <w:r w:rsidRPr="000D2E90">
              <w:rPr>
                <w:rFonts w:ascii="Times New Roman" w:hAnsi="Times New Roman"/>
              </w:rPr>
              <w:t>=</w:t>
            </w:r>
            <w:r w:rsidR="00C05751">
              <w:rPr>
                <w:rFonts w:ascii="Times New Roman" w:hAnsi="Times New Roman"/>
              </w:rPr>
              <w:t> </w:t>
            </w:r>
            <w:r w:rsidRPr="000D2E90">
              <w:rPr>
                <w:rFonts w:ascii="Times New Roman" w:hAnsi="Times New Roman"/>
                <w:spacing w:val="-1"/>
              </w:rPr>
              <w:t>242)</w:t>
            </w:r>
          </w:p>
        </w:tc>
        <w:tc>
          <w:tcPr>
            <w:tcW w:w="1884" w:type="dxa"/>
            <w:tcBorders>
              <w:top w:val="single" w:sz="5" w:space="0" w:color="000000"/>
              <w:left w:val="single" w:sz="5" w:space="0" w:color="000000"/>
              <w:bottom w:val="single" w:sz="5" w:space="0" w:color="000000"/>
              <w:right w:val="single" w:sz="5" w:space="0" w:color="000000"/>
            </w:tcBorders>
          </w:tcPr>
          <w:p w14:paraId="36AA6CA9" w14:textId="77777777" w:rsidR="002E30F6" w:rsidRDefault="002E30F6" w:rsidP="00FA4903">
            <w:pPr>
              <w:pStyle w:val="TableParagraph"/>
              <w:widowControl/>
              <w:spacing w:before="33"/>
              <w:ind w:left="524" w:right="289" w:hanging="233"/>
              <w:rPr>
                <w:rFonts w:ascii="Times New Roman" w:hAnsi="Times New Roman"/>
                <w:spacing w:val="26"/>
              </w:rPr>
            </w:pPr>
            <w:r>
              <w:rPr>
                <w:rFonts w:ascii="Times New Roman" w:hAnsi="Times New Roman"/>
                <w:spacing w:val="-1"/>
              </w:rPr>
              <w:t>Bevacizumab</w:t>
            </w:r>
            <w:r w:rsidR="00A11F87">
              <w:rPr>
                <w:rFonts w:ascii="Times New Roman" w:hAnsi="Times New Roman"/>
                <w:spacing w:val="-1"/>
              </w:rPr>
              <w:t xml:space="preserve"> </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p>
          <w:p w14:paraId="43176051" w14:textId="77777777" w:rsidR="002E30F6" w:rsidRPr="000D2E90" w:rsidRDefault="002E30F6" w:rsidP="00FA4903">
            <w:pPr>
              <w:pStyle w:val="TableParagraph"/>
              <w:widowControl/>
              <w:spacing w:before="33"/>
              <w:ind w:left="524" w:right="289" w:hanging="233"/>
              <w:rPr>
                <w:rFonts w:ascii="Times New Roman" w:eastAsia="Times New Roman" w:hAnsi="Times New Roman"/>
              </w:rPr>
            </w:pPr>
            <w:r w:rsidRPr="000D2E90">
              <w:rPr>
                <w:rFonts w:ascii="Times New Roman" w:hAnsi="Times New Roman"/>
              </w:rPr>
              <w:t xml:space="preserve">(n = </w:t>
            </w:r>
            <w:r w:rsidRPr="000D2E90">
              <w:rPr>
                <w:rFonts w:ascii="Times New Roman" w:hAnsi="Times New Roman"/>
                <w:spacing w:val="-1"/>
              </w:rPr>
              <w:t>242)</w:t>
            </w:r>
          </w:p>
        </w:tc>
        <w:tc>
          <w:tcPr>
            <w:tcW w:w="1627" w:type="dxa"/>
            <w:gridSpan w:val="3"/>
            <w:tcBorders>
              <w:top w:val="single" w:sz="5" w:space="0" w:color="000000"/>
              <w:left w:val="single" w:sz="5" w:space="0" w:color="000000"/>
              <w:bottom w:val="single" w:sz="5" w:space="0" w:color="000000"/>
              <w:right w:val="single" w:sz="5" w:space="0" w:color="000000"/>
            </w:tcBorders>
          </w:tcPr>
          <w:p w14:paraId="72D6E3DB" w14:textId="38E1E1FA" w:rsidR="002E30F6" w:rsidRPr="000D2E90" w:rsidRDefault="002E30F6" w:rsidP="00FA4903">
            <w:pPr>
              <w:pStyle w:val="TableParagraph"/>
              <w:widowControl/>
              <w:spacing w:line="241" w:lineRule="auto"/>
              <w:ind w:left="397" w:right="182" w:hanging="212"/>
              <w:rPr>
                <w:rFonts w:ascii="Times New Roman" w:eastAsia="Times New Roman" w:hAnsi="Times New Roman"/>
              </w:rPr>
            </w:pPr>
            <w:r w:rsidRPr="000D2E90">
              <w:rPr>
                <w:rFonts w:ascii="Times New Roman" w:hAnsi="Times New Roman"/>
                <w:spacing w:val="-1"/>
              </w:rPr>
              <w:t>Placebo</w:t>
            </w:r>
            <w:r w:rsidR="00A11F87">
              <w:rPr>
                <w:rFonts w:ascii="Times New Roman" w:hAnsi="Times New Roman"/>
                <w:spacing w:val="-1"/>
              </w:rPr>
              <w:t xml:space="preserve"> </w:t>
            </w:r>
            <w:r w:rsidRPr="000D2E90">
              <w:rPr>
                <w:rFonts w:ascii="Times New Roman" w:hAnsi="Times New Roman"/>
                <w:spacing w:val="-1"/>
              </w:rPr>
              <w:t>+</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r w:rsidRPr="000D2E90">
              <w:rPr>
                <w:rFonts w:ascii="Times New Roman" w:hAnsi="Times New Roman"/>
              </w:rPr>
              <w:t>(n</w:t>
            </w:r>
            <w:r w:rsidR="00C05751">
              <w:rPr>
                <w:rFonts w:ascii="Times New Roman" w:hAnsi="Times New Roman"/>
              </w:rPr>
              <w:t> </w:t>
            </w:r>
            <w:r w:rsidRPr="000D2E90">
              <w:rPr>
                <w:rFonts w:ascii="Times New Roman" w:hAnsi="Times New Roman"/>
              </w:rPr>
              <w:t>=</w:t>
            </w:r>
            <w:r w:rsidR="00C05751">
              <w:rPr>
                <w:rFonts w:ascii="Times New Roman" w:hAnsi="Times New Roman"/>
              </w:rPr>
              <w:t> </w:t>
            </w:r>
            <w:r w:rsidRPr="000D2E90">
              <w:rPr>
                <w:rFonts w:ascii="Times New Roman" w:hAnsi="Times New Roman"/>
                <w:spacing w:val="-1"/>
              </w:rPr>
              <w:t>242)</w:t>
            </w:r>
          </w:p>
        </w:tc>
        <w:tc>
          <w:tcPr>
            <w:tcW w:w="1757" w:type="dxa"/>
            <w:tcBorders>
              <w:top w:val="single" w:sz="5" w:space="0" w:color="000000"/>
              <w:left w:val="single" w:sz="5" w:space="0" w:color="000000"/>
              <w:bottom w:val="single" w:sz="5" w:space="0" w:color="000000"/>
              <w:right w:val="single" w:sz="5" w:space="0" w:color="000000"/>
            </w:tcBorders>
          </w:tcPr>
          <w:p w14:paraId="38F03FFF" w14:textId="77777777" w:rsidR="002E30F6" w:rsidRDefault="002E30F6" w:rsidP="00FA4903">
            <w:pPr>
              <w:pStyle w:val="TableParagraph"/>
              <w:widowControl/>
              <w:spacing w:before="19" w:line="266" w:lineRule="auto"/>
              <w:ind w:left="462" w:right="225" w:hanging="233"/>
              <w:rPr>
                <w:rFonts w:ascii="Times New Roman" w:hAnsi="Times New Roman"/>
                <w:spacing w:val="26"/>
              </w:rPr>
            </w:pPr>
            <w:r>
              <w:rPr>
                <w:rFonts w:ascii="Times New Roman" w:hAnsi="Times New Roman"/>
                <w:spacing w:val="-1"/>
              </w:rPr>
              <w:t>Bevacizumab</w:t>
            </w:r>
            <w:r w:rsidR="00A11F87">
              <w:rPr>
                <w:rFonts w:ascii="Times New Roman" w:hAnsi="Times New Roman"/>
                <w:spacing w:val="-1"/>
              </w:rPr>
              <w:t xml:space="preserve"> </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p>
          <w:p w14:paraId="73D3E1CA" w14:textId="1334F2DA" w:rsidR="002E30F6" w:rsidRPr="000D2E90" w:rsidRDefault="002E30F6" w:rsidP="00FA4903">
            <w:pPr>
              <w:pStyle w:val="TableParagraph"/>
              <w:widowControl/>
              <w:spacing w:before="19" w:line="266" w:lineRule="auto"/>
              <w:ind w:left="462" w:right="225" w:hanging="233"/>
              <w:rPr>
                <w:rFonts w:ascii="Times New Roman" w:eastAsia="Times New Roman" w:hAnsi="Times New Roman"/>
              </w:rPr>
            </w:pPr>
            <w:r w:rsidRPr="000D2E90">
              <w:rPr>
                <w:rFonts w:ascii="Times New Roman" w:hAnsi="Times New Roman"/>
              </w:rPr>
              <w:t>(n</w:t>
            </w:r>
            <w:r w:rsidR="00C05751">
              <w:rPr>
                <w:rFonts w:ascii="Times New Roman" w:hAnsi="Times New Roman"/>
              </w:rPr>
              <w:t> </w:t>
            </w:r>
            <w:r w:rsidRPr="000D2E90">
              <w:rPr>
                <w:rFonts w:ascii="Times New Roman" w:hAnsi="Times New Roman"/>
              </w:rPr>
              <w:t>=</w:t>
            </w:r>
            <w:r w:rsidR="00C05751">
              <w:rPr>
                <w:rFonts w:ascii="Times New Roman" w:hAnsi="Times New Roman"/>
              </w:rPr>
              <w:t> </w:t>
            </w:r>
            <w:r w:rsidRPr="000D2E90">
              <w:rPr>
                <w:rFonts w:ascii="Times New Roman" w:hAnsi="Times New Roman"/>
                <w:spacing w:val="-1"/>
              </w:rPr>
              <w:t>242)</w:t>
            </w:r>
          </w:p>
        </w:tc>
      </w:tr>
      <w:tr w:rsidR="002E30F6" w:rsidRPr="000D2E90" w14:paraId="67CEE872"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231C2B9E" w14:textId="77777777" w:rsidR="002E30F6" w:rsidRPr="000D2E90" w:rsidRDefault="002E30F6" w:rsidP="00FA4903">
            <w:pPr>
              <w:pStyle w:val="TableParagraph"/>
              <w:widowControl/>
              <w:spacing w:line="239" w:lineRule="auto"/>
              <w:ind w:left="102" w:right="414"/>
              <w:rPr>
                <w:rFonts w:ascii="Times New Roman" w:eastAsia="Times New Roman" w:hAnsi="Times New Roman"/>
              </w:rPr>
            </w:pPr>
            <w:r w:rsidRPr="000D2E90">
              <w:rPr>
                <w:rFonts w:ascii="Times New Roman" w:hAnsi="Times New Roman"/>
              </w:rPr>
              <w:t>%</w:t>
            </w:r>
            <w:r w:rsidRPr="000D2E90">
              <w:rPr>
                <w:rFonts w:ascii="Times New Roman" w:hAnsi="Times New Roman"/>
                <w:spacing w:val="1"/>
              </w:rPr>
              <w:t xml:space="preserve"> </w:t>
            </w:r>
            <w:r w:rsidRPr="000D2E90">
              <w:rPr>
                <w:rFonts w:ascii="Times New Roman" w:hAnsi="Times New Roman"/>
                <w:spacing w:val="-1"/>
              </w:rPr>
              <w:t>pts</w:t>
            </w:r>
            <w:r w:rsidRPr="000D2E90">
              <w:rPr>
                <w:rFonts w:ascii="Times New Roman" w:hAnsi="Times New Roman"/>
              </w:rPr>
              <w:t xml:space="preserve"> </w:t>
            </w:r>
            <w:r w:rsidRPr="000D2E90">
              <w:rPr>
                <w:rFonts w:ascii="Times New Roman" w:hAnsi="Times New Roman"/>
                <w:spacing w:val="-1"/>
              </w:rPr>
              <w:t>with</w:t>
            </w:r>
            <w:r w:rsidRPr="000D2E90">
              <w:rPr>
                <w:rFonts w:ascii="Times New Roman" w:hAnsi="Times New Roman"/>
              </w:rPr>
              <w:t xml:space="preserve"> </w:t>
            </w:r>
            <w:r w:rsidRPr="000D2E90">
              <w:rPr>
                <w:rFonts w:ascii="Times New Roman" w:hAnsi="Times New Roman"/>
                <w:spacing w:val="-1"/>
              </w:rPr>
              <w:t>objective</w:t>
            </w:r>
            <w:r w:rsidRPr="000D2E90">
              <w:rPr>
                <w:rFonts w:ascii="Times New Roman" w:hAnsi="Times New Roman"/>
                <w:spacing w:val="27"/>
              </w:rPr>
              <w:t xml:space="preserve"> </w:t>
            </w:r>
            <w:r w:rsidRPr="000D2E90">
              <w:rPr>
                <w:rFonts w:ascii="Times New Roman" w:hAnsi="Times New Roman"/>
                <w:spacing w:val="-1"/>
              </w:rPr>
              <w:t>response</w:t>
            </w:r>
          </w:p>
        </w:tc>
        <w:tc>
          <w:tcPr>
            <w:tcW w:w="1685" w:type="dxa"/>
            <w:tcBorders>
              <w:top w:val="single" w:sz="5" w:space="0" w:color="000000"/>
              <w:left w:val="single" w:sz="5" w:space="0" w:color="000000"/>
              <w:bottom w:val="single" w:sz="5" w:space="0" w:color="000000"/>
              <w:right w:val="single" w:sz="5" w:space="0" w:color="000000"/>
            </w:tcBorders>
          </w:tcPr>
          <w:p w14:paraId="0AC21CE0" w14:textId="77777777" w:rsidR="002E30F6" w:rsidRPr="000D2E90" w:rsidRDefault="002E30F6" w:rsidP="00FA4903">
            <w:pPr>
              <w:pStyle w:val="TableParagraph"/>
              <w:widowControl/>
              <w:spacing w:before="120"/>
              <w:ind w:left="548"/>
              <w:rPr>
                <w:rFonts w:ascii="Times New Roman" w:eastAsia="Times New Roman" w:hAnsi="Times New Roman"/>
              </w:rPr>
            </w:pPr>
            <w:r w:rsidRPr="000D2E90">
              <w:rPr>
                <w:rFonts w:ascii="Times New Roman" w:hAnsi="Times New Roman"/>
              </w:rPr>
              <w:t>57.4%</w:t>
            </w:r>
          </w:p>
        </w:tc>
        <w:tc>
          <w:tcPr>
            <w:tcW w:w="1884" w:type="dxa"/>
            <w:tcBorders>
              <w:top w:val="single" w:sz="5" w:space="0" w:color="000000"/>
              <w:left w:val="single" w:sz="5" w:space="0" w:color="000000"/>
              <w:bottom w:val="single" w:sz="5" w:space="0" w:color="000000"/>
              <w:right w:val="single" w:sz="5" w:space="0" w:color="000000"/>
            </w:tcBorders>
          </w:tcPr>
          <w:p w14:paraId="53DA73FF" w14:textId="77777777" w:rsidR="002E30F6" w:rsidRPr="000D2E90" w:rsidRDefault="002E30F6" w:rsidP="00FA4903">
            <w:pPr>
              <w:pStyle w:val="TableParagraph"/>
              <w:widowControl/>
              <w:spacing w:before="120"/>
              <w:ind w:right="1"/>
              <w:jc w:val="center"/>
              <w:rPr>
                <w:rFonts w:ascii="Times New Roman" w:eastAsia="Times New Roman" w:hAnsi="Times New Roman"/>
              </w:rPr>
            </w:pPr>
            <w:r w:rsidRPr="000D2E90">
              <w:rPr>
                <w:rFonts w:ascii="Times New Roman" w:hAnsi="Times New Roman"/>
              </w:rPr>
              <w:t>78.5%</w:t>
            </w:r>
          </w:p>
        </w:tc>
        <w:tc>
          <w:tcPr>
            <w:tcW w:w="1627" w:type="dxa"/>
            <w:gridSpan w:val="3"/>
            <w:tcBorders>
              <w:top w:val="single" w:sz="5" w:space="0" w:color="000000"/>
              <w:left w:val="single" w:sz="5" w:space="0" w:color="000000"/>
              <w:bottom w:val="single" w:sz="5" w:space="0" w:color="000000"/>
              <w:right w:val="single" w:sz="5" w:space="0" w:color="000000"/>
            </w:tcBorders>
          </w:tcPr>
          <w:p w14:paraId="7EA0E76F" w14:textId="77777777" w:rsidR="002E30F6" w:rsidRPr="000D2E90" w:rsidRDefault="002E30F6" w:rsidP="00FA4903">
            <w:pPr>
              <w:pStyle w:val="TableParagraph"/>
              <w:widowControl/>
              <w:spacing w:before="120"/>
              <w:ind w:left="522"/>
              <w:rPr>
                <w:rFonts w:ascii="Times New Roman" w:eastAsia="Times New Roman" w:hAnsi="Times New Roman"/>
              </w:rPr>
            </w:pPr>
            <w:r w:rsidRPr="000D2E90">
              <w:rPr>
                <w:rFonts w:ascii="Times New Roman" w:hAnsi="Times New Roman"/>
              </w:rPr>
              <w:t>53.7%</w:t>
            </w:r>
          </w:p>
        </w:tc>
        <w:tc>
          <w:tcPr>
            <w:tcW w:w="1757" w:type="dxa"/>
            <w:tcBorders>
              <w:top w:val="single" w:sz="5" w:space="0" w:color="000000"/>
              <w:left w:val="single" w:sz="5" w:space="0" w:color="000000"/>
              <w:bottom w:val="single" w:sz="5" w:space="0" w:color="000000"/>
              <w:right w:val="single" w:sz="5" w:space="0" w:color="000000"/>
            </w:tcBorders>
          </w:tcPr>
          <w:p w14:paraId="7DDB7971" w14:textId="77777777" w:rsidR="002E30F6" w:rsidRPr="000D2E90" w:rsidRDefault="002E30F6" w:rsidP="00FA4903">
            <w:pPr>
              <w:pStyle w:val="TableParagraph"/>
              <w:widowControl/>
              <w:spacing w:before="120"/>
              <w:ind w:right="1"/>
              <w:jc w:val="center"/>
              <w:rPr>
                <w:rFonts w:ascii="Times New Roman" w:eastAsia="Times New Roman" w:hAnsi="Times New Roman"/>
              </w:rPr>
            </w:pPr>
            <w:r w:rsidRPr="000D2E90">
              <w:rPr>
                <w:rFonts w:ascii="Times New Roman" w:hAnsi="Times New Roman"/>
              </w:rPr>
              <w:t>74.8%</w:t>
            </w:r>
          </w:p>
        </w:tc>
      </w:tr>
      <w:tr w:rsidR="002E30F6" w:rsidRPr="000D2E90" w14:paraId="552E3BA1"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07B85C1F" w14:textId="77777777" w:rsidR="002E30F6" w:rsidRPr="000D2E90" w:rsidRDefault="002E30F6" w:rsidP="00FA4903">
            <w:pPr>
              <w:pStyle w:val="TableParagraph"/>
              <w:widowControl/>
              <w:spacing w:line="248" w:lineRule="exact"/>
              <w:ind w:left="102"/>
              <w:rPr>
                <w:rFonts w:ascii="Times New Roman" w:eastAsia="Times New Roman" w:hAnsi="Times New Roman"/>
              </w:rPr>
            </w:pPr>
            <w:r w:rsidRPr="000D2E90">
              <w:rPr>
                <w:rFonts w:ascii="Times New Roman" w:eastAsia="Times New Roman" w:hAnsi="Times New Roman"/>
              </w:rPr>
              <w:t xml:space="preserve">p </w:t>
            </w:r>
            <w:r w:rsidRPr="000D2E90">
              <w:rPr>
                <w:rFonts w:ascii="Times New Roman" w:eastAsia="Times New Roman" w:hAnsi="Times New Roman"/>
                <w:spacing w:val="-1"/>
              </w:rPr>
              <w:t>–value</w:t>
            </w:r>
          </w:p>
        </w:tc>
        <w:tc>
          <w:tcPr>
            <w:tcW w:w="3569" w:type="dxa"/>
            <w:gridSpan w:val="2"/>
            <w:tcBorders>
              <w:top w:val="single" w:sz="5" w:space="0" w:color="000000"/>
              <w:left w:val="single" w:sz="5" w:space="0" w:color="000000"/>
              <w:bottom w:val="single" w:sz="5" w:space="0" w:color="000000"/>
              <w:right w:val="single" w:sz="5" w:space="0" w:color="000000"/>
            </w:tcBorders>
          </w:tcPr>
          <w:p w14:paraId="46B2CAA8" w14:textId="77777777" w:rsidR="002E30F6" w:rsidRPr="000D2E90" w:rsidRDefault="002E30F6" w:rsidP="00FA4903">
            <w:pPr>
              <w:pStyle w:val="TableParagraph"/>
              <w:widowControl/>
              <w:spacing w:line="248" w:lineRule="exact"/>
              <w:jc w:val="center"/>
              <w:rPr>
                <w:rFonts w:ascii="Times New Roman" w:eastAsia="Times New Roman" w:hAnsi="Times New Roman"/>
              </w:rPr>
            </w:pPr>
            <w:r w:rsidRPr="000D2E90">
              <w:rPr>
                <w:rFonts w:ascii="Times New Roman" w:hAnsi="Times New Roman"/>
              </w:rPr>
              <w:t>&lt; 0.0001</w:t>
            </w:r>
          </w:p>
        </w:tc>
        <w:tc>
          <w:tcPr>
            <w:tcW w:w="3384" w:type="dxa"/>
            <w:gridSpan w:val="4"/>
            <w:tcBorders>
              <w:top w:val="single" w:sz="5" w:space="0" w:color="000000"/>
              <w:left w:val="single" w:sz="5" w:space="0" w:color="000000"/>
              <w:bottom w:val="single" w:sz="5" w:space="0" w:color="000000"/>
              <w:right w:val="single" w:sz="5" w:space="0" w:color="000000"/>
            </w:tcBorders>
          </w:tcPr>
          <w:p w14:paraId="54156E1D" w14:textId="77777777" w:rsidR="002E30F6" w:rsidRPr="000D2E90" w:rsidRDefault="002E30F6" w:rsidP="00FA4903">
            <w:pPr>
              <w:pStyle w:val="TableParagraph"/>
              <w:widowControl/>
              <w:spacing w:line="248" w:lineRule="exact"/>
              <w:jc w:val="center"/>
              <w:rPr>
                <w:rFonts w:ascii="Times New Roman" w:eastAsia="Times New Roman" w:hAnsi="Times New Roman"/>
              </w:rPr>
            </w:pPr>
            <w:r w:rsidRPr="000D2E90">
              <w:rPr>
                <w:rFonts w:ascii="Times New Roman" w:hAnsi="Times New Roman"/>
              </w:rPr>
              <w:t>&lt; 0.0001</w:t>
            </w:r>
          </w:p>
        </w:tc>
      </w:tr>
      <w:tr w:rsidR="002E30F6" w:rsidRPr="000D2E90" w14:paraId="7F316E25" w14:textId="77777777" w:rsidTr="002C0B97">
        <w:trPr>
          <w:cantSplit/>
        </w:trPr>
        <w:tc>
          <w:tcPr>
            <w:tcW w:w="9386" w:type="dxa"/>
            <w:gridSpan w:val="7"/>
            <w:tcBorders>
              <w:top w:val="single" w:sz="5" w:space="0" w:color="000000"/>
              <w:left w:val="single" w:sz="5" w:space="0" w:color="000000"/>
              <w:bottom w:val="single" w:sz="5" w:space="0" w:color="000000"/>
              <w:right w:val="single" w:sz="5" w:space="0" w:color="000000"/>
            </w:tcBorders>
          </w:tcPr>
          <w:p w14:paraId="69B27B4F" w14:textId="77777777" w:rsidR="002E30F6" w:rsidRPr="000D2E90" w:rsidRDefault="002E30F6" w:rsidP="00FA4903">
            <w:pPr>
              <w:pStyle w:val="TableParagraph"/>
              <w:widowControl/>
              <w:spacing w:line="246" w:lineRule="exact"/>
              <w:ind w:left="102"/>
              <w:rPr>
                <w:rFonts w:ascii="Times New Roman" w:eastAsia="Times New Roman" w:hAnsi="Times New Roman"/>
              </w:rPr>
            </w:pPr>
            <w:r w:rsidRPr="000D2E90">
              <w:rPr>
                <w:rFonts w:ascii="Times New Roman" w:hAnsi="Times New Roman"/>
                <w:spacing w:val="-1"/>
              </w:rPr>
              <w:t>Overall</w:t>
            </w:r>
            <w:r w:rsidRPr="000D2E90">
              <w:rPr>
                <w:rFonts w:ascii="Times New Roman" w:hAnsi="Times New Roman"/>
                <w:spacing w:val="-2"/>
              </w:rPr>
              <w:t xml:space="preserve"> </w:t>
            </w:r>
            <w:r w:rsidRPr="000D2E90">
              <w:rPr>
                <w:rFonts w:ascii="Times New Roman" w:hAnsi="Times New Roman"/>
                <w:spacing w:val="-1"/>
              </w:rPr>
              <w:t>survival</w:t>
            </w:r>
          </w:p>
        </w:tc>
      </w:tr>
      <w:tr w:rsidR="002E30F6" w:rsidRPr="000D2E90" w14:paraId="033806BA"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265B8997" w14:textId="77777777" w:rsidR="002E30F6" w:rsidRPr="000D2E90" w:rsidRDefault="002E30F6" w:rsidP="00FA4903">
            <w:pPr>
              <w:widowControl/>
              <w:rPr>
                <w:rFonts w:ascii="Times New Roman" w:hAnsi="Times New Roman"/>
              </w:rPr>
            </w:pPr>
          </w:p>
        </w:tc>
        <w:tc>
          <w:tcPr>
            <w:tcW w:w="3929" w:type="dxa"/>
            <w:gridSpan w:val="3"/>
            <w:tcBorders>
              <w:top w:val="single" w:sz="5" w:space="0" w:color="000000"/>
              <w:left w:val="single" w:sz="5" w:space="0" w:color="000000"/>
              <w:bottom w:val="single" w:sz="5" w:space="0" w:color="000000"/>
              <w:right w:val="single" w:sz="5" w:space="0" w:color="000000"/>
            </w:tcBorders>
          </w:tcPr>
          <w:p w14:paraId="20BA1AFB" w14:textId="1EF45286" w:rsidR="002E30F6" w:rsidRPr="000D2E90" w:rsidRDefault="002E30F6" w:rsidP="00FA4903">
            <w:pPr>
              <w:pStyle w:val="TableParagraph"/>
              <w:widowControl/>
              <w:spacing w:before="5"/>
              <w:ind w:left="1335" w:right="1334"/>
              <w:jc w:val="center"/>
              <w:rPr>
                <w:rFonts w:ascii="Times New Roman" w:eastAsia="Times New Roman" w:hAnsi="Times New Roman"/>
              </w:rPr>
            </w:pPr>
            <w:r w:rsidRPr="000D2E90">
              <w:rPr>
                <w:rFonts w:ascii="Times New Roman" w:hAnsi="Times New Roman"/>
                <w:spacing w:val="-1"/>
              </w:rPr>
              <w:t>Placebo+</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r w:rsidRPr="000D2E90">
              <w:rPr>
                <w:rFonts w:ascii="Times New Roman" w:hAnsi="Times New Roman"/>
              </w:rPr>
              <w:t>(n</w:t>
            </w:r>
            <w:r w:rsidR="006B0EF9">
              <w:rPr>
                <w:rFonts w:ascii="Times New Roman" w:hAnsi="Times New Roman"/>
              </w:rPr>
              <w:t> </w:t>
            </w:r>
            <w:r w:rsidRPr="000D2E90">
              <w:rPr>
                <w:rFonts w:ascii="Times New Roman" w:hAnsi="Times New Roman"/>
              </w:rPr>
              <w:t>=</w:t>
            </w:r>
            <w:r w:rsidR="006B0EF9">
              <w:rPr>
                <w:rFonts w:ascii="Times New Roman" w:hAnsi="Times New Roman"/>
              </w:rPr>
              <w:t> </w:t>
            </w:r>
            <w:r w:rsidRPr="000D2E90">
              <w:rPr>
                <w:rFonts w:ascii="Times New Roman" w:hAnsi="Times New Roman"/>
                <w:spacing w:val="-1"/>
              </w:rPr>
              <w:t>242)</w:t>
            </w:r>
          </w:p>
        </w:tc>
        <w:tc>
          <w:tcPr>
            <w:tcW w:w="3024" w:type="dxa"/>
            <w:gridSpan w:val="3"/>
            <w:tcBorders>
              <w:top w:val="single" w:sz="5" w:space="0" w:color="000000"/>
              <w:left w:val="single" w:sz="5" w:space="0" w:color="000000"/>
              <w:bottom w:val="single" w:sz="5" w:space="0" w:color="000000"/>
              <w:right w:val="single" w:sz="5" w:space="0" w:color="000000"/>
            </w:tcBorders>
          </w:tcPr>
          <w:p w14:paraId="1EA9E0B5" w14:textId="77777777" w:rsidR="002E30F6" w:rsidRDefault="002E30F6" w:rsidP="00FA4903">
            <w:pPr>
              <w:pStyle w:val="TableParagraph"/>
              <w:widowControl/>
              <w:spacing w:before="19"/>
              <w:ind w:left="1095" w:right="858" w:hanging="233"/>
              <w:rPr>
                <w:rFonts w:ascii="Times New Roman" w:hAnsi="Times New Roman"/>
                <w:spacing w:val="26"/>
              </w:rPr>
            </w:pPr>
            <w:r>
              <w:rPr>
                <w:rFonts w:ascii="Times New Roman" w:hAnsi="Times New Roman"/>
                <w:spacing w:val="-1"/>
              </w:rPr>
              <w:t>Bevacizumab</w:t>
            </w:r>
            <w:r w:rsidRPr="000D2E90">
              <w:rPr>
                <w:rFonts w:ascii="Times New Roman" w:hAnsi="Times New Roman"/>
              </w:rPr>
              <w:t xml:space="preserve">+ </w:t>
            </w:r>
            <w:r w:rsidRPr="000D2E90">
              <w:rPr>
                <w:rFonts w:ascii="Times New Roman" w:hAnsi="Times New Roman"/>
                <w:spacing w:val="-1"/>
              </w:rPr>
              <w:t>C/G</w:t>
            </w:r>
            <w:r w:rsidRPr="000D2E90">
              <w:rPr>
                <w:rFonts w:ascii="Times New Roman" w:hAnsi="Times New Roman"/>
                <w:spacing w:val="26"/>
              </w:rPr>
              <w:t xml:space="preserve"> </w:t>
            </w:r>
          </w:p>
          <w:p w14:paraId="761E4B34" w14:textId="76759822" w:rsidR="002E30F6" w:rsidRPr="000D2E90" w:rsidRDefault="002E30F6" w:rsidP="00FA4903">
            <w:pPr>
              <w:pStyle w:val="TableParagraph"/>
              <w:widowControl/>
              <w:spacing w:before="19"/>
              <w:ind w:left="1095" w:right="858" w:hanging="233"/>
              <w:rPr>
                <w:rFonts w:ascii="Times New Roman" w:eastAsia="Times New Roman" w:hAnsi="Times New Roman"/>
              </w:rPr>
            </w:pPr>
            <w:r w:rsidRPr="000D2E90">
              <w:rPr>
                <w:rFonts w:ascii="Times New Roman" w:hAnsi="Times New Roman"/>
              </w:rPr>
              <w:t>(n</w:t>
            </w:r>
            <w:r w:rsidR="006B0EF9">
              <w:rPr>
                <w:rFonts w:ascii="Times New Roman" w:hAnsi="Times New Roman"/>
              </w:rPr>
              <w:t> </w:t>
            </w:r>
            <w:r w:rsidRPr="000D2E90">
              <w:rPr>
                <w:rFonts w:ascii="Times New Roman" w:hAnsi="Times New Roman"/>
              </w:rPr>
              <w:t>=</w:t>
            </w:r>
            <w:r w:rsidR="006B0EF9">
              <w:rPr>
                <w:rFonts w:ascii="Times New Roman" w:hAnsi="Times New Roman"/>
              </w:rPr>
              <w:t> </w:t>
            </w:r>
            <w:r w:rsidRPr="000D2E90">
              <w:rPr>
                <w:rFonts w:ascii="Times New Roman" w:hAnsi="Times New Roman"/>
                <w:spacing w:val="-1"/>
              </w:rPr>
              <w:t>242)</w:t>
            </w:r>
          </w:p>
        </w:tc>
      </w:tr>
      <w:tr w:rsidR="002E30F6" w:rsidRPr="000D2E90" w14:paraId="3BE97164"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1766B25D" w14:textId="77777777" w:rsidR="002E30F6" w:rsidRPr="000D2E90" w:rsidRDefault="002E30F6" w:rsidP="00FA4903">
            <w:pPr>
              <w:pStyle w:val="TableParagraph"/>
              <w:widowControl/>
              <w:spacing w:line="246" w:lineRule="exact"/>
              <w:ind w:left="102"/>
              <w:rPr>
                <w:rFonts w:ascii="Times New Roman" w:eastAsia="Times New Roman" w:hAnsi="Times New Roman"/>
              </w:rPr>
            </w:pPr>
            <w:r w:rsidRPr="000D2E90">
              <w:rPr>
                <w:rFonts w:ascii="Times New Roman" w:hAnsi="Times New Roman"/>
                <w:spacing w:val="-1"/>
              </w:rPr>
              <w:t>Median</w:t>
            </w:r>
            <w:r w:rsidRPr="000D2E90">
              <w:rPr>
                <w:rFonts w:ascii="Times New Roman" w:hAnsi="Times New Roman"/>
              </w:rPr>
              <w:t xml:space="preserve"> </w:t>
            </w:r>
            <w:r w:rsidRPr="000D2E90">
              <w:rPr>
                <w:rFonts w:ascii="Times New Roman" w:hAnsi="Times New Roman"/>
                <w:spacing w:val="-1"/>
              </w:rPr>
              <w:t>OS (months)</w:t>
            </w:r>
          </w:p>
        </w:tc>
        <w:tc>
          <w:tcPr>
            <w:tcW w:w="3929" w:type="dxa"/>
            <w:gridSpan w:val="3"/>
            <w:tcBorders>
              <w:top w:val="single" w:sz="5" w:space="0" w:color="000000"/>
              <w:left w:val="single" w:sz="5" w:space="0" w:color="000000"/>
              <w:bottom w:val="single" w:sz="5" w:space="0" w:color="000000"/>
              <w:right w:val="single" w:sz="5" w:space="0" w:color="000000"/>
            </w:tcBorders>
          </w:tcPr>
          <w:p w14:paraId="59D55461" w14:textId="77777777" w:rsidR="002E30F6" w:rsidRPr="000D2E90" w:rsidRDefault="002E30F6" w:rsidP="00FA4903">
            <w:pPr>
              <w:pStyle w:val="TableParagraph"/>
              <w:widowControl/>
              <w:spacing w:line="246" w:lineRule="exact"/>
              <w:jc w:val="center"/>
              <w:rPr>
                <w:rFonts w:ascii="Times New Roman" w:eastAsia="Times New Roman" w:hAnsi="Times New Roman"/>
              </w:rPr>
            </w:pPr>
            <w:r w:rsidRPr="000D2E90">
              <w:rPr>
                <w:rFonts w:ascii="Times New Roman" w:hAnsi="Times New Roman"/>
              </w:rPr>
              <w:t>32.9</w:t>
            </w:r>
          </w:p>
        </w:tc>
        <w:tc>
          <w:tcPr>
            <w:tcW w:w="3024" w:type="dxa"/>
            <w:gridSpan w:val="3"/>
            <w:tcBorders>
              <w:top w:val="single" w:sz="5" w:space="0" w:color="000000"/>
              <w:left w:val="single" w:sz="5" w:space="0" w:color="000000"/>
              <w:bottom w:val="single" w:sz="5" w:space="0" w:color="000000"/>
              <w:right w:val="single" w:sz="5" w:space="0" w:color="000000"/>
            </w:tcBorders>
          </w:tcPr>
          <w:p w14:paraId="6812FFBA" w14:textId="77777777" w:rsidR="002E30F6" w:rsidRPr="000D2E90" w:rsidRDefault="002E30F6" w:rsidP="00FA4903">
            <w:pPr>
              <w:pStyle w:val="TableParagraph"/>
              <w:widowControl/>
              <w:spacing w:line="246" w:lineRule="exact"/>
              <w:ind w:left="2"/>
              <w:jc w:val="center"/>
              <w:rPr>
                <w:rFonts w:ascii="Times New Roman" w:eastAsia="Times New Roman" w:hAnsi="Times New Roman"/>
              </w:rPr>
            </w:pPr>
            <w:r w:rsidRPr="000D2E90">
              <w:rPr>
                <w:rFonts w:ascii="Times New Roman" w:hAnsi="Times New Roman"/>
              </w:rPr>
              <w:t>33.6</w:t>
            </w:r>
          </w:p>
        </w:tc>
      </w:tr>
      <w:tr w:rsidR="002E30F6" w:rsidRPr="000D2E90" w14:paraId="03F0CA6E"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05AFD59C" w14:textId="77777777" w:rsidR="002E30F6" w:rsidRPr="000D2E90" w:rsidRDefault="002E30F6" w:rsidP="00FA4903">
            <w:pPr>
              <w:pStyle w:val="TableParagraph"/>
              <w:widowControl/>
              <w:spacing w:line="239" w:lineRule="auto"/>
              <w:ind w:left="157" w:right="1050" w:hanging="56"/>
              <w:rPr>
                <w:rFonts w:ascii="Times New Roman" w:eastAsia="Times New Roman" w:hAnsi="Times New Roman"/>
              </w:rPr>
            </w:pPr>
            <w:r w:rsidRPr="000D2E90">
              <w:rPr>
                <w:rFonts w:ascii="Times New Roman" w:hAnsi="Times New Roman"/>
                <w:spacing w:val="-1"/>
              </w:rPr>
              <w:t>Hazard</w:t>
            </w:r>
            <w:r w:rsidRPr="000D2E90">
              <w:rPr>
                <w:rFonts w:ascii="Times New Roman" w:hAnsi="Times New Roman"/>
              </w:rPr>
              <w:t xml:space="preserve"> </w:t>
            </w:r>
            <w:r w:rsidR="00D970C2">
              <w:rPr>
                <w:rFonts w:ascii="Times New Roman" w:hAnsi="Times New Roman"/>
                <w:spacing w:val="-1"/>
              </w:rPr>
              <w:t>r</w:t>
            </w:r>
            <w:r w:rsidRPr="000D2E90">
              <w:rPr>
                <w:rFonts w:ascii="Times New Roman" w:hAnsi="Times New Roman"/>
                <w:spacing w:val="-1"/>
              </w:rPr>
              <w:t>atio</w:t>
            </w:r>
            <w:r w:rsidRPr="000D2E90">
              <w:rPr>
                <w:rFonts w:ascii="Times New Roman" w:hAnsi="Times New Roman"/>
                <w:spacing w:val="26"/>
              </w:rPr>
              <w:t xml:space="preserve"> </w:t>
            </w:r>
            <w:r w:rsidRPr="000D2E90">
              <w:rPr>
                <w:rFonts w:ascii="Times New Roman" w:hAnsi="Times New Roman"/>
                <w:spacing w:val="-1"/>
              </w:rPr>
              <w:t>(95%</w:t>
            </w:r>
            <w:r w:rsidRPr="000D2E90">
              <w:rPr>
                <w:rFonts w:ascii="Times New Roman" w:hAnsi="Times New Roman"/>
                <w:spacing w:val="1"/>
              </w:rPr>
              <w:t xml:space="preserve"> </w:t>
            </w:r>
            <w:r w:rsidRPr="000D2E90">
              <w:rPr>
                <w:rFonts w:ascii="Times New Roman" w:hAnsi="Times New Roman"/>
                <w:spacing w:val="-2"/>
              </w:rPr>
              <w:t>CI)</w:t>
            </w:r>
          </w:p>
        </w:tc>
        <w:tc>
          <w:tcPr>
            <w:tcW w:w="6953" w:type="dxa"/>
            <w:gridSpan w:val="6"/>
            <w:tcBorders>
              <w:top w:val="single" w:sz="5" w:space="0" w:color="000000"/>
              <w:left w:val="single" w:sz="5" w:space="0" w:color="000000"/>
              <w:bottom w:val="single" w:sz="5" w:space="0" w:color="000000"/>
              <w:right w:val="single" w:sz="5" w:space="0" w:color="000000"/>
            </w:tcBorders>
          </w:tcPr>
          <w:p w14:paraId="45A271B3" w14:textId="77777777" w:rsidR="002E30F6" w:rsidRPr="000D2E90" w:rsidRDefault="002E30F6" w:rsidP="00FA4903">
            <w:pPr>
              <w:pStyle w:val="TableParagraph"/>
              <w:widowControl/>
              <w:spacing w:before="131"/>
              <w:ind w:left="49"/>
              <w:jc w:val="center"/>
              <w:rPr>
                <w:rFonts w:ascii="Times New Roman" w:eastAsia="Times New Roman" w:hAnsi="Times New Roman"/>
              </w:rPr>
            </w:pPr>
            <w:r w:rsidRPr="000D2E90">
              <w:rPr>
                <w:rFonts w:ascii="Times New Roman" w:hAnsi="Times New Roman"/>
              </w:rPr>
              <w:t>0.952</w:t>
            </w:r>
            <w:r w:rsidRPr="000D2E90">
              <w:rPr>
                <w:rFonts w:ascii="Times New Roman" w:hAnsi="Times New Roman"/>
                <w:spacing w:val="41"/>
              </w:rPr>
              <w:t xml:space="preserve"> </w:t>
            </w:r>
            <w:r w:rsidRPr="000D2E90">
              <w:rPr>
                <w:rFonts w:ascii="Times New Roman" w:hAnsi="Times New Roman"/>
                <w:spacing w:val="-1"/>
              </w:rPr>
              <w:t>[0.771,</w:t>
            </w:r>
            <w:r w:rsidRPr="000D2E90">
              <w:rPr>
                <w:rFonts w:ascii="Times New Roman" w:hAnsi="Times New Roman"/>
                <w:spacing w:val="-4"/>
              </w:rPr>
              <w:t xml:space="preserve"> </w:t>
            </w:r>
            <w:r w:rsidRPr="000D2E90">
              <w:rPr>
                <w:rFonts w:ascii="Times New Roman" w:hAnsi="Times New Roman"/>
                <w:spacing w:val="-1"/>
              </w:rPr>
              <w:t>1.176]</w:t>
            </w:r>
          </w:p>
        </w:tc>
      </w:tr>
      <w:tr w:rsidR="002E30F6" w:rsidRPr="000D2E90" w14:paraId="6DF189BF" w14:textId="77777777" w:rsidTr="002C0B97">
        <w:trPr>
          <w:cantSplit/>
        </w:trPr>
        <w:tc>
          <w:tcPr>
            <w:tcW w:w="2433" w:type="dxa"/>
            <w:tcBorders>
              <w:top w:val="single" w:sz="5" w:space="0" w:color="000000"/>
              <w:left w:val="single" w:sz="5" w:space="0" w:color="000000"/>
              <w:bottom w:val="single" w:sz="5" w:space="0" w:color="000000"/>
              <w:right w:val="single" w:sz="5" w:space="0" w:color="000000"/>
            </w:tcBorders>
          </w:tcPr>
          <w:p w14:paraId="47928EBD" w14:textId="77777777" w:rsidR="002E30F6" w:rsidRPr="000D2E90" w:rsidRDefault="002E30F6" w:rsidP="00FA4903">
            <w:pPr>
              <w:pStyle w:val="TableParagraph"/>
              <w:widowControl/>
              <w:spacing w:line="248" w:lineRule="exact"/>
              <w:ind w:left="102"/>
              <w:rPr>
                <w:rFonts w:ascii="Times New Roman" w:eastAsia="Times New Roman" w:hAnsi="Times New Roman"/>
              </w:rPr>
            </w:pPr>
            <w:r w:rsidRPr="000D2E90">
              <w:rPr>
                <w:rFonts w:ascii="Times New Roman" w:hAnsi="Times New Roman"/>
                <w:spacing w:val="-1"/>
              </w:rPr>
              <w:t>p-value</w:t>
            </w:r>
          </w:p>
        </w:tc>
        <w:tc>
          <w:tcPr>
            <w:tcW w:w="6953" w:type="dxa"/>
            <w:gridSpan w:val="6"/>
            <w:tcBorders>
              <w:top w:val="single" w:sz="5" w:space="0" w:color="000000"/>
              <w:left w:val="single" w:sz="5" w:space="0" w:color="000000"/>
              <w:bottom w:val="single" w:sz="5" w:space="0" w:color="000000"/>
              <w:right w:val="single" w:sz="5" w:space="0" w:color="000000"/>
            </w:tcBorders>
          </w:tcPr>
          <w:p w14:paraId="5C7ACC03" w14:textId="77777777" w:rsidR="002E30F6" w:rsidRPr="000D2E90" w:rsidRDefault="002E30F6" w:rsidP="00FA4903">
            <w:pPr>
              <w:pStyle w:val="TableParagraph"/>
              <w:widowControl/>
              <w:spacing w:line="248" w:lineRule="exact"/>
              <w:jc w:val="center"/>
              <w:rPr>
                <w:rFonts w:ascii="Times New Roman" w:eastAsia="Times New Roman" w:hAnsi="Times New Roman"/>
              </w:rPr>
            </w:pPr>
            <w:r w:rsidRPr="000D2E90">
              <w:rPr>
                <w:rFonts w:ascii="Times New Roman" w:hAnsi="Times New Roman"/>
              </w:rPr>
              <w:t>0.6479</w:t>
            </w:r>
          </w:p>
        </w:tc>
      </w:tr>
    </w:tbl>
    <w:p w14:paraId="663E4B7C" w14:textId="77777777" w:rsidR="002E30F6" w:rsidRDefault="002E30F6" w:rsidP="00C569C9">
      <w:pPr>
        <w:pStyle w:val="BodyText"/>
        <w:widowControl/>
        <w:ind w:left="0"/>
        <w:rPr>
          <w:spacing w:val="-1"/>
        </w:rPr>
      </w:pPr>
    </w:p>
    <w:p w14:paraId="7EE2D1D9" w14:textId="77777777" w:rsidR="002E30F6" w:rsidRDefault="002E30F6" w:rsidP="00B56F29">
      <w:pPr>
        <w:pStyle w:val="BodyText"/>
        <w:widowControl/>
        <w:ind w:left="0"/>
      </w:pPr>
      <w:r>
        <w:rPr>
          <w:spacing w:val="-1"/>
        </w:rPr>
        <w:t>PFS subgroup</w:t>
      </w:r>
      <w:r>
        <w:t xml:space="preserve"> </w:t>
      </w:r>
      <w:r>
        <w:rPr>
          <w:spacing w:val="-1"/>
        </w:rPr>
        <w:t>analyses</w:t>
      </w:r>
      <w:r>
        <w:rPr>
          <w:spacing w:val="-2"/>
        </w:rPr>
        <w:t xml:space="preserve"> </w:t>
      </w:r>
      <w:r>
        <w:rPr>
          <w:spacing w:val="-1"/>
        </w:rPr>
        <w:t>depending</w:t>
      </w:r>
      <w:r>
        <w:rPr>
          <w:spacing w:val="-3"/>
        </w:rPr>
        <w:t xml:space="preserve"> </w:t>
      </w:r>
      <w:r>
        <w:t xml:space="preserve">on </w:t>
      </w:r>
      <w:r>
        <w:rPr>
          <w:spacing w:val="-1"/>
        </w:rPr>
        <w:t>recurrence</w:t>
      </w:r>
      <w:r>
        <w:rPr>
          <w:spacing w:val="-2"/>
        </w:rPr>
        <w:t xml:space="preserve"> </w:t>
      </w:r>
      <w:r>
        <w:rPr>
          <w:spacing w:val="-1"/>
        </w:rPr>
        <w:t>since</w:t>
      </w:r>
      <w:r>
        <w:rPr>
          <w:spacing w:val="-2"/>
        </w:rPr>
        <w:t xml:space="preserve"> </w:t>
      </w:r>
      <w:r>
        <w:rPr>
          <w:spacing w:val="-1"/>
        </w:rPr>
        <w:t>last</w:t>
      </w:r>
      <w:r>
        <w:rPr>
          <w:spacing w:val="1"/>
        </w:rPr>
        <w:t xml:space="preserve"> </w:t>
      </w:r>
      <w:r>
        <w:rPr>
          <w:spacing w:val="-1"/>
        </w:rPr>
        <w:t>platinum</w:t>
      </w:r>
      <w:r>
        <w:rPr>
          <w:spacing w:val="-4"/>
        </w:rPr>
        <w:t xml:space="preserve"> </w:t>
      </w:r>
      <w:r>
        <w:rPr>
          <w:spacing w:val="-1"/>
        </w:rPr>
        <w:t>therapy</w:t>
      </w:r>
      <w:r>
        <w:rPr>
          <w:spacing w:val="-3"/>
        </w:rPr>
        <w:t xml:space="preserve"> </w:t>
      </w:r>
      <w:r>
        <w:t>are</w:t>
      </w:r>
      <w:r>
        <w:rPr>
          <w:spacing w:val="-2"/>
        </w:rPr>
        <w:t xml:space="preserve"> </w:t>
      </w:r>
      <w:r>
        <w:rPr>
          <w:spacing w:val="-1"/>
        </w:rPr>
        <w:t>summarised</w:t>
      </w:r>
      <w:r>
        <w:t xml:space="preserve"> in</w:t>
      </w:r>
      <w:r>
        <w:rPr>
          <w:spacing w:val="73"/>
        </w:rPr>
        <w:t xml:space="preserve"> </w:t>
      </w:r>
      <w:r>
        <w:t>Table</w:t>
      </w:r>
      <w:r w:rsidR="007F6509">
        <w:rPr>
          <w:spacing w:val="-2"/>
        </w:rPr>
        <w:t> </w:t>
      </w:r>
      <w:r w:rsidR="00081947">
        <w:rPr>
          <w:spacing w:val="-2"/>
        </w:rPr>
        <w:t>21</w:t>
      </w:r>
      <w:r>
        <w:t>.</w:t>
      </w:r>
    </w:p>
    <w:p w14:paraId="5E99710F" w14:textId="77777777" w:rsidR="002E30F6" w:rsidRDefault="002E30F6" w:rsidP="00B56F29">
      <w:pPr>
        <w:widowControl/>
        <w:rPr>
          <w:rFonts w:ascii="Times New Roman" w:eastAsia="Times New Roman" w:hAnsi="Times New Roman"/>
        </w:rPr>
      </w:pPr>
    </w:p>
    <w:p w14:paraId="3F9336C6" w14:textId="77777777" w:rsidR="002E30F6" w:rsidRDefault="002E30F6" w:rsidP="00B56F29">
      <w:pPr>
        <w:pStyle w:val="Heading1"/>
        <w:keepNext/>
        <w:widowControl/>
        <w:tabs>
          <w:tab w:val="left" w:pos="1353"/>
        </w:tabs>
        <w:ind w:left="0"/>
        <w:rPr>
          <w:b w:val="0"/>
          <w:bCs w:val="0"/>
        </w:rPr>
      </w:pPr>
      <w:r>
        <w:rPr>
          <w:spacing w:val="-1"/>
        </w:rPr>
        <w:t>Table</w:t>
      </w:r>
      <w:r>
        <w:t xml:space="preserve"> </w:t>
      </w:r>
      <w:r w:rsidR="00081947">
        <w:t>21</w:t>
      </w:r>
      <w:r w:rsidR="00857EE6">
        <w:tab/>
      </w:r>
      <w:r>
        <w:rPr>
          <w:spacing w:val="-1"/>
        </w:rPr>
        <w:t>Progression-free</w:t>
      </w:r>
      <w:r>
        <w:rPr>
          <w:spacing w:val="-2"/>
        </w:rPr>
        <w:t xml:space="preserve"> </w:t>
      </w:r>
      <w:r>
        <w:rPr>
          <w:spacing w:val="-1"/>
        </w:rPr>
        <w:t>survival</w:t>
      </w:r>
      <w:r>
        <w:rPr>
          <w:spacing w:val="-2"/>
        </w:rPr>
        <w:t xml:space="preserve"> </w:t>
      </w:r>
      <w:r>
        <w:rPr>
          <w:spacing w:val="-1"/>
        </w:rPr>
        <w:t>by time</w:t>
      </w:r>
      <w:r>
        <w:rPr>
          <w:spacing w:val="-2"/>
        </w:rPr>
        <w:t xml:space="preserve"> </w:t>
      </w:r>
      <w:r>
        <w:rPr>
          <w:spacing w:val="-1"/>
        </w:rPr>
        <w:t>from</w:t>
      </w:r>
      <w:r>
        <w:t xml:space="preserve"> </w:t>
      </w:r>
      <w:r>
        <w:rPr>
          <w:spacing w:val="-1"/>
        </w:rPr>
        <w:t>last</w:t>
      </w:r>
      <w:r>
        <w:rPr>
          <w:spacing w:val="-2"/>
        </w:rPr>
        <w:t xml:space="preserve"> </w:t>
      </w:r>
      <w:r>
        <w:rPr>
          <w:spacing w:val="-1"/>
        </w:rPr>
        <w:t>platinum</w:t>
      </w:r>
      <w:r>
        <w:rPr>
          <w:spacing w:val="1"/>
        </w:rPr>
        <w:t xml:space="preserve"> </w:t>
      </w:r>
      <w:r>
        <w:rPr>
          <w:spacing w:val="-1"/>
        </w:rPr>
        <w:t>therapy</w:t>
      </w:r>
      <w:r>
        <w:rPr>
          <w:spacing w:val="-3"/>
        </w:rPr>
        <w:t xml:space="preserve"> </w:t>
      </w:r>
      <w:r>
        <w:t xml:space="preserve">to </w:t>
      </w:r>
      <w:r>
        <w:rPr>
          <w:spacing w:val="-1"/>
        </w:rPr>
        <w:t>recurrence</w:t>
      </w:r>
    </w:p>
    <w:p w14:paraId="0DA91A1B" w14:textId="77777777" w:rsidR="002E30F6" w:rsidRDefault="002E30F6" w:rsidP="00B56F29">
      <w:pPr>
        <w:keepNext/>
        <w:widowControl/>
        <w:rPr>
          <w:rFonts w:ascii="Times New Roman" w:eastAsia="Times New Roman" w:hAnsi="Times New Roman"/>
          <w:b/>
          <w:bCs/>
        </w:rPr>
      </w:pPr>
    </w:p>
    <w:tbl>
      <w:tblPr>
        <w:tblW w:w="5000" w:type="pct"/>
        <w:tblInd w:w="6" w:type="dxa"/>
        <w:tblLayout w:type="fixed"/>
        <w:tblCellMar>
          <w:left w:w="115" w:type="dxa"/>
          <w:right w:w="115" w:type="dxa"/>
        </w:tblCellMar>
        <w:tblLook w:val="01E0" w:firstRow="1" w:lastRow="1" w:firstColumn="1" w:lastColumn="1" w:noHBand="0" w:noVBand="0"/>
      </w:tblPr>
      <w:tblGrid>
        <w:gridCol w:w="3088"/>
        <w:gridCol w:w="2994"/>
        <w:gridCol w:w="2994"/>
      </w:tblGrid>
      <w:tr w:rsidR="002E30F6" w14:paraId="4C576C4A" w14:textId="77777777" w:rsidTr="002C0B97">
        <w:trPr>
          <w:cantSplit/>
        </w:trPr>
        <w:tc>
          <w:tcPr>
            <w:tcW w:w="3194" w:type="dxa"/>
            <w:tcBorders>
              <w:top w:val="single" w:sz="5" w:space="0" w:color="000000"/>
              <w:left w:val="single" w:sz="5" w:space="0" w:color="000000"/>
              <w:bottom w:val="single" w:sz="5" w:space="0" w:color="000000"/>
              <w:right w:val="single" w:sz="5" w:space="0" w:color="000000"/>
            </w:tcBorders>
          </w:tcPr>
          <w:p w14:paraId="2B5B3EEC" w14:textId="77777777" w:rsidR="002E30F6" w:rsidRPr="000D2E90" w:rsidRDefault="002E30F6" w:rsidP="00FA4903">
            <w:pPr>
              <w:widowControl/>
              <w:rPr>
                <w:rFonts w:ascii="Times New Roman" w:hAnsi="Times New Roman"/>
              </w:rPr>
            </w:pPr>
          </w:p>
        </w:tc>
        <w:tc>
          <w:tcPr>
            <w:tcW w:w="6192" w:type="dxa"/>
            <w:gridSpan w:val="2"/>
            <w:tcBorders>
              <w:top w:val="single" w:sz="5" w:space="0" w:color="000000"/>
              <w:left w:val="single" w:sz="5" w:space="0" w:color="000000"/>
              <w:bottom w:val="single" w:sz="5" w:space="0" w:color="000000"/>
              <w:right w:val="single" w:sz="5" w:space="0" w:color="000000"/>
            </w:tcBorders>
          </w:tcPr>
          <w:p w14:paraId="6689B7A7" w14:textId="77777777" w:rsidR="002E30F6" w:rsidRPr="000D2E90" w:rsidRDefault="002E30F6" w:rsidP="00FA4903">
            <w:pPr>
              <w:pStyle w:val="TableParagraph"/>
              <w:widowControl/>
              <w:spacing w:line="246" w:lineRule="exact"/>
              <w:ind w:left="2014"/>
              <w:rPr>
                <w:rFonts w:ascii="Times New Roman" w:eastAsia="Times New Roman" w:hAnsi="Times New Roman"/>
              </w:rPr>
            </w:pPr>
            <w:r w:rsidRPr="000D2E90">
              <w:rPr>
                <w:rFonts w:ascii="Times New Roman" w:hAnsi="Times New Roman"/>
                <w:spacing w:val="-1"/>
              </w:rPr>
              <w:t>Investigator</w:t>
            </w:r>
            <w:r w:rsidRPr="000D2E90">
              <w:rPr>
                <w:rFonts w:ascii="Times New Roman" w:hAnsi="Times New Roman"/>
                <w:spacing w:val="1"/>
              </w:rPr>
              <w:t xml:space="preserve"> </w:t>
            </w:r>
            <w:r w:rsidRPr="000D2E90">
              <w:rPr>
                <w:rFonts w:ascii="Times New Roman" w:hAnsi="Times New Roman"/>
                <w:spacing w:val="-2"/>
              </w:rPr>
              <w:t>Assessment</w:t>
            </w:r>
          </w:p>
        </w:tc>
      </w:tr>
      <w:tr w:rsidR="002E30F6" w14:paraId="3F45AF79" w14:textId="77777777" w:rsidTr="002C0B97">
        <w:trPr>
          <w:cantSplit/>
        </w:trPr>
        <w:tc>
          <w:tcPr>
            <w:tcW w:w="3194" w:type="dxa"/>
            <w:tcBorders>
              <w:top w:val="single" w:sz="5" w:space="0" w:color="000000"/>
              <w:left w:val="single" w:sz="5" w:space="0" w:color="000000"/>
              <w:bottom w:val="single" w:sz="5" w:space="0" w:color="000000"/>
              <w:right w:val="single" w:sz="5" w:space="0" w:color="000000"/>
            </w:tcBorders>
          </w:tcPr>
          <w:p w14:paraId="50E23EEE" w14:textId="77777777" w:rsidR="002E30F6" w:rsidRPr="000D2E90" w:rsidRDefault="002E30F6" w:rsidP="00FA4903">
            <w:pPr>
              <w:pStyle w:val="TableParagraph"/>
              <w:widowControl/>
              <w:spacing w:line="239" w:lineRule="auto"/>
              <w:ind w:left="102" w:right="117"/>
              <w:rPr>
                <w:rFonts w:ascii="Times New Roman" w:eastAsia="Times New Roman" w:hAnsi="Times New Roman"/>
              </w:rPr>
            </w:pPr>
            <w:r w:rsidRPr="000D2E90">
              <w:rPr>
                <w:rFonts w:ascii="Times New Roman" w:hAnsi="Times New Roman"/>
                <w:spacing w:val="-1"/>
              </w:rPr>
              <w:t>Time</w:t>
            </w:r>
            <w:r w:rsidRPr="000D2E90">
              <w:rPr>
                <w:rFonts w:ascii="Times New Roman" w:hAnsi="Times New Roman"/>
              </w:rPr>
              <w:t xml:space="preserve"> from</w:t>
            </w:r>
            <w:r w:rsidRPr="000D2E90">
              <w:rPr>
                <w:rFonts w:ascii="Times New Roman" w:hAnsi="Times New Roman"/>
                <w:spacing w:val="-4"/>
              </w:rPr>
              <w:t xml:space="preserve"> </w:t>
            </w:r>
            <w:r w:rsidRPr="000D2E90">
              <w:rPr>
                <w:rFonts w:ascii="Times New Roman" w:hAnsi="Times New Roman"/>
              </w:rPr>
              <w:t>last</w:t>
            </w:r>
            <w:r w:rsidRPr="000D2E90">
              <w:rPr>
                <w:rFonts w:ascii="Times New Roman" w:hAnsi="Times New Roman"/>
                <w:spacing w:val="1"/>
              </w:rPr>
              <w:t xml:space="preserve"> </w:t>
            </w:r>
            <w:r w:rsidRPr="000D2E90">
              <w:rPr>
                <w:rFonts w:ascii="Times New Roman" w:hAnsi="Times New Roman"/>
                <w:spacing w:val="-1"/>
              </w:rPr>
              <w:t>platinum</w:t>
            </w:r>
            <w:r w:rsidRPr="000D2E90">
              <w:rPr>
                <w:rFonts w:ascii="Times New Roman" w:hAnsi="Times New Roman"/>
                <w:spacing w:val="-4"/>
              </w:rPr>
              <w:t xml:space="preserve"> </w:t>
            </w:r>
            <w:r w:rsidRPr="000D2E90">
              <w:rPr>
                <w:rFonts w:ascii="Times New Roman" w:hAnsi="Times New Roman"/>
              </w:rPr>
              <w:t>therapy</w:t>
            </w:r>
            <w:r w:rsidRPr="000D2E90">
              <w:rPr>
                <w:rFonts w:ascii="Times New Roman" w:hAnsi="Times New Roman"/>
                <w:spacing w:val="26"/>
              </w:rPr>
              <w:t xml:space="preserve"> </w:t>
            </w:r>
            <w:r w:rsidRPr="000D2E90">
              <w:rPr>
                <w:rFonts w:ascii="Times New Roman" w:hAnsi="Times New Roman"/>
              </w:rPr>
              <w:t xml:space="preserve">to </w:t>
            </w:r>
            <w:r w:rsidRPr="000D2E90">
              <w:rPr>
                <w:rFonts w:ascii="Times New Roman" w:hAnsi="Times New Roman"/>
                <w:spacing w:val="-1"/>
              </w:rPr>
              <w:t>recurrence</w:t>
            </w:r>
          </w:p>
        </w:tc>
        <w:tc>
          <w:tcPr>
            <w:tcW w:w="3096" w:type="dxa"/>
            <w:tcBorders>
              <w:top w:val="single" w:sz="5" w:space="0" w:color="000000"/>
              <w:left w:val="single" w:sz="5" w:space="0" w:color="000000"/>
              <w:bottom w:val="single" w:sz="5" w:space="0" w:color="000000"/>
              <w:right w:val="single" w:sz="5" w:space="0" w:color="000000"/>
            </w:tcBorders>
          </w:tcPr>
          <w:p w14:paraId="26C674C4" w14:textId="6916B4D9" w:rsidR="00C32FA7" w:rsidRDefault="002E30F6" w:rsidP="00B74CA8">
            <w:pPr>
              <w:pStyle w:val="TableParagraph"/>
              <w:widowControl/>
              <w:tabs>
                <w:tab w:val="left" w:pos="1883"/>
              </w:tabs>
              <w:spacing w:before="19"/>
              <w:jc w:val="center"/>
              <w:rPr>
                <w:rFonts w:ascii="Times New Roman" w:hAnsi="Times New Roman"/>
                <w:spacing w:val="25"/>
              </w:rPr>
            </w:pPr>
            <w:r w:rsidRPr="000D2E90">
              <w:rPr>
                <w:rFonts w:ascii="Times New Roman" w:hAnsi="Times New Roman"/>
                <w:spacing w:val="-1"/>
              </w:rPr>
              <w:t>Placebo</w:t>
            </w:r>
            <w:r w:rsidRPr="000D2E90">
              <w:rPr>
                <w:rFonts w:ascii="Times New Roman" w:hAnsi="Times New Roman"/>
              </w:rPr>
              <w:t xml:space="preserve"> + </w:t>
            </w:r>
            <w:r w:rsidRPr="000D2E90">
              <w:rPr>
                <w:rFonts w:ascii="Times New Roman" w:hAnsi="Times New Roman"/>
                <w:spacing w:val="-1"/>
              </w:rPr>
              <w:t>C/G</w:t>
            </w:r>
          </w:p>
          <w:p w14:paraId="12950775" w14:textId="764DEE93" w:rsidR="002E30F6" w:rsidRPr="000D2E90" w:rsidRDefault="002E30F6" w:rsidP="00B74CA8">
            <w:pPr>
              <w:pStyle w:val="TableParagraph"/>
              <w:widowControl/>
              <w:tabs>
                <w:tab w:val="left" w:pos="1883"/>
              </w:tabs>
              <w:spacing w:before="19"/>
              <w:jc w:val="center"/>
              <w:rPr>
                <w:rFonts w:ascii="Times New Roman" w:eastAsia="Times New Roman" w:hAnsi="Times New Roman"/>
              </w:rPr>
            </w:pPr>
            <w:r w:rsidRPr="000D2E90">
              <w:rPr>
                <w:rFonts w:ascii="Times New Roman" w:hAnsi="Times New Roman"/>
              </w:rPr>
              <w:t>(n</w:t>
            </w:r>
            <w:r w:rsidR="00873DC5">
              <w:rPr>
                <w:rFonts w:ascii="Times New Roman" w:hAnsi="Times New Roman"/>
              </w:rPr>
              <w:t> </w:t>
            </w:r>
            <w:r w:rsidRPr="000D2E90">
              <w:rPr>
                <w:rFonts w:ascii="Times New Roman" w:hAnsi="Times New Roman"/>
              </w:rPr>
              <w:t>=</w:t>
            </w:r>
            <w:r w:rsidR="00873DC5">
              <w:rPr>
                <w:rFonts w:ascii="Times New Roman" w:hAnsi="Times New Roman"/>
              </w:rPr>
              <w:t> </w:t>
            </w:r>
            <w:r w:rsidRPr="000D2E90">
              <w:rPr>
                <w:rFonts w:ascii="Times New Roman" w:hAnsi="Times New Roman"/>
                <w:spacing w:val="-1"/>
              </w:rPr>
              <w:t>242)</w:t>
            </w:r>
          </w:p>
        </w:tc>
        <w:tc>
          <w:tcPr>
            <w:tcW w:w="3096" w:type="dxa"/>
            <w:tcBorders>
              <w:top w:val="single" w:sz="5" w:space="0" w:color="000000"/>
              <w:left w:val="single" w:sz="5" w:space="0" w:color="000000"/>
              <w:bottom w:val="single" w:sz="5" w:space="0" w:color="000000"/>
              <w:right w:val="single" w:sz="5" w:space="0" w:color="000000"/>
            </w:tcBorders>
          </w:tcPr>
          <w:p w14:paraId="7A4BC28E" w14:textId="2320FB6F" w:rsidR="002E30F6" w:rsidRDefault="002E30F6" w:rsidP="00B74CA8">
            <w:pPr>
              <w:pStyle w:val="TableParagraph"/>
              <w:widowControl/>
              <w:spacing w:before="17" w:line="242" w:lineRule="auto"/>
              <w:jc w:val="center"/>
              <w:rPr>
                <w:rFonts w:ascii="Times New Roman" w:hAnsi="Times New Roman"/>
                <w:spacing w:val="26"/>
              </w:rPr>
            </w:pPr>
            <w:r>
              <w:rPr>
                <w:rFonts w:ascii="Times New Roman" w:hAnsi="Times New Roman"/>
                <w:spacing w:val="-1"/>
              </w:rPr>
              <w:t>Bevacizumab</w:t>
            </w:r>
            <w:r w:rsidR="00682657">
              <w:rPr>
                <w:rFonts w:ascii="Times New Roman" w:hAnsi="Times New Roman"/>
                <w:spacing w:val="-1"/>
              </w:rPr>
              <w:t xml:space="preserve"> </w:t>
            </w:r>
            <w:r w:rsidRPr="000D2E90">
              <w:rPr>
                <w:rFonts w:ascii="Times New Roman" w:hAnsi="Times New Roman"/>
              </w:rPr>
              <w:t xml:space="preserve">+ </w:t>
            </w:r>
            <w:r w:rsidRPr="000D2E90">
              <w:rPr>
                <w:rFonts w:ascii="Times New Roman" w:hAnsi="Times New Roman"/>
                <w:spacing w:val="-1"/>
              </w:rPr>
              <w:t>C/G</w:t>
            </w:r>
          </w:p>
          <w:p w14:paraId="4773C47C" w14:textId="27B6024C" w:rsidR="002E30F6" w:rsidRPr="000D2E90" w:rsidRDefault="002E30F6" w:rsidP="00B74CA8">
            <w:pPr>
              <w:pStyle w:val="TableParagraph"/>
              <w:widowControl/>
              <w:spacing w:before="17" w:line="242" w:lineRule="auto"/>
              <w:jc w:val="center"/>
              <w:rPr>
                <w:rFonts w:ascii="Times New Roman" w:eastAsia="Times New Roman" w:hAnsi="Times New Roman"/>
              </w:rPr>
            </w:pPr>
            <w:r w:rsidRPr="000D2E90">
              <w:rPr>
                <w:rFonts w:ascii="Times New Roman" w:hAnsi="Times New Roman"/>
              </w:rPr>
              <w:t>(n</w:t>
            </w:r>
            <w:r w:rsidR="00C32FA7">
              <w:rPr>
                <w:rFonts w:ascii="Times New Roman" w:hAnsi="Times New Roman"/>
              </w:rPr>
              <w:t> </w:t>
            </w:r>
            <w:r w:rsidRPr="000D2E90">
              <w:rPr>
                <w:rFonts w:ascii="Times New Roman" w:hAnsi="Times New Roman"/>
              </w:rPr>
              <w:t>=</w:t>
            </w:r>
            <w:r w:rsidR="00C32FA7">
              <w:rPr>
                <w:rFonts w:ascii="Times New Roman" w:hAnsi="Times New Roman"/>
              </w:rPr>
              <w:t> </w:t>
            </w:r>
            <w:r w:rsidRPr="000D2E90">
              <w:rPr>
                <w:rFonts w:ascii="Times New Roman" w:hAnsi="Times New Roman"/>
                <w:spacing w:val="-1"/>
              </w:rPr>
              <w:t>242)</w:t>
            </w:r>
          </w:p>
        </w:tc>
      </w:tr>
      <w:tr w:rsidR="002E30F6" w14:paraId="3C27D4E2" w14:textId="77777777" w:rsidTr="002C0B97">
        <w:trPr>
          <w:cantSplit/>
        </w:trPr>
        <w:tc>
          <w:tcPr>
            <w:tcW w:w="3194" w:type="dxa"/>
            <w:tcBorders>
              <w:top w:val="single" w:sz="5" w:space="0" w:color="000000"/>
              <w:left w:val="single" w:sz="5" w:space="0" w:color="000000"/>
              <w:bottom w:val="single" w:sz="5" w:space="0" w:color="000000"/>
              <w:right w:val="single" w:sz="5" w:space="0" w:color="000000"/>
            </w:tcBorders>
          </w:tcPr>
          <w:p w14:paraId="6F699A68" w14:textId="48416640" w:rsidR="002E30F6" w:rsidRPr="000D2E90" w:rsidRDefault="002E30F6" w:rsidP="00FA4903">
            <w:pPr>
              <w:pStyle w:val="TableParagraph"/>
              <w:widowControl/>
              <w:spacing w:line="251" w:lineRule="exact"/>
              <w:ind w:left="102"/>
              <w:rPr>
                <w:rFonts w:ascii="Times New Roman" w:eastAsia="Times New Roman" w:hAnsi="Times New Roman"/>
              </w:rPr>
            </w:pPr>
            <w:r w:rsidRPr="000D2E90">
              <w:rPr>
                <w:rFonts w:ascii="Times New Roman" w:hAnsi="Times New Roman"/>
                <w:b/>
              </w:rPr>
              <w:t>6</w:t>
            </w:r>
            <w:r w:rsidR="007E136D">
              <w:rPr>
                <w:rFonts w:ascii="Times New Roman" w:hAnsi="Times New Roman"/>
                <w:b/>
              </w:rPr>
              <w:t>–</w:t>
            </w:r>
            <w:r w:rsidRPr="000D2E90">
              <w:rPr>
                <w:rFonts w:ascii="Times New Roman" w:hAnsi="Times New Roman"/>
                <w:b/>
              </w:rPr>
              <w:t>12</w:t>
            </w:r>
            <w:r w:rsidRPr="000D2E90">
              <w:rPr>
                <w:rFonts w:ascii="Times New Roman" w:hAnsi="Times New Roman"/>
                <w:b/>
                <w:spacing w:val="-3"/>
              </w:rPr>
              <w:t xml:space="preserve"> </w:t>
            </w:r>
            <w:r w:rsidRPr="000D2E90">
              <w:rPr>
                <w:rFonts w:ascii="Times New Roman" w:hAnsi="Times New Roman"/>
                <w:b/>
                <w:spacing w:val="-1"/>
              </w:rPr>
              <w:t>months</w:t>
            </w:r>
            <w:r w:rsidRPr="000D2E90">
              <w:rPr>
                <w:rFonts w:ascii="Times New Roman" w:hAnsi="Times New Roman"/>
                <w:b/>
              </w:rPr>
              <w:t xml:space="preserve"> </w:t>
            </w:r>
            <w:r w:rsidRPr="000D2E90">
              <w:rPr>
                <w:rFonts w:ascii="Times New Roman" w:hAnsi="Times New Roman"/>
                <w:b/>
                <w:spacing w:val="-1"/>
              </w:rPr>
              <w:t>(n</w:t>
            </w:r>
            <w:r w:rsidR="007E136D">
              <w:rPr>
                <w:rFonts w:ascii="Times New Roman" w:hAnsi="Times New Roman"/>
                <w:b/>
                <w:spacing w:val="-1"/>
              </w:rPr>
              <w:t> </w:t>
            </w:r>
            <w:r w:rsidRPr="000D2E90">
              <w:rPr>
                <w:rFonts w:ascii="Times New Roman" w:hAnsi="Times New Roman"/>
                <w:b/>
                <w:spacing w:val="-1"/>
              </w:rPr>
              <w:t>=</w:t>
            </w:r>
            <w:r w:rsidR="007E136D">
              <w:rPr>
                <w:rFonts w:ascii="Times New Roman" w:hAnsi="Times New Roman"/>
                <w:b/>
                <w:spacing w:val="-1"/>
              </w:rPr>
              <w:t> </w:t>
            </w:r>
            <w:r w:rsidRPr="000D2E90">
              <w:rPr>
                <w:rFonts w:ascii="Times New Roman" w:hAnsi="Times New Roman"/>
                <w:b/>
                <w:spacing w:val="-1"/>
              </w:rPr>
              <w:t>202)</w:t>
            </w:r>
          </w:p>
        </w:tc>
        <w:tc>
          <w:tcPr>
            <w:tcW w:w="3096" w:type="dxa"/>
            <w:tcBorders>
              <w:top w:val="single" w:sz="5" w:space="0" w:color="000000"/>
              <w:left w:val="single" w:sz="5" w:space="0" w:color="000000"/>
              <w:bottom w:val="single" w:sz="5" w:space="0" w:color="000000"/>
              <w:right w:val="single" w:sz="5" w:space="0" w:color="000000"/>
            </w:tcBorders>
          </w:tcPr>
          <w:p w14:paraId="415585BC" w14:textId="77777777" w:rsidR="002E30F6" w:rsidRPr="000D2E90" w:rsidRDefault="002E30F6" w:rsidP="00FA4903">
            <w:pPr>
              <w:widowControl/>
              <w:rPr>
                <w:rFonts w:ascii="Times New Roman" w:hAnsi="Times New Roman"/>
              </w:rPr>
            </w:pPr>
          </w:p>
        </w:tc>
        <w:tc>
          <w:tcPr>
            <w:tcW w:w="3096" w:type="dxa"/>
            <w:tcBorders>
              <w:top w:val="single" w:sz="5" w:space="0" w:color="000000"/>
              <w:left w:val="single" w:sz="5" w:space="0" w:color="000000"/>
              <w:bottom w:val="single" w:sz="5" w:space="0" w:color="000000"/>
              <w:right w:val="single" w:sz="5" w:space="0" w:color="000000"/>
            </w:tcBorders>
          </w:tcPr>
          <w:p w14:paraId="08F8642D" w14:textId="77777777" w:rsidR="002E30F6" w:rsidRPr="000D2E90" w:rsidRDefault="002E30F6" w:rsidP="00FA4903">
            <w:pPr>
              <w:widowControl/>
              <w:rPr>
                <w:rFonts w:ascii="Times New Roman" w:hAnsi="Times New Roman"/>
              </w:rPr>
            </w:pPr>
          </w:p>
        </w:tc>
      </w:tr>
      <w:tr w:rsidR="002E30F6" w14:paraId="5D8DCE20" w14:textId="77777777" w:rsidTr="002C0B97">
        <w:trPr>
          <w:cantSplit/>
        </w:trPr>
        <w:tc>
          <w:tcPr>
            <w:tcW w:w="3194" w:type="dxa"/>
            <w:tcBorders>
              <w:top w:val="single" w:sz="5" w:space="0" w:color="000000"/>
              <w:left w:val="single" w:sz="5" w:space="0" w:color="000000"/>
              <w:bottom w:val="single" w:sz="5" w:space="0" w:color="000000"/>
              <w:right w:val="single" w:sz="5" w:space="0" w:color="000000"/>
            </w:tcBorders>
          </w:tcPr>
          <w:p w14:paraId="5F1EC754" w14:textId="77777777" w:rsidR="002E30F6" w:rsidRPr="000D2E90" w:rsidRDefault="002E30F6" w:rsidP="00FA4903">
            <w:pPr>
              <w:pStyle w:val="TableParagraph"/>
              <w:widowControl/>
              <w:spacing w:line="250" w:lineRule="exact"/>
              <w:ind w:left="373"/>
              <w:rPr>
                <w:rFonts w:ascii="Times New Roman" w:eastAsia="Times New Roman" w:hAnsi="Times New Roman"/>
              </w:rPr>
            </w:pPr>
            <w:r w:rsidRPr="000D2E90">
              <w:rPr>
                <w:rFonts w:ascii="Times New Roman" w:hAnsi="Times New Roman"/>
                <w:b/>
                <w:spacing w:val="-1"/>
              </w:rPr>
              <w:t>Median</w:t>
            </w:r>
          </w:p>
        </w:tc>
        <w:tc>
          <w:tcPr>
            <w:tcW w:w="3096" w:type="dxa"/>
            <w:tcBorders>
              <w:top w:val="single" w:sz="5" w:space="0" w:color="000000"/>
              <w:left w:val="single" w:sz="5" w:space="0" w:color="000000"/>
              <w:bottom w:val="single" w:sz="5" w:space="0" w:color="000000"/>
              <w:right w:val="single" w:sz="5" w:space="0" w:color="000000"/>
            </w:tcBorders>
          </w:tcPr>
          <w:p w14:paraId="3AD1CA91" w14:textId="77777777" w:rsidR="002E30F6" w:rsidRPr="000D2E90" w:rsidRDefault="002E30F6" w:rsidP="00FA4903">
            <w:pPr>
              <w:pStyle w:val="TableParagraph"/>
              <w:widowControl/>
              <w:spacing w:line="246" w:lineRule="exact"/>
              <w:ind w:right="5"/>
              <w:jc w:val="center"/>
              <w:rPr>
                <w:rFonts w:ascii="Times New Roman" w:eastAsia="Times New Roman" w:hAnsi="Times New Roman"/>
              </w:rPr>
            </w:pPr>
            <w:r w:rsidRPr="000D2E90">
              <w:rPr>
                <w:rFonts w:ascii="Times New Roman" w:hAnsi="Times New Roman"/>
              </w:rPr>
              <w:t>8.0</w:t>
            </w:r>
          </w:p>
        </w:tc>
        <w:tc>
          <w:tcPr>
            <w:tcW w:w="3096" w:type="dxa"/>
            <w:tcBorders>
              <w:top w:val="single" w:sz="5" w:space="0" w:color="000000"/>
              <w:left w:val="single" w:sz="5" w:space="0" w:color="000000"/>
              <w:bottom w:val="single" w:sz="5" w:space="0" w:color="000000"/>
              <w:right w:val="single" w:sz="5" w:space="0" w:color="000000"/>
            </w:tcBorders>
          </w:tcPr>
          <w:p w14:paraId="1D54E97B" w14:textId="77777777" w:rsidR="002E30F6" w:rsidRPr="000D2E90" w:rsidRDefault="002E30F6" w:rsidP="00FA4903">
            <w:pPr>
              <w:pStyle w:val="TableParagraph"/>
              <w:widowControl/>
              <w:spacing w:line="246" w:lineRule="exact"/>
              <w:jc w:val="center"/>
              <w:rPr>
                <w:rFonts w:ascii="Times New Roman" w:eastAsia="Times New Roman" w:hAnsi="Times New Roman"/>
              </w:rPr>
            </w:pPr>
            <w:r w:rsidRPr="000D2E90">
              <w:rPr>
                <w:rFonts w:ascii="Times New Roman" w:hAnsi="Times New Roman"/>
              </w:rPr>
              <w:t>11.9</w:t>
            </w:r>
          </w:p>
        </w:tc>
      </w:tr>
      <w:tr w:rsidR="002E30F6" w14:paraId="330E4A42" w14:textId="77777777" w:rsidTr="002C0B97">
        <w:trPr>
          <w:cantSplit/>
        </w:trPr>
        <w:tc>
          <w:tcPr>
            <w:tcW w:w="3194" w:type="dxa"/>
            <w:tcBorders>
              <w:top w:val="single" w:sz="5" w:space="0" w:color="000000"/>
              <w:left w:val="single" w:sz="5" w:space="0" w:color="000000"/>
              <w:bottom w:val="single" w:sz="5" w:space="0" w:color="000000"/>
              <w:right w:val="single" w:sz="5" w:space="0" w:color="000000"/>
            </w:tcBorders>
          </w:tcPr>
          <w:p w14:paraId="2429958B" w14:textId="77777777" w:rsidR="002E30F6" w:rsidRPr="000D2E90" w:rsidRDefault="002E30F6" w:rsidP="00FA4903">
            <w:pPr>
              <w:pStyle w:val="TableParagraph"/>
              <w:widowControl/>
              <w:spacing w:line="246" w:lineRule="exact"/>
              <w:ind w:left="373"/>
              <w:rPr>
                <w:rFonts w:ascii="Times New Roman" w:eastAsia="Times New Roman" w:hAnsi="Times New Roman"/>
              </w:rPr>
            </w:pPr>
            <w:r w:rsidRPr="000D2E90">
              <w:rPr>
                <w:rFonts w:ascii="Times New Roman" w:hAnsi="Times New Roman"/>
                <w:spacing w:val="-1"/>
              </w:rPr>
              <w:t>Hazard</w:t>
            </w:r>
            <w:r w:rsidRPr="000D2E90">
              <w:rPr>
                <w:rFonts w:ascii="Times New Roman" w:hAnsi="Times New Roman"/>
              </w:rPr>
              <w:t xml:space="preserve"> ratio</w:t>
            </w:r>
            <w:r w:rsidRPr="000D2E90">
              <w:rPr>
                <w:rFonts w:ascii="Times New Roman" w:hAnsi="Times New Roman"/>
                <w:spacing w:val="-3"/>
              </w:rPr>
              <w:t xml:space="preserve"> </w:t>
            </w:r>
            <w:r w:rsidRPr="000D2E90">
              <w:rPr>
                <w:rFonts w:ascii="Times New Roman" w:hAnsi="Times New Roman"/>
                <w:spacing w:val="-1"/>
              </w:rPr>
              <w:t>(95%</w:t>
            </w:r>
            <w:r w:rsidRPr="000D2E90">
              <w:rPr>
                <w:rFonts w:ascii="Times New Roman" w:hAnsi="Times New Roman"/>
                <w:spacing w:val="1"/>
              </w:rPr>
              <w:t xml:space="preserve"> </w:t>
            </w:r>
            <w:r w:rsidRPr="000D2E90">
              <w:rPr>
                <w:rFonts w:ascii="Times New Roman" w:hAnsi="Times New Roman"/>
                <w:spacing w:val="-2"/>
              </w:rPr>
              <w:t>CI)</w:t>
            </w:r>
          </w:p>
        </w:tc>
        <w:tc>
          <w:tcPr>
            <w:tcW w:w="6192" w:type="dxa"/>
            <w:gridSpan w:val="2"/>
            <w:tcBorders>
              <w:top w:val="single" w:sz="5" w:space="0" w:color="000000"/>
              <w:left w:val="single" w:sz="5" w:space="0" w:color="000000"/>
              <w:bottom w:val="single" w:sz="5" w:space="0" w:color="000000"/>
              <w:right w:val="single" w:sz="5" w:space="0" w:color="000000"/>
            </w:tcBorders>
          </w:tcPr>
          <w:p w14:paraId="6A5AA8E5" w14:textId="64344C12" w:rsidR="002E30F6" w:rsidRPr="000D2E90" w:rsidRDefault="002E30F6" w:rsidP="00FA4903">
            <w:pPr>
              <w:pStyle w:val="TableParagraph"/>
              <w:widowControl/>
              <w:spacing w:line="246" w:lineRule="exact"/>
              <w:ind w:right="3"/>
              <w:jc w:val="center"/>
              <w:rPr>
                <w:rFonts w:ascii="Times New Roman" w:eastAsia="Times New Roman" w:hAnsi="Times New Roman"/>
              </w:rPr>
            </w:pPr>
            <w:r w:rsidRPr="000D2E90">
              <w:rPr>
                <w:rFonts w:ascii="Times New Roman" w:hAnsi="Times New Roman"/>
              </w:rPr>
              <w:t xml:space="preserve">0.41 </w:t>
            </w:r>
            <w:r w:rsidRPr="000D2E90">
              <w:rPr>
                <w:rFonts w:ascii="Times New Roman" w:hAnsi="Times New Roman"/>
                <w:spacing w:val="-1"/>
              </w:rPr>
              <w:t>(0.29</w:t>
            </w:r>
            <w:r w:rsidR="00212218" w:rsidRPr="00212218">
              <w:rPr>
                <w:rFonts w:ascii="Times New Roman" w:hAnsi="Times New Roman"/>
                <w:b/>
              </w:rPr>
              <w:t>–</w:t>
            </w:r>
            <w:r w:rsidRPr="000D2E90">
              <w:rPr>
                <w:rFonts w:ascii="Times New Roman" w:hAnsi="Times New Roman"/>
              </w:rPr>
              <w:t>0.58)</w:t>
            </w:r>
          </w:p>
        </w:tc>
      </w:tr>
      <w:tr w:rsidR="002E30F6" w14:paraId="3138FC9E" w14:textId="77777777" w:rsidTr="002C0B97">
        <w:trPr>
          <w:cantSplit/>
        </w:trPr>
        <w:tc>
          <w:tcPr>
            <w:tcW w:w="3194" w:type="dxa"/>
            <w:tcBorders>
              <w:top w:val="single" w:sz="5" w:space="0" w:color="000000"/>
              <w:left w:val="single" w:sz="5" w:space="0" w:color="000000"/>
              <w:bottom w:val="single" w:sz="5" w:space="0" w:color="000000"/>
              <w:right w:val="single" w:sz="5" w:space="0" w:color="000000"/>
            </w:tcBorders>
          </w:tcPr>
          <w:p w14:paraId="4643A37D" w14:textId="678B6592" w:rsidR="002E30F6" w:rsidRPr="000D2E90" w:rsidRDefault="002E30F6" w:rsidP="00FA4903">
            <w:pPr>
              <w:pStyle w:val="TableParagraph"/>
              <w:widowControl/>
              <w:spacing w:line="250" w:lineRule="exact"/>
              <w:ind w:left="102"/>
              <w:rPr>
                <w:rFonts w:ascii="Times New Roman" w:eastAsia="Times New Roman" w:hAnsi="Times New Roman"/>
              </w:rPr>
            </w:pPr>
            <w:r w:rsidRPr="000D2E90">
              <w:rPr>
                <w:rFonts w:ascii="Times New Roman" w:hAnsi="Times New Roman"/>
                <w:b/>
              </w:rPr>
              <w:t>&gt;</w:t>
            </w:r>
            <w:r w:rsidRPr="000D2E90">
              <w:rPr>
                <w:rFonts w:ascii="Times New Roman" w:hAnsi="Times New Roman"/>
                <w:b/>
                <w:spacing w:val="-1"/>
              </w:rPr>
              <w:t xml:space="preserve"> </w:t>
            </w:r>
            <w:r w:rsidRPr="000D2E90">
              <w:rPr>
                <w:rFonts w:ascii="Times New Roman" w:hAnsi="Times New Roman"/>
                <w:b/>
              </w:rPr>
              <w:t xml:space="preserve">12 </w:t>
            </w:r>
            <w:r w:rsidRPr="000D2E90">
              <w:rPr>
                <w:rFonts w:ascii="Times New Roman" w:hAnsi="Times New Roman"/>
                <w:b/>
                <w:spacing w:val="-1"/>
              </w:rPr>
              <w:t>months</w:t>
            </w:r>
            <w:r w:rsidRPr="000D2E90">
              <w:rPr>
                <w:rFonts w:ascii="Times New Roman" w:hAnsi="Times New Roman"/>
                <w:b/>
              </w:rPr>
              <w:t xml:space="preserve"> </w:t>
            </w:r>
            <w:r w:rsidRPr="000D2E90">
              <w:rPr>
                <w:rFonts w:ascii="Times New Roman" w:hAnsi="Times New Roman"/>
                <w:b/>
                <w:spacing w:val="-1"/>
              </w:rPr>
              <w:t>(n</w:t>
            </w:r>
            <w:r w:rsidR="007E136D">
              <w:rPr>
                <w:rFonts w:ascii="Times New Roman" w:hAnsi="Times New Roman"/>
                <w:b/>
                <w:spacing w:val="-1"/>
              </w:rPr>
              <w:t> </w:t>
            </w:r>
            <w:r w:rsidRPr="000D2E90">
              <w:rPr>
                <w:rFonts w:ascii="Times New Roman" w:hAnsi="Times New Roman"/>
                <w:b/>
                <w:spacing w:val="-1"/>
              </w:rPr>
              <w:t>=</w:t>
            </w:r>
            <w:r w:rsidR="007E136D">
              <w:rPr>
                <w:rFonts w:ascii="Times New Roman" w:hAnsi="Times New Roman"/>
                <w:b/>
                <w:spacing w:val="-1"/>
              </w:rPr>
              <w:t> </w:t>
            </w:r>
            <w:r w:rsidRPr="000D2E90">
              <w:rPr>
                <w:rFonts w:ascii="Times New Roman" w:hAnsi="Times New Roman"/>
                <w:b/>
                <w:spacing w:val="-1"/>
              </w:rPr>
              <w:t>282)</w:t>
            </w:r>
          </w:p>
        </w:tc>
        <w:tc>
          <w:tcPr>
            <w:tcW w:w="3096" w:type="dxa"/>
            <w:tcBorders>
              <w:top w:val="single" w:sz="5" w:space="0" w:color="000000"/>
              <w:left w:val="single" w:sz="5" w:space="0" w:color="000000"/>
              <w:bottom w:val="single" w:sz="5" w:space="0" w:color="000000"/>
              <w:right w:val="single" w:sz="5" w:space="0" w:color="000000"/>
            </w:tcBorders>
          </w:tcPr>
          <w:p w14:paraId="2BE3C043" w14:textId="77777777" w:rsidR="002E30F6" w:rsidRPr="000D2E90" w:rsidRDefault="002E30F6" w:rsidP="00FA4903">
            <w:pPr>
              <w:widowControl/>
              <w:rPr>
                <w:rFonts w:ascii="Times New Roman" w:hAnsi="Times New Roman"/>
              </w:rPr>
            </w:pPr>
          </w:p>
        </w:tc>
        <w:tc>
          <w:tcPr>
            <w:tcW w:w="3096" w:type="dxa"/>
            <w:tcBorders>
              <w:top w:val="single" w:sz="5" w:space="0" w:color="000000"/>
              <w:left w:val="single" w:sz="5" w:space="0" w:color="000000"/>
              <w:bottom w:val="single" w:sz="5" w:space="0" w:color="000000"/>
              <w:right w:val="single" w:sz="5" w:space="0" w:color="000000"/>
            </w:tcBorders>
          </w:tcPr>
          <w:p w14:paraId="5B53999D" w14:textId="77777777" w:rsidR="002E30F6" w:rsidRPr="000D2E90" w:rsidRDefault="002E30F6" w:rsidP="00FA4903">
            <w:pPr>
              <w:widowControl/>
              <w:rPr>
                <w:rFonts w:ascii="Times New Roman" w:hAnsi="Times New Roman"/>
              </w:rPr>
            </w:pPr>
          </w:p>
        </w:tc>
      </w:tr>
      <w:tr w:rsidR="002E30F6" w14:paraId="3B50C1A7" w14:textId="77777777" w:rsidTr="002C0B97">
        <w:trPr>
          <w:cantSplit/>
        </w:trPr>
        <w:tc>
          <w:tcPr>
            <w:tcW w:w="3194" w:type="dxa"/>
            <w:tcBorders>
              <w:top w:val="single" w:sz="5" w:space="0" w:color="000000"/>
              <w:left w:val="single" w:sz="5" w:space="0" w:color="000000"/>
              <w:bottom w:val="single" w:sz="5" w:space="0" w:color="000000"/>
              <w:right w:val="single" w:sz="5" w:space="0" w:color="000000"/>
            </w:tcBorders>
          </w:tcPr>
          <w:p w14:paraId="72401868" w14:textId="77777777" w:rsidR="002E30F6" w:rsidRPr="000D2E90" w:rsidRDefault="002E30F6" w:rsidP="00FA4903">
            <w:pPr>
              <w:pStyle w:val="TableParagraph"/>
              <w:widowControl/>
              <w:spacing w:line="252" w:lineRule="exact"/>
              <w:ind w:left="373"/>
              <w:rPr>
                <w:rFonts w:ascii="Times New Roman" w:eastAsia="Times New Roman" w:hAnsi="Times New Roman"/>
              </w:rPr>
            </w:pPr>
            <w:r w:rsidRPr="000D2E90">
              <w:rPr>
                <w:rFonts w:ascii="Times New Roman" w:hAnsi="Times New Roman"/>
                <w:b/>
                <w:spacing w:val="-1"/>
              </w:rPr>
              <w:t>Median</w:t>
            </w:r>
          </w:p>
        </w:tc>
        <w:tc>
          <w:tcPr>
            <w:tcW w:w="3096" w:type="dxa"/>
            <w:tcBorders>
              <w:top w:val="single" w:sz="5" w:space="0" w:color="000000"/>
              <w:left w:val="single" w:sz="5" w:space="0" w:color="000000"/>
              <w:bottom w:val="single" w:sz="5" w:space="0" w:color="000000"/>
              <w:right w:val="single" w:sz="5" w:space="0" w:color="000000"/>
            </w:tcBorders>
          </w:tcPr>
          <w:p w14:paraId="1FF533E9" w14:textId="77777777" w:rsidR="002E30F6" w:rsidRPr="000D2E90" w:rsidRDefault="002E30F6" w:rsidP="00FA4903">
            <w:pPr>
              <w:pStyle w:val="TableParagraph"/>
              <w:widowControl/>
              <w:spacing w:line="248" w:lineRule="exact"/>
              <w:ind w:right="5"/>
              <w:jc w:val="center"/>
              <w:rPr>
                <w:rFonts w:ascii="Times New Roman" w:eastAsia="Times New Roman" w:hAnsi="Times New Roman"/>
              </w:rPr>
            </w:pPr>
            <w:r w:rsidRPr="000D2E90">
              <w:rPr>
                <w:rFonts w:ascii="Times New Roman" w:hAnsi="Times New Roman"/>
              </w:rPr>
              <w:t>9.7</w:t>
            </w:r>
          </w:p>
        </w:tc>
        <w:tc>
          <w:tcPr>
            <w:tcW w:w="3096" w:type="dxa"/>
            <w:tcBorders>
              <w:top w:val="single" w:sz="5" w:space="0" w:color="000000"/>
              <w:left w:val="single" w:sz="5" w:space="0" w:color="000000"/>
              <w:bottom w:val="single" w:sz="5" w:space="0" w:color="000000"/>
              <w:right w:val="single" w:sz="5" w:space="0" w:color="000000"/>
            </w:tcBorders>
          </w:tcPr>
          <w:p w14:paraId="1CD53B4D" w14:textId="77777777" w:rsidR="002E30F6" w:rsidRPr="000D2E90" w:rsidRDefault="002E30F6" w:rsidP="00FA4903">
            <w:pPr>
              <w:pStyle w:val="TableParagraph"/>
              <w:widowControl/>
              <w:spacing w:line="248" w:lineRule="exact"/>
              <w:jc w:val="center"/>
              <w:rPr>
                <w:rFonts w:ascii="Times New Roman" w:eastAsia="Times New Roman" w:hAnsi="Times New Roman"/>
              </w:rPr>
            </w:pPr>
            <w:r w:rsidRPr="000D2E90">
              <w:rPr>
                <w:rFonts w:ascii="Times New Roman" w:hAnsi="Times New Roman"/>
              </w:rPr>
              <w:t>12.4</w:t>
            </w:r>
          </w:p>
        </w:tc>
      </w:tr>
      <w:tr w:rsidR="002E30F6" w14:paraId="31A01B3B" w14:textId="77777777" w:rsidTr="002C0B97">
        <w:trPr>
          <w:cantSplit/>
        </w:trPr>
        <w:tc>
          <w:tcPr>
            <w:tcW w:w="3194" w:type="dxa"/>
            <w:tcBorders>
              <w:top w:val="single" w:sz="5" w:space="0" w:color="000000"/>
              <w:left w:val="single" w:sz="5" w:space="0" w:color="000000"/>
              <w:bottom w:val="single" w:sz="5" w:space="0" w:color="000000"/>
              <w:right w:val="single" w:sz="5" w:space="0" w:color="000000"/>
            </w:tcBorders>
          </w:tcPr>
          <w:p w14:paraId="242204DA" w14:textId="77777777" w:rsidR="002E30F6" w:rsidRPr="000D2E90" w:rsidRDefault="002E30F6" w:rsidP="00FA4903">
            <w:pPr>
              <w:pStyle w:val="TableParagraph"/>
              <w:widowControl/>
              <w:spacing w:line="246" w:lineRule="exact"/>
              <w:ind w:left="373"/>
              <w:rPr>
                <w:rFonts w:ascii="Times New Roman" w:eastAsia="Times New Roman" w:hAnsi="Times New Roman"/>
              </w:rPr>
            </w:pPr>
            <w:r w:rsidRPr="000D2E90">
              <w:rPr>
                <w:rFonts w:ascii="Times New Roman" w:hAnsi="Times New Roman"/>
                <w:spacing w:val="-1"/>
              </w:rPr>
              <w:t>Hazard</w:t>
            </w:r>
            <w:r w:rsidRPr="000D2E90">
              <w:rPr>
                <w:rFonts w:ascii="Times New Roman" w:hAnsi="Times New Roman"/>
              </w:rPr>
              <w:t xml:space="preserve"> ratio</w:t>
            </w:r>
            <w:r w:rsidRPr="000D2E90">
              <w:rPr>
                <w:rFonts w:ascii="Times New Roman" w:hAnsi="Times New Roman"/>
                <w:spacing w:val="-3"/>
              </w:rPr>
              <w:t xml:space="preserve"> </w:t>
            </w:r>
            <w:r w:rsidRPr="000D2E90">
              <w:rPr>
                <w:rFonts w:ascii="Times New Roman" w:hAnsi="Times New Roman"/>
                <w:spacing w:val="-1"/>
              </w:rPr>
              <w:t>(95%</w:t>
            </w:r>
            <w:r w:rsidRPr="000D2E90">
              <w:rPr>
                <w:rFonts w:ascii="Times New Roman" w:hAnsi="Times New Roman"/>
                <w:spacing w:val="1"/>
              </w:rPr>
              <w:t xml:space="preserve"> </w:t>
            </w:r>
            <w:r w:rsidRPr="000D2E90">
              <w:rPr>
                <w:rFonts w:ascii="Times New Roman" w:hAnsi="Times New Roman"/>
                <w:spacing w:val="-2"/>
              </w:rPr>
              <w:t>CI)</w:t>
            </w:r>
          </w:p>
        </w:tc>
        <w:tc>
          <w:tcPr>
            <w:tcW w:w="6192" w:type="dxa"/>
            <w:gridSpan w:val="2"/>
            <w:tcBorders>
              <w:top w:val="single" w:sz="5" w:space="0" w:color="000000"/>
              <w:left w:val="single" w:sz="5" w:space="0" w:color="000000"/>
              <w:bottom w:val="single" w:sz="5" w:space="0" w:color="000000"/>
              <w:right w:val="single" w:sz="5" w:space="0" w:color="000000"/>
            </w:tcBorders>
          </w:tcPr>
          <w:p w14:paraId="4820E939" w14:textId="3CBA7724" w:rsidR="002E30F6" w:rsidRPr="000D2E90" w:rsidRDefault="002E30F6" w:rsidP="00FA4903">
            <w:pPr>
              <w:pStyle w:val="TableParagraph"/>
              <w:widowControl/>
              <w:spacing w:line="246" w:lineRule="exact"/>
              <w:ind w:right="3"/>
              <w:jc w:val="center"/>
              <w:rPr>
                <w:rFonts w:ascii="Times New Roman" w:eastAsia="Times New Roman" w:hAnsi="Times New Roman"/>
              </w:rPr>
            </w:pPr>
            <w:r w:rsidRPr="000D2E90">
              <w:rPr>
                <w:rFonts w:ascii="Times New Roman" w:eastAsia="Times New Roman" w:hAnsi="Times New Roman"/>
              </w:rPr>
              <w:t xml:space="preserve">0.55 </w:t>
            </w:r>
            <w:r w:rsidRPr="000D2E90">
              <w:rPr>
                <w:rFonts w:ascii="Times New Roman" w:eastAsia="Times New Roman" w:hAnsi="Times New Roman"/>
                <w:spacing w:val="-1"/>
              </w:rPr>
              <w:t>(0.41</w:t>
            </w:r>
            <w:r w:rsidRPr="000D2E90">
              <w:rPr>
                <w:rFonts w:ascii="Times New Roman" w:eastAsia="Times New Roman" w:hAnsi="Times New Roman"/>
              </w:rPr>
              <w:t>–</w:t>
            </w:r>
            <w:r w:rsidRPr="000D2E90">
              <w:rPr>
                <w:rFonts w:ascii="Times New Roman" w:eastAsia="Times New Roman" w:hAnsi="Times New Roman"/>
                <w:spacing w:val="-1"/>
              </w:rPr>
              <w:t>0.73)</w:t>
            </w:r>
          </w:p>
        </w:tc>
      </w:tr>
    </w:tbl>
    <w:p w14:paraId="66417302" w14:textId="77777777" w:rsidR="002E30F6" w:rsidRDefault="002E30F6" w:rsidP="00FA4903">
      <w:pPr>
        <w:widowControl/>
        <w:spacing w:before="11"/>
        <w:rPr>
          <w:rFonts w:ascii="Times New Roman" w:eastAsia="Times New Roman" w:hAnsi="Times New Roman"/>
          <w:b/>
          <w:bCs/>
          <w:sz w:val="14"/>
          <w:szCs w:val="14"/>
        </w:rPr>
      </w:pPr>
    </w:p>
    <w:p w14:paraId="77E605FD" w14:textId="77777777" w:rsidR="002E30F6" w:rsidRPr="000D2E90"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i/>
          <w:iCs/>
          <w:color w:val="000000"/>
        </w:rPr>
        <w:t>GOG-0213</w:t>
      </w:r>
    </w:p>
    <w:p w14:paraId="4E80BB30" w14:textId="77777777" w:rsidR="002E30F6"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color w:val="000000"/>
        </w:rPr>
        <w:t>GOG-0213, a phase III randomi</w:t>
      </w:r>
      <w:r w:rsidR="00D970C2">
        <w:rPr>
          <w:rFonts w:ascii="Times New Roman" w:hAnsi="Times New Roman"/>
          <w:color w:val="000000"/>
        </w:rPr>
        <w:t>s</w:t>
      </w:r>
      <w:r w:rsidRPr="000D2E90">
        <w:rPr>
          <w:rFonts w:ascii="Times New Roman" w:hAnsi="Times New Roman"/>
          <w:color w:val="000000"/>
        </w:rPr>
        <w:t xml:space="preserve">ed controlled </w:t>
      </w:r>
      <w:r w:rsidR="00140208" w:rsidRPr="000D2E90">
        <w:rPr>
          <w:rFonts w:ascii="Times New Roman" w:hAnsi="Times New Roman"/>
          <w:color w:val="000000"/>
        </w:rPr>
        <w:t>open</w:t>
      </w:r>
      <w:r w:rsidR="00140208">
        <w:rPr>
          <w:rFonts w:ascii="Times New Roman" w:hAnsi="Times New Roman"/>
          <w:color w:val="000000"/>
        </w:rPr>
        <w:t>-</w:t>
      </w:r>
      <w:r w:rsidRPr="000D2E90">
        <w:rPr>
          <w:rFonts w:ascii="Times New Roman" w:hAnsi="Times New Roman"/>
          <w:color w:val="000000"/>
        </w:rPr>
        <w:t xml:space="preserve">label trial, studied the safety and efficacy of </w:t>
      </w:r>
      <w:r>
        <w:rPr>
          <w:rFonts w:ascii="Times New Roman" w:hAnsi="Times New Roman"/>
          <w:color w:val="000000"/>
        </w:rPr>
        <w:t xml:space="preserve">bevacizumab </w:t>
      </w:r>
      <w:r w:rsidRPr="000D2E90">
        <w:rPr>
          <w:rFonts w:ascii="Times New Roman" w:hAnsi="Times New Roman"/>
          <w:color w:val="000000"/>
        </w:rPr>
        <w:t xml:space="preserve">in the treatment of patients with platinum-sensitive, recurrent epithelial ovarian, fallopian tube or primary peritoneal cancer, who have not received prior chemotherapy in the recurrent setting. There was no exclusion criterion for prior anti-angiogenic therapy. The study evaluated the effect of </w:t>
      </w:r>
      <w:r w:rsidRPr="000D2E90">
        <w:rPr>
          <w:rFonts w:ascii="Times New Roman" w:hAnsi="Times New Roman"/>
          <w:color w:val="000000"/>
        </w:rPr>
        <w:lastRenderedPageBreak/>
        <w:t xml:space="preserve">adding </w:t>
      </w:r>
      <w:r>
        <w:rPr>
          <w:rFonts w:ascii="Times New Roman" w:hAnsi="Times New Roman"/>
          <w:color w:val="000000"/>
        </w:rPr>
        <w:t>bevacizumab</w:t>
      </w:r>
      <w:r w:rsidRPr="000D2E90">
        <w:rPr>
          <w:rFonts w:ascii="Times New Roman" w:hAnsi="Times New Roman"/>
          <w:color w:val="000000"/>
        </w:rPr>
        <w:t xml:space="preserve"> to carboplatin</w:t>
      </w:r>
      <w:r w:rsidR="00D970C2">
        <w:rPr>
          <w:rFonts w:ascii="Times New Roman" w:hAnsi="Times New Roman"/>
          <w:color w:val="000000"/>
        </w:rPr>
        <w:t xml:space="preserve"> </w:t>
      </w:r>
      <w:r w:rsidRPr="000D2E90">
        <w:rPr>
          <w:rFonts w:ascii="Times New Roman" w:hAnsi="Times New Roman"/>
          <w:color w:val="000000"/>
        </w:rPr>
        <w:t>+</w:t>
      </w:r>
      <w:r w:rsidR="00D970C2">
        <w:rPr>
          <w:rFonts w:ascii="Times New Roman" w:hAnsi="Times New Roman"/>
          <w:color w:val="000000"/>
        </w:rPr>
        <w:t xml:space="preserve"> </w:t>
      </w:r>
      <w:r w:rsidRPr="000D2E90">
        <w:rPr>
          <w:rFonts w:ascii="Times New Roman" w:hAnsi="Times New Roman"/>
          <w:color w:val="000000"/>
        </w:rPr>
        <w:t xml:space="preserve">paclitaxel and continuing </w:t>
      </w:r>
      <w:r>
        <w:rPr>
          <w:rFonts w:ascii="Times New Roman" w:hAnsi="Times New Roman"/>
          <w:color w:val="000000"/>
        </w:rPr>
        <w:t>bevacizumab</w:t>
      </w:r>
      <w:r w:rsidRPr="000D2E90">
        <w:rPr>
          <w:rFonts w:ascii="Times New Roman" w:hAnsi="Times New Roman"/>
          <w:color w:val="000000"/>
        </w:rPr>
        <w:t xml:space="preserve"> as a single agent until disease progression or unacceptable toxicity compared to carboplatin</w:t>
      </w:r>
      <w:r w:rsidR="00D970C2">
        <w:rPr>
          <w:rFonts w:ascii="Times New Roman" w:hAnsi="Times New Roman"/>
          <w:color w:val="000000"/>
        </w:rPr>
        <w:t xml:space="preserve"> </w:t>
      </w:r>
      <w:r w:rsidRPr="000D2E90">
        <w:rPr>
          <w:rFonts w:ascii="Times New Roman" w:hAnsi="Times New Roman"/>
          <w:color w:val="000000"/>
        </w:rPr>
        <w:t>+</w:t>
      </w:r>
      <w:r w:rsidR="00D970C2">
        <w:rPr>
          <w:rFonts w:ascii="Times New Roman" w:hAnsi="Times New Roman"/>
          <w:color w:val="000000"/>
        </w:rPr>
        <w:t xml:space="preserve"> </w:t>
      </w:r>
      <w:r w:rsidRPr="000D2E90">
        <w:rPr>
          <w:rFonts w:ascii="Times New Roman" w:hAnsi="Times New Roman"/>
          <w:color w:val="000000"/>
        </w:rPr>
        <w:t>paclitaxel alone.</w:t>
      </w:r>
    </w:p>
    <w:p w14:paraId="3B99F914" w14:textId="77777777" w:rsidR="002E30F6" w:rsidRPr="000D2E90" w:rsidRDefault="002E30F6" w:rsidP="00FA4903">
      <w:pPr>
        <w:widowControl/>
        <w:autoSpaceDE w:val="0"/>
        <w:autoSpaceDN w:val="0"/>
        <w:adjustRightInd w:val="0"/>
        <w:rPr>
          <w:rFonts w:ascii="Times New Roman" w:hAnsi="Times New Roman"/>
          <w:color w:val="000000"/>
        </w:rPr>
      </w:pPr>
    </w:p>
    <w:p w14:paraId="1CF54989" w14:textId="1EF50628" w:rsidR="002E30F6" w:rsidRPr="000D2E90"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color w:val="000000"/>
        </w:rPr>
        <w:t>A total of 673</w:t>
      </w:r>
      <w:r w:rsidR="00EC2659">
        <w:rPr>
          <w:rFonts w:ascii="Times New Roman" w:hAnsi="Times New Roman"/>
          <w:color w:val="000000"/>
        </w:rPr>
        <w:t> </w:t>
      </w:r>
      <w:r w:rsidRPr="000D2E90">
        <w:rPr>
          <w:rFonts w:ascii="Times New Roman" w:hAnsi="Times New Roman"/>
          <w:color w:val="000000"/>
        </w:rPr>
        <w:t>patients were randomi</w:t>
      </w:r>
      <w:r w:rsidR="00D970C2">
        <w:rPr>
          <w:rFonts w:ascii="Times New Roman" w:hAnsi="Times New Roman"/>
          <w:color w:val="000000"/>
        </w:rPr>
        <w:t>s</w:t>
      </w:r>
      <w:r w:rsidRPr="000D2E90">
        <w:rPr>
          <w:rFonts w:ascii="Times New Roman" w:hAnsi="Times New Roman"/>
          <w:color w:val="000000"/>
        </w:rPr>
        <w:t>ed in equal proportions to the following two treatment arms:</w:t>
      </w:r>
    </w:p>
    <w:p w14:paraId="0912DB5F" w14:textId="31E70746" w:rsidR="002E30F6" w:rsidRPr="000D2E90" w:rsidRDefault="002E30F6" w:rsidP="003C2FFD">
      <w:pPr>
        <w:widowControl/>
        <w:numPr>
          <w:ilvl w:val="0"/>
          <w:numId w:val="38"/>
        </w:numPr>
        <w:autoSpaceDE w:val="0"/>
        <w:autoSpaceDN w:val="0"/>
        <w:adjustRightInd w:val="0"/>
        <w:ind w:left="562" w:hanging="562"/>
        <w:rPr>
          <w:rFonts w:ascii="Times New Roman" w:hAnsi="Times New Roman"/>
          <w:color w:val="000000"/>
        </w:rPr>
      </w:pPr>
      <w:r w:rsidRPr="000D2E90">
        <w:rPr>
          <w:rFonts w:ascii="Times New Roman" w:hAnsi="Times New Roman"/>
          <w:color w:val="000000"/>
        </w:rPr>
        <w:t>CP arm: Carboplatin (AUC5) and paclitaxel (175</w:t>
      </w:r>
      <w:r w:rsidR="00EC2659">
        <w:rPr>
          <w:rFonts w:ascii="Times New Roman" w:hAnsi="Times New Roman"/>
          <w:color w:val="000000"/>
        </w:rPr>
        <w:t> </w:t>
      </w:r>
      <w:r w:rsidRPr="000D2E90">
        <w:rPr>
          <w:rFonts w:ascii="Times New Roman" w:hAnsi="Times New Roman"/>
          <w:color w:val="000000"/>
        </w:rPr>
        <w:t>mg/m</w:t>
      </w:r>
      <w:r w:rsidRPr="00692FD7">
        <w:rPr>
          <w:rFonts w:ascii="Times New Roman" w:hAnsi="Times New Roman"/>
          <w:color w:val="000000"/>
          <w:vertAlign w:val="superscript"/>
        </w:rPr>
        <w:t>2</w:t>
      </w:r>
      <w:r w:rsidRPr="000D2E90">
        <w:rPr>
          <w:rFonts w:ascii="Times New Roman" w:hAnsi="Times New Roman"/>
          <w:color w:val="000000"/>
        </w:rPr>
        <w:t xml:space="preserve"> </w:t>
      </w:r>
      <w:r w:rsidR="00AC0AD1">
        <w:rPr>
          <w:rFonts w:ascii="Times New Roman" w:hAnsi="Times New Roman"/>
          <w:color w:val="000000"/>
        </w:rPr>
        <w:t>intravenous</w:t>
      </w:r>
      <w:r w:rsidR="00D4616C">
        <w:rPr>
          <w:rFonts w:ascii="Times New Roman" w:hAnsi="Times New Roman"/>
          <w:color w:val="000000"/>
        </w:rPr>
        <w:t>ly</w:t>
      </w:r>
      <w:r w:rsidRPr="000D2E90">
        <w:rPr>
          <w:rFonts w:ascii="Times New Roman" w:hAnsi="Times New Roman"/>
          <w:color w:val="000000"/>
        </w:rPr>
        <w:t>) every 3</w:t>
      </w:r>
      <w:r w:rsidR="00EC2659">
        <w:rPr>
          <w:rFonts w:ascii="Times New Roman" w:hAnsi="Times New Roman"/>
          <w:color w:val="000000"/>
        </w:rPr>
        <w:t> </w:t>
      </w:r>
      <w:r w:rsidRPr="000D2E90">
        <w:rPr>
          <w:rFonts w:ascii="Times New Roman" w:hAnsi="Times New Roman"/>
          <w:color w:val="000000"/>
        </w:rPr>
        <w:t>weeks for 6 and up to 8 cycles.</w:t>
      </w:r>
    </w:p>
    <w:p w14:paraId="337693BE" w14:textId="2FF8D2FB" w:rsidR="002E30F6" w:rsidRDefault="002E30F6" w:rsidP="003C2FFD">
      <w:pPr>
        <w:widowControl/>
        <w:numPr>
          <w:ilvl w:val="0"/>
          <w:numId w:val="38"/>
        </w:numPr>
        <w:autoSpaceDE w:val="0"/>
        <w:autoSpaceDN w:val="0"/>
        <w:adjustRightInd w:val="0"/>
        <w:ind w:left="562" w:hanging="562"/>
        <w:rPr>
          <w:rFonts w:ascii="Times New Roman" w:hAnsi="Times New Roman"/>
          <w:color w:val="000000"/>
        </w:rPr>
      </w:pPr>
      <w:r w:rsidRPr="000D2E90">
        <w:rPr>
          <w:rFonts w:ascii="Times New Roman" w:hAnsi="Times New Roman"/>
          <w:color w:val="000000"/>
        </w:rPr>
        <w:t>CPB arm: Carboplatin (AUC5) and paclitaxel (175</w:t>
      </w:r>
      <w:r w:rsidR="00EC2659">
        <w:rPr>
          <w:rFonts w:ascii="Times New Roman" w:hAnsi="Times New Roman"/>
          <w:color w:val="000000"/>
        </w:rPr>
        <w:t> </w:t>
      </w:r>
      <w:r w:rsidRPr="000D2E90">
        <w:rPr>
          <w:rFonts w:ascii="Times New Roman" w:hAnsi="Times New Roman"/>
          <w:color w:val="000000"/>
        </w:rPr>
        <w:t>mg/m</w:t>
      </w:r>
      <w:r w:rsidRPr="00692FD7">
        <w:rPr>
          <w:rFonts w:ascii="Times New Roman" w:hAnsi="Times New Roman"/>
          <w:color w:val="000000"/>
          <w:vertAlign w:val="superscript"/>
        </w:rPr>
        <w:t>2</w:t>
      </w:r>
      <w:r w:rsidRPr="000D2E90">
        <w:rPr>
          <w:rFonts w:ascii="Times New Roman" w:hAnsi="Times New Roman"/>
          <w:color w:val="000000"/>
        </w:rPr>
        <w:t xml:space="preserve"> </w:t>
      </w:r>
      <w:r w:rsidR="00AC0AD1">
        <w:rPr>
          <w:rFonts w:ascii="Times New Roman" w:hAnsi="Times New Roman"/>
          <w:color w:val="000000"/>
        </w:rPr>
        <w:t>intravenous</w:t>
      </w:r>
      <w:r w:rsidR="00D4616C">
        <w:rPr>
          <w:rFonts w:ascii="Times New Roman" w:hAnsi="Times New Roman"/>
          <w:color w:val="000000"/>
        </w:rPr>
        <w:t>ly</w:t>
      </w:r>
      <w:r w:rsidRPr="000D2E90">
        <w:rPr>
          <w:rFonts w:ascii="Times New Roman" w:hAnsi="Times New Roman"/>
          <w:color w:val="000000"/>
        </w:rPr>
        <w:t xml:space="preserve">) and concurrent </w:t>
      </w:r>
      <w:r>
        <w:rPr>
          <w:rFonts w:ascii="Times New Roman" w:hAnsi="Times New Roman"/>
          <w:color w:val="000000"/>
        </w:rPr>
        <w:t>bevacizumab</w:t>
      </w:r>
      <w:r w:rsidRPr="000D2E90">
        <w:rPr>
          <w:rFonts w:ascii="Times New Roman" w:hAnsi="Times New Roman"/>
          <w:color w:val="000000"/>
        </w:rPr>
        <w:t xml:space="preserve"> (15</w:t>
      </w:r>
      <w:r>
        <w:rPr>
          <w:rFonts w:ascii="Times New Roman" w:hAnsi="Times New Roman"/>
          <w:color w:val="000000"/>
        </w:rPr>
        <w:t> </w:t>
      </w:r>
      <w:r w:rsidRPr="000D2E90">
        <w:rPr>
          <w:rFonts w:ascii="Times New Roman" w:hAnsi="Times New Roman"/>
          <w:color w:val="000000"/>
        </w:rPr>
        <w:t>mg/kg) every 3</w:t>
      </w:r>
      <w:r w:rsidR="00EC2659">
        <w:rPr>
          <w:rFonts w:ascii="Times New Roman" w:hAnsi="Times New Roman"/>
          <w:color w:val="000000"/>
        </w:rPr>
        <w:t> </w:t>
      </w:r>
      <w:r w:rsidRPr="000D2E90">
        <w:rPr>
          <w:rFonts w:ascii="Times New Roman" w:hAnsi="Times New Roman"/>
          <w:color w:val="000000"/>
        </w:rPr>
        <w:t xml:space="preserve">weeks for 6 and up to 8 cycles, followed by </w:t>
      </w:r>
      <w:r>
        <w:rPr>
          <w:rFonts w:ascii="Times New Roman" w:hAnsi="Times New Roman"/>
          <w:color w:val="000000"/>
        </w:rPr>
        <w:t>bevacizumab</w:t>
      </w:r>
      <w:r w:rsidRPr="000D2E90">
        <w:rPr>
          <w:rFonts w:ascii="Times New Roman" w:hAnsi="Times New Roman"/>
          <w:color w:val="000000"/>
        </w:rPr>
        <w:t xml:space="preserve"> (15</w:t>
      </w:r>
      <w:r>
        <w:rPr>
          <w:rFonts w:ascii="Times New Roman" w:hAnsi="Times New Roman"/>
          <w:color w:val="000000"/>
        </w:rPr>
        <w:t> </w:t>
      </w:r>
      <w:r w:rsidRPr="000D2E90">
        <w:rPr>
          <w:rFonts w:ascii="Times New Roman" w:hAnsi="Times New Roman"/>
          <w:color w:val="000000"/>
        </w:rPr>
        <w:t>mg/kg every 3</w:t>
      </w:r>
      <w:r w:rsidR="00EC2659">
        <w:rPr>
          <w:rFonts w:ascii="Times New Roman" w:hAnsi="Times New Roman"/>
          <w:color w:val="000000"/>
        </w:rPr>
        <w:t> </w:t>
      </w:r>
      <w:r w:rsidRPr="000D2E90">
        <w:rPr>
          <w:rFonts w:ascii="Times New Roman" w:hAnsi="Times New Roman"/>
          <w:color w:val="000000"/>
        </w:rPr>
        <w:t>weeks) alone until disease progression or unacceptable toxicity.</w:t>
      </w:r>
    </w:p>
    <w:p w14:paraId="670EBDC2" w14:textId="77777777" w:rsidR="00857EE6" w:rsidRDefault="00857EE6" w:rsidP="00FA4903">
      <w:pPr>
        <w:widowControl/>
        <w:autoSpaceDE w:val="0"/>
        <w:autoSpaceDN w:val="0"/>
        <w:adjustRightInd w:val="0"/>
        <w:ind w:left="720"/>
        <w:rPr>
          <w:rFonts w:ascii="Times New Roman" w:hAnsi="Times New Roman"/>
          <w:color w:val="000000"/>
        </w:rPr>
      </w:pPr>
    </w:p>
    <w:p w14:paraId="3B929E3C" w14:textId="3CD172E2" w:rsidR="002E30F6" w:rsidRDefault="002E30F6" w:rsidP="00FA4903">
      <w:pPr>
        <w:widowControl/>
        <w:autoSpaceDE w:val="0"/>
        <w:autoSpaceDN w:val="0"/>
        <w:adjustRightInd w:val="0"/>
        <w:rPr>
          <w:rFonts w:ascii="Times New Roman" w:hAnsi="Times New Roman"/>
          <w:color w:val="000000"/>
        </w:rPr>
      </w:pPr>
      <w:r w:rsidRPr="000D2E90">
        <w:rPr>
          <w:rFonts w:ascii="Times New Roman" w:hAnsi="Times New Roman"/>
          <w:color w:val="000000"/>
        </w:rPr>
        <w:t>Most patients in both the CP arm (80.4%) and the CPB arm (78.9%) were White. The median age was 60.0</w:t>
      </w:r>
      <w:r w:rsidR="00EC2659">
        <w:rPr>
          <w:rFonts w:ascii="Times New Roman" w:hAnsi="Times New Roman"/>
          <w:color w:val="000000"/>
        </w:rPr>
        <w:t> </w:t>
      </w:r>
      <w:r w:rsidRPr="000D2E90">
        <w:rPr>
          <w:rFonts w:ascii="Times New Roman" w:hAnsi="Times New Roman"/>
          <w:color w:val="000000"/>
        </w:rPr>
        <w:t>years in the CP arm and 59.0</w:t>
      </w:r>
      <w:r w:rsidR="00EC2659">
        <w:rPr>
          <w:rFonts w:ascii="Times New Roman" w:hAnsi="Times New Roman"/>
          <w:color w:val="000000"/>
        </w:rPr>
        <w:t> </w:t>
      </w:r>
      <w:r w:rsidRPr="000D2E90">
        <w:rPr>
          <w:rFonts w:ascii="Times New Roman" w:hAnsi="Times New Roman"/>
          <w:color w:val="000000"/>
        </w:rPr>
        <w:t>years in the CPB arm. The majority of patients (CP: 64.6%; CPB: 68.8%) were in the age category</w:t>
      </w:r>
      <w:r w:rsidR="00EC2659">
        <w:rPr>
          <w:rFonts w:ascii="Times New Roman" w:hAnsi="Times New Roman"/>
          <w:color w:val="000000"/>
        </w:rPr>
        <w:t> </w:t>
      </w:r>
      <w:r w:rsidRPr="000D2E90">
        <w:rPr>
          <w:rFonts w:ascii="Times New Roman" w:hAnsi="Times New Roman"/>
          <w:color w:val="000000"/>
        </w:rPr>
        <w:t>&lt;</w:t>
      </w:r>
      <w:r w:rsidR="00EC2659">
        <w:rPr>
          <w:rFonts w:ascii="Times New Roman" w:hAnsi="Times New Roman"/>
          <w:color w:val="000000"/>
        </w:rPr>
        <w:t> </w:t>
      </w:r>
      <w:r w:rsidRPr="000D2E90">
        <w:rPr>
          <w:rFonts w:ascii="Times New Roman" w:hAnsi="Times New Roman"/>
          <w:color w:val="000000"/>
        </w:rPr>
        <w:t>65 years. At baseline, most patients in both treatment arms had a GOG PS of 0 (CP: 82.4%: CPB; 80.7%) or 1 (CP: 16.7%: CPB; 18.1%). A GOG PS of 2 at baseline was reported in 0.9% of patients in the CP arm and in 1.2% of patients in the CPB arm.</w:t>
      </w:r>
    </w:p>
    <w:p w14:paraId="02CD26B6" w14:textId="77777777" w:rsidR="002E30F6" w:rsidRPr="000D2E90" w:rsidRDefault="002E30F6" w:rsidP="00FA4903">
      <w:pPr>
        <w:widowControl/>
        <w:autoSpaceDE w:val="0"/>
        <w:autoSpaceDN w:val="0"/>
        <w:adjustRightInd w:val="0"/>
        <w:rPr>
          <w:rFonts w:ascii="Times New Roman" w:hAnsi="Times New Roman"/>
          <w:color w:val="000000"/>
        </w:rPr>
      </w:pPr>
    </w:p>
    <w:p w14:paraId="1352CF77" w14:textId="77777777" w:rsidR="002E30F6" w:rsidRDefault="002E30F6" w:rsidP="00FA4903">
      <w:pPr>
        <w:widowControl/>
        <w:rPr>
          <w:rFonts w:ascii="Times New Roman" w:eastAsia="Times New Roman" w:hAnsi="Times New Roman"/>
        </w:rPr>
      </w:pPr>
      <w:r w:rsidRPr="000D2E90">
        <w:rPr>
          <w:rFonts w:ascii="Times New Roman" w:hAnsi="Times New Roman"/>
          <w:color w:val="000000"/>
        </w:rPr>
        <w:t>The primary efficacy endpoint was overall survival (OS). The main secondary efficacy endpoint was progression-free survival (PFS).</w:t>
      </w:r>
      <w:r>
        <w:rPr>
          <w:rFonts w:ascii="Times New Roman" w:hAnsi="Times New Roman"/>
          <w:color w:val="000000"/>
        </w:rPr>
        <w:t xml:space="preserve"> </w:t>
      </w:r>
      <w:r w:rsidRPr="000D2E90">
        <w:rPr>
          <w:rFonts w:ascii="Times New Roman" w:hAnsi="Times New Roman"/>
          <w:color w:val="000000"/>
        </w:rPr>
        <w:t xml:space="preserve">Results are presented in Table </w:t>
      </w:r>
      <w:r w:rsidR="00081947">
        <w:rPr>
          <w:rFonts w:ascii="Times New Roman" w:hAnsi="Times New Roman"/>
          <w:color w:val="000000"/>
        </w:rPr>
        <w:t>22</w:t>
      </w:r>
      <w:r w:rsidRPr="000D2E90">
        <w:rPr>
          <w:rFonts w:ascii="Times New Roman" w:hAnsi="Times New Roman"/>
          <w:color w:val="000000"/>
        </w:rPr>
        <w:t>.</w:t>
      </w:r>
    </w:p>
    <w:p w14:paraId="6AEDB650" w14:textId="77777777" w:rsidR="002E30F6" w:rsidRPr="000D2E90" w:rsidRDefault="002E30F6" w:rsidP="00FA4903">
      <w:pPr>
        <w:widowControl/>
        <w:rPr>
          <w:rFonts w:ascii="Times New Roman" w:eastAsia="Times New Roman" w:hAnsi="Times New Roman"/>
        </w:rPr>
      </w:pPr>
    </w:p>
    <w:p w14:paraId="3C7800BE" w14:textId="77777777" w:rsidR="002E30F6" w:rsidRDefault="002E30F6" w:rsidP="00FA4903">
      <w:pPr>
        <w:widowControl/>
        <w:rPr>
          <w:rFonts w:ascii="Times New Roman" w:hAnsi="Times New Roman"/>
          <w:b/>
          <w:bCs/>
        </w:rPr>
      </w:pPr>
      <w:r w:rsidRPr="000D2E90">
        <w:rPr>
          <w:rFonts w:ascii="Times New Roman" w:hAnsi="Times New Roman"/>
          <w:b/>
          <w:bCs/>
        </w:rPr>
        <w:t xml:space="preserve">Table </w:t>
      </w:r>
      <w:r w:rsidR="00081947">
        <w:rPr>
          <w:rFonts w:ascii="Times New Roman" w:hAnsi="Times New Roman"/>
          <w:b/>
          <w:bCs/>
        </w:rPr>
        <w:t>22</w:t>
      </w:r>
      <w:r w:rsidR="00857EE6">
        <w:rPr>
          <w:rFonts w:ascii="Times New Roman" w:hAnsi="Times New Roman"/>
          <w:b/>
          <w:bCs/>
        </w:rPr>
        <w:tab/>
      </w:r>
      <w:r w:rsidRPr="000D2E90">
        <w:rPr>
          <w:rFonts w:ascii="Times New Roman" w:hAnsi="Times New Roman"/>
          <w:b/>
          <w:bCs/>
        </w:rPr>
        <w:t>Efficacy results</w:t>
      </w:r>
      <w:r w:rsidRPr="000D2E90">
        <w:rPr>
          <w:rFonts w:ascii="Times New Roman" w:hAnsi="Times New Roman"/>
          <w:b/>
          <w:bCs/>
          <w:vertAlign w:val="superscript"/>
        </w:rPr>
        <w:t xml:space="preserve">1,2 </w:t>
      </w:r>
      <w:r w:rsidRPr="000D2E90">
        <w:rPr>
          <w:rFonts w:ascii="Times New Roman" w:hAnsi="Times New Roman"/>
          <w:b/>
          <w:bCs/>
        </w:rPr>
        <w:t>from study GOG-0213</w:t>
      </w:r>
    </w:p>
    <w:p w14:paraId="62C13F3B" w14:textId="77777777" w:rsidR="002C0B97" w:rsidRPr="000D2E90" w:rsidRDefault="002C0B97" w:rsidP="00FA4903">
      <w:pPr>
        <w:widowControl/>
        <w:rPr>
          <w:rFonts w:ascii="Times New Roman" w:eastAsia="Times New Roman" w:hAnsi="Times New Roman"/>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72"/>
        <w:gridCol w:w="2603"/>
        <w:gridCol w:w="2603"/>
      </w:tblGrid>
      <w:tr w:rsidR="002E30F6" w:rsidRPr="00F944C2" w14:paraId="619E660A" w14:textId="77777777" w:rsidTr="002C0B97">
        <w:trPr>
          <w:cantSplit/>
        </w:trPr>
        <w:tc>
          <w:tcPr>
            <w:tcW w:w="9278" w:type="dxa"/>
            <w:gridSpan w:val="3"/>
            <w:shd w:val="clear" w:color="auto" w:fill="auto"/>
          </w:tcPr>
          <w:p w14:paraId="2AA39BD8" w14:textId="58798215" w:rsidR="002E30F6" w:rsidRPr="00F944C2" w:rsidRDefault="002E30F6" w:rsidP="00FA4903">
            <w:pPr>
              <w:widowControl/>
              <w:rPr>
                <w:rFonts w:ascii="Times New Roman" w:eastAsia="Times New Roman" w:hAnsi="Times New Roman"/>
              </w:rPr>
            </w:pPr>
            <w:r w:rsidRPr="00F944C2">
              <w:rPr>
                <w:rFonts w:ascii="Times New Roman" w:hAnsi="Times New Roman"/>
                <w:b/>
                <w:bCs/>
              </w:rPr>
              <w:t xml:space="preserve">Primary </w:t>
            </w:r>
            <w:r w:rsidR="00373CE4">
              <w:rPr>
                <w:rFonts w:ascii="Times New Roman" w:hAnsi="Times New Roman"/>
                <w:b/>
                <w:bCs/>
              </w:rPr>
              <w:t>e</w:t>
            </w:r>
            <w:r w:rsidRPr="00F944C2">
              <w:rPr>
                <w:rFonts w:ascii="Times New Roman" w:hAnsi="Times New Roman"/>
                <w:b/>
                <w:bCs/>
              </w:rPr>
              <w:t xml:space="preserve">ndpoint </w:t>
            </w:r>
          </w:p>
        </w:tc>
      </w:tr>
      <w:tr w:rsidR="002E30F6" w:rsidRPr="00F944C2" w14:paraId="4A4C2A62" w14:textId="77777777" w:rsidTr="002C0B97">
        <w:trPr>
          <w:cantSplit/>
        </w:trPr>
        <w:tc>
          <w:tcPr>
            <w:tcW w:w="3960" w:type="dxa"/>
            <w:shd w:val="clear" w:color="auto" w:fill="auto"/>
          </w:tcPr>
          <w:p w14:paraId="14BD6CCB" w14:textId="77777777" w:rsidR="002E30F6" w:rsidRPr="00F944C2" w:rsidRDefault="002E30F6" w:rsidP="00FA4903">
            <w:pPr>
              <w:pStyle w:val="Default"/>
              <w:rPr>
                <w:rFonts w:eastAsia="Times New Roman"/>
                <w:sz w:val="22"/>
                <w:szCs w:val="22"/>
              </w:rPr>
            </w:pPr>
            <w:r w:rsidRPr="00F944C2">
              <w:rPr>
                <w:b/>
                <w:bCs/>
                <w:sz w:val="22"/>
                <w:szCs w:val="22"/>
              </w:rPr>
              <w:t xml:space="preserve">Overall </w:t>
            </w:r>
            <w:r w:rsidR="00D970C2">
              <w:rPr>
                <w:b/>
                <w:bCs/>
                <w:sz w:val="22"/>
                <w:szCs w:val="22"/>
              </w:rPr>
              <w:t>s</w:t>
            </w:r>
            <w:r w:rsidRPr="00F944C2">
              <w:rPr>
                <w:b/>
                <w:bCs/>
                <w:sz w:val="22"/>
                <w:szCs w:val="22"/>
              </w:rPr>
              <w:t xml:space="preserve">urvival (OS) </w:t>
            </w:r>
          </w:p>
        </w:tc>
        <w:tc>
          <w:tcPr>
            <w:tcW w:w="2659" w:type="dxa"/>
            <w:shd w:val="clear" w:color="auto" w:fill="auto"/>
          </w:tcPr>
          <w:p w14:paraId="42037572" w14:textId="77777777" w:rsidR="002E30F6" w:rsidRPr="00F944C2" w:rsidRDefault="002E30F6" w:rsidP="00FA4903">
            <w:pPr>
              <w:pStyle w:val="Default"/>
              <w:jc w:val="center"/>
              <w:rPr>
                <w:sz w:val="22"/>
                <w:szCs w:val="22"/>
              </w:rPr>
            </w:pPr>
            <w:r w:rsidRPr="00F944C2">
              <w:rPr>
                <w:sz w:val="22"/>
                <w:szCs w:val="22"/>
              </w:rPr>
              <w:t>CP</w:t>
            </w:r>
          </w:p>
          <w:p w14:paraId="19BD7E1E" w14:textId="59C7B47D"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(n</w:t>
            </w:r>
            <w:r w:rsidR="008105E7">
              <w:rPr>
                <w:rFonts w:ascii="Times New Roman" w:hAnsi="Times New Roman"/>
              </w:rPr>
              <w:t> </w:t>
            </w:r>
            <w:r w:rsidRPr="00F944C2">
              <w:rPr>
                <w:rFonts w:ascii="Times New Roman" w:hAnsi="Times New Roman"/>
              </w:rPr>
              <w:t>=</w:t>
            </w:r>
            <w:r w:rsidR="008105E7">
              <w:rPr>
                <w:rFonts w:ascii="Times New Roman" w:hAnsi="Times New Roman"/>
              </w:rPr>
              <w:t> </w:t>
            </w:r>
            <w:r w:rsidRPr="00F944C2">
              <w:rPr>
                <w:rFonts w:ascii="Times New Roman" w:hAnsi="Times New Roman"/>
              </w:rPr>
              <w:t>336)</w:t>
            </w:r>
          </w:p>
        </w:tc>
        <w:tc>
          <w:tcPr>
            <w:tcW w:w="2659" w:type="dxa"/>
            <w:shd w:val="clear" w:color="auto" w:fill="auto"/>
          </w:tcPr>
          <w:p w14:paraId="159C075D" w14:textId="77777777" w:rsidR="002E30F6" w:rsidRPr="00F944C2" w:rsidRDefault="002E30F6" w:rsidP="00FA4903">
            <w:pPr>
              <w:pStyle w:val="Default"/>
              <w:jc w:val="center"/>
              <w:rPr>
                <w:sz w:val="22"/>
                <w:szCs w:val="22"/>
              </w:rPr>
            </w:pPr>
            <w:r w:rsidRPr="00F944C2">
              <w:rPr>
                <w:sz w:val="22"/>
                <w:szCs w:val="22"/>
              </w:rPr>
              <w:t>CPB</w:t>
            </w:r>
          </w:p>
          <w:p w14:paraId="1DD332AF" w14:textId="34625C22"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(n</w:t>
            </w:r>
            <w:r w:rsidR="008105E7">
              <w:rPr>
                <w:rFonts w:ascii="Times New Roman" w:hAnsi="Times New Roman"/>
              </w:rPr>
              <w:t> </w:t>
            </w:r>
            <w:r w:rsidRPr="00F944C2">
              <w:rPr>
                <w:rFonts w:ascii="Times New Roman" w:hAnsi="Times New Roman"/>
              </w:rPr>
              <w:t>=</w:t>
            </w:r>
            <w:r w:rsidR="008105E7">
              <w:rPr>
                <w:rFonts w:ascii="Times New Roman" w:hAnsi="Times New Roman"/>
              </w:rPr>
              <w:t> </w:t>
            </w:r>
            <w:r w:rsidRPr="00F944C2">
              <w:rPr>
                <w:rFonts w:ascii="Times New Roman" w:hAnsi="Times New Roman"/>
              </w:rPr>
              <w:t>337)</w:t>
            </w:r>
          </w:p>
        </w:tc>
      </w:tr>
      <w:tr w:rsidR="002E30F6" w:rsidRPr="00F944C2" w14:paraId="33F268AA" w14:textId="77777777" w:rsidTr="002C0B97">
        <w:trPr>
          <w:cantSplit/>
        </w:trPr>
        <w:tc>
          <w:tcPr>
            <w:tcW w:w="3960" w:type="dxa"/>
            <w:shd w:val="clear" w:color="auto" w:fill="auto"/>
          </w:tcPr>
          <w:p w14:paraId="6702BE07" w14:textId="77777777" w:rsidR="002E30F6" w:rsidRPr="00F944C2" w:rsidRDefault="002E30F6" w:rsidP="00FA4903">
            <w:pPr>
              <w:pStyle w:val="Default"/>
              <w:rPr>
                <w:rFonts w:eastAsia="Times New Roman"/>
                <w:sz w:val="22"/>
                <w:szCs w:val="22"/>
              </w:rPr>
            </w:pPr>
            <w:r w:rsidRPr="00F944C2">
              <w:rPr>
                <w:sz w:val="22"/>
                <w:szCs w:val="22"/>
              </w:rPr>
              <w:t xml:space="preserve">Median OS (months) </w:t>
            </w:r>
          </w:p>
        </w:tc>
        <w:tc>
          <w:tcPr>
            <w:tcW w:w="2659" w:type="dxa"/>
            <w:shd w:val="clear" w:color="auto" w:fill="auto"/>
          </w:tcPr>
          <w:p w14:paraId="6F40F6DF" w14:textId="77777777" w:rsidR="002E30F6" w:rsidRPr="00F944C2" w:rsidRDefault="002E30F6" w:rsidP="00FA4903">
            <w:pPr>
              <w:pStyle w:val="Default"/>
              <w:jc w:val="center"/>
              <w:rPr>
                <w:rFonts w:eastAsia="Times New Roman"/>
                <w:sz w:val="22"/>
                <w:szCs w:val="22"/>
              </w:rPr>
            </w:pPr>
            <w:r w:rsidRPr="00F944C2">
              <w:rPr>
                <w:sz w:val="22"/>
                <w:szCs w:val="22"/>
              </w:rPr>
              <w:t>37.3</w:t>
            </w:r>
          </w:p>
        </w:tc>
        <w:tc>
          <w:tcPr>
            <w:tcW w:w="2659" w:type="dxa"/>
            <w:shd w:val="clear" w:color="auto" w:fill="auto"/>
          </w:tcPr>
          <w:p w14:paraId="2A4BAB2B" w14:textId="77777777" w:rsidR="002E30F6" w:rsidRPr="00F944C2" w:rsidRDefault="002E30F6" w:rsidP="00FA4903">
            <w:pPr>
              <w:pStyle w:val="Default"/>
              <w:jc w:val="center"/>
              <w:rPr>
                <w:rFonts w:eastAsia="Times New Roman"/>
                <w:sz w:val="22"/>
                <w:szCs w:val="22"/>
              </w:rPr>
            </w:pPr>
            <w:r w:rsidRPr="00F944C2">
              <w:rPr>
                <w:sz w:val="22"/>
                <w:szCs w:val="22"/>
              </w:rPr>
              <w:t>42.6</w:t>
            </w:r>
          </w:p>
        </w:tc>
      </w:tr>
      <w:tr w:rsidR="002E30F6" w:rsidRPr="00F944C2" w14:paraId="352FFB1D" w14:textId="77777777" w:rsidTr="002C0B97">
        <w:trPr>
          <w:cantSplit/>
        </w:trPr>
        <w:tc>
          <w:tcPr>
            <w:tcW w:w="3960" w:type="dxa"/>
            <w:shd w:val="clear" w:color="auto" w:fill="auto"/>
          </w:tcPr>
          <w:p w14:paraId="75A605A4" w14:textId="77777777" w:rsidR="002E30F6" w:rsidRPr="00F944C2" w:rsidRDefault="002E30F6" w:rsidP="00FA4903">
            <w:pPr>
              <w:pStyle w:val="Default"/>
              <w:rPr>
                <w:rFonts w:eastAsia="Times New Roman"/>
                <w:sz w:val="22"/>
                <w:szCs w:val="22"/>
              </w:rPr>
            </w:pPr>
            <w:r w:rsidRPr="00F944C2">
              <w:rPr>
                <w:sz w:val="22"/>
                <w:szCs w:val="22"/>
              </w:rPr>
              <w:t>Hazard ratio (95% CI) (eCRF)</w:t>
            </w:r>
            <w:r w:rsidRPr="00F944C2">
              <w:rPr>
                <w:sz w:val="22"/>
                <w:szCs w:val="22"/>
                <w:vertAlign w:val="superscript"/>
              </w:rPr>
              <w:t>a</w:t>
            </w:r>
            <w:r w:rsidRPr="00F944C2">
              <w:rPr>
                <w:sz w:val="22"/>
                <w:szCs w:val="22"/>
              </w:rPr>
              <w:t xml:space="preserve"> </w:t>
            </w:r>
          </w:p>
        </w:tc>
        <w:tc>
          <w:tcPr>
            <w:tcW w:w="5318" w:type="dxa"/>
            <w:gridSpan w:val="2"/>
            <w:shd w:val="clear" w:color="auto" w:fill="auto"/>
          </w:tcPr>
          <w:p w14:paraId="7D335425" w14:textId="77777777"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0.823 [CI: 0.680, 0.996]</w:t>
            </w:r>
          </w:p>
        </w:tc>
      </w:tr>
      <w:tr w:rsidR="002E30F6" w:rsidRPr="00F944C2" w14:paraId="73EE0427" w14:textId="77777777" w:rsidTr="002C0B97">
        <w:trPr>
          <w:cantSplit/>
        </w:trPr>
        <w:tc>
          <w:tcPr>
            <w:tcW w:w="3960" w:type="dxa"/>
            <w:shd w:val="clear" w:color="auto" w:fill="auto"/>
          </w:tcPr>
          <w:p w14:paraId="0CC16220" w14:textId="77777777" w:rsidR="002E30F6" w:rsidRPr="00F944C2" w:rsidRDefault="002E30F6" w:rsidP="00FA4903">
            <w:pPr>
              <w:pStyle w:val="Default"/>
              <w:rPr>
                <w:rFonts w:eastAsia="Times New Roman"/>
                <w:sz w:val="22"/>
                <w:szCs w:val="22"/>
              </w:rPr>
            </w:pPr>
            <w:r w:rsidRPr="00F944C2">
              <w:rPr>
                <w:sz w:val="22"/>
                <w:szCs w:val="22"/>
              </w:rPr>
              <w:t>p-</w:t>
            </w:r>
            <w:r w:rsidR="00D970C2">
              <w:rPr>
                <w:sz w:val="22"/>
                <w:szCs w:val="22"/>
              </w:rPr>
              <w:t>v</w:t>
            </w:r>
            <w:r w:rsidRPr="00F944C2">
              <w:rPr>
                <w:sz w:val="22"/>
                <w:szCs w:val="22"/>
              </w:rPr>
              <w:t xml:space="preserve">alue </w:t>
            </w:r>
          </w:p>
        </w:tc>
        <w:tc>
          <w:tcPr>
            <w:tcW w:w="5318" w:type="dxa"/>
            <w:gridSpan w:val="2"/>
            <w:shd w:val="clear" w:color="auto" w:fill="auto"/>
          </w:tcPr>
          <w:p w14:paraId="71DE3040" w14:textId="77777777"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0.0447</w:t>
            </w:r>
          </w:p>
        </w:tc>
      </w:tr>
      <w:tr w:rsidR="002E30F6" w:rsidRPr="00F944C2" w14:paraId="016D81B6" w14:textId="77777777" w:rsidTr="002C0B97">
        <w:trPr>
          <w:cantSplit/>
        </w:trPr>
        <w:tc>
          <w:tcPr>
            <w:tcW w:w="3960" w:type="dxa"/>
            <w:shd w:val="clear" w:color="auto" w:fill="auto"/>
          </w:tcPr>
          <w:p w14:paraId="0D224495" w14:textId="77777777" w:rsidR="002E30F6" w:rsidRPr="00F944C2" w:rsidRDefault="002E30F6" w:rsidP="00FA4903">
            <w:pPr>
              <w:pStyle w:val="Default"/>
              <w:rPr>
                <w:rFonts w:eastAsia="Times New Roman"/>
                <w:sz w:val="22"/>
                <w:szCs w:val="22"/>
              </w:rPr>
            </w:pPr>
            <w:r w:rsidRPr="00F944C2">
              <w:rPr>
                <w:sz w:val="22"/>
                <w:szCs w:val="22"/>
              </w:rPr>
              <w:t>Hazard ratio (95% CI) (registration form)</w:t>
            </w:r>
            <w:r w:rsidRPr="00F944C2">
              <w:rPr>
                <w:sz w:val="22"/>
                <w:szCs w:val="22"/>
                <w:vertAlign w:val="superscript"/>
              </w:rPr>
              <w:t xml:space="preserve">b </w:t>
            </w:r>
          </w:p>
        </w:tc>
        <w:tc>
          <w:tcPr>
            <w:tcW w:w="5318" w:type="dxa"/>
            <w:gridSpan w:val="2"/>
            <w:shd w:val="clear" w:color="auto" w:fill="auto"/>
          </w:tcPr>
          <w:p w14:paraId="76ADB7B5" w14:textId="77777777"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0.838 [CI: 0.693, 1.014]</w:t>
            </w:r>
          </w:p>
        </w:tc>
      </w:tr>
      <w:tr w:rsidR="002E30F6" w:rsidRPr="00F944C2" w14:paraId="3766F54D" w14:textId="77777777" w:rsidTr="002C0B97">
        <w:trPr>
          <w:cantSplit/>
        </w:trPr>
        <w:tc>
          <w:tcPr>
            <w:tcW w:w="3960" w:type="dxa"/>
            <w:shd w:val="clear" w:color="auto" w:fill="auto"/>
          </w:tcPr>
          <w:p w14:paraId="6115C668" w14:textId="77777777" w:rsidR="002E30F6" w:rsidRPr="00F944C2" w:rsidRDefault="002E30F6" w:rsidP="00FA4903">
            <w:pPr>
              <w:pStyle w:val="Default"/>
              <w:rPr>
                <w:rFonts w:eastAsia="Times New Roman"/>
                <w:sz w:val="22"/>
                <w:szCs w:val="22"/>
              </w:rPr>
            </w:pPr>
            <w:r w:rsidRPr="00F944C2">
              <w:rPr>
                <w:sz w:val="22"/>
                <w:szCs w:val="22"/>
              </w:rPr>
              <w:t>p-</w:t>
            </w:r>
            <w:r w:rsidR="00D970C2">
              <w:rPr>
                <w:sz w:val="22"/>
                <w:szCs w:val="22"/>
              </w:rPr>
              <w:t>v</w:t>
            </w:r>
            <w:r w:rsidRPr="00F944C2">
              <w:rPr>
                <w:sz w:val="22"/>
                <w:szCs w:val="22"/>
              </w:rPr>
              <w:t xml:space="preserve">alue </w:t>
            </w:r>
          </w:p>
        </w:tc>
        <w:tc>
          <w:tcPr>
            <w:tcW w:w="5318" w:type="dxa"/>
            <w:gridSpan w:val="2"/>
            <w:shd w:val="clear" w:color="auto" w:fill="auto"/>
          </w:tcPr>
          <w:p w14:paraId="1B6972D4" w14:textId="77777777"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0.0683</w:t>
            </w:r>
          </w:p>
        </w:tc>
      </w:tr>
      <w:tr w:rsidR="002E30F6" w:rsidRPr="00F944C2" w14:paraId="5BDF3A5C" w14:textId="77777777" w:rsidTr="002C0B97">
        <w:trPr>
          <w:cantSplit/>
        </w:trPr>
        <w:tc>
          <w:tcPr>
            <w:tcW w:w="9278" w:type="dxa"/>
            <w:gridSpan w:val="3"/>
            <w:shd w:val="clear" w:color="auto" w:fill="auto"/>
          </w:tcPr>
          <w:p w14:paraId="03DD4CFD" w14:textId="48804FF2" w:rsidR="002E30F6" w:rsidRPr="00F944C2" w:rsidRDefault="002E30F6" w:rsidP="00FA4903">
            <w:pPr>
              <w:widowControl/>
              <w:rPr>
                <w:rFonts w:ascii="Times New Roman" w:eastAsia="Times New Roman" w:hAnsi="Times New Roman"/>
              </w:rPr>
            </w:pPr>
            <w:r w:rsidRPr="00F944C2">
              <w:rPr>
                <w:rFonts w:ascii="Times New Roman" w:hAnsi="Times New Roman"/>
                <w:b/>
                <w:bCs/>
              </w:rPr>
              <w:t xml:space="preserve">Secondary </w:t>
            </w:r>
            <w:r w:rsidR="00373CE4">
              <w:rPr>
                <w:rFonts w:ascii="Times New Roman" w:hAnsi="Times New Roman"/>
                <w:b/>
                <w:bCs/>
              </w:rPr>
              <w:t>e</w:t>
            </w:r>
            <w:r w:rsidRPr="00F944C2">
              <w:rPr>
                <w:rFonts w:ascii="Times New Roman" w:hAnsi="Times New Roman"/>
                <w:b/>
                <w:bCs/>
              </w:rPr>
              <w:t xml:space="preserve">ndpoint </w:t>
            </w:r>
          </w:p>
        </w:tc>
      </w:tr>
      <w:tr w:rsidR="002E30F6" w:rsidRPr="00F944C2" w14:paraId="77BCD4FE" w14:textId="77777777" w:rsidTr="002C0B97">
        <w:trPr>
          <w:cantSplit/>
        </w:trPr>
        <w:tc>
          <w:tcPr>
            <w:tcW w:w="3960" w:type="dxa"/>
            <w:shd w:val="clear" w:color="auto" w:fill="auto"/>
          </w:tcPr>
          <w:p w14:paraId="1DCEBAF5" w14:textId="77777777" w:rsidR="002E30F6" w:rsidRPr="00F944C2" w:rsidRDefault="002E30F6" w:rsidP="00FA4903">
            <w:pPr>
              <w:pStyle w:val="Default"/>
              <w:rPr>
                <w:rFonts w:eastAsia="Times New Roman"/>
                <w:sz w:val="22"/>
                <w:szCs w:val="22"/>
              </w:rPr>
            </w:pPr>
            <w:r w:rsidRPr="00F944C2">
              <w:rPr>
                <w:b/>
                <w:bCs/>
                <w:sz w:val="22"/>
                <w:szCs w:val="22"/>
              </w:rPr>
              <w:t xml:space="preserve">Progression-free survival (PFS) </w:t>
            </w:r>
          </w:p>
        </w:tc>
        <w:tc>
          <w:tcPr>
            <w:tcW w:w="2659" w:type="dxa"/>
            <w:shd w:val="clear" w:color="auto" w:fill="auto"/>
          </w:tcPr>
          <w:p w14:paraId="1EE7132F" w14:textId="77777777" w:rsidR="002E30F6" w:rsidRPr="00F944C2" w:rsidRDefault="002E30F6" w:rsidP="00FA4903">
            <w:pPr>
              <w:pStyle w:val="Default"/>
              <w:jc w:val="center"/>
              <w:rPr>
                <w:sz w:val="22"/>
                <w:szCs w:val="22"/>
              </w:rPr>
            </w:pPr>
            <w:r w:rsidRPr="00F944C2">
              <w:rPr>
                <w:sz w:val="22"/>
                <w:szCs w:val="22"/>
              </w:rPr>
              <w:t>CP</w:t>
            </w:r>
          </w:p>
          <w:p w14:paraId="21D7C52C" w14:textId="3FCDA5DB"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(n</w:t>
            </w:r>
            <w:r w:rsidR="00A53D41">
              <w:rPr>
                <w:rFonts w:ascii="Times New Roman" w:hAnsi="Times New Roman"/>
              </w:rPr>
              <w:t> </w:t>
            </w:r>
            <w:r w:rsidRPr="00F944C2">
              <w:rPr>
                <w:rFonts w:ascii="Times New Roman" w:hAnsi="Times New Roman"/>
              </w:rPr>
              <w:t>=</w:t>
            </w:r>
            <w:r w:rsidR="00A53D41">
              <w:rPr>
                <w:rFonts w:ascii="Times New Roman" w:hAnsi="Times New Roman"/>
              </w:rPr>
              <w:t> </w:t>
            </w:r>
            <w:r w:rsidRPr="00F944C2">
              <w:rPr>
                <w:rFonts w:ascii="Times New Roman" w:hAnsi="Times New Roman"/>
              </w:rPr>
              <w:t>336)</w:t>
            </w:r>
          </w:p>
        </w:tc>
        <w:tc>
          <w:tcPr>
            <w:tcW w:w="2659" w:type="dxa"/>
            <w:shd w:val="clear" w:color="auto" w:fill="auto"/>
          </w:tcPr>
          <w:p w14:paraId="6DB3ED51" w14:textId="77777777" w:rsidR="002E30F6" w:rsidRPr="00F944C2" w:rsidRDefault="002E30F6" w:rsidP="00FA4903">
            <w:pPr>
              <w:pStyle w:val="Default"/>
              <w:jc w:val="center"/>
              <w:rPr>
                <w:sz w:val="22"/>
                <w:szCs w:val="22"/>
              </w:rPr>
            </w:pPr>
            <w:r w:rsidRPr="00F944C2">
              <w:rPr>
                <w:sz w:val="22"/>
                <w:szCs w:val="22"/>
              </w:rPr>
              <w:t>CPB</w:t>
            </w:r>
          </w:p>
          <w:p w14:paraId="2AA42F71" w14:textId="0598734B"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(n</w:t>
            </w:r>
            <w:r w:rsidR="00A53D41">
              <w:rPr>
                <w:rFonts w:ascii="Times New Roman" w:hAnsi="Times New Roman"/>
              </w:rPr>
              <w:t> </w:t>
            </w:r>
            <w:r w:rsidRPr="00F944C2">
              <w:rPr>
                <w:rFonts w:ascii="Times New Roman" w:hAnsi="Times New Roman"/>
              </w:rPr>
              <w:t>=</w:t>
            </w:r>
            <w:r w:rsidR="00A53D41">
              <w:rPr>
                <w:rFonts w:ascii="Times New Roman" w:hAnsi="Times New Roman"/>
              </w:rPr>
              <w:t> </w:t>
            </w:r>
            <w:r w:rsidRPr="00F944C2">
              <w:rPr>
                <w:rFonts w:ascii="Times New Roman" w:hAnsi="Times New Roman"/>
              </w:rPr>
              <w:t>337)</w:t>
            </w:r>
          </w:p>
        </w:tc>
      </w:tr>
      <w:tr w:rsidR="002E30F6" w:rsidRPr="00F944C2" w14:paraId="273BFDAD" w14:textId="77777777" w:rsidTr="002C0B97">
        <w:trPr>
          <w:cantSplit/>
        </w:trPr>
        <w:tc>
          <w:tcPr>
            <w:tcW w:w="3960" w:type="dxa"/>
            <w:shd w:val="clear" w:color="auto" w:fill="auto"/>
          </w:tcPr>
          <w:p w14:paraId="22441766" w14:textId="77777777" w:rsidR="002E30F6" w:rsidRPr="00F944C2" w:rsidRDefault="002E30F6" w:rsidP="00FA4903">
            <w:pPr>
              <w:pStyle w:val="Default"/>
              <w:rPr>
                <w:rFonts w:eastAsia="Times New Roman"/>
                <w:sz w:val="22"/>
                <w:szCs w:val="22"/>
              </w:rPr>
            </w:pPr>
            <w:r w:rsidRPr="00F944C2">
              <w:rPr>
                <w:sz w:val="22"/>
                <w:szCs w:val="22"/>
              </w:rPr>
              <w:t xml:space="preserve">Median PFS (months) </w:t>
            </w:r>
          </w:p>
        </w:tc>
        <w:tc>
          <w:tcPr>
            <w:tcW w:w="2659" w:type="dxa"/>
            <w:shd w:val="clear" w:color="auto" w:fill="auto"/>
          </w:tcPr>
          <w:p w14:paraId="2942791A" w14:textId="77777777" w:rsidR="002E30F6" w:rsidRPr="00F944C2" w:rsidRDefault="002E30F6" w:rsidP="00FA4903">
            <w:pPr>
              <w:pStyle w:val="Default"/>
              <w:jc w:val="center"/>
              <w:rPr>
                <w:rFonts w:eastAsia="Times New Roman"/>
                <w:sz w:val="22"/>
                <w:szCs w:val="22"/>
              </w:rPr>
            </w:pPr>
            <w:r w:rsidRPr="00F944C2">
              <w:rPr>
                <w:sz w:val="22"/>
                <w:szCs w:val="22"/>
              </w:rPr>
              <w:t>10.2</w:t>
            </w:r>
          </w:p>
        </w:tc>
        <w:tc>
          <w:tcPr>
            <w:tcW w:w="2659" w:type="dxa"/>
            <w:shd w:val="clear" w:color="auto" w:fill="auto"/>
          </w:tcPr>
          <w:p w14:paraId="762C9423" w14:textId="77777777" w:rsidR="002E30F6" w:rsidRPr="00F944C2" w:rsidRDefault="002E30F6" w:rsidP="00FA4903">
            <w:pPr>
              <w:pStyle w:val="Default"/>
              <w:jc w:val="center"/>
              <w:rPr>
                <w:rFonts w:eastAsia="Times New Roman"/>
                <w:sz w:val="22"/>
                <w:szCs w:val="22"/>
              </w:rPr>
            </w:pPr>
            <w:r w:rsidRPr="00F944C2">
              <w:rPr>
                <w:sz w:val="22"/>
                <w:szCs w:val="22"/>
              </w:rPr>
              <w:t>13.8</w:t>
            </w:r>
          </w:p>
        </w:tc>
      </w:tr>
      <w:tr w:rsidR="002E30F6" w:rsidRPr="00F944C2" w14:paraId="6FBA5DE2" w14:textId="77777777" w:rsidTr="002C0B97">
        <w:trPr>
          <w:cantSplit/>
        </w:trPr>
        <w:tc>
          <w:tcPr>
            <w:tcW w:w="3960" w:type="dxa"/>
            <w:shd w:val="clear" w:color="auto" w:fill="auto"/>
          </w:tcPr>
          <w:p w14:paraId="437F8C2C" w14:textId="77777777" w:rsidR="002E30F6" w:rsidRPr="00F944C2" w:rsidRDefault="002E30F6" w:rsidP="00FA4903">
            <w:pPr>
              <w:pStyle w:val="Default"/>
              <w:rPr>
                <w:rFonts w:eastAsia="Times New Roman"/>
                <w:sz w:val="22"/>
                <w:szCs w:val="22"/>
              </w:rPr>
            </w:pPr>
            <w:r w:rsidRPr="00F944C2">
              <w:rPr>
                <w:sz w:val="22"/>
                <w:szCs w:val="22"/>
              </w:rPr>
              <w:t xml:space="preserve">Hazard ratio (95% CI) </w:t>
            </w:r>
          </w:p>
        </w:tc>
        <w:tc>
          <w:tcPr>
            <w:tcW w:w="5318" w:type="dxa"/>
            <w:gridSpan w:val="2"/>
            <w:shd w:val="clear" w:color="auto" w:fill="auto"/>
          </w:tcPr>
          <w:p w14:paraId="0F3141EA" w14:textId="77777777"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0.613 [CI: 0.521, 0.721]</w:t>
            </w:r>
          </w:p>
        </w:tc>
      </w:tr>
      <w:tr w:rsidR="002E30F6" w:rsidRPr="00F944C2" w14:paraId="2BE4B908" w14:textId="77777777" w:rsidTr="002C0B97">
        <w:trPr>
          <w:cantSplit/>
        </w:trPr>
        <w:tc>
          <w:tcPr>
            <w:tcW w:w="3960" w:type="dxa"/>
            <w:shd w:val="clear" w:color="auto" w:fill="auto"/>
          </w:tcPr>
          <w:p w14:paraId="5BB0A9ED" w14:textId="77777777" w:rsidR="002E30F6" w:rsidRPr="00F944C2" w:rsidRDefault="002E30F6" w:rsidP="00FA4903">
            <w:pPr>
              <w:pStyle w:val="Default"/>
              <w:rPr>
                <w:rFonts w:eastAsia="Times New Roman"/>
                <w:sz w:val="22"/>
                <w:szCs w:val="22"/>
              </w:rPr>
            </w:pPr>
            <w:r w:rsidRPr="00F944C2">
              <w:rPr>
                <w:sz w:val="22"/>
                <w:szCs w:val="22"/>
              </w:rPr>
              <w:t xml:space="preserve">p-value </w:t>
            </w:r>
          </w:p>
        </w:tc>
        <w:tc>
          <w:tcPr>
            <w:tcW w:w="5318" w:type="dxa"/>
            <w:gridSpan w:val="2"/>
            <w:shd w:val="clear" w:color="auto" w:fill="auto"/>
          </w:tcPr>
          <w:p w14:paraId="2373C8A2" w14:textId="77777777" w:rsidR="002E30F6" w:rsidRPr="00F944C2" w:rsidRDefault="002E30F6" w:rsidP="00FA4903">
            <w:pPr>
              <w:widowControl/>
              <w:jc w:val="center"/>
              <w:rPr>
                <w:rFonts w:ascii="Times New Roman" w:eastAsia="Times New Roman" w:hAnsi="Times New Roman"/>
              </w:rPr>
            </w:pPr>
            <w:r w:rsidRPr="00F944C2">
              <w:rPr>
                <w:rFonts w:ascii="Times New Roman" w:hAnsi="Times New Roman"/>
              </w:rPr>
              <w:t>&lt;</w:t>
            </w:r>
            <w:r w:rsidR="00D970C2">
              <w:rPr>
                <w:rFonts w:ascii="Times New Roman" w:hAnsi="Times New Roman"/>
              </w:rPr>
              <w:t xml:space="preserve"> </w:t>
            </w:r>
            <w:r w:rsidRPr="00F944C2">
              <w:rPr>
                <w:rFonts w:ascii="Times New Roman" w:hAnsi="Times New Roman"/>
              </w:rPr>
              <w:t>0.0001</w:t>
            </w:r>
          </w:p>
        </w:tc>
      </w:tr>
    </w:tbl>
    <w:p w14:paraId="009B3B02" w14:textId="77777777" w:rsidR="002B6FE2" w:rsidRDefault="002E30F6" w:rsidP="00A03629">
      <w:pPr>
        <w:widowControl/>
        <w:autoSpaceDE w:val="0"/>
        <w:autoSpaceDN w:val="0"/>
        <w:adjustRightInd w:val="0"/>
        <w:ind w:left="288" w:hanging="288"/>
        <w:rPr>
          <w:rFonts w:ascii="Times New Roman" w:hAnsi="Times New Roman"/>
          <w:color w:val="000000"/>
          <w:sz w:val="20"/>
          <w:szCs w:val="20"/>
        </w:rPr>
      </w:pPr>
      <w:r w:rsidRPr="00EA7FD4">
        <w:rPr>
          <w:rFonts w:ascii="Times New Roman" w:hAnsi="Times New Roman"/>
          <w:color w:val="000000"/>
          <w:sz w:val="20"/>
          <w:szCs w:val="20"/>
          <w:vertAlign w:val="superscript"/>
        </w:rPr>
        <w:t>1</w:t>
      </w:r>
      <w:r w:rsidR="002B6FE2">
        <w:rPr>
          <w:rFonts w:ascii="Times New Roman" w:hAnsi="Times New Roman"/>
          <w:color w:val="000000"/>
          <w:sz w:val="20"/>
          <w:szCs w:val="20"/>
          <w:vertAlign w:val="superscript"/>
        </w:rPr>
        <w:t xml:space="preserve"> </w:t>
      </w:r>
      <w:r w:rsidR="00A03629">
        <w:rPr>
          <w:rFonts w:ascii="Times New Roman" w:hAnsi="Times New Roman"/>
          <w:color w:val="000000"/>
          <w:sz w:val="20"/>
          <w:szCs w:val="20"/>
          <w:vertAlign w:val="superscript"/>
        </w:rPr>
        <w:tab/>
      </w:r>
      <w:r w:rsidRPr="00EA7FD4">
        <w:rPr>
          <w:rFonts w:ascii="Times New Roman" w:hAnsi="Times New Roman"/>
          <w:color w:val="000000"/>
          <w:sz w:val="20"/>
          <w:szCs w:val="20"/>
        </w:rPr>
        <w:t>Final Analysis</w:t>
      </w:r>
    </w:p>
    <w:p w14:paraId="5E3359B2" w14:textId="77777777" w:rsidR="002E30F6" w:rsidRPr="00EA7FD4" w:rsidRDefault="002E30F6" w:rsidP="00A03629">
      <w:pPr>
        <w:widowControl/>
        <w:autoSpaceDE w:val="0"/>
        <w:autoSpaceDN w:val="0"/>
        <w:adjustRightInd w:val="0"/>
        <w:ind w:left="288" w:hanging="288"/>
        <w:rPr>
          <w:rFonts w:ascii="Times New Roman" w:hAnsi="Times New Roman"/>
          <w:color w:val="000000"/>
          <w:sz w:val="20"/>
          <w:szCs w:val="20"/>
        </w:rPr>
      </w:pPr>
      <w:r w:rsidRPr="00EA7FD4">
        <w:rPr>
          <w:rFonts w:ascii="Times New Roman" w:hAnsi="Times New Roman"/>
          <w:color w:val="000000"/>
          <w:sz w:val="20"/>
          <w:szCs w:val="20"/>
          <w:vertAlign w:val="superscript"/>
        </w:rPr>
        <w:t>2</w:t>
      </w:r>
      <w:r w:rsidR="002B6FE2">
        <w:rPr>
          <w:rFonts w:ascii="Times New Roman" w:hAnsi="Times New Roman"/>
          <w:color w:val="000000"/>
          <w:sz w:val="20"/>
          <w:szCs w:val="20"/>
          <w:vertAlign w:val="superscript"/>
        </w:rPr>
        <w:t xml:space="preserve"> </w:t>
      </w:r>
      <w:r w:rsidR="00A03629">
        <w:rPr>
          <w:rFonts w:ascii="Times New Roman" w:hAnsi="Times New Roman"/>
          <w:color w:val="000000"/>
          <w:sz w:val="20"/>
          <w:szCs w:val="20"/>
          <w:vertAlign w:val="superscript"/>
        </w:rPr>
        <w:tab/>
      </w:r>
      <w:r w:rsidRPr="00EA7FD4">
        <w:rPr>
          <w:rFonts w:ascii="Times New Roman" w:hAnsi="Times New Roman"/>
          <w:color w:val="000000"/>
          <w:sz w:val="20"/>
          <w:szCs w:val="20"/>
        </w:rPr>
        <w:t>Tumour assessments and response evaluations were determined by the investigators using the GOG RECIST criteria (Revised RECIST guideline (version 1.1). Eur J Cancer. 2009;45:228Y247).</w:t>
      </w:r>
    </w:p>
    <w:p w14:paraId="7304F4AD" w14:textId="77777777" w:rsidR="002B6FE2" w:rsidRDefault="002E30F6" w:rsidP="00A03629">
      <w:pPr>
        <w:widowControl/>
        <w:ind w:left="288" w:hanging="288"/>
        <w:rPr>
          <w:rFonts w:ascii="Times New Roman" w:hAnsi="Times New Roman"/>
          <w:color w:val="000000"/>
          <w:sz w:val="20"/>
          <w:szCs w:val="20"/>
        </w:rPr>
      </w:pPr>
      <w:r w:rsidRPr="00EA7FD4">
        <w:rPr>
          <w:rFonts w:ascii="Times New Roman" w:hAnsi="Times New Roman"/>
          <w:color w:val="000000"/>
          <w:sz w:val="20"/>
          <w:szCs w:val="20"/>
          <w:vertAlign w:val="superscript"/>
        </w:rPr>
        <w:t>a</w:t>
      </w:r>
      <w:r w:rsidR="002B6FE2">
        <w:rPr>
          <w:rFonts w:ascii="Times New Roman" w:hAnsi="Times New Roman"/>
          <w:color w:val="000000"/>
          <w:sz w:val="20"/>
          <w:szCs w:val="20"/>
        </w:rPr>
        <w:t xml:space="preserve"> </w:t>
      </w:r>
      <w:r w:rsidR="00A03629">
        <w:rPr>
          <w:rFonts w:ascii="Times New Roman" w:hAnsi="Times New Roman"/>
          <w:color w:val="000000"/>
          <w:sz w:val="20"/>
          <w:szCs w:val="20"/>
        </w:rPr>
        <w:tab/>
      </w:r>
      <w:r w:rsidRPr="00EA7FD4">
        <w:rPr>
          <w:rFonts w:ascii="Times New Roman" w:hAnsi="Times New Roman"/>
          <w:color w:val="000000"/>
          <w:sz w:val="20"/>
          <w:szCs w:val="20"/>
        </w:rPr>
        <w:t>Hazard ratio was estimated from Cox proportional hazards models stratified by the duration of platinum free</w:t>
      </w:r>
      <w:r w:rsidR="00D970C2">
        <w:rPr>
          <w:rFonts w:ascii="Times New Roman" w:hAnsi="Times New Roman"/>
          <w:color w:val="000000"/>
          <w:sz w:val="20"/>
          <w:szCs w:val="20"/>
        </w:rPr>
        <w:noBreakHyphen/>
      </w:r>
      <w:r w:rsidRPr="00EA7FD4">
        <w:rPr>
          <w:rFonts w:ascii="Times New Roman" w:hAnsi="Times New Roman"/>
          <w:color w:val="000000"/>
          <w:sz w:val="20"/>
          <w:szCs w:val="20"/>
        </w:rPr>
        <w:t>interval prior to enrolling onto this study per eCRF (electronic case report form) and secondary surgical debulking status Yes/No (Yes</w:t>
      </w:r>
      <w:r w:rsidR="00D970C2">
        <w:rPr>
          <w:rFonts w:ascii="Times New Roman" w:hAnsi="Times New Roman"/>
          <w:color w:val="000000"/>
          <w:sz w:val="20"/>
          <w:szCs w:val="20"/>
        </w:rPr>
        <w:t xml:space="preserve"> </w:t>
      </w:r>
      <w:r w:rsidRPr="00EA7FD4">
        <w:rPr>
          <w:rFonts w:ascii="Times New Roman" w:hAnsi="Times New Roman"/>
          <w:color w:val="000000"/>
          <w:sz w:val="20"/>
          <w:szCs w:val="20"/>
        </w:rPr>
        <w:t>=</w:t>
      </w:r>
      <w:r w:rsidR="00D970C2">
        <w:rPr>
          <w:rFonts w:ascii="Times New Roman" w:hAnsi="Times New Roman"/>
          <w:color w:val="000000"/>
          <w:sz w:val="20"/>
          <w:szCs w:val="20"/>
        </w:rPr>
        <w:t xml:space="preserve"> </w:t>
      </w:r>
      <w:r w:rsidRPr="00EA7FD4">
        <w:rPr>
          <w:rFonts w:ascii="Times New Roman" w:hAnsi="Times New Roman"/>
          <w:color w:val="000000"/>
          <w:sz w:val="20"/>
          <w:szCs w:val="20"/>
        </w:rPr>
        <w:t>randomi</w:t>
      </w:r>
      <w:r w:rsidR="00D970C2">
        <w:rPr>
          <w:rFonts w:ascii="Times New Roman" w:hAnsi="Times New Roman"/>
          <w:color w:val="000000"/>
          <w:sz w:val="20"/>
          <w:szCs w:val="20"/>
        </w:rPr>
        <w:t>s</w:t>
      </w:r>
      <w:r w:rsidRPr="00EA7FD4">
        <w:rPr>
          <w:rFonts w:ascii="Times New Roman" w:hAnsi="Times New Roman"/>
          <w:color w:val="000000"/>
          <w:sz w:val="20"/>
          <w:szCs w:val="20"/>
        </w:rPr>
        <w:t>ed to undergo cytoreduction or randomi</w:t>
      </w:r>
      <w:r w:rsidR="001853E6">
        <w:rPr>
          <w:rFonts w:ascii="Times New Roman" w:hAnsi="Times New Roman"/>
          <w:color w:val="000000"/>
          <w:sz w:val="20"/>
          <w:szCs w:val="20"/>
        </w:rPr>
        <w:t>s</w:t>
      </w:r>
      <w:r w:rsidRPr="00EA7FD4">
        <w:rPr>
          <w:rFonts w:ascii="Times New Roman" w:hAnsi="Times New Roman"/>
          <w:color w:val="000000"/>
          <w:sz w:val="20"/>
          <w:szCs w:val="20"/>
        </w:rPr>
        <w:t>ed to not undergo cytoreduction; No</w:t>
      </w:r>
      <w:r w:rsidR="00D970C2">
        <w:rPr>
          <w:rFonts w:ascii="Times New Roman" w:hAnsi="Times New Roman"/>
          <w:color w:val="000000"/>
          <w:sz w:val="20"/>
          <w:szCs w:val="20"/>
        </w:rPr>
        <w:t xml:space="preserve"> </w:t>
      </w:r>
      <w:r w:rsidRPr="00EA7FD4">
        <w:rPr>
          <w:rFonts w:ascii="Times New Roman" w:hAnsi="Times New Roman"/>
          <w:color w:val="000000"/>
          <w:sz w:val="20"/>
          <w:szCs w:val="20"/>
        </w:rPr>
        <w:t>=</w:t>
      </w:r>
      <w:r w:rsidR="00D970C2">
        <w:rPr>
          <w:rFonts w:ascii="Times New Roman" w:hAnsi="Times New Roman"/>
          <w:color w:val="000000"/>
          <w:sz w:val="20"/>
          <w:szCs w:val="20"/>
        </w:rPr>
        <w:t xml:space="preserve"> </w:t>
      </w:r>
      <w:r w:rsidRPr="00EA7FD4">
        <w:rPr>
          <w:rFonts w:ascii="Times New Roman" w:hAnsi="Times New Roman"/>
          <w:color w:val="000000"/>
          <w:sz w:val="20"/>
          <w:szCs w:val="20"/>
        </w:rPr>
        <w:t xml:space="preserve">not a candidate or did not consent to cytoreduction). </w:t>
      </w:r>
    </w:p>
    <w:p w14:paraId="202B958C" w14:textId="77777777" w:rsidR="002E30F6" w:rsidRPr="00EA7FD4" w:rsidRDefault="002E30F6" w:rsidP="00A03629">
      <w:pPr>
        <w:widowControl/>
        <w:ind w:left="288" w:hanging="288"/>
        <w:rPr>
          <w:rFonts w:ascii="Times New Roman" w:eastAsia="Times New Roman" w:hAnsi="Times New Roman"/>
          <w:sz w:val="20"/>
          <w:szCs w:val="20"/>
        </w:rPr>
      </w:pPr>
      <w:r w:rsidRPr="00EA7FD4">
        <w:rPr>
          <w:rFonts w:ascii="Times New Roman" w:hAnsi="Times New Roman"/>
          <w:color w:val="000000"/>
          <w:sz w:val="20"/>
          <w:szCs w:val="20"/>
          <w:vertAlign w:val="superscript"/>
        </w:rPr>
        <w:t>b</w:t>
      </w:r>
      <w:r w:rsidR="002B6FE2">
        <w:rPr>
          <w:rFonts w:ascii="Times New Roman" w:hAnsi="Times New Roman"/>
          <w:color w:val="000000"/>
          <w:sz w:val="20"/>
          <w:szCs w:val="20"/>
        </w:rPr>
        <w:t xml:space="preserve"> </w:t>
      </w:r>
      <w:r w:rsidR="00A03629">
        <w:rPr>
          <w:rFonts w:ascii="Times New Roman" w:hAnsi="Times New Roman"/>
          <w:color w:val="000000"/>
          <w:sz w:val="20"/>
          <w:szCs w:val="20"/>
        </w:rPr>
        <w:tab/>
      </w:r>
      <w:r w:rsidR="00A05E2F">
        <w:rPr>
          <w:rFonts w:ascii="Times New Roman" w:hAnsi="Times New Roman"/>
          <w:color w:val="000000"/>
          <w:sz w:val="20"/>
          <w:szCs w:val="20"/>
        </w:rPr>
        <w:t>S</w:t>
      </w:r>
      <w:r w:rsidRPr="00EA7FD4">
        <w:rPr>
          <w:rFonts w:ascii="Times New Roman" w:hAnsi="Times New Roman"/>
          <w:color w:val="000000"/>
          <w:sz w:val="20"/>
          <w:szCs w:val="20"/>
        </w:rPr>
        <w:t>tratified by the duration of treatment free-interval prior to enrolling onto this study per the registration form, and secondary surgical debulking status Yes/No.</w:t>
      </w:r>
    </w:p>
    <w:p w14:paraId="4314E9B6" w14:textId="77777777" w:rsidR="002E30F6" w:rsidRPr="00A431B8" w:rsidRDefault="002E30F6" w:rsidP="00FA4903">
      <w:pPr>
        <w:widowControl/>
        <w:rPr>
          <w:rFonts w:ascii="Times New Roman" w:eastAsia="Times New Roman" w:hAnsi="Times New Roman"/>
        </w:rPr>
      </w:pPr>
    </w:p>
    <w:p w14:paraId="1456BA65" w14:textId="57C8050D" w:rsidR="002E30F6" w:rsidRPr="00A431B8" w:rsidRDefault="002E30F6" w:rsidP="00FA4903">
      <w:pPr>
        <w:widowControl/>
        <w:rPr>
          <w:rFonts w:ascii="Times New Roman" w:eastAsia="Times New Roman" w:hAnsi="Times New Roman"/>
        </w:rPr>
      </w:pPr>
      <w:r w:rsidRPr="00A431B8">
        <w:rPr>
          <w:rFonts w:ascii="Times New Roman" w:hAnsi="Times New Roman"/>
        </w:rPr>
        <w:t xml:space="preserve">The trial met its primary objective of OS improvement. Treatment with </w:t>
      </w:r>
      <w:r>
        <w:rPr>
          <w:rFonts w:ascii="Times New Roman" w:hAnsi="Times New Roman"/>
          <w:color w:val="000000"/>
        </w:rPr>
        <w:t>bevacizumab</w:t>
      </w:r>
      <w:r w:rsidRPr="00A431B8">
        <w:rPr>
          <w:rFonts w:ascii="Times New Roman" w:hAnsi="Times New Roman"/>
        </w:rPr>
        <w:t xml:space="preserve"> at 15</w:t>
      </w:r>
      <w:r>
        <w:rPr>
          <w:rFonts w:ascii="Times New Roman" w:hAnsi="Times New Roman"/>
        </w:rPr>
        <w:t> </w:t>
      </w:r>
      <w:r w:rsidRPr="00A431B8">
        <w:rPr>
          <w:rFonts w:ascii="Times New Roman" w:hAnsi="Times New Roman"/>
        </w:rPr>
        <w:t>mg/kg every 3</w:t>
      </w:r>
      <w:r w:rsidR="00EC2659">
        <w:rPr>
          <w:rFonts w:ascii="Times New Roman" w:hAnsi="Times New Roman"/>
        </w:rPr>
        <w:t> </w:t>
      </w:r>
      <w:r w:rsidRPr="00A431B8">
        <w:rPr>
          <w:rFonts w:ascii="Times New Roman" w:hAnsi="Times New Roman"/>
        </w:rPr>
        <w:t>weeks in combination with chemotherapy (carboplatin and paclitaxel) for 6 and up to 8</w:t>
      </w:r>
      <w:r w:rsidR="007F6509">
        <w:rPr>
          <w:rFonts w:ascii="Times New Roman" w:hAnsi="Times New Roman"/>
        </w:rPr>
        <w:t> </w:t>
      </w:r>
      <w:r w:rsidRPr="00A431B8">
        <w:rPr>
          <w:rFonts w:ascii="Times New Roman" w:hAnsi="Times New Roman"/>
        </w:rPr>
        <w:t xml:space="preserve">cycles, followed by </w:t>
      </w:r>
      <w:r>
        <w:rPr>
          <w:rFonts w:ascii="Times New Roman" w:hAnsi="Times New Roman"/>
          <w:color w:val="000000"/>
        </w:rPr>
        <w:t>bevacizumab</w:t>
      </w:r>
      <w:r w:rsidRPr="00A431B8">
        <w:rPr>
          <w:rFonts w:ascii="Times New Roman" w:hAnsi="Times New Roman"/>
        </w:rPr>
        <w:t xml:space="preserve"> until disease progression or unacceptable toxicity resulted, when data were derived from eCRF, in a clinically meaningful and statistically significant improvement in OS compared to treatment with carboplatin and paclitaxel alone.</w:t>
      </w:r>
    </w:p>
    <w:p w14:paraId="5E396EE9" w14:textId="77777777" w:rsidR="002E30F6" w:rsidRDefault="002E30F6" w:rsidP="00FA4903">
      <w:pPr>
        <w:widowControl/>
        <w:rPr>
          <w:rFonts w:ascii="Times New Roman" w:eastAsia="Times New Roman" w:hAnsi="Times New Roman"/>
        </w:rPr>
      </w:pPr>
    </w:p>
    <w:p w14:paraId="5C60BFA7" w14:textId="77777777" w:rsidR="002E30F6" w:rsidRPr="00A431B8" w:rsidRDefault="002E30F6" w:rsidP="00FA4903">
      <w:pPr>
        <w:widowControl/>
        <w:autoSpaceDE w:val="0"/>
        <w:autoSpaceDN w:val="0"/>
        <w:adjustRightInd w:val="0"/>
        <w:rPr>
          <w:rFonts w:ascii="Times New Roman" w:hAnsi="Times New Roman"/>
          <w:color w:val="000000"/>
        </w:rPr>
      </w:pPr>
      <w:r w:rsidRPr="00A431B8">
        <w:rPr>
          <w:rFonts w:ascii="Times New Roman" w:hAnsi="Times New Roman"/>
          <w:i/>
          <w:iCs/>
          <w:color w:val="000000"/>
        </w:rPr>
        <w:t xml:space="preserve">MO22224 </w:t>
      </w:r>
    </w:p>
    <w:p w14:paraId="06A54FCD" w14:textId="7D87DB77" w:rsidR="002E30F6" w:rsidRDefault="002E30F6" w:rsidP="00FA4903">
      <w:pPr>
        <w:widowControl/>
        <w:autoSpaceDE w:val="0"/>
        <w:autoSpaceDN w:val="0"/>
        <w:adjustRightInd w:val="0"/>
        <w:rPr>
          <w:rFonts w:ascii="Times New Roman" w:hAnsi="Times New Roman"/>
          <w:color w:val="000000"/>
        </w:rPr>
      </w:pPr>
      <w:r w:rsidRPr="00A431B8">
        <w:rPr>
          <w:rFonts w:ascii="Times New Roman" w:hAnsi="Times New Roman"/>
          <w:color w:val="000000"/>
        </w:rPr>
        <w:t>Study MO22224 evaluated the efficacy and safety of bevacizumab in combination with chemotherapy for platinum-resistant recurrent epithelial ovarian, fallopian tube or primary peritoneal cancer. This study was designed as an open-label, randomi</w:t>
      </w:r>
      <w:r w:rsidR="00D970C2">
        <w:rPr>
          <w:rFonts w:ascii="Times New Roman" w:hAnsi="Times New Roman"/>
          <w:color w:val="000000"/>
        </w:rPr>
        <w:t>s</w:t>
      </w:r>
      <w:r w:rsidRPr="00A431B8">
        <w:rPr>
          <w:rFonts w:ascii="Times New Roman" w:hAnsi="Times New Roman"/>
          <w:color w:val="000000"/>
        </w:rPr>
        <w:t xml:space="preserve">ed, two-arm </w:t>
      </w:r>
      <w:r w:rsidR="00F557F4">
        <w:rPr>
          <w:rFonts w:ascii="Times New Roman" w:hAnsi="Times New Roman"/>
          <w:color w:val="000000"/>
        </w:rPr>
        <w:t>p</w:t>
      </w:r>
      <w:r w:rsidRPr="00A431B8">
        <w:rPr>
          <w:rFonts w:ascii="Times New Roman" w:hAnsi="Times New Roman"/>
          <w:color w:val="000000"/>
        </w:rPr>
        <w:t>hase III evaluation of bevacizumab plus chemotherapy (CT</w:t>
      </w:r>
      <w:r w:rsidR="00D970C2">
        <w:rPr>
          <w:rFonts w:ascii="Times New Roman" w:hAnsi="Times New Roman"/>
          <w:color w:val="000000"/>
        </w:rPr>
        <w:t xml:space="preserve"> </w:t>
      </w:r>
      <w:r w:rsidRPr="00A431B8">
        <w:rPr>
          <w:rFonts w:ascii="Times New Roman" w:hAnsi="Times New Roman"/>
          <w:color w:val="000000"/>
        </w:rPr>
        <w:t>+</w:t>
      </w:r>
      <w:r w:rsidR="00D970C2">
        <w:rPr>
          <w:rFonts w:ascii="Times New Roman" w:hAnsi="Times New Roman"/>
          <w:color w:val="000000"/>
        </w:rPr>
        <w:t xml:space="preserve"> </w:t>
      </w:r>
      <w:r w:rsidRPr="00A431B8">
        <w:rPr>
          <w:rFonts w:ascii="Times New Roman" w:hAnsi="Times New Roman"/>
          <w:color w:val="000000"/>
        </w:rPr>
        <w:t>BV) versus chemotherapy alone (CT).</w:t>
      </w:r>
    </w:p>
    <w:p w14:paraId="0EF30EB1" w14:textId="77777777" w:rsidR="002E30F6" w:rsidRPr="00A431B8" w:rsidRDefault="002E30F6" w:rsidP="00FA4903">
      <w:pPr>
        <w:widowControl/>
        <w:autoSpaceDE w:val="0"/>
        <w:autoSpaceDN w:val="0"/>
        <w:adjustRightInd w:val="0"/>
        <w:rPr>
          <w:rFonts w:ascii="Times New Roman" w:hAnsi="Times New Roman"/>
          <w:color w:val="000000"/>
        </w:rPr>
      </w:pPr>
    </w:p>
    <w:p w14:paraId="1D875E04" w14:textId="780E065F" w:rsidR="002E30F6" w:rsidRDefault="002E30F6" w:rsidP="002C0B97">
      <w:pPr>
        <w:keepNext/>
        <w:widowControl/>
        <w:autoSpaceDE w:val="0"/>
        <w:autoSpaceDN w:val="0"/>
        <w:adjustRightInd w:val="0"/>
        <w:rPr>
          <w:rFonts w:ascii="Times New Roman" w:hAnsi="Times New Roman"/>
          <w:color w:val="000000"/>
        </w:rPr>
      </w:pPr>
      <w:r w:rsidRPr="00A431B8">
        <w:rPr>
          <w:rFonts w:ascii="Times New Roman" w:hAnsi="Times New Roman"/>
          <w:color w:val="000000"/>
        </w:rPr>
        <w:t>A total of 361</w:t>
      </w:r>
      <w:r w:rsidR="00EC2659">
        <w:rPr>
          <w:rFonts w:ascii="Times New Roman" w:hAnsi="Times New Roman"/>
          <w:color w:val="000000"/>
        </w:rPr>
        <w:t> </w:t>
      </w:r>
      <w:r w:rsidRPr="00A431B8">
        <w:rPr>
          <w:rFonts w:ascii="Times New Roman" w:hAnsi="Times New Roman"/>
          <w:color w:val="000000"/>
        </w:rPr>
        <w:t xml:space="preserve">patients were enrolled into this study and administered either chemotherapy (paclitaxel, topotecan, or pegylated liposomal doxorubicin (PLD) alone or in combination with bevacizumab: </w:t>
      </w:r>
    </w:p>
    <w:p w14:paraId="6D2E7E64" w14:textId="77777777" w:rsidR="002E30F6" w:rsidRPr="00A431B8" w:rsidRDefault="002E30F6" w:rsidP="002C0B97">
      <w:pPr>
        <w:keepNext/>
        <w:widowControl/>
        <w:autoSpaceDE w:val="0"/>
        <w:autoSpaceDN w:val="0"/>
        <w:adjustRightInd w:val="0"/>
        <w:rPr>
          <w:rFonts w:ascii="Times New Roman" w:hAnsi="Times New Roman"/>
          <w:color w:val="000000"/>
        </w:rPr>
      </w:pPr>
    </w:p>
    <w:p w14:paraId="2BB3B259" w14:textId="77777777" w:rsidR="002E30F6" w:rsidRPr="00A431B8" w:rsidRDefault="002E30F6" w:rsidP="003C2FFD">
      <w:pPr>
        <w:keepNext/>
        <w:widowControl/>
        <w:numPr>
          <w:ilvl w:val="0"/>
          <w:numId w:val="36"/>
        </w:numPr>
        <w:autoSpaceDE w:val="0"/>
        <w:autoSpaceDN w:val="0"/>
        <w:adjustRightInd w:val="0"/>
        <w:ind w:left="562" w:hanging="562"/>
        <w:rPr>
          <w:rFonts w:ascii="Times New Roman" w:hAnsi="Times New Roman"/>
          <w:color w:val="000000"/>
        </w:rPr>
      </w:pPr>
      <w:r w:rsidRPr="00A431B8">
        <w:rPr>
          <w:rFonts w:ascii="Times New Roman" w:hAnsi="Times New Roman"/>
          <w:color w:val="000000"/>
        </w:rPr>
        <w:t>CT Arm (chemotherapy alone):</w:t>
      </w:r>
    </w:p>
    <w:p w14:paraId="27CDC917" w14:textId="17E12F29" w:rsidR="002E30F6" w:rsidRPr="00A431B8" w:rsidRDefault="002E30F6" w:rsidP="001C32CA">
      <w:pPr>
        <w:widowControl/>
        <w:numPr>
          <w:ilvl w:val="1"/>
          <w:numId w:val="36"/>
        </w:numPr>
        <w:autoSpaceDE w:val="0"/>
        <w:autoSpaceDN w:val="0"/>
        <w:adjustRightInd w:val="0"/>
        <w:ind w:left="990"/>
        <w:rPr>
          <w:rFonts w:ascii="Times New Roman" w:hAnsi="Times New Roman"/>
          <w:color w:val="000000"/>
        </w:rPr>
      </w:pPr>
      <w:r w:rsidRPr="00A431B8">
        <w:rPr>
          <w:rFonts w:ascii="Times New Roman" w:hAnsi="Times New Roman"/>
          <w:color w:val="000000"/>
        </w:rPr>
        <w:t>Paclitaxel 80</w:t>
      </w:r>
      <w:r w:rsidR="00EC2659">
        <w:rPr>
          <w:rFonts w:ascii="Times New Roman" w:hAnsi="Times New Roman"/>
          <w:color w:val="000000"/>
        </w:rPr>
        <w:t> </w:t>
      </w:r>
      <w:r w:rsidRPr="00A431B8">
        <w:rPr>
          <w:rFonts w:ascii="Times New Roman" w:hAnsi="Times New Roman"/>
          <w:color w:val="000000"/>
        </w:rPr>
        <w:t>mg/m</w:t>
      </w:r>
      <w:r w:rsidRPr="00BD2059">
        <w:rPr>
          <w:rFonts w:ascii="Times New Roman" w:hAnsi="Times New Roman"/>
          <w:color w:val="000000"/>
          <w:vertAlign w:val="superscript"/>
        </w:rPr>
        <w:t>2</w:t>
      </w:r>
      <w:r w:rsidRPr="00A431B8">
        <w:rPr>
          <w:rFonts w:ascii="Times New Roman" w:hAnsi="Times New Roman"/>
          <w:color w:val="000000"/>
          <w:sz w:val="14"/>
          <w:szCs w:val="14"/>
        </w:rPr>
        <w:t xml:space="preserve"> </w:t>
      </w:r>
      <w:r w:rsidRPr="00A431B8">
        <w:rPr>
          <w:rFonts w:ascii="Times New Roman" w:hAnsi="Times New Roman"/>
          <w:color w:val="000000"/>
        </w:rPr>
        <w:t xml:space="preserve">as a 1-hour </w:t>
      </w:r>
      <w:r w:rsidR="006B0FDF">
        <w:rPr>
          <w:rFonts w:ascii="Times New Roman" w:hAnsi="Times New Roman"/>
          <w:color w:val="000000"/>
        </w:rPr>
        <w:t>intravenous</w:t>
      </w:r>
      <w:r w:rsidR="006B0FDF" w:rsidRPr="00A431B8">
        <w:rPr>
          <w:rFonts w:ascii="Times New Roman" w:hAnsi="Times New Roman"/>
          <w:color w:val="000000"/>
        </w:rPr>
        <w:t xml:space="preserve"> </w:t>
      </w:r>
      <w:r w:rsidRPr="00A431B8">
        <w:rPr>
          <w:rFonts w:ascii="Times New Roman" w:hAnsi="Times New Roman"/>
          <w:color w:val="000000"/>
        </w:rPr>
        <w:t>infusion on Days 1, 8, 15, and 22 every 4</w:t>
      </w:r>
      <w:r w:rsidR="007F6509">
        <w:rPr>
          <w:rFonts w:ascii="Times New Roman" w:hAnsi="Times New Roman"/>
          <w:color w:val="000000"/>
        </w:rPr>
        <w:t> </w:t>
      </w:r>
      <w:r w:rsidRPr="00A431B8">
        <w:rPr>
          <w:rFonts w:ascii="Times New Roman" w:hAnsi="Times New Roman"/>
          <w:color w:val="000000"/>
        </w:rPr>
        <w:t>weeks.</w:t>
      </w:r>
    </w:p>
    <w:p w14:paraId="1CA83925" w14:textId="2DB96C96" w:rsidR="002E30F6" w:rsidRPr="00A431B8" w:rsidRDefault="002E30F6" w:rsidP="001C32CA">
      <w:pPr>
        <w:widowControl/>
        <w:numPr>
          <w:ilvl w:val="1"/>
          <w:numId w:val="36"/>
        </w:numPr>
        <w:autoSpaceDE w:val="0"/>
        <w:autoSpaceDN w:val="0"/>
        <w:adjustRightInd w:val="0"/>
        <w:ind w:left="990"/>
        <w:rPr>
          <w:rFonts w:ascii="Times New Roman" w:hAnsi="Times New Roman"/>
          <w:color w:val="000000"/>
        </w:rPr>
      </w:pPr>
      <w:r w:rsidRPr="00A431B8">
        <w:rPr>
          <w:rFonts w:ascii="Times New Roman" w:hAnsi="Times New Roman"/>
          <w:color w:val="000000"/>
        </w:rPr>
        <w:t>Topotecan 4</w:t>
      </w:r>
      <w:r w:rsidR="00EC2659">
        <w:rPr>
          <w:rFonts w:ascii="Times New Roman" w:hAnsi="Times New Roman"/>
          <w:color w:val="000000"/>
        </w:rPr>
        <w:t> </w:t>
      </w:r>
      <w:r w:rsidRPr="00A431B8">
        <w:rPr>
          <w:rFonts w:ascii="Times New Roman" w:hAnsi="Times New Roman"/>
          <w:color w:val="000000"/>
        </w:rPr>
        <w:t>mg/m</w:t>
      </w:r>
      <w:r w:rsidRPr="00BD2059">
        <w:rPr>
          <w:rFonts w:ascii="Times New Roman" w:hAnsi="Times New Roman"/>
          <w:color w:val="000000"/>
          <w:vertAlign w:val="superscript"/>
        </w:rPr>
        <w:t>2</w:t>
      </w:r>
      <w:r w:rsidRPr="00A431B8">
        <w:rPr>
          <w:rFonts w:ascii="Times New Roman" w:hAnsi="Times New Roman"/>
          <w:color w:val="000000"/>
          <w:sz w:val="14"/>
          <w:szCs w:val="14"/>
        </w:rPr>
        <w:t xml:space="preserve"> </w:t>
      </w:r>
      <w:r w:rsidRPr="00A431B8">
        <w:rPr>
          <w:rFonts w:ascii="Times New Roman" w:hAnsi="Times New Roman"/>
          <w:color w:val="000000"/>
        </w:rPr>
        <w:t xml:space="preserve">as a 30-minute </w:t>
      </w:r>
      <w:r w:rsidR="006B0FDF">
        <w:rPr>
          <w:rFonts w:ascii="Times New Roman" w:hAnsi="Times New Roman"/>
          <w:color w:val="000000"/>
        </w:rPr>
        <w:t>intravenous</w:t>
      </w:r>
      <w:r w:rsidR="006B0FDF" w:rsidRPr="00A431B8">
        <w:rPr>
          <w:rFonts w:ascii="Times New Roman" w:hAnsi="Times New Roman"/>
          <w:color w:val="000000"/>
        </w:rPr>
        <w:t xml:space="preserve"> </w:t>
      </w:r>
      <w:r w:rsidRPr="00A431B8">
        <w:rPr>
          <w:rFonts w:ascii="Times New Roman" w:hAnsi="Times New Roman"/>
          <w:color w:val="000000"/>
        </w:rPr>
        <w:t>infusion on Days 1, 8, and 15 every 4</w:t>
      </w:r>
      <w:r w:rsidR="007F6509">
        <w:rPr>
          <w:rFonts w:ascii="Times New Roman" w:hAnsi="Times New Roman"/>
          <w:color w:val="000000"/>
        </w:rPr>
        <w:t> </w:t>
      </w:r>
      <w:r w:rsidRPr="00A431B8">
        <w:rPr>
          <w:rFonts w:ascii="Times New Roman" w:hAnsi="Times New Roman"/>
          <w:color w:val="000000"/>
        </w:rPr>
        <w:t>weeks. Alternatively, a 1.25</w:t>
      </w:r>
      <w:r w:rsidR="00EC2659">
        <w:rPr>
          <w:rFonts w:ascii="Times New Roman" w:hAnsi="Times New Roman"/>
          <w:color w:val="000000"/>
        </w:rPr>
        <w:t> </w:t>
      </w:r>
      <w:r w:rsidRPr="00A431B8">
        <w:rPr>
          <w:rFonts w:ascii="Times New Roman" w:hAnsi="Times New Roman"/>
          <w:color w:val="000000"/>
        </w:rPr>
        <w:t>mg/m</w:t>
      </w:r>
      <w:r w:rsidRPr="00BD2059">
        <w:rPr>
          <w:rFonts w:ascii="Times New Roman" w:hAnsi="Times New Roman"/>
          <w:color w:val="000000"/>
          <w:vertAlign w:val="superscript"/>
        </w:rPr>
        <w:t>2</w:t>
      </w:r>
      <w:r w:rsidRPr="00A431B8">
        <w:rPr>
          <w:rFonts w:ascii="Times New Roman" w:hAnsi="Times New Roman"/>
          <w:color w:val="000000"/>
          <w:sz w:val="14"/>
          <w:szCs w:val="14"/>
        </w:rPr>
        <w:t xml:space="preserve"> </w:t>
      </w:r>
      <w:r w:rsidRPr="00A431B8">
        <w:rPr>
          <w:rFonts w:ascii="Times New Roman" w:hAnsi="Times New Roman"/>
          <w:color w:val="000000"/>
        </w:rPr>
        <w:t>dose could be administered over 30</w:t>
      </w:r>
      <w:r w:rsidR="00EC2659">
        <w:rPr>
          <w:rFonts w:ascii="Times New Roman" w:hAnsi="Times New Roman"/>
          <w:color w:val="000000"/>
        </w:rPr>
        <w:t> </w:t>
      </w:r>
      <w:r w:rsidRPr="00A431B8">
        <w:rPr>
          <w:rFonts w:ascii="Times New Roman" w:hAnsi="Times New Roman"/>
          <w:color w:val="000000"/>
        </w:rPr>
        <w:t>minutes on Days 1</w:t>
      </w:r>
      <w:r w:rsidR="00D970C2">
        <w:rPr>
          <w:rFonts w:ascii="Times New Roman" w:hAnsi="Times New Roman"/>
          <w:color w:val="000000"/>
        </w:rPr>
        <w:noBreakHyphen/>
      </w:r>
      <w:r w:rsidRPr="00A431B8">
        <w:rPr>
          <w:rFonts w:ascii="Times New Roman" w:hAnsi="Times New Roman"/>
          <w:color w:val="000000"/>
        </w:rPr>
        <w:t>5 every 3</w:t>
      </w:r>
      <w:r w:rsidR="00EC2659">
        <w:rPr>
          <w:rFonts w:ascii="Times New Roman" w:hAnsi="Times New Roman"/>
          <w:color w:val="000000"/>
        </w:rPr>
        <w:t> </w:t>
      </w:r>
      <w:r w:rsidRPr="00A431B8">
        <w:rPr>
          <w:rFonts w:ascii="Times New Roman" w:hAnsi="Times New Roman"/>
          <w:color w:val="000000"/>
        </w:rPr>
        <w:t>weeks.</w:t>
      </w:r>
    </w:p>
    <w:p w14:paraId="7CA50659" w14:textId="659B1E7E" w:rsidR="002E30F6" w:rsidRPr="00A431B8" w:rsidRDefault="002E30F6" w:rsidP="001C32CA">
      <w:pPr>
        <w:widowControl/>
        <w:numPr>
          <w:ilvl w:val="1"/>
          <w:numId w:val="36"/>
        </w:numPr>
        <w:autoSpaceDE w:val="0"/>
        <w:autoSpaceDN w:val="0"/>
        <w:adjustRightInd w:val="0"/>
        <w:ind w:left="990"/>
        <w:rPr>
          <w:rFonts w:ascii="Times New Roman" w:hAnsi="Times New Roman"/>
          <w:color w:val="000000"/>
        </w:rPr>
      </w:pPr>
      <w:r w:rsidRPr="00A431B8">
        <w:rPr>
          <w:rFonts w:ascii="Times New Roman" w:hAnsi="Times New Roman"/>
          <w:color w:val="000000"/>
        </w:rPr>
        <w:t>PLD 40</w:t>
      </w:r>
      <w:r w:rsidR="00EC2659">
        <w:rPr>
          <w:rFonts w:ascii="Times New Roman" w:hAnsi="Times New Roman"/>
          <w:color w:val="000000"/>
        </w:rPr>
        <w:t> </w:t>
      </w:r>
      <w:r w:rsidRPr="00A431B8">
        <w:rPr>
          <w:rFonts w:ascii="Times New Roman" w:hAnsi="Times New Roman"/>
          <w:color w:val="000000"/>
        </w:rPr>
        <w:t>mg/m</w:t>
      </w:r>
      <w:r w:rsidRPr="00BD2059">
        <w:rPr>
          <w:rFonts w:ascii="Times New Roman" w:hAnsi="Times New Roman"/>
          <w:color w:val="000000"/>
          <w:vertAlign w:val="superscript"/>
        </w:rPr>
        <w:t>2</w:t>
      </w:r>
      <w:r w:rsidRPr="00A431B8">
        <w:rPr>
          <w:rFonts w:ascii="Times New Roman" w:hAnsi="Times New Roman"/>
          <w:color w:val="000000"/>
          <w:sz w:val="14"/>
          <w:szCs w:val="14"/>
        </w:rPr>
        <w:t xml:space="preserve"> </w:t>
      </w:r>
      <w:r w:rsidRPr="00A431B8">
        <w:rPr>
          <w:rFonts w:ascii="Times New Roman" w:hAnsi="Times New Roman"/>
          <w:color w:val="000000"/>
        </w:rPr>
        <w:t xml:space="preserve">as a 1 mg/min </w:t>
      </w:r>
      <w:r w:rsidR="006B0FDF">
        <w:rPr>
          <w:rFonts w:ascii="Times New Roman" w:hAnsi="Times New Roman"/>
          <w:color w:val="000000"/>
        </w:rPr>
        <w:t>intravenous</w:t>
      </w:r>
      <w:r w:rsidR="006B0FDF" w:rsidRPr="00A431B8">
        <w:rPr>
          <w:rFonts w:ascii="Times New Roman" w:hAnsi="Times New Roman"/>
          <w:color w:val="000000"/>
        </w:rPr>
        <w:t xml:space="preserve"> </w:t>
      </w:r>
      <w:r w:rsidRPr="00A431B8">
        <w:rPr>
          <w:rFonts w:ascii="Times New Roman" w:hAnsi="Times New Roman"/>
          <w:color w:val="000000"/>
        </w:rPr>
        <w:t>infusion on Day 1 only every 4</w:t>
      </w:r>
      <w:r w:rsidR="00EC2659">
        <w:rPr>
          <w:rFonts w:ascii="Times New Roman" w:hAnsi="Times New Roman"/>
          <w:color w:val="000000"/>
        </w:rPr>
        <w:t> </w:t>
      </w:r>
      <w:r w:rsidRPr="00A431B8">
        <w:rPr>
          <w:rFonts w:ascii="Times New Roman" w:hAnsi="Times New Roman"/>
          <w:color w:val="000000"/>
        </w:rPr>
        <w:t xml:space="preserve">weeks. After Cycle 1, the </w:t>
      </w:r>
      <w:r w:rsidR="004A0A40">
        <w:rPr>
          <w:rFonts w:ascii="Times New Roman" w:hAnsi="Times New Roman"/>
          <w:color w:val="000000"/>
        </w:rPr>
        <w:t>medicinal product</w:t>
      </w:r>
      <w:r w:rsidRPr="00A431B8">
        <w:rPr>
          <w:rFonts w:ascii="Times New Roman" w:hAnsi="Times New Roman"/>
          <w:color w:val="000000"/>
        </w:rPr>
        <w:t xml:space="preserve"> could be delivered as a 1-hour infusion.</w:t>
      </w:r>
    </w:p>
    <w:p w14:paraId="61F1703A" w14:textId="77777777" w:rsidR="002E30F6" w:rsidRPr="00A431B8" w:rsidRDefault="002E30F6" w:rsidP="003C2FFD">
      <w:pPr>
        <w:widowControl/>
        <w:numPr>
          <w:ilvl w:val="0"/>
          <w:numId w:val="36"/>
        </w:numPr>
        <w:autoSpaceDE w:val="0"/>
        <w:autoSpaceDN w:val="0"/>
        <w:adjustRightInd w:val="0"/>
        <w:ind w:left="562" w:hanging="562"/>
        <w:rPr>
          <w:rFonts w:ascii="Times New Roman" w:hAnsi="Times New Roman"/>
          <w:color w:val="000000"/>
        </w:rPr>
      </w:pPr>
      <w:r w:rsidRPr="00A431B8">
        <w:rPr>
          <w:rFonts w:ascii="Times New Roman" w:hAnsi="Times New Roman"/>
          <w:color w:val="000000"/>
        </w:rPr>
        <w:t>CT</w:t>
      </w:r>
      <w:r w:rsidR="00D970C2">
        <w:rPr>
          <w:rFonts w:ascii="Times New Roman" w:hAnsi="Times New Roman"/>
          <w:color w:val="000000"/>
        </w:rPr>
        <w:t xml:space="preserve"> </w:t>
      </w:r>
      <w:r w:rsidRPr="00A431B8">
        <w:rPr>
          <w:rFonts w:ascii="Times New Roman" w:hAnsi="Times New Roman"/>
          <w:color w:val="000000"/>
        </w:rPr>
        <w:t>+</w:t>
      </w:r>
      <w:r w:rsidR="00D970C2">
        <w:rPr>
          <w:rFonts w:ascii="Times New Roman" w:hAnsi="Times New Roman"/>
          <w:color w:val="000000"/>
        </w:rPr>
        <w:t xml:space="preserve"> </w:t>
      </w:r>
      <w:r w:rsidRPr="00A431B8">
        <w:rPr>
          <w:rFonts w:ascii="Times New Roman" w:hAnsi="Times New Roman"/>
          <w:color w:val="000000"/>
        </w:rPr>
        <w:t>BV Arm (chemotherapy plus bevacizumab):</w:t>
      </w:r>
    </w:p>
    <w:p w14:paraId="066B507E" w14:textId="44196D67" w:rsidR="002E30F6" w:rsidRDefault="002E30F6" w:rsidP="001C32CA">
      <w:pPr>
        <w:widowControl/>
        <w:numPr>
          <w:ilvl w:val="1"/>
          <w:numId w:val="36"/>
        </w:numPr>
        <w:ind w:left="990"/>
        <w:rPr>
          <w:rFonts w:ascii="Times New Roman" w:eastAsia="Times New Roman" w:hAnsi="Times New Roman"/>
        </w:rPr>
      </w:pPr>
      <w:r w:rsidRPr="00A431B8">
        <w:rPr>
          <w:rFonts w:ascii="Times New Roman" w:hAnsi="Times New Roman"/>
          <w:color w:val="000000"/>
        </w:rPr>
        <w:t>The chosen chemotherapy was combined with bevacizumab 10</w:t>
      </w:r>
      <w:r w:rsidR="00EC2659">
        <w:rPr>
          <w:rFonts w:ascii="Times New Roman" w:hAnsi="Times New Roman"/>
          <w:color w:val="000000"/>
        </w:rPr>
        <w:t> </w:t>
      </w:r>
      <w:r w:rsidRPr="00A431B8">
        <w:rPr>
          <w:rFonts w:ascii="Times New Roman" w:hAnsi="Times New Roman"/>
          <w:color w:val="000000"/>
        </w:rPr>
        <w:t xml:space="preserve">mg/kg </w:t>
      </w:r>
      <w:r w:rsidR="006B0FDF">
        <w:rPr>
          <w:rFonts w:ascii="Times New Roman" w:hAnsi="Times New Roman"/>
          <w:color w:val="000000"/>
        </w:rPr>
        <w:t>intravenous</w:t>
      </w:r>
      <w:r w:rsidR="00E641E4">
        <w:rPr>
          <w:rFonts w:ascii="Times New Roman" w:hAnsi="Times New Roman"/>
          <w:color w:val="000000"/>
        </w:rPr>
        <w:t>ly</w:t>
      </w:r>
      <w:r w:rsidR="006B0FDF" w:rsidRPr="00A431B8">
        <w:rPr>
          <w:rFonts w:ascii="Times New Roman" w:hAnsi="Times New Roman"/>
          <w:color w:val="000000"/>
        </w:rPr>
        <w:t xml:space="preserve"> </w:t>
      </w:r>
      <w:r w:rsidRPr="00A431B8">
        <w:rPr>
          <w:rFonts w:ascii="Times New Roman" w:hAnsi="Times New Roman"/>
          <w:color w:val="000000"/>
        </w:rPr>
        <w:t>every 2</w:t>
      </w:r>
      <w:r>
        <w:rPr>
          <w:rFonts w:ascii="Times New Roman" w:hAnsi="Times New Roman"/>
          <w:color w:val="000000"/>
        </w:rPr>
        <w:t> </w:t>
      </w:r>
      <w:r w:rsidRPr="00A431B8">
        <w:rPr>
          <w:rFonts w:ascii="Times New Roman" w:hAnsi="Times New Roman"/>
          <w:color w:val="000000"/>
        </w:rPr>
        <w:t>weeks (or bevacizumab 15</w:t>
      </w:r>
      <w:r w:rsidR="00EC2659">
        <w:rPr>
          <w:rFonts w:ascii="Times New Roman" w:hAnsi="Times New Roman"/>
          <w:color w:val="000000"/>
        </w:rPr>
        <w:t> </w:t>
      </w:r>
      <w:r w:rsidRPr="00A431B8">
        <w:rPr>
          <w:rFonts w:ascii="Times New Roman" w:hAnsi="Times New Roman"/>
          <w:color w:val="000000"/>
        </w:rPr>
        <w:t>mg/kg every 3</w:t>
      </w:r>
      <w:r w:rsidR="00EC2659">
        <w:rPr>
          <w:rFonts w:ascii="Times New Roman" w:hAnsi="Times New Roman"/>
          <w:color w:val="000000"/>
        </w:rPr>
        <w:t> </w:t>
      </w:r>
      <w:r w:rsidRPr="00A431B8">
        <w:rPr>
          <w:rFonts w:ascii="Times New Roman" w:hAnsi="Times New Roman"/>
          <w:color w:val="000000"/>
        </w:rPr>
        <w:t>weeks if used in combination with topotecan 1.25</w:t>
      </w:r>
      <w:r w:rsidR="00EC2659">
        <w:rPr>
          <w:rFonts w:ascii="Times New Roman" w:hAnsi="Times New Roman"/>
          <w:color w:val="000000"/>
        </w:rPr>
        <w:t> </w:t>
      </w:r>
      <w:r w:rsidRPr="00A431B8">
        <w:rPr>
          <w:rFonts w:ascii="Times New Roman" w:hAnsi="Times New Roman"/>
          <w:color w:val="000000"/>
        </w:rPr>
        <w:t>mg/m</w:t>
      </w:r>
      <w:r w:rsidRPr="00BD2059">
        <w:rPr>
          <w:rFonts w:ascii="Times New Roman" w:hAnsi="Times New Roman"/>
          <w:color w:val="000000"/>
          <w:vertAlign w:val="superscript"/>
        </w:rPr>
        <w:t xml:space="preserve">2 </w:t>
      </w:r>
      <w:r w:rsidRPr="00A431B8">
        <w:rPr>
          <w:rFonts w:ascii="Times New Roman" w:hAnsi="Times New Roman"/>
          <w:color w:val="000000"/>
        </w:rPr>
        <w:t>on Days 1–5 every 3</w:t>
      </w:r>
      <w:r w:rsidR="00EC2659">
        <w:rPr>
          <w:rFonts w:ascii="Times New Roman" w:hAnsi="Times New Roman"/>
          <w:color w:val="000000"/>
        </w:rPr>
        <w:t> </w:t>
      </w:r>
      <w:r w:rsidRPr="00A431B8">
        <w:rPr>
          <w:rFonts w:ascii="Times New Roman" w:hAnsi="Times New Roman"/>
          <w:color w:val="000000"/>
        </w:rPr>
        <w:t>weeks).</w:t>
      </w:r>
    </w:p>
    <w:p w14:paraId="5DFBA912" w14:textId="77777777" w:rsidR="002E30F6" w:rsidRDefault="002E30F6" w:rsidP="00FA4903">
      <w:pPr>
        <w:widowControl/>
        <w:rPr>
          <w:rFonts w:ascii="Times New Roman" w:eastAsia="Times New Roman" w:hAnsi="Times New Roman"/>
        </w:rPr>
      </w:pPr>
    </w:p>
    <w:p w14:paraId="1A91F354" w14:textId="78FF03FC" w:rsidR="002E30F6" w:rsidRDefault="002E30F6" w:rsidP="00FA4903">
      <w:pPr>
        <w:pStyle w:val="Default"/>
        <w:rPr>
          <w:sz w:val="22"/>
          <w:szCs w:val="22"/>
        </w:rPr>
      </w:pPr>
      <w:r>
        <w:rPr>
          <w:sz w:val="22"/>
          <w:szCs w:val="22"/>
        </w:rPr>
        <w:t>Eligible patients had epithelial ovarian, fallopian tube or primary peritoneal cancer that progressed within</w:t>
      </w:r>
      <w:r w:rsidR="00EC2659">
        <w:rPr>
          <w:sz w:val="22"/>
          <w:szCs w:val="22"/>
        </w:rPr>
        <w:t> </w:t>
      </w:r>
      <w:r>
        <w:rPr>
          <w:sz w:val="22"/>
          <w:szCs w:val="22"/>
        </w:rPr>
        <w:t>&lt;</w:t>
      </w:r>
      <w:r w:rsidR="00EC2659">
        <w:rPr>
          <w:sz w:val="22"/>
          <w:szCs w:val="22"/>
        </w:rPr>
        <w:t> </w:t>
      </w:r>
      <w:r>
        <w:rPr>
          <w:sz w:val="22"/>
          <w:szCs w:val="22"/>
        </w:rPr>
        <w:t>6 months of previous platinum therapy consisting of a minimum of 4 platinum therapy cycles. Patients should have had a life expectancy of</w:t>
      </w:r>
      <w:r w:rsidR="00EC2659">
        <w:rPr>
          <w:sz w:val="22"/>
          <w:szCs w:val="22"/>
        </w:rPr>
        <w:t> </w:t>
      </w:r>
      <w:r>
        <w:rPr>
          <w:sz w:val="22"/>
          <w:szCs w:val="22"/>
        </w:rPr>
        <w:t>≥</w:t>
      </w:r>
      <w:r w:rsidR="00EC2659">
        <w:rPr>
          <w:sz w:val="22"/>
          <w:szCs w:val="22"/>
        </w:rPr>
        <w:t> </w:t>
      </w:r>
      <w:r>
        <w:rPr>
          <w:sz w:val="22"/>
          <w:szCs w:val="22"/>
        </w:rPr>
        <w:t xml:space="preserve">12 weeks and no prior radiotherapy to the pelvis or abdomen. Most patients were FIGO </w:t>
      </w:r>
      <w:r w:rsidR="00FF6F2E">
        <w:rPr>
          <w:sz w:val="22"/>
          <w:szCs w:val="22"/>
        </w:rPr>
        <w:t>s</w:t>
      </w:r>
      <w:r>
        <w:rPr>
          <w:sz w:val="22"/>
          <w:szCs w:val="22"/>
        </w:rPr>
        <w:t xml:space="preserve">tage IIIC or </w:t>
      </w:r>
      <w:r w:rsidR="00FF6F2E">
        <w:rPr>
          <w:sz w:val="22"/>
          <w:szCs w:val="22"/>
        </w:rPr>
        <w:t>s</w:t>
      </w:r>
      <w:r>
        <w:rPr>
          <w:sz w:val="22"/>
          <w:szCs w:val="22"/>
        </w:rPr>
        <w:t>tage IV. The majority of patients in both arms had an ECOG Performance Status (PS) of 0 (CT: 56.4% vs. CT + BV: 61.2%). The percentage of patients with an ECOG PS of 1 or ≥</w:t>
      </w:r>
      <w:r w:rsidR="00EC2659">
        <w:rPr>
          <w:sz w:val="22"/>
          <w:szCs w:val="22"/>
        </w:rPr>
        <w:t> </w:t>
      </w:r>
      <w:r>
        <w:rPr>
          <w:sz w:val="22"/>
          <w:szCs w:val="22"/>
        </w:rPr>
        <w:t>2 was 38.7% and 5.0% in the CT arm, and 29.8% and 9.0% in the</w:t>
      </w:r>
      <w:r>
        <w:t xml:space="preserve"> </w:t>
      </w:r>
      <w:r w:rsidR="00D970C2" w:rsidRPr="00A431B8">
        <w:rPr>
          <w:sz w:val="22"/>
          <w:szCs w:val="22"/>
        </w:rPr>
        <w:t>CT</w:t>
      </w:r>
      <w:r w:rsidR="00D970C2">
        <w:rPr>
          <w:sz w:val="22"/>
          <w:szCs w:val="22"/>
        </w:rPr>
        <w:t> </w:t>
      </w:r>
      <w:r w:rsidRPr="00A431B8">
        <w:rPr>
          <w:sz w:val="22"/>
          <w:szCs w:val="22"/>
        </w:rPr>
        <w:t>+</w:t>
      </w:r>
      <w:r w:rsidR="00D970C2">
        <w:rPr>
          <w:sz w:val="22"/>
          <w:szCs w:val="22"/>
        </w:rPr>
        <w:t> </w:t>
      </w:r>
      <w:r w:rsidRPr="00A431B8">
        <w:rPr>
          <w:sz w:val="22"/>
          <w:szCs w:val="22"/>
        </w:rPr>
        <w:t>BV arm. Information on race exists for 29.3% of patients and nearly all patients were white. The median age of patients was 61.0 (range: 25−84) years. A total of 16 patients (4.4%) were &gt;</w:t>
      </w:r>
      <w:r w:rsidR="00EC2659">
        <w:rPr>
          <w:sz w:val="22"/>
          <w:szCs w:val="22"/>
        </w:rPr>
        <w:t> </w:t>
      </w:r>
      <w:r w:rsidRPr="00A431B8">
        <w:rPr>
          <w:sz w:val="22"/>
          <w:szCs w:val="22"/>
        </w:rPr>
        <w:t>75</w:t>
      </w:r>
      <w:r w:rsidR="007F6509">
        <w:rPr>
          <w:sz w:val="22"/>
          <w:szCs w:val="22"/>
        </w:rPr>
        <w:t> </w:t>
      </w:r>
      <w:r w:rsidRPr="00A431B8">
        <w:rPr>
          <w:sz w:val="22"/>
          <w:szCs w:val="22"/>
        </w:rPr>
        <w:t>years old. The overall rates of discontinuation due to adverse events were 8.8% in the CT arm and 43.6% in the CT + BV arm (mostly due to Grade 2-3 adverse events) and the median time to discontinuation in the CT + BV arm was 5.2</w:t>
      </w:r>
      <w:r w:rsidR="00EC2659">
        <w:rPr>
          <w:sz w:val="22"/>
          <w:szCs w:val="22"/>
        </w:rPr>
        <w:t> </w:t>
      </w:r>
      <w:r w:rsidRPr="00A431B8">
        <w:rPr>
          <w:sz w:val="22"/>
          <w:szCs w:val="22"/>
        </w:rPr>
        <w:t>months compared with 2.4</w:t>
      </w:r>
      <w:r w:rsidR="00EC2659">
        <w:rPr>
          <w:sz w:val="22"/>
          <w:szCs w:val="22"/>
        </w:rPr>
        <w:t> </w:t>
      </w:r>
      <w:r w:rsidRPr="00A431B8">
        <w:rPr>
          <w:sz w:val="22"/>
          <w:szCs w:val="22"/>
        </w:rPr>
        <w:t>months in the CT arm. The rates of discontinuation due to adverse events in the subgroup of patients &gt;</w:t>
      </w:r>
      <w:r w:rsidR="00EC2659">
        <w:rPr>
          <w:sz w:val="22"/>
          <w:szCs w:val="22"/>
        </w:rPr>
        <w:t> </w:t>
      </w:r>
      <w:r w:rsidRPr="00A431B8">
        <w:rPr>
          <w:sz w:val="22"/>
          <w:szCs w:val="22"/>
        </w:rPr>
        <w:t>65</w:t>
      </w:r>
      <w:r w:rsidR="00EC2659">
        <w:rPr>
          <w:sz w:val="22"/>
          <w:szCs w:val="22"/>
        </w:rPr>
        <w:t> </w:t>
      </w:r>
      <w:r w:rsidRPr="00A431B8">
        <w:rPr>
          <w:sz w:val="22"/>
          <w:szCs w:val="22"/>
        </w:rPr>
        <w:t xml:space="preserve">years old were 8.8% in the </w:t>
      </w:r>
      <w:r w:rsidR="00D970C2" w:rsidRPr="00A431B8">
        <w:rPr>
          <w:sz w:val="22"/>
          <w:szCs w:val="22"/>
        </w:rPr>
        <w:t>CT</w:t>
      </w:r>
      <w:r w:rsidR="00D970C2">
        <w:rPr>
          <w:sz w:val="22"/>
          <w:szCs w:val="22"/>
        </w:rPr>
        <w:t> </w:t>
      </w:r>
      <w:r w:rsidRPr="00A431B8">
        <w:rPr>
          <w:sz w:val="22"/>
          <w:szCs w:val="22"/>
        </w:rPr>
        <w:t>arm and 50.0% in the CT + BV arm. The HR for PFS was 0.47 (95% CI: 0.35, 0.62) and 0.</w:t>
      </w:r>
      <w:r w:rsidR="00FF632B" w:rsidRPr="00A431B8">
        <w:rPr>
          <w:sz w:val="22"/>
          <w:szCs w:val="22"/>
        </w:rPr>
        <w:t>45</w:t>
      </w:r>
      <w:r w:rsidR="00FF632B">
        <w:rPr>
          <w:sz w:val="22"/>
          <w:szCs w:val="22"/>
        </w:rPr>
        <w:t> </w:t>
      </w:r>
      <w:r w:rsidRPr="00A431B8">
        <w:rPr>
          <w:sz w:val="22"/>
          <w:szCs w:val="22"/>
        </w:rPr>
        <w:t>(95% CI: 0.31, 0.67) for the &lt;</w:t>
      </w:r>
      <w:r w:rsidR="00EC2659">
        <w:rPr>
          <w:sz w:val="22"/>
          <w:szCs w:val="22"/>
        </w:rPr>
        <w:t> </w:t>
      </w:r>
      <w:r w:rsidRPr="00A431B8">
        <w:rPr>
          <w:sz w:val="22"/>
          <w:szCs w:val="22"/>
        </w:rPr>
        <w:t>65 and ≥</w:t>
      </w:r>
      <w:r w:rsidR="00EC2659">
        <w:rPr>
          <w:sz w:val="22"/>
          <w:szCs w:val="22"/>
        </w:rPr>
        <w:t> </w:t>
      </w:r>
      <w:r w:rsidRPr="00A431B8">
        <w:rPr>
          <w:sz w:val="22"/>
          <w:szCs w:val="22"/>
        </w:rPr>
        <w:t xml:space="preserve">65 subgroups, respectively. </w:t>
      </w:r>
    </w:p>
    <w:p w14:paraId="6C30A48C" w14:textId="77777777" w:rsidR="002E30F6" w:rsidRPr="00A431B8" w:rsidRDefault="002E30F6" w:rsidP="00FA4903">
      <w:pPr>
        <w:pStyle w:val="Default"/>
        <w:rPr>
          <w:sz w:val="22"/>
          <w:szCs w:val="22"/>
        </w:rPr>
      </w:pPr>
    </w:p>
    <w:p w14:paraId="21257032" w14:textId="77777777" w:rsidR="002E30F6" w:rsidRDefault="002E30F6" w:rsidP="00FA4903">
      <w:pPr>
        <w:widowControl/>
        <w:rPr>
          <w:rFonts w:ascii="Times New Roman" w:eastAsia="Times New Roman" w:hAnsi="Times New Roman"/>
        </w:rPr>
      </w:pPr>
      <w:r w:rsidRPr="00A431B8">
        <w:rPr>
          <w:rFonts w:ascii="Times New Roman" w:hAnsi="Times New Roman"/>
          <w:color w:val="000000"/>
        </w:rPr>
        <w:t xml:space="preserve">The primary endpoint was progression-free-survival, with secondary endpoints including objective response rate and overall survival. Results are presented in Table </w:t>
      </w:r>
      <w:r w:rsidR="00081947">
        <w:rPr>
          <w:rFonts w:ascii="Times New Roman" w:hAnsi="Times New Roman"/>
          <w:color w:val="000000"/>
        </w:rPr>
        <w:t>23</w:t>
      </w:r>
      <w:r w:rsidRPr="00A431B8">
        <w:rPr>
          <w:rFonts w:ascii="Times New Roman" w:hAnsi="Times New Roman"/>
          <w:color w:val="000000"/>
        </w:rPr>
        <w:t>.</w:t>
      </w:r>
    </w:p>
    <w:p w14:paraId="344DDFD8" w14:textId="77777777" w:rsidR="002E30F6" w:rsidRDefault="002E30F6" w:rsidP="00FA4903">
      <w:pPr>
        <w:widowControl/>
        <w:rPr>
          <w:rFonts w:ascii="Times New Roman" w:eastAsia="Times New Roman" w:hAnsi="Times New Roman"/>
        </w:rPr>
      </w:pPr>
    </w:p>
    <w:p w14:paraId="2A91255B" w14:textId="77777777" w:rsidR="002E30F6" w:rsidRDefault="002E30F6" w:rsidP="005364BB">
      <w:pPr>
        <w:pStyle w:val="Heading1"/>
        <w:widowControl/>
        <w:tabs>
          <w:tab w:val="left" w:pos="1273"/>
        </w:tabs>
        <w:ind w:left="0"/>
        <w:rPr>
          <w:b w:val="0"/>
          <w:bCs w:val="0"/>
        </w:rPr>
      </w:pPr>
      <w:r>
        <w:rPr>
          <w:spacing w:val="-1"/>
        </w:rPr>
        <w:t>Table</w:t>
      </w:r>
      <w:r>
        <w:t xml:space="preserve"> </w:t>
      </w:r>
      <w:r w:rsidR="00081947">
        <w:t>23</w:t>
      </w:r>
      <w:r w:rsidR="00857EE6">
        <w:tab/>
      </w:r>
      <w:r>
        <w:rPr>
          <w:spacing w:val="-1"/>
        </w:rPr>
        <w:t>Efficacy</w:t>
      </w:r>
      <w:r>
        <w:t xml:space="preserve"> </w:t>
      </w:r>
      <w:r>
        <w:rPr>
          <w:spacing w:val="-1"/>
        </w:rPr>
        <w:t>Results</w:t>
      </w:r>
      <w:r>
        <w:rPr>
          <w:spacing w:val="-2"/>
        </w:rPr>
        <w:t xml:space="preserve"> </w:t>
      </w:r>
      <w:r>
        <w:rPr>
          <w:spacing w:val="-1"/>
        </w:rPr>
        <w:t>from</w:t>
      </w:r>
      <w:r>
        <w:rPr>
          <w:spacing w:val="1"/>
        </w:rPr>
        <w:t xml:space="preserve"> </w:t>
      </w:r>
      <w:r>
        <w:rPr>
          <w:spacing w:val="-1"/>
        </w:rPr>
        <w:t>Study</w:t>
      </w:r>
      <w:r>
        <w:t xml:space="preserve"> </w:t>
      </w:r>
      <w:r>
        <w:rPr>
          <w:spacing w:val="-1"/>
        </w:rPr>
        <w:t>MO22224</w:t>
      </w:r>
    </w:p>
    <w:p w14:paraId="1D52DD44" w14:textId="77777777" w:rsidR="002E30F6" w:rsidRDefault="002E30F6" w:rsidP="00FA4903">
      <w:pPr>
        <w:widowControl/>
        <w:spacing w:before="10"/>
        <w:rPr>
          <w:rFonts w:ascii="Times New Roman" w:eastAsia="Times New Roman" w:hAnsi="Times New Roman"/>
          <w:b/>
          <w:bCs/>
          <w:sz w:val="21"/>
          <w:szCs w:val="21"/>
        </w:rPr>
      </w:pPr>
    </w:p>
    <w:tbl>
      <w:tblPr>
        <w:tblW w:w="5000" w:type="pct"/>
        <w:tblLayout w:type="fixed"/>
        <w:tblCellMar>
          <w:left w:w="115" w:type="dxa"/>
          <w:right w:w="115" w:type="dxa"/>
        </w:tblCellMar>
        <w:tblLook w:val="01E0" w:firstRow="1" w:lastRow="1" w:firstColumn="1" w:lastColumn="1" w:noHBand="0" w:noVBand="0"/>
      </w:tblPr>
      <w:tblGrid>
        <w:gridCol w:w="4466"/>
        <w:gridCol w:w="2078"/>
        <w:gridCol w:w="2532"/>
      </w:tblGrid>
      <w:tr w:rsidR="002E30F6" w14:paraId="711E50BB" w14:textId="77777777" w:rsidTr="005364BB">
        <w:trPr>
          <w:cantSplit/>
        </w:trPr>
        <w:tc>
          <w:tcPr>
            <w:tcW w:w="9144" w:type="dxa"/>
            <w:gridSpan w:val="3"/>
            <w:tcBorders>
              <w:top w:val="single" w:sz="5" w:space="0" w:color="000000"/>
              <w:left w:val="single" w:sz="5" w:space="0" w:color="000000"/>
              <w:bottom w:val="single" w:sz="5" w:space="0" w:color="000000"/>
              <w:right w:val="single" w:sz="5" w:space="0" w:color="000000"/>
            </w:tcBorders>
          </w:tcPr>
          <w:p w14:paraId="0EFF3EF1" w14:textId="73F21AEB" w:rsidR="002E30F6" w:rsidRPr="004D5FB7" w:rsidRDefault="002E30F6" w:rsidP="005364BB">
            <w:pPr>
              <w:pStyle w:val="TableParagraph"/>
              <w:widowControl/>
              <w:jc w:val="center"/>
              <w:rPr>
                <w:rFonts w:ascii="Times New Roman" w:eastAsia="Times New Roman" w:hAnsi="Times New Roman"/>
              </w:rPr>
            </w:pPr>
            <w:r w:rsidRPr="004D5FB7">
              <w:rPr>
                <w:rFonts w:ascii="Times New Roman"/>
                <w:spacing w:val="-1"/>
              </w:rPr>
              <w:t>Primary</w:t>
            </w:r>
            <w:r w:rsidRPr="004D5FB7">
              <w:rPr>
                <w:rFonts w:ascii="Times New Roman"/>
                <w:spacing w:val="-3"/>
              </w:rPr>
              <w:t xml:space="preserve"> </w:t>
            </w:r>
            <w:r w:rsidR="00CA675B">
              <w:rPr>
                <w:rFonts w:ascii="Times New Roman"/>
                <w:spacing w:val="-1"/>
              </w:rPr>
              <w:t>e</w:t>
            </w:r>
            <w:r w:rsidRPr="004D5FB7">
              <w:rPr>
                <w:rFonts w:ascii="Times New Roman"/>
                <w:spacing w:val="-1"/>
              </w:rPr>
              <w:t>ndpoint</w:t>
            </w:r>
          </w:p>
        </w:tc>
      </w:tr>
      <w:tr w:rsidR="002E30F6" w14:paraId="6F054DB4" w14:textId="77777777" w:rsidTr="005364BB">
        <w:trPr>
          <w:cantSplit/>
        </w:trPr>
        <w:tc>
          <w:tcPr>
            <w:tcW w:w="9144" w:type="dxa"/>
            <w:gridSpan w:val="3"/>
            <w:tcBorders>
              <w:top w:val="single" w:sz="5" w:space="0" w:color="000000"/>
              <w:left w:val="single" w:sz="5" w:space="0" w:color="000000"/>
              <w:bottom w:val="single" w:sz="5" w:space="0" w:color="000000"/>
              <w:right w:val="single" w:sz="5" w:space="0" w:color="000000"/>
            </w:tcBorders>
          </w:tcPr>
          <w:p w14:paraId="330C0414" w14:textId="4F3068B3" w:rsidR="002E30F6" w:rsidRDefault="002E30F6" w:rsidP="005364BB">
            <w:pPr>
              <w:pStyle w:val="TableParagraph"/>
              <w:widowControl/>
              <w:rPr>
                <w:rFonts w:ascii="Times New Roman" w:eastAsia="Times New Roman" w:hAnsi="Times New Roman"/>
              </w:rPr>
            </w:pPr>
            <w:r>
              <w:rPr>
                <w:rFonts w:ascii="Times New Roman"/>
                <w:spacing w:val="-1"/>
              </w:rPr>
              <w:t>Progression-</w:t>
            </w:r>
            <w:r w:rsidR="001F4769">
              <w:rPr>
                <w:rFonts w:ascii="Times New Roman"/>
                <w:spacing w:val="-1"/>
              </w:rPr>
              <w:t>f</w:t>
            </w:r>
            <w:r>
              <w:rPr>
                <w:rFonts w:ascii="Times New Roman"/>
                <w:spacing w:val="-1"/>
              </w:rPr>
              <w:t>ree</w:t>
            </w:r>
            <w:r>
              <w:rPr>
                <w:rFonts w:ascii="Times New Roman"/>
              </w:rPr>
              <w:t xml:space="preserve"> </w:t>
            </w:r>
            <w:r w:rsidR="001F4769">
              <w:rPr>
                <w:rFonts w:ascii="Times New Roman"/>
                <w:spacing w:val="-1"/>
              </w:rPr>
              <w:t>s</w:t>
            </w:r>
            <w:r>
              <w:rPr>
                <w:rFonts w:ascii="Times New Roman"/>
                <w:spacing w:val="-1"/>
              </w:rPr>
              <w:t>urvival*</w:t>
            </w:r>
          </w:p>
        </w:tc>
      </w:tr>
      <w:tr w:rsidR="002E30F6" w14:paraId="277903A4"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3982D572" w14:textId="77777777" w:rsidR="002E30F6" w:rsidRDefault="002E30F6" w:rsidP="005364BB">
            <w:pPr>
              <w:widowControl/>
            </w:pPr>
          </w:p>
        </w:tc>
        <w:tc>
          <w:tcPr>
            <w:tcW w:w="2093" w:type="dxa"/>
            <w:tcBorders>
              <w:top w:val="single" w:sz="5" w:space="0" w:color="000000"/>
              <w:left w:val="single" w:sz="5" w:space="0" w:color="000000"/>
              <w:bottom w:val="single" w:sz="5" w:space="0" w:color="000000"/>
              <w:right w:val="single" w:sz="5" w:space="0" w:color="000000"/>
            </w:tcBorders>
          </w:tcPr>
          <w:p w14:paraId="6B435559" w14:textId="77777777" w:rsidR="005364BB" w:rsidRDefault="002E30F6" w:rsidP="005364BB">
            <w:pPr>
              <w:pStyle w:val="TableParagraph"/>
              <w:widowControl/>
              <w:ind w:firstLine="213"/>
              <w:jc w:val="center"/>
              <w:rPr>
                <w:rFonts w:ascii="Times New Roman"/>
                <w:spacing w:val="19"/>
              </w:rPr>
            </w:pPr>
            <w:r>
              <w:rPr>
                <w:rFonts w:ascii="Times New Roman"/>
                <w:spacing w:val="-1"/>
              </w:rPr>
              <w:t>CT</w:t>
            </w:r>
            <w:r>
              <w:rPr>
                <w:rFonts w:ascii="Times New Roman"/>
                <w:spacing w:val="19"/>
              </w:rPr>
              <w:t xml:space="preserve"> </w:t>
            </w:r>
          </w:p>
          <w:p w14:paraId="112E167F" w14:textId="67225A47" w:rsidR="002E30F6" w:rsidRDefault="002E30F6" w:rsidP="005364BB">
            <w:pPr>
              <w:pStyle w:val="TableParagraph"/>
              <w:widowControl/>
              <w:ind w:firstLine="213"/>
              <w:jc w:val="center"/>
              <w:rPr>
                <w:rFonts w:ascii="Times New Roman" w:eastAsia="Times New Roman" w:hAnsi="Times New Roman"/>
              </w:rPr>
            </w:pPr>
            <w:r>
              <w:rPr>
                <w:rFonts w:ascii="Times New Roman"/>
                <w:spacing w:val="-1"/>
              </w:rPr>
              <w:t>(n</w:t>
            </w:r>
            <w:r w:rsidR="00BC55E0">
              <w:rPr>
                <w:rFonts w:ascii="Times New Roman"/>
                <w:spacing w:val="-1"/>
              </w:rPr>
              <w:t> </w:t>
            </w:r>
            <w:r>
              <w:rPr>
                <w:rFonts w:ascii="Times New Roman"/>
                <w:spacing w:val="-1"/>
              </w:rPr>
              <w:t>=</w:t>
            </w:r>
            <w:r w:rsidR="00BC55E0">
              <w:rPr>
                <w:rFonts w:ascii="Times New Roman"/>
                <w:spacing w:val="-1"/>
              </w:rPr>
              <w:t> </w:t>
            </w:r>
            <w:r>
              <w:rPr>
                <w:rFonts w:ascii="Times New Roman"/>
                <w:spacing w:val="-1"/>
              </w:rPr>
              <w:t>182)</w:t>
            </w:r>
          </w:p>
        </w:tc>
        <w:tc>
          <w:tcPr>
            <w:tcW w:w="2551" w:type="dxa"/>
            <w:tcBorders>
              <w:top w:val="single" w:sz="5" w:space="0" w:color="000000"/>
              <w:left w:val="single" w:sz="5" w:space="0" w:color="000000"/>
              <w:bottom w:val="single" w:sz="5" w:space="0" w:color="000000"/>
              <w:right w:val="single" w:sz="5" w:space="0" w:color="000000"/>
            </w:tcBorders>
          </w:tcPr>
          <w:p w14:paraId="3021ADA0" w14:textId="77777777" w:rsidR="005364BB" w:rsidRDefault="002E30F6" w:rsidP="005364BB">
            <w:pPr>
              <w:pStyle w:val="TableParagraph"/>
              <w:widowControl/>
              <w:ind w:hanging="4"/>
              <w:jc w:val="center"/>
              <w:rPr>
                <w:rFonts w:ascii="Times New Roman"/>
                <w:spacing w:val="20"/>
              </w:rPr>
            </w:pPr>
            <w:r>
              <w:rPr>
                <w:rFonts w:ascii="Times New Roman"/>
                <w:spacing w:val="-2"/>
              </w:rPr>
              <w:t>CT</w:t>
            </w:r>
            <w:r w:rsidR="00D970C2">
              <w:rPr>
                <w:rFonts w:ascii="Times New Roman"/>
                <w:spacing w:val="-2"/>
              </w:rPr>
              <w:t xml:space="preserve"> </w:t>
            </w:r>
            <w:r>
              <w:rPr>
                <w:rFonts w:ascii="Times New Roman"/>
                <w:spacing w:val="-2"/>
              </w:rPr>
              <w:t>+</w:t>
            </w:r>
            <w:r w:rsidR="00D970C2">
              <w:rPr>
                <w:rFonts w:ascii="Times New Roman"/>
                <w:spacing w:val="-2"/>
              </w:rPr>
              <w:t xml:space="preserve"> </w:t>
            </w:r>
            <w:r>
              <w:rPr>
                <w:rFonts w:ascii="Times New Roman"/>
                <w:spacing w:val="-2"/>
              </w:rPr>
              <w:t>BV</w:t>
            </w:r>
            <w:r>
              <w:rPr>
                <w:rFonts w:ascii="Times New Roman"/>
                <w:spacing w:val="20"/>
              </w:rPr>
              <w:t xml:space="preserve"> </w:t>
            </w:r>
          </w:p>
          <w:p w14:paraId="170EA267" w14:textId="6B6BEE57" w:rsidR="002E30F6" w:rsidRDefault="002E30F6" w:rsidP="005364BB">
            <w:pPr>
              <w:pStyle w:val="TableParagraph"/>
              <w:widowControl/>
              <w:ind w:hanging="4"/>
              <w:jc w:val="center"/>
              <w:rPr>
                <w:rFonts w:ascii="Times New Roman" w:eastAsia="Times New Roman" w:hAnsi="Times New Roman"/>
              </w:rPr>
            </w:pPr>
            <w:r>
              <w:rPr>
                <w:rFonts w:ascii="Times New Roman"/>
                <w:spacing w:val="-1"/>
              </w:rPr>
              <w:t>(n</w:t>
            </w:r>
            <w:r w:rsidR="00BC55E0">
              <w:rPr>
                <w:rFonts w:ascii="Times New Roman"/>
                <w:spacing w:val="-1"/>
              </w:rPr>
              <w:t> </w:t>
            </w:r>
            <w:r>
              <w:rPr>
                <w:rFonts w:ascii="Times New Roman"/>
                <w:spacing w:val="-1"/>
              </w:rPr>
              <w:t>=</w:t>
            </w:r>
            <w:r w:rsidR="00BC55E0">
              <w:rPr>
                <w:rFonts w:ascii="Times New Roman"/>
                <w:spacing w:val="-1"/>
              </w:rPr>
              <w:t> </w:t>
            </w:r>
            <w:r>
              <w:rPr>
                <w:rFonts w:ascii="Times New Roman"/>
                <w:spacing w:val="-1"/>
              </w:rPr>
              <w:t>179)</w:t>
            </w:r>
          </w:p>
        </w:tc>
      </w:tr>
      <w:tr w:rsidR="002E30F6" w14:paraId="63869FDD"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688D6339" w14:textId="77777777" w:rsidR="002E30F6" w:rsidRDefault="002E30F6" w:rsidP="00B74CA8">
            <w:pPr>
              <w:pStyle w:val="TableParagraph"/>
              <w:widowControl/>
              <w:ind w:left="259"/>
              <w:rPr>
                <w:rFonts w:ascii="Times New Roman" w:eastAsia="Times New Roman" w:hAnsi="Times New Roman"/>
              </w:rPr>
            </w:pPr>
            <w:r>
              <w:rPr>
                <w:rFonts w:ascii="Times New Roman"/>
                <w:spacing w:val="-1"/>
              </w:rPr>
              <w:t>Median</w:t>
            </w:r>
            <w:r>
              <w:rPr>
                <w:rFonts w:ascii="Times New Roman"/>
                <w:spacing w:val="-3"/>
              </w:rPr>
              <w:t xml:space="preserve"> </w:t>
            </w:r>
            <w:r>
              <w:rPr>
                <w:rFonts w:ascii="Times New Roman"/>
                <w:spacing w:val="-1"/>
              </w:rPr>
              <w:t>(months)</w:t>
            </w:r>
          </w:p>
        </w:tc>
        <w:tc>
          <w:tcPr>
            <w:tcW w:w="2093" w:type="dxa"/>
            <w:tcBorders>
              <w:top w:val="single" w:sz="5" w:space="0" w:color="000000"/>
              <w:left w:val="single" w:sz="5" w:space="0" w:color="000000"/>
              <w:bottom w:val="single" w:sz="5" w:space="0" w:color="000000"/>
              <w:right w:val="single" w:sz="5" w:space="0" w:color="000000"/>
            </w:tcBorders>
          </w:tcPr>
          <w:p w14:paraId="132467D6" w14:textId="77777777" w:rsidR="002E30F6" w:rsidRDefault="002E30F6" w:rsidP="005364BB">
            <w:pPr>
              <w:pStyle w:val="TableParagraph"/>
              <w:widowControl/>
              <w:jc w:val="center"/>
              <w:rPr>
                <w:rFonts w:ascii="Times New Roman" w:eastAsia="Times New Roman" w:hAnsi="Times New Roman"/>
              </w:rPr>
            </w:pPr>
            <w:r>
              <w:rPr>
                <w:rFonts w:ascii="Times New Roman"/>
              </w:rPr>
              <w:t>3.4</w:t>
            </w:r>
          </w:p>
        </w:tc>
        <w:tc>
          <w:tcPr>
            <w:tcW w:w="2551" w:type="dxa"/>
            <w:tcBorders>
              <w:top w:val="single" w:sz="5" w:space="0" w:color="000000"/>
              <w:left w:val="single" w:sz="5" w:space="0" w:color="000000"/>
              <w:bottom w:val="single" w:sz="5" w:space="0" w:color="000000"/>
              <w:right w:val="single" w:sz="5" w:space="0" w:color="000000"/>
            </w:tcBorders>
          </w:tcPr>
          <w:p w14:paraId="76B04652" w14:textId="77777777" w:rsidR="002E30F6" w:rsidRDefault="002E30F6" w:rsidP="005364BB">
            <w:pPr>
              <w:pStyle w:val="TableParagraph"/>
              <w:widowControl/>
              <w:jc w:val="center"/>
              <w:rPr>
                <w:rFonts w:ascii="Times New Roman" w:eastAsia="Times New Roman" w:hAnsi="Times New Roman"/>
              </w:rPr>
            </w:pPr>
            <w:r>
              <w:rPr>
                <w:rFonts w:ascii="Times New Roman"/>
              </w:rPr>
              <w:t>6.7</w:t>
            </w:r>
          </w:p>
        </w:tc>
      </w:tr>
      <w:tr w:rsidR="002E30F6" w14:paraId="5E30CC29"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3EAFC6AA" w14:textId="77777777" w:rsidR="002E30F6" w:rsidRDefault="002E30F6" w:rsidP="00B74CA8">
            <w:pPr>
              <w:pStyle w:val="TableParagraph"/>
              <w:widowControl/>
              <w:ind w:left="259"/>
              <w:rPr>
                <w:rFonts w:ascii="Times New Roman" w:eastAsia="Times New Roman" w:hAnsi="Times New Roman"/>
              </w:rPr>
            </w:pPr>
            <w:r>
              <w:rPr>
                <w:rFonts w:ascii="Times New Roman"/>
                <w:spacing w:val="-1"/>
              </w:rPr>
              <w:t>Hazard</w:t>
            </w:r>
            <w:r>
              <w:rPr>
                <w:rFonts w:ascii="Times New Roman"/>
              </w:rPr>
              <w:t xml:space="preserve"> ratio</w:t>
            </w:r>
            <w:r>
              <w:rPr>
                <w:rFonts w:ascii="Times New Roman"/>
                <w:spacing w:val="22"/>
              </w:rPr>
              <w:t xml:space="preserve"> </w:t>
            </w:r>
            <w:r>
              <w:rPr>
                <w:rFonts w:ascii="Times New Roman"/>
              </w:rPr>
              <w:t>(95%</w:t>
            </w:r>
            <w:r>
              <w:rPr>
                <w:rFonts w:ascii="Times New Roman"/>
                <w:spacing w:val="-2"/>
              </w:rPr>
              <w:t xml:space="preserve"> CI)</w:t>
            </w:r>
          </w:p>
        </w:tc>
        <w:tc>
          <w:tcPr>
            <w:tcW w:w="4644" w:type="dxa"/>
            <w:gridSpan w:val="2"/>
            <w:tcBorders>
              <w:top w:val="single" w:sz="5" w:space="0" w:color="000000"/>
              <w:left w:val="single" w:sz="5" w:space="0" w:color="000000"/>
              <w:bottom w:val="single" w:sz="5" w:space="0" w:color="000000"/>
              <w:right w:val="single" w:sz="5" w:space="0" w:color="000000"/>
            </w:tcBorders>
          </w:tcPr>
          <w:p w14:paraId="78653861"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0.379 </w:t>
            </w:r>
            <w:r>
              <w:rPr>
                <w:rFonts w:ascii="Times New Roman"/>
                <w:spacing w:val="-1"/>
              </w:rPr>
              <w:t>[0.296,</w:t>
            </w:r>
            <w:r>
              <w:rPr>
                <w:rFonts w:ascii="Times New Roman"/>
              </w:rPr>
              <w:t xml:space="preserve"> </w:t>
            </w:r>
            <w:r>
              <w:rPr>
                <w:rFonts w:ascii="Times New Roman"/>
                <w:spacing w:val="-1"/>
              </w:rPr>
              <w:t>0.485]</w:t>
            </w:r>
          </w:p>
        </w:tc>
      </w:tr>
      <w:tr w:rsidR="002E30F6" w14:paraId="3F025B1D"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11152287" w14:textId="77777777" w:rsidR="002E30F6" w:rsidRDefault="002E30F6" w:rsidP="00B74CA8">
            <w:pPr>
              <w:pStyle w:val="TableParagraph"/>
              <w:widowControl/>
              <w:ind w:left="259"/>
              <w:rPr>
                <w:rFonts w:ascii="Times New Roman" w:eastAsia="Times New Roman" w:hAnsi="Times New Roman"/>
              </w:rPr>
            </w:pPr>
            <w:r>
              <w:rPr>
                <w:rFonts w:ascii="Times New Roman"/>
                <w:spacing w:val="-1"/>
              </w:rPr>
              <w:t>p-value</w:t>
            </w:r>
          </w:p>
        </w:tc>
        <w:tc>
          <w:tcPr>
            <w:tcW w:w="4644" w:type="dxa"/>
            <w:gridSpan w:val="2"/>
            <w:tcBorders>
              <w:top w:val="single" w:sz="5" w:space="0" w:color="000000"/>
              <w:left w:val="single" w:sz="5" w:space="0" w:color="000000"/>
              <w:bottom w:val="single" w:sz="5" w:space="0" w:color="000000"/>
              <w:right w:val="single" w:sz="5" w:space="0" w:color="000000"/>
            </w:tcBorders>
          </w:tcPr>
          <w:p w14:paraId="72DA6284" w14:textId="7AA580A8" w:rsidR="002E30F6" w:rsidRDefault="002E30F6" w:rsidP="005364BB">
            <w:pPr>
              <w:pStyle w:val="TableParagraph"/>
              <w:widowControl/>
              <w:jc w:val="center"/>
              <w:rPr>
                <w:rFonts w:ascii="Times New Roman" w:eastAsia="Times New Roman" w:hAnsi="Times New Roman"/>
              </w:rPr>
            </w:pPr>
            <w:r>
              <w:rPr>
                <w:rFonts w:ascii="Times New Roman"/>
              </w:rPr>
              <w:t>&lt;</w:t>
            </w:r>
            <w:r w:rsidR="003A4EAA">
              <w:rPr>
                <w:rFonts w:ascii="Times New Roman"/>
              </w:rPr>
              <w:t xml:space="preserve"> </w:t>
            </w:r>
            <w:r>
              <w:rPr>
                <w:rFonts w:ascii="Times New Roman"/>
              </w:rPr>
              <w:t>0.0001</w:t>
            </w:r>
          </w:p>
        </w:tc>
      </w:tr>
      <w:tr w:rsidR="002E30F6" w14:paraId="172B246E" w14:textId="77777777" w:rsidTr="005364BB">
        <w:trPr>
          <w:cantSplit/>
        </w:trPr>
        <w:tc>
          <w:tcPr>
            <w:tcW w:w="9144" w:type="dxa"/>
            <w:gridSpan w:val="3"/>
            <w:tcBorders>
              <w:top w:val="single" w:sz="5" w:space="0" w:color="000000"/>
              <w:left w:val="single" w:sz="5" w:space="0" w:color="000000"/>
              <w:bottom w:val="single" w:sz="5" w:space="0" w:color="000000"/>
              <w:right w:val="single" w:sz="5" w:space="0" w:color="000000"/>
            </w:tcBorders>
          </w:tcPr>
          <w:p w14:paraId="586E366F" w14:textId="0F2D76E5" w:rsidR="002E30F6" w:rsidRPr="00FE484D" w:rsidRDefault="002E30F6" w:rsidP="005364BB">
            <w:pPr>
              <w:pStyle w:val="TableParagraph"/>
              <w:widowControl/>
              <w:jc w:val="center"/>
              <w:rPr>
                <w:rFonts w:ascii="Times New Roman" w:eastAsia="Times New Roman" w:hAnsi="Times New Roman"/>
              </w:rPr>
            </w:pPr>
            <w:r w:rsidRPr="00FE484D">
              <w:rPr>
                <w:rFonts w:ascii="Times New Roman"/>
                <w:spacing w:val="-1"/>
              </w:rPr>
              <w:t>Secondary</w:t>
            </w:r>
            <w:r w:rsidRPr="00FE484D">
              <w:rPr>
                <w:rFonts w:ascii="Times New Roman"/>
                <w:spacing w:val="-3"/>
              </w:rPr>
              <w:t xml:space="preserve"> </w:t>
            </w:r>
            <w:r w:rsidR="00A51373">
              <w:rPr>
                <w:rFonts w:ascii="Times New Roman"/>
                <w:spacing w:val="-1"/>
              </w:rPr>
              <w:t>e</w:t>
            </w:r>
            <w:r w:rsidRPr="00FE484D">
              <w:rPr>
                <w:rFonts w:ascii="Times New Roman"/>
                <w:spacing w:val="-1"/>
              </w:rPr>
              <w:t>ndpoints</w:t>
            </w:r>
          </w:p>
        </w:tc>
      </w:tr>
      <w:tr w:rsidR="002E30F6" w14:paraId="3401C4DF" w14:textId="77777777" w:rsidTr="005364BB">
        <w:trPr>
          <w:cantSplit/>
        </w:trPr>
        <w:tc>
          <w:tcPr>
            <w:tcW w:w="9144" w:type="dxa"/>
            <w:gridSpan w:val="3"/>
            <w:tcBorders>
              <w:top w:val="single" w:sz="5" w:space="0" w:color="000000"/>
              <w:left w:val="single" w:sz="5" w:space="0" w:color="000000"/>
              <w:bottom w:val="single" w:sz="5" w:space="0" w:color="000000"/>
              <w:right w:val="single" w:sz="5" w:space="0" w:color="000000"/>
            </w:tcBorders>
          </w:tcPr>
          <w:p w14:paraId="6D215D36" w14:textId="78DC6039" w:rsidR="002E30F6" w:rsidRDefault="002E30F6" w:rsidP="005364BB">
            <w:pPr>
              <w:pStyle w:val="TableParagraph"/>
              <w:widowControl/>
              <w:rPr>
                <w:rFonts w:ascii="Times New Roman" w:eastAsia="Times New Roman" w:hAnsi="Times New Roman"/>
              </w:rPr>
            </w:pPr>
            <w:r>
              <w:rPr>
                <w:rFonts w:ascii="Times New Roman"/>
                <w:spacing w:val="-1"/>
              </w:rPr>
              <w:t>Objective</w:t>
            </w:r>
            <w:r>
              <w:rPr>
                <w:rFonts w:ascii="Times New Roman"/>
              </w:rPr>
              <w:t xml:space="preserve"> </w:t>
            </w:r>
            <w:r w:rsidR="001F4769">
              <w:rPr>
                <w:rFonts w:ascii="Times New Roman"/>
                <w:spacing w:val="-1"/>
              </w:rPr>
              <w:t>r</w:t>
            </w:r>
            <w:r>
              <w:rPr>
                <w:rFonts w:ascii="Times New Roman"/>
                <w:spacing w:val="-1"/>
              </w:rPr>
              <w:t>esponse</w:t>
            </w:r>
            <w:r>
              <w:rPr>
                <w:rFonts w:ascii="Times New Roman"/>
              </w:rPr>
              <w:t xml:space="preserve"> </w:t>
            </w:r>
            <w:r w:rsidR="001F4769">
              <w:rPr>
                <w:rFonts w:ascii="Times New Roman"/>
                <w:spacing w:val="-1"/>
              </w:rPr>
              <w:t>r</w:t>
            </w:r>
            <w:r>
              <w:rPr>
                <w:rFonts w:ascii="Times New Roman"/>
                <w:spacing w:val="-1"/>
              </w:rPr>
              <w:t>ate**</w:t>
            </w:r>
          </w:p>
        </w:tc>
      </w:tr>
      <w:tr w:rsidR="002E30F6" w14:paraId="275728F5"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42EA7A59" w14:textId="77777777" w:rsidR="002E30F6" w:rsidRDefault="002E30F6" w:rsidP="005364BB">
            <w:pPr>
              <w:widowControl/>
            </w:pPr>
          </w:p>
        </w:tc>
        <w:tc>
          <w:tcPr>
            <w:tcW w:w="2093" w:type="dxa"/>
            <w:tcBorders>
              <w:top w:val="single" w:sz="5" w:space="0" w:color="000000"/>
              <w:left w:val="single" w:sz="5" w:space="0" w:color="000000"/>
              <w:bottom w:val="single" w:sz="5" w:space="0" w:color="000000"/>
              <w:right w:val="single" w:sz="5" w:space="0" w:color="000000"/>
            </w:tcBorders>
          </w:tcPr>
          <w:p w14:paraId="38649248" w14:textId="77777777" w:rsidR="005364BB" w:rsidRDefault="002E30F6" w:rsidP="005364BB">
            <w:pPr>
              <w:pStyle w:val="TableParagraph"/>
              <w:widowControl/>
              <w:ind w:firstLine="213"/>
              <w:jc w:val="center"/>
              <w:rPr>
                <w:rFonts w:ascii="Times New Roman"/>
                <w:spacing w:val="19"/>
              </w:rPr>
            </w:pPr>
            <w:r>
              <w:rPr>
                <w:rFonts w:ascii="Times New Roman"/>
                <w:spacing w:val="-1"/>
              </w:rPr>
              <w:t>CT</w:t>
            </w:r>
            <w:r>
              <w:rPr>
                <w:rFonts w:ascii="Times New Roman"/>
                <w:spacing w:val="19"/>
              </w:rPr>
              <w:t xml:space="preserve"> </w:t>
            </w:r>
          </w:p>
          <w:p w14:paraId="054CA7DB" w14:textId="083B99EA" w:rsidR="002E30F6" w:rsidRDefault="002E30F6" w:rsidP="005364BB">
            <w:pPr>
              <w:pStyle w:val="TableParagraph"/>
              <w:widowControl/>
              <w:ind w:firstLine="213"/>
              <w:jc w:val="center"/>
              <w:rPr>
                <w:rFonts w:ascii="Times New Roman" w:eastAsia="Times New Roman" w:hAnsi="Times New Roman"/>
              </w:rPr>
            </w:pPr>
            <w:r>
              <w:rPr>
                <w:rFonts w:ascii="Times New Roman"/>
                <w:spacing w:val="-1"/>
              </w:rPr>
              <w:t>(n</w:t>
            </w:r>
            <w:r w:rsidR="00BC55E0">
              <w:rPr>
                <w:rFonts w:ascii="Times New Roman"/>
                <w:spacing w:val="-1"/>
              </w:rPr>
              <w:t> </w:t>
            </w:r>
            <w:r>
              <w:rPr>
                <w:rFonts w:ascii="Times New Roman"/>
                <w:spacing w:val="-1"/>
              </w:rPr>
              <w:t>=</w:t>
            </w:r>
            <w:r w:rsidR="00BC55E0">
              <w:rPr>
                <w:rFonts w:ascii="Times New Roman"/>
                <w:spacing w:val="-1"/>
              </w:rPr>
              <w:t> </w:t>
            </w:r>
            <w:r>
              <w:rPr>
                <w:rFonts w:ascii="Times New Roman"/>
                <w:spacing w:val="-1"/>
              </w:rPr>
              <w:t>144)</w:t>
            </w:r>
          </w:p>
        </w:tc>
        <w:tc>
          <w:tcPr>
            <w:tcW w:w="2551" w:type="dxa"/>
            <w:tcBorders>
              <w:top w:val="single" w:sz="5" w:space="0" w:color="000000"/>
              <w:left w:val="single" w:sz="5" w:space="0" w:color="000000"/>
              <w:bottom w:val="single" w:sz="5" w:space="0" w:color="000000"/>
              <w:right w:val="single" w:sz="5" w:space="0" w:color="000000"/>
            </w:tcBorders>
          </w:tcPr>
          <w:p w14:paraId="68D02BE9" w14:textId="77777777" w:rsidR="005364BB" w:rsidRDefault="002E30F6" w:rsidP="005364BB">
            <w:pPr>
              <w:pStyle w:val="TableParagraph"/>
              <w:widowControl/>
              <w:ind w:hanging="4"/>
              <w:jc w:val="center"/>
              <w:rPr>
                <w:rFonts w:ascii="Times New Roman"/>
                <w:spacing w:val="20"/>
              </w:rPr>
            </w:pPr>
            <w:r>
              <w:rPr>
                <w:rFonts w:ascii="Times New Roman"/>
                <w:spacing w:val="-2"/>
              </w:rPr>
              <w:t>CT</w:t>
            </w:r>
            <w:r w:rsidR="00D970C2">
              <w:rPr>
                <w:rFonts w:ascii="Times New Roman"/>
                <w:spacing w:val="-2"/>
              </w:rPr>
              <w:t xml:space="preserve"> </w:t>
            </w:r>
            <w:r>
              <w:rPr>
                <w:rFonts w:ascii="Times New Roman"/>
                <w:spacing w:val="-2"/>
              </w:rPr>
              <w:t>+</w:t>
            </w:r>
            <w:r w:rsidR="00D970C2">
              <w:rPr>
                <w:rFonts w:ascii="Times New Roman"/>
                <w:spacing w:val="-2"/>
              </w:rPr>
              <w:t xml:space="preserve"> </w:t>
            </w:r>
            <w:r>
              <w:rPr>
                <w:rFonts w:ascii="Times New Roman"/>
                <w:spacing w:val="-2"/>
              </w:rPr>
              <w:t>BV</w:t>
            </w:r>
            <w:r>
              <w:rPr>
                <w:rFonts w:ascii="Times New Roman"/>
                <w:spacing w:val="20"/>
              </w:rPr>
              <w:t xml:space="preserve"> </w:t>
            </w:r>
          </w:p>
          <w:p w14:paraId="1531820F" w14:textId="63BE047D" w:rsidR="002E30F6" w:rsidRDefault="002E30F6" w:rsidP="005364BB">
            <w:pPr>
              <w:pStyle w:val="TableParagraph"/>
              <w:widowControl/>
              <w:ind w:hanging="4"/>
              <w:jc w:val="center"/>
              <w:rPr>
                <w:rFonts w:ascii="Times New Roman" w:eastAsia="Times New Roman" w:hAnsi="Times New Roman"/>
              </w:rPr>
            </w:pPr>
            <w:r>
              <w:rPr>
                <w:rFonts w:ascii="Times New Roman"/>
                <w:spacing w:val="-1"/>
              </w:rPr>
              <w:t>(n</w:t>
            </w:r>
            <w:r w:rsidR="00BC55E0">
              <w:rPr>
                <w:rFonts w:ascii="Times New Roman"/>
                <w:spacing w:val="-1"/>
              </w:rPr>
              <w:t> </w:t>
            </w:r>
            <w:r>
              <w:rPr>
                <w:rFonts w:ascii="Times New Roman"/>
                <w:spacing w:val="-1"/>
              </w:rPr>
              <w:t>=</w:t>
            </w:r>
            <w:r w:rsidR="00BC55E0">
              <w:rPr>
                <w:rFonts w:ascii="Times New Roman"/>
                <w:spacing w:val="-1"/>
              </w:rPr>
              <w:t> </w:t>
            </w:r>
            <w:r>
              <w:rPr>
                <w:rFonts w:ascii="Times New Roman"/>
                <w:spacing w:val="-1"/>
              </w:rPr>
              <w:t>142)</w:t>
            </w:r>
          </w:p>
        </w:tc>
      </w:tr>
      <w:tr w:rsidR="002E30F6" w14:paraId="3E66C0A1"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55CAF89F" w14:textId="77777777" w:rsidR="002E30F6" w:rsidRDefault="002E30F6" w:rsidP="00B74CA8">
            <w:pPr>
              <w:pStyle w:val="TableParagraph"/>
              <w:widowControl/>
              <w:ind w:left="259"/>
              <w:rPr>
                <w:rFonts w:ascii="Times New Roman" w:eastAsia="Times New Roman" w:hAnsi="Times New Roman"/>
              </w:rPr>
            </w:pPr>
            <w:r>
              <w:rPr>
                <w:rFonts w:ascii="Times New Roman"/>
              </w:rPr>
              <w:t>%</w:t>
            </w:r>
            <w:r>
              <w:rPr>
                <w:rFonts w:ascii="Times New Roman"/>
                <w:spacing w:val="1"/>
              </w:rPr>
              <w:t xml:space="preserve"> </w:t>
            </w:r>
            <w:r>
              <w:rPr>
                <w:rFonts w:ascii="Times New Roman"/>
                <w:spacing w:val="-1"/>
              </w:rPr>
              <w:t>patients</w:t>
            </w:r>
            <w:r>
              <w:rPr>
                <w:rFonts w:ascii="Times New Roman"/>
              </w:rPr>
              <w:t xml:space="preserve"> </w:t>
            </w:r>
            <w:r>
              <w:rPr>
                <w:rFonts w:ascii="Times New Roman"/>
                <w:spacing w:val="-1"/>
              </w:rPr>
              <w:t>with</w:t>
            </w:r>
            <w:r>
              <w:rPr>
                <w:rFonts w:ascii="Times New Roman"/>
              </w:rPr>
              <w:t xml:space="preserve"> </w:t>
            </w:r>
            <w:r>
              <w:rPr>
                <w:rFonts w:ascii="Times New Roman"/>
                <w:spacing w:val="-1"/>
              </w:rPr>
              <w:t>objective</w:t>
            </w:r>
            <w:r>
              <w:rPr>
                <w:rFonts w:ascii="Times New Roman"/>
              </w:rPr>
              <w:t xml:space="preserve"> </w:t>
            </w:r>
            <w:r>
              <w:rPr>
                <w:rFonts w:ascii="Times New Roman"/>
                <w:spacing w:val="-1"/>
              </w:rPr>
              <w:t>response</w:t>
            </w:r>
          </w:p>
        </w:tc>
        <w:tc>
          <w:tcPr>
            <w:tcW w:w="2093" w:type="dxa"/>
            <w:tcBorders>
              <w:top w:val="single" w:sz="5" w:space="0" w:color="000000"/>
              <w:left w:val="single" w:sz="5" w:space="0" w:color="000000"/>
              <w:bottom w:val="single" w:sz="5" w:space="0" w:color="000000"/>
              <w:right w:val="single" w:sz="5" w:space="0" w:color="000000"/>
            </w:tcBorders>
          </w:tcPr>
          <w:p w14:paraId="66B0DFC0"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18 </w:t>
            </w:r>
            <w:r>
              <w:rPr>
                <w:rFonts w:ascii="Times New Roman"/>
                <w:spacing w:val="-1"/>
              </w:rPr>
              <w:t>(12.5%)</w:t>
            </w:r>
          </w:p>
        </w:tc>
        <w:tc>
          <w:tcPr>
            <w:tcW w:w="2551" w:type="dxa"/>
            <w:tcBorders>
              <w:top w:val="single" w:sz="5" w:space="0" w:color="000000"/>
              <w:left w:val="single" w:sz="5" w:space="0" w:color="000000"/>
              <w:bottom w:val="single" w:sz="5" w:space="0" w:color="000000"/>
              <w:right w:val="single" w:sz="5" w:space="0" w:color="000000"/>
            </w:tcBorders>
          </w:tcPr>
          <w:p w14:paraId="2A84A97C"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40 </w:t>
            </w:r>
            <w:r>
              <w:rPr>
                <w:rFonts w:ascii="Times New Roman"/>
                <w:spacing w:val="-1"/>
              </w:rPr>
              <w:t>(28.2%)</w:t>
            </w:r>
          </w:p>
        </w:tc>
      </w:tr>
      <w:tr w:rsidR="002E30F6" w14:paraId="5C3532EC"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06F8BE61" w14:textId="77777777" w:rsidR="002E30F6" w:rsidRDefault="002E30F6" w:rsidP="00B74CA8">
            <w:pPr>
              <w:pStyle w:val="TableParagraph"/>
              <w:widowControl/>
              <w:ind w:left="259"/>
              <w:rPr>
                <w:rFonts w:ascii="Times New Roman" w:eastAsia="Times New Roman" w:hAnsi="Times New Roman"/>
              </w:rPr>
            </w:pPr>
            <w:r>
              <w:rPr>
                <w:rFonts w:ascii="Times New Roman" w:eastAsia="Times New Roman" w:hAnsi="Times New Roman"/>
              </w:rPr>
              <w:t>p</w:t>
            </w:r>
            <w:r w:rsidR="00D970C2">
              <w:rPr>
                <w:rFonts w:ascii="Times New Roman" w:eastAsia="Times New Roman" w:hAnsi="Times New Roman"/>
              </w:rPr>
              <w:t>-</w:t>
            </w:r>
            <w:r>
              <w:rPr>
                <w:rFonts w:ascii="Times New Roman" w:eastAsia="Times New Roman" w:hAnsi="Times New Roman"/>
                <w:spacing w:val="-1"/>
              </w:rPr>
              <w:t>value</w:t>
            </w:r>
          </w:p>
        </w:tc>
        <w:tc>
          <w:tcPr>
            <w:tcW w:w="4644" w:type="dxa"/>
            <w:gridSpan w:val="2"/>
            <w:tcBorders>
              <w:top w:val="single" w:sz="5" w:space="0" w:color="000000"/>
              <w:left w:val="single" w:sz="5" w:space="0" w:color="000000"/>
              <w:bottom w:val="single" w:sz="5" w:space="0" w:color="000000"/>
              <w:right w:val="single" w:sz="5" w:space="0" w:color="000000"/>
            </w:tcBorders>
          </w:tcPr>
          <w:p w14:paraId="0FAC3335" w14:textId="77777777" w:rsidR="002E30F6" w:rsidRDefault="002E30F6" w:rsidP="005364BB">
            <w:pPr>
              <w:pStyle w:val="TableParagraph"/>
              <w:widowControl/>
              <w:jc w:val="center"/>
              <w:rPr>
                <w:rFonts w:ascii="Times New Roman" w:eastAsia="Times New Roman" w:hAnsi="Times New Roman"/>
              </w:rPr>
            </w:pPr>
            <w:r>
              <w:rPr>
                <w:rFonts w:ascii="Times New Roman"/>
              </w:rPr>
              <w:t>0.0007</w:t>
            </w:r>
          </w:p>
        </w:tc>
      </w:tr>
      <w:tr w:rsidR="002E30F6" w14:paraId="392041CB"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7FEF6A30" w14:textId="39646969" w:rsidR="002E30F6" w:rsidRDefault="002E30F6" w:rsidP="005364BB">
            <w:pPr>
              <w:pStyle w:val="TableParagraph"/>
              <w:widowControl/>
              <w:rPr>
                <w:rFonts w:ascii="Times New Roman" w:eastAsia="Times New Roman" w:hAnsi="Times New Roman"/>
              </w:rPr>
            </w:pPr>
            <w:r>
              <w:rPr>
                <w:rFonts w:ascii="Times New Roman"/>
                <w:spacing w:val="-1"/>
              </w:rPr>
              <w:t>Overall</w:t>
            </w:r>
            <w:r>
              <w:rPr>
                <w:rFonts w:ascii="Times New Roman"/>
                <w:spacing w:val="1"/>
              </w:rPr>
              <w:t xml:space="preserve"> </w:t>
            </w:r>
            <w:r w:rsidR="001F4769">
              <w:rPr>
                <w:rFonts w:ascii="Times New Roman"/>
                <w:spacing w:val="-2"/>
              </w:rPr>
              <w:t>s</w:t>
            </w:r>
            <w:r>
              <w:rPr>
                <w:rFonts w:ascii="Times New Roman"/>
                <w:spacing w:val="-2"/>
              </w:rPr>
              <w:t>urvival</w:t>
            </w:r>
            <w:r>
              <w:rPr>
                <w:rFonts w:ascii="Times New Roman"/>
                <w:spacing w:val="1"/>
              </w:rPr>
              <w:t xml:space="preserve"> </w:t>
            </w:r>
            <w:r>
              <w:rPr>
                <w:rFonts w:ascii="Times New Roman"/>
                <w:spacing w:val="-1"/>
              </w:rPr>
              <w:t>(final</w:t>
            </w:r>
            <w:r>
              <w:rPr>
                <w:rFonts w:ascii="Times New Roman"/>
                <w:spacing w:val="1"/>
              </w:rPr>
              <w:t xml:space="preserve"> </w:t>
            </w:r>
            <w:r>
              <w:rPr>
                <w:rFonts w:ascii="Times New Roman"/>
                <w:spacing w:val="-1"/>
              </w:rPr>
              <w:t>analysis)***</w:t>
            </w:r>
          </w:p>
        </w:tc>
        <w:tc>
          <w:tcPr>
            <w:tcW w:w="4644" w:type="dxa"/>
            <w:gridSpan w:val="2"/>
            <w:tcBorders>
              <w:top w:val="single" w:sz="5" w:space="0" w:color="000000"/>
              <w:left w:val="single" w:sz="5" w:space="0" w:color="000000"/>
              <w:bottom w:val="single" w:sz="5" w:space="0" w:color="000000"/>
              <w:right w:val="single" w:sz="5" w:space="0" w:color="000000"/>
            </w:tcBorders>
          </w:tcPr>
          <w:p w14:paraId="1EC9A734" w14:textId="77777777" w:rsidR="002E30F6" w:rsidRDefault="002E30F6" w:rsidP="005364BB">
            <w:pPr>
              <w:widowControl/>
            </w:pPr>
          </w:p>
        </w:tc>
      </w:tr>
      <w:tr w:rsidR="002E30F6" w14:paraId="03D624C8"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2588E2A9" w14:textId="77777777" w:rsidR="002E30F6" w:rsidRDefault="002E30F6" w:rsidP="005364BB">
            <w:pPr>
              <w:widowControl/>
            </w:pPr>
          </w:p>
        </w:tc>
        <w:tc>
          <w:tcPr>
            <w:tcW w:w="2093" w:type="dxa"/>
            <w:tcBorders>
              <w:top w:val="single" w:sz="5" w:space="0" w:color="000000"/>
              <w:left w:val="single" w:sz="5" w:space="0" w:color="000000"/>
              <w:bottom w:val="single" w:sz="5" w:space="0" w:color="000000"/>
              <w:right w:val="single" w:sz="5" w:space="0" w:color="000000"/>
            </w:tcBorders>
          </w:tcPr>
          <w:p w14:paraId="0F6C460A" w14:textId="77777777" w:rsidR="005364BB" w:rsidRDefault="002E30F6" w:rsidP="005364BB">
            <w:pPr>
              <w:pStyle w:val="TableParagraph"/>
              <w:widowControl/>
              <w:ind w:firstLine="213"/>
              <w:jc w:val="center"/>
              <w:rPr>
                <w:rFonts w:ascii="Times New Roman"/>
                <w:spacing w:val="19"/>
              </w:rPr>
            </w:pPr>
            <w:r>
              <w:rPr>
                <w:rFonts w:ascii="Times New Roman"/>
                <w:spacing w:val="-1"/>
              </w:rPr>
              <w:t>CT</w:t>
            </w:r>
            <w:r>
              <w:rPr>
                <w:rFonts w:ascii="Times New Roman"/>
                <w:spacing w:val="19"/>
              </w:rPr>
              <w:t xml:space="preserve"> </w:t>
            </w:r>
          </w:p>
          <w:p w14:paraId="47C79C8A" w14:textId="623F07E8" w:rsidR="002E30F6" w:rsidRDefault="002E30F6" w:rsidP="005364BB">
            <w:pPr>
              <w:pStyle w:val="TableParagraph"/>
              <w:widowControl/>
              <w:ind w:firstLine="213"/>
              <w:jc w:val="center"/>
              <w:rPr>
                <w:rFonts w:ascii="Times New Roman" w:eastAsia="Times New Roman" w:hAnsi="Times New Roman"/>
              </w:rPr>
            </w:pPr>
            <w:r>
              <w:rPr>
                <w:rFonts w:ascii="Times New Roman"/>
                <w:spacing w:val="-1"/>
              </w:rPr>
              <w:t>(n</w:t>
            </w:r>
            <w:r w:rsidR="00BC55E0">
              <w:rPr>
                <w:rFonts w:ascii="Times New Roman"/>
                <w:spacing w:val="-1"/>
              </w:rPr>
              <w:t> </w:t>
            </w:r>
            <w:r>
              <w:rPr>
                <w:rFonts w:ascii="Times New Roman"/>
                <w:spacing w:val="-1"/>
              </w:rPr>
              <w:t>=</w:t>
            </w:r>
            <w:r w:rsidR="00BC55E0">
              <w:rPr>
                <w:rFonts w:ascii="Times New Roman"/>
                <w:spacing w:val="-1"/>
              </w:rPr>
              <w:t> </w:t>
            </w:r>
            <w:r>
              <w:rPr>
                <w:rFonts w:ascii="Times New Roman"/>
                <w:spacing w:val="-1"/>
              </w:rPr>
              <w:t>182)</w:t>
            </w:r>
          </w:p>
        </w:tc>
        <w:tc>
          <w:tcPr>
            <w:tcW w:w="2551" w:type="dxa"/>
            <w:tcBorders>
              <w:top w:val="single" w:sz="5" w:space="0" w:color="000000"/>
              <w:left w:val="single" w:sz="5" w:space="0" w:color="000000"/>
              <w:bottom w:val="single" w:sz="5" w:space="0" w:color="000000"/>
              <w:right w:val="single" w:sz="5" w:space="0" w:color="000000"/>
            </w:tcBorders>
          </w:tcPr>
          <w:p w14:paraId="4FCD28BB" w14:textId="77777777" w:rsidR="005364BB" w:rsidRDefault="002E30F6" w:rsidP="005364BB">
            <w:pPr>
              <w:pStyle w:val="TableParagraph"/>
              <w:widowControl/>
              <w:ind w:hanging="4"/>
              <w:jc w:val="center"/>
              <w:rPr>
                <w:rFonts w:ascii="Times New Roman"/>
                <w:spacing w:val="20"/>
              </w:rPr>
            </w:pPr>
            <w:r>
              <w:rPr>
                <w:rFonts w:ascii="Times New Roman"/>
                <w:spacing w:val="-2"/>
              </w:rPr>
              <w:t>CT</w:t>
            </w:r>
            <w:r w:rsidR="00D970C2">
              <w:rPr>
                <w:rFonts w:ascii="Times New Roman"/>
                <w:spacing w:val="-2"/>
              </w:rPr>
              <w:t xml:space="preserve"> </w:t>
            </w:r>
            <w:r>
              <w:rPr>
                <w:rFonts w:ascii="Times New Roman"/>
                <w:spacing w:val="-2"/>
              </w:rPr>
              <w:t>+</w:t>
            </w:r>
            <w:r w:rsidR="00D970C2">
              <w:rPr>
                <w:rFonts w:ascii="Times New Roman"/>
                <w:spacing w:val="-2"/>
              </w:rPr>
              <w:t xml:space="preserve"> </w:t>
            </w:r>
            <w:r>
              <w:rPr>
                <w:rFonts w:ascii="Times New Roman"/>
                <w:spacing w:val="-2"/>
              </w:rPr>
              <w:t>BV</w:t>
            </w:r>
            <w:r>
              <w:rPr>
                <w:rFonts w:ascii="Times New Roman"/>
                <w:spacing w:val="20"/>
              </w:rPr>
              <w:t xml:space="preserve"> </w:t>
            </w:r>
          </w:p>
          <w:p w14:paraId="0CA07C88" w14:textId="79203F88" w:rsidR="002E30F6" w:rsidRDefault="002E30F6" w:rsidP="005364BB">
            <w:pPr>
              <w:pStyle w:val="TableParagraph"/>
              <w:widowControl/>
              <w:ind w:hanging="4"/>
              <w:jc w:val="center"/>
              <w:rPr>
                <w:rFonts w:ascii="Times New Roman" w:eastAsia="Times New Roman" w:hAnsi="Times New Roman"/>
              </w:rPr>
            </w:pPr>
            <w:r>
              <w:rPr>
                <w:rFonts w:ascii="Times New Roman"/>
                <w:spacing w:val="-1"/>
              </w:rPr>
              <w:t>(n</w:t>
            </w:r>
            <w:r w:rsidR="00BC55E0">
              <w:rPr>
                <w:rFonts w:ascii="Times New Roman"/>
                <w:spacing w:val="-1"/>
              </w:rPr>
              <w:t> </w:t>
            </w:r>
            <w:r>
              <w:rPr>
                <w:rFonts w:ascii="Times New Roman"/>
                <w:spacing w:val="-1"/>
              </w:rPr>
              <w:t>=</w:t>
            </w:r>
            <w:r w:rsidR="00BC55E0">
              <w:rPr>
                <w:rFonts w:ascii="Times New Roman"/>
                <w:spacing w:val="-1"/>
              </w:rPr>
              <w:t> </w:t>
            </w:r>
            <w:r>
              <w:rPr>
                <w:rFonts w:ascii="Times New Roman"/>
                <w:spacing w:val="-1"/>
              </w:rPr>
              <w:t>179)</w:t>
            </w:r>
          </w:p>
        </w:tc>
      </w:tr>
      <w:tr w:rsidR="002E30F6" w14:paraId="7F4BD464"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494DC90C" w14:textId="77777777" w:rsidR="002E30F6" w:rsidRDefault="002E30F6" w:rsidP="00B74CA8">
            <w:pPr>
              <w:pStyle w:val="TableParagraph"/>
              <w:widowControl/>
              <w:ind w:left="259"/>
              <w:rPr>
                <w:rFonts w:ascii="Times New Roman" w:eastAsia="Times New Roman" w:hAnsi="Times New Roman"/>
              </w:rPr>
            </w:pPr>
            <w:r>
              <w:rPr>
                <w:rFonts w:ascii="Times New Roman"/>
                <w:spacing w:val="-1"/>
              </w:rPr>
              <w:t>Median</w:t>
            </w:r>
            <w:r>
              <w:rPr>
                <w:rFonts w:ascii="Times New Roman"/>
              </w:rPr>
              <w:t xml:space="preserve"> </w:t>
            </w:r>
            <w:r>
              <w:rPr>
                <w:rFonts w:ascii="Times New Roman"/>
                <w:spacing w:val="-1"/>
              </w:rPr>
              <w:t>OS (months)</w:t>
            </w:r>
          </w:p>
        </w:tc>
        <w:tc>
          <w:tcPr>
            <w:tcW w:w="2093" w:type="dxa"/>
            <w:tcBorders>
              <w:top w:val="single" w:sz="5" w:space="0" w:color="000000"/>
              <w:left w:val="single" w:sz="5" w:space="0" w:color="000000"/>
              <w:bottom w:val="single" w:sz="5" w:space="0" w:color="000000"/>
              <w:right w:val="single" w:sz="5" w:space="0" w:color="000000"/>
            </w:tcBorders>
          </w:tcPr>
          <w:p w14:paraId="4826BAA2" w14:textId="77777777" w:rsidR="002E30F6" w:rsidRDefault="002E30F6" w:rsidP="005364BB">
            <w:pPr>
              <w:pStyle w:val="TableParagraph"/>
              <w:widowControl/>
              <w:jc w:val="center"/>
              <w:rPr>
                <w:rFonts w:ascii="Times New Roman" w:eastAsia="Times New Roman" w:hAnsi="Times New Roman"/>
              </w:rPr>
            </w:pPr>
            <w:r>
              <w:rPr>
                <w:rFonts w:ascii="Times New Roman"/>
              </w:rPr>
              <w:t>13.3</w:t>
            </w:r>
          </w:p>
        </w:tc>
        <w:tc>
          <w:tcPr>
            <w:tcW w:w="2551" w:type="dxa"/>
            <w:tcBorders>
              <w:top w:val="single" w:sz="5" w:space="0" w:color="000000"/>
              <w:left w:val="single" w:sz="5" w:space="0" w:color="000000"/>
              <w:bottom w:val="single" w:sz="5" w:space="0" w:color="000000"/>
              <w:right w:val="single" w:sz="5" w:space="0" w:color="000000"/>
            </w:tcBorders>
          </w:tcPr>
          <w:p w14:paraId="10D2BA90" w14:textId="77777777" w:rsidR="002E30F6" w:rsidRDefault="002E30F6" w:rsidP="005364BB">
            <w:pPr>
              <w:pStyle w:val="TableParagraph"/>
              <w:widowControl/>
              <w:jc w:val="center"/>
              <w:rPr>
                <w:rFonts w:ascii="Times New Roman" w:eastAsia="Times New Roman" w:hAnsi="Times New Roman"/>
              </w:rPr>
            </w:pPr>
            <w:r>
              <w:rPr>
                <w:rFonts w:ascii="Times New Roman"/>
              </w:rPr>
              <w:t>16.6</w:t>
            </w:r>
          </w:p>
        </w:tc>
      </w:tr>
      <w:tr w:rsidR="002E30F6" w14:paraId="20DB7DB1"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1B1FF55E" w14:textId="77777777" w:rsidR="002E30F6" w:rsidRDefault="002E30F6" w:rsidP="00B74CA8">
            <w:pPr>
              <w:pStyle w:val="TableParagraph"/>
              <w:widowControl/>
              <w:ind w:left="259"/>
              <w:rPr>
                <w:rFonts w:ascii="Times New Roman" w:eastAsia="Times New Roman" w:hAnsi="Times New Roman"/>
              </w:rPr>
            </w:pPr>
            <w:r>
              <w:rPr>
                <w:rFonts w:ascii="Times New Roman"/>
                <w:spacing w:val="-1"/>
              </w:rPr>
              <w:t>Hazard</w:t>
            </w:r>
            <w:r>
              <w:rPr>
                <w:rFonts w:ascii="Times New Roman"/>
              </w:rPr>
              <w:t xml:space="preserve"> </w:t>
            </w:r>
            <w:r w:rsidR="00D970C2">
              <w:rPr>
                <w:rFonts w:ascii="Times New Roman"/>
                <w:spacing w:val="-1"/>
              </w:rPr>
              <w:t>r</w:t>
            </w:r>
            <w:r>
              <w:rPr>
                <w:rFonts w:ascii="Times New Roman"/>
                <w:spacing w:val="-1"/>
              </w:rPr>
              <w:t>atio</w:t>
            </w:r>
            <w:r>
              <w:rPr>
                <w:rFonts w:ascii="Times New Roman"/>
                <w:spacing w:val="26"/>
              </w:rPr>
              <w:t xml:space="preserve"> </w:t>
            </w:r>
            <w:r>
              <w:rPr>
                <w:rFonts w:ascii="Times New Roman"/>
              </w:rPr>
              <w:t>(95%</w:t>
            </w:r>
            <w:r>
              <w:rPr>
                <w:rFonts w:ascii="Times New Roman"/>
                <w:spacing w:val="-2"/>
              </w:rPr>
              <w:t xml:space="preserve"> CI)</w:t>
            </w:r>
          </w:p>
        </w:tc>
        <w:tc>
          <w:tcPr>
            <w:tcW w:w="4644" w:type="dxa"/>
            <w:gridSpan w:val="2"/>
            <w:tcBorders>
              <w:top w:val="single" w:sz="5" w:space="0" w:color="000000"/>
              <w:left w:val="single" w:sz="5" w:space="0" w:color="000000"/>
              <w:bottom w:val="single" w:sz="5" w:space="0" w:color="000000"/>
              <w:right w:val="single" w:sz="5" w:space="0" w:color="000000"/>
            </w:tcBorders>
          </w:tcPr>
          <w:p w14:paraId="3414E680"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0.870 </w:t>
            </w:r>
            <w:r>
              <w:rPr>
                <w:rFonts w:ascii="Times New Roman"/>
                <w:spacing w:val="-1"/>
              </w:rPr>
              <w:t>[0.678,</w:t>
            </w:r>
            <w:r>
              <w:rPr>
                <w:rFonts w:ascii="Times New Roman"/>
              </w:rPr>
              <w:t xml:space="preserve"> </w:t>
            </w:r>
            <w:r>
              <w:rPr>
                <w:rFonts w:ascii="Times New Roman"/>
                <w:spacing w:val="-1"/>
              </w:rPr>
              <w:t>1.116]</w:t>
            </w:r>
          </w:p>
        </w:tc>
      </w:tr>
      <w:tr w:rsidR="002E30F6" w14:paraId="488D1097" w14:textId="77777777" w:rsidTr="005364BB">
        <w:trPr>
          <w:cantSplit/>
        </w:trPr>
        <w:tc>
          <w:tcPr>
            <w:tcW w:w="4500" w:type="dxa"/>
            <w:tcBorders>
              <w:top w:val="single" w:sz="5" w:space="0" w:color="000000"/>
              <w:left w:val="single" w:sz="5" w:space="0" w:color="000000"/>
              <w:bottom w:val="single" w:sz="5" w:space="0" w:color="000000"/>
              <w:right w:val="single" w:sz="5" w:space="0" w:color="000000"/>
            </w:tcBorders>
          </w:tcPr>
          <w:p w14:paraId="1F71A3D4" w14:textId="77777777" w:rsidR="002E30F6" w:rsidRDefault="002E30F6" w:rsidP="00B74CA8">
            <w:pPr>
              <w:pStyle w:val="TableParagraph"/>
              <w:widowControl/>
              <w:ind w:left="259"/>
              <w:rPr>
                <w:rFonts w:ascii="Times New Roman" w:eastAsia="Times New Roman" w:hAnsi="Times New Roman"/>
              </w:rPr>
            </w:pPr>
            <w:r>
              <w:rPr>
                <w:rFonts w:ascii="Times New Roman"/>
                <w:spacing w:val="-1"/>
              </w:rPr>
              <w:t>p-value</w:t>
            </w:r>
          </w:p>
        </w:tc>
        <w:tc>
          <w:tcPr>
            <w:tcW w:w="4644" w:type="dxa"/>
            <w:gridSpan w:val="2"/>
            <w:tcBorders>
              <w:top w:val="single" w:sz="5" w:space="0" w:color="000000"/>
              <w:left w:val="single" w:sz="5" w:space="0" w:color="000000"/>
              <w:bottom w:val="single" w:sz="5" w:space="0" w:color="000000"/>
              <w:right w:val="single" w:sz="5" w:space="0" w:color="000000"/>
            </w:tcBorders>
          </w:tcPr>
          <w:p w14:paraId="65A6BC27" w14:textId="77777777" w:rsidR="002E30F6" w:rsidRDefault="002E30F6" w:rsidP="005364BB">
            <w:pPr>
              <w:pStyle w:val="TableParagraph"/>
              <w:widowControl/>
              <w:jc w:val="center"/>
              <w:rPr>
                <w:rFonts w:ascii="Times New Roman" w:eastAsia="Times New Roman" w:hAnsi="Times New Roman"/>
              </w:rPr>
            </w:pPr>
            <w:r>
              <w:rPr>
                <w:rFonts w:ascii="Times New Roman"/>
              </w:rPr>
              <w:t>0.2711</w:t>
            </w:r>
          </w:p>
        </w:tc>
      </w:tr>
    </w:tbl>
    <w:p w14:paraId="66C24453" w14:textId="77777777" w:rsidR="002E30F6" w:rsidRDefault="002E30F6" w:rsidP="00A03629">
      <w:pPr>
        <w:widowControl/>
        <w:ind w:left="288" w:hanging="288"/>
        <w:rPr>
          <w:rFonts w:ascii="Times New Roman" w:eastAsia="Times New Roman" w:hAnsi="Times New Roman"/>
          <w:sz w:val="20"/>
          <w:szCs w:val="20"/>
        </w:rPr>
      </w:pPr>
      <w:r>
        <w:rPr>
          <w:rFonts w:ascii="Times New Roman"/>
          <w:spacing w:val="-2"/>
          <w:sz w:val="20"/>
        </w:rPr>
        <w:lastRenderedPageBreak/>
        <w:t>All</w:t>
      </w:r>
      <w:r>
        <w:rPr>
          <w:rFonts w:ascii="Times New Roman"/>
          <w:spacing w:val="-6"/>
          <w:sz w:val="20"/>
        </w:rPr>
        <w:t xml:space="preserve"> </w:t>
      </w:r>
      <w:r>
        <w:rPr>
          <w:rFonts w:ascii="Times New Roman"/>
          <w:sz w:val="20"/>
        </w:rPr>
        <w:t>analyses</w:t>
      </w:r>
      <w:r>
        <w:rPr>
          <w:rFonts w:ascii="Times New Roman"/>
          <w:spacing w:val="-6"/>
          <w:sz w:val="20"/>
        </w:rPr>
        <w:t xml:space="preserve"> </w:t>
      </w:r>
      <w:r>
        <w:rPr>
          <w:rFonts w:ascii="Times New Roman"/>
          <w:spacing w:val="-1"/>
          <w:sz w:val="20"/>
        </w:rPr>
        <w:t>presented</w:t>
      </w:r>
      <w:r>
        <w:rPr>
          <w:rFonts w:ascii="Times New Roman"/>
          <w:spacing w:val="-4"/>
          <w:sz w:val="20"/>
        </w:rPr>
        <w:t xml:space="preserve"> </w:t>
      </w:r>
      <w:r>
        <w:rPr>
          <w:rFonts w:ascii="Times New Roman"/>
          <w:spacing w:val="-1"/>
          <w:sz w:val="20"/>
        </w:rPr>
        <w:t>in</w:t>
      </w:r>
      <w:r>
        <w:rPr>
          <w:rFonts w:ascii="Times New Roman"/>
          <w:spacing w:val="-7"/>
          <w:sz w:val="20"/>
        </w:rPr>
        <w:t xml:space="preserve"> </w:t>
      </w:r>
      <w:r>
        <w:rPr>
          <w:rFonts w:ascii="Times New Roman"/>
          <w:sz w:val="20"/>
        </w:rPr>
        <w:t>this</w:t>
      </w:r>
      <w:r>
        <w:rPr>
          <w:rFonts w:ascii="Times New Roman"/>
          <w:spacing w:val="-6"/>
          <w:sz w:val="20"/>
        </w:rPr>
        <w:t xml:space="preserve"> </w:t>
      </w:r>
      <w:r>
        <w:rPr>
          <w:rFonts w:ascii="Times New Roman"/>
          <w:sz w:val="20"/>
        </w:rPr>
        <w:t>table</w:t>
      </w:r>
      <w:r>
        <w:rPr>
          <w:rFonts w:ascii="Times New Roman"/>
          <w:spacing w:val="-5"/>
          <w:sz w:val="20"/>
        </w:rPr>
        <w:t xml:space="preserve"> </w:t>
      </w:r>
      <w:r>
        <w:rPr>
          <w:rFonts w:ascii="Times New Roman"/>
          <w:sz w:val="20"/>
        </w:rPr>
        <w:t>are</w:t>
      </w:r>
      <w:r>
        <w:rPr>
          <w:rFonts w:ascii="Times New Roman"/>
          <w:spacing w:val="-5"/>
          <w:sz w:val="20"/>
        </w:rPr>
        <w:t xml:space="preserve"> </w:t>
      </w:r>
      <w:r>
        <w:rPr>
          <w:rFonts w:ascii="Times New Roman"/>
          <w:spacing w:val="-1"/>
          <w:sz w:val="20"/>
        </w:rPr>
        <w:t>stratified</w:t>
      </w:r>
      <w:r>
        <w:rPr>
          <w:rFonts w:ascii="Times New Roman"/>
          <w:spacing w:val="-5"/>
          <w:sz w:val="20"/>
        </w:rPr>
        <w:t xml:space="preserve"> </w:t>
      </w:r>
      <w:r>
        <w:rPr>
          <w:rFonts w:ascii="Times New Roman"/>
          <w:spacing w:val="-1"/>
          <w:sz w:val="20"/>
        </w:rPr>
        <w:t>analyses.</w:t>
      </w:r>
    </w:p>
    <w:p w14:paraId="45C40B54" w14:textId="77777777" w:rsidR="002E30F6" w:rsidRDefault="002E30F6" w:rsidP="00A03629">
      <w:pPr>
        <w:widowControl/>
        <w:numPr>
          <w:ilvl w:val="0"/>
          <w:numId w:val="37"/>
        </w:numPr>
        <w:tabs>
          <w:tab w:val="left" w:pos="288"/>
        </w:tabs>
        <w:ind w:left="288" w:hanging="288"/>
        <w:rPr>
          <w:rFonts w:ascii="Times New Roman" w:eastAsia="Times New Roman" w:hAnsi="Times New Roman"/>
          <w:sz w:val="20"/>
          <w:szCs w:val="20"/>
        </w:rPr>
      </w:pPr>
      <w:r>
        <w:rPr>
          <w:rFonts w:ascii="Times New Roman"/>
          <w:sz w:val="20"/>
        </w:rPr>
        <w:t>Primary</w:t>
      </w:r>
      <w:r>
        <w:rPr>
          <w:rFonts w:ascii="Times New Roman"/>
          <w:spacing w:val="-9"/>
          <w:sz w:val="20"/>
        </w:rPr>
        <w:t xml:space="preserve"> </w:t>
      </w:r>
      <w:r>
        <w:rPr>
          <w:rFonts w:ascii="Times New Roman"/>
          <w:spacing w:val="-1"/>
          <w:sz w:val="20"/>
        </w:rPr>
        <w:t>analysis</w:t>
      </w:r>
      <w:r>
        <w:rPr>
          <w:rFonts w:ascii="Times New Roman"/>
          <w:spacing w:val="-3"/>
          <w:sz w:val="20"/>
        </w:rPr>
        <w:t xml:space="preserve"> </w:t>
      </w:r>
      <w:r>
        <w:rPr>
          <w:rFonts w:ascii="Times New Roman"/>
          <w:spacing w:val="-1"/>
          <w:sz w:val="20"/>
        </w:rPr>
        <w:t>was</w:t>
      </w:r>
      <w:r>
        <w:rPr>
          <w:rFonts w:ascii="Times New Roman"/>
          <w:spacing w:val="-6"/>
          <w:sz w:val="20"/>
        </w:rPr>
        <w:t xml:space="preserve"> </w:t>
      </w:r>
      <w:r>
        <w:rPr>
          <w:rFonts w:ascii="Times New Roman"/>
          <w:spacing w:val="-1"/>
          <w:sz w:val="20"/>
        </w:rPr>
        <w:t xml:space="preserve">performed </w:t>
      </w:r>
      <w:r>
        <w:rPr>
          <w:rFonts w:ascii="Times New Roman"/>
          <w:spacing w:val="-2"/>
          <w:sz w:val="20"/>
        </w:rPr>
        <w:t>with</w:t>
      </w:r>
      <w:r>
        <w:rPr>
          <w:rFonts w:ascii="Times New Roman"/>
          <w:spacing w:val="-6"/>
          <w:sz w:val="20"/>
        </w:rPr>
        <w:t xml:space="preserve"> </w:t>
      </w:r>
      <w:r>
        <w:rPr>
          <w:rFonts w:ascii="Times New Roman"/>
          <w:sz w:val="20"/>
        </w:rPr>
        <w:t>a</w:t>
      </w:r>
      <w:r>
        <w:rPr>
          <w:rFonts w:ascii="Times New Roman"/>
          <w:spacing w:val="-4"/>
          <w:sz w:val="20"/>
        </w:rPr>
        <w:t xml:space="preserve"> </w:t>
      </w:r>
      <w:r>
        <w:rPr>
          <w:rFonts w:ascii="Times New Roman"/>
          <w:sz w:val="20"/>
        </w:rPr>
        <w:t>data</w:t>
      </w:r>
      <w:r>
        <w:rPr>
          <w:rFonts w:ascii="Times New Roman"/>
          <w:spacing w:val="-5"/>
          <w:sz w:val="20"/>
        </w:rPr>
        <w:t xml:space="preserve"> </w:t>
      </w:r>
      <w:r>
        <w:rPr>
          <w:rFonts w:ascii="Times New Roman"/>
          <w:sz w:val="20"/>
        </w:rPr>
        <w:t>cut-off</w:t>
      </w:r>
      <w:r>
        <w:rPr>
          <w:rFonts w:ascii="Times New Roman"/>
          <w:spacing w:val="-7"/>
          <w:sz w:val="20"/>
        </w:rPr>
        <w:t xml:space="preserve"> </w:t>
      </w:r>
      <w:r>
        <w:rPr>
          <w:rFonts w:ascii="Times New Roman"/>
          <w:sz w:val="20"/>
        </w:rPr>
        <w:t>date</w:t>
      </w:r>
      <w:r>
        <w:rPr>
          <w:rFonts w:ascii="Times New Roman"/>
          <w:spacing w:val="-5"/>
          <w:sz w:val="20"/>
        </w:rPr>
        <w:t xml:space="preserve"> </w:t>
      </w:r>
      <w:r>
        <w:rPr>
          <w:rFonts w:ascii="Times New Roman"/>
          <w:sz w:val="20"/>
        </w:rPr>
        <w:t>of</w:t>
      </w:r>
      <w:r>
        <w:rPr>
          <w:rFonts w:ascii="Times New Roman"/>
          <w:spacing w:val="-6"/>
          <w:sz w:val="20"/>
        </w:rPr>
        <w:t xml:space="preserve"> </w:t>
      </w:r>
      <w:r>
        <w:rPr>
          <w:rFonts w:ascii="Times New Roman"/>
          <w:sz w:val="20"/>
        </w:rPr>
        <w:t>14</w:t>
      </w:r>
      <w:r>
        <w:rPr>
          <w:rFonts w:ascii="Times New Roman"/>
          <w:spacing w:val="-4"/>
          <w:sz w:val="20"/>
        </w:rPr>
        <w:t xml:space="preserve"> </w:t>
      </w:r>
      <w:r>
        <w:rPr>
          <w:rFonts w:ascii="Times New Roman"/>
          <w:spacing w:val="-1"/>
          <w:sz w:val="20"/>
        </w:rPr>
        <w:t>November</w:t>
      </w:r>
      <w:r>
        <w:rPr>
          <w:rFonts w:ascii="Times New Roman"/>
          <w:spacing w:val="-4"/>
          <w:sz w:val="20"/>
        </w:rPr>
        <w:t xml:space="preserve"> </w:t>
      </w:r>
      <w:r>
        <w:rPr>
          <w:rFonts w:ascii="Times New Roman"/>
          <w:sz w:val="20"/>
        </w:rPr>
        <w:t>2011.</w:t>
      </w:r>
    </w:p>
    <w:p w14:paraId="0CF373EE" w14:textId="77777777" w:rsidR="002E30F6" w:rsidRDefault="002E30F6" w:rsidP="00A03629">
      <w:pPr>
        <w:widowControl/>
        <w:ind w:left="288" w:hanging="288"/>
        <w:rPr>
          <w:rFonts w:ascii="Times New Roman" w:eastAsia="Times New Roman" w:hAnsi="Times New Roman"/>
          <w:sz w:val="20"/>
          <w:szCs w:val="20"/>
        </w:rPr>
      </w:pPr>
      <w:r>
        <w:rPr>
          <w:rFonts w:ascii="Times New Roman"/>
          <w:spacing w:val="-1"/>
          <w:sz w:val="20"/>
        </w:rPr>
        <w:t>**</w:t>
      </w:r>
      <w:r w:rsidR="00A03629">
        <w:rPr>
          <w:rFonts w:ascii="Times New Roman"/>
          <w:spacing w:val="-1"/>
          <w:sz w:val="20"/>
        </w:rPr>
        <w:tab/>
      </w:r>
      <w:r>
        <w:rPr>
          <w:rFonts w:ascii="Times New Roman"/>
          <w:spacing w:val="-1"/>
          <w:sz w:val="20"/>
        </w:rPr>
        <w:t>Randomi</w:t>
      </w:r>
      <w:r w:rsidR="00D970C2">
        <w:rPr>
          <w:rFonts w:ascii="Times New Roman"/>
          <w:spacing w:val="-1"/>
          <w:sz w:val="20"/>
        </w:rPr>
        <w:t>s</w:t>
      </w:r>
      <w:r>
        <w:rPr>
          <w:rFonts w:ascii="Times New Roman"/>
          <w:spacing w:val="-1"/>
          <w:sz w:val="20"/>
        </w:rPr>
        <w:t>ed</w:t>
      </w:r>
      <w:r>
        <w:rPr>
          <w:rFonts w:ascii="Times New Roman"/>
          <w:spacing w:val="-7"/>
          <w:sz w:val="20"/>
        </w:rPr>
        <w:t xml:space="preserve"> </w:t>
      </w:r>
      <w:r>
        <w:rPr>
          <w:rFonts w:ascii="Times New Roman"/>
          <w:spacing w:val="-1"/>
          <w:sz w:val="20"/>
        </w:rPr>
        <w:t>Patients</w:t>
      </w:r>
      <w:r>
        <w:rPr>
          <w:rFonts w:ascii="Times New Roman"/>
          <w:spacing w:val="-6"/>
          <w:sz w:val="20"/>
        </w:rPr>
        <w:t xml:space="preserve"> </w:t>
      </w:r>
      <w:r>
        <w:rPr>
          <w:rFonts w:ascii="Times New Roman"/>
          <w:spacing w:val="-1"/>
          <w:sz w:val="20"/>
        </w:rPr>
        <w:t>with</w:t>
      </w:r>
      <w:r>
        <w:rPr>
          <w:rFonts w:ascii="Times New Roman"/>
          <w:spacing w:val="-7"/>
          <w:sz w:val="20"/>
        </w:rPr>
        <w:t xml:space="preserve"> </w:t>
      </w:r>
      <w:r>
        <w:rPr>
          <w:rFonts w:ascii="Times New Roman"/>
          <w:spacing w:val="-1"/>
          <w:sz w:val="20"/>
        </w:rPr>
        <w:t>Measurable</w:t>
      </w:r>
      <w:r>
        <w:rPr>
          <w:rFonts w:ascii="Times New Roman"/>
          <w:spacing w:val="-8"/>
          <w:sz w:val="20"/>
        </w:rPr>
        <w:t xml:space="preserve"> </w:t>
      </w:r>
      <w:r>
        <w:rPr>
          <w:rFonts w:ascii="Times New Roman"/>
          <w:spacing w:val="-1"/>
          <w:sz w:val="20"/>
        </w:rPr>
        <w:t>Disease</w:t>
      </w:r>
      <w:r>
        <w:rPr>
          <w:rFonts w:ascii="Times New Roman"/>
          <w:spacing w:val="-7"/>
          <w:sz w:val="20"/>
        </w:rPr>
        <w:t xml:space="preserve"> </w:t>
      </w:r>
      <w:r>
        <w:rPr>
          <w:rFonts w:ascii="Times New Roman"/>
          <w:sz w:val="20"/>
        </w:rPr>
        <w:t>at</w:t>
      </w:r>
      <w:r>
        <w:rPr>
          <w:rFonts w:ascii="Times New Roman"/>
          <w:spacing w:val="-8"/>
          <w:sz w:val="20"/>
        </w:rPr>
        <w:t xml:space="preserve"> </w:t>
      </w:r>
      <w:r>
        <w:rPr>
          <w:rFonts w:ascii="Times New Roman"/>
          <w:sz w:val="20"/>
        </w:rPr>
        <w:t>Baseline.</w:t>
      </w:r>
    </w:p>
    <w:p w14:paraId="72B31FD7" w14:textId="5C2CC0FA" w:rsidR="002E30F6" w:rsidRDefault="002E30F6" w:rsidP="00A03629">
      <w:pPr>
        <w:widowControl/>
        <w:ind w:left="288" w:hanging="288"/>
        <w:rPr>
          <w:rFonts w:ascii="Times New Roman" w:eastAsia="Times New Roman" w:hAnsi="Times New Roman"/>
          <w:sz w:val="20"/>
          <w:szCs w:val="20"/>
        </w:rPr>
      </w:pPr>
      <w:r>
        <w:rPr>
          <w:rFonts w:ascii="Times New Roman"/>
          <w:spacing w:val="-1"/>
          <w:sz w:val="20"/>
        </w:rPr>
        <w:t>***The</w:t>
      </w:r>
      <w:r>
        <w:rPr>
          <w:rFonts w:ascii="Times New Roman"/>
          <w:spacing w:val="-5"/>
          <w:sz w:val="20"/>
        </w:rPr>
        <w:t xml:space="preserve"> </w:t>
      </w:r>
      <w:r>
        <w:rPr>
          <w:rFonts w:ascii="Times New Roman"/>
          <w:spacing w:val="-1"/>
          <w:sz w:val="20"/>
        </w:rPr>
        <w:t>final</w:t>
      </w:r>
      <w:r>
        <w:rPr>
          <w:rFonts w:ascii="Times New Roman"/>
          <w:spacing w:val="-5"/>
          <w:sz w:val="20"/>
        </w:rPr>
        <w:t xml:space="preserve"> </w:t>
      </w:r>
      <w:r>
        <w:rPr>
          <w:rFonts w:ascii="Times New Roman"/>
          <w:spacing w:val="-1"/>
          <w:sz w:val="20"/>
        </w:rPr>
        <w:t>analysis</w:t>
      </w:r>
      <w:r>
        <w:rPr>
          <w:rFonts w:ascii="Times New Roman"/>
          <w:spacing w:val="-6"/>
          <w:sz w:val="20"/>
        </w:rPr>
        <w:t xml:space="preserve"> </w:t>
      </w:r>
      <w:r>
        <w:rPr>
          <w:rFonts w:ascii="Times New Roman"/>
          <w:spacing w:val="1"/>
          <w:sz w:val="20"/>
        </w:rPr>
        <w:t>of</w:t>
      </w:r>
      <w:r>
        <w:rPr>
          <w:rFonts w:ascii="Times New Roman"/>
          <w:spacing w:val="-6"/>
          <w:sz w:val="20"/>
        </w:rPr>
        <w:t xml:space="preserve"> </w:t>
      </w:r>
      <w:r>
        <w:rPr>
          <w:rFonts w:ascii="Times New Roman"/>
          <w:sz w:val="20"/>
        </w:rPr>
        <w:t>overall</w:t>
      </w:r>
      <w:r>
        <w:rPr>
          <w:rFonts w:ascii="Times New Roman"/>
          <w:spacing w:val="-5"/>
          <w:sz w:val="20"/>
        </w:rPr>
        <w:t xml:space="preserve"> </w:t>
      </w:r>
      <w:r>
        <w:rPr>
          <w:rFonts w:ascii="Times New Roman"/>
          <w:spacing w:val="-1"/>
          <w:sz w:val="20"/>
        </w:rPr>
        <w:t>survival</w:t>
      </w:r>
      <w:r>
        <w:rPr>
          <w:rFonts w:ascii="Times New Roman"/>
          <w:spacing w:val="-3"/>
          <w:sz w:val="20"/>
        </w:rPr>
        <w:t xml:space="preserve"> </w:t>
      </w:r>
      <w:r>
        <w:rPr>
          <w:rFonts w:ascii="Times New Roman"/>
          <w:spacing w:val="-1"/>
          <w:sz w:val="20"/>
        </w:rPr>
        <w:t>was</w:t>
      </w:r>
      <w:r>
        <w:rPr>
          <w:rFonts w:ascii="Times New Roman"/>
          <w:spacing w:val="-6"/>
          <w:sz w:val="20"/>
        </w:rPr>
        <w:t xml:space="preserve"> </w:t>
      </w:r>
      <w:r>
        <w:rPr>
          <w:rFonts w:ascii="Times New Roman"/>
          <w:spacing w:val="-1"/>
          <w:sz w:val="20"/>
        </w:rPr>
        <w:t xml:space="preserve">performed </w:t>
      </w:r>
      <w:r>
        <w:rPr>
          <w:rFonts w:ascii="Times New Roman"/>
          <w:sz w:val="20"/>
        </w:rPr>
        <w:t>when</w:t>
      </w:r>
      <w:r>
        <w:rPr>
          <w:rFonts w:ascii="Times New Roman"/>
          <w:spacing w:val="-5"/>
          <w:sz w:val="20"/>
        </w:rPr>
        <w:t xml:space="preserve"> </w:t>
      </w:r>
      <w:r>
        <w:rPr>
          <w:rFonts w:ascii="Times New Roman"/>
          <w:sz w:val="20"/>
        </w:rPr>
        <w:t>266</w:t>
      </w:r>
      <w:r>
        <w:rPr>
          <w:rFonts w:ascii="Times New Roman"/>
          <w:spacing w:val="-4"/>
          <w:sz w:val="20"/>
        </w:rPr>
        <w:t xml:space="preserve"> </w:t>
      </w:r>
      <w:r>
        <w:rPr>
          <w:rFonts w:ascii="Times New Roman"/>
          <w:spacing w:val="-1"/>
          <w:sz w:val="20"/>
        </w:rPr>
        <w:t>deaths,</w:t>
      </w:r>
      <w:r>
        <w:rPr>
          <w:rFonts w:ascii="Times New Roman"/>
          <w:spacing w:val="-2"/>
          <w:sz w:val="20"/>
        </w:rPr>
        <w:t xml:space="preserve"> </w:t>
      </w:r>
      <w:r>
        <w:rPr>
          <w:rFonts w:ascii="Times New Roman"/>
          <w:spacing w:val="-1"/>
          <w:sz w:val="20"/>
        </w:rPr>
        <w:t>which</w:t>
      </w:r>
      <w:r>
        <w:rPr>
          <w:rFonts w:ascii="Times New Roman"/>
          <w:spacing w:val="-6"/>
          <w:sz w:val="20"/>
        </w:rPr>
        <w:t xml:space="preserve"> </w:t>
      </w:r>
      <w:r>
        <w:rPr>
          <w:rFonts w:ascii="Times New Roman"/>
          <w:sz w:val="20"/>
        </w:rPr>
        <w:t>account</w:t>
      </w:r>
      <w:r>
        <w:rPr>
          <w:rFonts w:ascii="Times New Roman"/>
          <w:spacing w:val="-5"/>
          <w:sz w:val="20"/>
        </w:rPr>
        <w:t xml:space="preserve"> </w:t>
      </w:r>
      <w:r>
        <w:rPr>
          <w:rFonts w:ascii="Times New Roman"/>
          <w:sz w:val="20"/>
        </w:rPr>
        <w:t>for</w:t>
      </w:r>
      <w:r>
        <w:rPr>
          <w:rFonts w:ascii="Times New Roman"/>
          <w:spacing w:val="-3"/>
          <w:sz w:val="20"/>
        </w:rPr>
        <w:t xml:space="preserve"> </w:t>
      </w:r>
      <w:r>
        <w:rPr>
          <w:rFonts w:ascii="Times New Roman"/>
          <w:spacing w:val="-1"/>
          <w:sz w:val="20"/>
        </w:rPr>
        <w:t>73.7</w:t>
      </w:r>
      <w:r>
        <w:rPr>
          <w:rFonts w:ascii="Times New Roman"/>
          <w:sz w:val="20"/>
        </w:rPr>
        <w:t>%</w:t>
      </w:r>
      <w:r>
        <w:rPr>
          <w:rFonts w:ascii="Times New Roman"/>
          <w:spacing w:val="-5"/>
          <w:sz w:val="20"/>
        </w:rPr>
        <w:t xml:space="preserve"> </w:t>
      </w:r>
      <w:r>
        <w:rPr>
          <w:rFonts w:ascii="Times New Roman"/>
          <w:sz w:val="20"/>
        </w:rPr>
        <w:t>of</w:t>
      </w:r>
      <w:r>
        <w:rPr>
          <w:rFonts w:ascii="Times New Roman"/>
          <w:spacing w:val="-7"/>
          <w:sz w:val="20"/>
        </w:rPr>
        <w:t xml:space="preserve"> </w:t>
      </w:r>
      <w:r>
        <w:rPr>
          <w:rFonts w:ascii="Times New Roman"/>
          <w:spacing w:val="-1"/>
          <w:sz w:val="20"/>
        </w:rPr>
        <w:t>enrolled</w:t>
      </w:r>
      <w:r>
        <w:rPr>
          <w:rFonts w:ascii="Times New Roman"/>
          <w:spacing w:val="89"/>
          <w:w w:val="99"/>
          <w:sz w:val="20"/>
        </w:rPr>
        <w:t xml:space="preserve"> </w:t>
      </w:r>
      <w:r>
        <w:rPr>
          <w:rFonts w:ascii="Times New Roman"/>
          <w:spacing w:val="-1"/>
          <w:sz w:val="20"/>
        </w:rPr>
        <w:t>patients,</w:t>
      </w:r>
      <w:r>
        <w:rPr>
          <w:rFonts w:ascii="Times New Roman"/>
          <w:spacing w:val="-7"/>
          <w:sz w:val="20"/>
        </w:rPr>
        <w:t xml:space="preserve"> </w:t>
      </w:r>
      <w:r>
        <w:rPr>
          <w:rFonts w:ascii="Times New Roman"/>
          <w:spacing w:val="-1"/>
          <w:sz w:val="20"/>
        </w:rPr>
        <w:t>were</w:t>
      </w:r>
      <w:r>
        <w:rPr>
          <w:rFonts w:ascii="Times New Roman"/>
          <w:spacing w:val="-9"/>
          <w:sz w:val="20"/>
        </w:rPr>
        <w:t xml:space="preserve"> </w:t>
      </w:r>
      <w:r>
        <w:rPr>
          <w:rFonts w:ascii="Times New Roman"/>
          <w:sz w:val="20"/>
        </w:rPr>
        <w:t>observed.</w:t>
      </w:r>
    </w:p>
    <w:p w14:paraId="5CD965A7" w14:textId="77777777" w:rsidR="002E30F6" w:rsidRDefault="002E30F6" w:rsidP="00B56F29">
      <w:pPr>
        <w:widowControl/>
        <w:rPr>
          <w:rFonts w:ascii="Times New Roman" w:eastAsia="Times New Roman" w:hAnsi="Times New Roman"/>
        </w:rPr>
      </w:pPr>
    </w:p>
    <w:p w14:paraId="1B1D9CE6" w14:textId="3136A378" w:rsidR="002E30F6" w:rsidRDefault="002E30F6" w:rsidP="00B56F29">
      <w:pPr>
        <w:pStyle w:val="BodyText"/>
        <w:widowControl/>
        <w:spacing w:line="235" w:lineRule="auto"/>
        <w:ind w:left="0"/>
      </w:pPr>
      <w:r>
        <w:t>The</w:t>
      </w:r>
      <w:r>
        <w:rPr>
          <w:spacing w:val="-2"/>
        </w:rPr>
        <w:t xml:space="preserve"> </w:t>
      </w:r>
      <w:r>
        <w:rPr>
          <w:spacing w:val="-1"/>
        </w:rPr>
        <w:t>trial</w:t>
      </w:r>
      <w:r>
        <w:rPr>
          <w:spacing w:val="1"/>
        </w:rPr>
        <w:t xml:space="preserve"> </w:t>
      </w:r>
      <w:r>
        <w:rPr>
          <w:spacing w:val="-2"/>
        </w:rPr>
        <w:t>met</w:t>
      </w:r>
      <w:r>
        <w:rPr>
          <w:spacing w:val="1"/>
        </w:rPr>
        <w:t xml:space="preserve"> </w:t>
      </w:r>
      <w:r>
        <w:rPr>
          <w:spacing w:val="-1"/>
        </w:rPr>
        <w:t>its</w:t>
      </w:r>
      <w:r>
        <w:t xml:space="preserve"> </w:t>
      </w:r>
      <w:r>
        <w:rPr>
          <w:spacing w:val="-1"/>
        </w:rPr>
        <w:t>primary</w:t>
      </w:r>
      <w:r>
        <w:rPr>
          <w:spacing w:val="-3"/>
        </w:rPr>
        <w:t xml:space="preserve"> </w:t>
      </w:r>
      <w:r>
        <w:rPr>
          <w:spacing w:val="-1"/>
        </w:rPr>
        <w:t>objective</w:t>
      </w:r>
      <w:r>
        <w:t xml:space="preserve"> of</w:t>
      </w:r>
      <w:r>
        <w:rPr>
          <w:spacing w:val="1"/>
        </w:rPr>
        <w:t xml:space="preserve"> </w:t>
      </w:r>
      <w:r>
        <w:rPr>
          <w:spacing w:val="-2"/>
        </w:rPr>
        <w:t>PFS</w:t>
      </w:r>
      <w:r>
        <w:rPr>
          <w:spacing w:val="-1"/>
        </w:rPr>
        <w:t xml:space="preserve"> improvement. Compared</w:t>
      </w:r>
      <w:r>
        <w:t xml:space="preserve"> </w:t>
      </w:r>
      <w:r>
        <w:rPr>
          <w:spacing w:val="-1"/>
        </w:rPr>
        <w:t>to</w:t>
      </w:r>
      <w:r>
        <w:t xml:space="preserve"> </w:t>
      </w:r>
      <w:r>
        <w:rPr>
          <w:spacing w:val="-1"/>
        </w:rPr>
        <w:t>patients</w:t>
      </w:r>
      <w:r>
        <w:t xml:space="preserve"> </w:t>
      </w:r>
      <w:r>
        <w:rPr>
          <w:spacing w:val="-1"/>
        </w:rPr>
        <w:t>treated</w:t>
      </w:r>
      <w:r>
        <w:t xml:space="preserve"> </w:t>
      </w:r>
      <w:r>
        <w:rPr>
          <w:spacing w:val="-1"/>
        </w:rPr>
        <w:t>with</w:t>
      </w:r>
      <w:r>
        <w:rPr>
          <w:spacing w:val="67"/>
        </w:rPr>
        <w:t xml:space="preserve"> </w:t>
      </w:r>
      <w:r>
        <w:rPr>
          <w:spacing w:val="-1"/>
        </w:rPr>
        <w:t>chemotherapy</w:t>
      </w:r>
      <w:r>
        <w:rPr>
          <w:spacing w:val="-3"/>
        </w:rPr>
        <w:t xml:space="preserve"> </w:t>
      </w:r>
      <w:r>
        <w:rPr>
          <w:spacing w:val="-1"/>
        </w:rPr>
        <w:t>(paclitaxel,</w:t>
      </w:r>
      <w:r>
        <w:rPr>
          <w:spacing w:val="-3"/>
        </w:rPr>
        <w:t xml:space="preserve"> </w:t>
      </w:r>
      <w:r>
        <w:rPr>
          <w:spacing w:val="-1"/>
        </w:rPr>
        <w:t>topotecan</w:t>
      </w:r>
      <w:r>
        <w:t xml:space="preserve"> </w:t>
      </w:r>
      <w:r>
        <w:rPr>
          <w:spacing w:val="-2"/>
        </w:rPr>
        <w:t>or</w:t>
      </w:r>
      <w:r>
        <w:rPr>
          <w:spacing w:val="1"/>
        </w:rPr>
        <w:t xml:space="preserve"> </w:t>
      </w:r>
      <w:r>
        <w:rPr>
          <w:spacing w:val="-1"/>
        </w:rPr>
        <w:t>PLD)</w:t>
      </w:r>
      <w:r>
        <w:rPr>
          <w:spacing w:val="-2"/>
        </w:rPr>
        <w:t xml:space="preserve"> </w:t>
      </w:r>
      <w:r>
        <w:rPr>
          <w:spacing w:val="-1"/>
        </w:rPr>
        <w:t>alone</w:t>
      </w:r>
      <w:r>
        <w:t xml:space="preserve"> </w:t>
      </w:r>
      <w:r>
        <w:rPr>
          <w:spacing w:val="-1"/>
        </w:rPr>
        <w:t>in</w:t>
      </w:r>
      <w:r>
        <w:t xml:space="preserve"> </w:t>
      </w:r>
      <w:r>
        <w:rPr>
          <w:spacing w:val="-1"/>
        </w:rPr>
        <w:t>the</w:t>
      </w:r>
      <w:r>
        <w:t xml:space="preserve"> </w:t>
      </w:r>
      <w:r>
        <w:rPr>
          <w:spacing w:val="-1"/>
        </w:rPr>
        <w:t>recurrent</w:t>
      </w:r>
      <w:r>
        <w:rPr>
          <w:spacing w:val="1"/>
        </w:rPr>
        <w:t xml:space="preserve"> </w:t>
      </w:r>
      <w:r>
        <w:rPr>
          <w:spacing w:val="-1"/>
        </w:rPr>
        <w:t>platinum-resistant</w:t>
      </w:r>
      <w:r>
        <w:rPr>
          <w:spacing w:val="1"/>
        </w:rPr>
        <w:t xml:space="preserve"> </w:t>
      </w:r>
      <w:r>
        <w:rPr>
          <w:spacing w:val="-1"/>
        </w:rPr>
        <w:t>setting,</w:t>
      </w:r>
      <w:r>
        <w:t xml:space="preserve"> </w:t>
      </w:r>
      <w:r>
        <w:rPr>
          <w:spacing w:val="-1"/>
        </w:rPr>
        <w:t>patients</w:t>
      </w:r>
      <w:r>
        <w:rPr>
          <w:spacing w:val="75"/>
        </w:rPr>
        <w:t xml:space="preserve"> </w:t>
      </w:r>
      <w:r>
        <w:rPr>
          <w:spacing w:val="-1"/>
        </w:rPr>
        <w:t>who</w:t>
      </w:r>
      <w:r>
        <w:t xml:space="preserve"> </w:t>
      </w:r>
      <w:r>
        <w:rPr>
          <w:spacing w:val="-1"/>
        </w:rPr>
        <w:t>received</w:t>
      </w:r>
      <w:r>
        <w:t xml:space="preserve"> </w:t>
      </w:r>
      <w:r>
        <w:rPr>
          <w:spacing w:val="-1"/>
        </w:rPr>
        <w:t>bevacizumab</w:t>
      </w:r>
      <w:r>
        <w:rPr>
          <w:spacing w:val="2"/>
        </w:rPr>
        <w:t xml:space="preserve"> </w:t>
      </w:r>
      <w:r>
        <w:t>at</w:t>
      </w:r>
      <w:r>
        <w:rPr>
          <w:spacing w:val="1"/>
        </w:rPr>
        <w:t xml:space="preserve"> </w:t>
      </w:r>
      <w:r>
        <w:t xml:space="preserve">a </w:t>
      </w:r>
      <w:r>
        <w:rPr>
          <w:spacing w:val="-1"/>
        </w:rPr>
        <w:t>dose</w:t>
      </w:r>
      <w:r>
        <w:rPr>
          <w:spacing w:val="-2"/>
        </w:rPr>
        <w:t xml:space="preserve"> </w:t>
      </w:r>
      <w:r>
        <w:t>of</w:t>
      </w:r>
      <w:r>
        <w:rPr>
          <w:spacing w:val="1"/>
        </w:rPr>
        <w:t xml:space="preserve"> </w:t>
      </w:r>
      <w:r>
        <w:t>10</w:t>
      </w:r>
      <w:r w:rsidR="00EC2659">
        <w:t> </w:t>
      </w:r>
      <w:r>
        <w:rPr>
          <w:spacing w:val="-2"/>
        </w:rPr>
        <w:t>mg/kg</w:t>
      </w:r>
      <w:r>
        <w:rPr>
          <w:spacing w:val="-3"/>
        </w:rPr>
        <w:t xml:space="preserve"> </w:t>
      </w:r>
      <w:r>
        <w:rPr>
          <w:spacing w:val="-1"/>
        </w:rPr>
        <w:t>every</w:t>
      </w:r>
      <w:r>
        <w:t xml:space="preserve"> 2</w:t>
      </w:r>
      <w:r w:rsidR="00EC2659">
        <w:t> </w:t>
      </w:r>
      <w:r>
        <w:rPr>
          <w:spacing w:val="-1"/>
        </w:rPr>
        <w:t>weeks</w:t>
      </w:r>
      <w:r>
        <w:t xml:space="preserve"> (or</w:t>
      </w:r>
      <w:r>
        <w:rPr>
          <w:spacing w:val="-2"/>
        </w:rPr>
        <w:t xml:space="preserve"> </w:t>
      </w:r>
      <w:r>
        <w:t>15</w:t>
      </w:r>
      <w:r w:rsidR="00EC2659">
        <w:t> </w:t>
      </w:r>
      <w:r>
        <w:rPr>
          <w:spacing w:val="-2"/>
        </w:rPr>
        <w:t>mg/kg</w:t>
      </w:r>
      <w:r>
        <w:rPr>
          <w:spacing w:val="-3"/>
        </w:rPr>
        <w:t xml:space="preserve"> </w:t>
      </w:r>
      <w:r>
        <w:rPr>
          <w:spacing w:val="-1"/>
        </w:rPr>
        <w:t>every</w:t>
      </w:r>
      <w:r>
        <w:rPr>
          <w:spacing w:val="-3"/>
        </w:rPr>
        <w:t xml:space="preserve"> </w:t>
      </w:r>
      <w:r>
        <w:t>3</w:t>
      </w:r>
      <w:r w:rsidR="00EC2659">
        <w:t> </w:t>
      </w:r>
      <w:r>
        <w:rPr>
          <w:spacing w:val="-1"/>
        </w:rPr>
        <w:t>weeks</w:t>
      </w:r>
      <w:r>
        <w:t xml:space="preserve"> if</w:t>
      </w:r>
      <w:r>
        <w:rPr>
          <w:spacing w:val="1"/>
        </w:rPr>
        <w:t xml:space="preserve"> </w:t>
      </w:r>
      <w:r>
        <w:rPr>
          <w:spacing w:val="-1"/>
        </w:rPr>
        <w:t>used</w:t>
      </w:r>
      <w:r>
        <w:t xml:space="preserve"> in</w:t>
      </w:r>
      <w:r>
        <w:rPr>
          <w:spacing w:val="49"/>
        </w:rPr>
        <w:t xml:space="preserve"> </w:t>
      </w:r>
      <w:r>
        <w:rPr>
          <w:spacing w:val="-1"/>
        </w:rPr>
        <w:t>combination with</w:t>
      </w:r>
      <w:r>
        <w:t xml:space="preserve"> 1.25</w:t>
      </w:r>
      <w:r w:rsidR="00EC2659">
        <w:rPr>
          <w:spacing w:val="-3"/>
        </w:rPr>
        <w:t> </w:t>
      </w:r>
      <w:r>
        <w:rPr>
          <w:spacing w:val="-2"/>
        </w:rPr>
        <w:t>mg/m</w:t>
      </w:r>
      <w:r w:rsidRPr="003B538F">
        <w:rPr>
          <w:spacing w:val="-2"/>
          <w:vertAlign w:val="superscript"/>
        </w:rPr>
        <w:t>2</w:t>
      </w:r>
      <w:r>
        <w:rPr>
          <w:spacing w:val="20"/>
          <w:position w:val="10"/>
          <w:sz w:val="14"/>
          <w:szCs w:val="14"/>
        </w:rPr>
        <w:t xml:space="preserve"> </w:t>
      </w:r>
      <w:r>
        <w:t xml:space="preserve">topotecan </w:t>
      </w:r>
      <w:r>
        <w:rPr>
          <w:spacing w:val="-2"/>
        </w:rPr>
        <w:t>on</w:t>
      </w:r>
      <w:r>
        <w:t xml:space="preserve"> </w:t>
      </w:r>
      <w:r>
        <w:rPr>
          <w:spacing w:val="-2"/>
        </w:rPr>
        <w:t>Days</w:t>
      </w:r>
      <w:r>
        <w:t xml:space="preserve"> 1–5</w:t>
      </w:r>
      <w:r>
        <w:rPr>
          <w:spacing w:val="-3"/>
        </w:rPr>
        <w:t xml:space="preserve"> </w:t>
      </w:r>
      <w:r>
        <w:rPr>
          <w:spacing w:val="-1"/>
        </w:rPr>
        <w:t>every</w:t>
      </w:r>
      <w:r>
        <w:rPr>
          <w:spacing w:val="-3"/>
        </w:rPr>
        <w:t xml:space="preserve"> </w:t>
      </w:r>
      <w:r>
        <w:t>3</w:t>
      </w:r>
      <w:r w:rsidR="00EC2659">
        <w:t> </w:t>
      </w:r>
      <w:r>
        <w:rPr>
          <w:spacing w:val="-1"/>
        </w:rPr>
        <w:t>weeks)</w:t>
      </w:r>
      <w:r>
        <w:rPr>
          <w:spacing w:val="1"/>
        </w:rPr>
        <w:t xml:space="preserve"> </w:t>
      </w:r>
      <w:r>
        <w:t xml:space="preserve">in </w:t>
      </w:r>
      <w:r>
        <w:rPr>
          <w:spacing w:val="-1"/>
        </w:rPr>
        <w:t>combination</w:t>
      </w:r>
      <w:r>
        <w:t xml:space="preserve"> </w:t>
      </w:r>
      <w:r>
        <w:rPr>
          <w:spacing w:val="-1"/>
        </w:rPr>
        <w:t>with</w:t>
      </w:r>
      <w:r>
        <w:rPr>
          <w:spacing w:val="51"/>
        </w:rPr>
        <w:t xml:space="preserve"> </w:t>
      </w:r>
      <w:r>
        <w:rPr>
          <w:spacing w:val="-1"/>
        </w:rPr>
        <w:t>chemotherapy</w:t>
      </w:r>
      <w:r>
        <w:rPr>
          <w:spacing w:val="-3"/>
        </w:rPr>
        <w:t xml:space="preserve"> </w:t>
      </w:r>
      <w:r>
        <w:t xml:space="preserve">and </w:t>
      </w:r>
      <w:r>
        <w:rPr>
          <w:spacing w:val="-1"/>
        </w:rPr>
        <w:t>continued</w:t>
      </w:r>
      <w:r>
        <w:t xml:space="preserve"> to </w:t>
      </w:r>
      <w:r>
        <w:rPr>
          <w:spacing w:val="-1"/>
        </w:rPr>
        <w:t>receive</w:t>
      </w:r>
      <w:r>
        <w:t xml:space="preserve"> </w:t>
      </w:r>
      <w:r>
        <w:rPr>
          <w:spacing w:val="-1"/>
        </w:rPr>
        <w:t>bevacizumab</w:t>
      </w:r>
      <w:r>
        <w:t xml:space="preserve"> </w:t>
      </w:r>
      <w:r>
        <w:rPr>
          <w:spacing w:val="-1"/>
        </w:rPr>
        <w:t>until</w:t>
      </w:r>
      <w:r>
        <w:rPr>
          <w:spacing w:val="1"/>
        </w:rPr>
        <w:t xml:space="preserve"> </w:t>
      </w:r>
      <w:r>
        <w:rPr>
          <w:spacing w:val="-1"/>
        </w:rPr>
        <w:t>disease</w:t>
      </w:r>
      <w:r>
        <w:t xml:space="preserve"> </w:t>
      </w:r>
      <w:r>
        <w:rPr>
          <w:spacing w:val="-1"/>
        </w:rPr>
        <w:t>progression</w:t>
      </w:r>
      <w:r>
        <w:rPr>
          <w:spacing w:val="-3"/>
        </w:rPr>
        <w:t xml:space="preserve"> </w:t>
      </w:r>
      <w:r>
        <w:t>or</w:t>
      </w:r>
      <w:r>
        <w:rPr>
          <w:spacing w:val="-2"/>
        </w:rPr>
        <w:t xml:space="preserve"> </w:t>
      </w:r>
      <w:r>
        <w:rPr>
          <w:spacing w:val="-1"/>
        </w:rPr>
        <w:t>unacceptable</w:t>
      </w:r>
      <w:r>
        <w:rPr>
          <w:spacing w:val="63"/>
        </w:rPr>
        <w:t xml:space="preserve"> </w:t>
      </w:r>
      <w:r>
        <w:rPr>
          <w:spacing w:val="-1"/>
        </w:rPr>
        <w:t>toxicity,</w:t>
      </w:r>
      <w:r>
        <w:t xml:space="preserve"> had a</w:t>
      </w:r>
      <w:r>
        <w:rPr>
          <w:spacing w:val="-2"/>
        </w:rPr>
        <w:t xml:space="preserve"> </w:t>
      </w:r>
      <w:r>
        <w:rPr>
          <w:spacing w:val="-1"/>
        </w:rPr>
        <w:t>statistically</w:t>
      </w:r>
      <w:r>
        <w:rPr>
          <w:spacing w:val="-3"/>
        </w:rPr>
        <w:t xml:space="preserve"> </w:t>
      </w:r>
      <w:r>
        <w:rPr>
          <w:spacing w:val="-1"/>
        </w:rPr>
        <w:t>significant</w:t>
      </w:r>
      <w:r>
        <w:rPr>
          <w:spacing w:val="1"/>
        </w:rPr>
        <w:t xml:space="preserve"> </w:t>
      </w:r>
      <w:r>
        <w:rPr>
          <w:spacing w:val="-1"/>
        </w:rPr>
        <w:t>improvement</w:t>
      </w:r>
      <w:r>
        <w:rPr>
          <w:spacing w:val="1"/>
        </w:rPr>
        <w:t xml:space="preserve"> </w:t>
      </w:r>
      <w:r>
        <w:t>in</w:t>
      </w:r>
      <w:r>
        <w:rPr>
          <w:spacing w:val="-3"/>
        </w:rPr>
        <w:t xml:space="preserve"> </w:t>
      </w:r>
      <w:r>
        <w:rPr>
          <w:spacing w:val="-1"/>
        </w:rPr>
        <w:t>PFS.</w:t>
      </w:r>
      <w:r>
        <w:rPr>
          <w:spacing w:val="-2"/>
        </w:rPr>
        <w:t xml:space="preserve"> </w:t>
      </w:r>
      <w:r>
        <w:rPr>
          <w:spacing w:val="-1"/>
        </w:rPr>
        <w:t>The</w:t>
      </w:r>
      <w:r>
        <w:t xml:space="preserve"> </w:t>
      </w:r>
      <w:r>
        <w:rPr>
          <w:spacing w:val="-1"/>
        </w:rPr>
        <w:t>exploratory</w:t>
      </w:r>
      <w:r>
        <w:rPr>
          <w:spacing w:val="-3"/>
        </w:rPr>
        <w:t xml:space="preserve"> </w:t>
      </w:r>
      <w:r>
        <w:rPr>
          <w:spacing w:val="-1"/>
        </w:rPr>
        <w:t xml:space="preserve">PFS </w:t>
      </w:r>
      <w:r>
        <w:t xml:space="preserve">and </w:t>
      </w:r>
      <w:r>
        <w:rPr>
          <w:spacing w:val="-1"/>
        </w:rPr>
        <w:t>OS analyses</w:t>
      </w:r>
      <w:r>
        <w:t xml:space="preserve"> by</w:t>
      </w:r>
      <w:r>
        <w:rPr>
          <w:spacing w:val="61"/>
        </w:rPr>
        <w:t xml:space="preserve"> </w:t>
      </w:r>
      <w:r>
        <w:rPr>
          <w:spacing w:val="-1"/>
        </w:rPr>
        <w:t>chemotherapy</w:t>
      </w:r>
      <w:r>
        <w:rPr>
          <w:spacing w:val="-3"/>
        </w:rPr>
        <w:t xml:space="preserve"> </w:t>
      </w:r>
      <w:r>
        <w:rPr>
          <w:spacing w:val="-1"/>
        </w:rPr>
        <w:t>cohort</w:t>
      </w:r>
      <w:r>
        <w:rPr>
          <w:spacing w:val="1"/>
        </w:rPr>
        <w:t xml:space="preserve"> </w:t>
      </w:r>
      <w:r>
        <w:rPr>
          <w:spacing w:val="-1"/>
        </w:rPr>
        <w:t>(paclitaxel,</w:t>
      </w:r>
      <w:r>
        <w:rPr>
          <w:spacing w:val="-3"/>
        </w:rPr>
        <w:t xml:space="preserve"> </w:t>
      </w:r>
      <w:r>
        <w:rPr>
          <w:spacing w:val="-1"/>
        </w:rPr>
        <w:t>topotecan</w:t>
      </w:r>
      <w:r>
        <w:t xml:space="preserve"> and </w:t>
      </w:r>
      <w:r>
        <w:rPr>
          <w:spacing w:val="-2"/>
        </w:rPr>
        <w:t>PLD)</w:t>
      </w:r>
      <w:r>
        <w:rPr>
          <w:spacing w:val="-3"/>
        </w:rPr>
        <w:t xml:space="preserve"> </w:t>
      </w:r>
      <w:r>
        <w:t xml:space="preserve">are </w:t>
      </w:r>
      <w:r>
        <w:rPr>
          <w:spacing w:val="-1"/>
        </w:rPr>
        <w:t>summari</w:t>
      </w:r>
      <w:r w:rsidR="00C95D3A">
        <w:rPr>
          <w:spacing w:val="-1"/>
        </w:rPr>
        <w:t>s</w:t>
      </w:r>
      <w:r>
        <w:rPr>
          <w:spacing w:val="-1"/>
        </w:rPr>
        <w:t>ed</w:t>
      </w:r>
      <w:r>
        <w:t xml:space="preserve"> in</w:t>
      </w:r>
      <w:r>
        <w:rPr>
          <w:spacing w:val="-3"/>
        </w:rPr>
        <w:t xml:space="preserve"> </w:t>
      </w:r>
      <w:r>
        <w:t>Table</w:t>
      </w:r>
      <w:r>
        <w:rPr>
          <w:spacing w:val="-2"/>
        </w:rPr>
        <w:t xml:space="preserve"> </w:t>
      </w:r>
      <w:r w:rsidR="00081947">
        <w:rPr>
          <w:spacing w:val="-2"/>
        </w:rPr>
        <w:t>24</w:t>
      </w:r>
      <w:r>
        <w:rPr>
          <w:spacing w:val="-1"/>
        </w:rPr>
        <w:t>.</w:t>
      </w:r>
    </w:p>
    <w:p w14:paraId="5A18E63D" w14:textId="77777777" w:rsidR="002E30F6" w:rsidRDefault="002E30F6" w:rsidP="00B56F29">
      <w:pPr>
        <w:widowControl/>
        <w:rPr>
          <w:rFonts w:ascii="Times New Roman" w:eastAsia="Times New Roman" w:hAnsi="Times New Roman"/>
        </w:rPr>
      </w:pPr>
    </w:p>
    <w:p w14:paraId="0845A554" w14:textId="77777777" w:rsidR="002E30F6" w:rsidRDefault="002E30F6" w:rsidP="00B56F29">
      <w:pPr>
        <w:pStyle w:val="Heading1"/>
        <w:keepNext/>
        <w:widowControl/>
        <w:ind w:left="118"/>
        <w:rPr>
          <w:b w:val="0"/>
          <w:bCs w:val="0"/>
        </w:rPr>
      </w:pPr>
      <w:r>
        <w:rPr>
          <w:spacing w:val="-1"/>
        </w:rPr>
        <w:t>Table</w:t>
      </w:r>
      <w:r>
        <w:t xml:space="preserve"> </w:t>
      </w:r>
      <w:r w:rsidR="00081947">
        <w:t>24</w:t>
      </w:r>
      <w:r w:rsidR="00857EE6">
        <w:rPr>
          <w:spacing w:val="1"/>
        </w:rPr>
        <w:tab/>
      </w:r>
      <w:r>
        <w:rPr>
          <w:spacing w:val="-1"/>
        </w:rPr>
        <w:t>Exploratory</w:t>
      </w:r>
      <w:r>
        <w:rPr>
          <w:spacing w:val="-3"/>
        </w:rPr>
        <w:t xml:space="preserve"> </w:t>
      </w:r>
      <w:r>
        <w:rPr>
          <w:spacing w:val="-1"/>
        </w:rPr>
        <w:t xml:space="preserve">PFS and </w:t>
      </w:r>
      <w:r>
        <w:t>OS</w:t>
      </w:r>
      <w:r>
        <w:rPr>
          <w:spacing w:val="-1"/>
        </w:rPr>
        <w:t xml:space="preserve"> analyses</w:t>
      </w:r>
      <w:r>
        <w:t xml:space="preserve"> </w:t>
      </w:r>
      <w:r>
        <w:rPr>
          <w:spacing w:val="-1"/>
        </w:rPr>
        <w:t>by</w:t>
      </w:r>
      <w:r>
        <w:rPr>
          <w:spacing w:val="-3"/>
        </w:rPr>
        <w:t xml:space="preserve"> </w:t>
      </w:r>
      <w:r>
        <w:rPr>
          <w:spacing w:val="-1"/>
        </w:rPr>
        <w:t>chemotherapy</w:t>
      </w:r>
      <w:r>
        <w:rPr>
          <w:spacing w:val="-3"/>
        </w:rPr>
        <w:t xml:space="preserve"> </w:t>
      </w:r>
      <w:r>
        <w:rPr>
          <w:spacing w:val="-1"/>
        </w:rPr>
        <w:t>cohort</w:t>
      </w:r>
    </w:p>
    <w:p w14:paraId="72E441F5" w14:textId="77777777" w:rsidR="002E30F6" w:rsidRDefault="002E30F6" w:rsidP="00FA4903">
      <w:pPr>
        <w:keepNext/>
        <w:widowControl/>
        <w:spacing w:before="1"/>
        <w:rPr>
          <w:rFonts w:ascii="Times New Roman" w:eastAsia="Times New Roman" w:hAnsi="Times New Roman"/>
          <w:b/>
          <w:bCs/>
        </w:rPr>
      </w:pPr>
    </w:p>
    <w:tbl>
      <w:tblPr>
        <w:tblW w:w="5000" w:type="pct"/>
        <w:tblLayout w:type="fixed"/>
        <w:tblCellMar>
          <w:left w:w="115" w:type="dxa"/>
          <w:right w:w="115" w:type="dxa"/>
        </w:tblCellMar>
        <w:tblLook w:val="01E0" w:firstRow="1" w:lastRow="1" w:firstColumn="1" w:lastColumn="1" w:noHBand="0" w:noVBand="0"/>
      </w:tblPr>
      <w:tblGrid>
        <w:gridCol w:w="3171"/>
        <w:gridCol w:w="2952"/>
        <w:gridCol w:w="80"/>
        <w:gridCol w:w="2873"/>
      </w:tblGrid>
      <w:tr w:rsidR="002E30F6" w14:paraId="45D95146"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39C347EB" w14:textId="77777777" w:rsidR="002E30F6" w:rsidRDefault="002E30F6" w:rsidP="005364BB">
            <w:pPr>
              <w:keepNext/>
              <w:widowControl/>
            </w:pPr>
          </w:p>
        </w:tc>
        <w:tc>
          <w:tcPr>
            <w:tcW w:w="2842" w:type="dxa"/>
            <w:gridSpan w:val="2"/>
            <w:tcBorders>
              <w:top w:val="single" w:sz="5" w:space="0" w:color="000000"/>
              <w:left w:val="single" w:sz="5" w:space="0" w:color="000000"/>
              <w:bottom w:val="single" w:sz="5" w:space="0" w:color="000000"/>
              <w:right w:val="single" w:sz="5" w:space="0" w:color="000000"/>
            </w:tcBorders>
          </w:tcPr>
          <w:p w14:paraId="13AADC37" w14:textId="77777777" w:rsidR="002E30F6" w:rsidRDefault="002E30F6" w:rsidP="005364BB">
            <w:pPr>
              <w:pStyle w:val="TableParagraph"/>
              <w:keepNext/>
              <w:widowControl/>
              <w:jc w:val="center"/>
              <w:rPr>
                <w:rFonts w:ascii="Times New Roman" w:eastAsia="Times New Roman" w:hAnsi="Times New Roman"/>
              </w:rPr>
            </w:pPr>
            <w:r>
              <w:rPr>
                <w:rFonts w:ascii="Times New Roman"/>
                <w:spacing w:val="-1"/>
              </w:rPr>
              <w:t>CT</w:t>
            </w:r>
          </w:p>
        </w:tc>
        <w:tc>
          <w:tcPr>
            <w:tcW w:w="2693" w:type="dxa"/>
            <w:tcBorders>
              <w:top w:val="single" w:sz="5" w:space="0" w:color="000000"/>
              <w:left w:val="single" w:sz="5" w:space="0" w:color="000000"/>
              <w:bottom w:val="single" w:sz="5" w:space="0" w:color="000000"/>
              <w:right w:val="single" w:sz="5" w:space="0" w:color="000000"/>
            </w:tcBorders>
          </w:tcPr>
          <w:p w14:paraId="1CCED54B" w14:textId="77777777" w:rsidR="002E30F6" w:rsidRDefault="002E30F6" w:rsidP="005364BB">
            <w:pPr>
              <w:pStyle w:val="TableParagraph"/>
              <w:keepNext/>
              <w:widowControl/>
              <w:ind w:right="5"/>
              <w:jc w:val="center"/>
              <w:rPr>
                <w:rFonts w:ascii="Times New Roman" w:eastAsia="Times New Roman" w:hAnsi="Times New Roman"/>
              </w:rPr>
            </w:pPr>
            <w:r>
              <w:rPr>
                <w:rFonts w:ascii="Times New Roman"/>
                <w:spacing w:val="-2"/>
              </w:rPr>
              <w:t>CT</w:t>
            </w:r>
            <w:r w:rsidR="00D970C2">
              <w:rPr>
                <w:rFonts w:ascii="Times New Roman"/>
                <w:spacing w:val="-2"/>
              </w:rPr>
              <w:t xml:space="preserve"> </w:t>
            </w:r>
            <w:r>
              <w:rPr>
                <w:rFonts w:ascii="Times New Roman"/>
                <w:spacing w:val="-2"/>
              </w:rPr>
              <w:t>+</w:t>
            </w:r>
            <w:r w:rsidR="00D970C2">
              <w:rPr>
                <w:rFonts w:ascii="Times New Roman"/>
                <w:spacing w:val="-2"/>
              </w:rPr>
              <w:t xml:space="preserve"> </w:t>
            </w:r>
            <w:r>
              <w:rPr>
                <w:rFonts w:ascii="Times New Roman"/>
                <w:spacing w:val="-2"/>
              </w:rPr>
              <w:t>BV</w:t>
            </w:r>
          </w:p>
        </w:tc>
      </w:tr>
      <w:tr w:rsidR="002E30F6" w14:paraId="6EF57AFF"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3D0FB8A8" w14:textId="77777777" w:rsidR="002E30F6" w:rsidRDefault="002E30F6" w:rsidP="005364BB">
            <w:pPr>
              <w:pStyle w:val="TableParagraph"/>
              <w:widowControl/>
              <w:ind w:left="1"/>
              <w:jc w:val="center"/>
              <w:rPr>
                <w:rFonts w:ascii="Times New Roman" w:eastAsia="Times New Roman" w:hAnsi="Times New Roman"/>
              </w:rPr>
            </w:pPr>
            <w:r>
              <w:rPr>
                <w:rFonts w:ascii="Times New Roman"/>
                <w:b/>
                <w:spacing w:val="-1"/>
              </w:rPr>
              <w:t>Paclitaxel</w:t>
            </w:r>
          </w:p>
        </w:tc>
        <w:tc>
          <w:tcPr>
            <w:tcW w:w="5534" w:type="dxa"/>
            <w:gridSpan w:val="3"/>
            <w:tcBorders>
              <w:top w:val="single" w:sz="5" w:space="0" w:color="000000"/>
              <w:left w:val="single" w:sz="5" w:space="0" w:color="000000"/>
              <w:bottom w:val="single" w:sz="5" w:space="0" w:color="000000"/>
              <w:right w:val="single" w:sz="5" w:space="0" w:color="000000"/>
            </w:tcBorders>
          </w:tcPr>
          <w:p w14:paraId="1F2BD0C9" w14:textId="4D844991" w:rsidR="002E30F6" w:rsidRDefault="002E30F6" w:rsidP="005364BB">
            <w:pPr>
              <w:pStyle w:val="TableParagraph"/>
              <w:widowControl/>
              <w:jc w:val="center"/>
              <w:rPr>
                <w:rFonts w:ascii="Times New Roman" w:eastAsia="Times New Roman" w:hAnsi="Times New Roman"/>
              </w:rPr>
            </w:pPr>
            <w:r>
              <w:rPr>
                <w:rFonts w:ascii="Times New Roman"/>
              </w:rPr>
              <w:t>n</w:t>
            </w:r>
            <w:r w:rsidR="00396A38">
              <w:rPr>
                <w:rFonts w:ascii="Times New Roman"/>
              </w:rPr>
              <w:t> </w:t>
            </w:r>
            <w:r>
              <w:rPr>
                <w:rFonts w:ascii="Times New Roman"/>
              </w:rPr>
              <w:t>=</w:t>
            </w:r>
            <w:r w:rsidR="00396A38">
              <w:rPr>
                <w:rFonts w:ascii="Times New Roman"/>
              </w:rPr>
              <w:t> </w:t>
            </w:r>
            <w:r>
              <w:rPr>
                <w:rFonts w:ascii="Times New Roman"/>
              </w:rPr>
              <w:t>115</w:t>
            </w:r>
          </w:p>
        </w:tc>
      </w:tr>
      <w:tr w:rsidR="002E30F6" w14:paraId="4E6454EF"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5A7C6985" w14:textId="77777777" w:rsidR="002E30F6" w:rsidRDefault="002E30F6" w:rsidP="005364BB">
            <w:pPr>
              <w:pStyle w:val="TableParagraph"/>
              <w:widowControl/>
              <w:ind w:left="507"/>
              <w:rPr>
                <w:rFonts w:ascii="Times New Roman" w:eastAsia="Times New Roman" w:hAnsi="Times New Roman"/>
              </w:rPr>
            </w:pPr>
            <w:r>
              <w:rPr>
                <w:rFonts w:ascii="Times New Roman"/>
                <w:spacing w:val="-1"/>
              </w:rPr>
              <w:t>Median</w:t>
            </w:r>
            <w:r>
              <w:rPr>
                <w:rFonts w:ascii="Times New Roman"/>
              </w:rPr>
              <w:t xml:space="preserve"> </w:t>
            </w:r>
            <w:r>
              <w:rPr>
                <w:rFonts w:ascii="Times New Roman"/>
                <w:spacing w:val="-1"/>
              </w:rPr>
              <w:t>PFS</w:t>
            </w:r>
            <w:r>
              <w:rPr>
                <w:rFonts w:ascii="Times New Roman"/>
                <w:spacing w:val="-3"/>
              </w:rPr>
              <w:t xml:space="preserve"> </w:t>
            </w:r>
            <w:r>
              <w:rPr>
                <w:rFonts w:ascii="Times New Roman"/>
                <w:spacing w:val="-1"/>
              </w:rPr>
              <w:t>(months)</w:t>
            </w:r>
          </w:p>
        </w:tc>
        <w:tc>
          <w:tcPr>
            <w:tcW w:w="2842" w:type="dxa"/>
            <w:gridSpan w:val="2"/>
            <w:tcBorders>
              <w:top w:val="single" w:sz="5" w:space="0" w:color="000000"/>
              <w:left w:val="single" w:sz="5" w:space="0" w:color="000000"/>
              <w:bottom w:val="single" w:sz="5" w:space="0" w:color="000000"/>
              <w:right w:val="single" w:sz="5" w:space="0" w:color="000000"/>
            </w:tcBorders>
          </w:tcPr>
          <w:p w14:paraId="71E8E7E8" w14:textId="77777777" w:rsidR="002E30F6" w:rsidRDefault="002E30F6" w:rsidP="005364BB">
            <w:pPr>
              <w:pStyle w:val="TableParagraph"/>
              <w:widowControl/>
              <w:jc w:val="center"/>
              <w:rPr>
                <w:rFonts w:ascii="Times New Roman" w:eastAsia="Times New Roman" w:hAnsi="Times New Roman"/>
              </w:rPr>
            </w:pPr>
            <w:r>
              <w:rPr>
                <w:rFonts w:ascii="Times New Roman"/>
              </w:rPr>
              <w:t>3.9</w:t>
            </w:r>
          </w:p>
        </w:tc>
        <w:tc>
          <w:tcPr>
            <w:tcW w:w="2693" w:type="dxa"/>
            <w:tcBorders>
              <w:top w:val="single" w:sz="5" w:space="0" w:color="000000"/>
              <w:left w:val="single" w:sz="5" w:space="0" w:color="000000"/>
              <w:bottom w:val="single" w:sz="5" w:space="0" w:color="000000"/>
              <w:right w:val="single" w:sz="5" w:space="0" w:color="000000"/>
            </w:tcBorders>
          </w:tcPr>
          <w:p w14:paraId="0F15B242" w14:textId="77777777" w:rsidR="002E30F6" w:rsidRDefault="002E30F6" w:rsidP="005364BB">
            <w:pPr>
              <w:pStyle w:val="TableParagraph"/>
              <w:widowControl/>
              <w:ind w:right="5"/>
              <w:jc w:val="center"/>
              <w:rPr>
                <w:rFonts w:ascii="Times New Roman" w:eastAsia="Times New Roman" w:hAnsi="Times New Roman"/>
              </w:rPr>
            </w:pPr>
            <w:r>
              <w:rPr>
                <w:rFonts w:ascii="Times New Roman"/>
              </w:rPr>
              <w:t>9.2</w:t>
            </w:r>
          </w:p>
        </w:tc>
      </w:tr>
      <w:tr w:rsidR="002E30F6" w14:paraId="6D6297A8"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7A1B2F2F" w14:textId="77777777" w:rsidR="002E30F6" w:rsidRDefault="002E30F6" w:rsidP="005364BB">
            <w:pPr>
              <w:pStyle w:val="TableParagraph"/>
              <w:widowControl/>
              <w:ind w:left="493"/>
              <w:rPr>
                <w:rFonts w:ascii="Times New Roman" w:eastAsia="Times New Roman" w:hAnsi="Times New Roman"/>
              </w:rPr>
            </w:pPr>
            <w:r>
              <w:rPr>
                <w:rFonts w:ascii="Times New Roman"/>
                <w:spacing w:val="-1"/>
              </w:rPr>
              <w:t>Hazard</w:t>
            </w:r>
            <w:r>
              <w:rPr>
                <w:rFonts w:ascii="Times New Roman"/>
              </w:rPr>
              <w:t xml:space="preserve"> ratio</w:t>
            </w:r>
            <w:r>
              <w:rPr>
                <w:rFonts w:ascii="Times New Roman"/>
                <w:spacing w:val="-3"/>
              </w:rPr>
              <w:t xml:space="preserve"> </w:t>
            </w:r>
            <w:r>
              <w:rPr>
                <w:rFonts w:ascii="Times New Roman"/>
                <w:spacing w:val="-1"/>
              </w:rPr>
              <w:t>(95%</w:t>
            </w:r>
            <w:r>
              <w:rPr>
                <w:rFonts w:ascii="Times New Roman"/>
                <w:spacing w:val="1"/>
              </w:rPr>
              <w:t xml:space="preserve"> </w:t>
            </w:r>
            <w:r>
              <w:rPr>
                <w:rFonts w:ascii="Times New Roman"/>
                <w:spacing w:val="-2"/>
              </w:rPr>
              <w:t>CI)</w:t>
            </w:r>
          </w:p>
        </w:tc>
        <w:tc>
          <w:tcPr>
            <w:tcW w:w="5534" w:type="dxa"/>
            <w:gridSpan w:val="3"/>
            <w:tcBorders>
              <w:top w:val="single" w:sz="5" w:space="0" w:color="000000"/>
              <w:left w:val="single" w:sz="5" w:space="0" w:color="000000"/>
              <w:bottom w:val="single" w:sz="5" w:space="0" w:color="000000"/>
              <w:right w:val="single" w:sz="5" w:space="0" w:color="000000"/>
            </w:tcBorders>
          </w:tcPr>
          <w:p w14:paraId="7FEE2085"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0.47 </w:t>
            </w:r>
            <w:r>
              <w:rPr>
                <w:rFonts w:ascii="Times New Roman"/>
                <w:spacing w:val="-1"/>
              </w:rPr>
              <w:t>[0.31,</w:t>
            </w:r>
            <w:r>
              <w:rPr>
                <w:rFonts w:ascii="Times New Roman"/>
              </w:rPr>
              <w:t xml:space="preserve"> </w:t>
            </w:r>
            <w:r>
              <w:rPr>
                <w:rFonts w:ascii="Times New Roman"/>
                <w:spacing w:val="-1"/>
              </w:rPr>
              <w:t>0.72]</w:t>
            </w:r>
          </w:p>
        </w:tc>
      </w:tr>
      <w:tr w:rsidR="002E30F6" w14:paraId="3A7E6956"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7A610648" w14:textId="77777777" w:rsidR="002E30F6" w:rsidRDefault="002E30F6" w:rsidP="00B74CA8">
            <w:pPr>
              <w:pStyle w:val="TableParagraph"/>
              <w:widowControl/>
              <w:ind w:left="504"/>
              <w:rPr>
                <w:rFonts w:ascii="Times New Roman" w:eastAsia="Times New Roman" w:hAnsi="Times New Roman"/>
              </w:rPr>
            </w:pPr>
            <w:r>
              <w:rPr>
                <w:rFonts w:ascii="Times New Roman"/>
                <w:spacing w:val="-1"/>
              </w:rPr>
              <w:t>Median</w:t>
            </w:r>
            <w:r>
              <w:rPr>
                <w:rFonts w:ascii="Times New Roman"/>
              </w:rPr>
              <w:t xml:space="preserve"> </w:t>
            </w:r>
            <w:r>
              <w:rPr>
                <w:rFonts w:ascii="Times New Roman"/>
                <w:spacing w:val="-1"/>
              </w:rPr>
              <w:t>OS (months)</w:t>
            </w:r>
          </w:p>
        </w:tc>
        <w:tc>
          <w:tcPr>
            <w:tcW w:w="2842" w:type="dxa"/>
            <w:gridSpan w:val="2"/>
            <w:tcBorders>
              <w:top w:val="single" w:sz="5" w:space="0" w:color="000000"/>
              <w:left w:val="single" w:sz="5" w:space="0" w:color="000000"/>
              <w:bottom w:val="single" w:sz="5" w:space="0" w:color="000000"/>
              <w:right w:val="single" w:sz="5" w:space="0" w:color="000000"/>
            </w:tcBorders>
          </w:tcPr>
          <w:p w14:paraId="773AFAE7" w14:textId="77777777" w:rsidR="002E30F6" w:rsidRDefault="002E30F6" w:rsidP="005364BB">
            <w:pPr>
              <w:pStyle w:val="TableParagraph"/>
              <w:widowControl/>
              <w:jc w:val="center"/>
              <w:rPr>
                <w:rFonts w:ascii="Times New Roman" w:eastAsia="Times New Roman" w:hAnsi="Times New Roman"/>
              </w:rPr>
            </w:pPr>
            <w:r>
              <w:rPr>
                <w:rFonts w:ascii="Times New Roman"/>
              </w:rPr>
              <w:t>13.2</w:t>
            </w:r>
          </w:p>
        </w:tc>
        <w:tc>
          <w:tcPr>
            <w:tcW w:w="2693" w:type="dxa"/>
            <w:tcBorders>
              <w:top w:val="single" w:sz="5" w:space="0" w:color="000000"/>
              <w:left w:val="single" w:sz="5" w:space="0" w:color="000000"/>
              <w:bottom w:val="single" w:sz="5" w:space="0" w:color="000000"/>
              <w:right w:val="single" w:sz="5" w:space="0" w:color="000000"/>
            </w:tcBorders>
          </w:tcPr>
          <w:p w14:paraId="2CB86EC6" w14:textId="77777777" w:rsidR="002E30F6" w:rsidRDefault="002E30F6" w:rsidP="005364BB">
            <w:pPr>
              <w:pStyle w:val="TableParagraph"/>
              <w:widowControl/>
              <w:jc w:val="center"/>
              <w:rPr>
                <w:rFonts w:ascii="Times New Roman" w:eastAsia="Times New Roman" w:hAnsi="Times New Roman"/>
              </w:rPr>
            </w:pPr>
            <w:r>
              <w:rPr>
                <w:rFonts w:ascii="Times New Roman"/>
              </w:rPr>
              <w:t>22.4</w:t>
            </w:r>
          </w:p>
        </w:tc>
      </w:tr>
      <w:tr w:rsidR="002E30F6" w14:paraId="5F617C91" w14:textId="77777777" w:rsidTr="005364BB">
        <w:trPr>
          <w:cantSplit/>
        </w:trPr>
        <w:tc>
          <w:tcPr>
            <w:tcW w:w="2971" w:type="dxa"/>
            <w:tcBorders>
              <w:top w:val="single" w:sz="5" w:space="0" w:color="000000"/>
              <w:left w:val="single" w:sz="5" w:space="0" w:color="000000"/>
              <w:bottom w:val="single" w:sz="12" w:space="0" w:color="000000"/>
              <w:right w:val="single" w:sz="5" w:space="0" w:color="000000"/>
            </w:tcBorders>
          </w:tcPr>
          <w:p w14:paraId="1E9BE60E" w14:textId="77777777" w:rsidR="002E30F6" w:rsidRDefault="002E30F6" w:rsidP="005364BB">
            <w:pPr>
              <w:pStyle w:val="TableParagraph"/>
              <w:widowControl/>
              <w:ind w:left="493"/>
              <w:rPr>
                <w:rFonts w:ascii="Times New Roman" w:eastAsia="Times New Roman" w:hAnsi="Times New Roman"/>
              </w:rPr>
            </w:pPr>
            <w:r>
              <w:rPr>
                <w:rFonts w:ascii="Times New Roman"/>
                <w:spacing w:val="-1"/>
              </w:rPr>
              <w:t>Hazard</w:t>
            </w:r>
            <w:r>
              <w:rPr>
                <w:rFonts w:ascii="Times New Roman"/>
              </w:rPr>
              <w:t xml:space="preserve"> ratio</w:t>
            </w:r>
            <w:r>
              <w:rPr>
                <w:rFonts w:ascii="Times New Roman"/>
                <w:spacing w:val="-3"/>
              </w:rPr>
              <w:t xml:space="preserve"> </w:t>
            </w:r>
            <w:r>
              <w:rPr>
                <w:rFonts w:ascii="Times New Roman"/>
                <w:spacing w:val="-1"/>
              </w:rPr>
              <w:t>(95%</w:t>
            </w:r>
            <w:r>
              <w:rPr>
                <w:rFonts w:ascii="Times New Roman"/>
                <w:spacing w:val="1"/>
              </w:rPr>
              <w:t xml:space="preserve"> </w:t>
            </w:r>
            <w:r>
              <w:rPr>
                <w:rFonts w:ascii="Times New Roman"/>
                <w:spacing w:val="-2"/>
              </w:rPr>
              <w:t>CI)</w:t>
            </w:r>
          </w:p>
        </w:tc>
        <w:tc>
          <w:tcPr>
            <w:tcW w:w="5534" w:type="dxa"/>
            <w:gridSpan w:val="3"/>
            <w:tcBorders>
              <w:top w:val="single" w:sz="5" w:space="0" w:color="000000"/>
              <w:left w:val="single" w:sz="5" w:space="0" w:color="000000"/>
              <w:bottom w:val="single" w:sz="13" w:space="0" w:color="000000"/>
              <w:right w:val="single" w:sz="5" w:space="0" w:color="000000"/>
            </w:tcBorders>
          </w:tcPr>
          <w:p w14:paraId="5DD56A72"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0.64 </w:t>
            </w:r>
            <w:r>
              <w:rPr>
                <w:rFonts w:ascii="Times New Roman"/>
                <w:spacing w:val="-1"/>
              </w:rPr>
              <w:t>[0.41,</w:t>
            </w:r>
            <w:r>
              <w:rPr>
                <w:rFonts w:ascii="Times New Roman"/>
              </w:rPr>
              <w:t xml:space="preserve"> </w:t>
            </w:r>
            <w:r>
              <w:rPr>
                <w:rFonts w:ascii="Times New Roman"/>
                <w:spacing w:val="-1"/>
              </w:rPr>
              <w:t>0.99]</w:t>
            </w:r>
          </w:p>
        </w:tc>
      </w:tr>
      <w:tr w:rsidR="002E30F6" w14:paraId="2A25887D" w14:textId="77777777" w:rsidTr="005364BB">
        <w:trPr>
          <w:cantSplit/>
        </w:trPr>
        <w:tc>
          <w:tcPr>
            <w:tcW w:w="2971" w:type="dxa"/>
            <w:tcBorders>
              <w:top w:val="single" w:sz="12" w:space="0" w:color="000000"/>
              <w:left w:val="single" w:sz="5" w:space="0" w:color="000000"/>
              <w:bottom w:val="single" w:sz="5" w:space="0" w:color="000000"/>
              <w:right w:val="single" w:sz="5" w:space="0" w:color="000000"/>
            </w:tcBorders>
          </w:tcPr>
          <w:p w14:paraId="39F4A8C2" w14:textId="77777777" w:rsidR="002E30F6" w:rsidRDefault="002E30F6" w:rsidP="005364BB">
            <w:pPr>
              <w:pStyle w:val="TableParagraph"/>
              <w:widowControl/>
              <w:ind w:left="982"/>
              <w:rPr>
                <w:rFonts w:ascii="Times New Roman" w:eastAsia="Times New Roman" w:hAnsi="Times New Roman"/>
              </w:rPr>
            </w:pPr>
            <w:r>
              <w:rPr>
                <w:rFonts w:ascii="Times New Roman"/>
                <w:b/>
                <w:spacing w:val="-1"/>
              </w:rPr>
              <w:t>Topotecan</w:t>
            </w:r>
          </w:p>
        </w:tc>
        <w:tc>
          <w:tcPr>
            <w:tcW w:w="5534" w:type="dxa"/>
            <w:gridSpan w:val="3"/>
            <w:tcBorders>
              <w:top w:val="single" w:sz="13" w:space="0" w:color="000000"/>
              <w:left w:val="single" w:sz="5" w:space="0" w:color="000000"/>
              <w:bottom w:val="single" w:sz="5" w:space="0" w:color="000000"/>
              <w:right w:val="single" w:sz="5" w:space="0" w:color="000000"/>
            </w:tcBorders>
          </w:tcPr>
          <w:p w14:paraId="79FAEB65" w14:textId="0C6E3D4C" w:rsidR="002E30F6" w:rsidRDefault="002E30F6" w:rsidP="005364BB">
            <w:pPr>
              <w:pStyle w:val="TableParagraph"/>
              <w:widowControl/>
              <w:jc w:val="center"/>
              <w:rPr>
                <w:rFonts w:ascii="Times New Roman" w:eastAsia="Times New Roman" w:hAnsi="Times New Roman"/>
              </w:rPr>
            </w:pPr>
            <w:r>
              <w:rPr>
                <w:rFonts w:ascii="Times New Roman"/>
              </w:rPr>
              <w:t>n</w:t>
            </w:r>
            <w:r w:rsidR="00396A38">
              <w:rPr>
                <w:rFonts w:ascii="Times New Roman"/>
              </w:rPr>
              <w:t> </w:t>
            </w:r>
            <w:r>
              <w:rPr>
                <w:rFonts w:ascii="Times New Roman"/>
              </w:rPr>
              <w:t>=</w:t>
            </w:r>
            <w:r w:rsidR="00401439">
              <w:rPr>
                <w:rFonts w:ascii="Times New Roman"/>
              </w:rPr>
              <w:t> </w:t>
            </w:r>
            <w:r>
              <w:rPr>
                <w:rFonts w:ascii="Times New Roman"/>
              </w:rPr>
              <w:t>120</w:t>
            </w:r>
          </w:p>
        </w:tc>
      </w:tr>
      <w:tr w:rsidR="002E30F6" w14:paraId="11F29613"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7CF1F48E" w14:textId="77777777" w:rsidR="002E30F6" w:rsidRDefault="002E30F6" w:rsidP="005364BB">
            <w:pPr>
              <w:pStyle w:val="TableParagraph"/>
              <w:widowControl/>
              <w:ind w:left="507"/>
              <w:rPr>
                <w:rFonts w:ascii="Times New Roman" w:eastAsia="Times New Roman" w:hAnsi="Times New Roman"/>
              </w:rPr>
            </w:pPr>
            <w:r>
              <w:rPr>
                <w:rFonts w:ascii="Times New Roman"/>
                <w:spacing w:val="-1"/>
              </w:rPr>
              <w:t>Median</w:t>
            </w:r>
            <w:r>
              <w:rPr>
                <w:rFonts w:ascii="Times New Roman"/>
              </w:rPr>
              <w:t xml:space="preserve"> </w:t>
            </w:r>
            <w:r>
              <w:rPr>
                <w:rFonts w:ascii="Times New Roman"/>
                <w:spacing w:val="-1"/>
              </w:rPr>
              <w:t>PFS</w:t>
            </w:r>
            <w:r>
              <w:rPr>
                <w:rFonts w:ascii="Times New Roman"/>
                <w:spacing w:val="-3"/>
              </w:rPr>
              <w:t xml:space="preserve"> </w:t>
            </w:r>
            <w:r>
              <w:rPr>
                <w:rFonts w:ascii="Times New Roman"/>
                <w:spacing w:val="-1"/>
              </w:rPr>
              <w:t>(months)</w:t>
            </w:r>
          </w:p>
        </w:tc>
        <w:tc>
          <w:tcPr>
            <w:tcW w:w="2842" w:type="dxa"/>
            <w:gridSpan w:val="2"/>
            <w:tcBorders>
              <w:top w:val="single" w:sz="5" w:space="0" w:color="000000"/>
              <w:left w:val="single" w:sz="5" w:space="0" w:color="000000"/>
              <w:bottom w:val="single" w:sz="5" w:space="0" w:color="000000"/>
              <w:right w:val="single" w:sz="5" w:space="0" w:color="000000"/>
            </w:tcBorders>
          </w:tcPr>
          <w:p w14:paraId="693FE0EC" w14:textId="77777777" w:rsidR="002E30F6" w:rsidRDefault="002E30F6" w:rsidP="005364BB">
            <w:pPr>
              <w:pStyle w:val="TableParagraph"/>
              <w:widowControl/>
              <w:jc w:val="center"/>
              <w:rPr>
                <w:rFonts w:ascii="Times New Roman" w:eastAsia="Times New Roman" w:hAnsi="Times New Roman"/>
              </w:rPr>
            </w:pPr>
            <w:r>
              <w:rPr>
                <w:rFonts w:ascii="Times New Roman"/>
              </w:rPr>
              <w:t>2.1</w:t>
            </w:r>
          </w:p>
        </w:tc>
        <w:tc>
          <w:tcPr>
            <w:tcW w:w="2693" w:type="dxa"/>
            <w:tcBorders>
              <w:top w:val="single" w:sz="5" w:space="0" w:color="000000"/>
              <w:left w:val="single" w:sz="5" w:space="0" w:color="000000"/>
              <w:bottom w:val="single" w:sz="5" w:space="0" w:color="000000"/>
              <w:right w:val="single" w:sz="5" w:space="0" w:color="000000"/>
            </w:tcBorders>
          </w:tcPr>
          <w:p w14:paraId="52A4A8F5" w14:textId="77777777" w:rsidR="002E30F6" w:rsidRDefault="002E30F6" w:rsidP="005364BB">
            <w:pPr>
              <w:pStyle w:val="TableParagraph"/>
              <w:widowControl/>
              <w:ind w:right="5"/>
              <w:jc w:val="center"/>
              <w:rPr>
                <w:rFonts w:ascii="Times New Roman" w:eastAsia="Times New Roman" w:hAnsi="Times New Roman"/>
              </w:rPr>
            </w:pPr>
            <w:r>
              <w:rPr>
                <w:rFonts w:ascii="Times New Roman"/>
              </w:rPr>
              <w:t>6.2</w:t>
            </w:r>
          </w:p>
        </w:tc>
      </w:tr>
      <w:tr w:rsidR="002E30F6" w14:paraId="57536051"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22740CEE" w14:textId="77777777" w:rsidR="002E30F6" w:rsidRDefault="002E30F6" w:rsidP="005364BB">
            <w:pPr>
              <w:pStyle w:val="TableParagraph"/>
              <w:widowControl/>
              <w:ind w:left="493"/>
              <w:rPr>
                <w:rFonts w:ascii="Times New Roman" w:eastAsia="Times New Roman" w:hAnsi="Times New Roman"/>
              </w:rPr>
            </w:pPr>
            <w:r>
              <w:rPr>
                <w:rFonts w:ascii="Times New Roman"/>
                <w:spacing w:val="-1"/>
              </w:rPr>
              <w:t>Hazard</w:t>
            </w:r>
            <w:r>
              <w:rPr>
                <w:rFonts w:ascii="Times New Roman"/>
              </w:rPr>
              <w:t xml:space="preserve"> ratio</w:t>
            </w:r>
            <w:r>
              <w:rPr>
                <w:rFonts w:ascii="Times New Roman"/>
                <w:spacing w:val="-3"/>
              </w:rPr>
              <w:t xml:space="preserve"> </w:t>
            </w:r>
            <w:r>
              <w:rPr>
                <w:rFonts w:ascii="Times New Roman"/>
                <w:spacing w:val="-1"/>
              </w:rPr>
              <w:t>(95%</w:t>
            </w:r>
            <w:r>
              <w:rPr>
                <w:rFonts w:ascii="Times New Roman"/>
                <w:spacing w:val="1"/>
              </w:rPr>
              <w:t xml:space="preserve"> </w:t>
            </w:r>
            <w:r>
              <w:rPr>
                <w:rFonts w:ascii="Times New Roman"/>
                <w:spacing w:val="-2"/>
              </w:rPr>
              <w:t>CI)</w:t>
            </w:r>
          </w:p>
        </w:tc>
        <w:tc>
          <w:tcPr>
            <w:tcW w:w="5534" w:type="dxa"/>
            <w:gridSpan w:val="3"/>
            <w:tcBorders>
              <w:top w:val="single" w:sz="5" w:space="0" w:color="000000"/>
              <w:left w:val="single" w:sz="5" w:space="0" w:color="000000"/>
              <w:bottom w:val="single" w:sz="5" w:space="0" w:color="000000"/>
              <w:right w:val="single" w:sz="5" w:space="0" w:color="000000"/>
            </w:tcBorders>
          </w:tcPr>
          <w:p w14:paraId="5920B883"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0.28 </w:t>
            </w:r>
            <w:r>
              <w:rPr>
                <w:rFonts w:ascii="Times New Roman"/>
                <w:spacing w:val="-1"/>
              </w:rPr>
              <w:t>[0.18,</w:t>
            </w:r>
            <w:r>
              <w:rPr>
                <w:rFonts w:ascii="Times New Roman"/>
              </w:rPr>
              <w:t xml:space="preserve"> </w:t>
            </w:r>
            <w:r>
              <w:rPr>
                <w:rFonts w:ascii="Times New Roman"/>
                <w:spacing w:val="-1"/>
              </w:rPr>
              <w:t>0.44]</w:t>
            </w:r>
          </w:p>
        </w:tc>
      </w:tr>
      <w:tr w:rsidR="002E30F6" w14:paraId="5ABD60F8"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34A2DE64" w14:textId="77777777" w:rsidR="002E30F6" w:rsidRDefault="002E30F6" w:rsidP="00B74CA8">
            <w:pPr>
              <w:pStyle w:val="TableParagraph"/>
              <w:widowControl/>
              <w:ind w:left="504"/>
              <w:rPr>
                <w:rFonts w:ascii="Times New Roman" w:eastAsia="Times New Roman" w:hAnsi="Times New Roman"/>
              </w:rPr>
            </w:pPr>
            <w:r>
              <w:rPr>
                <w:rFonts w:ascii="Times New Roman"/>
                <w:spacing w:val="-1"/>
              </w:rPr>
              <w:t>Median</w:t>
            </w:r>
            <w:r>
              <w:rPr>
                <w:rFonts w:ascii="Times New Roman"/>
              </w:rPr>
              <w:t xml:space="preserve"> </w:t>
            </w:r>
            <w:r>
              <w:rPr>
                <w:rFonts w:ascii="Times New Roman"/>
                <w:spacing w:val="-1"/>
              </w:rPr>
              <w:t>OS (months)</w:t>
            </w:r>
          </w:p>
        </w:tc>
        <w:tc>
          <w:tcPr>
            <w:tcW w:w="2842" w:type="dxa"/>
            <w:gridSpan w:val="2"/>
            <w:tcBorders>
              <w:top w:val="single" w:sz="5" w:space="0" w:color="000000"/>
              <w:left w:val="single" w:sz="5" w:space="0" w:color="000000"/>
              <w:bottom w:val="single" w:sz="5" w:space="0" w:color="000000"/>
              <w:right w:val="single" w:sz="5" w:space="0" w:color="000000"/>
            </w:tcBorders>
          </w:tcPr>
          <w:p w14:paraId="673A696F" w14:textId="77777777" w:rsidR="002E30F6" w:rsidRDefault="002E30F6" w:rsidP="005364BB">
            <w:pPr>
              <w:pStyle w:val="TableParagraph"/>
              <w:widowControl/>
              <w:jc w:val="center"/>
              <w:rPr>
                <w:rFonts w:ascii="Times New Roman" w:eastAsia="Times New Roman" w:hAnsi="Times New Roman"/>
              </w:rPr>
            </w:pPr>
            <w:r>
              <w:rPr>
                <w:rFonts w:ascii="Times New Roman"/>
              </w:rPr>
              <w:t>13.3</w:t>
            </w:r>
          </w:p>
        </w:tc>
        <w:tc>
          <w:tcPr>
            <w:tcW w:w="2693" w:type="dxa"/>
            <w:tcBorders>
              <w:top w:val="single" w:sz="5" w:space="0" w:color="000000"/>
              <w:left w:val="single" w:sz="5" w:space="0" w:color="000000"/>
              <w:bottom w:val="single" w:sz="5" w:space="0" w:color="000000"/>
              <w:right w:val="single" w:sz="5" w:space="0" w:color="000000"/>
            </w:tcBorders>
          </w:tcPr>
          <w:p w14:paraId="46EBAFA0" w14:textId="77777777" w:rsidR="002E30F6" w:rsidRDefault="002E30F6" w:rsidP="005364BB">
            <w:pPr>
              <w:pStyle w:val="TableParagraph"/>
              <w:widowControl/>
              <w:jc w:val="center"/>
              <w:rPr>
                <w:rFonts w:ascii="Times New Roman" w:eastAsia="Times New Roman" w:hAnsi="Times New Roman"/>
              </w:rPr>
            </w:pPr>
            <w:r>
              <w:rPr>
                <w:rFonts w:ascii="Times New Roman"/>
              </w:rPr>
              <w:t>13.8</w:t>
            </w:r>
          </w:p>
        </w:tc>
      </w:tr>
      <w:tr w:rsidR="002E30F6" w14:paraId="7E0D2633" w14:textId="77777777" w:rsidTr="005364BB">
        <w:trPr>
          <w:cantSplit/>
        </w:trPr>
        <w:tc>
          <w:tcPr>
            <w:tcW w:w="2971" w:type="dxa"/>
            <w:tcBorders>
              <w:top w:val="single" w:sz="5" w:space="0" w:color="000000"/>
              <w:left w:val="single" w:sz="5" w:space="0" w:color="000000"/>
              <w:bottom w:val="single" w:sz="12" w:space="0" w:color="000000"/>
              <w:right w:val="single" w:sz="5" w:space="0" w:color="000000"/>
            </w:tcBorders>
          </w:tcPr>
          <w:p w14:paraId="2E3DEDC0" w14:textId="77777777" w:rsidR="002E30F6" w:rsidRDefault="002E30F6" w:rsidP="005364BB">
            <w:pPr>
              <w:pStyle w:val="TableParagraph"/>
              <w:widowControl/>
              <w:ind w:left="493"/>
              <w:rPr>
                <w:rFonts w:ascii="Times New Roman" w:eastAsia="Times New Roman" w:hAnsi="Times New Roman"/>
              </w:rPr>
            </w:pPr>
            <w:r>
              <w:rPr>
                <w:rFonts w:ascii="Times New Roman"/>
                <w:spacing w:val="-1"/>
              </w:rPr>
              <w:t>Hazard</w:t>
            </w:r>
            <w:r>
              <w:rPr>
                <w:rFonts w:ascii="Times New Roman"/>
              </w:rPr>
              <w:t xml:space="preserve"> ratio</w:t>
            </w:r>
            <w:r>
              <w:rPr>
                <w:rFonts w:ascii="Times New Roman"/>
                <w:spacing w:val="-3"/>
              </w:rPr>
              <w:t xml:space="preserve"> </w:t>
            </w:r>
            <w:r>
              <w:rPr>
                <w:rFonts w:ascii="Times New Roman"/>
                <w:spacing w:val="-1"/>
              </w:rPr>
              <w:t>(95%</w:t>
            </w:r>
            <w:r>
              <w:rPr>
                <w:rFonts w:ascii="Times New Roman"/>
                <w:spacing w:val="1"/>
              </w:rPr>
              <w:t xml:space="preserve"> </w:t>
            </w:r>
            <w:r>
              <w:rPr>
                <w:rFonts w:ascii="Times New Roman"/>
                <w:spacing w:val="-2"/>
              </w:rPr>
              <w:t>CI)</w:t>
            </w:r>
          </w:p>
        </w:tc>
        <w:tc>
          <w:tcPr>
            <w:tcW w:w="5534" w:type="dxa"/>
            <w:gridSpan w:val="3"/>
            <w:tcBorders>
              <w:top w:val="single" w:sz="5" w:space="0" w:color="000000"/>
              <w:left w:val="single" w:sz="5" w:space="0" w:color="000000"/>
              <w:bottom w:val="single" w:sz="13" w:space="0" w:color="000000"/>
              <w:right w:val="single" w:sz="5" w:space="0" w:color="000000"/>
            </w:tcBorders>
          </w:tcPr>
          <w:p w14:paraId="18D6A88F"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1.07 </w:t>
            </w:r>
            <w:r>
              <w:rPr>
                <w:rFonts w:ascii="Times New Roman"/>
                <w:spacing w:val="-1"/>
              </w:rPr>
              <w:t>[0.70,</w:t>
            </w:r>
            <w:r>
              <w:rPr>
                <w:rFonts w:ascii="Times New Roman"/>
              </w:rPr>
              <w:t xml:space="preserve"> </w:t>
            </w:r>
            <w:r>
              <w:rPr>
                <w:rFonts w:ascii="Times New Roman"/>
                <w:spacing w:val="-1"/>
              </w:rPr>
              <w:t>1.63]</w:t>
            </w:r>
          </w:p>
        </w:tc>
      </w:tr>
      <w:tr w:rsidR="002E30F6" w14:paraId="47D499E1" w14:textId="77777777" w:rsidTr="005364BB">
        <w:trPr>
          <w:cantSplit/>
        </w:trPr>
        <w:tc>
          <w:tcPr>
            <w:tcW w:w="2971" w:type="dxa"/>
            <w:tcBorders>
              <w:top w:val="single" w:sz="12" w:space="0" w:color="000000"/>
              <w:left w:val="single" w:sz="5" w:space="0" w:color="000000"/>
              <w:bottom w:val="single" w:sz="5" w:space="0" w:color="000000"/>
              <w:right w:val="single" w:sz="5" w:space="0" w:color="000000"/>
            </w:tcBorders>
          </w:tcPr>
          <w:p w14:paraId="597F71D4" w14:textId="77777777" w:rsidR="002E30F6" w:rsidRDefault="002E30F6" w:rsidP="005364BB">
            <w:pPr>
              <w:pStyle w:val="TableParagraph"/>
              <w:widowControl/>
              <w:jc w:val="center"/>
              <w:rPr>
                <w:rFonts w:ascii="Times New Roman" w:eastAsia="Times New Roman" w:hAnsi="Times New Roman"/>
              </w:rPr>
            </w:pPr>
            <w:r>
              <w:rPr>
                <w:rFonts w:ascii="Times New Roman"/>
                <w:b/>
              </w:rPr>
              <w:t>PLD</w:t>
            </w:r>
          </w:p>
        </w:tc>
        <w:tc>
          <w:tcPr>
            <w:tcW w:w="5534" w:type="dxa"/>
            <w:gridSpan w:val="3"/>
            <w:tcBorders>
              <w:top w:val="single" w:sz="13" w:space="0" w:color="000000"/>
              <w:left w:val="single" w:sz="5" w:space="0" w:color="000000"/>
              <w:bottom w:val="single" w:sz="5" w:space="0" w:color="000000"/>
              <w:right w:val="single" w:sz="5" w:space="0" w:color="000000"/>
            </w:tcBorders>
          </w:tcPr>
          <w:p w14:paraId="093EC33C" w14:textId="2851BC02" w:rsidR="002E30F6" w:rsidRDefault="002E30F6" w:rsidP="005364BB">
            <w:pPr>
              <w:pStyle w:val="TableParagraph"/>
              <w:widowControl/>
              <w:jc w:val="center"/>
              <w:rPr>
                <w:rFonts w:ascii="Times New Roman" w:eastAsia="Times New Roman" w:hAnsi="Times New Roman"/>
              </w:rPr>
            </w:pPr>
            <w:r>
              <w:rPr>
                <w:rFonts w:ascii="Times New Roman"/>
              </w:rPr>
              <w:t>n</w:t>
            </w:r>
            <w:r w:rsidR="00401439">
              <w:rPr>
                <w:rFonts w:ascii="Times New Roman"/>
              </w:rPr>
              <w:t> </w:t>
            </w:r>
            <w:r>
              <w:rPr>
                <w:rFonts w:ascii="Times New Roman"/>
              </w:rPr>
              <w:t>=</w:t>
            </w:r>
            <w:r w:rsidR="00401439">
              <w:rPr>
                <w:rFonts w:ascii="Times New Roman"/>
              </w:rPr>
              <w:t> </w:t>
            </w:r>
            <w:r>
              <w:rPr>
                <w:rFonts w:ascii="Times New Roman"/>
              </w:rPr>
              <w:t>126</w:t>
            </w:r>
          </w:p>
        </w:tc>
      </w:tr>
      <w:tr w:rsidR="002E30F6" w14:paraId="19116D90"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422038B6" w14:textId="77777777" w:rsidR="002E30F6" w:rsidRDefault="002E30F6" w:rsidP="005364BB">
            <w:pPr>
              <w:pStyle w:val="TableParagraph"/>
              <w:widowControl/>
              <w:ind w:left="505"/>
              <w:rPr>
                <w:rFonts w:ascii="Times New Roman" w:eastAsia="Times New Roman" w:hAnsi="Times New Roman"/>
              </w:rPr>
            </w:pPr>
            <w:r>
              <w:rPr>
                <w:rFonts w:ascii="Times New Roman"/>
                <w:spacing w:val="-1"/>
              </w:rPr>
              <w:t>Median</w:t>
            </w:r>
            <w:r>
              <w:rPr>
                <w:rFonts w:ascii="Times New Roman"/>
              </w:rPr>
              <w:t xml:space="preserve"> </w:t>
            </w:r>
            <w:r>
              <w:rPr>
                <w:rFonts w:ascii="Times New Roman"/>
                <w:spacing w:val="-1"/>
              </w:rPr>
              <w:t>PFS</w:t>
            </w:r>
            <w:r>
              <w:rPr>
                <w:rFonts w:ascii="Times New Roman"/>
                <w:spacing w:val="-3"/>
              </w:rPr>
              <w:t xml:space="preserve"> </w:t>
            </w:r>
            <w:r>
              <w:rPr>
                <w:rFonts w:ascii="Times New Roman"/>
                <w:spacing w:val="-1"/>
              </w:rPr>
              <w:t>(months)</w:t>
            </w:r>
          </w:p>
        </w:tc>
        <w:tc>
          <w:tcPr>
            <w:tcW w:w="2842" w:type="dxa"/>
            <w:gridSpan w:val="2"/>
            <w:tcBorders>
              <w:top w:val="single" w:sz="5" w:space="0" w:color="000000"/>
              <w:left w:val="single" w:sz="5" w:space="0" w:color="000000"/>
              <w:bottom w:val="single" w:sz="5" w:space="0" w:color="000000"/>
              <w:right w:val="single" w:sz="5" w:space="0" w:color="000000"/>
            </w:tcBorders>
          </w:tcPr>
          <w:p w14:paraId="692C6E23" w14:textId="77777777" w:rsidR="002E30F6" w:rsidRDefault="002E30F6" w:rsidP="005364BB">
            <w:pPr>
              <w:pStyle w:val="TableParagraph"/>
              <w:widowControl/>
              <w:jc w:val="center"/>
              <w:rPr>
                <w:rFonts w:ascii="Times New Roman" w:eastAsia="Times New Roman" w:hAnsi="Times New Roman"/>
              </w:rPr>
            </w:pPr>
            <w:r>
              <w:rPr>
                <w:rFonts w:ascii="Times New Roman"/>
              </w:rPr>
              <w:t>3.5</w:t>
            </w:r>
          </w:p>
        </w:tc>
        <w:tc>
          <w:tcPr>
            <w:tcW w:w="2693" w:type="dxa"/>
            <w:tcBorders>
              <w:top w:val="single" w:sz="5" w:space="0" w:color="000000"/>
              <w:left w:val="single" w:sz="5" w:space="0" w:color="000000"/>
              <w:bottom w:val="single" w:sz="5" w:space="0" w:color="000000"/>
              <w:right w:val="single" w:sz="5" w:space="0" w:color="000000"/>
            </w:tcBorders>
          </w:tcPr>
          <w:p w14:paraId="688A349E" w14:textId="77777777" w:rsidR="002E30F6" w:rsidRDefault="002E30F6" w:rsidP="005364BB">
            <w:pPr>
              <w:pStyle w:val="TableParagraph"/>
              <w:widowControl/>
              <w:ind w:right="5"/>
              <w:jc w:val="center"/>
              <w:rPr>
                <w:rFonts w:ascii="Times New Roman" w:eastAsia="Times New Roman" w:hAnsi="Times New Roman"/>
              </w:rPr>
            </w:pPr>
            <w:r>
              <w:rPr>
                <w:rFonts w:ascii="Times New Roman"/>
              </w:rPr>
              <w:t>5.1</w:t>
            </w:r>
          </w:p>
        </w:tc>
      </w:tr>
      <w:tr w:rsidR="002E30F6" w14:paraId="14D0B215"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4CA4F0D3" w14:textId="77777777" w:rsidR="002E30F6" w:rsidRDefault="002E30F6" w:rsidP="005364BB">
            <w:pPr>
              <w:pStyle w:val="TableParagraph"/>
              <w:widowControl/>
              <w:ind w:left="493"/>
              <w:rPr>
                <w:rFonts w:ascii="Times New Roman" w:eastAsia="Times New Roman" w:hAnsi="Times New Roman"/>
              </w:rPr>
            </w:pPr>
            <w:r>
              <w:rPr>
                <w:rFonts w:ascii="Times New Roman"/>
                <w:spacing w:val="-1"/>
              </w:rPr>
              <w:t>Hazard</w:t>
            </w:r>
            <w:r>
              <w:rPr>
                <w:rFonts w:ascii="Times New Roman"/>
              </w:rPr>
              <w:t xml:space="preserve"> ratio</w:t>
            </w:r>
            <w:r>
              <w:rPr>
                <w:rFonts w:ascii="Times New Roman"/>
                <w:spacing w:val="-3"/>
              </w:rPr>
              <w:t xml:space="preserve"> </w:t>
            </w:r>
            <w:r>
              <w:rPr>
                <w:rFonts w:ascii="Times New Roman"/>
                <w:spacing w:val="-1"/>
              </w:rPr>
              <w:t>(95%</w:t>
            </w:r>
            <w:r>
              <w:rPr>
                <w:rFonts w:ascii="Times New Roman"/>
                <w:spacing w:val="1"/>
              </w:rPr>
              <w:t xml:space="preserve"> </w:t>
            </w:r>
            <w:r>
              <w:rPr>
                <w:rFonts w:ascii="Times New Roman"/>
                <w:spacing w:val="-2"/>
              </w:rPr>
              <w:t>CI)</w:t>
            </w:r>
          </w:p>
        </w:tc>
        <w:tc>
          <w:tcPr>
            <w:tcW w:w="5534" w:type="dxa"/>
            <w:gridSpan w:val="3"/>
            <w:tcBorders>
              <w:top w:val="single" w:sz="5" w:space="0" w:color="000000"/>
              <w:left w:val="single" w:sz="5" w:space="0" w:color="000000"/>
              <w:bottom w:val="single" w:sz="5" w:space="0" w:color="000000"/>
              <w:right w:val="single" w:sz="5" w:space="0" w:color="000000"/>
            </w:tcBorders>
          </w:tcPr>
          <w:p w14:paraId="6EB79B60"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0.53 </w:t>
            </w:r>
            <w:r>
              <w:rPr>
                <w:rFonts w:ascii="Times New Roman"/>
                <w:spacing w:val="-1"/>
              </w:rPr>
              <w:t>[0.36,</w:t>
            </w:r>
            <w:r>
              <w:rPr>
                <w:rFonts w:ascii="Times New Roman"/>
              </w:rPr>
              <w:t xml:space="preserve"> </w:t>
            </w:r>
            <w:r>
              <w:rPr>
                <w:rFonts w:ascii="Times New Roman"/>
                <w:spacing w:val="-1"/>
              </w:rPr>
              <w:t>0.77]</w:t>
            </w:r>
          </w:p>
        </w:tc>
      </w:tr>
      <w:tr w:rsidR="002E30F6" w14:paraId="46280D3B"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254C7B04" w14:textId="77777777" w:rsidR="002E30F6" w:rsidRDefault="002E30F6" w:rsidP="00B74CA8">
            <w:pPr>
              <w:pStyle w:val="TableParagraph"/>
              <w:widowControl/>
              <w:ind w:left="504"/>
              <w:rPr>
                <w:rFonts w:ascii="Times New Roman" w:eastAsia="Times New Roman" w:hAnsi="Times New Roman"/>
              </w:rPr>
            </w:pPr>
            <w:r>
              <w:rPr>
                <w:rFonts w:ascii="Times New Roman"/>
                <w:spacing w:val="-1"/>
              </w:rPr>
              <w:t>Median</w:t>
            </w:r>
            <w:r>
              <w:rPr>
                <w:rFonts w:ascii="Times New Roman"/>
              </w:rPr>
              <w:t xml:space="preserve"> </w:t>
            </w:r>
            <w:r>
              <w:rPr>
                <w:rFonts w:ascii="Times New Roman"/>
                <w:spacing w:val="-1"/>
              </w:rPr>
              <w:t>OS (months)</w:t>
            </w:r>
          </w:p>
        </w:tc>
        <w:tc>
          <w:tcPr>
            <w:tcW w:w="2767" w:type="dxa"/>
            <w:tcBorders>
              <w:top w:val="single" w:sz="5" w:space="0" w:color="000000"/>
              <w:left w:val="single" w:sz="5" w:space="0" w:color="000000"/>
              <w:bottom w:val="single" w:sz="5" w:space="0" w:color="000000"/>
              <w:right w:val="single" w:sz="5" w:space="0" w:color="000000"/>
            </w:tcBorders>
          </w:tcPr>
          <w:p w14:paraId="02180274" w14:textId="77777777" w:rsidR="002E30F6" w:rsidRDefault="002E30F6" w:rsidP="005364BB">
            <w:pPr>
              <w:pStyle w:val="TableParagraph"/>
              <w:widowControl/>
              <w:jc w:val="center"/>
              <w:rPr>
                <w:rFonts w:ascii="Times New Roman" w:eastAsia="Times New Roman" w:hAnsi="Times New Roman"/>
              </w:rPr>
            </w:pPr>
            <w:r>
              <w:rPr>
                <w:rFonts w:ascii="Times New Roman"/>
              </w:rPr>
              <w:t>14.1</w:t>
            </w:r>
          </w:p>
        </w:tc>
        <w:tc>
          <w:tcPr>
            <w:tcW w:w="2767" w:type="dxa"/>
            <w:gridSpan w:val="2"/>
            <w:tcBorders>
              <w:top w:val="single" w:sz="5" w:space="0" w:color="000000"/>
              <w:left w:val="single" w:sz="5" w:space="0" w:color="000000"/>
              <w:bottom w:val="single" w:sz="5" w:space="0" w:color="000000"/>
              <w:right w:val="single" w:sz="5" w:space="0" w:color="000000"/>
            </w:tcBorders>
          </w:tcPr>
          <w:p w14:paraId="6E22BFE1" w14:textId="77777777" w:rsidR="002E30F6" w:rsidRDefault="002E30F6" w:rsidP="005364BB">
            <w:pPr>
              <w:pStyle w:val="TableParagraph"/>
              <w:widowControl/>
              <w:jc w:val="center"/>
              <w:rPr>
                <w:rFonts w:ascii="Times New Roman" w:eastAsia="Times New Roman" w:hAnsi="Times New Roman"/>
              </w:rPr>
            </w:pPr>
            <w:r>
              <w:rPr>
                <w:rFonts w:ascii="Times New Roman"/>
              </w:rPr>
              <w:t>13.7</w:t>
            </w:r>
          </w:p>
        </w:tc>
      </w:tr>
      <w:tr w:rsidR="002E30F6" w14:paraId="5BCF1B86" w14:textId="77777777" w:rsidTr="005364BB">
        <w:trPr>
          <w:cantSplit/>
        </w:trPr>
        <w:tc>
          <w:tcPr>
            <w:tcW w:w="2971" w:type="dxa"/>
            <w:tcBorders>
              <w:top w:val="single" w:sz="5" w:space="0" w:color="000000"/>
              <w:left w:val="single" w:sz="5" w:space="0" w:color="000000"/>
              <w:bottom w:val="single" w:sz="5" w:space="0" w:color="000000"/>
              <w:right w:val="single" w:sz="5" w:space="0" w:color="000000"/>
            </w:tcBorders>
          </w:tcPr>
          <w:p w14:paraId="09906FF9" w14:textId="77777777" w:rsidR="002E30F6" w:rsidRDefault="002E30F6" w:rsidP="005364BB">
            <w:pPr>
              <w:pStyle w:val="TableParagraph"/>
              <w:widowControl/>
              <w:ind w:left="493"/>
              <w:rPr>
                <w:rFonts w:ascii="Times New Roman" w:eastAsia="Times New Roman" w:hAnsi="Times New Roman"/>
              </w:rPr>
            </w:pPr>
            <w:r>
              <w:rPr>
                <w:rFonts w:ascii="Times New Roman"/>
                <w:spacing w:val="-1"/>
              </w:rPr>
              <w:t>Hazard</w:t>
            </w:r>
            <w:r>
              <w:rPr>
                <w:rFonts w:ascii="Times New Roman"/>
              </w:rPr>
              <w:t xml:space="preserve"> ratio</w:t>
            </w:r>
            <w:r>
              <w:rPr>
                <w:rFonts w:ascii="Times New Roman"/>
                <w:spacing w:val="-3"/>
              </w:rPr>
              <w:t xml:space="preserve"> </w:t>
            </w:r>
            <w:r>
              <w:rPr>
                <w:rFonts w:ascii="Times New Roman"/>
                <w:spacing w:val="-1"/>
              </w:rPr>
              <w:t>(95%</w:t>
            </w:r>
            <w:r>
              <w:rPr>
                <w:rFonts w:ascii="Times New Roman"/>
                <w:spacing w:val="1"/>
              </w:rPr>
              <w:t xml:space="preserve"> </w:t>
            </w:r>
            <w:r>
              <w:rPr>
                <w:rFonts w:ascii="Times New Roman"/>
                <w:spacing w:val="-2"/>
              </w:rPr>
              <w:t>CI)</w:t>
            </w:r>
          </w:p>
        </w:tc>
        <w:tc>
          <w:tcPr>
            <w:tcW w:w="5534" w:type="dxa"/>
            <w:gridSpan w:val="3"/>
            <w:tcBorders>
              <w:top w:val="single" w:sz="5" w:space="0" w:color="000000"/>
              <w:left w:val="single" w:sz="5" w:space="0" w:color="000000"/>
              <w:bottom w:val="single" w:sz="5" w:space="0" w:color="000000"/>
              <w:right w:val="single" w:sz="5" w:space="0" w:color="000000"/>
            </w:tcBorders>
          </w:tcPr>
          <w:p w14:paraId="05244747" w14:textId="77777777" w:rsidR="002E30F6" w:rsidRDefault="002E30F6" w:rsidP="005364BB">
            <w:pPr>
              <w:pStyle w:val="TableParagraph"/>
              <w:widowControl/>
              <w:jc w:val="center"/>
              <w:rPr>
                <w:rFonts w:ascii="Times New Roman" w:eastAsia="Times New Roman" w:hAnsi="Times New Roman"/>
              </w:rPr>
            </w:pPr>
            <w:r>
              <w:rPr>
                <w:rFonts w:ascii="Times New Roman"/>
              </w:rPr>
              <w:t xml:space="preserve">0.91 </w:t>
            </w:r>
            <w:r>
              <w:rPr>
                <w:rFonts w:ascii="Times New Roman"/>
                <w:spacing w:val="-1"/>
              </w:rPr>
              <w:t>[0.61,</w:t>
            </w:r>
            <w:r>
              <w:rPr>
                <w:rFonts w:ascii="Times New Roman"/>
              </w:rPr>
              <w:t xml:space="preserve"> </w:t>
            </w:r>
            <w:r>
              <w:rPr>
                <w:rFonts w:ascii="Times New Roman"/>
                <w:spacing w:val="-1"/>
              </w:rPr>
              <w:t>1.35]</w:t>
            </w:r>
          </w:p>
        </w:tc>
      </w:tr>
    </w:tbl>
    <w:p w14:paraId="335FCE61" w14:textId="77777777" w:rsidR="002E30F6" w:rsidRPr="003E37B0" w:rsidRDefault="002E30F6" w:rsidP="00B56F29">
      <w:pPr>
        <w:widowControl/>
        <w:rPr>
          <w:rFonts w:ascii="Times New Roman" w:eastAsia="Times New Roman" w:hAnsi="Times New Roman"/>
        </w:rPr>
      </w:pPr>
    </w:p>
    <w:p w14:paraId="7D7D2BE3" w14:textId="77777777" w:rsidR="00D15122" w:rsidRPr="003E37B0" w:rsidRDefault="009B0756" w:rsidP="00B56F29">
      <w:pPr>
        <w:keepNext/>
        <w:widowControl/>
        <w:rPr>
          <w:rFonts w:ascii="Times New Roman" w:eastAsia="Times New Roman" w:hAnsi="Times New Roman"/>
          <w:i/>
        </w:rPr>
      </w:pPr>
      <w:r w:rsidRPr="003E37B0">
        <w:rPr>
          <w:rFonts w:ascii="Times New Roman" w:hAnsi="Times New Roman"/>
          <w:i/>
          <w:u w:val="single" w:color="000000"/>
        </w:rPr>
        <w:t xml:space="preserve">Cervical </w:t>
      </w:r>
      <w:r w:rsidR="00DF3692">
        <w:rPr>
          <w:rFonts w:ascii="Times New Roman" w:hAnsi="Times New Roman"/>
          <w:i/>
          <w:u w:val="single" w:color="000000"/>
        </w:rPr>
        <w:t>c</w:t>
      </w:r>
      <w:r w:rsidRPr="003E37B0">
        <w:rPr>
          <w:rFonts w:ascii="Times New Roman" w:hAnsi="Times New Roman"/>
          <w:i/>
          <w:u w:val="single" w:color="000000"/>
        </w:rPr>
        <w:t>ancer</w:t>
      </w:r>
    </w:p>
    <w:p w14:paraId="46099CB3" w14:textId="77777777" w:rsidR="00D15122" w:rsidRPr="003E37B0" w:rsidRDefault="00D15122" w:rsidP="00B56F29">
      <w:pPr>
        <w:keepNext/>
        <w:widowControl/>
        <w:rPr>
          <w:rFonts w:ascii="Times New Roman" w:eastAsia="Times New Roman" w:hAnsi="Times New Roman"/>
        </w:rPr>
      </w:pPr>
    </w:p>
    <w:p w14:paraId="79CD54F8" w14:textId="77777777" w:rsidR="00D15122" w:rsidRPr="00F73426" w:rsidRDefault="009B0756" w:rsidP="00B56F29">
      <w:pPr>
        <w:keepNext/>
        <w:widowControl/>
        <w:spacing w:line="252" w:lineRule="exact"/>
        <w:rPr>
          <w:rFonts w:ascii="Times New Roman" w:eastAsia="Times New Roman" w:hAnsi="Times New Roman"/>
          <w:i/>
        </w:rPr>
      </w:pPr>
      <w:r w:rsidRPr="00F73426">
        <w:rPr>
          <w:rFonts w:ascii="Times New Roman" w:hAnsi="Times New Roman"/>
          <w:i/>
        </w:rPr>
        <w:t>GOG-0240</w:t>
      </w:r>
    </w:p>
    <w:p w14:paraId="5541950B" w14:textId="77777777" w:rsidR="00D15122" w:rsidRPr="003E37B0" w:rsidRDefault="009B0756" w:rsidP="00B56F29">
      <w:pPr>
        <w:pStyle w:val="BodyText"/>
        <w:widowControl/>
        <w:ind w:left="0"/>
      </w:pPr>
      <w:r w:rsidRPr="003E37B0">
        <w:t xml:space="preserve">The efficacy and safety of </w:t>
      </w:r>
      <w:r w:rsidR="00E748B5" w:rsidRPr="003E37B0">
        <w:t>b</w:t>
      </w:r>
      <w:r w:rsidR="00007842" w:rsidRPr="003E37B0">
        <w:t>evacizumab</w:t>
      </w:r>
      <w:r w:rsidRPr="003E37B0">
        <w:t xml:space="preserve"> in combination with chemotherapy (paclitaxel and cisplatin or paclitaxel and topotecan) in the treatment for patients with persistent, recurrent or metastatic carcinoma of the cervix was evaluated in study GOG-0240, a randomised, four-arm, open</w:t>
      </w:r>
      <w:r w:rsidR="00140208">
        <w:t>-</w:t>
      </w:r>
      <w:r w:rsidRPr="003E37B0">
        <w:t>label, multi</w:t>
      </w:r>
      <w:r w:rsidR="00C7282C">
        <w:noBreakHyphen/>
      </w:r>
      <w:r w:rsidRPr="003E37B0">
        <w:t>centre phase III trial.</w:t>
      </w:r>
    </w:p>
    <w:p w14:paraId="4FFFB703" w14:textId="77777777" w:rsidR="00D15122" w:rsidRPr="003E37B0" w:rsidRDefault="00D15122" w:rsidP="00B56F29">
      <w:pPr>
        <w:widowControl/>
        <w:rPr>
          <w:rFonts w:ascii="Times New Roman" w:eastAsia="Times New Roman" w:hAnsi="Times New Roman"/>
        </w:rPr>
      </w:pPr>
    </w:p>
    <w:p w14:paraId="201CDD23" w14:textId="20BE6967" w:rsidR="00D15122" w:rsidRPr="003E37B0" w:rsidRDefault="009B0756" w:rsidP="00B56F29">
      <w:pPr>
        <w:pStyle w:val="BodyText"/>
        <w:widowControl/>
        <w:ind w:left="0"/>
      </w:pPr>
      <w:r w:rsidRPr="003E37B0">
        <w:t>A total of 452</w:t>
      </w:r>
      <w:r w:rsidR="00EC2659">
        <w:t> </w:t>
      </w:r>
      <w:r w:rsidRPr="003E37B0">
        <w:t>patients were randomised to receive either:</w:t>
      </w:r>
    </w:p>
    <w:p w14:paraId="0E5C4289" w14:textId="77777777" w:rsidR="00D15122" w:rsidRPr="003E37B0" w:rsidRDefault="00D15122" w:rsidP="00B56F29">
      <w:pPr>
        <w:widowControl/>
        <w:rPr>
          <w:rFonts w:ascii="Times New Roman" w:eastAsia="Times New Roman" w:hAnsi="Times New Roman"/>
        </w:rPr>
      </w:pPr>
    </w:p>
    <w:p w14:paraId="04714BCD" w14:textId="29D70B1F" w:rsidR="00D15122" w:rsidRPr="003E37B0" w:rsidRDefault="009B0756" w:rsidP="001C32CA">
      <w:pPr>
        <w:pStyle w:val="BodyText"/>
        <w:widowControl/>
        <w:numPr>
          <w:ilvl w:val="1"/>
          <w:numId w:val="11"/>
        </w:numPr>
        <w:ind w:left="562" w:hanging="562"/>
      </w:pPr>
      <w:r w:rsidRPr="003E37B0">
        <w:t>Paclitaxel 135</w:t>
      </w:r>
      <w:r w:rsidR="00EC2659">
        <w:t> </w:t>
      </w:r>
      <w:r w:rsidRPr="003E37B0">
        <w:t>mg/m</w:t>
      </w:r>
      <w:r w:rsidRPr="005C0347">
        <w:rPr>
          <w:vertAlign w:val="superscript"/>
        </w:rPr>
        <w:t>2</w:t>
      </w:r>
      <w:r w:rsidRPr="00A04220">
        <w:t xml:space="preserve"> </w:t>
      </w:r>
      <w:r w:rsidR="00A04220">
        <w:t>intravenous</w:t>
      </w:r>
      <w:r w:rsidR="00256F87">
        <w:t>ly</w:t>
      </w:r>
      <w:r w:rsidRPr="003E37B0">
        <w:t xml:space="preserve"> over 24</w:t>
      </w:r>
      <w:r w:rsidR="00EC2659">
        <w:t> </w:t>
      </w:r>
      <w:r w:rsidRPr="003E37B0">
        <w:t>hours on Day 1 and cisplatin 50</w:t>
      </w:r>
      <w:r w:rsidR="00EC2659">
        <w:t> </w:t>
      </w:r>
      <w:r w:rsidRPr="003E37B0">
        <w:t>mg/m</w:t>
      </w:r>
      <w:r w:rsidRPr="005C0347">
        <w:rPr>
          <w:vertAlign w:val="superscript"/>
        </w:rPr>
        <w:t>2</w:t>
      </w:r>
      <w:r w:rsidRPr="00A04220">
        <w:t xml:space="preserve"> </w:t>
      </w:r>
      <w:r w:rsidR="00A04220">
        <w:t>intravenous</w:t>
      </w:r>
      <w:r w:rsidR="00256F87">
        <w:t>ly</w:t>
      </w:r>
      <w:r w:rsidRPr="003E37B0">
        <w:t xml:space="preserve"> on Day 2, every 3</w:t>
      </w:r>
      <w:r w:rsidR="00EC2659">
        <w:t> </w:t>
      </w:r>
      <w:r w:rsidRPr="003E37B0">
        <w:t>weeks (q3w); or</w:t>
      </w:r>
    </w:p>
    <w:p w14:paraId="0975BCA3" w14:textId="69EAD3DA" w:rsidR="00D15122" w:rsidRPr="003E37B0" w:rsidRDefault="009B0756" w:rsidP="001C32CA">
      <w:pPr>
        <w:pStyle w:val="BodyText"/>
        <w:widowControl/>
        <w:ind w:left="562"/>
      </w:pPr>
      <w:r w:rsidRPr="003E37B0">
        <w:t>Paclitaxel 175</w:t>
      </w:r>
      <w:r w:rsidR="00EC2659">
        <w:t> </w:t>
      </w:r>
      <w:r w:rsidRPr="003E37B0">
        <w:t>mg/m</w:t>
      </w:r>
      <w:r w:rsidRPr="005C0347">
        <w:rPr>
          <w:vertAlign w:val="superscript"/>
        </w:rPr>
        <w:t>2</w:t>
      </w:r>
      <w:r w:rsidRPr="00A04220">
        <w:t xml:space="preserve"> </w:t>
      </w:r>
      <w:r w:rsidR="00A04220">
        <w:t>intravenous</w:t>
      </w:r>
      <w:r w:rsidR="00256F87">
        <w:t>ly</w:t>
      </w:r>
      <w:r w:rsidRPr="003E37B0">
        <w:t xml:space="preserve"> over 3</w:t>
      </w:r>
      <w:r w:rsidR="00EC2659">
        <w:t> </w:t>
      </w:r>
      <w:r w:rsidRPr="003E37B0">
        <w:t>hours on Day 1 and cisplatin 50</w:t>
      </w:r>
      <w:r w:rsidR="00EC2659">
        <w:t> </w:t>
      </w:r>
      <w:r w:rsidRPr="003E37B0">
        <w:t>mg/m</w:t>
      </w:r>
      <w:r w:rsidRPr="005C0347">
        <w:rPr>
          <w:vertAlign w:val="superscript"/>
        </w:rPr>
        <w:t>2</w:t>
      </w:r>
      <w:r w:rsidRPr="00A04220">
        <w:t xml:space="preserve"> </w:t>
      </w:r>
      <w:r w:rsidR="00A04220">
        <w:t>intravenous</w:t>
      </w:r>
      <w:r w:rsidR="00256F87">
        <w:t>ly</w:t>
      </w:r>
      <w:r w:rsidRPr="003E37B0">
        <w:t xml:space="preserve"> on Day 2 (q3w); or</w:t>
      </w:r>
    </w:p>
    <w:p w14:paraId="04D25F6F" w14:textId="7B4FE248" w:rsidR="00D15122" w:rsidRPr="003E37B0" w:rsidRDefault="009B0756" w:rsidP="001C32CA">
      <w:pPr>
        <w:pStyle w:val="BodyText"/>
        <w:widowControl/>
        <w:ind w:left="562"/>
      </w:pPr>
      <w:r w:rsidRPr="003E37B0">
        <w:t>Paclitaxel 175</w:t>
      </w:r>
      <w:r w:rsidR="00EC2659">
        <w:t> </w:t>
      </w:r>
      <w:r w:rsidRPr="003E37B0">
        <w:t>mg/m</w:t>
      </w:r>
      <w:r w:rsidRPr="005C0347">
        <w:rPr>
          <w:vertAlign w:val="superscript"/>
        </w:rPr>
        <w:t>2</w:t>
      </w:r>
      <w:r w:rsidRPr="00A04220">
        <w:t xml:space="preserve"> </w:t>
      </w:r>
      <w:r w:rsidR="00A04220">
        <w:t>intravenous</w:t>
      </w:r>
      <w:r w:rsidR="00256F87">
        <w:t>ly</w:t>
      </w:r>
      <w:r w:rsidRPr="003E37B0">
        <w:t xml:space="preserve"> over 3</w:t>
      </w:r>
      <w:r w:rsidR="00EC2659">
        <w:t> </w:t>
      </w:r>
      <w:r w:rsidRPr="003E37B0">
        <w:t>hours on Day 1 and cisplatin 50</w:t>
      </w:r>
      <w:r w:rsidR="00EC2659">
        <w:t> </w:t>
      </w:r>
      <w:r w:rsidRPr="003E37B0">
        <w:t>mg/m</w:t>
      </w:r>
      <w:r w:rsidRPr="005C0347">
        <w:rPr>
          <w:vertAlign w:val="superscript"/>
        </w:rPr>
        <w:t>2</w:t>
      </w:r>
      <w:r w:rsidRPr="00A04220">
        <w:t xml:space="preserve"> </w:t>
      </w:r>
      <w:r w:rsidR="00A04220">
        <w:t>intravenous</w:t>
      </w:r>
      <w:r w:rsidR="00256F87">
        <w:t>ly</w:t>
      </w:r>
      <w:r w:rsidRPr="003E37B0">
        <w:t xml:space="preserve"> on Day 1 (q3w)</w:t>
      </w:r>
    </w:p>
    <w:p w14:paraId="15A3CADE" w14:textId="77777777" w:rsidR="00D15122" w:rsidRPr="003E37B0" w:rsidRDefault="00D15122" w:rsidP="001C32CA">
      <w:pPr>
        <w:widowControl/>
        <w:ind w:left="562" w:hanging="562"/>
        <w:rPr>
          <w:rFonts w:ascii="Times New Roman" w:eastAsia="Times New Roman" w:hAnsi="Times New Roman"/>
        </w:rPr>
      </w:pPr>
    </w:p>
    <w:p w14:paraId="47AA5A33" w14:textId="034D1342" w:rsidR="00D15122" w:rsidRPr="003E37B0" w:rsidRDefault="009B0756" w:rsidP="001C32CA">
      <w:pPr>
        <w:pStyle w:val="BodyText"/>
        <w:widowControl/>
        <w:numPr>
          <w:ilvl w:val="1"/>
          <w:numId w:val="11"/>
        </w:numPr>
        <w:ind w:left="562" w:hanging="562"/>
      </w:pPr>
      <w:r w:rsidRPr="003E37B0">
        <w:t>Paclitaxel 135</w:t>
      </w:r>
      <w:r w:rsidR="00EC2659">
        <w:t> </w:t>
      </w:r>
      <w:r w:rsidRPr="003E37B0">
        <w:t>mg/m</w:t>
      </w:r>
      <w:r w:rsidRPr="00935ED9">
        <w:rPr>
          <w:vertAlign w:val="superscript"/>
        </w:rPr>
        <w:t>2</w:t>
      </w:r>
      <w:r w:rsidRPr="00A04220">
        <w:t xml:space="preserve"> </w:t>
      </w:r>
      <w:r w:rsidR="00A04220">
        <w:t>intravenous</w:t>
      </w:r>
      <w:r w:rsidR="00256F87">
        <w:t>ly</w:t>
      </w:r>
      <w:r w:rsidRPr="003E37B0">
        <w:t xml:space="preserve"> over 24</w:t>
      </w:r>
      <w:r w:rsidR="00EC2659">
        <w:t> </w:t>
      </w:r>
      <w:r w:rsidRPr="003E37B0">
        <w:t>hours on Day 1 and cisplatin 50</w:t>
      </w:r>
      <w:r w:rsidR="00EC2659">
        <w:t> </w:t>
      </w:r>
      <w:r w:rsidRPr="003E37B0">
        <w:t>mg/m</w:t>
      </w:r>
      <w:r w:rsidRPr="005C0347">
        <w:rPr>
          <w:vertAlign w:val="superscript"/>
        </w:rPr>
        <w:t>2</w:t>
      </w:r>
      <w:r w:rsidRPr="00A04220">
        <w:t xml:space="preserve"> </w:t>
      </w:r>
      <w:r w:rsidR="00A04220">
        <w:t>intravenous</w:t>
      </w:r>
      <w:r w:rsidR="00256F87">
        <w:t>ly</w:t>
      </w:r>
      <w:r w:rsidRPr="003E37B0">
        <w:t xml:space="preserve"> on Day 2 plus</w:t>
      </w:r>
      <w:r w:rsidR="00A04220">
        <w:t xml:space="preserve"> </w:t>
      </w:r>
      <w:r w:rsidRPr="003E37B0">
        <w:t>bevacizumab 15</w:t>
      </w:r>
      <w:r w:rsidR="00EC2659">
        <w:t> </w:t>
      </w:r>
      <w:r w:rsidRPr="003E37B0">
        <w:t xml:space="preserve">mg/kg </w:t>
      </w:r>
      <w:r w:rsidR="00A04220">
        <w:t>intravenous</w:t>
      </w:r>
      <w:r w:rsidR="00A5366B">
        <w:t>ly</w:t>
      </w:r>
      <w:r w:rsidRPr="003E37B0">
        <w:t xml:space="preserve"> on Day 2 (q3w); or</w:t>
      </w:r>
    </w:p>
    <w:p w14:paraId="6D532F2A" w14:textId="425571CC" w:rsidR="00D15122" w:rsidRPr="003E37B0" w:rsidRDefault="009B0756" w:rsidP="001C32CA">
      <w:pPr>
        <w:pStyle w:val="BodyText"/>
        <w:widowControl/>
        <w:ind w:left="562"/>
      </w:pPr>
      <w:r w:rsidRPr="003E37B0">
        <w:t>Paclitaxel 175</w:t>
      </w:r>
      <w:r w:rsidR="00EC2659">
        <w:t> </w:t>
      </w:r>
      <w:r w:rsidRPr="003E37B0">
        <w:t>mg/m</w:t>
      </w:r>
      <w:r w:rsidRPr="005C0347">
        <w:rPr>
          <w:vertAlign w:val="superscript"/>
        </w:rPr>
        <w:t>2</w:t>
      </w:r>
      <w:r w:rsidRPr="00A04220">
        <w:t xml:space="preserve"> </w:t>
      </w:r>
      <w:r w:rsidR="00A04220">
        <w:t>intravenous</w:t>
      </w:r>
      <w:r w:rsidR="007C5DCE">
        <w:t>ly</w:t>
      </w:r>
      <w:r w:rsidRPr="003E37B0">
        <w:t xml:space="preserve"> over 3</w:t>
      </w:r>
      <w:r w:rsidR="00EC2659">
        <w:t> </w:t>
      </w:r>
      <w:r w:rsidRPr="003E37B0">
        <w:t>hours on Day 1 and cisplatin 50</w:t>
      </w:r>
      <w:r w:rsidR="00EC2659">
        <w:t> </w:t>
      </w:r>
      <w:r w:rsidRPr="003E37B0">
        <w:t>mg/m</w:t>
      </w:r>
      <w:r w:rsidRPr="005C0347">
        <w:rPr>
          <w:vertAlign w:val="superscript"/>
        </w:rPr>
        <w:t>2</w:t>
      </w:r>
      <w:r w:rsidRPr="00A04220">
        <w:t xml:space="preserve"> </w:t>
      </w:r>
      <w:r w:rsidR="00A04220">
        <w:t>intravenous</w:t>
      </w:r>
      <w:r w:rsidR="007C5DCE">
        <w:t>ly</w:t>
      </w:r>
      <w:r w:rsidRPr="003E37B0">
        <w:t xml:space="preserve"> on Day 2 plus</w:t>
      </w:r>
      <w:r w:rsidR="00A04220">
        <w:t xml:space="preserve"> </w:t>
      </w:r>
      <w:r w:rsidRPr="003E37B0">
        <w:t>bevacizumab 15</w:t>
      </w:r>
      <w:r w:rsidR="00EC2659">
        <w:t> </w:t>
      </w:r>
      <w:r w:rsidRPr="003E37B0">
        <w:t xml:space="preserve">mg/kg </w:t>
      </w:r>
      <w:r w:rsidR="00A04220">
        <w:t>intravenous</w:t>
      </w:r>
      <w:r w:rsidR="007C5DCE">
        <w:t>ly</w:t>
      </w:r>
      <w:r w:rsidRPr="003E37B0">
        <w:t xml:space="preserve"> on Day 2 (q3w); or</w:t>
      </w:r>
    </w:p>
    <w:p w14:paraId="2B4559E4" w14:textId="06482576" w:rsidR="00D15122" w:rsidRPr="003E37B0" w:rsidRDefault="009B0756" w:rsidP="001C32CA">
      <w:pPr>
        <w:pStyle w:val="BodyText"/>
        <w:widowControl/>
        <w:ind w:left="562"/>
      </w:pPr>
      <w:r w:rsidRPr="003E37B0">
        <w:t>Paclitaxel 175</w:t>
      </w:r>
      <w:r w:rsidR="00EC2659">
        <w:t> </w:t>
      </w:r>
      <w:r w:rsidRPr="003E37B0">
        <w:t>mg/m</w:t>
      </w:r>
      <w:r w:rsidRPr="005C0347">
        <w:rPr>
          <w:vertAlign w:val="superscript"/>
        </w:rPr>
        <w:t>2</w:t>
      </w:r>
      <w:r w:rsidRPr="00A04220">
        <w:t xml:space="preserve"> </w:t>
      </w:r>
      <w:r w:rsidR="00A04220">
        <w:t>intravenous</w:t>
      </w:r>
      <w:r w:rsidR="007C5DCE">
        <w:t>ly</w:t>
      </w:r>
      <w:r w:rsidRPr="003E37B0">
        <w:t xml:space="preserve"> over 3</w:t>
      </w:r>
      <w:r w:rsidR="00EC2659">
        <w:t> </w:t>
      </w:r>
      <w:r w:rsidRPr="003E37B0">
        <w:t>hours on Day 1 and cisplatin 50</w:t>
      </w:r>
      <w:r w:rsidR="00E65B60">
        <w:t> </w:t>
      </w:r>
      <w:r w:rsidRPr="003E37B0">
        <w:t>mg/m</w:t>
      </w:r>
      <w:r w:rsidRPr="005C0347">
        <w:rPr>
          <w:vertAlign w:val="superscript"/>
        </w:rPr>
        <w:t>2</w:t>
      </w:r>
      <w:r w:rsidRPr="00A04220">
        <w:t xml:space="preserve"> </w:t>
      </w:r>
      <w:r w:rsidR="00A04220">
        <w:t>intravenous</w:t>
      </w:r>
      <w:r w:rsidR="007C5DCE">
        <w:t>ly</w:t>
      </w:r>
      <w:r w:rsidRPr="003E37B0">
        <w:t xml:space="preserve"> on Day 1 plus bevacizumab 15</w:t>
      </w:r>
      <w:r w:rsidR="00E65B60">
        <w:t> </w:t>
      </w:r>
      <w:r w:rsidRPr="003E37B0">
        <w:t xml:space="preserve">mg/kg </w:t>
      </w:r>
      <w:r w:rsidR="00A04220">
        <w:t>intravenous</w:t>
      </w:r>
      <w:r w:rsidR="007C5DCE">
        <w:t>ly</w:t>
      </w:r>
      <w:r w:rsidRPr="003E37B0">
        <w:t xml:space="preserve"> on Day 1 (q3w)</w:t>
      </w:r>
    </w:p>
    <w:p w14:paraId="1E964E95" w14:textId="77777777" w:rsidR="00D15122" w:rsidRPr="003E37B0" w:rsidRDefault="00D15122" w:rsidP="00B56F29">
      <w:pPr>
        <w:widowControl/>
        <w:rPr>
          <w:rFonts w:ascii="Times New Roman" w:eastAsia="Times New Roman" w:hAnsi="Times New Roman"/>
        </w:rPr>
      </w:pPr>
    </w:p>
    <w:p w14:paraId="075159F0" w14:textId="33FB8617" w:rsidR="00D15122" w:rsidRPr="003E37B0" w:rsidRDefault="009B0756" w:rsidP="001C32CA">
      <w:pPr>
        <w:pStyle w:val="BodyText"/>
        <w:widowControl/>
        <w:numPr>
          <w:ilvl w:val="1"/>
          <w:numId w:val="11"/>
        </w:numPr>
        <w:ind w:left="562" w:hanging="562"/>
      </w:pPr>
      <w:r w:rsidRPr="003E37B0">
        <w:t>Paclitaxel 175</w:t>
      </w:r>
      <w:r w:rsidR="00E65B60">
        <w:t> </w:t>
      </w:r>
      <w:r w:rsidRPr="003E37B0">
        <w:t>mg/m</w:t>
      </w:r>
      <w:r w:rsidRPr="005C0347">
        <w:rPr>
          <w:vertAlign w:val="superscript"/>
        </w:rPr>
        <w:t>2</w:t>
      </w:r>
      <w:r w:rsidRPr="00A04220">
        <w:t xml:space="preserve"> </w:t>
      </w:r>
      <w:r w:rsidR="00A04220">
        <w:t>intravenous</w:t>
      </w:r>
      <w:r w:rsidR="00DC61A4">
        <w:t>ly</w:t>
      </w:r>
      <w:r w:rsidRPr="003E37B0">
        <w:t xml:space="preserve"> over 3</w:t>
      </w:r>
      <w:r w:rsidR="00E65B60">
        <w:t> </w:t>
      </w:r>
      <w:r w:rsidRPr="003E37B0">
        <w:t>hours on Day 1 and topotecan 0.75</w:t>
      </w:r>
      <w:r w:rsidR="00E65B60">
        <w:t> </w:t>
      </w:r>
      <w:r w:rsidRPr="003E37B0">
        <w:t>mg/m</w:t>
      </w:r>
      <w:r w:rsidRPr="005C0347">
        <w:rPr>
          <w:vertAlign w:val="superscript"/>
        </w:rPr>
        <w:t>2</w:t>
      </w:r>
      <w:r w:rsidRPr="00A04220">
        <w:t xml:space="preserve"> </w:t>
      </w:r>
      <w:r w:rsidR="00A04220">
        <w:t>intravenous</w:t>
      </w:r>
      <w:r w:rsidR="00DC61A4">
        <w:t>ly</w:t>
      </w:r>
      <w:r w:rsidRPr="003E37B0">
        <w:t xml:space="preserve"> over 30</w:t>
      </w:r>
      <w:r w:rsidR="00E65B60">
        <w:t> </w:t>
      </w:r>
      <w:r w:rsidRPr="003E37B0">
        <w:t>minutes on days 1-3 (q3w)</w:t>
      </w:r>
    </w:p>
    <w:p w14:paraId="56F3FB51" w14:textId="77777777" w:rsidR="00D15122" w:rsidRPr="003E37B0" w:rsidRDefault="00D15122" w:rsidP="001C32CA">
      <w:pPr>
        <w:widowControl/>
        <w:ind w:left="562" w:hanging="562"/>
        <w:rPr>
          <w:rFonts w:ascii="Times New Roman" w:eastAsia="Times New Roman" w:hAnsi="Times New Roman"/>
        </w:rPr>
      </w:pPr>
    </w:p>
    <w:p w14:paraId="68FD35EE" w14:textId="63E23A56" w:rsidR="00D15122" w:rsidRPr="003E37B0" w:rsidRDefault="009B0756" w:rsidP="001C32CA">
      <w:pPr>
        <w:pStyle w:val="BodyText"/>
        <w:widowControl/>
        <w:numPr>
          <w:ilvl w:val="1"/>
          <w:numId w:val="11"/>
        </w:numPr>
        <w:ind w:left="562" w:hanging="562"/>
      </w:pPr>
      <w:r w:rsidRPr="003E37B0">
        <w:t>Paclitaxel 175</w:t>
      </w:r>
      <w:r w:rsidR="00E65B60">
        <w:t> </w:t>
      </w:r>
      <w:r w:rsidRPr="003E37B0">
        <w:t>mg/m</w:t>
      </w:r>
      <w:r w:rsidRPr="005C0347">
        <w:rPr>
          <w:vertAlign w:val="superscript"/>
        </w:rPr>
        <w:t>2</w:t>
      </w:r>
      <w:r w:rsidRPr="00A04220">
        <w:t xml:space="preserve"> </w:t>
      </w:r>
      <w:r w:rsidR="00A04220">
        <w:t>intravenous</w:t>
      </w:r>
      <w:r w:rsidR="00DC61A4">
        <w:t>ly</w:t>
      </w:r>
      <w:r w:rsidRPr="003E37B0">
        <w:t xml:space="preserve"> over 3</w:t>
      </w:r>
      <w:r w:rsidR="00E65B60">
        <w:t> </w:t>
      </w:r>
      <w:r w:rsidRPr="003E37B0">
        <w:t>hours on Day 1 and topotecan 0.75</w:t>
      </w:r>
      <w:r w:rsidR="00E65B60">
        <w:t> </w:t>
      </w:r>
      <w:r w:rsidRPr="003E37B0">
        <w:t>mg/m</w:t>
      </w:r>
      <w:r w:rsidRPr="005C0347">
        <w:rPr>
          <w:vertAlign w:val="superscript"/>
        </w:rPr>
        <w:t>2</w:t>
      </w:r>
      <w:r w:rsidRPr="00A04220">
        <w:t xml:space="preserve"> </w:t>
      </w:r>
      <w:r w:rsidR="00A04220">
        <w:t>intravenous</w:t>
      </w:r>
      <w:r w:rsidR="00DC61A4">
        <w:t>ly</w:t>
      </w:r>
      <w:r w:rsidRPr="003E37B0">
        <w:t xml:space="preserve"> over 30</w:t>
      </w:r>
      <w:r w:rsidR="00E65B60">
        <w:t> </w:t>
      </w:r>
      <w:r w:rsidRPr="003E37B0">
        <w:t>minutes on Days 1-3 plus bevacizumab 15</w:t>
      </w:r>
      <w:r w:rsidR="00E65B60">
        <w:t> </w:t>
      </w:r>
      <w:r w:rsidRPr="003E37B0">
        <w:t xml:space="preserve">mg/kg </w:t>
      </w:r>
      <w:r w:rsidR="00A04220">
        <w:t>intravenous</w:t>
      </w:r>
      <w:r w:rsidR="00DC61A4">
        <w:t>ly</w:t>
      </w:r>
      <w:r w:rsidRPr="003E37B0">
        <w:t xml:space="preserve"> on Day 1 (q3w)</w:t>
      </w:r>
    </w:p>
    <w:p w14:paraId="550ACDB1" w14:textId="77777777" w:rsidR="00D15122" w:rsidRPr="003E37B0" w:rsidRDefault="00D15122" w:rsidP="001C32CA">
      <w:pPr>
        <w:widowControl/>
        <w:ind w:left="562" w:hanging="562"/>
        <w:rPr>
          <w:rFonts w:ascii="Times New Roman" w:eastAsia="Times New Roman" w:hAnsi="Times New Roman"/>
        </w:rPr>
      </w:pPr>
    </w:p>
    <w:p w14:paraId="1A81DE2A" w14:textId="77777777" w:rsidR="00D15122" w:rsidRPr="003E37B0" w:rsidRDefault="009B0756" w:rsidP="00B56F29">
      <w:pPr>
        <w:pStyle w:val="BodyText"/>
        <w:widowControl/>
        <w:ind w:left="0"/>
      </w:pPr>
      <w:r w:rsidRPr="003E37B0">
        <w:t>Eligible patients had persistent, recurrent or metastatic squamous cell carcinoma, adenosquamous carcinoma, or adenocarcinoma of the cervix which was not amenable to curative treatment with surgery and/or radiation therapy and who have not received prior therapy with bevacizumab or other VEGF inhibitors or VEGF receptor–targeted agents.</w:t>
      </w:r>
    </w:p>
    <w:p w14:paraId="0334A317" w14:textId="77777777" w:rsidR="00AE72E3" w:rsidRPr="003E37B0" w:rsidRDefault="00AE72E3" w:rsidP="00B56F29">
      <w:pPr>
        <w:pStyle w:val="BodyText"/>
        <w:widowControl/>
        <w:ind w:left="0"/>
      </w:pPr>
    </w:p>
    <w:p w14:paraId="156154D1" w14:textId="2F37D9A2" w:rsidR="00D15122" w:rsidRDefault="009B0756" w:rsidP="00B56F29">
      <w:pPr>
        <w:pStyle w:val="BodyText"/>
        <w:widowControl/>
        <w:ind w:left="0"/>
      </w:pPr>
      <w:r w:rsidRPr="003E37B0">
        <w:t>The median age was 46.0</w:t>
      </w:r>
      <w:r w:rsidR="00E65B60">
        <w:t> </w:t>
      </w:r>
      <w:r w:rsidRPr="003E37B0">
        <w:t>years (range: 20</w:t>
      </w:r>
      <w:r w:rsidR="00D956C7" w:rsidRPr="003E37B0">
        <w:t>-</w:t>
      </w:r>
      <w:r w:rsidRPr="003E37B0">
        <w:t>83) in the Chemo alone group and 48.0</w:t>
      </w:r>
      <w:r w:rsidR="00E65B60">
        <w:t> </w:t>
      </w:r>
      <w:r w:rsidRPr="003E37B0">
        <w:t>years</w:t>
      </w:r>
      <w:r w:rsidR="00E748B5" w:rsidRPr="003E37B0">
        <w:t xml:space="preserve"> </w:t>
      </w:r>
      <w:r w:rsidRPr="003E37B0">
        <w:t>(range: 22</w:t>
      </w:r>
      <w:r w:rsidR="00D956C7" w:rsidRPr="003E37B0">
        <w:rPr>
          <w:rFonts w:eastAsia="Symbol"/>
        </w:rPr>
        <w:t>-</w:t>
      </w:r>
      <w:r w:rsidRPr="003E37B0">
        <w:t>85) in the Chemo</w:t>
      </w:r>
      <w:r w:rsidR="00D970C2">
        <w:t xml:space="preserve"> </w:t>
      </w:r>
      <w:r w:rsidRPr="003E37B0">
        <w:t>+</w:t>
      </w:r>
      <w:r w:rsidR="00D970C2">
        <w:t xml:space="preserve"> </w:t>
      </w:r>
      <w:r w:rsidR="00E748B5" w:rsidRPr="003E37B0">
        <w:t>b</w:t>
      </w:r>
      <w:r w:rsidR="00007842" w:rsidRPr="003E37B0">
        <w:t>evacizumab</w:t>
      </w:r>
      <w:r w:rsidRPr="003E37B0">
        <w:t xml:space="preserve"> group; with 9.3% of patients in the Chemo alone group and</w:t>
      </w:r>
      <w:r w:rsidR="00E748B5" w:rsidRPr="003E37B0">
        <w:t xml:space="preserve"> </w:t>
      </w:r>
      <w:r w:rsidR="001F6294">
        <w:t>7.5</w:t>
      </w:r>
      <w:r w:rsidRPr="003E37B0">
        <w:t>% of patients in the Chemo</w:t>
      </w:r>
      <w:r w:rsidR="00D970C2">
        <w:t xml:space="preserve"> </w:t>
      </w:r>
      <w:r w:rsidRPr="003E37B0">
        <w:t>+</w:t>
      </w:r>
      <w:r w:rsidR="00D970C2">
        <w:t xml:space="preserve"> </w:t>
      </w:r>
      <w:r w:rsidR="00E748B5" w:rsidRPr="003E37B0">
        <w:t>b</w:t>
      </w:r>
      <w:r w:rsidR="00007842" w:rsidRPr="003E37B0">
        <w:t>evacizumab</w:t>
      </w:r>
      <w:r w:rsidRPr="003E37B0">
        <w:t xml:space="preserve"> group over the age of 65</w:t>
      </w:r>
      <w:r w:rsidR="00E65B60">
        <w:t> </w:t>
      </w:r>
      <w:r w:rsidRPr="003E37B0">
        <w:t>years.</w:t>
      </w:r>
    </w:p>
    <w:p w14:paraId="51FF96E4" w14:textId="77777777" w:rsidR="00203535" w:rsidRPr="003E37B0" w:rsidRDefault="00203535" w:rsidP="00B56F29">
      <w:pPr>
        <w:pStyle w:val="BodyText"/>
        <w:widowControl/>
        <w:ind w:left="0"/>
      </w:pPr>
    </w:p>
    <w:p w14:paraId="554C85D0" w14:textId="2F8C37CF" w:rsidR="00D15122" w:rsidRPr="003E37B0" w:rsidRDefault="009B0756" w:rsidP="00B56F29">
      <w:pPr>
        <w:pStyle w:val="BodyText"/>
        <w:widowControl/>
        <w:ind w:left="0"/>
      </w:pPr>
      <w:r w:rsidRPr="003E37B0">
        <w:t>Of the 452</w:t>
      </w:r>
      <w:r w:rsidR="00E65B60">
        <w:t> </w:t>
      </w:r>
      <w:r w:rsidRPr="003E37B0">
        <w:t>patients randomi</w:t>
      </w:r>
      <w:r w:rsidR="00D970C2">
        <w:t>s</w:t>
      </w:r>
      <w:r w:rsidRPr="003E37B0">
        <w:t>ed at baseline, the majority of patients were white (80.0% in the Chemo alone group and 75.3% in the Chemo</w:t>
      </w:r>
      <w:r w:rsidR="00D970C2">
        <w:t xml:space="preserve"> </w:t>
      </w:r>
      <w:r w:rsidRPr="003E37B0">
        <w:t>+</w:t>
      </w:r>
      <w:r w:rsidR="00D970C2">
        <w:t xml:space="preserve"> </w:t>
      </w:r>
      <w:r w:rsidR="00E748B5" w:rsidRPr="003E37B0">
        <w:t>b</w:t>
      </w:r>
      <w:r w:rsidR="00007842" w:rsidRPr="003E37B0">
        <w:t>evacizumab</w:t>
      </w:r>
      <w:r w:rsidRPr="003E37B0">
        <w:t xml:space="preserve"> group), had squamous cell carcinoma (67.1% in the Chemo alone group and 69.6% in the Chemo</w:t>
      </w:r>
      <w:r w:rsidR="00D970C2">
        <w:t xml:space="preserve"> </w:t>
      </w:r>
      <w:r w:rsidRPr="003E37B0">
        <w:t>+</w:t>
      </w:r>
      <w:r w:rsidR="00D970C2">
        <w:t xml:space="preserve"> </w:t>
      </w:r>
      <w:r w:rsidR="00E748B5" w:rsidRPr="003E37B0">
        <w:t>b</w:t>
      </w:r>
      <w:r w:rsidR="00007842" w:rsidRPr="003E37B0">
        <w:t>evacizumab</w:t>
      </w:r>
      <w:r w:rsidRPr="003E37B0">
        <w:t xml:space="preserve"> group), had persistent/recurrent disease (83.6% in the Chemo alone group and 82.8% in the Chemo</w:t>
      </w:r>
      <w:r w:rsidR="00D970C2">
        <w:t xml:space="preserve"> </w:t>
      </w:r>
      <w:r w:rsidRPr="003E37B0">
        <w:t>+</w:t>
      </w:r>
      <w:r w:rsidR="00D970C2">
        <w:t xml:space="preserve"> </w:t>
      </w:r>
      <w:r w:rsidR="00E748B5" w:rsidRPr="003E37B0">
        <w:t>b</w:t>
      </w:r>
      <w:r w:rsidR="00007842" w:rsidRPr="003E37B0">
        <w:t>evacizumab</w:t>
      </w:r>
      <w:r w:rsidRPr="003E37B0">
        <w:t xml:space="preserve"> group), had 1</w:t>
      </w:r>
      <w:r w:rsidR="00D524A6">
        <w:noBreakHyphen/>
      </w:r>
      <w:r w:rsidRPr="003E37B0">
        <w:t>2</w:t>
      </w:r>
      <w:r w:rsidR="00D524A6">
        <w:t> </w:t>
      </w:r>
      <w:r w:rsidRPr="003E37B0">
        <w:t>metastatic sites (72.0% in the Chemo alone group and 76.2% in the Chemo</w:t>
      </w:r>
      <w:r w:rsidR="00D970C2">
        <w:t xml:space="preserve"> </w:t>
      </w:r>
      <w:r w:rsidRPr="003E37B0">
        <w:t>+</w:t>
      </w:r>
      <w:r w:rsidR="00D970C2">
        <w:t xml:space="preserve"> </w:t>
      </w:r>
      <w:r w:rsidR="00E748B5" w:rsidRPr="003E37B0">
        <w:t>b</w:t>
      </w:r>
      <w:r w:rsidR="00007842" w:rsidRPr="003E37B0">
        <w:t>evacizumab</w:t>
      </w:r>
      <w:r w:rsidRPr="003E37B0">
        <w:t xml:space="preserve"> group), had lymph node involvement (50.2% in the Chemo alone group and 56.4% in the Chemo</w:t>
      </w:r>
      <w:r w:rsidR="00D970C2">
        <w:t> </w:t>
      </w:r>
      <w:r w:rsidRPr="003E37B0">
        <w:t>+</w:t>
      </w:r>
      <w:r w:rsidR="00D970C2">
        <w:t> </w:t>
      </w:r>
      <w:r w:rsidR="00E748B5" w:rsidRPr="003E37B0">
        <w:t>b</w:t>
      </w:r>
      <w:r w:rsidR="00007842" w:rsidRPr="003E37B0">
        <w:t>evacizumab</w:t>
      </w:r>
      <w:r w:rsidRPr="003E37B0">
        <w:t xml:space="preserve"> group), and had a platinum free interval </w:t>
      </w:r>
      <w:r w:rsidR="00D956C7" w:rsidRPr="003E37B0">
        <w:t xml:space="preserve">≥ </w:t>
      </w:r>
      <w:r w:rsidRPr="003E37B0">
        <w:t>6 months (72.5% in the Chemo alone group and 64.4% in the Chemo</w:t>
      </w:r>
      <w:r w:rsidR="00D970C2">
        <w:t xml:space="preserve"> </w:t>
      </w:r>
      <w:r w:rsidRPr="003E37B0">
        <w:t>+</w:t>
      </w:r>
      <w:r w:rsidR="00D970C2">
        <w:t xml:space="preserve"> </w:t>
      </w:r>
      <w:r w:rsidR="00E748B5" w:rsidRPr="003E37B0">
        <w:t>b</w:t>
      </w:r>
      <w:r w:rsidR="00007842" w:rsidRPr="003E37B0">
        <w:t>evacizumab</w:t>
      </w:r>
      <w:r w:rsidRPr="003E37B0">
        <w:t xml:space="preserve"> group).</w:t>
      </w:r>
    </w:p>
    <w:p w14:paraId="73B6665C" w14:textId="77777777" w:rsidR="00D15122" w:rsidRPr="003E37B0" w:rsidRDefault="00D15122" w:rsidP="00B56F29">
      <w:pPr>
        <w:widowControl/>
        <w:rPr>
          <w:rFonts w:ascii="Times New Roman" w:eastAsia="Times New Roman" w:hAnsi="Times New Roman"/>
        </w:rPr>
      </w:pPr>
    </w:p>
    <w:p w14:paraId="3781C38B" w14:textId="77777777" w:rsidR="00D15122" w:rsidRPr="003E37B0" w:rsidRDefault="009B0756" w:rsidP="00B56F29">
      <w:pPr>
        <w:pStyle w:val="BodyText"/>
        <w:widowControl/>
        <w:ind w:left="0"/>
      </w:pPr>
      <w:r w:rsidRPr="003E37B0">
        <w:t xml:space="preserve">The primary efficacy endpoint was overall survival. Secondary efficacy endpoints included progression-free survival and objective response rate. Results from the primary analysis and the follow-up analysis are presented by </w:t>
      </w:r>
      <w:r w:rsidR="00E748B5" w:rsidRPr="003E37B0">
        <w:t>b</w:t>
      </w:r>
      <w:r w:rsidR="00007842" w:rsidRPr="003E37B0">
        <w:t>evacizumab</w:t>
      </w:r>
      <w:r w:rsidRPr="003E37B0">
        <w:t xml:space="preserve"> Treatment and by Trial Treatment in Table</w:t>
      </w:r>
      <w:r w:rsidR="007F6509">
        <w:t> </w:t>
      </w:r>
      <w:r w:rsidR="00081947">
        <w:t>25</w:t>
      </w:r>
      <w:r w:rsidR="00081947" w:rsidRPr="003E37B0">
        <w:t xml:space="preserve"> </w:t>
      </w:r>
      <w:r w:rsidRPr="003E37B0">
        <w:t xml:space="preserve">and Table </w:t>
      </w:r>
      <w:r w:rsidR="00081947">
        <w:t>26</w:t>
      </w:r>
      <w:r w:rsidRPr="003E37B0">
        <w:t>, respectively.</w:t>
      </w:r>
    </w:p>
    <w:p w14:paraId="08378989" w14:textId="77777777" w:rsidR="00D15122" w:rsidRPr="003E37B0" w:rsidRDefault="00D15122" w:rsidP="00B56F29">
      <w:pPr>
        <w:widowControl/>
        <w:rPr>
          <w:rFonts w:ascii="Times New Roman" w:eastAsia="Times New Roman" w:hAnsi="Times New Roman"/>
        </w:rPr>
      </w:pPr>
    </w:p>
    <w:p w14:paraId="55A3FEAC" w14:textId="77777777" w:rsidR="00D15122" w:rsidRPr="003E37B0" w:rsidRDefault="009B0756" w:rsidP="00B56F29">
      <w:pPr>
        <w:pStyle w:val="Heading1"/>
        <w:keepNext/>
        <w:widowControl/>
        <w:tabs>
          <w:tab w:val="left" w:pos="1253"/>
        </w:tabs>
        <w:ind w:left="0"/>
      </w:pPr>
      <w:r w:rsidRPr="003E37B0">
        <w:t xml:space="preserve">Table </w:t>
      </w:r>
      <w:r w:rsidR="00081947">
        <w:t>25</w:t>
      </w:r>
      <w:r w:rsidR="00857EE6">
        <w:tab/>
      </w:r>
      <w:r w:rsidRPr="003E37B0">
        <w:t xml:space="preserve">Efficacy results from study GOG-0240 by </w:t>
      </w:r>
      <w:r w:rsidR="00F11CD5">
        <w:t>b</w:t>
      </w:r>
      <w:r w:rsidR="00007842" w:rsidRPr="003E37B0">
        <w:t>evacizumab</w:t>
      </w:r>
      <w:r w:rsidRPr="003E37B0">
        <w:t xml:space="preserve"> </w:t>
      </w:r>
      <w:r w:rsidR="00A80403">
        <w:t>t</w:t>
      </w:r>
      <w:r w:rsidRPr="003E37B0">
        <w:t>reatment</w:t>
      </w:r>
    </w:p>
    <w:p w14:paraId="0F6DE547" w14:textId="77777777" w:rsidR="00CF4906" w:rsidRPr="003E37B0" w:rsidRDefault="00CF4906" w:rsidP="00B56F29">
      <w:pPr>
        <w:pStyle w:val="Heading1"/>
        <w:keepNext/>
        <w:widowControl/>
        <w:tabs>
          <w:tab w:val="left" w:pos="1253"/>
        </w:tabs>
        <w:ind w:left="0"/>
        <w:rPr>
          <w:b w:val="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1E0" w:firstRow="1" w:lastRow="1" w:firstColumn="1" w:lastColumn="1" w:noHBand="0" w:noVBand="0"/>
      </w:tblPr>
      <w:tblGrid>
        <w:gridCol w:w="3582"/>
        <w:gridCol w:w="2433"/>
        <w:gridCol w:w="3063"/>
      </w:tblGrid>
      <w:tr w:rsidR="00CF4906" w:rsidRPr="00A542C9" w14:paraId="0AAE7431" w14:textId="77777777" w:rsidTr="005364BB">
        <w:trPr>
          <w:cantSplit/>
          <w:tblHeader/>
        </w:trPr>
        <w:tc>
          <w:tcPr>
            <w:tcW w:w="3518" w:type="dxa"/>
          </w:tcPr>
          <w:p w14:paraId="060191A3" w14:textId="77777777" w:rsidR="00CF4906" w:rsidRPr="00A542C9" w:rsidRDefault="00CF4906" w:rsidP="005364BB">
            <w:pPr>
              <w:widowControl/>
              <w:rPr>
                <w:rFonts w:ascii="Times New Roman" w:hAnsi="Times New Roman"/>
                <w:sz w:val="20"/>
                <w:szCs w:val="20"/>
              </w:rPr>
            </w:pPr>
          </w:p>
        </w:tc>
        <w:tc>
          <w:tcPr>
            <w:tcW w:w="2390" w:type="dxa"/>
          </w:tcPr>
          <w:p w14:paraId="053CE094" w14:textId="77777777" w:rsidR="007D6BFD" w:rsidRPr="00A542C9" w:rsidRDefault="007D6BFD" w:rsidP="005364BB">
            <w:pPr>
              <w:pStyle w:val="TableParagraph"/>
              <w:widowControl/>
              <w:ind w:right="61" w:firstLine="3"/>
              <w:jc w:val="center"/>
              <w:rPr>
                <w:rFonts w:ascii="Times New Roman" w:hAnsi="Times New Roman"/>
                <w:sz w:val="20"/>
                <w:szCs w:val="20"/>
              </w:rPr>
            </w:pPr>
            <w:r w:rsidRPr="00A542C9">
              <w:rPr>
                <w:rFonts w:ascii="Times New Roman" w:hAnsi="Times New Roman"/>
                <w:sz w:val="20"/>
                <w:szCs w:val="20"/>
              </w:rPr>
              <w:t>Chemotherapy</w:t>
            </w:r>
          </w:p>
          <w:p w14:paraId="0B803063" w14:textId="1BF2DCA7" w:rsidR="00CF4906" w:rsidRPr="003E37B0" w:rsidRDefault="00CF4906" w:rsidP="005364BB">
            <w:pPr>
              <w:pStyle w:val="TableParagraph"/>
              <w:widowControl/>
              <w:ind w:right="61" w:firstLine="3"/>
              <w:jc w:val="center"/>
              <w:rPr>
                <w:rFonts w:ascii="Times New Roman" w:eastAsia="Times New Roman" w:hAnsi="Times New Roman"/>
                <w:sz w:val="20"/>
                <w:szCs w:val="20"/>
              </w:rPr>
            </w:pPr>
            <w:r w:rsidRPr="00A542C9">
              <w:rPr>
                <w:rFonts w:ascii="Times New Roman" w:hAnsi="Times New Roman"/>
                <w:sz w:val="20"/>
                <w:szCs w:val="20"/>
              </w:rPr>
              <w:t>(n</w:t>
            </w:r>
            <w:r w:rsidR="009D2E23">
              <w:rPr>
                <w:rFonts w:ascii="Times New Roman" w:hAnsi="Times New Roman"/>
                <w:sz w:val="20"/>
                <w:szCs w:val="20"/>
              </w:rPr>
              <w:t> </w:t>
            </w:r>
            <w:r w:rsidRPr="00A542C9">
              <w:rPr>
                <w:rFonts w:ascii="Times New Roman" w:hAnsi="Times New Roman"/>
                <w:sz w:val="20"/>
                <w:szCs w:val="20"/>
              </w:rPr>
              <w:t>=</w:t>
            </w:r>
            <w:r w:rsidR="009D2E23">
              <w:rPr>
                <w:rFonts w:ascii="Times New Roman" w:hAnsi="Times New Roman"/>
                <w:sz w:val="20"/>
                <w:szCs w:val="20"/>
              </w:rPr>
              <w:t> </w:t>
            </w:r>
            <w:r w:rsidRPr="00A542C9">
              <w:rPr>
                <w:rFonts w:ascii="Times New Roman" w:hAnsi="Times New Roman"/>
                <w:sz w:val="20"/>
                <w:szCs w:val="20"/>
              </w:rPr>
              <w:t>225)</w:t>
            </w:r>
          </w:p>
        </w:tc>
        <w:tc>
          <w:tcPr>
            <w:tcW w:w="3008" w:type="dxa"/>
          </w:tcPr>
          <w:p w14:paraId="4FCCF64B" w14:textId="77777777" w:rsidR="00CF4906" w:rsidRPr="00A542C9" w:rsidRDefault="00CF4906" w:rsidP="005364BB">
            <w:pPr>
              <w:pStyle w:val="TableParagraph"/>
              <w:widowControl/>
              <w:ind w:right="1"/>
              <w:jc w:val="center"/>
              <w:rPr>
                <w:rFonts w:ascii="Times New Roman" w:hAnsi="Times New Roman"/>
                <w:sz w:val="20"/>
                <w:szCs w:val="20"/>
              </w:rPr>
            </w:pPr>
            <w:r w:rsidRPr="00A542C9">
              <w:rPr>
                <w:rFonts w:ascii="Times New Roman" w:hAnsi="Times New Roman"/>
                <w:sz w:val="20"/>
                <w:szCs w:val="20"/>
              </w:rPr>
              <w:t xml:space="preserve">Chemotherapy + </w:t>
            </w:r>
            <w:r w:rsidR="00022607">
              <w:rPr>
                <w:rFonts w:ascii="Times New Roman" w:hAnsi="Times New Roman"/>
                <w:sz w:val="20"/>
                <w:szCs w:val="20"/>
                <w:u w:val="single"/>
              </w:rPr>
              <w:t>b</w:t>
            </w:r>
            <w:r w:rsidRPr="00A542C9">
              <w:rPr>
                <w:rFonts w:ascii="Times New Roman" w:hAnsi="Times New Roman"/>
                <w:sz w:val="20"/>
                <w:szCs w:val="20"/>
                <w:u w:val="single"/>
              </w:rPr>
              <w:t>evacizumab</w:t>
            </w:r>
          </w:p>
          <w:p w14:paraId="05117B29" w14:textId="0CDEAAA0" w:rsidR="00CF4906" w:rsidRPr="003E37B0" w:rsidRDefault="00CF4906" w:rsidP="005364BB">
            <w:pPr>
              <w:pStyle w:val="TableParagraph"/>
              <w:widowControl/>
              <w:ind w:right="1"/>
              <w:jc w:val="center"/>
              <w:rPr>
                <w:rFonts w:ascii="Times New Roman" w:eastAsia="Times New Roman" w:hAnsi="Times New Roman"/>
                <w:sz w:val="20"/>
                <w:szCs w:val="20"/>
              </w:rPr>
            </w:pPr>
            <w:r w:rsidRPr="00A542C9">
              <w:rPr>
                <w:rFonts w:ascii="Times New Roman" w:hAnsi="Times New Roman"/>
                <w:sz w:val="20"/>
                <w:szCs w:val="20"/>
              </w:rPr>
              <w:t>(n</w:t>
            </w:r>
            <w:r w:rsidR="009D2E23">
              <w:rPr>
                <w:rFonts w:ascii="Times New Roman" w:hAnsi="Times New Roman"/>
                <w:sz w:val="20"/>
                <w:szCs w:val="20"/>
              </w:rPr>
              <w:t> </w:t>
            </w:r>
            <w:r w:rsidRPr="00A542C9">
              <w:rPr>
                <w:rFonts w:ascii="Times New Roman" w:hAnsi="Times New Roman"/>
                <w:sz w:val="20"/>
                <w:szCs w:val="20"/>
              </w:rPr>
              <w:t>=</w:t>
            </w:r>
            <w:r w:rsidR="009D2E23">
              <w:rPr>
                <w:rFonts w:ascii="Times New Roman" w:hAnsi="Times New Roman"/>
                <w:sz w:val="20"/>
                <w:szCs w:val="20"/>
              </w:rPr>
              <w:t> </w:t>
            </w:r>
            <w:r w:rsidRPr="00A542C9">
              <w:rPr>
                <w:rFonts w:ascii="Times New Roman" w:hAnsi="Times New Roman"/>
                <w:sz w:val="20"/>
                <w:szCs w:val="20"/>
              </w:rPr>
              <w:t>227)</w:t>
            </w:r>
          </w:p>
        </w:tc>
      </w:tr>
      <w:tr w:rsidR="00CF4906" w:rsidRPr="00A542C9" w14:paraId="27451575" w14:textId="77777777" w:rsidTr="005364BB">
        <w:trPr>
          <w:cantSplit/>
        </w:trPr>
        <w:tc>
          <w:tcPr>
            <w:tcW w:w="8916" w:type="dxa"/>
            <w:gridSpan w:val="3"/>
          </w:tcPr>
          <w:p w14:paraId="61AC3A4A" w14:textId="77777777" w:rsidR="00CF4906" w:rsidRPr="003E37B0" w:rsidRDefault="00CF4906" w:rsidP="005364BB">
            <w:pPr>
              <w:pStyle w:val="TableParagraph"/>
              <w:widowControl/>
              <w:ind w:right="1"/>
              <w:jc w:val="center"/>
              <w:rPr>
                <w:rFonts w:ascii="Times New Roman" w:eastAsia="Times New Roman" w:hAnsi="Times New Roman"/>
                <w:b/>
                <w:sz w:val="20"/>
                <w:szCs w:val="20"/>
                <w:u w:val="single"/>
              </w:rPr>
            </w:pPr>
            <w:r w:rsidRPr="003E37B0">
              <w:rPr>
                <w:rFonts w:ascii="Times New Roman" w:eastAsia="Times New Roman" w:hAnsi="Times New Roman"/>
                <w:b/>
                <w:bCs/>
                <w:sz w:val="20"/>
                <w:szCs w:val="20"/>
                <w:u w:val="single"/>
              </w:rPr>
              <w:t xml:space="preserve">Primary </w:t>
            </w:r>
            <w:r w:rsidR="00A80403">
              <w:rPr>
                <w:rFonts w:ascii="Times New Roman" w:eastAsia="Times New Roman" w:hAnsi="Times New Roman"/>
                <w:b/>
                <w:bCs/>
                <w:sz w:val="20"/>
                <w:szCs w:val="20"/>
                <w:u w:val="single"/>
              </w:rPr>
              <w:t>e</w:t>
            </w:r>
            <w:r w:rsidRPr="003E37B0">
              <w:rPr>
                <w:rFonts w:ascii="Times New Roman" w:eastAsia="Times New Roman" w:hAnsi="Times New Roman"/>
                <w:b/>
                <w:bCs/>
                <w:sz w:val="20"/>
                <w:szCs w:val="20"/>
                <w:u w:val="single"/>
              </w:rPr>
              <w:t>ndpoint</w:t>
            </w:r>
          </w:p>
        </w:tc>
      </w:tr>
      <w:tr w:rsidR="00CF4906" w:rsidRPr="00A542C9" w14:paraId="73D0ADCA" w14:textId="77777777" w:rsidTr="005364BB">
        <w:trPr>
          <w:cantSplit/>
        </w:trPr>
        <w:tc>
          <w:tcPr>
            <w:tcW w:w="8916" w:type="dxa"/>
            <w:gridSpan w:val="3"/>
          </w:tcPr>
          <w:p w14:paraId="2054E48D" w14:textId="77777777" w:rsidR="00CF4906" w:rsidRPr="003E37B0" w:rsidRDefault="00CF4906" w:rsidP="005364BB">
            <w:pPr>
              <w:pStyle w:val="TableParagraph"/>
              <w:widowControl/>
              <w:rPr>
                <w:rFonts w:ascii="Times New Roman" w:eastAsia="Times New Roman" w:hAnsi="Times New Roman"/>
                <w:b/>
                <w:sz w:val="20"/>
                <w:szCs w:val="20"/>
              </w:rPr>
            </w:pPr>
            <w:r w:rsidRPr="003E37B0">
              <w:rPr>
                <w:rFonts w:ascii="Times New Roman" w:eastAsia="Times New Roman" w:hAnsi="Times New Roman"/>
                <w:b/>
                <w:bCs/>
                <w:sz w:val="20"/>
                <w:szCs w:val="20"/>
              </w:rPr>
              <w:t xml:space="preserve">Overall </w:t>
            </w:r>
            <w:r w:rsidR="00A80403">
              <w:rPr>
                <w:rFonts w:ascii="Times New Roman" w:eastAsia="Times New Roman" w:hAnsi="Times New Roman"/>
                <w:b/>
                <w:bCs/>
                <w:sz w:val="20"/>
                <w:szCs w:val="20"/>
              </w:rPr>
              <w:t>s</w:t>
            </w:r>
            <w:r w:rsidRPr="003E37B0">
              <w:rPr>
                <w:rFonts w:ascii="Times New Roman" w:eastAsia="Times New Roman" w:hAnsi="Times New Roman"/>
                <w:b/>
                <w:bCs/>
                <w:sz w:val="20"/>
                <w:szCs w:val="20"/>
              </w:rPr>
              <w:t>urvival – Primary analysis</w:t>
            </w:r>
            <w:r w:rsidRPr="003E37B0">
              <w:rPr>
                <w:rFonts w:ascii="Times New Roman" w:eastAsia="Times New Roman" w:hAnsi="Times New Roman"/>
                <w:b/>
                <w:bCs/>
                <w:sz w:val="20"/>
                <w:szCs w:val="20"/>
                <w:vertAlign w:val="superscript"/>
              </w:rPr>
              <w:t>6</w:t>
            </w:r>
          </w:p>
        </w:tc>
      </w:tr>
      <w:tr w:rsidR="00CF4906" w:rsidRPr="00A542C9" w14:paraId="78B416DB" w14:textId="77777777" w:rsidTr="005364BB">
        <w:trPr>
          <w:cantSplit/>
        </w:trPr>
        <w:tc>
          <w:tcPr>
            <w:tcW w:w="3518" w:type="dxa"/>
          </w:tcPr>
          <w:p w14:paraId="27A823E8"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Median (months)</w:t>
            </w:r>
            <w:r w:rsidRPr="00A542C9">
              <w:rPr>
                <w:rFonts w:ascii="Times New Roman" w:hAnsi="Times New Roman"/>
                <w:sz w:val="20"/>
                <w:szCs w:val="20"/>
                <w:vertAlign w:val="superscript"/>
              </w:rPr>
              <w:t>1</w:t>
            </w:r>
          </w:p>
        </w:tc>
        <w:tc>
          <w:tcPr>
            <w:tcW w:w="2390" w:type="dxa"/>
          </w:tcPr>
          <w:p w14:paraId="78764921"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12.9</w:t>
            </w:r>
          </w:p>
        </w:tc>
        <w:tc>
          <w:tcPr>
            <w:tcW w:w="3008" w:type="dxa"/>
          </w:tcPr>
          <w:p w14:paraId="6CE06CA0"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16.8</w:t>
            </w:r>
          </w:p>
        </w:tc>
      </w:tr>
      <w:tr w:rsidR="00CF4906" w:rsidRPr="00A542C9" w14:paraId="1381D865" w14:textId="77777777" w:rsidTr="005364BB">
        <w:trPr>
          <w:cantSplit/>
        </w:trPr>
        <w:tc>
          <w:tcPr>
            <w:tcW w:w="3518" w:type="dxa"/>
          </w:tcPr>
          <w:p w14:paraId="2FDDBC95"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Hazard ratio [95% CI]</w:t>
            </w:r>
          </w:p>
        </w:tc>
        <w:tc>
          <w:tcPr>
            <w:tcW w:w="5398" w:type="dxa"/>
            <w:gridSpan w:val="2"/>
          </w:tcPr>
          <w:p w14:paraId="68985EB1"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0.74 [0.58, 0.94]</w:t>
            </w:r>
          </w:p>
          <w:p w14:paraId="38759FD7" w14:textId="77777777" w:rsidR="00CF4906" w:rsidRPr="003E37B0" w:rsidRDefault="00CF4906" w:rsidP="005364BB">
            <w:pPr>
              <w:pStyle w:val="TableParagraph"/>
              <w:widowControl/>
              <w:ind w:hanging="3"/>
              <w:jc w:val="center"/>
              <w:rPr>
                <w:rFonts w:ascii="Times New Roman" w:eastAsia="Times New Roman" w:hAnsi="Times New Roman"/>
                <w:sz w:val="20"/>
                <w:szCs w:val="20"/>
              </w:rPr>
            </w:pPr>
            <w:r w:rsidRPr="00A542C9">
              <w:rPr>
                <w:rFonts w:ascii="Times New Roman" w:hAnsi="Times New Roman"/>
                <w:sz w:val="20"/>
                <w:szCs w:val="20"/>
              </w:rPr>
              <w:t>(p-value</w:t>
            </w:r>
            <w:r w:rsidRPr="00A542C9">
              <w:rPr>
                <w:rFonts w:ascii="Times New Roman" w:hAnsi="Times New Roman"/>
                <w:sz w:val="20"/>
                <w:szCs w:val="20"/>
                <w:vertAlign w:val="superscript"/>
              </w:rPr>
              <w:t>5</w:t>
            </w:r>
            <w:r w:rsidRPr="00A542C9">
              <w:rPr>
                <w:rFonts w:ascii="Times New Roman" w:hAnsi="Times New Roman"/>
                <w:sz w:val="20"/>
                <w:szCs w:val="20"/>
              </w:rPr>
              <w:t xml:space="preserve"> = 0.0132)</w:t>
            </w:r>
          </w:p>
        </w:tc>
      </w:tr>
      <w:tr w:rsidR="00CF4906" w:rsidRPr="00A542C9" w14:paraId="6C306FDA" w14:textId="77777777" w:rsidTr="005364BB">
        <w:trPr>
          <w:cantSplit/>
        </w:trPr>
        <w:tc>
          <w:tcPr>
            <w:tcW w:w="8916" w:type="dxa"/>
            <w:gridSpan w:val="3"/>
          </w:tcPr>
          <w:p w14:paraId="775753A2" w14:textId="77777777" w:rsidR="00CF4906" w:rsidRPr="00770173" w:rsidRDefault="00CF4906" w:rsidP="005364BB">
            <w:pPr>
              <w:pStyle w:val="TableParagraph"/>
              <w:widowControl/>
              <w:rPr>
                <w:rFonts w:ascii="Times New Roman" w:eastAsia="Times New Roman" w:hAnsi="Times New Roman"/>
                <w:b/>
                <w:sz w:val="20"/>
                <w:szCs w:val="20"/>
              </w:rPr>
            </w:pPr>
            <w:r w:rsidRPr="00770173">
              <w:rPr>
                <w:rFonts w:ascii="Times New Roman" w:eastAsia="Times New Roman" w:hAnsi="Times New Roman"/>
                <w:b/>
                <w:bCs/>
                <w:sz w:val="20"/>
                <w:szCs w:val="20"/>
              </w:rPr>
              <w:t xml:space="preserve">Overall </w:t>
            </w:r>
            <w:r w:rsidR="00A80403">
              <w:rPr>
                <w:rFonts w:ascii="Times New Roman" w:eastAsia="Times New Roman" w:hAnsi="Times New Roman"/>
                <w:b/>
                <w:bCs/>
                <w:sz w:val="20"/>
                <w:szCs w:val="20"/>
              </w:rPr>
              <w:t>s</w:t>
            </w:r>
            <w:r w:rsidRPr="00770173">
              <w:rPr>
                <w:rFonts w:ascii="Times New Roman" w:eastAsia="Times New Roman" w:hAnsi="Times New Roman"/>
                <w:b/>
                <w:bCs/>
                <w:sz w:val="20"/>
                <w:szCs w:val="20"/>
              </w:rPr>
              <w:t>urvival – Follow-up analysis</w:t>
            </w:r>
            <w:r w:rsidRPr="00770173">
              <w:rPr>
                <w:rFonts w:ascii="Times New Roman" w:eastAsia="Times New Roman" w:hAnsi="Times New Roman"/>
                <w:b/>
                <w:bCs/>
                <w:sz w:val="20"/>
                <w:szCs w:val="20"/>
                <w:vertAlign w:val="superscript"/>
              </w:rPr>
              <w:t>7</w:t>
            </w:r>
          </w:p>
        </w:tc>
      </w:tr>
      <w:tr w:rsidR="00CF4906" w:rsidRPr="00A542C9" w14:paraId="198CB514" w14:textId="77777777" w:rsidTr="005364BB">
        <w:trPr>
          <w:cantSplit/>
        </w:trPr>
        <w:tc>
          <w:tcPr>
            <w:tcW w:w="3518" w:type="dxa"/>
          </w:tcPr>
          <w:p w14:paraId="193FDDBB"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Median (months)</w:t>
            </w:r>
            <w:r w:rsidRPr="00A542C9">
              <w:rPr>
                <w:rFonts w:ascii="Times New Roman" w:hAnsi="Times New Roman"/>
                <w:sz w:val="20"/>
                <w:szCs w:val="20"/>
                <w:vertAlign w:val="superscript"/>
              </w:rPr>
              <w:t>1</w:t>
            </w:r>
          </w:p>
        </w:tc>
        <w:tc>
          <w:tcPr>
            <w:tcW w:w="2390" w:type="dxa"/>
          </w:tcPr>
          <w:p w14:paraId="422A1930"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13.3</w:t>
            </w:r>
          </w:p>
        </w:tc>
        <w:tc>
          <w:tcPr>
            <w:tcW w:w="3008" w:type="dxa"/>
          </w:tcPr>
          <w:p w14:paraId="64152080"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16.8</w:t>
            </w:r>
          </w:p>
        </w:tc>
      </w:tr>
      <w:tr w:rsidR="00CF4906" w:rsidRPr="00A542C9" w14:paraId="5913C374" w14:textId="77777777" w:rsidTr="005364BB">
        <w:trPr>
          <w:cantSplit/>
        </w:trPr>
        <w:tc>
          <w:tcPr>
            <w:tcW w:w="3518" w:type="dxa"/>
          </w:tcPr>
          <w:p w14:paraId="460B8D4B"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Hazard ratio [95% CI]</w:t>
            </w:r>
          </w:p>
        </w:tc>
        <w:tc>
          <w:tcPr>
            <w:tcW w:w="5398" w:type="dxa"/>
            <w:gridSpan w:val="2"/>
          </w:tcPr>
          <w:p w14:paraId="44384598" w14:textId="77777777" w:rsidR="00CF4906" w:rsidRPr="00A542C9" w:rsidRDefault="00CF4906" w:rsidP="005364BB">
            <w:pPr>
              <w:pStyle w:val="TableParagraph"/>
              <w:widowControl/>
              <w:jc w:val="center"/>
              <w:rPr>
                <w:rFonts w:ascii="Times New Roman" w:hAnsi="Times New Roman"/>
                <w:sz w:val="20"/>
                <w:szCs w:val="20"/>
              </w:rPr>
            </w:pPr>
            <w:r w:rsidRPr="00A542C9">
              <w:rPr>
                <w:rFonts w:ascii="Times New Roman" w:hAnsi="Times New Roman"/>
                <w:sz w:val="20"/>
                <w:szCs w:val="20"/>
              </w:rPr>
              <w:t>0.76 [0.62, 0.94]</w:t>
            </w:r>
          </w:p>
          <w:p w14:paraId="3DD2BFC5"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(p-value</w:t>
            </w:r>
            <w:r w:rsidRPr="00A542C9">
              <w:rPr>
                <w:rFonts w:ascii="Times New Roman" w:hAnsi="Times New Roman"/>
                <w:sz w:val="20"/>
                <w:szCs w:val="20"/>
                <w:vertAlign w:val="superscript"/>
              </w:rPr>
              <w:t xml:space="preserve">5,8 </w:t>
            </w:r>
            <w:r w:rsidRPr="00A542C9">
              <w:rPr>
                <w:rFonts w:ascii="Times New Roman" w:hAnsi="Times New Roman"/>
                <w:sz w:val="20"/>
                <w:szCs w:val="20"/>
              </w:rPr>
              <w:t>= 0.0126)</w:t>
            </w:r>
          </w:p>
        </w:tc>
      </w:tr>
      <w:tr w:rsidR="00CF4906" w:rsidRPr="00A542C9" w14:paraId="7850C2FF" w14:textId="77777777" w:rsidTr="005364BB">
        <w:trPr>
          <w:cantSplit/>
        </w:trPr>
        <w:tc>
          <w:tcPr>
            <w:tcW w:w="8916" w:type="dxa"/>
            <w:gridSpan w:val="3"/>
          </w:tcPr>
          <w:p w14:paraId="663E1FA4" w14:textId="77777777" w:rsidR="00CF4906" w:rsidRPr="003E37B0" w:rsidRDefault="00CF4906" w:rsidP="005364BB">
            <w:pPr>
              <w:pStyle w:val="TableParagraph"/>
              <w:widowControl/>
              <w:ind w:right="1"/>
              <w:jc w:val="center"/>
              <w:rPr>
                <w:rFonts w:ascii="Times New Roman" w:eastAsia="Times New Roman" w:hAnsi="Times New Roman"/>
                <w:b/>
                <w:sz w:val="20"/>
                <w:szCs w:val="20"/>
              </w:rPr>
            </w:pPr>
            <w:r w:rsidRPr="003E37B0">
              <w:rPr>
                <w:rFonts w:ascii="Times New Roman" w:eastAsia="Times New Roman" w:hAnsi="Times New Roman"/>
                <w:b/>
                <w:bCs/>
                <w:sz w:val="20"/>
                <w:szCs w:val="20"/>
                <w:u w:val="single"/>
              </w:rPr>
              <w:t xml:space="preserve">Secondary </w:t>
            </w:r>
            <w:r w:rsidR="00A80403">
              <w:rPr>
                <w:rFonts w:ascii="Times New Roman" w:eastAsia="Times New Roman" w:hAnsi="Times New Roman"/>
                <w:b/>
                <w:bCs/>
                <w:sz w:val="20"/>
                <w:szCs w:val="20"/>
                <w:u w:val="single"/>
              </w:rPr>
              <w:t>e</w:t>
            </w:r>
            <w:r w:rsidRPr="003E37B0">
              <w:rPr>
                <w:rFonts w:ascii="Times New Roman" w:eastAsia="Times New Roman" w:hAnsi="Times New Roman"/>
                <w:b/>
                <w:bCs/>
                <w:sz w:val="20"/>
                <w:szCs w:val="20"/>
                <w:u w:val="single"/>
              </w:rPr>
              <w:t>ndpoints</w:t>
            </w:r>
          </w:p>
        </w:tc>
      </w:tr>
      <w:tr w:rsidR="00CF4906" w:rsidRPr="00A542C9" w14:paraId="6A79A4EB" w14:textId="77777777" w:rsidTr="005364BB">
        <w:trPr>
          <w:cantSplit/>
        </w:trPr>
        <w:tc>
          <w:tcPr>
            <w:tcW w:w="8916" w:type="dxa"/>
            <w:gridSpan w:val="3"/>
          </w:tcPr>
          <w:p w14:paraId="4D55AA78" w14:textId="77777777" w:rsidR="00CF4906" w:rsidRPr="003E37B0" w:rsidRDefault="00CF4906" w:rsidP="005364BB">
            <w:pPr>
              <w:pStyle w:val="TableParagraph"/>
              <w:widowControl/>
              <w:rPr>
                <w:rFonts w:ascii="Times New Roman" w:eastAsia="Times New Roman" w:hAnsi="Times New Roman"/>
                <w:b/>
                <w:sz w:val="20"/>
                <w:szCs w:val="20"/>
              </w:rPr>
            </w:pPr>
            <w:r w:rsidRPr="003E37B0">
              <w:rPr>
                <w:rFonts w:ascii="Times New Roman" w:eastAsia="Times New Roman" w:hAnsi="Times New Roman"/>
                <w:b/>
                <w:bCs/>
                <w:sz w:val="20"/>
                <w:szCs w:val="20"/>
              </w:rPr>
              <w:t>Progression-free survival – Primary analysis</w:t>
            </w:r>
            <w:r w:rsidRPr="003E37B0">
              <w:rPr>
                <w:rFonts w:ascii="Times New Roman" w:eastAsia="Times New Roman" w:hAnsi="Times New Roman"/>
                <w:b/>
                <w:bCs/>
                <w:sz w:val="20"/>
                <w:szCs w:val="20"/>
                <w:vertAlign w:val="superscript"/>
              </w:rPr>
              <w:t>6</w:t>
            </w:r>
          </w:p>
        </w:tc>
      </w:tr>
      <w:tr w:rsidR="00CF4906" w:rsidRPr="00A542C9" w14:paraId="2FFE07BD" w14:textId="77777777" w:rsidTr="005364BB">
        <w:trPr>
          <w:cantSplit/>
        </w:trPr>
        <w:tc>
          <w:tcPr>
            <w:tcW w:w="3518" w:type="dxa"/>
          </w:tcPr>
          <w:p w14:paraId="57B8B7B7"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Median PFS (months)</w:t>
            </w:r>
            <w:r w:rsidRPr="00A542C9">
              <w:rPr>
                <w:rFonts w:ascii="Times New Roman" w:hAnsi="Times New Roman"/>
                <w:sz w:val="20"/>
                <w:szCs w:val="20"/>
                <w:vertAlign w:val="superscript"/>
              </w:rPr>
              <w:t>1</w:t>
            </w:r>
          </w:p>
        </w:tc>
        <w:tc>
          <w:tcPr>
            <w:tcW w:w="2390" w:type="dxa"/>
          </w:tcPr>
          <w:p w14:paraId="646CDA58"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6.0</w:t>
            </w:r>
          </w:p>
        </w:tc>
        <w:tc>
          <w:tcPr>
            <w:tcW w:w="3008" w:type="dxa"/>
          </w:tcPr>
          <w:p w14:paraId="3F014D44"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8.3</w:t>
            </w:r>
          </w:p>
        </w:tc>
      </w:tr>
      <w:tr w:rsidR="00CF4906" w:rsidRPr="00A542C9" w14:paraId="34313CD8" w14:textId="77777777" w:rsidTr="005364BB">
        <w:trPr>
          <w:cantSplit/>
        </w:trPr>
        <w:tc>
          <w:tcPr>
            <w:tcW w:w="3518" w:type="dxa"/>
          </w:tcPr>
          <w:p w14:paraId="3F7BB5ED"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Hazard ratio [95% CI]</w:t>
            </w:r>
          </w:p>
        </w:tc>
        <w:tc>
          <w:tcPr>
            <w:tcW w:w="5398" w:type="dxa"/>
            <w:gridSpan w:val="2"/>
          </w:tcPr>
          <w:p w14:paraId="07FF1DE4" w14:textId="77777777" w:rsidR="00CF4906" w:rsidRPr="00A542C9" w:rsidRDefault="00CF4906" w:rsidP="005364BB">
            <w:pPr>
              <w:pStyle w:val="TableParagraph"/>
              <w:widowControl/>
              <w:jc w:val="center"/>
              <w:rPr>
                <w:rFonts w:ascii="Times New Roman" w:hAnsi="Times New Roman"/>
                <w:sz w:val="20"/>
                <w:szCs w:val="20"/>
              </w:rPr>
            </w:pPr>
            <w:r w:rsidRPr="00A542C9">
              <w:rPr>
                <w:rFonts w:ascii="Times New Roman" w:hAnsi="Times New Roman"/>
                <w:sz w:val="20"/>
                <w:szCs w:val="20"/>
              </w:rPr>
              <w:t>0.66 [0.54, 0.81]</w:t>
            </w:r>
          </w:p>
          <w:p w14:paraId="612A70AB" w14:textId="5A1260BF"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(p-value</w:t>
            </w:r>
            <w:r w:rsidRPr="00A542C9">
              <w:rPr>
                <w:rFonts w:ascii="Times New Roman" w:hAnsi="Times New Roman"/>
                <w:sz w:val="20"/>
                <w:szCs w:val="20"/>
                <w:vertAlign w:val="superscript"/>
              </w:rPr>
              <w:t>5</w:t>
            </w:r>
            <w:r w:rsidRPr="00A542C9">
              <w:rPr>
                <w:rFonts w:ascii="Times New Roman" w:hAnsi="Times New Roman"/>
                <w:sz w:val="20"/>
                <w:szCs w:val="20"/>
              </w:rPr>
              <w:t xml:space="preserve"> &lt;</w:t>
            </w:r>
            <w:r w:rsidR="003D3513">
              <w:rPr>
                <w:rFonts w:ascii="Times New Roman" w:hAnsi="Times New Roman"/>
                <w:sz w:val="20"/>
                <w:szCs w:val="20"/>
              </w:rPr>
              <w:t xml:space="preserve"> </w:t>
            </w:r>
            <w:r w:rsidRPr="00A542C9">
              <w:rPr>
                <w:rFonts w:ascii="Times New Roman" w:hAnsi="Times New Roman"/>
                <w:sz w:val="20"/>
                <w:szCs w:val="20"/>
              </w:rPr>
              <w:t>0.0001)</w:t>
            </w:r>
          </w:p>
        </w:tc>
      </w:tr>
      <w:tr w:rsidR="00CF4906" w:rsidRPr="00A542C9" w14:paraId="46435978" w14:textId="77777777" w:rsidTr="005364BB">
        <w:trPr>
          <w:cantSplit/>
        </w:trPr>
        <w:tc>
          <w:tcPr>
            <w:tcW w:w="8916" w:type="dxa"/>
            <w:gridSpan w:val="3"/>
          </w:tcPr>
          <w:p w14:paraId="5FF7F373" w14:textId="77777777" w:rsidR="00CF4906" w:rsidRPr="003E37B0" w:rsidRDefault="00CF4906" w:rsidP="005364BB">
            <w:pPr>
              <w:pStyle w:val="TableParagraph"/>
              <w:widowControl/>
              <w:rPr>
                <w:rFonts w:ascii="Times New Roman" w:eastAsia="Times New Roman" w:hAnsi="Times New Roman"/>
                <w:b/>
                <w:sz w:val="20"/>
                <w:szCs w:val="20"/>
              </w:rPr>
            </w:pPr>
            <w:r w:rsidRPr="003E37B0">
              <w:rPr>
                <w:rFonts w:ascii="Times New Roman" w:eastAsia="Times New Roman" w:hAnsi="Times New Roman"/>
                <w:b/>
                <w:bCs/>
                <w:sz w:val="20"/>
                <w:szCs w:val="20"/>
              </w:rPr>
              <w:t xml:space="preserve">Best </w:t>
            </w:r>
            <w:r w:rsidR="00A80403">
              <w:rPr>
                <w:rFonts w:ascii="Times New Roman" w:eastAsia="Times New Roman" w:hAnsi="Times New Roman"/>
                <w:b/>
                <w:bCs/>
                <w:sz w:val="20"/>
                <w:szCs w:val="20"/>
              </w:rPr>
              <w:t>o</w:t>
            </w:r>
            <w:r w:rsidRPr="003E37B0">
              <w:rPr>
                <w:rFonts w:ascii="Times New Roman" w:eastAsia="Times New Roman" w:hAnsi="Times New Roman"/>
                <w:b/>
                <w:bCs/>
                <w:sz w:val="20"/>
                <w:szCs w:val="20"/>
              </w:rPr>
              <w:t xml:space="preserve">verall </w:t>
            </w:r>
            <w:r w:rsidR="00A80403">
              <w:rPr>
                <w:rFonts w:ascii="Times New Roman" w:eastAsia="Times New Roman" w:hAnsi="Times New Roman"/>
                <w:b/>
                <w:bCs/>
                <w:sz w:val="20"/>
                <w:szCs w:val="20"/>
              </w:rPr>
              <w:t>r</w:t>
            </w:r>
            <w:r w:rsidRPr="003E37B0">
              <w:rPr>
                <w:rFonts w:ascii="Times New Roman" w:eastAsia="Times New Roman" w:hAnsi="Times New Roman"/>
                <w:b/>
                <w:bCs/>
                <w:sz w:val="20"/>
                <w:szCs w:val="20"/>
              </w:rPr>
              <w:t>esponse – Primary analysis</w:t>
            </w:r>
            <w:r w:rsidRPr="003E37B0">
              <w:rPr>
                <w:rFonts w:ascii="Times New Roman" w:eastAsia="Times New Roman" w:hAnsi="Times New Roman"/>
                <w:b/>
                <w:bCs/>
                <w:sz w:val="20"/>
                <w:szCs w:val="20"/>
                <w:vertAlign w:val="superscript"/>
              </w:rPr>
              <w:t>6</w:t>
            </w:r>
          </w:p>
        </w:tc>
      </w:tr>
      <w:tr w:rsidR="00CF4906" w:rsidRPr="00A542C9" w14:paraId="33F32831" w14:textId="77777777" w:rsidTr="005364BB">
        <w:trPr>
          <w:cantSplit/>
        </w:trPr>
        <w:tc>
          <w:tcPr>
            <w:tcW w:w="3518" w:type="dxa"/>
          </w:tcPr>
          <w:p w14:paraId="20CC3081" w14:textId="1F047FFD"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Responders (</w:t>
            </w:r>
            <w:r w:rsidR="00360FD6">
              <w:rPr>
                <w:rFonts w:ascii="Times New Roman" w:hAnsi="Times New Roman"/>
                <w:sz w:val="20"/>
                <w:szCs w:val="20"/>
              </w:rPr>
              <w:t>r</w:t>
            </w:r>
            <w:r w:rsidRPr="00A542C9">
              <w:rPr>
                <w:rFonts w:ascii="Times New Roman" w:hAnsi="Times New Roman"/>
                <w:sz w:val="20"/>
                <w:szCs w:val="20"/>
              </w:rPr>
              <w:t>esponse rate</w:t>
            </w:r>
            <w:r w:rsidRPr="00A542C9">
              <w:rPr>
                <w:rFonts w:ascii="Times New Roman" w:hAnsi="Times New Roman"/>
                <w:sz w:val="20"/>
                <w:szCs w:val="20"/>
                <w:vertAlign w:val="superscript"/>
              </w:rPr>
              <w:t>2</w:t>
            </w:r>
            <w:r w:rsidRPr="00A542C9">
              <w:rPr>
                <w:rFonts w:ascii="Times New Roman" w:hAnsi="Times New Roman"/>
                <w:sz w:val="20"/>
                <w:szCs w:val="20"/>
              </w:rPr>
              <w:t>)</w:t>
            </w:r>
          </w:p>
        </w:tc>
        <w:tc>
          <w:tcPr>
            <w:tcW w:w="2390" w:type="dxa"/>
          </w:tcPr>
          <w:p w14:paraId="546D8B85"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76 (33.8%)</w:t>
            </w:r>
          </w:p>
        </w:tc>
        <w:tc>
          <w:tcPr>
            <w:tcW w:w="3008" w:type="dxa"/>
          </w:tcPr>
          <w:p w14:paraId="098E522C"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103 (45.4%)</w:t>
            </w:r>
          </w:p>
        </w:tc>
      </w:tr>
      <w:tr w:rsidR="00CF4906" w:rsidRPr="00A542C9" w14:paraId="4A3DA048" w14:textId="77777777" w:rsidTr="005364BB">
        <w:trPr>
          <w:cantSplit/>
        </w:trPr>
        <w:tc>
          <w:tcPr>
            <w:tcW w:w="3518" w:type="dxa"/>
          </w:tcPr>
          <w:p w14:paraId="1259C136"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 xml:space="preserve">95% CI for </w:t>
            </w:r>
            <w:r w:rsidR="006329F0">
              <w:rPr>
                <w:rFonts w:ascii="Times New Roman" w:hAnsi="Times New Roman"/>
                <w:sz w:val="20"/>
                <w:szCs w:val="20"/>
              </w:rPr>
              <w:t>r</w:t>
            </w:r>
            <w:r w:rsidRPr="00A542C9">
              <w:rPr>
                <w:rFonts w:ascii="Times New Roman" w:hAnsi="Times New Roman"/>
                <w:sz w:val="20"/>
                <w:szCs w:val="20"/>
              </w:rPr>
              <w:t xml:space="preserve">esponse </w:t>
            </w:r>
            <w:r w:rsidR="006329F0">
              <w:rPr>
                <w:rFonts w:ascii="Times New Roman" w:hAnsi="Times New Roman"/>
                <w:sz w:val="20"/>
                <w:szCs w:val="20"/>
              </w:rPr>
              <w:t>r</w:t>
            </w:r>
            <w:r w:rsidRPr="00A542C9">
              <w:rPr>
                <w:rFonts w:ascii="Times New Roman" w:hAnsi="Times New Roman"/>
                <w:sz w:val="20"/>
                <w:szCs w:val="20"/>
              </w:rPr>
              <w:t>ates</w:t>
            </w:r>
            <w:r w:rsidRPr="00A542C9">
              <w:rPr>
                <w:rFonts w:ascii="Times New Roman" w:hAnsi="Times New Roman"/>
                <w:sz w:val="20"/>
                <w:szCs w:val="20"/>
                <w:vertAlign w:val="superscript"/>
              </w:rPr>
              <w:t>3</w:t>
            </w:r>
          </w:p>
        </w:tc>
        <w:tc>
          <w:tcPr>
            <w:tcW w:w="2390" w:type="dxa"/>
          </w:tcPr>
          <w:p w14:paraId="1855ED31"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[27.6%, 40.4%]</w:t>
            </w:r>
          </w:p>
        </w:tc>
        <w:tc>
          <w:tcPr>
            <w:tcW w:w="3008" w:type="dxa"/>
          </w:tcPr>
          <w:p w14:paraId="33792999"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[38.8%, 52.1%]</w:t>
            </w:r>
          </w:p>
        </w:tc>
      </w:tr>
      <w:tr w:rsidR="00CF4906" w:rsidRPr="00A542C9" w14:paraId="0ECF38DD" w14:textId="77777777" w:rsidTr="005364BB">
        <w:trPr>
          <w:cantSplit/>
        </w:trPr>
        <w:tc>
          <w:tcPr>
            <w:tcW w:w="3518" w:type="dxa"/>
          </w:tcPr>
          <w:p w14:paraId="393AD1DC"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 xml:space="preserve">Difference in </w:t>
            </w:r>
            <w:r w:rsidR="006329F0">
              <w:rPr>
                <w:rFonts w:ascii="Times New Roman" w:hAnsi="Times New Roman"/>
                <w:sz w:val="20"/>
                <w:szCs w:val="20"/>
              </w:rPr>
              <w:t>r</w:t>
            </w:r>
            <w:r w:rsidRPr="00A542C9">
              <w:rPr>
                <w:rFonts w:ascii="Times New Roman" w:hAnsi="Times New Roman"/>
                <w:sz w:val="20"/>
                <w:szCs w:val="20"/>
              </w:rPr>
              <w:t xml:space="preserve">esponse </w:t>
            </w:r>
            <w:r w:rsidR="006329F0">
              <w:rPr>
                <w:rFonts w:ascii="Times New Roman" w:hAnsi="Times New Roman"/>
                <w:sz w:val="20"/>
                <w:szCs w:val="20"/>
              </w:rPr>
              <w:t>r</w:t>
            </w:r>
            <w:r w:rsidRPr="00A542C9">
              <w:rPr>
                <w:rFonts w:ascii="Times New Roman" w:hAnsi="Times New Roman"/>
                <w:sz w:val="20"/>
                <w:szCs w:val="20"/>
              </w:rPr>
              <w:t>ates</w:t>
            </w:r>
          </w:p>
        </w:tc>
        <w:tc>
          <w:tcPr>
            <w:tcW w:w="5398" w:type="dxa"/>
            <w:gridSpan w:val="2"/>
          </w:tcPr>
          <w:p w14:paraId="2091A763"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11.60%</w:t>
            </w:r>
          </w:p>
        </w:tc>
      </w:tr>
      <w:tr w:rsidR="00CF4906" w:rsidRPr="00A542C9" w14:paraId="48EB05C5" w14:textId="77777777" w:rsidTr="005364BB">
        <w:trPr>
          <w:cantSplit/>
        </w:trPr>
        <w:tc>
          <w:tcPr>
            <w:tcW w:w="3518" w:type="dxa"/>
          </w:tcPr>
          <w:p w14:paraId="3EC53D18" w14:textId="77777777"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 xml:space="preserve">95% CI for </w:t>
            </w:r>
            <w:r w:rsidR="006329F0">
              <w:rPr>
                <w:rFonts w:ascii="Times New Roman" w:hAnsi="Times New Roman"/>
                <w:sz w:val="20"/>
                <w:szCs w:val="20"/>
              </w:rPr>
              <w:t>d</w:t>
            </w:r>
            <w:r w:rsidRPr="00A542C9">
              <w:rPr>
                <w:rFonts w:ascii="Times New Roman" w:hAnsi="Times New Roman"/>
                <w:sz w:val="20"/>
                <w:szCs w:val="20"/>
              </w:rPr>
              <w:t xml:space="preserve">ifference in </w:t>
            </w:r>
            <w:r w:rsidR="006329F0">
              <w:rPr>
                <w:rFonts w:ascii="Times New Roman" w:hAnsi="Times New Roman"/>
                <w:sz w:val="20"/>
                <w:szCs w:val="20"/>
              </w:rPr>
              <w:t>r</w:t>
            </w:r>
            <w:r w:rsidRPr="00A542C9">
              <w:rPr>
                <w:rFonts w:ascii="Times New Roman" w:hAnsi="Times New Roman"/>
                <w:sz w:val="20"/>
                <w:szCs w:val="20"/>
              </w:rPr>
              <w:t xml:space="preserve">esponse </w:t>
            </w:r>
            <w:r w:rsidR="006329F0">
              <w:rPr>
                <w:rFonts w:ascii="Times New Roman" w:hAnsi="Times New Roman"/>
                <w:sz w:val="20"/>
                <w:szCs w:val="20"/>
              </w:rPr>
              <w:t>r</w:t>
            </w:r>
            <w:r w:rsidRPr="00A542C9">
              <w:rPr>
                <w:rFonts w:ascii="Times New Roman" w:hAnsi="Times New Roman"/>
                <w:sz w:val="20"/>
                <w:szCs w:val="20"/>
              </w:rPr>
              <w:t>ates</w:t>
            </w:r>
            <w:r w:rsidRPr="00A542C9">
              <w:rPr>
                <w:rFonts w:ascii="Times New Roman" w:hAnsi="Times New Roman"/>
                <w:sz w:val="20"/>
                <w:szCs w:val="20"/>
                <w:vertAlign w:val="superscript"/>
              </w:rPr>
              <w:t>4</w:t>
            </w:r>
          </w:p>
        </w:tc>
        <w:tc>
          <w:tcPr>
            <w:tcW w:w="5398" w:type="dxa"/>
            <w:gridSpan w:val="2"/>
          </w:tcPr>
          <w:p w14:paraId="2FC58E26"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[2.4%, 20.8%]</w:t>
            </w:r>
          </w:p>
        </w:tc>
      </w:tr>
      <w:tr w:rsidR="00CF4906" w:rsidRPr="00A542C9" w14:paraId="21284079" w14:textId="77777777" w:rsidTr="005364BB">
        <w:trPr>
          <w:cantSplit/>
        </w:trPr>
        <w:tc>
          <w:tcPr>
            <w:tcW w:w="3518" w:type="dxa"/>
          </w:tcPr>
          <w:p w14:paraId="7B4938B8" w14:textId="0AAED2BF" w:rsidR="00CF4906" w:rsidRPr="003E37B0" w:rsidRDefault="00CF4906" w:rsidP="005364BB">
            <w:pPr>
              <w:pStyle w:val="TableParagraph"/>
              <w:widowControl/>
              <w:rPr>
                <w:rFonts w:ascii="Times New Roman" w:eastAsia="Times New Roman" w:hAnsi="Times New Roman"/>
                <w:sz w:val="20"/>
                <w:szCs w:val="20"/>
              </w:rPr>
            </w:pPr>
            <w:r w:rsidRPr="00A542C9">
              <w:rPr>
                <w:rFonts w:ascii="Times New Roman" w:hAnsi="Times New Roman"/>
                <w:sz w:val="20"/>
                <w:szCs w:val="20"/>
              </w:rPr>
              <w:t>p-value (</w:t>
            </w:r>
            <w:r w:rsidR="00360FD6">
              <w:rPr>
                <w:rFonts w:ascii="Times New Roman" w:hAnsi="Times New Roman"/>
                <w:sz w:val="20"/>
                <w:szCs w:val="20"/>
              </w:rPr>
              <w:t>c</w:t>
            </w:r>
            <w:r w:rsidRPr="00A542C9">
              <w:rPr>
                <w:rFonts w:ascii="Times New Roman" w:hAnsi="Times New Roman"/>
                <w:sz w:val="20"/>
                <w:szCs w:val="20"/>
              </w:rPr>
              <w:t xml:space="preserve">hi-squared </w:t>
            </w:r>
            <w:r w:rsidR="006329F0">
              <w:rPr>
                <w:rFonts w:ascii="Times New Roman" w:hAnsi="Times New Roman"/>
                <w:sz w:val="20"/>
                <w:szCs w:val="20"/>
              </w:rPr>
              <w:t>t</w:t>
            </w:r>
            <w:r w:rsidRPr="00A542C9">
              <w:rPr>
                <w:rFonts w:ascii="Times New Roman" w:hAnsi="Times New Roman"/>
                <w:sz w:val="20"/>
                <w:szCs w:val="20"/>
              </w:rPr>
              <w:t>est)</w:t>
            </w:r>
          </w:p>
        </w:tc>
        <w:tc>
          <w:tcPr>
            <w:tcW w:w="5398" w:type="dxa"/>
            <w:gridSpan w:val="2"/>
          </w:tcPr>
          <w:p w14:paraId="4311E919" w14:textId="77777777" w:rsidR="00CF4906" w:rsidRPr="003E37B0" w:rsidRDefault="00CF4906" w:rsidP="005364BB">
            <w:pPr>
              <w:pStyle w:val="TableParagraph"/>
              <w:widowControl/>
              <w:jc w:val="center"/>
              <w:rPr>
                <w:rFonts w:ascii="Times New Roman" w:eastAsia="Times New Roman" w:hAnsi="Times New Roman"/>
                <w:sz w:val="20"/>
                <w:szCs w:val="20"/>
              </w:rPr>
            </w:pPr>
            <w:r w:rsidRPr="00A542C9">
              <w:rPr>
                <w:rFonts w:ascii="Times New Roman" w:hAnsi="Times New Roman"/>
                <w:sz w:val="20"/>
                <w:szCs w:val="20"/>
              </w:rPr>
              <w:t>0.0117</w:t>
            </w:r>
          </w:p>
        </w:tc>
      </w:tr>
    </w:tbl>
    <w:p w14:paraId="203E1403"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vertAlign w:val="superscript"/>
        </w:rPr>
        <w:t>1</w:t>
      </w:r>
      <w:r w:rsidRPr="003E37B0">
        <w:rPr>
          <w:rFonts w:ascii="Times New Roman" w:hAnsi="Times New Roman"/>
          <w:sz w:val="13"/>
        </w:rPr>
        <w:t xml:space="preserve"> </w:t>
      </w:r>
      <w:r w:rsidR="00A03629">
        <w:rPr>
          <w:rFonts w:ascii="Times New Roman" w:hAnsi="Times New Roman"/>
          <w:sz w:val="13"/>
        </w:rPr>
        <w:tab/>
      </w:r>
      <w:r w:rsidRPr="003E37B0">
        <w:rPr>
          <w:rFonts w:ascii="Times New Roman" w:hAnsi="Times New Roman"/>
          <w:sz w:val="20"/>
          <w:szCs w:val="20"/>
        </w:rPr>
        <w:t>Kaplan-Meier estimates</w:t>
      </w:r>
    </w:p>
    <w:p w14:paraId="08927775"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t>2</w:t>
      </w:r>
      <w:r w:rsidRPr="003E37B0">
        <w:rPr>
          <w:rFonts w:ascii="Times New Roman" w:hAnsi="Times New Roman"/>
          <w:sz w:val="20"/>
          <w:szCs w:val="20"/>
        </w:rPr>
        <w:t xml:space="preserve"> </w:t>
      </w:r>
      <w:r w:rsidR="00A03629">
        <w:rPr>
          <w:rFonts w:ascii="Times New Roman" w:hAnsi="Times New Roman"/>
          <w:sz w:val="20"/>
          <w:szCs w:val="20"/>
        </w:rPr>
        <w:tab/>
      </w:r>
      <w:r w:rsidRPr="003E37B0">
        <w:rPr>
          <w:rFonts w:ascii="Times New Roman" w:hAnsi="Times New Roman"/>
          <w:sz w:val="20"/>
          <w:szCs w:val="20"/>
        </w:rPr>
        <w:t>Patients and percentage of patients with best overall response of confirmed CR or PR; percentage calculated on</w:t>
      </w:r>
      <w:r w:rsidR="00D956C7" w:rsidRPr="003E37B0">
        <w:rPr>
          <w:rFonts w:ascii="Times New Roman" w:hAnsi="Times New Roman"/>
          <w:sz w:val="20"/>
          <w:szCs w:val="20"/>
        </w:rPr>
        <w:t xml:space="preserve"> </w:t>
      </w:r>
      <w:r w:rsidRPr="003E37B0">
        <w:rPr>
          <w:rFonts w:ascii="Times New Roman" w:hAnsi="Times New Roman"/>
          <w:sz w:val="20"/>
          <w:szCs w:val="20"/>
        </w:rPr>
        <w:t>patients with measurable disease at baseline</w:t>
      </w:r>
    </w:p>
    <w:p w14:paraId="75FD781A"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t>3</w:t>
      </w:r>
      <w:r w:rsidRPr="003E37B0">
        <w:rPr>
          <w:rFonts w:ascii="Times New Roman" w:hAnsi="Times New Roman"/>
          <w:sz w:val="20"/>
          <w:szCs w:val="20"/>
        </w:rPr>
        <w:t xml:space="preserve"> </w:t>
      </w:r>
      <w:r w:rsidR="00A03629">
        <w:rPr>
          <w:rFonts w:ascii="Times New Roman" w:hAnsi="Times New Roman"/>
          <w:sz w:val="20"/>
          <w:szCs w:val="20"/>
        </w:rPr>
        <w:tab/>
      </w:r>
      <w:r w:rsidRPr="003E37B0">
        <w:rPr>
          <w:rFonts w:ascii="Times New Roman" w:hAnsi="Times New Roman"/>
          <w:sz w:val="20"/>
          <w:szCs w:val="20"/>
        </w:rPr>
        <w:t>95% CI for one sample binomial using Pearson-Clopper method</w:t>
      </w:r>
    </w:p>
    <w:p w14:paraId="17F56AEB"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lastRenderedPageBreak/>
        <w:t>4</w:t>
      </w:r>
      <w:r w:rsidRPr="003E37B0">
        <w:rPr>
          <w:rFonts w:ascii="Times New Roman" w:hAnsi="Times New Roman"/>
          <w:sz w:val="20"/>
          <w:szCs w:val="20"/>
        </w:rPr>
        <w:t xml:space="preserve"> </w:t>
      </w:r>
      <w:r w:rsidR="00A03629">
        <w:rPr>
          <w:rFonts w:ascii="Times New Roman" w:hAnsi="Times New Roman"/>
          <w:sz w:val="20"/>
          <w:szCs w:val="20"/>
        </w:rPr>
        <w:tab/>
      </w:r>
      <w:r w:rsidRPr="003E37B0">
        <w:rPr>
          <w:rFonts w:ascii="Times New Roman" w:hAnsi="Times New Roman"/>
          <w:sz w:val="20"/>
          <w:szCs w:val="20"/>
        </w:rPr>
        <w:t>Approximate 95% CI for difference of two rates using Hauck-Anderson method</w:t>
      </w:r>
    </w:p>
    <w:p w14:paraId="3D137B62"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t>5</w:t>
      </w:r>
      <w:r w:rsidRPr="003E37B0">
        <w:rPr>
          <w:rFonts w:ascii="Times New Roman" w:hAnsi="Times New Roman"/>
          <w:sz w:val="20"/>
          <w:szCs w:val="20"/>
        </w:rPr>
        <w:t xml:space="preserve"> </w:t>
      </w:r>
      <w:r w:rsidR="00A03629">
        <w:rPr>
          <w:rFonts w:ascii="Times New Roman" w:hAnsi="Times New Roman"/>
          <w:sz w:val="20"/>
          <w:szCs w:val="20"/>
        </w:rPr>
        <w:tab/>
      </w:r>
      <w:r w:rsidR="0039160F">
        <w:rPr>
          <w:rFonts w:ascii="Times New Roman" w:hAnsi="Times New Roman"/>
          <w:sz w:val="20"/>
          <w:szCs w:val="20"/>
        </w:rPr>
        <w:t>L</w:t>
      </w:r>
      <w:r w:rsidRPr="003E37B0">
        <w:rPr>
          <w:rFonts w:ascii="Times New Roman" w:hAnsi="Times New Roman"/>
          <w:sz w:val="20"/>
          <w:szCs w:val="20"/>
        </w:rPr>
        <w:t>og-rank test (stratified)</w:t>
      </w:r>
    </w:p>
    <w:p w14:paraId="2F71396A"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t>6</w:t>
      </w:r>
      <w:r w:rsidRPr="003E37B0">
        <w:rPr>
          <w:rFonts w:ascii="Times New Roman" w:hAnsi="Times New Roman"/>
          <w:sz w:val="20"/>
          <w:szCs w:val="20"/>
        </w:rPr>
        <w:t xml:space="preserve"> </w:t>
      </w:r>
      <w:r w:rsidR="00A03629">
        <w:rPr>
          <w:rFonts w:ascii="Times New Roman" w:hAnsi="Times New Roman"/>
          <w:sz w:val="20"/>
          <w:szCs w:val="20"/>
        </w:rPr>
        <w:tab/>
      </w:r>
      <w:r w:rsidRPr="003E37B0">
        <w:rPr>
          <w:rFonts w:ascii="Times New Roman" w:hAnsi="Times New Roman"/>
          <w:sz w:val="20"/>
          <w:szCs w:val="20"/>
        </w:rPr>
        <w:t>Primary analysis was performed with a data cut-off date of 12 December 2012 and is considered the final analysis</w:t>
      </w:r>
    </w:p>
    <w:p w14:paraId="25B4770B"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t>7</w:t>
      </w:r>
      <w:r w:rsidRPr="003E37B0">
        <w:rPr>
          <w:rFonts w:ascii="Times New Roman" w:hAnsi="Times New Roman"/>
          <w:sz w:val="13"/>
        </w:rPr>
        <w:t xml:space="preserve"> </w:t>
      </w:r>
      <w:r w:rsidR="00A03629">
        <w:rPr>
          <w:rFonts w:ascii="Times New Roman" w:hAnsi="Times New Roman"/>
          <w:sz w:val="13"/>
        </w:rPr>
        <w:tab/>
      </w:r>
      <w:r w:rsidRPr="003E37B0">
        <w:rPr>
          <w:rFonts w:ascii="Times New Roman" w:hAnsi="Times New Roman"/>
          <w:sz w:val="20"/>
        </w:rPr>
        <w:t>Follow-up analysis was performed with a data cut-off date of 07 March 2014</w:t>
      </w:r>
    </w:p>
    <w:p w14:paraId="1747AB2E"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t>8</w:t>
      </w:r>
      <w:r w:rsidRPr="003E37B0">
        <w:rPr>
          <w:rFonts w:ascii="Times New Roman" w:hAnsi="Times New Roman"/>
          <w:sz w:val="13"/>
        </w:rPr>
        <w:t xml:space="preserve"> </w:t>
      </w:r>
      <w:r w:rsidR="00A03629">
        <w:rPr>
          <w:rFonts w:ascii="Times New Roman" w:hAnsi="Times New Roman"/>
          <w:sz w:val="13"/>
        </w:rPr>
        <w:tab/>
      </w:r>
      <w:r w:rsidRPr="003E37B0">
        <w:rPr>
          <w:rFonts w:ascii="Times New Roman" w:hAnsi="Times New Roman"/>
          <w:sz w:val="20"/>
        </w:rPr>
        <w:t>p-value displayed for descriptive purpose only</w:t>
      </w:r>
    </w:p>
    <w:p w14:paraId="337EB072" w14:textId="77777777" w:rsidR="00D15122" w:rsidRPr="003E37B0" w:rsidRDefault="00D15122" w:rsidP="00FA4903">
      <w:pPr>
        <w:widowControl/>
        <w:spacing w:line="241" w:lineRule="exact"/>
        <w:rPr>
          <w:rFonts w:ascii="Times New Roman" w:eastAsia="Times New Roman" w:hAnsi="Times New Roman"/>
        </w:rPr>
      </w:pPr>
    </w:p>
    <w:p w14:paraId="1E43C9C0" w14:textId="77777777" w:rsidR="00D15122" w:rsidRPr="003E37B0" w:rsidRDefault="009B0756" w:rsidP="00FA4903">
      <w:pPr>
        <w:pStyle w:val="Heading1"/>
        <w:keepNext/>
        <w:widowControl/>
        <w:tabs>
          <w:tab w:val="left" w:pos="1293"/>
        </w:tabs>
        <w:ind w:left="0"/>
        <w:rPr>
          <w:bCs w:val="0"/>
        </w:rPr>
      </w:pPr>
      <w:r w:rsidRPr="003E37B0">
        <w:t xml:space="preserve">Table </w:t>
      </w:r>
      <w:r w:rsidR="00081947">
        <w:t>26</w:t>
      </w:r>
      <w:r w:rsidRPr="003E37B0">
        <w:tab/>
        <w:t xml:space="preserve">Overall survival results from study GOG-0240 by </w:t>
      </w:r>
      <w:r w:rsidR="006329F0">
        <w:t>t</w:t>
      </w:r>
      <w:r w:rsidRPr="003E37B0">
        <w:t xml:space="preserve">rial </w:t>
      </w:r>
      <w:r w:rsidR="006329F0">
        <w:t>t</w:t>
      </w:r>
      <w:r w:rsidRPr="003E37B0">
        <w:t>reatment</w:t>
      </w:r>
    </w:p>
    <w:p w14:paraId="299F9767" w14:textId="77777777" w:rsidR="00D15122" w:rsidRPr="003E37B0" w:rsidRDefault="00D15122" w:rsidP="00FA4903">
      <w:pPr>
        <w:keepNext/>
        <w:widowControl/>
        <w:rPr>
          <w:rFonts w:ascii="Times New Roman" w:eastAsia="Times New Roman" w:hAnsi="Times New Roman"/>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1E0" w:firstRow="1" w:lastRow="1" w:firstColumn="1" w:lastColumn="1" w:noHBand="0" w:noVBand="0"/>
      </w:tblPr>
      <w:tblGrid>
        <w:gridCol w:w="1506"/>
        <w:gridCol w:w="1394"/>
        <w:gridCol w:w="2998"/>
        <w:gridCol w:w="3180"/>
      </w:tblGrid>
      <w:tr w:rsidR="00D15122" w:rsidRPr="00A542C9" w14:paraId="678C6453" w14:textId="77777777" w:rsidTr="005364BB">
        <w:trPr>
          <w:cantSplit/>
          <w:tblHeader/>
        </w:trPr>
        <w:tc>
          <w:tcPr>
            <w:tcW w:w="1555" w:type="dxa"/>
            <w:tcBorders>
              <w:bottom w:val="single" w:sz="4" w:space="0" w:color="auto"/>
              <w:right w:val="nil"/>
            </w:tcBorders>
          </w:tcPr>
          <w:p w14:paraId="6A801D49" w14:textId="77777777" w:rsidR="00D15122" w:rsidRPr="003E37B0" w:rsidRDefault="009B0756" w:rsidP="005364BB">
            <w:pPr>
              <w:pStyle w:val="TableParagraph"/>
              <w:keepNext/>
              <w:widowControl/>
              <w:jc w:val="center"/>
              <w:rPr>
                <w:rFonts w:ascii="Times New Roman" w:eastAsia="Times New Roman" w:hAnsi="Times New Roman"/>
                <w:sz w:val="20"/>
                <w:szCs w:val="20"/>
              </w:rPr>
            </w:pPr>
            <w:r w:rsidRPr="00A542C9">
              <w:rPr>
                <w:rFonts w:ascii="Times New Roman" w:hAnsi="Times New Roman"/>
                <w:sz w:val="20"/>
              </w:rPr>
              <w:t xml:space="preserve">Treatment </w:t>
            </w:r>
            <w:r w:rsidR="006329F0">
              <w:rPr>
                <w:rFonts w:ascii="Times New Roman" w:hAnsi="Times New Roman"/>
                <w:sz w:val="20"/>
              </w:rPr>
              <w:t>c</w:t>
            </w:r>
            <w:r w:rsidRPr="00A542C9">
              <w:rPr>
                <w:rFonts w:ascii="Times New Roman" w:hAnsi="Times New Roman"/>
                <w:sz w:val="20"/>
              </w:rPr>
              <w:t>omparison</w:t>
            </w:r>
          </w:p>
        </w:tc>
        <w:tc>
          <w:tcPr>
            <w:tcW w:w="1440" w:type="dxa"/>
            <w:tcBorders>
              <w:left w:val="nil"/>
              <w:bottom w:val="single" w:sz="4" w:space="0" w:color="auto"/>
              <w:right w:val="nil"/>
            </w:tcBorders>
          </w:tcPr>
          <w:p w14:paraId="4FF075AD" w14:textId="77777777" w:rsidR="00D15122" w:rsidRPr="003E37B0" w:rsidRDefault="00D15122" w:rsidP="005364BB">
            <w:pPr>
              <w:pStyle w:val="TableParagraph"/>
              <w:keepNext/>
              <w:widowControl/>
              <w:rPr>
                <w:rFonts w:ascii="Times New Roman" w:eastAsia="Times New Roman" w:hAnsi="Times New Roman"/>
                <w:bCs/>
                <w:sz w:val="20"/>
                <w:szCs w:val="20"/>
              </w:rPr>
            </w:pPr>
          </w:p>
          <w:p w14:paraId="56DF46DD" w14:textId="77777777" w:rsidR="00D15122" w:rsidRPr="003E37B0" w:rsidRDefault="009B0756" w:rsidP="005364BB">
            <w:pPr>
              <w:pStyle w:val="TableParagraph"/>
              <w:keepNext/>
              <w:widowControl/>
              <w:jc w:val="center"/>
              <w:rPr>
                <w:rFonts w:ascii="Times New Roman" w:eastAsia="Times New Roman" w:hAnsi="Times New Roman"/>
                <w:sz w:val="20"/>
                <w:szCs w:val="20"/>
              </w:rPr>
            </w:pPr>
            <w:r w:rsidRPr="00A542C9">
              <w:rPr>
                <w:rFonts w:ascii="Times New Roman" w:hAnsi="Times New Roman"/>
                <w:sz w:val="20"/>
              </w:rPr>
              <w:t xml:space="preserve">Other </w:t>
            </w:r>
            <w:r w:rsidR="00C761FD">
              <w:rPr>
                <w:rFonts w:ascii="Times New Roman" w:hAnsi="Times New Roman"/>
                <w:sz w:val="20"/>
              </w:rPr>
              <w:t>f</w:t>
            </w:r>
            <w:r w:rsidRPr="00A542C9">
              <w:rPr>
                <w:rFonts w:ascii="Times New Roman" w:hAnsi="Times New Roman"/>
                <w:sz w:val="20"/>
              </w:rPr>
              <w:t>actor</w:t>
            </w:r>
          </w:p>
        </w:tc>
        <w:tc>
          <w:tcPr>
            <w:tcW w:w="3108" w:type="dxa"/>
            <w:tcBorders>
              <w:left w:val="nil"/>
              <w:bottom w:val="single" w:sz="4" w:space="0" w:color="auto"/>
            </w:tcBorders>
          </w:tcPr>
          <w:p w14:paraId="1F2F6B64" w14:textId="6FD7A7F3" w:rsidR="00EB730B" w:rsidRDefault="009B0756" w:rsidP="005364BB">
            <w:pPr>
              <w:pStyle w:val="TableParagraph"/>
              <w:keepNext/>
              <w:widowControl/>
              <w:jc w:val="center"/>
              <w:rPr>
                <w:rFonts w:ascii="Times New Roman" w:hAnsi="Times New Roman"/>
                <w:sz w:val="20"/>
              </w:rPr>
            </w:pPr>
            <w:r w:rsidRPr="00A542C9">
              <w:rPr>
                <w:rFonts w:ascii="Times New Roman" w:hAnsi="Times New Roman"/>
                <w:sz w:val="20"/>
              </w:rPr>
              <w:t xml:space="preserve">Overall survival – </w:t>
            </w:r>
            <w:r w:rsidR="00C761FD">
              <w:rPr>
                <w:rFonts w:ascii="Times New Roman" w:hAnsi="Times New Roman"/>
                <w:sz w:val="20"/>
              </w:rPr>
              <w:t>p</w:t>
            </w:r>
            <w:r w:rsidRPr="00A542C9">
              <w:rPr>
                <w:rFonts w:ascii="Times New Roman" w:hAnsi="Times New Roman"/>
                <w:sz w:val="20"/>
              </w:rPr>
              <w:t>rimary analysis</w:t>
            </w:r>
            <w:r w:rsidRPr="00A542C9">
              <w:rPr>
                <w:rFonts w:ascii="Times New Roman" w:hAnsi="Times New Roman"/>
                <w:sz w:val="20"/>
                <w:vertAlign w:val="superscript"/>
              </w:rPr>
              <w:t>1</w:t>
            </w:r>
          </w:p>
          <w:p w14:paraId="4EAE5E08" w14:textId="31BF9E7A" w:rsidR="00D15122" w:rsidRPr="003E37B0" w:rsidRDefault="009B0756" w:rsidP="005364BB">
            <w:pPr>
              <w:pStyle w:val="TableParagraph"/>
              <w:keepNext/>
              <w:widowControl/>
              <w:jc w:val="center"/>
              <w:rPr>
                <w:rFonts w:ascii="Times New Roman" w:eastAsia="Times New Roman" w:hAnsi="Times New Roman"/>
                <w:sz w:val="20"/>
                <w:szCs w:val="20"/>
              </w:rPr>
            </w:pPr>
            <w:r w:rsidRPr="00A542C9">
              <w:rPr>
                <w:rFonts w:ascii="Times New Roman" w:hAnsi="Times New Roman"/>
                <w:sz w:val="20"/>
              </w:rPr>
              <w:t xml:space="preserve">Hazard </w:t>
            </w:r>
            <w:r w:rsidR="00C761FD">
              <w:rPr>
                <w:rFonts w:ascii="Times New Roman" w:hAnsi="Times New Roman"/>
                <w:sz w:val="20"/>
              </w:rPr>
              <w:t>r</w:t>
            </w:r>
            <w:r w:rsidRPr="00A542C9">
              <w:rPr>
                <w:rFonts w:ascii="Times New Roman" w:hAnsi="Times New Roman"/>
                <w:sz w:val="20"/>
              </w:rPr>
              <w:t>atio (95% CI)</w:t>
            </w:r>
          </w:p>
        </w:tc>
        <w:tc>
          <w:tcPr>
            <w:tcW w:w="3297" w:type="dxa"/>
            <w:tcBorders>
              <w:bottom w:val="single" w:sz="4" w:space="0" w:color="auto"/>
            </w:tcBorders>
          </w:tcPr>
          <w:p w14:paraId="125A3944" w14:textId="77777777" w:rsidR="00752705" w:rsidRPr="00A542C9" w:rsidRDefault="009B0756" w:rsidP="005364BB">
            <w:pPr>
              <w:pStyle w:val="TableParagraph"/>
              <w:keepNext/>
              <w:widowControl/>
              <w:jc w:val="center"/>
              <w:rPr>
                <w:rFonts w:ascii="Times New Roman" w:hAnsi="Times New Roman"/>
                <w:sz w:val="13"/>
              </w:rPr>
            </w:pPr>
            <w:r w:rsidRPr="00A542C9">
              <w:rPr>
                <w:rFonts w:ascii="Times New Roman" w:hAnsi="Times New Roman"/>
                <w:sz w:val="20"/>
              </w:rPr>
              <w:t xml:space="preserve">Overall survival - </w:t>
            </w:r>
            <w:r w:rsidR="00C761FD">
              <w:rPr>
                <w:rFonts w:ascii="Times New Roman" w:hAnsi="Times New Roman"/>
                <w:sz w:val="20"/>
              </w:rPr>
              <w:t>f</w:t>
            </w:r>
            <w:r w:rsidRPr="00A542C9">
              <w:rPr>
                <w:rFonts w:ascii="Times New Roman" w:hAnsi="Times New Roman"/>
                <w:sz w:val="20"/>
              </w:rPr>
              <w:t>ollow-up analysis</w:t>
            </w:r>
            <w:r w:rsidRPr="00A542C9">
              <w:rPr>
                <w:rFonts w:ascii="Times New Roman" w:hAnsi="Times New Roman"/>
                <w:vertAlign w:val="superscript"/>
              </w:rPr>
              <w:t>2</w:t>
            </w:r>
          </w:p>
          <w:p w14:paraId="2A53AFCF" w14:textId="77777777" w:rsidR="00D15122" w:rsidRPr="003E37B0" w:rsidRDefault="009B0756" w:rsidP="005364BB">
            <w:pPr>
              <w:pStyle w:val="TableParagraph"/>
              <w:keepNext/>
              <w:widowControl/>
              <w:ind w:firstLine="27"/>
              <w:jc w:val="center"/>
              <w:rPr>
                <w:rFonts w:ascii="Times New Roman" w:eastAsia="Times New Roman" w:hAnsi="Times New Roman"/>
                <w:sz w:val="20"/>
                <w:szCs w:val="20"/>
              </w:rPr>
            </w:pPr>
            <w:r w:rsidRPr="00A542C9">
              <w:rPr>
                <w:rFonts w:ascii="Times New Roman" w:hAnsi="Times New Roman"/>
                <w:sz w:val="20"/>
              </w:rPr>
              <w:t xml:space="preserve">Hazard </w:t>
            </w:r>
            <w:r w:rsidR="00C761FD">
              <w:rPr>
                <w:rFonts w:ascii="Times New Roman" w:hAnsi="Times New Roman"/>
                <w:sz w:val="20"/>
              </w:rPr>
              <w:t>r</w:t>
            </w:r>
            <w:r w:rsidRPr="00A542C9">
              <w:rPr>
                <w:rFonts w:ascii="Times New Roman" w:hAnsi="Times New Roman"/>
                <w:sz w:val="20"/>
              </w:rPr>
              <w:t>atio (95% CI)</w:t>
            </w:r>
          </w:p>
        </w:tc>
      </w:tr>
      <w:tr w:rsidR="00D15122" w:rsidRPr="00A542C9" w14:paraId="2672014D" w14:textId="77777777" w:rsidTr="005364BB">
        <w:trPr>
          <w:cantSplit/>
        </w:trPr>
        <w:tc>
          <w:tcPr>
            <w:tcW w:w="1555" w:type="dxa"/>
            <w:tcBorders>
              <w:bottom w:val="nil"/>
              <w:right w:val="nil"/>
            </w:tcBorders>
          </w:tcPr>
          <w:p w14:paraId="0FF1B2F9" w14:textId="77777777" w:rsidR="00D15122" w:rsidRPr="003E37B0" w:rsidRDefault="00C524E7" w:rsidP="005364BB">
            <w:pPr>
              <w:pStyle w:val="TableParagraph"/>
              <w:keepNext/>
              <w:widowControl/>
              <w:rPr>
                <w:rFonts w:ascii="Times New Roman" w:eastAsia="Times New Roman" w:hAnsi="Times New Roman"/>
                <w:sz w:val="20"/>
                <w:szCs w:val="20"/>
              </w:rPr>
            </w:pPr>
            <w:r>
              <w:rPr>
                <w:rFonts w:ascii="Times New Roman" w:hAnsi="Times New Roman"/>
                <w:sz w:val="20"/>
              </w:rPr>
              <w:t>B</w:t>
            </w:r>
            <w:r w:rsidR="00007842" w:rsidRPr="00A542C9">
              <w:rPr>
                <w:rFonts w:ascii="Times New Roman" w:hAnsi="Times New Roman"/>
                <w:sz w:val="20"/>
              </w:rPr>
              <w:t>evacizumab</w:t>
            </w:r>
            <w:r w:rsidR="009B0756" w:rsidRPr="00A542C9">
              <w:rPr>
                <w:rFonts w:ascii="Times New Roman" w:hAnsi="Times New Roman"/>
                <w:sz w:val="20"/>
              </w:rPr>
              <w:t xml:space="preserve"> vs.</w:t>
            </w:r>
            <w:r w:rsidR="00960927" w:rsidRPr="00A542C9">
              <w:rPr>
                <w:rFonts w:ascii="Times New Roman" w:hAnsi="Times New Roman"/>
                <w:sz w:val="20"/>
              </w:rPr>
              <w:t xml:space="preserve"> No </w:t>
            </w:r>
            <w:r>
              <w:rPr>
                <w:rFonts w:ascii="Times New Roman" w:hAnsi="Times New Roman"/>
                <w:sz w:val="20"/>
              </w:rPr>
              <w:t>B</w:t>
            </w:r>
            <w:r w:rsidR="00960927" w:rsidRPr="00A542C9">
              <w:rPr>
                <w:rFonts w:ascii="Times New Roman" w:hAnsi="Times New Roman"/>
                <w:sz w:val="20"/>
              </w:rPr>
              <w:t>evacizumab</w:t>
            </w:r>
          </w:p>
        </w:tc>
        <w:tc>
          <w:tcPr>
            <w:tcW w:w="1440" w:type="dxa"/>
            <w:tcBorders>
              <w:left w:val="nil"/>
              <w:bottom w:val="nil"/>
              <w:right w:val="nil"/>
            </w:tcBorders>
          </w:tcPr>
          <w:p w14:paraId="466BC6BC" w14:textId="77777777" w:rsidR="00D15122" w:rsidRPr="003E37B0" w:rsidRDefault="009B0756" w:rsidP="005364BB">
            <w:pPr>
              <w:pStyle w:val="TableParagraph"/>
              <w:keepNext/>
              <w:widowControl/>
              <w:rPr>
                <w:rFonts w:ascii="Times New Roman" w:eastAsia="Times New Roman" w:hAnsi="Times New Roman"/>
                <w:sz w:val="20"/>
                <w:szCs w:val="20"/>
              </w:rPr>
            </w:pPr>
            <w:r w:rsidRPr="00A542C9">
              <w:rPr>
                <w:rFonts w:ascii="Times New Roman" w:hAnsi="Times New Roman"/>
                <w:sz w:val="20"/>
              </w:rPr>
              <w:t>Cisplatin</w:t>
            </w:r>
            <w:r w:rsidR="00A11F87">
              <w:rPr>
                <w:rFonts w:ascii="Times New Roman" w:hAnsi="Times New Roman"/>
                <w:sz w:val="20"/>
              </w:rPr>
              <w:t xml:space="preserve"> </w:t>
            </w:r>
            <w:r w:rsidRPr="00A542C9">
              <w:rPr>
                <w:rFonts w:ascii="Times New Roman" w:hAnsi="Times New Roman"/>
                <w:sz w:val="20"/>
              </w:rPr>
              <w:t>+</w:t>
            </w:r>
            <w:r w:rsidR="00960927" w:rsidRPr="00A542C9">
              <w:rPr>
                <w:rFonts w:ascii="Times New Roman" w:hAnsi="Times New Roman"/>
                <w:sz w:val="20"/>
              </w:rPr>
              <w:t xml:space="preserve"> Paclitaxel</w:t>
            </w:r>
          </w:p>
        </w:tc>
        <w:tc>
          <w:tcPr>
            <w:tcW w:w="3108" w:type="dxa"/>
            <w:tcBorders>
              <w:left w:val="nil"/>
              <w:bottom w:val="nil"/>
            </w:tcBorders>
          </w:tcPr>
          <w:p w14:paraId="2FB3F0B1" w14:textId="3F5308D1" w:rsidR="00960927" w:rsidRPr="00A542C9" w:rsidRDefault="009B0756" w:rsidP="005364BB">
            <w:pPr>
              <w:pStyle w:val="TableParagraph"/>
              <w:keepNext/>
              <w:widowControl/>
              <w:jc w:val="center"/>
              <w:rPr>
                <w:rFonts w:ascii="Times New Roman" w:hAnsi="Times New Roman"/>
                <w:sz w:val="20"/>
              </w:rPr>
            </w:pPr>
            <w:r w:rsidRPr="00A542C9">
              <w:rPr>
                <w:rFonts w:ascii="Times New Roman" w:hAnsi="Times New Roman"/>
                <w:sz w:val="20"/>
              </w:rPr>
              <w:t>0.72 (0.51, 1.02)</w:t>
            </w:r>
          </w:p>
          <w:p w14:paraId="25257A56" w14:textId="77777777" w:rsidR="00D15122" w:rsidRPr="00A542C9" w:rsidRDefault="00960927" w:rsidP="005364BB">
            <w:pPr>
              <w:pStyle w:val="TableParagraph"/>
              <w:keepNext/>
              <w:widowControl/>
              <w:jc w:val="center"/>
              <w:rPr>
                <w:rFonts w:ascii="Times New Roman" w:hAnsi="Times New Roman"/>
                <w:sz w:val="20"/>
              </w:rPr>
            </w:pPr>
            <w:r w:rsidRPr="00A542C9">
              <w:rPr>
                <w:rFonts w:ascii="Times New Roman" w:hAnsi="Times New Roman"/>
                <w:sz w:val="20"/>
              </w:rPr>
              <w:t>(17.5 vs.14.3 months; p</w:t>
            </w:r>
            <w:r w:rsidR="00752705" w:rsidRPr="00A542C9">
              <w:rPr>
                <w:rFonts w:ascii="Times New Roman" w:hAnsi="Times New Roman"/>
                <w:sz w:val="20"/>
              </w:rPr>
              <w:t xml:space="preserve"> = </w:t>
            </w:r>
            <w:r w:rsidRPr="00A542C9">
              <w:rPr>
                <w:rFonts w:ascii="Times New Roman" w:hAnsi="Times New Roman"/>
                <w:sz w:val="20"/>
              </w:rPr>
              <w:t>0.0609)</w:t>
            </w:r>
          </w:p>
        </w:tc>
        <w:tc>
          <w:tcPr>
            <w:tcW w:w="3297" w:type="dxa"/>
            <w:tcBorders>
              <w:bottom w:val="nil"/>
            </w:tcBorders>
          </w:tcPr>
          <w:p w14:paraId="29D30C63" w14:textId="6F86175C" w:rsidR="00960927" w:rsidRPr="00A542C9" w:rsidRDefault="009B0756" w:rsidP="005364BB">
            <w:pPr>
              <w:pStyle w:val="TableParagraph"/>
              <w:keepNext/>
              <w:widowControl/>
              <w:jc w:val="center"/>
              <w:rPr>
                <w:rFonts w:ascii="Times New Roman" w:hAnsi="Times New Roman"/>
                <w:sz w:val="20"/>
              </w:rPr>
            </w:pPr>
            <w:r w:rsidRPr="00A542C9">
              <w:rPr>
                <w:rFonts w:ascii="Times New Roman" w:hAnsi="Times New Roman"/>
                <w:sz w:val="20"/>
              </w:rPr>
              <w:t>0.75 (0.55, 1.01)</w:t>
            </w:r>
          </w:p>
          <w:p w14:paraId="208EEEF5" w14:textId="77777777" w:rsidR="00D15122" w:rsidRPr="00A542C9" w:rsidRDefault="00960927" w:rsidP="005364BB">
            <w:pPr>
              <w:pStyle w:val="TableParagraph"/>
              <w:keepNext/>
              <w:widowControl/>
              <w:jc w:val="center"/>
              <w:rPr>
                <w:rFonts w:ascii="Times New Roman" w:hAnsi="Times New Roman"/>
                <w:sz w:val="20"/>
              </w:rPr>
            </w:pPr>
            <w:r w:rsidRPr="00A542C9">
              <w:rPr>
                <w:rFonts w:ascii="Times New Roman" w:hAnsi="Times New Roman"/>
                <w:sz w:val="20"/>
              </w:rPr>
              <w:t xml:space="preserve">(17.5 vs.15.0 months; p </w:t>
            </w:r>
            <w:r w:rsidR="00752705" w:rsidRPr="00A542C9">
              <w:rPr>
                <w:rFonts w:ascii="Times New Roman" w:hAnsi="Times New Roman"/>
                <w:sz w:val="20"/>
              </w:rPr>
              <w:t xml:space="preserve">= </w:t>
            </w:r>
            <w:r w:rsidRPr="00A542C9">
              <w:rPr>
                <w:rFonts w:ascii="Times New Roman" w:hAnsi="Times New Roman"/>
                <w:sz w:val="20"/>
              </w:rPr>
              <w:t>0.0584)</w:t>
            </w:r>
          </w:p>
        </w:tc>
      </w:tr>
      <w:tr w:rsidR="00D15122" w:rsidRPr="00A542C9" w14:paraId="3179FDF0" w14:textId="77777777" w:rsidTr="005364BB">
        <w:trPr>
          <w:cantSplit/>
        </w:trPr>
        <w:tc>
          <w:tcPr>
            <w:tcW w:w="1555" w:type="dxa"/>
            <w:tcBorders>
              <w:top w:val="nil"/>
              <w:bottom w:val="nil"/>
              <w:right w:val="nil"/>
            </w:tcBorders>
          </w:tcPr>
          <w:p w14:paraId="7EA8A7B5" w14:textId="77777777" w:rsidR="00D15122" w:rsidRPr="00A542C9" w:rsidRDefault="00D15122" w:rsidP="005364BB">
            <w:pPr>
              <w:widowControl/>
              <w:rPr>
                <w:rFonts w:ascii="Times New Roman" w:hAnsi="Times New Roman"/>
              </w:rPr>
            </w:pPr>
          </w:p>
        </w:tc>
        <w:tc>
          <w:tcPr>
            <w:tcW w:w="1440" w:type="dxa"/>
            <w:tcBorders>
              <w:top w:val="nil"/>
              <w:left w:val="nil"/>
              <w:bottom w:val="nil"/>
              <w:right w:val="nil"/>
            </w:tcBorders>
          </w:tcPr>
          <w:p w14:paraId="2736C88F" w14:textId="77777777" w:rsidR="00D15122" w:rsidRPr="003E37B0" w:rsidRDefault="009B0756" w:rsidP="005364BB">
            <w:pPr>
              <w:pStyle w:val="TableParagraph"/>
              <w:widowControl/>
              <w:rPr>
                <w:rFonts w:ascii="Times New Roman" w:eastAsia="Times New Roman" w:hAnsi="Times New Roman"/>
                <w:sz w:val="20"/>
                <w:szCs w:val="20"/>
              </w:rPr>
            </w:pPr>
            <w:r w:rsidRPr="00A542C9">
              <w:rPr>
                <w:rFonts w:ascii="Times New Roman" w:hAnsi="Times New Roman"/>
                <w:sz w:val="20"/>
              </w:rPr>
              <w:t>Topotecan</w:t>
            </w:r>
            <w:r w:rsidR="00A11F87">
              <w:rPr>
                <w:rFonts w:ascii="Times New Roman" w:hAnsi="Times New Roman"/>
                <w:sz w:val="20"/>
              </w:rPr>
              <w:t xml:space="preserve"> </w:t>
            </w:r>
            <w:r w:rsidRPr="00A542C9">
              <w:rPr>
                <w:rFonts w:ascii="Times New Roman" w:hAnsi="Times New Roman"/>
                <w:sz w:val="20"/>
              </w:rPr>
              <w:t>+</w:t>
            </w:r>
          </w:p>
        </w:tc>
        <w:tc>
          <w:tcPr>
            <w:tcW w:w="3108" w:type="dxa"/>
            <w:tcBorders>
              <w:top w:val="nil"/>
              <w:left w:val="nil"/>
              <w:bottom w:val="nil"/>
            </w:tcBorders>
          </w:tcPr>
          <w:p w14:paraId="7BB8EEE3" w14:textId="77777777" w:rsidR="00D15122" w:rsidRPr="00A542C9" w:rsidRDefault="009B0756" w:rsidP="005364BB">
            <w:pPr>
              <w:pStyle w:val="TableParagraph"/>
              <w:widowControl/>
              <w:jc w:val="center"/>
              <w:rPr>
                <w:rFonts w:ascii="Times New Roman" w:hAnsi="Times New Roman"/>
                <w:sz w:val="20"/>
              </w:rPr>
            </w:pPr>
            <w:r w:rsidRPr="00A542C9">
              <w:rPr>
                <w:rFonts w:ascii="Times New Roman" w:hAnsi="Times New Roman"/>
                <w:sz w:val="20"/>
              </w:rPr>
              <w:t>0.76 (0.55, 1.06)</w:t>
            </w:r>
          </w:p>
        </w:tc>
        <w:tc>
          <w:tcPr>
            <w:tcW w:w="3297" w:type="dxa"/>
            <w:tcBorders>
              <w:top w:val="nil"/>
              <w:bottom w:val="nil"/>
            </w:tcBorders>
          </w:tcPr>
          <w:p w14:paraId="00B16B9C" w14:textId="77777777" w:rsidR="00D15122" w:rsidRPr="00A542C9" w:rsidRDefault="009B0756" w:rsidP="005364BB">
            <w:pPr>
              <w:pStyle w:val="TableParagraph"/>
              <w:widowControl/>
              <w:jc w:val="center"/>
              <w:rPr>
                <w:rFonts w:ascii="Times New Roman" w:hAnsi="Times New Roman"/>
                <w:sz w:val="20"/>
              </w:rPr>
            </w:pPr>
            <w:r w:rsidRPr="00A542C9">
              <w:rPr>
                <w:rFonts w:ascii="Times New Roman" w:hAnsi="Times New Roman"/>
                <w:sz w:val="20"/>
              </w:rPr>
              <w:t>0.79 (0.59, 1.07)</w:t>
            </w:r>
          </w:p>
        </w:tc>
      </w:tr>
      <w:tr w:rsidR="00D15122" w:rsidRPr="00A542C9" w14:paraId="1478F45C" w14:textId="77777777" w:rsidTr="005364BB">
        <w:trPr>
          <w:cantSplit/>
        </w:trPr>
        <w:tc>
          <w:tcPr>
            <w:tcW w:w="1555" w:type="dxa"/>
            <w:tcBorders>
              <w:top w:val="nil"/>
              <w:bottom w:val="nil"/>
              <w:right w:val="nil"/>
            </w:tcBorders>
          </w:tcPr>
          <w:p w14:paraId="300FB7DB" w14:textId="77777777" w:rsidR="00D15122" w:rsidRPr="00A542C9" w:rsidRDefault="00D15122" w:rsidP="005364BB">
            <w:pPr>
              <w:widowControl/>
              <w:rPr>
                <w:rFonts w:ascii="Times New Roman" w:hAnsi="Times New Roman"/>
              </w:rPr>
            </w:pPr>
          </w:p>
        </w:tc>
        <w:tc>
          <w:tcPr>
            <w:tcW w:w="1440" w:type="dxa"/>
            <w:tcBorders>
              <w:top w:val="nil"/>
              <w:left w:val="nil"/>
              <w:bottom w:val="nil"/>
              <w:right w:val="nil"/>
            </w:tcBorders>
          </w:tcPr>
          <w:p w14:paraId="660D1F77" w14:textId="77777777" w:rsidR="00D15122" w:rsidRPr="003E37B0" w:rsidRDefault="009B0756" w:rsidP="005364BB">
            <w:pPr>
              <w:pStyle w:val="TableParagraph"/>
              <w:widowControl/>
              <w:rPr>
                <w:rFonts w:ascii="Times New Roman" w:eastAsia="Times New Roman" w:hAnsi="Times New Roman"/>
                <w:sz w:val="20"/>
                <w:szCs w:val="20"/>
              </w:rPr>
            </w:pPr>
            <w:r w:rsidRPr="00A542C9">
              <w:rPr>
                <w:rFonts w:ascii="Times New Roman" w:hAnsi="Times New Roman"/>
                <w:sz w:val="20"/>
              </w:rPr>
              <w:t>Paclitaxel</w:t>
            </w:r>
          </w:p>
        </w:tc>
        <w:tc>
          <w:tcPr>
            <w:tcW w:w="3108" w:type="dxa"/>
            <w:tcBorders>
              <w:top w:val="nil"/>
              <w:left w:val="nil"/>
              <w:bottom w:val="nil"/>
            </w:tcBorders>
          </w:tcPr>
          <w:p w14:paraId="207D04B1" w14:textId="77777777" w:rsidR="00D15122" w:rsidRPr="00A542C9" w:rsidRDefault="009B0756" w:rsidP="005364BB">
            <w:pPr>
              <w:pStyle w:val="TableParagraph"/>
              <w:widowControl/>
              <w:jc w:val="center"/>
              <w:rPr>
                <w:rFonts w:ascii="Times New Roman" w:hAnsi="Times New Roman"/>
                <w:sz w:val="20"/>
              </w:rPr>
            </w:pPr>
            <w:r w:rsidRPr="00A542C9">
              <w:rPr>
                <w:rFonts w:ascii="Times New Roman" w:hAnsi="Times New Roman"/>
                <w:sz w:val="20"/>
              </w:rPr>
              <w:t xml:space="preserve">(14.9 vs. 11.9 months; p </w:t>
            </w:r>
            <w:r w:rsidR="00752705" w:rsidRPr="00A542C9">
              <w:rPr>
                <w:rFonts w:ascii="Times New Roman" w:hAnsi="Times New Roman"/>
                <w:sz w:val="20"/>
              </w:rPr>
              <w:t xml:space="preserve">= </w:t>
            </w:r>
            <w:r w:rsidRPr="00A542C9">
              <w:rPr>
                <w:rFonts w:ascii="Times New Roman" w:hAnsi="Times New Roman"/>
                <w:sz w:val="20"/>
              </w:rPr>
              <w:t>0.1061)</w:t>
            </w:r>
          </w:p>
        </w:tc>
        <w:tc>
          <w:tcPr>
            <w:tcW w:w="3297" w:type="dxa"/>
            <w:tcBorders>
              <w:top w:val="nil"/>
              <w:bottom w:val="nil"/>
            </w:tcBorders>
          </w:tcPr>
          <w:p w14:paraId="7729BE08" w14:textId="77777777" w:rsidR="00D15122" w:rsidRPr="00A542C9" w:rsidRDefault="009B0756" w:rsidP="005364BB">
            <w:pPr>
              <w:pStyle w:val="TableParagraph"/>
              <w:widowControl/>
              <w:jc w:val="center"/>
              <w:rPr>
                <w:rFonts w:ascii="Times New Roman" w:hAnsi="Times New Roman"/>
                <w:sz w:val="20"/>
              </w:rPr>
            </w:pPr>
            <w:r w:rsidRPr="00A542C9">
              <w:rPr>
                <w:rFonts w:ascii="Times New Roman" w:hAnsi="Times New Roman"/>
                <w:sz w:val="20"/>
              </w:rPr>
              <w:t xml:space="preserve">(16.2 vs. 12.0 months; p </w:t>
            </w:r>
            <w:r w:rsidR="00752705" w:rsidRPr="00A542C9">
              <w:rPr>
                <w:rFonts w:ascii="Times New Roman" w:hAnsi="Times New Roman"/>
                <w:sz w:val="20"/>
              </w:rPr>
              <w:t xml:space="preserve">= </w:t>
            </w:r>
            <w:r w:rsidRPr="00A542C9">
              <w:rPr>
                <w:rFonts w:ascii="Times New Roman" w:hAnsi="Times New Roman"/>
                <w:sz w:val="20"/>
              </w:rPr>
              <w:t>0.1342)</w:t>
            </w:r>
          </w:p>
          <w:p w14:paraId="176C40E7" w14:textId="77777777" w:rsidR="0043060E" w:rsidRPr="00A542C9" w:rsidRDefault="0043060E" w:rsidP="005364BB">
            <w:pPr>
              <w:pStyle w:val="TableParagraph"/>
              <w:widowControl/>
              <w:jc w:val="center"/>
              <w:rPr>
                <w:rFonts w:ascii="Times New Roman" w:hAnsi="Times New Roman"/>
                <w:sz w:val="20"/>
              </w:rPr>
            </w:pPr>
          </w:p>
          <w:p w14:paraId="2F02AB78" w14:textId="77777777" w:rsidR="0043060E" w:rsidRPr="00A542C9" w:rsidRDefault="0043060E" w:rsidP="005364BB">
            <w:pPr>
              <w:pStyle w:val="TableParagraph"/>
              <w:widowControl/>
              <w:jc w:val="center"/>
              <w:rPr>
                <w:rFonts w:ascii="Times New Roman" w:hAnsi="Times New Roman"/>
                <w:sz w:val="20"/>
              </w:rPr>
            </w:pPr>
          </w:p>
        </w:tc>
      </w:tr>
      <w:tr w:rsidR="00D15122" w:rsidRPr="00A542C9" w14:paraId="0EBACE97" w14:textId="77777777" w:rsidTr="005364BB">
        <w:trPr>
          <w:cantSplit/>
        </w:trPr>
        <w:tc>
          <w:tcPr>
            <w:tcW w:w="1555" w:type="dxa"/>
            <w:tcBorders>
              <w:top w:val="nil"/>
              <w:bottom w:val="nil"/>
              <w:right w:val="nil"/>
            </w:tcBorders>
          </w:tcPr>
          <w:p w14:paraId="7F43381F" w14:textId="77777777" w:rsidR="00D15122" w:rsidRPr="003E37B0" w:rsidRDefault="009B0756" w:rsidP="005364BB">
            <w:pPr>
              <w:pStyle w:val="TableParagraph"/>
              <w:widowControl/>
              <w:rPr>
                <w:rFonts w:ascii="Times New Roman" w:eastAsia="Times New Roman" w:hAnsi="Times New Roman"/>
                <w:sz w:val="20"/>
                <w:szCs w:val="20"/>
              </w:rPr>
            </w:pPr>
            <w:r w:rsidRPr="00A542C9">
              <w:rPr>
                <w:rFonts w:ascii="Times New Roman" w:hAnsi="Times New Roman"/>
                <w:sz w:val="20"/>
              </w:rPr>
              <w:t>Topotecan</w:t>
            </w:r>
            <w:r w:rsidR="00A11F87">
              <w:rPr>
                <w:rFonts w:ascii="Times New Roman" w:hAnsi="Times New Roman"/>
                <w:sz w:val="20"/>
              </w:rPr>
              <w:t xml:space="preserve"> </w:t>
            </w:r>
            <w:r w:rsidRPr="00A542C9">
              <w:rPr>
                <w:rFonts w:ascii="Times New Roman" w:hAnsi="Times New Roman"/>
                <w:sz w:val="20"/>
              </w:rPr>
              <w:t>+</w:t>
            </w:r>
            <w:r w:rsidR="000B75A7" w:rsidRPr="00A542C9">
              <w:rPr>
                <w:rFonts w:ascii="Times New Roman" w:hAnsi="Times New Roman"/>
                <w:sz w:val="20"/>
              </w:rPr>
              <w:t xml:space="preserve"> Paclitaxel vs.</w:t>
            </w:r>
          </w:p>
        </w:tc>
        <w:tc>
          <w:tcPr>
            <w:tcW w:w="1440" w:type="dxa"/>
            <w:tcBorders>
              <w:top w:val="nil"/>
              <w:left w:val="nil"/>
              <w:bottom w:val="nil"/>
              <w:right w:val="nil"/>
            </w:tcBorders>
          </w:tcPr>
          <w:p w14:paraId="50CD0123" w14:textId="77777777" w:rsidR="00D15122" w:rsidRPr="003E37B0" w:rsidRDefault="00C524E7" w:rsidP="005364BB">
            <w:pPr>
              <w:pStyle w:val="TableParagraph"/>
              <w:widowControl/>
              <w:rPr>
                <w:rFonts w:ascii="Times New Roman" w:eastAsia="Times New Roman" w:hAnsi="Times New Roman"/>
                <w:sz w:val="20"/>
                <w:szCs w:val="20"/>
              </w:rPr>
            </w:pPr>
            <w:r>
              <w:rPr>
                <w:rFonts w:ascii="Times New Roman" w:hAnsi="Times New Roman"/>
                <w:sz w:val="20"/>
              </w:rPr>
              <w:t>B</w:t>
            </w:r>
            <w:r w:rsidR="00007842" w:rsidRPr="00A542C9">
              <w:rPr>
                <w:rFonts w:ascii="Times New Roman" w:hAnsi="Times New Roman"/>
                <w:sz w:val="20"/>
              </w:rPr>
              <w:t>evacizumab</w:t>
            </w:r>
          </w:p>
        </w:tc>
        <w:tc>
          <w:tcPr>
            <w:tcW w:w="3108" w:type="dxa"/>
            <w:tcBorders>
              <w:top w:val="nil"/>
              <w:left w:val="nil"/>
              <w:bottom w:val="nil"/>
            </w:tcBorders>
          </w:tcPr>
          <w:p w14:paraId="63B16990" w14:textId="77777777" w:rsidR="000B75A7" w:rsidRPr="00A542C9" w:rsidRDefault="009B0756" w:rsidP="005364BB">
            <w:pPr>
              <w:pStyle w:val="TableParagraph"/>
              <w:widowControl/>
              <w:jc w:val="center"/>
              <w:rPr>
                <w:rFonts w:ascii="Times New Roman" w:hAnsi="Times New Roman"/>
                <w:sz w:val="20"/>
              </w:rPr>
            </w:pPr>
            <w:r w:rsidRPr="00A542C9">
              <w:rPr>
                <w:rFonts w:ascii="Times New Roman" w:hAnsi="Times New Roman"/>
                <w:sz w:val="20"/>
              </w:rPr>
              <w:t>1.15 (0.82, 1.61)</w:t>
            </w:r>
            <w:r w:rsidR="000B75A7" w:rsidRPr="00A542C9">
              <w:rPr>
                <w:rFonts w:ascii="Times New Roman" w:hAnsi="Times New Roman"/>
                <w:sz w:val="20"/>
              </w:rPr>
              <w:t xml:space="preserve"> </w:t>
            </w:r>
          </w:p>
          <w:p w14:paraId="282BAEF4" w14:textId="77777777" w:rsidR="00D15122" w:rsidRPr="00A542C9" w:rsidRDefault="000B75A7" w:rsidP="005364BB">
            <w:pPr>
              <w:pStyle w:val="TableParagraph"/>
              <w:widowControl/>
              <w:jc w:val="center"/>
              <w:rPr>
                <w:rFonts w:ascii="Times New Roman" w:hAnsi="Times New Roman"/>
                <w:sz w:val="20"/>
              </w:rPr>
            </w:pPr>
            <w:r w:rsidRPr="00A542C9">
              <w:rPr>
                <w:rFonts w:ascii="Times New Roman" w:hAnsi="Times New Roman"/>
                <w:sz w:val="20"/>
              </w:rPr>
              <w:t xml:space="preserve">(14.9 vs. 17.5 months; p </w:t>
            </w:r>
            <w:r w:rsidR="00752705" w:rsidRPr="00A542C9">
              <w:rPr>
                <w:rFonts w:ascii="Times New Roman" w:hAnsi="Times New Roman"/>
                <w:sz w:val="20"/>
              </w:rPr>
              <w:t xml:space="preserve">= </w:t>
            </w:r>
            <w:r w:rsidRPr="00A542C9">
              <w:rPr>
                <w:rFonts w:ascii="Times New Roman" w:hAnsi="Times New Roman"/>
                <w:sz w:val="20"/>
              </w:rPr>
              <w:t>0.4146)</w:t>
            </w:r>
          </w:p>
        </w:tc>
        <w:tc>
          <w:tcPr>
            <w:tcW w:w="3297" w:type="dxa"/>
            <w:tcBorders>
              <w:top w:val="nil"/>
              <w:bottom w:val="nil"/>
            </w:tcBorders>
          </w:tcPr>
          <w:p w14:paraId="2EE380DC" w14:textId="77777777" w:rsidR="000B75A7" w:rsidRPr="00A542C9" w:rsidRDefault="009B0756" w:rsidP="005364BB">
            <w:pPr>
              <w:pStyle w:val="TableParagraph"/>
              <w:widowControl/>
              <w:jc w:val="center"/>
              <w:rPr>
                <w:rFonts w:ascii="Times New Roman" w:hAnsi="Times New Roman"/>
                <w:sz w:val="20"/>
              </w:rPr>
            </w:pPr>
            <w:r w:rsidRPr="00A542C9">
              <w:rPr>
                <w:rFonts w:ascii="Times New Roman" w:hAnsi="Times New Roman"/>
                <w:sz w:val="20"/>
              </w:rPr>
              <w:t>1.15 (0.85, 1.56)</w:t>
            </w:r>
            <w:r w:rsidR="000B75A7" w:rsidRPr="00A542C9">
              <w:rPr>
                <w:rFonts w:ascii="Times New Roman" w:hAnsi="Times New Roman"/>
                <w:sz w:val="20"/>
              </w:rPr>
              <w:t xml:space="preserve"> </w:t>
            </w:r>
          </w:p>
          <w:p w14:paraId="68D356EE" w14:textId="77777777" w:rsidR="00D15122" w:rsidRPr="00A542C9" w:rsidRDefault="000B75A7" w:rsidP="005364BB">
            <w:pPr>
              <w:pStyle w:val="TableParagraph"/>
              <w:widowControl/>
              <w:jc w:val="center"/>
              <w:rPr>
                <w:rFonts w:ascii="Times New Roman" w:hAnsi="Times New Roman"/>
                <w:sz w:val="20"/>
              </w:rPr>
            </w:pPr>
            <w:r w:rsidRPr="00A542C9">
              <w:rPr>
                <w:rFonts w:ascii="Times New Roman" w:hAnsi="Times New Roman"/>
                <w:sz w:val="20"/>
              </w:rPr>
              <w:t xml:space="preserve">(16.2 vs 17.5 months; p </w:t>
            </w:r>
            <w:r w:rsidR="00752705" w:rsidRPr="00A542C9">
              <w:rPr>
                <w:rFonts w:ascii="Times New Roman" w:hAnsi="Times New Roman"/>
                <w:sz w:val="20"/>
              </w:rPr>
              <w:t xml:space="preserve">= </w:t>
            </w:r>
            <w:r w:rsidRPr="00A542C9">
              <w:rPr>
                <w:rFonts w:ascii="Times New Roman" w:hAnsi="Times New Roman"/>
                <w:sz w:val="20"/>
              </w:rPr>
              <w:t>0.3769)</w:t>
            </w:r>
          </w:p>
        </w:tc>
      </w:tr>
      <w:tr w:rsidR="00D15122" w:rsidRPr="00A542C9" w14:paraId="42C2A81D" w14:textId="77777777" w:rsidTr="005364BB">
        <w:trPr>
          <w:cantSplit/>
        </w:trPr>
        <w:tc>
          <w:tcPr>
            <w:tcW w:w="1555" w:type="dxa"/>
            <w:tcBorders>
              <w:top w:val="nil"/>
              <w:right w:val="nil"/>
            </w:tcBorders>
          </w:tcPr>
          <w:p w14:paraId="2F944070" w14:textId="77777777" w:rsidR="00D15122" w:rsidRPr="003E37B0" w:rsidRDefault="009B0756" w:rsidP="005364BB">
            <w:pPr>
              <w:pStyle w:val="TableParagraph"/>
              <w:widowControl/>
              <w:rPr>
                <w:rFonts w:ascii="Times New Roman" w:eastAsia="Times New Roman" w:hAnsi="Times New Roman"/>
                <w:sz w:val="20"/>
                <w:szCs w:val="20"/>
              </w:rPr>
            </w:pPr>
            <w:r w:rsidRPr="00A542C9">
              <w:rPr>
                <w:rFonts w:ascii="Times New Roman" w:hAnsi="Times New Roman"/>
                <w:sz w:val="20"/>
              </w:rPr>
              <w:t>Cisplatin</w:t>
            </w:r>
            <w:r w:rsidR="00A11F87">
              <w:rPr>
                <w:rFonts w:ascii="Times New Roman" w:hAnsi="Times New Roman"/>
                <w:sz w:val="20"/>
              </w:rPr>
              <w:t xml:space="preserve"> </w:t>
            </w:r>
            <w:r w:rsidRPr="00A542C9">
              <w:rPr>
                <w:rFonts w:ascii="Times New Roman" w:hAnsi="Times New Roman"/>
                <w:sz w:val="20"/>
              </w:rPr>
              <w:t>+ Paclitaxel</w:t>
            </w:r>
          </w:p>
        </w:tc>
        <w:tc>
          <w:tcPr>
            <w:tcW w:w="1440" w:type="dxa"/>
            <w:tcBorders>
              <w:top w:val="nil"/>
              <w:left w:val="nil"/>
              <w:bottom w:val="single" w:sz="4" w:space="0" w:color="auto"/>
              <w:right w:val="nil"/>
            </w:tcBorders>
          </w:tcPr>
          <w:p w14:paraId="6578CA66" w14:textId="77777777" w:rsidR="00D15122" w:rsidRPr="003E37B0" w:rsidRDefault="009B0756" w:rsidP="005364BB">
            <w:pPr>
              <w:pStyle w:val="TableParagraph"/>
              <w:widowControl/>
              <w:rPr>
                <w:rFonts w:ascii="Times New Roman" w:eastAsia="Times New Roman" w:hAnsi="Times New Roman"/>
                <w:sz w:val="20"/>
                <w:szCs w:val="20"/>
              </w:rPr>
            </w:pPr>
            <w:r w:rsidRPr="00A542C9">
              <w:rPr>
                <w:rFonts w:ascii="Times New Roman" w:hAnsi="Times New Roman"/>
                <w:sz w:val="20"/>
              </w:rPr>
              <w:t xml:space="preserve">No </w:t>
            </w:r>
            <w:r w:rsidR="00C524E7">
              <w:rPr>
                <w:rFonts w:ascii="Times New Roman" w:hAnsi="Times New Roman"/>
                <w:sz w:val="20"/>
              </w:rPr>
              <w:t>B</w:t>
            </w:r>
            <w:r w:rsidR="00007842" w:rsidRPr="00A542C9">
              <w:rPr>
                <w:rFonts w:ascii="Times New Roman" w:hAnsi="Times New Roman"/>
                <w:sz w:val="20"/>
              </w:rPr>
              <w:t>evacizumab</w:t>
            </w:r>
          </w:p>
        </w:tc>
        <w:tc>
          <w:tcPr>
            <w:tcW w:w="3108" w:type="dxa"/>
            <w:tcBorders>
              <w:top w:val="nil"/>
              <w:left w:val="nil"/>
            </w:tcBorders>
          </w:tcPr>
          <w:p w14:paraId="65F9905B" w14:textId="77777777" w:rsidR="000B75A7" w:rsidRPr="00A542C9" w:rsidRDefault="009B0756" w:rsidP="005364BB">
            <w:pPr>
              <w:pStyle w:val="TableParagraph"/>
              <w:widowControl/>
              <w:jc w:val="center"/>
              <w:rPr>
                <w:rFonts w:ascii="Times New Roman" w:hAnsi="Times New Roman"/>
                <w:sz w:val="20"/>
              </w:rPr>
            </w:pPr>
            <w:r w:rsidRPr="00A542C9">
              <w:rPr>
                <w:rFonts w:ascii="Times New Roman" w:hAnsi="Times New Roman"/>
                <w:sz w:val="20"/>
              </w:rPr>
              <w:t>1.13 (0.81, 1.57)</w:t>
            </w:r>
            <w:r w:rsidR="000B75A7" w:rsidRPr="00A542C9">
              <w:rPr>
                <w:rFonts w:ascii="Times New Roman" w:hAnsi="Times New Roman"/>
                <w:sz w:val="20"/>
              </w:rPr>
              <w:t xml:space="preserve"> </w:t>
            </w:r>
          </w:p>
          <w:p w14:paraId="3223E314" w14:textId="77777777" w:rsidR="00D15122" w:rsidRPr="00A542C9" w:rsidRDefault="000B75A7" w:rsidP="005364BB">
            <w:pPr>
              <w:pStyle w:val="TableParagraph"/>
              <w:widowControl/>
              <w:jc w:val="center"/>
              <w:rPr>
                <w:rFonts w:ascii="Times New Roman" w:hAnsi="Times New Roman"/>
                <w:sz w:val="20"/>
              </w:rPr>
            </w:pPr>
            <w:r w:rsidRPr="00A542C9">
              <w:rPr>
                <w:rFonts w:ascii="Times New Roman" w:hAnsi="Times New Roman"/>
                <w:sz w:val="20"/>
              </w:rPr>
              <w:t xml:space="preserve">(11.9 vs.14.3 months; p </w:t>
            </w:r>
            <w:r w:rsidR="00752705" w:rsidRPr="00A542C9">
              <w:rPr>
                <w:rFonts w:ascii="Times New Roman" w:hAnsi="Times New Roman"/>
                <w:sz w:val="20"/>
              </w:rPr>
              <w:t xml:space="preserve">= </w:t>
            </w:r>
            <w:r w:rsidRPr="00A542C9">
              <w:rPr>
                <w:rFonts w:ascii="Times New Roman" w:hAnsi="Times New Roman"/>
                <w:sz w:val="20"/>
              </w:rPr>
              <w:t>0.4825)</w:t>
            </w:r>
          </w:p>
        </w:tc>
        <w:tc>
          <w:tcPr>
            <w:tcW w:w="3297" w:type="dxa"/>
            <w:tcBorders>
              <w:top w:val="nil"/>
            </w:tcBorders>
          </w:tcPr>
          <w:p w14:paraId="25CB3EF3" w14:textId="77777777" w:rsidR="000B75A7" w:rsidRPr="00A542C9" w:rsidRDefault="009B0756" w:rsidP="005364BB">
            <w:pPr>
              <w:pStyle w:val="TableParagraph"/>
              <w:widowControl/>
              <w:jc w:val="center"/>
              <w:rPr>
                <w:rFonts w:ascii="Times New Roman" w:hAnsi="Times New Roman"/>
                <w:sz w:val="20"/>
              </w:rPr>
            </w:pPr>
            <w:r w:rsidRPr="00A542C9">
              <w:rPr>
                <w:rFonts w:ascii="Times New Roman" w:hAnsi="Times New Roman"/>
                <w:sz w:val="20"/>
              </w:rPr>
              <w:t>1.08 (0.80, 1.45)</w:t>
            </w:r>
            <w:r w:rsidR="000B75A7" w:rsidRPr="00A542C9">
              <w:rPr>
                <w:rFonts w:ascii="Times New Roman" w:hAnsi="Times New Roman"/>
                <w:sz w:val="20"/>
              </w:rPr>
              <w:t xml:space="preserve"> </w:t>
            </w:r>
          </w:p>
          <w:p w14:paraId="013AAB1A" w14:textId="77777777" w:rsidR="00D15122" w:rsidRPr="00A542C9" w:rsidRDefault="000B75A7" w:rsidP="005364BB">
            <w:pPr>
              <w:pStyle w:val="TableParagraph"/>
              <w:widowControl/>
              <w:jc w:val="center"/>
              <w:rPr>
                <w:rFonts w:ascii="Times New Roman" w:hAnsi="Times New Roman"/>
                <w:sz w:val="20"/>
              </w:rPr>
            </w:pPr>
            <w:r w:rsidRPr="00A542C9">
              <w:rPr>
                <w:rFonts w:ascii="Times New Roman" w:hAnsi="Times New Roman"/>
                <w:sz w:val="20"/>
              </w:rPr>
              <w:t xml:space="preserve">(12.0 vs 15.0 months; p </w:t>
            </w:r>
            <w:r w:rsidR="00752705" w:rsidRPr="00A542C9">
              <w:rPr>
                <w:rFonts w:ascii="Times New Roman" w:hAnsi="Times New Roman"/>
                <w:sz w:val="20"/>
              </w:rPr>
              <w:t xml:space="preserve">= </w:t>
            </w:r>
            <w:r w:rsidRPr="00A542C9">
              <w:rPr>
                <w:rFonts w:ascii="Times New Roman" w:hAnsi="Times New Roman"/>
                <w:sz w:val="20"/>
              </w:rPr>
              <w:t>0.6267)</w:t>
            </w:r>
          </w:p>
        </w:tc>
      </w:tr>
    </w:tbl>
    <w:p w14:paraId="40B825B2"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t>1</w:t>
      </w:r>
      <w:r w:rsidRPr="003E37B0">
        <w:rPr>
          <w:rFonts w:ascii="Times New Roman" w:hAnsi="Times New Roman"/>
          <w:sz w:val="13"/>
        </w:rPr>
        <w:t xml:space="preserve"> </w:t>
      </w:r>
      <w:r w:rsidR="00A03629">
        <w:rPr>
          <w:rFonts w:ascii="Times New Roman" w:hAnsi="Times New Roman"/>
          <w:sz w:val="13"/>
        </w:rPr>
        <w:tab/>
      </w:r>
      <w:r w:rsidRPr="003E37B0">
        <w:rPr>
          <w:rFonts w:ascii="Times New Roman" w:hAnsi="Times New Roman"/>
          <w:sz w:val="20"/>
        </w:rPr>
        <w:t>Primary analysis was performed with a data cut-off date of 12 December 2012 and is considered the final analysis</w:t>
      </w:r>
    </w:p>
    <w:p w14:paraId="738AF5B4" w14:textId="77777777" w:rsidR="00D15122" w:rsidRPr="003E37B0" w:rsidRDefault="009B0756" w:rsidP="00A03629">
      <w:pPr>
        <w:widowControl/>
        <w:ind w:left="288" w:hanging="288"/>
        <w:rPr>
          <w:rFonts w:ascii="Times New Roman" w:eastAsia="Times New Roman" w:hAnsi="Times New Roman"/>
          <w:sz w:val="20"/>
          <w:szCs w:val="20"/>
        </w:rPr>
      </w:pPr>
      <w:r w:rsidRPr="003E37B0">
        <w:rPr>
          <w:rFonts w:ascii="Times New Roman" w:hAnsi="Times New Roman"/>
          <w:sz w:val="20"/>
          <w:szCs w:val="20"/>
          <w:vertAlign w:val="superscript"/>
        </w:rPr>
        <w:t>2</w:t>
      </w:r>
      <w:r w:rsidRPr="003E37B0">
        <w:rPr>
          <w:rFonts w:ascii="Times New Roman" w:hAnsi="Times New Roman"/>
          <w:sz w:val="13"/>
        </w:rPr>
        <w:t xml:space="preserve"> </w:t>
      </w:r>
      <w:r w:rsidR="00A03629">
        <w:rPr>
          <w:rFonts w:ascii="Times New Roman" w:hAnsi="Times New Roman"/>
          <w:sz w:val="13"/>
        </w:rPr>
        <w:tab/>
      </w:r>
      <w:r w:rsidRPr="003E37B0">
        <w:rPr>
          <w:rFonts w:ascii="Times New Roman" w:hAnsi="Times New Roman"/>
          <w:sz w:val="20"/>
        </w:rPr>
        <w:t>Follow-up analysis was performed with a data cut-off date of 07 March 2014; all p-values are displayed for descriptive purpose only</w:t>
      </w:r>
    </w:p>
    <w:p w14:paraId="3500E4A4" w14:textId="77777777" w:rsidR="00D15122" w:rsidRDefault="00D15122" w:rsidP="00B56F29">
      <w:pPr>
        <w:widowControl/>
        <w:rPr>
          <w:rFonts w:ascii="Times New Roman" w:eastAsia="Times New Roman" w:hAnsi="Times New Roman"/>
        </w:rPr>
      </w:pPr>
    </w:p>
    <w:p w14:paraId="7E5030EE" w14:textId="77777777" w:rsidR="00D15122" w:rsidRDefault="009B0756" w:rsidP="00B56F29">
      <w:pPr>
        <w:keepNext/>
        <w:widowControl/>
        <w:spacing w:line="252" w:lineRule="exact"/>
        <w:rPr>
          <w:rFonts w:ascii="Times New Roman" w:hAnsi="Times New Roman"/>
          <w:u w:val="single" w:color="000000"/>
        </w:rPr>
      </w:pPr>
      <w:r w:rsidRPr="00F73426">
        <w:rPr>
          <w:rFonts w:ascii="Times New Roman" w:hAnsi="Times New Roman"/>
          <w:u w:val="single" w:color="000000"/>
        </w:rPr>
        <w:t>Paediatric population</w:t>
      </w:r>
    </w:p>
    <w:p w14:paraId="657213FE" w14:textId="77777777" w:rsidR="00DF3692" w:rsidRPr="001323FE" w:rsidRDefault="00DF3692" w:rsidP="00B56F29">
      <w:pPr>
        <w:keepNext/>
        <w:widowControl/>
        <w:spacing w:line="252" w:lineRule="exact"/>
        <w:rPr>
          <w:rFonts w:ascii="Times New Roman" w:eastAsia="Times New Roman" w:hAnsi="Times New Roman"/>
        </w:rPr>
      </w:pPr>
    </w:p>
    <w:p w14:paraId="6475E916" w14:textId="77777777" w:rsidR="00D15122" w:rsidRPr="003E37B0" w:rsidRDefault="009B0756" w:rsidP="00B56F29">
      <w:pPr>
        <w:pStyle w:val="BodyText"/>
        <w:keepNext/>
        <w:widowControl/>
        <w:ind w:left="0"/>
      </w:pPr>
      <w:r w:rsidRPr="003E37B0">
        <w:t xml:space="preserve">The European Medicines Agency has waived the obligation to submit the results of studies, in all subsets of the paediatric population, in breast carcinoma, adenocarcinoma of the colon and rectum, lung carcinoma (small cell and non-small cell carcinoma), kidney and renal pelvis carcinoma (excluding nephroblastoma, nephroblastomatosis, clear cell sarcoma, mesoblastic nephroma, renal medullary carcinoma and rhabdoid tumour of the kidney), </w:t>
      </w:r>
      <w:r w:rsidRPr="00DD4501">
        <w:t>ovarian carcinoma (excluding rhabdomyosarcoma and germ cell tumours), fallopian tube carcinoma (excluding rhabdomyosarcoma and germ cell tumours), peritoneal carcinoma (excluding blastomas and sarcomas) and cervix and corpus uteri carcinoma.</w:t>
      </w:r>
    </w:p>
    <w:p w14:paraId="1A7BEDD3" w14:textId="77777777" w:rsidR="00D15122" w:rsidRPr="003E37B0" w:rsidRDefault="00D15122" w:rsidP="00B56F29">
      <w:pPr>
        <w:widowControl/>
        <w:rPr>
          <w:rFonts w:ascii="Times New Roman" w:eastAsia="Times New Roman" w:hAnsi="Times New Roman"/>
        </w:rPr>
      </w:pPr>
    </w:p>
    <w:p w14:paraId="1F5F82A8" w14:textId="77777777" w:rsidR="00D15122" w:rsidRDefault="009B0756" w:rsidP="00B56F29">
      <w:pPr>
        <w:keepNext/>
        <w:widowControl/>
        <w:spacing w:line="252" w:lineRule="exact"/>
        <w:rPr>
          <w:rFonts w:ascii="Times New Roman" w:hAnsi="Times New Roman"/>
          <w:i/>
          <w:u w:val="single"/>
        </w:rPr>
      </w:pPr>
      <w:r w:rsidRPr="00F73426">
        <w:rPr>
          <w:rFonts w:ascii="Times New Roman" w:hAnsi="Times New Roman"/>
          <w:i/>
          <w:u w:val="single"/>
        </w:rPr>
        <w:t>High-grade glioma</w:t>
      </w:r>
    </w:p>
    <w:p w14:paraId="2E243A0E" w14:textId="77777777" w:rsidR="00DF3692" w:rsidRPr="001323FE" w:rsidRDefault="00DF3692" w:rsidP="00B56F29">
      <w:pPr>
        <w:keepNext/>
        <w:widowControl/>
        <w:spacing w:line="252" w:lineRule="exact"/>
        <w:rPr>
          <w:rFonts w:ascii="Times New Roman" w:eastAsia="Times New Roman" w:hAnsi="Times New Roman"/>
          <w:i/>
        </w:rPr>
      </w:pPr>
    </w:p>
    <w:p w14:paraId="3ED3E874" w14:textId="77777777" w:rsidR="00D15122" w:rsidRPr="003E37B0" w:rsidRDefault="009B0756" w:rsidP="00B56F29">
      <w:pPr>
        <w:pStyle w:val="BodyText"/>
        <w:keepNext/>
        <w:widowControl/>
        <w:ind w:left="0"/>
      </w:pPr>
      <w:r w:rsidRPr="003E37B0">
        <w:t>Anti-tumour activity was not observed in two earlier studies among a total of 30 children aged &gt;</w:t>
      </w:r>
      <w:r w:rsidR="00D524A6">
        <w:t> </w:t>
      </w:r>
      <w:r w:rsidRPr="003E37B0">
        <w:t>3</w:t>
      </w:r>
      <w:r w:rsidR="00D524A6">
        <w:t> </w:t>
      </w:r>
      <w:r w:rsidRPr="003E37B0">
        <w:t>years old with relapsed or progressive high-grade glioma when treated with bevacizumab and irinotecan (CPT-11). There is insufficient information to determine the safety and efficacy of bevacizumab in children with newly-diagnosed high-grade glioma.</w:t>
      </w:r>
    </w:p>
    <w:p w14:paraId="62897AE9" w14:textId="77777777" w:rsidR="00D15122" w:rsidRPr="003E37B0" w:rsidRDefault="00D15122" w:rsidP="00B56F29">
      <w:pPr>
        <w:widowControl/>
        <w:rPr>
          <w:rFonts w:ascii="Times New Roman" w:eastAsia="Times New Roman" w:hAnsi="Times New Roman"/>
        </w:rPr>
      </w:pPr>
    </w:p>
    <w:p w14:paraId="4F3D3581" w14:textId="3167C007" w:rsidR="00D15122" w:rsidRPr="003E37B0" w:rsidRDefault="009B0756" w:rsidP="001C32CA">
      <w:pPr>
        <w:pStyle w:val="BodyText"/>
        <w:widowControl/>
        <w:numPr>
          <w:ilvl w:val="2"/>
          <w:numId w:val="10"/>
        </w:numPr>
        <w:ind w:left="562" w:hanging="562"/>
      </w:pPr>
      <w:r w:rsidRPr="003E37B0">
        <w:t>In a single-arm study (PBTC-022), 18 children with recurrent or progressive non-pontine high</w:t>
      </w:r>
      <w:r w:rsidR="0009041F">
        <w:noBreakHyphen/>
      </w:r>
      <w:r w:rsidRPr="003E37B0">
        <w:t>grade glioma (including 8 with glioblastoma [WHO Grade IV], 9 with anaplastic astrocytoma [Grade III] and 1 with anaplastic oligodendroglioma [Grade III]) were treated with bevacizumab (10</w:t>
      </w:r>
      <w:r w:rsidR="00E65B60">
        <w:t> </w:t>
      </w:r>
      <w:r w:rsidRPr="003E37B0">
        <w:t>mg/kg) two weeks apart and then with bevacizumab in combination with CPT</w:t>
      </w:r>
      <w:r w:rsidR="0009041F">
        <w:noBreakHyphen/>
      </w:r>
      <w:r w:rsidRPr="003E37B0">
        <w:t>11 (125-350</w:t>
      </w:r>
      <w:r w:rsidR="00E65B60">
        <w:t> </w:t>
      </w:r>
      <w:r w:rsidRPr="003E37B0">
        <w:t>mg/m</w:t>
      </w:r>
      <w:r w:rsidR="00C7166B" w:rsidRPr="00935ED9">
        <w:rPr>
          <w:vertAlign w:val="superscript"/>
        </w:rPr>
        <w:t>2</w:t>
      </w:r>
      <w:r w:rsidRPr="003E37B0">
        <w:t>) once every two weeks until progression. There were no objective (partial or complete) radiological responses (MacDonald criteria). Toxicity and adverse reactions included arterial hypertension and fatigue as well as CNS ischaemia with acute neurological deficit.</w:t>
      </w:r>
    </w:p>
    <w:p w14:paraId="7A3A6F2D" w14:textId="77777777" w:rsidR="00D15122" w:rsidRPr="003E37B0" w:rsidRDefault="00D15122" w:rsidP="001C32CA">
      <w:pPr>
        <w:widowControl/>
        <w:ind w:left="562" w:hanging="562"/>
        <w:rPr>
          <w:rFonts w:ascii="Times New Roman" w:eastAsia="Times New Roman" w:hAnsi="Times New Roman"/>
        </w:rPr>
      </w:pPr>
    </w:p>
    <w:p w14:paraId="2EC7FEF8" w14:textId="645BD4FD" w:rsidR="00D15122" w:rsidRPr="003E37B0" w:rsidRDefault="009B0756" w:rsidP="001C32CA">
      <w:pPr>
        <w:pStyle w:val="BodyText"/>
        <w:widowControl/>
        <w:numPr>
          <w:ilvl w:val="2"/>
          <w:numId w:val="10"/>
        </w:numPr>
        <w:ind w:left="562" w:hanging="562"/>
      </w:pPr>
      <w:r w:rsidRPr="003E37B0">
        <w:t xml:space="preserve">In a retrospective single institution series, 12 consecutive (2005 to 2008) children with relapsed or progressive high-grade glioma (3 with WHO Grade IV, 9 with Grade III) were treated with </w:t>
      </w:r>
      <w:r w:rsidRPr="003E37B0">
        <w:lastRenderedPageBreak/>
        <w:t>bevacizumab (10</w:t>
      </w:r>
      <w:r w:rsidR="00E65B60">
        <w:t> </w:t>
      </w:r>
      <w:r w:rsidRPr="003E37B0">
        <w:t>mg/kg) and irinotecan (125</w:t>
      </w:r>
      <w:r w:rsidR="00E65B60">
        <w:t> </w:t>
      </w:r>
      <w:r w:rsidRPr="003E37B0">
        <w:t>mg/m</w:t>
      </w:r>
      <w:r w:rsidR="00C7166B" w:rsidRPr="00935ED9">
        <w:rPr>
          <w:vertAlign w:val="superscript"/>
        </w:rPr>
        <w:t>2</w:t>
      </w:r>
      <w:r w:rsidRPr="003E37B0">
        <w:t>) every 2</w:t>
      </w:r>
      <w:r w:rsidR="00E65B60">
        <w:t> </w:t>
      </w:r>
      <w:r w:rsidRPr="003E37B0">
        <w:t>weeks. There were no complete responses and 2 partial responses (MacDonald criteria).</w:t>
      </w:r>
    </w:p>
    <w:p w14:paraId="498D400B" w14:textId="77777777" w:rsidR="00D15122" w:rsidRPr="003E37B0" w:rsidRDefault="00D15122" w:rsidP="00B56F29">
      <w:pPr>
        <w:widowControl/>
        <w:rPr>
          <w:rFonts w:ascii="Times New Roman" w:eastAsia="Times New Roman" w:hAnsi="Times New Roman"/>
        </w:rPr>
      </w:pPr>
    </w:p>
    <w:p w14:paraId="4ADEB891" w14:textId="3C850209" w:rsidR="00D15122" w:rsidRPr="003E37B0" w:rsidRDefault="009B0756" w:rsidP="00B56F29">
      <w:pPr>
        <w:pStyle w:val="BodyText"/>
        <w:widowControl/>
        <w:ind w:left="0"/>
      </w:pPr>
      <w:r w:rsidRPr="003E37B0">
        <w:t>In a randomi</w:t>
      </w:r>
      <w:r w:rsidR="00D970C2">
        <w:t>s</w:t>
      </w:r>
      <w:r w:rsidRPr="003E37B0">
        <w:t>ed phase II study (BO25041) a total of 121</w:t>
      </w:r>
      <w:r w:rsidR="00E65B60">
        <w:t> </w:t>
      </w:r>
      <w:r w:rsidRPr="003E37B0">
        <w:t>patients aged ≥</w:t>
      </w:r>
      <w:r w:rsidR="00E65B60">
        <w:t> </w:t>
      </w:r>
      <w:r w:rsidRPr="003E37B0">
        <w:t>3</w:t>
      </w:r>
      <w:r w:rsidR="00E65B60">
        <w:t> </w:t>
      </w:r>
      <w:r w:rsidRPr="003E37B0">
        <w:t>years to &lt;</w:t>
      </w:r>
      <w:r w:rsidR="00E65B60">
        <w:t> </w:t>
      </w:r>
      <w:r w:rsidRPr="003E37B0">
        <w:t>18</w:t>
      </w:r>
      <w:r w:rsidR="00E65B60">
        <w:t> </w:t>
      </w:r>
      <w:r w:rsidRPr="003E37B0">
        <w:t>years with newly diagnosed supratentorial or infratentorial cerebellar or peduncular high-grade glioma (HGG) were treated with post</w:t>
      </w:r>
      <w:r w:rsidR="00D970C2">
        <w:t>-</w:t>
      </w:r>
      <w:r w:rsidRPr="003E37B0">
        <w:t>operative radiation therapy (RT) and adjuvant temozolomide (T) with and without bevacizumab: 10</w:t>
      </w:r>
      <w:r w:rsidR="00E65B60">
        <w:t> </w:t>
      </w:r>
      <w:r w:rsidRPr="003E37B0">
        <w:t>mg/kg every 2</w:t>
      </w:r>
      <w:r w:rsidR="00E65B60">
        <w:t> </w:t>
      </w:r>
      <w:r w:rsidRPr="003E37B0">
        <w:t xml:space="preserve">weeks </w:t>
      </w:r>
      <w:r w:rsidR="00E94619">
        <w:t>intravenously</w:t>
      </w:r>
      <w:r w:rsidRPr="003E37B0">
        <w:t>.</w:t>
      </w:r>
    </w:p>
    <w:p w14:paraId="5D5B72F5" w14:textId="77777777" w:rsidR="000B75A7" w:rsidRPr="003E37B0" w:rsidRDefault="000B75A7" w:rsidP="00B56F29">
      <w:pPr>
        <w:pStyle w:val="BodyText"/>
        <w:widowControl/>
        <w:ind w:left="0"/>
      </w:pPr>
    </w:p>
    <w:p w14:paraId="18560A81" w14:textId="77777777" w:rsidR="00D15122" w:rsidRPr="003E37B0" w:rsidRDefault="009B0756" w:rsidP="00B56F29">
      <w:pPr>
        <w:pStyle w:val="BodyText"/>
        <w:widowControl/>
        <w:ind w:left="0"/>
      </w:pPr>
      <w:r w:rsidRPr="003E37B0">
        <w:t xml:space="preserve">The study did not meet its primary endpoint of demonstrating a significant improvement of EFS (Central Radiology Review Committee (CRRC)-assessed) when bevacizumab was added to the RT/T arm compared with RT/T alone (HR </w:t>
      </w:r>
      <w:r w:rsidR="00BE2A2F" w:rsidRPr="003E37B0">
        <w:t xml:space="preserve">= </w:t>
      </w:r>
      <w:r w:rsidRPr="003E37B0">
        <w:t>1.44; 95% CI: 0.90, 2.30). These results were consistent with those from various sensitivity analyses and in clinically relevant subgroups. The results for all secondary endpoints (investigator assessed EFS, and ORR and OS) were consistent in showing no improvement associated with the addition of bevacizumab to the RT/T arm compared with the RT/T arm alone.</w:t>
      </w:r>
    </w:p>
    <w:p w14:paraId="37DDC71D" w14:textId="77777777" w:rsidR="00D15122" w:rsidRPr="003E37B0" w:rsidRDefault="00D15122" w:rsidP="00B56F29">
      <w:pPr>
        <w:widowControl/>
        <w:rPr>
          <w:rFonts w:ascii="Times New Roman" w:eastAsia="Times New Roman" w:hAnsi="Times New Roman"/>
        </w:rPr>
      </w:pPr>
    </w:p>
    <w:p w14:paraId="522C6B9E" w14:textId="77777777" w:rsidR="00D15122" w:rsidRPr="003E37B0" w:rsidRDefault="009B0756" w:rsidP="00B56F29">
      <w:pPr>
        <w:pStyle w:val="BodyText"/>
        <w:widowControl/>
        <w:ind w:left="0"/>
      </w:pPr>
      <w:r w:rsidRPr="003E37B0">
        <w:t xml:space="preserve">Addition of </w:t>
      </w:r>
      <w:r w:rsidR="000B75A7" w:rsidRPr="003E37B0">
        <w:t>b</w:t>
      </w:r>
      <w:r w:rsidR="00007842" w:rsidRPr="003E37B0">
        <w:t>evacizumab</w:t>
      </w:r>
      <w:r w:rsidRPr="003E37B0">
        <w:t xml:space="preserve"> to RT/T did not demonstrate clinical benefit in study BO25041 in 60</w:t>
      </w:r>
      <w:r w:rsidR="00D524A6">
        <w:t> </w:t>
      </w:r>
      <w:r w:rsidRPr="003E37B0">
        <w:t>evaluable children patients with newly diagnosed supratentorial or infratentorial cerebellar or peduncular high- grade glioma (HGG) (</w:t>
      </w:r>
      <w:r w:rsidR="00C524E7">
        <w:t>s</w:t>
      </w:r>
      <w:r w:rsidRPr="003E37B0">
        <w:t>ee section 4.2 for information on paediatric use).</w:t>
      </w:r>
    </w:p>
    <w:p w14:paraId="0D295C33" w14:textId="77777777" w:rsidR="00D15122" w:rsidRPr="003E37B0" w:rsidRDefault="00D15122" w:rsidP="00B56F29">
      <w:pPr>
        <w:widowControl/>
        <w:rPr>
          <w:rFonts w:ascii="Times New Roman" w:eastAsia="Times New Roman" w:hAnsi="Times New Roman"/>
        </w:rPr>
      </w:pPr>
    </w:p>
    <w:p w14:paraId="06C2D52A" w14:textId="77777777" w:rsidR="00D15122" w:rsidRDefault="009B0756" w:rsidP="00B56F29">
      <w:pPr>
        <w:keepNext/>
        <w:widowControl/>
        <w:rPr>
          <w:rFonts w:ascii="Times New Roman" w:hAnsi="Times New Roman"/>
          <w:i/>
          <w:u w:val="single"/>
        </w:rPr>
      </w:pPr>
      <w:r w:rsidRPr="00F73426">
        <w:rPr>
          <w:rFonts w:ascii="Times New Roman" w:hAnsi="Times New Roman"/>
          <w:i/>
          <w:u w:val="single"/>
        </w:rPr>
        <w:t>Soft tissue sarcoma</w:t>
      </w:r>
    </w:p>
    <w:p w14:paraId="7B786E6B" w14:textId="77777777" w:rsidR="00DF3692" w:rsidRPr="001323FE" w:rsidRDefault="00DF3692" w:rsidP="00B56F29">
      <w:pPr>
        <w:keepNext/>
        <w:widowControl/>
        <w:rPr>
          <w:rFonts w:ascii="Times New Roman" w:eastAsia="Times New Roman" w:hAnsi="Times New Roman"/>
          <w:i/>
        </w:rPr>
      </w:pPr>
    </w:p>
    <w:p w14:paraId="5630E79F" w14:textId="2C9BFC82" w:rsidR="00D15122" w:rsidRDefault="009B0756" w:rsidP="00B56F29">
      <w:pPr>
        <w:pStyle w:val="BodyText"/>
        <w:keepNext/>
        <w:widowControl/>
        <w:ind w:left="0"/>
      </w:pPr>
      <w:r w:rsidRPr="003E37B0">
        <w:t>In a randomi</w:t>
      </w:r>
      <w:r w:rsidR="00D970C2">
        <w:t>s</w:t>
      </w:r>
      <w:r w:rsidRPr="003E37B0">
        <w:t>ed phase II study (BO20924) a total of 154</w:t>
      </w:r>
      <w:r w:rsidR="00E65B60">
        <w:t> </w:t>
      </w:r>
      <w:r w:rsidRPr="003E37B0">
        <w:t>patients aged ≥</w:t>
      </w:r>
      <w:r w:rsidR="00E65B60">
        <w:t> </w:t>
      </w:r>
      <w:r w:rsidRPr="003E37B0">
        <w:t>6</w:t>
      </w:r>
      <w:r w:rsidR="00E65B60">
        <w:t> </w:t>
      </w:r>
      <w:r w:rsidRPr="003E37B0">
        <w:t>months to &lt;</w:t>
      </w:r>
      <w:r w:rsidR="00E65B60">
        <w:t> </w:t>
      </w:r>
      <w:r w:rsidRPr="003E37B0">
        <w:t>18</w:t>
      </w:r>
      <w:r w:rsidR="00E65B60">
        <w:t> </w:t>
      </w:r>
      <w:r w:rsidRPr="003E37B0">
        <w:t>years with newly diagnosed metastatic rhabdomyosarcoma and non-rhabdomyosarcoma soft tissue sarcoma were treated with standard of care (Induction IVADO/IVA</w:t>
      </w:r>
      <w:r w:rsidR="00D970C2">
        <w:t xml:space="preserve"> </w:t>
      </w:r>
      <w:r w:rsidRPr="003E37B0">
        <w:t>+/- local therapy followed by Maintenance Vinorelbine and cyclophosphamide) with or without bevacizumab (2.5</w:t>
      </w:r>
      <w:r w:rsidR="00E65B60">
        <w:t> </w:t>
      </w:r>
      <w:r w:rsidRPr="003E37B0">
        <w:t>mg/kg/week) for a total duration of treatment of approximately 18</w:t>
      </w:r>
      <w:r w:rsidR="00E65B60">
        <w:t> </w:t>
      </w:r>
      <w:r w:rsidRPr="003E37B0">
        <w:t xml:space="preserve">months. At the time of the final primary analysis, the primary endpoint of EFS by independent central review did not show a statistically significant difference between the two treatment arms, with HR of 0.93 (95% CI: 0.61, 1.41; p-value </w:t>
      </w:r>
      <w:r w:rsidR="00BE2A2F" w:rsidRPr="003E37B0">
        <w:t xml:space="preserve">= </w:t>
      </w:r>
      <w:r w:rsidRPr="003E37B0">
        <w:t>0.72).</w:t>
      </w:r>
    </w:p>
    <w:p w14:paraId="2D329634" w14:textId="77777777" w:rsidR="00203535" w:rsidRPr="003E37B0" w:rsidRDefault="00203535" w:rsidP="00B56F29">
      <w:pPr>
        <w:pStyle w:val="BodyText"/>
        <w:widowControl/>
        <w:ind w:left="0"/>
      </w:pPr>
    </w:p>
    <w:p w14:paraId="08B921C2" w14:textId="21A1DB2F" w:rsidR="00D15122" w:rsidRPr="003E37B0" w:rsidRDefault="009B0756" w:rsidP="00B56F29">
      <w:pPr>
        <w:pStyle w:val="BodyText"/>
        <w:widowControl/>
        <w:ind w:left="0"/>
      </w:pPr>
      <w:r w:rsidRPr="003E37B0">
        <w:t>The difference in ORR per independent central review was 18% (CI: 0.6%, 35.3%) between the two treatment arms in the few patients who had evaluable tumo</w:t>
      </w:r>
      <w:r w:rsidR="00D970C2">
        <w:t>u</w:t>
      </w:r>
      <w:r w:rsidRPr="003E37B0">
        <w:t>r at baseline and had a confirmed response prior to receiving any local therapy: 27/75</w:t>
      </w:r>
      <w:r w:rsidR="00E65B60">
        <w:t> </w:t>
      </w:r>
      <w:r w:rsidRPr="003E37B0">
        <w:t xml:space="preserve">patients (36.0%, 95% CI: 25.2%, 47.9%) in the Chemo arm and 34/63 patients (54.0%, 95% CI: 40.9%, 66.6%) in the Bv </w:t>
      </w:r>
      <w:r w:rsidR="00BE2A2F" w:rsidRPr="003E37B0">
        <w:t>+</w:t>
      </w:r>
      <w:r w:rsidR="00D970C2">
        <w:t xml:space="preserve"> </w:t>
      </w:r>
      <w:r w:rsidRPr="003E37B0">
        <w:t xml:space="preserve">Chemo arm. </w:t>
      </w:r>
      <w:r w:rsidR="002D07B7">
        <w:t xml:space="preserve">The final </w:t>
      </w:r>
      <w:r w:rsidR="001901E7">
        <w:t xml:space="preserve">overall survival </w:t>
      </w:r>
      <w:r w:rsidR="002D07B7">
        <w:t>(OS) analyses showed no significant clinical benefit from addition of bevacizumab to chemotherapy in this patient population.</w:t>
      </w:r>
    </w:p>
    <w:p w14:paraId="4150D349" w14:textId="77777777" w:rsidR="00D15122" w:rsidRPr="003E37B0" w:rsidRDefault="00D15122" w:rsidP="002D07B7">
      <w:pPr>
        <w:pStyle w:val="BodyText"/>
        <w:widowControl/>
        <w:ind w:left="0"/>
      </w:pPr>
    </w:p>
    <w:p w14:paraId="54C6801E" w14:textId="364E08DD" w:rsidR="00D15122" w:rsidRPr="003E37B0" w:rsidRDefault="009B0756" w:rsidP="00B56F29">
      <w:pPr>
        <w:pStyle w:val="BodyText"/>
        <w:widowControl/>
        <w:ind w:left="0"/>
      </w:pPr>
      <w:r w:rsidRPr="003E37B0">
        <w:t xml:space="preserve">Addition of </w:t>
      </w:r>
      <w:r w:rsidR="000B75A7" w:rsidRPr="003E37B0">
        <w:t>b</w:t>
      </w:r>
      <w:r w:rsidR="00007842" w:rsidRPr="003E37B0">
        <w:t>evacizumab</w:t>
      </w:r>
      <w:r w:rsidRPr="003E37B0">
        <w:t xml:space="preserve"> to standard of care did not demonstrate clinical benefit in clinical trial BO20924, in 71 evaluable children (from age 6</w:t>
      </w:r>
      <w:r w:rsidR="00E65B60">
        <w:t> </w:t>
      </w:r>
      <w:r w:rsidRPr="003E37B0">
        <w:t>months to less than 18</w:t>
      </w:r>
      <w:r w:rsidR="00E65B60">
        <w:t> </w:t>
      </w:r>
      <w:r w:rsidRPr="003E37B0">
        <w:t>years old) patients with metastatic Rhabdomyosarcoma and non-Rhabdomyosarcoma Soft Tissue Sarcoma.</w:t>
      </w:r>
    </w:p>
    <w:p w14:paraId="5E2DEE9D" w14:textId="77777777" w:rsidR="00D15122" w:rsidRPr="003E37B0" w:rsidRDefault="009B0756" w:rsidP="00B56F29">
      <w:pPr>
        <w:pStyle w:val="BodyText"/>
        <w:widowControl/>
        <w:spacing w:line="252" w:lineRule="exact"/>
        <w:ind w:left="0"/>
      </w:pPr>
      <w:r w:rsidRPr="003E37B0">
        <w:t>(See section 4.2 for information on paediatric use).</w:t>
      </w:r>
    </w:p>
    <w:p w14:paraId="2327F692" w14:textId="77777777" w:rsidR="00D15122" w:rsidRPr="003E37B0" w:rsidRDefault="00D15122" w:rsidP="00B56F29">
      <w:pPr>
        <w:widowControl/>
        <w:rPr>
          <w:rFonts w:ascii="Times New Roman" w:eastAsia="Times New Roman" w:hAnsi="Times New Roman"/>
        </w:rPr>
      </w:pPr>
    </w:p>
    <w:p w14:paraId="4F2B0A57" w14:textId="6BCCC3D6" w:rsidR="00D15122" w:rsidRPr="003E37B0" w:rsidRDefault="009B0756" w:rsidP="00B56F29">
      <w:pPr>
        <w:pStyle w:val="BodyText"/>
        <w:widowControl/>
        <w:ind w:left="0"/>
      </w:pPr>
      <w:r w:rsidRPr="003E37B0">
        <w:t xml:space="preserve">The incidence of AEs, including Grade </w:t>
      </w:r>
      <w:r w:rsidR="00BE2A2F" w:rsidRPr="003E37B0">
        <w:t>≥</w:t>
      </w:r>
      <w:r w:rsidR="00E65B60">
        <w:t> </w:t>
      </w:r>
      <w:r w:rsidRPr="003E37B0">
        <w:t>3</w:t>
      </w:r>
      <w:r w:rsidR="00E65B60">
        <w:t> </w:t>
      </w:r>
      <w:r w:rsidRPr="003E37B0">
        <w:t>AEs and SAEs, was similar between the two treatment arms.</w:t>
      </w:r>
      <w:r w:rsidR="00BE2A2F" w:rsidRPr="003E37B0">
        <w:t xml:space="preserve"> </w:t>
      </w:r>
      <w:r w:rsidRPr="003E37B0">
        <w:t>No AEs leading to death occurred in either treatment arm; all deaths were attributed to disease progression.</w:t>
      </w:r>
      <w:r w:rsidR="00BE2A2F" w:rsidRPr="003E37B0">
        <w:t xml:space="preserve"> </w:t>
      </w:r>
      <w:r w:rsidRPr="003E37B0">
        <w:t>Bevacizumab addition to multimodal standard of care treatment seemed to be tolerated in this paediatric population.</w:t>
      </w:r>
    </w:p>
    <w:p w14:paraId="41389A80" w14:textId="77777777" w:rsidR="00D15122" w:rsidRPr="003E37B0" w:rsidRDefault="00D15122" w:rsidP="00B56F29">
      <w:pPr>
        <w:widowControl/>
        <w:rPr>
          <w:rFonts w:ascii="Times New Roman" w:eastAsia="Times New Roman" w:hAnsi="Times New Roman"/>
        </w:rPr>
      </w:pPr>
    </w:p>
    <w:p w14:paraId="338BF3BF" w14:textId="77777777" w:rsidR="00D15122" w:rsidRPr="003E37B0" w:rsidRDefault="009B0756" w:rsidP="00B56F29">
      <w:pPr>
        <w:pStyle w:val="Heading1"/>
        <w:keepNext/>
        <w:widowControl/>
        <w:numPr>
          <w:ilvl w:val="1"/>
          <w:numId w:val="9"/>
        </w:numPr>
        <w:tabs>
          <w:tab w:val="left" w:pos="684"/>
        </w:tabs>
        <w:ind w:left="540" w:hanging="540"/>
        <w:rPr>
          <w:bCs w:val="0"/>
        </w:rPr>
      </w:pPr>
      <w:r w:rsidRPr="003E37B0">
        <w:t>Pharmacokinetic properties</w:t>
      </w:r>
    </w:p>
    <w:p w14:paraId="1B12B8A9" w14:textId="77777777" w:rsidR="00D15122" w:rsidRPr="003E37B0" w:rsidRDefault="00D15122" w:rsidP="00B56F29">
      <w:pPr>
        <w:keepNext/>
        <w:widowControl/>
        <w:rPr>
          <w:rFonts w:ascii="Times New Roman" w:eastAsia="Times New Roman" w:hAnsi="Times New Roman"/>
          <w:bCs/>
        </w:rPr>
      </w:pPr>
    </w:p>
    <w:p w14:paraId="3842EFCE" w14:textId="7EA3968D" w:rsidR="00D15122" w:rsidRPr="003E37B0" w:rsidRDefault="009B0756" w:rsidP="00B56F29">
      <w:pPr>
        <w:pStyle w:val="BodyText"/>
        <w:widowControl/>
        <w:ind w:left="0"/>
      </w:pPr>
      <w:r w:rsidRPr="003E37B0">
        <w:t xml:space="preserve">The pharmacokinetic data for bevacizumab are available from ten clinical trials in patients with solid tumours. In all clinical trials, bevacizumab was administered as an </w:t>
      </w:r>
      <w:r w:rsidR="00EB5B3C">
        <w:t>intravenous</w:t>
      </w:r>
      <w:r w:rsidRPr="003E37B0">
        <w:t xml:space="preserve"> infusion. The rate of infusion was based on tolerability, with an initial infusion duration of 90</w:t>
      </w:r>
      <w:r w:rsidR="00E65B60">
        <w:t> </w:t>
      </w:r>
      <w:r w:rsidRPr="003E37B0">
        <w:t>minutes. The pharmacokinetics of bevacizumab was linear at doses ranging from 1 to 10</w:t>
      </w:r>
      <w:r w:rsidR="00E65B60">
        <w:t> </w:t>
      </w:r>
      <w:r w:rsidRPr="003E37B0">
        <w:t>mg/kg.</w:t>
      </w:r>
    </w:p>
    <w:p w14:paraId="7AF68574" w14:textId="77777777" w:rsidR="00D15122" w:rsidRPr="003E37B0" w:rsidRDefault="00D15122" w:rsidP="00B56F29">
      <w:pPr>
        <w:widowControl/>
        <w:rPr>
          <w:rFonts w:ascii="Times New Roman" w:eastAsia="Times New Roman" w:hAnsi="Times New Roman"/>
        </w:rPr>
      </w:pPr>
    </w:p>
    <w:p w14:paraId="5E6AA841" w14:textId="77777777" w:rsidR="00D15122" w:rsidRDefault="009B0756" w:rsidP="00B56F29">
      <w:pPr>
        <w:pStyle w:val="BodyText"/>
        <w:keepNext/>
        <w:widowControl/>
        <w:spacing w:line="252" w:lineRule="exact"/>
        <w:ind w:left="0"/>
        <w:rPr>
          <w:u w:val="single" w:color="000000"/>
        </w:rPr>
      </w:pPr>
      <w:r w:rsidRPr="003E37B0">
        <w:rPr>
          <w:u w:val="single" w:color="000000"/>
        </w:rPr>
        <w:lastRenderedPageBreak/>
        <w:t>Distribution</w:t>
      </w:r>
    </w:p>
    <w:p w14:paraId="3CC59BDB" w14:textId="77777777" w:rsidR="00DF3692" w:rsidRPr="003E37B0" w:rsidRDefault="00DF3692" w:rsidP="00B56F29">
      <w:pPr>
        <w:pStyle w:val="BodyText"/>
        <w:keepNext/>
        <w:widowControl/>
        <w:spacing w:line="252" w:lineRule="exact"/>
        <w:ind w:left="0"/>
      </w:pPr>
    </w:p>
    <w:p w14:paraId="03F8FD06" w14:textId="44A5A9F2" w:rsidR="00D15122" w:rsidRPr="003E37B0" w:rsidRDefault="009B0756" w:rsidP="00B56F29">
      <w:pPr>
        <w:pStyle w:val="BodyText"/>
        <w:widowControl/>
        <w:spacing w:line="234" w:lineRule="auto"/>
        <w:ind w:left="0"/>
      </w:pPr>
      <w:r w:rsidRPr="003E37B0">
        <w:t>The typical value for central volume (V</w:t>
      </w:r>
      <w:r w:rsidRPr="003E37B0">
        <w:rPr>
          <w:sz w:val="14"/>
        </w:rPr>
        <w:t>c</w:t>
      </w:r>
      <w:r w:rsidRPr="003E37B0">
        <w:t>) was 2.73</w:t>
      </w:r>
      <w:r w:rsidR="00E65B60">
        <w:t> </w:t>
      </w:r>
      <w:r w:rsidR="008C18AF">
        <w:t>l</w:t>
      </w:r>
      <w:r w:rsidRPr="003E37B0">
        <w:t xml:space="preserve"> and 3.28</w:t>
      </w:r>
      <w:r w:rsidR="00E65B60">
        <w:t> </w:t>
      </w:r>
      <w:r w:rsidR="008C18AF">
        <w:t>l</w:t>
      </w:r>
      <w:r w:rsidRPr="003E37B0">
        <w:t xml:space="preserve"> for female and male patients respectively, which is in the range that has been described for IgGs and other monoclonal antibodies. The typical value for peripheral volume (V</w:t>
      </w:r>
      <w:r w:rsidRPr="003E37B0">
        <w:rPr>
          <w:sz w:val="14"/>
        </w:rPr>
        <w:t>p</w:t>
      </w:r>
      <w:r w:rsidRPr="003E37B0">
        <w:t>) was 1.69</w:t>
      </w:r>
      <w:r w:rsidR="00E65B60">
        <w:t> </w:t>
      </w:r>
      <w:r w:rsidR="008C18AF">
        <w:t>l</w:t>
      </w:r>
      <w:r w:rsidRPr="003E37B0">
        <w:t xml:space="preserve"> and 2.35</w:t>
      </w:r>
      <w:r w:rsidR="00E65B60">
        <w:t> </w:t>
      </w:r>
      <w:r w:rsidR="008C18AF">
        <w:t>l</w:t>
      </w:r>
      <w:r w:rsidRPr="003E37B0">
        <w:t xml:space="preserve"> for female and male patients respectively, when bevacizumab is co-administered with anti-neoplastic agents. After correcting for body weight, male patients had a larger V</w:t>
      </w:r>
      <w:r w:rsidRPr="003E37B0">
        <w:rPr>
          <w:sz w:val="14"/>
        </w:rPr>
        <w:t xml:space="preserve">c </w:t>
      </w:r>
      <w:r w:rsidRPr="003E37B0">
        <w:t>(+ 20%) than female patients.</w:t>
      </w:r>
    </w:p>
    <w:p w14:paraId="020F8834" w14:textId="77777777" w:rsidR="00D15122" w:rsidRPr="003E37B0" w:rsidRDefault="00D15122" w:rsidP="00B56F29">
      <w:pPr>
        <w:widowControl/>
        <w:rPr>
          <w:rFonts w:ascii="Times New Roman" w:eastAsia="Times New Roman" w:hAnsi="Times New Roman"/>
        </w:rPr>
      </w:pPr>
    </w:p>
    <w:p w14:paraId="28E8EF22" w14:textId="77777777" w:rsidR="00D15122" w:rsidRDefault="009B0756" w:rsidP="00B56F29">
      <w:pPr>
        <w:pStyle w:val="BodyText"/>
        <w:keepNext/>
        <w:widowControl/>
        <w:spacing w:line="240" w:lineRule="exact"/>
        <w:ind w:left="0"/>
        <w:rPr>
          <w:u w:val="single" w:color="000000"/>
        </w:rPr>
      </w:pPr>
      <w:r w:rsidRPr="003E37B0">
        <w:rPr>
          <w:u w:val="single" w:color="000000"/>
        </w:rPr>
        <w:t>Biotransformation</w:t>
      </w:r>
    </w:p>
    <w:p w14:paraId="0B2AC6B2" w14:textId="77777777" w:rsidR="00DF3692" w:rsidRPr="003E37B0" w:rsidRDefault="00DF3692" w:rsidP="00B56F29">
      <w:pPr>
        <w:pStyle w:val="BodyText"/>
        <w:keepNext/>
        <w:widowControl/>
        <w:spacing w:line="240" w:lineRule="exact"/>
        <w:ind w:left="0"/>
      </w:pPr>
    </w:p>
    <w:p w14:paraId="03154EE5" w14:textId="77777777" w:rsidR="00D15122" w:rsidRPr="003E37B0" w:rsidRDefault="009B0756" w:rsidP="00B56F29">
      <w:pPr>
        <w:pStyle w:val="BodyText"/>
        <w:widowControl/>
        <w:spacing w:line="239" w:lineRule="auto"/>
        <w:ind w:left="0"/>
      </w:pPr>
      <w:r w:rsidRPr="003E37B0">
        <w:t xml:space="preserve">Assessment of bevacizumab metabolism in rabbits following a single </w:t>
      </w:r>
      <w:r w:rsidR="00EB5B3C">
        <w:t>intravenous</w:t>
      </w:r>
      <w:r w:rsidRPr="003E37B0">
        <w:t xml:space="preserve"> dose of </w:t>
      </w:r>
      <w:r w:rsidRPr="003E37B0">
        <w:rPr>
          <w:sz w:val="20"/>
          <w:szCs w:val="20"/>
          <w:vertAlign w:val="superscript"/>
        </w:rPr>
        <w:t>125</w:t>
      </w:r>
      <w:r w:rsidRPr="003E37B0">
        <w:t>I</w:t>
      </w:r>
      <w:r w:rsidR="00D524A6">
        <w:noBreakHyphen/>
      </w:r>
      <w:r w:rsidRPr="003E37B0">
        <w:t>bevacizumab indicated that its metabolic profile was similar to that expected for a native IgG molecule which does not bind VEGF. The metabolism and elimination of bevacizumab is similar to endogenous IgG i.e.</w:t>
      </w:r>
      <w:r w:rsidR="00D970C2">
        <w:t>,</w:t>
      </w:r>
      <w:r w:rsidRPr="003E37B0">
        <w:t xml:space="preserve"> primarily via proteolytic catabolism throughout the body, including endothelial cells, and does not rely</w:t>
      </w:r>
      <w:r w:rsidR="000B75A7" w:rsidRPr="003E37B0">
        <w:t xml:space="preserve"> </w:t>
      </w:r>
      <w:r w:rsidRPr="003E37B0">
        <w:t>primarily on elimination through the kidneys and liver. Binding of the IgG to the FcRn receptor results in protection from cellular metabolism and the long terminal half-life.</w:t>
      </w:r>
    </w:p>
    <w:p w14:paraId="63804B74" w14:textId="77777777" w:rsidR="00D15122" w:rsidRPr="003E37B0" w:rsidRDefault="00D15122" w:rsidP="00B56F29">
      <w:pPr>
        <w:widowControl/>
        <w:rPr>
          <w:rFonts w:ascii="Times New Roman" w:eastAsia="Times New Roman" w:hAnsi="Times New Roman"/>
        </w:rPr>
      </w:pPr>
    </w:p>
    <w:p w14:paraId="4BDB9E0C" w14:textId="77777777" w:rsidR="00D15122" w:rsidRDefault="009B0756" w:rsidP="00B56F29">
      <w:pPr>
        <w:pStyle w:val="BodyText"/>
        <w:keepNext/>
        <w:widowControl/>
        <w:spacing w:line="252" w:lineRule="exact"/>
        <w:ind w:left="0"/>
        <w:rPr>
          <w:u w:val="single" w:color="000000"/>
        </w:rPr>
      </w:pPr>
      <w:r w:rsidRPr="003E37B0">
        <w:rPr>
          <w:u w:val="single" w:color="000000"/>
        </w:rPr>
        <w:t>Elimination</w:t>
      </w:r>
    </w:p>
    <w:p w14:paraId="434B1B56" w14:textId="77777777" w:rsidR="00DF3692" w:rsidRPr="003E37B0" w:rsidRDefault="00DF3692" w:rsidP="00B56F29">
      <w:pPr>
        <w:pStyle w:val="BodyText"/>
        <w:keepNext/>
        <w:widowControl/>
        <w:spacing w:line="252" w:lineRule="exact"/>
        <w:ind w:left="0"/>
      </w:pPr>
    </w:p>
    <w:p w14:paraId="33647814" w14:textId="09BC5241" w:rsidR="00D15122" w:rsidRPr="003E37B0" w:rsidRDefault="009B0756" w:rsidP="00B56F29">
      <w:pPr>
        <w:pStyle w:val="BodyText"/>
        <w:widowControl/>
        <w:ind w:left="0"/>
      </w:pPr>
      <w:r w:rsidRPr="003E37B0">
        <w:t>The value for clearance is, on average, equal to 0.188 and 0.220</w:t>
      </w:r>
      <w:r w:rsidR="00C77024">
        <w:t> </w:t>
      </w:r>
      <w:r w:rsidR="00D57CF0">
        <w:t>l</w:t>
      </w:r>
      <w:r w:rsidRPr="003E37B0">
        <w:t>/day for female and male patients, respectively. After correcting for body weight, male patients had a higher bevacizumab clearance</w:t>
      </w:r>
      <w:r w:rsidR="000B75A7" w:rsidRPr="003E37B0">
        <w:t xml:space="preserve"> </w:t>
      </w:r>
      <w:r w:rsidRPr="003E37B0">
        <w:t>(+</w:t>
      </w:r>
      <w:r w:rsidR="00BE2A2F" w:rsidRPr="003E37B0">
        <w:t> </w:t>
      </w:r>
      <w:r w:rsidRPr="003E37B0">
        <w:t>17%) than females. According to the two-compartmental model, the elimination half-life is 18</w:t>
      </w:r>
      <w:r w:rsidR="00D524A6">
        <w:t> </w:t>
      </w:r>
      <w:r w:rsidRPr="003E37B0">
        <w:t>days for a typical female patient and 20</w:t>
      </w:r>
      <w:r w:rsidR="00C77024">
        <w:t> </w:t>
      </w:r>
      <w:r w:rsidRPr="003E37B0">
        <w:t>days for a typical male patient.</w:t>
      </w:r>
    </w:p>
    <w:p w14:paraId="305F55D5" w14:textId="77777777" w:rsidR="00D15122" w:rsidRPr="003E37B0" w:rsidRDefault="00D15122" w:rsidP="00B56F29">
      <w:pPr>
        <w:widowControl/>
        <w:rPr>
          <w:rFonts w:ascii="Times New Roman" w:eastAsia="Times New Roman" w:hAnsi="Times New Roman"/>
        </w:rPr>
      </w:pPr>
    </w:p>
    <w:p w14:paraId="546C998E" w14:textId="77777777" w:rsidR="00D15122" w:rsidRPr="003E37B0" w:rsidRDefault="009B0756" w:rsidP="00B56F29">
      <w:pPr>
        <w:pStyle w:val="BodyText"/>
        <w:widowControl/>
        <w:ind w:left="0"/>
      </w:pPr>
      <w:r w:rsidRPr="003E37B0">
        <w:t>Low albumin and high tumour burden are generally indicative of disease severity. Bevacizumab clearance was approximately 30% faster in patients with low levels of serum albumin and 7% faster in subjects with higher tumour burden when compared with a typical patient with median values of albumin and tumour burden.</w:t>
      </w:r>
    </w:p>
    <w:p w14:paraId="654BB9DF" w14:textId="77777777" w:rsidR="00D15122" w:rsidRPr="003E37B0" w:rsidRDefault="00D15122" w:rsidP="00B56F29">
      <w:pPr>
        <w:widowControl/>
        <w:rPr>
          <w:rFonts w:ascii="Times New Roman" w:eastAsia="Times New Roman" w:hAnsi="Times New Roman"/>
        </w:rPr>
      </w:pPr>
    </w:p>
    <w:p w14:paraId="25267F53" w14:textId="77777777" w:rsidR="00D15122" w:rsidRDefault="009B0756" w:rsidP="00B56F29">
      <w:pPr>
        <w:pStyle w:val="BodyText"/>
        <w:keepNext/>
        <w:widowControl/>
        <w:ind w:left="0"/>
        <w:rPr>
          <w:u w:val="single" w:color="000000"/>
        </w:rPr>
      </w:pPr>
      <w:r w:rsidRPr="003E37B0">
        <w:rPr>
          <w:u w:val="single" w:color="000000"/>
        </w:rPr>
        <w:t>Pharmacokinetics in special populations</w:t>
      </w:r>
    </w:p>
    <w:p w14:paraId="50EF486D" w14:textId="77777777" w:rsidR="00DF3692" w:rsidRPr="003E37B0" w:rsidRDefault="00DF3692" w:rsidP="00B56F29">
      <w:pPr>
        <w:pStyle w:val="BodyText"/>
        <w:keepNext/>
        <w:widowControl/>
        <w:ind w:left="0"/>
      </w:pPr>
    </w:p>
    <w:p w14:paraId="06BA5D0F" w14:textId="77777777" w:rsidR="00D15122" w:rsidRPr="003E37B0" w:rsidRDefault="009B0756" w:rsidP="00B56F29">
      <w:pPr>
        <w:pStyle w:val="BodyText"/>
        <w:widowControl/>
        <w:ind w:left="0" w:hanging="1"/>
      </w:pPr>
      <w:r w:rsidRPr="003E37B0">
        <w:t>The population pharmacokinetics were analysed in adult and p</w:t>
      </w:r>
      <w:r w:rsidR="00D970C2">
        <w:t>a</w:t>
      </w:r>
      <w:r w:rsidRPr="003E37B0">
        <w:t>ediatric patients to evaluate the effects of demographic characteristics. In adults, the results showed no significant difference in the pharmacokinetics of bevacizumab in relation to age.</w:t>
      </w:r>
    </w:p>
    <w:p w14:paraId="3690CBA9" w14:textId="77777777" w:rsidR="00D15122" w:rsidRPr="003E37B0" w:rsidRDefault="00D15122" w:rsidP="00B56F29">
      <w:pPr>
        <w:widowControl/>
        <w:rPr>
          <w:rFonts w:ascii="Times New Roman" w:eastAsia="Times New Roman" w:hAnsi="Times New Roman"/>
        </w:rPr>
      </w:pPr>
    </w:p>
    <w:p w14:paraId="6BE1E99C" w14:textId="77777777" w:rsidR="00D15122" w:rsidRDefault="009B0756" w:rsidP="00B56F29">
      <w:pPr>
        <w:keepNext/>
        <w:widowControl/>
        <w:rPr>
          <w:rFonts w:ascii="Times New Roman" w:hAnsi="Times New Roman"/>
          <w:i/>
          <w:u w:val="single"/>
        </w:rPr>
      </w:pPr>
      <w:r w:rsidRPr="00F73426">
        <w:rPr>
          <w:rFonts w:ascii="Times New Roman" w:hAnsi="Times New Roman"/>
          <w:i/>
          <w:u w:val="single"/>
        </w:rPr>
        <w:t>Renal impairment</w:t>
      </w:r>
    </w:p>
    <w:p w14:paraId="54CBEFFF" w14:textId="77777777" w:rsidR="00DF3692" w:rsidRPr="001323FE" w:rsidRDefault="00DF3692" w:rsidP="00B56F29">
      <w:pPr>
        <w:keepNext/>
        <w:widowControl/>
        <w:rPr>
          <w:rFonts w:ascii="Times New Roman" w:eastAsia="Times New Roman" w:hAnsi="Times New Roman"/>
          <w:i/>
        </w:rPr>
      </w:pPr>
    </w:p>
    <w:p w14:paraId="2EC2D9E3" w14:textId="77777777" w:rsidR="00D15122" w:rsidRPr="003E37B0" w:rsidRDefault="009B0756" w:rsidP="00B56F29">
      <w:pPr>
        <w:pStyle w:val="BodyText"/>
        <w:widowControl/>
        <w:ind w:left="0"/>
      </w:pPr>
      <w:r w:rsidRPr="003E37B0">
        <w:t>No trials have been conducted to investigate the pharmacokinetics of bevacizumab in renally impaired patients since the kidneys are not a major organ for bevacizumab metabolism or excretion.</w:t>
      </w:r>
    </w:p>
    <w:p w14:paraId="042DA18D" w14:textId="77777777" w:rsidR="00D15122" w:rsidRPr="003E37B0" w:rsidRDefault="00D15122" w:rsidP="00B56F29">
      <w:pPr>
        <w:widowControl/>
        <w:rPr>
          <w:rFonts w:ascii="Times New Roman" w:eastAsia="Times New Roman" w:hAnsi="Times New Roman"/>
        </w:rPr>
      </w:pPr>
    </w:p>
    <w:p w14:paraId="659B47A8" w14:textId="77777777" w:rsidR="00D15122" w:rsidRDefault="009B0756" w:rsidP="00B56F29">
      <w:pPr>
        <w:keepNext/>
        <w:widowControl/>
        <w:spacing w:line="252" w:lineRule="exact"/>
        <w:rPr>
          <w:rFonts w:ascii="Times New Roman" w:hAnsi="Times New Roman"/>
          <w:i/>
          <w:u w:val="single"/>
        </w:rPr>
      </w:pPr>
      <w:r w:rsidRPr="00F73426">
        <w:rPr>
          <w:rFonts w:ascii="Times New Roman" w:hAnsi="Times New Roman"/>
          <w:i/>
          <w:u w:val="single"/>
        </w:rPr>
        <w:t>Hepatic impairment</w:t>
      </w:r>
    </w:p>
    <w:p w14:paraId="1118E308" w14:textId="77777777" w:rsidR="00DF3692" w:rsidRPr="001323FE" w:rsidRDefault="00DF3692" w:rsidP="00B56F29">
      <w:pPr>
        <w:keepNext/>
        <w:widowControl/>
        <w:spacing w:line="252" w:lineRule="exact"/>
        <w:rPr>
          <w:rFonts w:ascii="Times New Roman" w:eastAsia="Times New Roman" w:hAnsi="Times New Roman"/>
          <w:i/>
        </w:rPr>
      </w:pPr>
    </w:p>
    <w:p w14:paraId="02CA6C12" w14:textId="77777777" w:rsidR="00D15122" w:rsidRPr="003E37B0" w:rsidRDefault="009B0756" w:rsidP="00B56F29">
      <w:pPr>
        <w:pStyle w:val="BodyText"/>
        <w:widowControl/>
        <w:ind w:left="0"/>
      </w:pPr>
      <w:r w:rsidRPr="003E37B0">
        <w:t>No trials have been conducted to investigate the pharmacokinetics of bevacizumab in patients with hepatic impairment since the liver is not a major organ for bevacizumab metabolism or excretion.</w:t>
      </w:r>
    </w:p>
    <w:p w14:paraId="2AA0B0ED" w14:textId="77777777" w:rsidR="00D15122" w:rsidRPr="003E37B0" w:rsidRDefault="00D15122" w:rsidP="00B56F29">
      <w:pPr>
        <w:widowControl/>
        <w:rPr>
          <w:rFonts w:ascii="Times New Roman" w:eastAsia="Times New Roman" w:hAnsi="Times New Roman"/>
        </w:rPr>
      </w:pPr>
    </w:p>
    <w:p w14:paraId="71B04B64" w14:textId="77777777" w:rsidR="00D15122" w:rsidRDefault="009B0756" w:rsidP="00B56F29">
      <w:pPr>
        <w:keepNext/>
        <w:widowControl/>
        <w:spacing w:line="252" w:lineRule="exact"/>
        <w:rPr>
          <w:rFonts w:ascii="Times New Roman" w:hAnsi="Times New Roman"/>
          <w:i/>
          <w:u w:val="single"/>
        </w:rPr>
      </w:pPr>
      <w:r w:rsidRPr="00F73426">
        <w:rPr>
          <w:rFonts w:ascii="Times New Roman" w:hAnsi="Times New Roman"/>
          <w:i/>
          <w:u w:val="single"/>
        </w:rPr>
        <w:t>Paediatric population</w:t>
      </w:r>
    </w:p>
    <w:p w14:paraId="13491D43" w14:textId="77777777" w:rsidR="00DF3692" w:rsidRPr="001323FE" w:rsidRDefault="00DF3692" w:rsidP="00B56F29">
      <w:pPr>
        <w:keepNext/>
        <w:widowControl/>
        <w:spacing w:line="252" w:lineRule="exact"/>
        <w:rPr>
          <w:rFonts w:ascii="Times New Roman" w:eastAsia="Times New Roman" w:hAnsi="Times New Roman"/>
          <w:i/>
        </w:rPr>
      </w:pPr>
    </w:p>
    <w:p w14:paraId="76F45666" w14:textId="21F7CCDE" w:rsidR="00D15122" w:rsidRPr="003E37B0" w:rsidRDefault="009B0756" w:rsidP="00B56F29">
      <w:pPr>
        <w:pStyle w:val="BodyText"/>
        <w:widowControl/>
        <w:ind w:left="0"/>
      </w:pPr>
      <w:r w:rsidRPr="003E37B0">
        <w:t>The pharmacokinetics of bevacizumab were evaluated in 152 children, adolescents and young adults (7</w:t>
      </w:r>
      <w:r w:rsidR="00C77024">
        <w:t> </w:t>
      </w:r>
      <w:r w:rsidRPr="003E37B0">
        <w:t>months to 21</w:t>
      </w:r>
      <w:r w:rsidR="00C77024">
        <w:t> </w:t>
      </w:r>
      <w:r w:rsidRPr="003E37B0">
        <w:t>years, 5.9 to 125</w:t>
      </w:r>
      <w:r w:rsidR="00C77024">
        <w:t> </w:t>
      </w:r>
      <w:r w:rsidRPr="003E37B0">
        <w:t>kg) across 4 clinical studies using a population pharmacokinetic model. The pharmacokinetic results show that the clearance and volume of distribution of bevacizumab were comparable between paediatric and young adult patients when normalised by body weight, with exposure trending lower as body weight decreased. Age was not associated with the pharmacokinetics of bevacizumab when body weight was taken into account.</w:t>
      </w:r>
    </w:p>
    <w:p w14:paraId="16A376B3" w14:textId="77777777" w:rsidR="00D15122" w:rsidRPr="003E37B0" w:rsidRDefault="00D15122" w:rsidP="00B56F29">
      <w:pPr>
        <w:widowControl/>
        <w:rPr>
          <w:rFonts w:ascii="Times New Roman" w:eastAsia="Times New Roman" w:hAnsi="Times New Roman"/>
        </w:rPr>
      </w:pPr>
    </w:p>
    <w:p w14:paraId="180D7D62" w14:textId="44823E34" w:rsidR="00D15122" w:rsidRPr="003E37B0" w:rsidRDefault="009B0756" w:rsidP="00B56F29">
      <w:pPr>
        <w:pStyle w:val="BodyText"/>
        <w:widowControl/>
        <w:ind w:left="0"/>
      </w:pPr>
      <w:r w:rsidRPr="003E37B0">
        <w:t>The pharmacokinetics of bevacizumab was well characteri</w:t>
      </w:r>
      <w:r w:rsidR="00310411">
        <w:t>s</w:t>
      </w:r>
      <w:r w:rsidRPr="003E37B0">
        <w:t>ed by the paediatric population PK model for 70</w:t>
      </w:r>
      <w:r w:rsidR="00C77024">
        <w:t> </w:t>
      </w:r>
      <w:r w:rsidRPr="003E37B0">
        <w:t>patients in Study BO20924 ((1.4 to 17.6</w:t>
      </w:r>
      <w:r w:rsidR="00C77024">
        <w:t> </w:t>
      </w:r>
      <w:r w:rsidRPr="003E37B0">
        <w:t>years; 11.6 to 77.5</w:t>
      </w:r>
      <w:r w:rsidR="00C77024">
        <w:t> </w:t>
      </w:r>
      <w:r w:rsidRPr="003E37B0">
        <w:t>kg) and 59</w:t>
      </w:r>
      <w:r w:rsidR="00C77024">
        <w:t> </w:t>
      </w:r>
      <w:r w:rsidRPr="003E37B0">
        <w:t>patients in Study BO25041 (1 to 17</w:t>
      </w:r>
      <w:r w:rsidR="00C77024">
        <w:t> </w:t>
      </w:r>
      <w:r w:rsidRPr="003E37B0">
        <w:t>years; 11.2 to 82.3</w:t>
      </w:r>
      <w:r w:rsidR="00C77024">
        <w:t> </w:t>
      </w:r>
      <w:r w:rsidRPr="003E37B0">
        <w:t xml:space="preserve">kg). In Study BO20924, bevacizumab exposure was generally </w:t>
      </w:r>
      <w:r w:rsidRPr="003E37B0">
        <w:lastRenderedPageBreak/>
        <w:t>lower compared to a typical adult patient at the same dose. In Study BO25041, bevacizumab exposure was similar compared to a typical adult at the same dose. In both studies, bevacizum</w:t>
      </w:r>
      <w:r w:rsidR="00310411">
        <w:t>a</w:t>
      </w:r>
      <w:r w:rsidRPr="003E37B0">
        <w:t>b exposure trended lower as body weight decreased.</w:t>
      </w:r>
    </w:p>
    <w:p w14:paraId="588FCF99" w14:textId="77777777" w:rsidR="00D15122" w:rsidRPr="003E37B0" w:rsidRDefault="00D15122" w:rsidP="00B56F29">
      <w:pPr>
        <w:widowControl/>
        <w:rPr>
          <w:rFonts w:ascii="Times New Roman" w:eastAsia="Times New Roman" w:hAnsi="Times New Roman"/>
        </w:rPr>
      </w:pPr>
    </w:p>
    <w:p w14:paraId="201C06DD" w14:textId="77777777" w:rsidR="00D15122" w:rsidRPr="003E37B0" w:rsidRDefault="009B0756" w:rsidP="00B56F29">
      <w:pPr>
        <w:pStyle w:val="Heading1"/>
        <w:keepNext/>
        <w:widowControl/>
        <w:numPr>
          <w:ilvl w:val="1"/>
          <w:numId w:val="9"/>
        </w:numPr>
        <w:tabs>
          <w:tab w:val="left" w:pos="686"/>
        </w:tabs>
        <w:ind w:left="540" w:hanging="540"/>
        <w:rPr>
          <w:bCs w:val="0"/>
        </w:rPr>
      </w:pPr>
      <w:r w:rsidRPr="003E37B0">
        <w:t>Preclinical safety data</w:t>
      </w:r>
    </w:p>
    <w:p w14:paraId="6E3FFD70" w14:textId="77777777" w:rsidR="00D15122" w:rsidRPr="003E37B0" w:rsidRDefault="00D15122" w:rsidP="00B56F29">
      <w:pPr>
        <w:keepNext/>
        <w:widowControl/>
        <w:rPr>
          <w:rFonts w:ascii="Times New Roman" w:eastAsia="Times New Roman" w:hAnsi="Times New Roman"/>
          <w:bCs/>
        </w:rPr>
      </w:pPr>
    </w:p>
    <w:p w14:paraId="27EA9186" w14:textId="350C24FD" w:rsidR="00D15122" w:rsidRPr="003E37B0" w:rsidRDefault="009B0756" w:rsidP="00B56F29">
      <w:pPr>
        <w:pStyle w:val="BodyText"/>
        <w:keepNext/>
        <w:widowControl/>
        <w:ind w:left="0"/>
      </w:pPr>
      <w:r w:rsidRPr="003E37B0">
        <w:t>In studies of up to 26</w:t>
      </w:r>
      <w:r w:rsidR="00C77024">
        <w:t> </w:t>
      </w:r>
      <w:r w:rsidRPr="003E37B0">
        <w:t>weeks duration in cynomolgus monkeys, physeal dysplasia was observed in young animals with open growth plates, at bevacizumab average serum concentrations below the expected human therapeutic average serum concentrations. In rabbits, bevacizumab was shown to inhibit wound healing at doses below the proposed clinical dose. Effects on wound healing were shown to be fully reversible.</w:t>
      </w:r>
    </w:p>
    <w:p w14:paraId="6CDD8171" w14:textId="77777777" w:rsidR="00D15122" w:rsidRPr="003E37B0" w:rsidRDefault="00D15122" w:rsidP="00B56F29">
      <w:pPr>
        <w:widowControl/>
        <w:rPr>
          <w:rFonts w:ascii="Times New Roman" w:eastAsia="Times New Roman" w:hAnsi="Times New Roman"/>
        </w:rPr>
      </w:pPr>
    </w:p>
    <w:p w14:paraId="08BBBBFF" w14:textId="77777777" w:rsidR="00D15122" w:rsidRPr="003E37B0" w:rsidRDefault="009B0756" w:rsidP="00B56F29">
      <w:pPr>
        <w:pStyle w:val="BodyText"/>
        <w:widowControl/>
        <w:ind w:left="0"/>
      </w:pPr>
      <w:r w:rsidRPr="003E37B0">
        <w:t>Studies to evaluate the mutagenic and carcinogenic potential of bevacizumab have not been performed.</w:t>
      </w:r>
    </w:p>
    <w:p w14:paraId="2527E780" w14:textId="77777777" w:rsidR="00D15122" w:rsidRPr="003E37B0" w:rsidRDefault="00D15122" w:rsidP="00B56F29">
      <w:pPr>
        <w:widowControl/>
        <w:rPr>
          <w:rFonts w:ascii="Times New Roman" w:eastAsia="Times New Roman" w:hAnsi="Times New Roman"/>
        </w:rPr>
      </w:pPr>
    </w:p>
    <w:p w14:paraId="06E8E661" w14:textId="77777777" w:rsidR="00AE72E3" w:rsidRPr="003E37B0" w:rsidRDefault="009B0756" w:rsidP="00B56F29">
      <w:pPr>
        <w:pStyle w:val="BodyText"/>
        <w:widowControl/>
        <w:ind w:left="0"/>
      </w:pPr>
      <w:r w:rsidRPr="003E37B0">
        <w:t>No specific studies in animals have been conducted to evaluate the effect on fertility. An adverse effect on female fertility can however be expected as repeat dose toxicity studies in animals have shown inhibition of the maturation of ovarian follicles and a decrease/absence of corpora lutea and associated decrease in ovarian and uterus weight as well as a decrease in the number of menstrual cycles.</w:t>
      </w:r>
    </w:p>
    <w:p w14:paraId="2FDAD8A7" w14:textId="77777777" w:rsidR="00AE72E3" w:rsidRPr="003E37B0" w:rsidRDefault="00AE72E3" w:rsidP="00B56F29">
      <w:pPr>
        <w:pStyle w:val="BodyText"/>
        <w:widowControl/>
        <w:ind w:left="0"/>
      </w:pPr>
    </w:p>
    <w:p w14:paraId="79B64818" w14:textId="607CD86F" w:rsidR="00D15122" w:rsidRPr="003E37B0" w:rsidRDefault="009B0756" w:rsidP="00B56F29">
      <w:pPr>
        <w:pStyle w:val="BodyText"/>
        <w:widowControl/>
        <w:ind w:left="0"/>
      </w:pPr>
      <w:r w:rsidRPr="003E37B0">
        <w:t>Bevacizumab has been shown to be embryotoxic and teratogenic when administered to rabbits. Observed effects included decreases in maternal and foetal body weights, an increased number of foetal resorptions and an increased incidence of specific gross and skeletal foetal malformations. Adverse foetal outcomes were observed at all tested doses, of which the lowest dose resulted in average serum concentrations approximately 3</w:t>
      </w:r>
      <w:r w:rsidR="00C77024">
        <w:t> </w:t>
      </w:r>
      <w:r w:rsidRPr="003E37B0">
        <w:t>times larger than in humans receiving 5</w:t>
      </w:r>
      <w:r w:rsidR="00C77024">
        <w:t> </w:t>
      </w:r>
      <w:r w:rsidRPr="003E37B0">
        <w:t>mg/kg every 2</w:t>
      </w:r>
      <w:r w:rsidR="007F6509">
        <w:t> </w:t>
      </w:r>
      <w:r w:rsidRPr="003E37B0">
        <w:t xml:space="preserve">weeks. Information on foetal malformations observed in the </w:t>
      </w:r>
      <w:r w:rsidR="00D970C2" w:rsidRPr="003E37B0">
        <w:t>post</w:t>
      </w:r>
      <w:r w:rsidR="00D970C2">
        <w:t>-</w:t>
      </w:r>
      <w:r w:rsidRPr="003E37B0">
        <w:t>marketing setting are provided in section 4.6 Fertility, Pregnancy and Lactation and 4.8 Undesirable Effects.</w:t>
      </w:r>
    </w:p>
    <w:p w14:paraId="60F8C138" w14:textId="77777777" w:rsidR="00D15122" w:rsidRDefault="00D15122" w:rsidP="00B56F29">
      <w:pPr>
        <w:widowControl/>
        <w:rPr>
          <w:rFonts w:ascii="Times New Roman" w:eastAsia="Times New Roman" w:hAnsi="Times New Roman"/>
        </w:rPr>
      </w:pPr>
    </w:p>
    <w:p w14:paraId="42196EF7" w14:textId="77777777" w:rsidR="001F6294" w:rsidRPr="003E37B0" w:rsidRDefault="001F6294" w:rsidP="00B56F29">
      <w:pPr>
        <w:widowControl/>
        <w:rPr>
          <w:rFonts w:ascii="Times New Roman" w:eastAsia="Times New Roman" w:hAnsi="Times New Roman"/>
        </w:rPr>
      </w:pPr>
    </w:p>
    <w:p w14:paraId="64C2C99A" w14:textId="77777777" w:rsidR="00D15122" w:rsidRPr="003E37B0" w:rsidRDefault="003E4A60" w:rsidP="00B56F29">
      <w:pPr>
        <w:pStyle w:val="Heading1"/>
        <w:keepNext/>
        <w:widowControl/>
        <w:tabs>
          <w:tab w:val="left" w:pos="685"/>
        </w:tabs>
        <w:ind w:left="0"/>
        <w:rPr>
          <w:bCs w:val="0"/>
        </w:rPr>
      </w:pPr>
      <w:r>
        <w:t>6.</w:t>
      </w:r>
      <w:r>
        <w:tab/>
      </w:r>
      <w:r w:rsidR="009B0756" w:rsidRPr="003E37B0">
        <w:t>PHARMACEUTICAL PARTICULARS</w:t>
      </w:r>
    </w:p>
    <w:p w14:paraId="1FBD0AEA" w14:textId="77777777" w:rsidR="00D15122" w:rsidRPr="003E37B0" w:rsidRDefault="00D15122" w:rsidP="00B56F29">
      <w:pPr>
        <w:keepNext/>
        <w:widowControl/>
        <w:rPr>
          <w:rFonts w:ascii="Times New Roman" w:eastAsia="Times New Roman" w:hAnsi="Times New Roman"/>
          <w:bCs/>
          <w:sz w:val="21"/>
          <w:szCs w:val="21"/>
        </w:rPr>
      </w:pPr>
    </w:p>
    <w:p w14:paraId="3258710D" w14:textId="77777777" w:rsidR="00D15122" w:rsidRPr="003E37B0" w:rsidRDefault="003E4A60" w:rsidP="00B56F29">
      <w:pPr>
        <w:keepNext/>
        <w:widowControl/>
        <w:tabs>
          <w:tab w:val="left" w:pos="685"/>
        </w:tabs>
        <w:rPr>
          <w:rFonts w:ascii="Times New Roman" w:eastAsia="Times New Roman" w:hAnsi="Times New Roman"/>
          <w:b/>
        </w:rPr>
      </w:pPr>
      <w:r>
        <w:rPr>
          <w:rFonts w:ascii="Times New Roman" w:hAnsi="Times New Roman"/>
          <w:b/>
        </w:rPr>
        <w:t>6.1</w:t>
      </w:r>
      <w:r>
        <w:rPr>
          <w:rFonts w:ascii="Times New Roman" w:hAnsi="Times New Roman"/>
          <w:b/>
        </w:rPr>
        <w:tab/>
      </w:r>
      <w:r w:rsidR="009B0756" w:rsidRPr="003E37B0">
        <w:rPr>
          <w:rFonts w:ascii="Times New Roman" w:hAnsi="Times New Roman"/>
          <w:b/>
        </w:rPr>
        <w:t>List of excipients</w:t>
      </w:r>
    </w:p>
    <w:p w14:paraId="05F5C27D" w14:textId="77777777" w:rsidR="00D15122" w:rsidRPr="003E37B0" w:rsidRDefault="00D15122" w:rsidP="00B56F29">
      <w:pPr>
        <w:keepNext/>
        <w:widowControl/>
        <w:rPr>
          <w:rFonts w:ascii="Times New Roman" w:eastAsia="Times New Roman" w:hAnsi="Times New Roman"/>
          <w:bCs/>
          <w:sz w:val="21"/>
          <w:szCs w:val="21"/>
        </w:rPr>
      </w:pPr>
    </w:p>
    <w:p w14:paraId="4032E2D1" w14:textId="77777777" w:rsidR="00A77FB6" w:rsidRPr="003E37B0" w:rsidRDefault="00A77FB6" w:rsidP="00B56F29">
      <w:pPr>
        <w:keepNext/>
        <w:widowControl/>
        <w:autoSpaceDE w:val="0"/>
        <w:autoSpaceDN w:val="0"/>
        <w:adjustRightInd w:val="0"/>
        <w:rPr>
          <w:rFonts w:ascii="Times New Roman" w:hAnsi="Times New Roman"/>
        </w:rPr>
      </w:pPr>
      <w:r w:rsidRPr="003E37B0">
        <w:rPr>
          <w:rFonts w:ascii="Times New Roman" w:hAnsi="Times New Roman"/>
        </w:rPr>
        <w:t>Sucrose</w:t>
      </w:r>
    </w:p>
    <w:p w14:paraId="7B34489C" w14:textId="77777777" w:rsidR="00A77FB6" w:rsidRPr="003E37B0" w:rsidRDefault="00A77FB6" w:rsidP="00B56F29">
      <w:pPr>
        <w:widowControl/>
        <w:autoSpaceDE w:val="0"/>
        <w:autoSpaceDN w:val="0"/>
        <w:adjustRightInd w:val="0"/>
        <w:rPr>
          <w:rFonts w:ascii="Times New Roman" w:hAnsi="Times New Roman"/>
        </w:rPr>
      </w:pPr>
      <w:r w:rsidRPr="003E37B0">
        <w:rPr>
          <w:rFonts w:ascii="Times New Roman" w:hAnsi="Times New Roman"/>
        </w:rPr>
        <w:t>Succinic acid</w:t>
      </w:r>
    </w:p>
    <w:p w14:paraId="1FD27CF6" w14:textId="77777777" w:rsidR="00A77FB6" w:rsidRPr="003E37B0" w:rsidRDefault="00A6040A" w:rsidP="00B56F29">
      <w:pPr>
        <w:widowControl/>
        <w:autoSpaceDE w:val="0"/>
        <w:autoSpaceDN w:val="0"/>
        <w:adjustRightInd w:val="0"/>
        <w:rPr>
          <w:rFonts w:ascii="Times New Roman" w:hAnsi="Times New Roman"/>
        </w:rPr>
      </w:pPr>
      <w:r w:rsidRPr="003E37B0">
        <w:rPr>
          <w:rFonts w:ascii="Times New Roman" w:hAnsi="Times New Roman"/>
        </w:rPr>
        <w:t>Disodium e</w:t>
      </w:r>
      <w:r w:rsidR="00A77FB6" w:rsidRPr="003E37B0">
        <w:rPr>
          <w:rFonts w:ascii="Times New Roman" w:hAnsi="Times New Roman"/>
        </w:rPr>
        <w:t>detate</w:t>
      </w:r>
    </w:p>
    <w:p w14:paraId="6910BF9C" w14:textId="0C91BB19" w:rsidR="00A77FB6" w:rsidRPr="003E37B0" w:rsidRDefault="00A77FB6" w:rsidP="00B56F29">
      <w:pPr>
        <w:widowControl/>
        <w:autoSpaceDE w:val="0"/>
        <w:autoSpaceDN w:val="0"/>
        <w:adjustRightInd w:val="0"/>
        <w:rPr>
          <w:rFonts w:ascii="Times New Roman" w:hAnsi="Times New Roman"/>
        </w:rPr>
      </w:pPr>
      <w:r w:rsidRPr="003E37B0">
        <w:rPr>
          <w:rFonts w:ascii="Times New Roman" w:hAnsi="Times New Roman"/>
        </w:rPr>
        <w:t>Polysorbate 80</w:t>
      </w:r>
      <w:r w:rsidR="001A77DC">
        <w:rPr>
          <w:rFonts w:ascii="Times New Roman" w:hAnsi="Times New Roman"/>
        </w:rPr>
        <w:t xml:space="preserve"> (E 433)</w:t>
      </w:r>
    </w:p>
    <w:p w14:paraId="4293A022" w14:textId="77777777" w:rsidR="00601726" w:rsidRPr="00601726" w:rsidRDefault="00601726" w:rsidP="00B56F29">
      <w:pPr>
        <w:widowControl/>
        <w:autoSpaceDE w:val="0"/>
        <w:autoSpaceDN w:val="0"/>
        <w:rPr>
          <w:rFonts w:ascii="Times New Roman" w:hAnsi="Times New Roman"/>
        </w:rPr>
      </w:pPr>
      <w:r w:rsidRPr="00601726">
        <w:rPr>
          <w:rFonts w:ascii="Times New Roman" w:hAnsi="Times New Roman"/>
        </w:rPr>
        <w:t>Sodium hydroxide (for pH adjustment)</w:t>
      </w:r>
    </w:p>
    <w:p w14:paraId="347317BC" w14:textId="77777777" w:rsidR="00A77FB6" w:rsidRPr="003E37B0" w:rsidRDefault="00A77FB6" w:rsidP="00B56F29">
      <w:pPr>
        <w:widowControl/>
      </w:pPr>
      <w:r w:rsidRPr="003E37B0">
        <w:rPr>
          <w:rFonts w:ascii="Times New Roman" w:hAnsi="Times New Roman"/>
        </w:rPr>
        <w:t>Water for injection</w:t>
      </w:r>
      <w:r w:rsidR="00182387">
        <w:rPr>
          <w:rFonts w:ascii="Times New Roman" w:hAnsi="Times New Roman"/>
        </w:rPr>
        <w:t>s</w:t>
      </w:r>
    </w:p>
    <w:p w14:paraId="3E6269E7" w14:textId="77777777" w:rsidR="00182387" w:rsidRDefault="00182387" w:rsidP="00B56F29">
      <w:pPr>
        <w:pStyle w:val="Heading1"/>
        <w:widowControl/>
        <w:tabs>
          <w:tab w:val="left" w:pos="685"/>
        </w:tabs>
        <w:ind w:left="0"/>
      </w:pPr>
    </w:p>
    <w:p w14:paraId="60859E41" w14:textId="77777777" w:rsidR="00D15122" w:rsidRPr="003E37B0" w:rsidRDefault="003E4A60" w:rsidP="00B56F29">
      <w:pPr>
        <w:pStyle w:val="Heading1"/>
        <w:keepNext/>
        <w:widowControl/>
        <w:tabs>
          <w:tab w:val="left" w:pos="685"/>
        </w:tabs>
        <w:ind w:left="0"/>
        <w:rPr>
          <w:bCs w:val="0"/>
        </w:rPr>
      </w:pPr>
      <w:r>
        <w:t>6.2</w:t>
      </w:r>
      <w:r>
        <w:tab/>
      </w:r>
      <w:r w:rsidR="009B0756" w:rsidRPr="003E37B0">
        <w:t>Incompatibilities</w:t>
      </w:r>
    </w:p>
    <w:p w14:paraId="01150D91" w14:textId="77777777" w:rsidR="00D15122" w:rsidRPr="003E37B0" w:rsidRDefault="00D15122" w:rsidP="00B56F29">
      <w:pPr>
        <w:keepNext/>
        <w:widowControl/>
        <w:rPr>
          <w:rFonts w:ascii="Times New Roman" w:eastAsia="Times New Roman" w:hAnsi="Times New Roman"/>
          <w:bCs/>
        </w:rPr>
      </w:pPr>
    </w:p>
    <w:p w14:paraId="1FB62102" w14:textId="77777777" w:rsidR="00D15122" w:rsidRPr="003E37B0" w:rsidRDefault="009B0756" w:rsidP="00B56F29">
      <w:pPr>
        <w:pStyle w:val="BodyText"/>
        <w:keepNext/>
        <w:widowControl/>
        <w:ind w:left="0"/>
      </w:pPr>
      <w:r w:rsidRPr="003E37B0">
        <w:t>This medicinal product must not be mixed with other medicinal products except those mentioned in section 6.6.</w:t>
      </w:r>
    </w:p>
    <w:p w14:paraId="291D1F73" w14:textId="77777777" w:rsidR="00D15122" w:rsidRPr="003E37B0" w:rsidRDefault="00D15122" w:rsidP="00B56F29">
      <w:pPr>
        <w:widowControl/>
        <w:rPr>
          <w:rFonts w:ascii="Times New Roman" w:eastAsia="Times New Roman" w:hAnsi="Times New Roman"/>
        </w:rPr>
      </w:pPr>
    </w:p>
    <w:p w14:paraId="5D4C35F6" w14:textId="77777777" w:rsidR="00D15122" w:rsidRPr="003E37B0" w:rsidRDefault="009B0756" w:rsidP="00B56F29">
      <w:pPr>
        <w:pStyle w:val="BodyText"/>
        <w:widowControl/>
        <w:ind w:left="0"/>
      </w:pPr>
      <w:r w:rsidRPr="003E37B0">
        <w:t>A concentration dependent degradation profile of bevacizumab was observed when diluted with glucose solutions (5%).</w:t>
      </w:r>
    </w:p>
    <w:p w14:paraId="4FBF02E2" w14:textId="77777777" w:rsidR="00D15122" w:rsidRPr="003E37B0" w:rsidRDefault="00D15122" w:rsidP="00B56F29">
      <w:pPr>
        <w:widowControl/>
        <w:rPr>
          <w:rFonts w:ascii="Times New Roman" w:eastAsia="Times New Roman" w:hAnsi="Times New Roman"/>
        </w:rPr>
      </w:pPr>
    </w:p>
    <w:p w14:paraId="6DDE7875" w14:textId="77777777" w:rsidR="00D15122" w:rsidRPr="005C0347" w:rsidRDefault="003E4A60" w:rsidP="00B56F29">
      <w:pPr>
        <w:pStyle w:val="Heading1"/>
        <w:keepNext/>
        <w:widowControl/>
        <w:tabs>
          <w:tab w:val="left" w:pos="685"/>
        </w:tabs>
        <w:ind w:left="0"/>
        <w:rPr>
          <w:b w:val="0"/>
        </w:rPr>
      </w:pPr>
      <w:r>
        <w:t>6.3</w:t>
      </w:r>
      <w:r>
        <w:tab/>
      </w:r>
      <w:r w:rsidR="009B0756" w:rsidRPr="003E37B0">
        <w:t>Shelf life</w:t>
      </w:r>
    </w:p>
    <w:p w14:paraId="0AC010FA" w14:textId="77777777" w:rsidR="00A61918" w:rsidRPr="003E37B0" w:rsidRDefault="00A61918" w:rsidP="00B56F29">
      <w:pPr>
        <w:keepNext/>
        <w:widowControl/>
        <w:rPr>
          <w:rFonts w:ascii="Times New Roman" w:eastAsia="Times New Roman" w:hAnsi="Times New Roman"/>
          <w:bCs/>
        </w:rPr>
      </w:pPr>
    </w:p>
    <w:p w14:paraId="0557ECAA" w14:textId="77777777" w:rsidR="00D15122" w:rsidRPr="003E37B0" w:rsidRDefault="009B0756" w:rsidP="00B56F29">
      <w:pPr>
        <w:pStyle w:val="BodyText"/>
        <w:keepNext/>
        <w:widowControl/>
        <w:ind w:left="0"/>
      </w:pPr>
      <w:r w:rsidRPr="003E37B0">
        <w:rPr>
          <w:u w:val="single" w:color="000000"/>
        </w:rPr>
        <w:t>Vial (unopened)</w:t>
      </w:r>
    </w:p>
    <w:p w14:paraId="191EDED2" w14:textId="77777777" w:rsidR="00D15122" w:rsidRPr="003E37B0" w:rsidRDefault="00D15122" w:rsidP="00B56F29">
      <w:pPr>
        <w:keepNext/>
        <w:widowControl/>
        <w:rPr>
          <w:rFonts w:ascii="Times New Roman" w:eastAsia="Times New Roman" w:hAnsi="Times New Roman"/>
        </w:rPr>
      </w:pPr>
    </w:p>
    <w:p w14:paraId="5056E672" w14:textId="6B163C46" w:rsidR="00D15122" w:rsidRPr="003E37B0" w:rsidRDefault="00884809" w:rsidP="00B56F29">
      <w:pPr>
        <w:pStyle w:val="BodyText"/>
        <w:widowControl/>
        <w:ind w:left="0"/>
      </w:pPr>
      <w:r w:rsidRPr="003E37B0">
        <w:t>3</w:t>
      </w:r>
      <w:r w:rsidR="00C77024">
        <w:t> </w:t>
      </w:r>
      <w:r w:rsidR="009B0756" w:rsidRPr="003E37B0">
        <w:t>years.</w:t>
      </w:r>
    </w:p>
    <w:p w14:paraId="30D37A2F" w14:textId="77777777" w:rsidR="00A61918" w:rsidRDefault="00A61918" w:rsidP="00B56F29">
      <w:pPr>
        <w:widowControl/>
        <w:rPr>
          <w:rFonts w:ascii="Times New Roman" w:eastAsia="Times New Roman" w:hAnsi="Times New Roman"/>
        </w:rPr>
      </w:pPr>
    </w:p>
    <w:p w14:paraId="3C031D97" w14:textId="77777777" w:rsidR="00D15122" w:rsidRPr="003E37B0" w:rsidRDefault="009B0756" w:rsidP="00B56F29">
      <w:pPr>
        <w:pStyle w:val="BodyText"/>
        <w:keepNext/>
        <w:widowControl/>
        <w:ind w:left="0"/>
      </w:pPr>
      <w:r w:rsidRPr="003E37B0">
        <w:rPr>
          <w:u w:val="single" w:color="000000"/>
        </w:rPr>
        <w:lastRenderedPageBreak/>
        <w:t>Diluted medicinal product</w:t>
      </w:r>
    </w:p>
    <w:p w14:paraId="5E92EC64" w14:textId="77777777" w:rsidR="00D15122" w:rsidRPr="003E37B0" w:rsidRDefault="00D15122" w:rsidP="00B56F29">
      <w:pPr>
        <w:keepNext/>
        <w:widowControl/>
        <w:rPr>
          <w:rFonts w:ascii="Times New Roman" w:eastAsia="Times New Roman" w:hAnsi="Times New Roman"/>
        </w:rPr>
      </w:pPr>
    </w:p>
    <w:p w14:paraId="45839D8E" w14:textId="1A114EA9" w:rsidR="00D15122" w:rsidRPr="003E37B0" w:rsidRDefault="009B0756" w:rsidP="00B56F29">
      <w:pPr>
        <w:pStyle w:val="BodyText"/>
        <w:widowControl/>
        <w:ind w:left="0"/>
      </w:pPr>
      <w:r w:rsidRPr="003E37B0">
        <w:t xml:space="preserve">Chemical and physical in-use stability has been demonstrated for </w:t>
      </w:r>
      <w:r w:rsidR="00E9330E" w:rsidRPr="00586493">
        <w:t>a period of up to 35</w:t>
      </w:r>
      <w:r w:rsidR="00C77024">
        <w:t> </w:t>
      </w:r>
      <w:r w:rsidR="00E9330E" w:rsidRPr="00586493">
        <w:t>days at 2</w:t>
      </w:r>
      <w:r w:rsidR="00350360">
        <w:t> </w:t>
      </w:r>
      <w:r w:rsidR="00E9330E" w:rsidRPr="00586493">
        <w:t>°C to 8</w:t>
      </w:r>
      <w:r w:rsidR="00350360">
        <w:t> </w:t>
      </w:r>
      <w:r w:rsidR="00E9330E" w:rsidRPr="00586493">
        <w:t xml:space="preserve">°C after dilution </w:t>
      </w:r>
      <w:r w:rsidR="00E9330E">
        <w:t>and</w:t>
      </w:r>
      <w:r w:rsidR="00E9330E" w:rsidRPr="00586493">
        <w:t xml:space="preserve"> a period of up to </w:t>
      </w:r>
      <w:r w:rsidRPr="003E37B0">
        <w:t>48</w:t>
      </w:r>
      <w:r w:rsidR="00C77024">
        <w:t> </w:t>
      </w:r>
      <w:r w:rsidRPr="003E37B0">
        <w:t xml:space="preserve">hours at </w:t>
      </w:r>
      <w:r w:rsidR="00E9330E" w:rsidRPr="00586493">
        <w:t xml:space="preserve">temperatures not exceeding </w:t>
      </w:r>
      <w:r w:rsidRPr="003E37B0">
        <w:t>30</w:t>
      </w:r>
      <w:r w:rsidR="00054CAB">
        <w:t> </w:t>
      </w:r>
      <w:r w:rsidRPr="003E37B0">
        <w:t>°C in sodium chloride 9</w:t>
      </w:r>
      <w:r w:rsidR="00C77024">
        <w:t> </w:t>
      </w:r>
      <w:r w:rsidRPr="003E37B0">
        <w:t>mg/ml (0.9%) solution for injection. From a microbiological point of view, the product should be used immediately. If not used immediately, in-use storage times and conditions are the responsibility of the user and would normally not be longer than 24</w:t>
      </w:r>
      <w:r w:rsidR="00C77024">
        <w:t> </w:t>
      </w:r>
      <w:r w:rsidRPr="003E37B0">
        <w:t>hours at 2</w:t>
      </w:r>
      <w:r w:rsidR="00054CAB">
        <w:t> </w:t>
      </w:r>
      <w:r w:rsidRPr="003E37B0">
        <w:t>°C to 8</w:t>
      </w:r>
      <w:r w:rsidR="00054CAB">
        <w:t> </w:t>
      </w:r>
      <w:r w:rsidRPr="003E37B0">
        <w:t>°C, unless dilution has taken place in controlled and validated aseptic conditions.</w:t>
      </w:r>
    </w:p>
    <w:p w14:paraId="654039A2" w14:textId="77777777" w:rsidR="00D15122" w:rsidRPr="003E37B0" w:rsidRDefault="00D15122" w:rsidP="00B56F29">
      <w:pPr>
        <w:widowControl/>
        <w:rPr>
          <w:rFonts w:ascii="Times New Roman" w:eastAsia="Times New Roman" w:hAnsi="Times New Roman"/>
        </w:rPr>
      </w:pPr>
    </w:p>
    <w:p w14:paraId="6BEFEF04" w14:textId="77777777" w:rsidR="00D15122" w:rsidRPr="003E37B0" w:rsidRDefault="003E4A60" w:rsidP="00B56F29">
      <w:pPr>
        <w:pStyle w:val="Heading1"/>
        <w:keepNext/>
        <w:widowControl/>
        <w:tabs>
          <w:tab w:val="left" w:pos="685"/>
        </w:tabs>
        <w:ind w:left="0"/>
        <w:rPr>
          <w:bCs w:val="0"/>
        </w:rPr>
      </w:pPr>
      <w:r>
        <w:t>6.4</w:t>
      </w:r>
      <w:r>
        <w:tab/>
      </w:r>
      <w:r w:rsidR="009B0756" w:rsidRPr="003E37B0">
        <w:t>Special precautions for storage</w:t>
      </w:r>
    </w:p>
    <w:p w14:paraId="6EB14D42" w14:textId="77777777" w:rsidR="00D15122" w:rsidRPr="003E37B0" w:rsidRDefault="00D15122" w:rsidP="00B56F29">
      <w:pPr>
        <w:keepNext/>
        <w:widowControl/>
        <w:rPr>
          <w:rFonts w:ascii="Times New Roman" w:eastAsia="Times New Roman" w:hAnsi="Times New Roman"/>
          <w:bCs/>
        </w:rPr>
      </w:pPr>
    </w:p>
    <w:p w14:paraId="22EDD0E5" w14:textId="46C5E5C5" w:rsidR="00884809" w:rsidRPr="003E37B0" w:rsidRDefault="009B0756" w:rsidP="00B56F29">
      <w:pPr>
        <w:pStyle w:val="BodyText"/>
        <w:widowControl/>
        <w:ind w:left="0"/>
      </w:pPr>
      <w:r w:rsidRPr="003E37B0">
        <w:t>Store in a refrigerator (2</w:t>
      </w:r>
      <w:r w:rsidR="00054CAB">
        <w:t> </w:t>
      </w:r>
      <w:r w:rsidRPr="003E37B0">
        <w:t>°C-8</w:t>
      </w:r>
      <w:r w:rsidR="00054CAB">
        <w:t> </w:t>
      </w:r>
      <w:r w:rsidRPr="003E37B0">
        <w:t>°C).</w:t>
      </w:r>
    </w:p>
    <w:p w14:paraId="187394AB" w14:textId="77777777" w:rsidR="00D15122" w:rsidRPr="003E37B0" w:rsidRDefault="009B0756" w:rsidP="00B56F29">
      <w:pPr>
        <w:pStyle w:val="BodyText"/>
        <w:widowControl/>
        <w:ind w:left="0"/>
      </w:pPr>
      <w:r w:rsidRPr="003E37B0">
        <w:t>Do not freeze.</w:t>
      </w:r>
    </w:p>
    <w:p w14:paraId="251B35CB" w14:textId="77777777" w:rsidR="00D15122" w:rsidRPr="003E37B0" w:rsidRDefault="009B0756" w:rsidP="00B56F29">
      <w:pPr>
        <w:pStyle w:val="BodyText"/>
        <w:widowControl/>
        <w:ind w:left="0"/>
      </w:pPr>
      <w:r w:rsidRPr="003E37B0">
        <w:t>Keep the vial in the outer carton in order to protect from light.</w:t>
      </w:r>
    </w:p>
    <w:p w14:paraId="1FEB8623" w14:textId="77777777" w:rsidR="00D15122" w:rsidRPr="003E37B0" w:rsidRDefault="00D15122" w:rsidP="00B56F29">
      <w:pPr>
        <w:widowControl/>
        <w:rPr>
          <w:rFonts w:ascii="Times New Roman" w:eastAsia="Times New Roman" w:hAnsi="Times New Roman"/>
        </w:rPr>
      </w:pPr>
    </w:p>
    <w:p w14:paraId="2985BAF1" w14:textId="77777777" w:rsidR="00D15122" w:rsidRPr="003E37B0" w:rsidRDefault="009B0756" w:rsidP="00B56F29">
      <w:pPr>
        <w:pStyle w:val="BodyText"/>
        <w:widowControl/>
        <w:ind w:left="0"/>
      </w:pPr>
      <w:r w:rsidRPr="003E37B0">
        <w:t>For storage conditions after dilution of the medicinal product, see section 6.3.</w:t>
      </w:r>
    </w:p>
    <w:p w14:paraId="0A617B4F" w14:textId="77777777" w:rsidR="00D15122" w:rsidRDefault="00D15122" w:rsidP="00B56F29">
      <w:pPr>
        <w:widowControl/>
        <w:rPr>
          <w:rFonts w:ascii="Times New Roman" w:eastAsia="Times New Roman" w:hAnsi="Times New Roman"/>
        </w:rPr>
      </w:pPr>
    </w:p>
    <w:p w14:paraId="58C42B50" w14:textId="77777777" w:rsidR="00D15122" w:rsidRPr="003E37B0" w:rsidRDefault="003E4A60" w:rsidP="00B56F29">
      <w:pPr>
        <w:pStyle w:val="Heading1"/>
        <w:keepNext/>
        <w:widowControl/>
        <w:tabs>
          <w:tab w:val="left" w:pos="685"/>
        </w:tabs>
        <w:ind w:left="0"/>
        <w:rPr>
          <w:bCs w:val="0"/>
        </w:rPr>
      </w:pPr>
      <w:r>
        <w:t>6.5</w:t>
      </w:r>
      <w:r>
        <w:tab/>
      </w:r>
      <w:r w:rsidR="009B0756" w:rsidRPr="003E37B0">
        <w:t>Nature and contents of container</w:t>
      </w:r>
    </w:p>
    <w:p w14:paraId="78BE7CF1" w14:textId="77777777" w:rsidR="00D15122" w:rsidRPr="003E37B0" w:rsidRDefault="00D15122" w:rsidP="00B56F29">
      <w:pPr>
        <w:keepNext/>
        <w:widowControl/>
        <w:rPr>
          <w:rFonts w:ascii="Times New Roman" w:eastAsia="Times New Roman" w:hAnsi="Times New Roman"/>
          <w:bCs/>
        </w:rPr>
      </w:pPr>
    </w:p>
    <w:p w14:paraId="3ECC246F" w14:textId="4E359E1C" w:rsidR="00D15122" w:rsidRPr="003E37B0" w:rsidRDefault="009B0756" w:rsidP="00B56F29">
      <w:pPr>
        <w:pStyle w:val="BodyText"/>
        <w:widowControl/>
        <w:ind w:left="0"/>
      </w:pPr>
      <w:r w:rsidRPr="003E37B0">
        <w:t>4</w:t>
      </w:r>
      <w:r w:rsidR="00C77024">
        <w:t> </w:t>
      </w:r>
      <w:r w:rsidRPr="003E37B0">
        <w:t>ml solution in a vial (Type I glass) with a stopper (butyl rubber) containing 100</w:t>
      </w:r>
      <w:r w:rsidR="00C77024">
        <w:t> </w:t>
      </w:r>
      <w:r w:rsidRPr="003E37B0">
        <w:t>mg of bevacizumab. 16</w:t>
      </w:r>
      <w:r w:rsidR="00C77024">
        <w:t> </w:t>
      </w:r>
      <w:r w:rsidRPr="003E37B0">
        <w:t>ml solution in a vial (Type I glass) with a stopper (butyl rubber) containing 400</w:t>
      </w:r>
      <w:r w:rsidR="00C77024">
        <w:t> </w:t>
      </w:r>
      <w:r w:rsidRPr="003E37B0">
        <w:t>mg of bevacizumab.</w:t>
      </w:r>
    </w:p>
    <w:p w14:paraId="389E8BF8" w14:textId="77777777" w:rsidR="00D15122" w:rsidRPr="003E37B0" w:rsidRDefault="00D15122" w:rsidP="00B56F29">
      <w:pPr>
        <w:widowControl/>
        <w:rPr>
          <w:rFonts w:ascii="Times New Roman" w:eastAsia="Times New Roman" w:hAnsi="Times New Roman"/>
        </w:rPr>
      </w:pPr>
    </w:p>
    <w:p w14:paraId="356C742C" w14:textId="77777777" w:rsidR="00D15122" w:rsidRPr="003E37B0" w:rsidRDefault="009B0756" w:rsidP="00B56F29">
      <w:pPr>
        <w:pStyle w:val="BodyText"/>
        <w:widowControl/>
        <w:ind w:left="0"/>
      </w:pPr>
      <w:r w:rsidRPr="003E37B0">
        <w:t>Pack of 1 vial.</w:t>
      </w:r>
    </w:p>
    <w:p w14:paraId="1CB195FA" w14:textId="77777777" w:rsidR="00315F51" w:rsidRPr="003E37B0" w:rsidRDefault="00315F51" w:rsidP="00B56F29">
      <w:pPr>
        <w:widowControl/>
        <w:rPr>
          <w:rFonts w:ascii="Times New Roman" w:eastAsia="Times New Roman" w:hAnsi="Times New Roman"/>
        </w:rPr>
      </w:pPr>
    </w:p>
    <w:p w14:paraId="63D35110" w14:textId="77777777" w:rsidR="00D15122" w:rsidRPr="003E37B0" w:rsidRDefault="003E4A60" w:rsidP="00B56F29">
      <w:pPr>
        <w:pStyle w:val="Heading1"/>
        <w:keepNext/>
        <w:widowControl/>
        <w:tabs>
          <w:tab w:val="left" w:pos="685"/>
        </w:tabs>
        <w:ind w:left="0"/>
        <w:rPr>
          <w:bCs w:val="0"/>
        </w:rPr>
      </w:pPr>
      <w:r>
        <w:t>6.6</w:t>
      </w:r>
      <w:r>
        <w:tab/>
      </w:r>
      <w:r w:rsidR="009B0756" w:rsidRPr="003E37B0">
        <w:t>Special precautions for disposal and other handling</w:t>
      </w:r>
    </w:p>
    <w:p w14:paraId="3CD9CA53" w14:textId="77777777" w:rsidR="00D15122" w:rsidRPr="003E37B0" w:rsidRDefault="00D15122" w:rsidP="00B56F29">
      <w:pPr>
        <w:keepNext/>
        <w:widowControl/>
        <w:rPr>
          <w:rFonts w:ascii="Times New Roman" w:eastAsia="Times New Roman" w:hAnsi="Times New Roman"/>
          <w:bCs/>
          <w:sz w:val="21"/>
          <w:szCs w:val="21"/>
        </w:rPr>
      </w:pPr>
    </w:p>
    <w:p w14:paraId="0A33A121" w14:textId="77777777" w:rsidR="005E5096" w:rsidRDefault="005E5096" w:rsidP="00B56F29">
      <w:pPr>
        <w:pStyle w:val="BodyText"/>
        <w:widowControl/>
        <w:ind w:left="0"/>
      </w:pPr>
      <w:r>
        <w:t>Do not shake the vial.</w:t>
      </w:r>
    </w:p>
    <w:p w14:paraId="79B933B2" w14:textId="77777777" w:rsidR="005E5096" w:rsidRDefault="005E5096" w:rsidP="00B56F29">
      <w:pPr>
        <w:pStyle w:val="BodyText"/>
        <w:widowControl/>
        <w:ind w:left="0"/>
      </w:pPr>
    </w:p>
    <w:p w14:paraId="51012328" w14:textId="46E4619C" w:rsidR="00D15122" w:rsidRPr="003E37B0" w:rsidRDefault="00760F57" w:rsidP="00B56F29">
      <w:pPr>
        <w:pStyle w:val="BodyText"/>
        <w:widowControl/>
        <w:ind w:left="0"/>
      </w:pPr>
      <w:r>
        <w:t>Zirabev</w:t>
      </w:r>
      <w:r w:rsidR="009B0756" w:rsidRPr="003E37B0">
        <w:t xml:space="preserve"> should be prepared by a healthcare professional using aseptic technique to ensure the sterility of the prepared solution.</w:t>
      </w:r>
      <w:r w:rsidR="00780D36" w:rsidRPr="00780D36">
        <w:rPr>
          <w:rFonts w:eastAsia="Calibri"/>
        </w:rPr>
        <w:t xml:space="preserve"> </w:t>
      </w:r>
      <w:r w:rsidR="00780D36" w:rsidRPr="009322E6">
        <w:t>A sterile needle and syringe should be used to prepare</w:t>
      </w:r>
      <w:r w:rsidR="00780D36" w:rsidRPr="009322E6">
        <w:rPr>
          <w:rFonts w:ascii="Calibri" w:eastAsia="Calibri" w:hAnsi="Calibri"/>
        </w:rPr>
        <w:t xml:space="preserve"> </w:t>
      </w:r>
      <w:r w:rsidR="00780D36" w:rsidRPr="009322E6">
        <w:t>Zirabev</w:t>
      </w:r>
      <w:r w:rsidR="00780D36">
        <w:t>.</w:t>
      </w:r>
    </w:p>
    <w:p w14:paraId="33AE9A29" w14:textId="77777777" w:rsidR="00D15122" w:rsidRPr="003E37B0" w:rsidRDefault="00D15122" w:rsidP="00B56F29">
      <w:pPr>
        <w:widowControl/>
        <w:rPr>
          <w:rFonts w:ascii="Times New Roman" w:eastAsia="Times New Roman" w:hAnsi="Times New Roman"/>
        </w:rPr>
      </w:pPr>
    </w:p>
    <w:p w14:paraId="4C5CEE8F" w14:textId="3CEF0967" w:rsidR="00D15122" w:rsidRPr="003E37B0" w:rsidRDefault="009B0756" w:rsidP="00B56F29">
      <w:pPr>
        <w:pStyle w:val="BodyText"/>
        <w:widowControl/>
        <w:ind w:left="0"/>
      </w:pPr>
      <w:r w:rsidRPr="003E37B0">
        <w:t xml:space="preserve">The necessary amount of bevacizumab should be withdrawn and diluted to the required administration volume with sodium chloride </w:t>
      </w:r>
      <w:r w:rsidRPr="00C77024">
        <w:t>9</w:t>
      </w:r>
      <w:r w:rsidR="00C77024">
        <w:t> </w:t>
      </w:r>
      <w:r w:rsidRPr="00C77024">
        <w:t>mg</w:t>
      </w:r>
      <w:r w:rsidRPr="003E37B0">
        <w:t>/ml (0.9%) solution for injection. The concentration of the final bevacizumab solution should be kept within the range of 1.4</w:t>
      </w:r>
      <w:r w:rsidR="00C77024">
        <w:t> </w:t>
      </w:r>
      <w:r w:rsidRPr="003E37B0">
        <w:t>mg/ml to 16.5</w:t>
      </w:r>
      <w:r w:rsidR="00C77024">
        <w:t> </w:t>
      </w:r>
      <w:r w:rsidRPr="003E37B0">
        <w:t xml:space="preserve">mg/ml. In the majority of the occasions the necessary amount of </w:t>
      </w:r>
      <w:r w:rsidR="00760F57">
        <w:t>Zirabev</w:t>
      </w:r>
      <w:r w:rsidRPr="003E37B0">
        <w:t xml:space="preserve"> can be diluted with 0.9% sodium chloride solution for injection to a total volume of 100</w:t>
      </w:r>
      <w:r w:rsidR="00C77024">
        <w:t> </w:t>
      </w:r>
      <w:r w:rsidR="004E4CCF">
        <w:t>ml</w:t>
      </w:r>
      <w:r w:rsidRPr="003E37B0">
        <w:t>.</w:t>
      </w:r>
    </w:p>
    <w:p w14:paraId="2438D1B9" w14:textId="77777777" w:rsidR="00D15122" w:rsidRPr="003E37B0" w:rsidRDefault="00D15122" w:rsidP="00B56F29">
      <w:pPr>
        <w:widowControl/>
        <w:rPr>
          <w:rFonts w:ascii="Times New Roman" w:eastAsia="Times New Roman" w:hAnsi="Times New Roman"/>
        </w:rPr>
      </w:pPr>
    </w:p>
    <w:p w14:paraId="32D25DA8" w14:textId="77777777" w:rsidR="00D15122" w:rsidRPr="003E37B0" w:rsidRDefault="009B0756" w:rsidP="00B56F29">
      <w:pPr>
        <w:pStyle w:val="BodyText"/>
        <w:widowControl/>
        <w:ind w:left="0"/>
      </w:pPr>
      <w:r w:rsidRPr="003E37B0">
        <w:t>Parenteral medicinal products should be inspected visually for particulate matter and discolouration prior to administration.</w:t>
      </w:r>
    </w:p>
    <w:p w14:paraId="4B5FB964" w14:textId="77777777" w:rsidR="00D15122" w:rsidRDefault="00D15122" w:rsidP="00B56F29">
      <w:pPr>
        <w:widowControl/>
        <w:rPr>
          <w:rFonts w:ascii="Times New Roman" w:eastAsia="Times New Roman" w:hAnsi="Times New Roman"/>
        </w:rPr>
      </w:pPr>
    </w:p>
    <w:p w14:paraId="3258167C" w14:textId="77777777" w:rsidR="00D15122" w:rsidRPr="003E37B0" w:rsidRDefault="009B0756" w:rsidP="00B56F29">
      <w:pPr>
        <w:pStyle w:val="BodyText"/>
        <w:widowControl/>
        <w:ind w:left="0"/>
      </w:pPr>
      <w:r w:rsidRPr="003E37B0">
        <w:t xml:space="preserve">No incompatibilities between </w:t>
      </w:r>
      <w:r w:rsidR="00760F57">
        <w:t>Zirabev</w:t>
      </w:r>
      <w:r w:rsidRPr="003E37B0">
        <w:t xml:space="preserve"> and polyvinyl chloride or polyolefine bags or infusion sets have been observed.</w:t>
      </w:r>
    </w:p>
    <w:p w14:paraId="78634EC3" w14:textId="77777777" w:rsidR="00D15122" w:rsidRPr="003E37B0" w:rsidRDefault="00D15122" w:rsidP="00B56F29">
      <w:pPr>
        <w:widowControl/>
        <w:rPr>
          <w:rFonts w:ascii="Times New Roman" w:eastAsia="Times New Roman" w:hAnsi="Times New Roman"/>
          <w:sz w:val="21"/>
          <w:szCs w:val="21"/>
        </w:rPr>
      </w:pPr>
    </w:p>
    <w:p w14:paraId="14D18621" w14:textId="77777777" w:rsidR="00D15122" w:rsidRPr="003E37B0" w:rsidRDefault="00760F57" w:rsidP="00B56F29">
      <w:pPr>
        <w:pStyle w:val="BodyText"/>
        <w:widowControl/>
        <w:ind w:left="0"/>
      </w:pPr>
      <w:r>
        <w:t>Zirabev</w:t>
      </w:r>
      <w:r w:rsidR="009B0756" w:rsidRPr="003E37B0">
        <w:t xml:space="preserve"> is for single-use only, as the product contains no preservatives. Any unused medicinal product or waste material should be disposed in accordance with local requirements.</w:t>
      </w:r>
    </w:p>
    <w:p w14:paraId="45135A0F" w14:textId="77777777" w:rsidR="00D15122" w:rsidRPr="003E37B0" w:rsidRDefault="00D15122" w:rsidP="00B56F29">
      <w:pPr>
        <w:widowControl/>
        <w:rPr>
          <w:rFonts w:ascii="Times New Roman" w:eastAsia="Times New Roman" w:hAnsi="Times New Roman"/>
        </w:rPr>
      </w:pPr>
    </w:p>
    <w:p w14:paraId="1272C286" w14:textId="77777777" w:rsidR="00D15122" w:rsidRPr="003E37B0" w:rsidRDefault="00D15122" w:rsidP="00B56F29">
      <w:pPr>
        <w:widowControl/>
        <w:rPr>
          <w:rFonts w:ascii="Times New Roman" w:eastAsia="Times New Roman" w:hAnsi="Times New Roman"/>
        </w:rPr>
      </w:pPr>
    </w:p>
    <w:p w14:paraId="579D56AF" w14:textId="77777777" w:rsidR="00D15122" w:rsidRPr="003E37B0" w:rsidRDefault="003E4A60" w:rsidP="00B56F29">
      <w:pPr>
        <w:pStyle w:val="Heading1"/>
        <w:keepNext/>
        <w:widowControl/>
        <w:tabs>
          <w:tab w:val="left" w:pos="685"/>
        </w:tabs>
        <w:ind w:left="0"/>
        <w:rPr>
          <w:bCs w:val="0"/>
        </w:rPr>
      </w:pPr>
      <w:r>
        <w:t>7.</w:t>
      </w:r>
      <w:r>
        <w:tab/>
      </w:r>
      <w:r w:rsidR="009B0756" w:rsidRPr="003E37B0">
        <w:t>MARKETING AUTHORISATION HOLDER</w:t>
      </w:r>
    </w:p>
    <w:p w14:paraId="4A1366C4" w14:textId="77777777" w:rsidR="00D15122" w:rsidRPr="003E37B0" w:rsidRDefault="00D15122" w:rsidP="00B56F29">
      <w:pPr>
        <w:keepNext/>
        <w:widowControl/>
        <w:rPr>
          <w:rFonts w:ascii="Times New Roman" w:eastAsia="Times New Roman" w:hAnsi="Times New Roman"/>
          <w:bCs/>
          <w:sz w:val="21"/>
          <w:szCs w:val="21"/>
        </w:rPr>
      </w:pPr>
    </w:p>
    <w:p w14:paraId="655A5C52" w14:textId="77777777" w:rsidR="00DD4501" w:rsidRPr="000D291F" w:rsidRDefault="000D291F" w:rsidP="00B56F29">
      <w:pPr>
        <w:pStyle w:val="BodyText"/>
        <w:keepNext/>
        <w:widowControl/>
        <w:ind w:left="0"/>
      </w:pPr>
      <w:r w:rsidRPr="000D291F">
        <w:t>Pfizer Europe MA EEIG</w:t>
      </w:r>
    </w:p>
    <w:p w14:paraId="56949DF0" w14:textId="77777777" w:rsidR="000774C5" w:rsidRPr="0097277E" w:rsidRDefault="000774C5" w:rsidP="00B56F29">
      <w:pPr>
        <w:pStyle w:val="3"/>
        <w:widowControl/>
        <w:ind w:left="0"/>
      </w:pPr>
      <w:r w:rsidRPr="0097277E">
        <w:t xml:space="preserve">Boulevard de la Plaine 17 </w:t>
      </w:r>
    </w:p>
    <w:p w14:paraId="1E7BEC76" w14:textId="77777777" w:rsidR="000774C5" w:rsidRPr="0097277E" w:rsidRDefault="000774C5" w:rsidP="00B56F29">
      <w:pPr>
        <w:pStyle w:val="3"/>
        <w:widowControl/>
        <w:ind w:left="0"/>
      </w:pPr>
      <w:r w:rsidRPr="0097277E">
        <w:t>1050 Bruxelles</w:t>
      </w:r>
    </w:p>
    <w:p w14:paraId="132B3067" w14:textId="77777777" w:rsidR="00DD4501" w:rsidRPr="003E37B0" w:rsidRDefault="000774C5" w:rsidP="00B56F29">
      <w:pPr>
        <w:pStyle w:val="BodyText"/>
        <w:widowControl/>
        <w:ind w:left="0"/>
      </w:pPr>
      <w:r w:rsidRPr="0097277E">
        <w:t>Belgium</w:t>
      </w:r>
    </w:p>
    <w:p w14:paraId="7AECA878" w14:textId="77777777" w:rsidR="00D15122" w:rsidRPr="003E37B0" w:rsidRDefault="00D15122" w:rsidP="00FA4903">
      <w:pPr>
        <w:widowControl/>
        <w:rPr>
          <w:rFonts w:ascii="Times New Roman" w:eastAsia="Times New Roman" w:hAnsi="Times New Roman"/>
        </w:rPr>
      </w:pPr>
    </w:p>
    <w:p w14:paraId="6408079E" w14:textId="77777777" w:rsidR="00D15122" w:rsidRPr="003E37B0" w:rsidRDefault="00D15122" w:rsidP="00B56F29">
      <w:pPr>
        <w:widowControl/>
        <w:rPr>
          <w:rFonts w:ascii="Times New Roman" w:eastAsia="Times New Roman" w:hAnsi="Times New Roman"/>
        </w:rPr>
      </w:pPr>
    </w:p>
    <w:p w14:paraId="23191456" w14:textId="77777777" w:rsidR="00D15122" w:rsidRPr="003E37B0" w:rsidRDefault="00BE1DB2" w:rsidP="00780D36">
      <w:pPr>
        <w:pStyle w:val="Heading1"/>
        <w:keepNext/>
        <w:widowControl/>
        <w:tabs>
          <w:tab w:val="left" w:pos="685"/>
        </w:tabs>
        <w:ind w:left="0"/>
        <w:rPr>
          <w:bCs w:val="0"/>
        </w:rPr>
      </w:pPr>
      <w:r>
        <w:lastRenderedPageBreak/>
        <w:t>8.</w:t>
      </w:r>
      <w:r>
        <w:tab/>
      </w:r>
      <w:r w:rsidR="009B0756" w:rsidRPr="003E37B0">
        <w:t>MARKETING AUTHORISATION NUMBER(S)</w:t>
      </w:r>
    </w:p>
    <w:p w14:paraId="142DFC37" w14:textId="77777777" w:rsidR="00D15122" w:rsidRPr="003E37B0" w:rsidRDefault="00D15122" w:rsidP="00B56F29">
      <w:pPr>
        <w:widowControl/>
        <w:rPr>
          <w:rFonts w:ascii="Times New Roman" w:eastAsia="Times New Roman" w:hAnsi="Times New Roman"/>
          <w:bCs/>
          <w:sz w:val="21"/>
          <w:szCs w:val="21"/>
        </w:rPr>
      </w:pPr>
    </w:p>
    <w:p w14:paraId="43317CB5" w14:textId="0ABE7C2F" w:rsidR="00D15122" w:rsidRPr="00B74CA8" w:rsidRDefault="00CB7766" w:rsidP="00B56F29">
      <w:pPr>
        <w:widowControl/>
        <w:rPr>
          <w:rFonts w:ascii="Times New Roman" w:hAnsi="Times New Roman"/>
          <w:color w:val="000000"/>
          <w:lang w:val="pt-PT"/>
        </w:rPr>
      </w:pPr>
      <w:r w:rsidRPr="00B74CA8">
        <w:rPr>
          <w:rFonts w:ascii="Times New Roman" w:hAnsi="Times New Roman"/>
          <w:color w:val="000000"/>
          <w:lang w:val="pt-PT"/>
        </w:rPr>
        <w:t>EU/1/18/1344/001</w:t>
      </w:r>
      <w:r w:rsidRPr="00B74CA8">
        <w:rPr>
          <w:rFonts w:ascii="Times New Roman" w:hAnsi="Times New Roman"/>
          <w:color w:val="000000"/>
          <w:lang w:val="pt-PT"/>
        </w:rPr>
        <w:tab/>
      </w:r>
      <w:r w:rsidRPr="00B74CA8">
        <w:rPr>
          <w:rFonts w:ascii="Times New Roman" w:hAnsi="Times New Roman"/>
          <w:lang w:val="pt-PT"/>
        </w:rPr>
        <w:t>100</w:t>
      </w:r>
      <w:r w:rsidR="00C77024">
        <w:rPr>
          <w:rFonts w:ascii="Times New Roman" w:hAnsi="Times New Roman"/>
          <w:lang w:val="pt-PT"/>
        </w:rPr>
        <w:t> </w:t>
      </w:r>
      <w:r w:rsidRPr="00B74CA8">
        <w:rPr>
          <w:rFonts w:ascii="Times New Roman" w:hAnsi="Times New Roman"/>
          <w:lang w:val="pt-PT"/>
        </w:rPr>
        <w:t>mg/4</w:t>
      </w:r>
      <w:r w:rsidR="00C77024">
        <w:rPr>
          <w:rFonts w:ascii="Times New Roman" w:hAnsi="Times New Roman"/>
          <w:lang w:val="pt-PT"/>
        </w:rPr>
        <w:t> </w:t>
      </w:r>
      <w:r w:rsidRPr="00B74CA8">
        <w:rPr>
          <w:rFonts w:ascii="Times New Roman" w:hAnsi="Times New Roman"/>
          <w:lang w:val="pt-PT"/>
        </w:rPr>
        <w:t>ml vial</w:t>
      </w:r>
    </w:p>
    <w:p w14:paraId="5C8A0478" w14:textId="3C3A4CAC" w:rsidR="00CB7766" w:rsidRPr="00B74CA8" w:rsidRDefault="00CB7766" w:rsidP="00B56F29">
      <w:pPr>
        <w:widowControl/>
        <w:rPr>
          <w:rFonts w:ascii="Times New Roman" w:eastAsia="Times New Roman" w:hAnsi="Times New Roman"/>
          <w:lang w:val="pt-PT"/>
        </w:rPr>
      </w:pPr>
      <w:r w:rsidRPr="00B74CA8">
        <w:rPr>
          <w:rFonts w:ascii="Times New Roman" w:hAnsi="Times New Roman"/>
          <w:color w:val="000000"/>
          <w:lang w:val="pt-PT"/>
        </w:rPr>
        <w:t>EU/1/18/1344/002</w:t>
      </w:r>
      <w:r w:rsidRPr="00B74CA8">
        <w:rPr>
          <w:rFonts w:ascii="Times New Roman" w:hAnsi="Times New Roman"/>
          <w:color w:val="000000"/>
          <w:lang w:val="pt-PT"/>
        </w:rPr>
        <w:tab/>
      </w:r>
      <w:r w:rsidRPr="00B74CA8">
        <w:rPr>
          <w:rFonts w:ascii="Times New Roman" w:hAnsi="Times New Roman"/>
          <w:lang w:val="pt-PT"/>
        </w:rPr>
        <w:t>400</w:t>
      </w:r>
      <w:r w:rsidR="00C77024">
        <w:rPr>
          <w:rFonts w:ascii="Times New Roman" w:hAnsi="Times New Roman"/>
          <w:lang w:val="pt-PT"/>
        </w:rPr>
        <w:t> </w:t>
      </w:r>
      <w:r w:rsidRPr="00B74CA8">
        <w:rPr>
          <w:rFonts w:ascii="Times New Roman" w:hAnsi="Times New Roman"/>
          <w:lang w:val="pt-PT"/>
        </w:rPr>
        <w:t>mg/16</w:t>
      </w:r>
      <w:r w:rsidR="00C77024">
        <w:rPr>
          <w:rFonts w:ascii="Times New Roman" w:hAnsi="Times New Roman"/>
          <w:lang w:val="pt-PT"/>
        </w:rPr>
        <w:t> </w:t>
      </w:r>
      <w:r w:rsidRPr="00B74CA8">
        <w:rPr>
          <w:rFonts w:ascii="Times New Roman" w:hAnsi="Times New Roman"/>
          <w:lang w:val="pt-PT"/>
        </w:rPr>
        <w:t>ml vial</w:t>
      </w:r>
    </w:p>
    <w:p w14:paraId="35DA4BD5" w14:textId="77777777" w:rsidR="00D15122" w:rsidRPr="00B74CA8" w:rsidRDefault="00D15122" w:rsidP="00B56F29">
      <w:pPr>
        <w:widowControl/>
        <w:rPr>
          <w:rFonts w:ascii="Times New Roman" w:eastAsia="Times New Roman" w:hAnsi="Times New Roman"/>
          <w:lang w:val="pt-PT"/>
        </w:rPr>
      </w:pPr>
    </w:p>
    <w:p w14:paraId="129BF4DC" w14:textId="77777777" w:rsidR="006F7AF6" w:rsidRPr="00B74CA8" w:rsidRDefault="006F7AF6" w:rsidP="00B56F29">
      <w:pPr>
        <w:widowControl/>
        <w:rPr>
          <w:rFonts w:ascii="Times New Roman" w:eastAsia="Times New Roman" w:hAnsi="Times New Roman"/>
          <w:lang w:val="pt-PT"/>
        </w:rPr>
      </w:pPr>
    </w:p>
    <w:p w14:paraId="040D6488" w14:textId="77777777" w:rsidR="00D15122" w:rsidRPr="003E37B0" w:rsidRDefault="00BE1DB2" w:rsidP="00B56F29">
      <w:pPr>
        <w:pStyle w:val="Heading1"/>
        <w:keepNext/>
        <w:widowControl/>
        <w:tabs>
          <w:tab w:val="left" w:pos="685"/>
        </w:tabs>
        <w:ind w:left="0"/>
        <w:rPr>
          <w:bCs w:val="0"/>
        </w:rPr>
      </w:pPr>
      <w:r>
        <w:t>9.</w:t>
      </w:r>
      <w:r>
        <w:tab/>
      </w:r>
      <w:r w:rsidR="009B0756" w:rsidRPr="003E37B0">
        <w:t>DATE OF FIRST AUTHORISATION/RENEWAL OF THE AUTHORISATION</w:t>
      </w:r>
    </w:p>
    <w:p w14:paraId="10D66943" w14:textId="77777777" w:rsidR="00D15122" w:rsidRPr="003E37B0" w:rsidRDefault="00D15122" w:rsidP="00B56F29">
      <w:pPr>
        <w:keepNext/>
        <w:widowControl/>
        <w:rPr>
          <w:rFonts w:ascii="Times New Roman" w:eastAsia="Times New Roman" w:hAnsi="Times New Roman"/>
          <w:bCs/>
          <w:sz w:val="21"/>
          <w:szCs w:val="21"/>
        </w:rPr>
      </w:pPr>
    </w:p>
    <w:p w14:paraId="0C90D721" w14:textId="77777777" w:rsidR="00812D94" w:rsidRDefault="009B0756" w:rsidP="00B56F29">
      <w:pPr>
        <w:pStyle w:val="BodyText"/>
        <w:widowControl/>
        <w:ind w:left="0"/>
      </w:pPr>
      <w:r w:rsidRPr="003E37B0">
        <w:t xml:space="preserve">Date of first authorisation: </w:t>
      </w:r>
      <w:r w:rsidR="00F73426">
        <w:t>14 February 2019</w:t>
      </w:r>
    </w:p>
    <w:p w14:paraId="3BED5DC2" w14:textId="1BF27F67" w:rsidR="00675876" w:rsidRPr="003E37B0" w:rsidRDefault="00675876" w:rsidP="00B56F29">
      <w:pPr>
        <w:pStyle w:val="BodyText"/>
        <w:widowControl/>
        <w:ind w:left="0"/>
      </w:pPr>
      <w:r>
        <w:t xml:space="preserve">Date of </w:t>
      </w:r>
      <w:r w:rsidR="00DE0A6E">
        <w:t>latest renewal:</w:t>
      </w:r>
      <w:r w:rsidR="006B0FF7">
        <w:t xml:space="preserve"> </w:t>
      </w:r>
      <w:r w:rsidR="00D34675">
        <w:t>06 November 2023</w:t>
      </w:r>
    </w:p>
    <w:p w14:paraId="2B99D1C6" w14:textId="77777777" w:rsidR="00F73426" w:rsidRDefault="00F73426" w:rsidP="00B56F29">
      <w:pPr>
        <w:widowControl/>
      </w:pPr>
    </w:p>
    <w:p w14:paraId="47116907" w14:textId="77777777" w:rsidR="00D15122" w:rsidRDefault="00D15122" w:rsidP="00B56F29">
      <w:pPr>
        <w:widowControl/>
        <w:rPr>
          <w:rFonts w:ascii="Times New Roman" w:eastAsia="Times New Roman" w:hAnsi="Times New Roman"/>
        </w:rPr>
      </w:pPr>
    </w:p>
    <w:p w14:paraId="01F7120E" w14:textId="77777777" w:rsidR="00D15122" w:rsidRPr="003E37B0" w:rsidRDefault="00BE1DB2" w:rsidP="00B56F29">
      <w:pPr>
        <w:pStyle w:val="Heading1"/>
        <w:keepNext/>
        <w:widowControl/>
        <w:tabs>
          <w:tab w:val="left" w:pos="685"/>
        </w:tabs>
        <w:ind w:left="0"/>
        <w:rPr>
          <w:bCs w:val="0"/>
        </w:rPr>
      </w:pPr>
      <w:r>
        <w:t>10.</w:t>
      </w:r>
      <w:r>
        <w:tab/>
      </w:r>
      <w:r w:rsidR="009B0756" w:rsidRPr="003E37B0">
        <w:t>DATE OF REVISION OF THE TEXT</w:t>
      </w:r>
    </w:p>
    <w:p w14:paraId="7E7C54C3" w14:textId="77777777" w:rsidR="00D15122" w:rsidRPr="003E37B0" w:rsidRDefault="00D15122" w:rsidP="00B56F29">
      <w:pPr>
        <w:keepNext/>
        <w:widowControl/>
        <w:rPr>
          <w:rFonts w:ascii="Times New Roman" w:eastAsia="Times New Roman" w:hAnsi="Times New Roman"/>
          <w:bCs/>
          <w:sz w:val="21"/>
          <w:szCs w:val="21"/>
        </w:rPr>
      </w:pPr>
    </w:p>
    <w:p w14:paraId="02CCA718" w14:textId="77777777" w:rsidR="00812D94" w:rsidRDefault="00812D94" w:rsidP="00B56F29">
      <w:pPr>
        <w:pStyle w:val="BodyText"/>
        <w:widowControl/>
        <w:ind w:left="0"/>
      </w:pPr>
    </w:p>
    <w:p w14:paraId="0032FDA4" w14:textId="54C3294B" w:rsidR="00D15122" w:rsidRPr="003E37B0" w:rsidRDefault="009B0756" w:rsidP="00B56F29">
      <w:pPr>
        <w:pStyle w:val="BodyText"/>
        <w:widowControl/>
        <w:ind w:left="0"/>
      </w:pPr>
      <w:r w:rsidRPr="003E37B0">
        <w:t xml:space="preserve">Detailed information on this medicinal product is available on the website of the European Medicines Agency </w:t>
      </w:r>
      <w:hyperlink r:id="rId10" w:history="1">
        <w:r w:rsidR="005D29E2" w:rsidRPr="005D29E2">
          <w:rPr>
            <w:rStyle w:val="Hyperlink"/>
            <w:lang w:val="en-GB"/>
          </w:rPr>
          <w:t>https://www.ema.europa.eu</w:t>
        </w:r>
      </w:hyperlink>
      <w:r w:rsidR="00A91452" w:rsidRPr="00304014">
        <w:rPr>
          <w:color w:val="000000"/>
        </w:rPr>
        <w:t>.</w:t>
      </w:r>
    </w:p>
    <w:p w14:paraId="3F393FB7" w14:textId="42CB1F3B" w:rsidR="00664E0C" w:rsidRDefault="00AF70F6" w:rsidP="00FA4903">
      <w:pPr>
        <w:keepNext/>
        <w:widowControl/>
        <w:autoSpaceDE w:val="0"/>
        <w:autoSpaceDN w:val="0"/>
        <w:adjustRightInd w:val="0"/>
        <w:ind w:left="127" w:right="115"/>
        <w:jc w:val="center"/>
        <w:rPr>
          <w:rFonts w:ascii="Times New Roman" w:hAnsi="Times New Roman"/>
        </w:rPr>
      </w:pPr>
      <w:r>
        <w:rPr>
          <w:rFonts w:ascii="Times New Roman" w:hAnsi="Times New Roman"/>
        </w:rPr>
        <w:br w:type="page"/>
      </w:r>
      <w:bookmarkStart w:id="1" w:name="A._MANUFACTURERS_OF_THE_BIOLOGICAL_ACTIV"/>
      <w:bookmarkStart w:id="2" w:name="B._CONDITIONS_OR_RESTRICTIONS_REGARDING_"/>
      <w:bookmarkStart w:id="3" w:name="C._OTHER_CONDITIONS_AND_REQUIREMENTS_OF_"/>
      <w:bookmarkStart w:id="4" w:name="D._CONDITIONS_OR_RESTRICTIONS_WITH_REGAR"/>
      <w:bookmarkEnd w:id="1"/>
      <w:bookmarkEnd w:id="2"/>
      <w:bookmarkEnd w:id="3"/>
      <w:bookmarkEnd w:id="4"/>
    </w:p>
    <w:p w14:paraId="0579F121" w14:textId="77777777" w:rsidR="00780D36" w:rsidRDefault="00780D36" w:rsidP="00FA4903">
      <w:pPr>
        <w:keepNext/>
        <w:widowControl/>
        <w:autoSpaceDE w:val="0"/>
        <w:autoSpaceDN w:val="0"/>
        <w:adjustRightInd w:val="0"/>
        <w:ind w:left="127" w:right="115"/>
        <w:jc w:val="center"/>
        <w:rPr>
          <w:rFonts w:ascii="Times New Roman" w:hAnsi="Times New Roman"/>
          <w:b/>
          <w:bCs/>
          <w:color w:val="000000"/>
        </w:rPr>
      </w:pPr>
    </w:p>
    <w:p w14:paraId="124E36BB"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5D9652B0"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6AEF10F6"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706AA433"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462A3C07"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5D4DA9FD"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077F39C3"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36D7A211"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097130CF"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566A2561"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4128CC36"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552F0284"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07806610"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63D81AB3"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74852947"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338D8A58"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58012E0E" w14:textId="77777777" w:rsidR="00664E0C" w:rsidRDefault="00664E0C" w:rsidP="00FA4903">
      <w:pPr>
        <w:keepNext/>
        <w:widowControl/>
        <w:autoSpaceDE w:val="0"/>
        <w:autoSpaceDN w:val="0"/>
        <w:adjustRightInd w:val="0"/>
        <w:ind w:left="127" w:right="115"/>
        <w:jc w:val="center"/>
        <w:rPr>
          <w:rFonts w:ascii="Times New Roman" w:hAnsi="Times New Roman"/>
          <w:b/>
          <w:bCs/>
          <w:color w:val="000000"/>
        </w:rPr>
      </w:pPr>
    </w:p>
    <w:p w14:paraId="4050B1FE" w14:textId="77777777" w:rsidR="006F7AF6" w:rsidRDefault="006F7AF6" w:rsidP="00FA4903">
      <w:pPr>
        <w:keepNext/>
        <w:widowControl/>
        <w:autoSpaceDE w:val="0"/>
        <w:autoSpaceDN w:val="0"/>
        <w:adjustRightInd w:val="0"/>
        <w:ind w:left="127" w:right="115"/>
        <w:jc w:val="center"/>
        <w:rPr>
          <w:rFonts w:ascii="Times New Roman" w:hAnsi="Times New Roman"/>
          <w:b/>
          <w:bCs/>
          <w:color w:val="000000"/>
        </w:rPr>
      </w:pPr>
    </w:p>
    <w:p w14:paraId="72C92E1E" w14:textId="77777777" w:rsidR="006F7AF6" w:rsidRDefault="006F7AF6" w:rsidP="00FA4903">
      <w:pPr>
        <w:keepNext/>
        <w:widowControl/>
        <w:autoSpaceDE w:val="0"/>
        <w:autoSpaceDN w:val="0"/>
        <w:adjustRightInd w:val="0"/>
        <w:ind w:left="127" w:right="115"/>
        <w:jc w:val="center"/>
        <w:rPr>
          <w:rFonts w:ascii="Times New Roman" w:hAnsi="Times New Roman"/>
          <w:b/>
          <w:bCs/>
          <w:color w:val="000000"/>
        </w:rPr>
      </w:pPr>
    </w:p>
    <w:p w14:paraId="2AFB34BA" w14:textId="77777777" w:rsidR="006F7AF6" w:rsidRDefault="006F7AF6" w:rsidP="00FA4903">
      <w:pPr>
        <w:keepNext/>
        <w:widowControl/>
        <w:autoSpaceDE w:val="0"/>
        <w:autoSpaceDN w:val="0"/>
        <w:adjustRightInd w:val="0"/>
        <w:ind w:left="127" w:right="115"/>
        <w:jc w:val="center"/>
        <w:rPr>
          <w:rFonts w:ascii="Times New Roman" w:hAnsi="Times New Roman"/>
          <w:b/>
          <w:bCs/>
          <w:color w:val="000000"/>
        </w:rPr>
      </w:pPr>
    </w:p>
    <w:p w14:paraId="022298EB" w14:textId="77777777" w:rsidR="006F7AF6" w:rsidRDefault="006F7AF6" w:rsidP="00FA4903">
      <w:pPr>
        <w:keepNext/>
        <w:widowControl/>
        <w:autoSpaceDE w:val="0"/>
        <w:autoSpaceDN w:val="0"/>
        <w:adjustRightInd w:val="0"/>
        <w:ind w:left="127" w:right="115"/>
        <w:jc w:val="center"/>
        <w:rPr>
          <w:rFonts w:ascii="Times New Roman" w:hAnsi="Times New Roman"/>
          <w:b/>
          <w:bCs/>
          <w:color w:val="000000"/>
        </w:rPr>
      </w:pPr>
    </w:p>
    <w:p w14:paraId="04511E94" w14:textId="77777777" w:rsidR="006F7AF6" w:rsidRDefault="006F7AF6" w:rsidP="00FA4903">
      <w:pPr>
        <w:keepNext/>
        <w:widowControl/>
        <w:autoSpaceDE w:val="0"/>
        <w:autoSpaceDN w:val="0"/>
        <w:adjustRightInd w:val="0"/>
        <w:ind w:left="127" w:right="115"/>
        <w:jc w:val="center"/>
        <w:rPr>
          <w:rFonts w:ascii="Times New Roman" w:hAnsi="Times New Roman"/>
          <w:b/>
          <w:bCs/>
          <w:color w:val="000000"/>
        </w:rPr>
      </w:pPr>
    </w:p>
    <w:p w14:paraId="370ED7E1" w14:textId="77777777" w:rsidR="00664E0C" w:rsidRPr="00E85E07" w:rsidRDefault="00664E0C" w:rsidP="00FA4903">
      <w:pPr>
        <w:keepNext/>
        <w:widowControl/>
        <w:autoSpaceDE w:val="0"/>
        <w:autoSpaceDN w:val="0"/>
        <w:adjustRightInd w:val="0"/>
        <w:ind w:left="127" w:right="115"/>
        <w:jc w:val="center"/>
        <w:rPr>
          <w:rFonts w:ascii="Times New Roman" w:hAnsi="Times New Roman"/>
          <w:b/>
          <w:bCs/>
          <w:color w:val="000000"/>
        </w:rPr>
      </w:pPr>
      <w:r w:rsidRPr="00E85E07">
        <w:rPr>
          <w:rFonts w:ascii="Times New Roman" w:hAnsi="Times New Roman"/>
          <w:b/>
          <w:bCs/>
          <w:color w:val="000000"/>
        </w:rPr>
        <w:t>ANNEX II</w:t>
      </w:r>
    </w:p>
    <w:p w14:paraId="4F7CA17A" w14:textId="77777777" w:rsidR="00664E0C" w:rsidRPr="00E85E07" w:rsidRDefault="00664E0C" w:rsidP="00FA4903">
      <w:pPr>
        <w:widowControl/>
        <w:autoSpaceDE w:val="0"/>
        <w:autoSpaceDN w:val="0"/>
        <w:adjustRightInd w:val="0"/>
        <w:ind w:left="127" w:right="115"/>
        <w:rPr>
          <w:rFonts w:ascii="Times New Roman" w:hAnsi="Times New Roman"/>
          <w:color w:val="000000"/>
        </w:rPr>
      </w:pPr>
    </w:p>
    <w:p w14:paraId="7B4BB290" w14:textId="143414FF" w:rsidR="00664E0C" w:rsidRDefault="00664E0C" w:rsidP="00FA4903">
      <w:pPr>
        <w:keepNext/>
        <w:widowControl/>
        <w:autoSpaceDE w:val="0"/>
        <w:autoSpaceDN w:val="0"/>
        <w:adjustRightInd w:val="0"/>
        <w:ind w:left="1440" w:right="115" w:hanging="720"/>
        <w:rPr>
          <w:rFonts w:ascii="Times New Roman" w:hAnsi="Times New Roman"/>
          <w:b/>
          <w:bCs/>
          <w:color w:val="000000"/>
        </w:rPr>
      </w:pPr>
      <w:r>
        <w:rPr>
          <w:rFonts w:ascii="Times New Roman" w:hAnsi="Times New Roman"/>
          <w:b/>
          <w:bCs/>
          <w:color w:val="000000"/>
        </w:rPr>
        <w:t>A.</w:t>
      </w:r>
      <w:r>
        <w:rPr>
          <w:rFonts w:ascii="Times New Roman" w:hAnsi="Times New Roman"/>
          <w:b/>
          <w:bCs/>
          <w:color w:val="000000"/>
        </w:rPr>
        <w:tab/>
      </w:r>
      <w:r w:rsidRPr="00E85E07">
        <w:rPr>
          <w:rFonts w:ascii="Times New Roman" w:hAnsi="Times New Roman"/>
          <w:b/>
          <w:bCs/>
          <w:color w:val="000000"/>
        </w:rPr>
        <w:t>MANUFACTURER</w:t>
      </w:r>
      <w:r w:rsidR="00AA2281">
        <w:rPr>
          <w:rFonts w:ascii="Times New Roman" w:hAnsi="Times New Roman"/>
          <w:b/>
          <w:bCs/>
          <w:color w:val="000000"/>
        </w:rPr>
        <w:t>S</w:t>
      </w:r>
      <w:r w:rsidRPr="00E85E07">
        <w:rPr>
          <w:rFonts w:ascii="Times New Roman" w:hAnsi="Times New Roman"/>
          <w:b/>
          <w:bCs/>
          <w:color w:val="000000"/>
        </w:rPr>
        <w:t xml:space="preserve"> OF THE BIOLOGICAL ACTIVE SUBSTANCE AND MANUFACTURER RESPONSIBLE FOR BATCH RELEASE</w:t>
      </w:r>
    </w:p>
    <w:p w14:paraId="220E3813" w14:textId="77777777" w:rsidR="00664E0C" w:rsidRPr="00E85E07" w:rsidRDefault="00664E0C" w:rsidP="00FA4903">
      <w:pPr>
        <w:keepNext/>
        <w:widowControl/>
        <w:autoSpaceDE w:val="0"/>
        <w:autoSpaceDN w:val="0"/>
        <w:adjustRightInd w:val="0"/>
        <w:ind w:left="487" w:right="115"/>
        <w:rPr>
          <w:rFonts w:ascii="Times New Roman" w:hAnsi="Times New Roman"/>
          <w:b/>
          <w:bCs/>
          <w:color w:val="000000"/>
        </w:rPr>
      </w:pPr>
    </w:p>
    <w:p w14:paraId="1689EAD3" w14:textId="77777777" w:rsidR="00664E0C" w:rsidRPr="00E85E07" w:rsidRDefault="00664E0C" w:rsidP="00FA4903">
      <w:pPr>
        <w:keepNext/>
        <w:widowControl/>
        <w:autoSpaceDE w:val="0"/>
        <w:autoSpaceDN w:val="0"/>
        <w:adjustRightInd w:val="0"/>
        <w:ind w:left="847" w:right="115" w:hanging="127"/>
        <w:rPr>
          <w:rFonts w:ascii="Times New Roman" w:hAnsi="Times New Roman"/>
          <w:b/>
          <w:bCs/>
          <w:color w:val="000000"/>
        </w:rPr>
      </w:pPr>
      <w:r w:rsidRPr="00E85E07">
        <w:rPr>
          <w:rFonts w:ascii="Times New Roman" w:hAnsi="Times New Roman"/>
          <w:b/>
          <w:bCs/>
          <w:color w:val="000000"/>
        </w:rPr>
        <w:t>B.</w:t>
      </w:r>
      <w:r w:rsidRPr="00E85E07">
        <w:rPr>
          <w:rFonts w:ascii="Times New Roman" w:hAnsi="Times New Roman"/>
          <w:b/>
          <w:bCs/>
          <w:color w:val="000000"/>
        </w:rPr>
        <w:tab/>
        <w:t>CONDITIONS OR RESTRICTIONS REGARDING SUPPLY AND USE</w:t>
      </w:r>
    </w:p>
    <w:p w14:paraId="440263CA" w14:textId="77777777" w:rsidR="00664E0C" w:rsidRPr="00E85E07" w:rsidRDefault="00664E0C" w:rsidP="00FA4903">
      <w:pPr>
        <w:widowControl/>
        <w:autoSpaceDE w:val="0"/>
        <w:autoSpaceDN w:val="0"/>
        <w:adjustRightInd w:val="0"/>
        <w:ind w:left="127" w:right="115"/>
        <w:rPr>
          <w:rFonts w:ascii="Times New Roman" w:hAnsi="Times New Roman"/>
          <w:color w:val="000000"/>
        </w:rPr>
      </w:pPr>
    </w:p>
    <w:p w14:paraId="2ABB0CA2" w14:textId="77777777" w:rsidR="00664E0C" w:rsidRPr="00E85E07" w:rsidRDefault="00664E0C" w:rsidP="00FA4903">
      <w:pPr>
        <w:keepNext/>
        <w:widowControl/>
        <w:autoSpaceDE w:val="0"/>
        <w:autoSpaceDN w:val="0"/>
        <w:adjustRightInd w:val="0"/>
        <w:ind w:left="1440" w:right="115" w:hanging="720"/>
        <w:rPr>
          <w:rFonts w:ascii="Times New Roman" w:hAnsi="Times New Roman"/>
          <w:b/>
          <w:bCs/>
          <w:color w:val="000000"/>
        </w:rPr>
      </w:pPr>
      <w:r w:rsidRPr="00E85E07">
        <w:rPr>
          <w:rFonts w:ascii="Times New Roman" w:hAnsi="Times New Roman"/>
          <w:b/>
          <w:bCs/>
          <w:color w:val="000000"/>
        </w:rPr>
        <w:t>C.</w:t>
      </w:r>
      <w:r w:rsidRPr="00E85E07">
        <w:rPr>
          <w:rFonts w:ascii="Times New Roman" w:hAnsi="Times New Roman"/>
          <w:b/>
          <w:bCs/>
          <w:color w:val="000000"/>
        </w:rPr>
        <w:tab/>
        <w:t>OTHER CONDITIONS AND REQUIREMENTS OF THE MARKETING AUTHORISATION</w:t>
      </w:r>
    </w:p>
    <w:p w14:paraId="64E06AEE" w14:textId="77777777" w:rsidR="00664E0C" w:rsidRPr="00E85E07" w:rsidRDefault="00664E0C" w:rsidP="00FA4903">
      <w:pPr>
        <w:widowControl/>
        <w:autoSpaceDE w:val="0"/>
        <w:autoSpaceDN w:val="0"/>
        <w:adjustRightInd w:val="0"/>
        <w:ind w:left="127" w:right="115"/>
        <w:rPr>
          <w:rFonts w:ascii="Times New Roman" w:hAnsi="Times New Roman"/>
          <w:color w:val="000000"/>
        </w:rPr>
      </w:pPr>
    </w:p>
    <w:p w14:paraId="107322A0" w14:textId="77777777" w:rsidR="00664E0C" w:rsidRPr="00E85E07" w:rsidRDefault="00664E0C" w:rsidP="00FA4903">
      <w:pPr>
        <w:keepNext/>
        <w:widowControl/>
        <w:autoSpaceDE w:val="0"/>
        <w:autoSpaceDN w:val="0"/>
        <w:adjustRightInd w:val="0"/>
        <w:ind w:left="1440" w:right="115" w:hanging="720"/>
        <w:rPr>
          <w:rFonts w:ascii="Times New Roman" w:hAnsi="Times New Roman"/>
          <w:b/>
          <w:bCs/>
          <w:color w:val="000000"/>
        </w:rPr>
      </w:pPr>
      <w:r w:rsidRPr="00E85E07">
        <w:rPr>
          <w:rFonts w:ascii="Times New Roman" w:hAnsi="Times New Roman"/>
          <w:b/>
          <w:bCs/>
          <w:color w:val="000000"/>
        </w:rPr>
        <w:t>D.</w:t>
      </w:r>
      <w:r w:rsidRPr="00E85E07">
        <w:rPr>
          <w:rFonts w:ascii="Times New Roman" w:hAnsi="Times New Roman"/>
          <w:b/>
          <w:bCs/>
          <w:color w:val="000000"/>
        </w:rPr>
        <w:tab/>
        <w:t>CONDITIONS OR RESTRICTIONS WITH REGARD TO THE SAFE AND EFFECTIVE USE OF THE MEDICINAL PRODUCT</w:t>
      </w:r>
    </w:p>
    <w:p w14:paraId="2C0418C3" w14:textId="77777777" w:rsidR="00664E0C" w:rsidRPr="00E85E07" w:rsidRDefault="00664E0C" w:rsidP="00FA4903">
      <w:pPr>
        <w:widowControl/>
        <w:autoSpaceDE w:val="0"/>
        <w:autoSpaceDN w:val="0"/>
        <w:adjustRightInd w:val="0"/>
        <w:ind w:left="127" w:right="115"/>
        <w:rPr>
          <w:rFonts w:ascii="Times New Roman" w:hAnsi="Times New Roman"/>
          <w:color w:val="000000"/>
        </w:rPr>
      </w:pPr>
    </w:p>
    <w:p w14:paraId="3436B301" w14:textId="77777777" w:rsidR="00664E0C" w:rsidRPr="00E85E07" w:rsidRDefault="00664E0C" w:rsidP="00FA4903">
      <w:pPr>
        <w:keepNext/>
        <w:widowControl/>
        <w:autoSpaceDE w:val="0"/>
        <w:autoSpaceDN w:val="0"/>
        <w:adjustRightInd w:val="0"/>
        <w:ind w:left="127" w:right="115"/>
        <w:rPr>
          <w:rFonts w:ascii="Times New Roman" w:hAnsi="Times New Roman"/>
          <w:color w:val="000000"/>
        </w:rPr>
      </w:pPr>
    </w:p>
    <w:p w14:paraId="317DEFC0" w14:textId="6376E036" w:rsidR="00664E0C" w:rsidRPr="00E85E07" w:rsidRDefault="00664E0C" w:rsidP="0033630D">
      <w:pPr>
        <w:keepNext/>
        <w:widowControl/>
        <w:autoSpaceDE w:val="0"/>
        <w:autoSpaceDN w:val="0"/>
        <w:adjustRightInd w:val="0"/>
        <w:ind w:left="720" w:hanging="593"/>
        <w:rPr>
          <w:rFonts w:ascii="Times New Roman" w:hAnsi="Times New Roman"/>
          <w:b/>
          <w:bCs/>
          <w:color w:val="000000"/>
        </w:rPr>
      </w:pPr>
      <w:r w:rsidRPr="00E85E07">
        <w:rPr>
          <w:rFonts w:ascii="Times New Roman" w:hAnsi="Times New Roman"/>
          <w:color w:val="000000"/>
        </w:rPr>
        <w:br w:type="page"/>
      </w:r>
      <w:r w:rsidRPr="00E85E07">
        <w:rPr>
          <w:rFonts w:ascii="Times New Roman" w:hAnsi="Times New Roman"/>
          <w:b/>
          <w:bCs/>
          <w:color w:val="000000"/>
        </w:rPr>
        <w:lastRenderedPageBreak/>
        <w:t>A.</w:t>
      </w:r>
      <w:r w:rsidRPr="00E85E07">
        <w:rPr>
          <w:rFonts w:ascii="Times New Roman" w:hAnsi="Times New Roman"/>
          <w:b/>
          <w:bCs/>
          <w:color w:val="000000"/>
        </w:rPr>
        <w:tab/>
        <w:t>MANUFACTURER</w:t>
      </w:r>
      <w:r w:rsidR="00001990">
        <w:rPr>
          <w:rFonts w:ascii="Times New Roman" w:hAnsi="Times New Roman"/>
          <w:b/>
          <w:bCs/>
          <w:color w:val="000000"/>
        </w:rPr>
        <w:t>S</w:t>
      </w:r>
      <w:r w:rsidRPr="00E85E07">
        <w:rPr>
          <w:rFonts w:ascii="Times New Roman" w:hAnsi="Times New Roman"/>
          <w:b/>
          <w:bCs/>
          <w:color w:val="000000"/>
        </w:rPr>
        <w:t xml:space="preserve"> OF THE BIOLOGICAL ACTIVE SUBSTANCE AND MANUFACTURER RESPONSIBLE FOR BATCH RELEASE</w:t>
      </w:r>
    </w:p>
    <w:p w14:paraId="4763700B" w14:textId="77777777" w:rsidR="00664E0C" w:rsidRDefault="00664E0C" w:rsidP="0033630D">
      <w:pPr>
        <w:widowControl/>
        <w:autoSpaceDE w:val="0"/>
        <w:autoSpaceDN w:val="0"/>
        <w:adjustRightInd w:val="0"/>
        <w:ind w:left="127"/>
        <w:rPr>
          <w:rFonts w:ascii="Times New Roman" w:hAnsi="Times New Roman"/>
          <w:color w:val="000000"/>
          <w:u w:val="single"/>
        </w:rPr>
      </w:pPr>
    </w:p>
    <w:p w14:paraId="4CCE20ED" w14:textId="655CE4DE" w:rsidR="00664E0C" w:rsidRDefault="00664E0C" w:rsidP="0033630D">
      <w:pPr>
        <w:widowControl/>
        <w:autoSpaceDE w:val="0"/>
        <w:autoSpaceDN w:val="0"/>
        <w:adjustRightInd w:val="0"/>
        <w:ind w:left="127"/>
        <w:rPr>
          <w:rFonts w:ascii="Times New Roman" w:hAnsi="Times New Roman"/>
          <w:color w:val="000000"/>
          <w:u w:val="single"/>
        </w:rPr>
      </w:pPr>
      <w:r w:rsidRPr="00E85E07">
        <w:rPr>
          <w:rFonts w:ascii="Times New Roman" w:hAnsi="Times New Roman"/>
          <w:color w:val="000000"/>
          <w:u w:val="single"/>
        </w:rPr>
        <w:t>Name and address of the manufacturer</w:t>
      </w:r>
      <w:r w:rsidR="002F0228">
        <w:rPr>
          <w:rFonts w:ascii="Times New Roman" w:hAnsi="Times New Roman"/>
          <w:color w:val="000000"/>
          <w:u w:val="single"/>
        </w:rPr>
        <w:t>s</w:t>
      </w:r>
      <w:r w:rsidRPr="00E85E07">
        <w:rPr>
          <w:rFonts w:ascii="Times New Roman" w:hAnsi="Times New Roman"/>
          <w:color w:val="000000"/>
          <w:u w:val="single"/>
        </w:rPr>
        <w:t xml:space="preserve"> of the biological active substance</w:t>
      </w:r>
    </w:p>
    <w:p w14:paraId="1AD1F027" w14:textId="77777777" w:rsidR="00A91452" w:rsidRPr="00800DF8" w:rsidRDefault="00A91452" w:rsidP="0033630D">
      <w:pPr>
        <w:widowControl/>
        <w:autoSpaceDE w:val="0"/>
        <w:autoSpaceDN w:val="0"/>
        <w:adjustRightInd w:val="0"/>
        <w:ind w:left="127"/>
        <w:rPr>
          <w:rFonts w:ascii="Times New Roman" w:hAnsi="Times New Roman"/>
          <w:i/>
          <w:iCs/>
          <w:color w:val="000000"/>
        </w:rPr>
      </w:pPr>
    </w:p>
    <w:p w14:paraId="02F6C9A9" w14:textId="77777777" w:rsidR="00664E0C" w:rsidRPr="00E85E07" w:rsidRDefault="00664E0C" w:rsidP="0033630D">
      <w:pPr>
        <w:widowControl/>
        <w:autoSpaceDE w:val="0"/>
        <w:autoSpaceDN w:val="0"/>
        <w:adjustRightInd w:val="0"/>
        <w:ind w:left="127"/>
        <w:rPr>
          <w:rFonts w:ascii="Times New Roman" w:hAnsi="Times New Roman"/>
          <w:color w:val="000000"/>
        </w:rPr>
      </w:pPr>
      <w:r w:rsidRPr="00E85E07">
        <w:rPr>
          <w:rFonts w:ascii="Times New Roman" w:hAnsi="Times New Roman"/>
          <w:color w:val="000000"/>
        </w:rPr>
        <w:t xml:space="preserve">Wyeth BioPharma Division of Wyeth Pharmaceuticals, </w:t>
      </w:r>
      <w:r w:rsidR="00104BB6">
        <w:rPr>
          <w:rFonts w:ascii="Times New Roman" w:hAnsi="Times New Roman"/>
          <w:color w:val="000000"/>
        </w:rPr>
        <w:t>LLC</w:t>
      </w:r>
      <w:r w:rsidRPr="00E85E07">
        <w:rPr>
          <w:rFonts w:ascii="Times New Roman" w:hAnsi="Times New Roman"/>
          <w:color w:val="000000"/>
        </w:rPr>
        <w:br/>
        <w:t>1 Burtt Road</w:t>
      </w:r>
      <w:r w:rsidRPr="00E85E07">
        <w:rPr>
          <w:rFonts w:ascii="Times New Roman" w:hAnsi="Times New Roman"/>
          <w:color w:val="000000"/>
        </w:rPr>
        <w:br/>
        <w:t>Andover</w:t>
      </w:r>
      <w:r w:rsidRPr="00E85E07">
        <w:rPr>
          <w:rFonts w:ascii="Times New Roman" w:hAnsi="Times New Roman"/>
          <w:color w:val="000000"/>
        </w:rPr>
        <w:br/>
        <w:t>Massachusetts</w:t>
      </w:r>
      <w:r w:rsidRPr="00E85E07">
        <w:rPr>
          <w:rFonts w:ascii="Times New Roman" w:hAnsi="Times New Roman"/>
          <w:color w:val="000000"/>
        </w:rPr>
        <w:br/>
        <w:t>01810</w:t>
      </w:r>
      <w:r w:rsidRPr="00E85E07">
        <w:rPr>
          <w:rFonts w:ascii="Times New Roman" w:hAnsi="Times New Roman"/>
          <w:color w:val="000000"/>
        </w:rPr>
        <w:br/>
        <w:t>UNITED STATES</w:t>
      </w:r>
    </w:p>
    <w:p w14:paraId="50A3026E" w14:textId="77777777" w:rsidR="00664E0C" w:rsidRDefault="00664E0C" w:rsidP="0033630D">
      <w:pPr>
        <w:widowControl/>
        <w:autoSpaceDE w:val="0"/>
        <w:autoSpaceDN w:val="0"/>
        <w:adjustRightInd w:val="0"/>
        <w:ind w:left="127"/>
        <w:rPr>
          <w:rFonts w:ascii="Times New Roman" w:hAnsi="Times New Roman"/>
          <w:color w:val="000000"/>
          <w:u w:val="single"/>
        </w:rPr>
      </w:pPr>
    </w:p>
    <w:p w14:paraId="3E8C5C24" w14:textId="44357B48" w:rsidR="00D81794" w:rsidRPr="00FB6AC2" w:rsidRDefault="00D81794" w:rsidP="0033630D">
      <w:pPr>
        <w:widowControl/>
        <w:autoSpaceDE w:val="0"/>
        <w:autoSpaceDN w:val="0"/>
        <w:adjustRightInd w:val="0"/>
        <w:ind w:left="127"/>
        <w:rPr>
          <w:rFonts w:ascii="Times New Roman" w:hAnsi="Times New Roman"/>
          <w:color w:val="000000"/>
        </w:rPr>
      </w:pPr>
      <w:r w:rsidRPr="00FB6AC2">
        <w:rPr>
          <w:rFonts w:ascii="Times New Roman" w:hAnsi="Times New Roman"/>
          <w:color w:val="000000"/>
        </w:rPr>
        <w:t>Or</w:t>
      </w:r>
    </w:p>
    <w:p w14:paraId="74B50E16" w14:textId="77777777" w:rsidR="00D81794" w:rsidRPr="00FB6AC2" w:rsidRDefault="00D81794" w:rsidP="0033630D">
      <w:pPr>
        <w:widowControl/>
        <w:autoSpaceDE w:val="0"/>
        <w:autoSpaceDN w:val="0"/>
        <w:adjustRightInd w:val="0"/>
        <w:ind w:left="127"/>
        <w:rPr>
          <w:rFonts w:ascii="Times New Roman" w:hAnsi="Times New Roman"/>
          <w:color w:val="000000"/>
        </w:rPr>
      </w:pPr>
    </w:p>
    <w:p w14:paraId="40CF6496" w14:textId="3F86B268" w:rsidR="00D81794" w:rsidRPr="00FB6AC2" w:rsidRDefault="00BA499F" w:rsidP="0033630D">
      <w:pPr>
        <w:widowControl/>
        <w:autoSpaceDE w:val="0"/>
        <w:autoSpaceDN w:val="0"/>
        <w:adjustRightInd w:val="0"/>
        <w:ind w:left="127"/>
        <w:rPr>
          <w:rFonts w:ascii="Times New Roman" w:hAnsi="Times New Roman"/>
          <w:color w:val="000000"/>
        </w:rPr>
      </w:pPr>
      <w:r w:rsidRPr="00FB6AC2">
        <w:rPr>
          <w:rFonts w:ascii="Times New Roman" w:hAnsi="Times New Roman"/>
          <w:color w:val="000000"/>
        </w:rPr>
        <w:t>Samsung Biologics Co. Ltd.</w:t>
      </w:r>
    </w:p>
    <w:p w14:paraId="2FD26ABE" w14:textId="3CB2E55C" w:rsidR="00B45266" w:rsidRPr="00B74CA8" w:rsidRDefault="00B45266" w:rsidP="0033630D">
      <w:pPr>
        <w:widowControl/>
        <w:autoSpaceDE w:val="0"/>
        <w:autoSpaceDN w:val="0"/>
        <w:adjustRightInd w:val="0"/>
        <w:ind w:left="127"/>
        <w:rPr>
          <w:rFonts w:ascii="Times New Roman" w:hAnsi="Times New Roman"/>
          <w:color w:val="000000"/>
          <w:lang w:val="pt-PT"/>
        </w:rPr>
      </w:pPr>
      <w:r w:rsidRPr="00B74CA8">
        <w:rPr>
          <w:rFonts w:ascii="Times New Roman" w:hAnsi="Times New Roman"/>
          <w:color w:val="000000"/>
          <w:lang w:val="pt-PT"/>
        </w:rPr>
        <w:t>300, Songdo bio-daero</w:t>
      </w:r>
    </w:p>
    <w:p w14:paraId="62858F5D" w14:textId="213A56BB" w:rsidR="00B45266" w:rsidRPr="00B74CA8" w:rsidRDefault="00607904" w:rsidP="0033630D">
      <w:pPr>
        <w:widowControl/>
        <w:autoSpaceDE w:val="0"/>
        <w:autoSpaceDN w:val="0"/>
        <w:adjustRightInd w:val="0"/>
        <w:ind w:left="127"/>
        <w:rPr>
          <w:rFonts w:ascii="Times New Roman" w:hAnsi="Times New Roman"/>
          <w:color w:val="000000"/>
          <w:lang w:val="pt-PT"/>
        </w:rPr>
      </w:pPr>
      <w:r w:rsidRPr="00B74CA8">
        <w:rPr>
          <w:rFonts w:ascii="Times New Roman" w:hAnsi="Times New Roman"/>
          <w:color w:val="000000"/>
          <w:lang w:val="pt-PT"/>
        </w:rPr>
        <w:t>Yeonsu-gu, Incheon</w:t>
      </w:r>
    </w:p>
    <w:p w14:paraId="7EE7547E" w14:textId="09B1ED85" w:rsidR="00607904" w:rsidRPr="00FB6AC2" w:rsidRDefault="00607904" w:rsidP="0033630D">
      <w:pPr>
        <w:widowControl/>
        <w:autoSpaceDE w:val="0"/>
        <w:autoSpaceDN w:val="0"/>
        <w:adjustRightInd w:val="0"/>
        <w:ind w:left="127"/>
        <w:rPr>
          <w:rFonts w:ascii="Times New Roman" w:hAnsi="Times New Roman"/>
          <w:color w:val="000000"/>
        </w:rPr>
      </w:pPr>
      <w:r w:rsidRPr="00FB6AC2">
        <w:rPr>
          <w:rFonts w:ascii="Times New Roman" w:hAnsi="Times New Roman"/>
          <w:color w:val="000000"/>
        </w:rPr>
        <w:t>REPUBLIC OF KOREA</w:t>
      </w:r>
    </w:p>
    <w:p w14:paraId="12CE8CC7" w14:textId="77777777" w:rsidR="00D81794" w:rsidRDefault="00D81794" w:rsidP="0033630D">
      <w:pPr>
        <w:widowControl/>
        <w:autoSpaceDE w:val="0"/>
        <w:autoSpaceDN w:val="0"/>
        <w:adjustRightInd w:val="0"/>
        <w:ind w:left="127"/>
        <w:rPr>
          <w:rFonts w:ascii="Times New Roman" w:hAnsi="Times New Roman"/>
          <w:color w:val="000000"/>
          <w:u w:val="single"/>
        </w:rPr>
      </w:pPr>
    </w:p>
    <w:p w14:paraId="18A10BFC" w14:textId="0F657205" w:rsidR="00664E0C" w:rsidRDefault="00664E0C" w:rsidP="0033630D">
      <w:pPr>
        <w:widowControl/>
        <w:autoSpaceDE w:val="0"/>
        <w:autoSpaceDN w:val="0"/>
        <w:adjustRightInd w:val="0"/>
        <w:ind w:left="127"/>
        <w:rPr>
          <w:rFonts w:ascii="Times New Roman" w:hAnsi="Times New Roman"/>
          <w:color w:val="000000"/>
          <w:u w:val="single"/>
        </w:rPr>
      </w:pPr>
      <w:r w:rsidRPr="00E85E07">
        <w:rPr>
          <w:rFonts w:ascii="Times New Roman" w:hAnsi="Times New Roman"/>
          <w:color w:val="000000"/>
          <w:u w:val="single"/>
        </w:rPr>
        <w:t>Name and address of the manufacturer responsible for batch release</w:t>
      </w:r>
    </w:p>
    <w:p w14:paraId="75557ABD" w14:textId="77777777" w:rsidR="00A91452" w:rsidRPr="00E85E07" w:rsidRDefault="00A91452" w:rsidP="0033630D">
      <w:pPr>
        <w:widowControl/>
        <w:autoSpaceDE w:val="0"/>
        <w:autoSpaceDN w:val="0"/>
        <w:adjustRightInd w:val="0"/>
        <w:ind w:left="127"/>
        <w:rPr>
          <w:rFonts w:ascii="Times New Roman" w:hAnsi="Times New Roman"/>
          <w:color w:val="000000"/>
          <w:u w:val="single"/>
        </w:rPr>
      </w:pPr>
    </w:p>
    <w:p w14:paraId="40F7D1C2" w14:textId="77777777" w:rsidR="00C7166B" w:rsidRDefault="00C7166B" w:rsidP="0033630D">
      <w:pPr>
        <w:widowControl/>
        <w:autoSpaceDE w:val="0"/>
        <w:autoSpaceDN w:val="0"/>
        <w:adjustRightInd w:val="0"/>
        <w:ind w:left="127"/>
        <w:rPr>
          <w:rFonts w:ascii="Times New Roman" w:hAnsi="Times New Roman"/>
          <w:color w:val="000000"/>
        </w:rPr>
      </w:pPr>
      <w:r>
        <w:rPr>
          <w:rFonts w:ascii="Times New Roman" w:hAnsi="Times New Roman"/>
          <w:color w:val="000000"/>
        </w:rPr>
        <w:t>Pfizer Service Company BV</w:t>
      </w:r>
    </w:p>
    <w:p w14:paraId="7E36E021" w14:textId="56D67679" w:rsidR="00C7166B" w:rsidRDefault="00C7166B" w:rsidP="0033630D">
      <w:pPr>
        <w:widowControl/>
        <w:autoSpaceDE w:val="0"/>
        <w:autoSpaceDN w:val="0"/>
        <w:adjustRightInd w:val="0"/>
        <w:ind w:left="127"/>
        <w:rPr>
          <w:rFonts w:ascii="Times New Roman" w:hAnsi="Times New Roman"/>
          <w:color w:val="000000"/>
        </w:rPr>
      </w:pPr>
      <w:del w:id="5" w:author="Author">
        <w:r w:rsidDel="007B02DA">
          <w:rPr>
            <w:rFonts w:ascii="Times New Roman" w:hAnsi="Times New Roman"/>
            <w:color w:val="000000"/>
          </w:rPr>
          <w:delText>Hoge Wei 10</w:delText>
        </w:r>
      </w:del>
      <w:ins w:id="6" w:author="Author">
        <w:r w:rsidR="007B02DA">
          <w:rPr>
            <w:rFonts w:ascii="Times New Roman" w:hAnsi="Times New Roman"/>
            <w:color w:val="000000"/>
          </w:rPr>
          <w:t>Her</w:t>
        </w:r>
        <w:r w:rsidR="00241333">
          <w:rPr>
            <w:rFonts w:ascii="Times New Roman" w:hAnsi="Times New Roman"/>
            <w:color w:val="000000"/>
          </w:rPr>
          <w:t>meslaan 11</w:t>
        </w:r>
      </w:ins>
    </w:p>
    <w:p w14:paraId="1A415E55" w14:textId="415A9956" w:rsidR="00C7166B" w:rsidRDefault="00241333" w:rsidP="0033630D">
      <w:pPr>
        <w:widowControl/>
        <w:autoSpaceDE w:val="0"/>
        <w:autoSpaceDN w:val="0"/>
        <w:adjustRightInd w:val="0"/>
        <w:ind w:left="127"/>
        <w:rPr>
          <w:rFonts w:ascii="Times New Roman" w:hAnsi="Times New Roman"/>
          <w:color w:val="000000"/>
        </w:rPr>
      </w:pPr>
      <w:ins w:id="7" w:author="Author">
        <w:r>
          <w:rPr>
            <w:rFonts w:ascii="Times New Roman" w:hAnsi="Times New Roman"/>
            <w:color w:val="000000"/>
          </w:rPr>
          <w:t xml:space="preserve">1932 </w:t>
        </w:r>
      </w:ins>
      <w:r w:rsidR="00C7166B">
        <w:rPr>
          <w:rFonts w:ascii="Times New Roman" w:hAnsi="Times New Roman"/>
          <w:color w:val="000000"/>
        </w:rPr>
        <w:t>Zaventem</w:t>
      </w:r>
    </w:p>
    <w:p w14:paraId="58CC9E98" w14:textId="4B13F932" w:rsidR="00C7166B" w:rsidDel="00241333" w:rsidRDefault="00C7166B" w:rsidP="0033630D">
      <w:pPr>
        <w:widowControl/>
        <w:autoSpaceDE w:val="0"/>
        <w:autoSpaceDN w:val="0"/>
        <w:adjustRightInd w:val="0"/>
        <w:ind w:left="127"/>
        <w:rPr>
          <w:del w:id="8" w:author="Author"/>
          <w:rFonts w:ascii="Times New Roman" w:hAnsi="Times New Roman"/>
          <w:color w:val="000000"/>
        </w:rPr>
      </w:pPr>
      <w:del w:id="9" w:author="Author">
        <w:r w:rsidDel="00241333">
          <w:rPr>
            <w:rFonts w:ascii="Times New Roman" w:hAnsi="Times New Roman"/>
            <w:color w:val="000000"/>
          </w:rPr>
          <w:delText>1930</w:delText>
        </w:r>
      </w:del>
    </w:p>
    <w:p w14:paraId="3CED2481" w14:textId="77777777" w:rsidR="00C7166B" w:rsidRDefault="00C7166B" w:rsidP="0033630D">
      <w:pPr>
        <w:widowControl/>
        <w:autoSpaceDE w:val="0"/>
        <w:autoSpaceDN w:val="0"/>
        <w:adjustRightInd w:val="0"/>
        <w:ind w:left="127"/>
        <w:rPr>
          <w:rFonts w:ascii="Times New Roman" w:hAnsi="Times New Roman"/>
          <w:color w:val="000000"/>
        </w:rPr>
      </w:pPr>
      <w:r>
        <w:rPr>
          <w:rFonts w:ascii="Times New Roman" w:hAnsi="Times New Roman"/>
          <w:color w:val="000000"/>
        </w:rPr>
        <w:t>BELGIUM</w:t>
      </w:r>
    </w:p>
    <w:p w14:paraId="49D636BB" w14:textId="77777777" w:rsidR="00664E0C" w:rsidRDefault="00664E0C" w:rsidP="0033630D">
      <w:pPr>
        <w:widowControl/>
        <w:autoSpaceDE w:val="0"/>
        <w:autoSpaceDN w:val="0"/>
        <w:adjustRightInd w:val="0"/>
        <w:ind w:left="127"/>
        <w:rPr>
          <w:rFonts w:ascii="Times New Roman" w:hAnsi="Times New Roman"/>
          <w:color w:val="000000"/>
        </w:rPr>
      </w:pPr>
    </w:p>
    <w:p w14:paraId="39FE7AB4" w14:textId="77777777" w:rsidR="00664E0C" w:rsidRPr="00E85E07" w:rsidRDefault="00664E0C" w:rsidP="0033630D">
      <w:pPr>
        <w:widowControl/>
        <w:autoSpaceDE w:val="0"/>
        <w:autoSpaceDN w:val="0"/>
        <w:adjustRightInd w:val="0"/>
        <w:ind w:left="127"/>
        <w:rPr>
          <w:rFonts w:ascii="Times New Roman" w:hAnsi="Times New Roman"/>
          <w:color w:val="000000"/>
        </w:rPr>
      </w:pPr>
    </w:p>
    <w:p w14:paraId="72B60BE7" w14:textId="77777777" w:rsidR="00664E0C" w:rsidRPr="00E85E07" w:rsidRDefault="00664E0C" w:rsidP="0033630D">
      <w:pPr>
        <w:keepNext/>
        <w:widowControl/>
        <w:autoSpaceDE w:val="0"/>
        <w:autoSpaceDN w:val="0"/>
        <w:adjustRightInd w:val="0"/>
        <w:ind w:left="127"/>
        <w:rPr>
          <w:rFonts w:ascii="Times New Roman" w:hAnsi="Times New Roman"/>
          <w:b/>
          <w:bCs/>
          <w:color w:val="000000"/>
        </w:rPr>
      </w:pPr>
      <w:r w:rsidRPr="00E85E07">
        <w:rPr>
          <w:rFonts w:ascii="Times New Roman" w:hAnsi="Times New Roman"/>
          <w:b/>
          <w:bCs/>
          <w:color w:val="000000"/>
        </w:rPr>
        <w:t>B.</w:t>
      </w:r>
      <w:r w:rsidRPr="00E85E07">
        <w:rPr>
          <w:rFonts w:ascii="Times New Roman" w:hAnsi="Times New Roman"/>
          <w:b/>
          <w:bCs/>
          <w:color w:val="000000"/>
        </w:rPr>
        <w:tab/>
        <w:t>CONDITIONS OR RESTRICTIONS REGARDING SUPPLY AND USE</w:t>
      </w:r>
    </w:p>
    <w:p w14:paraId="4CF385D1" w14:textId="77777777" w:rsidR="00294259" w:rsidRDefault="00294259" w:rsidP="0033630D">
      <w:pPr>
        <w:widowControl/>
        <w:autoSpaceDE w:val="0"/>
        <w:autoSpaceDN w:val="0"/>
        <w:adjustRightInd w:val="0"/>
        <w:ind w:left="127"/>
        <w:rPr>
          <w:rFonts w:ascii="Times New Roman" w:hAnsi="Times New Roman"/>
          <w:color w:val="000000"/>
        </w:rPr>
      </w:pPr>
    </w:p>
    <w:p w14:paraId="35618828" w14:textId="77777777" w:rsidR="00664E0C" w:rsidRPr="00E85E07" w:rsidRDefault="00664E0C" w:rsidP="0033630D">
      <w:pPr>
        <w:widowControl/>
        <w:autoSpaceDE w:val="0"/>
        <w:autoSpaceDN w:val="0"/>
        <w:adjustRightInd w:val="0"/>
        <w:ind w:left="127"/>
        <w:rPr>
          <w:rFonts w:ascii="Times New Roman" w:hAnsi="Times New Roman"/>
          <w:color w:val="000000"/>
        </w:rPr>
      </w:pPr>
      <w:r w:rsidRPr="00E85E07">
        <w:rPr>
          <w:rFonts w:ascii="Times New Roman" w:hAnsi="Times New Roman"/>
          <w:color w:val="000000"/>
        </w:rPr>
        <w:t>Medicinal product subject to restricted medical prescription (see Annex I: Summary of Product Characteristics, section 4.2).</w:t>
      </w:r>
    </w:p>
    <w:p w14:paraId="79B12937" w14:textId="77777777" w:rsidR="00664E0C" w:rsidRPr="00E85E07" w:rsidRDefault="00664E0C" w:rsidP="0033630D">
      <w:pPr>
        <w:widowControl/>
        <w:autoSpaceDE w:val="0"/>
        <w:autoSpaceDN w:val="0"/>
        <w:adjustRightInd w:val="0"/>
        <w:ind w:left="127"/>
        <w:rPr>
          <w:rFonts w:ascii="Times New Roman" w:hAnsi="Times New Roman"/>
          <w:color w:val="000000"/>
        </w:rPr>
      </w:pPr>
    </w:p>
    <w:p w14:paraId="1C871626" w14:textId="77777777" w:rsidR="00664E0C" w:rsidRPr="00E85E07" w:rsidRDefault="00664E0C" w:rsidP="0033630D">
      <w:pPr>
        <w:widowControl/>
        <w:autoSpaceDE w:val="0"/>
        <w:autoSpaceDN w:val="0"/>
        <w:adjustRightInd w:val="0"/>
        <w:ind w:left="127"/>
        <w:rPr>
          <w:rFonts w:ascii="Times New Roman" w:hAnsi="Times New Roman"/>
          <w:color w:val="000000"/>
        </w:rPr>
      </w:pPr>
    </w:p>
    <w:p w14:paraId="05696A54" w14:textId="77777777" w:rsidR="00664E0C" w:rsidRPr="00E85E07" w:rsidRDefault="00664E0C" w:rsidP="0033630D">
      <w:pPr>
        <w:keepNext/>
        <w:widowControl/>
        <w:autoSpaceDE w:val="0"/>
        <w:autoSpaceDN w:val="0"/>
        <w:adjustRightInd w:val="0"/>
        <w:ind w:left="847" w:hanging="720"/>
        <w:rPr>
          <w:rFonts w:ascii="Times New Roman" w:hAnsi="Times New Roman"/>
          <w:b/>
          <w:bCs/>
          <w:color w:val="000000"/>
        </w:rPr>
      </w:pPr>
      <w:r w:rsidRPr="00E85E07">
        <w:rPr>
          <w:rFonts w:ascii="Times New Roman" w:hAnsi="Times New Roman"/>
          <w:b/>
          <w:bCs/>
          <w:color w:val="000000"/>
        </w:rPr>
        <w:t>C.</w:t>
      </w:r>
      <w:r w:rsidRPr="00E85E07">
        <w:rPr>
          <w:rFonts w:ascii="Times New Roman" w:hAnsi="Times New Roman"/>
          <w:b/>
          <w:bCs/>
          <w:color w:val="000000"/>
        </w:rPr>
        <w:tab/>
        <w:t>OTHER CONDITIONS AND REQUIREMENTS OF THE MARKETING AUTHORISATION</w:t>
      </w:r>
    </w:p>
    <w:p w14:paraId="3820C6AC" w14:textId="77777777" w:rsidR="00664E0C" w:rsidRPr="00E85E07" w:rsidRDefault="00664E0C" w:rsidP="0033630D">
      <w:pPr>
        <w:widowControl/>
        <w:autoSpaceDE w:val="0"/>
        <w:autoSpaceDN w:val="0"/>
        <w:adjustRightInd w:val="0"/>
        <w:ind w:left="127"/>
        <w:rPr>
          <w:rFonts w:ascii="Times New Roman" w:hAnsi="Times New Roman"/>
          <w:color w:val="000000"/>
        </w:rPr>
      </w:pPr>
    </w:p>
    <w:p w14:paraId="5C728A20" w14:textId="77777777" w:rsidR="00664E0C" w:rsidRPr="00E85E07" w:rsidRDefault="00664E0C" w:rsidP="0033630D">
      <w:pPr>
        <w:widowControl/>
        <w:numPr>
          <w:ilvl w:val="0"/>
          <w:numId w:val="17"/>
        </w:numPr>
        <w:tabs>
          <w:tab w:val="clear" w:pos="720"/>
          <w:tab w:val="left" w:pos="468"/>
        </w:tabs>
        <w:autoSpaceDE w:val="0"/>
        <w:autoSpaceDN w:val="0"/>
        <w:adjustRightInd w:val="0"/>
        <w:ind w:left="468"/>
        <w:rPr>
          <w:rFonts w:ascii="Times New Roman" w:hAnsi="Times New Roman"/>
          <w:color w:val="000000"/>
        </w:rPr>
      </w:pPr>
      <w:r w:rsidRPr="00E85E07">
        <w:rPr>
          <w:rFonts w:ascii="Times New Roman" w:hAnsi="Times New Roman"/>
          <w:b/>
          <w:bCs/>
          <w:color w:val="000000"/>
        </w:rPr>
        <w:t xml:space="preserve">Periodic safety update reports </w:t>
      </w:r>
      <w:r w:rsidR="00E30954">
        <w:rPr>
          <w:rFonts w:ascii="Times New Roman" w:hAnsi="Times New Roman"/>
          <w:b/>
          <w:bCs/>
          <w:color w:val="000000"/>
        </w:rPr>
        <w:t>(PSUR</w:t>
      </w:r>
      <w:r w:rsidR="006C3522">
        <w:rPr>
          <w:rFonts w:ascii="Times New Roman" w:hAnsi="Times New Roman"/>
          <w:b/>
          <w:bCs/>
          <w:color w:val="000000"/>
        </w:rPr>
        <w:t>s</w:t>
      </w:r>
      <w:r w:rsidR="00E30954">
        <w:rPr>
          <w:rFonts w:ascii="Times New Roman" w:hAnsi="Times New Roman"/>
          <w:b/>
          <w:bCs/>
          <w:color w:val="000000"/>
        </w:rPr>
        <w:t>)</w:t>
      </w:r>
    </w:p>
    <w:p w14:paraId="3129DF11" w14:textId="77777777" w:rsidR="00664E0C" w:rsidRPr="00E85E07" w:rsidRDefault="00664E0C" w:rsidP="0033630D">
      <w:pPr>
        <w:widowControl/>
        <w:autoSpaceDE w:val="0"/>
        <w:autoSpaceDN w:val="0"/>
        <w:adjustRightInd w:val="0"/>
        <w:ind w:left="127"/>
        <w:rPr>
          <w:rFonts w:ascii="Times New Roman" w:hAnsi="Times New Roman"/>
          <w:color w:val="000000"/>
        </w:rPr>
      </w:pPr>
    </w:p>
    <w:p w14:paraId="2E5F692B" w14:textId="77777777" w:rsidR="00664E0C" w:rsidRDefault="00664E0C" w:rsidP="0033630D">
      <w:pPr>
        <w:widowControl/>
        <w:autoSpaceDE w:val="0"/>
        <w:autoSpaceDN w:val="0"/>
        <w:adjustRightInd w:val="0"/>
        <w:ind w:left="127"/>
        <w:rPr>
          <w:rFonts w:ascii="Times New Roman" w:hAnsi="Times New Roman"/>
          <w:color w:val="000000"/>
        </w:rPr>
      </w:pPr>
      <w:r w:rsidRPr="00E85E07">
        <w:rPr>
          <w:rFonts w:ascii="Times New Roman" w:hAnsi="Times New Roman"/>
          <w:color w:val="000000"/>
        </w:rPr>
        <w:t xml:space="preserve">The requirements for submission of </w:t>
      </w:r>
      <w:r w:rsidR="006C3522">
        <w:rPr>
          <w:rFonts w:ascii="Times New Roman" w:hAnsi="Times New Roman"/>
          <w:color w:val="000000"/>
        </w:rPr>
        <w:t>PSURs</w:t>
      </w:r>
      <w:r w:rsidRPr="00E85E07">
        <w:rPr>
          <w:rFonts w:ascii="Times New Roman" w:hAnsi="Times New Roman"/>
          <w:color w:val="000000"/>
        </w:rPr>
        <w:t xml:space="preserve"> for this medicinal product are set out in the list of Union reference dates (EURD list) provided for under Article 107c(7) of Directive 2001/83/EC and any subsequent updates published on the European medicines web-portal.</w:t>
      </w:r>
    </w:p>
    <w:p w14:paraId="1D524FDE" w14:textId="77777777" w:rsidR="00664E0C" w:rsidRDefault="00664E0C" w:rsidP="0033630D">
      <w:pPr>
        <w:widowControl/>
        <w:autoSpaceDE w:val="0"/>
        <w:autoSpaceDN w:val="0"/>
        <w:adjustRightInd w:val="0"/>
        <w:ind w:left="127"/>
        <w:rPr>
          <w:rFonts w:ascii="Times New Roman" w:hAnsi="Times New Roman"/>
          <w:color w:val="000000"/>
        </w:rPr>
      </w:pPr>
    </w:p>
    <w:p w14:paraId="79CEC8CB" w14:textId="77777777" w:rsidR="00664E0C" w:rsidRPr="00E85E07" w:rsidRDefault="00664E0C" w:rsidP="0033630D">
      <w:pPr>
        <w:widowControl/>
        <w:autoSpaceDE w:val="0"/>
        <w:autoSpaceDN w:val="0"/>
        <w:adjustRightInd w:val="0"/>
        <w:ind w:left="127"/>
        <w:rPr>
          <w:rFonts w:ascii="Times New Roman" w:hAnsi="Times New Roman"/>
          <w:color w:val="000000"/>
        </w:rPr>
      </w:pPr>
    </w:p>
    <w:p w14:paraId="0CFA0916" w14:textId="77777777" w:rsidR="00664E0C" w:rsidRPr="00E85E07" w:rsidRDefault="00664E0C" w:rsidP="0033630D">
      <w:pPr>
        <w:keepNext/>
        <w:widowControl/>
        <w:autoSpaceDE w:val="0"/>
        <w:autoSpaceDN w:val="0"/>
        <w:adjustRightInd w:val="0"/>
        <w:ind w:left="847" w:hanging="720"/>
        <w:rPr>
          <w:rFonts w:ascii="Times New Roman" w:hAnsi="Times New Roman"/>
          <w:b/>
          <w:bCs/>
          <w:color w:val="000000"/>
        </w:rPr>
      </w:pPr>
      <w:r w:rsidRPr="00E85E07">
        <w:rPr>
          <w:rFonts w:ascii="Times New Roman" w:hAnsi="Times New Roman"/>
          <w:b/>
          <w:bCs/>
          <w:color w:val="000000"/>
        </w:rPr>
        <w:t>D.</w:t>
      </w:r>
      <w:r w:rsidRPr="00E85E07">
        <w:rPr>
          <w:rFonts w:ascii="Times New Roman" w:hAnsi="Times New Roman"/>
          <w:b/>
          <w:bCs/>
          <w:color w:val="000000"/>
        </w:rPr>
        <w:tab/>
        <w:t>CONDITIONS OR RESTRICTIONS WITH REGARD TO THE SAFE AND EFFECTIVE USE OF THE MEDICINAL PRODUCT</w:t>
      </w:r>
    </w:p>
    <w:p w14:paraId="6F3B55D9" w14:textId="77777777" w:rsidR="00664E0C" w:rsidRPr="00E85E07" w:rsidRDefault="00664E0C" w:rsidP="0033630D">
      <w:pPr>
        <w:widowControl/>
        <w:autoSpaceDE w:val="0"/>
        <w:autoSpaceDN w:val="0"/>
        <w:adjustRightInd w:val="0"/>
        <w:ind w:left="127"/>
        <w:rPr>
          <w:rFonts w:ascii="Times New Roman" w:hAnsi="Times New Roman"/>
          <w:color w:val="000000"/>
        </w:rPr>
      </w:pPr>
    </w:p>
    <w:p w14:paraId="52596343" w14:textId="77777777" w:rsidR="00664E0C" w:rsidRPr="00E85E07" w:rsidRDefault="00664E0C" w:rsidP="0033630D">
      <w:pPr>
        <w:widowControl/>
        <w:numPr>
          <w:ilvl w:val="0"/>
          <w:numId w:val="17"/>
        </w:numPr>
        <w:tabs>
          <w:tab w:val="clear" w:pos="720"/>
          <w:tab w:val="left" w:pos="468"/>
        </w:tabs>
        <w:autoSpaceDE w:val="0"/>
        <w:autoSpaceDN w:val="0"/>
        <w:adjustRightInd w:val="0"/>
        <w:ind w:left="468"/>
        <w:rPr>
          <w:rFonts w:ascii="Times New Roman" w:hAnsi="Times New Roman"/>
          <w:color w:val="000000"/>
        </w:rPr>
      </w:pPr>
      <w:r w:rsidRPr="00E85E07">
        <w:rPr>
          <w:rFonts w:ascii="Times New Roman" w:hAnsi="Times New Roman"/>
          <w:b/>
          <w:bCs/>
          <w:color w:val="000000"/>
        </w:rPr>
        <w:t xml:space="preserve">Risk </w:t>
      </w:r>
      <w:r w:rsidR="006C3522">
        <w:rPr>
          <w:rFonts w:ascii="Times New Roman" w:hAnsi="Times New Roman"/>
          <w:b/>
          <w:bCs/>
          <w:color w:val="000000"/>
        </w:rPr>
        <w:t>m</w:t>
      </w:r>
      <w:r w:rsidRPr="00E85E07">
        <w:rPr>
          <w:rFonts w:ascii="Times New Roman" w:hAnsi="Times New Roman"/>
          <w:b/>
          <w:bCs/>
          <w:color w:val="000000"/>
        </w:rPr>
        <w:t xml:space="preserve">anagement </w:t>
      </w:r>
      <w:r w:rsidR="006C3522">
        <w:rPr>
          <w:rFonts w:ascii="Times New Roman" w:hAnsi="Times New Roman"/>
          <w:b/>
          <w:bCs/>
          <w:color w:val="000000"/>
        </w:rPr>
        <w:t>p</w:t>
      </w:r>
      <w:r w:rsidRPr="00E85E07">
        <w:rPr>
          <w:rFonts w:ascii="Times New Roman" w:hAnsi="Times New Roman"/>
          <w:b/>
          <w:bCs/>
          <w:color w:val="000000"/>
        </w:rPr>
        <w:t>lan (RMP)</w:t>
      </w:r>
    </w:p>
    <w:p w14:paraId="4A41DDE0" w14:textId="77777777" w:rsidR="00664E0C" w:rsidRPr="00E85E07" w:rsidRDefault="00664E0C" w:rsidP="0033630D">
      <w:pPr>
        <w:widowControl/>
        <w:autoSpaceDE w:val="0"/>
        <w:autoSpaceDN w:val="0"/>
        <w:adjustRightInd w:val="0"/>
        <w:ind w:left="127"/>
        <w:rPr>
          <w:rFonts w:ascii="Times New Roman" w:hAnsi="Times New Roman"/>
          <w:color w:val="000000"/>
        </w:rPr>
      </w:pPr>
    </w:p>
    <w:p w14:paraId="5BE9C0BA" w14:textId="77777777" w:rsidR="00664E0C" w:rsidRPr="00D524A6" w:rsidRDefault="00664E0C" w:rsidP="0033630D">
      <w:pPr>
        <w:widowControl/>
        <w:autoSpaceDE w:val="0"/>
        <w:autoSpaceDN w:val="0"/>
        <w:adjustRightInd w:val="0"/>
        <w:ind w:left="127"/>
        <w:rPr>
          <w:rFonts w:ascii="Times New Roman" w:hAnsi="Times New Roman"/>
          <w:color w:val="000000"/>
          <w:lang w:val="en-GB"/>
        </w:rPr>
      </w:pPr>
      <w:r w:rsidRPr="00D524A6">
        <w:rPr>
          <w:rFonts w:ascii="Times New Roman" w:hAnsi="Times New Roman"/>
          <w:color w:val="000000"/>
          <w:lang w:val="en-GB"/>
        </w:rPr>
        <w:t xml:space="preserve">The </w:t>
      </w:r>
      <w:r w:rsidR="006C3522" w:rsidRPr="00D524A6">
        <w:rPr>
          <w:rFonts w:ascii="Times New Roman" w:hAnsi="Times New Roman"/>
          <w:color w:val="000000"/>
          <w:lang w:val="en-GB"/>
        </w:rPr>
        <w:t>marketing authorisation holder (</w:t>
      </w:r>
      <w:r w:rsidRPr="00D524A6">
        <w:rPr>
          <w:rFonts w:ascii="Times New Roman" w:hAnsi="Times New Roman"/>
          <w:color w:val="000000"/>
          <w:lang w:val="en-GB"/>
        </w:rPr>
        <w:t>MAH</w:t>
      </w:r>
      <w:r w:rsidR="006C3522" w:rsidRPr="00D524A6">
        <w:rPr>
          <w:rFonts w:ascii="Times New Roman" w:hAnsi="Times New Roman"/>
          <w:color w:val="000000"/>
          <w:lang w:val="en-GB"/>
        </w:rPr>
        <w:t>)</w:t>
      </w:r>
      <w:r w:rsidRPr="00D524A6">
        <w:rPr>
          <w:rFonts w:ascii="Times New Roman" w:hAnsi="Times New Roman"/>
          <w:color w:val="000000"/>
          <w:lang w:val="en-GB"/>
        </w:rPr>
        <w:t xml:space="preserve"> shall perform the required pharmacovigilance activities and interventions detailed in the agreed RMP presented in Module 1.8.2 of the marketing authorisation and any agreed subsequent updates of the RMP.</w:t>
      </w:r>
    </w:p>
    <w:p w14:paraId="31937E0E" w14:textId="77777777" w:rsidR="00664E0C" w:rsidRPr="00D524A6" w:rsidRDefault="00664E0C" w:rsidP="0033630D">
      <w:pPr>
        <w:widowControl/>
        <w:autoSpaceDE w:val="0"/>
        <w:autoSpaceDN w:val="0"/>
        <w:adjustRightInd w:val="0"/>
        <w:ind w:left="127"/>
        <w:rPr>
          <w:rFonts w:ascii="Times New Roman" w:hAnsi="Times New Roman"/>
          <w:color w:val="000000"/>
          <w:lang w:val="en-GB"/>
        </w:rPr>
      </w:pPr>
    </w:p>
    <w:p w14:paraId="0257BACD" w14:textId="77777777" w:rsidR="00664E0C" w:rsidRPr="00E85E07" w:rsidRDefault="00664E0C" w:rsidP="0033630D">
      <w:pPr>
        <w:widowControl/>
        <w:autoSpaceDE w:val="0"/>
        <w:autoSpaceDN w:val="0"/>
        <w:adjustRightInd w:val="0"/>
        <w:ind w:left="127"/>
        <w:rPr>
          <w:rFonts w:ascii="Times New Roman" w:hAnsi="Times New Roman"/>
          <w:color w:val="000000"/>
        </w:rPr>
      </w:pPr>
      <w:r w:rsidRPr="00E85E07">
        <w:rPr>
          <w:rFonts w:ascii="Times New Roman" w:hAnsi="Times New Roman"/>
          <w:color w:val="000000"/>
        </w:rPr>
        <w:t>An updated RMP should be submitted:</w:t>
      </w:r>
    </w:p>
    <w:p w14:paraId="7AA60A88" w14:textId="77777777" w:rsidR="00664E0C" w:rsidRPr="00E85E07" w:rsidRDefault="00664E0C" w:rsidP="00FA4903">
      <w:pPr>
        <w:widowControl/>
        <w:numPr>
          <w:ilvl w:val="0"/>
          <w:numId w:val="17"/>
        </w:numPr>
        <w:tabs>
          <w:tab w:val="clear" w:pos="720"/>
          <w:tab w:val="left" w:pos="828"/>
        </w:tabs>
        <w:autoSpaceDE w:val="0"/>
        <w:autoSpaceDN w:val="0"/>
        <w:adjustRightInd w:val="0"/>
        <w:ind w:left="828"/>
        <w:rPr>
          <w:rFonts w:ascii="Times New Roman" w:hAnsi="Times New Roman"/>
          <w:color w:val="000000"/>
        </w:rPr>
      </w:pPr>
      <w:r w:rsidRPr="00E85E07">
        <w:rPr>
          <w:rFonts w:ascii="Times New Roman" w:hAnsi="Times New Roman"/>
          <w:color w:val="000000"/>
        </w:rPr>
        <w:t>At the request of the European Medicines Agency;</w:t>
      </w:r>
    </w:p>
    <w:p w14:paraId="4EEF0F39" w14:textId="77777777" w:rsidR="00664E0C" w:rsidRPr="00E85E07" w:rsidRDefault="00664E0C" w:rsidP="00FA4903">
      <w:pPr>
        <w:widowControl/>
        <w:numPr>
          <w:ilvl w:val="0"/>
          <w:numId w:val="17"/>
        </w:numPr>
        <w:tabs>
          <w:tab w:val="clear" w:pos="720"/>
          <w:tab w:val="left" w:pos="828"/>
        </w:tabs>
        <w:autoSpaceDE w:val="0"/>
        <w:autoSpaceDN w:val="0"/>
        <w:adjustRightInd w:val="0"/>
        <w:ind w:left="828"/>
        <w:rPr>
          <w:rFonts w:ascii="Times New Roman" w:hAnsi="Times New Roman"/>
          <w:color w:val="000000"/>
        </w:rPr>
      </w:pPr>
      <w:r w:rsidRPr="00E85E07">
        <w:rPr>
          <w:rFonts w:ascii="Times New Roman" w:hAnsi="Times New Roman"/>
          <w:color w:val="000000"/>
        </w:rPr>
        <w:t xml:space="preserve">Whenever the risk management system is modified, especially as the result of new information being received that may lead to a significant change to the benefit/risk profile or </w:t>
      </w:r>
      <w:r w:rsidRPr="00E85E07">
        <w:rPr>
          <w:rFonts w:ascii="Times New Roman" w:hAnsi="Times New Roman"/>
          <w:color w:val="000000"/>
        </w:rPr>
        <w:lastRenderedPageBreak/>
        <w:t>as the result of an important (pharmacovigilance or risk minimisation) milestone being reached.</w:t>
      </w:r>
    </w:p>
    <w:p w14:paraId="4427EC60" w14:textId="360769FA" w:rsidR="00D15122" w:rsidRPr="00DB2E71" w:rsidRDefault="00664E0C" w:rsidP="00FA4903">
      <w:pPr>
        <w:widowControl/>
        <w:rPr>
          <w:rFonts w:ascii="Times New Roman" w:eastAsia="Times New Roman" w:hAnsi="Times New Roman"/>
          <w:bCs/>
        </w:rPr>
      </w:pPr>
      <w:r>
        <w:rPr>
          <w:rFonts w:ascii="Times New Roman" w:eastAsia="Times New Roman" w:hAnsi="Times New Roman"/>
          <w:bCs/>
          <w:sz w:val="20"/>
          <w:szCs w:val="20"/>
        </w:rPr>
        <w:br w:type="page"/>
      </w:r>
    </w:p>
    <w:p w14:paraId="55797DC0" w14:textId="77777777" w:rsidR="00780D36" w:rsidRPr="00DB2E71" w:rsidRDefault="00780D36" w:rsidP="00FA4903">
      <w:pPr>
        <w:widowControl/>
        <w:rPr>
          <w:rFonts w:ascii="Times New Roman" w:eastAsia="Times New Roman" w:hAnsi="Times New Roman"/>
          <w:bCs/>
        </w:rPr>
      </w:pPr>
    </w:p>
    <w:p w14:paraId="4AA40394" w14:textId="77777777" w:rsidR="00D15122" w:rsidRPr="00DB2E71" w:rsidRDefault="00D15122" w:rsidP="00FA4903">
      <w:pPr>
        <w:widowControl/>
        <w:rPr>
          <w:rFonts w:ascii="Times New Roman" w:eastAsia="Times New Roman" w:hAnsi="Times New Roman"/>
          <w:bCs/>
        </w:rPr>
      </w:pPr>
    </w:p>
    <w:p w14:paraId="112A2367" w14:textId="77777777" w:rsidR="00D15122" w:rsidRPr="00DB2E71" w:rsidRDefault="00D15122" w:rsidP="00FA4903">
      <w:pPr>
        <w:widowControl/>
        <w:rPr>
          <w:rFonts w:ascii="Times New Roman" w:eastAsia="Times New Roman" w:hAnsi="Times New Roman"/>
          <w:bCs/>
        </w:rPr>
      </w:pPr>
    </w:p>
    <w:p w14:paraId="189CE9B5" w14:textId="77777777" w:rsidR="00D15122" w:rsidRPr="00DB2E71" w:rsidRDefault="00D15122" w:rsidP="00FA4903">
      <w:pPr>
        <w:widowControl/>
        <w:rPr>
          <w:rFonts w:ascii="Times New Roman" w:eastAsia="Times New Roman" w:hAnsi="Times New Roman"/>
          <w:bCs/>
        </w:rPr>
      </w:pPr>
    </w:p>
    <w:p w14:paraId="56BE7C93" w14:textId="77777777" w:rsidR="00D15122" w:rsidRPr="00DB2E71" w:rsidRDefault="00D15122" w:rsidP="00FA4903">
      <w:pPr>
        <w:widowControl/>
        <w:rPr>
          <w:rFonts w:ascii="Times New Roman" w:eastAsia="Times New Roman" w:hAnsi="Times New Roman"/>
          <w:bCs/>
        </w:rPr>
      </w:pPr>
    </w:p>
    <w:p w14:paraId="64BDF99A" w14:textId="77777777" w:rsidR="00D15122" w:rsidRPr="00DB2E71" w:rsidRDefault="00D15122" w:rsidP="00FA4903">
      <w:pPr>
        <w:widowControl/>
        <w:rPr>
          <w:rFonts w:ascii="Times New Roman" w:eastAsia="Times New Roman" w:hAnsi="Times New Roman"/>
          <w:bCs/>
        </w:rPr>
      </w:pPr>
    </w:p>
    <w:p w14:paraId="671D7FDB" w14:textId="77777777" w:rsidR="00D15122" w:rsidRPr="00DB2E71" w:rsidRDefault="00D15122" w:rsidP="00FA4903">
      <w:pPr>
        <w:widowControl/>
        <w:rPr>
          <w:rFonts w:ascii="Times New Roman" w:eastAsia="Times New Roman" w:hAnsi="Times New Roman"/>
          <w:bCs/>
        </w:rPr>
      </w:pPr>
    </w:p>
    <w:p w14:paraId="71BED883" w14:textId="77777777" w:rsidR="00D15122" w:rsidRPr="00DB2E71" w:rsidRDefault="00D15122" w:rsidP="00FA4903">
      <w:pPr>
        <w:widowControl/>
        <w:rPr>
          <w:rFonts w:ascii="Times New Roman" w:eastAsia="Times New Roman" w:hAnsi="Times New Roman"/>
          <w:bCs/>
        </w:rPr>
      </w:pPr>
    </w:p>
    <w:p w14:paraId="4184FF45" w14:textId="77777777" w:rsidR="00D15122" w:rsidRPr="00DB2E71" w:rsidRDefault="00D15122" w:rsidP="00FA4903">
      <w:pPr>
        <w:widowControl/>
        <w:rPr>
          <w:rFonts w:ascii="Times New Roman" w:eastAsia="Times New Roman" w:hAnsi="Times New Roman"/>
          <w:bCs/>
        </w:rPr>
      </w:pPr>
    </w:p>
    <w:p w14:paraId="2641C047" w14:textId="77777777" w:rsidR="00D15122" w:rsidRPr="00DB2E71" w:rsidRDefault="00D15122" w:rsidP="00FA4903">
      <w:pPr>
        <w:widowControl/>
        <w:rPr>
          <w:rFonts w:ascii="Times New Roman" w:eastAsia="Times New Roman" w:hAnsi="Times New Roman"/>
          <w:bCs/>
        </w:rPr>
      </w:pPr>
    </w:p>
    <w:p w14:paraId="437A1ED6" w14:textId="77777777" w:rsidR="00D15122" w:rsidRPr="00DB2E71" w:rsidRDefault="00D15122" w:rsidP="00FA4903">
      <w:pPr>
        <w:widowControl/>
        <w:rPr>
          <w:rFonts w:ascii="Times New Roman" w:eastAsia="Times New Roman" w:hAnsi="Times New Roman"/>
          <w:bCs/>
        </w:rPr>
      </w:pPr>
    </w:p>
    <w:p w14:paraId="3EFDD6AD" w14:textId="77777777" w:rsidR="00D15122" w:rsidRPr="00DB2E71" w:rsidRDefault="00D15122" w:rsidP="00FA4903">
      <w:pPr>
        <w:widowControl/>
        <w:rPr>
          <w:rFonts w:ascii="Times New Roman" w:eastAsia="Times New Roman" w:hAnsi="Times New Roman"/>
          <w:bCs/>
        </w:rPr>
      </w:pPr>
    </w:p>
    <w:p w14:paraId="2B218A02" w14:textId="77777777" w:rsidR="00D15122" w:rsidRPr="00DB2E71" w:rsidRDefault="00D15122" w:rsidP="00FA4903">
      <w:pPr>
        <w:widowControl/>
        <w:rPr>
          <w:rFonts w:ascii="Times New Roman" w:eastAsia="Times New Roman" w:hAnsi="Times New Roman"/>
          <w:bCs/>
        </w:rPr>
      </w:pPr>
    </w:p>
    <w:p w14:paraId="40B83C6D" w14:textId="77777777" w:rsidR="00D15122" w:rsidRPr="00DB2E71" w:rsidRDefault="00D15122" w:rsidP="00FA4903">
      <w:pPr>
        <w:widowControl/>
        <w:rPr>
          <w:rFonts w:ascii="Times New Roman" w:eastAsia="Times New Roman" w:hAnsi="Times New Roman"/>
          <w:bCs/>
        </w:rPr>
      </w:pPr>
    </w:p>
    <w:p w14:paraId="76F3094C" w14:textId="77777777" w:rsidR="00D15122" w:rsidRPr="00DB2E71" w:rsidRDefault="00D15122" w:rsidP="00FA4903">
      <w:pPr>
        <w:widowControl/>
        <w:rPr>
          <w:rFonts w:ascii="Times New Roman" w:eastAsia="Times New Roman" w:hAnsi="Times New Roman"/>
          <w:bCs/>
        </w:rPr>
      </w:pPr>
    </w:p>
    <w:p w14:paraId="64B8916F" w14:textId="77777777" w:rsidR="00D15122" w:rsidRPr="00DB2E71" w:rsidRDefault="00D15122" w:rsidP="00FA4903">
      <w:pPr>
        <w:widowControl/>
        <w:rPr>
          <w:rFonts w:ascii="Times New Roman" w:eastAsia="Times New Roman" w:hAnsi="Times New Roman"/>
          <w:bCs/>
        </w:rPr>
      </w:pPr>
    </w:p>
    <w:p w14:paraId="17B02DA9" w14:textId="77777777" w:rsidR="00D15122" w:rsidRPr="00DB2E71" w:rsidRDefault="00D15122" w:rsidP="00FA4903">
      <w:pPr>
        <w:widowControl/>
        <w:rPr>
          <w:rFonts w:ascii="Times New Roman" w:eastAsia="Times New Roman" w:hAnsi="Times New Roman"/>
          <w:bCs/>
        </w:rPr>
      </w:pPr>
    </w:p>
    <w:p w14:paraId="5CD47A2B" w14:textId="77777777" w:rsidR="00D15122" w:rsidRPr="00DB2E71" w:rsidRDefault="00D15122" w:rsidP="00FA4903">
      <w:pPr>
        <w:widowControl/>
        <w:rPr>
          <w:rFonts w:ascii="Times New Roman" w:eastAsia="Times New Roman" w:hAnsi="Times New Roman"/>
          <w:bCs/>
        </w:rPr>
      </w:pPr>
    </w:p>
    <w:p w14:paraId="5E5FB24A" w14:textId="77777777" w:rsidR="00D15122" w:rsidRPr="00DB2E71" w:rsidRDefault="00D15122" w:rsidP="00FA4903">
      <w:pPr>
        <w:widowControl/>
        <w:rPr>
          <w:rFonts w:ascii="Times New Roman" w:eastAsia="Times New Roman" w:hAnsi="Times New Roman"/>
          <w:bCs/>
        </w:rPr>
      </w:pPr>
    </w:p>
    <w:p w14:paraId="1847A597" w14:textId="77777777" w:rsidR="00D15122" w:rsidRPr="00DB2E71" w:rsidRDefault="00D15122" w:rsidP="00FA4903">
      <w:pPr>
        <w:widowControl/>
        <w:rPr>
          <w:rFonts w:ascii="Times New Roman" w:eastAsia="Times New Roman" w:hAnsi="Times New Roman"/>
          <w:bCs/>
        </w:rPr>
      </w:pPr>
    </w:p>
    <w:p w14:paraId="0FA84A21" w14:textId="77777777" w:rsidR="00D15122" w:rsidRPr="00DB2E71" w:rsidRDefault="00D15122" w:rsidP="00FA4903">
      <w:pPr>
        <w:widowControl/>
        <w:rPr>
          <w:rFonts w:ascii="Times New Roman" w:eastAsia="Times New Roman" w:hAnsi="Times New Roman"/>
          <w:bCs/>
        </w:rPr>
      </w:pPr>
    </w:p>
    <w:p w14:paraId="46309746" w14:textId="77777777" w:rsidR="00D15122" w:rsidRPr="00DB2E71" w:rsidRDefault="00D15122" w:rsidP="00FA4903">
      <w:pPr>
        <w:widowControl/>
        <w:rPr>
          <w:rFonts w:ascii="Times New Roman" w:eastAsia="Times New Roman" w:hAnsi="Times New Roman"/>
          <w:bCs/>
        </w:rPr>
      </w:pPr>
    </w:p>
    <w:p w14:paraId="5128369D" w14:textId="77777777" w:rsidR="00D15122" w:rsidRPr="00DB2E71" w:rsidRDefault="00D15122" w:rsidP="00FA4903">
      <w:pPr>
        <w:widowControl/>
        <w:jc w:val="center"/>
        <w:rPr>
          <w:rFonts w:ascii="Times New Roman" w:eastAsia="Times New Roman" w:hAnsi="Times New Roman"/>
          <w:bCs/>
        </w:rPr>
      </w:pPr>
    </w:p>
    <w:p w14:paraId="0EC40B3E" w14:textId="77777777" w:rsidR="00D15122" w:rsidRPr="00350645" w:rsidRDefault="009B0756" w:rsidP="00FA4903">
      <w:pPr>
        <w:widowControl/>
        <w:tabs>
          <w:tab w:val="left" w:pos="3754"/>
        </w:tabs>
        <w:ind w:left="-269"/>
        <w:jc w:val="center"/>
        <w:rPr>
          <w:rFonts w:ascii="Times New Roman" w:hAnsi="Times New Roman"/>
          <w:b/>
        </w:rPr>
      </w:pPr>
      <w:r w:rsidRPr="00350645">
        <w:rPr>
          <w:rFonts w:ascii="Times New Roman" w:hAnsi="Times New Roman"/>
          <w:b/>
        </w:rPr>
        <w:t>ANNEX III</w:t>
      </w:r>
    </w:p>
    <w:p w14:paraId="11EFF3B6" w14:textId="77777777" w:rsidR="00D15122" w:rsidRPr="00350645" w:rsidRDefault="00D15122" w:rsidP="00FA4903">
      <w:pPr>
        <w:widowControl/>
        <w:tabs>
          <w:tab w:val="left" w:pos="3754"/>
        </w:tabs>
        <w:ind w:left="-269"/>
        <w:jc w:val="center"/>
        <w:rPr>
          <w:rFonts w:ascii="Times New Roman" w:hAnsi="Times New Roman"/>
          <w:b/>
        </w:rPr>
      </w:pPr>
    </w:p>
    <w:p w14:paraId="3D654AB5" w14:textId="77777777" w:rsidR="00D15122" w:rsidRPr="00350645" w:rsidRDefault="009B0756" w:rsidP="00FA4903">
      <w:pPr>
        <w:widowControl/>
        <w:tabs>
          <w:tab w:val="left" w:pos="3754"/>
        </w:tabs>
        <w:ind w:left="-269"/>
        <w:jc w:val="center"/>
        <w:rPr>
          <w:rFonts w:ascii="Times New Roman" w:hAnsi="Times New Roman"/>
          <w:b/>
        </w:rPr>
      </w:pPr>
      <w:r w:rsidRPr="003E37B0">
        <w:rPr>
          <w:rFonts w:ascii="Times New Roman" w:hAnsi="Times New Roman"/>
          <w:b/>
        </w:rPr>
        <w:t>LABELLING AND PACKAGE LEAFLET</w:t>
      </w:r>
    </w:p>
    <w:p w14:paraId="71EFE76E" w14:textId="77777777" w:rsidR="00D15122" w:rsidRPr="003E37B0" w:rsidRDefault="00AF70F6" w:rsidP="00FA4903">
      <w:pPr>
        <w:widowControl/>
        <w:rPr>
          <w:rFonts w:ascii="Times New Roman" w:eastAsia="Times New Roman" w:hAnsi="Times New Roman"/>
          <w:bCs/>
          <w:sz w:val="20"/>
          <w:szCs w:val="20"/>
        </w:rPr>
      </w:pPr>
      <w:r w:rsidRPr="00874DF8">
        <w:rPr>
          <w:rFonts w:ascii="Times New Roman" w:eastAsia="Times New Roman" w:hAnsi="Times New Roman"/>
        </w:rPr>
        <w:br w:type="page"/>
      </w:r>
    </w:p>
    <w:p w14:paraId="1B8E5376" w14:textId="564865F9" w:rsidR="00D15122" w:rsidRDefault="00D15122" w:rsidP="00FA4903">
      <w:pPr>
        <w:widowControl/>
        <w:rPr>
          <w:rFonts w:ascii="Times New Roman" w:eastAsia="Times New Roman" w:hAnsi="Times New Roman"/>
          <w:bCs/>
        </w:rPr>
      </w:pPr>
    </w:p>
    <w:p w14:paraId="327CDC92" w14:textId="77777777" w:rsidR="00780D36" w:rsidRPr="00DB2E71" w:rsidRDefault="00780D36" w:rsidP="00FA4903">
      <w:pPr>
        <w:widowControl/>
        <w:rPr>
          <w:rFonts w:ascii="Times New Roman" w:eastAsia="Times New Roman" w:hAnsi="Times New Roman"/>
          <w:bCs/>
        </w:rPr>
      </w:pPr>
    </w:p>
    <w:p w14:paraId="3E2489F1" w14:textId="77777777" w:rsidR="00D15122" w:rsidRPr="00DB2E71" w:rsidRDefault="00D15122" w:rsidP="00FA4903">
      <w:pPr>
        <w:widowControl/>
        <w:rPr>
          <w:rFonts w:ascii="Times New Roman" w:eastAsia="Times New Roman" w:hAnsi="Times New Roman"/>
          <w:bCs/>
        </w:rPr>
      </w:pPr>
    </w:p>
    <w:p w14:paraId="1ACCC59C" w14:textId="77777777" w:rsidR="00D15122" w:rsidRPr="00DB2E71" w:rsidRDefault="00D15122" w:rsidP="00FA4903">
      <w:pPr>
        <w:widowControl/>
        <w:rPr>
          <w:rFonts w:ascii="Times New Roman" w:eastAsia="Times New Roman" w:hAnsi="Times New Roman"/>
          <w:bCs/>
        </w:rPr>
      </w:pPr>
    </w:p>
    <w:p w14:paraId="3CC5AA18" w14:textId="77777777" w:rsidR="00D15122" w:rsidRPr="00DB2E71" w:rsidRDefault="00D15122" w:rsidP="00FA4903">
      <w:pPr>
        <w:widowControl/>
        <w:rPr>
          <w:rFonts w:ascii="Times New Roman" w:eastAsia="Times New Roman" w:hAnsi="Times New Roman"/>
          <w:bCs/>
        </w:rPr>
      </w:pPr>
    </w:p>
    <w:p w14:paraId="061B2BF2" w14:textId="77777777" w:rsidR="00D15122" w:rsidRPr="00DB2E71" w:rsidRDefault="00D15122" w:rsidP="00FA4903">
      <w:pPr>
        <w:widowControl/>
        <w:rPr>
          <w:rFonts w:ascii="Times New Roman" w:eastAsia="Times New Roman" w:hAnsi="Times New Roman"/>
          <w:bCs/>
        </w:rPr>
      </w:pPr>
    </w:p>
    <w:p w14:paraId="5B71927E" w14:textId="77777777" w:rsidR="00D15122" w:rsidRPr="00DB2E71" w:rsidRDefault="00D15122" w:rsidP="00FA4903">
      <w:pPr>
        <w:widowControl/>
        <w:rPr>
          <w:rFonts w:ascii="Times New Roman" w:eastAsia="Times New Roman" w:hAnsi="Times New Roman"/>
          <w:bCs/>
        </w:rPr>
      </w:pPr>
    </w:p>
    <w:p w14:paraId="2F0DD2BA" w14:textId="77777777" w:rsidR="00D15122" w:rsidRPr="00DB2E71" w:rsidRDefault="00D15122" w:rsidP="00FA4903">
      <w:pPr>
        <w:widowControl/>
        <w:rPr>
          <w:rFonts w:ascii="Times New Roman" w:eastAsia="Times New Roman" w:hAnsi="Times New Roman"/>
          <w:bCs/>
        </w:rPr>
      </w:pPr>
    </w:p>
    <w:p w14:paraId="4059F313" w14:textId="77777777" w:rsidR="00D15122" w:rsidRPr="00DB2E71" w:rsidRDefault="00D15122" w:rsidP="00FA4903">
      <w:pPr>
        <w:widowControl/>
        <w:rPr>
          <w:rFonts w:ascii="Times New Roman" w:eastAsia="Times New Roman" w:hAnsi="Times New Roman"/>
          <w:bCs/>
        </w:rPr>
      </w:pPr>
    </w:p>
    <w:p w14:paraId="55CF0102" w14:textId="77777777" w:rsidR="00D15122" w:rsidRPr="00DB2E71" w:rsidRDefault="00D15122" w:rsidP="00FA4903">
      <w:pPr>
        <w:widowControl/>
        <w:rPr>
          <w:rFonts w:ascii="Times New Roman" w:eastAsia="Times New Roman" w:hAnsi="Times New Roman"/>
          <w:bCs/>
        </w:rPr>
      </w:pPr>
    </w:p>
    <w:p w14:paraId="01669328" w14:textId="77777777" w:rsidR="00D15122" w:rsidRPr="00DB2E71" w:rsidRDefault="00D15122" w:rsidP="00FA4903">
      <w:pPr>
        <w:widowControl/>
        <w:rPr>
          <w:rFonts w:ascii="Times New Roman" w:eastAsia="Times New Roman" w:hAnsi="Times New Roman"/>
          <w:bCs/>
        </w:rPr>
      </w:pPr>
    </w:p>
    <w:p w14:paraId="57280872" w14:textId="77777777" w:rsidR="00D15122" w:rsidRPr="00DB2E71" w:rsidRDefault="00D15122" w:rsidP="00FA4903">
      <w:pPr>
        <w:widowControl/>
        <w:rPr>
          <w:rFonts w:ascii="Times New Roman" w:eastAsia="Times New Roman" w:hAnsi="Times New Roman"/>
          <w:bCs/>
        </w:rPr>
      </w:pPr>
    </w:p>
    <w:p w14:paraId="35D8EFFB" w14:textId="77777777" w:rsidR="00D15122" w:rsidRPr="00DB2E71" w:rsidRDefault="00D15122" w:rsidP="00FA4903">
      <w:pPr>
        <w:widowControl/>
        <w:rPr>
          <w:rFonts w:ascii="Times New Roman" w:eastAsia="Times New Roman" w:hAnsi="Times New Roman"/>
          <w:bCs/>
        </w:rPr>
      </w:pPr>
    </w:p>
    <w:p w14:paraId="5E7B4B12" w14:textId="77777777" w:rsidR="00D15122" w:rsidRPr="00DB2E71" w:rsidRDefault="00D15122" w:rsidP="00FA4903">
      <w:pPr>
        <w:widowControl/>
        <w:rPr>
          <w:rFonts w:ascii="Times New Roman" w:eastAsia="Times New Roman" w:hAnsi="Times New Roman"/>
          <w:bCs/>
        </w:rPr>
      </w:pPr>
    </w:p>
    <w:p w14:paraId="3AFBD80B" w14:textId="77777777" w:rsidR="00D15122" w:rsidRPr="00DB2E71" w:rsidRDefault="00D15122" w:rsidP="00FA4903">
      <w:pPr>
        <w:widowControl/>
        <w:rPr>
          <w:rFonts w:ascii="Times New Roman" w:eastAsia="Times New Roman" w:hAnsi="Times New Roman"/>
          <w:bCs/>
        </w:rPr>
      </w:pPr>
    </w:p>
    <w:p w14:paraId="6A9BE40D" w14:textId="77777777" w:rsidR="00D15122" w:rsidRPr="00DB2E71" w:rsidRDefault="00D15122" w:rsidP="00FA4903">
      <w:pPr>
        <w:widowControl/>
        <w:rPr>
          <w:rFonts w:ascii="Times New Roman" w:eastAsia="Times New Roman" w:hAnsi="Times New Roman"/>
          <w:bCs/>
        </w:rPr>
      </w:pPr>
    </w:p>
    <w:p w14:paraId="7988C08E" w14:textId="77777777" w:rsidR="00D15122" w:rsidRPr="00DB2E71" w:rsidRDefault="00D15122" w:rsidP="00FA4903">
      <w:pPr>
        <w:widowControl/>
        <w:rPr>
          <w:rFonts w:ascii="Times New Roman" w:eastAsia="Times New Roman" w:hAnsi="Times New Roman"/>
          <w:bCs/>
        </w:rPr>
      </w:pPr>
    </w:p>
    <w:p w14:paraId="0E4FEEC4" w14:textId="77777777" w:rsidR="00D15122" w:rsidRPr="00DB2E71" w:rsidRDefault="00D15122" w:rsidP="00FA4903">
      <w:pPr>
        <w:widowControl/>
        <w:rPr>
          <w:rFonts w:ascii="Times New Roman" w:eastAsia="Times New Roman" w:hAnsi="Times New Roman"/>
          <w:bCs/>
        </w:rPr>
      </w:pPr>
    </w:p>
    <w:p w14:paraId="2B878D53" w14:textId="77777777" w:rsidR="00D15122" w:rsidRPr="00DB2E71" w:rsidRDefault="00D15122" w:rsidP="00FA4903">
      <w:pPr>
        <w:widowControl/>
        <w:rPr>
          <w:rFonts w:ascii="Times New Roman" w:eastAsia="Times New Roman" w:hAnsi="Times New Roman"/>
          <w:bCs/>
        </w:rPr>
      </w:pPr>
    </w:p>
    <w:p w14:paraId="0A4584DE" w14:textId="77777777" w:rsidR="00D15122" w:rsidRPr="00DB2E71" w:rsidRDefault="00D15122" w:rsidP="00FA4903">
      <w:pPr>
        <w:widowControl/>
        <w:rPr>
          <w:rFonts w:ascii="Times New Roman" w:eastAsia="Times New Roman" w:hAnsi="Times New Roman"/>
          <w:bCs/>
        </w:rPr>
      </w:pPr>
    </w:p>
    <w:p w14:paraId="2806F8B7" w14:textId="77777777" w:rsidR="00D15122" w:rsidRPr="00DB2E71" w:rsidRDefault="00D15122" w:rsidP="00FA4903">
      <w:pPr>
        <w:widowControl/>
        <w:rPr>
          <w:rFonts w:ascii="Times New Roman" w:eastAsia="Times New Roman" w:hAnsi="Times New Roman"/>
          <w:bCs/>
        </w:rPr>
      </w:pPr>
    </w:p>
    <w:p w14:paraId="2E804392" w14:textId="77777777" w:rsidR="00D15122" w:rsidRPr="00DB2E71" w:rsidRDefault="00D15122" w:rsidP="00FA4903">
      <w:pPr>
        <w:widowControl/>
        <w:rPr>
          <w:rFonts w:ascii="Times New Roman" w:eastAsia="Times New Roman" w:hAnsi="Times New Roman"/>
          <w:bCs/>
        </w:rPr>
      </w:pPr>
    </w:p>
    <w:p w14:paraId="09AD0FA2" w14:textId="77777777" w:rsidR="00D15122" w:rsidRPr="00DB2E71" w:rsidRDefault="00D15122" w:rsidP="00FA4903">
      <w:pPr>
        <w:widowControl/>
        <w:jc w:val="center"/>
        <w:rPr>
          <w:rFonts w:ascii="Times New Roman" w:eastAsia="Times New Roman" w:hAnsi="Times New Roman"/>
          <w:bCs/>
        </w:rPr>
      </w:pPr>
    </w:p>
    <w:p w14:paraId="4F3D7A4A" w14:textId="77777777" w:rsidR="00D15122" w:rsidRPr="003E37B0" w:rsidRDefault="00193D64" w:rsidP="00FA4903">
      <w:pPr>
        <w:widowControl/>
        <w:tabs>
          <w:tab w:val="left" w:pos="3754"/>
        </w:tabs>
        <w:ind w:left="-269"/>
        <w:jc w:val="center"/>
        <w:rPr>
          <w:rFonts w:ascii="Times New Roman" w:eastAsia="Times New Roman" w:hAnsi="Times New Roman"/>
          <w:b/>
        </w:rPr>
      </w:pPr>
      <w:bookmarkStart w:id="10" w:name="A._LABELLING"/>
      <w:bookmarkEnd w:id="10"/>
      <w:r>
        <w:rPr>
          <w:rFonts w:ascii="Times New Roman" w:hAnsi="Times New Roman"/>
          <w:b/>
        </w:rPr>
        <w:t xml:space="preserve">A. </w:t>
      </w:r>
      <w:r w:rsidR="009B0756" w:rsidRPr="003E37B0">
        <w:rPr>
          <w:rFonts w:ascii="Times New Roman" w:hAnsi="Times New Roman"/>
          <w:b/>
        </w:rPr>
        <w:t>LABELLING</w:t>
      </w:r>
    </w:p>
    <w:p w14:paraId="04894AD1" w14:textId="77777777" w:rsidR="00D15122" w:rsidRPr="003E37B0" w:rsidRDefault="00AF70F6" w:rsidP="00FA4903">
      <w:pPr>
        <w:widowControl/>
        <w:rPr>
          <w:rFonts w:ascii="Times New Roman" w:eastAsia="Times New Roman" w:hAnsi="Times New Roman"/>
          <w:bCs/>
        </w:rPr>
      </w:pPr>
      <w:r>
        <w:rPr>
          <w:rFonts w:ascii="Times New Roman" w:eastAsia="Times New Roman" w:hAnsi="Times New Roman"/>
        </w:rPr>
        <w:br w:type="page"/>
      </w:r>
    </w:p>
    <w:p w14:paraId="2207F6EA" w14:textId="7A62A761" w:rsidR="00D15122" w:rsidRPr="003E37B0" w:rsidRDefault="002D0E76" w:rsidP="00FA4903">
      <w:pPr>
        <w:widowControl/>
        <w:spacing w:line="200" w:lineRule="atLeast"/>
        <w:rPr>
          <w:rFonts w:ascii="Times New Roman" w:eastAsia="Times New Roman" w:hAnsi="Times New Roman"/>
        </w:rPr>
      </w:pPr>
      <w:r>
        <w:rPr>
          <w:noProof/>
        </w:rPr>
        <w:lastRenderedPageBreak/>
        <mc:AlternateContent>
          <mc:Choice Requires="wps">
            <w:drawing>
              <wp:inline distT="0" distB="0" distL="0" distR="0" wp14:anchorId="2A0ED446" wp14:editId="03A8B634">
                <wp:extent cx="5897880" cy="487680"/>
                <wp:effectExtent l="0" t="0" r="7620" b="7620"/>
                <wp:docPr id="86" name="Text Box 18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48768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56DB455D" w14:textId="77777777" w:rsidR="00795170" w:rsidRDefault="00795170">
                            <w:pPr>
                              <w:spacing w:line="251" w:lineRule="exact"/>
                              <w:ind w:left="102"/>
                              <w:rPr>
                                <w:rFonts w:ascii="Times New Roman" w:eastAsia="Times New Roman" w:hAnsi="Times New Roman"/>
                              </w:rPr>
                            </w:pPr>
                            <w:r>
                              <w:rPr>
                                <w:rFonts w:ascii="Times New Roman"/>
                                <w:b/>
                                <w:spacing w:val="-2"/>
                              </w:rPr>
                              <w:t>PARTICULARS</w:t>
                            </w:r>
                            <w:r>
                              <w:rPr>
                                <w:rFonts w:ascii="Times New Roman"/>
                                <w:b/>
                                <w:spacing w:val="-1"/>
                              </w:rPr>
                              <w:t xml:space="preserve"> TO</w:t>
                            </w:r>
                            <w:r>
                              <w:rPr>
                                <w:rFonts w:ascii="Times New Roman"/>
                                <w:b/>
                                <w:spacing w:val="1"/>
                              </w:rPr>
                              <w:t xml:space="preserve"> </w:t>
                            </w:r>
                            <w:r>
                              <w:rPr>
                                <w:rFonts w:ascii="Times New Roman"/>
                                <w:b/>
                                <w:spacing w:val="-2"/>
                              </w:rPr>
                              <w:t>APPEAR</w:t>
                            </w:r>
                            <w:r>
                              <w:rPr>
                                <w:rFonts w:ascii="Times New Roman"/>
                                <w:b/>
                                <w:spacing w:val="-1"/>
                              </w:rPr>
                              <w:t xml:space="preserve"> </w:t>
                            </w:r>
                            <w:r>
                              <w:rPr>
                                <w:rFonts w:ascii="Times New Roman"/>
                                <w:b/>
                              </w:rPr>
                              <w:t>ON</w:t>
                            </w:r>
                            <w:r>
                              <w:rPr>
                                <w:rFonts w:ascii="Times New Roman"/>
                                <w:b/>
                                <w:spacing w:val="-1"/>
                              </w:rPr>
                              <w:t xml:space="preserve"> </w:t>
                            </w:r>
                            <w:r>
                              <w:rPr>
                                <w:rFonts w:ascii="Times New Roman"/>
                                <w:b/>
                              </w:rPr>
                              <w:t>THE</w:t>
                            </w:r>
                            <w:r>
                              <w:rPr>
                                <w:rFonts w:ascii="Times New Roman"/>
                                <w:b/>
                                <w:spacing w:val="-1"/>
                              </w:rPr>
                              <w:t xml:space="preserve"> OUTER</w:t>
                            </w:r>
                            <w:r>
                              <w:rPr>
                                <w:rFonts w:ascii="Times New Roman"/>
                                <w:b/>
                                <w:spacing w:val="-4"/>
                              </w:rPr>
                              <w:t xml:space="preserve"> </w:t>
                            </w:r>
                            <w:r>
                              <w:rPr>
                                <w:rFonts w:ascii="Times New Roman"/>
                                <w:b/>
                                <w:spacing w:val="-2"/>
                              </w:rPr>
                              <w:t>PACKAGING</w:t>
                            </w:r>
                          </w:p>
                          <w:p w14:paraId="3500F42D" w14:textId="77777777" w:rsidR="00795170" w:rsidRPr="001A4F16" w:rsidRDefault="00795170">
                            <w:pPr>
                              <w:rPr>
                                <w:rFonts w:ascii="Times New Roman" w:eastAsia="Times New Roman" w:hAnsi="Times New Roman"/>
                                <w:bCs/>
                              </w:rPr>
                            </w:pPr>
                          </w:p>
                          <w:p w14:paraId="00A431B3" w14:textId="77777777" w:rsidR="00795170" w:rsidRDefault="00795170">
                            <w:pPr>
                              <w:spacing w:line="252" w:lineRule="exact"/>
                              <w:ind w:left="102"/>
                              <w:rPr>
                                <w:rFonts w:ascii="Times New Roman" w:eastAsia="Times New Roman" w:hAnsi="Times New Roman"/>
                              </w:rPr>
                            </w:pPr>
                            <w:r>
                              <w:rPr>
                                <w:rFonts w:ascii="Times New Roman"/>
                                <w:b/>
                                <w:spacing w:val="-1"/>
                              </w:rPr>
                              <w:t>CARTON</w:t>
                            </w:r>
                          </w:p>
                        </w:txbxContent>
                      </wps:txbx>
                      <wps:bodyPr rot="0" vert="horz" wrap="square" lIns="0" tIns="0" rIns="0" bIns="0" anchor="t" anchorCtr="0" upright="1">
                        <a:noAutofit/>
                      </wps:bodyPr>
                    </wps:wsp>
                  </a:graphicData>
                </a:graphic>
              </wp:inline>
            </w:drawing>
          </mc:Choice>
          <mc:Fallback>
            <w:pict>
              <v:shapetype w14:anchorId="2A0ED446" id="_x0000_t202" coordsize="21600,21600" o:spt="202" path="m,l,21600r21600,l21600,xe">
                <v:stroke joinstyle="miter"/>
                <v:path gradientshapeok="t" o:connecttype="rect"/>
              </v:shapetype>
              <v:shape id="Text Box 183" o:spid="_x0000_s1026" type="#_x0000_t202" style="width:464.4pt;height:38.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ra5TBwIAAPIDAAAOAAAAZHJzL2Uyb0RvYy54bWysU9tu2zAMfR+wfxD0vjjptsY14hRdug4D&#10;ugvQ7gNkWbaFyaJGKbGzrx8lO2mxvRXTg0CJ1CF5eLS5HnvDDgq9Blvy1WLJmbISam3bkv94vHuT&#10;c+aDsLUwYFXJj8rz6+3rV5vBFeoCOjC1QkYg1heDK3kXgiuyzMtO9cIvwClLzgawF4GO2GY1ioHQ&#10;e5NdLJeX2QBYOwSpvKfb28nJtwm/aZQM35rGq8BMyam2kHZMexX3bLsRRYvCdVrOZYgXVNELbSnp&#10;GepWBMH2qP+B6rVE8NCEhYQ+g6bRUqUeqJvV8q9uHjrhVOqFyPHuTJP/f7Dy6+HBfUcWxg8w0gBT&#10;E97dg/zpmYVdJ2yrbhBh6JSoKfEqUpYNzhfz00i1L3wEqYYvUNOQxT5AAhob7CMr1CcjdBrA8Uy6&#10;GgOTdPk+v1rnObkk+d7l60uyYwpRnF479OGTgp5Fo+RIQ03o4nDvwxR6ConJLNxpY9JgjWVDyddv&#10;11dTX2B0HZ0xzGNb7Qyyg4jSSGvO65+H9TqQQI3uS56fg0QR2fho65QlCG0mm4o2dqYnMjJxE8Zq&#10;pMBIUwX1kYhCmIRIH4eMDvA3ZwOJsOT+116g4sx8tkR2VOzJwJNRnQxhJT0teeBsMndhUvbeoW47&#10;Qp7GaeGGBtLoxNVTFXOdJKzE9vwJonKfn1PU01fd/gEAAP//AwBQSwMEFAAGAAgAAAAhAEGCxPHc&#10;AAAABAEAAA8AAABkcnMvZG93bnJldi54bWxMj0FPwkAQhe8m/ofNmHiTrZBgLd0SQiJGDwSQC7eh&#10;O7bV7mzTXaD+e0cvennJ5E3e+14+H1yrztSHxrOB+1ECirj0tuHKwP7t6S4FFSKyxdYzGfiiAPPi&#10;+irHzPoLb+m8i5WSEA4ZGqhj7DKtQ1mTwzDyHbF47753GOXsK217vEi4a/U4SabaYcPSUGNHy5rK&#10;z93JGdh+2NXL82u5btarxd7hcnKwm4kxtzfDYgYq0hD/nuEHX9ChEKajP7ENqjUgQ+Kvivc4TmXG&#10;0cDDNAVd5Po/fPENAAD//wMAUEsBAi0AFAAGAAgAAAAhALaDOJL+AAAA4QEAABMAAAAAAAAAAAAA&#10;AAAAAAAAAFtDb250ZW50X1R5cGVzXS54bWxQSwECLQAUAAYACAAAACEAOP0h/9YAAACUAQAACwAA&#10;AAAAAAAAAAAAAAAvAQAAX3JlbHMvLnJlbHNQSwECLQAUAAYACAAAACEAxK2uUwcCAADyAwAADgAA&#10;AAAAAAAAAAAAAAAuAgAAZHJzL2Uyb0RvYy54bWxQSwECLQAUAAYACAAAACEAQYLE8dwAAAAEAQAA&#10;DwAAAAAAAAAAAAAAAABhBAAAZHJzL2Rvd25yZXYueG1sUEsFBgAAAAAEAAQA8wAAAGoFAAAAAA==&#10;" filled="f" strokeweight=".20497mm">
                <v:textbox inset="0,0,0,0">
                  <w:txbxContent>
                    <w:p w14:paraId="56DB455D" w14:textId="77777777" w:rsidR="00795170" w:rsidRDefault="00795170">
                      <w:pPr>
                        <w:spacing w:line="251" w:lineRule="exact"/>
                        <w:ind w:left="102"/>
                        <w:rPr>
                          <w:rFonts w:ascii="Times New Roman" w:eastAsia="Times New Roman" w:hAnsi="Times New Roman"/>
                        </w:rPr>
                      </w:pPr>
                      <w:r>
                        <w:rPr>
                          <w:rFonts w:ascii="Times New Roman"/>
                          <w:b/>
                          <w:spacing w:val="-2"/>
                        </w:rPr>
                        <w:t>PARTICULARS</w:t>
                      </w:r>
                      <w:r>
                        <w:rPr>
                          <w:rFonts w:ascii="Times New Roman"/>
                          <w:b/>
                          <w:spacing w:val="-1"/>
                        </w:rPr>
                        <w:t xml:space="preserve"> TO</w:t>
                      </w:r>
                      <w:r>
                        <w:rPr>
                          <w:rFonts w:ascii="Times New Roman"/>
                          <w:b/>
                          <w:spacing w:val="1"/>
                        </w:rPr>
                        <w:t xml:space="preserve"> </w:t>
                      </w:r>
                      <w:r>
                        <w:rPr>
                          <w:rFonts w:ascii="Times New Roman"/>
                          <w:b/>
                          <w:spacing w:val="-2"/>
                        </w:rPr>
                        <w:t>APPEAR</w:t>
                      </w:r>
                      <w:r>
                        <w:rPr>
                          <w:rFonts w:ascii="Times New Roman"/>
                          <w:b/>
                          <w:spacing w:val="-1"/>
                        </w:rPr>
                        <w:t xml:space="preserve"> </w:t>
                      </w:r>
                      <w:r>
                        <w:rPr>
                          <w:rFonts w:ascii="Times New Roman"/>
                          <w:b/>
                        </w:rPr>
                        <w:t>ON</w:t>
                      </w:r>
                      <w:r>
                        <w:rPr>
                          <w:rFonts w:ascii="Times New Roman"/>
                          <w:b/>
                          <w:spacing w:val="-1"/>
                        </w:rPr>
                        <w:t xml:space="preserve"> </w:t>
                      </w:r>
                      <w:r>
                        <w:rPr>
                          <w:rFonts w:ascii="Times New Roman"/>
                          <w:b/>
                        </w:rPr>
                        <w:t>THE</w:t>
                      </w:r>
                      <w:r>
                        <w:rPr>
                          <w:rFonts w:ascii="Times New Roman"/>
                          <w:b/>
                          <w:spacing w:val="-1"/>
                        </w:rPr>
                        <w:t xml:space="preserve"> OUTER</w:t>
                      </w:r>
                      <w:r>
                        <w:rPr>
                          <w:rFonts w:ascii="Times New Roman"/>
                          <w:b/>
                          <w:spacing w:val="-4"/>
                        </w:rPr>
                        <w:t xml:space="preserve"> </w:t>
                      </w:r>
                      <w:r>
                        <w:rPr>
                          <w:rFonts w:ascii="Times New Roman"/>
                          <w:b/>
                          <w:spacing w:val="-2"/>
                        </w:rPr>
                        <w:t>PACKAGING</w:t>
                      </w:r>
                    </w:p>
                    <w:p w14:paraId="3500F42D" w14:textId="77777777" w:rsidR="00795170" w:rsidRPr="001A4F16" w:rsidRDefault="00795170">
                      <w:pPr>
                        <w:rPr>
                          <w:rFonts w:ascii="Times New Roman" w:eastAsia="Times New Roman" w:hAnsi="Times New Roman"/>
                          <w:bCs/>
                        </w:rPr>
                      </w:pPr>
                    </w:p>
                    <w:p w14:paraId="00A431B3" w14:textId="77777777" w:rsidR="00795170" w:rsidRDefault="00795170">
                      <w:pPr>
                        <w:spacing w:line="252" w:lineRule="exact"/>
                        <w:ind w:left="102"/>
                        <w:rPr>
                          <w:rFonts w:ascii="Times New Roman" w:eastAsia="Times New Roman" w:hAnsi="Times New Roman"/>
                        </w:rPr>
                      </w:pPr>
                      <w:r>
                        <w:rPr>
                          <w:rFonts w:ascii="Times New Roman"/>
                          <w:b/>
                          <w:spacing w:val="-1"/>
                        </w:rPr>
                        <w:t>CARTON</w:t>
                      </w:r>
                    </w:p>
                  </w:txbxContent>
                </v:textbox>
                <w10:anchorlock/>
              </v:shape>
            </w:pict>
          </mc:Fallback>
        </mc:AlternateContent>
      </w:r>
    </w:p>
    <w:p w14:paraId="26983152" w14:textId="77777777" w:rsidR="00D15122" w:rsidRPr="003E37B0" w:rsidRDefault="00D15122" w:rsidP="00FA4903">
      <w:pPr>
        <w:widowControl/>
        <w:rPr>
          <w:rFonts w:ascii="Times New Roman" w:eastAsia="Times New Roman" w:hAnsi="Times New Roman"/>
          <w:bCs/>
        </w:rPr>
      </w:pPr>
    </w:p>
    <w:p w14:paraId="37A8E71D" w14:textId="77777777" w:rsidR="00D15122" w:rsidRPr="003E37B0" w:rsidRDefault="00D15122" w:rsidP="00FA4903">
      <w:pPr>
        <w:widowControl/>
        <w:rPr>
          <w:rFonts w:ascii="Times New Roman" w:eastAsia="Times New Roman" w:hAnsi="Times New Roman"/>
          <w:bCs/>
        </w:rPr>
      </w:pPr>
    </w:p>
    <w:p w14:paraId="65B71295" w14:textId="250F7626"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15F25727" wp14:editId="64DD9E51">
                <wp:extent cx="5897880" cy="167640"/>
                <wp:effectExtent l="0" t="0" r="7620" b="3810"/>
                <wp:docPr id="85" name="Text Box 1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08555DF"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w:t>
                            </w:r>
                            <w:r>
                              <w:rPr>
                                <w:rFonts w:ascii="Times New Roman"/>
                                <w:b/>
                              </w:rPr>
                              <w:tab/>
                            </w:r>
                            <w:r>
                              <w:rPr>
                                <w:rFonts w:ascii="Times New Roman"/>
                                <w:b/>
                                <w:spacing w:val="-1"/>
                              </w:rPr>
                              <w:t>NAME 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2"/>
                              </w:rPr>
                              <w:t>MEDICINAL</w:t>
                            </w:r>
                            <w:r>
                              <w:rPr>
                                <w:rFonts w:ascii="Times New Roman"/>
                                <w:b/>
                                <w:spacing w:val="-4"/>
                              </w:rPr>
                              <w:t xml:space="preserve"> </w:t>
                            </w:r>
                            <w:r>
                              <w:rPr>
                                <w:rFonts w:ascii="Times New Roman"/>
                                <w:b/>
                                <w:spacing w:val="-1"/>
                              </w:rPr>
                              <w:t>PRODUCT</w:t>
                            </w:r>
                          </w:p>
                        </w:txbxContent>
                      </wps:txbx>
                      <wps:bodyPr rot="0" vert="horz" wrap="square" lIns="0" tIns="0" rIns="0" bIns="0" anchor="t" anchorCtr="0" upright="1">
                        <a:noAutofit/>
                      </wps:bodyPr>
                    </wps:wsp>
                  </a:graphicData>
                </a:graphic>
              </wp:inline>
            </w:drawing>
          </mc:Choice>
          <mc:Fallback>
            <w:pict>
              <v:shape w14:anchorId="15F25727" id="Text Box 182" o:spid="_x0000_s1027"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rqHHDAIAAPkDAAAOAAAAZHJzL2Uyb0RvYy54bWysU9uO0zAQfUfiHyy/07QLtNmo6Wrpsghp&#10;uUgLH+A4TmLheMzYbVK+nrGTdlfwhsiDNc6Mj+ecOd7ejL1hR4Vegy35arHkTFkJtbZtyb9/u3+V&#10;c+aDsLUwYFXJT8rzm93LF9vBFeoKOjC1QkYg1heDK3kXgiuyzMtO9cIvwClLyQawF4G22GY1ioHQ&#10;e5NdLZfrbACsHYJU3tPfuynJdwm/aZQMX5rGq8BMyam3kFZMaxXXbLcVRYvCdVrObYh/6KIX2tKl&#10;F6g7EQQ7oP4LqtcSwUMTFhL6DJpGS5U4EJvV8g82j51wKnEhcby7yOT/H6z8fHx0X5GF8R2MNMBE&#10;wrsHkD88s7DvhG3VLSIMnRI1XbyKkmWD88V8NErtCx9BquET1DRkcQiQgMYG+6gK8WSETgM4XURX&#10;Y2CSfr7Nrzd5TilJudV6s36TppKJ4nzaoQ8fFPQsBiVHGmpCF8cHH2I3ojiXxMss3Gtj0mCNZUPJ&#10;N6831xMvMLqOyVjmsa32BtlRRGukL1GjzPOyXgcyqNF9yfNLkSiiGu9tnW4JQpsppk6MneWJikza&#10;hLEama5n7aJaFdQn0gth8iO9Hwo6wF+cDeTFkvufB4GKM/PRkubRuOcAz0F1DoSVdLTkgbMp3IfJ&#10;4AeHuu0IeZqqhVuaS6OTZE9dzO2Sv5KS81uIBn6+T1VPL3b3GwAA//8DAFBLAwQUAAYACAAAACEA&#10;AxUunNwAAAAEAQAADwAAAGRycy9kb3ducmV2LnhtbEyPQU/CQBCF7yb+h82YeJOtxRAs3RJCIkYP&#10;BJALt6E7ttXubNNdoP57Ry96ecnkTd77Xj4fXKvO1IfGs4H7UQKKuPS24crA/u3pbgoqRGSLrWcy&#10;8EUB5sX1VY6Z9Rfe0nkXKyUhHDI0UMfYZVqHsiaHYeQ7YvHefe8wytlX2vZ4kXDX6jRJJtphw9JQ&#10;Y0fLmsrP3ckZ2H7Y1cvza7lu1qvF3uFyfLCbsTG3N8NiBirSEP+e4Qdf0KEQpqM/sQ2qNSBD4q+K&#10;95hOZcbRQDp5AF3k+j988Q0AAP//AwBQSwECLQAUAAYACAAAACEAtoM4kv4AAADhAQAAEwAAAAAA&#10;AAAAAAAAAAAAAAAAW0NvbnRlbnRfVHlwZXNdLnhtbFBLAQItABQABgAIAAAAIQA4/SH/1gAAAJQB&#10;AAALAAAAAAAAAAAAAAAAAC8BAABfcmVscy8ucmVsc1BLAQItABQABgAIAAAAIQBrrqHHDAIAAPkD&#10;AAAOAAAAAAAAAAAAAAAAAC4CAABkcnMvZTJvRG9jLnhtbFBLAQItABQABgAIAAAAIQADFS6c3AAA&#10;AAQBAAAPAAAAAAAAAAAAAAAAAGYEAABkcnMvZG93bnJldi54bWxQSwUGAAAAAAQABADzAAAAbwUA&#10;AAAA&#10;" filled="f" strokeweight=".20497mm">
                <v:textbox inset="0,0,0,0">
                  <w:txbxContent>
                    <w:p w14:paraId="208555DF"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w:t>
                      </w:r>
                      <w:r>
                        <w:rPr>
                          <w:rFonts w:ascii="Times New Roman"/>
                          <w:b/>
                        </w:rPr>
                        <w:tab/>
                      </w:r>
                      <w:r>
                        <w:rPr>
                          <w:rFonts w:ascii="Times New Roman"/>
                          <w:b/>
                          <w:spacing w:val="-1"/>
                        </w:rPr>
                        <w:t>NAME 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2"/>
                        </w:rPr>
                        <w:t>MEDICINAL</w:t>
                      </w:r>
                      <w:r>
                        <w:rPr>
                          <w:rFonts w:ascii="Times New Roman"/>
                          <w:b/>
                          <w:spacing w:val="-4"/>
                        </w:rPr>
                        <w:t xml:space="preserve"> </w:t>
                      </w:r>
                      <w:r>
                        <w:rPr>
                          <w:rFonts w:ascii="Times New Roman"/>
                          <w:b/>
                          <w:spacing w:val="-1"/>
                        </w:rPr>
                        <w:t>PRODUCT</w:t>
                      </w:r>
                    </w:p>
                  </w:txbxContent>
                </v:textbox>
                <w10:anchorlock/>
              </v:shape>
            </w:pict>
          </mc:Fallback>
        </mc:AlternateContent>
      </w:r>
    </w:p>
    <w:p w14:paraId="3B50D02C" w14:textId="77777777" w:rsidR="00D15122" w:rsidRPr="003E37B0" w:rsidRDefault="00D15122" w:rsidP="00FA4903">
      <w:pPr>
        <w:widowControl/>
        <w:rPr>
          <w:rFonts w:ascii="Times New Roman" w:eastAsia="Times New Roman" w:hAnsi="Times New Roman"/>
          <w:bCs/>
        </w:rPr>
      </w:pPr>
    </w:p>
    <w:p w14:paraId="264EECFF" w14:textId="396A48DB" w:rsidR="005C7987" w:rsidRDefault="00760F57" w:rsidP="00FA4903">
      <w:pPr>
        <w:pStyle w:val="BodyText"/>
        <w:widowControl/>
        <w:tabs>
          <w:tab w:val="left" w:pos="6480"/>
          <w:tab w:val="left" w:pos="6660"/>
        </w:tabs>
        <w:ind w:left="0" w:right="2220"/>
      </w:pPr>
      <w:r>
        <w:t>Zirabev</w:t>
      </w:r>
      <w:r w:rsidR="009B0756" w:rsidRPr="003E37B0">
        <w:t xml:space="preserve"> 25</w:t>
      </w:r>
      <w:r w:rsidR="00C77024">
        <w:t> </w:t>
      </w:r>
      <w:r w:rsidR="009B0756" w:rsidRPr="003E37B0">
        <w:t>mg/ml concentrate for solution for infusion</w:t>
      </w:r>
    </w:p>
    <w:p w14:paraId="3CE6B147" w14:textId="77777777" w:rsidR="00D15122" w:rsidRPr="003E37B0" w:rsidRDefault="0046635D" w:rsidP="00FA4903">
      <w:pPr>
        <w:pStyle w:val="BodyText"/>
        <w:widowControl/>
        <w:tabs>
          <w:tab w:val="left" w:pos="6480"/>
          <w:tab w:val="left" w:pos="6660"/>
        </w:tabs>
        <w:ind w:left="0" w:right="2220"/>
      </w:pPr>
      <w:r>
        <w:t>b</w:t>
      </w:r>
      <w:r w:rsidR="009B0756" w:rsidRPr="003E37B0">
        <w:t>evacizumab</w:t>
      </w:r>
    </w:p>
    <w:p w14:paraId="792BC4EF" w14:textId="77777777" w:rsidR="00D15122" w:rsidRDefault="00D15122" w:rsidP="00FA4903">
      <w:pPr>
        <w:widowControl/>
        <w:rPr>
          <w:rFonts w:ascii="Times New Roman" w:eastAsia="Times New Roman" w:hAnsi="Times New Roman"/>
        </w:rPr>
      </w:pPr>
    </w:p>
    <w:p w14:paraId="1F2F045B" w14:textId="77777777" w:rsidR="00D15122" w:rsidRPr="003E37B0" w:rsidRDefault="00D15122" w:rsidP="00FA4903">
      <w:pPr>
        <w:widowControl/>
        <w:rPr>
          <w:rFonts w:ascii="Times New Roman" w:eastAsia="Times New Roman" w:hAnsi="Times New Roman"/>
        </w:rPr>
      </w:pPr>
    </w:p>
    <w:p w14:paraId="69C6D087" w14:textId="634BFF42"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0D061EDB" wp14:editId="24D039F4">
                <wp:extent cx="5897880" cy="167640"/>
                <wp:effectExtent l="0" t="0" r="7620" b="3810"/>
                <wp:docPr id="84" name="Text Box 18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A62C671"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2.</w:t>
                            </w:r>
                            <w:r>
                              <w:rPr>
                                <w:rFonts w:ascii="Times New Roman"/>
                                <w:b/>
                              </w:rPr>
                              <w:tab/>
                            </w:r>
                            <w:r>
                              <w:rPr>
                                <w:rFonts w:ascii="Times New Roman"/>
                                <w:b/>
                                <w:spacing w:val="-1"/>
                              </w:rPr>
                              <w:t xml:space="preserve">STATEMENT </w:t>
                            </w:r>
                            <w:r>
                              <w:rPr>
                                <w:rFonts w:ascii="Times New Roman"/>
                                <w:b/>
                              </w:rPr>
                              <w:t>OF</w:t>
                            </w:r>
                            <w:r>
                              <w:rPr>
                                <w:rFonts w:ascii="Times New Roman"/>
                                <w:b/>
                                <w:spacing w:val="2"/>
                              </w:rPr>
                              <w:t xml:space="preserve"> </w:t>
                            </w:r>
                            <w:r>
                              <w:rPr>
                                <w:rFonts w:ascii="Times New Roman"/>
                                <w:b/>
                                <w:spacing w:val="-2"/>
                              </w:rPr>
                              <w:t>ACTIVE</w:t>
                            </w:r>
                            <w:r>
                              <w:rPr>
                                <w:rFonts w:ascii="Times New Roman"/>
                                <w:b/>
                                <w:spacing w:val="-1"/>
                              </w:rPr>
                              <w:t xml:space="preserve"> SUBSTANCE(S)</w:t>
                            </w:r>
                          </w:p>
                        </w:txbxContent>
                      </wps:txbx>
                      <wps:bodyPr rot="0" vert="horz" wrap="square" lIns="0" tIns="0" rIns="0" bIns="0" anchor="t" anchorCtr="0" upright="1">
                        <a:noAutofit/>
                      </wps:bodyPr>
                    </wps:wsp>
                  </a:graphicData>
                </a:graphic>
              </wp:inline>
            </w:drawing>
          </mc:Choice>
          <mc:Fallback>
            <w:pict>
              <v:shape w14:anchorId="0D061EDB" id="Text Box 181" o:spid="_x0000_s1028"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V45DwIAAPkDAAAOAAAAZHJzL2Uyb0RvYy54bWysU9uO0zAQfUfiHyy/07QF2m7UdLV0WYS0&#10;XKSFD3AcJ7GwPWbsNlm+nrHTdlfwhvCDNfaMz8ycOd5ej9awo8KgwVV8MZtzppyERruu4t+/3b3a&#10;cBaicI0w4FTFH1Xg17uXL7aDL9USejCNQkYgLpSDr3gfoy+LIsheWRFm4JUjZwtoRaQjdkWDYiB0&#10;a4rlfL4qBsDGI0gVAt3eTk6+y/htq2T80rZBRWYqTrXFvGPe67QXu60oOxS+1/JUhviHKqzQjpJe&#10;oG5FFOyA+i8oqyVCgDbOJNgC2lZLlXugbhbzP7p56IVXuRciJ/gLTeH/wcrPxwf/FVkc38FIA8xN&#10;BH8P8kdgDva9cJ26QYShV6KhxItEWTH4UJ6eJqpDGRJIPXyChoYsDhEy0NiiTaxQn4zQaQCPF9LV&#10;GJmky7ebq/VmQy5JvsVqvXqTp1KI8vzaY4gfFFiWjIojDTWji+N9iKkaUZ5DUjIHd9qYPFjj2FDx&#10;9ev11dQXGN0kZwoL2NV7g+wokjTyyq2R53mY1ZEEarSt+OYSJMrExnvX5CxRaDPZVIlxJ3oSIxM3&#10;caxHppuKL1OCxFYNzSPxhTDpkf4PGT3gL84G0mLFw8+DQMWZ+eiI8yTcs4Fnoz4bwkl6WvHI2WTu&#10;4yTwg0fd9YQ8TdXBDc2l1ZmypypO5ZK+MpOnv5AE/Pyco55+7O43AA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C+uV45DwIA&#10;APkDAAAOAAAAAAAAAAAAAAAAAC4CAABkcnMvZTJvRG9jLnhtbFBLAQItABQABgAIAAAAIQADFS6c&#10;3AAAAAQBAAAPAAAAAAAAAAAAAAAAAGkEAABkcnMvZG93bnJldi54bWxQSwUGAAAAAAQABADzAAAA&#10;cgUAAAAA&#10;" filled="f" strokeweight=".20497mm">
                <v:textbox inset="0,0,0,0">
                  <w:txbxContent>
                    <w:p w14:paraId="3A62C671"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2.</w:t>
                      </w:r>
                      <w:r>
                        <w:rPr>
                          <w:rFonts w:ascii="Times New Roman"/>
                          <w:b/>
                        </w:rPr>
                        <w:tab/>
                      </w:r>
                      <w:r>
                        <w:rPr>
                          <w:rFonts w:ascii="Times New Roman"/>
                          <w:b/>
                          <w:spacing w:val="-1"/>
                        </w:rPr>
                        <w:t xml:space="preserve">STATEMENT </w:t>
                      </w:r>
                      <w:r>
                        <w:rPr>
                          <w:rFonts w:ascii="Times New Roman"/>
                          <w:b/>
                        </w:rPr>
                        <w:t>OF</w:t>
                      </w:r>
                      <w:r>
                        <w:rPr>
                          <w:rFonts w:ascii="Times New Roman"/>
                          <w:b/>
                          <w:spacing w:val="2"/>
                        </w:rPr>
                        <w:t xml:space="preserve"> </w:t>
                      </w:r>
                      <w:r>
                        <w:rPr>
                          <w:rFonts w:ascii="Times New Roman"/>
                          <w:b/>
                          <w:spacing w:val="-2"/>
                        </w:rPr>
                        <w:t>ACTIVE</w:t>
                      </w:r>
                      <w:r>
                        <w:rPr>
                          <w:rFonts w:ascii="Times New Roman"/>
                          <w:b/>
                          <w:spacing w:val="-1"/>
                        </w:rPr>
                        <w:t xml:space="preserve"> SUBSTANCE(S)</w:t>
                      </w:r>
                    </w:p>
                  </w:txbxContent>
                </v:textbox>
                <w10:anchorlock/>
              </v:shape>
            </w:pict>
          </mc:Fallback>
        </mc:AlternateContent>
      </w:r>
    </w:p>
    <w:p w14:paraId="0B3AB119" w14:textId="77777777" w:rsidR="00D15122" w:rsidRPr="003E37B0" w:rsidRDefault="00D15122" w:rsidP="00FA4903">
      <w:pPr>
        <w:widowControl/>
        <w:rPr>
          <w:rFonts w:ascii="Times New Roman" w:eastAsia="Times New Roman" w:hAnsi="Times New Roman"/>
        </w:rPr>
      </w:pPr>
    </w:p>
    <w:p w14:paraId="65A8CEB1" w14:textId="0276C6D9" w:rsidR="00D15122" w:rsidRPr="003E37B0" w:rsidRDefault="009B0756" w:rsidP="00FA4903">
      <w:pPr>
        <w:pStyle w:val="BodyText"/>
        <w:widowControl/>
        <w:ind w:left="0"/>
      </w:pPr>
      <w:r w:rsidRPr="003E37B0">
        <w:t>Each vial contains 100</w:t>
      </w:r>
      <w:r w:rsidR="00C77024">
        <w:t> </w:t>
      </w:r>
      <w:r w:rsidRPr="003E37B0">
        <w:t>mg bevacizumab.</w:t>
      </w:r>
    </w:p>
    <w:p w14:paraId="180E4880" w14:textId="77777777" w:rsidR="00D15122" w:rsidRPr="003E37B0" w:rsidRDefault="00D15122" w:rsidP="00FA4903">
      <w:pPr>
        <w:widowControl/>
        <w:rPr>
          <w:rFonts w:ascii="Times New Roman" w:eastAsia="Times New Roman" w:hAnsi="Times New Roman"/>
        </w:rPr>
      </w:pPr>
    </w:p>
    <w:p w14:paraId="77001510" w14:textId="77777777" w:rsidR="00D15122" w:rsidRPr="003E37B0" w:rsidRDefault="00D15122" w:rsidP="00FA4903">
      <w:pPr>
        <w:widowControl/>
        <w:rPr>
          <w:rFonts w:ascii="Times New Roman" w:eastAsia="Times New Roman" w:hAnsi="Times New Roman"/>
        </w:rPr>
      </w:pPr>
    </w:p>
    <w:p w14:paraId="5934FA5A" w14:textId="3CEE8217"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3EDA6710" wp14:editId="6DB7BD85">
                <wp:extent cx="5897880" cy="167640"/>
                <wp:effectExtent l="0" t="0" r="7620" b="3810"/>
                <wp:docPr id="83" name="Text Box 1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5AF6C255"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3.</w:t>
                            </w:r>
                            <w:r>
                              <w:rPr>
                                <w:rFonts w:ascii="Times New Roman"/>
                                <w:b/>
                              </w:rPr>
                              <w:tab/>
                            </w:r>
                            <w:r>
                              <w:rPr>
                                <w:rFonts w:ascii="Times New Roman"/>
                                <w:b/>
                                <w:spacing w:val="-1"/>
                              </w:rPr>
                              <w:t>LIST OF</w:t>
                            </w:r>
                            <w:r>
                              <w:rPr>
                                <w:rFonts w:ascii="Times New Roman"/>
                                <w:b/>
                                <w:spacing w:val="2"/>
                              </w:rPr>
                              <w:t xml:space="preserve"> </w:t>
                            </w:r>
                            <w:r>
                              <w:rPr>
                                <w:rFonts w:ascii="Times New Roman"/>
                                <w:b/>
                                <w:spacing w:val="-2"/>
                              </w:rPr>
                              <w:t>EXCIPIENTS</w:t>
                            </w:r>
                          </w:p>
                        </w:txbxContent>
                      </wps:txbx>
                      <wps:bodyPr rot="0" vert="horz" wrap="square" lIns="0" tIns="0" rIns="0" bIns="0" anchor="t" anchorCtr="0" upright="1">
                        <a:noAutofit/>
                      </wps:bodyPr>
                    </wps:wsp>
                  </a:graphicData>
                </a:graphic>
              </wp:inline>
            </w:drawing>
          </mc:Choice>
          <mc:Fallback>
            <w:pict>
              <v:shape w14:anchorId="3EDA6710" id="Text Box 180" o:spid="_x0000_s1029"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S/RsDwIAAPkDAAAOAAAAZHJzL2Uyb0RvYy54bWysU9tu2zAMfR+wfxD0vjhptyQ14hRdug4D&#10;ugvQ7QNkWbaFSaJGKbG7ry8lJ2mxvQ3Tg0CJ1CF5eLS5Hq1hB4VBg6v4YjbnTDkJjXZdxX98v3uz&#10;5ixE4RphwKmKP6rAr7evX20GX6oL6ME0ChmBuFAOvuJ9jL4siiB7ZUWYgVeOnC2gFZGO2BUNioHQ&#10;rSku5vNlMQA2HkGqEOj2dnLybcZvWyXj17YNKjJTcaot5h3zXqe92G5E2aHwvZbHMsQ/VGGFdpT0&#10;DHUromB71H9BWS0RArRxJsEW0LZaqtwDdbOY/9HNQy+8yr0QOcGfaQr/D1Z+OTz4b8ji+B5GGmBu&#10;Ivh7kD8Dc7DrhevUDSIMvRINJV4kyorBh/L4NFEdypBA6uEzNDRksY+QgcYWbWKF+mSETgN4PJOu&#10;xsgkXb5bX63Wa3JJ8i2Wq+XbPJVClKfXHkP8qMCyZFQcaagZXRzuQ0zViPIUkpI5uNPG5MEax4aK&#10;ry5XV1NfYHSTnCksYFfvDLKDSNLIK7dGnpdhVkcSqNG24utzkCgTGx9ck7NEoc1kUyXGHelJjEzc&#10;xLEemW4qfpkSJLZqaB6JL4RJj/R/yOgBf3M2kBYrHn7tBSrOzCdHnCfhngw8GfXJEE7S04pHziZz&#10;FyeB7z3qrifkaaoObmgurc6UPVdxLJf0lZk8/oUk4JfnHPX8Y7dPAA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ANS/RsDwIA&#10;APkDAAAOAAAAAAAAAAAAAAAAAC4CAABkcnMvZTJvRG9jLnhtbFBLAQItABQABgAIAAAAIQADFS6c&#10;3AAAAAQBAAAPAAAAAAAAAAAAAAAAAGkEAABkcnMvZG93bnJldi54bWxQSwUGAAAAAAQABADzAAAA&#10;cgUAAAAA&#10;" filled="f" strokeweight=".20497mm">
                <v:textbox inset="0,0,0,0">
                  <w:txbxContent>
                    <w:p w14:paraId="5AF6C255"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3.</w:t>
                      </w:r>
                      <w:r>
                        <w:rPr>
                          <w:rFonts w:ascii="Times New Roman"/>
                          <w:b/>
                        </w:rPr>
                        <w:tab/>
                      </w:r>
                      <w:r>
                        <w:rPr>
                          <w:rFonts w:ascii="Times New Roman"/>
                          <w:b/>
                          <w:spacing w:val="-1"/>
                        </w:rPr>
                        <w:t>LIST OF</w:t>
                      </w:r>
                      <w:r>
                        <w:rPr>
                          <w:rFonts w:ascii="Times New Roman"/>
                          <w:b/>
                          <w:spacing w:val="2"/>
                        </w:rPr>
                        <w:t xml:space="preserve"> </w:t>
                      </w:r>
                      <w:r>
                        <w:rPr>
                          <w:rFonts w:ascii="Times New Roman"/>
                          <w:b/>
                          <w:spacing w:val="-2"/>
                        </w:rPr>
                        <w:t>EXCIPIENTS</w:t>
                      </w:r>
                    </w:p>
                  </w:txbxContent>
                </v:textbox>
                <w10:anchorlock/>
              </v:shape>
            </w:pict>
          </mc:Fallback>
        </mc:AlternateContent>
      </w:r>
    </w:p>
    <w:p w14:paraId="60752C21" w14:textId="77777777" w:rsidR="00D15122" w:rsidRPr="003E37B0" w:rsidRDefault="00D15122" w:rsidP="00FA4903">
      <w:pPr>
        <w:widowControl/>
        <w:rPr>
          <w:rFonts w:ascii="Times New Roman" w:eastAsia="Times New Roman" w:hAnsi="Times New Roman"/>
        </w:rPr>
      </w:pPr>
    </w:p>
    <w:p w14:paraId="0A2ADB3D" w14:textId="57012F59" w:rsidR="00D15122" w:rsidRPr="00710EDF" w:rsidRDefault="00562FB1" w:rsidP="00FA4903">
      <w:pPr>
        <w:widowControl/>
        <w:tabs>
          <w:tab w:val="left" w:pos="6120"/>
        </w:tabs>
        <w:autoSpaceDE w:val="0"/>
        <w:autoSpaceDN w:val="0"/>
        <w:rPr>
          <w:rFonts w:ascii="Times New Roman" w:hAnsi="Times New Roman"/>
          <w:lang w:val="en-GB"/>
        </w:rPr>
      </w:pPr>
      <w:r w:rsidRPr="00601726">
        <w:rPr>
          <w:rFonts w:ascii="Times New Roman" w:hAnsi="Times New Roman"/>
        </w:rPr>
        <w:t xml:space="preserve">Sucrose, succinic acid, disodium edetate, polysorbate 80, </w:t>
      </w:r>
      <w:r w:rsidR="00601726">
        <w:rPr>
          <w:rFonts w:ascii="Times New Roman" w:hAnsi="Times New Roman"/>
        </w:rPr>
        <w:t>s</w:t>
      </w:r>
      <w:r w:rsidR="00601726" w:rsidRPr="00601726">
        <w:rPr>
          <w:rFonts w:ascii="Times New Roman" w:hAnsi="Times New Roman"/>
        </w:rPr>
        <w:t>odium hydroxide</w:t>
      </w:r>
      <w:r w:rsidR="00601726">
        <w:rPr>
          <w:rFonts w:ascii="Times New Roman" w:hAnsi="Times New Roman"/>
        </w:rPr>
        <w:t xml:space="preserve">, </w:t>
      </w:r>
      <w:r w:rsidRPr="00601726">
        <w:rPr>
          <w:rFonts w:ascii="Times New Roman" w:hAnsi="Times New Roman"/>
        </w:rPr>
        <w:t>water for injection</w:t>
      </w:r>
      <w:r w:rsidR="00943EE5">
        <w:rPr>
          <w:rFonts w:ascii="Times New Roman" w:hAnsi="Times New Roman"/>
        </w:rPr>
        <w:t>s</w:t>
      </w:r>
      <w:r w:rsidRPr="00601726">
        <w:rPr>
          <w:rFonts w:ascii="Times New Roman" w:hAnsi="Times New Roman"/>
        </w:rPr>
        <w:t>.</w:t>
      </w:r>
    </w:p>
    <w:p w14:paraId="29296032" w14:textId="77777777" w:rsidR="00D0314E" w:rsidRDefault="00D0314E" w:rsidP="00FA4903">
      <w:pPr>
        <w:widowControl/>
        <w:rPr>
          <w:rFonts w:ascii="Times New Roman" w:eastAsia="Times New Roman" w:hAnsi="Times New Roman"/>
        </w:rPr>
      </w:pPr>
    </w:p>
    <w:p w14:paraId="335C1803" w14:textId="77777777" w:rsidR="00D15122" w:rsidRPr="003E37B0" w:rsidRDefault="00D15122" w:rsidP="00FA4903">
      <w:pPr>
        <w:widowControl/>
        <w:rPr>
          <w:rFonts w:ascii="Times New Roman" w:eastAsia="Times New Roman" w:hAnsi="Times New Roman"/>
        </w:rPr>
      </w:pPr>
    </w:p>
    <w:p w14:paraId="6F11E741" w14:textId="16DED1DF"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5BB0B0CB" wp14:editId="2D2C484F">
                <wp:extent cx="5897880" cy="167640"/>
                <wp:effectExtent l="0" t="0" r="7620" b="3810"/>
                <wp:docPr id="82" name="Text Box 1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7232F58"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4.</w:t>
                            </w:r>
                            <w:r>
                              <w:rPr>
                                <w:rFonts w:ascii="Times New Roman"/>
                                <w:b/>
                              </w:rPr>
                              <w:tab/>
                            </w:r>
                            <w:r>
                              <w:rPr>
                                <w:rFonts w:ascii="Times New Roman"/>
                                <w:b/>
                                <w:spacing w:val="-2"/>
                              </w:rPr>
                              <w:t>PHARMACEUTICAL</w:t>
                            </w:r>
                            <w:r>
                              <w:rPr>
                                <w:rFonts w:ascii="Times New Roman"/>
                                <w:b/>
                                <w:spacing w:val="-1"/>
                              </w:rPr>
                              <w:t xml:space="preserve"> FORM</w:t>
                            </w:r>
                            <w:r>
                              <w:rPr>
                                <w:rFonts w:ascii="Times New Roman"/>
                                <w:b/>
                              </w:rPr>
                              <w:t xml:space="preserve"> </w:t>
                            </w:r>
                            <w:r>
                              <w:rPr>
                                <w:rFonts w:ascii="Times New Roman"/>
                                <w:b/>
                                <w:spacing w:val="-2"/>
                              </w:rPr>
                              <w:t>AND</w:t>
                            </w:r>
                            <w:r>
                              <w:rPr>
                                <w:rFonts w:ascii="Times New Roman"/>
                                <w:b/>
                                <w:spacing w:val="-1"/>
                              </w:rPr>
                              <w:t xml:space="preserve"> CONTENTS</w:t>
                            </w:r>
                          </w:p>
                        </w:txbxContent>
                      </wps:txbx>
                      <wps:bodyPr rot="0" vert="horz" wrap="square" lIns="0" tIns="0" rIns="0" bIns="0" anchor="t" anchorCtr="0" upright="1">
                        <a:noAutofit/>
                      </wps:bodyPr>
                    </wps:wsp>
                  </a:graphicData>
                </a:graphic>
              </wp:inline>
            </w:drawing>
          </mc:Choice>
          <mc:Fallback>
            <w:pict>
              <v:shape w14:anchorId="5BB0B0CB" id="Text Box 179" o:spid="_x0000_s1030"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kNEfDwIAAPkDAAAOAAAAZHJzL2Uyb0RvYy54bWysU9tu2zAMfR+wfxD0vjjpuiQ14hRdug4D&#10;ugvQ7QNkWbaFSaJGKbG7ry8lJ2mxvQ3Tg0CJ1CF5eLS5Hq1hB4VBg6v4YjbnTDkJjXZdxX98v3uz&#10;5ixE4RphwKmKP6rAr7evX20GX6oL6ME0ChmBuFAOvuJ9jL4siiB7ZUWYgVeOnC2gFZGO2BUNioHQ&#10;rSku5vNlMQA2HkGqEOj2dnLybcZvWyXj17YNKjJTcaot5h3zXqe92G5E2aHwvZbHMsQ/VGGFdpT0&#10;DHUromB71H9BWS0RArRxJsEW0LZaqtwDdbOY/9HNQy+8yr0QOcGfaQr/D1Z+OTz4b8ji+B5GGmBu&#10;Ivh7kD8Dc7DrhevUDSIMvRINJV4kyorBh/L4NFEdypBA6uEzNDRksY+QgcYWbWKF+mSETgN4PJOu&#10;xsgkXb5bX63Wa3JJ8i2Wq+VlnkohytNrjyF+VGBZMiqONNSMLg73IaZqRHkKSckc3Glj8mCNY0PF&#10;V29XV1NfYHSTnCksYFfvDLKDSNLIK7dGnpdhVkcSqNG24utzkCgTGx9ck7NEoc1kUyXGHelJjEzc&#10;xLEemW4qfpkSJLZqaB6JL4RJj/R/yOgBf3M2kBYrHn7tBSrOzCdHnCfhngw8GfXJEE7S04pHziZz&#10;FyeB7z3qrifkaaoObmgurc6UPVdxLJf0lZk8/oUk4JfnHPX8Y7dPAA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BVkNEfDwIA&#10;APkDAAAOAAAAAAAAAAAAAAAAAC4CAABkcnMvZTJvRG9jLnhtbFBLAQItABQABgAIAAAAIQADFS6c&#10;3AAAAAQBAAAPAAAAAAAAAAAAAAAAAGkEAABkcnMvZG93bnJldi54bWxQSwUGAAAAAAQABADzAAAA&#10;cgUAAAAA&#10;" filled="f" strokeweight=".20497mm">
                <v:textbox inset="0,0,0,0">
                  <w:txbxContent>
                    <w:p w14:paraId="17232F58"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4.</w:t>
                      </w:r>
                      <w:r>
                        <w:rPr>
                          <w:rFonts w:ascii="Times New Roman"/>
                          <w:b/>
                        </w:rPr>
                        <w:tab/>
                      </w:r>
                      <w:r>
                        <w:rPr>
                          <w:rFonts w:ascii="Times New Roman"/>
                          <w:b/>
                          <w:spacing w:val="-2"/>
                        </w:rPr>
                        <w:t>PHARMACEUTICAL</w:t>
                      </w:r>
                      <w:r>
                        <w:rPr>
                          <w:rFonts w:ascii="Times New Roman"/>
                          <w:b/>
                          <w:spacing w:val="-1"/>
                        </w:rPr>
                        <w:t xml:space="preserve"> FORM</w:t>
                      </w:r>
                      <w:r>
                        <w:rPr>
                          <w:rFonts w:ascii="Times New Roman"/>
                          <w:b/>
                        </w:rPr>
                        <w:t xml:space="preserve"> </w:t>
                      </w:r>
                      <w:r>
                        <w:rPr>
                          <w:rFonts w:ascii="Times New Roman"/>
                          <w:b/>
                          <w:spacing w:val="-2"/>
                        </w:rPr>
                        <w:t>AND</w:t>
                      </w:r>
                      <w:r>
                        <w:rPr>
                          <w:rFonts w:ascii="Times New Roman"/>
                          <w:b/>
                          <w:spacing w:val="-1"/>
                        </w:rPr>
                        <w:t xml:space="preserve"> CONTENTS</w:t>
                      </w:r>
                    </w:p>
                  </w:txbxContent>
                </v:textbox>
                <w10:anchorlock/>
              </v:shape>
            </w:pict>
          </mc:Fallback>
        </mc:AlternateContent>
      </w:r>
    </w:p>
    <w:p w14:paraId="1CE1A359" w14:textId="77777777" w:rsidR="00D15122" w:rsidRPr="003E37B0" w:rsidRDefault="00D15122" w:rsidP="00FA4903">
      <w:pPr>
        <w:widowControl/>
        <w:rPr>
          <w:rFonts w:ascii="Times New Roman" w:eastAsia="Times New Roman" w:hAnsi="Times New Roman"/>
        </w:rPr>
      </w:pPr>
    </w:p>
    <w:p w14:paraId="17445531" w14:textId="77777777" w:rsidR="00A74D13" w:rsidRDefault="009B0756" w:rsidP="00FA4903">
      <w:pPr>
        <w:pStyle w:val="BodyText"/>
        <w:widowControl/>
        <w:tabs>
          <w:tab w:val="left" w:pos="3960"/>
        </w:tabs>
        <w:ind w:left="0" w:right="5910"/>
      </w:pPr>
      <w:r w:rsidRPr="003E37B0">
        <w:t>Concentrate for solution for infusion</w:t>
      </w:r>
    </w:p>
    <w:p w14:paraId="3384F3B2" w14:textId="2C850896" w:rsidR="00D15122" w:rsidRPr="003E37B0" w:rsidRDefault="009B0756" w:rsidP="00FA4903">
      <w:pPr>
        <w:pStyle w:val="BodyText"/>
        <w:widowControl/>
        <w:tabs>
          <w:tab w:val="left" w:pos="3960"/>
        </w:tabs>
        <w:ind w:left="0" w:right="5910"/>
      </w:pPr>
      <w:r w:rsidRPr="003E37B0">
        <w:t>1 vial of 4</w:t>
      </w:r>
      <w:r w:rsidR="00C77024">
        <w:t> </w:t>
      </w:r>
      <w:r w:rsidRPr="003E37B0">
        <w:t>ml</w:t>
      </w:r>
    </w:p>
    <w:p w14:paraId="0E85C4AA" w14:textId="7F391D50" w:rsidR="00D15122" w:rsidRPr="003E37B0" w:rsidRDefault="009B0756" w:rsidP="00FA4903">
      <w:pPr>
        <w:pStyle w:val="BodyText"/>
        <w:widowControl/>
        <w:ind w:left="0"/>
      </w:pPr>
      <w:r w:rsidRPr="003E37B0">
        <w:t>100</w:t>
      </w:r>
      <w:r w:rsidR="00C77024">
        <w:t> </w:t>
      </w:r>
      <w:r w:rsidRPr="003E37B0">
        <w:t>mg/4</w:t>
      </w:r>
      <w:r w:rsidR="00C77024">
        <w:t> </w:t>
      </w:r>
      <w:r w:rsidRPr="003E37B0">
        <w:t>ml</w:t>
      </w:r>
    </w:p>
    <w:p w14:paraId="3CD66ECC" w14:textId="77777777" w:rsidR="00D15122" w:rsidRPr="003E37B0" w:rsidRDefault="00D15122" w:rsidP="00FA4903">
      <w:pPr>
        <w:widowControl/>
        <w:rPr>
          <w:rFonts w:ascii="Times New Roman" w:eastAsia="Times New Roman" w:hAnsi="Times New Roman"/>
        </w:rPr>
      </w:pPr>
    </w:p>
    <w:p w14:paraId="09655510" w14:textId="77777777" w:rsidR="00D15122" w:rsidRPr="003E37B0" w:rsidRDefault="00D15122" w:rsidP="00FA4903">
      <w:pPr>
        <w:widowControl/>
        <w:rPr>
          <w:rFonts w:ascii="Times New Roman" w:eastAsia="Times New Roman" w:hAnsi="Times New Roman"/>
        </w:rPr>
      </w:pPr>
    </w:p>
    <w:p w14:paraId="0F7D0F32" w14:textId="0455C216"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247B4FBD" wp14:editId="1B7C22F5">
                <wp:extent cx="5897880" cy="167640"/>
                <wp:effectExtent l="0" t="0" r="7620" b="3810"/>
                <wp:docPr id="81" name="Text Box 1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0483D74F"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5.</w:t>
                            </w:r>
                            <w:r>
                              <w:rPr>
                                <w:rFonts w:ascii="Times New Roman"/>
                                <w:b/>
                              </w:rPr>
                              <w:tab/>
                            </w:r>
                            <w:r>
                              <w:rPr>
                                <w:rFonts w:ascii="Times New Roman"/>
                                <w:b/>
                                <w:spacing w:val="-1"/>
                              </w:rPr>
                              <w:t xml:space="preserve">METHOD </w:t>
                            </w:r>
                            <w:r>
                              <w:rPr>
                                <w:rFonts w:ascii="Times New Roman"/>
                                <w:b/>
                                <w:spacing w:val="-2"/>
                              </w:rPr>
                              <w:t>AND</w:t>
                            </w:r>
                            <w:r>
                              <w:rPr>
                                <w:rFonts w:ascii="Times New Roman"/>
                                <w:b/>
                                <w:spacing w:val="-1"/>
                              </w:rPr>
                              <w:t xml:space="preserve"> ROUTE(S)</w:t>
                            </w:r>
                            <w:r>
                              <w:rPr>
                                <w:rFonts w:ascii="Times New Roman"/>
                                <w:b/>
                                <w:spacing w:val="1"/>
                              </w:rPr>
                              <w:t xml:space="preserve"> </w:t>
                            </w:r>
                            <w:r>
                              <w:rPr>
                                <w:rFonts w:ascii="Times New Roman"/>
                                <w:b/>
                                <w:spacing w:val="-1"/>
                              </w:rPr>
                              <w:t>OF</w:t>
                            </w:r>
                            <w:r>
                              <w:rPr>
                                <w:rFonts w:ascii="Times New Roman"/>
                                <w:b/>
                                <w:spacing w:val="2"/>
                              </w:rPr>
                              <w:t xml:space="preserve"> </w:t>
                            </w:r>
                            <w:r>
                              <w:rPr>
                                <w:rFonts w:ascii="Times New Roman"/>
                                <w:b/>
                                <w:spacing w:val="-1"/>
                              </w:rPr>
                              <w:t>ADMINISTRATION</w:t>
                            </w:r>
                          </w:p>
                        </w:txbxContent>
                      </wps:txbx>
                      <wps:bodyPr rot="0" vert="horz" wrap="square" lIns="0" tIns="0" rIns="0" bIns="0" anchor="t" anchorCtr="0" upright="1">
                        <a:noAutofit/>
                      </wps:bodyPr>
                    </wps:wsp>
                  </a:graphicData>
                </a:graphic>
              </wp:inline>
            </w:drawing>
          </mc:Choice>
          <mc:Fallback>
            <w:pict>
              <v:shape w14:anchorId="247B4FBD" id="Text Box 178" o:spid="_x0000_s1031"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ntKDgIAAPkDAAAOAAAAZHJzL2Uyb0RvYy54bWysU9uO0zAQfUfiHyy/07QLtN2o6Wrpsghp&#10;uUgLH+A4TmJhe8zYbVK+nrHTdlfwhvCDNfaMz8w5M97cjNawg8KgwVV8MZtzppyERruu4t+/3b9a&#10;cxaicI0w4FTFjyrwm+3LF5vBl+oKejCNQkYgLpSDr3gfoy+LIsheWRFm4JUjZwtoRaQjdkWDYiB0&#10;a4qr+XxZDICNR5AqBLq9m5x8m/HbVsn4pW2DisxUnGqLece812kvthtRdih8r+WpDPEPVVihHSW9&#10;QN2JKNge9V9QVkuEAG2cSbAFtK2WKnMgNov5H2wee+FV5kLiBH+RKfw/WPn58Oi/IovjOxipgZlE&#10;8A8gfwTmYNcL16lbRBh6JRpKvEiSFYMP5elpkjqUIYHUwydoqMliHyEDjS3apArxZIRODTheRFdj&#10;ZJIu366vV+s1uST5FsvV8k3uSiHK82uPIX5QYFkyKo7U1IwuDg8hpmpEeQ5JyRzca2NyY41jQ8VX&#10;r1fXEy8wuknOFBawq3cG2UGk0cgrUyPP8zCrIw2o0bbi60uQKJMa712Ts0ShzWRTJcad5EmKTNrE&#10;sR6ZbohqSpDUqqE5kl4I0zzS/yGjB/zF2UCzWPHwcy9QcWY+OtI8De7ZwLNRnw3hJD2teORsMndx&#10;GvC9R931hDx11cEt9aXVWbKnKk7l0nxlJU9/IQ3w83OOevqx298AAAD//wMAUEsDBBQABgAIAAAA&#10;IQADFS6c3AAAAAQBAAAPAAAAZHJzL2Rvd25yZXYueG1sTI9BT8JAEIXvJv6HzZh4k63FECzdEkIi&#10;Rg8EkAu3oTu21e5s012g/ntHL3p5yeRN3vtePh9cq87Uh8azgftRAoq49LbhysD+7eluCipEZIut&#10;ZzLwRQHmxfVVjpn1F97SeRcrJSEcMjRQx9hlWoeyJodh5Dti8d597zDK2Vfa9niRcNfqNEkm2mHD&#10;0lBjR8uays/dyRnYftjVy/NruW7Wq8Xe4XJ8sJuxMbc3w2IGKtIQ/57hB1/QoRCmoz+xDao1IEPi&#10;r4r3mE5lxtFAOnkAXeT6P3zxDQAA//8DAFBLAQItABQABgAIAAAAIQC2gziS/gAAAOEBAAATAAAA&#10;AAAAAAAAAAAAAAAAAABbQ29udGVudF9UeXBlc10ueG1sUEsBAi0AFAAGAAgAAAAhADj9If/WAAAA&#10;lAEAAAsAAAAAAAAAAAAAAAAALwEAAF9yZWxzLy5yZWxzUEsBAi0AFAAGAAgAAAAhAOZie0oOAgAA&#10;+QMAAA4AAAAAAAAAAAAAAAAALgIAAGRycy9lMm9Eb2MueG1sUEsBAi0AFAAGAAgAAAAhAAMVLpzc&#10;AAAABAEAAA8AAAAAAAAAAAAAAAAAaAQAAGRycy9kb3ducmV2LnhtbFBLBQYAAAAABAAEAPMAAABx&#10;BQAAAAA=&#10;" filled="f" strokeweight=".20497mm">
                <v:textbox inset="0,0,0,0">
                  <w:txbxContent>
                    <w:p w14:paraId="0483D74F"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5.</w:t>
                      </w:r>
                      <w:r>
                        <w:rPr>
                          <w:rFonts w:ascii="Times New Roman"/>
                          <w:b/>
                        </w:rPr>
                        <w:tab/>
                      </w:r>
                      <w:r>
                        <w:rPr>
                          <w:rFonts w:ascii="Times New Roman"/>
                          <w:b/>
                          <w:spacing w:val="-1"/>
                        </w:rPr>
                        <w:t xml:space="preserve">METHOD </w:t>
                      </w:r>
                      <w:r>
                        <w:rPr>
                          <w:rFonts w:ascii="Times New Roman"/>
                          <w:b/>
                          <w:spacing w:val="-2"/>
                        </w:rPr>
                        <w:t>AND</w:t>
                      </w:r>
                      <w:r>
                        <w:rPr>
                          <w:rFonts w:ascii="Times New Roman"/>
                          <w:b/>
                          <w:spacing w:val="-1"/>
                        </w:rPr>
                        <w:t xml:space="preserve"> ROUTE(S)</w:t>
                      </w:r>
                      <w:r>
                        <w:rPr>
                          <w:rFonts w:ascii="Times New Roman"/>
                          <w:b/>
                          <w:spacing w:val="1"/>
                        </w:rPr>
                        <w:t xml:space="preserve"> </w:t>
                      </w:r>
                      <w:r>
                        <w:rPr>
                          <w:rFonts w:ascii="Times New Roman"/>
                          <w:b/>
                          <w:spacing w:val="-1"/>
                        </w:rPr>
                        <w:t>OF</w:t>
                      </w:r>
                      <w:r>
                        <w:rPr>
                          <w:rFonts w:ascii="Times New Roman"/>
                          <w:b/>
                          <w:spacing w:val="2"/>
                        </w:rPr>
                        <w:t xml:space="preserve"> </w:t>
                      </w:r>
                      <w:r>
                        <w:rPr>
                          <w:rFonts w:ascii="Times New Roman"/>
                          <w:b/>
                          <w:spacing w:val="-1"/>
                        </w:rPr>
                        <w:t>ADMINISTRATION</w:t>
                      </w:r>
                    </w:p>
                  </w:txbxContent>
                </v:textbox>
                <w10:anchorlock/>
              </v:shape>
            </w:pict>
          </mc:Fallback>
        </mc:AlternateContent>
      </w:r>
    </w:p>
    <w:p w14:paraId="4BBCB679" w14:textId="77777777" w:rsidR="00D15122" w:rsidRPr="003E37B0" w:rsidRDefault="00D15122" w:rsidP="00FA4903">
      <w:pPr>
        <w:widowControl/>
        <w:rPr>
          <w:rFonts w:ascii="Times New Roman" w:eastAsia="Times New Roman" w:hAnsi="Times New Roman"/>
        </w:rPr>
      </w:pPr>
    </w:p>
    <w:p w14:paraId="21B11A79" w14:textId="77777777" w:rsidR="00A74D13" w:rsidRDefault="009B0756" w:rsidP="00FA4903">
      <w:pPr>
        <w:pStyle w:val="BodyText"/>
        <w:widowControl/>
        <w:ind w:left="0" w:right="5973"/>
      </w:pPr>
      <w:r w:rsidRPr="003E37B0">
        <w:t>For intravenous use after dilution</w:t>
      </w:r>
    </w:p>
    <w:p w14:paraId="2251579F" w14:textId="77777777" w:rsidR="00D15122" w:rsidRPr="003E37B0" w:rsidRDefault="009B0756" w:rsidP="00FA4903">
      <w:pPr>
        <w:pStyle w:val="BodyText"/>
        <w:widowControl/>
        <w:ind w:left="0" w:right="5973"/>
      </w:pPr>
      <w:r w:rsidRPr="003E37B0">
        <w:t>Read the package leaflet before use</w:t>
      </w:r>
    </w:p>
    <w:p w14:paraId="259B2310" w14:textId="77777777" w:rsidR="00D15122" w:rsidRPr="003E37B0" w:rsidRDefault="00D15122" w:rsidP="00FA4903">
      <w:pPr>
        <w:widowControl/>
        <w:rPr>
          <w:rFonts w:ascii="Times New Roman" w:eastAsia="Times New Roman" w:hAnsi="Times New Roman"/>
        </w:rPr>
      </w:pPr>
    </w:p>
    <w:p w14:paraId="4B9CEE69" w14:textId="77777777" w:rsidR="00D15122" w:rsidRPr="003E37B0" w:rsidRDefault="00D15122" w:rsidP="00FA4903">
      <w:pPr>
        <w:widowControl/>
        <w:rPr>
          <w:rFonts w:ascii="Times New Roman" w:eastAsia="Times New Roman" w:hAnsi="Times New Roman"/>
        </w:rPr>
      </w:pPr>
    </w:p>
    <w:p w14:paraId="5E730490" w14:textId="399090F6" w:rsidR="00D15122" w:rsidRPr="003E37B0" w:rsidRDefault="002D0E76" w:rsidP="00FA4903">
      <w:pPr>
        <w:widowControl/>
        <w:spacing w:line="200" w:lineRule="atLeast"/>
        <w:rPr>
          <w:rFonts w:ascii="Times New Roman" w:eastAsia="Times New Roman" w:hAnsi="Times New Roman"/>
        </w:rPr>
      </w:pPr>
      <w:r>
        <w:rPr>
          <w:noProof/>
        </w:rPr>
        <mc:AlternateContent>
          <mc:Choice Requires="wpg">
            <w:drawing>
              <wp:inline distT="0" distB="0" distL="0" distR="0" wp14:anchorId="29AEC008" wp14:editId="6C5CA771">
                <wp:extent cx="5911850" cy="335280"/>
                <wp:effectExtent l="10160" t="8890" r="2540" b="8255"/>
                <wp:docPr id="34" name="Group 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911850" cy="335280"/>
                          <a:chOff x="0" y="0"/>
                          <a:chExt cx="9310" cy="528"/>
                        </a:xfrm>
                      </wpg:grpSpPr>
                      <wpg:grpSp>
                        <wpg:cNvPr id="35" name="Group 71"/>
                        <wpg:cNvGrpSpPr>
                          <a:grpSpLocks/>
                        </wpg:cNvGrpSpPr>
                        <wpg:grpSpPr bwMode="auto">
                          <a:xfrm>
                            <a:off x="6" y="6"/>
                            <a:ext cx="9298" cy="2"/>
                            <a:chOff x="6" y="6"/>
                            <a:chExt cx="9298" cy="2"/>
                          </a:xfrm>
                        </wpg:grpSpPr>
                        <wps:wsp>
                          <wps:cNvPr id="36" name="Freeform 72"/>
                          <wps:cNvSpPr>
                            <a:spLocks/>
                          </wps:cNvSpPr>
                          <wps:spPr bwMode="auto">
                            <a:xfrm>
                              <a:off x="6" y="6"/>
                              <a:ext cx="9298" cy="2"/>
                            </a:xfrm>
                            <a:custGeom>
                              <a:avLst/>
                              <a:gdLst>
                                <a:gd name="T0" fmla="*/ 0 w 9298"/>
                                <a:gd name="T1" fmla="*/ 0 h 2"/>
                                <a:gd name="T2" fmla="*/ 9297 w 9298"/>
                                <a:gd name="T3" fmla="*/ 0 h 2"/>
                                <a:gd name="T4" fmla="*/ 0 60000 65536"/>
                                <a:gd name="T5" fmla="*/ 0 60000 65536"/>
                              </a:gdLst>
                              <a:ahLst/>
                              <a:cxnLst>
                                <a:cxn ang="T4">
                                  <a:pos x="T0" y="T1"/>
                                </a:cxn>
                                <a:cxn ang="T5">
                                  <a:pos x="T2" y="T3"/>
                                </a:cxn>
                              </a:cxnLst>
                              <a:rect l="0" t="0" r="r" b="b"/>
                              <a:pathLst>
                                <a:path w="9298" h="2">
                                  <a:moveTo>
                                    <a:pt x="0" y="0"/>
                                  </a:moveTo>
                                  <a:lnTo>
                                    <a:pt x="9297"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37" name="Group 69"/>
                        <wpg:cNvGrpSpPr>
                          <a:grpSpLocks/>
                        </wpg:cNvGrpSpPr>
                        <wpg:grpSpPr bwMode="auto">
                          <a:xfrm>
                            <a:off x="11" y="11"/>
                            <a:ext cx="2" cy="507"/>
                            <a:chOff x="11" y="11"/>
                            <a:chExt cx="2" cy="507"/>
                          </a:xfrm>
                        </wpg:grpSpPr>
                        <wps:wsp>
                          <wps:cNvPr id="38" name="Freeform 70"/>
                          <wps:cNvSpPr>
                            <a:spLocks/>
                          </wps:cNvSpPr>
                          <wps:spPr bwMode="auto">
                            <a:xfrm>
                              <a:off x="11" y="11"/>
                              <a:ext cx="2" cy="507"/>
                            </a:xfrm>
                            <a:custGeom>
                              <a:avLst/>
                              <a:gdLst>
                                <a:gd name="T0" fmla="*/ 0 w 2"/>
                                <a:gd name="T1" fmla="*/ 11 h 507"/>
                                <a:gd name="T2" fmla="*/ 0 w 2"/>
                                <a:gd name="T3" fmla="*/ 517 h 507"/>
                                <a:gd name="T4" fmla="*/ 0 60000 65536"/>
                                <a:gd name="T5" fmla="*/ 0 60000 65536"/>
                              </a:gdLst>
                              <a:ahLst/>
                              <a:cxnLst>
                                <a:cxn ang="T4">
                                  <a:pos x="T0" y="T1"/>
                                </a:cxn>
                                <a:cxn ang="T5">
                                  <a:pos x="T2" y="T3"/>
                                </a:cxn>
                              </a:cxnLst>
                              <a:rect l="0" t="0" r="r" b="b"/>
                              <a:pathLst>
                                <a:path w="2" h="507">
                                  <a:moveTo>
                                    <a:pt x="0" y="0"/>
                                  </a:moveTo>
                                  <a:lnTo>
                                    <a:pt x="0" y="506"/>
                                  </a:lnTo>
                                </a:path>
                              </a:pathLst>
                            </a:custGeom>
                            <a:noFill/>
                            <a:ln w="7379">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39" name="Group 67"/>
                        <wpg:cNvGrpSpPr>
                          <a:grpSpLocks/>
                        </wpg:cNvGrpSpPr>
                        <wpg:grpSpPr bwMode="auto">
                          <a:xfrm>
                            <a:off x="6" y="522"/>
                            <a:ext cx="9298" cy="2"/>
                            <a:chOff x="6" y="522"/>
                            <a:chExt cx="9298" cy="2"/>
                          </a:xfrm>
                        </wpg:grpSpPr>
                        <wps:wsp>
                          <wps:cNvPr id="40" name="Freeform 68"/>
                          <wps:cNvSpPr>
                            <a:spLocks/>
                          </wps:cNvSpPr>
                          <wps:spPr bwMode="auto">
                            <a:xfrm>
                              <a:off x="6" y="522"/>
                              <a:ext cx="9298" cy="2"/>
                            </a:xfrm>
                            <a:custGeom>
                              <a:avLst/>
                              <a:gdLst>
                                <a:gd name="T0" fmla="*/ 0 w 9298"/>
                                <a:gd name="T1" fmla="*/ 0 h 2"/>
                                <a:gd name="T2" fmla="*/ 9297 w 9298"/>
                                <a:gd name="T3" fmla="*/ 0 h 2"/>
                                <a:gd name="T4" fmla="*/ 0 60000 65536"/>
                                <a:gd name="T5" fmla="*/ 0 60000 65536"/>
                              </a:gdLst>
                              <a:ahLst/>
                              <a:cxnLst>
                                <a:cxn ang="T4">
                                  <a:pos x="T0" y="T1"/>
                                </a:cxn>
                                <a:cxn ang="T5">
                                  <a:pos x="T2" y="T3"/>
                                </a:cxn>
                              </a:cxnLst>
                              <a:rect l="0" t="0" r="r" b="b"/>
                              <a:pathLst>
                                <a:path w="9298" h="2">
                                  <a:moveTo>
                                    <a:pt x="0" y="0"/>
                                  </a:moveTo>
                                  <a:lnTo>
                                    <a:pt x="9297"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41" name="Group 63"/>
                        <wpg:cNvGrpSpPr>
                          <a:grpSpLocks/>
                        </wpg:cNvGrpSpPr>
                        <wpg:grpSpPr bwMode="auto">
                          <a:xfrm>
                            <a:off x="9299" y="11"/>
                            <a:ext cx="2" cy="507"/>
                            <a:chOff x="9299" y="11"/>
                            <a:chExt cx="2" cy="507"/>
                          </a:xfrm>
                        </wpg:grpSpPr>
                        <wps:wsp>
                          <wps:cNvPr id="42" name="Freeform 66"/>
                          <wps:cNvSpPr>
                            <a:spLocks/>
                          </wps:cNvSpPr>
                          <wps:spPr bwMode="auto">
                            <a:xfrm>
                              <a:off x="9299" y="11"/>
                              <a:ext cx="2" cy="507"/>
                            </a:xfrm>
                            <a:custGeom>
                              <a:avLst/>
                              <a:gdLst>
                                <a:gd name="T0" fmla="*/ 0 w 2"/>
                                <a:gd name="T1" fmla="*/ 11 h 507"/>
                                <a:gd name="T2" fmla="*/ 0 w 2"/>
                                <a:gd name="T3" fmla="*/ 517 h 507"/>
                                <a:gd name="T4" fmla="*/ 0 60000 65536"/>
                                <a:gd name="T5" fmla="*/ 0 60000 65536"/>
                              </a:gdLst>
                              <a:ahLst/>
                              <a:cxnLst>
                                <a:cxn ang="T4">
                                  <a:pos x="T0" y="T1"/>
                                </a:cxn>
                                <a:cxn ang="T5">
                                  <a:pos x="T2" y="T3"/>
                                </a:cxn>
                              </a:cxnLst>
                              <a:rect l="0" t="0" r="r" b="b"/>
                              <a:pathLst>
                                <a:path w="2" h="507">
                                  <a:moveTo>
                                    <a:pt x="0" y="0"/>
                                  </a:moveTo>
                                  <a:lnTo>
                                    <a:pt x="0" y="506"/>
                                  </a:lnTo>
                                </a:path>
                              </a:pathLst>
                            </a:custGeom>
                            <a:noFill/>
                            <a:ln w="7379">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3" name="Text Box 65"/>
                          <wps:cNvSpPr txBox="1">
                            <a:spLocks noChangeArrowheads="1"/>
                          </wps:cNvSpPr>
                          <wps:spPr bwMode="auto">
                            <a:xfrm>
                              <a:off x="119" y="37"/>
                              <a:ext cx="166" cy="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7F039B" w14:textId="77777777" w:rsidR="00795170" w:rsidRDefault="00795170">
                                <w:pPr>
                                  <w:spacing w:line="221" w:lineRule="exact"/>
                                  <w:rPr>
                                    <w:rFonts w:ascii="Times New Roman" w:eastAsia="Times New Roman" w:hAnsi="Times New Roman"/>
                                  </w:rPr>
                                </w:pPr>
                                <w:r>
                                  <w:rPr>
                                    <w:rFonts w:ascii="Times New Roman"/>
                                    <w:b/>
                                  </w:rPr>
                                  <w:t>6.</w:t>
                                </w:r>
                              </w:p>
                            </w:txbxContent>
                          </wps:txbx>
                          <wps:bodyPr rot="0" vert="horz" wrap="square" lIns="0" tIns="0" rIns="0" bIns="0" anchor="t" anchorCtr="0" upright="1">
                            <a:noAutofit/>
                          </wps:bodyPr>
                        </wps:wsp>
                        <wps:wsp>
                          <wps:cNvPr id="44" name="Text Box 64"/>
                          <wps:cNvSpPr txBox="1">
                            <a:spLocks noChangeArrowheads="1"/>
                          </wps:cNvSpPr>
                          <wps:spPr bwMode="auto">
                            <a:xfrm>
                              <a:off x="685" y="37"/>
                              <a:ext cx="8356" cy="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DF596C" w14:textId="77777777" w:rsidR="00795170" w:rsidRDefault="00795170">
                                <w:pPr>
                                  <w:spacing w:line="225" w:lineRule="exact"/>
                                  <w:rPr>
                                    <w:rFonts w:ascii="Times New Roman" w:eastAsia="Times New Roman" w:hAnsi="Times New Roman"/>
                                  </w:rPr>
                                </w:pPr>
                                <w:r>
                                  <w:rPr>
                                    <w:rFonts w:ascii="Times New Roman"/>
                                    <w:b/>
                                    <w:spacing w:val="-1"/>
                                  </w:rPr>
                                  <w:t>SPECIAL WARNING</w:t>
                                </w:r>
                                <w:r>
                                  <w:rPr>
                                    <w:rFonts w:ascii="Times New Roman"/>
                                    <w:b/>
                                    <w:spacing w:val="-2"/>
                                  </w:rPr>
                                  <w:t xml:space="preserve"> </w:t>
                                </w:r>
                                <w:r>
                                  <w:rPr>
                                    <w:rFonts w:ascii="Times New Roman"/>
                                    <w:b/>
                                    <w:spacing w:val="-1"/>
                                  </w:rPr>
                                  <w:t xml:space="preserve">THAT </w:t>
                                </w:r>
                                <w:r>
                                  <w:rPr>
                                    <w:rFonts w:ascii="Times New Roman"/>
                                    <w:b/>
                                  </w:rPr>
                                  <w:t>THE</w:t>
                                </w:r>
                                <w:r>
                                  <w:rPr>
                                    <w:rFonts w:ascii="Times New Roman"/>
                                    <w:b/>
                                    <w:spacing w:val="-1"/>
                                  </w:rPr>
                                  <w:t xml:space="preserve"> MEDICINAL</w:t>
                                </w:r>
                                <w:r>
                                  <w:rPr>
                                    <w:rFonts w:ascii="Times New Roman"/>
                                    <w:b/>
                                    <w:spacing w:val="-4"/>
                                  </w:rPr>
                                  <w:t xml:space="preserve"> </w:t>
                                </w:r>
                                <w:r>
                                  <w:rPr>
                                    <w:rFonts w:ascii="Times New Roman"/>
                                    <w:b/>
                                    <w:spacing w:val="-1"/>
                                  </w:rPr>
                                  <w:t>PRODUCT MUST</w:t>
                                </w:r>
                                <w:r>
                                  <w:rPr>
                                    <w:rFonts w:ascii="Times New Roman"/>
                                    <w:b/>
                                    <w:spacing w:val="-4"/>
                                  </w:rPr>
                                  <w:t xml:space="preserve"> </w:t>
                                </w:r>
                                <w:r>
                                  <w:rPr>
                                    <w:rFonts w:ascii="Times New Roman"/>
                                    <w:b/>
                                  </w:rPr>
                                  <w:t>BE</w:t>
                                </w:r>
                                <w:r>
                                  <w:rPr>
                                    <w:rFonts w:ascii="Times New Roman"/>
                                    <w:b/>
                                    <w:spacing w:val="-1"/>
                                  </w:rPr>
                                  <w:t xml:space="preserve"> </w:t>
                                </w:r>
                                <w:r>
                                  <w:rPr>
                                    <w:rFonts w:ascii="Times New Roman"/>
                                    <w:b/>
                                    <w:spacing w:val="-2"/>
                                  </w:rPr>
                                  <w:t>STORED</w:t>
                                </w:r>
                                <w:r>
                                  <w:rPr>
                                    <w:rFonts w:ascii="Times New Roman"/>
                                    <w:b/>
                                    <w:spacing w:val="-1"/>
                                  </w:rPr>
                                  <w:t xml:space="preserve"> OUT</w:t>
                                </w:r>
                              </w:p>
                              <w:p w14:paraId="5076700E" w14:textId="77777777" w:rsidR="00795170" w:rsidRDefault="00795170">
                                <w:pPr>
                                  <w:spacing w:line="248" w:lineRule="exact"/>
                                  <w:rPr>
                                    <w:rFonts w:ascii="Times New Roman" w:eastAsia="Times New Roman" w:hAnsi="Times New Roman"/>
                                  </w:rPr>
                                </w:pPr>
                                <w:r>
                                  <w:rPr>
                                    <w:rFonts w:ascii="Times New Roman"/>
                                    <w:b/>
                                    <w:spacing w:val="-1"/>
                                  </w:rPr>
                                  <w:t>OF</w:t>
                                </w:r>
                                <w:r>
                                  <w:rPr>
                                    <w:rFonts w:ascii="Times New Roman"/>
                                    <w:b/>
                                    <w:spacing w:val="2"/>
                                  </w:rPr>
                                  <w:t xml:space="preserve"> </w:t>
                                </w:r>
                                <w:r>
                                  <w:rPr>
                                    <w:rFonts w:ascii="Times New Roman"/>
                                    <w:b/>
                                  </w:rPr>
                                  <w:t>THE</w:t>
                                </w:r>
                                <w:r>
                                  <w:rPr>
                                    <w:rFonts w:ascii="Times New Roman"/>
                                    <w:b/>
                                    <w:spacing w:val="-1"/>
                                  </w:rPr>
                                  <w:t xml:space="preserve"> SIGHT </w:t>
                                </w:r>
                                <w:r>
                                  <w:rPr>
                                    <w:rFonts w:ascii="Times New Roman"/>
                                    <w:b/>
                                    <w:spacing w:val="-2"/>
                                  </w:rPr>
                                  <w:t>AND</w:t>
                                </w:r>
                                <w:r>
                                  <w:rPr>
                                    <w:rFonts w:ascii="Times New Roman"/>
                                    <w:b/>
                                    <w:spacing w:val="-1"/>
                                  </w:rPr>
                                  <w:t xml:space="preserve"> </w:t>
                                </w:r>
                                <w:r>
                                  <w:rPr>
                                    <w:rFonts w:ascii="Times New Roman"/>
                                    <w:b/>
                                    <w:spacing w:val="-2"/>
                                  </w:rPr>
                                  <w:t>REACH</w:t>
                                </w:r>
                                <w:r>
                                  <w:rPr>
                                    <w:rFonts w:ascii="Times New Roman"/>
                                    <w:b/>
                                    <w:spacing w:val="1"/>
                                  </w:rPr>
                                  <w:t xml:space="preserve"> </w:t>
                                </w:r>
                                <w:r>
                                  <w:rPr>
                                    <w:rFonts w:ascii="Times New Roman"/>
                                    <w:b/>
                                    <w:spacing w:val="-1"/>
                                  </w:rPr>
                                  <w:t>OF</w:t>
                                </w:r>
                                <w:r>
                                  <w:rPr>
                                    <w:rFonts w:ascii="Times New Roman"/>
                                    <w:b/>
                                    <w:spacing w:val="2"/>
                                  </w:rPr>
                                  <w:t xml:space="preserve"> </w:t>
                                </w:r>
                                <w:r>
                                  <w:rPr>
                                    <w:rFonts w:ascii="Times New Roman"/>
                                    <w:b/>
                                    <w:spacing w:val="-2"/>
                                  </w:rPr>
                                  <w:t>CHILDREN</w:t>
                                </w:r>
                              </w:p>
                            </w:txbxContent>
                          </wps:txbx>
                          <wps:bodyPr rot="0" vert="horz" wrap="square" lIns="0" tIns="0" rIns="0" bIns="0" anchor="t" anchorCtr="0" upright="1">
                            <a:noAutofit/>
                          </wps:bodyPr>
                        </wps:wsp>
                      </wpg:grpSp>
                    </wpg:wgp>
                  </a:graphicData>
                </a:graphic>
              </wp:inline>
            </w:drawing>
          </mc:Choice>
          <mc:Fallback>
            <w:pict>
              <v:group w14:anchorId="29AEC008" id="Group 62" o:spid="_x0000_s1032" style="width:465.5pt;height:26.4pt;mso-position-horizontal-relative:char;mso-position-vertical-relative:line" coordsize="9310,5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JG1rMwUAALAcAAAOAAAAZHJzL2Uyb0RvYy54bWzsWdtu4zYQfS/QfyD0WKBry7bs2Iiz2GY3&#10;QYFtu8C6H0BLsiVUFlVKjpx+fc8MqasTNPdtUefBocQhOddD8uj8/WGXiJtQ57FKl477buiIMPVV&#10;EKfbpfP76urHM0fkhUwDmag0XDq3Ye68v/j+u/MyW4QjFakkCLXAJGm+KLOlExVFthgMcj8KdzJ/&#10;p7IwRedG6Z0s8Ki3g0DLErPvksFoOJwOSqWDTCs/zHO8/Wg6nQuef7MJ/eK3zSYPC5EsHehW8K/m&#10;3zX9Di7O5WKrZRbFvlVDPkGLnYxTLFpP9VEWUux1fDTVLva1ytWmeOer3UBtNrEfsg2wxh32rLnW&#10;ap+xLdtFuc1qN8G1PT89eVr/15trnX3NvmijPZqflf9HDr8Mymy7aPfT89YIi3X5iwoQT7kvFBt+&#10;2OgdTQGTxIH9e1v7NzwUwsdLb+66Zx7C4KNvPPZGZzYAfoQoHQ3zo0924Hzs2lEYQzEbyIVZkJW0&#10;SlHQrYamCeW/aBEHWMxzRCp3UJh9KmYuzdI3kML3Ug6YOgJGTk2CVQ6Yj+aoB7J+ZDpqwzviLcO7&#10;A+41G8WTN/mRPy8/vkYyCzntcop/5UKoaFx4pcOQKlLM2IoyY7Eqh/J2ArV6SCxHnv1j6nRccY/n&#10;akfIhb/Pi+tQcfLJm895YUo6QItTOrBar5BBm12C6v5hIIaiFBwMK1zJuB2ZSNgwbetJRi0BTDC7&#10;Z55xS2wo7phn0hGYDvEnpp43tgnTLIjEbWndE4QbtpWhMqps9w+pNR4tIQmJVxMu0kzlVGXkCuTg&#10;iosAc0CMXNVIex1p2EzSY1t4LG1G2WU0YLYPsNoRANi1SfNMFqQdLUJNUS4dUwoRVQK93qmbcKVY&#10;oOgBAZZqepO0LUURYOUYRyBoutGgZRgm6qVJ41aqpOoqThIOf5KSQrPxdMqq5CqJA+okbXK9XV8m&#10;WtxI2kD4z7qhIwagTgOeLApl8Mm2Cxknps2qMaSaIiDsyRdrFdyiILQy2xK2UTQipf9yRIktaenk&#10;f+6lDh2R/JyipufuZILIFfww8WYjPOh2z7rdI1MfUy2dwkEKUPOyMPvePtPxNsJKLpubqg/A8E1M&#10;dQM0rbSyD4AVbnVwlVGyhs8KHxCJNsRO5+So14RYF9WKxMQ/9nwFFUhXQlhvODPva4ztyTco2x2B&#10;WN29t7wFyGJ76IMs5/ZLg2zPF3f7rvZEt3QehbJHCNqGWNcFNtaBakAPAWmBXnkMw2189dzZ3bP8&#10;7zEWbgTAkn+fDrFmq/CGvDExjBEAo/EUhJ3NTwj7DISdV+BgDrFTBrjXRFhzFPNGtogrlDB79/3H&#10;2HpAA7G9ITWy9M/vb4CxtIf2MHbKl4qXxtiHea92xTNAlr3Lm2CDoW2cvfMI2gZZOkidjrI4752O&#10;sqejrDNB7XSOsnz1eU2gRf0B3B9zmD0a0WDtv+c4O4Eqfajlg8RLQ+2RN6qt6h5fPANrTwdabDTY&#10;tL4FaYBong60/wnKgAr81SnJCa6BBl5WVO8/qQM4NMM61MSjKA54X5EdlpwUqbqMQIyFH7RWJVE2&#10;oFcMG9ZBJnp4EGfpuga+x5ZzqODHBadk+N5RRbZVRHmmDW8pqLF06ODBl6Pqdk1XLCtCt7cOX9V5&#10;AcEE/B1zN6Ss4ZaKw/rA1HeNt49km2qmqWaZ0DAMExovyC69TaqADOinyuSbpMr0DJQudvp+qpyN&#10;PZsrk1lFtb51rtgLZcUBPpiZfLNcaa6LlpXEZzHejewnPPru1n5mqeZD48XfAAAA//8DAFBLAwQU&#10;AAYACAAAACEAq0DYqNsAAAAEAQAADwAAAGRycy9kb3ducmV2LnhtbEyPQWvCQBCF74X+h2UKvdVN&#10;FIuN2YhI25MUqoXibUzGJJidDdk1if++017s5cHjDe99k65G26ieOl87NhBPIlDEuStqLg187d+e&#10;FqB8QC6wcUwGruRhld3fpZgUbuBP6nehVFLCPkEDVQhtorXPK7LoJ64lluzkOotBbFfqosNBym2j&#10;p1H0rC3WLAsVtrSpKD/vLtbA+4DDeha/9tvzaXM97Ocf39uYjHl8GNdLUIHGcDuGX3xBh0yYju7C&#10;hVeNAXkk/KlkL7NY7NHAfLoAnaX6P3z2AwAA//8DAFBLAQItABQABgAIAAAAIQC2gziS/gAAAOEB&#10;AAATAAAAAAAAAAAAAAAAAAAAAABbQ29udGVudF9UeXBlc10ueG1sUEsBAi0AFAAGAAgAAAAhADj9&#10;If/WAAAAlAEAAAsAAAAAAAAAAAAAAAAALwEAAF9yZWxzLy5yZWxzUEsBAi0AFAAGAAgAAAAhABEk&#10;bWszBQAAsBwAAA4AAAAAAAAAAAAAAAAALgIAAGRycy9lMm9Eb2MueG1sUEsBAi0AFAAGAAgAAAAh&#10;AKtA2KjbAAAABAEAAA8AAAAAAAAAAAAAAAAAjQcAAGRycy9kb3ducmV2LnhtbFBLBQYAAAAABAAE&#10;APMAAACVCAAAAAA=&#10;">
                <v:group id="Group 71" o:spid="_x0000_s1033" style="position:absolute;left:6;top:6;width:9298;height:2" coordorigin="6,6" coordsize="92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z3ixQAAANsAAAAPAAAAZHJzL2Rvd25yZXYueG1sRI9Pa8JA&#10;FMTvhX6H5RW81U0Ui6TZiIgVD1KoCtLbI/vyh2Tfhuw2id/eLRR6HGbmN0y6mUwrBupdbVlBPI9A&#10;EOdW11wquF4+XtcgnEfW2FomBXdysMmen1JMtB35i4azL0WAsEtQQeV9l0jp8ooMurntiINX2N6g&#10;D7Ivpe5xDHDTykUUvUmDNYeFCjvaVZQ35x+j4DDiuF3G++HUFLv792X1eTvFpNTsZdq+g/A0+f/w&#10;X/uoFSxX8Psl/ACZPQAAAP//AwBQSwECLQAUAAYACAAAACEA2+H2y+4AAACFAQAAEwAAAAAAAAAA&#10;AAAAAAAAAAAAW0NvbnRlbnRfVHlwZXNdLnhtbFBLAQItABQABgAIAAAAIQBa9CxbvwAAABUBAAAL&#10;AAAAAAAAAAAAAAAAAB8BAABfcmVscy8ucmVsc1BLAQItABQABgAIAAAAIQC2/z3ixQAAANsAAAAP&#10;AAAAAAAAAAAAAAAAAAcCAABkcnMvZG93bnJldi54bWxQSwUGAAAAAAMAAwC3AAAA+QIAAAAA&#10;">
                  <v:shape id="Freeform 72" o:spid="_x0000_s1034" style="position:absolute;left:6;top:6;width:9298;height:2;visibility:visible;mso-wrap-style:square;v-text-anchor:top" coordsize="92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eFDdxwAAANsAAAAPAAAAZHJzL2Rvd25yZXYueG1sRI9Ba8JA&#10;FITvBf/D8gQvRTc1oCW6ihWrovZgWsHjI/tMgtm3IbvVtL++Wyj0OMzMN8x03ppK3KhxpWUFT4MI&#10;BHFmdcm5go/31/4zCOeRNVaWScEXOZjPOg9TTLS985Fuqc9FgLBLUEHhfZ1I6bKCDLqBrYmDd7GN&#10;QR9kk0vd4D3ATSWHUTSSBksOCwXWtCwou6afRkH6to/x5Xu3asebU3zerul0OTwq1eu2iwkIT63/&#10;D/+1t1pBPILfL+EHyNkPAAAA//8DAFBLAQItABQABgAIAAAAIQDb4fbL7gAAAIUBAAATAAAAAAAA&#10;AAAAAAAAAAAAAABbQ29udGVudF9UeXBlc10ueG1sUEsBAi0AFAAGAAgAAAAhAFr0LFu/AAAAFQEA&#10;AAsAAAAAAAAAAAAAAAAAHwEAAF9yZWxzLy5yZWxzUEsBAi0AFAAGAAgAAAAhAH14UN3HAAAA2wAA&#10;AA8AAAAAAAAAAAAAAAAABwIAAGRycy9kb3ducmV2LnhtbFBLBQYAAAAAAwADALcAAAD7AgAAAAA=&#10;" path="m,l9297,e" filled="f" strokeweight=".58pt">
                    <v:path arrowok="t" o:connecttype="custom" o:connectlocs="0,0;9297,0" o:connectangles="0,0"/>
                  </v:shape>
                </v:group>
                <v:group id="Group 69" o:spid="_x0000_s1035" style="position:absolute;left:11;top:11;width:2;height:507" coordorigin="11,11" coordsize="2,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YQYOxAAAANsAAAAPAAAAZHJzL2Rvd25yZXYueG1sRI9Pi8Iw&#10;FMTvC36H8ARva1rFVapRRFzxIIJ/QLw9mmdbbF5Kk23rt98sCHscZuY3zGLVmVI0VLvCsoJ4GIEg&#10;Tq0uOFNwvXx/zkA4j6yxtEwKXuRgtex9LDDRtuUTNWefiQBhl6CC3PsqkdKlORl0Q1sRB+9ha4M+&#10;yDqTusY2wE0pR1H0JQ0WHBZyrGiTU/o8/xgFuxbb9TjeNofnY/O6XybH2yEmpQb9bj0H4anz/+F3&#10;e68VjKfw9yX8ALn8BQAA//8DAFBLAQItABQABgAIAAAAIQDb4fbL7gAAAIUBAAATAAAAAAAAAAAA&#10;AAAAAAAAAABbQ29udGVudF9UeXBlc10ueG1sUEsBAi0AFAAGAAgAAAAhAFr0LFu/AAAAFQEAAAsA&#10;AAAAAAAAAAAAAAAAHwEAAF9yZWxzLy5yZWxzUEsBAi0AFAAGAAgAAAAhAClhBg7EAAAA2wAAAA8A&#10;AAAAAAAAAAAAAAAABwIAAGRycy9kb3ducmV2LnhtbFBLBQYAAAAAAwADALcAAAD4AgAAAAA=&#10;">
                  <v:shape id="Freeform 70" o:spid="_x0000_s1036" style="position:absolute;left:11;top:11;width:2;height:507;visibility:visible;mso-wrap-style:square;v-text-anchor:top" coordsize="2,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yzw/wAAAANsAAAAPAAAAZHJzL2Rvd25yZXYueG1sRE/LisIw&#10;FN0P+A/hCu6maUcYtBpFFGVgVj4Ql9fm2labm9Jk2s7fm4Xg8nDe82VvKtFS40rLCpIoBkGcWV1y&#10;ruB03H5OQDiPrLGyTAr+ycFyMfiYY6ptx3tqDz4XIYRdigoK7+tUSpcVZNBFtiYO3M02Bn2ATS51&#10;g10IN5X8iuNvabDk0FBgTeuCssfhzyjIN6TbaSd/d7u9vV9vl2Srz4lSo2G/moHw1Pu3+OX+0QrG&#10;YWz4En6AXDwBAAD//wMAUEsBAi0AFAAGAAgAAAAhANvh9svuAAAAhQEAABMAAAAAAAAAAAAAAAAA&#10;AAAAAFtDb250ZW50X1R5cGVzXS54bWxQSwECLQAUAAYACAAAACEAWvQsW78AAAAVAQAACwAAAAAA&#10;AAAAAAAAAAAfAQAAX3JlbHMvLnJlbHNQSwECLQAUAAYACAAAACEAFMs8P8AAAADbAAAADwAAAAAA&#10;AAAAAAAAAAAHAgAAZHJzL2Rvd25yZXYueG1sUEsFBgAAAAADAAMAtwAAAPQCAAAAAA==&#10;" path="m,l,506e" filled="f" strokeweight=".20497mm">
                    <v:path arrowok="t" o:connecttype="custom" o:connectlocs="0,11;0,517" o:connectangles="0,0"/>
                  </v:shape>
                </v:group>
                <v:group id="Group 67" o:spid="_x0000_s1037" style="position:absolute;left:6;top:522;width:9298;height:2" coordorigin="6,522" coordsize="92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sjfnxAAAANsAAAAPAAAAZHJzL2Rvd25yZXYueG1sRI9Pi8Iw&#10;FMTvC36H8ARva1rFRatRRFzxIIJ/QLw9mmdbbF5Kk23rt98sCHscZuY3zGLVmVI0VLvCsoJ4GIEg&#10;Tq0uOFNwvXx/TkE4j6yxtEwKXuRgtex9LDDRtuUTNWefiQBhl6CC3PsqkdKlORl0Q1sRB+9ha4M+&#10;yDqTusY2wE0pR1H0JQ0WHBZyrGiTU/o8/xgFuxbb9TjeNofnY/O6XybH2yEmpQb9bj0H4anz/+F3&#10;e68VjGfw9yX8ALn8BQAA//8DAFBLAQItABQABgAIAAAAIQDb4fbL7gAAAIUBAAATAAAAAAAAAAAA&#10;AAAAAAAAAABbQ29udGVudF9UeXBlc10ueG1sUEsBAi0AFAAGAAgAAAAhAFr0LFu/AAAAFQEAAAsA&#10;AAAAAAAAAAAAAAAAHwEAAF9yZWxzLy5yZWxzUEsBAi0AFAAGAAgAAAAhADeyN+fEAAAA2wAAAA8A&#10;AAAAAAAAAAAAAAAABwIAAGRycy9kb3ducmV2LnhtbFBLBQYAAAAAAwADALcAAAD4AgAAAAA=&#10;">
                  <v:shape id="Freeform 68" o:spid="_x0000_s1038" style="position:absolute;left:6;top:522;width:9298;height:2;visibility:visible;mso-wrap-style:square;v-text-anchor:top" coordsize="92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2x5PxAAAANsAAAAPAAAAZHJzL2Rvd25yZXYueG1sRE/LasJA&#10;FN0L/YfhFtyImailSnQUW/qQqgujQpeXzDUJzdwJmammfn1nIbg8nPds0ZpKnKlxpWUFgygGQZxZ&#10;XXKu4LB/709AOI+ssbJMCv7IwWL+0Jlhou2Fd3ROfS5CCLsEFRTe14mULivIoItsTRy4k20M+gCb&#10;XOoGLyHcVHIYx8/SYMmhocCaXgvKftJfoyDdrkf4cv16a8efx9H36oOOp01Pqe5ju5yC8NT6u/jm&#10;XmkFT2F9+BJ+gJz/AwAA//8DAFBLAQItABQABgAIAAAAIQDb4fbL7gAAAIUBAAATAAAAAAAAAAAA&#10;AAAAAAAAAABbQ29udGVudF9UeXBlc10ueG1sUEsBAi0AFAAGAAgAAAAhAFr0LFu/AAAAFQEAAAsA&#10;AAAAAAAAAAAAAAAAHwEAAF9yZWxzLy5yZWxzUEsBAi0AFAAGAAgAAAAhAMXbHk/EAAAA2wAAAA8A&#10;AAAAAAAAAAAAAAAABwIAAGRycy9kb3ducmV2LnhtbFBLBQYAAAAAAwADALcAAAD4AgAAAAA=&#10;" path="m,l9297,e" filled="f" strokeweight=".58pt">
                    <v:path arrowok="t" o:connecttype="custom" o:connectlocs="0,0;9297,0" o:connectangles="0,0"/>
                  </v:shape>
                </v:group>
                <v:group id="Group 63" o:spid="_x0000_s1039" style="position:absolute;left:9299;top:11;width:2;height:507" coordorigin="9299,11" coordsize="2,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wkicxQAAANsAAAAPAAAAZHJzL2Rvd25yZXYueG1sRI9Pa8JA&#10;FMTvBb/D8oTemk20LRKzikgtPYRCVRBvj+wzCWbfhuw2f759t1DocZiZ3zDZdjSN6KlztWUFSRSD&#10;IC6srrlUcD4dnlYgnEfW2FgmBRM52G5mDxmm2g78Rf3RlyJA2KWooPK+TaV0RUUGXWRb4uDdbGfQ&#10;B9mVUnc4BLhp5CKOX6XBmsNChS3tKyrux2+j4H3AYbdM3vr8fttP19PL5yVPSKnH+bhbg/A0+v/w&#10;X/tDK3hO4PdL+AFy8wMAAP//AwBQSwECLQAUAAYACAAAACEA2+H2y+4AAACFAQAAEwAAAAAAAAAA&#10;AAAAAAAAAAAAW0NvbnRlbnRfVHlwZXNdLnhtbFBLAQItABQABgAIAAAAIQBa9CxbvwAAABUBAAAL&#10;AAAAAAAAAAAAAAAAAB8BAABfcmVscy8ucmVsc1BLAQItABQABgAIAAAAIQCRwkicxQAAANsAAAAP&#10;AAAAAAAAAAAAAAAAAAcCAABkcnMvZG93bnJldi54bWxQSwUGAAAAAAMAAwC3AAAA+QIAAAAA&#10;">
                  <v:shape id="Freeform 66" o:spid="_x0000_s1040" style="position:absolute;left:9299;top:11;width:2;height:507;visibility:visible;mso-wrap-style:square;v-text-anchor:top" coordsize="2,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JXioxAAAANsAAAAPAAAAZHJzL2Rvd25yZXYueG1sRI/NasMw&#10;EITvhbyD2EBviWxTSupEMSXBptBTfig5bqyN7dRaGUu13bevCoUeh5n5htlkk2nFQL1rLCuIlxEI&#10;4tLqhisF51O+WIFwHllja5kUfJODbDt72GCq7cgHGo6+EgHCLkUFtfddKqUrazLolrYjDt7N9gZ9&#10;kH0ldY9jgJtWJlH0LA02HBZq7GhXU/l5/DIKqj3p4WWU70VxsPfr7RLn+iNW6nE+va5BeJr8f/iv&#10;/aYVPCXw+yX8ALn9AQAA//8DAFBLAQItABQABgAIAAAAIQDb4fbL7gAAAIUBAAATAAAAAAAAAAAA&#10;AAAAAAAAAABbQ29udGVudF9UeXBlc10ueG1sUEsBAi0AFAAGAAgAAAAhAFr0LFu/AAAAFQEAAAsA&#10;AAAAAAAAAAAAAAAAHwEAAF9yZWxzLy5yZWxzUEsBAi0AFAAGAAgAAAAhAC0leKjEAAAA2wAAAA8A&#10;AAAAAAAAAAAAAAAABwIAAGRycy9kb3ducmV2LnhtbFBLBQYAAAAAAwADALcAAAD4AgAAAAA=&#10;" path="m,l,506e" filled="f" strokeweight=".20497mm">
                    <v:path arrowok="t" o:connecttype="custom" o:connectlocs="0,11;0,517" o:connectangles="0,0"/>
                  </v:shape>
                  <v:shape id="Text Box 65" o:spid="_x0000_s1041" type="#_x0000_t202" style="position:absolute;left:119;top:37;width:166;height:2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WBPdxAAAANsAAAAPAAAAZHJzL2Rvd25yZXYueG1sRI9Ba8JA&#10;FITvBf/D8oTe6sa2iEZXEVEQCqUxHjw+s89kMfs2za4a/71bKHgcZuYbZrbobC2u1HrjWMFwkIAg&#10;Lpw2XCrY55u3MQgfkDXWjknBnTws5r2XGaba3Tij6y6UIkLYp6igCqFJpfRFRRb9wDXE0Tu51mKI&#10;si2lbvEW4baW70kykhYNx4UKG1pVVJx3F6tgeeBsbX6/jz/ZKTN5Pkn4a3RW6rXfLacgAnXhGf5v&#10;b7WCzw/4+xJ/gJw/AAAA//8DAFBLAQItABQABgAIAAAAIQDb4fbL7gAAAIUBAAATAAAAAAAAAAAA&#10;AAAAAAAAAABbQ29udGVudF9UeXBlc10ueG1sUEsBAi0AFAAGAAgAAAAhAFr0LFu/AAAAFQEAAAsA&#10;AAAAAAAAAAAAAAAAHwEAAF9yZWxzLy5yZWxzUEsBAi0AFAAGAAgAAAAhAPZYE93EAAAA2wAAAA8A&#10;AAAAAAAAAAAAAAAABwIAAGRycy9kb3ducmV2LnhtbFBLBQYAAAAAAwADALcAAAD4AgAAAAA=&#10;" filled="f" stroked="f">
                    <v:textbox inset="0,0,0,0">
                      <w:txbxContent>
                        <w:p w14:paraId="617F039B" w14:textId="77777777" w:rsidR="00795170" w:rsidRDefault="00795170">
                          <w:pPr>
                            <w:spacing w:line="221" w:lineRule="exact"/>
                            <w:rPr>
                              <w:rFonts w:ascii="Times New Roman" w:eastAsia="Times New Roman" w:hAnsi="Times New Roman"/>
                            </w:rPr>
                          </w:pPr>
                          <w:r>
                            <w:rPr>
                              <w:rFonts w:ascii="Times New Roman"/>
                              <w:b/>
                            </w:rPr>
                            <w:t>6.</w:t>
                          </w:r>
                        </w:p>
                      </w:txbxContent>
                    </v:textbox>
                  </v:shape>
                  <v:shape id="Text Box 64" o:spid="_x0000_s1042" type="#_x0000_t202" style="position:absolute;left:685;top:37;width:8356;height:4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sYupxQAAANsAAAAPAAAAZHJzL2Rvd25yZXYueG1sRI9Ba8JA&#10;FITvBf/D8oTemo1FpEY3IqWFQkEa48HjM/tMlmTfptmtpv/eLRQ8DjPzDbPejLYTFxq8caxglqQg&#10;iCunDdcKDuX70wsIH5A1do5JwS952OSThzVm2l25oMs+1CJC2GeooAmhz6T0VUMWfeJ64uid3WAx&#10;RDnUUg94jXDbyec0XUiLhuNCgz29NlS1+x+rYHvk4s18705fxbkwZblM+XPRKvU4HbcrEIHGcA//&#10;tz+0gvkc/r7EHyDzGwAAAP//AwBQSwECLQAUAAYACAAAACEA2+H2y+4AAACFAQAAEwAAAAAAAAAA&#10;AAAAAAAAAAAAW0NvbnRlbnRfVHlwZXNdLnhtbFBLAQItABQABgAIAAAAIQBa9CxbvwAAABUBAAAL&#10;AAAAAAAAAAAAAAAAAB8BAABfcmVscy8ucmVsc1BLAQItABQABgAIAAAAIQB5sYupxQAAANsAAAAP&#10;AAAAAAAAAAAAAAAAAAcCAABkcnMvZG93bnJldi54bWxQSwUGAAAAAAMAAwC3AAAA+QIAAAAA&#10;" filled="f" stroked="f">
                    <v:textbox inset="0,0,0,0">
                      <w:txbxContent>
                        <w:p w14:paraId="61DF596C" w14:textId="77777777" w:rsidR="00795170" w:rsidRDefault="00795170">
                          <w:pPr>
                            <w:spacing w:line="225" w:lineRule="exact"/>
                            <w:rPr>
                              <w:rFonts w:ascii="Times New Roman" w:eastAsia="Times New Roman" w:hAnsi="Times New Roman"/>
                            </w:rPr>
                          </w:pPr>
                          <w:r>
                            <w:rPr>
                              <w:rFonts w:ascii="Times New Roman"/>
                              <w:b/>
                              <w:spacing w:val="-1"/>
                            </w:rPr>
                            <w:t>SPECIAL WARNING</w:t>
                          </w:r>
                          <w:r>
                            <w:rPr>
                              <w:rFonts w:ascii="Times New Roman"/>
                              <w:b/>
                              <w:spacing w:val="-2"/>
                            </w:rPr>
                            <w:t xml:space="preserve"> </w:t>
                          </w:r>
                          <w:r>
                            <w:rPr>
                              <w:rFonts w:ascii="Times New Roman"/>
                              <w:b/>
                              <w:spacing w:val="-1"/>
                            </w:rPr>
                            <w:t xml:space="preserve">THAT </w:t>
                          </w:r>
                          <w:r>
                            <w:rPr>
                              <w:rFonts w:ascii="Times New Roman"/>
                              <w:b/>
                            </w:rPr>
                            <w:t>THE</w:t>
                          </w:r>
                          <w:r>
                            <w:rPr>
                              <w:rFonts w:ascii="Times New Roman"/>
                              <w:b/>
                              <w:spacing w:val="-1"/>
                            </w:rPr>
                            <w:t xml:space="preserve"> MEDICINAL</w:t>
                          </w:r>
                          <w:r>
                            <w:rPr>
                              <w:rFonts w:ascii="Times New Roman"/>
                              <w:b/>
                              <w:spacing w:val="-4"/>
                            </w:rPr>
                            <w:t xml:space="preserve"> </w:t>
                          </w:r>
                          <w:r>
                            <w:rPr>
                              <w:rFonts w:ascii="Times New Roman"/>
                              <w:b/>
                              <w:spacing w:val="-1"/>
                            </w:rPr>
                            <w:t>PRODUCT MUST</w:t>
                          </w:r>
                          <w:r>
                            <w:rPr>
                              <w:rFonts w:ascii="Times New Roman"/>
                              <w:b/>
                              <w:spacing w:val="-4"/>
                            </w:rPr>
                            <w:t xml:space="preserve"> </w:t>
                          </w:r>
                          <w:r>
                            <w:rPr>
                              <w:rFonts w:ascii="Times New Roman"/>
                              <w:b/>
                            </w:rPr>
                            <w:t>BE</w:t>
                          </w:r>
                          <w:r>
                            <w:rPr>
                              <w:rFonts w:ascii="Times New Roman"/>
                              <w:b/>
                              <w:spacing w:val="-1"/>
                            </w:rPr>
                            <w:t xml:space="preserve"> </w:t>
                          </w:r>
                          <w:r>
                            <w:rPr>
                              <w:rFonts w:ascii="Times New Roman"/>
                              <w:b/>
                              <w:spacing w:val="-2"/>
                            </w:rPr>
                            <w:t>STORED</w:t>
                          </w:r>
                          <w:r>
                            <w:rPr>
                              <w:rFonts w:ascii="Times New Roman"/>
                              <w:b/>
                              <w:spacing w:val="-1"/>
                            </w:rPr>
                            <w:t xml:space="preserve"> OUT</w:t>
                          </w:r>
                        </w:p>
                        <w:p w14:paraId="5076700E" w14:textId="77777777" w:rsidR="00795170" w:rsidRDefault="00795170">
                          <w:pPr>
                            <w:spacing w:line="248" w:lineRule="exact"/>
                            <w:rPr>
                              <w:rFonts w:ascii="Times New Roman" w:eastAsia="Times New Roman" w:hAnsi="Times New Roman"/>
                            </w:rPr>
                          </w:pPr>
                          <w:r>
                            <w:rPr>
                              <w:rFonts w:ascii="Times New Roman"/>
                              <w:b/>
                              <w:spacing w:val="-1"/>
                            </w:rPr>
                            <w:t>OF</w:t>
                          </w:r>
                          <w:r>
                            <w:rPr>
                              <w:rFonts w:ascii="Times New Roman"/>
                              <w:b/>
                              <w:spacing w:val="2"/>
                            </w:rPr>
                            <w:t xml:space="preserve"> </w:t>
                          </w:r>
                          <w:r>
                            <w:rPr>
                              <w:rFonts w:ascii="Times New Roman"/>
                              <w:b/>
                            </w:rPr>
                            <w:t>THE</w:t>
                          </w:r>
                          <w:r>
                            <w:rPr>
                              <w:rFonts w:ascii="Times New Roman"/>
                              <w:b/>
                              <w:spacing w:val="-1"/>
                            </w:rPr>
                            <w:t xml:space="preserve"> SIGHT </w:t>
                          </w:r>
                          <w:r>
                            <w:rPr>
                              <w:rFonts w:ascii="Times New Roman"/>
                              <w:b/>
                              <w:spacing w:val="-2"/>
                            </w:rPr>
                            <w:t>AND</w:t>
                          </w:r>
                          <w:r>
                            <w:rPr>
                              <w:rFonts w:ascii="Times New Roman"/>
                              <w:b/>
                              <w:spacing w:val="-1"/>
                            </w:rPr>
                            <w:t xml:space="preserve"> </w:t>
                          </w:r>
                          <w:r>
                            <w:rPr>
                              <w:rFonts w:ascii="Times New Roman"/>
                              <w:b/>
                              <w:spacing w:val="-2"/>
                            </w:rPr>
                            <w:t>REACH</w:t>
                          </w:r>
                          <w:r>
                            <w:rPr>
                              <w:rFonts w:ascii="Times New Roman"/>
                              <w:b/>
                              <w:spacing w:val="1"/>
                            </w:rPr>
                            <w:t xml:space="preserve"> </w:t>
                          </w:r>
                          <w:r>
                            <w:rPr>
                              <w:rFonts w:ascii="Times New Roman"/>
                              <w:b/>
                              <w:spacing w:val="-1"/>
                            </w:rPr>
                            <w:t>OF</w:t>
                          </w:r>
                          <w:r>
                            <w:rPr>
                              <w:rFonts w:ascii="Times New Roman"/>
                              <w:b/>
                              <w:spacing w:val="2"/>
                            </w:rPr>
                            <w:t xml:space="preserve"> </w:t>
                          </w:r>
                          <w:r>
                            <w:rPr>
                              <w:rFonts w:ascii="Times New Roman"/>
                              <w:b/>
                              <w:spacing w:val="-2"/>
                            </w:rPr>
                            <w:t>CHILDREN</w:t>
                          </w:r>
                        </w:p>
                      </w:txbxContent>
                    </v:textbox>
                  </v:shape>
                </v:group>
                <w10:anchorlock/>
              </v:group>
            </w:pict>
          </mc:Fallback>
        </mc:AlternateContent>
      </w:r>
    </w:p>
    <w:p w14:paraId="7D830105" w14:textId="77777777" w:rsidR="00D15122" w:rsidRPr="003E37B0" w:rsidRDefault="00D15122" w:rsidP="00FA4903">
      <w:pPr>
        <w:widowControl/>
        <w:rPr>
          <w:rFonts w:ascii="Times New Roman" w:eastAsia="Times New Roman" w:hAnsi="Times New Roman"/>
        </w:rPr>
      </w:pPr>
    </w:p>
    <w:p w14:paraId="25CB0E8F" w14:textId="77777777" w:rsidR="00D15122" w:rsidRPr="003E37B0" w:rsidRDefault="009B0756" w:rsidP="00FA4903">
      <w:pPr>
        <w:pStyle w:val="BodyText"/>
        <w:widowControl/>
        <w:ind w:left="0"/>
      </w:pPr>
      <w:r w:rsidRPr="003E37B0">
        <w:t>Keep out of the sight and reach of children</w:t>
      </w:r>
    </w:p>
    <w:p w14:paraId="79FA5398" w14:textId="77777777" w:rsidR="00D15122" w:rsidRPr="003E37B0" w:rsidRDefault="00D15122" w:rsidP="00FA4903">
      <w:pPr>
        <w:widowControl/>
        <w:rPr>
          <w:rFonts w:ascii="Times New Roman" w:eastAsia="Times New Roman" w:hAnsi="Times New Roman"/>
        </w:rPr>
      </w:pPr>
    </w:p>
    <w:p w14:paraId="1365F1A5" w14:textId="77777777" w:rsidR="00D15122" w:rsidRPr="003E37B0" w:rsidRDefault="00D15122" w:rsidP="00FA4903">
      <w:pPr>
        <w:widowControl/>
        <w:rPr>
          <w:rFonts w:ascii="Times New Roman" w:eastAsia="Times New Roman" w:hAnsi="Times New Roman"/>
        </w:rPr>
      </w:pPr>
    </w:p>
    <w:p w14:paraId="48F4117F" w14:textId="558950BB"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3009B97D" wp14:editId="76527CC4">
                <wp:extent cx="5897880" cy="166370"/>
                <wp:effectExtent l="0" t="0" r="7620" b="5080"/>
                <wp:docPr id="69" name="Text Box 1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637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5768B68D"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7.</w:t>
                            </w:r>
                            <w:r>
                              <w:rPr>
                                <w:rFonts w:ascii="Times New Roman"/>
                                <w:b/>
                              </w:rPr>
                              <w:tab/>
                              <w:t>OTHER</w:t>
                            </w:r>
                            <w:r>
                              <w:rPr>
                                <w:rFonts w:ascii="Times New Roman"/>
                                <w:b/>
                                <w:spacing w:val="-1"/>
                              </w:rPr>
                              <w:t xml:space="preserve"> SPECIAL </w:t>
                            </w:r>
                            <w:r>
                              <w:rPr>
                                <w:rFonts w:ascii="Times New Roman"/>
                                <w:b/>
                                <w:spacing w:val="-2"/>
                              </w:rPr>
                              <w:t>WARNING(S),</w:t>
                            </w:r>
                            <w:r>
                              <w:rPr>
                                <w:rFonts w:ascii="Times New Roman"/>
                                <w:b/>
                              </w:rPr>
                              <w:t xml:space="preserve"> </w:t>
                            </w:r>
                            <w:r>
                              <w:rPr>
                                <w:rFonts w:ascii="Times New Roman"/>
                                <w:b/>
                                <w:spacing w:val="-2"/>
                              </w:rPr>
                              <w:t>IF</w:t>
                            </w:r>
                            <w:r>
                              <w:rPr>
                                <w:rFonts w:ascii="Times New Roman"/>
                                <w:b/>
                                <w:spacing w:val="2"/>
                              </w:rPr>
                              <w:t xml:space="preserve"> </w:t>
                            </w:r>
                            <w:r>
                              <w:rPr>
                                <w:rFonts w:ascii="Times New Roman"/>
                                <w:b/>
                                <w:spacing w:val="-2"/>
                              </w:rPr>
                              <w:t>NECESSARY</w:t>
                            </w:r>
                          </w:p>
                        </w:txbxContent>
                      </wps:txbx>
                      <wps:bodyPr rot="0" vert="horz" wrap="square" lIns="0" tIns="0" rIns="0" bIns="0" anchor="t" anchorCtr="0" upright="1">
                        <a:noAutofit/>
                      </wps:bodyPr>
                    </wps:wsp>
                  </a:graphicData>
                </a:graphic>
              </wp:inline>
            </w:drawing>
          </mc:Choice>
          <mc:Fallback>
            <w:pict>
              <v:shape w14:anchorId="3009B97D" id="Text Box 177" o:spid="_x0000_s1043" type="#_x0000_t202" style="width:464.4pt;height:13.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M3uDgIAAPkDAAAOAAAAZHJzL2Uyb0RvYy54bWysU9tu2zAMfR+wfxD0vjhpsSQ14hRdug4D&#10;ugvQ7QNkSbaFyaJGKbGzrx8lJ2mxvQ3Tg0CJ1CF5eLS5HXvLDhqDAVfxxWzOmXYSlHFtxb9/e3iz&#10;5ixE4ZSw4HTFjzrw2+3rV5vBl/oKOrBKIyMQF8rBV7yL0ZdFEWSnexFm4LUjZwPYi0hHbAuFYiD0&#10;3hZX8/myGACVR5A6BLq9n5x8m/GbRsv4pWmCjsxWnGqLece812kvthtRtih8Z+SpDPEPVfTCOEp6&#10;gboXUbA9mr+geiMRAjRxJqEvoGmM1LkH6mYx/6Obp054nXshcoK/0BT+H6z8fHjyX5HF8R2MNMDc&#10;RPCPIH8E5mDXCdfqO0QYOi0UJV4kyorBh/L0NFEdypBA6uETKBqy2EfIQGODfWKF+mSETgM4XkjX&#10;Y2SSLt+ub1brNbkk+RbL5fUqT6UQ5fm1xxA/aOhZMiqONNSMLg6PIaZqRHkOSckcPBhr82CtY0PF&#10;V9erm6kvsEYlZwoL2NY7i+wgkjTyyq2R52VYbyIJ1Jq+4utLkCgTG++dylmiMHayqRLrTvQkRiZu&#10;4liPzCgCSAkSWzWoI/GFMOmR/g8ZHeAvzgbSYsXDz71AzZn96IjzJNyzgWejPhvCSXpa8cjZZO7i&#10;JPC9R9N2hDxN1cEdzaUxmbLnKk7lkr4yk6e/kAT88pyjnn/s9jcAAAD//wMAUEsDBBQABgAIAAAA&#10;IQAQHvIB3AAAAAQBAAAPAAAAZHJzL2Rvd25yZXYueG1sTI9PS8NAEMXvgt9hGcGb3TSF0sZsSilY&#10;0UOxfy7eptkxic3Ohuy2jd/e0YteHgxveO/38sXgWnWhPjSeDYxHCSji0tuGKwOH/dPDDFSIyBZb&#10;z2TgiwIsitubHDPrr7ylyy5WSkI4ZGigjrHLtA5lTQ7DyHfE4n343mGUs6+07fEq4a7VaZJMtcOG&#10;paHGjlY1lafd2RnYftr1y/NruWk26+XB4Wrybt8mxtzfDctHUJGG+PcMP/iCDoUwHf2ZbVCtARkS&#10;f1W8eTqTGUcD6TQFXeT6P3zxDQAA//8DAFBLAQItABQABgAIAAAAIQC2gziS/gAAAOEBAAATAAAA&#10;AAAAAAAAAAAAAAAAAABbQ29udGVudF9UeXBlc10ueG1sUEsBAi0AFAAGAAgAAAAhADj9If/WAAAA&#10;lAEAAAsAAAAAAAAAAAAAAAAALwEAAF9yZWxzLy5yZWxzUEsBAi0AFAAGAAgAAAAhAMh4ze4OAgAA&#10;+QMAAA4AAAAAAAAAAAAAAAAALgIAAGRycy9lMm9Eb2MueG1sUEsBAi0AFAAGAAgAAAAhABAe8gHc&#10;AAAABAEAAA8AAAAAAAAAAAAAAAAAaAQAAGRycy9kb3ducmV2LnhtbFBLBQYAAAAABAAEAPMAAABx&#10;BQAAAAA=&#10;" filled="f" strokeweight=".20497mm">
                <v:textbox inset="0,0,0,0">
                  <w:txbxContent>
                    <w:p w14:paraId="5768B68D"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7.</w:t>
                      </w:r>
                      <w:r>
                        <w:rPr>
                          <w:rFonts w:ascii="Times New Roman"/>
                          <w:b/>
                        </w:rPr>
                        <w:tab/>
                        <w:t>OTHER</w:t>
                      </w:r>
                      <w:r>
                        <w:rPr>
                          <w:rFonts w:ascii="Times New Roman"/>
                          <w:b/>
                          <w:spacing w:val="-1"/>
                        </w:rPr>
                        <w:t xml:space="preserve"> SPECIAL </w:t>
                      </w:r>
                      <w:r>
                        <w:rPr>
                          <w:rFonts w:ascii="Times New Roman"/>
                          <w:b/>
                          <w:spacing w:val="-2"/>
                        </w:rPr>
                        <w:t>WARNING(S),</w:t>
                      </w:r>
                      <w:r>
                        <w:rPr>
                          <w:rFonts w:ascii="Times New Roman"/>
                          <w:b/>
                        </w:rPr>
                        <w:t xml:space="preserve"> </w:t>
                      </w:r>
                      <w:r>
                        <w:rPr>
                          <w:rFonts w:ascii="Times New Roman"/>
                          <w:b/>
                          <w:spacing w:val="-2"/>
                        </w:rPr>
                        <w:t>IF</w:t>
                      </w:r>
                      <w:r>
                        <w:rPr>
                          <w:rFonts w:ascii="Times New Roman"/>
                          <w:b/>
                          <w:spacing w:val="2"/>
                        </w:rPr>
                        <w:t xml:space="preserve"> </w:t>
                      </w:r>
                      <w:r>
                        <w:rPr>
                          <w:rFonts w:ascii="Times New Roman"/>
                          <w:b/>
                          <w:spacing w:val="-2"/>
                        </w:rPr>
                        <w:t>NECESSARY</w:t>
                      </w:r>
                    </w:p>
                  </w:txbxContent>
                </v:textbox>
                <w10:anchorlock/>
              </v:shape>
            </w:pict>
          </mc:Fallback>
        </mc:AlternateContent>
      </w:r>
    </w:p>
    <w:p w14:paraId="565004B6" w14:textId="77777777" w:rsidR="00D15122" w:rsidRPr="003E37B0" w:rsidRDefault="00D15122" w:rsidP="00FA4903">
      <w:pPr>
        <w:widowControl/>
        <w:rPr>
          <w:rFonts w:ascii="Times New Roman" w:eastAsia="Times New Roman" w:hAnsi="Times New Roman"/>
        </w:rPr>
      </w:pPr>
    </w:p>
    <w:p w14:paraId="56D19035" w14:textId="77777777" w:rsidR="00D15122" w:rsidRPr="003E37B0" w:rsidRDefault="00D15122" w:rsidP="00FA4903">
      <w:pPr>
        <w:widowControl/>
        <w:rPr>
          <w:rFonts w:ascii="Times New Roman" w:eastAsia="Times New Roman" w:hAnsi="Times New Roman"/>
        </w:rPr>
      </w:pPr>
    </w:p>
    <w:p w14:paraId="40963624" w14:textId="0499E7D5"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001DCE4D" wp14:editId="7292CB9B">
                <wp:extent cx="5897880" cy="167640"/>
                <wp:effectExtent l="0" t="0" r="7620" b="3810"/>
                <wp:docPr id="68" name="Text Box 1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B7AA9C5"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8.</w:t>
                            </w:r>
                            <w:r>
                              <w:rPr>
                                <w:rFonts w:ascii="Times New Roman"/>
                                <w:b/>
                              </w:rPr>
                              <w:tab/>
                            </w:r>
                            <w:r>
                              <w:rPr>
                                <w:rFonts w:ascii="Times New Roman"/>
                                <w:b/>
                                <w:spacing w:val="-1"/>
                              </w:rPr>
                              <w:t>EXPIRY</w:t>
                            </w:r>
                            <w:r>
                              <w:rPr>
                                <w:rFonts w:ascii="Times New Roman"/>
                                <w:b/>
                                <w:spacing w:val="1"/>
                              </w:rPr>
                              <w:t xml:space="preserve"> </w:t>
                            </w:r>
                            <w:r>
                              <w:rPr>
                                <w:rFonts w:ascii="Times New Roman"/>
                                <w:b/>
                                <w:spacing w:val="-2"/>
                              </w:rPr>
                              <w:t>DATE</w:t>
                            </w:r>
                          </w:p>
                        </w:txbxContent>
                      </wps:txbx>
                      <wps:bodyPr rot="0" vert="horz" wrap="square" lIns="0" tIns="0" rIns="0" bIns="0" anchor="t" anchorCtr="0" upright="1">
                        <a:noAutofit/>
                      </wps:bodyPr>
                    </wps:wsp>
                  </a:graphicData>
                </a:graphic>
              </wp:inline>
            </w:drawing>
          </mc:Choice>
          <mc:Fallback>
            <w:pict>
              <v:shape w14:anchorId="001DCE4D" id="Text Box 176" o:spid="_x0000_s1044"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MWUHDgIAAPkDAAAOAAAAZHJzL2Uyb0RvYy54bWysU9uO0zAQfUfiHyy/07QL9BI1XS1dFiEt&#10;F2nhAxzHSSxsjxm7TZavZ+y03RW8IfxgjT3jMzNnjrfXozXsqDBocBVfzOacKSeh0a6r+Pdvd6/W&#10;nIUoXCMMOFXxRxX49e7li+3gS3UFPZhGISMQF8rBV7yP0ZdFEWSvrAgz8MqRswW0ItIRu6JBMRC6&#10;NcXVfL4sBsDGI0gVAt3eTk6+y/htq2T80rZBRWYqTrXFvGPe67QXu60oOxS+1/JUhviHKqzQjpJe&#10;oG5FFOyA+i8oqyVCgDbOJNgC2lZLlXugbhbzP7p56IVXuRciJ/gLTeH/wcrPxwf/FVkc38FIA8xN&#10;BH8P8kdgDva9cJ26QYShV6KhxItEWTH4UJ6eJqpDGRJIPXyChoYsDhEy0NiiTaxQn4zQaQCPF9LV&#10;GJmky7frzWq9Jpck32K5Wr7JUylEeX7tMcQPCixLRsWRhprRxfE+xFSNKM8hKZmDO21MHqxxbKj4&#10;6vVqM/UFRjfJmcICdvXeIDuKJI28cmvkeR5mdSSBGm0rvr4EiTKx8d41OUsU2kw2VWLciZ7EyMRN&#10;HOuR6abim5QgsVVD80h8IUx6pP9DRg/4i7OBtFjx8PMgUHFmPjriPAn3bODZqM+GcJKeVjxyNpn7&#10;OAn84FF3PSFPU3VwQ3NpdabsqYpTuaSvzOTpLyQBPz/nqKcfu/sNAAD//wMAUEsDBBQABgAIAAAA&#10;IQADFS6c3AAAAAQBAAAPAAAAZHJzL2Rvd25yZXYueG1sTI9BT8JAEIXvJv6HzZh4k63FECzdEkIi&#10;Rg8EkAu3oTu21e5s012g/ntHL3p5yeRN3vtePh9cq87Uh8azgftRAoq49LbhysD+7eluCipEZIut&#10;ZzLwRQHmxfVVjpn1F97SeRcrJSEcMjRQx9hlWoeyJodh5Dti8d597zDK2Vfa9niRcNfqNEkm2mHD&#10;0lBjR8uays/dyRnYftjVy/NruW7Wq8Xe4XJ8sJuxMbc3w2IGKtIQ/57hB1/QoRCmoz+xDao1IEPi&#10;r4r3mE5lxtFAOnkAXeT6P3zxDQAA//8DAFBLAQItABQABgAIAAAAIQC2gziS/gAAAOEBAAATAAAA&#10;AAAAAAAAAAAAAAAAAABbQ29udGVudF9UeXBlc10ueG1sUEsBAi0AFAAGAAgAAAAhADj9If/WAAAA&#10;lAEAAAsAAAAAAAAAAAAAAAAALwEAAF9yZWxzLy5yZWxzUEsBAi0AFAAGAAgAAAAhADAxZQcOAgAA&#10;+QMAAA4AAAAAAAAAAAAAAAAALgIAAGRycy9lMm9Eb2MueG1sUEsBAi0AFAAGAAgAAAAhAAMVLpzc&#10;AAAABAEAAA8AAAAAAAAAAAAAAAAAaAQAAGRycy9kb3ducmV2LnhtbFBLBQYAAAAABAAEAPMAAABx&#10;BQAAAAA=&#10;" filled="f" strokeweight=".20497mm">
                <v:textbox inset="0,0,0,0">
                  <w:txbxContent>
                    <w:p w14:paraId="3B7AA9C5"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8.</w:t>
                      </w:r>
                      <w:r>
                        <w:rPr>
                          <w:rFonts w:ascii="Times New Roman"/>
                          <w:b/>
                        </w:rPr>
                        <w:tab/>
                      </w:r>
                      <w:r>
                        <w:rPr>
                          <w:rFonts w:ascii="Times New Roman"/>
                          <w:b/>
                          <w:spacing w:val="-1"/>
                        </w:rPr>
                        <w:t>EXPIRY</w:t>
                      </w:r>
                      <w:r>
                        <w:rPr>
                          <w:rFonts w:ascii="Times New Roman"/>
                          <w:b/>
                          <w:spacing w:val="1"/>
                        </w:rPr>
                        <w:t xml:space="preserve"> </w:t>
                      </w:r>
                      <w:r>
                        <w:rPr>
                          <w:rFonts w:ascii="Times New Roman"/>
                          <w:b/>
                          <w:spacing w:val="-2"/>
                        </w:rPr>
                        <w:t>DATE</w:t>
                      </w:r>
                    </w:p>
                  </w:txbxContent>
                </v:textbox>
                <w10:anchorlock/>
              </v:shape>
            </w:pict>
          </mc:Fallback>
        </mc:AlternateContent>
      </w:r>
    </w:p>
    <w:p w14:paraId="5DA7EAB4" w14:textId="77777777" w:rsidR="00D15122" w:rsidRPr="003E37B0" w:rsidRDefault="00D15122" w:rsidP="00FA4903">
      <w:pPr>
        <w:widowControl/>
        <w:rPr>
          <w:rFonts w:ascii="Times New Roman" w:eastAsia="Times New Roman" w:hAnsi="Times New Roman"/>
        </w:rPr>
      </w:pPr>
    </w:p>
    <w:p w14:paraId="0DE3DD40" w14:textId="77777777" w:rsidR="00D15122" w:rsidRPr="003E37B0" w:rsidRDefault="009B0756" w:rsidP="00FA4903">
      <w:pPr>
        <w:pStyle w:val="BodyText"/>
        <w:widowControl/>
        <w:ind w:left="0"/>
      </w:pPr>
      <w:r w:rsidRPr="003E37B0">
        <w:t>EXP</w:t>
      </w:r>
    </w:p>
    <w:p w14:paraId="79AB9C44" w14:textId="77777777" w:rsidR="00D15122" w:rsidRPr="003E37B0" w:rsidRDefault="00D15122" w:rsidP="00FA4903">
      <w:pPr>
        <w:widowControl/>
        <w:rPr>
          <w:rFonts w:ascii="Times New Roman" w:eastAsia="Times New Roman" w:hAnsi="Times New Roman"/>
        </w:rPr>
      </w:pPr>
    </w:p>
    <w:p w14:paraId="4796C980" w14:textId="77777777" w:rsidR="00D15122" w:rsidRPr="003E37B0" w:rsidRDefault="00D15122" w:rsidP="00FA4903">
      <w:pPr>
        <w:widowControl/>
        <w:rPr>
          <w:rFonts w:ascii="Times New Roman" w:eastAsia="Times New Roman" w:hAnsi="Times New Roman"/>
        </w:rPr>
      </w:pPr>
    </w:p>
    <w:p w14:paraId="7EBD0372" w14:textId="459CCD02" w:rsidR="00D15122" w:rsidRPr="003E37B0" w:rsidRDefault="002D0E76" w:rsidP="00FA4903">
      <w:pPr>
        <w:keepNext/>
        <w:widowControl/>
        <w:spacing w:line="200" w:lineRule="atLeast"/>
        <w:rPr>
          <w:rFonts w:ascii="Times New Roman" w:eastAsia="Times New Roman" w:hAnsi="Times New Roman"/>
          <w:sz w:val="20"/>
          <w:szCs w:val="20"/>
        </w:rPr>
      </w:pPr>
      <w:r>
        <w:rPr>
          <w:noProof/>
        </w:rPr>
        <mc:AlternateContent>
          <mc:Choice Requires="wps">
            <w:drawing>
              <wp:inline distT="0" distB="0" distL="0" distR="0" wp14:anchorId="128003F1" wp14:editId="6F164D35">
                <wp:extent cx="5897880" cy="167640"/>
                <wp:effectExtent l="0" t="0" r="7620" b="3810"/>
                <wp:docPr id="67" name="Text Box 1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B24CD2C"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9.</w:t>
                            </w:r>
                            <w:r>
                              <w:rPr>
                                <w:rFonts w:ascii="Times New Roman"/>
                                <w:b/>
                              </w:rPr>
                              <w:tab/>
                            </w:r>
                            <w:r>
                              <w:rPr>
                                <w:rFonts w:ascii="Times New Roman"/>
                                <w:b/>
                                <w:spacing w:val="-1"/>
                              </w:rPr>
                              <w:t>SPECIAL STORAGE CONDITIONS</w:t>
                            </w:r>
                          </w:p>
                        </w:txbxContent>
                      </wps:txbx>
                      <wps:bodyPr rot="0" vert="horz" wrap="square" lIns="0" tIns="0" rIns="0" bIns="0" anchor="t" anchorCtr="0" upright="1">
                        <a:noAutofit/>
                      </wps:bodyPr>
                    </wps:wsp>
                  </a:graphicData>
                </a:graphic>
              </wp:inline>
            </w:drawing>
          </mc:Choice>
          <mc:Fallback>
            <w:pict>
              <v:shape w14:anchorId="128003F1" id="Text Box 175" o:spid="_x0000_s1045"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eRnFDgIAAPoDAAAOAAAAZHJzL2Uyb0RvYy54bWysU9uO0zAQfUfiHyy/07QLtN2o6Wrpsghp&#10;uUgLH+A4TmJhe8zYbVK+nrHTdlfwhsiDNc6Mj+ecOd7cjNawg8KgwVV8MZtzppyERruu4t+/3b9a&#10;cxaicI0w4FTFjyrwm+3LF5vBl+oKejCNQkYgLpSDr3gfoy+LIsheWRFm4JWjZAtoRaQtdkWDYiB0&#10;a4qr+XxZDICNR5AqBPp7NyX5NuO3rZLxS9sGFZmpOPUW84p5rdNabDei7FD4XstTG+IfurBCO7r0&#10;AnUnomB71H9BWS0RArRxJsEW0LZaqsyB2Czmf7B57IVXmQuJE/xFpvD/YOXnw6P/iiyO72CkAWYS&#10;wT+A/BGYg10vXKduEWHolWjo4kWSrBh8KE9Hk9ShDAmkHj5BQ0MW+wgZaGzRJlWIJyN0GsDxIroa&#10;I5P08+36erVeU0pSbrFcLd/kqRSiPJ/2GOIHBZaloOJIQ83o4vAQYupGlOeSdJmDe21MHqxxbKj4&#10;6vXqeuIFRjcpmcoCdvXOIDuIZI38ZWqUeV5mdSSDGm0rvr4UiTKp8d41+ZYotJli6sS4kzxJkUmb&#10;ONYj0w2xy8ySXDU0RxIMYTIkPSAKesBfnA1kxoqHn3uBijPz0ZHoybnnAM9BfQ6Ek3S04pGzKdzF&#10;yeF7j7rrCXkaq4NbGkyrs2ZPXZz6JYNlKU+PITn4+T5XPT3Z7W8AAAD//wMAUEsDBBQABgAIAAAA&#10;IQADFS6c3AAAAAQBAAAPAAAAZHJzL2Rvd25yZXYueG1sTI9BT8JAEIXvJv6HzZh4k63FECzdEkIi&#10;Rg8EkAu3oTu21e5s012g/ntHL3p5yeRN3vtePh9cq87Uh8azgftRAoq49LbhysD+7eluCipEZIut&#10;ZzLwRQHmxfVVjpn1F97SeRcrJSEcMjRQx9hlWoeyJodh5Dti8d597zDK2Vfa9niRcNfqNEkm2mHD&#10;0lBjR8uays/dyRnYftjVy/NruW7Wq8Xe4XJ8sJuxMbc3w2IGKtIQ/57hB1/QoRCmoz+xDao1IEPi&#10;r4r3mE5lxtFAOnkAXeT6P3zxDQAA//8DAFBLAQItABQABgAIAAAAIQC2gziS/gAAAOEBAAATAAAA&#10;AAAAAAAAAAAAAAAAAABbQ29udGVudF9UeXBlc10ueG1sUEsBAi0AFAAGAAgAAAAhADj9If/WAAAA&#10;lAEAAAsAAAAAAAAAAAAAAAAALwEAAF9yZWxzLy5yZWxzUEsBAi0AFAAGAAgAAAAhAKB5GcUOAgAA&#10;+gMAAA4AAAAAAAAAAAAAAAAALgIAAGRycy9lMm9Eb2MueG1sUEsBAi0AFAAGAAgAAAAhAAMVLpzc&#10;AAAABAEAAA8AAAAAAAAAAAAAAAAAaAQAAGRycy9kb3ducmV2LnhtbFBLBQYAAAAABAAEAPMAAABx&#10;BQAAAAA=&#10;" filled="f" strokeweight=".20497mm">
                <v:textbox inset="0,0,0,0">
                  <w:txbxContent>
                    <w:p w14:paraId="1B24CD2C"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9.</w:t>
                      </w:r>
                      <w:r>
                        <w:rPr>
                          <w:rFonts w:ascii="Times New Roman"/>
                          <w:b/>
                        </w:rPr>
                        <w:tab/>
                      </w:r>
                      <w:r>
                        <w:rPr>
                          <w:rFonts w:ascii="Times New Roman"/>
                          <w:b/>
                          <w:spacing w:val="-1"/>
                        </w:rPr>
                        <w:t>SPECIAL STORAGE CONDITIONS</w:t>
                      </w:r>
                    </w:p>
                  </w:txbxContent>
                </v:textbox>
                <w10:anchorlock/>
              </v:shape>
            </w:pict>
          </mc:Fallback>
        </mc:AlternateContent>
      </w:r>
    </w:p>
    <w:p w14:paraId="343A2559" w14:textId="77777777" w:rsidR="00D15122" w:rsidRPr="003E37B0" w:rsidRDefault="00D15122" w:rsidP="00FA4903">
      <w:pPr>
        <w:keepNext/>
        <w:widowControl/>
        <w:rPr>
          <w:rFonts w:ascii="Times New Roman" w:eastAsia="Times New Roman" w:hAnsi="Times New Roman"/>
        </w:rPr>
      </w:pPr>
    </w:p>
    <w:p w14:paraId="35B7A7C4" w14:textId="77777777" w:rsidR="00A74D13" w:rsidRDefault="009B0756" w:rsidP="00FA4903">
      <w:pPr>
        <w:pStyle w:val="BodyText"/>
        <w:keepNext/>
        <w:widowControl/>
        <w:tabs>
          <w:tab w:val="left" w:pos="5040"/>
        </w:tabs>
        <w:ind w:left="0" w:right="3660"/>
      </w:pPr>
      <w:r w:rsidRPr="003E37B0">
        <w:t>Store in a refrigerator</w:t>
      </w:r>
      <w:r w:rsidRPr="00170B63">
        <w:t>.</w:t>
      </w:r>
    </w:p>
    <w:p w14:paraId="61ABDB46" w14:textId="77777777" w:rsidR="00D15122" w:rsidRPr="003E37B0" w:rsidRDefault="009B0756" w:rsidP="00FA4903">
      <w:pPr>
        <w:pStyle w:val="BodyText"/>
        <w:keepNext/>
        <w:widowControl/>
        <w:tabs>
          <w:tab w:val="left" w:pos="5040"/>
        </w:tabs>
        <w:ind w:left="0" w:right="3660"/>
      </w:pPr>
      <w:r w:rsidRPr="003E37B0">
        <w:t>Do not freeze.</w:t>
      </w:r>
    </w:p>
    <w:p w14:paraId="1907FACD" w14:textId="77777777" w:rsidR="00D15122" w:rsidRPr="003E37B0" w:rsidRDefault="009B0756" w:rsidP="00FA4903">
      <w:pPr>
        <w:pStyle w:val="BodyText"/>
        <w:keepNext/>
        <w:widowControl/>
        <w:spacing w:line="252" w:lineRule="exact"/>
        <w:ind w:left="0"/>
      </w:pPr>
      <w:r w:rsidRPr="003E37B0">
        <w:t>Keep the vial in the outer carton</w:t>
      </w:r>
      <w:r w:rsidR="0046635D" w:rsidRPr="0046635D">
        <w:rPr>
          <w:spacing w:val="-1"/>
        </w:rPr>
        <w:t xml:space="preserve"> </w:t>
      </w:r>
      <w:r w:rsidR="0046635D">
        <w:rPr>
          <w:spacing w:val="-1"/>
        </w:rPr>
        <w:t>i</w:t>
      </w:r>
      <w:r w:rsidR="0046635D">
        <w:t>n</w:t>
      </w:r>
      <w:r w:rsidR="0046635D">
        <w:rPr>
          <w:spacing w:val="-1"/>
        </w:rPr>
        <w:t xml:space="preserve"> orde</w:t>
      </w:r>
      <w:r w:rsidR="0046635D">
        <w:t>r</w:t>
      </w:r>
      <w:r w:rsidR="0046635D">
        <w:rPr>
          <w:spacing w:val="-1"/>
        </w:rPr>
        <w:t xml:space="preserve"> t</w:t>
      </w:r>
      <w:r w:rsidR="0046635D">
        <w:t>o</w:t>
      </w:r>
      <w:r w:rsidR="0046635D">
        <w:rPr>
          <w:spacing w:val="-1"/>
        </w:rPr>
        <w:t xml:space="preserve"> protec</w:t>
      </w:r>
      <w:r w:rsidR="0046635D">
        <w:t>t</w:t>
      </w:r>
      <w:r w:rsidR="0046635D">
        <w:rPr>
          <w:spacing w:val="-1"/>
        </w:rPr>
        <w:t xml:space="preserve"> fro</w:t>
      </w:r>
      <w:r w:rsidR="0046635D">
        <w:t>m</w:t>
      </w:r>
      <w:r w:rsidR="0046635D">
        <w:rPr>
          <w:spacing w:val="-1"/>
        </w:rPr>
        <w:t xml:space="preserve"> light.</w:t>
      </w:r>
    </w:p>
    <w:p w14:paraId="622D534D" w14:textId="77777777" w:rsidR="00F85508" w:rsidRDefault="00F85508" w:rsidP="00FA4903">
      <w:pPr>
        <w:pStyle w:val="BodyText"/>
        <w:widowControl/>
        <w:spacing w:line="252" w:lineRule="exact"/>
        <w:ind w:left="0"/>
      </w:pPr>
    </w:p>
    <w:p w14:paraId="7FE1A016" w14:textId="77777777" w:rsidR="00D15122" w:rsidRPr="003E37B0" w:rsidRDefault="00D15122" w:rsidP="00FA4903">
      <w:pPr>
        <w:widowControl/>
        <w:rPr>
          <w:rFonts w:ascii="Times New Roman" w:eastAsia="Times New Roman" w:hAnsi="Times New Roman"/>
        </w:rPr>
      </w:pPr>
    </w:p>
    <w:p w14:paraId="0DC77A82" w14:textId="4EEC8F52"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5423EF38" wp14:editId="417209BE">
                <wp:extent cx="5897880" cy="489585"/>
                <wp:effectExtent l="0" t="0" r="7620" b="5715"/>
                <wp:docPr id="66" name="Text Box 1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489585"/>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409145B9" w14:textId="77777777" w:rsidR="00795170" w:rsidRDefault="00795170">
                            <w:pPr>
                              <w:tabs>
                                <w:tab w:val="left" w:pos="668"/>
                              </w:tabs>
                              <w:ind w:left="668" w:right="373" w:hanging="567"/>
                              <w:rPr>
                                <w:rFonts w:ascii="Times New Roman" w:eastAsia="Times New Roman" w:hAnsi="Times New Roman"/>
                              </w:rPr>
                            </w:pPr>
                            <w:r>
                              <w:rPr>
                                <w:rFonts w:ascii="Times New Roman"/>
                                <w:b/>
                              </w:rPr>
                              <w:t>10.</w:t>
                            </w:r>
                            <w:r>
                              <w:rPr>
                                <w:rFonts w:ascii="Times New Roman"/>
                                <w:b/>
                              </w:rPr>
                              <w:tab/>
                            </w:r>
                            <w:r>
                              <w:rPr>
                                <w:rFonts w:ascii="Times New Roman"/>
                                <w:b/>
                                <w:spacing w:val="-1"/>
                              </w:rPr>
                              <w:t>SPECIAL</w:t>
                            </w:r>
                            <w:r>
                              <w:rPr>
                                <w:rFonts w:ascii="Times New Roman"/>
                                <w:b/>
                                <w:spacing w:val="-4"/>
                              </w:rPr>
                              <w:t xml:space="preserve"> </w:t>
                            </w:r>
                            <w:r>
                              <w:rPr>
                                <w:rFonts w:ascii="Times New Roman"/>
                                <w:b/>
                                <w:spacing w:val="-2"/>
                              </w:rPr>
                              <w:t>PRECAUTIONS</w:t>
                            </w:r>
                            <w:r>
                              <w:rPr>
                                <w:rFonts w:ascii="Times New Roman"/>
                                <w:b/>
                                <w:spacing w:val="-3"/>
                              </w:rPr>
                              <w:t xml:space="preserve"> </w:t>
                            </w:r>
                            <w:r>
                              <w:rPr>
                                <w:rFonts w:ascii="Times New Roman"/>
                                <w:b/>
                                <w:spacing w:val="1"/>
                              </w:rPr>
                              <w:t>FOR</w:t>
                            </w:r>
                            <w:r>
                              <w:rPr>
                                <w:rFonts w:ascii="Times New Roman"/>
                                <w:b/>
                                <w:spacing w:val="-4"/>
                              </w:rPr>
                              <w:t xml:space="preserve"> </w:t>
                            </w:r>
                            <w:r>
                              <w:rPr>
                                <w:rFonts w:ascii="Times New Roman"/>
                                <w:b/>
                                <w:spacing w:val="-1"/>
                              </w:rPr>
                              <w:t>DISPOSAL</w:t>
                            </w:r>
                            <w:r>
                              <w:rPr>
                                <w:rFonts w:ascii="Times New Roman"/>
                                <w:b/>
                                <w:spacing w:val="-4"/>
                              </w:rPr>
                              <w:t xml:space="preserve"> </w:t>
                            </w:r>
                            <w:r>
                              <w:rPr>
                                <w:rFonts w:ascii="Times New Roman"/>
                                <w:b/>
                                <w:spacing w:val="-1"/>
                              </w:rPr>
                              <w:t xml:space="preserve">OF </w:t>
                            </w:r>
                            <w:r>
                              <w:rPr>
                                <w:rFonts w:ascii="Times New Roman"/>
                                <w:b/>
                                <w:spacing w:val="-2"/>
                              </w:rPr>
                              <w:t>UNUSED</w:t>
                            </w:r>
                            <w:r>
                              <w:rPr>
                                <w:rFonts w:ascii="Times New Roman"/>
                                <w:b/>
                                <w:spacing w:val="-4"/>
                              </w:rPr>
                              <w:t xml:space="preserve"> </w:t>
                            </w:r>
                            <w:r>
                              <w:rPr>
                                <w:rFonts w:ascii="Times New Roman"/>
                                <w:b/>
                                <w:spacing w:val="-1"/>
                              </w:rPr>
                              <w:t>MEDICINAL</w:t>
                            </w:r>
                            <w:r>
                              <w:rPr>
                                <w:rFonts w:ascii="Times New Roman"/>
                                <w:b/>
                                <w:spacing w:val="1"/>
                              </w:rPr>
                              <w:t xml:space="preserve"> </w:t>
                            </w:r>
                            <w:r>
                              <w:rPr>
                                <w:rFonts w:ascii="Times New Roman"/>
                                <w:b/>
                                <w:spacing w:val="-1"/>
                              </w:rPr>
                              <w:t>PRODUCTS</w:t>
                            </w:r>
                            <w:r>
                              <w:rPr>
                                <w:rFonts w:ascii="Times New Roman"/>
                                <w:b/>
                                <w:spacing w:val="53"/>
                              </w:rPr>
                              <w:t xml:space="preserve"> </w:t>
                            </w:r>
                            <w:r>
                              <w:rPr>
                                <w:rFonts w:ascii="Times New Roman"/>
                                <w:b/>
                              </w:rPr>
                              <w:t>OR</w:t>
                            </w:r>
                            <w:r>
                              <w:rPr>
                                <w:rFonts w:ascii="Times New Roman"/>
                                <w:b/>
                                <w:spacing w:val="-1"/>
                              </w:rPr>
                              <w:t xml:space="preserve"> WASTE MATERIALS </w:t>
                            </w:r>
                            <w:r>
                              <w:rPr>
                                <w:rFonts w:ascii="Times New Roman"/>
                                <w:b/>
                                <w:spacing w:val="-2"/>
                              </w:rPr>
                              <w:t>DERIVED</w:t>
                            </w:r>
                            <w:r>
                              <w:rPr>
                                <w:rFonts w:ascii="Times New Roman"/>
                                <w:b/>
                                <w:spacing w:val="-1"/>
                              </w:rPr>
                              <w:t xml:space="preserve"> </w:t>
                            </w:r>
                            <w:r>
                              <w:rPr>
                                <w:rFonts w:ascii="Times New Roman"/>
                                <w:b/>
                              </w:rPr>
                              <w:t xml:space="preserve">FROM </w:t>
                            </w:r>
                            <w:r>
                              <w:rPr>
                                <w:rFonts w:ascii="Times New Roman"/>
                                <w:b/>
                                <w:spacing w:val="-2"/>
                              </w:rPr>
                              <w:t>SUCH</w:t>
                            </w:r>
                            <w:r>
                              <w:rPr>
                                <w:rFonts w:ascii="Times New Roman"/>
                                <w:b/>
                                <w:spacing w:val="1"/>
                              </w:rPr>
                              <w:t xml:space="preserve"> </w:t>
                            </w:r>
                            <w:r>
                              <w:rPr>
                                <w:rFonts w:ascii="Times New Roman"/>
                                <w:b/>
                                <w:spacing w:val="-1"/>
                              </w:rPr>
                              <w:t>MEDICINAL</w:t>
                            </w:r>
                            <w:r>
                              <w:rPr>
                                <w:rFonts w:ascii="Times New Roman"/>
                                <w:b/>
                                <w:spacing w:val="-4"/>
                              </w:rPr>
                              <w:t xml:space="preserve"> </w:t>
                            </w:r>
                            <w:r>
                              <w:rPr>
                                <w:rFonts w:ascii="Times New Roman"/>
                                <w:b/>
                                <w:spacing w:val="-1"/>
                              </w:rPr>
                              <w:t>PRODUCTS,</w:t>
                            </w:r>
                            <w:r>
                              <w:rPr>
                                <w:rFonts w:ascii="Times New Roman"/>
                                <w:b/>
                              </w:rPr>
                              <w:t xml:space="preserve"> IF</w:t>
                            </w:r>
                            <w:r>
                              <w:rPr>
                                <w:rFonts w:ascii="Times New Roman"/>
                                <w:b/>
                                <w:spacing w:val="21"/>
                              </w:rPr>
                              <w:t xml:space="preserve"> </w:t>
                            </w:r>
                            <w:r>
                              <w:rPr>
                                <w:rFonts w:ascii="Times New Roman"/>
                                <w:b/>
                                <w:spacing w:val="-1"/>
                              </w:rPr>
                              <w:t>APPROPRIATE</w:t>
                            </w:r>
                          </w:p>
                        </w:txbxContent>
                      </wps:txbx>
                      <wps:bodyPr rot="0" vert="horz" wrap="square" lIns="0" tIns="0" rIns="0" bIns="0" anchor="t" anchorCtr="0" upright="1">
                        <a:noAutofit/>
                      </wps:bodyPr>
                    </wps:wsp>
                  </a:graphicData>
                </a:graphic>
              </wp:inline>
            </w:drawing>
          </mc:Choice>
          <mc:Fallback>
            <w:pict>
              <v:shape w14:anchorId="5423EF38" id="Text Box 174" o:spid="_x0000_s1046" type="#_x0000_t202" style="width:464.4pt;height:38.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UAINDgIAAPoDAAAOAAAAZHJzL2Uyb0RvYy54bWysk82O0zAQx+9IvIPlO013oTSNmq6WLouQ&#10;lg9p4QEcx0ksHI8Zu03K0zN20u4KbogcrHHG/s/Mb8bbm7E37KjQa7Alv1osOVNWQq1tW/Lv3+5f&#10;5Zz5IGwtDFhV8pPy/Gb38sV2cIW6hg5MrZCRiPXF4EreheCKLPOyU73wC3DKkrMB7EWgLbZZjWIg&#10;9d5k18vl22wArB2CVN7T37vJyXdJv2mUDF+axqvATMkpt5BWTGsV12y3FUWLwnVazmmIf8iiF9pS&#10;0IvUnQiCHVD/JdVrieChCQsJfQZNo6VKNVA1V8s/qnnshFOpFoLj3QWT/3+y8vPx0X1FFsZ3MFID&#10;UxHePYD84ZmFfSdsq24RYeiUqCnwVUSWDc4X89WI2hc+ilTDJ6ipyeIQIAmNDfaRCtXJSJ0acLpA&#10;V2Ngkn6u8s06z8klyfcm36zyVQohivNthz58UNCzaJQcqalJXRwffIjZiOJ8JAazcK+NSY01lg0l&#10;X79eb6a6wOg6OuMxj221N8iOIo5G+ua4/vmxXgcaUKP7kueXQ6KINN7bOkUJQpvJpkyMnfFEIhOb&#10;MFYj0zWxS/AirgrqEwFDmAaSHhAZHeAvzgYaxpL7nweBijPz0RL0OLlnA89GdTaElXS15IGzydyH&#10;acIPDnXbkfLUVgu31JhGJ2ZPWcz50oAllPNjiBP8fJ9OPT3Z3W8AAAD//wMAUEsDBBQABgAIAAAA&#10;IQDaJOBK3AAAAAQBAAAPAAAAZHJzL2Rvd25yZXYueG1sTI9BT8JAEIXvJvyHzZh4ky2QCNZuCSER&#10;ggciyMXb0B3bSne26S5Q/72jF728ZPIm730vm/euURfqQu3ZwGiYgCIuvK25NHB4e76fgQoR2WLj&#10;mQx8UYB5PrjJMLX+yju67GOpJIRDigaqGNtU61BU5DAMfUss3ofvHEY5u1LbDq8S7ho9TpIH7bBm&#10;aaiwpWVFxWl/dgZ2n3a1Wb8U23q7WhwcLifv9nVizN1tv3gCFamPf8/wgy/okAvT0Z/ZBtUYkCHx&#10;V8V7HM9kxtHAdDoCnWf6P3z+DQAA//8DAFBLAQItABQABgAIAAAAIQC2gziS/gAAAOEBAAATAAAA&#10;AAAAAAAAAAAAAAAAAABbQ29udGVudF9UeXBlc10ueG1sUEsBAi0AFAAGAAgAAAAhADj9If/WAAAA&#10;lAEAAAsAAAAAAAAAAAAAAAAALwEAAF9yZWxzLy5yZWxzUEsBAi0AFAAGAAgAAAAhAORQAg0OAgAA&#10;+gMAAA4AAAAAAAAAAAAAAAAALgIAAGRycy9lMm9Eb2MueG1sUEsBAi0AFAAGAAgAAAAhANok4Erc&#10;AAAABAEAAA8AAAAAAAAAAAAAAAAAaAQAAGRycy9kb3ducmV2LnhtbFBLBQYAAAAABAAEAPMAAABx&#10;BQAAAAA=&#10;" filled="f" strokeweight=".20497mm">
                <v:textbox inset="0,0,0,0">
                  <w:txbxContent>
                    <w:p w14:paraId="409145B9" w14:textId="77777777" w:rsidR="00795170" w:rsidRDefault="00795170">
                      <w:pPr>
                        <w:tabs>
                          <w:tab w:val="left" w:pos="668"/>
                        </w:tabs>
                        <w:ind w:left="668" w:right="373" w:hanging="567"/>
                        <w:rPr>
                          <w:rFonts w:ascii="Times New Roman" w:eastAsia="Times New Roman" w:hAnsi="Times New Roman"/>
                        </w:rPr>
                      </w:pPr>
                      <w:r>
                        <w:rPr>
                          <w:rFonts w:ascii="Times New Roman"/>
                          <w:b/>
                        </w:rPr>
                        <w:t>10.</w:t>
                      </w:r>
                      <w:r>
                        <w:rPr>
                          <w:rFonts w:ascii="Times New Roman"/>
                          <w:b/>
                        </w:rPr>
                        <w:tab/>
                      </w:r>
                      <w:r>
                        <w:rPr>
                          <w:rFonts w:ascii="Times New Roman"/>
                          <w:b/>
                          <w:spacing w:val="-1"/>
                        </w:rPr>
                        <w:t>SPECIAL</w:t>
                      </w:r>
                      <w:r>
                        <w:rPr>
                          <w:rFonts w:ascii="Times New Roman"/>
                          <w:b/>
                          <w:spacing w:val="-4"/>
                        </w:rPr>
                        <w:t xml:space="preserve"> </w:t>
                      </w:r>
                      <w:r>
                        <w:rPr>
                          <w:rFonts w:ascii="Times New Roman"/>
                          <w:b/>
                          <w:spacing w:val="-2"/>
                        </w:rPr>
                        <w:t>PRECAUTIONS</w:t>
                      </w:r>
                      <w:r>
                        <w:rPr>
                          <w:rFonts w:ascii="Times New Roman"/>
                          <w:b/>
                          <w:spacing w:val="-3"/>
                        </w:rPr>
                        <w:t xml:space="preserve"> </w:t>
                      </w:r>
                      <w:r>
                        <w:rPr>
                          <w:rFonts w:ascii="Times New Roman"/>
                          <w:b/>
                          <w:spacing w:val="1"/>
                        </w:rPr>
                        <w:t>FOR</w:t>
                      </w:r>
                      <w:r>
                        <w:rPr>
                          <w:rFonts w:ascii="Times New Roman"/>
                          <w:b/>
                          <w:spacing w:val="-4"/>
                        </w:rPr>
                        <w:t xml:space="preserve"> </w:t>
                      </w:r>
                      <w:r>
                        <w:rPr>
                          <w:rFonts w:ascii="Times New Roman"/>
                          <w:b/>
                          <w:spacing w:val="-1"/>
                        </w:rPr>
                        <w:t>DISPOSAL</w:t>
                      </w:r>
                      <w:r>
                        <w:rPr>
                          <w:rFonts w:ascii="Times New Roman"/>
                          <w:b/>
                          <w:spacing w:val="-4"/>
                        </w:rPr>
                        <w:t xml:space="preserve"> </w:t>
                      </w:r>
                      <w:r>
                        <w:rPr>
                          <w:rFonts w:ascii="Times New Roman"/>
                          <w:b/>
                          <w:spacing w:val="-1"/>
                        </w:rPr>
                        <w:t xml:space="preserve">OF </w:t>
                      </w:r>
                      <w:r>
                        <w:rPr>
                          <w:rFonts w:ascii="Times New Roman"/>
                          <w:b/>
                          <w:spacing w:val="-2"/>
                        </w:rPr>
                        <w:t>UNUSED</w:t>
                      </w:r>
                      <w:r>
                        <w:rPr>
                          <w:rFonts w:ascii="Times New Roman"/>
                          <w:b/>
                          <w:spacing w:val="-4"/>
                        </w:rPr>
                        <w:t xml:space="preserve"> </w:t>
                      </w:r>
                      <w:r>
                        <w:rPr>
                          <w:rFonts w:ascii="Times New Roman"/>
                          <w:b/>
                          <w:spacing w:val="-1"/>
                        </w:rPr>
                        <w:t>MEDICINAL</w:t>
                      </w:r>
                      <w:r>
                        <w:rPr>
                          <w:rFonts w:ascii="Times New Roman"/>
                          <w:b/>
                          <w:spacing w:val="1"/>
                        </w:rPr>
                        <w:t xml:space="preserve"> </w:t>
                      </w:r>
                      <w:r>
                        <w:rPr>
                          <w:rFonts w:ascii="Times New Roman"/>
                          <w:b/>
                          <w:spacing w:val="-1"/>
                        </w:rPr>
                        <w:t>PRODUCTS</w:t>
                      </w:r>
                      <w:r>
                        <w:rPr>
                          <w:rFonts w:ascii="Times New Roman"/>
                          <w:b/>
                          <w:spacing w:val="53"/>
                        </w:rPr>
                        <w:t xml:space="preserve"> </w:t>
                      </w:r>
                      <w:r>
                        <w:rPr>
                          <w:rFonts w:ascii="Times New Roman"/>
                          <w:b/>
                        </w:rPr>
                        <w:t>OR</w:t>
                      </w:r>
                      <w:r>
                        <w:rPr>
                          <w:rFonts w:ascii="Times New Roman"/>
                          <w:b/>
                          <w:spacing w:val="-1"/>
                        </w:rPr>
                        <w:t xml:space="preserve"> WASTE MATERIALS </w:t>
                      </w:r>
                      <w:r>
                        <w:rPr>
                          <w:rFonts w:ascii="Times New Roman"/>
                          <w:b/>
                          <w:spacing w:val="-2"/>
                        </w:rPr>
                        <w:t>DERIVED</w:t>
                      </w:r>
                      <w:r>
                        <w:rPr>
                          <w:rFonts w:ascii="Times New Roman"/>
                          <w:b/>
                          <w:spacing w:val="-1"/>
                        </w:rPr>
                        <w:t xml:space="preserve"> </w:t>
                      </w:r>
                      <w:r>
                        <w:rPr>
                          <w:rFonts w:ascii="Times New Roman"/>
                          <w:b/>
                        </w:rPr>
                        <w:t xml:space="preserve">FROM </w:t>
                      </w:r>
                      <w:r>
                        <w:rPr>
                          <w:rFonts w:ascii="Times New Roman"/>
                          <w:b/>
                          <w:spacing w:val="-2"/>
                        </w:rPr>
                        <w:t>SUCH</w:t>
                      </w:r>
                      <w:r>
                        <w:rPr>
                          <w:rFonts w:ascii="Times New Roman"/>
                          <w:b/>
                          <w:spacing w:val="1"/>
                        </w:rPr>
                        <w:t xml:space="preserve"> </w:t>
                      </w:r>
                      <w:r>
                        <w:rPr>
                          <w:rFonts w:ascii="Times New Roman"/>
                          <w:b/>
                          <w:spacing w:val="-1"/>
                        </w:rPr>
                        <w:t>MEDICINAL</w:t>
                      </w:r>
                      <w:r>
                        <w:rPr>
                          <w:rFonts w:ascii="Times New Roman"/>
                          <w:b/>
                          <w:spacing w:val="-4"/>
                        </w:rPr>
                        <w:t xml:space="preserve"> </w:t>
                      </w:r>
                      <w:r>
                        <w:rPr>
                          <w:rFonts w:ascii="Times New Roman"/>
                          <w:b/>
                          <w:spacing w:val="-1"/>
                        </w:rPr>
                        <w:t>PRODUCTS,</w:t>
                      </w:r>
                      <w:r>
                        <w:rPr>
                          <w:rFonts w:ascii="Times New Roman"/>
                          <w:b/>
                        </w:rPr>
                        <w:t xml:space="preserve"> IF</w:t>
                      </w:r>
                      <w:r>
                        <w:rPr>
                          <w:rFonts w:ascii="Times New Roman"/>
                          <w:b/>
                          <w:spacing w:val="21"/>
                        </w:rPr>
                        <w:t xml:space="preserve"> </w:t>
                      </w:r>
                      <w:r>
                        <w:rPr>
                          <w:rFonts w:ascii="Times New Roman"/>
                          <w:b/>
                          <w:spacing w:val="-1"/>
                        </w:rPr>
                        <w:t>APPROPRIATE</w:t>
                      </w:r>
                    </w:p>
                  </w:txbxContent>
                </v:textbox>
                <w10:anchorlock/>
              </v:shape>
            </w:pict>
          </mc:Fallback>
        </mc:AlternateContent>
      </w:r>
    </w:p>
    <w:p w14:paraId="38B39349" w14:textId="77777777" w:rsidR="00725222" w:rsidRPr="003E37B0" w:rsidRDefault="00725222" w:rsidP="00FA4903">
      <w:pPr>
        <w:widowControl/>
        <w:rPr>
          <w:rFonts w:ascii="Times New Roman" w:eastAsia="Times New Roman" w:hAnsi="Times New Roman"/>
        </w:rPr>
      </w:pPr>
    </w:p>
    <w:p w14:paraId="5C262AFD" w14:textId="77777777" w:rsidR="00161EAD" w:rsidRPr="003E37B0" w:rsidRDefault="00161EAD" w:rsidP="00FA4903">
      <w:pPr>
        <w:widowControl/>
        <w:rPr>
          <w:rFonts w:ascii="Times New Roman" w:eastAsia="Times New Roman" w:hAnsi="Times New Roman"/>
        </w:rPr>
      </w:pPr>
    </w:p>
    <w:p w14:paraId="3F4C1316" w14:textId="12A43DDE"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019D282C" wp14:editId="3E3F04B4">
                <wp:extent cx="5897880" cy="166370"/>
                <wp:effectExtent l="0" t="0" r="7620" b="5080"/>
                <wp:docPr id="65" name="Text Box 1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637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6C33AB4E"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11.</w:t>
                            </w:r>
                            <w:r>
                              <w:rPr>
                                <w:rFonts w:ascii="Times New Roman"/>
                                <w:b/>
                              </w:rPr>
                              <w:tab/>
                            </w:r>
                            <w:r>
                              <w:rPr>
                                <w:rFonts w:ascii="Times New Roman"/>
                                <w:b/>
                                <w:spacing w:val="-1"/>
                              </w:rPr>
                              <w:t xml:space="preserve">NAME </w:t>
                            </w:r>
                            <w:r>
                              <w:rPr>
                                <w:rFonts w:ascii="Times New Roman"/>
                                <w:b/>
                                <w:spacing w:val="-2"/>
                              </w:rPr>
                              <w:t>AND</w:t>
                            </w:r>
                            <w:r>
                              <w:rPr>
                                <w:rFonts w:ascii="Times New Roman"/>
                                <w:b/>
                                <w:spacing w:val="-1"/>
                              </w:rPr>
                              <w:t xml:space="preserve"> </w:t>
                            </w:r>
                            <w:r>
                              <w:rPr>
                                <w:rFonts w:ascii="Times New Roman"/>
                                <w:b/>
                                <w:spacing w:val="-2"/>
                              </w:rPr>
                              <w:t>ADDRESS</w:t>
                            </w:r>
                            <w:r>
                              <w:rPr>
                                <w:rFonts w:ascii="Times New Roman"/>
                                <w:b/>
                                <w:spacing w:val="2"/>
                              </w:rPr>
                              <w:t xml:space="preserve"> </w:t>
                            </w:r>
                            <w:r>
                              <w:rPr>
                                <w:rFonts w:ascii="Times New Roman"/>
                                <w:b/>
                                <w:spacing w:val="-1"/>
                              </w:rPr>
                              <w:t>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1"/>
                              </w:rPr>
                              <w:t>MARKETING</w:t>
                            </w:r>
                            <w:r>
                              <w:rPr>
                                <w:rFonts w:ascii="Times New Roman"/>
                                <w:b/>
                                <w:spacing w:val="-4"/>
                              </w:rPr>
                              <w:t xml:space="preserve"> </w:t>
                            </w:r>
                            <w:r>
                              <w:rPr>
                                <w:rFonts w:ascii="Times New Roman"/>
                                <w:b/>
                                <w:spacing w:val="-1"/>
                              </w:rPr>
                              <w:t xml:space="preserve">AUTHORISATION </w:t>
                            </w:r>
                            <w:r>
                              <w:rPr>
                                <w:rFonts w:ascii="Times New Roman"/>
                                <w:b/>
                                <w:spacing w:val="-2"/>
                              </w:rPr>
                              <w:t>HOLDER</w:t>
                            </w:r>
                          </w:p>
                        </w:txbxContent>
                      </wps:txbx>
                      <wps:bodyPr rot="0" vert="horz" wrap="square" lIns="0" tIns="0" rIns="0" bIns="0" anchor="t" anchorCtr="0" upright="1">
                        <a:noAutofit/>
                      </wps:bodyPr>
                    </wps:wsp>
                  </a:graphicData>
                </a:graphic>
              </wp:inline>
            </w:drawing>
          </mc:Choice>
          <mc:Fallback>
            <w:pict>
              <v:shape w14:anchorId="019D282C" id="Text Box 173" o:spid="_x0000_s1047" type="#_x0000_t202" style="width:464.4pt;height:13.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Bv6PDwIAAPoDAAAOAAAAZHJzL2Uyb0RvYy54bWysU9tu2zAMfR+wfxD0vjhJsSQ14hRdug4D&#10;ugvQ7QNkSbaFyaJGKbG7rx8lJ2mxvQ3Tg0CJ1CHPIbW9GXvLjhqDAVfxxWzOmXYSlHFtxb9/u3+z&#10;4SxE4ZSw4HTFn3TgN7vXr7aDL/USOrBKIyMQF8rBV7yL0ZdFEWSnexFm4LUjZwPYi0hHbAuFYiD0&#10;3hbL+XxVDIDKI0gdAt3eTU6+y/hNo2X80jRBR2YrTrXFvGPe67QXu60oWxS+M/JUhviHKnphHCW9&#10;QN2JKNgBzV9QvZEIAZo4k9AX0DRG6syB2Czmf7B57ITXmQuJE/xFpvD/YOXn46P/iiyO72CkBmYS&#10;wT+A/BGYg30nXKtvEWHotFCUeJEkKwYfytPTJHUoQwKph0+gqMniECEDjQ32SRXiyQidGvB0EV2P&#10;kUm6fLu5Xm825JLkW6xWV+vclUKU59ceQ/ygoWfJqDhSUzO6OD6EmKoR5TkkJXNwb6zNjbWODRVf&#10;X62vJ15gjUrOFBawrfcW2VGk0cgrUyPPy7DeRBpQa/qKby5BokxqvHcqZ4nC2MmmSqw7yZMUmbSJ&#10;Yz0yo4jdMmVIctWgnkgwhGkg6QOR0QH+4mygYax4+HkQqDmzHx2Jnib3bODZqM+GcJKeVjxyNpn7&#10;OE34waNpO0Ke2urglhrTmKzZcxWnemnAspSnz5Am+OU5Rz1/2d1vAAAA//8DAFBLAwQUAAYACAAA&#10;ACEAEB7yAdwAAAAEAQAADwAAAGRycy9kb3ducmV2LnhtbEyPT0vDQBDF74LfYRnBm900hdLGbEop&#10;WNFDsX8u3qbZMYnNzobsto3f3tGLXh4Mb3jv9/LF4Fp1oT40ng2MRwko4tLbhisDh/3TwwxUiMgW&#10;W89k4IsCLIrbmxwz66+8pcsuVkpCOGRooI6xy7QOZU0Ow8h3xOJ9+N5hlLOvtO3xKuGu1WmSTLXD&#10;hqWhxo5WNZWn3dkZ2H7a9cvza7lpNuvlweFq8m7fJsbc3w3LR1CRhvj3DD/4gg6FMB39mW1QrQEZ&#10;En9VvHk6kxlHA+k0BV3k+j988Q0AAP//AwBQSwECLQAUAAYACAAAACEAtoM4kv4AAADhAQAAEwAA&#10;AAAAAAAAAAAAAAAAAAAAW0NvbnRlbnRfVHlwZXNdLnhtbFBLAQItABQABgAIAAAAIQA4/SH/1gAA&#10;AJQBAAALAAAAAAAAAAAAAAAAAC8BAABfcmVscy8ucmVsc1BLAQItABQABgAIAAAAIQBlBv6PDwIA&#10;APoDAAAOAAAAAAAAAAAAAAAAAC4CAABkcnMvZTJvRG9jLnhtbFBLAQItABQABgAIAAAAIQAQHvIB&#10;3AAAAAQBAAAPAAAAAAAAAAAAAAAAAGkEAABkcnMvZG93bnJldi54bWxQSwUGAAAAAAQABADzAAAA&#10;cgUAAAAA&#10;" filled="f" strokeweight=".20497mm">
                <v:textbox inset="0,0,0,0">
                  <w:txbxContent>
                    <w:p w14:paraId="6C33AB4E"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11.</w:t>
                      </w:r>
                      <w:r>
                        <w:rPr>
                          <w:rFonts w:ascii="Times New Roman"/>
                          <w:b/>
                        </w:rPr>
                        <w:tab/>
                      </w:r>
                      <w:r>
                        <w:rPr>
                          <w:rFonts w:ascii="Times New Roman"/>
                          <w:b/>
                          <w:spacing w:val="-1"/>
                        </w:rPr>
                        <w:t xml:space="preserve">NAME </w:t>
                      </w:r>
                      <w:r>
                        <w:rPr>
                          <w:rFonts w:ascii="Times New Roman"/>
                          <w:b/>
                          <w:spacing w:val="-2"/>
                        </w:rPr>
                        <w:t>AND</w:t>
                      </w:r>
                      <w:r>
                        <w:rPr>
                          <w:rFonts w:ascii="Times New Roman"/>
                          <w:b/>
                          <w:spacing w:val="-1"/>
                        </w:rPr>
                        <w:t xml:space="preserve"> </w:t>
                      </w:r>
                      <w:r>
                        <w:rPr>
                          <w:rFonts w:ascii="Times New Roman"/>
                          <w:b/>
                          <w:spacing w:val="-2"/>
                        </w:rPr>
                        <w:t>ADDRESS</w:t>
                      </w:r>
                      <w:r>
                        <w:rPr>
                          <w:rFonts w:ascii="Times New Roman"/>
                          <w:b/>
                          <w:spacing w:val="2"/>
                        </w:rPr>
                        <w:t xml:space="preserve"> </w:t>
                      </w:r>
                      <w:r>
                        <w:rPr>
                          <w:rFonts w:ascii="Times New Roman"/>
                          <w:b/>
                          <w:spacing w:val="-1"/>
                        </w:rPr>
                        <w:t>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1"/>
                        </w:rPr>
                        <w:t>MARKETING</w:t>
                      </w:r>
                      <w:r>
                        <w:rPr>
                          <w:rFonts w:ascii="Times New Roman"/>
                          <w:b/>
                          <w:spacing w:val="-4"/>
                        </w:rPr>
                        <w:t xml:space="preserve"> </w:t>
                      </w:r>
                      <w:r>
                        <w:rPr>
                          <w:rFonts w:ascii="Times New Roman"/>
                          <w:b/>
                          <w:spacing w:val="-1"/>
                        </w:rPr>
                        <w:t xml:space="preserve">AUTHORISATION </w:t>
                      </w:r>
                      <w:r>
                        <w:rPr>
                          <w:rFonts w:ascii="Times New Roman"/>
                          <w:b/>
                          <w:spacing w:val="-2"/>
                        </w:rPr>
                        <w:t>HOLDER</w:t>
                      </w:r>
                    </w:p>
                  </w:txbxContent>
                </v:textbox>
                <w10:anchorlock/>
              </v:shape>
            </w:pict>
          </mc:Fallback>
        </mc:AlternateContent>
      </w:r>
    </w:p>
    <w:p w14:paraId="64851166" w14:textId="77777777" w:rsidR="00D15122" w:rsidRPr="003E37B0" w:rsidRDefault="00D15122" w:rsidP="00FA4903">
      <w:pPr>
        <w:widowControl/>
        <w:rPr>
          <w:rFonts w:ascii="Times New Roman" w:eastAsia="Times New Roman" w:hAnsi="Times New Roman"/>
        </w:rPr>
      </w:pPr>
    </w:p>
    <w:p w14:paraId="5FF97129" w14:textId="77777777" w:rsidR="001C15C2" w:rsidRPr="00B74CA8" w:rsidRDefault="001C15C2" w:rsidP="00FA4903">
      <w:pPr>
        <w:pStyle w:val="BodyText"/>
        <w:widowControl/>
        <w:ind w:left="0" w:right="6635"/>
        <w:rPr>
          <w:lang w:val="pt-PT"/>
        </w:rPr>
      </w:pPr>
      <w:r w:rsidRPr="00B74CA8">
        <w:rPr>
          <w:lang w:val="pt-PT"/>
        </w:rPr>
        <w:t>Pfizer Europe MA EEIG</w:t>
      </w:r>
    </w:p>
    <w:p w14:paraId="7F771C70" w14:textId="77777777" w:rsidR="00D473FB" w:rsidRPr="00B74CA8" w:rsidRDefault="00D473FB" w:rsidP="00FA4903">
      <w:pPr>
        <w:pStyle w:val="3"/>
        <w:widowControl/>
        <w:ind w:left="0" w:right="6635"/>
        <w:rPr>
          <w:lang w:val="pt-PT"/>
        </w:rPr>
      </w:pPr>
      <w:r w:rsidRPr="00B74CA8">
        <w:rPr>
          <w:lang w:val="pt-PT"/>
        </w:rPr>
        <w:t>Boulevard de la Plaine 17</w:t>
      </w:r>
    </w:p>
    <w:p w14:paraId="178B0022" w14:textId="77777777" w:rsidR="00D473FB" w:rsidRPr="00D473FB" w:rsidRDefault="00D473FB" w:rsidP="00FA4903">
      <w:pPr>
        <w:pStyle w:val="3"/>
        <w:widowControl/>
        <w:ind w:left="0" w:right="6635"/>
      </w:pPr>
      <w:r w:rsidRPr="00D473FB">
        <w:t>1050 Bruxelles</w:t>
      </w:r>
    </w:p>
    <w:p w14:paraId="4A90CD2D" w14:textId="77777777" w:rsidR="00D15122" w:rsidRPr="00D473FB" w:rsidRDefault="00D473FB" w:rsidP="00FA4903">
      <w:pPr>
        <w:widowControl/>
        <w:rPr>
          <w:rFonts w:ascii="Times New Roman" w:hAnsi="Times New Roman"/>
        </w:rPr>
      </w:pPr>
      <w:r w:rsidRPr="00D473FB">
        <w:rPr>
          <w:rFonts w:ascii="Times New Roman" w:hAnsi="Times New Roman"/>
        </w:rPr>
        <w:t>Belgium</w:t>
      </w:r>
    </w:p>
    <w:p w14:paraId="301C135C" w14:textId="77777777" w:rsidR="00D473FB" w:rsidRDefault="00D473FB" w:rsidP="00FA4903">
      <w:pPr>
        <w:widowControl/>
        <w:rPr>
          <w:rFonts w:ascii="Times New Roman" w:eastAsia="Times New Roman" w:hAnsi="Times New Roman"/>
        </w:rPr>
      </w:pPr>
    </w:p>
    <w:p w14:paraId="401F8C5C" w14:textId="77777777" w:rsidR="00D15122" w:rsidRPr="003E37B0" w:rsidRDefault="00D15122" w:rsidP="00FA4903">
      <w:pPr>
        <w:widowControl/>
        <w:rPr>
          <w:rFonts w:ascii="Times New Roman" w:eastAsia="Times New Roman" w:hAnsi="Times New Roman"/>
        </w:rPr>
      </w:pPr>
    </w:p>
    <w:p w14:paraId="15587A65" w14:textId="6B7A99C5"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051ACA19" wp14:editId="46F621C7">
                <wp:extent cx="5897880" cy="167640"/>
                <wp:effectExtent l="0" t="0" r="7620" b="3810"/>
                <wp:docPr id="64" name="Text Box 1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489A1A74"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12.</w:t>
                            </w:r>
                            <w:r>
                              <w:rPr>
                                <w:rFonts w:ascii="Times New Roman"/>
                                <w:b/>
                              </w:rPr>
                              <w:tab/>
                            </w:r>
                            <w:r>
                              <w:rPr>
                                <w:rFonts w:ascii="Times New Roman"/>
                                <w:b/>
                                <w:spacing w:val="-1"/>
                              </w:rPr>
                              <w:t>MARKETING</w:t>
                            </w:r>
                            <w:r>
                              <w:rPr>
                                <w:rFonts w:ascii="Times New Roman"/>
                                <w:b/>
                                <w:spacing w:val="-2"/>
                              </w:rPr>
                              <w:t xml:space="preserve"> </w:t>
                            </w:r>
                            <w:r>
                              <w:rPr>
                                <w:rFonts w:ascii="Times New Roman"/>
                                <w:b/>
                                <w:spacing w:val="-1"/>
                              </w:rPr>
                              <w:t>AUTHORISATION NUMBER(S)</w:t>
                            </w:r>
                          </w:p>
                        </w:txbxContent>
                      </wps:txbx>
                      <wps:bodyPr rot="0" vert="horz" wrap="square" lIns="0" tIns="0" rIns="0" bIns="0" anchor="t" anchorCtr="0" upright="1">
                        <a:noAutofit/>
                      </wps:bodyPr>
                    </wps:wsp>
                  </a:graphicData>
                </a:graphic>
              </wp:inline>
            </w:drawing>
          </mc:Choice>
          <mc:Fallback>
            <w:pict>
              <v:shape w14:anchorId="051ACA19" id="Text Box 172" o:spid="_x0000_s1048"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buY7DwIAAPoDAAAOAAAAZHJzL2Uyb0RvYy54bWysU9tu2zAMfR+wfxD0vjhptyQ14hRdug4D&#10;ugvQ7QNkWbaFSaJGKbG7ry8lJ2mxvQ3Tg0CJ1CHPIbW5Hq1hB4VBg6v4YjbnTDkJjXZdxX98v3uz&#10;5ixE4RphwKmKP6rAr7evX20GX6oL6ME0ChmBuFAOvuJ9jL4siiB7ZUWYgVeOnC2gFZGO2BUNioHQ&#10;rSku5vNlMQA2HkGqEOj2dnLybcZvWyXj17YNKjJTcaot5h3zXqe92G5E2aHwvZbHMsQ/VGGFdpT0&#10;DHUromB71H9BWS0RArRxJsEW0LZaqsyB2Czmf7B56IVXmQuJE/xZpvD/YOWXw4P/hiyO72GkBmYS&#10;wd+D/BmYg10vXKduEGHolWgo8SJJVgw+lMenSepQhgRSD5+hoSaLfYQMNLZokyrEkxE6NeDxLLoa&#10;I5N0+W59tVqvySXJt1iulm9zVwpRnl57DPGjAsuSUXGkpmZ0cbgPMVUjylNISubgThuTG2scGyq+&#10;ulxdTbzA6CY5U1jArt4ZZAeRRiOvTI08L8OsjjSgRtuKr89BokxqfHBNzhKFNpNNlRh3lCcpMmkT&#10;x3pkuiF2lylDkquG5pEEQ5gGkj4QGT3gb84GGsaKh197gYoz88mR6GlyTwaejPpkCCfpacUjZ5O5&#10;i9OE7z3qrifkqa0Obqgxrc6aPVdxrJcGLEt5/Axpgl+ec9Tzl90+AQ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B1buY7DwIA&#10;APoDAAAOAAAAAAAAAAAAAAAAAC4CAABkcnMvZTJvRG9jLnhtbFBLAQItABQABgAIAAAAIQADFS6c&#10;3AAAAAQBAAAPAAAAAAAAAAAAAAAAAGkEAABkcnMvZG93bnJldi54bWxQSwUGAAAAAAQABADzAAAA&#10;cgUAAAAA&#10;" filled="f" strokeweight=".20497mm">
                <v:textbox inset="0,0,0,0">
                  <w:txbxContent>
                    <w:p w14:paraId="489A1A74"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12.</w:t>
                      </w:r>
                      <w:r>
                        <w:rPr>
                          <w:rFonts w:ascii="Times New Roman"/>
                          <w:b/>
                        </w:rPr>
                        <w:tab/>
                      </w:r>
                      <w:r>
                        <w:rPr>
                          <w:rFonts w:ascii="Times New Roman"/>
                          <w:b/>
                          <w:spacing w:val="-1"/>
                        </w:rPr>
                        <w:t>MARKETING</w:t>
                      </w:r>
                      <w:r>
                        <w:rPr>
                          <w:rFonts w:ascii="Times New Roman"/>
                          <w:b/>
                          <w:spacing w:val="-2"/>
                        </w:rPr>
                        <w:t xml:space="preserve"> </w:t>
                      </w:r>
                      <w:r>
                        <w:rPr>
                          <w:rFonts w:ascii="Times New Roman"/>
                          <w:b/>
                          <w:spacing w:val="-1"/>
                        </w:rPr>
                        <w:t>AUTHORISATION NUMBER(S)</w:t>
                      </w:r>
                    </w:p>
                  </w:txbxContent>
                </v:textbox>
                <w10:anchorlock/>
              </v:shape>
            </w:pict>
          </mc:Fallback>
        </mc:AlternateContent>
      </w:r>
    </w:p>
    <w:p w14:paraId="7E5C276A" w14:textId="77777777" w:rsidR="00D15122" w:rsidRPr="003E37B0" w:rsidRDefault="00D15122" w:rsidP="00FA4903">
      <w:pPr>
        <w:widowControl/>
        <w:rPr>
          <w:rFonts w:ascii="Times New Roman" w:eastAsia="Times New Roman" w:hAnsi="Times New Roman"/>
        </w:rPr>
      </w:pPr>
    </w:p>
    <w:p w14:paraId="30610C96" w14:textId="77777777" w:rsidR="00E86B72" w:rsidRPr="00E86B72" w:rsidRDefault="00E86B72" w:rsidP="00FA4903">
      <w:pPr>
        <w:widowControl/>
        <w:rPr>
          <w:rFonts w:ascii="Times New Roman" w:hAnsi="Times New Roman"/>
        </w:rPr>
      </w:pPr>
      <w:r w:rsidRPr="00E86B72">
        <w:rPr>
          <w:rFonts w:ascii="Times New Roman" w:hAnsi="Times New Roman"/>
          <w:color w:val="000000"/>
        </w:rPr>
        <w:t>EU/1/18/1344/001</w:t>
      </w:r>
    </w:p>
    <w:p w14:paraId="162CB2BB" w14:textId="77777777" w:rsidR="00D15122" w:rsidRPr="003E37B0" w:rsidRDefault="00D15122" w:rsidP="00FA4903">
      <w:pPr>
        <w:widowControl/>
        <w:rPr>
          <w:rFonts w:ascii="Times New Roman" w:eastAsia="Times New Roman" w:hAnsi="Times New Roman"/>
        </w:rPr>
      </w:pPr>
    </w:p>
    <w:p w14:paraId="4BD17A69" w14:textId="77777777" w:rsidR="00D15122" w:rsidRPr="003E37B0" w:rsidRDefault="00D15122" w:rsidP="00FA4903">
      <w:pPr>
        <w:widowControl/>
        <w:rPr>
          <w:rFonts w:ascii="Times New Roman" w:eastAsia="Times New Roman" w:hAnsi="Times New Roman"/>
        </w:rPr>
      </w:pPr>
    </w:p>
    <w:p w14:paraId="3E51FD1D" w14:textId="5FEC22BB" w:rsidR="00D15122" w:rsidRPr="003E37B0" w:rsidRDefault="002D0E76" w:rsidP="00FA4903">
      <w:pPr>
        <w:keepNext/>
        <w:widowControl/>
        <w:spacing w:line="200" w:lineRule="atLeast"/>
        <w:rPr>
          <w:rFonts w:ascii="Times New Roman" w:eastAsia="Times New Roman" w:hAnsi="Times New Roman"/>
        </w:rPr>
      </w:pPr>
      <w:r>
        <w:rPr>
          <w:noProof/>
        </w:rPr>
        <mc:AlternateContent>
          <mc:Choice Requires="wps">
            <w:drawing>
              <wp:inline distT="0" distB="0" distL="0" distR="0" wp14:anchorId="6FC7D7B4" wp14:editId="7D55CED1">
                <wp:extent cx="5897880" cy="167640"/>
                <wp:effectExtent l="0" t="0" r="7620" b="3810"/>
                <wp:docPr id="63" name="Text Box 1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E5CA524"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13.</w:t>
                            </w:r>
                            <w:r>
                              <w:rPr>
                                <w:rFonts w:ascii="Times New Roman"/>
                                <w:b/>
                              </w:rPr>
                              <w:tab/>
                            </w:r>
                            <w:r>
                              <w:rPr>
                                <w:rFonts w:ascii="Times New Roman"/>
                                <w:b/>
                                <w:spacing w:val="-1"/>
                              </w:rPr>
                              <w:t>BATCH</w:t>
                            </w:r>
                            <w:r>
                              <w:rPr>
                                <w:rFonts w:ascii="Times New Roman"/>
                                <w:b/>
                                <w:spacing w:val="1"/>
                              </w:rPr>
                              <w:t xml:space="preserve"> </w:t>
                            </w:r>
                            <w:r>
                              <w:rPr>
                                <w:rFonts w:ascii="Times New Roman"/>
                                <w:b/>
                                <w:spacing w:val="-1"/>
                              </w:rPr>
                              <w:t>NUMBER</w:t>
                            </w:r>
                          </w:p>
                        </w:txbxContent>
                      </wps:txbx>
                      <wps:bodyPr rot="0" vert="horz" wrap="square" lIns="0" tIns="0" rIns="0" bIns="0" anchor="t" anchorCtr="0" upright="1">
                        <a:noAutofit/>
                      </wps:bodyPr>
                    </wps:wsp>
                  </a:graphicData>
                </a:graphic>
              </wp:inline>
            </w:drawing>
          </mc:Choice>
          <mc:Fallback>
            <w:pict>
              <v:shape w14:anchorId="6FC7D7B4" id="Text Box 171" o:spid="_x0000_s1049"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tcNIDwIAAPoDAAAOAAAAZHJzL2Uyb0RvYy54bWysU9tu2zAMfR+wfxD0vjjpuiQ14hRdug4D&#10;ugvQ7QNkWbaFSaJGKbG7ry8lJ2mxvQ3Tg0CJ1CHPIbW5Hq1hB4VBg6v4YjbnTDkJjXZdxX98v3uz&#10;5ixE4RphwKmKP6rAr7evX20GX6oL6ME0ChmBuFAOvuJ9jL4siiB7ZUWYgVeOnC2gFZGO2BUNioHQ&#10;rSku5vNlMQA2HkGqEOj2dnLybcZvWyXj17YNKjJTcaot5h3zXqe92G5E2aHwvZbHMsQ/VGGFdpT0&#10;DHUromB71H9BWS0RArRxJsEW0LZaqsyB2Czmf7B56IVXmQuJE/xZpvD/YOWXw4P/hiyO72GkBmYS&#10;wd+D/BmYg10vXKduEGHolWgo8SJJVgw+lMenSepQhgRSD5+hoSaLfYQMNLZokyrEkxE6NeDxLLoa&#10;I5N0+W59tVqvySXJt1iulpe5K4UoT689hvhRgWXJqDhSUzO6ONyHmKoR5SkkJXNwp43JjTWODRVf&#10;vV1dTbzA6CY5U1jArt4ZZAeRRiOvTI08L8OsjjSgRtuKr89BokxqfHBNzhKFNpNNlRh3lCcpMmkT&#10;x3pkuiF2lylDkquG5pEEQ5gGkj4QGT3gb84GGsaKh197gYoz88mR6GlyTwaejPpkCCfpacUjZ5O5&#10;i9OE7z3qrifkqa0Obqgxrc6aPVdxrJcGLEt5/Axpgl+ec9Tzl90+AQ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AttcNIDwIA&#10;APoDAAAOAAAAAAAAAAAAAAAAAC4CAABkcnMvZTJvRG9jLnhtbFBLAQItABQABgAIAAAAIQADFS6c&#10;3AAAAAQBAAAPAAAAAAAAAAAAAAAAAGkEAABkcnMvZG93bnJldi54bWxQSwUGAAAAAAQABADzAAAA&#10;cgUAAAAA&#10;" filled="f" strokeweight=".20497mm">
                <v:textbox inset="0,0,0,0">
                  <w:txbxContent>
                    <w:p w14:paraId="1E5CA524"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13.</w:t>
                      </w:r>
                      <w:r>
                        <w:rPr>
                          <w:rFonts w:ascii="Times New Roman"/>
                          <w:b/>
                        </w:rPr>
                        <w:tab/>
                      </w:r>
                      <w:r>
                        <w:rPr>
                          <w:rFonts w:ascii="Times New Roman"/>
                          <w:b/>
                          <w:spacing w:val="-1"/>
                        </w:rPr>
                        <w:t>BATCH</w:t>
                      </w:r>
                      <w:r>
                        <w:rPr>
                          <w:rFonts w:ascii="Times New Roman"/>
                          <w:b/>
                          <w:spacing w:val="1"/>
                        </w:rPr>
                        <w:t xml:space="preserve"> </w:t>
                      </w:r>
                      <w:r>
                        <w:rPr>
                          <w:rFonts w:ascii="Times New Roman"/>
                          <w:b/>
                          <w:spacing w:val="-1"/>
                        </w:rPr>
                        <w:t>NUMBER</w:t>
                      </w:r>
                    </w:p>
                  </w:txbxContent>
                </v:textbox>
                <w10:anchorlock/>
              </v:shape>
            </w:pict>
          </mc:Fallback>
        </mc:AlternateContent>
      </w:r>
    </w:p>
    <w:p w14:paraId="6A681BBF" w14:textId="77777777" w:rsidR="00D15122" w:rsidRPr="003E37B0" w:rsidRDefault="00D15122" w:rsidP="00FA4903">
      <w:pPr>
        <w:keepNext/>
        <w:widowControl/>
        <w:rPr>
          <w:rFonts w:ascii="Times New Roman" w:eastAsia="Times New Roman" w:hAnsi="Times New Roman"/>
        </w:rPr>
      </w:pPr>
    </w:p>
    <w:p w14:paraId="36FD62E7" w14:textId="77777777" w:rsidR="00D15122" w:rsidRPr="003E37B0" w:rsidRDefault="00C7166B" w:rsidP="00FA4903">
      <w:pPr>
        <w:pStyle w:val="BodyText"/>
        <w:widowControl/>
        <w:ind w:left="0"/>
      </w:pPr>
      <w:r>
        <w:t>Lot</w:t>
      </w:r>
    </w:p>
    <w:p w14:paraId="31C7FCB4" w14:textId="77777777" w:rsidR="00D15122" w:rsidRPr="003E37B0" w:rsidRDefault="00D15122" w:rsidP="00FA4903">
      <w:pPr>
        <w:widowControl/>
        <w:rPr>
          <w:rFonts w:ascii="Times New Roman" w:eastAsia="Times New Roman" w:hAnsi="Times New Roman"/>
        </w:rPr>
      </w:pPr>
    </w:p>
    <w:p w14:paraId="6036557D" w14:textId="77777777" w:rsidR="00D15122" w:rsidRPr="003E37B0" w:rsidRDefault="00D15122" w:rsidP="00FA4903">
      <w:pPr>
        <w:widowControl/>
        <w:rPr>
          <w:rFonts w:ascii="Times New Roman" w:eastAsia="Times New Roman" w:hAnsi="Times New Roman"/>
        </w:rPr>
      </w:pPr>
    </w:p>
    <w:p w14:paraId="1F7A7CEC" w14:textId="003F77AE"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60AB09AF" wp14:editId="64B49EDD">
                <wp:extent cx="5897880" cy="167640"/>
                <wp:effectExtent l="0" t="0" r="7620" b="3810"/>
                <wp:docPr id="62" name="Text Box 1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C094DC2"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14.</w:t>
                            </w:r>
                            <w:r>
                              <w:rPr>
                                <w:rFonts w:ascii="Times New Roman"/>
                                <w:b/>
                              </w:rPr>
                              <w:tab/>
                            </w:r>
                            <w:r>
                              <w:rPr>
                                <w:rFonts w:ascii="Times New Roman"/>
                                <w:b/>
                                <w:spacing w:val="-2"/>
                              </w:rPr>
                              <w:t>GENERAL</w:t>
                            </w:r>
                            <w:r>
                              <w:rPr>
                                <w:rFonts w:ascii="Times New Roman"/>
                                <w:b/>
                                <w:spacing w:val="-1"/>
                              </w:rPr>
                              <w:t xml:space="preserve"> CLASSIFICATION</w:t>
                            </w:r>
                            <w:r>
                              <w:rPr>
                                <w:rFonts w:ascii="Times New Roman"/>
                                <w:b/>
                                <w:spacing w:val="-4"/>
                              </w:rPr>
                              <w:t xml:space="preserve"> </w:t>
                            </w:r>
                            <w:r>
                              <w:rPr>
                                <w:rFonts w:ascii="Times New Roman"/>
                                <w:b/>
                                <w:spacing w:val="1"/>
                              </w:rPr>
                              <w:t>FOR</w:t>
                            </w:r>
                            <w:r>
                              <w:rPr>
                                <w:rFonts w:ascii="Times New Roman"/>
                                <w:b/>
                                <w:spacing w:val="-1"/>
                              </w:rPr>
                              <w:t xml:space="preserve"> </w:t>
                            </w:r>
                            <w:r>
                              <w:rPr>
                                <w:rFonts w:ascii="Times New Roman"/>
                                <w:b/>
                                <w:spacing w:val="-2"/>
                              </w:rPr>
                              <w:t>SUPPLY</w:t>
                            </w:r>
                          </w:p>
                        </w:txbxContent>
                      </wps:txbx>
                      <wps:bodyPr rot="0" vert="horz" wrap="square" lIns="0" tIns="0" rIns="0" bIns="0" anchor="t" anchorCtr="0" upright="1">
                        <a:noAutofit/>
                      </wps:bodyPr>
                    </wps:wsp>
                  </a:graphicData>
                </a:graphic>
              </wp:inline>
            </w:drawing>
          </mc:Choice>
          <mc:Fallback>
            <w:pict>
              <v:shape w14:anchorId="60AB09AF" id="Text Box 170" o:spid="_x0000_s1050"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R2kdDwIAAPoDAAAOAAAAZHJzL2Uyb0RvYy54bWysU9tu2zAMfR+wfxD0vjjp1iQ14hRdug4D&#10;ugvQ7QNkWbaFSaJGKbG7ry8lJ2mxvQ3Tg0CJ1CHPIbW5Hq1hB4VBg6v4YjbnTDkJjXZdxX98v3uz&#10;5ixE4RphwKmKP6rAr7evX20GX6oL6ME0ChmBuFAOvuJ9jL4siiB7ZUWYgVeOnC2gFZGO2BUNioHQ&#10;rSku5vNlMQA2HkGqEOj2dnLybcZvWyXj17YNKjJTcaot5h3zXqe92G5E2aHwvZbHMsQ/VGGFdpT0&#10;DHUromB71H9BWS0RArRxJsEW0LZaqsyB2Czmf7B56IVXmQuJE/xZpvD/YOWXw4P/hiyO72GkBmYS&#10;wd+D/BmYg10vXKduEGHolWgo8SJJVgw+lMenSepQhgRSD5+hoSaLfYQMNLZokyrEkxE6NeDxLLoa&#10;I5N0ebm+Wq3X5JLkWyxXy3e5K4UoT689hvhRgWXJqDhSUzO6ONyHmKoR5SkkJXNwp43JjTWODRVf&#10;vV1dTbzA6CY5U1jArt4ZZAeRRiOvTI08L8OsjjSgRtuKr89BokxqfHBNzhKFNpNNlRh3lCcpMmkT&#10;x3pkuiF2lylDkquG5pEEQ5gGkj4QGT3gb84GGsaKh197gYoz88mR6GlyTwaejPpkCCfpacUjZ5O5&#10;i9OE7z3qrifkqa0Obqgxrc6aPVdxrJcGLEt5/Axpgl+ec9Tzl90+AQ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CeR2kdDwIA&#10;APoDAAAOAAAAAAAAAAAAAAAAAC4CAABkcnMvZTJvRG9jLnhtbFBLAQItABQABgAIAAAAIQADFS6c&#10;3AAAAAQBAAAPAAAAAAAAAAAAAAAAAGkEAABkcnMvZG93bnJldi54bWxQSwUGAAAAAAQABADzAAAA&#10;cgUAAAAA&#10;" filled="f" strokeweight=".20497mm">
                <v:textbox inset="0,0,0,0">
                  <w:txbxContent>
                    <w:p w14:paraId="7C094DC2"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14.</w:t>
                      </w:r>
                      <w:r>
                        <w:rPr>
                          <w:rFonts w:ascii="Times New Roman"/>
                          <w:b/>
                        </w:rPr>
                        <w:tab/>
                      </w:r>
                      <w:r>
                        <w:rPr>
                          <w:rFonts w:ascii="Times New Roman"/>
                          <w:b/>
                          <w:spacing w:val="-2"/>
                        </w:rPr>
                        <w:t>GENERAL</w:t>
                      </w:r>
                      <w:r>
                        <w:rPr>
                          <w:rFonts w:ascii="Times New Roman"/>
                          <w:b/>
                          <w:spacing w:val="-1"/>
                        </w:rPr>
                        <w:t xml:space="preserve"> CLASSIFICATION</w:t>
                      </w:r>
                      <w:r>
                        <w:rPr>
                          <w:rFonts w:ascii="Times New Roman"/>
                          <w:b/>
                          <w:spacing w:val="-4"/>
                        </w:rPr>
                        <w:t xml:space="preserve"> </w:t>
                      </w:r>
                      <w:r>
                        <w:rPr>
                          <w:rFonts w:ascii="Times New Roman"/>
                          <w:b/>
                          <w:spacing w:val="1"/>
                        </w:rPr>
                        <w:t>FOR</w:t>
                      </w:r>
                      <w:r>
                        <w:rPr>
                          <w:rFonts w:ascii="Times New Roman"/>
                          <w:b/>
                          <w:spacing w:val="-1"/>
                        </w:rPr>
                        <w:t xml:space="preserve"> </w:t>
                      </w:r>
                      <w:r>
                        <w:rPr>
                          <w:rFonts w:ascii="Times New Roman"/>
                          <w:b/>
                          <w:spacing w:val="-2"/>
                        </w:rPr>
                        <w:t>SUPPLY</w:t>
                      </w:r>
                    </w:p>
                  </w:txbxContent>
                </v:textbox>
                <w10:anchorlock/>
              </v:shape>
            </w:pict>
          </mc:Fallback>
        </mc:AlternateContent>
      </w:r>
    </w:p>
    <w:p w14:paraId="39171B6A" w14:textId="77777777" w:rsidR="00D15122" w:rsidRPr="003E37B0" w:rsidRDefault="00D15122" w:rsidP="00FA4903">
      <w:pPr>
        <w:widowControl/>
        <w:rPr>
          <w:rFonts w:ascii="Times New Roman" w:eastAsia="Times New Roman" w:hAnsi="Times New Roman"/>
        </w:rPr>
      </w:pPr>
    </w:p>
    <w:p w14:paraId="46837565" w14:textId="77777777" w:rsidR="00D15122" w:rsidRPr="003E37B0" w:rsidRDefault="00D15122" w:rsidP="00FA4903">
      <w:pPr>
        <w:widowControl/>
        <w:rPr>
          <w:rFonts w:ascii="Times New Roman" w:eastAsia="Times New Roman" w:hAnsi="Times New Roman"/>
        </w:rPr>
      </w:pPr>
    </w:p>
    <w:p w14:paraId="3C3B6CE6" w14:textId="772B1983"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1C9F71BE" wp14:editId="3D476644">
                <wp:extent cx="5897880" cy="167640"/>
                <wp:effectExtent l="0" t="0" r="7620" b="3810"/>
                <wp:docPr id="61" name="Text Box 1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6A8FD769"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15.</w:t>
                            </w:r>
                            <w:r>
                              <w:rPr>
                                <w:rFonts w:ascii="Times New Roman"/>
                                <w:b/>
                              </w:rPr>
                              <w:tab/>
                            </w:r>
                            <w:r>
                              <w:rPr>
                                <w:rFonts w:ascii="Times New Roman"/>
                                <w:b/>
                                <w:spacing w:val="-1"/>
                              </w:rPr>
                              <w:t xml:space="preserve">INSTRUCTIONS </w:t>
                            </w:r>
                            <w:r>
                              <w:rPr>
                                <w:rFonts w:ascii="Times New Roman"/>
                                <w:b/>
                              </w:rPr>
                              <w:t>ON</w:t>
                            </w:r>
                            <w:r>
                              <w:rPr>
                                <w:rFonts w:ascii="Times New Roman"/>
                                <w:b/>
                                <w:spacing w:val="-1"/>
                              </w:rPr>
                              <w:t xml:space="preserve"> </w:t>
                            </w:r>
                            <w:r>
                              <w:rPr>
                                <w:rFonts w:ascii="Times New Roman"/>
                                <w:b/>
                                <w:spacing w:val="-2"/>
                              </w:rPr>
                              <w:t>USE</w:t>
                            </w:r>
                          </w:p>
                        </w:txbxContent>
                      </wps:txbx>
                      <wps:bodyPr rot="0" vert="horz" wrap="square" lIns="0" tIns="0" rIns="0" bIns="0" anchor="t" anchorCtr="0" upright="1">
                        <a:noAutofit/>
                      </wps:bodyPr>
                    </wps:wsp>
                  </a:graphicData>
                </a:graphic>
              </wp:inline>
            </w:drawing>
          </mc:Choice>
          <mc:Fallback>
            <w:pict>
              <v:shape w14:anchorId="1C9F71BE" id="Text Box 169" o:spid="_x0000_s1051"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UJbjDgIAAPoDAAAOAAAAZHJzL2Uyb0RvYy54bWysU9uO0zAQfUfiHyy/07QLtN2o6Wrpsghp&#10;uUgLH+A4TmJhe8zYbVK+nrHTdlfwhvCDNfaMz8w5M97cjNawg8KgwVV8MZtzppyERruu4t+/3b9a&#10;cxaicI0w4FTFjyrwm+3LF5vBl+oKejCNQkYgLpSDr3gfoy+LIsheWRFm4JUjZwtoRaQjdkWDYiB0&#10;a4qr+XxZDICNR5AqBLq9m5x8m/HbVsn4pW2DisxUnGqLece812kvthtRdih8r+WpDPEPVVihHSW9&#10;QN2JKNge9V9QVkuEAG2cSbAFtK2WKnMgNov5H2wee+FV5kLiBH+RKfw/WPn58Oi/IovjOxipgZlE&#10;8A8gfwTmYNcL16lbRBh6JRpKvEiSFYMP5elpkjqUIYHUwydoqMliHyEDjS3apArxZIRODTheRFdj&#10;ZJIu366vV+s1uST5FsvV8k3uSiHK82uPIX5QYFkyKo7U1IwuDg8hpmpEeQ5JyRzca2NyY41jQ8VX&#10;r1fXEy8wuknOFBawq3cG2UGk0cgrUyPP8zCrIw2o0bbi60uQKJMa712Ts0ShzWRTJcad5EmKTNrE&#10;sR6ZbhK7lCHJVUNzJMEQpoGkD0RGD/iLs4GGseLh516g4sx8dCR6mtyzgWejPhvCSXpa8cjZZO7i&#10;NOF7j7rrCXlqq4Nbakyrs2ZPVZzqpQHLUp4+Q5rg5+cc9fRlt78BAAD//wMAUEsDBBQABgAIAAAA&#10;IQADFS6c3AAAAAQBAAAPAAAAZHJzL2Rvd25yZXYueG1sTI9BT8JAEIXvJv6HzZh4k63FECzdEkIi&#10;Rg8EkAu3oTu21e5s012g/ntHL3p5yeRN3vtePh9cq87Uh8azgftRAoq49LbhysD+7eluCipEZIut&#10;ZzLwRQHmxfVVjpn1F97SeRcrJSEcMjRQx9hlWoeyJodh5Dti8d597zDK2Vfa9niRcNfqNEkm2mHD&#10;0lBjR8uays/dyRnYftjVy/NruW7Wq8Xe4XJ8sJuxMbc3w2IGKtIQ/57hB1/QoRCmoz+xDao1IEPi&#10;r4r3mE5lxtFAOnkAXeT6P3zxDQAA//8DAFBLAQItABQABgAIAAAAIQC2gziS/gAAAOEBAAATAAAA&#10;AAAAAAAAAAAAAAAAAABbQ29udGVudF9UeXBlc10ueG1sUEsBAi0AFAAGAAgAAAAhADj9If/WAAAA&#10;lAEAAAsAAAAAAAAAAAAAAAAALwEAAF9yZWxzLy5yZWxzUEsBAi0AFAAGAAgAAAAhAEtQluMOAgAA&#10;+gMAAA4AAAAAAAAAAAAAAAAALgIAAGRycy9lMm9Eb2MueG1sUEsBAi0AFAAGAAgAAAAhAAMVLpzc&#10;AAAABAEAAA8AAAAAAAAAAAAAAAAAaAQAAGRycy9kb3ducmV2LnhtbFBLBQYAAAAABAAEAPMAAABx&#10;BQAAAAA=&#10;" filled="f" strokeweight=".20497mm">
                <v:textbox inset="0,0,0,0">
                  <w:txbxContent>
                    <w:p w14:paraId="6A8FD769"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15.</w:t>
                      </w:r>
                      <w:r>
                        <w:rPr>
                          <w:rFonts w:ascii="Times New Roman"/>
                          <w:b/>
                        </w:rPr>
                        <w:tab/>
                      </w:r>
                      <w:r>
                        <w:rPr>
                          <w:rFonts w:ascii="Times New Roman"/>
                          <w:b/>
                          <w:spacing w:val="-1"/>
                        </w:rPr>
                        <w:t xml:space="preserve">INSTRUCTIONS </w:t>
                      </w:r>
                      <w:r>
                        <w:rPr>
                          <w:rFonts w:ascii="Times New Roman"/>
                          <w:b/>
                        </w:rPr>
                        <w:t>ON</w:t>
                      </w:r>
                      <w:r>
                        <w:rPr>
                          <w:rFonts w:ascii="Times New Roman"/>
                          <w:b/>
                          <w:spacing w:val="-1"/>
                        </w:rPr>
                        <w:t xml:space="preserve"> </w:t>
                      </w:r>
                      <w:r>
                        <w:rPr>
                          <w:rFonts w:ascii="Times New Roman"/>
                          <w:b/>
                          <w:spacing w:val="-2"/>
                        </w:rPr>
                        <w:t>USE</w:t>
                      </w:r>
                    </w:p>
                  </w:txbxContent>
                </v:textbox>
                <w10:anchorlock/>
              </v:shape>
            </w:pict>
          </mc:Fallback>
        </mc:AlternateContent>
      </w:r>
    </w:p>
    <w:p w14:paraId="4ECD78CA" w14:textId="77777777" w:rsidR="00D15122" w:rsidRPr="003E37B0" w:rsidRDefault="00D15122" w:rsidP="00FA4903">
      <w:pPr>
        <w:widowControl/>
        <w:rPr>
          <w:rFonts w:ascii="Times New Roman" w:eastAsia="Times New Roman" w:hAnsi="Times New Roman"/>
        </w:rPr>
      </w:pPr>
    </w:p>
    <w:p w14:paraId="3B9FB0EE" w14:textId="77777777" w:rsidR="00D15122" w:rsidRPr="003E37B0" w:rsidRDefault="00D15122" w:rsidP="00FA4903">
      <w:pPr>
        <w:widowControl/>
        <w:rPr>
          <w:rFonts w:ascii="Times New Roman" w:eastAsia="Times New Roman" w:hAnsi="Times New Roman"/>
        </w:rPr>
      </w:pPr>
    </w:p>
    <w:p w14:paraId="7853623D" w14:textId="71BFCA48"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2BDB4078" wp14:editId="305CC35E">
                <wp:extent cx="5897880" cy="167640"/>
                <wp:effectExtent l="0" t="0" r="7620" b="3810"/>
                <wp:docPr id="60" name="Text Box 1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9911761"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16.</w:t>
                            </w:r>
                            <w:r>
                              <w:rPr>
                                <w:rFonts w:ascii="Times New Roman"/>
                                <w:b/>
                              </w:rPr>
                              <w:tab/>
                            </w:r>
                            <w:r>
                              <w:rPr>
                                <w:rFonts w:ascii="Times New Roman"/>
                                <w:b/>
                                <w:spacing w:val="-1"/>
                              </w:rPr>
                              <w:t>INFORMATION</w:t>
                            </w:r>
                            <w:r>
                              <w:rPr>
                                <w:rFonts w:ascii="Times New Roman"/>
                                <w:b/>
                                <w:spacing w:val="-4"/>
                              </w:rPr>
                              <w:t xml:space="preserve"> </w:t>
                            </w:r>
                            <w:r>
                              <w:rPr>
                                <w:rFonts w:ascii="Times New Roman"/>
                                <w:b/>
                                <w:spacing w:val="1"/>
                              </w:rPr>
                              <w:t>IN</w:t>
                            </w:r>
                            <w:r>
                              <w:rPr>
                                <w:rFonts w:ascii="Times New Roman"/>
                                <w:b/>
                                <w:spacing w:val="-4"/>
                              </w:rPr>
                              <w:t xml:space="preserve"> </w:t>
                            </w:r>
                            <w:r>
                              <w:rPr>
                                <w:rFonts w:ascii="Times New Roman"/>
                                <w:b/>
                                <w:spacing w:val="-1"/>
                              </w:rPr>
                              <w:t>BRAILLE</w:t>
                            </w:r>
                          </w:p>
                        </w:txbxContent>
                      </wps:txbx>
                      <wps:bodyPr rot="0" vert="horz" wrap="square" lIns="0" tIns="0" rIns="0" bIns="0" anchor="t" anchorCtr="0" upright="1">
                        <a:noAutofit/>
                      </wps:bodyPr>
                    </wps:wsp>
                  </a:graphicData>
                </a:graphic>
              </wp:inline>
            </w:drawing>
          </mc:Choice>
          <mc:Fallback>
            <w:pict>
              <v:shape w14:anchorId="2BDB4078" id="Text Box 168" o:spid="_x0000_s1052"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ojy2DwIAAPoDAAAOAAAAZHJzL2Uyb0RvYy54bWysU9uO0zAQfUfiHyy/07QLtN2o6Wrpsghp&#10;uUgLH+DYTmLheMzYbVK+nrHTdlfwhvCDNfaMz8w5M97cjL1lB43BgKv4YjbnTDsJyri24t+/3b9a&#10;cxaicEpYcLriRx34zfbli83gS30FHVilkRGIC+XgK97F6MuiCLLTvQgz8NqRswHsRaQjtoVCMRB6&#10;b4ur+XxZDIDKI0gdAt3eTU6+zfhNo2X80jRBR2YrTrXFvGPe67QX240oWxS+M/JUhviHKnphHCW9&#10;QN2JKNgezV9QvZEIAZo4k9AX0DRG6syB2Czmf7B57ITXmQuJE/xFpvD/YOXnw6P/iiyO72CkBmYS&#10;wT+A/BGYg10nXKtvEWHotFCUeJEkKwYfytPTJHUoQwKph0+gqMliHyEDjQ32SRXiyQidGnC8iK7H&#10;yCRdvl1fr9ZrcknyLZar5ZvclUKU59ceQ/ygoWfJqDhSUzO6ODyEmKoR5TkkJXNwb6zNjbWODRVf&#10;vV5dT7zAGpWcKSxgW+8ssoNIo5FXpkae52G9iTSg1vQVX1+CRJnUeO9UzhKFsZNNlVh3kicpMmkT&#10;x3pkRhG7VcqQ5KpBHUkwhGkg6QOR0QH+4mygYax4+LkXqDmzHx2Jnib3bODZqM+GcJKeVjxyNpm7&#10;OE343qNpO0Ke2urglhrTmKzZUxWnemnAspSnz5Am+Pk5Rz192e1vAA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D4ojy2DwIA&#10;APoDAAAOAAAAAAAAAAAAAAAAAC4CAABkcnMvZTJvRG9jLnhtbFBLAQItABQABgAIAAAAIQADFS6c&#10;3AAAAAQBAAAPAAAAAAAAAAAAAAAAAGkEAABkcnMvZG93bnJldi54bWxQSwUGAAAAAAQABADzAAAA&#10;cgUAAAAA&#10;" filled="f" strokeweight=".20497mm">
                <v:textbox inset="0,0,0,0">
                  <w:txbxContent>
                    <w:p w14:paraId="79911761"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16.</w:t>
                      </w:r>
                      <w:r>
                        <w:rPr>
                          <w:rFonts w:ascii="Times New Roman"/>
                          <w:b/>
                        </w:rPr>
                        <w:tab/>
                      </w:r>
                      <w:r>
                        <w:rPr>
                          <w:rFonts w:ascii="Times New Roman"/>
                          <w:b/>
                          <w:spacing w:val="-1"/>
                        </w:rPr>
                        <w:t>INFORMATION</w:t>
                      </w:r>
                      <w:r>
                        <w:rPr>
                          <w:rFonts w:ascii="Times New Roman"/>
                          <w:b/>
                          <w:spacing w:val="-4"/>
                        </w:rPr>
                        <w:t xml:space="preserve"> </w:t>
                      </w:r>
                      <w:r>
                        <w:rPr>
                          <w:rFonts w:ascii="Times New Roman"/>
                          <w:b/>
                          <w:spacing w:val="1"/>
                        </w:rPr>
                        <w:t>IN</w:t>
                      </w:r>
                      <w:r>
                        <w:rPr>
                          <w:rFonts w:ascii="Times New Roman"/>
                          <w:b/>
                          <w:spacing w:val="-4"/>
                        </w:rPr>
                        <w:t xml:space="preserve"> </w:t>
                      </w:r>
                      <w:r>
                        <w:rPr>
                          <w:rFonts w:ascii="Times New Roman"/>
                          <w:b/>
                          <w:spacing w:val="-1"/>
                        </w:rPr>
                        <w:t>BRAILLE</w:t>
                      </w:r>
                    </w:p>
                  </w:txbxContent>
                </v:textbox>
                <w10:anchorlock/>
              </v:shape>
            </w:pict>
          </mc:Fallback>
        </mc:AlternateContent>
      </w:r>
    </w:p>
    <w:p w14:paraId="31ECBED0" w14:textId="77777777" w:rsidR="00D15122" w:rsidRPr="003E37B0" w:rsidRDefault="00D15122" w:rsidP="00FA4903">
      <w:pPr>
        <w:widowControl/>
        <w:rPr>
          <w:rFonts w:ascii="Times New Roman" w:eastAsia="Times New Roman" w:hAnsi="Times New Roman"/>
        </w:rPr>
      </w:pPr>
    </w:p>
    <w:p w14:paraId="626106C1" w14:textId="77777777" w:rsidR="00D15122" w:rsidRPr="003E37B0" w:rsidRDefault="009B0756" w:rsidP="00FA4903">
      <w:pPr>
        <w:pStyle w:val="BodyText"/>
        <w:widowControl/>
        <w:ind w:left="0"/>
      </w:pPr>
      <w:r w:rsidRPr="00A542C9">
        <w:rPr>
          <w:highlight w:val="lightGray"/>
        </w:rPr>
        <w:t>Justification for not including Braille accepte</w:t>
      </w:r>
      <w:r w:rsidR="00A0114B" w:rsidRPr="00A542C9">
        <w:rPr>
          <w:highlight w:val="lightGray"/>
        </w:rPr>
        <w:t>d.</w:t>
      </w:r>
    </w:p>
    <w:p w14:paraId="3F4D081C" w14:textId="77777777" w:rsidR="00D15122" w:rsidRPr="003E37B0" w:rsidRDefault="00D15122" w:rsidP="00FA4903">
      <w:pPr>
        <w:widowControl/>
        <w:rPr>
          <w:rFonts w:ascii="Times New Roman" w:eastAsia="Times New Roman" w:hAnsi="Times New Roman"/>
        </w:rPr>
      </w:pPr>
    </w:p>
    <w:p w14:paraId="093CE687" w14:textId="77777777" w:rsidR="00D15122" w:rsidRPr="003E37B0" w:rsidRDefault="00D15122" w:rsidP="00FA4903">
      <w:pPr>
        <w:widowControl/>
        <w:rPr>
          <w:rFonts w:ascii="Times New Roman" w:eastAsia="Times New Roman" w:hAnsi="Times New Roman"/>
        </w:rPr>
      </w:pPr>
    </w:p>
    <w:p w14:paraId="0064800B" w14:textId="567D6B8B"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15450926" wp14:editId="77496A3C">
                <wp:extent cx="5904230" cy="180340"/>
                <wp:effectExtent l="0" t="0" r="1270" b="0"/>
                <wp:docPr id="59" name="Text Box 1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04230" cy="180340"/>
                        </a:xfrm>
                        <a:prstGeom prst="rect">
                          <a:avLst/>
                        </a:prstGeom>
                        <a:noFill/>
                        <a:ln w="736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41721638" w14:textId="77777777" w:rsidR="00795170" w:rsidRDefault="00795170">
                            <w:pPr>
                              <w:tabs>
                                <w:tab w:val="left" w:pos="673"/>
                              </w:tabs>
                              <w:spacing w:before="19" w:line="252" w:lineRule="exact"/>
                              <w:ind w:left="106"/>
                              <w:rPr>
                                <w:rFonts w:ascii="Times New Roman" w:eastAsia="Times New Roman" w:hAnsi="Times New Roman"/>
                              </w:rPr>
                            </w:pPr>
                            <w:r>
                              <w:rPr>
                                <w:rFonts w:ascii="Times New Roman" w:eastAsia="Times New Roman" w:hAnsi="Times New Roman"/>
                                <w:b/>
                                <w:bCs/>
                              </w:rPr>
                              <w:t>17.</w:t>
                            </w:r>
                            <w:r>
                              <w:rPr>
                                <w:rFonts w:ascii="Times New Roman" w:eastAsia="Times New Roman" w:hAnsi="Times New Roman"/>
                                <w:b/>
                                <w:bCs/>
                              </w:rPr>
                              <w:tab/>
                            </w:r>
                            <w:r>
                              <w:rPr>
                                <w:rFonts w:ascii="Times New Roman" w:eastAsia="Times New Roman" w:hAnsi="Times New Roman"/>
                                <w:b/>
                                <w:bCs/>
                                <w:spacing w:val="-1"/>
                              </w:rPr>
                              <w:t xml:space="preserve">UNIQUE IDENTIFIER </w:t>
                            </w:r>
                            <w:r>
                              <w:rPr>
                                <w:rFonts w:ascii="Times New Roman" w:eastAsia="Times New Roman" w:hAnsi="Times New Roman"/>
                                <w:b/>
                                <w:bCs/>
                              </w:rPr>
                              <w:t>–</w:t>
                            </w:r>
                            <w:r>
                              <w:rPr>
                                <w:rFonts w:ascii="Times New Roman" w:eastAsia="Times New Roman" w:hAnsi="Times New Roman"/>
                                <w:b/>
                                <w:bCs/>
                                <w:spacing w:val="-2"/>
                              </w:rPr>
                              <w:t xml:space="preserve"> </w:t>
                            </w:r>
                            <w:r>
                              <w:rPr>
                                <w:rFonts w:ascii="Times New Roman" w:eastAsia="Times New Roman" w:hAnsi="Times New Roman"/>
                                <w:b/>
                                <w:bCs/>
                              </w:rPr>
                              <w:t>2D</w:t>
                            </w:r>
                            <w:r>
                              <w:rPr>
                                <w:rFonts w:ascii="Times New Roman" w:eastAsia="Times New Roman" w:hAnsi="Times New Roman"/>
                                <w:b/>
                                <w:bCs/>
                                <w:spacing w:val="-1"/>
                              </w:rPr>
                              <w:t xml:space="preserve"> </w:t>
                            </w:r>
                            <w:r>
                              <w:rPr>
                                <w:rFonts w:ascii="Times New Roman" w:eastAsia="Times New Roman" w:hAnsi="Times New Roman"/>
                                <w:b/>
                                <w:bCs/>
                                <w:spacing w:val="-2"/>
                              </w:rPr>
                              <w:t>BARCODE</w:t>
                            </w:r>
                          </w:p>
                        </w:txbxContent>
                      </wps:txbx>
                      <wps:bodyPr rot="0" vert="horz" wrap="square" lIns="0" tIns="0" rIns="0" bIns="0" anchor="t" anchorCtr="0" upright="1">
                        <a:noAutofit/>
                      </wps:bodyPr>
                    </wps:wsp>
                  </a:graphicData>
                </a:graphic>
              </wp:inline>
            </w:drawing>
          </mc:Choice>
          <mc:Fallback>
            <w:pict>
              <v:shape w14:anchorId="15450926" id="Text Box 167" o:spid="_x0000_s1053" type="#_x0000_t202" style="width:464.9pt;height:14.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0DHiDgIAAPoDAAAOAAAAZHJzL2Uyb0RvYy54bWysU9tu2zAMfR+wfxD0vthJuiwz4hRdug4D&#10;ugvQ7gNkWbaFyaJGKbGzrx8lJ2mxvg3Tg0CJ1CHPIbW5HnvDDgq9Blvy+SznTFkJtbZtyX883r1Z&#10;c+aDsLUwYFXJj8rz6+3rV5vBFWoBHZhaISMQ64vBlbwLwRVZ5mWneuFn4JQlZwPYi0BHbLMaxUDo&#10;vckWeb7KBsDaIUjlPd3eTk6+TfhNo2T41jReBWZKTrWFtGPaq7hn240oWhSu0/JUhviHKnqhLSW9&#10;QN2KINge9QuoXksED02YSegzaBotVeJAbOb5X2weOuFU4kLieHeRyf8/WPn18OC+IwvjBxipgYmE&#10;d/cgf3pmYdcJ26obRBg6JWpKPI+SZYPzxelplNoXPoJUwxeoqcliHyABjQ32URXiyQidGnC8iK7G&#10;wCRdvn2fXy2W5JLkm6/z5VXqSiaK82uHPnxS0LNolBypqQldHO59iNWI4hwSk1m408akxhrLhpK/&#10;W65WEy8wuo7OGOaxrXYG2UHE0UgrUSPP87BeBxpQo/uSry9BoohqfLR1yhKENpNNlRh7kicqMmkT&#10;xmpkuo7sYoYoVwX1kQRDmAaSPhAZHeBvzgYaxpL7X3uBijPz2ZLocXLPBp6N6mwIK+lpyQNnk7kL&#10;04TvHeq2I+SprRZuqDGNTpo9VXGqlwYsSXn6DHGCn59T1NOX3f4BAAD//wMAUEsDBBQABgAIAAAA&#10;IQA7GlIu2wAAAAQBAAAPAAAAZHJzL2Rvd25yZXYueG1sTI9BS8NAEIXvgv9hGcGb3TSU0sRsigiC&#10;B6HaevE2TcYkmJ0N2d007a939KKXB8Mb3vtesZ1tryYafefYwHKRgCKuXN1xY+D98HS3AeUDco29&#10;YzJwJg/b8vqqwLx2J36jaR8aJSHsczTQhjDkWvuqJYt+4QZi8T7daDHIOTa6HvEk4bbXaZKstcWO&#10;paHFgR5bqr720RqIMX7ssoR0vCxf8PI6rc679bMxtzfzwz2oQHP4e4YffEGHUpiOLnLtVW9AhoRf&#10;FS9LM5lxNJBuVqDLQv+HL78BAAD//wMAUEsBAi0AFAAGAAgAAAAhALaDOJL+AAAA4QEAABMAAAAA&#10;AAAAAAAAAAAAAAAAAFtDb250ZW50X1R5cGVzXS54bWxQSwECLQAUAAYACAAAACEAOP0h/9YAAACU&#10;AQAACwAAAAAAAAAAAAAAAAAvAQAAX3JlbHMvLnJlbHNQSwECLQAUAAYACAAAACEAgNAx4g4CAAD6&#10;AwAADgAAAAAAAAAAAAAAAAAuAgAAZHJzL2Uyb0RvYy54bWxQSwECLQAUAAYACAAAACEAOxpSLtsA&#10;AAAEAQAADwAAAAAAAAAAAAAAAABoBAAAZHJzL2Rvd25yZXYueG1sUEsFBgAAAAAEAAQA8wAAAHAF&#10;AAAAAA==&#10;" filled="f" strokeweight=".58pt">
                <v:textbox inset="0,0,0,0">
                  <w:txbxContent>
                    <w:p w14:paraId="41721638" w14:textId="77777777" w:rsidR="00795170" w:rsidRDefault="00795170">
                      <w:pPr>
                        <w:tabs>
                          <w:tab w:val="left" w:pos="673"/>
                        </w:tabs>
                        <w:spacing w:before="19" w:line="252" w:lineRule="exact"/>
                        <w:ind w:left="106"/>
                        <w:rPr>
                          <w:rFonts w:ascii="Times New Roman" w:eastAsia="Times New Roman" w:hAnsi="Times New Roman"/>
                        </w:rPr>
                      </w:pPr>
                      <w:r>
                        <w:rPr>
                          <w:rFonts w:ascii="Times New Roman" w:eastAsia="Times New Roman" w:hAnsi="Times New Roman"/>
                          <w:b/>
                          <w:bCs/>
                        </w:rPr>
                        <w:t>17.</w:t>
                      </w:r>
                      <w:r>
                        <w:rPr>
                          <w:rFonts w:ascii="Times New Roman" w:eastAsia="Times New Roman" w:hAnsi="Times New Roman"/>
                          <w:b/>
                          <w:bCs/>
                        </w:rPr>
                        <w:tab/>
                      </w:r>
                      <w:r>
                        <w:rPr>
                          <w:rFonts w:ascii="Times New Roman" w:eastAsia="Times New Roman" w:hAnsi="Times New Roman"/>
                          <w:b/>
                          <w:bCs/>
                          <w:spacing w:val="-1"/>
                        </w:rPr>
                        <w:t xml:space="preserve">UNIQUE IDENTIFIER </w:t>
                      </w:r>
                      <w:r>
                        <w:rPr>
                          <w:rFonts w:ascii="Times New Roman" w:eastAsia="Times New Roman" w:hAnsi="Times New Roman"/>
                          <w:b/>
                          <w:bCs/>
                        </w:rPr>
                        <w:t>–</w:t>
                      </w:r>
                      <w:r>
                        <w:rPr>
                          <w:rFonts w:ascii="Times New Roman" w:eastAsia="Times New Roman" w:hAnsi="Times New Roman"/>
                          <w:b/>
                          <w:bCs/>
                          <w:spacing w:val="-2"/>
                        </w:rPr>
                        <w:t xml:space="preserve"> </w:t>
                      </w:r>
                      <w:r>
                        <w:rPr>
                          <w:rFonts w:ascii="Times New Roman" w:eastAsia="Times New Roman" w:hAnsi="Times New Roman"/>
                          <w:b/>
                          <w:bCs/>
                        </w:rPr>
                        <w:t>2D</w:t>
                      </w:r>
                      <w:r>
                        <w:rPr>
                          <w:rFonts w:ascii="Times New Roman" w:eastAsia="Times New Roman" w:hAnsi="Times New Roman"/>
                          <w:b/>
                          <w:bCs/>
                          <w:spacing w:val="-1"/>
                        </w:rPr>
                        <w:t xml:space="preserve"> </w:t>
                      </w:r>
                      <w:r>
                        <w:rPr>
                          <w:rFonts w:ascii="Times New Roman" w:eastAsia="Times New Roman" w:hAnsi="Times New Roman"/>
                          <w:b/>
                          <w:bCs/>
                          <w:spacing w:val="-2"/>
                        </w:rPr>
                        <w:t>BARCODE</w:t>
                      </w:r>
                    </w:p>
                  </w:txbxContent>
                </v:textbox>
                <w10:anchorlock/>
              </v:shape>
            </w:pict>
          </mc:Fallback>
        </mc:AlternateContent>
      </w:r>
    </w:p>
    <w:p w14:paraId="2A90E5E9" w14:textId="77777777" w:rsidR="00D15122" w:rsidRPr="003E37B0" w:rsidRDefault="00D15122" w:rsidP="00FA4903">
      <w:pPr>
        <w:widowControl/>
        <w:rPr>
          <w:rFonts w:ascii="Times New Roman" w:eastAsia="Times New Roman" w:hAnsi="Times New Roman"/>
        </w:rPr>
      </w:pPr>
    </w:p>
    <w:p w14:paraId="13D0F32A" w14:textId="77777777" w:rsidR="00D15122" w:rsidRPr="003E37B0" w:rsidRDefault="009B0756" w:rsidP="00FA4903">
      <w:pPr>
        <w:pStyle w:val="BodyText"/>
        <w:widowControl/>
        <w:ind w:left="0"/>
      </w:pPr>
      <w:r w:rsidRPr="00A542C9">
        <w:rPr>
          <w:highlight w:val="lightGray"/>
        </w:rPr>
        <w:t>2D barcode carrying the unique identifier included.</w:t>
      </w:r>
    </w:p>
    <w:p w14:paraId="520D5A1D" w14:textId="77777777" w:rsidR="00D15122" w:rsidRPr="003E37B0" w:rsidRDefault="00D15122" w:rsidP="00FA4903">
      <w:pPr>
        <w:widowControl/>
        <w:rPr>
          <w:rFonts w:ascii="Times New Roman" w:eastAsia="Times New Roman" w:hAnsi="Times New Roman"/>
        </w:rPr>
      </w:pPr>
    </w:p>
    <w:p w14:paraId="6546EBCA" w14:textId="77777777" w:rsidR="00C524E7" w:rsidRPr="003E37B0" w:rsidRDefault="00C524E7" w:rsidP="00FA4903">
      <w:pPr>
        <w:widowControl/>
        <w:rPr>
          <w:rFonts w:ascii="Times New Roman" w:eastAsia="Times New Roman" w:hAnsi="Times New Roman"/>
        </w:rPr>
      </w:pPr>
    </w:p>
    <w:p w14:paraId="6CD09BBE" w14:textId="43125D75" w:rsidR="00D15122" w:rsidRPr="003E37B0" w:rsidRDefault="002D0E76" w:rsidP="00FA4903">
      <w:pPr>
        <w:keepNext/>
        <w:keepLines/>
        <w:widowControl/>
        <w:spacing w:line="200" w:lineRule="atLeast"/>
        <w:rPr>
          <w:rFonts w:ascii="Times New Roman" w:eastAsia="Times New Roman" w:hAnsi="Times New Roman"/>
        </w:rPr>
      </w:pPr>
      <w:r>
        <w:rPr>
          <w:noProof/>
        </w:rPr>
        <mc:AlternateContent>
          <mc:Choice Requires="wps">
            <w:drawing>
              <wp:inline distT="0" distB="0" distL="0" distR="0" wp14:anchorId="147CAA35" wp14:editId="2042F088">
                <wp:extent cx="5904230" cy="180340"/>
                <wp:effectExtent l="0" t="0" r="1270" b="0"/>
                <wp:docPr id="58" name="Text Box 1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04230" cy="180340"/>
                        </a:xfrm>
                        <a:prstGeom prst="rect">
                          <a:avLst/>
                        </a:prstGeom>
                        <a:noFill/>
                        <a:ln w="736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EB9D54B" w14:textId="77777777" w:rsidR="00795170" w:rsidRDefault="00795170">
                            <w:pPr>
                              <w:tabs>
                                <w:tab w:val="left" w:pos="673"/>
                              </w:tabs>
                              <w:spacing w:before="19" w:line="252" w:lineRule="exact"/>
                              <w:ind w:left="106"/>
                              <w:rPr>
                                <w:rFonts w:ascii="Times New Roman" w:eastAsia="Times New Roman" w:hAnsi="Times New Roman"/>
                              </w:rPr>
                            </w:pPr>
                            <w:r>
                              <w:rPr>
                                <w:rFonts w:ascii="Times New Roman"/>
                                <w:b/>
                              </w:rPr>
                              <w:t>18.</w:t>
                            </w:r>
                            <w:r>
                              <w:rPr>
                                <w:rFonts w:ascii="Times New Roman"/>
                                <w:b/>
                              </w:rPr>
                              <w:tab/>
                            </w:r>
                            <w:r>
                              <w:rPr>
                                <w:rFonts w:ascii="Times New Roman"/>
                                <w:b/>
                                <w:spacing w:val="-1"/>
                              </w:rPr>
                              <w:t xml:space="preserve">UNIQUE IDENTIFIER </w:t>
                            </w:r>
                            <w:r>
                              <w:rPr>
                                <w:rFonts w:ascii="Times New Roman"/>
                                <w:b/>
                              </w:rPr>
                              <w:t>-</w:t>
                            </w:r>
                            <w:r>
                              <w:rPr>
                                <w:rFonts w:ascii="Times New Roman"/>
                                <w:b/>
                                <w:spacing w:val="-1"/>
                              </w:rPr>
                              <w:t xml:space="preserve"> HUMAN </w:t>
                            </w:r>
                            <w:r>
                              <w:rPr>
                                <w:rFonts w:ascii="Times New Roman"/>
                                <w:b/>
                                <w:spacing w:val="-2"/>
                              </w:rPr>
                              <w:t>READABLE</w:t>
                            </w:r>
                            <w:r>
                              <w:rPr>
                                <w:rFonts w:ascii="Times New Roman"/>
                                <w:b/>
                                <w:spacing w:val="-1"/>
                              </w:rPr>
                              <w:t xml:space="preserve"> </w:t>
                            </w:r>
                            <w:r>
                              <w:rPr>
                                <w:rFonts w:ascii="Times New Roman"/>
                                <w:b/>
                                <w:spacing w:val="-2"/>
                              </w:rPr>
                              <w:t>DATA</w:t>
                            </w:r>
                          </w:p>
                        </w:txbxContent>
                      </wps:txbx>
                      <wps:bodyPr rot="0" vert="horz" wrap="square" lIns="0" tIns="0" rIns="0" bIns="0" anchor="t" anchorCtr="0" upright="1">
                        <a:noAutofit/>
                      </wps:bodyPr>
                    </wps:wsp>
                  </a:graphicData>
                </a:graphic>
              </wp:inline>
            </w:drawing>
          </mc:Choice>
          <mc:Fallback>
            <w:pict>
              <v:shape w14:anchorId="147CAA35" id="Text Box 166" o:spid="_x0000_s1054" type="#_x0000_t202" style="width:464.9pt;height:14.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Ipu3DwIAAPoDAAAOAAAAZHJzL2Uyb0RvYy54bWysU9tu2zAMfR+wfxD0vthJuiw14hRdug4D&#10;ugvQ7QNkWbaFyaJGKbGzry8lJ2mxvQ3Tg0CJ1CHPIbW5GXvDDgq9Blvy+SznTFkJtbZtyX98v3+z&#10;5swHYWthwKqSH5XnN9vXrzaDK9QCOjC1QkYg1heDK3kXgiuyzMtO9cLPwClLzgawF4GO2GY1ioHQ&#10;e5Mt8nyVDYC1Q5DKe7q9m5x8m/CbRsnwtWm8CsyUnGoLace0V3HPthtRtChcp+WpDPEPVfRCW0p6&#10;gboTQbA96r+gei0RPDRhJqHPoGm0VIkDsZnnf7B57IRTiQuJ491FJv//YOWXw6P7hiyM72GkBiYS&#10;3j2A/OmZhV0nbKtuEWHolKgp8TxKlg3OF6enUWpf+AhSDZ+hpiaLfYAENDbYR1WIJyN0asDxIroa&#10;A5N0+fY6v1osySXJN1/ny6vUlUwU59cOffiooGfRKDlSUxO6ODz4EKsRxTkkJrNwr41JjTWWDSV/&#10;t1ytJl5gdB2dMcxjW+0MsoOIo5FWokael2G9DjSgRvclX1+CRBHV+GDrlCUIbSabKjH2JE9UZNIm&#10;jNXIdE3srmOGKFcF9ZEEQ5gGkj4QGR3gb84GGsaS+197gYoz88mS6HFyzwaejepsCCvpackDZ5O5&#10;C9OE7x3qtiPkqa0WbqkxjU6aPVdxqpcGLEl5+gxxgl+eU9Tzl90+AQAA//8DAFBLAwQUAAYACAAA&#10;ACEAOxpSLtsAAAAEAQAADwAAAGRycy9kb3ducmV2LnhtbEyPQUvDQBCF74L/YRnBm900lNLEbIoI&#10;ggeh2nrxNk3GJJidDdndNO2vd/SilwfDG977XrGdba8mGn3n2MBykYAirlzdcWPg/fB0twHlA3KN&#10;vWMycCYP2/L6qsC8did+o2kfGiUh7HM00IYw5Fr7qiWLfuEGYvE+3WgxyDk2uh7xJOG212mSrLXF&#10;jqWhxYEeW6q+9tEaiDF+7LKEdLwsX/DyOq3Ou/WzMbc388M9qEBz+HuGH3xBh1KYji5y7VVvQIaE&#10;XxUvSzOZcTSQblagy0L/hy+/AQAA//8DAFBLAQItABQABgAIAAAAIQC2gziS/gAAAOEBAAATAAAA&#10;AAAAAAAAAAAAAAAAAABbQ29udGVudF9UeXBlc10ueG1sUEsBAi0AFAAGAAgAAAAhADj9If/WAAAA&#10;lAEAAAsAAAAAAAAAAAAAAAAALwEAAF9yZWxzLy5yZWxzUEsBAi0AFAAGAAgAAAAhADMim7cPAgAA&#10;+gMAAA4AAAAAAAAAAAAAAAAALgIAAGRycy9lMm9Eb2MueG1sUEsBAi0AFAAGAAgAAAAhADsaUi7b&#10;AAAABAEAAA8AAAAAAAAAAAAAAAAAaQQAAGRycy9kb3ducmV2LnhtbFBLBQYAAAAABAAEAPMAAABx&#10;BQAAAAA=&#10;" filled="f" strokeweight=".58pt">
                <v:textbox inset="0,0,0,0">
                  <w:txbxContent>
                    <w:p w14:paraId="1EB9D54B" w14:textId="77777777" w:rsidR="00795170" w:rsidRDefault="00795170">
                      <w:pPr>
                        <w:tabs>
                          <w:tab w:val="left" w:pos="673"/>
                        </w:tabs>
                        <w:spacing w:before="19" w:line="252" w:lineRule="exact"/>
                        <w:ind w:left="106"/>
                        <w:rPr>
                          <w:rFonts w:ascii="Times New Roman" w:eastAsia="Times New Roman" w:hAnsi="Times New Roman"/>
                        </w:rPr>
                      </w:pPr>
                      <w:r>
                        <w:rPr>
                          <w:rFonts w:ascii="Times New Roman"/>
                          <w:b/>
                        </w:rPr>
                        <w:t>18.</w:t>
                      </w:r>
                      <w:r>
                        <w:rPr>
                          <w:rFonts w:ascii="Times New Roman"/>
                          <w:b/>
                        </w:rPr>
                        <w:tab/>
                      </w:r>
                      <w:r>
                        <w:rPr>
                          <w:rFonts w:ascii="Times New Roman"/>
                          <w:b/>
                          <w:spacing w:val="-1"/>
                        </w:rPr>
                        <w:t xml:space="preserve">UNIQUE IDENTIFIER </w:t>
                      </w:r>
                      <w:r>
                        <w:rPr>
                          <w:rFonts w:ascii="Times New Roman"/>
                          <w:b/>
                        </w:rPr>
                        <w:t>-</w:t>
                      </w:r>
                      <w:r>
                        <w:rPr>
                          <w:rFonts w:ascii="Times New Roman"/>
                          <w:b/>
                          <w:spacing w:val="-1"/>
                        </w:rPr>
                        <w:t xml:space="preserve"> HUMAN </w:t>
                      </w:r>
                      <w:r>
                        <w:rPr>
                          <w:rFonts w:ascii="Times New Roman"/>
                          <w:b/>
                          <w:spacing w:val="-2"/>
                        </w:rPr>
                        <w:t>READABLE</w:t>
                      </w:r>
                      <w:r>
                        <w:rPr>
                          <w:rFonts w:ascii="Times New Roman"/>
                          <w:b/>
                          <w:spacing w:val="-1"/>
                        </w:rPr>
                        <w:t xml:space="preserve"> </w:t>
                      </w:r>
                      <w:r>
                        <w:rPr>
                          <w:rFonts w:ascii="Times New Roman"/>
                          <w:b/>
                          <w:spacing w:val="-2"/>
                        </w:rPr>
                        <w:t>DATA</w:t>
                      </w:r>
                    </w:p>
                  </w:txbxContent>
                </v:textbox>
                <w10:anchorlock/>
              </v:shape>
            </w:pict>
          </mc:Fallback>
        </mc:AlternateContent>
      </w:r>
    </w:p>
    <w:p w14:paraId="19F3AF6D" w14:textId="77777777" w:rsidR="00D15122" w:rsidRPr="003E37B0" w:rsidRDefault="00D15122" w:rsidP="00FA4903">
      <w:pPr>
        <w:keepNext/>
        <w:keepLines/>
        <w:widowControl/>
        <w:rPr>
          <w:rFonts w:ascii="Times New Roman" w:eastAsia="Times New Roman" w:hAnsi="Times New Roman"/>
        </w:rPr>
      </w:pPr>
    </w:p>
    <w:p w14:paraId="349DB58D" w14:textId="77777777" w:rsidR="00D15122" w:rsidRPr="003E37B0" w:rsidRDefault="009B0756" w:rsidP="00FA4903">
      <w:pPr>
        <w:pStyle w:val="BodyText"/>
        <w:keepNext/>
        <w:keepLines/>
        <w:widowControl/>
        <w:ind w:left="0"/>
      </w:pPr>
      <w:r w:rsidRPr="003E37B0">
        <w:t>PC</w:t>
      </w:r>
    </w:p>
    <w:p w14:paraId="214AAA9B" w14:textId="77777777" w:rsidR="00D15122" w:rsidRPr="003E37B0" w:rsidRDefault="009B0756" w:rsidP="00FA4903">
      <w:pPr>
        <w:pStyle w:val="BodyText"/>
        <w:keepNext/>
        <w:keepLines/>
        <w:widowControl/>
        <w:spacing w:line="252" w:lineRule="exact"/>
        <w:ind w:left="0"/>
      </w:pPr>
      <w:r w:rsidRPr="003E37B0">
        <w:t>SN</w:t>
      </w:r>
    </w:p>
    <w:p w14:paraId="487FC19E" w14:textId="77777777" w:rsidR="00D15122" w:rsidRPr="003E37B0" w:rsidRDefault="009B0756" w:rsidP="00FA4903">
      <w:pPr>
        <w:pStyle w:val="BodyText"/>
        <w:keepNext/>
        <w:keepLines/>
        <w:widowControl/>
        <w:spacing w:line="252" w:lineRule="exact"/>
        <w:ind w:left="0"/>
      </w:pPr>
      <w:r w:rsidRPr="003E37B0">
        <w:t>NN</w:t>
      </w:r>
    </w:p>
    <w:p w14:paraId="6833A4E9" w14:textId="77777777" w:rsidR="00D15122" w:rsidRPr="003E37B0" w:rsidRDefault="00AF70F6" w:rsidP="00FA4903">
      <w:pPr>
        <w:widowControl/>
        <w:rPr>
          <w:rFonts w:ascii="Times New Roman" w:eastAsia="Times New Roman" w:hAnsi="Times New Roman"/>
        </w:rPr>
      </w:pPr>
      <w:r>
        <w:rPr>
          <w:rFonts w:ascii="Times New Roman" w:hAnsi="Times New Roman"/>
        </w:rPr>
        <w:br w:type="page"/>
      </w:r>
    </w:p>
    <w:p w14:paraId="204A68AC" w14:textId="24E0E06E" w:rsidR="00D15122" w:rsidRPr="003E37B0" w:rsidRDefault="002D0E76" w:rsidP="00FA4903">
      <w:pPr>
        <w:widowControl/>
        <w:spacing w:line="200" w:lineRule="atLeast"/>
        <w:rPr>
          <w:rFonts w:ascii="Times New Roman" w:eastAsia="Times New Roman" w:hAnsi="Times New Roman"/>
          <w:sz w:val="20"/>
          <w:szCs w:val="20"/>
        </w:rPr>
      </w:pPr>
      <w:r>
        <w:rPr>
          <w:noProof/>
        </w:rPr>
        <w:lastRenderedPageBreak/>
        <mc:AlternateContent>
          <mc:Choice Requires="wps">
            <w:drawing>
              <wp:inline distT="0" distB="0" distL="0" distR="0" wp14:anchorId="0D9A7DF6" wp14:editId="4267D846">
                <wp:extent cx="5897880" cy="504825"/>
                <wp:effectExtent l="0" t="0" r="7620" b="9525"/>
                <wp:docPr id="57" name="Text Box 1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504825"/>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FFCBCDA" w14:textId="77777777" w:rsidR="00795170" w:rsidRDefault="00795170">
                            <w:pPr>
                              <w:spacing w:line="251" w:lineRule="exact"/>
                              <w:ind w:left="102"/>
                              <w:rPr>
                                <w:rFonts w:ascii="Times New Roman" w:eastAsia="Times New Roman" w:hAnsi="Times New Roman"/>
                              </w:rPr>
                            </w:pPr>
                            <w:r>
                              <w:rPr>
                                <w:rFonts w:ascii="Times New Roman"/>
                                <w:b/>
                                <w:spacing w:val="-1"/>
                              </w:rPr>
                              <w:t>MINIMUM</w:t>
                            </w:r>
                            <w:r>
                              <w:rPr>
                                <w:rFonts w:ascii="Times New Roman"/>
                                <w:b/>
                                <w:spacing w:val="-2"/>
                              </w:rPr>
                              <w:t xml:space="preserve"> PARTICULARS</w:t>
                            </w:r>
                            <w:r>
                              <w:rPr>
                                <w:rFonts w:ascii="Times New Roman"/>
                                <w:b/>
                                <w:spacing w:val="-1"/>
                              </w:rPr>
                              <w:t xml:space="preserve"> TO</w:t>
                            </w:r>
                            <w:r>
                              <w:rPr>
                                <w:rFonts w:ascii="Times New Roman"/>
                                <w:b/>
                                <w:spacing w:val="1"/>
                              </w:rPr>
                              <w:t xml:space="preserve"> </w:t>
                            </w:r>
                            <w:r>
                              <w:rPr>
                                <w:rFonts w:ascii="Times New Roman"/>
                                <w:b/>
                                <w:spacing w:val="-1"/>
                              </w:rPr>
                              <w:t xml:space="preserve">APPEAR </w:t>
                            </w:r>
                            <w:r>
                              <w:rPr>
                                <w:rFonts w:ascii="Times New Roman"/>
                                <w:b/>
                              </w:rPr>
                              <w:t>ON</w:t>
                            </w:r>
                            <w:r>
                              <w:rPr>
                                <w:rFonts w:ascii="Times New Roman"/>
                                <w:b/>
                                <w:spacing w:val="-1"/>
                              </w:rPr>
                              <w:t xml:space="preserve"> </w:t>
                            </w:r>
                            <w:r>
                              <w:rPr>
                                <w:rFonts w:ascii="Times New Roman"/>
                                <w:b/>
                                <w:spacing w:val="-2"/>
                              </w:rPr>
                              <w:t>SMALL</w:t>
                            </w:r>
                            <w:r>
                              <w:rPr>
                                <w:rFonts w:ascii="Times New Roman"/>
                                <w:b/>
                                <w:spacing w:val="-1"/>
                              </w:rPr>
                              <w:t xml:space="preserve"> IMMEDIATE</w:t>
                            </w:r>
                            <w:r>
                              <w:rPr>
                                <w:rFonts w:ascii="Times New Roman"/>
                                <w:b/>
                                <w:spacing w:val="-4"/>
                              </w:rPr>
                              <w:t xml:space="preserve"> </w:t>
                            </w:r>
                            <w:r>
                              <w:rPr>
                                <w:rFonts w:ascii="Times New Roman"/>
                                <w:b/>
                                <w:spacing w:val="-2"/>
                              </w:rPr>
                              <w:t xml:space="preserve">PACKAGING </w:t>
                            </w:r>
                            <w:r>
                              <w:rPr>
                                <w:rFonts w:ascii="Times New Roman"/>
                                <w:b/>
                                <w:spacing w:val="-1"/>
                              </w:rPr>
                              <w:t>UNITS</w:t>
                            </w:r>
                          </w:p>
                          <w:p w14:paraId="5DE5BF46" w14:textId="77777777" w:rsidR="00795170" w:rsidRDefault="00795170">
                            <w:pPr>
                              <w:rPr>
                                <w:rFonts w:ascii="Times New Roman" w:eastAsia="Times New Roman" w:hAnsi="Times New Roman"/>
                              </w:rPr>
                            </w:pPr>
                          </w:p>
                          <w:p w14:paraId="51E7D697" w14:textId="77777777" w:rsidR="00795170" w:rsidRDefault="00795170">
                            <w:pPr>
                              <w:ind w:left="102"/>
                              <w:rPr>
                                <w:rFonts w:ascii="Times New Roman" w:eastAsia="Times New Roman" w:hAnsi="Times New Roman"/>
                              </w:rPr>
                            </w:pPr>
                            <w:r>
                              <w:rPr>
                                <w:rFonts w:ascii="Times New Roman"/>
                                <w:b/>
                                <w:spacing w:val="-2"/>
                              </w:rPr>
                              <w:t>VIAL</w:t>
                            </w:r>
                          </w:p>
                        </w:txbxContent>
                      </wps:txbx>
                      <wps:bodyPr rot="0" vert="horz" wrap="square" lIns="0" tIns="0" rIns="0" bIns="0" anchor="t" anchorCtr="0" upright="1">
                        <a:noAutofit/>
                      </wps:bodyPr>
                    </wps:wsp>
                  </a:graphicData>
                </a:graphic>
              </wp:inline>
            </w:drawing>
          </mc:Choice>
          <mc:Fallback>
            <w:pict>
              <v:shape w14:anchorId="0D9A7DF6" id="Text Box 165" o:spid="_x0000_s1055" type="#_x0000_t202" style="width:464.4pt;height:39.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DeBxDgIAAPoDAAAOAAAAZHJzL2Uyb0RvYy54bWysU9uO0zAQfUfiHyy/03QLpdmo6Wrpsghp&#10;uUgLH+A4TmLheMzYbVK+nrGTdlfwhvCDNfaMz8ycOd7ejL1hR4Vegy351WLJmbISam3bkn//dv8q&#10;58wHYWthwKqSn5TnN7uXL7aDK9QKOjC1QkYg1heDK3kXgiuyzMtO9cIvwClLzgawF4GO2GY1ioHQ&#10;e5Otlsu32QBYOwSpvKfbu8nJdwm/aZQMX5rGq8BMyam2kHZMexX3bLcVRYvCdVrOZYh/qKIX2lLS&#10;C9SdCIIdUP8F1WuJ4KEJCwl9Bk2jpUo9UDdXyz+6eeyEU6kXIse7C03+/8HKz8dH9xVZGN/BSANM&#10;TXj3APKHZxb2nbCtukWEoVOipsRXkbJscL6Yn0aqfeEjSDV8gpqGLA4BEtDYYB9ZoT4ZodMAThfS&#10;1RiYpMt1fr3Jc3JJ8q2Xb/LVOqUQxfm1Qx8+KOhZNEqONNSELo4PPsRqRHEOicks3Gtj0mCNZUPJ&#10;N68311NfYHQdnTHMY1vtDbKjiNJIa87rn4f1OpBAje5Lnl+CRBHZeG/rlCUIbSabKjF2picyMnET&#10;xmpkui75Kukt0lVBfSLCECZB0gciowP8xdlAYiy5/3kQqDgzHy2RHpV7NvBsVGdDWElPSx44m8x9&#10;mBR+cKjbjpCnsVq4pcE0OnH2VMVcLwksUTl/hqjg5+cU9fRld78BAAD//wMAUEsDBBQABgAIAAAA&#10;IQBfYnC63AAAAAQBAAAPAAAAZHJzL2Rvd25yZXYueG1sTI9BT8JAEIXvJvyHzZB4ky0QFWq3hJCI&#10;0QMR5OJt6I5tsTvbdBeo/97Ri15eMnmT976XLXrXqDN1ofZsYDxKQBEX3tZcGti/Pd7MQIWIbLHx&#10;TAa+KMAiH1xlmFp/4S2dd7FUEsIhRQNVjG2qdSgqchhGviUW78N3DqOcXalthxcJd42eJMmddliz&#10;NFTY0qqi4nN3cga2R7t+fnopNvVmvdw7XE3f7evUmOthv3wAFamPf8/wgy/okAvTwZ/YBtUYkCHx&#10;V8WbT2Yy42Dgfn4LOs/0f/j8GwAA//8DAFBLAQItABQABgAIAAAAIQC2gziS/gAAAOEBAAATAAAA&#10;AAAAAAAAAAAAAAAAAABbQ29udGVudF9UeXBlc10ueG1sUEsBAi0AFAAGAAgAAAAhADj9If/WAAAA&#10;lAEAAAsAAAAAAAAAAAAAAAAALwEAAF9yZWxzLy5yZWxzUEsBAi0AFAAGAAgAAAAhAJ8N4HEOAgAA&#10;+gMAAA4AAAAAAAAAAAAAAAAALgIAAGRycy9lMm9Eb2MueG1sUEsBAi0AFAAGAAgAAAAhAF9icLrc&#10;AAAABAEAAA8AAAAAAAAAAAAAAAAAaAQAAGRycy9kb3ducmV2LnhtbFBLBQYAAAAABAAEAPMAAABx&#10;BQAAAAA=&#10;" filled="f" strokeweight=".20497mm">
                <v:textbox inset="0,0,0,0">
                  <w:txbxContent>
                    <w:p w14:paraId="3FFCBCDA" w14:textId="77777777" w:rsidR="00795170" w:rsidRDefault="00795170">
                      <w:pPr>
                        <w:spacing w:line="251" w:lineRule="exact"/>
                        <w:ind w:left="102"/>
                        <w:rPr>
                          <w:rFonts w:ascii="Times New Roman" w:eastAsia="Times New Roman" w:hAnsi="Times New Roman"/>
                        </w:rPr>
                      </w:pPr>
                      <w:r>
                        <w:rPr>
                          <w:rFonts w:ascii="Times New Roman"/>
                          <w:b/>
                          <w:spacing w:val="-1"/>
                        </w:rPr>
                        <w:t>MINIMUM</w:t>
                      </w:r>
                      <w:r>
                        <w:rPr>
                          <w:rFonts w:ascii="Times New Roman"/>
                          <w:b/>
                          <w:spacing w:val="-2"/>
                        </w:rPr>
                        <w:t xml:space="preserve"> PARTICULARS</w:t>
                      </w:r>
                      <w:r>
                        <w:rPr>
                          <w:rFonts w:ascii="Times New Roman"/>
                          <w:b/>
                          <w:spacing w:val="-1"/>
                        </w:rPr>
                        <w:t xml:space="preserve"> TO</w:t>
                      </w:r>
                      <w:r>
                        <w:rPr>
                          <w:rFonts w:ascii="Times New Roman"/>
                          <w:b/>
                          <w:spacing w:val="1"/>
                        </w:rPr>
                        <w:t xml:space="preserve"> </w:t>
                      </w:r>
                      <w:r>
                        <w:rPr>
                          <w:rFonts w:ascii="Times New Roman"/>
                          <w:b/>
                          <w:spacing w:val="-1"/>
                        </w:rPr>
                        <w:t xml:space="preserve">APPEAR </w:t>
                      </w:r>
                      <w:r>
                        <w:rPr>
                          <w:rFonts w:ascii="Times New Roman"/>
                          <w:b/>
                        </w:rPr>
                        <w:t>ON</w:t>
                      </w:r>
                      <w:r>
                        <w:rPr>
                          <w:rFonts w:ascii="Times New Roman"/>
                          <w:b/>
                          <w:spacing w:val="-1"/>
                        </w:rPr>
                        <w:t xml:space="preserve"> </w:t>
                      </w:r>
                      <w:r>
                        <w:rPr>
                          <w:rFonts w:ascii="Times New Roman"/>
                          <w:b/>
                          <w:spacing w:val="-2"/>
                        </w:rPr>
                        <w:t>SMALL</w:t>
                      </w:r>
                      <w:r>
                        <w:rPr>
                          <w:rFonts w:ascii="Times New Roman"/>
                          <w:b/>
                          <w:spacing w:val="-1"/>
                        </w:rPr>
                        <w:t xml:space="preserve"> IMMEDIATE</w:t>
                      </w:r>
                      <w:r>
                        <w:rPr>
                          <w:rFonts w:ascii="Times New Roman"/>
                          <w:b/>
                          <w:spacing w:val="-4"/>
                        </w:rPr>
                        <w:t xml:space="preserve"> </w:t>
                      </w:r>
                      <w:r>
                        <w:rPr>
                          <w:rFonts w:ascii="Times New Roman"/>
                          <w:b/>
                          <w:spacing w:val="-2"/>
                        </w:rPr>
                        <w:t xml:space="preserve">PACKAGING </w:t>
                      </w:r>
                      <w:r>
                        <w:rPr>
                          <w:rFonts w:ascii="Times New Roman"/>
                          <w:b/>
                          <w:spacing w:val="-1"/>
                        </w:rPr>
                        <w:t>UNITS</w:t>
                      </w:r>
                    </w:p>
                    <w:p w14:paraId="5DE5BF46" w14:textId="77777777" w:rsidR="00795170" w:rsidRDefault="00795170">
                      <w:pPr>
                        <w:rPr>
                          <w:rFonts w:ascii="Times New Roman" w:eastAsia="Times New Roman" w:hAnsi="Times New Roman"/>
                        </w:rPr>
                      </w:pPr>
                    </w:p>
                    <w:p w14:paraId="51E7D697" w14:textId="77777777" w:rsidR="00795170" w:rsidRDefault="00795170">
                      <w:pPr>
                        <w:ind w:left="102"/>
                        <w:rPr>
                          <w:rFonts w:ascii="Times New Roman" w:eastAsia="Times New Roman" w:hAnsi="Times New Roman"/>
                        </w:rPr>
                      </w:pPr>
                      <w:r>
                        <w:rPr>
                          <w:rFonts w:ascii="Times New Roman"/>
                          <w:b/>
                          <w:spacing w:val="-2"/>
                        </w:rPr>
                        <w:t>VIAL</w:t>
                      </w:r>
                    </w:p>
                  </w:txbxContent>
                </v:textbox>
                <w10:anchorlock/>
              </v:shape>
            </w:pict>
          </mc:Fallback>
        </mc:AlternateContent>
      </w:r>
    </w:p>
    <w:p w14:paraId="619E42C8" w14:textId="77777777" w:rsidR="00D15122" w:rsidRPr="003E37B0" w:rsidRDefault="00D15122" w:rsidP="00FA4903">
      <w:pPr>
        <w:widowControl/>
        <w:rPr>
          <w:rFonts w:ascii="Times New Roman" w:eastAsia="Times New Roman" w:hAnsi="Times New Roman"/>
        </w:rPr>
      </w:pPr>
    </w:p>
    <w:p w14:paraId="0F74EA9F" w14:textId="77777777" w:rsidR="00D15122" w:rsidRPr="003E37B0" w:rsidRDefault="00D15122" w:rsidP="00FA4903">
      <w:pPr>
        <w:widowControl/>
        <w:rPr>
          <w:rFonts w:ascii="Times New Roman" w:eastAsia="Times New Roman" w:hAnsi="Times New Roman"/>
        </w:rPr>
      </w:pPr>
    </w:p>
    <w:p w14:paraId="135981D3" w14:textId="5DE165E7" w:rsidR="00D15122" w:rsidRPr="003E37B0" w:rsidRDefault="002D0E76" w:rsidP="00FA4903">
      <w:pPr>
        <w:widowControl/>
        <w:spacing w:line="200" w:lineRule="atLeast"/>
        <w:rPr>
          <w:rFonts w:ascii="Times New Roman" w:eastAsia="Times New Roman" w:hAnsi="Times New Roman"/>
          <w:sz w:val="20"/>
          <w:szCs w:val="20"/>
        </w:rPr>
      </w:pPr>
      <w:r>
        <w:rPr>
          <w:noProof/>
        </w:rPr>
        <mc:AlternateContent>
          <mc:Choice Requires="wps">
            <w:drawing>
              <wp:inline distT="0" distB="0" distL="0" distR="0" wp14:anchorId="7ADEFD83" wp14:editId="7B9352EE">
                <wp:extent cx="5897880" cy="167640"/>
                <wp:effectExtent l="0" t="0" r="7620" b="3810"/>
                <wp:docPr id="56" name="Text Box 1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5FBE18B8"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w:t>
                            </w:r>
                            <w:r>
                              <w:rPr>
                                <w:rFonts w:ascii="Times New Roman"/>
                                <w:b/>
                              </w:rPr>
                              <w:tab/>
                            </w:r>
                            <w:r>
                              <w:rPr>
                                <w:rFonts w:ascii="Times New Roman"/>
                                <w:b/>
                                <w:spacing w:val="-1"/>
                              </w:rPr>
                              <w:t>NAME 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2"/>
                              </w:rPr>
                              <w:t>MEDICINAL</w:t>
                            </w:r>
                            <w:r>
                              <w:rPr>
                                <w:rFonts w:ascii="Times New Roman"/>
                                <w:b/>
                                <w:spacing w:val="-1"/>
                              </w:rPr>
                              <w:t xml:space="preserve"> PRODUCT </w:t>
                            </w:r>
                            <w:r>
                              <w:rPr>
                                <w:rFonts w:ascii="Times New Roman"/>
                                <w:b/>
                                <w:spacing w:val="-2"/>
                              </w:rPr>
                              <w:t>AND</w:t>
                            </w:r>
                            <w:r>
                              <w:rPr>
                                <w:rFonts w:ascii="Times New Roman"/>
                                <w:b/>
                                <w:spacing w:val="-1"/>
                              </w:rPr>
                              <w:t xml:space="preserve"> ROUTE(S)</w:t>
                            </w:r>
                            <w:r>
                              <w:rPr>
                                <w:rFonts w:ascii="Times New Roman"/>
                                <w:b/>
                                <w:spacing w:val="-2"/>
                              </w:rPr>
                              <w:t xml:space="preserve"> </w:t>
                            </w:r>
                            <w:r>
                              <w:rPr>
                                <w:rFonts w:ascii="Times New Roman"/>
                                <w:b/>
                                <w:spacing w:val="-1"/>
                              </w:rPr>
                              <w:t>OF</w:t>
                            </w:r>
                            <w:r>
                              <w:rPr>
                                <w:rFonts w:ascii="Times New Roman"/>
                                <w:b/>
                                <w:spacing w:val="2"/>
                              </w:rPr>
                              <w:t xml:space="preserve"> </w:t>
                            </w:r>
                            <w:r>
                              <w:rPr>
                                <w:rFonts w:ascii="Times New Roman"/>
                                <w:b/>
                                <w:spacing w:val="-1"/>
                              </w:rPr>
                              <w:t>ADMINISTRATION</w:t>
                            </w:r>
                          </w:p>
                        </w:txbxContent>
                      </wps:txbx>
                      <wps:bodyPr rot="0" vert="horz" wrap="square" lIns="0" tIns="0" rIns="0" bIns="0" anchor="t" anchorCtr="0" upright="1">
                        <a:noAutofit/>
                      </wps:bodyPr>
                    </wps:wsp>
                  </a:graphicData>
                </a:graphic>
              </wp:inline>
            </w:drawing>
          </mc:Choice>
          <mc:Fallback>
            <w:pict>
              <v:shape w14:anchorId="7ADEFD83" id="Text Box 164" o:spid="_x0000_s1056"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UvRmDwIAAPoDAAAOAAAAZHJzL2Uyb0RvYy54bWysU9uO0zAQfUfiHyy/07QF2m7UdLV0WYS0&#10;XKSFD3AcJ7GwPWbsNlm+nrHTdlfwhsiDNc6Mj+ecOd5ej9awo8KgwVV8MZtzppyERruu4t+/3b3a&#10;cBaicI0w4FTFH1Xg17uXL7aDL9USejCNQkYgLpSDr3gfoy+LIsheWRFm4JWjZAtoRaQtdkWDYiB0&#10;a4rlfL4qBsDGI0gVAv29nZJ8l/HbVsn4pW2DisxUnHqLecW81mktdltRdih8r+WpDfEPXVihHV16&#10;gboVUbAD6r+grJYIAdo4k2ALaFstVeZAbBbzP9g89MKrzIXECf4iU/h/sPLz8cF/RRbHdzDSADOJ&#10;4O9B/gjMwb4XrlM3iDD0SjR08SJJVgw+lKejSepQhgRSD5+goSGLQ4QMNLZokyrEkxE6DeDxIroa&#10;I5P08+3mar3ZUEpSbrFar97kqRSiPJ/2GOIHBZaloOJIQ83o4ngfYupGlOeSdJmDO21MHqxxbKj4&#10;+vX6auIFRjcpmcoCdvXeIDuKZI38ZWqUeV5mdSSDGm0rvrkUiTKp8d41+ZYotJli6sS4kzxJkUmb&#10;ONYj003Fl1m8JFcNzSMJhjAZkh4QBT3gL84GMmPFw8+DQMWZ+ehI9OTcc4DnoD4Hwkk6WvHI2RTu&#10;4+Twg0fd9YQ8jdXBDQ2m1Vmzpy5O/ZLBspSnx5Ac/Hyfq56e7O43AA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BfUvRmDwIA&#10;APoDAAAOAAAAAAAAAAAAAAAAAC4CAABkcnMvZTJvRG9jLnhtbFBLAQItABQABgAIAAAAIQADFS6c&#10;3AAAAAQBAAAPAAAAAAAAAAAAAAAAAGkEAABkcnMvZG93bnJldi54bWxQSwUGAAAAAAQABADzAAAA&#10;cgUAAAAA&#10;" filled="f" strokeweight=".20497mm">
                <v:textbox inset="0,0,0,0">
                  <w:txbxContent>
                    <w:p w14:paraId="5FBE18B8"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w:t>
                      </w:r>
                      <w:r>
                        <w:rPr>
                          <w:rFonts w:ascii="Times New Roman"/>
                          <w:b/>
                        </w:rPr>
                        <w:tab/>
                      </w:r>
                      <w:r>
                        <w:rPr>
                          <w:rFonts w:ascii="Times New Roman"/>
                          <w:b/>
                          <w:spacing w:val="-1"/>
                        </w:rPr>
                        <w:t>NAME 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2"/>
                        </w:rPr>
                        <w:t>MEDICINAL</w:t>
                      </w:r>
                      <w:r>
                        <w:rPr>
                          <w:rFonts w:ascii="Times New Roman"/>
                          <w:b/>
                          <w:spacing w:val="-1"/>
                        </w:rPr>
                        <w:t xml:space="preserve"> PRODUCT </w:t>
                      </w:r>
                      <w:r>
                        <w:rPr>
                          <w:rFonts w:ascii="Times New Roman"/>
                          <w:b/>
                          <w:spacing w:val="-2"/>
                        </w:rPr>
                        <w:t>AND</w:t>
                      </w:r>
                      <w:r>
                        <w:rPr>
                          <w:rFonts w:ascii="Times New Roman"/>
                          <w:b/>
                          <w:spacing w:val="-1"/>
                        </w:rPr>
                        <w:t xml:space="preserve"> ROUTE(S)</w:t>
                      </w:r>
                      <w:r>
                        <w:rPr>
                          <w:rFonts w:ascii="Times New Roman"/>
                          <w:b/>
                          <w:spacing w:val="-2"/>
                        </w:rPr>
                        <w:t xml:space="preserve"> </w:t>
                      </w:r>
                      <w:r>
                        <w:rPr>
                          <w:rFonts w:ascii="Times New Roman"/>
                          <w:b/>
                          <w:spacing w:val="-1"/>
                        </w:rPr>
                        <w:t>OF</w:t>
                      </w:r>
                      <w:r>
                        <w:rPr>
                          <w:rFonts w:ascii="Times New Roman"/>
                          <w:b/>
                          <w:spacing w:val="2"/>
                        </w:rPr>
                        <w:t xml:space="preserve"> </w:t>
                      </w:r>
                      <w:r>
                        <w:rPr>
                          <w:rFonts w:ascii="Times New Roman"/>
                          <w:b/>
                          <w:spacing w:val="-1"/>
                        </w:rPr>
                        <w:t>ADMINISTRATION</w:t>
                      </w:r>
                    </w:p>
                  </w:txbxContent>
                </v:textbox>
                <w10:anchorlock/>
              </v:shape>
            </w:pict>
          </mc:Fallback>
        </mc:AlternateContent>
      </w:r>
    </w:p>
    <w:p w14:paraId="6BD627A2" w14:textId="77777777" w:rsidR="00D15122" w:rsidRPr="003E37B0" w:rsidRDefault="00D15122" w:rsidP="00FA4903">
      <w:pPr>
        <w:widowControl/>
        <w:rPr>
          <w:rFonts w:ascii="Times New Roman" w:eastAsia="Times New Roman" w:hAnsi="Times New Roman"/>
        </w:rPr>
      </w:pPr>
    </w:p>
    <w:p w14:paraId="11BB6399" w14:textId="57E30881" w:rsidR="005C1CF0" w:rsidRDefault="00760F57" w:rsidP="00FA4903">
      <w:pPr>
        <w:pStyle w:val="BodyText"/>
        <w:widowControl/>
        <w:tabs>
          <w:tab w:val="left" w:pos="6300"/>
        </w:tabs>
        <w:ind w:left="0" w:right="-30"/>
      </w:pPr>
      <w:r>
        <w:t>Zirabev</w:t>
      </w:r>
      <w:r w:rsidR="009B0756" w:rsidRPr="003E37B0">
        <w:t xml:space="preserve"> 25</w:t>
      </w:r>
      <w:r w:rsidR="00C77024">
        <w:t> </w:t>
      </w:r>
      <w:r w:rsidR="009B0756" w:rsidRPr="003E37B0">
        <w:t xml:space="preserve">mg/ml </w:t>
      </w:r>
      <w:r w:rsidR="005C1CF0" w:rsidRPr="005C1CF0">
        <w:t>sterile concentrate</w:t>
      </w:r>
    </w:p>
    <w:p w14:paraId="5CE88DDE" w14:textId="77777777" w:rsidR="00D15122" w:rsidRPr="003E37B0" w:rsidRDefault="009D5BA6" w:rsidP="00FA4903">
      <w:pPr>
        <w:pStyle w:val="BodyText"/>
        <w:widowControl/>
        <w:tabs>
          <w:tab w:val="left" w:pos="6300"/>
        </w:tabs>
        <w:ind w:left="0" w:right="-30"/>
      </w:pPr>
      <w:r>
        <w:t>b</w:t>
      </w:r>
      <w:r w:rsidR="009B0756" w:rsidRPr="003E37B0">
        <w:t>evacizumab</w:t>
      </w:r>
    </w:p>
    <w:p w14:paraId="60975AB5" w14:textId="77777777" w:rsidR="00B529FC" w:rsidRPr="003E37B0" w:rsidRDefault="00B529FC" w:rsidP="00FA4903">
      <w:pPr>
        <w:pStyle w:val="BodyText"/>
        <w:widowControl/>
        <w:spacing w:line="252" w:lineRule="exact"/>
        <w:ind w:left="0"/>
      </w:pPr>
      <w:r>
        <w:t>IV after dilution</w:t>
      </w:r>
    </w:p>
    <w:p w14:paraId="297FC286" w14:textId="77777777" w:rsidR="00D15122" w:rsidRDefault="00D15122" w:rsidP="00FA4903">
      <w:pPr>
        <w:pStyle w:val="BodyText"/>
        <w:widowControl/>
        <w:spacing w:line="252" w:lineRule="exact"/>
        <w:ind w:left="0"/>
      </w:pPr>
    </w:p>
    <w:p w14:paraId="25565052" w14:textId="77777777" w:rsidR="00D15122" w:rsidRPr="003E37B0" w:rsidRDefault="00D15122" w:rsidP="00FA4903">
      <w:pPr>
        <w:widowControl/>
        <w:rPr>
          <w:rFonts w:ascii="Times New Roman" w:eastAsia="Times New Roman" w:hAnsi="Times New Roman"/>
        </w:rPr>
      </w:pPr>
    </w:p>
    <w:p w14:paraId="7B5411C2" w14:textId="1A14B795" w:rsidR="00D15122" w:rsidRPr="003E37B0" w:rsidRDefault="002D0E76" w:rsidP="00FA4903">
      <w:pPr>
        <w:widowControl/>
        <w:spacing w:line="200" w:lineRule="atLeast"/>
        <w:rPr>
          <w:rFonts w:ascii="Times New Roman" w:eastAsia="Times New Roman" w:hAnsi="Times New Roman"/>
          <w:sz w:val="20"/>
          <w:szCs w:val="20"/>
        </w:rPr>
      </w:pPr>
      <w:r>
        <w:rPr>
          <w:noProof/>
        </w:rPr>
        <mc:AlternateContent>
          <mc:Choice Requires="wps">
            <w:drawing>
              <wp:inline distT="0" distB="0" distL="0" distR="0" wp14:anchorId="57B07ECD" wp14:editId="6A7EB5E3">
                <wp:extent cx="5897880" cy="167640"/>
                <wp:effectExtent l="0" t="0" r="7620" b="3810"/>
                <wp:docPr id="55" name="Text Box 1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67132582"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2.</w:t>
                            </w:r>
                            <w:r>
                              <w:rPr>
                                <w:rFonts w:ascii="Times New Roman"/>
                                <w:b/>
                              </w:rPr>
                              <w:tab/>
                            </w:r>
                            <w:r>
                              <w:rPr>
                                <w:rFonts w:ascii="Times New Roman"/>
                                <w:b/>
                                <w:spacing w:val="-1"/>
                              </w:rPr>
                              <w:t>METHOD OF</w:t>
                            </w:r>
                            <w:r>
                              <w:rPr>
                                <w:rFonts w:ascii="Times New Roman"/>
                                <w:b/>
                                <w:spacing w:val="2"/>
                              </w:rPr>
                              <w:t xml:space="preserve"> </w:t>
                            </w:r>
                            <w:r>
                              <w:rPr>
                                <w:rFonts w:ascii="Times New Roman"/>
                                <w:b/>
                                <w:spacing w:val="-2"/>
                              </w:rPr>
                              <w:t>ADMINISTRATION</w:t>
                            </w:r>
                          </w:p>
                        </w:txbxContent>
                      </wps:txbx>
                      <wps:bodyPr rot="0" vert="horz" wrap="square" lIns="0" tIns="0" rIns="0" bIns="0" anchor="t" anchorCtr="0" upright="1">
                        <a:noAutofit/>
                      </wps:bodyPr>
                    </wps:wsp>
                  </a:graphicData>
                </a:graphic>
              </wp:inline>
            </w:drawing>
          </mc:Choice>
          <mc:Fallback>
            <w:pict>
              <v:shape w14:anchorId="57B07ECD" id="Text Box 163" o:spid="_x0000_s1057"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RQuYDwIAAPoDAAAOAAAAZHJzL2Uyb0RvYy54bWysU9uO0zAQfUfiHyy/07QF2m5Ud7V0WYS0&#10;XKSFD3AcJ7FwPGbsNlm+nrHTdlfwhvCDNfaMz8ycOd5ej71lR43BgBN8MZtzpp2C2rhW8O/f7l5t&#10;OAtRulpacFrwRx349e7li+3gS72EDmytkRGIC+XgBe9i9GVRBNXpXoYZeO3I2QD2MtIR26JGORB6&#10;b4vlfL4qBsDaIygdAt3eTk6+y/hNo1X80jRBR2YFp9pi3jHvVdqL3VaWLUrfGXUqQ/5DFb00jpJe&#10;oG5llOyA5i+o3iiEAE2cKegLaBqjdO6BulnM/+jmoZNe516InOAvNIX/B6s+Hx/8V2RxfAcjDTA3&#10;Efw9qB+BOdh30rX6BhGGTsuaEi8SZcXgQ3l6mqgOZUgg1fAJahqyPETIQGODfWKF+mSETgN4vJCu&#10;x8gUXb7dXK03G3Ip8i1W69WbPJVClufXHkP8oKFnyRAcaagZXR7vQ0zVyPIckpI5uDPW5sFaxwbB&#10;16/XV1NfYE2dnCksYFvtLbKjTNLIK7dGnudhvYkkUGt6wTeXIFkmNt67OmeJ0tjJpkqsO9GTGJm4&#10;iWM1MlMLvlymDImuCupHIgxhEiR9IDI6wF+cDSRGwcPPg0TNmf3oiPSk3LOBZ6M6G9Ipeip45Gwy&#10;93FS+MGjaTtCnsbq4IYG05jM2VMVp3pJYJnK02dICn5+zlFPX3b3Gw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CKRQuYDwIA&#10;APoDAAAOAAAAAAAAAAAAAAAAAC4CAABkcnMvZTJvRG9jLnhtbFBLAQItABQABgAIAAAAIQADFS6c&#10;3AAAAAQBAAAPAAAAAAAAAAAAAAAAAGkEAABkcnMvZG93bnJldi54bWxQSwUGAAAAAAQABADzAAAA&#10;cgUAAAAA&#10;" filled="f" strokeweight=".20497mm">
                <v:textbox inset="0,0,0,0">
                  <w:txbxContent>
                    <w:p w14:paraId="67132582"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2.</w:t>
                      </w:r>
                      <w:r>
                        <w:rPr>
                          <w:rFonts w:ascii="Times New Roman"/>
                          <w:b/>
                        </w:rPr>
                        <w:tab/>
                      </w:r>
                      <w:r>
                        <w:rPr>
                          <w:rFonts w:ascii="Times New Roman"/>
                          <w:b/>
                          <w:spacing w:val="-1"/>
                        </w:rPr>
                        <w:t>METHOD OF</w:t>
                      </w:r>
                      <w:r>
                        <w:rPr>
                          <w:rFonts w:ascii="Times New Roman"/>
                          <w:b/>
                          <w:spacing w:val="2"/>
                        </w:rPr>
                        <w:t xml:space="preserve"> </w:t>
                      </w:r>
                      <w:r>
                        <w:rPr>
                          <w:rFonts w:ascii="Times New Roman"/>
                          <w:b/>
                          <w:spacing w:val="-2"/>
                        </w:rPr>
                        <w:t>ADMINISTRATION</w:t>
                      </w:r>
                    </w:p>
                  </w:txbxContent>
                </v:textbox>
                <w10:anchorlock/>
              </v:shape>
            </w:pict>
          </mc:Fallback>
        </mc:AlternateContent>
      </w:r>
    </w:p>
    <w:p w14:paraId="633A339D" w14:textId="77777777" w:rsidR="00D15122" w:rsidRPr="003E37B0" w:rsidRDefault="00D15122" w:rsidP="00FA4903">
      <w:pPr>
        <w:widowControl/>
        <w:rPr>
          <w:rFonts w:ascii="Times New Roman" w:eastAsia="Times New Roman" w:hAnsi="Times New Roman"/>
        </w:rPr>
      </w:pPr>
    </w:p>
    <w:p w14:paraId="4ADAFCDB" w14:textId="77777777" w:rsidR="00D15122" w:rsidRPr="003E37B0" w:rsidRDefault="00D15122" w:rsidP="00FA4903">
      <w:pPr>
        <w:widowControl/>
        <w:rPr>
          <w:rFonts w:ascii="Times New Roman" w:eastAsia="Times New Roman" w:hAnsi="Times New Roman"/>
        </w:rPr>
      </w:pPr>
    </w:p>
    <w:p w14:paraId="4E2329D6" w14:textId="51553ABE"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28FD7430" wp14:editId="66B88F10">
                <wp:extent cx="5897880" cy="166370"/>
                <wp:effectExtent l="0" t="0" r="7620" b="5080"/>
                <wp:docPr id="14" name="Text Box 1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637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149035E"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3.</w:t>
                            </w:r>
                            <w:r>
                              <w:rPr>
                                <w:rFonts w:ascii="Times New Roman"/>
                                <w:b/>
                              </w:rPr>
                              <w:tab/>
                            </w:r>
                            <w:r>
                              <w:rPr>
                                <w:rFonts w:ascii="Times New Roman"/>
                                <w:b/>
                                <w:spacing w:val="-1"/>
                              </w:rPr>
                              <w:t>EXPIRY</w:t>
                            </w:r>
                            <w:r>
                              <w:rPr>
                                <w:rFonts w:ascii="Times New Roman"/>
                                <w:b/>
                                <w:spacing w:val="1"/>
                              </w:rPr>
                              <w:t xml:space="preserve"> </w:t>
                            </w:r>
                            <w:r>
                              <w:rPr>
                                <w:rFonts w:ascii="Times New Roman"/>
                                <w:b/>
                                <w:spacing w:val="-2"/>
                              </w:rPr>
                              <w:t>DATE</w:t>
                            </w:r>
                          </w:p>
                        </w:txbxContent>
                      </wps:txbx>
                      <wps:bodyPr rot="0" vert="horz" wrap="square" lIns="0" tIns="0" rIns="0" bIns="0" anchor="t" anchorCtr="0" upright="1">
                        <a:noAutofit/>
                      </wps:bodyPr>
                    </wps:wsp>
                  </a:graphicData>
                </a:graphic>
              </wp:inline>
            </w:drawing>
          </mc:Choice>
          <mc:Fallback>
            <w:pict>
              <v:shape w14:anchorId="28FD7430" id="Text Box 162" o:spid="_x0000_s1058" type="#_x0000_t202" style="width:464.4pt;height:13.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LRMsDwIAAPoDAAAOAAAAZHJzL2Uyb0RvYy54bWysU9tu2zAMfR+wfxD0vjgXLEmNOEWXrsOA&#10;7gJ0+wBZlm1hsqhRSuzs60fJTlpsb8P0IFAidUgeHu1uh86wk0KvwRZ8MZtzpqyEStum4N+/PbzZ&#10;cuaDsJUwYFXBz8rz2/3rV7ve5WoJLZhKISMQ6/PeFbwNweVZ5mWrOuFn4JQlZw3YiUBHbLIKRU/o&#10;ncmW8/k66wErhyCV93R7Pzr5PuHXtZLhS117FZgpONUW0o5pL+Oe7Xcib1C4VsupDPEPVXRCW0p6&#10;hboXQbAj6r+gOi0RPNRhJqHLoK61VKkH6mYx/6Obp1Y4lXohcry70uT/H6z8fHpyX5GF4R0MNMDU&#10;hHePIH94ZuHQCtuoO0ToWyUqSryIlGW98/n0NFLtcx9Byv4TVDRkcQyQgIYau8gK9ckInQZwvpKu&#10;hsAkXb7d3my2W3JJ8i3W69UmTSUT+eW1Qx8+KOhYNAqONNSELk6PPsRqRH4JicksPGhj0mCNZX3B&#10;N6vNzdgXGF1FZwzz2JQHg+wkojTSSq2R52VYpwMJ1Oiu4NtrkMgjG+9tlbIEoc1oUyXGTvRERkZu&#10;wlAOTFcFX65ihkhXCdWZCEMYBUkfiIwW8BdnPYmx4P7nUaDizHy0RHpU7sXAi1FeDGElPS144Gw0&#10;D2FU+NGhblpCHsdq4Y4GU+vE2XMVU70ksETl9Bmigl+eU9Tzl93/BgAA//8DAFBLAwQUAAYACAAA&#10;ACEAEB7yAdwAAAAEAQAADwAAAGRycy9kb3ducmV2LnhtbEyPT0vDQBDF74LfYRnBm900hdLGbEop&#10;WNFDsX8u3qbZMYnNzobsto3f3tGLXh4Mb3jv9/LF4Fp1oT40ng2MRwko4tLbhisDh/3TwwxUiMgW&#10;W89k4IsCLIrbmxwz66+8pcsuVkpCOGRooI6xy7QOZU0Ow8h3xOJ9+N5hlLOvtO3xKuGu1WmSTLXD&#10;hqWhxo5WNZWn3dkZ2H7a9cvza7lpNuvlweFq8m7fJsbc3w3LR1CRhvj3DD/4gg6FMB39mW1QrQEZ&#10;En9VvHk6kxlHA+k0BV3k+j988Q0AAP//AwBQSwECLQAUAAYACAAAACEAtoM4kv4AAADhAQAAEwAA&#10;AAAAAAAAAAAAAAAAAAAAW0NvbnRlbnRfVHlwZXNdLnhtbFBLAQItABQABgAIAAAAIQA4/SH/1gAA&#10;AJQBAAALAAAAAAAAAAAAAAAAAC8BAABfcmVscy8ucmVsc1BLAQItABQABgAIAAAAIQCaLRMsDwIA&#10;APoDAAAOAAAAAAAAAAAAAAAAAC4CAABkcnMvZTJvRG9jLnhtbFBLAQItABQABgAIAAAAIQAQHvIB&#10;3AAAAAQBAAAPAAAAAAAAAAAAAAAAAGkEAABkcnMvZG93bnJldi54bWxQSwUGAAAAAAQABADzAAAA&#10;cgUAAAAA&#10;" filled="f" strokeweight=".20497mm">
                <v:textbox inset="0,0,0,0">
                  <w:txbxContent>
                    <w:p w14:paraId="7149035E"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3.</w:t>
                      </w:r>
                      <w:r>
                        <w:rPr>
                          <w:rFonts w:ascii="Times New Roman"/>
                          <w:b/>
                        </w:rPr>
                        <w:tab/>
                      </w:r>
                      <w:r>
                        <w:rPr>
                          <w:rFonts w:ascii="Times New Roman"/>
                          <w:b/>
                          <w:spacing w:val="-1"/>
                        </w:rPr>
                        <w:t>EXPIRY</w:t>
                      </w:r>
                      <w:r>
                        <w:rPr>
                          <w:rFonts w:ascii="Times New Roman"/>
                          <w:b/>
                          <w:spacing w:val="1"/>
                        </w:rPr>
                        <w:t xml:space="preserve"> </w:t>
                      </w:r>
                      <w:r>
                        <w:rPr>
                          <w:rFonts w:ascii="Times New Roman"/>
                          <w:b/>
                          <w:spacing w:val="-2"/>
                        </w:rPr>
                        <w:t>DATE</w:t>
                      </w:r>
                    </w:p>
                  </w:txbxContent>
                </v:textbox>
                <w10:anchorlock/>
              </v:shape>
            </w:pict>
          </mc:Fallback>
        </mc:AlternateContent>
      </w:r>
    </w:p>
    <w:p w14:paraId="3608CD23" w14:textId="77777777" w:rsidR="00D15122" w:rsidRPr="003E37B0" w:rsidRDefault="00D15122" w:rsidP="00FA4903">
      <w:pPr>
        <w:widowControl/>
        <w:rPr>
          <w:rFonts w:ascii="Times New Roman" w:eastAsia="Times New Roman" w:hAnsi="Times New Roman"/>
        </w:rPr>
      </w:pPr>
    </w:p>
    <w:p w14:paraId="0AB27BC1" w14:textId="77777777" w:rsidR="00D15122" w:rsidRPr="003E37B0" w:rsidRDefault="009B0756" w:rsidP="00FA4903">
      <w:pPr>
        <w:pStyle w:val="BodyText"/>
        <w:widowControl/>
        <w:ind w:left="0"/>
      </w:pPr>
      <w:r w:rsidRPr="003E37B0">
        <w:t>EXP</w:t>
      </w:r>
    </w:p>
    <w:p w14:paraId="7C424BE3" w14:textId="77777777" w:rsidR="00D15122" w:rsidRPr="003E37B0" w:rsidRDefault="00D15122" w:rsidP="00FA4903">
      <w:pPr>
        <w:widowControl/>
        <w:rPr>
          <w:rFonts w:ascii="Times New Roman" w:eastAsia="Times New Roman" w:hAnsi="Times New Roman"/>
        </w:rPr>
      </w:pPr>
    </w:p>
    <w:p w14:paraId="16664D30" w14:textId="77777777" w:rsidR="00D15122" w:rsidRPr="003E37B0" w:rsidRDefault="00D15122" w:rsidP="00FA4903">
      <w:pPr>
        <w:widowControl/>
        <w:rPr>
          <w:rFonts w:ascii="Times New Roman" w:eastAsia="Times New Roman" w:hAnsi="Times New Roman"/>
        </w:rPr>
      </w:pPr>
    </w:p>
    <w:p w14:paraId="6DABD884" w14:textId="6655974D"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1E5F16A1" wp14:editId="0C710190">
                <wp:extent cx="5897880" cy="167640"/>
                <wp:effectExtent l="0" t="0" r="7620" b="3810"/>
                <wp:docPr id="13" name="Text Box 1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0C19718D"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4.</w:t>
                            </w:r>
                            <w:r>
                              <w:rPr>
                                <w:rFonts w:ascii="Times New Roman"/>
                                <w:b/>
                              </w:rPr>
                              <w:tab/>
                            </w:r>
                            <w:r>
                              <w:rPr>
                                <w:rFonts w:ascii="Times New Roman"/>
                                <w:b/>
                                <w:spacing w:val="-1"/>
                              </w:rPr>
                              <w:t>BATCH</w:t>
                            </w:r>
                            <w:r>
                              <w:rPr>
                                <w:rFonts w:ascii="Times New Roman"/>
                                <w:b/>
                                <w:spacing w:val="1"/>
                              </w:rPr>
                              <w:t xml:space="preserve"> </w:t>
                            </w:r>
                            <w:r>
                              <w:rPr>
                                <w:rFonts w:ascii="Times New Roman"/>
                                <w:b/>
                                <w:spacing w:val="-1"/>
                              </w:rPr>
                              <w:t>NUMBER</w:t>
                            </w:r>
                          </w:p>
                        </w:txbxContent>
                      </wps:txbx>
                      <wps:bodyPr rot="0" vert="horz" wrap="square" lIns="0" tIns="0" rIns="0" bIns="0" anchor="t" anchorCtr="0" upright="1">
                        <a:noAutofit/>
                      </wps:bodyPr>
                    </wps:wsp>
                  </a:graphicData>
                </a:graphic>
              </wp:inline>
            </w:drawing>
          </mc:Choice>
          <mc:Fallback>
            <w:pict>
              <v:shape w14:anchorId="1E5F16A1" id="Text Box 161" o:spid="_x0000_s1059"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bIS+EAIAAPoDAAAOAAAAZHJzL2Uyb0RvYy54bWysU9tu2zAMfR+wfxD0vjjJuiQ14hRdug4D&#10;ugvQ7QNkWbaFyaJGKbGzry8lO2mxvQ3Tg0CJ1CF5eLS9GTrDjgq9BlvwxWzOmbISKm2bgv/4fv9m&#10;w5kPwlbCgFUFPynPb3avX217l6sltGAqhYxArM97V/A2BJdnmZet6oSfgVOWnDVgJwIdsckqFD2h&#10;dyZbzuerrAesHIJU3tPt3ejku4Rf10qGr3XtVWCm4FRbSDumvYx7ttuKvEHhWi2nMsQ/VNEJbSnp&#10;BepOBMEOqP+C6rRE8FCHmYQug7rWUqUeqJvF/I9uHlvhVOqFyPHuQpP/f7Dyy/HRfUMWhvcw0ABT&#10;E949gPzpmYV9K2yjbhGhb5WoKPEiUpb1zufT00i1z30EKfvPUNGQxSFAAhpq7CIr1CcjdBrA6UK6&#10;GgKTdPluc73ebMglybdYrVdXaSqZyM+vHfrwUUHHolFwpKEmdHF88CFWI/JzSExm4V4bkwZrLOsL&#10;vn67vh77AqOr6IxhHptyb5AdRZRGWqk18rwM63QggRrdFXxzCRJ5ZOODrVKWILQZbarE2ImeyMjI&#10;TRjKgemq4MurmCHSVUJ1IsIQRkHSByKjBfzNWU9iLLj/dRCoODOfLJEelXs28GyUZ0NYSU8LHjgb&#10;zX0YFX5wqJuWkMexWrilwdQ6cfZcxVQvCSxROX2GqOCX5xT1/GV3T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YWyEvhAC&#10;AAD6AwAADgAAAAAAAAAAAAAAAAAuAgAAZHJzL2Uyb0RvYy54bWxQSwECLQAUAAYACAAAACEAAxUu&#10;nNwAAAAEAQAADwAAAAAAAAAAAAAAAABqBAAAZHJzL2Rvd25yZXYueG1sUEsFBgAAAAAEAAQA8wAA&#10;AHMFAAAAAA==&#10;" filled="f" strokeweight=".20497mm">
                <v:textbox inset="0,0,0,0">
                  <w:txbxContent>
                    <w:p w14:paraId="0C19718D"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4.</w:t>
                      </w:r>
                      <w:r>
                        <w:rPr>
                          <w:rFonts w:ascii="Times New Roman"/>
                          <w:b/>
                        </w:rPr>
                        <w:tab/>
                      </w:r>
                      <w:r>
                        <w:rPr>
                          <w:rFonts w:ascii="Times New Roman"/>
                          <w:b/>
                          <w:spacing w:val="-1"/>
                        </w:rPr>
                        <w:t>BATCH</w:t>
                      </w:r>
                      <w:r>
                        <w:rPr>
                          <w:rFonts w:ascii="Times New Roman"/>
                          <w:b/>
                          <w:spacing w:val="1"/>
                        </w:rPr>
                        <w:t xml:space="preserve"> </w:t>
                      </w:r>
                      <w:r>
                        <w:rPr>
                          <w:rFonts w:ascii="Times New Roman"/>
                          <w:b/>
                          <w:spacing w:val="-1"/>
                        </w:rPr>
                        <w:t>NUMBER</w:t>
                      </w:r>
                    </w:p>
                  </w:txbxContent>
                </v:textbox>
                <w10:anchorlock/>
              </v:shape>
            </w:pict>
          </mc:Fallback>
        </mc:AlternateContent>
      </w:r>
    </w:p>
    <w:p w14:paraId="749E34FD" w14:textId="77777777" w:rsidR="00D15122" w:rsidRPr="003E37B0" w:rsidRDefault="00D15122" w:rsidP="00FA4903">
      <w:pPr>
        <w:widowControl/>
        <w:rPr>
          <w:rFonts w:ascii="Times New Roman" w:eastAsia="Times New Roman" w:hAnsi="Times New Roman"/>
        </w:rPr>
      </w:pPr>
    </w:p>
    <w:p w14:paraId="7463C39F" w14:textId="77777777" w:rsidR="00D15122" w:rsidRPr="003E37B0" w:rsidRDefault="009B0756" w:rsidP="00FA4903">
      <w:pPr>
        <w:pStyle w:val="BodyText"/>
        <w:widowControl/>
        <w:ind w:left="0"/>
      </w:pPr>
      <w:r w:rsidRPr="003E37B0">
        <w:t>Lot</w:t>
      </w:r>
    </w:p>
    <w:p w14:paraId="32549264" w14:textId="77777777" w:rsidR="00D15122" w:rsidRPr="003E37B0" w:rsidRDefault="00D15122" w:rsidP="00FA4903">
      <w:pPr>
        <w:widowControl/>
        <w:rPr>
          <w:rFonts w:ascii="Times New Roman" w:eastAsia="Times New Roman" w:hAnsi="Times New Roman"/>
        </w:rPr>
      </w:pPr>
    </w:p>
    <w:p w14:paraId="7180C1E5" w14:textId="77777777" w:rsidR="00D15122" w:rsidRPr="003E37B0" w:rsidRDefault="00D15122" w:rsidP="00FA4903">
      <w:pPr>
        <w:widowControl/>
        <w:rPr>
          <w:rFonts w:ascii="Times New Roman" w:eastAsia="Times New Roman" w:hAnsi="Times New Roman"/>
        </w:rPr>
      </w:pPr>
    </w:p>
    <w:p w14:paraId="739B578A" w14:textId="40C8D2F1"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40F3D303" wp14:editId="1F2A9CA9">
                <wp:extent cx="5897880" cy="167640"/>
                <wp:effectExtent l="0" t="0" r="7620" b="3810"/>
                <wp:docPr id="52" name="Text Box 1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4D4703E"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5.</w:t>
                            </w:r>
                            <w:r>
                              <w:rPr>
                                <w:rFonts w:ascii="Times New Roman"/>
                                <w:b/>
                              </w:rPr>
                              <w:tab/>
                            </w:r>
                            <w:r>
                              <w:rPr>
                                <w:rFonts w:ascii="Times New Roman"/>
                                <w:b/>
                                <w:spacing w:val="-1"/>
                              </w:rPr>
                              <w:t xml:space="preserve">CONTENTS </w:t>
                            </w:r>
                            <w:r>
                              <w:rPr>
                                <w:rFonts w:ascii="Times New Roman"/>
                                <w:b/>
                              </w:rPr>
                              <w:t>BY</w:t>
                            </w:r>
                            <w:r>
                              <w:rPr>
                                <w:rFonts w:ascii="Times New Roman"/>
                                <w:b/>
                                <w:spacing w:val="-1"/>
                              </w:rPr>
                              <w:t xml:space="preserve"> WEIGHT,</w:t>
                            </w:r>
                            <w:r>
                              <w:rPr>
                                <w:rFonts w:ascii="Times New Roman"/>
                                <w:b/>
                              </w:rPr>
                              <w:t xml:space="preserve"> </w:t>
                            </w:r>
                            <w:r>
                              <w:rPr>
                                <w:rFonts w:ascii="Times New Roman"/>
                                <w:b/>
                                <w:spacing w:val="-1"/>
                              </w:rPr>
                              <w:t>BY</w:t>
                            </w:r>
                            <w:r>
                              <w:rPr>
                                <w:rFonts w:ascii="Times New Roman"/>
                                <w:b/>
                                <w:spacing w:val="1"/>
                              </w:rPr>
                              <w:t xml:space="preserve"> </w:t>
                            </w:r>
                            <w:r>
                              <w:rPr>
                                <w:rFonts w:ascii="Times New Roman"/>
                                <w:b/>
                                <w:spacing w:val="-1"/>
                              </w:rPr>
                              <w:t>VOLUME</w:t>
                            </w:r>
                            <w:r>
                              <w:rPr>
                                <w:rFonts w:ascii="Times New Roman"/>
                                <w:b/>
                                <w:spacing w:val="-4"/>
                              </w:rPr>
                              <w:t xml:space="preserve"> </w:t>
                            </w:r>
                            <w:r>
                              <w:rPr>
                                <w:rFonts w:ascii="Times New Roman"/>
                                <w:b/>
                              </w:rPr>
                              <w:t>OR</w:t>
                            </w:r>
                            <w:r>
                              <w:rPr>
                                <w:rFonts w:ascii="Times New Roman"/>
                                <w:b/>
                                <w:spacing w:val="-4"/>
                              </w:rPr>
                              <w:t xml:space="preserve"> </w:t>
                            </w:r>
                            <w:r>
                              <w:rPr>
                                <w:rFonts w:ascii="Times New Roman"/>
                                <w:b/>
                                <w:spacing w:val="-1"/>
                              </w:rPr>
                              <w:t>BY UNIT</w:t>
                            </w:r>
                          </w:p>
                        </w:txbxContent>
                      </wps:txbx>
                      <wps:bodyPr rot="0" vert="horz" wrap="square" lIns="0" tIns="0" rIns="0" bIns="0" anchor="t" anchorCtr="0" upright="1">
                        <a:noAutofit/>
                      </wps:bodyPr>
                    </wps:wsp>
                  </a:graphicData>
                </a:graphic>
              </wp:inline>
            </w:drawing>
          </mc:Choice>
          <mc:Fallback>
            <w:pict>
              <v:shape w14:anchorId="40F3D303" id="Text Box 160" o:spid="_x0000_s1060"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ni7rEAIAAPoDAAAOAAAAZHJzL2Uyb0RvYy54bWysU9tu2zAMfR+wfxD0vjjJ1iQ14hRdug4D&#10;ugvQ7QNkWbaFyaJGKbGzry8lO2mxvQ3Tg0CJ1CF5eLS9GTrDjgq9BlvwxWzOmbISKm2bgv/4fv9m&#10;w5kPwlbCgFUFPynPb3avX217l6sltGAqhYxArM97V/A2BJdnmZet6oSfgVOWnDVgJwIdsckqFD2h&#10;dyZbzuerrAesHIJU3tPt3ejku4Rf10qGr3XtVWCm4FRbSDumvYx7ttuKvEHhWi2nMsQ/VNEJbSnp&#10;BepOBMEOqP+C6rRE8FCHmYQug7rWUqUeqJvF/I9uHlvhVOqFyPHuQpP/f7Dyy/HRfUMWhvcw0ABT&#10;E949gPzpmYV9K2yjbhGhb5WoKPEiUpb1zufT00i1z30EKfvPUNGQxSFAAhpq7CIr1CcjdBrA6UK6&#10;GgKTdHm1uV5vNuSS5Fus1qt3aSqZyM+vHfrwUUHHolFwpKEmdHF88CFWI/JzSExm4V4bkwZrLOsL&#10;vn67vh77AqOr6IxhHptyb5AdRZRGWqk18rwM63QggRrdFXxzCRJ5ZOODrVKWILQZbarE2ImeyMjI&#10;TRjKgemq4MurmCHSVUJ1IsIQRkHSByKjBfzNWU9iLLj/dRCoODOfLJEelXs28GyUZ0NYSU8LHjgb&#10;zX0YFX5wqJuWkMexWrilwdQ6cfZcxVQvCSxROX2GqOCX5xT1/GV3T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0p4u6xAC&#10;AAD6AwAADgAAAAAAAAAAAAAAAAAuAgAAZHJzL2Uyb0RvYy54bWxQSwECLQAUAAYACAAAACEAAxUu&#10;nNwAAAAEAQAADwAAAAAAAAAAAAAAAABqBAAAZHJzL2Rvd25yZXYueG1sUEsFBgAAAAAEAAQA8wAA&#10;AHMFAAAAAA==&#10;" filled="f" strokeweight=".20497mm">
                <v:textbox inset="0,0,0,0">
                  <w:txbxContent>
                    <w:p w14:paraId="14D4703E"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5.</w:t>
                      </w:r>
                      <w:r>
                        <w:rPr>
                          <w:rFonts w:ascii="Times New Roman"/>
                          <w:b/>
                        </w:rPr>
                        <w:tab/>
                      </w:r>
                      <w:r>
                        <w:rPr>
                          <w:rFonts w:ascii="Times New Roman"/>
                          <w:b/>
                          <w:spacing w:val="-1"/>
                        </w:rPr>
                        <w:t xml:space="preserve">CONTENTS </w:t>
                      </w:r>
                      <w:r>
                        <w:rPr>
                          <w:rFonts w:ascii="Times New Roman"/>
                          <w:b/>
                        </w:rPr>
                        <w:t>BY</w:t>
                      </w:r>
                      <w:r>
                        <w:rPr>
                          <w:rFonts w:ascii="Times New Roman"/>
                          <w:b/>
                          <w:spacing w:val="-1"/>
                        </w:rPr>
                        <w:t xml:space="preserve"> WEIGHT,</w:t>
                      </w:r>
                      <w:r>
                        <w:rPr>
                          <w:rFonts w:ascii="Times New Roman"/>
                          <w:b/>
                        </w:rPr>
                        <w:t xml:space="preserve"> </w:t>
                      </w:r>
                      <w:r>
                        <w:rPr>
                          <w:rFonts w:ascii="Times New Roman"/>
                          <w:b/>
                          <w:spacing w:val="-1"/>
                        </w:rPr>
                        <w:t>BY</w:t>
                      </w:r>
                      <w:r>
                        <w:rPr>
                          <w:rFonts w:ascii="Times New Roman"/>
                          <w:b/>
                          <w:spacing w:val="1"/>
                        </w:rPr>
                        <w:t xml:space="preserve"> </w:t>
                      </w:r>
                      <w:r>
                        <w:rPr>
                          <w:rFonts w:ascii="Times New Roman"/>
                          <w:b/>
                          <w:spacing w:val="-1"/>
                        </w:rPr>
                        <w:t>VOLUME</w:t>
                      </w:r>
                      <w:r>
                        <w:rPr>
                          <w:rFonts w:ascii="Times New Roman"/>
                          <w:b/>
                          <w:spacing w:val="-4"/>
                        </w:rPr>
                        <w:t xml:space="preserve"> </w:t>
                      </w:r>
                      <w:r>
                        <w:rPr>
                          <w:rFonts w:ascii="Times New Roman"/>
                          <w:b/>
                        </w:rPr>
                        <w:t>OR</w:t>
                      </w:r>
                      <w:r>
                        <w:rPr>
                          <w:rFonts w:ascii="Times New Roman"/>
                          <w:b/>
                          <w:spacing w:val="-4"/>
                        </w:rPr>
                        <w:t xml:space="preserve"> </w:t>
                      </w:r>
                      <w:r>
                        <w:rPr>
                          <w:rFonts w:ascii="Times New Roman"/>
                          <w:b/>
                          <w:spacing w:val="-1"/>
                        </w:rPr>
                        <w:t>BY UNIT</w:t>
                      </w:r>
                    </w:p>
                  </w:txbxContent>
                </v:textbox>
                <w10:anchorlock/>
              </v:shape>
            </w:pict>
          </mc:Fallback>
        </mc:AlternateContent>
      </w:r>
    </w:p>
    <w:p w14:paraId="297A31F6" w14:textId="77777777" w:rsidR="00D15122" w:rsidRPr="003E37B0" w:rsidRDefault="00D15122" w:rsidP="00FA4903">
      <w:pPr>
        <w:widowControl/>
        <w:rPr>
          <w:rFonts w:ascii="Times New Roman" w:eastAsia="Times New Roman" w:hAnsi="Times New Roman"/>
        </w:rPr>
      </w:pPr>
    </w:p>
    <w:p w14:paraId="4FDB6257" w14:textId="09394972" w:rsidR="00D15122" w:rsidRPr="003E37B0" w:rsidRDefault="009B0756" w:rsidP="00FA4903">
      <w:pPr>
        <w:pStyle w:val="BodyText"/>
        <w:widowControl/>
        <w:ind w:left="0"/>
      </w:pPr>
      <w:r w:rsidRPr="003E37B0">
        <w:t>100</w:t>
      </w:r>
      <w:r w:rsidR="00C77024">
        <w:t> </w:t>
      </w:r>
      <w:r w:rsidRPr="003E37B0">
        <w:t>mg/4</w:t>
      </w:r>
      <w:r w:rsidR="00C77024">
        <w:t> </w:t>
      </w:r>
      <w:r w:rsidRPr="003E37B0">
        <w:t>ml</w:t>
      </w:r>
    </w:p>
    <w:p w14:paraId="2E587162" w14:textId="77777777" w:rsidR="00D15122" w:rsidRPr="003E37B0" w:rsidRDefault="00D15122" w:rsidP="00FA4903">
      <w:pPr>
        <w:widowControl/>
        <w:rPr>
          <w:rFonts w:ascii="Times New Roman" w:eastAsia="Times New Roman" w:hAnsi="Times New Roman"/>
        </w:rPr>
      </w:pPr>
    </w:p>
    <w:p w14:paraId="120284E9" w14:textId="77777777" w:rsidR="00D15122" w:rsidRPr="003E37B0" w:rsidRDefault="00D15122" w:rsidP="00FA4903">
      <w:pPr>
        <w:widowControl/>
        <w:rPr>
          <w:rFonts w:ascii="Times New Roman" w:eastAsia="Times New Roman" w:hAnsi="Times New Roman"/>
        </w:rPr>
      </w:pPr>
    </w:p>
    <w:p w14:paraId="05B19CFD" w14:textId="4444E99A"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64F30097" wp14:editId="75687B08">
                <wp:extent cx="5897880" cy="167640"/>
                <wp:effectExtent l="0" t="0" r="7620" b="3810"/>
                <wp:docPr id="51" name="Text Box 1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A05C777"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6.</w:t>
                            </w:r>
                            <w:r>
                              <w:rPr>
                                <w:rFonts w:ascii="Times New Roman"/>
                                <w:b/>
                              </w:rPr>
                              <w:tab/>
                            </w:r>
                            <w:r>
                              <w:rPr>
                                <w:rFonts w:ascii="Times New Roman"/>
                                <w:b/>
                                <w:spacing w:val="-1"/>
                              </w:rPr>
                              <w:t>OTHER</w:t>
                            </w:r>
                          </w:p>
                        </w:txbxContent>
                      </wps:txbx>
                      <wps:bodyPr rot="0" vert="horz" wrap="square" lIns="0" tIns="0" rIns="0" bIns="0" anchor="t" anchorCtr="0" upright="1">
                        <a:noAutofit/>
                      </wps:bodyPr>
                    </wps:wsp>
                  </a:graphicData>
                </a:graphic>
              </wp:inline>
            </w:drawing>
          </mc:Choice>
          <mc:Fallback>
            <w:pict>
              <v:shape w14:anchorId="64F30097" id="Text Box 159" o:spid="_x0000_s1061"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idEVDwIAAPoDAAAOAAAAZHJzL2Uyb0RvYy54bWysU9uO0zAQfUfiHyy/07QF2m5Ud7V0WYS0&#10;XKSFD3AcJ7FwPGbsNlm+nrHTdlfwhvCDNfaMz8ycOd5ej71lR43BgBN8MZtzpp2C2rhW8O/f7l5t&#10;OAtRulpacFrwRx349e7li+3gS72EDmytkRGIC+XgBe9i9GVRBNXpXoYZeO3I2QD2MtIR26JGORB6&#10;b4vlfL4qBsDaIygdAt3eTk6+y/hNo1X80jRBR2YFp9pi3jHvVdqL3VaWLUrfGXUqQ/5DFb00jpJe&#10;oG5llOyA5i+o3iiEAE2cKegLaBqjdO6BulnM/+jmoZNe516InOAvNIX/B6s+Hx/8V2RxfAcjDTA3&#10;Efw9qB+BOdh30rX6BhGGTsuaEi8SZcXgQ3l6mqgOZUgg1fAJahqyPETIQGODfWKF+mSETgN4vJCu&#10;x8gUXb7dXK03G3Ip8i1W69WbPJVClufXHkP8oKFnyRAcaagZXR7vQ0zVyPIckpI5uDPW5sFaxwbB&#10;16/XV1NfYE2dnCksYFvtLbKjTNLIK7dGnudhvYkkUGt6wTeXIFkmNt67OmeJ0tjJpkqsO9GTGJm4&#10;iWM1MlMLvlylDImuCupHIgxhEiR9IDI6wF+cDSRGwcPPg0TNmf3oiPSk3LOBZ6M6G9Ipeip45Gwy&#10;93FS+MGjaTtCnsbq4IYG05jM2VMVp3pJYJnK02dICn5+zlFPX3b3Gw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AHidEVDwIA&#10;APoDAAAOAAAAAAAAAAAAAAAAAC4CAABkcnMvZTJvRG9jLnhtbFBLAQItABQABgAIAAAAIQADFS6c&#10;3AAAAAQBAAAPAAAAAAAAAAAAAAAAAGkEAABkcnMvZG93bnJldi54bWxQSwUGAAAAAAQABADzAAAA&#10;cgUAAAAA&#10;" filled="f" strokeweight=".20497mm">
                <v:textbox inset="0,0,0,0">
                  <w:txbxContent>
                    <w:p w14:paraId="7A05C777"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6.</w:t>
                      </w:r>
                      <w:r>
                        <w:rPr>
                          <w:rFonts w:ascii="Times New Roman"/>
                          <w:b/>
                        </w:rPr>
                        <w:tab/>
                      </w:r>
                      <w:r>
                        <w:rPr>
                          <w:rFonts w:ascii="Times New Roman"/>
                          <w:b/>
                          <w:spacing w:val="-1"/>
                        </w:rPr>
                        <w:t>OTHER</w:t>
                      </w:r>
                    </w:p>
                  </w:txbxContent>
                </v:textbox>
                <w10:anchorlock/>
              </v:shape>
            </w:pict>
          </mc:Fallback>
        </mc:AlternateContent>
      </w:r>
    </w:p>
    <w:p w14:paraId="09E04E2F" w14:textId="77777777" w:rsidR="00D15122" w:rsidRPr="003E37B0" w:rsidRDefault="00AF70F6" w:rsidP="00FA4903">
      <w:pPr>
        <w:widowControl/>
        <w:rPr>
          <w:rFonts w:ascii="Times New Roman" w:eastAsia="Times New Roman" w:hAnsi="Times New Roman"/>
        </w:rPr>
      </w:pPr>
      <w:r>
        <w:rPr>
          <w:rFonts w:ascii="Times New Roman" w:eastAsia="Times New Roman" w:hAnsi="Times New Roman"/>
        </w:rPr>
        <w:br w:type="page"/>
      </w:r>
    </w:p>
    <w:p w14:paraId="7D24245B" w14:textId="50F60B27" w:rsidR="00D15122" w:rsidRPr="003E37B0" w:rsidRDefault="002D0E76" w:rsidP="00FA4903">
      <w:pPr>
        <w:widowControl/>
        <w:spacing w:line="200" w:lineRule="atLeast"/>
        <w:rPr>
          <w:rFonts w:ascii="Times New Roman" w:eastAsia="Times New Roman" w:hAnsi="Times New Roman"/>
        </w:rPr>
      </w:pPr>
      <w:r>
        <w:rPr>
          <w:noProof/>
        </w:rPr>
        <w:lastRenderedPageBreak/>
        <mc:AlternateContent>
          <mc:Choice Requires="wps">
            <w:drawing>
              <wp:inline distT="0" distB="0" distL="0" distR="0" wp14:anchorId="596A8D47" wp14:editId="70C5024C">
                <wp:extent cx="5897880" cy="487680"/>
                <wp:effectExtent l="0" t="0" r="7620" b="7620"/>
                <wp:docPr id="50" name="Text Box 1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48768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5C4A43E" w14:textId="77777777" w:rsidR="00795170" w:rsidRDefault="00795170">
                            <w:pPr>
                              <w:spacing w:line="251" w:lineRule="exact"/>
                              <w:ind w:left="102"/>
                              <w:rPr>
                                <w:rFonts w:ascii="Times New Roman" w:eastAsia="Times New Roman" w:hAnsi="Times New Roman"/>
                              </w:rPr>
                            </w:pPr>
                            <w:r>
                              <w:rPr>
                                <w:rFonts w:ascii="Times New Roman"/>
                                <w:b/>
                                <w:spacing w:val="-2"/>
                              </w:rPr>
                              <w:t>PARTICULARS</w:t>
                            </w:r>
                            <w:r>
                              <w:rPr>
                                <w:rFonts w:ascii="Times New Roman"/>
                                <w:b/>
                                <w:spacing w:val="-1"/>
                              </w:rPr>
                              <w:t xml:space="preserve"> TO</w:t>
                            </w:r>
                            <w:r>
                              <w:rPr>
                                <w:rFonts w:ascii="Times New Roman"/>
                                <w:b/>
                                <w:spacing w:val="1"/>
                              </w:rPr>
                              <w:t xml:space="preserve"> </w:t>
                            </w:r>
                            <w:r>
                              <w:rPr>
                                <w:rFonts w:ascii="Times New Roman"/>
                                <w:b/>
                                <w:spacing w:val="-1"/>
                              </w:rPr>
                              <w:t xml:space="preserve">APPEAR </w:t>
                            </w:r>
                            <w:r>
                              <w:rPr>
                                <w:rFonts w:ascii="Times New Roman"/>
                                <w:b/>
                              </w:rPr>
                              <w:t>ON</w:t>
                            </w:r>
                            <w:r>
                              <w:rPr>
                                <w:rFonts w:ascii="Times New Roman"/>
                                <w:b/>
                                <w:spacing w:val="-1"/>
                              </w:rPr>
                              <w:t xml:space="preserve"> </w:t>
                            </w:r>
                            <w:r>
                              <w:rPr>
                                <w:rFonts w:ascii="Times New Roman"/>
                                <w:b/>
                              </w:rPr>
                              <w:t>THE</w:t>
                            </w:r>
                            <w:r>
                              <w:rPr>
                                <w:rFonts w:ascii="Times New Roman"/>
                                <w:b/>
                                <w:spacing w:val="-1"/>
                              </w:rPr>
                              <w:t xml:space="preserve"> OUTER</w:t>
                            </w:r>
                            <w:r>
                              <w:rPr>
                                <w:rFonts w:ascii="Times New Roman"/>
                                <w:b/>
                                <w:spacing w:val="-4"/>
                              </w:rPr>
                              <w:t xml:space="preserve"> </w:t>
                            </w:r>
                            <w:r>
                              <w:rPr>
                                <w:rFonts w:ascii="Times New Roman"/>
                                <w:b/>
                                <w:spacing w:val="-2"/>
                              </w:rPr>
                              <w:t>PACKAGING</w:t>
                            </w:r>
                          </w:p>
                          <w:p w14:paraId="33DD9752" w14:textId="77777777" w:rsidR="00795170" w:rsidRDefault="00795170">
                            <w:pPr>
                              <w:rPr>
                                <w:rFonts w:ascii="Times New Roman" w:eastAsia="Times New Roman" w:hAnsi="Times New Roman"/>
                              </w:rPr>
                            </w:pPr>
                          </w:p>
                          <w:p w14:paraId="5702F27D" w14:textId="77777777" w:rsidR="00795170" w:rsidRDefault="00795170">
                            <w:pPr>
                              <w:spacing w:line="252" w:lineRule="exact"/>
                              <w:ind w:left="102"/>
                              <w:rPr>
                                <w:rFonts w:ascii="Times New Roman" w:eastAsia="Times New Roman" w:hAnsi="Times New Roman"/>
                              </w:rPr>
                            </w:pPr>
                            <w:r>
                              <w:rPr>
                                <w:rFonts w:ascii="Times New Roman"/>
                                <w:b/>
                                <w:spacing w:val="-1"/>
                              </w:rPr>
                              <w:t>CARTON</w:t>
                            </w:r>
                          </w:p>
                        </w:txbxContent>
                      </wps:txbx>
                      <wps:bodyPr rot="0" vert="horz" wrap="square" lIns="0" tIns="0" rIns="0" bIns="0" anchor="t" anchorCtr="0" upright="1">
                        <a:noAutofit/>
                      </wps:bodyPr>
                    </wps:wsp>
                  </a:graphicData>
                </a:graphic>
              </wp:inline>
            </w:drawing>
          </mc:Choice>
          <mc:Fallback>
            <w:pict>
              <v:shape w14:anchorId="596A8D47" id="Text Box 158" o:spid="_x0000_s1062" type="#_x0000_t202" style="width:464.4pt;height:38.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eBK2DAIAAPoDAAAOAAAAZHJzL2Uyb0RvYy54bWysU9uO0zAQfUfiHyy/07QFttmo6Wrpsghp&#10;uUgLH+A4TmLheMzYbVK+nrGTdlfwhvCDNfaMz8ycOd7ejL1hR4Vegy35arHkTFkJtbZtyb9/u3+V&#10;c+aDsLUwYFXJT8rzm93LF9vBFWoNHZhaISMQ64vBlbwLwRVZ5mWneuEX4JQlZwPYi0BHbLMaxUDo&#10;vcnWy+VVNgDWDkEq7+n2bnLyXcJvGiXDl6bxKjBTcqotpB3TXsU9221F0aJwnZZzGeIfquiFtpT0&#10;AnUngmAH1H9B9VoieGjCQkKfQdNoqVIP1M1q+Uc3j51wKvVC5Hh3ocn/P1j5+fjoviIL4zsYaYCp&#10;Ce8eQP7wzMK+E7ZVt4gwdErUlHgVKcsG54v5aaTaFz6CVMMnqGnI4hAgAY0N9pEV6pMROg3gdCFd&#10;jYFJunybX2/ynFySfG/yzRXZMYUozq8d+vBBQc+iUXKkoSZ0cXzwYQo9h8RkFu61MWmwxrKh5JvX&#10;m+upLzC6js4Y5rGt9gbZUURppDXn9c/Deh1IoEb3Jc8vQaKIbLy3dcoShDaTTUUbO9MTGZm4CWM1&#10;Ml2XfL2JGSJdFdQnIgxhEiR9IDI6wF+cDSTGkvufB4GKM/PREulRuWcDz0Z1NoSV9LTkgbPJ3IdJ&#10;4QeHuu0IeRqrhVsaTKMTZ09VzPWSwBLr82eICn5+TlFPX3b3GwAA//8DAFBLAwQUAAYACAAAACEA&#10;QYLE8dwAAAAEAQAADwAAAGRycy9kb3ducmV2LnhtbEyPQU/CQBCF7yb+h82YeJOtkGAt3RJCIkYP&#10;BJALt6E7ttXubNNdoP57Ry96ecnkTd77Xj4fXKvO1IfGs4H7UQKKuPS24crA/u3pLgUVIrLF1jMZ&#10;+KIA8+L6KsfM+gtv6byLlZIQDhkaqGPsMq1DWZPDMPIdsXjvvncY5ewrbXu8SLhr9ThJptphw9JQ&#10;Y0fLmsrP3ckZ2H7Y1cvza7lu1qvF3uFycrCbiTG3N8NiBirSEP+e4Qdf0KEQpqM/sQ2qNSBD4q+K&#10;9zhOZcbRwMM0BV3k+j988Q0AAP//AwBQSwECLQAUAAYACAAAACEAtoM4kv4AAADhAQAAEwAAAAAA&#10;AAAAAAAAAAAAAAAAW0NvbnRlbnRfVHlwZXNdLnhtbFBLAQItABQABgAIAAAAIQA4/SH/1gAAAJQB&#10;AAALAAAAAAAAAAAAAAAAAC8BAABfcmVscy8ucmVsc1BLAQItABQABgAIAAAAIQBseBK2DAIAAPoD&#10;AAAOAAAAAAAAAAAAAAAAAC4CAABkcnMvZTJvRG9jLnhtbFBLAQItABQABgAIAAAAIQBBgsTx3AAA&#10;AAQBAAAPAAAAAAAAAAAAAAAAAGYEAABkcnMvZG93bnJldi54bWxQSwUGAAAAAAQABADzAAAAbwUA&#10;AAAA&#10;" filled="f" strokeweight=".20497mm">
                <v:textbox inset="0,0,0,0">
                  <w:txbxContent>
                    <w:p w14:paraId="15C4A43E" w14:textId="77777777" w:rsidR="00795170" w:rsidRDefault="00795170">
                      <w:pPr>
                        <w:spacing w:line="251" w:lineRule="exact"/>
                        <w:ind w:left="102"/>
                        <w:rPr>
                          <w:rFonts w:ascii="Times New Roman" w:eastAsia="Times New Roman" w:hAnsi="Times New Roman"/>
                        </w:rPr>
                      </w:pPr>
                      <w:r>
                        <w:rPr>
                          <w:rFonts w:ascii="Times New Roman"/>
                          <w:b/>
                          <w:spacing w:val="-2"/>
                        </w:rPr>
                        <w:t>PARTICULARS</w:t>
                      </w:r>
                      <w:r>
                        <w:rPr>
                          <w:rFonts w:ascii="Times New Roman"/>
                          <w:b/>
                          <w:spacing w:val="-1"/>
                        </w:rPr>
                        <w:t xml:space="preserve"> TO</w:t>
                      </w:r>
                      <w:r>
                        <w:rPr>
                          <w:rFonts w:ascii="Times New Roman"/>
                          <w:b/>
                          <w:spacing w:val="1"/>
                        </w:rPr>
                        <w:t xml:space="preserve"> </w:t>
                      </w:r>
                      <w:r>
                        <w:rPr>
                          <w:rFonts w:ascii="Times New Roman"/>
                          <w:b/>
                          <w:spacing w:val="-1"/>
                        </w:rPr>
                        <w:t xml:space="preserve">APPEAR </w:t>
                      </w:r>
                      <w:r>
                        <w:rPr>
                          <w:rFonts w:ascii="Times New Roman"/>
                          <w:b/>
                        </w:rPr>
                        <w:t>ON</w:t>
                      </w:r>
                      <w:r>
                        <w:rPr>
                          <w:rFonts w:ascii="Times New Roman"/>
                          <w:b/>
                          <w:spacing w:val="-1"/>
                        </w:rPr>
                        <w:t xml:space="preserve"> </w:t>
                      </w:r>
                      <w:r>
                        <w:rPr>
                          <w:rFonts w:ascii="Times New Roman"/>
                          <w:b/>
                        </w:rPr>
                        <w:t>THE</w:t>
                      </w:r>
                      <w:r>
                        <w:rPr>
                          <w:rFonts w:ascii="Times New Roman"/>
                          <w:b/>
                          <w:spacing w:val="-1"/>
                        </w:rPr>
                        <w:t xml:space="preserve"> OUTER</w:t>
                      </w:r>
                      <w:r>
                        <w:rPr>
                          <w:rFonts w:ascii="Times New Roman"/>
                          <w:b/>
                          <w:spacing w:val="-4"/>
                        </w:rPr>
                        <w:t xml:space="preserve"> </w:t>
                      </w:r>
                      <w:r>
                        <w:rPr>
                          <w:rFonts w:ascii="Times New Roman"/>
                          <w:b/>
                          <w:spacing w:val="-2"/>
                        </w:rPr>
                        <w:t>PACKAGING</w:t>
                      </w:r>
                    </w:p>
                    <w:p w14:paraId="33DD9752" w14:textId="77777777" w:rsidR="00795170" w:rsidRDefault="00795170">
                      <w:pPr>
                        <w:rPr>
                          <w:rFonts w:ascii="Times New Roman" w:eastAsia="Times New Roman" w:hAnsi="Times New Roman"/>
                        </w:rPr>
                      </w:pPr>
                    </w:p>
                    <w:p w14:paraId="5702F27D" w14:textId="77777777" w:rsidR="00795170" w:rsidRDefault="00795170">
                      <w:pPr>
                        <w:spacing w:line="252" w:lineRule="exact"/>
                        <w:ind w:left="102"/>
                        <w:rPr>
                          <w:rFonts w:ascii="Times New Roman" w:eastAsia="Times New Roman" w:hAnsi="Times New Roman"/>
                        </w:rPr>
                      </w:pPr>
                      <w:r>
                        <w:rPr>
                          <w:rFonts w:ascii="Times New Roman"/>
                          <w:b/>
                          <w:spacing w:val="-1"/>
                        </w:rPr>
                        <w:t>CARTON</w:t>
                      </w:r>
                    </w:p>
                  </w:txbxContent>
                </v:textbox>
                <w10:anchorlock/>
              </v:shape>
            </w:pict>
          </mc:Fallback>
        </mc:AlternateContent>
      </w:r>
    </w:p>
    <w:p w14:paraId="6E93BB9B" w14:textId="77777777" w:rsidR="00D15122" w:rsidRPr="003E37B0" w:rsidRDefault="00D15122" w:rsidP="00FA4903">
      <w:pPr>
        <w:widowControl/>
        <w:rPr>
          <w:rFonts w:ascii="Times New Roman" w:eastAsia="Times New Roman" w:hAnsi="Times New Roman"/>
        </w:rPr>
      </w:pPr>
    </w:p>
    <w:p w14:paraId="34910F96" w14:textId="77777777" w:rsidR="00D15122" w:rsidRPr="003E37B0" w:rsidRDefault="00D15122" w:rsidP="00FA4903">
      <w:pPr>
        <w:widowControl/>
        <w:rPr>
          <w:rFonts w:ascii="Times New Roman" w:eastAsia="Times New Roman" w:hAnsi="Times New Roman"/>
        </w:rPr>
      </w:pPr>
    </w:p>
    <w:p w14:paraId="3C0FC515" w14:textId="2313B054"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67BAB043" wp14:editId="5615F2E2">
                <wp:extent cx="5897880" cy="167640"/>
                <wp:effectExtent l="0" t="0" r="7620" b="3810"/>
                <wp:docPr id="49" name="Text Box 1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3BB53FF"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w:t>
                            </w:r>
                            <w:r>
                              <w:rPr>
                                <w:rFonts w:ascii="Times New Roman"/>
                                <w:b/>
                              </w:rPr>
                              <w:tab/>
                            </w:r>
                            <w:r>
                              <w:rPr>
                                <w:rFonts w:ascii="Times New Roman"/>
                                <w:b/>
                                <w:spacing w:val="-1"/>
                              </w:rPr>
                              <w:t>NAME 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2"/>
                              </w:rPr>
                              <w:t>MEDICINAL</w:t>
                            </w:r>
                            <w:r>
                              <w:rPr>
                                <w:rFonts w:ascii="Times New Roman"/>
                                <w:b/>
                                <w:spacing w:val="-1"/>
                              </w:rPr>
                              <w:t xml:space="preserve"> PRODUCT</w:t>
                            </w:r>
                          </w:p>
                        </w:txbxContent>
                      </wps:txbx>
                      <wps:bodyPr rot="0" vert="horz" wrap="square" lIns="0" tIns="0" rIns="0" bIns="0" anchor="t" anchorCtr="0" upright="1">
                        <a:noAutofit/>
                      </wps:bodyPr>
                    </wps:wsp>
                  </a:graphicData>
                </a:graphic>
              </wp:inline>
            </w:drawing>
          </mc:Choice>
          <mc:Fallback>
            <w:pict>
              <v:shape w14:anchorId="67BAB043" id="Text Box 157" o:spid="_x0000_s1063"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P5rzEAIAAPoDAAAOAAAAZHJzL2Uyb0RvYy54bWysU9tu2zAMfR+wfxD0vjjJtsQ14hRdug4D&#10;ugvQ7gNkWbaFyaJGKbGzrx8lJ2mxvRXTg0CJ1CF5eLS5HnvDDgq9BlvyxWzOmbISam3bkv94vHuT&#10;c+aDsLUwYFXJj8rz6+3rV5vBFWoJHZhaISMQ64vBlbwLwRVZ5mWneuFn4JQlZwPYi0BHbLMaxUDo&#10;vcmW8/kqGwBrhyCV93R7Ozn5NuE3jZLhW9N4FZgpOdUW0o5pr+KebTeiaFG4TstTGeIFVfRCW0p6&#10;gboVQbA96n+gei0RPDRhJqHPoGm0VKkH6mYx/6ubh044lXohcry70OT/H6z8enhw35GF8QOMNMDU&#10;hHf3IH96ZmHXCduqG0QYOiVqSryIlGWD88XpaaTaFz6CVMMXqGnIYh8gAY0N9pEV6pMROg3geCFd&#10;jYFJunyfX63znFySfIvVevUuTSUTxfm1Qx8+KehZNEqONNSELg73PsRqRHEOicks3Glj0mCNZUPJ&#10;12/XV1NfYHQdnTHMY1vtDLKDiNJIK7VGnudhvQ4kUKP7kueXIFFENj7aOmUJQpvJpkqMPdETGZm4&#10;CWM1Ml2XfJnHDJGuCuojEYYwCZI+EBkd4G/OBhJjyf2vvUDFmflsifSo3LOBZ6M6G8JKelrywNlk&#10;7sKk8L1D3XaEPI3Vwg0NptGJs6cqTvWSwBKVp88QFfz8nKKevuz2D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tz+a8xAC&#10;AAD6AwAADgAAAAAAAAAAAAAAAAAuAgAAZHJzL2Uyb0RvYy54bWxQSwECLQAUAAYACAAAACEAAxUu&#10;nNwAAAAEAQAADwAAAAAAAAAAAAAAAABqBAAAZHJzL2Rvd25yZXYueG1sUEsFBgAAAAAEAAQA8wAA&#10;AHMFAAAAAA==&#10;" filled="f" strokeweight=".20497mm">
                <v:textbox inset="0,0,0,0">
                  <w:txbxContent>
                    <w:p w14:paraId="33BB53FF"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w:t>
                      </w:r>
                      <w:r>
                        <w:rPr>
                          <w:rFonts w:ascii="Times New Roman"/>
                          <w:b/>
                        </w:rPr>
                        <w:tab/>
                      </w:r>
                      <w:r>
                        <w:rPr>
                          <w:rFonts w:ascii="Times New Roman"/>
                          <w:b/>
                          <w:spacing w:val="-1"/>
                        </w:rPr>
                        <w:t>NAME 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2"/>
                        </w:rPr>
                        <w:t>MEDICINAL</w:t>
                      </w:r>
                      <w:r>
                        <w:rPr>
                          <w:rFonts w:ascii="Times New Roman"/>
                          <w:b/>
                          <w:spacing w:val="-1"/>
                        </w:rPr>
                        <w:t xml:space="preserve"> PRODUCT</w:t>
                      </w:r>
                    </w:p>
                  </w:txbxContent>
                </v:textbox>
                <w10:anchorlock/>
              </v:shape>
            </w:pict>
          </mc:Fallback>
        </mc:AlternateContent>
      </w:r>
    </w:p>
    <w:p w14:paraId="44089D6E" w14:textId="77777777" w:rsidR="00D15122" w:rsidRPr="003E37B0" w:rsidRDefault="00D15122" w:rsidP="00FA4903">
      <w:pPr>
        <w:widowControl/>
        <w:rPr>
          <w:rFonts w:ascii="Times New Roman" w:eastAsia="Times New Roman" w:hAnsi="Times New Roman"/>
        </w:rPr>
      </w:pPr>
    </w:p>
    <w:p w14:paraId="198C66E5" w14:textId="603C9940" w:rsidR="00F86B16" w:rsidRDefault="00760F57" w:rsidP="00FA4903">
      <w:pPr>
        <w:pStyle w:val="BodyText"/>
        <w:widowControl/>
        <w:ind w:left="0" w:right="2980"/>
      </w:pPr>
      <w:r>
        <w:t>Zirabev</w:t>
      </w:r>
      <w:r w:rsidR="009B0756" w:rsidRPr="003E37B0">
        <w:t xml:space="preserve"> 25</w:t>
      </w:r>
      <w:r w:rsidR="00C77024">
        <w:t> </w:t>
      </w:r>
      <w:r w:rsidR="009B0756" w:rsidRPr="003E37B0">
        <w:t xml:space="preserve">mg/ml concentrate for solution for infusion </w:t>
      </w:r>
    </w:p>
    <w:p w14:paraId="3A54222E" w14:textId="77777777" w:rsidR="00D15122" w:rsidRPr="003E37B0" w:rsidRDefault="009D5BA6" w:rsidP="00FA4903">
      <w:pPr>
        <w:pStyle w:val="BodyText"/>
        <w:widowControl/>
        <w:ind w:left="0" w:right="2980"/>
      </w:pPr>
      <w:r>
        <w:t>b</w:t>
      </w:r>
      <w:r w:rsidR="009B0756" w:rsidRPr="003E37B0">
        <w:t>evacizumab</w:t>
      </w:r>
    </w:p>
    <w:p w14:paraId="48B00106" w14:textId="77777777" w:rsidR="00D15122" w:rsidRDefault="00D15122" w:rsidP="00FA4903">
      <w:pPr>
        <w:widowControl/>
        <w:rPr>
          <w:rFonts w:ascii="Times New Roman" w:eastAsia="Times New Roman" w:hAnsi="Times New Roman"/>
        </w:rPr>
      </w:pPr>
    </w:p>
    <w:p w14:paraId="23241381" w14:textId="77777777" w:rsidR="00D15122" w:rsidRPr="003E37B0" w:rsidRDefault="00D15122" w:rsidP="00FA4903">
      <w:pPr>
        <w:widowControl/>
        <w:rPr>
          <w:rFonts w:ascii="Times New Roman" w:eastAsia="Times New Roman" w:hAnsi="Times New Roman"/>
        </w:rPr>
      </w:pPr>
    </w:p>
    <w:p w14:paraId="3A0D0AEA" w14:textId="1ACE39F7"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0008E185" wp14:editId="11E50A71">
                <wp:extent cx="5897880" cy="167640"/>
                <wp:effectExtent l="0" t="0" r="7620" b="3810"/>
                <wp:docPr id="48" name="Text Box 1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6910AD5C"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2.</w:t>
                            </w:r>
                            <w:r>
                              <w:rPr>
                                <w:rFonts w:ascii="Times New Roman"/>
                                <w:b/>
                              </w:rPr>
                              <w:tab/>
                            </w:r>
                            <w:r>
                              <w:rPr>
                                <w:rFonts w:ascii="Times New Roman"/>
                                <w:b/>
                                <w:spacing w:val="-1"/>
                              </w:rPr>
                              <w:t xml:space="preserve">STATEMENT </w:t>
                            </w:r>
                            <w:r>
                              <w:rPr>
                                <w:rFonts w:ascii="Times New Roman"/>
                                <w:b/>
                              </w:rPr>
                              <w:t>OF</w:t>
                            </w:r>
                            <w:r>
                              <w:rPr>
                                <w:rFonts w:ascii="Times New Roman"/>
                                <w:b/>
                                <w:spacing w:val="2"/>
                              </w:rPr>
                              <w:t xml:space="preserve"> </w:t>
                            </w:r>
                            <w:r>
                              <w:rPr>
                                <w:rFonts w:ascii="Times New Roman"/>
                                <w:b/>
                                <w:spacing w:val="-2"/>
                              </w:rPr>
                              <w:t>ACTIVE</w:t>
                            </w:r>
                            <w:r>
                              <w:rPr>
                                <w:rFonts w:ascii="Times New Roman"/>
                                <w:b/>
                                <w:spacing w:val="-1"/>
                              </w:rPr>
                              <w:t xml:space="preserve"> SUBSTANCE(S)</w:t>
                            </w:r>
                          </w:p>
                        </w:txbxContent>
                      </wps:txbx>
                      <wps:bodyPr rot="0" vert="horz" wrap="square" lIns="0" tIns="0" rIns="0" bIns="0" anchor="t" anchorCtr="0" upright="1">
                        <a:noAutofit/>
                      </wps:bodyPr>
                    </wps:wsp>
                  </a:graphicData>
                </a:graphic>
              </wp:inline>
            </w:drawing>
          </mc:Choice>
          <mc:Fallback>
            <w:pict>
              <v:shape w14:anchorId="0008E185" id="Text Box 156" o:spid="_x0000_s1064"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zTCmDwIAAPoDAAAOAAAAZHJzL2Uyb0RvYy54bWysU9uO0zAQfUfiHyy/07QF2jRqulq6LEJa&#10;LtLCBziOk1g4HjN2m5SvZ+y03RW8IfxgjT3jMzNnjrc3Y2/YUaHXYEu+mM05U1ZCrW1b8u/f7l/l&#10;nPkgbC0MWFXyk/L8ZvfyxXZwhVpCB6ZWyAjE+mJwJe9CcEWWedmpXvgZOGXJ2QD2ItAR26xGMRB6&#10;b7LlfL7KBsDaIUjlPd3eTU6+S/hNo2T40jReBWZKTrWFtGPaq7hnu60oWhSu0/JchviHKnqhLSW9&#10;Qt2JINgB9V9QvZYIHpowk9Bn0DRaqtQDdbOY/9HNYyecSr0QOd5dafL/D1Z+Pj66r8jC+A5GGmBq&#10;wrsHkD88s7DvhG3VLSIMnRI1JV5EyrLB+eL8NFLtCx9BquET1DRkcQiQgMYG+8gK9ckInQZwupKu&#10;xsAkXb7NN+s8J5ck32K1Xr1JU8lEcXnt0IcPCnoWjZIjDTWhi+ODD7EaUVxCYjIL99qYNFhj2VDy&#10;9ev1ZuoLjK6jM4Z5bKu9QXYUURpppdbI8zys14EEanRf8vwaJIrIxntbpyxBaDPZVImxZ3oiIxM3&#10;YaxGpuuSLzcxQ6SrgvpEhCFMgqQPREYH+IuzgcRYcv/zIFBxZj5aIj0q92LgxaguhrCSnpY8cDaZ&#10;+zAp/OBQtx0hT2O1cEuDaXTi7KmKc70ksETl+TNEBT8/p6inL7v7DQ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AEzTCmDwIA&#10;APoDAAAOAAAAAAAAAAAAAAAAAC4CAABkcnMvZTJvRG9jLnhtbFBLAQItABQABgAIAAAAIQADFS6c&#10;3AAAAAQBAAAPAAAAAAAAAAAAAAAAAGkEAABkcnMvZG93bnJldi54bWxQSwUGAAAAAAQABADzAAAA&#10;cgUAAAAA&#10;" filled="f" strokeweight=".20497mm">
                <v:textbox inset="0,0,0,0">
                  <w:txbxContent>
                    <w:p w14:paraId="6910AD5C"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2.</w:t>
                      </w:r>
                      <w:r>
                        <w:rPr>
                          <w:rFonts w:ascii="Times New Roman"/>
                          <w:b/>
                        </w:rPr>
                        <w:tab/>
                      </w:r>
                      <w:r>
                        <w:rPr>
                          <w:rFonts w:ascii="Times New Roman"/>
                          <w:b/>
                          <w:spacing w:val="-1"/>
                        </w:rPr>
                        <w:t xml:space="preserve">STATEMENT </w:t>
                      </w:r>
                      <w:r>
                        <w:rPr>
                          <w:rFonts w:ascii="Times New Roman"/>
                          <w:b/>
                        </w:rPr>
                        <w:t>OF</w:t>
                      </w:r>
                      <w:r>
                        <w:rPr>
                          <w:rFonts w:ascii="Times New Roman"/>
                          <w:b/>
                          <w:spacing w:val="2"/>
                        </w:rPr>
                        <w:t xml:space="preserve"> </w:t>
                      </w:r>
                      <w:r>
                        <w:rPr>
                          <w:rFonts w:ascii="Times New Roman"/>
                          <w:b/>
                          <w:spacing w:val="-2"/>
                        </w:rPr>
                        <w:t>ACTIVE</w:t>
                      </w:r>
                      <w:r>
                        <w:rPr>
                          <w:rFonts w:ascii="Times New Roman"/>
                          <w:b/>
                          <w:spacing w:val="-1"/>
                        </w:rPr>
                        <w:t xml:space="preserve"> SUBSTANCE(S)</w:t>
                      </w:r>
                    </w:p>
                  </w:txbxContent>
                </v:textbox>
                <w10:anchorlock/>
              </v:shape>
            </w:pict>
          </mc:Fallback>
        </mc:AlternateContent>
      </w:r>
    </w:p>
    <w:p w14:paraId="21687EB0" w14:textId="77777777" w:rsidR="00D15122" w:rsidRPr="003E37B0" w:rsidRDefault="00D15122" w:rsidP="00FA4903">
      <w:pPr>
        <w:widowControl/>
        <w:rPr>
          <w:rFonts w:ascii="Times New Roman" w:eastAsia="Times New Roman" w:hAnsi="Times New Roman"/>
        </w:rPr>
      </w:pPr>
    </w:p>
    <w:p w14:paraId="40D0EAF2" w14:textId="3B21AB0B" w:rsidR="00D15122" w:rsidRPr="003E37B0" w:rsidRDefault="009B0756" w:rsidP="00FA4903">
      <w:pPr>
        <w:pStyle w:val="BodyText"/>
        <w:widowControl/>
        <w:ind w:left="0"/>
      </w:pPr>
      <w:r w:rsidRPr="003E37B0">
        <w:t>Each vial contains 400</w:t>
      </w:r>
      <w:r w:rsidR="00C77024">
        <w:t> </w:t>
      </w:r>
      <w:r w:rsidRPr="003E37B0">
        <w:t>mg bevacizumab.</w:t>
      </w:r>
    </w:p>
    <w:p w14:paraId="29D22AEB" w14:textId="77777777" w:rsidR="00D15122" w:rsidRPr="003E37B0" w:rsidRDefault="00D15122" w:rsidP="00FA4903">
      <w:pPr>
        <w:widowControl/>
        <w:rPr>
          <w:rFonts w:ascii="Times New Roman" w:eastAsia="Times New Roman" w:hAnsi="Times New Roman"/>
        </w:rPr>
      </w:pPr>
    </w:p>
    <w:p w14:paraId="7EC54D83" w14:textId="77777777" w:rsidR="00D15122" w:rsidRPr="003E37B0" w:rsidRDefault="00D15122" w:rsidP="00FA4903">
      <w:pPr>
        <w:widowControl/>
        <w:rPr>
          <w:rFonts w:ascii="Times New Roman" w:eastAsia="Times New Roman" w:hAnsi="Times New Roman"/>
        </w:rPr>
      </w:pPr>
    </w:p>
    <w:p w14:paraId="723B9A1D" w14:textId="2079E445"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6FC0635C" wp14:editId="5525A6B9">
                <wp:extent cx="5897880" cy="167640"/>
                <wp:effectExtent l="0" t="0" r="7620" b="3810"/>
                <wp:docPr id="47" name="Text Box 1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4C841CF2"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3.</w:t>
                            </w:r>
                            <w:r>
                              <w:rPr>
                                <w:rFonts w:ascii="Times New Roman"/>
                                <w:b/>
                              </w:rPr>
                              <w:tab/>
                            </w:r>
                            <w:r>
                              <w:rPr>
                                <w:rFonts w:ascii="Times New Roman"/>
                                <w:b/>
                                <w:spacing w:val="-1"/>
                              </w:rPr>
                              <w:t>LIST OF</w:t>
                            </w:r>
                            <w:r>
                              <w:rPr>
                                <w:rFonts w:ascii="Times New Roman"/>
                                <w:b/>
                                <w:spacing w:val="2"/>
                              </w:rPr>
                              <w:t xml:space="preserve"> </w:t>
                            </w:r>
                            <w:r>
                              <w:rPr>
                                <w:rFonts w:ascii="Times New Roman"/>
                                <w:b/>
                                <w:spacing w:val="-2"/>
                              </w:rPr>
                              <w:t>EXCIPIENTS</w:t>
                            </w:r>
                          </w:p>
                        </w:txbxContent>
                      </wps:txbx>
                      <wps:bodyPr rot="0" vert="horz" wrap="square" lIns="0" tIns="0" rIns="0" bIns="0" anchor="t" anchorCtr="0" upright="1">
                        <a:noAutofit/>
                      </wps:bodyPr>
                    </wps:wsp>
                  </a:graphicData>
                </a:graphic>
              </wp:inline>
            </w:drawing>
          </mc:Choice>
          <mc:Fallback>
            <w:pict>
              <v:shape w14:anchorId="6FC0635C" id="Text Box 155" o:spid="_x0000_s1065"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6GNhDwIAAPoDAAAOAAAAZHJzL2Uyb0RvYy54bWysU8tu2zAQvBfoPxC817KT1nYEy0HqNEWB&#10;9AGk/QCKoiSiJJdd0pbSr8+Ssp2gvRXVgVhql8Od2eHmerSGHRQGDa7ii9mcM+UkNNp1Ff/x/e7N&#10;mrMQhWuEAacq/qgCv96+frUZfKkuoAfTKGQE4kI5+Ir3MfqyKILslRVhBl45SraAVkTaYlc0KAZC&#10;t6a4mM+XxQDYeASpQqC/t1OSbzN+2yoZv7ZtUJGZilNvMa+Y1zqtxXYjyg6F77U8tiH+oQsrtKNL&#10;z1C3Igq2R/0XlNUSIUAbZxJsAW2rpcociM1i/gebh154lbmQOMGfZQr/D1Z+OTz4b8ji+B5GGmAm&#10;Efw9yJ+BOdj1wnXqBhGGXomGLl4kyYrBh/J4NEkdypBA6uEzNDRksY+QgcYWbVKFeDJCpwE8nkVX&#10;Y2SSfr5bX63Wa0pJyi2Wq+XbPJVClKfTHkP8qMCyFFQcaagZXRzuQ0zdiPJUki5zcKeNyYM1jg0V&#10;X12uriZeYHSTkqksYFfvDLKDSNbIX6ZGmZdlVkcyqNG24utzkSiTGh9ck2+JQpsppk6MO8qTFJm0&#10;iWM9Mt1U/DIzS3LV0DySYAiTIekBUdAD/uZsIDNWPPzaC1ScmU+ORE/OPQV4CupTIJykoxWPnE3h&#10;Lk4O33vUXU/I01gd3NBgWp01e+7i2C8ZLEt5fAzJwS/3uer5yW6fAA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Ao6GNhDwIA&#10;APoDAAAOAAAAAAAAAAAAAAAAAC4CAABkcnMvZTJvRG9jLnhtbFBLAQItABQABgAIAAAAIQADFS6c&#10;3AAAAAQBAAAPAAAAAAAAAAAAAAAAAGkEAABkcnMvZG93bnJldi54bWxQSwUGAAAAAAQABADzAAAA&#10;cgUAAAAA&#10;" filled="f" strokeweight=".20497mm">
                <v:textbox inset="0,0,0,0">
                  <w:txbxContent>
                    <w:p w14:paraId="4C841CF2"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3.</w:t>
                      </w:r>
                      <w:r>
                        <w:rPr>
                          <w:rFonts w:ascii="Times New Roman"/>
                          <w:b/>
                        </w:rPr>
                        <w:tab/>
                      </w:r>
                      <w:r>
                        <w:rPr>
                          <w:rFonts w:ascii="Times New Roman"/>
                          <w:b/>
                          <w:spacing w:val="-1"/>
                        </w:rPr>
                        <w:t>LIST OF</w:t>
                      </w:r>
                      <w:r>
                        <w:rPr>
                          <w:rFonts w:ascii="Times New Roman"/>
                          <w:b/>
                          <w:spacing w:val="2"/>
                        </w:rPr>
                        <w:t xml:space="preserve"> </w:t>
                      </w:r>
                      <w:r>
                        <w:rPr>
                          <w:rFonts w:ascii="Times New Roman"/>
                          <w:b/>
                          <w:spacing w:val="-2"/>
                        </w:rPr>
                        <w:t>EXCIPIENTS</w:t>
                      </w:r>
                    </w:p>
                  </w:txbxContent>
                </v:textbox>
                <w10:anchorlock/>
              </v:shape>
            </w:pict>
          </mc:Fallback>
        </mc:AlternateContent>
      </w:r>
    </w:p>
    <w:p w14:paraId="739450BB" w14:textId="77777777" w:rsidR="00D15122" w:rsidRPr="003E37B0" w:rsidRDefault="00D15122" w:rsidP="00FA4903">
      <w:pPr>
        <w:widowControl/>
        <w:rPr>
          <w:rFonts w:ascii="Times New Roman" w:eastAsia="Times New Roman" w:hAnsi="Times New Roman"/>
        </w:rPr>
      </w:pPr>
    </w:p>
    <w:p w14:paraId="1BE9FC10" w14:textId="2A42B26E" w:rsidR="00D15122" w:rsidRPr="00601726" w:rsidRDefault="00D320D2" w:rsidP="00FA4903">
      <w:pPr>
        <w:widowControl/>
        <w:autoSpaceDE w:val="0"/>
        <w:autoSpaceDN w:val="0"/>
        <w:rPr>
          <w:rFonts w:ascii="Times New Roman" w:hAnsi="Times New Roman"/>
        </w:rPr>
      </w:pPr>
      <w:r w:rsidRPr="00601726">
        <w:rPr>
          <w:rFonts w:ascii="Times New Roman" w:hAnsi="Times New Roman"/>
        </w:rPr>
        <w:t xml:space="preserve">Sucrose, succinic acid, disodium edetate, polysorbate 80, </w:t>
      </w:r>
      <w:r w:rsidR="00601726">
        <w:rPr>
          <w:rFonts w:ascii="Times New Roman" w:hAnsi="Times New Roman"/>
        </w:rPr>
        <w:t>s</w:t>
      </w:r>
      <w:r w:rsidR="00601726" w:rsidRPr="00601726">
        <w:rPr>
          <w:rFonts w:ascii="Times New Roman" w:hAnsi="Times New Roman"/>
        </w:rPr>
        <w:t>odium hydroxide</w:t>
      </w:r>
      <w:r w:rsidR="00601726">
        <w:rPr>
          <w:rFonts w:ascii="Times New Roman" w:hAnsi="Times New Roman"/>
        </w:rPr>
        <w:t xml:space="preserve">, </w:t>
      </w:r>
      <w:r w:rsidRPr="00601726">
        <w:rPr>
          <w:rFonts w:ascii="Times New Roman" w:hAnsi="Times New Roman"/>
        </w:rPr>
        <w:t>water for injection</w:t>
      </w:r>
      <w:r w:rsidR="004A60F6">
        <w:rPr>
          <w:rFonts w:ascii="Times New Roman" w:hAnsi="Times New Roman"/>
        </w:rPr>
        <w:t>s</w:t>
      </w:r>
      <w:r w:rsidRPr="00601726">
        <w:rPr>
          <w:rFonts w:ascii="Times New Roman" w:hAnsi="Times New Roman"/>
        </w:rPr>
        <w:t>.</w:t>
      </w:r>
    </w:p>
    <w:p w14:paraId="7A77BB77" w14:textId="77777777" w:rsidR="00D15122" w:rsidRDefault="00D15122" w:rsidP="00FA4903">
      <w:pPr>
        <w:widowControl/>
        <w:rPr>
          <w:rFonts w:ascii="Times New Roman" w:eastAsia="Times New Roman" w:hAnsi="Times New Roman"/>
        </w:rPr>
      </w:pPr>
    </w:p>
    <w:p w14:paraId="5E5FB346" w14:textId="77777777" w:rsidR="00D15122" w:rsidRPr="003E37B0" w:rsidRDefault="00D15122" w:rsidP="00FA4903">
      <w:pPr>
        <w:widowControl/>
        <w:rPr>
          <w:rFonts w:ascii="Times New Roman" w:eastAsia="Times New Roman" w:hAnsi="Times New Roman"/>
        </w:rPr>
      </w:pPr>
    </w:p>
    <w:p w14:paraId="186D65C4" w14:textId="5ABBFD7E"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42B0BB88" wp14:editId="774CDCB5">
                <wp:extent cx="5897880" cy="167640"/>
                <wp:effectExtent l="0" t="0" r="7620" b="3810"/>
                <wp:docPr id="46" name="Text Box 1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47F4546E"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4.</w:t>
                            </w:r>
                            <w:r>
                              <w:rPr>
                                <w:rFonts w:ascii="Times New Roman"/>
                                <w:b/>
                              </w:rPr>
                              <w:tab/>
                            </w:r>
                            <w:r>
                              <w:rPr>
                                <w:rFonts w:ascii="Times New Roman"/>
                                <w:b/>
                                <w:spacing w:val="-2"/>
                              </w:rPr>
                              <w:t>PHARMACEUTICAL</w:t>
                            </w:r>
                            <w:r>
                              <w:rPr>
                                <w:rFonts w:ascii="Times New Roman"/>
                                <w:b/>
                                <w:spacing w:val="-1"/>
                              </w:rPr>
                              <w:t xml:space="preserve"> FORM</w:t>
                            </w:r>
                            <w:r>
                              <w:rPr>
                                <w:rFonts w:ascii="Times New Roman"/>
                                <w:b/>
                              </w:rPr>
                              <w:t xml:space="preserve"> </w:t>
                            </w:r>
                            <w:r>
                              <w:rPr>
                                <w:rFonts w:ascii="Times New Roman"/>
                                <w:b/>
                                <w:spacing w:val="-2"/>
                              </w:rPr>
                              <w:t>AND</w:t>
                            </w:r>
                            <w:r>
                              <w:rPr>
                                <w:rFonts w:ascii="Times New Roman"/>
                                <w:b/>
                                <w:spacing w:val="-1"/>
                              </w:rPr>
                              <w:t xml:space="preserve"> CONTENTS</w:t>
                            </w:r>
                          </w:p>
                        </w:txbxContent>
                      </wps:txbx>
                      <wps:bodyPr rot="0" vert="horz" wrap="square" lIns="0" tIns="0" rIns="0" bIns="0" anchor="t" anchorCtr="0" upright="1">
                        <a:noAutofit/>
                      </wps:bodyPr>
                    </wps:wsp>
                  </a:graphicData>
                </a:graphic>
              </wp:inline>
            </w:drawing>
          </mc:Choice>
          <mc:Fallback>
            <w:pict>
              <v:shape w14:anchorId="42B0BB88" id="Text Box 154" o:spid="_x0000_s1066"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Gsk0DwIAAPoDAAAOAAAAZHJzL2Uyb0RvYy54bWysU8tu2zAQvBfoPxC817KT1nYEy0HqNEWB&#10;9AGk/QCKoiSiJJdd0pbSr8+Ssp2gvRXVgVhql8Od2eHmerSGHRQGDa7ii9mcM+UkNNp1Ff/x/e7N&#10;mrMQhWuEAacq/qgCv96+frUZfKkuoAfTKGQE4kI5+Ir3MfqyKILslRVhBl45SraAVkTaYlc0KAZC&#10;t6a4mM+XxQDYeASpQqC/t1OSbzN+2yoZv7ZtUJGZilNvMa+Y1zqtxXYjyg6F77U8tiH+oQsrtKNL&#10;z1C3Igq2R/0XlNUSIUAbZxJsAW2rpcociM1i/gebh154lbmQOMGfZQr/D1Z+OTz4b8ji+B5GGmAm&#10;Efw9yJ+BOdj1wnXqBhGGXomGLl4kyYrBh/J4NEkdypBA6uEzNDRksY+QgcYWbVKFeDJCpwE8nkVX&#10;Y2SSfr5bX63Wa0pJyi2Wq+XbPJVClKfTHkP8qMCyFFQcaagZXRzuQ0zdiPJUki5zcKeNyYM1jg0V&#10;X12uriZeYHSTkqksYFfvDLKDSNbIX6ZGmZdlVkcyqNG24utzkSiTGh9ck2+JQpsppk6MO8qTFJm0&#10;iWM9Mt1U/DKLl+SqoXkkwRAmQ9IDoqAH/M3ZQGasePi1F6g4M58ciZ6cewrwFNSnQDhJRyseOZvC&#10;XZwcvveou56Qp7E6uKHBtDpr9tzFsV8yWJby+BiSg1/uc9Xzk90+AQ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CbGsk0DwIA&#10;APoDAAAOAAAAAAAAAAAAAAAAAC4CAABkcnMvZTJvRG9jLnhtbFBLAQItABQABgAIAAAAIQADFS6c&#10;3AAAAAQBAAAPAAAAAAAAAAAAAAAAAGkEAABkcnMvZG93bnJldi54bWxQSwUGAAAAAAQABADzAAAA&#10;cgUAAAAA&#10;" filled="f" strokeweight=".20497mm">
                <v:textbox inset="0,0,0,0">
                  <w:txbxContent>
                    <w:p w14:paraId="47F4546E"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4.</w:t>
                      </w:r>
                      <w:r>
                        <w:rPr>
                          <w:rFonts w:ascii="Times New Roman"/>
                          <w:b/>
                        </w:rPr>
                        <w:tab/>
                      </w:r>
                      <w:r>
                        <w:rPr>
                          <w:rFonts w:ascii="Times New Roman"/>
                          <w:b/>
                          <w:spacing w:val="-2"/>
                        </w:rPr>
                        <w:t>PHARMACEUTICAL</w:t>
                      </w:r>
                      <w:r>
                        <w:rPr>
                          <w:rFonts w:ascii="Times New Roman"/>
                          <w:b/>
                          <w:spacing w:val="-1"/>
                        </w:rPr>
                        <w:t xml:space="preserve"> FORM</w:t>
                      </w:r>
                      <w:r>
                        <w:rPr>
                          <w:rFonts w:ascii="Times New Roman"/>
                          <w:b/>
                        </w:rPr>
                        <w:t xml:space="preserve"> </w:t>
                      </w:r>
                      <w:r>
                        <w:rPr>
                          <w:rFonts w:ascii="Times New Roman"/>
                          <w:b/>
                          <w:spacing w:val="-2"/>
                        </w:rPr>
                        <w:t>AND</w:t>
                      </w:r>
                      <w:r>
                        <w:rPr>
                          <w:rFonts w:ascii="Times New Roman"/>
                          <w:b/>
                          <w:spacing w:val="-1"/>
                        </w:rPr>
                        <w:t xml:space="preserve"> CONTENTS</w:t>
                      </w:r>
                    </w:p>
                  </w:txbxContent>
                </v:textbox>
                <w10:anchorlock/>
              </v:shape>
            </w:pict>
          </mc:Fallback>
        </mc:AlternateContent>
      </w:r>
    </w:p>
    <w:p w14:paraId="37E5C1CE" w14:textId="77777777" w:rsidR="00D15122" w:rsidRPr="003E37B0" w:rsidRDefault="00D15122" w:rsidP="00FA4903">
      <w:pPr>
        <w:widowControl/>
        <w:rPr>
          <w:rFonts w:ascii="Times New Roman" w:eastAsia="Times New Roman" w:hAnsi="Times New Roman"/>
        </w:rPr>
      </w:pPr>
    </w:p>
    <w:p w14:paraId="0448DF1F" w14:textId="77777777" w:rsidR="00A74D13" w:rsidRDefault="009B0756" w:rsidP="00AC3A35">
      <w:pPr>
        <w:pStyle w:val="BodyText"/>
        <w:widowControl/>
        <w:ind w:left="0"/>
      </w:pPr>
      <w:r w:rsidRPr="003E37B0">
        <w:t xml:space="preserve">Concentrate for solution for infusion </w:t>
      </w:r>
    </w:p>
    <w:p w14:paraId="7AA44F39" w14:textId="750D3CFF" w:rsidR="00D15122" w:rsidRPr="003E37B0" w:rsidRDefault="009B0756" w:rsidP="00FA4903">
      <w:pPr>
        <w:pStyle w:val="BodyText"/>
        <w:widowControl/>
        <w:ind w:left="0" w:right="6025"/>
      </w:pPr>
      <w:r w:rsidRPr="003E37B0">
        <w:t>1 vial of 16</w:t>
      </w:r>
      <w:r w:rsidR="00C77024">
        <w:t> </w:t>
      </w:r>
      <w:r w:rsidRPr="003E37B0">
        <w:t>ml</w:t>
      </w:r>
    </w:p>
    <w:p w14:paraId="0C8028EF" w14:textId="7489EEF2" w:rsidR="00D15122" w:rsidRPr="003E37B0" w:rsidRDefault="009B0756" w:rsidP="00FA4903">
      <w:pPr>
        <w:pStyle w:val="BodyText"/>
        <w:widowControl/>
        <w:ind w:left="0"/>
      </w:pPr>
      <w:r w:rsidRPr="003E37B0">
        <w:t>400</w:t>
      </w:r>
      <w:r w:rsidR="00C77024">
        <w:t> </w:t>
      </w:r>
      <w:r w:rsidRPr="003E37B0">
        <w:t>mg/16</w:t>
      </w:r>
      <w:r w:rsidR="00C77024">
        <w:t> </w:t>
      </w:r>
      <w:r w:rsidRPr="003E37B0">
        <w:t>ml</w:t>
      </w:r>
    </w:p>
    <w:p w14:paraId="2BAF099B" w14:textId="77777777" w:rsidR="00D15122" w:rsidRPr="003E37B0" w:rsidRDefault="00D15122" w:rsidP="00FA4903">
      <w:pPr>
        <w:widowControl/>
        <w:rPr>
          <w:rFonts w:ascii="Times New Roman" w:eastAsia="Times New Roman" w:hAnsi="Times New Roman"/>
        </w:rPr>
      </w:pPr>
    </w:p>
    <w:p w14:paraId="75103C4C" w14:textId="77777777" w:rsidR="00D15122" w:rsidRPr="003E37B0" w:rsidRDefault="00D15122" w:rsidP="00FA4903">
      <w:pPr>
        <w:widowControl/>
        <w:rPr>
          <w:rFonts w:ascii="Times New Roman" w:eastAsia="Times New Roman" w:hAnsi="Times New Roman"/>
        </w:rPr>
      </w:pPr>
    </w:p>
    <w:p w14:paraId="0AE62A45" w14:textId="1387144F"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1117224E" wp14:editId="56479760">
                <wp:extent cx="5897880" cy="167640"/>
                <wp:effectExtent l="0" t="0" r="7620" b="3810"/>
                <wp:docPr id="45" name="Text Box 1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5CAA3AE0"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5.</w:t>
                            </w:r>
                            <w:r>
                              <w:rPr>
                                <w:rFonts w:ascii="Times New Roman"/>
                                <w:b/>
                              </w:rPr>
                              <w:tab/>
                            </w:r>
                            <w:r>
                              <w:rPr>
                                <w:rFonts w:ascii="Times New Roman"/>
                                <w:b/>
                                <w:spacing w:val="-1"/>
                              </w:rPr>
                              <w:t xml:space="preserve">METHOD </w:t>
                            </w:r>
                            <w:r>
                              <w:rPr>
                                <w:rFonts w:ascii="Times New Roman"/>
                                <w:b/>
                                <w:spacing w:val="-2"/>
                              </w:rPr>
                              <w:t>AND</w:t>
                            </w:r>
                            <w:r>
                              <w:rPr>
                                <w:rFonts w:ascii="Times New Roman"/>
                                <w:b/>
                                <w:spacing w:val="-1"/>
                              </w:rPr>
                              <w:t xml:space="preserve"> ROUTE(S)</w:t>
                            </w:r>
                            <w:r>
                              <w:rPr>
                                <w:rFonts w:ascii="Times New Roman"/>
                                <w:b/>
                                <w:spacing w:val="1"/>
                              </w:rPr>
                              <w:t xml:space="preserve"> </w:t>
                            </w:r>
                            <w:r>
                              <w:rPr>
                                <w:rFonts w:ascii="Times New Roman"/>
                                <w:b/>
                                <w:spacing w:val="-1"/>
                              </w:rPr>
                              <w:t>OF</w:t>
                            </w:r>
                            <w:r>
                              <w:rPr>
                                <w:rFonts w:ascii="Times New Roman"/>
                                <w:b/>
                                <w:spacing w:val="2"/>
                              </w:rPr>
                              <w:t xml:space="preserve"> </w:t>
                            </w:r>
                            <w:r>
                              <w:rPr>
                                <w:rFonts w:ascii="Times New Roman"/>
                                <w:b/>
                                <w:spacing w:val="-1"/>
                              </w:rPr>
                              <w:t>ADMINISTRATION</w:t>
                            </w:r>
                          </w:p>
                        </w:txbxContent>
                      </wps:txbx>
                      <wps:bodyPr rot="0" vert="horz" wrap="square" lIns="0" tIns="0" rIns="0" bIns="0" anchor="t" anchorCtr="0" upright="1">
                        <a:noAutofit/>
                      </wps:bodyPr>
                    </wps:wsp>
                  </a:graphicData>
                </a:graphic>
              </wp:inline>
            </w:drawing>
          </mc:Choice>
          <mc:Fallback>
            <w:pict>
              <v:shape w14:anchorId="1117224E" id="Text Box 153" o:spid="_x0000_s1067"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DTbKEAIAAPoDAAAOAAAAZHJzL2Uyb0RvYy54bWysU9tu2zAMfR+wfxD0vjhJtyQ14hRdug4D&#10;ugvQ7QNkWbaFyaJGKbGzry8lO2mxvQ3Tg0CJ1CF5eLS9GTrDjgq9BlvwxWzOmbISKm2bgv/4fv9m&#10;w5kPwlbCgFUFPynPb3avX217l6sltGAqhYxArM97V/A2BJdnmZet6oSfgVOWnDVgJwIdsckqFD2h&#10;dyZbzuerrAesHIJU3tPt3ejku4Rf10qGr3XtVWCm4FRbSDumvYx7ttuKvEHhWi2nMsQ/VNEJbSnp&#10;BepOBMEOqP+C6rRE8FCHmYQug7rWUqUeqJvF/I9uHlvhVOqFyPHuQpP/f7Dyy/HRfUMWhvcw0ABT&#10;E949gPzpmYV9K2yjbhGhb5WoKPEiUpb1zufT00i1z30EKfvPUNGQxSFAAhpq7CIr1CcjdBrA6UK6&#10;GgKTdPluc73ebMglybdYrVdv01QykZ9fO/Tho4KORaPgSENN6OL44EOsRuTnkJjMwr02Jg3WWNYX&#10;fH21vh77AqOr6IxhHptyb5AdRZRGWqk18rwM63QggRrdFXxzCRJ5ZOODrVKWILQZbarE2ImeyMjI&#10;TRjKgemq4FfLmCHSVUJ1IsIQRkHSByKjBfzNWU9iLLj/dRCoODOfLJEelXs28GyUZ0NYSU8LHjgb&#10;zX0YFX5wqJuWkMexWrilwdQ6cfZcxVQvCSxROX2GqOCX5xT1/GV3T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Tg02yhAC&#10;AAD6AwAADgAAAAAAAAAAAAAAAAAuAgAAZHJzL2Uyb0RvYy54bWxQSwECLQAUAAYACAAAACEAAxUu&#10;nNwAAAAEAQAADwAAAAAAAAAAAAAAAABqBAAAZHJzL2Rvd25yZXYueG1sUEsFBgAAAAAEAAQA8wAA&#10;AHMFAAAAAA==&#10;" filled="f" strokeweight=".20497mm">
                <v:textbox inset="0,0,0,0">
                  <w:txbxContent>
                    <w:p w14:paraId="5CAA3AE0"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5.</w:t>
                      </w:r>
                      <w:r>
                        <w:rPr>
                          <w:rFonts w:ascii="Times New Roman"/>
                          <w:b/>
                        </w:rPr>
                        <w:tab/>
                      </w:r>
                      <w:r>
                        <w:rPr>
                          <w:rFonts w:ascii="Times New Roman"/>
                          <w:b/>
                          <w:spacing w:val="-1"/>
                        </w:rPr>
                        <w:t xml:space="preserve">METHOD </w:t>
                      </w:r>
                      <w:r>
                        <w:rPr>
                          <w:rFonts w:ascii="Times New Roman"/>
                          <w:b/>
                          <w:spacing w:val="-2"/>
                        </w:rPr>
                        <w:t>AND</w:t>
                      </w:r>
                      <w:r>
                        <w:rPr>
                          <w:rFonts w:ascii="Times New Roman"/>
                          <w:b/>
                          <w:spacing w:val="-1"/>
                        </w:rPr>
                        <w:t xml:space="preserve"> ROUTE(S)</w:t>
                      </w:r>
                      <w:r>
                        <w:rPr>
                          <w:rFonts w:ascii="Times New Roman"/>
                          <w:b/>
                          <w:spacing w:val="1"/>
                        </w:rPr>
                        <w:t xml:space="preserve"> </w:t>
                      </w:r>
                      <w:r>
                        <w:rPr>
                          <w:rFonts w:ascii="Times New Roman"/>
                          <w:b/>
                          <w:spacing w:val="-1"/>
                        </w:rPr>
                        <w:t>OF</w:t>
                      </w:r>
                      <w:r>
                        <w:rPr>
                          <w:rFonts w:ascii="Times New Roman"/>
                          <w:b/>
                          <w:spacing w:val="2"/>
                        </w:rPr>
                        <w:t xml:space="preserve"> </w:t>
                      </w:r>
                      <w:r>
                        <w:rPr>
                          <w:rFonts w:ascii="Times New Roman"/>
                          <w:b/>
                          <w:spacing w:val="-1"/>
                        </w:rPr>
                        <w:t>ADMINISTRATION</w:t>
                      </w:r>
                    </w:p>
                  </w:txbxContent>
                </v:textbox>
                <w10:anchorlock/>
              </v:shape>
            </w:pict>
          </mc:Fallback>
        </mc:AlternateContent>
      </w:r>
    </w:p>
    <w:p w14:paraId="3AF059E1" w14:textId="77777777" w:rsidR="00D15122" w:rsidRPr="003E37B0" w:rsidRDefault="00D15122" w:rsidP="00FA4903">
      <w:pPr>
        <w:widowControl/>
        <w:rPr>
          <w:rFonts w:ascii="Times New Roman" w:eastAsia="Times New Roman" w:hAnsi="Times New Roman"/>
        </w:rPr>
      </w:pPr>
    </w:p>
    <w:p w14:paraId="31B4EB26" w14:textId="77777777" w:rsidR="00A74D13" w:rsidRDefault="009B0756" w:rsidP="00FA4903">
      <w:pPr>
        <w:pStyle w:val="BodyText"/>
        <w:widowControl/>
        <w:ind w:left="0" w:right="5973"/>
      </w:pPr>
      <w:r w:rsidRPr="003E37B0">
        <w:t xml:space="preserve">For intravenous use after dilution </w:t>
      </w:r>
    </w:p>
    <w:p w14:paraId="04ADE58D" w14:textId="77777777" w:rsidR="00D15122" w:rsidRPr="003E37B0" w:rsidRDefault="009B0756" w:rsidP="00FA4903">
      <w:pPr>
        <w:pStyle w:val="BodyText"/>
        <w:widowControl/>
        <w:ind w:left="0" w:right="5973"/>
      </w:pPr>
      <w:r w:rsidRPr="003E37B0">
        <w:t>Read the package leaflet before use</w:t>
      </w:r>
    </w:p>
    <w:p w14:paraId="1E4C1669" w14:textId="77777777" w:rsidR="00D15122" w:rsidRPr="003E37B0" w:rsidRDefault="00D15122" w:rsidP="00FA4903">
      <w:pPr>
        <w:widowControl/>
        <w:rPr>
          <w:rFonts w:ascii="Times New Roman" w:eastAsia="Times New Roman" w:hAnsi="Times New Roman"/>
        </w:rPr>
      </w:pPr>
    </w:p>
    <w:p w14:paraId="680478DB" w14:textId="77777777" w:rsidR="00D15122" w:rsidRPr="003E37B0" w:rsidRDefault="00D15122" w:rsidP="00FA4903">
      <w:pPr>
        <w:widowControl/>
        <w:rPr>
          <w:rFonts w:ascii="Times New Roman" w:eastAsia="Times New Roman" w:hAnsi="Times New Roman"/>
        </w:rPr>
      </w:pPr>
    </w:p>
    <w:p w14:paraId="0E9D6B0A" w14:textId="1EF75631" w:rsidR="00D15122" w:rsidRPr="003E37B0" w:rsidRDefault="002D0E76" w:rsidP="00FA4903">
      <w:pPr>
        <w:widowControl/>
        <w:spacing w:line="200" w:lineRule="atLeast"/>
        <w:rPr>
          <w:rFonts w:ascii="Times New Roman" w:eastAsia="Times New Roman" w:hAnsi="Times New Roman"/>
        </w:rPr>
      </w:pPr>
      <w:r>
        <w:rPr>
          <w:noProof/>
        </w:rPr>
        <mc:AlternateContent>
          <mc:Choice Requires="wpg">
            <w:drawing>
              <wp:inline distT="0" distB="0" distL="0" distR="0" wp14:anchorId="3F8BD244" wp14:editId="0157C398">
                <wp:extent cx="5911850" cy="335280"/>
                <wp:effectExtent l="10160" t="10160" r="2540" b="6985"/>
                <wp:docPr id="2" name="Group 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911850" cy="335280"/>
                          <a:chOff x="0" y="0"/>
                          <a:chExt cx="9310" cy="528"/>
                        </a:xfrm>
                      </wpg:grpSpPr>
                      <wpg:grpSp>
                        <wpg:cNvPr id="3" name="Group 35"/>
                        <wpg:cNvGrpSpPr>
                          <a:grpSpLocks/>
                        </wpg:cNvGrpSpPr>
                        <wpg:grpSpPr bwMode="auto">
                          <a:xfrm>
                            <a:off x="6" y="6"/>
                            <a:ext cx="9298" cy="2"/>
                            <a:chOff x="6" y="6"/>
                            <a:chExt cx="9298" cy="2"/>
                          </a:xfrm>
                        </wpg:grpSpPr>
                        <wps:wsp>
                          <wps:cNvPr id="4" name="Freeform 36"/>
                          <wps:cNvSpPr>
                            <a:spLocks/>
                          </wps:cNvSpPr>
                          <wps:spPr bwMode="auto">
                            <a:xfrm>
                              <a:off x="6" y="6"/>
                              <a:ext cx="9298" cy="2"/>
                            </a:xfrm>
                            <a:custGeom>
                              <a:avLst/>
                              <a:gdLst>
                                <a:gd name="T0" fmla="*/ 0 w 9298"/>
                                <a:gd name="T1" fmla="*/ 0 h 2"/>
                                <a:gd name="T2" fmla="*/ 9297 w 9298"/>
                                <a:gd name="T3" fmla="*/ 0 h 2"/>
                                <a:gd name="T4" fmla="*/ 0 60000 65536"/>
                                <a:gd name="T5" fmla="*/ 0 60000 65536"/>
                              </a:gdLst>
                              <a:ahLst/>
                              <a:cxnLst>
                                <a:cxn ang="T4">
                                  <a:pos x="T0" y="T1"/>
                                </a:cxn>
                                <a:cxn ang="T5">
                                  <a:pos x="T2" y="T3"/>
                                </a:cxn>
                              </a:cxnLst>
                              <a:rect l="0" t="0" r="r" b="b"/>
                              <a:pathLst>
                                <a:path w="9298" h="2">
                                  <a:moveTo>
                                    <a:pt x="0" y="0"/>
                                  </a:moveTo>
                                  <a:lnTo>
                                    <a:pt x="9297"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5" name="Group 33"/>
                        <wpg:cNvGrpSpPr>
                          <a:grpSpLocks/>
                        </wpg:cNvGrpSpPr>
                        <wpg:grpSpPr bwMode="auto">
                          <a:xfrm>
                            <a:off x="11" y="11"/>
                            <a:ext cx="2" cy="507"/>
                            <a:chOff x="11" y="11"/>
                            <a:chExt cx="2" cy="507"/>
                          </a:xfrm>
                        </wpg:grpSpPr>
                        <wps:wsp>
                          <wps:cNvPr id="6" name="Freeform 34"/>
                          <wps:cNvSpPr>
                            <a:spLocks/>
                          </wps:cNvSpPr>
                          <wps:spPr bwMode="auto">
                            <a:xfrm>
                              <a:off x="11" y="11"/>
                              <a:ext cx="2" cy="507"/>
                            </a:xfrm>
                            <a:custGeom>
                              <a:avLst/>
                              <a:gdLst>
                                <a:gd name="T0" fmla="*/ 0 w 2"/>
                                <a:gd name="T1" fmla="*/ 11 h 507"/>
                                <a:gd name="T2" fmla="*/ 0 w 2"/>
                                <a:gd name="T3" fmla="*/ 517 h 507"/>
                                <a:gd name="T4" fmla="*/ 0 60000 65536"/>
                                <a:gd name="T5" fmla="*/ 0 60000 65536"/>
                              </a:gdLst>
                              <a:ahLst/>
                              <a:cxnLst>
                                <a:cxn ang="T4">
                                  <a:pos x="T0" y="T1"/>
                                </a:cxn>
                                <a:cxn ang="T5">
                                  <a:pos x="T2" y="T3"/>
                                </a:cxn>
                              </a:cxnLst>
                              <a:rect l="0" t="0" r="r" b="b"/>
                              <a:pathLst>
                                <a:path w="2" h="507">
                                  <a:moveTo>
                                    <a:pt x="0" y="0"/>
                                  </a:moveTo>
                                  <a:lnTo>
                                    <a:pt x="0" y="506"/>
                                  </a:lnTo>
                                </a:path>
                              </a:pathLst>
                            </a:custGeom>
                            <a:noFill/>
                            <a:ln w="7379">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 name="Group 31"/>
                        <wpg:cNvGrpSpPr>
                          <a:grpSpLocks/>
                        </wpg:cNvGrpSpPr>
                        <wpg:grpSpPr bwMode="auto">
                          <a:xfrm>
                            <a:off x="6" y="522"/>
                            <a:ext cx="9298" cy="2"/>
                            <a:chOff x="6" y="522"/>
                            <a:chExt cx="9298" cy="2"/>
                          </a:xfrm>
                        </wpg:grpSpPr>
                        <wps:wsp>
                          <wps:cNvPr id="8" name="Freeform 32"/>
                          <wps:cNvSpPr>
                            <a:spLocks/>
                          </wps:cNvSpPr>
                          <wps:spPr bwMode="auto">
                            <a:xfrm>
                              <a:off x="6" y="522"/>
                              <a:ext cx="9298" cy="2"/>
                            </a:xfrm>
                            <a:custGeom>
                              <a:avLst/>
                              <a:gdLst>
                                <a:gd name="T0" fmla="*/ 0 w 9298"/>
                                <a:gd name="T1" fmla="*/ 0 h 2"/>
                                <a:gd name="T2" fmla="*/ 9297 w 9298"/>
                                <a:gd name="T3" fmla="*/ 0 h 2"/>
                                <a:gd name="T4" fmla="*/ 0 60000 65536"/>
                                <a:gd name="T5" fmla="*/ 0 60000 65536"/>
                              </a:gdLst>
                              <a:ahLst/>
                              <a:cxnLst>
                                <a:cxn ang="T4">
                                  <a:pos x="T0" y="T1"/>
                                </a:cxn>
                                <a:cxn ang="T5">
                                  <a:pos x="T2" y="T3"/>
                                </a:cxn>
                              </a:cxnLst>
                              <a:rect l="0" t="0" r="r" b="b"/>
                              <a:pathLst>
                                <a:path w="9298" h="2">
                                  <a:moveTo>
                                    <a:pt x="0" y="0"/>
                                  </a:moveTo>
                                  <a:lnTo>
                                    <a:pt x="9297"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 name="Group 27"/>
                        <wpg:cNvGrpSpPr>
                          <a:grpSpLocks/>
                        </wpg:cNvGrpSpPr>
                        <wpg:grpSpPr bwMode="auto">
                          <a:xfrm>
                            <a:off x="9299" y="11"/>
                            <a:ext cx="2" cy="507"/>
                            <a:chOff x="9299" y="11"/>
                            <a:chExt cx="2" cy="507"/>
                          </a:xfrm>
                        </wpg:grpSpPr>
                        <wps:wsp>
                          <wps:cNvPr id="10" name="Freeform 30"/>
                          <wps:cNvSpPr>
                            <a:spLocks/>
                          </wps:cNvSpPr>
                          <wps:spPr bwMode="auto">
                            <a:xfrm>
                              <a:off x="9299" y="11"/>
                              <a:ext cx="2" cy="507"/>
                            </a:xfrm>
                            <a:custGeom>
                              <a:avLst/>
                              <a:gdLst>
                                <a:gd name="T0" fmla="*/ 0 w 2"/>
                                <a:gd name="T1" fmla="*/ 11 h 507"/>
                                <a:gd name="T2" fmla="*/ 0 w 2"/>
                                <a:gd name="T3" fmla="*/ 517 h 507"/>
                                <a:gd name="T4" fmla="*/ 0 60000 65536"/>
                                <a:gd name="T5" fmla="*/ 0 60000 65536"/>
                              </a:gdLst>
                              <a:ahLst/>
                              <a:cxnLst>
                                <a:cxn ang="T4">
                                  <a:pos x="T0" y="T1"/>
                                </a:cxn>
                                <a:cxn ang="T5">
                                  <a:pos x="T2" y="T3"/>
                                </a:cxn>
                              </a:cxnLst>
                              <a:rect l="0" t="0" r="r" b="b"/>
                              <a:pathLst>
                                <a:path w="2" h="507">
                                  <a:moveTo>
                                    <a:pt x="0" y="0"/>
                                  </a:moveTo>
                                  <a:lnTo>
                                    <a:pt x="0" y="506"/>
                                  </a:lnTo>
                                </a:path>
                              </a:pathLst>
                            </a:custGeom>
                            <a:noFill/>
                            <a:ln w="7379">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1" name="Text Box 29"/>
                          <wps:cNvSpPr txBox="1">
                            <a:spLocks noChangeArrowheads="1"/>
                          </wps:cNvSpPr>
                          <wps:spPr bwMode="auto">
                            <a:xfrm>
                              <a:off x="119" y="37"/>
                              <a:ext cx="166" cy="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D9FB4C" w14:textId="77777777" w:rsidR="00795170" w:rsidRDefault="00795170">
                                <w:pPr>
                                  <w:spacing w:line="221" w:lineRule="exact"/>
                                  <w:rPr>
                                    <w:rFonts w:ascii="Times New Roman" w:eastAsia="Times New Roman" w:hAnsi="Times New Roman"/>
                                  </w:rPr>
                                </w:pPr>
                                <w:r>
                                  <w:rPr>
                                    <w:rFonts w:ascii="Times New Roman"/>
                                    <w:b/>
                                  </w:rPr>
                                  <w:t>6.</w:t>
                                </w:r>
                              </w:p>
                            </w:txbxContent>
                          </wps:txbx>
                          <wps:bodyPr rot="0" vert="horz" wrap="square" lIns="0" tIns="0" rIns="0" bIns="0" anchor="t" anchorCtr="0" upright="1">
                            <a:noAutofit/>
                          </wps:bodyPr>
                        </wps:wsp>
                        <wps:wsp>
                          <wps:cNvPr id="12" name="Text Box 28"/>
                          <wps:cNvSpPr txBox="1">
                            <a:spLocks noChangeArrowheads="1"/>
                          </wps:cNvSpPr>
                          <wps:spPr bwMode="auto">
                            <a:xfrm>
                              <a:off x="685" y="37"/>
                              <a:ext cx="8355" cy="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27C3B3" w14:textId="77777777" w:rsidR="00795170" w:rsidRDefault="00795170">
                                <w:pPr>
                                  <w:spacing w:line="225" w:lineRule="exact"/>
                                  <w:rPr>
                                    <w:rFonts w:ascii="Times New Roman" w:eastAsia="Times New Roman" w:hAnsi="Times New Roman"/>
                                  </w:rPr>
                                </w:pPr>
                                <w:r>
                                  <w:rPr>
                                    <w:rFonts w:ascii="Times New Roman"/>
                                    <w:b/>
                                    <w:spacing w:val="-1"/>
                                  </w:rPr>
                                  <w:t xml:space="preserve">SPECIAL </w:t>
                                </w:r>
                                <w:r>
                                  <w:rPr>
                                    <w:rFonts w:ascii="Times New Roman"/>
                                    <w:b/>
                                    <w:spacing w:val="-2"/>
                                  </w:rPr>
                                  <w:t xml:space="preserve">WARNING </w:t>
                                </w:r>
                                <w:r>
                                  <w:rPr>
                                    <w:rFonts w:ascii="Times New Roman"/>
                                    <w:b/>
                                    <w:spacing w:val="-1"/>
                                  </w:rPr>
                                  <w:t xml:space="preserve">THAT </w:t>
                                </w:r>
                                <w:r>
                                  <w:rPr>
                                    <w:rFonts w:ascii="Times New Roman"/>
                                    <w:b/>
                                  </w:rPr>
                                  <w:t>THE</w:t>
                                </w:r>
                                <w:r>
                                  <w:rPr>
                                    <w:rFonts w:ascii="Times New Roman"/>
                                    <w:b/>
                                    <w:spacing w:val="-1"/>
                                  </w:rPr>
                                  <w:t xml:space="preserve"> MEDICINAL</w:t>
                                </w:r>
                                <w:r>
                                  <w:rPr>
                                    <w:rFonts w:ascii="Times New Roman"/>
                                    <w:b/>
                                    <w:spacing w:val="-4"/>
                                  </w:rPr>
                                  <w:t xml:space="preserve"> </w:t>
                                </w:r>
                                <w:r>
                                  <w:rPr>
                                    <w:rFonts w:ascii="Times New Roman"/>
                                    <w:b/>
                                    <w:spacing w:val="-1"/>
                                  </w:rPr>
                                  <w:t>PRODUCT MUST</w:t>
                                </w:r>
                                <w:r>
                                  <w:rPr>
                                    <w:rFonts w:ascii="Times New Roman"/>
                                    <w:b/>
                                    <w:spacing w:val="-4"/>
                                  </w:rPr>
                                  <w:t xml:space="preserve"> </w:t>
                                </w:r>
                                <w:r>
                                  <w:rPr>
                                    <w:rFonts w:ascii="Times New Roman"/>
                                    <w:b/>
                                  </w:rPr>
                                  <w:t>BE</w:t>
                                </w:r>
                                <w:r>
                                  <w:rPr>
                                    <w:rFonts w:ascii="Times New Roman"/>
                                    <w:b/>
                                    <w:spacing w:val="-1"/>
                                  </w:rPr>
                                  <w:t xml:space="preserve"> </w:t>
                                </w:r>
                                <w:r>
                                  <w:rPr>
                                    <w:rFonts w:ascii="Times New Roman"/>
                                    <w:b/>
                                    <w:spacing w:val="-2"/>
                                  </w:rPr>
                                  <w:t>STORED</w:t>
                                </w:r>
                                <w:r>
                                  <w:rPr>
                                    <w:rFonts w:ascii="Times New Roman"/>
                                    <w:b/>
                                    <w:spacing w:val="-1"/>
                                  </w:rPr>
                                  <w:t xml:space="preserve"> OUT</w:t>
                                </w:r>
                              </w:p>
                              <w:p w14:paraId="418BA25D" w14:textId="77777777" w:rsidR="00795170" w:rsidRDefault="00795170">
                                <w:pPr>
                                  <w:spacing w:line="248" w:lineRule="exact"/>
                                  <w:rPr>
                                    <w:rFonts w:ascii="Times New Roman" w:eastAsia="Times New Roman" w:hAnsi="Times New Roman"/>
                                  </w:rPr>
                                </w:pPr>
                                <w:r>
                                  <w:rPr>
                                    <w:rFonts w:ascii="Times New Roman"/>
                                    <w:b/>
                                    <w:spacing w:val="-1"/>
                                  </w:rPr>
                                  <w:t>OF</w:t>
                                </w:r>
                                <w:r>
                                  <w:rPr>
                                    <w:rFonts w:ascii="Times New Roman"/>
                                    <w:b/>
                                    <w:spacing w:val="2"/>
                                  </w:rPr>
                                  <w:t xml:space="preserve"> </w:t>
                                </w:r>
                                <w:r>
                                  <w:rPr>
                                    <w:rFonts w:ascii="Times New Roman"/>
                                    <w:b/>
                                  </w:rPr>
                                  <w:t>THE</w:t>
                                </w:r>
                                <w:r>
                                  <w:rPr>
                                    <w:rFonts w:ascii="Times New Roman"/>
                                    <w:b/>
                                    <w:spacing w:val="-1"/>
                                  </w:rPr>
                                  <w:t xml:space="preserve"> SIGHT </w:t>
                                </w:r>
                                <w:r>
                                  <w:rPr>
                                    <w:rFonts w:ascii="Times New Roman"/>
                                    <w:b/>
                                    <w:spacing w:val="-2"/>
                                  </w:rPr>
                                  <w:t>AND</w:t>
                                </w:r>
                                <w:r>
                                  <w:rPr>
                                    <w:rFonts w:ascii="Times New Roman"/>
                                    <w:b/>
                                    <w:spacing w:val="-1"/>
                                  </w:rPr>
                                  <w:t xml:space="preserve"> </w:t>
                                </w:r>
                                <w:r>
                                  <w:rPr>
                                    <w:rFonts w:ascii="Times New Roman"/>
                                    <w:b/>
                                    <w:spacing w:val="-2"/>
                                  </w:rPr>
                                  <w:t>REACH</w:t>
                                </w:r>
                                <w:r>
                                  <w:rPr>
                                    <w:rFonts w:ascii="Times New Roman"/>
                                    <w:b/>
                                    <w:spacing w:val="1"/>
                                  </w:rPr>
                                  <w:t xml:space="preserve"> </w:t>
                                </w:r>
                                <w:r>
                                  <w:rPr>
                                    <w:rFonts w:ascii="Times New Roman"/>
                                    <w:b/>
                                    <w:spacing w:val="-1"/>
                                  </w:rPr>
                                  <w:t>OF</w:t>
                                </w:r>
                                <w:r>
                                  <w:rPr>
                                    <w:rFonts w:ascii="Times New Roman"/>
                                    <w:b/>
                                    <w:spacing w:val="2"/>
                                  </w:rPr>
                                  <w:t xml:space="preserve"> </w:t>
                                </w:r>
                                <w:r>
                                  <w:rPr>
                                    <w:rFonts w:ascii="Times New Roman"/>
                                    <w:b/>
                                    <w:spacing w:val="-2"/>
                                  </w:rPr>
                                  <w:t>CHILDREN</w:t>
                                </w:r>
                              </w:p>
                            </w:txbxContent>
                          </wps:txbx>
                          <wps:bodyPr rot="0" vert="horz" wrap="square" lIns="0" tIns="0" rIns="0" bIns="0" anchor="t" anchorCtr="0" upright="1">
                            <a:noAutofit/>
                          </wps:bodyPr>
                        </wps:wsp>
                      </wpg:grpSp>
                    </wpg:wgp>
                  </a:graphicData>
                </a:graphic>
              </wp:inline>
            </w:drawing>
          </mc:Choice>
          <mc:Fallback>
            <w:pict>
              <v:group w14:anchorId="3F8BD244" id="Group 26" o:spid="_x0000_s1068" style="width:465.5pt;height:26.4pt;mso-position-horizontal-relative:char;mso-position-vertical-relative:line" coordsize="9310,5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R5wDNQUAAKscAAAOAAAAZHJzL2Uyb0RvYy54bWzsWdlu4zYUfS/QfyD0WKBjy7bs2IgzmGYm&#10;QYFpO8C4H0BrsYTKokrKkTNf33NJanXSZnGMFnUeHEq8JO96SB5dvt9vU3YXSpWIbOm474YOCzNf&#10;BEm2WTq/r25+vHCYKngW8FRk4dK5D5Xz/ur77y7LfBGORCzSIJQMk2RqUeZLJy6KfDEYKD8Ot1y9&#10;E3mYoTMScssLPMrNIJC8xOzbdDAaDqeDUsggl8IPlcLbj6bTudLzR1HoF79FkQoLli4d6FboX6l/&#10;1/Q7uLrki43keZz4Vg3+Ai22PMmwaD3VR15wtpPJwVTbxJdCiah454vtQERR4ofaBljjDnvW3Eqx&#10;y7Utm0W5yWs3wbU9P714Wv/Xu1uZf82/SKM9mp+F/4eCXwZlvlm0++l5Y4TZuvxFBIgn3xVCG76P&#10;5JamgElsr/17X/s33BfMx0tv7roXHsLgo2889kYXNgB+jCgdDPPjT3bgfOzaURhDMRvwhVlQK2mV&#10;oqBbDU0Tyn+RLAmwmMMyvoW+2qVs7NEkffsoeseyf+ow2Dg1+VXZPx/NUQ5k/Mh01HZ3xFt2dwc8&#10;ajVqRzXpoV6XHl9jnoc66xSF33pwUnnwRoYh1SMba+vKXEtVGaTa6dPqITGFLPvHxOl44hHH1X7g&#10;C3+nittQ6NTjd59VYQo6QEsndGDjvkL+RNsUtf3DgA1ZyXQsrHAl43ZkYmajtKknGbUEMMHskXmQ&#10;ba21HpgHzmwJTIf4Y1PPMx5FGtYLen8nCDdsKkN5XNnu7zNrPFqMEw6vJrpEc6GoxsgVSMGVawsJ&#10;YuSqRtrrSMNmkh63pbFys4wEyPbhVToM8Lo2WZ7zgrSjRajJyqVjKiGmQqDXW3EXroQWKHowgKWa&#10;3jRrS1EEtHIaRSBoutGgZTRI1EuTxq1UycRNkqY6/GlGCs3G06lWRYk0CaiTtFFys75OJbvjtH3o&#10;P+uGjhhgOgv0ZHHIg0+2XfAkNW2tmgZUUwQEPWqxFsE9CkIKsylhE0UjFvKbw0psSEtH/bnjMnRY&#10;+nOGkp67kwkiV+iHiTcb4UG2e9btHp75mGrpFA5SgJrXhdn1drlMNjFWcrW5mfgABI8SqhtgaaWV&#10;fQCq6FYHVTVI1uhp4QGJ2gFYnS5vCbAuihV5iX/a8RVSIFsJX73hzLyvEbYn32BsdwRC9fDGcgKI&#10;BfQZHzYQOyErjg2xPVc87LraEd3CeRbGHuBnG2Bdl8WsjlMDeYhHCxvLQxBuo6vnzh6e5X+PsHAj&#10;4JX8+3KANRuFN9QbvQYxgl80XoKvs/kZX1+Or9joOviqYe8t8dWcw7yRreEKJMzG/fgRth7QAGxv&#10;SA0s/aP7CRAWp+8+wmr7jo2wT3Ne7YlXQKx2rt4BGwRto+wQ8HgAw22IpUPU+RiLs975GHs+xjrz&#10;CiAMTzDSp8i3hFmUH9Z8zkH2YESDtP+eoyzRNX2k1be0YyPtgTeqjeoRX7wCag9gtI2z59NsxS7A&#10;8cfnCzDp+TT7n2ALqMDfnIykG6yBlxXV+09iz0bz3lWZFXu8r3gOy0uyTFzH4MTCD1KKktgaMCuG&#10;COsgEz08ia50XQPfY8s3VPDjgk4yTO+o4tkqhjyXhrJk1Fg6dO7QN6Pqak33KytCV7cOVdV5AcEU&#10;1J2mbUhZwxQU+/XecN6Wg6k4nSczTTXLVDNMaBh2CY0jMkunyRVgRz9X9DeEVsBPkyvTC7BkwMZ+&#10;rlyMPXTQnWoyq2jWkydLzTQ9k5Y8WbI010VLSeKLmCYj7Nc7+uTWftZSzTfGq78AAAD//wMAUEsD&#10;BBQABgAIAAAAIQCrQNio2wAAAAQBAAAPAAAAZHJzL2Rvd25yZXYueG1sTI9Ba8JAEIXvhf6HZQq9&#10;1U0Ui43ZiEjbkxSqheJtTMYkmJ0N2TWJ/77TXuzlweMN732TrkbbqJ46Xzs2EE8iUMS5K2ouDXzt&#10;354WoHxALrBxTAau5GGV3d+lmBRu4E/qd6FUUsI+QQNVCG2itc8rsugnriWW7OQ6i0FsV+qiw0HK&#10;baOnUfSsLdYsCxW2tKkoP+8u1sD7gMN6Fr/22/Npcz3s5x/f25iMeXwY10tQgcZwO4ZffEGHTJiO&#10;7sKFV40BeST8qWQvs1js0cB8ugCdpfo/fPYDAAD//wMAUEsBAi0AFAAGAAgAAAAhALaDOJL+AAAA&#10;4QEAABMAAAAAAAAAAAAAAAAAAAAAAFtDb250ZW50X1R5cGVzXS54bWxQSwECLQAUAAYACAAAACEA&#10;OP0h/9YAAACUAQAACwAAAAAAAAAAAAAAAAAvAQAAX3JlbHMvLnJlbHNQSwECLQAUAAYACAAAACEA&#10;TkecAzUFAACrHAAADgAAAAAAAAAAAAAAAAAuAgAAZHJzL2Uyb0RvYy54bWxQSwECLQAUAAYACAAA&#10;ACEAq0DYqNsAAAAEAQAADwAAAAAAAAAAAAAAAACPBwAAZHJzL2Rvd25yZXYueG1sUEsFBgAAAAAE&#10;AAQA8wAAAJcIAAAAAA==&#10;">
                <v:group id="Group 35" o:spid="_x0000_s1069" style="position:absolute;left:6;top:6;width:9298;height:2" coordorigin="6,6" coordsize="92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fL7HwwAAANoAAAAPAAAAZHJzL2Rvd25yZXYueG1sRI9Bi8Iw&#10;FITvwv6H8ARvmlZRpBpFZF08yIJVWPb2aJ5tsXkpTbat/94sCB6HmfmGWW97U4mWGldaVhBPIhDE&#10;mdUl5wqul8N4CcJ5ZI2VZVLwIAfbzcdgjYm2HZ+pTX0uAoRdggoK7+tESpcVZNBNbE0cvJttDPog&#10;m1zqBrsAN5WcRtFCGiw5LBRY076g7J7+GQVfHXa7WfzZnu63/eP3Mv/+OcWk1GjY71YgPPX+HX61&#10;j1rBDP6vhBsgN08AAAD//wMAUEsBAi0AFAAGAAgAAAAhANvh9svuAAAAhQEAABMAAAAAAAAAAAAA&#10;AAAAAAAAAFtDb250ZW50X1R5cGVzXS54bWxQSwECLQAUAAYACAAAACEAWvQsW78AAAAVAQAACwAA&#10;AAAAAAAAAAAAAAAfAQAAX3JlbHMvLnJlbHNQSwECLQAUAAYACAAAACEA3Xy+x8MAAADaAAAADwAA&#10;AAAAAAAAAAAAAAAHAgAAZHJzL2Rvd25yZXYueG1sUEsFBgAAAAADAAMAtwAAAPcCAAAAAA==&#10;">
                  <v:shape id="Freeform 36" o:spid="_x0000_s1070" style="position:absolute;left:6;top:6;width:9298;height:2;visibility:visible;mso-wrap-style:square;v-text-anchor:top" coordsize="92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5UXyxgAAANoAAAAPAAAAZHJzL2Rvd25yZXYueG1sRI9Ba8JA&#10;FITvBf/D8gQvRTfVohJdpRVtperBqODxkX0modm3IbvV2F/fLRR6HGbmG2Y6b0wprlS7wrKCp14E&#10;gji1uuBMwfGw6o5BOI+ssbRMCu7kYD5rPUwx1vbGe7omPhMBwi5GBbn3VSylS3My6Hq2Ig7exdYG&#10;fZB1JnWNtwA3pexH0VAaLDgs5FjRIqf0M/kyCpLdZoCv3x/LZvR+GpzXb3S6bB+V6rSblwkIT43/&#10;D/+111rBM/xeCTdAzn4AAAD//wMAUEsBAi0AFAAGAAgAAAAhANvh9svuAAAAhQEAABMAAAAAAAAA&#10;AAAAAAAAAAAAAFtDb250ZW50X1R5cGVzXS54bWxQSwECLQAUAAYACAAAACEAWvQsW78AAAAVAQAA&#10;CwAAAAAAAAAAAAAAAAAfAQAAX3JlbHMvLnJlbHNQSwECLQAUAAYACAAAACEA9eVF8sYAAADaAAAA&#10;DwAAAAAAAAAAAAAAAAAHAgAAZHJzL2Rvd25yZXYueG1sUEsFBgAAAAADAAMAtwAAAPoCAAAAAA==&#10;" path="m,l9297,e" filled="f" strokeweight=".58pt">
                    <v:path arrowok="t" o:connecttype="custom" o:connectlocs="0,0;9297,0" o:connectangles="0,0"/>
                  </v:shape>
                </v:group>
                <v:group id="Group 33" o:spid="_x0000_s1071" style="position:absolute;left:11;top:11;width:2;height:507" coordorigin="11,11" coordsize="2,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2YMoxAAAANoAAAAPAAAAZHJzL2Rvd25yZXYueG1sRI9Ba8JA&#10;FITvBf/D8oTe6iYtKSW6hiBWeghCtSDeHtlnEsy+Ddk1if++KxR6HGbmG2aVTaYVA/WusawgXkQg&#10;iEurG64U/Bw/Xz5AOI+ssbVMCu7kIFvPnlaYajvyNw0HX4kAYZeigtr7LpXSlTUZdAvbEQfvYnuD&#10;Psi+krrHMcBNK1+j6F0abDgs1NjRpqbyergZBbsRx/wt3g7F9bK5n4/J/lTEpNTzfMqXIDxN/j/8&#10;1/7SChJ4XAk3QK5/AQAA//8DAFBLAQItABQABgAIAAAAIQDb4fbL7gAAAIUBAAATAAAAAAAAAAAA&#10;AAAAAAAAAABbQ29udGVudF9UeXBlc10ueG1sUEsBAi0AFAAGAAgAAAAhAFr0LFu/AAAAFQEAAAsA&#10;AAAAAAAAAAAAAAAAHwEAAF9yZWxzLy5yZWxzUEsBAi0AFAAGAAgAAAAhAD3ZgyjEAAAA2gAAAA8A&#10;AAAAAAAAAAAAAAAABwIAAGRycy9kb3ducmV2LnhtbFBLBQYAAAAAAwADALcAAAD4AgAAAAA=&#10;">
                  <v:shape id="Freeform 34" o:spid="_x0000_s1072" style="position:absolute;left:11;top:11;width:2;height:507;visibility:visible;mso-wrap-style:square;v-text-anchor:top" coordsize="2,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LcGYwQAAANoAAAAPAAAAZHJzL2Rvd25yZXYueG1sRI9Pi8Iw&#10;FMTvgt8hPMGbpvUg2jWKKIrgyT+Ix7fNs+1u81Ka2NZvb4SFPQ4z8xtmsepMKRqqXWFZQTyOQBCn&#10;VhecKbhedqMZCOeRNZaWScGLHKyW/d4CE21bPlFz9pkIEHYJKsi9rxIpXZqTQTe2FXHwHrY26IOs&#10;M6lrbAPclHISRVNpsOCwkGNFm5zS3/PTKMi2pJt5K4/7/cn+fD/u8U7fYqWGg279BcJT5//Df+2D&#10;VjCFz5VwA+TyDQAA//8DAFBLAQItABQABgAIAAAAIQDb4fbL7gAAAIUBAAATAAAAAAAAAAAAAAAA&#10;AAAAAABbQ29udGVudF9UeXBlc10ueG1sUEsBAi0AFAAGAAgAAAAhAFr0LFu/AAAAFQEAAAsAAAAA&#10;AAAAAAAAAAAAHwEAAF9yZWxzLy5yZWxzUEsBAi0AFAAGAAgAAAAhAKUtwZjBAAAA2gAAAA8AAAAA&#10;AAAAAAAAAAAABwIAAGRycy9kb3ducmV2LnhtbFBLBQYAAAAAAwADALcAAAD1AgAAAAA=&#10;" path="m,l,506e" filled="f" strokeweight=".20497mm">
                    <v:path arrowok="t" o:connecttype="custom" o:connectlocs="0,11;0,517" o:connectangles="0,0"/>
                  </v:shape>
                </v:group>
                <v:group id="Group 31" o:spid="_x0000_s1073" style="position:absolute;left:6;top:522;width:9298;height:2" coordorigin="6,522" coordsize="92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R7jExQAAANoAAAAPAAAAZHJzL2Rvd25yZXYueG1sRI9Pa8JA&#10;FMTvBb/D8oTe6iZKW4muEkItPYRCVRBvj+wzCWbfhuw2f759t1DocZiZ3zDb/Wga0VPnassK4kUE&#10;griwuuZSwfl0eFqDcB5ZY2OZFEzkYL+bPWwx0XbgL+qPvhQBwi5BBZX3bSKlKyoy6Ba2JQ7ezXYG&#10;fZBdKXWHQ4CbRi6j6EUarDksVNhSVlFxP34bBe8DDukqfuvz+y2brqfnz0sek1KP8zHdgPA0+v/w&#10;X/tDK3iF3yvhBsjdDwAAAP//AwBQSwECLQAUAAYACAAAACEA2+H2y+4AAACFAQAAEwAAAAAAAAAA&#10;AAAAAAAAAAAAW0NvbnRlbnRfVHlwZXNdLnhtbFBLAQItABQABgAIAAAAIQBa9CxbvwAAABUBAAAL&#10;AAAAAAAAAAAAAAAAAB8BAABfcmVscy8ucmVsc1BLAQItABQABgAIAAAAIQCiR7jExQAAANoAAAAP&#10;AAAAAAAAAAAAAAAAAAcCAABkcnMvZG93bnJldi54bWxQSwUGAAAAAAMAAwC3AAAA+QIAAAAA&#10;">
                  <v:shape id="Freeform 32" o:spid="_x0000_s1074" style="position:absolute;left:6;top:522;width:9298;height:2;visibility:visible;mso-wrap-style:square;v-text-anchor:top" coordsize="929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qE/3wgAAANoAAAAPAAAAZHJzL2Rvd25yZXYueG1sRE9Na8JA&#10;EL0L/odlhF6KbqygEl1FxbbS6sGo4HHIjkkwOxuyW4399d1DwePjfU/njSnFjWpXWFbQ70UgiFOr&#10;C84UHA/v3TEI55E1lpZJwYMczGft1hRjbe+8p1viMxFC2MWoIPe+iqV0aU4GXc9WxIG72NqgD7DO&#10;pK7xHsJNKd+iaCgNFhwacqxolVN6TX6MgmT3PcDl79e6GX2eBufNB50u21elXjrNYgLCU+Of4n/3&#10;RisIW8OVcAPk7A8AAP//AwBQSwECLQAUAAYACAAAACEA2+H2y+4AAACFAQAAEwAAAAAAAAAAAAAA&#10;AAAAAAAAW0NvbnRlbnRfVHlwZXNdLnhtbFBLAQItABQABgAIAAAAIQBa9CxbvwAAABUBAAALAAAA&#10;AAAAAAAAAAAAAB8BAABfcmVscy8ucmVsc1BLAQItABQABgAIAAAAIQB0qE/3wgAAANoAAAAPAAAA&#10;AAAAAAAAAAAAAAcCAABkcnMvZG93bnJldi54bWxQSwUGAAAAAAMAAwC3AAAA9gIAAAAA&#10;" path="m,l9297,e" filled="f" strokeweight=".58pt">
                    <v:path arrowok="t" o:connecttype="custom" o:connectlocs="0,0;9297,0" o:connectangles="0,0"/>
                  </v:shape>
                </v:group>
                <v:group id="Group 27" o:spid="_x0000_s1075" style="position:absolute;left:9299;top:11;width:2;height:507" coordorigin="9299,11" coordsize="2,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lIktxQAAANoAAAAPAAAAZHJzL2Rvd25yZXYueG1sRI9Pa8JA&#10;FMTvBb/D8oTe6iZKS42uEkItPYRCVRBvj+wzCWbfhuw2f759t1DocZiZ3zDb/Wga0VPnassK4kUE&#10;griwuuZSwfl0eHoF4TyyxsYyKZjIwX43e9hiou3AX9QffSkChF2CCirv20RKV1Rk0C1sSxy8m+0M&#10;+iC7UuoOhwA3jVxG0Ys0WHNYqLClrKLifvw2Ct4HHNJV/Nbn91s2XU/Pn5c8JqUe52O6AeFp9P/h&#10;v/aHVrCG3yvhBsjdDwAAAP//AwBQSwECLQAUAAYACAAAACEA2+H2y+4AAACFAQAAEwAAAAAAAAAA&#10;AAAAAAAAAAAAW0NvbnRlbnRfVHlwZXNdLnhtbFBLAQItABQABgAIAAAAIQBa9CxbvwAAABUBAAAL&#10;AAAAAAAAAAAAAAAAAB8BAABfcmVscy8ucmVsc1BLAQItABQABgAIAAAAIQC8lIktxQAAANoAAAAP&#10;AAAAAAAAAAAAAAAAAAcCAABkcnMvZG93bnJldi54bWxQSwUGAAAAAAMAAwC3AAAA+QIAAAAA&#10;">
                  <v:shape id="Freeform 30" o:spid="_x0000_s1076" style="position:absolute;left:9299;top:11;width:2;height:507;visibility:visible;mso-wrap-style:square;v-text-anchor:top" coordsize="2,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CGxZwwAAANsAAAAPAAAAZHJzL2Rvd25yZXYueG1sRI9Ba8JA&#10;EIXvBf/DMoK3uokHaaOriKIUetKKeByzYxLNzobsNkn/fedQ6G2G9+a9b5brwdWqozZUng2k0wQU&#10;ce5txYWB89f+9Q1UiMgWa89k4IcCrFejlyVm1vd8pO4UCyUhHDI0UMbYZFqHvCSHYeobYtHuvnUY&#10;ZW0LbVvsJdzVepYkc+2wYmkosaFtSfnz9O0MFDuy3XuvPw+Ho3/c7td0by+pMZPxsFmAijTEf/Pf&#10;9YcVfKGXX2QAvfoFAAD//wMAUEsBAi0AFAAGAAgAAAAhANvh9svuAAAAhQEAABMAAAAAAAAAAAAA&#10;AAAAAAAAAFtDb250ZW50X1R5cGVzXS54bWxQSwECLQAUAAYACAAAACEAWvQsW78AAAAVAQAACwAA&#10;AAAAAAAAAAAAAAAfAQAAX3JlbHMvLnJlbHNQSwECLQAUAAYACAAAACEAoQhsWcMAAADbAAAADwAA&#10;AAAAAAAAAAAAAAAHAgAAZHJzL2Rvd25yZXYueG1sUEsFBgAAAAADAAMAtwAAAPcCAAAAAA==&#10;" path="m,l,506e" filled="f" strokeweight=".20497mm">
                    <v:path arrowok="t" o:connecttype="custom" o:connectlocs="0,11;0,517" o:connectangles="0,0"/>
                  </v:shape>
                  <v:shape id="Text Box 29" o:spid="_x0000_s1077" type="#_x0000_t202" style="position:absolute;left:119;top:37;width:166;height:2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dQcswQAAANsAAAAPAAAAZHJzL2Rvd25yZXYueG1sRE9Ni8Iw&#10;EL0L+x/CCHvTVA+iXaOIrCAsLNZ68DjbjG2wmdQmq/XfG0HwNo/3OfNlZ2txpdYbxwpGwwQEceG0&#10;4VLBId8MpiB8QNZYOyYFd/KwXHz05phqd+OMrvtQihjCPkUFVQhNKqUvKrLoh64hjtzJtRZDhG0p&#10;dYu3GG5rOU6SibRoODZU2NC6ouK8/7cKVkfOvs3l92+XnTKT57OEfyZnpT773eoLRKAuvMUv91bH&#10;+SN4/hIPkIsHAAAA//8DAFBLAQItABQABgAIAAAAIQDb4fbL7gAAAIUBAAATAAAAAAAAAAAAAAAA&#10;AAAAAABbQ29udGVudF9UeXBlc10ueG1sUEsBAi0AFAAGAAgAAAAhAFr0LFu/AAAAFQEAAAsAAAAA&#10;AAAAAAAAAAAAHwEAAF9yZWxzLy5yZWxzUEsBAi0AFAAGAAgAAAAhAHp1ByzBAAAA2wAAAA8AAAAA&#10;AAAAAAAAAAAABwIAAGRycy9kb3ducmV2LnhtbFBLBQYAAAAAAwADALcAAAD1AgAAAAA=&#10;" filled="f" stroked="f">
                    <v:textbox inset="0,0,0,0">
                      <w:txbxContent>
                        <w:p w14:paraId="15D9FB4C" w14:textId="77777777" w:rsidR="00795170" w:rsidRDefault="00795170">
                          <w:pPr>
                            <w:spacing w:line="221" w:lineRule="exact"/>
                            <w:rPr>
                              <w:rFonts w:ascii="Times New Roman" w:eastAsia="Times New Roman" w:hAnsi="Times New Roman"/>
                            </w:rPr>
                          </w:pPr>
                          <w:r>
                            <w:rPr>
                              <w:rFonts w:ascii="Times New Roman"/>
                              <w:b/>
                            </w:rPr>
                            <w:t>6.</w:t>
                          </w:r>
                        </w:p>
                      </w:txbxContent>
                    </v:textbox>
                  </v:shape>
                  <v:shape id="Text Box 28" o:spid="_x0000_s1078" type="#_x0000_t202" style="position:absolute;left:685;top:37;width:8355;height:4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p5lbwQAAANsAAAAPAAAAZHJzL2Rvd25yZXYueG1sRE9Ni8Iw&#10;EL0L+x/CLOxNUz2Ido0isoIgLNZ68DjbjG2wmXSbqPXfG0HwNo/3ObNFZ2txpdYbxwqGgwQEceG0&#10;4VLBIV/3JyB8QNZYOyYFd/KwmH/0Zphqd+OMrvtQihjCPkUFVQhNKqUvKrLoB64hjtzJtRZDhG0p&#10;dYu3GG5rOUqSsbRoODZU2NCqouK8v1gFyyNnP+b/92+XnTKT59OEt+OzUl+f3fIbRKAuvMUv90bH&#10;+SN4/hIPkPMHAAAA//8DAFBLAQItABQABgAIAAAAIQDb4fbL7gAAAIUBAAATAAAAAAAAAAAAAAAA&#10;AAAAAABbQ29udGVudF9UeXBlc10ueG1sUEsBAi0AFAAGAAgAAAAhAFr0LFu/AAAAFQEAAAsAAAAA&#10;AAAAAAAAAAAAHwEAAF9yZWxzLy5yZWxzUEsBAi0AFAAGAAgAAAAhAIqnmVvBAAAA2wAAAA8AAAAA&#10;AAAAAAAAAAAABwIAAGRycy9kb3ducmV2LnhtbFBLBQYAAAAAAwADALcAAAD1AgAAAAA=&#10;" filled="f" stroked="f">
                    <v:textbox inset="0,0,0,0">
                      <w:txbxContent>
                        <w:p w14:paraId="6527C3B3" w14:textId="77777777" w:rsidR="00795170" w:rsidRDefault="00795170">
                          <w:pPr>
                            <w:spacing w:line="225" w:lineRule="exact"/>
                            <w:rPr>
                              <w:rFonts w:ascii="Times New Roman" w:eastAsia="Times New Roman" w:hAnsi="Times New Roman"/>
                            </w:rPr>
                          </w:pPr>
                          <w:r>
                            <w:rPr>
                              <w:rFonts w:ascii="Times New Roman"/>
                              <w:b/>
                              <w:spacing w:val="-1"/>
                            </w:rPr>
                            <w:t xml:space="preserve">SPECIAL </w:t>
                          </w:r>
                          <w:r>
                            <w:rPr>
                              <w:rFonts w:ascii="Times New Roman"/>
                              <w:b/>
                              <w:spacing w:val="-2"/>
                            </w:rPr>
                            <w:t xml:space="preserve">WARNING </w:t>
                          </w:r>
                          <w:r>
                            <w:rPr>
                              <w:rFonts w:ascii="Times New Roman"/>
                              <w:b/>
                              <w:spacing w:val="-1"/>
                            </w:rPr>
                            <w:t xml:space="preserve">THAT </w:t>
                          </w:r>
                          <w:r>
                            <w:rPr>
                              <w:rFonts w:ascii="Times New Roman"/>
                              <w:b/>
                            </w:rPr>
                            <w:t>THE</w:t>
                          </w:r>
                          <w:r>
                            <w:rPr>
                              <w:rFonts w:ascii="Times New Roman"/>
                              <w:b/>
                              <w:spacing w:val="-1"/>
                            </w:rPr>
                            <w:t xml:space="preserve"> MEDICINAL</w:t>
                          </w:r>
                          <w:r>
                            <w:rPr>
                              <w:rFonts w:ascii="Times New Roman"/>
                              <w:b/>
                              <w:spacing w:val="-4"/>
                            </w:rPr>
                            <w:t xml:space="preserve"> </w:t>
                          </w:r>
                          <w:r>
                            <w:rPr>
                              <w:rFonts w:ascii="Times New Roman"/>
                              <w:b/>
                              <w:spacing w:val="-1"/>
                            </w:rPr>
                            <w:t>PRODUCT MUST</w:t>
                          </w:r>
                          <w:r>
                            <w:rPr>
                              <w:rFonts w:ascii="Times New Roman"/>
                              <w:b/>
                              <w:spacing w:val="-4"/>
                            </w:rPr>
                            <w:t xml:space="preserve"> </w:t>
                          </w:r>
                          <w:r>
                            <w:rPr>
                              <w:rFonts w:ascii="Times New Roman"/>
                              <w:b/>
                            </w:rPr>
                            <w:t>BE</w:t>
                          </w:r>
                          <w:r>
                            <w:rPr>
                              <w:rFonts w:ascii="Times New Roman"/>
                              <w:b/>
                              <w:spacing w:val="-1"/>
                            </w:rPr>
                            <w:t xml:space="preserve"> </w:t>
                          </w:r>
                          <w:r>
                            <w:rPr>
                              <w:rFonts w:ascii="Times New Roman"/>
                              <w:b/>
                              <w:spacing w:val="-2"/>
                            </w:rPr>
                            <w:t>STORED</w:t>
                          </w:r>
                          <w:r>
                            <w:rPr>
                              <w:rFonts w:ascii="Times New Roman"/>
                              <w:b/>
                              <w:spacing w:val="-1"/>
                            </w:rPr>
                            <w:t xml:space="preserve"> OUT</w:t>
                          </w:r>
                        </w:p>
                        <w:p w14:paraId="418BA25D" w14:textId="77777777" w:rsidR="00795170" w:rsidRDefault="00795170">
                          <w:pPr>
                            <w:spacing w:line="248" w:lineRule="exact"/>
                            <w:rPr>
                              <w:rFonts w:ascii="Times New Roman" w:eastAsia="Times New Roman" w:hAnsi="Times New Roman"/>
                            </w:rPr>
                          </w:pPr>
                          <w:r>
                            <w:rPr>
                              <w:rFonts w:ascii="Times New Roman"/>
                              <w:b/>
                              <w:spacing w:val="-1"/>
                            </w:rPr>
                            <w:t>OF</w:t>
                          </w:r>
                          <w:r>
                            <w:rPr>
                              <w:rFonts w:ascii="Times New Roman"/>
                              <w:b/>
                              <w:spacing w:val="2"/>
                            </w:rPr>
                            <w:t xml:space="preserve"> </w:t>
                          </w:r>
                          <w:r>
                            <w:rPr>
                              <w:rFonts w:ascii="Times New Roman"/>
                              <w:b/>
                            </w:rPr>
                            <w:t>THE</w:t>
                          </w:r>
                          <w:r>
                            <w:rPr>
                              <w:rFonts w:ascii="Times New Roman"/>
                              <w:b/>
                              <w:spacing w:val="-1"/>
                            </w:rPr>
                            <w:t xml:space="preserve"> SIGHT </w:t>
                          </w:r>
                          <w:r>
                            <w:rPr>
                              <w:rFonts w:ascii="Times New Roman"/>
                              <w:b/>
                              <w:spacing w:val="-2"/>
                            </w:rPr>
                            <w:t>AND</w:t>
                          </w:r>
                          <w:r>
                            <w:rPr>
                              <w:rFonts w:ascii="Times New Roman"/>
                              <w:b/>
                              <w:spacing w:val="-1"/>
                            </w:rPr>
                            <w:t xml:space="preserve"> </w:t>
                          </w:r>
                          <w:r>
                            <w:rPr>
                              <w:rFonts w:ascii="Times New Roman"/>
                              <w:b/>
                              <w:spacing w:val="-2"/>
                            </w:rPr>
                            <w:t>REACH</w:t>
                          </w:r>
                          <w:r>
                            <w:rPr>
                              <w:rFonts w:ascii="Times New Roman"/>
                              <w:b/>
                              <w:spacing w:val="1"/>
                            </w:rPr>
                            <w:t xml:space="preserve"> </w:t>
                          </w:r>
                          <w:r>
                            <w:rPr>
                              <w:rFonts w:ascii="Times New Roman"/>
                              <w:b/>
                              <w:spacing w:val="-1"/>
                            </w:rPr>
                            <w:t>OF</w:t>
                          </w:r>
                          <w:r>
                            <w:rPr>
                              <w:rFonts w:ascii="Times New Roman"/>
                              <w:b/>
                              <w:spacing w:val="2"/>
                            </w:rPr>
                            <w:t xml:space="preserve"> </w:t>
                          </w:r>
                          <w:r>
                            <w:rPr>
                              <w:rFonts w:ascii="Times New Roman"/>
                              <w:b/>
                              <w:spacing w:val="-2"/>
                            </w:rPr>
                            <w:t>CHILDREN</w:t>
                          </w:r>
                        </w:p>
                      </w:txbxContent>
                    </v:textbox>
                  </v:shape>
                </v:group>
                <w10:anchorlock/>
              </v:group>
            </w:pict>
          </mc:Fallback>
        </mc:AlternateContent>
      </w:r>
    </w:p>
    <w:p w14:paraId="48200D50" w14:textId="77777777" w:rsidR="00D15122" w:rsidRPr="003E37B0" w:rsidRDefault="00D15122" w:rsidP="00FA4903">
      <w:pPr>
        <w:widowControl/>
        <w:rPr>
          <w:rFonts w:ascii="Times New Roman" w:eastAsia="Times New Roman" w:hAnsi="Times New Roman"/>
        </w:rPr>
      </w:pPr>
    </w:p>
    <w:p w14:paraId="10AB9620" w14:textId="77777777" w:rsidR="00D15122" w:rsidRPr="003E37B0" w:rsidRDefault="009B0756" w:rsidP="00FA4903">
      <w:pPr>
        <w:pStyle w:val="BodyText"/>
        <w:widowControl/>
        <w:ind w:left="0"/>
      </w:pPr>
      <w:r w:rsidRPr="003E37B0">
        <w:t>Keep out of the sight and reach of children</w:t>
      </w:r>
    </w:p>
    <w:p w14:paraId="21AAF7DC" w14:textId="77777777" w:rsidR="00D15122" w:rsidRPr="003E37B0" w:rsidRDefault="00D15122" w:rsidP="00FA4903">
      <w:pPr>
        <w:widowControl/>
        <w:rPr>
          <w:rFonts w:ascii="Times New Roman" w:eastAsia="Times New Roman" w:hAnsi="Times New Roman"/>
        </w:rPr>
      </w:pPr>
    </w:p>
    <w:p w14:paraId="36F3692C" w14:textId="77777777" w:rsidR="00D15122" w:rsidRPr="003E37B0" w:rsidRDefault="00D15122" w:rsidP="00FA4903">
      <w:pPr>
        <w:widowControl/>
        <w:rPr>
          <w:rFonts w:ascii="Times New Roman" w:eastAsia="Times New Roman" w:hAnsi="Times New Roman"/>
        </w:rPr>
      </w:pPr>
    </w:p>
    <w:p w14:paraId="331683F1" w14:textId="434D99FE"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720E62ED" wp14:editId="3DB4271F">
                <wp:extent cx="5897880" cy="166370"/>
                <wp:effectExtent l="0" t="0" r="7620" b="5080"/>
                <wp:docPr id="33" name="Text Box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637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574E55AD"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7.</w:t>
                            </w:r>
                            <w:r>
                              <w:rPr>
                                <w:rFonts w:ascii="Times New Roman"/>
                                <w:b/>
                              </w:rPr>
                              <w:tab/>
                              <w:t>OTHER</w:t>
                            </w:r>
                            <w:r>
                              <w:rPr>
                                <w:rFonts w:ascii="Times New Roman"/>
                                <w:b/>
                                <w:spacing w:val="-1"/>
                              </w:rPr>
                              <w:t xml:space="preserve"> SPECIAL </w:t>
                            </w:r>
                            <w:r>
                              <w:rPr>
                                <w:rFonts w:ascii="Times New Roman"/>
                                <w:b/>
                                <w:spacing w:val="-2"/>
                              </w:rPr>
                              <w:t>WARNING(S),</w:t>
                            </w:r>
                            <w:r>
                              <w:rPr>
                                <w:rFonts w:ascii="Times New Roman"/>
                                <w:b/>
                              </w:rPr>
                              <w:t xml:space="preserve"> </w:t>
                            </w:r>
                            <w:r>
                              <w:rPr>
                                <w:rFonts w:ascii="Times New Roman"/>
                                <w:b/>
                                <w:spacing w:val="-2"/>
                              </w:rPr>
                              <w:t>IF</w:t>
                            </w:r>
                            <w:r>
                              <w:rPr>
                                <w:rFonts w:ascii="Times New Roman"/>
                                <w:b/>
                                <w:spacing w:val="2"/>
                              </w:rPr>
                              <w:t xml:space="preserve"> </w:t>
                            </w:r>
                            <w:r>
                              <w:rPr>
                                <w:rFonts w:ascii="Times New Roman"/>
                                <w:b/>
                                <w:spacing w:val="-2"/>
                              </w:rPr>
                              <w:t>NECESSARY</w:t>
                            </w:r>
                          </w:p>
                        </w:txbxContent>
                      </wps:txbx>
                      <wps:bodyPr rot="0" vert="horz" wrap="square" lIns="0" tIns="0" rIns="0" bIns="0" anchor="t" anchorCtr="0" upright="1">
                        <a:noAutofit/>
                      </wps:bodyPr>
                    </wps:wsp>
                  </a:graphicData>
                </a:graphic>
              </wp:inline>
            </w:drawing>
          </mc:Choice>
          <mc:Fallback>
            <w:pict>
              <v:shape w14:anchorId="720E62ED" id="Text Box 152" o:spid="_x0000_s1079" type="#_x0000_t202" style="width:464.4pt;height:13.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TKFYDwIAAPoDAAAOAAAAZHJzL2Uyb0RvYy54bWysU8Fu2zAMvQ/YPwi6L04aNEmNOEWXrsOA&#10;rhvQ7QNkWbaFyaJGKbGzrx8lO2mx3YbpIFAi9Ug+Pm1vh86wo0KvwRZ8MZtzpqyEStum4N+/Pbzb&#10;cOaDsJUwYFXBT8rz293bN9ve5eoKWjCVQkYg1ue9K3gbgsuzzMtWdcLPwClLzhqwE4GO2GQVip7Q&#10;O5NdzeerrAesHIJU3tPt/ejku4Rf10qGL3XtVWCm4FRbSDumvYx7ttuKvEHhWi2nMsQ/VNEJbSnp&#10;BepeBMEOqP+C6rRE8FCHmYQug7rWUqUeqJvF/I9unlvhVOqFyPHuQpP/f7Dy6fjsviILw3sYaICp&#10;Ce8eQf7wzMK+FbZRd4jQt0pUlHgRKct65/PpaaTa5z6ClP1nqGjI4hAgAQ01dpEV6pMROg3gdCFd&#10;DYFJurze3Kw3G3JJ8i1Wq+U6TSUT+fm1Qx8+KuhYNAqONNSELo6PPsRqRH4OicksPGhj0mCNZX3B&#10;18v1zdgXGF1FZwzz2JR7g+woojTSSq2R53VYpwMJ1Oiu4JtLkMgjGx9slbIEoc1oUyXGTvRERkZu&#10;wlAOTFcFX17HDJGuEqoTEYYwCpI+EBkt4C/OehJjwf3Pg0DFmflkifSo3LOBZ6M8G8JKelrwwNlo&#10;7sOo8IND3bSEPI7Vwh0NptaJs5cqpnpJYInK6TNEBb8+p6iXL7v7DQAA//8DAFBLAwQUAAYACAAA&#10;ACEAEB7yAdwAAAAEAQAADwAAAGRycy9kb3ducmV2LnhtbEyPT0vDQBDF74LfYRnBm900hdLGbEop&#10;WNFDsX8u3qbZMYnNzobsto3f3tGLXh4Mb3jv9/LF4Fp1oT40ng2MRwko4tLbhisDh/3TwwxUiMgW&#10;W89k4IsCLIrbmxwz66+8pcsuVkpCOGRooI6xy7QOZU0Ow8h3xOJ9+N5hlLOvtO3xKuGu1WmSTLXD&#10;hqWhxo5WNZWn3dkZ2H7a9cvza7lpNuvlweFq8m7fJsbc3w3LR1CRhvj3DD/4gg6FMB39mW1QrQEZ&#10;En9VvHk6kxlHA+k0BV3k+j988Q0AAP//AwBQSwECLQAUAAYACAAAACEAtoM4kv4AAADhAQAAEwAA&#10;AAAAAAAAAAAAAAAAAAAAW0NvbnRlbnRfVHlwZXNdLnhtbFBLAQItABQABgAIAAAAIQA4/SH/1gAA&#10;AJQBAAALAAAAAAAAAAAAAAAAAC8BAABfcmVscy8ucmVsc1BLAQItABQABgAIAAAAIQC1TKFYDwIA&#10;APoDAAAOAAAAAAAAAAAAAAAAAC4CAABkcnMvZTJvRG9jLnhtbFBLAQItABQABgAIAAAAIQAQHvIB&#10;3AAAAAQBAAAPAAAAAAAAAAAAAAAAAGkEAABkcnMvZG93bnJldi54bWxQSwUGAAAAAAQABADzAAAA&#10;cgUAAAAA&#10;" filled="f" strokeweight=".20497mm">
                <v:textbox inset="0,0,0,0">
                  <w:txbxContent>
                    <w:p w14:paraId="574E55AD"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7.</w:t>
                      </w:r>
                      <w:r>
                        <w:rPr>
                          <w:rFonts w:ascii="Times New Roman"/>
                          <w:b/>
                        </w:rPr>
                        <w:tab/>
                        <w:t>OTHER</w:t>
                      </w:r>
                      <w:r>
                        <w:rPr>
                          <w:rFonts w:ascii="Times New Roman"/>
                          <w:b/>
                          <w:spacing w:val="-1"/>
                        </w:rPr>
                        <w:t xml:space="preserve"> SPECIAL </w:t>
                      </w:r>
                      <w:r>
                        <w:rPr>
                          <w:rFonts w:ascii="Times New Roman"/>
                          <w:b/>
                          <w:spacing w:val="-2"/>
                        </w:rPr>
                        <w:t>WARNING(S),</w:t>
                      </w:r>
                      <w:r>
                        <w:rPr>
                          <w:rFonts w:ascii="Times New Roman"/>
                          <w:b/>
                        </w:rPr>
                        <w:t xml:space="preserve"> </w:t>
                      </w:r>
                      <w:r>
                        <w:rPr>
                          <w:rFonts w:ascii="Times New Roman"/>
                          <w:b/>
                          <w:spacing w:val="-2"/>
                        </w:rPr>
                        <w:t>IF</w:t>
                      </w:r>
                      <w:r>
                        <w:rPr>
                          <w:rFonts w:ascii="Times New Roman"/>
                          <w:b/>
                          <w:spacing w:val="2"/>
                        </w:rPr>
                        <w:t xml:space="preserve"> </w:t>
                      </w:r>
                      <w:r>
                        <w:rPr>
                          <w:rFonts w:ascii="Times New Roman"/>
                          <w:b/>
                          <w:spacing w:val="-2"/>
                        </w:rPr>
                        <w:t>NECESSARY</w:t>
                      </w:r>
                    </w:p>
                  </w:txbxContent>
                </v:textbox>
                <w10:anchorlock/>
              </v:shape>
            </w:pict>
          </mc:Fallback>
        </mc:AlternateContent>
      </w:r>
    </w:p>
    <w:p w14:paraId="01D08EEB" w14:textId="77777777" w:rsidR="00D15122" w:rsidRPr="003E37B0" w:rsidRDefault="00D15122" w:rsidP="00FA4903">
      <w:pPr>
        <w:widowControl/>
        <w:rPr>
          <w:rFonts w:ascii="Times New Roman" w:eastAsia="Times New Roman" w:hAnsi="Times New Roman"/>
        </w:rPr>
      </w:pPr>
    </w:p>
    <w:p w14:paraId="39078318" w14:textId="77777777" w:rsidR="00D15122" w:rsidRPr="003E37B0" w:rsidRDefault="00D15122" w:rsidP="00FA4903">
      <w:pPr>
        <w:widowControl/>
        <w:rPr>
          <w:rFonts w:ascii="Times New Roman" w:eastAsia="Times New Roman" w:hAnsi="Times New Roman"/>
        </w:rPr>
      </w:pPr>
    </w:p>
    <w:p w14:paraId="703D12A0" w14:textId="310766EA"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2CF61157" wp14:editId="0C1587CC">
                <wp:extent cx="5897880" cy="167640"/>
                <wp:effectExtent l="0" t="0" r="7620" b="3810"/>
                <wp:docPr id="32" name="Text Box 1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09BFB020"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8.</w:t>
                            </w:r>
                            <w:r>
                              <w:rPr>
                                <w:rFonts w:ascii="Times New Roman"/>
                                <w:b/>
                              </w:rPr>
                              <w:tab/>
                            </w:r>
                            <w:r>
                              <w:rPr>
                                <w:rFonts w:ascii="Times New Roman"/>
                                <w:b/>
                                <w:spacing w:val="-1"/>
                              </w:rPr>
                              <w:t>EXPIRY</w:t>
                            </w:r>
                            <w:r>
                              <w:rPr>
                                <w:rFonts w:ascii="Times New Roman"/>
                                <w:b/>
                                <w:spacing w:val="1"/>
                              </w:rPr>
                              <w:t xml:space="preserve"> </w:t>
                            </w:r>
                            <w:r>
                              <w:rPr>
                                <w:rFonts w:ascii="Times New Roman"/>
                                <w:b/>
                                <w:spacing w:val="-2"/>
                              </w:rPr>
                              <w:t>DATE</w:t>
                            </w:r>
                          </w:p>
                        </w:txbxContent>
                      </wps:txbx>
                      <wps:bodyPr rot="0" vert="horz" wrap="square" lIns="0" tIns="0" rIns="0" bIns="0" anchor="t" anchorCtr="0" upright="1">
                        <a:noAutofit/>
                      </wps:bodyPr>
                    </wps:wsp>
                  </a:graphicData>
                </a:graphic>
              </wp:inline>
            </w:drawing>
          </mc:Choice>
          <mc:Fallback>
            <w:pict>
              <v:shape w14:anchorId="2CF61157" id="Text Box 151" o:spid="_x0000_s1080"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wexHEAIAAPoDAAAOAAAAZHJzL2Uyb0RvYy54bWysU9tu2zAMfR+wfxD0vjhptyQ14hRdug4D&#10;ugvQ7QNkSbaFyaJGKbG7ry8lJ2mxvQ3Tg0CJ1CF5eLS5HnvLDhqDAVfxxWzOmXYSlHFtxX98v3uz&#10;5ixE4ZSw4HTFH3Xg19vXrzaDL/UFdGCVRkYgLpSDr3gXoy+LIshO9yLMwGtHzgawF5GO2BYKxUDo&#10;vS0u5vNlMQAqjyB1CHR7Ozn5NuM3jZbxa9MEHZmtONUW8455r9NebDeibFH4zshjGeIfquiFcZT0&#10;DHUromB7NH9B9UYiBGjiTEJfQNMYqXMP1M1i/kc3D53wOvdC5AR/pin8P1j55fDgvyGL43sYaYC5&#10;ieDvQf4MzMGuE67VN4gwdFooSrxIlBWDD+XxaaI6lCGB1MNnUDRksY+QgcYG+8QK9ckInQbweCZd&#10;j5FJuny3vlqt1+SS5FssV8u3eSqFKE+vPYb4UUPPklFxpKFmdHG4DzFVI8pTSErm4M5YmwdrHRsq&#10;vrpcXU19gTUqOVNYwLbeWWQHkaSRV26NPC/DehNJoNb0FV+fg0SZ2PjgVM4ShbGTTZVYd6QnMTJx&#10;E8d6ZEZV/HKZMiS6alCPRBjCJEj6QGR0gL85G0iMFQ+/9gI1Z/aTI9KTck8Gnoz6ZAgn6WnFI2eT&#10;uYuTwvceTdsR8jRWBzc0mMZkzp6rONZLAstUHj9DUvDLc456/rLbJ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w8HsRxAC&#10;AAD6AwAADgAAAAAAAAAAAAAAAAAuAgAAZHJzL2Uyb0RvYy54bWxQSwECLQAUAAYACAAAACEAAxUu&#10;nNwAAAAEAQAADwAAAAAAAAAAAAAAAABqBAAAZHJzL2Rvd25yZXYueG1sUEsFBgAAAAAEAAQA8wAA&#10;AHMFAAAAAA==&#10;" filled="f" strokeweight=".20497mm">
                <v:textbox inset="0,0,0,0">
                  <w:txbxContent>
                    <w:p w14:paraId="09BFB020"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8.</w:t>
                      </w:r>
                      <w:r>
                        <w:rPr>
                          <w:rFonts w:ascii="Times New Roman"/>
                          <w:b/>
                        </w:rPr>
                        <w:tab/>
                      </w:r>
                      <w:r>
                        <w:rPr>
                          <w:rFonts w:ascii="Times New Roman"/>
                          <w:b/>
                          <w:spacing w:val="-1"/>
                        </w:rPr>
                        <w:t>EXPIRY</w:t>
                      </w:r>
                      <w:r>
                        <w:rPr>
                          <w:rFonts w:ascii="Times New Roman"/>
                          <w:b/>
                          <w:spacing w:val="1"/>
                        </w:rPr>
                        <w:t xml:space="preserve"> </w:t>
                      </w:r>
                      <w:r>
                        <w:rPr>
                          <w:rFonts w:ascii="Times New Roman"/>
                          <w:b/>
                          <w:spacing w:val="-2"/>
                        </w:rPr>
                        <w:t>DATE</w:t>
                      </w:r>
                    </w:p>
                  </w:txbxContent>
                </v:textbox>
                <w10:anchorlock/>
              </v:shape>
            </w:pict>
          </mc:Fallback>
        </mc:AlternateContent>
      </w:r>
    </w:p>
    <w:p w14:paraId="72006BF9" w14:textId="77777777" w:rsidR="00D15122" w:rsidRPr="003E37B0" w:rsidRDefault="00D15122" w:rsidP="00FA4903">
      <w:pPr>
        <w:widowControl/>
        <w:rPr>
          <w:rFonts w:ascii="Times New Roman" w:eastAsia="Times New Roman" w:hAnsi="Times New Roman"/>
        </w:rPr>
      </w:pPr>
    </w:p>
    <w:p w14:paraId="153B265F" w14:textId="77777777" w:rsidR="00D15122" w:rsidRPr="003E37B0" w:rsidRDefault="009B0756" w:rsidP="00FA4903">
      <w:pPr>
        <w:pStyle w:val="BodyText"/>
        <w:widowControl/>
        <w:ind w:left="0"/>
      </w:pPr>
      <w:r w:rsidRPr="003E37B0">
        <w:t>EXP</w:t>
      </w:r>
    </w:p>
    <w:p w14:paraId="193BC82E" w14:textId="77777777" w:rsidR="00D15122" w:rsidRPr="003E37B0" w:rsidRDefault="00D15122" w:rsidP="00FA4903">
      <w:pPr>
        <w:widowControl/>
        <w:rPr>
          <w:rFonts w:ascii="Times New Roman" w:eastAsia="Times New Roman" w:hAnsi="Times New Roman"/>
        </w:rPr>
      </w:pPr>
    </w:p>
    <w:p w14:paraId="257B52FF" w14:textId="77777777" w:rsidR="00D15122" w:rsidRPr="003E37B0" w:rsidRDefault="00D15122" w:rsidP="00FA4903">
      <w:pPr>
        <w:widowControl/>
        <w:rPr>
          <w:rFonts w:ascii="Times New Roman" w:eastAsia="Times New Roman" w:hAnsi="Times New Roman"/>
        </w:rPr>
      </w:pPr>
    </w:p>
    <w:p w14:paraId="072BC2A7" w14:textId="3CC926B0" w:rsidR="00D15122" w:rsidRPr="003E37B0" w:rsidRDefault="002D0E76" w:rsidP="00FA4903">
      <w:pPr>
        <w:keepNext/>
        <w:keepLines/>
        <w:widowControl/>
        <w:spacing w:line="200" w:lineRule="atLeast"/>
        <w:rPr>
          <w:rFonts w:ascii="Times New Roman" w:eastAsia="Times New Roman" w:hAnsi="Times New Roman"/>
        </w:rPr>
      </w:pPr>
      <w:r>
        <w:rPr>
          <w:noProof/>
        </w:rPr>
        <mc:AlternateContent>
          <mc:Choice Requires="wps">
            <w:drawing>
              <wp:inline distT="0" distB="0" distL="0" distR="0" wp14:anchorId="7703F82A" wp14:editId="5F2C2D0D">
                <wp:extent cx="5897880" cy="167640"/>
                <wp:effectExtent l="0" t="0" r="7620" b="3810"/>
                <wp:docPr id="31" name="Text Box 1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05F08789"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9.</w:t>
                            </w:r>
                            <w:r>
                              <w:rPr>
                                <w:rFonts w:ascii="Times New Roman"/>
                                <w:b/>
                              </w:rPr>
                              <w:tab/>
                            </w:r>
                            <w:r>
                              <w:rPr>
                                <w:rFonts w:ascii="Times New Roman"/>
                                <w:b/>
                                <w:spacing w:val="-1"/>
                              </w:rPr>
                              <w:t>SPECIAL STORAGE CONDITIONS</w:t>
                            </w:r>
                          </w:p>
                        </w:txbxContent>
                      </wps:txbx>
                      <wps:bodyPr rot="0" vert="horz" wrap="square" lIns="0" tIns="0" rIns="0" bIns="0" anchor="t" anchorCtr="0" upright="1">
                        <a:noAutofit/>
                      </wps:bodyPr>
                    </wps:wsp>
                  </a:graphicData>
                </a:graphic>
              </wp:inline>
            </w:drawing>
          </mc:Choice>
          <mc:Fallback>
            <w:pict>
              <v:shape w14:anchorId="7703F82A" id="Text Box 150" o:spid="_x0000_s1081"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0YSEAIAAPoDAAAOAAAAZHJzL2Uyb0RvYy54bWysU9tu2zAMfR+wfxD0vjhptyQ14hRdug4D&#10;ugvQ7QNkWbaFSaJGKbG7ry8lJ2mxvQ3Tg0CJ1CF5eLS5Hq1hB4VBg6v4YjbnTDkJjXZdxX98v3uz&#10;5ixE4RphwKmKP6rAr7evX20GX6oL6ME0ChmBuFAOvuJ9jL4siiB7ZUWYgVeOnC2gFZGO2BUNioHQ&#10;rSku5vNlMQA2HkGqEOj2dnLybcZvWyXj17YNKjJTcaot5h3zXqe92G5E2aHwvZbHMsQ/VGGFdpT0&#10;DHUromB71H9BWS0RArRxJsEW0LZaqtwDdbOY/9HNQy+8yr0QOcGfaQr/D1Z+OTz4b8ji+B5GGmBu&#10;Ivh7kD8Dc7DrhevUDSIMvRINJV4kyorBh/L4NFEdypBA6uEzNDRksY+QgcYWbWKF+mSETgN4PJOu&#10;xsgkXb5bX63Wa3JJ8i2Wq+XbPJVClKfXHkP8qMCyZFQcaagZXRzuQ0zViPIUkpI5uNPG5MEax4aK&#10;ry5XV1NfYHSTnCksYFfvDLKDSNLIK7dGnpdhVkcSqNG24utzkCgTGx9ck7NEoc1kUyXGHelJjEzc&#10;xLEemW4qfrlKGRJdNTSPRBjCJEj6QGT0gL85G0iMFQ+/9gIVZ+aTI9KTck8Gnoz6ZAgn6WnFI2eT&#10;uYuTwvceddcT8jRWBzc0mFZnzp6rONZLAstUHj9DUvDLc456/rLbJ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cDNGEhAC&#10;AAD6AwAADgAAAAAAAAAAAAAAAAAuAgAAZHJzL2Uyb0RvYy54bWxQSwECLQAUAAYACAAAACEAAxUu&#10;nNwAAAAEAQAADwAAAAAAAAAAAAAAAABqBAAAZHJzL2Rvd25yZXYueG1sUEsFBgAAAAAEAAQA8wAA&#10;AHMFAAAAAA==&#10;" filled="f" strokeweight=".20497mm">
                <v:textbox inset="0,0,0,0">
                  <w:txbxContent>
                    <w:p w14:paraId="05F08789"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9.</w:t>
                      </w:r>
                      <w:r>
                        <w:rPr>
                          <w:rFonts w:ascii="Times New Roman"/>
                          <w:b/>
                        </w:rPr>
                        <w:tab/>
                      </w:r>
                      <w:r>
                        <w:rPr>
                          <w:rFonts w:ascii="Times New Roman"/>
                          <w:b/>
                          <w:spacing w:val="-1"/>
                        </w:rPr>
                        <w:t>SPECIAL STORAGE CONDITIONS</w:t>
                      </w:r>
                    </w:p>
                  </w:txbxContent>
                </v:textbox>
                <w10:anchorlock/>
              </v:shape>
            </w:pict>
          </mc:Fallback>
        </mc:AlternateContent>
      </w:r>
    </w:p>
    <w:p w14:paraId="34D7351E" w14:textId="77777777" w:rsidR="00D15122" w:rsidRPr="003E37B0" w:rsidRDefault="00D15122" w:rsidP="00FA4903">
      <w:pPr>
        <w:keepNext/>
        <w:keepLines/>
        <w:widowControl/>
        <w:rPr>
          <w:rFonts w:ascii="Times New Roman" w:eastAsia="Times New Roman" w:hAnsi="Times New Roman"/>
        </w:rPr>
      </w:pPr>
    </w:p>
    <w:p w14:paraId="3F1D9F6F" w14:textId="77777777" w:rsidR="00A74D13" w:rsidRDefault="009B0756" w:rsidP="00FA4903">
      <w:pPr>
        <w:pStyle w:val="BodyText"/>
        <w:keepNext/>
        <w:keepLines/>
        <w:widowControl/>
        <w:ind w:left="0" w:right="4780"/>
      </w:pPr>
      <w:r w:rsidRPr="003E37B0">
        <w:t>Store in a refrigerator.</w:t>
      </w:r>
    </w:p>
    <w:p w14:paraId="6E7A2F80" w14:textId="77777777" w:rsidR="00D15122" w:rsidRPr="003E37B0" w:rsidRDefault="009B0756" w:rsidP="00FA4903">
      <w:pPr>
        <w:pStyle w:val="BodyText"/>
        <w:keepNext/>
        <w:keepLines/>
        <w:widowControl/>
        <w:ind w:left="0" w:right="4780"/>
      </w:pPr>
      <w:r w:rsidRPr="003E37B0">
        <w:t>Do not freeze.</w:t>
      </w:r>
    </w:p>
    <w:p w14:paraId="607D3AF5" w14:textId="77777777" w:rsidR="00D15122" w:rsidRPr="003E37B0" w:rsidRDefault="009B0756" w:rsidP="00FA4903">
      <w:pPr>
        <w:pStyle w:val="BodyText"/>
        <w:keepNext/>
        <w:keepLines/>
        <w:widowControl/>
        <w:spacing w:line="252" w:lineRule="exact"/>
        <w:ind w:left="0"/>
      </w:pPr>
      <w:r w:rsidRPr="003E37B0">
        <w:t>Keep the vial in the outer carton</w:t>
      </w:r>
      <w:r w:rsidR="00251094" w:rsidRPr="00251094">
        <w:rPr>
          <w:spacing w:val="-1"/>
        </w:rPr>
        <w:t xml:space="preserve"> </w:t>
      </w:r>
      <w:r w:rsidR="00251094">
        <w:rPr>
          <w:spacing w:val="-1"/>
        </w:rPr>
        <w:t>i</w:t>
      </w:r>
      <w:r w:rsidR="00251094">
        <w:t>n</w:t>
      </w:r>
      <w:r w:rsidR="00251094">
        <w:rPr>
          <w:spacing w:val="-1"/>
        </w:rPr>
        <w:t xml:space="preserve"> orde</w:t>
      </w:r>
      <w:r w:rsidR="00251094">
        <w:t>r</w:t>
      </w:r>
      <w:r w:rsidR="00251094">
        <w:rPr>
          <w:spacing w:val="-1"/>
        </w:rPr>
        <w:t xml:space="preserve"> t</w:t>
      </w:r>
      <w:r w:rsidR="00251094">
        <w:t>o</w:t>
      </w:r>
      <w:r w:rsidR="00251094">
        <w:rPr>
          <w:spacing w:val="-1"/>
        </w:rPr>
        <w:t xml:space="preserve"> protec</w:t>
      </w:r>
      <w:r w:rsidR="00251094">
        <w:t>t</w:t>
      </w:r>
      <w:r w:rsidR="00251094">
        <w:rPr>
          <w:spacing w:val="-1"/>
        </w:rPr>
        <w:t xml:space="preserve"> fro</w:t>
      </w:r>
      <w:r w:rsidR="00251094">
        <w:t>m</w:t>
      </w:r>
      <w:r w:rsidR="00251094">
        <w:rPr>
          <w:spacing w:val="-1"/>
        </w:rPr>
        <w:t xml:space="preserve"> light.</w:t>
      </w:r>
    </w:p>
    <w:p w14:paraId="3F4BB3C7" w14:textId="77777777" w:rsidR="00D320D2" w:rsidRDefault="00D320D2" w:rsidP="00FA4903">
      <w:pPr>
        <w:pStyle w:val="BodyText"/>
        <w:widowControl/>
        <w:spacing w:line="252" w:lineRule="exact"/>
        <w:ind w:left="0"/>
      </w:pPr>
    </w:p>
    <w:p w14:paraId="563CACE9" w14:textId="77777777" w:rsidR="00D15122" w:rsidRPr="003E37B0" w:rsidRDefault="00D15122" w:rsidP="00FA4903">
      <w:pPr>
        <w:widowControl/>
        <w:rPr>
          <w:rFonts w:ascii="Times New Roman" w:eastAsia="Times New Roman" w:hAnsi="Times New Roman"/>
        </w:rPr>
      </w:pPr>
    </w:p>
    <w:p w14:paraId="70C25BC1" w14:textId="0E1F54F2" w:rsidR="00D15122" w:rsidRPr="003E37B0" w:rsidRDefault="002D0E76" w:rsidP="00FA4903">
      <w:pPr>
        <w:widowControl/>
        <w:spacing w:line="200" w:lineRule="atLeast"/>
        <w:rPr>
          <w:rFonts w:ascii="Times New Roman" w:eastAsia="Times New Roman" w:hAnsi="Times New Roman"/>
        </w:rPr>
      </w:pPr>
      <w:r>
        <w:rPr>
          <w:noProof/>
        </w:rPr>
        <w:lastRenderedPageBreak/>
        <mc:AlternateContent>
          <mc:Choice Requires="wps">
            <w:drawing>
              <wp:inline distT="0" distB="0" distL="0" distR="0" wp14:anchorId="6E5460FC" wp14:editId="189B0519">
                <wp:extent cx="5897880" cy="489585"/>
                <wp:effectExtent l="0" t="0" r="7620" b="5715"/>
                <wp:docPr id="30" name="Text Box 1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489585"/>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5A83FB29" w14:textId="77777777" w:rsidR="00795170" w:rsidRDefault="00795170">
                            <w:pPr>
                              <w:tabs>
                                <w:tab w:val="left" w:pos="668"/>
                              </w:tabs>
                              <w:ind w:left="668" w:right="373" w:hanging="567"/>
                              <w:rPr>
                                <w:rFonts w:ascii="Times New Roman" w:eastAsia="Times New Roman" w:hAnsi="Times New Roman"/>
                              </w:rPr>
                            </w:pPr>
                            <w:r>
                              <w:rPr>
                                <w:rFonts w:ascii="Times New Roman"/>
                                <w:b/>
                              </w:rPr>
                              <w:t>10.</w:t>
                            </w:r>
                            <w:r>
                              <w:rPr>
                                <w:rFonts w:ascii="Times New Roman"/>
                                <w:b/>
                              </w:rPr>
                              <w:tab/>
                            </w:r>
                            <w:r>
                              <w:rPr>
                                <w:rFonts w:ascii="Times New Roman"/>
                                <w:b/>
                                <w:spacing w:val="-1"/>
                              </w:rPr>
                              <w:t>SPECIAL</w:t>
                            </w:r>
                            <w:r>
                              <w:rPr>
                                <w:rFonts w:ascii="Times New Roman"/>
                                <w:b/>
                                <w:spacing w:val="-4"/>
                              </w:rPr>
                              <w:t xml:space="preserve"> </w:t>
                            </w:r>
                            <w:r>
                              <w:rPr>
                                <w:rFonts w:ascii="Times New Roman"/>
                                <w:b/>
                                <w:spacing w:val="-2"/>
                              </w:rPr>
                              <w:t>PRECAUTIONS</w:t>
                            </w:r>
                            <w:r>
                              <w:rPr>
                                <w:rFonts w:ascii="Times New Roman"/>
                                <w:b/>
                                <w:spacing w:val="-3"/>
                              </w:rPr>
                              <w:t xml:space="preserve"> </w:t>
                            </w:r>
                            <w:r>
                              <w:rPr>
                                <w:rFonts w:ascii="Times New Roman"/>
                                <w:b/>
                                <w:spacing w:val="1"/>
                              </w:rPr>
                              <w:t>FOR</w:t>
                            </w:r>
                            <w:r>
                              <w:rPr>
                                <w:rFonts w:ascii="Times New Roman"/>
                                <w:b/>
                                <w:spacing w:val="-4"/>
                              </w:rPr>
                              <w:t xml:space="preserve"> </w:t>
                            </w:r>
                            <w:r>
                              <w:rPr>
                                <w:rFonts w:ascii="Times New Roman"/>
                                <w:b/>
                                <w:spacing w:val="-1"/>
                              </w:rPr>
                              <w:t>DISPOSAL</w:t>
                            </w:r>
                            <w:r>
                              <w:rPr>
                                <w:rFonts w:ascii="Times New Roman"/>
                                <w:b/>
                                <w:spacing w:val="-4"/>
                              </w:rPr>
                              <w:t xml:space="preserve"> </w:t>
                            </w:r>
                            <w:r>
                              <w:rPr>
                                <w:rFonts w:ascii="Times New Roman"/>
                                <w:b/>
                                <w:spacing w:val="-1"/>
                              </w:rPr>
                              <w:t xml:space="preserve">OF </w:t>
                            </w:r>
                            <w:r>
                              <w:rPr>
                                <w:rFonts w:ascii="Times New Roman"/>
                                <w:b/>
                                <w:spacing w:val="-2"/>
                              </w:rPr>
                              <w:t>UNUSED</w:t>
                            </w:r>
                            <w:r>
                              <w:rPr>
                                <w:rFonts w:ascii="Times New Roman"/>
                                <w:b/>
                                <w:spacing w:val="-4"/>
                              </w:rPr>
                              <w:t xml:space="preserve"> </w:t>
                            </w:r>
                            <w:r>
                              <w:rPr>
                                <w:rFonts w:ascii="Times New Roman"/>
                                <w:b/>
                                <w:spacing w:val="-1"/>
                              </w:rPr>
                              <w:t>MEDICINAL</w:t>
                            </w:r>
                            <w:r>
                              <w:rPr>
                                <w:rFonts w:ascii="Times New Roman"/>
                                <w:b/>
                                <w:spacing w:val="1"/>
                              </w:rPr>
                              <w:t xml:space="preserve"> </w:t>
                            </w:r>
                            <w:r>
                              <w:rPr>
                                <w:rFonts w:ascii="Times New Roman"/>
                                <w:b/>
                                <w:spacing w:val="-1"/>
                              </w:rPr>
                              <w:t>PRODUCTS</w:t>
                            </w:r>
                            <w:r>
                              <w:rPr>
                                <w:rFonts w:ascii="Times New Roman"/>
                                <w:b/>
                                <w:spacing w:val="53"/>
                              </w:rPr>
                              <w:t xml:space="preserve"> </w:t>
                            </w:r>
                            <w:r>
                              <w:rPr>
                                <w:rFonts w:ascii="Times New Roman"/>
                                <w:b/>
                              </w:rPr>
                              <w:t>OR</w:t>
                            </w:r>
                            <w:r>
                              <w:rPr>
                                <w:rFonts w:ascii="Times New Roman"/>
                                <w:b/>
                                <w:spacing w:val="-1"/>
                              </w:rPr>
                              <w:t xml:space="preserve"> WASTE MATERIALS </w:t>
                            </w:r>
                            <w:r>
                              <w:rPr>
                                <w:rFonts w:ascii="Times New Roman"/>
                                <w:b/>
                                <w:spacing w:val="-2"/>
                              </w:rPr>
                              <w:t>DERIVED</w:t>
                            </w:r>
                            <w:r>
                              <w:rPr>
                                <w:rFonts w:ascii="Times New Roman"/>
                                <w:b/>
                                <w:spacing w:val="-1"/>
                              </w:rPr>
                              <w:t xml:space="preserve"> </w:t>
                            </w:r>
                            <w:r>
                              <w:rPr>
                                <w:rFonts w:ascii="Times New Roman"/>
                                <w:b/>
                              </w:rPr>
                              <w:t xml:space="preserve">FROM </w:t>
                            </w:r>
                            <w:r>
                              <w:rPr>
                                <w:rFonts w:ascii="Times New Roman"/>
                                <w:b/>
                                <w:spacing w:val="-2"/>
                              </w:rPr>
                              <w:t>SUCH</w:t>
                            </w:r>
                            <w:r>
                              <w:rPr>
                                <w:rFonts w:ascii="Times New Roman"/>
                                <w:b/>
                                <w:spacing w:val="1"/>
                              </w:rPr>
                              <w:t xml:space="preserve"> </w:t>
                            </w:r>
                            <w:r>
                              <w:rPr>
                                <w:rFonts w:ascii="Times New Roman"/>
                                <w:b/>
                                <w:spacing w:val="-1"/>
                              </w:rPr>
                              <w:t>MEDICINAL</w:t>
                            </w:r>
                            <w:r>
                              <w:rPr>
                                <w:rFonts w:ascii="Times New Roman"/>
                                <w:b/>
                                <w:spacing w:val="-4"/>
                              </w:rPr>
                              <w:t xml:space="preserve"> </w:t>
                            </w:r>
                            <w:r>
                              <w:rPr>
                                <w:rFonts w:ascii="Times New Roman"/>
                                <w:b/>
                                <w:spacing w:val="-1"/>
                              </w:rPr>
                              <w:t>PRODUCTS,</w:t>
                            </w:r>
                            <w:r>
                              <w:rPr>
                                <w:rFonts w:ascii="Times New Roman"/>
                                <w:b/>
                              </w:rPr>
                              <w:t xml:space="preserve"> IF</w:t>
                            </w:r>
                            <w:r>
                              <w:rPr>
                                <w:rFonts w:ascii="Times New Roman"/>
                                <w:b/>
                                <w:spacing w:val="21"/>
                              </w:rPr>
                              <w:t xml:space="preserve"> </w:t>
                            </w:r>
                            <w:r>
                              <w:rPr>
                                <w:rFonts w:ascii="Times New Roman"/>
                                <w:b/>
                                <w:spacing w:val="-1"/>
                              </w:rPr>
                              <w:t>APPROPRIATE</w:t>
                            </w:r>
                          </w:p>
                        </w:txbxContent>
                      </wps:txbx>
                      <wps:bodyPr rot="0" vert="horz" wrap="square" lIns="0" tIns="0" rIns="0" bIns="0" anchor="t" anchorCtr="0" upright="1">
                        <a:noAutofit/>
                      </wps:bodyPr>
                    </wps:wsp>
                  </a:graphicData>
                </a:graphic>
              </wp:inline>
            </w:drawing>
          </mc:Choice>
          <mc:Fallback>
            <w:pict>
              <v:shape w14:anchorId="6E5460FC" id="Text Box 149" o:spid="_x0000_s1082" type="#_x0000_t202" style="width:464.4pt;height:38.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rBY8DwIAAPoDAAAOAAAAZHJzL2Uyb0RvYy54bWysU9tu2zAMfR+wfxD0vjhpl8Ux4hRdug4D&#10;ugvQ7QNkWY6FyaJGKbGzry8lO2mxvQ3Tg0CJ1CF5eLS5GTrDjgq9BlvyxWzOmbISam33Jf/x/f5N&#10;zpkPwtbCgFUlPynPb7avX216V6graMHUChmBWF/0ruRtCK7IMi9b1Qk/A6csORvATgQ64j6rUfSE&#10;3pnsaj5/l/WAtUOQynu6vRudfJvwm0bJ8LVpvArMlJxqC2nHtFdxz7YbUexRuFbLqQzxD1V0QltK&#10;eoG6E0GwA+q/oDotETw0YSahy6BptFSpB+pmMf+jm8dWOJV6IXK8u9Dk/x+s/HJ8dN+QheE9DDTA&#10;1IR3DyB/emZh1wq7V7eI0LdK1JR4ESnLeueL6Wmk2hc+glT9Z6hpyOIQIAENDXaRFeqTEToN4HQh&#10;XQ2BSbpc5utVnpNLku9tvl7my5RCFOfXDn34qKBj0Sg50lATujg++BCrEcU5JCazcK+NSYM1lvUl&#10;X12v1mNfYHQdnTHM477aGWRHEaWR1pTXvwzrdCCBGt2VPL8EiSKy8cHWKUsQ2ow2VWLsRE9kZOQm&#10;DNXAdF3y6zxmiHRVUJ+IMIRRkPSByGgBf3PWkxhL7n8dBCrOzCdLpEflng08G9XZEFbS05IHzkZz&#10;F0aFHxzqfUvI41gt3NJgGp04e65iqpcElqicPkNU8Mtzinr+stsnAAAA//8DAFBLAwQUAAYACAAA&#10;ACEA2iTgStwAAAAEAQAADwAAAGRycy9kb3ducmV2LnhtbEyPQU/CQBCF7yb8h82YeJMtkAjWbgkh&#10;EYIHIsjF29Ad20p3tukuUP+9oxe9vGTyJu99L5v3rlEX6kLt2cBomIAiLrytuTRweHu+n4EKEdli&#10;45kMfFGAeT64yTC1/so7uuxjqSSEQ4oGqhjbVOtQVOQwDH1LLN6H7xxGObtS2w6vEu4aPU6SB+2w&#10;ZmmosKVlRcVpf3YGdp92tVm/FNt6u1ocHC4n7/Z1Yszdbb94AhWpj3/P8IMv6JAL09Gf2QbVGJAh&#10;8VfFexzPZMbRwHQ6Ap1n+j98/g0AAP//AwBQSwECLQAUAAYACAAAACEAtoM4kv4AAADhAQAAEwAA&#10;AAAAAAAAAAAAAAAAAAAAW0NvbnRlbnRfVHlwZXNdLnhtbFBLAQItABQABgAIAAAAIQA4/SH/1gAA&#10;AJQBAAALAAAAAAAAAAAAAAAAAC8BAABfcmVscy8ucmVsc1BLAQItABQABgAIAAAAIQCErBY8DwIA&#10;APoDAAAOAAAAAAAAAAAAAAAAAC4CAABkcnMvZTJvRG9jLnhtbFBLAQItABQABgAIAAAAIQDaJOBK&#10;3AAAAAQBAAAPAAAAAAAAAAAAAAAAAGkEAABkcnMvZG93bnJldi54bWxQSwUGAAAAAAQABADzAAAA&#10;cgUAAAAA&#10;" filled="f" strokeweight=".20497mm">
                <v:textbox inset="0,0,0,0">
                  <w:txbxContent>
                    <w:p w14:paraId="5A83FB29" w14:textId="77777777" w:rsidR="00795170" w:rsidRDefault="00795170">
                      <w:pPr>
                        <w:tabs>
                          <w:tab w:val="left" w:pos="668"/>
                        </w:tabs>
                        <w:ind w:left="668" w:right="373" w:hanging="567"/>
                        <w:rPr>
                          <w:rFonts w:ascii="Times New Roman" w:eastAsia="Times New Roman" w:hAnsi="Times New Roman"/>
                        </w:rPr>
                      </w:pPr>
                      <w:r>
                        <w:rPr>
                          <w:rFonts w:ascii="Times New Roman"/>
                          <w:b/>
                        </w:rPr>
                        <w:t>10.</w:t>
                      </w:r>
                      <w:r>
                        <w:rPr>
                          <w:rFonts w:ascii="Times New Roman"/>
                          <w:b/>
                        </w:rPr>
                        <w:tab/>
                      </w:r>
                      <w:r>
                        <w:rPr>
                          <w:rFonts w:ascii="Times New Roman"/>
                          <w:b/>
                          <w:spacing w:val="-1"/>
                        </w:rPr>
                        <w:t>SPECIAL</w:t>
                      </w:r>
                      <w:r>
                        <w:rPr>
                          <w:rFonts w:ascii="Times New Roman"/>
                          <w:b/>
                          <w:spacing w:val="-4"/>
                        </w:rPr>
                        <w:t xml:space="preserve"> </w:t>
                      </w:r>
                      <w:r>
                        <w:rPr>
                          <w:rFonts w:ascii="Times New Roman"/>
                          <w:b/>
                          <w:spacing w:val="-2"/>
                        </w:rPr>
                        <w:t>PRECAUTIONS</w:t>
                      </w:r>
                      <w:r>
                        <w:rPr>
                          <w:rFonts w:ascii="Times New Roman"/>
                          <w:b/>
                          <w:spacing w:val="-3"/>
                        </w:rPr>
                        <w:t xml:space="preserve"> </w:t>
                      </w:r>
                      <w:r>
                        <w:rPr>
                          <w:rFonts w:ascii="Times New Roman"/>
                          <w:b/>
                          <w:spacing w:val="1"/>
                        </w:rPr>
                        <w:t>FOR</w:t>
                      </w:r>
                      <w:r>
                        <w:rPr>
                          <w:rFonts w:ascii="Times New Roman"/>
                          <w:b/>
                          <w:spacing w:val="-4"/>
                        </w:rPr>
                        <w:t xml:space="preserve"> </w:t>
                      </w:r>
                      <w:r>
                        <w:rPr>
                          <w:rFonts w:ascii="Times New Roman"/>
                          <w:b/>
                          <w:spacing w:val="-1"/>
                        </w:rPr>
                        <w:t>DISPOSAL</w:t>
                      </w:r>
                      <w:r>
                        <w:rPr>
                          <w:rFonts w:ascii="Times New Roman"/>
                          <w:b/>
                          <w:spacing w:val="-4"/>
                        </w:rPr>
                        <w:t xml:space="preserve"> </w:t>
                      </w:r>
                      <w:r>
                        <w:rPr>
                          <w:rFonts w:ascii="Times New Roman"/>
                          <w:b/>
                          <w:spacing w:val="-1"/>
                        </w:rPr>
                        <w:t xml:space="preserve">OF </w:t>
                      </w:r>
                      <w:r>
                        <w:rPr>
                          <w:rFonts w:ascii="Times New Roman"/>
                          <w:b/>
                          <w:spacing w:val="-2"/>
                        </w:rPr>
                        <w:t>UNUSED</w:t>
                      </w:r>
                      <w:r>
                        <w:rPr>
                          <w:rFonts w:ascii="Times New Roman"/>
                          <w:b/>
                          <w:spacing w:val="-4"/>
                        </w:rPr>
                        <w:t xml:space="preserve"> </w:t>
                      </w:r>
                      <w:r>
                        <w:rPr>
                          <w:rFonts w:ascii="Times New Roman"/>
                          <w:b/>
                          <w:spacing w:val="-1"/>
                        </w:rPr>
                        <w:t>MEDICINAL</w:t>
                      </w:r>
                      <w:r>
                        <w:rPr>
                          <w:rFonts w:ascii="Times New Roman"/>
                          <w:b/>
                          <w:spacing w:val="1"/>
                        </w:rPr>
                        <w:t xml:space="preserve"> </w:t>
                      </w:r>
                      <w:r>
                        <w:rPr>
                          <w:rFonts w:ascii="Times New Roman"/>
                          <w:b/>
                          <w:spacing w:val="-1"/>
                        </w:rPr>
                        <w:t>PRODUCTS</w:t>
                      </w:r>
                      <w:r>
                        <w:rPr>
                          <w:rFonts w:ascii="Times New Roman"/>
                          <w:b/>
                          <w:spacing w:val="53"/>
                        </w:rPr>
                        <w:t xml:space="preserve"> </w:t>
                      </w:r>
                      <w:r>
                        <w:rPr>
                          <w:rFonts w:ascii="Times New Roman"/>
                          <w:b/>
                        </w:rPr>
                        <w:t>OR</w:t>
                      </w:r>
                      <w:r>
                        <w:rPr>
                          <w:rFonts w:ascii="Times New Roman"/>
                          <w:b/>
                          <w:spacing w:val="-1"/>
                        </w:rPr>
                        <w:t xml:space="preserve"> WASTE MATERIALS </w:t>
                      </w:r>
                      <w:r>
                        <w:rPr>
                          <w:rFonts w:ascii="Times New Roman"/>
                          <w:b/>
                          <w:spacing w:val="-2"/>
                        </w:rPr>
                        <w:t>DERIVED</w:t>
                      </w:r>
                      <w:r>
                        <w:rPr>
                          <w:rFonts w:ascii="Times New Roman"/>
                          <w:b/>
                          <w:spacing w:val="-1"/>
                        </w:rPr>
                        <w:t xml:space="preserve"> </w:t>
                      </w:r>
                      <w:r>
                        <w:rPr>
                          <w:rFonts w:ascii="Times New Roman"/>
                          <w:b/>
                        </w:rPr>
                        <w:t xml:space="preserve">FROM </w:t>
                      </w:r>
                      <w:r>
                        <w:rPr>
                          <w:rFonts w:ascii="Times New Roman"/>
                          <w:b/>
                          <w:spacing w:val="-2"/>
                        </w:rPr>
                        <w:t>SUCH</w:t>
                      </w:r>
                      <w:r>
                        <w:rPr>
                          <w:rFonts w:ascii="Times New Roman"/>
                          <w:b/>
                          <w:spacing w:val="1"/>
                        </w:rPr>
                        <w:t xml:space="preserve"> </w:t>
                      </w:r>
                      <w:r>
                        <w:rPr>
                          <w:rFonts w:ascii="Times New Roman"/>
                          <w:b/>
                          <w:spacing w:val="-1"/>
                        </w:rPr>
                        <w:t>MEDICINAL</w:t>
                      </w:r>
                      <w:r>
                        <w:rPr>
                          <w:rFonts w:ascii="Times New Roman"/>
                          <w:b/>
                          <w:spacing w:val="-4"/>
                        </w:rPr>
                        <w:t xml:space="preserve"> </w:t>
                      </w:r>
                      <w:r>
                        <w:rPr>
                          <w:rFonts w:ascii="Times New Roman"/>
                          <w:b/>
                          <w:spacing w:val="-1"/>
                        </w:rPr>
                        <w:t>PRODUCTS,</w:t>
                      </w:r>
                      <w:r>
                        <w:rPr>
                          <w:rFonts w:ascii="Times New Roman"/>
                          <w:b/>
                        </w:rPr>
                        <w:t xml:space="preserve"> IF</w:t>
                      </w:r>
                      <w:r>
                        <w:rPr>
                          <w:rFonts w:ascii="Times New Roman"/>
                          <w:b/>
                          <w:spacing w:val="21"/>
                        </w:rPr>
                        <w:t xml:space="preserve"> </w:t>
                      </w:r>
                      <w:r>
                        <w:rPr>
                          <w:rFonts w:ascii="Times New Roman"/>
                          <w:b/>
                          <w:spacing w:val="-1"/>
                        </w:rPr>
                        <w:t>APPROPRIATE</w:t>
                      </w:r>
                    </w:p>
                  </w:txbxContent>
                </v:textbox>
                <w10:anchorlock/>
              </v:shape>
            </w:pict>
          </mc:Fallback>
        </mc:AlternateContent>
      </w:r>
    </w:p>
    <w:p w14:paraId="6B46F7A4" w14:textId="77777777" w:rsidR="00D15122" w:rsidRDefault="00D15122" w:rsidP="00FA4903">
      <w:pPr>
        <w:widowControl/>
        <w:rPr>
          <w:rFonts w:ascii="Times New Roman" w:eastAsia="Times New Roman" w:hAnsi="Times New Roman"/>
        </w:rPr>
      </w:pPr>
    </w:p>
    <w:p w14:paraId="1C974A96" w14:textId="77777777" w:rsidR="002F6115" w:rsidRPr="003E37B0" w:rsidRDefault="002F6115" w:rsidP="00FA4903">
      <w:pPr>
        <w:widowControl/>
        <w:rPr>
          <w:rFonts w:ascii="Times New Roman" w:eastAsia="Times New Roman" w:hAnsi="Times New Roman"/>
        </w:rPr>
      </w:pPr>
    </w:p>
    <w:p w14:paraId="731527A4" w14:textId="2AC111F6" w:rsidR="00D15122" w:rsidRPr="003E37B0" w:rsidRDefault="002D0E76" w:rsidP="00FA4903">
      <w:pPr>
        <w:keepNext/>
        <w:widowControl/>
        <w:spacing w:line="200" w:lineRule="atLeast"/>
        <w:rPr>
          <w:rFonts w:ascii="Times New Roman" w:eastAsia="Times New Roman" w:hAnsi="Times New Roman"/>
        </w:rPr>
      </w:pPr>
      <w:r>
        <w:rPr>
          <w:noProof/>
        </w:rPr>
        <mc:AlternateContent>
          <mc:Choice Requires="wps">
            <w:drawing>
              <wp:inline distT="0" distB="0" distL="0" distR="0" wp14:anchorId="36199BF5" wp14:editId="5D874DD0">
                <wp:extent cx="5897880" cy="166370"/>
                <wp:effectExtent l="0" t="0" r="7620" b="5080"/>
                <wp:docPr id="29" name="Text Box 1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637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0E472235"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11.</w:t>
                            </w:r>
                            <w:r>
                              <w:rPr>
                                <w:rFonts w:ascii="Times New Roman"/>
                                <w:b/>
                              </w:rPr>
                              <w:tab/>
                            </w:r>
                            <w:r>
                              <w:rPr>
                                <w:rFonts w:ascii="Times New Roman"/>
                                <w:b/>
                                <w:spacing w:val="-1"/>
                              </w:rPr>
                              <w:t xml:space="preserve">NAME </w:t>
                            </w:r>
                            <w:r>
                              <w:rPr>
                                <w:rFonts w:ascii="Times New Roman"/>
                                <w:b/>
                                <w:spacing w:val="-2"/>
                              </w:rPr>
                              <w:t>AND</w:t>
                            </w:r>
                            <w:r>
                              <w:rPr>
                                <w:rFonts w:ascii="Times New Roman"/>
                                <w:b/>
                                <w:spacing w:val="-1"/>
                              </w:rPr>
                              <w:t xml:space="preserve"> </w:t>
                            </w:r>
                            <w:r>
                              <w:rPr>
                                <w:rFonts w:ascii="Times New Roman"/>
                                <w:b/>
                                <w:spacing w:val="-2"/>
                              </w:rPr>
                              <w:t>ADDRESS</w:t>
                            </w:r>
                            <w:r>
                              <w:rPr>
                                <w:rFonts w:ascii="Times New Roman"/>
                                <w:b/>
                                <w:spacing w:val="2"/>
                              </w:rPr>
                              <w:t xml:space="preserve"> </w:t>
                            </w:r>
                            <w:r>
                              <w:rPr>
                                <w:rFonts w:ascii="Times New Roman"/>
                                <w:b/>
                                <w:spacing w:val="-1"/>
                              </w:rPr>
                              <w:t>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1"/>
                              </w:rPr>
                              <w:t>MARKETING</w:t>
                            </w:r>
                            <w:r>
                              <w:rPr>
                                <w:rFonts w:ascii="Times New Roman"/>
                                <w:b/>
                                <w:spacing w:val="-4"/>
                              </w:rPr>
                              <w:t xml:space="preserve"> </w:t>
                            </w:r>
                            <w:r>
                              <w:rPr>
                                <w:rFonts w:ascii="Times New Roman"/>
                                <w:b/>
                                <w:spacing w:val="-1"/>
                              </w:rPr>
                              <w:t xml:space="preserve">AUTHORISATION </w:t>
                            </w:r>
                            <w:r>
                              <w:rPr>
                                <w:rFonts w:ascii="Times New Roman"/>
                                <w:b/>
                                <w:spacing w:val="-2"/>
                              </w:rPr>
                              <w:t>HOLDER</w:t>
                            </w:r>
                          </w:p>
                        </w:txbxContent>
                      </wps:txbx>
                      <wps:bodyPr rot="0" vert="horz" wrap="square" lIns="0" tIns="0" rIns="0" bIns="0" anchor="t" anchorCtr="0" upright="1">
                        <a:noAutofit/>
                      </wps:bodyPr>
                    </wps:wsp>
                  </a:graphicData>
                </a:graphic>
              </wp:inline>
            </w:drawing>
          </mc:Choice>
          <mc:Fallback>
            <w:pict>
              <v:shape w14:anchorId="36199BF5" id="Text Box 148" o:spid="_x0000_s1083" type="#_x0000_t202" style="width:464.4pt;height:13.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H78VDwIAAPoDAAAOAAAAZHJzL2Uyb0RvYy54bWysU9tu2zAMfR+wfxD0vjhpsFyMOEWXrsOA&#10;7gJ0+wBZlm1hsqhRSuzs60fJTlpsb8P0IFAidUgeHu1uh86wk0KvwRZ8MZtzpqyEStum4N+/PbzZ&#10;cOaDsJUwYFXBz8rz2/3rV7ve5eoGWjCVQkYg1ue9K3gbgsuzzMtWdcLPwClLzhqwE4GO2GQVip7Q&#10;O5PdzOerrAesHIJU3tPt/ejk+4Rf10qGL3XtVWCm4FRbSDumvYx7tt+JvEHhWi2nMsQ/VNEJbSnp&#10;FepeBMGOqP+C6rRE8FCHmYQug7rWUqUeqJvF/I9unlrhVOqFyPHuSpP/f7Dy8+nJfUUWhncw0ABT&#10;E949gvzhmYVDK2yj7hChb5WoKPEiUpb1zufT00i1z30EKftPUNGQxTFAAhpq7CIr1CcjdBrA+Uq6&#10;GgKTdPl2s11vNuSS5FusVst1mkom8strhz58UNCxaBQcaagJXZwefYjViPwSEpNZeNDGpMEay/qC&#10;r5fr7dgXGF1FZwzz2JQHg+wkojTSSq2R52VYpwMJ1Oiu4JtrkMgjG+9tlbIEoc1oUyXGTvRERkZu&#10;wlAOTFcFX25jhkhXCdWZCEMYBUkfiIwW8BdnPYmx4P7nUaDizHy0RHpU7sXAi1FeDGElPS144Gw0&#10;D2FU+NGhblpCHsdq4Y4GU+vE2XMVU70ksETl9Bmigl+eU9Tzl93/BgAA//8DAFBLAwQUAAYACAAA&#10;ACEAEB7yAdwAAAAEAQAADwAAAGRycy9kb3ducmV2LnhtbEyPT0vDQBDF74LfYRnBm900hdLGbEop&#10;WNFDsX8u3qbZMYnNzobsto3f3tGLXh4Mb3jv9/LF4Fp1oT40ng2MRwko4tLbhisDh/3TwwxUiMgW&#10;W89k4IsCLIrbmxwz66+8pcsuVkpCOGRooI6xy7QOZU0Ow8h3xOJ9+N5hlLOvtO3xKuGu1WmSTLXD&#10;hqWhxo5WNZWn3dkZ2H7a9cvza7lpNuvlweFq8m7fJsbc3w3LR1CRhvj3DD/4gg6FMB39mW1QrQEZ&#10;En9VvHk6kxlHA+k0BV3k+j988Q0AAP//AwBQSwECLQAUAAYACAAAACEAtoM4kv4AAADhAQAAEwAA&#10;AAAAAAAAAAAAAAAAAAAAW0NvbnRlbnRfVHlwZXNdLnhtbFBLAQItABQABgAIAAAAIQA4/SH/1gAA&#10;AJQBAAALAAAAAAAAAAAAAAAAAC8BAABfcmVscy8ucmVsc1BLAQItABQABgAIAAAAIQBjH78VDwIA&#10;APoDAAAOAAAAAAAAAAAAAAAAAC4CAABkcnMvZTJvRG9jLnhtbFBLAQItABQABgAIAAAAIQAQHvIB&#10;3AAAAAQBAAAPAAAAAAAAAAAAAAAAAGkEAABkcnMvZG93bnJldi54bWxQSwUGAAAAAAQABADzAAAA&#10;cgUAAAAA&#10;" filled="f" strokeweight=".20497mm">
                <v:textbox inset="0,0,0,0">
                  <w:txbxContent>
                    <w:p w14:paraId="0E472235"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11.</w:t>
                      </w:r>
                      <w:r>
                        <w:rPr>
                          <w:rFonts w:ascii="Times New Roman"/>
                          <w:b/>
                        </w:rPr>
                        <w:tab/>
                      </w:r>
                      <w:r>
                        <w:rPr>
                          <w:rFonts w:ascii="Times New Roman"/>
                          <w:b/>
                          <w:spacing w:val="-1"/>
                        </w:rPr>
                        <w:t xml:space="preserve">NAME </w:t>
                      </w:r>
                      <w:r>
                        <w:rPr>
                          <w:rFonts w:ascii="Times New Roman"/>
                          <w:b/>
                          <w:spacing w:val="-2"/>
                        </w:rPr>
                        <w:t>AND</w:t>
                      </w:r>
                      <w:r>
                        <w:rPr>
                          <w:rFonts w:ascii="Times New Roman"/>
                          <w:b/>
                          <w:spacing w:val="-1"/>
                        </w:rPr>
                        <w:t xml:space="preserve"> </w:t>
                      </w:r>
                      <w:r>
                        <w:rPr>
                          <w:rFonts w:ascii="Times New Roman"/>
                          <w:b/>
                          <w:spacing w:val="-2"/>
                        </w:rPr>
                        <w:t>ADDRESS</w:t>
                      </w:r>
                      <w:r>
                        <w:rPr>
                          <w:rFonts w:ascii="Times New Roman"/>
                          <w:b/>
                          <w:spacing w:val="2"/>
                        </w:rPr>
                        <w:t xml:space="preserve"> </w:t>
                      </w:r>
                      <w:r>
                        <w:rPr>
                          <w:rFonts w:ascii="Times New Roman"/>
                          <w:b/>
                          <w:spacing w:val="-1"/>
                        </w:rPr>
                        <w:t>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1"/>
                        </w:rPr>
                        <w:t>MARKETING</w:t>
                      </w:r>
                      <w:r>
                        <w:rPr>
                          <w:rFonts w:ascii="Times New Roman"/>
                          <w:b/>
                          <w:spacing w:val="-4"/>
                        </w:rPr>
                        <w:t xml:space="preserve"> </w:t>
                      </w:r>
                      <w:r>
                        <w:rPr>
                          <w:rFonts w:ascii="Times New Roman"/>
                          <w:b/>
                          <w:spacing w:val="-1"/>
                        </w:rPr>
                        <w:t xml:space="preserve">AUTHORISATION </w:t>
                      </w:r>
                      <w:r>
                        <w:rPr>
                          <w:rFonts w:ascii="Times New Roman"/>
                          <w:b/>
                          <w:spacing w:val="-2"/>
                        </w:rPr>
                        <w:t>HOLDER</w:t>
                      </w:r>
                    </w:p>
                  </w:txbxContent>
                </v:textbox>
                <w10:anchorlock/>
              </v:shape>
            </w:pict>
          </mc:Fallback>
        </mc:AlternateContent>
      </w:r>
    </w:p>
    <w:p w14:paraId="0D9EC5E7" w14:textId="77777777" w:rsidR="00D15122" w:rsidRPr="003E37B0" w:rsidRDefault="00D15122" w:rsidP="00FA4903">
      <w:pPr>
        <w:keepNext/>
        <w:widowControl/>
        <w:rPr>
          <w:rFonts w:ascii="Times New Roman" w:eastAsia="Times New Roman" w:hAnsi="Times New Roman"/>
        </w:rPr>
      </w:pPr>
    </w:p>
    <w:p w14:paraId="1F1AE432" w14:textId="77777777" w:rsidR="000B6326" w:rsidRPr="00B74CA8" w:rsidRDefault="000B6326" w:rsidP="00FA4903">
      <w:pPr>
        <w:pStyle w:val="BodyText"/>
        <w:keepNext/>
        <w:widowControl/>
        <w:ind w:left="0" w:right="6635"/>
        <w:rPr>
          <w:lang w:val="pt-PT"/>
        </w:rPr>
      </w:pPr>
      <w:r w:rsidRPr="00B74CA8">
        <w:rPr>
          <w:lang w:val="pt-PT"/>
        </w:rPr>
        <w:t>Pfizer Europe MA EEIG</w:t>
      </w:r>
    </w:p>
    <w:p w14:paraId="65B10B42" w14:textId="77777777" w:rsidR="00B8688C" w:rsidRPr="00B74CA8" w:rsidRDefault="00B8688C" w:rsidP="00FA4903">
      <w:pPr>
        <w:pStyle w:val="3"/>
        <w:widowControl/>
        <w:ind w:left="0" w:right="6635"/>
        <w:rPr>
          <w:lang w:val="pt-PT"/>
        </w:rPr>
      </w:pPr>
      <w:r w:rsidRPr="00B74CA8">
        <w:rPr>
          <w:lang w:val="pt-PT"/>
        </w:rPr>
        <w:t xml:space="preserve">Boulevard de la Plaine 17 </w:t>
      </w:r>
    </w:p>
    <w:p w14:paraId="5409CC8D" w14:textId="77777777" w:rsidR="00B8688C" w:rsidRPr="00B8688C" w:rsidRDefault="00B8688C" w:rsidP="00FA4903">
      <w:pPr>
        <w:pStyle w:val="3"/>
        <w:widowControl/>
        <w:ind w:left="0" w:right="6635"/>
      </w:pPr>
      <w:r w:rsidRPr="00B8688C">
        <w:t>1050 Bruxelles</w:t>
      </w:r>
    </w:p>
    <w:p w14:paraId="16F91471" w14:textId="77777777" w:rsidR="00B8688C" w:rsidRPr="00B8688C" w:rsidRDefault="00B8688C" w:rsidP="00FA4903">
      <w:pPr>
        <w:widowControl/>
        <w:rPr>
          <w:rFonts w:ascii="Times New Roman" w:hAnsi="Times New Roman"/>
        </w:rPr>
      </w:pPr>
      <w:r w:rsidRPr="00B8688C">
        <w:rPr>
          <w:rFonts w:ascii="Times New Roman" w:hAnsi="Times New Roman"/>
        </w:rPr>
        <w:t>Belgium</w:t>
      </w:r>
    </w:p>
    <w:p w14:paraId="6C91F702" w14:textId="77777777" w:rsidR="00D15122" w:rsidRDefault="00D15122" w:rsidP="00FA4903">
      <w:pPr>
        <w:widowControl/>
        <w:rPr>
          <w:rFonts w:ascii="Times New Roman" w:eastAsia="Times New Roman" w:hAnsi="Times New Roman"/>
        </w:rPr>
      </w:pPr>
    </w:p>
    <w:p w14:paraId="36BDFE44" w14:textId="77777777" w:rsidR="00D15122" w:rsidRPr="003E37B0" w:rsidRDefault="00D15122" w:rsidP="00FA4903">
      <w:pPr>
        <w:widowControl/>
        <w:rPr>
          <w:rFonts w:ascii="Times New Roman" w:eastAsia="Times New Roman" w:hAnsi="Times New Roman"/>
        </w:rPr>
      </w:pPr>
    </w:p>
    <w:p w14:paraId="31D037F8" w14:textId="7BB3E546"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0F80DBF3" wp14:editId="51A32AF5">
                <wp:extent cx="5897880" cy="167640"/>
                <wp:effectExtent l="0" t="0" r="7620" b="3810"/>
                <wp:docPr id="28" name="Text Box 1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ADFD301"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12.</w:t>
                            </w:r>
                            <w:r>
                              <w:rPr>
                                <w:rFonts w:ascii="Times New Roman"/>
                                <w:b/>
                              </w:rPr>
                              <w:tab/>
                            </w:r>
                            <w:r>
                              <w:rPr>
                                <w:rFonts w:ascii="Times New Roman"/>
                                <w:b/>
                                <w:spacing w:val="-1"/>
                              </w:rPr>
                              <w:t>MARKETING</w:t>
                            </w:r>
                            <w:r>
                              <w:rPr>
                                <w:rFonts w:ascii="Times New Roman"/>
                                <w:b/>
                                <w:spacing w:val="-2"/>
                              </w:rPr>
                              <w:t xml:space="preserve"> </w:t>
                            </w:r>
                            <w:r>
                              <w:rPr>
                                <w:rFonts w:ascii="Times New Roman"/>
                                <w:b/>
                                <w:spacing w:val="-1"/>
                              </w:rPr>
                              <w:t>AUTHORISATION NUMBER(S)</w:t>
                            </w:r>
                          </w:p>
                        </w:txbxContent>
                      </wps:txbx>
                      <wps:bodyPr rot="0" vert="horz" wrap="square" lIns="0" tIns="0" rIns="0" bIns="0" anchor="t" anchorCtr="0" upright="1">
                        <a:noAutofit/>
                      </wps:bodyPr>
                    </wps:wsp>
                  </a:graphicData>
                </a:graphic>
              </wp:inline>
            </w:drawing>
          </mc:Choice>
          <mc:Fallback>
            <w:pict>
              <v:shape w14:anchorId="0F80DBF3" id="Text Box 147" o:spid="_x0000_s1084"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FKAEDgIAAPoDAAAOAAAAZHJzL2Uyb0RvYy54bWysU9uO0zAQfUfiHyy/07QLtN2o6Wrpsghp&#10;uUgLH+A4TmJhe8zYbVK+nrHTdlfwhsiDNc6Mj+ecOd7cjNawg8KgwVV8MZtzppyERruu4t+/3b9a&#10;cxaicI0w4FTFjyrwm+3LF5vBl+oKejCNQkYgLpSDr3gfoy+LIsheWRFm4JWjZAtoRaQtdkWDYiB0&#10;a4qr+XxZDICNR5AqBPp7NyX5NuO3rZLxS9sGFZmpOPUW84p5rdNabDei7FD4XstTG+IfurBCO7r0&#10;AnUnomB71H9BWS0RArRxJsEW0LZaqsyB2Czmf7B57IVXmQuJE/xFpvD/YOXnw6P/iiyO72CkAWYS&#10;wT+A/BGYg10vXKduEWHolWjo4kWSrBh8KE9Hk9ShDAmkHj5BQ0MW+wgZaGzRJlWIJyN0GsDxIroa&#10;I5P08+36erVeU0pSbrFcLd/kqRSiPJ/2GOIHBZaloOJIQ83o4vAQYupGlOeSdJmDe21MHqxxbKj4&#10;6vXqeuIFRjcpmcoCdvXOIDuIZI38ZWqUeV5mdSSDGm0rvr4UiTKp8d41+ZYotJli6sS4kzxJkUmb&#10;ONYj003FJ2ZJrhqaIwmGMBmSHhAFPeAvzgYyY8XDz71AxZn56Ej05NxzgOegPgfCSTpa8cjZFO7i&#10;5PC9R931hDyN1cEtDabVWbOnLk79ksGylKfHkBz8fJ+rnp7s9jcAAAD//wMAUEsDBBQABgAIAAAA&#10;IQADFS6c3AAAAAQBAAAPAAAAZHJzL2Rvd25yZXYueG1sTI9BT8JAEIXvJv6HzZh4k63FECzdEkIi&#10;Rg8EkAu3oTu21e5s012g/ntHL3p5yeRN3vtePh9cq87Uh8azgftRAoq49LbhysD+7eluCipEZIut&#10;ZzLwRQHmxfVVjpn1F97SeRcrJSEcMjRQx9hlWoeyJodh5Dti8d597zDK2Vfa9niRcNfqNEkm2mHD&#10;0lBjR8uays/dyRnYftjVy/NruW7Wq8Xe4XJ8sJuxMbc3w2IGKtIQ/57hB1/QoRCmoz+xDao1IEPi&#10;r4r3mE5lxtFAOnkAXeT6P3zxDQAA//8DAFBLAQItABQABgAIAAAAIQC2gziS/gAAAOEBAAATAAAA&#10;AAAAAAAAAAAAAAAAAABbQ29udGVudF9UeXBlc10ueG1sUEsBAi0AFAAGAAgAAAAhADj9If/WAAAA&#10;lAEAAAsAAAAAAAAAAAAAAAAALwEAAF9yZWxzLy5yZWxzUEsBAi0AFAAGAAgAAAAhADUUoAQOAgAA&#10;+gMAAA4AAAAAAAAAAAAAAAAALgIAAGRycy9lMm9Eb2MueG1sUEsBAi0AFAAGAAgAAAAhAAMVLpzc&#10;AAAABAEAAA8AAAAAAAAAAAAAAAAAaAQAAGRycy9kb3ducmV2LnhtbFBLBQYAAAAABAAEAPMAAABx&#10;BQAAAAA=&#10;" filled="f" strokeweight=".20497mm">
                <v:textbox inset="0,0,0,0">
                  <w:txbxContent>
                    <w:p w14:paraId="1ADFD301"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12.</w:t>
                      </w:r>
                      <w:r>
                        <w:rPr>
                          <w:rFonts w:ascii="Times New Roman"/>
                          <w:b/>
                        </w:rPr>
                        <w:tab/>
                      </w:r>
                      <w:r>
                        <w:rPr>
                          <w:rFonts w:ascii="Times New Roman"/>
                          <w:b/>
                          <w:spacing w:val="-1"/>
                        </w:rPr>
                        <w:t>MARKETING</w:t>
                      </w:r>
                      <w:r>
                        <w:rPr>
                          <w:rFonts w:ascii="Times New Roman"/>
                          <w:b/>
                          <w:spacing w:val="-2"/>
                        </w:rPr>
                        <w:t xml:space="preserve"> </w:t>
                      </w:r>
                      <w:r>
                        <w:rPr>
                          <w:rFonts w:ascii="Times New Roman"/>
                          <w:b/>
                          <w:spacing w:val="-1"/>
                        </w:rPr>
                        <w:t>AUTHORISATION NUMBER(S)</w:t>
                      </w:r>
                    </w:p>
                  </w:txbxContent>
                </v:textbox>
                <w10:anchorlock/>
              </v:shape>
            </w:pict>
          </mc:Fallback>
        </mc:AlternateContent>
      </w:r>
    </w:p>
    <w:p w14:paraId="1BFFE097" w14:textId="77777777" w:rsidR="00D15122" w:rsidRPr="003E37B0" w:rsidRDefault="00D15122" w:rsidP="00FA4903">
      <w:pPr>
        <w:widowControl/>
        <w:rPr>
          <w:rFonts w:ascii="Times New Roman" w:eastAsia="Times New Roman" w:hAnsi="Times New Roman"/>
        </w:rPr>
      </w:pPr>
    </w:p>
    <w:p w14:paraId="4257BCE0" w14:textId="77777777" w:rsidR="00E86B72" w:rsidRPr="00E86B72" w:rsidRDefault="00E86B72" w:rsidP="00FA4903">
      <w:pPr>
        <w:widowControl/>
        <w:rPr>
          <w:rFonts w:ascii="Times New Roman" w:hAnsi="Times New Roman"/>
        </w:rPr>
      </w:pPr>
      <w:r w:rsidRPr="00E86B72">
        <w:rPr>
          <w:rFonts w:ascii="Times New Roman" w:hAnsi="Times New Roman"/>
          <w:color w:val="000000"/>
        </w:rPr>
        <w:t>EU/1/18/1344/002</w:t>
      </w:r>
    </w:p>
    <w:p w14:paraId="3AF5A3CF" w14:textId="77777777" w:rsidR="00D15122" w:rsidRPr="003E37B0" w:rsidRDefault="00D15122" w:rsidP="00FA4903">
      <w:pPr>
        <w:widowControl/>
        <w:rPr>
          <w:rFonts w:ascii="Times New Roman" w:eastAsia="Times New Roman" w:hAnsi="Times New Roman"/>
        </w:rPr>
      </w:pPr>
    </w:p>
    <w:p w14:paraId="7C9A0C25" w14:textId="77777777" w:rsidR="00D15122" w:rsidRPr="003E37B0" w:rsidRDefault="00D15122" w:rsidP="00FA4903">
      <w:pPr>
        <w:widowControl/>
        <w:rPr>
          <w:rFonts w:ascii="Times New Roman" w:eastAsia="Times New Roman" w:hAnsi="Times New Roman"/>
        </w:rPr>
      </w:pPr>
    </w:p>
    <w:p w14:paraId="3CD0E060" w14:textId="66E9557A"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5D82B9DD" wp14:editId="0FC07F89">
                <wp:extent cx="5897880" cy="167640"/>
                <wp:effectExtent l="0" t="0" r="7620" b="3810"/>
                <wp:docPr id="27" name="Text Box 1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D99FDE2"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13.</w:t>
                            </w:r>
                            <w:r>
                              <w:rPr>
                                <w:rFonts w:ascii="Times New Roman"/>
                                <w:b/>
                              </w:rPr>
                              <w:tab/>
                            </w:r>
                            <w:r>
                              <w:rPr>
                                <w:rFonts w:ascii="Times New Roman"/>
                                <w:b/>
                                <w:spacing w:val="-1"/>
                              </w:rPr>
                              <w:t>BATCH</w:t>
                            </w:r>
                            <w:r>
                              <w:rPr>
                                <w:rFonts w:ascii="Times New Roman"/>
                                <w:b/>
                                <w:spacing w:val="1"/>
                              </w:rPr>
                              <w:t xml:space="preserve"> </w:t>
                            </w:r>
                            <w:r>
                              <w:rPr>
                                <w:rFonts w:ascii="Times New Roman"/>
                                <w:b/>
                                <w:spacing w:val="-1"/>
                              </w:rPr>
                              <w:t>NUMBER</w:t>
                            </w:r>
                          </w:p>
                        </w:txbxContent>
                      </wps:txbx>
                      <wps:bodyPr rot="0" vert="horz" wrap="square" lIns="0" tIns="0" rIns="0" bIns="0" anchor="t" anchorCtr="0" upright="1">
                        <a:noAutofit/>
                      </wps:bodyPr>
                    </wps:wsp>
                  </a:graphicData>
                </a:graphic>
              </wp:inline>
            </w:drawing>
          </mc:Choice>
          <mc:Fallback>
            <w:pict>
              <v:shape w14:anchorId="5D82B9DD" id="Text Box 146" o:spid="_x0000_s1085"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5gpRDwIAAPoDAAAOAAAAZHJzL2Uyb0RvYy54bWysU8tu2zAQvBfoPxC817LT1HYEy0HqNEWB&#10;9AGk/QCKoiSiJJdd0pbSr8+Ssp2gvRXVgVhql8Od2eHmerSGHRQGDa7ii9mcM+UkNNp1Ff/x/e7N&#10;mrMQhWuEAacq/qgCv96+frUZfKkuoAfTKGQE4kI5+Ir3MfqyKILslRVhBl45SraAVkTaYlc0KAZC&#10;t6a4mM+XxQDYeASpQqC/t1OSbzN+2yoZv7ZtUJGZilNvMa+Y1zqtxXYjyg6F77U8tiH+oQsrtKNL&#10;z1C3Igq2R/0XlNUSIUAbZxJsAW2rpcociM1i/gebh154lbmQOMGfZQr/D1Z+OTz4b8ji+B5GGmAm&#10;Efw9yJ+BOdj1wnXqBhGGXomGLl4kyYrBh/J4NEkdypBA6uEzNDRksY+QgcYWbVKFeDJCpwE8nkVX&#10;Y2SSfr5bX63Wa0pJyi2Wq+VlnkohytNpjyF+VGBZCiqONNSMLg73IaZuRHkqSZc5uNPG5MEax4aK&#10;r96uriZeYHSTkqksYFfvDLKDSNbIX6ZGmZdlVkcyqNG24utzkSiTGh9ck2+JQpsppk6MO8qTFJm0&#10;iWM9Mt1U/DKLl+SqoXkkwRAmQ9IDoqAH/M3ZQGasePi1F6g4M58ciZ6cewrwFNSnQDhJRyseOZvC&#10;XZwcvveou56Qp7E6uKHBtDpr9tzFsV8yWJby+BiSg1/uc9Xzk90+AQ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CG5gpRDwIA&#10;APoDAAAOAAAAAAAAAAAAAAAAAC4CAABkcnMvZTJvRG9jLnhtbFBLAQItABQABgAIAAAAIQADFS6c&#10;3AAAAAQBAAAPAAAAAAAAAAAAAAAAAGkEAABkcnMvZG93bnJldi54bWxQSwUGAAAAAAQABADzAAAA&#10;cgUAAAAA&#10;" filled="f" strokeweight=".20497mm">
                <v:textbox inset="0,0,0,0">
                  <w:txbxContent>
                    <w:p w14:paraId="1D99FDE2"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13.</w:t>
                      </w:r>
                      <w:r>
                        <w:rPr>
                          <w:rFonts w:ascii="Times New Roman"/>
                          <w:b/>
                        </w:rPr>
                        <w:tab/>
                      </w:r>
                      <w:r>
                        <w:rPr>
                          <w:rFonts w:ascii="Times New Roman"/>
                          <w:b/>
                          <w:spacing w:val="-1"/>
                        </w:rPr>
                        <w:t>BATCH</w:t>
                      </w:r>
                      <w:r>
                        <w:rPr>
                          <w:rFonts w:ascii="Times New Roman"/>
                          <w:b/>
                          <w:spacing w:val="1"/>
                        </w:rPr>
                        <w:t xml:space="preserve"> </w:t>
                      </w:r>
                      <w:r>
                        <w:rPr>
                          <w:rFonts w:ascii="Times New Roman"/>
                          <w:b/>
                          <w:spacing w:val="-1"/>
                        </w:rPr>
                        <w:t>NUMBER</w:t>
                      </w:r>
                    </w:p>
                  </w:txbxContent>
                </v:textbox>
                <w10:anchorlock/>
              </v:shape>
            </w:pict>
          </mc:Fallback>
        </mc:AlternateContent>
      </w:r>
    </w:p>
    <w:p w14:paraId="343CA34F" w14:textId="77777777" w:rsidR="00D15122" w:rsidRPr="003E37B0" w:rsidRDefault="00D15122" w:rsidP="00FA4903">
      <w:pPr>
        <w:widowControl/>
        <w:rPr>
          <w:rFonts w:ascii="Times New Roman" w:eastAsia="Times New Roman" w:hAnsi="Times New Roman"/>
        </w:rPr>
      </w:pPr>
    </w:p>
    <w:p w14:paraId="1551DEC6" w14:textId="77777777" w:rsidR="00D15122" w:rsidRPr="003E37B0" w:rsidRDefault="00C7166B" w:rsidP="00FA4903">
      <w:pPr>
        <w:pStyle w:val="BodyText"/>
        <w:widowControl/>
        <w:ind w:left="0"/>
      </w:pPr>
      <w:r>
        <w:t>Lot</w:t>
      </w:r>
    </w:p>
    <w:p w14:paraId="00DC19F1" w14:textId="77777777" w:rsidR="00D15122" w:rsidRPr="003E37B0" w:rsidRDefault="00D15122" w:rsidP="00FA4903">
      <w:pPr>
        <w:widowControl/>
        <w:rPr>
          <w:rFonts w:ascii="Times New Roman" w:eastAsia="Times New Roman" w:hAnsi="Times New Roman"/>
        </w:rPr>
      </w:pPr>
    </w:p>
    <w:p w14:paraId="16DBD505" w14:textId="77777777" w:rsidR="00D15122" w:rsidRPr="003E37B0" w:rsidRDefault="00D15122" w:rsidP="00FA4903">
      <w:pPr>
        <w:widowControl/>
        <w:rPr>
          <w:rFonts w:ascii="Times New Roman" w:eastAsia="Times New Roman" w:hAnsi="Times New Roman"/>
        </w:rPr>
      </w:pPr>
    </w:p>
    <w:p w14:paraId="0A87E994" w14:textId="4CEDECC8"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7B214326" wp14:editId="0BE0DF94">
                <wp:extent cx="5897880" cy="167640"/>
                <wp:effectExtent l="0" t="0" r="7620" b="3810"/>
                <wp:docPr id="26" name="Text Box 1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5DF8A75"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14.</w:t>
                            </w:r>
                            <w:r>
                              <w:rPr>
                                <w:rFonts w:ascii="Times New Roman"/>
                                <w:b/>
                              </w:rPr>
                              <w:tab/>
                            </w:r>
                            <w:r>
                              <w:rPr>
                                <w:rFonts w:ascii="Times New Roman"/>
                                <w:b/>
                                <w:spacing w:val="-2"/>
                              </w:rPr>
                              <w:t>GENERAL</w:t>
                            </w:r>
                            <w:r>
                              <w:rPr>
                                <w:rFonts w:ascii="Times New Roman"/>
                                <w:b/>
                                <w:spacing w:val="-1"/>
                              </w:rPr>
                              <w:t xml:space="preserve"> CLASSIFICATION</w:t>
                            </w:r>
                            <w:r>
                              <w:rPr>
                                <w:rFonts w:ascii="Times New Roman"/>
                                <w:b/>
                                <w:spacing w:val="-4"/>
                              </w:rPr>
                              <w:t xml:space="preserve"> </w:t>
                            </w:r>
                            <w:r>
                              <w:rPr>
                                <w:rFonts w:ascii="Times New Roman"/>
                                <w:b/>
                                <w:spacing w:val="1"/>
                              </w:rPr>
                              <w:t>FOR</w:t>
                            </w:r>
                            <w:r>
                              <w:rPr>
                                <w:rFonts w:ascii="Times New Roman"/>
                                <w:b/>
                                <w:spacing w:val="-1"/>
                              </w:rPr>
                              <w:t xml:space="preserve"> </w:t>
                            </w:r>
                            <w:r>
                              <w:rPr>
                                <w:rFonts w:ascii="Times New Roman"/>
                                <w:b/>
                                <w:spacing w:val="-2"/>
                              </w:rPr>
                              <w:t>SUPPLY</w:t>
                            </w:r>
                          </w:p>
                        </w:txbxContent>
                      </wps:txbx>
                      <wps:bodyPr rot="0" vert="horz" wrap="square" lIns="0" tIns="0" rIns="0" bIns="0" anchor="t" anchorCtr="0" upright="1">
                        <a:noAutofit/>
                      </wps:bodyPr>
                    </wps:wsp>
                  </a:graphicData>
                </a:graphic>
              </wp:inline>
            </w:drawing>
          </mc:Choice>
          <mc:Fallback>
            <w:pict>
              <v:shape w14:anchorId="7B214326" id="Text Box 145" o:spid="_x0000_s1086"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8fWvEAIAAPoDAAAOAAAAZHJzL2Uyb0RvYy54bWysU9tu2zAMfR+wfxD0vjjJuiQ14hRdug4D&#10;ugvQ7QNkWbaFyaJGKbGzry8lO2mxvQ3Tg0CJ1CF5eLS9GTrDjgq9BlvwxWzOmbISKm2bgv/4fv9m&#10;w5kPwlbCgFUFPynPb3avX217l6sltGAqhYxArM97V/A2BJdnmZet6oSfgVOWnDVgJwIdsckqFD2h&#10;dyZbzuerrAesHIJU3tPt3ejku4Rf10qGr3XtVWCm4FRbSDumvYx7ttuKvEHhWi2nMsQ/VNEJbSnp&#10;BepOBMEOqP+C6rRE8FCHmYQug7rWUqUeqJvF/I9uHlvhVOqFyPHuQpP/f7Dyy/HRfUMWhvcw0ABT&#10;E949gPzpmYV9K2yjbhGhb5WoKPEiUpb1zufT00i1z30EKfvPUNGQxSFAAhpq7CIr1CcjdBrA6UK6&#10;GgKTdPluc73ebMglybdYrVdXaSqZyM+vHfrwUUHHolFwpKEmdHF88CFWI/JzSExm4V4bkwZrLOsL&#10;vn67vh77AqOr6IxhHptyb5AdRZRGWqk18rwM63QggRrdFXxzCRJ5ZOODrVKWILQZbarE2ImeyMjI&#10;TRjKgemq4FfLmCHSVUJ1IsIQRkHSByKjBfzNWU9iLLj/dRCoODOfLJEelXs28GyUZ0NYSU8LHjgb&#10;zX0YFX5wqJuWkMexWrilwdQ6cfZcxVQvCSxROX2GqOCX5xT1/GV3T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U/H1rxAC&#10;AAD6AwAADgAAAAAAAAAAAAAAAAAuAgAAZHJzL2Uyb0RvYy54bWxQSwECLQAUAAYACAAAACEAAxUu&#10;nNwAAAAEAQAADwAAAAAAAAAAAAAAAABqBAAAZHJzL2Rvd25yZXYueG1sUEsFBgAAAAAEAAQA8wAA&#10;AHMFAAAAAA==&#10;" filled="f" strokeweight=".20497mm">
                <v:textbox inset="0,0,0,0">
                  <w:txbxContent>
                    <w:p w14:paraId="15DF8A75"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14.</w:t>
                      </w:r>
                      <w:r>
                        <w:rPr>
                          <w:rFonts w:ascii="Times New Roman"/>
                          <w:b/>
                        </w:rPr>
                        <w:tab/>
                      </w:r>
                      <w:r>
                        <w:rPr>
                          <w:rFonts w:ascii="Times New Roman"/>
                          <w:b/>
                          <w:spacing w:val="-2"/>
                        </w:rPr>
                        <w:t>GENERAL</w:t>
                      </w:r>
                      <w:r>
                        <w:rPr>
                          <w:rFonts w:ascii="Times New Roman"/>
                          <w:b/>
                          <w:spacing w:val="-1"/>
                        </w:rPr>
                        <w:t xml:space="preserve"> CLASSIFICATION</w:t>
                      </w:r>
                      <w:r>
                        <w:rPr>
                          <w:rFonts w:ascii="Times New Roman"/>
                          <w:b/>
                          <w:spacing w:val="-4"/>
                        </w:rPr>
                        <w:t xml:space="preserve"> </w:t>
                      </w:r>
                      <w:r>
                        <w:rPr>
                          <w:rFonts w:ascii="Times New Roman"/>
                          <w:b/>
                          <w:spacing w:val="1"/>
                        </w:rPr>
                        <w:t>FOR</w:t>
                      </w:r>
                      <w:r>
                        <w:rPr>
                          <w:rFonts w:ascii="Times New Roman"/>
                          <w:b/>
                          <w:spacing w:val="-1"/>
                        </w:rPr>
                        <w:t xml:space="preserve"> </w:t>
                      </w:r>
                      <w:r>
                        <w:rPr>
                          <w:rFonts w:ascii="Times New Roman"/>
                          <w:b/>
                          <w:spacing w:val="-2"/>
                        </w:rPr>
                        <w:t>SUPPLY</w:t>
                      </w:r>
                    </w:p>
                  </w:txbxContent>
                </v:textbox>
                <w10:anchorlock/>
              </v:shape>
            </w:pict>
          </mc:Fallback>
        </mc:AlternateContent>
      </w:r>
    </w:p>
    <w:p w14:paraId="1B1879B2" w14:textId="77777777" w:rsidR="00D15122" w:rsidRPr="00A0114B" w:rsidRDefault="00D15122" w:rsidP="00FA4903">
      <w:pPr>
        <w:widowControl/>
        <w:rPr>
          <w:rFonts w:ascii="Times New Roman" w:eastAsia="Times New Roman" w:hAnsi="Times New Roman"/>
        </w:rPr>
      </w:pPr>
    </w:p>
    <w:p w14:paraId="15014FDC" w14:textId="77777777" w:rsidR="00D15122" w:rsidRPr="003E37B0" w:rsidRDefault="00D15122" w:rsidP="00FA4903">
      <w:pPr>
        <w:widowControl/>
        <w:rPr>
          <w:rFonts w:ascii="Times New Roman" w:eastAsia="Times New Roman" w:hAnsi="Times New Roman"/>
        </w:rPr>
      </w:pPr>
    </w:p>
    <w:p w14:paraId="6E6170DD" w14:textId="2BAEEFDE"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461A1046" wp14:editId="564EE4DE">
                <wp:extent cx="5897880" cy="167640"/>
                <wp:effectExtent l="0" t="0" r="7620" b="3810"/>
                <wp:docPr id="25" name="Text Box 1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E692B71"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15.</w:t>
                            </w:r>
                            <w:r>
                              <w:rPr>
                                <w:rFonts w:ascii="Times New Roman"/>
                                <w:b/>
                              </w:rPr>
                              <w:tab/>
                            </w:r>
                            <w:r>
                              <w:rPr>
                                <w:rFonts w:ascii="Times New Roman"/>
                                <w:b/>
                                <w:spacing w:val="-1"/>
                              </w:rPr>
                              <w:t xml:space="preserve">INSTRUCTIONS </w:t>
                            </w:r>
                            <w:r>
                              <w:rPr>
                                <w:rFonts w:ascii="Times New Roman"/>
                                <w:b/>
                              </w:rPr>
                              <w:t>ON</w:t>
                            </w:r>
                            <w:r>
                              <w:rPr>
                                <w:rFonts w:ascii="Times New Roman"/>
                                <w:b/>
                                <w:spacing w:val="-1"/>
                              </w:rPr>
                              <w:t xml:space="preserve"> </w:t>
                            </w:r>
                            <w:r>
                              <w:rPr>
                                <w:rFonts w:ascii="Times New Roman"/>
                                <w:b/>
                                <w:spacing w:val="-2"/>
                              </w:rPr>
                              <w:t>USE</w:t>
                            </w:r>
                          </w:p>
                        </w:txbxContent>
                      </wps:txbx>
                      <wps:bodyPr rot="0" vert="horz" wrap="square" lIns="0" tIns="0" rIns="0" bIns="0" anchor="t" anchorCtr="0" upright="1">
                        <a:noAutofit/>
                      </wps:bodyPr>
                    </wps:wsp>
                  </a:graphicData>
                </a:graphic>
              </wp:inline>
            </w:drawing>
          </mc:Choice>
          <mc:Fallback>
            <w:pict>
              <v:shape w14:anchorId="461A1046" id="Text Box 144" o:spid="_x0000_s1087"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A1/6EAIAAPoDAAAOAAAAZHJzL2Uyb0RvYy54bWysU9tu2zAMfR+wfxD0vjhpuyQ14hRdug4D&#10;ugvQ7QNkWbaFSaJGKbG7rx8lJ2mxvQ3Tg0CJ1CF5eLS5Ga1hB4VBg6v4YjbnTDkJjXZdxb9/u3+z&#10;5ixE4RphwKmKP6nAb7avX20GX6oL6ME0ChmBuFAOvuJ9jL4siiB7ZUWYgVeOnC2gFZGO2BUNioHQ&#10;rSku5vNlMQA2HkGqEOj2bnLybcZvWyXjl7YNKjJTcaot5h3zXqe92G5E2aHwvZbHMsQ/VGGFdpT0&#10;DHUnomB71H9BWS0RArRxJsEW0LZaqtwDdbOY/9HNYy+8yr0QOcGfaQr/D1Z+Pjz6r8ji+A5GGmBu&#10;IvgHkD8Cc7DrhevULSIMvRINJV4kyorBh/L4NFEdypBA6uETNDRksY+QgcYWbWKF+mSETgN4OpOu&#10;xsgkXb5dX6/Wa3JJ8i2Wq+VVnkohytNrjyF+UGBZMiqONNSMLg4PIaZqRHkKSckc3Gtj8mCNY0PF&#10;V5er66kvMLpJzhQWsKt3BtlBJGnklVsjz8swqyMJ1Ghb8fU5SJSJjfeuyVmi0GayqRLjjvQkRiZu&#10;4liPTDcVv7pMGRJdNTRPRBjCJEj6QGT0gL84G0iMFQ8/9wIVZ+ajI9KTck8Gnoz6ZAgn6WnFI2eT&#10;uYuTwvceddcT8jRWB7c0mFZnzp6rONZLAstUHj9DUvDLc456/rLb3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4ANf+hAC&#10;AAD6AwAADgAAAAAAAAAAAAAAAAAuAgAAZHJzL2Uyb0RvYy54bWxQSwECLQAUAAYACAAAACEAAxUu&#10;nNwAAAAEAQAADwAAAAAAAAAAAAAAAABqBAAAZHJzL2Rvd25yZXYueG1sUEsFBgAAAAAEAAQA8wAA&#10;AHMFAAAAAA==&#10;" filled="f" strokeweight=".20497mm">
                <v:textbox inset="0,0,0,0">
                  <w:txbxContent>
                    <w:p w14:paraId="1E692B71"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15.</w:t>
                      </w:r>
                      <w:r>
                        <w:rPr>
                          <w:rFonts w:ascii="Times New Roman"/>
                          <w:b/>
                        </w:rPr>
                        <w:tab/>
                      </w:r>
                      <w:r>
                        <w:rPr>
                          <w:rFonts w:ascii="Times New Roman"/>
                          <w:b/>
                          <w:spacing w:val="-1"/>
                        </w:rPr>
                        <w:t xml:space="preserve">INSTRUCTIONS </w:t>
                      </w:r>
                      <w:r>
                        <w:rPr>
                          <w:rFonts w:ascii="Times New Roman"/>
                          <w:b/>
                        </w:rPr>
                        <w:t>ON</w:t>
                      </w:r>
                      <w:r>
                        <w:rPr>
                          <w:rFonts w:ascii="Times New Roman"/>
                          <w:b/>
                          <w:spacing w:val="-1"/>
                        </w:rPr>
                        <w:t xml:space="preserve"> </w:t>
                      </w:r>
                      <w:r>
                        <w:rPr>
                          <w:rFonts w:ascii="Times New Roman"/>
                          <w:b/>
                          <w:spacing w:val="-2"/>
                        </w:rPr>
                        <w:t>USE</w:t>
                      </w:r>
                    </w:p>
                  </w:txbxContent>
                </v:textbox>
                <w10:anchorlock/>
              </v:shape>
            </w:pict>
          </mc:Fallback>
        </mc:AlternateContent>
      </w:r>
    </w:p>
    <w:p w14:paraId="2B33D0D9" w14:textId="77777777" w:rsidR="00D15122" w:rsidRPr="003E37B0" w:rsidRDefault="00D15122" w:rsidP="00FA4903">
      <w:pPr>
        <w:widowControl/>
        <w:rPr>
          <w:rFonts w:ascii="Times New Roman" w:eastAsia="Times New Roman" w:hAnsi="Times New Roman"/>
        </w:rPr>
      </w:pPr>
    </w:p>
    <w:p w14:paraId="7DDFEF1E" w14:textId="77777777" w:rsidR="00D15122" w:rsidRPr="003E37B0" w:rsidRDefault="00D15122" w:rsidP="00FA4903">
      <w:pPr>
        <w:widowControl/>
        <w:rPr>
          <w:rFonts w:ascii="Times New Roman" w:eastAsia="Times New Roman" w:hAnsi="Times New Roman"/>
        </w:rPr>
      </w:pPr>
    </w:p>
    <w:p w14:paraId="12E54D62" w14:textId="1F475205"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70EF36DA" wp14:editId="3C1225F7">
                <wp:extent cx="5897880" cy="167640"/>
                <wp:effectExtent l="0" t="0" r="7620" b="3810"/>
                <wp:docPr id="24" name="Text Box 1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9253CF7"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16.</w:t>
                            </w:r>
                            <w:r>
                              <w:rPr>
                                <w:rFonts w:ascii="Times New Roman"/>
                                <w:b/>
                              </w:rPr>
                              <w:tab/>
                            </w:r>
                            <w:r>
                              <w:rPr>
                                <w:rFonts w:ascii="Times New Roman"/>
                                <w:b/>
                                <w:spacing w:val="-1"/>
                              </w:rPr>
                              <w:t>INFORMATION</w:t>
                            </w:r>
                            <w:r>
                              <w:rPr>
                                <w:rFonts w:ascii="Times New Roman"/>
                                <w:b/>
                                <w:spacing w:val="-4"/>
                              </w:rPr>
                              <w:t xml:space="preserve"> </w:t>
                            </w:r>
                            <w:r>
                              <w:rPr>
                                <w:rFonts w:ascii="Times New Roman"/>
                                <w:b/>
                                <w:spacing w:val="1"/>
                              </w:rPr>
                              <w:t>IN</w:t>
                            </w:r>
                            <w:r>
                              <w:rPr>
                                <w:rFonts w:ascii="Times New Roman"/>
                                <w:b/>
                                <w:spacing w:val="-4"/>
                              </w:rPr>
                              <w:t xml:space="preserve"> </w:t>
                            </w:r>
                            <w:r>
                              <w:rPr>
                                <w:rFonts w:ascii="Times New Roman"/>
                                <w:b/>
                                <w:spacing w:val="-1"/>
                              </w:rPr>
                              <w:t>BRAILLE</w:t>
                            </w:r>
                          </w:p>
                        </w:txbxContent>
                      </wps:txbx>
                      <wps:bodyPr rot="0" vert="horz" wrap="square" lIns="0" tIns="0" rIns="0" bIns="0" anchor="t" anchorCtr="0" upright="1">
                        <a:noAutofit/>
                      </wps:bodyPr>
                    </wps:wsp>
                  </a:graphicData>
                </a:graphic>
              </wp:inline>
            </w:drawing>
          </mc:Choice>
          <mc:Fallback>
            <w:pict>
              <v:shape w14:anchorId="70EF36DA" id="Text Box 143" o:spid="_x0000_s1088"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HqJEAIAAPoDAAAOAAAAZHJzL2Uyb0RvYy54bWysU9tu2zAMfR+wfxD0vjjpsiQ14hRdug4D&#10;ugvQ7QNkWbaFyaJGKbGzry8lO2mxvQ3Tg0CJ1CF5eLS9GTrDjgq9BlvwxWzOmbISKm2bgv/4fv9m&#10;w5kPwlbCgFUFPynPb3avX217l6sraMFUChmBWJ/3ruBtCC7PMi9b1Qk/A6csOWvATgQ6YpNVKHpC&#10;70x2NZ+vsh6wcghSeU+3d6OT7xJ+XSsZvta1V4GZglNtIe2Y9jLu2W4r8gaFa7WcyhD/UEUntKWk&#10;F6g7EQQ7oP4LqtMSwUMdZhK6DOpaS5V6oG4W8z+6eWyFU6kXIse7C03+/8HKL8dH9w1ZGN7DQANM&#10;TXj3APKnZxb2rbCNukWEvlWiosSLSFnWO59PTyPVPvcRpOw/Q0VDFocACWiosYusUJ+M0GkApwvp&#10;aghM0uW7zfV6syGXJN9itV4t01QykZ9fO/Tho4KORaPgSENN6OL44EOsRuTnkJjMwr02Jg3WWNYX&#10;fP12fT32BUZX0RnDPDbl3iA7iiiNtFJr5HkZ1ulAAjW6K/jmEiTyyMYHW6UsQWgz2lSJsRM9kZGR&#10;mzCUA9NVwZfLmCHSVUJ1IsIQRkHSByKjBfzNWU9iLLj/dRCoODOfLJEelXs28GyUZ0NYSU8LHjgb&#10;zX0YFX5wqJuWkMexWrilwdQ6cfZcxVQvCSxROX2GqOCX5xT1/GV3T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uNh6iRAC&#10;AAD6AwAADgAAAAAAAAAAAAAAAAAuAgAAZHJzL2Uyb0RvYy54bWxQSwECLQAUAAYACAAAACEAAxUu&#10;nNwAAAAEAQAADwAAAAAAAAAAAAAAAABqBAAAZHJzL2Rvd25yZXYueG1sUEsFBgAAAAAEAAQA8wAA&#10;AHMFAAAAAA==&#10;" filled="f" strokeweight=".20497mm">
                <v:textbox inset="0,0,0,0">
                  <w:txbxContent>
                    <w:p w14:paraId="79253CF7"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16.</w:t>
                      </w:r>
                      <w:r>
                        <w:rPr>
                          <w:rFonts w:ascii="Times New Roman"/>
                          <w:b/>
                        </w:rPr>
                        <w:tab/>
                      </w:r>
                      <w:r>
                        <w:rPr>
                          <w:rFonts w:ascii="Times New Roman"/>
                          <w:b/>
                          <w:spacing w:val="-1"/>
                        </w:rPr>
                        <w:t>INFORMATION</w:t>
                      </w:r>
                      <w:r>
                        <w:rPr>
                          <w:rFonts w:ascii="Times New Roman"/>
                          <w:b/>
                          <w:spacing w:val="-4"/>
                        </w:rPr>
                        <w:t xml:space="preserve"> </w:t>
                      </w:r>
                      <w:r>
                        <w:rPr>
                          <w:rFonts w:ascii="Times New Roman"/>
                          <w:b/>
                          <w:spacing w:val="1"/>
                        </w:rPr>
                        <w:t>IN</w:t>
                      </w:r>
                      <w:r>
                        <w:rPr>
                          <w:rFonts w:ascii="Times New Roman"/>
                          <w:b/>
                          <w:spacing w:val="-4"/>
                        </w:rPr>
                        <w:t xml:space="preserve"> </w:t>
                      </w:r>
                      <w:r>
                        <w:rPr>
                          <w:rFonts w:ascii="Times New Roman"/>
                          <w:b/>
                          <w:spacing w:val="-1"/>
                        </w:rPr>
                        <w:t>BRAILLE</w:t>
                      </w:r>
                    </w:p>
                  </w:txbxContent>
                </v:textbox>
                <w10:anchorlock/>
              </v:shape>
            </w:pict>
          </mc:Fallback>
        </mc:AlternateContent>
      </w:r>
    </w:p>
    <w:p w14:paraId="01D66945" w14:textId="77777777" w:rsidR="00D15122" w:rsidRPr="003E37B0" w:rsidRDefault="00D15122" w:rsidP="00FA4903">
      <w:pPr>
        <w:widowControl/>
        <w:rPr>
          <w:rFonts w:ascii="Times New Roman" w:eastAsia="Times New Roman" w:hAnsi="Times New Roman"/>
        </w:rPr>
      </w:pPr>
    </w:p>
    <w:p w14:paraId="1991262E" w14:textId="77777777" w:rsidR="00D15122" w:rsidRPr="003E37B0" w:rsidRDefault="009B0756" w:rsidP="00FA4903">
      <w:pPr>
        <w:pStyle w:val="BodyText"/>
        <w:widowControl/>
        <w:ind w:left="0"/>
      </w:pPr>
      <w:r w:rsidRPr="00A542C9">
        <w:rPr>
          <w:highlight w:val="lightGray"/>
        </w:rPr>
        <w:t>Justification for not including Braille accepte</w:t>
      </w:r>
      <w:r w:rsidR="00A0114B" w:rsidRPr="00A542C9">
        <w:rPr>
          <w:highlight w:val="lightGray"/>
        </w:rPr>
        <w:t>d.</w:t>
      </w:r>
    </w:p>
    <w:p w14:paraId="70726955" w14:textId="77777777" w:rsidR="00D15122" w:rsidRPr="003E37B0" w:rsidRDefault="00D15122" w:rsidP="00FA4903">
      <w:pPr>
        <w:widowControl/>
        <w:rPr>
          <w:rFonts w:ascii="Times New Roman" w:eastAsia="Times New Roman" w:hAnsi="Times New Roman"/>
        </w:rPr>
      </w:pPr>
    </w:p>
    <w:p w14:paraId="703FE2AE" w14:textId="77777777" w:rsidR="00D15122" w:rsidRPr="003E37B0" w:rsidRDefault="00D15122" w:rsidP="00FA4903">
      <w:pPr>
        <w:widowControl/>
        <w:rPr>
          <w:rFonts w:ascii="Times New Roman" w:eastAsia="Times New Roman" w:hAnsi="Times New Roman"/>
        </w:rPr>
      </w:pPr>
    </w:p>
    <w:p w14:paraId="5DE81057" w14:textId="1233B726"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241838D7" wp14:editId="18BFD3F9">
                <wp:extent cx="5904230" cy="180340"/>
                <wp:effectExtent l="0" t="0" r="1270" b="0"/>
                <wp:docPr id="23" name="Text Box 1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04230" cy="180340"/>
                        </a:xfrm>
                        <a:prstGeom prst="rect">
                          <a:avLst/>
                        </a:prstGeom>
                        <a:noFill/>
                        <a:ln w="736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474D6178" w14:textId="77777777" w:rsidR="00795170" w:rsidRDefault="00795170">
                            <w:pPr>
                              <w:tabs>
                                <w:tab w:val="left" w:pos="673"/>
                              </w:tabs>
                              <w:spacing w:before="19" w:line="252" w:lineRule="exact"/>
                              <w:ind w:left="106"/>
                              <w:rPr>
                                <w:rFonts w:ascii="Times New Roman" w:eastAsia="Times New Roman" w:hAnsi="Times New Roman"/>
                              </w:rPr>
                            </w:pPr>
                            <w:r>
                              <w:rPr>
                                <w:rFonts w:ascii="Times New Roman" w:eastAsia="Times New Roman" w:hAnsi="Times New Roman"/>
                                <w:b/>
                                <w:bCs/>
                              </w:rPr>
                              <w:t>17.</w:t>
                            </w:r>
                            <w:r>
                              <w:rPr>
                                <w:rFonts w:ascii="Times New Roman" w:eastAsia="Times New Roman" w:hAnsi="Times New Roman"/>
                                <w:b/>
                                <w:bCs/>
                              </w:rPr>
                              <w:tab/>
                            </w:r>
                            <w:r>
                              <w:rPr>
                                <w:rFonts w:ascii="Times New Roman" w:eastAsia="Times New Roman" w:hAnsi="Times New Roman"/>
                                <w:b/>
                                <w:bCs/>
                                <w:spacing w:val="-1"/>
                              </w:rPr>
                              <w:t xml:space="preserve">UNIQUE IDENTIFIER </w:t>
                            </w:r>
                            <w:r>
                              <w:rPr>
                                <w:rFonts w:ascii="Times New Roman" w:eastAsia="Times New Roman" w:hAnsi="Times New Roman"/>
                                <w:b/>
                                <w:bCs/>
                              </w:rPr>
                              <w:t>–</w:t>
                            </w:r>
                            <w:r>
                              <w:rPr>
                                <w:rFonts w:ascii="Times New Roman" w:eastAsia="Times New Roman" w:hAnsi="Times New Roman"/>
                                <w:b/>
                                <w:bCs/>
                                <w:spacing w:val="-2"/>
                              </w:rPr>
                              <w:t xml:space="preserve"> </w:t>
                            </w:r>
                            <w:r>
                              <w:rPr>
                                <w:rFonts w:ascii="Times New Roman" w:eastAsia="Times New Roman" w:hAnsi="Times New Roman"/>
                                <w:b/>
                                <w:bCs/>
                              </w:rPr>
                              <w:t>2D</w:t>
                            </w:r>
                            <w:r>
                              <w:rPr>
                                <w:rFonts w:ascii="Times New Roman" w:eastAsia="Times New Roman" w:hAnsi="Times New Roman"/>
                                <w:b/>
                                <w:bCs/>
                                <w:spacing w:val="-1"/>
                              </w:rPr>
                              <w:t xml:space="preserve"> </w:t>
                            </w:r>
                            <w:r>
                              <w:rPr>
                                <w:rFonts w:ascii="Times New Roman" w:eastAsia="Times New Roman" w:hAnsi="Times New Roman"/>
                                <w:b/>
                                <w:bCs/>
                                <w:spacing w:val="-2"/>
                              </w:rPr>
                              <w:t>BARCODE</w:t>
                            </w:r>
                          </w:p>
                        </w:txbxContent>
                      </wps:txbx>
                      <wps:bodyPr rot="0" vert="horz" wrap="square" lIns="0" tIns="0" rIns="0" bIns="0" anchor="t" anchorCtr="0" upright="1">
                        <a:noAutofit/>
                      </wps:bodyPr>
                    </wps:wsp>
                  </a:graphicData>
                </a:graphic>
              </wp:inline>
            </w:drawing>
          </mc:Choice>
          <mc:Fallback>
            <w:pict>
              <v:shape w14:anchorId="241838D7" id="Text Box 142" o:spid="_x0000_s1089" type="#_x0000_t202" style="width:464.9pt;height:14.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Dw7EAIAAPoDAAAOAAAAZHJzL2Uyb0RvYy54bWysU9tu2zAMfR+wfxD0vti5NMuMOEWXrsOA&#10;7gJ0+wBZlm1hsqhRSuzu60vJSVpsb8P0IFAidUgeHm2vx96wo0KvwZZ8Pss5U1ZCrW1b8h/f795s&#10;OPNB2FoYsKrkj8rz693rV9vBFWoBHZhaISMQ64vBlbwLwRVZ5mWneuFn4JQlZwPYi0BHbLMaxUDo&#10;vckWeb7OBsDaIUjlPd3eTk6+S/hNo2T42jReBWZKTrWFtGPaq7hnu60oWhSu0/JUhviHKnqhLSW9&#10;QN2KINgB9V9QvZYIHpowk9Bn0DRaqtQDdTPP/+jmoRNOpV6IHO8uNPn/Byu/HB/cN2RhfA8jDTA1&#10;4d09yJ+eWdh3wrbqBhGGTomaEs8jZdngfHF6Gqn2hY8g1fAZahqyOARIQGODfWSF+mSETgN4vJCu&#10;xsAkXV69y1eLJbkk+eabfLlKU8lEcX7t0IePCnoWjZIjDTWhi+O9D7EaUZxDYjILd9qYNFhj2VDy&#10;t8v1euoLjK6jM4Z5bKu9QXYUURpppdbI8zKs14EEanRf8s0lSBSRjQ+2TlmC0GayqRJjT/RERiZu&#10;wliNTNclX13FDJGuCupHIgxhEiR9IDI6wN+cDSTGkvtfB4GKM/PJEulRuWcDz0Z1NoSV9LTkgbPJ&#10;3IdJ4QeHuu0IeRqrhRsaTKMTZ89VnOolgSUqT58hKvjlOUU9f9ndEwAAAP//AwBQSwMEFAAGAAgA&#10;AAAhADsaUi7bAAAABAEAAA8AAABkcnMvZG93bnJldi54bWxMj0FLw0AQhe+C/2EZwZvdNJTSxGyK&#10;CIIHodp68TZNxiSYnQ3Z3TTtr3f0opcHwxve+16xnW2vJhp959jAcpGAIq5c3XFj4P3wdLcB5QNy&#10;jb1jMnAmD9vy+qrAvHYnfqNpHxolIexzNNCGMORa+6oli37hBmLxPt1oMcg5Nroe8SThttdpkqy1&#10;xY6locWBHluqvvbRGogxfuyyhHS8LF/w8jqtzrv1szG3N/PDPahAc/h7hh98QYdSmI4ucu1Vb0CG&#10;hF8VL0szmXE0kG5WoMtC/4cvvwEAAP//AwBQSwECLQAUAAYACAAAACEAtoM4kv4AAADhAQAAEwAA&#10;AAAAAAAAAAAAAAAAAAAAW0NvbnRlbnRfVHlwZXNdLnhtbFBLAQItABQABgAIAAAAIQA4/SH/1gAA&#10;AJQBAAALAAAAAAAAAAAAAAAAAC8BAABfcmVscy8ucmVsc1BLAQItABQABgAIAAAAIQBwHDw7EAIA&#10;APoDAAAOAAAAAAAAAAAAAAAAAC4CAABkcnMvZTJvRG9jLnhtbFBLAQItABQABgAIAAAAIQA7GlIu&#10;2wAAAAQBAAAPAAAAAAAAAAAAAAAAAGoEAABkcnMvZG93bnJldi54bWxQSwUGAAAAAAQABADzAAAA&#10;cgUAAAAA&#10;" filled="f" strokeweight=".58pt">
                <v:textbox inset="0,0,0,0">
                  <w:txbxContent>
                    <w:p w14:paraId="474D6178" w14:textId="77777777" w:rsidR="00795170" w:rsidRDefault="00795170">
                      <w:pPr>
                        <w:tabs>
                          <w:tab w:val="left" w:pos="673"/>
                        </w:tabs>
                        <w:spacing w:before="19" w:line="252" w:lineRule="exact"/>
                        <w:ind w:left="106"/>
                        <w:rPr>
                          <w:rFonts w:ascii="Times New Roman" w:eastAsia="Times New Roman" w:hAnsi="Times New Roman"/>
                        </w:rPr>
                      </w:pPr>
                      <w:r>
                        <w:rPr>
                          <w:rFonts w:ascii="Times New Roman" w:eastAsia="Times New Roman" w:hAnsi="Times New Roman"/>
                          <w:b/>
                          <w:bCs/>
                        </w:rPr>
                        <w:t>17.</w:t>
                      </w:r>
                      <w:r>
                        <w:rPr>
                          <w:rFonts w:ascii="Times New Roman" w:eastAsia="Times New Roman" w:hAnsi="Times New Roman"/>
                          <w:b/>
                          <w:bCs/>
                        </w:rPr>
                        <w:tab/>
                      </w:r>
                      <w:r>
                        <w:rPr>
                          <w:rFonts w:ascii="Times New Roman" w:eastAsia="Times New Roman" w:hAnsi="Times New Roman"/>
                          <w:b/>
                          <w:bCs/>
                          <w:spacing w:val="-1"/>
                        </w:rPr>
                        <w:t xml:space="preserve">UNIQUE IDENTIFIER </w:t>
                      </w:r>
                      <w:r>
                        <w:rPr>
                          <w:rFonts w:ascii="Times New Roman" w:eastAsia="Times New Roman" w:hAnsi="Times New Roman"/>
                          <w:b/>
                          <w:bCs/>
                        </w:rPr>
                        <w:t>–</w:t>
                      </w:r>
                      <w:r>
                        <w:rPr>
                          <w:rFonts w:ascii="Times New Roman" w:eastAsia="Times New Roman" w:hAnsi="Times New Roman"/>
                          <w:b/>
                          <w:bCs/>
                          <w:spacing w:val="-2"/>
                        </w:rPr>
                        <w:t xml:space="preserve"> </w:t>
                      </w:r>
                      <w:r>
                        <w:rPr>
                          <w:rFonts w:ascii="Times New Roman" w:eastAsia="Times New Roman" w:hAnsi="Times New Roman"/>
                          <w:b/>
                          <w:bCs/>
                        </w:rPr>
                        <w:t>2D</w:t>
                      </w:r>
                      <w:r>
                        <w:rPr>
                          <w:rFonts w:ascii="Times New Roman" w:eastAsia="Times New Roman" w:hAnsi="Times New Roman"/>
                          <w:b/>
                          <w:bCs/>
                          <w:spacing w:val="-1"/>
                        </w:rPr>
                        <w:t xml:space="preserve"> </w:t>
                      </w:r>
                      <w:r>
                        <w:rPr>
                          <w:rFonts w:ascii="Times New Roman" w:eastAsia="Times New Roman" w:hAnsi="Times New Roman"/>
                          <w:b/>
                          <w:bCs/>
                          <w:spacing w:val="-2"/>
                        </w:rPr>
                        <w:t>BARCODE</w:t>
                      </w:r>
                    </w:p>
                  </w:txbxContent>
                </v:textbox>
                <w10:anchorlock/>
              </v:shape>
            </w:pict>
          </mc:Fallback>
        </mc:AlternateContent>
      </w:r>
    </w:p>
    <w:p w14:paraId="2AC7BF6F" w14:textId="77777777" w:rsidR="00D15122" w:rsidRPr="003E37B0" w:rsidRDefault="00D15122" w:rsidP="00FA4903">
      <w:pPr>
        <w:widowControl/>
        <w:rPr>
          <w:rFonts w:ascii="Times New Roman" w:eastAsia="Times New Roman" w:hAnsi="Times New Roman"/>
        </w:rPr>
      </w:pPr>
    </w:p>
    <w:p w14:paraId="4C07D965" w14:textId="77777777" w:rsidR="00D15122" w:rsidRPr="003E37B0" w:rsidRDefault="009B0756" w:rsidP="00FA4903">
      <w:pPr>
        <w:pStyle w:val="BodyText"/>
        <w:widowControl/>
        <w:ind w:left="0"/>
      </w:pPr>
      <w:r w:rsidRPr="00A542C9">
        <w:rPr>
          <w:highlight w:val="lightGray"/>
        </w:rPr>
        <w:t>2D barcode carrying the unique identifier included.</w:t>
      </w:r>
    </w:p>
    <w:p w14:paraId="642BC9E3" w14:textId="77777777" w:rsidR="001206BA" w:rsidRPr="003E37B0" w:rsidRDefault="001206BA" w:rsidP="00FA4903">
      <w:pPr>
        <w:widowControl/>
        <w:rPr>
          <w:rFonts w:ascii="Times New Roman" w:eastAsia="Times New Roman" w:hAnsi="Times New Roman"/>
        </w:rPr>
      </w:pPr>
    </w:p>
    <w:p w14:paraId="7EECED44" w14:textId="77777777" w:rsidR="00D15122" w:rsidRPr="003E37B0" w:rsidRDefault="00D15122" w:rsidP="00FA4903">
      <w:pPr>
        <w:widowControl/>
        <w:rPr>
          <w:rFonts w:ascii="Times New Roman" w:eastAsia="Times New Roman" w:hAnsi="Times New Roman"/>
        </w:rPr>
      </w:pPr>
    </w:p>
    <w:p w14:paraId="625747CE" w14:textId="653E9864"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50495C75" wp14:editId="1196E792">
                <wp:extent cx="5904230" cy="180340"/>
                <wp:effectExtent l="0" t="0" r="1270" b="0"/>
                <wp:docPr id="22" name="Text Box 1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04230" cy="180340"/>
                        </a:xfrm>
                        <a:prstGeom prst="rect">
                          <a:avLst/>
                        </a:prstGeom>
                        <a:noFill/>
                        <a:ln w="736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049A9A82" w14:textId="77777777" w:rsidR="00795170" w:rsidRDefault="00795170">
                            <w:pPr>
                              <w:tabs>
                                <w:tab w:val="left" w:pos="673"/>
                              </w:tabs>
                              <w:spacing w:before="19" w:line="252" w:lineRule="exact"/>
                              <w:ind w:left="106"/>
                              <w:rPr>
                                <w:rFonts w:ascii="Times New Roman" w:eastAsia="Times New Roman" w:hAnsi="Times New Roman"/>
                              </w:rPr>
                            </w:pPr>
                            <w:r>
                              <w:rPr>
                                <w:rFonts w:ascii="Times New Roman"/>
                                <w:b/>
                              </w:rPr>
                              <w:t>18.</w:t>
                            </w:r>
                            <w:r>
                              <w:rPr>
                                <w:rFonts w:ascii="Times New Roman"/>
                                <w:b/>
                              </w:rPr>
                              <w:tab/>
                            </w:r>
                            <w:r>
                              <w:rPr>
                                <w:rFonts w:ascii="Times New Roman"/>
                                <w:b/>
                                <w:spacing w:val="-1"/>
                              </w:rPr>
                              <w:t xml:space="preserve">UNIQUE IDENTIFIER </w:t>
                            </w:r>
                            <w:r>
                              <w:rPr>
                                <w:rFonts w:ascii="Times New Roman"/>
                                <w:b/>
                              </w:rPr>
                              <w:t>-</w:t>
                            </w:r>
                            <w:r>
                              <w:rPr>
                                <w:rFonts w:ascii="Times New Roman"/>
                                <w:b/>
                                <w:spacing w:val="-1"/>
                              </w:rPr>
                              <w:t xml:space="preserve"> HUMAN </w:t>
                            </w:r>
                            <w:r>
                              <w:rPr>
                                <w:rFonts w:ascii="Times New Roman"/>
                                <w:b/>
                                <w:spacing w:val="-2"/>
                              </w:rPr>
                              <w:t>READABLE</w:t>
                            </w:r>
                            <w:r>
                              <w:rPr>
                                <w:rFonts w:ascii="Times New Roman"/>
                                <w:b/>
                                <w:spacing w:val="-1"/>
                              </w:rPr>
                              <w:t xml:space="preserve"> </w:t>
                            </w:r>
                            <w:r>
                              <w:rPr>
                                <w:rFonts w:ascii="Times New Roman"/>
                                <w:b/>
                                <w:spacing w:val="-2"/>
                              </w:rPr>
                              <w:t>DATA</w:t>
                            </w:r>
                          </w:p>
                        </w:txbxContent>
                      </wps:txbx>
                      <wps:bodyPr rot="0" vert="horz" wrap="square" lIns="0" tIns="0" rIns="0" bIns="0" anchor="t" anchorCtr="0" upright="1">
                        <a:noAutofit/>
                      </wps:bodyPr>
                    </wps:wsp>
                  </a:graphicData>
                </a:graphic>
              </wp:inline>
            </w:drawing>
          </mc:Choice>
          <mc:Fallback>
            <w:pict>
              <v:shape w14:anchorId="50495C75" id="Text Box 141" o:spid="_x0000_s1090" type="#_x0000_t202" style="width:464.9pt;height:14.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C8PFDwIAAPoDAAAOAAAAZHJzL2Uyb0RvYy54bWysU9uO0zAQfUfiHyy/06QXSomarpYui5CW&#10;i7TwAY7jJBaOx4zdJuXrGTttdwVvCD9YY8/4zMyZ4+3N2Bt2VOg12JLPZzlnykqotW1L/v3b/asN&#10;Zz4IWwsDVpX8pDy/2b18sR1coRbQgakVMgKxvhhcybsQXJFlXnaqF34GTllyNoC9CHTENqtRDITe&#10;m2yR5+tsAKwdglTe0+3d5OS7hN80SoYvTeNVYKbkVFtIO6a9inu224qiReE6Lc9liH+oohfaUtIr&#10;1J0Igh1Q/wXVa4ngoQkzCX0GTaOlSj1QN/P8j24eO+FU6oXI8e5Kk/9/sPLz8dF9RRbGdzDSAFMT&#10;3j2A/OGZhX0nbKtuEWHolKgp8TxSlg3OF+enkWpf+AhSDZ+gpiGLQ4AENDbYR1aoT0boNIDTlXQ1&#10;Bibp8vXbfLVYkkuSb77Jl6s0lUwUl9cOffigoGfRKDnSUBO6OD74EKsRxSUkJrNwr41JgzWWDSV/&#10;s1yvp77A6Do6Y5jHttobZEcRpZFWao08z8N6HUigRvcl31yDRBHZeG/rlCUIbSabKjH2TE9kZOIm&#10;jNXIdF3y1TpmiHRVUJ+IMIRJkPSByOgAf3E2kBhL7n8eBCrOzEdLpEflXgy8GNXFEFbS05IHziZz&#10;HyaFHxzqtiPkaawWbmkwjU6cPVVxrpcElqg8f4ao4OfnFPX0ZXe/AQAA//8DAFBLAwQUAAYACAAA&#10;ACEAOxpSLtsAAAAEAQAADwAAAGRycy9kb3ducmV2LnhtbEyPQUvDQBCF74L/YRnBm900lNLEbIoI&#10;ggeh2nrxNk3GJJidDdndNO2vd/SilwfDG977XrGdba8mGn3n2MBykYAirlzdcWPg/fB0twHlA3KN&#10;vWMycCYP2/L6qsC8did+o2kfGiUh7HM00IYw5Fr7qiWLfuEGYvE+3WgxyDk2uh7xJOG212mSrLXF&#10;jqWhxYEeW6q+9tEaiDF+7LKEdLwsX/DyOq3Ou/WzMbc388M9qEBz+HuGH3xBh1KYji5y7VVvQIaE&#10;XxUvSzOZcTSQblagy0L/hy+/AQAA//8DAFBLAQItABQABgAIAAAAIQC2gziS/gAAAOEBAAATAAAA&#10;AAAAAAAAAAAAAAAAAABbQ29udGVudF9UeXBlc10ueG1sUEsBAi0AFAAGAAgAAAAhADj9If/WAAAA&#10;lAEAAAsAAAAAAAAAAAAAAAAALwEAAF9yZWxzLy5yZWxzUEsBAi0AFAAGAAgAAAAhAKULw8UPAgAA&#10;+gMAAA4AAAAAAAAAAAAAAAAALgIAAGRycy9lMm9Eb2MueG1sUEsBAi0AFAAGAAgAAAAhADsaUi7b&#10;AAAABAEAAA8AAAAAAAAAAAAAAAAAaQQAAGRycy9kb3ducmV2LnhtbFBLBQYAAAAABAAEAPMAAABx&#10;BQAAAAA=&#10;" filled="f" strokeweight=".58pt">
                <v:textbox inset="0,0,0,0">
                  <w:txbxContent>
                    <w:p w14:paraId="049A9A82" w14:textId="77777777" w:rsidR="00795170" w:rsidRDefault="00795170">
                      <w:pPr>
                        <w:tabs>
                          <w:tab w:val="left" w:pos="673"/>
                        </w:tabs>
                        <w:spacing w:before="19" w:line="252" w:lineRule="exact"/>
                        <w:ind w:left="106"/>
                        <w:rPr>
                          <w:rFonts w:ascii="Times New Roman" w:eastAsia="Times New Roman" w:hAnsi="Times New Roman"/>
                        </w:rPr>
                      </w:pPr>
                      <w:r>
                        <w:rPr>
                          <w:rFonts w:ascii="Times New Roman"/>
                          <w:b/>
                        </w:rPr>
                        <w:t>18.</w:t>
                      </w:r>
                      <w:r>
                        <w:rPr>
                          <w:rFonts w:ascii="Times New Roman"/>
                          <w:b/>
                        </w:rPr>
                        <w:tab/>
                      </w:r>
                      <w:r>
                        <w:rPr>
                          <w:rFonts w:ascii="Times New Roman"/>
                          <w:b/>
                          <w:spacing w:val="-1"/>
                        </w:rPr>
                        <w:t xml:space="preserve">UNIQUE IDENTIFIER </w:t>
                      </w:r>
                      <w:r>
                        <w:rPr>
                          <w:rFonts w:ascii="Times New Roman"/>
                          <w:b/>
                        </w:rPr>
                        <w:t>-</w:t>
                      </w:r>
                      <w:r>
                        <w:rPr>
                          <w:rFonts w:ascii="Times New Roman"/>
                          <w:b/>
                          <w:spacing w:val="-1"/>
                        </w:rPr>
                        <w:t xml:space="preserve"> HUMAN </w:t>
                      </w:r>
                      <w:r>
                        <w:rPr>
                          <w:rFonts w:ascii="Times New Roman"/>
                          <w:b/>
                          <w:spacing w:val="-2"/>
                        </w:rPr>
                        <w:t>READABLE</w:t>
                      </w:r>
                      <w:r>
                        <w:rPr>
                          <w:rFonts w:ascii="Times New Roman"/>
                          <w:b/>
                          <w:spacing w:val="-1"/>
                        </w:rPr>
                        <w:t xml:space="preserve"> </w:t>
                      </w:r>
                      <w:r>
                        <w:rPr>
                          <w:rFonts w:ascii="Times New Roman"/>
                          <w:b/>
                          <w:spacing w:val="-2"/>
                        </w:rPr>
                        <w:t>DATA</w:t>
                      </w:r>
                    </w:p>
                  </w:txbxContent>
                </v:textbox>
                <w10:anchorlock/>
              </v:shape>
            </w:pict>
          </mc:Fallback>
        </mc:AlternateContent>
      </w:r>
    </w:p>
    <w:p w14:paraId="496A9EA6" w14:textId="77777777" w:rsidR="00D15122" w:rsidRPr="003E37B0" w:rsidRDefault="00D15122" w:rsidP="00FA4903">
      <w:pPr>
        <w:widowControl/>
        <w:rPr>
          <w:rFonts w:ascii="Times New Roman" w:eastAsia="Times New Roman" w:hAnsi="Times New Roman"/>
        </w:rPr>
      </w:pPr>
    </w:p>
    <w:p w14:paraId="1A5526F7" w14:textId="77777777" w:rsidR="00D15122" w:rsidRPr="003E37B0" w:rsidRDefault="009B0756" w:rsidP="00FA4903">
      <w:pPr>
        <w:pStyle w:val="BodyText"/>
        <w:widowControl/>
        <w:ind w:left="0"/>
      </w:pPr>
      <w:r w:rsidRPr="003E37B0">
        <w:t>PC</w:t>
      </w:r>
    </w:p>
    <w:p w14:paraId="4FC49158" w14:textId="77777777" w:rsidR="00D15122" w:rsidRPr="003E37B0" w:rsidRDefault="009B0756" w:rsidP="00FA4903">
      <w:pPr>
        <w:pStyle w:val="BodyText"/>
        <w:widowControl/>
        <w:spacing w:line="252" w:lineRule="exact"/>
        <w:ind w:left="0"/>
      </w:pPr>
      <w:r w:rsidRPr="003E37B0">
        <w:t>SN</w:t>
      </w:r>
    </w:p>
    <w:p w14:paraId="4308BEFA" w14:textId="77777777" w:rsidR="00D15122" w:rsidRPr="003E37B0" w:rsidRDefault="009B0756" w:rsidP="00FA4903">
      <w:pPr>
        <w:pStyle w:val="BodyText"/>
        <w:widowControl/>
        <w:spacing w:line="252" w:lineRule="exact"/>
        <w:ind w:left="0"/>
      </w:pPr>
      <w:r w:rsidRPr="003E37B0">
        <w:t>NN</w:t>
      </w:r>
    </w:p>
    <w:p w14:paraId="419346C6" w14:textId="77777777" w:rsidR="00D15122" w:rsidRPr="003E37B0" w:rsidRDefault="00AF70F6" w:rsidP="00FA4903">
      <w:pPr>
        <w:widowControl/>
        <w:rPr>
          <w:rFonts w:ascii="Times New Roman" w:eastAsia="Times New Roman" w:hAnsi="Times New Roman"/>
        </w:rPr>
      </w:pPr>
      <w:r>
        <w:rPr>
          <w:rFonts w:ascii="Times New Roman" w:hAnsi="Times New Roman"/>
        </w:rPr>
        <w:br w:type="page"/>
      </w:r>
    </w:p>
    <w:p w14:paraId="4A0EFE7C" w14:textId="7892E761" w:rsidR="00D15122" w:rsidRPr="003E37B0" w:rsidRDefault="002D0E76" w:rsidP="00FA4903">
      <w:pPr>
        <w:widowControl/>
        <w:spacing w:line="200" w:lineRule="atLeast"/>
        <w:rPr>
          <w:rFonts w:ascii="Times New Roman" w:eastAsia="Times New Roman" w:hAnsi="Times New Roman"/>
        </w:rPr>
      </w:pPr>
      <w:r>
        <w:rPr>
          <w:noProof/>
        </w:rPr>
        <w:lastRenderedPageBreak/>
        <mc:AlternateContent>
          <mc:Choice Requires="wps">
            <w:drawing>
              <wp:inline distT="0" distB="0" distL="0" distR="0" wp14:anchorId="296CD1DE" wp14:editId="2210C644">
                <wp:extent cx="5897880" cy="504825"/>
                <wp:effectExtent l="0" t="0" r="7620" b="9525"/>
                <wp:docPr id="21" name="Text Box 1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504825"/>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6445A51D" w14:textId="77777777" w:rsidR="00795170" w:rsidRDefault="00795170">
                            <w:pPr>
                              <w:spacing w:line="251" w:lineRule="exact"/>
                              <w:ind w:left="102"/>
                              <w:rPr>
                                <w:rFonts w:ascii="Times New Roman" w:eastAsia="Times New Roman" w:hAnsi="Times New Roman"/>
                              </w:rPr>
                            </w:pPr>
                            <w:r>
                              <w:rPr>
                                <w:rFonts w:ascii="Times New Roman"/>
                                <w:b/>
                                <w:spacing w:val="-1"/>
                              </w:rPr>
                              <w:t>MINIMUM</w:t>
                            </w:r>
                            <w:r>
                              <w:rPr>
                                <w:rFonts w:ascii="Times New Roman"/>
                                <w:b/>
                                <w:spacing w:val="-2"/>
                              </w:rPr>
                              <w:t xml:space="preserve"> PARTICULARS</w:t>
                            </w:r>
                            <w:r>
                              <w:rPr>
                                <w:rFonts w:ascii="Times New Roman"/>
                                <w:b/>
                                <w:spacing w:val="-1"/>
                              </w:rPr>
                              <w:t xml:space="preserve"> TO</w:t>
                            </w:r>
                            <w:r>
                              <w:rPr>
                                <w:rFonts w:ascii="Times New Roman"/>
                                <w:b/>
                                <w:spacing w:val="1"/>
                              </w:rPr>
                              <w:t xml:space="preserve"> </w:t>
                            </w:r>
                            <w:r>
                              <w:rPr>
                                <w:rFonts w:ascii="Times New Roman"/>
                                <w:b/>
                                <w:spacing w:val="-1"/>
                              </w:rPr>
                              <w:t xml:space="preserve">APPEAR </w:t>
                            </w:r>
                            <w:r>
                              <w:rPr>
                                <w:rFonts w:ascii="Times New Roman"/>
                                <w:b/>
                              </w:rPr>
                              <w:t>ON</w:t>
                            </w:r>
                            <w:r>
                              <w:rPr>
                                <w:rFonts w:ascii="Times New Roman"/>
                                <w:b/>
                                <w:spacing w:val="-1"/>
                              </w:rPr>
                              <w:t xml:space="preserve"> </w:t>
                            </w:r>
                            <w:r>
                              <w:rPr>
                                <w:rFonts w:ascii="Times New Roman"/>
                                <w:b/>
                                <w:spacing w:val="-2"/>
                              </w:rPr>
                              <w:t>SMALL</w:t>
                            </w:r>
                            <w:r>
                              <w:rPr>
                                <w:rFonts w:ascii="Times New Roman"/>
                                <w:b/>
                                <w:spacing w:val="-1"/>
                              </w:rPr>
                              <w:t xml:space="preserve"> IMMEDIATE</w:t>
                            </w:r>
                            <w:r>
                              <w:rPr>
                                <w:rFonts w:ascii="Times New Roman"/>
                                <w:b/>
                                <w:spacing w:val="-4"/>
                              </w:rPr>
                              <w:t xml:space="preserve"> </w:t>
                            </w:r>
                            <w:r>
                              <w:rPr>
                                <w:rFonts w:ascii="Times New Roman"/>
                                <w:b/>
                                <w:spacing w:val="-2"/>
                              </w:rPr>
                              <w:t xml:space="preserve">PACKAGING </w:t>
                            </w:r>
                            <w:r>
                              <w:rPr>
                                <w:rFonts w:ascii="Times New Roman"/>
                                <w:b/>
                                <w:spacing w:val="-1"/>
                              </w:rPr>
                              <w:t>UNITS</w:t>
                            </w:r>
                          </w:p>
                          <w:p w14:paraId="5EDC252C" w14:textId="77777777" w:rsidR="00795170" w:rsidRDefault="00795170">
                            <w:pPr>
                              <w:rPr>
                                <w:rFonts w:ascii="Times New Roman" w:eastAsia="Times New Roman" w:hAnsi="Times New Roman"/>
                              </w:rPr>
                            </w:pPr>
                          </w:p>
                          <w:p w14:paraId="3E8AE872" w14:textId="77777777" w:rsidR="00795170" w:rsidRDefault="00795170">
                            <w:pPr>
                              <w:ind w:left="102"/>
                              <w:rPr>
                                <w:rFonts w:ascii="Times New Roman" w:eastAsia="Times New Roman" w:hAnsi="Times New Roman"/>
                              </w:rPr>
                            </w:pPr>
                            <w:r>
                              <w:rPr>
                                <w:rFonts w:ascii="Times New Roman"/>
                                <w:b/>
                                <w:spacing w:val="-2"/>
                              </w:rPr>
                              <w:t>VIAL</w:t>
                            </w:r>
                          </w:p>
                        </w:txbxContent>
                      </wps:txbx>
                      <wps:bodyPr rot="0" vert="horz" wrap="square" lIns="0" tIns="0" rIns="0" bIns="0" anchor="t" anchorCtr="0" upright="1">
                        <a:noAutofit/>
                      </wps:bodyPr>
                    </wps:wsp>
                  </a:graphicData>
                </a:graphic>
              </wp:inline>
            </w:drawing>
          </mc:Choice>
          <mc:Fallback>
            <w:pict>
              <v:shape w14:anchorId="296CD1DE" id="Text Box 140" o:spid="_x0000_s1091" type="#_x0000_t202" style="width:464.4pt;height:39.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Yjs1DwIAAPoDAAAOAAAAZHJzL2Uyb0RvYy54bWysU9tu2zAMfR+wfxD0vjjJmsU14hRdug4D&#10;ugvQ7QNkWY6FyaJGKbGzry8lO2mxvQ3Tg0CJ1CF5eLS5GTrDjgq9BlvyxWzOmbISam33Jf/x/f5N&#10;zpkPwtbCgFUlPynPb7avX216V6gltGBqhYxArC96V/I2BFdkmZet6oSfgVOWnA1gJwIdcZ/VKHpC&#10;70y2nM/fZT1g7RCk8p5u70Yn3yb8plEyfG0arwIzJafaQtox7VXcs+1GFHsUrtVyKkP8QxWd0JaS&#10;XqDuRBDsgPovqE5LBA9NmEnoMmgaLVXqgbpZzP/o5rEVTqVeiBzvLjT5/wcrvxwf3TdkYXgPAw0w&#10;NeHdA8ifnlnYtcLu1S0i9K0SNSVeRMqy3vliehqp9oWPIFX/GWoasjgESEBDg11khfpkhE4DOF1I&#10;V0Ngki5X+fU6z8klybeaX+XLVUohivNrhz58VNCxaJQcaagJXRwffIjViOIcEpNZuNfGpMEay/qS&#10;r9+ur8e+wOg6OmOYx321M8iOIkojrSmvfxnW6UACNboreX4JEkVk44OtU5YgtBltqsTYiZ7IyMhN&#10;GKqB6brkV+uYIdJVQX0iwhBGQdIHIqMF/M1ZT2Isuf91EKg4M58skR6VezbwbFRnQ1hJT0seOBvN&#10;XRgVfnCo9y0hj2O1cEuDaXTi7LmKqV4SWKJy+gxRwS/PKer5y26fAAAA//8DAFBLAwQUAAYACAAA&#10;ACEAX2JwutwAAAAEAQAADwAAAGRycy9kb3ducmV2LnhtbEyPQU/CQBCF7yb8h82QeJMtEBVqt4SQ&#10;iNEDEeTibeiObbE723QXqP/e0YteXjJ5k/e+ly1616gzdaH2bGA8SkARF97WXBrYvz3ezECFiGyx&#10;8UwGvijAIh9cZZhaf+EtnXexVBLCIUUDVYxtqnUoKnIYRr4lFu/Ddw6jnF2pbYcXCXeNniTJnXZY&#10;szRU2NKqouJzd3IGtke7fn56KTb1Zr3cO1xN3+3r1JjrYb98ABWpj3/P8IMv6JAL08Gf2AbVGJAh&#10;8VfFm09mMuNg4H5+CzrP9H/4/BsAAP//AwBQSwECLQAUAAYACAAAACEAtoM4kv4AAADhAQAAEwAA&#10;AAAAAAAAAAAAAAAAAAAAW0NvbnRlbnRfVHlwZXNdLnhtbFBLAQItABQABgAIAAAAIQA4/SH/1gAA&#10;AJQBAAALAAAAAAAAAAAAAAAAAC8BAABfcmVscy8ucmVsc1BLAQItABQABgAIAAAAIQAeYjs1DwIA&#10;APoDAAAOAAAAAAAAAAAAAAAAAC4CAABkcnMvZTJvRG9jLnhtbFBLAQItABQABgAIAAAAIQBfYnC6&#10;3AAAAAQBAAAPAAAAAAAAAAAAAAAAAGkEAABkcnMvZG93bnJldi54bWxQSwUGAAAAAAQABADzAAAA&#10;cgUAAAAA&#10;" filled="f" strokeweight=".20497mm">
                <v:textbox inset="0,0,0,0">
                  <w:txbxContent>
                    <w:p w14:paraId="6445A51D" w14:textId="77777777" w:rsidR="00795170" w:rsidRDefault="00795170">
                      <w:pPr>
                        <w:spacing w:line="251" w:lineRule="exact"/>
                        <w:ind w:left="102"/>
                        <w:rPr>
                          <w:rFonts w:ascii="Times New Roman" w:eastAsia="Times New Roman" w:hAnsi="Times New Roman"/>
                        </w:rPr>
                      </w:pPr>
                      <w:r>
                        <w:rPr>
                          <w:rFonts w:ascii="Times New Roman"/>
                          <w:b/>
                          <w:spacing w:val="-1"/>
                        </w:rPr>
                        <w:t>MINIMUM</w:t>
                      </w:r>
                      <w:r>
                        <w:rPr>
                          <w:rFonts w:ascii="Times New Roman"/>
                          <w:b/>
                          <w:spacing w:val="-2"/>
                        </w:rPr>
                        <w:t xml:space="preserve"> PARTICULARS</w:t>
                      </w:r>
                      <w:r>
                        <w:rPr>
                          <w:rFonts w:ascii="Times New Roman"/>
                          <w:b/>
                          <w:spacing w:val="-1"/>
                        </w:rPr>
                        <w:t xml:space="preserve"> TO</w:t>
                      </w:r>
                      <w:r>
                        <w:rPr>
                          <w:rFonts w:ascii="Times New Roman"/>
                          <w:b/>
                          <w:spacing w:val="1"/>
                        </w:rPr>
                        <w:t xml:space="preserve"> </w:t>
                      </w:r>
                      <w:r>
                        <w:rPr>
                          <w:rFonts w:ascii="Times New Roman"/>
                          <w:b/>
                          <w:spacing w:val="-1"/>
                        </w:rPr>
                        <w:t xml:space="preserve">APPEAR </w:t>
                      </w:r>
                      <w:r>
                        <w:rPr>
                          <w:rFonts w:ascii="Times New Roman"/>
                          <w:b/>
                        </w:rPr>
                        <w:t>ON</w:t>
                      </w:r>
                      <w:r>
                        <w:rPr>
                          <w:rFonts w:ascii="Times New Roman"/>
                          <w:b/>
                          <w:spacing w:val="-1"/>
                        </w:rPr>
                        <w:t xml:space="preserve"> </w:t>
                      </w:r>
                      <w:r>
                        <w:rPr>
                          <w:rFonts w:ascii="Times New Roman"/>
                          <w:b/>
                          <w:spacing w:val="-2"/>
                        </w:rPr>
                        <w:t>SMALL</w:t>
                      </w:r>
                      <w:r>
                        <w:rPr>
                          <w:rFonts w:ascii="Times New Roman"/>
                          <w:b/>
                          <w:spacing w:val="-1"/>
                        </w:rPr>
                        <w:t xml:space="preserve"> IMMEDIATE</w:t>
                      </w:r>
                      <w:r>
                        <w:rPr>
                          <w:rFonts w:ascii="Times New Roman"/>
                          <w:b/>
                          <w:spacing w:val="-4"/>
                        </w:rPr>
                        <w:t xml:space="preserve"> </w:t>
                      </w:r>
                      <w:r>
                        <w:rPr>
                          <w:rFonts w:ascii="Times New Roman"/>
                          <w:b/>
                          <w:spacing w:val="-2"/>
                        </w:rPr>
                        <w:t xml:space="preserve">PACKAGING </w:t>
                      </w:r>
                      <w:r>
                        <w:rPr>
                          <w:rFonts w:ascii="Times New Roman"/>
                          <w:b/>
                          <w:spacing w:val="-1"/>
                        </w:rPr>
                        <w:t>UNITS</w:t>
                      </w:r>
                    </w:p>
                    <w:p w14:paraId="5EDC252C" w14:textId="77777777" w:rsidR="00795170" w:rsidRDefault="00795170">
                      <w:pPr>
                        <w:rPr>
                          <w:rFonts w:ascii="Times New Roman" w:eastAsia="Times New Roman" w:hAnsi="Times New Roman"/>
                        </w:rPr>
                      </w:pPr>
                    </w:p>
                    <w:p w14:paraId="3E8AE872" w14:textId="77777777" w:rsidR="00795170" w:rsidRDefault="00795170">
                      <w:pPr>
                        <w:ind w:left="102"/>
                        <w:rPr>
                          <w:rFonts w:ascii="Times New Roman" w:eastAsia="Times New Roman" w:hAnsi="Times New Roman"/>
                        </w:rPr>
                      </w:pPr>
                      <w:r>
                        <w:rPr>
                          <w:rFonts w:ascii="Times New Roman"/>
                          <w:b/>
                          <w:spacing w:val="-2"/>
                        </w:rPr>
                        <w:t>VIAL</w:t>
                      </w:r>
                    </w:p>
                  </w:txbxContent>
                </v:textbox>
                <w10:anchorlock/>
              </v:shape>
            </w:pict>
          </mc:Fallback>
        </mc:AlternateContent>
      </w:r>
    </w:p>
    <w:p w14:paraId="3C45ABBF" w14:textId="77777777" w:rsidR="00D15122" w:rsidRPr="003E37B0" w:rsidRDefault="00D15122" w:rsidP="00FA4903">
      <w:pPr>
        <w:widowControl/>
        <w:rPr>
          <w:rFonts w:ascii="Times New Roman" w:eastAsia="Times New Roman" w:hAnsi="Times New Roman"/>
        </w:rPr>
      </w:pPr>
    </w:p>
    <w:p w14:paraId="57DA89EA" w14:textId="77777777" w:rsidR="00D15122" w:rsidRPr="003E37B0" w:rsidRDefault="00D15122" w:rsidP="00FA4903">
      <w:pPr>
        <w:widowControl/>
        <w:rPr>
          <w:rFonts w:ascii="Times New Roman" w:eastAsia="Times New Roman" w:hAnsi="Times New Roman"/>
        </w:rPr>
      </w:pPr>
    </w:p>
    <w:p w14:paraId="75E9B371" w14:textId="4A9659E4"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4EBBF190" wp14:editId="4A2A0F36">
                <wp:extent cx="5897880" cy="167640"/>
                <wp:effectExtent l="0" t="0" r="7620" b="3810"/>
                <wp:docPr id="20" name="Text Box 1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3647158"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w:t>
                            </w:r>
                            <w:r>
                              <w:rPr>
                                <w:rFonts w:ascii="Times New Roman"/>
                                <w:b/>
                              </w:rPr>
                              <w:tab/>
                            </w:r>
                            <w:r>
                              <w:rPr>
                                <w:rFonts w:ascii="Times New Roman"/>
                                <w:b/>
                                <w:spacing w:val="-1"/>
                              </w:rPr>
                              <w:t>NAME 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2"/>
                              </w:rPr>
                              <w:t>MEDICINAL</w:t>
                            </w:r>
                            <w:r>
                              <w:rPr>
                                <w:rFonts w:ascii="Times New Roman"/>
                                <w:b/>
                                <w:spacing w:val="-1"/>
                              </w:rPr>
                              <w:t xml:space="preserve"> PRODUCT </w:t>
                            </w:r>
                            <w:r>
                              <w:rPr>
                                <w:rFonts w:ascii="Times New Roman"/>
                                <w:b/>
                                <w:spacing w:val="-2"/>
                              </w:rPr>
                              <w:t>AND</w:t>
                            </w:r>
                            <w:r>
                              <w:rPr>
                                <w:rFonts w:ascii="Times New Roman"/>
                                <w:b/>
                                <w:spacing w:val="-1"/>
                              </w:rPr>
                              <w:t xml:space="preserve"> ROUTE(S)</w:t>
                            </w:r>
                            <w:r>
                              <w:rPr>
                                <w:rFonts w:ascii="Times New Roman"/>
                                <w:b/>
                                <w:spacing w:val="-2"/>
                              </w:rPr>
                              <w:t xml:space="preserve"> </w:t>
                            </w:r>
                            <w:r>
                              <w:rPr>
                                <w:rFonts w:ascii="Times New Roman"/>
                                <w:b/>
                                <w:spacing w:val="-1"/>
                              </w:rPr>
                              <w:t>OF ADMINISTRATION</w:t>
                            </w:r>
                          </w:p>
                        </w:txbxContent>
                      </wps:txbx>
                      <wps:bodyPr rot="0" vert="horz" wrap="square" lIns="0" tIns="0" rIns="0" bIns="0" anchor="t" anchorCtr="0" upright="1">
                        <a:noAutofit/>
                      </wps:bodyPr>
                    </wps:wsp>
                  </a:graphicData>
                </a:graphic>
              </wp:inline>
            </w:drawing>
          </mc:Choice>
          <mc:Fallback>
            <w:pict>
              <v:shape w14:anchorId="4EBBF190" id="Text Box 139" o:spid="_x0000_s1092"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i2TEEAIAAPoDAAAOAAAAZHJzL2Uyb0RvYy54bWysU9tu2zAMfR+wfxD0vjjpusQ14hRdug4D&#10;ugvQ7gNkWbaFyaJGKbGzry8lJ2mxvg3Tg0CJ1CF5eLS+HnvD9gq9BlvyxWzOmbISam3bkv98vHuX&#10;c+aDsLUwYFXJD8rz683bN+vBFeoCOjC1QkYg1heDK3kXgiuyzMtO9cLPwClLzgawF4GO2GY1ioHQ&#10;e5NdzOfLbACsHYJU3tPt7eTkm4TfNEqG703jVWCm5FRbSDumvYp7tlmLokXhOi2PZYh/qKIX2lLS&#10;M9StCILtUL+C6rVE8NCEmYQ+g6bRUqUeqJvF/K9uHjrhVOqFyPHuTJP/f7Dy2/7B/UAWxo8w0gBT&#10;E97dg/zlmYVtJ2yrbhBh6JSoKfEiUpYNzhfHp5FqX/gIUg1foaYhi12ABDQ22EdWqE9G6DSAw5l0&#10;NQYm6fJDfrXKc3JJ8i2Wq+VlmkomitNrhz58VtCzaJQcaagJXezvfYjViOIUEpNZuNPGpMEay4aS&#10;r96vrqa+wOg6OmOYx7baGmR7EaWRVmqNPC/Deh1IoEb3Jc/PQaKIbHyydcoShDaTTZUYe6QnMjJx&#10;E8ZqZLou+WUeM0S6KqgPRBjCJEj6QGR0gH84G0iMJfe/dwIVZ+aLJdKjck8GnozqZAgr6WnJA2eT&#10;uQ2TwncOddsR8jRWCzc0mEYnzp6rONZLAktUHj9DVPDLc4p6/rKbJ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botkxBAC&#10;AAD6AwAADgAAAAAAAAAAAAAAAAAuAgAAZHJzL2Uyb0RvYy54bWxQSwECLQAUAAYACAAAACEAAxUu&#10;nNwAAAAEAQAADwAAAAAAAAAAAAAAAABqBAAAZHJzL2Rvd25yZXYueG1sUEsFBgAAAAAEAAQA8wAA&#10;AHMFAAAAAA==&#10;" filled="f" strokeweight=".20497mm">
                <v:textbox inset="0,0,0,0">
                  <w:txbxContent>
                    <w:p w14:paraId="23647158"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1.</w:t>
                      </w:r>
                      <w:r>
                        <w:rPr>
                          <w:rFonts w:ascii="Times New Roman"/>
                          <w:b/>
                        </w:rPr>
                        <w:tab/>
                      </w:r>
                      <w:r>
                        <w:rPr>
                          <w:rFonts w:ascii="Times New Roman"/>
                          <w:b/>
                          <w:spacing w:val="-1"/>
                        </w:rPr>
                        <w:t>NAME OF</w:t>
                      </w:r>
                      <w:r>
                        <w:rPr>
                          <w:rFonts w:ascii="Times New Roman"/>
                          <w:b/>
                          <w:spacing w:val="2"/>
                        </w:rPr>
                        <w:t xml:space="preserve"> </w:t>
                      </w:r>
                      <w:r>
                        <w:rPr>
                          <w:rFonts w:ascii="Times New Roman"/>
                          <w:b/>
                        </w:rPr>
                        <w:t>THE</w:t>
                      </w:r>
                      <w:r>
                        <w:rPr>
                          <w:rFonts w:ascii="Times New Roman"/>
                          <w:b/>
                          <w:spacing w:val="-4"/>
                        </w:rPr>
                        <w:t xml:space="preserve"> </w:t>
                      </w:r>
                      <w:r>
                        <w:rPr>
                          <w:rFonts w:ascii="Times New Roman"/>
                          <w:b/>
                          <w:spacing w:val="-2"/>
                        </w:rPr>
                        <w:t>MEDICINAL</w:t>
                      </w:r>
                      <w:r>
                        <w:rPr>
                          <w:rFonts w:ascii="Times New Roman"/>
                          <w:b/>
                          <w:spacing w:val="-1"/>
                        </w:rPr>
                        <w:t xml:space="preserve"> PRODUCT </w:t>
                      </w:r>
                      <w:r>
                        <w:rPr>
                          <w:rFonts w:ascii="Times New Roman"/>
                          <w:b/>
                          <w:spacing w:val="-2"/>
                        </w:rPr>
                        <w:t>AND</w:t>
                      </w:r>
                      <w:r>
                        <w:rPr>
                          <w:rFonts w:ascii="Times New Roman"/>
                          <w:b/>
                          <w:spacing w:val="-1"/>
                        </w:rPr>
                        <w:t xml:space="preserve"> ROUTE(S)</w:t>
                      </w:r>
                      <w:r>
                        <w:rPr>
                          <w:rFonts w:ascii="Times New Roman"/>
                          <w:b/>
                          <w:spacing w:val="-2"/>
                        </w:rPr>
                        <w:t xml:space="preserve"> </w:t>
                      </w:r>
                      <w:r>
                        <w:rPr>
                          <w:rFonts w:ascii="Times New Roman"/>
                          <w:b/>
                          <w:spacing w:val="-1"/>
                        </w:rPr>
                        <w:t>OF ADMINISTRATION</w:t>
                      </w:r>
                    </w:p>
                  </w:txbxContent>
                </v:textbox>
                <w10:anchorlock/>
              </v:shape>
            </w:pict>
          </mc:Fallback>
        </mc:AlternateContent>
      </w:r>
    </w:p>
    <w:p w14:paraId="2195E34C" w14:textId="77777777" w:rsidR="00D15122" w:rsidRPr="003E37B0" w:rsidRDefault="00D15122" w:rsidP="00FA4903">
      <w:pPr>
        <w:widowControl/>
        <w:rPr>
          <w:rFonts w:ascii="Times New Roman" w:eastAsia="Times New Roman" w:hAnsi="Times New Roman"/>
        </w:rPr>
      </w:pPr>
    </w:p>
    <w:p w14:paraId="0E3DAE28" w14:textId="307040E9" w:rsidR="000C042C" w:rsidRDefault="00760F57" w:rsidP="00FA4903">
      <w:pPr>
        <w:pStyle w:val="BodyText"/>
        <w:widowControl/>
        <w:ind w:left="0" w:right="-30"/>
      </w:pPr>
      <w:r>
        <w:t>Zirabev</w:t>
      </w:r>
      <w:r w:rsidR="009B0756" w:rsidRPr="003E37B0">
        <w:t xml:space="preserve"> 25</w:t>
      </w:r>
      <w:r w:rsidR="00C77024">
        <w:t> </w:t>
      </w:r>
      <w:r w:rsidR="009B0756" w:rsidRPr="003E37B0">
        <w:t xml:space="preserve">mg/ml </w:t>
      </w:r>
      <w:r w:rsidR="000C042C" w:rsidRPr="005C1CF0">
        <w:t>sterile concentrate</w:t>
      </w:r>
      <w:r w:rsidR="009B0756" w:rsidRPr="003E37B0">
        <w:t xml:space="preserve"> </w:t>
      </w:r>
    </w:p>
    <w:p w14:paraId="6F4EFC4F" w14:textId="77777777" w:rsidR="00D15122" w:rsidRPr="003E37B0" w:rsidRDefault="002F6115" w:rsidP="00FA4903">
      <w:pPr>
        <w:pStyle w:val="BodyText"/>
        <w:widowControl/>
        <w:ind w:left="0" w:right="-30"/>
      </w:pPr>
      <w:r>
        <w:t>b</w:t>
      </w:r>
      <w:r w:rsidR="009B0756" w:rsidRPr="003E37B0">
        <w:t>evacizumab</w:t>
      </w:r>
    </w:p>
    <w:p w14:paraId="4432635A" w14:textId="77777777" w:rsidR="00767440" w:rsidRPr="003E37B0" w:rsidRDefault="00767440" w:rsidP="00FA4903">
      <w:pPr>
        <w:pStyle w:val="BodyText"/>
        <w:widowControl/>
        <w:spacing w:line="252" w:lineRule="exact"/>
        <w:ind w:left="0"/>
      </w:pPr>
      <w:r>
        <w:t>IV after dilution</w:t>
      </w:r>
    </w:p>
    <w:p w14:paraId="5C1A48E3" w14:textId="77777777" w:rsidR="00D15122" w:rsidRDefault="00D15122" w:rsidP="00FA4903">
      <w:pPr>
        <w:pStyle w:val="BodyText"/>
        <w:widowControl/>
        <w:spacing w:line="252" w:lineRule="exact"/>
        <w:ind w:left="0"/>
      </w:pPr>
    </w:p>
    <w:p w14:paraId="776B1A75" w14:textId="77777777" w:rsidR="00D15122" w:rsidRPr="003E37B0" w:rsidRDefault="00D15122" w:rsidP="00FA4903">
      <w:pPr>
        <w:widowControl/>
        <w:rPr>
          <w:rFonts w:ascii="Times New Roman" w:eastAsia="Times New Roman" w:hAnsi="Times New Roman"/>
        </w:rPr>
      </w:pPr>
    </w:p>
    <w:p w14:paraId="62E2ED38" w14:textId="6B48A41D"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1B2EF8D5" wp14:editId="0CBDE00A">
                <wp:extent cx="5897880" cy="167640"/>
                <wp:effectExtent l="0" t="0" r="7620" b="3810"/>
                <wp:docPr id="19" name="Text Box 1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0DF97AA3"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2.</w:t>
                            </w:r>
                            <w:r>
                              <w:rPr>
                                <w:rFonts w:ascii="Times New Roman"/>
                                <w:b/>
                              </w:rPr>
                              <w:tab/>
                            </w:r>
                            <w:r>
                              <w:rPr>
                                <w:rFonts w:ascii="Times New Roman"/>
                                <w:b/>
                                <w:spacing w:val="-1"/>
                              </w:rPr>
                              <w:t>METHOD OF</w:t>
                            </w:r>
                            <w:r>
                              <w:rPr>
                                <w:rFonts w:ascii="Times New Roman"/>
                                <w:b/>
                                <w:spacing w:val="2"/>
                              </w:rPr>
                              <w:t xml:space="preserve"> </w:t>
                            </w:r>
                            <w:r>
                              <w:rPr>
                                <w:rFonts w:ascii="Times New Roman"/>
                                <w:b/>
                                <w:spacing w:val="-2"/>
                              </w:rPr>
                              <w:t>ADMINISTRATION</w:t>
                            </w:r>
                          </w:p>
                        </w:txbxContent>
                      </wps:txbx>
                      <wps:bodyPr rot="0" vert="horz" wrap="square" lIns="0" tIns="0" rIns="0" bIns="0" anchor="t" anchorCtr="0" upright="1">
                        <a:noAutofit/>
                      </wps:bodyPr>
                    </wps:wsp>
                  </a:graphicData>
                </a:graphic>
              </wp:inline>
            </w:drawing>
          </mc:Choice>
          <mc:Fallback>
            <w:pict>
              <v:shape w14:anchorId="1B2EF8D5" id="Text Box 138" o:spid="_x0000_s1093"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c6REAIAAPoDAAAOAAAAZHJzL2Uyb0RvYy54bWysU9tu2zAMfR+wfxD0vjjpulyMOEWXrsOA&#10;7gJ0+wBZlm1hsqhRSuzs60vJTlpsb8P0IFAidUgeHm1vhs6wo0KvwRZ8MZtzpqyEStum4D++379Z&#10;c+aDsJUwYFXBT8rzm93rV9ve5eoKWjCVQkYg1ue9K3gbgsuzzMtWdcLPwClLzhqwE4GO2GQVip7Q&#10;O5NdzefLrAesHIJU3tPt3ejku4Rf10qGr3XtVWCm4FRbSDumvYx7ttuKvEHhWi2nMsQ/VNEJbSnp&#10;BepOBMEOqP+C6rRE8FCHmYQug7rWUqUeqJvF/I9uHlvhVOqFyPHuQpP/f7Dyy/HRfUMWhvcw0ABT&#10;E949gPzpmYV9K2yjbhGhb5WoKPEiUpb1zufT00i1z30EKfvPUNGQxSFAAhpq7CIr1CcjdBrA6UK6&#10;GgKTdPluvVmt1+SS5FssV8vrNJVM5OfXDn34qKBj0Sg40lATujg++BCrEfk5JCazcK+NSYM1lvUF&#10;X71dbca+wOgqOmOYx6bcG2RHEaWRVmqNPC/DOh1IoEZ3BV9fgkQe2fhgq5QlCG1GmyoxdqInMjJy&#10;E4ZyYLoq+PUmZoh0lVCdiDCEUZD0gchoAX9z1pMYC+5/HQQqzswnS6RH5Z4NPBvl2RBW0tOCB85G&#10;cx9GhR8c6qYl5HGsFm5pMLVOnD1XMdVLAktUTp8hKvjlOUU9f9ndEwAAAP//AwBQSwMEFAAGAAgA&#10;AAAhAAMVLpzcAAAABAEAAA8AAABkcnMvZG93bnJldi54bWxMj0FPwkAQhe8m/ofNmHiTrcUQLN0S&#10;QiJGDwSQC7ehO7bV7mzTXaD+e0cvennJ5E3e+14+H1yrztSHxrOB+1ECirj0tuHKwP7t6W4KKkRk&#10;i61nMvBFAebF9VWOmfUX3tJ5FyslIRwyNFDH2GVah7Imh2HkO2Lx3n3vMMrZV9r2eJFw1+o0SSba&#10;YcPSUGNHy5rKz93JGdh+2NXL82u5btarxd7hcnywm7ExtzfDYgYq0hD/nuEHX9ChEKajP7ENqjUg&#10;Q+KviveYTmXG0UA6eQBd5Po/fPENAAD//wMAUEsBAi0AFAAGAAgAAAAhALaDOJL+AAAA4QEAABMA&#10;AAAAAAAAAAAAAAAAAAAAAFtDb250ZW50X1R5cGVzXS54bWxQSwECLQAUAAYACAAAACEAOP0h/9YA&#10;AACUAQAACwAAAAAAAAAAAAAAAAAvAQAAX3JlbHMvLnJlbHNQSwECLQAUAAYACAAAACEA3XnOkRAC&#10;AAD6AwAADgAAAAAAAAAAAAAAAAAuAgAAZHJzL2Uyb0RvYy54bWxQSwECLQAUAAYACAAAACEAAxUu&#10;nNwAAAAEAQAADwAAAAAAAAAAAAAAAABqBAAAZHJzL2Rvd25yZXYueG1sUEsFBgAAAAAEAAQA8wAA&#10;AHMFAAAAAA==&#10;" filled="f" strokeweight=".20497mm">
                <v:textbox inset="0,0,0,0">
                  <w:txbxContent>
                    <w:p w14:paraId="0DF97AA3"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2.</w:t>
                      </w:r>
                      <w:r>
                        <w:rPr>
                          <w:rFonts w:ascii="Times New Roman"/>
                          <w:b/>
                        </w:rPr>
                        <w:tab/>
                      </w:r>
                      <w:r>
                        <w:rPr>
                          <w:rFonts w:ascii="Times New Roman"/>
                          <w:b/>
                          <w:spacing w:val="-1"/>
                        </w:rPr>
                        <w:t>METHOD OF</w:t>
                      </w:r>
                      <w:r>
                        <w:rPr>
                          <w:rFonts w:ascii="Times New Roman"/>
                          <w:b/>
                          <w:spacing w:val="2"/>
                        </w:rPr>
                        <w:t xml:space="preserve"> </w:t>
                      </w:r>
                      <w:r>
                        <w:rPr>
                          <w:rFonts w:ascii="Times New Roman"/>
                          <w:b/>
                          <w:spacing w:val="-2"/>
                        </w:rPr>
                        <w:t>ADMINISTRATION</w:t>
                      </w:r>
                    </w:p>
                  </w:txbxContent>
                </v:textbox>
                <w10:anchorlock/>
              </v:shape>
            </w:pict>
          </mc:Fallback>
        </mc:AlternateContent>
      </w:r>
    </w:p>
    <w:p w14:paraId="36B35AC8" w14:textId="77777777" w:rsidR="00D15122" w:rsidRPr="003E37B0" w:rsidRDefault="00D15122" w:rsidP="00FA4903">
      <w:pPr>
        <w:widowControl/>
        <w:rPr>
          <w:rFonts w:ascii="Times New Roman" w:eastAsia="Times New Roman" w:hAnsi="Times New Roman"/>
        </w:rPr>
      </w:pPr>
    </w:p>
    <w:p w14:paraId="19AE718B" w14:textId="77777777" w:rsidR="00D15122" w:rsidRPr="003E37B0" w:rsidRDefault="00D15122" w:rsidP="00FA4903">
      <w:pPr>
        <w:widowControl/>
        <w:rPr>
          <w:rFonts w:ascii="Times New Roman" w:eastAsia="Times New Roman" w:hAnsi="Times New Roman"/>
        </w:rPr>
      </w:pPr>
    </w:p>
    <w:p w14:paraId="54468E87" w14:textId="31E8359D"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740CBCD9" wp14:editId="5E565ADA">
                <wp:extent cx="5897880" cy="166370"/>
                <wp:effectExtent l="0" t="0" r="7620" b="5080"/>
                <wp:docPr id="18" name="Text Box 1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637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A61EA70"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3.</w:t>
                            </w:r>
                            <w:r>
                              <w:rPr>
                                <w:rFonts w:ascii="Times New Roman"/>
                                <w:b/>
                              </w:rPr>
                              <w:tab/>
                            </w:r>
                            <w:r>
                              <w:rPr>
                                <w:rFonts w:ascii="Times New Roman"/>
                                <w:b/>
                                <w:spacing w:val="-1"/>
                              </w:rPr>
                              <w:t>EXPIRY</w:t>
                            </w:r>
                            <w:r>
                              <w:rPr>
                                <w:rFonts w:ascii="Times New Roman"/>
                                <w:b/>
                                <w:spacing w:val="1"/>
                              </w:rPr>
                              <w:t xml:space="preserve"> </w:t>
                            </w:r>
                            <w:r>
                              <w:rPr>
                                <w:rFonts w:ascii="Times New Roman"/>
                                <w:b/>
                                <w:spacing w:val="-2"/>
                              </w:rPr>
                              <w:t>DATE</w:t>
                            </w:r>
                          </w:p>
                        </w:txbxContent>
                      </wps:txbx>
                      <wps:bodyPr rot="0" vert="horz" wrap="square" lIns="0" tIns="0" rIns="0" bIns="0" anchor="t" anchorCtr="0" upright="1">
                        <a:noAutofit/>
                      </wps:bodyPr>
                    </wps:wsp>
                  </a:graphicData>
                </a:graphic>
              </wp:inline>
            </w:drawing>
          </mc:Choice>
          <mc:Fallback>
            <w:pict>
              <v:shape w14:anchorId="740CBCD9" id="Text Box 137" o:spid="_x0000_s1094" type="#_x0000_t202" style="width:464.4pt;height:13.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xi+3DgIAAPoDAAAOAAAAZHJzL2Uyb0RvYy54bWysU8tu2zAQvBfoPxC817IT1HYEy0HqNEWB&#10;9AGk/QCKpCSiFJdd0pbcr++Ssp2gvRXVgVhql8Od2eHmduwtO2gMBlzFF7M5Z9pJUMa1Ff/+7eHN&#10;mrMQhVPCgtMVP+rAb7evX20GX+or6MAqjYxAXCgHX/EuRl8WRZCd7kWYgdeOkg1gLyJtsS0UioHQ&#10;e1tczefLYgBUHkHqEOjv/ZTk24zfNFrGL00TdGS24tRbzCvmtU5rsd2IskXhOyNPbYh/6KIXxtGl&#10;F6h7EQXbo/kLqjcSIUATZxL6AprGSJ05EJvF/A82T53wOnMhcYK/yBT+H6z8fHjyX5HF8R2MNMBM&#10;IvhHkD8Cc7DrhGv1HSIMnRaKLl4kyYrBh/J0NEkdypBA6uETKBqy2EfIQGODfVKFeDJCpwEcL6Lr&#10;MTJJP9+ub1brNaUk5RbL5fUqT6UQ5fm0xxA/aOhZCiqONNSMLg6PIaZuRHkuSZc5eDDW5sFax4aK&#10;r65XNxMvsEalZCoL2NY7i+wgkjXyl6lR5mVZbyIZ1Jq+4utLkSiTGu+dyrdEYewUUyfWneRJikza&#10;xLEemVFENTNLctWgjiQYwmRIekAUdIC/OBvIjBUPP/cCNWf2oyPRk3PPAZ6D+hwIJ+loxSNnU7iL&#10;k8P3Hk3bEfI0Vgd3NJjGZM2euzj1SwbLUp4eQ3Lwy32uen6y298AAAD//wMAUEsDBBQABgAIAAAA&#10;IQAQHvIB3AAAAAQBAAAPAAAAZHJzL2Rvd25yZXYueG1sTI9PS8NAEMXvgt9hGcGb3TSF0sZsSilY&#10;0UOxfy7eptkxic3Ohuy2jd/e0YteHgxveO/38sXgWnWhPjSeDYxHCSji0tuGKwOH/dPDDFSIyBZb&#10;z2TgiwIsitubHDPrr7ylyy5WSkI4ZGigjrHLtA5lTQ7DyHfE4n343mGUs6+07fEq4a7VaZJMtcOG&#10;paHGjlY1lafd2RnYftr1y/NruWk26+XB4Wrybt8mxtzfDctHUJGG+PcMP/iCDoUwHf2ZbVCtARkS&#10;f1W8eTqTGUcD6TQFXeT6P3zxDQAA//8DAFBLAQItABQABgAIAAAAIQC2gziS/gAAAOEBAAATAAAA&#10;AAAAAAAAAAAAAAAAAABbQ29udGVudF9UeXBlc10ueG1sUEsBAi0AFAAGAAgAAAAhADj9If/WAAAA&#10;lAEAAAsAAAAAAAAAAAAAAAAALwEAAF9yZWxzLy5yZWxzUEsBAi0AFAAGAAgAAAAhAFLGL7cOAgAA&#10;+gMAAA4AAAAAAAAAAAAAAAAALgIAAGRycy9lMm9Eb2MueG1sUEsBAi0AFAAGAAgAAAAhABAe8gHc&#10;AAAABAEAAA8AAAAAAAAAAAAAAAAAaAQAAGRycy9kb3ducmV2LnhtbFBLBQYAAAAABAAEAPMAAABx&#10;BQAAAAA=&#10;" filled="f" strokeweight=".20497mm">
                <v:textbox inset="0,0,0,0">
                  <w:txbxContent>
                    <w:p w14:paraId="2A61EA70" w14:textId="77777777" w:rsidR="00795170" w:rsidRDefault="00795170">
                      <w:pPr>
                        <w:tabs>
                          <w:tab w:val="left" w:pos="668"/>
                        </w:tabs>
                        <w:spacing w:line="250" w:lineRule="exact"/>
                        <w:ind w:left="102"/>
                        <w:rPr>
                          <w:rFonts w:ascii="Times New Roman" w:eastAsia="Times New Roman" w:hAnsi="Times New Roman"/>
                        </w:rPr>
                      </w:pPr>
                      <w:r>
                        <w:rPr>
                          <w:rFonts w:ascii="Times New Roman"/>
                          <w:b/>
                        </w:rPr>
                        <w:t>3.</w:t>
                      </w:r>
                      <w:r>
                        <w:rPr>
                          <w:rFonts w:ascii="Times New Roman"/>
                          <w:b/>
                        </w:rPr>
                        <w:tab/>
                      </w:r>
                      <w:r>
                        <w:rPr>
                          <w:rFonts w:ascii="Times New Roman"/>
                          <w:b/>
                          <w:spacing w:val="-1"/>
                        </w:rPr>
                        <w:t>EXPIRY</w:t>
                      </w:r>
                      <w:r>
                        <w:rPr>
                          <w:rFonts w:ascii="Times New Roman"/>
                          <w:b/>
                          <w:spacing w:val="1"/>
                        </w:rPr>
                        <w:t xml:space="preserve"> </w:t>
                      </w:r>
                      <w:r>
                        <w:rPr>
                          <w:rFonts w:ascii="Times New Roman"/>
                          <w:b/>
                          <w:spacing w:val="-2"/>
                        </w:rPr>
                        <w:t>DATE</w:t>
                      </w:r>
                    </w:p>
                  </w:txbxContent>
                </v:textbox>
                <w10:anchorlock/>
              </v:shape>
            </w:pict>
          </mc:Fallback>
        </mc:AlternateContent>
      </w:r>
    </w:p>
    <w:p w14:paraId="31D6B141" w14:textId="77777777" w:rsidR="00D15122" w:rsidRPr="003E37B0" w:rsidRDefault="00D15122" w:rsidP="00FA4903">
      <w:pPr>
        <w:widowControl/>
        <w:rPr>
          <w:rFonts w:ascii="Times New Roman" w:eastAsia="Times New Roman" w:hAnsi="Times New Roman"/>
        </w:rPr>
      </w:pPr>
    </w:p>
    <w:p w14:paraId="145AC6C9" w14:textId="77777777" w:rsidR="00D15122" w:rsidRPr="003E37B0" w:rsidRDefault="009B0756" w:rsidP="00FA4903">
      <w:pPr>
        <w:pStyle w:val="BodyText"/>
        <w:widowControl/>
        <w:ind w:left="0"/>
      </w:pPr>
      <w:r w:rsidRPr="003E37B0">
        <w:t>EXP</w:t>
      </w:r>
    </w:p>
    <w:p w14:paraId="7988BB06" w14:textId="77777777" w:rsidR="00D15122" w:rsidRPr="003E37B0" w:rsidRDefault="00D15122" w:rsidP="00FA4903">
      <w:pPr>
        <w:widowControl/>
        <w:rPr>
          <w:rFonts w:ascii="Times New Roman" w:eastAsia="Times New Roman" w:hAnsi="Times New Roman"/>
        </w:rPr>
      </w:pPr>
    </w:p>
    <w:p w14:paraId="0D7BC341" w14:textId="77777777" w:rsidR="00D15122" w:rsidRPr="003E37B0" w:rsidRDefault="00D15122" w:rsidP="00FA4903">
      <w:pPr>
        <w:widowControl/>
        <w:rPr>
          <w:rFonts w:ascii="Times New Roman" w:eastAsia="Times New Roman" w:hAnsi="Times New Roman"/>
        </w:rPr>
      </w:pPr>
    </w:p>
    <w:p w14:paraId="5FFE41A5" w14:textId="2B05BDCA"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27B5B6E3" wp14:editId="500D586A">
                <wp:extent cx="5897880" cy="167640"/>
                <wp:effectExtent l="0" t="0" r="7620" b="3810"/>
                <wp:docPr id="17" name="Text Box 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E57C5F5"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4.</w:t>
                            </w:r>
                            <w:r>
                              <w:rPr>
                                <w:rFonts w:ascii="Times New Roman"/>
                                <w:b/>
                              </w:rPr>
                              <w:tab/>
                            </w:r>
                            <w:r>
                              <w:rPr>
                                <w:rFonts w:ascii="Times New Roman"/>
                                <w:b/>
                                <w:spacing w:val="-1"/>
                              </w:rPr>
                              <w:t>BATCH</w:t>
                            </w:r>
                            <w:r>
                              <w:rPr>
                                <w:rFonts w:ascii="Times New Roman"/>
                                <w:b/>
                                <w:spacing w:val="1"/>
                              </w:rPr>
                              <w:t xml:space="preserve"> </w:t>
                            </w:r>
                            <w:r>
                              <w:rPr>
                                <w:rFonts w:ascii="Times New Roman"/>
                                <w:b/>
                                <w:spacing w:val="-1"/>
                              </w:rPr>
                              <w:t>NUMBER</w:t>
                            </w:r>
                          </w:p>
                        </w:txbxContent>
                      </wps:txbx>
                      <wps:bodyPr rot="0" vert="horz" wrap="square" lIns="0" tIns="0" rIns="0" bIns="0" anchor="t" anchorCtr="0" upright="1">
                        <a:noAutofit/>
                      </wps:bodyPr>
                    </wps:wsp>
                  </a:graphicData>
                </a:graphic>
              </wp:inline>
            </w:drawing>
          </mc:Choice>
          <mc:Fallback>
            <w:pict>
              <v:shape w14:anchorId="27B5B6E3" id="Text Box 136" o:spid="_x0000_s1095"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rjcDDgIAAPoDAAAOAAAAZHJzL2Uyb0RvYy54bWysU9uO0zAQfUfiHyy/07QLtN2o6Wrpsghp&#10;uUgLH+A4TmJhe8zYbVK+nrHTdlfwhsiDNc6Mj+ecOd7cjNawg8KgwVV8MZtzppyERruu4t+/3b9a&#10;cxaicI0w4FTFjyrwm+3LF5vBl+oKejCNQkYgLpSDr3gfoy+LIsheWRFm4JWjZAtoRaQtdkWDYiB0&#10;a4qr+XxZDICNR5AqBPp7NyX5NuO3rZLxS9sGFZmpOPUW84p5rdNabDei7FD4XstTG+IfurBCO7r0&#10;AnUnomB71H9BWS0RArRxJsEW0LZaqsyB2Czmf7B57IVXmQuJE/xFpvD/YOXnw6P/iiyO72CkAWYS&#10;wT+A/BGYg10vXKduEWHolWjo4kWSrBh8KE9Hk9ShDAmkHj5BQ0MW+wgZaGzRJlWIJyN0GsDxIroa&#10;I5P08+36erVeU0pSbrFcLd/kqRSiPJ/2GOIHBZaloOJIQ83o4vAQYupGlOeSdJmDe21MHqxxbKj4&#10;6vXqeuIFRjcpmcoCdvXOIDuIZI38ZWqUeV5mdSSDGm0rvr4UiTKp8d41+ZYotJli6sS4kzxJkUmb&#10;ONYj0w1RzeIluWpojiQYwmRIekAU9IC/OBvIjBUPP/cCFWfmoyPRk3PPAZ6D+hwIJ+loxSNnU7iL&#10;k8P3HnXXE/I0Vge3NJhWZ82eujj1SwbLUp4eQ3Lw832uenqy298AAAD//wMAUEsDBBQABgAIAAAA&#10;IQADFS6c3AAAAAQBAAAPAAAAZHJzL2Rvd25yZXYueG1sTI9BT8JAEIXvJv6HzZh4k63FECzdEkIi&#10;Rg8EkAu3oTu21e5s012g/ntHL3p5yeRN3vtePh9cq87Uh8azgftRAoq49LbhysD+7eluCipEZIut&#10;ZzLwRQHmxfVVjpn1F97SeRcrJSEcMjRQx9hlWoeyJodh5Dti8d597zDK2Vfa9niRcNfqNEkm2mHD&#10;0lBjR8uays/dyRnYftjVy/NruW7Wq8Xe4XJ8sJuxMbc3w2IGKtIQ/57hB1/QoRCmoz+xDao1IEPi&#10;r4r3mE5lxtFAOnkAXeT6P3zxDQAA//8DAFBLAQItABQABgAIAAAAIQC2gziS/gAAAOEBAAATAAAA&#10;AAAAAAAAAAAAAAAAAABbQ29udGVudF9UeXBlc10ueG1sUEsBAi0AFAAGAAgAAAAhADj9If/WAAAA&#10;lAEAAAsAAAAAAAAAAAAAAAAALwEAAF9yZWxzLy5yZWxzUEsBAi0AFAAGAAgAAAAhAEKuNwMOAgAA&#10;+gMAAA4AAAAAAAAAAAAAAAAALgIAAGRycy9lMm9Eb2MueG1sUEsBAi0AFAAGAAgAAAAhAAMVLpzc&#10;AAAABAEAAA8AAAAAAAAAAAAAAAAAaAQAAGRycy9kb3ducmV2LnhtbFBLBQYAAAAABAAEAPMAAABx&#10;BQAAAAA=&#10;" filled="f" strokeweight=".20497mm">
                <v:textbox inset="0,0,0,0">
                  <w:txbxContent>
                    <w:p w14:paraId="7E57C5F5"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4.</w:t>
                      </w:r>
                      <w:r>
                        <w:rPr>
                          <w:rFonts w:ascii="Times New Roman"/>
                          <w:b/>
                        </w:rPr>
                        <w:tab/>
                      </w:r>
                      <w:r>
                        <w:rPr>
                          <w:rFonts w:ascii="Times New Roman"/>
                          <w:b/>
                          <w:spacing w:val="-1"/>
                        </w:rPr>
                        <w:t>BATCH</w:t>
                      </w:r>
                      <w:r>
                        <w:rPr>
                          <w:rFonts w:ascii="Times New Roman"/>
                          <w:b/>
                          <w:spacing w:val="1"/>
                        </w:rPr>
                        <w:t xml:space="preserve"> </w:t>
                      </w:r>
                      <w:r>
                        <w:rPr>
                          <w:rFonts w:ascii="Times New Roman"/>
                          <w:b/>
                          <w:spacing w:val="-1"/>
                        </w:rPr>
                        <w:t>NUMBER</w:t>
                      </w:r>
                    </w:p>
                  </w:txbxContent>
                </v:textbox>
                <w10:anchorlock/>
              </v:shape>
            </w:pict>
          </mc:Fallback>
        </mc:AlternateContent>
      </w:r>
    </w:p>
    <w:p w14:paraId="38293726" w14:textId="77777777" w:rsidR="00D15122" w:rsidRPr="003E37B0" w:rsidRDefault="00D15122" w:rsidP="00FA4903">
      <w:pPr>
        <w:widowControl/>
        <w:rPr>
          <w:rFonts w:ascii="Times New Roman" w:eastAsia="Times New Roman" w:hAnsi="Times New Roman"/>
        </w:rPr>
      </w:pPr>
    </w:p>
    <w:p w14:paraId="20358F56" w14:textId="77777777" w:rsidR="00D15122" w:rsidRPr="003E37B0" w:rsidRDefault="009B0756" w:rsidP="00FA4903">
      <w:pPr>
        <w:pStyle w:val="BodyText"/>
        <w:widowControl/>
        <w:ind w:left="0"/>
      </w:pPr>
      <w:r w:rsidRPr="003E37B0">
        <w:t>Lot</w:t>
      </w:r>
    </w:p>
    <w:p w14:paraId="41C8AA9D" w14:textId="77777777" w:rsidR="00D15122" w:rsidRPr="003E37B0" w:rsidRDefault="00D15122" w:rsidP="00FA4903">
      <w:pPr>
        <w:widowControl/>
        <w:rPr>
          <w:rFonts w:ascii="Times New Roman" w:eastAsia="Times New Roman" w:hAnsi="Times New Roman"/>
        </w:rPr>
      </w:pPr>
    </w:p>
    <w:p w14:paraId="4A4610BE" w14:textId="77777777" w:rsidR="00D15122" w:rsidRPr="003E37B0" w:rsidRDefault="00D15122" w:rsidP="00FA4903">
      <w:pPr>
        <w:widowControl/>
        <w:rPr>
          <w:rFonts w:ascii="Times New Roman" w:eastAsia="Times New Roman" w:hAnsi="Times New Roman"/>
        </w:rPr>
      </w:pPr>
    </w:p>
    <w:p w14:paraId="7CFD1C57" w14:textId="52C046D8"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0135E53B" wp14:editId="5FD03CFB">
                <wp:extent cx="5897880" cy="167640"/>
                <wp:effectExtent l="0" t="0" r="7620" b="3810"/>
                <wp:docPr id="16" name="Text Box 1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573BAFEA"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5.</w:t>
                            </w:r>
                            <w:r>
                              <w:rPr>
                                <w:rFonts w:ascii="Times New Roman"/>
                                <w:b/>
                              </w:rPr>
                              <w:tab/>
                            </w:r>
                            <w:r>
                              <w:rPr>
                                <w:rFonts w:ascii="Times New Roman"/>
                                <w:b/>
                                <w:spacing w:val="-1"/>
                              </w:rPr>
                              <w:t xml:space="preserve">CONTENTS </w:t>
                            </w:r>
                            <w:r>
                              <w:rPr>
                                <w:rFonts w:ascii="Times New Roman"/>
                                <w:b/>
                              </w:rPr>
                              <w:t>BY</w:t>
                            </w:r>
                            <w:r>
                              <w:rPr>
                                <w:rFonts w:ascii="Times New Roman"/>
                                <w:b/>
                                <w:spacing w:val="-1"/>
                              </w:rPr>
                              <w:t xml:space="preserve"> WEIGHT,</w:t>
                            </w:r>
                            <w:r>
                              <w:rPr>
                                <w:rFonts w:ascii="Times New Roman"/>
                                <w:b/>
                              </w:rPr>
                              <w:t xml:space="preserve"> </w:t>
                            </w:r>
                            <w:r>
                              <w:rPr>
                                <w:rFonts w:ascii="Times New Roman"/>
                                <w:b/>
                                <w:spacing w:val="-1"/>
                              </w:rPr>
                              <w:t>BY</w:t>
                            </w:r>
                            <w:r>
                              <w:rPr>
                                <w:rFonts w:ascii="Times New Roman"/>
                                <w:b/>
                                <w:spacing w:val="1"/>
                              </w:rPr>
                              <w:t xml:space="preserve"> </w:t>
                            </w:r>
                            <w:r>
                              <w:rPr>
                                <w:rFonts w:ascii="Times New Roman"/>
                                <w:b/>
                                <w:spacing w:val="-1"/>
                              </w:rPr>
                              <w:t>VOLUME</w:t>
                            </w:r>
                            <w:r>
                              <w:rPr>
                                <w:rFonts w:ascii="Times New Roman"/>
                                <w:b/>
                                <w:spacing w:val="-4"/>
                              </w:rPr>
                              <w:t xml:space="preserve"> </w:t>
                            </w:r>
                            <w:r>
                              <w:rPr>
                                <w:rFonts w:ascii="Times New Roman"/>
                                <w:b/>
                              </w:rPr>
                              <w:t>OR</w:t>
                            </w:r>
                            <w:r>
                              <w:rPr>
                                <w:rFonts w:ascii="Times New Roman"/>
                                <w:b/>
                                <w:spacing w:val="-4"/>
                              </w:rPr>
                              <w:t xml:space="preserve"> </w:t>
                            </w:r>
                            <w:r>
                              <w:rPr>
                                <w:rFonts w:ascii="Times New Roman"/>
                                <w:b/>
                                <w:spacing w:val="-1"/>
                              </w:rPr>
                              <w:t>BY UNIT</w:t>
                            </w:r>
                          </w:p>
                        </w:txbxContent>
                      </wps:txbx>
                      <wps:bodyPr rot="0" vert="horz" wrap="square" lIns="0" tIns="0" rIns="0" bIns="0" anchor="t" anchorCtr="0" upright="1">
                        <a:noAutofit/>
                      </wps:bodyPr>
                    </wps:wsp>
                  </a:graphicData>
                </a:graphic>
              </wp:inline>
            </w:drawing>
          </mc:Choice>
          <mc:Fallback>
            <w:pict>
              <v:shape w14:anchorId="0135E53B" id="Text Box 135" o:spid="_x0000_s1096"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ucj9DwIAAPoDAAAOAAAAZHJzL2Uyb0RvYy54bWysU9uO0zAQfUfiHyy/07QF2m7UdLV0WYS0&#10;XKSFD3AcJ7GwPWbsNlm+nrHTdlfwhvCDNfaMz8w5M95ej9awo8KgwVV8MZtzppyERruu4t+/3b3a&#10;cBaicI0w4FTFH1Xg17uXL7aDL9USejCNQkYgLpSDr3gfoy+LIsheWRFm4JUjZwtoRaQjdkWDYiB0&#10;a4rlfL4qBsDGI0gVAt3eTk6+y/htq2T80rZBRWYqTrXFvGPe67QXu60oOxS+1/JUhviHKqzQjpJe&#10;oG5FFOyA+i8oqyVCgDbOJNgC2lZLlTkQm8X8DzYPvfAqcyFxgr/IFP4frPx8fPBfkcXxHYzUwEwi&#10;+HuQPwJzsO+F69QNIgy9Eg0lXiTJisGH8vQ0SR3KkEDq4RM01GRxiJCBxhZtUoV4MkKnBjxeRFdj&#10;ZJIu326u1psNuST5Fqv16k3uSiHK82uPIX5QYFkyKo7U1IwujvchpmpEeQ5JyRzcaWNyY41jQ8XX&#10;r9dXEy8wuknOFBawq/cG2VGk0cgrUyPP8zCrIw2o0bbim0uQKJMa712Ts0ShzWRTJcad5EmKTNrE&#10;sR6ZbojqMmVIctXQPJJgCNNA0gciowf8xdlAw1jx8PMgUHFmPjoSPU3u2cCzUZ8N4SQ9rXjkbDL3&#10;cZrwg0fd9YQ8tdXBDTWm1VmzpypO9dKAZSlPnyFN8PNzjnr6srvfAA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CXucj9DwIA&#10;APoDAAAOAAAAAAAAAAAAAAAAAC4CAABkcnMvZTJvRG9jLnhtbFBLAQItABQABgAIAAAAIQADFS6c&#10;3AAAAAQBAAAPAAAAAAAAAAAAAAAAAGkEAABkcnMvZG93bnJldi54bWxQSwUGAAAAAAQABADzAAAA&#10;cgUAAAAA&#10;" filled="f" strokeweight=".20497mm">
                <v:textbox inset="0,0,0,0">
                  <w:txbxContent>
                    <w:p w14:paraId="573BAFEA" w14:textId="77777777" w:rsidR="00795170" w:rsidRDefault="00795170">
                      <w:pPr>
                        <w:tabs>
                          <w:tab w:val="left" w:pos="668"/>
                        </w:tabs>
                        <w:spacing w:line="252" w:lineRule="exact"/>
                        <w:ind w:left="102"/>
                        <w:rPr>
                          <w:rFonts w:ascii="Times New Roman" w:eastAsia="Times New Roman" w:hAnsi="Times New Roman"/>
                        </w:rPr>
                      </w:pPr>
                      <w:r>
                        <w:rPr>
                          <w:rFonts w:ascii="Times New Roman"/>
                          <w:b/>
                        </w:rPr>
                        <w:t>5.</w:t>
                      </w:r>
                      <w:r>
                        <w:rPr>
                          <w:rFonts w:ascii="Times New Roman"/>
                          <w:b/>
                        </w:rPr>
                        <w:tab/>
                      </w:r>
                      <w:r>
                        <w:rPr>
                          <w:rFonts w:ascii="Times New Roman"/>
                          <w:b/>
                          <w:spacing w:val="-1"/>
                        </w:rPr>
                        <w:t xml:space="preserve">CONTENTS </w:t>
                      </w:r>
                      <w:r>
                        <w:rPr>
                          <w:rFonts w:ascii="Times New Roman"/>
                          <w:b/>
                        </w:rPr>
                        <w:t>BY</w:t>
                      </w:r>
                      <w:r>
                        <w:rPr>
                          <w:rFonts w:ascii="Times New Roman"/>
                          <w:b/>
                          <w:spacing w:val="-1"/>
                        </w:rPr>
                        <w:t xml:space="preserve"> WEIGHT,</w:t>
                      </w:r>
                      <w:r>
                        <w:rPr>
                          <w:rFonts w:ascii="Times New Roman"/>
                          <w:b/>
                        </w:rPr>
                        <w:t xml:space="preserve"> </w:t>
                      </w:r>
                      <w:r>
                        <w:rPr>
                          <w:rFonts w:ascii="Times New Roman"/>
                          <w:b/>
                          <w:spacing w:val="-1"/>
                        </w:rPr>
                        <w:t>BY</w:t>
                      </w:r>
                      <w:r>
                        <w:rPr>
                          <w:rFonts w:ascii="Times New Roman"/>
                          <w:b/>
                          <w:spacing w:val="1"/>
                        </w:rPr>
                        <w:t xml:space="preserve"> </w:t>
                      </w:r>
                      <w:r>
                        <w:rPr>
                          <w:rFonts w:ascii="Times New Roman"/>
                          <w:b/>
                          <w:spacing w:val="-1"/>
                        </w:rPr>
                        <w:t>VOLUME</w:t>
                      </w:r>
                      <w:r>
                        <w:rPr>
                          <w:rFonts w:ascii="Times New Roman"/>
                          <w:b/>
                          <w:spacing w:val="-4"/>
                        </w:rPr>
                        <w:t xml:space="preserve"> </w:t>
                      </w:r>
                      <w:r>
                        <w:rPr>
                          <w:rFonts w:ascii="Times New Roman"/>
                          <w:b/>
                        </w:rPr>
                        <w:t>OR</w:t>
                      </w:r>
                      <w:r>
                        <w:rPr>
                          <w:rFonts w:ascii="Times New Roman"/>
                          <w:b/>
                          <w:spacing w:val="-4"/>
                        </w:rPr>
                        <w:t xml:space="preserve"> </w:t>
                      </w:r>
                      <w:r>
                        <w:rPr>
                          <w:rFonts w:ascii="Times New Roman"/>
                          <w:b/>
                          <w:spacing w:val="-1"/>
                        </w:rPr>
                        <w:t>BY UNIT</w:t>
                      </w:r>
                    </w:p>
                  </w:txbxContent>
                </v:textbox>
                <w10:anchorlock/>
              </v:shape>
            </w:pict>
          </mc:Fallback>
        </mc:AlternateContent>
      </w:r>
    </w:p>
    <w:p w14:paraId="15353536" w14:textId="77777777" w:rsidR="00D15122" w:rsidRPr="003E37B0" w:rsidRDefault="00D15122" w:rsidP="00FA4903">
      <w:pPr>
        <w:widowControl/>
        <w:rPr>
          <w:rFonts w:ascii="Times New Roman" w:eastAsia="Times New Roman" w:hAnsi="Times New Roman"/>
        </w:rPr>
      </w:pPr>
    </w:p>
    <w:p w14:paraId="354718FB" w14:textId="1461FA0B" w:rsidR="00D15122" w:rsidRPr="003E37B0" w:rsidRDefault="009B0756" w:rsidP="00FA4903">
      <w:pPr>
        <w:pStyle w:val="BodyText"/>
        <w:widowControl/>
        <w:ind w:left="0"/>
      </w:pPr>
      <w:r w:rsidRPr="003E37B0">
        <w:t>400</w:t>
      </w:r>
      <w:r w:rsidR="00C77024">
        <w:t> </w:t>
      </w:r>
      <w:r w:rsidRPr="003E37B0">
        <w:t>mg/16</w:t>
      </w:r>
      <w:r w:rsidR="00C77024">
        <w:t> </w:t>
      </w:r>
      <w:r w:rsidRPr="003E37B0">
        <w:t>ml</w:t>
      </w:r>
    </w:p>
    <w:p w14:paraId="03963027" w14:textId="77777777" w:rsidR="00D15122" w:rsidRPr="003E37B0" w:rsidRDefault="00D15122" w:rsidP="00FA4903">
      <w:pPr>
        <w:widowControl/>
        <w:rPr>
          <w:rFonts w:ascii="Times New Roman" w:eastAsia="Times New Roman" w:hAnsi="Times New Roman"/>
        </w:rPr>
      </w:pPr>
    </w:p>
    <w:p w14:paraId="33C1E8EA" w14:textId="77777777" w:rsidR="00D15122" w:rsidRPr="003E37B0" w:rsidRDefault="00D15122" w:rsidP="00FA4903">
      <w:pPr>
        <w:widowControl/>
        <w:rPr>
          <w:rFonts w:ascii="Times New Roman" w:eastAsia="Times New Roman" w:hAnsi="Times New Roman"/>
        </w:rPr>
      </w:pPr>
    </w:p>
    <w:p w14:paraId="31111AF2" w14:textId="7A90A96F" w:rsidR="00D15122" w:rsidRPr="003E37B0" w:rsidRDefault="002D0E76" w:rsidP="00FA4903">
      <w:pPr>
        <w:widowControl/>
        <w:spacing w:line="200" w:lineRule="atLeast"/>
        <w:rPr>
          <w:rFonts w:ascii="Times New Roman" w:eastAsia="Times New Roman" w:hAnsi="Times New Roman"/>
        </w:rPr>
      </w:pPr>
      <w:r>
        <w:rPr>
          <w:noProof/>
        </w:rPr>
        <mc:AlternateContent>
          <mc:Choice Requires="wps">
            <w:drawing>
              <wp:inline distT="0" distB="0" distL="0" distR="0" wp14:anchorId="0BA7B5D8" wp14:editId="27D03BBE">
                <wp:extent cx="5897880" cy="167640"/>
                <wp:effectExtent l="0" t="0" r="7620" b="3810"/>
                <wp:docPr id="15" name="Text Box 1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7880" cy="167640"/>
                        </a:xfrm>
                        <a:prstGeom prst="rect">
                          <a:avLst/>
                        </a:prstGeom>
                        <a:noFill/>
                        <a:ln w="7379">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8D38ED2"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6.</w:t>
                            </w:r>
                            <w:r>
                              <w:rPr>
                                <w:rFonts w:ascii="Times New Roman"/>
                                <w:b/>
                              </w:rPr>
                              <w:tab/>
                            </w:r>
                            <w:r>
                              <w:rPr>
                                <w:rFonts w:ascii="Times New Roman"/>
                                <w:b/>
                                <w:spacing w:val="-1"/>
                              </w:rPr>
                              <w:t>OTHER</w:t>
                            </w:r>
                          </w:p>
                        </w:txbxContent>
                      </wps:txbx>
                      <wps:bodyPr rot="0" vert="horz" wrap="square" lIns="0" tIns="0" rIns="0" bIns="0" anchor="t" anchorCtr="0" upright="1">
                        <a:noAutofit/>
                      </wps:bodyPr>
                    </wps:wsp>
                  </a:graphicData>
                </a:graphic>
              </wp:inline>
            </w:drawing>
          </mc:Choice>
          <mc:Fallback>
            <w:pict>
              <v:shape w14:anchorId="0BA7B5D8" id="Text Box 134" o:spid="_x0000_s1097" type="#_x0000_t202" style="width:464.4pt;height:1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S2KoDwIAAPoDAAAOAAAAZHJzL2Uyb0RvYy54bWysU9tu2zAMfR+wfxD0vjhptyQ14hRdug4D&#10;ugvQ7QNkWbaFSaJGKbG7ry8lJ2mxvQ3Tg0CJ1CHPIbW5Hq1hB4VBg6v4YjbnTDkJjXZdxX98v3uz&#10;5ixE4RphwKmKP6rAr7evX20GX6oL6ME0ChmBuFAOvuJ9jL4siiB7ZUWYgVeOnC2gFZGO2BUNioHQ&#10;rSku5vNlMQA2HkGqEOj2dnLybcZvWyXj17YNKjJTcaot5h3zXqe92G5E2aHwvZbHMsQ/VGGFdpT0&#10;DHUromB71H9BWS0RArRxJsEW0LZaqsyB2Czmf7B56IVXmQuJE/xZpvD/YOWXw4P/hiyO72GkBmYS&#10;wd+D/BmYg10vXKduEGHolWgo8SJJVgw+lMenSepQhgRSD5+hoSaLfYQMNLZokyrEkxE6NeDxLLoa&#10;I5N0+W59tVqvySXJt1iulm9zVwpRnl57DPGjAsuSUXGkpmZ0cbgPMVUjylNISubgThuTG2scGyq+&#10;ulxdTbzA6CY5U1jArt4ZZAeRRiOvTI08L8OsjjSgRtuKr89BokxqfHBNzhKFNpNNlRh3lCcpMmkT&#10;x3pkuiGqlylDkquG5pEEQ5gGkj4QGT3gb84GGsaKh197gYoz88mR6GlyTwaejPpkCCfpacUjZ5O5&#10;i9OE7z3qrifkqa0Obqgxrc6aPVdxrJcGLEt5/Axpgl+ec9Tzl90+AQAA//8DAFBLAwQUAAYACAAA&#10;ACEAAxUunNwAAAAEAQAADwAAAGRycy9kb3ducmV2LnhtbEyPQU/CQBCF7yb+h82YeJOtxRAs3RJC&#10;IkYPBJALt6E7ttXubNNdoP57Ry96ecnkTd77Xj4fXKvO1IfGs4H7UQKKuPS24crA/u3pbgoqRGSL&#10;rWcy8EUB5sX1VY6Z9Rfe0nkXKyUhHDI0UMfYZVqHsiaHYeQ7YvHefe8wytlX2vZ4kXDX6jRJJtph&#10;w9JQY0fLmsrP3ckZ2H7Y1cvza7lu1qvF3uFyfLCbsTG3N8NiBirSEP+e4Qdf0KEQpqM/sQ2qNSBD&#10;4q+K95hOZcbRQDp5AF3k+j988Q0AAP//AwBQSwECLQAUAAYACAAAACEAtoM4kv4AAADhAQAAEwAA&#10;AAAAAAAAAAAAAAAAAAAAW0NvbnRlbnRfVHlwZXNdLnhtbFBLAQItABQABgAIAAAAIQA4/SH/1gAA&#10;AJQBAAALAAAAAAAAAAAAAAAAAC8BAABfcmVscy8ucmVsc1BLAQItABQABgAIAAAAIQAkS2KoDwIA&#10;APoDAAAOAAAAAAAAAAAAAAAAAC4CAABkcnMvZTJvRG9jLnhtbFBLAQItABQABgAIAAAAIQADFS6c&#10;3AAAAAQBAAAPAAAAAAAAAAAAAAAAAGkEAABkcnMvZG93bnJldi54bWxQSwUGAAAAAAQABADzAAAA&#10;cgUAAAAA&#10;" filled="f" strokeweight=".20497mm">
                <v:textbox inset="0,0,0,0">
                  <w:txbxContent>
                    <w:p w14:paraId="38D38ED2" w14:textId="77777777" w:rsidR="00795170" w:rsidRDefault="00795170">
                      <w:pPr>
                        <w:tabs>
                          <w:tab w:val="left" w:pos="668"/>
                        </w:tabs>
                        <w:spacing w:line="251" w:lineRule="exact"/>
                        <w:ind w:left="102"/>
                        <w:rPr>
                          <w:rFonts w:ascii="Times New Roman" w:eastAsia="Times New Roman" w:hAnsi="Times New Roman"/>
                        </w:rPr>
                      </w:pPr>
                      <w:r>
                        <w:rPr>
                          <w:rFonts w:ascii="Times New Roman"/>
                          <w:b/>
                        </w:rPr>
                        <w:t>6.</w:t>
                      </w:r>
                      <w:r>
                        <w:rPr>
                          <w:rFonts w:ascii="Times New Roman"/>
                          <w:b/>
                        </w:rPr>
                        <w:tab/>
                      </w:r>
                      <w:r>
                        <w:rPr>
                          <w:rFonts w:ascii="Times New Roman"/>
                          <w:b/>
                          <w:spacing w:val="-1"/>
                        </w:rPr>
                        <w:t>OTHER</w:t>
                      </w:r>
                    </w:p>
                  </w:txbxContent>
                </v:textbox>
                <w10:anchorlock/>
              </v:shape>
            </w:pict>
          </mc:Fallback>
        </mc:AlternateContent>
      </w:r>
    </w:p>
    <w:p w14:paraId="784389C1" w14:textId="4F0CE59A" w:rsidR="00D15122" w:rsidRDefault="00143702" w:rsidP="00FA4903">
      <w:pPr>
        <w:widowControl/>
        <w:rPr>
          <w:rFonts w:ascii="Times New Roman" w:eastAsia="Times New Roman" w:hAnsi="Times New Roman"/>
        </w:rPr>
      </w:pPr>
      <w:r>
        <w:rPr>
          <w:rFonts w:ascii="Times New Roman" w:eastAsia="Times New Roman" w:hAnsi="Times New Roman"/>
        </w:rPr>
        <w:br w:type="page"/>
      </w:r>
    </w:p>
    <w:p w14:paraId="3CD125FA" w14:textId="77777777" w:rsidR="00780D36" w:rsidRPr="003E37B0" w:rsidRDefault="00780D36" w:rsidP="00FA4903">
      <w:pPr>
        <w:widowControl/>
        <w:rPr>
          <w:rFonts w:ascii="Times New Roman" w:eastAsia="Times New Roman" w:hAnsi="Times New Roman"/>
        </w:rPr>
      </w:pPr>
    </w:p>
    <w:p w14:paraId="5208BB21" w14:textId="77777777" w:rsidR="00D15122" w:rsidRPr="003E37B0" w:rsidRDefault="00D15122" w:rsidP="00FA4903">
      <w:pPr>
        <w:widowControl/>
        <w:rPr>
          <w:rFonts w:ascii="Times New Roman" w:eastAsia="Times New Roman" w:hAnsi="Times New Roman"/>
        </w:rPr>
      </w:pPr>
    </w:p>
    <w:p w14:paraId="33FFD14F" w14:textId="77777777" w:rsidR="00D15122" w:rsidRPr="003E37B0" w:rsidRDefault="00D15122" w:rsidP="00FA4903">
      <w:pPr>
        <w:widowControl/>
        <w:rPr>
          <w:rFonts w:ascii="Times New Roman" w:eastAsia="Times New Roman" w:hAnsi="Times New Roman"/>
        </w:rPr>
      </w:pPr>
    </w:p>
    <w:p w14:paraId="780D81E3" w14:textId="77777777" w:rsidR="00D15122" w:rsidRPr="003E37B0" w:rsidRDefault="00D15122" w:rsidP="00FA4903">
      <w:pPr>
        <w:widowControl/>
        <w:rPr>
          <w:rFonts w:ascii="Times New Roman" w:eastAsia="Times New Roman" w:hAnsi="Times New Roman"/>
        </w:rPr>
      </w:pPr>
    </w:p>
    <w:p w14:paraId="393CD887" w14:textId="77777777" w:rsidR="00D15122" w:rsidRPr="003E37B0" w:rsidRDefault="00D15122" w:rsidP="00FA4903">
      <w:pPr>
        <w:widowControl/>
        <w:rPr>
          <w:rFonts w:ascii="Times New Roman" w:eastAsia="Times New Roman" w:hAnsi="Times New Roman"/>
        </w:rPr>
      </w:pPr>
    </w:p>
    <w:p w14:paraId="6E4B7EA5" w14:textId="77777777" w:rsidR="00D15122" w:rsidRPr="003E37B0" w:rsidRDefault="00D15122" w:rsidP="00FA4903">
      <w:pPr>
        <w:widowControl/>
        <w:rPr>
          <w:rFonts w:ascii="Times New Roman" w:eastAsia="Times New Roman" w:hAnsi="Times New Roman"/>
        </w:rPr>
      </w:pPr>
    </w:p>
    <w:p w14:paraId="61466458" w14:textId="77777777" w:rsidR="00D15122" w:rsidRPr="003E37B0" w:rsidRDefault="00D15122" w:rsidP="00FA4903">
      <w:pPr>
        <w:widowControl/>
        <w:rPr>
          <w:rFonts w:ascii="Times New Roman" w:eastAsia="Times New Roman" w:hAnsi="Times New Roman"/>
        </w:rPr>
      </w:pPr>
    </w:p>
    <w:p w14:paraId="64846D17" w14:textId="77777777" w:rsidR="00D15122" w:rsidRPr="003E37B0" w:rsidRDefault="00D15122" w:rsidP="00FA4903">
      <w:pPr>
        <w:widowControl/>
        <w:rPr>
          <w:rFonts w:ascii="Times New Roman" w:eastAsia="Times New Roman" w:hAnsi="Times New Roman"/>
        </w:rPr>
      </w:pPr>
    </w:p>
    <w:p w14:paraId="475A057D" w14:textId="77777777" w:rsidR="00D15122" w:rsidRPr="003E37B0" w:rsidRDefault="00D15122" w:rsidP="00FA4903">
      <w:pPr>
        <w:widowControl/>
        <w:rPr>
          <w:rFonts w:ascii="Times New Roman" w:eastAsia="Times New Roman" w:hAnsi="Times New Roman"/>
        </w:rPr>
      </w:pPr>
    </w:p>
    <w:p w14:paraId="63916918" w14:textId="77777777" w:rsidR="00D15122" w:rsidRPr="003E37B0" w:rsidRDefault="00D15122" w:rsidP="00FA4903">
      <w:pPr>
        <w:widowControl/>
        <w:rPr>
          <w:rFonts w:ascii="Times New Roman" w:eastAsia="Times New Roman" w:hAnsi="Times New Roman"/>
        </w:rPr>
      </w:pPr>
    </w:p>
    <w:p w14:paraId="5C79B202" w14:textId="77777777" w:rsidR="00D15122" w:rsidRPr="003E37B0" w:rsidRDefault="00D15122" w:rsidP="00FA4903">
      <w:pPr>
        <w:widowControl/>
        <w:rPr>
          <w:rFonts w:ascii="Times New Roman" w:eastAsia="Times New Roman" w:hAnsi="Times New Roman"/>
        </w:rPr>
      </w:pPr>
    </w:p>
    <w:p w14:paraId="43AECCF8" w14:textId="77777777" w:rsidR="00D15122" w:rsidRPr="003E37B0" w:rsidRDefault="00D15122" w:rsidP="00FA4903">
      <w:pPr>
        <w:widowControl/>
        <w:rPr>
          <w:rFonts w:ascii="Times New Roman" w:eastAsia="Times New Roman" w:hAnsi="Times New Roman"/>
        </w:rPr>
      </w:pPr>
    </w:p>
    <w:p w14:paraId="23FA228F" w14:textId="77777777" w:rsidR="00D15122" w:rsidRPr="003E37B0" w:rsidRDefault="00D15122" w:rsidP="00FA4903">
      <w:pPr>
        <w:widowControl/>
        <w:rPr>
          <w:rFonts w:ascii="Times New Roman" w:eastAsia="Times New Roman" w:hAnsi="Times New Roman"/>
        </w:rPr>
      </w:pPr>
    </w:p>
    <w:p w14:paraId="4E0C80F8" w14:textId="77777777" w:rsidR="00D15122" w:rsidRPr="003E37B0" w:rsidRDefault="00D15122" w:rsidP="00FA4903">
      <w:pPr>
        <w:widowControl/>
        <w:rPr>
          <w:rFonts w:ascii="Times New Roman" w:eastAsia="Times New Roman" w:hAnsi="Times New Roman"/>
        </w:rPr>
      </w:pPr>
    </w:p>
    <w:p w14:paraId="50BC8CB3" w14:textId="77777777" w:rsidR="00D15122" w:rsidRPr="003E37B0" w:rsidRDefault="00D15122" w:rsidP="00FA4903">
      <w:pPr>
        <w:widowControl/>
        <w:rPr>
          <w:rFonts w:ascii="Times New Roman" w:eastAsia="Times New Roman" w:hAnsi="Times New Roman"/>
        </w:rPr>
      </w:pPr>
    </w:p>
    <w:p w14:paraId="6C6E8A5D" w14:textId="77777777" w:rsidR="00D15122" w:rsidRPr="003E37B0" w:rsidRDefault="00D15122" w:rsidP="00FA4903">
      <w:pPr>
        <w:widowControl/>
        <w:rPr>
          <w:rFonts w:ascii="Times New Roman" w:eastAsia="Times New Roman" w:hAnsi="Times New Roman"/>
        </w:rPr>
      </w:pPr>
    </w:p>
    <w:p w14:paraId="67BEFBBB" w14:textId="77777777" w:rsidR="00D15122" w:rsidRPr="003E37B0" w:rsidRDefault="00D15122" w:rsidP="00FA4903">
      <w:pPr>
        <w:widowControl/>
        <w:rPr>
          <w:rFonts w:ascii="Times New Roman" w:eastAsia="Times New Roman" w:hAnsi="Times New Roman"/>
        </w:rPr>
      </w:pPr>
    </w:p>
    <w:p w14:paraId="24CC2F25" w14:textId="77777777" w:rsidR="00D15122" w:rsidRPr="003E37B0" w:rsidRDefault="00D15122" w:rsidP="00FA4903">
      <w:pPr>
        <w:widowControl/>
        <w:rPr>
          <w:rFonts w:ascii="Times New Roman" w:eastAsia="Times New Roman" w:hAnsi="Times New Roman"/>
        </w:rPr>
      </w:pPr>
    </w:p>
    <w:p w14:paraId="48395BBC" w14:textId="77777777" w:rsidR="00D15122" w:rsidRPr="003E37B0" w:rsidRDefault="00D15122" w:rsidP="00FA4903">
      <w:pPr>
        <w:widowControl/>
        <w:rPr>
          <w:rFonts w:ascii="Times New Roman" w:eastAsia="Times New Roman" w:hAnsi="Times New Roman"/>
        </w:rPr>
      </w:pPr>
    </w:p>
    <w:p w14:paraId="5B81051A" w14:textId="77777777" w:rsidR="00D15122" w:rsidRPr="003E37B0" w:rsidRDefault="00D15122" w:rsidP="00FA4903">
      <w:pPr>
        <w:widowControl/>
        <w:rPr>
          <w:rFonts w:ascii="Times New Roman" w:eastAsia="Times New Roman" w:hAnsi="Times New Roman"/>
        </w:rPr>
      </w:pPr>
    </w:p>
    <w:p w14:paraId="7FAD8D0F" w14:textId="77777777" w:rsidR="00D15122" w:rsidRPr="003E37B0" w:rsidRDefault="00D15122" w:rsidP="00FA4903">
      <w:pPr>
        <w:widowControl/>
        <w:rPr>
          <w:rFonts w:ascii="Times New Roman" w:eastAsia="Times New Roman" w:hAnsi="Times New Roman"/>
        </w:rPr>
      </w:pPr>
    </w:p>
    <w:p w14:paraId="400977C1" w14:textId="77777777" w:rsidR="00D15122" w:rsidRPr="003E37B0" w:rsidRDefault="00D15122" w:rsidP="00FA4903">
      <w:pPr>
        <w:widowControl/>
        <w:rPr>
          <w:rFonts w:ascii="Times New Roman" w:eastAsia="Times New Roman" w:hAnsi="Times New Roman"/>
        </w:rPr>
      </w:pPr>
    </w:p>
    <w:p w14:paraId="4643F1F7" w14:textId="77777777" w:rsidR="00D15122" w:rsidRPr="003E37B0" w:rsidRDefault="00D15122" w:rsidP="00FA4903">
      <w:pPr>
        <w:widowControl/>
        <w:rPr>
          <w:rFonts w:ascii="Times New Roman" w:eastAsia="Times New Roman" w:hAnsi="Times New Roman"/>
        </w:rPr>
      </w:pPr>
    </w:p>
    <w:p w14:paraId="37A67C2E" w14:textId="77777777" w:rsidR="00D15122" w:rsidRPr="003E37B0" w:rsidRDefault="00316975" w:rsidP="00FA4903">
      <w:pPr>
        <w:pStyle w:val="Heading1"/>
        <w:widowControl/>
        <w:tabs>
          <w:tab w:val="left" w:pos="3313"/>
        </w:tabs>
        <w:ind w:left="-257"/>
        <w:jc w:val="center"/>
        <w:rPr>
          <w:bCs w:val="0"/>
        </w:rPr>
      </w:pPr>
      <w:bookmarkStart w:id="11" w:name="B._PACKAGE_LEAFLET"/>
      <w:bookmarkEnd w:id="11"/>
      <w:r>
        <w:t xml:space="preserve">B. </w:t>
      </w:r>
      <w:r w:rsidR="009B0756" w:rsidRPr="003E37B0">
        <w:t>PACKAGE LEAFLET</w:t>
      </w:r>
    </w:p>
    <w:p w14:paraId="08F6B653" w14:textId="77777777" w:rsidR="00D15122" w:rsidRPr="003E37B0" w:rsidRDefault="009734DB" w:rsidP="00FA4903">
      <w:pPr>
        <w:widowControl/>
        <w:ind w:firstLine="631"/>
        <w:jc w:val="center"/>
        <w:rPr>
          <w:rFonts w:ascii="Times New Roman" w:eastAsia="Times New Roman" w:hAnsi="Times New Roman"/>
          <w:b/>
        </w:rPr>
      </w:pPr>
      <w:r>
        <w:rPr>
          <w:rFonts w:ascii="Times New Roman" w:hAnsi="Times New Roman"/>
        </w:rPr>
        <w:br w:type="page"/>
      </w:r>
      <w:r w:rsidR="009B0756" w:rsidRPr="003E37B0">
        <w:rPr>
          <w:rFonts w:ascii="Times New Roman" w:hAnsi="Times New Roman"/>
          <w:b/>
        </w:rPr>
        <w:lastRenderedPageBreak/>
        <w:t>Package leaflet: Information for the user</w:t>
      </w:r>
    </w:p>
    <w:p w14:paraId="7BBD37CF" w14:textId="77777777" w:rsidR="00D15122" w:rsidRPr="003E37B0" w:rsidRDefault="00D15122" w:rsidP="00FA4903">
      <w:pPr>
        <w:widowControl/>
        <w:jc w:val="center"/>
        <w:rPr>
          <w:rFonts w:ascii="Times New Roman" w:eastAsia="Times New Roman" w:hAnsi="Times New Roman"/>
          <w:b/>
          <w:bCs/>
        </w:rPr>
      </w:pPr>
    </w:p>
    <w:p w14:paraId="2513001B" w14:textId="6E5243E2" w:rsidR="00D15122" w:rsidRPr="003D1C6B" w:rsidRDefault="00760F57" w:rsidP="00FA4903">
      <w:pPr>
        <w:widowControl/>
        <w:ind w:firstLine="631"/>
        <w:jc w:val="center"/>
        <w:rPr>
          <w:rFonts w:ascii="Times New Roman" w:hAnsi="Times New Roman"/>
          <w:b/>
        </w:rPr>
      </w:pPr>
      <w:r>
        <w:rPr>
          <w:rFonts w:ascii="Times New Roman" w:hAnsi="Times New Roman"/>
          <w:b/>
        </w:rPr>
        <w:t>Zirabev</w:t>
      </w:r>
      <w:r w:rsidR="009B0756" w:rsidRPr="003E37B0">
        <w:rPr>
          <w:rFonts w:ascii="Times New Roman" w:hAnsi="Times New Roman"/>
          <w:b/>
        </w:rPr>
        <w:t xml:space="preserve"> 25</w:t>
      </w:r>
      <w:r w:rsidR="00C77024">
        <w:rPr>
          <w:rFonts w:ascii="Times New Roman" w:hAnsi="Times New Roman"/>
          <w:b/>
        </w:rPr>
        <w:t> </w:t>
      </w:r>
      <w:r w:rsidR="009B0756" w:rsidRPr="003E37B0">
        <w:rPr>
          <w:rFonts w:ascii="Times New Roman" w:hAnsi="Times New Roman"/>
          <w:b/>
        </w:rPr>
        <w:t>mg/ml concentrate for solution for infusion</w:t>
      </w:r>
    </w:p>
    <w:p w14:paraId="64F7C1AE" w14:textId="77777777" w:rsidR="00D15122" w:rsidRDefault="00932A9B" w:rsidP="00FA4903">
      <w:pPr>
        <w:widowControl/>
        <w:ind w:firstLine="631"/>
        <w:jc w:val="center"/>
        <w:rPr>
          <w:rFonts w:ascii="Times New Roman" w:hAnsi="Times New Roman"/>
        </w:rPr>
      </w:pPr>
      <w:r>
        <w:rPr>
          <w:rFonts w:ascii="Times New Roman" w:hAnsi="Times New Roman"/>
        </w:rPr>
        <w:t>b</w:t>
      </w:r>
      <w:r w:rsidR="009B0756" w:rsidRPr="003D1C6B">
        <w:rPr>
          <w:rFonts w:ascii="Times New Roman" w:hAnsi="Times New Roman"/>
        </w:rPr>
        <w:t>evacizumab</w:t>
      </w:r>
    </w:p>
    <w:p w14:paraId="5B2A0683" w14:textId="77777777" w:rsidR="003224A9" w:rsidRDefault="003224A9" w:rsidP="0033630D">
      <w:pPr>
        <w:pStyle w:val="Heading1"/>
        <w:widowControl/>
        <w:ind w:left="0"/>
      </w:pPr>
    </w:p>
    <w:p w14:paraId="7648C41A" w14:textId="77777777" w:rsidR="00D15122" w:rsidRPr="003E37B0" w:rsidRDefault="009B0756" w:rsidP="0033630D">
      <w:pPr>
        <w:pStyle w:val="Heading1"/>
        <w:widowControl/>
        <w:ind w:left="0"/>
        <w:rPr>
          <w:bCs w:val="0"/>
        </w:rPr>
      </w:pPr>
      <w:r w:rsidRPr="003E37B0">
        <w:t>Read all of this leaflet carefully before you start using this medicine because it contains important information for you.</w:t>
      </w:r>
    </w:p>
    <w:p w14:paraId="60980497" w14:textId="77777777" w:rsidR="00D15122" w:rsidRPr="003E37B0" w:rsidRDefault="009B0756" w:rsidP="00B74CA8">
      <w:pPr>
        <w:pStyle w:val="BodyText"/>
        <w:widowControl/>
        <w:numPr>
          <w:ilvl w:val="1"/>
          <w:numId w:val="50"/>
        </w:numPr>
        <w:tabs>
          <w:tab w:val="left" w:pos="685"/>
        </w:tabs>
        <w:spacing w:line="247" w:lineRule="exact"/>
        <w:ind w:hanging="720"/>
      </w:pPr>
      <w:r w:rsidRPr="003E37B0">
        <w:t>Keep this leaflet. You may need to read it again.</w:t>
      </w:r>
    </w:p>
    <w:p w14:paraId="42F50B78" w14:textId="77777777" w:rsidR="00D15122" w:rsidRPr="003E37B0" w:rsidRDefault="009B0756" w:rsidP="00B74CA8">
      <w:pPr>
        <w:pStyle w:val="BodyText"/>
        <w:widowControl/>
        <w:numPr>
          <w:ilvl w:val="1"/>
          <w:numId w:val="50"/>
        </w:numPr>
        <w:tabs>
          <w:tab w:val="left" w:pos="685"/>
        </w:tabs>
        <w:ind w:hanging="720"/>
      </w:pPr>
      <w:r w:rsidRPr="003E37B0">
        <w:t>If you have any further questions, ask your doctor, pharmacist or nurse.</w:t>
      </w:r>
    </w:p>
    <w:p w14:paraId="4DC5C2AD" w14:textId="77777777" w:rsidR="00D15122" w:rsidRPr="003E37B0" w:rsidRDefault="009B0756" w:rsidP="00B74CA8">
      <w:pPr>
        <w:pStyle w:val="BodyText"/>
        <w:widowControl/>
        <w:numPr>
          <w:ilvl w:val="1"/>
          <w:numId w:val="50"/>
        </w:numPr>
        <w:tabs>
          <w:tab w:val="left" w:pos="685"/>
        </w:tabs>
        <w:ind w:hanging="720"/>
      </w:pPr>
      <w:r w:rsidRPr="003E37B0">
        <w:t xml:space="preserve">If you get any side effects, talk to your doctor, pharmacist or nurse. This includes any possible side effects not listed in this leaflet. See </w:t>
      </w:r>
      <w:r w:rsidR="00C524E7">
        <w:t>s</w:t>
      </w:r>
      <w:r w:rsidRPr="003E37B0">
        <w:t>ection 4.</w:t>
      </w:r>
    </w:p>
    <w:p w14:paraId="36CA36A6" w14:textId="77777777" w:rsidR="00D15122" w:rsidRPr="003E37B0" w:rsidRDefault="00D15122" w:rsidP="0033630D">
      <w:pPr>
        <w:widowControl/>
        <w:rPr>
          <w:rFonts w:ascii="Times New Roman" w:eastAsia="Times New Roman" w:hAnsi="Times New Roman"/>
        </w:rPr>
      </w:pPr>
    </w:p>
    <w:p w14:paraId="069F42F1" w14:textId="77777777" w:rsidR="00D15122" w:rsidRPr="003E37B0" w:rsidRDefault="009B0756" w:rsidP="0033630D">
      <w:pPr>
        <w:pStyle w:val="Heading1"/>
        <w:keepNext/>
        <w:widowControl/>
        <w:ind w:left="0"/>
        <w:rPr>
          <w:bCs w:val="0"/>
        </w:rPr>
      </w:pPr>
      <w:r w:rsidRPr="003E37B0">
        <w:t>What is in this leaflet:</w:t>
      </w:r>
    </w:p>
    <w:p w14:paraId="26D7D9B7" w14:textId="77777777" w:rsidR="00D15122" w:rsidRPr="003E37B0" w:rsidRDefault="00D15122" w:rsidP="0033630D">
      <w:pPr>
        <w:keepNext/>
        <w:widowControl/>
        <w:rPr>
          <w:rFonts w:ascii="Times New Roman" w:eastAsia="Times New Roman" w:hAnsi="Times New Roman"/>
        </w:rPr>
      </w:pPr>
    </w:p>
    <w:p w14:paraId="41C803DE" w14:textId="77777777" w:rsidR="00D15122" w:rsidRPr="003E37B0" w:rsidRDefault="009B0756" w:rsidP="0033630D">
      <w:pPr>
        <w:pStyle w:val="BodyText"/>
        <w:keepNext/>
        <w:widowControl/>
        <w:numPr>
          <w:ilvl w:val="0"/>
          <w:numId w:val="5"/>
        </w:numPr>
        <w:tabs>
          <w:tab w:val="left" w:pos="685"/>
        </w:tabs>
        <w:ind w:left="0" w:firstLine="0"/>
      </w:pPr>
      <w:r w:rsidRPr="003E37B0">
        <w:t xml:space="preserve">What </w:t>
      </w:r>
      <w:r w:rsidR="00760F57">
        <w:t>Zirabev</w:t>
      </w:r>
      <w:r w:rsidRPr="003E37B0">
        <w:t xml:space="preserve"> is and what it is used for</w:t>
      </w:r>
    </w:p>
    <w:p w14:paraId="314932F1" w14:textId="77777777" w:rsidR="00D15122" w:rsidRPr="003E37B0" w:rsidRDefault="009B0756" w:rsidP="0033630D">
      <w:pPr>
        <w:pStyle w:val="BodyText"/>
        <w:widowControl/>
        <w:numPr>
          <w:ilvl w:val="0"/>
          <w:numId w:val="5"/>
        </w:numPr>
        <w:tabs>
          <w:tab w:val="left" w:pos="685"/>
        </w:tabs>
        <w:spacing w:line="252" w:lineRule="exact"/>
        <w:ind w:left="0" w:firstLine="0"/>
      </w:pPr>
      <w:r w:rsidRPr="003E37B0">
        <w:t xml:space="preserve">What you need to know before you use </w:t>
      </w:r>
      <w:r w:rsidR="00760F57">
        <w:t>Zirabev</w:t>
      </w:r>
    </w:p>
    <w:p w14:paraId="6034127A" w14:textId="77777777" w:rsidR="00D15122" w:rsidRPr="003E37B0" w:rsidRDefault="009B0756" w:rsidP="0033630D">
      <w:pPr>
        <w:pStyle w:val="BodyText"/>
        <w:widowControl/>
        <w:numPr>
          <w:ilvl w:val="0"/>
          <w:numId w:val="5"/>
        </w:numPr>
        <w:tabs>
          <w:tab w:val="left" w:pos="685"/>
        </w:tabs>
        <w:spacing w:line="252" w:lineRule="exact"/>
        <w:ind w:left="0" w:firstLine="0"/>
      </w:pPr>
      <w:r w:rsidRPr="003E37B0">
        <w:t xml:space="preserve">How to use </w:t>
      </w:r>
      <w:r w:rsidR="00760F57">
        <w:t>Zirabev</w:t>
      </w:r>
    </w:p>
    <w:p w14:paraId="48B5C4BC" w14:textId="77777777" w:rsidR="00D15122" w:rsidRPr="003E37B0" w:rsidRDefault="009B0756" w:rsidP="0033630D">
      <w:pPr>
        <w:pStyle w:val="BodyText"/>
        <w:widowControl/>
        <w:numPr>
          <w:ilvl w:val="0"/>
          <w:numId w:val="5"/>
        </w:numPr>
        <w:tabs>
          <w:tab w:val="left" w:pos="685"/>
        </w:tabs>
        <w:spacing w:line="252" w:lineRule="exact"/>
        <w:ind w:left="0" w:firstLine="0"/>
      </w:pPr>
      <w:r w:rsidRPr="003E37B0">
        <w:t>Possible side effects</w:t>
      </w:r>
    </w:p>
    <w:p w14:paraId="00494827" w14:textId="77777777" w:rsidR="00D15122" w:rsidRPr="003E37B0" w:rsidRDefault="009B0756" w:rsidP="0033630D">
      <w:pPr>
        <w:pStyle w:val="BodyText"/>
        <w:widowControl/>
        <w:numPr>
          <w:ilvl w:val="0"/>
          <w:numId w:val="5"/>
        </w:numPr>
        <w:tabs>
          <w:tab w:val="left" w:pos="685"/>
        </w:tabs>
        <w:spacing w:line="252" w:lineRule="exact"/>
        <w:ind w:left="0" w:firstLine="0"/>
      </w:pPr>
      <w:r w:rsidRPr="003E37B0">
        <w:t xml:space="preserve">How to store </w:t>
      </w:r>
      <w:r w:rsidR="00760F57">
        <w:t>Zirabev</w:t>
      </w:r>
    </w:p>
    <w:p w14:paraId="1661AA35" w14:textId="77777777" w:rsidR="00D15122" w:rsidRPr="003E37B0" w:rsidRDefault="009B0756" w:rsidP="0033630D">
      <w:pPr>
        <w:pStyle w:val="BodyText"/>
        <w:widowControl/>
        <w:numPr>
          <w:ilvl w:val="0"/>
          <w:numId w:val="5"/>
        </w:numPr>
        <w:tabs>
          <w:tab w:val="left" w:pos="685"/>
        </w:tabs>
        <w:spacing w:line="252" w:lineRule="exact"/>
        <w:ind w:left="0" w:firstLine="0"/>
      </w:pPr>
      <w:r w:rsidRPr="003E37B0">
        <w:t>Contents of the pack and other information</w:t>
      </w:r>
    </w:p>
    <w:p w14:paraId="3BCB62E9" w14:textId="77777777" w:rsidR="00D15122" w:rsidRPr="003E37B0" w:rsidRDefault="00D15122" w:rsidP="0033630D">
      <w:pPr>
        <w:widowControl/>
        <w:rPr>
          <w:rFonts w:ascii="Times New Roman" w:eastAsia="Times New Roman" w:hAnsi="Times New Roman"/>
        </w:rPr>
      </w:pPr>
    </w:p>
    <w:p w14:paraId="049E5A93" w14:textId="77777777" w:rsidR="00D15122" w:rsidRPr="0075598F" w:rsidRDefault="00D15122" w:rsidP="0033630D">
      <w:pPr>
        <w:widowControl/>
        <w:rPr>
          <w:rFonts w:ascii="Times New Roman" w:eastAsia="Times New Roman" w:hAnsi="Times New Roman"/>
        </w:rPr>
      </w:pPr>
    </w:p>
    <w:p w14:paraId="4A055B7F" w14:textId="77777777" w:rsidR="00D15122" w:rsidRPr="003E37B0" w:rsidRDefault="00410591" w:rsidP="0033630D">
      <w:pPr>
        <w:pStyle w:val="Heading1"/>
        <w:keepNext/>
        <w:widowControl/>
        <w:tabs>
          <w:tab w:val="left" w:pos="685"/>
        </w:tabs>
        <w:ind w:left="-1"/>
        <w:rPr>
          <w:bCs w:val="0"/>
        </w:rPr>
      </w:pPr>
      <w:r>
        <w:t>1.</w:t>
      </w:r>
      <w:r>
        <w:tab/>
      </w:r>
      <w:r w:rsidR="009B0756" w:rsidRPr="003E37B0">
        <w:t xml:space="preserve">What </w:t>
      </w:r>
      <w:r w:rsidR="00760F57">
        <w:t>Zirabev</w:t>
      </w:r>
      <w:r w:rsidR="009B0756" w:rsidRPr="003E37B0">
        <w:t xml:space="preserve"> is and what it is used for</w:t>
      </w:r>
    </w:p>
    <w:p w14:paraId="4A93E36A" w14:textId="77777777" w:rsidR="00D15122" w:rsidRPr="003E37B0" w:rsidRDefault="00D15122" w:rsidP="0033630D">
      <w:pPr>
        <w:keepNext/>
        <w:widowControl/>
        <w:rPr>
          <w:rFonts w:ascii="Times New Roman" w:eastAsia="Times New Roman" w:hAnsi="Times New Roman"/>
          <w:bCs/>
        </w:rPr>
      </w:pPr>
    </w:p>
    <w:p w14:paraId="26882FE7" w14:textId="77777777" w:rsidR="00D15122" w:rsidRPr="003E37B0" w:rsidRDefault="00760F57" w:rsidP="0033630D">
      <w:pPr>
        <w:pStyle w:val="BodyText"/>
        <w:keepNext/>
        <w:widowControl/>
        <w:ind w:left="0"/>
      </w:pPr>
      <w:r>
        <w:t>Zirabev</w:t>
      </w:r>
      <w:r w:rsidR="009B0756" w:rsidRPr="003E37B0">
        <w:t xml:space="preserve"> contains the active substance bevacizumab, which is a humanised monoclonal antibody (a type of protein that is normally made by the immune system to help defend the body from infection and cancer). Bevacizumab binds selectively to a protein called human vascular endothelial growth factor (VEGF), which is found on the lining of blood and lymph vessels in the body. The VEGF protein causes blood vessels to grow within tumours, these blood vessels provide the tumour with nutrients and oxygen. Once bevacizumab is bound to VEGF, tumour growth is prevented by blocking the growth of the blood vessels which provide the nutrients and oxygen to the tumour.</w:t>
      </w:r>
    </w:p>
    <w:p w14:paraId="51A274F4" w14:textId="77777777" w:rsidR="00D15122" w:rsidRPr="003E37B0" w:rsidRDefault="00D15122" w:rsidP="0033630D">
      <w:pPr>
        <w:widowControl/>
        <w:rPr>
          <w:rFonts w:ascii="Times New Roman" w:eastAsia="Times New Roman" w:hAnsi="Times New Roman"/>
        </w:rPr>
      </w:pPr>
    </w:p>
    <w:p w14:paraId="606D8BC8" w14:textId="77777777" w:rsidR="00D15122" w:rsidRPr="003E37B0" w:rsidRDefault="00760F57" w:rsidP="0033630D">
      <w:pPr>
        <w:pStyle w:val="BodyText"/>
        <w:widowControl/>
        <w:ind w:left="0"/>
        <w:jc w:val="both"/>
      </w:pPr>
      <w:r>
        <w:t>Zirabev</w:t>
      </w:r>
      <w:r w:rsidR="009B0756" w:rsidRPr="003E37B0">
        <w:t xml:space="preserve"> is a medicine used for the treatment of adult patients with advanced cancer in the large bowel, i.e., in the colon or rectum. </w:t>
      </w:r>
      <w:r>
        <w:t>Zirabev</w:t>
      </w:r>
      <w:r w:rsidR="009B0756" w:rsidRPr="003E37B0">
        <w:t xml:space="preserve"> will be administered in combination with chemotherapy treatment containing a fluoropyrimidine medicine.</w:t>
      </w:r>
    </w:p>
    <w:p w14:paraId="65985B02" w14:textId="77777777" w:rsidR="00D15122" w:rsidRPr="003E37B0" w:rsidRDefault="00D15122" w:rsidP="0033630D">
      <w:pPr>
        <w:widowControl/>
        <w:rPr>
          <w:rFonts w:ascii="Times New Roman" w:eastAsia="Times New Roman" w:hAnsi="Times New Roman"/>
        </w:rPr>
      </w:pPr>
    </w:p>
    <w:p w14:paraId="20E85663" w14:textId="77777777" w:rsidR="00D15122" w:rsidRPr="003E37B0" w:rsidRDefault="00760F57" w:rsidP="0033630D">
      <w:pPr>
        <w:pStyle w:val="BodyText"/>
        <w:widowControl/>
        <w:ind w:left="0"/>
      </w:pPr>
      <w:r>
        <w:t>Zirabev</w:t>
      </w:r>
      <w:r w:rsidR="009B0756" w:rsidRPr="003E37B0">
        <w:t xml:space="preserve"> is also used for the treatment of adult patients with metastatic breast cancer. When used for patients with breast cancer, it will be administered with a chemotherapy medicinal product called paclitaxel</w:t>
      </w:r>
      <w:r w:rsidR="000B75D7">
        <w:t xml:space="preserve"> or capecitabine</w:t>
      </w:r>
      <w:r w:rsidR="009B0756" w:rsidRPr="003E37B0">
        <w:t>.</w:t>
      </w:r>
    </w:p>
    <w:p w14:paraId="0C46D4B5" w14:textId="77777777" w:rsidR="00D15122" w:rsidRPr="003E37B0" w:rsidRDefault="00D15122" w:rsidP="0033630D">
      <w:pPr>
        <w:widowControl/>
        <w:rPr>
          <w:rFonts w:ascii="Times New Roman" w:eastAsia="Times New Roman" w:hAnsi="Times New Roman"/>
        </w:rPr>
      </w:pPr>
    </w:p>
    <w:p w14:paraId="145AD4D6" w14:textId="77777777" w:rsidR="00D15122" w:rsidRPr="003E37B0" w:rsidRDefault="00760F57" w:rsidP="0033630D">
      <w:pPr>
        <w:pStyle w:val="BodyText"/>
        <w:widowControl/>
        <w:ind w:left="0"/>
      </w:pPr>
      <w:r>
        <w:t>Zirabev</w:t>
      </w:r>
      <w:r w:rsidR="009B0756" w:rsidRPr="003E37B0">
        <w:t xml:space="preserve"> is also used for the treatment of adult patients with advanced non-small cell lung cancer. </w:t>
      </w:r>
      <w:r>
        <w:t>Zirabev</w:t>
      </w:r>
      <w:r w:rsidR="009B0756" w:rsidRPr="003E37B0">
        <w:t xml:space="preserve"> will be administered together with a chemotherapy regimen containing platinum.</w:t>
      </w:r>
    </w:p>
    <w:p w14:paraId="7BA3C83E" w14:textId="77777777" w:rsidR="00D15122" w:rsidRPr="003E37B0" w:rsidRDefault="00D15122" w:rsidP="0033630D">
      <w:pPr>
        <w:widowControl/>
        <w:rPr>
          <w:rFonts w:ascii="Times New Roman" w:eastAsia="Times New Roman" w:hAnsi="Times New Roman"/>
        </w:rPr>
      </w:pPr>
    </w:p>
    <w:p w14:paraId="5545DCB2" w14:textId="77777777" w:rsidR="002964BA" w:rsidRDefault="002964BA" w:rsidP="0033630D">
      <w:pPr>
        <w:widowControl/>
        <w:ind w:left="-2"/>
        <w:rPr>
          <w:rFonts w:ascii="Times New Roman" w:eastAsia="Times New Roman" w:hAnsi="Times New Roman"/>
        </w:rPr>
      </w:pPr>
      <w:r>
        <w:rPr>
          <w:rFonts w:ascii="Times New Roman" w:eastAsia="Times New Roman" w:hAnsi="Times New Roman"/>
        </w:rPr>
        <w:t>Zirabev</w:t>
      </w:r>
      <w:r w:rsidRPr="002964BA">
        <w:rPr>
          <w:rFonts w:ascii="Times New Roman" w:eastAsia="Times New Roman" w:hAnsi="Times New Roman"/>
        </w:rPr>
        <w:t xml:space="preserve"> is also used for the treatment of adult patients with advanced non-small cell lung cancer when cancer cells have specific mutations of a protein called epidermal growth factor receptor (EGFR). </w:t>
      </w:r>
      <w:r>
        <w:rPr>
          <w:rFonts w:ascii="Times New Roman" w:eastAsia="Times New Roman" w:hAnsi="Times New Roman"/>
        </w:rPr>
        <w:t>Zirabev</w:t>
      </w:r>
      <w:r w:rsidRPr="002964BA">
        <w:rPr>
          <w:rFonts w:ascii="Times New Roman" w:eastAsia="Times New Roman" w:hAnsi="Times New Roman"/>
        </w:rPr>
        <w:t xml:space="preserve"> will be administered in combination with erlotinib.</w:t>
      </w:r>
    </w:p>
    <w:p w14:paraId="74308156" w14:textId="77777777" w:rsidR="002964BA" w:rsidRPr="002964BA" w:rsidRDefault="002964BA" w:rsidP="0033630D">
      <w:pPr>
        <w:widowControl/>
        <w:ind w:left="-2"/>
        <w:rPr>
          <w:rFonts w:ascii="Times New Roman" w:eastAsia="Times New Roman" w:hAnsi="Times New Roman"/>
        </w:rPr>
      </w:pPr>
    </w:p>
    <w:p w14:paraId="03DEB6EF" w14:textId="77777777" w:rsidR="00D15122" w:rsidRPr="003E37B0" w:rsidRDefault="00760F57" w:rsidP="0033630D">
      <w:pPr>
        <w:pStyle w:val="BodyText"/>
        <w:widowControl/>
        <w:ind w:left="0"/>
      </w:pPr>
      <w:r>
        <w:t>Zirabev</w:t>
      </w:r>
      <w:r w:rsidR="009B0756" w:rsidRPr="003E37B0">
        <w:t xml:space="preserve"> is also used for treatment of adult patients with advanced kidney cancer. When used for patients with kidney cancer, it will be administered with another type of medicine called interferon.</w:t>
      </w:r>
    </w:p>
    <w:p w14:paraId="121C9783" w14:textId="77777777" w:rsidR="000B75D7" w:rsidRDefault="000B75D7" w:rsidP="0033630D">
      <w:pPr>
        <w:pStyle w:val="BodyText"/>
        <w:widowControl/>
        <w:ind w:left="0"/>
      </w:pPr>
    </w:p>
    <w:p w14:paraId="6DED4844" w14:textId="77777777" w:rsidR="000B75D7" w:rsidRDefault="000B75D7" w:rsidP="0033630D">
      <w:pPr>
        <w:pStyle w:val="BodyText"/>
        <w:widowControl/>
        <w:ind w:left="0"/>
      </w:pPr>
      <w:r>
        <w:t>Zirabev is also used for the treatment of adult patients with advanced epithelial ovarian, fallopian tube, or primary peritoneal cancer. When used for patients with epithelial ovarian, fallopian tube, or primary peritoneal cancer, it will be administered in combination with carboplatin and paclitaxel.</w:t>
      </w:r>
    </w:p>
    <w:p w14:paraId="42FA4413" w14:textId="77777777" w:rsidR="000B75D7" w:rsidRDefault="000B75D7" w:rsidP="0033630D">
      <w:pPr>
        <w:pStyle w:val="BodyText"/>
        <w:widowControl/>
        <w:ind w:left="0"/>
      </w:pPr>
    </w:p>
    <w:p w14:paraId="161271FC" w14:textId="77777777" w:rsidR="000B75D7" w:rsidRDefault="000B75D7" w:rsidP="0033630D">
      <w:pPr>
        <w:pStyle w:val="BodyText"/>
        <w:widowControl/>
        <w:ind w:left="0"/>
      </w:pPr>
      <w:r w:rsidRPr="00163110">
        <w:t xml:space="preserve">When used for those adult patients with advanced epithelial ovarian, fallopian tube, or primary peritoneal cancer whose disease has come back at least 6 months after the last time they were treated </w:t>
      </w:r>
      <w:r w:rsidRPr="00163110">
        <w:lastRenderedPageBreak/>
        <w:t xml:space="preserve">with a chemotherapy regimen containing a platinum agent, </w:t>
      </w:r>
      <w:r>
        <w:t>Zirabev</w:t>
      </w:r>
      <w:r w:rsidRPr="00163110">
        <w:t xml:space="preserve"> will be administered in combination with carboplatin and gemcitabine or with carboplatin and paclitaxel.</w:t>
      </w:r>
    </w:p>
    <w:p w14:paraId="5CAB854C" w14:textId="77777777" w:rsidR="000B75D7" w:rsidRPr="00163110" w:rsidRDefault="000B75D7" w:rsidP="0033630D">
      <w:pPr>
        <w:pStyle w:val="BodyText"/>
        <w:widowControl/>
        <w:ind w:left="0"/>
      </w:pPr>
    </w:p>
    <w:p w14:paraId="3B2589A7" w14:textId="77777777" w:rsidR="000B75D7" w:rsidRPr="00163110" w:rsidRDefault="000B75D7" w:rsidP="0033630D">
      <w:pPr>
        <w:pStyle w:val="BodyText"/>
        <w:widowControl/>
        <w:ind w:left="0"/>
      </w:pPr>
      <w:r w:rsidRPr="00163110">
        <w:t xml:space="preserve">When used for those adult patients with advanced epithelial ovarian, fallopian tube, or primary peritoneal cancer whose disease has come back before 6 months after the last time they were treated with a chemotherapy regimen containing a platinum agent, </w:t>
      </w:r>
      <w:r>
        <w:t>Zirabev</w:t>
      </w:r>
      <w:r w:rsidRPr="00163110">
        <w:t xml:space="preserve"> will be administered in combination with </w:t>
      </w:r>
      <w:r w:rsidR="00501312">
        <w:t xml:space="preserve">paclitaxel, or </w:t>
      </w:r>
      <w:r w:rsidRPr="00163110">
        <w:t>topotecan</w:t>
      </w:r>
      <w:r w:rsidR="00501312">
        <w:t>,</w:t>
      </w:r>
      <w:r w:rsidRPr="00163110">
        <w:t xml:space="preserve"> or pegylated liposomal doxorubicin.</w:t>
      </w:r>
    </w:p>
    <w:p w14:paraId="2A1EABBA" w14:textId="77777777" w:rsidR="00D15122" w:rsidRPr="003E37B0" w:rsidRDefault="00D15122" w:rsidP="0033630D">
      <w:pPr>
        <w:widowControl/>
        <w:rPr>
          <w:rFonts w:ascii="Times New Roman" w:eastAsia="Times New Roman" w:hAnsi="Times New Roman"/>
        </w:rPr>
      </w:pPr>
    </w:p>
    <w:p w14:paraId="75AED329" w14:textId="77777777" w:rsidR="00D15122" w:rsidRPr="003E37B0" w:rsidRDefault="00760F57" w:rsidP="0033630D">
      <w:pPr>
        <w:pStyle w:val="BodyText"/>
        <w:widowControl/>
        <w:ind w:left="0" w:hanging="1"/>
      </w:pPr>
      <w:r>
        <w:t>Zirabev</w:t>
      </w:r>
      <w:r w:rsidR="009B0756" w:rsidRPr="003E37B0">
        <w:t xml:space="preserve"> is also used for the treatment of adult patients with persistent, recurrent or metastatic cervical cancer. </w:t>
      </w:r>
      <w:r>
        <w:t>Zirabev</w:t>
      </w:r>
      <w:r w:rsidR="009B0756" w:rsidRPr="003E37B0">
        <w:t xml:space="preserve"> will be administered in combination with paclitaxel and cisplatin or, alternatively, paclitaxel and topotecan in patients who cannot receive platinum therapy.</w:t>
      </w:r>
    </w:p>
    <w:p w14:paraId="4EE7CEDE" w14:textId="77777777" w:rsidR="00D15122" w:rsidRDefault="00D15122" w:rsidP="0033630D">
      <w:pPr>
        <w:widowControl/>
        <w:rPr>
          <w:rFonts w:ascii="Times New Roman" w:eastAsia="Times New Roman" w:hAnsi="Times New Roman"/>
        </w:rPr>
      </w:pPr>
    </w:p>
    <w:p w14:paraId="2DF807F8" w14:textId="77777777" w:rsidR="00C524E7" w:rsidRPr="003E37B0" w:rsidRDefault="00C524E7" w:rsidP="0033630D">
      <w:pPr>
        <w:widowControl/>
        <w:rPr>
          <w:rFonts w:ascii="Times New Roman" w:eastAsia="Times New Roman" w:hAnsi="Times New Roman"/>
        </w:rPr>
      </w:pPr>
    </w:p>
    <w:p w14:paraId="1F568F76" w14:textId="77777777" w:rsidR="000220DF" w:rsidRPr="003E37B0" w:rsidRDefault="00410591" w:rsidP="0033630D">
      <w:pPr>
        <w:pStyle w:val="Heading1"/>
        <w:keepNext/>
        <w:widowControl/>
        <w:tabs>
          <w:tab w:val="left" w:pos="685"/>
        </w:tabs>
        <w:ind w:left="0"/>
      </w:pPr>
      <w:r>
        <w:t>2.</w:t>
      </w:r>
      <w:r>
        <w:tab/>
      </w:r>
      <w:r w:rsidR="009B0756" w:rsidRPr="003E37B0">
        <w:t xml:space="preserve">What you need to know before you use </w:t>
      </w:r>
      <w:r w:rsidR="00760F57">
        <w:t>Zirabev</w:t>
      </w:r>
    </w:p>
    <w:p w14:paraId="56CA5797" w14:textId="77777777" w:rsidR="000220DF" w:rsidRPr="003E37B0" w:rsidRDefault="000220DF" w:rsidP="0033630D">
      <w:pPr>
        <w:pStyle w:val="Heading1"/>
        <w:keepNext/>
        <w:widowControl/>
        <w:tabs>
          <w:tab w:val="left" w:pos="685"/>
        </w:tabs>
        <w:ind w:left="0"/>
        <w:rPr>
          <w:b w:val="0"/>
        </w:rPr>
      </w:pPr>
    </w:p>
    <w:p w14:paraId="2B8F1EC3" w14:textId="77777777" w:rsidR="00D15122" w:rsidRPr="003E37B0" w:rsidRDefault="000220DF" w:rsidP="0033630D">
      <w:pPr>
        <w:pStyle w:val="Heading1"/>
        <w:keepNext/>
        <w:widowControl/>
        <w:tabs>
          <w:tab w:val="left" w:pos="685"/>
        </w:tabs>
        <w:ind w:left="0"/>
      </w:pPr>
      <w:r w:rsidRPr="003E37B0">
        <w:t xml:space="preserve">Do not </w:t>
      </w:r>
      <w:r w:rsidR="009B0756" w:rsidRPr="003E37B0">
        <w:t>use</w:t>
      </w:r>
      <w:r w:rsidRPr="003E37B0">
        <w:t xml:space="preserve"> </w:t>
      </w:r>
      <w:r w:rsidR="00760F57">
        <w:t>Zirabev</w:t>
      </w:r>
    </w:p>
    <w:p w14:paraId="2C9BEFB0" w14:textId="77777777" w:rsidR="00D15122" w:rsidRPr="003E37B0" w:rsidRDefault="006C3522" w:rsidP="0033630D">
      <w:pPr>
        <w:pStyle w:val="BodyText"/>
        <w:widowControl/>
        <w:numPr>
          <w:ilvl w:val="0"/>
          <w:numId w:val="14"/>
        </w:numPr>
        <w:tabs>
          <w:tab w:val="left" w:pos="685"/>
        </w:tabs>
        <w:spacing w:line="241" w:lineRule="auto"/>
        <w:ind w:hanging="718"/>
      </w:pPr>
      <w:r>
        <w:t xml:space="preserve">if </w:t>
      </w:r>
      <w:r w:rsidR="009B0756" w:rsidRPr="003E37B0">
        <w:t>you are allergic (hypersensitive) to bevacizumab or to any of the other ingredients of this medicine (listed in section 6).</w:t>
      </w:r>
    </w:p>
    <w:p w14:paraId="75470C66" w14:textId="77777777" w:rsidR="00D15122" w:rsidRPr="003E37B0" w:rsidRDefault="006C3522" w:rsidP="0033630D">
      <w:pPr>
        <w:pStyle w:val="BodyText"/>
        <w:widowControl/>
        <w:numPr>
          <w:ilvl w:val="0"/>
          <w:numId w:val="14"/>
        </w:numPr>
        <w:tabs>
          <w:tab w:val="left" w:pos="685"/>
        </w:tabs>
        <w:spacing w:line="241" w:lineRule="auto"/>
        <w:ind w:hanging="718"/>
      </w:pPr>
      <w:r>
        <w:t xml:space="preserve">if </w:t>
      </w:r>
      <w:r w:rsidR="009B0756" w:rsidRPr="003E37B0">
        <w:t>you are allergic (hypersensitive) to Chinese hamster ovary (CHO) cell products or to other recombinant human or humanised antibodies.</w:t>
      </w:r>
    </w:p>
    <w:p w14:paraId="41B3A09D" w14:textId="77777777" w:rsidR="00D15122" w:rsidRPr="003E37B0" w:rsidRDefault="006C3522" w:rsidP="0033630D">
      <w:pPr>
        <w:pStyle w:val="BodyText"/>
        <w:widowControl/>
        <w:numPr>
          <w:ilvl w:val="0"/>
          <w:numId w:val="14"/>
        </w:numPr>
        <w:tabs>
          <w:tab w:val="left" w:pos="685"/>
        </w:tabs>
        <w:spacing w:line="251" w:lineRule="exact"/>
        <w:ind w:hanging="718"/>
      </w:pPr>
      <w:r>
        <w:t xml:space="preserve">if </w:t>
      </w:r>
      <w:r w:rsidR="009B0756" w:rsidRPr="003E37B0">
        <w:t>you are pregnant.</w:t>
      </w:r>
    </w:p>
    <w:p w14:paraId="23256EBE" w14:textId="77777777" w:rsidR="00D15122" w:rsidRPr="003E37B0" w:rsidRDefault="00D15122" w:rsidP="0033630D">
      <w:pPr>
        <w:widowControl/>
        <w:rPr>
          <w:rFonts w:ascii="Times New Roman" w:eastAsia="Times New Roman" w:hAnsi="Times New Roman"/>
        </w:rPr>
      </w:pPr>
    </w:p>
    <w:p w14:paraId="6E164257" w14:textId="77777777" w:rsidR="00D15122" w:rsidRPr="003E37B0" w:rsidRDefault="009B0756" w:rsidP="0033630D">
      <w:pPr>
        <w:pStyle w:val="Heading1"/>
        <w:keepNext/>
        <w:widowControl/>
        <w:spacing w:line="251" w:lineRule="exact"/>
        <w:ind w:left="0"/>
        <w:rPr>
          <w:bCs w:val="0"/>
        </w:rPr>
      </w:pPr>
      <w:r w:rsidRPr="003E37B0">
        <w:t>Warnings and precautions</w:t>
      </w:r>
    </w:p>
    <w:p w14:paraId="66FC0335" w14:textId="77777777" w:rsidR="00D15122" w:rsidRPr="003E37B0" w:rsidRDefault="009B0756" w:rsidP="0033630D">
      <w:pPr>
        <w:pStyle w:val="BodyText"/>
        <w:keepNext/>
        <w:widowControl/>
        <w:spacing w:line="251" w:lineRule="exact"/>
        <w:ind w:left="0"/>
      </w:pPr>
      <w:r w:rsidRPr="003E37B0">
        <w:t xml:space="preserve">Talk to your doctor, pharmacist or nurse before using </w:t>
      </w:r>
      <w:r w:rsidR="00760F57">
        <w:t>Zirabev</w:t>
      </w:r>
    </w:p>
    <w:p w14:paraId="6D13EEFA" w14:textId="77777777" w:rsidR="00D15122" w:rsidRPr="003E37B0" w:rsidRDefault="00D15122" w:rsidP="0033630D">
      <w:pPr>
        <w:widowControl/>
        <w:rPr>
          <w:rFonts w:ascii="Times New Roman" w:eastAsia="Times New Roman" w:hAnsi="Times New Roman"/>
        </w:rPr>
      </w:pPr>
    </w:p>
    <w:p w14:paraId="30C3EE26" w14:textId="77777777" w:rsidR="00CA27D9" w:rsidRDefault="00CA27D9" w:rsidP="0033630D">
      <w:pPr>
        <w:pStyle w:val="BodyText"/>
        <w:widowControl/>
        <w:numPr>
          <w:ilvl w:val="0"/>
          <w:numId w:val="14"/>
        </w:numPr>
        <w:tabs>
          <w:tab w:val="left" w:pos="720"/>
        </w:tabs>
        <w:ind w:hanging="718"/>
      </w:pPr>
      <w:r w:rsidRPr="00CA27D9">
        <w:t>Your doctor should record the brand name and b</w:t>
      </w:r>
      <w:r w:rsidR="006B7F91">
        <w:t>atch number of your medication.</w:t>
      </w:r>
    </w:p>
    <w:p w14:paraId="6793EF0F" w14:textId="77777777" w:rsidR="00CA27D9" w:rsidRPr="00CA27D9" w:rsidRDefault="00CA27D9" w:rsidP="0033630D">
      <w:pPr>
        <w:widowControl/>
        <w:tabs>
          <w:tab w:val="left" w:pos="720"/>
        </w:tabs>
        <w:ind w:left="720" w:hanging="718"/>
        <w:rPr>
          <w:rFonts w:ascii="Times New Roman" w:eastAsia="Times New Roman" w:hAnsi="Times New Roman"/>
        </w:rPr>
      </w:pPr>
    </w:p>
    <w:p w14:paraId="314708B0" w14:textId="77777777" w:rsidR="00D15122" w:rsidRPr="003E37B0" w:rsidRDefault="009B0756" w:rsidP="0033630D">
      <w:pPr>
        <w:pStyle w:val="BodyText"/>
        <w:widowControl/>
        <w:numPr>
          <w:ilvl w:val="0"/>
          <w:numId w:val="14"/>
        </w:numPr>
        <w:tabs>
          <w:tab w:val="left" w:pos="720"/>
        </w:tabs>
        <w:ind w:hanging="718"/>
      </w:pPr>
      <w:r w:rsidRPr="003E37B0">
        <w:t xml:space="preserve">It is possible that </w:t>
      </w:r>
      <w:r w:rsidR="00760F57">
        <w:t>Zirabev</w:t>
      </w:r>
      <w:r w:rsidRPr="003E37B0">
        <w:t xml:space="preserve"> may increase the risk of developing holes in the gut wall. If you have conditions causing inflammation inside the abdomen (e.g. diverticulitis, stomach ulcers, colitis associated with chemotherapy), please discuss this with your doctor.</w:t>
      </w:r>
    </w:p>
    <w:p w14:paraId="0D25138B" w14:textId="77777777" w:rsidR="00D15122" w:rsidRPr="003E37B0" w:rsidRDefault="00D15122" w:rsidP="0033630D">
      <w:pPr>
        <w:widowControl/>
        <w:ind w:left="720" w:hanging="720"/>
        <w:rPr>
          <w:rFonts w:ascii="Times New Roman" w:eastAsia="Times New Roman" w:hAnsi="Times New Roman"/>
        </w:rPr>
      </w:pPr>
    </w:p>
    <w:p w14:paraId="626B7989" w14:textId="77777777" w:rsidR="00D15122" w:rsidRPr="003E37B0" w:rsidRDefault="00760F57" w:rsidP="0033630D">
      <w:pPr>
        <w:pStyle w:val="BodyText"/>
        <w:widowControl/>
        <w:numPr>
          <w:ilvl w:val="0"/>
          <w:numId w:val="14"/>
        </w:numPr>
        <w:tabs>
          <w:tab w:val="left" w:pos="720"/>
        </w:tabs>
        <w:ind w:left="720" w:hanging="720"/>
      </w:pPr>
      <w:r>
        <w:t>Zirabev</w:t>
      </w:r>
      <w:r w:rsidR="009B0756" w:rsidRPr="003E37B0">
        <w:t xml:space="preserve"> may increase the risk of developing an abnormal connection or passageway between two organs or vessels. The risk of developing connections between the vagina and any parts of the gut can increase if you have persistent, recurrent or metastatic cervical cancer.</w:t>
      </w:r>
    </w:p>
    <w:p w14:paraId="502265E5" w14:textId="77777777" w:rsidR="00D15122" w:rsidRPr="003E37B0" w:rsidRDefault="00D15122" w:rsidP="0033630D">
      <w:pPr>
        <w:widowControl/>
        <w:ind w:left="720" w:hanging="720"/>
        <w:rPr>
          <w:rFonts w:ascii="Times New Roman" w:eastAsia="Times New Roman" w:hAnsi="Times New Roman"/>
        </w:rPr>
      </w:pPr>
    </w:p>
    <w:p w14:paraId="52ABD5F6" w14:textId="45A55427" w:rsidR="00D15122" w:rsidRPr="003E37B0" w:rsidRDefault="009B0756" w:rsidP="0033630D">
      <w:pPr>
        <w:pStyle w:val="BodyText"/>
        <w:widowControl/>
        <w:numPr>
          <w:ilvl w:val="0"/>
          <w:numId w:val="14"/>
        </w:numPr>
        <w:tabs>
          <w:tab w:val="left" w:pos="685"/>
        </w:tabs>
        <w:ind w:left="720" w:hanging="720"/>
      </w:pPr>
      <w:r w:rsidRPr="003E37B0">
        <w:t>This medicine can increase the risk of bleeding or increase the risk of problems with wound healing after surgery. If you are going to have an operation, if you have had major surgery within the last 28</w:t>
      </w:r>
      <w:r w:rsidR="00C77024">
        <w:t> </w:t>
      </w:r>
      <w:r w:rsidRPr="003E37B0">
        <w:t>days or if you still have an unhealed wound following surgery, you should not receive this medicine.</w:t>
      </w:r>
    </w:p>
    <w:p w14:paraId="253C1B0E" w14:textId="77777777" w:rsidR="00D15122" w:rsidRPr="003E37B0" w:rsidRDefault="00D15122" w:rsidP="0033630D">
      <w:pPr>
        <w:widowControl/>
        <w:ind w:left="720" w:hanging="720"/>
        <w:rPr>
          <w:rFonts w:ascii="Times New Roman" w:eastAsia="Times New Roman" w:hAnsi="Times New Roman"/>
        </w:rPr>
      </w:pPr>
    </w:p>
    <w:p w14:paraId="0DE6B604" w14:textId="77777777" w:rsidR="00D15122" w:rsidRPr="003E37B0" w:rsidRDefault="00760F57" w:rsidP="0033630D">
      <w:pPr>
        <w:pStyle w:val="BodyText"/>
        <w:widowControl/>
        <w:numPr>
          <w:ilvl w:val="0"/>
          <w:numId w:val="14"/>
        </w:numPr>
        <w:tabs>
          <w:tab w:val="left" w:pos="684"/>
        </w:tabs>
        <w:ind w:left="720" w:hanging="720"/>
      </w:pPr>
      <w:r>
        <w:t>Zirabev</w:t>
      </w:r>
      <w:r w:rsidR="009B0756" w:rsidRPr="003E37B0">
        <w:t xml:space="preserve"> may increase the risk of developing serious infections of the skin or deeper layers under the skin, especially if you had holes in the gut wall or problems with wound healing.</w:t>
      </w:r>
    </w:p>
    <w:p w14:paraId="66E16755" w14:textId="77777777" w:rsidR="00D15122" w:rsidRPr="003E37B0" w:rsidRDefault="00D15122" w:rsidP="0033630D">
      <w:pPr>
        <w:widowControl/>
        <w:ind w:left="720" w:hanging="720"/>
        <w:rPr>
          <w:rFonts w:ascii="Times New Roman" w:eastAsia="Times New Roman" w:hAnsi="Times New Roman"/>
        </w:rPr>
      </w:pPr>
    </w:p>
    <w:p w14:paraId="70460456" w14:textId="77777777" w:rsidR="00D15122" w:rsidRDefault="00760F57" w:rsidP="0033630D">
      <w:pPr>
        <w:pStyle w:val="BodyText"/>
        <w:widowControl/>
        <w:numPr>
          <w:ilvl w:val="0"/>
          <w:numId w:val="14"/>
        </w:numPr>
        <w:tabs>
          <w:tab w:val="left" w:pos="684"/>
        </w:tabs>
        <w:ind w:left="720" w:hanging="720"/>
      </w:pPr>
      <w:r>
        <w:t>Zirabev</w:t>
      </w:r>
      <w:r w:rsidR="009B0756" w:rsidRPr="003E37B0">
        <w:t xml:space="preserve"> can increase the incidence of high blood pressure. If you have high blood pressure which is not well controlled with blood pressure medicines, please consult your doctor as it is important to make sure that your blood pressure is under control before starting </w:t>
      </w:r>
      <w:r>
        <w:t>Zirabev</w:t>
      </w:r>
      <w:r w:rsidR="009B0756" w:rsidRPr="003E37B0">
        <w:t xml:space="preserve"> treatment.</w:t>
      </w:r>
    </w:p>
    <w:p w14:paraId="49215CFD" w14:textId="77777777" w:rsidR="000950F0" w:rsidRDefault="000950F0" w:rsidP="0033630D">
      <w:pPr>
        <w:pStyle w:val="ListParagraph"/>
        <w:widowControl/>
      </w:pPr>
    </w:p>
    <w:p w14:paraId="1FF93898" w14:textId="77777777" w:rsidR="000950F0" w:rsidRPr="003E37B0" w:rsidRDefault="000950F0" w:rsidP="0033630D">
      <w:pPr>
        <w:pStyle w:val="BodyText"/>
        <w:widowControl/>
        <w:numPr>
          <w:ilvl w:val="0"/>
          <w:numId w:val="14"/>
        </w:numPr>
        <w:tabs>
          <w:tab w:val="left" w:pos="684"/>
        </w:tabs>
        <w:ind w:left="720" w:hanging="720"/>
      </w:pPr>
      <w:r>
        <w:t>If you have or have had an aneurysm (enlargement and weakening of a blood vessel wall) or a tear in a blood vessel wall.</w:t>
      </w:r>
    </w:p>
    <w:p w14:paraId="36FCDB2A" w14:textId="77777777" w:rsidR="00D15122" w:rsidRPr="003E37B0" w:rsidRDefault="00D15122" w:rsidP="0033630D">
      <w:pPr>
        <w:widowControl/>
        <w:ind w:left="720" w:hanging="720"/>
        <w:rPr>
          <w:rFonts w:ascii="Times New Roman" w:eastAsia="Times New Roman" w:hAnsi="Times New Roman"/>
        </w:rPr>
      </w:pPr>
    </w:p>
    <w:p w14:paraId="1D7099B9" w14:textId="77777777" w:rsidR="00D15122" w:rsidRPr="003E37B0" w:rsidRDefault="009B0756" w:rsidP="0033630D">
      <w:pPr>
        <w:pStyle w:val="BodyText"/>
        <w:widowControl/>
        <w:numPr>
          <w:ilvl w:val="0"/>
          <w:numId w:val="14"/>
        </w:numPr>
        <w:tabs>
          <w:tab w:val="left" w:pos="684"/>
        </w:tabs>
        <w:ind w:left="720" w:hanging="720"/>
      </w:pPr>
      <w:r w:rsidRPr="003E37B0">
        <w:t>This medicine increases the risk of having protein in your urine especially if you already have high blood pressure.</w:t>
      </w:r>
    </w:p>
    <w:p w14:paraId="03C62248" w14:textId="77777777" w:rsidR="00D15122" w:rsidRPr="003E37B0" w:rsidRDefault="00D15122" w:rsidP="0033630D">
      <w:pPr>
        <w:widowControl/>
        <w:ind w:left="720" w:hanging="720"/>
        <w:rPr>
          <w:rFonts w:ascii="Times New Roman" w:eastAsia="Times New Roman" w:hAnsi="Times New Roman"/>
        </w:rPr>
      </w:pPr>
    </w:p>
    <w:p w14:paraId="631DCFFD" w14:textId="23194540" w:rsidR="00D15122" w:rsidRPr="003E37B0" w:rsidRDefault="009B0756" w:rsidP="0033630D">
      <w:pPr>
        <w:pStyle w:val="BodyText"/>
        <w:widowControl/>
        <w:numPr>
          <w:ilvl w:val="0"/>
          <w:numId w:val="14"/>
        </w:numPr>
        <w:tabs>
          <w:tab w:val="left" w:pos="684"/>
        </w:tabs>
        <w:ind w:left="720" w:hanging="720"/>
      </w:pPr>
      <w:r w:rsidRPr="003E37B0">
        <w:t>The risk of developing blood clots in your arteries (a type of blood vessel) can increase if you are over 65</w:t>
      </w:r>
      <w:r w:rsidR="00C77024">
        <w:t> </w:t>
      </w:r>
      <w:r w:rsidRPr="003E37B0">
        <w:t>years old, if you have diabetes, or if you have had previous blood clots in your arteries. Please talk to your doctor since blood clots can lead to heart attack and stroke.</w:t>
      </w:r>
    </w:p>
    <w:p w14:paraId="09C100B8" w14:textId="77777777" w:rsidR="00D15122" w:rsidRPr="003E37B0" w:rsidRDefault="00D15122" w:rsidP="0033630D">
      <w:pPr>
        <w:widowControl/>
        <w:ind w:left="720" w:hanging="720"/>
        <w:rPr>
          <w:rFonts w:ascii="Times New Roman" w:eastAsia="Times New Roman" w:hAnsi="Times New Roman"/>
        </w:rPr>
      </w:pPr>
    </w:p>
    <w:p w14:paraId="4C454439" w14:textId="77777777" w:rsidR="00D15122" w:rsidRPr="003E37B0" w:rsidRDefault="00760F57" w:rsidP="0033630D">
      <w:pPr>
        <w:pStyle w:val="BodyText"/>
        <w:widowControl/>
        <w:numPr>
          <w:ilvl w:val="0"/>
          <w:numId w:val="14"/>
        </w:numPr>
        <w:tabs>
          <w:tab w:val="left" w:pos="684"/>
        </w:tabs>
        <w:ind w:left="720" w:hanging="720"/>
      </w:pPr>
      <w:r>
        <w:t>Zirabev</w:t>
      </w:r>
      <w:r w:rsidR="009B0756" w:rsidRPr="003E37B0">
        <w:t xml:space="preserve"> can also increase the risk of developing blood clots in your veins (a type of blood vessel).</w:t>
      </w:r>
    </w:p>
    <w:p w14:paraId="18570D16" w14:textId="77777777" w:rsidR="008C1609" w:rsidRPr="003E37B0" w:rsidRDefault="008C1609" w:rsidP="0033630D">
      <w:pPr>
        <w:pStyle w:val="ListParagraph"/>
        <w:widowControl/>
        <w:ind w:left="720" w:hanging="720"/>
        <w:rPr>
          <w:rFonts w:ascii="Times New Roman" w:hAnsi="Times New Roman"/>
        </w:rPr>
      </w:pPr>
    </w:p>
    <w:p w14:paraId="5E9DB851" w14:textId="77777777" w:rsidR="00D15122" w:rsidRPr="003E37B0" w:rsidRDefault="009B0756" w:rsidP="0033630D">
      <w:pPr>
        <w:pStyle w:val="BodyText"/>
        <w:widowControl/>
        <w:numPr>
          <w:ilvl w:val="0"/>
          <w:numId w:val="14"/>
        </w:numPr>
        <w:tabs>
          <w:tab w:val="left" w:pos="685"/>
        </w:tabs>
        <w:ind w:left="720" w:hanging="720"/>
      </w:pPr>
      <w:r w:rsidRPr="003E37B0">
        <w:t>This medicine may cause bleeding, especially tumour-related bleeding. Please consult your doctor if you or your family tend to suffer from bleeding problems or you are taking medicines to thin the blood for any reason.</w:t>
      </w:r>
    </w:p>
    <w:p w14:paraId="63B4E586" w14:textId="77777777" w:rsidR="00D15122" w:rsidRPr="003E37B0" w:rsidRDefault="00D15122" w:rsidP="0033630D">
      <w:pPr>
        <w:widowControl/>
        <w:ind w:left="720" w:hanging="720"/>
        <w:rPr>
          <w:rFonts w:ascii="Times New Roman" w:eastAsia="Times New Roman" w:hAnsi="Times New Roman"/>
        </w:rPr>
      </w:pPr>
    </w:p>
    <w:p w14:paraId="2DD62750" w14:textId="77777777" w:rsidR="00D15122" w:rsidRPr="003E37B0" w:rsidRDefault="009B0756" w:rsidP="0033630D">
      <w:pPr>
        <w:pStyle w:val="BodyText"/>
        <w:widowControl/>
        <w:numPr>
          <w:ilvl w:val="0"/>
          <w:numId w:val="14"/>
        </w:numPr>
        <w:tabs>
          <w:tab w:val="left" w:pos="685"/>
        </w:tabs>
        <w:ind w:left="720" w:hanging="720"/>
      </w:pPr>
      <w:r w:rsidRPr="003E37B0">
        <w:t xml:space="preserve">It is possible that </w:t>
      </w:r>
      <w:r w:rsidR="00760F57">
        <w:t>Zirabev</w:t>
      </w:r>
      <w:r w:rsidRPr="003E37B0">
        <w:t xml:space="preserve"> may cause bleeding in and around your brain. Please discuss this with your doctor if you have metastatic cancer affecting your brain.</w:t>
      </w:r>
    </w:p>
    <w:p w14:paraId="0BAEF58B" w14:textId="77777777" w:rsidR="00D15122" w:rsidRPr="003E37B0" w:rsidRDefault="00D15122" w:rsidP="0033630D">
      <w:pPr>
        <w:widowControl/>
        <w:ind w:left="720" w:hanging="720"/>
        <w:rPr>
          <w:rFonts w:ascii="Times New Roman" w:eastAsia="Times New Roman" w:hAnsi="Times New Roman"/>
        </w:rPr>
      </w:pPr>
    </w:p>
    <w:p w14:paraId="520E81EE" w14:textId="77777777" w:rsidR="00D15122" w:rsidRPr="003E37B0" w:rsidRDefault="009B0756" w:rsidP="0033630D">
      <w:pPr>
        <w:pStyle w:val="BodyText"/>
        <w:widowControl/>
        <w:numPr>
          <w:ilvl w:val="0"/>
          <w:numId w:val="14"/>
        </w:numPr>
        <w:tabs>
          <w:tab w:val="left" w:pos="685"/>
        </w:tabs>
        <w:ind w:left="720" w:hanging="720"/>
      </w:pPr>
      <w:r w:rsidRPr="003E37B0">
        <w:t xml:space="preserve">It is possible that </w:t>
      </w:r>
      <w:r w:rsidR="00760F57">
        <w:t>Zirabev</w:t>
      </w:r>
      <w:r w:rsidRPr="003E37B0">
        <w:t xml:space="preserve"> can increase the risk of bleeding in your lungs, including coughing or spitting blood. Please discuss with your doctor if you noticed this previously.</w:t>
      </w:r>
    </w:p>
    <w:p w14:paraId="119B564A" w14:textId="77777777" w:rsidR="00D15122" w:rsidRPr="003E37B0" w:rsidRDefault="00D15122" w:rsidP="0033630D">
      <w:pPr>
        <w:widowControl/>
        <w:ind w:left="720" w:hanging="720"/>
        <w:rPr>
          <w:rFonts w:ascii="Times New Roman" w:eastAsia="Times New Roman" w:hAnsi="Times New Roman"/>
        </w:rPr>
      </w:pPr>
    </w:p>
    <w:p w14:paraId="0F4A0BA9" w14:textId="77777777" w:rsidR="00D15122" w:rsidRPr="003E37B0" w:rsidRDefault="00760F57" w:rsidP="0033630D">
      <w:pPr>
        <w:pStyle w:val="BodyText"/>
        <w:keepNext/>
        <w:keepLines/>
        <w:widowControl/>
        <w:numPr>
          <w:ilvl w:val="0"/>
          <w:numId w:val="14"/>
        </w:numPr>
        <w:tabs>
          <w:tab w:val="left" w:pos="685"/>
        </w:tabs>
        <w:ind w:left="720" w:hanging="720"/>
      </w:pPr>
      <w:r>
        <w:t>Zirabev</w:t>
      </w:r>
      <w:r w:rsidR="009B0756" w:rsidRPr="003E37B0">
        <w:t xml:space="preserve"> can increase the risk of developing a weak heart. It is important that your doctor knows if you have ever received anthracyclines (for example doxorubicin, a specific type of chemotherapy used to treat some cancers) or had radiotherapy to your chest, or if you have heart disease.</w:t>
      </w:r>
    </w:p>
    <w:p w14:paraId="26ADFD68" w14:textId="77777777" w:rsidR="00D15122" w:rsidRPr="003E37B0" w:rsidRDefault="00D15122" w:rsidP="0033630D">
      <w:pPr>
        <w:widowControl/>
        <w:ind w:left="720" w:hanging="720"/>
        <w:rPr>
          <w:rFonts w:ascii="Times New Roman" w:eastAsia="Times New Roman" w:hAnsi="Times New Roman"/>
        </w:rPr>
      </w:pPr>
    </w:p>
    <w:p w14:paraId="7BDF3C4B" w14:textId="77777777" w:rsidR="00D15122" w:rsidRPr="003E37B0" w:rsidRDefault="009B0756" w:rsidP="0033630D">
      <w:pPr>
        <w:pStyle w:val="BodyText"/>
        <w:widowControl/>
        <w:numPr>
          <w:ilvl w:val="0"/>
          <w:numId w:val="14"/>
        </w:numPr>
        <w:tabs>
          <w:tab w:val="left" w:pos="685"/>
        </w:tabs>
        <w:ind w:left="720" w:hanging="720"/>
      </w:pPr>
      <w:r w:rsidRPr="003E37B0">
        <w:t>This medicine may cause infections and a decreased number of your neutrophils (a type of blood cell important for your protection against bacteria).</w:t>
      </w:r>
    </w:p>
    <w:p w14:paraId="3E190E52" w14:textId="77777777" w:rsidR="00D15122" w:rsidRPr="003E37B0" w:rsidRDefault="00D15122" w:rsidP="0033630D">
      <w:pPr>
        <w:widowControl/>
        <w:ind w:left="720" w:hanging="720"/>
        <w:rPr>
          <w:rFonts w:ascii="Times New Roman" w:eastAsia="Times New Roman" w:hAnsi="Times New Roman"/>
        </w:rPr>
      </w:pPr>
    </w:p>
    <w:p w14:paraId="62472A0B" w14:textId="77777777" w:rsidR="00D15122" w:rsidRPr="003E37B0" w:rsidRDefault="009B0756" w:rsidP="0033630D">
      <w:pPr>
        <w:pStyle w:val="BodyText"/>
        <w:widowControl/>
        <w:numPr>
          <w:ilvl w:val="0"/>
          <w:numId w:val="14"/>
        </w:numPr>
        <w:tabs>
          <w:tab w:val="left" w:pos="685"/>
        </w:tabs>
        <w:ind w:left="720" w:hanging="720"/>
      </w:pPr>
      <w:r w:rsidRPr="003E37B0">
        <w:t xml:space="preserve">It is possible that </w:t>
      </w:r>
      <w:r w:rsidR="00760F57">
        <w:t>Zirabev</w:t>
      </w:r>
      <w:r w:rsidRPr="003E37B0">
        <w:t xml:space="preserve"> can cause hypersensitivity</w:t>
      </w:r>
      <w:r w:rsidR="005442D6">
        <w:t xml:space="preserve"> (including anaphylactic shock)</w:t>
      </w:r>
      <w:r w:rsidRPr="003E37B0">
        <w:t xml:space="preserve"> and/or infusion reactions (reactions related to your injection of the medicine). Please let your doctor, pharmacist or nurse know if you have previously experienced problems after injections, such as dizziness/feeling of fainting, breathlessness, swelling or skin rash.</w:t>
      </w:r>
    </w:p>
    <w:p w14:paraId="5F24C20F" w14:textId="77777777" w:rsidR="00D15122" w:rsidRPr="003E37B0" w:rsidRDefault="00D15122" w:rsidP="0033630D">
      <w:pPr>
        <w:widowControl/>
        <w:ind w:left="720" w:hanging="720"/>
        <w:rPr>
          <w:rFonts w:ascii="Times New Roman" w:eastAsia="Times New Roman" w:hAnsi="Times New Roman"/>
        </w:rPr>
      </w:pPr>
    </w:p>
    <w:p w14:paraId="2035A007" w14:textId="77777777" w:rsidR="00CB0057" w:rsidRPr="003E37B0" w:rsidRDefault="009B0756" w:rsidP="0033630D">
      <w:pPr>
        <w:pStyle w:val="BodyText"/>
        <w:widowControl/>
        <w:numPr>
          <w:ilvl w:val="0"/>
          <w:numId w:val="14"/>
        </w:numPr>
        <w:tabs>
          <w:tab w:val="left" w:pos="685"/>
        </w:tabs>
        <w:ind w:left="720" w:hanging="720"/>
      </w:pPr>
      <w:r w:rsidRPr="003E37B0">
        <w:t xml:space="preserve">A rare neurological side effect named posterior reversible encephalopathy syndrome (PRES) has been associated with </w:t>
      </w:r>
      <w:r w:rsidR="0073399F" w:rsidRPr="003E37B0">
        <w:t>bevacizumab</w:t>
      </w:r>
      <w:r w:rsidRPr="003E37B0">
        <w:t xml:space="preserve"> treatment. If you have headache, vision changes, confusion or seizure with or without high blood pressure, please contact your doctor.</w:t>
      </w:r>
    </w:p>
    <w:p w14:paraId="4448F992" w14:textId="77777777" w:rsidR="008C1609" w:rsidRPr="003E37B0" w:rsidRDefault="008C1609" w:rsidP="0033630D">
      <w:pPr>
        <w:pStyle w:val="BodyText"/>
        <w:widowControl/>
        <w:ind w:left="720" w:hanging="720"/>
      </w:pPr>
    </w:p>
    <w:p w14:paraId="3E9B2563" w14:textId="77777777" w:rsidR="008C1609" w:rsidRPr="003E37B0" w:rsidRDefault="009B0756" w:rsidP="0033630D">
      <w:pPr>
        <w:pStyle w:val="BodyText"/>
        <w:widowControl/>
        <w:ind w:left="720" w:hanging="720"/>
      </w:pPr>
      <w:r w:rsidRPr="003E37B0">
        <w:t>Please consult your doctor, even if these above statements were only applicable to you in the past.</w:t>
      </w:r>
    </w:p>
    <w:p w14:paraId="60F62E84" w14:textId="77777777" w:rsidR="008C1609" w:rsidRPr="003E37B0" w:rsidRDefault="008C1609" w:rsidP="0033630D">
      <w:pPr>
        <w:pStyle w:val="BodyText"/>
        <w:widowControl/>
        <w:ind w:left="720" w:hanging="720"/>
      </w:pPr>
    </w:p>
    <w:p w14:paraId="5F6358D7" w14:textId="77777777" w:rsidR="00D15122" w:rsidRPr="003E37B0" w:rsidRDefault="009B0756" w:rsidP="0033630D">
      <w:pPr>
        <w:pStyle w:val="BodyText"/>
        <w:widowControl/>
        <w:ind w:left="720" w:hanging="720"/>
      </w:pPr>
      <w:r w:rsidRPr="003E37B0">
        <w:t xml:space="preserve">Before you are given </w:t>
      </w:r>
      <w:r w:rsidR="00760F57">
        <w:t>Zirabev</w:t>
      </w:r>
      <w:r w:rsidRPr="003E37B0">
        <w:t xml:space="preserve"> or while you are being treated with </w:t>
      </w:r>
      <w:r w:rsidR="00760F57">
        <w:t>Zirabev</w:t>
      </w:r>
      <w:r w:rsidRPr="003E37B0">
        <w:t>:</w:t>
      </w:r>
    </w:p>
    <w:p w14:paraId="0154169D" w14:textId="77777777" w:rsidR="00D15122" w:rsidRPr="003E37B0" w:rsidRDefault="009B0756" w:rsidP="0033630D">
      <w:pPr>
        <w:pStyle w:val="BodyText"/>
        <w:widowControl/>
        <w:numPr>
          <w:ilvl w:val="0"/>
          <w:numId w:val="14"/>
        </w:numPr>
        <w:tabs>
          <w:tab w:val="left" w:pos="718"/>
        </w:tabs>
        <w:ind w:left="720" w:hanging="720"/>
      </w:pPr>
      <w:r w:rsidRPr="003E37B0">
        <w:t>if you have or have had pain in the mouth, teeth and/or jaw, swelling or sores inside the mouth, numbness or a feeling of heaviness in the jaw, or loosening of a tooth tell your doctor and dentist immediately.</w:t>
      </w:r>
    </w:p>
    <w:p w14:paraId="11F424BC" w14:textId="77777777" w:rsidR="00D15122" w:rsidRPr="003E37B0" w:rsidRDefault="009B0756" w:rsidP="0033630D">
      <w:pPr>
        <w:pStyle w:val="BodyText"/>
        <w:widowControl/>
        <w:numPr>
          <w:ilvl w:val="0"/>
          <w:numId w:val="14"/>
        </w:numPr>
        <w:tabs>
          <w:tab w:val="left" w:pos="684"/>
        </w:tabs>
        <w:ind w:left="720" w:hanging="720"/>
      </w:pPr>
      <w:r w:rsidRPr="003E37B0">
        <w:t xml:space="preserve">if you need to undergo an invasive dental treatment or dental surgery, tell your dentist that you are being treated with </w:t>
      </w:r>
      <w:r w:rsidR="00760F57">
        <w:t>Zirabev</w:t>
      </w:r>
      <w:r w:rsidRPr="003E37B0">
        <w:t>, in particular when you are also receiving or have received an injection of bisphosphonate into your blood.</w:t>
      </w:r>
    </w:p>
    <w:p w14:paraId="5E31ED67" w14:textId="77777777" w:rsidR="00D15122" w:rsidRPr="003E37B0" w:rsidRDefault="00D15122" w:rsidP="0033630D">
      <w:pPr>
        <w:widowControl/>
        <w:rPr>
          <w:rFonts w:ascii="Times New Roman" w:eastAsia="Times New Roman" w:hAnsi="Times New Roman"/>
        </w:rPr>
      </w:pPr>
    </w:p>
    <w:p w14:paraId="3C6D7B19" w14:textId="77777777" w:rsidR="00D15122" w:rsidRPr="003E37B0" w:rsidRDefault="009B0756" w:rsidP="0033630D">
      <w:pPr>
        <w:pStyle w:val="BodyText"/>
        <w:widowControl/>
        <w:ind w:left="0"/>
      </w:pPr>
      <w:r w:rsidRPr="003E37B0">
        <w:t xml:space="preserve">You may be advised to have a dental check-up before you start treatment with </w:t>
      </w:r>
      <w:r w:rsidR="00760F57">
        <w:t>Zirabev</w:t>
      </w:r>
      <w:r w:rsidRPr="003E37B0">
        <w:t>.</w:t>
      </w:r>
    </w:p>
    <w:p w14:paraId="4F1834D0" w14:textId="77777777" w:rsidR="00D15122" w:rsidRPr="003E37B0" w:rsidRDefault="00D15122" w:rsidP="0033630D">
      <w:pPr>
        <w:widowControl/>
        <w:rPr>
          <w:rFonts w:ascii="Times New Roman" w:eastAsia="Times New Roman" w:hAnsi="Times New Roman"/>
        </w:rPr>
      </w:pPr>
    </w:p>
    <w:p w14:paraId="6EAEFB62" w14:textId="77777777" w:rsidR="00D15122" w:rsidRPr="003E37B0" w:rsidRDefault="009B0756" w:rsidP="0033630D">
      <w:pPr>
        <w:pStyle w:val="Heading1"/>
        <w:keepNext/>
        <w:widowControl/>
        <w:spacing w:line="251" w:lineRule="exact"/>
        <w:ind w:left="0"/>
        <w:rPr>
          <w:bCs w:val="0"/>
        </w:rPr>
      </w:pPr>
      <w:r w:rsidRPr="003E37B0">
        <w:t>Children and adolescents</w:t>
      </w:r>
    </w:p>
    <w:p w14:paraId="49EEC70D" w14:textId="7766CDCD" w:rsidR="00D15122" w:rsidRPr="003E37B0" w:rsidRDefault="00760F57" w:rsidP="0033630D">
      <w:pPr>
        <w:pStyle w:val="BodyText"/>
        <w:widowControl/>
        <w:ind w:left="0"/>
      </w:pPr>
      <w:r>
        <w:t>Zirabev</w:t>
      </w:r>
      <w:r w:rsidR="009B0756" w:rsidRPr="003E37B0">
        <w:t xml:space="preserve"> use is not recommended in children and adolescents under the age of 18</w:t>
      </w:r>
      <w:r w:rsidR="00C77024">
        <w:t> </w:t>
      </w:r>
      <w:r w:rsidR="009B0756" w:rsidRPr="003E37B0">
        <w:t>years because the safety and benefit have not been established in these patient populations.</w:t>
      </w:r>
    </w:p>
    <w:p w14:paraId="68571FA7" w14:textId="77777777" w:rsidR="00D15122" w:rsidRPr="003E37B0" w:rsidRDefault="00D15122" w:rsidP="0033630D">
      <w:pPr>
        <w:widowControl/>
        <w:rPr>
          <w:rFonts w:ascii="Times New Roman" w:eastAsia="Times New Roman" w:hAnsi="Times New Roman"/>
        </w:rPr>
      </w:pPr>
    </w:p>
    <w:p w14:paraId="71663304" w14:textId="48692B67" w:rsidR="00D15122" w:rsidRPr="003E37B0" w:rsidRDefault="009B0756" w:rsidP="0033630D">
      <w:pPr>
        <w:pStyle w:val="BodyText"/>
        <w:widowControl/>
        <w:ind w:left="0"/>
      </w:pPr>
      <w:r w:rsidRPr="003E37B0">
        <w:t>Death of bone tissue (osteonecrosis) in bones other than the jaw have been reported in patients under 18</w:t>
      </w:r>
      <w:r w:rsidR="00C77024">
        <w:t> </w:t>
      </w:r>
      <w:r w:rsidR="009F437F">
        <w:t xml:space="preserve">years </w:t>
      </w:r>
      <w:r w:rsidRPr="003E37B0">
        <w:t xml:space="preserve">old when treated with </w:t>
      </w:r>
      <w:r w:rsidR="008C1609" w:rsidRPr="003E37B0">
        <w:t>b</w:t>
      </w:r>
      <w:r w:rsidR="00007842" w:rsidRPr="003E37B0">
        <w:t>evacizumab</w:t>
      </w:r>
      <w:r w:rsidRPr="003E37B0">
        <w:t>.</w:t>
      </w:r>
    </w:p>
    <w:p w14:paraId="78C00920" w14:textId="77777777" w:rsidR="00D15122" w:rsidRPr="003E37B0" w:rsidRDefault="00D15122" w:rsidP="0033630D">
      <w:pPr>
        <w:widowControl/>
        <w:rPr>
          <w:rFonts w:ascii="Times New Roman" w:eastAsia="Times New Roman" w:hAnsi="Times New Roman"/>
        </w:rPr>
      </w:pPr>
    </w:p>
    <w:p w14:paraId="7A2B0762" w14:textId="77777777" w:rsidR="00D15122" w:rsidRPr="003E37B0" w:rsidRDefault="009B0756" w:rsidP="0033630D">
      <w:pPr>
        <w:pStyle w:val="Heading1"/>
        <w:keepNext/>
        <w:widowControl/>
        <w:spacing w:line="251" w:lineRule="exact"/>
        <w:ind w:left="0"/>
        <w:rPr>
          <w:bCs w:val="0"/>
        </w:rPr>
      </w:pPr>
      <w:r w:rsidRPr="003E37B0">
        <w:t xml:space="preserve">Other medicines and </w:t>
      </w:r>
      <w:r w:rsidR="00760F57">
        <w:t>Zirabev</w:t>
      </w:r>
    </w:p>
    <w:p w14:paraId="5FC7370E" w14:textId="77777777" w:rsidR="00D15122" w:rsidRPr="003E37B0" w:rsidRDefault="009B0756" w:rsidP="0033630D">
      <w:pPr>
        <w:pStyle w:val="BodyText"/>
        <w:widowControl/>
        <w:ind w:left="0"/>
      </w:pPr>
      <w:r w:rsidRPr="003E37B0">
        <w:t>Tell your doctor, pharmacist or nurse if you are taking, have recently taken or might take any other medicines.</w:t>
      </w:r>
    </w:p>
    <w:p w14:paraId="7898090C" w14:textId="77777777" w:rsidR="00D15122" w:rsidRPr="003E37B0" w:rsidRDefault="00D15122" w:rsidP="0033630D">
      <w:pPr>
        <w:widowControl/>
        <w:rPr>
          <w:rFonts w:ascii="Times New Roman" w:eastAsia="Times New Roman" w:hAnsi="Times New Roman"/>
        </w:rPr>
      </w:pPr>
    </w:p>
    <w:p w14:paraId="7B9FFFF3" w14:textId="77777777" w:rsidR="00D15122" w:rsidRPr="003E37B0" w:rsidRDefault="009B0756" w:rsidP="0033630D">
      <w:pPr>
        <w:pStyle w:val="BodyText"/>
        <w:widowControl/>
        <w:ind w:left="0"/>
      </w:pPr>
      <w:r w:rsidRPr="003E37B0">
        <w:t xml:space="preserve">Combinations of </w:t>
      </w:r>
      <w:r w:rsidR="00760F57">
        <w:t>Zirabev</w:t>
      </w:r>
      <w:r w:rsidRPr="003E37B0">
        <w:t xml:space="preserve"> with another medicine called sunitinib malate (prescribed for renal and gastrointestinal cancer) may cause severe side effects. Discuss with your doctor to make sure that you do not combine these medicine</w:t>
      </w:r>
      <w:r w:rsidR="002D07B7">
        <w:t>s</w:t>
      </w:r>
      <w:r w:rsidRPr="003E37B0">
        <w:t>.</w:t>
      </w:r>
    </w:p>
    <w:p w14:paraId="442B1160" w14:textId="77777777" w:rsidR="00D15122" w:rsidRPr="003E37B0" w:rsidRDefault="00D15122" w:rsidP="0033630D">
      <w:pPr>
        <w:widowControl/>
        <w:rPr>
          <w:rFonts w:ascii="Times New Roman" w:eastAsia="Times New Roman" w:hAnsi="Times New Roman"/>
        </w:rPr>
      </w:pPr>
    </w:p>
    <w:p w14:paraId="434672B5" w14:textId="77777777" w:rsidR="00D15122" w:rsidRPr="003E37B0" w:rsidRDefault="009B0756" w:rsidP="0033630D">
      <w:pPr>
        <w:pStyle w:val="BodyText"/>
        <w:widowControl/>
        <w:ind w:left="0"/>
      </w:pPr>
      <w:r w:rsidRPr="003E37B0">
        <w:t xml:space="preserve">Tell your doctor if you are using platinum- or taxane-based therapies for lung or metastatic breast cancer. These therapies in combination with </w:t>
      </w:r>
      <w:r w:rsidR="00760F57">
        <w:t>Zirabev</w:t>
      </w:r>
      <w:r w:rsidRPr="003E37B0">
        <w:t xml:space="preserve"> may increase the risk of severe side effects.</w:t>
      </w:r>
    </w:p>
    <w:p w14:paraId="00AB53A3" w14:textId="77777777" w:rsidR="008C1609" w:rsidRPr="003E37B0" w:rsidRDefault="008C1609" w:rsidP="0033630D">
      <w:pPr>
        <w:pStyle w:val="BodyText"/>
        <w:widowControl/>
        <w:ind w:left="0"/>
      </w:pPr>
    </w:p>
    <w:p w14:paraId="47B44B70" w14:textId="77777777" w:rsidR="00D15122" w:rsidRPr="003E37B0" w:rsidRDefault="009B0756" w:rsidP="0033630D">
      <w:pPr>
        <w:pStyle w:val="BodyText"/>
        <w:widowControl/>
        <w:ind w:left="0"/>
      </w:pPr>
      <w:r w:rsidRPr="003E37B0">
        <w:t>Please tell your doctor if you have recently received, or are receiving, radiotherapy.</w:t>
      </w:r>
    </w:p>
    <w:p w14:paraId="6ABEDC81" w14:textId="77777777" w:rsidR="00D15122" w:rsidRPr="003E37B0" w:rsidRDefault="00D15122" w:rsidP="0033630D">
      <w:pPr>
        <w:widowControl/>
        <w:rPr>
          <w:rFonts w:ascii="Times New Roman" w:eastAsia="Times New Roman" w:hAnsi="Times New Roman"/>
        </w:rPr>
      </w:pPr>
    </w:p>
    <w:p w14:paraId="371E3DD8" w14:textId="77777777" w:rsidR="00D15122" w:rsidRPr="003E37B0" w:rsidRDefault="009B0756" w:rsidP="0033630D">
      <w:pPr>
        <w:pStyle w:val="Heading1"/>
        <w:keepNext/>
        <w:widowControl/>
        <w:spacing w:line="250" w:lineRule="exact"/>
        <w:ind w:left="0"/>
        <w:rPr>
          <w:bCs w:val="0"/>
        </w:rPr>
      </w:pPr>
      <w:r w:rsidRPr="003E37B0">
        <w:t xml:space="preserve">Pregnancy, </w:t>
      </w:r>
      <w:r w:rsidR="00A91452" w:rsidRPr="003E37B0">
        <w:t>breast</w:t>
      </w:r>
      <w:r w:rsidR="00A91452">
        <w:t>-</w:t>
      </w:r>
      <w:r w:rsidRPr="003E37B0">
        <w:t>feeding and fertility</w:t>
      </w:r>
    </w:p>
    <w:p w14:paraId="1E376069" w14:textId="0801BC77" w:rsidR="00D15122" w:rsidRPr="003E37B0" w:rsidRDefault="009B0756" w:rsidP="0033630D">
      <w:pPr>
        <w:pStyle w:val="BodyText"/>
        <w:keepNext/>
        <w:widowControl/>
        <w:ind w:left="0"/>
      </w:pPr>
      <w:r w:rsidRPr="003E37B0">
        <w:t xml:space="preserve">You must not use this medicine if you are pregnant. </w:t>
      </w:r>
      <w:r w:rsidR="00760F57">
        <w:t>Zirabev</w:t>
      </w:r>
      <w:r w:rsidRPr="003E37B0">
        <w:t xml:space="preserve"> may cause damage to your unborn baby as it may stop the formation of new blood vessels. Your doctor should advise you about using contraception during treatment with </w:t>
      </w:r>
      <w:r w:rsidR="00760F57">
        <w:t>Zirabev</w:t>
      </w:r>
      <w:r w:rsidRPr="003E37B0">
        <w:t xml:space="preserve"> and for at least 6</w:t>
      </w:r>
      <w:r w:rsidR="00C77024">
        <w:t> </w:t>
      </w:r>
      <w:r w:rsidRPr="003E37B0">
        <w:t xml:space="preserve">months after the last dose of </w:t>
      </w:r>
      <w:r w:rsidR="00760F57">
        <w:t>Zirabev</w:t>
      </w:r>
      <w:r w:rsidRPr="003E37B0">
        <w:t>.</w:t>
      </w:r>
    </w:p>
    <w:p w14:paraId="4D7A66EC" w14:textId="77777777" w:rsidR="00D15122" w:rsidRPr="003E37B0" w:rsidRDefault="00D15122" w:rsidP="0033630D">
      <w:pPr>
        <w:widowControl/>
        <w:rPr>
          <w:rFonts w:ascii="Times New Roman" w:eastAsia="Times New Roman" w:hAnsi="Times New Roman"/>
        </w:rPr>
      </w:pPr>
    </w:p>
    <w:p w14:paraId="6BCB5036" w14:textId="77777777" w:rsidR="00D15122" w:rsidRPr="003E37B0" w:rsidRDefault="009B0756" w:rsidP="0033630D">
      <w:pPr>
        <w:pStyle w:val="BodyText"/>
        <w:widowControl/>
        <w:ind w:left="0"/>
      </w:pPr>
      <w:r w:rsidRPr="003E37B0">
        <w:t>Tell your doctor straightaway if you are pregnant, become pregnant during treatment with this medicine, or plan to become pregnant in the near future.</w:t>
      </w:r>
    </w:p>
    <w:p w14:paraId="71D117B5" w14:textId="77777777" w:rsidR="00D15122" w:rsidRPr="003E37B0" w:rsidRDefault="00D15122" w:rsidP="0033630D">
      <w:pPr>
        <w:widowControl/>
        <w:rPr>
          <w:rFonts w:ascii="Times New Roman" w:eastAsia="Times New Roman" w:hAnsi="Times New Roman"/>
        </w:rPr>
      </w:pPr>
    </w:p>
    <w:p w14:paraId="7D8770C3" w14:textId="51E5BD71" w:rsidR="00D15122" w:rsidRPr="003E37B0" w:rsidRDefault="009B0756" w:rsidP="0033630D">
      <w:pPr>
        <w:pStyle w:val="BodyText"/>
        <w:widowControl/>
        <w:ind w:left="0"/>
      </w:pPr>
      <w:r w:rsidRPr="003E37B0">
        <w:t xml:space="preserve">You must not breast-feed your baby during treatment with </w:t>
      </w:r>
      <w:r w:rsidR="00760F57">
        <w:t>Zirabev</w:t>
      </w:r>
      <w:r w:rsidRPr="003E37B0">
        <w:t xml:space="preserve"> and for at least 6</w:t>
      </w:r>
      <w:r w:rsidR="00C77024">
        <w:t> </w:t>
      </w:r>
      <w:r w:rsidRPr="003E37B0">
        <w:t xml:space="preserve">months after the last dose of </w:t>
      </w:r>
      <w:r w:rsidR="00760F57">
        <w:t>Zirabev</w:t>
      </w:r>
      <w:r w:rsidRPr="003E37B0">
        <w:t>, as this medicine may interfere with the growth and development of your baby.</w:t>
      </w:r>
    </w:p>
    <w:p w14:paraId="4FFDEC57" w14:textId="77777777" w:rsidR="00D15122" w:rsidRPr="003E37B0" w:rsidRDefault="00D15122" w:rsidP="0033630D">
      <w:pPr>
        <w:widowControl/>
        <w:rPr>
          <w:rFonts w:ascii="Times New Roman" w:eastAsia="Times New Roman" w:hAnsi="Times New Roman"/>
        </w:rPr>
      </w:pPr>
    </w:p>
    <w:p w14:paraId="5B60970D" w14:textId="77777777" w:rsidR="00634A4A" w:rsidRDefault="00760F57" w:rsidP="0033630D">
      <w:pPr>
        <w:pStyle w:val="BodyText"/>
        <w:widowControl/>
        <w:ind w:left="0"/>
      </w:pPr>
      <w:r>
        <w:t>Zirabev</w:t>
      </w:r>
      <w:r w:rsidR="009B0756" w:rsidRPr="003E37B0">
        <w:t xml:space="preserve"> may impair female fertility. Please consult your doctor for more information.</w:t>
      </w:r>
    </w:p>
    <w:p w14:paraId="238FB893" w14:textId="77777777" w:rsidR="00634A4A" w:rsidRDefault="00634A4A" w:rsidP="0033630D">
      <w:pPr>
        <w:pStyle w:val="BodyText"/>
        <w:widowControl/>
        <w:ind w:left="0"/>
      </w:pPr>
    </w:p>
    <w:p w14:paraId="5BA893A0" w14:textId="77777777" w:rsidR="00D15122" w:rsidRPr="003E37B0" w:rsidRDefault="009B0756" w:rsidP="0033630D">
      <w:pPr>
        <w:pStyle w:val="BodyText"/>
        <w:widowControl/>
        <w:ind w:left="0"/>
      </w:pPr>
      <w:r w:rsidRPr="003E37B0">
        <w:t>Ask your doctor, pharmacist or nurse for advice before taking any medicine.</w:t>
      </w:r>
    </w:p>
    <w:p w14:paraId="6D34521D" w14:textId="77777777" w:rsidR="005A2E6A" w:rsidRDefault="005A2E6A" w:rsidP="0033630D">
      <w:pPr>
        <w:pStyle w:val="Heading1"/>
        <w:widowControl/>
        <w:spacing w:line="250" w:lineRule="exact"/>
        <w:ind w:left="0"/>
      </w:pPr>
    </w:p>
    <w:p w14:paraId="0B3F1F72" w14:textId="77777777" w:rsidR="00D15122" w:rsidRPr="003E37B0" w:rsidRDefault="009B0756" w:rsidP="0033630D">
      <w:pPr>
        <w:pStyle w:val="Heading1"/>
        <w:keepNext/>
        <w:widowControl/>
        <w:spacing w:line="250" w:lineRule="exact"/>
        <w:ind w:left="0"/>
        <w:rPr>
          <w:bCs w:val="0"/>
        </w:rPr>
      </w:pPr>
      <w:r w:rsidRPr="003E37B0">
        <w:t>Driving and using machines</w:t>
      </w:r>
    </w:p>
    <w:p w14:paraId="0FA6041A" w14:textId="77777777" w:rsidR="00D15122" w:rsidRPr="003E37B0" w:rsidRDefault="00007842" w:rsidP="0033630D">
      <w:pPr>
        <w:pStyle w:val="BodyText"/>
        <w:keepNext/>
        <w:widowControl/>
        <w:spacing w:line="239" w:lineRule="auto"/>
        <w:ind w:left="0"/>
      </w:pPr>
      <w:r w:rsidRPr="003E37B0">
        <w:t>Bevacizumab</w:t>
      </w:r>
      <w:r w:rsidR="009B0756" w:rsidRPr="003E37B0">
        <w:t xml:space="preserve"> has not been shown to reduce your ability to drive or to use any tools or machines. However, sleepiness and fainting have been reported with </w:t>
      </w:r>
      <w:r w:rsidR="008C1609" w:rsidRPr="003E37B0">
        <w:t>b</w:t>
      </w:r>
      <w:r w:rsidRPr="003E37B0">
        <w:t>evacizumab</w:t>
      </w:r>
      <w:r w:rsidR="009B0756" w:rsidRPr="003E37B0">
        <w:t xml:space="preserve"> use. If you experience symptoms that affect your vision or concentration, or your ability to react, do not drive and use machines until symptoms disappear.</w:t>
      </w:r>
    </w:p>
    <w:p w14:paraId="6EF808F3" w14:textId="77777777" w:rsidR="00A1373A" w:rsidRDefault="00A1373A" w:rsidP="00A1373A">
      <w:pPr>
        <w:rPr>
          <w:rFonts w:ascii="Times New Roman" w:eastAsia="Times New Roman" w:hAnsi="Times New Roman"/>
        </w:rPr>
      </w:pPr>
    </w:p>
    <w:p w14:paraId="3C7C3243" w14:textId="16A95167" w:rsidR="00A1373A" w:rsidRPr="00EE3D53" w:rsidRDefault="00A1373A" w:rsidP="00A1373A">
      <w:pPr>
        <w:keepNext/>
        <w:widowControl/>
        <w:rPr>
          <w:rFonts w:ascii="Times New Roman" w:eastAsia="Times New Roman" w:hAnsi="Times New Roman"/>
          <w:b/>
          <w:bCs/>
        </w:rPr>
      </w:pPr>
      <w:r w:rsidRPr="00B92FC8">
        <w:rPr>
          <w:rFonts w:ascii="Times New Roman" w:eastAsia="Times New Roman" w:hAnsi="Times New Roman"/>
          <w:b/>
          <w:bCs/>
        </w:rPr>
        <w:t>Zirabev contain</w:t>
      </w:r>
      <w:r>
        <w:rPr>
          <w:rFonts w:ascii="Times New Roman" w:eastAsia="Times New Roman" w:hAnsi="Times New Roman"/>
          <w:b/>
          <w:bCs/>
        </w:rPr>
        <w:t>s</w:t>
      </w:r>
      <w:r w:rsidRPr="00B92FC8">
        <w:rPr>
          <w:rFonts w:ascii="Times New Roman" w:eastAsia="Times New Roman" w:hAnsi="Times New Roman"/>
          <w:b/>
          <w:bCs/>
        </w:rPr>
        <w:t xml:space="preserve"> sodium</w:t>
      </w:r>
      <w:r w:rsidR="00C6719F">
        <w:rPr>
          <w:rFonts w:ascii="Times New Roman" w:eastAsia="Times New Roman" w:hAnsi="Times New Roman"/>
          <w:b/>
          <w:bCs/>
        </w:rPr>
        <w:t xml:space="preserve"> and polysorbate</w:t>
      </w:r>
      <w:r w:rsidR="007C6866">
        <w:rPr>
          <w:rFonts w:ascii="Times New Roman" w:eastAsia="Times New Roman" w:hAnsi="Times New Roman"/>
          <w:b/>
          <w:bCs/>
        </w:rPr>
        <w:t xml:space="preserve"> 80</w:t>
      </w:r>
    </w:p>
    <w:p w14:paraId="2D5FF1A6" w14:textId="706540C4" w:rsidR="00050258" w:rsidRPr="00050258" w:rsidRDefault="00050258" w:rsidP="00A1373A">
      <w:pPr>
        <w:widowControl/>
        <w:rPr>
          <w:rFonts w:ascii="Times New Roman" w:eastAsia="Times New Roman" w:hAnsi="Times New Roman"/>
          <w:i/>
          <w:iCs/>
        </w:rPr>
      </w:pPr>
      <w:r>
        <w:rPr>
          <w:rFonts w:ascii="Times New Roman" w:eastAsia="Times New Roman" w:hAnsi="Times New Roman"/>
          <w:i/>
          <w:iCs/>
        </w:rPr>
        <w:t>Sodium</w:t>
      </w:r>
    </w:p>
    <w:p w14:paraId="03A1020B" w14:textId="1938581E" w:rsidR="00A1373A" w:rsidRDefault="00A1373A" w:rsidP="00A1373A">
      <w:pPr>
        <w:widowControl/>
        <w:rPr>
          <w:rFonts w:ascii="Times New Roman" w:eastAsia="Times New Roman" w:hAnsi="Times New Roman"/>
        </w:rPr>
      </w:pPr>
      <w:r>
        <w:rPr>
          <w:rFonts w:ascii="Times New Roman" w:eastAsia="Times New Roman" w:hAnsi="Times New Roman"/>
        </w:rPr>
        <w:t>This medicine contains 3.0</w:t>
      </w:r>
      <w:r w:rsidR="00C77024">
        <w:rPr>
          <w:rFonts w:ascii="Times New Roman" w:eastAsia="Times New Roman" w:hAnsi="Times New Roman"/>
        </w:rPr>
        <w:t> </w:t>
      </w:r>
      <w:r>
        <w:rPr>
          <w:rFonts w:ascii="Times New Roman" w:eastAsia="Times New Roman" w:hAnsi="Times New Roman"/>
        </w:rPr>
        <w:t>mg sodium (main component of cooking/table salt) in each 4</w:t>
      </w:r>
      <w:r w:rsidR="00C77024">
        <w:rPr>
          <w:rFonts w:ascii="Times New Roman" w:eastAsia="Times New Roman" w:hAnsi="Times New Roman"/>
        </w:rPr>
        <w:t> </w:t>
      </w:r>
      <w:r>
        <w:rPr>
          <w:rFonts w:ascii="Times New Roman" w:eastAsia="Times New Roman" w:hAnsi="Times New Roman"/>
        </w:rPr>
        <w:t>ml vial. This is equivalent to 0.15% of the recommended maximum daily dietary intake of sodium for an adult.</w:t>
      </w:r>
    </w:p>
    <w:p w14:paraId="52D82155" w14:textId="77777777" w:rsidR="00A1373A" w:rsidRDefault="00A1373A" w:rsidP="00A1373A">
      <w:pPr>
        <w:widowControl/>
        <w:rPr>
          <w:rFonts w:ascii="Times New Roman" w:eastAsia="Times New Roman" w:hAnsi="Times New Roman"/>
        </w:rPr>
      </w:pPr>
    </w:p>
    <w:p w14:paraId="4883A2B4" w14:textId="3174A965" w:rsidR="00A1373A" w:rsidRDefault="00A1373A" w:rsidP="00A1373A">
      <w:pPr>
        <w:widowControl/>
        <w:rPr>
          <w:rFonts w:ascii="Times New Roman" w:eastAsia="Times New Roman" w:hAnsi="Times New Roman"/>
        </w:rPr>
      </w:pPr>
      <w:r>
        <w:rPr>
          <w:rFonts w:ascii="Times New Roman" w:eastAsia="Times New Roman" w:hAnsi="Times New Roman"/>
        </w:rPr>
        <w:t>This medicine contains 12.1</w:t>
      </w:r>
      <w:r w:rsidR="00C77024">
        <w:rPr>
          <w:rFonts w:ascii="Times New Roman" w:eastAsia="Times New Roman" w:hAnsi="Times New Roman"/>
        </w:rPr>
        <w:t> </w:t>
      </w:r>
      <w:r>
        <w:rPr>
          <w:rFonts w:ascii="Times New Roman" w:eastAsia="Times New Roman" w:hAnsi="Times New Roman"/>
        </w:rPr>
        <w:t>mg sodium (main component of cooking/table salt) in each 16</w:t>
      </w:r>
      <w:r w:rsidR="00C77024">
        <w:rPr>
          <w:rFonts w:ascii="Times New Roman" w:eastAsia="Times New Roman" w:hAnsi="Times New Roman"/>
        </w:rPr>
        <w:t> </w:t>
      </w:r>
      <w:r>
        <w:rPr>
          <w:rFonts w:ascii="Times New Roman" w:eastAsia="Times New Roman" w:hAnsi="Times New Roman"/>
        </w:rPr>
        <w:t>ml vial. This is equivalent to 0.61% of the recommended maximum daily dietary intake of sodium for an adult.</w:t>
      </w:r>
    </w:p>
    <w:p w14:paraId="7D05B1A6" w14:textId="77777777" w:rsidR="00A1373A" w:rsidRDefault="00A1373A" w:rsidP="00A1373A">
      <w:pPr>
        <w:widowControl/>
        <w:rPr>
          <w:rFonts w:ascii="Times New Roman" w:eastAsia="Times New Roman" w:hAnsi="Times New Roman"/>
        </w:rPr>
      </w:pPr>
    </w:p>
    <w:p w14:paraId="5DAF4FC8" w14:textId="121F07CB" w:rsidR="00050258" w:rsidRDefault="00A1373A" w:rsidP="00A1373A">
      <w:pPr>
        <w:widowControl/>
        <w:rPr>
          <w:rFonts w:ascii="Times New Roman" w:eastAsia="Times New Roman" w:hAnsi="Times New Roman"/>
        </w:rPr>
      </w:pPr>
      <w:r>
        <w:rPr>
          <w:rFonts w:ascii="Times New Roman" w:eastAsia="Times New Roman" w:hAnsi="Times New Roman"/>
        </w:rPr>
        <w:t>Depending on your body weight and your dose of Zirabev, you could receive multiple vials. This should be taken into consideration if you are on a low salt diet.</w:t>
      </w:r>
    </w:p>
    <w:p w14:paraId="22343913" w14:textId="77777777" w:rsidR="00DD31FB" w:rsidRDefault="00DD31FB" w:rsidP="00A1373A">
      <w:pPr>
        <w:widowControl/>
        <w:rPr>
          <w:rFonts w:ascii="Times New Roman" w:eastAsia="Times New Roman" w:hAnsi="Times New Roman"/>
        </w:rPr>
      </w:pPr>
    </w:p>
    <w:p w14:paraId="0FCE6E50" w14:textId="4F2CDE6B" w:rsidR="00050258" w:rsidRPr="00050258" w:rsidRDefault="00050258" w:rsidP="00A1373A">
      <w:pPr>
        <w:widowControl/>
        <w:rPr>
          <w:rFonts w:ascii="Times New Roman" w:eastAsia="Times New Roman" w:hAnsi="Times New Roman"/>
          <w:i/>
          <w:iCs/>
        </w:rPr>
      </w:pPr>
      <w:r w:rsidRPr="00050258">
        <w:rPr>
          <w:rFonts w:ascii="Times New Roman" w:eastAsia="Times New Roman" w:hAnsi="Times New Roman"/>
          <w:i/>
          <w:iCs/>
        </w:rPr>
        <w:t>Polysorbate</w:t>
      </w:r>
    </w:p>
    <w:p w14:paraId="3440F2E0" w14:textId="322D2049" w:rsidR="00050258" w:rsidRPr="00050258" w:rsidRDefault="00050258" w:rsidP="00050258">
      <w:pPr>
        <w:widowControl/>
        <w:rPr>
          <w:rFonts w:ascii="Times New Roman" w:eastAsia="Times New Roman" w:hAnsi="Times New Roman"/>
          <w:lang w:val="en-GB"/>
        </w:rPr>
      </w:pPr>
      <w:bookmarkStart w:id="12" w:name="_Hlk170822799"/>
      <w:r w:rsidRPr="00050258">
        <w:rPr>
          <w:rFonts w:ascii="Times New Roman" w:eastAsia="Times New Roman" w:hAnsi="Times New Roman"/>
          <w:lang w:val="en-GB"/>
        </w:rPr>
        <w:t>This medicine contains</w:t>
      </w:r>
      <w:r w:rsidR="00D164A8">
        <w:rPr>
          <w:rFonts w:ascii="Times New Roman" w:eastAsia="Times New Roman" w:hAnsi="Times New Roman"/>
          <w:lang w:val="en-GB"/>
        </w:rPr>
        <w:t xml:space="preserve"> 0.8</w:t>
      </w:r>
      <w:r w:rsidR="00C66BA3">
        <w:rPr>
          <w:rFonts w:ascii="Times New Roman" w:eastAsia="Times New Roman" w:hAnsi="Times New Roman"/>
          <w:lang w:val="en-GB"/>
        </w:rPr>
        <w:t> </w:t>
      </w:r>
      <w:r w:rsidRPr="00050258">
        <w:rPr>
          <w:rFonts w:ascii="Times New Roman" w:eastAsia="Times New Roman" w:hAnsi="Times New Roman"/>
          <w:lang w:val="en-GB"/>
        </w:rPr>
        <w:t xml:space="preserve">mg of polysorbate </w:t>
      </w:r>
      <w:r>
        <w:rPr>
          <w:rFonts w:ascii="Times New Roman" w:eastAsia="Times New Roman" w:hAnsi="Times New Roman"/>
          <w:lang w:val="en-GB"/>
        </w:rPr>
        <w:t>8</w:t>
      </w:r>
      <w:r w:rsidRPr="00050258">
        <w:rPr>
          <w:rFonts w:ascii="Times New Roman" w:eastAsia="Times New Roman" w:hAnsi="Times New Roman"/>
          <w:lang w:val="en-GB"/>
        </w:rPr>
        <w:t xml:space="preserve">0 in each 100 mg/4 ml vial and </w:t>
      </w:r>
      <w:r w:rsidR="00C66BA3">
        <w:rPr>
          <w:rFonts w:ascii="Times New Roman" w:eastAsia="Times New Roman" w:hAnsi="Times New Roman"/>
          <w:lang w:val="en-GB"/>
        </w:rPr>
        <w:t>3.2</w:t>
      </w:r>
      <w:r w:rsidRPr="00050258">
        <w:rPr>
          <w:rFonts w:ascii="Times New Roman" w:eastAsia="Times New Roman" w:hAnsi="Times New Roman"/>
          <w:lang w:val="en-GB"/>
        </w:rPr>
        <w:t> mg in each 400 mg/16 ml vial which is equivalent to 0.</w:t>
      </w:r>
      <w:r w:rsidR="00F2501F">
        <w:rPr>
          <w:rFonts w:ascii="Times New Roman" w:eastAsia="Times New Roman" w:hAnsi="Times New Roman"/>
          <w:lang w:val="en-GB"/>
        </w:rPr>
        <w:t>2</w:t>
      </w:r>
      <w:r w:rsidRPr="00050258">
        <w:rPr>
          <w:rFonts w:ascii="Times New Roman" w:eastAsia="Times New Roman" w:hAnsi="Times New Roman"/>
          <w:lang w:val="en-GB"/>
        </w:rPr>
        <w:t> mg/ml. Polysorbates may cause allergic reactions.</w:t>
      </w:r>
      <w:bookmarkEnd w:id="12"/>
      <w:r w:rsidRPr="00050258">
        <w:rPr>
          <w:rFonts w:ascii="Times New Roman" w:eastAsia="Times New Roman" w:hAnsi="Times New Roman"/>
          <w:lang w:val="en-GB"/>
        </w:rPr>
        <w:t xml:space="preserve"> </w:t>
      </w:r>
    </w:p>
    <w:p w14:paraId="7C721D9A" w14:textId="0886BDC2" w:rsidR="00050258" w:rsidRPr="00050258" w:rsidRDefault="00050258" w:rsidP="00A1373A">
      <w:pPr>
        <w:widowControl/>
        <w:rPr>
          <w:rFonts w:ascii="Times New Roman" w:eastAsia="Times New Roman" w:hAnsi="Times New Roman"/>
          <w:lang w:val="en-GB"/>
        </w:rPr>
      </w:pPr>
      <w:r w:rsidRPr="00050258">
        <w:rPr>
          <w:rFonts w:ascii="Times New Roman" w:eastAsia="Times New Roman" w:hAnsi="Times New Roman"/>
          <w:lang w:val="en-GB"/>
        </w:rPr>
        <w:t>Tell your doctor if you have any known allergies.</w:t>
      </w:r>
    </w:p>
    <w:p w14:paraId="006D86D4" w14:textId="77777777" w:rsidR="002964BA" w:rsidRPr="003E37B0" w:rsidRDefault="002964BA" w:rsidP="00A1373A">
      <w:pPr>
        <w:widowControl/>
        <w:rPr>
          <w:rFonts w:ascii="Times New Roman" w:eastAsia="Times New Roman" w:hAnsi="Times New Roman"/>
        </w:rPr>
      </w:pPr>
    </w:p>
    <w:p w14:paraId="04DA1197" w14:textId="77777777" w:rsidR="00D15122" w:rsidRPr="003E37B0" w:rsidRDefault="00D15122" w:rsidP="00A1373A">
      <w:pPr>
        <w:widowControl/>
        <w:rPr>
          <w:rFonts w:ascii="Times New Roman" w:eastAsia="Times New Roman" w:hAnsi="Times New Roman"/>
        </w:rPr>
      </w:pPr>
    </w:p>
    <w:p w14:paraId="3CE18587" w14:textId="77777777" w:rsidR="00D15122" w:rsidRPr="003E37B0" w:rsidRDefault="00714208" w:rsidP="0033630D">
      <w:pPr>
        <w:pStyle w:val="Heading1"/>
        <w:keepNext/>
        <w:widowControl/>
        <w:tabs>
          <w:tab w:val="left" w:pos="685"/>
        </w:tabs>
        <w:ind w:left="0"/>
        <w:rPr>
          <w:bCs w:val="0"/>
        </w:rPr>
      </w:pPr>
      <w:r>
        <w:t>3</w:t>
      </w:r>
      <w:r w:rsidR="00410591">
        <w:t>.</w:t>
      </w:r>
      <w:r w:rsidR="00410591">
        <w:tab/>
      </w:r>
      <w:r w:rsidR="009B0756" w:rsidRPr="003E37B0">
        <w:t xml:space="preserve">How to use </w:t>
      </w:r>
      <w:r w:rsidR="00760F57">
        <w:t>Zirabev</w:t>
      </w:r>
    </w:p>
    <w:p w14:paraId="32CC6FCE" w14:textId="77777777" w:rsidR="00D15122" w:rsidRPr="003E37B0" w:rsidRDefault="00D15122" w:rsidP="0033630D">
      <w:pPr>
        <w:keepNext/>
        <w:widowControl/>
        <w:rPr>
          <w:rFonts w:ascii="Times New Roman" w:eastAsia="Times New Roman" w:hAnsi="Times New Roman"/>
          <w:bCs/>
        </w:rPr>
      </w:pPr>
    </w:p>
    <w:p w14:paraId="67EA11AB" w14:textId="77777777" w:rsidR="00D15122" w:rsidRPr="003E37B0" w:rsidRDefault="009B0756" w:rsidP="0033630D">
      <w:pPr>
        <w:keepNext/>
        <w:widowControl/>
        <w:spacing w:line="250" w:lineRule="exact"/>
        <w:rPr>
          <w:rFonts w:ascii="Times New Roman" w:eastAsia="Times New Roman" w:hAnsi="Times New Roman"/>
          <w:b/>
        </w:rPr>
      </w:pPr>
      <w:r w:rsidRPr="009E4126">
        <w:rPr>
          <w:rFonts w:ascii="Times New Roman" w:hAnsi="Times New Roman"/>
          <w:b/>
        </w:rPr>
        <w:t>Dos</w:t>
      </w:r>
      <w:r w:rsidR="00A51876" w:rsidRPr="009E4126">
        <w:rPr>
          <w:rFonts w:ascii="Times New Roman" w:hAnsi="Times New Roman"/>
          <w:b/>
        </w:rPr>
        <w:t>e</w:t>
      </w:r>
      <w:r w:rsidRPr="003E37B0">
        <w:rPr>
          <w:rFonts w:ascii="Times New Roman" w:hAnsi="Times New Roman"/>
          <w:b/>
        </w:rPr>
        <w:t xml:space="preserve"> and frequency of administration</w:t>
      </w:r>
    </w:p>
    <w:p w14:paraId="19B4B32D" w14:textId="3EEBB286" w:rsidR="00D15122" w:rsidRPr="003E37B0" w:rsidRDefault="009B0756" w:rsidP="0033630D">
      <w:pPr>
        <w:pStyle w:val="BodyText"/>
        <w:keepNext/>
        <w:widowControl/>
        <w:ind w:left="0"/>
      </w:pPr>
      <w:r w:rsidRPr="003E37B0">
        <w:t xml:space="preserve">The dose of </w:t>
      </w:r>
      <w:r w:rsidR="00760F57">
        <w:t>Zirabev</w:t>
      </w:r>
      <w:r w:rsidRPr="003E37B0">
        <w:t xml:space="preserve"> needed depends on your body weight and the kind of cancer to be treated. The recommended dose is 5</w:t>
      </w:r>
      <w:r w:rsidR="00C77024">
        <w:t> </w:t>
      </w:r>
      <w:r w:rsidRPr="003E37B0">
        <w:t>mg, 7.5</w:t>
      </w:r>
      <w:r w:rsidR="00C77024">
        <w:t> </w:t>
      </w:r>
      <w:r w:rsidRPr="003E37B0">
        <w:t>mg, 10</w:t>
      </w:r>
      <w:r w:rsidR="00C77024">
        <w:t> </w:t>
      </w:r>
      <w:r w:rsidRPr="003E37B0">
        <w:t>mg or 15</w:t>
      </w:r>
      <w:r w:rsidR="00C77024">
        <w:t> </w:t>
      </w:r>
      <w:r w:rsidRPr="003E37B0">
        <w:t xml:space="preserve">mg per kilogram of your body weight. Your doctor will prescribe a dose of </w:t>
      </w:r>
      <w:r w:rsidR="00760F57">
        <w:t>Zirabev</w:t>
      </w:r>
      <w:r w:rsidRPr="003E37B0">
        <w:t xml:space="preserve"> that is right for you. You will be treated with </w:t>
      </w:r>
      <w:r w:rsidR="00760F57">
        <w:t>Zirabev</w:t>
      </w:r>
      <w:r w:rsidRPr="003E37B0">
        <w:t xml:space="preserve"> once every 2</w:t>
      </w:r>
      <w:r w:rsidR="00D524A6">
        <w:t> </w:t>
      </w:r>
      <w:r w:rsidRPr="003E37B0">
        <w:t>or 3</w:t>
      </w:r>
      <w:r w:rsidR="00096FC7">
        <w:t> </w:t>
      </w:r>
      <w:r w:rsidRPr="003E37B0">
        <w:t xml:space="preserve">weeks. The number of infusions that you receive will depend on how you are responding to treatment; you should continue to receive this medicine until </w:t>
      </w:r>
      <w:r w:rsidR="00760F57">
        <w:t>Zirabev</w:t>
      </w:r>
      <w:r w:rsidRPr="003E37B0">
        <w:t xml:space="preserve"> fails to stop your tumour growing. Your doctor will discuss this with you.</w:t>
      </w:r>
    </w:p>
    <w:p w14:paraId="444A87F5" w14:textId="77777777" w:rsidR="00D15122" w:rsidRPr="003E37B0" w:rsidRDefault="00D15122" w:rsidP="0033630D">
      <w:pPr>
        <w:widowControl/>
        <w:rPr>
          <w:rFonts w:ascii="Times New Roman" w:eastAsia="Times New Roman" w:hAnsi="Times New Roman"/>
        </w:rPr>
      </w:pPr>
    </w:p>
    <w:p w14:paraId="7A4EAE32" w14:textId="77777777" w:rsidR="00D15122" w:rsidRPr="003E37B0" w:rsidRDefault="009B0756" w:rsidP="0033630D">
      <w:pPr>
        <w:pStyle w:val="Heading1"/>
        <w:keepNext/>
        <w:widowControl/>
        <w:spacing w:line="250" w:lineRule="exact"/>
        <w:ind w:left="0"/>
        <w:rPr>
          <w:bCs w:val="0"/>
        </w:rPr>
      </w:pPr>
      <w:r w:rsidRPr="003E37B0">
        <w:t>Method and route of administration</w:t>
      </w:r>
    </w:p>
    <w:p w14:paraId="377DBF75" w14:textId="3D258B53" w:rsidR="00D15122" w:rsidRPr="003E37B0" w:rsidRDefault="00760F57" w:rsidP="0033630D">
      <w:pPr>
        <w:pStyle w:val="BodyText"/>
        <w:keepNext/>
        <w:widowControl/>
        <w:ind w:left="0"/>
      </w:pPr>
      <w:r>
        <w:t>Zirabev</w:t>
      </w:r>
      <w:r w:rsidR="009B0756" w:rsidRPr="003E37B0">
        <w:t xml:space="preserve"> is a concentrate for solution for infusion. Depending on the dose prescribed for you, some or all of the contents of the </w:t>
      </w:r>
      <w:r>
        <w:t>Zirabev</w:t>
      </w:r>
      <w:r w:rsidR="009B0756" w:rsidRPr="003E37B0">
        <w:t xml:space="preserve"> vial will be diluted with sodium chloride solution before use. A </w:t>
      </w:r>
      <w:r w:rsidR="009B0756" w:rsidRPr="003E37B0">
        <w:lastRenderedPageBreak/>
        <w:t xml:space="preserve">doctor or nurse will give you this diluted </w:t>
      </w:r>
      <w:r>
        <w:t>Zirabev</w:t>
      </w:r>
      <w:r w:rsidR="009B0756" w:rsidRPr="003E37B0">
        <w:t xml:space="preserve"> solution by intravenous infusion (a drip into your vein). The first infusion will be given to you over 90</w:t>
      </w:r>
      <w:r w:rsidR="00096FC7">
        <w:t> </w:t>
      </w:r>
      <w:r w:rsidR="009B0756" w:rsidRPr="003E37B0">
        <w:t>minutes. If this is well-tolerated the second infusion may be given over 60</w:t>
      </w:r>
      <w:r w:rsidR="00096FC7">
        <w:t> </w:t>
      </w:r>
      <w:r w:rsidR="009B0756" w:rsidRPr="003E37B0">
        <w:t>minutes. Later infusions may be given to you over 30</w:t>
      </w:r>
      <w:r w:rsidR="00096FC7">
        <w:t> </w:t>
      </w:r>
      <w:r w:rsidR="009B0756" w:rsidRPr="003E37B0">
        <w:t>minutes.</w:t>
      </w:r>
    </w:p>
    <w:p w14:paraId="6E26B8C1" w14:textId="77777777" w:rsidR="00D15122" w:rsidRPr="003E37B0" w:rsidRDefault="00D15122" w:rsidP="0033630D">
      <w:pPr>
        <w:widowControl/>
        <w:rPr>
          <w:rFonts w:ascii="Times New Roman" w:eastAsia="Times New Roman" w:hAnsi="Times New Roman"/>
        </w:rPr>
      </w:pPr>
    </w:p>
    <w:p w14:paraId="5E8AA85E" w14:textId="77777777" w:rsidR="00D15122" w:rsidRPr="003E37B0" w:rsidRDefault="009B0756" w:rsidP="0033630D">
      <w:pPr>
        <w:pStyle w:val="Heading1"/>
        <w:keepNext/>
        <w:widowControl/>
        <w:spacing w:line="250" w:lineRule="exact"/>
        <w:ind w:left="0"/>
        <w:rPr>
          <w:bCs w:val="0"/>
        </w:rPr>
      </w:pPr>
      <w:r w:rsidRPr="003E37B0">
        <w:t xml:space="preserve">The administration of </w:t>
      </w:r>
      <w:r w:rsidR="00760F57">
        <w:t>Zirabev</w:t>
      </w:r>
      <w:r w:rsidRPr="003E37B0">
        <w:t xml:space="preserve"> should be temporarily discontinued</w:t>
      </w:r>
    </w:p>
    <w:p w14:paraId="0869F97D" w14:textId="77777777" w:rsidR="00D15122" w:rsidRPr="003E37B0" w:rsidRDefault="009B0756" w:rsidP="001C32CA">
      <w:pPr>
        <w:pStyle w:val="BodyText"/>
        <w:widowControl/>
        <w:numPr>
          <w:ilvl w:val="0"/>
          <w:numId w:val="14"/>
        </w:numPr>
        <w:ind w:left="562" w:hanging="562"/>
      </w:pPr>
      <w:r w:rsidRPr="003E37B0">
        <w:t>if you develop severe high blood pressure requiring treatment with blood pressure medicines,</w:t>
      </w:r>
    </w:p>
    <w:p w14:paraId="6494F3FE" w14:textId="77777777" w:rsidR="00D15122" w:rsidRPr="003E37B0" w:rsidRDefault="009B0756" w:rsidP="001C32CA">
      <w:pPr>
        <w:pStyle w:val="BodyText"/>
        <w:widowControl/>
        <w:numPr>
          <w:ilvl w:val="0"/>
          <w:numId w:val="14"/>
        </w:numPr>
        <w:ind w:left="562" w:hanging="562"/>
      </w:pPr>
      <w:r w:rsidRPr="003E37B0">
        <w:t>if you have problems with wound healing following surgery,</w:t>
      </w:r>
    </w:p>
    <w:p w14:paraId="41615155" w14:textId="77777777" w:rsidR="00D15122" w:rsidRPr="003E37B0" w:rsidRDefault="009B0756" w:rsidP="001C32CA">
      <w:pPr>
        <w:pStyle w:val="BodyText"/>
        <w:widowControl/>
        <w:numPr>
          <w:ilvl w:val="0"/>
          <w:numId w:val="14"/>
        </w:numPr>
        <w:ind w:left="562" w:hanging="562"/>
      </w:pPr>
      <w:r w:rsidRPr="003E37B0">
        <w:t>if you undergo surgery.</w:t>
      </w:r>
    </w:p>
    <w:p w14:paraId="4D79FF99" w14:textId="77777777" w:rsidR="00D15122" w:rsidRPr="003E37B0" w:rsidRDefault="00D15122" w:rsidP="0033630D">
      <w:pPr>
        <w:widowControl/>
        <w:rPr>
          <w:rFonts w:ascii="Times New Roman" w:eastAsia="Times New Roman" w:hAnsi="Times New Roman"/>
        </w:rPr>
      </w:pPr>
    </w:p>
    <w:p w14:paraId="5C4F62A1" w14:textId="77777777" w:rsidR="00D15122" w:rsidRPr="003E37B0" w:rsidRDefault="009B0756" w:rsidP="0033630D">
      <w:pPr>
        <w:pStyle w:val="Heading1"/>
        <w:keepNext/>
        <w:widowControl/>
        <w:spacing w:line="250" w:lineRule="exact"/>
        <w:ind w:left="0"/>
        <w:rPr>
          <w:bCs w:val="0"/>
        </w:rPr>
      </w:pPr>
      <w:r w:rsidRPr="003E37B0">
        <w:t xml:space="preserve">The administration of </w:t>
      </w:r>
      <w:r w:rsidR="00760F57">
        <w:t>Zirabev</w:t>
      </w:r>
      <w:r w:rsidRPr="003E37B0">
        <w:t xml:space="preserve"> should be permanently discontinued if you develop</w:t>
      </w:r>
    </w:p>
    <w:p w14:paraId="6C87905B" w14:textId="77777777" w:rsidR="00D15122" w:rsidRPr="003E37B0" w:rsidRDefault="009B0756" w:rsidP="001C32CA">
      <w:pPr>
        <w:pStyle w:val="BodyText"/>
        <w:widowControl/>
        <w:numPr>
          <w:ilvl w:val="0"/>
          <w:numId w:val="14"/>
        </w:numPr>
        <w:ind w:left="562" w:hanging="562"/>
      </w:pPr>
      <w:r w:rsidRPr="003E37B0">
        <w:t>severe high blood pressure which cannot be controlled by blood pressure medicines; or a sudden</w:t>
      </w:r>
      <w:r w:rsidR="008C1609" w:rsidRPr="003E37B0">
        <w:t xml:space="preserve"> </w:t>
      </w:r>
      <w:r w:rsidRPr="003E37B0">
        <w:t>severe rise in blood pressure,</w:t>
      </w:r>
    </w:p>
    <w:p w14:paraId="27B9D30B" w14:textId="77777777" w:rsidR="00D15122" w:rsidRPr="003E37B0" w:rsidRDefault="009B0756" w:rsidP="001C32CA">
      <w:pPr>
        <w:pStyle w:val="BodyText"/>
        <w:widowControl/>
        <w:numPr>
          <w:ilvl w:val="0"/>
          <w:numId w:val="14"/>
        </w:numPr>
        <w:ind w:left="562" w:hanging="562"/>
      </w:pPr>
      <w:r w:rsidRPr="003E37B0">
        <w:t>presence of protein in your urine accompanied by swelling of your body,</w:t>
      </w:r>
    </w:p>
    <w:p w14:paraId="1EE21AB3" w14:textId="77777777" w:rsidR="00D15122" w:rsidRPr="003E37B0" w:rsidRDefault="009B0756" w:rsidP="001C32CA">
      <w:pPr>
        <w:pStyle w:val="BodyText"/>
        <w:widowControl/>
        <w:numPr>
          <w:ilvl w:val="0"/>
          <w:numId w:val="14"/>
        </w:numPr>
        <w:ind w:left="562" w:hanging="562"/>
      </w:pPr>
      <w:r w:rsidRPr="003E37B0">
        <w:t>a hole in your gut wall,</w:t>
      </w:r>
    </w:p>
    <w:p w14:paraId="6327065D" w14:textId="77777777" w:rsidR="00D15122" w:rsidRPr="003E37B0" w:rsidRDefault="009B0756" w:rsidP="001C32CA">
      <w:pPr>
        <w:pStyle w:val="BodyText"/>
        <w:widowControl/>
        <w:numPr>
          <w:ilvl w:val="0"/>
          <w:numId w:val="14"/>
        </w:numPr>
        <w:ind w:left="562" w:hanging="562"/>
      </w:pPr>
      <w:r w:rsidRPr="003E37B0">
        <w:t>an abnormal tube-like connection or passage between the windpipe and the gullet, between internal organs and skin, between the vagina and any parts of the gut or between other tissues that are not normally connected (fistula), and are judged by your doctor to be severe,</w:t>
      </w:r>
    </w:p>
    <w:p w14:paraId="6B2C069C" w14:textId="77777777" w:rsidR="00D15122" w:rsidRPr="003E37B0" w:rsidRDefault="009B0756" w:rsidP="001C32CA">
      <w:pPr>
        <w:pStyle w:val="BodyText"/>
        <w:widowControl/>
        <w:numPr>
          <w:ilvl w:val="0"/>
          <w:numId w:val="14"/>
        </w:numPr>
        <w:ind w:left="562" w:hanging="562"/>
      </w:pPr>
      <w:r w:rsidRPr="003E37B0">
        <w:t>serious infections of the skin or deeper layers under the skin,</w:t>
      </w:r>
    </w:p>
    <w:p w14:paraId="13066CEF" w14:textId="77777777" w:rsidR="00A0114B" w:rsidRDefault="009B0756" w:rsidP="001C32CA">
      <w:pPr>
        <w:pStyle w:val="BodyText"/>
        <w:widowControl/>
        <w:numPr>
          <w:ilvl w:val="0"/>
          <w:numId w:val="14"/>
        </w:numPr>
        <w:ind w:left="562" w:hanging="562"/>
      </w:pPr>
      <w:r w:rsidRPr="003E37B0">
        <w:t>a blood clot in your arteries,</w:t>
      </w:r>
    </w:p>
    <w:p w14:paraId="788DD3C7" w14:textId="77777777" w:rsidR="00D15122" w:rsidRPr="003E37B0" w:rsidRDefault="009B0756" w:rsidP="001C32CA">
      <w:pPr>
        <w:pStyle w:val="BodyText"/>
        <w:widowControl/>
        <w:numPr>
          <w:ilvl w:val="0"/>
          <w:numId w:val="14"/>
        </w:numPr>
        <w:ind w:left="562" w:hanging="562"/>
      </w:pPr>
      <w:r w:rsidRPr="003E37B0">
        <w:t>a blood clot in the blood vessels of your lungs,</w:t>
      </w:r>
    </w:p>
    <w:p w14:paraId="74027A04" w14:textId="77777777" w:rsidR="00D15122" w:rsidRPr="003E37B0" w:rsidRDefault="009B0756" w:rsidP="001C32CA">
      <w:pPr>
        <w:pStyle w:val="BodyText"/>
        <w:widowControl/>
        <w:numPr>
          <w:ilvl w:val="0"/>
          <w:numId w:val="14"/>
        </w:numPr>
        <w:ind w:left="562" w:hanging="562"/>
      </w:pPr>
      <w:r w:rsidRPr="003E37B0">
        <w:t>any severe bleeding.</w:t>
      </w:r>
    </w:p>
    <w:p w14:paraId="1E0FEE0E" w14:textId="77777777" w:rsidR="00D15122" w:rsidRPr="003E37B0" w:rsidRDefault="00D15122" w:rsidP="0033630D">
      <w:pPr>
        <w:widowControl/>
        <w:rPr>
          <w:rFonts w:ascii="Times New Roman" w:eastAsia="Times New Roman" w:hAnsi="Times New Roman"/>
        </w:rPr>
      </w:pPr>
    </w:p>
    <w:p w14:paraId="642C59A3" w14:textId="77777777" w:rsidR="00D15122" w:rsidRPr="003E37B0" w:rsidRDefault="009B0756" w:rsidP="0033630D">
      <w:pPr>
        <w:pStyle w:val="Heading1"/>
        <w:keepNext/>
        <w:widowControl/>
        <w:spacing w:line="250" w:lineRule="exact"/>
        <w:ind w:left="0"/>
        <w:rPr>
          <w:bCs w:val="0"/>
        </w:rPr>
      </w:pPr>
      <w:r w:rsidRPr="003E37B0">
        <w:t xml:space="preserve">If too much </w:t>
      </w:r>
      <w:r w:rsidR="00760F57">
        <w:t>Zirabev</w:t>
      </w:r>
      <w:r w:rsidRPr="003E37B0">
        <w:t xml:space="preserve"> is given</w:t>
      </w:r>
    </w:p>
    <w:p w14:paraId="1477B828" w14:textId="77777777" w:rsidR="00D15122" w:rsidRPr="003E37B0" w:rsidRDefault="009B0756" w:rsidP="001C32CA">
      <w:pPr>
        <w:pStyle w:val="BodyText"/>
        <w:widowControl/>
        <w:numPr>
          <w:ilvl w:val="0"/>
          <w:numId w:val="14"/>
        </w:numPr>
        <w:ind w:left="562" w:hanging="562"/>
      </w:pPr>
      <w:r w:rsidRPr="003E37B0">
        <w:t>you may develop a severe migraine. If this happens you should talk to your doctor, pharmacist or nurse immediately.</w:t>
      </w:r>
    </w:p>
    <w:p w14:paraId="4FE08643" w14:textId="77777777" w:rsidR="00D15122" w:rsidRPr="003E37B0" w:rsidRDefault="00D15122" w:rsidP="0033630D">
      <w:pPr>
        <w:widowControl/>
        <w:rPr>
          <w:rFonts w:ascii="Times New Roman" w:eastAsia="Times New Roman" w:hAnsi="Times New Roman"/>
        </w:rPr>
      </w:pPr>
    </w:p>
    <w:p w14:paraId="738B86DD" w14:textId="77777777" w:rsidR="00D15122" w:rsidRPr="003E37B0" w:rsidRDefault="009B0756" w:rsidP="0033630D">
      <w:pPr>
        <w:pStyle w:val="Heading1"/>
        <w:keepNext/>
        <w:widowControl/>
        <w:spacing w:line="250" w:lineRule="exact"/>
        <w:ind w:left="0"/>
        <w:rPr>
          <w:bCs w:val="0"/>
        </w:rPr>
      </w:pPr>
      <w:r w:rsidRPr="003E37B0">
        <w:t xml:space="preserve">If a dose of </w:t>
      </w:r>
      <w:r w:rsidR="00760F57">
        <w:t>Zirabev</w:t>
      </w:r>
      <w:r w:rsidRPr="003E37B0">
        <w:t xml:space="preserve"> is missed</w:t>
      </w:r>
    </w:p>
    <w:p w14:paraId="4AC1B3E9" w14:textId="77777777" w:rsidR="00D15122" w:rsidRPr="003E37B0" w:rsidRDefault="009B0756" w:rsidP="001C32CA">
      <w:pPr>
        <w:pStyle w:val="BodyText"/>
        <w:widowControl/>
        <w:numPr>
          <w:ilvl w:val="0"/>
          <w:numId w:val="14"/>
        </w:numPr>
        <w:ind w:left="562" w:hanging="562"/>
      </w:pPr>
      <w:r w:rsidRPr="003E37B0">
        <w:t xml:space="preserve">your doctor will decide when you should be given your next dose of </w:t>
      </w:r>
      <w:r w:rsidR="00760F57">
        <w:t>Zirabev</w:t>
      </w:r>
      <w:r w:rsidRPr="003E37B0">
        <w:t>. You should discuss this with your doctor.</w:t>
      </w:r>
    </w:p>
    <w:p w14:paraId="041FD394" w14:textId="77777777" w:rsidR="00D15122" w:rsidRPr="003E37B0" w:rsidRDefault="00D15122" w:rsidP="0033630D">
      <w:pPr>
        <w:widowControl/>
        <w:rPr>
          <w:rFonts w:ascii="Times New Roman" w:eastAsia="Times New Roman" w:hAnsi="Times New Roman"/>
        </w:rPr>
      </w:pPr>
    </w:p>
    <w:p w14:paraId="540497C0" w14:textId="77777777" w:rsidR="00D15122" w:rsidRPr="003E37B0" w:rsidRDefault="009B0756" w:rsidP="0033630D">
      <w:pPr>
        <w:pStyle w:val="Heading1"/>
        <w:keepNext/>
        <w:widowControl/>
        <w:spacing w:line="250" w:lineRule="exact"/>
        <w:ind w:left="0"/>
        <w:rPr>
          <w:bCs w:val="0"/>
        </w:rPr>
      </w:pPr>
      <w:r w:rsidRPr="003E37B0">
        <w:t xml:space="preserve">If you stop treatment with </w:t>
      </w:r>
      <w:r w:rsidR="00760F57">
        <w:t>Zirabev</w:t>
      </w:r>
    </w:p>
    <w:p w14:paraId="4F3E896D" w14:textId="77777777" w:rsidR="00D15122" w:rsidRPr="003E37B0" w:rsidRDefault="009B0756" w:rsidP="001C32CA">
      <w:pPr>
        <w:pStyle w:val="BodyText"/>
        <w:widowControl/>
        <w:spacing w:line="252" w:lineRule="exact"/>
        <w:ind w:left="0"/>
      </w:pPr>
      <w:r w:rsidRPr="003E37B0">
        <w:t xml:space="preserve">Stopping your treatment with </w:t>
      </w:r>
      <w:r w:rsidR="00760F57">
        <w:t>Zirabev</w:t>
      </w:r>
      <w:r w:rsidRPr="003E37B0">
        <w:t xml:space="preserve"> may stop the effect on tumour growth. Do not stop treatment with </w:t>
      </w:r>
      <w:r w:rsidR="00760F57">
        <w:t>Zirabev</w:t>
      </w:r>
      <w:r w:rsidRPr="003E37B0">
        <w:t xml:space="preserve"> unless you have discussed this with your doctor.</w:t>
      </w:r>
    </w:p>
    <w:p w14:paraId="2D2AEAEC" w14:textId="77777777" w:rsidR="00D15122" w:rsidRPr="003E37B0" w:rsidRDefault="00D15122" w:rsidP="0033630D">
      <w:pPr>
        <w:widowControl/>
        <w:rPr>
          <w:rFonts w:ascii="Times New Roman" w:eastAsia="Times New Roman" w:hAnsi="Times New Roman"/>
        </w:rPr>
      </w:pPr>
    </w:p>
    <w:p w14:paraId="62832EC8" w14:textId="77777777" w:rsidR="00D15122" w:rsidRPr="003E37B0" w:rsidRDefault="009B0756" w:rsidP="0033630D">
      <w:pPr>
        <w:pStyle w:val="BodyText"/>
        <w:widowControl/>
        <w:ind w:left="0"/>
      </w:pPr>
      <w:r w:rsidRPr="003E37B0">
        <w:t>If you have any further questions on the use of this medicine, ask your doctor, pharmacist or nurse.</w:t>
      </w:r>
    </w:p>
    <w:p w14:paraId="5DA6A0B2" w14:textId="77777777" w:rsidR="00D15122" w:rsidRPr="003E37B0" w:rsidRDefault="00D15122" w:rsidP="0033630D">
      <w:pPr>
        <w:widowControl/>
        <w:rPr>
          <w:rFonts w:ascii="Times New Roman" w:eastAsia="Times New Roman" w:hAnsi="Times New Roman"/>
        </w:rPr>
      </w:pPr>
    </w:p>
    <w:p w14:paraId="5C6FB809" w14:textId="77777777" w:rsidR="00D15122" w:rsidRPr="003E37B0" w:rsidRDefault="00D15122" w:rsidP="0033630D">
      <w:pPr>
        <w:widowControl/>
        <w:rPr>
          <w:rFonts w:ascii="Times New Roman" w:eastAsia="Times New Roman" w:hAnsi="Times New Roman"/>
        </w:rPr>
      </w:pPr>
    </w:p>
    <w:p w14:paraId="44F41646" w14:textId="77777777" w:rsidR="00D15122" w:rsidRPr="003E37B0" w:rsidRDefault="00714208" w:rsidP="0033630D">
      <w:pPr>
        <w:pStyle w:val="Heading1"/>
        <w:keepNext/>
        <w:widowControl/>
        <w:tabs>
          <w:tab w:val="left" w:pos="685"/>
        </w:tabs>
        <w:ind w:left="0"/>
        <w:rPr>
          <w:bCs w:val="0"/>
        </w:rPr>
      </w:pPr>
      <w:r>
        <w:t>4.</w:t>
      </w:r>
      <w:r>
        <w:tab/>
      </w:r>
      <w:r w:rsidR="009B0756" w:rsidRPr="003E37B0">
        <w:t>Possible side effects</w:t>
      </w:r>
    </w:p>
    <w:p w14:paraId="63074F93" w14:textId="77777777" w:rsidR="00D15122" w:rsidRPr="003E37B0" w:rsidRDefault="00D15122" w:rsidP="0033630D">
      <w:pPr>
        <w:keepNext/>
        <w:widowControl/>
        <w:rPr>
          <w:rFonts w:ascii="Times New Roman" w:eastAsia="Times New Roman" w:hAnsi="Times New Roman"/>
          <w:bCs/>
        </w:rPr>
      </w:pPr>
    </w:p>
    <w:p w14:paraId="2A849392" w14:textId="77777777" w:rsidR="00D15122" w:rsidRPr="003E37B0" w:rsidRDefault="009B0756" w:rsidP="0033630D">
      <w:pPr>
        <w:pStyle w:val="BodyText"/>
        <w:keepNext/>
        <w:widowControl/>
        <w:ind w:left="0"/>
      </w:pPr>
      <w:r w:rsidRPr="003E37B0">
        <w:t>Like all medicines, this medicine can cause side effects, although not everybody gets them.</w:t>
      </w:r>
    </w:p>
    <w:p w14:paraId="3B1E015C" w14:textId="77777777" w:rsidR="00D15122" w:rsidRPr="003E37B0" w:rsidRDefault="00D15122" w:rsidP="0033630D">
      <w:pPr>
        <w:widowControl/>
        <w:rPr>
          <w:rFonts w:ascii="Times New Roman" w:eastAsia="Times New Roman" w:hAnsi="Times New Roman"/>
        </w:rPr>
      </w:pPr>
    </w:p>
    <w:p w14:paraId="0926FE8B" w14:textId="77777777" w:rsidR="00D15122" w:rsidRPr="003E37B0" w:rsidRDefault="009B0756" w:rsidP="0033630D">
      <w:pPr>
        <w:pStyle w:val="BodyText"/>
        <w:widowControl/>
        <w:ind w:left="0"/>
      </w:pPr>
      <w:r w:rsidRPr="003E37B0">
        <w:t>If you get any side effects talk to your doctor, pharmacist or nurse. This includes any possible side effects not listed in this leaflet.</w:t>
      </w:r>
    </w:p>
    <w:p w14:paraId="37FFBEFD" w14:textId="77777777" w:rsidR="00D15122" w:rsidRPr="003E37B0" w:rsidRDefault="00D15122" w:rsidP="0033630D">
      <w:pPr>
        <w:widowControl/>
        <w:rPr>
          <w:rFonts w:ascii="Times New Roman" w:eastAsia="Times New Roman" w:hAnsi="Times New Roman"/>
        </w:rPr>
      </w:pPr>
    </w:p>
    <w:p w14:paraId="694EB4FE" w14:textId="77777777" w:rsidR="00D15122" w:rsidRPr="003E37B0" w:rsidRDefault="009B0756" w:rsidP="0033630D">
      <w:pPr>
        <w:pStyle w:val="BodyText"/>
        <w:widowControl/>
        <w:ind w:left="0"/>
      </w:pPr>
      <w:r w:rsidRPr="003E37B0">
        <w:t xml:space="preserve">The side effects listed below were seen when </w:t>
      </w:r>
      <w:r w:rsidR="00837DF8" w:rsidRPr="003E37B0">
        <w:t>b</w:t>
      </w:r>
      <w:r w:rsidR="00007842" w:rsidRPr="003E37B0">
        <w:t>evacizumab</w:t>
      </w:r>
      <w:r w:rsidRPr="003E37B0">
        <w:t xml:space="preserve"> was given together with chemotherapy. This does not necessarily mean that these side effects were strictly caused by </w:t>
      </w:r>
      <w:r w:rsidR="00837DF8" w:rsidRPr="003E37B0">
        <w:t>b</w:t>
      </w:r>
      <w:r w:rsidR="00007842" w:rsidRPr="003E37B0">
        <w:t>evacizumab</w:t>
      </w:r>
      <w:r w:rsidRPr="003E37B0">
        <w:t>.</w:t>
      </w:r>
    </w:p>
    <w:p w14:paraId="0B826040" w14:textId="77777777" w:rsidR="00D15122" w:rsidRPr="003E37B0" w:rsidRDefault="00D15122" w:rsidP="0033630D">
      <w:pPr>
        <w:widowControl/>
        <w:rPr>
          <w:rFonts w:ascii="Times New Roman" w:eastAsia="Times New Roman" w:hAnsi="Times New Roman"/>
        </w:rPr>
      </w:pPr>
    </w:p>
    <w:p w14:paraId="23B320EA" w14:textId="77777777" w:rsidR="00D15122" w:rsidRPr="003E37B0" w:rsidRDefault="009B0756" w:rsidP="0033630D">
      <w:pPr>
        <w:pStyle w:val="Heading1"/>
        <w:keepNext/>
        <w:widowControl/>
        <w:spacing w:line="250" w:lineRule="exact"/>
        <w:ind w:left="0"/>
        <w:rPr>
          <w:bCs w:val="0"/>
        </w:rPr>
      </w:pPr>
      <w:r w:rsidRPr="003E37B0">
        <w:t>Allergic reactions</w:t>
      </w:r>
    </w:p>
    <w:p w14:paraId="2A02642F" w14:textId="53A7D7A5" w:rsidR="00D15122" w:rsidRPr="003E37B0" w:rsidRDefault="009B0756" w:rsidP="0033630D">
      <w:pPr>
        <w:pStyle w:val="BodyText"/>
        <w:keepNext/>
        <w:widowControl/>
        <w:ind w:left="0"/>
      </w:pPr>
      <w:r w:rsidRPr="003E37B0">
        <w:t>If you have an allergic reaction, tell your doctor or a member of the medical staff straight away. The signs may include: difficulty in breathing or chest pain. You could also experience redness or flushing of the skin or a rash, chills and shivering, feeling sick (nausea) or being sick (vomiting)</w:t>
      </w:r>
      <w:r w:rsidR="00B60FEF">
        <w:t>, swelling, light</w:t>
      </w:r>
      <w:r w:rsidR="00A21369">
        <w:t>-</w:t>
      </w:r>
      <w:r w:rsidR="00B60FEF">
        <w:t>headedness, fast heartbeat and loss of consciousness</w:t>
      </w:r>
      <w:r w:rsidRPr="003E37B0">
        <w:t>.</w:t>
      </w:r>
    </w:p>
    <w:p w14:paraId="38CA3B3D" w14:textId="77777777" w:rsidR="00D15122" w:rsidRPr="003E37B0" w:rsidRDefault="00D15122" w:rsidP="0033630D">
      <w:pPr>
        <w:widowControl/>
        <w:rPr>
          <w:rFonts w:ascii="Times New Roman" w:eastAsia="Times New Roman" w:hAnsi="Times New Roman"/>
        </w:rPr>
      </w:pPr>
    </w:p>
    <w:p w14:paraId="414F56AC" w14:textId="77777777" w:rsidR="00D15122" w:rsidRPr="003E37B0" w:rsidRDefault="009B0756" w:rsidP="0033630D">
      <w:pPr>
        <w:pStyle w:val="Heading1"/>
        <w:keepNext/>
        <w:widowControl/>
        <w:ind w:left="0"/>
        <w:rPr>
          <w:bCs w:val="0"/>
        </w:rPr>
      </w:pPr>
      <w:r w:rsidRPr="003E37B0">
        <w:t>You should seek help immediately if you suffer from any of the below mentioned side effects.</w:t>
      </w:r>
    </w:p>
    <w:p w14:paraId="1BBCD137" w14:textId="77777777" w:rsidR="00D15122" w:rsidRPr="003E37B0" w:rsidRDefault="00D15122" w:rsidP="0033630D">
      <w:pPr>
        <w:keepNext/>
        <w:widowControl/>
        <w:rPr>
          <w:rFonts w:ascii="Times New Roman" w:eastAsia="Times New Roman" w:hAnsi="Times New Roman"/>
          <w:bCs/>
        </w:rPr>
      </w:pPr>
    </w:p>
    <w:p w14:paraId="35B2DE75" w14:textId="77777777" w:rsidR="00D15122" w:rsidRPr="003E37B0" w:rsidRDefault="009B0756" w:rsidP="0033630D">
      <w:pPr>
        <w:pStyle w:val="BodyText"/>
        <w:keepNext/>
        <w:widowControl/>
        <w:ind w:left="0"/>
      </w:pPr>
      <w:r w:rsidRPr="003E37B0">
        <w:t xml:space="preserve">Severe side effects, which may be </w:t>
      </w:r>
      <w:r w:rsidRPr="003E37B0">
        <w:rPr>
          <w:b/>
        </w:rPr>
        <w:t>very common</w:t>
      </w:r>
      <w:r w:rsidRPr="003E37B0">
        <w:t xml:space="preserve"> (</w:t>
      </w:r>
      <w:r w:rsidR="00874DF8" w:rsidRPr="00802ABE">
        <w:t>may affect more than 1 in 10 people</w:t>
      </w:r>
      <w:r w:rsidRPr="003E37B0">
        <w:t>), include:</w:t>
      </w:r>
    </w:p>
    <w:p w14:paraId="2A0D002D" w14:textId="77777777" w:rsidR="00D15122" w:rsidRPr="003E37B0" w:rsidRDefault="009B0756" w:rsidP="00B74CA8">
      <w:pPr>
        <w:pStyle w:val="BodyText"/>
        <w:widowControl/>
        <w:numPr>
          <w:ilvl w:val="0"/>
          <w:numId w:val="40"/>
        </w:numPr>
      </w:pPr>
      <w:r w:rsidRPr="003E37B0">
        <w:t>high blood pressure,</w:t>
      </w:r>
    </w:p>
    <w:p w14:paraId="4FCC97BD" w14:textId="77777777" w:rsidR="00D15122" w:rsidRPr="003E37B0" w:rsidRDefault="009B0756" w:rsidP="00B74CA8">
      <w:pPr>
        <w:pStyle w:val="BodyText"/>
        <w:widowControl/>
        <w:numPr>
          <w:ilvl w:val="0"/>
          <w:numId w:val="40"/>
        </w:numPr>
      </w:pPr>
      <w:r w:rsidRPr="003E37B0">
        <w:lastRenderedPageBreak/>
        <w:t>feeling of numbness or tingling in hands or feet,</w:t>
      </w:r>
    </w:p>
    <w:p w14:paraId="76E5FBE2" w14:textId="77777777" w:rsidR="00D15122" w:rsidRPr="003E37B0" w:rsidRDefault="009B0756" w:rsidP="00B74CA8">
      <w:pPr>
        <w:pStyle w:val="BodyText"/>
        <w:widowControl/>
        <w:numPr>
          <w:ilvl w:val="0"/>
          <w:numId w:val="40"/>
        </w:numPr>
      </w:pPr>
      <w:r w:rsidRPr="003E37B0">
        <w:t>decreased number of cells in the blood, including white cells that help to fight against infections (this may be accompanied by fever), and cells that help the blood to clot,</w:t>
      </w:r>
    </w:p>
    <w:p w14:paraId="6FFCFF37" w14:textId="77777777" w:rsidR="00D15122" w:rsidRPr="003E37B0" w:rsidRDefault="009B0756" w:rsidP="00B74CA8">
      <w:pPr>
        <w:pStyle w:val="BodyText"/>
        <w:widowControl/>
        <w:numPr>
          <w:ilvl w:val="0"/>
          <w:numId w:val="40"/>
        </w:numPr>
      </w:pPr>
      <w:r w:rsidRPr="003E37B0">
        <w:t>feeling weak and having no energy,</w:t>
      </w:r>
    </w:p>
    <w:p w14:paraId="57D7D365" w14:textId="77777777" w:rsidR="00D15122" w:rsidRPr="003E37B0" w:rsidRDefault="009B0756" w:rsidP="00B74CA8">
      <w:pPr>
        <w:pStyle w:val="BodyText"/>
        <w:widowControl/>
        <w:numPr>
          <w:ilvl w:val="0"/>
          <w:numId w:val="40"/>
        </w:numPr>
      </w:pPr>
      <w:r w:rsidRPr="003E37B0">
        <w:t>tiredness,</w:t>
      </w:r>
    </w:p>
    <w:p w14:paraId="0DD5B19F" w14:textId="77777777" w:rsidR="00D15122" w:rsidRPr="003E37B0" w:rsidRDefault="009B0756" w:rsidP="00B74CA8">
      <w:pPr>
        <w:pStyle w:val="BodyText"/>
        <w:widowControl/>
        <w:numPr>
          <w:ilvl w:val="0"/>
          <w:numId w:val="40"/>
        </w:numPr>
      </w:pPr>
      <w:r w:rsidRPr="003E37B0">
        <w:t>diarrhoea, nausea, vomiting and abdominal pain.</w:t>
      </w:r>
    </w:p>
    <w:p w14:paraId="5A0BD1C3" w14:textId="77777777" w:rsidR="00D15122" w:rsidRPr="003E37B0" w:rsidRDefault="00D15122" w:rsidP="0033630D">
      <w:pPr>
        <w:widowControl/>
        <w:rPr>
          <w:rFonts w:ascii="Times New Roman" w:eastAsia="Times New Roman" w:hAnsi="Times New Roman"/>
        </w:rPr>
      </w:pPr>
    </w:p>
    <w:p w14:paraId="127B1E1A" w14:textId="77777777" w:rsidR="00D15122" w:rsidRPr="003E37B0" w:rsidRDefault="009B0756" w:rsidP="0033630D">
      <w:pPr>
        <w:pStyle w:val="BodyText"/>
        <w:keepNext/>
        <w:widowControl/>
        <w:spacing w:line="252" w:lineRule="exact"/>
        <w:ind w:left="0"/>
      </w:pPr>
      <w:r w:rsidRPr="003E37B0">
        <w:t xml:space="preserve">Severe side effects, which may be </w:t>
      </w:r>
      <w:r w:rsidRPr="003E37B0">
        <w:rPr>
          <w:b/>
        </w:rPr>
        <w:t>common</w:t>
      </w:r>
      <w:r w:rsidRPr="003E37B0">
        <w:t xml:space="preserve"> (</w:t>
      </w:r>
      <w:r w:rsidR="00874DF8" w:rsidRPr="00802ABE">
        <w:t>may affect up to 1 in 10 people</w:t>
      </w:r>
      <w:r w:rsidRPr="003E37B0">
        <w:t>), include:</w:t>
      </w:r>
    </w:p>
    <w:p w14:paraId="183E9361" w14:textId="77777777" w:rsidR="00D15122" w:rsidRPr="003E37B0" w:rsidRDefault="009B0756" w:rsidP="00B74CA8">
      <w:pPr>
        <w:pStyle w:val="BodyText"/>
        <w:widowControl/>
        <w:numPr>
          <w:ilvl w:val="0"/>
          <w:numId w:val="41"/>
        </w:numPr>
      </w:pPr>
      <w:r w:rsidRPr="003E37B0">
        <w:t>perforation of the gut,</w:t>
      </w:r>
    </w:p>
    <w:p w14:paraId="33A8B21A" w14:textId="77777777" w:rsidR="00D15122" w:rsidRPr="003E37B0" w:rsidRDefault="009B0756" w:rsidP="00B74CA8">
      <w:pPr>
        <w:pStyle w:val="BodyText"/>
        <w:widowControl/>
        <w:numPr>
          <w:ilvl w:val="0"/>
          <w:numId w:val="41"/>
        </w:numPr>
      </w:pPr>
      <w:r w:rsidRPr="003E37B0">
        <w:t>bleeding, including bleeding in the lungs in patients with non-small cell lung cancer,</w:t>
      </w:r>
    </w:p>
    <w:p w14:paraId="69C55C52" w14:textId="77777777" w:rsidR="00D15122" w:rsidRPr="003E37B0" w:rsidRDefault="009B0756" w:rsidP="00B74CA8">
      <w:pPr>
        <w:pStyle w:val="BodyText"/>
        <w:widowControl/>
        <w:numPr>
          <w:ilvl w:val="0"/>
          <w:numId w:val="41"/>
        </w:numPr>
      </w:pPr>
      <w:r w:rsidRPr="003E37B0">
        <w:t>blocking of the arteries by a blood clot,</w:t>
      </w:r>
    </w:p>
    <w:p w14:paraId="53739D90" w14:textId="77777777" w:rsidR="00D15122" w:rsidRPr="003E37B0" w:rsidRDefault="009B0756" w:rsidP="00B74CA8">
      <w:pPr>
        <w:pStyle w:val="BodyText"/>
        <w:widowControl/>
        <w:numPr>
          <w:ilvl w:val="0"/>
          <w:numId w:val="41"/>
        </w:numPr>
      </w:pPr>
      <w:r w:rsidRPr="003E37B0">
        <w:t>blocking of the veins by a blood clot,</w:t>
      </w:r>
    </w:p>
    <w:p w14:paraId="15708D1C" w14:textId="77777777" w:rsidR="00D15122" w:rsidRPr="003E37B0" w:rsidRDefault="009B0756" w:rsidP="00B74CA8">
      <w:pPr>
        <w:pStyle w:val="BodyText"/>
        <w:widowControl/>
        <w:numPr>
          <w:ilvl w:val="0"/>
          <w:numId w:val="41"/>
        </w:numPr>
      </w:pPr>
      <w:r w:rsidRPr="003E37B0">
        <w:t>blocking of the blood vessels of the lungs by a blood clot,</w:t>
      </w:r>
    </w:p>
    <w:p w14:paraId="19E21EF3" w14:textId="77777777" w:rsidR="00D15122" w:rsidRPr="003E37B0" w:rsidRDefault="009B0756" w:rsidP="00B74CA8">
      <w:pPr>
        <w:pStyle w:val="BodyText"/>
        <w:widowControl/>
        <w:numPr>
          <w:ilvl w:val="0"/>
          <w:numId w:val="41"/>
        </w:numPr>
      </w:pPr>
      <w:r w:rsidRPr="003E37B0">
        <w:t>blocking of the veins of the legs by a blood clot,</w:t>
      </w:r>
    </w:p>
    <w:p w14:paraId="12CA1776" w14:textId="77777777" w:rsidR="00D15122" w:rsidRPr="003E37B0" w:rsidRDefault="009B0756" w:rsidP="00B74CA8">
      <w:pPr>
        <w:pStyle w:val="BodyText"/>
        <w:widowControl/>
        <w:numPr>
          <w:ilvl w:val="0"/>
          <w:numId w:val="41"/>
        </w:numPr>
      </w:pPr>
      <w:r w:rsidRPr="003E37B0">
        <w:t>heart failure,</w:t>
      </w:r>
    </w:p>
    <w:p w14:paraId="6DF2D2C5" w14:textId="77777777" w:rsidR="00D15122" w:rsidRPr="003E37B0" w:rsidRDefault="009B0756" w:rsidP="00B74CA8">
      <w:pPr>
        <w:pStyle w:val="BodyText"/>
        <w:widowControl/>
        <w:numPr>
          <w:ilvl w:val="0"/>
          <w:numId w:val="41"/>
        </w:numPr>
      </w:pPr>
      <w:r w:rsidRPr="003E37B0">
        <w:t>problems with wound healing after surgery,</w:t>
      </w:r>
    </w:p>
    <w:p w14:paraId="178CC5A8" w14:textId="77777777" w:rsidR="00D15122" w:rsidRPr="003E37B0" w:rsidRDefault="009B0756" w:rsidP="00B74CA8">
      <w:pPr>
        <w:pStyle w:val="BodyText"/>
        <w:widowControl/>
        <w:numPr>
          <w:ilvl w:val="0"/>
          <w:numId w:val="41"/>
        </w:numPr>
      </w:pPr>
      <w:r w:rsidRPr="003E37B0">
        <w:t>redness, peeling, tenderness, pain, or blistering on the fingers or feet,</w:t>
      </w:r>
    </w:p>
    <w:p w14:paraId="0E877BB3" w14:textId="77777777" w:rsidR="00D15122" w:rsidRPr="003E37B0" w:rsidRDefault="009B0756" w:rsidP="00B74CA8">
      <w:pPr>
        <w:pStyle w:val="BodyText"/>
        <w:widowControl/>
        <w:numPr>
          <w:ilvl w:val="0"/>
          <w:numId w:val="41"/>
        </w:numPr>
      </w:pPr>
      <w:r w:rsidRPr="003E37B0">
        <w:t>decreased number of red cells in the blood,</w:t>
      </w:r>
    </w:p>
    <w:p w14:paraId="7EA1484E" w14:textId="77777777" w:rsidR="00D15122" w:rsidRPr="003E37B0" w:rsidRDefault="009B0756" w:rsidP="00B74CA8">
      <w:pPr>
        <w:pStyle w:val="BodyText"/>
        <w:widowControl/>
        <w:numPr>
          <w:ilvl w:val="0"/>
          <w:numId w:val="41"/>
        </w:numPr>
      </w:pPr>
      <w:r w:rsidRPr="003E37B0">
        <w:t>lack of energy,</w:t>
      </w:r>
    </w:p>
    <w:p w14:paraId="0C5FE714" w14:textId="77777777" w:rsidR="0011317F" w:rsidRPr="003E37B0" w:rsidRDefault="009B0756" w:rsidP="00B74CA8">
      <w:pPr>
        <w:pStyle w:val="BodyText"/>
        <w:widowControl/>
        <w:numPr>
          <w:ilvl w:val="0"/>
          <w:numId w:val="41"/>
        </w:numPr>
      </w:pPr>
      <w:r w:rsidRPr="003E37B0">
        <w:t>stomach and intestinal disorder,</w:t>
      </w:r>
      <w:r w:rsidR="00837DF8" w:rsidRPr="003E37B0">
        <w:t xml:space="preserve"> </w:t>
      </w:r>
    </w:p>
    <w:p w14:paraId="56309ECA" w14:textId="77777777" w:rsidR="00D15122" w:rsidRPr="003E37B0" w:rsidRDefault="009B0756" w:rsidP="00B74CA8">
      <w:pPr>
        <w:pStyle w:val="BodyText"/>
        <w:widowControl/>
        <w:numPr>
          <w:ilvl w:val="0"/>
          <w:numId w:val="41"/>
        </w:numPr>
      </w:pPr>
      <w:r w:rsidRPr="003E37B0">
        <w:t>muscle and joint pain, muscular weakness,</w:t>
      </w:r>
    </w:p>
    <w:p w14:paraId="224891E3" w14:textId="77777777" w:rsidR="00D15122" w:rsidRPr="003E37B0" w:rsidRDefault="009B0756" w:rsidP="00B74CA8">
      <w:pPr>
        <w:pStyle w:val="BodyText"/>
        <w:widowControl/>
        <w:numPr>
          <w:ilvl w:val="0"/>
          <w:numId w:val="41"/>
        </w:numPr>
      </w:pPr>
      <w:r w:rsidRPr="003E37B0">
        <w:t>dry mouth in combination with thirst and/or reduced or darkened urine,</w:t>
      </w:r>
    </w:p>
    <w:p w14:paraId="55117786" w14:textId="77777777" w:rsidR="00D15122" w:rsidRPr="003E37B0" w:rsidRDefault="009B0756" w:rsidP="00B74CA8">
      <w:pPr>
        <w:pStyle w:val="BodyText"/>
        <w:widowControl/>
        <w:numPr>
          <w:ilvl w:val="0"/>
          <w:numId w:val="41"/>
        </w:numPr>
      </w:pPr>
      <w:r w:rsidRPr="003E37B0">
        <w:t>inflammation of the moist lining of mouth and gut, lungs and air passages, reproductive, and urinary tracts,</w:t>
      </w:r>
    </w:p>
    <w:p w14:paraId="1A232327" w14:textId="77777777" w:rsidR="00D15122" w:rsidRPr="003E37B0" w:rsidRDefault="009B0756" w:rsidP="00B74CA8">
      <w:pPr>
        <w:pStyle w:val="BodyText"/>
        <w:widowControl/>
        <w:numPr>
          <w:ilvl w:val="0"/>
          <w:numId w:val="41"/>
        </w:numPr>
      </w:pPr>
      <w:r w:rsidRPr="003E37B0">
        <w:t>sores in the mouth and the tube from the mouth to the stomach, which may be painful and cause difficulty swallowing,</w:t>
      </w:r>
    </w:p>
    <w:p w14:paraId="51084FFB" w14:textId="77777777" w:rsidR="00D15122" w:rsidRPr="003E37B0" w:rsidRDefault="009B0756" w:rsidP="00B74CA8">
      <w:pPr>
        <w:pStyle w:val="BodyText"/>
        <w:widowControl/>
        <w:numPr>
          <w:ilvl w:val="0"/>
          <w:numId w:val="41"/>
        </w:numPr>
      </w:pPr>
      <w:r w:rsidRPr="003E37B0">
        <w:t>pain, including headache, back pain and pain in the pelvis and anal regions,</w:t>
      </w:r>
    </w:p>
    <w:p w14:paraId="46F12E98" w14:textId="77777777" w:rsidR="00D15122" w:rsidRPr="003E37B0" w:rsidRDefault="009B0756" w:rsidP="00B74CA8">
      <w:pPr>
        <w:pStyle w:val="BodyText"/>
        <w:widowControl/>
        <w:numPr>
          <w:ilvl w:val="0"/>
          <w:numId w:val="41"/>
        </w:numPr>
      </w:pPr>
      <w:r w:rsidRPr="003E37B0">
        <w:t>localised pus collection,</w:t>
      </w:r>
    </w:p>
    <w:p w14:paraId="2D9551F7" w14:textId="77777777" w:rsidR="00D15122" w:rsidRPr="003E37B0" w:rsidRDefault="009B0756" w:rsidP="00B74CA8">
      <w:pPr>
        <w:pStyle w:val="BodyText"/>
        <w:widowControl/>
        <w:numPr>
          <w:ilvl w:val="0"/>
          <w:numId w:val="41"/>
        </w:numPr>
      </w:pPr>
      <w:r w:rsidRPr="003E37B0">
        <w:t>infection, and in particular infection in the blood or bladder,</w:t>
      </w:r>
    </w:p>
    <w:p w14:paraId="547634EA" w14:textId="77777777" w:rsidR="00D15122" w:rsidRPr="003E37B0" w:rsidRDefault="009B0756" w:rsidP="00B74CA8">
      <w:pPr>
        <w:pStyle w:val="BodyText"/>
        <w:widowControl/>
        <w:numPr>
          <w:ilvl w:val="0"/>
          <w:numId w:val="41"/>
        </w:numPr>
      </w:pPr>
      <w:r w:rsidRPr="003E37B0">
        <w:t>reduced blood supply to the brain or stroke,</w:t>
      </w:r>
    </w:p>
    <w:p w14:paraId="55D8DA16" w14:textId="77777777" w:rsidR="00D15122" w:rsidRPr="003E37B0" w:rsidRDefault="009B0756" w:rsidP="00B74CA8">
      <w:pPr>
        <w:pStyle w:val="BodyText"/>
        <w:widowControl/>
        <w:numPr>
          <w:ilvl w:val="0"/>
          <w:numId w:val="41"/>
        </w:numPr>
      </w:pPr>
      <w:r w:rsidRPr="003E37B0">
        <w:t>sleepiness,</w:t>
      </w:r>
    </w:p>
    <w:p w14:paraId="7B33591A" w14:textId="77777777" w:rsidR="00D15122" w:rsidRPr="003E37B0" w:rsidRDefault="009B0756" w:rsidP="00B74CA8">
      <w:pPr>
        <w:pStyle w:val="BodyText"/>
        <w:widowControl/>
        <w:numPr>
          <w:ilvl w:val="0"/>
          <w:numId w:val="41"/>
        </w:numPr>
      </w:pPr>
      <w:r w:rsidRPr="003E37B0">
        <w:t>nose bleed,</w:t>
      </w:r>
    </w:p>
    <w:p w14:paraId="7BEE35D9" w14:textId="77777777" w:rsidR="00D15122" w:rsidRPr="003E37B0" w:rsidRDefault="009B0756" w:rsidP="00B74CA8">
      <w:pPr>
        <w:pStyle w:val="BodyText"/>
        <w:widowControl/>
        <w:numPr>
          <w:ilvl w:val="0"/>
          <w:numId w:val="41"/>
        </w:numPr>
      </w:pPr>
      <w:r w:rsidRPr="003E37B0">
        <w:t>increase in heart rate (pulse),</w:t>
      </w:r>
    </w:p>
    <w:p w14:paraId="7C94CC53" w14:textId="77777777" w:rsidR="00D15122" w:rsidRPr="003E37B0" w:rsidRDefault="009B0756" w:rsidP="00B74CA8">
      <w:pPr>
        <w:pStyle w:val="BodyText"/>
        <w:widowControl/>
        <w:numPr>
          <w:ilvl w:val="0"/>
          <w:numId w:val="41"/>
        </w:numPr>
      </w:pPr>
      <w:r w:rsidRPr="003E37B0">
        <w:t>blockage in the gut or bowel,</w:t>
      </w:r>
    </w:p>
    <w:p w14:paraId="736F8E26" w14:textId="77777777" w:rsidR="00D15122" w:rsidRPr="003E37B0" w:rsidRDefault="009B0756" w:rsidP="00B74CA8">
      <w:pPr>
        <w:pStyle w:val="BodyText"/>
        <w:widowControl/>
        <w:numPr>
          <w:ilvl w:val="0"/>
          <w:numId w:val="41"/>
        </w:numPr>
      </w:pPr>
      <w:r w:rsidRPr="003E37B0">
        <w:t>abnormal urine test (protein in the urine),</w:t>
      </w:r>
    </w:p>
    <w:p w14:paraId="19AD4DB4" w14:textId="77777777" w:rsidR="00D15122" w:rsidRPr="003E37B0" w:rsidRDefault="009B0756" w:rsidP="00B74CA8">
      <w:pPr>
        <w:pStyle w:val="BodyText"/>
        <w:widowControl/>
        <w:numPr>
          <w:ilvl w:val="0"/>
          <w:numId w:val="41"/>
        </w:numPr>
      </w:pPr>
      <w:r w:rsidRPr="003E37B0">
        <w:t>shortness of breath or low levels of oxygen in the blood,</w:t>
      </w:r>
    </w:p>
    <w:p w14:paraId="288ABCA5" w14:textId="77777777" w:rsidR="00D15122" w:rsidRPr="003E37B0" w:rsidRDefault="009B0756" w:rsidP="00B74CA8">
      <w:pPr>
        <w:pStyle w:val="BodyText"/>
        <w:widowControl/>
        <w:numPr>
          <w:ilvl w:val="0"/>
          <w:numId w:val="41"/>
        </w:numPr>
      </w:pPr>
      <w:r w:rsidRPr="003E37B0">
        <w:t>infections of the skin or deeper layers under the skin,</w:t>
      </w:r>
    </w:p>
    <w:p w14:paraId="6D73E001" w14:textId="77777777" w:rsidR="00D15122" w:rsidRDefault="009B0756" w:rsidP="00B74CA8">
      <w:pPr>
        <w:pStyle w:val="BodyText"/>
        <w:widowControl/>
        <w:numPr>
          <w:ilvl w:val="0"/>
          <w:numId w:val="41"/>
        </w:numPr>
      </w:pPr>
      <w:r w:rsidRPr="003E37B0">
        <w:t>fistula: abnormal tube-like connection between internal organs and skin or other tissues that are not normally connected, including connections between vagina and the gut in patients with cervical cancer.</w:t>
      </w:r>
    </w:p>
    <w:p w14:paraId="11656CF1" w14:textId="77777777" w:rsidR="00267B36" w:rsidRPr="003E37B0" w:rsidRDefault="00267B36" w:rsidP="00B74CA8">
      <w:pPr>
        <w:pStyle w:val="BodyText"/>
        <w:widowControl/>
        <w:numPr>
          <w:ilvl w:val="0"/>
          <w:numId w:val="41"/>
        </w:numPr>
      </w:pPr>
      <w:r w:rsidRPr="003E37B0">
        <w:t xml:space="preserve">allergic reactions (the signs may include </w:t>
      </w:r>
      <w:r w:rsidR="00223369" w:rsidRPr="003E37B0">
        <w:t xml:space="preserve">breathing </w:t>
      </w:r>
      <w:r w:rsidRPr="003E37B0">
        <w:t>difficulty, facial redness, rash, low blood pressure or high blood pressure, low oxygen in your blood, chest pain, or nausea/vomiting)</w:t>
      </w:r>
      <w:r w:rsidR="00223369">
        <w:t>.</w:t>
      </w:r>
    </w:p>
    <w:p w14:paraId="7B1126A6" w14:textId="77777777" w:rsidR="00D15122" w:rsidRDefault="00D15122" w:rsidP="0033630D">
      <w:pPr>
        <w:widowControl/>
        <w:rPr>
          <w:rFonts w:ascii="Times New Roman" w:eastAsia="Times New Roman" w:hAnsi="Times New Roman"/>
        </w:rPr>
      </w:pPr>
    </w:p>
    <w:p w14:paraId="5C04AAFC" w14:textId="421EEE1E" w:rsidR="00267B36" w:rsidRDefault="00267B36" w:rsidP="0033630D">
      <w:pPr>
        <w:widowControl/>
        <w:rPr>
          <w:rFonts w:ascii="Times New Roman" w:hAnsi="Times New Roman"/>
        </w:rPr>
      </w:pPr>
      <w:r w:rsidRPr="00F30FCA">
        <w:rPr>
          <w:rFonts w:ascii="Times New Roman" w:hAnsi="Times New Roman"/>
        </w:rPr>
        <w:t>Severe side effects</w:t>
      </w:r>
      <w:r>
        <w:rPr>
          <w:rFonts w:ascii="Times New Roman" w:hAnsi="Times New Roman"/>
        </w:rPr>
        <w:t>, which</w:t>
      </w:r>
      <w:r w:rsidRPr="00F30FCA">
        <w:rPr>
          <w:rFonts w:ascii="Times New Roman" w:hAnsi="Times New Roman"/>
        </w:rPr>
        <w:t xml:space="preserve"> </w:t>
      </w:r>
      <w:r>
        <w:rPr>
          <w:rFonts w:ascii="Times New Roman" w:hAnsi="Times New Roman"/>
        </w:rPr>
        <w:t xml:space="preserve">may be </w:t>
      </w:r>
      <w:r w:rsidRPr="00F30FCA">
        <w:rPr>
          <w:rFonts w:ascii="Times New Roman" w:hAnsi="Times New Roman"/>
          <w:b/>
          <w:bCs/>
        </w:rPr>
        <w:t>rare</w:t>
      </w:r>
      <w:r>
        <w:rPr>
          <w:rFonts w:ascii="Times New Roman" w:hAnsi="Times New Roman"/>
        </w:rPr>
        <w:t xml:space="preserve"> (</w:t>
      </w:r>
      <w:r w:rsidR="007A23F8">
        <w:rPr>
          <w:rFonts w:ascii="Times New Roman" w:hAnsi="Times New Roman"/>
        </w:rPr>
        <w:t xml:space="preserve">may </w:t>
      </w:r>
      <w:r>
        <w:rPr>
          <w:rFonts w:ascii="Times New Roman" w:hAnsi="Times New Roman"/>
        </w:rPr>
        <w:t xml:space="preserve">affect </w:t>
      </w:r>
      <w:r w:rsidR="00841989">
        <w:rPr>
          <w:rFonts w:ascii="Times New Roman" w:hAnsi="Times New Roman"/>
        </w:rPr>
        <w:t xml:space="preserve">up to </w:t>
      </w:r>
      <w:r>
        <w:rPr>
          <w:rFonts w:ascii="Times New Roman" w:hAnsi="Times New Roman"/>
        </w:rPr>
        <w:t xml:space="preserve">1 </w:t>
      </w:r>
      <w:r w:rsidR="00223369">
        <w:rPr>
          <w:rFonts w:ascii="Times New Roman" w:hAnsi="Times New Roman"/>
        </w:rPr>
        <w:t>in 1</w:t>
      </w:r>
      <w:r w:rsidR="00F64D9E">
        <w:rPr>
          <w:rFonts w:ascii="Times New Roman" w:hAnsi="Times New Roman"/>
        </w:rPr>
        <w:t> </w:t>
      </w:r>
      <w:r w:rsidR="00223369">
        <w:rPr>
          <w:rFonts w:ascii="Times New Roman" w:hAnsi="Times New Roman"/>
        </w:rPr>
        <w:t>000</w:t>
      </w:r>
      <w:r w:rsidR="00BF20E8">
        <w:rPr>
          <w:rFonts w:ascii="Times New Roman" w:hAnsi="Times New Roman"/>
        </w:rPr>
        <w:t xml:space="preserve"> </w:t>
      </w:r>
      <w:r w:rsidR="00EF0559">
        <w:rPr>
          <w:rFonts w:ascii="Times New Roman" w:hAnsi="Times New Roman"/>
        </w:rPr>
        <w:t>people</w:t>
      </w:r>
      <w:r>
        <w:rPr>
          <w:rFonts w:ascii="Times New Roman" w:hAnsi="Times New Roman"/>
        </w:rPr>
        <w:t>), include:</w:t>
      </w:r>
    </w:p>
    <w:p w14:paraId="3A2068FA" w14:textId="47DFDDB3" w:rsidR="00267B36" w:rsidRPr="00267B36" w:rsidRDefault="00267B36" w:rsidP="00B74CA8">
      <w:pPr>
        <w:widowControl/>
        <w:numPr>
          <w:ilvl w:val="0"/>
          <w:numId w:val="42"/>
        </w:numPr>
        <w:rPr>
          <w:rFonts w:ascii="Times New Roman" w:hAnsi="Times New Roman"/>
          <w:bCs/>
        </w:rPr>
      </w:pPr>
      <w:r>
        <w:rPr>
          <w:rFonts w:ascii="Times New Roman" w:eastAsia="Times New Roman" w:hAnsi="Times New Roman"/>
        </w:rPr>
        <w:t xml:space="preserve">sudden, </w:t>
      </w:r>
      <w:r w:rsidRPr="00F30FCA">
        <w:rPr>
          <w:rFonts w:ascii="Times New Roman" w:hAnsi="Times New Roman"/>
          <w:bCs/>
        </w:rPr>
        <w:t>severe allergic reaction with breathing difficulty, swelling, light</w:t>
      </w:r>
      <w:r w:rsidR="00B84C56">
        <w:t>-</w:t>
      </w:r>
      <w:r w:rsidRPr="00F30FCA">
        <w:rPr>
          <w:rFonts w:ascii="Times New Roman" w:hAnsi="Times New Roman"/>
          <w:bCs/>
        </w:rPr>
        <w:t>headedness, fast heartbeat, sweating and loss of consciousness (anaphylactic shock).</w:t>
      </w:r>
    </w:p>
    <w:p w14:paraId="08681A16" w14:textId="77777777" w:rsidR="00267B36" w:rsidRPr="003E37B0" w:rsidRDefault="00267B36" w:rsidP="00267B36">
      <w:pPr>
        <w:widowControl/>
        <w:rPr>
          <w:rFonts w:ascii="Times New Roman" w:eastAsia="Times New Roman" w:hAnsi="Times New Roman"/>
        </w:rPr>
      </w:pPr>
    </w:p>
    <w:p w14:paraId="1CBD7A9D" w14:textId="77777777" w:rsidR="00D15122" w:rsidRPr="003E37B0" w:rsidRDefault="009B0756" w:rsidP="0033630D">
      <w:pPr>
        <w:pStyle w:val="BodyText"/>
        <w:keepNext/>
        <w:widowControl/>
        <w:ind w:left="0"/>
      </w:pPr>
      <w:r w:rsidRPr="003E37B0">
        <w:t xml:space="preserve">Severe side effects of </w:t>
      </w:r>
      <w:r w:rsidRPr="003E37B0">
        <w:rPr>
          <w:b/>
        </w:rPr>
        <w:t>unknown</w:t>
      </w:r>
      <w:r w:rsidRPr="003E37B0">
        <w:t xml:space="preserve"> frequency (frequency cannot be estimated from the available data), include:</w:t>
      </w:r>
    </w:p>
    <w:p w14:paraId="2C158A7D" w14:textId="77777777" w:rsidR="00D15122" w:rsidRPr="003E37B0" w:rsidRDefault="009B0756" w:rsidP="00B74CA8">
      <w:pPr>
        <w:pStyle w:val="BodyText"/>
        <w:widowControl/>
        <w:numPr>
          <w:ilvl w:val="0"/>
          <w:numId w:val="43"/>
        </w:numPr>
      </w:pPr>
      <w:r w:rsidRPr="003E37B0">
        <w:t>serious infections of the skin or deeper layers under the skin, especially if you had holes in the gut wall or problems with wound healing,</w:t>
      </w:r>
    </w:p>
    <w:p w14:paraId="1ECC6BAF" w14:textId="77777777" w:rsidR="00D15122" w:rsidRPr="003E37B0" w:rsidRDefault="009B0756" w:rsidP="00B74CA8">
      <w:pPr>
        <w:pStyle w:val="BodyText"/>
        <w:widowControl/>
        <w:numPr>
          <w:ilvl w:val="0"/>
          <w:numId w:val="43"/>
        </w:numPr>
      </w:pPr>
      <w:r w:rsidRPr="003E37B0">
        <w:t>a negative effect on a woman’s ability to have children (see the paragraphs below the list of side effects for further recommendations),</w:t>
      </w:r>
    </w:p>
    <w:p w14:paraId="234BDCB0" w14:textId="77777777" w:rsidR="00D15122" w:rsidRPr="003E37B0" w:rsidRDefault="009B0756" w:rsidP="00B74CA8">
      <w:pPr>
        <w:pStyle w:val="BodyText"/>
        <w:widowControl/>
        <w:numPr>
          <w:ilvl w:val="0"/>
          <w:numId w:val="43"/>
        </w:numPr>
      </w:pPr>
      <w:r w:rsidRPr="003E37B0">
        <w:t>a brain condition with symptoms including seizures (fits), headache, confusion, and changes in vision (Posterior Reversible Encephalopathy Syndrome or PRES),</w:t>
      </w:r>
    </w:p>
    <w:p w14:paraId="305E03AF" w14:textId="77777777" w:rsidR="00D15122" w:rsidRDefault="009B0756" w:rsidP="00B74CA8">
      <w:pPr>
        <w:pStyle w:val="BodyText"/>
        <w:widowControl/>
        <w:numPr>
          <w:ilvl w:val="0"/>
          <w:numId w:val="43"/>
        </w:numPr>
      </w:pPr>
      <w:r w:rsidRPr="003E37B0">
        <w:t>symptoms that suggest changes in normal brain function (headaches, vision changes, confusion, or seizures), and high blood pressure,</w:t>
      </w:r>
    </w:p>
    <w:p w14:paraId="21C02FCF" w14:textId="77777777" w:rsidR="000950F0" w:rsidRPr="003E37B0" w:rsidRDefault="00655729" w:rsidP="00B74CA8">
      <w:pPr>
        <w:pStyle w:val="BodyText"/>
        <w:widowControl/>
        <w:numPr>
          <w:ilvl w:val="0"/>
          <w:numId w:val="43"/>
        </w:numPr>
      </w:pPr>
      <w:r>
        <w:lastRenderedPageBreak/>
        <w:t>a</w:t>
      </w:r>
      <w:r w:rsidR="000950F0">
        <w:t>n enlargement and weakening of a blood vessel wall or a tear in a blood vessel wall (aneurysms and artery dissections)</w:t>
      </w:r>
      <w:r w:rsidR="006C3522">
        <w:t>,</w:t>
      </w:r>
    </w:p>
    <w:p w14:paraId="64F6ECDE" w14:textId="77777777" w:rsidR="00D15122" w:rsidRPr="003E37B0" w:rsidRDefault="009B0756" w:rsidP="00B74CA8">
      <w:pPr>
        <w:pStyle w:val="BodyText"/>
        <w:widowControl/>
        <w:numPr>
          <w:ilvl w:val="0"/>
          <w:numId w:val="43"/>
        </w:numPr>
      </w:pPr>
      <w:r w:rsidRPr="003E37B0">
        <w:t>clogging of a very small blood vessel(s) in the kidney,</w:t>
      </w:r>
    </w:p>
    <w:p w14:paraId="6FE9E43A" w14:textId="77777777" w:rsidR="00D15122" w:rsidRPr="003E37B0" w:rsidRDefault="009B0756" w:rsidP="00B74CA8">
      <w:pPr>
        <w:pStyle w:val="BodyText"/>
        <w:widowControl/>
        <w:numPr>
          <w:ilvl w:val="0"/>
          <w:numId w:val="43"/>
        </w:numPr>
      </w:pPr>
      <w:r w:rsidRPr="003E37B0">
        <w:t>abnormally high blood pressure in the blood vessels of the lungs which makes the right side of the heart work harder than normal,</w:t>
      </w:r>
    </w:p>
    <w:p w14:paraId="7AE56E44" w14:textId="77777777" w:rsidR="00D15122" w:rsidRPr="003E37B0" w:rsidRDefault="009B0756" w:rsidP="00B74CA8">
      <w:pPr>
        <w:pStyle w:val="BodyText"/>
        <w:widowControl/>
        <w:numPr>
          <w:ilvl w:val="0"/>
          <w:numId w:val="43"/>
        </w:numPr>
      </w:pPr>
      <w:r w:rsidRPr="003E37B0">
        <w:t>a hole in the cartilage wall separating the nostrils of the nose,</w:t>
      </w:r>
    </w:p>
    <w:p w14:paraId="4EC427CE" w14:textId="77777777" w:rsidR="00D15122" w:rsidRPr="003E37B0" w:rsidRDefault="009B0756" w:rsidP="00B74CA8">
      <w:pPr>
        <w:pStyle w:val="BodyText"/>
        <w:widowControl/>
        <w:numPr>
          <w:ilvl w:val="0"/>
          <w:numId w:val="43"/>
        </w:numPr>
      </w:pPr>
      <w:r w:rsidRPr="003E37B0">
        <w:t>a hole in the stomach or intestines,</w:t>
      </w:r>
    </w:p>
    <w:p w14:paraId="5637E27A" w14:textId="77777777" w:rsidR="00D15122" w:rsidRPr="003E37B0" w:rsidRDefault="009B0756" w:rsidP="00B74CA8">
      <w:pPr>
        <w:pStyle w:val="BodyText"/>
        <w:widowControl/>
        <w:numPr>
          <w:ilvl w:val="0"/>
          <w:numId w:val="43"/>
        </w:numPr>
      </w:pPr>
      <w:r w:rsidRPr="003E37B0">
        <w:t>an open sore or hole in the lining of the stomach or small intestine (the signs may include abdominal pain, feeling bloated, black tarry stools or blood in your stools (faeces) or blood in your vomit),</w:t>
      </w:r>
    </w:p>
    <w:p w14:paraId="38F83797" w14:textId="77777777" w:rsidR="00D15122" w:rsidRPr="003E37B0" w:rsidRDefault="009B0756" w:rsidP="00B74CA8">
      <w:pPr>
        <w:pStyle w:val="BodyText"/>
        <w:widowControl/>
        <w:numPr>
          <w:ilvl w:val="0"/>
          <w:numId w:val="43"/>
        </w:numPr>
      </w:pPr>
      <w:r w:rsidRPr="003E37B0">
        <w:t>bleeding from the lower part of the large bowel,</w:t>
      </w:r>
    </w:p>
    <w:p w14:paraId="25796A75" w14:textId="77777777" w:rsidR="00D15122" w:rsidRPr="003E37B0" w:rsidRDefault="009B0756" w:rsidP="00B74CA8">
      <w:pPr>
        <w:pStyle w:val="BodyText"/>
        <w:widowControl/>
        <w:numPr>
          <w:ilvl w:val="0"/>
          <w:numId w:val="43"/>
        </w:numPr>
      </w:pPr>
      <w:r w:rsidRPr="003E37B0">
        <w:t>lesions in the gums with an exposed jaw bone that does not heal and may be associated with pain and inflammation of the surrounding tissue (see the paragraphs below the list of side effects for further recommendations),</w:t>
      </w:r>
    </w:p>
    <w:p w14:paraId="3DF5D2BC" w14:textId="77777777" w:rsidR="00CB0057" w:rsidRPr="003E37B0" w:rsidRDefault="009B0756" w:rsidP="00B74CA8">
      <w:pPr>
        <w:pStyle w:val="BodyText"/>
        <w:widowControl/>
        <w:numPr>
          <w:ilvl w:val="0"/>
          <w:numId w:val="43"/>
        </w:numPr>
      </w:pPr>
      <w:r w:rsidRPr="003E37B0">
        <w:t>hole in the gall bladder (symptoms and signs may include abdominal pain, fever, and nausea/vomiting).</w:t>
      </w:r>
    </w:p>
    <w:p w14:paraId="1AA25409" w14:textId="77777777" w:rsidR="00D15122" w:rsidRPr="003E37B0" w:rsidRDefault="00D15122" w:rsidP="0033630D">
      <w:pPr>
        <w:widowControl/>
        <w:rPr>
          <w:rFonts w:ascii="Times New Roman" w:eastAsia="Times New Roman" w:hAnsi="Times New Roman"/>
        </w:rPr>
      </w:pPr>
    </w:p>
    <w:p w14:paraId="607E99A9" w14:textId="77777777" w:rsidR="00D15122" w:rsidRPr="003E37B0" w:rsidRDefault="009B0756" w:rsidP="0033630D">
      <w:pPr>
        <w:pStyle w:val="Heading1"/>
        <w:keepNext/>
        <w:widowControl/>
        <w:ind w:left="0"/>
        <w:rPr>
          <w:b w:val="0"/>
          <w:bCs w:val="0"/>
        </w:rPr>
      </w:pPr>
      <w:r w:rsidRPr="003E37B0">
        <w:t>You should seek help as soon as possible if you suffer from any of the below mentioned side effects.</w:t>
      </w:r>
    </w:p>
    <w:p w14:paraId="73D9D1AA" w14:textId="77777777" w:rsidR="00D15122" w:rsidRPr="003E37B0" w:rsidRDefault="00D15122" w:rsidP="0033630D">
      <w:pPr>
        <w:keepNext/>
        <w:widowControl/>
        <w:rPr>
          <w:rFonts w:ascii="Times New Roman" w:eastAsia="Times New Roman" w:hAnsi="Times New Roman"/>
          <w:bCs/>
        </w:rPr>
      </w:pPr>
    </w:p>
    <w:p w14:paraId="064D6ED5" w14:textId="77777777" w:rsidR="00D15122" w:rsidRPr="003E37B0" w:rsidRDefault="009B0756" w:rsidP="0033630D">
      <w:pPr>
        <w:pStyle w:val="BodyText"/>
        <w:keepNext/>
        <w:widowControl/>
        <w:ind w:left="0"/>
      </w:pPr>
      <w:r w:rsidRPr="003E37B0">
        <w:rPr>
          <w:b/>
        </w:rPr>
        <w:t>Very common</w:t>
      </w:r>
      <w:r w:rsidRPr="003E37B0">
        <w:t xml:space="preserve"> (</w:t>
      </w:r>
      <w:r w:rsidR="00874DF8" w:rsidRPr="00802ABE">
        <w:t>may affect more than 1 in 10 people</w:t>
      </w:r>
      <w:r w:rsidRPr="003E37B0">
        <w:t>) side effects, which were not severe, include:</w:t>
      </w:r>
    </w:p>
    <w:p w14:paraId="63A18F75" w14:textId="77777777" w:rsidR="00D15122" w:rsidRPr="003E37B0" w:rsidRDefault="009B0756" w:rsidP="00B74CA8">
      <w:pPr>
        <w:pStyle w:val="BodyText"/>
        <w:widowControl/>
        <w:numPr>
          <w:ilvl w:val="0"/>
          <w:numId w:val="44"/>
        </w:numPr>
      </w:pPr>
      <w:r w:rsidRPr="003E37B0">
        <w:t>constipation,</w:t>
      </w:r>
    </w:p>
    <w:p w14:paraId="4809708B" w14:textId="77777777" w:rsidR="00D15122" w:rsidRPr="003E37B0" w:rsidRDefault="009B0756" w:rsidP="00B74CA8">
      <w:pPr>
        <w:pStyle w:val="BodyText"/>
        <w:widowControl/>
        <w:numPr>
          <w:ilvl w:val="0"/>
          <w:numId w:val="44"/>
        </w:numPr>
      </w:pPr>
      <w:r w:rsidRPr="003E37B0">
        <w:t>loss of appetite,</w:t>
      </w:r>
    </w:p>
    <w:p w14:paraId="2D2F53B2" w14:textId="77777777" w:rsidR="00D15122" w:rsidRPr="003E37B0" w:rsidRDefault="009B0756" w:rsidP="00B74CA8">
      <w:pPr>
        <w:pStyle w:val="BodyText"/>
        <w:widowControl/>
        <w:numPr>
          <w:ilvl w:val="0"/>
          <w:numId w:val="44"/>
        </w:numPr>
      </w:pPr>
      <w:r w:rsidRPr="003E37B0">
        <w:t>fever,</w:t>
      </w:r>
    </w:p>
    <w:p w14:paraId="0BAAAD48" w14:textId="77777777" w:rsidR="00D15122" w:rsidRPr="003E37B0" w:rsidRDefault="009B0756" w:rsidP="00B74CA8">
      <w:pPr>
        <w:pStyle w:val="BodyText"/>
        <w:widowControl/>
        <w:numPr>
          <w:ilvl w:val="0"/>
          <w:numId w:val="44"/>
        </w:numPr>
      </w:pPr>
      <w:r w:rsidRPr="003E37B0">
        <w:t>problems with the eyes (including increased production of tears),</w:t>
      </w:r>
    </w:p>
    <w:p w14:paraId="2DC65FED" w14:textId="77777777" w:rsidR="0011317F" w:rsidRPr="003E37B0" w:rsidRDefault="009B0756" w:rsidP="00B74CA8">
      <w:pPr>
        <w:pStyle w:val="BodyText"/>
        <w:widowControl/>
        <w:numPr>
          <w:ilvl w:val="0"/>
          <w:numId w:val="44"/>
        </w:numPr>
      </w:pPr>
      <w:r w:rsidRPr="003E37B0">
        <w:t>changes in speech,</w:t>
      </w:r>
    </w:p>
    <w:p w14:paraId="2E5AC67D" w14:textId="77777777" w:rsidR="00D15122" w:rsidRPr="003E37B0" w:rsidRDefault="009B0756" w:rsidP="00B74CA8">
      <w:pPr>
        <w:pStyle w:val="BodyText"/>
        <w:widowControl/>
        <w:numPr>
          <w:ilvl w:val="0"/>
          <w:numId w:val="44"/>
        </w:numPr>
      </w:pPr>
      <w:r w:rsidRPr="003E37B0">
        <w:t>change in the sense of taste,</w:t>
      </w:r>
    </w:p>
    <w:p w14:paraId="6B7D7682" w14:textId="77777777" w:rsidR="00D15122" w:rsidRPr="003E37B0" w:rsidRDefault="009B0756" w:rsidP="00B74CA8">
      <w:pPr>
        <w:pStyle w:val="BodyText"/>
        <w:widowControl/>
        <w:numPr>
          <w:ilvl w:val="0"/>
          <w:numId w:val="44"/>
        </w:numPr>
      </w:pPr>
      <w:r w:rsidRPr="003E37B0">
        <w:t>runny nose,</w:t>
      </w:r>
    </w:p>
    <w:p w14:paraId="473855E8" w14:textId="77777777" w:rsidR="00D15122" w:rsidRPr="003E37B0" w:rsidRDefault="009B0756" w:rsidP="00B74CA8">
      <w:pPr>
        <w:pStyle w:val="BodyText"/>
        <w:widowControl/>
        <w:numPr>
          <w:ilvl w:val="0"/>
          <w:numId w:val="44"/>
        </w:numPr>
      </w:pPr>
      <w:r w:rsidRPr="003E37B0">
        <w:t>dry skin, flaking and inflammation of the skin, change in skin colour,</w:t>
      </w:r>
    </w:p>
    <w:p w14:paraId="574488B6" w14:textId="77777777" w:rsidR="00D15122" w:rsidRPr="003E37B0" w:rsidRDefault="009B0756" w:rsidP="00B74CA8">
      <w:pPr>
        <w:pStyle w:val="BodyText"/>
        <w:widowControl/>
        <w:numPr>
          <w:ilvl w:val="0"/>
          <w:numId w:val="44"/>
        </w:numPr>
      </w:pPr>
      <w:r w:rsidRPr="003E37B0">
        <w:t>loss of body weight,</w:t>
      </w:r>
    </w:p>
    <w:p w14:paraId="7B3D8960" w14:textId="77777777" w:rsidR="00D15122" w:rsidRPr="003E37B0" w:rsidRDefault="009B0756" w:rsidP="00B74CA8">
      <w:pPr>
        <w:pStyle w:val="BodyText"/>
        <w:widowControl/>
        <w:numPr>
          <w:ilvl w:val="0"/>
          <w:numId w:val="44"/>
        </w:numPr>
      </w:pPr>
      <w:r w:rsidRPr="003E37B0">
        <w:t>nose bleeds.</w:t>
      </w:r>
    </w:p>
    <w:p w14:paraId="02CC3139" w14:textId="77777777" w:rsidR="00D15122" w:rsidRPr="003E37B0" w:rsidRDefault="00D15122" w:rsidP="0033630D">
      <w:pPr>
        <w:widowControl/>
        <w:rPr>
          <w:rFonts w:ascii="Times New Roman" w:eastAsia="Times New Roman" w:hAnsi="Times New Roman"/>
        </w:rPr>
      </w:pPr>
    </w:p>
    <w:p w14:paraId="6E89093B" w14:textId="77777777" w:rsidR="00D15122" w:rsidRPr="003E37B0" w:rsidRDefault="009B0756" w:rsidP="0033630D">
      <w:pPr>
        <w:pStyle w:val="BodyText"/>
        <w:keepNext/>
        <w:widowControl/>
        <w:spacing w:line="252" w:lineRule="exact"/>
        <w:ind w:left="0"/>
      </w:pPr>
      <w:r w:rsidRPr="003E37B0">
        <w:rPr>
          <w:b/>
        </w:rPr>
        <w:t>Common</w:t>
      </w:r>
      <w:r w:rsidRPr="003E37B0">
        <w:t xml:space="preserve"> (</w:t>
      </w:r>
      <w:r w:rsidR="00874DF8" w:rsidRPr="00802ABE">
        <w:t>may affect up to 1 in 10 people</w:t>
      </w:r>
      <w:r w:rsidRPr="003E37B0">
        <w:t>) side effects, which were not severe, include:</w:t>
      </w:r>
    </w:p>
    <w:p w14:paraId="1A341F1D" w14:textId="77777777" w:rsidR="00D15122" w:rsidRPr="003E37B0" w:rsidRDefault="009B0756" w:rsidP="00B74CA8">
      <w:pPr>
        <w:pStyle w:val="BodyText"/>
        <w:widowControl/>
        <w:numPr>
          <w:ilvl w:val="0"/>
          <w:numId w:val="45"/>
        </w:numPr>
      </w:pPr>
      <w:r w:rsidRPr="003E37B0">
        <w:t>voice changes and hoarseness.</w:t>
      </w:r>
    </w:p>
    <w:p w14:paraId="5C9A5DB2" w14:textId="77777777" w:rsidR="00D15122" w:rsidRPr="003E37B0" w:rsidRDefault="00D15122" w:rsidP="0033630D">
      <w:pPr>
        <w:widowControl/>
        <w:rPr>
          <w:rFonts w:ascii="Times New Roman" w:eastAsia="Times New Roman" w:hAnsi="Times New Roman"/>
        </w:rPr>
      </w:pPr>
    </w:p>
    <w:p w14:paraId="29095E6A" w14:textId="233A8AFB" w:rsidR="00D15122" w:rsidRPr="003E37B0" w:rsidRDefault="009B0756" w:rsidP="0033630D">
      <w:pPr>
        <w:pStyle w:val="BodyText"/>
        <w:keepNext/>
        <w:widowControl/>
        <w:ind w:left="0"/>
      </w:pPr>
      <w:r w:rsidRPr="003E37B0">
        <w:t>Patients older than 65</w:t>
      </w:r>
      <w:r w:rsidR="00096FC7">
        <w:t> </w:t>
      </w:r>
      <w:r w:rsidRPr="003E37B0">
        <w:t>years have an increased risk of experiencing the following side effects:</w:t>
      </w:r>
    </w:p>
    <w:p w14:paraId="6777DFCC" w14:textId="77777777" w:rsidR="00D15122" w:rsidRPr="003E37B0" w:rsidRDefault="009B0756" w:rsidP="00B74CA8">
      <w:pPr>
        <w:pStyle w:val="BodyText"/>
        <w:widowControl/>
        <w:numPr>
          <w:ilvl w:val="0"/>
          <w:numId w:val="46"/>
        </w:numPr>
      </w:pPr>
      <w:r w:rsidRPr="003E37B0">
        <w:t>blood clot in the arteries which can lead to a stroke or a heart attack,</w:t>
      </w:r>
    </w:p>
    <w:p w14:paraId="7CD18666" w14:textId="77777777" w:rsidR="00D15122" w:rsidRPr="003E37B0" w:rsidRDefault="009B0756" w:rsidP="00B74CA8">
      <w:pPr>
        <w:pStyle w:val="BodyText"/>
        <w:widowControl/>
        <w:numPr>
          <w:ilvl w:val="0"/>
          <w:numId w:val="46"/>
        </w:numPr>
      </w:pPr>
      <w:r w:rsidRPr="003E37B0">
        <w:t>reduction in the number of white cells in the blood, and cells that help the blood clot,</w:t>
      </w:r>
    </w:p>
    <w:p w14:paraId="0D1DE979" w14:textId="77777777" w:rsidR="00D15122" w:rsidRPr="003E37B0" w:rsidRDefault="009B0756" w:rsidP="00B74CA8">
      <w:pPr>
        <w:pStyle w:val="BodyText"/>
        <w:widowControl/>
        <w:numPr>
          <w:ilvl w:val="0"/>
          <w:numId w:val="46"/>
        </w:numPr>
      </w:pPr>
      <w:r w:rsidRPr="003E37B0">
        <w:t>diarrhoea,</w:t>
      </w:r>
    </w:p>
    <w:p w14:paraId="4F928885" w14:textId="77777777" w:rsidR="00D15122" w:rsidRPr="003E37B0" w:rsidRDefault="009B0756" w:rsidP="00B74CA8">
      <w:pPr>
        <w:pStyle w:val="BodyText"/>
        <w:widowControl/>
        <w:numPr>
          <w:ilvl w:val="0"/>
          <w:numId w:val="46"/>
        </w:numPr>
      </w:pPr>
      <w:r w:rsidRPr="003E37B0">
        <w:t>sickness,</w:t>
      </w:r>
    </w:p>
    <w:p w14:paraId="438C2DAF" w14:textId="77777777" w:rsidR="00D15122" w:rsidRPr="003E37B0" w:rsidRDefault="009B0756" w:rsidP="00B74CA8">
      <w:pPr>
        <w:pStyle w:val="BodyText"/>
        <w:widowControl/>
        <w:numPr>
          <w:ilvl w:val="0"/>
          <w:numId w:val="46"/>
        </w:numPr>
      </w:pPr>
      <w:r w:rsidRPr="003E37B0">
        <w:t>headache,</w:t>
      </w:r>
    </w:p>
    <w:p w14:paraId="73C16478" w14:textId="77777777" w:rsidR="00D15122" w:rsidRPr="003E37B0" w:rsidRDefault="009B0756" w:rsidP="00B74CA8">
      <w:pPr>
        <w:pStyle w:val="BodyText"/>
        <w:widowControl/>
        <w:numPr>
          <w:ilvl w:val="0"/>
          <w:numId w:val="46"/>
        </w:numPr>
      </w:pPr>
      <w:r w:rsidRPr="003E37B0">
        <w:t>fatigue,</w:t>
      </w:r>
    </w:p>
    <w:p w14:paraId="5D383DE3" w14:textId="77777777" w:rsidR="00D15122" w:rsidRPr="003E37B0" w:rsidRDefault="009B0756" w:rsidP="00B74CA8">
      <w:pPr>
        <w:pStyle w:val="BodyText"/>
        <w:widowControl/>
        <w:numPr>
          <w:ilvl w:val="0"/>
          <w:numId w:val="46"/>
        </w:numPr>
      </w:pPr>
      <w:r w:rsidRPr="003E37B0">
        <w:t>high blood pressure.</w:t>
      </w:r>
    </w:p>
    <w:p w14:paraId="51AB15B0" w14:textId="77777777" w:rsidR="00D15122" w:rsidRPr="003E37B0" w:rsidRDefault="00D15122" w:rsidP="0033630D">
      <w:pPr>
        <w:widowControl/>
        <w:rPr>
          <w:rFonts w:ascii="Times New Roman" w:eastAsia="Times New Roman" w:hAnsi="Times New Roman"/>
        </w:rPr>
      </w:pPr>
    </w:p>
    <w:p w14:paraId="2B6BF42E" w14:textId="77777777" w:rsidR="00D15122" w:rsidRPr="003E37B0" w:rsidRDefault="00760F57" w:rsidP="0033630D">
      <w:pPr>
        <w:pStyle w:val="BodyText"/>
        <w:widowControl/>
        <w:ind w:left="0"/>
      </w:pPr>
      <w:r>
        <w:t>Zirabev</w:t>
      </w:r>
      <w:r w:rsidR="009B0756" w:rsidRPr="003E37B0">
        <w:t xml:space="preserve"> may also cause changes in laboratory tests carried out by your doctor. These include a decreased number of white cells in the blood, in particular neutrophils (one type of white blood cell which helps protect against infections) in the blood; presence of protein in the urine; decreased blood potassium, sodium or phosphorous (a mineral); increased blood sugar; increased blood alkaline phosphatase (an enzyme); increased serum creatinine (a protein measured by a blood test to see how well your kidneys are working); decreased haemoglobin (found in red blood cells, which carry oxygen), which may be severe.</w:t>
      </w:r>
    </w:p>
    <w:p w14:paraId="67834A1F" w14:textId="77777777" w:rsidR="00D15122" w:rsidRPr="003E37B0" w:rsidRDefault="00D15122" w:rsidP="0033630D">
      <w:pPr>
        <w:widowControl/>
        <w:rPr>
          <w:rFonts w:ascii="Times New Roman" w:eastAsia="Times New Roman" w:hAnsi="Times New Roman"/>
        </w:rPr>
      </w:pPr>
    </w:p>
    <w:p w14:paraId="32BF770E" w14:textId="77777777" w:rsidR="00D15122" w:rsidRPr="003E37B0" w:rsidRDefault="009B0756" w:rsidP="0033630D">
      <w:pPr>
        <w:pStyle w:val="BodyText"/>
        <w:widowControl/>
        <w:ind w:left="0"/>
      </w:pPr>
      <w:r w:rsidRPr="003E37B0">
        <w:t>Pain in the mouth, teeth and/or jaw, swelling or sores inside the mouth, numbness or a feeling of heaviness in the jaw, or loosening of a tooth. These could be signs and symptoms of bone damage in the jaw (osteonecrosis). Tell your doctor and dentist immediately if you experience any of them.</w:t>
      </w:r>
    </w:p>
    <w:p w14:paraId="76472E39" w14:textId="77777777" w:rsidR="00D15122" w:rsidRPr="003E37B0" w:rsidRDefault="00D15122" w:rsidP="0033630D">
      <w:pPr>
        <w:widowControl/>
        <w:rPr>
          <w:rFonts w:ascii="Times New Roman" w:eastAsia="Times New Roman" w:hAnsi="Times New Roman"/>
        </w:rPr>
      </w:pPr>
    </w:p>
    <w:p w14:paraId="23C52E41" w14:textId="77777777" w:rsidR="00D15122" w:rsidRPr="003E37B0" w:rsidRDefault="009B0756" w:rsidP="0033630D">
      <w:pPr>
        <w:pStyle w:val="BodyText"/>
        <w:widowControl/>
        <w:ind w:left="0"/>
        <w:jc w:val="both"/>
      </w:pPr>
      <w:r w:rsidRPr="003E37B0">
        <w:lastRenderedPageBreak/>
        <w:t>Pre-menopausal women (women who have a menstrual cycle) may notice that their periods become irregular or are missed and may experience impaired fertility. If you are considering having children you should discuss this with your doctor before your treatment starts.</w:t>
      </w:r>
    </w:p>
    <w:p w14:paraId="5E8C3CAB" w14:textId="77777777" w:rsidR="00D15122" w:rsidRPr="003E37B0" w:rsidRDefault="00D15122" w:rsidP="0033630D">
      <w:pPr>
        <w:widowControl/>
        <w:rPr>
          <w:rFonts w:ascii="Times New Roman" w:eastAsia="Times New Roman" w:hAnsi="Times New Roman"/>
        </w:rPr>
      </w:pPr>
    </w:p>
    <w:p w14:paraId="450049C8" w14:textId="77777777" w:rsidR="00D15122" w:rsidRPr="003E37B0" w:rsidRDefault="00760F57" w:rsidP="0033630D">
      <w:pPr>
        <w:pStyle w:val="BodyText"/>
        <w:widowControl/>
        <w:ind w:left="0"/>
      </w:pPr>
      <w:r>
        <w:t>Zirabev</w:t>
      </w:r>
      <w:r w:rsidR="009B0756" w:rsidRPr="003E37B0">
        <w:t xml:space="preserve"> has been developed and made to treat cancer by injecting it into the bloodstream. It has not been developed or made for injection into the eye. It is therefore not authorised to be used in this way. When </w:t>
      </w:r>
      <w:r>
        <w:t>Zirabev</w:t>
      </w:r>
      <w:r w:rsidR="009B0756" w:rsidRPr="003E37B0">
        <w:t xml:space="preserve"> is injected directly into the eye (unapproved use), the following side effects may occur:</w:t>
      </w:r>
    </w:p>
    <w:p w14:paraId="371B5972" w14:textId="77777777" w:rsidR="00D15122" w:rsidRPr="003E37B0" w:rsidRDefault="00D15122" w:rsidP="0033630D">
      <w:pPr>
        <w:widowControl/>
        <w:rPr>
          <w:rFonts w:ascii="Times New Roman" w:eastAsia="Times New Roman" w:hAnsi="Times New Roman"/>
        </w:rPr>
      </w:pPr>
    </w:p>
    <w:p w14:paraId="2F433173" w14:textId="77777777" w:rsidR="00D15122" w:rsidRPr="003E37B0" w:rsidRDefault="009B0756" w:rsidP="00B74CA8">
      <w:pPr>
        <w:pStyle w:val="BodyText"/>
        <w:widowControl/>
        <w:numPr>
          <w:ilvl w:val="0"/>
          <w:numId w:val="47"/>
        </w:numPr>
      </w:pPr>
      <w:r w:rsidRPr="003E37B0">
        <w:t>Infection or inflammation of the eye globe,</w:t>
      </w:r>
    </w:p>
    <w:p w14:paraId="3FCCC3BF" w14:textId="77777777" w:rsidR="00D15122" w:rsidRPr="003E37B0" w:rsidRDefault="009B0756" w:rsidP="00B74CA8">
      <w:pPr>
        <w:pStyle w:val="BodyText"/>
        <w:widowControl/>
        <w:numPr>
          <w:ilvl w:val="0"/>
          <w:numId w:val="47"/>
        </w:numPr>
      </w:pPr>
      <w:r w:rsidRPr="003E37B0">
        <w:t>Redness of the eye, small particles or spots in your vision (floaters), eye pain,</w:t>
      </w:r>
    </w:p>
    <w:p w14:paraId="2D7E4E5B" w14:textId="77777777" w:rsidR="00D15122" w:rsidRPr="003E37B0" w:rsidRDefault="009B0756" w:rsidP="00B74CA8">
      <w:pPr>
        <w:pStyle w:val="BodyText"/>
        <w:widowControl/>
        <w:numPr>
          <w:ilvl w:val="0"/>
          <w:numId w:val="47"/>
        </w:numPr>
      </w:pPr>
      <w:r w:rsidRPr="003E37B0">
        <w:t>Seeing flashes of light with floaters, progressing to a loss of some of your vision,</w:t>
      </w:r>
    </w:p>
    <w:p w14:paraId="6190B5F9" w14:textId="77777777" w:rsidR="00D15122" w:rsidRPr="003E37B0" w:rsidRDefault="009B0756" w:rsidP="00B74CA8">
      <w:pPr>
        <w:pStyle w:val="BodyText"/>
        <w:widowControl/>
        <w:numPr>
          <w:ilvl w:val="0"/>
          <w:numId w:val="47"/>
        </w:numPr>
      </w:pPr>
      <w:r w:rsidRPr="003E37B0">
        <w:t>Increased eye pressure,</w:t>
      </w:r>
    </w:p>
    <w:p w14:paraId="07A20526" w14:textId="77777777" w:rsidR="00D15122" w:rsidRPr="003E37B0" w:rsidRDefault="009B0756" w:rsidP="00B74CA8">
      <w:pPr>
        <w:pStyle w:val="BodyText"/>
        <w:widowControl/>
        <w:numPr>
          <w:ilvl w:val="0"/>
          <w:numId w:val="47"/>
        </w:numPr>
      </w:pPr>
      <w:r w:rsidRPr="003E37B0">
        <w:t>Bleeding in the eye.</w:t>
      </w:r>
    </w:p>
    <w:p w14:paraId="6DAC47A9" w14:textId="77777777" w:rsidR="00D15122" w:rsidRPr="003E37B0" w:rsidRDefault="00D15122" w:rsidP="0033630D">
      <w:pPr>
        <w:widowControl/>
        <w:rPr>
          <w:rFonts w:ascii="Times New Roman" w:eastAsia="Times New Roman" w:hAnsi="Times New Roman"/>
        </w:rPr>
      </w:pPr>
    </w:p>
    <w:p w14:paraId="05461BD4" w14:textId="77777777" w:rsidR="00D15122" w:rsidRPr="003E37B0" w:rsidRDefault="009B0756" w:rsidP="0033630D">
      <w:pPr>
        <w:pStyle w:val="Heading1"/>
        <w:keepNext/>
        <w:widowControl/>
        <w:spacing w:line="252" w:lineRule="exact"/>
        <w:ind w:left="0"/>
        <w:rPr>
          <w:bCs w:val="0"/>
        </w:rPr>
      </w:pPr>
      <w:r w:rsidRPr="003E37B0">
        <w:t>Reporting of side effects</w:t>
      </w:r>
    </w:p>
    <w:p w14:paraId="6DA64A30" w14:textId="37A1D2DC" w:rsidR="00D15122" w:rsidRPr="003E37B0" w:rsidRDefault="009B0756" w:rsidP="0033630D">
      <w:pPr>
        <w:pStyle w:val="BodyText"/>
        <w:keepNext/>
        <w:widowControl/>
        <w:ind w:left="0"/>
      </w:pPr>
      <w:r w:rsidRPr="003E37B0">
        <w:t>If you get any side effects, talk to your doctor, pharmacist or nurse. This includes any possible side effects not listed in this leaflet. You can also report side effects directly via</w:t>
      </w:r>
      <w:r w:rsidR="00EF1C04">
        <w:t xml:space="preserve"> </w:t>
      </w:r>
      <w:r w:rsidR="00EF1C04" w:rsidRPr="00A542C9">
        <w:rPr>
          <w:highlight w:val="lightGray"/>
        </w:rPr>
        <w:t xml:space="preserve">the national reporting system listed in </w:t>
      </w:r>
      <w:hyperlink r:id="rId11" w:history="1">
        <w:r w:rsidR="00973D19" w:rsidRPr="0048758B">
          <w:rPr>
            <w:rStyle w:val="Hyperlink"/>
            <w:highlight w:val="lightGray"/>
          </w:rPr>
          <w:t>Appendix V</w:t>
        </w:r>
      </w:hyperlink>
      <w:r w:rsidR="00EF1C04">
        <w:t>.</w:t>
      </w:r>
      <w:r w:rsidRPr="003E37B0">
        <w:t xml:space="preserve"> By reporting side effects you can help provide more information on the safety of this medicine.</w:t>
      </w:r>
    </w:p>
    <w:p w14:paraId="1F78F9CB" w14:textId="77777777" w:rsidR="00D15122" w:rsidRPr="003E37B0" w:rsidRDefault="00D15122" w:rsidP="0033630D">
      <w:pPr>
        <w:widowControl/>
        <w:rPr>
          <w:rFonts w:ascii="Times New Roman" w:eastAsia="Times New Roman" w:hAnsi="Times New Roman"/>
        </w:rPr>
      </w:pPr>
    </w:p>
    <w:p w14:paraId="7F139904" w14:textId="77777777" w:rsidR="00D15122" w:rsidRPr="003E37B0" w:rsidRDefault="00D15122" w:rsidP="0033630D">
      <w:pPr>
        <w:widowControl/>
        <w:rPr>
          <w:rFonts w:ascii="Times New Roman" w:eastAsia="Times New Roman" w:hAnsi="Times New Roman"/>
        </w:rPr>
      </w:pPr>
    </w:p>
    <w:p w14:paraId="2DE2181A" w14:textId="77777777" w:rsidR="00D15122" w:rsidRPr="003E37B0" w:rsidRDefault="00714208" w:rsidP="0033630D">
      <w:pPr>
        <w:pStyle w:val="Heading1"/>
        <w:keepNext/>
        <w:widowControl/>
        <w:tabs>
          <w:tab w:val="left" w:pos="685"/>
        </w:tabs>
        <w:ind w:left="0"/>
        <w:rPr>
          <w:bCs w:val="0"/>
        </w:rPr>
      </w:pPr>
      <w:r>
        <w:t>5</w:t>
      </w:r>
      <w:r w:rsidR="00410591">
        <w:t>.</w:t>
      </w:r>
      <w:r w:rsidR="00410591">
        <w:tab/>
      </w:r>
      <w:r w:rsidR="009B0756" w:rsidRPr="003E37B0">
        <w:t xml:space="preserve">How to store </w:t>
      </w:r>
      <w:r w:rsidR="00760F57">
        <w:t>Zirabev</w:t>
      </w:r>
    </w:p>
    <w:p w14:paraId="55C37BC7" w14:textId="77777777" w:rsidR="00D15122" w:rsidRPr="003E37B0" w:rsidRDefault="00D15122" w:rsidP="0033630D">
      <w:pPr>
        <w:keepNext/>
        <w:widowControl/>
        <w:rPr>
          <w:rFonts w:ascii="Times New Roman" w:eastAsia="Times New Roman" w:hAnsi="Times New Roman"/>
          <w:bCs/>
        </w:rPr>
      </w:pPr>
    </w:p>
    <w:p w14:paraId="4770756F" w14:textId="77777777" w:rsidR="00D15122" w:rsidRPr="003E37B0" w:rsidRDefault="009B0756" w:rsidP="0033630D">
      <w:pPr>
        <w:pStyle w:val="BodyText"/>
        <w:keepNext/>
        <w:widowControl/>
        <w:ind w:left="0"/>
      </w:pPr>
      <w:r w:rsidRPr="003E37B0">
        <w:t>Keep this medicine out of the sight and reach of children.</w:t>
      </w:r>
    </w:p>
    <w:p w14:paraId="4055EBA1" w14:textId="77777777" w:rsidR="00D15122" w:rsidRPr="003E37B0" w:rsidRDefault="00D15122" w:rsidP="0033630D">
      <w:pPr>
        <w:widowControl/>
        <w:rPr>
          <w:rFonts w:ascii="Times New Roman" w:eastAsia="Times New Roman" w:hAnsi="Times New Roman"/>
        </w:rPr>
      </w:pPr>
    </w:p>
    <w:p w14:paraId="3B3D6431" w14:textId="77777777" w:rsidR="00313FC6" w:rsidRPr="003E37B0" w:rsidRDefault="009B0756" w:rsidP="0033630D">
      <w:pPr>
        <w:pStyle w:val="BodyText"/>
        <w:widowControl/>
        <w:ind w:left="0"/>
      </w:pPr>
      <w:r w:rsidRPr="003E37B0">
        <w:t>Do not use this medicine after the expiry date which is stated on the outer carton and on the vial label after the abbreviation EXP. The expiry date refers to the last day of that month.</w:t>
      </w:r>
    </w:p>
    <w:p w14:paraId="3D398A70" w14:textId="77777777" w:rsidR="00313FC6" w:rsidRPr="003E37B0" w:rsidRDefault="00313FC6" w:rsidP="0033630D">
      <w:pPr>
        <w:pStyle w:val="BodyText"/>
        <w:widowControl/>
        <w:ind w:left="0"/>
      </w:pPr>
    </w:p>
    <w:p w14:paraId="6380ADF9" w14:textId="1D1A34A5" w:rsidR="00D15122" w:rsidRPr="003E37B0" w:rsidRDefault="009B0756" w:rsidP="0033630D">
      <w:pPr>
        <w:pStyle w:val="BodyText"/>
        <w:widowControl/>
        <w:ind w:left="0"/>
      </w:pPr>
      <w:r w:rsidRPr="003E37B0">
        <w:t>Store in a refrigerator (2</w:t>
      </w:r>
      <w:r w:rsidR="002777B5">
        <w:t> </w:t>
      </w:r>
      <w:r w:rsidR="003F105B" w:rsidRPr="003E37B0">
        <w:t>°</w:t>
      </w:r>
      <w:r w:rsidRPr="003E37B0">
        <w:t>C–8</w:t>
      </w:r>
      <w:r w:rsidR="002777B5">
        <w:t> </w:t>
      </w:r>
      <w:r w:rsidR="003F105B" w:rsidRPr="003E37B0">
        <w:t>°</w:t>
      </w:r>
      <w:r w:rsidRPr="003E37B0">
        <w:t>C). Do not freeze.</w:t>
      </w:r>
    </w:p>
    <w:p w14:paraId="5A9F07A4" w14:textId="77777777" w:rsidR="00D15122" w:rsidRPr="003E37B0" w:rsidRDefault="009B0756" w:rsidP="0033630D">
      <w:pPr>
        <w:pStyle w:val="BodyText"/>
        <w:widowControl/>
        <w:ind w:left="0"/>
      </w:pPr>
      <w:r w:rsidRPr="003E37B0">
        <w:t>Keep the vial in the outer carton in order to protect from light.</w:t>
      </w:r>
    </w:p>
    <w:p w14:paraId="21F504C8" w14:textId="77777777" w:rsidR="00D15122" w:rsidRDefault="00D15122" w:rsidP="0033630D">
      <w:pPr>
        <w:pStyle w:val="BodyText"/>
        <w:widowControl/>
        <w:ind w:left="0"/>
      </w:pPr>
    </w:p>
    <w:p w14:paraId="4FC53D34" w14:textId="2A45649A" w:rsidR="00A91452" w:rsidRPr="007F381B" w:rsidRDefault="009B0756" w:rsidP="00A91452">
      <w:pPr>
        <w:pStyle w:val="BodyText"/>
        <w:ind w:left="0" w:right="265"/>
      </w:pPr>
      <w:r w:rsidRPr="003E37B0">
        <w:t xml:space="preserve">Infusion solutions should be used immediately after dilution. </w:t>
      </w:r>
      <w:r w:rsidR="00A91452" w:rsidRPr="003D40C6">
        <w:t>If not used immediately, in-use storage times and conditions are the responsibility of the user and would normally not be longer than 24</w:t>
      </w:r>
      <w:r w:rsidR="00096FC7">
        <w:t> </w:t>
      </w:r>
      <w:r w:rsidR="00A91452" w:rsidRPr="003D40C6">
        <w:t>hours at 2</w:t>
      </w:r>
      <w:r w:rsidR="002777B5">
        <w:t> </w:t>
      </w:r>
      <w:r w:rsidR="00A91452" w:rsidRPr="003D40C6">
        <w:t>°C to 8</w:t>
      </w:r>
      <w:r w:rsidR="002777B5">
        <w:t> </w:t>
      </w:r>
      <w:r w:rsidR="00A91452" w:rsidRPr="003D40C6">
        <w:t>°C, unless the infusion solutions have been prepared in a sterile environment. When dilution has taken place in a sterile environment</w:t>
      </w:r>
      <w:r w:rsidR="00A91452" w:rsidRPr="007F381B">
        <w:t xml:space="preserve">, </w:t>
      </w:r>
      <w:r w:rsidR="00A91452" w:rsidRPr="006E6DCB">
        <w:t>Zirabev</w:t>
      </w:r>
      <w:r w:rsidR="00A91452" w:rsidRPr="007F381B">
        <w:t xml:space="preserve"> is stable for </w:t>
      </w:r>
      <w:r w:rsidR="00A91452" w:rsidRPr="006E6DCB">
        <w:t>a period of up to 35</w:t>
      </w:r>
      <w:r w:rsidR="00096FC7">
        <w:t> </w:t>
      </w:r>
      <w:r w:rsidR="00A91452" w:rsidRPr="007F381B">
        <w:t>days at 2</w:t>
      </w:r>
      <w:r w:rsidR="002777B5">
        <w:t> </w:t>
      </w:r>
      <w:r w:rsidR="00A91452" w:rsidRPr="007F381B">
        <w:t>°C to 8</w:t>
      </w:r>
      <w:r w:rsidR="002777B5">
        <w:t> </w:t>
      </w:r>
      <w:r w:rsidR="00A91452" w:rsidRPr="007F381B">
        <w:t xml:space="preserve">°C </w:t>
      </w:r>
      <w:r w:rsidR="00A91452" w:rsidRPr="006E6DCB">
        <w:t>after dilution and a period of up to 48</w:t>
      </w:r>
      <w:r w:rsidR="00096FC7">
        <w:t> </w:t>
      </w:r>
      <w:r w:rsidR="00A91452" w:rsidRPr="006E6DCB">
        <w:t xml:space="preserve">hours at temperatures not exceeding </w:t>
      </w:r>
      <w:r w:rsidR="00A91452" w:rsidRPr="007F381B">
        <w:t>30</w:t>
      </w:r>
      <w:r w:rsidR="002777B5">
        <w:t> </w:t>
      </w:r>
      <w:r w:rsidR="00A91452" w:rsidRPr="007F381B">
        <w:t>°C.</w:t>
      </w:r>
    </w:p>
    <w:p w14:paraId="5CC9D7D8" w14:textId="77777777" w:rsidR="00A91452" w:rsidRDefault="00A91452" w:rsidP="0033630D">
      <w:pPr>
        <w:pStyle w:val="BodyText"/>
        <w:widowControl/>
        <w:ind w:left="0"/>
      </w:pPr>
    </w:p>
    <w:p w14:paraId="466A5F25" w14:textId="77777777" w:rsidR="00D15122" w:rsidRPr="003E37B0" w:rsidRDefault="009B0756" w:rsidP="0033630D">
      <w:pPr>
        <w:pStyle w:val="BodyText"/>
        <w:widowControl/>
        <w:ind w:left="0"/>
      </w:pPr>
      <w:r w:rsidRPr="003E37B0">
        <w:t xml:space="preserve">Do not use </w:t>
      </w:r>
      <w:r w:rsidR="00760F57">
        <w:t>Zirabev</w:t>
      </w:r>
      <w:r w:rsidRPr="003E37B0">
        <w:t xml:space="preserve"> if you notice any particulate matter or discolouration prior to administration.</w:t>
      </w:r>
    </w:p>
    <w:p w14:paraId="79D0FAEF" w14:textId="77777777" w:rsidR="00D15122" w:rsidRDefault="00D15122" w:rsidP="0033630D">
      <w:pPr>
        <w:pStyle w:val="BodyText"/>
        <w:widowControl/>
        <w:ind w:left="0"/>
      </w:pPr>
    </w:p>
    <w:p w14:paraId="6137A3A0" w14:textId="77777777" w:rsidR="00D15122" w:rsidRPr="003E37B0" w:rsidRDefault="009B0756" w:rsidP="0033630D">
      <w:pPr>
        <w:pStyle w:val="BodyText"/>
        <w:widowControl/>
        <w:ind w:left="0"/>
      </w:pPr>
      <w:r w:rsidRPr="003E37B0">
        <w:t>Do not throw away any medicines via wastewater or household waste. Ask your pharmacist how to throw away medicines you no longer use. These measures will help to protect the environment.</w:t>
      </w:r>
    </w:p>
    <w:p w14:paraId="2E8D1442" w14:textId="77777777" w:rsidR="00D15122" w:rsidRPr="003E37B0" w:rsidRDefault="00D15122" w:rsidP="0033630D">
      <w:pPr>
        <w:widowControl/>
        <w:rPr>
          <w:rFonts w:ascii="Times New Roman" w:eastAsia="Times New Roman" w:hAnsi="Times New Roman"/>
        </w:rPr>
      </w:pPr>
    </w:p>
    <w:p w14:paraId="754EE75D" w14:textId="77777777" w:rsidR="00D15122" w:rsidRPr="003E37B0" w:rsidRDefault="00D15122" w:rsidP="0033630D">
      <w:pPr>
        <w:widowControl/>
        <w:rPr>
          <w:rFonts w:ascii="Times New Roman" w:eastAsia="Times New Roman" w:hAnsi="Times New Roman"/>
        </w:rPr>
      </w:pPr>
    </w:p>
    <w:p w14:paraId="6F0ECE3F" w14:textId="77777777" w:rsidR="005D60B7" w:rsidRDefault="00714208" w:rsidP="00C569C9">
      <w:pPr>
        <w:pStyle w:val="Heading1"/>
        <w:keepNext/>
        <w:widowControl/>
        <w:tabs>
          <w:tab w:val="left" w:pos="685"/>
        </w:tabs>
        <w:ind w:left="0"/>
      </w:pPr>
      <w:r>
        <w:t>6</w:t>
      </w:r>
      <w:r w:rsidR="00410591">
        <w:t>.</w:t>
      </w:r>
      <w:r w:rsidR="00410591">
        <w:tab/>
      </w:r>
      <w:r w:rsidR="009B0756" w:rsidRPr="003E37B0">
        <w:t>Contents of the pack and other information</w:t>
      </w:r>
    </w:p>
    <w:p w14:paraId="260B43A5" w14:textId="77777777" w:rsidR="004666BE" w:rsidRPr="003E37B0" w:rsidRDefault="004666BE" w:rsidP="0033630D">
      <w:pPr>
        <w:pStyle w:val="Heading1"/>
        <w:keepNext/>
        <w:widowControl/>
        <w:tabs>
          <w:tab w:val="left" w:pos="685"/>
        </w:tabs>
        <w:ind w:left="0"/>
        <w:rPr>
          <w:bCs w:val="0"/>
        </w:rPr>
      </w:pPr>
    </w:p>
    <w:p w14:paraId="192ED50E" w14:textId="77777777" w:rsidR="00D15122" w:rsidRDefault="009B0756" w:rsidP="00C569C9">
      <w:pPr>
        <w:pStyle w:val="Heading1"/>
        <w:keepNext/>
        <w:widowControl/>
        <w:tabs>
          <w:tab w:val="left" w:pos="685"/>
        </w:tabs>
        <w:ind w:left="0"/>
      </w:pPr>
      <w:r w:rsidRPr="003E37B0">
        <w:t xml:space="preserve">What </w:t>
      </w:r>
      <w:r w:rsidR="00760F57">
        <w:t>Zirabev</w:t>
      </w:r>
      <w:r w:rsidRPr="003E37B0">
        <w:t xml:space="preserve"> contains</w:t>
      </w:r>
    </w:p>
    <w:p w14:paraId="34B031D5" w14:textId="77777777" w:rsidR="005D60B7" w:rsidRPr="003E37B0" w:rsidRDefault="005D60B7" w:rsidP="0033630D">
      <w:pPr>
        <w:pStyle w:val="Heading1"/>
        <w:keepNext/>
        <w:widowControl/>
        <w:tabs>
          <w:tab w:val="left" w:pos="685"/>
        </w:tabs>
        <w:ind w:left="0"/>
        <w:rPr>
          <w:bCs w:val="0"/>
        </w:rPr>
      </w:pPr>
    </w:p>
    <w:p w14:paraId="6674979C" w14:textId="4EE7450B" w:rsidR="00D15122" w:rsidRPr="00B06C94" w:rsidRDefault="009B0756" w:rsidP="0033630D">
      <w:pPr>
        <w:pStyle w:val="BodyText"/>
        <w:keepNext/>
        <w:widowControl/>
        <w:numPr>
          <w:ilvl w:val="0"/>
          <w:numId w:val="3"/>
        </w:numPr>
        <w:ind w:left="720" w:hanging="720"/>
      </w:pPr>
      <w:r w:rsidRPr="00B06C94">
        <w:t>The active substance is bevacizumab. Each ml of concentrate contains 25</w:t>
      </w:r>
      <w:r w:rsidR="00096FC7">
        <w:t> </w:t>
      </w:r>
      <w:r w:rsidRPr="00B06C94">
        <w:t>mg of bevacizumab.</w:t>
      </w:r>
    </w:p>
    <w:p w14:paraId="21E936B5" w14:textId="72EB9C21" w:rsidR="00D15122" w:rsidRPr="00B06C94" w:rsidRDefault="009B0756" w:rsidP="0033630D">
      <w:pPr>
        <w:pStyle w:val="BodyText"/>
        <w:widowControl/>
        <w:ind w:left="720"/>
      </w:pPr>
      <w:r w:rsidRPr="00B06C94">
        <w:t>Each 4</w:t>
      </w:r>
      <w:r w:rsidR="00096FC7">
        <w:t> </w:t>
      </w:r>
      <w:r w:rsidRPr="00B06C94">
        <w:t>ml vial contains 100</w:t>
      </w:r>
      <w:r w:rsidR="00096FC7">
        <w:t> </w:t>
      </w:r>
      <w:r w:rsidRPr="00B06C94">
        <w:t>mg of bevacizumab.</w:t>
      </w:r>
    </w:p>
    <w:p w14:paraId="0AE47AF9" w14:textId="3F5F3A66" w:rsidR="00D15122" w:rsidRPr="00B06C94" w:rsidRDefault="009B0756" w:rsidP="0033630D">
      <w:pPr>
        <w:pStyle w:val="BodyText"/>
        <w:widowControl/>
        <w:ind w:left="720"/>
      </w:pPr>
      <w:r w:rsidRPr="00B06C94">
        <w:t>Each 16</w:t>
      </w:r>
      <w:r w:rsidR="00096FC7">
        <w:t> </w:t>
      </w:r>
      <w:r w:rsidRPr="00B06C94">
        <w:t>ml vial contains 400</w:t>
      </w:r>
      <w:r w:rsidR="00096FC7">
        <w:t> </w:t>
      </w:r>
      <w:r w:rsidRPr="00B06C94">
        <w:t>mg of bevacizumab</w:t>
      </w:r>
      <w:r w:rsidR="00F55DCE" w:rsidRPr="00B06C94">
        <w:t>.</w:t>
      </w:r>
    </w:p>
    <w:p w14:paraId="7A4E654A" w14:textId="28D1B39E" w:rsidR="00D15122" w:rsidRPr="003E37B0" w:rsidRDefault="009B0756" w:rsidP="0033630D">
      <w:pPr>
        <w:pStyle w:val="BodyText"/>
        <w:widowControl/>
        <w:numPr>
          <w:ilvl w:val="0"/>
          <w:numId w:val="3"/>
        </w:numPr>
        <w:ind w:left="720" w:hanging="720"/>
      </w:pPr>
      <w:r w:rsidRPr="003E37B0">
        <w:t xml:space="preserve">The other ingredients are </w:t>
      </w:r>
      <w:r w:rsidR="00074936" w:rsidRPr="003E37B0">
        <w:t>sucrose, succinic acid, disodium edetate, polysorbate 80</w:t>
      </w:r>
      <w:r w:rsidR="00914096">
        <w:t xml:space="preserve"> (E </w:t>
      </w:r>
      <w:r w:rsidR="00752988">
        <w:t>433</w:t>
      </w:r>
      <w:r w:rsidR="00914096">
        <w:t>)</w:t>
      </w:r>
      <w:r w:rsidR="00074936" w:rsidRPr="003E37B0">
        <w:t xml:space="preserve">, </w:t>
      </w:r>
      <w:r w:rsidR="00B445A2">
        <w:t>s</w:t>
      </w:r>
      <w:r w:rsidR="00B445A2" w:rsidRPr="00601726">
        <w:t>odium hydroxide (for pH adjustment)</w:t>
      </w:r>
      <w:r w:rsidR="00B445A2">
        <w:t xml:space="preserve">, </w:t>
      </w:r>
      <w:r w:rsidR="00C8468B" w:rsidRPr="00802ABE">
        <w:t>and</w:t>
      </w:r>
      <w:r w:rsidR="00C8468B">
        <w:t xml:space="preserve"> </w:t>
      </w:r>
      <w:r w:rsidR="00074936" w:rsidRPr="003E37B0">
        <w:t>water for injection</w:t>
      </w:r>
      <w:r w:rsidR="00EB6A51">
        <w:t>s</w:t>
      </w:r>
      <w:r w:rsidR="00A1373A">
        <w:t xml:space="preserve"> (see section 2 “Zirabev contains sodium</w:t>
      </w:r>
      <w:r w:rsidR="006C526D" w:rsidRPr="006C526D">
        <w:rPr>
          <w:rFonts w:ascii="Calibri" w:eastAsia="Calibri" w:hAnsi="Calibri"/>
        </w:rPr>
        <w:t xml:space="preserve"> </w:t>
      </w:r>
      <w:r w:rsidR="006C526D" w:rsidRPr="006C526D">
        <w:t>and polysorbate 80</w:t>
      </w:r>
      <w:r w:rsidR="00A1373A">
        <w:t>”)</w:t>
      </w:r>
      <w:r w:rsidR="00074936" w:rsidRPr="003E37B0">
        <w:t>.</w:t>
      </w:r>
    </w:p>
    <w:p w14:paraId="2C90C8FC" w14:textId="77777777" w:rsidR="00D15122" w:rsidRDefault="00D15122" w:rsidP="0033630D">
      <w:pPr>
        <w:widowControl/>
        <w:rPr>
          <w:rFonts w:ascii="Times New Roman" w:eastAsia="Times New Roman" w:hAnsi="Times New Roman"/>
        </w:rPr>
      </w:pPr>
    </w:p>
    <w:p w14:paraId="497B4430" w14:textId="77777777" w:rsidR="00D15122" w:rsidRPr="00B06C94" w:rsidRDefault="009B0756" w:rsidP="0033630D">
      <w:pPr>
        <w:pStyle w:val="Heading1"/>
        <w:keepNext/>
        <w:widowControl/>
        <w:spacing w:line="250" w:lineRule="exact"/>
        <w:ind w:left="0"/>
        <w:rPr>
          <w:bCs w:val="0"/>
        </w:rPr>
      </w:pPr>
      <w:r w:rsidRPr="003E37B0">
        <w:lastRenderedPageBreak/>
        <w:t xml:space="preserve">What </w:t>
      </w:r>
      <w:r w:rsidR="00760F57">
        <w:t>Zirabev</w:t>
      </w:r>
      <w:r w:rsidRPr="003E37B0">
        <w:t xml:space="preserve"> lo</w:t>
      </w:r>
      <w:r w:rsidRPr="00B06C94">
        <w:t>oks like and contents of the pack</w:t>
      </w:r>
    </w:p>
    <w:p w14:paraId="18F3BAB5" w14:textId="090E5585" w:rsidR="00D15122" w:rsidRPr="003E37B0" w:rsidRDefault="00760F57" w:rsidP="0033630D">
      <w:pPr>
        <w:pStyle w:val="BodyText"/>
        <w:keepNext/>
        <w:widowControl/>
        <w:ind w:left="0"/>
      </w:pPr>
      <w:r>
        <w:t>Zirabev</w:t>
      </w:r>
      <w:r w:rsidR="009B0756" w:rsidRPr="00B06C94">
        <w:t xml:space="preserve"> is a concentrate for solution for infusion. The concentrate is a clear</w:t>
      </w:r>
      <w:r w:rsidR="00F55DCE" w:rsidRPr="00B06C94">
        <w:t xml:space="preserve"> to slightly opalescent</w:t>
      </w:r>
      <w:r w:rsidR="009B0756" w:rsidRPr="00B06C94">
        <w:t>, colourless to pale brown liquid in a glass vial with a rubber stopper. Each vial contains 100</w:t>
      </w:r>
      <w:r w:rsidR="00096FC7">
        <w:t> </w:t>
      </w:r>
      <w:r w:rsidR="009B0756" w:rsidRPr="00B06C94">
        <w:t>mg bevacizumab in 4</w:t>
      </w:r>
      <w:r w:rsidR="00096FC7">
        <w:t> </w:t>
      </w:r>
      <w:r w:rsidR="009B0756" w:rsidRPr="00B06C94">
        <w:t>ml of solution or 400</w:t>
      </w:r>
      <w:r w:rsidR="00096FC7">
        <w:t> </w:t>
      </w:r>
      <w:r w:rsidR="009B0756" w:rsidRPr="00B06C94">
        <w:t>mg bevacizumab in 16</w:t>
      </w:r>
      <w:r w:rsidR="00096FC7">
        <w:t> </w:t>
      </w:r>
      <w:r w:rsidR="009B0756" w:rsidRPr="00B06C94">
        <w:t xml:space="preserve">ml of solution. Each pack of </w:t>
      </w:r>
      <w:r>
        <w:t>Zirabev</w:t>
      </w:r>
      <w:r w:rsidR="009B0756" w:rsidRPr="00B06C94">
        <w:t xml:space="preserve"> contains one vial.</w:t>
      </w:r>
    </w:p>
    <w:p w14:paraId="594E805A" w14:textId="77777777" w:rsidR="00D15122" w:rsidRPr="003E37B0" w:rsidRDefault="00D15122" w:rsidP="0033630D">
      <w:pPr>
        <w:widowControl/>
        <w:rPr>
          <w:rFonts w:ascii="Times New Roman" w:eastAsia="Times New Roman" w:hAnsi="Times New Roman"/>
        </w:rPr>
      </w:pPr>
    </w:p>
    <w:p w14:paraId="339EEB4A" w14:textId="77777777" w:rsidR="00D15122" w:rsidRPr="003E37B0" w:rsidRDefault="009B0756" w:rsidP="0033630D">
      <w:pPr>
        <w:pStyle w:val="Heading1"/>
        <w:keepNext/>
        <w:widowControl/>
        <w:spacing w:line="250" w:lineRule="exact"/>
        <w:ind w:left="0"/>
        <w:rPr>
          <w:bCs w:val="0"/>
        </w:rPr>
      </w:pPr>
      <w:r w:rsidRPr="003E37B0">
        <w:t>Marketing Authorisation Holder</w:t>
      </w:r>
    </w:p>
    <w:p w14:paraId="72B5539E" w14:textId="77777777" w:rsidR="00B06C94" w:rsidRPr="003E37B0" w:rsidRDefault="00CE15F9" w:rsidP="0033630D">
      <w:pPr>
        <w:pStyle w:val="BodyText"/>
        <w:keepNext/>
        <w:widowControl/>
        <w:spacing w:line="251" w:lineRule="exact"/>
        <w:ind w:left="0"/>
      </w:pPr>
      <w:r w:rsidRPr="000D291F">
        <w:t>Pfizer Europe MA EEIG</w:t>
      </w:r>
      <w:r w:rsidR="00B06C94">
        <w:t xml:space="preserve">, </w:t>
      </w:r>
      <w:r w:rsidR="005C7987" w:rsidRPr="00486818">
        <w:t>Boulevard de la Plaine 17, 1050 Bruxelles, Belgium</w:t>
      </w:r>
    </w:p>
    <w:p w14:paraId="3155B728" w14:textId="77777777" w:rsidR="00D15122" w:rsidRDefault="00D15122" w:rsidP="0033630D">
      <w:pPr>
        <w:widowControl/>
        <w:rPr>
          <w:rFonts w:ascii="Times New Roman" w:eastAsia="Times New Roman" w:hAnsi="Times New Roman"/>
        </w:rPr>
      </w:pPr>
    </w:p>
    <w:p w14:paraId="40603C98" w14:textId="77777777" w:rsidR="00D15122" w:rsidRPr="003E37B0" w:rsidRDefault="009B0756" w:rsidP="0033630D">
      <w:pPr>
        <w:pStyle w:val="Heading1"/>
        <w:keepNext/>
        <w:widowControl/>
        <w:spacing w:line="251" w:lineRule="exact"/>
        <w:ind w:left="0"/>
        <w:rPr>
          <w:bCs w:val="0"/>
        </w:rPr>
      </w:pPr>
      <w:r w:rsidRPr="003E37B0">
        <w:t>Manufacturer</w:t>
      </w:r>
    </w:p>
    <w:p w14:paraId="03E57466" w14:textId="0F0E463F" w:rsidR="005D60B7" w:rsidRPr="00935ED9" w:rsidRDefault="005D60B7" w:rsidP="0033630D">
      <w:pPr>
        <w:widowControl/>
        <w:autoSpaceDE w:val="0"/>
        <w:autoSpaceDN w:val="0"/>
        <w:adjustRightInd w:val="0"/>
        <w:rPr>
          <w:rFonts w:ascii="Times New Roman" w:hAnsi="Times New Roman"/>
          <w:color w:val="000000"/>
        </w:rPr>
      </w:pPr>
      <w:r>
        <w:rPr>
          <w:rFonts w:ascii="Times New Roman" w:hAnsi="Times New Roman"/>
          <w:color w:val="000000"/>
        </w:rPr>
        <w:t xml:space="preserve">Pfizer Service Company BV, </w:t>
      </w:r>
      <w:del w:id="13" w:author="Author">
        <w:r w:rsidDel="00061961">
          <w:rPr>
            <w:rFonts w:ascii="Times New Roman" w:hAnsi="Times New Roman"/>
            <w:color w:val="000000"/>
          </w:rPr>
          <w:delText>Hoge Wei 10</w:delText>
        </w:r>
      </w:del>
      <w:ins w:id="14" w:author="Author">
        <w:r w:rsidR="00CA3BFB">
          <w:rPr>
            <w:rFonts w:ascii="Times New Roman" w:hAnsi="Times New Roman"/>
            <w:color w:val="000000"/>
          </w:rPr>
          <w:t>Hermeslaan 11</w:t>
        </w:r>
      </w:ins>
      <w:r>
        <w:rPr>
          <w:rFonts w:ascii="Times New Roman" w:hAnsi="Times New Roman"/>
          <w:color w:val="000000"/>
        </w:rPr>
        <w:t xml:space="preserve">, </w:t>
      </w:r>
      <w:ins w:id="15" w:author="Author">
        <w:r w:rsidR="00CA3BFB">
          <w:rPr>
            <w:rFonts w:ascii="Times New Roman" w:hAnsi="Times New Roman"/>
            <w:color w:val="000000"/>
          </w:rPr>
          <w:t xml:space="preserve">1932 </w:t>
        </w:r>
      </w:ins>
      <w:r>
        <w:rPr>
          <w:rFonts w:ascii="Times New Roman" w:hAnsi="Times New Roman"/>
          <w:color w:val="000000"/>
        </w:rPr>
        <w:t xml:space="preserve">Zaventem, </w:t>
      </w:r>
      <w:del w:id="16" w:author="Author">
        <w:r w:rsidDel="00B31B35">
          <w:rPr>
            <w:rFonts w:ascii="Times New Roman" w:hAnsi="Times New Roman"/>
            <w:color w:val="000000"/>
          </w:rPr>
          <w:delText xml:space="preserve">1930, </w:delText>
        </w:r>
      </w:del>
      <w:r>
        <w:rPr>
          <w:rFonts w:ascii="Times New Roman" w:hAnsi="Times New Roman"/>
          <w:color w:val="000000"/>
        </w:rPr>
        <w:t>Belgium</w:t>
      </w:r>
    </w:p>
    <w:p w14:paraId="14AF2D92" w14:textId="77777777" w:rsidR="0044110C" w:rsidRDefault="0044110C" w:rsidP="0033630D">
      <w:pPr>
        <w:pStyle w:val="BodyText"/>
        <w:widowControl/>
        <w:spacing w:line="251" w:lineRule="exact"/>
        <w:ind w:left="0"/>
      </w:pPr>
    </w:p>
    <w:p w14:paraId="1F73FC94" w14:textId="77777777" w:rsidR="00D15122" w:rsidRPr="003E37B0" w:rsidRDefault="009B0756" w:rsidP="0033630D">
      <w:pPr>
        <w:pStyle w:val="BodyText"/>
        <w:widowControl/>
        <w:ind w:left="0"/>
      </w:pPr>
      <w:r w:rsidRPr="003E37B0">
        <w:t>For any information about this medicine, please contact the local representative of the Marketing Authorisation Holder.</w:t>
      </w:r>
    </w:p>
    <w:p w14:paraId="3FAD78A1" w14:textId="77777777" w:rsidR="00B6748C" w:rsidRPr="003E37B0" w:rsidRDefault="00B6748C" w:rsidP="00FA4903">
      <w:pPr>
        <w:widowControl/>
        <w:rPr>
          <w:rFonts w:ascii="Times New Roman" w:eastAsia="Times New Roman" w:hAnsi="Times New Roman"/>
        </w:rPr>
      </w:pPr>
    </w:p>
    <w:tbl>
      <w:tblPr>
        <w:tblW w:w="5000" w:type="pct"/>
        <w:tblLook w:val="04A0" w:firstRow="1" w:lastRow="0" w:firstColumn="1" w:lastColumn="0" w:noHBand="0" w:noVBand="1"/>
      </w:tblPr>
      <w:tblGrid>
        <w:gridCol w:w="4224"/>
        <w:gridCol w:w="4864"/>
      </w:tblGrid>
      <w:tr w:rsidR="00B6748C" w:rsidRPr="00B6748C" w14:paraId="59D3791F" w14:textId="77777777" w:rsidTr="00A03629">
        <w:trPr>
          <w:cantSplit/>
        </w:trPr>
        <w:tc>
          <w:tcPr>
            <w:tcW w:w="4158" w:type="dxa"/>
            <w:shd w:val="clear" w:color="auto" w:fill="auto"/>
          </w:tcPr>
          <w:p w14:paraId="7CF9A189"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België/Belgique/Belgien</w:t>
            </w:r>
          </w:p>
          <w:p w14:paraId="0FB6F7F0"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Luxembourg/Luxemburg</w:t>
            </w:r>
          </w:p>
          <w:p w14:paraId="79526CB4"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 xml:space="preserve">Pfizer </w:t>
            </w:r>
            <w:r w:rsidRPr="00B74CA8">
              <w:rPr>
                <w:rFonts w:ascii="Times New Roman" w:hAnsi="Times New Roman"/>
                <w:lang w:val="pt-PT"/>
              </w:rPr>
              <w:t>NV/SA</w:t>
            </w:r>
          </w:p>
          <w:p w14:paraId="6A213045"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Tél/Tel: +32 (0)2 554 62 11</w:t>
            </w:r>
          </w:p>
          <w:p w14:paraId="1645C313" w14:textId="77777777" w:rsidR="00B6748C" w:rsidRPr="00B6748C" w:rsidRDefault="00B6748C" w:rsidP="00FA4903">
            <w:pPr>
              <w:widowControl/>
              <w:rPr>
                <w:rFonts w:ascii="Times New Roman" w:eastAsia="TimesNewRoman" w:hAnsi="Times New Roman"/>
              </w:rPr>
            </w:pPr>
          </w:p>
        </w:tc>
        <w:tc>
          <w:tcPr>
            <w:tcW w:w="4788" w:type="dxa"/>
            <w:shd w:val="clear" w:color="auto" w:fill="auto"/>
          </w:tcPr>
          <w:p w14:paraId="0D597AFC"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Kύπρος</w:t>
            </w:r>
          </w:p>
          <w:p w14:paraId="3CCFC92C" w14:textId="77777777" w:rsidR="00B6748C" w:rsidRPr="00B6748C" w:rsidRDefault="00C6313D" w:rsidP="00FA4903">
            <w:pPr>
              <w:widowControl/>
              <w:rPr>
                <w:rFonts w:ascii="Times New Roman" w:eastAsia="TimesNewRoman" w:hAnsi="Times New Roman"/>
              </w:rPr>
            </w:pPr>
            <w:r w:rsidRPr="00B6748C">
              <w:rPr>
                <w:rFonts w:ascii="Times New Roman" w:eastAsia="TimesNewRoman" w:hAnsi="Times New Roman"/>
              </w:rPr>
              <w:t>P</w:t>
            </w:r>
            <w:r>
              <w:rPr>
                <w:rFonts w:ascii="Times New Roman" w:eastAsia="TimesNewRoman" w:hAnsi="Times New Roman"/>
              </w:rPr>
              <w:t>fizer</w:t>
            </w:r>
            <w:r w:rsidRPr="00B6748C">
              <w:rPr>
                <w:rFonts w:ascii="Times New Roman" w:eastAsia="TimesNewRoman" w:hAnsi="Times New Roman"/>
              </w:rPr>
              <w:t xml:space="preserve"> </w:t>
            </w:r>
            <w:r w:rsidR="00B6748C" w:rsidRPr="00B6748C">
              <w:rPr>
                <w:rFonts w:ascii="Times New Roman" w:eastAsia="TimesNewRoman" w:hAnsi="Times New Roman"/>
              </w:rPr>
              <w:t>E</w:t>
            </w:r>
            <w:r w:rsidRPr="00C6313D">
              <w:rPr>
                <w:rFonts w:ascii="Times New Roman" w:eastAsia="TimesNewRoman" w:hAnsi="Times New Roman"/>
              </w:rPr>
              <w:t>λλάς</w:t>
            </w:r>
            <w:r w:rsidR="00B6748C" w:rsidRPr="00B6748C">
              <w:rPr>
                <w:rFonts w:ascii="Times New Roman" w:eastAsia="TimesNewRoman" w:hAnsi="Times New Roman"/>
              </w:rPr>
              <w:t xml:space="preserve"> A.E. (</w:t>
            </w:r>
            <w:r w:rsidRPr="00B6748C">
              <w:rPr>
                <w:rFonts w:ascii="Times New Roman" w:eastAsia="TimesNewRoman" w:hAnsi="Times New Roman"/>
              </w:rPr>
              <w:t>C</w:t>
            </w:r>
            <w:r>
              <w:rPr>
                <w:rFonts w:ascii="Times New Roman" w:eastAsia="TimesNewRoman" w:hAnsi="Times New Roman"/>
              </w:rPr>
              <w:t>yprus</w:t>
            </w:r>
            <w:r w:rsidRPr="00B6748C">
              <w:rPr>
                <w:rFonts w:ascii="Times New Roman" w:eastAsia="TimesNewRoman" w:hAnsi="Times New Roman"/>
              </w:rPr>
              <w:t xml:space="preserve"> B</w:t>
            </w:r>
            <w:r>
              <w:rPr>
                <w:rFonts w:ascii="Times New Roman" w:eastAsia="TimesNewRoman" w:hAnsi="Times New Roman"/>
              </w:rPr>
              <w:t>ranch</w:t>
            </w:r>
            <w:r w:rsidR="00B6748C" w:rsidRPr="00B6748C">
              <w:rPr>
                <w:rFonts w:ascii="Times New Roman" w:eastAsia="TimesNewRoman" w:hAnsi="Times New Roman"/>
              </w:rPr>
              <w:t>)</w:t>
            </w:r>
          </w:p>
          <w:p w14:paraId="0A657C99"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w:t>
            </w:r>
            <w:r w:rsidRPr="00B6748C">
              <w:rPr>
                <w:rFonts w:ascii="Times New Roman" w:eastAsia="TimesNewRoman,Bold" w:hAnsi="Times New Roman"/>
              </w:rPr>
              <w:sym w:font="Symbol" w:char="F068"/>
            </w:r>
            <w:r w:rsidRPr="00B6748C">
              <w:rPr>
                <w:rFonts w:ascii="Times New Roman" w:eastAsia="TimesNewRoman,Bold" w:hAnsi="Times New Roman"/>
              </w:rPr>
              <w:sym w:font="Symbol" w:char="F06C"/>
            </w:r>
            <w:r w:rsidRPr="00B6748C">
              <w:rPr>
                <w:rFonts w:ascii="Times New Roman" w:eastAsia="TimesNewRoman" w:hAnsi="Times New Roman"/>
              </w:rPr>
              <w:t>: +357 22817690</w:t>
            </w:r>
          </w:p>
          <w:p w14:paraId="7269A45D" w14:textId="77777777" w:rsidR="00B6748C" w:rsidRPr="00B6748C" w:rsidRDefault="00B6748C" w:rsidP="00FA4903">
            <w:pPr>
              <w:widowControl/>
              <w:rPr>
                <w:rFonts w:ascii="Times New Roman" w:hAnsi="Times New Roman"/>
              </w:rPr>
            </w:pPr>
          </w:p>
        </w:tc>
      </w:tr>
      <w:tr w:rsidR="00B6748C" w:rsidRPr="00B6748C" w14:paraId="4FA51426" w14:textId="77777777" w:rsidTr="00A03629">
        <w:trPr>
          <w:cantSplit/>
        </w:trPr>
        <w:tc>
          <w:tcPr>
            <w:tcW w:w="4158" w:type="dxa"/>
            <w:shd w:val="clear" w:color="auto" w:fill="auto"/>
          </w:tcPr>
          <w:p w14:paraId="20DA857D"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 xml:space="preserve">Česká </w:t>
            </w:r>
            <w:r w:rsidR="00C6313D">
              <w:rPr>
                <w:rFonts w:ascii="Times New Roman" w:eastAsia="TimesNewRoman,Bold" w:hAnsi="Times New Roman"/>
                <w:b/>
                <w:bCs/>
              </w:rPr>
              <w:t>r</w:t>
            </w:r>
            <w:r w:rsidRPr="00B6748C">
              <w:rPr>
                <w:rFonts w:ascii="Times New Roman" w:eastAsia="TimesNewRoman,Bold" w:hAnsi="Times New Roman"/>
                <w:b/>
                <w:bCs/>
              </w:rPr>
              <w:t>epublika</w:t>
            </w:r>
          </w:p>
          <w:p w14:paraId="7A3FBD1C"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w:t>
            </w:r>
            <w:r w:rsidRPr="00B6748C">
              <w:rPr>
                <w:rFonts w:ascii="Times New Roman" w:hAnsi="Times New Roman"/>
              </w:rPr>
              <w:t>, spol.</w:t>
            </w:r>
            <w:r w:rsidRPr="00B6748C">
              <w:rPr>
                <w:rFonts w:ascii="Times New Roman" w:eastAsia="TimesNewRoman" w:hAnsi="Times New Roman"/>
              </w:rPr>
              <w:t xml:space="preserve"> s r.o.</w:t>
            </w:r>
          </w:p>
          <w:p w14:paraId="7A46DDEB"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+420</w:t>
            </w:r>
            <w:r w:rsidR="00C6313D">
              <w:rPr>
                <w:rFonts w:ascii="Times New Roman" w:eastAsia="TimesNewRoman" w:hAnsi="Times New Roman"/>
              </w:rPr>
              <w:t xml:space="preserve"> </w:t>
            </w:r>
            <w:r w:rsidRPr="00B6748C">
              <w:rPr>
                <w:rFonts w:ascii="Times New Roman" w:eastAsia="TimesNewRoman" w:hAnsi="Times New Roman"/>
              </w:rPr>
              <w:t>283</w:t>
            </w:r>
            <w:r w:rsidR="00C6313D">
              <w:rPr>
                <w:rFonts w:ascii="Times New Roman" w:eastAsia="TimesNewRoman" w:hAnsi="Times New Roman"/>
              </w:rPr>
              <w:t xml:space="preserve"> </w:t>
            </w:r>
            <w:r w:rsidRPr="00B6748C">
              <w:rPr>
                <w:rFonts w:ascii="Times New Roman" w:eastAsia="TimesNewRoman" w:hAnsi="Times New Roman"/>
              </w:rPr>
              <w:t>004</w:t>
            </w:r>
            <w:r w:rsidR="00C6313D">
              <w:rPr>
                <w:rFonts w:ascii="Times New Roman" w:eastAsia="TimesNewRoman" w:hAnsi="Times New Roman"/>
              </w:rPr>
              <w:t xml:space="preserve"> </w:t>
            </w:r>
            <w:r w:rsidRPr="00B6748C">
              <w:rPr>
                <w:rFonts w:ascii="Times New Roman" w:eastAsia="TimesNewRoman" w:hAnsi="Times New Roman"/>
              </w:rPr>
              <w:t>111</w:t>
            </w:r>
          </w:p>
          <w:p w14:paraId="0BBC7F3A" w14:textId="77777777" w:rsidR="00B6748C" w:rsidRPr="00B6748C" w:rsidRDefault="00B6748C" w:rsidP="00FA4903">
            <w:pPr>
              <w:widowControl/>
              <w:rPr>
                <w:rFonts w:ascii="Times New Roman" w:hAnsi="Times New Roman"/>
              </w:rPr>
            </w:pPr>
          </w:p>
        </w:tc>
        <w:tc>
          <w:tcPr>
            <w:tcW w:w="4788" w:type="dxa"/>
            <w:shd w:val="clear" w:color="auto" w:fill="auto"/>
          </w:tcPr>
          <w:p w14:paraId="59699B7A"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Magyarország</w:t>
            </w:r>
          </w:p>
          <w:p w14:paraId="437E7521"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 Kft.</w:t>
            </w:r>
          </w:p>
          <w:p w14:paraId="65605CB6"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w:t>
            </w:r>
            <w:r w:rsidR="00C6313D">
              <w:rPr>
                <w:rFonts w:ascii="Times New Roman" w:eastAsia="TimesNewRoman" w:hAnsi="Times New Roman"/>
              </w:rPr>
              <w:t>.</w:t>
            </w:r>
            <w:r w:rsidRPr="00B6748C">
              <w:rPr>
                <w:rFonts w:ascii="Times New Roman" w:eastAsia="TimesNewRoman" w:hAnsi="Times New Roman"/>
              </w:rPr>
              <w:t>: +</w:t>
            </w:r>
            <w:r w:rsidR="006758BD">
              <w:rPr>
                <w:rFonts w:ascii="Times New Roman" w:eastAsia="TimesNewRoman" w:hAnsi="Times New Roman"/>
              </w:rPr>
              <w:t xml:space="preserve"> </w:t>
            </w:r>
            <w:r w:rsidRPr="00B6748C">
              <w:rPr>
                <w:rFonts w:ascii="Times New Roman" w:eastAsia="TimesNewRoman" w:hAnsi="Times New Roman"/>
              </w:rPr>
              <w:t>36 1 488 37</w:t>
            </w:r>
            <w:r w:rsidR="00C6313D">
              <w:rPr>
                <w:rFonts w:ascii="Times New Roman" w:eastAsia="TimesNewRoman" w:hAnsi="Times New Roman"/>
              </w:rPr>
              <w:t xml:space="preserve"> </w:t>
            </w:r>
            <w:r w:rsidRPr="00B6748C">
              <w:rPr>
                <w:rFonts w:ascii="Times New Roman" w:eastAsia="TimesNewRoman" w:hAnsi="Times New Roman"/>
              </w:rPr>
              <w:t>00</w:t>
            </w:r>
          </w:p>
          <w:p w14:paraId="3CD19745" w14:textId="77777777" w:rsidR="00B6748C" w:rsidRPr="00B6748C" w:rsidRDefault="00B6748C" w:rsidP="00FA4903">
            <w:pPr>
              <w:widowControl/>
              <w:rPr>
                <w:rFonts w:ascii="Times New Roman" w:hAnsi="Times New Roman"/>
              </w:rPr>
            </w:pPr>
          </w:p>
        </w:tc>
      </w:tr>
      <w:tr w:rsidR="00B6748C" w:rsidRPr="00B6748C" w14:paraId="18D4787F" w14:textId="77777777" w:rsidTr="00A03629">
        <w:trPr>
          <w:cantSplit/>
        </w:trPr>
        <w:tc>
          <w:tcPr>
            <w:tcW w:w="4158" w:type="dxa"/>
            <w:shd w:val="clear" w:color="auto" w:fill="auto"/>
          </w:tcPr>
          <w:p w14:paraId="0B02C6BB"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Danmark</w:t>
            </w:r>
          </w:p>
          <w:p w14:paraId="048EAE02"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 ApS</w:t>
            </w:r>
          </w:p>
          <w:p w14:paraId="70B62D6F" w14:textId="1D28CF89"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Tlf</w:t>
            </w:r>
            <w:r w:rsidR="00721B5F">
              <w:rPr>
                <w:rFonts w:ascii="Times New Roman" w:eastAsia="TimesNewRoman" w:hAnsi="Times New Roman"/>
              </w:rPr>
              <w:t>.</w:t>
            </w:r>
            <w:r w:rsidRPr="00B6748C">
              <w:rPr>
                <w:rFonts w:ascii="Times New Roman" w:eastAsia="TimesNewRoman" w:hAnsi="Times New Roman"/>
              </w:rPr>
              <w:t>: +45 44 20</w:t>
            </w:r>
            <w:r w:rsidR="00C6313D">
              <w:rPr>
                <w:rFonts w:ascii="Times New Roman" w:eastAsia="TimesNewRoman" w:hAnsi="Times New Roman"/>
              </w:rPr>
              <w:t xml:space="preserve"> </w:t>
            </w:r>
            <w:r w:rsidRPr="00B6748C">
              <w:rPr>
                <w:rFonts w:ascii="Times New Roman" w:eastAsia="TimesNewRoman" w:hAnsi="Times New Roman"/>
              </w:rPr>
              <w:t>11</w:t>
            </w:r>
            <w:r w:rsidR="006758BD">
              <w:rPr>
                <w:rFonts w:ascii="Times New Roman" w:eastAsia="TimesNewRoman" w:hAnsi="Times New Roman"/>
              </w:rPr>
              <w:t xml:space="preserve"> </w:t>
            </w:r>
            <w:r w:rsidRPr="00B6748C">
              <w:rPr>
                <w:rFonts w:ascii="Times New Roman" w:eastAsia="TimesNewRoman" w:hAnsi="Times New Roman"/>
              </w:rPr>
              <w:t>00</w:t>
            </w:r>
          </w:p>
          <w:p w14:paraId="17F9E9B2" w14:textId="77777777" w:rsidR="00B6748C" w:rsidRPr="00B6748C" w:rsidRDefault="00B6748C" w:rsidP="00FA4903">
            <w:pPr>
              <w:widowControl/>
              <w:rPr>
                <w:rFonts w:ascii="Times New Roman" w:hAnsi="Times New Roman"/>
              </w:rPr>
            </w:pPr>
          </w:p>
        </w:tc>
        <w:tc>
          <w:tcPr>
            <w:tcW w:w="4788" w:type="dxa"/>
            <w:shd w:val="clear" w:color="auto" w:fill="auto"/>
          </w:tcPr>
          <w:p w14:paraId="69871A91"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Malta</w:t>
            </w:r>
          </w:p>
          <w:p w14:paraId="7F1322C2" w14:textId="77777777" w:rsidR="00B6748C" w:rsidRPr="00B6748C" w:rsidRDefault="00B6748C" w:rsidP="00FA4903">
            <w:pPr>
              <w:widowControl/>
              <w:rPr>
                <w:rFonts w:ascii="Times New Roman" w:eastAsia="TimesNewRoman" w:hAnsi="Times New Roman"/>
              </w:rPr>
            </w:pPr>
            <w:r w:rsidRPr="00B6748C">
              <w:rPr>
                <w:rFonts w:ascii="Times New Roman" w:hAnsi="Times New Roman"/>
              </w:rPr>
              <w:t xml:space="preserve">Drugsales </w:t>
            </w:r>
            <w:r w:rsidRPr="00B6748C">
              <w:rPr>
                <w:rFonts w:ascii="Times New Roman" w:eastAsia="TimesNewRoman" w:hAnsi="Times New Roman"/>
              </w:rPr>
              <w:t>Ltd</w:t>
            </w:r>
          </w:p>
          <w:p w14:paraId="1C2976DF"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+356 21</w:t>
            </w:r>
            <w:r w:rsidRPr="00B6748C">
              <w:rPr>
                <w:rFonts w:ascii="Times New Roman" w:hAnsi="Times New Roman"/>
              </w:rPr>
              <w:t>419070/1/2</w:t>
            </w:r>
          </w:p>
          <w:p w14:paraId="7DC20F5E" w14:textId="77777777" w:rsidR="00B6748C" w:rsidRPr="00B6748C" w:rsidRDefault="00B6748C" w:rsidP="00FA4903">
            <w:pPr>
              <w:widowControl/>
              <w:rPr>
                <w:rFonts w:ascii="Times New Roman" w:hAnsi="Times New Roman"/>
              </w:rPr>
            </w:pPr>
          </w:p>
        </w:tc>
      </w:tr>
      <w:tr w:rsidR="00B6748C" w:rsidRPr="00B6748C" w14:paraId="205BEA40" w14:textId="77777777" w:rsidTr="00A03629">
        <w:trPr>
          <w:cantSplit/>
        </w:trPr>
        <w:tc>
          <w:tcPr>
            <w:tcW w:w="4158" w:type="dxa"/>
            <w:shd w:val="clear" w:color="auto" w:fill="auto"/>
          </w:tcPr>
          <w:p w14:paraId="2A1F509E"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Deutschland</w:t>
            </w:r>
          </w:p>
          <w:p w14:paraId="0E6484E2" w14:textId="77777777" w:rsidR="00B6748C" w:rsidRPr="00B6748C" w:rsidRDefault="00966A52" w:rsidP="00FA4903">
            <w:pPr>
              <w:widowControl/>
              <w:rPr>
                <w:rFonts w:ascii="Times New Roman" w:eastAsia="TimesNewRoman" w:hAnsi="Times New Roman"/>
              </w:rPr>
            </w:pPr>
            <w:r>
              <w:rPr>
                <w:rFonts w:ascii="Times New Roman" w:eastAsia="TimesNewRoman" w:hAnsi="Times New Roman"/>
              </w:rPr>
              <w:t>PFIZER PHARMA</w:t>
            </w:r>
            <w:r w:rsidR="00B6748C" w:rsidRPr="00B6748C">
              <w:rPr>
                <w:rFonts w:ascii="Times New Roman" w:hAnsi="Times New Roman"/>
                <w:lang w:val="de-DE"/>
              </w:rPr>
              <w:t xml:space="preserve"> </w:t>
            </w:r>
            <w:r w:rsidR="00B6748C" w:rsidRPr="00B6748C">
              <w:rPr>
                <w:rFonts w:ascii="Times New Roman" w:eastAsia="TimesNewRoman" w:hAnsi="Times New Roman"/>
              </w:rPr>
              <w:t>GmbH</w:t>
            </w:r>
          </w:p>
          <w:p w14:paraId="414A9084"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+49 (0)</w:t>
            </w:r>
            <w:r w:rsidR="00732DB3">
              <w:rPr>
                <w:rFonts w:ascii="Times New Roman" w:hAnsi="Times New Roman"/>
                <w:lang w:val="sv-SE"/>
              </w:rPr>
              <w:t>30 550055-51000</w:t>
            </w:r>
          </w:p>
          <w:p w14:paraId="6496FD8E" w14:textId="77777777" w:rsidR="00B6748C" w:rsidRPr="00B6748C" w:rsidRDefault="00B6748C" w:rsidP="00FA4903">
            <w:pPr>
              <w:widowControl/>
              <w:rPr>
                <w:rFonts w:ascii="Times New Roman" w:hAnsi="Times New Roman"/>
              </w:rPr>
            </w:pPr>
          </w:p>
        </w:tc>
        <w:tc>
          <w:tcPr>
            <w:tcW w:w="4788" w:type="dxa"/>
            <w:shd w:val="clear" w:color="auto" w:fill="auto"/>
          </w:tcPr>
          <w:p w14:paraId="0F8A161E"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Nederland</w:t>
            </w:r>
          </w:p>
          <w:p w14:paraId="3F7F3518"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 bv</w:t>
            </w:r>
          </w:p>
          <w:p w14:paraId="0E24BC67"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+31 (0)</w:t>
            </w:r>
            <w:r w:rsidR="00DF68A3">
              <w:rPr>
                <w:rFonts w:ascii="Times New Roman" w:eastAsia="TimesNewRoman" w:hAnsi="Times New Roman"/>
              </w:rPr>
              <w:t>800 63 34 636</w:t>
            </w:r>
          </w:p>
          <w:p w14:paraId="325C775D" w14:textId="77777777" w:rsidR="00B6748C" w:rsidRPr="00B6748C" w:rsidRDefault="00B6748C" w:rsidP="00FA4903">
            <w:pPr>
              <w:widowControl/>
              <w:rPr>
                <w:rFonts w:ascii="Times New Roman" w:hAnsi="Times New Roman"/>
              </w:rPr>
            </w:pPr>
          </w:p>
        </w:tc>
      </w:tr>
      <w:tr w:rsidR="00B6748C" w:rsidRPr="00B6748C" w14:paraId="7CCB7A52" w14:textId="77777777" w:rsidTr="00A03629">
        <w:trPr>
          <w:cantSplit/>
        </w:trPr>
        <w:tc>
          <w:tcPr>
            <w:tcW w:w="4158" w:type="dxa"/>
            <w:shd w:val="clear" w:color="auto" w:fill="auto"/>
          </w:tcPr>
          <w:p w14:paraId="01366D53"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България</w:t>
            </w:r>
          </w:p>
          <w:p w14:paraId="200CB4FD"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Пфайзер Люксембург САРЛ,</w:t>
            </w:r>
          </w:p>
          <w:p w14:paraId="22880B5B"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Клон България</w:t>
            </w:r>
          </w:p>
          <w:p w14:paraId="58285EF0"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Teл</w:t>
            </w:r>
            <w:r w:rsidR="006758BD">
              <w:rPr>
                <w:rFonts w:ascii="Times New Roman" w:eastAsia="TimesNewRoman" w:hAnsi="Times New Roman"/>
              </w:rPr>
              <w:t>.</w:t>
            </w:r>
            <w:r w:rsidRPr="00B6748C">
              <w:rPr>
                <w:rFonts w:ascii="Times New Roman" w:eastAsia="TimesNewRoman" w:hAnsi="Times New Roman"/>
              </w:rPr>
              <w:t>: +359 2 970 4333</w:t>
            </w:r>
          </w:p>
          <w:p w14:paraId="1FCEFA37" w14:textId="77777777" w:rsidR="00B6748C" w:rsidRPr="00B6748C" w:rsidRDefault="00B6748C" w:rsidP="00FA4903">
            <w:pPr>
              <w:widowControl/>
              <w:rPr>
                <w:rFonts w:ascii="Times New Roman" w:hAnsi="Times New Roman"/>
              </w:rPr>
            </w:pPr>
          </w:p>
        </w:tc>
        <w:tc>
          <w:tcPr>
            <w:tcW w:w="4788" w:type="dxa"/>
            <w:shd w:val="clear" w:color="auto" w:fill="auto"/>
          </w:tcPr>
          <w:p w14:paraId="6261C3AE"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Norge</w:t>
            </w:r>
          </w:p>
          <w:p w14:paraId="5B9CD0C9"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 AS</w:t>
            </w:r>
          </w:p>
          <w:p w14:paraId="2A02A269"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Tlf: +47 67 52 61 00</w:t>
            </w:r>
          </w:p>
          <w:p w14:paraId="421D657E" w14:textId="77777777" w:rsidR="00B6748C" w:rsidRPr="00B6748C" w:rsidRDefault="00B6748C" w:rsidP="00FA4903">
            <w:pPr>
              <w:widowControl/>
              <w:rPr>
                <w:rFonts w:ascii="Times New Roman" w:hAnsi="Times New Roman"/>
              </w:rPr>
            </w:pPr>
          </w:p>
        </w:tc>
      </w:tr>
      <w:tr w:rsidR="00B6748C" w:rsidRPr="00B6748C" w14:paraId="6F3E44A0" w14:textId="77777777" w:rsidTr="00A03629">
        <w:trPr>
          <w:cantSplit/>
        </w:trPr>
        <w:tc>
          <w:tcPr>
            <w:tcW w:w="4158" w:type="dxa"/>
            <w:shd w:val="clear" w:color="auto" w:fill="auto"/>
          </w:tcPr>
          <w:p w14:paraId="25209D0B"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Eesti</w:t>
            </w:r>
          </w:p>
          <w:p w14:paraId="6F356F35"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Luxembourg SARL Eesti filiaal</w:t>
            </w:r>
          </w:p>
          <w:p w14:paraId="6FF837A4"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+372 666 7500</w:t>
            </w:r>
          </w:p>
          <w:p w14:paraId="207B844B" w14:textId="77777777" w:rsidR="00B6748C" w:rsidRPr="00B6748C" w:rsidRDefault="00B6748C" w:rsidP="00FA4903">
            <w:pPr>
              <w:widowControl/>
              <w:rPr>
                <w:rFonts w:ascii="Times New Roman" w:hAnsi="Times New Roman"/>
              </w:rPr>
            </w:pPr>
          </w:p>
        </w:tc>
        <w:tc>
          <w:tcPr>
            <w:tcW w:w="4788" w:type="dxa"/>
            <w:shd w:val="clear" w:color="auto" w:fill="auto"/>
          </w:tcPr>
          <w:p w14:paraId="3D8EF282"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Österreich</w:t>
            </w:r>
          </w:p>
          <w:p w14:paraId="2FFA4716"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 Corporation Austria Ges.m.b.H.</w:t>
            </w:r>
          </w:p>
          <w:p w14:paraId="2F85D303"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+43 (0)1 521 15-0</w:t>
            </w:r>
          </w:p>
          <w:p w14:paraId="3BFCE086" w14:textId="77777777" w:rsidR="00B6748C" w:rsidRPr="00B6748C" w:rsidRDefault="00B6748C" w:rsidP="00FA4903">
            <w:pPr>
              <w:widowControl/>
              <w:rPr>
                <w:rFonts w:ascii="Times New Roman" w:hAnsi="Times New Roman"/>
              </w:rPr>
            </w:pPr>
          </w:p>
        </w:tc>
      </w:tr>
      <w:tr w:rsidR="00B6748C" w:rsidRPr="00DE760C" w14:paraId="65339F0D" w14:textId="77777777" w:rsidTr="00A03629">
        <w:trPr>
          <w:cantSplit/>
        </w:trPr>
        <w:tc>
          <w:tcPr>
            <w:tcW w:w="4158" w:type="dxa"/>
            <w:shd w:val="clear" w:color="auto" w:fill="auto"/>
          </w:tcPr>
          <w:p w14:paraId="42DBA70F"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Ελλάδα</w:t>
            </w:r>
          </w:p>
          <w:p w14:paraId="7FA4CAE1" w14:textId="77777777" w:rsidR="00B6748C" w:rsidRPr="00B6748C" w:rsidRDefault="00C6313D" w:rsidP="00FA4903">
            <w:pPr>
              <w:widowControl/>
              <w:rPr>
                <w:rFonts w:ascii="Times New Roman" w:eastAsia="TimesNewRoman" w:hAnsi="Times New Roman"/>
              </w:rPr>
            </w:pPr>
            <w:r w:rsidRPr="00B6748C">
              <w:rPr>
                <w:rFonts w:ascii="Times New Roman" w:eastAsia="TimesNewRoman" w:hAnsi="Times New Roman"/>
              </w:rPr>
              <w:t>P</w:t>
            </w:r>
            <w:r>
              <w:rPr>
                <w:rFonts w:ascii="Times New Roman" w:eastAsia="TimesNewRoman" w:hAnsi="Times New Roman"/>
              </w:rPr>
              <w:t>fizer</w:t>
            </w:r>
            <w:r w:rsidRPr="00B6748C">
              <w:rPr>
                <w:rFonts w:ascii="Times New Roman" w:eastAsia="TimesNewRoman" w:hAnsi="Times New Roman"/>
              </w:rPr>
              <w:t xml:space="preserve"> </w:t>
            </w:r>
            <w:r w:rsidR="00B6748C" w:rsidRPr="00B6748C">
              <w:rPr>
                <w:rFonts w:ascii="Times New Roman" w:eastAsia="TimesNewRoman" w:hAnsi="Times New Roman"/>
              </w:rPr>
              <w:t>E</w:t>
            </w:r>
            <w:r w:rsidRPr="00C6313D">
              <w:rPr>
                <w:rFonts w:ascii="Times New Roman" w:eastAsia="TimesNewRoman" w:hAnsi="Times New Roman"/>
              </w:rPr>
              <w:t>λλάς</w:t>
            </w:r>
            <w:r w:rsidR="00B6748C" w:rsidRPr="00B6748C">
              <w:rPr>
                <w:rFonts w:ascii="Times New Roman" w:eastAsia="TimesNewRoman" w:hAnsi="Times New Roman"/>
              </w:rPr>
              <w:t xml:space="preserve"> A.E.</w:t>
            </w:r>
          </w:p>
          <w:p w14:paraId="7008112C"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Τηλ: +30 210 6785800</w:t>
            </w:r>
          </w:p>
          <w:p w14:paraId="0087B382" w14:textId="77777777" w:rsidR="00B6748C" w:rsidRPr="00B6748C" w:rsidRDefault="00B6748C" w:rsidP="00FA4903">
            <w:pPr>
              <w:widowControl/>
              <w:rPr>
                <w:rFonts w:ascii="Times New Roman" w:hAnsi="Times New Roman"/>
              </w:rPr>
            </w:pPr>
          </w:p>
        </w:tc>
        <w:tc>
          <w:tcPr>
            <w:tcW w:w="4788" w:type="dxa"/>
            <w:shd w:val="clear" w:color="auto" w:fill="auto"/>
          </w:tcPr>
          <w:p w14:paraId="70FE32B4"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Polska</w:t>
            </w:r>
          </w:p>
          <w:p w14:paraId="62EC113C"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Polska Sp. z o.o.</w:t>
            </w:r>
          </w:p>
          <w:p w14:paraId="155E1B1E"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Tel.: +48 22 335 61 00</w:t>
            </w:r>
          </w:p>
          <w:p w14:paraId="56430C16" w14:textId="77777777" w:rsidR="00B6748C" w:rsidRPr="00B74CA8" w:rsidRDefault="00B6748C" w:rsidP="00FA4903">
            <w:pPr>
              <w:widowControl/>
              <w:rPr>
                <w:rFonts w:ascii="Times New Roman" w:hAnsi="Times New Roman"/>
                <w:lang w:val="pt-PT"/>
              </w:rPr>
            </w:pPr>
          </w:p>
        </w:tc>
      </w:tr>
      <w:tr w:rsidR="00B6748C" w:rsidRPr="00DE760C" w14:paraId="30D4EF5A" w14:textId="77777777" w:rsidTr="00A03629">
        <w:trPr>
          <w:cantSplit/>
        </w:trPr>
        <w:tc>
          <w:tcPr>
            <w:tcW w:w="4158" w:type="dxa"/>
            <w:shd w:val="clear" w:color="auto" w:fill="auto"/>
          </w:tcPr>
          <w:p w14:paraId="0869A79E" w14:textId="77777777" w:rsidR="00B6748C" w:rsidRPr="00B74CA8" w:rsidRDefault="00B6748C" w:rsidP="00FA4903">
            <w:pPr>
              <w:keepNext/>
              <w:widowControl/>
              <w:rPr>
                <w:rFonts w:ascii="Times New Roman" w:eastAsia="TimesNewRoman,Bold" w:hAnsi="Times New Roman"/>
                <w:b/>
                <w:bCs/>
                <w:lang w:val="pt-PT"/>
              </w:rPr>
            </w:pPr>
            <w:r w:rsidRPr="00B74CA8">
              <w:rPr>
                <w:rFonts w:ascii="Times New Roman" w:eastAsia="TimesNewRoman,Bold" w:hAnsi="Times New Roman"/>
                <w:b/>
                <w:bCs/>
                <w:lang w:val="pt-PT"/>
              </w:rPr>
              <w:t>España</w:t>
            </w:r>
          </w:p>
          <w:p w14:paraId="58500F78"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S.L.</w:t>
            </w:r>
          </w:p>
          <w:p w14:paraId="126E5BD8"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T</w:t>
            </w:r>
            <w:r w:rsidR="00BE2D09" w:rsidRPr="00B74CA8">
              <w:rPr>
                <w:rFonts w:ascii="Times New Roman" w:eastAsia="TimesNewRoman" w:hAnsi="Times New Roman"/>
                <w:lang w:val="pt-PT"/>
              </w:rPr>
              <w:t>e</w:t>
            </w:r>
            <w:r w:rsidRPr="00B74CA8">
              <w:rPr>
                <w:rFonts w:ascii="Times New Roman" w:eastAsia="TimesNewRoman" w:hAnsi="Times New Roman"/>
                <w:lang w:val="pt-PT"/>
              </w:rPr>
              <w:t>l: +34 91 490 99 00</w:t>
            </w:r>
          </w:p>
          <w:p w14:paraId="2EC61A81" w14:textId="77777777" w:rsidR="00B6748C" w:rsidRPr="00B74CA8" w:rsidRDefault="00B6748C" w:rsidP="00FA4903">
            <w:pPr>
              <w:widowControl/>
              <w:rPr>
                <w:rFonts w:ascii="Times New Roman" w:hAnsi="Times New Roman"/>
                <w:lang w:val="pt-PT"/>
              </w:rPr>
            </w:pPr>
          </w:p>
        </w:tc>
        <w:tc>
          <w:tcPr>
            <w:tcW w:w="4788" w:type="dxa"/>
            <w:shd w:val="clear" w:color="auto" w:fill="auto"/>
          </w:tcPr>
          <w:p w14:paraId="00F380B6"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Portugal</w:t>
            </w:r>
          </w:p>
          <w:p w14:paraId="189D824A" w14:textId="77777777" w:rsidR="00B6748C" w:rsidRPr="00B74CA8" w:rsidRDefault="00B6748C" w:rsidP="00FA4903">
            <w:pPr>
              <w:widowControl/>
              <w:ind w:right="-270"/>
              <w:rPr>
                <w:rFonts w:ascii="Times New Roman" w:eastAsia="TimesNewRoman" w:hAnsi="Times New Roman"/>
                <w:lang w:val="pt-PT"/>
              </w:rPr>
            </w:pPr>
            <w:r w:rsidRPr="00B6748C">
              <w:rPr>
                <w:rFonts w:ascii="Times New Roman" w:hAnsi="Times New Roman"/>
                <w:lang w:val="fi-FI"/>
              </w:rPr>
              <w:t xml:space="preserve">Laboratórios Pfizer, </w:t>
            </w:r>
            <w:r w:rsidRPr="00B74CA8">
              <w:rPr>
                <w:rFonts w:ascii="Times New Roman" w:eastAsia="TimesNewRoman" w:hAnsi="Times New Roman"/>
                <w:lang w:val="pt-PT"/>
              </w:rPr>
              <w:t>Lda.</w:t>
            </w:r>
          </w:p>
          <w:p w14:paraId="6D9BFEE3"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Tel: +351 21 423 5500</w:t>
            </w:r>
          </w:p>
          <w:p w14:paraId="148E440A" w14:textId="77777777" w:rsidR="00B6748C" w:rsidRPr="00B74CA8" w:rsidRDefault="00B6748C" w:rsidP="00FA4903">
            <w:pPr>
              <w:widowControl/>
              <w:rPr>
                <w:rFonts w:ascii="Times New Roman" w:hAnsi="Times New Roman"/>
                <w:lang w:val="pt-PT"/>
              </w:rPr>
            </w:pPr>
          </w:p>
        </w:tc>
      </w:tr>
      <w:tr w:rsidR="00B6748C" w:rsidRPr="00B6748C" w14:paraId="520669CC" w14:textId="77777777" w:rsidTr="00A03629">
        <w:trPr>
          <w:cantSplit/>
        </w:trPr>
        <w:tc>
          <w:tcPr>
            <w:tcW w:w="4158" w:type="dxa"/>
            <w:shd w:val="clear" w:color="auto" w:fill="auto"/>
          </w:tcPr>
          <w:p w14:paraId="73EF209D"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France</w:t>
            </w:r>
          </w:p>
          <w:p w14:paraId="37C32DD5"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w:t>
            </w:r>
          </w:p>
          <w:p w14:paraId="55C21586"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Tél</w:t>
            </w:r>
            <w:r w:rsidR="0041391A">
              <w:rPr>
                <w:rFonts w:ascii="Times New Roman" w:eastAsia="TimesNewRoman" w:hAnsi="Times New Roman"/>
              </w:rPr>
              <w:t>:</w:t>
            </w:r>
            <w:r w:rsidRPr="00B6748C">
              <w:rPr>
                <w:rFonts w:ascii="Times New Roman" w:eastAsia="TimesNewRoman" w:hAnsi="Times New Roman"/>
              </w:rPr>
              <w:t xml:space="preserve"> +33 (0)1 58 07 34 40</w:t>
            </w:r>
          </w:p>
          <w:p w14:paraId="11C0AB05" w14:textId="77777777" w:rsidR="00B6748C" w:rsidRPr="00B6748C" w:rsidRDefault="00B6748C" w:rsidP="00FA4903">
            <w:pPr>
              <w:widowControl/>
              <w:rPr>
                <w:rFonts w:ascii="Times New Roman" w:hAnsi="Times New Roman"/>
              </w:rPr>
            </w:pPr>
          </w:p>
        </w:tc>
        <w:tc>
          <w:tcPr>
            <w:tcW w:w="4788" w:type="dxa"/>
            <w:shd w:val="clear" w:color="auto" w:fill="auto"/>
          </w:tcPr>
          <w:p w14:paraId="276DA387"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România</w:t>
            </w:r>
          </w:p>
          <w:p w14:paraId="34273B2D"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 xml:space="preserve">Pfizer </w:t>
            </w:r>
            <w:r w:rsidRPr="00B6748C">
              <w:rPr>
                <w:rFonts w:ascii="Times New Roman" w:hAnsi="Times New Roman"/>
                <w:lang w:val="pt-PT"/>
              </w:rPr>
              <w:t>Rom</w:t>
            </w:r>
            <w:r w:rsidR="00C6313D">
              <w:rPr>
                <w:rFonts w:ascii="Times New Roman" w:hAnsi="Times New Roman"/>
                <w:lang w:val="pt-PT"/>
              </w:rPr>
              <w:t>a</w:t>
            </w:r>
            <w:r w:rsidRPr="00B6748C">
              <w:rPr>
                <w:rFonts w:ascii="Times New Roman" w:hAnsi="Times New Roman"/>
                <w:lang w:val="pt-PT"/>
              </w:rPr>
              <w:t>nia</w:t>
            </w:r>
            <w:r w:rsidRPr="00B74CA8">
              <w:rPr>
                <w:rFonts w:ascii="Times New Roman" w:hAnsi="Times New Roman"/>
                <w:lang w:val="pt-PT"/>
              </w:rPr>
              <w:t xml:space="preserve"> </w:t>
            </w:r>
            <w:r w:rsidRPr="00B74CA8">
              <w:rPr>
                <w:rFonts w:ascii="Times New Roman" w:eastAsia="TimesNewRoman" w:hAnsi="Times New Roman"/>
                <w:lang w:val="pt-PT"/>
              </w:rPr>
              <w:t>S.R.L</w:t>
            </w:r>
          </w:p>
          <w:p w14:paraId="6015EB9D"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+40 (0) 21 207 28 00</w:t>
            </w:r>
          </w:p>
          <w:p w14:paraId="43FCBDB4" w14:textId="77777777" w:rsidR="00B6748C" w:rsidRPr="00B6748C" w:rsidRDefault="00B6748C" w:rsidP="00FA4903">
            <w:pPr>
              <w:widowControl/>
              <w:rPr>
                <w:rFonts w:ascii="Times New Roman" w:hAnsi="Times New Roman"/>
              </w:rPr>
            </w:pPr>
          </w:p>
        </w:tc>
      </w:tr>
      <w:tr w:rsidR="00B6748C" w:rsidRPr="00B6748C" w14:paraId="2AD609A1" w14:textId="77777777" w:rsidTr="00A03629">
        <w:trPr>
          <w:cantSplit/>
        </w:trPr>
        <w:tc>
          <w:tcPr>
            <w:tcW w:w="4158" w:type="dxa"/>
            <w:shd w:val="clear" w:color="auto" w:fill="auto"/>
          </w:tcPr>
          <w:p w14:paraId="5B1594EB"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lastRenderedPageBreak/>
              <w:t>Hrvatska</w:t>
            </w:r>
          </w:p>
          <w:p w14:paraId="65FEE518"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Croatia d.o.o.</w:t>
            </w:r>
          </w:p>
          <w:p w14:paraId="7EA7AEDE"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+385 1 3908 777</w:t>
            </w:r>
          </w:p>
          <w:p w14:paraId="01EC8319" w14:textId="77777777" w:rsidR="00B6748C" w:rsidRPr="00B6748C" w:rsidRDefault="00B6748C" w:rsidP="00FA4903">
            <w:pPr>
              <w:widowControl/>
              <w:rPr>
                <w:rFonts w:ascii="Times New Roman" w:hAnsi="Times New Roman"/>
              </w:rPr>
            </w:pPr>
          </w:p>
        </w:tc>
        <w:tc>
          <w:tcPr>
            <w:tcW w:w="4788" w:type="dxa"/>
            <w:shd w:val="clear" w:color="auto" w:fill="auto"/>
          </w:tcPr>
          <w:p w14:paraId="696E00B7"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Slovenija</w:t>
            </w:r>
          </w:p>
          <w:p w14:paraId="3C1E53E2" w14:textId="77777777" w:rsidR="00C6313D" w:rsidRPr="00B74CA8" w:rsidRDefault="00B6748C" w:rsidP="00FA4903">
            <w:pPr>
              <w:widowControl/>
              <w:rPr>
                <w:rFonts w:ascii="Times New Roman" w:eastAsia="TimesNewRoman,Italic" w:hAnsi="Times New Roman"/>
                <w:i/>
                <w:iCs/>
                <w:lang w:val="pt-PT"/>
              </w:rPr>
            </w:pPr>
            <w:r w:rsidRPr="00B74CA8">
              <w:rPr>
                <w:rFonts w:ascii="Times New Roman" w:eastAsia="TimesNewRoman" w:hAnsi="Times New Roman"/>
                <w:lang w:val="pt-PT"/>
              </w:rPr>
              <w:t>Pfizer Luxembourg SARL</w:t>
            </w:r>
          </w:p>
          <w:p w14:paraId="7284E90E"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podružnica</w:t>
            </w:r>
            <w:r w:rsidR="00C6313D" w:rsidRPr="00B74CA8">
              <w:rPr>
                <w:rFonts w:ascii="Times New Roman" w:eastAsia="TimesNewRoman" w:hAnsi="Times New Roman"/>
                <w:lang w:val="pt-PT"/>
              </w:rPr>
              <w:t xml:space="preserve"> </w:t>
            </w:r>
            <w:r w:rsidRPr="00B74CA8">
              <w:rPr>
                <w:rFonts w:ascii="Times New Roman" w:eastAsia="TimesNewRoman" w:hAnsi="Times New Roman"/>
                <w:lang w:val="pt-PT"/>
              </w:rPr>
              <w:t>za svetovanje s področja farmacevtske</w:t>
            </w:r>
            <w:r w:rsidR="00C6313D" w:rsidRPr="00B74CA8">
              <w:rPr>
                <w:rFonts w:ascii="Times New Roman" w:eastAsia="TimesNewRoman" w:hAnsi="Times New Roman"/>
                <w:lang w:val="pt-PT"/>
              </w:rPr>
              <w:t xml:space="preserve"> </w:t>
            </w:r>
            <w:r w:rsidRPr="00B74CA8">
              <w:rPr>
                <w:rFonts w:ascii="Times New Roman" w:eastAsia="TimesNewRoman" w:hAnsi="Times New Roman"/>
                <w:lang w:val="pt-PT"/>
              </w:rPr>
              <w:t>dejavnosti, Ljubljana</w:t>
            </w:r>
          </w:p>
          <w:p w14:paraId="6FEDA3C3"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+386 (0)1 52 11 400</w:t>
            </w:r>
          </w:p>
          <w:p w14:paraId="0AB05C6A" w14:textId="77777777" w:rsidR="00B6748C" w:rsidRPr="00B6748C" w:rsidRDefault="00B6748C" w:rsidP="00FA4903">
            <w:pPr>
              <w:widowControl/>
              <w:rPr>
                <w:rFonts w:ascii="Times New Roman" w:hAnsi="Times New Roman"/>
              </w:rPr>
            </w:pPr>
          </w:p>
        </w:tc>
      </w:tr>
      <w:tr w:rsidR="00B6748C" w:rsidRPr="00B6748C" w14:paraId="4D7172BF" w14:textId="77777777" w:rsidTr="00A03629">
        <w:trPr>
          <w:cantSplit/>
        </w:trPr>
        <w:tc>
          <w:tcPr>
            <w:tcW w:w="4158" w:type="dxa"/>
            <w:shd w:val="clear" w:color="auto" w:fill="auto"/>
          </w:tcPr>
          <w:p w14:paraId="703C2506"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Ireland</w:t>
            </w:r>
          </w:p>
          <w:p w14:paraId="4E655895" w14:textId="6CF88E26"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 Healthcare Ireland</w:t>
            </w:r>
            <w:r w:rsidR="00A9067D">
              <w:rPr>
                <w:rFonts w:ascii="Times New Roman" w:eastAsia="TimesNewRoman" w:hAnsi="Times New Roman"/>
              </w:rPr>
              <w:t xml:space="preserve"> Unlimited Company</w:t>
            </w:r>
          </w:p>
          <w:p w14:paraId="21041A48"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1800 633 363 (toll free)</w:t>
            </w:r>
          </w:p>
          <w:p w14:paraId="357100F1"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+44 (0)1304 616161</w:t>
            </w:r>
          </w:p>
          <w:p w14:paraId="4B3DEDA6" w14:textId="77777777" w:rsidR="00B6748C" w:rsidRPr="00B6748C" w:rsidRDefault="00B6748C" w:rsidP="00FA4903">
            <w:pPr>
              <w:widowControl/>
              <w:rPr>
                <w:rFonts w:ascii="Times New Roman" w:hAnsi="Times New Roman"/>
              </w:rPr>
            </w:pPr>
          </w:p>
        </w:tc>
        <w:tc>
          <w:tcPr>
            <w:tcW w:w="4788" w:type="dxa"/>
            <w:shd w:val="clear" w:color="auto" w:fill="auto"/>
          </w:tcPr>
          <w:p w14:paraId="21D2D9D1"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 xml:space="preserve">Slovenská </w:t>
            </w:r>
            <w:r w:rsidR="00C6313D" w:rsidRPr="00B74CA8">
              <w:rPr>
                <w:rFonts w:ascii="Times New Roman" w:eastAsia="TimesNewRoman,Bold" w:hAnsi="Times New Roman"/>
                <w:b/>
                <w:bCs/>
                <w:lang w:val="pt-PT"/>
              </w:rPr>
              <w:t>r</w:t>
            </w:r>
            <w:r w:rsidRPr="00B74CA8">
              <w:rPr>
                <w:rFonts w:ascii="Times New Roman" w:eastAsia="TimesNewRoman,Bold" w:hAnsi="Times New Roman"/>
                <w:b/>
                <w:bCs/>
                <w:lang w:val="pt-PT"/>
              </w:rPr>
              <w:t>epublika</w:t>
            </w:r>
          </w:p>
          <w:p w14:paraId="30FAD89B"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Luxembourg SARL, organizačná zložka</w:t>
            </w:r>
          </w:p>
          <w:p w14:paraId="22547632"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w:t>
            </w:r>
            <w:r w:rsidR="00C6313D">
              <w:rPr>
                <w:rFonts w:ascii="Times New Roman" w:eastAsia="TimesNewRoman" w:hAnsi="Times New Roman"/>
              </w:rPr>
              <w:t xml:space="preserve"> </w:t>
            </w:r>
            <w:r w:rsidRPr="00B6748C">
              <w:rPr>
                <w:rFonts w:ascii="Times New Roman" w:eastAsia="TimesNewRoman" w:hAnsi="Times New Roman"/>
              </w:rPr>
              <w:t>421 2 3355 5500</w:t>
            </w:r>
          </w:p>
          <w:p w14:paraId="1D47255F" w14:textId="77777777" w:rsidR="00B6748C" w:rsidRPr="00B6748C" w:rsidRDefault="00B6748C" w:rsidP="00FA4903">
            <w:pPr>
              <w:widowControl/>
              <w:rPr>
                <w:rFonts w:ascii="Times New Roman" w:hAnsi="Times New Roman"/>
              </w:rPr>
            </w:pPr>
          </w:p>
        </w:tc>
      </w:tr>
      <w:tr w:rsidR="00B6748C" w:rsidRPr="00B6748C" w14:paraId="46EAFD62" w14:textId="77777777" w:rsidTr="00A03629">
        <w:trPr>
          <w:cantSplit/>
        </w:trPr>
        <w:tc>
          <w:tcPr>
            <w:tcW w:w="4158" w:type="dxa"/>
            <w:shd w:val="clear" w:color="auto" w:fill="auto"/>
          </w:tcPr>
          <w:p w14:paraId="144BDCEF" w14:textId="77777777" w:rsidR="00B6748C" w:rsidRPr="00B6748C" w:rsidRDefault="00B6748C" w:rsidP="00FA4903">
            <w:pPr>
              <w:keepNext/>
              <w:keepLines/>
              <w:widowControl/>
              <w:rPr>
                <w:rFonts w:ascii="Times New Roman" w:eastAsia="TimesNewRoman,Bold" w:hAnsi="Times New Roman"/>
                <w:b/>
                <w:bCs/>
              </w:rPr>
            </w:pPr>
            <w:r w:rsidRPr="00B6748C">
              <w:rPr>
                <w:rFonts w:ascii="Times New Roman" w:eastAsia="TimesNewRoman,Bold" w:hAnsi="Times New Roman"/>
                <w:b/>
                <w:bCs/>
              </w:rPr>
              <w:t>Ísland</w:t>
            </w:r>
          </w:p>
          <w:p w14:paraId="3D67849B" w14:textId="77777777" w:rsidR="00B6748C" w:rsidRPr="00B6748C" w:rsidRDefault="00B6748C" w:rsidP="00FA4903">
            <w:pPr>
              <w:keepNext/>
              <w:keepLines/>
              <w:widowControl/>
              <w:rPr>
                <w:rFonts w:ascii="Times New Roman" w:eastAsia="TimesNewRoman" w:hAnsi="Times New Roman"/>
              </w:rPr>
            </w:pPr>
            <w:r w:rsidRPr="00B6748C">
              <w:rPr>
                <w:rFonts w:ascii="Times New Roman" w:eastAsia="TimesNewRoman" w:hAnsi="Times New Roman"/>
              </w:rPr>
              <w:t>Icepharma hf.</w:t>
            </w:r>
          </w:p>
          <w:p w14:paraId="47570899" w14:textId="77777777" w:rsidR="00B6748C" w:rsidRPr="00B6748C" w:rsidRDefault="00C6313D" w:rsidP="00FA4903">
            <w:pPr>
              <w:keepNext/>
              <w:keepLines/>
              <w:widowControl/>
              <w:rPr>
                <w:rFonts w:ascii="Times New Roman" w:eastAsia="TimesNewRoman" w:hAnsi="Times New Roman"/>
              </w:rPr>
            </w:pPr>
            <w:r w:rsidRPr="00C6313D">
              <w:rPr>
                <w:rFonts w:ascii="Times New Roman" w:eastAsia="TimesNewRoman" w:hAnsi="Times New Roman"/>
              </w:rPr>
              <w:t>Sími</w:t>
            </w:r>
            <w:r w:rsidR="00B6748C" w:rsidRPr="00B6748C">
              <w:rPr>
                <w:rFonts w:ascii="Times New Roman" w:eastAsia="TimesNewRoman" w:hAnsi="Times New Roman"/>
              </w:rPr>
              <w:t>: +354 540 8000</w:t>
            </w:r>
          </w:p>
          <w:p w14:paraId="70F1AAB3" w14:textId="77777777" w:rsidR="00B6748C" w:rsidRPr="00B6748C" w:rsidRDefault="00B6748C" w:rsidP="00FA4903">
            <w:pPr>
              <w:keepNext/>
              <w:keepLines/>
              <w:widowControl/>
              <w:rPr>
                <w:rFonts w:ascii="Times New Roman" w:hAnsi="Times New Roman"/>
              </w:rPr>
            </w:pPr>
          </w:p>
        </w:tc>
        <w:tc>
          <w:tcPr>
            <w:tcW w:w="4788" w:type="dxa"/>
            <w:shd w:val="clear" w:color="auto" w:fill="auto"/>
          </w:tcPr>
          <w:p w14:paraId="022E7C0F" w14:textId="77777777" w:rsidR="00B6748C" w:rsidRPr="00B6748C" w:rsidRDefault="00B6748C" w:rsidP="00FA4903">
            <w:pPr>
              <w:keepNext/>
              <w:keepLines/>
              <w:widowControl/>
              <w:rPr>
                <w:rFonts w:ascii="Times New Roman" w:eastAsia="TimesNewRoman,Bold" w:hAnsi="Times New Roman"/>
                <w:b/>
                <w:bCs/>
              </w:rPr>
            </w:pPr>
            <w:r w:rsidRPr="00B6748C">
              <w:rPr>
                <w:rFonts w:ascii="Times New Roman" w:eastAsia="TimesNewRoman,Bold" w:hAnsi="Times New Roman"/>
                <w:b/>
                <w:bCs/>
              </w:rPr>
              <w:t>Suomi/Finland</w:t>
            </w:r>
          </w:p>
          <w:p w14:paraId="4C59F5A2" w14:textId="77777777" w:rsidR="00B6748C" w:rsidRPr="00B6748C" w:rsidRDefault="00B6748C" w:rsidP="00FA4903">
            <w:pPr>
              <w:keepNext/>
              <w:keepLines/>
              <w:widowControl/>
              <w:rPr>
                <w:rFonts w:ascii="Times New Roman" w:eastAsia="TimesNewRoman" w:hAnsi="Times New Roman"/>
              </w:rPr>
            </w:pPr>
            <w:r w:rsidRPr="00B6748C">
              <w:rPr>
                <w:rFonts w:ascii="Times New Roman" w:eastAsia="TimesNewRoman" w:hAnsi="Times New Roman"/>
              </w:rPr>
              <w:t>Pfizer</w:t>
            </w:r>
            <w:r w:rsidRPr="00B6748C">
              <w:rPr>
                <w:rFonts w:ascii="Times New Roman" w:hAnsi="Times New Roman"/>
                <w:lang w:val="sv-FI"/>
              </w:rPr>
              <w:t xml:space="preserve"> </w:t>
            </w:r>
            <w:r w:rsidRPr="00B6748C">
              <w:rPr>
                <w:rFonts w:ascii="Times New Roman" w:eastAsia="TimesNewRoman" w:hAnsi="Times New Roman"/>
              </w:rPr>
              <w:t>Oy</w:t>
            </w:r>
          </w:p>
          <w:p w14:paraId="32312BCF" w14:textId="77777777" w:rsidR="00B6748C" w:rsidRPr="00B6748C" w:rsidRDefault="00B6748C" w:rsidP="00FA4903">
            <w:pPr>
              <w:keepNext/>
              <w:keepLines/>
              <w:widowControl/>
              <w:rPr>
                <w:rFonts w:ascii="Times New Roman" w:eastAsia="TimesNewRoman" w:hAnsi="Times New Roman"/>
              </w:rPr>
            </w:pPr>
            <w:r w:rsidRPr="00B6748C">
              <w:rPr>
                <w:rFonts w:ascii="Times New Roman" w:eastAsia="TimesNewRoman" w:hAnsi="Times New Roman"/>
              </w:rPr>
              <w:t>Puh/Tel: +358 (0)9 430 040</w:t>
            </w:r>
          </w:p>
          <w:p w14:paraId="236A7A85" w14:textId="77777777" w:rsidR="00B6748C" w:rsidRPr="00B6748C" w:rsidRDefault="00B6748C" w:rsidP="00FA4903">
            <w:pPr>
              <w:keepNext/>
              <w:keepLines/>
              <w:widowControl/>
              <w:rPr>
                <w:rFonts w:ascii="Times New Roman" w:hAnsi="Times New Roman"/>
              </w:rPr>
            </w:pPr>
          </w:p>
        </w:tc>
      </w:tr>
      <w:tr w:rsidR="00B6748C" w:rsidRPr="00B6748C" w14:paraId="45EC7BD1" w14:textId="77777777" w:rsidTr="00A03629">
        <w:trPr>
          <w:cantSplit/>
        </w:trPr>
        <w:tc>
          <w:tcPr>
            <w:tcW w:w="4158" w:type="dxa"/>
            <w:shd w:val="clear" w:color="auto" w:fill="auto"/>
          </w:tcPr>
          <w:p w14:paraId="400773DD"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Italia</w:t>
            </w:r>
          </w:p>
          <w:p w14:paraId="78F4C843"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S</w:t>
            </w:r>
            <w:r w:rsidR="00E9330E" w:rsidRPr="00B74CA8">
              <w:rPr>
                <w:rFonts w:ascii="Times New Roman" w:eastAsia="TimesNewRoman" w:hAnsi="Times New Roman"/>
                <w:lang w:val="pt-PT"/>
              </w:rPr>
              <w:t>.</w:t>
            </w:r>
            <w:r w:rsidRPr="00B74CA8">
              <w:rPr>
                <w:rFonts w:ascii="Times New Roman" w:eastAsia="TimesNewRoman" w:hAnsi="Times New Roman"/>
                <w:lang w:val="pt-PT"/>
              </w:rPr>
              <w:t>r</w:t>
            </w:r>
            <w:r w:rsidR="00E9330E" w:rsidRPr="00B74CA8">
              <w:rPr>
                <w:rFonts w:ascii="Times New Roman" w:eastAsia="TimesNewRoman" w:hAnsi="Times New Roman"/>
                <w:lang w:val="pt-PT"/>
              </w:rPr>
              <w:t>.</w:t>
            </w:r>
            <w:r w:rsidRPr="00B74CA8">
              <w:rPr>
                <w:rFonts w:ascii="Times New Roman" w:eastAsia="TimesNewRoman" w:hAnsi="Times New Roman"/>
                <w:lang w:val="pt-PT"/>
              </w:rPr>
              <w:t>l</w:t>
            </w:r>
            <w:r w:rsidR="00E9330E" w:rsidRPr="00B74CA8">
              <w:rPr>
                <w:rFonts w:ascii="Times New Roman" w:eastAsia="TimesNewRoman" w:hAnsi="Times New Roman"/>
                <w:lang w:val="pt-PT"/>
              </w:rPr>
              <w:t>.</w:t>
            </w:r>
          </w:p>
          <w:p w14:paraId="61B3B084"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+39 06 33 18 21</w:t>
            </w:r>
          </w:p>
          <w:p w14:paraId="4587B3A9" w14:textId="77777777" w:rsidR="00B6748C" w:rsidRPr="00B6748C" w:rsidRDefault="00B6748C" w:rsidP="00FA4903">
            <w:pPr>
              <w:widowControl/>
              <w:rPr>
                <w:rFonts w:ascii="Times New Roman" w:hAnsi="Times New Roman"/>
              </w:rPr>
            </w:pPr>
          </w:p>
        </w:tc>
        <w:tc>
          <w:tcPr>
            <w:tcW w:w="4788" w:type="dxa"/>
            <w:shd w:val="clear" w:color="auto" w:fill="auto"/>
          </w:tcPr>
          <w:p w14:paraId="02042FF7"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Bold" w:hAnsi="Times New Roman"/>
                <w:b/>
                <w:bCs/>
              </w:rPr>
              <w:t>Sverige</w:t>
            </w:r>
          </w:p>
          <w:p w14:paraId="75B0DAD6"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Pfizer AB</w:t>
            </w:r>
          </w:p>
          <w:p w14:paraId="1CC84838"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 +46 (0)8 550 520 00</w:t>
            </w:r>
          </w:p>
          <w:p w14:paraId="4A875C4B" w14:textId="77777777" w:rsidR="00B6748C" w:rsidRPr="00B6748C" w:rsidRDefault="00B6748C" w:rsidP="00FA4903">
            <w:pPr>
              <w:widowControl/>
              <w:rPr>
                <w:rFonts w:ascii="Times New Roman" w:hAnsi="Times New Roman"/>
              </w:rPr>
            </w:pPr>
          </w:p>
        </w:tc>
      </w:tr>
      <w:tr w:rsidR="00B6748C" w:rsidRPr="00B6748C" w14:paraId="0298EC4F" w14:textId="77777777" w:rsidTr="00A03629">
        <w:trPr>
          <w:cantSplit/>
        </w:trPr>
        <w:tc>
          <w:tcPr>
            <w:tcW w:w="4158" w:type="dxa"/>
            <w:shd w:val="clear" w:color="auto" w:fill="auto"/>
          </w:tcPr>
          <w:p w14:paraId="1C56E136"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Latvija</w:t>
            </w:r>
          </w:p>
          <w:p w14:paraId="4C0A97C1"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Luxembourg SARL filiāle Latvijā</w:t>
            </w:r>
          </w:p>
          <w:p w14:paraId="4D6C975C" w14:textId="77777777" w:rsidR="00B6748C" w:rsidRPr="00B6748C" w:rsidRDefault="00B6748C" w:rsidP="00FA4903">
            <w:pPr>
              <w:widowControl/>
              <w:rPr>
                <w:rFonts w:ascii="Times New Roman" w:eastAsia="TimesNewRoman" w:hAnsi="Times New Roman"/>
              </w:rPr>
            </w:pPr>
            <w:r w:rsidRPr="00B6748C">
              <w:rPr>
                <w:rFonts w:ascii="Times New Roman" w:eastAsia="TimesNewRoman" w:hAnsi="Times New Roman"/>
              </w:rPr>
              <w:t>Tel</w:t>
            </w:r>
            <w:r w:rsidR="00C6313D">
              <w:rPr>
                <w:rFonts w:ascii="Times New Roman" w:eastAsia="TimesNewRoman" w:hAnsi="Times New Roman"/>
              </w:rPr>
              <w:t>:</w:t>
            </w:r>
            <w:r w:rsidR="00C6313D" w:rsidRPr="00B6748C">
              <w:rPr>
                <w:rFonts w:ascii="Times New Roman" w:eastAsia="TimesNewRoman" w:hAnsi="Times New Roman"/>
              </w:rPr>
              <w:t xml:space="preserve"> </w:t>
            </w:r>
            <w:r w:rsidRPr="00B6748C">
              <w:rPr>
                <w:rFonts w:ascii="Times New Roman" w:eastAsia="TimesNewRoman" w:hAnsi="Times New Roman"/>
              </w:rPr>
              <w:t>+</w:t>
            </w:r>
            <w:r w:rsidR="00C6313D">
              <w:rPr>
                <w:rFonts w:ascii="Times New Roman" w:eastAsia="TimesNewRoman" w:hAnsi="Times New Roman"/>
              </w:rPr>
              <w:t xml:space="preserve"> </w:t>
            </w:r>
            <w:r w:rsidRPr="00B6748C">
              <w:rPr>
                <w:rFonts w:ascii="Times New Roman" w:eastAsia="TimesNewRoman" w:hAnsi="Times New Roman"/>
              </w:rPr>
              <w:t>371 670</w:t>
            </w:r>
            <w:r w:rsidR="00C6313D">
              <w:rPr>
                <w:rFonts w:ascii="Times New Roman" w:eastAsia="TimesNewRoman" w:hAnsi="Times New Roman"/>
              </w:rPr>
              <w:t xml:space="preserve"> </w:t>
            </w:r>
            <w:r w:rsidRPr="00B6748C">
              <w:rPr>
                <w:rFonts w:ascii="Times New Roman" w:eastAsia="TimesNewRoman" w:hAnsi="Times New Roman"/>
              </w:rPr>
              <w:t>35</w:t>
            </w:r>
            <w:r w:rsidR="00C6313D">
              <w:rPr>
                <w:rFonts w:ascii="Times New Roman" w:eastAsia="TimesNewRoman" w:hAnsi="Times New Roman"/>
              </w:rPr>
              <w:t xml:space="preserve"> </w:t>
            </w:r>
            <w:r w:rsidRPr="00B6748C">
              <w:rPr>
                <w:rFonts w:ascii="Times New Roman" w:eastAsia="TimesNewRoman" w:hAnsi="Times New Roman"/>
              </w:rPr>
              <w:t>775</w:t>
            </w:r>
          </w:p>
          <w:p w14:paraId="59F792DD" w14:textId="77777777" w:rsidR="00B6748C" w:rsidRPr="00B6748C" w:rsidRDefault="00B6748C" w:rsidP="00FA4903">
            <w:pPr>
              <w:widowControl/>
              <w:rPr>
                <w:rFonts w:ascii="Times New Roman" w:eastAsia="TimesNewRoman,Bold" w:hAnsi="Times New Roman"/>
                <w:b/>
                <w:bCs/>
              </w:rPr>
            </w:pPr>
          </w:p>
        </w:tc>
        <w:tc>
          <w:tcPr>
            <w:tcW w:w="4788" w:type="dxa"/>
            <w:shd w:val="clear" w:color="auto" w:fill="auto"/>
          </w:tcPr>
          <w:p w14:paraId="77D6B2DE" w14:textId="77777777" w:rsidR="00B6748C" w:rsidRPr="00B6748C" w:rsidRDefault="00B6748C" w:rsidP="00FA4903">
            <w:pPr>
              <w:widowControl/>
              <w:rPr>
                <w:rFonts w:ascii="Times New Roman" w:eastAsia="TimesNewRoman,Bold" w:hAnsi="Times New Roman"/>
                <w:b/>
                <w:bCs/>
              </w:rPr>
            </w:pPr>
          </w:p>
        </w:tc>
      </w:tr>
      <w:tr w:rsidR="00B6748C" w:rsidRPr="00B6748C" w14:paraId="6E021DE2" w14:textId="77777777" w:rsidTr="00A03629">
        <w:trPr>
          <w:cantSplit/>
        </w:trPr>
        <w:tc>
          <w:tcPr>
            <w:tcW w:w="4158" w:type="dxa"/>
            <w:shd w:val="clear" w:color="auto" w:fill="auto"/>
          </w:tcPr>
          <w:p w14:paraId="3FAE3757" w14:textId="77777777" w:rsidR="00B6748C" w:rsidRPr="00B74CA8" w:rsidRDefault="00B6748C" w:rsidP="00FA4903">
            <w:pPr>
              <w:widowControl/>
              <w:rPr>
                <w:rFonts w:ascii="Times New Roman" w:eastAsia="TimesNewRoman,Bold" w:hAnsi="Times New Roman"/>
                <w:b/>
                <w:bCs/>
                <w:lang w:val="pt-PT"/>
              </w:rPr>
            </w:pPr>
            <w:r w:rsidRPr="00B74CA8">
              <w:rPr>
                <w:rFonts w:ascii="Times New Roman" w:eastAsia="TimesNewRoman,Bold" w:hAnsi="Times New Roman"/>
                <w:b/>
                <w:bCs/>
                <w:lang w:val="pt-PT"/>
              </w:rPr>
              <w:t>Lietuva</w:t>
            </w:r>
          </w:p>
          <w:p w14:paraId="198DD7A2" w14:textId="77777777" w:rsidR="00B6748C" w:rsidRPr="00B74CA8" w:rsidRDefault="00B6748C" w:rsidP="00FA4903">
            <w:pPr>
              <w:widowControl/>
              <w:rPr>
                <w:rFonts w:ascii="Times New Roman" w:eastAsia="TimesNewRoman" w:hAnsi="Times New Roman"/>
                <w:lang w:val="pt-PT"/>
              </w:rPr>
            </w:pPr>
            <w:r w:rsidRPr="00B74CA8">
              <w:rPr>
                <w:rFonts w:ascii="Times New Roman" w:eastAsia="TimesNewRoman" w:hAnsi="Times New Roman"/>
                <w:lang w:val="pt-PT"/>
              </w:rPr>
              <w:t>Pfizer Luxembourg SARL filialas Lietuvoje</w:t>
            </w:r>
          </w:p>
          <w:p w14:paraId="71960FDB" w14:textId="77777777" w:rsidR="00B6748C" w:rsidRPr="00B6748C" w:rsidRDefault="00B6748C" w:rsidP="00FA4903">
            <w:pPr>
              <w:widowControl/>
              <w:rPr>
                <w:rFonts w:ascii="Times New Roman" w:eastAsia="TimesNewRoman,Bold" w:hAnsi="Times New Roman"/>
                <w:b/>
                <w:bCs/>
              </w:rPr>
            </w:pPr>
            <w:r w:rsidRPr="00B6748C">
              <w:rPr>
                <w:rFonts w:ascii="Times New Roman" w:eastAsia="TimesNewRoman" w:hAnsi="Times New Roman"/>
              </w:rPr>
              <w:t>Tel</w:t>
            </w:r>
            <w:r w:rsidR="00C6313D">
              <w:rPr>
                <w:rFonts w:ascii="Times New Roman" w:eastAsia="TimesNewRoman" w:hAnsi="Times New Roman"/>
              </w:rPr>
              <w:t>:</w:t>
            </w:r>
            <w:r w:rsidR="00C6313D" w:rsidRPr="00B6748C">
              <w:rPr>
                <w:rFonts w:ascii="Times New Roman" w:eastAsia="TimesNewRoman" w:hAnsi="Times New Roman"/>
              </w:rPr>
              <w:t xml:space="preserve"> </w:t>
            </w:r>
            <w:r w:rsidRPr="00B6748C">
              <w:rPr>
                <w:rFonts w:ascii="Times New Roman" w:eastAsia="TimesNewRoman" w:hAnsi="Times New Roman"/>
              </w:rPr>
              <w:t>+370</w:t>
            </w:r>
            <w:r w:rsidR="00C6313D">
              <w:rPr>
                <w:rFonts w:ascii="Times New Roman" w:eastAsia="TimesNewRoman" w:hAnsi="Times New Roman"/>
              </w:rPr>
              <w:t xml:space="preserve"> </w:t>
            </w:r>
            <w:r w:rsidRPr="00B6748C">
              <w:rPr>
                <w:rFonts w:ascii="Times New Roman" w:eastAsia="TimesNewRoman" w:hAnsi="Times New Roman"/>
              </w:rPr>
              <w:t>5 251</w:t>
            </w:r>
            <w:r w:rsidR="00C6313D">
              <w:rPr>
                <w:rFonts w:ascii="Times New Roman" w:eastAsia="TimesNewRoman" w:hAnsi="Times New Roman"/>
              </w:rPr>
              <w:t xml:space="preserve"> </w:t>
            </w:r>
            <w:r w:rsidRPr="00B6748C">
              <w:rPr>
                <w:rFonts w:ascii="Times New Roman" w:eastAsia="TimesNewRoman" w:hAnsi="Times New Roman"/>
              </w:rPr>
              <w:t>4000</w:t>
            </w:r>
          </w:p>
        </w:tc>
        <w:tc>
          <w:tcPr>
            <w:tcW w:w="4788" w:type="dxa"/>
            <w:shd w:val="clear" w:color="auto" w:fill="auto"/>
          </w:tcPr>
          <w:p w14:paraId="24EB32A1" w14:textId="77777777" w:rsidR="00B6748C" w:rsidRPr="00B6748C" w:rsidRDefault="00B6748C" w:rsidP="00FA4903">
            <w:pPr>
              <w:widowControl/>
              <w:rPr>
                <w:rFonts w:ascii="Times New Roman" w:eastAsia="TimesNewRoman,Bold" w:hAnsi="Times New Roman"/>
                <w:b/>
                <w:bCs/>
              </w:rPr>
            </w:pPr>
          </w:p>
        </w:tc>
      </w:tr>
    </w:tbl>
    <w:p w14:paraId="6241474F" w14:textId="77777777" w:rsidR="00A64F26" w:rsidRDefault="00A64F26" w:rsidP="00FA4903">
      <w:pPr>
        <w:widowControl/>
        <w:rPr>
          <w:rFonts w:ascii="Times New Roman" w:eastAsia="Times New Roman" w:hAnsi="Times New Roman"/>
          <w:b/>
        </w:rPr>
      </w:pPr>
    </w:p>
    <w:p w14:paraId="7D59843A" w14:textId="77777777" w:rsidR="003C6165" w:rsidRPr="003E37B0" w:rsidRDefault="003C6165" w:rsidP="00FA4903">
      <w:pPr>
        <w:widowControl/>
        <w:rPr>
          <w:rFonts w:ascii="Times New Roman" w:eastAsia="Times New Roman" w:hAnsi="Times New Roman"/>
          <w:b/>
        </w:rPr>
      </w:pPr>
    </w:p>
    <w:p w14:paraId="6E329FCD" w14:textId="77777777" w:rsidR="00E829D0" w:rsidRDefault="009B0756" w:rsidP="00FA4903">
      <w:pPr>
        <w:pStyle w:val="Heading1"/>
        <w:widowControl/>
        <w:ind w:left="0" w:right="-14"/>
        <w:rPr>
          <w:b w:val="0"/>
        </w:rPr>
      </w:pPr>
      <w:r w:rsidRPr="003E37B0">
        <w:t>This leaflet was last revised in</w:t>
      </w:r>
      <w:r w:rsidRPr="003E37B0">
        <w:rPr>
          <w:b w:val="0"/>
        </w:rPr>
        <w:t xml:space="preserve"> </w:t>
      </w:r>
    </w:p>
    <w:p w14:paraId="272969B2" w14:textId="77777777" w:rsidR="002766EB" w:rsidRDefault="002766EB" w:rsidP="00FA4903">
      <w:pPr>
        <w:pStyle w:val="Heading1"/>
        <w:widowControl/>
        <w:ind w:left="0" w:right="-14"/>
        <w:rPr>
          <w:b w:val="0"/>
        </w:rPr>
      </w:pPr>
    </w:p>
    <w:p w14:paraId="7AC88CA1" w14:textId="77777777" w:rsidR="002766EB" w:rsidRDefault="002766EB" w:rsidP="00FA4903">
      <w:pPr>
        <w:pStyle w:val="Heading1"/>
        <w:widowControl/>
        <w:ind w:left="0" w:right="-14"/>
        <w:rPr>
          <w:b w:val="0"/>
        </w:rPr>
      </w:pPr>
    </w:p>
    <w:p w14:paraId="7AC7FAD0" w14:textId="77777777" w:rsidR="00D15122" w:rsidRDefault="009B0756" w:rsidP="00FA4903">
      <w:pPr>
        <w:pStyle w:val="Heading1"/>
        <w:widowControl/>
        <w:ind w:left="0" w:right="-14"/>
      </w:pPr>
      <w:r w:rsidRPr="003E37B0">
        <w:t>Other sources of information</w:t>
      </w:r>
    </w:p>
    <w:p w14:paraId="64EE075B" w14:textId="77777777" w:rsidR="002766EB" w:rsidRPr="003E37B0" w:rsidRDefault="002766EB" w:rsidP="00FA4903">
      <w:pPr>
        <w:pStyle w:val="Heading1"/>
        <w:widowControl/>
        <w:ind w:left="0" w:right="-14"/>
        <w:rPr>
          <w:b w:val="0"/>
          <w:bCs w:val="0"/>
        </w:rPr>
      </w:pPr>
    </w:p>
    <w:p w14:paraId="1A9D0966" w14:textId="68F28AD5" w:rsidR="00486818" w:rsidRPr="00304014" w:rsidRDefault="009B0756" w:rsidP="00FA4903">
      <w:pPr>
        <w:pStyle w:val="BodyText"/>
        <w:widowControl/>
        <w:ind w:left="0"/>
        <w:rPr>
          <w:u w:val="single" w:color="0000FF"/>
        </w:rPr>
      </w:pPr>
      <w:r w:rsidRPr="003E37B0">
        <w:t xml:space="preserve">Detailed information on this medicine is available on the European Medicines Agency web site: </w:t>
      </w:r>
      <w:hyperlink r:id="rId12" w:history="1">
        <w:r w:rsidR="003F736B" w:rsidRPr="003F736B">
          <w:rPr>
            <w:rStyle w:val="Hyperlink"/>
            <w:lang w:val="en-GB"/>
          </w:rPr>
          <w:t>https://www.ema.europa.eu</w:t>
        </w:r>
      </w:hyperlink>
      <w:r w:rsidR="00A91452" w:rsidRPr="00304014">
        <w:t>.</w:t>
      </w:r>
    </w:p>
    <w:p w14:paraId="132E906D" w14:textId="09102591" w:rsidR="00486818" w:rsidRPr="00E62096" w:rsidRDefault="00486818" w:rsidP="00E62096">
      <w:pPr>
        <w:autoSpaceDE w:val="0"/>
        <w:autoSpaceDN w:val="0"/>
        <w:adjustRightInd w:val="0"/>
        <w:spacing w:after="240"/>
        <w:rPr>
          <w:rFonts w:ascii="Times New Roman" w:hAnsi="Times New Roman"/>
          <w:color w:val="000000"/>
        </w:rPr>
      </w:pPr>
    </w:p>
    <w:sectPr w:rsidR="00486818" w:rsidRPr="00E62096" w:rsidSect="00E86D45">
      <w:footerReference w:type="default" r:id="rId13"/>
      <w:pgSz w:w="11910" w:h="16850"/>
      <w:pgMar w:top="1138" w:right="1411" w:bottom="1138" w:left="1411" w:header="734" w:footer="734"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173D69" w14:textId="77777777" w:rsidR="00C47D54" w:rsidRDefault="00C47D54">
      <w:r>
        <w:separator/>
      </w:r>
    </w:p>
  </w:endnote>
  <w:endnote w:type="continuationSeparator" w:id="0">
    <w:p w14:paraId="568AABC5" w14:textId="77777777" w:rsidR="00C47D54" w:rsidRDefault="00C47D54">
      <w:r>
        <w:continuationSeparator/>
      </w:r>
    </w:p>
  </w:endnote>
  <w:endnote w:type="continuationNotice" w:id="1">
    <w:p w14:paraId="2FF8BC92" w14:textId="77777777" w:rsidR="00C47D54" w:rsidRDefault="00C47D5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TimesNewRoman,Bold">
    <w:altName w:val="Klee One"/>
    <w:panose1 w:val="00000000000000000000"/>
    <w:charset w:val="80"/>
    <w:family w:val="auto"/>
    <w:notTrueType/>
    <w:pitch w:val="default"/>
    <w:sig w:usb0="00000001" w:usb1="08070000" w:usb2="00000010" w:usb3="00000000" w:csb0="00020000" w:csb1="00000000"/>
  </w:font>
  <w:font w:name="TimesNewRoman">
    <w:altName w:val="Yu Gothic"/>
    <w:panose1 w:val="00000000000000000000"/>
    <w:charset w:val="80"/>
    <w:family w:val="auto"/>
    <w:notTrueType/>
    <w:pitch w:val="default"/>
    <w:sig w:usb0="00000001" w:usb1="08070000" w:usb2="00000010" w:usb3="00000000" w:csb0="00020000" w:csb1="00000000"/>
  </w:font>
  <w:font w:name="TimesNewRoman,Italic">
    <w:altName w:val="Yu Gothic"/>
    <w:panose1 w:val="00000000000000000000"/>
    <w:charset w:val="00"/>
    <w:family w:val="roman"/>
    <w:notTrueType/>
    <w:pitch w:val="default"/>
    <w:sig w:usb0="00000003" w:usb1="08070000" w:usb2="00000010" w:usb3="00000000" w:csb0="00020001"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BF7803" w14:textId="0B313870" w:rsidR="00795170" w:rsidRDefault="002D0E76">
    <w:pPr>
      <w:spacing w:line="14" w:lineRule="auto"/>
      <w:rPr>
        <w:sz w:val="20"/>
        <w:szCs w:val="20"/>
      </w:rPr>
    </w:pPr>
    <w:r>
      <w:rPr>
        <w:noProof/>
      </w:rPr>
      <mc:AlternateContent>
        <mc:Choice Requires="wps">
          <w:drawing>
            <wp:anchor distT="0" distB="0" distL="114300" distR="114300" simplePos="0" relativeHeight="251658240" behindDoc="1" locked="0" layoutInCell="1" allowOverlap="1" wp14:anchorId="31DF1953" wp14:editId="2C31BD20">
              <wp:simplePos x="0" y="0"/>
              <wp:positionH relativeFrom="page">
                <wp:posOffset>3699510</wp:posOffset>
              </wp:positionH>
              <wp:positionV relativeFrom="page">
                <wp:posOffset>10106025</wp:posOffset>
              </wp:positionV>
              <wp:extent cx="163830" cy="127635"/>
              <wp:effectExtent l="0" t="0" r="0" b="0"/>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3830" cy="127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961E276" w14:textId="77777777" w:rsidR="00795170" w:rsidRDefault="00795170">
                          <w:pPr>
                            <w:ind w:left="40"/>
                            <w:rPr>
                              <w:rFonts w:ascii="Arial" w:eastAsia="Arial" w:hAnsi="Arial" w:cs="Arial"/>
                              <w:sz w:val="16"/>
                              <w:szCs w:val="16"/>
                            </w:rPr>
                          </w:pPr>
                          <w:r>
                            <w:fldChar w:fldCharType="begin"/>
                          </w:r>
                          <w:r>
                            <w:rPr>
                              <w:rFonts w:ascii="Arial"/>
                              <w:sz w:val="16"/>
                            </w:rPr>
                            <w:instrText xml:space="preserve"> PAGE </w:instrText>
                          </w:r>
                          <w:r>
                            <w:fldChar w:fldCharType="separate"/>
                          </w:r>
                          <w:r w:rsidR="00F136EF">
                            <w:rPr>
                              <w:rFonts w:ascii="Arial"/>
                              <w:noProof/>
                              <w:sz w:val="16"/>
                            </w:rPr>
                            <w:t>9</w:t>
                          </w:r>
                          <w:r>
                            <w:fldChar w:fldCharType="end"/>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31DF1953" id="_x0000_t202" coordsize="21600,21600" o:spt="202" path="m,l,21600r21600,l21600,xe">
              <v:stroke joinstyle="miter"/>
              <v:path gradientshapeok="t" o:connecttype="rect"/>
            </v:shapetype>
            <v:shape id="Text Box 1" o:spid="_x0000_s1098" type="#_x0000_t202" style="position:absolute;margin-left:291.3pt;margin-top:795.75pt;width:12.9pt;height:10.0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J3kj1QEAAJADAAAOAAAAZHJzL2Uyb0RvYy54bWysU9tu2zAMfR+wfxD0vjgXLCuMOEXXosOA&#10;7gJ0/QBalmxjtqhRSuzs60fJcbp1b8NeBFqkDs85pHfXY9+Joybfoi3karGUQluFVWvrQj59u39z&#10;JYUPYCvo0OpCnrSX1/vXr3aDy/UaG+wqTYJBrM8HV8gmBJdnmVeN7sEv0GnLSYPUQ+BPqrOKYGD0&#10;vsvWy+U2G5AqR6i093x7NyXlPuEbo1X4YozXQXSFZG4hnZTOMp7Zfgd5TeCaVp1pwD+w6KG13PQC&#10;dQcBxIHav6D6VhF6NGGhsM/QmFbppIHVrJYv1Dw24HTSwuZ4d7HJ/z9Y9fn46L6SCON7HHmASYR3&#10;D6i+e2HxtgFb6xsiHBoNFTdeRcuywfn8/DRa7XMfQcrhE1Y8ZDgETECjoT66wjoFo/MAThfT9RiE&#10;ii23m6sNZxSnVut3283b1AHy+bEjHz5o7EUMCkk80wQOxwcfIhnI55LYy+J923Vprp3944IL400i&#10;H/lOzMNYjlwdRZRYnVgG4bQmvNYcNEg/pRh4RQrpfxyAtBTdR8tWxH2aA5qDcg7AKn5ayCDFFN6G&#10;ae8Ojtq6YeTJbIs3bJdpk5RnFmeePPak8Lyica9+/05Vzz/S/hcAAAD//wMAUEsDBBQABgAIAAAA&#10;IQARyrTA4QAAAA0BAAAPAAAAZHJzL2Rvd25yZXYueG1sTI/BTsMwDIbvSLxDZCRuLOlEo640nSYE&#10;JyREVw4c0yZrqzVOabKtvD3mxI72/+n352K7uJGd7RwGjwqSlQBmsfVmwE7BZ/36kAELUaPRo0er&#10;4McG2Ja3N4XOjb9gZc/72DEqwZBrBX2MU855aHvrdFj5ySJlBz87HWmcO25mfaFyN/K1EJI7PSBd&#10;6PVkn3vbHvcnp2D3hdXL8P3efFSHaqjrjcA3eVTq/m7ZPQGLdon/MPzpkzqU5NT4E5rARgVptpaE&#10;UpBukhQYIVJkj8AaWskkkcDLgl9/Uf4CAAD//wMAUEsBAi0AFAAGAAgAAAAhALaDOJL+AAAA4QEA&#10;ABMAAAAAAAAAAAAAAAAAAAAAAFtDb250ZW50X1R5cGVzXS54bWxQSwECLQAUAAYACAAAACEAOP0h&#10;/9YAAACUAQAACwAAAAAAAAAAAAAAAAAvAQAAX3JlbHMvLnJlbHNQSwECLQAUAAYACAAAACEAXSd5&#10;I9UBAACQAwAADgAAAAAAAAAAAAAAAAAuAgAAZHJzL2Uyb0RvYy54bWxQSwECLQAUAAYACAAAACEA&#10;Ecq0wOEAAAANAQAADwAAAAAAAAAAAAAAAAAvBAAAZHJzL2Rvd25yZXYueG1sUEsFBgAAAAAEAAQA&#10;8wAAAD0FAAAAAA==&#10;" filled="f" stroked="f">
              <v:textbox inset="0,0,0,0">
                <w:txbxContent>
                  <w:p w14:paraId="1961E276" w14:textId="77777777" w:rsidR="00795170" w:rsidRDefault="00795170">
                    <w:pPr>
                      <w:ind w:left="40"/>
                      <w:rPr>
                        <w:rFonts w:ascii="Arial" w:eastAsia="Arial" w:hAnsi="Arial" w:cs="Arial"/>
                        <w:sz w:val="16"/>
                        <w:szCs w:val="16"/>
                      </w:rPr>
                    </w:pPr>
                    <w:r>
                      <w:fldChar w:fldCharType="begin"/>
                    </w:r>
                    <w:r>
                      <w:rPr>
                        <w:rFonts w:ascii="Arial"/>
                        <w:sz w:val="16"/>
                      </w:rPr>
                      <w:instrText xml:space="preserve"> PAGE </w:instrText>
                    </w:r>
                    <w:r>
                      <w:fldChar w:fldCharType="separate"/>
                    </w:r>
                    <w:r w:rsidR="00F136EF">
                      <w:rPr>
                        <w:rFonts w:ascii="Arial"/>
                        <w:noProof/>
                        <w:sz w:val="16"/>
                      </w:rPr>
                      <w:t>9</w:t>
                    </w:r>
                    <w:r>
                      <w:fldChar w:fldCharType="end"/>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F41AF32" w14:textId="77777777" w:rsidR="00C47D54" w:rsidRDefault="00C47D54">
      <w:r>
        <w:separator/>
      </w:r>
    </w:p>
  </w:footnote>
  <w:footnote w:type="continuationSeparator" w:id="0">
    <w:p w14:paraId="54962560" w14:textId="77777777" w:rsidR="00C47D54" w:rsidRDefault="00C47D54">
      <w:r>
        <w:continuationSeparator/>
      </w:r>
    </w:p>
  </w:footnote>
  <w:footnote w:type="continuationNotice" w:id="1">
    <w:p w14:paraId="5BADA839" w14:textId="77777777" w:rsidR="00C47D54" w:rsidRDefault="00C47D54"/>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DA0EF5"/>
    <w:multiLevelType w:val="hybridMultilevel"/>
    <w:tmpl w:val="FD2AD3E8"/>
    <w:lvl w:ilvl="0" w:tplc="157A7056">
      <w:start w:val="2"/>
      <w:numFmt w:val="upperLetter"/>
      <w:lvlText w:val="%1."/>
      <w:lvlJc w:val="left"/>
      <w:pPr>
        <w:ind w:left="5212" w:hanging="567"/>
      </w:pPr>
      <w:rPr>
        <w:rFonts w:ascii="Times New Roman" w:eastAsia="Times New Roman" w:hAnsi="Times New Roman" w:hint="default"/>
        <w:b/>
        <w:bCs/>
        <w:spacing w:val="1"/>
        <w:sz w:val="22"/>
        <w:szCs w:val="22"/>
      </w:rPr>
    </w:lvl>
    <w:lvl w:ilvl="1" w:tplc="2968E612">
      <w:start w:val="1"/>
      <w:numFmt w:val="upperLetter"/>
      <w:lvlText w:val="%2."/>
      <w:lvlJc w:val="left"/>
      <w:pPr>
        <w:ind w:left="8281" w:hanging="269"/>
        <w:jc w:val="right"/>
      </w:pPr>
      <w:rPr>
        <w:rFonts w:ascii="Times New Roman" w:eastAsia="Times New Roman" w:hAnsi="Times New Roman" w:hint="default"/>
        <w:b/>
        <w:bCs/>
        <w:spacing w:val="-2"/>
        <w:sz w:val="22"/>
        <w:szCs w:val="22"/>
      </w:rPr>
    </w:lvl>
    <w:lvl w:ilvl="2" w:tplc="C9543578">
      <w:start w:val="1"/>
      <w:numFmt w:val="bullet"/>
      <w:lvlText w:val="•"/>
      <w:lvlJc w:val="left"/>
      <w:pPr>
        <w:ind w:left="8813" w:hanging="269"/>
      </w:pPr>
      <w:rPr>
        <w:rFonts w:hint="default"/>
      </w:rPr>
    </w:lvl>
    <w:lvl w:ilvl="3" w:tplc="A70C0C82">
      <w:start w:val="1"/>
      <w:numFmt w:val="bullet"/>
      <w:lvlText w:val="•"/>
      <w:lvlJc w:val="left"/>
      <w:pPr>
        <w:ind w:left="9346" w:hanging="269"/>
      </w:pPr>
      <w:rPr>
        <w:rFonts w:hint="default"/>
      </w:rPr>
    </w:lvl>
    <w:lvl w:ilvl="4" w:tplc="56988878">
      <w:start w:val="1"/>
      <w:numFmt w:val="bullet"/>
      <w:lvlText w:val="•"/>
      <w:lvlJc w:val="left"/>
      <w:pPr>
        <w:ind w:left="9879" w:hanging="269"/>
      </w:pPr>
      <w:rPr>
        <w:rFonts w:hint="default"/>
      </w:rPr>
    </w:lvl>
    <w:lvl w:ilvl="5" w:tplc="C91E3426">
      <w:start w:val="1"/>
      <w:numFmt w:val="bullet"/>
      <w:lvlText w:val="•"/>
      <w:lvlJc w:val="left"/>
      <w:pPr>
        <w:ind w:left="10411" w:hanging="269"/>
      </w:pPr>
      <w:rPr>
        <w:rFonts w:hint="default"/>
      </w:rPr>
    </w:lvl>
    <w:lvl w:ilvl="6" w:tplc="14AA4396">
      <w:start w:val="1"/>
      <w:numFmt w:val="bullet"/>
      <w:lvlText w:val="•"/>
      <w:lvlJc w:val="left"/>
      <w:pPr>
        <w:ind w:left="10944" w:hanging="269"/>
      </w:pPr>
      <w:rPr>
        <w:rFonts w:hint="default"/>
      </w:rPr>
    </w:lvl>
    <w:lvl w:ilvl="7" w:tplc="677C56A4">
      <w:start w:val="1"/>
      <w:numFmt w:val="bullet"/>
      <w:lvlText w:val="•"/>
      <w:lvlJc w:val="left"/>
      <w:pPr>
        <w:ind w:left="11476" w:hanging="269"/>
      </w:pPr>
      <w:rPr>
        <w:rFonts w:hint="default"/>
      </w:rPr>
    </w:lvl>
    <w:lvl w:ilvl="8" w:tplc="25A0EFD4">
      <w:start w:val="1"/>
      <w:numFmt w:val="bullet"/>
      <w:lvlText w:val="•"/>
      <w:lvlJc w:val="left"/>
      <w:pPr>
        <w:ind w:left="12009" w:hanging="269"/>
      </w:pPr>
      <w:rPr>
        <w:rFonts w:hint="default"/>
      </w:rPr>
    </w:lvl>
  </w:abstractNum>
  <w:abstractNum w:abstractNumId="1" w15:restartNumberingAfterBreak="0">
    <w:nsid w:val="0636029D"/>
    <w:multiLevelType w:val="hybridMultilevel"/>
    <w:tmpl w:val="E0FA96AA"/>
    <w:lvl w:ilvl="0" w:tplc="8EF4BC42">
      <w:start w:val="1"/>
      <w:numFmt w:val="bullet"/>
      <w:lvlText w:val="*"/>
      <w:lvlJc w:val="left"/>
      <w:pPr>
        <w:ind w:left="1699" w:hanging="149"/>
      </w:pPr>
      <w:rPr>
        <w:rFonts w:ascii="Times New Roman" w:eastAsia="Times New Roman" w:hAnsi="Times New Roman" w:hint="default"/>
        <w:w w:val="99"/>
        <w:sz w:val="20"/>
        <w:szCs w:val="20"/>
      </w:rPr>
    </w:lvl>
    <w:lvl w:ilvl="1" w:tplc="A30447A0">
      <w:start w:val="1"/>
      <w:numFmt w:val="bullet"/>
      <w:lvlText w:val=""/>
      <w:lvlJc w:val="left"/>
      <w:pPr>
        <w:ind w:left="2270" w:hanging="363"/>
      </w:pPr>
      <w:rPr>
        <w:rFonts w:ascii="Symbol" w:eastAsia="Symbol" w:hAnsi="Symbol" w:hint="default"/>
        <w:sz w:val="22"/>
        <w:szCs w:val="22"/>
      </w:rPr>
    </w:lvl>
    <w:lvl w:ilvl="2" w:tplc="5256406A">
      <w:start w:val="1"/>
      <w:numFmt w:val="bullet"/>
      <w:lvlText w:val="•"/>
      <w:lvlJc w:val="left"/>
      <w:pPr>
        <w:ind w:left="3218" w:hanging="363"/>
      </w:pPr>
      <w:rPr>
        <w:rFonts w:hint="default"/>
      </w:rPr>
    </w:lvl>
    <w:lvl w:ilvl="3" w:tplc="B278235C">
      <w:start w:val="1"/>
      <w:numFmt w:val="bullet"/>
      <w:lvlText w:val="•"/>
      <w:lvlJc w:val="left"/>
      <w:pPr>
        <w:ind w:left="4165" w:hanging="363"/>
      </w:pPr>
      <w:rPr>
        <w:rFonts w:hint="default"/>
      </w:rPr>
    </w:lvl>
    <w:lvl w:ilvl="4" w:tplc="F7ECBEF6">
      <w:start w:val="1"/>
      <w:numFmt w:val="bullet"/>
      <w:lvlText w:val="•"/>
      <w:lvlJc w:val="left"/>
      <w:pPr>
        <w:ind w:left="5113" w:hanging="363"/>
      </w:pPr>
      <w:rPr>
        <w:rFonts w:hint="default"/>
      </w:rPr>
    </w:lvl>
    <w:lvl w:ilvl="5" w:tplc="5598FD16">
      <w:start w:val="1"/>
      <w:numFmt w:val="bullet"/>
      <w:lvlText w:val="•"/>
      <w:lvlJc w:val="left"/>
      <w:pPr>
        <w:ind w:left="6060" w:hanging="363"/>
      </w:pPr>
      <w:rPr>
        <w:rFonts w:hint="default"/>
      </w:rPr>
    </w:lvl>
    <w:lvl w:ilvl="6" w:tplc="C42209E0">
      <w:start w:val="1"/>
      <w:numFmt w:val="bullet"/>
      <w:lvlText w:val="•"/>
      <w:lvlJc w:val="left"/>
      <w:pPr>
        <w:ind w:left="7008" w:hanging="363"/>
      </w:pPr>
      <w:rPr>
        <w:rFonts w:hint="default"/>
      </w:rPr>
    </w:lvl>
    <w:lvl w:ilvl="7" w:tplc="3E327AD2">
      <w:start w:val="1"/>
      <w:numFmt w:val="bullet"/>
      <w:lvlText w:val="•"/>
      <w:lvlJc w:val="left"/>
      <w:pPr>
        <w:ind w:left="7955" w:hanging="363"/>
      </w:pPr>
      <w:rPr>
        <w:rFonts w:hint="default"/>
      </w:rPr>
    </w:lvl>
    <w:lvl w:ilvl="8" w:tplc="643A8568">
      <w:start w:val="1"/>
      <w:numFmt w:val="bullet"/>
      <w:lvlText w:val="•"/>
      <w:lvlJc w:val="left"/>
      <w:pPr>
        <w:ind w:left="8903" w:hanging="363"/>
      </w:pPr>
      <w:rPr>
        <w:rFonts w:hint="default"/>
      </w:rPr>
    </w:lvl>
  </w:abstractNum>
  <w:abstractNum w:abstractNumId="2" w15:restartNumberingAfterBreak="0">
    <w:nsid w:val="07087B01"/>
    <w:multiLevelType w:val="hybridMultilevel"/>
    <w:tmpl w:val="54E89956"/>
    <w:lvl w:ilvl="0" w:tplc="1B28155E">
      <w:start w:val="1"/>
      <w:numFmt w:val="bullet"/>
      <w:lvlText w:val="•"/>
      <w:lvlJc w:val="left"/>
      <w:pPr>
        <w:ind w:left="734" w:hanging="397"/>
      </w:pPr>
      <w:rPr>
        <w:rFonts w:ascii="Times New Roman" w:eastAsia="Times New Roman" w:hAnsi="Times New Roman" w:hint="default"/>
        <w:sz w:val="22"/>
        <w:szCs w:val="22"/>
      </w:rPr>
    </w:lvl>
    <w:lvl w:ilvl="1" w:tplc="344CA478">
      <w:start w:val="1"/>
      <w:numFmt w:val="bullet"/>
      <w:lvlText w:val="•"/>
      <w:lvlJc w:val="left"/>
      <w:pPr>
        <w:ind w:left="1609" w:hanging="397"/>
      </w:pPr>
      <w:rPr>
        <w:rFonts w:hint="default"/>
      </w:rPr>
    </w:lvl>
    <w:lvl w:ilvl="2" w:tplc="F8AC6564">
      <w:start w:val="1"/>
      <w:numFmt w:val="bullet"/>
      <w:lvlText w:val="•"/>
      <w:lvlJc w:val="left"/>
      <w:pPr>
        <w:ind w:left="2484" w:hanging="397"/>
      </w:pPr>
      <w:rPr>
        <w:rFonts w:hint="default"/>
      </w:rPr>
    </w:lvl>
    <w:lvl w:ilvl="3" w:tplc="0DACEAC4">
      <w:start w:val="1"/>
      <w:numFmt w:val="bullet"/>
      <w:lvlText w:val="•"/>
      <w:lvlJc w:val="left"/>
      <w:pPr>
        <w:ind w:left="3359" w:hanging="397"/>
      </w:pPr>
      <w:rPr>
        <w:rFonts w:hint="default"/>
      </w:rPr>
    </w:lvl>
    <w:lvl w:ilvl="4" w:tplc="074C40F8">
      <w:start w:val="1"/>
      <w:numFmt w:val="bullet"/>
      <w:lvlText w:val="•"/>
      <w:lvlJc w:val="left"/>
      <w:pPr>
        <w:ind w:left="4235" w:hanging="397"/>
      </w:pPr>
      <w:rPr>
        <w:rFonts w:hint="default"/>
      </w:rPr>
    </w:lvl>
    <w:lvl w:ilvl="5" w:tplc="F364F194">
      <w:start w:val="1"/>
      <w:numFmt w:val="bullet"/>
      <w:lvlText w:val="•"/>
      <w:lvlJc w:val="left"/>
      <w:pPr>
        <w:ind w:left="5110" w:hanging="397"/>
      </w:pPr>
      <w:rPr>
        <w:rFonts w:hint="default"/>
      </w:rPr>
    </w:lvl>
    <w:lvl w:ilvl="6" w:tplc="49EC67AE">
      <w:start w:val="1"/>
      <w:numFmt w:val="bullet"/>
      <w:lvlText w:val="•"/>
      <w:lvlJc w:val="left"/>
      <w:pPr>
        <w:ind w:left="5985" w:hanging="397"/>
      </w:pPr>
      <w:rPr>
        <w:rFonts w:hint="default"/>
      </w:rPr>
    </w:lvl>
    <w:lvl w:ilvl="7" w:tplc="11D2EFAE">
      <w:start w:val="1"/>
      <w:numFmt w:val="bullet"/>
      <w:lvlText w:val="•"/>
      <w:lvlJc w:val="left"/>
      <w:pPr>
        <w:ind w:left="6860" w:hanging="397"/>
      </w:pPr>
      <w:rPr>
        <w:rFonts w:hint="default"/>
      </w:rPr>
    </w:lvl>
    <w:lvl w:ilvl="8" w:tplc="A9BADC3C">
      <w:start w:val="1"/>
      <w:numFmt w:val="bullet"/>
      <w:lvlText w:val="•"/>
      <w:lvlJc w:val="left"/>
      <w:pPr>
        <w:ind w:left="7735" w:hanging="397"/>
      </w:pPr>
      <w:rPr>
        <w:rFonts w:hint="default"/>
      </w:rPr>
    </w:lvl>
  </w:abstractNum>
  <w:abstractNum w:abstractNumId="3" w15:restartNumberingAfterBreak="0">
    <w:nsid w:val="0A6D25B8"/>
    <w:multiLevelType w:val="hybridMultilevel"/>
    <w:tmpl w:val="92DEBF6A"/>
    <w:lvl w:ilvl="0" w:tplc="04090001">
      <w:start w:val="1"/>
      <w:numFmt w:val="bullet"/>
      <w:lvlText w:val=""/>
      <w:lvlJc w:val="left"/>
      <w:pPr>
        <w:ind w:left="718" w:hanging="601"/>
      </w:pPr>
      <w:rPr>
        <w:rFonts w:ascii="Symbol" w:hAnsi="Symbol" w:hint="default"/>
        <w:sz w:val="22"/>
        <w:szCs w:val="22"/>
      </w:rPr>
    </w:lvl>
    <w:lvl w:ilvl="1" w:tplc="E4FAEC2C">
      <w:start w:val="1"/>
      <w:numFmt w:val="bullet"/>
      <w:lvlText w:val="•"/>
      <w:lvlJc w:val="left"/>
      <w:pPr>
        <w:ind w:left="1573" w:hanging="601"/>
      </w:pPr>
      <w:rPr>
        <w:rFonts w:hint="default"/>
      </w:rPr>
    </w:lvl>
    <w:lvl w:ilvl="2" w:tplc="1C9E2A98">
      <w:start w:val="1"/>
      <w:numFmt w:val="bullet"/>
      <w:lvlText w:val="•"/>
      <w:lvlJc w:val="left"/>
      <w:pPr>
        <w:ind w:left="2427" w:hanging="601"/>
      </w:pPr>
      <w:rPr>
        <w:rFonts w:hint="default"/>
      </w:rPr>
    </w:lvl>
    <w:lvl w:ilvl="3" w:tplc="51629BF0">
      <w:start w:val="1"/>
      <w:numFmt w:val="bullet"/>
      <w:lvlText w:val="•"/>
      <w:lvlJc w:val="left"/>
      <w:pPr>
        <w:ind w:left="3282" w:hanging="601"/>
      </w:pPr>
      <w:rPr>
        <w:rFonts w:hint="default"/>
      </w:rPr>
    </w:lvl>
    <w:lvl w:ilvl="4" w:tplc="F632901A">
      <w:start w:val="1"/>
      <w:numFmt w:val="bullet"/>
      <w:lvlText w:val="•"/>
      <w:lvlJc w:val="left"/>
      <w:pPr>
        <w:ind w:left="4137" w:hanging="601"/>
      </w:pPr>
      <w:rPr>
        <w:rFonts w:hint="default"/>
      </w:rPr>
    </w:lvl>
    <w:lvl w:ilvl="5" w:tplc="C99CE016">
      <w:start w:val="1"/>
      <w:numFmt w:val="bullet"/>
      <w:lvlText w:val="•"/>
      <w:lvlJc w:val="left"/>
      <w:pPr>
        <w:ind w:left="4992" w:hanging="601"/>
      </w:pPr>
      <w:rPr>
        <w:rFonts w:hint="default"/>
      </w:rPr>
    </w:lvl>
    <w:lvl w:ilvl="6" w:tplc="5C42CA18">
      <w:start w:val="1"/>
      <w:numFmt w:val="bullet"/>
      <w:lvlText w:val="•"/>
      <w:lvlJc w:val="left"/>
      <w:pPr>
        <w:ind w:left="5847" w:hanging="601"/>
      </w:pPr>
      <w:rPr>
        <w:rFonts w:hint="default"/>
      </w:rPr>
    </w:lvl>
    <w:lvl w:ilvl="7" w:tplc="79426C86">
      <w:start w:val="1"/>
      <w:numFmt w:val="bullet"/>
      <w:lvlText w:val="•"/>
      <w:lvlJc w:val="left"/>
      <w:pPr>
        <w:ind w:left="6701" w:hanging="601"/>
      </w:pPr>
      <w:rPr>
        <w:rFonts w:hint="default"/>
      </w:rPr>
    </w:lvl>
    <w:lvl w:ilvl="8" w:tplc="A9DA7B88">
      <w:start w:val="1"/>
      <w:numFmt w:val="bullet"/>
      <w:lvlText w:val="•"/>
      <w:lvlJc w:val="left"/>
      <w:pPr>
        <w:ind w:left="7556" w:hanging="601"/>
      </w:pPr>
      <w:rPr>
        <w:rFonts w:hint="default"/>
      </w:rPr>
    </w:lvl>
  </w:abstractNum>
  <w:abstractNum w:abstractNumId="4" w15:restartNumberingAfterBreak="0">
    <w:nsid w:val="16393703"/>
    <w:multiLevelType w:val="hybridMultilevel"/>
    <w:tmpl w:val="5B7AB67C"/>
    <w:lvl w:ilvl="0" w:tplc="59743A58">
      <w:start w:val="1"/>
      <w:numFmt w:val="upperLetter"/>
      <w:lvlText w:val="%1."/>
      <w:lvlJc w:val="left"/>
      <w:pPr>
        <w:ind w:left="1418" w:hanging="548"/>
      </w:pPr>
      <w:rPr>
        <w:rFonts w:ascii="Times New Roman" w:eastAsia="Times New Roman" w:hAnsi="Times New Roman" w:hint="default"/>
        <w:b/>
        <w:bCs/>
        <w:spacing w:val="-2"/>
        <w:sz w:val="22"/>
        <w:szCs w:val="22"/>
      </w:rPr>
    </w:lvl>
    <w:lvl w:ilvl="1" w:tplc="CA34CFBA">
      <w:start w:val="1"/>
      <w:numFmt w:val="bullet"/>
      <w:lvlText w:val="•"/>
      <w:lvlJc w:val="left"/>
      <w:pPr>
        <w:ind w:left="2131" w:hanging="548"/>
      </w:pPr>
      <w:rPr>
        <w:rFonts w:hint="default"/>
      </w:rPr>
    </w:lvl>
    <w:lvl w:ilvl="2" w:tplc="8DF2F82E">
      <w:start w:val="1"/>
      <w:numFmt w:val="bullet"/>
      <w:lvlText w:val="•"/>
      <w:lvlJc w:val="left"/>
      <w:pPr>
        <w:ind w:left="2843" w:hanging="548"/>
      </w:pPr>
      <w:rPr>
        <w:rFonts w:hint="default"/>
      </w:rPr>
    </w:lvl>
    <w:lvl w:ilvl="3" w:tplc="A84CD9F8">
      <w:start w:val="1"/>
      <w:numFmt w:val="bullet"/>
      <w:lvlText w:val="•"/>
      <w:lvlJc w:val="left"/>
      <w:pPr>
        <w:ind w:left="3556" w:hanging="548"/>
      </w:pPr>
      <w:rPr>
        <w:rFonts w:hint="default"/>
      </w:rPr>
    </w:lvl>
    <w:lvl w:ilvl="4" w:tplc="A4D6123E">
      <w:start w:val="1"/>
      <w:numFmt w:val="bullet"/>
      <w:lvlText w:val="•"/>
      <w:lvlJc w:val="left"/>
      <w:pPr>
        <w:ind w:left="4269" w:hanging="548"/>
      </w:pPr>
      <w:rPr>
        <w:rFonts w:hint="default"/>
      </w:rPr>
    </w:lvl>
    <w:lvl w:ilvl="5" w:tplc="5A887FF8">
      <w:start w:val="1"/>
      <w:numFmt w:val="bullet"/>
      <w:lvlText w:val="•"/>
      <w:lvlJc w:val="left"/>
      <w:pPr>
        <w:ind w:left="4982" w:hanging="548"/>
      </w:pPr>
      <w:rPr>
        <w:rFonts w:hint="default"/>
      </w:rPr>
    </w:lvl>
    <w:lvl w:ilvl="6" w:tplc="AC0CF3DE">
      <w:start w:val="1"/>
      <w:numFmt w:val="bullet"/>
      <w:lvlText w:val="•"/>
      <w:lvlJc w:val="left"/>
      <w:pPr>
        <w:ind w:left="5695" w:hanging="548"/>
      </w:pPr>
      <w:rPr>
        <w:rFonts w:hint="default"/>
      </w:rPr>
    </w:lvl>
    <w:lvl w:ilvl="7" w:tplc="17743A60">
      <w:start w:val="1"/>
      <w:numFmt w:val="bullet"/>
      <w:lvlText w:val="•"/>
      <w:lvlJc w:val="left"/>
      <w:pPr>
        <w:ind w:left="6407" w:hanging="548"/>
      </w:pPr>
      <w:rPr>
        <w:rFonts w:hint="default"/>
      </w:rPr>
    </w:lvl>
    <w:lvl w:ilvl="8" w:tplc="F55A3A3A">
      <w:start w:val="1"/>
      <w:numFmt w:val="bullet"/>
      <w:lvlText w:val="•"/>
      <w:lvlJc w:val="left"/>
      <w:pPr>
        <w:ind w:left="7120" w:hanging="548"/>
      </w:pPr>
      <w:rPr>
        <w:rFonts w:hint="default"/>
      </w:rPr>
    </w:lvl>
  </w:abstractNum>
  <w:abstractNum w:abstractNumId="5" w15:restartNumberingAfterBreak="0">
    <w:nsid w:val="18E83960"/>
    <w:multiLevelType w:val="multilevel"/>
    <w:tmpl w:val="1E7CDB60"/>
    <w:lvl w:ilvl="0">
      <w:start w:val="5"/>
      <w:numFmt w:val="decimal"/>
      <w:lvlText w:val="%1"/>
      <w:lvlJc w:val="left"/>
      <w:pPr>
        <w:ind w:left="683" w:hanging="567"/>
      </w:pPr>
      <w:rPr>
        <w:rFonts w:hint="default"/>
      </w:rPr>
    </w:lvl>
    <w:lvl w:ilvl="1">
      <w:start w:val="2"/>
      <w:numFmt w:val="decimal"/>
      <w:lvlText w:val="%1.%2"/>
      <w:lvlJc w:val="left"/>
      <w:pPr>
        <w:ind w:left="683" w:hanging="567"/>
      </w:pPr>
      <w:rPr>
        <w:rFonts w:ascii="Times New Roman" w:eastAsia="Times New Roman" w:hAnsi="Times New Roman" w:hint="default"/>
        <w:b/>
        <w:bCs/>
        <w:sz w:val="22"/>
        <w:szCs w:val="22"/>
      </w:rPr>
    </w:lvl>
    <w:lvl w:ilvl="2">
      <w:start w:val="1"/>
      <w:numFmt w:val="bullet"/>
      <w:lvlText w:val="•"/>
      <w:lvlJc w:val="left"/>
      <w:pPr>
        <w:ind w:left="2408" w:hanging="567"/>
      </w:pPr>
      <w:rPr>
        <w:rFonts w:hint="default"/>
      </w:rPr>
    </w:lvl>
    <w:lvl w:ilvl="3">
      <w:start w:val="1"/>
      <w:numFmt w:val="bullet"/>
      <w:lvlText w:val="•"/>
      <w:lvlJc w:val="left"/>
      <w:pPr>
        <w:ind w:left="3270" w:hanging="567"/>
      </w:pPr>
      <w:rPr>
        <w:rFonts w:hint="default"/>
      </w:rPr>
    </w:lvl>
    <w:lvl w:ilvl="4">
      <w:start w:val="1"/>
      <w:numFmt w:val="bullet"/>
      <w:lvlText w:val="•"/>
      <w:lvlJc w:val="left"/>
      <w:pPr>
        <w:ind w:left="4132" w:hanging="567"/>
      </w:pPr>
      <w:rPr>
        <w:rFonts w:hint="default"/>
      </w:rPr>
    </w:lvl>
    <w:lvl w:ilvl="5">
      <w:start w:val="1"/>
      <w:numFmt w:val="bullet"/>
      <w:lvlText w:val="•"/>
      <w:lvlJc w:val="left"/>
      <w:pPr>
        <w:ind w:left="4995" w:hanging="567"/>
      </w:pPr>
      <w:rPr>
        <w:rFonts w:hint="default"/>
      </w:rPr>
    </w:lvl>
    <w:lvl w:ilvl="6">
      <w:start w:val="1"/>
      <w:numFmt w:val="bullet"/>
      <w:lvlText w:val="•"/>
      <w:lvlJc w:val="left"/>
      <w:pPr>
        <w:ind w:left="5857" w:hanging="567"/>
      </w:pPr>
      <w:rPr>
        <w:rFonts w:hint="default"/>
      </w:rPr>
    </w:lvl>
    <w:lvl w:ilvl="7">
      <w:start w:val="1"/>
      <w:numFmt w:val="bullet"/>
      <w:lvlText w:val="•"/>
      <w:lvlJc w:val="left"/>
      <w:pPr>
        <w:ind w:left="6719" w:hanging="567"/>
      </w:pPr>
      <w:rPr>
        <w:rFonts w:hint="default"/>
      </w:rPr>
    </w:lvl>
    <w:lvl w:ilvl="8">
      <w:start w:val="1"/>
      <w:numFmt w:val="bullet"/>
      <w:lvlText w:val="•"/>
      <w:lvlJc w:val="left"/>
      <w:pPr>
        <w:ind w:left="7581" w:hanging="567"/>
      </w:pPr>
      <w:rPr>
        <w:rFonts w:hint="default"/>
      </w:rPr>
    </w:lvl>
  </w:abstractNum>
  <w:abstractNum w:abstractNumId="6" w15:restartNumberingAfterBreak="0">
    <w:nsid w:val="1A155B6B"/>
    <w:multiLevelType w:val="hybridMultilevel"/>
    <w:tmpl w:val="C6C04BD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BB51B02"/>
    <w:multiLevelType w:val="hybridMultilevel"/>
    <w:tmpl w:val="087E2E86"/>
    <w:lvl w:ilvl="0" w:tplc="FFFFFFFF">
      <w:start w:val="1"/>
      <w:numFmt w:val="bullet"/>
      <w:lvlText w:val="●"/>
      <w:lvlJc w:val="left"/>
      <w:pPr>
        <w:ind w:left="718" w:hanging="601"/>
      </w:pPr>
      <w:rPr>
        <w:rFonts w:ascii="Times New Roman" w:eastAsia="Arial" w:hAnsi="Times New Roman" w:cs="Times New Roman" w:hint="default"/>
        <w:sz w:val="20"/>
        <w:szCs w:val="20"/>
      </w:rPr>
    </w:lvl>
    <w:lvl w:ilvl="1" w:tplc="8848B34C">
      <w:start w:val="1"/>
      <w:numFmt w:val="bullet"/>
      <w:lvlText w:val="●"/>
      <w:lvlJc w:val="left"/>
      <w:pPr>
        <w:ind w:left="720" w:hanging="360"/>
      </w:pPr>
      <w:rPr>
        <w:rFonts w:ascii="Times New Roman" w:eastAsia="Arial" w:hAnsi="Times New Roman" w:cs="Times New Roman" w:hint="default"/>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8" w15:restartNumberingAfterBreak="0">
    <w:nsid w:val="1C2D2566"/>
    <w:multiLevelType w:val="hybridMultilevel"/>
    <w:tmpl w:val="B45E28D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D840CD9"/>
    <w:multiLevelType w:val="hybridMultilevel"/>
    <w:tmpl w:val="4080BC3A"/>
    <w:lvl w:ilvl="0" w:tplc="8E74999A">
      <w:start w:val="1"/>
      <w:numFmt w:val="bullet"/>
      <w:lvlText w:val="*"/>
      <w:lvlJc w:val="left"/>
      <w:pPr>
        <w:ind w:left="287" w:hanging="149"/>
      </w:pPr>
      <w:rPr>
        <w:rFonts w:ascii="Times New Roman" w:eastAsia="Times New Roman" w:hAnsi="Times New Roman" w:hint="default"/>
        <w:w w:val="99"/>
        <w:sz w:val="20"/>
        <w:szCs w:val="20"/>
      </w:rPr>
    </w:lvl>
    <w:lvl w:ilvl="1" w:tplc="557291E8">
      <w:start w:val="1"/>
      <w:numFmt w:val="bullet"/>
      <w:lvlText w:val=""/>
      <w:lvlJc w:val="left"/>
      <w:pPr>
        <w:ind w:left="684" w:hanging="356"/>
      </w:pPr>
      <w:rPr>
        <w:rFonts w:ascii="Symbol" w:eastAsia="Symbol" w:hAnsi="Symbol" w:hint="default"/>
        <w:sz w:val="22"/>
        <w:szCs w:val="22"/>
      </w:rPr>
    </w:lvl>
    <w:lvl w:ilvl="2" w:tplc="1A4C49E4">
      <w:start w:val="1"/>
      <w:numFmt w:val="bullet"/>
      <w:lvlText w:val="•"/>
      <w:lvlJc w:val="left"/>
      <w:pPr>
        <w:ind w:left="1638" w:hanging="356"/>
      </w:pPr>
      <w:rPr>
        <w:rFonts w:hint="default"/>
      </w:rPr>
    </w:lvl>
    <w:lvl w:ilvl="3" w:tplc="2CD07654">
      <w:start w:val="1"/>
      <w:numFmt w:val="bullet"/>
      <w:lvlText w:val="•"/>
      <w:lvlJc w:val="left"/>
      <w:pPr>
        <w:ind w:left="2591" w:hanging="356"/>
      </w:pPr>
      <w:rPr>
        <w:rFonts w:hint="default"/>
      </w:rPr>
    </w:lvl>
    <w:lvl w:ilvl="4" w:tplc="08C85264">
      <w:start w:val="1"/>
      <w:numFmt w:val="bullet"/>
      <w:lvlText w:val="•"/>
      <w:lvlJc w:val="left"/>
      <w:pPr>
        <w:ind w:left="3545" w:hanging="356"/>
      </w:pPr>
      <w:rPr>
        <w:rFonts w:hint="default"/>
      </w:rPr>
    </w:lvl>
    <w:lvl w:ilvl="5" w:tplc="34088D6E">
      <w:start w:val="1"/>
      <w:numFmt w:val="bullet"/>
      <w:lvlText w:val="•"/>
      <w:lvlJc w:val="left"/>
      <w:pPr>
        <w:ind w:left="4498" w:hanging="356"/>
      </w:pPr>
      <w:rPr>
        <w:rFonts w:hint="default"/>
      </w:rPr>
    </w:lvl>
    <w:lvl w:ilvl="6" w:tplc="2E92E324">
      <w:start w:val="1"/>
      <w:numFmt w:val="bullet"/>
      <w:lvlText w:val="•"/>
      <w:lvlJc w:val="left"/>
      <w:pPr>
        <w:ind w:left="5452" w:hanging="356"/>
      </w:pPr>
      <w:rPr>
        <w:rFonts w:hint="default"/>
      </w:rPr>
    </w:lvl>
    <w:lvl w:ilvl="7" w:tplc="6BBC76BE">
      <w:start w:val="1"/>
      <w:numFmt w:val="bullet"/>
      <w:lvlText w:val="•"/>
      <w:lvlJc w:val="left"/>
      <w:pPr>
        <w:ind w:left="6405" w:hanging="356"/>
      </w:pPr>
      <w:rPr>
        <w:rFonts w:hint="default"/>
      </w:rPr>
    </w:lvl>
    <w:lvl w:ilvl="8" w:tplc="FCACD5DE">
      <w:start w:val="1"/>
      <w:numFmt w:val="bullet"/>
      <w:lvlText w:val="•"/>
      <w:lvlJc w:val="left"/>
      <w:pPr>
        <w:ind w:left="7359" w:hanging="356"/>
      </w:pPr>
      <w:rPr>
        <w:rFonts w:hint="default"/>
      </w:rPr>
    </w:lvl>
  </w:abstractNum>
  <w:abstractNum w:abstractNumId="10" w15:restartNumberingAfterBreak="0">
    <w:nsid w:val="24737CAB"/>
    <w:multiLevelType w:val="hybridMultilevel"/>
    <w:tmpl w:val="2D6E5486"/>
    <w:lvl w:ilvl="0" w:tplc="8848B34C">
      <w:start w:val="1"/>
      <w:numFmt w:val="bullet"/>
      <w:lvlText w:val="●"/>
      <w:lvlJc w:val="left"/>
      <w:pPr>
        <w:ind w:left="718" w:hanging="601"/>
      </w:pPr>
      <w:rPr>
        <w:rFonts w:ascii="Times New Roman" w:eastAsia="Arial" w:hAnsi="Times New Roman" w:cs="Times New Roman" w:hint="default"/>
        <w:sz w:val="20"/>
        <w:szCs w:val="20"/>
      </w:rPr>
    </w:lvl>
    <w:lvl w:ilvl="1" w:tplc="0CF221D6">
      <w:start w:val="1"/>
      <w:numFmt w:val="bullet"/>
      <w:lvlText w:val="-"/>
      <w:lvlJc w:val="left"/>
      <w:pPr>
        <w:ind w:left="938" w:hanging="360"/>
      </w:pPr>
      <w:rPr>
        <w:rFonts w:ascii="Times New Roman" w:eastAsia="Times New Roman" w:hAnsi="Times New Roman" w:cs="Times New Roman" w:hint="default"/>
        <w:b/>
        <w:bCs/>
        <w:w w:val="99"/>
        <w:sz w:val="20"/>
        <w:szCs w:val="20"/>
      </w:rPr>
    </w:lvl>
    <w:lvl w:ilvl="2" w:tplc="4E5ECE00">
      <w:start w:val="1"/>
      <w:numFmt w:val="bullet"/>
      <w:lvlText w:val="•"/>
      <w:lvlJc w:val="left"/>
      <w:pPr>
        <w:ind w:left="1754" w:hanging="240"/>
      </w:pPr>
      <w:rPr>
        <w:rFonts w:hint="default"/>
      </w:rPr>
    </w:lvl>
    <w:lvl w:ilvl="3" w:tplc="74DA39AA">
      <w:start w:val="1"/>
      <w:numFmt w:val="bullet"/>
      <w:lvlText w:val="•"/>
      <w:lvlJc w:val="left"/>
      <w:pPr>
        <w:ind w:left="2691" w:hanging="240"/>
      </w:pPr>
      <w:rPr>
        <w:rFonts w:hint="default"/>
      </w:rPr>
    </w:lvl>
    <w:lvl w:ilvl="4" w:tplc="AB045CDE">
      <w:start w:val="1"/>
      <w:numFmt w:val="bullet"/>
      <w:lvlText w:val="•"/>
      <w:lvlJc w:val="left"/>
      <w:pPr>
        <w:ind w:left="3627" w:hanging="240"/>
      </w:pPr>
      <w:rPr>
        <w:rFonts w:hint="default"/>
      </w:rPr>
    </w:lvl>
    <w:lvl w:ilvl="5" w:tplc="38B4E4BA">
      <w:start w:val="1"/>
      <w:numFmt w:val="bullet"/>
      <w:lvlText w:val="•"/>
      <w:lvlJc w:val="left"/>
      <w:pPr>
        <w:ind w:left="4564" w:hanging="240"/>
      </w:pPr>
      <w:rPr>
        <w:rFonts w:hint="default"/>
      </w:rPr>
    </w:lvl>
    <w:lvl w:ilvl="6" w:tplc="328483CE">
      <w:start w:val="1"/>
      <w:numFmt w:val="bullet"/>
      <w:lvlText w:val="•"/>
      <w:lvlJc w:val="left"/>
      <w:pPr>
        <w:ind w:left="5500" w:hanging="240"/>
      </w:pPr>
      <w:rPr>
        <w:rFonts w:hint="default"/>
      </w:rPr>
    </w:lvl>
    <w:lvl w:ilvl="7" w:tplc="0B563554">
      <w:start w:val="1"/>
      <w:numFmt w:val="bullet"/>
      <w:lvlText w:val="•"/>
      <w:lvlJc w:val="left"/>
      <w:pPr>
        <w:ind w:left="6437" w:hanging="240"/>
      </w:pPr>
      <w:rPr>
        <w:rFonts w:hint="default"/>
      </w:rPr>
    </w:lvl>
    <w:lvl w:ilvl="8" w:tplc="30ACC364">
      <w:start w:val="1"/>
      <w:numFmt w:val="bullet"/>
      <w:lvlText w:val="•"/>
      <w:lvlJc w:val="left"/>
      <w:pPr>
        <w:ind w:left="7373" w:hanging="240"/>
      </w:pPr>
      <w:rPr>
        <w:rFonts w:hint="default"/>
      </w:rPr>
    </w:lvl>
  </w:abstractNum>
  <w:abstractNum w:abstractNumId="11" w15:restartNumberingAfterBreak="0">
    <w:nsid w:val="2540401F"/>
    <w:multiLevelType w:val="hybridMultilevel"/>
    <w:tmpl w:val="775A5298"/>
    <w:lvl w:ilvl="0" w:tplc="05863A14">
      <w:start w:val="1"/>
      <w:numFmt w:val="bullet"/>
      <w:lvlText w:val="●"/>
      <w:lvlJc w:val="left"/>
      <w:pPr>
        <w:ind w:left="360" w:hanging="360"/>
      </w:pPr>
      <w:rPr>
        <w:rFonts w:ascii="Times New Roman" w:eastAsia="Arial" w:hAnsi="Times New Roman" w:cs="Times New Roman" w:hint="default"/>
        <w:sz w:val="22"/>
        <w:szCs w:val="2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 w15:restartNumberingAfterBreak="0">
    <w:nsid w:val="254D359E"/>
    <w:multiLevelType w:val="multilevel"/>
    <w:tmpl w:val="79704278"/>
    <w:lvl w:ilvl="0">
      <w:start w:val="7"/>
      <w:numFmt w:val="decimal"/>
      <w:lvlText w:val="%1"/>
      <w:lvlJc w:val="left"/>
      <w:pPr>
        <w:ind w:left="394" w:hanging="276"/>
      </w:pPr>
      <w:rPr>
        <w:rFonts w:hint="default"/>
      </w:rPr>
    </w:lvl>
    <w:lvl w:ilvl="1">
      <w:start w:val="5"/>
      <w:numFmt w:val="decimal"/>
      <w:lvlText w:val="%1.%2"/>
      <w:lvlJc w:val="left"/>
      <w:pPr>
        <w:ind w:left="394" w:hanging="276"/>
      </w:pPr>
      <w:rPr>
        <w:rFonts w:ascii="Times New Roman" w:eastAsia="Times New Roman" w:hAnsi="Times New Roman" w:hint="default"/>
        <w:sz w:val="22"/>
        <w:szCs w:val="22"/>
      </w:rPr>
    </w:lvl>
    <w:lvl w:ilvl="2">
      <w:start w:val="1"/>
      <w:numFmt w:val="bullet"/>
      <w:lvlText w:val=""/>
      <w:lvlJc w:val="left"/>
      <w:pPr>
        <w:ind w:left="878" w:hanging="361"/>
      </w:pPr>
      <w:rPr>
        <w:rFonts w:ascii="Symbol" w:eastAsia="Symbol" w:hAnsi="Symbol" w:hint="default"/>
        <w:sz w:val="22"/>
        <w:szCs w:val="22"/>
      </w:rPr>
    </w:lvl>
    <w:lvl w:ilvl="3">
      <w:start w:val="1"/>
      <w:numFmt w:val="bullet"/>
      <w:lvlText w:val="•"/>
      <w:lvlJc w:val="left"/>
      <w:pPr>
        <w:ind w:left="2742" w:hanging="361"/>
      </w:pPr>
      <w:rPr>
        <w:rFonts w:hint="default"/>
      </w:rPr>
    </w:lvl>
    <w:lvl w:ilvl="4">
      <w:start w:val="1"/>
      <w:numFmt w:val="bullet"/>
      <w:lvlText w:val="•"/>
      <w:lvlJc w:val="left"/>
      <w:pPr>
        <w:ind w:left="3674" w:hanging="361"/>
      </w:pPr>
      <w:rPr>
        <w:rFonts w:hint="default"/>
      </w:rPr>
    </w:lvl>
    <w:lvl w:ilvl="5">
      <w:start w:val="1"/>
      <w:numFmt w:val="bullet"/>
      <w:lvlText w:val="•"/>
      <w:lvlJc w:val="left"/>
      <w:pPr>
        <w:ind w:left="4606" w:hanging="361"/>
      </w:pPr>
      <w:rPr>
        <w:rFonts w:hint="default"/>
      </w:rPr>
    </w:lvl>
    <w:lvl w:ilvl="6">
      <w:start w:val="1"/>
      <w:numFmt w:val="bullet"/>
      <w:lvlText w:val="•"/>
      <w:lvlJc w:val="left"/>
      <w:pPr>
        <w:ind w:left="5538" w:hanging="361"/>
      </w:pPr>
      <w:rPr>
        <w:rFonts w:hint="default"/>
      </w:rPr>
    </w:lvl>
    <w:lvl w:ilvl="7">
      <w:start w:val="1"/>
      <w:numFmt w:val="bullet"/>
      <w:lvlText w:val="•"/>
      <w:lvlJc w:val="left"/>
      <w:pPr>
        <w:ind w:left="6470" w:hanging="361"/>
      </w:pPr>
      <w:rPr>
        <w:rFonts w:hint="default"/>
      </w:rPr>
    </w:lvl>
    <w:lvl w:ilvl="8">
      <w:start w:val="1"/>
      <w:numFmt w:val="bullet"/>
      <w:lvlText w:val="•"/>
      <w:lvlJc w:val="left"/>
      <w:pPr>
        <w:ind w:left="7402" w:hanging="361"/>
      </w:pPr>
      <w:rPr>
        <w:rFonts w:hint="default"/>
      </w:rPr>
    </w:lvl>
  </w:abstractNum>
  <w:abstractNum w:abstractNumId="13" w15:restartNumberingAfterBreak="0">
    <w:nsid w:val="25560583"/>
    <w:multiLevelType w:val="multilevel"/>
    <w:tmpl w:val="39D63D38"/>
    <w:lvl w:ilvl="0">
      <w:numFmt w:val="decimal"/>
      <w:lvlText w:val="%1"/>
      <w:lvlJc w:val="left"/>
      <w:pPr>
        <w:ind w:left="420" w:hanging="420"/>
      </w:pPr>
      <w:rPr>
        <w:rFonts w:eastAsia="Calibri" w:hint="default"/>
      </w:rPr>
    </w:lvl>
    <w:lvl w:ilvl="1">
      <w:start w:val="89"/>
      <w:numFmt w:val="decimal"/>
      <w:lvlText w:val="%1.%2"/>
      <w:lvlJc w:val="left"/>
      <w:pPr>
        <w:ind w:left="420" w:hanging="420"/>
      </w:pPr>
      <w:rPr>
        <w:rFonts w:eastAsia="Calibri" w:hint="default"/>
      </w:rPr>
    </w:lvl>
    <w:lvl w:ilvl="2">
      <w:start w:val="1"/>
      <w:numFmt w:val="decimal"/>
      <w:lvlText w:val="%1.%2.%3"/>
      <w:lvlJc w:val="left"/>
      <w:pPr>
        <w:ind w:left="720" w:hanging="720"/>
      </w:pPr>
      <w:rPr>
        <w:rFonts w:eastAsia="Calibri" w:hint="default"/>
      </w:rPr>
    </w:lvl>
    <w:lvl w:ilvl="3">
      <w:start w:val="1"/>
      <w:numFmt w:val="decimal"/>
      <w:lvlText w:val="%1.%2.%3.%4"/>
      <w:lvlJc w:val="left"/>
      <w:pPr>
        <w:ind w:left="720" w:hanging="720"/>
      </w:pPr>
      <w:rPr>
        <w:rFonts w:eastAsia="Calibri" w:hint="default"/>
      </w:rPr>
    </w:lvl>
    <w:lvl w:ilvl="4">
      <w:start w:val="1"/>
      <w:numFmt w:val="decimal"/>
      <w:lvlText w:val="%1.%2.%3.%4.%5"/>
      <w:lvlJc w:val="left"/>
      <w:pPr>
        <w:ind w:left="720" w:hanging="720"/>
      </w:pPr>
      <w:rPr>
        <w:rFonts w:eastAsia="Calibri" w:hint="default"/>
      </w:rPr>
    </w:lvl>
    <w:lvl w:ilvl="5">
      <w:start w:val="1"/>
      <w:numFmt w:val="decimal"/>
      <w:lvlText w:val="%1.%2.%3.%4.%5.%6"/>
      <w:lvlJc w:val="left"/>
      <w:pPr>
        <w:ind w:left="1080" w:hanging="1080"/>
      </w:pPr>
      <w:rPr>
        <w:rFonts w:eastAsia="Calibri" w:hint="default"/>
      </w:rPr>
    </w:lvl>
    <w:lvl w:ilvl="6">
      <w:start w:val="1"/>
      <w:numFmt w:val="decimal"/>
      <w:lvlText w:val="%1.%2.%3.%4.%5.%6.%7"/>
      <w:lvlJc w:val="left"/>
      <w:pPr>
        <w:ind w:left="1080" w:hanging="1080"/>
      </w:pPr>
      <w:rPr>
        <w:rFonts w:eastAsia="Calibri" w:hint="default"/>
      </w:rPr>
    </w:lvl>
    <w:lvl w:ilvl="7">
      <w:start w:val="1"/>
      <w:numFmt w:val="decimal"/>
      <w:lvlText w:val="%1.%2.%3.%4.%5.%6.%7.%8"/>
      <w:lvlJc w:val="left"/>
      <w:pPr>
        <w:ind w:left="1440" w:hanging="1440"/>
      </w:pPr>
      <w:rPr>
        <w:rFonts w:eastAsia="Calibri" w:hint="default"/>
      </w:rPr>
    </w:lvl>
    <w:lvl w:ilvl="8">
      <w:start w:val="1"/>
      <w:numFmt w:val="decimal"/>
      <w:lvlText w:val="%1.%2.%3.%4.%5.%6.%7.%8.%9"/>
      <w:lvlJc w:val="left"/>
      <w:pPr>
        <w:ind w:left="1440" w:hanging="1440"/>
      </w:pPr>
      <w:rPr>
        <w:rFonts w:eastAsia="Calibri" w:hint="default"/>
      </w:rPr>
    </w:lvl>
  </w:abstractNum>
  <w:abstractNum w:abstractNumId="14" w15:restartNumberingAfterBreak="0">
    <w:nsid w:val="25FA31F2"/>
    <w:multiLevelType w:val="hybridMultilevel"/>
    <w:tmpl w:val="A5485350"/>
    <w:lvl w:ilvl="0" w:tplc="04090001">
      <w:start w:val="1"/>
      <w:numFmt w:val="bullet"/>
      <w:lvlText w:val=""/>
      <w:lvlJc w:val="left"/>
      <w:pPr>
        <w:ind w:left="718" w:hanging="601"/>
      </w:pPr>
      <w:rPr>
        <w:rFonts w:ascii="Symbol" w:hAnsi="Symbol" w:hint="default"/>
        <w:sz w:val="22"/>
        <w:szCs w:val="22"/>
      </w:rPr>
    </w:lvl>
    <w:lvl w:ilvl="1" w:tplc="E4FAEC2C">
      <w:start w:val="1"/>
      <w:numFmt w:val="bullet"/>
      <w:lvlText w:val="•"/>
      <w:lvlJc w:val="left"/>
      <w:pPr>
        <w:ind w:left="1573" w:hanging="601"/>
      </w:pPr>
      <w:rPr>
        <w:rFonts w:hint="default"/>
      </w:rPr>
    </w:lvl>
    <w:lvl w:ilvl="2" w:tplc="1C9E2A98">
      <w:start w:val="1"/>
      <w:numFmt w:val="bullet"/>
      <w:lvlText w:val="•"/>
      <w:lvlJc w:val="left"/>
      <w:pPr>
        <w:ind w:left="2427" w:hanging="601"/>
      </w:pPr>
      <w:rPr>
        <w:rFonts w:hint="default"/>
      </w:rPr>
    </w:lvl>
    <w:lvl w:ilvl="3" w:tplc="51629BF0">
      <w:start w:val="1"/>
      <w:numFmt w:val="bullet"/>
      <w:lvlText w:val="•"/>
      <w:lvlJc w:val="left"/>
      <w:pPr>
        <w:ind w:left="3282" w:hanging="601"/>
      </w:pPr>
      <w:rPr>
        <w:rFonts w:hint="default"/>
      </w:rPr>
    </w:lvl>
    <w:lvl w:ilvl="4" w:tplc="F632901A">
      <w:start w:val="1"/>
      <w:numFmt w:val="bullet"/>
      <w:lvlText w:val="•"/>
      <w:lvlJc w:val="left"/>
      <w:pPr>
        <w:ind w:left="4137" w:hanging="601"/>
      </w:pPr>
      <w:rPr>
        <w:rFonts w:hint="default"/>
      </w:rPr>
    </w:lvl>
    <w:lvl w:ilvl="5" w:tplc="C99CE016">
      <w:start w:val="1"/>
      <w:numFmt w:val="bullet"/>
      <w:lvlText w:val="•"/>
      <w:lvlJc w:val="left"/>
      <w:pPr>
        <w:ind w:left="4992" w:hanging="601"/>
      </w:pPr>
      <w:rPr>
        <w:rFonts w:hint="default"/>
      </w:rPr>
    </w:lvl>
    <w:lvl w:ilvl="6" w:tplc="5C42CA18">
      <w:start w:val="1"/>
      <w:numFmt w:val="bullet"/>
      <w:lvlText w:val="•"/>
      <w:lvlJc w:val="left"/>
      <w:pPr>
        <w:ind w:left="5847" w:hanging="601"/>
      </w:pPr>
      <w:rPr>
        <w:rFonts w:hint="default"/>
      </w:rPr>
    </w:lvl>
    <w:lvl w:ilvl="7" w:tplc="79426C86">
      <w:start w:val="1"/>
      <w:numFmt w:val="bullet"/>
      <w:lvlText w:val="•"/>
      <w:lvlJc w:val="left"/>
      <w:pPr>
        <w:ind w:left="6701" w:hanging="601"/>
      </w:pPr>
      <w:rPr>
        <w:rFonts w:hint="default"/>
      </w:rPr>
    </w:lvl>
    <w:lvl w:ilvl="8" w:tplc="A9DA7B88">
      <w:start w:val="1"/>
      <w:numFmt w:val="bullet"/>
      <w:lvlText w:val="•"/>
      <w:lvlJc w:val="left"/>
      <w:pPr>
        <w:ind w:left="7556" w:hanging="601"/>
      </w:pPr>
      <w:rPr>
        <w:rFonts w:hint="default"/>
      </w:rPr>
    </w:lvl>
  </w:abstractNum>
  <w:abstractNum w:abstractNumId="15" w15:restartNumberingAfterBreak="0">
    <w:nsid w:val="2F9478A9"/>
    <w:multiLevelType w:val="hybridMultilevel"/>
    <w:tmpl w:val="9E048040"/>
    <w:lvl w:ilvl="0" w:tplc="04090001">
      <w:start w:val="1"/>
      <w:numFmt w:val="bullet"/>
      <w:lvlText w:val=""/>
      <w:lvlJc w:val="left"/>
      <w:pPr>
        <w:ind w:left="718" w:hanging="601"/>
      </w:pPr>
      <w:rPr>
        <w:rFonts w:ascii="Symbol" w:hAnsi="Symbol" w:hint="default"/>
        <w:sz w:val="22"/>
        <w:szCs w:val="22"/>
      </w:rPr>
    </w:lvl>
    <w:lvl w:ilvl="1" w:tplc="E4FAEC2C">
      <w:start w:val="1"/>
      <w:numFmt w:val="bullet"/>
      <w:lvlText w:val="•"/>
      <w:lvlJc w:val="left"/>
      <w:pPr>
        <w:ind w:left="1573" w:hanging="601"/>
      </w:pPr>
      <w:rPr>
        <w:rFonts w:hint="default"/>
      </w:rPr>
    </w:lvl>
    <w:lvl w:ilvl="2" w:tplc="1C9E2A98">
      <w:start w:val="1"/>
      <w:numFmt w:val="bullet"/>
      <w:lvlText w:val="•"/>
      <w:lvlJc w:val="left"/>
      <w:pPr>
        <w:ind w:left="2427" w:hanging="601"/>
      </w:pPr>
      <w:rPr>
        <w:rFonts w:hint="default"/>
      </w:rPr>
    </w:lvl>
    <w:lvl w:ilvl="3" w:tplc="51629BF0">
      <w:start w:val="1"/>
      <w:numFmt w:val="bullet"/>
      <w:lvlText w:val="•"/>
      <w:lvlJc w:val="left"/>
      <w:pPr>
        <w:ind w:left="3282" w:hanging="601"/>
      </w:pPr>
      <w:rPr>
        <w:rFonts w:hint="default"/>
      </w:rPr>
    </w:lvl>
    <w:lvl w:ilvl="4" w:tplc="F632901A">
      <w:start w:val="1"/>
      <w:numFmt w:val="bullet"/>
      <w:lvlText w:val="•"/>
      <w:lvlJc w:val="left"/>
      <w:pPr>
        <w:ind w:left="4137" w:hanging="601"/>
      </w:pPr>
      <w:rPr>
        <w:rFonts w:hint="default"/>
      </w:rPr>
    </w:lvl>
    <w:lvl w:ilvl="5" w:tplc="C99CE016">
      <w:start w:val="1"/>
      <w:numFmt w:val="bullet"/>
      <w:lvlText w:val="•"/>
      <w:lvlJc w:val="left"/>
      <w:pPr>
        <w:ind w:left="4992" w:hanging="601"/>
      </w:pPr>
      <w:rPr>
        <w:rFonts w:hint="default"/>
      </w:rPr>
    </w:lvl>
    <w:lvl w:ilvl="6" w:tplc="5C42CA18">
      <w:start w:val="1"/>
      <w:numFmt w:val="bullet"/>
      <w:lvlText w:val="•"/>
      <w:lvlJc w:val="left"/>
      <w:pPr>
        <w:ind w:left="5847" w:hanging="601"/>
      </w:pPr>
      <w:rPr>
        <w:rFonts w:hint="default"/>
      </w:rPr>
    </w:lvl>
    <w:lvl w:ilvl="7" w:tplc="79426C86">
      <w:start w:val="1"/>
      <w:numFmt w:val="bullet"/>
      <w:lvlText w:val="•"/>
      <w:lvlJc w:val="left"/>
      <w:pPr>
        <w:ind w:left="6701" w:hanging="601"/>
      </w:pPr>
      <w:rPr>
        <w:rFonts w:hint="default"/>
      </w:rPr>
    </w:lvl>
    <w:lvl w:ilvl="8" w:tplc="A9DA7B88">
      <w:start w:val="1"/>
      <w:numFmt w:val="bullet"/>
      <w:lvlText w:val="•"/>
      <w:lvlJc w:val="left"/>
      <w:pPr>
        <w:ind w:left="7556" w:hanging="601"/>
      </w:pPr>
      <w:rPr>
        <w:rFonts w:hint="default"/>
      </w:rPr>
    </w:lvl>
  </w:abstractNum>
  <w:abstractNum w:abstractNumId="16" w15:restartNumberingAfterBreak="0">
    <w:nsid w:val="308C2547"/>
    <w:multiLevelType w:val="hybridMultilevel"/>
    <w:tmpl w:val="B8F66724"/>
    <w:lvl w:ilvl="0" w:tplc="66A2AC7E">
      <w:start w:val="1"/>
      <w:numFmt w:val="bullet"/>
      <w:lvlText w:val="*"/>
      <w:lvlJc w:val="left"/>
      <w:pPr>
        <w:ind w:left="346" w:hanging="149"/>
      </w:pPr>
      <w:rPr>
        <w:rFonts w:ascii="Times New Roman" w:eastAsia="Times New Roman" w:hAnsi="Times New Roman" w:hint="default"/>
        <w:w w:val="99"/>
        <w:sz w:val="20"/>
        <w:szCs w:val="20"/>
      </w:rPr>
    </w:lvl>
    <w:lvl w:ilvl="1" w:tplc="D4B4B668">
      <w:start w:val="1"/>
      <w:numFmt w:val="bullet"/>
      <w:lvlText w:val=""/>
      <w:lvlJc w:val="left"/>
      <w:pPr>
        <w:ind w:left="838" w:hanging="361"/>
      </w:pPr>
      <w:rPr>
        <w:rFonts w:ascii="Symbol" w:eastAsia="Symbol" w:hAnsi="Symbol" w:hint="default"/>
        <w:sz w:val="22"/>
        <w:szCs w:val="22"/>
      </w:rPr>
    </w:lvl>
    <w:lvl w:ilvl="2" w:tplc="4886BDFC">
      <w:start w:val="1"/>
      <w:numFmt w:val="bullet"/>
      <w:lvlText w:val=""/>
      <w:lvlJc w:val="left"/>
      <w:pPr>
        <w:ind w:left="918" w:hanging="361"/>
      </w:pPr>
      <w:rPr>
        <w:rFonts w:ascii="Symbol" w:eastAsia="Symbol" w:hAnsi="Symbol" w:hint="default"/>
        <w:sz w:val="22"/>
        <w:szCs w:val="22"/>
      </w:rPr>
    </w:lvl>
    <w:lvl w:ilvl="3" w:tplc="E2FED240">
      <w:start w:val="1"/>
      <w:numFmt w:val="bullet"/>
      <w:lvlText w:val="•"/>
      <w:lvlJc w:val="left"/>
      <w:pPr>
        <w:ind w:left="1961" w:hanging="361"/>
      </w:pPr>
      <w:rPr>
        <w:rFonts w:hint="default"/>
      </w:rPr>
    </w:lvl>
    <w:lvl w:ilvl="4" w:tplc="6DF0176C">
      <w:start w:val="1"/>
      <w:numFmt w:val="bullet"/>
      <w:lvlText w:val="•"/>
      <w:lvlJc w:val="left"/>
      <w:pPr>
        <w:ind w:left="3005" w:hanging="361"/>
      </w:pPr>
      <w:rPr>
        <w:rFonts w:hint="default"/>
      </w:rPr>
    </w:lvl>
    <w:lvl w:ilvl="5" w:tplc="ECF2BE06">
      <w:start w:val="1"/>
      <w:numFmt w:val="bullet"/>
      <w:lvlText w:val="•"/>
      <w:lvlJc w:val="left"/>
      <w:pPr>
        <w:ind w:left="4048" w:hanging="361"/>
      </w:pPr>
      <w:rPr>
        <w:rFonts w:hint="default"/>
      </w:rPr>
    </w:lvl>
    <w:lvl w:ilvl="6" w:tplc="6506FDE8">
      <w:start w:val="1"/>
      <w:numFmt w:val="bullet"/>
      <w:lvlText w:val="•"/>
      <w:lvlJc w:val="left"/>
      <w:pPr>
        <w:ind w:left="5092" w:hanging="361"/>
      </w:pPr>
      <w:rPr>
        <w:rFonts w:hint="default"/>
      </w:rPr>
    </w:lvl>
    <w:lvl w:ilvl="7" w:tplc="709C90E0">
      <w:start w:val="1"/>
      <w:numFmt w:val="bullet"/>
      <w:lvlText w:val="•"/>
      <w:lvlJc w:val="left"/>
      <w:pPr>
        <w:ind w:left="6135" w:hanging="361"/>
      </w:pPr>
      <w:rPr>
        <w:rFonts w:hint="default"/>
      </w:rPr>
    </w:lvl>
    <w:lvl w:ilvl="8" w:tplc="8140F0C2">
      <w:start w:val="1"/>
      <w:numFmt w:val="bullet"/>
      <w:lvlText w:val="•"/>
      <w:lvlJc w:val="left"/>
      <w:pPr>
        <w:ind w:left="7179" w:hanging="361"/>
      </w:pPr>
      <w:rPr>
        <w:rFonts w:hint="default"/>
      </w:rPr>
    </w:lvl>
  </w:abstractNum>
  <w:abstractNum w:abstractNumId="17" w15:restartNumberingAfterBreak="0">
    <w:nsid w:val="34957060"/>
    <w:multiLevelType w:val="hybridMultilevel"/>
    <w:tmpl w:val="CD443400"/>
    <w:lvl w:ilvl="0" w:tplc="04090001">
      <w:start w:val="1"/>
      <w:numFmt w:val="bullet"/>
      <w:lvlText w:val=""/>
      <w:lvlJc w:val="left"/>
      <w:pPr>
        <w:ind w:left="718" w:hanging="601"/>
      </w:pPr>
      <w:rPr>
        <w:rFonts w:ascii="Symbol" w:hAnsi="Symbol" w:hint="default"/>
        <w:sz w:val="22"/>
        <w:szCs w:val="22"/>
      </w:rPr>
    </w:lvl>
    <w:lvl w:ilvl="1" w:tplc="E4FAEC2C">
      <w:start w:val="1"/>
      <w:numFmt w:val="bullet"/>
      <w:lvlText w:val="•"/>
      <w:lvlJc w:val="left"/>
      <w:pPr>
        <w:ind w:left="1573" w:hanging="601"/>
      </w:pPr>
      <w:rPr>
        <w:rFonts w:hint="default"/>
      </w:rPr>
    </w:lvl>
    <w:lvl w:ilvl="2" w:tplc="1C9E2A98">
      <w:start w:val="1"/>
      <w:numFmt w:val="bullet"/>
      <w:lvlText w:val="•"/>
      <w:lvlJc w:val="left"/>
      <w:pPr>
        <w:ind w:left="2427" w:hanging="601"/>
      </w:pPr>
      <w:rPr>
        <w:rFonts w:hint="default"/>
      </w:rPr>
    </w:lvl>
    <w:lvl w:ilvl="3" w:tplc="51629BF0">
      <w:start w:val="1"/>
      <w:numFmt w:val="bullet"/>
      <w:lvlText w:val="•"/>
      <w:lvlJc w:val="left"/>
      <w:pPr>
        <w:ind w:left="3282" w:hanging="601"/>
      </w:pPr>
      <w:rPr>
        <w:rFonts w:hint="default"/>
      </w:rPr>
    </w:lvl>
    <w:lvl w:ilvl="4" w:tplc="F632901A">
      <w:start w:val="1"/>
      <w:numFmt w:val="bullet"/>
      <w:lvlText w:val="•"/>
      <w:lvlJc w:val="left"/>
      <w:pPr>
        <w:ind w:left="4137" w:hanging="601"/>
      </w:pPr>
      <w:rPr>
        <w:rFonts w:hint="default"/>
      </w:rPr>
    </w:lvl>
    <w:lvl w:ilvl="5" w:tplc="C99CE016">
      <w:start w:val="1"/>
      <w:numFmt w:val="bullet"/>
      <w:lvlText w:val="•"/>
      <w:lvlJc w:val="left"/>
      <w:pPr>
        <w:ind w:left="4992" w:hanging="601"/>
      </w:pPr>
      <w:rPr>
        <w:rFonts w:hint="default"/>
      </w:rPr>
    </w:lvl>
    <w:lvl w:ilvl="6" w:tplc="5C42CA18">
      <w:start w:val="1"/>
      <w:numFmt w:val="bullet"/>
      <w:lvlText w:val="•"/>
      <w:lvlJc w:val="left"/>
      <w:pPr>
        <w:ind w:left="5847" w:hanging="601"/>
      </w:pPr>
      <w:rPr>
        <w:rFonts w:hint="default"/>
      </w:rPr>
    </w:lvl>
    <w:lvl w:ilvl="7" w:tplc="79426C86">
      <w:start w:val="1"/>
      <w:numFmt w:val="bullet"/>
      <w:lvlText w:val="•"/>
      <w:lvlJc w:val="left"/>
      <w:pPr>
        <w:ind w:left="6701" w:hanging="601"/>
      </w:pPr>
      <w:rPr>
        <w:rFonts w:hint="default"/>
      </w:rPr>
    </w:lvl>
    <w:lvl w:ilvl="8" w:tplc="A9DA7B88">
      <w:start w:val="1"/>
      <w:numFmt w:val="bullet"/>
      <w:lvlText w:val="•"/>
      <w:lvlJc w:val="left"/>
      <w:pPr>
        <w:ind w:left="7556" w:hanging="601"/>
      </w:pPr>
      <w:rPr>
        <w:rFonts w:hint="default"/>
      </w:rPr>
    </w:lvl>
  </w:abstractNum>
  <w:abstractNum w:abstractNumId="18" w15:restartNumberingAfterBreak="0">
    <w:nsid w:val="35CD4AA3"/>
    <w:multiLevelType w:val="hybridMultilevel"/>
    <w:tmpl w:val="13006964"/>
    <w:lvl w:ilvl="0" w:tplc="7AF4764A">
      <w:start w:val="1"/>
      <w:numFmt w:val="bullet"/>
      <w:lvlText w:val="●"/>
      <w:lvlJc w:val="left"/>
      <w:pPr>
        <w:ind w:left="784" w:hanging="567"/>
      </w:pPr>
      <w:rPr>
        <w:rFonts w:ascii="Arial" w:eastAsia="Arial" w:hAnsi="Arial" w:hint="default"/>
        <w:sz w:val="22"/>
        <w:szCs w:val="22"/>
      </w:rPr>
    </w:lvl>
    <w:lvl w:ilvl="1" w:tplc="67080942">
      <w:start w:val="1"/>
      <w:numFmt w:val="bullet"/>
      <w:lvlText w:val="•"/>
      <w:lvlJc w:val="left"/>
      <w:pPr>
        <w:ind w:left="1640" w:hanging="567"/>
      </w:pPr>
      <w:rPr>
        <w:rFonts w:hint="default"/>
      </w:rPr>
    </w:lvl>
    <w:lvl w:ilvl="2" w:tplc="8880F68E">
      <w:start w:val="1"/>
      <w:numFmt w:val="bullet"/>
      <w:lvlText w:val="•"/>
      <w:lvlJc w:val="left"/>
      <w:pPr>
        <w:ind w:left="2496" w:hanging="567"/>
      </w:pPr>
      <w:rPr>
        <w:rFonts w:hint="default"/>
      </w:rPr>
    </w:lvl>
    <w:lvl w:ilvl="3" w:tplc="40B6F566">
      <w:start w:val="1"/>
      <w:numFmt w:val="bullet"/>
      <w:lvlText w:val="•"/>
      <w:lvlJc w:val="left"/>
      <w:pPr>
        <w:ind w:left="3353" w:hanging="567"/>
      </w:pPr>
      <w:rPr>
        <w:rFonts w:hint="default"/>
      </w:rPr>
    </w:lvl>
    <w:lvl w:ilvl="4" w:tplc="D50CE188">
      <w:start w:val="1"/>
      <w:numFmt w:val="bullet"/>
      <w:lvlText w:val="•"/>
      <w:lvlJc w:val="left"/>
      <w:pPr>
        <w:ind w:left="4209" w:hanging="567"/>
      </w:pPr>
      <w:rPr>
        <w:rFonts w:hint="default"/>
      </w:rPr>
    </w:lvl>
    <w:lvl w:ilvl="5" w:tplc="B36CC00C">
      <w:start w:val="1"/>
      <w:numFmt w:val="bullet"/>
      <w:lvlText w:val="•"/>
      <w:lvlJc w:val="left"/>
      <w:pPr>
        <w:ind w:left="5065" w:hanging="567"/>
      </w:pPr>
      <w:rPr>
        <w:rFonts w:hint="default"/>
      </w:rPr>
    </w:lvl>
    <w:lvl w:ilvl="6" w:tplc="21729056">
      <w:start w:val="1"/>
      <w:numFmt w:val="bullet"/>
      <w:lvlText w:val="•"/>
      <w:lvlJc w:val="left"/>
      <w:pPr>
        <w:ind w:left="5921" w:hanging="567"/>
      </w:pPr>
      <w:rPr>
        <w:rFonts w:hint="default"/>
      </w:rPr>
    </w:lvl>
    <w:lvl w:ilvl="7" w:tplc="DA32461A">
      <w:start w:val="1"/>
      <w:numFmt w:val="bullet"/>
      <w:lvlText w:val="•"/>
      <w:lvlJc w:val="left"/>
      <w:pPr>
        <w:ind w:left="6777" w:hanging="567"/>
      </w:pPr>
      <w:rPr>
        <w:rFonts w:hint="default"/>
      </w:rPr>
    </w:lvl>
    <w:lvl w:ilvl="8" w:tplc="A2D435C4">
      <w:start w:val="1"/>
      <w:numFmt w:val="bullet"/>
      <w:lvlText w:val="•"/>
      <w:lvlJc w:val="left"/>
      <w:pPr>
        <w:ind w:left="7634" w:hanging="567"/>
      </w:pPr>
      <w:rPr>
        <w:rFonts w:hint="default"/>
      </w:rPr>
    </w:lvl>
  </w:abstractNum>
  <w:abstractNum w:abstractNumId="19" w15:restartNumberingAfterBreak="0">
    <w:nsid w:val="35E4399B"/>
    <w:multiLevelType w:val="hybridMultilevel"/>
    <w:tmpl w:val="61F44E8E"/>
    <w:lvl w:ilvl="0" w:tplc="0C78CD50">
      <w:start w:val="1"/>
      <w:numFmt w:val="bullet"/>
      <w:lvlText w:val="*"/>
      <w:lvlJc w:val="left"/>
      <w:pPr>
        <w:ind w:left="287" w:hanging="149"/>
      </w:pPr>
      <w:rPr>
        <w:rFonts w:ascii="Times New Roman" w:eastAsia="Times New Roman" w:hAnsi="Times New Roman" w:hint="default"/>
        <w:w w:val="99"/>
        <w:sz w:val="20"/>
        <w:szCs w:val="20"/>
      </w:rPr>
    </w:lvl>
    <w:lvl w:ilvl="1" w:tplc="1764CA7A">
      <w:start w:val="1"/>
      <w:numFmt w:val="bullet"/>
      <w:lvlText w:val=""/>
      <w:lvlJc w:val="left"/>
      <w:pPr>
        <w:ind w:left="684" w:hanging="356"/>
      </w:pPr>
      <w:rPr>
        <w:rFonts w:ascii="Symbol" w:eastAsia="Symbol" w:hAnsi="Symbol" w:hint="default"/>
        <w:sz w:val="22"/>
        <w:szCs w:val="22"/>
      </w:rPr>
    </w:lvl>
    <w:lvl w:ilvl="2" w:tplc="4FF290DE">
      <w:start w:val="1"/>
      <w:numFmt w:val="bullet"/>
      <w:lvlText w:val="•"/>
      <w:lvlJc w:val="left"/>
      <w:pPr>
        <w:ind w:left="1638" w:hanging="356"/>
      </w:pPr>
      <w:rPr>
        <w:rFonts w:hint="default"/>
      </w:rPr>
    </w:lvl>
    <w:lvl w:ilvl="3" w:tplc="1A08152C">
      <w:start w:val="1"/>
      <w:numFmt w:val="bullet"/>
      <w:lvlText w:val="•"/>
      <w:lvlJc w:val="left"/>
      <w:pPr>
        <w:ind w:left="2591" w:hanging="356"/>
      </w:pPr>
      <w:rPr>
        <w:rFonts w:hint="default"/>
      </w:rPr>
    </w:lvl>
    <w:lvl w:ilvl="4" w:tplc="B46C4760">
      <w:start w:val="1"/>
      <w:numFmt w:val="bullet"/>
      <w:lvlText w:val="•"/>
      <w:lvlJc w:val="left"/>
      <w:pPr>
        <w:ind w:left="3545" w:hanging="356"/>
      </w:pPr>
      <w:rPr>
        <w:rFonts w:hint="default"/>
      </w:rPr>
    </w:lvl>
    <w:lvl w:ilvl="5" w:tplc="7C74ED7A">
      <w:start w:val="1"/>
      <w:numFmt w:val="bullet"/>
      <w:lvlText w:val="•"/>
      <w:lvlJc w:val="left"/>
      <w:pPr>
        <w:ind w:left="4498" w:hanging="356"/>
      </w:pPr>
      <w:rPr>
        <w:rFonts w:hint="default"/>
      </w:rPr>
    </w:lvl>
    <w:lvl w:ilvl="6" w:tplc="2ADE04EE">
      <w:start w:val="1"/>
      <w:numFmt w:val="bullet"/>
      <w:lvlText w:val="•"/>
      <w:lvlJc w:val="left"/>
      <w:pPr>
        <w:ind w:left="5452" w:hanging="356"/>
      </w:pPr>
      <w:rPr>
        <w:rFonts w:hint="default"/>
      </w:rPr>
    </w:lvl>
    <w:lvl w:ilvl="7" w:tplc="7D34B500">
      <w:start w:val="1"/>
      <w:numFmt w:val="bullet"/>
      <w:lvlText w:val="•"/>
      <w:lvlJc w:val="left"/>
      <w:pPr>
        <w:ind w:left="6405" w:hanging="356"/>
      </w:pPr>
      <w:rPr>
        <w:rFonts w:hint="default"/>
      </w:rPr>
    </w:lvl>
    <w:lvl w:ilvl="8" w:tplc="776E3C74">
      <w:start w:val="1"/>
      <w:numFmt w:val="bullet"/>
      <w:lvlText w:val="•"/>
      <w:lvlJc w:val="left"/>
      <w:pPr>
        <w:ind w:left="7359" w:hanging="356"/>
      </w:pPr>
      <w:rPr>
        <w:rFonts w:hint="default"/>
      </w:rPr>
    </w:lvl>
  </w:abstractNum>
  <w:abstractNum w:abstractNumId="20" w15:restartNumberingAfterBreak="0">
    <w:nsid w:val="36896154"/>
    <w:multiLevelType w:val="hybridMultilevel"/>
    <w:tmpl w:val="A5F05A5C"/>
    <w:lvl w:ilvl="0" w:tplc="FFFFFFFF">
      <w:start w:val="1"/>
      <w:numFmt w:val="bullet"/>
      <w:lvlText w:val="●"/>
      <w:lvlJc w:val="left"/>
      <w:pPr>
        <w:ind w:left="718" w:hanging="601"/>
      </w:pPr>
      <w:rPr>
        <w:rFonts w:ascii="Times New Roman" w:eastAsia="Arial" w:hAnsi="Times New Roman" w:cs="Times New Roman" w:hint="default"/>
        <w:sz w:val="20"/>
        <w:szCs w:val="20"/>
      </w:rPr>
    </w:lvl>
    <w:lvl w:ilvl="1" w:tplc="0CF221D6">
      <w:start w:val="1"/>
      <w:numFmt w:val="bullet"/>
      <w:lvlText w:val="-"/>
      <w:lvlJc w:val="left"/>
      <w:pPr>
        <w:ind w:left="720" w:hanging="360"/>
      </w:pPr>
      <w:rPr>
        <w:rFonts w:ascii="Times New Roman" w:eastAsia="Times New Roman" w:hAnsi="Times New Roman" w:cs="Times New Roman" w:hint="default"/>
        <w:b/>
        <w:bCs/>
        <w:w w:val="99"/>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21" w15:restartNumberingAfterBreak="0">
    <w:nsid w:val="37834E97"/>
    <w:multiLevelType w:val="hybridMultilevel"/>
    <w:tmpl w:val="33E2C316"/>
    <w:lvl w:ilvl="0" w:tplc="FFFFFFFF">
      <w:start w:val="1"/>
      <w:numFmt w:val="bullet"/>
      <w:lvlText w:val="●"/>
      <w:lvlJc w:val="left"/>
      <w:pPr>
        <w:ind w:left="718" w:hanging="601"/>
      </w:pPr>
      <w:rPr>
        <w:rFonts w:ascii="Times New Roman" w:eastAsia="Arial" w:hAnsi="Times New Roman" w:cs="Times New Roman" w:hint="default"/>
        <w:sz w:val="20"/>
        <w:szCs w:val="20"/>
      </w:rPr>
    </w:lvl>
    <w:lvl w:ilvl="1" w:tplc="04090001">
      <w:start w:val="1"/>
      <w:numFmt w:val="bullet"/>
      <w:lvlText w:val=""/>
      <w:lvlJc w:val="left"/>
      <w:pPr>
        <w:ind w:left="720" w:hanging="360"/>
      </w:pPr>
      <w:rPr>
        <w:rFonts w:ascii="Symbol" w:hAnsi="Symbol" w:hint="default"/>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22" w15:restartNumberingAfterBreak="0">
    <w:nsid w:val="383F09C5"/>
    <w:multiLevelType w:val="multilevel"/>
    <w:tmpl w:val="665C4A76"/>
    <w:lvl w:ilvl="0">
      <w:start w:val="1"/>
      <w:numFmt w:val="decimal"/>
      <w:lvlText w:val="%1."/>
      <w:lvlJc w:val="left"/>
      <w:pPr>
        <w:ind w:left="684" w:hanging="567"/>
      </w:pPr>
      <w:rPr>
        <w:rFonts w:ascii="Times New Roman" w:eastAsia="Times New Roman" w:hAnsi="Times New Roman" w:hint="default"/>
        <w:b/>
        <w:bCs/>
        <w:sz w:val="22"/>
        <w:szCs w:val="22"/>
      </w:rPr>
    </w:lvl>
    <w:lvl w:ilvl="1">
      <w:start w:val="1"/>
      <w:numFmt w:val="decimal"/>
      <w:lvlText w:val="%1.%2"/>
      <w:lvlJc w:val="left"/>
      <w:pPr>
        <w:ind w:left="684" w:hanging="567"/>
      </w:pPr>
      <w:rPr>
        <w:rFonts w:ascii="Times New Roman" w:eastAsia="Times New Roman" w:hAnsi="Times New Roman" w:hint="default"/>
        <w:b/>
        <w:bCs/>
        <w:sz w:val="22"/>
        <w:szCs w:val="22"/>
      </w:rPr>
    </w:lvl>
    <w:lvl w:ilvl="2">
      <w:start w:val="1"/>
      <w:numFmt w:val="bullet"/>
      <w:lvlText w:val="•"/>
      <w:lvlJc w:val="left"/>
      <w:pPr>
        <w:ind w:left="684" w:hanging="567"/>
      </w:pPr>
      <w:rPr>
        <w:rFonts w:hint="default"/>
      </w:rPr>
    </w:lvl>
    <w:lvl w:ilvl="3">
      <w:start w:val="1"/>
      <w:numFmt w:val="bullet"/>
      <w:lvlText w:val="•"/>
      <w:lvlJc w:val="left"/>
      <w:pPr>
        <w:ind w:left="684" w:hanging="567"/>
      </w:pPr>
      <w:rPr>
        <w:rFonts w:hint="default"/>
      </w:rPr>
    </w:lvl>
    <w:lvl w:ilvl="4">
      <w:start w:val="1"/>
      <w:numFmt w:val="bullet"/>
      <w:lvlText w:val="•"/>
      <w:lvlJc w:val="left"/>
      <w:pPr>
        <w:ind w:left="1913" w:hanging="567"/>
      </w:pPr>
      <w:rPr>
        <w:rFonts w:hint="default"/>
      </w:rPr>
    </w:lvl>
    <w:lvl w:ilvl="5">
      <w:start w:val="1"/>
      <w:numFmt w:val="bullet"/>
      <w:lvlText w:val="•"/>
      <w:lvlJc w:val="left"/>
      <w:pPr>
        <w:ind w:left="3142" w:hanging="567"/>
      </w:pPr>
      <w:rPr>
        <w:rFonts w:hint="default"/>
      </w:rPr>
    </w:lvl>
    <w:lvl w:ilvl="6">
      <w:start w:val="1"/>
      <w:numFmt w:val="bullet"/>
      <w:lvlText w:val="•"/>
      <w:lvlJc w:val="left"/>
      <w:pPr>
        <w:ind w:left="4371" w:hanging="567"/>
      </w:pPr>
      <w:rPr>
        <w:rFonts w:hint="default"/>
      </w:rPr>
    </w:lvl>
    <w:lvl w:ilvl="7">
      <w:start w:val="1"/>
      <w:numFmt w:val="bullet"/>
      <w:lvlText w:val="•"/>
      <w:lvlJc w:val="left"/>
      <w:pPr>
        <w:ind w:left="5599" w:hanging="567"/>
      </w:pPr>
      <w:rPr>
        <w:rFonts w:hint="default"/>
      </w:rPr>
    </w:lvl>
    <w:lvl w:ilvl="8">
      <w:start w:val="1"/>
      <w:numFmt w:val="bullet"/>
      <w:lvlText w:val="•"/>
      <w:lvlJc w:val="left"/>
      <w:pPr>
        <w:ind w:left="6828" w:hanging="567"/>
      </w:pPr>
      <w:rPr>
        <w:rFonts w:hint="default"/>
      </w:rPr>
    </w:lvl>
  </w:abstractNum>
  <w:abstractNum w:abstractNumId="23" w15:restartNumberingAfterBreak="0">
    <w:nsid w:val="384C6C72"/>
    <w:multiLevelType w:val="hybridMultilevel"/>
    <w:tmpl w:val="485EAC42"/>
    <w:lvl w:ilvl="0" w:tplc="D9AE8C24">
      <w:start w:val="1"/>
      <w:numFmt w:val="decimal"/>
      <w:lvlText w:val="%1."/>
      <w:lvlJc w:val="left"/>
      <w:pPr>
        <w:ind w:left="118" w:hanging="567"/>
        <w:jc w:val="right"/>
      </w:pPr>
      <w:rPr>
        <w:rFonts w:ascii="Times New Roman" w:eastAsia="Times New Roman" w:hAnsi="Times New Roman" w:hint="default"/>
        <w:b/>
        <w:bCs/>
        <w:sz w:val="22"/>
        <w:szCs w:val="22"/>
      </w:rPr>
    </w:lvl>
    <w:lvl w:ilvl="1" w:tplc="AF281916">
      <w:start w:val="1"/>
      <w:numFmt w:val="bullet"/>
      <w:lvlText w:val="•"/>
      <w:lvlJc w:val="left"/>
      <w:pPr>
        <w:ind w:left="1035" w:hanging="567"/>
      </w:pPr>
      <w:rPr>
        <w:rFonts w:hint="default"/>
      </w:rPr>
    </w:lvl>
    <w:lvl w:ilvl="2" w:tplc="AC1E6D6E">
      <w:start w:val="1"/>
      <w:numFmt w:val="bullet"/>
      <w:lvlText w:val="•"/>
      <w:lvlJc w:val="left"/>
      <w:pPr>
        <w:ind w:left="1951" w:hanging="567"/>
      </w:pPr>
      <w:rPr>
        <w:rFonts w:hint="default"/>
      </w:rPr>
    </w:lvl>
    <w:lvl w:ilvl="3" w:tplc="7918F408">
      <w:start w:val="1"/>
      <w:numFmt w:val="bullet"/>
      <w:lvlText w:val="•"/>
      <w:lvlJc w:val="left"/>
      <w:pPr>
        <w:ind w:left="2868" w:hanging="567"/>
      </w:pPr>
      <w:rPr>
        <w:rFonts w:hint="default"/>
      </w:rPr>
    </w:lvl>
    <w:lvl w:ilvl="4" w:tplc="907C6132">
      <w:start w:val="1"/>
      <w:numFmt w:val="bullet"/>
      <w:lvlText w:val="•"/>
      <w:lvlJc w:val="left"/>
      <w:pPr>
        <w:ind w:left="3785" w:hanging="567"/>
      </w:pPr>
      <w:rPr>
        <w:rFonts w:hint="default"/>
      </w:rPr>
    </w:lvl>
    <w:lvl w:ilvl="5" w:tplc="2BBC4FEA">
      <w:start w:val="1"/>
      <w:numFmt w:val="bullet"/>
      <w:lvlText w:val="•"/>
      <w:lvlJc w:val="left"/>
      <w:pPr>
        <w:ind w:left="4702" w:hanging="567"/>
      </w:pPr>
      <w:rPr>
        <w:rFonts w:hint="default"/>
      </w:rPr>
    </w:lvl>
    <w:lvl w:ilvl="6" w:tplc="503A5122">
      <w:start w:val="1"/>
      <w:numFmt w:val="bullet"/>
      <w:lvlText w:val="•"/>
      <w:lvlJc w:val="left"/>
      <w:pPr>
        <w:ind w:left="5619" w:hanging="567"/>
      </w:pPr>
      <w:rPr>
        <w:rFonts w:hint="default"/>
      </w:rPr>
    </w:lvl>
    <w:lvl w:ilvl="7" w:tplc="D3D2D9FE">
      <w:start w:val="1"/>
      <w:numFmt w:val="bullet"/>
      <w:lvlText w:val="•"/>
      <w:lvlJc w:val="left"/>
      <w:pPr>
        <w:ind w:left="6535" w:hanging="567"/>
      </w:pPr>
      <w:rPr>
        <w:rFonts w:hint="default"/>
      </w:rPr>
    </w:lvl>
    <w:lvl w:ilvl="8" w:tplc="84E4AEBC">
      <w:start w:val="1"/>
      <w:numFmt w:val="bullet"/>
      <w:lvlText w:val="•"/>
      <w:lvlJc w:val="left"/>
      <w:pPr>
        <w:ind w:left="7452" w:hanging="567"/>
      </w:pPr>
      <w:rPr>
        <w:rFonts w:hint="default"/>
      </w:rPr>
    </w:lvl>
  </w:abstractNum>
  <w:abstractNum w:abstractNumId="24" w15:restartNumberingAfterBreak="0">
    <w:nsid w:val="3E062D9B"/>
    <w:multiLevelType w:val="hybridMultilevel"/>
    <w:tmpl w:val="A45E3292"/>
    <w:lvl w:ilvl="0" w:tplc="6A06E1D2">
      <w:start w:val="1"/>
      <w:numFmt w:val="bullet"/>
      <w:lvlText w:val="•"/>
      <w:lvlJc w:val="left"/>
      <w:pPr>
        <w:ind w:left="718" w:hanging="601"/>
      </w:pPr>
      <w:rPr>
        <w:rFonts w:ascii="Times New Roman" w:eastAsia="Times New Roman" w:hAnsi="Times New Roman" w:hint="default"/>
        <w:sz w:val="22"/>
        <w:szCs w:val="22"/>
      </w:rPr>
    </w:lvl>
    <w:lvl w:ilvl="1" w:tplc="E4FAEC2C">
      <w:start w:val="1"/>
      <w:numFmt w:val="bullet"/>
      <w:lvlText w:val="•"/>
      <w:lvlJc w:val="left"/>
      <w:pPr>
        <w:ind w:left="1573" w:hanging="601"/>
      </w:pPr>
      <w:rPr>
        <w:rFonts w:hint="default"/>
      </w:rPr>
    </w:lvl>
    <w:lvl w:ilvl="2" w:tplc="1C9E2A98">
      <w:start w:val="1"/>
      <w:numFmt w:val="bullet"/>
      <w:lvlText w:val="•"/>
      <w:lvlJc w:val="left"/>
      <w:pPr>
        <w:ind w:left="2427" w:hanging="601"/>
      </w:pPr>
      <w:rPr>
        <w:rFonts w:hint="default"/>
      </w:rPr>
    </w:lvl>
    <w:lvl w:ilvl="3" w:tplc="51629BF0">
      <w:start w:val="1"/>
      <w:numFmt w:val="bullet"/>
      <w:lvlText w:val="•"/>
      <w:lvlJc w:val="left"/>
      <w:pPr>
        <w:ind w:left="3282" w:hanging="601"/>
      </w:pPr>
      <w:rPr>
        <w:rFonts w:hint="default"/>
      </w:rPr>
    </w:lvl>
    <w:lvl w:ilvl="4" w:tplc="F632901A">
      <w:start w:val="1"/>
      <w:numFmt w:val="bullet"/>
      <w:lvlText w:val="•"/>
      <w:lvlJc w:val="left"/>
      <w:pPr>
        <w:ind w:left="4137" w:hanging="601"/>
      </w:pPr>
      <w:rPr>
        <w:rFonts w:hint="default"/>
      </w:rPr>
    </w:lvl>
    <w:lvl w:ilvl="5" w:tplc="C99CE016">
      <w:start w:val="1"/>
      <w:numFmt w:val="bullet"/>
      <w:lvlText w:val="•"/>
      <w:lvlJc w:val="left"/>
      <w:pPr>
        <w:ind w:left="4992" w:hanging="601"/>
      </w:pPr>
      <w:rPr>
        <w:rFonts w:hint="default"/>
      </w:rPr>
    </w:lvl>
    <w:lvl w:ilvl="6" w:tplc="5C42CA18">
      <w:start w:val="1"/>
      <w:numFmt w:val="bullet"/>
      <w:lvlText w:val="•"/>
      <w:lvlJc w:val="left"/>
      <w:pPr>
        <w:ind w:left="5847" w:hanging="601"/>
      </w:pPr>
      <w:rPr>
        <w:rFonts w:hint="default"/>
      </w:rPr>
    </w:lvl>
    <w:lvl w:ilvl="7" w:tplc="79426C86">
      <w:start w:val="1"/>
      <w:numFmt w:val="bullet"/>
      <w:lvlText w:val="•"/>
      <w:lvlJc w:val="left"/>
      <w:pPr>
        <w:ind w:left="6701" w:hanging="601"/>
      </w:pPr>
      <w:rPr>
        <w:rFonts w:hint="default"/>
      </w:rPr>
    </w:lvl>
    <w:lvl w:ilvl="8" w:tplc="A9DA7B88">
      <w:start w:val="1"/>
      <w:numFmt w:val="bullet"/>
      <w:lvlText w:val="•"/>
      <w:lvlJc w:val="left"/>
      <w:pPr>
        <w:ind w:left="7556" w:hanging="601"/>
      </w:pPr>
      <w:rPr>
        <w:rFonts w:hint="default"/>
      </w:rPr>
    </w:lvl>
  </w:abstractNum>
  <w:abstractNum w:abstractNumId="25" w15:restartNumberingAfterBreak="0">
    <w:nsid w:val="3FA840B7"/>
    <w:multiLevelType w:val="hybridMultilevel"/>
    <w:tmpl w:val="F732DA76"/>
    <w:lvl w:ilvl="0" w:tplc="0CF221D6">
      <w:start w:val="1"/>
      <w:numFmt w:val="bullet"/>
      <w:lvlText w:val="-"/>
      <w:lvlJc w:val="left"/>
      <w:pPr>
        <w:ind w:left="718" w:hanging="601"/>
      </w:pPr>
      <w:rPr>
        <w:rFonts w:ascii="Times New Roman" w:eastAsia="Times New Roman" w:hAnsi="Times New Roman" w:cs="Times New Roman" w:hint="default"/>
        <w:b/>
        <w:bCs/>
        <w:w w:val="99"/>
        <w:sz w:val="20"/>
        <w:szCs w:val="20"/>
      </w:rPr>
    </w:lvl>
    <w:lvl w:ilvl="1" w:tplc="FFFFFFFF">
      <w:start w:val="1"/>
      <w:numFmt w:val="bullet"/>
      <w:lvlText w:val="-"/>
      <w:lvlJc w:val="left"/>
      <w:pPr>
        <w:ind w:left="938" w:hanging="360"/>
      </w:pPr>
      <w:rPr>
        <w:rFonts w:ascii="Times New Roman" w:eastAsia="Times New Roman" w:hAnsi="Times New Roman" w:cs="Times New Roman" w:hint="default"/>
        <w:b/>
        <w:bCs/>
        <w:w w:val="99"/>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26" w15:restartNumberingAfterBreak="0">
    <w:nsid w:val="408B4B58"/>
    <w:multiLevelType w:val="hybridMultilevel"/>
    <w:tmpl w:val="3294BD30"/>
    <w:lvl w:ilvl="0" w:tplc="E9A64840">
      <w:start w:val="1"/>
      <w:numFmt w:val="decimal"/>
      <w:lvlText w:val="%1."/>
      <w:lvlJc w:val="left"/>
      <w:pPr>
        <w:ind w:left="0" w:hanging="360"/>
      </w:pPr>
      <w:rPr>
        <w:rFonts w:eastAsia="Calibri" w:hint="default"/>
      </w:rPr>
    </w:lvl>
    <w:lvl w:ilvl="1" w:tplc="04090019" w:tentative="1">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abstractNum w:abstractNumId="27" w15:restartNumberingAfterBreak="0">
    <w:nsid w:val="409D7FAC"/>
    <w:multiLevelType w:val="hybridMultilevel"/>
    <w:tmpl w:val="6FCC53DC"/>
    <w:lvl w:ilvl="0" w:tplc="799026E4">
      <w:start w:val="1"/>
      <w:numFmt w:val="bullet"/>
      <w:lvlText w:val="*"/>
      <w:lvlJc w:val="left"/>
      <w:pPr>
        <w:ind w:left="440" w:hanging="214"/>
      </w:pPr>
      <w:rPr>
        <w:rFonts w:ascii="Times New Roman" w:eastAsia="Times New Roman" w:hAnsi="Times New Roman" w:hint="default"/>
        <w:w w:val="99"/>
        <w:sz w:val="20"/>
        <w:szCs w:val="20"/>
      </w:rPr>
    </w:lvl>
    <w:lvl w:ilvl="1" w:tplc="3CBC7AAC">
      <w:start w:val="1"/>
      <w:numFmt w:val="bullet"/>
      <w:lvlText w:val=""/>
      <w:lvlJc w:val="left"/>
      <w:pPr>
        <w:ind w:left="838" w:hanging="361"/>
      </w:pPr>
      <w:rPr>
        <w:rFonts w:ascii="Symbol" w:eastAsia="Symbol" w:hAnsi="Symbol" w:hint="default"/>
        <w:sz w:val="22"/>
        <w:szCs w:val="22"/>
      </w:rPr>
    </w:lvl>
    <w:lvl w:ilvl="2" w:tplc="A9BE5AB2">
      <w:start w:val="1"/>
      <w:numFmt w:val="bullet"/>
      <w:lvlText w:val=""/>
      <w:lvlJc w:val="left"/>
      <w:pPr>
        <w:ind w:left="918" w:hanging="361"/>
      </w:pPr>
      <w:rPr>
        <w:rFonts w:ascii="Symbol" w:eastAsia="Symbol" w:hAnsi="Symbol" w:hint="default"/>
        <w:sz w:val="22"/>
        <w:szCs w:val="22"/>
      </w:rPr>
    </w:lvl>
    <w:lvl w:ilvl="3" w:tplc="E07A2AAC">
      <w:start w:val="1"/>
      <w:numFmt w:val="bullet"/>
      <w:lvlText w:val="•"/>
      <w:lvlJc w:val="left"/>
      <w:pPr>
        <w:ind w:left="1961" w:hanging="361"/>
      </w:pPr>
      <w:rPr>
        <w:rFonts w:hint="default"/>
      </w:rPr>
    </w:lvl>
    <w:lvl w:ilvl="4" w:tplc="83C6CCD4">
      <w:start w:val="1"/>
      <w:numFmt w:val="bullet"/>
      <w:lvlText w:val="•"/>
      <w:lvlJc w:val="left"/>
      <w:pPr>
        <w:ind w:left="3005" w:hanging="361"/>
      </w:pPr>
      <w:rPr>
        <w:rFonts w:hint="default"/>
      </w:rPr>
    </w:lvl>
    <w:lvl w:ilvl="5" w:tplc="8F0AE35E">
      <w:start w:val="1"/>
      <w:numFmt w:val="bullet"/>
      <w:lvlText w:val="•"/>
      <w:lvlJc w:val="left"/>
      <w:pPr>
        <w:ind w:left="4048" w:hanging="361"/>
      </w:pPr>
      <w:rPr>
        <w:rFonts w:hint="default"/>
      </w:rPr>
    </w:lvl>
    <w:lvl w:ilvl="6" w:tplc="245AE9FA">
      <w:start w:val="1"/>
      <w:numFmt w:val="bullet"/>
      <w:lvlText w:val="•"/>
      <w:lvlJc w:val="left"/>
      <w:pPr>
        <w:ind w:left="5092" w:hanging="361"/>
      </w:pPr>
      <w:rPr>
        <w:rFonts w:hint="default"/>
      </w:rPr>
    </w:lvl>
    <w:lvl w:ilvl="7" w:tplc="AC22FE5A">
      <w:start w:val="1"/>
      <w:numFmt w:val="bullet"/>
      <w:lvlText w:val="•"/>
      <w:lvlJc w:val="left"/>
      <w:pPr>
        <w:ind w:left="6135" w:hanging="361"/>
      </w:pPr>
      <w:rPr>
        <w:rFonts w:hint="default"/>
      </w:rPr>
    </w:lvl>
    <w:lvl w:ilvl="8" w:tplc="58E0F274">
      <w:start w:val="1"/>
      <w:numFmt w:val="bullet"/>
      <w:lvlText w:val="•"/>
      <w:lvlJc w:val="left"/>
      <w:pPr>
        <w:ind w:left="7179" w:hanging="361"/>
      </w:pPr>
      <w:rPr>
        <w:rFonts w:hint="default"/>
      </w:rPr>
    </w:lvl>
  </w:abstractNum>
  <w:abstractNum w:abstractNumId="28" w15:restartNumberingAfterBreak="0">
    <w:nsid w:val="41A516C8"/>
    <w:multiLevelType w:val="hybridMultilevel"/>
    <w:tmpl w:val="A5CE829E"/>
    <w:lvl w:ilvl="0" w:tplc="0CF221D6">
      <w:start w:val="1"/>
      <w:numFmt w:val="bullet"/>
      <w:lvlText w:val="-"/>
      <w:lvlJc w:val="left"/>
      <w:pPr>
        <w:ind w:left="718" w:hanging="601"/>
      </w:pPr>
      <w:rPr>
        <w:rFonts w:ascii="Times New Roman" w:eastAsia="Times New Roman" w:hAnsi="Times New Roman" w:cs="Times New Roman" w:hint="default"/>
        <w:b/>
        <w:bCs/>
        <w:w w:val="99"/>
        <w:sz w:val="20"/>
        <w:szCs w:val="20"/>
      </w:rPr>
    </w:lvl>
    <w:lvl w:ilvl="1" w:tplc="FFFFFFFF">
      <w:start w:val="1"/>
      <w:numFmt w:val="bullet"/>
      <w:lvlText w:val="-"/>
      <w:lvlJc w:val="left"/>
      <w:pPr>
        <w:ind w:left="938" w:hanging="360"/>
      </w:pPr>
      <w:rPr>
        <w:rFonts w:ascii="Times New Roman" w:eastAsia="Times New Roman" w:hAnsi="Times New Roman" w:cs="Times New Roman" w:hint="default"/>
        <w:b/>
        <w:bCs/>
        <w:w w:val="99"/>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29" w15:restartNumberingAfterBreak="0">
    <w:nsid w:val="439D2695"/>
    <w:multiLevelType w:val="hybridMultilevel"/>
    <w:tmpl w:val="E668CDCC"/>
    <w:lvl w:ilvl="0" w:tplc="FFA89AD8">
      <w:start w:val="7"/>
      <w:numFmt w:val="bullet"/>
      <w:lvlText w:val=""/>
      <w:lvlJc w:val="left"/>
      <w:pPr>
        <w:ind w:left="1080" w:hanging="360"/>
      </w:pPr>
      <w:rPr>
        <w:rFonts w:ascii="Wingdings" w:eastAsia="Calibri" w:hAnsi="Wingdings" w:cs="Times New Roman"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0" w15:restartNumberingAfterBreak="0">
    <w:nsid w:val="46974080"/>
    <w:multiLevelType w:val="hybridMultilevel"/>
    <w:tmpl w:val="DBF043DA"/>
    <w:lvl w:ilvl="0" w:tplc="45368356">
      <w:start w:val="7"/>
      <w:numFmt w:val="bullet"/>
      <w:lvlText w:val=""/>
      <w:lvlJc w:val="left"/>
      <w:pPr>
        <w:ind w:left="1080" w:hanging="360"/>
      </w:pPr>
      <w:rPr>
        <w:rFonts w:ascii="Wingdings" w:eastAsia="Calibri" w:hAnsi="Wingdings" w:cs="Times New Roman"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1" w15:restartNumberingAfterBreak="0">
    <w:nsid w:val="4D4D3F6C"/>
    <w:multiLevelType w:val="hybridMultilevel"/>
    <w:tmpl w:val="819CB4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53D5647D"/>
    <w:multiLevelType w:val="hybridMultilevel"/>
    <w:tmpl w:val="D0C2329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5AAB1349"/>
    <w:multiLevelType w:val="hybridMultilevel"/>
    <w:tmpl w:val="76EE0A92"/>
    <w:lvl w:ilvl="0" w:tplc="0CF221D6">
      <w:start w:val="1"/>
      <w:numFmt w:val="bullet"/>
      <w:lvlText w:val="-"/>
      <w:lvlJc w:val="left"/>
      <w:pPr>
        <w:ind w:left="718" w:hanging="601"/>
      </w:pPr>
      <w:rPr>
        <w:rFonts w:ascii="Times New Roman" w:eastAsia="Times New Roman" w:hAnsi="Times New Roman" w:cs="Times New Roman" w:hint="default"/>
        <w:b/>
        <w:bCs/>
        <w:w w:val="99"/>
        <w:sz w:val="20"/>
        <w:szCs w:val="20"/>
      </w:rPr>
    </w:lvl>
    <w:lvl w:ilvl="1" w:tplc="FFFFFFFF">
      <w:start w:val="1"/>
      <w:numFmt w:val="bullet"/>
      <w:lvlText w:val="-"/>
      <w:lvlJc w:val="left"/>
      <w:pPr>
        <w:ind w:left="938" w:hanging="360"/>
      </w:pPr>
      <w:rPr>
        <w:rFonts w:ascii="Times New Roman" w:eastAsia="Times New Roman" w:hAnsi="Times New Roman" w:cs="Times New Roman" w:hint="default"/>
        <w:b/>
        <w:bCs/>
        <w:w w:val="99"/>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34" w15:restartNumberingAfterBreak="0">
    <w:nsid w:val="5AC8624E"/>
    <w:multiLevelType w:val="hybridMultilevel"/>
    <w:tmpl w:val="14DEE010"/>
    <w:lvl w:ilvl="0" w:tplc="7A663A86">
      <w:start w:val="1"/>
      <w:numFmt w:val="bullet"/>
      <w:lvlText w:val="•"/>
      <w:lvlJc w:val="left"/>
      <w:pPr>
        <w:ind w:left="764" w:hanging="567"/>
      </w:pPr>
      <w:rPr>
        <w:rFonts w:ascii="Times New Roman" w:eastAsia="Times New Roman" w:hAnsi="Times New Roman" w:hint="default"/>
        <w:sz w:val="22"/>
        <w:szCs w:val="22"/>
      </w:rPr>
    </w:lvl>
    <w:lvl w:ilvl="1" w:tplc="70387E5C">
      <w:start w:val="1"/>
      <w:numFmt w:val="bullet"/>
      <w:lvlText w:val="•"/>
      <w:lvlJc w:val="left"/>
      <w:pPr>
        <w:ind w:left="938" w:hanging="361"/>
      </w:pPr>
      <w:rPr>
        <w:rFonts w:ascii="Times New Roman" w:eastAsia="Times New Roman" w:hAnsi="Times New Roman" w:hint="default"/>
        <w:sz w:val="22"/>
        <w:szCs w:val="22"/>
      </w:rPr>
    </w:lvl>
    <w:lvl w:ilvl="2" w:tplc="0268BFC0">
      <w:start w:val="1"/>
      <w:numFmt w:val="bullet"/>
      <w:lvlText w:val="•"/>
      <w:lvlJc w:val="left"/>
      <w:pPr>
        <w:ind w:left="1883" w:hanging="361"/>
      </w:pPr>
      <w:rPr>
        <w:rFonts w:hint="default"/>
      </w:rPr>
    </w:lvl>
    <w:lvl w:ilvl="3" w:tplc="ABEAAD9A">
      <w:start w:val="1"/>
      <w:numFmt w:val="bullet"/>
      <w:lvlText w:val="•"/>
      <w:lvlJc w:val="left"/>
      <w:pPr>
        <w:ind w:left="2829" w:hanging="361"/>
      </w:pPr>
      <w:rPr>
        <w:rFonts w:hint="default"/>
      </w:rPr>
    </w:lvl>
    <w:lvl w:ilvl="4" w:tplc="6C6E14B8">
      <w:start w:val="1"/>
      <w:numFmt w:val="bullet"/>
      <w:lvlText w:val="•"/>
      <w:lvlJc w:val="left"/>
      <w:pPr>
        <w:ind w:left="3774" w:hanging="361"/>
      </w:pPr>
      <w:rPr>
        <w:rFonts w:hint="default"/>
      </w:rPr>
    </w:lvl>
    <w:lvl w:ilvl="5" w:tplc="441EB764">
      <w:start w:val="1"/>
      <w:numFmt w:val="bullet"/>
      <w:lvlText w:val="•"/>
      <w:lvlJc w:val="left"/>
      <w:pPr>
        <w:ind w:left="4719" w:hanging="361"/>
      </w:pPr>
      <w:rPr>
        <w:rFonts w:hint="default"/>
      </w:rPr>
    </w:lvl>
    <w:lvl w:ilvl="6" w:tplc="F0348546">
      <w:start w:val="1"/>
      <w:numFmt w:val="bullet"/>
      <w:lvlText w:val="•"/>
      <w:lvlJc w:val="left"/>
      <w:pPr>
        <w:ind w:left="5665" w:hanging="361"/>
      </w:pPr>
      <w:rPr>
        <w:rFonts w:hint="default"/>
      </w:rPr>
    </w:lvl>
    <w:lvl w:ilvl="7" w:tplc="6EC60306">
      <w:start w:val="1"/>
      <w:numFmt w:val="bullet"/>
      <w:lvlText w:val="•"/>
      <w:lvlJc w:val="left"/>
      <w:pPr>
        <w:ind w:left="6610" w:hanging="361"/>
      </w:pPr>
      <w:rPr>
        <w:rFonts w:hint="default"/>
      </w:rPr>
    </w:lvl>
    <w:lvl w:ilvl="8" w:tplc="4D02C910">
      <w:start w:val="1"/>
      <w:numFmt w:val="bullet"/>
      <w:lvlText w:val="•"/>
      <w:lvlJc w:val="left"/>
      <w:pPr>
        <w:ind w:left="7555" w:hanging="361"/>
      </w:pPr>
      <w:rPr>
        <w:rFonts w:hint="default"/>
      </w:rPr>
    </w:lvl>
  </w:abstractNum>
  <w:abstractNum w:abstractNumId="35" w15:restartNumberingAfterBreak="0">
    <w:nsid w:val="5CD773B5"/>
    <w:multiLevelType w:val="hybridMultilevel"/>
    <w:tmpl w:val="51DE40EC"/>
    <w:lvl w:ilvl="0" w:tplc="023C063E">
      <w:start w:val="1"/>
      <w:numFmt w:val="bullet"/>
      <w:lvlText w:val=""/>
      <w:lvlJc w:val="left"/>
      <w:pPr>
        <w:ind w:left="718" w:hanging="601"/>
      </w:pPr>
      <w:rPr>
        <w:rFonts w:ascii="Symbol" w:eastAsia="Symbol" w:hAnsi="Symbol" w:hint="default"/>
        <w:sz w:val="22"/>
        <w:szCs w:val="22"/>
      </w:rPr>
    </w:lvl>
    <w:lvl w:ilvl="1" w:tplc="E4FAEC2C">
      <w:start w:val="1"/>
      <w:numFmt w:val="bullet"/>
      <w:lvlText w:val="•"/>
      <w:lvlJc w:val="left"/>
      <w:pPr>
        <w:ind w:left="1573" w:hanging="601"/>
      </w:pPr>
      <w:rPr>
        <w:rFonts w:hint="default"/>
      </w:rPr>
    </w:lvl>
    <w:lvl w:ilvl="2" w:tplc="1C9E2A98">
      <w:start w:val="1"/>
      <w:numFmt w:val="bullet"/>
      <w:lvlText w:val="•"/>
      <w:lvlJc w:val="left"/>
      <w:pPr>
        <w:ind w:left="2427" w:hanging="601"/>
      </w:pPr>
      <w:rPr>
        <w:rFonts w:hint="default"/>
      </w:rPr>
    </w:lvl>
    <w:lvl w:ilvl="3" w:tplc="51629BF0">
      <w:start w:val="1"/>
      <w:numFmt w:val="bullet"/>
      <w:lvlText w:val="•"/>
      <w:lvlJc w:val="left"/>
      <w:pPr>
        <w:ind w:left="3282" w:hanging="601"/>
      </w:pPr>
      <w:rPr>
        <w:rFonts w:hint="default"/>
      </w:rPr>
    </w:lvl>
    <w:lvl w:ilvl="4" w:tplc="F632901A">
      <w:start w:val="1"/>
      <w:numFmt w:val="bullet"/>
      <w:lvlText w:val="•"/>
      <w:lvlJc w:val="left"/>
      <w:pPr>
        <w:ind w:left="4137" w:hanging="601"/>
      </w:pPr>
      <w:rPr>
        <w:rFonts w:hint="default"/>
      </w:rPr>
    </w:lvl>
    <w:lvl w:ilvl="5" w:tplc="C99CE016">
      <w:start w:val="1"/>
      <w:numFmt w:val="bullet"/>
      <w:lvlText w:val="•"/>
      <w:lvlJc w:val="left"/>
      <w:pPr>
        <w:ind w:left="4992" w:hanging="601"/>
      </w:pPr>
      <w:rPr>
        <w:rFonts w:hint="default"/>
      </w:rPr>
    </w:lvl>
    <w:lvl w:ilvl="6" w:tplc="5C42CA18">
      <w:start w:val="1"/>
      <w:numFmt w:val="bullet"/>
      <w:lvlText w:val="•"/>
      <w:lvlJc w:val="left"/>
      <w:pPr>
        <w:ind w:left="5847" w:hanging="601"/>
      </w:pPr>
      <w:rPr>
        <w:rFonts w:hint="default"/>
      </w:rPr>
    </w:lvl>
    <w:lvl w:ilvl="7" w:tplc="79426C86">
      <w:start w:val="1"/>
      <w:numFmt w:val="bullet"/>
      <w:lvlText w:val="•"/>
      <w:lvlJc w:val="left"/>
      <w:pPr>
        <w:ind w:left="6701" w:hanging="601"/>
      </w:pPr>
      <w:rPr>
        <w:rFonts w:hint="default"/>
      </w:rPr>
    </w:lvl>
    <w:lvl w:ilvl="8" w:tplc="A9DA7B88">
      <w:start w:val="1"/>
      <w:numFmt w:val="bullet"/>
      <w:lvlText w:val="•"/>
      <w:lvlJc w:val="left"/>
      <w:pPr>
        <w:ind w:left="7556" w:hanging="601"/>
      </w:pPr>
      <w:rPr>
        <w:rFonts w:hint="default"/>
      </w:rPr>
    </w:lvl>
  </w:abstractNum>
  <w:abstractNum w:abstractNumId="36" w15:restartNumberingAfterBreak="0">
    <w:nsid w:val="5E4A125D"/>
    <w:multiLevelType w:val="hybridMultilevel"/>
    <w:tmpl w:val="68749BF8"/>
    <w:lvl w:ilvl="0" w:tplc="0CF221D6">
      <w:start w:val="1"/>
      <w:numFmt w:val="bullet"/>
      <w:lvlText w:val="-"/>
      <w:lvlJc w:val="left"/>
      <w:pPr>
        <w:ind w:left="718" w:hanging="601"/>
      </w:pPr>
      <w:rPr>
        <w:rFonts w:ascii="Times New Roman" w:eastAsia="Times New Roman" w:hAnsi="Times New Roman" w:cs="Times New Roman" w:hint="default"/>
        <w:b/>
        <w:bCs/>
        <w:w w:val="99"/>
        <w:sz w:val="20"/>
        <w:szCs w:val="20"/>
      </w:rPr>
    </w:lvl>
    <w:lvl w:ilvl="1" w:tplc="FFFFFFFF">
      <w:start w:val="1"/>
      <w:numFmt w:val="bullet"/>
      <w:lvlText w:val="-"/>
      <w:lvlJc w:val="left"/>
      <w:pPr>
        <w:ind w:left="938" w:hanging="360"/>
      </w:pPr>
      <w:rPr>
        <w:rFonts w:ascii="Times New Roman" w:eastAsia="Times New Roman" w:hAnsi="Times New Roman" w:cs="Times New Roman" w:hint="default"/>
        <w:b/>
        <w:bCs/>
        <w:w w:val="99"/>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37" w15:restartNumberingAfterBreak="0">
    <w:nsid w:val="5F405FDC"/>
    <w:multiLevelType w:val="hybridMultilevel"/>
    <w:tmpl w:val="1608B4B0"/>
    <w:lvl w:ilvl="0" w:tplc="0CF221D6">
      <w:start w:val="1"/>
      <w:numFmt w:val="bullet"/>
      <w:lvlText w:val="-"/>
      <w:lvlJc w:val="left"/>
      <w:pPr>
        <w:ind w:left="360" w:hanging="360"/>
      </w:pPr>
      <w:rPr>
        <w:rFonts w:ascii="Times New Roman" w:eastAsia="Times New Roman" w:hAnsi="Times New Roman" w:cs="Times New Roman" w:hint="default"/>
        <w:b/>
        <w:bCs/>
        <w:w w:val="99"/>
        <w:sz w:val="20"/>
        <w:szCs w:val="20"/>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8" w15:restartNumberingAfterBreak="0">
    <w:nsid w:val="62F17BEC"/>
    <w:multiLevelType w:val="hybridMultilevel"/>
    <w:tmpl w:val="C644A6E2"/>
    <w:lvl w:ilvl="0" w:tplc="0CF221D6">
      <w:start w:val="1"/>
      <w:numFmt w:val="bullet"/>
      <w:lvlText w:val="-"/>
      <w:lvlJc w:val="left"/>
      <w:pPr>
        <w:ind w:left="718" w:hanging="601"/>
      </w:pPr>
      <w:rPr>
        <w:rFonts w:ascii="Times New Roman" w:eastAsia="Times New Roman" w:hAnsi="Times New Roman" w:cs="Times New Roman" w:hint="default"/>
        <w:b/>
        <w:bCs/>
        <w:w w:val="99"/>
        <w:sz w:val="20"/>
        <w:szCs w:val="20"/>
      </w:rPr>
    </w:lvl>
    <w:lvl w:ilvl="1" w:tplc="FFFFFFFF">
      <w:start w:val="1"/>
      <w:numFmt w:val="bullet"/>
      <w:lvlText w:val="-"/>
      <w:lvlJc w:val="left"/>
      <w:pPr>
        <w:ind w:left="938" w:hanging="360"/>
      </w:pPr>
      <w:rPr>
        <w:rFonts w:ascii="Times New Roman" w:eastAsia="Times New Roman" w:hAnsi="Times New Roman" w:cs="Times New Roman" w:hint="default"/>
        <w:b/>
        <w:bCs/>
        <w:w w:val="99"/>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39" w15:restartNumberingAfterBreak="0">
    <w:nsid w:val="68B703C1"/>
    <w:multiLevelType w:val="hybridMultilevel"/>
    <w:tmpl w:val="40E604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69C62F93"/>
    <w:multiLevelType w:val="hybridMultilevel"/>
    <w:tmpl w:val="9A16C4E8"/>
    <w:lvl w:ilvl="0" w:tplc="04090001">
      <w:start w:val="1"/>
      <w:numFmt w:val="bullet"/>
      <w:lvlText w:val=""/>
      <w:lvlJc w:val="left"/>
      <w:pPr>
        <w:ind w:left="718" w:hanging="601"/>
      </w:pPr>
      <w:rPr>
        <w:rFonts w:ascii="Symbol" w:hAnsi="Symbol" w:hint="default"/>
        <w:sz w:val="22"/>
        <w:szCs w:val="22"/>
      </w:rPr>
    </w:lvl>
    <w:lvl w:ilvl="1" w:tplc="E4FAEC2C">
      <w:start w:val="1"/>
      <w:numFmt w:val="bullet"/>
      <w:lvlText w:val="•"/>
      <w:lvlJc w:val="left"/>
      <w:pPr>
        <w:ind w:left="1573" w:hanging="601"/>
      </w:pPr>
      <w:rPr>
        <w:rFonts w:hint="default"/>
      </w:rPr>
    </w:lvl>
    <w:lvl w:ilvl="2" w:tplc="1C9E2A98">
      <w:start w:val="1"/>
      <w:numFmt w:val="bullet"/>
      <w:lvlText w:val="•"/>
      <w:lvlJc w:val="left"/>
      <w:pPr>
        <w:ind w:left="2427" w:hanging="601"/>
      </w:pPr>
      <w:rPr>
        <w:rFonts w:hint="default"/>
      </w:rPr>
    </w:lvl>
    <w:lvl w:ilvl="3" w:tplc="51629BF0">
      <w:start w:val="1"/>
      <w:numFmt w:val="bullet"/>
      <w:lvlText w:val="•"/>
      <w:lvlJc w:val="left"/>
      <w:pPr>
        <w:ind w:left="3282" w:hanging="601"/>
      </w:pPr>
      <w:rPr>
        <w:rFonts w:hint="default"/>
      </w:rPr>
    </w:lvl>
    <w:lvl w:ilvl="4" w:tplc="F632901A">
      <w:start w:val="1"/>
      <w:numFmt w:val="bullet"/>
      <w:lvlText w:val="•"/>
      <w:lvlJc w:val="left"/>
      <w:pPr>
        <w:ind w:left="4137" w:hanging="601"/>
      </w:pPr>
      <w:rPr>
        <w:rFonts w:hint="default"/>
      </w:rPr>
    </w:lvl>
    <w:lvl w:ilvl="5" w:tplc="C99CE016">
      <w:start w:val="1"/>
      <w:numFmt w:val="bullet"/>
      <w:lvlText w:val="•"/>
      <w:lvlJc w:val="left"/>
      <w:pPr>
        <w:ind w:left="4992" w:hanging="601"/>
      </w:pPr>
      <w:rPr>
        <w:rFonts w:hint="default"/>
      </w:rPr>
    </w:lvl>
    <w:lvl w:ilvl="6" w:tplc="5C42CA18">
      <w:start w:val="1"/>
      <w:numFmt w:val="bullet"/>
      <w:lvlText w:val="•"/>
      <w:lvlJc w:val="left"/>
      <w:pPr>
        <w:ind w:left="5847" w:hanging="601"/>
      </w:pPr>
      <w:rPr>
        <w:rFonts w:hint="default"/>
      </w:rPr>
    </w:lvl>
    <w:lvl w:ilvl="7" w:tplc="79426C86">
      <w:start w:val="1"/>
      <w:numFmt w:val="bullet"/>
      <w:lvlText w:val="•"/>
      <w:lvlJc w:val="left"/>
      <w:pPr>
        <w:ind w:left="6701" w:hanging="601"/>
      </w:pPr>
      <w:rPr>
        <w:rFonts w:hint="default"/>
      </w:rPr>
    </w:lvl>
    <w:lvl w:ilvl="8" w:tplc="A9DA7B88">
      <w:start w:val="1"/>
      <w:numFmt w:val="bullet"/>
      <w:lvlText w:val="•"/>
      <w:lvlJc w:val="left"/>
      <w:pPr>
        <w:ind w:left="7556" w:hanging="601"/>
      </w:pPr>
      <w:rPr>
        <w:rFonts w:hint="default"/>
      </w:rPr>
    </w:lvl>
  </w:abstractNum>
  <w:abstractNum w:abstractNumId="41" w15:restartNumberingAfterBreak="0">
    <w:nsid w:val="6CBF35CD"/>
    <w:multiLevelType w:val="hybridMultilevel"/>
    <w:tmpl w:val="4C7209CA"/>
    <w:lvl w:ilvl="0" w:tplc="023C063E">
      <w:start w:val="1"/>
      <w:numFmt w:val="bullet"/>
      <w:lvlText w:val=""/>
      <w:lvlJc w:val="left"/>
      <w:pPr>
        <w:ind w:left="831" w:hanging="356"/>
      </w:pPr>
      <w:rPr>
        <w:rFonts w:ascii="Symbol" w:eastAsia="Symbol" w:hAnsi="Symbol" w:hint="default"/>
        <w:sz w:val="22"/>
        <w:szCs w:val="22"/>
      </w:rPr>
    </w:lvl>
    <w:lvl w:ilvl="1" w:tplc="C89827E8">
      <w:start w:val="1"/>
      <w:numFmt w:val="bullet"/>
      <w:lvlText w:val=""/>
      <w:lvlJc w:val="left"/>
      <w:pPr>
        <w:ind w:left="1551" w:hanging="356"/>
      </w:pPr>
      <w:rPr>
        <w:rFonts w:ascii="Symbol" w:eastAsia="Symbol" w:hAnsi="Symbol" w:hint="default"/>
        <w:sz w:val="22"/>
        <w:szCs w:val="22"/>
      </w:rPr>
    </w:lvl>
    <w:lvl w:ilvl="2" w:tplc="4CA49114">
      <w:start w:val="1"/>
      <w:numFmt w:val="bullet"/>
      <w:lvlText w:val="•"/>
      <w:lvlJc w:val="left"/>
      <w:pPr>
        <w:ind w:left="1551" w:hanging="356"/>
      </w:pPr>
      <w:rPr>
        <w:rFonts w:hint="default"/>
      </w:rPr>
    </w:lvl>
    <w:lvl w:ilvl="3" w:tplc="397226E0">
      <w:start w:val="1"/>
      <w:numFmt w:val="bullet"/>
      <w:lvlText w:val="•"/>
      <w:lvlJc w:val="left"/>
      <w:pPr>
        <w:ind w:left="2513" w:hanging="356"/>
      </w:pPr>
      <w:rPr>
        <w:rFonts w:hint="default"/>
      </w:rPr>
    </w:lvl>
    <w:lvl w:ilvl="4" w:tplc="A35EDC7E">
      <w:start w:val="1"/>
      <w:numFmt w:val="bullet"/>
      <w:lvlText w:val="•"/>
      <w:lvlJc w:val="left"/>
      <w:pPr>
        <w:ind w:left="3475" w:hanging="356"/>
      </w:pPr>
      <w:rPr>
        <w:rFonts w:hint="default"/>
      </w:rPr>
    </w:lvl>
    <w:lvl w:ilvl="5" w:tplc="49BAFA54">
      <w:start w:val="1"/>
      <w:numFmt w:val="bullet"/>
      <w:lvlText w:val="•"/>
      <w:lvlJc w:val="left"/>
      <w:pPr>
        <w:ind w:left="4436" w:hanging="356"/>
      </w:pPr>
      <w:rPr>
        <w:rFonts w:hint="default"/>
      </w:rPr>
    </w:lvl>
    <w:lvl w:ilvl="6" w:tplc="FB9400F4">
      <w:start w:val="1"/>
      <w:numFmt w:val="bullet"/>
      <w:lvlText w:val="•"/>
      <w:lvlJc w:val="left"/>
      <w:pPr>
        <w:ind w:left="5398" w:hanging="356"/>
      </w:pPr>
      <w:rPr>
        <w:rFonts w:hint="default"/>
      </w:rPr>
    </w:lvl>
    <w:lvl w:ilvl="7" w:tplc="D1C4C4AA">
      <w:start w:val="1"/>
      <w:numFmt w:val="bullet"/>
      <w:lvlText w:val="•"/>
      <w:lvlJc w:val="left"/>
      <w:pPr>
        <w:ind w:left="6360" w:hanging="356"/>
      </w:pPr>
      <w:rPr>
        <w:rFonts w:hint="default"/>
      </w:rPr>
    </w:lvl>
    <w:lvl w:ilvl="8" w:tplc="69648B2C">
      <w:start w:val="1"/>
      <w:numFmt w:val="bullet"/>
      <w:lvlText w:val="•"/>
      <w:lvlJc w:val="left"/>
      <w:pPr>
        <w:ind w:left="7322" w:hanging="356"/>
      </w:pPr>
      <w:rPr>
        <w:rFonts w:hint="default"/>
      </w:rPr>
    </w:lvl>
  </w:abstractNum>
  <w:abstractNum w:abstractNumId="42"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6F9B67E3"/>
    <w:multiLevelType w:val="hybridMultilevel"/>
    <w:tmpl w:val="4CF857A8"/>
    <w:lvl w:ilvl="0" w:tplc="0CF221D6">
      <w:start w:val="1"/>
      <w:numFmt w:val="bullet"/>
      <w:lvlText w:val="-"/>
      <w:lvlJc w:val="left"/>
      <w:pPr>
        <w:ind w:left="718" w:hanging="601"/>
      </w:pPr>
      <w:rPr>
        <w:rFonts w:ascii="Times New Roman" w:eastAsia="Times New Roman" w:hAnsi="Times New Roman" w:cs="Times New Roman" w:hint="default"/>
        <w:b/>
        <w:bCs/>
        <w:w w:val="99"/>
        <w:sz w:val="20"/>
        <w:szCs w:val="20"/>
      </w:rPr>
    </w:lvl>
    <w:lvl w:ilvl="1" w:tplc="FFFFFFFF">
      <w:start w:val="1"/>
      <w:numFmt w:val="bullet"/>
      <w:lvlText w:val="-"/>
      <w:lvlJc w:val="left"/>
      <w:pPr>
        <w:ind w:left="938" w:hanging="360"/>
      </w:pPr>
      <w:rPr>
        <w:rFonts w:ascii="Times New Roman" w:eastAsia="Times New Roman" w:hAnsi="Times New Roman" w:cs="Times New Roman" w:hint="default"/>
        <w:b/>
        <w:bCs/>
        <w:w w:val="99"/>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abstractNum w:abstractNumId="44" w15:restartNumberingAfterBreak="0">
    <w:nsid w:val="727554AE"/>
    <w:multiLevelType w:val="hybridMultilevel"/>
    <w:tmpl w:val="D5D27A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76F26FC3"/>
    <w:multiLevelType w:val="hybridMultilevel"/>
    <w:tmpl w:val="B0AA166E"/>
    <w:lvl w:ilvl="0" w:tplc="04090001">
      <w:start w:val="1"/>
      <w:numFmt w:val="bullet"/>
      <w:lvlText w:val=""/>
      <w:lvlJc w:val="left"/>
      <w:pPr>
        <w:ind w:left="718" w:hanging="601"/>
      </w:pPr>
      <w:rPr>
        <w:rFonts w:ascii="Symbol" w:hAnsi="Symbol" w:hint="default"/>
        <w:sz w:val="22"/>
        <w:szCs w:val="22"/>
      </w:rPr>
    </w:lvl>
    <w:lvl w:ilvl="1" w:tplc="E4FAEC2C">
      <w:start w:val="1"/>
      <w:numFmt w:val="bullet"/>
      <w:lvlText w:val="•"/>
      <w:lvlJc w:val="left"/>
      <w:pPr>
        <w:ind w:left="1573" w:hanging="601"/>
      </w:pPr>
      <w:rPr>
        <w:rFonts w:hint="default"/>
      </w:rPr>
    </w:lvl>
    <w:lvl w:ilvl="2" w:tplc="1C9E2A98">
      <w:start w:val="1"/>
      <w:numFmt w:val="bullet"/>
      <w:lvlText w:val="•"/>
      <w:lvlJc w:val="left"/>
      <w:pPr>
        <w:ind w:left="2427" w:hanging="601"/>
      </w:pPr>
      <w:rPr>
        <w:rFonts w:hint="default"/>
      </w:rPr>
    </w:lvl>
    <w:lvl w:ilvl="3" w:tplc="51629BF0">
      <w:start w:val="1"/>
      <w:numFmt w:val="bullet"/>
      <w:lvlText w:val="•"/>
      <w:lvlJc w:val="left"/>
      <w:pPr>
        <w:ind w:left="3282" w:hanging="601"/>
      </w:pPr>
      <w:rPr>
        <w:rFonts w:hint="default"/>
      </w:rPr>
    </w:lvl>
    <w:lvl w:ilvl="4" w:tplc="F632901A">
      <w:start w:val="1"/>
      <w:numFmt w:val="bullet"/>
      <w:lvlText w:val="•"/>
      <w:lvlJc w:val="left"/>
      <w:pPr>
        <w:ind w:left="4137" w:hanging="601"/>
      </w:pPr>
      <w:rPr>
        <w:rFonts w:hint="default"/>
      </w:rPr>
    </w:lvl>
    <w:lvl w:ilvl="5" w:tplc="C99CE016">
      <w:start w:val="1"/>
      <w:numFmt w:val="bullet"/>
      <w:lvlText w:val="•"/>
      <w:lvlJc w:val="left"/>
      <w:pPr>
        <w:ind w:left="4992" w:hanging="601"/>
      </w:pPr>
      <w:rPr>
        <w:rFonts w:hint="default"/>
      </w:rPr>
    </w:lvl>
    <w:lvl w:ilvl="6" w:tplc="5C42CA18">
      <w:start w:val="1"/>
      <w:numFmt w:val="bullet"/>
      <w:lvlText w:val="•"/>
      <w:lvlJc w:val="left"/>
      <w:pPr>
        <w:ind w:left="5847" w:hanging="601"/>
      </w:pPr>
      <w:rPr>
        <w:rFonts w:hint="default"/>
      </w:rPr>
    </w:lvl>
    <w:lvl w:ilvl="7" w:tplc="79426C86">
      <w:start w:val="1"/>
      <w:numFmt w:val="bullet"/>
      <w:lvlText w:val="•"/>
      <w:lvlJc w:val="left"/>
      <w:pPr>
        <w:ind w:left="6701" w:hanging="601"/>
      </w:pPr>
      <w:rPr>
        <w:rFonts w:hint="default"/>
      </w:rPr>
    </w:lvl>
    <w:lvl w:ilvl="8" w:tplc="A9DA7B88">
      <w:start w:val="1"/>
      <w:numFmt w:val="bullet"/>
      <w:lvlText w:val="•"/>
      <w:lvlJc w:val="left"/>
      <w:pPr>
        <w:ind w:left="7556" w:hanging="601"/>
      </w:pPr>
      <w:rPr>
        <w:rFonts w:hint="default"/>
      </w:rPr>
    </w:lvl>
  </w:abstractNum>
  <w:abstractNum w:abstractNumId="46" w15:restartNumberingAfterBreak="0">
    <w:nsid w:val="79434B13"/>
    <w:multiLevelType w:val="hybridMultilevel"/>
    <w:tmpl w:val="AFF86F46"/>
    <w:lvl w:ilvl="0" w:tplc="3752D1C6">
      <w:start w:val="1"/>
      <w:numFmt w:val="decimal"/>
      <w:lvlText w:val="%1."/>
      <w:lvlJc w:val="left"/>
      <w:pPr>
        <w:ind w:left="1816" w:hanging="567"/>
      </w:pPr>
      <w:rPr>
        <w:rFonts w:ascii="Times New Roman" w:eastAsia="Times New Roman" w:hAnsi="Times New Roman" w:hint="default"/>
        <w:sz w:val="22"/>
        <w:szCs w:val="22"/>
      </w:rPr>
    </w:lvl>
    <w:lvl w:ilvl="1" w:tplc="5A76FB42">
      <w:start w:val="1"/>
      <w:numFmt w:val="bullet"/>
      <w:lvlText w:val="•"/>
      <w:lvlJc w:val="left"/>
      <w:pPr>
        <w:ind w:left="2676" w:hanging="567"/>
      </w:pPr>
      <w:rPr>
        <w:rFonts w:hint="default"/>
      </w:rPr>
    </w:lvl>
    <w:lvl w:ilvl="2" w:tplc="AA60B6D0">
      <w:start w:val="1"/>
      <w:numFmt w:val="bullet"/>
      <w:lvlText w:val="•"/>
      <w:lvlJc w:val="left"/>
      <w:pPr>
        <w:ind w:left="3536" w:hanging="567"/>
      </w:pPr>
      <w:rPr>
        <w:rFonts w:hint="default"/>
      </w:rPr>
    </w:lvl>
    <w:lvl w:ilvl="3" w:tplc="F2D813EC">
      <w:start w:val="1"/>
      <w:numFmt w:val="bullet"/>
      <w:lvlText w:val="•"/>
      <w:lvlJc w:val="left"/>
      <w:pPr>
        <w:ind w:left="4397" w:hanging="567"/>
      </w:pPr>
      <w:rPr>
        <w:rFonts w:hint="default"/>
      </w:rPr>
    </w:lvl>
    <w:lvl w:ilvl="4" w:tplc="A36C16E6">
      <w:start w:val="1"/>
      <w:numFmt w:val="bullet"/>
      <w:lvlText w:val="•"/>
      <w:lvlJc w:val="left"/>
      <w:pPr>
        <w:ind w:left="5257" w:hanging="567"/>
      </w:pPr>
      <w:rPr>
        <w:rFonts w:hint="default"/>
      </w:rPr>
    </w:lvl>
    <w:lvl w:ilvl="5" w:tplc="D69EF668">
      <w:start w:val="1"/>
      <w:numFmt w:val="bullet"/>
      <w:lvlText w:val="•"/>
      <w:lvlJc w:val="left"/>
      <w:pPr>
        <w:ind w:left="6117" w:hanging="567"/>
      </w:pPr>
      <w:rPr>
        <w:rFonts w:hint="default"/>
      </w:rPr>
    </w:lvl>
    <w:lvl w:ilvl="6" w:tplc="9978F592">
      <w:start w:val="1"/>
      <w:numFmt w:val="bullet"/>
      <w:lvlText w:val="•"/>
      <w:lvlJc w:val="left"/>
      <w:pPr>
        <w:ind w:left="6977" w:hanging="567"/>
      </w:pPr>
      <w:rPr>
        <w:rFonts w:hint="default"/>
      </w:rPr>
    </w:lvl>
    <w:lvl w:ilvl="7" w:tplc="98100E78">
      <w:start w:val="1"/>
      <w:numFmt w:val="bullet"/>
      <w:lvlText w:val="•"/>
      <w:lvlJc w:val="left"/>
      <w:pPr>
        <w:ind w:left="7837" w:hanging="567"/>
      </w:pPr>
      <w:rPr>
        <w:rFonts w:hint="default"/>
      </w:rPr>
    </w:lvl>
    <w:lvl w:ilvl="8" w:tplc="6C0C881E">
      <w:start w:val="1"/>
      <w:numFmt w:val="bullet"/>
      <w:lvlText w:val="•"/>
      <w:lvlJc w:val="left"/>
      <w:pPr>
        <w:ind w:left="8698" w:hanging="567"/>
      </w:pPr>
      <w:rPr>
        <w:rFonts w:hint="default"/>
      </w:rPr>
    </w:lvl>
  </w:abstractNum>
  <w:abstractNum w:abstractNumId="47" w15:restartNumberingAfterBreak="0">
    <w:nsid w:val="7B134EA8"/>
    <w:multiLevelType w:val="hybridMultilevel"/>
    <w:tmpl w:val="501CD7F0"/>
    <w:lvl w:ilvl="0" w:tplc="0CF221D6">
      <w:start w:val="1"/>
      <w:numFmt w:val="bullet"/>
      <w:lvlText w:val="-"/>
      <w:lvlJc w:val="left"/>
      <w:pPr>
        <w:ind w:left="718" w:hanging="601"/>
      </w:pPr>
      <w:rPr>
        <w:rFonts w:ascii="Times New Roman" w:eastAsia="Times New Roman" w:hAnsi="Times New Roman" w:cs="Times New Roman" w:hint="default"/>
        <w:b/>
        <w:bCs/>
        <w:w w:val="99"/>
        <w:sz w:val="20"/>
        <w:szCs w:val="20"/>
      </w:rPr>
    </w:lvl>
    <w:lvl w:ilvl="1" w:tplc="FFFFFFFF">
      <w:start w:val="1"/>
      <w:numFmt w:val="bullet"/>
      <w:lvlText w:val="-"/>
      <w:lvlJc w:val="left"/>
      <w:pPr>
        <w:ind w:left="938" w:hanging="360"/>
      </w:pPr>
      <w:rPr>
        <w:rFonts w:ascii="Times New Roman" w:eastAsia="Times New Roman" w:hAnsi="Times New Roman" w:cs="Times New Roman" w:hint="default"/>
        <w:b/>
        <w:bCs/>
        <w:w w:val="99"/>
        <w:sz w:val="20"/>
        <w:szCs w:val="20"/>
      </w:rPr>
    </w:lvl>
    <w:lvl w:ilvl="2" w:tplc="FFFFFFFF">
      <w:start w:val="1"/>
      <w:numFmt w:val="bullet"/>
      <w:lvlText w:val="•"/>
      <w:lvlJc w:val="left"/>
      <w:pPr>
        <w:ind w:left="1754" w:hanging="240"/>
      </w:pPr>
      <w:rPr>
        <w:rFonts w:hint="default"/>
      </w:rPr>
    </w:lvl>
    <w:lvl w:ilvl="3" w:tplc="FFFFFFFF">
      <w:start w:val="1"/>
      <w:numFmt w:val="bullet"/>
      <w:lvlText w:val="•"/>
      <w:lvlJc w:val="left"/>
      <w:pPr>
        <w:ind w:left="2691" w:hanging="240"/>
      </w:pPr>
      <w:rPr>
        <w:rFonts w:hint="default"/>
      </w:rPr>
    </w:lvl>
    <w:lvl w:ilvl="4" w:tplc="FFFFFFFF">
      <w:start w:val="1"/>
      <w:numFmt w:val="bullet"/>
      <w:lvlText w:val="•"/>
      <w:lvlJc w:val="left"/>
      <w:pPr>
        <w:ind w:left="3627" w:hanging="240"/>
      </w:pPr>
      <w:rPr>
        <w:rFonts w:hint="default"/>
      </w:rPr>
    </w:lvl>
    <w:lvl w:ilvl="5" w:tplc="FFFFFFFF">
      <w:start w:val="1"/>
      <w:numFmt w:val="bullet"/>
      <w:lvlText w:val="•"/>
      <w:lvlJc w:val="left"/>
      <w:pPr>
        <w:ind w:left="4564" w:hanging="240"/>
      </w:pPr>
      <w:rPr>
        <w:rFonts w:hint="default"/>
      </w:rPr>
    </w:lvl>
    <w:lvl w:ilvl="6" w:tplc="FFFFFFFF">
      <w:start w:val="1"/>
      <w:numFmt w:val="bullet"/>
      <w:lvlText w:val="•"/>
      <w:lvlJc w:val="left"/>
      <w:pPr>
        <w:ind w:left="5500" w:hanging="240"/>
      </w:pPr>
      <w:rPr>
        <w:rFonts w:hint="default"/>
      </w:rPr>
    </w:lvl>
    <w:lvl w:ilvl="7" w:tplc="FFFFFFFF">
      <w:start w:val="1"/>
      <w:numFmt w:val="bullet"/>
      <w:lvlText w:val="•"/>
      <w:lvlJc w:val="left"/>
      <w:pPr>
        <w:ind w:left="6437" w:hanging="240"/>
      </w:pPr>
      <w:rPr>
        <w:rFonts w:hint="default"/>
      </w:rPr>
    </w:lvl>
    <w:lvl w:ilvl="8" w:tplc="FFFFFFFF">
      <w:start w:val="1"/>
      <w:numFmt w:val="bullet"/>
      <w:lvlText w:val="•"/>
      <w:lvlJc w:val="left"/>
      <w:pPr>
        <w:ind w:left="7373" w:hanging="240"/>
      </w:pPr>
      <w:rPr>
        <w:rFonts w:hint="default"/>
      </w:rPr>
    </w:lvl>
  </w:abstractNum>
  <w:num w:numId="1" w16cid:durableId="1675916179">
    <w:abstractNumId w:val="41"/>
  </w:num>
  <w:num w:numId="2" w16cid:durableId="703217471">
    <w:abstractNumId w:val="34"/>
  </w:num>
  <w:num w:numId="3" w16cid:durableId="1132164506">
    <w:abstractNumId w:val="2"/>
  </w:num>
  <w:num w:numId="4" w16cid:durableId="1908346528">
    <w:abstractNumId w:val="23"/>
  </w:num>
  <w:num w:numId="5" w16cid:durableId="371462907">
    <w:abstractNumId w:val="46"/>
  </w:num>
  <w:num w:numId="6" w16cid:durableId="1512454739">
    <w:abstractNumId w:val="18"/>
  </w:num>
  <w:num w:numId="7" w16cid:durableId="402797112">
    <w:abstractNumId w:val="0"/>
  </w:num>
  <w:num w:numId="8" w16cid:durableId="970400955">
    <w:abstractNumId w:val="4"/>
  </w:num>
  <w:num w:numId="9" w16cid:durableId="511841924">
    <w:abstractNumId w:val="5"/>
  </w:num>
  <w:num w:numId="10" w16cid:durableId="1835338643">
    <w:abstractNumId w:val="12"/>
  </w:num>
  <w:num w:numId="11" w16cid:durableId="2098750104">
    <w:abstractNumId w:val="19"/>
  </w:num>
  <w:num w:numId="12" w16cid:durableId="1523862325">
    <w:abstractNumId w:val="27"/>
  </w:num>
  <w:num w:numId="13" w16cid:durableId="903680179">
    <w:abstractNumId w:val="1"/>
  </w:num>
  <w:num w:numId="14" w16cid:durableId="1769618202">
    <w:abstractNumId w:val="10"/>
  </w:num>
  <w:num w:numId="15" w16cid:durableId="1271821633">
    <w:abstractNumId w:val="24"/>
  </w:num>
  <w:num w:numId="16" w16cid:durableId="2009943718">
    <w:abstractNumId w:val="22"/>
  </w:num>
  <w:num w:numId="17" w16cid:durableId="1810779658">
    <w:abstractNumId w:val="42"/>
  </w:num>
  <w:num w:numId="18" w16cid:durableId="245656876">
    <w:abstractNumId w:val="42"/>
  </w:num>
  <w:num w:numId="19" w16cid:durableId="671314">
    <w:abstractNumId w:val="30"/>
  </w:num>
  <w:num w:numId="20" w16cid:durableId="99886047">
    <w:abstractNumId w:val="29"/>
  </w:num>
  <w:num w:numId="21" w16cid:durableId="770392625">
    <w:abstractNumId w:val="13"/>
  </w:num>
  <w:num w:numId="22" w16cid:durableId="2009290329">
    <w:abstractNumId w:val="26"/>
  </w:num>
  <w:num w:numId="23" w16cid:durableId="1963029252">
    <w:abstractNumId w:val="8"/>
  </w:num>
  <w:num w:numId="24" w16cid:durableId="2078432169">
    <w:abstractNumId w:val="10"/>
  </w:num>
  <w:num w:numId="25" w16cid:durableId="1506364930">
    <w:abstractNumId w:val="14"/>
  </w:num>
  <w:num w:numId="26" w16cid:durableId="1672222623">
    <w:abstractNumId w:val="45"/>
  </w:num>
  <w:num w:numId="27" w16cid:durableId="1595170271">
    <w:abstractNumId w:val="3"/>
  </w:num>
  <w:num w:numId="28" w16cid:durableId="1506674053">
    <w:abstractNumId w:val="17"/>
  </w:num>
  <w:num w:numId="29" w16cid:durableId="2090687334">
    <w:abstractNumId w:val="15"/>
  </w:num>
  <w:num w:numId="30" w16cid:durableId="748499883">
    <w:abstractNumId w:val="40"/>
  </w:num>
  <w:num w:numId="31" w16cid:durableId="1894610136">
    <w:abstractNumId w:val="35"/>
  </w:num>
  <w:num w:numId="32" w16cid:durableId="1335188201">
    <w:abstractNumId w:val="6"/>
  </w:num>
  <w:num w:numId="33" w16cid:durableId="1426534722">
    <w:abstractNumId w:val="16"/>
  </w:num>
  <w:num w:numId="34" w16cid:durableId="2000306249">
    <w:abstractNumId w:val="31"/>
  </w:num>
  <w:num w:numId="35" w16cid:durableId="2049525027">
    <w:abstractNumId w:val="39"/>
  </w:num>
  <w:num w:numId="36" w16cid:durableId="1908028332">
    <w:abstractNumId w:val="32"/>
  </w:num>
  <w:num w:numId="37" w16cid:durableId="42292425">
    <w:abstractNumId w:val="9"/>
  </w:num>
  <w:num w:numId="38" w16cid:durableId="178550525">
    <w:abstractNumId w:val="44"/>
  </w:num>
  <w:num w:numId="39" w16cid:durableId="1447001087">
    <w:abstractNumId w:val="11"/>
  </w:num>
  <w:num w:numId="40" w16cid:durableId="1392000648">
    <w:abstractNumId w:val="47"/>
  </w:num>
  <w:num w:numId="41" w16cid:durableId="626811194">
    <w:abstractNumId w:val="36"/>
  </w:num>
  <w:num w:numId="42" w16cid:durableId="1188248986">
    <w:abstractNumId w:val="37"/>
  </w:num>
  <w:num w:numId="43" w16cid:durableId="437331258">
    <w:abstractNumId w:val="28"/>
  </w:num>
  <w:num w:numId="44" w16cid:durableId="1794011406">
    <w:abstractNumId w:val="25"/>
  </w:num>
  <w:num w:numId="45" w16cid:durableId="1580476827">
    <w:abstractNumId w:val="38"/>
  </w:num>
  <w:num w:numId="46" w16cid:durableId="1030373847">
    <w:abstractNumId w:val="43"/>
  </w:num>
  <w:num w:numId="47" w16cid:durableId="490876818">
    <w:abstractNumId w:val="33"/>
  </w:num>
  <w:num w:numId="48" w16cid:durableId="945695770">
    <w:abstractNumId w:val="21"/>
  </w:num>
  <w:num w:numId="49" w16cid:durableId="1120107157">
    <w:abstractNumId w:val="7"/>
  </w:num>
  <w:num w:numId="50" w16cid:durableId="552276884">
    <w:abstractNumId w:val="2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grammar="clean"/>
  <w:trackRevisions/>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0NTI0tLQ0sTQzMbA0MDJT0lEKTi0uzszPAykwqgUAOU7iWywAAAA="/>
  </w:docVars>
  <w:rsids>
    <w:rsidRoot w:val="00D15122"/>
    <w:rsid w:val="00001852"/>
    <w:rsid w:val="00001990"/>
    <w:rsid w:val="000019F2"/>
    <w:rsid w:val="000024E0"/>
    <w:rsid w:val="0000473D"/>
    <w:rsid w:val="00005B52"/>
    <w:rsid w:val="00007842"/>
    <w:rsid w:val="000107C2"/>
    <w:rsid w:val="00010BAD"/>
    <w:rsid w:val="00011090"/>
    <w:rsid w:val="00011EF9"/>
    <w:rsid w:val="00012072"/>
    <w:rsid w:val="000120FE"/>
    <w:rsid w:val="000131E2"/>
    <w:rsid w:val="00015E0F"/>
    <w:rsid w:val="0001647E"/>
    <w:rsid w:val="00020621"/>
    <w:rsid w:val="000206F2"/>
    <w:rsid w:val="00020F3A"/>
    <w:rsid w:val="000220DF"/>
    <w:rsid w:val="00022607"/>
    <w:rsid w:val="00024636"/>
    <w:rsid w:val="000259F7"/>
    <w:rsid w:val="000262FE"/>
    <w:rsid w:val="00027205"/>
    <w:rsid w:val="00030414"/>
    <w:rsid w:val="00030C98"/>
    <w:rsid w:val="00030CDE"/>
    <w:rsid w:val="000330C2"/>
    <w:rsid w:val="000403B1"/>
    <w:rsid w:val="0004070E"/>
    <w:rsid w:val="000442DA"/>
    <w:rsid w:val="000457B5"/>
    <w:rsid w:val="00047F87"/>
    <w:rsid w:val="00050258"/>
    <w:rsid w:val="000527DF"/>
    <w:rsid w:val="00052AD2"/>
    <w:rsid w:val="00054CAB"/>
    <w:rsid w:val="00054CB9"/>
    <w:rsid w:val="00054EB6"/>
    <w:rsid w:val="0005525D"/>
    <w:rsid w:val="000557F0"/>
    <w:rsid w:val="00060428"/>
    <w:rsid w:val="00061961"/>
    <w:rsid w:val="00064E32"/>
    <w:rsid w:val="0006697C"/>
    <w:rsid w:val="00066BD4"/>
    <w:rsid w:val="00071CA9"/>
    <w:rsid w:val="00071EFE"/>
    <w:rsid w:val="000720AB"/>
    <w:rsid w:val="000720CB"/>
    <w:rsid w:val="00074936"/>
    <w:rsid w:val="00076331"/>
    <w:rsid w:val="00076A61"/>
    <w:rsid w:val="000774C5"/>
    <w:rsid w:val="00077BFD"/>
    <w:rsid w:val="000806BC"/>
    <w:rsid w:val="00081947"/>
    <w:rsid w:val="000826C2"/>
    <w:rsid w:val="000835BC"/>
    <w:rsid w:val="00085F08"/>
    <w:rsid w:val="00087F9F"/>
    <w:rsid w:val="00090248"/>
    <w:rsid w:val="0009041F"/>
    <w:rsid w:val="00090EA9"/>
    <w:rsid w:val="000950F0"/>
    <w:rsid w:val="00096FC7"/>
    <w:rsid w:val="000A21C3"/>
    <w:rsid w:val="000A569D"/>
    <w:rsid w:val="000A62D8"/>
    <w:rsid w:val="000A6697"/>
    <w:rsid w:val="000A66B9"/>
    <w:rsid w:val="000A7082"/>
    <w:rsid w:val="000B1A54"/>
    <w:rsid w:val="000B3CC5"/>
    <w:rsid w:val="000B5A6C"/>
    <w:rsid w:val="000B5EFD"/>
    <w:rsid w:val="000B6326"/>
    <w:rsid w:val="000B747E"/>
    <w:rsid w:val="000B74E3"/>
    <w:rsid w:val="000B75A7"/>
    <w:rsid w:val="000B75D7"/>
    <w:rsid w:val="000C042C"/>
    <w:rsid w:val="000C0C57"/>
    <w:rsid w:val="000C133D"/>
    <w:rsid w:val="000C2A03"/>
    <w:rsid w:val="000C3110"/>
    <w:rsid w:val="000C3345"/>
    <w:rsid w:val="000C380B"/>
    <w:rsid w:val="000C4E6A"/>
    <w:rsid w:val="000C5F47"/>
    <w:rsid w:val="000C6D88"/>
    <w:rsid w:val="000D1472"/>
    <w:rsid w:val="000D291F"/>
    <w:rsid w:val="000D3105"/>
    <w:rsid w:val="000D46ED"/>
    <w:rsid w:val="000D72DC"/>
    <w:rsid w:val="000E13D0"/>
    <w:rsid w:val="000E3A20"/>
    <w:rsid w:val="000E5CBD"/>
    <w:rsid w:val="000F0A46"/>
    <w:rsid w:val="000F32CD"/>
    <w:rsid w:val="000F63D1"/>
    <w:rsid w:val="000F7595"/>
    <w:rsid w:val="0010023F"/>
    <w:rsid w:val="001005C3"/>
    <w:rsid w:val="00102459"/>
    <w:rsid w:val="00102C26"/>
    <w:rsid w:val="00104BB6"/>
    <w:rsid w:val="00105262"/>
    <w:rsid w:val="001052DC"/>
    <w:rsid w:val="001070C1"/>
    <w:rsid w:val="001113E0"/>
    <w:rsid w:val="0011205E"/>
    <w:rsid w:val="0011253F"/>
    <w:rsid w:val="0011317F"/>
    <w:rsid w:val="00115DE7"/>
    <w:rsid w:val="001206BA"/>
    <w:rsid w:val="00121094"/>
    <w:rsid w:val="00124AE1"/>
    <w:rsid w:val="00125DF0"/>
    <w:rsid w:val="00126E55"/>
    <w:rsid w:val="00127B6C"/>
    <w:rsid w:val="00130FAB"/>
    <w:rsid w:val="001312A4"/>
    <w:rsid w:val="00131DED"/>
    <w:rsid w:val="001323FE"/>
    <w:rsid w:val="001340F8"/>
    <w:rsid w:val="001352FE"/>
    <w:rsid w:val="00135C9A"/>
    <w:rsid w:val="001370A8"/>
    <w:rsid w:val="00137142"/>
    <w:rsid w:val="00140208"/>
    <w:rsid w:val="00140A3C"/>
    <w:rsid w:val="00140EBE"/>
    <w:rsid w:val="00142BE9"/>
    <w:rsid w:val="00143600"/>
    <w:rsid w:val="00143702"/>
    <w:rsid w:val="00146D96"/>
    <w:rsid w:val="00150DEF"/>
    <w:rsid w:val="00151CAA"/>
    <w:rsid w:val="00151D9C"/>
    <w:rsid w:val="00152A7E"/>
    <w:rsid w:val="00154261"/>
    <w:rsid w:val="00154861"/>
    <w:rsid w:val="001559EB"/>
    <w:rsid w:val="001559ED"/>
    <w:rsid w:val="0015605B"/>
    <w:rsid w:val="00161EAD"/>
    <w:rsid w:val="001667B6"/>
    <w:rsid w:val="001706D8"/>
    <w:rsid w:val="00170B63"/>
    <w:rsid w:val="00170D83"/>
    <w:rsid w:val="00171273"/>
    <w:rsid w:val="001724A6"/>
    <w:rsid w:val="00172F2A"/>
    <w:rsid w:val="00173B54"/>
    <w:rsid w:val="00173D6D"/>
    <w:rsid w:val="00175245"/>
    <w:rsid w:val="00176136"/>
    <w:rsid w:val="001800A8"/>
    <w:rsid w:val="001802A9"/>
    <w:rsid w:val="00180599"/>
    <w:rsid w:val="00181457"/>
    <w:rsid w:val="00182387"/>
    <w:rsid w:val="00183EE1"/>
    <w:rsid w:val="00184871"/>
    <w:rsid w:val="00184C49"/>
    <w:rsid w:val="001853E6"/>
    <w:rsid w:val="00185E97"/>
    <w:rsid w:val="001901E7"/>
    <w:rsid w:val="00193D64"/>
    <w:rsid w:val="001950AB"/>
    <w:rsid w:val="0019518B"/>
    <w:rsid w:val="001952AB"/>
    <w:rsid w:val="00195A38"/>
    <w:rsid w:val="00195D25"/>
    <w:rsid w:val="001A18ED"/>
    <w:rsid w:val="001A368A"/>
    <w:rsid w:val="001A3988"/>
    <w:rsid w:val="001A4782"/>
    <w:rsid w:val="001A4DC8"/>
    <w:rsid w:val="001A4F16"/>
    <w:rsid w:val="001A56D4"/>
    <w:rsid w:val="001A586D"/>
    <w:rsid w:val="001A64A2"/>
    <w:rsid w:val="001A77DC"/>
    <w:rsid w:val="001B0ABC"/>
    <w:rsid w:val="001B4800"/>
    <w:rsid w:val="001B4C0F"/>
    <w:rsid w:val="001B57CF"/>
    <w:rsid w:val="001C046B"/>
    <w:rsid w:val="001C15C2"/>
    <w:rsid w:val="001C32CA"/>
    <w:rsid w:val="001C33C6"/>
    <w:rsid w:val="001C3EE2"/>
    <w:rsid w:val="001C6993"/>
    <w:rsid w:val="001D093C"/>
    <w:rsid w:val="001D2BCB"/>
    <w:rsid w:val="001D4CFA"/>
    <w:rsid w:val="001D57DD"/>
    <w:rsid w:val="001D62B5"/>
    <w:rsid w:val="001E155F"/>
    <w:rsid w:val="001E751D"/>
    <w:rsid w:val="001F0030"/>
    <w:rsid w:val="001F1228"/>
    <w:rsid w:val="001F2CB3"/>
    <w:rsid w:val="001F307A"/>
    <w:rsid w:val="001F4769"/>
    <w:rsid w:val="001F6294"/>
    <w:rsid w:val="001F6B9D"/>
    <w:rsid w:val="001F6DDC"/>
    <w:rsid w:val="00202CD7"/>
    <w:rsid w:val="00202F7F"/>
    <w:rsid w:val="00203535"/>
    <w:rsid w:val="00206CB2"/>
    <w:rsid w:val="00206CFB"/>
    <w:rsid w:val="00207976"/>
    <w:rsid w:val="002105AF"/>
    <w:rsid w:val="00212218"/>
    <w:rsid w:val="00212B3E"/>
    <w:rsid w:val="002141CD"/>
    <w:rsid w:val="002143BC"/>
    <w:rsid w:val="00214AB1"/>
    <w:rsid w:val="00221388"/>
    <w:rsid w:val="00221EBE"/>
    <w:rsid w:val="00221FD6"/>
    <w:rsid w:val="0022249C"/>
    <w:rsid w:val="00222867"/>
    <w:rsid w:val="00223369"/>
    <w:rsid w:val="00223CD6"/>
    <w:rsid w:val="002249DA"/>
    <w:rsid w:val="00224F43"/>
    <w:rsid w:val="002269C7"/>
    <w:rsid w:val="00226BE0"/>
    <w:rsid w:val="00232425"/>
    <w:rsid w:val="0023261A"/>
    <w:rsid w:val="00232F35"/>
    <w:rsid w:val="002368B7"/>
    <w:rsid w:val="00240D48"/>
    <w:rsid w:val="00240E39"/>
    <w:rsid w:val="00241333"/>
    <w:rsid w:val="0024195E"/>
    <w:rsid w:val="00242C13"/>
    <w:rsid w:val="00243324"/>
    <w:rsid w:val="00243BD7"/>
    <w:rsid w:val="0024450D"/>
    <w:rsid w:val="002457F4"/>
    <w:rsid w:val="00245E10"/>
    <w:rsid w:val="0024689C"/>
    <w:rsid w:val="00247A38"/>
    <w:rsid w:val="0025036B"/>
    <w:rsid w:val="00251094"/>
    <w:rsid w:val="0025308D"/>
    <w:rsid w:val="002557B8"/>
    <w:rsid w:val="00256456"/>
    <w:rsid w:val="00256F87"/>
    <w:rsid w:val="0025720E"/>
    <w:rsid w:val="00260053"/>
    <w:rsid w:val="00260A3A"/>
    <w:rsid w:val="00267639"/>
    <w:rsid w:val="00267B36"/>
    <w:rsid w:val="002731DB"/>
    <w:rsid w:val="00273BB0"/>
    <w:rsid w:val="00274309"/>
    <w:rsid w:val="002766EB"/>
    <w:rsid w:val="002772A2"/>
    <w:rsid w:val="002777B5"/>
    <w:rsid w:val="00282633"/>
    <w:rsid w:val="00282A38"/>
    <w:rsid w:val="002839BC"/>
    <w:rsid w:val="00283FB8"/>
    <w:rsid w:val="00290272"/>
    <w:rsid w:val="00290C44"/>
    <w:rsid w:val="00290FCB"/>
    <w:rsid w:val="00292EEB"/>
    <w:rsid w:val="00294259"/>
    <w:rsid w:val="0029452D"/>
    <w:rsid w:val="00294ACB"/>
    <w:rsid w:val="00295C17"/>
    <w:rsid w:val="002964BA"/>
    <w:rsid w:val="002A2A11"/>
    <w:rsid w:val="002A4023"/>
    <w:rsid w:val="002A56F9"/>
    <w:rsid w:val="002A739E"/>
    <w:rsid w:val="002B326E"/>
    <w:rsid w:val="002B5AC4"/>
    <w:rsid w:val="002B6BAE"/>
    <w:rsid w:val="002B6FE2"/>
    <w:rsid w:val="002B7639"/>
    <w:rsid w:val="002C04DD"/>
    <w:rsid w:val="002C08EC"/>
    <w:rsid w:val="002C0B97"/>
    <w:rsid w:val="002C0D66"/>
    <w:rsid w:val="002C1BD2"/>
    <w:rsid w:val="002D07B7"/>
    <w:rsid w:val="002D0E76"/>
    <w:rsid w:val="002D1117"/>
    <w:rsid w:val="002D1B67"/>
    <w:rsid w:val="002D32A6"/>
    <w:rsid w:val="002D3E21"/>
    <w:rsid w:val="002E0AB4"/>
    <w:rsid w:val="002E16E8"/>
    <w:rsid w:val="002E30F6"/>
    <w:rsid w:val="002E3649"/>
    <w:rsid w:val="002E57A3"/>
    <w:rsid w:val="002E590F"/>
    <w:rsid w:val="002E5A4F"/>
    <w:rsid w:val="002E6AA4"/>
    <w:rsid w:val="002E72FB"/>
    <w:rsid w:val="002E7D43"/>
    <w:rsid w:val="002F0228"/>
    <w:rsid w:val="002F0C0C"/>
    <w:rsid w:val="002F1776"/>
    <w:rsid w:val="002F27C2"/>
    <w:rsid w:val="002F49AF"/>
    <w:rsid w:val="002F575F"/>
    <w:rsid w:val="002F576D"/>
    <w:rsid w:val="002F6115"/>
    <w:rsid w:val="002F72B2"/>
    <w:rsid w:val="00304014"/>
    <w:rsid w:val="00307C62"/>
    <w:rsid w:val="00310411"/>
    <w:rsid w:val="00312788"/>
    <w:rsid w:val="00313FC6"/>
    <w:rsid w:val="00314BCF"/>
    <w:rsid w:val="00315F51"/>
    <w:rsid w:val="00316975"/>
    <w:rsid w:val="003170B6"/>
    <w:rsid w:val="00320E4E"/>
    <w:rsid w:val="00321D5A"/>
    <w:rsid w:val="003224A9"/>
    <w:rsid w:val="00324A89"/>
    <w:rsid w:val="00325263"/>
    <w:rsid w:val="0032542D"/>
    <w:rsid w:val="00325F27"/>
    <w:rsid w:val="00326D24"/>
    <w:rsid w:val="00327691"/>
    <w:rsid w:val="00331562"/>
    <w:rsid w:val="00333699"/>
    <w:rsid w:val="00335609"/>
    <w:rsid w:val="00335C80"/>
    <w:rsid w:val="0033630D"/>
    <w:rsid w:val="00337152"/>
    <w:rsid w:val="00337DE3"/>
    <w:rsid w:val="00342326"/>
    <w:rsid w:val="003440F7"/>
    <w:rsid w:val="00344D2D"/>
    <w:rsid w:val="00345E9F"/>
    <w:rsid w:val="003502BF"/>
    <w:rsid w:val="00350360"/>
    <w:rsid w:val="00350645"/>
    <w:rsid w:val="003527AF"/>
    <w:rsid w:val="00360488"/>
    <w:rsid w:val="00360FD6"/>
    <w:rsid w:val="00361598"/>
    <w:rsid w:val="0036171B"/>
    <w:rsid w:val="00362708"/>
    <w:rsid w:val="0036304C"/>
    <w:rsid w:val="003634D4"/>
    <w:rsid w:val="0036572F"/>
    <w:rsid w:val="003670AF"/>
    <w:rsid w:val="00370910"/>
    <w:rsid w:val="003737B6"/>
    <w:rsid w:val="00373CE4"/>
    <w:rsid w:val="0038179F"/>
    <w:rsid w:val="00381B50"/>
    <w:rsid w:val="00381F8A"/>
    <w:rsid w:val="00382655"/>
    <w:rsid w:val="00383484"/>
    <w:rsid w:val="00383A27"/>
    <w:rsid w:val="0038459D"/>
    <w:rsid w:val="003875C1"/>
    <w:rsid w:val="003904CE"/>
    <w:rsid w:val="00391010"/>
    <w:rsid w:val="0039150A"/>
    <w:rsid w:val="0039160F"/>
    <w:rsid w:val="00391ECB"/>
    <w:rsid w:val="00391ED8"/>
    <w:rsid w:val="00392DFF"/>
    <w:rsid w:val="0039439F"/>
    <w:rsid w:val="0039574F"/>
    <w:rsid w:val="00395B79"/>
    <w:rsid w:val="003960A6"/>
    <w:rsid w:val="00396A38"/>
    <w:rsid w:val="003974E5"/>
    <w:rsid w:val="003A09CF"/>
    <w:rsid w:val="003A1E78"/>
    <w:rsid w:val="003A4EAA"/>
    <w:rsid w:val="003B6471"/>
    <w:rsid w:val="003C1FF5"/>
    <w:rsid w:val="003C2FFD"/>
    <w:rsid w:val="003C6165"/>
    <w:rsid w:val="003C68EE"/>
    <w:rsid w:val="003C6A3B"/>
    <w:rsid w:val="003C721A"/>
    <w:rsid w:val="003D12F4"/>
    <w:rsid w:val="003D185B"/>
    <w:rsid w:val="003D1C6B"/>
    <w:rsid w:val="003D2390"/>
    <w:rsid w:val="003D3513"/>
    <w:rsid w:val="003D44D4"/>
    <w:rsid w:val="003D47ED"/>
    <w:rsid w:val="003D5817"/>
    <w:rsid w:val="003D623B"/>
    <w:rsid w:val="003D6499"/>
    <w:rsid w:val="003E07C5"/>
    <w:rsid w:val="003E0818"/>
    <w:rsid w:val="003E154F"/>
    <w:rsid w:val="003E292D"/>
    <w:rsid w:val="003E37B0"/>
    <w:rsid w:val="003E48E0"/>
    <w:rsid w:val="003E4A60"/>
    <w:rsid w:val="003E66DC"/>
    <w:rsid w:val="003F105B"/>
    <w:rsid w:val="003F6D11"/>
    <w:rsid w:val="003F6DA1"/>
    <w:rsid w:val="003F736B"/>
    <w:rsid w:val="003F7DC6"/>
    <w:rsid w:val="00401439"/>
    <w:rsid w:val="0040189E"/>
    <w:rsid w:val="00401B8A"/>
    <w:rsid w:val="0040276D"/>
    <w:rsid w:val="00402F96"/>
    <w:rsid w:val="0040782B"/>
    <w:rsid w:val="00410591"/>
    <w:rsid w:val="00412F32"/>
    <w:rsid w:val="0041391A"/>
    <w:rsid w:val="00413D82"/>
    <w:rsid w:val="00414051"/>
    <w:rsid w:val="004205AF"/>
    <w:rsid w:val="004250C0"/>
    <w:rsid w:val="00426DA8"/>
    <w:rsid w:val="00426ECC"/>
    <w:rsid w:val="0043060E"/>
    <w:rsid w:val="00431CB5"/>
    <w:rsid w:val="00433F27"/>
    <w:rsid w:val="00435CC3"/>
    <w:rsid w:val="00436BCC"/>
    <w:rsid w:val="00436D43"/>
    <w:rsid w:val="00440C0F"/>
    <w:rsid w:val="0044110C"/>
    <w:rsid w:val="00441742"/>
    <w:rsid w:val="00442335"/>
    <w:rsid w:val="00442FB1"/>
    <w:rsid w:val="00444EBE"/>
    <w:rsid w:val="00445FEE"/>
    <w:rsid w:val="00446561"/>
    <w:rsid w:val="00446F80"/>
    <w:rsid w:val="00451528"/>
    <w:rsid w:val="0045326E"/>
    <w:rsid w:val="0045463C"/>
    <w:rsid w:val="004554E9"/>
    <w:rsid w:val="00456CD4"/>
    <w:rsid w:val="00457562"/>
    <w:rsid w:val="00457A26"/>
    <w:rsid w:val="004640E1"/>
    <w:rsid w:val="0046635D"/>
    <w:rsid w:val="004664D1"/>
    <w:rsid w:val="004666BE"/>
    <w:rsid w:val="004708DE"/>
    <w:rsid w:val="00471360"/>
    <w:rsid w:val="00471C65"/>
    <w:rsid w:val="00480197"/>
    <w:rsid w:val="00481A49"/>
    <w:rsid w:val="00482423"/>
    <w:rsid w:val="00482D77"/>
    <w:rsid w:val="0048577C"/>
    <w:rsid w:val="00486818"/>
    <w:rsid w:val="004926E8"/>
    <w:rsid w:val="0049650B"/>
    <w:rsid w:val="004A0313"/>
    <w:rsid w:val="004A0A40"/>
    <w:rsid w:val="004A1C44"/>
    <w:rsid w:val="004A24C7"/>
    <w:rsid w:val="004A4454"/>
    <w:rsid w:val="004A45B2"/>
    <w:rsid w:val="004A60F6"/>
    <w:rsid w:val="004B09DA"/>
    <w:rsid w:val="004B109A"/>
    <w:rsid w:val="004B40FD"/>
    <w:rsid w:val="004B44EE"/>
    <w:rsid w:val="004B51BA"/>
    <w:rsid w:val="004B54DB"/>
    <w:rsid w:val="004B66BB"/>
    <w:rsid w:val="004B6FD1"/>
    <w:rsid w:val="004B7119"/>
    <w:rsid w:val="004B79CC"/>
    <w:rsid w:val="004B7C42"/>
    <w:rsid w:val="004C3118"/>
    <w:rsid w:val="004C384A"/>
    <w:rsid w:val="004C3FA7"/>
    <w:rsid w:val="004C53EE"/>
    <w:rsid w:val="004C5AAB"/>
    <w:rsid w:val="004C6999"/>
    <w:rsid w:val="004C7F0E"/>
    <w:rsid w:val="004D08BB"/>
    <w:rsid w:val="004D0942"/>
    <w:rsid w:val="004D27CA"/>
    <w:rsid w:val="004D337F"/>
    <w:rsid w:val="004D3804"/>
    <w:rsid w:val="004D3A1E"/>
    <w:rsid w:val="004D3FD3"/>
    <w:rsid w:val="004D550F"/>
    <w:rsid w:val="004D5FB7"/>
    <w:rsid w:val="004D5FD5"/>
    <w:rsid w:val="004E3FCA"/>
    <w:rsid w:val="004E4985"/>
    <w:rsid w:val="004E4CCF"/>
    <w:rsid w:val="004E5648"/>
    <w:rsid w:val="004F164C"/>
    <w:rsid w:val="004F337E"/>
    <w:rsid w:val="004F3593"/>
    <w:rsid w:val="004F4196"/>
    <w:rsid w:val="004F55BC"/>
    <w:rsid w:val="004F650B"/>
    <w:rsid w:val="004F6645"/>
    <w:rsid w:val="00501312"/>
    <w:rsid w:val="005014DD"/>
    <w:rsid w:val="00502074"/>
    <w:rsid w:val="00503043"/>
    <w:rsid w:val="005030F1"/>
    <w:rsid w:val="00506565"/>
    <w:rsid w:val="0050790C"/>
    <w:rsid w:val="00510AE7"/>
    <w:rsid w:val="00511685"/>
    <w:rsid w:val="0051180C"/>
    <w:rsid w:val="00511F73"/>
    <w:rsid w:val="00512C95"/>
    <w:rsid w:val="00512DC1"/>
    <w:rsid w:val="005150B3"/>
    <w:rsid w:val="00515402"/>
    <w:rsid w:val="005210F8"/>
    <w:rsid w:val="005219E4"/>
    <w:rsid w:val="00524368"/>
    <w:rsid w:val="0052459C"/>
    <w:rsid w:val="00524A10"/>
    <w:rsid w:val="005250D6"/>
    <w:rsid w:val="00525E6F"/>
    <w:rsid w:val="005273BE"/>
    <w:rsid w:val="005273E3"/>
    <w:rsid w:val="00530847"/>
    <w:rsid w:val="00530CA3"/>
    <w:rsid w:val="00531358"/>
    <w:rsid w:val="00531599"/>
    <w:rsid w:val="005364BB"/>
    <w:rsid w:val="00544237"/>
    <w:rsid w:val="005442D6"/>
    <w:rsid w:val="00544E53"/>
    <w:rsid w:val="00550415"/>
    <w:rsid w:val="00550AC8"/>
    <w:rsid w:val="005512A5"/>
    <w:rsid w:val="005541DD"/>
    <w:rsid w:val="005541EA"/>
    <w:rsid w:val="00555F23"/>
    <w:rsid w:val="005561A4"/>
    <w:rsid w:val="0055636F"/>
    <w:rsid w:val="00560A0A"/>
    <w:rsid w:val="0056252C"/>
    <w:rsid w:val="00562FB1"/>
    <w:rsid w:val="00564C33"/>
    <w:rsid w:val="00566312"/>
    <w:rsid w:val="00570AB4"/>
    <w:rsid w:val="00572FA9"/>
    <w:rsid w:val="005730EF"/>
    <w:rsid w:val="0057449B"/>
    <w:rsid w:val="00575BEC"/>
    <w:rsid w:val="00575F6A"/>
    <w:rsid w:val="00583644"/>
    <w:rsid w:val="00583D60"/>
    <w:rsid w:val="00586589"/>
    <w:rsid w:val="005878D4"/>
    <w:rsid w:val="00593A24"/>
    <w:rsid w:val="00594B89"/>
    <w:rsid w:val="005972EF"/>
    <w:rsid w:val="00597CA4"/>
    <w:rsid w:val="005A0007"/>
    <w:rsid w:val="005A0AEF"/>
    <w:rsid w:val="005A2E6A"/>
    <w:rsid w:val="005A3192"/>
    <w:rsid w:val="005A3AB7"/>
    <w:rsid w:val="005A485E"/>
    <w:rsid w:val="005A4986"/>
    <w:rsid w:val="005A4F3D"/>
    <w:rsid w:val="005A6B3C"/>
    <w:rsid w:val="005A7FC8"/>
    <w:rsid w:val="005B7447"/>
    <w:rsid w:val="005C0347"/>
    <w:rsid w:val="005C038E"/>
    <w:rsid w:val="005C0B29"/>
    <w:rsid w:val="005C1CF0"/>
    <w:rsid w:val="005C2254"/>
    <w:rsid w:val="005C3F2E"/>
    <w:rsid w:val="005C4363"/>
    <w:rsid w:val="005C7987"/>
    <w:rsid w:val="005D0451"/>
    <w:rsid w:val="005D1BCF"/>
    <w:rsid w:val="005D29E2"/>
    <w:rsid w:val="005D31A7"/>
    <w:rsid w:val="005D564E"/>
    <w:rsid w:val="005D60B7"/>
    <w:rsid w:val="005E0110"/>
    <w:rsid w:val="005E02DD"/>
    <w:rsid w:val="005E0CE9"/>
    <w:rsid w:val="005E17AE"/>
    <w:rsid w:val="005E3D98"/>
    <w:rsid w:val="005E47D7"/>
    <w:rsid w:val="005E5096"/>
    <w:rsid w:val="005E58DC"/>
    <w:rsid w:val="005F0711"/>
    <w:rsid w:val="005F09D6"/>
    <w:rsid w:val="005F0A69"/>
    <w:rsid w:val="005F1D06"/>
    <w:rsid w:val="005F4C9C"/>
    <w:rsid w:val="005F68B6"/>
    <w:rsid w:val="00600DE4"/>
    <w:rsid w:val="00601726"/>
    <w:rsid w:val="00602CD9"/>
    <w:rsid w:val="006032A8"/>
    <w:rsid w:val="00604DA5"/>
    <w:rsid w:val="00606597"/>
    <w:rsid w:val="00607904"/>
    <w:rsid w:val="00611366"/>
    <w:rsid w:val="0061191D"/>
    <w:rsid w:val="006208E0"/>
    <w:rsid w:val="00623664"/>
    <w:rsid w:val="0062481A"/>
    <w:rsid w:val="00626575"/>
    <w:rsid w:val="0062667B"/>
    <w:rsid w:val="0063042E"/>
    <w:rsid w:val="006305EC"/>
    <w:rsid w:val="0063093E"/>
    <w:rsid w:val="00630999"/>
    <w:rsid w:val="006316C3"/>
    <w:rsid w:val="006316E4"/>
    <w:rsid w:val="00631BA0"/>
    <w:rsid w:val="006329F0"/>
    <w:rsid w:val="006345B6"/>
    <w:rsid w:val="00634A4A"/>
    <w:rsid w:val="00637283"/>
    <w:rsid w:val="006401D4"/>
    <w:rsid w:val="00640240"/>
    <w:rsid w:val="00640325"/>
    <w:rsid w:val="006406DD"/>
    <w:rsid w:val="0064314F"/>
    <w:rsid w:val="00643DCE"/>
    <w:rsid w:val="00651233"/>
    <w:rsid w:val="00654C92"/>
    <w:rsid w:val="00655729"/>
    <w:rsid w:val="00662F82"/>
    <w:rsid w:val="00663F43"/>
    <w:rsid w:val="00664E0C"/>
    <w:rsid w:val="006657B3"/>
    <w:rsid w:val="006657F9"/>
    <w:rsid w:val="00667E86"/>
    <w:rsid w:val="00670A47"/>
    <w:rsid w:val="00672FB8"/>
    <w:rsid w:val="00673B7C"/>
    <w:rsid w:val="00674507"/>
    <w:rsid w:val="00674D5A"/>
    <w:rsid w:val="0067568E"/>
    <w:rsid w:val="00675876"/>
    <w:rsid w:val="006758BD"/>
    <w:rsid w:val="00675AA5"/>
    <w:rsid w:val="006779F8"/>
    <w:rsid w:val="00677EE8"/>
    <w:rsid w:val="00682657"/>
    <w:rsid w:val="00682CF3"/>
    <w:rsid w:val="006837E1"/>
    <w:rsid w:val="00684E5C"/>
    <w:rsid w:val="00685823"/>
    <w:rsid w:val="00685D53"/>
    <w:rsid w:val="006865E4"/>
    <w:rsid w:val="006876EF"/>
    <w:rsid w:val="00687A56"/>
    <w:rsid w:val="006911F2"/>
    <w:rsid w:val="0069180D"/>
    <w:rsid w:val="00694A10"/>
    <w:rsid w:val="006950D0"/>
    <w:rsid w:val="006951C3"/>
    <w:rsid w:val="00695690"/>
    <w:rsid w:val="006A0329"/>
    <w:rsid w:val="006A1538"/>
    <w:rsid w:val="006A1754"/>
    <w:rsid w:val="006A1778"/>
    <w:rsid w:val="006A2080"/>
    <w:rsid w:val="006A280F"/>
    <w:rsid w:val="006A382C"/>
    <w:rsid w:val="006A3DBF"/>
    <w:rsid w:val="006A4B54"/>
    <w:rsid w:val="006A51AC"/>
    <w:rsid w:val="006A551E"/>
    <w:rsid w:val="006A5C86"/>
    <w:rsid w:val="006A6C6B"/>
    <w:rsid w:val="006A75BA"/>
    <w:rsid w:val="006A7726"/>
    <w:rsid w:val="006B0EF9"/>
    <w:rsid w:val="006B0FDF"/>
    <w:rsid w:val="006B0FF7"/>
    <w:rsid w:val="006B1F21"/>
    <w:rsid w:val="006B2DB4"/>
    <w:rsid w:val="006B4F60"/>
    <w:rsid w:val="006B7F91"/>
    <w:rsid w:val="006C0348"/>
    <w:rsid w:val="006C0793"/>
    <w:rsid w:val="006C2CB5"/>
    <w:rsid w:val="006C3522"/>
    <w:rsid w:val="006C3617"/>
    <w:rsid w:val="006C39E3"/>
    <w:rsid w:val="006C39FE"/>
    <w:rsid w:val="006C49B7"/>
    <w:rsid w:val="006C526D"/>
    <w:rsid w:val="006C64C2"/>
    <w:rsid w:val="006D0283"/>
    <w:rsid w:val="006D0D5E"/>
    <w:rsid w:val="006D2F5B"/>
    <w:rsid w:val="006D61A5"/>
    <w:rsid w:val="006D6D6B"/>
    <w:rsid w:val="006E063C"/>
    <w:rsid w:val="006E1481"/>
    <w:rsid w:val="006E21EB"/>
    <w:rsid w:val="006E39E4"/>
    <w:rsid w:val="006E3C71"/>
    <w:rsid w:val="006E4158"/>
    <w:rsid w:val="006E4319"/>
    <w:rsid w:val="006E4469"/>
    <w:rsid w:val="006E4BA3"/>
    <w:rsid w:val="006E4BD1"/>
    <w:rsid w:val="006E5380"/>
    <w:rsid w:val="006E6BCB"/>
    <w:rsid w:val="006E6F39"/>
    <w:rsid w:val="006E7614"/>
    <w:rsid w:val="006E7776"/>
    <w:rsid w:val="006F3947"/>
    <w:rsid w:val="006F5A5B"/>
    <w:rsid w:val="006F5D0A"/>
    <w:rsid w:val="006F7AF6"/>
    <w:rsid w:val="006F7CE5"/>
    <w:rsid w:val="00701091"/>
    <w:rsid w:val="00701936"/>
    <w:rsid w:val="00702CE0"/>
    <w:rsid w:val="00703DF7"/>
    <w:rsid w:val="00704F2B"/>
    <w:rsid w:val="00705128"/>
    <w:rsid w:val="00705CB2"/>
    <w:rsid w:val="00707BC0"/>
    <w:rsid w:val="00710EB0"/>
    <w:rsid w:val="00710EDF"/>
    <w:rsid w:val="00712981"/>
    <w:rsid w:val="00714208"/>
    <w:rsid w:val="00721B5F"/>
    <w:rsid w:val="00722EAA"/>
    <w:rsid w:val="00723878"/>
    <w:rsid w:val="00724168"/>
    <w:rsid w:val="00724F1E"/>
    <w:rsid w:val="00725222"/>
    <w:rsid w:val="00725F03"/>
    <w:rsid w:val="00726961"/>
    <w:rsid w:val="00727792"/>
    <w:rsid w:val="00727CEC"/>
    <w:rsid w:val="007300BF"/>
    <w:rsid w:val="00732DB3"/>
    <w:rsid w:val="00733683"/>
    <w:rsid w:val="0073399F"/>
    <w:rsid w:val="00737A65"/>
    <w:rsid w:val="007421BE"/>
    <w:rsid w:val="00745935"/>
    <w:rsid w:val="007467AE"/>
    <w:rsid w:val="007508DD"/>
    <w:rsid w:val="0075148C"/>
    <w:rsid w:val="00752705"/>
    <w:rsid w:val="007528A9"/>
    <w:rsid w:val="00752988"/>
    <w:rsid w:val="007544A1"/>
    <w:rsid w:val="007558B8"/>
    <w:rsid w:val="0075598F"/>
    <w:rsid w:val="00755DDA"/>
    <w:rsid w:val="00760F57"/>
    <w:rsid w:val="007633EB"/>
    <w:rsid w:val="00765551"/>
    <w:rsid w:val="00765DE7"/>
    <w:rsid w:val="00767440"/>
    <w:rsid w:val="00770173"/>
    <w:rsid w:val="00770B40"/>
    <w:rsid w:val="00772EFE"/>
    <w:rsid w:val="007733D7"/>
    <w:rsid w:val="00773705"/>
    <w:rsid w:val="00774BE2"/>
    <w:rsid w:val="00775BEC"/>
    <w:rsid w:val="0077696E"/>
    <w:rsid w:val="00777CD7"/>
    <w:rsid w:val="00780609"/>
    <w:rsid w:val="00780CBF"/>
    <w:rsid w:val="00780D36"/>
    <w:rsid w:val="007815B0"/>
    <w:rsid w:val="00781852"/>
    <w:rsid w:val="00783296"/>
    <w:rsid w:val="00785913"/>
    <w:rsid w:val="00785B4C"/>
    <w:rsid w:val="007911AF"/>
    <w:rsid w:val="0079131E"/>
    <w:rsid w:val="00793075"/>
    <w:rsid w:val="00795170"/>
    <w:rsid w:val="007952F4"/>
    <w:rsid w:val="007A0486"/>
    <w:rsid w:val="007A23F8"/>
    <w:rsid w:val="007A270A"/>
    <w:rsid w:val="007A3F8D"/>
    <w:rsid w:val="007A41D2"/>
    <w:rsid w:val="007A4DE1"/>
    <w:rsid w:val="007A4F5C"/>
    <w:rsid w:val="007A4FDB"/>
    <w:rsid w:val="007A4FFF"/>
    <w:rsid w:val="007A5E85"/>
    <w:rsid w:val="007A6481"/>
    <w:rsid w:val="007B02DA"/>
    <w:rsid w:val="007B0CCF"/>
    <w:rsid w:val="007B16B8"/>
    <w:rsid w:val="007B2731"/>
    <w:rsid w:val="007B2BFB"/>
    <w:rsid w:val="007B5F7B"/>
    <w:rsid w:val="007B7017"/>
    <w:rsid w:val="007C01CE"/>
    <w:rsid w:val="007C0CF2"/>
    <w:rsid w:val="007C2221"/>
    <w:rsid w:val="007C3607"/>
    <w:rsid w:val="007C4FD4"/>
    <w:rsid w:val="007C5DCE"/>
    <w:rsid w:val="007C6866"/>
    <w:rsid w:val="007C6CB3"/>
    <w:rsid w:val="007C7E5D"/>
    <w:rsid w:val="007D0339"/>
    <w:rsid w:val="007D1973"/>
    <w:rsid w:val="007D6898"/>
    <w:rsid w:val="007D6BFD"/>
    <w:rsid w:val="007E136D"/>
    <w:rsid w:val="007E23FC"/>
    <w:rsid w:val="007E37D0"/>
    <w:rsid w:val="007E42C2"/>
    <w:rsid w:val="007E5A0A"/>
    <w:rsid w:val="007E63AE"/>
    <w:rsid w:val="007F06F9"/>
    <w:rsid w:val="007F2559"/>
    <w:rsid w:val="007F5BC8"/>
    <w:rsid w:val="007F5CA7"/>
    <w:rsid w:val="007F6509"/>
    <w:rsid w:val="007F6E1B"/>
    <w:rsid w:val="00800DF8"/>
    <w:rsid w:val="0080104B"/>
    <w:rsid w:val="00801793"/>
    <w:rsid w:val="00801866"/>
    <w:rsid w:val="00801A56"/>
    <w:rsid w:val="00802ABE"/>
    <w:rsid w:val="008035E0"/>
    <w:rsid w:val="008037A5"/>
    <w:rsid w:val="00804C7A"/>
    <w:rsid w:val="008053EC"/>
    <w:rsid w:val="008105C4"/>
    <w:rsid w:val="008105E7"/>
    <w:rsid w:val="00811381"/>
    <w:rsid w:val="0081175C"/>
    <w:rsid w:val="00812D94"/>
    <w:rsid w:val="008142CA"/>
    <w:rsid w:val="008177C7"/>
    <w:rsid w:val="008201A9"/>
    <w:rsid w:val="008201BE"/>
    <w:rsid w:val="00822B26"/>
    <w:rsid w:val="00823E9A"/>
    <w:rsid w:val="008255CF"/>
    <w:rsid w:val="008257FA"/>
    <w:rsid w:val="00827E21"/>
    <w:rsid w:val="00827EF6"/>
    <w:rsid w:val="008317C4"/>
    <w:rsid w:val="0083544A"/>
    <w:rsid w:val="00835740"/>
    <w:rsid w:val="00837DF8"/>
    <w:rsid w:val="00837F63"/>
    <w:rsid w:val="00837F84"/>
    <w:rsid w:val="00840164"/>
    <w:rsid w:val="00841989"/>
    <w:rsid w:val="00841DFA"/>
    <w:rsid w:val="00842C77"/>
    <w:rsid w:val="00843C21"/>
    <w:rsid w:val="00850BEF"/>
    <w:rsid w:val="008510BC"/>
    <w:rsid w:val="00852875"/>
    <w:rsid w:val="008538B2"/>
    <w:rsid w:val="008539B4"/>
    <w:rsid w:val="00853E6B"/>
    <w:rsid w:val="00856862"/>
    <w:rsid w:val="00856967"/>
    <w:rsid w:val="0085756D"/>
    <w:rsid w:val="00857D2A"/>
    <w:rsid w:val="00857EE6"/>
    <w:rsid w:val="00862C81"/>
    <w:rsid w:val="00863CEE"/>
    <w:rsid w:val="00866001"/>
    <w:rsid w:val="008666F4"/>
    <w:rsid w:val="0087187A"/>
    <w:rsid w:val="00872C65"/>
    <w:rsid w:val="0087342B"/>
    <w:rsid w:val="00873DC5"/>
    <w:rsid w:val="00874DF8"/>
    <w:rsid w:val="008751A7"/>
    <w:rsid w:val="00877862"/>
    <w:rsid w:val="008801CA"/>
    <w:rsid w:val="00881804"/>
    <w:rsid w:val="0088277F"/>
    <w:rsid w:val="00883E3C"/>
    <w:rsid w:val="00884809"/>
    <w:rsid w:val="00887B8A"/>
    <w:rsid w:val="00892AAB"/>
    <w:rsid w:val="008935D5"/>
    <w:rsid w:val="00897906"/>
    <w:rsid w:val="00897DAB"/>
    <w:rsid w:val="008A13F4"/>
    <w:rsid w:val="008A3F16"/>
    <w:rsid w:val="008A4282"/>
    <w:rsid w:val="008A4A4C"/>
    <w:rsid w:val="008A5A53"/>
    <w:rsid w:val="008A6391"/>
    <w:rsid w:val="008A6FBF"/>
    <w:rsid w:val="008A763D"/>
    <w:rsid w:val="008A7821"/>
    <w:rsid w:val="008A7B6F"/>
    <w:rsid w:val="008B6736"/>
    <w:rsid w:val="008C0B1A"/>
    <w:rsid w:val="008C1227"/>
    <w:rsid w:val="008C1609"/>
    <w:rsid w:val="008C18AF"/>
    <w:rsid w:val="008C1E6E"/>
    <w:rsid w:val="008C331C"/>
    <w:rsid w:val="008C3B9F"/>
    <w:rsid w:val="008C41AC"/>
    <w:rsid w:val="008C4552"/>
    <w:rsid w:val="008C548B"/>
    <w:rsid w:val="008C5A1D"/>
    <w:rsid w:val="008C601F"/>
    <w:rsid w:val="008C7A5D"/>
    <w:rsid w:val="008D067E"/>
    <w:rsid w:val="008D30B8"/>
    <w:rsid w:val="008D348A"/>
    <w:rsid w:val="008D4005"/>
    <w:rsid w:val="008D458F"/>
    <w:rsid w:val="008D5B0B"/>
    <w:rsid w:val="008E3392"/>
    <w:rsid w:val="008E45F6"/>
    <w:rsid w:val="008E7EC4"/>
    <w:rsid w:val="008F1F9C"/>
    <w:rsid w:val="008F224B"/>
    <w:rsid w:val="008F36F2"/>
    <w:rsid w:val="008F66DC"/>
    <w:rsid w:val="008F66F8"/>
    <w:rsid w:val="008F72A5"/>
    <w:rsid w:val="008F72C0"/>
    <w:rsid w:val="008F7D78"/>
    <w:rsid w:val="00903158"/>
    <w:rsid w:val="00903195"/>
    <w:rsid w:val="00905240"/>
    <w:rsid w:val="009060CB"/>
    <w:rsid w:val="00907C0F"/>
    <w:rsid w:val="00910253"/>
    <w:rsid w:val="00914096"/>
    <w:rsid w:val="00914EDE"/>
    <w:rsid w:val="00915B2B"/>
    <w:rsid w:val="00920FF6"/>
    <w:rsid w:val="0092511F"/>
    <w:rsid w:val="0092587E"/>
    <w:rsid w:val="00925C4F"/>
    <w:rsid w:val="00926E29"/>
    <w:rsid w:val="00931B94"/>
    <w:rsid w:val="00932A9B"/>
    <w:rsid w:val="009340B7"/>
    <w:rsid w:val="00935315"/>
    <w:rsid w:val="00935ED9"/>
    <w:rsid w:val="00936843"/>
    <w:rsid w:val="009406FB"/>
    <w:rsid w:val="0094208C"/>
    <w:rsid w:val="009429CC"/>
    <w:rsid w:val="00943EE5"/>
    <w:rsid w:val="00943FFA"/>
    <w:rsid w:val="0094799E"/>
    <w:rsid w:val="0095000E"/>
    <w:rsid w:val="00950FB7"/>
    <w:rsid w:val="00954041"/>
    <w:rsid w:val="009559EA"/>
    <w:rsid w:val="00957D8D"/>
    <w:rsid w:val="00960315"/>
    <w:rsid w:val="00960522"/>
    <w:rsid w:val="00960927"/>
    <w:rsid w:val="0096308D"/>
    <w:rsid w:val="00965C9B"/>
    <w:rsid w:val="00966317"/>
    <w:rsid w:val="00966A52"/>
    <w:rsid w:val="00967193"/>
    <w:rsid w:val="009705DF"/>
    <w:rsid w:val="0097060F"/>
    <w:rsid w:val="00970E2D"/>
    <w:rsid w:val="0097277E"/>
    <w:rsid w:val="009729EB"/>
    <w:rsid w:val="00972D3C"/>
    <w:rsid w:val="009734DB"/>
    <w:rsid w:val="00973D19"/>
    <w:rsid w:val="00973D64"/>
    <w:rsid w:val="00973DEF"/>
    <w:rsid w:val="00974EB1"/>
    <w:rsid w:val="009751F8"/>
    <w:rsid w:val="009762D7"/>
    <w:rsid w:val="00980A30"/>
    <w:rsid w:val="00982A92"/>
    <w:rsid w:val="00984127"/>
    <w:rsid w:val="00985564"/>
    <w:rsid w:val="00985B99"/>
    <w:rsid w:val="00986D8D"/>
    <w:rsid w:val="009917AA"/>
    <w:rsid w:val="00991DDD"/>
    <w:rsid w:val="00993C76"/>
    <w:rsid w:val="00993F41"/>
    <w:rsid w:val="00994426"/>
    <w:rsid w:val="00995DDC"/>
    <w:rsid w:val="00996126"/>
    <w:rsid w:val="00996990"/>
    <w:rsid w:val="00996B25"/>
    <w:rsid w:val="00997127"/>
    <w:rsid w:val="009973F8"/>
    <w:rsid w:val="009A037B"/>
    <w:rsid w:val="009A22F7"/>
    <w:rsid w:val="009A4E99"/>
    <w:rsid w:val="009A6EF6"/>
    <w:rsid w:val="009A7442"/>
    <w:rsid w:val="009B0756"/>
    <w:rsid w:val="009B178B"/>
    <w:rsid w:val="009B1B6F"/>
    <w:rsid w:val="009B39F6"/>
    <w:rsid w:val="009B627A"/>
    <w:rsid w:val="009B7C83"/>
    <w:rsid w:val="009C1DDB"/>
    <w:rsid w:val="009C2D0A"/>
    <w:rsid w:val="009C4F63"/>
    <w:rsid w:val="009C6098"/>
    <w:rsid w:val="009C6B35"/>
    <w:rsid w:val="009D2BF4"/>
    <w:rsid w:val="009D2E23"/>
    <w:rsid w:val="009D317A"/>
    <w:rsid w:val="009D53A5"/>
    <w:rsid w:val="009D5778"/>
    <w:rsid w:val="009D5BA6"/>
    <w:rsid w:val="009D7783"/>
    <w:rsid w:val="009E0E5C"/>
    <w:rsid w:val="009E1F14"/>
    <w:rsid w:val="009E2555"/>
    <w:rsid w:val="009E3E7B"/>
    <w:rsid w:val="009E4099"/>
    <w:rsid w:val="009E4126"/>
    <w:rsid w:val="009E6494"/>
    <w:rsid w:val="009E6939"/>
    <w:rsid w:val="009E7961"/>
    <w:rsid w:val="009F09E9"/>
    <w:rsid w:val="009F3D96"/>
    <w:rsid w:val="009F437F"/>
    <w:rsid w:val="00A002CA"/>
    <w:rsid w:val="00A0114B"/>
    <w:rsid w:val="00A01F7D"/>
    <w:rsid w:val="00A03629"/>
    <w:rsid w:val="00A03CD1"/>
    <w:rsid w:val="00A040A2"/>
    <w:rsid w:val="00A04220"/>
    <w:rsid w:val="00A05E2F"/>
    <w:rsid w:val="00A061CA"/>
    <w:rsid w:val="00A0718D"/>
    <w:rsid w:val="00A07A74"/>
    <w:rsid w:val="00A1123C"/>
    <w:rsid w:val="00A11538"/>
    <w:rsid w:val="00A11F87"/>
    <w:rsid w:val="00A131CB"/>
    <w:rsid w:val="00A1373A"/>
    <w:rsid w:val="00A14C24"/>
    <w:rsid w:val="00A15B2B"/>
    <w:rsid w:val="00A17353"/>
    <w:rsid w:val="00A20685"/>
    <w:rsid w:val="00A21369"/>
    <w:rsid w:val="00A228B8"/>
    <w:rsid w:val="00A25E2A"/>
    <w:rsid w:val="00A266B3"/>
    <w:rsid w:val="00A27FFB"/>
    <w:rsid w:val="00A34A51"/>
    <w:rsid w:val="00A35C82"/>
    <w:rsid w:val="00A3673B"/>
    <w:rsid w:val="00A37227"/>
    <w:rsid w:val="00A374B9"/>
    <w:rsid w:val="00A37F62"/>
    <w:rsid w:val="00A41ACF"/>
    <w:rsid w:val="00A41DFF"/>
    <w:rsid w:val="00A43ADF"/>
    <w:rsid w:val="00A44840"/>
    <w:rsid w:val="00A44A20"/>
    <w:rsid w:val="00A44CB9"/>
    <w:rsid w:val="00A451B6"/>
    <w:rsid w:val="00A46FD8"/>
    <w:rsid w:val="00A4780E"/>
    <w:rsid w:val="00A47A48"/>
    <w:rsid w:val="00A50FB0"/>
    <w:rsid w:val="00A51373"/>
    <w:rsid w:val="00A517FB"/>
    <w:rsid w:val="00A51876"/>
    <w:rsid w:val="00A51EE1"/>
    <w:rsid w:val="00A52227"/>
    <w:rsid w:val="00A53216"/>
    <w:rsid w:val="00A5366B"/>
    <w:rsid w:val="00A53D41"/>
    <w:rsid w:val="00A542C9"/>
    <w:rsid w:val="00A57576"/>
    <w:rsid w:val="00A6040A"/>
    <w:rsid w:val="00A60466"/>
    <w:rsid w:val="00A6073B"/>
    <w:rsid w:val="00A61918"/>
    <w:rsid w:val="00A62035"/>
    <w:rsid w:val="00A63338"/>
    <w:rsid w:val="00A64B54"/>
    <w:rsid w:val="00A64F26"/>
    <w:rsid w:val="00A66D3D"/>
    <w:rsid w:val="00A67873"/>
    <w:rsid w:val="00A70122"/>
    <w:rsid w:val="00A71C5A"/>
    <w:rsid w:val="00A73EB7"/>
    <w:rsid w:val="00A742B8"/>
    <w:rsid w:val="00A74D13"/>
    <w:rsid w:val="00A751CF"/>
    <w:rsid w:val="00A760C7"/>
    <w:rsid w:val="00A77FB6"/>
    <w:rsid w:val="00A80403"/>
    <w:rsid w:val="00A835EC"/>
    <w:rsid w:val="00A85BDF"/>
    <w:rsid w:val="00A8739F"/>
    <w:rsid w:val="00A9067D"/>
    <w:rsid w:val="00A90756"/>
    <w:rsid w:val="00A91452"/>
    <w:rsid w:val="00A91ED0"/>
    <w:rsid w:val="00A92A1F"/>
    <w:rsid w:val="00A92CD5"/>
    <w:rsid w:val="00A95A3E"/>
    <w:rsid w:val="00A963EB"/>
    <w:rsid w:val="00A96D2A"/>
    <w:rsid w:val="00AA0298"/>
    <w:rsid w:val="00AA03F8"/>
    <w:rsid w:val="00AA086C"/>
    <w:rsid w:val="00AA130A"/>
    <w:rsid w:val="00AA14F8"/>
    <w:rsid w:val="00AA17A7"/>
    <w:rsid w:val="00AA2281"/>
    <w:rsid w:val="00AA2B87"/>
    <w:rsid w:val="00AA3281"/>
    <w:rsid w:val="00AA389C"/>
    <w:rsid w:val="00AA6BB7"/>
    <w:rsid w:val="00AA6FCD"/>
    <w:rsid w:val="00AB1F24"/>
    <w:rsid w:val="00AB4765"/>
    <w:rsid w:val="00AB5577"/>
    <w:rsid w:val="00AB5F3D"/>
    <w:rsid w:val="00AB66EE"/>
    <w:rsid w:val="00AB6D23"/>
    <w:rsid w:val="00AB7297"/>
    <w:rsid w:val="00AB73AD"/>
    <w:rsid w:val="00AC0714"/>
    <w:rsid w:val="00AC0AD1"/>
    <w:rsid w:val="00AC2507"/>
    <w:rsid w:val="00AC3A35"/>
    <w:rsid w:val="00AC4B59"/>
    <w:rsid w:val="00AD0244"/>
    <w:rsid w:val="00AD0E72"/>
    <w:rsid w:val="00AD2854"/>
    <w:rsid w:val="00AD2B12"/>
    <w:rsid w:val="00AD7CEE"/>
    <w:rsid w:val="00AD7E3D"/>
    <w:rsid w:val="00AE5673"/>
    <w:rsid w:val="00AE72E3"/>
    <w:rsid w:val="00AF0218"/>
    <w:rsid w:val="00AF07EA"/>
    <w:rsid w:val="00AF09D6"/>
    <w:rsid w:val="00AF2F8A"/>
    <w:rsid w:val="00AF4438"/>
    <w:rsid w:val="00AF4EDF"/>
    <w:rsid w:val="00AF5221"/>
    <w:rsid w:val="00AF5CE4"/>
    <w:rsid w:val="00AF6E2E"/>
    <w:rsid w:val="00AF70F6"/>
    <w:rsid w:val="00AF735A"/>
    <w:rsid w:val="00B0112B"/>
    <w:rsid w:val="00B026BE"/>
    <w:rsid w:val="00B029A5"/>
    <w:rsid w:val="00B045F7"/>
    <w:rsid w:val="00B0469E"/>
    <w:rsid w:val="00B04C5C"/>
    <w:rsid w:val="00B05A94"/>
    <w:rsid w:val="00B06C94"/>
    <w:rsid w:val="00B072FB"/>
    <w:rsid w:val="00B10013"/>
    <w:rsid w:val="00B10528"/>
    <w:rsid w:val="00B11091"/>
    <w:rsid w:val="00B11B98"/>
    <w:rsid w:val="00B13A7D"/>
    <w:rsid w:val="00B143F7"/>
    <w:rsid w:val="00B14EBA"/>
    <w:rsid w:val="00B14F5E"/>
    <w:rsid w:val="00B1528D"/>
    <w:rsid w:val="00B15D97"/>
    <w:rsid w:val="00B2137C"/>
    <w:rsid w:val="00B24831"/>
    <w:rsid w:val="00B30BFD"/>
    <w:rsid w:val="00B310A3"/>
    <w:rsid w:val="00B31B35"/>
    <w:rsid w:val="00B320FD"/>
    <w:rsid w:val="00B33AC3"/>
    <w:rsid w:val="00B41252"/>
    <w:rsid w:val="00B41415"/>
    <w:rsid w:val="00B419F6"/>
    <w:rsid w:val="00B41B17"/>
    <w:rsid w:val="00B42210"/>
    <w:rsid w:val="00B43EDF"/>
    <w:rsid w:val="00B445A2"/>
    <w:rsid w:val="00B45266"/>
    <w:rsid w:val="00B45740"/>
    <w:rsid w:val="00B50612"/>
    <w:rsid w:val="00B529FC"/>
    <w:rsid w:val="00B5560F"/>
    <w:rsid w:val="00B56F29"/>
    <w:rsid w:val="00B6070A"/>
    <w:rsid w:val="00B60FEF"/>
    <w:rsid w:val="00B629D4"/>
    <w:rsid w:val="00B64B7C"/>
    <w:rsid w:val="00B666B7"/>
    <w:rsid w:val="00B6722A"/>
    <w:rsid w:val="00B6748C"/>
    <w:rsid w:val="00B7035B"/>
    <w:rsid w:val="00B74CA8"/>
    <w:rsid w:val="00B75DD0"/>
    <w:rsid w:val="00B76311"/>
    <w:rsid w:val="00B76B09"/>
    <w:rsid w:val="00B80084"/>
    <w:rsid w:val="00B8105D"/>
    <w:rsid w:val="00B84C56"/>
    <w:rsid w:val="00B8627D"/>
    <w:rsid w:val="00B8688C"/>
    <w:rsid w:val="00B91084"/>
    <w:rsid w:val="00B917C3"/>
    <w:rsid w:val="00B94ABF"/>
    <w:rsid w:val="00B9509B"/>
    <w:rsid w:val="00B95AB9"/>
    <w:rsid w:val="00B95B3E"/>
    <w:rsid w:val="00BA04C9"/>
    <w:rsid w:val="00BA0B8B"/>
    <w:rsid w:val="00BA27D3"/>
    <w:rsid w:val="00BA440F"/>
    <w:rsid w:val="00BA48C4"/>
    <w:rsid w:val="00BA499F"/>
    <w:rsid w:val="00BA4CF7"/>
    <w:rsid w:val="00BA5B2C"/>
    <w:rsid w:val="00BA5BE8"/>
    <w:rsid w:val="00BB0461"/>
    <w:rsid w:val="00BB06A3"/>
    <w:rsid w:val="00BB4870"/>
    <w:rsid w:val="00BB4A1E"/>
    <w:rsid w:val="00BB6AE0"/>
    <w:rsid w:val="00BB7610"/>
    <w:rsid w:val="00BB7A7D"/>
    <w:rsid w:val="00BC0A13"/>
    <w:rsid w:val="00BC10F0"/>
    <w:rsid w:val="00BC174B"/>
    <w:rsid w:val="00BC2F11"/>
    <w:rsid w:val="00BC2FD0"/>
    <w:rsid w:val="00BC3AA0"/>
    <w:rsid w:val="00BC3EB0"/>
    <w:rsid w:val="00BC55E0"/>
    <w:rsid w:val="00BC5FFD"/>
    <w:rsid w:val="00BD0337"/>
    <w:rsid w:val="00BD03A1"/>
    <w:rsid w:val="00BD0DC8"/>
    <w:rsid w:val="00BD2FC3"/>
    <w:rsid w:val="00BD460C"/>
    <w:rsid w:val="00BD4C47"/>
    <w:rsid w:val="00BD65B9"/>
    <w:rsid w:val="00BE1DB2"/>
    <w:rsid w:val="00BE2A2F"/>
    <w:rsid w:val="00BE2D09"/>
    <w:rsid w:val="00BE37E7"/>
    <w:rsid w:val="00BE5967"/>
    <w:rsid w:val="00BE7423"/>
    <w:rsid w:val="00BF1852"/>
    <w:rsid w:val="00BF20E8"/>
    <w:rsid w:val="00C01213"/>
    <w:rsid w:val="00C0453F"/>
    <w:rsid w:val="00C05751"/>
    <w:rsid w:val="00C0618A"/>
    <w:rsid w:val="00C0667E"/>
    <w:rsid w:val="00C078CA"/>
    <w:rsid w:val="00C11177"/>
    <w:rsid w:val="00C117B8"/>
    <w:rsid w:val="00C155DC"/>
    <w:rsid w:val="00C20C46"/>
    <w:rsid w:val="00C20F43"/>
    <w:rsid w:val="00C2558B"/>
    <w:rsid w:val="00C31BB5"/>
    <w:rsid w:val="00C32061"/>
    <w:rsid w:val="00C3212A"/>
    <w:rsid w:val="00C32450"/>
    <w:rsid w:val="00C32FA7"/>
    <w:rsid w:val="00C33EC2"/>
    <w:rsid w:val="00C346E8"/>
    <w:rsid w:val="00C354F0"/>
    <w:rsid w:val="00C3742D"/>
    <w:rsid w:val="00C406A2"/>
    <w:rsid w:val="00C40D5D"/>
    <w:rsid w:val="00C42F5F"/>
    <w:rsid w:val="00C432AE"/>
    <w:rsid w:val="00C437A8"/>
    <w:rsid w:val="00C45CAF"/>
    <w:rsid w:val="00C45EEC"/>
    <w:rsid w:val="00C470BA"/>
    <w:rsid w:val="00C47D54"/>
    <w:rsid w:val="00C50C03"/>
    <w:rsid w:val="00C524E7"/>
    <w:rsid w:val="00C5439B"/>
    <w:rsid w:val="00C54DBD"/>
    <w:rsid w:val="00C569C9"/>
    <w:rsid w:val="00C57B1B"/>
    <w:rsid w:val="00C61A33"/>
    <w:rsid w:val="00C6313D"/>
    <w:rsid w:val="00C6470E"/>
    <w:rsid w:val="00C654B5"/>
    <w:rsid w:val="00C66BA3"/>
    <w:rsid w:val="00C6719F"/>
    <w:rsid w:val="00C7166B"/>
    <w:rsid w:val="00C716FD"/>
    <w:rsid w:val="00C7282C"/>
    <w:rsid w:val="00C72B2C"/>
    <w:rsid w:val="00C72FCA"/>
    <w:rsid w:val="00C73CD4"/>
    <w:rsid w:val="00C74A90"/>
    <w:rsid w:val="00C761FD"/>
    <w:rsid w:val="00C768FD"/>
    <w:rsid w:val="00C77024"/>
    <w:rsid w:val="00C779A3"/>
    <w:rsid w:val="00C80D90"/>
    <w:rsid w:val="00C81ED4"/>
    <w:rsid w:val="00C8230C"/>
    <w:rsid w:val="00C84218"/>
    <w:rsid w:val="00C8468B"/>
    <w:rsid w:val="00C86EFE"/>
    <w:rsid w:val="00C90998"/>
    <w:rsid w:val="00C92329"/>
    <w:rsid w:val="00C94282"/>
    <w:rsid w:val="00C94E7E"/>
    <w:rsid w:val="00C9581C"/>
    <w:rsid w:val="00C95D3A"/>
    <w:rsid w:val="00C96269"/>
    <w:rsid w:val="00C97AED"/>
    <w:rsid w:val="00CA03A1"/>
    <w:rsid w:val="00CA0617"/>
    <w:rsid w:val="00CA13A2"/>
    <w:rsid w:val="00CA27D9"/>
    <w:rsid w:val="00CA2F6E"/>
    <w:rsid w:val="00CA3BFB"/>
    <w:rsid w:val="00CA4471"/>
    <w:rsid w:val="00CA675B"/>
    <w:rsid w:val="00CA6799"/>
    <w:rsid w:val="00CA74D8"/>
    <w:rsid w:val="00CB0057"/>
    <w:rsid w:val="00CB07E6"/>
    <w:rsid w:val="00CB0B1E"/>
    <w:rsid w:val="00CB0FC9"/>
    <w:rsid w:val="00CB5AFD"/>
    <w:rsid w:val="00CB67FC"/>
    <w:rsid w:val="00CB7766"/>
    <w:rsid w:val="00CC1DBA"/>
    <w:rsid w:val="00CC5CB6"/>
    <w:rsid w:val="00CC636C"/>
    <w:rsid w:val="00CD0D0C"/>
    <w:rsid w:val="00CD3844"/>
    <w:rsid w:val="00CD407A"/>
    <w:rsid w:val="00CD4F24"/>
    <w:rsid w:val="00CD6574"/>
    <w:rsid w:val="00CD66CC"/>
    <w:rsid w:val="00CD6CF7"/>
    <w:rsid w:val="00CD7382"/>
    <w:rsid w:val="00CE0C15"/>
    <w:rsid w:val="00CE0CFF"/>
    <w:rsid w:val="00CE1092"/>
    <w:rsid w:val="00CE15F9"/>
    <w:rsid w:val="00CE26AB"/>
    <w:rsid w:val="00CE2EF5"/>
    <w:rsid w:val="00CE2F53"/>
    <w:rsid w:val="00CE3261"/>
    <w:rsid w:val="00CE4CD8"/>
    <w:rsid w:val="00CE5177"/>
    <w:rsid w:val="00CE6146"/>
    <w:rsid w:val="00CE74CD"/>
    <w:rsid w:val="00CF03AB"/>
    <w:rsid w:val="00CF0DE5"/>
    <w:rsid w:val="00CF0E03"/>
    <w:rsid w:val="00CF3DD8"/>
    <w:rsid w:val="00CF45DD"/>
    <w:rsid w:val="00CF4906"/>
    <w:rsid w:val="00CF74A1"/>
    <w:rsid w:val="00CF7668"/>
    <w:rsid w:val="00D0108F"/>
    <w:rsid w:val="00D023E7"/>
    <w:rsid w:val="00D0313A"/>
    <w:rsid w:val="00D0314E"/>
    <w:rsid w:val="00D0406D"/>
    <w:rsid w:val="00D05AA5"/>
    <w:rsid w:val="00D05B08"/>
    <w:rsid w:val="00D06C1D"/>
    <w:rsid w:val="00D071FB"/>
    <w:rsid w:val="00D11954"/>
    <w:rsid w:val="00D15122"/>
    <w:rsid w:val="00D164A8"/>
    <w:rsid w:val="00D201EA"/>
    <w:rsid w:val="00D23489"/>
    <w:rsid w:val="00D2495E"/>
    <w:rsid w:val="00D31D51"/>
    <w:rsid w:val="00D320D2"/>
    <w:rsid w:val="00D331C3"/>
    <w:rsid w:val="00D332C0"/>
    <w:rsid w:val="00D34675"/>
    <w:rsid w:val="00D40F66"/>
    <w:rsid w:val="00D43795"/>
    <w:rsid w:val="00D4616C"/>
    <w:rsid w:val="00D473FB"/>
    <w:rsid w:val="00D5145A"/>
    <w:rsid w:val="00D524A6"/>
    <w:rsid w:val="00D52CA0"/>
    <w:rsid w:val="00D5347D"/>
    <w:rsid w:val="00D5453A"/>
    <w:rsid w:val="00D54AFC"/>
    <w:rsid w:val="00D556BA"/>
    <w:rsid w:val="00D56C11"/>
    <w:rsid w:val="00D57CF0"/>
    <w:rsid w:val="00D60A91"/>
    <w:rsid w:val="00D60B10"/>
    <w:rsid w:val="00D62090"/>
    <w:rsid w:val="00D642BD"/>
    <w:rsid w:val="00D64A13"/>
    <w:rsid w:val="00D67DAC"/>
    <w:rsid w:val="00D733FE"/>
    <w:rsid w:val="00D81794"/>
    <w:rsid w:val="00D8288C"/>
    <w:rsid w:val="00D829DB"/>
    <w:rsid w:val="00D835C3"/>
    <w:rsid w:val="00D858DF"/>
    <w:rsid w:val="00D87599"/>
    <w:rsid w:val="00D9182C"/>
    <w:rsid w:val="00D93BBF"/>
    <w:rsid w:val="00D95275"/>
    <w:rsid w:val="00D95309"/>
    <w:rsid w:val="00D956C7"/>
    <w:rsid w:val="00D96487"/>
    <w:rsid w:val="00D970C2"/>
    <w:rsid w:val="00DA304B"/>
    <w:rsid w:val="00DA3997"/>
    <w:rsid w:val="00DA4BC7"/>
    <w:rsid w:val="00DA4C31"/>
    <w:rsid w:val="00DB2E71"/>
    <w:rsid w:val="00DB2FE5"/>
    <w:rsid w:val="00DB4876"/>
    <w:rsid w:val="00DB4E13"/>
    <w:rsid w:val="00DB5B7E"/>
    <w:rsid w:val="00DB6D55"/>
    <w:rsid w:val="00DC059F"/>
    <w:rsid w:val="00DC0F0D"/>
    <w:rsid w:val="00DC1215"/>
    <w:rsid w:val="00DC229F"/>
    <w:rsid w:val="00DC3420"/>
    <w:rsid w:val="00DC4EEB"/>
    <w:rsid w:val="00DC61A4"/>
    <w:rsid w:val="00DD0A47"/>
    <w:rsid w:val="00DD1350"/>
    <w:rsid w:val="00DD2AB1"/>
    <w:rsid w:val="00DD31FB"/>
    <w:rsid w:val="00DD405B"/>
    <w:rsid w:val="00DD4501"/>
    <w:rsid w:val="00DD481F"/>
    <w:rsid w:val="00DE043A"/>
    <w:rsid w:val="00DE0A6E"/>
    <w:rsid w:val="00DE374C"/>
    <w:rsid w:val="00DE3A27"/>
    <w:rsid w:val="00DE475C"/>
    <w:rsid w:val="00DE510B"/>
    <w:rsid w:val="00DE6438"/>
    <w:rsid w:val="00DE7145"/>
    <w:rsid w:val="00DE71DB"/>
    <w:rsid w:val="00DE760C"/>
    <w:rsid w:val="00DE7D6B"/>
    <w:rsid w:val="00DF0C2D"/>
    <w:rsid w:val="00DF1199"/>
    <w:rsid w:val="00DF205F"/>
    <w:rsid w:val="00DF3692"/>
    <w:rsid w:val="00DF42A2"/>
    <w:rsid w:val="00DF47F4"/>
    <w:rsid w:val="00DF68A3"/>
    <w:rsid w:val="00DF77D0"/>
    <w:rsid w:val="00DF7806"/>
    <w:rsid w:val="00E00F7A"/>
    <w:rsid w:val="00E04F0D"/>
    <w:rsid w:val="00E07E25"/>
    <w:rsid w:val="00E108DE"/>
    <w:rsid w:val="00E207FE"/>
    <w:rsid w:val="00E21476"/>
    <w:rsid w:val="00E25283"/>
    <w:rsid w:val="00E25AE0"/>
    <w:rsid w:val="00E25F58"/>
    <w:rsid w:val="00E2606F"/>
    <w:rsid w:val="00E30954"/>
    <w:rsid w:val="00E30C21"/>
    <w:rsid w:val="00E314F8"/>
    <w:rsid w:val="00E32006"/>
    <w:rsid w:val="00E32C46"/>
    <w:rsid w:val="00E332AA"/>
    <w:rsid w:val="00E359F3"/>
    <w:rsid w:val="00E401C9"/>
    <w:rsid w:val="00E4120B"/>
    <w:rsid w:val="00E4402F"/>
    <w:rsid w:val="00E5034D"/>
    <w:rsid w:val="00E5096B"/>
    <w:rsid w:val="00E50DF4"/>
    <w:rsid w:val="00E51C23"/>
    <w:rsid w:val="00E55F06"/>
    <w:rsid w:val="00E561CA"/>
    <w:rsid w:val="00E62058"/>
    <w:rsid w:val="00E62096"/>
    <w:rsid w:val="00E641E4"/>
    <w:rsid w:val="00E65B60"/>
    <w:rsid w:val="00E672C5"/>
    <w:rsid w:val="00E67AB8"/>
    <w:rsid w:val="00E741E2"/>
    <w:rsid w:val="00E748B5"/>
    <w:rsid w:val="00E75DE1"/>
    <w:rsid w:val="00E769CF"/>
    <w:rsid w:val="00E77A52"/>
    <w:rsid w:val="00E77AD1"/>
    <w:rsid w:val="00E80032"/>
    <w:rsid w:val="00E829D0"/>
    <w:rsid w:val="00E82F25"/>
    <w:rsid w:val="00E83441"/>
    <w:rsid w:val="00E840BB"/>
    <w:rsid w:val="00E86B72"/>
    <w:rsid w:val="00E86D45"/>
    <w:rsid w:val="00E87639"/>
    <w:rsid w:val="00E877BA"/>
    <w:rsid w:val="00E87A62"/>
    <w:rsid w:val="00E9330E"/>
    <w:rsid w:val="00E93AAD"/>
    <w:rsid w:val="00E94619"/>
    <w:rsid w:val="00E9672B"/>
    <w:rsid w:val="00EA123D"/>
    <w:rsid w:val="00EA1DD9"/>
    <w:rsid w:val="00EA5B83"/>
    <w:rsid w:val="00EA63F4"/>
    <w:rsid w:val="00EA6945"/>
    <w:rsid w:val="00EA763C"/>
    <w:rsid w:val="00EB2A23"/>
    <w:rsid w:val="00EB3BFF"/>
    <w:rsid w:val="00EB5023"/>
    <w:rsid w:val="00EB5B3C"/>
    <w:rsid w:val="00EB6A51"/>
    <w:rsid w:val="00EB730B"/>
    <w:rsid w:val="00EB7862"/>
    <w:rsid w:val="00EC0AE1"/>
    <w:rsid w:val="00EC2659"/>
    <w:rsid w:val="00ED3465"/>
    <w:rsid w:val="00ED3EEE"/>
    <w:rsid w:val="00ED4E02"/>
    <w:rsid w:val="00ED79EB"/>
    <w:rsid w:val="00EE0BCA"/>
    <w:rsid w:val="00EE3409"/>
    <w:rsid w:val="00EE406B"/>
    <w:rsid w:val="00EE59C5"/>
    <w:rsid w:val="00EE63B5"/>
    <w:rsid w:val="00EF0410"/>
    <w:rsid w:val="00EF0559"/>
    <w:rsid w:val="00EF1C04"/>
    <w:rsid w:val="00EF297B"/>
    <w:rsid w:val="00EF3156"/>
    <w:rsid w:val="00EF616D"/>
    <w:rsid w:val="00EF6D86"/>
    <w:rsid w:val="00F0218C"/>
    <w:rsid w:val="00F0256F"/>
    <w:rsid w:val="00F02A2B"/>
    <w:rsid w:val="00F02D75"/>
    <w:rsid w:val="00F0771D"/>
    <w:rsid w:val="00F113D0"/>
    <w:rsid w:val="00F11CD5"/>
    <w:rsid w:val="00F12BFB"/>
    <w:rsid w:val="00F132F5"/>
    <w:rsid w:val="00F136EF"/>
    <w:rsid w:val="00F13762"/>
    <w:rsid w:val="00F14933"/>
    <w:rsid w:val="00F16FE5"/>
    <w:rsid w:val="00F221A0"/>
    <w:rsid w:val="00F22430"/>
    <w:rsid w:val="00F22E31"/>
    <w:rsid w:val="00F241FA"/>
    <w:rsid w:val="00F24CB4"/>
    <w:rsid w:val="00F2501F"/>
    <w:rsid w:val="00F264CA"/>
    <w:rsid w:val="00F26C42"/>
    <w:rsid w:val="00F276B9"/>
    <w:rsid w:val="00F30111"/>
    <w:rsid w:val="00F30FCA"/>
    <w:rsid w:val="00F333EA"/>
    <w:rsid w:val="00F34BAE"/>
    <w:rsid w:val="00F358A0"/>
    <w:rsid w:val="00F35E15"/>
    <w:rsid w:val="00F369B4"/>
    <w:rsid w:val="00F37093"/>
    <w:rsid w:val="00F41662"/>
    <w:rsid w:val="00F41DE2"/>
    <w:rsid w:val="00F4255F"/>
    <w:rsid w:val="00F45995"/>
    <w:rsid w:val="00F51ABC"/>
    <w:rsid w:val="00F52701"/>
    <w:rsid w:val="00F52AD1"/>
    <w:rsid w:val="00F557F4"/>
    <w:rsid w:val="00F55AE3"/>
    <w:rsid w:val="00F55DCE"/>
    <w:rsid w:val="00F60038"/>
    <w:rsid w:val="00F61528"/>
    <w:rsid w:val="00F64D9E"/>
    <w:rsid w:val="00F670A2"/>
    <w:rsid w:val="00F678D3"/>
    <w:rsid w:val="00F7025C"/>
    <w:rsid w:val="00F73426"/>
    <w:rsid w:val="00F73CCA"/>
    <w:rsid w:val="00F802ED"/>
    <w:rsid w:val="00F808A3"/>
    <w:rsid w:val="00F826FA"/>
    <w:rsid w:val="00F828BE"/>
    <w:rsid w:val="00F83CF3"/>
    <w:rsid w:val="00F842FA"/>
    <w:rsid w:val="00F84BAD"/>
    <w:rsid w:val="00F85508"/>
    <w:rsid w:val="00F86B16"/>
    <w:rsid w:val="00F91B54"/>
    <w:rsid w:val="00F929D5"/>
    <w:rsid w:val="00F93AAA"/>
    <w:rsid w:val="00F93D6B"/>
    <w:rsid w:val="00F94E76"/>
    <w:rsid w:val="00F94E83"/>
    <w:rsid w:val="00F951C6"/>
    <w:rsid w:val="00F95506"/>
    <w:rsid w:val="00F970BB"/>
    <w:rsid w:val="00F979A8"/>
    <w:rsid w:val="00FA0DCB"/>
    <w:rsid w:val="00FA2BE6"/>
    <w:rsid w:val="00FA4903"/>
    <w:rsid w:val="00FA5B01"/>
    <w:rsid w:val="00FA6D74"/>
    <w:rsid w:val="00FA6F53"/>
    <w:rsid w:val="00FA7ADA"/>
    <w:rsid w:val="00FB0A6E"/>
    <w:rsid w:val="00FB19BF"/>
    <w:rsid w:val="00FB2133"/>
    <w:rsid w:val="00FB2551"/>
    <w:rsid w:val="00FB2BB9"/>
    <w:rsid w:val="00FB389C"/>
    <w:rsid w:val="00FB60D5"/>
    <w:rsid w:val="00FB6AC2"/>
    <w:rsid w:val="00FB6E71"/>
    <w:rsid w:val="00FB7685"/>
    <w:rsid w:val="00FB7B2C"/>
    <w:rsid w:val="00FC00DA"/>
    <w:rsid w:val="00FC04B7"/>
    <w:rsid w:val="00FC0A5C"/>
    <w:rsid w:val="00FC5BB9"/>
    <w:rsid w:val="00FC7B86"/>
    <w:rsid w:val="00FD0134"/>
    <w:rsid w:val="00FD1522"/>
    <w:rsid w:val="00FD1BC0"/>
    <w:rsid w:val="00FD2876"/>
    <w:rsid w:val="00FD2981"/>
    <w:rsid w:val="00FD356E"/>
    <w:rsid w:val="00FD4179"/>
    <w:rsid w:val="00FD5438"/>
    <w:rsid w:val="00FD5BAE"/>
    <w:rsid w:val="00FD640F"/>
    <w:rsid w:val="00FD720B"/>
    <w:rsid w:val="00FE1157"/>
    <w:rsid w:val="00FE293F"/>
    <w:rsid w:val="00FE484D"/>
    <w:rsid w:val="00FE6CB4"/>
    <w:rsid w:val="00FF049A"/>
    <w:rsid w:val="00FF08DD"/>
    <w:rsid w:val="00FF12BD"/>
    <w:rsid w:val="00FF3872"/>
    <w:rsid w:val="00FF52AD"/>
    <w:rsid w:val="00FF54D6"/>
    <w:rsid w:val="00FF5AD4"/>
    <w:rsid w:val="00FF632B"/>
    <w:rsid w:val="00FF65EF"/>
    <w:rsid w:val="00FF6F2E"/>
    <w:rsid w:val="00FF7CB0"/>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5A1CDD0"/>
  <w15:chartTrackingRefBased/>
  <w15:docId w15:val="{E83183A6-975D-4395-BCD7-CD6704DC0C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unhideWhenUsed/>
    <w:rsid w:val="00A80403"/>
    <w:pPr>
      <w:widowControl w:val="0"/>
    </w:pPr>
    <w:rPr>
      <w:sz w:val="22"/>
      <w:szCs w:val="22"/>
    </w:rPr>
  </w:style>
  <w:style w:type="paragraph" w:styleId="Heading1">
    <w:name w:val="heading 1"/>
    <w:basedOn w:val="Normal"/>
    <w:uiPriority w:val="1"/>
    <w:qFormat/>
    <w:pPr>
      <w:ind w:left="684"/>
      <w:outlineLvl w:val="0"/>
    </w:pPr>
    <w:rPr>
      <w:rFonts w:ascii="Times New Roman" w:eastAsia="Times New Roman" w:hAnsi="Times New Roman"/>
      <w:b/>
      <w:b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uiPriority w:val="1"/>
    <w:qFormat/>
    <w:pPr>
      <w:ind w:left="118"/>
    </w:pPr>
    <w:rPr>
      <w:rFonts w:ascii="Times New Roman" w:eastAsia="Times New Roman" w:hAnsi="Times New Roman"/>
    </w:rPr>
  </w:style>
  <w:style w:type="paragraph" w:styleId="ListParagraph">
    <w:name w:val="List Paragraph"/>
    <w:basedOn w:val="Normal"/>
    <w:uiPriority w:val="34"/>
    <w:qFormat/>
  </w:style>
  <w:style w:type="paragraph" w:customStyle="1" w:styleId="TableParagraph">
    <w:name w:val="Table Paragraph"/>
    <w:basedOn w:val="Normal"/>
    <w:uiPriority w:val="1"/>
    <w:qFormat/>
  </w:style>
  <w:style w:type="paragraph" w:styleId="BalloonText">
    <w:name w:val="Balloon Text"/>
    <w:basedOn w:val="Normal"/>
    <w:link w:val="BalloonTextChar"/>
    <w:uiPriority w:val="99"/>
    <w:semiHidden/>
    <w:unhideWhenUsed/>
    <w:rsid w:val="00C50C03"/>
    <w:rPr>
      <w:rFonts w:ascii="Tahoma" w:hAnsi="Tahoma" w:cs="Tahoma"/>
      <w:sz w:val="16"/>
      <w:szCs w:val="16"/>
    </w:rPr>
  </w:style>
  <w:style w:type="character" w:customStyle="1" w:styleId="BalloonTextChar">
    <w:name w:val="Balloon Text Char"/>
    <w:link w:val="BalloonText"/>
    <w:uiPriority w:val="99"/>
    <w:semiHidden/>
    <w:rsid w:val="00C50C03"/>
    <w:rPr>
      <w:rFonts w:ascii="Tahoma" w:hAnsi="Tahoma" w:cs="Tahoma"/>
      <w:sz w:val="16"/>
      <w:szCs w:val="16"/>
    </w:rPr>
  </w:style>
  <w:style w:type="paragraph" w:styleId="Revision">
    <w:name w:val="Revision"/>
    <w:hidden/>
    <w:uiPriority w:val="99"/>
    <w:semiHidden/>
    <w:rsid w:val="00897DAB"/>
    <w:rPr>
      <w:sz w:val="22"/>
      <w:szCs w:val="22"/>
    </w:rPr>
  </w:style>
  <w:style w:type="paragraph" w:customStyle="1" w:styleId="Default">
    <w:name w:val="Default"/>
    <w:rsid w:val="00812D94"/>
    <w:pPr>
      <w:autoSpaceDE w:val="0"/>
      <w:autoSpaceDN w:val="0"/>
      <w:adjustRightInd w:val="0"/>
    </w:pPr>
    <w:rPr>
      <w:rFonts w:ascii="Times New Roman" w:hAnsi="Times New Roman"/>
      <w:color w:val="000000"/>
      <w:sz w:val="24"/>
      <w:szCs w:val="24"/>
    </w:rPr>
  </w:style>
  <w:style w:type="character" w:styleId="CommentReference">
    <w:name w:val="annotation reference"/>
    <w:uiPriority w:val="99"/>
    <w:semiHidden/>
    <w:unhideWhenUsed/>
    <w:rsid w:val="004708DE"/>
    <w:rPr>
      <w:sz w:val="16"/>
      <w:szCs w:val="16"/>
    </w:rPr>
  </w:style>
  <w:style w:type="paragraph" w:styleId="CommentText">
    <w:name w:val="annotation text"/>
    <w:basedOn w:val="Normal"/>
    <w:link w:val="CommentTextChar"/>
    <w:uiPriority w:val="99"/>
    <w:unhideWhenUsed/>
    <w:rsid w:val="004708DE"/>
    <w:rPr>
      <w:sz w:val="20"/>
      <w:szCs w:val="20"/>
    </w:rPr>
  </w:style>
  <w:style w:type="character" w:customStyle="1" w:styleId="CommentTextChar">
    <w:name w:val="Comment Text Char"/>
    <w:link w:val="CommentText"/>
    <w:uiPriority w:val="99"/>
    <w:rsid w:val="004708DE"/>
    <w:rPr>
      <w:sz w:val="20"/>
      <w:szCs w:val="20"/>
    </w:rPr>
  </w:style>
  <w:style w:type="paragraph" w:styleId="CommentSubject">
    <w:name w:val="annotation subject"/>
    <w:basedOn w:val="CommentText"/>
    <w:next w:val="CommentText"/>
    <w:link w:val="CommentSubjectChar"/>
    <w:uiPriority w:val="99"/>
    <w:semiHidden/>
    <w:unhideWhenUsed/>
    <w:rsid w:val="004708DE"/>
    <w:rPr>
      <w:b/>
      <w:bCs/>
    </w:rPr>
  </w:style>
  <w:style w:type="character" w:customStyle="1" w:styleId="CommentSubjectChar">
    <w:name w:val="Comment Subject Char"/>
    <w:link w:val="CommentSubject"/>
    <w:uiPriority w:val="99"/>
    <w:semiHidden/>
    <w:rsid w:val="004708DE"/>
    <w:rPr>
      <w:b/>
      <w:bCs/>
      <w:sz w:val="20"/>
      <w:szCs w:val="20"/>
    </w:rPr>
  </w:style>
  <w:style w:type="paragraph" w:customStyle="1" w:styleId="BodytextAgency">
    <w:name w:val="Body text (Agency)"/>
    <w:basedOn w:val="Normal"/>
    <w:link w:val="BodytextAgencyChar"/>
    <w:rsid w:val="00853E6B"/>
    <w:pPr>
      <w:widowControl/>
      <w:spacing w:after="140" w:line="280" w:lineRule="atLeast"/>
    </w:pPr>
    <w:rPr>
      <w:rFonts w:ascii="Verdana" w:eastAsia="Verdana" w:hAnsi="Verdana" w:cs="Verdana"/>
      <w:sz w:val="18"/>
      <w:szCs w:val="18"/>
      <w:lang w:val="en-GB" w:eastAsia="en-GB"/>
    </w:rPr>
  </w:style>
  <w:style w:type="character" w:customStyle="1" w:styleId="BodytextAgencyChar">
    <w:name w:val="Body text (Agency) Char"/>
    <w:link w:val="BodytextAgency"/>
    <w:rsid w:val="00853E6B"/>
    <w:rPr>
      <w:rFonts w:ascii="Verdana" w:eastAsia="Verdana" w:hAnsi="Verdana" w:cs="Verdana"/>
      <w:sz w:val="18"/>
      <w:szCs w:val="18"/>
      <w:lang w:val="en-GB" w:eastAsia="en-GB"/>
    </w:rPr>
  </w:style>
  <w:style w:type="paragraph" w:customStyle="1" w:styleId="TabletextrowsAgency">
    <w:name w:val="Table text rows (Agency)"/>
    <w:basedOn w:val="Normal"/>
    <w:rsid w:val="00853E6B"/>
    <w:pPr>
      <w:widowControl/>
      <w:spacing w:line="280" w:lineRule="exact"/>
    </w:pPr>
    <w:rPr>
      <w:rFonts w:ascii="Verdana" w:eastAsia="Times New Roman" w:hAnsi="Verdana" w:cs="Verdana"/>
      <w:sz w:val="18"/>
      <w:szCs w:val="18"/>
      <w:lang w:val="en-GB" w:eastAsia="zh-CN"/>
    </w:rPr>
  </w:style>
  <w:style w:type="table" w:styleId="TableGrid">
    <w:name w:val="Table Grid"/>
    <w:basedOn w:val="TableNormal"/>
    <w:uiPriority w:val="59"/>
    <w:rsid w:val="0062667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uiPriority w:val="1"/>
    <w:qFormat/>
    <w:rsid w:val="007421BE"/>
    <w:rPr>
      <w:sz w:val="22"/>
      <w:szCs w:val="22"/>
    </w:rPr>
  </w:style>
  <w:style w:type="paragraph" w:styleId="Footer">
    <w:name w:val="footer"/>
    <w:basedOn w:val="Header"/>
    <w:link w:val="FooterChar"/>
    <w:uiPriority w:val="99"/>
    <w:rsid w:val="00755DDA"/>
    <w:pPr>
      <w:widowControl/>
      <w:tabs>
        <w:tab w:val="clear" w:pos="4680"/>
        <w:tab w:val="clear" w:pos="9360"/>
        <w:tab w:val="center" w:pos="4435"/>
        <w:tab w:val="right" w:pos="8870"/>
      </w:tabs>
    </w:pPr>
    <w:rPr>
      <w:rFonts w:ascii="Times New Roman" w:eastAsia="Times New Roman" w:hAnsi="Times New Roman"/>
      <w:sz w:val="24"/>
      <w:szCs w:val="20"/>
      <w:lang w:val="en-GB"/>
    </w:rPr>
  </w:style>
  <w:style w:type="character" w:customStyle="1" w:styleId="FooterChar">
    <w:name w:val="Footer Char"/>
    <w:link w:val="Footer"/>
    <w:uiPriority w:val="99"/>
    <w:rsid w:val="00755DDA"/>
    <w:rPr>
      <w:rFonts w:ascii="Times New Roman" w:eastAsia="Times New Roman" w:hAnsi="Times New Roman" w:cs="Times New Roman"/>
      <w:sz w:val="24"/>
      <w:szCs w:val="20"/>
      <w:lang w:val="en-GB"/>
    </w:rPr>
  </w:style>
  <w:style w:type="paragraph" w:styleId="Header">
    <w:name w:val="header"/>
    <w:basedOn w:val="Normal"/>
    <w:link w:val="HeaderChar"/>
    <w:uiPriority w:val="99"/>
    <w:unhideWhenUsed/>
    <w:rsid w:val="00755DDA"/>
    <w:pPr>
      <w:tabs>
        <w:tab w:val="center" w:pos="4680"/>
        <w:tab w:val="right" w:pos="9360"/>
      </w:tabs>
    </w:pPr>
  </w:style>
  <w:style w:type="character" w:customStyle="1" w:styleId="HeaderChar">
    <w:name w:val="Header Char"/>
    <w:basedOn w:val="DefaultParagraphFont"/>
    <w:link w:val="Header"/>
    <w:uiPriority w:val="99"/>
    <w:rsid w:val="00755DDA"/>
  </w:style>
  <w:style w:type="paragraph" w:customStyle="1" w:styleId="TableText">
    <w:name w:val="TableText"/>
    <w:link w:val="TableTextChar"/>
    <w:rsid w:val="0069180D"/>
    <w:rPr>
      <w:rFonts w:ascii="Times New Roman" w:eastAsia="Times New Roman" w:hAnsi="Times New Roman" w:cs="Arial"/>
    </w:rPr>
  </w:style>
  <w:style w:type="character" w:customStyle="1" w:styleId="TableTextChar">
    <w:name w:val="TableText Char"/>
    <w:link w:val="TableText"/>
    <w:rsid w:val="0069180D"/>
    <w:rPr>
      <w:rFonts w:ascii="Times New Roman" w:eastAsia="Times New Roman" w:hAnsi="Times New Roman" w:cs="Arial"/>
      <w:sz w:val="20"/>
      <w:szCs w:val="20"/>
    </w:rPr>
  </w:style>
  <w:style w:type="character" w:styleId="Hyperlink">
    <w:name w:val="Hyperlink"/>
    <w:rsid w:val="00DF42A2"/>
    <w:rPr>
      <w:color w:val="0000FF"/>
      <w:u w:val="single"/>
    </w:rPr>
  </w:style>
  <w:style w:type="character" w:styleId="FollowedHyperlink">
    <w:name w:val="FollowedHyperlink"/>
    <w:uiPriority w:val="99"/>
    <w:semiHidden/>
    <w:unhideWhenUsed/>
    <w:rsid w:val="00DF42A2"/>
    <w:rPr>
      <w:color w:val="800080"/>
      <w:u w:val="single"/>
    </w:rPr>
  </w:style>
  <w:style w:type="paragraph" w:customStyle="1" w:styleId="4">
    <w:name w:val="4"/>
    <w:basedOn w:val="Normal"/>
    <w:next w:val="CommentText"/>
    <w:link w:val="MerknadstekstTegn"/>
    <w:uiPriority w:val="99"/>
    <w:unhideWhenUsed/>
    <w:rsid w:val="00572FA9"/>
    <w:rPr>
      <w:sz w:val="20"/>
      <w:szCs w:val="20"/>
    </w:rPr>
  </w:style>
  <w:style w:type="character" w:customStyle="1" w:styleId="MerknadstekstTegn">
    <w:name w:val="Merknadstekst Tegn"/>
    <w:link w:val="4"/>
    <w:uiPriority w:val="99"/>
    <w:rsid w:val="00572FA9"/>
  </w:style>
  <w:style w:type="character" w:customStyle="1" w:styleId="BodyTextChar">
    <w:name w:val="Body Text Char"/>
    <w:link w:val="BodyText"/>
    <w:uiPriority w:val="1"/>
    <w:rsid w:val="00185E97"/>
    <w:rPr>
      <w:rFonts w:ascii="Times New Roman" w:eastAsia="Times New Roman" w:hAnsi="Times New Roman"/>
      <w:sz w:val="22"/>
      <w:szCs w:val="22"/>
    </w:rPr>
  </w:style>
  <w:style w:type="paragraph" w:customStyle="1" w:styleId="3">
    <w:name w:val="3"/>
    <w:basedOn w:val="Normal"/>
    <w:next w:val="BodyText"/>
    <w:uiPriority w:val="1"/>
    <w:qFormat/>
    <w:rsid w:val="0097277E"/>
    <w:pPr>
      <w:ind w:left="118"/>
    </w:pPr>
    <w:rPr>
      <w:rFonts w:ascii="Times New Roman" w:eastAsia="Times New Roman" w:hAnsi="Times New Roman"/>
    </w:rPr>
  </w:style>
  <w:style w:type="character" w:customStyle="1" w:styleId="searchinsearch">
    <w:name w:val="searchinsearch"/>
    <w:rsid w:val="00A61918"/>
  </w:style>
  <w:style w:type="paragraph" w:customStyle="1" w:styleId="2">
    <w:name w:val="2"/>
    <w:rsid w:val="00D0314E"/>
    <w:pPr>
      <w:widowControl w:val="0"/>
    </w:pPr>
  </w:style>
  <w:style w:type="paragraph" w:customStyle="1" w:styleId="1">
    <w:name w:val="1"/>
    <w:basedOn w:val="Normal"/>
    <w:next w:val="CommentText"/>
    <w:uiPriority w:val="99"/>
    <w:unhideWhenUsed/>
    <w:rsid w:val="007E5A0A"/>
    <w:rPr>
      <w:sz w:val="20"/>
      <w:szCs w:val="20"/>
    </w:rPr>
  </w:style>
  <w:style w:type="paragraph" w:customStyle="1" w:styleId="a">
    <w:basedOn w:val="Normal"/>
    <w:next w:val="CommentText"/>
    <w:link w:val="MerknadstekstTegn1"/>
    <w:unhideWhenUsed/>
    <w:rsid w:val="00A80403"/>
    <w:rPr>
      <w:sz w:val="20"/>
      <w:szCs w:val="20"/>
    </w:rPr>
  </w:style>
  <w:style w:type="character" w:customStyle="1" w:styleId="MerknadstekstTegn1">
    <w:name w:val="Merknadstekst Tegn1"/>
    <w:link w:val="a"/>
    <w:rsid w:val="00511685"/>
  </w:style>
  <w:style w:type="character" w:customStyle="1" w:styleId="BrdtekstTegn">
    <w:name w:val="Brødtekst Tegn"/>
    <w:uiPriority w:val="1"/>
    <w:rsid w:val="00511685"/>
    <w:rPr>
      <w:rFonts w:ascii="Times New Roman" w:eastAsia="Times New Roman" w:hAnsi="Times New Roman"/>
      <w:sz w:val="22"/>
      <w:szCs w:val="22"/>
    </w:rPr>
  </w:style>
  <w:style w:type="paragraph" w:customStyle="1" w:styleId="a0">
    <w:basedOn w:val="Normal"/>
    <w:next w:val="CommentText"/>
    <w:unhideWhenUsed/>
    <w:rsid w:val="008C41AC"/>
    <w:rPr>
      <w:sz w:val="20"/>
      <w:szCs w:val="20"/>
    </w:rPr>
  </w:style>
  <w:style w:type="character" w:styleId="LineNumber">
    <w:name w:val="line number"/>
    <w:uiPriority w:val="99"/>
    <w:semiHidden/>
    <w:unhideWhenUsed/>
    <w:rsid w:val="004926E8"/>
  </w:style>
  <w:style w:type="character" w:styleId="Strong">
    <w:name w:val="Strong"/>
    <w:uiPriority w:val="22"/>
    <w:qFormat/>
    <w:rsid w:val="00BE5967"/>
    <w:rPr>
      <w:b/>
      <w:bCs/>
    </w:rPr>
  </w:style>
  <w:style w:type="character" w:styleId="UnresolvedMention">
    <w:name w:val="Unresolved Mention"/>
    <w:basedOn w:val="DefaultParagraphFont"/>
    <w:uiPriority w:val="99"/>
    <w:semiHidden/>
    <w:unhideWhenUsed/>
    <w:rsid w:val="00B14EB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7847180">
      <w:bodyDiv w:val="1"/>
      <w:marLeft w:val="0"/>
      <w:marRight w:val="0"/>
      <w:marTop w:val="0"/>
      <w:marBottom w:val="0"/>
      <w:divBdr>
        <w:top w:val="none" w:sz="0" w:space="0" w:color="auto"/>
        <w:left w:val="none" w:sz="0" w:space="0" w:color="auto"/>
        <w:bottom w:val="none" w:sz="0" w:space="0" w:color="auto"/>
        <w:right w:val="none" w:sz="0" w:space="0" w:color="auto"/>
      </w:divBdr>
    </w:div>
    <w:div w:id="910310220">
      <w:bodyDiv w:val="1"/>
      <w:marLeft w:val="0"/>
      <w:marRight w:val="0"/>
      <w:marTop w:val="0"/>
      <w:marBottom w:val="0"/>
      <w:divBdr>
        <w:top w:val="none" w:sz="0" w:space="0" w:color="auto"/>
        <w:left w:val="none" w:sz="0" w:space="0" w:color="auto"/>
        <w:bottom w:val="none" w:sz="0" w:space="0" w:color="auto"/>
        <w:right w:val="none" w:sz="0" w:space="0" w:color="auto"/>
      </w:divBdr>
    </w:div>
    <w:div w:id="1041518056">
      <w:bodyDiv w:val="1"/>
      <w:marLeft w:val="0"/>
      <w:marRight w:val="0"/>
      <w:marTop w:val="0"/>
      <w:marBottom w:val="0"/>
      <w:divBdr>
        <w:top w:val="none" w:sz="0" w:space="0" w:color="auto"/>
        <w:left w:val="none" w:sz="0" w:space="0" w:color="auto"/>
        <w:bottom w:val="none" w:sz="0" w:space="0" w:color="auto"/>
        <w:right w:val="none" w:sz="0" w:space="0" w:color="auto"/>
      </w:divBdr>
    </w:div>
    <w:div w:id="1060635262">
      <w:bodyDiv w:val="1"/>
      <w:marLeft w:val="0"/>
      <w:marRight w:val="0"/>
      <w:marTop w:val="0"/>
      <w:marBottom w:val="0"/>
      <w:divBdr>
        <w:top w:val="none" w:sz="0" w:space="0" w:color="auto"/>
        <w:left w:val="none" w:sz="0" w:space="0" w:color="auto"/>
        <w:bottom w:val="none" w:sz="0" w:space="0" w:color="auto"/>
        <w:right w:val="none" w:sz="0" w:space="0" w:color="auto"/>
      </w:divBdr>
    </w:div>
    <w:div w:id="1291132550">
      <w:bodyDiv w:val="1"/>
      <w:marLeft w:val="0"/>
      <w:marRight w:val="0"/>
      <w:marTop w:val="0"/>
      <w:marBottom w:val="0"/>
      <w:divBdr>
        <w:top w:val="none" w:sz="0" w:space="0" w:color="auto"/>
        <w:left w:val="none" w:sz="0" w:space="0" w:color="auto"/>
        <w:bottom w:val="none" w:sz="0" w:space="0" w:color="auto"/>
        <w:right w:val="none" w:sz="0" w:space="0" w:color="auto"/>
      </w:divBdr>
    </w:div>
    <w:div w:id="1552883919">
      <w:bodyDiv w:val="1"/>
      <w:marLeft w:val="0"/>
      <w:marRight w:val="0"/>
      <w:marTop w:val="0"/>
      <w:marBottom w:val="0"/>
      <w:divBdr>
        <w:top w:val="none" w:sz="0" w:space="0" w:color="auto"/>
        <w:left w:val="none" w:sz="0" w:space="0" w:color="auto"/>
        <w:bottom w:val="none" w:sz="0" w:space="0" w:color="auto"/>
        <w:right w:val="none" w:sz="0" w:space="0" w:color="auto"/>
      </w:divBdr>
    </w:div>
    <w:div w:id="1698582315">
      <w:bodyDiv w:val="1"/>
      <w:marLeft w:val="0"/>
      <w:marRight w:val="0"/>
      <w:marTop w:val="0"/>
      <w:marBottom w:val="0"/>
      <w:divBdr>
        <w:top w:val="none" w:sz="0" w:space="0" w:color="auto"/>
        <w:left w:val="none" w:sz="0" w:space="0" w:color="auto"/>
        <w:bottom w:val="none" w:sz="0" w:space="0" w:color="auto"/>
        <w:right w:val="none" w:sz="0" w:space="0" w:color="auto"/>
      </w:divBdr>
    </w:div>
    <w:div w:id="1734347718">
      <w:bodyDiv w:val="1"/>
      <w:marLeft w:val="0"/>
      <w:marRight w:val="0"/>
      <w:marTop w:val="0"/>
      <w:marBottom w:val="0"/>
      <w:divBdr>
        <w:top w:val="none" w:sz="0" w:space="0" w:color="auto"/>
        <w:left w:val="none" w:sz="0" w:space="0" w:color="auto"/>
        <w:bottom w:val="none" w:sz="0" w:space="0" w:color="auto"/>
        <w:right w:val="none" w:sz="0" w:space="0" w:color="auto"/>
      </w:divBdr>
    </w:div>
    <w:div w:id="1828129188">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hyperlink" Target="https://www.ema.europa.eu/documents/template-form/qrd-appendix-v-adverse-drug-reaction-reporting-details_en.docx" TargetMode="External"/><Relationship Id="rId13" Type="http://schemas.openxmlformats.org/officeDocument/2006/relationships/footer" Target="footer1.xml"/><Relationship Id="rId1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yperlink" Target="https://www.ema.europa.eu" TargetMode="Externa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theme" Target="theme/theme1.xml"/><Relationship Id="rId20"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www.ema.europa.eu/documents/template-form/qrd-appendix-v-adverse-drug-reaction-reporting-details_en.docx" TargetMode="External"/><Relationship Id="rId5" Type="http://schemas.openxmlformats.org/officeDocument/2006/relationships/webSettings" Target="webSettings.xml"/><Relationship Id="rId15" Type="http://schemas.microsoft.com/office/2011/relationships/people" Target="people.xml"/><Relationship Id="rId10" Type="http://schemas.openxmlformats.org/officeDocument/2006/relationships/hyperlink" Target="https://www.ema.europa.eu" TargetMode="External"/><Relationship Id="rId19"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yperlink" Target="https://www.ema.europa.eu" TargetMode="External"/><Relationship Id="rId14"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c2d78f7fb6ec1428ebf100f28f1aea0">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9273b6fbbfe5d54744714da2729ca39"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EMADOC-1700519818-2434532</_dlc_DocId>
    <_dlc_DocIdUrl xmlns="a034c160-bfb7-45f5-8632-2eb7e0508071">
      <Url>https://euema.sharepoint.com/sites/CRM/_layouts/15/DocIdRedir.aspx?ID=EMADOC-1700519818-2434532</Url>
      <Description>EMADOC-1700519818-2434532</Description>
    </_dlc_DocIdUrl>
  </documentManagement>
</p:properties>
</file>

<file path=customXml/itemProps1.xml><?xml version="1.0" encoding="utf-8"?>
<ds:datastoreItem xmlns:ds="http://schemas.openxmlformats.org/officeDocument/2006/customXml" ds:itemID="{404C0FDA-4933-4105-9825-3EDFD6B5823A}">
  <ds:schemaRefs>
    <ds:schemaRef ds:uri="http://schemas.openxmlformats.org/officeDocument/2006/bibliography"/>
  </ds:schemaRefs>
</ds:datastoreItem>
</file>

<file path=customXml/itemProps2.xml><?xml version="1.0" encoding="utf-8"?>
<ds:datastoreItem xmlns:ds="http://schemas.openxmlformats.org/officeDocument/2006/customXml" ds:itemID="{1C3E44CC-7C23-4F02-A8B2-C43F94C9F967}"/>
</file>

<file path=customXml/itemProps3.xml><?xml version="1.0" encoding="utf-8"?>
<ds:datastoreItem xmlns:ds="http://schemas.openxmlformats.org/officeDocument/2006/customXml" ds:itemID="{EFB03939-4F01-40FB-9F46-E108BF9D8964}"/>
</file>

<file path=customXml/itemProps4.xml><?xml version="1.0" encoding="utf-8"?>
<ds:datastoreItem xmlns:ds="http://schemas.openxmlformats.org/officeDocument/2006/customXml" ds:itemID="{13C0DCFF-6F2E-4127-925F-EDDC65A2E632}"/>
</file>

<file path=customXml/itemProps5.xml><?xml version="1.0" encoding="utf-8"?>
<ds:datastoreItem xmlns:ds="http://schemas.openxmlformats.org/officeDocument/2006/customXml" ds:itemID="{1766652D-AB78-48BF-B7F0-B21B7C91AE46}"/>
</file>

<file path=docMetadata/LabelInfo.xml><?xml version="1.0" encoding="utf-8"?>
<clbl:labelList xmlns:clbl="http://schemas.microsoft.com/office/2020/mipLabelMetadata">
  <clbl:label id="{defa4170-0d19-0005-0004-bc88714345d2}" enabled="1" method="Standard" siteId="{5fbc2afc-b6e7-49ed-a6cf-ea49a27f7c12}"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74</Pages>
  <Words>23522</Words>
  <Characters>151958</Characters>
  <Application>Microsoft Office Word</Application>
  <DocSecurity>0</DocSecurity>
  <Lines>2532</Lines>
  <Paragraphs>1193</Paragraphs>
  <ScaleCrop>false</ScaleCrop>
  <Company/>
  <LinksUpToDate>false</LinksUpToDate>
  <CharactersWithSpaces>174287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Mina, Christine</cp:lastModifiedBy>
  <cp:revision>2</cp:revision>
  <dcterms:created xsi:type="dcterms:W3CDTF">2025-07-31T11:50:00Z</dcterms:created>
  <dcterms:modified xsi:type="dcterms:W3CDTF">2025-07-31T11:50:00Z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159cae4c-6b99-421e-8ec4-5ad8ee11efe8</vt:lpwstr>
  </property>
</Properties>
</file>