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er2.xml" ContentType="application/vnd.openxmlformats-officedocument.wordprocessingml.footer+xml"/>
  <Override PartName="/word/footnotes.xml" ContentType="application/vnd.openxmlformats-officedocument.wordprocessingml.footnotes+xml"/>
  <Override PartName="/word/footer1.xml" ContentType="application/vnd.openxmlformats-officedocument.wordprocessingml.footer+xml"/>
  <Override PartName="/word/endnotes.xml" ContentType="application/vnd.openxmlformats-officedocument.wordprocessingml.endnotes+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webSettings.xml" ContentType="application/vnd.openxmlformats-officedocument.wordprocessingml.webSettings+xml"/>
  <Override PartName="/word/fontTable.xml" ContentType="application/vnd.openxmlformats-officedocument.wordprocessingml.fontTable+xml"/>
  <Override PartName="/word/numbering.xml" ContentType="application/vnd.openxmlformats-officedocument.wordprocessingml.number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people.xml" ContentType="application/vnd.openxmlformats-officedocument.wordprocessingml.people+xml"/>
  <Override PartName="/word/styles.xml" ContentType="application/vnd.openxmlformats-officedocument.wordprocessingml.styles+xml"/>
  <Override PartName="/customXml/itemProps2.xml" ContentType="application/vnd.openxmlformats-officedocument.customXmlProperties+xml"/>
  <Override PartName="/docMetadata/LabelInfo.xml" ContentType="application/vnd.ms-office.classificationlabel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5C38DEC" w14:textId="77777777" w:rsidR="00426D02" w:rsidRPr="00123B44" w:rsidRDefault="00426D02" w:rsidP="00426D02">
      <w:pPr>
        <w:widowControl w:val="0"/>
        <w:pBdr>
          <w:top w:val="single" w:sz="4" w:space="1" w:color="auto"/>
          <w:left w:val="single" w:sz="4" w:space="4" w:color="auto"/>
          <w:bottom w:val="single" w:sz="4" w:space="1" w:color="auto"/>
          <w:right w:val="single" w:sz="4" w:space="4" w:color="auto"/>
        </w:pBdr>
        <w:tabs>
          <w:tab w:val="clear" w:pos="567"/>
        </w:tabs>
      </w:pPr>
      <w:r w:rsidRPr="00123B44">
        <w:t>See dokument on ravimi Enerzair Breezhaler heakskiidetud ravimiteave, milles kuvatakse märgituna pärast eelmist menetlust (EMA/VR/0000289953) tehtud muudatused, mis mõjutavad ravimiteavet.</w:t>
      </w:r>
    </w:p>
    <w:p w14:paraId="4A2870B9" w14:textId="77777777" w:rsidR="00426D02" w:rsidRPr="00123B44" w:rsidRDefault="00426D02" w:rsidP="00426D02">
      <w:pPr>
        <w:widowControl w:val="0"/>
        <w:pBdr>
          <w:top w:val="single" w:sz="4" w:space="1" w:color="auto"/>
          <w:left w:val="single" w:sz="4" w:space="4" w:color="auto"/>
          <w:bottom w:val="single" w:sz="4" w:space="1" w:color="auto"/>
          <w:right w:val="single" w:sz="4" w:space="4" w:color="auto"/>
        </w:pBdr>
        <w:tabs>
          <w:tab w:val="clear" w:pos="567"/>
        </w:tabs>
      </w:pPr>
    </w:p>
    <w:p w14:paraId="69BD172A" w14:textId="0C7948D2" w:rsidR="00B84FD6" w:rsidRPr="00EE1B77" w:rsidRDefault="00426D02" w:rsidP="00426D02">
      <w:pPr>
        <w:pBdr>
          <w:top w:val="single" w:sz="4" w:space="1" w:color="auto"/>
          <w:left w:val="single" w:sz="4" w:space="4" w:color="auto"/>
          <w:bottom w:val="single" w:sz="4" w:space="1" w:color="auto"/>
          <w:right w:val="single" w:sz="4" w:space="4" w:color="auto"/>
        </w:pBdr>
        <w:tabs>
          <w:tab w:val="clear" w:pos="567"/>
        </w:tabs>
        <w:spacing w:line="240" w:lineRule="auto"/>
        <w:rPr>
          <w:szCs w:val="22"/>
          <w:lang w:val="et-EE"/>
        </w:rPr>
      </w:pPr>
      <w:r w:rsidRPr="00123B44">
        <w:t xml:space="preserve">Lisateave on Euroopa Ravimiameti veebilehel: </w:t>
      </w:r>
      <w:hyperlink r:id="rId9" w:history="1">
        <w:r w:rsidRPr="00123B44">
          <w:rPr>
            <w:rStyle w:val="Hyperlink"/>
          </w:rPr>
          <w:t>https://www.ema.europa.eu/en/medicines/human/EPAR/enerzair</w:t>
        </w:r>
        <w:r w:rsidRPr="00123B44">
          <w:rPr>
            <w:rStyle w:val="Hyperlink"/>
            <w:lang w:val="de-CH"/>
          </w:rPr>
          <w:t>-</w:t>
        </w:r>
        <w:r w:rsidRPr="00123B44">
          <w:rPr>
            <w:rStyle w:val="Hyperlink"/>
          </w:rPr>
          <w:t>breezhaler</w:t>
        </w:r>
      </w:hyperlink>
    </w:p>
    <w:p w14:paraId="162E9CF2" w14:textId="77777777" w:rsidR="00B84FD6" w:rsidRPr="00EE1B77" w:rsidRDefault="00B84FD6" w:rsidP="00251B78">
      <w:pPr>
        <w:tabs>
          <w:tab w:val="clear" w:pos="567"/>
        </w:tabs>
        <w:spacing w:line="240" w:lineRule="auto"/>
        <w:rPr>
          <w:szCs w:val="22"/>
          <w:lang w:val="et-EE"/>
        </w:rPr>
      </w:pPr>
    </w:p>
    <w:p w14:paraId="1547BEF7" w14:textId="77777777" w:rsidR="00B84FD6" w:rsidRPr="00EE1B77" w:rsidRDefault="00B84FD6" w:rsidP="00251B78">
      <w:pPr>
        <w:tabs>
          <w:tab w:val="clear" w:pos="567"/>
        </w:tabs>
        <w:spacing w:line="240" w:lineRule="auto"/>
        <w:rPr>
          <w:szCs w:val="22"/>
          <w:lang w:val="et-EE"/>
        </w:rPr>
      </w:pPr>
    </w:p>
    <w:p w14:paraId="7C75D568" w14:textId="77777777" w:rsidR="00B84FD6" w:rsidRPr="00EE1B77" w:rsidRDefault="00B84FD6" w:rsidP="00251B78">
      <w:pPr>
        <w:tabs>
          <w:tab w:val="clear" w:pos="567"/>
        </w:tabs>
        <w:spacing w:line="240" w:lineRule="auto"/>
        <w:rPr>
          <w:szCs w:val="22"/>
          <w:lang w:val="et-EE"/>
        </w:rPr>
      </w:pPr>
    </w:p>
    <w:p w14:paraId="4F88E227" w14:textId="77777777" w:rsidR="00B84FD6" w:rsidRPr="00EE1B77" w:rsidRDefault="00B84FD6" w:rsidP="00251B78">
      <w:pPr>
        <w:tabs>
          <w:tab w:val="clear" w:pos="567"/>
        </w:tabs>
        <w:spacing w:line="240" w:lineRule="auto"/>
        <w:rPr>
          <w:szCs w:val="22"/>
          <w:lang w:val="et-EE"/>
        </w:rPr>
      </w:pPr>
    </w:p>
    <w:p w14:paraId="5158D73F" w14:textId="77777777" w:rsidR="00B84FD6" w:rsidRPr="00EE1B77" w:rsidRDefault="00B84FD6" w:rsidP="00251B78">
      <w:pPr>
        <w:tabs>
          <w:tab w:val="clear" w:pos="567"/>
        </w:tabs>
        <w:spacing w:line="240" w:lineRule="auto"/>
        <w:rPr>
          <w:szCs w:val="22"/>
          <w:lang w:val="et-EE"/>
        </w:rPr>
      </w:pPr>
    </w:p>
    <w:p w14:paraId="58466700" w14:textId="77777777" w:rsidR="00B84FD6" w:rsidRPr="00EE1B77" w:rsidRDefault="00B84FD6" w:rsidP="00251B78">
      <w:pPr>
        <w:tabs>
          <w:tab w:val="clear" w:pos="567"/>
        </w:tabs>
        <w:spacing w:line="240" w:lineRule="auto"/>
        <w:rPr>
          <w:szCs w:val="22"/>
          <w:lang w:val="et-EE"/>
        </w:rPr>
      </w:pPr>
    </w:p>
    <w:p w14:paraId="1FEA400C" w14:textId="77777777" w:rsidR="00B84FD6" w:rsidRPr="00EE1B77" w:rsidRDefault="00B84FD6" w:rsidP="00251B78">
      <w:pPr>
        <w:tabs>
          <w:tab w:val="clear" w:pos="567"/>
        </w:tabs>
        <w:spacing w:line="240" w:lineRule="auto"/>
        <w:rPr>
          <w:szCs w:val="22"/>
          <w:lang w:val="et-EE"/>
        </w:rPr>
      </w:pPr>
    </w:p>
    <w:p w14:paraId="78A7C60D" w14:textId="77777777" w:rsidR="00B84FD6" w:rsidRPr="00EE1B77" w:rsidRDefault="00B84FD6" w:rsidP="00251B78">
      <w:pPr>
        <w:tabs>
          <w:tab w:val="clear" w:pos="567"/>
        </w:tabs>
        <w:spacing w:line="240" w:lineRule="auto"/>
        <w:rPr>
          <w:szCs w:val="22"/>
          <w:lang w:val="et-EE"/>
        </w:rPr>
      </w:pPr>
    </w:p>
    <w:p w14:paraId="5765DBAE" w14:textId="77777777" w:rsidR="00B84FD6" w:rsidRPr="00EE1B77" w:rsidRDefault="00B84FD6" w:rsidP="00251B78">
      <w:pPr>
        <w:tabs>
          <w:tab w:val="clear" w:pos="567"/>
        </w:tabs>
        <w:spacing w:line="240" w:lineRule="auto"/>
        <w:rPr>
          <w:szCs w:val="22"/>
          <w:lang w:val="et-EE"/>
        </w:rPr>
      </w:pPr>
    </w:p>
    <w:p w14:paraId="79A97EE5" w14:textId="77777777" w:rsidR="00B84FD6" w:rsidRPr="00EE1B77" w:rsidRDefault="00B84FD6" w:rsidP="00251B78">
      <w:pPr>
        <w:tabs>
          <w:tab w:val="clear" w:pos="567"/>
        </w:tabs>
        <w:spacing w:line="240" w:lineRule="auto"/>
        <w:rPr>
          <w:szCs w:val="22"/>
          <w:lang w:val="et-EE"/>
        </w:rPr>
      </w:pPr>
    </w:p>
    <w:p w14:paraId="76760B7A" w14:textId="77777777" w:rsidR="00B84FD6" w:rsidRPr="00EE1B77" w:rsidRDefault="00B84FD6" w:rsidP="00251B78">
      <w:pPr>
        <w:tabs>
          <w:tab w:val="clear" w:pos="567"/>
        </w:tabs>
        <w:spacing w:line="240" w:lineRule="auto"/>
        <w:rPr>
          <w:szCs w:val="22"/>
          <w:lang w:val="et-EE"/>
        </w:rPr>
      </w:pPr>
    </w:p>
    <w:p w14:paraId="29A343EE" w14:textId="77777777" w:rsidR="00B84FD6" w:rsidRPr="00EE1B77" w:rsidRDefault="00B84FD6" w:rsidP="00251B78">
      <w:pPr>
        <w:tabs>
          <w:tab w:val="clear" w:pos="567"/>
        </w:tabs>
        <w:spacing w:line="240" w:lineRule="auto"/>
        <w:rPr>
          <w:szCs w:val="22"/>
          <w:lang w:val="et-EE"/>
        </w:rPr>
      </w:pPr>
    </w:p>
    <w:p w14:paraId="7771B7A2" w14:textId="77777777" w:rsidR="00B84FD6" w:rsidRPr="00EE1B77" w:rsidRDefault="00B84FD6" w:rsidP="00251B78">
      <w:pPr>
        <w:tabs>
          <w:tab w:val="clear" w:pos="567"/>
        </w:tabs>
        <w:spacing w:line="240" w:lineRule="auto"/>
        <w:rPr>
          <w:szCs w:val="22"/>
          <w:lang w:val="et-EE"/>
        </w:rPr>
      </w:pPr>
    </w:p>
    <w:p w14:paraId="609EA834" w14:textId="77777777" w:rsidR="00B84FD6" w:rsidRPr="00EE1B77" w:rsidRDefault="00B84FD6" w:rsidP="00251B78">
      <w:pPr>
        <w:tabs>
          <w:tab w:val="clear" w:pos="567"/>
        </w:tabs>
        <w:spacing w:line="240" w:lineRule="auto"/>
        <w:rPr>
          <w:szCs w:val="22"/>
          <w:lang w:val="et-EE"/>
        </w:rPr>
      </w:pPr>
    </w:p>
    <w:p w14:paraId="41A7B186" w14:textId="77777777" w:rsidR="00B84FD6" w:rsidRPr="00EE1B77" w:rsidRDefault="00B84FD6" w:rsidP="00251B78">
      <w:pPr>
        <w:tabs>
          <w:tab w:val="clear" w:pos="567"/>
        </w:tabs>
        <w:spacing w:line="240" w:lineRule="auto"/>
        <w:rPr>
          <w:szCs w:val="22"/>
          <w:lang w:val="et-EE"/>
        </w:rPr>
      </w:pPr>
    </w:p>
    <w:p w14:paraId="59524B54" w14:textId="77777777" w:rsidR="00B84FD6" w:rsidRPr="00EE1B77" w:rsidRDefault="00B84FD6" w:rsidP="00251B78">
      <w:pPr>
        <w:tabs>
          <w:tab w:val="clear" w:pos="567"/>
        </w:tabs>
        <w:spacing w:line="240" w:lineRule="auto"/>
        <w:rPr>
          <w:szCs w:val="22"/>
          <w:lang w:val="et-EE"/>
        </w:rPr>
      </w:pPr>
    </w:p>
    <w:p w14:paraId="4520B3B3" w14:textId="77777777" w:rsidR="00B84FD6" w:rsidRPr="00EE1B77" w:rsidRDefault="00B84FD6" w:rsidP="00251B78">
      <w:pPr>
        <w:tabs>
          <w:tab w:val="clear" w:pos="567"/>
        </w:tabs>
        <w:spacing w:line="240" w:lineRule="auto"/>
        <w:rPr>
          <w:szCs w:val="22"/>
          <w:lang w:val="et-EE"/>
        </w:rPr>
      </w:pPr>
    </w:p>
    <w:p w14:paraId="129AC03C" w14:textId="77777777" w:rsidR="00B84FD6" w:rsidRPr="00EE1B77" w:rsidRDefault="00B84FD6" w:rsidP="00251B78">
      <w:pPr>
        <w:tabs>
          <w:tab w:val="clear" w:pos="567"/>
        </w:tabs>
        <w:spacing w:line="240" w:lineRule="auto"/>
        <w:rPr>
          <w:szCs w:val="22"/>
          <w:lang w:val="et-EE"/>
        </w:rPr>
      </w:pPr>
    </w:p>
    <w:p w14:paraId="7B78A116" w14:textId="7C60B9D2" w:rsidR="00B84FD6" w:rsidRPr="00532C47" w:rsidRDefault="00AF64F4" w:rsidP="00251B78">
      <w:pPr>
        <w:tabs>
          <w:tab w:val="clear" w:pos="567"/>
        </w:tabs>
        <w:spacing w:line="240" w:lineRule="auto"/>
        <w:jc w:val="center"/>
        <w:rPr>
          <w:szCs w:val="22"/>
          <w:lang w:val="et-EE"/>
        </w:rPr>
      </w:pPr>
      <w:r w:rsidRPr="00532C47">
        <w:rPr>
          <w:b/>
          <w:lang w:val="et-EE"/>
        </w:rPr>
        <w:t>I LISA</w:t>
      </w:r>
    </w:p>
    <w:p w14:paraId="5DC8D269" w14:textId="77777777" w:rsidR="00B84FD6" w:rsidRPr="00532C47" w:rsidRDefault="00B84FD6" w:rsidP="00251B78">
      <w:pPr>
        <w:tabs>
          <w:tab w:val="clear" w:pos="567"/>
        </w:tabs>
        <w:spacing w:line="240" w:lineRule="auto"/>
        <w:jc w:val="center"/>
        <w:rPr>
          <w:szCs w:val="22"/>
          <w:lang w:val="et-EE"/>
        </w:rPr>
      </w:pPr>
    </w:p>
    <w:p w14:paraId="7C3CE513" w14:textId="5F282A33" w:rsidR="00B84FD6" w:rsidRPr="00532C47" w:rsidRDefault="00AF64F4" w:rsidP="00251B78">
      <w:pPr>
        <w:tabs>
          <w:tab w:val="clear" w:pos="567"/>
        </w:tabs>
        <w:spacing w:line="240" w:lineRule="auto"/>
        <w:jc w:val="center"/>
        <w:outlineLvl w:val="0"/>
        <w:rPr>
          <w:szCs w:val="22"/>
          <w:lang w:val="et-EE"/>
        </w:rPr>
      </w:pPr>
      <w:r w:rsidRPr="00532C47">
        <w:rPr>
          <w:b/>
          <w:lang w:val="et-EE"/>
        </w:rPr>
        <w:t>RAVIMI OMADUSTE KOKKUVÕTE</w:t>
      </w:r>
    </w:p>
    <w:p w14:paraId="472D0F6D" w14:textId="4A9E8013" w:rsidR="00B84FD6" w:rsidRPr="00532C47" w:rsidRDefault="00914C40" w:rsidP="00251B78">
      <w:pPr>
        <w:tabs>
          <w:tab w:val="clear" w:pos="567"/>
        </w:tabs>
        <w:spacing w:line="240" w:lineRule="auto"/>
        <w:rPr>
          <w:szCs w:val="22"/>
          <w:lang w:val="et-EE"/>
        </w:rPr>
      </w:pPr>
      <w:r w:rsidRPr="00532C47">
        <w:rPr>
          <w:color w:val="008000"/>
          <w:szCs w:val="22"/>
          <w:lang w:val="et-EE"/>
        </w:rPr>
        <w:br w:type="page"/>
      </w:r>
      <w:r w:rsidRPr="00532C47">
        <w:rPr>
          <w:b/>
          <w:szCs w:val="22"/>
          <w:lang w:val="et-EE"/>
        </w:rPr>
        <w:lastRenderedPageBreak/>
        <w:t>1.</w:t>
      </w:r>
      <w:r w:rsidRPr="00532C47">
        <w:rPr>
          <w:b/>
          <w:szCs w:val="22"/>
          <w:lang w:val="et-EE"/>
        </w:rPr>
        <w:tab/>
      </w:r>
      <w:r w:rsidR="00AF64F4" w:rsidRPr="00532C47">
        <w:rPr>
          <w:b/>
          <w:lang w:val="et-EE"/>
        </w:rPr>
        <w:t>RAVIMPREPARAADI NIMETUS</w:t>
      </w:r>
    </w:p>
    <w:p w14:paraId="26B59673" w14:textId="31EBD798" w:rsidR="00B84FD6" w:rsidRPr="00532C47" w:rsidRDefault="00B84FD6" w:rsidP="00251B78">
      <w:pPr>
        <w:tabs>
          <w:tab w:val="clear" w:pos="567"/>
        </w:tabs>
        <w:spacing w:line="240" w:lineRule="auto"/>
        <w:rPr>
          <w:iCs/>
          <w:szCs w:val="22"/>
          <w:lang w:val="et-EE"/>
        </w:rPr>
      </w:pPr>
    </w:p>
    <w:p w14:paraId="48EB984E" w14:textId="53CCAFA8" w:rsidR="00B84FD6" w:rsidRPr="00532C47" w:rsidRDefault="00914C40" w:rsidP="00251B78">
      <w:pPr>
        <w:tabs>
          <w:tab w:val="clear" w:pos="567"/>
        </w:tabs>
        <w:spacing w:line="240" w:lineRule="auto"/>
        <w:rPr>
          <w:szCs w:val="22"/>
          <w:lang w:val="et-EE"/>
        </w:rPr>
      </w:pPr>
      <w:r w:rsidRPr="00532C47">
        <w:rPr>
          <w:szCs w:val="22"/>
          <w:lang w:val="et-EE"/>
        </w:rPr>
        <w:t>Enerzair Breezhaler 114 </w:t>
      </w:r>
      <w:r w:rsidR="00AF64F4" w:rsidRPr="00532C47">
        <w:rPr>
          <w:szCs w:val="22"/>
          <w:lang w:val="et-EE"/>
        </w:rPr>
        <w:t>mikrogrammi</w:t>
      </w:r>
      <w:r w:rsidRPr="00532C47">
        <w:rPr>
          <w:szCs w:val="22"/>
          <w:lang w:val="et-EE"/>
        </w:rPr>
        <w:t>/46 </w:t>
      </w:r>
      <w:r w:rsidR="00AF64F4" w:rsidRPr="00532C47">
        <w:rPr>
          <w:szCs w:val="22"/>
          <w:lang w:val="et-EE"/>
        </w:rPr>
        <w:t>mikrogrammi</w:t>
      </w:r>
      <w:r w:rsidRPr="00532C47">
        <w:rPr>
          <w:szCs w:val="22"/>
          <w:lang w:val="et-EE"/>
        </w:rPr>
        <w:t>/136 </w:t>
      </w:r>
      <w:r w:rsidR="00AF64F4" w:rsidRPr="00532C47">
        <w:rPr>
          <w:szCs w:val="22"/>
          <w:lang w:val="et-EE"/>
        </w:rPr>
        <w:t>mikrogrammi inhalatsioonipulber kõvakapsli</w:t>
      </w:r>
      <w:r w:rsidR="00822D03" w:rsidRPr="00532C47">
        <w:rPr>
          <w:szCs w:val="22"/>
          <w:lang w:val="et-EE"/>
        </w:rPr>
        <w:t>te</w:t>
      </w:r>
      <w:r w:rsidR="00AF64F4" w:rsidRPr="00532C47">
        <w:rPr>
          <w:szCs w:val="22"/>
          <w:lang w:val="et-EE"/>
        </w:rPr>
        <w:t>s</w:t>
      </w:r>
    </w:p>
    <w:p w14:paraId="113EC759" w14:textId="77777777" w:rsidR="00956E4F" w:rsidRPr="00532C47" w:rsidRDefault="00956E4F" w:rsidP="00251B78">
      <w:pPr>
        <w:tabs>
          <w:tab w:val="clear" w:pos="567"/>
        </w:tabs>
        <w:spacing w:line="240" w:lineRule="auto"/>
        <w:rPr>
          <w:iCs/>
          <w:szCs w:val="22"/>
          <w:lang w:val="et-EE"/>
        </w:rPr>
      </w:pPr>
    </w:p>
    <w:p w14:paraId="30726119" w14:textId="77777777" w:rsidR="00B84FD6" w:rsidRPr="00532C47" w:rsidRDefault="00B84FD6" w:rsidP="00251B78">
      <w:pPr>
        <w:tabs>
          <w:tab w:val="clear" w:pos="567"/>
        </w:tabs>
        <w:spacing w:line="240" w:lineRule="auto"/>
        <w:rPr>
          <w:iCs/>
          <w:szCs w:val="22"/>
          <w:lang w:val="et-EE"/>
        </w:rPr>
      </w:pPr>
    </w:p>
    <w:p w14:paraId="2F03C5AA" w14:textId="64D307B0" w:rsidR="00B84FD6" w:rsidRPr="00532C47" w:rsidRDefault="00914C40" w:rsidP="00251B78">
      <w:pPr>
        <w:keepNext/>
        <w:tabs>
          <w:tab w:val="clear" w:pos="567"/>
        </w:tabs>
        <w:suppressAutoHyphens/>
        <w:spacing w:line="240" w:lineRule="auto"/>
        <w:ind w:left="567" w:hanging="567"/>
        <w:rPr>
          <w:szCs w:val="22"/>
          <w:lang w:val="et-EE"/>
        </w:rPr>
      </w:pPr>
      <w:r w:rsidRPr="00532C47">
        <w:rPr>
          <w:b/>
          <w:szCs w:val="22"/>
          <w:lang w:val="et-EE"/>
        </w:rPr>
        <w:t>2.</w:t>
      </w:r>
      <w:r w:rsidRPr="00532C47">
        <w:rPr>
          <w:b/>
          <w:szCs w:val="22"/>
          <w:lang w:val="et-EE"/>
        </w:rPr>
        <w:tab/>
      </w:r>
      <w:r w:rsidR="00AF64F4" w:rsidRPr="00532C47">
        <w:rPr>
          <w:b/>
          <w:lang w:val="et-EE"/>
        </w:rPr>
        <w:t>KVALITATIIVNE JA KVANTITATIIVNE KOOSTIS</w:t>
      </w:r>
    </w:p>
    <w:p w14:paraId="32D595BF" w14:textId="77777777" w:rsidR="00B84FD6" w:rsidRPr="00532C47" w:rsidRDefault="00B84FD6" w:rsidP="00251B78">
      <w:pPr>
        <w:keepNext/>
        <w:tabs>
          <w:tab w:val="clear" w:pos="567"/>
        </w:tabs>
        <w:spacing w:line="240" w:lineRule="auto"/>
        <w:rPr>
          <w:iCs/>
          <w:szCs w:val="22"/>
          <w:lang w:val="et-EE"/>
        </w:rPr>
      </w:pPr>
    </w:p>
    <w:p w14:paraId="0D7895AA" w14:textId="77777777" w:rsidR="00145882" w:rsidRPr="00532C47" w:rsidRDefault="00135E4B" w:rsidP="00251B78">
      <w:pPr>
        <w:tabs>
          <w:tab w:val="clear" w:pos="567"/>
        </w:tabs>
        <w:spacing w:line="240" w:lineRule="auto"/>
        <w:rPr>
          <w:szCs w:val="22"/>
          <w:lang w:val="et-EE"/>
        </w:rPr>
      </w:pPr>
      <w:r w:rsidRPr="00532C47">
        <w:rPr>
          <w:szCs w:val="22"/>
          <w:lang w:val="et-EE"/>
        </w:rPr>
        <w:t>Üks kapsel sisaldab 150 </w:t>
      </w:r>
      <w:r w:rsidR="00822D03" w:rsidRPr="00532C47">
        <w:rPr>
          <w:szCs w:val="22"/>
          <w:lang w:val="et-EE"/>
        </w:rPr>
        <w:t>µg</w:t>
      </w:r>
      <w:r w:rsidR="00822D03" w:rsidRPr="00532C47">
        <w:rPr>
          <w:iCs/>
          <w:szCs w:val="22"/>
          <w:lang w:val="et-EE"/>
        </w:rPr>
        <w:t xml:space="preserve"> </w:t>
      </w:r>
      <w:r w:rsidRPr="00532C47">
        <w:rPr>
          <w:iCs/>
          <w:szCs w:val="22"/>
          <w:lang w:val="et-EE"/>
        </w:rPr>
        <w:t xml:space="preserve">indakaterooli </w:t>
      </w:r>
      <w:r w:rsidR="00B37B1F" w:rsidRPr="00532C47">
        <w:rPr>
          <w:iCs/>
          <w:szCs w:val="22"/>
          <w:lang w:val="et-EE"/>
        </w:rPr>
        <w:t>(</w:t>
      </w:r>
      <w:r w:rsidR="00B37B1F" w:rsidRPr="00532C47">
        <w:rPr>
          <w:i/>
          <w:szCs w:val="22"/>
          <w:lang w:val="et-EE"/>
        </w:rPr>
        <w:t>indacaterolum</w:t>
      </w:r>
      <w:r w:rsidR="00B37B1F" w:rsidRPr="00532C47">
        <w:rPr>
          <w:iCs/>
          <w:szCs w:val="22"/>
          <w:lang w:val="et-EE"/>
        </w:rPr>
        <w:t xml:space="preserve">) </w:t>
      </w:r>
      <w:r w:rsidRPr="00532C47">
        <w:rPr>
          <w:iCs/>
          <w:szCs w:val="22"/>
          <w:lang w:val="et-EE"/>
        </w:rPr>
        <w:t xml:space="preserve">(atsetaadina), </w:t>
      </w:r>
      <w:r w:rsidRPr="00532C47">
        <w:rPr>
          <w:szCs w:val="22"/>
          <w:lang w:val="et-EE"/>
        </w:rPr>
        <w:t>63 </w:t>
      </w:r>
      <w:r w:rsidR="00822D03" w:rsidRPr="00532C47">
        <w:rPr>
          <w:szCs w:val="22"/>
          <w:lang w:val="et-EE"/>
        </w:rPr>
        <w:t xml:space="preserve">µg </w:t>
      </w:r>
      <w:r w:rsidRPr="00532C47">
        <w:rPr>
          <w:szCs w:val="22"/>
          <w:lang w:val="et-EE"/>
        </w:rPr>
        <w:t>glükopürrooniumbromiidi, mis vastab 50 </w:t>
      </w:r>
      <w:r w:rsidR="00822D03" w:rsidRPr="00532C47">
        <w:rPr>
          <w:szCs w:val="22"/>
          <w:lang w:val="et-EE"/>
        </w:rPr>
        <w:t xml:space="preserve">µg </w:t>
      </w:r>
      <w:r w:rsidRPr="00532C47">
        <w:rPr>
          <w:szCs w:val="22"/>
          <w:lang w:val="et-EE"/>
        </w:rPr>
        <w:t>glükopürrooniumile</w:t>
      </w:r>
      <w:r w:rsidR="00B37B1F" w:rsidRPr="00532C47">
        <w:rPr>
          <w:szCs w:val="22"/>
          <w:lang w:val="et-EE"/>
        </w:rPr>
        <w:t xml:space="preserve"> (</w:t>
      </w:r>
      <w:r w:rsidR="00B37B1F" w:rsidRPr="00532C47">
        <w:rPr>
          <w:i/>
          <w:szCs w:val="22"/>
          <w:lang w:val="et-EE"/>
        </w:rPr>
        <w:t>glycopyrronium</w:t>
      </w:r>
      <w:r w:rsidR="00B37B1F" w:rsidRPr="00532C47">
        <w:rPr>
          <w:szCs w:val="22"/>
          <w:lang w:val="et-EE"/>
        </w:rPr>
        <w:t>)</w:t>
      </w:r>
      <w:r w:rsidRPr="00532C47">
        <w:rPr>
          <w:szCs w:val="22"/>
          <w:lang w:val="et-EE"/>
        </w:rPr>
        <w:t xml:space="preserve">, ja </w:t>
      </w:r>
      <w:r w:rsidR="00986C06" w:rsidRPr="00532C47">
        <w:rPr>
          <w:szCs w:val="22"/>
          <w:lang w:val="et-EE"/>
        </w:rPr>
        <w:t>160</w:t>
      </w:r>
      <w:r w:rsidRPr="00532C47">
        <w:rPr>
          <w:szCs w:val="22"/>
          <w:lang w:val="et-EE"/>
        </w:rPr>
        <w:t> </w:t>
      </w:r>
      <w:r w:rsidR="00822D03" w:rsidRPr="00532C47">
        <w:rPr>
          <w:szCs w:val="22"/>
          <w:lang w:val="et-EE"/>
        </w:rPr>
        <w:t xml:space="preserve">µg </w:t>
      </w:r>
      <w:r w:rsidRPr="00532C47">
        <w:rPr>
          <w:szCs w:val="22"/>
          <w:lang w:val="et-EE"/>
        </w:rPr>
        <w:t>mometasoonfuroaati</w:t>
      </w:r>
      <w:r w:rsidR="00B37B1F" w:rsidRPr="00532C47">
        <w:rPr>
          <w:szCs w:val="22"/>
          <w:lang w:val="et-EE"/>
        </w:rPr>
        <w:t xml:space="preserve"> (</w:t>
      </w:r>
      <w:r w:rsidR="00B37B1F" w:rsidRPr="00532C47">
        <w:rPr>
          <w:i/>
          <w:szCs w:val="22"/>
          <w:lang w:val="et-EE"/>
        </w:rPr>
        <w:t>mometasoni furoas</w:t>
      </w:r>
      <w:r w:rsidR="00B37B1F" w:rsidRPr="00532C47">
        <w:rPr>
          <w:szCs w:val="22"/>
          <w:lang w:val="et-EE"/>
        </w:rPr>
        <w:t>)</w:t>
      </w:r>
      <w:r w:rsidRPr="00532C47">
        <w:rPr>
          <w:szCs w:val="22"/>
          <w:lang w:val="et-EE"/>
        </w:rPr>
        <w:t>.</w:t>
      </w:r>
    </w:p>
    <w:p w14:paraId="0128FE48" w14:textId="5F9C626B" w:rsidR="00135E4B" w:rsidRPr="00532C47" w:rsidRDefault="00135E4B" w:rsidP="00251B78">
      <w:pPr>
        <w:tabs>
          <w:tab w:val="clear" w:pos="567"/>
        </w:tabs>
        <w:spacing w:line="240" w:lineRule="auto"/>
        <w:rPr>
          <w:iCs/>
          <w:szCs w:val="22"/>
          <w:lang w:val="et-EE"/>
        </w:rPr>
      </w:pPr>
    </w:p>
    <w:p w14:paraId="1CAFC74E" w14:textId="551553E5" w:rsidR="00135E4B" w:rsidRPr="00532C47" w:rsidRDefault="00135E4B" w:rsidP="00251B78">
      <w:pPr>
        <w:tabs>
          <w:tab w:val="clear" w:pos="567"/>
        </w:tabs>
        <w:spacing w:line="240" w:lineRule="auto"/>
        <w:rPr>
          <w:szCs w:val="22"/>
          <w:lang w:val="et-EE"/>
        </w:rPr>
      </w:pPr>
      <w:r w:rsidRPr="00532C47">
        <w:rPr>
          <w:iCs/>
          <w:szCs w:val="22"/>
          <w:lang w:val="et-EE"/>
        </w:rPr>
        <w:t>Üks inhaleeritav annus (annus, mis väljutatakse inhalaatori huulikust) sisaldab</w:t>
      </w:r>
      <w:r w:rsidRPr="00532C47">
        <w:rPr>
          <w:szCs w:val="22"/>
          <w:lang w:val="et-EE"/>
        </w:rPr>
        <w:t xml:space="preserve"> 114 </w:t>
      </w:r>
      <w:r w:rsidR="00822D03" w:rsidRPr="00532C47">
        <w:rPr>
          <w:szCs w:val="22"/>
          <w:lang w:val="et-EE"/>
        </w:rPr>
        <w:t>µg</w:t>
      </w:r>
      <w:r w:rsidR="00822D03" w:rsidRPr="00532C47">
        <w:rPr>
          <w:iCs/>
          <w:szCs w:val="22"/>
          <w:lang w:val="et-EE"/>
        </w:rPr>
        <w:t xml:space="preserve"> </w:t>
      </w:r>
      <w:r w:rsidRPr="00532C47">
        <w:rPr>
          <w:iCs/>
          <w:szCs w:val="22"/>
          <w:lang w:val="et-EE"/>
        </w:rPr>
        <w:t xml:space="preserve">indakaterooli (atsetaadina), </w:t>
      </w:r>
      <w:r w:rsidRPr="00532C47">
        <w:rPr>
          <w:szCs w:val="22"/>
          <w:lang w:val="et-EE"/>
        </w:rPr>
        <w:t>58 </w:t>
      </w:r>
      <w:r w:rsidR="00D61192" w:rsidRPr="00532C47">
        <w:rPr>
          <w:szCs w:val="22"/>
          <w:lang w:val="et-EE"/>
        </w:rPr>
        <w:t xml:space="preserve">µg </w:t>
      </w:r>
      <w:r w:rsidRPr="00532C47">
        <w:rPr>
          <w:szCs w:val="22"/>
          <w:lang w:val="et-EE"/>
        </w:rPr>
        <w:t>glükopürrooniumbromiidi, mis vastab 46 </w:t>
      </w:r>
      <w:r w:rsidR="00D61192" w:rsidRPr="00532C47">
        <w:rPr>
          <w:szCs w:val="22"/>
          <w:lang w:val="et-EE"/>
        </w:rPr>
        <w:t xml:space="preserve">µg </w:t>
      </w:r>
      <w:r w:rsidRPr="00532C47">
        <w:rPr>
          <w:szCs w:val="22"/>
          <w:lang w:val="et-EE"/>
        </w:rPr>
        <w:t xml:space="preserve">glükopürrooniumile, ja </w:t>
      </w:r>
      <w:r w:rsidR="00B4719D" w:rsidRPr="00532C47">
        <w:rPr>
          <w:szCs w:val="22"/>
          <w:lang w:val="et-EE"/>
        </w:rPr>
        <w:t>136</w:t>
      </w:r>
      <w:r w:rsidRPr="00532C47">
        <w:rPr>
          <w:szCs w:val="22"/>
          <w:lang w:val="et-EE"/>
        </w:rPr>
        <w:t> </w:t>
      </w:r>
      <w:r w:rsidR="00D61192" w:rsidRPr="00532C47">
        <w:rPr>
          <w:szCs w:val="22"/>
          <w:lang w:val="et-EE"/>
        </w:rPr>
        <w:t xml:space="preserve">µg </w:t>
      </w:r>
      <w:r w:rsidRPr="00532C47">
        <w:rPr>
          <w:szCs w:val="22"/>
          <w:lang w:val="et-EE"/>
        </w:rPr>
        <w:t>mometasoonfuroaati.</w:t>
      </w:r>
    </w:p>
    <w:p w14:paraId="7A1DDEEF" w14:textId="77777777" w:rsidR="00B84FD6" w:rsidRPr="00532C47" w:rsidRDefault="00B84FD6" w:rsidP="00251B78">
      <w:pPr>
        <w:tabs>
          <w:tab w:val="clear" w:pos="567"/>
        </w:tabs>
        <w:spacing w:line="240" w:lineRule="auto"/>
        <w:rPr>
          <w:iCs/>
          <w:szCs w:val="22"/>
          <w:lang w:val="et-EE"/>
        </w:rPr>
      </w:pPr>
    </w:p>
    <w:p w14:paraId="33AC15C7" w14:textId="79F28BD5" w:rsidR="00135E4B" w:rsidRPr="00532C47" w:rsidRDefault="00135E4B" w:rsidP="00251B78">
      <w:pPr>
        <w:pStyle w:val="EMEAEnBodyText"/>
        <w:keepNext/>
        <w:autoSpaceDE w:val="0"/>
        <w:autoSpaceDN w:val="0"/>
        <w:adjustRightInd w:val="0"/>
        <w:spacing w:before="0" w:after="0"/>
        <w:jc w:val="left"/>
        <w:rPr>
          <w:lang w:val="et-EE"/>
        </w:rPr>
      </w:pPr>
      <w:r w:rsidRPr="00532C47">
        <w:rPr>
          <w:u w:val="single"/>
          <w:lang w:val="et-EE"/>
        </w:rPr>
        <w:t>Teadaolevat toimet omav abiaine</w:t>
      </w:r>
    </w:p>
    <w:p w14:paraId="4888778D" w14:textId="77777777" w:rsidR="00B84FD6" w:rsidRPr="00532C47" w:rsidRDefault="00B84FD6" w:rsidP="00251B78">
      <w:pPr>
        <w:keepNext/>
        <w:tabs>
          <w:tab w:val="clear" w:pos="567"/>
        </w:tabs>
        <w:spacing w:line="240" w:lineRule="auto"/>
        <w:rPr>
          <w:szCs w:val="22"/>
          <w:lang w:val="et-EE"/>
        </w:rPr>
      </w:pPr>
    </w:p>
    <w:p w14:paraId="6595C79F" w14:textId="68EB73A5" w:rsidR="00B4719D" w:rsidRPr="00532C47" w:rsidRDefault="00B4719D" w:rsidP="00251B78">
      <w:pPr>
        <w:tabs>
          <w:tab w:val="clear" w:pos="567"/>
        </w:tabs>
        <w:spacing w:line="240" w:lineRule="auto"/>
        <w:rPr>
          <w:bCs/>
          <w:noProof/>
          <w:szCs w:val="22"/>
          <w:lang w:val="et-EE"/>
        </w:rPr>
      </w:pPr>
      <w:r w:rsidRPr="00532C47">
        <w:rPr>
          <w:bCs/>
          <w:noProof/>
          <w:szCs w:val="22"/>
          <w:lang w:val="et-EE"/>
        </w:rPr>
        <w:t>Üks kapsel sisaldab</w:t>
      </w:r>
      <w:r w:rsidRPr="00532C47">
        <w:rPr>
          <w:szCs w:val="22"/>
          <w:lang w:val="et-EE"/>
        </w:rPr>
        <w:t xml:space="preserve"> 25 mg </w:t>
      </w:r>
      <w:r w:rsidRPr="00532C47">
        <w:rPr>
          <w:bCs/>
          <w:noProof/>
          <w:szCs w:val="22"/>
          <w:lang w:val="et-EE"/>
        </w:rPr>
        <w:t>laktoos</w:t>
      </w:r>
      <w:r w:rsidR="00077A57">
        <w:rPr>
          <w:bCs/>
          <w:noProof/>
          <w:szCs w:val="22"/>
          <w:lang w:val="et-EE"/>
        </w:rPr>
        <w:t>i (</w:t>
      </w:r>
      <w:r w:rsidRPr="00532C47">
        <w:rPr>
          <w:bCs/>
          <w:noProof/>
          <w:szCs w:val="22"/>
          <w:lang w:val="et-EE"/>
        </w:rPr>
        <w:t>monohüdraa</w:t>
      </w:r>
      <w:r w:rsidR="00077A57">
        <w:rPr>
          <w:bCs/>
          <w:noProof/>
          <w:szCs w:val="22"/>
          <w:lang w:val="et-EE"/>
        </w:rPr>
        <w:t>dina)</w:t>
      </w:r>
      <w:r w:rsidRPr="00532C47">
        <w:rPr>
          <w:bCs/>
          <w:noProof/>
          <w:szCs w:val="22"/>
          <w:lang w:val="et-EE"/>
        </w:rPr>
        <w:t>.</w:t>
      </w:r>
    </w:p>
    <w:p w14:paraId="7F6D212D" w14:textId="77777777" w:rsidR="00B84FD6" w:rsidRPr="00532C47" w:rsidRDefault="00B84FD6" w:rsidP="00251B78">
      <w:pPr>
        <w:tabs>
          <w:tab w:val="clear" w:pos="567"/>
        </w:tabs>
        <w:spacing w:line="240" w:lineRule="auto"/>
        <w:rPr>
          <w:szCs w:val="22"/>
          <w:lang w:val="et-EE"/>
        </w:rPr>
      </w:pPr>
    </w:p>
    <w:p w14:paraId="29F078F8" w14:textId="77777777" w:rsidR="00135E4B" w:rsidRPr="00532C47" w:rsidRDefault="00135E4B" w:rsidP="00251B78">
      <w:pPr>
        <w:tabs>
          <w:tab w:val="clear" w:pos="567"/>
        </w:tabs>
        <w:spacing w:line="240" w:lineRule="auto"/>
        <w:rPr>
          <w:lang w:val="et-EE"/>
        </w:rPr>
      </w:pPr>
      <w:r w:rsidRPr="00532C47">
        <w:rPr>
          <w:lang w:val="et-EE"/>
        </w:rPr>
        <w:t>Abiainete täielik loetelu vt lõik 6.1.</w:t>
      </w:r>
    </w:p>
    <w:p w14:paraId="1D42F9E6" w14:textId="77777777" w:rsidR="00B84FD6" w:rsidRPr="00532C47" w:rsidRDefault="00B84FD6" w:rsidP="00251B78">
      <w:pPr>
        <w:tabs>
          <w:tab w:val="clear" w:pos="567"/>
        </w:tabs>
        <w:spacing w:line="240" w:lineRule="auto"/>
        <w:rPr>
          <w:szCs w:val="22"/>
          <w:lang w:val="et-EE"/>
        </w:rPr>
      </w:pPr>
    </w:p>
    <w:p w14:paraId="2D79B66F" w14:textId="77777777" w:rsidR="00956E4F" w:rsidRPr="00532C47" w:rsidRDefault="00956E4F" w:rsidP="00251B78">
      <w:pPr>
        <w:tabs>
          <w:tab w:val="clear" w:pos="567"/>
        </w:tabs>
        <w:spacing w:line="240" w:lineRule="auto"/>
        <w:rPr>
          <w:szCs w:val="22"/>
          <w:lang w:val="et-EE"/>
        </w:rPr>
      </w:pPr>
    </w:p>
    <w:p w14:paraId="31589DE9" w14:textId="1C492A65" w:rsidR="00B84FD6" w:rsidRPr="00532C47" w:rsidRDefault="00914C40" w:rsidP="00251B78">
      <w:pPr>
        <w:keepNext/>
        <w:tabs>
          <w:tab w:val="clear" w:pos="567"/>
        </w:tabs>
        <w:suppressAutoHyphens/>
        <w:spacing w:line="240" w:lineRule="auto"/>
        <w:ind w:left="567" w:hanging="567"/>
        <w:rPr>
          <w:caps/>
          <w:szCs w:val="22"/>
          <w:lang w:val="et-EE"/>
        </w:rPr>
      </w:pPr>
      <w:r w:rsidRPr="00532C47">
        <w:rPr>
          <w:b/>
          <w:szCs w:val="22"/>
          <w:lang w:val="et-EE"/>
        </w:rPr>
        <w:t>3.</w:t>
      </w:r>
      <w:r w:rsidRPr="00532C47">
        <w:rPr>
          <w:b/>
          <w:szCs w:val="22"/>
          <w:lang w:val="et-EE"/>
        </w:rPr>
        <w:tab/>
      </w:r>
      <w:r w:rsidR="00B4719D" w:rsidRPr="00532C47">
        <w:rPr>
          <w:b/>
          <w:lang w:val="et-EE"/>
        </w:rPr>
        <w:t>RAVIMVORM</w:t>
      </w:r>
    </w:p>
    <w:p w14:paraId="2FAEC877" w14:textId="77777777" w:rsidR="00B84FD6" w:rsidRPr="00532C47" w:rsidRDefault="00B84FD6" w:rsidP="00251B78">
      <w:pPr>
        <w:keepNext/>
        <w:tabs>
          <w:tab w:val="clear" w:pos="567"/>
        </w:tabs>
        <w:spacing w:line="240" w:lineRule="auto"/>
        <w:rPr>
          <w:szCs w:val="22"/>
          <w:lang w:val="et-EE"/>
        </w:rPr>
      </w:pPr>
    </w:p>
    <w:p w14:paraId="5F4D4862" w14:textId="2BC07827" w:rsidR="00B84FD6" w:rsidRPr="00532C47" w:rsidRDefault="00B4719D" w:rsidP="00DA6B89">
      <w:pPr>
        <w:keepNext/>
        <w:tabs>
          <w:tab w:val="clear" w:pos="567"/>
        </w:tabs>
        <w:spacing w:line="240" w:lineRule="auto"/>
        <w:rPr>
          <w:szCs w:val="22"/>
          <w:lang w:val="et-EE"/>
        </w:rPr>
      </w:pPr>
      <w:r w:rsidRPr="00532C47">
        <w:rPr>
          <w:szCs w:val="22"/>
          <w:lang w:val="et-EE"/>
        </w:rPr>
        <w:t>Inhalatsioonipulber kõvakapslis (inhalatsioonipulber)</w:t>
      </w:r>
    </w:p>
    <w:p w14:paraId="7C267AF3" w14:textId="77777777" w:rsidR="00B84FD6" w:rsidRPr="00532C47" w:rsidRDefault="00B84FD6" w:rsidP="00251B78">
      <w:pPr>
        <w:keepNext/>
        <w:keepLines/>
        <w:tabs>
          <w:tab w:val="clear" w:pos="567"/>
        </w:tabs>
        <w:spacing w:line="240" w:lineRule="auto"/>
        <w:rPr>
          <w:szCs w:val="22"/>
          <w:lang w:val="et-EE"/>
        </w:rPr>
      </w:pPr>
    </w:p>
    <w:p w14:paraId="0444AE3A" w14:textId="602EACA0" w:rsidR="00B4719D" w:rsidRPr="00532C47" w:rsidRDefault="00B4719D" w:rsidP="00251B78">
      <w:pPr>
        <w:tabs>
          <w:tab w:val="clear" w:pos="567"/>
        </w:tabs>
        <w:spacing w:line="240" w:lineRule="auto"/>
        <w:rPr>
          <w:noProof/>
          <w:szCs w:val="22"/>
          <w:lang w:val="et-EE"/>
        </w:rPr>
      </w:pPr>
      <w:r w:rsidRPr="00532C47">
        <w:rPr>
          <w:szCs w:val="22"/>
          <w:lang w:val="et-EE"/>
        </w:rPr>
        <w:t xml:space="preserve">Rohelise </w:t>
      </w:r>
      <w:r w:rsidRPr="00016E02">
        <w:rPr>
          <w:szCs w:val="22"/>
          <w:lang w:val="et-EE"/>
        </w:rPr>
        <w:t xml:space="preserve">läbipaistva </w:t>
      </w:r>
      <w:r w:rsidR="00B63DAA" w:rsidRPr="00016E02">
        <w:rPr>
          <w:szCs w:val="22"/>
          <w:lang w:val="et-EE"/>
        </w:rPr>
        <w:t>kapsli</w:t>
      </w:r>
      <w:r w:rsidRPr="00016E02">
        <w:rPr>
          <w:szCs w:val="22"/>
          <w:lang w:val="et-EE"/>
        </w:rPr>
        <w:t xml:space="preserve">kaane ja värvitu läbipaistva </w:t>
      </w:r>
      <w:r w:rsidR="009A003C" w:rsidRPr="00016E02">
        <w:rPr>
          <w:szCs w:val="22"/>
          <w:lang w:val="et-EE"/>
        </w:rPr>
        <w:t>k</w:t>
      </w:r>
      <w:r w:rsidR="00B63DAA" w:rsidRPr="00016E02">
        <w:rPr>
          <w:szCs w:val="22"/>
          <w:lang w:val="et-EE"/>
        </w:rPr>
        <w:t>apslikehaga</w:t>
      </w:r>
      <w:r w:rsidR="009A003C" w:rsidRPr="00016E02">
        <w:rPr>
          <w:szCs w:val="22"/>
          <w:lang w:val="et-EE"/>
        </w:rPr>
        <w:t xml:space="preserve"> </w:t>
      </w:r>
      <w:r w:rsidRPr="00016E02">
        <w:rPr>
          <w:szCs w:val="22"/>
          <w:lang w:val="et-EE"/>
        </w:rPr>
        <w:t>kaps</w:t>
      </w:r>
      <w:r w:rsidR="00077A57" w:rsidRPr="00016E02">
        <w:rPr>
          <w:szCs w:val="22"/>
          <w:lang w:val="et-EE"/>
        </w:rPr>
        <w:t>el</w:t>
      </w:r>
      <w:r w:rsidRPr="00016E02">
        <w:rPr>
          <w:szCs w:val="22"/>
          <w:lang w:val="et-EE"/>
        </w:rPr>
        <w:t>, mis sisalda</w:t>
      </w:r>
      <w:r w:rsidR="00077A57" w:rsidRPr="00016E02">
        <w:rPr>
          <w:szCs w:val="22"/>
          <w:lang w:val="et-EE"/>
        </w:rPr>
        <w:t>b</w:t>
      </w:r>
      <w:r w:rsidRPr="00016E02">
        <w:rPr>
          <w:szCs w:val="22"/>
          <w:lang w:val="et-EE"/>
        </w:rPr>
        <w:t xml:space="preserve"> valget pulbrit. </w:t>
      </w:r>
      <w:r w:rsidR="00A37C62" w:rsidRPr="00016E02">
        <w:rPr>
          <w:szCs w:val="22"/>
          <w:lang w:val="et-EE"/>
        </w:rPr>
        <w:t>Kapslik</w:t>
      </w:r>
      <w:r w:rsidR="00B63DAA" w:rsidRPr="00016E02">
        <w:rPr>
          <w:szCs w:val="22"/>
          <w:lang w:val="et-EE"/>
        </w:rPr>
        <w:t>ehale</w:t>
      </w:r>
      <w:r w:rsidR="00A37C62" w:rsidRPr="00016E02">
        <w:rPr>
          <w:szCs w:val="22"/>
          <w:lang w:val="et-EE"/>
        </w:rPr>
        <w:t xml:space="preserve"> </w:t>
      </w:r>
      <w:r w:rsidRPr="00016E02">
        <w:rPr>
          <w:szCs w:val="22"/>
          <w:lang w:val="et-EE"/>
        </w:rPr>
        <w:t xml:space="preserve">on kahe musta joone kohale </w:t>
      </w:r>
      <w:r w:rsidR="00E84E6E" w:rsidRPr="00016E02">
        <w:rPr>
          <w:szCs w:val="22"/>
          <w:lang w:val="et-EE"/>
        </w:rPr>
        <w:t>musta</w:t>
      </w:r>
      <w:r w:rsidR="00A37C62" w:rsidRPr="00532C47">
        <w:rPr>
          <w:szCs w:val="22"/>
          <w:lang w:val="et-EE"/>
        </w:rPr>
        <w:t xml:space="preserve"> tindi</w:t>
      </w:r>
      <w:r w:rsidR="00E84E6E" w:rsidRPr="00532C47">
        <w:rPr>
          <w:szCs w:val="22"/>
          <w:lang w:val="et-EE"/>
        </w:rPr>
        <w:t xml:space="preserve">ga </w:t>
      </w:r>
      <w:r w:rsidRPr="00532C47">
        <w:rPr>
          <w:szCs w:val="22"/>
          <w:lang w:val="et-EE"/>
        </w:rPr>
        <w:t xml:space="preserve">trükitud toote kood </w:t>
      </w:r>
      <w:r w:rsidRPr="00532C47">
        <w:rPr>
          <w:noProof/>
          <w:szCs w:val="22"/>
          <w:lang w:val="et-EE"/>
        </w:rPr>
        <w:t>„</w:t>
      </w:r>
      <w:r w:rsidRPr="00532C47">
        <w:rPr>
          <w:bCs/>
          <w:szCs w:val="22"/>
          <w:lang w:val="et-EE"/>
        </w:rPr>
        <w:t>IGM150</w:t>
      </w:r>
      <w:r w:rsidRPr="00532C47">
        <w:rPr>
          <w:lang w:val="et-EE"/>
        </w:rPr>
        <w:noBreakHyphen/>
      </w:r>
      <w:r w:rsidRPr="00532C47">
        <w:rPr>
          <w:bCs/>
          <w:szCs w:val="22"/>
          <w:lang w:val="et-EE"/>
        </w:rPr>
        <w:t>50</w:t>
      </w:r>
      <w:r w:rsidRPr="00532C47">
        <w:rPr>
          <w:lang w:val="et-EE"/>
        </w:rPr>
        <w:noBreakHyphen/>
      </w:r>
      <w:r w:rsidRPr="00532C47">
        <w:rPr>
          <w:bCs/>
          <w:szCs w:val="22"/>
          <w:lang w:val="et-EE"/>
        </w:rPr>
        <w:t>160</w:t>
      </w:r>
      <w:r w:rsidRPr="00532C47">
        <w:rPr>
          <w:szCs w:val="22"/>
          <w:lang w:val="et-EE"/>
        </w:rPr>
        <w:t xml:space="preserve">” ning kapslikaanele </w:t>
      </w:r>
      <w:r w:rsidR="00E84E6E" w:rsidRPr="00532C47">
        <w:rPr>
          <w:noProof/>
          <w:szCs w:val="22"/>
          <w:lang w:val="et-EE"/>
        </w:rPr>
        <w:t>on musta</w:t>
      </w:r>
      <w:r w:rsidR="00A37C62" w:rsidRPr="00532C47">
        <w:rPr>
          <w:noProof/>
          <w:szCs w:val="22"/>
          <w:lang w:val="et-EE"/>
        </w:rPr>
        <w:t xml:space="preserve"> tindi</w:t>
      </w:r>
      <w:r w:rsidR="00E84E6E" w:rsidRPr="00532C47">
        <w:rPr>
          <w:noProof/>
          <w:szCs w:val="22"/>
          <w:lang w:val="et-EE"/>
        </w:rPr>
        <w:t>ga trükitud</w:t>
      </w:r>
      <w:r w:rsidRPr="00532C47">
        <w:rPr>
          <w:szCs w:val="22"/>
          <w:lang w:val="et-EE"/>
        </w:rPr>
        <w:t xml:space="preserve"> toote </w:t>
      </w:r>
      <w:r w:rsidRPr="00532C47">
        <w:rPr>
          <w:noProof/>
          <w:szCs w:val="22"/>
          <w:lang w:val="et-EE"/>
        </w:rPr>
        <w:t>logo</w:t>
      </w:r>
      <w:r w:rsidR="00E84E6E" w:rsidRPr="00532C47">
        <w:rPr>
          <w:noProof/>
          <w:szCs w:val="22"/>
          <w:lang w:val="et-EE"/>
        </w:rPr>
        <w:t>, mida ümbritseb must joon</w:t>
      </w:r>
      <w:r w:rsidRPr="00532C47">
        <w:rPr>
          <w:noProof/>
          <w:szCs w:val="22"/>
          <w:lang w:val="et-EE"/>
        </w:rPr>
        <w:t>.</w:t>
      </w:r>
    </w:p>
    <w:p w14:paraId="3B91FB5C" w14:textId="77777777" w:rsidR="00B84FD6" w:rsidRPr="00532C47" w:rsidRDefault="00B84FD6" w:rsidP="00251B78">
      <w:pPr>
        <w:tabs>
          <w:tab w:val="clear" w:pos="567"/>
        </w:tabs>
        <w:spacing w:line="240" w:lineRule="auto"/>
        <w:rPr>
          <w:szCs w:val="22"/>
          <w:lang w:val="et-EE"/>
        </w:rPr>
      </w:pPr>
    </w:p>
    <w:p w14:paraId="6A64D1F5" w14:textId="77777777" w:rsidR="00B84FD6" w:rsidRPr="00532C47" w:rsidRDefault="00B84FD6" w:rsidP="00251B78">
      <w:pPr>
        <w:tabs>
          <w:tab w:val="clear" w:pos="567"/>
        </w:tabs>
        <w:spacing w:line="240" w:lineRule="auto"/>
        <w:rPr>
          <w:szCs w:val="22"/>
          <w:lang w:val="et-EE"/>
        </w:rPr>
      </w:pPr>
    </w:p>
    <w:p w14:paraId="38D7A688" w14:textId="526CEF87" w:rsidR="00B84FD6" w:rsidRPr="00532C47" w:rsidRDefault="00914C40" w:rsidP="00251B78">
      <w:pPr>
        <w:keepNext/>
        <w:tabs>
          <w:tab w:val="clear" w:pos="567"/>
        </w:tabs>
        <w:suppressAutoHyphens/>
        <w:spacing w:line="240" w:lineRule="auto"/>
        <w:ind w:left="567" w:hanging="567"/>
        <w:rPr>
          <w:caps/>
          <w:szCs w:val="22"/>
          <w:lang w:val="et-EE"/>
        </w:rPr>
      </w:pPr>
      <w:r w:rsidRPr="00532C47">
        <w:rPr>
          <w:b/>
          <w:caps/>
          <w:szCs w:val="22"/>
          <w:lang w:val="et-EE"/>
        </w:rPr>
        <w:t>4.</w:t>
      </w:r>
      <w:r w:rsidRPr="00532C47">
        <w:rPr>
          <w:b/>
          <w:caps/>
          <w:szCs w:val="22"/>
          <w:lang w:val="et-EE"/>
        </w:rPr>
        <w:tab/>
      </w:r>
      <w:r w:rsidR="00FF6923" w:rsidRPr="00532C47">
        <w:rPr>
          <w:b/>
          <w:lang w:val="et-EE"/>
        </w:rPr>
        <w:t>KLIINILISED ANDMED</w:t>
      </w:r>
    </w:p>
    <w:p w14:paraId="441C72EB" w14:textId="77777777" w:rsidR="00B84FD6" w:rsidRPr="00532C47" w:rsidRDefault="00B84FD6" w:rsidP="00251B78">
      <w:pPr>
        <w:keepNext/>
        <w:tabs>
          <w:tab w:val="clear" w:pos="567"/>
        </w:tabs>
        <w:spacing w:line="240" w:lineRule="auto"/>
        <w:rPr>
          <w:szCs w:val="22"/>
          <w:lang w:val="et-EE"/>
        </w:rPr>
      </w:pPr>
    </w:p>
    <w:p w14:paraId="12716E1A" w14:textId="5D57DEFC" w:rsidR="00B84FD6" w:rsidRPr="00532C47" w:rsidRDefault="00914C40" w:rsidP="00251B78">
      <w:pPr>
        <w:keepNext/>
        <w:tabs>
          <w:tab w:val="clear" w:pos="567"/>
        </w:tabs>
        <w:spacing w:line="240" w:lineRule="auto"/>
        <w:ind w:left="567" w:hanging="567"/>
        <w:rPr>
          <w:szCs w:val="22"/>
          <w:lang w:val="et-EE"/>
        </w:rPr>
      </w:pPr>
      <w:r w:rsidRPr="00532C47">
        <w:rPr>
          <w:b/>
          <w:szCs w:val="22"/>
          <w:lang w:val="et-EE"/>
        </w:rPr>
        <w:t>4.1</w:t>
      </w:r>
      <w:r w:rsidRPr="00532C47">
        <w:rPr>
          <w:b/>
          <w:szCs w:val="22"/>
          <w:lang w:val="et-EE"/>
        </w:rPr>
        <w:tab/>
      </w:r>
      <w:r w:rsidR="00FF6923" w:rsidRPr="00532C47">
        <w:rPr>
          <w:b/>
          <w:lang w:val="et-EE"/>
        </w:rPr>
        <w:t>Näidustused</w:t>
      </w:r>
    </w:p>
    <w:p w14:paraId="24998EEC" w14:textId="77777777" w:rsidR="00B84FD6" w:rsidRPr="00532C47" w:rsidRDefault="00B84FD6" w:rsidP="00251B78">
      <w:pPr>
        <w:keepNext/>
        <w:tabs>
          <w:tab w:val="clear" w:pos="567"/>
        </w:tabs>
        <w:spacing w:line="240" w:lineRule="auto"/>
        <w:rPr>
          <w:szCs w:val="22"/>
          <w:lang w:val="et-EE"/>
        </w:rPr>
      </w:pPr>
    </w:p>
    <w:p w14:paraId="6D07E96F" w14:textId="4C29D2B6" w:rsidR="00FF6923" w:rsidRPr="00532C47" w:rsidRDefault="00914C40" w:rsidP="00251B78">
      <w:pPr>
        <w:tabs>
          <w:tab w:val="clear" w:pos="567"/>
        </w:tabs>
        <w:spacing w:line="240" w:lineRule="auto"/>
        <w:rPr>
          <w:szCs w:val="22"/>
          <w:lang w:val="et-EE"/>
        </w:rPr>
      </w:pPr>
      <w:r w:rsidRPr="00532C47">
        <w:rPr>
          <w:szCs w:val="22"/>
          <w:lang w:val="et-EE"/>
        </w:rPr>
        <w:t xml:space="preserve">Enerzair Breezhaler </w:t>
      </w:r>
      <w:r w:rsidR="00FF6923" w:rsidRPr="00532C47">
        <w:rPr>
          <w:szCs w:val="22"/>
          <w:lang w:val="et-EE"/>
        </w:rPr>
        <w:t>on näidustatud astma säilitusravi</w:t>
      </w:r>
      <w:r w:rsidR="001979B3" w:rsidRPr="00532C47">
        <w:rPr>
          <w:szCs w:val="22"/>
          <w:lang w:val="et-EE"/>
        </w:rPr>
        <w:t>ks</w:t>
      </w:r>
      <w:r w:rsidR="00FF6923" w:rsidRPr="00532C47">
        <w:rPr>
          <w:szCs w:val="22"/>
          <w:lang w:val="et-EE"/>
        </w:rPr>
        <w:t xml:space="preserve"> täiskasvanu</w:t>
      </w:r>
      <w:r w:rsidR="000876EA" w:rsidRPr="00532C47">
        <w:rPr>
          <w:szCs w:val="22"/>
          <w:lang w:val="et-EE"/>
        </w:rPr>
        <w:t>d patsientidele</w:t>
      </w:r>
      <w:r w:rsidR="00FF6923" w:rsidRPr="00532C47">
        <w:rPr>
          <w:szCs w:val="22"/>
          <w:lang w:val="et-EE"/>
        </w:rPr>
        <w:t xml:space="preserve">, kes </w:t>
      </w:r>
      <w:r w:rsidR="005A43DD" w:rsidRPr="00532C47">
        <w:rPr>
          <w:szCs w:val="22"/>
          <w:lang w:val="et-EE"/>
        </w:rPr>
        <w:t>pikatoimelise beeta</w:t>
      </w:r>
      <w:r w:rsidR="007F35B1" w:rsidRPr="00532C47">
        <w:rPr>
          <w:szCs w:val="22"/>
          <w:lang w:val="et-EE"/>
        </w:rPr>
        <w:noBreakHyphen/>
        <w:t>2</w:t>
      </w:r>
      <w:r w:rsidR="007F35B1" w:rsidRPr="00532C47">
        <w:rPr>
          <w:szCs w:val="22"/>
          <w:lang w:val="et-EE"/>
        </w:rPr>
        <w:noBreakHyphen/>
        <w:t>adrenomimeetikumi</w:t>
      </w:r>
      <w:r w:rsidR="005A43DD" w:rsidRPr="00532C47">
        <w:rPr>
          <w:szCs w:val="22"/>
          <w:lang w:val="et-EE"/>
        </w:rPr>
        <w:t xml:space="preserve"> ja suures annuses inhaleeritava kortikosteroidi kombineeritud kasutamisel säilitusravina </w:t>
      </w:r>
      <w:r w:rsidR="00294DC7" w:rsidRPr="00532C47">
        <w:rPr>
          <w:szCs w:val="22"/>
          <w:lang w:val="et-EE"/>
        </w:rPr>
        <w:t xml:space="preserve">ei ole </w:t>
      </w:r>
      <w:r w:rsidR="001B1DF8" w:rsidRPr="00532C47">
        <w:rPr>
          <w:szCs w:val="22"/>
          <w:lang w:val="et-EE"/>
        </w:rPr>
        <w:t xml:space="preserve">saavutanud piisavat kontrolli astmanähtude üle </w:t>
      </w:r>
      <w:r w:rsidR="005A43DD" w:rsidRPr="00532C47">
        <w:rPr>
          <w:szCs w:val="22"/>
          <w:lang w:val="et-EE"/>
        </w:rPr>
        <w:t>ning kellel on eelneva aasta jooksul esinenud üks või rohkem astma ägenemist.</w:t>
      </w:r>
    </w:p>
    <w:p w14:paraId="2EFE002C" w14:textId="77777777" w:rsidR="00B84FD6" w:rsidRPr="00532C47" w:rsidRDefault="00B84FD6" w:rsidP="00251B78">
      <w:pPr>
        <w:tabs>
          <w:tab w:val="clear" w:pos="567"/>
        </w:tabs>
        <w:spacing w:line="240" w:lineRule="auto"/>
        <w:rPr>
          <w:szCs w:val="22"/>
          <w:lang w:val="et-EE"/>
        </w:rPr>
      </w:pPr>
    </w:p>
    <w:p w14:paraId="61596635" w14:textId="422F144A" w:rsidR="00B84FD6" w:rsidRPr="00532C47" w:rsidRDefault="00914C40" w:rsidP="00251B78">
      <w:pPr>
        <w:keepNext/>
        <w:tabs>
          <w:tab w:val="clear" w:pos="567"/>
        </w:tabs>
        <w:spacing w:line="240" w:lineRule="auto"/>
        <w:rPr>
          <w:szCs w:val="22"/>
          <w:lang w:val="et-EE"/>
        </w:rPr>
      </w:pPr>
      <w:r w:rsidRPr="00532C47">
        <w:rPr>
          <w:b/>
          <w:szCs w:val="22"/>
          <w:lang w:val="et-EE"/>
        </w:rPr>
        <w:t>4.2</w:t>
      </w:r>
      <w:r w:rsidRPr="00532C47">
        <w:rPr>
          <w:b/>
          <w:szCs w:val="22"/>
          <w:lang w:val="et-EE"/>
        </w:rPr>
        <w:tab/>
      </w:r>
      <w:r w:rsidR="001B1DF8" w:rsidRPr="00532C47">
        <w:rPr>
          <w:b/>
          <w:lang w:val="et-EE"/>
        </w:rPr>
        <w:t>Annustamine ja manustamisviis</w:t>
      </w:r>
    </w:p>
    <w:p w14:paraId="3DB2F15F" w14:textId="77777777" w:rsidR="00B84FD6" w:rsidRPr="00532C47" w:rsidRDefault="00B84FD6" w:rsidP="00251B78">
      <w:pPr>
        <w:keepNext/>
        <w:tabs>
          <w:tab w:val="clear" w:pos="567"/>
        </w:tabs>
        <w:spacing w:line="240" w:lineRule="auto"/>
        <w:rPr>
          <w:szCs w:val="22"/>
          <w:lang w:val="et-EE"/>
        </w:rPr>
      </w:pPr>
    </w:p>
    <w:p w14:paraId="14E2957E" w14:textId="6807A854" w:rsidR="00B84FD6" w:rsidRPr="00532C47" w:rsidRDefault="00E84E6E" w:rsidP="00251B78">
      <w:pPr>
        <w:keepNext/>
        <w:tabs>
          <w:tab w:val="clear" w:pos="567"/>
        </w:tabs>
        <w:spacing w:line="240" w:lineRule="auto"/>
        <w:rPr>
          <w:szCs w:val="22"/>
          <w:lang w:val="et-EE"/>
        </w:rPr>
      </w:pPr>
      <w:r w:rsidRPr="00532C47">
        <w:rPr>
          <w:szCs w:val="22"/>
          <w:u w:val="single"/>
          <w:lang w:val="et-EE"/>
        </w:rPr>
        <w:t>Annustamine</w:t>
      </w:r>
    </w:p>
    <w:p w14:paraId="538DBD4B" w14:textId="77777777" w:rsidR="00B84FD6" w:rsidRPr="00532C47" w:rsidRDefault="00B84FD6" w:rsidP="00251B78">
      <w:pPr>
        <w:keepNext/>
        <w:tabs>
          <w:tab w:val="clear" w:pos="567"/>
        </w:tabs>
        <w:spacing w:line="240" w:lineRule="auto"/>
        <w:rPr>
          <w:szCs w:val="22"/>
          <w:lang w:val="et-EE"/>
        </w:rPr>
      </w:pPr>
    </w:p>
    <w:p w14:paraId="7645CC71" w14:textId="25EBFA43" w:rsidR="001B1DF8" w:rsidRPr="00532C47" w:rsidRDefault="001B1DF8" w:rsidP="00251B78">
      <w:pPr>
        <w:tabs>
          <w:tab w:val="clear" w:pos="567"/>
        </w:tabs>
        <w:spacing w:line="240" w:lineRule="auto"/>
        <w:rPr>
          <w:szCs w:val="22"/>
          <w:lang w:val="et-EE"/>
        </w:rPr>
      </w:pPr>
      <w:r w:rsidRPr="00532C47">
        <w:rPr>
          <w:szCs w:val="22"/>
          <w:lang w:val="et-EE"/>
        </w:rPr>
        <w:t>Soovitatav annus on ühe kapsli sisu inhalatsioon üks kord ööpäevas.</w:t>
      </w:r>
    </w:p>
    <w:p w14:paraId="326BCD81" w14:textId="77777777" w:rsidR="00B84FD6" w:rsidRPr="00532C47" w:rsidRDefault="00B84FD6" w:rsidP="00251B78">
      <w:pPr>
        <w:pStyle w:val="Text"/>
        <w:spacing w:before="0"/>
        <w:jc w:val="left"/>
        <w:rPr>
          <w:sz w:val="22"/>
          <w:szCs w:val="22"/>
          <w:lang w:val="et-EE"/>
        </w:rPr>
      </w:pPr>
    </w:p>
    <w:p w14:paraId="6A26A337" w14:textId="788FDBB8" w:rsidR="007C3660" w:rsidRPr="00532C47" w:rsidRDefault="007C3660" w:rsidP="00251B78">
      <w:pPr>
        <w:pStyle w:val="Text"/>
        <w:spacing w:before="0"/>
        <w:jc w:val="left"/>
        <w:rPr>
          <w:sz w:val="22"/>
          <w:szCs w:val="22"/>
          <w:lang w:val="et-EE"/>
        </w:rPr>
      </w:pPr>
      <w:r w:rsidRPr="00532C47">
        <w:rPr>
          <w:sz w:val="22"/>
          <w:szCs w:val="22"/>
          <w:lang w:val="et-EE"/>
        </w:rPr>
        <w:t xml:space="preserve">Maksimaalne soovitatav annus on </w:t>
      </w:r>
      <w:r w:rsidRPr="00532C47">
        <w:rPr>
          <w:bCs/>
          <w:sz w:val="22"/>
          <w:szCs w:val="22"/>
          <w:lang w:val="et-EE"/>
        </w:rPr>
        <w:t>114 </w:t>
      </w:r>
      <w:r w:rsidR="00D61192" w:rsidRPr="00532C47">
        <w:rPr>
          <w:sz w:val="22"/>
          <w:szCs w:val="22"/>
          <w:lang w:val="et-EE"/>
        </w:rPr>
        <w:t>µg</w:t>
      </w:r>
      <w:r w:rsidRPr="00532C47">
        <w:rPr>
          <w:bCs/>
          <w:sz w:val="22"/>
          <w:szCs w:val="22"/>
          <w:lang w:val="et-EE"/>
        </w:rPr>
        <w:t>/46 </w:t>
      </w:r>
      <w:r w:rsidR="00D61192" w:rsidRPr="00532C47">
        <w:rPr>
          <w:sz w:val="22"/>
          <w:szCs w:val="22"/>
          <w:lang w:val="et-EE"/>
        </w:rPr>
        <w:t>µg</w:t>
      </w:r>
      <w:r w:rsidRPr="00532C47">
        <w:rPr>
          <w:bCs/>
          <w:sz w:val="22"/>
          <w:szCs w:val="22"/>
          <w:lang w:val="et-EE"/>
        </w:rPr>
        <w:t>/136 </w:t>
      </w:r>
      <w:r w:rsidR="00D61192" w:rsidRPr="00532C47">
        <w:rPr>
          <w:sz w:val="22"/>
          <w:szCs w:val="22"/>
          <w:lang w:val="et-EE"/>
        </w:rPr>
        <w:t>µg</w:t>
      </w:r>
      <w:r w:rsidR="00D61192" w:rsidRPr="00532C47">
        <w:rPr>
          <w:bCs/>
          <w:sz w:val="22"/>
          <w:szCs w:val="22"/>
          <w:lang w:val="et-EE"/>
        </w:rPr>
        <w:t xml:space="preserve"> </w:t>
      </w:r>
      <w:r w:rsidRPr="00532C47">
        <w:rPr>
          <w:bCs/>
          <w:sz w:val="22"/>
          <w:szCs w:val="22"/>
          <w:lang w:val="et-EE"/>
        </w:rPr>
        <w:t>üks kord ööpäevas.</w:t>
      </w:r>
    </w:p>
    <w:p w14:paraId="5CE8B337" w14:textId="452DD67F" w:rsidR="00B84FD6" w:rsidRPr="00532C47" w:rsidDel="002F0DA9" w:rsidRDefault="00B84FD6" w:rsidP="00251B78">
      <w:pPr>
        <w:tabs>
          <w:tab w:val="clear" w:pos="567"/>
        </w:tabs>
        <w:spacing w:line="240" w:lineRule="auto"/>
        <w:rPr>
          <w:szCs w:val="22"/>
          <w:lang w:val="et-EE"/>
        </w:rPr>
      </w:pPr>
    </w:p>
    <w:p w14:paraId="68ECA2EC" w14:textId="1F3C4314" w:rsidR="001B1DF8" w:rsidRPr="00532C47" w:rsidRDefault="00D27AA8" w:rsidP="00251B78">
      <w:pPr>
        <w:tabs>
          <w:tab w:val="clear" w:pos="567"/>
        </w:tabs>
        <w:spacing w:line="240" w:lineRule="auto"/>
        <w:rPr>
          <w:szCs w:val="22"/>
          <w:lang w:val="et-EE"/>
        </w:rPr>
      </w:pPr>
      <w:r w:rsidRPr="00532C47">
        <w:rPr>
          <w:szCs w:val="22"/>
          <w:lang w:val="et-EE"/>
        </w:rPr>
        <w:t>Ravimit</w:t>
      </w:r>
      <w:r w:rsidR="001B1DF8" w:rsidRPr="00532C47">
        <w:rPr>
          <w:szCs w:val="22"/>
          <w:lang w:val="et-EE"/>
        </w:rPr>
        <w:t xml:space="preserve"> on soovitatav kasutada iga päev samal kellaajal. </w:t>
      </w:r>
      <w:r w:rsidR="00257941" w:rsidRPr="00532C47">
        <w:rPr>
          <w:szCs w:val="22"/>
          <w:lang w:val="et-EE"/>
        </w:rPr>
        <w:t xml:space="preserve">Ravimi manustamiseks võib valida ükskõik millise kellaaja. </w:t>
      </w:r>
      <w:r w:rsidR="001B1DF8" w:rsidRPr="00532C47">
        <w:rPr>
          <w:szCs w:val="22"/>
          <w:lang w:val="et-EE"/>
        </w:rPr>
        <w:t>Kui annus jääb manustamata, tuleb see inhaleerida niipea kui võimalik. Patsiente tuleb juhendada, et nad ei manustaks üle ühe annuse ööpäevas.</w:t>
      </w:r>
    </w:p>
    <w:p w14:paraId="62B30693" w14:textId="77777777" w:rsidR="00B84FD6" w:rsidRPr="00532C47" w:rsidRDefault="00B84FD6" w:rsidP="00251B78">
      <w:pPr>
        <w:tabs>
          <w:tab w:val="clear" w:pos="567"/>
        </w:tabs>
        <w:spacing w:line="240" w:lineRule="auto"/>
        <w:rPr>
          <w:szCs w:val="22"/>
          <w:lang w:val="et-EE"/>
        </w:rPr>
      </w:pPr>
    </w:p>
    <w:p w14:paraId="091026C6" w14:textId="3AC2D355" w:rsidR="00956E4F" w:rsidRPr="00532C47" w:rsidRDefault="00257941" w:rsidP="00251B78">
      <w:pPr>
        <w:keepNext/>
        <w:tabs>
          <w:tab w:val="clear" w:pos="567"/>
        </w:tabs>
        <w:spacing w:line="240" w:lineRule="auto"/>
        <w:rPr>
          <w:bCs/>
          <w:iCs/>
          <w:szCs w:val="22"/>
          <w:lang w:val="et-EE"/>
        </w:rPr>
      </w:pPr>
      <w:r w:rsidRPr="00532C47">
        <w:rPr>
          <w:bCs/>
          <w:i/>
          <w:iCs/>
          <w:szCs w:val="22"/>
          <w:u w:val="single"/>
          <w:lang w:val="et-EE"/>
        </w:rPr>
        <w:t>Patsientide erirühmad</w:t>
      </w:r>
    </w:p>
    <w:p w14:paraId="067B396C" w14:textId="01AC5338" w:rsidR="002F0DA9" w:rsidRPr="00532C47" w:rsidRDefault="00257941" w:rsidP="00251B78">
      <w:pPr>
        <w:keepNext/>
        <w:tabs>
          <w:tab w:val="clear" w:pos="567"/>
        </w:tabs>
        <w:spacing w:line="240" w:lineRule="auto"/>
        <w:rPr>
          <w:bCs/>
          <w:iCs/>
          <w:szCs w:val="22"/>
          <w:lang w:val="et-EE"/>
        </w:rPr>
      </w:pPr>
      <w:r w:rsidRPr="00532C47">
        <w:rPr>
          <w:bCs/>
          <w:i/>
          <w:szCs w:val="22"/>
          <w:lang w:val="et-EE"/>
        </w:rPr>
        <w:t>Eakad</w:t>
      </w:r>
    </w:p>
    <w:p w14:paraId="467495E0" w14:textId="5E3EFE81" w:rsidR="003F694E" w:rsidRPr="00532C47" w:rsidRDefault="003F694E" w:rsidP="00251B78">
      <w:pPr>
        <w:tabs>
          <w:tab w:val="clear" w:pos="567"/>
        </w:tabs>
        <w:spacing w:line="240" w:lineRule="auto"/>
        <w:rPr>
          <w:szCs w:val="22"/>
          <w:lang w:val="et-EE" w:bidi="th-TH"/>
        </w:rPr>
      </w:pPr>
      <w:r w:rsidRPr="00532C47">
        <w:rPr>
          <w:szCs w:val="22"/>
          <w:lang w:val="et-EE" w:bidi="th-TH"/>
        </w:rPr>
        <w:t>Eakatel patsientidel (65</w:t>
      </w:r>
      <w:r w:rsidRPr="00532C47">
        <w:rPr>
          <w:szCs w:val="22"/>
          <w:lang w:val="et-EE" w:bidi="th-TH"/>
        </w:rPr>
        <w:noBreakHyphen/>
        <w:t>aastased või vanemad) ei ole vaja annust kohandada (vt lõik 5.2).</w:t>
      </w:r>
    </w:p>
    <w:p w14:paraId="1A56067E" w14:textId="77777777" w:rsidR="002F0DA9" w:rsidRPr="00532C47" w:rsidRDefault="002F0DA9" w:rsidP="00251B78">
      <w:pPr>
        <w:tabs>
          <w:tab w:val="clear" w:pos="567"/>
        </w:tabs>
        <w:spacing w:line="240" w:lineRule="auto"/>
        <w:rPr>
          <w:szCs w:val="22"/>
          <w:lang w:val="et-EE"/>
        </w:rPr>
      </w:pPr>
    </w:p>
    <w:p w14:paraId="4BAC2696" w14:textId="613C6403" w:rsidR="00B84FD6" w:rsidRPr="00532C47" w:rsidRDefault="00257941" w:rsidP="00251B78">
      <w:pPr>
        <w:keepNext/>
        <w:tabs>
          <w:tab w:val="clear" w:pos="567"/>
        </w:tabs>
        <w:spacing w:line="240" w:lineRule="auto"/>
        <w:rPr>
          <w:bCs/>
          <w:iCs/>
          <w:szCs w:val="22"/>
          <w:lang w:val="et-EE"/>
        </w:rPr>
      </w:pPr>
      <w:bookmarkStart w:id="0" w:name="_nth_Renal_impairment8786"/>
      <w:bookmarkEnd w:id="0"/>
      <w:r w:rsidRPr="00532C47">
        <w:rPr>
          <w:bCs/>
          <w:i/>
          <w:iCs/>
          <w:szCs w:val="22"/>
          <w:lang w:val="et-EE"/>
        </w:rPr>
        <w:lastRenderedPageBreak/>
        <w:t>Neerukahjustus</w:t>
      </w:r>
    </w:p>
    <w:p w14:paraId="50CD6337" w14:textId="10B99938" w:rsidR="003F694E" w:rsidRPr="00532C47" w:rsidRDefault="003F694E" w:rsidP="00251B78">
      <w:pPr>
        <w:pStyle w:val="Text"/>
        <w:spacing w:before="0"/>
        <w:jc w:val="left"/>
        <w:rPr>
          <w:iCs/>
          <w:sz w:val="22"/>
          <w:szCs w:val="22"/>
          <w:lang w:val="et-EE"/>
        </w:rPr>
      </w:pPr>
      <w:r w:rsidRPr="00532C47">
        <w:rPr>
          <w:iCs/>
          <w:sz w:val="22"/>
          <w:szCs w:val="22"/>
          <w:lang w:val="et-EE"/>
        </w:rPr>
        <w:t xml:space="preserve">Kerge kuni </w:t>
      </w:r>
      <w:r w:rsidR="00822D03" w:rsidRPr="00532C47">
        <w:rPr>
          <w:iCs/>
          <w:sz w:val="22"/>
          <w:szCs w:val="22"/>
          <w:lang w:val="et-EE"/>
        </w:rPr>
        <w:t>mõõduka</w:t>
      </w:r>
      <w:r w:rsidRPr="00532C47">
        <w:rPr>
          <w:iCs/>
          <w:sz w:val="22"/>
          <w:szCs w:val="22"/>
          <w:lang w:val="et-EE"/>
        </w:rPr>
        <w:t xml:space="preserve"> neerukahjustuse korral ei ole </w:t>
      </w:r>
      <w:r w:rsidR="00BD5F28" w:rsidRPr="00532C47">
        <w:rPr>
          <w:iCs/>
          <w:sz w:val="22"/>
          <w:szCs w:val="22"/>
          <w:lang w:val="et-EE"/>
        </w:rPr>
        <w:t>annuse kohandamine vajalik</w:t>
      </w:r>
      <w:r w:rsidRPr="00532C47">
        <w:rPr>
          <w:iCs/>
          <w:sz w:val="22"/>
          <w:szCs w:val="22"/>
          <w:lang w:val="et-EE"/>
        </w:rPr>
        <w:t>. Raske neerukahjustuse</w:t>
      </w:r>
      <w:r w:rsidR="001A6BCD" w:rsidRPr="00532C47">
        <w:rPr>
          <w:iCs/>
          <w:sz w:val="22"/>
          <w:szCs w:val="22"/>
          <w:lang w:val="et-EE"/>
        </w:rPr>
        <w:t>ga</w:t>
      </w:r>
      <w:r w:rsidRPr="00532C47">
        <w:rPr>
          <w:iCs/>
          <w:sz w:val="22"/>
          <w:szCs w:val="22"/>
          <w:lang w:val="et-EE"/>
        </w:rPr>
        <w:t xml:space="preserve"> või dialüüsi vajava</w:t>
      </w:r>
      <w:r w:rsidR="001A6BCD" w:rsidRPr="00532C47">
        <w:rPr>
          <w:iCs/>
          <w:sz w:val="22"/>
          <w:szCs w:val="22"/>
          <w:lang w:val="et-EE"/>
        </w:rPr>
        <w:t>tel</w:t>
      </w:r>
      <w:r w:rsidRPr="00532C47">
        <w:rPr>
          <w:iCs/>
          <w:sz w:val="22"/>
          <w:szCs w:val="22"/>
          <w:lang w:val="et-EE"/>
        </w:rPr>
        <w:t xml:space="preserve"> lõppstaadiumis neeruhaigusega patsientidel </w:t>
      </w:r>
      <w:r w:rsidR="005E35A6" w:rsidRPr="00532C47">
        <w:rPr>
          <w:iCs/>
          <w:sz w:val="22"/>
          <w:szCs w:val="22"/>
          <w:lang w:val="et-EE"/>
        </w:rPr>
        <w:t>tuleb ravimit kasutada ettevaatusega</w:t>
      </w:r>
      <w:r w:rsidRPr="00532C47">
        <w:rPr>
          <w:iCs/>
          <w:sz w:val="22"/>
          <w:szCs w:val="22"/>
          <w:lang w:val="et-EE"/>
        </w:rPr>
        <w:t xml:space="preserve"> (vt lõigud 4.4 ja 5.2).</w:t>
      </w:r>
    </w:p>
    <w:p w14:paraId="131A577C" w14:textId="77777777" w:rsidR="00B84FD6" w:rsidRPr="00532C47" w:rsidRDefault="00B84FD6" w:rsidP="00251B78">
      <w:pPr>
        <w:tabs>
          <w:tab w:val="clear" w:pos="567"/>
        </w:tabs>
        <w:spacing w:line="240" w:lineRule="auto"/>
        <w:rPr>
          <w:bCs/>
          <w:iCs/>
          <w:szCs w:val="22"/>
          <w:lang w:val="et-EE"/>
        </w:rPr>
      </w:pPr>
    </w:p>
    <w:p w14:paraId="749ADC2D" w14:textId="27DFC180" w:rsidR="00B84FD6" w:rsidRPr="00532C47" w:rsidRDefault="00257941" w:rsidP="00251B78">
      <w:pPr>
        <w:keepNext/>
        <w:tabs>
          <w:tab w:val="clear" w:pos="567"/>
        </w:tabs>
        <w:spacing w:line="240" w:lineRule="auto"/>
        <w:rPr>
          <w:bCs/>
          <w:iCs/>
          <w:szCs w:val="22"/>
          <w:lang w:val="et-EE"/>
        </w:rPr>
      </w:pPr>
      <w:bookmarkStart w:id="1" w:name="_nth_Hepatic_impairment9204"/>
      <w:bookmarkEnd w:id="1"/>
      <w:r w:rsidRPr="00532C47">
        <w:rPr>
          <w:bCs/>
          <w:i/>
          <w:iCs/>
          <w:szCs w:val="22"/>
          <w:lang w:val="et-EE"/>
        </w:rPr>
        <w:t>Maksakahjustus</w:t>
      </w:r>
    </w:p>
    <w:p w14:paraId="2285B846" w14:textId="1CEA1BE2" w:rsidR="00BD5F28" w:rsidRPr="00532C47" w:rsidRDefault="00BD5F28" w:rsidP="00251B78">
      <w:pPr>
        <w:tabs>
          <w:tab w:val="clear" w:pos="567"/>
        </w:tabs>
        <w:spacing w:line="240" w:lineRule="auto"/>
        <w:rPr>
          <w:szCs w:val="22"/>
          <w:lang w:val="et-EE"/>
        </w:rPr>
      </w:pPr>
      <w:r w:rsidRPr="00532C47">
        <w:rPr>
          <w:iCs/>
          <w:szCs w:val="22"/>
          <w:lang w:val="et-EE"/>
        </w:rPr>
        <w:t xml:space="preserve">Kerge või </w:t>
      </w:r>
      <w:r w:rsidR="00822D03" w:rsidRPr="00532C47">
        <w:rPr>
          <w:iCs/>
          <w:szCs w:val="22"/>
          <w:lang w:val="et-EE"/>
        </w:rPr>
        <w:t>mõõduka</w:t>
      </w:r>
      <w:r w:rsidRPr="00532C47">
        <w:rPr>
          <w:iCs/>
          <w:szCs w:val="22"/>
          <w:lang w:val="et-EE"/>
        </w:rPr>
        <w:t xml:space="preserve"> maksakahjustuse korral ei ole annuse kohandamine vajalik.</w:t>
      </w:r>
      <w:r w:rsidRPr="00532C47">
        <w:rPr>
          <w:szCs w:val="22"/>
          <w:lang w:val="et-EE"/>
        </w:rPr>
        <w:t xml:space="preserve"> Puuduvad andmed </w:t>
      </w:r>
      <w:r w:rsidR="00D27AA8" w:rsidRPr="00532C47">
        <w:rPr>
          <w:szCs w:val="22"/>
          <w:lang w:val="et-EE"/>
        </w:rPr>
        <w:t>ravimi</w:t>
      </w:r>
      <w:r w:rsidRPr="00532C47">
        <w:rPr>
          <w:szCs w:val="22"/>
          <w:lang w:val="et-EE"/>
        </w:rPr>
        <w:t xml:space="preserve"> kasutamise kohta raske maksakahjustusega patsientidel, </w:t>
      </w:r>
      <w:r w:rsidRPr="00532C47">
        <w:rPr>
          <w:szCs w:val="22"/>
          <w:lang w:val="et-EE" w:eastAsia="ja-JP" w:bidi="th-TH"/>
        </w:rPr>
        <w:t xml:space="preserve">seetõttu </w:t>
      </w:r>
      <w:r w:rsidR="005E35A6" w:rsidRPr="00532C47">
        <w:rPr>
          <w:szCs w:val="22"/>
          <w:lang w:val="et-EE" w:eastAsia="ja-JP" w:bidi="th-TH"/>
        </w:rPr>
        <w:t xml:space="preserve">tuleb </w:t>
      </w:r>
      <w:r w:rsidRPr="00532C47">
        <w:rPr>
          <w:rFonts w:eastAsia="MS Mincho"/>
          <w:szCs w:val="22"/>
          <w:lang w:val="et-EE" w:eastAsia="ja-JP"/>
        </w:rPr>
        <w:t xml:space="preserve">nendel patsientidel ravimit kasutada </w:t>
      </w:r>
      <w:r w:rsidR="00D27AA8" w:rsidRPr="00532C47">
        <w:rPr>
          <w:rFonts w:eastAsia="MS Mincho"/>
          <w:szCs w:val="22"/>
          <w:lang w:val="et-EE" w:eastAsia="ja-JP"/>
        </w:rPr>
        <w:t>ainult juhul kui oodatav kasu kaalub üles võimaliku riski</w:t>
      </w:r>
      <w:r w:rsidR="00D27AA8" w:rsidRPr="00532C47">
        <w:rPr>
          <w:iCs/>
          <w:szCs w:val="22"/>
          <w:lang w:val="et-EE"/>
        </w:rPr>
        <w:t xml:space="preserve"> </w:t>
      </w:r>
      <w:r w:rsidRPr="00532C47">
        <w:rPr>
          <w:szCs w:val="22"/>
          <w:lang w:val="et-EE"/>
        </w:rPr>
        <w:t>(vt lõik 5.2).</w:t>
      </w:r>
    </w:p>
    <w:p w14:paraId="657095CC" w14:textId="77777777" w:rsidR="00B84FD6" w:rsidRPr="00532C47" w:rsidRDefault="00B84FD6" w:rsidP="00251B78">
      <w:pPr>
        <w:tabs>
          <w:tab w:val="clear" w:pos="567"/>
        </w:tabs>
        <w:spacing w:line="240" w:lineRule="auto"/>
        <w:rPr>
          <w:bCs/>
          <w:iCs/>
          <w:szCs w:val="22"/>
          <w:lang w:val="et-EE"/>
        </w:rPr>
      </w:pPr>
    </w:p>
    <w:p w14:paraId="2B2FA96C" w14:textId="23EA0A0E" w:rsidR="00B84FD6" w:rsidRPr="00532C47" w:rsidRDefault="00BD5F28" w:rsidP="00251B78">
      <w:pPr>
        <w:keepNext/>
        <w:tabs>
          <w:tab w:val="clear" w:pos="567"/>
        </w:tabs>
        <w:spacing w:line="240" w:lineRule="auto"/>
        <w:rPr>
          <w:bCs/>
          <w:iCs/>
          <w:szCs w:val="22"/>
          <w:lang w:val="et-EE"/>
        </w:rPr>
      </w:pPr>
      <w:r w:rsidRPr="00532C47">
        <w:rPr>
          <w:bCs/>
          <w:i/>
          <w:iCs/>
          <w:szCs w:val="22"/>
          <w:lang w:val="et-EE"/>
        </w:rPr>
        <w:t>Lapsed</w:t>
      </w:r>
    </w:p>
    <w:p w14:paraId="038D6CEA" w14:textId="5C3C6140" w:rsidR="00BD5F28" w:rsidRPr="00532C47" w:rsidRDefault="00914C40" w:rsidP="00251B78">
      <w:pPr>
        <w:tabs>
          <w:tab w:val="clear" w:pos="567"/>
        </w:tabs>
        <w:spacing w:line="240" w:lineRule="auto"/>
        <w:rPr>
          <w:szCs w:val="22"/>
          <w:lang w:val="et-EE" w:bidi="th-TH"/>
        </w:rPr>
      </w:pPr>
      <w:r w:rsidRPr="00532C47">
        <w:rPr>
          <w:szCs w:val="22"/>
          <w:lang w:val="et-EE" w:bidi="th-TH"/>
        </w:rPr>
        <w:t>Enerzair Breezhaler</w:t>
      </w:r>
      <w:r w:rsidR="00BD5F28" w:rsidRPr="00532C47">
        <w:rPr>
          <w:szCs w:val="22"/>
          <w:lang w:val="et-EE" w:bidi="th-TH"/>
        </w:rPr>
        <w:t>i ohutus ja efektiivsus lastel vanuses alla 18 aasta ei ole tõestatud. Andmed puuduvad.</w:t>
      </w:r>
    </w:p>
    <w:p w14:paraId="720BCD1E" w14:textId="77777777" w:rsidR="00B84FD6" w:rsidRPr="00532C47" w:rsidRDefault="00B84FD6" w:rsidP="00251B78">
      <w:pPr>
        <w:tabs>
          <w:tab w:val="clear" w:pos="567"/>
        </w:tabs>
        <w:spacing w:line="240" w:lineRule="auto"/>
        <w:rPr>
          <w:bCs/>
          <w:iCs/>
          <w:szCs w:val="22"/>
          <w:lang w:val="et-EE"/>
        </w:rPr>
      </w:pPr>
      <w:bookmarkStart w:id="2" w:name="_nth_Geriatric_patients__659667"/>
      <w:bookmarkEnd w:id="2"/>
    </w:p>
    <w:p w14:paraId="170976AC" w14:textId="72722F99" w:rsidR="00B84FD6" w:rsidRPr="00532C47" w:rsidRDefault="00BD5F28" w:rsidP="00251B78">
      <w:pPr>
        <w:keepNext/>
        <w:tabs>
          <w:tab w:val="clear" w:pos="567"/>
        </w:tabs>
        <w:spacing w:line="240" w:lineRule="auto"/>
        <w:rPr>
          <w:szCs w:val="22"/>
          <w:lang w:val="et-EE"/>
        </w:rPr>
      </w:pPr>
      <w:r w:rsidRPr="00532C47">
        <w:rPr>
          <w:szCs w:val="22"/>
          <w:u w:val="single"/>
          <w:lang w:val="et-EE"/>
        </w:rPr>
        <w:t>Manustamisviis</w:t>
      </w:r>
    </w:p>
    <w:p w14:paraId="611A691E" w14:textId="77777777" w:rsidR="00B84FD6" w:rsidRPr="00532C47" w:rsidRDefault="00B84FD6" w:rsidP="00251B78">
      <w:pPr>
        <w:keepNext/>
        <w:tabs>
          <w:tab w:val="clear" w:pos="567"/>
        </w:tabs>
        <w:spacing w:line="240" w:lineRule="auto"/>
        <w:rPr>
          <w:szCs w:val="22"/>
          <w:lang w:val="et-EE"/>
        </w:rPr>
      </w:pPr>
    </w:p>
    <w:p w14:paraId="3A53A870" w14:textId="77777777" w:rsidR="00BD5F28" w:rsidRPr="00532C47" w:rsidRDefault="00BD5F28" w:rsidP="00251B78">
      <w:pPr>
        <w:pStyle w:val="Text"/>
        <w:spacing w:before="0"/>
        <w:jc w:val="left"/>
        <w:rPr>
          <w:sz w:val="22"/>
          <w:szCs w:val="22"/>
          <w:lang w:val="et-EE"/>
        </w:rPr>
      </w:pPr>
      <w:r w:rsidRPr="00532C47">
        <w:rPr>
          <w:sz w:val="22"/>
          <w:szCs w:val="22"/>
          <w:lang w:val="et-EE"/>
        </w:rPr>
        <w:t>Ainult inhalatsiooniks. Kapsleid ei tohi alla neelata.</w:t>
      </w:r>
    </w:p>
    <w:p w14:paraId="367196E5" w14:textId="77777777" w:rsidR="00BD5F28" w:rsidRPr="00532C47" w:rsidRDefault="00BD5F28" w:rsidP="00251B78">
      <w:pPr>
        <w:pStyle w:val="Text"/>
        <w:spacing w:before="0"/>
        <w:jc w:val="left"/>
        <w:rPr>
          <w:sz w:val="22"/>
          <w:szCs w:val="22"/>
          <w:lang w:val="et-EE"/>
        </w:rPr>
      </w:pPr>
    </w:p>
    <w:p w14:paraId="3EB6B099" w14:textId="30A245D9" w:rsidR="00BD5F28" w:rsidRPr="00532C47" w:rsidRDefault="00BD5F28" w:rsidP="00251B78">
      <w:pPr>
        <w:pStyle w:val="Text"/>
        <w:spacing w:before="0"/>
        <w:jc w:val="left"/>
        <w:rPr>
          <w:sz w:val="22"/>
          <w:szCs w:val="22"/>
          <w:lang w:val="et-EE"/>
        </w:rPr>
      </w:pPr>
      <w:r w:rsidRPr="00532C47">
        <w:rPr>
          <w:iCs/>
          <w:sz w:val="22"/>
          <w:szCs w:val="22"/>
          <w:lang w:val="et-EE"/>
        </w:rPr>
        <w:t>Kapslite manustamiseks tohib kasutada ainult inhalaatorit (vt lõik 6.6)</w:t>
      </w:r>
      <w:r w:rsidR="00D27AA8" w:rsidRPr="00532C47">
        <w:rPr>
          <w:iCs/>
          <w:sz w:val="22"/>
          <w:szCs w:val="22"/>
          <w:lang w:val="et-EE"/>
        </w:rPr>
        <w:t xml:space="preserve">, mida saadakse </w:t>
      </w:r>
      <w:r w:rsidRPr="00532C47">
        <w:rPr>
          <w:iCs/>
          <w:sz w:val="22"/>
          <w:szCs w:val="22"/>
          <w:lang w:val="et-EE"/>
        </w:rPr>
        <w:t>iga uue retseptiga.</w:t>
      </w:r>
    </w:p>
    <w:p w14:paraId="01A1BC85" w14:textId="77777777" w:rsidR="00BD5F28" w:rsidRPr="00532C47" w:rsidRDefault="00BD5F28" w:rsidP="00251B78">
      <w:pPr>
        <w:tabs>
          <w:tab w:val="clear" w:pos="567"/>
        </w:tabs>
        <w:spacing w:line="240" w:lineRule="auto"/>
        <w:rPr>
          <w:szCs w:val="22"/>
          <w:lang w:val="et-EE"/>
        </w:rPr>
      </w:pPr>
    </w:p>
    <w:p w14:paraId="34C9F31D" w14:textId="63F43147" w:rsidR="00BD5F28" w:rsidRPr="00532C47" w:rsidRDefault="00BD5F28" w:rsidP="00251B78">
      <w:pPr>
        <w:pStyle w:val="Text"/>
        <w:spacing w:before="0"/>
        <w:jc w:val="left"/>
        <w:rPr>
          <w:sz w:val="22"/>
          <w:szCs w:val="22"/>
          <w:lang w:val="et-EE"/>
        </w:rPr>
      </w:pPr>
      <w:r w:rsidRPr="00532C47">
        <w:rPr>
          <w:sz w:val="22"/>
          <w:szCs w:val="22"/>
          <w:lang w:val="et-EE"/>
        </w:rPr>
        <w:t>Patsientidele tuleb õpetada ravimi õiget manustamist. Kui hingamise paranemist ei toimu, tuleb patsiendilt küsida, kas ta neelab või inhaleerib ravimit.</w:t>
      </w:r>
    </w:p>
    <w:p w14:paraId="2A136E26" w14:textId="46757D39" w:rsidR="00FB6ED3" w:rsidRPr="00532C47" w:rsidRDefault="00FB6ED3" w:rsidP="00251B78">
      <w:pPr>
        <w:pStyle w:val="Text"/>
        <w:spacing w:before="0"/>
        <w:jc w:val="left"/>
        <w:rPr>
          <w:sz w:val="22"/>
          <w:szCs w:val="22"/>
          <w:lang w:val="et-EE"/>
        </w:rPr>
      </w:pPr>
    </w:p>
    <w:p w14:paraId="2451D03F" w14:textId="2CCBADDD" w:rsidR="00FB6ED3" w:rsidRPr="00532C47" w:rsidRDefault="00FB6ED3" w:rsidP="00251B78">
      <w:pPr>
        <w:pStyle w:val="Text"/>
        <w:spacing w:before="0"/>
        <w:jc w:val="left"/>
        <w:rPr>
          <w:sz w:val="22"/>
          <w:szCs w:val="22"/>
          <w:lang w:val="et-EE"/>
        </w:rPr>
      </w:pPr>
      <w:r w:rsidRPr="00532C47">
        <w:rPr>
          <w:sz w:val="22"/>
          <w:szCs w:val="22"/>
          <w:lang w:val="et-EE"/>
        </w:rPr>
        <w:t>Kapsel tuleb blistrist välja võtta alles vahetult enne kasutamist.</w:t>
      </w:r>
    </w:p>
    <w:p w14:paraId="0DC37714" w14:textId="77777777" w:rsidR="00BD5F28" w:rsidRPr="00532C47" w:rsidRDefault="00BD5F28" w:rsidP="00251B78">
      <w:pPr>
        <w:tabs>
          <w:tab w:val="clear" w:pos="567"/>
        </w:tabs>
        <w:spacing w:line="240" w:lineRule="auto"/>
        <w:rPr>
          <w:szCs w:val="22"/>
          <w:lang w:val="et-EE"/>
        </w:rPr>
      </w:pPr>
    </w:p>
    <w:p w14:paraId="77DAC008" w14:textId="6AAD08CA" w:rsidR="00B84FD6" w:rsidRPr="00532C47" w:rsidRDefault="00FB6ED3" w:rsidP="00251B78">
      <w:pPr>
        <w:tabs>
          <w:tab w:val="clear" w:pos="567"/>
        </w:tabs>
        <w:spacing w:line="240" w:lineRule="auto"/>
        <w:rPr>
          <w:szCs w:val="22"/>
          <w:lang w:val="et-EE"/>
        </w:rPr>
      </w:pPr>
      <w:r w:rsidRPr="00532C47">
        <w:rPr>
          <w:szCs w:val="22"/>
          <w:lang w:val="et-EE"/>
        </w:rPr>
        <w:t xml:space="preserve">Pärast inhalatsiooni tuleb suud veega loputada </w:t>
      </w:r>
      <w:r w:rsidR="007644E8" w:rsidRPr="00532C47">
        <w:rPr>
          <w:szCs w:val="22"/>
          <w:lang w:val="et-EE"/>
        </w:rPr>
        <w:t>ilma</w:t>
      </w:r>
      <w:r w:rsidRPr="00532C47">
        <w:rPr>
          <w:szCs w:val="22"/>
          <w:lang w:val="et-EE"/>
        </w:rPr>
        <w:t xml:space="preserve"> vett alla neela</w:t>
      </w:r>
      <w:r w:rsidR="007644E8" w:rsidRPr="00532C47">
        <w:rPr>
          <w:szCs w:val="22"/>
          <w:lang w:val="et-EE"/>
        </w:rPr>
        <w:t>mata</w:t>
      </w:r>
      <w:r w:rsidR="00D27AA8" w:rsidRPr="00532C47">
        <w:rPr>
          <w:szCs w:val="22"/>
          <w:lang w:val="et-EE"/>
        </w:rPr>
        <w:t xml:space="preserve"> (vt lõigud 4.4 ja 6.6)</w:t>
      </w:r>
      <w:r w:rsidRPr="00532C47">
        <w:rPr>
          <w:szCs w:val="22"/>
          <w:lang w:val="et-EE"/>
        </w:rPr>
        <w:t>.</w:t>
      </w:r>
    </w:p>
    <w:p w14:paraId="633B62B6" w14:textId="77777777" w:rsidR="00B84FD6" w:rsidRPr="00532C47" w:rsidRDefault="00B84FD6" w:rsidP="00251B78">
      <w:pPr>
        <w:tabs>
          <w:tab w:val="clear" w:pos="567"/>
        </w:tabs>
        <w:spacing w:line="240" w:lineRule="auto"/>
        <w:rPr>
          <w:szCs w:val="22"/>
          <w:lang w:val="et-EE"/>
        </w:rPr>
      </w:pPr>
    </w:p>
    <w:p w14:paraId="3FE031C9" w14:textId="16E2D0F3" w:rsidR="00FB6ED3" w:rsidRPr="00532C47" w:rsidRDefault="00FB6ED3" w:rsidP="00251B78">
      <w:pPr>
        <w:tabs>
          <w:tab w:val="clear" w:pos="567"/>
        </w:tabs>
        <w:autoSpaceDE w:val="0"/>
        <w:autoSpaceDN w:val="0"/>
        <w:adjustRightInd w:val="0"/>
        <w:spacing w:line="240" w:lineRule="auto"/>
        <w:rPr>
          <w:szCs w:val="22"/>
          <w:lang w:val="et-EE"/>
        </w:rPr>
      </w:pPr>
      <w:r w:rsidRPr="00532C47">
        <w:rPr>
          <w:szCs w:val="22"/>
          <w:lang w:val="et-EE"/>
        </w:rPr>
        <w:t>Ravimpreparaadi manustamiskõlblikuks muutmise juhised vt lõik 6.6.</w:t>
      </w:r>
    </w:p>
    <w:p w14:paraId="3B8F8936" w14:textId="77777777" w:rsidR="00B84FD6" w:rsidRPr="00532C47" w:rsidRDefault="00B84FD6" w:rsidP="00251B78">
      <w:pPr>
        <w:pStyle w:val="Text"/>
        <w:spacing w:before="0"/>
        <w:jc w:val="left"/>
        <w:rPr>
          <w:sz w:val="22"/>
          <w:szCs w:val="22"/>
          <w:lang w:val="et-EE"/>
        </w:rPr>
      </w:pPr>
    </w:p>
    <w:p w14:paraId="35647E08" w14:textId="45996169" w:rsidR="00B84FD6" w:rsidRPr="00532C47" w:rsidRDefault="00914C40" w:rsidP="00251B78">
      <w:pPr>
        <w:keepNext/>
        <w:tabs>
          <w:tab w:val="clear" w:pos="567"/>
        </w:tabs>
        <w:spacing w:line="240" w:lineRule="auto"/>
        <w:ind w:left="567" w:hanging="567"/>
        <w:rPr>
          <w:szCs w:val="22"/>
          <w:lang w:val="et-EE"/>
        </w:rPr>
      </w:pPr>
      <w:r w:rsidRPr="00532C47">
        <w:rPr>
          <w:b/>
          <w:szCs w:val="22"/>
          <w:lang w:val="et-EE"/>
        </w:rPr>
        <w:t>4.3</w:t>
      </w:r>
      <w:r w:rsidRPr="00532C47">
        <w:rPr>
          <w:b/>
          <w:szCs w:val="22"/>
          <w:lang w:val="et-EE"/>
        </w:rPr>
        <w:tab/>
      </w:r>
      <w:r w:rsidR="00BD5F28" w:rsidRPr="00532C47">
        <w:rPr>
          <w:b/>
          <w:szCs w:val="22"/>
          <w:lang w:val="et-EE"/>
        </w:rPr>
        <w:t>Vastunäidustused</w:t>
      </w:r>
    </w:p>
    <w:p w14:paraId="6B43D0A5" w14:textId="77777777" w:rsidR="00B84FD6" w:rsidRPr="00532C47" w:rsidRDefault="00B84FD6" w:rsidP="00251B78">
      <w:pPr>
        <w:keepNext/>
        <w:tabs>
          <w:tab w:val="clear" w:pos="567"/>
        </w:tabs>
        <w:spacing w:line="240" w:lineRule="auto"/>
        <w:rPr>
          <w:szCs w:val="22"/>
          <w:lang w:val="et-EE"/>
        </w:rPr>
      </w:pPr>
    </w:p>
    <w:p w14:paraId="2D29884B" w14:textId="77777777" w:rsidR="00BD5F28" w:rsidRPr="00532C47" w:rsidRDefault="00BD5F28" w:rsidP="00251B78">
      <w:pPr>
        <w:tabs>
          <w:tab w:val="clear" w:pos="567"/>
        </w:tabs>
        <w:spacing w:line="240" w:lineRule="auto"/>
        <w:rPr>
          <w:szCs w:val="22"/>
          <w:lang w:val="et-EE"/>
        </w:rPr>
      </w:pPr>
      <w:r w:rsidRPr="00532C47">
        <w:rPr>
          <w:szCs w:val="24"/>
          <w:lang w:val="et-EE"/>
        </w:rPr>
        <w:t>Ülitundlikkus toimeainete või lõigus 6.1 loetletud mis tahes abiainete suhtes.</w:t>
      </w:r>
    </w:p>
    <w:p w14:paraId="0879730E" w14:textId="77777777" w:rsidR="00B84FD6" w:rsidRPr="00532C47" w:rsidRDefault="00B84FD6" w:rsidP="00251B78">
      <w:pPr>
        <w:tabs>
          <w:tab w:val="clear" w:pos="567"/>
        </w:tabs>
        <w:spacing w:line="240" w:lineRule="auto"/>
        <w:rPr>
          <w:szCs w:val="22"/>
          <w:lang w:val="et-EE"/>
        </w:rPr>
      </w:pPr>
    </w:p>
    <w:p w14:paraId="363F8B65" w14:textId="54649013" w:rsidR="00B84FD6" w:rsidRPr="00532C47" w:rsidRDefault="00914C40" w:rsidP="00251B78">
      <w:pPr>
        <w:keepNext/>
        <w:tabs>
          <w:tab w:val="clear" w:pos="567"/>
        </w:tabs>
        <w:spacing w:line="240" w:lineRule="auto"/>
        <w:ind w:left="567" w:hanging="567"/>
        <w:rPr>
          <w:szCs w:val="22"/>
          <w:lang w:val="et-EE"/>
        </w:rPr>
      </w:pPr>
      <w:r w:rsidRPr="00532C47">
        <w:rPr>
          <w:b/>
          <w:szCs w:val="22"/>
          <w:lang w:val="et-EE"/>
        </w:rPr>
        <w:t>4.4</w:t>
      </w:r>
      <w:r w:rsidRPr="00532C47">
        <w:rPr>
          <w:b/>
          <w:szCs w:val="22"/>
          <w:lang w:val="et-EE"/>
        </w:rPr>
        <w:tab/>
      </w:r>
      <w:r w:rsidR="00543D70" w:rsidRPr="00532C47">
        <w:rPr>
          <w:b/>
          <w:lang w:val="et-EE"/>
        </w:rPr>
        <w:t>Erihoiatused ja ettevaatusabinõud kasutamisel</w:t>
      </w:r>
    </w:p>
    <w:p w14:paraId="3ED37B15" w14:textId="77777777" w:rsidR="00B84FD6" w:rsidRPr="00532C47" w:rsidRDefault="00B84FD6" w:rsidP="00251B78">
      <w:pPr>
        <w:pStyle w:val="Text"/>
        <w:keepNext/>
        <w:spacing w:before="0"/>
        <w:jc w:val="left"/>
        <w:rPr>
          <w:sz w:val="22"/>
          <w:szCs w:val="22"/>
          <w:lang w:val="et-EE"/>
        </w:rPr>
      </w:pPr>
    </w:p>
    <w:p w14:paraId="5225A2DA" w14:textId="0C08B60A" w:rsidR="00B84FD6" w:rsidRPr="00532C47" w:rsidRDefault="00543D70" w:rsidP="00251B78">
      <w:pPr>
        <w:pStyle w:val="Text"/>
        <w:keepNext/>
        <w:spacing w:before="0"/>
        <w:jc w:val="left"/>
        <w:rPr>
          <w:sz w:val="22"/>
          <w:szCs w:val="22"/>
          <w:lang w:val="et-EE"/>
        </w:rPr>
      </w:pPr>
      <w:r w:rsidRPr="00532C47">
        <w:rPr>
          <w:sz w:val="22"/>
          <w:szCs w:val="22"/>
          <w:u w:val="single"/>
          <w:lang w:val="et-EE"/>
        </w:rPr>
        <w:t>Haiguse süvenemine</w:t>
      </w:r>
    </w:p>
    <w:p w14:paraId="08E57751" w14:textId="77777777" w:rsidR="00B84FD6" w:rsidRPr="00532C47" w:rsidRDefault="00B84FD6" w:rsidP="00251B78">
      <w:pPr>
        <w:pStyle w:val="Text"/>
        <w:keepNext/>
        <w:spacing w:before="0"/>
        <w:jc w:val="left"/>
        <w:rPr>
          <w:sz w:val="22"/>
          <w:szCs w:val="22"/>
          <w:lang w:val="et-EE" w:bidi="th-TH"/>
        </w:rPr>
      </w:pPr>
    </w:p>
    <w:p w14:paraId="6CB0026E" w14:textId="22EE064A" w:rsidR="009D6E29" w:rsidRPr="00532C47" w:rsidRDefault="00D27AA8" w:rsidP="00251B78">
      <w:pPr>
        <w:pStyle w:val="Text"/>
        <w:spacing w:before="0"/>
        <w:jc w:val="left"/>
        <w:rPr>
          <w:sz w:val="22"/>
          <w:szCs w:val="22"/>
          <w:lang w:val="et-EE"/>
        </w:rPr>
      </w:pPr>
      <w:r w:rsidRPr="00532C47">
        <w:rPr>
          <w:sz w:val="22"/>
          <w:szCs w:val="22"/>
          <w:lang w:val="et-EE"/>
        </w:rPr>
        <w:t>Ravimit</w:t>
      </w:r>
      <w:r w:rsidR="009D6E29" w:rsidRPr="00532C47">
        <w:rPr>
          <w:sz w:val="22"/>
          <w:szCs w:val="22"/>
          <w:lang w:val="et-EE"/>
        </w:rPr>
        <w:t xml:space="preserve"> ei tohi kasutada ägedate astmanähtude, kaasa arvatud ägedate bronhospasmi </w:t>
      </w:r>
      <w:r w:rsidR="001201E7" w:rsidRPr="00532C47">
        <w:rPr>
          <w:sz w:val="22"/>
          <w:szCs w:val="22"/>
          <w:lang w:val="et-EE"/>
        </w:rPr>
        <w:t xml:space="preserve">hoogude </w:t>
      </w:r>
      <w:r w:rsidR="009D6E29" w:rsidRPr="00532C47">
        <w:rPr>
          <w:sz w:val="22"/>
          <w:szCs w:val="22"/>
          <w:lang w:val="et-EE"/>
        </w:rPr>
        <w:t>raviks; sellisel juhul tuleb kasutada lühitoimelist bronhodilataatorit. Lühitoimeliste bronhodilataatorite suurenenud kasutamine sümptomite leevendamiseks näitab seisundi halvenemist ning patsiendi seisundit peab hindama arst.</w:t>
      </w:r>
    </w:p>
    <w:p w14:paraId="1B4CD60A" w14:textId="77777777" w:rsidR="009D6E29" w:rsidRPr="00532C47" w:rsidRDefault="009D6E29" w:rsidP="00251B78">
      <w:pPr>
        <w:pStyle w:val="Text"/>
        <w:spacing w:before="0"/>
        <w:jc w:val="left"/>
        <w:rPr>
          <w:sz w:val="22"/>
          <w:szCs w:val="22"/>
          <w:lang w:val="et-EE"/>
        </w:rPr>
      </w:pPr>
    </w:p>
    <w:p w14:paraId="5D0AC14D" w14:textId="20756045" w:rsidR="005A5FF4" w:rsidRPr="00532C47" w:rsidRDefault="009D6E29" w:rsidP="00251B78">
      <w:pPr>
        <w:pStyle w:val="Text"/>
        <w:spacing w:before="0"/>
        <w:jc w:val="left"/>
        <w:rPr>
          <w:sz w:val="22"/>
          <w:szCs w:val="22"/>
          <w:lang w:val="et-EE"/>
        </w:rPr>
      </w:pPr>
      <w:r w:rsidRPr="00532C47">
        <w:rPr>
          <w:sz w:val="22"/>
          <w:szCs w:val="22"/>
          <w:lang w:val="et-EE"/>
        </w:rPr>
        <w:t>Patsiendid ei tohi ravi lõpetada ilma arstliku järelevalveta, sest pärast ravi lõpetamist võivad sümptomid uuesti tekkida.</w:t>
      </w:r>
    </w:p>
    <w:p w14:paraId="0F2CB74A" w14:textId="77777777" w:rsidR="005A5FF4" w:rsidRPr="00532C47" w:rsidRDefault="005A5FF4" w:rsidP="00251B78">
      <w:pPr>
        <w:pStyle w:val="Text"/>
        <w:spacing w:before="0"/>
        <w:jc w:val="left"/>
        <w:rPr>
          <w:sz w:val="22"/>
          <w:szCs w:val="22"/>
          <w:lang w:val="et-EE"/>
        </w:rPr>
      </w:pPr>
    </w:p>
    <w:p w14:paraId="3A0E6504" w14:textId="13205CD5" w:rsidR="00A50003" w:rsidRPr="00532C47" w:rsidRDefault="00A50003" w:rsidP="00251B78">
      <w:pPr>
        <w:pStyle w:val="Text"/>
        <w:spacing w:before="0"/>
        <w:jc w:val="left"/>
        <w:rPr>
          <w:sz w:val="22"/>
          <w:szCs w:val="22"/>
          <w:lang w:val="et-EE"/>
        </w:rPr>
      </w:pPr>
      <w:r w:rsidRPr="00532C47">
        <w:rPr>
          <w:sz w:val="22"/>
          <w:szCs w:val="22"/>
          <w:lang w:val="et-EE"/>
        </w:rPr>
        <w:t xml:space="preserve">On soovitatav, et ravi selle ravimiga ei lõpetataks järsku. Kui ravi ei ole piisavalt tõhus, peavad patsiendid ravi jätkama, kuid pöörduma arsti poole. Leevendavate bronhodilataatorite suurenenud kasutamine viitab põhihaiguse süvenemisele ja ravi peab üle </w:t>
      </w:r>
      <w:r w:rsidR="00A37C62" w:rsidRPr="00532C47">
        <w:rPr>
          <w:sz w:val="22"/>
          <w:szCs w:val="22"/>
          <w:lang w:val="et-EE"/>
        </w:rPr>
        <w:t>vaatama</w:t>
      </w:r>
      <w:r w:rsidRPr="00532C47">
        <w:rPr>
          <w:sz w:val="22"/>
          <w:szCs w:val="22"/>
          <w:lang w:val="et-EE"/>
        </w:rPr>
        <w:t>. Järsk ja progresseeruv astma sümptomite halvenemine võib olla eluohtlik ja patsien</w:t>
      </w:r>
      <w:r w:rsidR="00A37C62" w:rsidRPr="00532C47">
        <w:rPr>
          <w:sz w:val="22"/>
          <w:szCs w:val="22"/>
          <w:lang w:val="et-EE"/>
        </w:rPr>
        <w:t>dile tuleb kohe teha</w:t>
      </w:r>
      <w:r w:rsidRPr="00532C47">
        <w:rPr>
          <w:sz w:val="22"/>
          <w:szCs w:val="22"/>
          <w:lang w:val="et-EE"/>
        </w:rPr>
        <w:t xml:space="preserve"> arstlik </w:t>
      </w:r>
      <w:r w:rsidR="00A37C62" w:rsidRPr="00532C47">
        <w:rPr>
          <w:sz w:val="22"/>
          <w:szCs w:val="22"/>
          <w:lang w:val="et-EE"/>
        </w:rPr>
        <w:t>läbi</w:t>
      </w:r>
      <w:r w:rsidRPr="00532C47">
        <w:rPr>
          <w:sz w:val="22"/>
          <w:szCs w:val="22"/>
          <w:lang w:val="et-EE"/>
        </w:rPr>
        <w:t>vaatus.</w:t>
      </w:r>
    </w:p>
    <w:p w14:paraId="3960D22B" w14:textId="77777777" w:rsidR="00B84FD6" w:rsidRPr="00532C47" w:rsidRDefault="00B84FD6" w:rsidP="00251B78">
      <w:pPr>
        <w:pStyle w:val="Text"/>
        <w:spacing w:before="0"/>
        <w:jc w:val="left"/>
        <w:rPr>
          <w:rFonts w:eastAsia="Times New Roman"/>
          <w:sz w:val="22"/>
          <w:szCs w:val="22"/>
          <w:lang w:val="et-EE" w:eastAsia="en-US"/>
        </w:rPr>
      </w:pPr>
    </w:p>
    <w:p w14:paraId="526B9B3B" w14:textId="438EDB0A" w:rsidR="00B84FD6" w:rsidRPr="00532C47" w:rsidRDefault="00396C2A" w:rsidP="00251B78">
      <w:pPr>
        <w:pStyle w:val="Text"/>
        <w:keepNext/>
        <w:spacing w:before="0"/>
        <w:jc w:val="left"/>
        <w:rPr>
          <w:sz w:val="22"/>
          <w:szCs w:val="22"/>
          <w:lang w:val="et-EE"/>
        </w:rPr>
      </w:pPr>
      <w:r w:rsidRPr="00532C47">
        <w:rPr>
          <w:sz w:val="22"/>
          <w:szCs w:val="22"/>
          <w:u w:val="single"/>
          <w:lang w:val="et-EE"/>
        </w:rPr>
        <w:t>Ülitundlikkus</w:t>
      </w:r>
    </w:p>
    <w:p w14:paraId="052EF796" w14:textId="77777777" w:rsidR="00B84FD6" w:rsidRPr="00532C47" w:rsidRDefault="00B84FD6" w:rsidP="00251B78">
      <w:pPr>
        <w:pStyle w:val="Text"/>
        <w:keepNext/>
        <w:spacing w:before="0"/>
        <w:jc w:val="left"/>
        <w:rPr>
          <w:sz w:val="22"/>
          <w:szCs w:val="22"/>
          <w:lang w:val="et-EE" w:bidi="th-TH"/>
        </w:rPr>
      </w:pPr>
    </w:p>
    <w:p w14:paraId="41084A0E" w14:textId="44F1C446" w:rsidR="00396C2A" w:rsidRPr="00532C47" w:rsidRDefault="002D65EB" w:rsidP="00251B78">
      <w:pPr>
        <w:pStyle w:val="Text"/>
        <w:spacing w:before="0"/>
        <w:jc w:val="left"/>
        <w:rPr>
          <w:sz w:val="22"/>
          <w:szCs w:val="22"/>
          <w:lang w:val="et-EE"/>
        </w:rPr>
      </w:pPr>
      <w:r w:rsidRPr="00532C47">
        <w:rPr>
          <w:sz w:val="22"/>
          <w:szCs w:val="22"/>
          <w:lang w:val="et-EE"/>
        </w:rPr>
        <w:t>Pärast</w:t>
      </w:r>
      <w:r w:rsidRPr="00532C47">
        <w:rPr>
          <w:iCs/>
          <w:sz w:val="22"/>
          <w:szCs w:val="22"/>
          <w:lang w:val="et-EE"/>
        </w:rPr>
        <w:t xml:space="preserve"> </w:t>
      </w:r>
      <w:r w:rsidR="008C0E59" w:rsidRPr="00532C47">
        <w:rPr>
          <w:sz w:val="22"/>
          <w:szCs w:val="22"/>
          <w:lang w:val="et-EE" w:bidi="th-TH"/>
        </w:rPr>
        <w:t>ravimi</w:t>
      </w:r>
      <w:r w:rsidRPr="00532C47">
        <w:rPr>
          <w:sz w:val="22"/>
          <w:szCs w:val="22"/>
          <w:lang w:val="et-EE"/>
        </w:rPr>
        <w:t xml:space="preserve"> manustamist o</w:t>
      </w:r>
      <w:r w:rsidR="00396C2A" w:rsidRPr="00532C47">
        <w:rPr>
          <w:sz w:val="22"/>
          <w:szCs w:val="22"/>
          <w:lang w:val="et-EE"/>
        </w:rPr>
        <w:t xml:space="preserve">n </w:t>
      </w:r>
      <w:r w:rsidRPr="00532C47">
        <w:rPr>
          <w:sz w:val="22"/>
          <w:szCs w:val="22"/>
          <w:lang w:val="et-EE"/>
        </w:rPr>
        <w:t>täheldatud</w:t>
      </w:r>
      <w:r w:rsidR="00396C2A" w:rsidRPr="00532C47">
        <w:rPr>
          <w:sz w:val="22"/>
          <w:szCs w:val="22"/>
          <w:lang w:val="et-EE"/>
        </w:rPr>
        <w:t xml:space="preserve"> kohes</w:t>
      </w:r>
      <w:r w:rsidRPr="00532C47">
        <w:rPr>
          <w:sz w:val="22"/>
          <w:szCs w:val="22"/>
          <w:lang w:val="et-EE"/>
        </w:rPr>
        <w:t>te</w:t>
      </w:r>
      <w:r w:rsidR="00396C2A" w:rsidRPr="00532C47">
        <w:rPr>
          <w:sz w:val="22"/>
          <w:szCs w:val="22"/>
          <w:lang w:val="et-EE"/>
        </w:rPr>
        <w:t xml:space="preserve"> ülitundlikkusreaktsioon</w:t>
      </w:r>
      <w:r w:rsidRPr="00532C47">
        <w:rPr>
          <w:sz w:val="22"/>
          <w:szCs w:val="22"/>
          <w:lang w:val="et-EE"/>
        </w:rPr>
        <w:t>ide teket</w:t>
      </w:r>
      <w:r w:rsidR="00396C2A" w:rsidRPr="00532C47">
        <w:rPr>
          <w:iCs/>
          <w:sz w:val="22"/>
          <w:szCs w:val="22"/>
          <w:lang w:val="et-EE"/>
        </w:rPr>
        <w:t xml:space="preserve">. </w:t>
      </w:r>
      <w:r w:rsidR="00396C2A" w:rsidRPr="00532C47">
        <w:rPr>
          <w:sz w:val="22"/>
          <w:szCs w:val="22"/>
          <w:lang w:val="et-EE"/>
        </w:rPr>
        <w:t>Kui ilmnevad allergilisele reaktsioonile viitavad sümptomid, täpsemalt angioödeem (s</w:t>
      </w:r>
      <w:r w:rsidRPr="00532C47">
        <w:rPr>
          <w:sz w:val="22"/>
          <w:szCs w:val="22"/>
          <w:lang w:val="et-EE"/>
        </w:rPr>
        <w:t>ealhulgas</w:t>
      </w:r>
      <w:r w:rsidR="00396C2A" w:rsidRPr="00532C47">
        <w:rPr>
          <w:sz w:val="22"/>
          <w:szCs w:val="22"/>
          <w:lang w:val="et-EE"/>
        </w:rPr>
        <w:t xml:space="preserve"> hingamis- või neelamisraskused, keele, huulte ja näo turse), urtikaaria või nahalööve, tuleb</w:t>
      </w:r>
      <w:r w:rsidR="00396C2A" w:rsidRPr="00532C47">
        <w:rPr>
          <w:iCs/>
          <w:sz w:val="22"/>
          <w:szCs w:val="22"/>
          <w:lang w:val="et-EE"/>
        </w:rPr>
        <w:t xml:space="preserve"> ravi </w:t>
      </w:r>
      <w:r w:rsidR="00396C2A" w:rsidRPr="00532C47">
        <w:rPr>
          <w:sz w:val="22"/>
          <w:szCs w:val="22"/>
          <w:lang w:val="et-EE"/>
        </w:rPr>
        <w:t>kohe lõpetada ja alustada alternatiivset ravi.</w:t>
      </w:r>
    </w:p>
    <w:p w14:paraId="35417685" w14:textId="77777777" w:rsidR="00B84FD6" w:rsidRPr="00532C47" w:rsidRDefault="00B84FD6" w:rsidP="00251B78">
      <w:pPr>
        <w:pStyle w:val="Text"/>
        <w:spacing w:before="0"/>
        <w:jc w:val="left"/>
        <w:rPr>
          <w:sz w:val="22"/>
          <w:szCs w:val="22"/>
          <w:lang w:val="et-EE" w:bidi="th-TH"/>
        </w:rPr>
      </w:pPr>
    </w:p>
    <w:p w14:paraId="2B6C9586" w14:textId="66A548A3" w:rsidR="00B84FD6" w:rsidRPr="00532C47" w:rsidRDefault="00914C40" w:rsidP="00251B78">
      <w:pPr>
        <w:pStyle w:val="Text"/>
        <w:keepNext/>
        <w:spacing w:before="0"/>
        <w:jc w:val="left"/>
        <w:rPr>
          <w:sz w:val="22"/>
          <w:szCs w:val="22"/>
          <w:lang w:val="et-EE"/>
        </w:rPr>
      </w:pPr>
      <w:r w:rsidRPr="00532C47">
        <w:rPr>
          <w:sz w:val="22"/>
          <w:szCs w:val="22"/>
          <w:u w:val="single"/>
          <w:lang w:val="et-EE"/>
        </w:rPr>
        <w:t>Parado</w:t>
      </w:r>
      <w:r w:rsidR="002D65EB" w:rsidRPr="00532C47">
        <w:rPr>
          <w:sz w:val="22"/>
          <w:szCs w:val="22"/>
          <w:u w:val="single"/>
          <w:lang w:val="et-EE"/>
        </w:rPr>
        <w:t>ksaalne</w:t>
      </w:r>
      <w:r w:rsidRPr="00532C47">
        <w:rPr>
          <w:sz w:val="22"/>
          <w:szCs w:val="22"/>
          <w:u w:val="single"/>
          <w:lang w:val="et-EE"/>
        </w:rPr>
        <w:t xml:space="preserve"> bron</w:t>
      </w:r>
      <w:r w:rsidR="002D65EB" w:rsidRPr="00532C47">
        <w:rPr>
          <w:sz w:val="22"/>
          <w:szCs w:val="22"/>
          <w:u w:val="single"/>
          <w:lang w:val="et-EE"/>
        </w:rPr>
        <w:t>ho</w:t>
      </w:r>
      <w:r w:rsidRPr="00532C47">
        <w:rPr>
          <w:sz w:val="22"/>
          <w:szCs w:val="22"/>
          <w:u w:val="single"/>
          <w:lang w:val="et-EE"/>
        </w:rPr>
        <w:t>spasm</w:t>
      </w:r>
    </w:p>
    <w:p w14:paraId="7FB0FAE9" w14:textId="77777777" w:rsidR="00B84FD6" w:rsidRPr="00532C47" w:rsidRDefault="00B84FD6" w:rsidP="00251B78">
      <w:pPr>
        <w:pStyle w:val="Text"/>
        <w:keepNext/>
        <w:spacing w:before="0"/>
        <w:jc w:val="left"/>
        <w:rPr>
          <w:sz w:val="22"/>
          <w:szCs w:val="22"/>
          <w:lang w:val="et-EE" w:bidi="th-TH"/>
        </w:rPr>
      </w:pPr>
    </w:p>
    <w:p w14:paraId="1D69ED75" w14:textId="46221ACE" w:rsidR="007C4193" w:rsidRPr="00532C47" w:rsidRDefault="007C4193" w:rsidP="00251B78">
      <w:pPr>
        <w:tabs>
          <w:tab w:val="clear" w:pos="567"/>
        </w:tabs>
        <w:spacing w:line="240" w:lineRule="auto"/>
        <w:rPr>
          <w:szCs w:val="22"/>
          <w:lang w:val="et-EE"/>
        </w:rPr>
      </w:pPr>
      <w:r w:rsidRPr="00532C47">
        <w:rPr>
          <w:szCs w:val="22"/>
          <w:lang w:val="et-EE" w:bidi="th-TH"/>
        </w:rPr>
        <w:t xml:space="preserve">Sarnaselt muu inhaleeritava raviga võib </w:t>
      </w:r>
      <w:r w:rsidR="008C0E59" w:rsidRPr="00532C47">
        <w:rPr>
          <w:szCs w:val="22"/>
          <w:lang w:val="et-EE" w:bidi="th-TH"/>
        </w:rPr>
        <w:t>ravimi</w:t>
      </w:r>
      <w:r w:rsidRPr="00532C47">
        <w:rPr>
          <w:iCs/>
          <w:szCs w:val="22"/>
          <w:lang w:val="et-EE"/>
        </w:rPr>
        <w:t xml:space="preserve"> kasutamine põhjustada paradoksaalset bronhospasmi, mis võib olla eluohtlik. Kui see peaks tekkima, tuleb ravi otsekohe lõpetada ning alustada alternatiivset ravi.</w:t>
      </w:r>
    </w:p>
    <w:p w14:paraId="07E62D72" w14:textId="77777777" w:rsidR="00B84FD6" w:rsidRPr="00532C47" w:rsidRDefault="00B84FD6" w:rsidP="00251B78">
      <w:pPr>
        <w:pStyle w:val="Text"/>
        <w:spacing w:before="0"/>
        <w:jc w:val="left"/>
        <w:rPr>
          <w:sz w:val="22"/>
          <w:szCs w:val="22"/>
          <w:lang w:val="et-EE" w:bidi="th-TH"/>
        </w:rPr>
      </w:pPr>
    </w:p>
    <w:p w14:paraId="246A294F" w14:textId="02E21B57" w:rsidR="00B84FD6" w:rsidRPr="00532C47" w:rsidRDefault="00A50003" w:rsidP="00251B78">
      <w:pPr>
        <w:pStyle w:val="Text"/>
        <w:keepNext/>
        <w:spacing w:before="0"/>
        <w:jc w:val="left"/>
        <w:rPr>
          <w:sz w:val="22"/>
          <w:szCs w:val="22"/>
          <w:lang w:val="et-EE"/>
        </w:rPr>
      </w:pPr>
      <w:r w:rsidRPr="00532C47">
        <w:rPr>
          <w:sz w:val="22"/>
          <w:szCs w:val="22"/>
          <w:u w:val="single"/>
          <w:lang w:val="et-EE"/>
        </w:rPr>
        <w:t>K</w:t>
      </w:r>
      <w:r w:rsidR="007C4193" w:rsidRPr="00532C47">
        <w:rPr>
          <w:sz w:val="22"/>
          <w:szCs w:val="22"/>
          <w:u w:val="single"/>
          <w:lang w:val="et-EE"/>
        </w:rPr>
        <w:t>ardiovaskulaarsed toimed</w:t>
      </w:r>
    </w:p>
    <w:p w14:paraId="17BF8CB3" w14:textId="77777777" w:rsidR="00B84FD6" w:rsidRPr="00532C47" w:rsidRDefault="00B84FD6" w:rsidP="00251B78">
      <w:pPr>
        <w:pStyle w:val="Text"/>
        <w:keepNext/>
        <w:spacing w:before="0"/>
        <w:jc w:val="left"/>
        <w:rPr>
          <w:sz w:val="22"/>
          <w:szCs w:val="22"/>
          <w:lang w:val="et-EE" w:bidi="th-TH"/>
        </w:rPr>
      </w:pPr>
    </w:p>
    <w:p w14:paraId="55AF8E93" w14:textId="1E1B7A37" w:rsidR="007C4193" w:rsidRPr="00532C47" w:rsidRDefault="007C4193" w:rsidP="00251B78">
      <w:pPr>
        <w:tabs>
          <w:tab w:val="clear" w:pos="567"/>
        </w:tabs>
        <w:spacing w:line="240" w:lineRule="auto"/>
        <w:rPr>
          <w:szCs w:val="22"/>
          <w:lang w:val="et-EE"/>
        </w:rPr>
      </w:pPr>
      <w:r w:rsidRPr="00532C47">
        <w:rPr>
          <w:szCs w:val="22"/>
          <w:lang w:val="et-EE"/>
        </w:rPr>
        <w:t>Sarnaselt teiste beeta</w:t>
      </w:r>
      <w:r w:rsidR="00196788" w:rsidRPr="00532C47">
        <w:rPr>
          <w:szCs w:val="22"/>
          <w:lang w:val="et-EE"/>
        </w:rPr>
        <w:noBreakHyphen/>
        <w:t>2</w:t>
      </w:r>
      <w:r w:rsidR="00196788" w:rsidRPr="00532C47">
        <w:rPr>
          <w:szCs w:val="22"/>
          <w:lang w:val="et-EE"/>
        </w:rPr>
        <w:noBreakHyphen/>
      </w:r>
      <w:r w:rsidRPr="00532C47">
        <w:rPr>
          <w:szCs w:val="22"/>
          <w:lang w:val="et-EE"/>
        </w:rPr>
        <w:t xml:space="preserve">adrenomimeetikume sisaldavate ravimitega võib </w:t>
      </w:r>
      <w:r w:rsidR="00A50003" w:rsidRPr="00532C47">
        <w:rPr>
          <w:szCs w:val="22"/>
          <w:lang w:val="et-EE" w:bidi="th-TH"/>
        </w:rPr>
        <w:t>see ravim</w:t>
      </w:r>
      <w:r w:rsidRPr="00532C47">
        <w:rPr>
          <w:iCs/>
          <w:szCs w:val="22"/>
          <w:lang w:val="et-EE"/>
        </w:rPr>
        <w:t xml:space="preserve"> </w:t>
      </w:r>
      <w:r w:rsidRPr="00532C47">
        <w:rPr>
          <w:szCs w:val="22"/>
          <w:lang w:val="et-EE"/>
        </w:rPr>
        <w:t>mõnel patsien</w:t>
      </w:r>
      <w:r w:rsidR="00D41C05" w:rsidRPr="00532C47">
        <w:rPr>
          <w:szCs w:val="22"/>
          <w:lang w:val="et-EE"/>
        </w:rPr>
        <w:t>dil</w:t>
      </w:r>
      <w:r w:rsidRPr="00532C47">
        <w:rPr>
          <w:szCs w:val="22"/>
          <w:lang w:val="et-EE"/>
        </w:rPr>
        <w:t xml:space="preserve"> esile kutsuda kliiniliselt olulise kardiovaskulaarse toime, mis avaldub pulsisageduse kiirenemise, vererõhu tõusu ja/või sümptomite sagenemisena. Sellise toime ilmnemisel võib olla vaja ravi katkestada.</w:t>
      </w:r>
    </w:p>
    <w:p w14:paraId="7D0A46B2" w14:textId="77777777" w:rsidR="007C4193" w:rsidRPr="00532C47" w:rsidRDefault="007C4193" w:rsidP="00251B78">
      <w:pPr>
        <w:tabs>
          <w:tab w:val="clear" w:pos="567"/>
        </w:tabs>
        <w:spacing w:line="240" w:lineRule="auto"/>
        <w:rPr>
          <w:szCs w:val="22"/>
          <w:lang w:val="et-EE"/>
        </w:rPr>
      </w:pPr>
    </w:p>
    <w:p w14:paraId="6CFACA81" w14:textId="04719FA6" w:rsidR="007C4193" w:rsidRPr="00532C47" w:rsidRDefault="00A50003" w:rsidP="00251B78">
      <w:pPr>
        <w:tabs>
          <w:tab w:val="clear" w:pos="567"/>
        </w:tabs>
        <w:spacing w:line="240" w:lineRule="auto"/>
        <w:rPr>
          <w:szCs w:val="22"/>
          <w:lang w:val="et-EE"/>
        </w:rPr>
      </w:pPr>
      <w:r w:rsidRPr="00532C47">
        <w:rPr>
          <w:szCs w:val="22"/>
          <w:lang w:val="et-EE" w:bidi="th-TH"/>
        </w:rPr>
        <w:t>Seda ravimit</w:t>
      </w:r>
      <w:r w:rsidR="007C4193" w:rsidRPr="00532C47">
        <w:rPr>
          <w:szCs w:val="22"/>
          <w:lang w:val="et-EE"/>
        </w:rPr>
        <w:t xml:space="preserve"> </w:t>
      </w:r>
      <w:r w:rsidR="003F49D5" w:rsidRPr="00532C47">
        <w:rPr>
          <w:szCs w:val="22"/>
          <w:lang w:val="et-EE"/>
        </w:rPr>
        <w:t xml:space="preserve">tuleb ettevaatlikult </w:t>
      </w:r>
      <w:r w:rsidR="007C4193" w:rsidRPr="00532C47">
        <w:rPr>
          <w:szCs w:val="22"/>
          <w:lang w:val="et-EE"/>
        </w:rPr>
        <w:t>kasutada patsientidel, kellel esinevad kardiovaskulaarsed haigused (koronaartõbi, äge müokardiinfarkt, südame rütmihäired, hüpertensioon)</w:t>
      </w:r>
      <w:r w:rsidR="003F49D5" w:rsidRPr="00532C47">
        <w:rPr>
          <w:szCs w:val="22"/>
          <w:lang w:val="et-EE"/>
        </w:rPr>
        <w:t>, krambiseisundid või türeotoksikoos, ning samuti patsientidel, kes on ebatavaliselt tundlikud beeta</w:t>
      </w:r>
      <w:r w:rsidR="003F49D5" w:rsidRPr="00532C47">
        <w:rPr>
          <w:szCs w:val="22"/>
          <w:lang w:val="et-EE"/>
        </w:rPr>
        <w:noBreakHyphen/>
        <w:t>2</w:t>
      </w:r>
      <w:r w:rsidR="003F49D5" w:rsidRPr="00532C47">
        <w:rPr>
          <w:szCs w:val="22"/>
          <w:lang w:val="et-EE"/>
        </w:rPr>
        <w:noBreakHyphen/>
        <w:t>adrenomimeetikumide suhtes</w:t>
      </w:r>
      <w:r w:rsidR="007C4193" w:rsidRPr="00532C47">
        <w:rPr>
          <w:szCs w:val="22"/>
          <w:lang w:val="et-EE"/>
        </w:rPr>
        <w:t>.</w:t>
      </w:r>
    </w:p>
    <w:p w14:paraId="15E9B639" w14:textId="77777777" w:rsidR="007C4193" w:rsidRPr="00532C47" w:rsidRDefault="007C4193" w:rsidP="00251B78">
      <w:pPr>
        <w:tabs>
          <w:tab w:val="clear" w:pos="567"/>
        </w:tabs>
        <w:spacing w:line="240" w:lineRule="auto"/>
        <w:rPr>
          <w:szCs w:val="22"/>
          <w:lang w:val="et-EE"/>
        </w:rPr>
      </w:pPr>
    </w:p>
    <w:p w14:paraId="42007416" w14:textId="0B58F28C" w:rsidR="007C4193" w:rsidRPr="00532C47" w:rsidRDefault="00A50003" w:rsidP="00251B78">
      <w:pPr>
        <w:tabs>
          <w:tab w:val="clear" w:pos="567"/>
        </w:tabs>
        <w:spacing w:line="240" w:lineRule="auto"/>
        <w:rPr>
          <w:szCs w:val="22"/>
          <w:lang w:val="et-EE"/>
        </w:rPr>
      </w:pPr>
      <w:r w:rsidRPr="00532C47">
        <w:rPr>
          <w:szCs w:val="22"/>
          <w:lang w:val="et-EE" w:bidi="th-TH"/>
        </w:rPr>
        <w:t>Indakaterooli/glükopürrooniumi/mometasoonfuroaadi</w:t>
      </w:r>
      <w:r w:rsidR="00196788" w:rsidRPr="00532C47">
        <w:rPr>
          <w:szCs w:val="22"/>
          <w:lang w:val="et-EE"/>
        </w:rPr>
        <w:t xml:space="preserve"> k</w:t>
      </w:r>
      <w:r w:rsidR="003F49D5" w:rsidRPr="00532C47">
        <w:rPr>
          <w:noProof/>
          <w:szCs w:val="22"/>
          <w:lang w:val="et-EE"/>
        </w:rPr>
        <w:t>liinilise arendusprogrammi</w:t>
      </w:r>
      <w:r w:rsidR="007C4193" w:rsidRPr="00532C47">
        <w:rPr>
          <w:noProof/>
          <w:szCs w:val="22"/>
          <w:lang w:val="et-EE"/>
        </w:rPr>
        <w:t xml:space="preserve"> </w:t>
      </w:r>
      <w:r w:rsidR="00196788" w:rsidRPr="00532C47">
        <w:rPr>
          <w:noProof/>
          <w:szCs w:val="22"/>
          <w:lang w:val="et-EE"/>
        </w:rPr>
        <w:t xml:space="preserve">uuringutesse </w:t>
      </w:r>
      <w:r w:rsidR="007C4193" w:rsidRPr="00532C47">
        <w:rPr>
          <w:noProof/>
          <w:szCs w:val="22"/>
          <w:lang w:val="et-EE"/>
        </w:rPr>
        <w:t xml:space="preserve">ei kaasatud patsiente, kellel oli ebastabiilne südame isheemiatõbi, </w:t>
      </w:r>
      <w:r w:rsidR="00196788" w:rsidRPr="00532C47">
        <w:rPr>
          <w:noProof/>
          <w:szCs w:val="22"/>
          <w:lang w:val="et-EE"/>
        </w:rPr>
        <w:t xml:space="preserve">anamneesis viimase 12 kuu jooksul põetud müokardiinfarkt, New Yorgi Südameassotsiatsiooni (NYHA) III/IV klassi </w:t>
      </w:r>
      <w:r w:rsidR="007C4193" w:rsidRPr="00532C47">
        <w:rPr>
          <w:noProof/>
          <w:szCs w:val="22"/>
          <w:lang w:val="et-EE"/>
        </w:rPr>
        <w:t xml:space="preserve">vasaku vatsakese puudulikkus, arütmia, </w:t>
      </w:r>
      <w:r w:rsidR="000B1B32" w:rsidRPr="00532C47">
        <w:rPr>
          <w:noProof/>
          <w:szCs w:val="22"/>
          <w:lang w:val="et-EE"/>
        </w:rPr>
        <w:t>halvasti kontrollitud</w:t>
      </w:r>
      <w:r w:rsidR="00196788" w:rsidRPr="00532C47">
        <w:rPr>
          <w:noProof/>
          <w:szCs w:val="22"/>
          <w:lang w:val="et-EE"/>
        </w:rPr>
        <w:t xml:space="preserve"> hüpertensioon, tserebrovaskulaarne haigus, </w:t>
      </w:r>
      <w:r w:rsidR="007C4193" w:rsidRPr="00532C47">
        <w:rPr>
          <w:noProof/>
          <w:szCs w:val="22"/>
          <w:lang w:val="et-EE"/>
        </w:rPr>
        <w:t xml:space="preserve">anamneesis </w:t>
      </w:r>
      <w:r w:rsidR="006E4F9F" w:rsidRPr="00532C47">
        <w:rPr>
          <w:noProof/>
          <w:szCs w:val="22"/>
          <w:lang w:val="et-EE"/>
        </w:rPr>
        <w:t>pika</w:t>
      </w:r>
      <w:r w:rsidR="007C4193" w:rsidRPr="00532C47">
        <w:rPr>
          <w:noProof/>
          <w:szCs w:val="22"/>
          <w:lang w:val="et-EE"/>
        </w:rPr>
        <w:t xml:space="preserve"> QT sündroom või </w:t>
      </w:r>
      <w:r w:rsidR="00196788" w:rsidRPr="00532C47">
        <w:rPr>
          <w:noProof/>
          <w:szCs w:val="22"/>
          <w:lang w:val="et-EE"/>
        </w:rPr>
        <w:t>kes said ravi teadaolevalt QTc</w:t>
      </w:r>
      <w:r w:rsidR="00196788" w:rsidRPr="00532C47">
        <w:rPr>
          <w:noProof/>
          <w:szCs w:val="22"/>
          <w:lang w:val="et-EE"/>
        </w:rPr>
        <w:noBreakHyphen/>
        <w:t>intervalli pikendavate ravimitega</w:t>
      </w:r>
      <w:r w:rsidR="007C4193" w:rsidRPr="00532C47">
        <w:rPr>
          <w:szCs w:val="22"/>
          <w:lang w:val="et-EE"/>
        </w:rPr>
        <w:t xml:space="preserve">. </w:t>
      </w:r>
      <w:r w:rsidR="00196788" w:rsidRPr="00532C47">
        <w:rPr>
          <w:noProof/>
          <w:szCs w:val="22"/>
          <w:lang w:val="et-EE"/>
        </w:rPr>
        <w:t xml:space="preserve">Seetõttu on </w:t>
      </w:r>
      <w:r w:rsidR="00535411" w:rsidRPr="00532C47">
        <w:rPr>
          <w:noProof/>
          <w:szCs w:val="22"/>
          <w:lang w:val="et-EE"/>
        </w:rPr>
        <w:t>nimetatud</w:t>
      </w:r>
      <w:r w:rsidR="007C4193" w:rsidRPr="00532C47">
        <w:rPr>
          <w:noProof/>
          <w:szCs w:val="22"/>
          <w:lang w:val="et-EE"/>
        </w:rPr>
        <w:t xml:space="preserve"> patsiendirühmades </w:t>
      </w:r>
      <w:r w:rsidR="00196788" w:rsidRPr="00532C47">
        <w:rPr>
          <w:noProof/>
          <w:szCs w:val="22"/>
          <w:lang w:val="et-EE"/>
        </w:rPr>
        <w:t>ravimi ohutus teadmata</w:t>
      </w:r>
      <w:r w:rsidR="007C4193" w:rsidRPr="00532C47">
        <w:rPr>
          <w:noProof/>
          <w:szCs w:val="22"/>
          <w:lang w:val="et-EE"/>
        </w:rPr>
        <w:t>.</w:t>
      </w:r>
    </w:p>
    <w:p w14:paraId="61CFE79A" w14:textId="77777777" w:rsidR="00196788" w:rsidRPr="00532C47" w:rsidRDefault="00196788" w:rsidP="00251B78">
      <w:pPr>
        <w:tabs>
          <w:tab w:val="clear" w:pos="567"/>
        </w:tabs>
        <w:spacing w:line="240" w:lineRule="auto"/>
        <w:rPr>
          <w:szCs w:val="22"/>
          <w:lang w:val="et-EE"/>
        </w:rPr>
      </w:pPr>
    </w:p>
    <w:p w14:paraId="1EC51844" w14:textId="389DFB3A" w:rsidR="00196788" w:rsidRPr="00532C47" w:rsidRDefault="00196788" w:rsidP="00251B78">
      <w:pPr>
        <w:tabs>
          <w:tab w:val="clear" w:pos="567"/>
        </w:tabs>
        <w:spacing w:line="240" w:lineRule="auto"/>
        <w:rPr>
          <w:szCs w:val="22"/>
          <w:lang w:val="et-EE"/>
        </w:rPr>
      </w:pPr>
      <w:r w:rsidRPr="00532C47">
        <w:rPr>
          <w:szCs w:val="22"/>
          <w:lang w:val="et-EE"/>
        </w:rPr>
        <w:t>Kuigi on teatatud beeta</w:t>
      </w:r>
      <w:r w:rsidRPr="00532C47">
        <w:rPr>
          <w:szCs w:val="22"/>
          <w:lang w:val="et-EE"/>
        </w:rPr>
        <w:noBreakHyphen/>
        <w:t>2</w:t>
      </w:r>
      <w:r w:rsidRPr="00532C47">
        <w:rPr>
          <w:szCs w:val="22"/>
          <w:lang w:val="et-EE"/>
        </w:rPr>
        <w:noBreakHyphen/>
        <w:t>adrenomimeetikumide poolt põhjustatud muutustest elektrokardiogrammis (EKG), nagu T</w:t>
      </w:r>
      <w:r w:rsidRPr="00532C47">
        <w:rPr>
          <w:szCs w:val="22"/>
          <w:lang w:val="et-EE"/>
        </w:rPr>
        <w:noBreakHyphen/>
        <w:t>saki lamenemine, QT</w:t>
      </w:r>
      <w:r w:rsidR="00D41C05" w:rsidRPr="00532C47">
        <w:rPr>
          <w:szCs w:val="22"/>
          <w:lang w:val="et-EE"/>
        </w:rPr>
        <w:t>-</w:t>
      </w:r>
      <w:r w:rsidRPr="00532C47">
        <w:rPr>
          <w:szCs w:val="22"/>
          <w:lang w:val="et-EE"/>
        </w:rPr>
        <w:t>intervalli pikenemine ja ST</w:t>
      </w:r>
      <w:r w:rsidRPr="00532C47">
        <w:rPr>
          <w:szCs w:val="22"/>
          <w:lang w:val="et-EE"/>
        </w:rPr>
        <w:noBreakHyphen/>
        <w:t>segmendi depressioon, on nende leidude kliiniline tähtsus teadmat</w:t>
      </w:r>
      <w:r w:rsidR="009541D8" w:rsidRPr="00532C47">
        <w:rPr>
          <w:szCs w:val="22"/>
          <w:lang w:val="et-EE"/>
        </w:rPr>
        <w:t>a.</w:t>
      </w:r>
    </w:p>
    <w:p w14:paraId="63099311" w14:textId="015BE1B3" w:rsidR="009541D8" w:rsidRPr="00532C47" w:rsidRDefault="009541D8" w:rsidP="00251B78">
      <w:pPr>
        <w:tabs>
          <w:tab w:val="clear" w:pos="567"/>
        </w:tabs>
        <w:spacing w:line="240" w:lineRule="auto"/>
        <w:rPr>
          <w:szCs w:val="22"/>
          <w:lang w:val="et-EE"/>
        </w:rPr>
      </w:pPr>
    </w:p>
    <w:p w14:paraId="231E006C" w14:textId="256B341E" w:rsidR="00A50003" w:rsidRPr="00532C47" w:rsidRDefault="00A50003" w:rsidP="00251B78">
      <w:pPr>
        <w:pStyle w:val="Text"/>
        <w:spacing w:before="0"/>
        <w:jc w:val="left"/>
        <w:rPr>
          <w:rFonts w:eastAsia="Times New Roman"/>
          <w:sz w:val="22"/>
          <w:szCs w:val="22"/>
          <w:lang w:val="et-EE" w:eastAsia="en-US"/>
        </w:rPr>
      </w:pPr>
      <w:r w:rsidRPr="00532C47">
        <w:rPr>
          <w:rFonts w:eastAsia="Times New Roman"/>
          <w:sz w:val="22"/>
          <w:szCs w:val="22"/>
          <w:lang w:val="et-EE" w:eastAsia="en-US"/>
        </w:rPr>
        <w:t>Pikatoimelisi beeta</w:t>
      </w:r>
      <w:r w:rsidRPr="00532C47">
        <w:rPr>
          <w:rFonts w:eastAsia="Times New Roman"/>
          <w:sz w:val="22"/>
          <w:szCs w:val="22"/>
          <w:lang w:val="et-EE" w:eastAsia="en-US"/>
        </w:rPr>
        <w:noBreakHyphen/>
        <w:t>2</w:t>
      </w:r>
      <w:r w:rsidRPr="00532C47">
        <w:rPr>
          <w:rFonts w:eastAsia="Times New Roman"/>
          <w:sz w:val="22"/>
          <w:szCs w:val="22"/>
          <w:lang w:val="et-EE" w:eastAsia="en-US"/>
        </w:rPr>
        <w:noBreakHyphen/>
        <w:t>adrenomimeetikume (</w:t>
      </w:r>
      <w:r w:rsidRPr="00532C47">
        <w:rPr>
          <w:rFonts w:eastAsia="Times New Roman"/>
          <w:i/>
          <w:sz w:val="22"/>
          <w:szCs w:val="22"/>
          <w:lang w:val="et-EE" w:eastAsia="en-US"/>
        </w:rPr>
        <w:t>long</w:t>
      </w:r>
      <w:r w:rsidRPr="00532C47">
        <w:rPr>
          <w:rFonts w:eastAsia="Times New Roman"/>
          <w:i/>
          <w:sz w:val="22"/>
          <w:szCs w:val="22"/>
          <w:lang w:val="et-EE" w:eastAsia="en-US"/>
        </w:rPr>
        <w:noBreakHyphen/>
        <w:t>acting beta2</w:t>
      </w:r>
      <w:r w:rsidRPr="00532C47">
        <w:rPr>
          <w:rFonts w:eastAsia="Times New Roman"/>
          <w:i/>
          <w:sz w:val="22"/>
          <w:szCs w:val="22"/>
          <w:lang w:val="et-EE" w:eastAsia="en-US"/>
        </w:rPr>
        <w:noBreakHyphen/>
        <w:t>adrenergic agonist</w:t>
      </w:r>
      <w:r w:rsidRPr="00532C47">
        <w:rPr>
          <w:rFonts w:eastAsia="Times New Roman"/>
          <w:sz w:val="22"/>
          <w:szCs w:val="22"/>
          <w:lang w:val="et-EE" w:eastAsia="en-US"/>
        </w:rPr>
        <w:t>, LABA) või LABA</w:t>
      </w:r>
      <w:r w:rsidRPr="00532C47">
        <w:rPr>
          <w:rFonts w:eastAsia="Times New Roman"/>
          <w:sz w:val="22"/>
          <w:szCs w:val="22"/>
          <w:lang w:val="et-EE" w:eastAsia="en-US"/>
        </w:rPr>
        <w:noBreakHyphen/>
        <w:t>t sisaldavaid kombinatsioonravimeid nagu Enerzair Breezhaler tuleb seetõttu kasutada ettevaatusega patsientidel, kellel on teadaolev või kahtlustatav QT</w:t>
      </w:r>
      <w:r w:rsidRPr="00532C47">
        <w:rPr>
          <w:rFonts w:eastAsia="Times New Roman"/>
          <w:sz w:val="22"/>
          <w:szCs w:val="22"/>
          <w:lang w:val="et-EE" w:eastAsia="en-US"/>
        </w:rPr>
        <w:noBreakHyphen/>
        <w:t>intervalli pikenemine või keda ravitakse ravimitega, mis mõjutavad QT</w:t>
      </w:r>
      <w:r w:rsidRPr="00532C47">
        <w:rPr>
          <w:rFonts w:eastAsia="Times New Roman"/>
          <w:sz w:val="22"/>
          <w:szCs w:val="22"/>
          <w:lang w:val="et-EE" w:eastAsia="en-US"/>
        </w:rPr>
        <w:noBreakHyphen/>
        <w:t>intervalli.</w:t>
      </w:r>
    </w:p>
    <w:p w14:paraId="7BDC5411" w14:textId="77777777" w:rsidR="00B84FD6" w:rsidRPr="00532C47" w:rsidRDefault="00B84FD6" w:rsidP="00251B78">
      <w:pPr>
        <w:pStyle w:val="Text"/>
        <w:spacing w:before="0"/>
        <w:jc w:val="left"/>
        <w:rPr>
          <w:sz w:val="22"/>
          <w:szCs w:val="22"/>
          <w:lang w:val="et-EE" w:eastAsia="en-US"/>
        </w:rPr>
      </w:pPr>
    </w:p>
    <w:p w14:paraId="4E9208F6" w14:textId="5D1A3C53" w:rsidR="00B84FD6" w:rsidRPr="00532C47" w:rsidRDefault="003F49D5" w:rsidP="00251B78">
      <w:pPr>
        <w:pStyle w:val="Text"/>
        <w:keepNext/>
        <w:spacing w:before="0"/>
        <w:jc w:val="left"/>
        <w:rPr>
          <w:sz w:val="22"/>
          <w:szCs w:val="22"/>
          <w:lang w:val="et-EE"/>
        </w:rPr>
      </w:pPr>
      <w:r w:rsidRPr="00532C47">
        <w:rPr>
          <w:sz w:val="22"/>
          <w:szCs w:val="22"/>
          <w:u w:val="single"/>
          <w:lang w:val="et-EE"/>
        </w:rPr>
        <w:t>Beetaadrenomimeetikumidega seotud hüpokaleemia</w:t>
      </w:r>
    </w:p>
    <w:p w14:paraId="536E97B6" w14:textId="77777777" w:rsidR="00B84FD6" w:rsidRPr="00532C47" w:rsidRDefault="00B84FD6" w:rsidP="00251B78">
      <w:pPr>
        <w:pStyle w:val="Text"/>
        <w:keepNext/>
        <w:spacing w:before="0"/>
        <w:jc w:val="left"/>
        <w:rPr>
          <w:sz w:val="22"/>
          <w:szCs w:val="22"/>
          <w:lang w:val="et-EE" w:bidi="th-TH"/>
        </w:rPr>
      </w:pPr>
    </w:p>
    <w:p w14:paraId="1682E04A" w14:textId="7E59A283" w:rsidR="009541D8" w:rsidRPr="00532C47" w:rsidRDefault="009541D8" w:rsidP="00251B78">
      <w:pPr>
        <w:pStyle w:val="Text"/>
        <w:spacing w:before="0"/>
        <w:jc w:val="left"/>
        <w:rPr>
          <w:sz w:val="22"/>
          <w:szCs w:val="22"/>
          <w:lang w:val="et-EE"/>
        </w:rPr>
      </w:pPr>
      <w:r w:rsidRPr="00532C47">
        <w:rPr>
          <w:sz w:val="22"/>
          <w:szCs w:val="22"/>
          <w:lang w:val="et-EE"/>
        </w:rPr>
        <w:t>Beeta</w:t>
      </w:r>
      <w:r w:rsidRPr="00532C47">
        <w:rPr>
          <w:sz w:val="22"/>
          <w:szCs w:val="22"/>
          <w:lang w:val="et-EE"/>
        </w:rPr>
        <w:noBreakHyphen/>
        <w:t>2</w:t>
      </w:r>
      <w:r w:rsidRPr="00532C47">
        <w:rPr>
          <w:sz w:val="22"/>
          <w:szCs w:val="22"/>
          <w:lang w:val="et-EE"/>
        </w:rPr>
        <w:noBreakHyphen/>
        <w:t>adrenomimeetikumid võivad mõnel patsien</w:t>
      </w:r>
      <w:r w:rsidR="00D41C05" w:rsidRPr="00532C47">
        <w:rPr>
          <w:sz w:val="22"/>
          <w:szCs w:val="22"/>
          <w:lang w:val="et-EE"/>
        </w:rPr>
        <w:t>dil</w:t>
      </w:r>
      <w:r w:rsidRPr="00532C47">
        <w:rPr>
          <w:sz w:val="22"/>
          <w:szCs w:val="22"/>
          <w:lang w:val="et-EE"/>
        </w:rPr>
        <w:t xml:space="preserve"> esile kutsuda väljendunud hüpokaleemia, mis võib põhjustada kardiovaskulaarseid kõrvaltoimeid. Seerumi kaaliumisisalduse langus on tavaliselt mööduv ning ei vaja kaaliumi manustamist. Raske astmaga patsientidel võivad hüpokaleemia teket soodustada hüpoksia ja samaaegne ravi, mille tagajärjel võib suureneda eelsoodumus südame rütmihäirete tekkeks (vt lõik 4.5).</w:t>
      </w:r>
    </w:p>
    <w:p w14:paraId="57138AF9" w14:textId="77777777" w:rsidR="009541D8" w:rsidRPr="00532C47" w:rsidRDefault="009541D8" w:rsidP="00251B78">
      <w:pPr>
        <w:pStyle w:val="Text"/>
        <w:spacing w:before="0"/>
        <w:jc w:val="left"/>
        <w:rPr>
          <w:sz w:val="22"/>
          <w:szCs w:val="22"/>
          <w:lang w:val="et-EE" w:bidi="th-TH"/>
        </w:rPr>
      </w:pPr>
    </w:p>
    <w:p w14:paraId="3580FDEF" w14:textId="6B298B1D" w:rsidR="0008580D" w:rsidRPr="00532C47" w:rsidRDefault="00A50003" w:rsidP="00251B78">
      <w:pPr>
        <w:tabs>
          <w:tab w:val="clear" w:pos="567"/>
        </w:tabs>
        <w:spacing w:line="240" w:lineRule="auto"/>
        <w:rPr>
          <w:szCs w:val="22"/>
          <w:lang w:val="et-EE"/>
        </w:rPr>
      </w:pPr>
      <w:r w:rsidRPr="00532C47">
        <w:rPr>
          <w:szCs w:val="22"/>
          <w:lang w:val="et-EE" w:bidi="th-TH"/>
        </w:rPr>
        <w:t>Indakaterooli/glükopürrooniumi/mometasoonfuroaadi</w:t>
      </w:r>
      <w:r w:rsidRPr="00532C47">
        <w:rPr>
          <w:szCs w:val="22"/>
          <w:lang w:val="et-EE"/>
        </w:rPr>
        <w:t xml:space="preserve"> </w:t>
      </w:r>
      <w:r w:rsidR="0008580D" w:rsidRPr="00532C47">
        <w:rPr>
          <w:szCs w:val="22"/>
          <w:lang w:val="et-EE"/>
        </w:rPr>
        <w:t>k</w:t>
      </w:r>
      <w:r w:rsidR="0008580D" w:rsidRPr="00532C47">
        <w:rPr>
          <w:noProof/>
          <w:szCs w:val="22"/>
          <w:lang w:val="et-EE"/>
        </w:rPr>
        <w:t>liinilistes uuringutes ei ole soovitatud terapeutilise annuse kasutamisel kliiniliselt olulist hüpokaleemiat täheldatud.</w:t>
      </w:r>
    </w:p>
    <w:p w14:paraId="4143516C" w14:textId="77777777" w:rsidR="00B84FD6" w:rsidRPr="00532C47" w:rsidRDefault="00B84FD6" w:rsidP="00251B78">
      <w:pPr>
        <w:pStyle w:val="Text"/>
        <w:spacing w:before="0"/>
        <w:jc w:val="left"/>
        <w:rPr>
          <w:sz w:val="22"/>
          <w:szCs w:val="22"/>
          <w:lang w:val="et-EE" w:bidi="th-TH"/>
        </w:rPr>
      </w:pPr>
    </w:p>
    <w:p w14:paraId="3AC4226D" w14:textId="7F77A532" w:rsidR="00B84FD6" w:rsidRPr="00532C47" w:rsidRDefault="00914C40" w:rsidP="00251B78">
      <w:pPr>
        <w:pStyle w:val="Text"/>
        <w:keepNext/>
        <w:spacing w:before="0"/>
        <w:jc w:val="left"/>
        <w:rPr>
          <w:sz w:val="22"/>
          <w:szCs w:val="22"/>
          <w:lang w:val="et-EE"/>
        </w:rPr>
      </w:pPr>
      <w:r w:rsidRPr="00532C47">
        <w:rPr>
          <w:sz w:val="22"/>
          <w:szCs w:val="22"/>
          <w:u w:val="single"/>
          <w:lang w:val="et-EE"/>
        </w:rPr>
        <w:t>H</w:t>
      </w:r>
      <w:r w:rsidR="000B1B32" w:rsidRPr="00532C47">
        <w:rPr>
          <w:sz w:val="22"/>
          <w:szCs w:val="22"/>
          <w:u w:val="single"/>
          <w:lang w:val="et-EE"/>
        </w:rPr>
        <w:t>ü</w:t>
      </w:r>
      <w:r w:rsidRPr="00532C47">
        <w:rPr>
          <w:sz w:val="22"/>
          <w:szCs w:val="22"/>
          <w:u w:val="single"/>
          <w:lang w:val="et-EE"/>
        </w:rPr>
        <w:t>pergl</w:t>
      </w:r>
      <w:r w:rsidR="000B1B32" w:rsidRPr="00532C47">
        <w:rPr>
          <w:sz w:val="22"/>
          <w:szCs w:val="22"/>
          <w:u w:val="single"/>
          <w:lang w:val="et-EE"/>
        </w:rPr>
        <w:t>ükee</w:t>
      </w:r>
      <w:r w:rsidRPr="00532C47">
        <w:rPr>
          <w:sz w:val="22"/>
          <w:szCs w:val="22"/>
          <w:u w:val="single"/>
          <w:lang w:val="et-EE"/>
        </w:rPr>
        <w:t>mia</w:t>
      </w:r>
    </w:p>
    <w:p w14:paraId="116994FB" w14:textId="77777777" w:rsidR="00B84FD6" w:rsidRPr="00532C47" w:rsidRDefault="00B84FD6" w:rsidP="00251B78">
      <w:pPr>
        <w:pStyle w:val="Text"/>
        <w:keepNext/>
        <w:spacing w:before="0"/>
        <w:jc w:val="left"/>
        <w:rPr>
          <w:sz w:val="22"/>
          <w:szCs w:val="22"/>
          <w:lang w:val="et-EE" w:bidi="th-TH"/>
        </w:rPr>
      </w:pPr>
    </w:p>
    <w:p w14:paraId="55C9E75F" w14:textId="5435E5EE" w:rsidR="000B1B32" w:rsidRPr="00532C47" w:rsidRDefault="000B1B32" w:rsidP="00251B78">
      <w:pPr>
        <w:tabs>
          <w:tab w:val="clear" w:pos="567"/>
        </w:tabs>
        <w:spacing w:line="240" w:lineRule="auto"/>
        <w:rPr>
          <w:szCs w:val="22"/>
          <w:lang w:val="et-EE"/>
        </w:rPr>
      </w:pPr>
      <w:r w:rsidRPr="00532C47">
        <w:rPr>
          <w:szCs w:val="22"/>
          <w:lang w:val="et-EE"/>
        </w:rPr>
        <w:t>Beeta</w:t>
      </w:r>
      <w:r w:rsidR="00DA5463" w:rsidRPr="00532C47">
        <w:rPr>
          <w:szCs w:val="22"/>
          <w:lang w:val="et-EE"/>
        </w:rPr>
        <w:noBreakHyphen/>
        <w:t>2</w:t>
      </w:r>
      <w:r w:rsidR="00DA5463" w:rsidRPr="00532C47">
        <w:rPr>
          <w:szCs w:val="22"/>
          <w:lang w:val="et-EE"/>
        </w:rPr>
        <w:noBreakHyphen/>
      </w:r>
      <w:r w:rsidRPr="00532C47">
        <w:rPr>
          <w:szCs w:val="22"/>
          <w:lang w:val="et-EE"/>
        </w:rPr>
        <w:t xml:space="preserve">adrenomimeetikumide </w:t>
      </w:r>
      <w:r w:rsidR="00DA5463" w:rsidRPr="00532C47">
        <w:rPr>
          <w:szCs w:val="22"/>
          <w:lang w:val="et-EE"/>
        </w:rPr>
        <w:t xml:space="preserve">ja kortikosteroidide </w:t>
      </w:r>
      <w:r w:rsidRPr="00532C47">
        <w:rPr>
          <w:szCs w:val="22"/>
          <w:lang w:val="et-EE"/>
        </w:rPr>
        <w:t xml:space="preserve">suurte annuste inhaleerimise järgselt võib tekkida plasma glükoosisisalduse suurenemine. </w:t>
      </w:r>
      <w:r w:rsidR="008C0E59" w:rsidRPr="00532C47">
        <w:rPr>
          <w:szCs w:val="22"/>
          <w:lang w:val="et-EE"/>
        </w:rPr>
        <w:t>R</w:t>
      </w:r>
      <w:r w:rsidRPr="00532C47">
        <w:rPr>
          <w:szCs w:val="22"/>
          <w:lang w:val="et-EE"/>
        </w:rPr>
        <w:t>avi alustamise järgselt tuleb diabeetikutel hoolikamalt jälgida plasma glükoosisisaldust.</w:t>
      </w:r>
    </w:p>
    <w:p w14:paraId="3DBDFDC1" w14:textId="77777777" w:rsidR="000B1B32" w:rsidRPr="00532C47" w:rsidRDefault="000B1B32" w:rsidP="00251B78">
      <w:pPr>
        <w:tabs>
          <w:tab w:val="clear" w:pos="567"/>
        </w:tabs>
        <w:spacing w:line="240" w:lineRule="auto"/>
        <w:rPr>
          <w:szCs w:val="22"/>
          <w:lang w:val="et-EE"/>
        </w:rPr>
      </w:pPr>
    </w:p>
    <w:p w14:paraId="4140C1D1" w14:textId="05C3966E" w:rsidR="000B1B32" w:rsidRPr="00532C47" w:rsidRDefault="004A43CB" w:rsidP="00251B78">
      <w:pPr>
        <w:pStyle w:val="Text"/>
        <w:spacing w:before="0"/>
        <w:jc w:val="left"/>
        <w:rPr>
          <w:sz w:val="22"/>
          <w:szCs w:val="22"/>
          <w:lang w:val="et-EE"/>
        </w:rPr>
      </w:pPr>
      <w:r w:rsidRPr="00532C47">
        <w:rPr>
          <w:sz w:val="22"/>
          <w:szCs w:val="22"/>
          <w:lang w:val="et-EE" w:bidi="th-TH"/>
        </w:rPr>
        <w:t>Selle ravimi</w:t>
      </w:r>
      <w:r w:rsidR="000B1B32" w:rsidRPr="00532C47">
        <w:rPr>
          <w:sz w:val="22"/>
          <w:szCs w:val="22"/>
          <w:lang w:val="et-EE"/>
        </w:rPr>
        <w:t xml:space="preserve"> kasutamist ei ole uuritud </w:t>
      </w:r>
      <w:r w:rsidR="00DA5463" w:rsidRPr="00532C47">
        <w:rPr>
          <w:sz w:val="22"/>
          <w:szCs w:val="22"/>
          <w:lang w:val="et-EE"/>
        </w:rPr>
        <w:t xml:space="preserve">1. tüüpi suhkurtõve või </w:t>
      </w:r>
      <w:r w:rsidR="00C72BCE" w:rsidRPr="00532C47">
        <w:rPr>
          <w:sz w:val="22"/>
          <w:szCs w:val="22"/>
          <w:lang w:val="et-EE"/>
        </w:rPr>
        <w:t>ravile halvasti alluva</w:t>
      </w:r>
      <w:r w:rsidR="000B1B32" w:rsidRPr="00532C47">
        <w:rPr>
          <w:sz w:val="22"/>
          <w:szCs w:val="22"/>
          <w:lang w:val="et-EE"/>
        </w:rPr>
        <w:t xml:space="preserve"> </w:t>
      </w:r>
      <w:r w:rsidR="00DA5463" w:rsidRPr="00532C47">
        <w:rPr>
          <w:sz w:val="22"/>
          <w:szCs w:val="22"/>
          <w:lang w:val="et-EE"/>
        </w:rPr>
        <w:t>2. tüüpi suhkurtõvega</w:t>
      </w:r>
      <w:r w:rsidR="000B1B32" w:rsidRPr="00532C47">
        <w:rPr>
          <w:sz w:val="22"/>
          <w:szCs w:val="22"/>
          <w:lang w:val="et-EE"/>
        </w:rPr>
        <w:t xml:space="preserve"> patsientidel.</w:t>
      </w:r>
    </w:p>
    <w:p w14:paraId="73A97B73" w14:textId="77777777" w:rsidR="001F1442" w:rsidRPr="00532C47" w:rsidRDefault="001F1442" w:rsidP="00251B78">
      <w:pPr>
        <w:pStyle w:val="Text"/>
        <w:spacing w:before="0"/>
        <w:jc w:val="left"/>
        <w:rPr>
          <w:sz w:val="22"/>
          <w:szCs w:val="22"/>
          <w:lang w:val="et-EE" w:bidi="th-TH"/>
        </w:rPr>
      </w:pPr>
    </w:p>
    <w:p w14:paraId="23D4AA04" w14:textId="151D018A" w:rsidR="00B84FD6" w:rsidRPr="00532C47" w:rsidRDefault="00DA5463" w:rsidP="00251B78">
      <w:pPr>
        <w:pStyle w:val="Text"/>
        <w:keepNext/>
        <w:spacing w:before="0"/>
        <w:jc w:val="left"/>
        <w:rPr>
          <w:sz w:val="22"/>
          <w:szCs w:val="22"/>
          <w:lang w:val="et-EE"/>
        </w:rPr>
      </w:pPr>
      <w:r w:rsidRPr="00532C47">
        <w:rPr>
          <w:sz w:val="22"/>
          <w:szCs w:val="22"/>
          <w:u w:val="single"/>
          <w:lang w:val="et-EE"/>
        </w:rPr>
        <w:lastRenderedPageBreak/>
        <w:t>Glükopürrooniumiga seotud a</w:t>
      </w:r>
      <w:r w:rsidRPr="00532C47">
        <w:rPr>
          <w:rFonts w:eastAsia="MS Gothic"/>
          <w:sz w:val="22"/>
          <w:szCs w:val="22"/>
          <w:u w:val="single"/>
          <w:lang w:val="et-EE" w:eastAsia="ja-JP"/>
        </w:rPr>
        <w:t>ntikolinergiline toime</w:t>
      </w:r>
    </w:p>
    <w:p w14:paraId="308B221D" w14:textId="77777777" w:rsidR="00B84FD6" w:rsidRPr="00532C47" w:rsidRDefault="00B84FD6" w:rsidP="00251B78">
      <w:pPr>
        <w:pStyle w:val="Text"/>
        <w:keepNext/>
        <w:spacing w:before="0"/>
        <w:jc w:val="left"/>
        <w:rPr>
          <w:sz w:val="22"/>
          <w:szCs w:val="22"/>
          <w:lang w:val="et-EE"/>
        </w:rPr>
      </w:pPr>
    </w:p>
    <w:p w14:paraId="2F2A251D" w14:textId="7B85756B" w:rsidR="00DA5463" w:rsidRPr="00532C47" w:rsidRDefault="00DA5463" w:rsidP="00251B78">
      <w:pPr>
        <w:pStyle w:val="Text"/>
        <w:spacing w:before="0"/>
        <w:jc w:val="left"/>
        <w:rPr>
          <w:sz w:val="22"/>
          <w:szCs w:val="22"/>
          <w:lang w:val="et-EE" w:bidi="th-TH"/>
        </w:rPr>
      </w:pPr>
      <w:r w:rsidRPr="00532C47">
        <w:rPr>
          <w:sz w:val="22"/>
          <w:szCs w:val="22"/>
          <w:lang w:val="et-EE"/>
        </w:rPr>
        <w:t xml:space="preserve">Sarnaselt teiste antikolinergiliste ravimitega peab </w:t>
      </w:r>
      <w:r w:rsidR="00F15480" w:rsidRPr="00532C47">
        <w:rPr>
          <w:sz w:val="22"/>
          <w:szCs w:val="22"/>
          <w:lang w:val="et-EE" w:bidi="th-TH"/>
        </w:rPr>
        <w:t>suletud</w:t>
      </w:r>
      <w:r w:rsidRPr="00532C47">
        <w:rPr>
          <w:sz w:val="22"/>
          <w:szCs w:val="22"/>
          <w:lang w:val="et-EE" w:bidi="th-TH"/>
        </w:rPr>
        <w:t>nurga glaukoomi või uriinipeetusega patsientidel</w:t>
      </w:r>
      <w:r w:rsidR="001E1D01" w:rsidRPr="00532C47">
        <w:rPr>
          <w:sz w:val="22"/>
          <w:szCs w:val="22"/>
          <w:lang w:val="et-EE" w:bidi="th-TH"/>
        </w:rPr>
        <w:t xml:space="preserve"> </w:t>
      </w:r>
      <w:r w:rsidR="008C0E59" w:rsidRPr="00532C47">
        <w:rPr>
          <w:sz w:val="22"/>
          <w:szCs w:val="22"/>
          <w:lang w:val="et-EE" w:bidi="th-TH"/>
        </w:rPr>
        <w:t>ravimit</w:t>
      </w:r>
      <w:r w:rsidR="001E1D01" w:rsidRPr="00532C47">
        <w:rPr>
          <w:sz w:val="22"/>
          <w:szCs w:val="22"/>
          <w:lang w:val="et-EE" w:bidi="th-TH"/>
        </w:rPr>
        <w:t xml:space="preserve"> kasutama ettevaatusega</w:t>
      </w:r>
      <w:r w:rsidRPr="00532C47">
        <w:rPr>
          <w:sz w:val="22"/>
          <w:szCs w:val="22"/>
          <w:lang w:val="et-EE" w:bidi="th-TH"/>
        </w:rPr>
        <w:t>.</w:t>
      </w:r>
    </w:p>
    <w:p w14:paraId="584EB5B2" w14:textId="5E9D44CE" w:rsidR="00DA5463" w:rsidRPr="00532C47" w:rsidRDefault="00DA5463" w:rsidP="00251B78">
      <w:pPr>
        <w:pStyle w:val="Text"/>
        <w:spacing w:before="0"/>
        <w:jc w:val="left"/>
        <w:rPr>
          <w:sz w:val="22"/>
          <w:szCs w:val="22"/>
          <w:lang w:val="et-EE" w:bidi="th-TH"/>
        </w:rPr>
      </w:pPr>
    </w:p>
    <w:p w14:paraId="39D88E09" w14:textId="49F679E3" w:rsidR="00EA0B41" w:rsidRPr="00532C47" w:rsidRDefault="00EA0B41" w:rsidP="00251B78">
      <w:pPr>
        <w:tabs>
          <w:tab w:val="clear" w:pos="567"/>
        </w:tabs>
        <w:autoSpaceDE w:val="0"/>
        <w:autoSpaceDN w:val="0"/>
        <w:adjustRightInd w:val="0"/>
        <w:spacing w:line="240" w:lineRule="auto"/>
        <w:rPr>
          <w:szCs w:val="22"/>
          <w:lang w:val="et-EE" w:eastAsia="ja-JP" w:bidi="th-TH"/>
        </w:rPr>
      </w:pPr>
      <w:r w:rsidRPr="00532C47">
        <w:rPr>
          <w:szCs w:val="22"/>
          <w:lang w:val="et-EE" w:eastAsia="ja-JP" w:bidi="th-TH"/>
        </w:rPr>
        <w:t xml:space="preserve">Patsiente tuleb teavitada ägeda </w:t>
      </w:r>
      <w:r w:rsidR="00F15480" w:rsidRPr="00532C47">
        <w:rPr>
          <w:szCs w:val="22"/>
          <w:lang w:val="et-EE" w:eastAsia="ja-JP" w:bidi="th-TH"/>
        </w:rPr>
        <w:t>suletud</w:t>
      </w:r>
      <w:r w:rsidRPr="00532C47">
        <w:rPr>
          <w:szCs w:val="22"/>
          <w:lang w:val="et-EE" w:eastAsia="ja-JP" w:bidi="th-TH"/>
        </w:rPr>
        <w:t xml:space="preserve">nurga glaukoomi sümptomitest ning juhendada, et ükskõik millise nimetatud sümptomi tekkimisel tuleb otsekohe lõpetada </w:t>
      </w:r>
      <w:r w:rsidR="008C0E59" w:rsidRPr="00532C47">
        <w:rPr>
          <w:szCs w:val="22"/>
          <w:lang w:val="et-EE" w:bidi="th-TH"/>
        </w:rPr>
        <w:t>ravimi</w:t>
      </w:r>
      <w:r w:rsidRPr="00532C47">
        <w:rPr>
          <w:iCs/>
          <w:szCs w:val="22"/>
          <w:lang w:val="et-EE"/>
        </w:rPr>
        <w:t xml:space="preserve"> kasutamine</w:t>
      </w:r>
      <w:r w:rsidR="00024001" w:rsidRPr="00532C47">
        <w:rPr>
          <w:iCs/>
          <w:szCs w:val="22"/>
          <w:lang w:val="et-EE"/>
        </w:rPr>
        <w:t xml:space="preserve"> ja võtta ühendust oma arstiga</w:t>
      </w:r>
      <w:r w:rsidRPr="00532C47">
        <w:rPr>
          <w:iCs/>
          <w:szCs w:val="22"/>
          <w:lang w:val="et-EE"/>
        </w:rPr>
        <w:t>.</w:t>
      </w:r>
    </w:p>
    <w:p w14:paraId="2D04DFC1" w14:textId="77777777" w:rsidR="0063160C" w:rsidRPr="00532C47" w:rsidRDefault="0063160C" w:rsidP="00251B78">
      <w:pPr>
        <w:pStyle w:val="Text"/>
        <w:spacing w:before="0"/>
        <w:jc w:val="left"/>
        <w:rPr>
          <w:sz w:val="22"/>
          <w:szCs w:val="22"/>
          <w:lang w:val="et-EE"/>
        </w:rPr>
      </w:pPr>
    </w:p>
    <w:p w14:paraId="67167763" w14:textId="58C8F416" w:rsidR="00B84FD6" w:rsidRPr="00532C47" w:rsidRDefault="00EA0B41" w:rsidP="00251B78">
      <w:pPr>
        <w:pStyle w:val="Text"/>
        <w:keepNext/>
        <w:spacing w:before="0"/>
        <w:jc w:val="left"/>
        <w:rPr>
          <w:sz w:val="22"/>
          <w:szCs w:val="22"/>
          <w:lang w:val="et-EE"/>
        </w:rPr>
      </w:pPr>
      <w:r w:rsidRPr="00532C47">
        <w:rPr>
          <w:sz w:val="22"/>
          <w:szCs w:val="22"/>
          <w:u w:val="single"/>
          <w:lang w:val="et-EE"/>
        </w:rPr>
        <w:t>Raske neerukahjustusega patsiendid</w:t>
      </w:r>
    </w:p>
    <w:p w14:paraId="63EF052D" w14:textId="77777777" w:rsidR="00B84FD6" w:rsidRPr="00532C47" w:rsidRDefault="00B84FD6" w:rsidP="00251B78">
      <w:pPr>
        <w:pStyle w:val="Text"/>
        <w:keepNext/>
        <w:spacing w:before="0"/>
        <w:jc w:val="left"/>
        <w:rPr>
          <w:sz w:val="22"/>
          <w:szCs w:val="22"/>
          <w:lang w:val="et-EE"/>
        </w:rPr>
      </w:pPr>
    </w:p>
    <w:p w14:paraId="01660A85" w14:textId="419EEF1C" w:rsidR="0032703C" w:rsidRPr="00532C47" w:rsidRDefault="0032703C" w:rsidP="00251B78">
      <w:pPr>
        <w:pStyle w:val="Text"/>
        <w:spacing w:before="0"/>
        <w:jc w:val="left"/>
        <w:rPr>
          <w:iCs/>
          <w:sz w:val="22"/>
          <w:szCs w:val="22"/>
          <w:lang w:val="et-EE"/>
        </w:rPr>
      </w:pPr>
      <w:r w:rsidRPr="00532C47">
        <w:rPr>
          <w:sz w:val="22"/>
          <w:szCs w:val="22"/>
          <w:lang w:val="et-EE"/>
        </w:rPr>
        <w:t>Raske neerukahjustusega patsientidel (hinnanguline glomerulaarfiltratsiooni kiirus alla 30 ml/min/1,73 m</w:t>
      </w:r>
      <w:r w:rsidRPr="00532C47">
        <w:rPr>
          <w:sz w:val="22"/>
          <w:szCs w:val="22"/>
          <w:vertAlign w:val="superscript"/>
          <w:lang w:val="et-EE"/>
        </w:rPr>
        <w:t>2</w:t>
      </w:r>
      <w:r w:rsidRPr="00532C47">
        <w:rPr>
          <w:sz w:val="22"/>
          <w:szCs w:val="22"/>
          <w:lang w:val="et-EE"/>
        </w:rPr>
        <w:t>), kaasa arvatud dialüüsi vajava lõppstaadiumis neeruhaiguse korral</w:t>
      </w:r>
      <w:r w:rsidR="004A43CB" w:rsidRPr="00532C47">
        <w:rPr>
          <w:sz w:val="22"/>
          <w:szCs w:val="22"/>
          <w:lang w:val="et-EE"/>
        </w:rPr>
        <w:t xml:space="preserve"> tuleb ravimit kasutada ettevaatusega</w:t>
      </w:r>
      <w:r w:rsidRPr="00532C47">
        <w:rPr>
          <w:iCs/>
          <w:sz w:val="22"/>
          <w:szCs w:val="22"/>
          <w:lang w:val="et-EE"/>
        </w:rPr>
        <w:t xml:space="preserve"> (vt lõigud 4.2 ja 5.2).</w:t>
      </w:r>
    </w:p>
    <w:p w14:paraId="06489822" w14:textId="12826B1A" w:rsidR="00B84FD6" w:rsidRPr="00532C47" w:rsidRDefault="00B84FD6" w:rsidP="00251B78">
      <w:pPr>
        <w:pStyle w:val="Text"/>
        <w:spacing w:before="0"/>
        <w:jc w:val="left"/>
        <w:rPr>
          <w:sz w:val="22"/>
          <w:szCs w:val="22"/>
          <w:lang w:val="et-EE"/>
        </w:rPr>
      </w:pPr>
    </w:p>
    <w:p w14:paraId="098413EE" w14:textId="77777777" w:rsidR="005B0F5C" w:rsidRPr="00532C47" w:rsidRDefault="005B0F5C" w:rsidP="00251B78">
      <w:pPr>
        <w:pStyle w:val="Text"/>
        <w:keepNext/>
        <w:spacing w:before="0"/>
        <w:jc w:val="left"/>
        <w:rPr>
          <w:sz w:val="22"/>
          <w:szCs w:val="22"/>
          <w:u w:val="single"/>
          <w:lang w:val="et-EE"/>
        </w:rPr>
      </w:pPr>
      <w:r w:rsidRPr="00532C47">
        <w:rPr>
          <w:sz w:val="22"/>
          <w:szCs w:val="22"/>
          <w:u w:val="single"/>
          <w:lang w:val="et-EE"/>
        </w:rPr>
        <w:t>Suuõõne ja neelu infektsioonide ennetamine</w:t>
      </w:r>
    </w:p>
    <w:p w14:paraId="2AFD3CB2" w14:textId="77777777" w:rsidR="005B0F5C" w:rsidRPr="00532C47" w:rsidRDefault="005B0F5C" w:rsidP="00251B78">
      <w:pPr>
        <w:pStyle w:val="Text"/>
        <w:keepNext/>
        <w:spacing w:before="0"/>
        <w:jc w:val="left"/>
        <w:rPr>
          <w:sz w:val="22"/>
          <w:szCs w:val="22"/>
          <w:lang w:val="et-EE"/>
        </w:rPr>
      </w:pPr>
    </w:p>
    <w:p w14:paraId="27F1D312" w14:textId="46077F4B" w:rsidR="005B0F5C" w:rsidRPr="00532C47" w:rsidRDefault="005B0F5C" w:rsidP="00251B78">
      <w:pPr>
        <w:pStyle w:val="Text"/>
        <w:spacing w:before="0"/>
        <w:jc w:val="left"/>
        <w:rPr>
          <w:sz w:val="22"/>
          <w:szCs w:val="22"/>
          <w:lang w:val="et-EE"/>
        </w:rPr>
      </w:pPr>
      <w:r w:rsidRPr="00532C47">
        <w:rPr>
          <w:sz w:val="22"/>
          <w:szCs w:val="22"/>
          <w:lang w:val="et-EE"/>
        </w:rPr>
        <w:t>Suuõõne ja neelu kandidiaasi tekkeriski vähendamiseks tuleb patsiente nõustada, et nad loputaksid suud või kuristaksid kurku veega ilma vett alla neelamata või et nad peseksid hambaid pärast määratud annuse inhaleerimist.</w:t>
      </w:r>
    </w:p>
    <w:p w14:paraId="6CE00B0B" w14:textId="77777777" w:rsidR="005B0F5C" w:rsidRPr="00532C47" w:rsidRDefault="005B0F5C" w:rsidP="00251B78">
      <w:pPr>
        <w:pStyle w:val="Text"/>
        <w:spacing w:before="0"/>
        <w:jc w:val="left"/>
        <w:rPr>
          <w:sz w:val="22"/>
          <w:szCs w:val="22"/>
          <w:lang w:val="et-EE"/>
        </w:rPr>
      </w:pPr>
    </w:p>
    <w:p w14:paraId="2A010900" w14:textId="66472092" w:rsidR="00B84FD6" w:rsidRPr="00532C47" w:rsidRDefault="006950B2" w:rsidP="00251B78">
      <w:pPr>
        <w:pStyle w:val="Text"/>
        <w:keepNext/>
        <w:spacing w:before="0"/>
        <w:jc w:val="left"/>
        <w:rPr>
          <w:sz w:val="22"/>
          <w:szCs w:val="22"/>
          <w:lang w:val="et-EE"/>
        </w:rPr>
      </w:pPr>
      <w:r w:rsidRPr="00532C47">
        <w:rPr>
          <w:sz w:val="22"/>
          <w:szCs w:val="22"/>
          <w:u w:val="single"/>
          <w:lang w:val="et-EE"/>
        </w:rPr>
        <w:t>Kortikosteroidide süsteemsed toimed</w:t>
      </w:r>
    </w:p>
    <w:p w14:paraId="04C304C5" w14:textId="77777777" w:rsidR="00B84FD6" w:rsidRPr="00532C47" w:rsidRDefault="00B84FD6" w:rsidP="00251B78">
      <w:pPr>
        <w:pStyle w:val="Text"/>
        <w:keepNext/>
        <w:spacing w:before="0"/>
        <w:jc w:val="left"/>
        <w:rPr>
          <w:sz w:val="22"/>
          <w:szCs w:val="22"/>
          <w:lang w:val="et-EE"/>
        </w:rPr>
      </w:pPr>
    </w:p>
    <w:p w14:paraId="6E553C7B" w14:textId="5FD39397" w:rsidR="008C0E59" w:rsidRPr="00532C47" w:rsidRDefault="00842D8E" w:rsidP="00251B78">
      <w:pPr>
        <w:spacing w:line="240" w:lineRule="auto"/>
        <w:rPr>
          <w:lang w:val="et-EE"/>
        </w:rPr>
      </w:pPr>
      <w:r w:rsidRPr="00532C47">
        <w:rPr>
          <w:szCs w:val="22"/>
          <w:lang w:val="et-EE"/>
        </w:rPr>
        <w:t>Inhaleeritavate kortikosteroidide kasutamisel võivad ilmneda süsteemsed toimed, eriti suurte annuste pikaajalisel kasutamisel. Süsteemsete toimete teke on palju vähem tõenäoline kui suukaudsete kortikosteroidide kasutamisel</w:t>
      </w:r>
      <w:r w:rsidRPr="00532C47">
        <w:rPr>
          <w:lang w:val="et-EE"/>
        </w:rPr>
        <w:t xml:space="preserve"> ning need võivad varieeruda erinevate patsientide ja erinevate kortikosteroidi preparaatide puhul.</w:t>
      </w:r>
    </w:p>
    <w:p w14:paraId="064A4E01" w14:textId="77777777" w:rsidR="008C0E59" w:rsidRPr="00532C47" w:rsidRDefault="008C0E59" w:rsidP="00251B78">
      <w:pPr>
        <w:spacing w:line="240" w:lineRule="auto"/>
        <w:rPr>
          <w:lang w:val="et-EE"/>
        </w:rPr>
      </w:pPr>
    </w:p>
    <w:p w14:paraId="1B8CF693" w14:textId="082ECBBA" w:rsidR="004A43CB" w:rsidRPr="00532C47" w:rsidRDefault="004A43CB" w:rsidP="00251B78">
      <w:pPr>
        <w:spacing w:line="240" w:lineRule="auto"/>
        <w:rPr>
          <w:lang w:val="et-EE"/>
        </w:rPr>
      </w:pPr>
      <w:r w:rsidRPr="00532C47">
        <w:rPr>
          <w:lang w:val="et-EE"/>
        </w:rPr>
        <w:t>Võimalikud süsteemsed toimed võivad olla Cushingi sündroom, Cushingi-laadsed tunnused, neerupealiste supressioon, laste ja noorukite kasvupeetus, luu mineraaltiheduse langus, kataraktid, glaukoom ja harvemini rida psühholoogilisi või käitumuslikke toimeid, nagu psühhomotoorne hüperaktiivsus, unehäired, ärevus, depressioon või agressioon (eriti lastel). Seetõttu on oluline, et inhaleeritava kortikosteroidi annus oleks tiitritud madalaima annuseni, mis hoiab astma tõhusa kontrolli all.</w:t>
      </w:r>
    </w:p>
    <w:p w14:paraId="09DC223F" w14:textId="77777777" w:rsidR="004A43CB" w:rsidRPr="00532C47" w:rsidRDefault="004A43CB" w:rsidP="00251B78">
      <w:pPr>
        <w:tabs>
          <w:tab w:val="clear" w:pos="567"/>
        </w:tabs>
        <w:spacing w:line="240" w:lineRule="auto"/>
        <w:rPr>
          <w:szCs w:val="22"/>
          <w:lang w:val="et-EE"/>
        </w:rPr>
      </w:pPr>
    </w:p>
    <w:p w14:paraId="5D1A913E" w14:textId="77777777" w:rsidR="004A43CB" w:rsidRPr="00532C47" w:rsidRDefault="004A43CB" w:rsidP="00251B78">
      <w:pPr>
        <w:tabs>
          <w:tab w:val="clear" w:pos="567"/>
        </w:tabs>
        <w:spacing w:line="240" w:lineRule="auto"/>
        <w:rPr>
          <w:szCs w:val="22"/>
          <w:lang w:val="et-EE"/>
        </w:rPr>
      </w:pPr>
      <w:r w:rsidRPr="00532C47">
        <w:rPr>
          <w:szCs w:val="22"/>
          <w:lang w:val="et-EE"/>
        </w:rPr>
        <w:t>Süsteemse ja toopilise (sealhulgas ninasisese, inhaleeritava ja intraokulaarse) kortikosteroidi kasutamisel on teatatud nägemishäiretest. Patsiendid, kellel tekivad sellised sümptomid nagu hägune nägemine või teised nägemishäired, peavad kaaluma oftalmoloogi juurde pöördumist, et hinnata võimalikke nägemishäirete põhjusi. Nägemishäired võivad hõlmata katarakti, glaukoomi või harvikhaigusi nagu tsentraalne raske korioretinopaatia, millest on teatatud pärast süsteemsete või toopiliste kortikosteroidide kasutamist.</w:t>
      </w:r>
    </w:p>
    <w:p w14:paraId="03DEC2F5" w14:textId="77777777" w:rsidR="00842D8E" w:rsidRPr="00532C47" w:rsidRDefault="00842D8E" w:rsidP="00251B78">
      <w:pPr>
        <w:spacing w:line="240" w:lineRule="auto"/>
        <w:rPr>
          <w:lang w:val="et-EE"/>
        </w:rPr>
      </w:pPr>
    </w:p>
    <w:p w14:paraId="13E9F14C" w14:textId="7B1D2CE8" w:rsidR="00842D8E" w:rsidRPr="00532C47" w:rsidRDefault="005B0F5C" w:rsidP="00251B78">
      <w:pPr>
        <w:spacing w:line="240" w:lineRule="auto"/>
        <w:rPr>
          <w:szCs w:val="22"/>
          <w:lang w:val="et-EE"/>
        </w:rPr>
      </w:pPr>
      <w:r w:rsidRPr="00532C47">
        <w:rPr>
          <w:szCs w:val="22"/>
          <w:lang w:val="et-EE" w:bidi="th-TH"/>
        </w:rPr>
        <w:t>Ravimit</w:t>
      </w:r>
      <w:r w:rsidR="00842D8E" w:rsidRPr="00532C47">
        <w:rPr>
          <w:iCs/>
          <w:szCs w:val="22"/>
          <w:lang w:val="et-EE"/>
        </w:rPr>
        <w:t xml:space="preserve"> </w:t>
      </w:r>
      <w:r w:rsidR="00842D8E" w:rsidRPr="00532C47">
        <w:rPr>
          <w:szCs w:val="22"/>
          <w:lang w:val="et-EE"/>
        </w:rPr>
        <w:t>tuleb ettevaatlikult</w:t>
      </w:r>
      <w:r w:rsidR="00842D8E" w:rsidRPr="00532C47">
        <w:rPr>
          <w:lang w:val="et-EE"/>
        </w:rPr>
        <w:t xml:space="preserve"> </w:t>
      </w:r>
      <w:r w:rsidR="00842D8E" w:rsidRPr="00532C47">
        <w:rPr>
          <w:szCs w:val="22"/>
          <w:lang w:val="et-EE"/>
        </w:rPr>
        <w:t>kasutada kopsutuberkuloosi või krooniliste või ravimata infektsioonidega patsientidel.</w:t>
      </w:r>
    </w:p>
    <w:p w14:paraId="6E7D8CBB" w14:textId="77777777" w:rsidR="00B84FD6" w:rsidRPr="00532C47" w:rsidRDefault="00B84FD6" w:rsidP="00251B78">
      <w:pPr>
        <w:pStyle w:val="Text"/>
        <w:spacing w:before="0"/>
        <w:jc w:val="left"/>
        <w:rPr>
          <w:rFonts w:eastAsia="SimSun"/>
          <w:sz w:val="22"/>
          <w:szCs w:val="22"/>
          <w:lang w:val="et-EE"/>
        </w:rPr>
      </w:pPr>
    </w:p>
    <w:p w14:paraId="618CC73C" w14:textId="7DF40C03" w:rsidR="00B84FD6" w:rsidRPr="00532C47" w:rsidRDefault="006950B2" w:rsidP="00251B78">
      <w:pPr>
        <w:pStyle w:val="Text"/>
        <w:keepNext/>
        <w:spacing w:before="0"/>
        <w:jc w:val="left"/>
        <w:rPr>
          <w:rFonts w:eastAsia="SimSun"/>
          <w:sz w:val="22"/>
          <w:szCs w:val="22"/>
          <w:lang w:val="et-EE"/>
        </w:rPr>
      </w:pPr>
      <w:r w:rsidRPr="00532C47">
        <w:rPr>
          <w:rFonts w:eastAsia="SimSun"/>
          <w:sz w:val="22"/>
          <w:szCs w:val="22"/>
          <w:u w:val="single"/>
          <w:lang w:val="et-EE"/>
        </w:rPr>
        <w:t>Abiained</w:t>
      </w:r>
    </w:p>
    <w:p w14:paraId="70C438D0" w14:textId="77777777" w:rsidR="00B84FD6" w:rsidRPr="00532C47" w:rsidRDefault="00B84FD6" w:rsidP="00251B78">
      <w:pPr>
        <w:keepNext/>
        <w:tabs>
          <w:tab w:val="clear" w:pos="567"/>
        </w:tabs>
        <w:autoSpaceDE w:val="0"/>
        <w:autoSpaceDN w:val="0"/>
        <w:adjustRightInd w:val="0"/>
        <w:spacing w:line="240" w:lineRule="auto"/>
        <w:rPr>
          <w:rFonts w:eastAsia="SimSun"/>
          <w:szCs w:val="22"/>
          <w:lang w:val="et-EE"/>
        </w:rPr>
      </w:pPr>
    </w:p>
    <w:p w14:paraId="5BCA3586" w14:textId="48C89F81" w:rsidR="006950B2" w:rsidRPr="00532C47" w:rsidRDefault="006950B2" w:rsidP="00251B78">
      <w:pPr>
        <w:tabs>
          <w:tab w:val="clear" w:pos="567"/>
        </w:tabs>
        <w:autoSpaceDE w:val="0"/>
        <w:autoSpaceDN w:val="0"/>
        <w:adjustRightInd w:val="0"/>
        <w:spacing w:line="240" w:lineRule="auto"/>
        <w:rPr>
          <w:rFonts w:eastAsia="SimSun"/>
          <w:szCs w:val="22"/>
          <w:lang w:val="et-EE"/>
        </w:rPr>
      </w:pPr>
      <w:r w:rsidRPr="00532C47">
        <w:rPr>
          <w:lang w:val="et-EE"/>
        </w:rPr>
        <w:t>Ravim sisaldab laktoosi. H</w:t>
      </w:r>
      <w:r w:rsidRPr="00532C47">
        <w:rPr>
          <w:szCs w:val="22"/>
          <w:lang w:val="et-EE"/>
        </w:rPr>
        <w:t>arvaesineva päriliku galaktoositalumatusega, täieliku laktaasipuudulikkusega või glükoos</w:t>
      </w:r>
      <w:r w:rsidRPr="00532C47">
        <w:rPr>
          <w:lang w:val="et-EE"/>
        </w:rPr>
        <w:noBreakHyphen/>
      </w:r>
      <w:r w:rsidRPr="00532C47">
        <w:rPr>
          <w:szCs w:val="22"/>
          <w:lang w:val="et-EE"/>
        </w:rPr>
        <w:t>galaktoosi malabsorptsiooniga patsiendid ei tohi seda ravimit kasutada.</w:t>
      </w:r>
    </w:p>
    <w:p w14:paraId="356D85A4" w14:textId="77777777" w:rsidR="00B84FD6" w:rsidRPr="00532C47" w:rsidRDefault="00B84FD6" w:rsidP="00251B78">
      <w:pPr>
        <w:pStyle w:val="Text"/>
        <w:spacing w:before="0"/>
        <w:jc w:val="left"/>
        <w:rPr>
          <w:sz w:val="22"/>
          <w:szCs w:val="22"/>
          <w:lang w:val="et-EE"/>
        </w:rPr>
      </w:pPr>
    </w:p>
    <w:p w14:paraId="45ACBC8B" w14:textId="73977FE0" w:rsidR="00B84FD6" w:rsidRPr="00532C47" w:rsidRDefault="00914C40" w:rsidP="00251B78">
      <w:pPr>
        <w:keepNext/>
        <w:tabs>
          <w:tab w:val="clear" w:pos="567"/>
        </w:tabs>
        <w:spacing w:line="240" w:lineRule="auto"/>
        <w:ind w:left="567" w:hanging="567"/>
        <w:rPr>
          <w:szCs w:val="22"/>
          <w:lang w:val="et-EE"/>
        </w:rPr>
      </w:pPr>
      <w:bookmarkStart w:id="3" w:name="_Toc260903771"/>
      <w:bookmarkEnd w:id="3"/>
      <w:r w:rsidRPr="00C81C3E">
        <w:rPr>
          <w:b/>
          <w:szCs w:val="22"/>
          <w:lang w:val="et-EE"/>
        </w:rPr>
        <w:t>4.5</w:t>
      </w:r>
      <w:r w:rsidRPr="00C81C3E">
        <w:rPr>
          <w:b/>
          <w:szCs w:val="22"/>
          <w:lang w:val="et-EE"/>
        </w:rPr>
        <w:tab/>
      </w:r>
      <w:r w:rsidR="00842D8E" w:rsidRPr="00C81C3E">
        <w:rPr>
          <w:b/>
          <w:lang w:val="et-EE"/>
        </w:rPr>
        <w:t>Koostoimed teiste ravimitega ja muud koostoimed</w:t>
      </w:r>
    </w:p>
    <w:p w14:paraId="0ECA03C8" w14:textId="77777777" w:rsidR="00B84FD6" w:rsidRPr="00532C47" w:rsidRDefault="00B84FD6" w:rsidP="00251B78">
      <w:pPr>
        <w:pStyle w:val="Text"/>
        <w:keepNext/>
        <w:spacing w:before="0"/>
        <w:jc w:val="left"/>
        <w:rPr>
          <w:sz w:val="22"/>
          <w:szCs w:val="22"/>
          <w:lang w:val="et-EE"/>
        </w:rPr>
      </w:pPr>
    </w:p>
    <w:p w14:paraId="13AC2281" w14:textId="21EB64BA" w:rsidR="00842D8E" w:rsidRPr="00532C47" w:rsidRDefault="004A43CB" w:rsidP="00251B78">
      <w:pPr>
        <w:tabs>
          <w:tab w:val="clear" w:pos="567"/>
        </w:tabs>
        <w:spacing w:line="240" w:lineRule="auto"/>
        <w:rPr>
          <w:szCs w:val="22"/>
          <w:lang w:val="et-EE"/>
        </w:rPr>
      </w:pPr>
      <w:r w:rsidRPr="00532C47">
        <w:rPr>
          <w:szCs w:val="22"/>
          <w:lang w:val="et-EE" w:bidi="th-TH"/>
        </w:rPr>
        <w:t>Indakaterooli/glükopürrooniumi/mometasoonfuroaadiga</w:t>
      </w:r>
      <w:r w:rsidR="00842D8E" w:rsidRPr="00532C47">
        <w:rPr>
          <w:szCs w:val="22"/>
          <w:lang w:val="et-EE"/>
        </w:rPr>
        <w:t xml:space="preserve"> ei ole läbi viidud spetsiifilisi koostoimete uuringuid. Teave võimalike koostoimete kohta põhineb toimeainete </w:t>
      </w:r>
      <w:r w:rsidR="00D84A81" w:rsidRPr="00532C47">
        <w:rPr>
          <w:szCs w:val="22"/>
          <w:lang w:val="et-EE"/>
        </w:rPr>
        <w:t xml:space="preserve">eraldi kasutamise </w:t>
      </w:r>
      <w:r w:rsidR="00842D8E" w:rsidRPr="00532C47">
        <w:rPr>
          <w:szCs w:val="22"/>
          <w:lang w:val="et-EE"/>
        </w:rPr>
        <w:t>võimalikel koostoimetel.</w:t>
      </w:r>
    </w:p>
    <w:p w14:paraId="5E4F21F1" w14:textId="77777777" w:rsidR="00B84FD6" w:rsidRPr="00532C47" w:rsidRDefault="00B84FD6" w:rsidP="00251B78">
      <w:pPr>
        <w:pStyle w:val="Text"/>
        <w:spacing w:before="0"/>
        <w:jc w:val="left"/>
        <w:rPr>
          <w:sz w:val="22"/>
          <w:szCs w:val="22"/>
          <w:lang w:val="et-EE"/>
        </w:rPr>
      </w:pPr>
    </w:p>
    <w:p w14:paraId="1CD604BA" w14:textId="5CC3223C" w:rsidR="00B84FD6" w:rsidRPr="00532C47" w:rsidRDefault="00E95512" w:rsidP="00251B78">
      <w:pPr>
        <w:pStyle w:val="Text"/>
        <w:keepNext/>
        <w:spacing w:before="0"/>
        <w:jc w:val="left"/>
        <w:rPr>
          <w:sz w:val="22"/>
          <w:szCs w:val="22"/>
          <w:lang w:val="et-EE"/>
        </w:rPr>
      </w:pPr>
      <w:bookmarkStart w:id="4" w:name="_nth_Interactions_linked_to22483"/>
      <w:bookmarkEnd w:id="4"/>
      <w:r w:rsidRPr="00532C47">
        <w:rPr>
          <w:sz w:val="22"/>
          <w:szCs w:val="22"/>
          <w:u w:val="single"/>
          <w:lang w:val="et-EE"/>
        </w:rPr>
        <w:lastRenderedPageBreak/>
        <w:t>Teadaolevalt</w:t>
      </w:r>
      <w:r w:rsidR="00914C40" w:rsidRPr="00532C47">
        <w:rPr>
          <w:sz w:val="22"/>
          <w:szCs w:val="22"/>
          <w:u w:val="single"/>
          <w:lang w:val="et-EE"/>
        </w:rPr>
        <w:t xml:space="preserve"> QTc</w:t>
      </w:r>
      <w:r w:rsidRPr="00532C47">
        <w:rPr>
          <w:sz w:val="22"/>
          <w:szCs w:val="22"/>
          <w:u w:val="single"/>
          <w:lang w:val="et-EE"/>
        </w:rPr>
        <w:noBreakHyphen/>
      </w:r>
      <w:r w:rsidR="00914C40" w:rsidRPr="00532C47">
        <w:rPr>
          <w:sz w:val="22"/>
          <w:szCs w:val="22"/>
          <w:u w:val="single"/>
          <w:lang w:val="et-EE"/>
        </w:rPr>
        <w:t>interval</w:t>
      </w:r>
      <w:r w:rsidRPr="00532C47">
        <w:rPr>
          <w:sz w:val="22"/>
          <w:szCs w:val="22"/>
          <w:u w:val="single"/>
          <w:lang w:val="et-EE"/>
        </w:rPr>
        <w:t>li pikendavad ravimid</w:t>
      </w:r>
    </w:p>
    <w:p w14:paraId="598015CE" w14:textId="77777777" w:rsidR="00B84FD6" w:rsidRPr="00532C47" w:rsidRDefault="00B84FD6" w:rsidP="00251B78">
      <w:pPr>
        <w:pStyle w:val="Text"/>
        <w:keepNext/>
        <w:spacing w:before="0"/>
        <w:jc w:val="left"/>
        <w:rPr>
          <w:sz w:val="22"/>
          <w:szCs w:val="22"/>
          <w:lang w:val="et-EE" w:bidi="th-TH"/>
        </w:rPr>
      </w:pPr>
    </w:p>
    <w:p w14:paraId="7A27CC10" w14:textId="063ABDEA" w:rsidR="00E95512" w:rsidRPr="00532C47" w:rsidRDefault="00E95512" w:rsidP="00251B78">
      <w:pPr>
        <w:pStyle w:val="Text"/>
        <w:spacing w:before="0"/>
        <w:jc w:val="left"/>
        <w:rPr>
          <w:sz w:val="22"/>
          <w:szCs w:val="22"/>
          <w:lang w:val="et-EE" w:bidi="th-TH"/>
        </w:rPr>
      </w:pPr>
      <w:r w:rsidRPr="00532C47">
        <w:rPr>
          <w:sz w:val="22"/>
          <w:szCs w:val="22"/>
          <w:lang w:val="et-EE" w:bidi="th-TH"/>
        </w:rPr>
        <w:t>Sarnaselt teiste beeta</w:t>
      </w:r>
      <w:r w:rsidRPr="00532C47">
        <w:rPr>
          <w:sz w:val="22"/>
          <w:szCs w:val="22"/>
          <w:lang w:val="et-EE" w:bidi="th-TH"/>
        </w:rPr>
        <w:noBreakHyphen/>
        <w:t>2</w:t>
      </w:r>
      <w:r w:rsidRPr="00532C47">
        <w:rPr>
          <w:sz w:val="22"/>
          <w:szCs w:val="22"/>
          <w:lang w:val="et-EE" w:bidi="th-TH"/>
        </w:rPr>
        <w:noBreakHyphen/>
        <w:t xml:space="preserve">adrenomimeetikumi sisaldavate ravimitega tuleb </w:t>
      </w:r>
      <w:r w:rsidR="005B0F5C" w:rsidRPr="00532C47">
        <w:rPr>
          <w:sz w:val="22"/>
          <w:szCs w:val="22"/>
          <w:lang w:val="et-EE" w:bidi="th-TH"/>
        </w:rPr>
        <w:t>ravimit</w:t>
      </w:r>
      <w:r w:rsidRPr="00532C47">
        <w:rPr>
          <w:sz w:val="22"/>
          <w:szCs w:val="22"/>
          <w:lang w:val="et-EE" w:bidi="th-TH"/>
        </w:rPr>
        <w:t xml:space="preserve"> manustada ettevaatusega patsientidele, kes saavad ravi monoamiini oksüdaasi inhibiitorite, tritsükliliste antidepressantide või </w:t>
      </w:r>
      <w:r w:rsidR="002518AE" w:rsidRPr="00532C47">
        <w:rPr>
          <w:sz w:val="22"/>
          <w:szCs w:val="22"/>
          <w:lang w:val="et-EE" w:bidi="th-TH"/>
        </w:rPr>
        <w:t>teadaolevalt QT</w:t>
      </w:r>
      <w:r w:rsidR="002518AE" w:rsidRPr="00532C47">
        <w:rPr>
          <w:sz w:val="22"/>
          <w:szCs w:val="22"/>
          <w:lang w:val="et-EE" w:bidi="th-TH"/>
        </w:rPr>
        <w:noBreakHyphen/>
        <w:t>intervalli pikendavate ravimitega, sest nimetatud ravimite toime QT</w:t>
      </w:r>
      <w:r w:rsidR="002518AE" w:rsidRPr="00532C47">
        <w:rPr>
          <w:sz w:val="22"/>
          <w:szCs w:val="22"/>
          <w:lang w:val="et-EE" w:bidi="th-TH"/>
        </w:rPr>
        <w:noBreakHyphen/>
        <w:t>intervallile võib tugevneda. Teadaolevalt QT</w:t>
      </w:r>
      <w:r w:rsidR="002518AE" w:rsidRPr="00532C47">
        <w:rPr>
          <w:sz w:val="22"/>
          <w:szCs w:val="22"/>
          <w:lang w:val="et-EE" w:bidi="th-TH"/>
        </w:rPr>
        <w:noBreakHyphen/>
        <w:t>intervalli pikendavate ravimite toimel võib suureneda ventrikulaarse arütmia risk (vt lõigud 4.4 ja 5.1).</w:t>
      </w:r>
    </w:p>
    <w:p w14:paraId="7AB16DC1" w14:textId="77777777" w:rsidR="00B84FD6" w:rsidRPr="00532C47" w:rsidRDefault="00B84FD6" w:rsidP="00251B78">
      <w:pPr>
        <w:pStyle w:val="Text"/>
        <w:spacing w:before="0"/>
        <w:jc w:val="left"/>
        <w:rPr>
          <w:sz w:val="22"/>
          <w:szCs w:val="22"/>
          <w:lang w:val="et-EE"/>
        </w:rPr>
      </w:pPr>
    </w:p>
    <w:p w14:paraId="03CC76C9" w14:textId="3F7787A6" w:rsidR="00B84FD6" w:rsidRPr="00532C47" w:rsidRDefault="002518AE" w:rsidP="00251B78">
      <w:pPr>
        <w:pStyle w:val="Text"/>
        <w:keepNext/>
        <w:spacing w:before="0"/>
        <w:jc w:val="left"/>
        <w:rPr>
          <w:bCs/>
          <w:sz w:val="22"/>
          <w:szCs w:val="22"/>
          <w:lang w:val="et-EE"/>
        </w:rPr>
      </w:pPr>
      <w:r w:rsidRPr="00532C47">
        <w:rPr>
          <w:bCs/>
          <w:sz w:val="22"/>
          <w:szCs w:val="22"/>
          <w:u w:val="single"/>
          <w:lang w:val="et-EE"/>
        </w:rPr>
        <w:t>Hüpokaleemiat põhjustav ravi</w:t>
      </w:r>
    </w:p>
    <w:p w14:paraId="55F59F43" w14:textId="77777777" w:rsidR="00B84FD6" w:rsidRPr="00532C47" w:rsidRDefault="00B84FD6" w:rsidP="00251B78">
      <w:pPr>
        <w:pStyle w:val="Text"/>
        <w:keepNext/>
        <w:spacing w:before="0"/>
        <w:jc w:val="left"/>
        <w:rPr>
          <w:sz w:val="22"/>
          <w:szCs w:val="22"/>
          <w:lang w:val="et-EE"/>
        </w:rPr>
      </w:pPr>
    </w:p>
    <w:p w14:paraId="26B641D1" w14:textId="07D357B2" w:rsidR="002518AE" w:rsidRPr="00532C47" w:rsidRDefault="002518AE" w:rsidP="00251B78">
      <w:pPr>
        <w:pStyle w:val="Text"/>
        <w:spacing w:before="0"/>
        <w:jc w:val="left"/>
        <w:rPr>
          <w:sz w:val="22"/>
          <w:szCs w:val="22"/>
          <w:lang w:val="et-EE"/>
        </w:rPr>
      </w:pPr>
      <w:r w:rsidRPr="00532C47">
        <w:rPr>
          <w:sz w:val="22"/>
          <w:szCs w:val="22"/>
          <w:lang w:val="et-EE"/>
        </w:rPr>
        <w:t>Samaaegne hüpokaleemiat põhjustav ravi metüülksantiini derivaatide, steroidide või kaaliumi mittesäästvate diureetikumidega võib potentseerida beeta</w:t>
      </w:r>
      <w:r w:rsidRPr="00532C47">
        <w:rPr>
          <w:sz w:val="22"/>
          <w:szCs w:val="22"/>
          <w:lang w:val="et-EE"/>
        </w:rPr>
        <w:noBreakHyphen/>
        <w:t>2</w:t>
      </w:r>
      <w:r w:rsidRPr="00532C47">
        <w:rPr>
          <w:sz w:val="22"/>
          <w:szCs w:val="22"/>
          <w:lang w:val="et-EE"/>
        </w:rPr>
        <w:noBreakHyphen/>
        <w:t>adrenomimeetikumide võimalikku hüpokaleemilist toimet</w:t>
      </w:r>
      <w:r w:rsidR="004761C3" w:rsidRPr="00532C47">
        <w:rPr>
          <w:sz w:val="22"/>
          <w:szCs w:val="22"/>
          <w:lang w:val="et-EE"/>
        </w:rPr>
        <w:t xml:space="preserve"> </w:t>
      </w:r>
      <w:r w:rsidRPr="00532C47">
        <w:rPr>
          <w:sz w:val="22"/>
          <w:szCs w:val="22"/>
          <w:lang w:val="et-EE"/>
        </w:rPr>
        <w:t>(vt lõik 4.4).</w:t>
      </w:r>
    </w:p>
    <w:p w14:paraId="4D87C0BC" w14:textId="77777777" w:rsidR="00B84FD6" w:rsidRPr="00532C47" w:rsidRDefault="00B84FD6" w:rsidP="00251B78">
      <w:pPr>
        <w:pStyle w:val="Text"/>
        <w:spacing w:before="0"/>
        <w:jc w:val="left"/>
        <w:rPr>
          <w:sz w:val="22"/>
          <w:szCs w:val="22"/>
          <w:lang w:val="et-EE"/>
        </w:rPr>
      </w:pPr>
    </w:p>
    <w:p w14:paraId="6BF9D771" w14:textId="182DFCF7" w:rsidR="00B84FD6" w:rsidRPr="00532C47" w:rsidRDefault="00914C40" w:rsidP="00251B78">
      <w:pPr>
        <w:pStyle w:val="Text"/>
        <w:keepNext/>
        <w:spacing w:before="0"/>
        <w:jc w:val="left"/>
        <w:rPr>
          <w:bCs/>
          <w:sz w:val="22"/>
          <w:szCs w:val="22"/>
          <w:lang w:val="et-EE"/>
        </w:rPr>
      </w:pPr>
      <w:r w:rsidRPr="00532C47">
        <w:rPr>
          <w:bCs/>
          <w:sz w:val="22"/>
          <w:szCs w:val="22"/>
          <w:u w:val="single"/>
          <w:lang w:val="et-EE"/>
        </w:rPr>
        <w:t>Be</w:t>
      </w:r>
      <w:r w:rsidR="004761C3" w:rsidRPr="00532C47">
        <w:rPr>
          <w:bCs/>
          <w:sz w:val="22"/>
          <w:szCs w:val="22"/>
          <w:u w:val="single"/>
          <w:lang w:val="et-EE"/>
        </w:rPr>
        <w:t>e</w:t>
      </w:r>
      <w:r w:rsidRPr="00532C47">
        <w:rPr>
          <w:bCs/>
          <w:sz w:val="22"/>
          <w:szCs w:val="22"/>
          <w:u w:val="single"/>
          <w:lang w:val="et-EE"/>
        </w:rPr>
        <w:t>ta</w:t>
      </w:r>
      <w:r w:rsidR="004761C3" w:rsidRPr="00532C47">
        <w:rPr>
          <w:bCs/>
          <w:sz w:val="22"/>
          <w:szCs w:val="22"/>
          <w:u w:val="single"/>
          <w:lang w:val="et-EE"/>
        </w:rPr>
        <w:t>adrenoblokaatorid</w:t>
      </w:r>
    </w:p>
    <w:p w14:paraId="6ACB0083" w14:textId="77777777" w:rsidR="00B84FD6" w:rsidRPr="00532C47" w:rsidRDefault="00B84FD6" w:rsidP="00251B78">
      <w:pPr>
        <w:pStyle w:val="Text"/>
        <w:keepNext/>
        <w:spacing w:before="0"/>
        <w:jc w:val="left"/>
        <w:rPr>
          <w:sz w:val="22"/>
          <w:szCs w:val="22"/>
          <w:lang w:val="et-EE"/>
        </w:rPr>
      </w:pPr>
    </w:p>
    <w:p w14:paraId="5989BD7D" w14:textId="55C91045" w:rsidR="004761C3" w:rsidRPr="00532C47" w:rsidRDefault="004761C3" w:rsidP="00251B78">
      <w:pPr>
        <w:tabs>
          <w:tab w:val="clear" w:pos="567"/>
        </w:tabs>
        <w:spacing w:line="240" w:lineRule="auto"/>
        <w:rPr>
          <w:szCs w:val="22"/>
          <w:lang w:val="et-EE"/>
        </w:rPr>
      </w:pPr>
      <w:r w:rsidRPr="00532C47">
        <w:rPr>
          <w:szCs w:val="22"/>
          <w:lang w:val="et-EE"/>
        </w:rPr>
        <w:t>Beetaadrenoblokaatorid võivad vähendada või antagoniseerida beeta</w:t>
      </w:r>
      <w:r w:rsidRPr="00532C47">
        <w:rPr>
          <w:szCs w:val="22"/>
          <w:lang w:val="et-EE"/>
        </w:rPr>
        <w:noBreakHyphen/>
        <w:t>2</w:t>
      </w:r>
      <w:r w:rsidRPr="00532C47">
        <w:rPr>
          <w:szCs w:val="22"/>
          <w:lang w:val="et-EE"/>
        </w:rPr>
        <w:noBreakHyphen/>
        <w:t xml:space="preserve">adrenomimeetikumide toimet. Seetõttu ei tohi </w:t>
      </w:r>
      <w:r w:rsidR="005B0F5C" w:rsidRPr="00532C47">
        <w:rPr>
          <w:szCs w:val="22"/>
          <w:lang w:val="et-EE" w:bidi="th-TH"/>
        </w:rPr>
        <w:t>ravimit</w:t>
      </w:r>
      <w:r w:rsidRPr="00532C47">
        <w:rPr>
          <w:noProof/>
          <w:szCs w:val="22"/>
          <w:lang w:val="et-EE"/>
        </w:rPr>
        <w:t xml:space="preserve"> </w:t>
      </w:r>
      <w:r w:rsidRPr="00532C47">
        <w:rPr>
          <w:szCs w:val="22"/>
          <w:lang w:val="et-EE"/>
        </w:rPr>
        <w:t>manustada koos beetaadrenoblokaatoritega, välja arvatud juhul, kui nende kasutamiseks on tungiv vajadus. Eelistada tuleks kardioselektiivseid beetaadrenoblokaatoreid, kuigi neid tuleb manustada ettevaatusega.</w:t>
      </w:r>
    </w:p>
    <w:p w14:paraId="0191B113" w14:textId="77777777" w:rsidR="00B84FD6" w:rsidRPr="00532C47" w:rsidRDefault="00B84FD6" w:rsidP="00251B78">
      <w:pPr>
        <w:pStyle w:val="Text"/>
        <w:spacing w:before="0"/>
        <w:jc w:val="left"/>
        <w:rPr>
          <w:sz w:val="22"/>
          <w:szCs w:val="22"/>
          <w:lang w:val="et-EE"/>
        </w:rPr>
      </w:pPr>
    </w:p>
    <w:p w14:paraId="4D42C645" w14:textId="3A01A280" w:rsidR="00B84FD6" w:rsidRPr="00532C47" w:rsidRDefault="00852DAA" w:rsidP="00251B78">
      <w:pPr>
        <w:pStyle w:val="Text"/>
        <w:keepNext/>
        <w:spacing w:before="0"/>
        <w:jc w:val="left"/>
        <w:rPr>
          <w:bCs/>
          <w:sz w:val="22"/>
          <w:szCs w:val="22"/>
          <w:lang w:val="et-EE"/>
        </w:rPr>
      </w:pPr>
      <w:r w:rsidRPr="00532C47">
        <w:rPr>
          <w:sz w:val="22"/>
          <w:szCs w:val="22"/>
          <w:u w:val="single"/>
          <w:lang w:val="et-EE"/>
        </w:rPr>
        <w:t>Koostoimed</w:t>
      </w:r>
      <w:r w:rsidR="00914C40" w:rsidRPr="00532C47">
        <w:rPr>
          <w:sz w:val="22"/>
          <w:szCs w:val="22"/>
          <w:u w:val="single"/>
          <w:lang w:val="et-EE"/>
        </w:rPr>
        <w:t xml:space="preserve"> CYP3A4 </w:t>
      </w:r>
      <w:r w:rsidRPr="00532C47">
        <w:rPr>
          <w:sz w:val="22"/>
          <w:szCs w:val="22"/>
          <w:u w:val="single"/>
          <w:lang w:val="et-EE"/>
        </w:rPr>
        <w:t>ja</w:t>
      </w:r>
      <w:r w:rsidR="00914C40" w:rsidRPr="00532C47">
        <w:rPr>
          <w:sz w:val="22"/>
          <w:szCs w:val="22"/>
          <w:u w:val="single"/>
          <w:lang w:val="et-EE"/>
        </w:rPr>
        <w:t xml:space="preserve"> P</w:t>
      </w:r>
      <w:r w:rsidR="00914C40" w:rsidRPr="00532C47">
        <w:rPr>
          <w:sz w:val="22"/>
          <w:szCs w:val="22"/>
          <w:u w:val="single"/>
          <w:lang w:val="et-EE"/>
        </w:rPr>
        <w:noBreakHyphen/>
        <w:t>gl</w:t>
      </w:r>
      <w:r w:rsidRPr="00532C47">
        <w:rPr>
          <w:sz w:val="22"/>
          <w:szCs w:val="22"/>
          <w:u w:val="single"/>
          <w:lang w:val="et-EE"/>
        </w:rPr>
        <w:t>ükoproteiini inhibiitoritega</w:t>
      </w:r>
    </w:p>
    <w:p w14:paraId="15BD30E4" w14:textId="77777777" w:rsidR="00B84FD6" w:rsidRPr="00532C47" w:rsidRDefault="00B84FD6" w:rsidP="00251B78">
      <w:pPr>
        <w:pStyle w:val="Text"/>
        <w:keepNext/>
        <w:spacing w:before="0"/>
        <w:jc w:val="left"/>
        <w:rPr>
          <w:sz w:val="22"/>
          <w:szCs w:val="22"/>
          <w:lang w:val="et-EE"/>
        </w:rPr>
      </w:pPr>
    </w:p>
    <w:p w14:paraId="34FA0F31" w14:textId="4D7BA876" w:rsidR="00852DAA" w:rsidRPr="00532C47" w:rsidRDefault="00914C40" w:rsidP="00251B78">
      <w:pPr>
        <w:pStyle w:val="Text"/>
        <w:spacing w:before="0"/>
        <w:jc w:val="left"/>
        <w:rPr>
          <w:noProof/>
          <w:sz w:val="22"/>
          <w:szCs w:val="22"/>
          <w:lang w:val="et-EE"/>
        </w:rPr>
      </w:pPr>
      <w:r w:rsidRPr="00532C47" w:rsidDel="00CC799E">
        <w:rPr>
          <w:sz w:val="22"/>
          <w:szCs w:val="22"/>
          <w:lang w:val="et-EE"/>
        </w:rPr>
        <w:t xml:space="preserve">CYP3A4 </w:t>
      </w:r>
      <w:r w:rsidR="00852DAA" w:rsidRPr="00532C47">
        <w:rPr>
          <w:sz w:val="22"/>
          <w:szCs w:val="22"/>
          <w:lang w:val="et-EE"/>
        </w:rPr>
        <w:t>ja</w:t>
      </w:r>
      <w:r w:rsidRPr="00532C47" w:rsidDel="00CC799E">
        <w:rPr>
          <w:sz w:val="22"/>
          <w:szCs w:val="22"/>
          <w:lang w:val="et-EE"/>
        </w:rPr>
        <w:t xml:space="preserve"> P</w:t>
      </w:r>
      <w:r w:rsidR="0061635C" w:rsidRPr="00532C47" w:rsidDel="00CC799E">
        <w:rPr>
          <w:sz w:val="22"/>
          <w:szCs w:val="22"/>
          <w:lang w:val="et-EE"/>
        </w:rPr>
        <w:noBreakHyphen/>
      </w:r>
      <w:r w:rsidR="00852DAA" w:rsidRPr="00532C47">
        <w:rPr>
          <w:sz w:val="22"/>
          <w:szCs w:val="22"/>
          <w:lang w:val="et-EE"/>
        </w:rPr>
        <w:t>glükoproteiini</w:t>
      </w:r>
      <w:r w:rsidRPr="00532C47" w:rsidDel="00CC799E">
        <w:rPr>
          <w:sz w:val="22"/>
          <w:szCs w:val="22"/>
          <w:lang w:val="et-EE"/>
        </w:rPr>
        <w:t xml:space="preserve"> (P</w:t>
      </w:r>
      <w:r w:rsidR="0061635C" w:rsidRPr="00532C47" w:rsidDel="00CC799E">
        <w:rPr>
          <w:sz w:val="22"/>
          <w:szCs w:val="22"/>
          <w:lang w:val="et-EE"/>
        </w:rPr>
        <w:noBreakHyphen/>
      </w:r>
      <w:r w:rsidRPr="00532C47" w:rsidDel="00CC799E">
        <w:rPr>
          <w:sz w:val="22"/>
          <w:szCs w:val="22"/>
          <w:lang w:val="et-EE"/>
        </w:rPr>
        <w:t xml:space="preserve">gp) </w:t>
      </w:r>
      <w:r w:rsidR="00852DAA" w:rsidRPr="00532C47">
        <w:rPr>
          <w:sz w:val="22"/>
          <w:szCs w:val="22"/>
          <w:lang w:val="et-EE"/>
        </w:rPr>
        <w:t xml:space="preserve">inhibeerimine ei mõjuta </w:t>
      </w:r>
      <w:r w:rsidR="00852DAA" w:rsidRPr="00532C47">
        <w:rPr>
          <w:sz w:val="22"/>
          <w:szCs w:val="22"/>
          <w:lang w:val="et-EE" w:bidi="th-TH"/>
        </w:rPr>
        <w:t xml:space="preserve">Enerzair </w:t>
      </w:r>
      <w:r w:rsidR="00852DAA" w:rsidRPr="00532C47">
        <w:rPr>
          <w:noProof/>
          <w:sz w:val="22"/>
          <w:szCs w:val="22"/>
          <w:lang w:val="et-EE"/>
        </w:rPr>
        <w:t>Breezhaleri terapeutiliste annuste ohutust.</w:t>
      </w:r>
    </w:p>
    <w:p w14:paraId="01F62B02" w14:textId="1BFA9F3F" w:rsidR="00B84FD6" w:rsidRPr="00532C47" w:rsidRDefault="00B84FD6" w:rsidP="00251B78">
      <w:pPr>
        <w:pStyle w:val="Text"/>
        <w:spacing w:before="0"/>
        <w:jc w:val="left"/>
        <w:rPr>
          <w:sz w:val="22"/>
          <w:szCs w:val="22"/>
          <w:lang w:val="et-EE"/>
        </w:rPr>
      </w:pPr>
    </w:p>
    <w:p w14:paraId="78BBE855" w14:textId="64B81D3A" w:rsidR="00852DAA" w:rsidRPr="00532C47" w:rsidRDefault="00852DAA" w:rsidP="00251B78">
      <w:pPr>
        <w:pStyle w:val="Text"/>
        <w:spacing w:before="0"/>
        <w:jc w:val="left"/>
        <w:rPr>
          <w:sz w:val="22"/>
          <w:szCs w:val="22"/>
          <w:lang w:val="et-EE"/>
        </w:rPr>
      </w:pPr>
      <w:r w:rsidRPr="00532C47">
        <w:rPr>
          <w:sz w:val="22"/>
          <w:szCs w:val="22"/>
          <w:lang w:val="et-EE"/>
        </w:rPr>
        <w:t>Indakaterooli kliirensis osalevate CYP3A4 ja P</w:t>
      </w:r>
      <w:r w:rsidRPr="00532C47">
        <w:rPr>
          <w:sz w:val="22"/>
          <w:szCs w:val="22"/>
          <w:lang w:val="et-EE"/>
        </w:rPr>
        <w:noBreakHyphen/>
        <w:t>gp või mometasoonfuroaa</w:t>
      </w:r>
      <w:r w:rsidR="00DE662D" w:rsidRPr="00532C47">
        <w:rPr>
          <w:sz w:val="22"/>
          <w:szCs w:val="22"/>
          <w:lang w:val="et-EE"/>
        </w:rPr>
        <w:t>d</w:t>
      </w:r>
      <w:r w:rsidRPr="00532C47">
        <w:rPr>
          <w:sz w:val="22"/>
          <w:szCs w:val="22"/>
          <w:lang w:val="et-EE"/>
        </w:rPr>
        <w:t xml:space="preserve">i kliirensis osaleva CYP3A4 inhibeerimisel suureneb indakaterooli või mometasoonfuroaadi </w:t>
      </w:r>
      <w:r w:rsidR="008B7D53" w:rsidRPr="00532C47">
        <w:rPr>
          <w:sz w:val="22"/>
          <w:szCs w:val="22"/>
          <w:lang w:val="et-EE"/>
        </w:rPr>
        <w:t>süsteemne ekspositsioon</w:t>
      </w:r>
      <w:r w:rsidRPr="00532C47">
        <w:rPr>
          <w:sz w:val="22"/>
          <w:szCs w:val="22"/>
          <w:lang w:val="et-EE"/>
        </w:rPr>
        <w:t xml:space="preserve"> kuni kaks korda.</w:t>
      </w:r>
    </w:p>
    <w:p w14:paraId="0EF426F5" w14:textId="49D954BF" w:rsidR="00B84FD6" w:rsidRPr="00532C47" w:rsidRDefault="00B84FD6" w:rsidP="00251B78">
      <w:pPr>
        <w:pStyle w:val="Text"/>
        <w:spacing w:before="0"/>
        <w:jc w:val="left"/>
        <w:rPr>
          <w:sz w:val="22"/>
          <w:szCs w:val="22"/>
          <w:lang w:val="et-EE"/>
        </w:rPr>
      </w:pPr>
    </w:p>
    <w:p w14:paraId="319505C5" w14:textId="02EB6B29" w:rsidR="005F04C5" w:rsidRPr="00532C47" w:rsidRDefault="005F04C5" w:rsidP="00251B78">
      <w:pPr>
        <w:pStyle w:val="Text"/>
        <w:spacing w:before="0"/>
        <w:jc w:val="left"/>
        <w:rPr>
          <w:sz w:val="22"/>
          <w:szCs w:val="22"/>
          <w:lang w:val="et-EE"/>
        </w:rPr>
      </w:pPr>
      <w:r w:rsidRPr="00532C47">
        <w:rPr>
          <w:sz w:val="22"/>
          <w:szCs w:val="22"/>
          <w:lang w:val="et-EE"/>
        </w:rPr>
        <w:t xml:space="preserve">Inhalatsioonijärgse väga väikese plasmakontsentratsiooni tõttu ei ole kliiniliselt olulised koostoimed mometasoonfuroaadiga tõenäolised. Kuid tugevate CYP3A4 inhibiitorite (nt ketokonasool, itrakonasool, nelfinaviir, ritonaviir, kobitsistaat) samaaegsel manustamisel võib suureneda mometasoonfuroaadi </w:t>
      </w:r>
      <w:r w:rsidR="008B7D53" w:rsidRPr="00532C47">
        <w:rPr>
          <w:sz w:val="22"/>
          <w:szCs w:val="22"/>
          <w:lang w:val="et-EE"/>
        </w:rPr>
        <w:t>süsteemne ekspositsioon</w:t>
      </w:r>
      <w:r w:rsidRPr="00532C47">
        <w:rPr>
          <w:sz w:val="22"/>
          <w:szCs w:val="22"/>
          <w:lang w:val="et-EE"/>
        </w:rPr>
        <w:t>.</w:t>
      </w:r>
    </w:p>
    <w:p w14:paraId="2AB0EB4C" w14:textId="77777777" w:rsidR="00B84FD6" w:rsidRPr="00532C47" w:rsidRDefault="00B84FD6" w:rsidP="00251B78">
      <w:pPr>
        <w:pStyle w:val="Text"/>
        <w:spacing w:before="0"/>
        <w:jc w:val="left"/>
        <w:rPr>
          <w:sz w:val="22"/>
          <w:szCs w:val="22"/>
          <w:lang w:val="et-EE"/>
        </w:rPr>
      </w:pPr>
    </w:p>
    <w:p w14:paraId="603F7B67" w14:textId="55D7674F" w:rsidR="00B84FD6" w:rsidRPr="00532C47" w:rsidRDefault="00DE662D" w:rsidP="00251B78">
      <w:pPr>
        <w:pStyle w:val="Text"/>
        <w:keepNext/>
        <w:spacing w:before="0"/>
        <w:jc w:val="left"/>
        <w:rPr>
          <w:sz w:val="22"/>
          <w:szCs w:val="22"/>
          <w:lang w:val="et-EE"/>
        </w:rPr>
      </w:pPr>
      <w:bookmarkStart w:id="5" w:name="_nth_Interactions_linked_to26290"/>
      <w:bookmarkEnd w:id="5"/>
      <w:r w:rsidRPr="00532C47">
        <w:rPr>
          <w:sz w:val="22"/>
          <w:szCs w:val="22"/>
          <w:u w:val="single"/>
          <w:lang w:val="et-EE"/>
        </w:rPr>
        <w:t xml:space="preserve">Tsimetidiin või teised </w:t>
      </w:r>
      <w:r w:rsidR="004B2A1E" w:rsidRPr="00532C47">
        <w:rPr>
          <w:sz w:val="22"/>
          <w:szCs w:val="22"/>
          <w:u w:val="single"/>
          <w:lang w:val="et-EE"/>
        </w:rPr>
        <w:t>orgaanilise katioon</w:t>
      </w:r>
      <w:r w:rsidR="004B2A1E" w:rsidRPr="00532C47">
        <w:rPr>
          <w:sz w:val="22"/>
          <w:szCs w:val="22"/>
          <w:u w:val="single"/>
          <w:lang w:val="et-EE"/>
        </w:rPr>
        <w:noBreakHyphen/>
        <w:t>transportsüsteemi inhibiitorid</w:t>
      </w:r>
    </w:p>
    <w:p w14:paraId="7E6E127A" w14:textId="77777777" w:rsidR="00B84FD6" w:rsidRPr="00532C47" w:rsidRDefault="00B84FD6" w:rsidP="00251B78">
      <w:pPr>
        <w:pStyle w:val="Text"/>
        <w:keepNext/>
        <w:spacing w:before="0"/>
        <w:jc w:val="left"/>
        <w:rPr>
          <w:sz w:val="22"/>
          <w:szCs w:val="22"/>
          <w:lang w:val="et-EE"/>
        </w:rPr>
      </w:pPr>
    </w:p>
    <w:p w14:paraId="6C78FD40" w14:textId="6D69AC8F" w:rsidR="00DE662D" w:rsidRPr="00532C47" w:rsidRDefault="00DE662D" w:rsidP="00251B78">
      <w:pPr>
        <w:tabs>
          <w:tab w:val="clear" w:pos="567"/>
        </w:tabs>
        <w:spacing w:line="240" w:lineRule="auto"/>
        <w:rPr>
          <w:szCs w:val="22"/>
          <w:lang w:val="et-EE"/>
        </w:rPr>
      </w:pPr>
      <w:r w:rsidRPr="00532C47">
        <w:rPr>
          <w:rFonts w:eastAsia="MS Mincho"/>
          <w:szCs w:val="22"/>
          <w:lang w:val="et-EE" w:eastAsia="ja-JP"/>
        </w:rPr>
        <w:t xml:space="preserve">Tervete vabatahtlikega läbi viidud kliinilises uuringus suurenes </w:t>
      </w:r>
      <w:r w:rsidR="005F04C5" w:rsidRPr="00532C47">
        <w:rPr>
          <w:rFonts w:eastAsia="MS Mincho"/>
          <w:szCs w:val="22"/>
          <w:lang w:val="et-EE" w:eastAsia="ja-JP"/>
        </w:rPr>
        <w:t xml:space="preserve">tsimetidiini, mis on glükopürrooniumi renaalses eritumises osaleva </w:t>
      </w:r>
      <w:r w:rsidR="000D21E3" w:rsidRPr="00532C47">
        <w:rPr>
          <w:rFonts w:eastAsia="MS Mincho"/>
          <w:szCs w:val="22"/>
          <w:lang w:val="et-EE" w:eastAsia="ja-JP"/>
        </w:rPr>
        <w:t>orgaanilise katioon</w:t>
      </w:r>
      <w:r w:rsidR="000D21E3" w:rsidRPr="00532C47">
        <w:rPr>
          <w:rFonts w:eastAsia="MS Mincho"/>
          <w:szCs w:val="22"/>
          <w:lang w:val="et-EE" w:eastAsia="ja-JP"/>
        </w:rPr>
        <w:noBreakHyphen/>
        <w:t>transportsüsteemi inhibiitor</w:t>
      </w:r>
      <w:r w:rsidR="005F04C5" w:rsidRPr="00532C47">
        <w:rPr>
          <w:rFonts w:eastAsia="MS Mincho"/>
          <w:szCs w:val="22"/>
          <w:lang w:val="et-EE" w:eastAsia="ja-JP"/>
        </w:rPr>
        <w:t>,</w:t>
      </w:r>
      <w:r w:rsidR="000D21E3" w:rsidRPr="00532C47">
        <w:rPr>
          <w:rFonts w:eastAsia="MS Mincho"/>
          <w:szCs w:val="22"/>
          <w:lang w:val="et-EE" w:eastAsia="ja-JP"/>
        </w:rPr>
        <w:t xml:space="preserve"> </w:t>
      </w:r>
      <w:r w:rsidRPr="00532C47">
        <w:rPr>
          <w:rFonts w:eastAsia="MS Mincho"/>
          <w:szCs w:val="22"/>
          <w:lang w:val="et-EE" w:eastAsia="ja-JP"/>
        </w:rPr>
        <w:t xml:space="preserve">toimel glükopürrooniumi </w:t>
      </w:r>
      <w:r w:rsidR="008B7D53" w:rsidRPr="00532C47">
        <w:rPr>
          <w:rFonts w:eastAsia="MS Mincho"/>
          <w:szCs w:val="22"/>
          <w:lang w:val="et-EE" w:eastAsia="ja-JP"/>
        </w:rPr>
        <w:t>koguekspositsioon</w:t>
      </w:r>
      <w:r w:rsidRPr="00532C47">
        <w:rPr>
          <w:rFonts w:eastAsia="MS Mincho"/>
          <w:szCs w:val="22"/>
          <w:lang w:val="et-EE" w:eastAsia="ja-JP"/>
        </w:rPr>
        <w:t xml:space="preserve"> (AUC) 22% võrra ja renaalne kliirens vähenes 23%. Nende muutuste ulatuse alusel ei ole glükopürrooniumi</w:t>
      </w:r>
      <w:r w:rsidRPr="00532C47">
        <w:rPr>
          <w:iCs/>
          <w:szCs w:val="22"/>
          <w:lang w:val="et-EE"/>
        </w:rPr>
        <w:t xml:space="preserve"> ja tsimetidiini või teiste </w:t>
      </w:r>
      <w:r w:rsidR="000D21E3" w:rsidRPr="00532C47">
        <w:rPr>
          <w:rFonts w:eastAsia="MS Mincho"/>
          <w:szCs w:val="22"/>
          <w:lang w:val="et-EE" w:eastAsia="ja-JP"/>
        </w:rPr>
        <w:t>orgaanilise katioon</w:t>
      </w:r>
      <w:r w:rsidR="000D21E3" w:rsidRPr="00532C47">
        <w:rPr>
          <w:rFonts w:eastAsia="MS Mincho"/>
          <w:szCs w:val="22"/>
          <w:lang w:val="et-EE" w:eastAsia="ja-JP"/>
        </w:rPr>
        <w:noBreakHyphen/>
        <w:t xml:space="preserve">transportsüsteemi </w:t>
      </w:r>
      <w:r w:rsidRPr="00532C47">
        <w:rPr>
          <w:iCs/>
          <w:szCs w:val="22"/>
          <w:lang w:val="et-EE"/>
        </w:rPr>
        <w:t xml:space="preserve">inhibiitorite koosmanustamisel </w:t>
      </w:r>
      <w:r w:rsidRPr="00532C47">
        <w:rPr>
          <w:rFonts w:eastAsia="MS Mincho"/>
          <w:szCs w:val="22"/>
          <w:lang w:val="et-EE" w:eastAsia="ja-JP"/>
        </w:rPr>
        <w:t>kliiniliselt olulisi koostoimeid oodata.</w:t>
      </w:r>
    </w:p>
    <w:p w14:paraId="11F7F86E" w14:textId="77777777" w:rsidR="00B84FD6" w:rsidRPr="00532C47" w:rsidRDefault="00B84FD6" w:rsidP="00251B78">
      <w:pPr>
        <w:pStyle w:val="Text"/>
        <w:spacing w:before="0"/>
        <w:jc w:val="left"/>
        <w:rPr>
          <w:sz w:val="22"/>
          <w:szCs w:val="22"/>
          <w:lang w:val="et-EE"/>
        </w:rPr>
      </w:pPr>
    </w:p>
    <w:p w14:paraId="237FFA15" w14:textId="77777777" w:rsidR="003327E6" w:rsidRPr="00532C47" w:rsidRDefault="003327E6" w:rsidP="00251B78">
      <w:pPr>
        <w:pStyle w:val="Text"/>
        <w:keepNext/>
        <w:keepLines/>
        <w:spacing w:before="0"/>
        <w:jc w:val="left"/>
        <w:rPr>
          <w:sz w:val="22"/>
          <w:szCs w:val="22"/>
          <w:lang w:val="et-EE"/>
        </w:rPr>
      </w:pPr>
      <w:r w:rsidRPr="00532C47">
        <w:rPr>
          <w:sz w:val="22"/>
          <w:szCs w:val="22"/>
          <w:u w:val="single"/>
          <w:lang w:val="et-EE"/>
        </w:rPr>
        <w:t>Teised pikatoimelised muskariiniretseptorite antagonistid ja pikatoimelised beeta</w:t>
      </w:r>
      <w:r w:rsidRPr="00532C47">
        <w:rPr>
          <w:sz w:val="22"/>
          <w:szCs w:val="22"/>
          <w:u w:val="single"/>
          <w:lang w:val="et-EE"/>
        </w:rPr>
        <w:noBreakHyphen/>
        <w:t>2</w:t>
      </w:r>
      <w:r w:rsidRPr="00532C47">
        <w:rPr>
          <w:sz w:val="22"/>
          <w:szCs w:val="22"/>
          <w:u w:val="single"/>
          <w:lang w:val="et-EE"/>
        </w:rPr>
        <w:noBreakHyphen/>
        <w:t>adrenomimeetikumid</w:t>
      </w:r>
    </w:p>
    <w:p w14:paraId="0024FDBC" w14:textId="77777777" w:rsidR="00B84FD6" w:rsidRPr="00532C47" w:rsidRDefault="00B84FD6" w:rsidP="00251B78">
      <w:pPr>
        <w:pStyle w:val="Text"/>
        <w:keepNext/>
        <w:spacing w:before="0"/>
        <w:jc w:val="left"/>
        <w:rPr>
          <w:sz w:val="22"/>
          <w:szCs w:val="22"/>
          <w:lang w:val="et-EE"/>
        </w:rPr>
      </w:pPr>
    </w:p>
    <w:p w14:paraId="14C322D2" w14:textId="74D4FEF6" w:rsidR="003327E6" w:rsidRPr="00532C47" w:rsidRDefault="005B0F5C" w:rsidP="00251B78">
      <w:pPr>
        <w:pStyle w:val="Text"/>
        <w:spacing w:before="0"/>
        <w:jc w:val="left"/>
        <w:rPr>
          <w:sz w:val="22"/>
          <w:szCs w:val="22"/>
          <w:lang w:val="et-EE" w:bidi="th-TH"/>
        </w:rPr>
      </w:pPr>
      <w:r w:rsidRPr="00532C47">
        <w:rPr>
          <w:sz w:val="22"/>
          <w:szCs w:val="22"/>
          <w:lang w:val="et-EE" w:bidi="th-TH"/>
        </w:rPr>
        <w:t>Ravimi</w:t>
      </w:r>
      <w:r w:rsidR="003327E6" w:rsidRPr="00532C47">
        <w:rPr>
          <w:sz w:val="22"/>
          <w:szCs w:val="22"/>
          <w:lang w:val="et-EE" w:bidi="th-TH"/>
        </w:rPr>
        <w:t xml:space="preserve"> manustamist koos teiste pikatoimelisi muskariiniretseptorite antagoniste või pikatoimelisi beeta</w:t>
      </w:r>
      <w:r w:rsidR="003327E6" w:rsidRPr="00532C47">
        <w:rPr>
          <w:sz w:val="22"/>
          <w:szCs w:val="22"/>
          <w:lang w:val="et-EE" w:bidi="th-TH"/>
        </w:rPr>
        <w:noBreakHyphen/>
        <w:t>2</w:t>
      </w:r>
      <w:r w:rsidR="003327E6" w:rsidRPr="00532C47">
        <w:rPr>
          <w:sz w:val="22"/>
          <w:szCs w:val="22"/>
          <w:lang w:val="et-EE" w:bidi="th-TH"/>
        </w:rPr>
        <w:noBreakHyphen/>
        <w:t>adrenomimeetikume sisaldavate ravimitega ei ole uuritud ja seda ei soovitata, sest kõrvaltoimed võivad sageneda (vt lõigud 4.8 ja 4.9).</w:t>
      </w:r>
    </w:p>
    <w:p w14:paraId="36F17CA0" w14:textId="77777777" w:rsidR="00B84FD6" w:rsidRPr="00532C47" w:rsidRDefault="00B84FD6" w:rsidP="00251B78">
      <w:pPr>
        <w:tabs>
          <w:tab w:val="clear" w:pos="567"/>
        </w:tabs>
        <w:spacing w:line="240" w:lineRule="auto"/>
        <w:rPr>
          <w:szCs w:val="22"/>
          <w:lang w:val="et-EE"/>
        </w:rPr>
      </w:pPr>
    </w:p>
    <w:p w14:paraId="6946CC2E" w14:textId="231E6AF8" w:rsidR="00B84FD6" w:rsidRPr="00532C47" w:rsidRDefault="00914C40" w:rsidP="00251B78">
      <w:pPr>
        <w:keepNext/>
        <w:tabs>
          <w:tab w:val="clear" w:pos="567"/>
        </w:tabs>
        <w:spacing w:line="240" w:lineRule="auto"/>
        <w:ind w:left="567" w:hanging="567"/>
        <w:rPr>
          <w:szCs w:val="22"/>
          <w:lang w:val="et-EE"/>
        </w:rPr>
      </w:pPr>
      <w:r w:rsidRPr="00532C47">
        <w:rPr>
          <w:b/>
          <w:szCs w:val="22"/>
          <w:lang w:val="et-EE"/>
        </w:rPr>
        <w:t>4.6</w:t>
      </w:r>
      <w:r w:rsidRPr="00532C47">
        <w:rPr>
          <w:b/>
          <w:szCs w:val="22"/>
          <w:lang w:val="et-EE"/>
        </w:rPr>
        <w:tab/>
      </w:r>
      <w:r w:rsidR="003327E6" w:rsidRPr="00532C47">
        <w:rPr>
          <w:b/>
          <w:lang w:val="et-EE"/>
        </w:rPr>
        <w:t>Fertiilsus, rasedus ja imetamine</w:t>
      </w:r>
    </w:p>
    <w:p w14:paraId="5C13FA8B" w14:textId="77777777" w:rsidR="00B84FD6" w:rsidRPr="00532C47" w:rsidRDefault="00B84FD6" w:rsidP="00251B78">
      <w:pPr>
        <w:keepNext/>
        <w:tabs>
          <w:tab w:val="clear" w:pos="567"/>
        </w:tabs>
        <w:spacing w:line="240" w:lineRule="auto"/>
        <w:rPr>
          <w:szCs w:val="22"/>
          <w:lang w:val="et-EE"/>
        </w:rPr>
      </w:pPr>
    </w:p>
    <w:p w14:paraId="057F8DAD" w14:textId="4BF8B5DA" w:rsidR="00B84FD6" w:rsidRPr="00532C47" w:rsidRDefault="003327E6" w:rsidP="00251B78">
      <w:pPr>
        <w:keepNext/>
        <w:tabs>
          <w:tab w:val="clear" w:pos="567"/>
        </w:tabs>
        <w:spacing w:line="240" w:lineRule="auto"/>
        <w:rPr>
          <w:szCs w:val="22"/>
          <w:lang w:val="et-EE"/>
        </w:rPr>
      </w:pPr>
      <w:r w:rsidRPr="00532C47">
        <w:rPr>
          <w:szCs w:val="22"/>
          <w:u w:val="single"/>
          <w:lang w:val="et-EE"/>
        </w:rPr>
        <w:t>Rasedus</w:t>
      </w:r>
    </w:p>
    <w:p w14:paraId="096ADDE6" w14:textId="77777777" w:rsidR="00B84FD6" w:rsidRPr="00532C47" w:rsidRDefault="00B84FD6" w:rsidP="00251B78">
      <w:pPr>
        <w:keepNext/>
        <w:tabs>
          <w:tab w:val="clear" w:pos="567"/>
        </w:tabs>
        <w:spacing w:line="240" w:lineRule="auto"/>
        <w:rPr>
          <w:szCs w:val="22"/>
          <w:lang w:val="et-EE"/>
        </w:rPr>
      </w:pPr>
    </w:p>
    <w:p w14:paraId="2E87A908" w14:textId="79E6C764" w:rsidR="00867FD7" w:rsidRPr="00532C47" w:rsidRDefault="00867FD7" w:rsidP="00251B78">
      <w:pPr>
        <w:tabs>
          <w:tab w:val="clear" w:pos="567"/>
        </w:tabs>
        <w:spacing w:line="240" w:lineRule="auto"/>
        <w:rPr>
          <w:szCs w:val="22"/>
          <w:lang w:val="et-EE"/>
        </w:rPr>
      </w:pPr>
      <w:r w:rsidRPr="00532C47">
        <w:rPr>
          <w:szCs w:val="22"/>
          <w:lang w:val="et-EE"/>
        </w:rPr>
        <w:t>Riski kindlakstegemiseks ei ole piisavalt andmeid Enerzair Breezhaleri või selle üksikute toimeainete (indakaterool, glükopürroonium ja mometasoonfuroaat) kasutamise kohta rasedatel.</w:t>
      </w:r>
    </w:p>
    <w:p w14:paraId="27DFB160" w14:textId="77777777" w:rsidR="00B84FD6" w:rsidRPr="00532C47" w:rsidRDefault="00B84FD6" w:rsidP="00251B78">
      <w:pPr>
        <w:tabs>
          <w:tab w:val="clear" w:pos="567"/>
        </w:tabs>
        <w:spacing w:line="240" w:lineRule="auto"/>
        <w:rPr>
          <w:szCs w:val="22"/>
          <w:lang w:val="et-EE"/>
        </w:rPr>
      </w:pPr>
    </w:p>
    <w:p w14:paraId="590A3FEC" w14:textId="7DE16D58" w:rsidR="00867FD7" w:rsidRPr="00532C47" w:rsidRDefault="00867FD7" w:rsidP="00251B78">
      <w:pPr>
        <w:pStyle w:val="Text"/>
        <w:spacing w:before="0"/>
        <w:jc w:val="left"/>
        <w:rPr>
          <w:sz w:val="22"/>
          <w:szCs w:val="22"/>
          <w:lang w:val="et-EE"/>
        </w:rPr>
      </w:pPr>
      <w:r w:rsidRPr="00532C47">
        <w:rPr>
          <w:sz w:val="22"/>
          <w:szCs w:val="22"/>
          <w:lang w:val="et-EE"/>
        </w:rPr>
        <w:lastRenderedPageBreak/>
        <w:t>Indakaterool ja glükopürroonium ei olnud teratogeensed rottidel ja küülikutel pärast subkutaanset või inhalatsioonina manustamist (vt lõik 5.3). Tiinete hiirte, rottide ja küülikutega läbi viidud reproduktsiooniuuringutes põhjustas mometasoonfuroaat loote väärarengute sagenemist ning loote elulemuse ja kasvu vähenemist.</w:t>
      </w:r>
    </w:p>
    <w:p w14:paraId="1451D947" w14:textId="6FA0B722" w:rsidR="00376546" w:rsidRPr="00532C47" w:rsidRDefault="00376546" w:rsidP="00251B78">
      <w:pPr>
        <w:pStyle w:val="Text"/>
        <w:spacing w:before="0"/>
        <w:jc w:val="left"/>
        <w:rPr>
          <w:sz w:val="22"/>
          <w:szCs w:val="22"/>
          <w:lang w:val="et-EE" w:eastAsia="en-US"/>
        </w:rPr>
      </w:pPr>
    </w:p>
    <w:p w14:paraId="3C587DD6" w14:textId="77777777" w:rsidR="00867FD7" w:rsidRPr="00532C47" w:rsidRDefault="00867FD7" w:rsidP="00251B78">
      <w:pPr>
        <w:tabs>
          <w:tab w:val="clear" w:pos="567"/>
        </w:tabs>
        <w:spacing w:line="240" w:lineRule="auto"/>
        <w:rPr>
          <w:szCs w:val="22"/>
          <w:lang w:val="et-EE"/>
        </w:rPr>
      </w:pPr>
      <w:r w:rsidRPr="00532C47">
        <w:rPr>
          <w:szCs w:val="22"/>
          <w:lang w:val="et-EE"/>
        </w:rPr>
        <w:t>Sarnaselt teiste beeta</w:t>
      </w:r>
      <w:r w:rsidRPr="00532C47">
        <w:rPr>
          <w:szCs w:val="22"/>
          <w:lang w:val="et-EE"/>
        </w:rPr>
        <w:noBreakHyphen/>
        <w:t>2</w:t>
      </w:r>
      <w:r w:rsidRPr="00532C47">
        <w:rPr>
          <w:szCs w:val="22"/>
          <w:lang w:val="et-EE"/>
        </w:rPr>
        <w:noBreakHyphen/>
        <w:t>adrenomimeetikume sisaldavate ravimitega võib indakaterool pärssida sünnitustegevust emaka silelihaseid lõõgastava toime tõttu.</w:t>
      </w:r>
    </w:p>
    <w:p w14:paraId="1F477C39" w14:textId="77777777" w:rsidR="00867FD7" w:rsidRPr="00532C47" w:rsidRDefault="00867FD7" w:rsidP="00251B78">
      <w:pPr>
        <w:tabs>
          <w:tab w:val="clear" w:pos="567"/>
        </w:tabs>
        <w:spacing w:line="240" w:lineRule="auto"/>
        <w:rPr>
          <w:szCs w:val="22"/>
          <w:lang w:val="et-EE"/>
        </w:rPr>
      </w:pPr>
    </w:p>
    <w:p w14:paraId="5DE4915D" w14:textId="061C8617" w:rsidR="00867FD7" w:rsidRPr="00532C47" w:rsidRDefault="004A43CB" w:rsidP="00251B78">
      <w:pPr>
        <w:tabs>
          <w:tab w:val="clear" w:pos="567"/>
        </w:tabs>
        <w:spacing w:line="240" w:lineRule="auto"/>
        <w:rPr>
          <w:szCs w:val="22"/>
          <w:lang w:val="et-EE"/>
        </w:rPr>
      </w:pPr>
      <w:r w:rsidRPr="00532C47">
        <w:rPr>
          <w:szCs w:val="22"/>
          <w:lang w:val="et-EE"/>
        </w:rPr>
        <w:t>Seda ravimit</w:t>
      </w:r>
      <w:r w:rsidR="00867FD7" w:rsidRPr="00532C47">
        <w:rPr>
          <w:szCs w:val="22"/>
          <w:lang w:val="et-EE"/>
        </w:rPr>
        <w:t xml:space="preserve"> tohib raseduse ajal kasutada ainult juhul, kui oodatav kasu patsiendile õigustab võimalikku riski lootele.</w:t>
      </w:r>
    </w:p>
    <w:p w14:paraId="47E67AD9" w14:textId="77777777" w:rsidR="00B84FD6" w:rsidRPr="00532C47" w:rsidRDefault="00B84FD6" w:rsidP="00251B78">
      <w:pPr>
        <w:tabs>
          <w:tab w:val="clear" w:pos="567"/>
        </w:tabs>
        <w:spacing w:line="240" w:lineRule="auto"/>
        <w:rPr>
          <w:szCs w:val="22"/>
          <w:lang w:val="et-EE"/>
        </w:rPr>
      </w:pPr>
    </w:p>
    <w:p w14:paraId="7003B264" w14:textId="1C10DDEF" w:rsidR="00B84FD6" w:rsidRPr="00532C47" w:rsidRDefault="003327E6" w:rsidP="00251B78">
      <w:pPr>
        <w:keepNext/>
        <w:tabs>
          <w:tab w:val="clear" w:pos="567"/>
        </w:tabs>
        <w:spacing w:line="240" w:lineRule="auto"/>
        <w:rPr>
          <w:szCs w:val="22"/>
          <w:lang w:val="et-EE"/>
        </w:rPr>
      </w:pPr>
      <w:r w:rsidRPr="00532C47">
        <w:rPr>
          <w:szCs w:val="22"/>
          <w:u w:val="single"/>
          <w:lang w:val="et-EE"/>
        </w:rPr>
        <w:t>Imetamine</w:t>
      </w:r>
    </w:p>
    <w:p w14:paraId="58DFA52E" w14:textId="77777777" w:rsidR="00B84FD6" w:rsidRPr="00532C47" w:rsidRDefault="00B84FD6" w:rsidP="00251B78">
      <w:pPr>
        <w:keepNext/>
        <w:tabs>
          <w:tab w:val="clear" w:pos="567"/>
        </w:tabs>
        <w:spacing w:line="240" w:lineRule="auto"/>
        <w:rPr>
          <w:szCs w:val="22"/>
          <w:lang w:val="et-EE" w:eastAsia="zh-CN"/>
        </w:rPr>
      </w:pPr>
    </w:p>
    <w:p w14:paraId="6BF3638C" w14:textId="294250AD" w:rsidR="00115149" w:rsidRPr="00532C47" w:rsidRDefault="00115149" w:rsidP="00251B78">
      <w:pPr>
        <w:tabs>
          <w:tab w:val="clear" w:pos="567"/>
        </w:tabs>
        <w:spacing w:line="240" w:lineRule="auto"/>
        <w:rPr>
          <w:szCs w:val="22"/>
          <w:lang w:val="et-EE"/>
        </w:rPr>
      </w:pPr>
      <w:r w:rsidRPr="00532C47">
        <w:rPr>
          <w:szCs w:val="22"/>
          <w:lang w:val="et-EE"/>
        </w:rPr>
        <w:t>Puuduvad andmed indakaterooli, glükopürrooniumi või mometasoonfuroaadi inimese rinnapiima eritumise ning toime kohta rinnapiima saavale lapsele või rinnapiima tootmisele. Teised mometasoonfuroaadiga sarnased inhaleeritavad kortikosteroidid erituvad inimese rinnapiima. Indakaterooli, glükopürrooniumi ja mometasoonfuroaati on leitud lakteerivate rottide piimast. Intravenoosse manustamise järgselt saavutas glükopürroonium lakteerivate rottide piimas kuni 10 korda suurema kontsentratsiooni kui emaslooma veres.</w:t>
      </w:r>
    </w:p>
    <w:p w14:paraId="5EDC5E16" w14:textId="43767467" w:rsidR="00115149" w:rsidRPr="00532C47" w:rsidRDefault="00115149" w:rsidP="00251B78">
      <w:pPr>
        <w:tabs>
          <w:tab w:val="clear" w:pos="567"/>
        </w:tabs>
        <w:spacing w:line="240" w:lineRule="auto"/>
        <w:rPr>
          <w:szCs w:val="22"/>
          <w:lang w:val="et-EE"/>
        </w:rPr>
      </w:pPr>
    </w:p>
    <w:p w14:paraId="325C75F3" w14:textId="79A1537C" w:rsidR="00115149" w:rsidRPr="00532C47" w:rsidRDefault="00115149" w:rsidP="00251B78">
      <w:pPr>
        <w:tabs>
          <w:tab w:val="clear" w:pos="567"/>
        </w:tabs>
        <w:spacing w:line="240" w:lineRule="auto"/>
        <w:rPr>
          <w:szCs w:val="22"/>
          <w:lang w:val="et-EE"/>
        </w:rPr>
      </w:pPr>
      <w:r w:rsidRPr="00532C47">
        <w:rPr>
          <w:szCs w:val="22"/>
          <w:lang w:val="et-EE"/>
        </w:rPr>
        <w:t>Rinnaga toitmise katkestamine või ravi katkestamine/</w:t>
      </w:r>
      <w:r w:rsidR="00313896">
        <w:rPr>
          <w:szCs w:val="22"/>
          <w:lang w:val="et-EE"/>
        </w:rPr>
        <w:t>mitte alustamine</w:t>
      </w:r>
      <w:r w:rsidR="00AD15EA" w:rsidRPr="00532C47">
        <w:rPr>
          <w:szCs w:val="22"/>
          <w:lang w:val="et-EE"/>
        </w:rPr>
        <w:t xml:space="preserve"> </w:t>
      </w:r>
      <w:r w:rsidRPr="00532C47">
        <w:rPr>
          <w:szCs w:val="22"/>
          <w:lang w:val="et-EE"/>
        </w:rPr>
        <w:t>tuleb otsustada</w:t>
      </w:r>
      <w:r w:rsidR="001201E7" w:rsidRPr="00532C47">
        <w:rPr>
          <w:szCs w:val="22"/>
          <w:lang w:val="et-EE"/>
        </w:rPr>
        <w:t>,</w:t>
      </w:r>
      <w:r w:rsidRPr="00532C47">
        <w:rPr>
          <w:szCs w:val="22"/>
          <w:lang w:val="et-EE"/>
        </w:rPr>
        <w:t xml:space="preserve"> arvestades imetamise kasu lapsele ja ravi kasu naisele.</w:t>
      </w:r>
    </w:p>
    <w:p w14:paraId="0BE9274B" w14:textId="77777777" w:rsidR="00B84FD6" w:rsidRPr="00532C47" w:rsidRDefault="00B84FD6" w:rsidP="00251B78">
      <w:pPr>
        <w:tabs>
          <w:tab w:val="clear" w:pos="567"/>
        </w:tabs>
        <w:spacing w:line="240" w:lineRule="auto"/>
        <w:rPr>
          <w:szCs w:val="22"/>
          <w:lang w:val="et-EE"/>
        </w:rPr>
      </w:pPr>
    </w:p>
    <w:p w14:paraId="0A9523F8" w14:textId="65D80550" w:rsidR="00B84FD6" w:rsidRPr="00532C47" w:rsidRDefault="003327E6" w:rsidP="00251B78">
      <w:pPr>
        <w:keepNext/>
        <w:tabs>
          <w:tab w:val="clear" w:pos="567"/>
        </w:tabs>
        <w:spacing w:line="240" w:lineRule="auto"/>
        <w:rPr>
          <w:szCs w:val="22"/>
          <w:lang w:val="et-EE"/>
        </w:rPr>
      </w:pPr>
      <w:r w:rsidRPr="00532C47">
        <w:rPr>
          <w:szCs w:val="22"/>
          <w:u w:val="single"/>
          <w:lang w:val="et-EE"/>
        </w:rPr>
        <w:t>Fertiilsus</w:t>
      </w:r>
    </w:p>
    <w:p w14:paraId="16918BA8" w14:textId="77777777" w:rsidR="00B84FD6" w:rsidRPr="00532C47" w:rsidRDefault="00B84FD6" w:rsidP="00251B78">
      <w:pPr>
        <w:keepNext/>
        <w:tabs>
          <w:tab w:val="clear" w:pos="567"/>
        </w:tabs>
        <w:spacing w:line="240" w:lineRule="auto"/>
        <w:rPr>
          <w:szCs w:val="22"/>
          <w:lang w:val="et-EE" w:eastAsia="zh-CN"/>
        </w:rPr>
      </w:pPr>
    </w:p>
    <w:p w14:paraId="32B4DED2" w14:textId="441D8448" w:rsidR="005841C0" w:rsidRPr="00532C47" w:rsidRDefault="005841C0" w:rsidP="00251B78">
      <w:pPr>
        <w:tabs>
          <w:tab w:val="clear" w:pos="567"/>
        </w:tabs>
        <w:spacing w:line="240" w:lineRule="auto"/>
        <w:rPr>
          <w:szCs w:val="22"/>
          <w:lang w:val="et-EE"/>
        </w:rPr>
      </w:pPr>
      <w:r w:rsidRPr="00532C47">
        <w:rPr>
          <w:szCs w:val="22"/>
          <w:lang w:val="et-EE"/>
        </w:rPr>
        <w:t xml:space="preserve">Reproduktsiooniuuringutest ja loomkatsetest saadud muud andmed ei viita </w:t>
      </w:r>
      <w:r w:rsidR="001F7C3C" w:rsidRPr="00532C47">
        <w:rPr>
          <w:szCs w:val="22"/>
          <w:lang w:val="et-EE"/>
        </w:rPr>
        <w:t xml:space="preserve">meeste ega naiste </w:t>
      </w:r>
      <w:r w:rsidRPr="00532C47">
        <w:rPr>
          <w:szCs w:val="22"/>
          <w:lang w:val="et-EE"/>
        </w:rPr>
        <w:t>fertiilsuse langusele.</w:t>
      </w:r>
    </w:p>
    <w:p w14:paraId="7904C484" w14:textId="77777777" w:rsidR="00B84FD6" w:rsidRPr="00532C47" w:rsidRDefault="00B84FD6" w:rsidP="00251B78">
      <w:pPr>
        <w:tabs>
          <w:tab w:val="clear" w:pos="567"/>
        </w:tabs>
        <w:spacing w:line="240" w:lineRule="auto"/>
        <w:rPr>
          <w:szCs w:val="22"/>
          <w:lang w:val="et-EE"/>
        </w:rPr>
      </w:pPr>
    </w:p>
    <w:p w14:paraId="46F3EA53" w14:textId="59AAB002" w:rsidR="00B84FD6" w:rsidRPr="00532C47" w:rsidRDefault="00914C40" w:rsidP="00251B78">
      <w:pPr>
        <w:keepNext/>
        <w:tabs>
          <w:tab w:val="clear" w:pos="567"/>
        </w:tabs>
        <w:spacing w:line="240" w:lineRule="auto"/>
        <w:ind w:left="567" w:hanging="567"/>
        <w:rPr>
          <w:szCs w:val="22"/>
          <w:lang w:val="et-EE"/>
        </w:rPr>
      </w:pPr>
      <w:r w:rsidRPr="00532C47">
        <w:rPr>
          <w:b/>
          <w:szCs w:val="22"/>
          <w:lang w:val="et-EE"/>
        </w:rPr>
        <w:t>4.7</w:t>
      </w:r>
      <w:r w:rsidRPr="00532C47">
        <w:rPr>
          <w:b/>
          <w:szCs w:val="22"/>
          <w:lang w:val="et-EE"/>
        </w:rPr>
        <w:tab/>
      </w:r>
      <w:r w:rsidR="005841C0" w:rsidRPr="00532C47">
        <w:rPr>
          <w:b/>
          <w:lang w:val="et-EE"/>
        </w:rPr>
        <w:t>Toime reaktsioonikiirusele</w:t>
      </w:r>
    </w:p>
    <w:p w14:paraId="16713B0F" w14:textId="77777777" w:rsidR="00B84FD6" w:rsidRPr="00532C47" w:rsidRDefault="00B84FD6" w:rsidP="00251B78">
      <w:pPr>
        <w:keepNext/>
        <w:tabs>
          <w:tab w:val="clear" w:pos="567"/>
        </w:tabs>
        <w:spacing w:line="240" w:lineRule="auto"/>
        <w:rPr>
          <w:szCs w:val="22"/>
          <w:lang w:val="et-EE"/>
        </w:rPr>
      </w:pPr>
    </w:p>
    <w:p w14:paraId="57EA9B05" w14:textId="77777777" w:rsidR="005841C0" w:rsidRPr="00532C47" w:rsidRDefault="005841C0" w:rsidP="00251B78">
      <w:pPr>
        <w:tabs>
          <w:tab w:val="clear" w:pos="567"/>
        </w:tabs>
        <w:spacing w:line="240" w:lineRule="auto"/>
        <w:rPr>
          <w:noProof/>
          <w:szCs w:val="22"/>
          <w:lang w:val="et-EE"/>
        </w:rPr>
      </w:pPr>
      <w:r w:rsidRPr="00532C47">
        <w:rPr>
          <w:szCs w:val="22"/>
          <w:lang w:val="et-EE"/>
        </w:rPr>
        <w:t>See ravimpreparaat</w:t>
      </w:r>
      <w:r w:rsidRPr="00532C47">
        <w:rPr>
          <w:szCs w:val="22"/>
          <w:lang w:val="et-EE" w:bidi="th-TH"/>
        </w:rPr>
        <w:t xml:space="preserve"> </w:t>
      </w:r>
      <w:r w:rsidRPr="00532C47">
        <w:rPr>
          <w:noProof/>
          <w:szCs w:val="22"/>
          <w:lang w:val="et-EE"/>
        </w:rPr>
        <w:t>ei mõjuta või mõjutab ebaoluliselt autojuhtimise ja masinate käsitsemise võimet.</w:t>
      </w:r>
    </w:p>
    <w:p w14:paraId="683C4203" w14:textId="77777777" w:rsidR="00B84FD6" w:rsidRPr="00532C47" w:rsidRDefault="00B84FD6" w:rsidP="00251B78">
      <w:pPr>
        <w:tabs>
          <w:tab w:val="clear" w:pos="567"/>
        </w:tabs>
        <w:spacing w:line="240" w:lineRule="auto"/>
        <w:rPr>
          <w:szCs w:val="22"/>
          <w:lang w:val="et-EE"/>
        </w:rPr>
      </w:pPr>
    </w:p>
    <w:p w14:paraId="6ABD59BC" w14:textId="0D70E39B" w:rsidR="00B84FD6" w:rsidRPr="00532C47" w:rsidRDefault="00914C40" w:rsidP="00251B78">
      <w:pPr>
        <w:keepNext/>
        <w:tabs>
          <w:tab w:val="clear" w:pos="567"/>
        </w:tabs>
        <w:spacing w:line="240" w:lineRule="auto"/>
        <w:rPr>
          <w:szCs w:val="22"/>
          <w:lang w:val="et-EE"/>
        </w:rPr>
      </w:pPr>
      <w:r w:rsidRPr="00532C47">
        <w:rPr>
          <w:b/>
          <w:szCs w:val="22"/>
          <w:lang w:val="et-EE"/>
        </w:rPr>
        <w:t>4.8</w:t>
      </w:r>
      <w:r w:rsidRPr="00532C47">
        <w:rPr>
          <w:b/>
          <w:szCs w:val="22"/>
          <w:lang w:val="et-EE"/>
        </w:rPr>
        <w:tab/>
      </w:r>
      <w:r w:rsidR="005841C0" w:rsidRPr="00532C47">
        <w:rPr>
          <w:b/>
          <w:lang w:val="et-EE"/>
        </w:rPr>
        <w:t>Kõrvaltoimed</w:t>
      </w:r>
    </w:p>
    <w:p w14:paraId="7D2869AB" w14:textId="77777777" w:rsidR="00B84FD6" w:rsidRPr="00532C47" w:rsidRDefault="00B84FD6" w:rsidP="00251B78">
      <w:pPr>
        <w:keepNext/>
        <w:tabs>
          <w:tab w:val="clear" w:pos="567"/>
        </w:tabs>
        <w:autoSpaceDE w:val="0"/>
        <w:autoSpaceDN w:val="0"/>
        <w:adjustRightInd w:val="0"/>
        <w:spacing w:line="240" w:lineRule="auto"/>
        <w:rPr>
          <w:szCs w:val="22"/>
          <w:lang w:val="et-EE"/>
        </w:rPr>
      </w:pPr>
    </w:p>
    <w:p w14:paraId="126AC64D" w14:textId="3D86CF64" w:rsidR="00B84FD6" w:rsidRPr="00532C47" w:rsidRDefault="005841C0" w:rsidP="00251B78">
      <w:pPr>
        <w:keepNext/>
        <w:tabs>
          <w:tab w:val="clear" w:pos="567"/>
        </w:tabs>
        <w:autoSpaceDE w:val="0"/>
        <w:autoSpaceDN w:val="0"/>
        <w:adjustRightInd w:val="0"/>
        <w:spacing w:line="240" w:lineRule="auto"/>
        <w:rPr>
          <w:szCs w:val="22"/>
          <w:lang w:val="et-EE"/>
        </w:rPr>
      </w:pPr>
      <w:bookmarkStart w:id="6" w:name="_nth_Summary_of_the_safety_18962"/>
      <w:bookmarkEnd w:id="6"/>
      <w:r w:rsidRPr="00532C47">
        <w:rPr>
          <w:szCs w:val="22"/>
          <w:u w:val="single"/>
          <w:lang w:val="et-EE"/>
        </w:rPr>
        <w:t>Ohutusandmete kokkuvõte</w:t>
      </w:r>
    </w:p>
    <w:p w14:paraId="355EF237" w14:textId="77777777" w:rsidR="00630702" w:rsidRPr="00532C47" w:rsidRDefault="00630702" w:rsidP="00251B78">
      <w:pPr>
        <w:keepNext/>
        <w:tabs>
          <w:tab w:val="clear" w:pos="567"/>
        </w:tabs>
        <w:autoSpaceDE w:val="0"/>
        <w:autoSpaceDN w:val="0"/>
        <w:adjustRightInd w:val="0"/>
        <w:spacing w:line="240" w:lineRule="auto"/>
        <w:rPr>
          <w:szCs w:val="22"/>
          <w:lang w:val="et-EE"/>
        </w:rPr>
      </w:pPr>
      <w:bookmarkStart w:id="7" w:name="_Toc259713096"/>
    </w:p>
    <w:p w14:paraId="10D822A0" w14:textId="3D0CA253" w:rsidR="00B84FD6" w:rsidRPr="00532C47" w:rsidRDefault="005841C0" w:rsidP="00251B78">
      <w:pPr>
        <w:pStyle w:val="Text"/>
        <w:spacing w:before="0"/>
        <w:jc w:val="left"/>
        <w:rPr>
          <w:sz w:val="22"/>
          <w:szCs w:val="22"/>
          <w:lang w:val="et-EE"/>
        </w:rPr>
      </w:pPr>
      <w:r w:rsidRPr="00532C47">
        <w:rPr>
          <w:bCs/>
          <w:sz w:val="22"/>
          <w:szCs w:val="22"/>
          <w:lang w:val="et-EE"/>
        </w:rPr>
        <w:t>Kõige sage</w:t>
      </w:r>
      <w:r w:rsidRPr="00016E02">
        <w:rPr>
          <w:bCs/>
          <w:sz w:val="22"/>
          <w:szCs w:val="22"/>
          <w:lang w:val="et-EE"/>
        </w:rPr>
        <w:t>dam</w:t>
      </w:r>
      <w:r w:rsidR="000876EA" w:rsidRPr="00016E02">
        <w:rPr>
          <w:bCs/>
          <w:sz w:val="22"/>
          <w:szCs w:val="22"/>
          <w:lang w:val="et-EE"/>
        </w:rPr>
        <w:t>ad</w:t>
      </w:r>
      <w:r w:rsidRPr="00532C47">
        <w:rPr>
          <w:bCs/>
          <w:sz w:val="22"/>
          <w:szCs w:val="22"/>
          <w:lang w:val="et-EE"/>
        </w:rPr>
        <w:t xml:space="preserve"> kõrvaltoime</w:t>
      </w:r>
      <w:r w:rsidR="000876EA" w:rsidRPr="00532C47">
        <w:rPr>
          <w:bCs/>
          <w:sz w:val="22"/>
          <w:szCs w:val="22"/>
          <w:lang w:val="et-EE"/>
        </w:rPr>
        <w:t>d</w:t>
      </w:r>
      <w:r w:rsidRPr="00532C47">
        <w:rPr>
          <w:bCs/>
          <w:sz w:val="22"/>
          <w:szCs w:val="22"/>
          <w:lang w:val="et-EE"/>
        </w:rPr>
        <w:t xml:space="preserve"> </w:t>
      </w:r>
      <w:r w:rsidR="000876EA" w:rsidRPr="00532C47">
        <w:rPr>
          <w:bCs/>
          <w:sz w:val="22"/>
          <w:szCs w:val="22"/>
          <w:lang w:val="et-EE"/>
        </w:rPr>
        <w:t xml:space="preserve">52 nädala jooksul </w:t>
      </w:r>
      <w:r w:rsidRPr="00532C47">
        <w:rPr>
          <w:bCs/>
          <w:sz w:val="22"/>
          <w:szCs w:val="22"/>
          <w:lang w:val="et-EE"/>
        </w:rPr>
        <w:t>oli</w:t>
      </w:r>
      <w:r w:rsidR="000876EA" w:rsidRPr="00532C47">
        <w:rPr>
          <w:bCs/>
          <w:sz w:val="22"/>
          <w:szCs w:val="22"/>
          <w:lang w:val="et-EE"/>
        </w:rPr>
        <w:t>d astma (ägenemine) (41,8%), nasofarüngiit (10,9%), ülemiste hingamisteede infektsioon (5,6%) ja</w:t>
      </w:r>
      <w:r w:rsidRPr="00532C47">
        <w:rPr>
          <w:bCs/>
          <w:sz w:val="22"/>
          <w:szCs w:val="22"/>
          <w:lang w:val="et-EE"/>
        </w:rPr>
        <w:t xml:space="preserve"> peavalu</w:t>
      </w:r>
      <w:r w:rsidR="004A43CB" w:rsidRPr="00532C47">
        <w:rPr>
          <w:bCs/>
          <w:sz w:val="22"/>
          <w:szCs w:val="22"/>
          <w:lang w:val="et-EE"/>
        </w:rPr>
        <w:t xml:space="preserve"> (</w:t>
      </w:r>
      <w:r w:rsidR="000876EA" w:rsidRPr="00532C47">
        <w:rPr>
          <w:bCs/>
          <w:sz w:val="22"/>
          <w:szCs w:val="22"/>
          <w:lang w:val="et-EE"/>
        </w:rPr>
        <w:t>4,2%</w:t>
      </w:r>
      <w:r w:rsidR="004A43CB" w:rsidRPr="00532C47">
        <w:rPr>
          <w:bCs/>
          <w:sz w:val="22"/>
          <w:szCs w:val="22"/>
          <w:lang w:val="et-EE"/>
        </w:rPr>
        <w:t>)</w:t>
      </w:r>
      <w:r w:rsidR="00914C40" w:rsidRPr="00532C47">
        <w:rPr>
          <w:bCs/>
          <w:sz w:val="22"/>
          <w:szCs w:val="22"/>
          <w:lang w:val="et-EE"/>
        </w:rPr>
        <w:t>.</w:t>
      </w:r>
    </w:p>
    <w:p w14:paraId="4EB500DB" w14:textId="77777777" w:rsidR="00B84FD6" w:rsidRPr="00532C47" w:rsidRDefault="00B84FD6" w:rsidP="00251B78">
      <w:pPr>
        <w:pStyle w:val="Text"/>
        <w:spacing w:before="0"/>
        <w:jc w:val="left"/>
        <w:rPr>
          <w:sz w:val="22"/>
          <w:szCs w:val="22"/>
          <w:lang w:val="et-EE"/>
        </w:rPr>
      </w:pPr>
    </w:p>
    <w:p w14:paraId="10EEBC42" w14:textId="11603CCB" w:rsidR="00B84FD6" w:rsidRPr="00532C47" w:rsidRDefault="005841C0" w:rsidP="00251B78">
      <w:pPr>
        <w:keepNext/>
        <w:tabs>
          <w:tab w:val="clear" w:pos="567"/>
        </w:tabs>
        <w:autoSpaceDE w:val="0"/>
        <w:autoSpaceDN w:val="0"/>
        <w:adjustRightInd w:val="0"/>
        <w:spacing w:line="240" w:lineRule="auto"/>
        <w:rPr>
          <w:szCs w:val="22"/>
          <w:lang w:val="et-EE"/>
        </w:rPr>
      </w:pPr>
      <w:bookmarkStart w:id="8" w:name="_nth_Adverse_drug_reactions19487"/>
      <w:bookmarkEnd w:id="7"/>
      <w:bookmarkEnd w:id="8"/>
      <w:r w:rsidRPr="00532C47">
        <w:rPr>
          <w:szCs w:val="22"/>
          <w:u w:val="single"/>
          <w:lang w:val="et-EE"/>
        </w:rPr>
        <w:t xml:space="preserve">Kõrvaltoimete </w:t>
      </w:r>
      <w:r w:rsidR="004A43CB" w:rsidRPr="00532C47">
        <w:rPr>
          <w:szCs w:val="22"/>
          <w:u w:val="single"/>
          <w:lang w:val="et-EE"/>
        </w:rPr>
        <w:t xml:space="preserve">loend </w:t>
      </w:r>
      <w:r w:rsidRPr="00532C47">
        <w:rPr>
          <w:szCs w:val="22"/>
          <w:u w:val="single"/>
          <w:lang w:val="et-EE"/>
        </w:rPr>
        <w:t>tabelina</w:t>
      </w:r>
    </w:p>
    <w:p w14:paraId="31B8FCA1" w14:textId="77777777" w:rsidR="00612BF6" w:rsidRPr="00532C47" w:rsidRDefault="00612BF6" w:rsidP="00251B78">
      <w:pPr>
        <w:keepNext/>
        <w:tabs>
          <w:tab w:val="clear" w:pos="567"/>
        </w:tabs>
        <w:spacing w:line="240" w:lineRule="auto"/>
        <w:rPr>
          <w:szCs w:val="22"/>
          <w:lang w:val="et-EE"/>
        </w:rPr>
      </w:pPr>
    </w:p>
    <w:p w14:paraId="6F978369" w14:textId="59903070" w:rsidR="005841C0" w:rsidRPr="00532C47" w:rsidRDefault="005841C0" w:rsidP="00251B78">
      <w:pPr>
        <w:pStyle w:val="Text"/>
        <w:spacing w:before="0"/>
        <w:jc w:val="left"/>
        <w:rPr>
          <w:sz w:val="22"/>
          <w:szCs w:val="22"/>
          <w:lang w:val="et-EE" w:eastAsia="ja-JP"/>
        </w:rPr>
      </w:pPr>
      <w:r w:rsidRPr="00532C47">
        <w:rPr>
          <w:sz w:val="22"/>
          <w:szCs w:val="22"/>
          <w:lang w:val="et-EE" w:eastAsia="ja-JP"/>
        </w:rPr>
        <w:t>Kõrvaltoimed on loetletud MedDRA organsüsteemi klasside järgi (</w:t>
      </w:r>
      <w:r w:rsidR="006777BA" w:rsidRPr="00532C47">
        <w:rPr>
          <w:sz w:val="22"/>
          <w:szCs w:val="22"/>
          <w:lang w:val="et-EE" w:eastAsia="ja-JP"/>
        </w:rPr>
        <w:t>t</w:t>
      </w:r>
      <w:r w:rsidRPr="00532C47">
        <w:rPr>
          <w:sz w:val="22"/>
          <w:szCs w:val="22"/>
          <w:lang w:val="et-EE" w:eastAsia="ja-JP"/>
        </w:rPr>
        <w:t xml:space="preserve">abel 1). </w:t>
      </w:r>
      <w:r w:rsidR="006777BA" w:rsidRPr="00532C47">
        <w:rPr>
          <w:sz w:val="22"/>
          <w:szCs w:val="22"/>
          <w:lang w:val="et-EE" w:eastAsia="ja-JP"/>
        </w:rPr>
        <w:t xml:space="preserve">Kõrvaltoimete esinemissagedus põhineb uuringul IRIDIUM. </w:t>
      </w:r>
      <w:r w:rsidRPr="00532C47">
        <w:rPr>
          <w:sz w:val="22"/>
          <w:szCs w:val="22"/>
          <w:lang w:val="et-EE" w:eastAsia="ja-JP"/>
        </w:rPr>
        <w:t>Igas organsüsteemi klassis on kõrvaltoimed toodud esinemissageduse vähenemise järjekorras, kõige sagedasemad kõrvaltoimed esimesena. Igas esinemissageduse grupis on kõrvaltoimed toodud tõsiduse vähenemise järjekorras. Lisaks põhineb iga kõrvaltoime vastav esinemissageduse kategooria järgmisel konventsioonil</w:t>
      </w:r>
      <w:r w:rsidR="006777BA" w:rsidRPr="00532C47">
        <w:rPr>
          <w:sz w:val="22"/>
          <w:szCs w:val="22"/>
          <w:lang w:val="et-EE" w:eastAsia="ja-JP"/>
        </w:rPr>
        <w:t xml:space="preserve"> (CIOMS III)</w:t>
      </w:r>
      <w:r w:rsidRPr="00532C47">
        <w:rPr>
          <w:sz w:val="22"/>
          <w:szCs w:val="22"/>
          <w:lang w:val="et-EE" w:eastAsia="ja-JP"/>
        </w:rPr>
        <w:t>: väga sage (≥1/10); sage (≥1/100 kuni &lt;1/10); aeg-ajalt (≥1/1000 kuni &lt;1/100); harv (≥1/10 000 kuni &lt;1/1000); väga harv (&lt;1/10 000).</w:t>
      </w:r>
    </w:p>
    <w:p w14:paraId="13E2C238" w14:textId="77777777" w:rsidR="00B84FD6" w:rsidRPr="00532C47" w:rsidRDefault="00B84FD6" w:rsidP="00251B78">
      <w:pPr>
        <w:pStyle w:val="Text"/>
        <w:spacing w:before="0"/>
        <w:jc w:val="left"/>
        <w:rPr>
          <w:sz w:val="22"/>
          <w:szCs w:val="22"/>
          <w:lang w:val="et-EE"/>
        </w:rPr>
      </w:pPr>
    </w:p>
    <w:p w14:paraId="7D4190FE" w14:textId="7A644B02" w:rsidR="00B84FD6" w:rsidRPr="00532C47" w:rsidRDefault="00914C40" w:rsidP="00251B78">
      <w:pPr>
        <w:pStyle w:val="Text"/>
        <w:keepNext/>
        <w:keepLines/>
        <w:tabs>
          <w:tab w:val="left" w:pos="1134"/>
        </w:tabs>
        <w:spacing w:before="0"/>
        <w:ind w:left="1134" w:hanging="1134"/>
        <w:jc w:val="left"/>
        <w:rPr>
          <w:sz w:val="22"/>
          <w:szCs w:val="22"/>
          <w:lang w:val="et-EE"/>
        </w:rPr>
      </w:pPr>
      <w:bookmarkStart w:id="9" w:name="_hd6_Table_7_1__Estimated_c20141"/>
      <w:bookmarkEnd w:id="9"/>
      <w:r w:rsidRPr="00532C47">
        <w:rPr>
          <w:b/>
          <w:sz w:val="22"/>
          <w:szCs w:val="22"/>
          <w:lang w:val="et-EE"/>
        </w:rPr>
        <w:lastRenderedPageBreak/>
        <w:t>Tab</w:t>
      </w:r>
      <w:r w:rsidR="006777BA" w:rsidRPr="00532C47">
        <w:rPr>
          <w:b/>
          <w:sz w:val="22"/>
          <w:szCs w:val="22"/>
          <w:lang w:val="et-EE"/>
        </w:rPr>
        <w:t>el</w:t>
      </w:r>
      <w:r w:rsidR="00B231C6" w:rsidRPr="00532C47">
        <w:rPr>
          <w:b/>
          <w:sz w:val="22"/>
          <w:szCs w:val="22"/>
          <w:lang w:val="et-EE"/>
        </w:rPr>
        <w:t> </w:t>
      </w:r>
      <w:r w:rsidRPr="00532C47">
        <w:rPr>
          <w:b/>
          <w:sz w:val="22"/>
          <w:szCs w:val="22"/>
          <w:lang w:val="et-EE"/>
        </w:rPr>
        <w:t>1</w:t>
      </w:r>
      <w:r w:rsidRPr="00532C47">
        <w:rPr>
          <w:b/>
          <w:sz w:val="22"/>
          <w:szCs w:val="22"/>
          <w:lang w:val="et-EE"/>
        </w:rPr>
        <w:tab/>
      </w:r>
      <w:r w:rsidR="006777BA" w:rsidRPr="00532C47">
        <w:rPr>
          <w:b/>
          <w:sz w:val="22"/>
          <w:szCs w:val="22"/>
          <w:lang w:val="et-EE"/>
        </w:rPr>
        <w:t>Kõrvaltoimed</w:t>
      </w:r>
    </w:p>
    <w:p w14:paraId="57645862" w14:textId="77777777" w:rsidR="00B231C6" w:rsidRPr="00532C47" w:rsidRDefault="00B231C6" w:rsidP="00251B78">
      <w:pPr>
        <w:pStyle w:val="Text"/>
        <w:keepNext/>
        <w:keepLines/>
        <w:spacing w:before="0"/>
        <w:jc w:val="left"/>
        <w:rPr>
          <w:sz w:val="22"/>
          <w:szCs w:val="22"/>
          <w:lang w:val="et-EE"/>
        </w:rPr>
      </w:pPr>
    </w:p>
    <w:tbl>
      <w:tblPr>
        <w:tblW w:w="917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4644"/>
        <w:gridCol w:w="2835"/>
        <w:gridCol w:w="1700"/>
      </w:tblGrid>
      <w:tr w:rsidR="00B84FD6" w:rsidRPr="00532C47" w14:paraId="4FC99CA6" w14:textId="77777777" w:rsidTr="00B231C6">
        <w:trPr>
          <w:cantSplit/>
          <w:trHeight w:val="556"/>
        </w:trPr>
        <w:tc>
          <w:tcPr>
            <w:tcW w:w="4644" w:type="dxa"/>
          </w:tcPr>
          <w:p w14:paraId="3F9F8809" w14:textId="5437EFEB" w:rsidR="00B84FD6" w:rsidRPr="00532C47" w:rsidRDefault="006777BA" w:rsidP="00251B78">
            <w:pPr>
              <w:pStyle w:val="Table"/>
              <w:keepNext/>
              <w:keepLines w:val="0"/>
              <w:spacing w:before="0" w:after="0"/>
              <w:rPr>
                <w:rFonts w:ascii="Times New Roman" w:hAnsi="Times New Roman" w:cs="Times New Roman"/>
                <w:sz w:val="22"/>
                <w:szCs w:val="22"/>
                <w:lang w:val="et-EE"/>
              </w:rPr>
            </w:pPr>
            <w:r w:rsidRPr="00532C47">
              <w:rPr>
                <w:rFonts w:ascii="Times New Roman" w:hAnsi="Times New Roman" w:cs="Times New Roman"/>
                <w:b/>
                <w:sz w:val="22"/>
                <w:szCs w:val="22"/>
                <w:lang w:val="et-EE"/>
              </w:rPr>
              <w:t>Organsüsteemi klass</w:t>
            </w:r>
          </w:p>
        </w:tc>
        <w:tc>
          <w:tcPr>
            <w:tcW w:w="2835" w:type="dxa"/>
          </w:tcPr>
          <w:p w14:paraId="66329257" w14:textId="15596CB6" w:rsidR="00B84FD6" w:rsidRPr="00532C47" w:rsidRDefault="006777BA" w:rsidP="00251B78">
            <w:pPr>
              <w:pStyle w:val="Table"/>
              <w:keepNext/>
              <w:keepLines w:val="0"/>
              <w:spacing w:before="0" w:after="0"/>
              <w:rPr>
                <w:rFonts w:ascii="Times New Roman" w:hAnsi="Times New Roman" w:cs="Times New Roman"/>
                <w:b/>
                <w:sz w:val="22"/>
                <w:szCs w:val="22"/>
                <w:lang w:val="et-EE"/>
              </w:rPr>
            </w:pPr>
            <w:r w:rsidRPr="00532C47">
              <w:rPr>
                <w:rFonts w:ascii="Times New Roman" w:hAnsi="Times New Roman" w:cs="Times New Roman"/>
                <w:b/>
                <w:sz w:val="22"/>
                <w:szCs w:val="22"/>
                <w:lang w:val="et-EE"/>
              </w:rPr>
              <w:t>Kõrvaltoimed</w:t>
            </w:r>
          </w:p>
        </w:tc>
        <w:tc>
          <w:tcPr>
            <w:tcW w:w="1700" w:type="dxa"/>
          </w:tcPr>
          <w:p w14:paraId="3D2501FA" w14:textId="7CDCE3DF" w:rsidR="00B84FD6" w:rsidRPr="00532C47" w:rsidRDefault="006777BA" w:rsidP="00251B78">
            <w:pPr>
              <w:pStyle w:val="Table"/>
              <w:keepNext/>
              <w:keepLines w:val="0"/>
              <w:spacing w:before="0" w:after="0"/>
              <w:rPr>
                <w:rFonts w:ascii="Times New Roman" w:hAnsi="Times New Roman" w:cs="Times New Roman"/>
                <w:b/>
                <w:sz w:val="22"/>
                <w:szCs w:val="22"/>
                <w:lang w:val="et-EE"/>
              </w:rPr>
            </w:pPr>
            <w:r w:rsidRPr="00532C47">
              <w:rPr>
                <w:rFonts w:ascii="Times New Roman" w:hAnsi="Times New Roman" w:cs="Times New Roman"/>
                <w:b/>
                <w:sz w:val="22"/>
                <w:szCs w:val="22"/>
                <w:lang w:val="et-EE"/>
              </w:rPr>
              <w:t>Esinemissageduse kategooria</w:t>
            </w:r>
          </w:p>
        </w:tc>
      </w:tr>
      <w:tr w:rsidR="000876EA" w:rsidRPr="00532C47" w14:paraId="0E987CA4" w14:textId="77777777" w:rsidTr="00B231C6">
        <w:trPr>
          <w:cantSplit/>
          <w:trHeight w:val="136"/>
        </w:trPr>
        <w:tc>
          <w:tcPr>
            <w:tcW w:w="4644" w:type="dxa"/>
            <w:vMerge w:val="restart"/>
            <w:vAlign w:val="center"/>
          </w:tcPr>
          <w:p w14:paraId="38EDD606" w14:textId="06CB327F" w:rsidR="000876EA" w:rsidRPr="00532C47" w:rsidRDefault="000876EA" w:rsidP="00251B78">
            <w:pPr>
              <w:pStyle w:val="Table"/>
              <w:keepNext/>
              <w:spacing w:before="0" w:after="0"/>
              <w:rPr>
                <w:rFonts w:ascii="Times New Roman" w:hAnsi="Times New Roman" w:cs="Times New Roman"/>
                <w:sz w:val="22"/>
                <w:szCs w:val="22"/>
                <w:lang w:val="et-EE"/>
              </w:rPr>
            </w:pPr>
            <w:r w:rsidRPr="00532C47">
              <w:rPr>
                <w:rFonts w:ascii="Times New Roman" w:hAnsi="Times New Roman" w:cs="Times New Roman"/>
                <w:sz w:val="22"/>
                <w:szCs w:val="22"/>
                <w:lang w:val="et-EE"/>
              </w:rPr>
              <w:t>Infektsioonid ja infestatsioonid</w:t>
            </w:r>
          </w:p>
        </w:tc>
        <w:tc>
          <w:tcPr>
            <w:tcW w:w="2835" w:type="dxa"/>
            <w:vAlign w:val="center"/>
          </w:tcPr>
          <w:p w14:paraId="1738727C" w14:textId="26ED1199" w:rsidR="000876EA" w:rsidRPr="00532C47" w:rsidRDefault="000876EA" w:rsidP="00251B78">
            <w:pPr>
              <w:pStyle w:val="Table"/>
              <w:keepNext/>
              <w:keepLines w:val="0"/>
              <w:spacing w:before="0" w:after="0"/>
              <w:rPr>
                <w:rFonts w:ascii="Times New Roman" w:hAnsi="Times New Roman" w:cs="Times New Roman"/>
                <w:color w:val="000000"/>
                <w:sz w:val="22"/>
                <w:szCs w:val="22"/>
                <w:lang w:val="et-EE"/>
              </w:rPr>
            </w:pPr>
            <w:r w:rsidRPr="00532C47">
              <w:rPr>
                <w:rFonts w:ascii="Times New Roman" w:hAnsi="Times New Roman" w:cs="Times New Roman"/>
                <w:color w:val="000000"/>
                <w:sz w:val="22"/>
                <w:szCs w:val="22"/>
                <w:lang w:val="et-EE"/>
              </w:rPr>
              <w:t>Nasofarüngiit</w:t>
            </w:r>
          </w:p>
        </w:tc>
        <w:tc>
          <w:tcPr>
            <w:tcW w:w="1700" w:type="dxa"/>
          </w:tcPr>
          <w:p w14:paraId="6B8CAB67" w14:textId="524B7D12" w:rsidR="000876EA" w:rsidRPr="00532C47" w:rsidRDefault="00183949" w:rsidP="00251B78">
            <w:pPr>
              <w:pStyle w:val="Table"/>
              <w:keepNext/>
              <w:keepLines w:val="0"/>
              <w:spacing w:before="0" w:after="0"/>
              <w:rPr>
                <w:rFonts w:ascii="Times New Roman" w:hAnsi="Times New Roman" w:cs="Times New Roman"/>
                <w:sz w:val="22"/>
                <w:szCs w:val="22"/>
                <w:lang w:val="et-EE"/>
              </w:rPr>
            </w:pPr>
            <w:r w:rsidRPr="00532C47">
              <w:rPr>
                <w:rFonts w:ascii="Times New Roman" w:hAnsi="Times New Roman" w:cs="Times New Roman"/>
                <w:sz w:val="22"/>
                <w:szCs w:val="22"/>
                <w:lang w:val="et-EE"/>
              </w:rPr>
              <w:t>Väga sage</w:t>
            </w:r>
          </w:p>
        </w:tc>
      </w:tr>
      <w:tr w:rsidR="000876EA" w:rsidRPr="00532C47" w14:paraId="44B908C6" w14:textId="77777777" w:rsidTr="00B231C6">
        <w:trPr>
          <w:cantSplit/>
          <w:trHeight w:val="136"/>
        </w:trPr>
        <w:tc>
          <w:tcPr>
            <w:tcW w:w="4644" w:type="dxa"/>
            <w:vMerge/>
            <w:vAlign w:val="center"/>
          </w:tcPr>
          <w:p w14:paraId="59E6BF72" w14:textId="77294F11" w:rsidR="000876EA" w:rsidRPr="00532C47" w:rsidRDefault="000876EA" w:rsidP="00251B78">
            <w:pPr>
              <w:pStyle w:val="Table"/>
              <w:keepNext/>
              <w:spacing w:before="0" w:after="0"/>
              <w:rPr>
                <w:rFonts w:ascii="Times New Roman" w:hAnsi="Times New Roman" w:cs="Times New Roman"/>
                <w:sz w:val="22"/>
                <w:szCs w:val="22"/>
                <w:lang w:val="et-EE"/>
              </w:rPr>
            </w:pPr>
          </w:p>
        </w:tc>
        <w:tc>
          <w:tcPr>
            <w:tcW w:w="2835" w:type="dxa"/>
            <w:vAlign w:val="center"/>
          </w:tcPr>
          <w:p w14:paraId="044B5A93" w14:textId="0B482AEF" w:rsidR="000876EA" w:rsidRPr="00532C47" w:rsidRDefault="00183949" w:rsidP="00251B78">
            <w:pPr>
              <w:pStyle w:val="Table"/>
              <w:keepNext/>
              <w:keepLines w:val="0"/>
              <w:spacing w:before="0" w:after="0"/>
              <w:rPr>
                <w:rFonts w:ascii="Times New Roman" w:hAnsi="Times New Roman" w:cs="Times New Roman"/>
                <w:color w:val="000000"/>
                <w:sz w:val="22"/>
                <w:szCs w:val="22"/>
                <w:lang w:val="et-EE"/>
              </w:rPr>
            </w:pPr>
            <w:r w:rsidRPr="00532C47">
              <w:rPr>
                <w:rFonts w:ascii="Times New Roman" w:hAnsi="Times New Roman" w:cs="Times New Roman"/>
                <w:color w:val="000000"/>
                <w:sz w:val="22"/>
                <w:szCs w:val="22"/>
                <w:lang w:val="et-EE"/>
              </w:rPr>
              <w:t>Ülemiste hingamisteede infektsioon</w:t>
            </w:r>
          </w:p>
        </w:tc>
        <w:tc>
          <w:tcPr>
            <w:tcW w:w="1700" w:type="dxa"/>
          </w:tcPr>
          <w:p w14:paraId="59DE6AEE" w14:textId="5D55B142" w:rsidR="000876EA" w:rsidRPr="00532C47" w:rsidRDefault="00183949" w:rsidP="00251B78">
            <w:pPr>
              <w:pStyle w:val="Table"/>
              <w:keepNext/>
              <w:keepLines w:val="0"/>
              <w:spacing w:before="0" w:after="0"/>
              <w:rPr>
                <w:rFonts w:ascii="Times New Roman" w:hAnsi="Times New Roman" w:cs="Times New Roman"/>
                <w:sz w:val="22"/>
                <w:szCs w:val="22"/>
                <w:lang w:val="et-EE"/>
              </w:rPr>
            </w:pPr>
            <w:r w:rsidRPr="00532C47">
              <w:rPr>
                <w:rFonts w:ascii="Times New Roman" w:hAnsi="Times New Roman" w:cs="Times New Roman"/>
                <w:sz w:val="22"/>
                <w:szCs w:val="22"/>
                <w:lang w:val="et-EE"/>
              </w:rPr>
              <w:t>Sage</w:t>
            </w:r>
          </w:p>
        </w:tc>
      </w:tr>
      <w:tr w:rsidR="000876EA" w:rsidRPr="00532C47" w14:paraId="69DB1BFB" w14:textId="77777777" w:rsidTr="00B231C6">
        <w:trPr>
          <w:cantSplit/>
          <w:trHeight w:val="136"/>
        </w:trPr>
        <w:tc>
          <w:tcPr>
            <w:tcW w:w="4644" w:type="dxa"/>
            <w:vMerge/>
            <w:vAlign w:val="center"/>
          </w:tcPr>
          <w:p w14:paraId="048B7B6D" w14:textId="6686B6BE" w:rsidR="000876EA" w:rsidRPr="00532C47" w:rsidRDefault="000876EA" w:rsidP="00251B78">
            <w:pPr>
              <w:pStyle w:val="Table"/>
              <w:keepNext/>
              <w:keepLines w:val="0"/>
              <w:spacing w:before="0" w:after="0"/>
              <w:rPr>
                <w:rFonts w:ascii="Times New Roman" w:hAnsi="Times New Roman" w:cs="Times New Roman"/>
                <w:sz w:val="22"/>
                <w:szCs w:val="22"/>
                <w:lang w:val="et-EE"/>
              </w:rPr>
            </w:pPr>
          </w:p>
        </w:tc>
        <w:tc>
          <w:tcPr>
            <w:tcW w:w="2835" w:type="dxa"/>
            <w:vAlign w:val="center"/>
          </w:tcPr>
          <w:p w14:paraId="760AC662" w14:textId="6BD8F93C" w:rsidR="000876EA" w:rsidRPr="00532C47" w:rsidRDefault="000876EA" w:rsidP="00251B78">
            <w:pPr>
              <w:pStyle w:val="Table"/>
              <w:keepNext/>
              <w:keepLines w:val="0"/>
              <w:spacing w:before="0" w:after="0"/>
              <w:rPr>
                <w:rFonts w:ascii="Times New Roman" w:hAnsi="Times New Roman" w:cs="Times New Roman"/>
                <w:b/>
                <w:sz w:val="22"/>
                <w:szCs w:val="22"/>
                <w:vertAlign w:val="superscript"/>
                <w:lang w:val="et-EE"/>
              </w:rPr>
            </w:pPr>
            <w:r w:rsidRPr="00532C47">
              <w:rPr>
                <w:rFonts w:ascii="Times New Roman" w:hAnsi="Times New Roman" w:cs="Times New Roman"/>
                <w:color w:val="000000"/>
                <w:sz w:val="22"/>
                <w:szCs w:val="22"/>
                <w:lang w:val="et-EE"/>
              </w:rPr>
              <w:t>Kandidiaas</w:t>
            </w:r>
            <w:r w:rsidRPr="00532C47">
              <w:rPr>
                <w:rFonts w:ascii="Times New Roman" w:hAnsi="Times New Roman" w:cs="Times New Roman"/>
                <w:sz w:val="22"/>
                <w:szCs w:val="22"/>
                <w:lang w:val="et-EE"/>
              </w:rPr>
              <w:t>*</w:t>
            </w:r>
            <w:r w:rsidRPr="00532C47">
              <w:rPr>
                <w:rFonts w:ascii="Times New Roman" w:hAnsi="Times New Roman" w:cs="Times New Roman"/>
                <w:sz w:val="22"/>
                <w:szCs w:val="22"/>
                <w:vertAlign w:val="superscript"/>
                <w:lang w:val="et-EE"/>
              </w:rPr>
              <w:t>1</w:t>
            </w:r>
          </w:p>
        </w:tc>
        <w:tc>
          <w:tcPr>
            <w:tcW w:w="1700" w:type="dxa"/>
          </w:tcPr>
          <w:p w14:paraId="166989E0" w14:textId="478B3AE9" w:rsidR="000876EA" w:rsidRPr="00532C47" w:rsidRDefault="000876EA" w:rsidP="00251B78">
            <w:pPr>
              <w:pStyle w:val="Table"/>
              <w:keepNext/>
              <w:keepLines w:val="0"/>
              <w:spacing w:before="0" w:after="0"/>
              <w:rPr>
                <w:rFonts w:ascii="Times New Roman" w:hAnsi="Times New Roman" w:cs="Times New Roman"/>
                <w:sz w:val="22"/>
                <w:szCs w:val="22"/>
                <w:lang w:val="et-EE"/>
              </w:rPr>
            </w:pPr>
            <w:r w:rsidRPr="00532C47">
              <w:rPr>
                <w:rFonts w:ascii="Times New Roman" w:hAnsi="Times New Roman" w:cs="Times New Roman"/>
                <w:sz w:val="22"/>
                <w:szCs w:val="22"/>
                <w:lang w:val="et-EE"/>
              </w:rPr>
              <w:t>Sage</w:t>
            </w:r>
          </w:p>
        </w:tc>
      </w:tr>
      <w:tr w:rsidR="000876EA" w:rsidRPr="00532C47" w14:paraId="0969A6FA" w14:textId="77777777" w:rsidTr="00B231C6">
        <w:trPr>
          <w:cantSplit/>
        </w:trPr>
        <w:tc>
          <w:tcPr>
            <w:tcW w:w="4644" w:type="dxa"/>
            <w:vMerge/>
            <w:vAlign w:val="center"/>
          </w:tcPr>
          <w:p w14:paraId="15CD6293" w14:textId="77777777" w:rsidR="000876EA" w:rsidRPr="00532C47" w:rsidRDefault="000876EA" w:rsidP="00251B78">
            <w:pPr>
              <w:pStyle w:val="Table"/>
              <w:keepNext/>
              <w:keepLines w:val="0"/>
              <w:spacing w:before="0" w:after="0"/>
              <w:rPr>
                <w:rFonts w:ascii="Times New Roman" w:hAnsi="Times New Roman" w:cs="Times New Roman"/>
                <w:sz w:val="22"/>
                <w:szCs w:val="22"/>
                <w:lang w:val="et-EE"/>
              </w:rPr>
            </w:pPr>
          </w:p>
        </w:tc>
        <w:tc>
          <w:tcPr>
            <w:tcW w:w="2835" w:type="dxa"/>
            <w:vAlign w:val="center"/>
          </w:tcPr>
          <w:p w14:paraId="034B5495" w14:textId="2186FB55" w:rsidR="000876EA" w:rsidRPr="00532C47" w:rsidRDefault="000876EA" w:rsidP="00251B78">
            <w:pPr>
              <w:pStyle w:val="Table"/>
              <w:keepNext/>
              <w:keepLines w:val="0"/>
              <w:spacing w:before="0" w:after="0"/>
              <w:rPr>
                <w:rFonts w:ascii="Times New Roman" w:hAnsi="Times New Roman" w:cs="Times New Roman"/>
                <w:color w:val="000000"/>
                <w:sz w:val="22"/>
                <w:szCs w:val="22"/>
                <w:vertAlign w:val="superscript"/>
                <w:lang w:val="et-EE"/>
              </w:rPr>
            </w:pPr>
            <w:r w:rsidRPr="00532C47">
              <w:rPr>
                <w:rFonts w:ascii="Times New Roman" w:hAnsi="Times New Roman" w:cs="Times New Roman"/>
                <w:color w:val="000000"/>
                <w:sz w:val="22"/>
                <w:szCs w:val="22"/>
                <w:lang w:val="et-EE"/>
              </w:rPr>
              <w:t>Kuseteede infektsioon</w:t>
            </w:r>
            <w:r w:rsidRPr="00532C47">
              <w:rPr>
                <w:rFonts w:ascii="Times New Roman" w:hAnsi="Times New Roman" w:cs="Times New Roman"/>
                <w:sz w:val="22"/>
                <w:szCs w:val="22"/>
                <w:lang w:val="et-EE"/>
              </w:rPr>
              <w:t>*</w:t>
            </w:r>
            <w:r w:rsidRPr="00532C47">
              <w:rPr>
                <w:rFonts w:ascii="Times New Roman" w:hAnsi="Times New Roman" w:cs="Times New Roman"/>
                <w:sz w:val="22"/>
                <w:szCs w:val="22"/>
                <w:vertAlign w:val="superscript"/>
                <w:lang w:val="et-EE"/>
              </w:rPr>
              <w:t>2</w:t>
            </w:r>
          </w:p>
        </w:tc>
        <w:tc>
          <w:tcPr>
            <w:tcW w:w="1700" w:type="dxa"/>
          </w:tcPr>
          <w:p w14:paraId="7BF88DED" w14:textId="150D564E" w:rsidR="000876EA" w:rsidRPr="00532C47" w:rsidRDefault="000876EA" w:rsidP="00251B78">
            <w:pPr>
              <w:pStyle w:val="Table"/>
              <w:keepNext/>
              <w:keepLines w:val="0"/>
              <w:spacing w:before="0" w:after="0"/>
              <w:rPr>
                <w:rFonts w:ascii="Times New Roman" w:hAnsi="Times New Roman" w:cs="Times New Roman"/>
                <w:color w:val="000000"/>
                <w:sz w:val="22"/>
                <w:szCs w:val="22"/>
                <w:lang w:val="et-EE"/>
              </w:rPr>
            </w:pPr>
            <w:r w:rsidRPr="00532C47">
              <w:rPr>
                <w:rFonts w:ascii="Times New Roman" w:hAnsi="Times New Roman" w:cs="Times New Roman"/>
                <w:sz w:val="22"/>
                <w:szCs w:val="22"/>
                <w:lang w:val="et-EE"/>
              </w:rPr>
              <w:t>Sage</w:t>
            </w:r>
          </w:p>
        </w:tc>
      </w:tr>
      <w:tr w:rsidR="00B84FD6" w:rsidRPr="00532C47" w14:paraId="203B4FDA" w14:textId="77777777" w:rsidTr="00B231C6">
        <w:trPr>
          <w:cantSplit/>
        </w:trPr>
        <w:tc>
          <w:tcPr>
            <w:tcW w:w="4644" w:type="dxa"/>
            <w:vAlign w:val="center"/>
          </w:tcPr>
          <w:p w14:paraId="35378230" w14:textId="1707D71A" w:rsidR="00B84FD6" w:rsidRPr="00532C47" w:rsidRDefault="00CF4478" w:rsidP="00251B78">
            <w:pPr>
              <w:pStyle w:val="Table"/>
              <w:keepNext/>
              <w:keepLines w:val="0"/>
              <w:spacing w:before="0" w:after="0"/>
              <w:rPr>
                <w:rFonts w:ascii="Times New Roman" w:hAnsi="Times New Roman" w:cs="Times New Roman"/>
                <w:sz w:val="22"/>
                <w:szCs w:val="22"/>
                <w:lang w:val="et-EE"/>
              </w:rPr>
            </w:pPr>
            <w:r w:rsidRPr="00532C47">
              <w:rPr>
                <w:rFonts w:ascii="Times New Roman" w:hAnsi="Times New Roman" w:cs="Times New Roman"/>
                <w:color w:val="000000"/>
                <w:sz w:val="22"/>
                <w:szCs w:val="22"/>
                <w:shd w:val="clear" w:color="auto" w:fill="FFFFFF"/>
                <w:lang w:val="et-EE"/>
              </w:rPr>
              <w:t>Immuunsüsteemi häired</w:t>
            </w:r>
          </w:p>
        </w:tc>
        <w:tc>
          <w:tcPr>
            <w:tcW w:w="2835" w:type="dxa"/>
            <w:vAlign w:val="center"/>
          </w:tcPr>
          <w:p w14:paraId="2D8A3C36" w14:textId="249D3591" w:rsidR="00B84FD6" w:rsidRPr="00532C47" w:rsidRDefault="00D92C9A" w:rsidP="00251B78">
            <w:pPr>
              <w:pStyle w:val="Table"/>
              <w:keepNext/>
              <w:keepLines w:val="0"/>
              <w:spacing w:before="0" w:after="0"/>
              <w:rPr>
                <w:rFonts w:ascii="Times New Roman" w:hAnsi="Times New Roman" w:cs="Times New Roman"/>
                <w:b/>
                <w:color w:val="000000"/>
                <w:sz w:val="22"/>
                <w:szCs w:val="22"/>
                <w:shd w:val="clear" w:color="auto" w:fill="FFFFFF"/>
                <w:vertAlign w:val="superscript"/>
                <w:lang w:val="et-EE"/>
              </w:rPr>
            </w:pPr>
            <w:r w:rsidRPr="00532C47">
              <w:rPr>
                <w:rFonts w:ascii="Times New Roman" w:hAnsi="Times New Roman" w:cs="Times New Roman"/>
                <w:color w:val="000000"/>
                <w:sz w:val="22"/>
                <w:szCs w:val="22"/>
                <w:lang w:val="et-EE"/>
              </w:rPr>
              <w:t>Ülitundlikkus</w:t>
            </w:r>
            <w:r w:rsidR="00F30116" w:rsidRPr="00532C47">
              <w:rPr>
                <w:rFonts w:ascii="Times New Roman" w:hAnsi="Times New Roman" w:cs="Times New Roman"/>
                <w:sz w:val="22"/>
                <w:szCs w:val="22"/>
                <w:lang w:val="et-EE"/>
              </w:rPr>
              <w:t>*</w:t>
            </w:r>
            <w:r w:rsidR="004A0A18" w:rsidRPr="00532C47">
              <w:rPr>
                <w:rFonts w:ascii="Times New Roman" w:hAnsi="Times New Roman" w:cs="Times New Roman"/>
                <w:sz w:val="22"/>
                <w:szCs w:val="22"/>
                <w:vertAlign w:val="superscript"/>
                <w:lang w:val="et-EE"/>
              </w:rPr>
              <w:t>3</w:t>
            </w:r>
          </w:p>
        </w:tc>
        <w:tc>
          <w:tcPr>
            <w:tcW w:w="1700" w:type="dxa"/>
          </w:tcPr>
          <w:p w14:paraId="2B34B61D" w14:textId="1D684673" w:rsidR="00B84FD6" w:rsidRPr="00532C47" w:rsidRDefault="006777BA" w:rsidP="00251B78">
            <w:pPr>
              <w:pStyle w:val="Table"/>
              <w:keepNext/>
              <w:keepLines w:val="0"/>
              <w:spacing w:before="0" w:after="0"/>
              <w:rPr>
                <w:rFonts w:ascii="Times New Roman" w:hAnsi="Times New Roman" w:cs="Times New Roman"/>
                <w:color w:val="000000"/>
                <w:sz w:val="22"/>
                <w:szCs w:val="22"/>
                <w:shd w:val="clear" w:color="auto" w:fill="FFFFFF"/>
                <w:lang w:val="et-EE"/>
              </w:rPr>
            </w:pPr>
            <w:r w:rsidRPr="00532C47">
              <w:rPr>
                <w:rFonts w:ascii="Times New Roman" w:hAnsi="Times New Roman" w:cs="Times New Roman"/>
                <w:sz w:val="22"/>
                <w:szCs w:val="22"/>
                <w:lang w:val="et-EE"/>
              </w:rPr>
              <w:t>Sage</w:t>
            </w:r>
          </w:p>
        </w:tc>
      </w:tr>
      <w:tr w:rsidR="00B84FD6" w:rsidRPr="00532C47" w14:paraId="5BB1A97D" w14:textId="77777777" w:rsidTr="00B231C6">
        <w:trPr>
          <w:cantSplit/>
        </w:trPr>
        <w:tc>
          <w:tcPr>
            <w:tcW w:w="4644" w:type="dxa"/>
            <w:vAlign w:val="center"/>
          </w:tcPr>
          <w:p w14:paraId="1E732574" w14:textId="0DE51D06" w:rsidR="00B84FD6" w:rsidRPr="00532C47" w:rsidRDefault="00CF4478" w:rsidP="00251B78">
            <w:pPr>
              <w:pStyle w:val="Table"/>
              <w:keepNext/>
              <w:keepLines w:val="0"/>
              <w:spacing w:before="0" w:after="0"/>
              <w:rPr>
                <w:rFonts w:ascii="Times New Roman" w:hAnsi="Times New Roman" w:cs="Times New Roman"/>
                <w:sz w:val="22"/>
                <w:szCs w:val="22"/>
                <w:lang w:val="et-EE"/>
              </w:rPr>
            </w:pPr>
            <w:r w:rsidRPr="00532C47">
              <w:rPr>
                <w:rFonts w:ascii="Times New Roman" w:hAnsi="Times New Roman" w:cs="Times New Roman"/>
                <w:color w:val="000000"/>
                <w:sz w:val="22"/>
                <w:szCs w:val="22"/>
                <w:shd w:val="clear" w:color="auto" w:fill="FFFFFF"/>
                <w:lang w:val="et-EE"/>
              </w:rPr>
              <w:t>Ainevahetus- ja toitumishäired</w:t>
            </w:r>
          </w:p>
        </w:tc>
        <w:tc>
          <w:tcPr>
            <w:tcW w:w="2835" w:type="dxa"/>
          </w:tcPr>
          <w:p w14:paraId="4270A304" w14:textId="1CAC799D" w:rsidR="00B84FD6" w:rsidRPr="00532C47" w:rsidRDefault="00D92C9A" w:rsidP="00251B78">
            <w:pPr>
              <w:pStyle w:val="Table"/>
              <w:keepNext/>
              <w:keepLines w:val="0"/>
              <w:spacing w:before="0" w:after="0"/>
              <w:rPr>
                <w:rFonts w:ascii="Times New Roman" w:hAnsi="Times New Roman" w:cs="Times New Roman"/>
                <w:b/>
                <w:color w:val="000000"/>
                <w:sz w:val="22"/>
                <w:szCs w:val="22"/>
                <w:shd w:val="clear" w:color="auto" w:fill="FFFFFF"/>
                <w:vertAlign w:val="superscript"/>
                <w:lang w:val="et-EE"/>
              </w:rPr>
            </w:pPr>
            <w:r w:rsidRPr="00532C47">
              <w:rPr>
                <w:rFonts w:ascii="Times New Roman" w:hAnsi="Times New Roman" w:cs="Times New Roman"/>
                <w:sz w:val="22"/>
                <w:szCs w:val="22"/>
                <w:lang w:val="et-EE"/>
              </w:rPr>
              <w:t>Hüperglükeemia</w:t>
            </w:r>
            <w:r w:rsidR="00F30116" w:rsidRPr="00532C47">
              <w:rPr>
                <w:rFonts w:ascii="Times New Roman" w:hAnsi="Times New Roman" w:cs="Times New Roman"/>
                <w:sz w:val="22"/>
                <w:szCs w:val="22"/>
                <w:lang w:val="et-EE"/>
              </w:rPr>
              <w:t>*</w:t>
            </w:r>
            <w:r w:rsidR="004A0A18" w:rsidRPr="00532C47">
              <w:rPr>
                <w:rFonts w:ascii="Times New Roman" w:hAnsi="Times New Roman" w:cs="Times New Roman"/>
                <w:sz w:val="22"/>
                <w:szCs w:val="22"/>
                <w:vertAlign w:val="superscript"/>
                <w:lang w:val="et-EE"/>
              </w:rPr>
              <w:t>4</w:t>
            </w:r>
          </w:p>
        </w:tc>
        <w:tc>
          <w:tcPr>
            <w:tcW w:w="1700" w:type="dxa"/>
          </w:tcPr>
          <w:p w14:paraId="762A9C0E" w14:textId="56276A7F" w:rsidR="00B84FD6" w:rsidRPr="00532C47" w:rsidRDefault="006777BA" w:rsidP="00251B78">
            <w:pPr>
              <w:pStyle w:val="Table"/>
              <w:keepNext/>
              <w:keepLines w:val="0"/>
              <w:spacing w:before="0" w:after="0"/>
              <w:rPr>
                <w:rFonts w:ascii="Times New Roman" w:hAnsi="Times New Roman" w:cs="Times New Roman"/>
                <w:color w:val="000000"/>
                <w:sz w:val="22"/>
                <w:szCs w:val="22"/>
                <w:shd w:val="clear" w:color="auto" w:fill="FFFFFF"/>
                <w:lang w:val="et-EE"/>
              </w:rPr>
            </w:pPr>
            <w:r w:rsidRPr="00532C47">
              <w:rPr>
                <w:rFonts w:ascii="Times New Roman" w:hAnsi="Times New Roman" w:cs="Times New Roman"/>
                <w:sz w:val="22"/>
                <w:szCs w:val="22"/>
                <w:lang w:val="et-EE"/>
              </w:rPr>
              <w:t>Aeg-ajalt</w:t>
            </w:r>
          </w:p>
        </w:tc>
      </w:tr>
      <w:tr w:rsidR="00B84FD6" w:rsidRPr="00532C47" w14:paraId="25FF0837" w14:textId="77777777" w:rsidTr="00B231C6">
        <w:trPr>
          <w:cantSplit/>
        </w:trPr>
        <w:tc>
          <w:tcPr>
            <w:tcW w:w="4644" w:type="dxa"/>
            <w:vAlign w:val="center"/>
          </w:tcPr>
          <w:p w14:paraId="49C00989" w14:textId="3D242868" w:rsidR="00B84FD6" w:rsidRPr="00532C47" w:rsidRDefault="00CF4478" w:rsidP="00251B78">
            <w:pPr>
              <w:pStyle w:val="Table"/>
              <w:keepNext/>
              <w:keepLines w:val="0"/>
              <w:spacing w:before="0" w:after="0"/>
              <w:rPr>
                <w:rFonts w:ascii="Times New Roman" w:hAnsi="Times New Roman" w:cs="Times New Roman"/>
                <w:sz w:val="22"/>
                <w:szCs w:val="22"/>
                <w:lang w:val="et-EE"/>
              </w:rPr>
            </w:pPr>
            <w:r w:rsidRPr="00532C47">
              <w:rPr>
                <w:rFonts w:ascii="Times New Roman" w:hAnsi="Times New Roman" w:cs="Times New Roman"/>
                <w:sz w:val="22"/>
                <w:szCs w:val="22"/>
                <w:lang w:val="et-EE"/>
              </w:rPr>
              <w:t>Närvisüsteemi häired</w:t>
            </w:r>
          </w:p>
        </w:tc>
        <w:tc>
          <w:tcPr>
            <w:tcW w:w="2835" w:type="dxa"/>
          </w:tcPr>
          <w:p w14:paraId="673AA08A" w14:textId="7A7D4BB6" w:rsidR="00B84FD6" w:rsidRPr="00532C47" w:rsidRDefault="00D92C9A" w:rsidP="00251B78">
            <w:pPr>
              <w:pStyle w:val="Table"/>
              <w:keepNext/>
              <w:keepLines w:val="0"/>
              <w:spacing w:before="0" w:after="0"/>
              <w:rPr>
                <w:rFonts w:ascii="Times New Roman" w:hAnsi="Times New Roman" w:cs="Times New Roman"/>
                <w:b/>
                <w:sz w:val="22"/>
                <w:szCs w:val="22"/>
                <w:vertAlign w:val="superscript"/>
                <w:lang w:val="et-EE"/>
              </w:rPr>
            </w:pPr>
            <w:r w:rsidRPr="00532C47">
              <w:rPr>
                <w:rFonts w:ascii="Times New Roman" w:hAnsi="Times New Roman" w:cs="Times New Roman"/>
                <w:sz w:val="22"/>
                <w:szCs w:val="22"/>
                <w:lang w:val="et-EE"/>
              </w:rPr>
              <w:t>Peavalu</w:t>
            </w:r>
            <w:r w:rsidR="00F30116" w:rsidRPr="00532C47">
              <w:rPr>
                <w:rFonts w:ascii="Times New Roman" w:hAnsi="Times New Roman" w:cs="Times New Roman"/>
                <w:sz w:val="22"/>
                <w:szCs w:val="22"/>
                <w:lang w:val="et-EE"/>
              </w:rPr>
              <w:t>*</w:t>
            </w:r>
            <w:r w:rsidR="004A0A18" w:rsidRPr="00532C47">
              <w:rPr>
                <w:rFonts w:ascii="Times New Roman" w:hAnsi="Times New Roman" w:cs="Times New Roman"/>
                <w:sz w:val="22"/>
                <w:szCs w:val="22"/>
                <w:vertAlign w:val="superscript"/>
                <w:lang w:val="et-EE"/>
              </w:rPr>
              <w:t>5</w:t>
            </w:r>
          </w:p>
        </w:tc>
        <w:tc>
          <w:tcPr>
            <w:tcW w:w="1700" w:type="dxa"/>
          </w:tcPr>
          <w:p w14:paraId="4F2DAAD2" w14:textId="362AD3B0" w:rsidR="00B84FD6" w:rsidRPr="00532C47" w:rsidRDefault="006777BA" w:rsidP="00251B78">
            <w:pPr>
              <w:pStyle w:val="Table"/>
              <w:keepNext/>
              <w:keepLines w:val="0"/>
              <w:spacing w:before="0" w:after="0"/>
              <w:rPr>
                <w:rFonts w:ascii="Times New Roman" w:hAnsi="Times New Roman" w:cs="Times New Roman"/>
                <w:sz w:val="22"/>
                <w:szCs w:val="22"/>
                <w:lang w:val="et-EE"/>
              </w:rPr>
            </w:pPr>
            <w:r w:rsidRPr="00532C47">
              <w:rPr>
                <w:rFonts w:ascii="Times New Roman" w:hAnsi="Times New Roman" w:cs="Times New Roman"/>
                <w:sz w:val="22"/>
                <w:szCs w:val="22"/>
                <w:lang w:val="et-EE"/>
              </w:rPr>
              <w:t>Sage</w:t>
            </w:r>
          </w:p>
        </w:tc>
      </w:tr>
      <w:tr w:rsidR="004A43CB" w:rsidRPr="00532C47" w14:paraId="55FA4DA7" w14:textId="77777777" w:rsidTr="00B231C6">
        <w:trPr>
          <w:cantSplit/>
        </w:trPr>
        <w:tc>
          <w:tcPr>
            <w:tcW w:w="4644" w:type="dxa"/>
            <w:vAlign w:val="center"/>
          </w:tcPr>
          <w:p w14:paraId="16A05B74" w14:textId="1C4FA5FF" w:rsidR="004A43CB" w:rsidRPr="00532C47" w:rsidRDefault="004A43CB" w:rsidP="00251B78">
            <w:pPr>
              <w:pStyle w:val="Table"/>
              <w:keepNext/>
              <w:keepLines w:val="0"/>
              <w:spacing w:before="0" w:after="0"/>
              <w:rPr>
                <w:rFonts w:ascii="Times New Roman" w:hAnsi="Times New Roman" w:cs="Times New Roman"/>
                <w:sz w:val="22"/>
                <w:szCs w:val="22"/>
                <w:lang w:val="et-EE"/>
              </w:rPr>
            </w:pPr>
            <w:r w:rsidRPr="00532C47">
              <w:rPr>
                <w:rFonts w:ascii="Times New Roman" w:hAnsi="Times New Roman" w:cs="Times New Roman"/>
                <w:sz w:val="22"/>
                <w:szCs w:val="22"/>
                <w:lang w:val="et-EE"/>
              </w:rPr>
              <w:t xml:space="preserve">Silma </w:t>
            </w:r>
            <w:r w:rsidR="00DC4558">
              <w:rPr>
                <w:rFonts w:ascii="Times New Roman" w:hAnsi="Times New Roman" w:cs="Times New Roman"/>
                <w:sz w:val="22"/>
                <w:szCs w:val="22"/>
                <w:lang w:val="et-EE"/>
              </w:rPr>
              <w:t>kahjustused</w:t>
            </w:r>
          </w:p>
        </w:tc>
        <w:tc>
          <w:tcPr>
            <w:tcW w:w="2835" w:type="dxa"/>
          </w:tcPr>
          <w:p w14:paraId="20E13075" w14:textId="6C800ACF" w:rsidR="004A43CB" w:rsidRPr="00532C47" w:rsidRDefault="004A43CB" w:rsidP="00251B78">
            <w:pPr>
              <w:pStyle w:val="Table"/>
              <w:keepNext/>
              <w:keepLines w:val="0"/>
              <w:spacing w:before="0" w:after="0"/>
              <w:rPr>
                <w:rFonts w:ascii="Times New Roman" w:hAnsi="Times New Roman" w:cs="Times New Roman"/>
                <w:sz w:val="22"/>
                <w:szCs w:val="22"/>
                <w:lang w:val="et-EE"/>
              </w:rPr>
            </w:pPr>
            <w:r w:rsidRPr="00532C47">
              <w:rPr>
                <w:rFonts w:ascii="Times New Roman" w:hAnsi="Times New Roman" w:cs="Times New Roman"/>
                <w:sz w:val="22"/>
                <w:szCs w:val="22"/>
                <w:lang w:val="et-EE"/>
              </w:rPr>
              <w:t>Katarakt</w:t>
            </w:r>
          </w:p>
        </w:tc>
        <w:tc>
          <w:tcPr>
            <w:tcW w:w="1700" w:type="dxa"/>
          </w:tcPr>
          <w:p w14:paraId="7A0CBEA2" w14:textId="1D99C47B" w:rsidR="004A43CB" w:rsidRPr="00532C47" w:rsidRDefault="004A43CB" w:rsidP="00251B78">
            <w:pPr>
              <w:pStyle w:val="Table"/>
              <w:keepNext/>
              <w:keepLines w:val="0"/>
              <w:spacing w:before="0" w:after="0"/>
              <w:rPr>
                <w:rFonts w:ascii="Times New Roman" w:hAnsi="Times New Roman" w:cs="Times New Roman"/>
                <w:sz w:val="22"/>
                <w:szCs w:val="22"/>
                <w:lang w:val="et-EE"/>
              </w:rPr>
            </w:pPr>
            <w:r w:rsidRPr="00532C47">
              <w:rPr>
                <w:rFonts w:ascii="Times New Roman" w:hAnsi="Times New Roman" w:cs="Times New Roman"/>
                <w:sz w:val="22"/>
                <w:szCs w:val="22"/>
                <w:lang w:val="et-EE"/>
              </w:rPr>
              <w:t>Aeg</w:t>
            </w:r>
            <w:r w:rsidRPr="00532C47">
              <w:rPr>
                <w:rFonts w:ascii="Times New Roman" w:hAnsi="Times New Roman" w:cs="Times New Roman"/>
                <w:sz w:val="22"/>
                <w:szCs w:val="22"/>
                <w:lang w:val="et-EE"/>
              </w:rPr>
              <w:noBreakHyphen/>
              <w:t>ajalt</w:t>
            </w:r>
          </w:p>
        </w:tc>
      </w:tr>
      <w:tr w:rsidR="00B84FD6" w:rsidRPr="00532C47" w14:paraId="556740F8" w14:textId="77777777" w:rsidTr="00B231C6">
        <w:trPr>
          <w:cantSplit/>
        </w:trPr>
        <w:tc>
          <w:tcPr>
            <w:tcW w:w="4644" w:type="dxa"/>
            <w:vAlign w:val="center"/>
          </w:tcPr>
          <w:p w14:paraId="43EAFC39" w14:textId="4BC0EB68" w:rsidR="00B84FD6" w:rsidRPr="00532C47" w:rsidRDefault="00CF4478" w:rsidP="00251B78">
            <w:pPr>
              <w:pStyle w:val="Table"/>
              <w:keepNext/>
              <w:keepLines w:val="0"/>
              <w:spacing w:before="0" w:after="0"/>
              <w:rPr>
                <w:rFonts w:ascii="Times New Roman" w:hAnsi="Times New Roman" w:cs="Times New Roman"/>
                <w:sz w:val="22"/>
                <w:szCs w:val="22"/>
                <w:lang w:val="et-EE"/>
              </w:rPr>
            </w:pPr>
            <w:r w:rsidRPr="00532C47">
              <w:rPr>
                <w:rFonts w:ascii="Times New Roman" w:hAnsi="Times New Roman" w:cs="Times New Roman"/>
                <w:sz w:val="22"/>
                <w:szCs w:val="22"/>
                <w:lang w:val="et-EE"/>
              </w:rPr>
              <w:t>Südame häired</w:t>
            </w:r>
          </w:p>
        </w:tc>
        <w:tc>
          <w:tcPr>
            <w:tcW w:w="2835" w:type="dxa"/>
          </w:tcPr>
          <w:p w14:paraId="28DAF32C" w14:textId="01BC0A81" w:rsidR="00B84FD6" w:rsidRPr="00532C47" w:rsidRDefault="00D92C9A" w:rsidP="00251B78">
            <w:pPr>
              <w:pStyle w:val="Table"/>
              <w:keepNext/>
              <w:keepLines w:val="0"/>
              <w:spacing w:before="0" w:after="0"/>
              <w:rPr>
                <w:rFonts w:ascii="Times New Roman" w:hAnsi="Times New Roman" w:cs="Times New Roman"/>
                <w:b/>
                <w:sz w:val="22"/>
                <w:szCs w:val="22"/>
                <w:vertAlign w:val="superscript"/>
                <w:lang w:val="et-EE"/>
              </w:rPr>
            </w:pPr>
            <w:r w:rsidRPr="00532C47">
              <w:rPr>
                <w:rFonts w:ascii="Times New Roman" w:hAnsi="Times New Roman" w:cs="Times New Roman"/>
                <w:sz w:val="22"/>
                <w:szCs w:val="22"/>
                <w:lang w:val="et-EE"/>
              </w:rPr>
              <w:t>Tahhükardia</w:t>
            </w:r>
            <w:r w:rsidR="00F30116" w:rsidRPr="00532C47">
              <w:rPr>
                <w:rFonts w:ascii="Times New Roman" w:hAnsi="Times New Roman" w:cs="Times New Roman"/>
                <w:sz w:val="22"/>
                <w:szCs w:val="22"/>
                <w:lang w:val="et-EE"/>
              </w:rPr>
              <w:t>*</w:t>
            </w:r>
            <w:r w:rsidR="004A0A18" w:rsidRPr="00532C47">
              <w:rPr>
                <w:rFonts w:ascii="Times New Roman" w:hAnsi="Times New Roman" w:cs="Times New Roman"/>
                <w:sz w:val="22"/>
                <w:szCs w:val="22"/>
                <w:vertAlign w:val="superscript"/>
                <w:lang w:val="et-EE"/>
              </w:rPr>
              <w:t>6</w:t>
            </w:r>
          </w:p>
        </w:tc>
        <w:tc>
          <w:tcPr>
            <w:tcW w:w="1700" w:type="dxa"/>
          </w:tcPr>
          <w:p w14:paraId="72AF9801" w14:textId="5AE87F40" w:rsidR="00B84FD6" w:rsidRPr="00532C47" w:rsidRDefault="006777BA" w:rsidP="00251B78">
            <w:pPr>
              <w:pStyle w:val="Table"/>
              <w:keepNext/>
              <w:keepLines w:val="0"/>
              <w:spacing w:before="0" w:after="0"/>
              <w:rPr>
                <w:rFonts w:ascii="Times New Roman" w:hAnsi="Times New Roman" w:cs="Times New Roman"/>
                <w:sz w:val="22"/>
                <w:szCs w:val="22"/>
                <w:lang w:val="et-EE"/>
              </w:rPr>
            </w:pPr>
            <w:r w:rsidRPr="00532C47">
              <w:rPr>
                <w:rFonts w:ascii="Times New Roman" w:hAnsi="Times New Roman" w:cs="Times New Roman"/>
                <w:sz w:val="22"/>
                <w:szCs w:val="22"/>
                <w:lang w:val="et-EE"/>
              </w:rPr>
              <w:t>Sage</w:t>
            </w:r>
          </w:p>
        </w:tc>
      </w:tr>
      <w:tr w:rsidR="00183949" w:rsidRPr="00532C47" w14:paraId="291A86C5" w14:textId="77777777" w:rsidTr="00B231C6">
        <w:trPr>
          <w:cantSplit/>
        </w:trPr>
        <w:tc>
          <w:tcPr>
            <w:tcW w:w="4644" w:type="dxa"/>
            <w:vMerge w:val="restart"/>
            <w:vAlign w:val="center"/>
          </w:tcPr>
          <w:p w14:paraId="4416BB2D" w14:textId="773052C0" w:rsidR="00183949" w:rsidRPr="00532C47" w:rsidRDefault="00183949" w:rsidP="00251B78">
            <w:pPr>
              <w:pStyle w:val="Table"/>
              <w:keepNext/>
              <w:spacing w:before="0" w:after="0"/>
              <w:rPr>
                <w:rFonts w:ascii="Times New Roman" w:hAnsi="Times New Roman" w:cs="Times New Roman"/>
                <w:sz w:val="22"/>
                <w:szCs w:val="22"/>
                <w:lang w:val="et-EE"/>
              </w:rPr>
            </w:pPr>
            <w:r w:rsidRPr="00532C47">
              <w:rPr>
                <w:rFonts w:ascii="Times New Roman" w:hAnsi="Times New Roman" w:cs="Times New Roman"/>
                <w:sz w:val="22"/>
                <w:szCs w:val="22"/>
                <w:lang w:val="et-EE"/>
              </w:rPr>
              <w:t>Respiratoorsed, rindkere ja mediastiinumi häired</w:t>
            </w:r>
          </w:p>
        </w:tc>
        <w:tc>
          <w:tcPr>
            <w:tcW w:w="2835" w:type="dxa"/>
            <w:vAlign w:val="center"/>
          </w:tcPr>
          <w:p w14:paraId="37178FF4" w14:textId="0242256A" w:rsidR="00183949" w:rsidRPr="00532C47" w:rsidRDefault="00183949" w:rsidP="00251B78">
            <w:pPr>
              <w:pStyle w:val="Table"/>
              <w:keepNext/>
              <w:keepLines w:val="0"/>
              <w:spacing w:before="0" w:after="0"/>
              <w:rPr>
                <w:rFonts w:ascii="Times New Roman" w:hAnsi="Times New Roman" w:cs="Times New Roman"/>
                <w:sz w:val="22"/>
                <w:szCs w:val="22"/>
                <w:lang w:val="et-EE"/>
              </w:rPr>
            </w:pPr>
            <w:r w:rsidRPr="00532C47">
              <w:rPr>
                <w:rFonts w:ascii="Times New Roman" w:hAnsi="Times New Roman" w:cs="Times New Roman"/>
                <w:sz w:val="22"/>
                <w:szCs w:val="22"/>
                <w:lang w:val="et-EE"/>
              </w:rPr>
              <w:t>Astma (ägenemine)</w:t>
            </w:r>
          </w:p>
        </w:tc>
        <w:tc>
          <w:tcPr>
            <w:tcW w:w="1700" w:type="dxa"/>
          </w:tcPr>
          <w:p w14:paraId="1DFA5EFB" w14:textId="7C9A926F" w:rsidR="00183949" w:rsidRPr="00532C47" w:rsidRDefault="00183949" w:rsidP="00251B78">
            <w:pPr>
              <w:pStyle w:val="Table"/>
              <w:keepNext/>
              <w:keepLines w:val="0"/>
              <w:spacing w:before="0" w:after="0"/>
              <w:rPr>
                <w:rFonts w:ascii="Times New Roman" w:hAnsi="Times New Roman" w:cs="Times New Roman"/>
                <w:sz w:val="22"/>
                <w:szCs w:val="22"/>
                <w:lang w:val="et-EE"/>
              </w:rPr>
            </w:pPr>
            <w:r w:rsidRPr="00532C47">
              <w:rPr>
                <w:rFonts w:ascii="Times New Roman" w:hAnsi="Times New Roman" w:cs="Times New Roman"/>
                <w:sz w:val="22"/>
                <w:szCs w:val="22"/>
                <w:lang w:val="et-EE"/>
              </w:rPr>
              <w:t>Väga sage</w:t>
            </w:r>
          </w:p>
        </w:tc>
      </w:tr>
      <w:tr w:rsidR="00183949" w:rsidRPr="00532C47" w14:paraId="693E4B23" w14:textId="77777777" w:rsidTr="00B231C6">
        <w:trPr>
          <w:cantSplit/>
        </w:trPr>
        <w:tc>
          <w:tcPr>
            <w:tcW w:w="4644" w:type="dxa"/>
            <w:vMerge/>
            <w:vAlign w:val="center"/>
          </w:tcPr>
          <w:p w14:paraId="7534456E" w14:textId="752713D2" w:rsidR="00183949" w:rsidRPr="00532C47" w:rsidRDefault="00183949" w:rsidP="00251B78">
            <w:pPr>
              <w:pStyle w:val="Table"/>
              <w:keepNext/>
              <w:keepLines w:val="0"/>
              <w:spacing w:before="0" w:after="0"/>
              <w:rPr>
                <w:rFonts w:ascii="Times New Roman" w:hAnsi="Times New Roman" w:cs="Times New Roman"/>
                <w:sz w:val="22"/>
                <w:szCs w:val="22"/>
                <w:lang w:val="et-EE"/>
              </w:rPr>
            </w:pPr>
          </w:p>
        </w:tc>
        <w:tc>
          <w:tcPr>
            <w:tcW w:w="2835" w:type="dxa"/>
            <w:vAlign w:val="center"/>
          </w:tcPr>
          <w:p w14:paraId="715876E8" w14:textId="2FFC0282" w:rsidR="00183949" w:rsidRPr="00532C47" w:rsidRDefault="00183949" w:rsidP="00251B78">
            <w:pPr>
              <w:pStyle w:val="Table"/>
              <w:keepNext/>
              <w:keepLines w:val="0"/>
              <w:spacing w:before="0" w:after="0"/>
              <w:rPr>
                <w:rFonts w:ascii="Times New Roman" w:hAnsi="Times New Roman" w:cs="Times New Roman"/>
                <w:b/>
                <w:sz w:val="22"/>
                <w:szCs w:val="22"/>
                <w:lang w:val="et-EE"/>
              </w:rPr>
            </w:pPr>
            <w:r w:rsidRPr="00532C47">
              <w:rPr>
                <w:rFonts w:ascii="Times New Roman" w:hAnsi="Times New Roman" w:cs="Times New Roman"/>
                <w:sz w:val="22"/>
                <w:szCs w:val="22"/>
                <w:lang w:val="et-EE"/>
              </w:rPr>
              <w:t>Orofarüngeaalne valu*</w:t>
            </w:r>
            <w:r w:rsidRPr="00532C47">
              <w:rPr>
                <w:rFonts w:ascii="Times New Roman" w:hAnsi="Times New Roman" w:cs="Times New Roman"/>
                <w:sz w:val="22"/>
                <w:szCs w:val="22"/>
                <w:vertAlign w:val="superscript"/>
                <w:lang w:val="et-EE"/>
              </w:rPr>
              <w:t>7</w:t>
            </w:r>
          </w:p>
        </w:tc>
        <w:tc>
          <w:tcPr>
            <w:tcW w:w="1700" w:type="dxa"/>
          </w:tcPr>
          <w:p w14:paraId="69D69C7D" w14:textId="120EFCB5" w:rsidR="00183949" w:rsidRPr="00532C47" w:rsidRDefault="00183949" w:rsidP="00251B78">
            <w:pPr>
              <w:pStyle w:val="Table"/>
              <w:keepNext/>
              <w:keepLines w:val="0"/>
              <w:spacing w:before="0" w:after="0"/>
              <w:rPr>
                <w:rFonts w:ascii="Times New Roman" w:hAnsi="Times New Roman" w:cs="Times New Roman"/>
                <w:sz w:val="22"/>
                <w:szCs w:val="22"/>
                <w:lang w:val="et-EE"/>
              </w:rPr>
            </w:pPr>
            <w:r w:rsidRPr="00532C47">
              <w:rPr>
                <w:rFonts w:ascii="Times New Roman" w:hAnsi="Times New Roman" w:cs="Times New Roman"/>
                <w:sz w:val="22"/>
                <w:szCs w:val="22"/>
                <w:lang w:val="et-EE"/>
              </w:rPr>
              <w:t>Sage</w:t>
            </w:r>
          </w:p>
        </w:tc>
      </w:tr>
      <w:tr w:rsidR="00183949" w:rsidRPr="00532C47" w14:paraId="4B5760A8" w14:textId="77777777" w:rsidTr="00B231C6">
        <w:trPr>
          <w:cantSplit/>
        </w:trPr>
        <w:tc>
          <w:tcPr>
            <w:tcW w:w="4644" w:type="dxa"/>
            <w:vMerge/>
            <w:vAlign w:val="center"/>
          </w:tcPr>
          <w:p w14:paraId="15D574DB" w14:textId="77777777" w:rsidR="00183949" w:rsidRPr="00532C47" w:rsidRDefault="00183949" w:rsidP="00251B78">
            <w:pPr>
              <w:pStyle w:val="Table"/>
              <w:keepNext/>
              <w:keepLines w:val="0"/>
              <w:spacing w:before="0" w:after="0"/>
              <w:rPr>
                <w:rFonts w:ascii="Times New Roman" w:hAnsi="Times New Roman" w:cs="Times New Roman"/>
                <w:sz w:val="22"/>
                <w:szCs w:val="22"/>
                <w:lang w:val="et-EE"/>
              </w:rPr>
            </w:pPr>
          </w:p>
        </w:tc>
        <w:tc>
          <w:tcPr>
            <w:tcW w:w="2835" w:type="dxa"/>
            <w:vAlign w:val="center"/>
          </w:tcPr>
          <w:p w14:paraId="38F0A1B1" w14:textId="0F7E6DB0" w:rsidR="00183949" w:rsidRPr="00532C47" w:rsidRDefault="00183949" w:rsidP="00251B78">
            <w:pPr>
              <w:pStyle w:val="Table"/>
              <w:keepNext/>
              <w:keepLines w:val="0"/>
              <w:spacing w:before="0" w:after="0"/>
              <w:rPr>
                <w:rFonts w:ascii="Times New Roman" w:hAnsi="Times New Roman" w:cs="Times New Roman"/>
                <w:sz w:val="22"/>
                <w:szCs w:val="22"/>
                <w:lang w:val="et-EE"/>
              </w:rPr>
            </w:pPr>
            <w:r w:rsidRPr="00532C47">
              <w:rPr>
                <w:rFonts w:ascii="Times New Roman" w:hAnsi="Times New Roman" w:cs="Times New Roman"/>
                <w:sz w:val="22"/>
                <w:szCs w:val="22"/>
                <w:lang w:val="et-EE"/>
              </w:rPr>
              <w:t>Köha</w:t>
            </w:r>
          </w:p>
        </w:tc>
        <w:tc>
          <w:tcPr>
            <w:tcW w:w="1700" w:type="dxa"/>
          </w:tcPr>
          <w:p w14:paraId="0277DC9F" w14:textId="23B20BFA" w:rsidR="00183949" w:rsidRPr="00532C47" w:rsidRDefault="00183949" w:rsidP="00251B78">
            <w:pPr>
              <w:pStyle w:val="Table"/>
              <w:keepNext/>
              <w:keepLines w:val="0"/>
              <w:spacing w:before="0" w:after="0"/>
              <w:rPr>
                <w:rFonts w:ascii="Times New Roman" w:hAnsi="Times New Roman" w:cs="Times New Roman"/>
                <w:sz w:val="22"/>
                <w:szCs w:val="22"/>
                <w:lang w:val="et-EE"/>
              </w:rPr>
            </w:pPr>
            <w:r w:rsidRPr="00532C47">
              <w:rPr>
                <w:rFonts w:ascii="Times New Roman" w:hAnsi="Times New Roman" w:cs="Times New Roman"/>
                <w:sz w:val="22"/>
                <w:szCs w:val="22"/>
                <w:lang w:val="et-EE"/>
              </w:rPr>
              <w:t>Sage</w:t>
            </w:r>
          </w:p>
        </w:tc>
      </w:tr>
      <w:tr w:rsidR="00183949" w:rsidRPr="00532C47" w14:paraId="62D7476B" w14:textId="77777777" w:rsidTr="00B231C6">
        <w:trPr>
          <w:cantSplit/>
        </w:trPr>
        <w:tc>
          <w:tcPr>
            <w:tcW w:w="4644" w:type="dxa"/>
            <w:vMerge/>
            <w:vAlign w:val="center"/>
          </w:tcPr>
          <w:p w14:paraId="7223DCE8" w14:textId="77777777" w:rsidR="00183949" w:rsidRPr="00532C47" w:rsidRDefault="00183949" w:rsidP="00251B78">
            <w:pPr>
              <w:pStyle w:val="Table"/>
              <w:keepNext/>
              <w:keepLines w:val="0"/>
              <w:spacing w:before="0" w:after="0"/>
              <w:rPr>
                <w:rFonts w:ascii="Times New Roman" w:hAnsi="Times New Roman" w:cs="Times New Roman"/>
                <w:sz w:val="22"/>
                <w:szCs w:val="22"/>
                <w:lang w:val="et-EE"/>
              </w:rPr>
            </w:pPr>
          </w:p>
        </w:tc>
        <w:tc>
          <w:tcPr>
            <w:tcW w:w="2835" w:type="dxa"/>
            <w:vAlign w:val="center"/>
          </w:tcPr>
          <w:p w14:paraId="64DE92E3" w14:textId="10ADC5BF" w:rsidR="00183949" w:rsidRPr="00532C47" w:rsidRDefault="00183949" w:rsidP="00251B78">
            <w:pPr>
              <w:pStyle w:val="Table"/>
              <w:keepNext/>
              <w:keepLines w:val="0"/>
              <w:spacing w:before="0" w:after="0"/>
              <w:rPr>
                <w:rFonts w:ascii="Times New Roman" w:hAnsi="Times New Roman" w:cs="Times New Roman"/>
                <w:sz w:val="22"/>
                <w:szCs w:val="22"/>
                <w:lang w:val="et-EE"/>
              </w:rPr>
            </w:pPr>
            <w:r w:rsidRPr="00532C47">
              <w:rPr>
                <w:rFonts w:ascii="Times New Roman" w:hAnsi="Times New Roman" w:cs="Times New Roman"/>
                <w:sz w:val="22"/>
                <w:szCs w:val="22"/>
                <w:lang w:val="et-EE"/>
              </w:rPr>
              <w:t>Düsfoonia</w:t>
            </w:r>
          </w:p>
        </w:tc>
        <w:tc>
          <w:tcPr>
            <w:tcW w:w="1700" w:type="dxa"/>
          </w:tcPr>
          <w:p w14:paraId="49B5E9CD" w14:textId="21877FF5" w:rsidR="00183949" w:rsidRPr="00532C47" w:rsidRDefault="00183949" w:rsidP="00251B78">
            <w:pPr>
              <w:pStyle w:val="Table"/>
              <w:keepNext/>
              <w:keepLines w:val="0"/>
              <w:spacing w:before="0" w:after="0"/>
              <w:rPr>
                <w:rFonts w:ascii="Times New Roman" w:hAnsi="Times New Roman" w:cs="Times New Roman"/>
                <w:sz w:val="22"/>
                <w:szCs w:val="22"/>
                <w:lang w:val="et-EE"/>
              </w:rPr>
            </w:pPr>
            <w:r w:rsidRPr="00532C47">
              <w:rPr>
                <w:rFonts w:ascii="Times New Roman" w:hAnsi="Times New Roman" w:cs="Times New Roman"/>
                <w:sz w:val="22"/>
                <w:szCs w:val="22"/>
                <w:lang w:val="et-EE"/>
              </w:rPr>
              <w:t>Sage</w:t>
            </w:r>
          </w:p>
        </w:tc>
      </w:tr>
      <w:tr w:rsidR="00F279F1" w:rsidRPr="00532C47" w14:paraId="0C5E8759" w14:textId="77777777" w:rsidTr="00B231C6">
        <w:trPr>
          <w:cantSplit/>
        </w:trPr>
        <w:tc>
          <w:tcPr>
            <w:tcW w:w="4644" w:type="dxa"/>
            <w:vMerge w:val="restart"/>
            <w:vAlign w:val="center"/>
          </w:tcPr>
          <w:p w14:paraId="77DBCDED" w14:textId="4FA9AAEF" w:rsidR="00F279F1" w:rsidRPr="00532C47" w:rsidRDefault="00CF4478" w:rsidP="00251B78">
            <w:pPr>
              <w:pStyle w:val="Table"/>
              <w:keepNext/>
              <w:keepLines w:val="0"/>
              <w:spacing w:before="0" w:after="0"/>
              <w:rPr>
                <w:rFonts w:ascii="Times New Roman" w:hAnsi="Times New Roman" w:cs="Times New Roman"/>
                <w:sz w:val="22"/>
                <w:szCs w:val="22"/>
                <w:lang w:val="et-EE"/>
              </w:rPr>
            </w:pPr>
            <w:r w:rsidRPr="00532C47">
              <w:rPr>
                <w:rFonts w:ascii="Times New Roman" w:hAnsi="Times New Roman" w:cs="Times New Roman"/>
                <w:color w:val="000000"/>
                <w:sz w:val="22"/>
                <w:szCs w:val="22"/>
                <w:shd w:val="clear" w:color="auto" w:fill="FFFFFF"/>
                <w:lang w:val="et-EE"/>
              </w:rPr>
              <w:t>Seedetrakti häired</w:t>
            </w:r>
          </w:p>
        </w:tc>
        <w:tc>
          <w:tcPr>
            <w:tcW w:w="2835" w:type="dxa"/>
            <w:vAlign w:val="center"/>
          </w:tcPr>
          <w:p w14:paraId="4677F92E" w14:textId="50EA9469" w:rsidR="00F279F1" w:rsidRPr="00532C47" w:rsidRDefault="00F279F1" w:rsidP="00251B78">
            <w:pPr>
              <w:pStyle w:val="Table"/>
              <w:keepNext/>
              <w:keepLines w:val="0"/>
              <w:spacing w:before="0" w:after="0"/>
              <w:rPr>
                <w:rFonts w:ascii="Times New Roman" w:hAnsi="Times New Roman" w:cs="Times New Roman"/>
                <w:b/>
                <w:color w:val="000000"/>
                <w:sz w:val="22"/>
                <w:szCs w:val="22"/>
                <w:shd w:val="clear" w:color="auto" w:fill="FFFFFF"/>
                <w:vertAlign w:val="superscript"/>
                <w:lang w:val="et-EE"/>
              </w:rPr>
            </w:pPr>
            <w:r w:rsidRPr="00532C47">
              <w:rPr>
                <w:rFonts w:ascii="Times New Roman" w:hAnsi="Times New Roman" w:cs="Times New Roman"/>
                <w:color w:val="000000"/>
                <w:sz w:val="22"/>
                <w:szCs w:val="22"/>
                <w:lang w:val="et-EE"/>
              </w:rPr>
              <w:t>Gastroenteri</w:t>
            </w:r>
            <w:r w:rsidR="00D92C9A" w:rsidRPr="00532C47">
              <w:rPr>
                <w:rFonts w:ascii="Times New Roman" w:hAnsi="Times New Roman" w:cs="Times New Roman"/>
                <w:color w:val="000000"/>
                <w:sz w:val="22"/>
                <w:szCs w:val="22"/>
                <w:lang w:val="et-EE"/>
              </w:rPr>
              <w:t>it</w:t>
            </w:r>
            <w:r w:rsidR="00F30116" w:rsidRPr="00532C47">
              <w:rPr>
                <w:rFonts w:ascii="Times New Roman" w:hAnsi="Times New Roman" w:cs="Times New Roman"/>
                <w:sz w:val="22"/>
                <w:szCs w:val="22"/>
                <w:lang w:val="et-EE"/>
              </w:rPr>
              <w:t>*</w:t>
            </w:r>
            <w:r w:rsidR="004A0A18" w:rsidRPr="00532C47">
              <w:rPr>
                <w:rFonts w:ascii="Times New Roman" w:hAnsi="Times New Roman" w:cs="Times New Roman"/>
                <w:sz w:val="22"/>
                <w:szCs w:val="22"/>
                <w:vertAlign w:val="superscript"/>
                <w:lang w:val="et-EE"/>
              </w:rPr>
              <w:t>8</w:t>
            </w:r>
          </w:p>
        </w:tc>
        <w:tc>
          <w:tcPr>
            <w:tcW w:w="1700" w:type="dxa"/>
          </w:tcPr>
          <w:p w14:paraId="039F2BC3" w14:textId="7210C108" w:rsidR="00F279F1" w:rsidRPr="00532C47" w:rsidRDefault="006777BA" w:rsidP="00251B78">
            <w:pPr>
              <w:pStyle w:val="Table"/>
              <w:keepNext/>
              <w:keepLines w:val="0"/>
              <w:spacing w:before="0" w:after="0"/>
              <w:rPr>
                <w:rFonts w:ascii="Times New Roman" w:hAnsi="Times New Roman" w:cs="Times New Roman"/>
                <w:color w:val="000000"/>
                <w:sz w:val="22"/>
                <w:szCs w:val="22"/>
                <w:shd w:val="clear" w:color="auto" w:fill="FFFFFF"/>
                <w:lang w:val="et-EE"/>
              </w:rPr>
            </w:pPr>
            <w:r w:rsidRPr="00532C47">
              <w:rPr>
                <w:rFonts w:ascii="Times New Roman" w:hAnsi="Times New Roman" w:cs="Times New Roman"/>
                <w:sz w:val="22"/>
                <w:szCs w:val="22"/>
                <w:lang w:val="et-EE"/>
              </w:rPr>
              <w:t>Sage</w:t>
            </w:r>
          </w:p>
        </w:tc>
      </w:tr>
      <w:tr w:rsidR="00F279F1" w:rsidRPr="00532C47" w14:paraId="0EE50C46" w14:textId="77777777" w:rsidTr="00B231C6">
        <w:trPr>
          <w:cantSplit/>
        </w:trPr>
        <w:tc>
          <w:tcPr>
            <w:tcW w:w="4644" w:type="dxa"/>
            <w:vMerge/>
            <w:vAlign w:val="center"/>
          </w:tcPr>
          <w:p w14:paraId="217B1AF4" w14:textId="77777777" w:rsidR="00F279F1" w:rsidRPr="00532C47" w:rsidRDefault="00F279F1" w:rsidP="00251B78">
            <w:pPr>
              <w:pStyle w:val="Table"/>
              <w:keepNext/>
              <w:keepLines w:val="0"/>
              <w:spacing w:before="0" w:after="0"/>
              <w:rPr>
                <w:rFonts w:ascii="Times New Roman" w:hAnsi="Times New Roman" w:cs="Times New Roman"/>
                <w:color w:val="000000"/>
                <w:sz w:val="22"/>
                <w:szCs w:val="22"/>
                <w:shd w:val="clear" w:color="auto" w:fill="FFFFFF"/>
                <w:lang w:val="et-EE"/>
              </w:rPr>
            </w:pPr>
          </w:p>
        </w:tc>
        <w:tc>
          <w:tcPr>
            <w:tcW w:w="2835" w:type="dxa"/>
            <w:vAlign w:val="center"/>
          </w:tcPr>
          <w:p w14:paraId="0AC5D045" w14:textId="48864887" w:rsidR="00F279F1" w:rsidRPr="00532C47" w:rsidRDefault="00D92C9A" w:rsidP="00251B78">
            <w:pPr>
              <w:pStyle w:val="Table"/>
              <w:keepNext/>
              <w:keepLines w:val="0"/>
              <w:spacing w:before="0" w:after="0"/>
              <w:rPr>
                <w:rFonts w:ascii="Times New Roman" w:hAnsi="Times New Roman" w:cs="Times New Roman"/>
                <w:color w:val="000000"/>
                <w:sz w:val="22"/>
                <w:szCs w:val="22"/>
                <w:vertAlign w:val="superscript"/>
                <w:lang w:val="et-EE"/>
              </w:rPr>
            </w:pPr>
            <w:r w:rsidRPr="00532C47">
              <w:rPr>
                <w:rFonts w:ascii="Times New Roman" w:hAnsi="Times New Roman" w:cs="Times New Roman"/>
                <w:color w:val="000000"/>
                <w:sz w:val="22"/>
                <w:szCs w:val="22"/>
                <w:lang w:val="et-EE"/>
              </w:rPr>
              <w:t>Suukuivus</w:t>
            </w:r>
            <w:r w:rsidR="00F30116" w:rsidRPr="00532C47">
              <w:rPr>
                <w:rFonts w:ascii="Times New Roman" w:hAnsi="Times New Roman" w:cs="Times New Roman"/>
                <w:sz w:val="22"/>
                <w:szCs w:val="22"/>
                <w:lang w:val="et-EE"/>
              </w:rPr>
              <w:t>*</w:t>
            </w:r>
            <w:r w:rsidR="004A0A18" w:rsidRPr="00532C47">
              <w:rPr>
                <w:rFonts w:ascii="Times New Roman" w:hAnsi="Times New Roman" w:cs="Times New Roman"/>
                <w:sz w:val="22"/>
                <w:szCs w:val="22"/>
                <w:vertAlign w:val="superscript"/>
                <w:lang w:val="et-EE"/>
              </w:rPr>
              <w:t>9</w:t>
            </w:r>
          </w:p>
        </w:tc>
        <w:tc>
          <w:tcPr>
            <w:tcW w:w="1700" w:type="dxa"/>
          </w:tcPr>
          <w:p w14:paraId="61D3A16F" w14:textId="5E511B0F" w:rsidR="00F279F1" w:rsidRPr="00532C47" w:rsidRDefault="00183949" w:rsidP="00251B78">
            <w:pPr>
              <w:pStyle w:val="Table"/>
              <w:keepNext/>
              <w:keepLines w:val="0"/>
              <w:spacing w:before="0" w:after="0"/>
              <w:rPr>
                <w:rFonts w:ascii="Times New Roman" w:hAnsi="Times New Roman" w:cs="Times New Roman"/>
                <w:color w:val="000000"/>
                <w:sz w:val="22"/>
                <w:szCs w:val="22"/>
                <w:shd w:val="clear" w:color="auto" w:fill="FFFFFF"/>
                <w:lang w:val="et-EE"/>
              </w:rPr>
            </w:pPr>
            <w:r w:rsidRPr="00532C47">
              <w:rPr>
                <w:rFonts w:ascii="Times New Roman" w:hAnsi="Times New Roman" w:cs="Times New Roman"/>
                <w:sz w:val="22"/>
                <w:szCs w:val="22"/>
                <w:lang w:val="et-EE"/>
              </w:rPr>
              <w:t>Aeg-ajalt</w:t>
            </w:r>
          </w:p>
        </w:tc>
      </w:tr>
      <w:tr w:rsidR="00B84FD6" w:rsidRPr="00532C47" w14:paraId="2DFA2715" w14:textId="77777777" w:rsidTr="00B231C6">
        <w:trPr>
          <w:cantSplit/>
        </w:trPr>
        <w:tc>
          <w:tcPr>
            <w:tcW w:w="4644" w:type="dxa"/>
            <w:vMerge w:val="restart"/>
            <w:vAlign w:val="center"/>
          </w:tcPr>
          <w:p w14:paraId="041490F5" w14:textId="2B0CB33D" w:rsidR="00B84FD6" w:rsidRPr="00532C47" w:rsidRDefault="00CF4478" w:rsidP="00251B78">
            <w:pPr>
              <w:pStyle w:val="Table"/>
              <w:keepNext/>
              <w:keepLines w:val="0"/>
              <w:spacing w:before="0" w:after="0"/>
              <w:rPr>
                <w:rFonts w:ascii="Times New Roman" w:hAnsi="Times New Roman" w:cs="Times New Roman"/>
                <w:sz w:val="22"/>
                <w:szCs w:val="22"/>
                <w:lang w:val="et-EE"/>
              </w:rPr>
            </w:pPr>
            <w:r w:rsidRPr="00532C47">
              <w:rPr>
                <w:rFonts w:ascii="Times New Roman" w:hAnsi="Times New Roman" w:cs="Times New Roman"/>
                <w:sz w:val="22"/>
                <w:szCs w:val="22"/>
                <w:lang w:val="et-EE"/>
              </w:rPr>
              <w:t>Naha ja nahaaluskoe kahjustused</w:t>
            </w:r>
          </w:p>
        </w:tc>
        <w:tc>
          <w:tcPr>
            <w:tcW w:w="2835" w:type="dxa"/>
            <w:vAlign w:val="center"/>
          </w:tcPr>
          <w:p w14:paraId="2409AAF9" w14:textId="78D7B941" w:rsidR="00B84FD6" w:rsidRPr="00532C47" w:rsidRDefault="00D92C9A" w:rsidP="00251B78">
            <w:pPr>
              <w:pStyle w:val="Table"/>
              <w:keepNext/>
              <w:keepLines w:val="0"/>
              <w:spacing w:before="0" w:after="0"/>
              <w:rPr>
                <w:rFonts w:ascii="Times New Roman" w:hAnsi="Times New Roman" w:cs="Times New Roman"/>
                <w:b/>
                <w:sz w:val="22"/>
                <w:szCs w:val="22"/>
                <w:vertAlign w:val="superscript"/>
                <w:lang w:val="et-EE"/>
              </w:rPr>
            </w:pPr>
            <w:r w:rsidRPr="00532C47">
              <w:rPr>
                <w:rFonts w:ascii="Times New Roman" w:hAnsi="Times New Roman" w:cs="Times New Roman"/>
                <w:color w:val="000000"/>
                <w:sz w:val="22"/>
                <w:szCs w:val="22"/>
                <w:lang w:val="et-EE"/>
              </w:rPr>
              <w:t>Lööve</w:t>
            </w:r>
            <w:r w:rsidR="00F30116" w:rsidRPr="00532C47">
              <w:rPr>
                <w:rFonts w:ascii="Times New Roman" w:hAnsi="Times New Roman" w:cs="Times New Roman"/>
                <w:sz w:val="22"/>
                <w:szCs w:val="22"/>
                <w:lang w:val="et-EE"/>
              </w:rPr>
              <w:t>*</w:t>
            </w:r>
            <w:r w:rsidR="004A0A18" w:rsidRPr="00532C47">
              <w:rPr>
                <w:rFonts w:ascii="Times New Roman" w:hAnsi="Times New Roman" w:cs="Times New Roman"/>
                <w:sz w:val="22"/>
                <w:szCs w:val="22"/>
                <w:vertAlign w:val="superscript"/>
                <w:lang w:val="et-EE"/>
              </w:rPr>
              <w:t>10</w:t>
            </w:r>
          </w:p>
        </w:tc>
        <w:tc>
          <w:tcPr>
            <w:tcW w:w="1700" w:type="dxa"/>
          </w:tcPr>
          <w:p w14:paraId="21F0CD21" w14:textId="688800CA" w:rsidR="00B84FD6" w:rsidRPr="00532C47" w:rsidRDefault="00183949" w:rsidP="00251B78">
            <w:pPr>
              <w:pStyle w:val="Table"/>
              <w:keepNext/>
              <w:keepLines w:val="0"/>
              <w:spacing w:before="0" w:after="0"/>
              <w:rPr>
                <w:rFonts w:ascii="Times New Roman" w:hAnsi="Times New Roman" w:cs="Times New Roman"/>
                <w:sz w:val="22"/>
                <w:szCs w:val="22"/>
                <w:lang w:val="et-EE"/>
              </w:rPr>
            </w:pPr>
            <w:r w:rsidRPr="00532C47">
              <w:rPr>
                <w:rFonts w:ascii="Times New Roman" w:hAnsi="Times New Roman" w:cs="Times New Roman"/>
                <w:sz w:val="22"/>
                <w:szCs w:val="22"/>
                <w:lang w:val="et-EE"/>
              </w:rPr>
              <w:t>Aeg-ajalt</w:t>
            </w:r>
          </w:p>
        </w:tc>
      </w:tr>
      <w:tr w:rsidR="00B84FD6" w:rsidRPr="00532C47" w14:paraId="7869CE48" w14:textId="77777777" w:rsidTr="00B231C6">
        <w:trPr>
          <w:cantSplit/>
        </w:trPr>
        <w:tc>
          <w:tcPr>
            <w:tcW w:w="4644" w:type="dxa"/>
            <w:vMerge/>
            <w:vAlign w:val="center"/>
          </w:tcPr>
          <w:p w14:paraId="70BA1E07" w14:textId="77777777" w:rsidR="00B84FD6" w:rsidRPr="00532C47" w:rsidRDefault="00B84FD6" w:rsidP="00251B78">
            <w:pPr>
              <w:pStyle w:val="Table"/>
              <w:keepNext/>
              <w:keepLines w:val="0"/>
              <w:spacing w:before="0" w:after="0"/>
              <w:rPr>
                <w:rFonts w:ascii="Times New Roman" w:hAnsi="Times New Roman" w:cs="Times New Roman"/>
                <w:sz w:val="22"/>
                <w:szCs w:val="22"/>
                <w:lang w:val="et-EE"/>
              </w:rPr>
            </w:pPr>
          </w:p>
        </w:tc>
        <w:tc>
          <w:tcPr>
            <w:tcW w:w="2835" w:type="dxa"/>
            <w:vAlign w:val="center"/>
          </w:tcPr>
          <w:p w14:paraId="2F1EE4BC" w14:textId="56907B39" w:rsidR="00B84FD6" w:rsidRPr="00532C47" w:rsidRDefault="00D92C9A" w:rsidP="00251B78">
            <w:pPr>
              <w:pStyle w:val="Table"/>
              <w:keepNext/>
              <w:keepLines w:val="0"/>
              <w:spacing w:before="0" w:after="0"/>
              <w:rPr>
                <w:rFonts w:ascii="Times New Roman" w:hAnsi="Times New Roman" w:cs="Times New Roman"/>
                <w:color w:val="000000"/>
                <w:sz w:val="22"/>
                <w:szCs w:val="22"/>
                <w:vertAlign w:val="superscript"/>
                <w:lang w:val="et-EE"/>
              </w:rPr>
            </w:pPr>
            <w:r w:rsidRPr="00532C47">
              <w:rPr>
                <w:rFonts w:ascii="Times New Roman" w:hAnsi="Times New Roman" w:cs="Times New Roman"/>
                <w:color w:val="000000"/>
                <w:sz w:val="22"/>
                <w:szCs w:val="22"/>
                <w:lang w:val="et-EE"/>
              </w:rPr>
              <w:t>Sügelus</w:t>
            </w:r>
            <w:r w:rsidR="00F30116" w:rsidRPr="00532C47">
              <w:rPr>
                <w:rFonts w:ascii="Times New Roman" w:hAnsi="Times New Roman" w:cs="Times New Roman"/>
                <w:sz w:val="22"/>
                <w:szCs w:val="22"/>
                <w:lang w:val="et-EE"/>
              </w:rPr>
              <w:t>*</w:t>
            </w:r>
            <w:r w:rsidR="004A0A18" w:rsidRPr="00532C47">
              <w:rPr>
                <w:rFonts w:ascii="Times New Roman" w:hAnsi="Times New Roman" w:cs="Times New Roman"/>
                <w:sz w:val="22"/>
                <w:szCs w:val="22"/>
                <w:vertAlign w:val="superscript"/>
                <w:lang w:val="et-EE"/>
              </w:rPr>
              <w:t>11</w:t>
            </w:r>
          </w:p>
        </w:tc>
        <w:tc>
          <w:tcPr>
            <w:tcW w:w="1700" w:type="dxa"/>
          </w:tcPr>
          <w:p w14:paraId="4F39D33E" w14:textId="684E3A5C" w:rsidR="00B84FD6" w:rsidRPr="00532C47" w:rsidRDefault="006777BA" w:rsidP="00251B78">
            <w:pPr>
              <w:pStyle w:val="Table"/>
              <w:keepNext/>
              <w:keepLines w:val="0"/>
              <w:spacing w:before="0" w:after="0"/>
              <w:rPr>
                <w:rFonts w:ascii="Times New Roman" w:hAnsi="Times New Roman" w:cs="Times New Roman"/>
                <w:color w:val="000000"/>
                <w:sz w:val="22"/>
                <w:szCs w:val="22"/>
                <w:lang w:val="et-EE"/>
              </w:rPr>
            </w:pPr>
            <w:r w:rsidRPr="00532C47">
              <w:rPr>
                <w:rFonts w:ascii="Times New Roman" w:hAnsi="Times New Roman" w:cs="Times New Roman"/>
                <w:sz w:val="22"/>
                <w:szCs w:val="22"/>
                <w:lang w:val="et-EE"/>
              </w:rPr>
              <w:t>Aeg-ajalt</w:t>
            </w:r>
          </w:p>
        </w:tc>
      </w:tr>
      <w:tr w:rsidR="00B84FD6" w:rsidRPr="00532C47" w14:paraId="426CF9E8" w14:textId="77777777" w:rsidTr="00B231C6">
        <w:trPr>
          <w:cantSplit/>
        </w:trPr>
        <w:tc>
          <w:tcPr>
            <w:tcW w:w="4644" w:type="dxa"/>
            <w:vMerge w:val="restart"/>
            <w:vAlign w:val="center"/>
          </w:tcPr>
          <w:p w14:paraId="0E1B9B6B" w14:textId="2C3B9561" w:rsidR="00B84FD6" w:rsidRPr="00532C47" w:rsidRDefault="00D92C9A" w:rsidP="00251B78">
            <w:pPr>
              <w:pStyle w:val="Table"/>
              <w:keepNext/>
              <w:keepLines w:val="0"/>
              <w:spacing w:before="0" w:after="0"/>
              <w:rPr>
                <w:rFonts w:ascii="Times New Roman" w:hAnsi="Times New Roman" w:cs="Times New Roman"/>
                <w:sz w:val="22"/>
                <w:szCs w:val="22"/>
                <w:lang w:val="et-EE"/>
              </w:rPr>
            </w:pPr>
            <w:r w:rsidRPr="00532C47">
              <w:rPr>
                <w:rFonts w:ascii="Times New Roman" w:hAnsi="Times New Roman" w:cs="Times New Roman"/>
                <w:sz w:val="22"/>
                <w:szCs w:val="22"/>
                <w:lang w:val="et-EE"/>
              </w:rPr>
              <w:t>Lihaste, luustiku ja sidekoe kahjustused</w:t>
            </w:r>
          </w:p>
        </w:tc>
        <w:tc>
          <w:tcPr>
            <w:tcW w:w="2835" w:type="dxa"/>
            <w:vAlign w:val="center"/>
          </w:tcPr>
          <w:p w14:paraId="542603B4" w14:textId="4E741A3D" w:rsidR="00B84FD6" w:rsidRPr="00532C47" w:rsidRDefault="0056104B" w:rsidP="00251B78">
            <w:pPr>
              <w:pStyle w:val="Table"/>
              <w:keepNext/>
              <w:keepLines w:val="0"/>
              <w:spacing w:before="0" w:after="0"/>
              <w:rPr>
                <w:rFonts w:ascii="Times New Roman" w:hAnsi="Times New Roman" w:cs="Times New Roman"/>
                <w:b/>
                <w:sz w:val="22"/>
                <w:szCs w:val="22"/>
                <w:vertAlign w:val="superscript"/>
                <w:lang w:val="et-EE"/>
              </w:rPr>
            </w:pPr>
            <w:r w:rsidRPr="00532C47">
              <w:rPr>
                <w:rFonts w:ascii="Times New Roman" w:hAnsi="Times New Roman" w:cs="Times New Roman"/>
                <w:color w:val="000000"/>
                <w:sz w:val="22"/>
                <w:szCs w:val="22"/>
                <w:lang w:val="et-EE"/>
              </w:rPr>
              <w:t>Muskuloskeletaalne</w:t>
            </w:r>
            <w:r w:rsidR="00D92C9A" w:rsidRPr="00532C47">
              <w:rPr>
                <w:rFonts w:ascii="Times New Roman" w:hAnsi="Times New Roman" w:cs="Times New Roman"/>
                <w:color w:val="000000"/>
                <w:sz w:val="22"/>
                <w:szCs w:val="22"/>
                <w:lang w:val="et-EE"/>
              </w:rPr>
              <w:t xml:space="preserve"> valu</w:t>
            </w:r>
            <w:r w:rsidR="00F30116" w:rsidRPr="00532C47">
              <w:rPr>
                <w:rFonts w:ascii="Times New Roman" w:hAnsi="Times New Roman" w:cs="Times New Roman"/>
                <w:sz w:val="22"/>
                <w:szCs w:val="22"/>
                <w:lang w:val="et-EE"/>
              </w:rPr>
              <w:t>*</w:t>
            </w:r>
            <w:r w:rsidR="004A0A18" w:rsidRPr="00532C47">
              <w:rPr>
                <w:rFonts w:ascii="Times New Roman" w:hAnsi="Times New Roman" w:cs="Times New Roman"/>
                <w:sz w:val="22"/>
                <w:szCs w:val="22"/>
                <w:vertAlign w:val="superscript"/>
                <w:lang w:val="et-EE"/>
              </w:rPr>
              <w:t>12</w:t>
            </w:r>
          </w:p>
        </w:tc>
        <w:tc>
          <w:tcPr>
            <w:tcW w:w="1700" w:type="dxa"/>
          </w:tcPr>
          <w:p w14:paraId="5168F432" w14:textId="68A1B4E0" w:rsidR="00B84FD6" w:rsidRPr="00532C47" w:rsidRDefault="006777BA" w:rsidP="00251B78">
            <w:pPr>
              <w:pStyle w:val="Table"/>
              <w:keepNext/>
              <w:keepLines w:val="0"/>
              <w:spacing w:before="0" w:after="0"/>
              <w:rPr>
                <w:rFonts w:ascii="Times New Roman" w:hAnsi="Times New Roman" w:cs="Times New Roman"/>
                <w:sz w:val="22"/>
                <w:szCs w:val="22"/>
                <w:lang w:val="et-EE"/>
              </w:rPr>
            </w:pPr>
            <w:r w:rsidRPr="00532C47">
              <w:rPr>
                <w:rFonts w:ascii="Times New Roman" w:hAnsi="Times New Roman" w:cs="Times New Roman"/>
                <w:sz w:val="22"/>
                <w:szCs w:val="22"/>
                <w:lang w:val="et-EE"/>
              </w:rPr>
              <w:t>Sage</w:t>
            </w:r>
          </w:p>
        </w:tc>
      </w:tr>
      <w:tr w:rsidR="00B84FD6" w:rsidRPr="00532C47" w14:paraId="13BAE42F" w14:textId="77777777" w:rsidTr="00B231C6">
        <w:trPr>
          <w:cantSplit/>
        </w:trPr>
        <w:tc>
          <w:tcPr>
            <w:tcW w:w="4644" w:type="dxa"/>
            <w:vMerge/>
            <w:vAlign w:val="center"/>
          </w:tcPr>
          <w:p w14:paraId="69BC07A7" w14:textId="77777777" w:rsidR="00B84FD6" w:rsidRPr="00532C47" w:rsidRDefault="00B84FD6" w:rsidP="00251B78">
            <w:pPr>
              <w:pStyle w:val="Table"/>
              <w:keepNext/>
              <w:keepLines w:val="0"/>
              <w:spacing w:before="0" w:after="0"/>
              <w:rPr>
                <w:rFonts w:ascii="Times New Roman" w:hAnsi="Times New Roman" w:cs="Times New Roman"/>
                <w:sz w:val="22"/>
                <w:szCs w:val="22"/>
                <w:lang w:val="et-EE"/>
              </w:rPr>
            </w:pPr>
          </w:p>
        </w:tc>
        <w:tc>
          <w:tcPr>
            <w:tcW w:w="2835" w:type="dxa"/>
            <w:vAlign w:val="center"/>
          </w:tcPr>
          <w:p w14:paraId="6D7E91B8" w14:textId="41AC29A6" w:rsidR="00B84FD6" w:rsidRPr="00532C47" w:rsidRDefault="00D92C9A" w:rsidP="00251B78">
            <w:pPr>
              <w:pStyle w:val="Table"/>
              <w:keepNext/>
              <w:keepLines w:val="0"/>
              <w:spacing w:before="0" w:after="0"/>
              <w:rPr>
                <w:rFonts w:ascii="Times New Roman" w:hAnsi="Times New Roman" w:cs="Times New Roman"/>
                <w:color w:val="000000"/>
                <w:sz w:val="22"/>
                <w:szCs w:val="22"/>
                <w:lang w:val="et-EE"/>
              </w:rPr>
            </w:pPr>
            <w:r w:rsidRPr="00532C47">
              <w:rPr>
                <w:rFonts w:ascii="Times New Roman" w:hAnsi="Times New Roman" w:cs="Times New Roman"/>
                <w:color w:val="000000"/>
                <w:sz w:val="22"/>
                <w:szCs w:val="22"/>
                <w:lang w:val="et-EE"/>
              </w:rPr>
              <w:t>Lihasspasmid</w:t>
            </w:r>
          </w:p>
        </w:tc>
        <w:tc>
          <w:tcPr>
            <w:tcW w:w="1700" w:type="dxa"/>
          </w:tcPr>
          <w:p w14:paraId="2BA929F2" w14:textId="369C8C5D" w:rsidR="00B84FD6" w:rsidRPr="00532C47" w:rsidRDefault="006777BA" w:rsidP="00251B78">
            <w:pPr>
              <w:pStyle w:val="Table"/>
              <w:keepNext/>
              <w:keepLines w:val="0"/>
              <w:spacing w:before="0" w:after="0"/>
              <w:rPr>
                <w:rFonts w:ascii="Times New Roman" w:hAnsi="Times New Roman" w:cs="Times New Roman"/>
                <w:color w:val="000000"/>
                <w:sz w:val="22"/>
                <w:szCs w:val="22"/>
                <w:lang w:val="et-EE"/>
              </w:rPr>
            </w:pPr>
            <w:r w:rsidRPr="00532C47">
              <w:rPr>
                <w:rFonts w:ascii="Times New Roman" w:hAnsi="Times New Roman" w:cs="Times New Roman"/>
                <w:sz w:val="22"/>
                <w:szCs w:val="22"/>
                <w:lang w:val="et-EE"/>
              </w:rPr>
              <w:t>Sage</w:t>
            </w:r>
          </w:p>
        </w:tc>
      </w:tr>
      <w:tr w:rsidR="00B84FD6" w:rsidRPr="00532C47" w14:paraId="3A65F6B7" w14:textId="77777777" w:rsidTr="00B231C6">
        <w:trPr>
          <w:cantSplit/>
        </w:trPr>
        <w:tc>
          <w:tcPr>
            <w:tcW w:w="4644" w:type="dxa"/>
            <w:vAlign w:val="center"/>
          </w:tcPr>
          <w:p w14:paraId="03D0AC8E" w14:textId="59829C27" w:rsidR="00B84FD6" w:rsidRPr="00532C47" w:rsidRDefault="00D92C9A" w:rsidP="00251B78">
            <w:pPr>
              <w:pStyle w:val="Table"/>
              <w:keepNext/>
              <w:keepLines w:val="0"/>
              <w:spacing w:before="0" w:after="0"/>
              <w:rPr>
                <w:rFonts w:ascii="Times New Roman" w:hAnsi="Times New Roman" w:cs="Times New Roman"/>
                <w:color w:val="000000"/>
                <w:sz w:val="22"/>
                <w:szCs w:val="22"/>
                <w:shd w:val="clear" w:color="auto" w:fill="FFFFFF"/>
                <w:lang w:val="et-EE"/>
              </w:rPr>
            </w:pPr>
            <w:r w:rsidRPr="00532C47">
              <w:rPr>
                <w:rFonts w:ascii="Times New Roman" w:hAnsi="Times New Roman" w:cs="Times New Roman"/>
                <w:sz w:val="22"/>
                <w:szCs w:val="22"/>
                <w:lang w:val="et-EE"/>
              </w:rPr>
              <w:t>Neerude ja kuseteede häired</w:t>
            </w:r>
          </w:p>
        </w:tc>
        <w:tc>
          <w:tcPr>
            <w:tcW w:w="2835" w:type="dxa"/>
          </w:tcPr>
          <w:p w14:paraId="77787004" w14:textId="75B00C53" w:rsidR="00B84FD6" w:rsidRPr="00532C47" w:rsidRDefault="00D92C9A" w:rsidP="00251B78">
            <w:pPr>
              <w:pStyle w:val="Table"/>
              <w:keepNext/>
              <w:keepLines w:val="0"/>
              <w:spacing w:before="0" w:after="0"/>
              <w:rPr>
                <w:rFonts w:ascii="Times New Roman" w:hAnsi="Times New Roman" w:cs="Times New Roman"/>
                <w:b/>
                <w:sz w:val="22"/>
                <w:szCs w:val="22"/>
                <w:lang w:val="et-EE"/>
              </w:rPr>
            </w:pPr>
            <w:r w:rsidRPr="00532C47">
              <w:rPr>
                <w:rFonts w:ascii="Times New Roman" w:hAnsi="Times New Roman" w:cs="Times New Roman"/>
                <w:color w:val="000000"/>
                <w:sz w:val="22"/>
                <w:szCs w:val="22"/>
                <w:lang w:val="et-EE"/>
              </w:rPr>
              <w:t>Düsuuria</w:t>
            </w:r>
          </w:p>
        </w:tc>
        <w:tc>
          <w:tcPr>
            <w:tcW w:w="1700" w:type="dxa"/>
          </w:tcPr>
          <w:p w14:paraId="626E3EA4" w14:textId="507BEA98" w:rsidR="00B84FD6" w:rsidRPr="00532C47" w:rsidRDefault="006777BA" w:rsidP="00251B78">
            <w:pPr>
              <w:pStyle w:val="Table"/>
              <w:keepNext/>
              <w:keepLines w:val="0"/>
              <w:spacing w:before="0" w:after="0"/>
              <w:rPr>
                <w:rFonts w:ascii="Times New Roman" w:hAnsi="Times New Roman" w:cs="Times New Roman"/>
                <w:sz w:val="22"/>
                <w:szCs w:val="22"/>
                <w:lang w:val="et-EE"/>
              </w:rPr>
            </w:pPr>
            <w:r w:rsidRPr="00532C47">
              <w:rPr>
                <w:rFonts w:ascii="Times New Roman" w:hAnsi="Times New Roman" w:cs="Times New Roman"/>
                <w:sz w:val="22"/>
                <w:szCs w:val="22"/>
                <w:lang w:val="et-EE"/>
              </w:rPr>
              <w:t>Aeg-ajalt</w:t>
            </w:r>
          </w:p>
        </w:tc>
      </w:tr>
      <w:tr w:rsidR="00B84FD6" w:rsidRPr="00532C47" w14:paraId="2107FA29" w14:textId="77777777" w:rsidTr="00B231C6">
        <w:trPr>
          <w:cantSplit/>
        </w:trPr>
        <w:tc>
          <w:tcPr>
            <w:tcW w:w="4644" w:type="dxa"/>
            <w:vAlign w:val="center"/>
          </w:tcPr>
          <w:p w14:paraId="74B69BDA" w14:textId="3BF7E62B" w:rsidR="00B84FD6" w:rsidRPr="00532C47" w:rsidRDefault="00D92C9A" w:rsidP="00251B78">
            <w:pPr>
              <w:pStyle w:val="Table"/>
              <w:keepNext/>
              <w:keepLines w:val="0"/>
              <w:spacing w:before="0" w:after="0"/>
              <w:rPr>
                <w:rFonts w:ascii="Times New Roman" w:hAnsi="Times New Roman" w:cs="Times New Roman"/>
                <w:sz w:val="22"/>
                <w:szCs w:val="22"/>
                <w:lang w:val="et-EE"/>
              </w:rPr>
            </w:pPr>
            <w:r w:rsidRPr="00532C47">
              <w:rPr>
                <w:rFonts w:ascii="Times New Roman" w:hAnsi="Times New Roman" w:cs="Times New Roman"/>
                <w:color w:val="000000"/>
                <w:sz w:val="22"/>
                <w:szCs w:val="22"/>
                <w:shd w:val="clear" w:color="auto" w:fill="FFFFFF"/>
                <w:lang w:val="et-EE"/>
              </w:rPr>
              <w:t>Üldised häired ja manustamiskoha reaktsioonid</w:t>
            </w:r>
          </w:p>
        </w:tc>
        <w:tc>
          <w:tcPr>
            <w:tcW w:w="2835" w:type="dxa"/>
          </w:tcPr>
          <w:p w14:paraId="1C85DE14" w14:textId="7BD9EAEA" w:rsidR="00B84FD6" w:rsidRPr="00532C47" w:rsidRDefault="00D92C9A" w:rsidP="00251B78">
            <w:pPr>
              <w:pStyle w:val="Table"/>
              <w:keepNext/>
              <w:keepLines w:val="0"/>
              <w:spacing w:before="0" w:after="0"/>
              <w:rPr>
                <w:rFonts w:ascii="Times New Roman" w:hAnsi="Times New Roman" w:cs="Times New Roman"/>
                <w:b/>
                <w:color w:val="000000"/>
                <w:sz w:val="22"/>
                <w:szCs w:val="22"/>
                <w:shd w:val="clear" w:color="auto" w:fill="FFFFFF"/>
                <w:lang w:val="et-EE"/>
              </w:rPr>
            </w:pPr>
            <w:r w:rsidRPr="00532C47">
              <w:rPr>
                <w:rFonts w:ascii="Times New Roman" w:hAnsi="Times New Roman" w:cs="Times New Roman"/>
                <w:sz w:val="22"/>
                <w:szCs w:val="22"/>
                <w:lang w:val="et-EE"/>
              </w:rPr>
              <w:t>Püreksia</w:t>
            </w:r>
          </w:p>
        </w:tc>
        <w:tc>
          <w:tcPr>
            <w:tcW w:w="1700" w:type="dxa"/>
          </w:tcPr>
          <w:p w14:paraId="56A55DB0" w14:textId="54804DDE" w:rsidR="00B84FD6" w:rsidRPr="00532C47" w:rsidRDefault="006777BA" w:rsidP="00251B78">
            <w:pPr>
              <w:pStyle w:val="Table"/>
              <w:keepNext/>
              <w:keepLines w:val="0"/>
              <w:spacing w:before="0" w:after="0"/>
              <w:rPr>
                <w:rFonts w:ascii="Times New Roman" w:hAnsi="Times New Roman" w:cs="Times New Roman"/>
                <w:color w:val="000000"/>
                <w:sz w:val="22"/>
                <w:szCs w:val="22"/>
                <w:shd w:val="clear" w:color="auto" w:fill="FFFFFF"/>
                <w:lang w:val="et-EE"/>
              </w:rPr>
            </w:pPr>
            <w:r w:rsidRPr="00532C47">
              <w:rPr>
                <w:rFonts w:ascii="Times New Roman" w:hAnsi="Times New Roman" w:cs="Times New Roman"/>
                <w:sz w:val="22"/>
                <w:szCs w:val="22"/>
                <w:lang w:val="et-EE"/>
              </w:rPr>
              <w:t>Sage</w:t>
            </w:r>
          </w:p>
        </w:tc>
      </w:tr>
      <w:tr w:rsidR="00C76538" w:rsidRPr="00093A89" w14:paraId="1B0314B2" w14:textId="77777777" w:rsidTr="00DA6B89">
        <w:trPr>
          <w:cantSplit/>
          <w:trHeight w:val="3240"/>
        </w:trPr>
        <w:tc>
          <w:tcPr>
            <w:tcW w:w="9179" w:type="dxa"/>
            <w:gridSpan w:val="3"/>
            <w:vAlign w:val="center"/>
          </w:tcPr>
          <w:p w14:paraId="56DB95C6" w14:textId="6BADB7AC" w:rsidR="000D41F7" w:rsidRPr="00532C47" w:rsidRDefault="00C76538" w:rsidP="00251B78">
            <w:pPr>
              <w:pStyle w:val="Table"/>
              <w:keepLines w:val="0"/>
              <w:spacing w:before="0" w:after="0"/>
              <w:rPr>
                <w:rFonts w:ascii="Times New Roman" w:hAnsi="Times New Roman" w:cs="Times New Roman"/>
                <w:szCs w:val="20"/>
                <w:lang w:val="et-EE"/>
              </w:rPr>
            </w:pPr>
            <w:r w:rsidRPr="00532C47">
              <w:rPr>
                <w:rFonts w:ascii="Times New Roman" w:hAnsi="Times New Roman" w:cs="Times New Roman"/>
                <w:szCs w:val="20"/>
                <w:lang w:val="et-EE"/>
              </w:rPr>
              <w:t>*</w:t>
            </w:r>
            <w:r w:rsidR="00630702" w:rsidRPr="00532C47">
              <w:rPr>
                <w:rFonts w:ascii="Times New Roman" w:hAnsi="Times New Roman" w:cs="Times New Roman"/>
                <w:szCs w:val="20"/>
                <w:lang w:val="et-EE"/>
              </w:rPr>
              <w:tab/>
            </w:r>
            <w:r w:rsidR="00D92C9A" w:rsidRPr="00532C47">
              <w:rPr>
                <w:rFonts w:ascii="Times New Roman" w:hAnsi="Times New Roman" w:cs="Times New Roman"/>
                <w:szCs w:val="20"/>
                <w:lang w:val="et-EE"/>
              </w:rPr>
              <w:t>Viitab eelistatud terminite grupile</w:t>
            </w:r>
            <w:r w:rsidR="000D41F7" w:rsidRPr="00532C47">
              <w:rPr>
                <w:rFonts w:ascii="Times New Roman" w:hAnsi="Times New Roman" w:cs="Times New Roman"/>
                <w:szCs w:val="20"/>
                <w:lang w:val="et-EE"/>
              </w:rPr>
              <w:t>:</w:t>
            </w:r>
          </w:p>
          <w:p w14:paraId="4A3F59F1" w14:textId="77777777" w:rsidR="00D92C9A" w:rsidRPr="00532C47" w:rsidRDefault="000D41F7" w:rsidP="00251B78">
            <w:pPr>
              <w:pStyle w:val="Table"/>
              <w:keepLines w:val="0"/>
              <w:spacing w:before="0" w:after="0"/>
              <w:rPr>
                <w:rFonts w:ascii="Times New Roman" w:hAnsi="Times New Roman" w:cs="Times New Roman"/>
                <w:szCs w:val="20"/>
                <w:lang w:val="et-EE"/>
              </w:rPr>
            </w:pPr>
            <w:r w:rsidRPr="00532C47">
              <w:rPr>
                <w:rFonts w:ascii="Times New Roman" w:hAnsi="Times New Roman" w:cs="Times New Roman"/>
                <w:szCs w:val="20"/>
                <w:lang w:val="et-EE"/>
              </w:rPr>
              <w:t xml:space="preserve">1 </w:t>
            </w:r>
            <w:r w:rsidR="00D92C9A" w:rsidRPr="00532C47">
              <w:rPr>
                <w:rFonts w:ascii="Times New Roman" w:hAnsi="Times New Roman" w:cs="Times New Roman"/>
                <w:szCs w:val="20"/>
                <w:lang w:val="et-EE"/>
              </w:rPr>
              <w:t>Suuõõne kandidiaas, orofarüngeaalne kandidiaas.</w:t>
            </w:r>
          </w:p>
          <w:p w14:paraId="410DBCB9" w14:textId="3BE4215E" w:rsidR="000D41F7" w:rsidRPr="00532C47" w:rsidRDefault="00D92C9A" w:rsidP="00DA6B89">
            <w:pPr>
              <w:pStyle w:val="Table"/>
              <w:keepLines w:val="0"/>
              <w:spacing w:before="0" w:after="0"/>
              <w:ind w:left="164" w:hanging="164"/>
              <w:rPr>
                <w:rFonts w:ascii="Times New Roman" w:hAnsi="Times New Roman" w:cs="Times New Roman"/>
                <w:szCs w:val="20"/>
                <w:lang w:val="et-EE"/>
              </w:rPr>
            </w:pPr>
            <w:r w:rsidRPr="00532C47">
              <w:rPr>
                <w:rFonts w:ascii="Times New Roman" w:hAnsi="Times New Roman" w:cs="Times New Roman"/>
                <w:szCs w:val="20"/>
                <w:lang w:val="et-EE"/>
              </w:rPr>
              <w:t>2 Asümptomaatiline bakteriuuria, bakteriuuria, tsüstiit, uretriit, kuseteede infektsioon, kuseteede viirusinfektsioon.</w:t>
            </w:r>
          </w:p>
          <w:p w14:paraId="470DDF58" w14:textId="286E7280" w:rsidR="000D41F7" w:rsidRPr="00532C47" w:rsidRDefault="008C311C" w:rsidP="00251B78">
            <w:pPr>
              <w:pStyle w:val="Table"/>
              <w:keepLines w:val="0"/>
              <w:spacing w:before="0" w:after="0"/>
              <w:rPr>
                <w:rFonts w:ascii="Times New Roman" w:hAnsi="Times New Roman" w:cs="Times New Roman"/>
                <w:szCs w:val="20"/>
                <w:lang w:val="et-EE"/>
              </w:rPr>
            </w:pPr>
            <w:r w:rsidRPr="00532C47">
              <w:rPr>
                <w:rFonts w:ascii="Times New Roman" w:hAnsi="Times New Roman" w:cs="Times New Roman"/>
                <w:szCs w:val="20"/>
                <w:lang w:val="et-EE"/>
              </w:rPr>
              <w:t>3 Ravimlööve, ravimülitundlikkus, ülitu</w:t>
            </w:r>
            <w:r w:rsidR="0097770D" w:rsidRPr="00532C47">
              <w:rPr>
                <w:rFonts w:ascii="Times New Roman" w:hAnsi="Times New Roman" w:cs="Times New Roman"/>
                <w:szCs w:val="20"/>
                <w:lang w:val="et-EE"/>
              </w:rPr>
              <w:t>nd</w:t>
            </w:r>
            <w:r w:rsidRPr="00532C47">
              <w:rPr>
                <w:rFonts w:ascii="Times New Roman" w:hAnsi="Times New Roman" w:cs="Times New Roman"/>
                <w:szCs w:val="20"/>
                <w:lang w:val="et-EE"/>
              </w:rPr>
              <w:t>likkus, lööve, sügelev lööve, urtikaaria.</w:t>
            </w:r>
          </w:p>
          <w:p w14:paraId="64FB6018" w14:textId="7DF87AB7" w:rsidR="008C311C" w:rsidRPr="00532C47" w:rsidRDefault="0097770D" w:rsidP="00251B78">
            <w:pPr>
              <w:pStyle w:val="Table"/>
              <w:keepLines w:val="0"/>
              <w:spacing w:before="0" w:after="0"/>
              <w:rPr>
                <w:rFonts w:ascii="Times New Roman" w:hAnsi="Times New Roman" w:cs="Times New Roman"/>
                <w:szCs w:val="20"/>
                <w:lang w:val="et-EE"/>
              </w:rPr>
            </w:pPr>
            <w:r w:rsidRPr="00532C47">
              <w:rPr>
                <w:rFonts w:ascii="Times New Roman" w:hAnsi="Times New Roman" w:cs="Times New Roman"/>
                <w:szCs w:val="20"/>
                <w:lang w:val="et-EE"/>
              </w:rPr>
              <w:t>4 Vere glükoosisisalduse suurenemine, hüperglükeemia.</w:t>
            </w:r>
          </w:p>
          <w:p w14:paraId="4088A79B" w14:textId="2BEAD99A" w:rsidR="0097770D" w:rsidRPr="00532C47" w:rsidRDefault="0097770D" w:rsidP="00251B78">
            <w:pPr>
              <w:pStyle w:val="Table"/>
              <w:keepLines w:val="0"/>
              <w:spacing w:before="0" w:after="0"/>
              <w:rPr>
                <w:rFonts w:ascii="Times New Roman" w:hAnsi="Times New Roman" w:cs="Times New Roman"/>
                <w:szCs w:val="20"/>
                <w:lang w:val="et-EE"/>
              </w:rPr>
            </w:pPr>
            <w:r w:rsidRPr="00532C47">
              <w:rPr>
                <w:rFonts w:ascii="Times New Roman" w:hAnsi="Times New Roman" w:cs="Times New Roman"/>
                <w:szCs w:val="20"/>
                <w:lang w:val="et-EE"/>
              </w:rPr>
              <w:t>5 Peavalu, pingepeavalu.</w:t>
            </w:r>
          </w:p>
          <w:p w14:paraId="596B78D7" w14:textId="09326869" w:rsidR="000D41F7" w:rsidRPr="00532C47" w:rsidRDefault="000D41F7" w:rsidP="00251B78">
            <w:pPr>
              <w:pStyle w:val="Table"/>
              <w:keepLines w:val="0"/>
              <w:spacing w:before="0" w:after="0"/>
              <w:rPr>
                <w:rFonts w:ascii="Times New Roman" w:hAnsi="Times New Roman" w:cs="Times New Roman"/>
                <w:szCs w:val="20"/>
                <w:lang w:val="et-EE"/>
              </w:rPr>
            </w:pPr>
            <w:r w:rsidRPr="00532C47">
              <w:rPr>
                <w:rFonts w:ascii="Times New Roman" w:hAnsi="Times New Roman" w:cs="Times New Roman"/>
                <w:szCs w:val="20"/>
                <w:lang w:val="et-EE"/>
              </w:rPr>
              <w:t>6 Si</w:t>
            </w:r>
            <w:r w:rsidR="0097770D" w:rsidRPr="00532C47">
              <w:rPr>
                <w:rFonts w:ascii="Times New Roman" w:hAnsi="Times New Roman" w:cs="Times New Roman"/>
                <w:szCs w:val="20"/>
                <w:lang w:val="et-EE"/>
              </w:rPr>
              <w:t>i</w:t>
            </w:r>
            <w:r w:rsidRPr="00532C47">
              <w:rPr>
                <w:rFonts w:ascii="Times New Roman" w:hAnsi="Times New Roman" w:cs="Times New Roman"/>
                <w:szCs w:val="20"/>
                <w:lang w:val="et-EE"/>
              </w:rPr>
              <w:t>nus</w:t>
            </w:r>
            <w:r w:rsidR="0097770D" w:rsidRPr="00532C47">
              <w:rPr>
                <w:rFonts w:ascii="Times New Roman" w:hAnsi="Times New Roman" w:cs="Times New Roman"/>
                <w:szCs w:val="20"/>
                <w:lang w:val="et-EE"/>
              </w:rPr>
              <w:t>tahhükardia</w:t>
            </w:r>
            <w:r w:rsidRPr="00532C47">
              <w:rPr>
                <w:rFonts w:ascii="Times New Roman" w:hAnsi="Times New Roman" w:cs="Times New Roman"/>
                <w:szCs w:val="20"/>
                <w:lang w:val="et-EE"/>
              </w:rPr>
              <w:t>, supraventri</w:t>
            </w:r>
            <w:r w:rsidR="0097770D" w:rsidRPr="00532C47">
              <w:rPr>
                <w:rFonts w:ascii="Times New Roman" w:hAnsi="Times New Roman" w:cs="Times New Roman"/>
                <w:szCs w:val="20"/>
                <w:lang w:val="et-EE"/>
              </w:rPr>
              <w:t>kulaarne</w:t>
            </w:r>
            <w:r w:rsidRPr="00532C47">
              <w:rPr>
                <w:rFonts w:ascii="Times New Roman" w:hAnsi="Times New Roman" w:cs="Times New Roman"/>
                <w:szCs w:val="20"/>
                <w:lang w:val="et-EE"/>
              </w:rPr>
              <w:t xml:space="preserve"> </w:t>
            </w:r>
            <w:r w:rsidR="0097770D" w:rsidRPr="00532C47">
              <w:rPr>
                <w:rFonts w:ascii="Times New Roman" w:hAnsi="Times New Roman" w:cs="Times New Roman"/>
                <w:szCs w:val="20"/>
                <w:lang w:val="et-EE"/>
              </w:rPr>
              <w:t>tahhükardia</w:t>
            </w:r>
            <w:r w:rsidRPr="00532C47">
              <w:rPr>
                <w:rFonts w:ascii="Times New Roman" w:hAnsi="Times New Roman" w:cs="Times New Roman"/>
                <w:szCs w:val="20"/>
                <w:lang w:val="et-EE"/>
              </w:rPr>
              <w:t xml:space="preserve">, </w:t>
            </w:r>
            <w:r w:rsidR="0097770D" w:rsidRPr="00532C47">
              <w:rPr>
                <w:rFonts w:ascii="Times New Roman" w:hAnsi="Times New Roman" w:cs="Times New Roman"/>
                <w:szCs w:val="20"/>
                <w:lang w:val="et-EE"/>
              </w:rPr>
              <w:t>tahhükardia</w:t>
            </w:r>
            <w:r w:rsidRPr="00532C47">
              <w:rPr>
                <w:rFonts w:ascii="Times New Roman" w:hAnsi="Times New Roman" w:cs="Times New Roman"/>
                <w:szCs w:val="20"/>
                <w:lang w:val="et-EE"/>
              </w:rPr>
              <w:t>.</w:t>
            </w:r>
          </w:p>
          <w:p w14:paraId="0B07B8A2" w14:textId="0DDBBAA9" w:rsidR="000D41F7" w:rsidRPr="00532C47" w:rsidRDefault="000D41F7" w:rsidP="00251B78">
            <w:pPr>
              <w:pStyle w:val="Table"/>
              <w:keepLines w:val="0"/>
              <w:spacing w:before="0" w:after="0"/>
              <w:rPr>
                <w:rFonts w:ascii="Times New Roman" w:hAnsi="Times New Roman" w:cs="Times New Roman"/>
                <w:szCs w:val="20"/>
                <w:lang w:val="et-EE"/>
              </w:rPr>
            </w:pPr>
            <w:r w:rsidRPr="00532C47">
              <w:rPr>
                <w:rFonts w:ascii="Times New Roman" w:hAnsi="Times New Roman" w:cs="Times New Roman"/>
                <w:szCs w:val="20"/>
                <w:lang w:val="et-EE"/>
              </w:rPr>
              <w:t>7 Od</w:t>
            </w:r>
            <w:r w:rsidR="0056104B" w:rsidRPr="00532C47">
              <w:rPr>
                <w:rFonts w:ascii="Times New Roman" w:hAnsi="Times New Roman" w:cs="Times New Roman"/>
                <w:szCs w:val="20"/>
                <w:lang w:val="et-EE"/>
              </w:rPr>
              <w:t>ünofaagia</w:t>
            </w:r>
            <w:r w:rsidRPr="00532C47">
              <w:rPr>
                <w:rFonts w:ascii="Times New Roman" w:hAnsi="Times New Roman" w:cs="Times New Roman"/>
                <w:szCs w:val="20"/>
                <w:lang w:val="et-EE"/>
              </w:rPr>
              <w:t xml:space="preserve">, </w:t>
            </w:r>
            <w:r w:rsidR="0056104B" w:rsidRPr="00532C47">
              <w:rPr>
                <w:rFonts w:ascii="Times New Roman" w:hAnsi="Times New Roman" w:cs="Times New Roman"/>
                <w:szCs w:val="20"/>
                <w:lang w:val="et-EE"/>
              </w:rPr>
              <w:t>orofarüngeaalne ebamugavus</w:t>
            </w:r>
            <w:r w:rsidRPr="00532C47">
              <w:rPr>
                <w:rFonts w:ascii="Times New Roman" w:hAnsi="Times New Roman" w:cs="Times New Roman"/>
                <w:szCs w:val="20"/>
                <w:lang w:val="et-EE"/>
              </w:rPr>
              <w:t xml:space="preserve">, </w:t>
            </w:r>
            <w:r w:rsidR="0056104B" w:rsidRPr="00532C47">
              <w:rPr>
                <w:rFonts w:ascii="Times New Roman" w:hAnsi="Times New Roman" w:cs="Times New Roman"/>
                <w:szCs w:val="20"/>
                <w:lang w:val="et-EE"/>
              </w:rPr>
              <w:t>orofarüngeaalne valu</w:t>
            </w:r>
            <w:r w:rsidRPr="00532C47">
              <w:rPr>
                <w:rFonts w:ascii="Times New Roman" w:hAnsi="Times New Roman" w:cs="Times New Roman"/>
                <w:szCs w:val="20"/>
                <w:lang w:val="et-EE"/>
              </w:rPr>
              <w:t xml:space="preserve">, </w:t>
            </w:r>
            <w:r w:rsidR="0056104B" w:rsidRPr="00532C47">
              <w:rPr>
                <w:rFonts w:ascii="Times New Roman" w:hAnsi="Times New Roman" w:cs="Times New Roman"/>
                <w:szCs w:val="20"/>
                <w:lang w:val="et-EE"/>
              </w:rPr>
              <w:t>kurguärritus</w:t>
            </w:r>
            <w:r w:rsidRPr="00532C47">
              <w:rPr>
                <w:rFonts w:ascii="Times New Roman" w:hAnsi="Times New Roman" w:cs="Times New Roman"/>
                <w:szCs w:val="20"/>
                <w:lang w:val="et-EE"/>
              </w:rPr>
              <w:t>.</w:t>
            </w:r>
          </w:p>
          <w:p w14:paraId="4242E13D" w14:textId="3A346DE2" w:rsidR="000D41F7" w:rsidRPr="00532C47" w:rsidRDefault="000D41F7" w:rsidP="00251B78">
            <w:pPr>
              <w:pStyle w:val="Table"/>
              <w:keepLines w:val="0"/>
              <w:spacing w:before="0" w:after="0"/>
              <w:rPr>
                <w:rFonts w:ascii="Times New Roman" w:hAnsi="Times New Roman" w:cs="Times New Roman"/>
                <w:szCs w:val="20"/>
                <w:lang w:val="et-EE"/>
              </w:rPr>
            </w:pPr>
            <w:r w:rsidRPr="00532C47">
              <w:rPr>
                <w:rFonts w:ascii="Times New Roman" w:hAnsi="Times New Roman" w:cs="Times New Roman"/>
                <w:szCs w:val="20"/>
                <w:lang w:val="et-EE"/>
              </w:rPr>
              <w:t xml:space="preserve">8 </w:t>
            </w:r>
            <w:r w:rsidR="0056104B" w:rsidRPr="00532C47">
              <w:rPr>
                <w:rFonts w:ascii="Times New Roman" w:hAnsi="Times New Roman" w:cs="Times New Roman"/>
                <w:szCs w:val="20"/>
                <w:lang w:val="et-EE"/>
              </w:rPr>
              <w:t>Krooniline</w:t>
            </w:r>
            <w:r w:rsidRPr="00532C47">
              <w:rPr>
                <w:rFonts w:ascii="Times New Roman" w:hAnsi="Times New Roman" w:cs="Times New Roman"/>
                <w:szCs w:val="20"/>
                <w:lang w:val="et-EE"/>
              </w:rPr>
              <w:t xml:space="preserve"> gastri</w:t>
            </w:r>
            <w:r w:rsidR="0056104B" w:rsidRPr="00532C47">
              <w:rPr>
                <w:rFonts w:ascii="Times New Roman" w:hAnsi="Times New Roman" w:cs="Times New Roman"/>
                <w:szCs w:val="20"/>
                <w:lang w:val="et-EE"/>
              </w:rPr>
              <w:t>it</w:t>
            </w:r>
            <w:r w:rsidRPr="00532C47">
              <w:rPr>
                <w:rFonts w:ascii="Times New Roman" w:hAnsi="Times New Roman" w:cs="Times New Roman"/>
                <w:szCs w:val="20"/>
                <w:lang w:val="et-EE"/>
              </w:rPr>
              <w:t>, enteri</w:t>
            </w:r>
            <w:r w:rsidR="0056104B" w:rsidRPr="00532C47">
              <w:rPr>
                <w:rFonts w:ascii="Times New Roman" w:hAnsi="Times New Roman" w:cs="Times New Roman"/>
                <w:szCs w:val="20"/>
                <w:lang w:val="et-EE"/>
              </w:rPr>
              <w:t>it</w:t>
            </w:r>
            <w:r w:rsidRPr="00532C47">
              <w:rPr>
                <w:rFonts w:ascii="Times New Roman" w:hAnsi="Times New Roman" w:cs="Times New Roman"/>
                <w:szCs w:val="20"/>
                <w:lang w:val="et-EE"/>
              </w:rPr>
              <w:t>, gastri</w:t>
            </w:r>
            <w:r w:rsidR="0056104B" w:rsidRPr="00532C47">
              <w:rPr>
                <w:rFonts w:ascii="Times New Roman" w:hAnsi="Times New Roman" w:cs="Times New Roman"/>
                <w:szCs w:val="20"/>
                <w:lang w:val="et-EE"/>
              </w:rPr>
              <w:t>it</w:t>
            </w:r>
            <w:r w:rsidRPr="00532C47">
              <w:rPr>
                <w:rFonts w:ascii="Times New Roman" w:hAnsi="Times New Roman" w:cs="Times New Roman"/>
                <w:szCs w:val="20"/>
                <w:lang w:val="et-EE"/>
              </w:rPr>
              <w:t>, gastroenteri</w:t>
            </w:r>
            <w:r w:rsidR="0056104B" w:rsidRPr="00532C47">
              <w:rPr>
                <w:rFonts w:ascii="Times New Roman" w:hAnsi="Times New Roman" w:cs="Times New Roman"/>
                <w:szCs w:val="20"/>
                <w:lang w:val="et-EE"/>
              </w:rPr>
              <w:t>it</w:t>
            </w:r>
            <w:r w:rsidRPr="00532C47">
              <w:rPr>
                <w:rFonts w:ascii="Times New Roman" w:hAnsi="Times New Roman" w:cs="Times New Roman"/>
                <w:szCs w:val="20"/>
                <w:lang w:val="et-EE"/>
              </w:rPr>
              <w:t xml:space="preserve">, </w:t>
            </w:r>
            <w:r w:rsidR="0056104B" w:rsidRPr="00532C47">
              <w:rPr>
                <w:rFonts w:ascii="Times New Roman" w:hAnsi="Times New Roman" w:cs="Times New Roman"/>
                <w:szCs w:val="20"/>
                <w:lang w:val="et-EE"/>
              </w:rPr>
              <w:t>seedetrakti põletik.</w:t>
            </w:r>
          </w:p>
          <w:p w14:paraId="1AC7B874" w14:textId="4E1589C8" w:rsidR="000D41F7" w:rsidRPr="00532C47" w:rsidRDefault="000D41F7" w:rsidP="00251B78">
            <w:pPr>
              <w:pStyle w:val="Table"/>
              <w:keepLines w:val="0"/>
              <w:spacing w:before="0" w:after="0"/>
              <w:rPr>
                <w:rFonts w:ascii="Times New Roman" w:hAnsi="Times New Roman" w:cs="Times New Roman"/>
                <w:szCs w:val="20"/>
                <w:lang w:val="et-EE"/>
              </w:rPr>
            </w:pPr>
            <w:r w:rsidRPr="00532C47">
              <w:rPr>
                <w:rFonts w:ascii="Times New Roman" w:hAnsi="Times New Roman" w:cs="Times New Roman"/>
                <w:szCs w:val="20"/>
                <w:lang w:val="et-EE"/>
              </w:rPr>
              <w:t xml:space="preserve">9 </w:t>
            </w:r>
            <w:r w:rsidR="0056104B" w:rsidRPr="00532C47">
              <w:rPr>
                <w:rFonts w:ascii="Times New Roman" w:hAnsi="Times New Roman" w:cs="Times New Roman"/>
                <w:szCs w:val="20"/>
                <w:lang w:val="et-EE"/>
              </w:rPr>
              <w:t>Suukuivus</w:t>
            </w:r>
            <w:r w:rsidRPr="00532C47">
              <w:rPr>
                <w:rFonts w:ascii="Times New Roman" w:hAnsi="Times New Roman" w:cs="Times New Roman"/>
                <w:szCs w:val="20"/>
                <w:lang w:val="et-EE"/>
              </w:rPr>
              <w:t xml:space="preserve">, </w:t>
            </w:r>
            <w:r w:rsidR="0056104B" w:rsidRPr="00532C47">
              <w:rPr>
                <w:rFonts w:ascii="Times New Roman" w:hAnsi="Times New Roman" w:cs="Times New Roman"/>
                <w:szCs w:val="20"/>
                <w:lang w:val="et-EE"/>
              </w:rPr>
              <w:t>kurgu kuivus</w:t>
            </w:r>
            <w:r w:rsidRPr="00532C47">
              <w:rPr>
                <w:rFonts w:ascii="Times New Roman" w:hAnsi="Times New Roman" w:cs="Times New Roman"/>
                <w:szCs w:val="20"/>
                <w:lang w:val="et-EE"/>
              </w:rPr>
              <w:t>.</w:t>
            </w:r>
          </w:p>
          <w:p w14:paraId="7AFC0511" w14:textId="492C40D8" w:rsidR="000D41F7" w:rsidRPr="00532C47" w:rsidRDefault="000D41F7" w:rsidP="00251B78">
            <w:pPr>
              <w:pStyle w:val="Table"/>
              <w:keepLines w:val="0"/>
              <w:spacing w:before="0" w:after="0"/>
              <w:rPr>
                <w:rFonts w:ascii="Times New Roman" w:hAnsi="Times New Roman" w:cs="Times New Roman"/>
                <w:szCs w:val="20"/>
                <w:lang w:val="et-EE"/>
              </w:rPr>
            </w:pPr>
            <w:r w:rsidRPr="00532C47">
              <w:rPr>
                <w:rFonts w:ascii="Times New Roman" w:hAnsi="Times New Roman" w:cs="Times New Roman"/>
                <w:szCs w:val="20"/>
                <w:lang w:val="et-EE"/>
              </w:rPr>
              <w:t xml:space="preserve">10 </w:t>
            </w:r>
            <w:r w:rsidR="0097770D" w:rsidRPr="00532C47">
              <w:rPr>
                <w:rFonts w:ascii="Times New Roman" w:hAnsi="Times New Roman" w:cs="Times New Roman"/>
                <w:szCs w:val="20"/>
                <w:lang w:val="et-EE"/>
              </w:rPr>
              <w:t>Ravimlööve</w:t>
            </w:r>
            <w:r w:rsidRPr="00532C47">
              <w:rPr>
                <w:rFonts w:ascii="Times New Roman" w:hAnsi="Times New Roman" w:cs="Times New Roman"/>
                <w:szCs w:val="20"/>
                <w:lang w:val="et-EE"/>
              </w:rPr>
              <w:t xml:space="preserve">, </w:t>
            </w:r>
            <w:r w:rsidR="0097770D" w:rsidRPr="00532C47">
              <w:rPr>
                <w:rFonts w:ascii="Times New Roman" w:hAnsi="Times New Roman" w:cs="Times New Roman"/>
                <w:szCs w:val="20"/>
                <w:lang w:val="et-EE"/>
              </w:rPr>
              <w:t>lööve</w:t>
            </w:r>
            <w:r w:rsidRPr="00532C47">
              <w:rPr>
                <w:rFonts w:ascii="Times New Roman" w:hAnsi="Times New Roman" w:cs="Times New Roman"/>
                <w:szCs w:val="20"/>
                <w:lang w:val="et-EE"/>
              </w:rPr>
              <w:t xml:space="preserve">, </w:t>
            </w:r>
            <w:r w:rsidR="0097770D" w:rsidRPr="00532C47">
              <w:rPr>
                <w:rFonts w:ascii="Times New Roman" w:hAnsi="Times New Roman" w:cs="Times New Roman"/>
                <w:szCs w:val="20"/>
                <w:lang w:val="et-EE"/>
              </w:rPr>
              <w:t>papuloosne lööve</w:t>
            </w:r>
            <w:r w:rsidRPr="00532C47">
              <w:rPr>
                <w:rFonts w:ascii="Times New Roman" w:hAnsi="Times New Roman" w:cs="Times New Roman"/>
                <w:szCs w:val="20"/>
                <w:lang w:val="et-EE"/>
              </w:rPr>
              <w:t xml:space="preserve">, </w:t>
            </w:r>
            <w:r w:rsidR="0097770D" w:rsidRPr="00532C47">
              <w:rPr>
                <w:rFonts w:ascii="Times New Roman" w:hAnsi="Times New Roman" w:cs="Times New Roman"/>
                <w:szCs w:val="20"/>
                <w:lang w:val="et-EE"/>
              </w:rPr>
              <w:t>sügelev lööve</w:t>
            </w:r>
            <w:r w:rsidRPr="00532C47">
              <w:rPr>
                <w:rFonts w:ascii="Times New Roman" w:hAnsi="Times New Roman" w:cs="Times New Roman"/>
                <w:szCs w:val="20"/>
                <w:lang w:val="et-EE"/>
              </w:rPr>
              <w:t>.</w:t>
            </w:r>
          </w:p>
          <w:p w14:paraId="315B4F98" w14:textId="6DA96ECA" w:rsidR="000D41F7" w:rsidRPr="00532C47" w:rsidRDefault="000D41F7" w:rsidP="00251B78">
            <w:pPr>
              <w:pStyle w:val="Table"/>
              <w:keepLines w:val="0"/>
              <w:spacing w:before="0" w:after="0"/>
              <w:rPr>
                <w:rFonts w:ascii="Times New Roman" w:hAnsi="Times New Roman" w:cs="Times New Roman"/>
                <w:szCs w:val="20"/>
                <w:lang w:val="et-EE"/>
              </w:rPr>
            </w:pPr>
            <w:r w:rsidRPr="00532C47">
              <w:rPr>
                <w:rFonts w:ascii="Times New Roman" w:hAnsi="Times New Roman" w:cs="Times New Roman"/>
                <w:szCs w:val="20"/>
                <w:lang w:val="et-EE"/>
              </w:rPr>
              <w:t xml:space="preserve">11 </w:t>
            </w:r>
            <w:r w:rsidR="0056104B" w:rsidRPr="00532C47">
              <w:rPr>
                <w:rFonts w:ascii="Times New Roman" w:hAnsi="Times New Roman" w:cs="Times New Roman"/>
                <w:szCs w:val="20"/>
                <w:lang w:val="et-EE"/>
              </w:rPr>
              <w:t>Silmade sügelus</w:t>
            </w:r>
            <w:r w:rsidRPr="00532C47">
              <w:rPr>
                <w:rFonts w:ascii="Times New Roman" w:hAnsi="Times New Roman" w:cs="Times New Roman"/>
                <w:szCs w:val="20"/>
                <w:lang w:val="et-EE"/>
              </w:rPr>
              <w:t xml:space="preserve">, </w:t>
            </w:r>
            <w:r w:rsidR="0056104B" w:rsidRPr="00532C47">
              <w:rPr>
                <w:rFonts w:ascii="Times New Roman" w:hAnsi="Times New Roman" w:cs="Times New Roman"/>
                <w:szCs w:val="20"/>
                <w:lang w:val="et-EE"/>
              </w:rPr>
              <w:t>sügelus</w:t>
            </w:r>
            <w:r w:rsidRPr="00532C47">
              <w:rPr>
                <w:rFonts w:ascii="Times New Roman" w:hAnsi="Times New Roman" w:cs="Times New Roman"/>
                <w:szCs w:val="20"/>
                <w:lang w:val="et-EE"/>
              </w:rPr>
              <w:t xml:space="preserve">, </w:t>
            </w:r>
            <w:r w:rsidR="0056104B" w:rsidRPr="00532C47">
              <w:rPr>
                <w:rFonts w:ascii="Times New Roman" w:hAnsi="Times New Roman" w:cs="Times New Roman"/>
                <w:szCs w:val="20"/>
                <w:lang w:val="et-EE"/>
              </w:rPr>
              <w:t>genitaalide sügelus</w:t>
            </w:r>
            <w:r w:rsidRPr="00532C47">
              <w:rPr>
                <w:rFonts w:ascii="Times New Roman" w:hAnsi="Times New Roman" w:cs="Times New Roman"/>
                <w:szCs w:val="20"/>
                <w:lang w:val="et-EE"/>
              </w:rPr>
              <w:t>.</w:t>
            </w:r>
          </w:p>
          <w:p w14:paraId="4A14CCD6" w14:textId="0F3F5E54" w:rsidR="00493BED" w:rsidRPr="00532C47" w:rsidRDefault="000D41F7" w:rsidP="00251B78">
            <w:pPr>
              <w:pStyle w:val="Table"/>
              <w:keepLines w:val="0"/>
              <w:tabs>
                <w:tab w:val="clear" w:pos="284"/>
              </w:tabs>
              <w:spacing w:before="0" w:after="0"/>
              <w:ind w:left="567" w:hanging="567"/>
              <w:rPr>
                <w:rFonts w:ascii="Times New Roman" w:hAnsi="Times New Roman" w:cs="Times New Roman"/>
                <w:color w:val="000000"/>
                <w:szCs w:val="20"/>
                <w:shd w:val="clear" w:color="auto" w:fill="FFFFFF"/>
                <w:lang w:val="et-EE"/>
              </w:rPr>
            </w:pPr>
            <w:r w:rsidRPr="00532C47">
              <w:rPr>
                <w:rFonts w:ascii="Times New Roman" w:hAnsi="Times New Roman" w:cs="Times New Roman"/>
                <w:szCs w:val="20"/>
                <w:lang w:val="et-EE"/>
              </w:rPr>
              <w:t xml:space="preserve">12 </w:t>
            </w:r>
            <w:r w:rsidR="0056104B" w:rsidRPr="00532C47">
              <w:rPr>
                <w:rFonts w:ascii="Times New Roman" w:hAnsi="Times New Roman" w:cs="Times New Roman"/>
                <w:szCs w:val="20"/>
                <w:lang w:val="et-EE"/>
              </w:rPr>
              <w:t>Seljavalu</w:t>
            </w:r>
            <w:r w:rsidRPr="00532C47">
              <w:rPr>
                <w:rFonts w:ascii="Times New Roman" w:hAnsi="Times New Roman" w:cs="Times New Roman"/>
                <w:szCs w:val="20"/>
                <w:lang w:val="et-EE"/>
              </w:rPr>
              <w:t xml:space="preserve">, </w:t>
            </w:r>
            <w:r w:rsidR="0056104B" w:rsidRPr="00532C47">
              <w:rPr>
                <w:rFonts w:ascii="Times New Roman" w:hAnsi="Times New Roman" w:cs="Times New Roman"/>
                <w:szCs w:val="20"/>
                <w:lang w:val="et-EE"/>
              </w:rPr>
              <w:t>muskuloskeletaalne rindkerevalu</w:t>
            </w:r>
            <w:r w:rsidRPr="00532C47">
              <w:rPr>
                <w:rFonts w:ascii="Times New Roman" w:hAnsi="Times New Roman" w:cs="Times New Roman"/>
                <w:szCs w:val="20"/>
                <w:lang w:val="et-EE"/>
              </w:rPr>
              <w:t xml:space="preserve">, </w:t>
            </w:r>
            <w:r w:rsidR="0056104B" w:rsidRPr="00532C47">
              <w:rPr>
                <w:rFonts w:ascii="Times New Roman" w:hAnsi="Times New Roman" w:cs="Times New Roman"/>
                <w:szCs w:val="20"/>
                <w:lang w:val="et-EE"/>
              </w:rPr>
              <w:t>muskuloskeletaalne valu</w:t>
            </w:r>
            <w:r w:rsidRPr="00532C47">
              <w:rPr>
                <w:rFonts w:ascii="Times New Roman" w:hAnsi="Times New Roman" w:cs="Times New Roman"/>
                <w:szCs w:val="20"/>
                <w:lang w:val="et-EE"/>
              </w:rPr>
              <w:t xml:space="preserve">, </w:t>
            </w:r>
            <w:r w:rsidR="0056104B" w:rsidRPr="00532C47">
              <w:rPr>
                <w:rFonts w:ascii="Times New Roman" w:hAnsi="Times New Roman" w:cs="Times New Roman"/>
                <w:szCs w:val="20"/>
                <w:lang w:val="et-EE"/>
              </w:rPr>
              <w:t>müalgia</w:t>
            </w:r>
            <w:r w:rsidRPr="00532C47">
              <w:rPr>
                <w:rFonts w:ascii="Times New Roman" w:hAnsi="Times New Roman" w:cs="Times New Roman"/>
                <w:szCs w:val="20"/>
                <w:lang w:val="et-EE"/>
              </w:rPr>
              <w:t xml:space="preserve">, </w:t>
            </w:r>
            <w:r w:rsidR="0056104B" w:rsidRPr="00532C47">
              <w:rPr>
                <w:rFonts w:ascii="Times New Roman" w:hAnsi="Times New Roman" w:cs="Times New Roman"/>
                <w:szCs w:val="20"/>
                <w:lang w:val="et-EE"/>
              </w:rPr>
              <w:t>kaelavalu</w:t>
            </w:r>
            <w:r w:rsidRPr="00532C47">
              <w:rPr>
                <w:rFonts w:ascii="Times New Roman" w:hAnsi="Times New Roman" w:cs="Times New Roman"/>
                <w:szCs w:val="20"/>
                <w:lang w:val="et-EE"/>
              </w:rPr>
              <w:t>.</w:t>
            </w:r>
          </w:p>
        </w:tc>
      </w:tr>
    </w:tbl>
    <w:p w14:paraId="603DBA2B" w14:textId="40F84E36" w:rsidR="00F30116" w:rsidRPr="00532C47" w:rsidRDefault="00F30116" w:rsidP="00251B78">
      <w:pPr>
        <w:pStyle w:val="Text"/>
        <w:spacing w:before="0"/>
        <w:jc w:val="left"/>
        <w:rPr>
          <w:sz w:val="22"/>
          <w:szCs w:val="22"/>
          <w:lang w:val="et-EE"/>
        </w:rPr>
      </w:pPr>
    </w:p>
    <w:p w14:paraId="138F2EBA" w14:textId="4C839216" w:rsidR="006777BA" w:rsidRPr="00532C47" w:rsidRDefault="006777BA" w:rsidP="00251B78">
      <w:pPr>
        <w:keepNext/>
        <w:autoSpaceDE w:val="0"/>
        <w:autoSpaceDN w:val="0"/>
        <w:adjustRightInd w:val="0"/>
        <w:spacing w:line="240" w:lineRule="auto"/>
        <w:rPr>
          <w:lang w:val="et-EE"/>
        </w:rPr>
      </w:pPr>
      <w:bookmarkStart w:id="10" w:name="_Hlk30176721"/>
      <w:r w:rsidRPr="00532C47">
        <w:rPr>
          <w:u w:val="single"/>
          <w:lang w:val="et-EE"/>
        </w:rPr>
        <w:t>Võimalikest kõrvaltoimetest teatamine</w:t>
      </w:r>
    </w:p>
    <w:p w14:paraId="6E8844CF" w14:textId="77777777" w:rsidR="006777BA" w:rsidRPr="00532C47" w:rsidRDefault="006777BA" w:rsidP="00251B78">
      <w:pPr>
        <w:keepNext/>
        <w:autoSpaceDE w:val="0"/>
        <w:autoSpaceDN w:val="0"/>
        <w:adjustRightInd w:val="0"/>
        <w:spacing w:line="240" w:lineRule="auto"/>
        <w:rPr>
          <w:u w:val="single"/>
          <w:lang w:val="et-EE"/>
        </w:rPr>
      </w:pPr>
    </w:p>
    <w:p w14:paraId="77005E3F" w14:textId="31F8676B" w:rsidR="006777BA" w:rsidRPr="00532C47" w:rsidRDefault="006777BA" w:rsidP="00251B78">
      <w:pPr>
        <w:autoSpaceDE w:val="0"/>
        <w:autoSpaceDN w:val="0"/>
        <w:adjustRightInd w:val="0"/>
        <w:spacing w:line="240" w:lineRule="auto"/>
        <w:rPr>
          <w:lang w:val="et-EE"/>
        </w:rPr>
      </w:pPr>
      <w:r w:rsidRPr="00532C47">
        <w:rPr>
          <w:lang w:val="et-EE"/>
        </w:rPr>
        <w:t xml:space="preserve">Ravimi võimalikest kõrvaltoimetest on oluline teatada ka pärast ravimi müügiloa väljastamist. See võimaldab jätkuvalt hinnata ravimi kasu/riski suhet. Tervishoiutöötajatel palutakse kõigist võimalikest kõrvaltoimetest teatada </w:t>
      </w:r>
      <w:r w:rsidRPr="00016E02">
        <w:rPr>
          <w:shd w:val="pct15" w:color="auto" w:fill="auto"/>
          <w:lang w:val="et-EE"/>
        </w:rPr>
        <w:t>riikliku teavitamissüsteemi (vt</w:t>
      </w:r>
      <w:r w:rsidR="00093A89" w:rsidRPr="00016E02">
        <w:rPr>
          <w:rStyle w:val="Hyperlink"/>
          <w:shd w:val="pct15" w:color="auto" w:fill="auto"/>
          <w:lang w:val="et-EE"/>
        </w:rPr>
        <w:t xml:space="preserve"> </w:t>
      </w:r>
      <w:hyperlink r:id="rId10" w:history="1">
        <w:r w:rsidR="00093A89" w:rsidRPr="00DA6B89">
          <w:rPr>
            <w:color w:val="0000FF"/>
            <w:u w:val="single"/>
            <w:shd w:val="pct15" w:color="auto" w:fill="auto"/>
            <w:lang w:val="et-EE" w:eastAsia="et-EE" w:bidi="et-EE"/>
          </w:rPr>
          <w:t>V lisa</w:t>
        </w:r>
      </w:hyperlink>
      <w:r w:rsidRPr="00016E02">
        <w:rPr>
          <w:shd w:val="pct15" w:color="auto" w:fill="auto"/>
          <w:lang w:val="et-EE"/>
        </w:rPr>
        <w:t>)</w:t>
      </w:r>
      <w:r w:rsidRPr="00532C47">
        <w:rPr>
          <w:lang w:val="et-EE"/>
        </w:rPr>
        <w:t xml:space="preserve"> kaudu.</w:t>
      </w:r>
    </w:p>
    <w:bookmarkEnd w:id="10"/>
    <w:p w14:paraId="12E92294" w14:textId="77777777" w:rsidR="00B84FD6" w:rsidRPr="00532C47" w:rsidRDefault="00B84FD6" w:rsidP="00251B78">
      <w:pPr>
        <w:tabs>
          <w:tab w:val="clear" w:pos="567"/>
        </w:tabs>
        <w:autoSpaceDE w:val="0"/>
        <w:autoSpaceDN w:val="0"/>
        <w:adjustRightInd w:val="0"/>
        <w:spacing w:line="240" w:lineRule="auto"/>
        <w:rPr>
          <w:szCs w:val="22"/>
          <w:lang w:val="et-EE"/>
        </w:rPr>
      </w:pPr>
    </w:p>
    <w:p w14:paraId="14E030D4" w14:textId="11E47BA9" w:rsidR="00B84FD6" w:rsidRPr="00532C47" w:rsidRDefault="00914C40" w:rsidP="00251B78">
      <w:pPr>
        <w:keepNext/>
        <w:tabs>
          <w:tab w:val="clear" w:pos="567"/>
        </w:tabs>
        <w:spacing w:line="240" w:lineRule="auto"/>
        <w:ind w:left="567" w:hanging="567"/>
        <w:rPr>
          <w:szCs w:val="22"/>
          <w:lang w:val="et-EE"/>
        </w:rPr>
      </w:pPr>
      <w:r w:rsidRPr="00532C47">
        <w:rPr>
          <w:b/>
          <w:szCs w:val="22"/>
          <w:lang w:val="et-EE"/>
        </w:rPr>
        <w:t>4.9</w:t>
      </w:r>
      <w:r w:rsidRPr="00532C47">
        <w:rPr>
          <w:b/>
          <w:szCs w:val="22"/>
          <w:lang w:val="et-EE"/>
        </w:rPr>
        <w:tab/>
      </w:r>
      <w:r w:rsidR="006777BA" w:rsidRPr="00532C47">
        <w:rPr>
          <w:b/>
          <w:szCs w:val="22"/>
          <w:lang w:val="et-EE"/>
        </w:rPr>
        <w:t>Üleannustamine</w:t>
      </w:r>
    </w:p>
    <w:p w14:paraId="77BDFD2B" w14:textId="77777777" w:rsidR="00B84FD6" w:rsidRPr="00532C47" w:rsidRDefault="00B84FD6" w:rsidP="00251B78">
      <w:pPr>
        <w:keepNext/>
        <w:tabs>
          <w:tab w:val="clear" w:pos="567"/>
        </w:tabs>
        <w:autoSpaceDE w:val="0"/>
        <w:autoSpaceDN w:val="0"/>
        <w:adjustRightInd w:val="0"/>
        <w:spacing w:line="240" w:lineRule="auto"/>
        <w:rPr>
          <w:szCs w:val="22"/>
          <w:lang w:val="et-EE"/>
        </w:rPr>
      </w:pPr>
    </w:p>
    <w:p w14:paraId="7C7757A8" w14:textId="6633F1B4" w:rsidR="0056104B" w:rsidRPr="00532C47" w:rsidRDefault="0056104B" w:rsidP="00251B78">
      <w:pPr>
        <w:tabs>
          <w:tab w:val="clear" w:pos="567"/>
        </w:tabs>
        <w:spacing w:line="240" w:lineRule="auto"/>
        <w:rPr>
          <w:szCs w:val="22"/>
          <w:lang w:val="et-EE"/>
        </w:rPr>
      </w:pPr>
      <w:r w:rsidRPr="00532C47">
        <w:rPr>
          <w:szCs w:val="22"/>
          <w:lang w:val="et-EE"/>
        </w:rPr>
        <w:t>Üleannustamise kahtluse korral tuleb alustada üldtoetavat ja sümptomaatilist ravi.</w:t>
      </w:r>
    </w:p>
    <w:p w14:paraId="5E8147C6" w14:textId="0688DFA0" w:rsidR="00FA0148" w:rsidRPr="00532C47" w:rsidRDefault="00FA0148" w:rsidP="00251B78">
      <w:pPr>
        <w:tabs>
          <w:tab w:val="clear" w:pos="567"/>
        </w:tabs>
        <w:spacing w:line="240" w:lineRule="auto"/>
        <w:rPr>
          <w:szCs w:val="22"/>
          <w:lang w:val="et-EE"/>
        </w:rPr>
      </w:pPr>
    </w:p>
    <w:p w14:paraId="4BF7AB21" w14:textId="31C7075A" w:rsidR="0056104B" w:rsidRPr="00532C47" w:rsidRDefault="0056104B" w:rsidP="00251B78">
      <w:pPr>
        <w:tabs>
          <w:tab w:val="clear" w:pos="567"/>
        </w:tabs>
        <w:spacing w:line="240" w:lineRule="auto"/>
        <w:rPr>
          <w:szCs w:val="22"/>
          <w:lang w:val="et-EE"/>
        </w:rPr>
      </w:pPr>
      <w:r w:rsidRPr="00532C47">
        <w:rPr>
          <w:szCs w:val="22"/>
          <w:lang w:val="et-EE"/>
        </w:rPr>
        <w:t>Üleannustamisel tekivad tõenäoliselt toimeainete</w:t>
      </w:r>
      <w:r w:rsidR="00D84A81" w:rsidRPr="00532C47">
        <w:rPr>
          <w:szCs w:val="22"/>
          <w:lang w:val="et-EE"/>
        </w:rPr>
        <w:t xml:space="preserve"> isikupärase</w:t>
      </w:r>
      <w:r w:rsidRPr="00532C47">
        <w:rPr>
          <w:szCs w:val="22"/>
          <w:lang w:val="et-EE"/>
        </w:rPr>
        <w:t xml:space="preserve"> farmakoloogilise toimega seotud sümptomid või kõrvaltoimed (nt tahhükardia, treemor, palpitatsioonid, peavalu, iiveldus, oksendamine, unisus, ventrikulaarsed arütmiad, metaboolne atsidoos, hüpokaleemia, hüperglükeemia, silmasisese rõhu tõus [</w:t>
      </w:r>
      <w:r w:rsidR="00F85255" w:rsidRPr="00532C47">
        <w:rPr>
          <w:szCs w:val="22"/>
          <w:lang w:val="et-EE"/>
        </w:rPr>
        <w:t>põhjustab valu, nä</w:t>
      </w:r>
      <w:r w:rsidR="00817233" w:rsidRPr="00532C47">
        <w:rPr>
          <w:szCs w:val="22"/>
          <w:lang w:val="et-EE"/>
        </w:rPr>
        <w:t>g</w:t>
      </w:r>
      <w:r w:rsidR="00F85255" w:rsidRPr="00532C47">
        <w:rPr>
          <w:szCs w:val="22"/>
          <w:lang w:val="et-EE"/>
        </w:rPr>
        <w:t>emishäireid või silma punetust</w:t>
      </w:r>
      <w:r w:rsidR="00071F03" w:rsidRPr="00532C47">
        <w:rPr>
          <w:szCs w:val="22"/>
          <w:lang w:val="et-EE"/>
        </w:rPr>
        <w:t>]</w:t>
      </w:r>
      <w:r w:rsidR="00F85255" w:rsidRPr="00532C47">
        <w:rPr>
          <w:szCs w:val="22"/>
          <w:lang w:val="et-EE"/>
        </w:rPr>
        <w:t>, kõhukinnisus või urineerimisraskused</w:t>
      </w:r>
      <w:r w:rsidR="00817233" w:rsidRPr="00532C47">
        <w:rPr>
          <w:szCs w:val="22"/>
          <w:lang w:val="et-EE"/>
        </w:rPr>
        <w:t>, hüpotaalamuse</w:t>
      </w:r>
      <w:r w:rsidR="00817233" w:rsidRPr="00532C47">
        <w:rPr>
          <w:szCs w:val="22"/>
          <w:lang w:val="et-EE"/>
        </w:rPr>
        <w:noBreakHyphen/>
        <w:t>hüpofüüsi</w:t>
      </w:r>
      <w:r w:rsidR="00817233" w:rsidRPr="00532C47">
        <w:rPr>
          <w:szCs w:val="22"/>
          <w:lang w:val="et-EE"/>
        </w:rPr>
        <w:noBreakHyphen/>
        <w:t>neerupealiste telje funktsiooni supressioon).</w:t>
      </w:r>
    </w:p>
    <w:p w14:paraId="6B9ED530" w14:textId="77777777" w:rsidR="00FA0148" w:rsidRPr="00532C47" w:rsidRDefault="00FA0148" w:rsidP="00251B78">
      <w:pPr>
        <w:tabs>
          <w:tab w:val="clear" w:pos="567"/>
        </w:tabs>
        <w:spacing w:line="240" w:lineRule="auto"/>
        <w:rPr>
          <w:szCs w:val="22"/>
          <w:lang w:val="et-EE"/>
        </w:rPr>
      </w:pPr>
    </w:p>
    <w:p w14:paraId="2C73E8D6" w14:textId="7171908A" w:rsidR="005E2894" w:rsidRPr="00532C47" w:rsidRDefault="005E2894" w:rsidP="00251B78">
      <w:pPr>
        <w:tabs>
          <w:tab w:val="clear" w:pos="567"/>
        </w:tabs>
        <w:spacing w:line="240" w:lineRule="auto"/>
        <w:rPr>
          <w:szCs w:val="22"/>
          <w:lang w:val="et-EE"/>
        </w:rPr>
      </w:pPr>
      <w:r w:rsidRPr="00532C47">
        <w:rPr>
          <w:szCs w:val="22"/>
          <w:lang w:val="et-EE"/>
        </w:rPr>
        <w:lastRenderedPageBreak/>
        <w:t>Beeta</w:t>
      </w:r>
      <w:r w:rsidRPr="00532C47">
        <w:rPr>
          <w:szCs w:val="22"/>
          <w:lang w:val="et-EE"/>
        </w:rPr>
        <w:noBreakHyphen/>
        <w:t>2</w:t>
      </w:r>
      <w:r w:rsidRPr="00532C47">
        <w:rPr>
          <w:szCs w:val="22"/>
          <w:lang w:val="et-EE"/>
        </w:rPr>
        <w:noBreakHyphen/>
        <w:t>adrenergiliste toimete raviks võib kaaluda kardioselektiivsete beetablokaatorite kasutamist, kuid ainult arsti järelevalve all ja äärmise ettevaatusega, sest beeta</w:t>
      </w:r>
      <w:r w:rsidRPr="00532C47">
        <w:rPr>
          <w:szCs w:val="22"/>
          <w:lang w:val="et-EE"/>
        </w:rPr>
        <w:noBreakHyphen/>
        <w:t>2</w:t>
      </w:r>
      <w:r w:rsidRPr="00532C47">
        <w:rPr>
          <w:szCs w:val="22"/>
          <w:lang w:val="et-EE"/>
        </w:rPr>
        <w:noBreakHyphen/>
        <w:t>adrenoblokaatorid võivad esile kutsuda bronhospasmi. Rasketel juhtudel tuleb patsiendid hospitaliseerida.</w:t>
      </w:r>
    </w:p>
    <w:p w14:paraId="1B5BF5EC" w14:textId="77777777" w:rsidR="00FA0148" w:rsidRPr="00532C47" w:rsidRDefault="00FA0148" w:rsidP="00251B78">
      <w:pPr>
        <w:tabs>
          <w:tab w:val="clear" w:pos="567"/>
        </w:tabs>
        <w:spacing w:line="240" w:lineRule="auto"/>
        <w:rPr>
          <w:szCs w:val="22"/>
          <w:lang w:val="et-EE"/>
        </w:rPr>
      </w:pPr>
    </w:p>
    <w:p w14:paraId="31F61655" w14:textId="77777777" w:rsidR="00B231C6" w:rsidRPr="00532C47" w:rsidRDefault="00B231C6" w:rsidP="00251B78">
      <w:pPr>
        <w:tabs>
          <w:tab w:val="clear" w:pos="567"/>
        </w:tabs>
        <w:spacing w:line="240" w:lineRule="auto"/>
        <w:rPr>
          <w:szCs w:val="22"/>
          <w:lang w:val="et-EE"/>
        </w:rPr>
      </w:pPr>
    </w:p>
    <w:p w14:paraId="48C38C2D" w14:textId="4F41BD6D" w:rsidR="00B84FD6" w:rsidRPr="00532C47" w:rsidRDefault="00914C40" w:rsidP="00251B78">
      <w:pPr>
        <w:keepNext/>
        <w:keepLines/>
        <w:tabs>
          <w:tab w:val="clear" w:pos="567"/>
        </w:tabs>
        <w:suppressAutoHyphens/>
        <w:spacing w:line="240" w:lineRule="auto"/>
        <w:ind w:left="567" w:hanging="567"/>
        <w:rPr>
          <w:szCs w:val="22"/>
          <w:lang w:val="et-EE"/>
        </w:rPr>
      </w:pPr>
      <w:r w:rsidRPr="00532C47">
        <w:rPr>
          <w:b/>
          <w:szCs w:val="22"/>
          <w:lang w:val="et-EE"/>
        </w:rPr>
        <w:t>5.</w:t>
      </w:r>
      <w:r w:rsidRPr="00532C47">
        <w:rPr>
          <w:b/>
          <w:szCs w:val="22"/>
          <w:lang w:val="et-EE"/>
        </w:rPr>
        <w:tab/>
      </w:r>
      <w:r w:rsidR="00597ADE" w:rsidRPr="00532C47">
        <w:rPr>
          <w:b/>
          <w:lang w:val="et-EE"/>
        </w:rPr>
        <w:t>FARMAKOLOOGILISED OMADUSED</w:t>
      </w:r>
    </w:p>
    <w:p w14:paraId="10E57743" w14:textId="77777777" w:rsidR="00B84FD6" w:rsidRPr="00532C47" w:rsidRDefault="00B84FD6" w:rsidP="00251B78">
      <w:pPr>
        <w:keepNext/>
        <w:keepLines/>
        <w:tabs>
          <w:tab w:val="clear" w:pos="567"/>
        </w:tabs>
        <w:spacing w:line="240" w:lineRule="auto"/>
        <w:rPr>
          <w:szCs w:val="22"/>
          <w:lang w:val="et-EE"/>
        </w:rPr>
      </w:pPr>
    </w:p>
    <w:p w14:paraId="4E1D01CE" w14:textId="5465FDDD" w:rsidR="00B84FD6" w:rsidRPr="00532C47" w:rsidRDefault="00914C40" w:rsidP="00251B78">
      <w:pPr>
        <w:keepNext/>
        <w:keepLines/>
        <w:tabs>
          <w:tab w:val="clear" w:pos="567"/>
        </w:tabs>
        <w:spacing w:line="240" w:lineRule="auto"/>
        <w:ind w:left="567" w:hanging="567"/>
        <w:rPr>
          <w:szCs w:val="22"/>
          <w:lang w:val="et-EE"/>
        </w:rPr>
      </w:pPr>
      <w:r w:rsidRPr="00532C47">
        <w:rPr>
          <w:b/>
          <w:szCs w:val="22"/>
          <w:lang w:val="et-EE"/>
        </w:rPr>
        <w:t>5.1</w:t>
      </w:r>
      <w:r w:rsidRPr="00532C47">
        <w:rPr>
          <w:b/>
          <w:szCs w:val="22"/>
          <w:lang w:val="et-EE"/>
        </w:rPr>
        <w:tab/>
      </w:r>
      <w:r w:rsidR="00597ADE" w:rsidRPr="00532C47">
        <w:rPr>
          <w:b/>
          <w:lang w:val="et-EE"/>
        </w:rPr>
        <w:t>Farmakodünaamilised omadused</w:t>
      </w:r>
    </w:p>
    <w:p w14:paraId="49DB2C14" w14:textId="77777777" w:rsidR="00B84FD6" w:rsidRPr="00532C47" w:rsidRDefault="00B84FD6" w:rsidP="00251B78">
      <w:pPr>
        <w:keepNext/>
        <w:keepLines/>
        <w:tabs>
          <w:tab w:val="clear" w:pos="567"/>
        </w:tabs>
        <w:spacing w:line="240" w:lineRule="auto"/>
        <w:rPr>
          <w:szCs w:val="22"/>
          <w:lang w:val="et-EE"/>
        </w:rPr>
      </w:pPr>
    </w:p>
    <w:p w14:paraId="7836D8D9" w14:textId="4E897856" w:rsidR="00B84FD6" w:rsidRPr="00532C47" w:rsidRDefault="00597ADE" w:rsidP="00251B78">
      <w:pPr>
        <w:keepNext/>
        <w:keepLines/>
        <w:tabs>
          <w:tab w:val="clear" w:pos="567"/>
        </w:tabs>
        <w:spacing w:line="240" w:lineRule="auto"/>
        <w:rPr>
          <w:szCs w:val="22"/>
          <w:lang w:val="et-EE"/>
        </w:rPr>
      </w:pPr>
      <w:r w:rsidRPr="00532C47">
        <w:rPr>
          <w:lang w:val="et-EE"/>
        </w:rPr>
        <w:t>Farmakoterapeutiline rühm</w:t>
      </w:r>
      <w:r w:rsidR="00914C40" w:rsidRPr="00532C47">
        <w:rPr>
          <w:bCs/>
          <w:szCs w:val="22"/>
          <w:lang w:val="et-EE"/>
        </w:rPr>
        <w:t xml:space="preserve">: </w:t>
      </w:r>
      <w:r w:rsidRPr="00532C47">
        <w:rPr>
          <w:noProof/>
          <w:szCs w:val="22"/>
          <w:lang w:val="et-EE"/>
        </w:rPr>
        <w:t>Hingamisteede obstruktiivsete haiguste raviks kasutatavad ained</w:t>
      </w:r>
      <w:r w:rsidR="00914C40" w:rsidRPr="00532C47">
        <w:rPr>
          <w:bCs/>
          <w:szCs w:val="22"/>
          <w:lang w:val="et-EE"/>
        </w:rPr>
        <w:t xml:space="preserve">, </w:t>
      </w:r>
      <w:r w:rsidR="00781263" w:rsidRPr="00532C47">
        <w:rPr>
          <w:bCs/>
          <w:szCs w:val="22"/>
          <w:lang w:val="et-EE"/>
        </w:rPr>
        <w:t xml:space="preserve">adrenergilised ained kombinatsioonis antikolinergiliste ainetega, k.a kolmikkombinatsioonid kortikosteroididega, </w:t>
      </w:r>
      <w:r w:rsidR="00C746B9" w:rsidRPr="00532C47">
        <w:rPr>
          <w:szCs w:val="22"/>
          <w:lang w:val="et-EE"/>
        </w:rPr>
        <w:t>AT</w:t>
      </w:r>
      <w:r w:rsidRPr="00532C47">
        <w:rPr>
          <w:szCs w:val="22"/>
          <w:lang w:val="et-EE"/>
        </w:rPr>
        <w:t>C</w:t>
      </w:r>
      <w:r w:rsidRPr="00532C47">
        <w:rPr>
          <w:szCs w:val="22"/>
          <w:lang w:val="et-EE"/>
        </w:rPr>
        <w:noBreakHyphen/>
        <w:t>kood</w:t>
      </w:r>
      <w:r w:rsidR="00C746B9" w:rsidRPr="00532C47">
        <w:rPr>
          <w:szCs w:val="22"/>
          <w:lang w:val="et-EE"/>
        </w:rPr>
        <w:t>:</w:t>
      </w:r>
      <w:r w:rsidR="00781263" w:rsidRPr="00532C47">
        <w:rPr>
          <w:szCs w:val="22"/>
          <w:lang w:val="et-EE"/>
        </w:rPr>
        <w:t xml:space="preserve"> R03AL12</w:t>
      </w:r>
    </w:p>
    <w:p w14:paraId="6B29F803" w14:textId="77777777" w:rsidR="00B84FD6" w:rsidRPr="00532C47" w:rsidRDefault="00B84FD6" w:rsidP="00251B78">
      <w:pPr>
        <w:keepNext/>
        <w:keepLines/>
        <w:tabs>
          <w:tab w:val="clear" w:pos="567"/>
        </w:tabs>
        <w:spacing w:line="240" w:lineRule="auto"/>
        <w:rPr>
          <w:szCs w:val="22"/>
          <w:lang w:val="et-EE"/>
        </w:rPr>
      </w:pPr>
    </w:p>
    <w:p w14:paraId="441C7C9B" w14:textId="6D395780" w:rsidR="00B84FD6" w:rsidRPr="00532C47" w:rsidRDefault="00597ADE" w:rsidP="00251B78">
      <w:pPr>
        <w:keepNext/>
        <w:keepLines/>
        <w:tabs>
          <w:tab w:val="clear" w:pos="567"/>
        </w:tabs>
        <w:autoSpaceDE w:val="0"/>
        <w:autoSpaceDN w:val="0"/>
        <w:adjustRightInd w:val="0"/>
        <w:spacing w:line="240" w:lineRule="auto"/>
        <w:rPr>
          <w:szCs w:val="22"/>
          <w:lang w:val="et-EE"/>
        </w:rPr>
      </w:pPr>
      <w:r w:rsidRPr="00532C47">
        <w:rPr>
          <w:szCs w:val="22"/>
          <w:u w:val="single"/>
          <w:lang w:val="et-EE"/>
        </w:rPr>
        <w:t>Toimemehhanism</w:t>
      </w:r>
    </w:p>
    <w:p w14:paraId="13E52758" w14:textId="77777777" w:rsidR="00B84FD6" w:rsidRPr="00532C47" w:rsidRDefault="00B84FD6" w:rsidP="00251B78">
      <w:pPr>
        <w:keepNext/>
        <w:keepLines/>
        <w:tabs>
          <w:tab w:val="clear" w:pos="567"/>
        </w:tabs>
        <w:autoSpaceDE w:val="0"/>
        <w:autoSpaceDN w:val="0"/>
        <w:adjustRightInd w:val="0"/>
        <w:spacing w:line="240" w:lineRule="auto"/>
        <w:rPr>
          <w:szCs w:val="22"/>
          <w:lang w:val="et-EE"/>
        </w:rPr>
      </w:pPr>
    </w:p>
    <w:p w14:paraId="5150949C" w14:textId="3DCAF355" w:rsidR="00597ADE" w:rsidRPr="00532C47" w:rsidRDefault="005B0F5C" w:rsidP="00251B78">
      <w:pPr>
        <w:tabs>
          <w:tab w:val="clear" w:pos="567"/>
        </w:tabs>
        <w:autoSpaceDE w:val="0"/>
        <w:autoSpaceDN w:val="0"/>
        <w:adjustRightInd w:val="0"/>
        <w:spacing w:line="240" w:lineRule="auto"/>
        <w:rPr>
          <w:szCs w:val="22"/>
          <w:shd w:val="clear" w:color="auto" w:fill="FFFFFF"/>
          <w:lang w:val="et-EE"/>
        </w:rPr>
      </w:pPr>
      <w:r w:rsidRPr="00532C47">
        <w:rPr>
          <w:szCs w:val="22"/>
          <w:shd w:val="clear" w:color="auto" w:fill="FFFFFF"/>
          <w:lang w:val="et-EE"/>
        </w:rPr>
        <w:t>Ravim</w:t>
      </w:r>
      <w:r w:rsidR="00914C40" w:rsidRPr="00532C47">
        <w:rPr>
          <w:szCs w:val="22"/>
          <w:shd w:val="clear" w:color="auto" w:fill="FFFFFF"/>
          <w:lang w:val="et-EE"/>
        </w:rPr>
        <w:t xml:space="preserve"> </w:t>
      </w:r>
      <w:r w:rsidR="00597ADE" w:rsidRPr="00532C47">
        <w:rPr>
          <w:szCs w:val="22"/>
          <w:shd w:val="clear" w:color="auto" w:fill="FFFFFF"/>
          <w:lang w:val="et-EE"/>
        </w:rPr>
        <w:t>on pikatoimelise beeta</w:t>
      </w:r>
      <w:r w:rsidR="00597ADE" w:rsidRPr="00532C47">
        <w:rPr>
          <w:szCs w:val="22"/>
          <w:shd w:val="clear" w:color="auto" w:fill="FFFFFF"/>
          <w:lang w:val="et-EE"/>
        </w:rPr>
        <w:noBreakHyphen/>
        <w:t>2</w:t>
      </w:r>
      <w:r w:rsidR="00597ADE" w:rsidRPr="00532C47">
        <w:rPr>
          <w:szCs w:val="22"/>
          <w:shd w:val="clear" w:color="auto" w:fill="FFFFFF"/>
          <w:lang w:val="et-EE"/>
        </w:rPr>
        <w:noBreakHyphen/>
        <w:t xml:space="preserve">adrenomimeetikumi </w:t>
      </w:r>
      <w:r w:rsidR="008F3BC5" w:rsidRPr="00532C47">
        <w:rPr>
          <w:szCs w:val="22"/>
          <w:shd w:val="clear" w:color="auto" w:fill="FFFFFF"/>
          <w:lang w:val="et-EE"/>
        </w:rPr>
        <w:t>(</w:t>
      </w:r>
      <w:r w:rsidR="008F3BC5" w:rsidRPr="00532C47">
        <w:rPr>
          <w:i/>
          <w:szCs w:val="22"/>
          <w:shd w:val="clear" w:color="auto" w:fill="FFFFFF"/>
          <w:lang w:val="et-EE"/>
        </w:rPr>
        <w:t>long</w:t>
      </w:r>
      <w:r w:rsidR="008F3BC5" w:rsidRPr="00532C47">
        <w:rPr>
          <w:i/>
          <w:szCs w:val="22"/>
          <w:shd w:val="clear" w:color="auto" w:fill="FFFFFF"/>
          <w:lang w:val="et-EE"/>
        </w:rPr>
        <w:noBreakHyphen/>
        <w:t>acting beta</w:t>
      </w:r>
      <w:r w:rsidR="008F3BC5" w:rsidRPr="00532C47">
        <w:rPr>
          <w:i/>
          <w:szCs w:val="22"/>
          <w:shd w:val="clear" w:color="auto" w:fill="FFFFFF"/>
          <w:vertAlign w:val="subscript"/>
          <w:lang w:val="et-EE"/>
        </w:rPr>
        <w:t>2</w:t>
      </w:r>
      <w:r w:rsidR="008F3BC5" w:rsidRPr="00532C47">
        <w:rPr>
          <w:i/>
          <w:szCs w:val="22"/>
          <w:shd w:val="clear" w:color="auto" w:fill="FFFFFF"/>
          <w:lang w:val="et-EE"/>
        </w:rPr>
        <w:noBreakHyphen/>
        <w:t xml:space="preserve">adrenergic agonist, </w:t>
      </w:r>
      <w:r w:rsidR="008F3BC5" w:rsidRPr="00532C47">
        <w:rPr>
          <w:szCs w:val="22"/>
          <w:shd w:val="clear" w:color="auto" w:fill="FFFFFF"/>
          <w:lang w:val="et-EE"/>
        </w:rPr>
        <w:t xml:space="preserve">LABA) </w:t>
      </w:r>
      <w:r w:rsidR="00597ADE" w:rsidRPr="00532C47">
        <w:rPr>
          <w:szCs w:val="22"/>
          <w:shd w:val="clear" w:color="auto" w:fill="FFFFFF"/>
          <w:lang w:val="et-EE"/>
        </w:rPr>
        <w:t>indakaterooli, pikatoimelise muskariiniretseptorite antagonisti (</w:t>
      </w:r>
      <w:r w:rsidR="008F3BC5" w:rsidRPr="00532C47">
        <w:rPr>
          <w:i/>
          <w:szCs w:val="22"/>
          <w:shd w:val="clear" w:color="auto" w:fill="FFFFFF"/>
          <w:lang w:val="et-EE"/>
        </w:rPr>
        <w:t>long</w:t>
      </w:r>
      <w:r w:rsidR="008F3BC5" w:rsidRPr="00532C47">
        <w:rPr>
          <w:i/>
          <w:szCs w:val="22"/>
          <w:shd w:val="clear" w:color="auto" w:fill="FFFFFF"/>
          <w:lang w:val="et-EE"/>
        </w:rPr>
        <w:noBreakHyphen/>
        <w:t>acting muscarinic receptor antagonist</w:t>
      </w:r>
      <w:r w:rsidR="008F3BC5" w:rsidRPr="00532C47">
        <w:rPr>
          <w:szCs w:val="22"/>
          <w:shd w:val="clear" w:color="auto" w:fill="FFFFFF"/>
          <w:lang w:val="et-EE"/>
        </w:rPr>
        <w:t xml:space="preserve">, </w:t>
      </w:r>
      <w:r w:rsidR="00597ADE" w:rsidRPr="00532C47">
        <w:rPr>
          <w:szCs w:val="22"/>
          <w:shd w:val="clear" w:color="auto" w:fill="FFFFFF"/>
          <w:lang w:val="et-EE"/>
        </w:rPr>
        <w:t xml:space="preserve">LAMA) glükopürrooniumi ja </w:t>
      </w:r>
      <w:r w:rsidR="008F3BC5" w:rsidRPr="00532C47">
        <w:rPr>
          <w:szCs w:val="22"/>
          <w:shd w:val="clear" w:color="auto" w:fill="FFFFFF"/>
          <w:lang w:val="et-EE"/>
        </w:rPr>
        <w:t xml:space="preserve">inhaleeritava </w:t>
      </w:r>
      <w:r w:rsidR="00597ADE" w:rsidRPr="00532C47">
        <w:rPr>
          <w:szCs w:val="22"/>
          <w:shd w:val="clear" w:color="auto" w:fill="FFFFFF"/>
          <w:lang w:val="et-EE"/>
        </w:rPr>
        <w:t xml:space="preserve">sünteetilise kortikosteroidi </w:t>
      </w:r>
      <w:r w:rsidR="008F3BC5" w:rsidRPr="00532C47">
        <w:rPr>
          <w:szCs w:val="22"/>
          <w:shd w:val="clear" w:color="auto" w:fill="FFFFFF"/>
          <w:lang w:val="et-EE"/>
        </w:rPr>
        <w:t>(</w:t>
      </w:r>
      <w:r w:rsidR="008F3BC5" w:rsidRPr="00532C47">
        <w:rPr>
          <w:i/>
          <w:szCs w:val="22"/>
          <w:shd w:val="clear" w:color="auto" w:fill="FFFFFF"/>
          <w:lang w:val="et-EE"/>
        </w:rPr>
        <w:t>inhaled synthetic corticosteroid</w:t>
      </w:r>
      <w:r w:rsidR="008F3BC5" w:rsidRPr="00532C47">
        <w:rPr>
          <w:szCs w:val="22"/>
          <w:shd w:val="clear" w:color="auto" w:fill="FFFFFF"/>
          <w:lang w:val="et-EE"/>
        </w:rPr>
        <w:t>, ICS)</w:t>
      </w:r>
      <w:r w:rsidR="008F3BC5" w:rsidRPr="00532C47" w:rsidDel="008F3BC5">
        <w:rPr>
          <w:szCs w:val="22"/>
          <w:shd w:val="clear" w:color="auto" w:fill="FFFFFF"/>
          <w:lang w:val="et-EE"/>
        </w:rPr>
        <w:t xml:space="preserve"> </w:t>
      </w:r>
      <w:r w:rsidR="00597ADE" w:rsidRPr="00532C47">
        <w:rPr>
          <w:szCs w:val="22"/>
          <w:shd w:val="clear" w:color="auto" w:fill="FFFFFF"/>
          <w:lang w:val="et-EE"/>
        </w:rPr>
        <w:t>mometasoonfuroaadi kombinatsioon.</w:t>
      </w:r>
    </w:p>
    <w:p w14:paraId="3EB49FCF" w14:textId="77777777" w:rsidR="00B84FD6" w:rsidRPr="00532C47" w:rsidRDefault="00B84FD6" w:rsidP="00251B78">
      <w:pPr>
        <w:tabs>
          <w:tab w:val="clear" w:pos="567"/>
        </w:tabs>
        <w:autoSpaceDE w:val="0"/>
        <w:autoSpaceDN w:val="0"/>
        <w:adjustRightInd w:val="0"/>
        <w:spacing w:line="240" w:lineRule="auto"/>
        <w:rPr>
          <w:szCs w:val="22"/>
          <w:lang w:val="et-EE"/>
        </w:rPr>
      </w:pPr>
    </w:p>
    <w:p w14:paraId="32639B25" w14:textId="7E17AB28" w:rsidR="00B84FD6" w:rsidRPr="00532C47" w:rsidRDefault="00597ADE" w:rsidP="00251B78">
      <w:pPr>
        <w:keepNext/>
        <w:tabs>
          <w:tab w:val="clear" w:pos="567"/>
        </w:tabs>
        <w:autoSpaceDE w:val="0"/>
        <w:autoSpaceDN w:val="0"/>
        <w:adjustRightInd w:val="0"/>
        <w:spacing w:line="240" w:lineRule="auto"/>
        <w:rPr>
          <w:szCs w:val="22"/>
          <w:lang w:val="et-EE"/>
        </w:rPr>
      </w:pPr>
      <w:r w:rsidRPr="00532C47">
        <w:rPr>
          <w:i/>
          <w:szCs w:val="22"/>
          <w:u w:val="single"/>
          <w:lang w:val="et-EE"/>
        </w:rPr>
        <w:t>Indakaterool</w:t>
      </w:r>
    </w:p>
    <w:p w14:paraId="7364EED6" w14:textId="6E4708F4" w:rsidR="008D41DE" w:rsidRPr="00532C47" w:rsidRDefault="008D41DE" w:rsidP="00251B78">
      <w:pPr>
        <w:tabs>
          <w:tab w:val="clear" w:pos="567"/>
        </w:tabs>
        <w:spacing w:line="240" w:lineRule="auto"/>
        <w:rPr>
          <w:noProof/>
          <w:szCs w:val="22"/>
          <w:lang w:val="et-EE"/>
        </w:rPr>
      </w:pPr>
      <w:r w:rsidRPr="00532C47">
        <w:rPr>
          <w:szCs w:val="22"/>
          <w:lang w:val="et-EE"/>
        </w:rPr>
        <w:t>Beeta</w:t>
      </w:r>
      <w:r w:rsidRPr="00532C47">
        <w:rPr>
          <w:szCs w:val="22"/>
          <w:lang w:val="et-EE"/>
        </w:rPr>
        <w:noBreakHyphen/>
        <w:t>2</w:t>
      </w:r>
      <w:r w:rsidRPr="00532C47">
        <w:rPr>
          <w:szCs w:val="22"/>
          <w:lang w:val="et-EE"/>
        </w:rPr>
        <w:noBreakHyphen/>
        <w:t>a</w:t>
      </w:r>
      <w:r w:rsidRPr="00532C47">
        <w:rPr>
          <w:noProof/>
          <w:szCs w:val="22"/>
          <w:lang w:val="et-EE"/>
        </w:rPr>
        <w:t>drenomimeetikum</w:t>
      </w:r>
      <w:r w:rsidRPr="00532C47">
        <w:rPr>
          <w:szCs w:val="22"/>
          <w:lang w:val="et-EE"/>
        </w:rPr>
        <w:t xml:space="preserve">ide, </w:t>
      </w:r>
      <w:r w:rsidRPr="00532C47">
        <w:rPr>
          <w:noProof/>
          <w:szCs w:val="22"/>
          <w:lang w:val="et-EE"/>
        </w:rPr>
        <w:t>sealhulgas indakaterooli</w:t>
      </w:r>
      <w:r w:rsidRPr="00532C47">
        <w:rPr>
          <w:szCs w:val="22"/>
          <w:lang w:val="et-EE"/>
        </w:rPr>
        <w:t xml:space="preserve"> farmakoloogilised toimed on vähemalt osaliselt seotud tsüklilise 3’,5’</w:t>
      </w:r>
      <w:r w:rsidRPr="00532C47">
        <w:rPr>
          <w:szCs w:val="22"/>
          <w:lang w:val="et-EE"/>
        </w:rPr>
        <w:noBreakHyphen/>
        <w:t>adenosiinmonofosfaadi (</w:t>
      </w:r>
      <w:r w:rsidR="00223DEB" w:rsidRPr="00532C47">
        <w:rPr>
          <w:szCs w:val="22"/>
          <w:lang w:val="et-EE"/>
        </w:rPr>
        <w:t xml:space="preserve">tsükliline </w:t>
      </w:r>
      <w:r w:rsidRPr="00532C47">
        <w:rPr>
          <w:szCs w:val="22"/>
          <w:lang w:val="et-EE"/>
        </w:rPr>
        <w:t>AMP) sisalduse suurenemisega, mis põhjustab bronhide silelihaste lõõgastumist.</w:t>
      </w:r>
    </w:p>
    <w:p w14:paraId="022B7644" w14:textId="77777777" w:rsidR="008D41DE" w:rsidRPr="00532C47" w:rsidRDefault="008D41DE" w:rsidP="00251B78">
      <w:pPr>
        <w:tabs>
          <w:tab w:val="clear" w:pos="567"/>
        </w:tabs>
        <w:spacing w:line="240" w:lineRule="auto"/>
        <w:rPr>
          <w:noProof/>
          <w:szCs w:val="22"/>
          <w:lang w:val="et-EE"/>
        </w:rPr>
      </w:pPr>
    </w:p>
    <w:p w14:paraId="5864BF2E" w14:textId="522EB083" w:rsidR="008D41DE" w:rsidRPr="00532C47" w:rsidRDefault="008D41DE" w:rsidP="00251B78">
      <w:pPr>
        <w:tabs>
          <w:tab w:val="clear" w:pos="567"/>
        </w:tabs>
        <w:spacing w:line="240" w:lineRule="auto"/>
        <w:rPr>
          <w:szCs w:val="22"/>
          <w:lang w:val="et-EE"/>
        </w:rPr>
      </w:pPr>
      <w:r w:rsidRPr="00532C47">
        <w:rPr>
          <w:szCs w:val="22"/>
          <w:lang w:val="et-EE"/>
        </w:rPr>
        <w:t>Inhaleerimisel toimib indakaterool kopsudes lokaalselt bronhodilataatorina. Indakaterool on nanomolaarse aktiivsusega partsiaalne agonist inimese beeta</w:t>
      </w:r>
      <w:r w:rsidRPr="00532C47">
        <w:rPr>
          <w:szCs w:val="22"/>
          <w:lang w:val="et-EE"/>
        </w:rPr>
        <w:noBreakHyphen/>
        <w:t>2</w:t>
      </w:r>
      <w:r w:rsidRPr="00532C47">
        <w:rPr>
          <w:szCs w:val="22"/>
          <w:lang w:val="et-EE"/>
        </w:rPr>
        <w:noBreakHyphen/>
        <w:t>adrenoretseptorite tasemel.</w:t>
      </w:r>
      <w:r w:rsidR="00BB78B8" w:rsidRPr="00532C47">
        <w:rPr>
          <w:szCs w:val="22"/>
          <w:lang w:val="et-EE"/>
        </w:rPr>
        <w:t xml:space="preserve"> Isoleeritud inimbronhis algab indakaterooli toime kiiresti ja kestab kaua.</w:t>
      </w:r>
    </w:p>
    <w:p w14:paraId="7C704D8C" w14:textId="77777777" w:rsidR="008D41DE" w:rsidRPr="00532C47" w:rsidRDefault="008D41DE" w:rsidP="00251B78">
      <w:pPr>
        <w:tabs>
          <w:tab w:val="clear" w:pos="567"/>
        </w:tabs>
        <w:spacing w:line="240" w:lineRule="auto"/>
        <w:rPr>
          <w:noProof/>
          <w:szCs w:val="22"/>
          <w:lang w:val="et-EE"/>
        </w:rPr>
      </w:pPr>
    </w:p>
    <w:p w14:paraId="2B9E845E" w14:textId="2D5A40D2" w:rsidR="008D41DE" w:rsidRPr="00532C47" w:rsidRDefault="008D41DE" w:rsidP="00251B78">
      <w:pPr>
        <w:tabs>
          <w:tab w:val="clear" w:pos="567"/>
        </w:tabs>
        <w:spacing w:line="240" w:lineRule="auto"/>
        <w:rPr>
          <w:noProof/>
          <w:szCs w:val="22"/>
          <w:lang w:val="et-EE"/>
        </w:rPr>
      </w:pPr>
      <w:r w:rsidRPr="00532C47">
        <w:rPr>
          <w:szCs w:val="22"/>
          <w:lang w:val="et-EE"/>
        </w:rPr>
        <w:t>Kuigi beeta</w:t>
      </w:r>
      <w:r w:rsidRPr="00532C47">
        <w:rPr>
          <w:szCs w:val="22"/>
          <w:lang w:val="et-EE"/>
        </w:rPr>
        <w:noBreakHyphen/>
        <w:t>2</w:t>
      </w:r>
      <w:r w:rsidRPr="00532C47">
        <w:rPr>
          <w:szCs w:val="22"/>
          <w:lang w:val="et-EE"/>
        </w:rPr>
        <w:noBreakHyphen/>
        <w:t>adrenoretseptorid on valdavad adrenoretseptorid bronhide silelihastes ja beeta</w:t>
      </w:r>
      <w:r w:rsidRPr="00532C47">
        <w:rPr>
          <w:szCs w:val="22"/>
          <w:lang w:val="et-EE"/>
        </w:rPr>
        <w:noBreakHyphen/>
        <w:t>1</w:t>
      </w:r>
      <w:r w:rsidRPr="00532C47">
        <w:rPr>
          <w:szCs w:val="22"/>
          <w:lang w:val="et-EE"/>
        </w:rPr>
        <w:noBreakHyphen/>
        <w:t xml:space="preserve"> adrenoretseptorid on valdavad retseptorid inimese südames, moodustavad beeta</w:t>
      </w:r>
      <w:r w:rsidRPr="00532C47">
        <w:rPr>
          <w:szCs w:val="22"/>
          <w:lang w:val="et-EE"/>
        </w:rPr>
        <w:noBreakHyphen/>
        <w:t>2</w:t>
      </w:r>
      <w:r w:rsidRPr="00532C47">
        <w:rPr>
          <w:szCs w:val="22"/>
          <w:lang w:val="et-EE"/>
        </w:rPr>
        <w:noBreakHyphen/>
        <w:t>adrenoretseptorid inimese südames 10...50% kõikidest adrenoretseptoritest.</w:t>
      </w:r>
    </w:p>
    <w:p w14:paraId="7CCFD796" w14:textId="77777777" w:rsidR="00B84FD6" w:rsidRPr="00532C47" w:rsidRDefault="00B84FD6" w:rsidP="00251B78">
      <w:pPr>
        <w:tabs>
          <w:tab w:val="clear" w:pos="567"/>
        </w:tabs>
        <w:autoSpaceDE w:val="0"/>
        <w:autoSpaceDN w:val="0"/>
        <w:adjustRightInd w:val="0"/>
        <w:spacing w:line="240" w:lineRule="auto"/>
        <w:rPr>
          <w:szCs w:val="22"/>
          <w:shd w:val="clear" w:color="auto" w:fill="FFFFFF"/>
          <w:lang w:val="et-EE"/>
        </w:rPr>
      </w:pPr>
    </w:p>
    <w:p w14:paraId="4C8E9F0F" w14:textId="0C98AF88" w:rsidR="00B84FD6" w:rsidRPr="00532C47" w:rsidRDefault="00597ADE" w:rsidP="00251B78">
      <w:pPr>
        <w:keepNext/>
        <w:tabs>
          <w:tab w:val="clear" w:pos="567"/>
        </w:tabs>
        <w:autoSpaceDE w:val="0"/>
        <w:autoSpaceDN w:val="0"/>
        <w:adjustRightInd w:val="0"/>
        <w:spacing w:line="240" w:lineRule="auto"/>
        <w:rPr>
          <w:szCs w:val="22"/>
          <w:lang w:val="et-EE"/>
        </w:rPr>
      </w:pPr>
      <w:r w:rsidRPr="00532C47">
        <w:rPr>
          <w:i/>
          <w:szCs w:val="22"/>
          <w:u w:val="single"/>
          <w:lang w:val="et-EE"/>
        </w:rPr>
        <w:t>Glükopürroonium</w:t>
      </w:r>
    </w:p>
    <w:p w14:paraId="36BFECAA" w14:textId="64367505" w:rsidR="00BB78B8" w:rsidRPr="00532C47" w:rsidRDefault="00BB78B8" w:rsidP="00251B78">
      <w:pPr>
        <w:tabs>
          <w:tab w:val="clear" w:pos="567"/>
        </w:tabs>
        <w:spacing w:line="240" w:lineRule="auto"/>
        <w:rPr>
          <w:rFonts w:eastAsia="MS Mincho"/>
          <w:szCs w:val="22"/>
          <w:lang w:val="et-EE" w:eastAsia="ja-JP"/>
        </w:rPr>
      </w:pPr>
      <w:r w:rsidRPr="00532C47">
        <w:rPr>
          <w:rFonts w:eastAsia="MS Mincho"/>
          <w:szCs w:val="22"/>
          <w:lang w:val="et-EE" w:eastAsia="ja-JP"/>
        </w:rPr>
        <w:t>Glükopürroonium blokeerib atsetüülkoliini bronhokonstriktoorse toime hingamisteede silelihasrakkudes, avades seeläbi hingamisteed. Glükopürrooniumbromiid on suure afiinsusega muskariiniretseptorite antagonist. Konkureeriva seondumise uuringutes on demonstreeritud 4…5 korda suuremat selektiivsust inimese M3</w:t>
      </w:r>
      <w:r w:rsidRPr="00532C47">
        <w:rPr>
          <w:iCs/>
          <w:szCs w:val="22"/>
          <w:lang w:val="et-EE"/>
        </w:rPr>
        <w:noBreakHyphen/>
      </w:r>
      <w:r w:rsidRPr="00532C47">
        <w:rPr>
          <w:rFonts w:eastAsia="MS Mincho"/>
          <w:szCs w:val="22"/>
          <w:lang w:val="et-EE" w:eastAsia="ja-JP"/>
        </w:rPr>
        <w:t xml:space="preserve"> kui M1</w:t>
      </w:r>
      <w:r w:rsidRPr="00532C47">
        <w:rPr>
          <w:iCs/>
          <w:szCs w:val="22"/>
          <w:lang w:val="et-EE"/>
        </w:rPr>
        <w:noBreakHyphen/>
      </w:r>
      <w:r w:rsidRPr="00532C47">
        <w:rPr>
          <w:rFonts w:eastAsia="MS Mincho"/>
          <w:szCs w:val="22"/>
          <w:lang w:val="et-EE" w:eastAsia="ja-JP"/>
        </w:rPr>
        <w:t>retseptorite kui M2</w:t>
      </w:r>
      <w:r w:rsidRPr="00532C47">
        <w:rPr>
          <w:rFonts w:eastAsia="MS Mincho"/>
          <w:szCs w:val="22"/>
          <w:lang w:val="et-EE" w:eastAsia="ja-JP"/>
        </w:rPr>
        <w:noBreakHyphen/>
        <w:t>retseptorite suhtes.</w:t>
      </w:r>
      <w:r w:rsidR="00300DC0" w:rsidRPr="00532C47">
        <w:rPr>
          <w:rFonts w:eastAsia="MS Mincho"/>
          <w:szCs w:val="22"/>
          <w:lang w:val="et-EE" w:eastAsia="ja-JP"/>
        </w:rPr>
        <w:t xml:space="preserve"> Glükopürrooniumi toime algab kiiresti, mida </w:t>
      </w:r>
      <w:r w:rsidR="009E3CE3" w:rsidRPr="00532C47">
        <w:rPr>
          <w:rFonts w:eastAsia="MS Mincho"/>
          <w:szCs w:val="22"/>
          <w:lang w:val="et-EE" w:eastAsia="ja-JP"/>
        </w:rPr>
        <w:t>näitavad</w:t>
      </w:r>
      <w:r w:rsidR="00300DC0" w:rsidRPr="00532C47">
        <w:rPr>
          <w:rFonts w:eastAsia="MS Mincho"/>
          <w:szCs w:val="22"/>
          <w:lang w:val="et-EE" w:eastAsia="ja-JP"/>
        </w:rPr>
        <w:t xml:space="preserve"> retseptoriga seondumise/</w:t>
      </w:r>
      <w:r w:rsidR="003E4E1B" w:rsidRPr="00532C47">
        <w:rPr>
          <w:rFonts w:eastAsia="MS Mincho"/>
          <w:szCs w:val="22"/>
          <w:lang w:val="et-EE" w:eastAsia="ja-JP"/>
        </w:rPr>
        <w:t>retseptorist eraldumise kineetilised</w:t>
      </w:r>
      <w:r w:rsidR="00300DC0" w:rsidRPr="00532C47">
        <w:rPr>
          <w:rFonts w:eastAsia="MS Mincho"/>
          <w:szCs w:val="22"/>
          <w:lang w:val="et-EE" w:eastAsia="ja-JP"/>
        </w:rPr>
        <w:t xml:space="preserve"> parameetrid ja kliinilistes uuringutes täheldatud inhalatsiooni järgne toime algus. Pikk toime kestus on osaliselt tingitud </w:t>
      </w:r>
      <w:r w:rsidR="009E3CE3" w:rsidRPr="00532C47">
        <w:rPr>
          <w:rFonts w:eastAsia="MS Mincho"/>
          <w:szCs w:val="22"/>
          <w:lang w:val="et-EE" w:eastAsia="ja-JP"/>
        </w:rPr>
        <w:t xml:space="preserve">ravimi </w:t>
      </w:r>
      <w:r w:rsidR="00300DC0" w:rsidRPr="00532C47">
        <w:rPr>
          <w:rFonts w:eastAsia="MS Mincho"/>
          <w:szCs w:val="22"/>
          <w:lang w:val="et-EE" w:eastAsia="ja-JP"/>
        </w:rPr>
        <w:t>püsiva</w:t>
      </w:r>
      <w:r w:rsidR="009E3CE3" w:rsidRPr="00532C47">
        <w:rPr>
          <w:rFonts w:eastAsia="MS Mincho"/>
          <w:szCs w:val="22"/>
          <w:lang w:val="et-EE" w:eastAsia="ja-JP"/>
        </w:rPr>
        <w:t>st</w:t>
      </w:r>
      <w:r w:rsidR="00300DC0" w:rsidRPr="00532C47">
        <w:rPr>
          <w:rFonts w:eastAsia="MS Mincho"/>
          <w:szCs w:val="22"/>
          <w:lang w:val="et-EE" w:eastAsia="ja-JP"/>
        </w:rPr>
        <w:t xml:space="preserve"> kontsentratsioonist kopsudes, mida näitab glükopürrooniumi pikk terminaal</w:t>
      </w:r>
      <w:r w:rsidR="001A6BCD" w:rsidRPr="00532C47">
        <w:rPr>
          <w:rFonts w:eastAsia="MS Mincho"/>
          <w:szCs w:val="22"/>
          <w:lang w:val="et-EE" w:eastAsia="ja-JP"/>
        </w:rPr>
        <w:t>s</w:t>
      </w:r>
      <w:r w:rsidR="00300DC0" w:rsidRPr="00532C47">
        <w:rPr>
          <w:rFonts w:eastAsia="MS Mincho"/>
          <w:szCs w:val="22"/>
          <w:lang w:val="et-EE" w:eastAsia="ja-JP"/>
        </w:rPr>
        <w:t xml:space="preserve">e eliminatsiooni poolväärtusaeg inhalaatorist inhaleerimise järgselt </w:t>
      </w:r>
      <w:r w:rsidR="009E3CE3" w:rsidRPr="00532C47">
        <w:rPr>
          <w:rFonts w:eastAsia="MS Mincho"/>
          <w:szCs w:val="22"/>
          <w:lang w:val="et-EE" w:eastAsia="ja-JP"/>
        </w:rPr>
        <w:t>vastandina</w:t>
      </w:r>
      <w:r w:rsidR="00300DC0" w:rsidRPr="00532C47">
        <w:rPr>
          <w:rFonts w:eastAsia="MS Mincho"/>
          <w:szCs w:val="22"/>
          <w:lang w:val="et-EE" w:eastAsia="ja-JP"/>
        </w:rPr>
        <w:t xml:space="preserve"> intravenoosse manustamise järgse</w:t>
      </w:r>
      <w:r w:rsidR="009E3CE3" w:rsidRPr="00532C47">
        <w:rPr>
          <w:rFonts w:eastAsia="MS Mincho"/>
          <w:szCs w:val="22"/>
          <w:lang w:val="et-EE" w:eastAsia="ja-JP"/>
        </w:rPr>
        <w:t>le</w:t>
      </w:r>
      <w:r w:rsidR="00300DC0" w:rsidRPr="00532C47">
        <w:rPr>
          <w:rFonts w:eastAsia="MS Mincho"/>
          <w:szCs w:val="22"/>
          <w:lang w:val="et-EE" w:eastAsia="ja-JP"/>
        </w:rPr>
        <w:t xml:space="preserve"> poolväärtusaja</w:t>
      </w:r>
      <w:r w:rsidR="009E3CE3" w:rsidRPr="00532C47">
        <w:rPr>
          <w:rFonts w:eastAsia="MS Mincho"/>
          <w:szCs w:val="22"/>
          <w:lang w:val="et-EE" w:eastAsia="ja-JP"/>
        </w:rPr>
        <w:t>le</w:t>
      </w:r>
      <w:r w:rsidR="00300DC0" w:rsidRPr="00532C47">
        <w:rPr>
          <w:rFonts w:eastAsia="MS Mincho"/>
          <w:szCs w:val="22"/>
          <w:lang w:val="et-EE" w:eastAsia="ja-JP"/>
        </w:rPr>
        <w:t xml:space="preserve"> (vt lõik 5.2).</w:t>
      </w:r>
    </w:p>
    <w:p w14:paraId="387C33F7" w14:textId="77777777" w:rsidR="00B84FD6" w:rsidRPr="00532C47" w:rsidRDefault="00B84FD6" w:rsidP="00251B78">
      <w:pPr>
        <w:tabs>
          <w:tab w:val="clear" w:pos="567"/>
        </w:tabs>
        <w:autoSpaceDE w:val="0"/>
        <w:autoSpaceDN w:val="0"/>
        <w:adjustRightInd w:val="0"/>
        <w:spacing w:line="240" w:lineRule="auto"/>
        <w:rPr>
          <w:szCs w:val="22"/>
          <w:shd w:val="clear" w:color="auto" w:fill="FFFFFF"/>
          <w:lang w:val="et-EE"/>
        </w:rPr>
      </w:pPr>
    </w:p>
    <w:p w14:paraId="0FE2616D" w14:textId="7A9ECA4E" w:rsidR="00B84FD6" w:rsidRPr="00532C47" w:rsidRDefault="00914C40" w:rsidP="00251B78">
      <w:pPr>
        <w:keepNext/>
        <w:tabs>
          <w:tab w:val="clear" w:pos="567"/>
        </w:tabs>
        <w:autoSpaceDE w:val="0"/>
        <w:autoSpaceDN w:val="0"/>
        <w:adjustRightInd w:val="0"/>
        <w:spacing w:line="240" w:lineRule="auto"/>
        <w:rPr>
          <w:szCs w:val="22"/>
          <w:lang w:val="et-EE"/>
        </w:rPr>
      </w:pPr>
      <w:r w:rsidRPr="00532C47">
        <w:rPr>
          <w:i/>
          <w:szCs w:val="22"/>
          <w:u w:val="single"/>
          <w:lang w:val="et-EE"/>
        </w:rPr>
        <w:t>Mometaso</w:t>
      </w:r>
      <w:r w:rsidR="00597ADE" w:rsidRPr="00532C47">
        <w:rPr>
          <w:i/>
          <w:szCs w:val="22"/>
          <w:u w:val="single"/>
          <w:lang w:val="et-EE"/>
        </w:rPr>
        <w:t>on</w:t>
      </w:r>
      <w:r w:rsidRPr="00532C47">
        <w:rPr>
          <w:i/>
          <w:szCs w:val="22"/>
          <w:u w:val="single"/>
          <w:lang w:val="et-EE"/>
        </w:rPr>
        <w:t>furoa</w:t>
      </w:r>
      <w:r w:rsidR="00597ADE" w:rsidRPr="00532C47">
        <w:rPr>
          <w:i/>
          <w:szCs w:val="22"/>
          <w:u w:val="single"/>
          <w:lang w:val="et-EE"/>
        </w:rPr>
        <w:t>at</w:t>
      </w:r>
    </w:p>
    <w:p w14:paraId="5BA2DEDE" w14:textId="0605CC30" w:rsidR="009E3CE3" w:rsidRPr="00532C47" w:rsidRDefault="009E3CE3" w:rsidP="00251B78">
      <w:pPr>
        <w:tabs>
          <w:tab w:val="clear" w:pos="567"/>
        </w:tabs>
        <w:autoSpaceDE w:val="0"/>
        <w:autoSpaceDN w:val="0"/>
        <w:adjustRightInd w:val="0"/>
        <w:spacing w:line="240" w:lineRule="auto"/>
        <w:rPr>
          <w:szCs w:val="22"/>
          <w:lang w:val="et-EE"/>
        </w:rPr>
      </w:pPr>
      <w:r w:rsidRPr="00532C47">
        <w:rPr>
          <w:szCs w:val="22"/>
          <w:lang w:val="et-EE"/>
        </w:rPr>
        <w:t>Mometasoonfuroaat on sünteetiline kortikosteroid, millel on suur afiinsus glükokortikoidretseptorite suhtes ja paikne põletikuvastane toime</w:t>
      </w:r>
      <w:r w:rsidR="000B7D27" w:rsidRPr="00532C47">
        <w:rPr>
          <w:szCs w:val="22"/>
          <w:lang w:val="et-EE"/>
        </w:rPr>
        <w:t>.</w:t>
      </w:r>
      <w:r w:rsidR="00CD43B5" w:rsidRPr="00532C47">
        <w:rPr>
          <w:szCs w:val="22"/>
          <w:lang w:val="et-EE"/>
        </w:rPr>
        <w:t xml:space="preserve"> </w:t>
      </w:r>
      <w:r w:rsidR="000B7D27" w:rsidRPr="00532C47">
        <w:rPr>
          <w:i/>
          <w:iCs/>
          <w:szCs w:val="22"/>
          <w:lang w:val="et-EE"/>
        </w:rPr>
        <w:t>In vitro</w:t>
      </w:r>
      <w:r w:rsidR="000B7D27" w:rsidRPr="00532C47">
        <w:rPr>
          <w:szCs w:val="22"/>
          <w:lang w:val="et-EE"/>
        </w:rPr>
        <w:t xml:space="preserve"> </w:t>
      </w:r>
      <w:r w:rsidR="002361DA" w:rsidRPr="00532C47">
        <w:rPr>
          <w:szCs w:val="22"/>
          <w:lang w:val="et-EE"/>
        </w:rPr>
        <w:t>pärsib</w:t>
      </w:r>
      <w:r w:rsidR="000B7D27" w:rsidRPr="00532C47">
        <w:rPr>
          <w:szCs w:val="22"/>
          <w:lang w:val="et-EE"/>
        </w:rPr>
        <w:t xml:space="preserve"> mometasoonfuroaat leukotrieenide vabanemist </w:t>
      </w:r>
      <w:r w:rsidR="00F93543" w:rsidRPr="00532C47">
        <w:rPr>
          <w:szCs w:val="22"/>
          <w:lang w:val="et-EE"/>
        </w:rPr>
        <w:t xml:space="preserve">allergiliste patsientide </w:t>
      </w:r>
      <w:r w:rsidR="000B7D27" w:rsidRPr="00532C47">
        <w:rPr>
          <w:szCs w:val="22"/>
          <w:lang w:val="et-EE"/>
        </w:rPr>
        <w:t xml:space="preserve">leukotsüütidest. Rakukultuuris oli mometasoonfuroaadil </w:t>
      </w:r>
      <w:r w:rsidR="00CD43B5" w:rsidRPr="00532C47">
        <w:rPr>
          <w:szCs w:val="22"/>
          <w:lang w:val="et-EE"/>
        </w:rPr>
        <w:t xml:space="preserve">väga </w:t>
      </w:r>
      <w:r w:rsidR="000B7D27" w:rsidRPr="00532C47">
        <w:rPr>
          <w:szCs w:val="22"/>
          <w:lang w:val="et-EE"/>
        </w:rPr>
        <w:t>tugev IL</w:t>
      </w:r>
      <w:r w:rsidR="000B7D27" w:rsidRPr="00532C47">
        <w:rPr>
          <w:szCs w:val="22"/>
          <w:lang w:val="et-EE"/>
        </w:rPr>
        <w:noBreakHyphen/>
        <w:t>1, IL</w:t>
      </w:r>
      <w:r w:rsidR="000B7D27" w:rsidRPr="00532C47">
        <w:rPr>
          <w:szCs w:val="22"/>
          <w:lang w:val="et-EE"/>
        </w:rPr>
        <w:noBreakHyphen/>
        <w:t>5, IL</w:t>
      </w:r>
      <w:r w:rsidR="000B7D27" w:rsidRPr="00532C47">
        <w:rPr>
          <w:szCs w:val="22"/>
          <w:lang w:val="et-EE"/>
        </w:rPr>
        <w:noBreakHyphen/>
        <w:t>6 ja TNF</w:t>
      </w:r>
      <w:r w:rsidR="000B7D27" w:rsidRPr="00532C47">
        <w:rPr>
          <w:szCs w:val="22"/>
          <w:lang w:val="et-EE"/>
        </w:rPr>
        <w:noBreakHyphen/>
        <w:t xml:space="preserve">alfa sünteesi ja vabanemist inhibeeriv toime. </w:t>
      </w:r>
      <w:r w:rsidR="00CD43B5" w:rsidRPr="00532C47">
        <w:rPr>
          <w:szCs w:val="22"/>
          <w:lang w:val="et-EE"/>
        </w:rPr>
        <w:t xml:space="preserve">Mometasoonfuroaat </w:t>
      </w:r>
      <w:r w:rsidR="000B7D27" w:rsidRPr="00532C47">
        <w:rPr>
          <w:szCs w:val="22"/>
          <w:lang w:val="et-EE"/>
        </w:rPr>
        <w:t>on ka tugev leukotrieenide produktsiooni inhibiitor ja Th2 tsütokiinide IL</w:t>
      </w:r>
      <w:r w:rsidR="000B7D27" w:rsidRPr="00532C47">
        <w:rPr>
          <w:szCs w:val="22"/>
          <w:lang w:val="et-EE"/>
        </w:rPr>
        <w:noBreakHyphen/>
        <w:t>4 ja IL</w:t>
      </w:r>
      <w:r w:rsidR="002361DA" w:rsidRPr="00532C47">
        <w:rPr>
          <w:szCs w:val="22"/>
          <w:lang w:val="et-EE"/>
        </w:rPr>
        <w:noBreakHyphen/>
      </w:r>
      <w:r w:rsidR="000B7D27" w:rsidRPr="00532C47">
        <w:rPr>
          <w:szCs w:val="22"/>
          <w:lang w:val="et-EE"/>
        </w:rPr>
        <w:t xml:space="preserve">5 </w:t>
      </w:r>
      <w:r w:rsidR="00CD43B5" w:rsidRPr="00532C47">
        <w:rPr>
          <w:szCs w:val="22"/>
          <w:lang w:val="et-EE"/>
        </w:rPr>
        <w:t>produktsiooni</w:t>
      </w:r>
      <w:r w:rsidR="000B7D27" w:rsidRPr="00532C47">
        <w:rPr>
          <w:szCs w:val="22"/>
          <w:lang w:val="et-EE"/>
        </w:rPr>
        <w:t xml:space="preserve"> inhibiitor inimese CD4+ T</w:t>
      </w:r>
      <w:r w:rsidR="000B7D27" w:rsidRPr="00532C47">
        <w:rPr>
          <w:szCs w:val="22"/>
          <w:lang w:val="et-EE"/>
        </w:rPr>
        <w:noBreakHyphen/>
        <w:t>rakkudes.</w:t>
      </w:r>
    </w:p>
    <w:p w14:paraId="3E35EE19" w14:textId="77777777" w:rsidR="00B84FD6" w:rsidRPr="00532C47" w:rsidRDefault="00B84FD6" w:rsidP="00251B78">
      <w:pPr>
        <w:tabs>
          <w:tab w:val="clear" w:pos="567"/>
        </w:tabs>
        <w:autoSpaceDE w:val="0"/>
        <w:autoSpaceDN w:val="0"/>
        <w:adjustRightInd w:val="0"/>
        <w:spacing w:line="240" w:lineRule="auto"/>
        <w:rPr>
          <w:szCs w:val="22"/>
          <w:lang w:val="et-EE"/>
        </w:rPr>
      </w:pPr>
    </w:p>
    <w:p w14:paraId="35FC1A03" w14:textId="2A929E46" w:rsidR="00B84FD6" w:rsidRPr="00532C47" w:rsidRDefault="00597ADE" w:rsidP="00251B78">
      <w:pPr>
        <w:keepNext/>
        <w:tabs>
          <w:tab w:val="clear" w:pos="567"/>
        </w:tabs>
        <w:autoSpaceDE w:val="0"/>
        <w:autoSpaceDN w:val="0"/>
        <w:adjustRightInd w:val="0"/>
        <w:spacing w:line="240" w:lineRule="auto"/>
        <w:rPr>
          <w:szCs w:val="22"/>
          <w:lang w:val="et-EE"/>
        </w:rPr>
      </w:pPr>
      <w:r w:rsidRPr="00532C47">
        <w:rPr>
          <w:szCs w:val="22"/>
          <w:u w:val="single"/>
          <w:lang w:val="et-EE"/>
        </w:rPr>
        <w:t>Farmakodünaamilised toimed</w:t>
      </w:r>
    </w:p>
    <w:p w14:paraId="78B2CD69" w14:textId="77777777" w:rsidR="000B7D27" w:rsidRPr="00532C47" w:rsidRDefault="000B7D27" w:rsidP="00251B78">
      <w:pPr>
        <w:keepNext/>
        <w:tabs>
          <w:tab w:val="clear" w:pos="567"/>
        </w:tabs>
        <w:autoSpaceDE w:val="0"/>
        <w:autoSpaceDN w:val="0"/>
        <w:adjustRightInd w:val="0"/>
        <w:spacing w:line="240" w:lineRule="auto"/>
        <w:rPr>
          <w:bCs/>
          <w:szCs w:val="22"/>
          <w:lang w:val="et-EE"/>
        </w:rPr>
      </w:pPr>
    </w:p>
    <w:p w14:paraId="3481C0E5" w14:textId="37D0B788" w:rsidR="00CD43B5" w:rsidRPr="00532C47" w:rsidRDefault="00E55D06" w:rsidP="00251B78">
      <w:pPr>
        <w:tabs>
          <w:tab w:val="clear" w:pos="567"/>
        </w:tabs>
        <w:autoSpaceDE w:val="0"/>
        <w:autoSpaceDN w:val="0"/>
        <w:adjustRightInd w:val="0"/>
        <w:spacing w:line="240" w:lineRule="auto"/>
        <w:rPr>
          <w:szCs w:val="22"/>
          <w:lang w:val="et-EE"/>
        </w:rPr>
      </w:pPr>
      <w:r w:rsidRPr="00532C47">
        <w:rPr>
          <w:bCs/>
          <w:szCs w:val="22"/>
          <w:lang w:val="et-EE"/>
        </w:rPr>
        <w:t>Ravimi</w:t>
      </w:r>
      <w:r w:rsidR="00CD43B5" w:rsidRPr="00532C47">
        <w:rPr>
          <w:bCs/>
          <w:szCs w:val="22"/>
          <w:lang w:val="et-EE"/>
        </w:rPr>
        <w:t xml:space="preserve"> farmakodünaamilist profiili iseloomustab kiire toime algus 5 minuti jooksul pärast manustamist ja püsiv toime kogu 24</w:t>
      </w:r>
      <w:r w:rsidR="00CD43B5" w:rsidRPr="00532C47">
        <w:rPr>
          <w:bCs/>
          <w:szCs w:val="22"/>
          <w:lang w:val="et-EE"/>
        </w:rPr>
        <w:noBreakHyphen/>
        <w:t xml:space="preserve">tunnise </w:t>
      </w:r>
      <w:r w:rsidR="005E559F" w:rsidRPr="00532C47">
        <w:rPr>
          <w:bCs/>
          <w:szCs w:val="22"/>
          <w:lang w:val="et-EE"/>
        </w:rPr>
        <w:t>annustamis</w:t>
      </w:r>
      <w:r w:rsidR="00CD43B5" w:rsidRPr="00532C47">
        <w:rPr>
          <w:bCs/>
          <w:szCs w:val="22"/>
          <w:lang w:val="et-EE"/>
        </w:rPr>
        <w:t>intervalli jooksul.</w:t>
      </w:r>
    </w:p>
    <w:p w14:paraId="5C49A38F" w14:textId="77777777" w:rsidR="0036348A" w:rsidRPr="00532C47" w:rsidRDefault="0036348A" w:rsidP="00251B78">
      <w:pPr>
        <w:rPr>
          <w:lang w:val="et-EE"/>
        </w:rPr>
      </w:pPr>
    </w:p>
    <w:p w14:paraId="4E9AC73F" w14:textId="1D451DB0" w:rsidR="006B2B19" w:rsidRPr="00532C47" w:rsidRDefault="00D60D91" w:rsidP="00251B78">
      <w:pPr>
        <w:tabs>
          <w:tab w:val="clear" w:pos="567"/>
        </w:tabs>
        <w:spacing w:line="240" w:lineRule="auto"/>
        <w:rPr>
          <w:rFonts w:eastAsia="MS Mincho"/>
          <w:szCs w:val="22"/>
          <w:lang w:val="et-EE" w:eastAsia="ja-JP"/>
        </w:rPr>
      </w:pPr>
      <w:r w:rsidRPr="00532C47">
        <w:rPr>
          <w:rFonts w:eastAsia="MS Mincho"/>
          <w:szCs w:val="22"/>
          <w:lang w:val="et-EE" w:eastAsia="ja-JP"/>
        </w:rPr>
        <w:lastRenderedPageBreak/>
        <w:t xml:space="preserve">Farmakodünaamilist profiili iseloomustab lisaks </w:t>
      </w:r>
      <w:r w:rsidR="007962C0" w:rsidRPr="00532C47">
        <w:rPr>
          <w:noProof/>
          <w:szCs w:val="22"/>
          <w:lang w:val="et-EE"/>
        </w:rPr>
        <w:t xml:space="preserve">172 ml võrra suurenenud </w:t>
      </w:r>
      <w:r w:rsidRPr="00532C47">
        <w:rPr>
          <w:rFonts w:eastAsia="MS Mincho"/>
          <w:szCs w:val="22"/>
          <w:lang w:val="et-EE" w:eastAsia="ja-JP"/>
        </w:rPr>
        <w:t>k</w:t>
      </w:r>
      <w:r w:rsidR="006B2B19" w:rsidRPr="00532C47">
        <w:rPr>
          <w:rFonts w:eastAsia="MS Mincho"/>
          <w:szCs w:val="22"/>
          <w:lang w:val="et-EE" w:eastAsia="ja-JP"/>
        </w:rPr>
        <w:t xml:space="preserve">eskmine </w:t>
      </w:r>
      <w:r w:rsidRPr="00532C47">
        <w:rPr>
          <w:rFonts w:eastAsia="MS Mincho"/>
          <w:szCs w:val="22"/>
          <w:lang w:val="et-EE" w:eastAsia="ja-JP"/>
        </w:rPr>
        <w:t>maksimaalne</w:t>
      </w:r>
      <w:r w:rsidR="006B2B19" w:rsidRPr="00532C47">
        <w:rPr>
          <w:rFonts w:eastAsia="MS Mincho"/>
          <w:szCs w:val="22"/>
          <w:lang w:val="et-EE" w:eastAsia="ja-JP"/>
        </w:rPr>
        <w:t xml:space="preserve"> </w:t>
      </w:r>
      <w:r w:rsidR="006B2B19" w:rsidRPr="00532C47">
        <w:rPr>
          <w:szCs w:val="22"/>
          <w:lang w:val="et-EE"/>
        </w:rPr>
        <w:t>forsseeritud ekspiratoor</w:t>
      </w:r>
      <w:r w:rsidRPr="00532C47">
        <w:rPr>
          <w:szCs w:val="22"/>
          <w:lang w:val="et-EE"/>
        </w:rPr>
        <w:t>n</w:t>
      </w:r>
      <w:r w:rsidR="006B2B19" w:rsidRPr="00532C47">
        <w:rPr>
          <w:szCs w:val="22"/>
          <w:lang w:val="et-EE"/>
        </w:rPr>
        <w:t>e mah</w:t>
      </w:r>
      <w:r w:rsidRPr="00532C47">
        <w:rPr>
          <w:szCs w:val="22"/>
          <w:lang w:val="et-EE"/>
        </w:rPr>
        <w:t xml:space="preserve">t </w:t>
      </w:r>
      <w:r w:rsidR="006B2B19" w:rsidRPr="00532C47">
        <w:rPr>
          <w:szCs w:val="22"/>
          <w:lang w:val="et-EE"/>
        </w:rPr>
        <w:t>ühes sekundis</w:t>
      </w:r>
      <w:r w:rsidR="006B2B19" w:rsidRPr="00532C47">
        <w:rPr>
          <w:noProof/>
          <w:szCs w:val="22"/>
          <w:lang w:val="et-EE"/>
        </w:rPr>
        <w:t xml:space="preserve"> (</w:t>
      </w:r>
      <w:r w:rsidR="001201E7" w:rsidRPr="00532C47">
        <w:rPr>
          <w:i/>
          <w:noProof/>
          <w:szCs w:val="22"/>
          <w:lang w:val="et-EE"/>
        </w:rPr>
        <w:t>Forced Expiratory Volume</w:t>
      </w:r>
      <w:r w:rsidR="001201E7" w:rsidRPr="00532C47">
        <w:rPr>
          <w:noProof/>
          <w:szCs w:val="22"/>
          <w:lang w:val="et-EE"/>
        </w:rPr>
        <w:t xml:space="preserve">, </w:t>
      </w:r>
      <w:r w:rsidR="006B2B19" w:rsidRPr="00532C47">
        <w:rPr>
          <w:noProof/>
          <w:szCs w:val="22"/>
          <w:lang w:val="et-EE"/>
        </w:rPr>
        <w:t>FEV</w:t>
      </w:r>
      <w:r w:rsidR="006B2B19" w:rsidRPr="00532C47">
        <w:rPr>
          <w:noProof/>
          <w:szCs w:val="22"/>
          <w:vertAlign w:val="subscript"/>
          <w:lang w:val="et-EE"/>
        </w:rPr>
        <w:t>1</w:t>
      </w:r>
      <w:r w:rsidR="006B2B19" w:rsidRPr="00532C47">
        <w:rPr>
          <w:noProof/>
          <w:szCs w:val="22"/>
          <w:lang w:val="et-EE"/>
        </w:rPr>
        <w:t>)</w:t>
      </w:r>
      <w:r w:rsidRPr="00532C47">
        <w:rPr>
          <w:noProof/>
          <w:szCs w:val="22"/>
          <w:lang w:val="et-EE"/>
        </w:rPr>
        <w:t xml:space="preserve"> pärast </w:t>
      </w:r>
      <w:r w:rsidR="00E55D06" w:rsidRPr="00532C47">
        <w:rPr>
          <w:bCs/>
          <w:szCs w:val="22"/>
          <w:lang w:val="et-EE"/>
        </w:rPr>
        <w:t>indakaterool/glükopürroonium/mometasoonfuroaadi</w:t>
      </w:r>
      <w:r w:rsidRPr="00532C47">
        <w:rPr>
          <w:bCs/>
          <w:szCs w:val="22"/>
          <w:lang w:val="et-EE"/>
        </w:rPr>
        <w:t xml:space="preserve"> 114 µg/46 µg/136 µg </w:t>
      </w:r>
      <w:r w:rsidRPr="00532C47">
        <w:rPr>
          <w:rFonts w:eastAsia="MS Mincho"/>
          <w:szCs w:val="22"/>
          <w:lang w:val="et-EE" w:eastAsia="ja-JP"/>
        </w:rPr>
        <w:t>manustamist üks kord ööpäevas võrreldes salmeterooli</w:t>
      </w:r>
      <w:r w:rsidR="009A4A9E" w:rsidRPr="00532C47">
        <w:rPr>
          <w:rFonts w:eastAsia="MS Mincho"/>
          <w:szCs w:val="22"/>
          <w:lang w:val="et-EE" w:eastAsia="ja-JP"/>
        </w:rPr>
        <w:t>/</w:t>
      </w:r>
      <w:r w:rsidRPr="00532C47">
        <w:rPr>
          <w:rFonts w:eastAsia="MS Mincho"/>
          <w:szCs w:val="22"/>
          <w:lang w:val="et-EE" w:eastAsia="ja-JP"/>
        </w:rPr>
        <w:t>flutikasooniga 50 </w:t>
      </w:r>
      <w:r w:rsidRPr="00532C47">
        <w:rPr>
          <w:bCs/>
          <w:szCs w:val="22"/>
          <w:lang w:val="et-EE"/>
        </w:rPr>
        <w:t>µg/500 µg kaks korda ööpäevas.</w:t>
      </w:r>
    </w:p>
    <w:p w14:paraId="22DA8C83" w14:textId="77777777" w:rsidR="006B2B19" w:rsidRPr="00532C47" w:rsidRDefault="006B2B19" w:rsidP="00251B78">
      <w:pPr>
        <w:tabs>
          <w:tab w:val="clear" w:pos="567"/>
        </w:tabs>
        <w:spacing w:line="240" w:lineRule="auto"/>
        <w:rPr>
          <w:rFonts w:eastAsia="MS Mincho"/>
          <w:szCs w:val="22"/>
          <w:lang w:val="et-EE" w:eastAsia="ja-JP"/>
        </w:rPr>
      </w:pPr>
    </w:p>
    <w:p w14:paraId="354D4226" w14:textId="420F46E9" w:rsidR="006B2B19" w:rsidRPr="00532C47" w:rsidRDefault="006B2B19" w:rsidP="00251B78">
      <w:pPr>
        <w:tabs>
          <w:tab w:val="clear" w:pos="567"/>
        </w:tabs>
        <w:spacing w:line="240" w:lineRule="auto"/>
        <w:rPr>
          <w:rFonts w:eastAsia="MS Mincho"/>
          <w:szCs w:val="22"/>
          <w:lang w:val="et-EE" w:eastAsia="ja-JP"/>
        </w:rPr>
      </w:pPr>
      <w:r w:rsidRPr="00532C47">
        <w:rPr>
          <w:rFonts w:eastAsia="MS Mincho"/>
          <w:szCs w:val="22"/>
          <w:lang w:val="et-EE" w:eastAsia="ja-JP"/>
        </w:rPr>
        <w:t xml:space="preserve">Puuduvad tõendid tahhüfülaksia esinemise kohta </w:t>
      </w:r>
      <w:r w:rsidR="00D60D91" w:rsidRPr="00532C47">
        <w:rPr>
          <w:bCs/>
          <w:szCs w:val="22"/>
          <w:lang w:val="et-EE"/>
        </w:rPr>
        <w:t xml:space="preserve">Enerzair </w:t>
      </w:r>
      <w:r w:rsidRPr="00532C47">
        <w:rPr>
          <w:rFonts w:eastAsia="MS Mincho"/>
          <w:szCs w:val="22"/>
          <w:lang w:val="et-EE" w:eastAsia="ja-JP"/>
        </w:rPr>
        <w:t xml:space="preserve">Breezhaleri kasutamisel </w:t>
      </w:r>
      <w:r w:rsidR="00D60D91" w:rsidRPr="00532C47">
        <w:rPr>
          <w:rFonts w:eastAsia="MS Mincho"/>
          <w:szCs w:val="22"/>
          <w:lang w:val="et-EE" w:eastAsia="ja-JP"/>
        </w:rPr>
        <w:t>aja jooksul</w:t>
      </w:r>
      <w:r w:rsidRPr="00532C47">
        <w:rPr>
          <w:rFonts w:eastAsia="MS Mincho"/>
          <w:szCs w:val="22"/>
          <w:lang w:val="et-EE" w:eastAsia="ja-JP"/>
        </w:rPr>
        <w:t>.</w:t>
      </w:r>
    </w:p>
    <w:p w14:paraId="3065FD83" w14:textId="77777777" w:rsidR="00B84FD6" w:rsidRPr="00532C47" w:rsidRDefault="00B84FD6" w:rsidP="00251B78">
      <w:pPr>
        <w:pStyle w:val="Text"/>
        <w:spacing w:before="0"/>
        <w:jc w:val="left"/>
        <w:rPr>
          <w:sz w:val="22"/>
          <w:szCs w:val="22"/>
          <w:lang w:val="et-EE"/>
        </w:rPr>
      </w:pPr>
    </w:p>
    <w:p w14:paraId="53BB54F3" w14:textId="79C2DE4D" w:rsidR="00A03734" w:rsidRPr="00532C47" w:rsidRDefault="00914C40" w:rsidP="00251B78">
      <w:pPr>
        <w:keepNext/>
        <w:tabs>
          <w:tab w:val="clear" w:pos="567"/>
        </w:tabs>
        <w:autoSpaceDE w:val="0"/>
        <w:autoSpaceDN w:val="0"/>
        <w:adjustRightInd w:val="0"/>
        <w:spacing w:line="240" w:lineRule="auto"/>
        <w:rPr>
          <w:szCs w:val="22"/>
          <w:lang w:val="et-EE"/>
        </w:rPr>
      </w:pPr>
      <w:r w:rsidRPr="00532C47">
        <w:rPr>
          <w:i/>
          <w:szCs w:val="22"/>
          <w:u w:val="single"/>
          <w:lang w:val="et-EE"/>
        </w:rPr>
        <w:t>QTc</w:t>
      </w:r>
      <w:r w:rsidR="006B2B19" w:rsidRPr="00532C47">
        <w:rPr>
          <w:i/>
          <w:szCs w:val="22"/>
          <w:u w:val="single"/>
          <w:lang w:val="et-EE"/>
        </w:rPr>
        <w:noBreakHyphen/>
      </w:r>
      <w:r w:rsidRPr="00532C47">
        <w:rPr>
          <w:i/>
          <w:szCs w:val="22"/>
          <w:u w:val="single"/>
          <w:lang w:val="et-EE"/>
        </w:rPr>
        <w:t>interval</w:t>
      </w:r>
      <w:bookmarkStart w:id="11" w:name="_nth_Effects_on_the_QTc_int94189"/>
      <w:bookmarkStart w:id="12" w:name="_nth_Safety_assessment__QTc58562"/>
      <w:bookmarkEnd w:id="11"/>
      <w:bookmarkEnd w:id="12"/>
      <w:r w:rsidR="006B2B19" w:rsidRPr="00532C47">
        <w:rPr>
          <w:i/>
          <w:szCs w:val="22"/>
          <w:u w:val="single"/>
          <w:lang w:val="et-EE"/>
        </w:rPr>
        <w:t>l</w:t>
      </w:r>
    </w:p>
    <w:p w14:paraId="71432043" w14:textId="5CB48241" w:rsidR="00D60D91" w:rsidRPr="00532C47" w:rsidRDefault="00E55D06" w:rsidP="00251B78">
      <w:pPr>
        <w:tabs>
          <w:tab w:val="clear" w:pos="567"/>
        </w:tabs>
        <w:autoSpaceDE w:val="0"/>
        <w:autoSpaceDN w:val="0"/>
        <w:adjustRightInd w:val="0"/>
        <w:spacing w:line="240" w:lineRule="auto"/>
        <w:rPr>
          <w:szCs w:val="22"/>
          <w:lang w:val="et-EE"/>
        </w:rPr>
      </w:pPr>
      <w:r w:rsidRPr="00532C47">
        <w:rPr>
          <w:szCs w:val="22"/>
          <w:lang w:val="et-EE"/>
        </w:rPr>
        <w:t>Ravimi</w:t>
      </w:r>
      <w:r w:rsidR="009A2CB1" w:rsidRPr="00532C47">
        <w:rPr>
          <w:szCs w:val="22"/>
          <w:lang w:val="et-EE"/>
        </w:rPr>
        <w:t xml:space="preserve"> toimet </w:t>
      </w:r>
      <w:r w:rsidR="00FA0148" w:rsidRPr="00532C47">
        <w:rPr>
          <w:szCs w:val="22"/>
          <w:lang w:val="et-EE"/>
        </w:rPr>
        <w:t>QTc</w:t>
      </w:r>
      <w:r w:rsidR="009A2CB1" w:rsidRPr="00532C47">
        <w:rPr>
          <w:szCs w:val="22"/>
          <w:lang w:val="et-EE"/>
        </w:rPr>
        <w:noBreakHyphen/>
        <w:t>intervallile ei ole hinnatud põhjalikus</w:t>
      </w:r>
      <w:r w:rsidR="00FA0148" w:rsidRPr="00532C47">
        <w:rPr>
          <w:szCs w:val="22"/>
          <w:lang w:val="et-EE"/>
        </w:rPr>
        <w:t xml:space="preserve"> QT (TQT) </w:t>
      </w:r>
      <w:r w:rsidR="009A2CB1" w:rsidRPr="00532C47">
        <w:rPr>
          <w:szCs w:val="22"/>
          <w:lang w:val="et-EE"/>
        </w:rPr>
        <w:t>uuringus</w:t>
      </w:r>
      <w:r w:rsidR="00FA0148" w:rsidRPr="00532C47">
        <w:rPr>
          <w:szCs w:val="22"/>
          <w:lang w:val="et-EE"/>
        </w:rPr>
        <w:t>.</w:t>
      </w:r>
      <w:r w:rsidR="00781263" w:rsidRPr="00532C47">
        <w:rPr>
          <w:szCs w:val="22"/>
          <w:lang w:val="et-EE"/>
        </w:rPr>
        <w:t xml:space="preserve"> </w:t>
      </w:r>
      <w:r w:rsidR="009A2CB1" w:rsidRPr="00532C47">
        <w:rPr>
          <w:szCs w:val="22"/>
          <w:lang w:val="et-EE"/>
        </w:rPr>
        <w:t>Mometasoonfuroaadi puhul QTc</w:t>
      </w:r>
      <w:r w:rsidR="009A2CB1" w:rsidRPr="00532C47">
        <w:rPr>
          <w:szCs w:val="22"/>
          <w:lang w:val="et-EE"/>
        </w:rPr>
        <w:noBreakHyphen/>
        <w:t xml:space="preserve">intervalli pikendavat toimet </w:t>
      </w:r>
      <w:r w:rsidR="00D84A81" w:rsidRPr="00532C47">
        <w:rPr>
          <w:szCs w:val="22"/>
          <w:lang w:val="et-EE"/>
        </w:rPr>
        <w:t xml:space="preserve">ei </w:t>
      </w:r>
      <w:r w:rsidR="009A2CB1" w:rsidRPr="00532C47">
        <w:rPr>
          <w:szCs w:val="22"/>
          <w:lang w:val="et-EE"/>
        </w:rPr>
        <w:t>tea</w:t>
      </w:r>
      <w:r w:rsidR="00D84A81" w:rsidRPr="00532C47">
        <w:rPr>
          <w:szCs w:val="22"/>
          <w:lang w:val="et-EE"/>
        </w:rPr>
        <w:t>t</w:t>
      </w:r>
      <w:r w:rsidR="009A2CB1" w:rsidRPr="00532C47">
        <w:rPr>
          <w:szCs w:val="22"/>
          <w:lang w:val="et-EE"/>
        </w:rPr>
        <w:t>a.</w:t>
      </w:r>
    </w:p>
    <w:p w14:paraId="7F0D52ED" w14:textId="77777777" w:rsidR="00FA0148" w:rsidRPr="00532C47" w:rsidRDefault="00FA0148" w:rsidP="00251B78">
      <w:pPr>
        <w:tabs>
          <w:tab w:val="clear" w:pos="567"/>
        </w:tabs>
        <w:autoSpaceDE w:val="0"/>
        <w:autoSpaceDN w:val="0"/>
        <w:adjustRightInd w:val="0"/>
        <w:spacing w:line="240" w:lineRule="auto"/>
        <w:rPr>
          <w:szCs w:val="22"/>
          <w:lang w:val="et-EE"/>
        </w:rPr>
      </w:pPr>
    </w:p>
    <w:p w14:paraId="3D333F64" w14:textId="63A0AF55" w:rsidR="00B84FD6" w:rsidRPr="00532C47" w:rsidRDefault="006B2B19" w:rsidP="00251B78">
      <w:pPr>
        <w:keepNext/>
        <w:tabs>
          <w:tab w:val="clear" w:pos="567"/>
        </w:tabs>
        <w:autoSpaceDE w:val="0"/>
        <w:autoSpaceDN w:val="0"/>
        <w:adjustRightInd w:val="0"/>
        <w:spacing w:line="240" w:lineRule="auto"/>
        <w:rPr>
          <w:szCs w:val="22"/>
          <w:lang w:val="et-EE"/>
        </w:rPr>
      </w:pPr>
      <w:r w:rsidRPr="00532C47">
        <w:rPr>
          <w:szCs w:val="22"/>
          <w:u w:val="single"/>
          <w:lang w:val="et-EE"/>
        </w:rPr>
        <w:t>Kliiniline efektiivsus ja ohutus</w:t>
      </w:r>
    </w:p>
    <w:p w14:paraId="7213AB61" w14:textId="0F25BE67" w:rsidR="00386FB1" w:rsidRPr="00532C47" w:rsidRDefault="00386FB1" w:rsidP="00251B78">
      <w:pPr>
        <w:pStyle w:val="Text"/>
        <w:keepNext/>
        <w:spacing w:before="0"/>
        <w:jc w:val="left"/>
        <w:rPr>
          <w:sz w:val="22"/>
          <w:szCs w:val="22"/>
          <w:lang w:val="et-EE"/>
        </w:rPr>
      </w:pPr>
    </w:p>
    <w:p w14:paraId="36061D5B" w14:textId="4BA0243C" w:rsidR="001028BD" w:rsidRPr="00532C47" w:rsidRDefault="001028BD" w:rsidP="00251B78">
      <w:pPr>
        <w:pStyle w:val="Text"/>
        <w:keepNext/>
        <w:spacing w:before="0"/>
        <w:jc w:val="left"/>
        <w:rPr>
          <w:i/>
          <w:iCs/>
          <w:sz w:val="22"/>
          <w:szCs w:val="22"/>
          <w:u w:val="single"/>
          <w:lang w:val="et-EE"/>
        </w:rPr>
      </w:pPr>
      <w:r w:rsidRPr="00532C47">
        <w:rPr>
          <w:i/>
          <w:iCs/>
          <w:sz w:val="22"/>
          <w:szCs w:val="22"/>
          <w:u w:val="single"/>
          <w:lang w:val="et-EE"/>
        </w:rPr>
        <w:t xml:space="preserve">Enerzair Breezhaleri võrdlus LABA/ICS </w:t>
      </w:r>
      <w:r w:rsidR="00E9125E" w:rsidRPr="00532C47">
        <w:rPr>
          <w:i/>
          <w:iCs/>
          <w:sz w:val="22"/>
          <w:szCs w:val="22"/>
          <w:u w:val="single"/>
          <w:lang w:val="et-EE"/>
        </w:rPr>
        <w:t>fikseeritud</w:t>
      </w:r>
      <w:r w:rsidRPr="00532C47">
        <w:rPr>
          <w:i/>
          <w:iCs/>
          <w:sz w:val="22"/>
          <w:szCs w:val="22"/>
          <w:u w:val="single"/>
          <w:lang w:val="et-EE"/>
        </w:rPr>
        <w:t xml:space="preserve"> </w:t>
      </w:r>
      <w:r w:rsidR="00282AE0" w:rsidRPr="00532C47">
        <w:rPr>
          <w:i/>
          <w:iCs/>
          <w:sz w:val="22"/>
          <w:szCs w:val="22"/>
          <w:u w:val="single"/>
          <w:lang w:val="et-EE"/>
        </w:rPr>
        <w:t>kombinatsiooni</w:t>
      </w:r>
      <w:r w:rsidR="007E0759" w:rsidRPr="00532C47">
        <w:rPr>
          <w:i/>
          <w:iCs/>
          <w:sz w:val="22"/>
          <w:szCs w:val="22"/>
          <w:u w:val="single"/>
          <w:lang w:val="et-EE"/>
        </w:rPr>
        <w:t>de</w:t>
      </w:r>
      <w:r w:rsidR="00282AE0" w:rsidRPr="00532C47">
        <w:rPr>
          <w:i/>
          <w:iCs/>
          <w:sz w:val="22"/>
          <w:szCs w:val="22"/>
          <w:u w:val="single"/>
          <w:lang w:val="et-EE"/>
        </w:rPr>
        <w:t>ga</w:t>
      </w:r>
    </w:p>
    <w:p w14:paraId="182B3519" w14:textId="7C1C0ABA" w:rsidR="00D60D91" w:rsidRPr="00532C47" w:rsidRDefault="00D60D91" w:rsidP="00251B78">
      <w:pPr>
        <w:pStyle w:val="Text"/>
        <w:spacing w:before="0"/>
        <w:jc w:val="left"/>
        <w:rPr>
          <w:sz w:val="22"/>
          <w:szCs w:val="22"/>
          <w:lang w:val="et-EE"/>
        </w:rPr>
      </w:pPr>
      <w:r w:rsidRPr="00532C47">
        <w:rPr>
          <w:sz w:val="22"/>
          <w:szCs w:val="22"/>
          <w:lang w:val="et-EE"/>
        </w:rPr>
        <w:t xml:space="preserve">III faasi randomiseeritud topeltpimedas uuringus (IRIDIUM) hinnati </w:t>
      </w:r>
      <w:r w:rsidRPr="00532C47">
        <w:rPr>
          <w:sz w:val="22"/>
          <w:szCs w:val="22"/>
          <w:lang w:val="et-EE" w:bidi="th-TH"/>
        </w:rPr>
        <w:t>Enerzair Breezhaleri ohutust ja efektiivsust püsiva astmaga täiskasvanud patsientidel. IRIDIUM oli 52</w:t>
      </w:r>
      <w:r w:rsidRPr="00532C47">
        <w:rPr>
          <w:sz w:val="22"/>
          <w:szCs w:val="22"/>
          <w:lang w:val="et-EE" w:bidi="th-TH"/>
        </w:rPr>
        <w:noBreakHyphen/>
        <w:t xml:space="preserve">nädalane uuring, kus hinnati </w:t>
      </w:r>
      <w:r w:rsidRPr="00532C47">
        <w:rPr>
          <w:bCs/>
          <w:sz w:val="22"/>
          <w:szCs w:val="22"/>
          <w:lang w:val="et-EE"/>
        </w:rPr>
        <w:t xml:space="preserve">Enerzair Breezhaler 114 µg/46 µg/68 µg üks kord ööpäevas </w:t>
      </w:r>
      <w:r w:rsidRPr="00532C47">
        <w:rPr>
          <w:sz w:val="22"/>
          <w:szCs w:val="22"/>
          <w:lang w:val="et-EE"/>
        </w:rPr>
        <w:t>(</w:t>
      </w:r>
      <w:r w:rsidR="001201E7" w:rsidRPr="00532C47">
        <w:rPr>
          <w:sz w:val="22"/>
          <w:szCs w:val="22"/>
          <w:lang w:val="et-EE"/>
        </w:rPr>
        <w:t>n</w:t>
      </w:r>
      <w:r w:rsidRPr="00532C47">
        <w:rPr>
          <w:sz w:val="22"/>
          <w:szCs w:val="22"/>
          <w:lang w:val="et-EE"/>
        </w:rPr>
        <w:t xml:space="preserve">=620) </w:t>
      </w:r>
      <w:r w:rsidRPr="00532C47">
        <w:rPr>
          <w:bCs/>
          <w:sz w:val="22"/>
          <w:szCs w:val="22"/>
          <w:lang w:val="et-EE"/>
        </w:rPr>
        <w:t xml:space="preserve">ja 114 µg/46 µg/136 µg üks kord ööpäevas </w:t>
      </w:r>
      <w:r w:rsidRPr="00532C47">
        <w:rPr>
          <w:sz w:val="22"/>
          <w:szCs w:val="22"/>
          <w:lang w:val="et-EE"/>
        </w:rPr>
        <w:t>(</w:t>
      </w:r>
      <w:r w:rsidR="001201E7" w:rsidRPr="00532C47">
        <w:rPr>
          <w:sz w:val="22"/>
          <w:szCs w:val="22"/>
          <w:lang w:val="et-EE"/>
        </w:rPr>
        <w:t>n</w:t>
      </w:r>
      <w:r w:rsidRPr="00532C47">
        <w:rPr>
          <w:sz w:val="22"/>
          <w:szCs w:val="22"/>
          <w:lang w:val="et-EE"/>
        </w:rPr>
        <w:t>=619) kasutamist võrreldes indakaterooli/mometasoonfuroaadiga vastavalt annus</w:t>
      </w:r>
      <w:r w:rsidR="00793358" w:rsidRPr="00532C47">
        <w:rPr>
          <w:sz w:val="22"/>
          <w:szCs w:val="22"/>
          <w:lang w:val="et-EE"/>
        </w:rPr>
        <w:t>t</w:t>
      </w:r>
      <w:r w:rsidRPr="00532C47">
        <w:rPr>
          <w:sz w:val="22"/>
          <w:szCs w:val="22"/>
          <w:lang w:val="et-EE"/>
        </w:rPr>
        <w:t>es 125 </w:t>
      </w:r>
      <w:r w:rsidRPr="00532C47">
        <w:rPr>
          <w:bCs/>
          <w:sz w:val="22"/>
          <w:szCs w:val="22"/>
          <w:lang w:val="et-EE"/>
        </w:rPr>
        <w:t>µ</w:t>
      </w:r>
      <w:r w:rsidRPr="00532C47">
        <w:rPr>
          <w:sz w:val="22"/>
          <w:szCs w:val="22"/>
          <w:lang w:val="et-EE"/>
        </w:rPr>
        <w:t>g/127,5 </w:t>
      </w:r>
      <w:r w:rsidRPr="00532C47">
        <w:rPr>
          <w:bCs/>
          <w:sz w:val="22"/>
          <w:szCs w:val="22"/>
          <w:lang w:val="et-EE"/>
        </w:rPr>
        <w:t>µ</w:t>
      </w:r>
      <w:r w:rsidRPr="00532C47">
        <w:rPr>
          <w:sz w:val="22"/>
          <w:szCs w:val="22"/>
          <w:lang w:val="et-EE"/>
        </w:rPr>
        <w:t xml:space="preserve">g </w:t>
      </w:r>
      <w:r w:rsidRPr="00532C47">
        <w:rPr>
          <w:bCs/>
          <w:sz w:val="22"/>
          <w:szCs w:val="22"/>
          <w:lang w:val="et-EE"/>
        </w:rPr>
        <w:t xml:space="preserve">üks kord ööpäevas </w:t>
      </w:r>
      <w:r w:rsidRPr="00532C47">
        <w:rPr>
          <w:sz w:val="22"/>
          <w:szCs w:val="22"/>
          <w:lang w:val="et-EE"/>
        </w:rPr>
        <w:t>(</w:t>
      </w:r>
      <w:r w:rsidR="001201E7" w:rsidRPr="00532C47">
        <w:rPr>
          <w:sz w:val="22"/>
          <w:szCs w:val="22"/>
          <w:lang w:val="et-EE"/>
        </w:rPr>
        <w:t>n</w:t>
      </w:r>
      <w:r w:rsidRPr="00532C47">
        <w:rPr>
          <w:sz w:val="22"/>
          <w:szCs w:val="22"/>
          <w:lang w:val="et-EE"/>
        </w:rPr>
        <w:t>=617) ja 125 </w:t>
      </w:r>
      <w:r w:rsidRPr="00532C47">
        <w:rPr>
          <w:bCs/>
          <w:sz w:val="22"/>
          <w:szCs w:val="22"/>
          <w:lang w:val="et-EE"/>
        </w:rPr>
        <w:t>µ</w:t>
      </w:r>
      <w:r w:rsidRPr="00532C47">
        <w:rPr>
          <w:sz w:val="22"/>
          <w:szCs w:val="22"/>
          <w:lang w:val="et-EE"/>
        </w:rPr>
        <w:t>g/260 </w:t>
      </w:r>
      <w:r w:rsidRPr="00532C47">
        <w:rPr>
          <w:bCs/>
          <w:sz w:val="22"/>
          <w:szCs w:val="22"/>
          <w:lang w:val="et-EE"/>
        </w:rPr>
        <w:t>µ</w:t>
      </w:r>
      <w:r w:rsidRPr="00532C47">
        <w:rPr>
          <w:sz w:val="22"/>
          <w:szCs w:val="22"/>
          <w:lang w:val="et-EE"/>
        </w:rPr>
        <w:t xml:space="preserve">g </w:t>
      </w:r>
      <w:r w:rsidRPr="00532C47">
        <w:rPr>
          <w:bCs/>
          <w:sz w:val="22"/>
          <w:szCs w:val="22"/>
          <w:lang w:val="et-EE"/>
        </w:rPr>
        <w:t xml:space="preserve">üks kord ööpäevas </w:t>
      </w:r>
      <w:r w:rsidRPr="00532C47">
        <w:rPr>
          <w:sz w:val="22"/>
          <w:szCs w:val="22"/>
          <w:lang w:val="et-EE"/>
        </w:rPr>
        <w:t>(</w:t>
      </w:r>
      <w:r w:rsidR="001201E7" w:rsidRPr="00532C47">
        <w:rPr>
          <w:sz w:val="22"/>
          <w:szCs w:val="22"/>
          <w:lang w:val="et-EE"/>
        </w:rPr>
        <w:t>n</w:t>
      </w:r>
      <w:r w:rsidRPr="00532C47">
        <w:rPr>
          <w:sz w:val="22"/>
          <w:szCs w:val="22"/>
          <w:lang w:val="et-EE"/>
        </w:rPr>
        <w:t>=618). Kolma</w:t>
      </w:r>
      <w:r w:rsidR="00FC359A" w:rsidRPr="00532C47">
        <w:rPr>
          <w:sz w:val="22"/>
          <w:szCs w:val="22"/>
          <w:lang w:val="et-EE"/>
        </w:rPr>
        <w:t>ndas aktiivse kontrollravimi rühmas osalesid</w:t>
      </w:r>
      <w:r w:rsidR="00BE6DBC" w:rsidRPr="00532C47">
        <w:rPr>
          <w:sz w:val="22"/>
          <w:szCs w:val="22"/>
          <w:lang w:val="et-EE"/>
        </w:rPr>
        <w:t xml:space="preserve"> uuritavad, kes said ravi salmeterooli/flutikasoonpropionaadiga </w:t>
      </w:r>
      <w:r w:rsidR="00BE6DBC" w:rsidRPr="00532C47">
        <w:rPr>
          <w:sz w:val="22"/>
          <w:szCs w:val="22"/>
          <w:lang w:val="et-EE" w:eastAsia="ja-JP"/>
        </w:rPr>
        <w:t>50 </w:t>
      </w:r>
      <w:r w:rsidR="00BE6DBC" w:rsidRPr="00532C47">
        <w:rPr>
          <w:bCs/>
          <w:sz w:val="22"/>
          <w:szCs w:val="22"/>
          <w:lang w:val="et-EE"/>
        </w:rPr>
        <w:t xml:space="preserve">µg/500 µg kaks korda ööpäevas </w:t>
      </w:r>
      <w:r w:rsidR="00BE6DBC" w:rsidRPr="00532C47">
        <w:rPr>
          <w:sz w:val="22"/>
          <w:szCs w:val="22"/>
          <w:lang w:val="et-EE"/>
        </w:rPr>
        <w:t>(</w:t>
      </w:r>
      <w:r w:rsidR="001201E7" w:rsidRPr="00532C47">
        <w:rPr>
          <w:sz w:val="22"/>
          <w:szCs w:val="22"/>
          <w:lang w:val="et-EE"/>
        </w:rPr>
        <w:t>n</w:t>
      </w:r>
      <w:r w:rsidR="00BE6DBC" w:rsidRPr="00532C47">
        <w:rPr>
          <w:sz w:val="22"/>
          <w:szCs w:val="22"/>
          <w:lang w:val="et-EE"/>
        </w:rPr>
        <w:t xml:space="preserve">=618). Kõigil uuritavatel pidid </w:t>
      </w:r>
      <w:r w:rsidR="000D101C" w:rsidRPr="00532C47">
        <w:rPr>
          <w:sz w:val="22"/>
          <w:szCs w:val="22"/>
          <w:lang w:val="et-EE"/>
        </w:rPr>
        <w:t xml:space="preserve">olema sümptomaatiline </w:t>
      </w:r>
      <w:r w:rsidR="00BE6DBC" w:rsidRPr="00532C47">
        <w:rPr>
          <w:sz w:val="22"/>
          <w:szCs w:val="22"/>
          <w:lang w:val="et-EE"/>
        </w:rPr>
        <w:t>astma</w:t>
      </w:r>
      <w:r w:rsidR="000D101C" w:rsidRPr="00532C47">
        <w:rPr>
          <w:sz w:val="22"/>
          <w:szCs w:val="22"/>
          <w:lang w:val="et-EE"/>
        </w:rPr>
        <w:t xml:space="preserve"> (ACQ</w:t>
      </w:r>
      <w:r w:rsidR="000D101C" w:rsidRPr="00532C47">
        <w:rPr>
          <w:sz w:val="22"/>
          <w:szCs w:val="22"/>
          <w:lang w:val="et-EE"/>
        </w:rPr>
        <w:noBreakHyphen/>
        <w:t>7 skoor ≥1,5)</w:t>
      </w:r>
      <w:r w:rsidR="00BE6DBC" w:rsidRPr="00532C47">
        <w:rPr>
          <w:sz w:val="22"/>
          <w:szCs w:val="22"/>
          <w:lang w:val="et-EE"/>
        </w:rPr>
        <w:t xml:space="preserve"> </w:t>
      </w:r>
      <w:r w:rsidR="00F971FE" w:rsidRPr="00532C47">
        <w:rPr>
          <w:sz w:val="22"/>
          <w:szCs w:val="22"/>
          <w:lang w:val="et-EE"/>
        </w:rPr>
        <w:t>ning</w:t>
      </w:r>
      <w:r w:rsidR="00BE6DBC" w:rsidRPr="00532C47">
        <w:rPr>
          <w:sz w:val="22"/>
          <w:szCs w:val="22"/>
          <w:lang w:val="et-EE"/>
        </w:rPr>
        <w:t xml:space="preserve"> nad </w:t>
      </w:r>
      <w:r w:rsidR="00F971FE" w:rsidRPr="00532C47">
        <w:rPr>
          <w:sz w:val="22"/>
          <w:szCs w:val="22"/>
          <w:lang w:val="et-EE"/>
        </w:rPr>
        <w:t>olid</w:t>
      </w:r>
      <w:r w:rsidR="00BE6DBC" w:rsidRPr="00532C47">
        <w:rPr>
          <w:sz w:val="22"/>
          <w:szCs w:val="22"/>
          <w:lang w:val="et-EE"/>
        </w:rPr>
        <w:t xml:space="preserve"> saanud astma säilitusravina keskmises või suures annuses inhaleeritava sünteetilise kortikosteroidi</w:t>
      </w:r>
      <w:r w:rsidR="00F971FE" w:rsidRPr="00532C47">
        <w:rPr>
          <w:sz w:val="22"/>
          <w:szCs w:val="22"/>
          <w:lang w:val="et-EE"/>
        </w:rPr>
        <w:t xml:space="preserve"> (ICS)</w:t>
      </w:r>
      <w:r w:rsidR="00BE6DBC" w:rsidRPr="00532C47">
        <w:rPr>
          <w:sz w:val="22"/>
          <w:szCs w:val="22"/>
          <w:lang w:val="et-EE"/>
        </w:rPr>
        <w:t xml:space="preserve"> ja LABA kombinatsioonravi vähemalt 3 kuud enne uuringuga liitumist. Keskmine vanus oli 52,2 aastat. Skriiningul </w:t>
      </w:r>
      <w:r w:rsidR="00F971FE" w:rsidRPr="00532C47">
        <w:rPr>
          <w:sz w:val="22"/>
          <w:szCs w:val="22"/>
          <w:lang w:val="et-EE"/>
        </w:rPr>
        <w:t>teatas</w:t>
      </w:r>
      <w:r w:rsidR="00BE6DBC" w:rsidRPr="00532C47">
        <w:rPr>
          <w:sz w:val="22"/>
          <w:szCs w:val="22"/>
          <w:lang w:val="et-EE"/>
        </w:rPr>
        <w:t xml:space="preserve"> 99,9% patsientidest eelmise aasta jooksul esinenud ägenemis</w:t>
      </w:r>
      <w:r w:rsidR="00F971FE" w:rsidRPr="00532C47">
        <w:rPr>
          <w:sz w:val="22"/>
          <w:szCs w:val="22"/>
          <w:lang w:val="et-EE"/>
        </w:rPr>
        <w:t>test</w:t>
      </w:r>
      <w:r w:rsidR="00BE6DBC" w:rsidRPr="00532C47">
        <w:rPr>
          <w:sz w:val="22"/>
          <w:szCs w:val="22"/>
          <w:lang w:val="et-EE"/>
        </w:rPr>
        <w:t>. Uuringuga liitumise ajal olid kõige sagedamini kasutatud astmaravimid keskmises annuses ICS kombinatsioonis LABA</w:t>
      </w:r>
      <w:r w:rsidR="00BE6DBC" w:rsidRPr="00532C47">
        <w:rPr>
          <w:sz w:val="22"/>
          <w:szCs w:val="22"/>
          <w:lang w:val="et-EE"/>
        </w:rPr>
        <w:noBreakHyphen/>
        <w:t>ga (62,6%) ja suures annuses ICS kombinatsioonis LABA</w:t>
      </w:r>
      <w:r w:rsidR="00BE6DBC" w:rsidRPr="00532C47">
        <w:rPr>
          <w:sz w:val="22"/>
          <w:szCs w:val="22"/>
          <w:lang w:val="et-EE"/>
        </w:rPr>
        <w:noBreakHyphen/>
        <w:t>ga (36,7%).</w:t>
      </w:r>
    </w:p>
    <w:p w14:paraId="327E92E8" w14:textId="77777777" w:rsidR="00386FB1" w:rsidRPr="00532C47" w:rsidRDefault="00386FB1" w:rsidP="00251B78">
      <w:pPr>
        <w:pStyle w:val="Text"/>
        <w:tabs>
          <w:tab w:val="left" w:pos="993"/>
        </w:tabs>
        <w:spacing w:before="0"/>
        <w:jc w:val="left"/>
        <w:rPr>
          <w:sz w:val="22"/>
          <w:szCs w:val="22"/>
          <w:lang w:val="et-EE"/>
        </w:rPr>
      </w:pPr>
    </w:p>
    <w:p w14:paraId="2CEA9663" w14:textId="30432E0B" w:rsidR="00BE6DBC" w:rsidRPr="00532C47" w:rsidRDefault="00BE6DBC" w:rsidP="00251B78">
      <w:pPr>
        <w:pStyle w:val="Text"/>
        <w:tabs>
          <w:tab w:val="left" w:pos="993"/>
        </w:tabs>
        <w:spacing w:before="0"/>
        <w:jc w:val="left"/>
        <w:rPr>
          <w:sz w:val="22"/>
          <w:szCs w:val="22"/>
          <w:lang w:val="et-EE"/>
        </w:rPr>
      </w:pPr>
      <w:r w:rsidRPr="00532C47">
        <w:rPr>
          <w:sz w:val="22"/>
          <w:szCs w:val="22"/>
          <w:lang w:val="et-EE"/>
        </w:rPr>
        <w:t xml:space="preserve">Uuringu esmane eesmärk oli demonstreerida </w:t>
      </w:r>
      <w:r w:rsidRPr="00532C47">
        <w:rPr>
          <w:bCs/>
          <w:sz w:val="22"/>
          <w:szCs w:val="22"/>
          <w:lang w:val="et-EE"/>
        </w:rPr>
        <w:t>Enerzair Breezhaler</w:t>
      </w:r>
      <w:r w:rsidR="00D61192" w:rsidRPr="00532C47">
        <w:rPr>
          <w:bCs/>
          <w:sz w:val="22"/>
          <w:szCs w:val="22"/>
          <w:lang w:val="et-EE"/>
        </w:rPr>
        <w:t>i</w:t>
      </w:r>
      <w:r w:rsidRPr="00532C47">
        <w:rPr>
          <w:bCs/>
          <w:sz w:val="22"/>
          <w:szCs w:val="22"/>
          <w:lang w:val="et-EE"/>
        </w:rPr>
        <w:t xml:space="preserve"> 114 µg/46 µg/68 µg üks kord ööpäevas paremust võrreldes indakaterooli/mometasoonfuroaadiga </w:t>
      </w:r>
      <w:r w:rsidRPr="00532C47">
        <w:rPr>
          <w:sz w:val="22"/>
          <w:szCs w:val="22"/>
          <w:lang w:val="et-EE"/>
        </w:rPr>
        <w:t>125 </w:t>
      </w:r>
      <w:r w:rsidRPr="00532C47">
        <w:rPr>
          <w:bCs/>
          <w:sz w:val="22"/>
          <w:szCs w:val="22"/>
          <w:lang w:val="et-EE"/>
        </w:rPr>
        <w:t>µ</w:t>
      </w:r>
      <w:r w:rsidRPr="00532C47">
        <w:rPr>
          <w:sz w:val="22"/>
          <w:szCs w:val="22"/>
          <w:lang w:val="et-EE"/>
        </w:rPr>
        <w:t>g/127,5 </w:t>
      </w:r>
      <w:r w:rsidRPr="00532C47">
        <w:rPr>
          <w:bCs/>
          <w:sz w:val="22"/>
          <w:szCs w:val="22"/>
          <w:lang w:val="et-EE"/>
        </w:rPr>
        <w:t>µ</w:t>
      </w:r>
      <w:r w:rsidRPr="00532C47">
        <w:rPr>
          <w:sz w:val="22"/>
          <w:szCs w:val="22"/>
          <w:lang w:val="et-EE"/>
        </w:rPr>
        <w:t xml:space="preserve">g üks kord ööpäevas või </w:t>
      </w:r>
      <w:r w:rsidRPr="00532C47">
        <w:rPr>
          <w:bCs/>
          <w:sz w:val="22"/>
          <w:szCs w:val="22"/>
          <w:lang w:val="et-EE"/>
        </w:rPr>
        <w:t xml:space="preserve">Enerzair Breezhaler 114 µg/46 µg/136 µg üks kord ööpäevas paremust võrreldes indakaterooli/mometasoonfuroaadiga </w:t>
      </w:r>
      <w:r w:rsidRPr="00532C47">
        <w:rPr>
          <w:sz w:val="22"/>
          <w:szCs w:val="22"/>
          <w:lang w:val="et-EE"/>
        </w:rPr>
        <w:t>125 </w:t>
      </w:r>
      <w:r w:rsidRPr="00532C47">
        <w:rPr>
          <w:bCs/>
          <w:sz w:val="22"/>
          <w:szCs w:val="22"/>
          <w:lang w:val="et-EE"/>
        </w:rPr>
        <w:t>µ</w:t>
      </w:r>
      <w:r w:rsidRPr="00532C47">
        <w:rPr>
          <w:sz w:val="22"/>
          <w:szCs w:val="22"/>
          <w:lang w:val="et-EE"/>
        </w:rPr>
        <w:t>g/260 </w:t>
      </w:r>
      <w:r w:rsidRPr="00532C47">
        <w:rPr>
          <w:bCs/>
          <w:sz w:val="22"/>
          <w:szCs w:val="22"/>
          <w:lang w:val="et-EE"/>
        </w:rPr>
        <w:t>µ</w:t>
      </w:r>
      <w:r w:rsidRPr="00532C47">
        <w:rPr>
          <w:sz w:val="22"/>
          <w:szCs w:val="22"/>
          <w:lang w:val="et-EE"/>
        </w:rPr>
        <w:t>g üks kord ööpäevas minimaalse FEV</w:t>
      </w:r>
      <w:r w:rsidRPr="00532C47">
        <w:rPr>
          <w:sz w:val="22"/>
          <w:szCs w:val="22"/>
          <w:vertAlign w:val="subscript"/>
          <w:lang w:val="et-EE"/>
        </w:rPr>
        <w:t>1</w:t>
      </w:r>
      <w:r w:rsidRPr="00532C47">
        <w:rPr>
          <w:sz w:val="22"/>
          <w:szCs w:val="22"/>
          <w:lang w:val="et-EE"/>
        </w:rPr>
        <w:t xml:space="preserve"> alusel 26. nädalal.</w:t>
      </w:r>
    </w:p>
    <w:p w14:paraId="0DC3AF90" w14:textId="4AEA9B2D" w:rsidR="007865C2" w:rsidRPr="00532C47" w:rsidRDefault="007865C2" w:rsidP="00251B78">
      <w:pPr>
        <w:pStyle w:val="Text"/>
        <w:tabs>
          <w:tab w:val="left" w:pos="993"/>
        </w:tabs>
        <w:spacing w:before="0"/>
        <w:jc w:val="left"/>
        <w:rPr>
          <w:sz w:val="22"/>
          <w:szCs w:val="22"/>
          <w:lang w:val="et-EE"/>
        </w:rPr>
      </w:pPr>
    </w:p>
    <w:p w14:paraId="254FE923" w14:textId="69F6F3B1" w:rsidR="00BE6DBC" w:rsidRPr="00532C47" w:rsidRDefault="00BE6DBC" w:rsidP="00251B78">
      <w:pPr>
        <w:pStyle w:val="Text"/>
        <w:tabs>
          <w:tab w:val="left" w:pos="993"/>
        </w:tabs>
        <w:spacing w:before="0"/>
        <w:jc w:val="left"/>
        <w:rPr>
          <w:bCs/>
          <w:sz w:val="22"/>
          <w:szCs w:val="22"/>
          <w:lang w:val="et-EE"/>
        </w:rPr>
      </w:pPr>
      <w:r w:rsidRPr="00532C47">
        <w:rPr>
          <w:bCs/>
          <w:sz w:val="22"/>
          <w:szCs w:val="22"/>
          <w:lang w:val="et-EE"/>
        </w:rPr>
        <w:t xml:space="preserve">Enerzair Breezhaler 114 µg/46 µg/136 µg üks kord ööpäevas puhul demonstreeriti </w:t>
      </w:r>
      <w:r w:rsidRPr="00532C47">
        <w:rPr>
          <w:sz w:val="22"/>
          <w:szCs w:val="22"/>
          <w:lang w:val="et-EE"/>
        </w:rPr>
        <w:t>minimaalse FEV</w:t>
      </w:r>
      <w:r w:rsidRPr="00532C47">
        <w:rPr>
          <w:sz w:val="22"/>
          <w:szCs w:val="22"/>
          <w:vertAlign w:val="subscript"/>
          <w:lang w:val="et-EE"/>
        </w:rPr>
        <w:t>1</w:t>
      </w:r>
      <w:r w:rsidRPr="00532C47">
        <w:rPr>
          <w:sz w:val="22"/>
          <w:szCs w:val="22"/>
          <w:lang w:val="et-EE"/>
        </w:rPr>
        <w:t xml:space="preserve"> statistiliselt olulist paranemist 26. nädalal võrreldes indakaterooli/mometasoonfuroaadi vastava annusega. Salmeterooli/flutikasoonpropionaadi annus</w:t>
      </w:r>
      <w:r w:rsidR="00F971FE" w:rsidRPr="00532C47">
        <w:rPr>
          <w:sz w:val="22"/>
          <w:szCs w:val="22"/>
          <w:lang w:val="et-EE"/>
        </w:rPr>
        <w:t>t</w:t>
      </w:r>
      <w:r w:rsidRPr="00532C47">
        <w:rPr>
          <w:sz w:val="22"/>
          <w:szCs w:val="22"/>
          <w:lang w:val="et-EE"/>
        </w:rPr>
        <w:t xml:space="preserve">ega </w:t>
      </w:r>
      <w:r w:rsidR="004B31DD" w:rsidRPr="00532C47">
        <w:rPr>
          <w:sz w:val="22"/>
          <w:szCs w:val="22"/>
          <w:lang w:val="et-EE" w:eastAsia="ja-JP"/>
        </w:rPr>
        <w:t>50 </w:t>
      </w:r>
      <w:r w:rsidR="004B31DD" w:rsidRPr="00532C47">
        <w:rPr>
          <w:bCs/>
          <w:sz w:val="22"/>
          <w:szCs w:val="22"/>
          <w:lang w:val="et-EE"/>
        </w:rPr>
        <w:t xml:space="preserve">µg/500 µg kaks korda ööpäevas võrreldes täheldati ka kopsufunktsiooni </w:t>
      </w:r>
      <w:r w:rsidR="00F971FE" w:rsidRPr="00532C47">
        <w:rPr>
          <w:bCs/>
          <w:sz w:val="22"/>
          <w:szCs w:val="22"/>
          <w:lang w:val="et-EE"/>
        </w:rPr>
        <w:t xml:space="preserve">kliiniliselt olulist paranemist </w:t>
      </w:r>
      <w:r w:rsidR="004B31DD" w:rsidRPr="00532C47">
        <w:rPr>
          <w:bCs/>
          <w:sz w:val="22"/>
          <w:szCs w:val="22"/>
          <w:lang w:val="et-EE"/>
        </w:rPr>
        <w:t xml:space="preserve">(26. nädala minimaalse </w:t>
      </w:r>
      <w:r w:rsidR="004B31DD" w:rsidRPr="00532C47">
        <w:rPr>
          <w:sz w:val="22"/>
          <w:szCs w:val="22"/>
          <w:lang w:val="et-EE"/>
        </w:rPr>
        <w:t>FEV</w:t>
      </w:r>
      <w:r w:rsidR="004B31DD" w:rsidRPr="00532C47">
        <w:rPr>
          <w:sz w:val="22"/>
          <w:szCs w:val="22"/>
          <w:vertAlign w:val="subscript"/>
          <w:lang w:val="et-EE"/>
        </w:rPr>
        <w:t>1</w:t>
      </w:r>
      <w:r w:rsidR="004B31DD" w:rsidRPr="00532C47">
        <w:rPr>
          <w:sz w:val="22"/>
          <w:szCs w:val="22"/>
          <w:lang w:val="et-EE"/>
        </w:rPr>
        <w:t xml:space="preserve">, hommikuse ja õhtuse ekspiratoorse </w:t>
      </w:r>
      <w:r w:rsidR="00105792" w:rsidRPr="00532C47">
        <w:rPr>
          <w:sz w:val="22"/>
          <w:szCs w:val="22"/>
          <w:lang w:val="et-EE"/>
        </w:rPr>
        <w:t>tippvoolu</w:t>
      </w:r>
      <w:r w:rsidR="004B31DD" w:rsidRPr="00532C47">
        <w:rPr>
          <w:sz w:val="22"/>
          <w:szCs w:val="22"/>
          <w:lang w:val="et-EE"/>
        </w:rPr>
        <w:t xml:space="preserve"> muutus algväärtusest)</w:t>
      </w:r>
      <w:r w:rsidR="004B31DD" w:rsidRPr="00532C47">
        <w:rPr>
          <w:bCs/>
          <w:sz w:val="22"/>
          <w:szCs w:val="22"/>
          <w:lang w:val="et-EE"/>
        </w:rPr>
        <w:t>. 52. nädala tulemused olid kooskõlas 26. nädala tulemustega (vt tabel 2).</w:t>
      </w:r>
    </w:p>
    <w:p w14:paraId="59A91F1F" w14:textId="015F6504" w:rsidR="00952293" w:rsidRPr="00532C47" w:rsidRDefault="00952293" w:rsidP="00251B78">
      <w:pPr>
        <w:pStyle w:val="Text"/>
        <w:tabs>
          <w:tab w:val="left" w:pos="993"/>
        </w:tabs>
        <w:spacing w:before="0"/>
        <w:jc w:val="left"/>
        <w:rPr>
          <w:sz w:val="22"/>
          <w:szCs w:val="22"/>
          <w:lang w:val="et-EE"/>
        </w:rPr>
      </w:pPr>
    </w:p>
    <w:p w14:paraId="43B2EBA5" w14:textId="4EC5BCE1" w:rsidR="004B31DD" w:rsidRPr="00532C47" w:rsidRDefault="004B31DD" w:rsidP="00251B78">
      <w:pPr>
        <w:pStyle w:val="Text"/>
        <w:tabs>
          <w:tab w:val="left" w:pos="993"/>
        </w:tabs>
        <w:spacing w:before="0"/>
        <w:jc w:val="left"/>
        <w:rPr>
          <w:sz w:val="22"/>
          <w:szCs w:val="22"/>
          <w:lang w:val="et-EE"/>
        </w:rPr>
      </w:pPr>
      <w:r w:rsidRPr="00532C47">
        <w:rPr>
          <w:sz w:val="22"/>
          <w:szCs w:val="22"/>
          <w:lang w:val="et-EE"/>
        </w:rPr>
        <w:t>Kõikides ravirühmades ilmnes 26. nädalal ka ACQ</w:t>
      </w:r>
      <w:r w:rsidRPr="00532C47">
        <w:rPr>
          <w:sz w:val="22"/>
          <w:szCs w:val="22"/>
          <w:lang w:val="et-EE"/>
        </w:rPr>
        <w:noBreakHyphen/>
        <w:t xml:space="preserve">7 kliiniliselt oluline paranemine võrreldes algväärtusega, kuid statistiliselt olulisi rühmadevahelisi </w:t>
      </w:r>
      <w:r w:rsidR="00D90894" w:rsidRPr="00532C47">
        <w:rPr>
          <w:sz w:val="22"/>
          <w:szCs w:val="22"/>
          <w:lang w:val="et-EE"/>
        </w:rPr>
        <w:t>erinevusi</w:t>
      </w:r>
      <w:r w:rsidRPr="00532C47">
        <w:rPr>
          <w:sz w:val="22"/>
          <w:szCs w:val="22"/>
          <w:lang w:val="et-EE"/>
        </w:rPr>
        <w:t xml:space="preserve"> ei täheldatud. ACQ</w:t>
      </w:r>
      <w:r w:rsidRPr="00532C47">
        <w:rPr>
          <w:sz w:val="22"/>
          <w:szCs w:val="22"/>
          <w:lang w:val="et-EE"/>
        </w:rPr>
        <w:noBreakHyphen/>
        <w:t xml:space="preserve">7 keskmine muutus algväärtusest 26. nädalal (põhiline teisene tulemusnäitaja) ja 52. nädalal oli kõigis ravirühmades ligikaudu </w:t>
      </w:r>
      <w:r w:rsidRPr="00532C47">
        <w:rPr>
          <w:sz w:val="22"/>
          <w:szCs w:val="22"/>
          <w:lang w:val="et-EE"/>
        </w:rPr>
        <w:noBreakHyphen/>
        <w:t>1. Tabelis 2 on toodud AC</w:t>
      </w:r>
      <w:r w:rsidR="00D90894" w:rsidRPr="00532C47">
        <w:rPr>
          <w:sz w:val="22"/>
          <w:szCs w:val="22"/>
          <w:lang w:val="et-EE"/>
        </w:rPr>
        <w:t>Q</w:t>
      </w:r>
      <w:r w:rsidRPr="00532C47">
        <w:rPr>
          <w:sz w:val="22"/>
          <w:szCs w:val="22"/>
          <w:lang w:val="et-EE"/>
        </w:rPr>
        <w:noBreakHyphen/>
        <w:t>7 ravivastuse saavutanute määr (</w:t>
      </w:r>
      <w:r w:rsidR="00D90894" w:rsidRPr="00532C47">
        <w:rPr>
          <w:sz w:val="22"/>
          <w:szCs w:val="22"/>
          <w:lang w:val="et-EE"/>
        </w:rPr>
        <w:t>ravivastust</w:t>
      </w:r>
      <w:r w:rsidRPr="00532C47">
        <w:rPr>
          <w:sz w:val="22"/>
          <w:szCs w:val="22"/>
          <w:lang w:val="et-EE"/>
        </w:rPr>
        <w:t xml:space="preserve"> määratleti kui skoori langust ≥0,5) erinevatel </w:t>
      </w:r>
      <w:r w:rsidR="00F971FE" w:rsidRPr="00532C47">
        <w:rPr>
          <w:sz w:val="22"/>
          <w:szCs w:val="22"/>
          <w:lang w:val="et-EE"/>
        </w:rPr>
        <w:t xml:space="preserve">hindamise </w:t>
      </w:r>
      <w:r w:rsidRPr="00532C47">
        <w:rPr>
          <w:sz w:val="22"/>
          <w:szCs w:val="22"/>
          <w:lang w:val="et-EE"/>
        </w:rPr>
        <w:t>ajahetkedel.</w:t>
      </w:r>
    </w:p>
    <w:p w14:paraId="672DEFF7" w14:textId="67DBE572" w:rsidR="00483700" w:rsidRPr="00532C47" w:rsidRDefault="00483700" w:rsidP="00251B78">
      <w:pPr>
        <w:pStyle w:val="Text"/>
        <w:tabs>
          <w:tab w:val="left" w:pos="993"/>
        </w:tabs>
        <w:spacing w:before="0"/>
        <w:jc w:val="left"/>
        <w:rPr>
          <w:sz w:val="22"/>
          <w:szCs w:val="22"/>
          <w:lang w:val="et-EE"/>
        </w:rPr>
      </w:pPr>
    </w:p>
    <w:p w14:paraId="15923A59" w14:textId="6CC1DCDA" w:rsidR="004B31DD" w:rsidRPr="00532C47" w:rsidRDefault="000D101C" w:rsidP="00251B78">
      <w:pPr>
        <w:pStyle w:val="Text"/>
        <w:tabs>
          <w:tab w:val="left" w:pos="993"/>
        </w:tabs>
        <w:spacing w:before="0"/>
        <w:jc w:val="left"/>
        <w:rPr>
          <w:bCs/>
          <w:sz w:val="22"/>
          <w:szCs w:val="22"/>
          <w:lang w:val="et-EE"/>
        </w:rPr>
      </w:pPr>
      <w:r w:rsidRPr="00532C47">
        <w:rPr>
          <w:bCs/>
          <w:sz w:val="22"/>
          <w:szCs w:val="22"/>
          <w:lang w:val="et-EE"/>
        </w:rPr>
        <w:t xml:space="preserve">Ägenemisi loeti teiseseks tulemusnäitajaks (mitte osaks kinnitavast testimisstrateegiast). </w:t>
      </w:r>
      <w:r w:rsidR="004B31DD" w:rsidRPr="00532C47">
        <w:rPr>
          <w:bCs/>
          <w:sz w:val="22"/>
          <w:szCs w:val="22"/>
          <w:lang w:val="et-EE"/>
        </w:rPr>
        <w:t xml:space="preserve">Enerzair Breezhaler 114 µg/46 µg/136 µg üks kord ööpäevas puhul näidati ägenemiste aastase esinemissageduse vähenemist võrreldes </w:t>
      </w:r>
      <w:r w:rsidR="004B31DD" w:rsidRPr="00532C47">
        <w:rPr>
          <w:sz w:val="22"/>
          <w:szCs w:val="22"/>
          <w:lang w:val="et-EE"/>
        </w:rPr>
        <w:t>salmeterooli/flutikasoonpropionaadi annus</w:t>
      </w:r>
      <w:r w:rsidR="00D90894" w:rsidRPr="00532C47">
        <w:rPr>
          <w:sz w:val="22"/>
          <w:szCs w:val="22"/>
          <w:lang w:val="et-EE"/>
        </w:rPr>
        <w:t>t</w:t>
      </w:r>
      <w:r w:rsidR="004B31DD" w:rsidRPr="00532C47">
        <w:rPr>
          <w:sz w:val="22"/>
          <w:szCs w:val="22"/>
          <w:lang w:val="et-EE"/>
        </w:rPr>
        <w:t xml:space="preserve">ega </w:t>
      </w:r>
      <w:r w:rsidR="004B31DD" w:rsidRPr="00532C47">
        <w:rPr>
          <w:sz w:val="22"/>
          <w:szCs w:val="22"/>
          <w:lang w:val="et-EE" w:eastAsia="ja-JP"/>
        </w:rPr>
        <w:t>50 </w:t>
      </w:r>
      <w:r w:rsidR="004B31DD" w:rsidRPr="00532C47">
        <w:rPr>
          <w:bCs/>
          <w:sz w:val="22"/>
          <w:szCs w:val="22"/>
          <w:lang w:val="et-EE"/>
        </w:rPr>
        <w:t xml:space="preserve">µg/500 µg kaks korda ööpäevas ning indakaterooli/mometasoonfuroaadi annustega </w:t>
      </w:r>
      <w:r w:rsidR="004B31DD" w:rsidRPr="00532C47">
        <w:rPr>
          <w:sz w:val="22"/>
          <w:szCs w:val="22"/>
          <w:lang w:val="et-EE"/>
        </w:rPr>
        <w:t>125 </w:t>
      </w:r>
      <w:r w:rsidR="004B31DD" w:rsidRPr="00532C47">
        <w:rPr>
          <w:bCs/>
          <w:sz w:val="22"/>
          <w:szCs w:val="22"/>
          <w:lang w:val="et-EE"/>
        </w:rPr>
        <w:t>µ</w:t>
      </w:r>
      <w:r w:rsidR="004B31DD" w:rsidRPr="00532C47">
        <w:rPr>
          <w:sz w:val="22"/>
          <w:szCs w:val="22"/>
          <w:lang w:val="et-EE"/>
        </w:rPr>
        <w:t>g/260 </w:t>
      </w:r>
      <w:r w:rsidR="004B31DD" w:rsidRPr="00532C47">
        <w:rPr>
          <w:bCs/>
          <w:sz w:val="22"/>
          <w:szCs w:val="22"/>
          <w:lang w:val="et-EE"/>
        </w:rPr>
        <w:t>µ</w:t>
      </w:r>
      <w:r w:rsidR="004B31DD" w:rsidRPr="00532C47">
        <w:rPr>
          <w:sz w:val="22"/>
          <w:szCs w:val="22"/>
          <w:lang w:val="et-EE"/>
        </w:rPr>
        <w:t>g üks kord ööpäevas (vt tabel 2).</w:t>
      </w:r>
    </w:p>
    <w:p w14:paraId="782E82E6" w14:textId="52ECFA0A" w:rsidR="00952293" w:rsidRPr="00532C47" w:rsidRDefault="00952293" w:rsidP="00251B78">
      <w:pPr>
        <w:pStyle w:val="Text"/>
        <w:tabs>
          <w:tab w:val="left" w:pos="993"/>
        </w:tabs>
        <w:spacing w:before="0"/>
        <w:jc w:val="left"/>
        <w:rPr>
          <w:sz w:val="22"/>
          <w:szCs w:val="22"/>
          <w:lang w:val="et-EE"/>
        </w:rPr>
      </w:pPr>
    </w:p>
    <w:p w14:paraId="68413369" w14:textId="24CB62F5" w:rsidR="004B31DD" w:rsidRPr="00532C47" w:rsidRDefault="004B31DD" w:rsidP="00251B78">
      <w:pPr>
        <w:pStyle w:val="Text"/>
        <w:tabs>
          <w:tab w:val="left" w:pos="993"/>
        </w:tabs>
        <w:spacing w:before="0"/>
        <w:jc w:val="left"/>
        <w:rPr>
          <w:sz w:val="22"/>
          <w:szCs w:val="22"/>
          <w:lang w:val="et-EE"/>
        </w:rPr>
      </w:pPr>
      <w:r w:rsidRPr="00532C47">
        <w:rPr>
          <w:sz w:val="22"/>
          <w:szCs w:val="22"/>
          <w:lang w:val="et-EE"/>
        </w:rPr>
        <w:t>Kliiniliselt kõige olulisemate tulemusnäitajate tulemused on toodud tabelis 2.</w:t>
      </w:r>
    </w:p>
    <w:p w14:paraId="216C18E2" w14:textId="77777777" w:rsidR="00C7593E" w:rsidRPr="00532C47" w:rsidRDefault="00C7593E" w:rsidP="00251B78">
      <w:pPr>
        <w:pStyle w:val="Text"/>
        <w:tabs>
          <w:tab w:val="left" w:pos="993"/>
        </w:tabs>
        <w:spacing w:before="0"/>
        <w:jc w:val="left"/>
        <w:rPr>
          <w:sz w:val="22"/>
          <w:szCs w:val="22"/>
          <w:lang w:val="et-EE"/>
        </w:rPr>
      </w:pPr>
    </w:p>
    <w:p w14:paraId="2DF3B413" w14:textId="608CDD8B" w:rsidR="00105792" w:rsidRPr="00532C47" w:rsidRDefault="00C7593E" w:rsidP="00251B78">
      <w:pPr>
        <w:pStyle w:val="Text"/>
        <w:keepNext/>
        <w:keepLines/>
        <w:tabs>
          <w:tab w:val="left" w:pos="993"/>
        </w:tabs>
        <w:spacing w:before="0"/>
        <w:ind w:left="1134" w:hanging="1134"/>
        <w:jc w:val="left"/>
        <w:rPr>
          <w:sz w:val="22"/>
          <w:szCs w:val="22"/>
          <w:lang w:val="et-EE"/>
        </w:rPr>
      </w:pPr>
      <w:r w:rsidRPr="00532C47">
        <w:rPr>
          <w:b/>
          <w:sz w:val="22"/>
          <w:szCs w:val="22"/>
          <w:lang w:val="et-EE"/>
        </w:rPr>
        <w:lastRenderedPageBreak/>
        <w:t>Tab</w:t>
      </w:r>
      <w:r w:rsidR="009A2CB1" w:rsidRPr="00532C47">
        <w:rPr>
          <w:b/>
          <w:sz w:val="22"/>
          <w:szCs w:val="22"/>
          <w:lang w:val="et-EE"/>
        </w:rPr>
        <w:t>el</w:t>
      </w:r>
      <w:r w:rsidRPr="00532C47">
        <w:rPr>
          <w:b/>
          <w:sz w:val="22"/>
          <w:szCs w:val="22"/>
          <w:lang w:val="et-EE"/>
        </w:rPr>
        <w:t> </w:t>
      </w:r>
      <w:r w:rsidR="00D340F4" w:rsidRPr="00532C47">
        <w:rPr>
          <w:b/>
          <w:sz w:val="22"/>
          <w:szCs w:val="22"/>
          <w:lang w:val="et-EE"/>
        </w:rPr>
        <w:t>2</w:t>
      </w:r>
      <w:r w:rsidR="00914C40" w:rsidRPr="00532C47">
        <w:rPr>
          <w:b/>
          <w:sz w:val="22"/>
          <w:szCs w:val="22"/>
          <w:lang w:val="et-EE"/>
        </w:rPr>
        <w:tab/>
      </w:r>
      <w:r w:rsidR="004B31DD" w:rsidRPr="00532C47">
        <w:rPr>
          <w:b/>
          <w:sz w:val="22"/>
          <w:szCs w:val="22"/>
          <w:lang w:val="et-EE"/>
        </w:rPr>
        <w:t>Esma</w:t>
      </w:r>
      <w:r w:rsidR="00314481" w:rsidRPr="00532C47">
        <w:rPr>
          <w:b/>
          <w:sz w:val="22"/>
          <w:szCs w:val="22"/>
          <w:lang w:val="et-EE"/>
        </w:rPr>
        <w:t>s</w:t>
      </w:r>
      <w:r w:rsidR="004B31DD" w:rsidRPr="00532C47">
        <w:rPr>
          <w:b/>
          <w:sz w:val="22"/>
          <w:szCs w:val="22"/>
          <w:lang w:val="et-EE"/>
        </w:rPr>
        <w:t xml:space="preserve">e ja </w:t>
      </w:r>
      <w:r w:rsidR="00105792" w:rsidRPr="00532C47">
        <w:rPr>
          <w:b/>
          <w:sz w:val="22"/>
          <w:szCs w:val="22"/>
          <w:lang w:val="et-EE"/>
        </w:rPr>
        <w:t>teiseste tulemusnäitajate tulemused</w:t>
      </w:r>
      <w:r w:rsidR="00223DEB" w:rsidRPr="00532C47">
        <w:rPr>
          <w:b/>
          <w:sz w:val="22"/>
          <w:szCs w:val="22"/>
          <w:lang w:val="et-EE"/>
        </w:rPr>
        <w:t xml:space="preserve"> uuringus IRIDIUM 26. ja 52. nädalal</w:t>
      </w:r>
    </w:p>
    <w:p w14:paraId="28D931D9" w14:textId="122172FC" w:rsidR="003734E7" w:rsidRPr="00532C47" w:rsidRDefault="003734E7" w:rsidP="00251B78">
      <w:pPr>
        <w:pStyle w:val="Text"/>
        <w:keepNext/>
        <w:keepLines/>
        <w:tabs>
          <w:tab w:val="left" w:pos="993"/>
        </w:tabs>
        <w:spacing w:before="0"/>
        <w:jc w:val="left"/>
        <w:rPr>
          <w:sz w:val="22"/>
          <w:szCs w:val="22"/>
          <w:lang w:val="et-EE"/>
        </w:rPr>
      </w:pPr>
    </w:p>
    <w:tbl>
      <w:tblPr>
        <w:tblStyle w:val="TableGrid"/>
        <w:tblW w:w="0" w:type="auto"/>
        <w:tblLook w:val="04A0" w:firstRow="1" w:lastRow="0" w:firstColumn="1" w:lastColumn="0" w:noHBand="0" w:noVBand="1"/>
      </w:tblPr>
      <w:tblGrid>
        <w:gridCol w:w="1562"/>
        <w:gridCol w:w="1508"/>
        <w:gridCol w:w="2994"/>
        <w:gridCol w:w="2997"/>
      </w:tblGrid>
      <w:tr w:rsidR="000B09FA" w:rsidRPr="00532C47" w14:paraId="4C93F6FD" w14:textId="77777777" w:rsidTr="00223DEB">
        <w:trPr>
          <w:cantSplit/>
        </w:trPr>
        <w:tc>
          <w:tcPr>
            <w:tcW w:w="1562" w:type="dxa"/>
          </w:tcPr>
          <w:p w14:paraId="643FD976" w14:textId="3544D985" w:rsidR="000B09FA" w:rsidRPr="00532C47" w:rsidRDefault="009A2CB1" w:rsidP="00251B78">
            <w:pPr>
              <w:pStyle w:val="Text"/>
              <w:keepNext/>
              <w:tabs>
                <w:tab w:val="left" w:pos="993"/>
              </w:tabs>
              <w:spacing w:before="0"/>
              <w:jc w:val="center"/>
              <w:rPr>
                <w:b/>
                <w:sz w:val="20"/>
                <w:lang w:val="et-EE"/>
              </w:rPr>
            </w:pPr>
            <w:r w:rsidRPr="00532C47">
              <w:rPr>
                <w:b/>
                <w:sz w:val="20"/>
                <w:lang w:val="et-EE"/>
              </w:rPr>
              <w:t>Tulemusnäitaja</w:t>
            </w:r>
          </w:p>
        </w:tc>
        <w:tc>
          <w:tcPr>
            <w:tcW w:w="1508" w:type="dxa"/>
          </w:tcPr>
          <w:p w14:paraId="00867713" w14:textId="1AD52641" w:rsidR="000B09FA" w:rsidRPr="00532C47" w:rsidRDefault="00105792" w:rsidP="00251B78">
            <w:pPr>
              <w:pStyle w:val="Text"/>
              <w:keepNext/>
              <w:tabs>
                <w:tab w:val="left" w:pos="993"/>
              </w:tabs>
              <w:spacing w:before="0"/>
              <w:jc w:val="center"/>
              <w:rPr>
                <w:b/>
                <w:sz w:val="20"/>
                <w:lang w:val="et-EE"/>
              </w:rPr>
            </w:pPr>
            <w:r w:rsidRPr="00532C47">
              <w:rPr>
                <w:b/>
                <w:sz w:val="20"/>
                <w:lang w:val="et-EE"/>
              </w:rPr>
              <w:t>Hindamise aeg</w:t>
            </w:r>
            <w:r w:rsidR="000B09FA" w:rsidRPr="00532C47">
              <w:rPr>
                <w:b/>
                <w:sz w:val="20"/>
                <w:lang w:val="et-EE"/>
              </w:rPr>
              <w:t>/</w:t>
            </w:r>
            <w:r w:rsidR="000B09FA" w:rsidRPr="00532C47">
              <w:rPr>
                <w:b/>
                <w:sz w:val="20"/>
                <w:lang w:val="et-EE"/>
              </w:rPr>
              <w:br/>
            </w:r>
            <w:r w:rsidR="009A2CB1" w:rsidRPr="00532C47">
              <w:rPr>
                <w:b/>
                <w:sz w:val="20"/>
                <w:lang w:val="et-EE"/>
              </w:rPr>
              <w:t>kestus</w:t>
            </w:r>
          </w:p>
        </w:tc>
        <w:tc>
          <w:tcPr>
            <w:tcW w:w="2994" w:type="dxa"/>
          </w:tcPr>
          <w:p w14:paraId="35A7550B" w14:textId="6881FB2F" w:rsidR="000B09FA" w:rsidRPr="00532C47" w:rsidRDefault="000B09FA" w:rsidP="00251B78">
            <w:pPr>
              <w:pStyle w:val="Text"/>
              <w:keepNext/>
              <w:tabs>
                <w:tab w:val="left" w:pos="993"/>
              </w:tabs>
              <w:spacing w:before="0"/>
              <w:jc w:val="center"/>
              <w:rPr>
                <w:b/>
                <w:sz w:val="20"/>
                <w:lang w:val="et-EE"/>
              </w:rPr>
            </w:pPr>
            <w:r w:rsidRPr="00532C47">
              <w:rPr>
                <w:b/>
                <w:sz w:val="20"/>
                <w:lang w:val="et-EE"/>
              </w:rPr>
              <w:t>Enerzair Breezhaler</w:t>
            </w:r>
            <w:r w:rsidRPr="00532C47">
              <w:rPr>
                <w:b/>
                <w:sz w:val="20"/>
                <w:vertAlign w:val="superscript"/>
                <w:lang w:val="et-EE"/>
              </w:rPr>
              <w:t>1</w:t>
            </w:r>
            <w:r w:rsidRPr="00532C47">
              <w:rPr>
                <w:b/>
                <w:sz w:val="20"/>
                <w:lang w:val="et-EE"/>
              </w:rPr>
              <w:t xml:space="preserve"> </w:t>
            </w:r>
            <w:r w:rsidRPr="00532C47">
              <w:rPr>
                <w:b/>
                <w:i/>
                <w:iCs/>
                <w:sz w:val="20"/>
                <w:lang w:val="et-EE"/>
              </w:rPr>
              <w:t>vs</w:t>
            </w:r>
            <w:r w:rsidRPr="00532C47">
              <w:rPr>
                <w:b/>
                <w:sz w:val="20"/>
                <w:lang w:val="et-EE"/>
              </w:rPr>
              <w:t xml:space="preserve"> IND/MF</w:t>
            </w:r>
            <w:r w:rsidRPr="00532C47">
              <w:rPr>
                <w:b/>
                <w:sz w:val="20"/>
                <w:vertAlign w:val="superscript"/>
                <w:lang w:val="et-EE"/>
              </w:rPr>
              <w:t>2</w:t>
            </w:r>
          </w:p>
        </w:tc>
        <w:tc>
          <w:tcPr>
            <w:tcW w:w="2997" w:type="dxa"/>
          </w:tcPr>
          <w:p w14:paraId="2A990CFC" w14:textId="2E87F142" w:rsidR="000B09FA" w:rsidRPr="00532C47" w:rsidRDefault="000B09FA" w:rsidP="00251B78">
            <w:pPr>
              <w:pStyle w:val="Text"/>
              <w:keepNext/>
              <w:tabs>
                <w:tab w:val="left" w:pos="993"/>
              </w:tabs>
              <w:spacing w:before="0"/>
              <w:jc w:val="center"/>
              <w:rPr>
                <w:b/>
                <w:sz w:val="20"/>
                <w:lang w:val="et-EE"/>
              </w:rPr>
            </w:pPr>
            <w:r w:rsidRPr="00532C47">
              <w:rPr>
                <w:b/>
                <w:sz w:val="20"/>
                <w:lang w:val="et-EE"/>
              </w:rPr>
              <w:t>Enerzair Breezhaler</w:t>
            </w:r>
            <w:r w:rsidRPr="00532C47">
              <w:rPr>
                <w:b/>
                <w:sz w:val="20"/>
                <w:vertAlign w:val="superscript"/>
                <w:lang w:val="et-EE"/>
              </w:rPr>
              <w:t>1</w:t>
            </w:r>
            <w:r w:rsidRPr="00532C47">
              <w:rPr>
                <w:b/>
                <w:sz w:val="20"/>
                <w:lang w:val="et-EE"/>
              </w:rPr>
              <w:t xml:space="preserve"> </w:t>
            </w:r>
            <w:r w:rsidRPr="00532C47">
              <w:rPr>
                <w:b/>
                <w:i/>
                <w:iCs/>
                <w:sz w:val="20"/>
                <w:lang w:val="et-EE"/>
              </w:rPr>
              <w:t>vs</w:t>
            </w:r>
            <w:r w:rsidRPr="00532C47">
              <w:rPr>
                <w:b/>
                <w:sz w:val="20"/>
                <w:lang w:val="et-EE"/>
              </w:rPr>
              <w:t xml:space="preserve"> SAL/FP</w:t>
            </w:r>
            <w:r w:rsidRPr="00532C47">
              <w:rPr>
                <w:b/>
                <w:sz w:val="20"/>
                <w:vertAlign w:val="superscript"/>
                <w:lang w:val="et-EE"/>
              </w:rPr>
              <w:t>3</w:t>
            </w:r>
          </w:p>
        </w:tc>
      </w:tr>
      <w:tr w:rsidR="00223DEB" w:rsidRPr="00532C47" w14:paraId="7693A05B" w14:textId="77777777" w:rsidTr="00595031">
        <w:trPr>
          <w:cantSplit/>
          <w:trHeight w:val="353"/>
        </w:trPr>
        <w:tc>
          <w:tcPr>
            <w:tcW w:w="9061" w:type="dxa"/>
            <w:gridSpan w:val="4"/>
          </w:tcPr>
          <w:p w14:paraId="72BDCDF8" w14:textId="4AD367F6" w:rsidR="00223DEB" w:rsidRPr="00532C47" w:rsidRDefault="00223DEB" w:rsidP="00251B78">
            <w:pPr>
              <w:pStyle w:val="Text"/>
              <w:keepNext/>
              <w:tabs>
                <w:tab w:val="left" w:pos="993"/>
              </w:tabs>
              <w:spacing w:before="0"/>
              <w:jc w:val="left"/>
              <w:rPr>
                <w:b/>
                <w:sz w:val="20"/>
                <w:lang w:val="et-EE"/>
              </w:rPr>
            </w:pPr>
            <w:r w:rsidRPr="00532C47">
              <w:rPr>
                <w:b/>
                <w:sz w:val="20"/>
                <w:lang w:val="et-EE"/>
              </w:rPr>
              <w:t>Kopsufunktsioon</w:t>
            </w:r>
          </w:p>
        </w:tc>
      </w:tr>
      <w:tr w:rsidR="000B09FA" w:rsidRPr="00532C47" w14:paraId="064D731D" w14:textId="77777777" w:rsidTr="001725D9">
        <w:trPr>
          <w:cantSplit/>
        </w:trPr>
        <w:tc>
          <w:tcPr>
            <w:tcW w:w="9061" w:type="dxa"/>
            <w:gridSpan w:val="4"/>
          </w:tcPr>
          <w:p w14:paraId="7959D501" w14:textId="6FEEF860" w:rsidR="000B09FA" w:rsidRPr="00532C47" w:rsidRDefault="009A2CB1" w:rsidP="00251B78">
            <w:pPr>
              <w:pStyle w:val="Text"/>
              <w:keepNext/>
              <w:tabs>
                <w:tab w:val="left" w:pos="993"/>
              </w:tabs>
              <w:spacing w:before="0"/>
              <w:jc w:val="left"/>
              <w:rPr>
                <w:i/>
                <w:sz w:val="20"/>
                <w:lang w:val="et-EE"/>
              </w:rPr>
            </w:pPr>
            <w:r w:rsidRPr="00532C47">
              <w:rPr>
                <w:i/>
                <w:sz w:val="20"/>
                <w:lang w:val="et-EE"/>
              </w:rPr>
              <w:t>Minimaalne</w:t>
            </w:r>
            <w:r w:rsidR="000B09FA" w:rsidRPr="00532C47">
              <w:rPr>
                <w:i/>
                <w:sz w:val="20"/>
                <w:lang w:val="et-EE"/>
              </w:rPr>
              <w:t xml:space="preserve"> FEV</w:t>
            </w:r>
            <w:r w:rsidR="000B09FA" w:rsidRPr="00532C47">
              <w:rPr>
                <w:i/>
                <w:sz w:val="20"/>
                <w:vertAlign w:val="subscript"/>
                <w:lang w:val="et-EE"/>
              </w:rPr>
              <w:t>1</w:t>
            </w:r>
            <w:r w:rsidR="000B09FA" w:rsidRPr="00532C47">
              <w:rPr>
                <w:sz w:val="20"/>
                <w:vertAlign w:val="superscript"/>
                <w:lang w:val="et-EE"/>
              </w:rPr>
              <w:t>4</w:t>
            </w:r>
          </w:p>
        </w:tc>
      </w:tr>
      <w:tr w:rsidR="0027029A" w:rsidRPr="00532C47" w14:paraId="371423C1" w14:textId="77777777" w:rsidTr="008C0E59">
        <w:trPr>
          <w:cantSplit/>
        </w:trPr>
        <w:tc>
          <w:tcPr>
            <w:tcW w:w="1562" w:type="dxa"/>
            <w:vMerge w:val="restart"/>
            <w:vAlign w:val="center"/>
          </w:tcPr>
          <w:p w14:paraId="2682C243" w14:textId="0D9BE485" w:rsidR="0027029A" w:rsidRPr="00532C47" w:rsidRDefault="0027029A" w:rsidP="00251B78">
            <w:pPr>
              <w:pStyle w:val="Text"/>
              <w:keepNext/>
              <w:tabs>
                <w:tab w:val="left" w:pos="993"/>
              </w:tabs>
              <w:spacing w:before="0"/>
              <w:jc w:val="left"/>
              <w:rPr>
                <w:sz w:val="20"/>
                <w:lang w:val="et-EE"/>
              </w:rPr>
            </w:pPr>
            <w:r w:rsidRPr="00532C47">
              <w:rPr>
                <w:sz w:val="20"/>
                <w:lang w:val="et-EE"/>
              </w:rPr>
              <w:t>Ravierinevus</w:t>
            </w:r>
          </w:p>
          <w:p w14:paraId="476C3332" w14:textId="389A0ABA" w:rsidR="0027029A" w:rsidRPr="00532C47" w:rsidRDefault="0027029A" w:rsidP="00251B78">
            <w:pPr>
              <w:pStyle w:val="Text"/>
              <w:keepNext/>
              <w:tabs>
                <w:tab w:val="left" w:pos="993"/>
              </w:tabs>
              <w:spacing w:before="0"/>
              <w:jc w:val="left"/>
              <w:rPr>
                <w:sz w:val="20"/>
                <w:lang w:val="et-EE"/>
              </w:rPr>
            </w:pPr>
            <w:r w:rsidRPr="00532C47">
              <w:rPr>
                <w:sz w:val="20"/>
                <w:lang w:val="et-EE"/>
              </w:rPr>
              <w:t>p</w:t>
            </w:r>
            <w:r w:rsidRPr="00532C47">
              <w:rPr>
                <w:sz w:val="20"/>
                <w:lang w:val="et-EE"/>
              </w:rPr>
              <w:noBreakHyphen/>
              <w:t>väärtus</w:t>
            </w:r>
          </w:p>
          <w:p w14:paraId="6445DACD" w14:textId="5745825C" w:rsidR="0027029A" w:rsidRPr="00532C47" w:rsidRDefault="0027029A" w:rsidP="00251B78">
            <w:pPr>
              <w:pStyle w:val="Text"/>
              <w:keepNext/>
              <w:tabs>
                <w:tab w:val="left" w:pos="993"/>
              </w:tabs>
              <w:spacing w:before="0"/>
              <w:jc w:val="left"/>
              <w:rPr>
                <w:sz w:val="20"/>
                <w:lang w:val="et-EE"/>
              </w:rPr>
            </w:pPr>
            <w:r w:rsidRPr="00532C47">
              <w:rPr>
                <w:sz w:val="20"/>
                <w:lang w:val="et-EE"/>
              </w:rPr>
              <w:t>(95% CI)</w:t>
            </w:r>
          </w:p>
        </w:tc>
        <w:tc>
          <w:tcPr>
            <w:tcW w:w="1508" w:type="dxa"/>
            <w:vAlign w:val="center"/>
          </w:tcPr>
          <w:p w14:paraId="317B8CA8" w14:textId="309A89E3" w:rsidR="0027029A" w:rsidRPr="00532C47" w:rsidRDefault="0027029A" w:rsidP="00251B78">
            <w:pPr>
              <w:pStyle w:val="Text"/>
              <w:keepNext/>
              <w:tabs>
                <w:tab w:val="left" w:pos="993"/>
              </w:tabs>
              <w:spacing w:before="0"/>
              <w:jc w:val="left"/>
              <w:rPr>
                <w:sz w:val="20"/>
                <w:lang w:val="et-EE"/>
              </w:rPr>
            </w:pPr>
            <w:r w:rsidRPr="00532C47">
              <w:rPr>
                <w:sz w:val="20"/>
                <w:lang w:val="et-EE"/>
              </w:rPr>
              <w:t>Nädal 26</w:t>
            </w:r>
          </w:p>
          <w:p w14:paraId="66E7DE4F" w14:textId="19F64818" w:rsidR="0027029A" w:rsidRPr="00532C47" w:rsidRDefault="0027029A" w:rsidP="00251B78">
            <w:pPr>
              <w:pStyle w:val="Text"/>
              <w:keepNext/>
              <w:tabs>
                <w:tab w:val="left" w:pos="993"/>
              </w:tabs>
              <w:spacing w:before="0"/>
              <w:jc w:val="left"/>
              <w:rPr>
                <w:sz w:val="20"/>
                <w:lang w:val="et-EE"/>
              </w:rPr>
            </w:pPr>
            <w:r w:rsidRPr="00532C47">
              <w:rPr>
                <w:sz w:val="20"/>
                <w:lang w:val="et-EE"/>
              </w:rPr>
              <w:t>(esmane tulemusnäitaja)</w:t>
            </w:r>
          </w:p>
        </w:tc>
        <w:tc>
          <w:tcPr>
            <w:tcW w:w="2994" w:type="dxa"/>
            <w:vAlign w:val="center"/>
          </w:tcPr>
          <w:p w14:paraId="3F9D77B9" w14:textId="6BA20A60" w:rsidR="0027029A" w:rsidRPr="00532C47" w:rsidRDefault="0027029A" w:rsidP="00251B78">
            <w:pPr>
              <w:pStyle w:val="Text"/>
              <w:keepNext/>
              <w:tabs>
                <w:tab w:val="left" w:pos="993"/>
              </w:tabs>
              <w:spacing w:before="0"/>
              <w:jc w:val="center"/>
              <w:rPr>
                <w:sz w:val="20"/>
                <w:lang w:val="et-EE"/>
              </w:rPr>
            </w:pPr>
            <w:r w:rsidRPr="00532C47">
              <w:rPr>
                <w:sz w:val="20"/>
                <w:lang w:val="et-EE"/>
              </w:rPr>
              <w:t>65 ml</w:t>
            </w:r>
          </w:p>
          <w:p w14:paraId="64417963" w14:textId="396A41D9" w:rsidR="0027029A" w:rsidRPr="00532C47" w:rsidRDefault="0027029A" w:rsidP="00251B78">
            <w:pPr>
              <w:pStyle w:val="Text"/>
              <w:keepNext/>
              <w:tabs>
                <w:tab w:val="left" w:pos="993"/>
              </w:tabs>
              <w:spacing w:before="0"/>
              <w:jc w:val="center"/>
              <w:rPr>
                <w:sz w:val="20"/>
                <w:lang w:val="et-EE"/>
              </w:rPr>
            </w:pPr>
            <w:r w:rsidRPr="00532C47">
              <w:rPr>
                <w:sz w:val="20"/>
                <w:lang w:val="et-EE"/>
              </w:rPr>
              <w:t>&lt;0,001</w:t>
            </w:r>
          </w:p>
          <w:p w14:paraId="3EDE47BF" w14:textId="6421633E" w:rsidR="0027029A" w:rsidRPr="00532C47" w:rsidRDefault="0027029A" w:rsidP="00251B78">
            <w:pPr>
              <w:pStyle w:val="Text"/>
              <w:keepNext/>
              <w:tabs>
                <w:tab w:val="left" w:pos="993"/>
              </w:tabs>
              <w:spacing w:before="0"/>
              <w:jc w:val="center"/>
              <w:rPr>
                <w:sz w:val="20"/>
                <w:lang w:val="et-EE"/>
              </w:rPr>
            </w:pPr>
            <w:r w:rsidRPr="00532C47">
              <w:rPr>
                <w:sz w:val="20"/>
                <w:lang w:val="et-EE"/>
              </w:rPr>
              <w:t>(31; 99)</w:t>
            </w:r>
          </w:p>
        </w:tc>
        <w:tc>
          <w:tcPr>
            <w:tcW w:w="2997" w:type="dxa"/>
            <w:vAlign w:val="center"/>
          </w:tcPr>
          <w:p w14:paraId="236ABE40" w14:textId="6E269641" w:rsidR="0027029A" w:rsidRPr="00532C47" w:rsidRDefault="0027029A" w:rsidP="00251B78">
            <w:pPr>
              <w:pStyle w:val="Text"/>
              <w:keepNext/>
              <w:tabs>
                <w:tab w:val="left" w:pos="993"/>
              </w:tabs>
              <w:spacing w:before="0"/>
              <w:jc w:val="center"/>
              <w:rPr>
                <w:sz w:val="20"/>
                <w:lang w:val="et-EE"/>
              </w:rPr>
            </w:pPr>
            <w:r w:rsidRPr="00532C47">
              <w:rPr>
                <w:sz w:val="20"/>
                <w:lang w:val="et-EE"/>
              </w:rPr>
              <w:t>119 ml</w:t>
            </w:r>
          </w:p>
          <w:p w14:paraId="13F74D9B" w14:textId="2AFCD62A" w:rsidR="0027029A" w:rsidRPr="00532C47" w:rsidRDefault="0027029A" w:rsidP="00251B78">
            <w:pPr>
              <w:pStyle w:val="Text"/>
              <w:keepNext/>
              <w:tabs>
                <w:tab w:val="left" w:pos="993"/>
              </w:tabs>
              <w:spacing w:before="0"/>
              <w:jc w:val="center"/>
              <w:rPr>
                <w:sz w:val="20"/>
                <w:lang w:val="et-EE"/>
              </w:rPr>
            </w:pPr>
            <w:r w:rsidRPr="00532C47">
              <w:rPr>
                <w:sz w:val="20"/>
                <w:lang w:val="et-EE"/>
              </w:rPr>
              <w:t>&lt;0,001</w:t>
            </w:r>
          </w:p>
          <w:p w14:paraId="118BB10E" w14:textId="06767277" w:rsidR="0027029A" w:rsidRPr="00532C47" w:rsidRDefault="0027029A" w:rsidP="00251B78">
            <w:pPr>
              <w:pStyle w:val="Text"/>
              <w:keepNext/>
              <w:tabs>
                <w:tab w:val="left" w:pos="993"/>
              </w:tabs>
              <w:spacing w:before="0"/>
              <w:jc w:val="center"/>
              <w:rPr>
                <w:sz w:val="20"/>
                <w:lang w:val="et-EE"/>
              </w:rPr>
            </w:pPr>
            <w:r w:rsidRPr="00532C47">
              <w:rPr>
                <w:sz w:val="20"/>
                <w:lang w:val="et-EE"/>
              </w:rPr>
              <w:t>(85; 154)</w:t>
            </w:r>
          </w:p>
        </w:tc>
      </w:tr>
      <w:tr w:rsidR="0027029A" w:rsidRPr="00532C47" w14:paraId="4ACD93C3" w14:textId="77777777" w:rsidTr="008C0E59">
        <w:trPr>
          <w:cantSplit/>
        </w:trPr>
        <w:tc>
          <w:tcPr>
            <w:tcW w:w="1562" w:type="dxa"/>
            <w:vMerge/>
            <w:vAlign w:val="center"/>
          </w:tcPr>
          <w:p w14:paraId="1AAC6966" w14:textId="77777777" w:rsidR="0027029A" w:rsidRPr="00532C47" w:rsidRDefault="0027029A" w:rsidP="00251B78">
            <w:pPr>
              <w:pStyle w:val="Text"/>
              <w:keepNext/>
              <w:tabs>
                <w:tab w:val="left" w:pos="993"/>
              </w:tabs>
              <w:spacing w:before="0"/>
              <w:jc w:val="left"/>
              <w:rPr>
                <w:sz w:val="20"/>
                <w:lang w:val="et-EE"/>
              </w:rPr>
            </w:pPr>
          </w:p>
        </w:tc>
        <w:tc>
          <w:tcPr>
            <w:tcW w:w="1508" w:type="dxa"/>
            <w:vAlign w:val="center"/>
          </w:tcPr>
          <w:p w14:paraId="63543011" w14:textId="6856EFF4" w:rsidR="0027029A" w:rsidRPr="00532C47" w:rsidRDefault="0027029A" w:rsidP="00251B78">
            <w:pPr>
              <w:pStyle w:val="Text"/>
              <w:keepNext/>
              <w:tabs>
                <w:tab w:val="left" w:pos="993"/>
              </w:tabs>
              <w:spacing w:before="0"/>
              <w:jc w:val="left"/>
              <w:rPr>
                <w:sz w:val="20"/>
                <w:lang w:val="et-EE"/>
              </w:rPr>
            </w:pPr>
            <w:r w:rsidRPr="00532C47">
              <w:rPr>
                <w:sz w:val="20"/>
                <w:lang w:val="et-EE"/>
              </w:rPr>
              <w:t>Nädal 52</w:t>
            </w:r>
          </w:p>
        </w:tc>
        <w:tc>
          <w:tcPr>
            <w:tcW w:w="2994" w:type="dxa"/>
            <w:vAlign w:val="center"/>
          </w:tcPr>
          <w:p w14:paraId="06175554" w14:textId="2BCB33CF" w:rsidR="0027029A" w:rsidRPr="00532C47" w:rsidRDefault="0027029A" w:rsidP="00251B78">
            <w:pPr>
              <w:pStyle w:val="Text"/>
              <w:keepNext/>
              <w:tabs>
                <w:tab w:val="left" w:pos="993"/>
              </w:tabs>
              <w:spacing w:before="0"/>
              <w:jc w:val="center"/>
              <w:rPr>
                <w:sz w:val="20"/>
                <w:lang w:val="et-EE"/>
              </w:rPr>
            </w:pPr>
            <w:r w:rsidRPr="00532C47">
              <w:rPr>
                <w:sz w:val="20"/>
                <w:lang w:val="et-EE"/>
              </w:rPr>
              <w:t>86 ml</w:t>
            </w:r>
          </w:p>
          <w:p w14:paraId="2D8F5B8D" w14:textId="7958D4A5" w:rsidR="0003010A" w:rsidRPr="00532C47" w:rsidRDefault="0003010A" w:rsidP="00251B78">
            <w:pPr>
              <w:pStyle w:val="Text"/>
              <w:keepNext/>
              <w:tabs>
                <w:tab w:val="left" w:pos="993"/>
              </w:tabs>
              <w:spacing w:before="0"/>
              <w:jc w:val="center"/>
              <w:rPr>
                <w:sz w:val="20"/>
                <w:lang w:val="et-EE"/>
              </w:rPr>
            </w:pPr>
            <w:r w:rsidRPr="00532C47">
              <w:rPr>
                <w:sz w:val="20"/>
                <w:lang w:val="et-EE"/>
              </w:rPr>
              <w:t>&lt;0,001</w:t>
            </w:r>
          </w:p>
          <w:p w14:paraId="2D788772" w14:textId="2AD98AF0" w:rsidR="0027029A" w:rsidRPr="00532C47" w:rsidRDefault="0027029A" w:rsidP="00251B78">
            <w:pPr>
              <w:pStyle w:val="Text"/>
              <w:keepNext/>
              <w:tabs>
                <w:tab w:val="left" w:pos="993"/>
              </w:tabs>
              <w:spacing w:before="0"/>
              <w:jc w:val="center"/>
              <w:rPr>
                <w:sz w:val="20"/>
                <w:lang w:val="et-EE"/>
              </w:rPr>
            </w:pPr>
            <w:r w:rsidRPr="00532C47">
              <w:rPr>
                <w:sz w:val="20"/>
                <w:lang w:val="et-EE"/>
              </w:rPr>
              <w:t>(51; 120)</w:t>
            </w:r>
          </w:p>
        </w:tc>
        <w:tc>
          <w:tcPr>
            <w:tcW w:w="2997" w:type="dxa"/>
            <w:vAlign w:val="center"/>
          </w:tcPr>
          <w:p w14:paraId="73BD5627" w14:textId="40DBB162" w:rsidR="0027029A" w:rsidRPr="00532C47" w:rsidRDefault="0027029A" w:rsidP="00251B78">
            <w:pPr>
              <w:pStyle w:val="Text"/>
              <w:keepNext/>
              <w:tabs>
                <w:tab w:val="left" w:pos="993"/>
              </w:tabs>
              <w:spacing w:before="0"/>
              <w:jc w:val="center"/>
              <w:rPr>
                <w:sz w:val="20"/>
                <w:lang w:val="et-EE"/>
              </w:rPr>
            </w:pPr>
            <w:r w:rsidRPr="00532C47">
              <w:rPr>
                <w:sz w:val="20"/>
                <w:lang w:val="et-EE"/>
              </w:rPr>
              <w:t>145 ml</w:t>
            </w:r>
          </w:p>
          <w:p w14:paraId="4730DCCF" w14:textId="223839B5" w:rsidR="0003010A" w:rsidRPr="00532C47" w:rsidRDefault="0003010A" w:rsidP="00251B78">
            <w:pPr>
              <w:pStyle w:val="Text"/>
              <w:keepNext/>
              <w:tabs>
                <w:tab w:val="left" w:pos="993"/>
              </w:tabs>
              <w:spacing w:before="0"/>
              <w:jc w:val="center"/>
              <w:rPr>
                <w:sz w:val="20"/>
                <w:lang w:val="et-EE"/>
              </w:rPr>
            </w:pPr>
            <w:r w:rsidRPr="00532C47">
              <w:rPr>
                <w:sz w:val="20"/>
                <w:lang w:val="et-EE"/>
              </w:rPr>
              <w:t>&lt;0,001</w:t>
            </w:r>
          </w:p>
          <w:p w14:paraId="4C649C50" w14:textId="1FD26102" w:rsidR="0027029A" w:rsidRPr="00532C47" w:rsidRDefault="0027029A" w:rsidP="00251B78">
            <w:pPr>
              <w:pStyle w:val="Text"/>
              <w:keepNext/>
              <w:tabs>
                <w:tab w:val="left" w:pos="993"/>
              </w:tabs>
              <w:spacing w:before="0"/>
              <w:jc w:val="center"/>
              <w:rPr>
                <w:sz w:val="20"/>
                <w:lang w:val="et-EE"/>
              </w:rPr>
            </w:pPr>
            <w:r w:rsidRPr="00532C47">
              <w:rPr>
                <w:sz w:val="20"/>
                <w:lang w:val="et-EE"/>
              </w:rPr>
              <w:t>(111; 180)</w:t>
            </w:r>
          </w:p>
        </w:tc>
      </w:tr>
      <w:tr w:rsidR="00DC7B13" w:rsidRPr="00532C47" w14:paraId="53782F0D" w14:textId="77777777" w:rsidTr="001725D9">
        <w:trPr>
          <w:cantSplit/>
        </w:trPr>
        <w:tc>
          <w:tcPr>
            <w:tcW w:w="9061" w:type="dxa"/>
            <w:gridSpan w:val="4"/>
          </w:tcPr>
          <w:p w14:paraId="3780638F" w14:textId="6463FDCA" w:rsidR="00DC7B13" w:rsidRPr="00532C47" w:rsidRDefault="00105792" w:rsidP="00251B78">
            <w:pPr>
              <w:pStyle w:val="Text"/>
              <w:keepNext/>
              <w:tabs>
                <w:tab w:val="left" w:pos="993"/>
              </w:tabs>
              <w:spacing w:before="0"/>
              <w:jc w:val="left"/>
              <w:rPr>
                <w:i/>
                <w:sz w:val="20"/>
                <w:lang w:val="et-EE"/>
              </w:rPr>
            </w:pPr>
            <w:r w:rsidRPr="00532C47">
              <w:rPr>
                <w:i/>
                <w:sz w:val="20"/>
                <w:lang w:val="et-EE"/>
              </w:rPr>
              <w:t>Keskmine hommikune ekspiratoorne tippvool</w:t>
            </w:r>
            <w:r w:rsidR="00DC7B13" w:rsidRPr="00532C47">
              <w:rPr>
                <w:i/>
                <w:sz w:val="20"/>
                <w:lang w:val="et-EE"/>
              </w:rPr>
              <w:t xml:space="preserve"> (PEF)</w:t>
            </w:r>
          </w:p>
        </w:tc>
      </w:tr>
      <w:tr w:rsidR="0027029A" w:rsidRPr="00532C47" w14:paraId="1B2A1D50" w14:textId="77777777" w:rsidTr="008C0E59">
        <w:trPr>
          <w:cantSplit/>
        </w:trPr>
        <w:tc>
          <w:tcPr>
            <w:tcW w:w="1562" w:type="dxa"/>
            <w:vAlign w:val="center"/>
          </w:tcPr>
          <w:p w14:paraId="7E0EF9BE" w14:textId="77777777" w:rsidR="0027029A" w:rsidRPr="00532C47" w:rsidRDefault="0027029A" w:rsidP="00251B78">
            <w:pPr>
              <w:pStyle w:val="Text"/>
              <w:keepNext/>
              <w:tabs>
                <w:tab w:val="left" w:pos="993"/>
              </w:tabs>
              <w:spacing w:before="0"/>
              <w:jc w:val="left"/>
              <w:rPr>
                <w:sz w:val="20"/>
                <w:lang w:val="et-EE"/>
              </w:rPr>
            </w:pPr>
            <w:r w:rsidRPr="00532C47">
              <w:rPr>
                <w:sz w:val="20"/>
                <w:lang w:val="et-EE"/>
              </w:rPr>
              <w:t>Ravierinevus</w:t>
            </w:r>
          </w:p>
          <w:p w14:paraId="0F286006" w14:textId="6DF28CFD" w:rsidR="0027029A" w:rsidRPr="00532C47" w:rsidRDefault="0027029A" w:rsidP="00251B78">
            <w:pPr>
              <w:pStyle w:val="Text"/>
              <w:keepNext/>
              <w:tabs>
                <w:tab w:val="left" w:pos="993"/>
              </w:tabs>
              <w:spacing w:before="0"/>
              <w:jc w:val="left"/>
              <w:rPr>
                <w:sz w:val="20"/>
                <w:lang w:val="et-EE"/>
              </w:rPr>
            </w:pPr>
            <w:r w:rsidRPr="00532C47">
              <w:rPr>
                <w:sz w:val="20"/>
                <w:lang w:val="et-EE"/>
              </w:rPr>
              <w:t>(95% CI)</w:t>
            </w:r>
          </w:p>
        </w:tc>
        <w:tc>
          <w:tcPr>
            <w:tcW w:w="1508" w:type="dxa"/>
            <w:vAlign w:val="center"/>
          </w:tcPr>
          <w:p w14:paraId="1AF890F6" w14:textId="40354A51" w:rsidR="0027029A" w:rsidRPr="00532C47" w:rsidRDefault="0027029A" w:rsidP="00251B78">
            <w:pPr>
              <w:pStyle w:val="Text"/>
              <w:keepNext/>
              <w:tabs>
                <w:tab w:val="left" w:pos="993"/>
              </w:tabs>
              <w:spacing w:before="0"/>
              <w:jc w:val="left"/>
              <w:rPr>
                <w:sz w:val="20"/>
                <w:lang w:val="et-EE"/>
              </w:rPr>
            </w:pPr>
            <w:r w:rsidRPr="00532C47">
              <w:rPr>
                <w:sz w:val="20"/>
                <w:lang w:val="et-EE"/>
              </w:rPr>
              <w:t>Nädal 52*</w:t>
            </w:r>
          </w:p>
        </w:tc>
        <w:tc>
          <w:tcPr>
            <w:tcW w:w="2994" w:type="dxa"/>
            <w:vAlign w:val="center"/>
          </w:tcPr>
          <w:p w14:paraId="1A200847" w14:textId="4AB6B265" w:rsidR="0027029A" w:rsidRPr="00532C47" w:rsidRDefault="0027029A" w:rsidP="00251B78">
            <w:pPr>
              <w:pStyle w:val="Text"/>
              <w:keepNext/>
              <w:tabs>
                <w:tab w:val="left" w:pos="993"/>
              </w:tabs>
              <w:spacing w:before="0"/>
              <w:jc w:val="center"/>
              <w:rPr>
                <w:sz w:val="20"/>
                <w:lang w:val="et-EE"/>
              </w:rPr>
            </w:pPr>
            <w:r w:rsidRPr="00532C47">
              <w:rPr>
                <w:sz w:val="20"/>
                <w:lang w:val="et-EE"/>
              </w:rPr>
              <w:t>18,7 l/min</w:t>
            </w:r>
          </w:p>
          <w:p w14:paraId="789FBDC6" w14:textId="7CA4A9A5" w:rsidR="0027029A" w:rsidRPr="00532C47" w:rsidRDefault="0027029A" w:rsidP="00251B78">
            <w:pPr>
              <w:pStyle w:val="Text"/>
              <w:keepNext/>
              <w:tabs>
                <w:tab w:val="left" w:pos="993"/>
              </w:tabs>
              <w:spacing w:before="0"/>
              <w:jc w:val="center"/>
              <w:rPr>
                <w:sz w:val="20"/>
                <w:lang w:val="et-EE"/>
              </w:rPr>
            </w:pPr>
            <w:r w:rsidRPr="00532C47">
              <w:rPr>
                <w:sz w:val="20"/>
                <w:lang w:val="et-EE"/>
              </w:rPr>
              <w:t>(13,4; 24,1)</w:t>
            </w:r>
          </w:p>
        </w:tc>
        <w:tc>
          <w:tcPr>
            <w:tcW w:w="2997" w:type="dxa"/>
            <w:vAlign w:val="center"/>
          </w:tcPr>
          <w:p w14:paraId="1DCEE912" w14:textId="62B7C1A0" w:rsidR="0027029A" w:rsidRPr="00532C47" w:rsidRDefault="0027029A" w:rsidP="00251B78">
            <w:pPr>
              <w:pStyle w:val="Text"/>
              <w:keepNext/>
              <w:tabs>
                <w:tab w:val="left" w:pos="993"/>
              </w:tabs>
              <w:spacing w:before="0"/>
              <w:jc w:val="center"/>
              <w:rPr>
                <w:sz w:val="20"/>
                <w:lang w:val="et-EE"/>
              </w:rPr>
            </w:pPr>
            <w:r w:rsidRPr="00532C47">
              <w:rPr>
                <w:sz w:val="20"/>
                <w:lang w:val="et-EE"/>
              </w:rPr>
              <w:t>34,8 l7/min</w:t>
            </w:r>
          </w:p>
          <w:p w14:paraId="7487DCAF" w14:textId="54595B76" w:rsidR="0027029A" w:rsidRPr="00532C47" w:rsidRDefault="0027029A" w:rsidP="00251B78">
            <w:pPr>
              <w:pStyle w:val="Text"/>
              <w:keepNext/>
              <w:tabs>
                <w:tab w:val="left" w:pos="993"/>
              </w:tabs>
              <w:spacing w:before="0"/>
              <w:jc w:val="center"/>
              <w:rPr>
                <w:sz w:val="20"/>
                <w:lang w:val="et-EE"/>
              </w:rPr>
            </w:pPr>
            <w:r w:rsidRPr="00532C47">
              <w:rPr>
                <w:sz w:val="20"/>
                <w:lang w:val="et-EE"/>
              </w:rPr>
              <w:t>(29,5; 40,1)</w:t>
            </w:r>
          </w:p>
        </w:tc>
      </w:tr>
      <w:tr w:rsidR="00DC7B13" w:rsidRPr="00532C47" w14:paraId="2CCBDBBB" w14:textId="77777777" w:rsidTr="001725D9">
        <w:trPr>
          <w:cantSplit/>
        </w:trPr>
        <w:tc>
          <w:tcPr>
            <w:tcW w:w="9061" w:type="dxa"/>
            <w:gridSpan w:val="4"/>
          </w:tcPr>
          <w:p w14:paraId="02A91D0B" w14:textId="56489E01" w:rsidR="00DC7B13" w:rsidRPr="00532C47" w:rsidRDefault="00105792" w:rsidP="00251B78">
            <w:pPr>
              <w:pStyle w:val="Text"/>
              <w:keepNext/>
              <w:tabs>
                <w:tab w:val="left" w:pos="993"/>
              </w:tabs>
              <w:spacing w:before="0"/>
              <w:jc w:val="left"/>
              <w:rPr>
                <w:i/>
                <w:sz w:val="20"/>
                <w:lang w:val="et-EE"/>
              </w:rPr>
            </w:pPr>
            <w:r w:rsidRPr="00532C47">
              <w:rPr>
                <w:i/>
                <w:sz w:val="20"/>
                <w:lang w:val="et-EE"/>
              </w:rPr>
              <w:t xml:space="preserve">Keskmine õhtune ekspiratoorne tippvool </w:t>
            </w:r>
            <w:r w:rsidR="00DC7B13" w:rsidRPr="00532C47">
              <w:rPr>
                <w:i/>
                <w:sz w:val="20"/>
                <w:lang w:val="et-EE"/>
              </w:rPr>
              <w:t>(PEF)</w:t>
            </w:r>
          </w:p>
        </w:tc>
      </w:tr>
      <w:tr w:rsidR="0027029A" w:rsidRPr="00532C47" w14:paraId="7E2C8987" w14:textId="77777777" w:rsidTr="008C0E59">
        <w:trPr>
          <w:cantSplit/>
        </w:trPr>
        <w:tc>
          <w:tcPr>
            <w:tcW w:w="1562" w:type="dxa"/>
            <w:vAlign w:val="center"/>
          </w:tcPr>
          <w:p w14:paraId="63ADBD24" w14:textId="77777777" w:rsidR="0027029A" w:rsidRPr="00532C47" w:rsidRDefault="0027029A" w:rsidP="00251B78">
            <w:pPr>
              <w:pStyle w:val="Text"/>
              <w:tabs>
                <w:tab w:val="left" w:pos="993"/>
              </w:tabs>
              <w:spacing w:before="0"/>
              <w:jc w:val="left"/>
              <w:rPr>
                <w:sz w:val="20"/>
                <w:lang w:val="et-EE"/>
              </w:rPr>
            </w:pPr>
            <w:r w:rsidRPr="00532C47">
              <w:rPr>
                <w:sz w:val="20"/>
                <w:lang w:val="et-EE"/>
              </w:rPr>
              <w:t>Ravierinevus</w:t>
            </w:r>
          </w:p>
          <w:p w14:paraId="23B95946" w14:textId="32D6FE72" w:rsidR="0027029A" w:rsidRPr="00532C47" w:rsidRDefault="0027029A" w:rsidP="00251B78">
            <w:pPr>
              <w:pStyle w:val="Text"/>
              <w:tabs>
                <w:tab w:val="left" w:pos="993"/>
              </w:tabs>
              <w:spacing w:before="0"/>
              <w:jc w:val="left"/>
              <w:rPr>
                <w:sz w:val="20"/>
                <w:lang w:val="et-EE"/>
              </w:rPr>
            </w:pPr>
            <w:r w:rsidRPr="00532C47">
              <w:rPr>
                <w:sz w:val="20"/>
                <w:lang w:val="et-EE"/>
              </w:rPr>
              <w:t>(95% CI)</w:t>
            </w:r>
          </w:p>
        </w:tc>
        <w:tc>
          <w:tcPr>
            <w:tcW w:w="1508" w:type="dxa"/>
            <w:vAlign w:val="center"/>
          </w:tcPr>
          <w:p w14:paraId="18A28FB9" w14:textId="2162B7AB" w:rsidR="0027029A" w:rsidRPr="00532C47" w:rsidRDefault="0027029A" w:rsidP="00251B78">
            <w:pPr>
              <w:pStyle w:val="Text"/>
              <w:tabs>
                <w:tab w:val="left" w:pos="993"/>
              </w:tabs>
              <w:spacing w:before="0"/>
              <w:jc w:val="left"/>
              <w:rPr>
                <w:sz w:val="20"/>
                <w:lang w:val="et-EE"/>
              </w:rPr>
            </w:pPr>
            <w:r w:rsidRPr="00532C47">
              <w:rPr>
                <w:sz w:val="20"/>
                <w:lang w:val="et-EE"/>
              </w:rPr>
              <w:t>Nädal 52*</w:t>
            </w:r>
          </w:p>
        </w:tc>
        <w:tc>
          <w:tcPr>
            <w:tcW w:w="2994" w:type="dxa"/>
            <w:vAlign w:val="center"/>
          </w:tcPr>
          <w:p w14:paraId="5B54960F" w14:textId="090440D0" w:rsidR="0027029A" w:rsidRPr="00532C47" w:rsidRDefault="0027029A" w:rsidP="00251B78">
            <w:pPr>
              <w:pStyle w:val="Text"/>
              <w:tabs>
                <w:tab w:val="left" w:pos="993"/>
              </w:tabs>
              <w:spacing w:before="0"/>
              <w:jc w:val="center"/>
              <w:rPr>
                <w:sz w:val="20"/>
                <w:lang w:val="et-EE"/>
              </w:rPr>
            </w:pPr>
            <w:r w:rsidRPr="00532C47">
              <w:rPr>
                <w:sz w:val="20"/>
                <w:lang w:val="et-EE"/>
              </w:rPr>
              <w:t>17,5 l/min</w:t>
            </w:r>
          </w:p>
          <w:p w14:paraId="086C27B6" w14:textId="0287F5D1" w:rsidR="0027029A" w:rsidRPr="00532C47" w:rsidRDefault="0027029A" w:rsidP="00251B78">
            <w:pPr>
              <w:pStyle w:val="Text"/>
              <w:tabs>
                <w:tab w:val="left" w:pos="993"/>
              </w:tabs>
              <w:spacing w:before="0"/>
              <w:jc w:val="center"/>
              <w:rPr>
                <w:sz w:val="20"/>
                <w:lang w:val="et-EE"/>
              </w:rPr>
            </w:pPr>
            <w:r w:rsidRPr="00532C47">
              <w:rPr>
                <w:sz w:val="20"/>
                <w:lang w:val="et-EE"/>
              </w:rPr>
              <w:t>(12,3; 22,8)</w:t>
            </w:r>
          </w:p>
        </w:tc>
        <w:tc>
          <w:tcPr>
            <w:tcW w:w="2997" w:type="dxa"/>
            <w:vAlign w:val="center"/>
          </w:tcPr>
          <w:p w14:paraId="721A0648" w14:textId="49742297" w:rsidR="0027029A" w:rsidRPr="00532C47" w:rsidRDefault="0027029A" w:rsidP="00251B78">
            <w:pPr>
              <w:pStyle w:val="Text"/>
              <w:tabs>
                <w:tab w:val="left" w:pos="993"/>
              </w:tabs>
              <w:spacing w:before="0"/>
              <w:jc w:val="center"/>
              <w:rPr>
                <w:sz w:val="20"/>
                <w:lang w:val="et-EE"/>
              </w:rPr>
            </w:pPr>
            <w:r w:rsidRPr="00532C47">
              <w:rPr>
                <w:sz w:val="20"/>
                <w:lang w:val="et-EE"/>
              </w:rPr>
              <w:t>29,5 l/min</w:t>
            </w:r>
          </w:p>
          <w:p w14:paraId="76322E71" w14:textId="42631267" w:rsidR="0027029A" w:rsidRPr="00532C47" w:rsidRDefault="0027029A" w:rsidP="00251B78">
            <w:pPr>
              <w:pStyle w:val="Text"/>
              <w:tabs>
                <w:tab w:val="left" w:pos="993"/>
              </w:tabs>
              <w:spacing w:before="0"/>
              <w:jc w:val="center"/>
              <w:rPr>
                <w:sz w:val="20"/>
                <w:lang w:val="et-EE"/>
              </w:rPr>
            </w:pPr>
            <w:r w:rsidRPr="00532C47">
              <w:rPr>
                <w:sz w:val="20"/>
                <w:lang w:val="et-EE"/>
              </w:rPr>
              <w:t>(24,2; 34,7)</w:t>
            </w:r>
          </w:p>
        </w:tc>
      </w:tr>
      <w:tr w:rsidR="00790596" w:rsidRPr="00532C47" w14:paraId="284D5882" w14:textId="77777777" w:rsidTr="001725D9">
        <w:trPr>
          <w:cantSplit/>
        </w:trPr>
        <w:tc>
          <w:tcPr>
            <w:tcW w:w="9061" w:type="dxa"/>
            <w:gridSpan w:val="4"/>
            <w:vAlign w:val="center"/>
          </w:tcPr>
          <w:p w14:paraId="010141FE" w14:textId="01C6B9D0" w:rsidR="00790596" w:rsidRPr="00532C47" w:rsidRDefault="006B2B19" w:rsidP="00251B78">
            <w:pPr>
              <w:pStyle w:val="Text"/>
              <w:keepNext/>
              <w:tabs>
                <w:tab w:val="left" w:pos="993"/>
              </w:tabs>
              <w:spacing w:before="0"/>
              <w:jc w:val="left"/>
              <w:rPr>
                <w:b/>
                <w:sz w:val="20"/>
                <w:lang w:val="et-EE"/>
              </w:rPr>
            </w:pPr>
            <w:r w:rsidRPr="00532C47">
              <w:rPr>
                <w:b/>
                <w:sz w:val="20"/>
                <w:lang w:val="et-EE"/>
              </w:rPr>
              <w:t>Sümptomid</w:t>
            </w:r>
          </w:p>
        </w:tc>
      </w:tr>
      <w:tr w:rsidR="00DC7B13" w:rsidRPr="00532C47" w14:paraId="6F30DA6B" w14:textId="77777777" w:rsidTr="001725D9">
        <w:trPr>
          <w:cantSplit/>
        </w:trPr>
        <w:tc>
          <w:tcPr>
            <w:tcW w:w="9061" w:type="dxa"/>
            <w:gridSpan w:val="4"/>
            <w:vAlign w:val="center"/>
          </w:tcPr>
          <w:p w14:paraId="02115D31" w14:textId="438682CD" w:rsidR="00DC7B13" w:rsidRPr="00532C47" w:rsidRDefault="00DC7B13" w:rsidP="00251B78">
            <w:pPr>
              <w:pStyle w:val="Text"/>
              <w:keepNext/>
              <w:tabs>
                <w:tab w:val="left" w:pos="993"/>
              </w:tabs>
              <w:spacing w:before="0"/>
              <w:jc w:val="left"/>
              <w:rPr>
                <w:i/>
                <w:sz w:val="20"/>
                <w:lang w:val="et-EE"/>
              </w:rPr>
            </w:pPr>
            <w:r w:rsidRPr="00532C47">
              <w:rPr>
                <w:i/>
                <w:sz w:val="20"/>
                <w:lang w:val="et-EE"/>
              </w:rPr>
              <w:t xml:space="preserve">ACQ </w:t>
            </w:r>
            <w:r w:rsidR="00105792" w:rsidRPr="00532C47">
              <w:rPr>
                <w:i/>
                <w:sz w:val="20"/>
                <w:lang w:val="et-EE"/>
              </w:rPr>
              <w:t>ravivastuse saavutanute protsent</w:t>
            </w:r>
            <w:r w:rsidRPr="00532C47">
              <w:rPr>
                <w:i/>
                <w:sz w:val="20"/>
                <w:lang w:val="et-EE"/>
              </w:rPr>
              <w:t xml:space="preserve"> (</w:t>
            </w:r>
            <w:r w:rsidR="00105792" w:rsidRPr="00532C47">
              <w:rPr>
                <w:i/>
                <w:sz w:val="20"/>
                <w:lang w:val="et-EE"/>
              </w:rPr>
              <w:t xml:space="preserve">ACQ algväärtusega võrreldes minimaalse kliiniliselt olulise erinevuse (MCID) </w:t>
            </w:r>
            <w:r w:rsidRPr="00532C47">
              <w:rPr>
                <w:i/>
                <w:sz w:val="20"/>
                <w:lang w:val="et-EE"/>
              </w:rPr>
              <w:t>≥0</w:t>
            </w:r>
            <w:r w:rsidR="006B2B19" w:rsidRPr="00532C47">
              <w:rPr>
                <w:i/>
                <w:sz w:val="20"/>
                <w:lang w:val="et-EE"/>
              </w:rPr>
              <w:t>,</w:t>
            </w:r>
            <w:r w:rsidRPr="00532C47">
              <w:rPr>
                <w:i/>
                <w:sz w:val="20"/>
                <w:lang w:val="et-EE"/>
              </w:rPr>
              <w:t>5</w:t>
            </w:r>
            <w:r w:rsidR="00105792" w:rsidRPr="00532C47">
              <w:rPr>
                <w:i/>
                <w:sz w:val="20"/>
                <w:lang w:val="et-EE"/>
              </w:rPr>
              <w:t xml:space="preserve"> saavutanud patsientide protsent</w:t>
            </w:r>
            <w:r w:rsidRPr="00532C47">
              <w:rPr>
                <w:i/>
                <w:sz w:val="20"/>
                <w:lang w:val="et-EE"/>
              </w:rPr>
              <w:t>)</w:t>
            </w:r>
          </w:p>
        </w:tc>
      </w:tr>
      <w:tr w:rsidR="0027029A" w:rsidRPr="00532C47" w14:paraId="1C45A71B" w14:textId="77777777" w:rsidTr="008C0E59">
        <w:trPr>
          <w:cantSplit/>
        </w:trPr>
        <w:tc>
          <w:tcPr>
            <w:tcW w:w="1562" w:type="dxa"/>
            <w:vAlign w:val="center"/>
          </w:tcPr>
          <w:p w14:paraId="74FFC074" w14:textId="6B86BB82" w:rsidR="0027029A" w:rsidRPr="00532C47" w:rsidRDefault="0027029A" w:rsidP="00251B78">
            <w:pPr>
              <w:pStyle w:val="Text"/>
              <w:keepNext/>
              <w:tabs>
                <w:tab w:val="left" w:pos="993"/>
              </w:tabs>
              <w:spacing w:before="0"/>
              <w:jc w:val="left"/>
              <w:rPr>
                <w:sz w:val="20"/>
                <w:lang w:val="et-EE"/>
              </w:rPr>
            </w:pPr>
            <w:r w:rsidRPr="00532C47">
              <w:rPr>
                <w:sz w:val="20"/>
                <w:lang w:val="et-EE"/>
              </w:rPr>
              <w:t>Protsent</w:t>
            </w:r>
          </w:p>
        </w:tc>
        <w:tc>
          <w:tcPr>
            <w:tcW w:w="1508" w:type="dxa"/>
            <w:vMerge w:val="restart"/>
          </w:tcPr>
          <w:p w14:paraId="12870E1E" w14:textId="4C73ED6C" w:rsidR="0027029A" w:rsidRPr="00532C47" w:rsidRDefault="0027029A" w:rsidP="00251B78">
            <w:pPr>
              <w:pStyle w:val="Text"/>
              <w:keepNext/>
              <w:tabs>
                <w:tab w:val="left" w:pos="993"/>
              </w:tabs>
              <w:spacing w:before="0"/>
              <w:jc w:val="left"/>
              <w:rPr>
                <w:sz w:val="20"/>
                <w:lang w:val="et-EE"/>
              </w:rPr>
            </w:pPr>
            <w:r w:rsidRPr="00532C47">
              <w:rPr>
                <w:sz w:val="20"/>
                <w:lang w:val="et-EE"/>
              </w:rPr>
              <w:t>Nädal 4</w:t>
            </w:r>
          </w:p>
        </w:tc>
        <w:tc>
          <w:tcPr>
            <w:tcW w:w="2994" w:type="dxa"/>
            <w:vAlign w:val="center"/>
          </w:tcPr>
          <w:p w14:paraId="2FB0AD5C" w14:textId="26564EF4" w:rsidR="0027029A" w:rsidRPr="00532C47" w:rsidRDefault="0027029A" w:rsidP="00251B78">
            <w:pPr>
              <w:pStyle w:val="Text"/>
              <w:keepNext/>
              <w:tabs>
                <w:tab w:val="left" w:pos="993"/>
              </w:tabs>
              <w:spacing w:before="0"/>
              <w:jc w:val="center"/>
              <w:rPr>
                <w:sz w:val="20"/>
                <w:lang w:val="et-EE"/>
              </w:rPr>
            </w:pPr>
            <w:r w:rsidRPr="00532C47">
              <w:rPr>
                <w:sz w:val="20"/>
                <w:lang w:val="et-EE"/>
              </w:rPr>
              <w:t xml:space="preserve">66% </w:t>
            </w:r>
            <w:r w:rsidRPr="00532C47">
              <w:rPr>
                <w:i/>
                <w:iCs/>
                <w:sz w:val="20"/>
                <w:lang w:val="et-EE"/>
              </w:rPr>
              <w:t>vs</w:t>
            </w:r>
            <w:r w:rsidRPr="00532C47">
              <w:rPr>
                <w:sz w:val="20"/>
                <w:lang w:val="et-EE"/>
              </w:rPr>
              <w:t xml:space="preserve"> 63%</w:t>
            </w:r>
          </w:p>
        </w:tc>
        <w:tc>
          <w:tcPr>
            <w:tcW w:w="2997" w:type="dxa"/>
            <w:vAlign w:val="center"/>
          </w:tcPr>
          <w:p w14:paraId="5C21EB1D" w14:textId="2EF359E6" w:rsidR="0027029A" w:rsidRPr="00532C47" w:rsidRDefault="0027029A" w:rsidP="00251B78">
            <w:pPr>
              <w:pStyle w:val="Text"/>
              <w:keepNext/>
              <w:tabs>
                <w:tab w:val="left" w:pos="993"/>
              </w:tabs>
              <w:spacing w:before="0"/>
              <w:jc w:val="center"/>
              <w:rPr>
                <w:sz w:val="20"/>
                <w:lang w:val="et-EE"/>
              </w:rPr>
            </w:pPr>
            <w:r w:rsidRPr="00532C47">
              <w:rPr>
                <w:sz w:val="20"/>
                <w:lang w:val="et-EE"/>
              </w:rPr>
              <w:t xml:space="preserve">66% </w:t>
            </w:r>
            <w:r w:rsidRPr="00532C47">
              <w:rPr>
                <w:i/>
                <w:iCs/>
                <w:sz w:val="20"/>
                <w:lang w:val="et-EE"/>
              </w:rPr>
              <w:t>vs</w:t>
            </w:r>
            <w:r w:rsidRPr="00532C47">
              <w:rPr>
                <w:sz w:val="20"/>
                <w:lang w:val="et-EE"/>
              </w:rPr>
              <w:t xml:space="preserve"> 53%</w:t>
            </w:r>
          </w:p>
        </w:tc>
      </w:tr>
      <w:tr w:rsidR="0027029A" w:rsidRPr="00532C47" w14:paraId="3B439DFB" w14:textId="77777777" w:rsidTr="008C0E59">
        <w:trPr>
          <w:cantSplit/>
        </w:trPr>
        <w:tc>
          <w:tcPr>
            <w:tcW w:w="1562" w:type="dxa"/>
            <w:vAlign w:val="center"/>
          </w:tcPr>
          <w:p w14:paraId="5B5529B3" w14:textId="719197F5" w:rsidR="0027029A" w:rsidRPr="00532C47" w:rsidRDefault="0027029A" w:rsidP="00251B78">
            <w:pPr>
              <w:pStyle w:val="Text"/>
              <w:keepNext/>
              <w:tabs>
                <w:tab w:val="left" w:pos="993"/>
              </w:tabs>
              <w:spacing w:before="0"/>
              <w:jc w:val="left"/>
              <w:rPr>
                <w:sz w:val="20"/>
                <w:lang w:val="et-EE"/>
              </w:rPr>
            </w:pPr>
            <w:r w:rsidRPr="00532C47">
              <w:rPr>
                <w:sz w:val="20"/>
                <w:lang w:val="et-EE"/>
              </w:rPr>
              <w:t>Šansside suhe</w:t>
            </w:r>
          </w:p>
          <w:p w14:paraId="37287C0B" w14:textId="527248C3" w:rsidR="0027029A" w:rsidRPr="00532C47" w:rsidRDefault="0027029A" w:rsidP="00251B78">
            <w:pPr>
              <w:pStyle w:val="Text"/>
              <w:keepNext/>
              <w:tabs>
                <w:tab w:val="left" w:pos="993"/>
              </w:tabs>
              <w:spacing w:before="0"/>
              <w:jc w:val="left"/>
              <w:rPr>
                <w:sz w:val="20"/>
                <w:lang w:val="et-EE"/>
              </w:rPr>
            </w:pPr>
            <w:r w:rsidRPr="00532C47">
              <w:rPr>
                <w:sz w:val="20"/>
                <w:lang w:val="et-EE"/>
              </w:rPr>
              <w:t>(95% CI)</w:t>
            </w:r>
          </w:p>
        </w:tc>
        <w:tc>
          <w:tcPr>
            <w:tcW w:w="1508" w:type="dxa"/>
            <w:vMerge/>
          </w:tcPr>
          <w:p w14:paraId="272B858B" w14:textId="77777777" w:rsidR="0027029A" w:rsidRPr="00532C47" w:rsidRDefault="0027029A" w:rsidP="00251B78">
            <w:pPr>
              <w:pStyle w:val="Text"/>
              <w:keepNext/>
              <w:tabs>
                <w:tab w:val="left" w:pos="993"/>
              </w:tabs>
              <w:spacing w:before="0"/>
              <w:jc w:val="left"/>
              <w:rPr>
                <w:sz w:val="20"/>
                <w:lang w:val="et-EE"/>
              </w:rPr>
            </w:pPr>
          </w:p>
        </w:tc>
        <w:tc>
          <w:tcPr>
            <w:tcW w:w="2994" w:type="dxa"/>
            <w:vAlign w:val="center"/>
          </w:tcPr>
          <w:p w14:paraId="39A76C19" w14:textId="5C9A4673" w:rsidR="0027029A" w:rsidRPr="00532C47" w:rsidRDefault="0027029A" w:rsidP="00251B78">
            <w:pPr>
              <w:pStyle w:val="Text"/>
              <w:keepNext/>
              <w:tabs>
                <w:tab w:val="left" w:pos="993"/>
              </w:tabs>
              <w:spacing w:before="0"/>
              <w:jc w:val="center"/>
              <w:rPr>
                <w:sz w:val="20"/>
                <w:lang w:val="et-EE"/>
              </w:rPr>
            </w:pPr>
            <w:r w:rsidRPr="00532C47">
              <w:rPr>
                <w:sz w:val="20"/>
                <w:lang w:val="et-EE"/>
              </w:rPr>
              <w:t>1,21</w:t>
            </w:r>
          </w:p>
          <w:p w14:paraId="10D19716" w14:textId="36B8F927" w:rsidR="0027029A" w:rsidRPr="00532C47" w:rsidRDefault="0027029A" w:rsidP="00251B78">
            <w:pPr>
              <w:pStyle w:val="Text"/>
              <w:keepNext/>
              <w:tabs>
                <w:tab w:val="left" w:pos="993"/>
              </w:tabs>
              <w:spacing w:before="0"/>
              <w:jc w:val="center"/>
              <w:rPr>
                <w:sz w:val="20"/>
                <w:lang w:val="et-EE"/>
              </w:rPr>
            </w:pPr>
            <w:r w:rsidRPr="00532C47">
              <w:rPr>
                <w:sz w:val="20"/>
                <w:lang w:val="et-EE"/>
              </w:rPr>
              <w:t>(0,94; 1,54)</w:t>
            </w:r>
          </w:p>
        </w:tc>
        <w:tc>
          <w:tcPr>
            <w:tcW w:w="2997" w:type="dxa"/>
            <w:vAlign w:val="center"/>
          </w:tcPr>
          <w:p w14:paraId="19500C81" w14:textId="1DA8E680" w:rsidR="0027029A" w:rsidRPr="00532C47" w:rsidRDefault="0027029A" w:rsidP="00251B78">
            <w:pPr>
              <w:pStyle w:val="Text"/>
              <w:keepNext/>
              <w:tabs>
                <w:tab w:val="left" w:pos="993"/>
              </w:tabs>
              <w:spacing w:before="0"/>
              <w:jc w:val="center"/>
              <w:rPr>
                <w:sz w:val="20"/>
                <w:lang w:val="et-EE"/>
              </w:rPr>
            </w:pPr>
            <w:r w:rsidRPr="00532C47">
              <w:rPr>
                <w:sz w:val="20"/>
                <w:lang w:val="et-EE"/>
              </w:rPr>
              <w:t>1,72</w:t>
            </w:r>
          </w:p>
          <w:p w14:paraId="691DE769" w14:textId="562551C9" w:rsidR="0027029A" w:rsidRPr="00532C47" w:rsidRDefault="0027029A" w:rsidP="00251B78">
            <w:pPr>
              <w:pStyle w:val="Text"/>
              <w:keepNext/>
              <w:tabs>
                <w:tab w:val="left" w:pos="993"/>
              </w:tabs>
              <w:spacing w:before="0"/>
              <w:jc w:val="center"/>
              <w:rPr>
                <w:sz w:val="20"/>
                <w:lang w:val="et-EE"/>
              </w:rPr>
            </w:pPr>
            <w:r w:rsidRPr="00532C47">
              <w:rPr>
                <w:sz w:val="20"/>
                <w:lang w:val="et-EE"/>
              </w:rPr>
              <w:t>(1,35; 2,20)</w:t>
            </w:r>
          </w:p>
        </w:tc>
      </w:tr>
      <w:tr w:rsidR="0027029A" w:rsidRPr="00532C47" w14:paraId="5DFCCF30" w14:textId="77777777" w:rsidTr="008C0E59">
        <w:trPr>
          <w:cantSplit/>
        </w:trPr>
        <w:tc>
          <w:tcPr>
            <w:tcW w:w="1562" w:type="dxa"/>
            <w:vAlign w:val="center"/>
          </w:tcPr>
          <w:p w14:paraId="2C10832C" w14:textId="486CC859" w:rsidR="0027029A" w:rsidRPr="00532C47" w:rsidRDefault="0027029A" w:rsidP="00251B78">
            <w:pPr>
              <w:pStyle w:val="Text"/>
              <w:keepNext/>
              <w:tabs>
                <w:tab w:val="left" w:pos="993"/>
              </w:tabs>
              <w:spacing w:before="0"/>
              <w:jc w:val="left"/>
              <w:rPr>
                <w:sz w:val="20"/>
                <w:lang w:val="et-EE"/>
              </w:rPr>
            </w:pPr>
            <w:r w:rsidRPr="00532C47">
              <w:rPr>
                <w:sz w:val="20"/>
                <w:lang w:val="et-EE"/>
              </w:rPr>
              <w:t>Protsent</w:t>
            </w:r>
          </w:p>
        </w:tc>
        <w:tc>
          <w:tcPr>
            <w:tcW w:w="1508" w:type="dxa"/>
            <w:vMerge w:val="restart"/>
          </w:tcPr>
          <w:p w14:paraId="1084F26C" w14:textId="33604B0B" w:rsidR="0027029A" w:rsidRPr="00532C47" w:rsidRDefault="0027029A" w:rsidP="00251B78">
            <w:pPr>
              <w:pStyle w:val="Text"/>
              <w:keepNext/>
              <w:tabs>
                <w:tab w:val="left" w:pos="993"/>
              </w:tabs>
              <w:spacing w:before="0"/>
              <w:jc w:val="left"/>
              <w:rPr>
                <w:sz w:val="20"/>
                <w:lang w:val="et-EE"/>
              </w:rPr>
            </w:pPr>
            <w:r w:rsidRPr="00532C47">
              <w:rPr>
                <w:sz w:val="20"/>
                <w:lang w:val="et-EE"/>
              </w:rPr>
              <w:t>Nädal 12</w:t>
            </w:r>
          </w:p>
        </w:tc>
        <w:tc>
          <w:tcPr>
            <w:tcW w:w="2994" w:type="dxa"/>
            <w:vAlign w:val="center"/>
          </w:tcPr>
          <w:p w14:paraId="6DFB943B" w14:textId="1950DAD0" w:rsidR="0027029A" w:rsidRPr="00532C47" w:rsidRDefault="0027029A" w:rsidP="00251B78">
            <w:pPr>
              <w:pStyle w:val="Text"/>
              <w:keepNext/>
              <w:tabs>
                <w:tab w:val="left" w:pos="993"/>
              </w:tabs>
              <w:spacing w:before="0"/>
              <w:jc w:val="center"/>
              <w:rPr>
                <w:sz w:val="20"/>
                <w:lang w:val="et-EE"/>
              </w:rPr>
            </w:pPr>
            <w:r w:rsidRPr="00532C47">
              <w:rPr>
                <w:sz w:val="20"/>
                <w:lang w:val="et-EE"/>
              </w:rPr>
              <w:t xml:space="preserve">68% </w:t>
            </w:r>
            <w:r w:rsidRPr="00532C47">
              <w:rPr>
                <w:i/>
                <w:iCs/>
                <w:sz w:val="20"/>
                <w:lang w:val="et-EE"/>
              </w:rPr>
              <w:t>vs</w:t>
            </w:r>
            <w:r w:rsidRPr="00532C47">
              <w:rPr>
                <w:sz w:val="20"/>
                <w:lang w:val="et-EE"/>
              </w:rPr>
              <w:t xml:space="preserve"> 67%</w:t>
            </w:r>
          </w:p>
        </w:tc>
        <w:tc>
          <w:tcPr>
            <w:tcW w:w="2997" w:type="dxa"/>
            <w:vAlign w:val="center"/>
          </w:tcPr>
          <w:p w14:paraId="3181DCB5" w14:textId="700969DD" w:rsidR="0027029A" w:rsidRPr="00532C47" w:rsidRDefault="0027029A" w:rsidP="00251B78">
            <w:pPr>
              <w:pStyle w:val="Text"/>
              <w:keepNext/>
              <w:tabs>
                <w:tab w:val="left" w:pos="993"/>
              </w:tabs>
              <w:spacing w:before="0"/>
              <w:jc w:val="center"/>
              <w:rPr>
                <w:sz w:val="20"/>
                <w:lang w:val="et-EE"/>
              </w:rPr>
            </w:pPr>
            <w:r w:rsidRPr="00532C47">
              <w:rPr>
                <w:sz w:val="20"/>
                <w:lang w:val="et-EE"/>
              </w:rPr>
              <w:t xml:space="preserve">68% </w:t>
            </w:r>
            <w:r w:rsidRPr="00532C47">
              <w:rPr>
                <w:i/>
                <w:iCs/>
                <w:sz w:val="20"/>
                <w:lang w:val="et-EE"/>
              </w:rPr>
              <w:t>vs</w:t>
            </w:r>
            <w:r w:rsidRPr="00532C47">
              <w:rPr>
                <w:sz w:val="20"/>
                <w:lang w:val="et-EE"/>
              </w:rPr>
              <w:t xml:space="preserve"> 61%</w:t>
            </w:r>
          </w:p>
        </w:tc>
      </w:tr>
      <w:tr w:rsidR="0027029A" w:rsidRPr="00532C47" w14:paraId="1339F2DF" w14:textId="77777777" w:rsidTr="008C0E59">
        <w:trPr>
          <w:cantSplit/>
        </w:trPr>
        <w:tc>
          <w:tcPr>
            <w:tcW w:w="1562" w:type="dxa"/>
            <w:vAlign w:val="center"/>
          </w:tcPr>
          <w:p w14:paraId="14A16076" w14:textId="77777777" w:rsidR="0027029A" w:rsidRPr="00532C47" w:rsidRDefault="0027029A" w:rsidP="00251B78">
            <w:pPr>
              <w:pStyle w:val="Text"/>
              <w:keepNext/>
              <w:tabs>
                <w:tab w:val="left" w:pos="993"/>
              </w:tabs>
              <w:spacing w:before="0"/>
              <w:jc w:val="left"/>
              <w:rPr>
                <w:sz w:val="20"/>
                <w:lang w:val="et-EE"/>
              </w:rPr>
            </w:pPr>
            <w:r w:rsidRPr="00532C47">
              <w:rPr>
                <w:sz w:val="20"/>
                <w:lang w:val="et-EE"/>
              </w:rPr>
              <w:t>Šansside suhe</w:t>
            </w:r>
          </w:p>
          <w:p w14:paraId="46A5508F" w14:textId="382C2827" w:rsidR="0027029A" w:rsidRPr="00532C47" w:rsidRDefault="0027029A" w:rsidP="00251B78">
            <w:pPr>
              <w:pStyle w:val="Text"/>
              <w:keepNext/>
              <w:tabs>
                <w:tab w:val="left" w:pos="993"/>
              </w:tabs>
              <w:spacing w:before="0"/>
              <w:jc w:val="left"/>
              <w:rPr>
                <w:sz w:val="20"/>
                <w:lang w:val="et-EE"/>
              </w:rPr>
            </w:pPr>
            <w:r w:rsidRPr="00532C47">
              <w:rPr>
                <w:sz w:val="20"/>
                <w:lang w:val="et-EE"/>
              </w:rPr>
              <w:t>(95% CI)</w:t>
            </w:r>
          </w:p>
        </w:tc>
        <w:tc>
          <w:tcPr>
            <w:tcW w:w="1508" w:type="dxa"/>
            <w:vMerge/>
          </w:tcPr>
          <w:p w14:paraId="4F105BE9" w14:textId="77777777" w:rsidR="0027029A" w:rsidRPr="00532C47" w:rsidRDefault="0027029A" w:rsidP="00251B78">
            <w:pPr>
              <w:pStyle w:val="Text"/>
              <w:keepNext/>
              <w:tabs>
                <w:tab w:val="left" w:pos="993"/>
              </w:tabs>
              <w:spacing w:before="0"/>
              <w:jc w:val="left"/>
              <w:rPr>
                <w:sz w:val="20"/>
                <w:lang w:val="et-EE"/>
              </w:rPr>
            </w:pPr>
          </w:p>
        </w:tc>
        <w:tc>
          <w:tcPr>
            <w:tcW w:w="2994" w:type="dxa"/>
            <w:vAlign w:val="center"/>
          </w:tcPr>
          <w:p w14:paraId="01493654" w14:textId="42C5A73E" w:rsidR="0027029A" w:rsidRPr="00532C47" w:rsidRDefault="0027029A" w:rsidP="00251B78">
            <w:pPr>
              <w:pStyle w:val="Text"/>
              <w:keepNext/>
              <w:tabs>
                <w:tab w:val="left" w:pos="993"/>
              </w:tabs>
              <w:spacing w:before="0"/>
              <w:jc w:val="center"/>
              <w:rPr>
                <w:sz w:val="20"/>
                <w:lang w:val="et-EE"/>
              </w:rPr>
            </w:pPr>
            <w:r w:rsidRPr="00532C47">
              <w:rPr>
                <w:sz w:val="20"/>
                <w:lang w:val="et-EE"/>
              </w:rPr>
              <w:t>1,11</w:t>
            </w:r>
          </w:p>
          <w:p w14:paraId="1D505C77" w14:textId="67507AF5" w:rsidR="0027029A" w:rsidRPr="00532C47" w:rsidRDefault="0027029A" w:rsidP="00251B78">
            <w:pPr>
              <w:pStyle w:val="Text"/>
              <w:keepNext/>
              <w:tabs>
                <w:tab w:val="left" w:pos="993"/>
              </w:tabs>
              <w:spacing w:before="0"/>
              <w:jc w:val="center"/>
              <w:rPr>
                <w:sz w:val="20"/>
                <w:lang w:val="et-EE"/>
              </w:rPr>
            </w:pPr>
            <w:r w:rsidRPr="00532C47">
              <w:rPr>
                <w:sz w:val="20"/>
                <w:lang w:val="et-EE"/>
              </w:rPr>
              <w:t>(0,86; 1,42)</w:t>
            </w:r>
          </w:p>
        </w:tc>
        <w:tc>
          <w:tcPr>
            <w:tcW w:w="2997" w:type="dxa"/>
            <w:vAlign w:val="center"/>
          </w:tcPr>
          <w:p w14:paraId="14F43424" w14:textId="48B475CF" w:rsidR="0027029A" w:rsidRPr="00532C47" w:rsidRDefault="0027029A" w:rsidP="00251B78">
            <w:pPr>
              <w:pStyle w:val="Text"/>
              <w:keepNext/>
              <w:tabs>
                <w:tab w:val="left" w:pos="993"/>
              </w:tabs>
              <w:spacing w:before="0"/>
              <w:jc w:val="center"/>
              <w:rPr>
                <w:sz w:val="20"/>
                <w:lang w:val="et-EE"/>
              </w:rPr>
            </w:pPr>
            <w:r w:rsidRPr="00532C47">
              <w:rPr>
                <w:sz w:val="20"/>
                <w:lang w:val="et-EE"/>
              </w:rPr>
              <w:t>1,35</w:t>
            </w:r>
          </w:p>
          <w:p w14:paraId="7ACC85E7" w14:textId="105D186B" w:rsidR="0027029A" w:rsidRPr="00532C47" w:rsidRDefault="0027029A" w:rsidP="00251B78">
            <w:pPr>
              <w:pStyle w:val="Text"/>
              <w:keepNext/>
              <w:tabs>
                <w:tab w:val="left" w:pos="993"/>
              </w:tabs>
              <w:spacing w:before="0"/>
              <w:jc w:val="center"/>
              <w:rPr>
                <w:sz w:val="20"/>
                <w:lang w:val="et-EE"/>
              </w:rPr>
            </w:pPr>
            <w:r w:rsidRPr="00532C47">
              <w:rPr>
                <w:sz w:val="20"/>
                <w:lang w:val="et-EE"/>
              </w:rPr>
              <w:t>(1,05; 1,73)</w:t>
            </w:r>
          </w:p>
        </w:tc>
      </w:tr>
      <w:tr w:rsidR="0027029A" w:rsidRPr="00532C47" w14:paraId="791FE241" w14:textId="77777777" w:rsidTr="008C0E59">
        <w:trPr>
          <w:cantSplit/>
        </w:trPr>
        <w:tc>
          <w:tcPr>
            <w:tcW w:w="1562" w:type="dxa"/>
            <w:vAlign w:val="center"/>
          </w:tcPr>
          <w:p w14:paraId="3127038B" w14:textId="3CEFF456" w:rsidR="0027029A" w:rsidRPr="00532C47" w:rsidRDefault="0027029A" w:rsidP="00251B78">
            <w:pPr>
              <w:pStyle w:val="Text"/>
              <w:keepNext/>
              <w:tabs>
                <w:tab w:val="left" w:pos="993"/>
              </w:tabs>
              <w:spacing w:before="0"/>
              <w:jc w:val="left"/>
              <w:rPr>
                <w:sz w:val="20"/>
                <w:lang w:val="et-EE"/>
              </w:rPr>
            </w:pPr>
            <w:r w:rsidRPr="00532C47">
              <w:rPr>
                <w:sz w:val="20"/>
                <w:lang w:val="et-EE"/>
              </w:rPr>
              <w:t>Protsent</w:t>
            </w:r>
          </w:p>
        </w:tc>
        <w:tc>
          <w:tcPr>
            <w:tcW w:w="1508" w:type="dxa"/>
            <w:vMerge w:val="restart"/>
          </w:tcPr>
          <w:p w14:paraId="40BFBD9E" w14:textId="759613D4" w:rsidR="0027029A" w:rsidRPr="00532C47" w:rsidRDefault="0027029A" w:rsidP="00251B78">
            <w:pPr>
              <w:pStyle w:val="Text"/>
              <w:keepNext/>
              <w:tabs>
                <w:tab w:val="left" w:pos="993"/>
              </w:tabs>
              <w:spacing w:before="0"/>
              <w:jc w:val="left"/>
              <w:rPr>
                <w:sz w:val="20"/>
                <w:lang w:val="et-EE"/>
              </w:rPr>
            </w:pPr>
            <w:r w:rsidRPr="00532C47">
              <w:rPr>
                <w:sz w:val="20"/>
                <w:lang w:val="et-EE"/>
              </w:rPr>
              <w:t>Nädal 26</w:t>
            </w:r>
          </w:p>
        </w:tc>
        <w:tc>
          <w:tcPr>
            <w:tcW w:w="2994" w:type="dxa"/>
            <w:vAlign w:val="center"/>
          </w:tcPr>
          <w:p w14:paraId="4BEC60A9" w14:textId="7337DBB1" w:rsidR="0027029A" w:rsidRPr="00532C47" w:rsidRDefault="0027029A" w:rsidP="00251B78">
            <w:pPr>
              <w:pStyle w:val="Text"/>
              <w:keepNext/>
              <w:tabs>
                <w:tab w:val="left" w:pos="993"/>
              </w:tabs>
              <w:spacing w:before="0"/>
              <w:jc w:val="center"/>
              <w:rPr>
                <w:sz w:val="20"/>
                <w:lang w:val="et-EE"/>
              </w:rPr>
            </w:pPr>
            <w:r w:rsidRPr="00532C47">
              <w:rPr>
                <w:sz w:val="20"/>
                <w:lang w:val="et-EE"/>
              </w:rPr>
              <w:t xml:space="preserve">71% </w:t>
            </w:r>
            <w:r w:rsidRPr="00532C47">
              <w:rPr>
                <w:i/>
                <w:iCs/>
                <w:sz w:val="20"/>
                <w:lang w:val="et-EE"/>
              </w:rPr>
              <w:t>vs</w:t>
            </w:r>
            <w:r w:rsidRPr="00532C47">
              <w:rPr>
                <w:sz w:val="20"/>
                <w:lang w:val="et-EE"/>
              </w:rPr>
              <w:t xml:space="preserve"> 74%</w:t>
            </w:r>
          </w:p>
        </w:tc>
        <w:tc>
          <w:tcPr>
            <w:tcW w:w="2997" w:type="dxa"/>
            <w:vAlign w:val="center"/>
          </w:tcPr>
          <w:p w14:paraId="60535CE7" w14:textId="5BF5D0A2" w:rsidR="0027029A" w:rsidRPr="00532C47" w:rsidRDefault="0027029A" w:rsidP="00251B78">
            <w:pPr>
              <w:pStyle w:val="Text"/>
              <w:keepNext/>
              <w:tabs>
                <w:tab w:val="left" w:pos="993"/>
              </w:tabs>
              <w:spacing w:before="0"/>
              <w:jc w:val="center"/>
              <w:rPr>
                <w:sz w:val="20"/>
                <w:lang w:val="et-EE"/>
              </w:rPr>
            </w:pPr>
            <w:r w:rsidRPr="00532C47">
              <w:rPr>
                <w:sz w:val="20"/>
                <w:lang w:val="et-EE"/>
              </w:rPr>
              <w:t xml:space="preserve">71% </w:t>
            </w:r>
            <w:r w:rsidRPr="00532C47">
              <w:rPr>
                <w:i/>
                <w:iCs/>
                <w:sz w:val="20"/>
                <w:lang w:val="et-EE"/>
              </w:rPr>
              <w:t>vs</w:t>
            </w:r>
            <w:r w:rsidRPr="00532C47">
              <w:rPr>
                <w:sz w:val="20"/>
                <w:lang w:val="et-EE"/>
              </w:rPr>
              <w:t xml:space="preserve"> 67%</w:t>
            </w:r>
          </w:p>
        </w:tc>
      </w:tr>
      <w:tr w:rsidR="0027029A" w:rsidRPr="00532C47" w14:paraId="110614A1" w14:textId="77777777" w:rsidTr="008C0E59">
        <w:trPr>
          <w:cantSplit/>
        </w:trPr>
        <w:tc>
          <w:tcPr>
            <w:tcW w:w="1562" w:type="dxa"/>
          </w:tcPr>
          <w:p w14:paraId="0DFE451E" w14:textId="77777777" w:rsidR="0027029A" w:rsidRPr="00532C47" w:rsidRDefault="0027029A" w:rsidP="00251B78">
            <w:pPr>
              <w:pStyle w:val="Text"/>
              <w:keepNext/>
              <w:tabs>
                <w:tab w:val="left" w:pos="993"/>
              </w:tabs>
              <w:spacing w:before="0"/>
              <w:jc w:val="left"/>
              <w:rPr>
                <w:sz w:val="20"/>
                <w:lang w:val="et-EE"/>
              </w:rPr>
            </w:pPr>
            <w:r w:rsidRPr="00532C47">
              <w:rPr>
                <w:sz w:val="20"/>
                <w:lang w:val="et-EE"/>
              </w:rPr>
              <w:t>Šansside suhe</w:t>
            </w:r>
          </w:p>
          <w:p w14:paraId="7F389D68" w14:textId="6F2AC6B5" w:rsidR="0027029A" w:rsidRPr="00532C47" w:rsidRDefault="0027029A" w:rsidP="00251B78">
            <w:pPr>
              <w:pStyle w:val="Text"/>
              <w:keepNext/>
              <w:tabs>
                <w:tab w:val="left" w:pos="993"/>
              </w:tabs>
              <w:spacing w:before="0"/>
              <w:jc w:val="left"/>
              <w:rPr>
                <w:sz w:val="20"/>
                <w:lang w:val="et-EE"/>
              </w:rPr>
            </w:pPr>
            <w:r w:rsidRPr="00532C47">
              <w:rPr>
                <w:sz w:val="20"/>
                <w:lang w:val="et-EE"/>
              </w:rPr>
              <w:t>(95% CI)</w:t>
            </w:r>
          </w:p>
        </w:tc>
        <w:tc>
          <w:tcPr>
            <w:tcW w:w="1508" w:type="dxa"/>
            <w:vMerge/>
          </w:tcPr>
          <w:p w14:paraId="39FB9B50" w14:textId="77777777" w:rsidR="0027029A" w:rsidRPr="00532C47" w:rsidRDefault="0027029A" w:rsidP="00251B78">
            <w:pPr>
              <w:pStyle w:val="Text"/>
              <w:keepNext/>
              <w:tabs>
                <w:tab w:val="left" w:pos="993"/>
              </w:tabs>
              <w:spacing w:before="0"/>
              <w:jc w:val="left"/>
              <w:rPr>
                <w:sz w:val="20"/>
                <w:lang w:val="et-EE"/>
              </w:rPr>
            </w:pPr>
          </w:p>
        </w:tc>
        <w:tc>
          <w:tcPr>
            <w:tcW w:w="2994" w:type="dxa"/>
          </w:tcPr>
          <w:p w14:paraId="1D083F23" w14:textId="4B9DFC5C" w:rsidR="0027029A" w:rsidRPr="00532C47" w:rsidRDefault="0027029A" w:rsidP="00251B78">
            <w:pPr>
              <w:pStyle w:val="Text"/>
              <w:keepNext/>
              <w:tabs>
                <w:tab w:val="left" w:pos="993"/>
              </w:tabs>
              <w:spacing w:before="0"/>
              <w:jc w:val="center"/>
              <w:rPr>
                <w:sz w:val="20"/>
                <w:lang w:val="et-EE"/>
              </w:rPr>
            </w:pPr>
            <w:r w:rsidRPr="00532C47">
              <w:rPr>
                <w:sz w:val="20"/>
                <w:lang w:val="et-EE"/>
              </w:rPr>
              <w:t>0,92</w:t>
            </w:r>
          </w:p>
          <w:p w14:paraId="0F53E7D6" w14:textId="5738FF38" w:rsidR="0027029A" w:rsidRPr="00532C47" w:rsidRDefault="0027029A" w:rsidP="00251B78">
            <w:pPr>
              <w:pStyle w:val="Text"/>
              <w:keepNext/>
              <w:tabs>
                <w:tab w:val="left" w:pos="993"/>
              </w:tabs>
              <w:spacing w:before="0"/>
              <w:jc w:val="center"/>
              <w:rPr>
                <w:sz w:val="20"/>
                <w:lang w:val="et-EE"/>
              </w:rPr>
            </w:pPr>
            <w:r w:rsidRPr="00532C47">
              <w:rPr>
                <w:sz w:val="20"/>
                <w:lang w:val="et-EE"/>
              </w:rPr>
              <w:t>(0,70; 1,20)</w:t>
            </w:r>
          </w:p>
        </w:tc>
        <w:tc>
          <w:tcPr>
            <w:tcW w:w="2997" w:type="dxa"/>
          </w:tcPr>
          <w:p w14:paraId="0A919EA9" w14:textId="58B09B42" w:rsidR="0027029A" w:rsidRPr="00532C47" w:rsidRDefault="0027029A" w:rsidP="00251B78">
            <w:pPr>
              <w:pStyle w:val="Text"/>
              <w:keepNext/>
              <w:tabs>
                <w:tab w:val="left" w:pos="993"/>
              </w:tabs>
              <w:spacing w:before="0"/>
              <w:jc w:val="center"/>
              <w:rPr>
                <w:sz w:val="20"/>
                <w:lang w:val="et-EE"/>
              </w:rPr>
            </w:pPr>
            <w:r w:rsidRPr="00532C47">
              <w:rPr>
                <w:sz w:val="20"/>
                <w:lang w:val="et-EE"/>
              </w:rPr>
              <w:t>1,21</w:t>
            </w:r>
          </w:p>
          <w:p w14:paraId="7307E5C1" w14:textId="0C53F528" w:rsidR="0027029A" w:rsidRPr="00532C47" w:rsidRDefault="0027029A" w:rsidP="00251B78">
            <w:pPr>
              <w:pStyle w:val="Text"/>
              <w:keepNext/>
              <w:tabs>
                <w:tab w:val="left" w:pos="993"/>
              </w:tabs>
              <w:spacing w:before="0"/>
              <w:jc w:val="center"/>
              <w:rPr>
                <w:sz w:val="20"/>
                <w:lang w:val="et-EE"/>
              </w:rPr>
            </w:pPr>
            <w:r w:rsidRPr="00532C47">
              <w:rPr>
                <w:sz w:val="20"/>
                <w:lang w:val="et-EE"/>
              </w:rPr>
              <w:t>(0,93; 1,57)</w:t>
            </w:r>
          </w:p>
        </w:tc>
      </w:tr>
      <w:tr w:rsidR="0027029A" w:rsidRPr="00532C47" w14:paraId="3BF6F920" w14:textId="77777777" w:rsidTr="008C0E59">
        <w:trPr>
          <w:cantSplit/>
        </w:trPr>
        <w:tc>
          <w:tcPr>
            <w:tcW w:w="1562" w:type="dxa"/>
          </w:tcPr>
          <w:p w14:paraId="31520D2D" w14:textId="09BAB6A2" w:rsidR="0027029A" w:rsidRPr="00532C47" w:rsidRDefault="0027029A" w:rsidP="00251B78">
            <w:pPr>
              <w:pStyle w:val="Text"/>
              <w:keepNext/>
              <w:tabs>
                <w:tab w:val="left" w:pos="993"/>
              </w:tabs>
              <w:spacing w:before="0"/>
              <w:jc w:val="left"/>
              <w:rPr>
                <w:sz w:val="20"/>
                <w:lang w:val="et-EE"/>
              </w:rPr>
            </w:pPr>
            <w:r w:rsidRPr="00532C47">
              <w:rPr>
                <w:sz w:val="20"/>
                <w:lang w:val="et-EE"/>
              </w:rPr>
              <w:t>Protsent</w:t>
            </w:r>
          </w:p>
        </w:tc>
        <w:tc>
          <w:tcPr>
            <w:tcW w:w="1508" w:type="dxa"/>
            <w:vMerge w:val="restart"/>
          </w:tcPr>
          <w:p w14:paraId="33D04307" w14:textId="6CBA6358" w:rsidR="0027029A" w:rsidRPr="00532C47" w:rsidRDefault="0027029A" w:rsidP="00251B78">
            <w:pPr>
              <w:pStyle w:val="Text"/>
              <w:keepNext/>
              <w:tabs>
                <w:tab w:val="left" w:pos="993"/>
              </w:tabs>
              <w:spacing w:before="0"/>
              <w:jc w:val="left"/>
              <w:rPr>
                <w:sz w:val="20"/>
                <w:lang w:val="et-EE"/>
              </w:rPr>
            </w:pPr>
            <w:r w:rsidRPr="00532C47">
              <w:rPr>
                <w:sz w:val="20"/>
                <w:lang w:val="et-EE"/>
              </w:rPr>
              <w:t>Nädal 52</w:t>
            </w:r>
          </w:p>
        </w:tc>
        <w:tc>
          <w:tcPr>
            <w:tcW w:w="2994" w:type="dxa"/>
          </w:tcPr>
          <w:p w14:paraId="69288E39" w14:textId="0981C735" w:rsidR="0027029A" w:rsidRPr="00532C47" w:rsidRDefault="0027029A" w:rsidP="00251B78">
            <w:pPr>
              <w:pStyle w:val="Text"/>
              <w:keepNext/>
              <w:tabs>
                <w:tab w:val="left" w:pos="993"/>
              </w:tabs>
              <w:spacing w:before="0"/>
              <w:jc w:val="center"/>
              <w:rPr>
                <w:sz w:val="20"/>
                <w:lang w:val="et-EE"/>
              </w:rPr>
            </w:pPr>
            <w:r w:rsidRPr="00532C47">
              <w:rPr>
                <w:sz w:val="20"/>
                <w:lang w:val="et-EE"/>
              </w:rPr>
              <w:t xml:space="preserve">79% </w:t>
            </w:r>
            <w:r w:rsidRPr="00532C47">
              <w:rPr>
                <w:i/>
                <w:iCs/>
                <w:sz w:val="20"/>
                <w:lang w:val="et-EE"/>
              </w:rPr>
              <w:t>vs</w:t>
            </w:r>
            <w:r w:rsidRPr="00532C47">
              <w:rPr>
                <w:sz w:val="20"/>
                <w:lang w:val="et-EE"/>
              </w:rPr>
              <w:t xml:space="preserve"> 78%</w:t>
            </w:r>
          </w:p>
        </w:tc>
        <w:tc>
          <w:tcPr>
            <w:tcW w:w="2997" w:type="dxa"/>
          </w:tcPr>
          <w:p w14:paraId="1751E626" w14:textId="23155961" w:rsidR="0027029A" w:rsidRPr="00532C47" w:rsidRDefault="0027029A" w:rsidP="00251B78">
            <w:pPr>
              <w:pStyle w:val="Text"/>
              <w:keepNext/>
              <w:tabs>
                <w:tab w:val="left" w:pos="993"/>
              </w:tabs>
              <w:spacing w:before="0"/>
              <w:jc w:val="center"/>
              <w:rPr>
                <w:sz w:val="20"/>
                <w:lang w:val="et-EE"/>
              </w:rPr>
            </w:pPr>
            <w:r w:rsidRPr="00532C47">
              <w:rPr>
                <w:sz w:val="20"/>
                <w:lang w:val="et-EE"/>
              </w:rPr>
              <w:t xml:space="preserve">79% </w:t>
            </w:r>
            <w:r w:rsidRPr="00532C47">
              <w:rPr>
                <w:i/>
                <w:iCs/>
                <w:sz w:val="20"/>
                <w:lang w:val="et-EE"/>
              </w:rPr>
              <w:t>vs</w:t>
            </w:r>
            <w:r w:rsidRPr="00532C47">
              <w:rPr>
                <w:sz w:val="20"/>
                <w:lang w:val="et-EE"/>
              </w:rPr>
              <w:t xml:space="preserve"> 73%</w:t>
            </w:r>
          </w:p>
        </w:tc>
      </w:tr>
      <w:tr w:rsidR="0027029A" w:rsidRPr="00532C47" w14:paraId="050C0A65" w14:textId="77777777" w:rsidTr="008C0E59">
        <w:trPr>
          <w:cantSplit/>
        </w:trPr>
        <w:tc>
          <w:tcPr>
            <w:tcW w:w="1562" w:type="dxa"/>
          </w:tcPr>
          <w:p w14:paraId="6EAE56DA" w14:textId="77777777" w:rsidR="0027029A" w:rsidRPr="00532C47" w:rsidRDefault="0027029A" w:rsidP="00251B78">
            <w:pPr>
              <w:pStyle w:val="Text"/>
              <w:tabs>
                <w:tab w:val="left" w:pos="993"/>
              </w:tabs>
              <w:spacing w:before="0"/>
              <w:jc w:val="left"/>
              <w:rPr>
                <w:sz w:val="20"/>
                <w:lang w:val="et-EE"/>
              </w:rPr>
            </w:pPr>
            <w:r w:rsidRPr="00532C47">
              <w:rPr>
                <w:sz w:val="20"/>
                <w:lang w:val="et-EE"/>
              </w:rPr>
              <w:t>Šansside suhe</w:t>
            </w:r>
          </w:p>
          <w:p w14:paraId="0CC018BE" w14:textId="4A714660" w:rsidR="0027029A" w:rsidRPr="00532C47" w:rsidRDefault="0027029A" w:rsidP="00251B78">
            <w:pPr>
              <w:pStyle w:val="Text"/>
              <w:tabs>
                <w:tab w:val="left" w:pos="993"/>
              </w:tabs>
              <w:spacing w:before="0"/>
              <w:jc w:val="left"/>
              <w:rPr>
                <w:sz w:val="20"/>
                <w:lang w:val="et-EE"/>
              </w:rPr>
            </w:pPr>
            <w:r w:rsidRPr="00532C47">
              <w:rPr>
                <w:sz w:val="20"/>
                <w:lang w:val="et-EE"/>
              </w:rPr>
              <w:t>(95% CI)</w:t>
            </w:r>
          </w:p>
        </w:tc>
        <w:tc>
          <w:tcPr>
            <w:tcW w:w="1508" w:type="dxa"/>
            <w:vMerge/>
          </w:tcPr>
          <w:p w14:paraId="4081FBE1" w14:textId="77777777" w:rsidR="0027029A" w:rsidRPr="00532C47" w:rsidRDefault="0027029A" w:rsidP="00251B78">
            <w:pPr>
              <w:pStyle w:val="Text"/>
              <w:tabs>
                <w:tab w:val="left" w:pos="993"/>
              </w:tabs>
              <w:spacing w:before="0"/>
              <w:jc w:val="left"/>
              <w:rPr>
                <w:sz w:val="20"/>
                <w:lang w:val="et-EE"/>
              </w:rPr>
            </w:pPr>
          </w:p>
        </w:tc>
        <w:tc>
          <w:tcPr>
            <w:tcW w:w="2994" w:type="dxa"/>
          </w:tcPr>
          <w:p w14:paraId="02097CBD" w14:textId="55846B4F" w:rsidR="0027029A" w:rsidRPr="00532C47" w:rsidRDefault="0027029A" w:rsidP="00251B78">
            <w:pPr>
              <w:pStyle w:val="Text"/>
              <w:tabs>
                <w:tab w:val="left" w:pos="993"/>
              </w:tabs>
              <w:spacing w:before="0"/>
              <w:jc w:val="center"/>
              <w:rPr>
                <w:sz w:val="20"/>
                <w:lang w:val="et-EE"/>
              </w:rPr>
            </w:pPr>
            <w:r w:rsidRPr="00532C47">
              <w:rPr>
                <w:sz w:val="20"/>
                <w:lang w:val="et-EE"/>
              </w:rPr>
              <w:t>1,10</w:t>
            </w:r>
          </w:p>
          <w:p w14:paraId="42D48343" w14:textId="4A044E8A" w:rsidR="0027029A" w:rsidRPr="00532C47" w:rsidRDefault="0027029A" w:rsidP="00251B78">
            <w:pPr>
              <w:pStyle w:val="Text"/>
              <w:tabs>
                <w:tab w:val="left" w:pos="993"/>
              </w:tabs>
              <w:spacing w:before="0"/>
              <w:jc w:val="center"/>
              <w:rPr>
                <w:sz w:val="20"/>
                <w:lang w:val="et-EE"/>
              </w:rPr>
            </w:pPr>
            <w:r w:rsidRPr="00532C47">
              <w:rPr>
                <w:sz w:val="20"/>
                <w:lang w:val="et-EE"/>
              </w:rPr>
              <w:t>(0,83; 1,47)</w:t>
            </w:r>
          </w:p>
        </w:tc>
        <w:tc>
          <w:tcPr>
            <w:tcW w:w="2997" w:type="dxa"/>
          </w:tcPr>
          <w:p w14:paraId="378D7C02" w14:textId="718C2183" w:rsidR="0027029A" w:rsidRPr="00532C47" w:rsidRDefault="0027029A" w:rsidP="00251B78">
            <w:pPr>
              <w:pStyle w:val="Text"/>
              <w:tabs>
                <w:tab w:val="left" w:pos="993"/>
              </w:tabs>
              <w:spacing w:before="0"/>
              <w:jc w:val="center"/>
              <w:rPr>
                <w:sz w:val="20"/>
                <w:lang w:val="et-EE"/>
              </w:rPr>
            </w:pPr>
            <w:r w:rsidRPr="00532C47">
              <w:rPr>
                <w:sz w:val="20"/>
                <w:lang w:val="et-EE"/>
              </w:rPr>
              <w:t>1,41</w:t>
            </w:r>
          </w:p>
          <w:p w14:paraId="7155D652" w14:textId="04AE7FFA" w:rsidR="0027029A" w:rsidRPr="00532C47" w:rsidRDefault="0027029A" w:rsidP="00251B78">
            <w:pPr>
              <w:pStyle w:val="Text"/>
              <w:tabs>
                <w:tab w:val="left" w:pos="993"/>
              </w:tabs>
              <w:spacing w:before="0"/>
              <w:jc w:val="center"/>
              <w:rPr>
                <w:sz w:val="20"/>
                <w:lang w:val="et-EE"/>
              </w:rPr>
            </w:pPr>
            <w:r w:rsidRPr="00532C47">
              <w:rPr>
                <w:sz w:val="20"/>
                <w:lang w:val="et-EE"/>
              </w:rPr>
              <w:t>(1,06; 1,86)</w:t>
            </w:r>
          </w:p>
        </w:tc>
      </w:tr>
      <w:tr w:rsidR="00D90931" w:rsidRPr="00532C47" w14:paraId="2460B22B" w14:textId="77777777" w:rsidTr="001725D9">
        <w:trPr>
          <w:cantSplit/>
        </w:trPr>
        <w:tc>
          <w:tcPr>
            <w:tcW w:w="9061" w:type="dxa"/>
            <w:gridSpan w:val="4"/>
          </w:tcPr>
          <w:p w14:paraId="32B35215" w14:textId="2F74A204" w:rsidR="00D90931" w:rsidRPr="00532C47" w:rsidRDefault="00105792" w:rsidP="00251B78">
            <w:pPr>
              <w:pStyle w:val="Text"/>
              <w:keepNext/>
              <w:tabs>
                <w:tab w:val="left" w:pos="993"/>
              </w:tabs>
              <w:spacing w:before="0"/>
              <w:jc w:val="left"/>
              <w:rPr>
                <w:b/>
                <w:sz w:val="20"/>
                <w:lang w:val="et-EE"/>
              </w:rPr>
            </w:pPr>
            <w:r w:rsidRPr="00532C47">
              <w:rPr>
                <w:b/>
                <w:sz w:val="20"/>
                <w:lang w:val="et-EE"/>
              </w:rPr>
              <w:t>Astma ägenemiste aastane esinemissagedus</w:t>
            </w:r>
          </w:p>
        </w:tc>
      </w:tr>
      <w:tr w:rsidR="00D90931" w:rsidRPr="00532C47" w14:paraId="7801A929" w14:textId="77777777" w:rsidTr="001725D9">
        <w:trPr>
          <w:cantSplit/>
        </w:trPr>
        <w:tc>
          <w:tcPr>
            <w:tcW w:w="9061" w:type="dxa"/>
            <w:gridSpan w:val="4"/>
          </w:tcPr>
          <w:p w14:paraId="221AC4EE" w14:textId="29644A31" w:rsidR="00D90931" w:rsidRPr="00532C47" w:rsidRDefault="00105792" w:rsidP="00251B78">
            <w:pPr>
              <w:pStyle w:val="Text"/>
              <w:keepNext/>
              <w:tabs>
                <w:tab w:val="left" w:pos="993"/>
              </w:tabs>
              <w:spacing w:before="0"/>
              <w:jc w:val="left"/>
              <w:rPr>
                <w:i/>
                <w:sz w:val="20"/>
                <w:lang w:val="et-EE"/>
              </w:rPr>
            </w:pPr>
            <w:r w:rsidRPr="00532C47">
              <w:rPr>
                <w:i/>
                <w:sz w:val="20"/>
                <w:lang w:val="et-EE"/>
              </w:rPr>
              <w:t>Mõõdukad või rasked ägenemised</w:t>
            </w:r>
          </w:p>
        </w:tc>
      </w:tr>
      <w:tr w:rsidR="0027029A" w:rsidRPr="00532C47" w14:paraId="5E462746" w14:textId="77777777" w:rsidTr="008C0E59">
        <w:trPr>
          <w:cantSplit/>
        </w:trPr>
        <w:tc>
          <w:tcPr>
            <w:tcW w:w="1562" w:type="dxa"/>
          </w:tcPr>
          <w:p w14:paraId="72C38DC4" w14:textId="319EA6A7" w:rsidR="0027029A" w:rsidRPr="00532C47" w:rsidRDefault="0027029A" w:rsidP="00251B78">
            <w:pPr>
              <w:pStyle w:val="Text"/>
              <w:keepNext/>
              <w:tabs>
                <w:tab w:val="left" w:pos="993"/>
              </w:tabs>
              <w:spacing w:before="0"/>
              <w:jc w:val="left"/>
              <w:rPr>
                <w:sz w:val="20"/>
                <w:lang w:val="et-EE"/>
              </w:rPr>
            </w:pPr>
            <w:r w:rsidRPr="00532C47">
              <w:rPr>
                <w:sz w:val="20"/>
                <w:lang w:val="et-EE"/>
              </w:rPr>
              <w:t>AR</w:t>
            </w:r>
          </w:p>
        </w:tc>
        <w:tc>
          <w:tcPr>
            <w:tcW w:w="1508" w:type="dxa"/>
          </w:tcPr>
          <w:p w14:paraId="53228C6B" w14:textId="2CB579B4" w:rsidR="0027029A" w:rsidRPr="00532C47" w:rsidRDefault="0027029A" w:rsidP="00251B78">
            <w:pPr>
              <w:pStyle w:val="Text"/>
              <w:keepNext/>
              <w:tabs>
                <w:tab w:val="left" w:pos="993"/>
              </w:tabs>
              <w:spacing w:before="0"/>
              <w:jc w:val="left"/>
              <w:rPr>
                <w:sz w:val="20"/>
                <w:lang w:val="et-EE"/>
              </w:rPr>
            </w:pPr>
            <w:r w:rsidRPr="00532C47">
              <w:rPr>
                <w:sz w:val="20"/>
                <w:lang w:val="et-EE"/>
              </w:rPr>
              <w:t>Nädal 52</w:t>
            </w:r>
          </w:p>
        </w:tc>
        <w:tc>
          <w:tcPr>
            <w:tcW w:w="2994" w:type="dxa"/>
          </w:tcPr>
          <w:p w14:paraId="781BAFE4" w14:textId="7F037043" w:rsidR="0027029A" w:rsidRPr="00532C47" w:rsidRDefault="0027029A" w:rsidP="00251B78">
            <w:pPr>
              <w:pStyle w:val="Text"/>
              <w:keepNext/>
              <w:tabs>
                <w:tab w:val="left" w:pos="993"/>
              </w:tabs>
              <w:spacing w:before="0"/>
              <w:jc w:val="center"/>
              <w:rPr>
                <w:sz w:val="20"/>
                <w:lang w:val="et-EE"/>
              </w:rPr>
            </w:pPr>
            <w:r w:rsidRPr="00532C47">
              <w:rPr>
                <w:sz w:val="20"/>
                <w:lang w:val="et-EE"/>
              </w:rPr>
              <w:t xml:space="preserve">0,46 </w:t>
            </w:r>
            <w:r w:rsidRPr="00532C47">
              <w:rPr>
                <w:i/>
                <w:iCs/>
                <w:sz w:val="20"/>
                <w:lang w:val="et-EE"/>
              </w:rPr>
              <w:t>vs</w:t>
            </w:r>
            <w:r w:rsidRPr="00532C47">
              <w:rPr>
                <w:sz w:val="20"/>
                <w:lang w:val="et-EE"/>
              </w:rPr>
              <w:t xml:space="preserve"> 0,54</w:t>
            </w:r>
          </w:p>
        </w:tc>
        <w:tc>
          <w:tcPr>
            <w:tcW w:w="2997" w:type="dxa"/>
          </w:tcPr>
          <w:p w14:paraId="4AB00895" w14:textId="7BA6665D" w:rsidR="0027029A" w:rsidRPr="00532C47" w:rsidRDefault="0027029A" w:rsidP="00251B78">
            <w:pPr>
              <w:pStyle w:val="Text"/>
              <w:keepNext/>
              <w:tabs>
                <w:tab w:val="left" w:pos="993"/>
              </w:tabs>
              <w:spacing w:before="0"/>
              <w:jc w:val="center"/>
              <w:rPr>
                <w:sz w:val="20"/>
                <w:lang w:val="et-EE"/>
              </w:rPr>
            </w:pPr>
            <w:r w:rsidRPr="00532C47">
              <w:rPr>
                <w:sz w:val="20"/>
                <w:lang w:val="et-EE"/>
              </w:rPr>
              <w:t xml:space="preserve">0,46 </w:t>
            </w:r>
            <w:r w:rsidRPr="00532C47">
              <w:rPr>
                <w:i/>
                <w:iCs/>
                <w:sz w:val="20"/>
                <w:lang w:val="et-EE"/>
              </w:rPr>
              <w:t>vs</w:t>
            </w:r>
            <w:r w:rsidRPr="00532C47">
              <w:rPr>
                <w:sz w:val="20"/>
                <w:lang w:val="et-EE"/>
              </w:rPr>
              <w:t xml:space="preserve"> 0,72</w:t>
            </w:r>
          </w:p>
        </w:tc>
      </w:tr>
      <w:tr w:rsidR="0027029A" w:rsidRPr="00532C47" w14:paraId="1C5AA9C0" w14:textId="77777777" w:rsidTr="008C0E59">
        <w:trPr>
          <w:cantSplit/>
        </w:trPr>
        <w:tc>
          <w:tcPr>
            <w:tcW w:w="1562" w:type="dxa"/>
          </w:tcPr>
          <w:p w14:paraId="48DC82DB" w14:textId="5A14717C" w:rsidR="0027029A" w:rsidRPr="00532C47" w:rsidRDefault="0027029A" w:rsidP="00251B78">
            <w:pPr>
              <w:pStyle w:val="Text"/>
              <w:keepNext/>
              <w:tabs>
                <w:tab w:val="left" w:pos="993"/>
              </w:tabs>
              <w:spacing w:before="0"/>
              <w:jc w:val="left"/>
              <w:rPr>
                <w:sz w:val="20"/>
                <w:lang w:val="et-EE"/>
              </w:rPr>
            </w:pPr>
            <w:r w:rsidRPr="00532C47">
              <w:rPr>
                <w:sz w:val="20"/>
                <w:lang w:val="et-EE"/>
              </w:rPr>
              <w:t>RR</w:t>
            </w:r>
            <w:r w:rsidRPr="00532C47">
              <w:rPr>
                <w:rFonts w:eastAsiaTheme="minorHAnsi"/>
                <w:sz w:val="20"/>
                <w:lang w:val="et-EE"/>
              </w:rPr>
              <w:t>**</w:t>
            </w:r>
          </w:p>
          <w:p w14:paraId="57886FB0" w14:textId="0A6728E5" w:rsidR="0027029A" w:rsidRPr="00532C47" w:rsidRDefault="0027029A" w:rsidP="00251B78">
            <w:pPr>
              <w:pStyle w:val="Text"/>
              <w:keepNext/>
              <w:tabs>
                <w:tab w:val="left" w:pos="993"/>
              </w:tabs>
              <w:spacing w:before="0"/>
              <w:jc w:val="left"/>
              <w:rPr>
                <w:sz w:val="20"/>
                <w:lang w:val="et-EE"/>
              </w:rPr>
            </w:pPr>
            <w:r w:rsidRPr="00532C47">
              <w:rPr>
                <w:sz w:val="20"/>
                <w:lang w:val="et-EE"/>
              </w:rPr>
              <w:t>(95% CI)</w:t>
            </w:r>
          </w:p>
        </w:tc>
        <w:tc>
          <w:tcPr>
            <w:tcW w:w="1508" w:type="dxa"/>
          </w:tcPr>
          <w:p w14:paraId="28319D30" w14:textId="38F6278D" w:rsidR="0027029A" w:rsidRPr="00532C47" w:rsidRDefault="0027029A" w:rsidP="00251B78">
            <w:pPr>
              <w:pStyle w:val="Text"/>
              <w:keepNext/>
              <w:tabs>
                <w:tab w:val="left" w:pos="993"/>
              </w:tabs>
              <w:spacing w:before="0"/>
              <w:jc w:val="left"/>
              <w:rPr>
                <w:sz w:val="20"/>
                <w:lang w:val="et-EE"/>
              </w:rPr>
            </w:pPr>
            <w:r w:rsidRPr="00532C47">
              <w:rPr>
                <w:sz w:val="20"/>
                <w:lang w:val="et-EE"/>
              </w:rPr>
              <w:t>Nädal 52</w:t>
            </w:r>
          </w:p>
        </w:tc>
        <w:tc>
          <w:tcPr>
            <w:tcW w:w="2994" w:type="dxa"/>
          </w:tcPr>
          <w:p w14:paraId="24B264E8" w14:textId="7D367467" w:rsidR="0027029A" w:rsidRPr="00532C47" w:rsidRDefault="0027029A" w:rsidP="00251B78">
            <w:pPr>
              <w:pStyle w:val="Text"/>
              <w:keepNext/>
              <w:tabs>
                <w:tab w:val="left" w:pos="993"/>
              </w:tabs>
              <w:spacing w:before="0"/>
              <w:jc w:val="center"/>
              <w:rPr>
                <w:sz w:val="20"/>
                <w:lang w:val="et-EE"/>
              </w:rPr>
            </w:pPr>
            <w:r w:rsidRPr="00532C47">
              <w:rPr>
                <w:sz w:val="20"/>
                <w:lang w:val="et-EE"/>
              </w:rPr>
              <w:t>0,85</w:t>
            </w:r>
          </w:p>
          <w:p w14:paraId="3B60962D" w14:textId="31DB7D9D" w:rsidR="0027029A" w:rsidRPr="00532C47" w:rsidRDefault="0027029A" w:rsidP="00251B78">
            <w:pPr>
              <w:pStyle w:val="Text"/>
              <w:keepNext/>
              <w:tabs>
                <w:tab w:val="left" w:pos="993"/>
              </w:tabs>
              <w:spacing w:before="0"/>
              <w:jc w:val="center"/>
              <w:rPr>
                <w:sz w:val="20"/>
                <w:lang w:val="et-EE"/>
              </w:rPr>
            </w:pPr>
            <w:r w:rsidRPr="00532C47">
              <w:rPr>
                <w:sz w:val="20"/>
                <w:lang w:val="et-EE"/>
              </w:rPr>
              <w:t>(0,68; 1,04)</w:t>
            </w:r>
          </w:p>
        </w:tc>
        <w:tc>
          <w:tcPr>
            <w:tcW w:w="2997" w:type="dxa"/>
          </w:tcPr>
          <w:p w14:paraId="4579D5C3" w14:textId="6A2F3E92" w:rsidR="0027029A" w:rsidRPr="00532C47" w:rsidRDefault="0027029A" w:rsidP="00251B78">
            <w:pPr>
              <w:pStyle w:val="Text"/>
              <w:keepNext/>
              <w:tabs>
                <w:tab w:val="left" w:pos="993"/>
              </w:tabs>
              <w:spacing w:before="0"/>
              <w:jc w:val="center"/>
              <w:rPr>
                <w:sz w:val="20"/>
                <w:lang w:val="et-EE"/>
              </w:rPr>
            </w:pPr>
            <w:r w:rsidRPr="00532C47">
              <w:rPr>
                <w:sz w:val="20"/>
                <w:lang w:val="et-EE"/>
              </w:rPr>
              <w:t>0,64</w:t>
            </w:r>
          </w:p>
          <w:p w14:paraId="30648BF9" w14:textId="52F8C189" w:rsidR="0027029A" w:rsidRPr="00532C47" w:rsidRDefault="0027029A" w:rsidP="00251B78">
            <w:pPr>
              <w:pStyle w:val="Text"/>
              <w:keepNext/>
              <w:tabs>
                <w:tab w:val="left" w:pos="993"/>
              </w:tabs>
              <w:spacing w:before="0"/>
              <w:jc w:val="center"/>
              <w:rPr>
                <w:sz w:val="20"/>
                <w:lang w:val="et-EE"/>
              </w:rPr>
            </w:pPr>
            <w:r w:rsidRPr="00532C47">
              <w:rPr>
                <w:sz w:val="20"/>
                <w:lang w:val="et-EE"/>
              </w:rPr>
              <w:t>(0,52; 0,78)</w:t>
            </w:r>
          </w:p>
        </w:tc>
      </w:tr>
      <w:tr w:rsidR="001272FC" w:rsidRPr="00532C47" w14:paraId="3BFC922E" w14:textId="77777777" w:rsidTr="001725D9">
        <w:trPr>
          <w:cantSplit/>
        </w:trPr>
        <w:tc>
          <w:tcPr>
            <w:tcW w:w="9061" w:type="dxa"/>
            <w:gridSpan w:val="4"/>
          </w:tcPr>
          <w:p w14:paraId="0133D199" w14:textId="2590673B" w:rsidR="001272FC" w:rsidRPr="00532C47" w:rsidRDefault="00105792" w:rsidP="00251B78">
            <w:pPr>
              <w:pStyle w:val="Text"/>
              <w:keepNext/>
              <w:tabs>
                <w:tab w:val="left" w:pos="993"/>
              </w:tabs>
              <w:spacing w:before="0"/>
              <w:jc w:val="left"/>
              <w:rPr>
                <w:i/>
                <w:sz w:val="20"/>
                <w:lang w:val="et-EE"/>
              </w:rPr>
            </w:pPr>
            <w:r w:rsidRPr="00532C47">
              <w:rPr>
                <w:i/>
                <w:sz w:val="20"/>
                <w:lang w:val="et-EE"/>
              </w:rPr>
              <w:t>Rasked ägenemised</w:t>
            </w:r>
          </w:p>
        </w:tc>
      </w:tr>
      <w:tr w:rsidR="0027029A" w:rsidRPr="00532C47" w14:paraId="097A9919" w14:textId="77777777" w:rsidTr="008C0E59">
        <w:trPr>
          <w:cantSplit/>
        </w:trPr>
        <w:tc>
          <w:tcPr>
            <w:tcW w:w="1562" w:type="dxa"/>
          </w:tcPr>
          <w:p w14:paraId="6380C002" w14:textId="2BF39D88" w:rsidR="0027029A" w:rsidRPr="00532C47" w:rsidRDefault="0027029A" w:rsidP="00251B78">
            <w:pPr>
              <w:pStyle w:val="Text"/>
              <w:keepNext/>
              <w:tabs>
                <w:tab w:val="left" w:pos="993"/>
              </w:tabs>
              <w:spacing w:before="0"/>
              <w:jc w:val="left"/>
              <w:rPr>
                <w:sz w:val="20"/>
                <w:lang w:val="et-EE"/>
              </w:rPr>
            </w:pPr>
            <w:r w:rsidRPr="00532C47">
              <w:rPr>
                <w:sz w:val="20"/>
                <w:lang w:val="et-EE"/>
              </w:rPr>
              <w:t>AR</w:t>
            </w:r>
          </w:p>
        </w:tc>
        <w:tc>
          <w:tcPr>
            <w:tcW w:w="1508" w:type="dxa"/>
          </w:tcPr>
          <w:p w14:paraId="5D52F51A" w14:textId="0FF25764" w:rsidR="0027029A" w:rsidRPr="00532C47" w:rsidRDefault="0027029A" w:rsidP="00251B78">
            <w:pPr>
              <w:pStyle w:val="Text"/>
              <w:keepNext/>
              <w:tabs>
                <w:tab w:val="left" w:pos="993"/>
              </w:tabs>
              <w:spacing w:before="0"/>
              <w:jc w:val="left"/>
              <w:rPr>
                <w:sz w:val="20"/>
                <w:lang w:val="et-EE"/>
              </w:rPr>
            </w:pPr>
            <w:r w:rsidRPr="00532C47">
              <w:rPr>
                <w:sz w:val="20"/>
                <w:lang w:val="et-EE"/>
              </w:rPr>
              <w:t>Nädal 52</w:t>
            </w:r>
          </w:p>
        </w:tc>
        <w:tc>
          <w:tcPr>
            <w:tcW w:w="2994" w:type="dxa"/>
          </w:tcPr>
          <w:p w14:paraId="3CAFE083" w14:textId="7041BFBD" w:rsidR="0027029A" w:rsidRPr="00532C47" w:rsidRDefault="0027029A" w:rsidP="00251B78">
            <w:pPr>
              <w:pStyle w:val="Text"/>
              <w:keepNext/>
              <w:tabs>
                <w:tab w:val="left" w:pos="993"/>
              </w:tabs>
              <w:spacing w:before="0"/>
              <w:jc w:val="center"/>
              <w:rPr>
                <w:sz w:val="20"/>
                <w:lang w:val="et-EE"/>
              </w:rPr>
            </w:pPr>
            <w:r w:rsidRPr="00532C47">
              <w:rPr>
                <w:sz w:val="20"/>
                <w:lang w:val="et-EE"/>
              </w:rPr>
              <w:t xml:space="preserve">0,26 </w:t>
            </w:r>
            <w:r w:rsidRPr="00532C47">
              <w:rPr>
                <w:i/>
                <w:iCs/>
                <w:sz w:val="20"/>
                <w:lang w:val="et-EE"/>
              </w:rPr>
              <w:t>vs</w:t>
            </w:r>
            <w:r w:rsidRPr="00532C47">
              <w:rPr>
                <w:sz w:val="20"/>
                <w:lang w:val="et-EE"/>
              </w:rPr>
              <w:t xml:space="preserve"> 0,33</w:t>
            </w:r>
          </w:p>
        </w:tc>
        <w:tc>
          <w:tcPr>
            <w:tcW w:w="2997" w:type="dxa"/>
          </w:tcPr>
          <w:p w14:paraId="644A17A9" w14:textId="0A0FD193" w:rsidR="0027029A" w:rsidRPr="00532C47" w:rsidRDefault="0027029A" w:rsidP="00251B78">
            <w:pPr>
              <w:pStyle w:val="Text"/>
              <w:keepNext/>
              <w:tabs>
                <w:tab w:val="left" w:pos="993"/>
              </w:tabs>
              <w:spacing w:before="0"/>
              <w:jc w:val="center"/>
              <w:rPr>
                <w:sz w:val="20"/>
                <w:lang w:val="et-EE"/>
              </w:rPr>
            </w:pPr>
            <w:r w:rsidRPr="00532C47">
              <w:rPr>
                <w:sz w:val="20"/>
                <w:lang w:val="et-EE"/>
              </w:rPr>
              <w:t xml:space="preserve">0,26 </w:t>
            </w:r>
            <w:r w:rsidRPr="00532C47">
              <w:rPr>
                <w:i/>
                <w:iCs/>
                <w:sz w:val="20"/>
                <w:lang w:val="et-EE"/>
              </w:rPr>
              <w:t>vs</w:t>
            </w:r>
            <w:r w:rsidRPr="00532C47">
              <w:rPr>
                <w:sz w:val="20"/>
                <w:lang w:val="et-EE"/>
              </w:rPr>
              <w:t xml:space="preserve"> 0,45</w:t>
            </w:r>
          </w:p>
        </w:tc>
      </w:tr>
      <w:tr w:rsidR="0027029A" w:rsidRPr="00532C47" w14:paraId="0DF2C55E" w14:textId="77777777" w:rsidTr="008C0E59">
        <w:trPr>
          <w:cantSplit/>
        </w:trPr>
        <w:tc>
          <w:tcPr>
            <w:tcW w:w="1562" w:type="dxa"/>
          </w:tcPr>
          <w:p w14:paraId="0A4E05E9" w14:textId="41215322" w:rsidR="0027029A" w:rsidRPr="00532C47" w:rsidRDefault="0027029A" w:rsidP="00251B78">
            <w:pPr>
              <w:pStyle w:val="Text"/>
              <w:keepNext/>
              <w:tabs>
                <w:tab w:val="left" w:pos="993"/>
              </w:tabs>
              <w:spacing w:before="0"/>
              <w:jc w:val="left"/>
              <w:rPr>
                <w:sz w:val="20"/>
                <w:lang w:val="et-EE"/>
              </w:rPr>
            </w:pPr>
            <w:r w:rsidRPr="00532C47">
              <w:rPr>
                <w:sz w:val="20"/>
                <w:lang w:val="et-EE"/>
              </w:rPr>
              <w:t>RR</w:t>
            </w:r>
            <w:r w:rsidRPr="00532C47">
              <w:rPr>
                <w:rFonts w:eastAsiaTheme="minorHAnsi"/>
                <w:sz w:val="20"/>
                <w:lang w:val="et-EE"/>
              </w:rPr>
              <w:t>**</w:t>
            </w:r>
          </w:p>
          <w:p w14:paraId="71BAD085" w14:textId="78C1EA0F" w:rsidR="0027029A" w:rsidRPr="00532C47" w:rsidRDefault="0027029A" w:rsidP="00251B78">
            <w:pPr>
              <w:pStyle w:val="Text"/>
              <w:keepNext/>
              <w:tabs>
                <w:tab w:val="left" w:pos="993"/>
              </w:tabs>
              <w:spacing w:before="0"/>
              <w:jc w:val="left"/>
              <w:rPr>
                <w:sz w:val="20"/>
                <w:lang w:val="et-EE"/>
              </w:rPr>
            </w:pPr>
            <w:r w:rsidRPr="00532C47">
              <w:rPr>
                <w:sz w:val="20"/>
                <w:lang w:val="et-EE"/>
              </w:rPr>
              <w:t>(95% CI)</w:t>
            </w:r>
          </w:p>
        </w:tc>
        <w:tc>
          <w:tcPr>
            <w:tcW w:w="1508" w:type="dxa"/>
          </w:tcPr>
          <w:p w14:paraId="26DE7694" w14:textId="6A50A003" w:rsidR="0027029A" w:rsidRPr="00532C47" w:rsidRDefault="0027029A" w:rsidP="00251B78">
            <w:pPr>
              <w:pStyle w:val="Text"/>
              <w:keepNext/>
              <w:tabs>
                <w:tab w:val="left" w:pos="993"/>
              </w:tabs>
              <w:spacing w:before="0"/>
              <w:jc w:val="left"/>
              <w:rPr>
                <w:sz w:val="20"/>
                <w:lang w:val="et-EE"/>
              </w:rPr>
            </w:pPr>
            <w:r w:rsidRPr="00532C47">
              <w:rPr>
                <w:sz w:val="20"/>
                <w:lang w:val="et-EE"/>
              </w:rPr>
              <w:t>Nädal 52</w:t>
            </w:r>
          </w:p>
        </w:tc>
        <w:tc>
          <w:tcPr>
            <w:tcW w:w="2994" w:type="dxa"/>
          </w:tcPr>
          <w:p w14:paraId="4B7D8195" w14:textId="18EDB6C2" w:rsidR="0027029A" w:rsidRPr="00532C47" w:rsidRDefault="0027029A" w:rsidP="00251B78">
            <w:pPr>
              <w:pStyle w:val="Text"/>
              <w:keepNext/>
              <w:tabs>
                <w:tab w:val="left" w:pos="993"/>
              </w:tabs>
              <w:spacing w:before="0"/>
              <w:jc w:val="center"/>
              <w:rPr>
                <w:sz w:val="20"/>
                <w:lang w:val="et-EE"/>
              </w:rPr>
            </w:pPr>
            <w:r w:rsidRPr="00532C47">
              <w:rPr>
                <w:sz w:val="20"/>
                <w:lang w:val="et-EE"/>
              </w:rPr>
              <w:t>0,78</w:t>
            </w:r>
          </w:p>
          <w:p w14:paraId="73041BC2" w14:textId="5C9CCC07" w:rsidR="0027029A" w:rsidRPr="00532C47" w:rsidRDefault="0027029A" w:rsidP="00251B78">
            <w:pPr>
              <w:pStyle w:val="Text"/>
              <w:keepNext/>
              <w:tabs>
                <w:tab w:val="left" w:pos="993"/>
              </w:tabs>
              <w:spacing w:before="0"/>
              <w:jc w:val="center"/>
              <w:rPr>
                <w:sz w:val="20"/>
                <w:lang w:val="et-EE"/>
              </w:rPr>
            </w:pPr>
            <w:r w:rsidRPr="00532C47">
              <w:rPr>
                <w:sz w:val="20"/>
                <w:lang w:val="et-EE"/>
              </w:rPr>
              <w:t>(0,61; 1,00)</w:t>
            </w:r>
          </w:p>
        </w:tc>
        <w:tc>
          <w:tcPr>
            <w:tcW w:w="2997" w:type="dxa"/>
          </w:tcPr>
          <w:p w14:paraId="4F80976E" w14:textId="05EFD783" w:rsidR="0027029A" w:rsidRPr="00532C47" w:rsidRDefault="0027029A" w:rsidP="00251B78">
            <w:pPr>
              <w:pStyle w:val="Text"/>
              <w:keepNext/>
              <w:tabs>
                <w:tab w:val="left" w:pos="993"/>
              </w:tabs>
              <w:spacing w:before="0"/>
              <w:jc w:val="center"/>
              <w:rPr>
                <w:sz w:val="20"/>
                <w:lang w:val="et-EE"/>
              </w:rPr>
            </w:pPr>
            <w:r w:rsidRPr="00532C47">
              <w:rPr>
                <w:sz w:val="20"/>
                <w:lang w:val="et-EE"/>
              </w:rPr>
              <w:t>0,58</w:t>
            </w:r>
          </w:p>
          <w:p w14:paraId="30B43F72" w14:textId="1786C911" w:rsidR="0027029A" w:rsidRPr="00532C47" w:rsidRDefault="0027029A" w:rsidP="00251B78">
            <w:pPr>
              <w:pStyle w:val="Text"/>
              <w:keepNext/>
              <w:tabs>
                <w:tab w:val="left" w:pos="993"/>
              </w:tabs>
              <w:spacing w:before="0"/>
              <w:jc w:val="center"/>
              <w:rPr>
                <w:sz w:val="20"/>
                <w:lang w:val="et-EE"/>
              </w:rPr>
            </w:pPr>
            <w:r w:rsidRPr="00532C47">
              <w:rPr>
                <w:sz w:val="20"/>
                <w:lang w:val="et-EE"/>
              </w:rPr>
              <w:t>(0,45; 0,73)</w:t>
            </w:r>
          </w:p>
        </w:tc>
      </w:tr>
      <w:tr w:rsidR="001725D9" w:rsidRPr="00093A89" w14:paraId="2A04BDFF" w14:textId="77777777" w:rsidTr="001725D9">
        <w:trPr>
          <w:cantSplit/>
        </w:trPr>
        <w:tc>
          <w:tcPr>
            <w:tcW w:w="9061" w:type="dxa"/>
            <w:gridSpan w:val="4"/>
          </w:tcPr>
          <w:p w14:paraId="3387F893" w14:textId="73D35B29" w:rsidR="00105792" w:rsidRPr="00532C47" w:rsidRDefault="001725D9" w:rsidP="00251B78">
            <w:pPr>
              <w:spacing w:line="240" w:lineRule="auto"/>
              <w:ind w:left="567" w:hanging="567"/>
              <w:rPr>
                <w:sz w:val="20"/>
                <w:lang w:val="et-EE"/>
              </w:rPr>
            </w:pPr>
            <w:r w:rsidRPr="00532C47">
              <w:rPr>
                <w:sz w:val="20"/>
                <w:lang w:val="et-EE"/>
              </w:rPr>
              <w:t>*</w:t>
            </w:r>
            <w:r w:rsidRPr="00532C47">
              <w:rPr>
                <w:sz w:val="20"/>
                <w:lang w:val="et-EE"/>
              </w:rPr>
              <w:tab/>
            </w:r>
            <w:r w:rsidR="00105792" w:rsidRPr="00532C47">
              <w:rPr>
                <w:sz w:val="20"/>
                <w:lang w:val="et-EE"/>
              </w:rPr>
              <w:t>Keskmine väärtus ravi kestuse kohta.</w:t>
            </w:r>
          </w:p>
          <w:p w14:paraId="62FF6962" w14:textId="00BF74D3" w:rsidR="00F46061" w:rsidRPr="00532C47" w:rsidRDefault="00F46061" w:rsidP="00251B78">
            <w:pPr>
              <w:keepLines/>
              <w:tabs>
                <w:tab w:val="clear" w:pos="567"/>
              </w:tabs>
              <w:spacing w:line="240" w:lineRule="auto"/>
              <w:rPr>
                <w:rFonts w:eastAsiaTheme="minorHAnsi"/>
                <w:sz w:val="20"/>
                <w:lang w:val="et-EE"/>
              </w:rPr>
            </w:pPr>
            <w:r w:rsidRPr="00532C47">
              <w:rPr>
                <w:rFonts w:eastAsiaTheme="minorHAnsi"/>
                <w:sz w:val="20"/>
                <w:lang w:val="et-EE"/>
              </w:rPr>
              <w:t>**</w:t>
            </w:r>
            <w:r w:rsidRPr="00532C47">
              <w:rPr>
                <w:lang w:val="et-EE"/>
              </w:rPr>
              <w:tab/>
            </w:r>
            <w:r w:rsidRPr="00532C47">
              <w:rPr>
                <w:sz w:val="20"/>
                <w:lang w:val="et-EE"/>
              </w:rPr>
              <w:t xml:space="preserve">RR&lt;1,00 </w:t>
            </w:r>
            <w:r w:rsidR="008F3BC5" w:rsidRPr="00532C47">
              <w:rPr>
                <w:sz w:val="20"/>
                <w:lang w:val="et-EE"/>
              </w:rPr>
              <w:t>näitab</w:t>
            </w:r>
            <w:r w:rsidRPr="00532C47">
              <w:rPr>
                <w:sz w:val="20"/>
                <w:lang w:val="et-EE"/>
              </w:rPr>
              <w:t xml:space="preserve"> indakaterooli/glükopürrooniumi/mometasoonfuroaati</w:t>
            </w:r>
            <w:r w:rsidR="008F3BC5" w:rsidRPr="00532C47">
              <w:rPr>
                <w:sz w:val="20"/>
                <w:lang w:val="et-EE"/>
              </w:rPr>
              <w:t xml:space="preserve"> eelist</w:t>
            </w:r>
            <w:r w:rsidRPr="00532C47">
              <w:rPr>
                <w:sz w:val="20"/>
                <w:lang w:val="et-EE"/>
              </w:rPr>
              <w:t>.</w:t>
            </w:r>
          </w:p>
          <w:p w14:paraId="6580D8C7" w14:textId="6D48E51C" w:rsidR="001725D9" w:rsidRPr="00532C47" w:rsidRDefault="001725D9" w:rsidP="00251B78">
            <w:pPr>
              <w:pStyle w:val="Text"/>
              <w:keepNext/>
              <w:keepLines/>
              <w:spacing w:before="0"/>
              <w:ind w:left="567" w:hanging="567"/>
              <w:jc w:val="left"/>
              <w:rPr>
                <w:sz w:val="20"/>
                <w:lang w:val="et-EE"/>
              </w:rPr>
            </w:pPr>
            <w:r w:rsidRPr="00532C47">
              <w:rPr>
                <w:bCs/>
                <w:sz w:val="20"/>
                <w:vertAlign w:val="superscript"/>
                <w:lang w:val="et-EE"/>
              </w:rPr>
              <w:t>1</w:t>
            </w:r>
            <w:r w:rsidRPr="00532C47">
              <w:rPr>
                <w:sz w:val="20"/>
                <w:lang w:val="et-EE"/>
              </w:rPr>
              <w:tab/>
              <w:t>Enerzair Breezhaler 114 </w:t>
            </w:r>
            <w:r w:rsidR="00105792" w:rsidRPr="00532C47">
              <w:rPr>
                <w:sz w:val="20"/>
                <w:lang w:val="et-EE"/>
              </w:rPr>
              <w:t>µ</w:t>
            </w:r>
            <w:r w:rsidRPr="00532C47">
              <w:rPr>
                <w:sz w:val="20"/>
                <w:lang w:val="et-EE"/>
              </w:rPr>
              <w:t>g/46 </w:t>
            </w:r>
            <w:r w:rsidR="00105792" w:rsidRPr="00532C47">
              <w:rPr>
                <w:sz w:val="20"/>
                <w:lang w:val="et-EE"/>
              </w:rPr>
              <w:t>µ</w:t>
            </w:r>
            <w:r w:rsidRPr="00532C47">
              <w:rPr>
                <w:sz w:val="20"/>
                <w:lang w:val="et-EE"/>
              </w:rPr>
              <w:t>g/136 </w:t>
            </w:r>
            <w:r w:rsidR="00105792" w:rsidRPr="00532C47">
              <w:rPr>
                <w:sz w:val="20"/>
                <w:lang w:val="et-EE"/>
              </w:rPr>
              <w:t>µ</w:t>
            </w:r>
            <w:r w:rsidRPr="00532C47">
              <w:rPr>
                <w:sz w:val="20"/>
                <w:lang w:val="et-EE"/>
              </w:rPr>
              <w:t>g od.</w:t>
            </w:r>
          </w:p>
          <w:p w14:paraId="1B094960" w14:textId="7566093D" w:rsidR="001725D9" w:rsidRPr="00532C47" w:rsidRDefault="001725D9" w:rsidP="00251B78">
            <w:pPr>
              <w:pStyle w:val="Text"/>
              <w:keepNext/>
              <w:keepLines/>
              <w:spacing w:before="0"/>
              <w:ind w:left="567" w:hanging="567"/>
              <w:jc w:val="left"/>
              <w:rPr>
                <w:sz w:val="20"/>
                <w:lang w:val="et-EE"/>
              </w:rPr>
            </w:pPr>
            <w:r w:rsidRPr="00532C47">
              <w:rPr>
                <w:bCs/>
                <w:sz w:val="20"/>
                <w:vertAlign w:val="superscript"/>
                <w:lang w:val="et-EE"/>
              </w:rPr>
              <w:t>2</w:t>
            </w:r>
            <w:r w:rsidRPr="00532C47">
              <w:rPr>
                <w:sz w:val="20"/>
                <w:lang w:val="et-EE"/>
              </w:rPr>
              <w:tab/>
              <w:t xml:space="preserve">IND/MF: </w:t>
            </w:r>
            <w:r w:rsidR="00105792" w:rsidRPr="00532C47">
              <w:rPr>
                <w:sz w:val="20"/>
                <w:lang w:val="et-EE"/>
              </w:rPr>
              <w:t>indakaterooli</w:t>
            </w:r>
            <w:r w:rsidRPr="00532C47">
              <w:rPr>
                <w:sz w:val="20"/>
                <w:lang w:val="et-EE"/>
              </w:rPr>
              <w:t>/mometaso</w:t>
            </w:r>
            <w:r w:rsidR="00105792" w:rsidRPr="00532C47">
              <w:rPr>
                <w:sz w:val="20"/>
                <w:lang w:val="et-EE"/>
              </w:rPr>
              <w:t>on</w:t>
            </w:r>
            <w:r w:rsidRPr="00532C47">
              <w:rPr>
                <w:sz w:val="20"/>
                <w:lang w:val="et-EE"/>
              </w:rPr>
              <w:t>furoa</w:t>
            </w:r>
            <w:r w:rsidR="00105792" w:rsidRPr="00532C47">
              <w:rPr>
                <w:sz w:val="20"/>
                <w:lang w:val="et-EE"/>
              </w:rPr>
              <w:t>adi</w:t>
            </w:r>
            <w:r w:rsidRPr="00532C47">
              <w:rPr>
                <w:sz w:val="20"/>
                <w:lang w:val="et-EE"/>
              </w:rPr>
              <w:t xml:space="preserve"> </w:t>
            </w:r>
            <w:r w:rsidR="00105792" w:rsidRPr="00532C47">
              <w:rPr>
                <w:sz w:val="20"/>
                <w:lang w:val="et-EE"/>
              </w:rPr>
              <w:t>suur annus</w:t>
            </w:r>
            <w:r w:rsidRPr="00532C47">
              <w:rPr>
                <w:sz w:val="20"/>
                <w:lang w:val="et-EE"/>
              </w:rPr>
              <w:t>: 125 </w:t>
            </w:r>
            <w:r w:rsidR="00105792" w:rsidRPr="00532C47">
              <w:rPr>
                <w:sz w:val="20"/>
                <w:lang w:val="et-EE"/>
              </w:rPr>
              <w:t>µ</w:t>
            </w:r>
            <w:r w:rsidRPr="00532C47">
              <w:rPr>
                <w:sz w:val="20"/>
                <w:lang w:val="et-EE"/>
              </w:rPr>
              <w:t>g/260 </w:t>
            </w:r>
            <w:r w:rsidR="00105792" w:rsidRPr="00532C47">
              <w:rPr>
                <w:sz w:val="20"/>
                <w:lang w:val="et-EE"/>
              </w:rPr>
              <w:t>µ</w:t>
            </w:r>
            <w:r w:rsidRPr="00532C47">
              <w:rPr>
                <w:sz w:val="20"/>
                <w:lang w:val="et-EE"/>
              </w:rPr>
              <w:t>g od.</w:t>
            </w:r>
          </w:p>
          <w:p w14:paraId="69926945" w14:textId="5E01A99F" w:rsidR="00105792" w:rsidRPr="00532C47" w:rsidRDefault="00105792" w:rsidP="00251B78">
            <w:pPr>
              <w:pStyle w:val="Text"/>
              <w:keepNext/>
              <w:keepLines/>
              <w:spacing w:before="0"/>
              <w:ind w:left="567"/>
              <w:jc w:val="left"/>
              <w:rPr>
                <w:sz w:val="20"/>
                <w:lang w:val="et-EE"/>
              </w:rPr>
            </w:pPr>
            <w:r w:rsidRPr="00532C47">
              <w:rPr>
                <w:sz w:val="20"/>
                <w:lang w:val="et-EE"/>
              </w:rPr>
              <w:t>Enerzair Breezhaleris sisalduv mometasoonfuroaadi annus</w:t>
            </w:r>
            <w:r w:rsidR="00155045" w:rsidRPr="00532C47">
              <w:rPr>
                <w:sz w:val="20"/>
                <w:lang w:val="et-EE"/>
              </w:rPr>
              <w:t xml:space="preserve"> </w:t>
            </w:r>
            <w:r w:rsidRPr="00532C47">
              <w:rPr>
                <w:sz w:val="20"/>
                <w:lang w:val="et-EE"/>
              </w:rPr>
              <w:t>136 µg on võrreldav indakaterooli</w:t>
            </w:r>
            <w:r w:rsidR="005B1DDE" w:rsidRPr="00532C47">
              <w:rPr>
                <w:sz w:val="20"/>
                <w:lang w:val="et-EE"/>
              </w:rPr>
              <w:t>/mometasoonfuroaadi preparaadis sisalduva mometasoonfuroaadi annusega 260 µg.</w:t>
            </w:r>
          </w:p>
          <w:p w14:paraId="09331188" w14:textId="0F2DC48D" w:rsidR="001725D9" w:rsidRPr="00532C47" w:rsidRDefault="001725D9" w:rsidP="00251B78">
            <w:pPr>
              <w:pStyle w:val="Text"/>
              <w:keepNext/>
              <w:keepLines/>
              <w:spacing w:before="0"/>
              <w:ind w:left="567" w:hanging="567"/>
              <w:jc w:val="left"/>
              <w:rPr>
                <w:sz w:val="20"/>
                <w:lang w:val="et-EE"/>
              </w:rPr>
            </w:pPr>
            <w:r w:rsidRPr="00532C47">
              <w:rPr>
                <w:bCs/>
                <w:sz w:val="20"/>
                <w:vertAlign w:val="superscript"/>
                <w:lang w:val="et-EE"/>
              </w:rPr>
              <w:t>3</w:t>
            </w:r>
            <w:r w:rsidRPr="00532C47">
              <w:rPr>
                <w:bCs/>
                <w:sz w:val="20"/>
                <w:lang w:val="et-EE"/>
              </w:rPr>
              <w:tab/>
            </w:r>
            <w:r w:rsidRPr="00532C47">
              <w:rPr>
                <w:sz w:val="20"/>
                <w:lang w:val="et-EE"/>
              </w:rPr>
              <w:t>SAL/FP: salmetero</w:t>
            </w:r>
            <w:r w:rsidR="00105792" w:rsidRPr="00532C47">
              <w:rPr>
                <w:sz w:val="20"/>
                <w:lang w:val="et-EE"/>
              </w:rPr>
              <w:t>oli</w:t>
            </w:r>
            <w:r w:rsidRPr="00532C47">
              <w:rPr>
                <w:sz w:val="20"/>
                <w:lang w:val="et-EE"/>
              </w:rPr>
              <w:t>/fluti</w:t>
            </w:r>
            <w:r w:rsidR="00105792" w:rsidRPr="00532C47">
              <w:rPr>
                <w:sz w:val="20"/>
                <w:lang w:val="et-EE"/>
              </w:rPr>
              <w:t>kasoon</w:t>
            </w:r>
            <w:r w:rsidRPr="00532C47">
              <w:rPr>
                <w:sz w:val="20"/>
                <w:lang w:val="et-EE"/>
              </w:rPr>
              <w:t>propiona</w:t>
            </w:r>
            <w:r w:rsidR="00105792" w:rsidRPr="00532C47">
              <w:rPr>
                <w:sz w:val="20"/>
                <w:lang w:val="et-EE"/>
              </w:rPr>
              <w:t>adi suur annus</w:t>
            </w:r>
            <w:r w:rsidRPr="00532C47">
              <w:rPr>
                <w:sz w:val="20"/>
                <w:lang w:val="et-EE"/>
              </w:rPr>
              <w:t>: 50 </w:t>
            </w:r>
            <w:r w:rsidR="00105792" w:rsidRPr="00532C47">
              <w:rPr>
                <w:sz w:val="20"/>
                <w:lang w:val="et-EE"/>
              </w:rPr>
              <w:t>µ</w:t>
            </w:r>
            <w:r w:rsidRPr="00532C47">
              <w:rPr>
                <w:sz w:val="20"/>
                <w:lang w:val="et-EE"/>
              </w:rPr>
              <w:t>g/500 </w:t>
            </w:r>
            <w:r w:rsidR="00105792" w:rsidRPr="00532C47">
              <w:rPr>
                <w:sz w:val="20"/>
                <w:lang w:val="et-EE"/>
              </w:rPr>
              <w:t>µ</w:t>
            </w:r>
            <w:r w:rsidRPr="00532C47">
              <w:rPr>
                <w:sz w:val="20"/>
                <w:lang w:val="et-EE"/>
              </w:rPr>
              <w:t>g bid (</w:t>
            </w:r>
            <w:r w:rsidR="00105792" w:rsidRPr="00532C47">
              <w:rPr>
                <w:sz w:val="20"/>
                <w:lang w:val="et-EE"/>
              </w:rPr>
              <w:t>sisu annus</w:t>
            </w:r>
            <w:r w:rsidRPr="00532C47">
              <w:rPr>
                <w:sz w:val="20"/>
                <w:lang w:val="et-EE"/>
              </w:rPr>
              <w:t>).</w:t>
            </w:r>
          </w:p>
          <w:p w14:paraId="0D83755B" w14:textId="6573D594" w:rsidR="005B1DDE" w:rsidRPr="00532C47" w:rsidRDefault="001725D9" w:rsidP="00251B78">
            <w:pPr>
              <w:pStyle w:val="Text"/>
              <w:keepNext/>
              <w:keepLines/>
              <w:spacing w:before="0"/>
              <w:ind w:left="567" w:hanging="567"/>
              <w:jc w:val="left"/>
              <w:rPr>
                <w:sz w:val="20"/>
                <w:lang w:val="et-EE"/>
              </w:rPr>
            </w:pPr>
            <w:r w:rsidRPr="00532C47">
              <w:rPr>
                <w:sz w:val="20"/>
                <w:vertAlign w:val="superscript"/>
                <w:lang w:val="et-EE"/>
              </w:rPr>
              <w:t>4</w:t>
            </w:r>
            <w:r w:rsidRPr="00532C47">
              <w:rPr>
                <w:sz w:val="20"/>
                <w:lang w:val="et-EE"/>
              </w:rPr>
              <w:tab/>
            </w:r>
            <w:r w:rsidR="005B1DDE" w:rsidRPr="00532C47">
              <w:rPr>
                <w:sz w:val="20"/>
                <w:lang w:val="et-EE"/>
              </w:rPr>
              <w:t>Minimaalne</w:t>
            </w:r>
            <w:r w:rsidRPr="00532C47">
              <w:rPr>
                <w:sz w:val="20"/>
                <w:lang w:val="et-EE"/>
              </w:rPr>
              <w:t xml:space="preserve"> FEV</w:t>
            </w:r>
            <w:r w:rsidRPr="00532C47">
              <w:rPr>
                <w:sz w:val="20"/>
                <w:vertAlign w:val="subscript"/>
                <w:lang w:val="et-EE"/>
              </w:rPr>
              <w:t>1</w:t>
            </w:r>
            <w:r w:rsidRPr="00532C47">
              <w:rPr>
                <w:sz w:val="20"/>
                <w:lang w:val="et-EE"/>
              </w:rPr>
              <w:t xml:space="preserve">: </w:t>
            </w:r>
            <w:r w:rsidR="005B1DDE" w:rsidRPr="00532C47">
              <w:rPr>
                <w:sz w:val="20"/>
                <w:lang w:val="et-EE"/>
              </w:rPr>
              <w:t>23 tundi ja 15 minutit ning 23 tundi ja 45 minutit pärast õhtust annust mõõdetud kahe FEV</w:t>
            </w:r>
            <w:r w:rsidR="005B1DDE" w:rsidRPr="00532C47">
              <w:rPr>
                <w:sz w:val="20"/>
                <w:vertAlign w:val="subscript"/>
                <w:lang w:val="et-EE"/>
              </w:rPr>
              <w:t>1</w:t>
            </w:r>
            <w:r w:rsidR="005B1DDE" w:rsidRPr="00532C47">
              <w:rPr>
                <w:sz w:val="20"/>
                <w:lang w:val="et-EE"/>
              </w:rPr>
              <w:t xml:space="preserve"> väärtuse keskmine.</w:t>
            </w:r>
          </w:p>
          <w:p w14:paraId="27D57B0A" w14:textId="3B3D8BFE" w:rsidR="00F46061" w:rsidRPr="00532C47" w:rsidRDefault="00F46061" w:rsidP="00251B78">
            <w:pPr>
              <w:spacing w:line="240" w:lineRule="auto"/>
              <w:rPr>
                <w:sz w:val="20"/>
                <w:lang w:val="et-EE"/>
              </w:rPr>
            </w:pPr>
            <w:r w:rsidRPr="00532C47">
              <w:rPr>
                <w:sz w:val="20"/>
                <w:lang w:val="et-EE"/>
              </w:rPr>
              <w:t>Esmane tulemusnäitaja (minimaalne FEV</w:t>
            </w:r>
            <w:r w:rsidRPr="00532C47">
              <w:rPr>
                <w:sz w:val="20"/>
                <w:vertAlign w:val="subscript"/>
                <w:lang w:val="et-EE"/>
              </w:rPr>
              <w:t>1</w:t>
            </w:r>
            <w:r w:rsidRPr="00532C47">
              <w:rPr>
                <w:sz w:val="20"/>
                <w:lang w:val="et-EE"/>
              </w:rPr>
              <w:t xml:space="preserve"> 26. nädalal) ja põhiline teisene tulemusnäitaja (ACQ</w:t>
            </w:r>
            <w:r w:rsidRPr="00532C47">
              <w:rPr>
                <w:sz w:val="20"/>
                <w:lang w:val="et-EE"/>
              </w:rPr>
              <w:noBreakHyphen/>
              <w:t xml:space="preserve">7 skoor 26. nädalal) </w:t>
            </w:r>
            <w:r w:rsidR="008F3BC5" w:rsidRPr="00532C47">
              <w:rPr>
                <w:sz w:val="20"/>
                <w:lang w:val="et-EE"/>
              </w:rPr>
              <w:t>moodustasid</w:t>
            </w:r>
            <w:r w:rsidRPr="00532C47">
              <w:rPr>
                <w:sz w:val="20"/>
                <w:lang w:val="et-EE"/>
              </w:rPr>
              <w:t xml:space="preserve"> osa kinnitavast testimisstrateegiast ja seetõttu kordsuse osas kontollitud. Kõik teised tulemusnäitajad ei </w:t>
            </w:r>
            <w:r w:rsidR="008F3BC5" w:rsidRPr="00532C47">
              <w:rPr>
                <w:sz w:val="20"/>
                <w:lang w:val="et-EE"/>
              </w:rPr>
              <w:t>moodustanud</w:t>
            </w:r>
            <w:r w:rsidRPr="00532C47">
              <w:rPr>
                <w:sz w:val="20"/>
                <w:lang w:val="et-EE"/>
              </w:rPr>
              <w:t xml:space="preserve"> osa kinnitavast testimisstrateegiast.</w:t>
            </w:r>
          </w:p>
          <w:p w14:paraId="764E69D4" w14:textId="2F1C8568" w:rsidR="001725D9" w:rsidRPr="00532C47" w:rsidRDefault="001725D9" w:rsidP="00251B78">
            <w:pPr>
              <w:spacing w:line="240" w:lineRule="auto"/>
              <w:rPr>
                <w:sz w:val="20"/>
                <w:lang w:val="et-EE"/>
              </w:rPr>
            </w:pPr>
            <w:r w:rsidRPr="00532C47">
              <w:rPr>
                <w:sz w:val="20"/>
                <w:lang w:val="et-EE"/>
              </w:rPr>
              <w:t xml:space="preserve">RR = </w:t>
            </w:r>
            <w:r w:rsidR="007333A0" w:rsidRPr="00532C47">
              <w:rPr>
                <w:sz w:val="20"/>
                <w:lang w:val="et-EE"/>
              </w:rPr>
              <w:t>esinemuskordaja</w:t>
            </w:r>
            <w:r w:rsidRPr="00532C47">
              <w:rPr>
                <w:sz w:val="20"/>
                <w:lang w:val="et-EE"/>
              </w:rPr>
              <w:t xml:space="preserve">, AR = </w:t>
            </w:r>
            <w:r w:rsidR="005B1DDE" w:rsidRPr="00532C47">
              <w:rPr>
                <w:sz w:val="20"/>
                <w:lang w:val="et-EE"/>
              </w:rPr>
              <w:t>aastane esinemissagedus</w:t>
            </w:r>
          </w:p>
          <w:p w14:paraId="069C01FB" w14:textId="64985656" w:rsidR="001725D9" w:rsidRPr="00532C47" w:rsidRDefault="001725D9" w:rsidP="00251B78">
            <w:pPr>
              <w:spacing w:line="240" w:lineRule="auto"/>
              <w:rPr>
                <w:sz w:val="20"/>
                <w:lang w:val="et-EE"/>
              </w:rPr>
            </w:pPr>
            <w:r w:rsidRPr="00532C47">
              <w:rPr>
                <w:sz w:val="20"/>
                <w:lang w:val="et-EE"/>
              </w:rPr>
              <w:t xml:space="preserve">od = </w:t>
            </w:r>
            <w:r w:rsidR="00105792" w:rsidRPr="00532C47">
              <w:rPr>
                <w:sz w:val="20"/>
                <w:lang w:val="et-EE"/>
              </w:rPr>
              <w:t>üks kord ööpäevas</w:t>
            </w:r>
            <w:r w:rsidRPr="00532C47">
              <w:rPr>
                <w:sz w:val="20"/>
                <w:lang w:val="et-EE"/>
              </w:rPr>
              <w:t xml:space="preserve">, bid = </w:t>
            </w:r>
            <w:r w:rsidR="00105792" w:rsidRPr="00532C47">
              <w:rPr>
                <w:sz w:val="20"/>
                <w:lang w:val="et-EE"/>
              </w:rPr>
              <w:t>kaks korda ööpäevas</w:t>
            </w:r>
          </w:p>
        </w:tc>
      </w:tr>
    </w:tbl>
    <w:p w14:paraId="498E4F8D" w14:textId="1C1810C5" w:rsidR="00F46061" w:rsidRPr="00532C47" w:rsidRDefault="00F46061" w:rsidP="00251B78">
      <w:pPr>
        <w:tabs>
          <w:tab w:val="clear" w:pos="567"/>
        </w:tabs>
        <w:spacing w:line="240" w:lineRule="auto"/>
        <w:rPr>
          <w:bCs/>
          <w:iCs/>
          <w:szCs w:val="22"/>
          <w:lang w:val="et-EE"/>
        </w:rPr>
      </w:pPr>
      <w:bookmarkStart w:id="13" w:name="_hd6_Table_12_2_Results_of_61431"/>
      <w:bookmarkStart w:id="14" w:name="_hd6_Table_12_4_Results_of_66279"/>
      <w:bookmarkEnd w:id="13"/>
      <w:bookmarkEnd w:id="14"/>
    </w:p>
    <w:p w14:paraId="62481F72" w14:textId="6BB5C668" w:rsidR="00070FEB" w:rsidRPr="00532C47" w:rsidRDefault="00070FEB" w:rsidP="00251B78">
      <w:pPr>
        <w:keepNext/>
        <w:keepLines/>
        <w:tabs>
          <w:tab w:val="clear" w:pos="567"/>
        </w:tabs>
        <w:spacing w:line="240" w:lineRule="auto"/>
        <w:rPr>
          <w:bCs/>
          <w:i/>
          <w:szCs w:val="22"/>
          <w:u w:val="single"/>
          <w:lang w:val="et-EE"/>
        </w:rPr>
      </w:pPr>
      <w:r w:rsidRPr="00532C47">
        <w:rPr>
          <w:bCs/>
          <w:i/>
          <w:szCs w:val="22"/>
          <w:u w:val="single"/>
          <w:lang w:val="et-EE"/>
        </w:rPr>
        <w:lastRenderedPageBreak/>
        <w:t>Enerzair Breezhaler</w:t>
      </w:r>
      <w:r w:rsidR="00067A30" w:rsidRPr="00532C47">
        <w:rPr>
          <w:bCs/>
          <w:i/>
          <w:szCs w:val="22"/>
          <w:u w:val="single"/>
          <w:lang w:val="et-EE"/>
        </w:rPr>
        <w:t>i</w:t>
      </w:r>
      <w:r w:rsidR="00A30468" w:rsidRPr="00532C47">
        <w:rPr>
          <w:bCs/>
          <w:i/>
          <w:szCs w:val="22"/>
          <w:u w:val="single"/>
          <w:lang w:val="et-EE"/>
        </w:rPr>
        <w:t xml:space="preserve"> </w:t>
      </w:r>
      <w:r w:rsidR="00067A30" w:rsidRPr="00532C47">
        <w:rPr>
          <w:bCs/>
          <w:i/>
          <w:szCs w:val="22"/>
          <w:u w:val="single"/>
          <w:lang w:val="et-EE"/>
        </w:rPr>
        <w:t>võrdlus samaaegselt avatud rühmas manustatud</w:t>
      </w:r>
      <w:r w:rsidR="00A30468" w:rsidRPr="00532C47">
        <w:rPr>
          <w:bCs/>
          <w:i/>
          <w:szCs w:val="22"/>
          <w:u w:val="single"/>
          <w:lang w:val="et-EE"/>
        </w:rPr>
        <w:t xml:space="preserve"> </w:t>
      </w:r>
      <w:r w:rsidRPr="00532C47">
        <w:rPr>
          <w:bCs/>
          <w:i/>
          <w:szCs w:val="22"/>
          <w:u w:val="single"/>
          <w:lang w:val="et-EE"/>
        </w:rPr>
        <w:t>salmeterooli/flutikasooni + tiotroopiumi</w:t>
      </w:r>
      <w:r w:rsidR="00067A30" w:rsidRPr="00532C47">
        <w:rPr>
          <w:bCs/>
          <w:i/>
          <w:szCs w:val="22"/>
          <w:u w:val="single"/>
          <w:lang w:val="et-EE"/>
        </w:rPr>
        <w:t>ga</w:t>
      </w:r>
    </w:p>
    <w:p w14:paraId="564B26B0" w14:textId="19882C06" w:rsidR="00070FEB" w:rsidRPr="00532C47" w:rsidRDefault="00BB29DF" w:rsidP="00251B78">
      <w:pPr>
        <w:tabs>
          <w:tab w:val="clear" w:pos="567"/>
        </w:tabs>
        <w:spacing w:line="240" w:lineRule="auto"/>
        <w:rPr>
          <w:lang w:val="et-EE"/>
        </w:rPr>
      </w:pPr>
      <w:r w:rsidRPr="00532C47">
        <w:rPr>
          <w:bCs/>
          <w:iCs/>
          <w:szCs w:val="22"/>
          <w:lang w:val="et-EE"/>
        </w:rPr>
        <w:t xml:space="preserve">Viidi läbi </w:t>
      </w:r>
      <w:r w:rsidR="00D127F1" w:rsidRPr="00532C47">
        <w:rPr>
          <w:bCs/>
          <w:iCs/>
          <w:szCs w:val="22"/>
          <w:lang w:val="et-EE"/>
        </w:rPr>
        <w:t xml:space="preserve">randomiseeritud osaliselt pimendatud aktiivse kontrollrühmaga </w:t>
      </w:r>
      <w:r w:rsidR="00F95751" w:rsidRPr="00532C47">
        <w:rPr>
          <w:bCs/>
          <w:iCs/>
          <w:szCs w:val="22"/>
          <w:lang w:val="et-EE"/>
        </w:rPr>
        <w:t>mittehalvemuse</w:t>
      </w:r>
      <w:r w:rsidR="00D127F1" w:rsidRPr="00532C47">
        <w:rPr>
          <w:bCs/>
          <w:iCs/>
          <w:szCs w:val="22"/>
          <w:lang w:val="et-EE"/>
        </w:rPr>
        <w:t xml:space="preserve"> uuring (ARGON)</w:t>
      </w:r>
      <w:r w:rsidR="00BE4E19" w:rsidRPr="00532C47">
        <w:rPr>
          <w:bCs/>
          <w:iCs/>
          <w:szCs w:val="22"/>
          <w:lang w:val="et-EE"/>
        </w:rPr>
        <w:t>, kus võrreldi Enerzair Breezhalerit 114</w:t>
      </w:r>
      <w:r w:rsidR="00BE4E19" w:rsidRPr="00532C47">
        <w:rPr>
          <w:szCs w:val="22"/>
          <w:lang w:val="et-EE"/>
        </w:rPr>
        <w:t xml:space="preserve"> µg/46 µg/136 µg üks kord ööpäevas (N=476) ja </w:t>
      </w:r>
      <w:r w:rsidR="00BE4E19" w:rsidRPr="00532C47">
        <w:rPr>
          <w:bCs/>
          <w:iCs/>
          <w:szCs w:val="22"/>
          <w:lang w:val="et-EE"/>
        </w:rPr>
        <w:t>114</w:t>
      </w:r>
      <w:r w:rsidR="00BE4E19" w:rsidRPr="00532C47">
        <w:rPr>
          <w:szCs w:val="22"/>
          <w:lang w:val="et-EE"/>
        </w:rPr>
        <w:t xml:space="preserve"> µg/46 µg/68 µg üks kord ööpäevas (N=474) salmeterooli/flutikasoonproprionaadi </w:t>
      </w:r>
      <w:r w:rsidR="00BE4E19" w:rsidRPr="00532C47">
        <w:rPr>
          <w:bCs/>
          <w:iCs/>
          <w:szCs w:val="22"/>
          <w:lang w:val="et-EE"/>
        </w:rPr>
        <w:t>50</w:t>
      </w:r>
      <w:r w:rsidR="00BE4E19" w:rsidRPr="00532C47">
        <w:rPr>
          <w:szCs w:val="22"/>
          <w:lang w:val="et-EE"/>
        </w:rPr>
        <w:t xml:space="preserve"> µg/500 µg kaks korda ööpäevas + tiotroopiumi </w:t>
      </w:r>
      <w:r w:rsidR="00BE4E19" w:rsidRPr="00532C47">
        <w:rPr>
          <w:bCs/>
          <w:iCs/>
          <w:szCs w:val="22"/>
          <w:lang w:val="et-EE"/>
        </w:rPr>
        <w:t>5</w:t>
      </w:r>
      <w:r w:rsidR="00BE4E19" w:rsidRPr="00532C47">
        <w:rPr>
          <w:szCs w:val="22"/>
          <w:lang w:val="et-EE"/>
        </w:rPr>
        <w:t> µg üks kord ööpäevas (N=475) samaaegse manustamisega</w:t>
      </w:r>
      <w:r w:rsidR="00CE0811" w:rsidRPr="00532C47">
        <w:rPr>
          <w:szCs w:val="22"/>
          <w:lang w:val="et-EE"/>
        </w:rPr>
        <w:t xml:space="preserve"> 24 ravinädala jooksul.</w:t>
      </w:r>
    </w:p>
    <w:p w14:paraId="5E2F291E" w14:textId="1002C228" w:rsidR="00E9125E" w:rsidRPr="00532C47" w:rsidRDefault="00E9125E" w:rsidP="00251B78">
      <w:pPr>
        <w:tabs>
          <w:tab w:val="clear" w:pos="567"/>
        </w:tabs>
        <w:spacing w:line="240" w:lineRule="auto"/>
        <w:rPr>
          <w:bCs/>
          <w:iCs/>
          <w:szCs w:val="22"/>
          <w:lang w:val="et-EE"/>
        </w:rPr>
      </w:pPr>
    </w:p>
    <w:p w14:paraId="54DF421C" w14:textId="2C1560BD" w:rsidR="00FE5563" w:rsidRPr="00532C47" w:rsidRDefault="00FE5563" w:rsidP="00251B78">
      <w:pPr>
        <w:tabs>
          <w:tab w:val="clear" w:pos="567"/>
        </w:tabs>
        <w:spacing w:line="240" w:lineRule="auto"/>
        <w:rPr>
          <w:szCs w:val="22"/>
          <w:lang w:val="et-EE"/>
        </w:rPr>
      </w:pPr>
      <w:r w:rsidRPr="00532C47">
        <w:rPr>
          <w:bCs/>
          <w:iCs/>
          <w:szCs w:val="22"/>
          <w:lang w:val="et-EE"/>
        </w:rPr>
        <w:t xml:space="preserve">Enerzair Breezhaler ei näidanud </w:t>
      </w:r>
      <w:r w:rsidR="00F95751" w:rsidRPr="00532C47">
        <w:rPr>
          <w:bCs/>
          <w:iCs/>
          <w:szCs w:val="22"/>
          <w:lang w:val="et-EE"/>
        </w:rPr>
        <w:t>mittehalvemust</w:t>
      </w:r>
      <w:r w:rsidRPr="00532C47">
        <w:rPr>
          <w:bCs/>
          <w:iCs/>
          <w:szCs w:val="22"/>
          <w:lang w:val="et-EE"/>
        </w:rPr>
        <w:t xml:space="preserve"> salmeterooli/flutikasooni + tiotroopiumi ees esmase tulemusnäitaja osas (muutus algväärtusest vastavalt astma elukvaliteedi küsimustikule </w:t>
      </w:r>
      <w:r w:rsidR="001B2510" w:rsidRPr="00532C47">
        <w:rPr>
          <w:szCs w:val="22"/>
          <w:lang w:val="et-EE"/>
        </w:rPr>
        <w:t>[</w:t>
      </w:r>
      <w:r w:rsidRPr="00532C47">
        <w:rPr>
          <w:bCs/>
          <w:i/>
          <w:szCs w:val="22"/>
          <w:lang w:val="et-EE"/>
        </w:rPr>
        <w:t>Asthma Quality of Life Questionnaire</w:t>
      </w:r>
      <w:r w:rsidR="001B2510" w:rsidRPr="00532C47">
        <w:rPr>
          <w:bCs/>
          <w:i/>
          <w:szCs w:val="22"/>
          <w:lang w:val="et-EE"/>
        </w:rPr>
        <w:t xml:space="preserve">, </w:t>
      </w:r>
      <w:r w:rsidRPr="00532C47">
        <w:rPr>
          <w:szCs w:val="22"/>
          <w:lang w:val="et-EE"/>
        </w:rPr>
        <w:t>AQLQ</w:t>
      </w:r>
      <w:r w:rsidRPr="00532C47">
        <w:rPr>
          <w:szCs w:val="22"/>
          <w:lang w:val="et-EE"/>
        </w:rPr>
        <w:noBreakHyphen/>
        <w:t>S]) varasemalt sümptomaatilistel patsientidel, kes said ravi ICS ja LABA</w:t>
      </w:r>
      <w:r w:rsidRPr="00532C47">
        <w:rPr>
          <w:szCs w:val="22"/>
          <w:lang w:val="et-EE"/>
        </w:rPr>
        <w:noBreakHyphen/>
        <w:t>ga, erinevus oli 0,073 (</w:t>
      </w:r>
      <w:r w:rsidR="001B2510" w:rsidRPr="00532C47">
        <w:rPr>
          <w:szCs w:val="22"/>
          <w:lang w:val="et-EE"/>
        </w:rPr>
        <w:t>ühepoolne madalam 97,5% usalduslimiit [</w:t>
      </w:r>
      <w:r w:rsidR="001B2510" w:rsidRPr="00532C47">
        <w:rPr>
          <w:i/>
          <w:iCs/>
          <w:szCs w:val="22"/>
          <w:lang w:val="et-EE"/>
        </w:rPr>
        <w:t>Confidence Limit</w:t>
      </w:r>
      <w:r w:rsidR="001B2510" w:rsidRPr="00532C47">
        <w:rPr>
          <w:szCs w:val="22"/>
          <w:lang w:val="et-EE"/>
        </w:rPr>
        <w:t>, CL]: </w:t>
      </w:r>
      <w:r w:rsidR="001B2510" w:rsidRPr="00532C47">
        <w:rPr>
          <w:szCs w:val="22"/>
          <w:lang w:val="et-EE"/>
        </w:rPr>
        <w:noBreakHyphen/>
        <w:t>0,027</w:t>
      </w:r>
      <w:r w:rsidRPr="00532C47">
        <w:rPr>
          <w:szCs w:val="22"/>
          <w:lang w:val="et-EE"/>
        </w:rPr>
        <w:t>).</w:t>
      </w:r>
    </w:p>
    <w:p w14:paraId="5C2B28D9" w14:textId="77777777" w:rsidR="00070FEB" w:rsidRPr="00532C47" w:rsidRDefault="00070FEB" w:rsidP="00251B78">
      <w:pPr>
        <w:tabs>
          <w:tab w:val="clear" w:pos="567"/>
        </w:tabs>
        <w:spacing w:line="240" w:lineRule="auto"/>
        <w:rPr>
          <w:bCs/>
          <w:iCs/>
          <w:szCs w:val="22"/>
          <w:lang w:val="et-EE"/>
        </w:rPr>
      </w:pPr>
    </w:p>
    <w:p w14:paraId="1F3A62A6" w14:textId="77C4877A" w:rsidR="00B84FD6" w:rsidRPr="00532C47" w:rsidRDefault="003B6DD4" w:rsidP="00251B78">
      <w:pPr>
        <w:keepNext/>
        <w:tabs>
          <w:tab w:val="clear" w:pos="567"/>
        </w:tabs>
        <w:spacing w:line="240" w:lineRule="auto"/>
        <w:rPr>
          <w:bCs/>
          <w:iCs/>
          <w:szCs w:val="22"/>
          <w:lang w:val="et-EE"/>
        </w:rPr>
      </w:pPr>
      <w:r w:rsidRPr="00532C47">
        <w:rPr>
          <w:bCs/>
          <w:iCs/>
          <w:szCs w:val="22"/>
          <w:u w:val="single"/>
          <w:lang w:val="et-EE"/>
        </w:rPr>
        <w:t>Lapsed</w:t>
      </w:r>
    </w:p>
    <w:p w14:paraId="1DE742EA" w14:textId="77777777" w:rsidR="00B84FD6" w:rsidRPr="00532C47" w:rsidRDefault="00B84FD6" w:rsidP="00251B78">
      <w:pPr>
        <w:keepNext/>
        <w:tabs>
          <w:tab w:val="clear" w:pos="567"/>
        </w:tabs>
        <w:spacing w:line="240" w:lineRule="auto"/>
        <w:rPr>
          <w:bCs/>
          <w:iCs/>
          <w:szCs w:val="22"/>
          <w:lang w:val="et-EE"/>
        </w:rPr>
      </w:pPr>
    </w:p>
    <w:p w14:paraId="0EF09DD4" w14:textId="32680C60" w:rsidR="00754BE8" w:rsidRPr="00532C47" w:rsidRDefault="00754BE8" w:rsidP="00251B78">
      <w:pPr>
        <w:tabs>
          <w:tab w:val="clear" w:pos="567"/>
        </w:tabs>
        <w:spacing w:line="240" w:lineRule="auto"/>
        <w:rPr>
          <w:lang w:val="et-EE"/>
        </w:rPr>
      </w:pPr>
      <w:r w:rsidRPr="00532C47">
        <w:rPr>
          <w:lang w:val="et-EE"/>
        </w:rPr>
        <w:t xml:space="preserve">Euroopa Ravimiamet on peatanud kohustuse esitada </w:t>
      </w:r>
      <w:r w:rsidR="00F46061" w:rsidRPr="00532C47">
        <w:rPr>
          <w:szCs w:val="22"/>
          <w:lang w:val="et-EE"/>
        </w:rPr>
        <w:t>indakaterooli/glükopürrooniumi/mometasoonfuroaadiga</w:t>
      </w:r>
      <w:r w:rsidRPr="00532C47">
        <w:rPr>
          <w:szCs w:val="22"/>
          <w:lang w:val="et-EE"/>
        </w:rPr>
        <w:t xml:space="preserve"> </w:t>
      </w:r>
      <w:r w:rsidRPr="00532C47">
        <w:rPr>
          <w:lang w:val="et-EE"/>
        </w:rPr>
        <w:t>läbi viidud uuringute tulemused laste ühe või mitme alarühma kohta astma korral (teave lastel kasutamise kohta vt lõik 4.2).</w:t>
      </w:r>
    </w:p>
    <w:p w14:paraId="06ECCC13" w14:textId="77777777" w:rsidR="00B84FD6" w:rsidRPr="00532C47" w:rsidRDefault="00B84FD6" w:rsidP="00251B78">
      <w:pPr>
        <w:tabs>
          <w:tab w:val="clear" w:pos="567"/>
        </w:tabs>
        <w:spacing w:line="240" w:lineRule="auto"/>
        <w:rPr>
          <w:szCs w:val="22"/>
          <w:lang w:val="et-EE"/>
        </w:rPr>
      </w:pPr>
    </w:p>
    <w:p w14:paraId="455DB9B0" w14:textId="7834939F" w:rsidR="00B84FD6" w:rsidRPr="00532C47" w:rsidRDefault="00914C40" w:rsidP="00251B78">
      <w:pPr>
        <w:keepNext/>
        <w:tabs>
          <w:tab w:val="clear" w:pos="567"/>
        </w:tabs>
        <w:spacing w:line="240" w:lineRule="auto"/>
        <w:ind w:left="567" w:hanging="567"/>
        <w:rPr>
          <w:szCs w:val="22"/>
          <w:lang w:val="et-EE"/>
        </w:rPr>
      </w:pPr>
      <w:r w:rsidRPr="00532C47">
        <w:rPr>
          <w:b/>
          <w:szCs w:val="22"/>
          <w:lang w:val="et-EE"/>
        </w:rPr>
        <w:t>5.2</w:t>
      </w:r>
      <w:r w:rsidRPr="00532C47">
        <w:rPr>
          <w:b/>
          <w:szCs w:val="22"/>
          <w:lang w:val="et-EE"/>
        </w:rPr>
        <w:tab/>
      </w:r>
      <w:r w:rsidR="00754BE8" w:rsidRPr="00532C47">
        <w:rPr>
          <w:b/>
          <w:lang w:val="et-EE"/>
        </w:rPr>
        <w:t>Farmakokineetilised omadused</w:t>
      </w:r>
    </w:p>
    <w:p w14:paraId="37A96509" w14:textId="77777777" w:rsidR="00B84FD6" w:rsidRPr="00532C47" w:rsidRDefault="00B84FD6" w:rsidP="00251B78">
      <w:pPr>
        <w:keepNext/>
        <w:tabs>
          <w:tab w:val="clear" w:pos="567"/>
        </w:tabs>
        <w:spacing w:line="240" w:lineRule="auto"/>
        <w:ind w:left="567" w:hanging="567"/>
        <w:rPr>
          <w:szCs w:val="22"/>
          <w:lang w:val="et-EE"/>
        </w:rPr>
      </w:pPr>
    </w:p>
    <w:p w14:paraId="7895EAC6" w14:textId="228B7C87" w:rsidR="00B84FD6" w:rsidRPr="00532C47" w:rsidRDefault="00754BE8" w:rsidP="00251B78">
      <w:pPr>
        <w:keepNext/>
        <w:numPr>
          <w:ilvl w:val="12"/>
          <w:numId w:val="0"/>
        </w:numPr>
        <w:tabs>
          <w:tab w:val="clear" w:pos="567"/>
        </w:tabs>
        <w:spacing w:line="240" w:lineRule="auto"/>
        <w:ind w:right="-2"/>
        <w:rPr>
          <w:szCs w:val="22"/>
          <w:lang w:val="et-EE"/>
        </w:rPr>
      </w:pPr>
      <w:r w:rsidRPr="00532C47">
        <w:rPr>
          <w:szCs w:val="22"/>
          <w:u w:val="single"/>
          <w:lang w:val="et-EE"/>
        </w:rPr>
        <w:t>Imendumine</w:t>
      </w:r>
    </w:p>
    <w:p w14:paraId="2A5CAC56" w14:textId="77777777" w:rsidR="00B84FD6" w:rsidRPr="00532C47" w:rsidRDefault="00B84FD6" w:rsidP="00251B78">
      <w:pPr>
        <w:keepNext/>
        <w:numPr>
          <w:ilvl w:val="12"/>
          <w:numId w:val="0"/>
        </w:numPr>
        <w:tabs>
          <w:tab w:val="clear" w:pos="567"/>
        </w:tabs>
        <w:spacing w:line="240" w:lineRule="auto"/>
        <w:ind w:right="-2"/>
        <w:rPr>
          <w:szCs w:val="22"/>
          <w:lang w:val="et-EE"/>
        </w:rPr>
      </w:pPr>
    </w:p>
    <w:p w14:paraId="6EB18D17" w14:textId="2E83D7C2" w:rsidR="001938A4" w:rsidRPr="00532C47" w:rsidRDefault="001938A4" w:rsidP="00251B78">
      <w:pPr>
        <w:numPr>
          <w:ilvl w:val="12"/>
          <w:numId w:val="0"/>
        </w:numPr>
        <w:tabs>
          <w:tab w:val="clear" w:pos="567"/>
        </w:tabs>
        <w:spacing w:line="240" w:lineRule="auto"/>
        <w:ind w:right="-2"/>
        <w:rPr>
          <w:iCs/>
          <w:noProof/>
          <w:szCs w:val="22"/>
          <w:lang w:val="et-EE"/>
        </w:rPr>
      </w:pPr>
      <w:r w:rsidRPr="00532C47">
        <w:rPr>
          <w:szCs w:val="22"/>
          <w:lang w:val="et-EE"/>
        </w:rPr>
        <w:t xml:space="preserve">Pärast </w:t>
      </w:r>
      <w:r w:rsidRPr="00532C47">
        <w:rPr>
          <w:szCs w:val="22"/>
          <w:lang w:val="et-EE" w:bidi="th-TH"/>
        </w:rPr>
        <w:t xml:space="preserve">Enerzair </w:t>
      </w:r>
      <w:r w:rsidRPr="00532C47">
        <w:rPr>
          <w:iCs/>
          <w:noProof/>
          <w:szCs w:val="22"/>
          <w:lang w:val="et-EE"/>
        </w:rPr>
        <w:t xml:space="preserve">Breezhaleri </w:t>
      </w:r>
      <w:r w:rsidRPr="00532C47">
        <w:rPr>
          <w:szCs w:val="22"/>
          <w:lang w:val="et-EE"/>
        </w:rPr>
        <w:t>inhalatsiooni</w:t>
      </w:r>
      <w:r w:rsidRPr="00532C47">
        <w:rPr>
          <w:iCs/>
          <w:noProof/>
          <w:szCs w:val="22"/>
          <w:lang w:val="et-EE"/>
        </w:rPr>
        <w:t xml:space="preserve"> oli </w:t>
      </w:r>
      <w:r w:rsidRPr="00532C47">
        <w:rPr>
          <w:szCs w:val="22"/>
          <w:lang w:val="et-EE"/>
        </w:rPr>
        <w:t>indakaterooli, glükopürrooniumi ja mometasoonfuroaadi maksimaalse plasmakontsentratsiooni</w:t>
      </w:r>
      <w:r w:rsidRPr="00532C47">
        <w:rPr>
          <w:iCs/>
          <w:noProof/>
          <w:szCs w:val="22"/>
          <w:lang w:val="et-EE"/>
        </w:rPr>
        <w:t xml:space="preserve"> saavutamise aja mediaan</w:t>
      </w:r>
      <w:r w:rsidRPr="00532C47">
        <w:rPr>
          <w:szCs w:val="22"/>
          <w:lang w:val="et-EE"/>
        </w:rPr>
        <w:t xml:space="preserve"> </w:t>
      </w:r>
      <w:r w:rsidRPr="00532C47">
        <w:rPr>
          <w:iCs/>
          <w:noProof/>
          <w:szCs w:val="22"/>
          <w:lang w:val="et-EE"/>
        </w:rPr>
        <w:t>vastavalt ligikaudu 15 minutit, 5 minutit ja 1 tund.</w:t>
      </w:r>
    </w:p>
    <w:p w14:paraId="2C7E9442" w14:textId="77777777" w:rsidR="001938A4" w:rsidRPr="00532C47" w:rsidRDefault="001938A4" w:rsidP="00251B78">
      <w:pPr>
        <w:numPr>
          <w:ilvl w:val="12"/>
          <w:numId w:val="0"/>
        </w:numPr>
        <w:tabs>
          <w:tab w:val="clear" w:pos="567"/>
        </w:tabs>
        <w:spacing w:line="240" w:lineRule="auto"/>
        <w:ind w:right="-2"/>
        <w:rPr>
          <w:iCs/>
          <w:noProof/>
          <w:szCs w:val="22"/>
          <w:lang w:val="et-EE"/>
        </w:rPr>
      </w:pPr>
    </w:p>
    <w:p w14:paraId="0F0A66D8" w14:textId="03D915A6" w:rsidR="001938A4" w:rsidRPr="00532C47" w:rsidRDefault="001938A4" w:rsidP="00251B78">
      <w:pPr>
        <w:numPr>
          <w:ilvl w:val="12"/>
          <w:numId w:val="0"/>
        </w:numPr>
        <w:tabs>
          <w:tab w:val="clear" w:pos="567"/>
        </w:tabs>
        <w:spacing w:line="240" w:lineRule="auto"/>
        <w:ind w:right="-2"/>
        <w:rPr>
          <w:iCs/>
          <w:noProof/>
          <w:szCs w:val="22"/>
          <w:lang w:val="et-EE"/>
        </w:rPr>
      </w:pPr>
      <w:r w:rsidRPr="00532C47">
        <w:rPr>
          <w:i/>
          <w:iCs/>
          <w:noProof/>
          <w:szCs w:val="22"/>
          <w:lang w:val="et-EE"/>
        </w:rPr>
        <w:t>In vitro</w:t>
      </w:r>
      <w:r w:rsidRPr="00532C47">
        <w:rPr>
          <w:iCs/>
          <w:noProof/>
          <w:szCs w:val="22"/>
          <w:lang w:val="et-EE"/>
        </w:rPr>
        <w:t xml:space="preserve"> uuringud näitasid, et </w:t>
      </w:r>
      <w:r w:rsidR="00803308" w:rsidRPr="00532C47">
        <w:rPr>
          <w:iCs/>
          <w:noProof/>
          <w:szCs w:val="22"/>
          <w:lang w:val="et-EE"/>
        </w:rPr>
        <w:t xml:space="preserve">iga toimeaine </w:t>
      </w:r>
      <w:r w:rsidRPr="00532C47">
        <w:rPr>
          <w:iCs/>
          <w:noProof/>
          <w:szCs w:val="22"/>
          <w:lang w:val="et-EE"/>
        </w:rPr>
        <w:t>oodatav kopsu jõud</w:t>
      </w:r>
      <w:r w:rsidR="00803308" w:rsidRPr="00532C47">
        <w:rPr>
          <w:iCs/>
          <w:noProof/>
          <w:szCs w:val="22"/>
          <w:lang w:val="et-EE"/>
        </w:rPr>
        <w:t xml:space="preserve">ev </w:t>
      </w:r>
      <w:r w:rsidRPr="00532C47">
        <w:rPr>
          <w:iCs/>
          <w:noProof/>
          <w:szCs w:val="22"/>
          <w:lang w:val="et-EE"/>
        </w:rPr>
        <w:t>annus on sar</w:t>
      </w:r>
      <w:r w:rsidR="00803308" w:rsidRPr="00532C47">
        <w:rPr>
          <w:iCs/>
          <w:noProof/>
          <w:szCs w:val="22"/>
          <w:lang w:val="et-EE"/>
        </w:rPr>
        <w:t>n</w:t>
      </w:r>
      <w:r w:rsidRPr="00532C47">
        <w:rPr>
          <w:iCs/>
          <w:noProof/>
          <w:szCs w:val="22"/>
          <w:lang w:val="et-EE"/>
        </w:rPr>
        <w:t xml:space="preserve">ane </w:t>
      </w:r>
      <w:r w:rsidR="00192F4D" w:rsidRPr="00532C47">
        <w:rPr>
          <w:szCs w:val="22"/>
          <w:lang w:val="et-EE" w:bidi="th-TH"/>
        </w:rPr>
        <w:t>indakaterool/glükopürroonium/mometasoonfuroaadi</w:t>
      </w:r>
      <w:r w:rsidRPr="00532C47">
        <w:rPr>
          <w:iCs/>
          <w:noProof/>
          <w:szCs w:val="22"/>
          <w:lang w:val="et-EE"/>
        </w:rPr>
        <w:t xml:space="preserve"> ja </w:t>
      </w:r>
      <w:r w:rsidR="00D84A81" w:rsidRPr="00532C47">
        <w:rPr>
          <w:iCs/>
          <w:noProof/>
          <w:szCs w:val="22"/>
          <w:lang w:val="et-EE"/>
        </w:rPr>
        <w:t xml:space="preserve">ainuravimi </w:t>
      </w:r>
      <w:r w:rsidR="00803308" w:rsidRPr="00532C47">
        <w:rPr>
          <w:iCs/>
          <w:noProof/>
          <w:szCs w:val="22"/>
          <w:lang w:val="et-EE"/>
        </w:rPr>
        <w:t xml:space="preserve">preparaatide </w:t>
      </w:r>
      <w:r w:rsidRPr="00532C47">
        <w:rPr>
          <w:iCs/>
          <w:noProof/>
          <w:szCs w:val="22"/>
          <w:lang w:val="et-EE"/>
        </w:rPr>
        <w:t xml:space="preserve">puhul. Pärast </w:t>
      </w:r>
      <w:r w:rsidR="00192F4D" w:rsidRPr="00532C47">
        <w:rPr>
          <w:iCs/>
          <w:noProof/>
          <w:szCs w:val="22"/>
          <w:lang w:val="et-EE"/>
        </w:rPr>
        <w:t>kombinatsioonravimi</w:t>
      </w:r>
      <w:r w:rsidRPr="00532C47">
        <w:rPr>
          <w:iCs/>
          <w:noProof/>
          <w:szCs w:val="22"/>
          <w:lang w:val="et-EE"/>
        </w:rPr>
        <w:t xml:space="preserve"> inhalatsiooni oli indakaterooli</w:t>
      </w:r>
      <w:r w:rsidR="00803308" w:rsidRPr="00532C47">
        <w:rPr>
          <w:iCs/>
          <w:noProof/>
          <w:szCs w:val="22"/>
          <w:lang w:val="et-EE"/>
        </w:rPr>
        <w:t xml:space="preserve">, </w:t>
      </w:r>
      <w:r w:rsidR="00803308" w:rsidRPr="00532C47">
        <w:rPr>
          <w:szCs w:val="22"/>
          <w:lang w:val="et-EE"/>
        </w:rPr>
        <w:t>glükopürrooniumi ja mometasoonfuroaadi</w:t>
      </w:r>
      <w:r w:rsidRPr="00532C47">
        <w:rPr>
          <w:iCs/>
          <w:noProof/>
          <w:szCs w:val="22"/>
          <w:lang w:val="et-EE"/>
        </w:rPr>
        <w:t xml:space="preserve"> tasakaalukontsentratsioon vereplasmas sarnane </w:t>
      </w:r>
      <w:r w:rsidR="00803308" w:rsidRPr="00532C47">
        <w:rPr>
          <w:iCs/>
          <w:noProof/>
          <w:szCs w:val="22"/>
          <w:lang w:val="et-EE"/>
        </w:rPr>
        <w:t xml:space="preserve">nende toimeainete </w:t>
      </w:r>
      <w:r w:rsidR="00D84A81" w:rsidRPr="00532C47">
        <w:rPr>
          <w:iCs/>
          <w:noProof/>
          <w:szCs w:val="22"/>
          <w:lang w:val="et-EE"/>
        </w:rPr>
        <w:t>ainuravimi</w:t>
      </w:r>
      <w:r w:rsidR="00AF6A84" w:rsidRPr="00532C47">
        <w:rPr>
          <w:iCs/>
          <w:noProof/>
          <w:szCs w:val="22"/>
          <w:lang w:val="et-EE"/>
        </w:rPr>
        <w:t>na</w:t>
      </w:r>
      <w:r w:rsidR="00D84A81" w:rsidRPr="00532C47">
        <w:rPr>
          <w:iCs/>
          <w:noProof/>
          <w:szCs w:val="22"/>
          <w:lang w:val="et-EE"/>
        </w:rPr>
        <w:t xml:space="preserve"> </w:t>
      </w:r>
      <w:r w:rsidRPr="00532C47">
        <w:rPr>
          <w:iCs/>
          <w:noProof/>
          <w:szCs w:val="22"/>
          <w:lang w:val="et-EE"/>
        </w:rPr>
        <w:t>inhaleerimis</w:t>
      </w:r>
      <w:r w:rsidR="00AF6A84" w:rsidRPr="00532C47">
        <w:rPr>
          <w:iCs/>
          <w:noProof/>
          <w:szCs w:val="22"/>
          <w:lang w:val="et-EE"/>
        </w:rPr>
        <w:t>e järgselt</w:t>
      </w:r>
      <w:r w:rsidR="00803308" w:rsidRPr="00532C47">
        <w:rPr>
          <w:iCs/>
          <w:noProof/>
          <w:szCs w:val="22"/>
          <w:lang w:val="et-EE"/>
        </w:rPr>
        <w:t xml:space="preserve"> täheldatuga</w:t>
      </w:r>
      <w:r w:rsidRPr="00532C47">
        <w:rPr>
          <w:iCs/>
          <w:noProof/>
          <w:szCs w:val="22"/>
          <w:lang w:val="et-EE"/>
        </w:rPr>
        <w:t>.</w:t>
      </w:r>
    </w:p>
    <w:p w14:paraId="1D182F28" w14:textId="77777777" w:rsidR="001938A4" w:rsidRPr="00532C47" w:rsidRDefault="001938A4" w:rsidP="00251B78">
      <w:pPr>
        <w:numPr>
          <w:ilvl w:val="12"/>
          <w:numId w:val="0"/>
        </w:numPr>
        <w:tabs>
          <w:tab w:val="clear" w:pos="567"/>
        </w:tabs>
        <w:spacing w:line="240" w:lineRule="auto"/>
        <w:ind w:right="-2"/>
        <w:rPr>
          <w:iCs/>
          <w:noProof/>
          <w:szCs w:val="22"/>
          <w:lang w:val="et-EE"/>
        </w:rPr>
      </w:pPr>
    </w:p>
    <w:p w14:paraId="43D5DE55" w14:textId="325DD4BF" w:rsidR="001938A4" w:rsidRPr="00532C47" w:rsidRDefault="001938A4" w:rsidP="00251B78">
      <w:pPr>
        <w:numPr>
          <w:ilvl w:val="12"/>
          <w:numId w:val="0"/>
        </w:numPr>
        <w:tabs>
          <w:tab w:val="clear" w:pos="567"/>
        </w:tabs>
        <w:spacing w:line="240" w:lineRule="auto"/>
        <w:ind w:right="-2"/>
        <w:rPr>
          <w:iCs/>
          <w:noProof/>
          <w:szCs w:val="22"/>
          <w:lang w:val="et-EE"/>
        </w:rPr>
      </w:pPr>
      <w:r w:rsidRPr="00532C47">
        <w:rPr>
          <w:szCs w:val="22"/>
          <w:lang w:val="et-EE"/>
        </w:rPr>
        <w:t>Pärast</w:t>
      </w:r>
      <w:r w:rsidRPr="00532C47">
        <w:rPr>
          <w:iCs/>
          <w:noProof/>
          <w:szCs w:val="22"/>
          <w:lang w:val="et-EE"/>
        </w:rPr>
        <w:t xml:space="preserve"> </w:t>
      </w:r>
      <w:r w:rsidR="00192F4D" w:rsidRPr="00532C47">
        <w:rPr>
          <w:szCs w:val="22"/>
          <w:lang w:val="et-EE" w:bidi="th-TH"/>
        </w:rPr>
        <w:t>kombinatsioonravimi</w:t>
      </w:r>
      <w:r w:rsidRPr="00532C47">
        <w:rPr>
          <w:iCs/>
          <w:noProof/>
          <w:szCs w:val="22"/>
          <w:lang w:val="et-EE"/>
        </w:rPr>
        <w:t xml:space="preserve"> </w:t>
      </w:r>
      <w:r w:rsidR="00803308" w:rsidRPr="00532C47">
        <w:rPr>
          <w:iCs/>
          <w:noProof/>
          <w:szCs w:val="22"/>
          <w:lang w:val="et-EE"/>
        </w:rPr>
        <w:t xml:space="preserve">inhalatsiooni oli </w:t>
      </w:r>
      <w:r w:rsidRPr="00532C47">
        <w:rPr>
          <w:szCs w:val="22"/>
          <w:lang w:val="et-EE"/>
        </w:rPr>
        <w:t xml:space="preserve">indakaterooli absoluutne biosaadavus </w:t>
      </w:r>
      <w:r w:rsidRPr="00532C47">
        <w:rPr>
          <w:iCs/>
          <w:noProof/>
          <w:szCs w:val="22"/>
          <w:lang w:val="et-EE"/>
        </w:rPr>
        <w:t xml:space="preserve">hinnanguliselt </w:t>
      </w:r>
      <w:r w:rsidR="00803308" w:rsidRPr="00532C47">
        <w:rPr>
          <w:iCs/>
          <w:noProof/>
          <w:szCs w:val="22"/>
          <w:lang w:val="et-EE"/>
        </w:rPr>
        <w:t>umbes 4</w:t>
      </w:r>
      <w:r w:rsidRPr="00532C47">
        <w:rPr>
          <w:iCs/>
          <w:noProof/>
          <w:szCs w:val="22"/>
          <w:lang w:val="et-EE"/>
        </w:rPr>
        <w:t>5</w:t>
      </w:r>
      <w:r w:rsidR="00803308" w:rsidRPr="00532C47">
        <w:rPr>
          <w:iCs/>
          <w:noProof/>
          <w:szCs w:val="22"/>
          <w:lang w:val="et-EE"/>
        </w:rPr>
        <w:t>%,</w:t>
      </w:r>
      <w:r w:rsidRPr="00532C47">
        <w:rPr>
          <w:iCs/>
          <w:noProof/>
          <w:szCs w:val="22"/>
          <w:lang w:val="et-EE"/>
        </w:rPr>
        <w:t xml:space="preserve"> glükopürrooniumil 4</w:t>
      </w:r>
      <w:r w:rsidR="00803308" w:rsidRPr="00532C47">
        <w:rPr>
          <w:iCs/>
          <w:noProof/>
          <w:szCs w:val="22"/>
          <w:lang w:val="et-EE"/>
        </w:rPr>
        <w:t>0</w:t>
      </w:r>
      <w:r w:rsidRPr="00532C47">
        <w:rPr>
          <w:iCs/>
          <w:noProof/>
          <w:szCs w:val="22"/>
          <w:lang w:val="et-EE"/>
        </w:rPr>
        <w:t xml:space="preserve">% </w:t>
      </w:r>
      <w:r w:rsidR="00803308" w:rsidRPr="00532C47">
        <w:rPr>
          <w:iCs/>
          <w:noProof/>
          <w:szCs w:val="22"/>
          <w:lang w:val="et-EE"/>
        </w:rPr>
        <w:t>ja mometasoonfuroaadil alla 10%</w:t>
      </w:r>
      <w:r w:rsidRPr="00532C47">
        <w:rPr>
          <w:iCs/>
          <w:noProof/>
          <w:szCs w:val="22"/>
          <w:lang w:val="et-EE"/>
        </w:rPr>
        <w:t>.</w:t>
      </w:r>
    </w:p>
    <w:p w14:paraId="413A5C7F" w14:textId="77777777" w:rsidR="00B84FD6" w:rsidRPr="00532C47" w:rsidRDefault="00B84FD6" w:rsidP="00251B78">
      <w:pPr>
        <w:pStyle w:val="Text"/>
        <w:spacing w:before="0"/>
        <w:jc w:val="left"/>
        <w:rPr>
          <w:sz w:val="22"/>
          <w:szCs w:val="22"/>
          <w:lang w:val="et-EE"/>
        </w:rPr>
      </w:pPr>
    </w:p>
    <w:p w14:paraId="6F6D1994" w14:textId="4A4BD429" w:rsidR="00B84FD6" w:rsidRPr="00532C47" w:rsidRDefault="00914C40" w:rsidP="00251B78">
      <w:pPr>
        <w:keepNext/>
        <w:numPr>
          <w:ilvl w:val="12"/>
          <w:numId w:val="0"/>
        </w:numPr>
        <w:tabs>
          <w:tab w:val="clear" w:pos="567"/>
        </w:tabs>
        <w:spacing w:line="240" w:lineRule="auto"/>
        <w:rPr>
          <w:szCs w:val="22"/>
          <w:lang w:val="et-EE"/>
        </w:rPr>
      </w:pPr>
      <w:r w:rsidRPr="00532C47">
        <w:rPr>
          <w:i/>
          <w:szCs w:val="22"/>
          <w:u w:val="single"/>
          <w:lang w:val="et-EE"/>
        </w:rPr>
        <w:t>Inda</w:t>
      </w:r>
      <w:r w:rsidR="00803308" w:rsidRPr="00532C47">
        <w:rPr>
          <w:i/>
          <w:szCs w:val="22"/>
          <w:u w:val="single"/>
          <w:lang w:val="et-EE"/>
        </w:rPr>
        <w:t>k</w:t>
      </w:r>
      <w:r w:rsidRPr="00532C47">
        <w:rPr>
          <w:i/>
          <w:szCs w:val="22"/>
          <w:u w:val="single"/>
          <w:lang w:val="et-EE"/>
        </w:rPr>
        <w:t>ater</w:t>
      </w:r>
      <w:r w:rsidR="00803308" w:rsidRPr="00532C47">
        <w:rPr>
          <w:i/>
          <w:szCs w:val="22"/>
          <w:u w:val="single"/>
          <w:lang w:val="et-EE"/>
        </w:rPr>
        <w:t>o</w:t>
      </w:r>
      <w:r w:rsidRPr="00532C47">
        <w:rPr>
          <w:i/>
          <w:szCs w:val="22"/>
          <w:u w:val="single"/>
          <w:lang w:val="et-EE"/>
        </w:rPr>
        <w:t>ol</w:t>
      </w:r>
      <w:bookmarkStart w:id="15" w:name="_4633565Indacaterol_"/>
      <w:bookmarkEnd w:id="15"/>
    </w:p>
    <w:p w14:paraId="6918C6C8" w14:textId="26722789" w:rsidR="00803308" w:rsidRPr="00532C47" w:rsidRDefault="00803308" w:rsidP="00251B78">
      <w:pPr>
        <w:tabs>
          <w:tab w:val="clear" w:pos="567"/>
        </w:tabs>
        <w:spacing w:line="240" w:lineRule="auto"/>
        <w:rPr>
          <w:rFonts w:eastAsia="MS Mincho"/>
          <w:szCs w:val="22"/>
          <w:lang w:val="et-EE" w:eastAsia="ja-JP"/>
        </w:rPr>
      </w:pPr>
      <w:r w:rsidRPr="00532C47">
        <w:rPr>
          <w:szCs w:val="22"/>
          <w:lang w:val="et-EE"/>
        </w:rPr>
        <w:t xml:space="preserve">Indakaterooli kontsentratsioon suurenes korduval üks kord ööpäevas manustamisel. Tasakaalukontsentratsioon saabus 12...14 päeva jooksul. Indakaterooli keskmine </w:t>
      </w:r>
      <w:r w:rsidR="00453E3E" w:rsidRPr="00532C47">
        <w:rPr>
          <w:szCs w:val="22"/>
          <w:lang w:val="et-EE"/>
        </w:rPr>
        <w:t>akumulatsiooni suhe</w:t>
      </w:r>
      <w:r w:rsidRPr="00532C47">
        <w:rPr>
          <w:szCs w:val="22"/>
          <w:lang w:val="et-EE"/>
        </w:rPr>
        <w:t>, st AUC 24</w:t>
      </w:r>
      <w:r w:rsidRPr="00532C47">
        <w:rPr>
          <w:szCs w:val="22"/>
          <w:lang w:val="et-EE"/>
        </w:rPr>
        <w:noBreakHyphen/>
        <w:t>tunnise manustamisintervalli jooksul 14. päeval võrreldes 1. päevaga</w:t>
      </w:r>
      <w:r w:rsidR="00453E3E" w:rsidRPr="00532C47">
        <w:rPr>
          <w:szCs w:val="22"/>
          <w:lang w:val="et-EE"/>
        </w:rPr>
        <w:t xml:space="preserve">, jäi </w:t>
      </w:r>
      <w:r w:rsidR="00453E3E" w:rsidRPr="00532C47">
        <w:rPr>
          <w:rFonts w:eastAsia="MS Mincho"/>
          <w:szCs w:val="22"/>
          <w:lang w:val="et-EE" w:eastAsia="ja-JP"/>
        </w:rPr>
        <w:t>60...480</w:t>
      </w:r>
      <w:r w:rsidR="00D35B7E" w:rsidRPr="00532C47">
        <w:rPr>
          <w:iCs/>
          <w:noProof/>
          <w:szCs w:val="22"/>
          <w:lang w:val="et-EE"/>
        </w:rPr>
        <w:t> µg</w:t>
      </w:r>
      <w:r w:rsidR="00453E3E" w:rsidRPr="00532C47">
        <w:rPr>
          <w:iCs/>
          <w:noProof/>
          <w:szCs w:val="22"/>
          <w:lang w:val="et-EE"/>
        </w:rPr>
        <w:t xml:space="preserve"> </w:t>
      </w:r>
      <w:r w:rsidR="00453E3E" w:rsidRPr="00532C47">
        <w:rPr>
          <w:szCs w:val="22"/>
          <w:lang w:val="et-EE"/>
        </w:rPr>
        <w:t>inhaleeritavate annuste manustamisel üks kord ööpäevas vahemikku 2,9….3,8</w:t>
      </w:r>
      <w:r w:rsidRPr="00532C47">
        <w:rPr>
          <w:rFonts w:eastAsia="MS Mincho"/>
          <w:szCs w:val="22"/>
          <w:lang w:val="et-EE" w:eastAsia="ja-JP"/>
        </w:rPr>
        <w:t>.</w:t>
      </w:r>
      <w:r w:rsidR="00453E3E" w:rsidRPr="00532C47">
        <w:rPr>
          <w:rFonts w:eastAsia="MS Mincho"/>
          <w:szCs w:val="22"/>
          <w:lang w:val="et-EE" w:eastAsia="ja-JP"/>
        </w:rPr>
        <w:t xml:space="preserve"> Süsteemne ekspositsioon saavutatakse kopsudest ja seedetraktist imendumise tulemusena; umbes 75% süsteemsest ekspositsioonist moodusta</w:t>
      </w:r>
      <w:r w:rsidR="00D35B7E" w:rsidRPr="00532C47">
        <w:rPr>
          <w:rFonts w:eastAsia="MS Mincho"/>
          <w:szCs w:val="22"/>
          <w:lang w:val="et-EE" w:eastAsia="ja-JP"/>
        </w:rPr>
        <w:t>s</w:t>
      </w:r>
      <w:r w:rsidR="00453E3E" w:rsidRPr="00532C47">
        <w:rPr>
          <w:rFonts w:eastAsia="MS Mincho"/>
          <w:szCs w:val="22"/>
          <w:lang w:val="et-EE" w:eastAsia="ja-JP"/>
        </w:rPr>
        <w:t xml:space="preserve"> imendumine kopsudest ja umbes 25% imendumine seedetraktist.</w:t>
      </w:r>
    </w:p>
    <w:p w14:paraId="5F2C712F" w14:textId="77777777" w:rsidR="00B84FD6" w:rsidRPr="00532C47" w:rsidRDefault="00B84FD6" w:rsidP="00251B78">
      <w:pPr>
        <w:numPr>
          <w:ilvl w:val="12"/>
          <w:numId w:val="0"/>
        </w:numPr>
        <w:tabs>
          <w:tab w:val="clear" w:pos="567"/>
        </w:tabs>
        <w:spacing w:line="240" w:lineRule="auto"/>
        <w:ind w:right="-2"/>
        <w:rPr>
          <w:szCs w:val="22"/>
          <w:lang w:val="et-EE"/>
        </w:rPr>
      </w:pPr>
    </w:p>
    <w:p w14:paraId="46FEFD87" w14:textId="6E66E199" w:rsidR="00B84FD6" w:rsidRPr="00532C47" w:rsidRDefault="00803308" w:rsidP="00251B78">
      <w:pPr>
        <w:keepNext/>
        <w:numPr>
          <w:ilvl w:val="12"/>
          <w:numId w:val="0"/>
        </w:numPr>
        <w:tabs>
          <w:tab w:val="clear" w:pos="567"/>
        </w:tabs>
        <w:spacing w:line="240" w:lineRule="auto"/>
        <w:rPr>
          <w:szCs w:val="22"/>
          <w:lang w:val="et-EE"/>
        </w:rPr>
      </w:pPr>
      <w:bookmarkStart w:id="16" w:name="_4734359Glycopyrronium_"/>
      <w:bookmarkEnd w:id="16"/>
      <w:r w:rsidRPr="00532C47">
        <w:rPr>
          <w:i/>
          <w:szCs w:val="22"/>
          <w:u w:val="single"/>
          <w:lang w:val="et-EE"/>
        </w:rPr>
        <w:t>Glükopürroonium</w:t>
      </w:r>
    </w:p>
    <w:p w14:paraId="40712C4A" w14:textId="39CA75E7" w:rsidR="00453E3E" w:rsidRPr="00532C47" w:rsidRDefault="00453E3E" w:rsidP="00251B78">
      <w:pPr>
        <w:numPr>
          <w:ilvl w:val="12"/>
          <w:numId w:val="0"/>
        </w:numPr>
        <w:tabs>
          <w:tab w:val="clear" w:pos="567"/>
        </w:tabs>
        <w:spacing w:line="240" w:lineRule="auto"/>
        <w:ind w:right="-2"/>
        <w:rPr>
          <w:szCs w:val="22"/>
          <w:lang w:val="et-EE"/>
        </w:rPr>
      </w:pPr>
      <w:r w:rsidRPr="00532C47">
        <w:rPr>
          <w:szCs w:val="22"/>
          <w:lang w:val="et-EE"/>
        </w:rPr>
        <w:t>Umbes 90% inhalatsiooni järgsest süsteemsest ekspositsioonist saavutatakse kopsudest imendumise ja 10% seedetraktist imendumise tulemusena. Suukaudselt manustatud glükopürrooniumi absoluutne biosaadavus o</w:t>
      </w:r>
      <w:r w:rsidR="008E6364" w:rsidRPr="00532C47">
        <w:rPr>
          <w:szCs w:val="22"/>
          <w:lang w:val="et-EE"/>
        </w:rPr>
        <w:t>li</w:t>
      </w:r>
      <w:r w:rsidRPr="00532C47">
        <w:rPr>
          <w:szCs w:val="22"/>
          <w:lang w:val="et-EE"/>
        </w:rPr>
        <w:t xml:space="preserve"> hinnanguliselt umbes 5%.</w:t>
      </w:r>
    </w:p>
    <w:p w14:paraId="20D25CA8" w14:textId="77777777" w:rsidR="00B84FD6" w:rsidRPr="00532C47" w:rsidRDefault="00B84FD6" w:rsidP="00251B78">
      <w:pPr>
        <w:numPr>
          <w:ilvl w:val="12"/>
          <w:numId w:val="0"/>
        </w:numPr>
        <w:tabs>
          <w:tab w:val="clear" w:pos="567"/>
        </w:tabs>
        <w:spacing w:line="240" w:lineRule="auto"/>
        <w:ind w:right="-2"/>
        <w:rPr>
          <w:szCs w:val="22"/>
          <w:lang w:val="et-EE"/>
        </w:rPr>
      </w:pPr>
    </w:p>
    <w:p w14:paraId="41395499" w14:textId="46E944CD" w:rsidR="00B84FD6" w:rsidRPr="00532C47" w:rsidRDefault="00914C40" w:rsidP="00251B78">
      <w:pPr>
        <w:keepNext/>
        <w:numPr>
          <w:ilvl w:val="12"/>
          <w:numId w:val="0"/>
        </w:numPr>
        <w:tabs>
          <w:tab w:val="clear" w:pos="567"/>
        </w:tabs>
        <w:spacing w:line="240" w:lineRule="auto"/>
        <w:rPr>
          <w:szCs w:val="22"/>
          <w:lang w:val="et-EE"/>
        </w:rPr>
      </w:pPr>
      <w:r w:rsidRPr="00532C47">
        <w:rPr>
          <w:i/>
          <w:szCs w:val="22"/>
          <w:u w:val="single"/>
          <w:lang w:val="et-EE"/>
        </w:rPr>
        <w:t>Mometaso</w:t>
      </w:r>
      <w:r w:rsidR="00453E3E" w:rsidRPr="00532C47">
        <w:rPr>
          <w:i/>
          <w:szCs w:val="22"/>
          <w:u w:val="single"/>
          <w:lang w:val="et-EE"/>
        </w:rPr>
        <w:t>on</w:t>
      </w:r>
      <w:r w:rsidRPr="00532C47">
        <w:rPr>
          <w:i/>
          <w:szCs w:val="22"/>
          <w:u w:val="single"/>
          <w:lang w:val="et-EE"/>
        </w:rPr>
        <w:t>furoa</w:t>
      </w:r>
      <w:r w:rsidR="00453E3E" w:rsidRPr="00532C47">
        <w:rPr>
          <w:i/>
          <w:szCs w:val="22"/>
          <w:u w:val="single"/>
          <w:lang w:val="et-EE"/>
        </w:rPr>
        <w:t>at</w:t>
      </w:r>
    </w:p>
    <w:p w14:paraId="79E5963A" w14:textId="1DDEB0A9" w:rsidR="002F6B92" w:rsidRPr="00532C47" w:rsidRDefault="002F6B92" w:rsidP="00251B78">
      <w:pPr>
        <w:tabs>
          <w:tab w:val="clear" w:pos="567"/>
        </w:tabs>
        <w:spacing w:line="240" w:lineRule="auto"/>
        <w:rPr>
          <w:rFonts w:eastAsia="MS Mincho"/>
          <w:szCs w:val="22"/>
          <w:lang w:val="et-EE" w:eastAsia="ja-JP"/>
        </w:rPr>
      </w:pPr>
      <w:r w:rsidRPr="00532C47">
        <w:rPr>
          <w:szCs w:val="22"/>
          <w:lang w:val="et-EE"/>
        </w:rPr>
        <w:t>Mometasoonfuroaadi kontsentratsioon suurenes korduval üks kord ööpäevas Breezhaler inhalaatorist</w:t>
      </w:r>
      <w:r w:rsidR="00D84A81" w:rsidRPr="00532C47">
        <w:rPr>
          <w:szCs w:val="22"/>
          <w:lang w:val="et-EE"/>
        </w:rPr>
        <w:t xml:space="preserve"> manustamisel</w:t>
      </w:r>
      <w:r w:rsidRPr="00532C47">
        <w:rPr>
          <w:szCs w:val="22"/>
          <w:lang w:val="et-EE"/>
        </w:rPr>
        <w:t>. Tasakaalukontsentratsioon saabus 12 päeva pärast. Mometasoonfuroaadi keskmine akumulatsiooni suhe, st AUC 24</w:t>
      </w:r>
      <w:r w:rsidRPr="00532C47">
        <w:rPr>
          <w:szCs w:val="22"/>
          <w:lang w:val="et-EE"/>
        </w:rPr>
        <w:noBreakHyphen/>
        <w:t xml:space="preserve">tunnise manustamisintervalli jooksul 14. päeval võrreldes 1. päevaga, jäi </w:t>
      </w:r>
      <w:r w:rsidR="00192F4D" w:rsidRPr="00532C47">
        <w:rPr>
          <w:szCs w:val="22"/>
          <w:lang w:val="et-EE"/>
        </w:rPr>
        <w:t xml:space="preserve">kombinatioonravimi </w:t>
      </w:r>
      <w:r w:rsidR="00192F4D" w:rsidRPr="00532C47">
        <w:rPr>
          <w:szCs w:val="22"/>
          <w:lang w:val="et-EE" w:bidi="th-TH"/>
        </w:rPr>
        <w:t>indakaterool/glükopürroonium/mometasoonfuroaat</w:t>
      </w:r>
      <w:r w:rsidRPr="00532C47">
        <w:rPr>
          <w:szCs w:val="22"/>
          <w:lang w:val="et-EE"/>
        </w:rPr>
        <w:t xml:space="preserve"> koostisse kuuluvate</w:t>
      </w:r>
      <w:r w:rsidRPr="00532C47">
        <w:rPr>
          <w:rFonts w:eastAsia="MS Mincho"/>
          <w:szCs w:val="22"/>
          <w:lang w:val="et-EE" w:eastAsia="ja-JP"/>
        </w:rPr>
        <w:t xml:space="preserve"> 68 ja 136</w:t>
      </w:r>
      <w:r w:rsidRPr="00532C47">
        <w:rPr>
          <w:iCs/>
          <w:noProof/>
          <w:szCs w:val="22"/>
          <w:lang w:val="et-EE"/>
        </w:rPr>
        <w:t xml:space="preserve"> µg </w:t>
      </w:r>
      <w:r w:rsidRPr="00532C47">
        <w:rPr>
          <w:szCs w:val="22"/>
          <w:lang w:val="et-EE"/>
        </w:rPr>
        <w:t>inhaleeritavate annuste manustamisel üks kord ööpäevas vahemikku 1,28….1,40</w:t>
      </w:r>
      <w:r w:rsidRPr="00532C47">
        <w:rPr>
          <w:rFonts w:eastAsia="MS Mincho"/>
          <w:szCs w:val="22"/>
          <w:lang w:val="et-EE" w:eastAsia="ja-JP"/>
        </w:rPr>
        <w:t>.</w:t>
      </w:r>
    </w:p>
    <w:p w14:paraId="0F8658AC" w14:textId="56E65C05" w:rsidR="00453E3E" w:rsidRPr="00532C47" w:rsidRDefault="00453E3E" w:rsidP="00251B78">
      <w:pPr>
        <w:numPr>
          <w:ilvl w:val="12"/>
          <w:numId w:val="0"/>
        </w:numPr>
        <w:tabs>
          <w:tab w:val="clear" w:pos="567"/>
        </w:tabs>
        <w:spacing w:line="240" w:lineRule="auto"/>
        <w:ind w:right="-2"/>
        <w:rPr>
          <w:szCs w:val="22"/>
          <w:lang w:val="et-EE"/>
        </w:rPr>
      </w:pPr>
    </w:p>
    <w:p w14:paraId="5E651EFB" w14:textId="49A750C1" w:rsidR="002F6B92" w:rsidRPr="00532C47" w:rsidRDefault="002F6B92" w:rsidP="00251B78">
      <w:pPr>
        <w:numPr>
          <w:ilvl w:val="12"/>
          <w:numId w:val="0"/>
        </w:numPr>
        <w:tabs>
          <w:tab w:val="clear" w:pos="567"/>
        </w:tabs>
        <w:spacing w:line="240" w:lineRule="auto"/>
        <w:ind w:right="-2"/>
        <w:rPr>
          <w:szCs w:val="22"/>
          <w:lang w:val="et-EE"/>
        </w:rPr>
      </w:pPr>
      <w:r w:rsidRPr="00532C47">
        <w:rPr>
          <w:szCs w:val="22"/>
          <w:lang w:val="et-EE"/>
        </w:rPr>
        <w:t>Pärast suukaudset manustamist oli mometasoonfuroaadi hinnanguline absoluutne suukaudne süsteemne biosaadavus väga väike (&lt;2%).</w:t>
      </w:r>
    </w:p>
    <w:p w14:paraId="3AFEEEAF" w14:textId="77777777" w:rsidR="00B84FD6" w:rsidRPr="00532C47" w:rsidRDefault="00B84FD6" w:rsidP="00251B78">
      <w:pPr>
        <w:numPr>
          <w:ilvl w:val="12"/>
          <w:numId w:val="0"/>
        </w:numPr>
        <w:tabs>
          <w:tab w:val="clear" w:pos="567"/>
        </w:tabs>
        <w:spacing w:line="240" w:lineRule="auto"/>
        <w:ind w:right="-2"/>
        <w:rPr>
          <w:szCs w:val="22"/>
          <w:lang w:val="et-EE"/>
        </w:rPr>
      </w:pPr>
    </w:p>
    <w:p w14:paraId="61177B53" w14:textId="73CF10E7" w:rsidR="00B84FD6" w:rsidRPr="00532C47" w:rsidRDefault="00453E3E" w:rsidP="00251B78">
      <w:pPr>
        <w:keepNext/>
        <w:numPr>
          <w:ilvl w:val="12"/>
          <w:numId w:val="0"/>
        </w:numPr>
        <w:tabs>
          <w:tab w:val="clear" w:pos="567"/>
        </w:tabs>
        <w:spacing w:line="240" w:lineRule="auto"/>
        <w:rPr>
          <w:szCs w:val="22"/>
          <w:lang w:val="et-EE"/>
        </w:rPr>
      </w:pPr>
      <w:r w:rsidRPr="00532C47">
        <w:rPr>
          <w:szCs w:val="22"/>
          <w:u w:val="single"/>
          <w:lang w:val="et-EE"/>
        </w:rPr>
        <w:t>Jaotumine</w:t>
      </w:r>
    </w:p>
    <w:p w14:paraId="5CE3117E" w14:textId="77777777" w:rsidR="00B84FD6" w:rsidRPr="00532C47" w:rsidRDefault="00B84FD6" w:rsidP="00251B78">
      <w:pPr>
        <w:keepNext/>
        <w:numPr>
          <w:ilvl w:val="12"/>
          <w:numId w:val="0"/>
        </w:numPr>
        <w:tabs>
          <w:tab w:val="clear" w:pos="567"/>
        </w:tabs>
        <w:spacing w:line="240" w:lineRule="auto"/>
        <w:rPr>
          <w:szCs w:val="22"/>
          <w:lang w:val="et-EE"/>
        </w:rPr>
      </w:pPr>
    </w:p>
    <w:p w14:paraId="0E22EFA9" w14:textId="338332EA" w:rsidR="00B84FD6" w:rsidRPr="00532C47" w:rsidRDefault="00914C40" w:rsidP="00251B78">
      <w:pPr>
        <w:keepNext/>
        <w:numPr>
          <w:ilvl w:val="12"/>
          <w:numId w:val="0"/>
        </w:numPr>
        <w:tabs>
          <w:tab w:val="clear" w:pos="567"/>
        </w:tabs>
        <w:spacing w:line="240" w:lineRule="auto"/>
        <w:rPr>
          <w:szCs w:val="22"/>
          <w:lang w:val="et-EE"/>
        </w:rPr>
      </w:pPr>
      <w:r w:rsidRPr="00532C47">
        <w:rPr>
          <w:i/>
          <w:szCs w:val="22"/>
          <w:u w:val="single"/>
          <w:lang w:val="et-EE"/>
        </w:rPr>
        <w:t>Inda</w:t>
      </w:r>
      <w:r w:rsidR="00453E3E" w:rsidRPr="00532C47">
        <w:rPr>
          <w:i/>
          <w:szCs w:val="22"/>
          <w:u w:val="single"/>
          <w:lang w:val="et-EE"/>
        </w:rPr>
        <w:t>ka</w:t>
      </w:r>
      <w:r w:rsidRPr="00532C47">
        <w:rPr>
          <w:i/>
          <w:szCs w:val="22"/>
          <w:u w:val="single"/>
          <w:lang w:val="et-EE"/>
        </w:rPr>
        <w:t>tero</w:t>
      </w:r>
      <w:r w:rsidR="00453E3E" w:rsidRPr="00532C47">
        <w:rPr>
          <w:i/>
          <w:szCs w:val="22"/>
          <w:u w:val="single"/>
          <w:lang w:val="et-EE"/>
        </w:rPr>
        <w:t>o</w:t>
      </w:r>
      <w:r w:rsidRPr="00532C47">
        <w:rPr>
          <w:i/>
          <w:szCs w:val="22"/>
          <w:u w:val="single"/>
          <w:lang w:val="et-EE"/>
        </w:rPr>
        <w:t>l</w:t>
      </w:r>
      <w:bookmarkStart w:id="17" w:name="_4935512Indacaterol_"/>
      <w:bookmarkEnd w:id="17"/>
    </w:p>
    <w:p w14:paraId="528317FF" w14:textId="6CDF5EE4" w:rsidR="002F6B92" w:rsidRPr="00532C47" w:rsidRDefault="002F6B92" w:rsidP="00251B78">
      <w:pPr>
        <w:tabs>
          <w:tab w:val="clear" w:pos="567"/>
        </w:tabs>
        <w:spacing w:line="240" w:lineRule="auto"/>
        <w:rPr>
          <w:szCs w:val="22"/>
          <w:lang w:val="et-EE"/>
        </w:rPr>
      </w:pPr>
      <w:r w:rsidRPr="00532C47">
        <w:rPr>
          <w:szCs w:val="22"/>
          <w:lang w:val="et-EE"/>
        </w:rPr>
        <w:t xml:space="preserve">Pärast intravenoosset infusiooni oli indakaterooli jaotusruumala </w:t>
      </w:r>
      <w:r w:rsidR="00675D95" w:rsidRPr="00532C47">
        <w:rPr>
          <w:szCs w:val="22"/>
          <w:lang w:val="et-EE"/>
        </w:rPr>
        <w:t>(V</w:t>
      </w:r>
      <w:r w:rsidR="00675D95" w:rsidRPr="00532C47">
        <w:rPr>
          <w:szCs w:val="22"/>
          <w:vertAlign w:val="subscript"/>
          <w:lang w:val="et-EE"/>
        </w:rPr>
        <w:t>z</w:t>
      </w:r>
      <w:r w:rsidR="00675D95" w:rsidRPr="00532C47">
        <w:rPr>
          <w:szCs w:val="22"/>
          <w:lang w:val="et-EE"/>
        </w:rPr>
        <w:t>) 2361…</w:t>
      </w:r>
      <w:r w:rsidRPr="00532C47">
        <w:rPr>
          <w:szCs w:val="22"/>
          <w:lang w:val="et-EE"/>
        </w:rPr>
        <w:t xml:space="preserve">2557 liitrit, mis näitab ulatuslikku jaotumist. </w:t>
      </w:r>
      <w:r w:rsidRPr="00532C47">
        <w:rPr>
          <w:i/>
          <w:szCs w:val="22"/>
          <w:lang w:val="et-EE"/>
        </w:rPr>
        <w:t>In vitro</w:t>
      </w:r>
      <w:r w:rsidRPr="00532C47">
        <w:rPr>
          <w:szCs w:val="22"/>
          <w:lang w:val="et-EE"/>
        </w:rPr>
        <w:t xml:space="preserve"> seonduvus inimese seerumi- ja plasmavalkudega oli </w:t>
      </w:r>
      <w:r w:rsidR="00675D95" w:rsidRPr="00532C47">
        <w:rPr>
          <w:szCs w:val="22"/>
          <w:lang w:val="et-EE"/>
        </w:rPr>
        <w:t>vastavalt 94,1…95,</w:t>
      </w:r>
      <w:r w:rsidR="00D577F4" w:rsidRPr="00532C47">
        <w:rPr>
          <w:szCs w:val="22"/>
          <w:lang w:val="et-EE"/>
        </w:rPr>
        <w:t>3</w:t>
      </w:r>
      <w:r w:rsidR="00675D95" w:rsidRPr="00532C47">
        <w:rPr>
          <w:szCs w:val="22"/>
          <w:lang w:val="et-EE"/>
        </w:rPr>
        <w:t>% ja 95,1…96,2%.</w:t>
      </w:r>
    </w:p>
    <w:p w14:paraId="50F6FADD" w14:textId="77777777" w:rsidR="00B84FD6" w:rsidRPr="00532C47" w:rsidRDefault="00B84FD6" w:rsidP="00251B78">
      <w:pPr>
        <w:numPr>
          <w:ilvl w:val="12"/>
          <w:numId w:val="0"/>
        </w:numPr>
        <w:tabs>
          <w:tab w:val="clear" w:pos="567"/>
        </w:tabs>
        <w:spacing w:line="240" w:lineRule="auto"/>
        <w:ind w:right="-2"/>
        <w:rPr>
          <w:szCs w:val="22"/>
          <w:lang w:val="et-EE"/>
        </w:rPr>
      </w:pPr>
    </w:p>
    <w:p w14:paraId="35EBA85E" w14:textId="77777777" w:rsidR="002F6B92" w:rsidRPr="00532C47" w:rsidRDefault="002F6B92" w:rsidP="00251B78">
      <w:pPr>
        <w:keepNext/>
        <w:numPr>
          <w:ilvl w:val="12"/>
          <w:numId w:val="0"/>
        </w:numPr>
        <w:tabs>
          <w:tab w:val="clear" w:pos="567"/>
        </w:tabs>
        <w:spacing w:line="240" w:lineRule="auto"/>
        <w:rPr>
          <w:szCs w:val="22"/>
          <w:lang w:val="et-EE"/>
        </w:rPr>
      </w:pPr>
      <w:r w:rsidRPr="00532C47">
        <w:rPr>
          <w:i/>
          <w:szCs w:val="22"/>
          <w:u w:val="single"/>
          <w:lang w:val="et-EE"/>
        </w:rPr>
        <w:t>Glükopürroonium</w:t>
      </w:r>
    </w:p>
    <w:p w14:paraId="67A3F5AF" w14:textId="05220491" w:rsidR="00D577F4" w:rsidRPr="00532C47" w:rsidRDefault="00D577F4" w:rsidP="00251B78">
      <w:pPr>
        <w:numPr>
          <w:ilvl w:val="12"/>
          <w:numId w:val="0"/>
        </w:numPr>
        <w:tabs>
          <w:tab w:val="clear" w:pos="567"/>
        </w:tabs>
        <w:spacing w:line="240" w:lineRule="auto"/>
        <w:ind w:right="-2"/>
        <w:rPr>
          <w:rFonts w:eastAsia="MS Mincho"/>
          <w:szCs w:val="22"/>
          <w:lang w:val="et-EE" w:eastAsia="ja-JP"/>
        </w:rPr>
      </w:pPr>
      <w:r w:rsidRPr="00532C47">
        <w:rPr>
          <w:szCs w:val="22"/>
          <w:lang w:val="et-EE"/>
        </w:rPr>
        <w:t>Pärast intravenoosset manustamist oli glükopürrooniumi tasakaaluseisundi jaotusruumala (V</w:t>
      </w:r>
      <w:r w:rsidRPr="00532C47">
        <w:rPr>
          <w:szCs w:val="22"/>
          <w:vertAlign w:val="subscript"/>
          <w:lang w:val="et-EE"/>
        </w:rPr>
        <w:t>ss</w:t>
      </w:r>
      <w:r w:rsidRPr="00532C47">
        <w:rPr>
          <w:szCs w:val="22"/>
          <w:lang w:val="et-EE"/>
        </w:rPr>
        <w:t>) 83 liitrit ning jaotusruumala terminaalfaasis (V</w:t>
      </w:r>
      <w:r w:rsidRPr="00532C47">
        <w:rPr>
          <w:szCs w:val="22"/>
          <w:vertAlign w:val="subscript"/>
          <w:lang w:val="et-EE"/>
        </w:rPr>
        <w:t>z</w:t>
      </w:r>
      <w:r w:rsidRPr="00532C47">
        <w:rPr>
          <w:szCs w:val="22"/>
          <w:lang w:val="et-EE"/>
        </w:rPr>
        <w:t xml:space="preserve">) oli 376 liitrit. Näiline jaotusruumala terminaalfaasis pärast inhalatsiooni </w:t>
      </w:r>
      <w:r w:rsidR="00820BDF" w:rsidRPr="00532C47">
        <w:rPr>
          <w:szCs w:val="22"/>
          <w:lang w:val="et-EE"/>
        </w:rPr>
        <w:t>(V</w:t>
      </w:r>
      <w:r w:rsidR="00820BDF" w:rsidRPr="00532C47">
        <w:rPr>
          <w:szCs w:val="22"/>
          <w:vertAlign w:val="subscript"/>
          <w:lang w:val="et-EE"/>
        </w:rPr>
        <w:t>z/F</w:t>
      </w:r>
      <w:r w:rsidR="00820BDF" w:rsidRPr="00532C47">
        <w:rPr>
          <w:szCs w:val="22"/>
          <w:lang w:val="et-EE"/>
        </w:rPr>
        <w:t xml:space="preserve">) </w:t>
      </w:r>
      <w:r w:rsidRPr="00532C47">
        <w:rPr>
          <w:szCs w:val="22"/>
          <w:lang w:val="et-EE"/>
        </w:rPr>
        <w:t xml:space="preserve">oli 7310 liitrit, mis näitab palju aeglasemat eritumist pärast inhalatsiooni. Glükopürrooniumi </w:t>
      </w:r>
      <w:r w:rsidRPr="00532C47">
        <w:rPr>
          <w:i/>
          <w:szCs w:val="22"/>
          <w:lang w:val="et-EE"/>
        </w:rPr>
        <w:t>in vitro</w:t>
      </w:r>
      <w:r w:rsidRPr="00532C47">
        <w:rPr>
          <w:szCs w:val="22"/>
          <w:lang w:val="et-EE"/>
        </w:rPr>
        <w:t xml:space="preserve"> seonduvus inimese plasmavalkudega oli 38...41% kontsentratsioonivahemikus 1...10 n</w:t>
      </w:r>
      <w:r w:rsidR="00820BDF" w:rsidRPr="00532C47">
        <w:rPr>
          <w:szCs w:val="22"/>
          <w:lang w:val="et-EE"/>
        </w:rPr>
        <w:t>g</w:t>
      </w:r>
      <w:r w:rsidRPr="00532C47">
        <w:rPr>
          <w:szCs w:val="22"/>
          <w:lang w:val="et-EE"/>
        </w:rPr>
        <w:t>/ml.</w:t>
      </w:r>
      <w:r w:rsidR="00820BDF" w:rsidRPr="00532C47">
        <w:rPr>
          <w:szCs w:val="22"/>
          <w:lang w:val="et-EE"/>
        </w:rPr>
        <w:t xml:space="preserve"> Need kontsentratsioonid olid vähemalt 6 korda suuremad tasakaaluseisundi keskmistest maksimaalsetest plasmakontsentratsioonidest, mis saavutati 44 µg manustamisel üks kord ööpäevas.</w:t>
      </w:r>
    </w:p>
    <w:p w14:paraId="12099574" w14:textId="77777777" w:rsidR="00B84FD6" w:rsidRPr="00532C47" w:rsidRDefault="00B84FD6" w:rsidP="00251B78">
      <w:pPr>
        <w:numPr>
          <w:ilvl w:val="12"/>
          <w:numId w:val="0"/>
        </w:numPr>
        <w:tabs>
          <w:tab w:val="clear" w:pos="567"/>
        </w:tabs>
        <w:spacing w:line="240" w:lineRule="auto"/>
        <w:ind w:right="-2"/>
        <w:rPr>
          <w:szCs w:val="22"/>
          <w:lang w:val="et-EE"/>
        </w:rPr>
      </w:pPr>
    </w:p>
    <w:p w14:paraId="00188B96" w14:textId="77777777" w:rsidR="002F6B92" w:rsidRPr="00532C47" w:rsidRDefault="002F6B92" w:rsidP="00251B78">
      <w:pPr>
        <w:keepNext/>
        <w:numPr>
          <w:ilvl w:val="12"/>
          <w:numId w:val="0"/>
        </w:numPr>
        <w:tabs>
          <w:tab w:val="clear" w:pos="567"/>
        </w:tabs>
        <w:spacing w:line="240" w:lineRule="auto"/>
        <w:rPr>
          <w:szCs w:val="22"/>
          <w:lang w:val="et-EE"/>
        </w:rPr>
      </w:pPr>
      <w:r w:rsidRPr="00532C47">
        <w:rPr>
          <w:i/>
          <w:szCs w:val="22"/>
          <w:u w:val="single"/>
          <w:lang w:val="et-EE"/>
        </w:rPr>
        <w:t>Mometasoonfuroaat</w:t>
      </w:r>
    </w:p>
    <w:p w14:paraId="69B9253A" w14:textId="57A52C0D" w:rsidR="00820BDF" w:rsidRPr="00532C47" w:rsidRDefault="00820BDF" w:rsidP="00251B78">
      <w:pPr>
        <w:numPr>
          <w:ilvl w:val="12"/>
          <w:numId w:val="0"/>
        </w:numPr>
        <w:tabs>
          <w:tab w:val="clear" w:pos="567"/>
        </w:tabs>
        <w:spacing w:line="240" w:lineRule="auto"/>
        <w:ind w:right="-2"/>
        <w:rPr>
          <w:szCs w:val="22"/>
          <w:lang w:val="et-EE"/>
        </w:rPr>
      </w:pPr>
      <w:r w:rsidRPr="00532C47">
        <w:rPr>
          <w:szCs w:val="22"/>
          <w:lang w:val="et-EE"/>
        </w:rPr>
        <w:t>Pärast manustamist intravenoosse boolusena on</w:t>
      </w:r>
      <w:r w:rsidR="00914C40" w:rsidRPr="00532C47">
        <w:rPr>
          <w:szCs w:val="22"/>
          <w:lang w:val="et-EE"/>
        </w:rPr>
        <w:t xml:space="preserve"> V</w:t>
      </w:r>
      <w:r w:rsidR="00914C40" w:rsidRPr="00532C47">
        <w:rPr>
          <w:szCs w:val="22"/>
          <w:vertAlign w:val="subscript"/>
          <w:lang w:val="et-EE"/>
        </w:rPr>
        <w:t>d</w:t>
      </w:r>
      <w:r w:rsidR="00914C40" w:rsidRPr="00532C47">
        <w:rPr>
          <w:szCs w:val="22"/>
          <w:lang w:val="et-EE"/>
        </w:rPr>
        <w:t xml:space="preserve"> 332 </w:t>
      </w:r>
      <w:r w:rsidR="00C20FF5" w:rsidRPr="00532C47">
        <w:rPr>
          <w:szCs w:val="22"/>
          <w:lang w:val="et-EE"/>
        </w:rPr>
        <w:t>liitrit</w:t>
      </w:r>
      <w:r w:rsidR="00914C40" w:rsidRPr="00532C47">
        <w:rPr>
          <w:szCs w:val="22"/>
          <w:lang w:val="et-EE"/>
        </w:rPr>
        <w:t xml:space="preserve">. </w:t>
      </w:r>
      <w:r w:rsidRPr="00532C47">
        <w:rPr>
          <w:szCs w:val="22"/>
          <w:lang w:val="et-EE"/>
        </w:rPr>
        <w:t xml:space="preserve">Mometasoonfuroaadi </w:t>
      </w:r>
      <w:r w:rsidRPr="00532C47">
        <w:rPr>
          <w:i/>
          <w:szCs w:val="22"/>
          <w:lang w:val="et-EE"/>
        </w:rPr>
        <w:t>in vitro</w:t>
      </w:r>
      <w:r w:rsidRPr="00532C47">
        <w:rPr>
          <w:szCs w:val="22"/>
          <w:lang w:val="et-EE"/>
        </w:rPr>
        <w:t xml:space="preserve"> seonduvus valkudega on suur, 98…99% kontsentratsioonivahemikus 5...500 ng/ml.</w:t>
      </w:r>
    </w:p>
    <w:p w14:paraId="625B2B10" w14:textId="77777777" w:rsidR="00B84FD6" w:rsidRPr="00532C47" w:rsidRDefault="00B84FD6" w:rsidP="00251B78">
      <w:pPr>
        <w:numPr>
          <w:ilvl w:val="12"/>
          <w:numId w:val="0"/>
        </w:numPr>
        <w:tabs>
          <w:tab w:val="clear" w:pos="567"/>
        </w:tabs>
        <w:spacing w:line="240" w:lineRule="auto"/>
        <w:ind w:right="-2"/>
        <w:rPr>
          <w:szCs w:val="22"/>
          <w:lang w:val="et-EE"/>
        </w:rPr>
      </w:pPr>
    </w:p>
    <w:p w14:paraId="5E8FF62D" w14:textId="116D8FF5" w:rsidR="00B84FD6" w:rsidRPr="00532C47" w:rsidRDefault="00914C40" w:rsidP="00251B78">
      <w:pPr>
        <w:keepNext/>
        <w:numPr>
          <w:ilvl w:val="12"/>
          <w:numId w:val="0"/>
        </w:numPr>
        <w:tabs>
          <w:tab w:val="clear" w:pos="567"/>
        </w:tabs>
        <w:spacing w:line="240" w:lineRule="auto"/>
        <w:ind w:right="-2"/>
        <w:rPr>
          <w:szCs w:val="22"/>
          <w:lang w:val="et-EE"/>
        </w:rPr>
      </w:pPr>
      <w:r w:rsidRPr="00532C47">
        <w:rPr>
          <w:szCs w:val="22"/>
          <w:u w:val="single"/>
          <w:lang w:val="et-EE"/>
        </w:rPr>
        <w:t>Biotransformat</w:t>
      </w:r>
      <w:r w:rsidR="002F6B92" w:rsidRPr="00532C47">
        <w:rPr>
          <w:szCs w:val="22"/>
          <w:u w:val="single"/>
          <w:lang w:val="et-EE"/>
        </w:rPr>
        <w:t>sioon</w:t>
      </w:r>
    </w:p>
    <w:p w14:paraId="53E415BB" w14:textId="77777777" w:rsidR="00B84FD6" w:rsidRPr="00532C47" w:rsidRDefault="00B84FD6" w:rsidP="00251B78">
      <w:pPr>
        <w:pStyle w:val="Text"/>
        <w:keepNext/>
        <w:spacing w:before="0"/>
        <w:jc w:val="left"/>
        <w:rPr>
          <w:bCs/>
          <w:iCs/>
          <w:sz w:val="22"/>
          <w:szCs w:val="22"/>
          <w:lang w:val="et-EE"/>
        </w:rPr>
      </w:pPr>
    </w:p>
    <w:p w14:paraId="70228AA9" w14:textId="3C000D10" w:rsidR="00B84FD6" w:rsidRPr="00532C47" w:rsidRDefault="00914C40" w:rsidP="00251B78">
      <w:pPr>
        <w:pStyle w:val="Text"/>
        <w:keepNext/>
        <w:spacing w:before="0"/>
        <w:jc w:val="left"/>
        <w:rPr>
          <w:sz w:val="22"/>
          <w:szCs w:val="22"/>
          <w:lang w:val="et-EE"/>
        </w:rPr>
      </w:pPr>
      <w:r w:rsidRPr="00532C47">
        <w:rPr>
          <w:bCs/>
          <w:i/>
          <w:iCs/>
          <w:sz w:val="22"/>
          <w:szCs w:val="22"/>
          <w:u w:val="single"/>
          <w:lang w:val="et-EE"/>
        </w:rPr>
        <w:t>Inda</w:t>
      </w:r>
      <w:r w:rsidR="002F6B92" w:rsidRPr="00532C47">
        <w:rPr>
          <w:bCs/>
          <w:i/>
          <w:iCs/>
          <w:sz w:val="22"/>
          <w:szCs w:val="22"/>
          <w:u w:val="single"/>
          <w:lang w:val="et-EE"/>
        </w:rPr>
        <w:t>k</w:t>
      </w:r>
      <w:r w:rsidRPr="00532C47">
        <w:rPr>
          <w:bCs/>
          <w:i/>
          <w:iCs/>
          <w:sz w:val="22"/>
          <w:szCs w:val="22"/>
          <w:u w:val="single"/>
          <w:lang w:val="et-EE"/>
        </w:rPr>
        <w:t>ater</w:t>
      </w:r>
      <w:r w:rsidR="002F6B92" w:rsidRPr="00532C47">
        <w:rPr>
          <w:bCs/>
          <w:i/>
          <w:iCs/>
          <w:sz w:val="22"/>
          <w:szCs w:val="22"/>
          <w:u w:val="single"/>
          <w:lang w:val="et-EE"/>
        </w:rPr>
        <w:t>o</w:t>
      </w:r>
      <w:r w:rsidRPr="00532C47">
        <w:rPr>
          <w:bCs/>
          <w:i/>
          <w:iCs/>
          <w:sz w:val="22"/>
          <w:szCs w:val="22"/>
          <w:u w:val="single"/>
          <w:lang w:val="et-EE"/>
        </w:rPr>
        <w:t>ol</w:t>
      </w:r>
      <w:bookmarkStart w:id="18" w:name="_5236381Indacaterol_"/>
      <w:bookmarkEnd w:id="18"/>
    </w:p>
    <w:p w14:paraId="0EC8E08B" w14:textId="2ECBB908" w:rsidR="00820BDF" w:rsidRPr="00532C47" w:rsidRDefault="00820BDF" w:rsidP="00251B78">
      <w:pPr>
        <w:tabs>
          <w:tab w:val="clear" w:pos="567"/>
        </w:tabs>
        <w:spacing w:line="240" w:lineRule="auto"/>
        <w:rPr>
          <w:szCs w:val="22"/>
          <w:lang w:val="et-EE"/>
        </w:rPr>
      </w:pPr>
      <w:r w:rsidRPr="00532C47">
        <w:rPr>
          <w:szCs w:val="22"/>
          <w:lang w:val="et-EE"/>
        </w:rPr>
        <w:t>Radioaktiivselt märgistatud indakaterooli suukaudse manustamise järgselt inimeste ADME (</w:t>
      </w:r>
      <w:r w:rsidRPr="00532C47">
        <w:rPr>
          <w:i/>
          <w:szCs w:val="22"/>
          <w:lang w:val="et-EE"/>
        </w:rPr>
        <w:t>absorption, distribution, metabolism, excretion</w:t>
      </w:r>
      <w:r w:rsidRPr="00532C47">
        <w:rPr>
          <w:szCs w:val="22"/>
          <w:lang w:val="et-EE"/>
        </w:rPr>
        <w:t xml:space="preserve"> – imendumise, jaotumise, metabolismi, eritumise) uuringus oli muutumatul kujul indakaterool põhiline seerumis leiduv komponent, moodustades umbes ühe kolmandiku kogu ravimiga seotud AUC</w:t>
      </w:r>
      <w:r w:rsidRPr="00532C47">
        <w:rPr>
          <w:szCs w:val="22"/>
          <w:lang w:val="et-EE"/>
        </w:rPr>
        <w:noBreakHyphen/>
        <w:t>st 24 tunni jooksul. Hüdroksüülitud derivaat oli põhiline seerumis leiduv metaboliit. Indakaterooli fenool</w:t>
      </w:r>
      <w:r w:rsidRPr="00532C47">
        <w:rPr>
          <w:szCs w:val="22"/>
          <w:lang w:val="et-EE"/>
        </w:rPr>
        <w:noBreakHyphen/>
        <w:t>O</w:t>
      </w:r>
      <w:r w:rsidRPr="00532C47">
        <w:rPr>
          <w:szCs w:val="22"/>
          <w:lang w:val="et-EE"/>
        </w:rPr>
        <w:noBreakHyphen/>
        <w:t>glükuroniid ja hüdroksüülitud indakaterool olid teised peamised metaboliidid. Metaboliitidena tehti kindlaks ka hüdroksüülitud derivaadi diastereomeer, indakaterooli N</w:t>
      </w:r>
      <w:r w:rsidRPr="00532C47">
        <w:rPr>
          <w:szCs w:val="22"/>
          <w:lang w:val="et-EE"/>
        </w:rPr>
        <w:noBreakHyphen/>
        <w:t>glükuroniid ning C</w:t>
      </w:r>
      <w:r w:rsidRPr="00532C47">
        <w:rPr>
          <w:szCs w:val="22"/>
          <w:lang w:val="et-EE"/>
        </w:rPr>
        <w:noBreakHyphen/>
        <w:t xml:space="preserve"> ja N</w:t>
      </w:r>
      <w:r w:rsidRPr="00532C47">
        <w:rPr>
          <w:szCs w:val="22"/>
          <w:lang w:val="et-EE"/>
        </w:rPr>
        <w:noBreakHyphen/>
        <w:t>dealküülitud metaboliidid.</w:t>
      </w:r>
    </w:p>
    <w:p w14:paraId="4B5AED11" w14:textId="77777777" w:rsidR="00820BDF" w:rsidRPr="00532C47" w:rsidRDefault="00820BDF" w:rsidP="00251B78">
      <w:pPr>
        <w:tabs>
          <w:tab w:val="clear" w:pos="567"/>
        </w:tabs>
        <w:spacing w:line="240" w:lineRule="auto"/>
        <w:rPr>
          <w:szCs w:val="22"/>
          <w:lang w:val="et-EE"/>
        </w:rPr>
      </w:pPr>
    </w:p>
    <w:p w14:paraId="12AE9954" w14:textId="2948EF7D" w:rsidR="00820BDF" w:rsidRPr="00532C47" w:rsidRDefault="00DD75FB" w:rsidP="00251B78">
      <w:pPr>
        <w:tabs>
          <w:tab w:val="clear" w:pos="567"/>
        </w:tabs>
        <w:spacing w:line="240" w:lineRule="auto"/>
        <w:rPr>
          <w:color w:val="000000"/>
          <w:szCs w:val="22"/>
          <w:lang w:val="et-EE"/>
        </w:rPr>
      </w:pPr>
      <w:r w:rsidRPr="00532C47">
        <w:rPr>
          <w:i/>
          <w:iCs/>
          <w:szCs w:val="22"/>
          <w:lang w:val="et-EE"/>
        </w:rPr>
        <w:t>In vitro</w:t>
      </w:r>
      <w:r w:rsidRPr="00532C47">
        <w:rPr>
          <w:iCs/>
          <w:szCs w:val="22"/>
          <w:lang w:val="et-EE"/>
        </w:rPr>
        <w:t xml:space="preserve"> </w:t>
      </w:r>
      <w:r w:rsidRPr="00532C47">
        <w:rPr>
          <w:szCs w:val="22"/>
          <w:lang w:val="et-EE"/>
        </w:rPr>
        <w:t>uuringud näitasid, et UGT1A1 oli ainus UGT isovorm, mis osales indakaterooli metabolismis fenool</w:t>
      </w:r>
      <w:r w:rsidRPr="00532C47">
        <w:rPr>
          <w:szCs w:val="22"/>
          <w:lang w:val="et-EE"/>
        </w:rPr>
        <w:noBreakHyphen/>
        <w:t>O</w:t>
      </w:r>
      <w:r w:rsidRPr="00532C47">
        <w:rPr>
          <w:szCs w:val="22"/>
          <w:lang w:val="et-EE"/>
        </w:rPr>
        <w:noBreakHyphen/>
        <w:t xml:space="preserve">glükuroniidiks. </w:t>
      </w:r>
      <w:r w:rsidR="00820BDF" w:rsidRPr="00532C47">
        <w:rPr>
          <w:color w:val="000000"/>
          <w:szCs w:val="22"/>
          <w:lang w:val="et-EE"/>
        </w:rPr>
        <w:t>Oksüdatiivsed metaboliidid leiti inkubeerimisel rekombinantse CYP1A1, CYP2D6 ja CYP3A4</w:t>
      </w:r>
      <w:r w:rsidRPr="00532C47">
        <w:rPr>
          <w:color w:val="000000"/>
          <w:szCs w:val="22"/>
          <w:lang w:val="et-EE"/>
        </w:rPr>
        <w:noBreakHyphen/>
      </w:r>
      <w:r w:rsidR="00820BDF" w:rsidRPr="00532C47">
        <w:rPr>
          <w:color w:val="000000"/>
          <w:szCs w:val="22"/>
          <w:lang w:val="et-EE"/>
        </w:rPr>
        <w:t xml:space="preserve">ga. CYP3A4 loetakse põhiliseks isoensüümiks, mis vastutab indakaterooli hüdroksüülimise eest. </w:t>
      </w:r>
      <w:r w:rsidR="00820BDF" w:rsidRPr="00532C47">
        <w:rPr>
          <w:i/>
          <w:color w:val="000000"/>
          <w:szCs w:val="22"/>
          <w:lang w:val="et-EE"/>
        </w:rPr>
        <w:t>In vitro</w:t>
      </w:r>
      <w:r w:rsidR="00820BDF" w:rsidRPr="00532C47">
        <w:rPr>
          <w:color w:val="000000"/>
          <w:szCs w:val="22"/>
          <w:lang w:val="et-EE"/>
        </w:rPr>
        <w:t xml:space="preserve"> uuringud näitasid ka seda, et indakaterool on väljavoolupumba P</w:t>
      </w:r>
      <w:r w:rsidRPr="00532C47">
        <w:rPr>
          <w:color w:val="000000"/>
          <w:szCs w:val="22"/>
          <w:lang w:val="et-EE"/>
        </w:rPr>
        <w:noBreakHyphen/>
      </w:r>
      <w:r w:rsidR="00820BDF" w:rsidRPr="00532C47">
        <w:rPr>
          <w:color w:val="000000"/>
          <w:szCs w:val="22"/>
          <w:lang w:val="et-EE"/>
        </w:rPr>
        <w:t>gp madala afiinsusega substraat.</w:t>
      </w:r>
    </w:p>
    <w:p w14:paraId="6E18671F" w14:textId="77777777" w:rsidR="00DD75FB" w:rsidRPr="00532C47" w:rsidRDefault="00DD75FB" w:rsidP="00251B78">
      <w:pPr>
        <w:tabs>
          <w:tab w:val="clear" w:pos="567"/>
        </w:tabs>
        <w:spacing w:line="240" w:lineRule="auto"/>
        <w:rPr>
          <w:iCs/>
          <w:noProof/>
          <w:szCs w:val="22"/>
          <w:lang w:val="et-EE"/>
        </w:rPr>
      </w:pPr>
    </w:p>
    <w:p w14:paraId="1FF08759" w14:textId="34310179" w:rsidR="00DD75FB" w:rsidRPr="00532C47" w:rsidRDefault="00DD75FB" w:rsidP="00251B78">
      <w:pPr>
        <w:tabs>
          <w:tab w:val="clear" w:pos="567"/>
        </w:tabs>
        <w:spacing w:line="240" w:lineRule="auto"/>
        <w:rPr>
          <w:iCs/>
          <w:color w:val="000000"/>
          <w:szCs w:val="22"/>
          <w:lang w:val="et-EE"/>
        </w:rPr>
      </w:pPr>
      <w:r w:rsidRPr="00532C47">
        <w:rPr>
          <w:i/>
          <w:iCs/>
          <w:color w:val="000000"/>
          <w:szCs w:val="22"/>
          <w:lang w:val="et-EE"/>
        </w:rPr>
        <w:t>In vitro</w:t>
      </w:r>
      <w:r w:rsidRPr="00532C47">
        <w:rPr>
          <w:iCs/>
          <w:color w:val="000000"/>
          <w:szCs w:val="22"/>
          <w:lang w:val="et-EE"/>
        </w:rPr>
        <w:t xml:space="preserve"> on UGT1A1 isovorm peamine indakaterooli metaboolse kliirensi vahendaja. Samas näitas kliiniline uuring, kus osalesid erineva UGT1A1 genotüübiga populatsioonid, et indakaterooli süsteemne ekspositsioon ei ole oluliselt mõjutatud UGT1A1 genotüübist.</w:t>
      </w:r>
    </w:p>
    <w:p w14:paraId="5DF18EE9" w14:textId="77777777" w:rsidR="00B84FD6" w:rsidRPr="00532C47" w:rsidRDefault="00B84FD6" w:rsidP="00251B78">
      <w:pPr>
        <w:pStyle w:val="Text"/>
        <w:spacing w:before="0"/>
        <w:jc w:val="left"/>
        <w:rPr>
          <w:sz w:val="22"/>
          <w:szCs w:val="22"/>
          <w:lang w:val="et-EE"/>
        </w:rPr>
      </w:pPr>
    </w:p>
    <w:p w14:paraId="2CA6F152" w14:textId="77777777" w:rsidR="002F6B92" w:rsidRPr="00532C47" w:rsidRDefault="002F6B92" w:rsidP="00251B78">
      <w:pPr>
        <w:keepNext/>
        <w:numPr>
          <w:ilvl w:val="12"/>
          <w:numId w:val="0"/>
        </w:numPr>
        <w:tabs>
          <w:tab w:val="clear" w:pos="567"/>
        </w:tabs>
        <w:spacing w:line="240" w:lineRule="auto"/>
        <w:rPr>
          <w:szCs w:val="22"/>
          <w:lang w:val="et-EE"/>
        </w:rPr>
      </w:pPr>
      <w:r w:rsidRPr="00532C47">
        <w:rPr>
          <w:i/>
          <w:szCs w:val="22"/>
          <w:u w:val="single"/>
          <w:lang w:val="et-EE"/>
        </w:rPr>
        <w:t>Glükopürroonium</w:t>
      </w:r>
    </w:p>
    <w:p w14:paraId="71D401BD" w14:textId="19B8CFB6" w:rsidR="0037573D" w:rsidRPr="00532C47" w:rsidRDefault="0037573D" w:rsidP="00251B78">
      <w:pPr>
        <w:pStyle w:val="Text"/>
        <w:spacing w:before="0"/>
        <w:jc w:val="left"/>
        <w:rPr>
          <w:sz w:val="22"/>
          <w:szCs w:val="22"/>
          <w:lang w:val="et-EE"/>
        </w:rPr>
      </w:pPr>
      <w:r w:rsidRPr="00532C47">
        <w:rPr>
          <w:i/>
          <w:sz w:val="22"/>
          <w:szCs w:val="22"/>
          <w:lang w:val="et-EE"/>
        </w:rPr>
        <w:t>In vitro</w:t>
      </w:r>
      <w:r w:rsidRPr="00532C47">
        <w:rPr>
          <w:sz w:val="22"/>
          <w:szCs w:val="22"/>
          <w:lang w:val="et-EE"/>
        </w:rPr>
        <w:t xml:space="preserve"> metabolismi uuringud näitasid, et glükopürrooniumbromiidi metaboolsed rajad on loomadel ja inimestel ühesugused. Inimesele spetsiifilisi metaboliite ei leitud. Hüdroksüülimise tulemusena moodustusid mitmesugused mono</w:t>
      </w:r>
      <w:r w:rsidRPr="00532C47">
        <w:rPr>
          <w:sz w:val="22"/>
          <w:szCs w:val="22"/>
          <w:lang w:val="et-EE"/>
        </w:rPr>
        <w:noBreakHyphen/>
        <w:t xml:space="preserve"> ja bis</w:t>
      </w:r>
      <w:r w:rsidRPr="00532C47">
        <w:rPr>
          <w:sz w:val="22"/>
          <w:szCs w:val="22"/>
          <w:lang w:val="et-EE"/>
        </w:rPr>
        <w:noBreakHyphen/>
        <w:t>hüdroksüülitud metaboliidid ning otsese hüdrolüüsi tulemusena moodustus karboksüülhappe derivaat (M9).</w:t>
      </w:r>
    </w:p>
    <w:p w14:paraId="3C219EF8" w14:textId="77777777" w:rsidR="0037573D" w:rsidRPr="00532C47" w:rsidRDefault="0037573D" w:rsidP="00251B78">
      <w:pPr>
        <w:pStyle w:val="Text"/>
        <w:spacing w:before="0"/>
        <w:jc w:val="left"/>
        <w:rPr>
          <w:sz w:val="22"/>
          <w:szCs w:val="22"/>
          <w:lang w:val="et-EE"/>
        </w:rPr>
      </w:pPr>
    </w:p>
    <w:p w14:paraId="4F40F0E1" w14:textId="1801647F" w:rsidR="0037573D" w:rsidRPr="00532C47" w:rsidRDefault="00636A1D" w:rsidP="00251B78">
      <w:pPr>
        <w:pStyle w:val="Text"/>
        <w:spacing w:before="0"/>
        <w:jc w:val="left"/>
        <w:rPr>
          <w:sz w:val="22"/>
          <w:szCs w:val="22"/>
          <w:lang w:val="et-EE"/>
        </w:rPr>
      </w:pPr>
      <w:r w:rsidRPr="00532C47">
        <w:rPr>
          <w:i/>
          <w:iCs/>
          <w:sz w:val="22"/>
          <w:szCs w:val="22"/>
          <w:lang w:val="et-EE"/>
        </w:rPr>
        <w:t>In vitro</w:t>
      </w:r>
      <w:r w:rsidRPr="00532C47">
        <w:rPr>
          <w:iCs/>
          <w:sz w:val="22"/>
          <w:szCs w:val="22"/>
          <w:lang w:val="et-EE"/>
        </w:rPr>
        <w:t xml:space="preserve"> </w:t>
      </w:r>
      <w:r w:rsidRPr="00532C47">
        <w:rPr>
          <w:sz w:val="22"/>
          <w:szCs w:val="22"/>
          <w:lang w:val="et-EE"/>
        </w:rPr>
        <w:t>uuringud näitasid, et glükopürrooniumi oksüdatiivses biotransformatsioonis osalevad mitmed CYP isoensüümid. M9 hüdrolüüsi katalüüsivad tõenäoliselt koliinesteraasi perekonna liikmed.</w:t>
      </w:r>
    </w:p>
    <w:p w14:paraId="087915E9" w14:textId="284A40D8" w:rsidR="00636A1D" w:rsidRPr="00532C47" w:rsidRDefault="00636A1D" w:rsidP="00251B78">
      <w:pPr>
        <w:pStyle w:val="Text"/>
        <w:spacing w:before="0"/>
        <w:jc w:val="left"/>
        <w:rPr>
          <w:sz w:val="22"/>
          <w:szCs w:val="22"/>
          <w:lang w:val="et-EE"/>
        </w:rPr>
      </w:pPr>
    </w:p>
    <w:p w14:paraId="15B2637D" w14:textId="4229255E" w:rsidR="00636A1D" w:rsidRPr="00532C47" w:rsidRDefault="00636A1D" w:rsidP="00251B78">
      <w:pPr>
        <w:pStyle w:val="Text"/>
        <w:spacing w:before="0"/>
        <w:jc w:val="left"/>
        <w:rPr>
          <w:sz w:val="22"/>
          <w:szCs w:val="22"/>
          <w:lang w:val="et-EE"/>
        </w:rPr>
      </w:pPr>
      <w:r w:rsidRPr="00532C47">
        <w:rPr>
          <w:sz w:val="22"/>
          <w:szCs w:val="22"/>
          <w:lang w:val="et-EE"/>
        </w:rPr>
        <w:t xml:space="preserve">Pärast inhalatsiooni oli M9 süsteemne ekspositsioon keskmiselt samas suurusjärgus nagu lähteravimil. Kuna </w:t>
      </w:r>
      <w:r w:rsidRPr="00532C47">
        <w:rPr>
          <w:i/>
          <w:iCs/>
          <w:sz w:val="22"/>
          <w:szCs w:val="22"/>
          <w:lang w:val="et-EE"/>
        </w:rPr>
        <w:t>in vitro</w:t>
      </w:r>
      <w:r w:rsidRPr="00532C47">
        <w:rPr>
          <w:sz w:val="22"/>
          <w:szCs w:val="22"/>
          <w:lang w:val="et-EE"/>
        </w:rPr>
        <w:t xml:space="preserve"> uuringud ei näidanud kopsudes toimuvat metabolismi ja M9</w:t>
      </w:r>
      <w:r w:rsidRPr="00532C47">
        <w:rPr>
          <w:sz w:val="22"/>
          <w:szCs w:val="22"/>
          <w:lang w:val="et-EE"/>
        </w:rPr>
        <w:noBreakHyphen/>
        <w:t xml:space="preserve">l oli </w:t>
      </w:r>
      <w:r w:rsidR="0082707D" w:rsidRPr="00532C47">
        <w:rPr>
          <w:sz w:val="22"/>
          <w:szCs w:val="22"/>
          <w:lang w:val="et-EE"/>
        </w:rPr>
        <w:t xml:space="preserve">pärast intravenoosset manustamist </w:t>
      </w:r>
      <w:r w:rsidR="00E47935" w:rsidRPr="00532C47">
        <w:rPr>
          <w:sz w:val="22"/>
          <w:szCs w:val="22"/>
          <w:lang w:val="et-EE"/>
        </w:rPr>
        <w:t>vähene</w:t>
      </w:r>
      <w:r w:rsidRPr="00532C47">
        <w:rPr>
          <w:sz w:val="22"/>
          <w:szCs w:val="22"/>
          <w:lang w:val="et-EE"/>
        </w:rPr>
        <w:t xml:space="preserve"> tähtsus vereringes (umbes 4% lähteravimi C</w:t>
      </w:r>
      <w:r w:rsidRPr="00532C47">
        <w:rPr>
          <w:sz w:val="22"/>
          <w:szCs w:val="22"/>
          <w:vertAlign w:val="subscript"/>
          <w:lang w:val="et-EE"/>
        </w:rPr>
        <w:t>max</w:t>
      </w:r>
      <w:r w:rsidRPr="00532C47">
        <w:rPr>
          <w:sz w:val="22"/>
          <w:szCs w:val="22"/>
          <w:lang w:val="et-EE"/>
        </w:rPr>
        <w:t xml:space="preserve"> ja AUC väärtustest), siis </w:t>
      </w:r>
      <w:r w:rsidRPr="00532C47">
        <w:rPr>
          <w:sz w:val="22"/>
          <w:szCs w:val="22"/>
          <w:lang w:val="et-EE"/>
        </w:rPr>
        <w:lastRenderedPageBreak/>
        <w:t>arvatakse, et M9 moodustub suukaudselt inhaleeritud glükopürrooniumbromiidi annuse allaneelatud osast presüsteemse hüdrolüüsi ja/või esmase maksapassaaži käigus. Pärast inhalatsiooni ning ka pärast intravenoosset manustamist leidus M9 uriinis ainult minimaalsetes kogustes (st ≤0,5% annusest). Korduvate inhalatsioonide järgselt leidus inimeste uriinis glükopürrooniumi glükuroniid</w:t>
      </w:r>
      <w:r w:rsidRPr="00532C47">
        <w:rPr>
          <w:sz w:val="22"/>
          <w:szCs w:val="22"/>
          <w:lang w:val="et-EE"/>
        </w:rPr>
        <w:noBreakHyphen/>
        <w:t xml:space="preserve"> ja/või sulfaatkonjugaate, mis moodustavad umbes 3% annusest.</w:t>
      </w:r>
    </w:p>
    <w:p w14:paraId="4150FCE7" w14:textId="77777777" w:rsidR="0037573D" w:rsidRPr="00532C47" w:rsidRDefault="0037573D" w:rsidP="00251B78">
      <w:pPr>
        <w:pStyle w:val="Text"/>
        <w:spacing w:before="0"/>
        <w:jc w:val="left"/>
        <w:rPr>
          <w:sz w:val="22"/>
          <w:szCs w:val="22"/>
          <w:lang w:val="et-EE"/>
        </w:rPr>
      </w:pPr>
    </w:p>
    <w:p w14:paraId="5B030016" w14:textId="5A05F920" w:rsidR="0037573D" w:rsidRPr="00532C47" w:rsidRDefault="0037573D" w:rsidP="00251B78">
      <w:pPr>
        <w:pStyle w:val="Text"/>
        <w:spacing w:before="0"/>
        <w:jc w:val="left"/>
        <w:rPr>
          <w:sz w:val="22"/>
          <w:szCs w:val="22"/>
          <w:lang w:val="et-EE"/>
        </w:rPr>
      </w:pPr>
      <w:r w:rsidRPr="00532C47">
        <w:rPr>
          <w:i/>
          <w:iCs/>
          <w:sz w:val="22"/>
          <w:szCs w:val="22"/>
          <w:lang w:val="et-EE"/>
        </w:rPr>
        <w:t>In vitro</w:t>
      </w:r>
      <w:r w:rsidRPr="00532C47">
        <w:rPr>
          <w:iCs/>
          <w:sz w:val="22"/>
          <w:szCs w:val="22"/>
          <w:lang w:val="et-EE"/>
        </w:rPr>
        <w:t xml:space="preserve"> </w:t>
      </w:r>
      <w:r w:rsidR="00636A1D" w:rsidRPr="00532C47">
        <w:rPr>
          <w:iCs/>
          <w:sz w:val="22"/>
          <w:szCs w:val="22"/>
          <w:lang w:val="et-EE"/>
        </w:rPr>
        <w:t xml:space="preserve">inhibitsiooni </w:t>
      </w:r>
      <w:r w:rsidRPr="00532C47">
        <w:rPr>
          <w:iCs/>
          <w:sz w:val="22"/>
          <w:szCs w:val="22"/>
          <w:lang w:val="et-EE"/>
        </w:rPr>
        <w:t xml:space="preserve">uuringud näitasid, et glükopürrooniumbromiidil puudub oluline võime inhibeerida </w:t>
      </w:r>
      <w:r w:rsidRPr="00532C47">
        <w:rPr>
          <w:sz w:val="22"/>
          <w:szCs w:val="22"/>
          <w:lang w:val="et-EE"/>
        </w:rPr>
        <w:t xml:space="preserve">CYP1A2, CYP2A6, CYP2C8, CYP2C9, CYP2C19, CYP2D6, CYP2E1 või CYP3A4/5, väljavoolu transportereid MDR1, MRP2 või MXR ning sissevoolu transportereid </w:t>
      </w:r>
      <w:r w:rsidR="00434737" w:rsidRPr="00532C47">
        <w:rPr>
          <w:sz w:val="22"/>
          <w:szCs w:val="22"/>
          <w:lang w:val="et-EE"/>
        </w:rPr>
        <w:t>OATP1B1, OATP1B3, OAT1, OAT3, OCT1 või OCT2</w:t>
      </w:r>
      <w:r w:rsidRPr="00532C47">
        <w:rPr>
          <w:sz w:val="22"/>
          <w:szCs w:val="22"/>
          <w:lang w:val="et-EE"/>
        </w:rPr>
        <w:t xml:space="preserve">. </w:t>
      </w:r>
      <w:r w:rsidRPr="00532C47">
        <w:rPr>
          <w:i/>
          <w:sz w:val="22"/>
          <w:szCs w:val="22"/>
          <w:lang w:val="et-EE"/>
        </w:rPr>
        <w:t>In vitro</w:t>
      </w:r>
      <w:r w:rsidRPr="00532C47">
        <w:rPr>
          <w:sz w:val="22"/>
          <w:szCs w:val="22"/>
          <w:lang w:val="et-EE"/>
        </w:rPr>
        <w:t xml:space="preserve"> </w:t>
      </w:r>
      <w:r w:rsidR="00434737" w:rsidRPr="00532C47">
        <w:rPr>
          <w:sz w:val="22"/>
          <w:szCs w:val="22"/>
          <w:lang w:val="et-EE"/>
        </w:rPr>
        <w:t xml:space="preserve">ensüüminduktsiooni </w:t>
      </w:r>
      <w:r w:rsidRPr="00532C47">
        <w:rPr>
          <w:sz w:val="22"/>
          <w:szCs w:val="22"/>
          <w:lang w:val="et-EE"/>
        </w:rPr>
        <w:t xml:space="preserve">uuringud ei näidanud </w:t>
      </w:r>
      <w:r w:rsidR="00434737" w:rsidRPr="00532C47">
        <w:rPr>
          <w:sz w:val="22"/>
          <w:szCs w:val="22"/>
          <w:lang w:val="et-EE"/>
        </w:rPr>
        <w:t xml:space="preserve">ühegi </w:t>
      </w:r>
      <w:r w:rsidRPr="00532C47">
        <w:rPr>
          <w:sz w:val="22"/>
          <w:szCs w:val="22"/>
          <w:lang w:val="et-EE"/>
        </w:rPr>
        <w:t>testitud tsütokroom P450 isoensüümi</w:t>
      </w:r>
      <w:r w:rsidR="00434737" w:rsidRPr="00532C47">
        <w:rPr>
          <w:sz w:val="22"/>
          <w:szCs w:val="22"/>
          <w:lang w:val="et-EE"/>
        </w:rPr>
        <w:t xml:space="preserve"> ega</w:t>
      </w:r>
      <w:r w:rsidRPr="00532C47">
        <w:rPr>
          <w:sz w:val="22"/>
          <w:szCs w:val="22"/>
          <w:lang w:val="et-EE"/>
        </w:rPr>
        <w:t xml:space="preserve"> UGT1A1 ning transport</w:t>
      </w:r>
      <w:r w:rsidR="00434737" w:rsidRPr="00532C47">
        <w:rPr>
          <w:sz w:val="22"/>
          <w:szCs w:val="22"/>
          <w:lang w:val="et-EE"/>
        </w:rPr>
        <w:t>erite</w:t>
      </w:r>
      <w:r w:rsidRPr="00532C47">
        <w:rPr>
          <w:sz w:val="22"/>
          <w:szCs w:val="22"/>
          <w:lang w:val="et-EE"/>
        </w:rPr>
        <w:t xml:space="preserve"> MDR1 ja </w:t>
      </w:r>
      <w:r w:rsidR="00CB20A6" w:rsidRPr="00532C47">
        <w:rPr>
          <w:sz w:val="22"/>
          <w:szCs w:val="22"/>
          <w:lang w:val="et-EE"/>
        </w:rPr>
        <w:t>MRP2</w:t>
      </w:r>
      <w:r w:rsidRPr="00532C47">
        <w:rPr>
          <w:sz w:val="22"/>
          <w:szCs w:val="22"/>
          <w:lang w:val="et-EE"/>
        </w:rPr>
        <w:t xml:space="preserve"> kliiniliselt olulist induktsiooni glükopürrooniumbromiidi toimel.</w:t>
      </w:r>
    </w:p>
    <w:p w14:paraId="618E9116" w14:textId="77777777" w:rsidR="00B84FD6" w:rsidRPr="00532C47" w:rsidRDefault="00B84FD6" w:rsidP="00251B78">
      <w:pPr>
        <w:pStyle w:val="Text"/>
        <w:spacing w:before="0"/>
        <w:jc w:val="left"/>
        <w:rPr>
          <w:sz w:val="22"/>
          <w:szCs w:val="22"/>
          <w:lang w:val="et-EE"/>
        </w:rPr>
      </w:pPr>
    </w:p>
    <w:p w14:paraId="3560DDD9" w14:textId="4017C561" w:rsidR="00B84FD6" w:rsidRPr="00532C47" w:rsidRDefault="00A81864" w:rsidP="00251B78">
      <w:pPr>
        <w:pStyle w:val="Text"/>
        <w:keepNext/>
        <w:spacing w:before="0"/>
        <w:jc w:val="left"/>
        <w:rPr>
          <w:sz w:val="22"/>
          <w:szCs w:val="22"/>
          <w:lang w:val="et-EE"/>
        </w:rPr>
      </w:pPr>
      <w:r w:rsidRPr="00532C47">
        <w:rPr>
          <w:i/>
          <w:sz w:val="22"/>
          <w:szCs w:val="22"/>
          <w:u w:val="single"/>
          <w:lang w:val="et-EE"/>
        </w:rPr>
        <w:t>Mometasoonfuroaat</w:t>
      </w:r>
    </w:p>
    <w:p w14:paraId="33E0D5DC" w14:textId="3D857541" w:rsidR="00695311" w:rsidRPr="00532C47" w:rsidRDefault="00695311" w:rsidP="00251B78">
      <w:pPr>
        <w:pStyle w:val="Text"/>
        <w:spacing w:before="0"/>
        <w:jc w:val="left"/>
        <w:rPr>
          <w:sz w:val="22"/>
          <w:szCs w:val="22"/>
          <w:lang w:val="et-EE"/>
        </w:rPr>
      </w:pPr>
      <w:r w:rsidRPr="00532C47">
        <w:rPr>
          <w:sz w:val="22"/>
          <w:szCs w:val="22"/>
          <w:lang w:val="et-EE"/>
        </w:rPr>
        <w:t>See osa mometasoonfuroaadi inhaleeritavast annusest, mis alla neelatakse ja seedetraktis imendub, metaboliseerub ulatuslikult mitmeks metabolii</w:t>
      </w:r>
      <w:r w:rsidR="00434737" w:rsidRPr="00532C47">
        <w:rPr>
          <w:sz w:val="22"/>
          <w:szCs w:val="22"/>
          <w:lang w:val="et-EE"/>
        </w:rPr>
        <w:t>di</w:t>
      </w:r>
      <w:r w:rsidRPr="00532C47">
        <w:rPr>
          <w:sz w:val="22"/>
          <w:szCs w:val="22"/>
          <w:lang w:val="et-EE"/>
        </w:rPr>
        <w:t>ks. Plasmas peamis</w:t>
      </w:r>
      <w:r w:rsidR="00434737" w:rsidRPr="00532C47">
        <w:rPr>
          <w:sz w:val="22"/>
          <w:szCs w:val="22"/>
          <w:lang w:val="et-EE"/>
        </w:rPr>
        <w:t>i</w:t>
      </w:r>
      <w:r w:rsidRPr="00532C47">
        <w:rPr>
          <w:sz w:val="22"/>
          <w:szCs w:val="22"/>
          <w:lang w:val="et-EE"/>
        </w:rPr>
        <w:t xml:space="preserve"> metabolii</w:t>
      </w:r>
      <w:r w:rsidR="00434737" w:rsidRPr="00532C47">
        <w:rPr>
          <w:sz w:val="22"/>
          <w:szCs w:val="22"/>
          <w:lang w:val="et-EE"/>
        </w:rPr>
        <w:t>te ei leidu</w:t>
      </w:r>
      <w:r w:rsidRPr="00532C47">
        <w:rPr>
          <w:sz w:val="22"/>
          <w:szCs w:val="22"/>
          <w:lang w:val="et-EE"/>
        </w:rPr>
        <w:t>. Inimese maksa mikrosoomides metaboliseerub mometasoonfuroaat CYP3A4 vahendusel.</w:t>
      </w:r>
    </w:p>
    <w:p w14:paraId="02DB250B" w14:textId="77777777" w:rsidR="00B84FD6" w:rsidRPr="00532C47" w:rsidRDefault="00B84FD6" w:rsidP="00251B78">
      <w:pPr>
        <w:numPr>
          <w:ilvl w:val="12"/>
          <w:numId w:val="0"/>
        </w:numPr>
        <w:tabs>
          <w:tab w:val="clear" w:pos="567"/>
        </w:tabs>
        <w:spacing w:line="240" w:lineRule="auto"/>
        <w:ind w:right="-2"/>
        <w:rPr>
          <w:szCs w:val="22"/>
          <w:lang w:val="et-EE"/>
        </w:rPr>
      </w:pPr>
    </w:p>
    <w:p w14:paraId="2C28CF92" w14:textId="0C15BAE5" w:rsidR="00B84FD6" w:rsidRPr="00532C47" w:rsidRDefault="0037573D" w:rsidP="00251B78">
      <w:pPr>
        <w:keepNext/>
        <w:numPr>
          <w:ilvl w:val="12"/>
          <w:numId w:val="0"/>
        </w:numPr>
        <w:tabs>
          <w:tab w:val="clear" w:pos="567"/>
        </w:tabs>
        <w:spacing w:line="240" w:lineRule="auto"/>
        <w:ind w:right="-2"/>
        <w:rPr>
          <w:szCs w:val="22"/>
          <w:lang w:val="et-EE"/>
        </w:rPr>
      </w:pPr>
      <w:r w:rsidRPr="00532C47">
        <w:rPr>
          <w:szCs w:val="22"/>
          <w:u w:val="single"/>
          <w:lang w:val="et-EE"/>
        </w:rPr>
        <w:t>Eritumine</w:t>
      </w:r>
    </w:p>
    <w:p w14:paraId="34AFCCD7" w14:textId="77777777" w:rsidR="00B84FD6" w:rsidRPr="00532C47" w:rsidRDefault="00B84FD6" w:rsidP="00251B78">
      <w:pPr>
        <w:pStyle w:val="Text"/>
        <w:keepNext/>
        <w:spacing w:before="0"/>
        <w:jc w:val="left"/>
        <w:rPr>
          <w:bCs/>
          <w:iCs/>
          <w:sz w:val="22"/>
          <w:szCs w:val="22"/>
          <w:lang w:val="et-EE"/>
        </w:rPr>
      </w:pPr>
      <w:bookmarkStart w:id="19" w:name="_Toc259713128"/>
    </w:p>
    <w:p w14:paraId="57521272" w14:textId="55AEDBFF" w:rsidR="00B84FD6" w:rsidRPr="00532C47" w:rsidRDefault="00914C40" w:rsidP="00251B78">
      <w:pPr>
        <w:pStyle w:val="Text"/>
        <w:keepNext/>
        <w:spacing w:before="0"/>
        <w:jc w:val="left"/>
        <w:rPr>
          <w:bCs/>
          <w:iCs/>
          <w:sz w:val="22"/>
          <w:szCs w:val="22"/>
          <w:lang w:val="et-EE"/>
        </w:rPr>
      </w:pPr>
      <w:r w:rsidRPr="00532C47">
        <w:rPr>
          <w:bCs/>
          <w:i/>
          <w:iCs/>
          <w:sz w:val="22"/>
          <w:szCs w:val="22"/>
          <w:u w:val="single"/>
          <w:lang w:val="et-EE"/>
        </w:rPr>
        <w:t>Inda</w:t>
      </w:r>
      <w:r w:rsidR="0037573D" w:rsidRPr="00532C47">
        <w:rPr>
          <w:bCs/>
          <w:i/>
          <w:iCs/>
          <w:sz w:val="22"/>
          <w:szCs w:val="22"/>
          <w:u w:val="single"/>
          <w:lang w:val="et-EE"/>
        </w:rPr>
        <w:t>k</w:t>
      </w:r>
      <w:r w:rsidRPr="00532C47">
        <w:rPr>
          <w:bCs/>
          <w:i/>
          <w:iCs/>
          <w:sz w:val="22"/>
          <w:szCs w:val="22"/>
          <w:u w:val="single"/>
          <w:lang w:val="et-EE"/>
        </w:rPr>
        <w:t>atero</w:t>
      </w:r>
      <w:bookmarkStart w:id="20" w:name="_5539216Indacaterol_maleate"/>
      <w:bookmarkEnd w:id="20"/>
      <w:r w:rsidR="0037573D" w:rsidRPr="00532C47">
        <w:rPr>
          <w:bCs/>
          <w:i/>
          <w:iCs/>
          <w:sz w:val="22"/>
          <w:szCs w:val="22"/>
          <w:u w:val="single"/>
          <w:lang w:val="et-EE"/>
        </w:rPr>
        <w:t>ol</w:t>
      </w:r>
    </w:p>
    <w:p w14:paraId="6E72C4F1" w14:textId="54FC6389" w:rsidR="00CE64AE" w:rsidRPr="00532C47" w:rsidRDefault="00CE64AE" w:rsidP="00251B78">
      <w:pPr>
        <w:tabs>
          <w:tab w:val="clear" w:pos="567"/>
        </w:tabs>
        <w:spacing w:line="240" w:lineRule="auto"/>
        <w:rPr>
          <w:szCs w:val="22"/>
          <w:lang w:val="et-EE"/>
        </w:rPr>
      </w:pPr>
      <w:r w:rsidRPr="00532C47">
        <w:rPr>
          <w:szCs w:val="22"/>
          <w:lang w:val="et-EE"/>
        </w:rPr>
        <w:t>Kliinilistes uuringutes, mis hõlmasid uriini kogumist, oli muutumatul kujul uriiniga eritunud indakaterooli kogus üldjuhul alla 2% annusest. Indakaterooli renaalne kliirens oli keskmiselt 0,46...1,20 liitrit/tunnis. Võrreldes indakaterooli kliirensiga seerumist (18,8…23,3 liitrit/tunnis), on selge, et renaalsel kliirensil on vähemtähtis roll (umbes 2...6% süsteemsest kliirensist) süsteemselt ringleva indakaterooli eliminatsioonis.</w:t>
      </w:r>
    </w:p>
    <w:p w14:paraId="43FA543A" w14:textId="77777777" w:rsidR="00CE64AE" w:rsidRPr="00532C47" w:rsidRDefault="00CE64AE" w:rsidP="00251B78">
      <w:pPr>
        <w:tabs>
          <w:tab w:val="clear" w:pos="567"/>
        </w:tabs>
        <w:spacing w:line="240" w:lineRule="auto"/>
        <w:rPr>
          <w:szCs w:val="22"/>
          <w:lang w:val="et-EE"/>
        </w:rPr>
      </w:pPr>
    </w:p>
    <w:p w14:paraId="757E0684" w14:textId="3A2036BB" w:rsidR="00CE64AE" w:rsidRPr="00532C47" w:rsidRDefault="00CE64AE" w:rsidP="00251B78">
      <w:pPr>
        <w:tabs>
          <w:tab w:val="clear" w:pos="567"/>
        </w:tabs>
        <w:spacing w:line="240" w:lineRule="auto"/>
        <w:rPr>
          <w:szCs w:val="22"/>
          <w:lang w:val="et-EE"/>
        </w:rPr>
      </w:pPr>
      <w:r w:rsidRPr="00532C47">
        <w:rPr>
          <w:szCs w:val="22"/>
          <w:lang w:val="et-EE"/>
        </w:rPr>
        <w:t>Inimeste ADME uuringus, kus indakaterooli manustati suu</w:t>
      </w:r>
      <w:r w:rsidR="00103EFA" w:rsidRPr="00532C47">
        <w:rPr>
          <w:szCs w:val="22"/>
          <w:lang w:val="et-EE"/>
        </w:rPr>
        <w:t xml:space="preserve"> </w:t>
      </w:r>
      <w:r w:rsidRPr="00532C47">
        <w:rPr>
          <w:szCs w:val="22"/>
          <w:lang w:val="et-EE"/>
        </w:rPr>
        <w:t>kaud</w:t>
      </w:r>
      <w:r w:rsidR="00103EFA" w:rsidRPr="00532C47">
        <w:rPr>
          <w:szCs w:val="22"/>
          <w:lang w:val="et-EE"/>
        </w:rPr>
        <w:t>u</w:t>
      </w:r>
      <w:r w:rsidRPr="00532C47">
        <w:rPr>
          <w:szCs w:val="22"/>
          <w:lang w:val="et-EE"/>
        </w:rPr>
        <w:t>, oli roojaga eritumine ülekaalus uriiniga eritumise ees. Indakaterool eritus inimese rooja peamiselt muutumatul kujul (54% annusest) ja vähemal määral indakaterooli hüdroksüülitud metaboliitidena (23% annusest). Massitasakaal oli täielik, ≥90% annusest eritus väljaheitega.</w:t>
      </w:r>
    </w:p>
    <w:p w14:paraId="7ECCE0CC" w14:textId="77777777" w:rsidR="00CE64AE" w:rsidRPr="00532C47" w:rsidRDefault="00CE64AE" w:rsidP="00251B78">
      <w:pPr>
        <w:tabs>
          <w:tab w:val="clear" w:pos="567"/>
        </w:tabs>
        <w:spacing w:line="240" w:lineRule="auto"/>
        <w:rPr>
          <w:szCs w:val="22"/>
          <w:lang w:val="et-EE"/>
        </w:rPr>
      </w:pPr>
    </w:p>
    <w:p w14:paraId="14D8F337" w14:textId="24931BF9" w:rsidR="00CE64AE" w:rsidRPr="00532C47" w:rsidRDefault="00CE64AE" w:rsidP="00251B78">
      <w:pPr>
        <w:tabs>
          <w:tab w:val="clear" w:pos="567"/>
        </w:tabs>
        <w:spacing w:line="240" w:lineRule="auto"/>
        <w:rPr>
          <w:szCs w:val="22"/>
          <w:lang w:val="et-EE"/>
        </w:rPr>
      </w:pPr>
      <w:r w:rsidRPr="00532C47">
        <w:rPr>
          <w:szCs w:val="22"/>
          <w:lang w:val="et-EE"/>
        </w:rPr>
        <w:t>Indakaterooli kontsentratsioon seerumis vähenes mitmefaasiliselt keskmise terminaalse poolväärtusajaga vahemikus 45,5...126 tundi. Efektiivne poolväärtusaeg, mis kalkuleeriti indakaterooli kuhjumise põhjal pärast korduvat manustamist, jäi vahemikku 40...52 tundi, mis on kooskõlas tasakaalukontsentratsiooni saavutamise ajaga (ligikaudu 12...1</w:t>
      </w:r>
      <w:r w:rsidR="00250395" w:rsidRPr="00532C47">
        <w:rPr>
          <w:szCs w:val="22"/>
          <w:lang w:val="et-EE"/>
        </w:rPr>
        <w:t>4</w:t>
      </w:r>
      <w:r w:rsidRPr="00532C47">
        <w:rPr>
          <w:szCs w:val="22"/>
          <w:lang w:val="et-EE"/>
        </w:rPr>
        <w:t> päeva).</w:t>
      </w:r>
    </w:p>
    <w:p w14:paraId="7A99A89F" w14:textId="77777777" w:rsidR="00B84FD6" w:rsidRPr="00532C47" w:rsidRDefault="00B84FD6" w:rsidP="00251B78">
      <w:pPr>
        <w:pStyle w:val="Text"/>
        <w:spacing w:before="0"/>
        <w:jc w:val="left"/>
        <w:rPr>
          <w:sz w:val="22"/>
          <w:szCs w:val="22"/>
          <w:lang w:val="et-EE"/>
        </w:rPr>
      </w:pPr>
    </w:p>
    <w:p w14:paraId="1B84A218" w14:textId="77777777" w:rsidR="002F6B92" w:rsidRPr="00532C47" w:rsidRDefault="002F6B92" w:rsidP="00251B78">
      <w:pPr>
        <w:keepNext/>
        <w:numPr>
          <w:ilvl w:val="12"/>
          <w:numId w:val="0"/>
        </w:numPr>
        <w:tabs>
          <w:tab w:val="clear" w:pos="567"/>
        </w:tabs>
        <w:spacing w:line="240" w:lineRule="auto"/>
        <w:rPr>
          <w:szCs w:val="22"/>
          <w:lang w:val="et-EE"/>
        </w:rPr>
      </w:pPr>
      <w:r w:rsidRPr="00532C47">
        <w:rPr>
          <w:i/>
          <w:szCs w:val="22"/>
          <w:u w:val="single"/>
          <w:lang w:val="et-EE"/>
        </w:rPr>
        <w:t>Glükopürroonium</w:t>
      </w:r>
    </w:p>
    <w:p w14:paraId="53F74731" w14:textId="18B3F2BE" w:rsidR="00CE64AE" w:rsidRPr="00532C47" w:rsidRDefault="00CE64AE" w:rsidP="00251B78">
      <w:pPr>
        <w:pStyle w:val="Text"/>
        <w:spacing w:before="0"/>
        <w:jc w:val="left"/>
        <w:rPr>
          <w:sz w:val="22"/>
          <w:szCs w:val="22"/>
          <w:lang w:val="et-EE"/>
        </w:rPr>
      </w:pPr>
      <w:r w:rsidRPr="00532C47">
        <w:rPr>
          <w:sz w:val="22"/>
          <w:szCs w:val="22"/>
          <w:lang w:val="et-EE"/>
        </w:rPr>
        <w:t>Pärast [</w:t>
      </w:r>
      <w:r w:rsidRPr="00532C47">
        <w:rPr>
          <w:sz w:val="22"/>
          <w:szCs w:val="22"/>
          <w:vertAlign w:val="superscript"/>
          <w:lang w:val="et-EE"/>
        </w:rPr>
        <w:t>3</w:t>
      </w:r>
      <w:r w:rsidRPr="00532C47">
        <w:rPr>
          <w:sz w:val="22"/>
          <w:szCs w:val="22"/>
          <w:lang w:val="et-EE"/>
        </w:rPr>
        <w:t>H]</w:t>
      </w:r>
      <w:r w:rsidRPr="00532C47">
        <w:rPr>
          <w:sz w:val="22"/>
          <w:szCs w:val="22"/>
          <w:lang w:val="et-EE"/>
        </w:rPr>
        <w:noBreakHyphen/>
        <w:t xml:space="preserve">märgistatud glükopürrooniumbromiidi veenisisest manustamist </w:t>
      </w:r>
      <w:r w:rsidR="00250395" w:rsidRPr="00532C47">
        <w:rPr>
          <w:sz w:val="22"/>
          <w:szCs w:val="22"/>
          <w:lang w:val="et-EE"/>
        </w:rPr>
        <w:t xml:space="preserve">inimestele </w:t>
      </w:r>
      <w:r w:rsidRPr="00532C47">
        <w:rPr>
          <w:sz w:val="22"/>
          <w:szCs w:val="22"/>
          <w:lang w:val="et-EE"/>
        </w:rPr>
        <w:t>ulatus radioaktiivsuse keskmine eritumine uriiniga 48 tunni jooksul 85%</w:t>
      </w:r>
      <w:r w:rsidRPr="00532C47">
        <w:rPr>
          <w:sz w:val="22"/>
          <w:szCs w:val="22"/>
          <w:lang w:val="et-EE"/>
        </w:rPr>
        <w:noBreakHyphen/>
        <w:t>ni annusest. 5% annusest leidus sapis.</w:t>
      </w:r>
      <w:r w:rsidR="00250395" w:rsidRPr="00532C47">
        <w:rPr>
          <w:sz w:val="22"/>
          <w:szCs w:val="22"/>
          <w:lang w:val="et-EE"/>
        </w:rPr>
        <w:t xml:space="preserve"> Seega oli massitasakaal peaaegu täielik.</w:t>
      </w:r>
    </w:p>
    <w:p w14:paraId="50730781" w14:textId="77777777" w:rsidR="00CE64AE" w:rsidRPr="00532C47" w:rsidRDefault="00CE64AE" w:rsidP="00251B78">
      <w:pPr>
        <w:pStyle w:val="Text"/>
        <w:spacing w:before="0"/>
        <w:jc w:val="left"/>
        <w:rPr>
          <w:sz w:val="22"/>
          <w:szCs w:val="22"/>
          <w:lang w:val="et-EE"/>
        </w:rPr>
      </w:pPr>
    </w:p>
    <w:p w14:paraId="67F3BE7F" w14:textId="77777777" w:rsidR="00CE64AE" w:rsidRPr="00532C47" w:rsidRDefault="00CE64AE" w:rsidP="00251B78">
      <w:pPr>
        <w:pStyle w:val="Text"/>
        <w:spacing w:before="0"/>
        <w:jc w:val="left"/>
        <w:rPr>
          <w:sz w:val="22"/>
          <w:szCs w:val="22"/>
          <w:lang w:val="et-EE"/>
        </w:rPr>
      </w:pPr>
      <w:r w:rsidRPr="00532C47">
        <w:rPr>
          <w:sz w:val="22"/>
          <w:szCs w:val="22"/>
          <w:lang w:val="et-EE"/>
        </w:rPr>
        <w:t>Lähteravimi eritumine neerude kaudu moodustab umbes 60...70% süsteemselt imendunud glükopürrooniumi kogukliirensist, samal ajal kui mitterenaalne kliirens moodustab umbes 30...40%. Biliaarne kliirens toetab mitterenaalset kliirensit, kuid arvatakse, et enamus mitterenaalsest kliirensist on metabolismi tulemus.</w:t>
      </w:r>
    </w:p>
    <w:p w14:paraId="0CDFF7CA" w14:textId="77777777" w:rsidR="00CE64AE" w:rsidRPr="00532C47" w:rsidRDefault="00CE64AE" w:rsidP="00251B78">
      <w:pPr>
        <w:pStyle w:val="Text"/>
        <w:spacing w:before="0"/>
        <w:jc w:val="left"/>
        <w:rPr>
          <w:sz w:val="22"/>
          <w:szCs w:val="22"/>
          <w:lang w:val="et-EE"/>
        </w:rPr>
      </w:pPr>
    </w:p>
    <w:p w14:paraId="0731B835" w14:textId="56E3683F" w:rsidR="00CE64AE" w:rsidRPr="00532C47" w:rsidRDefault="00CE64AE" w:rsidP="00251B78">
      <w:pPr>
        <w:pStyle w:val="Text"/>
        <w:spacing w:before="0"/>
        <w:jc w:val="left"/>
        <w:rPr>
          <w:sz w:val="22"/>
          <w:szCs w:val="22"/>
          <w:lang w:val="et-EE"/>
        </w:rPr>
      </w:pPr>
      <w:r w:rsidRPr="00532C47">
        <w:rPr>
          <w:sz w:val="22"/>
          <w:szCs w:val="22"/>
          <w:lang w:val="et-EE"/>
        </w:rPr>
        <w:t>Glükopürrooniumi keskmine renaalne kliirens jäi vahemikku 17,4...24,4 liitrit/tunnis. Glükopürrooniumi eritumine neerude kaudu toimub aktiivse tubulaarsekretsiooni teel. Kuni 2</w:t>
      </w:r>
      <w:r w:rsidR="00250395" w:rsidRPr="00532C47">
        <w:rPr>
          <w:sz w:val="22"/>
          <w:szCs w:val="22"/>
          <w:lang w:val="et-EE"/>
        </w:rPr>
        <w:t>0</w:t>
      </w:r>
      <w:r w:rsidRPr="00532C47">
        <w:rPr>
          <w:sz w:val="22"/>
          <w:szCs w:val="22"/>
          <w:lang w:val="et-EE"/>
        </w:rPr>
        <w:t>% manustatud annusest leidus uriinis muutumatul kujul.</w:t>
      </w:r>
    </w:p>
    <w:p w14:paraId="19748918" w14:textId="77777777" w:rsidR="00CE64AE" w:rsidRPr="00532C47" w:rsidRDefault="00CE64AE" w:rsidP="00251B78">
      <w:pPr>
        <w:pStyle w:val="Text"/>
        <w:spacing w:before="0"/>
        <w:jc w:val="left"/>
        <w:rPr>
          <w:sz w:val="22"/>
          <w:szCs w:val="22"/>
          <w:lang w:val="et-EE"/>
        </w:rPr>
      </w:pPr>
    </w:p>
    <w:p w14:paraId="26BC2E45" w14:textId="399C9AF9" w:rsidR="00CE64AE" w:rsidRPr="00532C47" w:rsidRDefault="00CE64AE" w:rsidP="00251B78">
      <w:pPr>
        <w:pStyle w:val="Text"/>
        <w:spacing w:before="0"/>
        <w:jc w:val="left"/>
        <w:rPr>
          <w:sz w:val="22"/>
          <w:szCs w:val="22"/>
          <w:lang w:val="et-EE"/>
        </w:rPr>
      </w:pPr>
      <w:r w:rsidRPr="00532C47">
        <w:rPr>
          <w:sz w:val="22"/>
          <w:szCs w:val="22"/>
          <w:lang w:val="et-EE"/>
        </w:rPr>
        <w:t>Glükopürrooniumi plasmakontsentratsioon vähenes mitmefaasiliselt. Keskmine terminaal</w:t>
      </w:r>
      <w:r w:rsidR="001A6BCD" w:rsidRPr="00532C47">
        <w:rPr>
          <w:sz w:val="22"/>
          <w:szCs w:val="22"/>
          <w:lang w:val="et-EE"/>
        </w:rPr>
        <w:t>s</w:t>
      </w:r>
      <w:r w:rsidRPr="00532C47">
        <w:rPr>
          <w:sz w:val="22"/>
          <w:szCs w:val="22"/>
          <w:lang w:val="et-EE"/>
        </w:rPr>
        <w:t>e eliminatsiooni poolväärtusaeg oli palju pikem inhalatsiooni (33...57 tundi) kui veenisisese (6,2 tundi) ja suukaudse (2,8 tundi) manustamise järgselt. Eritumise mudel näitab püsivat imendumist kopsudes ja/või glükopürrooniumi üleminekut süsteemsesse vereringesse 24 ja enam tundi pärast inhalatsiooni.</w:t>
      </w:r>
    </w:p>
    <w:p w14:paraId="159306E2" w14:textId="77777777" w:rsidR="00B84FD6" w:rsidRPr="00532C47" w:rsidRDefault="00B84FD6" w:rsidP="00251B78">
      <w:pPr>
        <w:pStyle w:val="Text"/>
        <w:spacing w:before="0"/>
        <w:jc w:val="left"/>
        <w:rPr>
          <w:sz w:val="22"/>
          <w:szCs w:val="22"/>
          <w:lang w:val="et-EE"/>
        </w:rPr>
      </w:pPr>
    </w:p>
    <w:bookmarkEnd w:id="19"/>
    <w:p w14:paraId="1E6B5E0F" w14:textId="77777777" w:rsidR="00CE64AE" w:rsidRPr="00532C47" w:rsidRDefault="00CE64AE" w:rsidP="00251B78">
      <w:pPr>
        <w:pStyle w:val="Text"/>
        <w:keepNext/>
        <w:spacing w:before="0"/>
        <w:jc w:val="left"/>
        <w:rPr>
          <w:sz w:val="22"/>
          <w:szCs w:val="22"/>
          <w:lang w:val="et-EE"/>
        </w:rPr>
      </w:pPr>
      <w:r w:rsidRPr="00532C47">
        <w:rPr>
          <w:i/>
          <w:sz w:val="22"/>
          <w:szCs w:val="22"/>
          <w:u w:val="single"/>
          <w:lang w:val="et-EE"/>
        </w:rPr>
        <w:lastRenderedPageBreak/>
        <w:t>Mometasoonfuroaat</w:t>
      </w:r>
    </w:p>
    <w:p w14:paraId="4A67AC46" w14:textId="170F1DC5" w:rsidR="00E02BE4" w:rsidRPr="00532C47" w:rsidRDefault="00E02BE4" w:rsidP="00251B78">
      <w:pPr>
        <w:pStyle w:val="Text"/>
        <w:spacing w:before="0"/>
        <w:jc w:val="left"/>
        <w:rPr>
          <w:sz w:val="22"/>
          <w:szCs w:val="22"/>
          <w:lang w:val="et-EE"/>
        </w:rPr>
      </w:pPr>
      <w:r w:rsidRPr="00532C47">
        <w:rPr>
          <w:sz w:val="22"/>
          <w:szCs w:val="22"/>
          <w:lang w:val="et-EE"/>
        </w:rPr>
        <w:t>Pärast manustamist intravenoosse boolusena oli mometasoonfuroaadi terminaal</w:t>
      </w:r>
      <w:r w:rsidR="001A6BCD" w:rsidRPr="00532C47">
        <w:rPr>
          <w:sz w:val="22"/>
          <w:szCs w:val="22"/>
          <w:lang w:val="et-EE"/>
        </w:rPr>
        <w:t>s</w:t>
      </w:r>
      <w:r w:rsidRPr="00532C47">
        <w:rPr>
          <w:sz w:val="22"/>
          <w:szCs w:val="22"/>
          <w:lang w:val="et-EE"/>
        </w:rPr>
        <w:t>e eliminatsiooni poolväärtusaeg ligikaudu 4,5 tundi. Radioaktiivselt märgistatud suukaudselt inhaleeritud annus eritub peamiselt roojaga (74%) ja vähemal määral uriiniga (8%).</w:t>
      </w:r>
    </w:p>
    <w:p w14:paraId="4D9AA3F7" w14:textId="53779325" w:rsidR="00192F4D" w:rsidRPr="00532C47" w:rsidRDefault="00192F4D" w:rsidP="00251B78">
      <w:pPr>
        <w:numPr>
          <w:ilvl w:val="12"/>
          <w:numId w:val="0"/>
        </w:numPr>
        <w:tabs>
          <w:tab w:val="clear" w:pos="567"/>
        </w:tabs>
        <w:spacing w:line="240" w:lineRule="auto"/>
        <w:ind w:right="-2"/>
        <w:rPr>
          <w:szCs w:val="22"/>
          <w:lang w:val="et-EE"/>
        </w:rPr>
      </w:pPr>
    </w:p>
    <w:p w14:paraId="1DED36BD" w14:textId="77777777" w:rsidR="00192F4D" w:rsidRPr="00532C47" w:rsidRDefault="00192F4D" w:rsidP="00251B78">
      <w:pPr>
        <w:pStyle w:val="Text"/>
        <w:keepNext/>
        <w:spacing w:before="0"/>
        <w:jc w:val="left"/>
        <w:rPr>
          <w:rFonts w:eastAsia="Times New Roman"/>
          <w:iCs/>
          <w:sz w:val="22"/>
          <w:szCs w:val="22"/>
          <w:lang w:val="et-EE" w:eastAsia="en-US"/>
        </w:rPr>
      </w:pPr>
      <w:r w:rsidRPr="00532C47">
        <w:rPr>
          <w:rFonts w:eastAsia="Times New Roman"/>
          <w:iCs/>
          <w:sz w:val="22"/>
          <w:szCs w:val="22"/>
          <w:u w:val="single"/>
          <w:lang w:val="et-EE" w:eastAsia="en-US"/>
        </w:rPr>
        <w:t>Koostoimed</w:t>
      </w:r>
    </w:p>
    <w:p w14:paraId="1D852611" w14:textId="77777777" w:rsidR="00192F4D" w:rsidRPr="00532C47" w:rsidRDefault="00192F4D" w:rsidP="00251B78">
      <w:pPr>
        <w:pStyle w:val="Text"/>
        <w:keepNext/>
        <w:spacing w:before="0"/>
        <w:jc w:val="left"/>
        <w:rPr>
          <w:rFonts w:eastAsia="Times New Roman"/>
          <w:iCs/>
          <w:sz w:val="22"/>
          <w:szCs w:val="22"/>
          <w:lang w:val="et-EE" w:eastAsia="en-US"/>
        </w:rPr>
      </w:pPr>
    </w:p>
    <w:p w14:paraId="60FEAAC4" w14:textId="3181F9F8" w:rsidR="00192F4D" w:rsidRPr="00532C47" w:rsidRDefault="00192F4D" w:rsidP="00251B78">
      <w:pPr>
        <w:pStyle w:val="Text"/>
        <w:spacing w:before="0"/>
        <w:jc w:val="left"/>
        <w:rPr>
          <w:sz w:val="22"/>
          <w:szCs w:val="22"/>
          <w:lang w:val="et-EE"/>
        </w:rPr>
      </w:pPr>
      <w:r w:rsidRPr="00532C47">
        <w:rPr>
          <w:sz w:val="22"/>
          <w:szCs w:val="22"/>
          <w:lang w:val="et-EE"/>
        </w:rPr>
        <w:t>Suukaudselt inhaleeritud indakaterooli, glükopürrooniumi ja mometasoonfuroaadi samaaegne manustamine tasakaaluseisundis ei mõjutanud kummagi toimeaine farmakokineetikat.</w:t>
      </w:r>
    </w:p>
    <w:p w14:paraId="0048B231" w14:textId="77777777" w:rsidR="00B84FD6" w:rsidRPr="00532C47" w:rsidRDefault="00B84FD6" w:rsidP="00251B78">
      <w:pPr>
        <w:pStyle w:val="Text"/>
        <w:spacing w:before="0"/>
        <w:jc w:val="left"/>
        <w:rPr>
          <w:rFonts w:eastAsia="Times New Roman"/>
          <w:iCs/>
          <w:sz w:val="22"/>
          <w:szCs w:val="22"/>
          <w:u w:val="single"/>
          <w:lang w:val="et-EE" w:eastAsia="en-US"/>
        </w:rPr>
      </w:pPr>
    </w:p>
    <w:p w14:paraId="7FE8C1E6" w14:textId="4170EBC2" w:rsidR="00B84FD6" w:rsidRPr="00532C47" w:rsidRDefault="00B218A3" w:rsidP="00251B78">
      <w:pPr>
        <w:keepNext/>
        <w:tabs>
          <w:tab w:val="clear" w:pos="567"/>
        </w:tabs>
        <w:spacing w:line="240" w:lineRule="auto"/>
        <w:rPr>
          <w:iCs/>
          <w:szCs w:val="22"/>
          <w:lang w:val="et-EE"/>
        </w:rPr>
      </w:pPr>
      <w:r w:rsidRPr="00532C47">
        <w:rPr>
          <w:iCs/>
          <w:szCs w:val="22"/>
          <w:u w:val="single"/>
          <w:lang w:val="et-EE"/>
        </w:rPr>
        <w:t>Patsientide erirühmad</w:t>
      </w:r>
    </w:p>
    <w:p w14:paraId="1F6390AD" w14:textId="77777777" w:rsidR="001D0D33" w:rsidRPr="00532C47" w:rsidRDefault="001D0D33" w:rsidP="00251B78">
      <w:pPr>
        <w:pStyle w:val="Text"/>
        <w:keepNext/>
        <w:spacing w:before="0"/>
        <w:jc w:val="left"/>
        <w:rPr>
          <w:iCs/>
          <w:sz w:val="22"/>
          <w:szCs w:val="22"/>
          <w:lang w:val="et-EE"/>
        </w:rPr>
      </w:pPr>
    </w:p>
    <w:p w14:paraId="330586D7" w14:textId="4DCD5400" w:rsidR="00C456EF" w:rsidRPr="00532C47" w:rsidRDefault="00C456EF" w:rsidP="00251B78">
      <w:pPr>
        <w:pStyle w:val="Text"/>
        <w:spacing w:before="0"/>
        <w:jc w:val="left"/>
        <w:rPr>
          <w:iCs/>
          <w:noProof/>
          <w:sz w:val="22"/>
          <w:szCs w:val="22"/>
          <w:lang w:val="et-EE"/>
        </w:rPr>
      </w:pPr>
      <w:r w:rsidRPr="00532C47">
        <w:rPr>
          <w:sz w:val="22"/>
          <w:szCs w:val="22"/>
          <w:lang w:val="et-EE"/>
        </w:rPr>
        <w:t xml:space="preserve">Populatsiooni farmakokineetiline analüüs </w:t>
      </w:r>
      <w:r w:rsidR="00C56275" w:rsidRPr="00532C47">
        <w:rPr>
          <w:sz w:val="22"/>
          <w:szCs w:val="22"/>
          <w:lang w:val="et-EE"/>
        </w:rPr>
        <w:t>astma</w:t>
      </w:r>
      <w:r w:rsidRPr="00532C47">
        <w:rPr>
          <w:sz w:val="22"/>
          <w:szCs w:val="22"/>
          <w:lang w:val="et-EE"/>
        </w:rPr>
        <w:t>patsientidel näitas, et</w:t>
      </w:r>
      <w:r w:rsidRPr="00532C47">
        <w:rPr>
          <w:iCs/>
          <w:noProof/>
          <w:sz w:val="22"/>
          <w:szCs w:val="22"/>
          <w:lang w:val="et-EE"/>
        </w:rPr>
        <w:t xml:space="preserve"> </w:t>
      </w:r>
      <w:r w:rsidR="00C56275" w:rsidRPr="00532C47">
        <w:rPr>
          <w:sz w:val="22"/>
          <w:szCs w:val="22"/>
          <w:lang w:val="et-EE"/>
        </w:rPr>
        <w:t xml:space="preserve">Enerzair </w:t>
      </w:r>
      <w:r w:rsidRPr="00532C47">
        <w:rPr>
          <w:iCs/>
          <w:noProof/>
          <w:sz w:val="22"/>
          <w:szCs w:val="22"/>
          <w:lang w:val="et-EE"/>
        </w:rPr>
        <w:t xml:space="preserve">Breezhaleri </w:t>
      </w:r>
      <w:r w:rsidR="00C56275" w:rsidRPr="00532C47">
        <w:rPr>
          <w:iCs/>
          <w:noProof/>
          <w:sz w:val="22"/>
          <w:szCs w:val="22"/>
          <w:lang w:val="et-EE"/>
        </w:rPr>
        <w:t>inhalatsiooni järgselt</w:t>
      </w:r>
      <w:r w:rsidRPr="00532C47">
        <w:rPr>
          <w:iCs/>
          <w:noProof/>
          <w:sz w:val="22"/>
          <w:szCs w:val="22"/>
          <w:lang w:val="et-EE"/>
        </w:rPr>
        <w:t xml:space="preserve"> </w:t>
      </w:r>
      <w:r w:rsidRPr="00532C47">
        <w:rPr>
          <w:sz w:val="22"/>
          <w:szCs w:val="22"/>
          <w:lang w:val="et-EE"/>
        </w:rPr>
        <w:t>puudub vanusel, sool</w:t>
      </w:r>
      <w:r w:rsidR="00C56275" w:rsidRPr="00532C47">
        <w:rPr>
          <w:sz w:val="22"/>
          <w:szCs w:val="22"/>
          <w:lang w:val="et-EE"/>
        </w:rPr>
        <w:t xml:space="preserve">, </w:t>
      </w:r>
      <w:r w:rsidRPr="00532C47">
        <w:rPr>
          <w:sz w:val="22"/>
          <w:szCs w:val="22"/>
          <w:lang w:val="et-EE"/>
        </w:rPr>
        <w:t>kehakaalul</w:t>
      </w:r>
      <w:r w:rsidR="00C56275" w:rsidRPr="00532C47">
        <w:rPr>
          <w:iCs/>
          <w:noProof/>
          <w:sz w:val="22"/>
          <w:szCs w:val="22"/>
          <w:lang w:val="et-EE"/>
        </w:rPr>
        <w:t>, suitsetamisharjumustel, hinnangulise glomerulaarfiltratsiooni kiiruse (</w:t>
      </w:r>
      <w:r w:rsidR="008F3BC5" w:rsidRPr="00532C47">
        <w:rPr>
          <w:i/>
          <w:iCs/>
          <w:noProof/>
          <w:sz w:val="22"/>
          <w:szCs w:val="22"/>
          <w:lang w:val="et-EE"/>
        </w:rPr>
        <w:t xml:space="preserve">estimated </w:t>
      </w:r>
      <w:r w:rsidR="008F3BC5" w:rsidRPr="00532C47">
        <w:rPr>
          <w:i/>
          <w:sz w:val="22"/>
          <w:szCs w:val="22"/>
          <w:lang w:val="et-EE"/>
        </w:rPr>
        <w:t>glomerular filtration rate</w:t>
      </w:r>
      <w:r w:rsidR="008F3BC5" w:rsidRPr="00532C47">
        <w:rPr>
          <w:sz w:val="22"/>
          <w:szCs w:val="22"/>
          <w:lang w:val="et-EE"/>
        </w:rPr>
        <w:t xml:space="preserve">, </w:t>
      </w:r>
      <w:r w:rsidR="00C56275" w:rsidRPr="00532C47">
        <w:rPr>
          <w:iCs/>
          <w:noProof/>
          <w:sz w:val="22"/>
          <w:szCs w:val="22"/>
          <w:lang w:val="et-EE"/>
        </w:rPr>
        <w:t xml:space="preserve">eGFR) algväärtusel ja </w:t>
      </w:r>
      <w:r w:rsidR="00C56275" w:rsidRPr="00532C47">
        <w:rPr>
          <w:sz w:val="22"/>
          <w:szCs w:val="22"/>
          <w:lang w:val="et-EE"/>
        </w:rPr>
        <w:t>FEV</w:t>
      </w:r>
      <w:r w:rsidR="00C56275" w:rsidRPr="00532C47">
        <w:rPr>
          <w:sz w:val="22"/>
          <w:szCs w:val="22"/>
          <w:vertAlign w:val="subscript"/>
          <w:lang w:val="et-EE"/>
        </w:rPr>
        <w:t>1</w:t>
      </w:r>
      <w:r w:rsidR="00C56275" w:rsidRPr="00532C47">
        <w:rPr>
          <w:sz w:val="22"/>
          <w:szCs w:val="22"/>
          <w:lang w:val="et-EE"/>
        </w:rPr>
        <w:t xml:space="preserve"> algväärtusel </w:t>
      </w:r>
      <w:r w:rsidRPr="00532C47">
        <w:rPr>
          <w:sz w:val="22"/>
          <w:szCs w:val="22"/>
          <w:lang w:val="et-EE"/>
        </w:rPr>
        <w:t>oluline mõju indakaterooli</w:t>
      </w:r>
      <w:r w:rsidR="00C56275" w:rsidRPr="00532C47">
        <w:rPr>
          <w:sz w:val="22"/>
          <w:szCs w:val="22"/>
          <w:lang w:val="et-EE"/>
        </w:rPr>
        <w:t>,</w:t>
      </w:r>
      <w:r w:rsidRPr="00532C47">
        <w:rPr>
          <w:sz w:val="22"/>
          <w:szCs w:val="22"/>
          <w:lang w:val="et-EE"/>
        </w:rPr>
        <w:t xml:space="preserve"> glükopürrooniumi </w:t>
      </w:r>
      <w:r w:rsidR="00C56275" w:rsidRPr="00532C47">
        <w:rPr>
          <w:sz w:val="22"/>
          <w:szCs w:val="22"/>
          <w:lang w:val="et-EE"/>
        </w:rPr>
        <w:t>või mometasoonfuroaadi süsteemsele ekspositsioonile</w:t>
      </w:r>
      <w:r w:rsidRPr="00532C47">
        <w:rPr>
          <w:iCs/>
          <w:noProof/>
          <w:sz w:val="22"/>
          <w:szCs w:val="22"/>
          <w:lang w:val="et-EE"/>
        </w:rPr>
        <w:t>.</w:t>
      </w:r>
    </w:p>
    <w:p w14:paraId="4EC43F21" w14:textId="77777777" w:rsidR="00B84FD6" w:rsidRPr="00532C47" w:rsidRDefault="00B84FD6" w:rsidP="00251B78">
      <w:pPr>
        <w:pStyle w:val="Text"/>
        <w:spacing w:before="0"/>
        <w:jc w:val="left"/>
        <w:rPr>
          <w:sz w:val="22"/>
          <w:szCs w:val="22"/>
          <w:lang w:val="et-EE"/>
        </w:rPr>
      </w:pPr>
    </w:p>
    <w:p w14:paraId="59B6AA2E" w14:textId="317CB17D" w:rsidR="00B84FD6" w:rsidRPr="00532C47" w:rsidRDefault="00C456EF" w:rsidP="00251B78">
      <w:pPr>
        <w:pStyle w:val="Text"/>
        <w:keepNext/>
        <w:spacing w:before="0"/>
        <w:jc w:val="left"/>
        <w:rPr>
          <w:sz w:val="22"/>
          <w:szCs w:val="22"/>
          <w:lang w:val="et-EE"/>
        </w:rPr>
      </w:pPr>
      <w:r w:rsidRPr="00532C47">
        <w:rPr>
          <w:i/>
          <w:sz w:val="22"/>
          <w:szCs w:val="22"/>
          <w:u w:val="single"/>
          <w:lang w:val="et-EE"/>
        </w:rPr>
        <w:t>Neerukahjustusega patsiendid</w:t>
      </w:r>
    </w:p>
    <w:p w14:paraId="2B48F3D3" w14:textId="1F01D9F9" w:rsidR="002633AD" w:rsidRPr="00532C47" w:rsidRDefault="002633AD" w:rsidP="00251B78">
      <w:pPr>
        <w:pStyle w:val="Text"/>
        <w:spacing w:before="0"/>
        <w:jc w:val="left"/>
        <w:rPr>
          <w:iCs/>
          <w:sz w:val="22"/>
          <w:szCs w:val="22"/>
          <w:lang w:val="et-EE"/>
        </w:rPr>
      </w:pPr>
      <w:r w:rsidRPr="00532C47">
        <w:rPr>
          <w:iCs/>
          <w:sz w:val="22"/>
          <w:szCs w:val="22"/>
          <w:lang w:val="et-EE"/>
        </w:rPr>
        <w:t xml:space="preserve">Enerzair Breezhaleriga läbi viidud spetsiaalsetes uuringutes ei ole hinnatud </w:t>
      </w:r>
      <w:r w:rsidR="00C03C55" w:rsidRPr="00532C47">
        <w:rPr>
          <w:iCs/>
          <w:sz w:val="22"/>
          <w:szCs w:val="22"/>
          <w:lang w:val="et-EE"/>
        </w:rPr>
        <w:t xml:space="preserve">neerukahjustuse mõju </w:t>
      </w:r>
      <w:r w:rsidRPr="00532C47">
        <w:rPr>
          <w:iCs/>
          <w:sz w:val="22"/>
          <w:szCs w:val="22"/>
          <w:lang w:val="et-EE"/>
        </w:rPr>
        <w:t>indakaterooli, glükopürrooniumi ja mometasoonfuroaadi farmakokineetik</w:t>
      </w:r>
      <w:r w:rsidR="00C03C55" w:rsidRPr="00532C47">
        <w:rPr>
          <w:iCs/>
          <w:sz w:val="22"/>
          <w:szCs w:val="22"/>
          <w:lang w:val="et-EE"/>
        </w:rPr>
        <w:t>ale</w:t>
      </w:r>
      <w:r w:rsidRPr="00532C47">
        <w:rPr>
          <w:iCs/>
          <w:sz w:val="22"/>
          <w:szCs w:val="22"/>
          <w:lang w:val="et-EE"/>
        </w:rPr>
        <w:t xml:space="preserve">. Populatsiooni farmakokineetilise analüüsi põhjal ei olnud hinnanguline glomerulaarfiltratsiooni kiirus (eGFR) </w:t>
      </w:r>
      <w:r w:rsidRPr="00532C47">
        <w:rPr>
          <w:sz w:val="22"/>
          <w:szCs w:val="22"/>
          <w:lang w:val="et-EE"/>
        </w:rPr>
        <w:t xml:space="preserve">indakaterooli, glükopürrooniumi või mometasoonfuroaadi süsteemse ekspositsiooni </w:t>
      </w:r>
      <w:r w:rsidRPr="00532C47">
        <w:rPr>
          <w:iCs/>
          <w:sz w:val="22"/>
          <w:szCs w:val="22"/>
          <w:lang w:val="et-EE"/>
        </w:rPr>
        <w:t xml:space="preserve">statistiliselt oluline </w:t>
      </w:r>
      <w:r w:rsidR="007333A0" w:rsidRPr="00532C47">
        <w:rPr>
          <w:iCs/>
          <w:sz w:val="22"/>
          <w:szCs w:val="22"/>
          <w:lang w:val="et-EE"/>
        </w:rPr>
        <w:t>ühis</w:t>
      </w:r>
      <w:r w:rsidRPr="00532C47">
        <w:rPr>
          <w:iCs/>
          <w:sz w:val="22"/>
          <w:szCs w:val="22"/>
          <w:lang w:val="et-EE"/>
        </w:rPr>
        <w:t xml:space="preserve">muutuja pärast Enerzair Breezhaleri </w:t>
      </w:r>
      <w:r w:rsidR="00C03C55" w:rsidRPr="00532C47">
        <w:rPr>
          <w:iCs/>
          <w:sz w:val="22"/>
          <w:szCs w:val="22"/>
          <w:lang w:val="et-EE"/>
        </w:rPr>
        <w:t>kasutamist</w:t>
      </w:r>
      <w:r w:rsidRPr="00532C47">
        <w:rPr>
          <w:iCs/>
          <w:sz w:val="22"/>
          <w:szCs w:val="22"/>
          <w:lang w:val="et-EE"/>
        </w:rPr>
        <w:t xml:space="preserve"> astmaga patsientidel.</w:t>
      </w:r>
    </w:p>
    <w:p w14:paraId="0474B01C" w14:textId="77777777" w:rsidR="00B84FD6" w:rsidRPr="00532C47" w:rsidRDefault="00B84FD6" w:rsidP="00251B78">
      <w:pPr>
        <w:pStyle w:val="Text"/>
        <w:spacing w:before="0"/>
        <w:jc w:val="left"/>
        <w:rPr>
          <w:sz w:val="22"/>
          <w:szCs w:val="22"/>
          <w:lang w:val="et-EE"/>
        </w:rPr>
      </w:pPr>
    </w:p>
    <w:p w14:paraId="306ECD92" w14:textId="1D1ADC69" w:rsidR="002633AD" w:rsidRPr="00532C47" w:rsidRDefault="002633AD" w:rsidP="00251B78">
      <w:pPr>
        <w:pStyle w:val="Text"/>
        <w:spacing w:before="0"/>
        <w:jc w:val="left"/>
        <w:rPr>
          <w:sz w:val="22"/>
          <w:szCs w:val="22"/>
          <w:lang w:val="et-EE"/>
        </w:rPr>
      </w:pPr>
      <w:r w:rsidRPr="00532C47">
        <w:rPr>
          <w:sz w:val="22"/>
          <w:szCs w:val="22"/>
          <w:lang w:val="et-EE"/>
        </w:rPr>
        <w:t>Kuna uriiniga eritumine moodustab väga väikese osa indakaterooli ja mometasoonfuroaadi kogu eliminatsioonist, ei ole uuritud neerukahjustuse mõju nende ravimite süsteemsele ekspositsioonile (vt lõigud 4.2 ja 4.4).</w:t>
      </w:r>
    </w:p>
    <w:p w14:paraId="685C2CE5" w14:textId="77777777" w:rsidR="00B84FD6" w:rsidRPr="00532C47" w:rsidRDefault="00B84FD6" w:rsidP="00251B78">
      <w:pPr>
        <w:pStyle w:val="Text"/>
        <w:spacing w:before="0"/>
        <w:jc w:val="left"/>
        <w:rPr>
          <w:sz w:val="22"/>
          <w:szCs w:val="22"/>
          <w:lang w:val="et-EE"/>
        </w:rPr>
      </w:pPr>
    </w:p>
    <w:p w14:paraId="6F26565F" w14:textId="19610199" w:rsidR="002633AD" w:rsidRPr="00532C47" w:rsidRDefault="002633AD" w:rsidP="00251B78">
      <w:pPr>
        <w:tabs>
          <w:tab w:val="clear" w:pos="567"/>
        </w:tabs>
        <w:spacing w:line="240" w:lineRule="auto"/>
        <w:rPr>
          <w:iCs/>
          <w:szCs w:val="22"/>
          <w:lang w:val="et-EE"/>
        </w:rPr>
      </w:pPr>
      <w:r w:rsidRPr="00532C47">
        <w:rPr>
          <w:szCs w:val="22"/>
          <w:lang w:val="et-EE"/>
        </w:rPr>
        <w:t xml:space="preserve">Neerukahjustus mõjutab monoteraapiana manustatud glükopürrooniumi süsteemset ekspositsiooni. Kerge ja </w:t>
      </w:r>
      <w:r w:rsidR="00822D03" w:rsidRPr="00532C47">
        <w:rPr>
          <w:szCs w:val="22"/>
          <w:lang w:val="et-EE"/>
        </w:rPr>
        <w:t>mõõduka</w:t>
      </w:r>
      <w:r w:rsidRPr="00532C47">
        <w:rPr>
          <w:szCs w:val="22"/>
          <w:lang w:val="et-EE"/>
        </w:rPr>
        <w:t xml:space="preserve"> neerukahjustusega isikutel täheldati </w:t>
      </w:r>
      <w:r w:rsidR="00C442A9" w:rsidRPr="00532C47">
        <w:rPr>
          <w:szCs w:val="22"/>
          <w:lang w:val="et-EE"/>
        </w:rPr>
        <w:t>kogu süsteemse ekspositsiooni (</w:t>
      </w:r>
      <w:r w:rsidRPr="00532C47">
        <w:rPr>
          <w:szCs w:val="22"/>
          <w:lang w:val="et-EE"/>
        </w:rPr>
        <w:t>AUC</w:t>
      </w:r>
      <w:r w:rsidR="00C442A9" w:rsidRPr="00532C47">
        <w:rPr>
          <w:szCs w:val="22"/>
          <w:vertAlign w:val="subscript"/>
          <w:lang w:val="et-EE"/>
        </w:rPr>
        <w:t>viimane</w:t>
      </w:r>
      <w:r w:rsidR="00C442A9" w:rsidRPr="00532C47">
        <w:rPr>
          <w:szCs w:val="22"/>
          <w:lang w:val="et-EE"/>
        </w:rPr>
        <w:t xml:space="preserve">) </w:t>
      </w:r>
      <w:r w:rsidRPr="00532C47">
        <w:rPr>
          <w:szCs w:val="22"/>
          <w:lang w:val="et-EE"/>
        </w:rPr>
        <w:t>kuni 1,4</w:t>
      </w:r>
      <w:r w:rsidRPr="00532C47">
        <w:rPr>
          <w:szCs w:val="22"/>
          <w:lang w:val="et-EE"/>
        </w:rPr>
        <w:noBreakHyphen/>
        <w:t>kordset ning raske neerukahjustuse ja lõppstaadiumis neeruhaigusega patsientidel kuni 2,2</w:t>
      </w:r>
      <w:r w:rsidRPr="00532C47">
        <w:rPr>
          <w:szCs w:val="22"/>
          <w:lang w:val="et-EE"/>
        </w:rPr>
        <w:noBreakHyphen/>
        <w:t>kordset mõõdukat keskmist suurenemist.</w:t>
      </w:r>
      <w:r w:rsidR="00C442A9" w:rsidRPr="00532C47">
        <w:rPr>
          <w:szCs w:val="22"/>
          <w:lang w:val="et-EE"/>
        </w:rPr>
        <w:t xml:space="preserve"> Astmapatsientidele Enerzair Breezhaleri manustamise järgse </w:t>
      </w:r>
      <w:r w:rsidR="001E0DBB" w:rsidRPr="00532C47">
        <w:rPr>
          <w:szCs w:val="22"/>
          <w:lang w:val="et-EE"/>
        </w:rPr>
        <w:t>g</w:t>
      </w:r>
      <w:r w:rsidR="001E0DBB" w:rsidRPr="00532C47">
        <w:rPr>
          <w:color w:val="000000"/>
          <w:szCs w:val="22"/>
          <w:lang w:val="et-EE"/>
        </w:rPr>
        <w:t>lükopürrooniumi</w:t>
      </w:r>
      <w:r w:rsidR="001E0DBB" w:rsidRPr="00532C47">
        <w:rPr>
          <w:iCs/>
          <w:szCs w:val="22"/>
          <w:lang w:val="et-EE"/>
        </w:rPr>
        <w:t xml:space="preserve"> </w:t>
      </w:r>
      <w:r w:rsidR="00C442A9" w:rsidRPr="00532C47">
        <w:rPr>
          <w:szCs w:val="22"/>
          <w:lang w:val="et-EE"/>
        </w:rPr>
        <w:t>populatsiooni farmakokineetilise analüüsi põhjal suurenes AUC</w:t>
      </w:r>
      <w:r w:rsidR="00C442A9" w:rsidRPr="00532C47">
        <w:rPr>
          <w:szCs w:val="22"/>
          <w:vertAlign w:val="subscript"/>
          <w:lang w:val="et-EE"/>
        </w:rPr>
        <w:t>0</w:t>
      </w:r>
      <w:r w:rsidR="00C442A9" w:rsidRPr="00532C47">
        <w:rPr>
          <w:szCs w:val="22"/>
          <w:vertAlign w:val="subscript"/>
          <w:lang w:val="et-EE"/>
        </w:rPr>
        <w:noBreakHyphen/>
        <w:t>24h</w:t>
      </w:r>
      <w:r w:rsidR="00C442A9" w:rsidRPr="00532C47">
        <w:rPr>
          <w:szCs w:val="22"/>
          <w:lang w:val="et-EE"/>
        </w:rPr>
        <w:t xml:space="preserve"> 27% või vähenes 19% patsientidel, kellel oli absoluutne GFR </w:t>
      </w:r>
      <w:r w:rsidR="001E0DBB" w:rsidRPr="00532C47">
        <w:rPr>
          <w:szCs w:val="22"/>
          <w:lang w:val="et-EE"/>
        </w:rPr>
        <w:t xml:space="preserve">vastavalt </w:t>
      </w:r>
      <w:r w:rsidR="00C442A9" w:rsidRPr="00532C47">
        <w:rPr>
          <w:szCs w:val="22"/>
          <w:lang w:val="et-EE"/>
        </w:rPr>
        <w:t xml:space="preserve">58 või 143 ml/min võrreldes patsiendiga, kellel oli absoluutne GFR 93 ml/min. </w:t>
      </w:r>
      <w:r w:rsidR="001E0DBB" w:rsidRPr="00532C47">
        <w:rPr>
          <w:szCs w:val="22"/>
          <w:lang w:val="et-EE"/>
        </w:rPr>
        <w:t>G</w:t>
      </w:r>
      <w:r w:rsidR="001E0DBB" w:rsidRPr="00532C47">
        <w:rPr>
          <w:color w:val="000000"/>
          <w:szCs w:val="22"/>
          <w:lang w:val="et-EE"/>
        </w:rPr>
        <w:t>lükopürrooniumi</w:t>
      </w:r>
      <w:r w:rsidR="001E0DBB" w:rsidRPr="00532C47">
        <w:rPr>
          <w:iCs/>
          <w:szCs w:val="22"/>
          <w:lang w:val="et-EE"/>
        </w:rPr>
        <w:t xml:space="preserve"> p</w:t>
      </w:r>
      <w:r w:rsidR="001E0DBB" w:rsidRPr="00532C47">
        <w:rPr>
          <w:szCs w:val="22"/>
          <w:lang w:val="et-EE"/>
        </w:rPr>
        <w:t>opulatsiooni farmakokineetilise analüüsi põhjal võib k</w:t>
      </w:r>
      <w:r w:rsidRPr="00532C47">
        <w:rPr>
          <w:szCs w:val="22"/>
          <w:lang w:val="et-EE"/>
        </w:rPr>
        <w:t xml:space="preserve">erge ja </w:t>
      </w:r>
      <w:r w:rsidR="00822D03" w:rsidRPr="00532C47">
        <w:rPr>
          <w:szCs w:val="22"/>
          <w:lang w:val="et-EE"/>
        </w:rPr>
        <w:t>mõõduka</w:t>
      </w:r>
      <w:r w:rsidRPr="00532C47">
        <w:rPr>
          <w:szCs w:val="22"/>
          <w:lang w:val="et-EE"/>
        </w:rPr>
        <w:t xml:space="preserve"> neerukahjustusega (eGFR ≥30 ml/min/1,73 m</w:t>
      </w:r>
      <w:r w:rsidRPr="00532C47">
        <w:rPr>
          <w:szCs w:val="22"/>
          <w:vertAlign w:val="superscript"/>
          <w:lang w:val="et-EE"/>
        </w:rPr>
        <w:t>2</w:t>
      </w:r>
      <w:r w:rsidRPr="00532C47">
        <w:rPr>
          <w:szCs w:val="22"/>
          <w:lang w:val="et-EE"/>
        </w:rPr>
        <w:t>)</w:t>
      </w:r>
      <w:r w:rsidR="00C442A9" w:rsidRPr="00532C47">
        <w:rPr>
          <w:szCs w:val="22"/>
          <w:lang w:val="et-EE"/>
        </w:rPr>
        <w:t xml:space="preserve"> kroonilise obstruktiivse kopsuhaigusega</w:t>
      </w:r>
      <w:r w:rsidRPr="00532C47">
        <w:rPr>
          <w:szCs w:val="22"/>
          <w:lang w:val="et-EE"/>
        </w:rPr>
        <w:t xml:space="preserve"> patsientidel g</w:t>
      </w:r>
      <w:r w:rsidRPr="00532C47">
        <w:rPr>
          <w:color w:val="000000"/>
          <w:szCs w:val="22"/>
          <w:lang w:val="et-EE"/>
        </w:rPr>
        <w:t>lükopürrooniumi</w:t>
      </w:r>
      <w:r w:rsidRPr="00532C47">
        <w:rPr>
          <w:iCs/>
          <w:szCs w:val="22"/>
          <w:lang w:val="et-EE"/>
        </w:rPr>
        <w:t xml:space="preserve"> kasutada soovitatavas annuses.</w:t>
      </w:r>
    </w:p>
    <w:p w14:paraId="7264E75B" w14:textId="035B77FA" w:rsidR="00661B37" w:rsidRPr="00532C47" w:rsidRDefault="00661B37" w:rsidP="00251B78">
      <w:pPr>
        <w:pStyle w:val="Text"/>
        <w:tabs>
          <w:tab w:val="left" w:pos="8505"/>
        </w:tabs>
        <w:spacing w:before="0"/>
        <w:jc w:val="left"/>
        <w:rPr>
          <w:sz w:val="22"/>
          <w:szCs w:val="22"/>
          <w:lang w:val="et-EE"/>
        </w:rPr>
      </w:pPr>
    </w:p>
    <w:p w14:paraId="46140F90" w14:textId="4407EFE6" w:rsidR="00B84FD6" w:rsidRPr="00532C47" w:rsidRDefault="001E0DBB" w:rsidP="00251B78">
      <w:pPr>
        <w:pStyle w:val="Nottoc-headings"/>
        <w:keepLines w:val="0"/>
        <w:spacing w:before="0" w:after="0"/>
        <w:rPr>
          <w:rFonts w:ascii="Times New Roman" w:hAnsi="Times New Roman" w:cs="Times New Roman"/>
          <w:b w:val="0"/>
          <w:sz w:val="22"/>
          <w:szCs w:val="22"/>
          <w:lang w:val="et-EE"/>
        </w:rPr>
      </w:pPr>
      <w:bookmarkStart w:id="21" w:name="_5942169Indacaterol_"/>
      <w:bookmarkStart w:id="22" w:name="_6043455Glycopyrronium_"/>
      <w:bookmarkStart w:id="23" w:name="_nth_Hepatic_impairment55977"/>
      <w:bookmarkEnd w:id="21"/>
      <w:bookmarkEnd w:id="22"/>
      <w:bookmarkEnd w:id="23"/>
      <w:r w:rsidRPr="00532C47">
        <w:rPr>
          <w:rFonts w:ascii="Times New Roman" w:hAnsi="Times New Roman" w:cs="Times New Roman"/>
          <w:b w:val="0"/>
          <w:i/>
          <w:sz w:val="22"/>
          <w:szCs w:val="22"/>
          <w:u w:val="single"/>
          <w:lang w:val="et-EE"/>
        </w:rPr>
        <w:t>Maksakahjustusega patsiendid</w:t>
      </w:r>
    </w:p>
    <w:p w14:paraId="6616BF56" w14:textId="591C7464" w:rsidR="00683F50" w:rsidRPr="00532C47" w:rsidRDefault="00683F50" w:rsidP="00251B78">
      <w:pPr>
        <w:pStyle w:val="Text"/>
        <w:spacing w:before="0"/>
        <w:jc w:val="left"/>
        <w:rPr>
          <w:iCs/>
          <w:sz w:val="22"/>
          <w:szCs w:val="22"/>
          <w:lang w:val="et-EE"/>
        </w:rPr>
      </w:pPr>
      <w:bookmarkStart w:id="24" w:name="_Toc259713130"/>
      <w:r w:rsidRPr="00532C47">
        <w:rPr>
          <w:iCs/>
          <w:sz w:val="22"/>
          <w:szCs w:val="22"/>
          <w:lang w:val="et-EE"/>
        </w:rPr>
        <w:t xml:space="preserve">Maksakahjustusega patsientidel ei ole Enerzair Breezhaleri manustamise järgselt hinnatud maksakahjustuse mõju indakaterooli, glükopürrooniumi ja mometasoonfuroaadi farmakokineetikale. </w:t>
      </w:r>
      <w:r w:rsidR="00B80C06" w:rsidRPr="00532C47">
        <w:rPr>
          <w:iCs/>
          <w:sz w:val="22"/>
          <w:szCs w:val="22"/>
          <w:lang w:val="et-EE"/>
        </w:rPr>
        <w:t xml:space="preserve">Samas on </w:t>
      </w:r>
      <w:r w:rsidRPr="00532C47">
        <w:rPr>
          <w:iCs/>
          <w:sz w:val="22"/>
          <w:szCs w:val="22"/>
          <w:lang w:val="et-EE"/>
        </w:rPr>
        <w:t xml:space="preserve">uuringud läbi viidud indakaterooli ja mometasoonfuroaadi manustamisel </w:t>
      </w:r>
      <w:r w:rsidR="00D84A81" w:rsidRPr="00532C47">
        <w:rPr>
          <w:iCs/>
          <w:sz w:val="22"/>
          <w:szCs w:val="22"/>
          <w:lang w:val="et-EE"/>
        </w:rPr>
        <w:t xml:space="preserve">ainuravimina </w:t>
      </w:r>
      <w:r w:rsidRPr="00532C47">
        <w:rPr>
          <w:iCs/>
          <w:sz w:val="22"/>
          <w:szCs w:val="22"/>
          <w:lang w:val="et-EE"/>
        </w:rPr>
        <w:t>(vt lõik 4.2).</w:t>
      </w:r>
    </w:p>
    <w:p w14:paraId="1B000CB8" w14:textId="77777777" w:rsidR="00B84FD6" w:rsidRPr="00532C47" w:rsidRDefault="00B84FD6" w:rsidP="00251B78">
      <w:pPr>
        <w:pStyle w:val="Text"/>
        <w:spacing w:before="0"/>
        <w:jc w:val="left"/>
        <w:rPr>
          <w:iCs/>
          <w:sz w:val="22"/>
          <w:szCs w:val="22"/>
          <w:lang w:val="et-EE"/>
        </w:rPr>
      </w:pPr>
    </w:p>
    <w:p w14:paraId="6BF4AD68" w14:textId="4B90843E" w:rsidR="00B84FD6" w:rsidRPr="00532C47" w:rsidRDefault="00914C40" w:rsidP="00251B78">
      <w:pPr>
        <w:pStyle w:val="Text"/>
        <w:keepNext/>
        <w:spacing w:before="0"/>
        <w:jc w:val="left"/>
        <w:rPr>
          <w:sz w:val="22"/>
          <w:szCs w:val="22"/>
          <w:lang w:val="et-EE"/>
        </w:rPr>
      </w:pPr>
      <w:r w:rsidRPr="00532C47">
        <w:rPr>
          <w:bCs/>
          <w:i/>
          <w:sz w:val="22"/>
          <w:szCs w:val="22"/>
          <w:lang w:val="et-EE"/>
        </w:rPr>
        <w:t>Inda</w:t>
      </w:r>
      <w:r w:rsidR="00683F50" w:rsidRPr="00532C47">
        <w:rPr>
          <w:bCs/>
          <w:i/>
          <w:sz w:val="22"/>
          <w:szCs w:val="22"/>
          <w:lang w:val="et-EE"/>
        </w:rPr>
        <w:t>k</w:t>
      </w:r>
      <w:r w:rsidRPr="00532C47">
        <w:rPr>
          <w:bCs/>
          <w:i/>
          <w:sz w:val="22"/>
          <w:szCs w:val="22"/>
          <w:lang w:val="et-EE"/>
        </w:rPr>
        <w:t>atero</w:t>
      </w:r>
      <w:r w:rsidR="00683F50" w:rsidRPr="00532C47">
        <w:rPr>
          <w:bCs/>
          <w:i/>
          <w:sz w:val="22"/>
          <w:szCs w:val="22"/>
          <w:lang w:val="et-EE"/>
        </w:rPr>
        <w:t>o</w:t>
      </w:r>
      <w:r w:rsidRPr="00532C47">
        <w:rPr>
          <w:bCs/>
          <w:i/>
          <w:sz w:val="22"/>
          <w:szCs w:val="22"/>
          <w:lang w:val="et-EE"/>
        </w:rPr>
        <w:t>l</w:t>
      </w:r>
    </w:p>
    <w:p w14:paraId="282AEF59" w14:textId="77777777" w:rsidR="00683F50" w:rsidRPr="00532C47" w:rsidRDefault="00683F50" w:rsidP="00251B78">
      <w:pPr>
        <w:tabs>
          <w:tab w:val="clear" w:pos="567"/>
        </w:tabs>
        <w:spacing w:line="240" w:lineRule="auto"/>
        <w:rPr>
          <w:szCs w:val="22"/>
          <w:lang w:val="et-EE"/>
        </w:rPr>
      </w:pPr>
      <w:r w:rsidRPr="00532C47">
        <w:rPr>
          <w:iCs/>
          <w:szCs w:val="22"/>
          <w:lang w:val="et-EE"/>
        </w:rPr>
        <w:t xml:space="preserve">Kerge ja mõõduka maksakahjustusega patsientidel ei täheldatud indakaterooli </w:t>
      </w:r>
      <w:r w:rsidRPr="00532C47">
        <w:rPr>
          <w:szCs w:val="22"/>
          <w:lang w:val="et-EE"/>
        </w:rPr>
        <w:t>C</w:t>
      </w:r>
      <w:r w:rsidRPr="00532C47">
        <w:rPr>
          <w:szCs w:val="22"/>
          <w:vertAlign w:val="subscript"/>
          <w:lang w:val="et-EE"/>
        </w:rPr>
        <w:t>max</w:t>
      </w:r>
      <w:r w:rsidRPr="00532C47">
        <w:rPr>
          <w:szCs w:val="22"/>
          <w:lang w:val="et-EE"/>
        </w:rPr>
        <w:t xml:space="preserve"> või AUC olulisi muutusi, samuti ei erinenud valkudega seonduvus kerge ja mõõduka maksakahjustusega patsientide ning tervete kontrollisikute vahel. Raske maksakahjustusega patsientidel ei ole uuringuid läbi viidud.</w:t>
      </w:r>
    </w:p>
    <w:p w14:paraId="2AA1C13A" w14:textId="77777777" w:rsidR="00B84FD6" w:rsidRPr="00532C47" w:rsidRDefault="00B84FD6" w:rsidP="00251B78">
      <w:pPr>
        <w:pStyle w:val="Text"/>
        <w:spacing w:before="0"/>
        <w:jc w:val="left"/>
        <w:rPr>
          <w:sz w:val="22"/>
          <w:szCs w:val="22"/>
          <w:lang w:val="et-EE"/>
        </w:rPr>
      </w:pPr>
    </w:p>
    <w:p w14:paraId="1A7E94F5" w14:textId="55AB7640" w:rsidR="00B84FD6" w:rsidRPr="00532C47" w:rsidRDefault="00AF23F8" w:rsidP="00251B78">
      <w:pPr>
        <w:pStyle w:val="Text"/>
        <w:keepNext/>
        <w:spacing w:before="0"/>
        <w:jc w:val="left"/>
        <w:rPr>
          <w:bCs/>
          <w:sz w:val="22"/>
          <w:szCs w:val="22"/>
          <w:lang w:val="et-EE"/>
        </w:rPr>
      </w:pPr>
      <w:r w:rsidRPr="00532C47">
        <w:rPr>
          <w:bCs/>
          <w:i/>
          <w:sz w:val="22"/>
          <w:szCs w:val="22"/>
          <w:lang w:val="et-EE"/>
        </w:rPr>
        <w:t>Glükopürroonium</w:t>
      </w:r>
    </w:p>
    <w:p w14:paraId="298D249C" w14:textId="642F5DBC" w:rsidR="00AF23F8" w:rsidRPr="00532C47" w:rsidRDefault="00AF23F8" w:rsidP="00251B78">
      <w:pPr>
        <w:tabs>
          <w:tab w:val="clear" w:pos="567"/>
        </w:tabs>
        <w:spacing w:line="240" w:lineRule="auto"/>
        <w:rPr>
          <w:szCs w:val="22"/>
          <w:lang w:val="et-EE"/>
        </w:rPr>
      </w:pPr>
      <w:r w:rsidRPr="00532C47">
        <w:rPr>
          <w:iCs/>
          <w:szCs w:val="22"/>
          <w:lang w:val="et-EE"/>
        </w:rPr>
        <w:t>Maksakahjustusega patsientidel ei ole kliinilisi uuringuid läbi viidud. Glükopürrooniumi eliminatsioon süsteemsest vereringest toimub peamiselt neerude kaudu. Glükopürrooniumi maksas toimuva metabolismi vähenemine ei põhjusta arvatavasti süsteemse ekspositsiooni kliiniliselt olulist suurenemist.</w:t>
      </w:r>
    </w:p>
    <w:p w14:paraId="7D7DC179" w14:textId="77777777" w:rsidR="00B84FD6" w:rsidRPr="00532C47" w:rsidRDefault="00B84FD6" w:rsidP="00251B78">
      <w:pPr>
        <w:pStyle w:val="Text"/>
        <w:spacing w:before="0"/>
        <w:jc w:val="left"/>
        <w:rPr>
          <w:sz w:val="22"/>
          <w:szCs w:val="22"/>
          <w:lang w:val="et-EE"/>
        </w:rPr>
      </w:pPr>
    </w:p>
    <w:p w14:paraId="5C7447DA" w14:textId="366723C7" w:rsidR="00B84FD6" w:rsidRPr="00532C47" w:rsidRDefault="00914C40" w:rsidP="00251B78">
      <w:pPr>
        <w:pStyle w:val="Text"/>
        <w:keepNext/>
        <w:spacing w:before="0"/>
        <w:jc w:val="left"/>
        <w:rPr>
          <w:sz w:val="22"/>
          <w:szCs w:val="22"/>
          <w:lang w:val="et-EE"/>
        </w:rPr>
      </w:pPr>
      <w:r w:rsidRPr="00532C47">
        <w:rPr>
          <w:i/>
          <w:sz w:val="22"/>
          <w:szCs w:val="22"/>
          <w:lang w:val="et-EE"/>
        </w:rPr>
        <w:lastRenderedPageBreak/>
        <w:t>Mometaso</w:t>
      </w:r>
      <w:r w:rsidR="00AF23F8" w:rsidRPr="00532C47">
        <w:rPr>
          <w:i/>
          <w:sz w:val="22"/>
          <w:szCs w:val="22"/>
          <w:lang w:val="et-EE"/>
        </w:rPr>
        <w:t>on</w:t>
      </w:r>
      <w:r w:rsidRPr="00532C47">
        <w:rPr>
          <w:i/>
          <w:sz w:val="22"/>
          <w:szCs w:val="22"/>
          <w:lang w:val="et-EE"/>
        </w:rPr>
        <w:t>furoa</w:t>
      </w:r>
      <w:r w:rsidR="00AF23F8" w:rsidRPr="00532C47">
        <w:rPr>
          <w:i/>
          <w:sz w:val="22"/>
          <w:szCs w:val="22"/>
          <w:lang w:val="et-EE"/>
        </w:rPr>
        <w:t>at</w:t>
      </w:r>
    </w:p>
    <w:p w14:paraId="6AC05848" w14:textId="35FABE47" w:rsidR="00331BA2" w:rsidRPr="00532C47" w:rsidRDefault="00331BA2" w:rsidP="00251B78">
      <w:pPr>
        <w:pStyle w:val="Text"/>
        <w:spacing w:before="0"/>
        <w:jc w:val="left"/>
        <w:rPr>
          <w:sz w:val="22"/>
          <w:szCs w:val="22"/>
          <w:lang w:val="et-EE"/>
        </w:rPr>
      </w:pPr>
      <w:r w:rsidRPr="00532C47">
        <w:rPr>
          <w:sz w:val="22"/>
          <w:szCs w:val="22"/>
          <w:lang w:val="et-EE"/>
        </w:rPr>
        <w:t>Uuringus, kus hinnati mometasoonfuroaadi 400 </w:t>
      </w:r>
      <w:r w:rsidR="003832FA" w:rsidRPr="00532C47">
        <w:rPr>
          <w:sz w:val="22"/>
          <w:szCs w:val="22"/>
          <w:lang w:val="et-EE"/>
        </w:rPr>
        <w:t>µ</w:t>
      </w:r>
      <w:r w:rsidRPr="00532C47">
        <w:rPr>
          <w:sz w:val="22"/>
          <w:szCs w:val="22"/>
          <w:lang w:val="et-EE"/>
        </w:rPr>
        <w:t xml:space="preserve">g inhaleeritava üksikannuse manustamist kuivpulberinhalaatorist kerge (n=4), mõõduka (n=4) ja raske (n=4) maksakahjustusega patsientidele, oli igas rühmas ainult </w:t>
      </w:r>
      <w:r w:rsidR="00D70233" w:rsidRPr="00532C47">
        <w:rPr>
          <w:sz w:val="22"/>
          <w:szCs w:val="22"/>
          <w:lang w:val="et-EE"/>
        </w:rPr>
        <w:t xml:space="preserve">ühe </w:t>
      </w:r>
      <w:r w:rsidRPr="00532C47">
        <w:rPr>
          <w:sz w:val="22"/>
          <w:szCs w:val="22"/>
          <w:lang w:val="et-EE"/>
        </w:rPr>
        <w:t xml:space="preserve">või </w:t>
      </w:r>
      <w:r w:rsidR="00D70233" w:rsidRPr="00532C47">
        <w:rPr>
          <w:sz w:val="22"/>
          <w:szCs w:val="22"/>
          <w:lang w:val="et-EE"/>
        </w:rPr>
        <w:t>kahe </w:t>
      </w:r>
      <w:r w:rsidR="003832FA" w:rsidRPr="00532C47">
        <w:rPr>
          <w:sz w:val="22"/>
          <w:szCs w:val="22"/>
          <w:lang w:val="et-EE"/>
        </w:rPr>
        <w:t>isiku</w:t>
      </w:r>
      <w:r w:rsidRPr="00532C47">
        <w:rPr>
          <w:sz w:val="22"/>
          <w:szCs w:val="22"/>
          <w:lang w:val="et-EE"/>
        </w:rPr>
        <w:t xml:space="preserve"> plasmas </w:t>
      </w:r>
      <w:r w:rsidR="003832FA" w:rsidRPr="00532C47">
        <w:rPr>
          <w:sz w:val="22"/>
          <w:szCs w:val="22"/>
          <w:lang w:val="et-EE"/>
        </w:rPr>
        <w:t>määratav</w:t>
      </w:r>
      <w:r w:rsidRPr="00532C47">
        <w:rPr>
          <w:sz w:val="22"/>
          <w:szCs w:val="22"/>
          <w:lang w:val="et-EE"/>
        </w:rPr>
        <w:t xml:space="preserve"> mometasoonfuroaadi maksimaalne kontsentratsioon (vahemikus 50…105 pg/ml). Täheldatud maksimaalne plasmakontsentratsioon tundub suurenevat maksakahjustuse raskusastme suurene</w:t>
      </w:r>
      <w:r w:rsidR="003832FA" w:rsidRPr="00532C47">
        <w:rPr>
          <w:sz w:val="22"/>
          <w:szCs w:val="22"/>
          <w:lang w:val="et-EE"/>
        </w:rPr>
        <w:t>de</w:t>
      </w:r>
      <w:r w:rsidRPr="00532C47">
        <w:rPr>
          <w:sz w:val="22"/>
          <w:szCs w:val="22"/>
          <w:lang w:val="et-EE"/>
        </w:rPr>
        <w:t>s, kuid määratava taseme (analüüsi kvantifitseerimise alampiir oli 50 pg/ml) juhte oli vähe.</w:t>
      </w:r>
    </w:p>
    <w:p w14:paraId="243D4441" w14:textId="77777777" w:rsidR="00B84FD6" w:rsidRPr="00532C47" w:rsidRDefault="00B84FD6" w:rsidP="00251B78">
      <w:pPr>
        <w:pStyle w:val="Text"/>
        <w:spacing w:before="0"/>
        <w:jc w:val="left"/>
        <w:rPr>
          <w:sz w:val="22"/>
          <w:szCs w:val="22"/>
          <w:lang w:val="et-EE"/>
        </w:rPr>
      </w:pPr>
      <w:bookmarkStart w:id="25" w:name="_nth_Renal_impairment54843"/>
      <w:bookmarkEnd w:id="24"/>
      <w:bookmarkEnd w:id="25"/>
    </w:p>
    <w:p w14:paraId="5D7040F6" w14:textId="6F4F8BB8" w:rsidR="00B84FD6" w:rsidRPr="00532C47" w:rsidRDefault="00AF23F8" w:rsidP="00251B78">
      <w:pPr>
        <w:pStyle w:val="Nottoc-headings"/>
        <w:keepLines w:val="0"/>
        <w:spacing w:before="0" w:after="0"/>
        <w:rPr>
          <w:rFonts w:ascii="Times New Roman" w:hAnsi="Times New Roman" w:cs="Times New Roman"/>
          <w:b w:val="0"/>
          <w:sz w:val="22"/>
          <w:szCs w:val="22"/>
          <w:lang w:val="et-EE"/>
        </w:rPr>
      </w:pPr>
      <w:bookmarkStart w:id="26" w:name="_5423953114615Ethnicity"/>
      <w:bookmarkStart w:id="27" w:name="_3626207Ethnicity"/>
      <w:bookmarkStart w:id="28" w:name="_3626261Ethnicity"/>
      <w:bookmarkStart w:id="29" w:name="_3626315Ethnicity"/>
      <w:bookmarkStart w:id="30" w:name="_3626314Ethnicity"/>
      <w:bookmarkStart w:id="31" w:name="_3626413Ethnicity"/>
      <w:bookmarkStart w:id="32" w:name="_3626525Ethnicity"/>
      <w:bookmarkStart w:id="33" w:name="_3626581Ethnicity"/>
      <w:bookmarkStart w:id="34" w:name="_6344755Ethnicity"/>
      <w:bookmarkEnd w:id="26"/>
      <w:bookmarkEnd w:id="27"/>
      <w:bookmarkEnd w:id="28"/>
      <w:bookmarkEnd w:id="29"/>
      <w:bookmarkEnd w:id="30"/>
      <w:bookmarkEnd w:id="31"/>
      <w:bookmarkEnd w:id="32"/>
      <w:bookmarkEnd w:id="33"/>
      <w:bookmarkEnd w:id="34"/>
      <w:r w:rsidRPr="00532C47">
        <w:rPr>
          <w:rFonts w:ascii="Times New Roman" w:hAnsi="Times New Roman" w:cs="Times New Roman"/>
          <w:b w:val="0"/>
          <w:i/>
          <w:sz w:val="22"/>
          <w:szCs w:val="22"/>
          <w:u w:val="single"/>
          <w:lang w:val="et-EE"/>
        </w:rPr>
        <w:t>Muud patsientide erirühmad</w:t>
      </w:r>
    </w:p>
    <w:p w14:paraId="50F0BC48" w14:textId="7B1FE661" w:rsidR="00AF23F8" w:rsidRPr="00532C47" w:rsidRDefault="00AF23F8" w:rsidP="00251B78">
      <w:pPr>
        <w:tabs>
          <w:tab w:val="clear" w:pos="567"/>
        </w:tabs>
        <w:spacing w:line="240" w:lineRule="auto"/>
        <w:rPr>
          <w:color w:val="000000"/>
          <w:szCs w:val="22"/>
          <w:lang w:val="et-EE"/>
        </w:rPr>
      </w:pPr>
      <w:r w:rsidRPr="00532C47">
        <w:rPr>
          <w:color w:val="000000"/>
          <w:szCs w:val="22"/>
          <w:lang w:val="et-EE"/>
        </w:rPr>
        <w:t>Jaapanlaste ja valge rassi esindajate vahel</w:t>
      </w:r>
      <w:r w:rsidRPr="00532C47">
        <w:rPr>
          <w:iCs/>
          <w:szCs w:val="22"/>
          <w:lang w:val="et-EE"/>
        </w:rPr>
        <w:t xml:space="preserve"> </w:t>
      </w:r>
      <w:r w:rsidRPr="00532C47">
        <w:rPr>
          <w:szCs w:val="22"/>
          <w:lang w:val="et-EE"/>
        </w:rPr>
        <w:t xml:space="preserve">ei esinenud </w:t>
      </w:r>
      <w:r w:rsidRPr="00532C47">
        <w:rPr>
          <w:iCs/>
          <w:szCs w:val="22"/>
          <w:lang w:val="et-EE"/>
        </w:rPr>
        <w:t xml:space="preserve">indakaterooli, glükopürrooniumi ega mometasoonfuroaadi </w:t>
      </w:r>
      <w:r w:rsidRPr="00532C47">
        <w:rPr>
          <w:color w:val="000000"/>
          <w:szCs w:val="22"/>
          <w:lang w:val="et-EE"/>
        </w:rPr>
        <w:t>kogu süsteemse ekspositsiooni (AUC) olulisi erinevusi.</w:t>
      </w:r>
      <w:r w:rsidRPr="00532C47">
        <w:rPr>
          <w:szCs w:val="22"/>
          <w:lang w:val="et-EE"/>
        </w:rPr>
        <w:t xml:space="preserve"> </w:t>
      </w:r>
      <w:r w:rsidRPr="00532C47">
        <w:rPr>
          <w:color w:val="000000"/>
          <w:szCs w:val="22"/>
          <w:lang w:val="et-EE"/>
        </w:rPr>
        <w:t>Teiste etniliste rühmade või rasside kohta on farmakokineetilised andmed ebapiisavad.</w:t>
      </w:r>
      <w:r w:rsidR="00022FCC" w:rsidRPr="00532C47">
        <w:rPr>
          <w:color w:val="000000"/>
          <w:szCs w:val="22"/>
          <w:lang w:val="et-EE"/>
        </w:rPr>
        <w:t xml:space="preserve"> Glükopürrooniumi kogu süsteemne ekspositsioon (AUC) võib olla kuni 1,8 korda kõrgem madala kehakaaluga (35 kg) astma patsientidel ja kuni 2,5 korda kõrgem madala kehakaalu (35 kg) ning madala absoluutse GFR</w:t>
      </w:r>
      <w:r w:rsidR="00022FCC" w:rsidRPr="00532C47">
        <w:rPr>
          <w:color w:val="000000"/>
          <w:szCs w:val="22"/>
          <w:lang w:val="et-EE"/>
        </w:rPr>
        <w:noBreakHyphen/>
        <w:t>iga (45 ml/min) astma patsientidel.</w:t>
      </w:r>
    </w:p>
    <w:p w14:paraId="5BBE8642" w14:textId="77777777" w:rsidR="00B84FD6" w:rsidRPr="00532C47" w:rsidRDefault="00B84FD6" w:rsidP="00251B78">
      <w:pPr>
        <w:numPr>
          <w:ilvl w:val="12"/>
          <w:numId w:val="0"/>
        </w:numPr>
        <w:tabs>
          <w:tab w:val="clear" w:pos="567"/>
        </w:tabs>
        <w:spacing w:line="240" w:lineRule="auto"/>
        <w:ind w:right="-2"/>
        <w:rPr>
          <w:iCs/>
          <w:szCs w:val="22"/>
          <w:lang w:val="et-EE"/>
        </w:rPr>
      </w:pPr>
    </w:p>
    <w:p w14:paraId="3731787B" w14:textId="634D154B" w:rsidR="00B84FD6" w:rsidRPr="00532C47" w:rsidRDefault="00914C40" w:rsidP="00251B78">
      <w:pPr>
        <w:keepNext/>
        <w:tabs>
          <w:tab w:val="clear" w:pos="567"/>
        </w:tabs>
        <w:spacing w:line="240" w:lineRule="auto"/>
        <w:ind w:left="567" w:hanging="567"/>
        <w:rPr>
          <w:szCs w:val="22"/>
          <w:lang w:val="et-EE"/>
        </w:rPr>
      </w:pPr>
      <w:r w:rsidRPr="00532C47">
        <w:rPr>
          <w:b/>
          <w:szCs w:val="22"/>
          <w:lang w:val="et-EE"/>
        </w:rPr>
        <w:t>5.3</w:t>
      </w:r>
      <w:r w:rsidRPr="00532C47">
        <w:rPr>
          <w:b/>
          <w:szCs w:val="22"/>
          <w:lang w:val="et-EE"/>
        </w:rPr>
        <w:tab/>
      </w:r>
      <w:r w:rsidR="00AF23F8" w:rsidRPr="00532C47">
        <w:rPr>
          <w:b/>
          <w:szCs w:val="22"/>
          <w:lang w:val="et-EE"/>
        </w:rPr>
        <w:t>Prekliinilised ohutusandmed</w:t>
      </w:r>
    </w:p>
    <w:p w14:paraId="7FE7CCBD" w14:textId="77777777" w:rsidR="00B84FD6" w:rsidRPr="00532C47" w:rsidRDefault="00B84FD6" w:rsidP="00251B78">
      <w:pPr>
        <w:pStyle w:val="Text"/>
        <w:keepNext/>
        <w:spacing w:before="0"/>
        <w:jc w:val="left"/>
        <w:rPr>
          <w:sz w:val="22"/>
          <w:szCs w:val="22"/>
          <w:lang w:val="et-EE"/>
        </w:rPr>
      </w:pPr>
    </w:p>
    <w:p w14:paraId="743B24D2" w14:textId="33AA0BDA" w:rsidR="00330976" w:rsidRPr="00532C47" w:rsidRDefault="00330976" w:rsidP="00251B78">
      <w:pPr>
        <w:pStyle w:val="Text"/>
        <w:keepNext/>
        <w:spacing w:before="0"/>
        <w:jc w:val="left"/>
        <w:rPr>
          <w:iCs/>
          <w:sz w:val="22"/>
          <w:szCs w:val="22"/>
          <w:lang w:val="et-EE"/>
        </w:rPr>
      </w:pPr>
      <w:r w:rsidRPr="00532C47">
        <w:rPr>
          <w:iCs/>
          <w:sz w:val="22"/>
          <w:szCs w:val="22"/>
          <w:lang w:val="et-EE"/>
        </w:rPr>
        <w:t xml:space="preserve">Indakaterooli, glükopürrooniumi ja mometasoonfuroaadi kombinatsiooniga ei ole loomkatseid läbi viidud. Järgnevalt on toodud iga </w:t>
      </w:r>
      <w:r w:rsidR="00D84A81" w:rsidRPr="00532C47">
        <w:rPr>
          <w:iCs/>
          <w:sz w:val="22"/>
          <w:szCs w:val="22"/>
          <w:lang w:val="et-EE"/>
        </w:rPr>
        <w:t xml:space="preserve">ainuravimi </w:t>
      </w:r>
      <w:r w:rsidRPr="00532C47">
        <w:rPr>
          <w:iCs/>
          <w:sz w:val="22"/>
          <w:szCs w:val="22"/>
          <w:lang w:val="et-EE"/>
        </w:rPr>
        <w:t>ning indakaterooli/mometasooni ja indakaterooli/glükopürrooniumi kombinatsioonpreparaatide mittekliinilise hindamise tulemused:</w:t>
      </w:r>
    </w:p>
    <w:p w14:paraId="5D039119" w14:textId="77777777" w:rsidR="00B84FD6" w:rsidRPr="00532C47" w:rsidRDefault="00B84FD6" w:rsidP="00251B78">
      <w:pPr>
        <w:pStyle w:val="Text"/>
        <w:keepNext/>
        <w:spacing w:before="0"/>
        <w:jc w:val="left"/>
        <w:rPr>
          <w:sz w:val="22"/>
          <w:szCs w:val="22"/>
          <w:lang w:val="et-EE"/>
        </w:rPr>
      </w:pPr>
    </w:p>
    <w:p w14:paraId="6CE25880" w14:textId="0F0F6EC4" w:rsidR="00B84FD6" w:rsidRPr="00532C47" w:rsidRDefault="00914C40" w:rsidP="00251B78">
      <w:pPr>
        <w:pStyle w:val="Nottoc-headings"/>
        <w:keepLines w:val="0"/>
        <w:spacing w:before="0" w:after="0"/>
        <w:rPr>
          <w:rFonts w:ascii="Times New Roman" w:hAnsi="Times New Roman" w:cs="Times New Roman"/>
          <w:b w:val="0"/>
          <w:sz w:val="22"/>
          <w:szCs w:val="22"/>
          <w:lang w:val="et-EE"/>
        </w:rPr>
      </w:pPr>
      <w:r w:rsidRPr="00532C47">
        <w:rPr>
          <w:rFonts w:ascii="Times New Roman" w:hAnsi="Times New Roman" w:cs="Times New Roman"/>
          <w:b w:val="0"/>
          <w:sz w:val="22"/>
          <w:szCs w:val="22"/>
          <w:u w:val="single"/>
          <w:lang w:val="et-EE"/>
        </w:rPr>
        <w:t>Inda</w:t>
      </w:r>
      <w:r w:rsidR="00330976" w:rsidRPr="00532C47">
        <w:rPr>
          <w:rFonts w:ascii="Times New Roman" w:hAnsi="Times New Roman" w:cs="Times New Roman"/>
          <w:b w:val="0"/>
          <w:sz w:val="22"/>
          <w:szCs w:val="22"/>
          <w:u w:val="single"/>
          <w:lang w:val="et-EE"/>
        </w:rPr>
        <w:t>k</w:t>
      </w:r>
      <w:r w:rsidRPr="00532C47">
        <w:rPr>
          <w:rFonts w:ascii="Times New Roman" w:hAnsi="Times New Roman" w:cs="Times New Roman"/>
          <w:b w:val="0"/>
          <w:sz w:val="22"/>
          <w:szCs w:val="22"/>
          <w:u w:val="single"/>
          <w:lang w:val="et-EE"/>
        </w:rPr>
        <w:t>atero</w:t>
      </w:r>
      <w:r w:rsidR="00330976" w:rsidRPr="00532C47">
        <w:rPr>
          <w:rFonts w:ascii="Times New Roman" w:hAnsi="Times New Roman" w:cs="Times New Roman"/>
          <w:b w:val="0"/>
          <w:sz w:val="22"/>
          <w:szCs w:val="22"/>
          <w:u w:val="single"/>
          <w:lang w:val="et-EE"/>
        </w:rPr>
        <w:t>o</w:t>
      </w:r>
      <w:r w:rsidRPr="00532C47">
        <w:rPr>
          <w:rFonts w:ascii="Times New Roman" w:hAnsi="Times New Roman" w:cs="Times New Roman"/>
          <w:b w:val="0"/>
          <w:sz w:val="22"/>
          <w:szCs w:val="22"/>
          <w:u w:val="single"/>
          <w:lang w:val="et-EE"/>
        </w:rPr>
        <w:t>l</w:t>
      </w:r>
      <w:bookmarkStart w:id="35" w:name="_nth_Indacaterol68878"/>
      <w:bookmarkEnd w:id="35"/>
    </w:p>
    <w:p w14:paraId="426A2055" w14:textId="77777777" w:rsidR="006E09D4" w:rsidRPr="00532C47" w:rsidRDefault="006E09D4" w:rsidP="00251B78">
      <w:pPr>
        <w:pStyle w:val="Text"/>
        <w:keepNext/>
        <w:spacing w:before="0"/>
        <w:jc w:val="left"/>
        <w:rPr>
          <w:sz w:val="22"/>
          <w:szCs w:val="22"/>
          <w:lang w:val="et-EE"/>
        </w:rPr>
      </w:pPr>
    </w:p>
    <w:p w14:paraId="0F1622F7" w14:textId="57E324EF" w:rsidR="00330976" w:rsidRPr="00532C47" w:rsidRDefault="00330976" w:rsidP="00251B78">
      <w:pPr>
        <w:tabs>
          <w:tab w:val="clear" w:pos="567"/>
        </w:tabs>
        <w:spacing w:line="240" w:lineRule="auto"/>
        <w:rPr>
          <w:szCs w:val="22"/>
          <w:lang w:val="et-EE"/>
        </w:rPr>
      </w:pPr>
      <w:r w:rsidRPr="00532C47">
        <w:rPr>
          <w:szCs w:val="22"/>
          <w:lang w:val="et-EE"/>
        </w:rPr>
        <w:t>Indakaterooli beeta</w:t>
      </w:r>
      <w:r w:rsidRPr="00532C47">
        <w:rPr>
          <w:szCs w:val="22"/>
          <w:lang w:val="et-EE"/>
        </w:rPr>
        <w:noBreakHyphen/>
        <w:t>2</w:t>
      </w:r>
      <w:r w:rsidRPr="00532C47">
        <w:rPr>
          <w:szCs w:val="22"/>
          <w:lang w:val="et-EE"/>
        </w:rPr>
        <w:noBreakHyphen/>
        <w:t>agonistlikest omadustest tingitud toimed kardiovaskulaarsüsteemile olid tahhükardia, arütmiad ja müokardi kahjustus koertel. Närilistel täheldati ninaõõne ja kõri vähest ärritust.</w:t>
      </w:r>
    </w:p>
    <w:p w14:paraId="400CCD93" w14:textId="463757B2" w:rsidR="00330976" w:rsidRPr="00532C47" w:rsidRDefault="00330976" w:rsidP="00251B78">
      <w:pPr>
        <w:tabs>
          <w:tab w:val="clear" w:pos="567"/>
        </w:tabs>
        <w:spacing w:line="240" w:lineRule="auto"/>
        <w:rPr>
          <w:szCs w:val="22"/>
          <w:lang w:val="et-EE"/>
        </w:rPr>
      </w:pPr>
    </w:p>
    <w:p w14:paraId="542C1297" w14:textId="5BF4871B" w:rsidR="00330976" w:rsidRPr="00532C47" w:rsidRDefault="00330976" w:rsidP="00251B78">
      <w:pPr>
        <w:tabs>
          <w:tab w:val="clear" w:pos="567"/>
        </w:tabs>
        <w:spacing w:line="240" w:lineRule="auto"/>
        <w:rPr>
          <w:szCs w:val="22"/>
          <w:lang w:val="et-EE"/>
        </w:rPr>
      </w:pPr>
      <w:r w:rsidRPr="00532C47">
        <w:rPr>
          <w:szCs w:val="22"/>
          <w:lang w:val="et-EE"/>
        </w:rPr>
        <w:t>Genotoksilisuse uuringud ei näidanud mutageenset ega klastogeenset toimet.</w:t>
      </w:r>
    </w:p>
    <w:p w14:paraId="5F48061E" w14:textId="2C12A1A1" w:rsidR="00330976" w:rsidRPr="00532C47" w:rsidRDefault="00330976" w:rsidP="00251B78">
      <w:pPr>
        <w:tabs>
          <w:tab w:val="clear" w:pos="567"/>
        </w:tabs>
        <w:spacing w:line="240" w:lineRule="auto"/>
        <w:rPr>
          <w:szCs w:val="22"/>
          <w:lang w:val="et-EE"/>
        </w:rPr>
      </w:pPr>
    </w:p>
    <w:p w14:paraId="61CF695A" w14:textId="118E0B8D" w:rsidR="00186E08" w:rsidRPr="00532C47" w:rsidRDefault="00186E08" w:rsidP="00251B78">
      <w:pPr>
        <w:tabs>
          <w:tab w:val="clear" w:pos="567"/>
        </w:tabs>
        <w:spacing w:line="240" w:lineRule="auto"/>
        <w:rPr>
          <w:szCs w:val="22"/>
          <w:lang w:val="et-EE"/>
        </w:rPr>
      </w:pPr>
      <w:r w:rsidRPr="00532C47">
        <w:rPr>
          <w:szCs w:val="22"/>
          <w:lang w:val="et-EE"/>
        </w:rPr>
        <w:t>Kartsinogeensust hinnati kaheaastases rottide uuringus ja kuuekuulises transgeensete hiirte uuringus. Healoomulise munasarja leiomüoomi ja munasarja silelihaste paikse hüperplaasia suurenenud esinemissagedus rottidel oli vastavuses teiste beeta</w:t>
      </w:r>
      <w:r w:rsidRPr="00532C47">
        <w:rPr>
          <w:szCs w:val="22"/>
          <w:lang w:val="et-EE"/>
        </w:rPr>
        <w:noBreakHyphen/>
        <w:t>2</w:t>
      </w:r>
      <w:r w:rsidRPr="00532C47">
        <w:rPr>
          <w:szCs w:val="22"/>
          <w:lang w:val="et-EE"/>
        </w:rPr>
        <w:noBreakHyphen/>
        <w:t>adrenomimeetikumide puhul kirjeldatud sarnaste leidudega. Hiirtel kartsinogeensust ei täheldatud.</w:t>
      </w:r>
    </w:p>
    <w:p w14:paraId="22321D2F" w14:textId="779652A3" w:rsidR="00186E08" w:rsidRPr="00532C47" w:rsidRDefault="00186E08" w:rsidP="00251B78">
      <w:pPr>
        <w:tabs>
          <w:tab w:val="clear" w:pos="567"/>
        </w:tabs>
        <w:spacing w:line="240" w:lineRule="auto"/>
        <w:rPr>
          <w:szCs w:val="22"/>
          <w:lang w:val="et-EE"/>
        </w:rPr>
      </w:pPr>
    </w:p>
    <w:p w14:paraId="5CED2AC1" w14:textId="739417A7" w:rsidR="00186E08" w:rsidRPr="00532C47" w:rsidRDefault="00186E08" w:rsidP="00251B78">
      <w:pPr>
        <w:tabs>
          <w:tab w:val="clear" w:pos="567"/>
        </w:tabs>
        <w:spacing w:line="240" w:lineRule="auto"/>
        <w:rPr>
          <w:szCs w:val="22"/>
          <w:lang w:val="et-EE"/>
        </w:rPr>
      </w:pPr>
      <w:r w:rsidRPr="00532C47">
        <w:rPr>
          <w:szCs w:val="22"/>
          <w:lang w:val="et-EE"/>
        </w:rPr>
        <w:t>Kõik need leiud saadi ekspositsiooni väärtuste puhul, mis tunduvalt ületavad inimestel saavutatavaid väärtusi.</w:t>
      </w:r>
    </w:p>
    <w:p w14:paraId="3052BB2D" w14:textId="3B803F47" w:rsidR="00186E08" w:rsidRPr="00532C47" w:rsidRDefault="00186E08" w:rsidP="00251B78">
      <w:pPr>
        <w:tabs>
          <w:tab w:val="clear" w:pos="567"/>
        </w:tabs>
        <w:spacing w:line="240" w:lineRule="auto"/>
        <w:rPr>
          <w:szCs w:val="22"/>
          <w:lang w:val="et-EE"/>
        </w:rPr>
      </w:pPr>
    </w:p>
    <w:p w14:paraId="42086953" w14:textId="0C8F9566" w:rsidR="00186E08" w:rsidRPr="00532C47" w:rsidRDefault="00433467" w:rsidP="00251B78">
      <w:pPr>
        <w:tabs>
          <w:tab w:val="clear" w:pos="567"/>
        </w:tabs>
        <w:spacing w:line="240" w:lineRule="auto"/>
        <w:rPr>
          <w:szCs w:val="22"/>
          <w:lang w:val="et-EE"/>
        </w:rPr>
      </w:pPr>
      <w:r w:rsidRPr="00532C47">
        <w:rPr>
          <w:szCs w:val="22"/>
          <w:lang w:val="et-EE"/>
        </w:rPr>
        <w:t>I</w:t>
      </w:r>
      <w:r w:rsidR="00186E08" w:rsidRPr="00532C47">
        <w:rPr>
          <w:szCs w:val="22"/>
          <w:lang w:val="et-EE"/>
        </w:rPr>
        <w:t>ndakaterooli subkutaanse</w:t>
      </w:r>
      <w:r w:rsidRPr="00532C47">
        <w:rPr>
          <w:szCs w:val="22"/>
          <w:lang w:val="et-EE"/>
        </w:rPr>
        <w:t>l</w:t>
      </w:r>
      <w:r w:rsidR="00186E08" w:rsidRPr="00532C47">
        <w:rPr>
          <w:szCs w:val="22"/>
          <w:lang w:val="et-EE"/>
        </w:rPr>
        <w:t xml:space="preserve"> manustamis</w:t>
      </w:r>
      <w:r w:rsidRPr="00532C47">
        <w:rPr>
          <w:szCs w:val="22"/>
          <w:lang w:val="et-EE"/>
        </w:rPr>
        <w:t>el</w:t>
      </w:r>
      <w:r w:rsidR="00186E08" w:rsidRPr="00532C47">
        <w:rPr>
          <w:szCs w:val="22"/>
          <w:lang w:val="et-EE"/>
        </w:rPr>
        <w:t xml:space="preserve"> küülikute uuringus demonstreeriti ebasoodsat toimet seoses raseduse ja embrüo/loote arenguga ainult annuste puhul, mis olid </w:t>
      </w:r>
      <w:r w:rsidR="007D25F1" w:rsidRPr="00532C47">
        <w:rPr>
          <w:szCs w:val="22"/>
          <w:lang w:val="et-EE"/>
        </w:rPr>
        <w:t xml:space="preserve">enam kui </w:t>
      </w:r>
      <w:r w:rsidR="00186E08" w:rsidRPr="00532C47">
        <w:rPr>
          <w:szCs w:val="22"/>
          <w:lang w:val="et-EE"/>
        </w:rPr>
        <w:t>500 korda suuremad kui inimestel, kes inhaleerisid igapäevaselt 150 µg annuseid (AUC</w:t>
      </w:r>
      <w:r w:rsidR="00186E08" w:rsidRPr="00532C47">
        <w:rPr>
          <w:szCs w:val="22"/>
          <w:vertAlign w:val="subscript"/>
          <w:lang w:val="et-EE"/>
        </w:rPr>
        <w:t>0</w:t>
      </w:r>
      <w:r w:rsidR="00186E08" w:rsidRPr="00532C47">
        <w:rPr>
          <w:szCs w:val="22"/>
          <w:vertAlign w:val="subscript"/>
          <w:lang w:val="et-EE"/>
        </w:rPr>
        <w:noBreakHyphen/>
        <w:t>24 h</w:t>
      </w:r>
      <w:r w:rsidR="00186E08" w:rsidRPr="00532C47">
        <w:rPr>
          <w:szCs w:val="22"/>
          <w:lang w:val="et-EE"/>
        </w:rPr>
        <w:t xml:space="preserve"> põhjal).</w:t>
      </w:r>
    </w:p>
    <w:p w14:paraId="5FF1DA35" w14:textId="77777777" w:rsidR="00186E08" w:rsidRPr="00532C47" w:rsidRDefault="00186E08" w:rsidP="00251B78">
      <w:pPr>
        <w:tabs>
          <w:tab w:val="clear" w:pos="567"/>
        </w:tabs>
        <w:spacing w:line="240" w:lineRule="auto"/>
        <w:rPr>
          <w:szCs w:val="22"/>
          <w:lang w:val="et-EE"/>
        </w:rPr>
      </w:pPr>
    </w:p>
    <w:p w14:paraId="691F8310" w14:textId="5745F13C" w:rsidR="00330976" w:rsidRPr="00532C47" w:rsidRDefault="00330976" w:rsidP="00251B78">
      <w:pPr>
        <w:tabs>
          <w:tab w:val="clear" w:pos="567"/>
        </w:tabs>
        <w:spacing w:line="240" w:lineRule="auto"/>
        <w:rPr>
          <w:szCs w:val="22"/>
          <w:lang w:val="et-EE"/>
        </w:rPr>
      </w:pPr>
      <w:r w:rsidRPr="00532C47">
        <w:rPr>
          <w:szCs w:val="22"/>
          <w:lang w:val="et-EE"/>
        </w:rPr>
        <w:t xml:space="preserve">Kuigi indakaterool ei mõjutanud üldist reproduktsioonivõimet rottidel läbi viidud fertiilsusuuringus, täheldati </w:t>
      </w:r>
      <w:r w:rsidR="007D25F1" w:rsidRPr="00532C47">
        <w:rPr>
          <w:szCs w:val="22"/>
          <w:lang w:val="et-EE"/>
        </w:rPr>
        <w:t>pre</w:t>
      </w:r>
      <w:r w:rsidR="007D25F1" w:rsidRPr="00532C47">
        <w:rPr>
          <w:szCs w:val="22"/>
          <w:lang w:val="et-EE"/>
        </w:rPr>
        <w:noBreakHyphen/>
        <w:t xml:space="preserve"> ja postnataalse</w:t>
      </w:r>
      <w:r w:rsidRPr="00532C47">
        <w:rPr>
          <w:szCs w:val="22"/>
          <w:lang w:val="et-EE"/>
        </w:rPr>
        <w:t xml:space="preserve"> arengu uuringus </w:t>
      </w:r>
      <w:r w:rsidR="00186E08" w:rsidRPr="00532C47">
        <w:rPr>
          <w:szCs w:val="22"/>
          <w:lang w:val="et-EE"/>
        </w:rPr>
        <w:t>F1</w:t>
      </w:r>
      <w:r w:rsidRPr="00532C47">
        <w:rPr>
          <w:szCs w:val="22"/>
          <w:lang w:val="et-EE"/>
        </w:rPr>
        <w:t xml:space="preserve"> põlvkonna rottidel tiinete järeltulijate arvu langust 14 korda kõrgema </w:t>
      </w:r>
      <w:r w:rsidR="00186E08" w:rsidRPr="00532C47">
        <w:rPr>
          <w:szCs w:val="22"/>
          <w:lang w:val="et-EE"/>
        </w:rPr>
        <w:t>ekspositsiooni puhul</w:t>
      </w:r>
      <w:r w:rsidRPr="00532C47">
        <w:rPr>
          <w:szCs w:val="22"/>
          <w:lang w:val="et-EE"/>
        </w:rPr>
        <w:t xml:space="preserve"> kui </w:t>
      </w:r>
      <w:r w:rsidR="00186E08" w:rsidRPr="00532C47">
        <w:rPr>
          <w:szCs w:val="22"/>
          <w:lang w:val="et-EE"/>
        </w:rPr>
        <w:t xml:space="preserve">indakaterooliga ravitud </w:t>
      </w:r>
      <w:r w:rsidRPr="00532C47">
        <w:rPr>
          <w:szCs w:val="22"/>
          <w:lang w:val="et-EE"/>
        </w:rPr>
        <w:t xml:space="preserve">inimestel. Indakaterool ei olnud rottidel </w:t>
      </w:r>
      <w:r w:rsidR="007D25F1" w:rsidRPr="00532C47">
        <w:rPr>
          <w:szCs w:val="22"/>
          <w:lang w:val="et-EE"/>
        </w:rPr>
        <w:t>ega</w:t>
      </w:r>
      <w:r w:rsidRPr="00532C47">
        <w:rPr>
          <w:szCs w:val="22"/>
          <w:lang w:val="et-EE"/>
        </w:rPr>
        <w:t xml:space="preserve"> küülikutel embrüotoksilise või teratogeense toimega.</w:t>
      </w:r>
    </w:p>
    <w:p w14:paraId="78F3F8AA" w14:textId="77777777" w:rsidR="00330976" w:rsidRPr="00532C47" w:rsidRDefault="00330976" w:rsidP="00251B78">
      <w:pPr>
        <w:tabs>
          <w:tab w:val="clear" w:pos="567"/>
        </w:tabs>
        <w:spacing w:line="240" w:lineRule="auto"/>
        <w:rPr>
          <w:szCs w:val="22"/>
          <w:lang w:val="et-EE"/>
        </w:rPr>
      </w:pPr>
    </w:p>
    <w:p w14:paraId="6FB6681C" w14:textId="23C84127" w:rsidR="00B84FD6" w:rsidRPr="00532C47" w:rsidRDefault="006B5624" w:rsidP="00251B78">
      <w:pPr>
        <w:pStyle w:val="Nottoc-headings"/>
        <w:keepLines w:val="0"/>
        <w:spacing w:before="0" w:after="0"/>
        <w:rPr>
          <w:rFonts w:ascii="Times New Roman" w:hAnsi="Times New Roman" w:cs="Times New Roman"/>
          <w:b w:val="0"/>
          <w:sz w:val="22"/>
          <w:szCs w:val="22"/>
          <w:lang w:val="et-EE"/>
        </w:rPr>
      </w:pPr>
      <w:bookmarkStart w:id="36" w:name="_nth_Glycopyrronium70399"/>
      <w:bookmarkEnd w:id="36"/>
      <w:r w:rsidRPr="00532C47">
        <w:rPr>
          <w:rFonts w:ascii="Times New Roman" w:hAnsi="Times New Roman" w:cs="Times New Roman"/>
          <w:b w:val="0"/>
          <w:sz w:val="22"/>
          <w:szCs w:val="22"/>
          <w:u w:val="single"/>
          <w:lang w:val="et-EE"/>
        </w:rPr>
        <w:t>Glükopürroonium</w:t>
      </w:r>
    </w:p>
    <w:p w14:paraId="43C4F08F" w14:textId="77777777" w:rsidR="00E91DA3" w:rsidRPr="00532C47" w:rsidRDefault="00E91DA3" w:rsidP="00251B78">
      <w:pPr>
        <w:pStyle w:val="Text"/>
        <w:keepNext/>
        <w:spacing w:before="0"/>
        <w:jc w:val="left"/>
        <w:rPr>
          <w:sz w:val="22"/>
          <w:szCs w:val="22"/>
          <w:lang w:val="et-EE"/>
        </w:rPr>
      </w:pPr>
    </w:p>
    <w:p w14:paraId="6459F602" w14:textId="0C67D677" w:rsidR="006B5624" w:rsidRPr="00532C47" w:rsidRDefault="006B5624" w:rsidP="00251B78">
      <w:pPr>
        <w:pStyle w:val="NormalWeb"/>
        <w:spacing w:before="0"/>
        <w:rPr>
          <w:sz w:val="22"/>
          <w:szCs w:val="22"/>
          <w:lang w:val="et-EE"/>
        </w:rPr>
      </w:pPr>
      <w:r w:rsidRPr="00532C47">
        <w:rPr>
          <w:sz w:val="22"/>
          <w:szCs w:val="22"/>
          <w:lang w:val="et-EE"/>
        </w:rPr>
        <w:t xml:space="preserve">Glükopürrooniumi kui muskariiniretseptorite antagonisti omadustest tingitud toimed olid südame löögisageduse kerge kuni mõõdukas kiirenemine koertel, läätse hägusus rottidel ning näärmete sekretsiooni vähenemisega seotud pöörduvad muutused rottidel ja koertel. Rottidel täheldati kerget ärritust või adaptiivseid muutusi hingamisteedes. Kõik need leiud ilmnesid </w:t>
      </w:r>
      <w:r w:rsidR="007D25F1" w:rsidRPr="00532C47">
        <w:rPr>
          <w:sz w:val="22"/>
          <w:szCs w:val="22"/>
          <w:lang w:val="et-EE"/>
        </w:rPr>
        <w:t>ekspositsiooni</w:t>
      </w:r>
      <w:r w:rsidRPr="00532C47">
        <w:rPr>
          <w:sz w:val="22"/>
          <w:szCs w:val="22"/>
          <w:lang w:val="et-EE"/>
        </w:rPr>
        <w:t xml:space="preserve"> väärtuste juures, mis </w:t>
      </w:r>
      <w:r w:rsidR="007D25F1" w:rsidRPr="00532C47">
        <w:rPr>
          <w:sz w:val="22"/>
          <w:szCs w:val="22"/>
          <w:lang w:val="et-EE"/>
        </w:rPr>
        <w:t xml:space="preserve">tunduvalt </w:t>
      </w:r>
      <w:r w:rsidRPr="00532C47">
        <w:rPr>
          <w:sz w:val="22"/>
          <w:szCs w:val="22"/>
          <w:lang w:val="et-EE"/>
        </w:rPr>
        <w:t>ületasid inimestel oodatavaid väärtusi.</w:t>
      </w:r>
    </w:p>
    <w:p w14:paraId="0B21C12E" w14:textId="77777777" w:rsidR="006B5624" w:rsidRPr="00532C47" w:rsidRDefault="006B5624" w:rsidP="00251B78">
      <w:pPr>
        <w:tabs>
          <w:tab w:val="clear" w:pos="567"/>
        </w:tabs>
        <w:spacing w:line="240" w:lineRule="auto"/>
        <w:rPr>
          <w:noProof/>
          <w:szCs w:val="22"/>
          <w:lang w:val="et-EE"/>
        </w:rPr>
      </w:pPr>
    </w:p>
    <w:p w14:paraId="28FCAB73" w14:textId="78C621DF" w:rsidR="006B5624" w:rsidRPr="00532C47" w:rsidRDefault="006B5624" w:rsidP="00251B78">
      <w:pPr>
        <w:pStyle w:val="Style12ptFirstline0"/>
        <w:spacing w:before="0"/>
        <w:ind w:firstLine="0"/>
        <w:rPr>
          <w:sz w:val="22"/>
          <w:szCs w:val="22"/>
          <w:lang w:val="et-EE"/>
        </w:rPr>
      </w:pPr>
      <w:r w:rsidRPr="00532C47">
        <w:rPr>
          <w:sz w:val="22"/>
          <w:szCs w:val="22"/>
          <w:lang w:val="et-EE"/>
        </w:rPr>
        <w:lastRenderedPageBreak/>
        <w:t>Genotoksilisuse uuringutes ei ilmnenud glükopürrooniumi mutageenset ega klastogeenset toimet. Kartsinogeensusuuringutes transgeensetel hiirtel, kellele manustati ravimit suu</w:t>
      </w:r>
      <w:r w:rsidR="00293DC5" w:rsidRPr="00532C47">
        <w:rPr>
          <w:sz w:val="22"/>
          <w:szCs w:val="22"/>
          <w:lang w:val="et-EE"/>
        </w:rPr>
        <w:t xml:space="preserve"> </w:t>
      </w:r>
      <w:r w:rsidRPr="00532C47">
        <w:rPr>
          <w:sz w:val="22"/>
          <w:szCs w:val="22"/>
          <w:lang w:val="et-EE"/>
        </w:rPr>
        <w:t>kaud</w:t>
      </w:r>
      <w:r w:rsidR="00293DC5" w:rsidRPr="00532C47">
        <w:rPr>
          <w:sz w:val="22"/>
          <w:szCs w:val="22"/>
          <w:lang w:val="et-EE"/>
        </w:rPr>
        <w:t>u</w:t>
      </w:r>
      <w:r w:rsidRPr="00532C47">
        <w:rPr>
          <w:sz w:val="22"/>
          <w:szCs w:val="22"/>
          <w:lang w:val="et-EE"/>
        </w:rPr>
        <w:t>, ning rottidel, kellele manustati ravimit inhalatsiooni teel, ei ilmnenud kartsinogeensuse tunnuseid.</w:t>
      </w:r>
    </w:p>
    <w:p w14:paraId="2C9ABA37" w14:textId="77777777" w:rsidR="006B5624" w:rsidRPr="00532C47" w:rsidRDefault="006B5624" w:rsidP="00251B78">
      <w:pPr>
        <w:pStyle w:val="NormalWeb"/>
        <w:spacing w:before="0"/>
        <w:rPr>
          <w:sz w:val="22"/>
          <w:szCs w:val="22"/>
          <w:lang w:val="et-EE"/>
        </w:rPr>
      </w:pPr>
    </w:p>
    <w:p w14:paraId="73BEF7E6" w14:textId="7E9E31AE" w:rsidR="006B5624" w:rsidRPr="00532C47" w:rsidRDefault="006B5624" w:rsidP="00251B78">
      <w:pPr>
        <w:tabs>
          <w:tab w:val="clear" w:pos="567"/>
        </w:tabs>
        <w:spacing w:line="240" w:lineRule="auto"/>
        <w:rPr>
          <w:szCs w:val="22"/>
          <w:lang w:val="et-EE"/>
        </w:rPr>
      </w:pPr>
      <w:r w:rsidRPr="00532C47">
        <w:rPr>
          <w:szCs w:val="22"/>
          <w:lang w:val="et-EE"/>
        </w:rPr>
        <w:t>Glükopürroonium ei olnud rottidel ega küülikutel inhalatsiooni</w:t>
      </w:r>
      <w:r w:rsidR="00433467" w:rsidRPr="00532C47">
        <w:rPr>
          <w:szCs w:val="22"/>
          <w:lang w:val="et-EE"/>
        </w:rPr>
        <w:t>l</w:t>
      </w:r>
      <w:r w:rsidRPr="00532C47">
        <w:rPr>
          <w:szCs w:val="22"/>
          <w:lang w:val="et-EE"/>
        </w:rPr>
        <w:t xml:space="preserve"> manusta</w:t>
      </w:r>
      <w:r w:rsidR="00433467" w:rsidRPr="00532C47">
        <w:rPr>
          <w:szCs w:val="22"/>
          <w:lang w:val="et-EE"/>
        </w:rPr>
        <w:t>des</w:t>
      </w:r>
      <w:r w:rsidRPr="00532C47">
        <w:rPr>
          <w:szCs w:val="22"/>
          <w:lang w:val="et-EE"/>
        </w:rPr>
        <w:t xml:space="preserve"> teratogeenne. Tiinetel hiirtel, küülikutel ja koertel ei läbinud glükopürroonium ja selle metaboliidid olulisel määral platsentaarbarjääri. </w:t>
      </w:r>
      <w:r w:rsidR="00433467" w:rsidRPr="00532C47">
        <w:rPr>
          <w:szCs w:val="22"/>
          <w:lang w:val="et-EE"/>
        </w:rPr>
        <w:t>Avaldatud andmed g</w:t>
      </w:r>
      <w:r w:rsidRPr="00532C47">
        <w:rPr>
          <w:szCs w:val="22"/>
          <w:lang w:val="et-EE"/>
        </w:rPr>
        <w:t>lükopürrooniumi kasutamise kohta</w:t>
      </w:r>
      <w:r w:rsidR="00433467" w:rsidRPr="00532C47">
        <w:rPr>
          <w:szCs w:val="22"/>
          <w:lang w:val="et-EE"/>
        </w:rPr>
        <w:t xml:space="preserve"> loomadel</w:t>
      </w:r>
      <w:r w:rsidRPr="00532C47">
        <w:rPr>
          <w:szCs w:val="22"/>
          <w:lang w:val="et-EE"/>
        </w:rPr>
        <w:t xml:space="preserve"> ei näita reproduktsioonitoksilisust. Rottidel puudus mõju fertiilsusele ning pre</w:t>
      </w:r>
      <w:r w:rsidRPr="00532C47">
        <w:rPr>
          <w:szCs w:val="22"/>
          <w:lang w:val="et-EE"/>
        </w:rPr>
        <w:noBreakHyphen/>
        <w:t xml:space="preserve"> ja postnataal</w:t>
      </w:r>
      <w:r w:rsidR="00D33D1D" w:rsidRPr="00532C47">
        <w:rPr>
          <w:szCs w:val="22"/>
          <w:lang w:val="et-EE"/>
        </w:rPr>
        <w:t>s</w:t>
      </w:r>
      <w:r w:rsidRPr="00532C47">
        <w:rPr>
          <w:szCs w:val="22"/>
          <w:lang w:val="et-EE"/>
        </w:rPr>
        <w:t>ele arengule.</w:t>
      </w:r>
    </w:p>
    <w:p w14:paraId="7457C7CA" w14:textId="77777777" w:rsidR="00B84FD6" w:rsidRPr="00532C47" w:rsidRDefault="00B84FD6" w:rsidP="00251B78">
      <w:pPr>
        <w:pStyle w:val="Text"/>
        <w:spacing w:before="0"/>
        <w:jc w:val="left"/>
        <w:rPr>
          <w:sz w:val="22"/>
          <w:szCs w:val="22"/>
          <w:lang w:val="et-EE"/>
        </w:rPr>
      </w:pPr>
    </w:p>
    <w:p w14:paraId="66988917" w14:textId="19665B3B" w:rsidR="00B84FD6" w:rsidRPr="00532C47" w:rsidRDefault="00914C40" w:rsidP="00251B78">
      <w:pPr>
        <w:pStyle w:val="Nottoc-headings"/>
        <w:keepLines w:val="0"/>
        <w:spacing w:before="0" w:after="0"/>
        <w:rPr>
          <w:rFonts w:ascii="Times New Roman" w:hAnsi="Times New Roman" w:cs="Times New Roman"/>
          <w:b w:val="0"/>
          <w:sz w:val="22"/>
          <w:szCs w:val="22"/>
          <w:lang w:val="et-EE"/>
        </w:rPr>
      </w:pPr>
      <w:r w:rsidRPr="00532C47">
        <w:rPr>
          <w:rFonts w:ascii="Times New Roman" w:hAnsi="Times New Roman" w:cs="Times New Roman"/>
          <w:b w:val="0"/>
          <w:sz w:val="22"/>
          <w:szCs w:val="22"/>
          <w:u w:val="single"/>
          <w:lang w:val="et-EE"/>
        </w:rPr>
        <w:t>Mometaso</w:t>
      </w:r>
      <w:bookmarkStart w:id="37" w:name="_nth_Mometasone71956"/>
      <w:bookmarkEnd w:id="37"/>
      <w:r w:rsidR="006B5624" w:rsidRPr="00532C47">
        <w:rPr>
          <w:rFonts w:ascii="Times New Roman" w:hAnsi="Times New Roman" w:cs="Times New Roman"/>
          <w:b w:val="0"/>
          <w:sz w:val="22"/>
          <w:szCs w:val="22"/>
          <w:u w:val="single"/>
          <w:lang w:val="et-EE"/>
        </w:rPr>
        <w:t>on</w:t>
      </w:r>
      <w:r w:rsidRPr="00532C47">
        <w:rPr>
          <w:rFonts w:ascii="Times New Roman" w:hAnsi="Times New Roman" w:cs="Times New Roman"/>
          <w:b w:val="0"/>
          <w:sz w:val="22"/>
          <w:szCs w:val="22"/>
          <w:u w:val="single"/>
          <w:lang w:val="et-EE"/>
        </w:rPr>
        <w:t>furo</w:t>
      </w:r>
      <w:r w:rsidR="006B5624" w:rsidRPr="00532C47">
        <w:rPr>
          <w:rFonts w:ascii="Times New Roman" w:hAnsi="Times New Roman" w:cs="Times New Roman"/>
          <w:b w:val="0"/>
          <w:sz w:val="22"/>
          <w:szCs w:val="22"/>
          <w:u w:val="single"/>
          <w:lang w:val="et-EE"/>
        </w:rPr>
        <w:t>aat</w:t>
      </w:r>
    </w:p>
    <w:p w14:paraId="04D0292D" w14:textId="77777777" w:rsidR="00E91DA3" w:rsidRPr="00532C47" w:rsidRDefault="00E91DA3" w:rsidP="00251B78">
      <w:pPr>
        <w:pStyle w:val="Text"/>
        <w:keepNext/>
        <w:spacing w:before="0"/>
        <w:jc w:val="left"/>
        <w:rPr>
          <w:sz w:val="22"/>
          <w:szCs w:val="22"/>
          <w:lang w:val="et-EE"/>
        </w:rPr>
      </w:pPr>
    </w:p>
    <w:p w14:paraId="0C895F8E" w14:textId="77777777" w:rsidR="00172F1D" w:rsidRPr="00532C47" w:rsidRDefault="00172F1D" w:rsidP="00251B78">
      <w:pPr>
        <w:rPr>
          <w:lang w:val="et-EE" w:eastAsia="et-EE"/>
        </w:rPr>
      </w:pPr>
      <w:r w:rsidRPr="00532C47">
        <w:rPr>
          <w:szCs w:val="22"/>
          <w:lang w:val="et-EE" w:eastAsia="et-EE"/>
        </w:rPr>
        <w:t xml:space="preserve">Kõik </w:t>
      </w:r>
      <w:r w:rsidRPr="00532C47">
        <w:rPr>
          <w:lang w:val="et-EE" w:eastAsia="et-EE"/>
        </w:rPr>
        <w:t>täheldatud</w:t>
      </w:r>
      <w:r w:rsidRPr="00532C47">
        <w:rPr>
          <w:szCs w:val="22"/>
          <w:lang w:val="et-EE" w:eastAsia="et-EE"/>
        </w:rPr>
        <w:t xml:space="preserve"> toimed on omased </w:t>
      </w:r>
      <w:r w:rsidRPr="00532C47">
        <w:rPr>
          <w:lang w:val="et-EE" w:eastAsia="et-EE"/>
        </w:rPr>
        <w:t>glükokortikoidide</w:t>
      </w:r>
      <w:r w:rsidRPr="00532C47">
        <w:rPr>
          <w:szCs w:val="22"/>
          <w:lang w:val="et-EE" w:eastAsia="et-EE"/>
        </w:rPr>
        <w:t xml:space="preserve"> klassile ja seotud glükokortikoidide farmakoloogilise toime</w:t>
      </w:r>
      <w:r w:rsidRPr="00532C47">
        <w:rPr>
          <w:lang w:val="et-EE" w:eastAsia="et-EE"/>
        </w:rPr>
        <w:t xml:space="preserve"> tugevnemisega.</w:t>
      </w:r>
    </w:p>
    <w:p w14:paraId="0D237214" w14:textId="77777777" w:rsidR="00172F1D" w:rsidRPr="00532C47" w:rsidRDefault="00172F1D" w:rsidP="00251B78">
      <w:pPr>
        <w:rPr>
          <w:lang w:val="et-EE" w:eastAsia="et-EE"/>
        </w:rPr>
      </w:pPr>
    </w:p>
    <w:p w14:paraId="23DC122E" w14:textId="77777777" w:rsidR="00172F1D" w:rsidRPr="00532C47" w:rsidRDefault="00172F1D" w:rsidP="00251B78">
      <w:pPr>
        <w:rPr>
          <w:lang w:val="et-EE" w:eastAsia="et-EE"/>
        </w:rPr>
      </w:pPr>
      <w:r w:rsidRPr="00532C47">
        <w:rPr>
          <w:lang w:val="et-EE" w:eastAsia="et-EE"/>
        </w:rPr>
        <w:t xml:space="preserve">Standardsetes </w:t>
      </w:r>
      <w:r w:rsidRPr="00532C47">
        <w:rPr>
          <w:i/>
          <w:iCs/>
          <w:lang w:val="et-EE" w:eastAsia="et-EE"/>
        </w:rPr>
        <w:t>in vitro</w:t>
      </w:r>
      <w:r w:rsidRPr="00532C47">
        <w:rPr>
          <w:lang w:val="et-EE" w:eastAsia="et-EE"/>
        </w:rPr>
        <w:t xml:space="preserve"> ja </w:t>
      </w:r>
      <w:r w:rsidRPr="00532C47">
        <w:rPr>
          <w:i/>
          <w:iCs/>
          <w:lang w:val="et-EE" w:eastAsia="et-EE"/>
        </w:rPr>
        <w:t>in vivo</w:t>
      </w:r>
      <w:r w:rsidRPr="00532C47">
        <w:rPr>
          <w:lang w:val="et-EE" w:eastAsia="et-EE"/>
        </w:rPr>
        <w:t xml:space="preserve"> testides ei ilmnenud mometasoonfuroaadi genotoksilist toimet.</w:t>
      </w:r>
    </w:p>
    <w:p w14:paraId="4CB228EE" w14:textId="77777777" w:rsidR="00172F1D" w:rsidRPr="00532C47" w:rsidRDefault="00172F1D" w:rsidP="00251B78">
      <w:pPr>
        <w:rPr>
          <w:lang w:val="et-EE" w:eastAsia="et-EE"/>
        </w:rPr>
      </w:pPr>
    </w:p>
    <w:p w14:paraId="69D91178" w14:textId="77777777" w:rsidR="00172F1D" w:rsidRPr="00532C47" w:rsidRDefault="00172F1D" w:rsidP="00251B78">
      <w:pPr>
        <w:rPr>
          <w:lang w:val="et-EE" w:eastAsia="et-EE"/>
        </w:rPr>
      </w:pPr>
      <w:r w:rsidRPr="00532C47">
        <w:rPr>
          <w:lang w:val="et-EE" w:eastAsia="et-EE"/>
        </w:rPr>
        <w:t>Kartsinogeensusuuringutes hiirtel ja rottidel ei põhjustanud inhaleeritav mometasoonfuroaat kasvajate esinemissageduse statistiliselt olulist suurenemist.</w:t>
      </w:r>
    </w:p>
    <w:p w14:paraId="47800EB9" w14:textId="77777777" w:rsidR="00172F1D" w:rsidRPr="00532C47" w:rsidRDefault="00172F1D" w:rsidP="00251B78">
      <w:pPr>
        <w:rPr>
          <w:lang w:val="et-EE" w:eastAsia="et-EE"/>
        </w:rPr>
      </w:pPr>
    </w:p>
    <w:p w14:paraId="7E5FD2C5" w14:textId="3D25BDF0" w:rsidR="002D5B54" w:rsidRPr="00532C47" w:rsidRDefault="00172F1D" w:rsidP="00251B78">
      <w:pPr>
        <w:rPr>
          <w:lang w:val="et-EE" w:eastAsia="et-EE"/>
        </w:rPr>
      </w:pPr>
      <w:r w:rsidRPr="00532C47">
        <w:rPr>
          <w:szCs w:val="22"/>
          <w:lang w:val="et-EE" w:eastAsia="et-EE"/>
        </w:rPr>
        <w:t>Sarnaselt teiste glükokortikoidide</w:t>
      </w:r>
      <w:r w:rsidRPr="00532C47">
        <w:rPr>
          <w:lang w:val="et-EE" w:eastAsia="et-EE"/>
        </w:rPr>
        <w:t>ga</w:t>
      </w:r>
      <w:r w:rsidRPr="00532C47">
        <w:rPr>
          <w:szCs w:val="22"/>
          <w:lang w:val="et-EE" w:eastAsia="et-EE"/>
        </w:rPr>
        <w:t xml:space="preserve"> on mometasoonfuroaat närilistel ja küülikutel teratogeenne. Täheldatud on järgmisi anomaaliaid: nabasong rottidel, suulaelõhe hiirtel</w:t>
      </w:r>
      <w:r w:rsidRPr="00532C47">
        <w:rPr>
          <w:lang w:val="et-EE" w:eastAsia="et-EE"/>
        </w:rPr>
        <w:t xml:space="preserve"> ning</w:t>
      </w:r>
      <w:r w:rsidRPr="00532C47">
        <w:rPr>
          <w:szCs w:val="22"/>
          <w:lang w:val="et-EE" w:eastAsia="et-EE"/>
        </w:rPr>
        <w:t xml:space="preserve"> sapipõie </w:t>
      </w:r>
      <w:r w:rsidRPr="00532C47">
        <w:rPr>
          <w:lang w:val="et-EE" w:eastAsia="et-EE"/>
        </w:rPr>
        <w:t>agenees</w:t>
      </w:r>
      <w:r w:rsidRPr="00532C47">
        <w:rPr>
          <w:szCs w:val="22"/>
          <w:lang w:val="et-EE" w:eastAsia="et-EE"/>
        </w:rPr>
        <w:t xml:space="preserve">, nabasong ja kõverad esikäpad küülikutel. Samuti vähenes rottidel, küülikutel ja hiirtel tiinete emaste </w:t>
      </w:r>
      <w:r w:rsidRPr="00532C47">
        <w:rPr>
          <w:lang w:val="et-EE" w:eastAsia="et-EE"/>
        </w:rPr>
        <w:t>kaaluiive</w:t>
      </w:r>
      <w:r w:rsidRPr="00532C47">
        <w:rPr>
          <w:szCs w:val="22"/>
          <w:lang w:val="et-EE" w:eastAsia="et-EE"/>
        </w:rPr>
        <w:t xml:space="preserve"> ja toimusid muutused loote kasvus (loote väiksem </w:t>
      </w:r>
      <w:r w:rsidRPr="00532C47">
        <w:rPr>
          <w:lang w:val="et-EE" w:eastAsia="et-EE"/>
        </w:rPr>
        <w:t>keha</w:t>
      </w:r>
      <w:r w:rsidRPr="00532C47">
        <w:rPr>
          <w:szCs w:val="22"/>
          <w:lang w:val="et-EE" w:eastAsia="et-EE"/>
        </w:rPr>
        <w:t>kaal ja/või hilisem luustumine)</w:t>
      </w:r>
      <w:r w:rsidRPr="00532C47">
        <w:rPr>
          <w:lang w:val="et-EE" w:eastAsia="et-EE"/>
        </w:rPr>
        <w:t xml:space="preserve"> ning h</w:t>
      </w:r>
      <w:r w:rsidRPr="00532C47">
        <w:rPr>
          <w:szCs w:val="22"/>
          <w:lang w:val="et-EE" w:eastAsia="et-EE"/>
        </w:rPr>
        <w:t>iirtel vähenes järglaste elulemus.</w:t>
      </w:r>
      <w:r w:rsidRPr="00532C47">
        <w:rPr>
          <w:lang w:val="et-EE" w:eastAsia="et-EE"/>
        </w:rPr>
        <w:t xml:space="preserve"> Reproduktiivse funktsiooni uuringutes täheldati mometasoonfuroaadi subkutaansel manustamisel annuses 15 µg/kg gestatsiooniaja pikenemist ja rasket poegimist koos järglaste elulemuse ja kehakaalu vähenemisega.</w:t>
      </w:r>
    </w:p>
    <w:p w14:paraId="25CEC073" w14:textId="77777777" w:rsidR="002D5B54" w:rsidRDefault="002D5B54" w:rsidP="00251B78">
      <w:pPr>
        <w:rPr>
          <w:lang w:val="et-EE" w:eastAsia="et-EE"/>
        </w:rPr>
      </w:pPr>
    </w:p>
    <w:p w14:paraId="205CE10F" w14:textId="13DF6EF0" w:rsidR="00077A57" w:rsidRPr="002C2641" w:rsidRDefault="00077A57" w:rsidP="00251B78">
      <w:pPr>
        <w:keepNext/>
        <w:rPr>
          <w:i/>
          <w:iCs/>
          <w:u w:val="single"/>
          <w:lang w:val="et-EE" w:eastAsia="et-EE"/>
        </w:rPr>
      </w:pPr>
      <w:r w:rsidRPr="002C2641">
        <w:rPr>
          <w:i/>
          <w:iCs/>
          <w:u w:val="single"/>
          <w:lang w:val="et-EE" w:eastAsia="et-EE"/>
        </w:rPr>
        <w:t>Keskkonnariski hindamine</w:t>
      </w:r>
    </w:p>
    <w:p w14:paraId="702DA898" w14:textId="25043923" w:rsidR="002D5B54" w:rsidRPr="00532C47" w:rsidRDefault="002D5B54" w:rsidP="00251B78">
      <w:pPr>
        <w:rPr>
          <w:lang w:val="et-EE" w:eastAsia="et-EE"/>
        </w:rPr>
      </w:pPr>
      <w:r w:rsidRPr="00532C47">
        <w:rPr>
          <w:lang w:val="et-EE" w:eastAsia="et-EE"/>
        </w:rPr>
        <w:t>Keskkonnariskide hindamise uuringud on näidanud, et mometasoon võib ohustada pinnavett (vt lõik 6.6).</w:t>
      </w:r>
    </w:p>
    <w:p w14:paraId="5C75E36B" w14:textId="77777777" w:rsidR="00B84FD6" w:rsidRPr="00532C47" w:rsidRDefault="00B84FD6" w:rsidP="00251B78">
      <w:pPr>
        <w:pStyle w:val="Text"/>
        <w:spacing w:before="0"/>
        <w:jc w:val="left"/>
        <w:rPr>
          <w:sz w:val="22"/>
          <w:szCs w:val="22"/>
          <w:lang w:val="et-EE"/>
        </w:rPr>
      </w:pPr>
    </w:p>
    <w:p w14:paraId="31A26ED7" w14:textId="45ACF25E" w:rsidR="00B84FD6" w:rsidRPr="00532C47" w:rsidRDefault="00172F1D" w:rsidP="00251B78">
      <w:pPr>
        <w:pStyle w:val="Text"/>
        <w:keepNext/>
        <w:spacing w:before="0"/>
        <w:jc w:val="left"/>
        <w:rPr>
          <w:sz w:val="22"/>
          <w:szCs w:val="22"/>
          <w:lang w:val="et-EE"/>
        </w:rPr>
      </w:pPr>
      <w:r w:rsidRPr="00532C47">
        <w:rPr>
          <w:bCs/>
          <w:sz w:val="22"/>
          <w:szCs w:val="22"/>
          <w:u w:val="single"/>
          <w:lang w:val="et-EE"/>
        </w:rPr>
        <w:t>Indakaterooli ja glükopürrooniumi kombinatsioon</w:t>
      </w:r>
    </w:p>
    <w:p w14:paraId="3F830852" w14:textId="77777777" w:rsidR="00E91DA3" w:rsidRPr="00532C47" w:rsidRDefault="00E91DA3" w:rsidP="00251B78">
      <w:pPr>
        <w:pStyle w:val="Text"/>
        <w:keepNext/>
        <w:spacing w:before="0"/>
        <w:jc w:val="left"/>
        <w:rPr>
          <w:sz w:val="22"/>
          <w:szCs w:val="22"/>
          <w:lang w:val="et-EE"/>
        </w:rPr>
      </w:pPr>
    </w:p>
    <w:p w14:paraId="6220B0A7" w14:textId="244FD95C" w:rsidR="00172F1D" w:rsidRPr="00532C47" w:rsidRDefault="00172F1D" w:rsidP="00251B78">
      <w:pPr>
        <w:pStyle w:val="Text"/>
        <w:spacing w:before="0"/>
        <w:jc w:val="left"/>
        <w:rPr>
          <w:sz w:val="22"/>
          <w:szCs w:val="22"/>
          <w:lang w:val="et-EE"/>
        </w:rPr>
      </w:pPr>
      <w:r w:rsidRPr="00532C47">
        <w:rPr>
          <w:sz w:val="22"/>
          <w:szCs w:val="22"/>
          <w:lang w:val="et-EE"/>
        </w:rPr>
        <w:t>Indakaterooli/glükopürooniumi mittekliinilistes ohutusuuringutes saadud leiud olid kooskõlas indakaterooli või glükopürrooniumi monoteraapia teadaolevate farmakoloogiliste toimetega.</w:t>
      </w:r>
    </w:p>
    <w:p w14:paraId="7CA1D81F" w14:textId="67ED0CAE" w:rsidR="00172F1D" w:rsidRPr="00532C47" w:rsidRDefault="00172F1D" w:rsidP="00251B78">
      <w:pPr>
        <w:pStyle w:val="Text"/>
        <w:spacing w:before="0"/>
        <w:jc w:val="left"/>
        <w:rPr>
          <w:sz w:val="22"/>
          <w:szCs w:val="22"/>
          <w:lang w:val="et-EE"/>
        </w:rPr>
      </w:pPr>
    </w:p>
    <w:p w14:paraId="0C0C4CF3" w14:textId="2DC8B5F5" w:rsidR="00172F1D" w:rsidRPr="00532C47" w:rsidRDefault="00172F1D" w:rsidP="00251B78">
      <w:pPr>
        <w:pStyle w:val="Text"/>
        <w:spacing w:before="0"/>
        <w:jc w:val="left"/>
        <w:rPr>
          <w:sz w:val="22"/>
          <w:szCs w:val="22"/>
          <w:lang w:val="et-EE"/>
        </w:rPr>
      </w:pPr>
      <w:r w:rsidRPr="00532C47">
        <w:rPr>
          <w:sz w:val="22"/>
          <w:szCs w:val="22"/>
          <w:lang w:val="et-EE"/>
        </w:rPr>
        <w:t>Indakaterooli/glükopürrooniumi südame löögisagedusele avaldatava toime suurusjärk ja kestus suurenesid võrreldes kummagi monoteraapia puhul täheldatud muutustega.</w:t>
      </w:r>
    </w:p>
    <w:p w14:paraId="15C8CD45" w14:textId="7232D1B6" w:rsidR="002A0239" w:rsidRPr="00532C47" w:rsidRDefault="002A0239" w:rsidP="00251B78">
      <w:pPr>
        <w:pStyle w:val="Text"/>
        <w:spacing w:before="0"/>
        <w:jc w:val="left"/>
        <w:rPr>
          <w:sz w:val="22"/>
          <w:szCs w:val="22"/>
          <w:lang w:val="et-EE"/>
        </w:rPr>
      </w:pPr>
    </w:p>
    <w:p w14:paraId="019D8A77" w14:textId="45598D6E" w:rsidR="00172F1D" w:rsidRPr="00532C47" w:rsidRDefault="00172F1D" w:rsidP="00251B78">
      <w:pPr>
        <w:pStyle w:val="Text"/>
        <w:spacing w:before="0"/>
        <w:jc w:val="left"/>
        <w:rPr>
          <w:sz w:val="22"/>
          <w:szCs w:val="22"/>
          <w:lang w:val="et-EE"/>
        </w:rPr>
      </w:pPr>
      <w:r w:rsidRPr="00532C47">
        <w:rPr>
          <w:sz w:val="22"/>
          <w:szCs w:val="22"/>
          <w:lang w:val="et-EE"/>
        </w:rPr>
        <w:t>Ilmnes ka EKG intervallide lühenemine ning süstoolse ja diastoolse vererõhu langus. Koertele manustatud indakaterool monoteraapiana või indakaterooli/glükopürrooniumi kombinatsiooni osana oli seotud müokardi kahjustuse sarnase esinemissagedusega.</w:t>
      </w:r>
    </w:p>
    <w:p w14:paraId="7AE45E1C" w14:textId="77777777" w:rsidR="00B84FD6" w:rsidRPr="00532C47" w:rsidRDefault="00B84FD6" w:rsidP="00251B78">
      <w:pPr>
        <w:pStyle w:val="Text"/>
        <w:spacing w:before="0"/>
        <w:jc w:val="left"/>
        <w:rPr>
          <w:sz w:val="22"/>
          <w:szCs w:val="22"/>
          <w:lang w:val="et-EE"/>
        </w:rPr>
      </w:pPr>
    </w:p>
    <w:p w14:paraId="25FB5694" w14:textId="6E03D6AF" w:rsidR="00B84FD6" w:rsidRPr="00532C47" w:rsidRDefault="00055DF6" w:rsidP="00251B78">
      <w:pPr>
        <w:pStyle w:val="Text"/>
        <w:keepNext/>
        <w:spacing w:before="0"/>
        <w:jc w:val="left"/>
        <w:rPr>
          <w:bCs/>
          <w:sz w:val="22"/>
          <w:szCs w:val="22"/>
          <w:lang w:val="et-EE"/>
        </w:rPr>
      </w:pPr>
      <w:r w:rsidRPr="00532C47">
        <w:rPr>
          <w:bCs/>
          <w:sz w:val="22"/>
          <w:szCs w:val="22"/>
          <w:u w:val="single"/>
          <w:lang w:val="et-EE"/>
        </w:rPr>
        <w:t>Indakaterooli ja mometasoonfuroaadi kombinatsioon</w:t>
      </w:r>
    </w:p>
    <w:p w14:paraId="36352FBA" w14:textId="77777777" w:rsidR="00B84FD6" w:rsidRPr="00532C47" w:rsidRDefault="00B84FD6" w:rsidP="00251B78">
      <w:pPr>
        <w:pStyle w:val="Text"/>
        <w:keepNext/>
        <w:spacing w:before="0"/>
        <w:jc w:val="left"/>
        <w:rPr>
          <w:bCs/>
          <w:sz w:val="22"/>
          <w:szCs w:val="22"/>
          <w:lang w:val="et-EE"/>
        </w:rPr>
      </w:pPr>
    </w:p>
    <w:p w14:paraId="44F5681C" w14:textId="4A4D3A93" w:rsidR="00043AE4" w:rsidRPr="00532C47" w:rsidRDefault="00043AE4" w:rsidP="00251B78">
      <w:pPr>
        <w:pStyle w:val="Text"/>
        <w:spacing w:before="0"/>
        <w:jc w:val="left"/>
        <w:rPr>
          <w:sz w:val="22"/>
          <w:szCs w:val="22"/>
          <w:lang w:val="et-EE"/>
        </w:rPr>
      </w:pPr>
      <w:r w:rsidRPr="00532C47">
        <w:rPr>
          <w:sz w:val="22"/>
          <w:szCs w:val="22"/>
          <w:lang w:val="et-EE"/>
        </w:rPr>
        <w:t>13</w:t>
      </w:r>
      <w:r w:rsidRPr="00532C47">
        <w:rPr>
          <w:sz w:val="22"/>
          <w:szCs w:val="22"/>
          <w:lang w:val="et-EE"/>
        </w:rPr>
        <w:noBreakHyphen/>
        <w:t>nädalaste</w:t>
      </w:r>
      <w:r w:rsidR="007B4D7B" w:rsidRPr="00532C47">
        <w:rPr>
          <w:sz w:val="22"/>
          <w:szCs w:val="22"/>
          <w:lang w:val="et-EE"/>
        </w:rPr>
        <w:t>s</w:t>
      </w:r>
      <w:r w:rsidRPr="00532C47">
        <w:rPr>
          <w:sz w:val="22"/>
          <w:szCs w:val="22"/>
          <w:lang w:val="et-EE"/>
        </w:rPr>
        <w:t xml:space="preserve"> inhalatsioonitoksilisuse uuringutes </w:t>
      </w:r>
      <w:r w:rsidR="003C1246" w:rsidRPr="00532C47">
        <w:rPr>
          <w:sz w:val="22"/>
          <w:szCs w:val="22"/>
          <w:lang w:val="et-EE"/>
        </w:rPr>
        <w:t>täheldatud</w:t>
      </w:r>
      <w:r w:rsidRPr="00532C47">
        <w:rPr>
          <w:sz w:val="22"/>
          <w:szCs w:val="22"/>
          <w:lang w:val="et-EE"/>
        </w:rPr>
        <w:t xml:space="preserve"> leiud olid valdavalt tingitud mometasoonfuroaadist ja </w:t>
      </w:r>
      <w:r w:rsidR="007B4D7B" w:rsidRPr="00532C47">
        <w:rPr>
          <w:sz w:val="22"/>
          <w:szCs w:val="22"/>
          <w:lang w:val="et-EE"/>
        </w:rPr>
        <w:t xml:space="preserve">tegemist oli </w:t>
      </w:r>
      <w:r w:rsidRPr="00532C47">
        <w:rPr>
          <w:sz w:val="22"/>
          <w:szCs w:val="22"/>
          <w:lang w:val="et-EE"/>
        </w:rPr>
        <w:t>glükokortikoidide</w:t>
      </w:r>
      <w:r w:rsidR="007B4D7B" w:rsidRPr="00532C47">
        <w:rPr>
          <w:sz w:val="22"/>
          <w:szCs w:val="22"/>
          <w:lang w:val="et-EE"/>
        </w:rPr>
        <w:t>le omaste</w:t>
      </w:r>
      <w:r w:rsidRPr="00532C47">
        <w:rPr>
          <w:sz w:val="22"/>
          <w:szCs w:val="22"/>
          <w:lang w:val="et-EE"/>
        </w:rPr>
        <w:t xml:space="preserve"> farmakoloogilis</w:t>
      </w:r>
      <w:r w:rsidR="007B4D7B" w:rsidRPr="00532C47">
        <w:rPr>
          <w:sz w:val="22"/>
          <w:szCs w:val="22"/>
          <w:lang w:val="et-EE"/>
        </w:rPr>
        <w:t>te</w:t>
      </w:r>
      <w:r w:rsidRPr="00532C47">
        <w:rPr>
          <w:sz w:val="22"/>
          <w:szCs w:val="22"/>
          <w:lang w:val="et-EE"/>
        </w:rPr>
        <w:t xml:space="preserve"> toime</w:t>
      </w:r>
      <w:r w:rsidR="007B4D7B" w:rsidRPr="00532C47">
        <w:rPr>
          <w:sz w:val="22"/>
          <w:szCs w:val="22"/>
          <w:lang w:val="et-EE"/>
        </w:rPr>
        <w:t>tega</w:t>
      </w:r>
      <w:r w:rsidRPr="00532C47">
        <w:rPr>
          <w:sz w:val="22"/>
          <w:szCs w:val="22"/>
          <w:lang w:val="et-EE"/>
        </w:rPr>
        <w:t>. Indakaterooliga seotud südame löögisageduse kiirenemine ilmnes koertel pärast indakaterooli/mometasoonfuroaadi või ainult indakaterooli manustamist.</w:t>
      </w:r>
    </w:p>
    <w:p w14:paraId="675FDA7F" w14:textId="77777777" w:rsidR="00E91DA3" w:rsidRPr="00532C47" w:rsidRDefault="00E91DA3" w:rsidP="00251B78">
      <w:pPr>
        <w:pStyle w:val="Text"/>
        <w:spacing w:before="0"/>
        <w:jc w:val="left"/>
        <w:rPr>
          <w:sz w:val="22"/>
          <w:szCs w:val="22"/>
          <w:lang w:val="et-EE"/>
        </w:rPr>
      </w:pPr>
    </w:p>
    <w:p w14:paraId="634E346B" w14:textId="77777777" w:rsidR="00B84FD6" w:rsidRPr="00532C47" w:rsidRDefault="00B84FD6" w:rsidP="00251B78">
      <w:pPr>
        <w:tabs>
          <w:tab w:val="clear" w:pos="567"/>
        </w:tabs>
        <w:spacing w:line="240" w:lineRule="auto"/>
        <w:rPr>
          <w:szCs w:val="22"/>
          <w:lang w:val="et-EE"/>
        </w:rPr>
      </w:pPr>
    </w:p>
    <w:p w14:paraId="4A3DD77E" w14:textId="09016215" w:rsidR="00B84FD6" w:rsidRPr="00532C47" w:rsidRDefault="00914C40" w:rsidP="00251B78">
      <w:pPr>
        <w:keepNext/>
        <w:tabs>
          <w:tab w:val="clear" w:pos="567"/>
        </w:tabs>
        <w:suppressAutoHyphens/>
        <w:spacing w:line="240" w:lineRule="auto"/>
        <w:ind w:left="567" w:hanging="567"/>
        <w:rPr>
          <w:szCs w:val="22"/>
          <w:lang w:val="et-EE"/>
        </w:rPr>
      </w:pPr>
      <w:r w:rsidRPr="00532C47">
        <w:rPr>
          <w:b/>
          <w:szCs w:val="22"/>
          <w:lang w:val="et-EE"/>
        </w:rPr>
        <w:lastRenderedPageBreak/>
        <w:t>6.</w:t>
      </w:r>
      <w:r w:rsidRPr="00532C47">
        <w:rPr>
          <w:b/>
          <w:szCs w:val="22"/>
          <w:lang w:val="et-EE"/>
        </w:rPr>
        <w:tab/>
      </w:r>
      <w:r w:rsidR="007B4D7B" w:rsidRPr="00532C47">
        <w:rPr>
          <w:b/>
          <w:lang w:val="et-EE"/>
        </w:rPr>
        <w:t>FARMATSEUTILISED ANDMED</w:t>
      </w:r>
    </w:p>
    <w:p w14:paraId="4180E8D2" w14:textId="77777777" w:rsidR="00B84FD6" w:rsidRPr="00532C47" w:rsidRDefault="00B84FD6" w:rsidP="00251B78">
      <w:pPr>
        <w:keepNext/>
        <w:tabs>
          <w:tab w:val="clear" w:pos="567"/>
        </w:tabs>
        <w:spacing w:line="240" w:lineRule="auto"/>
        <w:rPr>
          <w:szCs w:val="22"/>
          <w:lang w:val="et-EE"/>
        </w:rPr>
      </w:pPr>
    </w:p>
    <w:p w14:paraId="09709749" w14:textId="23C79E1C" w:rsidR="00B84FD6" w:rsidRPr="00532C47" w:rsidRDefault="00914C40" w:rsidP="00251B78">
      <w:pPr>
        <w:keepNext/>
        <w:tabs>
          <w:tab w:val="clear" w:pos="567"/>
        </w:tabs>
        <w:spacing w:line="240" w:lineRule="auto"/>
        <w:ind w:left="567" w:hanging="567"/>
        <w:rPr>
          <w:szCs w:val="22"/>
          <w:lang w:val="et-EE"/>
        </w:rPr>
      </w:pPr>
      <w:r w:rsidRPr="00532C47">
        <w:rPr>
          <w:b/>
          <w:szCs w:val="22"/>
          <w:lang w:val="et-EE"/>
        </w:rPr>
        <w:t>6.1</w:t>
      </w:r>
      <w:r w:rsidRPr="00532C47">
        <w:rPr>
          <w:b/>
          <w:szCs w:val="22"/>
          <w:lang w:val="et-EE"/>
        </w:rPr>
        <w:tab/>
      </w:r>
      <w:r w:rsidR="007B4D7B" w:rsidRPr="00532C47">
        <w:rPr>
          <w:b/>
          <w:szCs w:val="22"/>
          <w:lang w:val="et-EE"/>
        </w:rPr>
        <w:t>Abiainete loetelu</w:t>
      </w:r>
    </w:p>
    <w:p w14:paraId="3F687A93" w14:textId="77777777" w:rsidR="00B84FD6" w:rsidRPr="00532C47" w:rsidRDefault="00B84FD6" w:rsidP="00251B78">
      <w:pPr>
        <w:keepNext/>
        <w:tabs>
          <w:tab w:val="clear" w:pos="567"/>
        </w:tabs>
        <w:spacing w:line="240" w:lineRule="auto"/>
        <w:rPr>
          <w:szCs w:val="22"/>
          <w:lang w:val="et-EE"/>
        </w:rPr>
      </w:pPr>
    </w:p>
    <w:p w14:paraId="263335F1" w14:textId="6CB45D1D" w:rsidR="00B84FD6" w:rsidRPr="00532C47" w:rsidRDefault="007B4D7B" w:rsidP="00251B78">
      <w:pPr>
        <w:keepNext/>
        <w:tabs>
          <w:tab w:val="clear" w:pos="567"/>
        </w:tabs>
        <w:spacing w:line="240" w:lineRule="auto"/>
        <w:rPr>
          <w:szCs w:val="22"/>
          <w:lang w:val="et-EE"/>
        </w:rPr>
      </w:pPr>
      <w:r w:rsidRPr="00532C47">
        <w:rPr>
          <w:szCs w:val="22"/>
          <w:u w:val="single"/>
          <w:lang w:val="et-EE"/>
        </w:rPr>
        <w:t>Kapsli sisu</w:t>
      </w:r>
    </w:p>
    <w:p w14:paraId="15A91E8B" w14:textId="77777777" w:rsidR="00B84FD6" w:rsidRPr="00532C47" w:rsidRDefault="00B84FD6" w:rsidP="00251B78">
      <w:pPr>
        <w:keepNext/>
        <w:tabs>
          <w:tab w:val="clear" w:pos="567"/>
        </w:tabs>
        <w:spacing w:line="240" w:lineRule="auto"/>
        <w:rPr>
          <w:szCs w:val="22"/>
          <w:lang w:val="et-EE"/>
        </w:rPr>
      </w:pPr>
    </w:p>
    <w:p w14:paraId="1405729F" w14:textId="2FC16D6D" w:rsidR="00B84FD6" w:rsidRPr="00532C47" w:rsidRDefault="007B4D7B" w:rsidP="00251B78">
      <w:pPr>
        <w:keepNext/>
        <w:tabs>
          <w:tab w:val="clear" w:pos="567"/>
        </w:tabs>
        <w:spacing w:line="240" w:lineRule="auto"/>
        <w:rPr>
          <w:szCs w:val="22"/>
          <w:lang w:val="et-EE"/>
        </w:rPr>
      </w:pPr>
      <w:r w:rsidRPr="00532C47">
        <w:rPr>
          <w:szCs w:val="22"/>
          <w:lang w:val="et-EE"/>
        </w:rPr>
        <w:t>Laktoosmonohüdraat</w:t>
      </w:r>
    </w:p>
    <w:p w14:paraId="300AF31D" w14:textId="410AF4C6" w:rsidR="00B84FD6" w:rsidRPr="00532C47" w:rsidRDefault="00914C40" w:rsidP="00251B78">
      <w:pPr>
        <w:tabs>
          <w:tab w:val="clear" w:pos="567"/>
        </w:tabs>
        <w:spacing w:line="240" w:lineRule="auto"/>
        <w:rPr>
          <w:szCs w:val="22"/>
          <w:lang w:val="et-EE"/>
        </w:rPr>
      </w:pPr>
      <w:r w:rsidRPr="00532C47">
        <w:rPr>
          <w:szCs w:val="22"/>
          <w:lang w:val="et-EE"/>
        </w:rPr>
        <w:t>Magne</w:t>
      </w:r>
      <w:r w:rsidR="007B4D7B" w:rsidRPr="00532C47">
        <w:rPr>
          <w:szCs w:val="22"/>
          <w:lang w:val="et-EE"/>
        </w:rPr>
        <w:t>e</w:t>
      </w:r>
      <w:r w:rsidRPr="00532C47">
        <w:rPr>
          <w:szCs w:val="22"/>
          <w:lang w:val="et-EE"/>
        </w:rPr>
        <w:t>siumsteara</w:t>
      </w:r>
      <w:r w:rsidR="007B4D7B" w:rsidRPr="00532C47">
        <w:rPr>
          <w:szCs w:val="22"/>
          <w:lang w:val="et-EE"/>
        </w:rPr>
        <w:t>at</w:t>
      </w:r>
    </w:p>
    <w:p w14:paraId="5C5D22D6" w14:textId="166FE03A" w:rsidR="00022FCC" w:rsidRPr="00532C47" w:rsidRDefault="00022FCC" w:rsidP="00251B78">
      <w:pPr>
        <w:tabs>
          <w:tab w:val="clear" w:pos="567"/>
        </w:tabs>
        <w:spacing w:line="240" w:lineRule="auto"/>
        <w:rPr>
          <w:szCs w:val="22"/>
          <w:lang w:val="et-EE"/>
        </w:rPr>
      </w:pPr>
    </w:p>
    <w:p w14:paraId="5CF9BC4D" w14:textId="39533830" w:rsidR="00022FCC" w:rsidRPr="00532C47" w:rsidRDefault="00022FCC" w:rsidP="00251B78">
      <w:pPr>
        <w:keepNext/>
        <w:tabs>
          <w:tab w:val="clear" w:pos="567"/>
        </w:tabs>
        <w:spacing w:line="240" w:lineRule="auto"/>
        <w:rPr>
          <w:szCs w:val="22"/>
          <w:u w:val="single"/>
          <w:lang w:val="et-EE"/>
        </w:rPr>
      </w:pPr>
      <w:r w:rsidRPr="00532C47">
        <w:rPr>
          <w:szCs w:val="22"/>
          <w:u w:val="single"/>
          <w:lang w:val="et-EE"/>
        </w:rPr>
        <w:t>Kapsli kest</w:t>
      </w:r>
    </w:p>
    <w:p w14:paraId="489F5C4F" w14:textId="47D3EE07" w:rsidR="00022FCC" w:rsidRPr="00532C47" w:rsidRDefault="00022FCC" w:rsidP="00251B78">
      <w:pPr>
        <w:keepNext/>
        <w:tabs>
          <w:tab w:val="clear" w:pos="567"/>
        </w:tabs>
        <w:spacing w:line="240" w:lineRule="auto"/>
        <w:rPr>
          <w:szCs w:val="22"/>
          <w:lang w:val="et-EE"/>
        </w:rPr>
      </w:pPr>
    </w:p>
    <w:p w14:paraId="285F5E55" w14:textId="116BDD19" w:rsidR="00022FCC" w:rsidRDefault="00022FCC" w:rsidP="00251B78">
      <w:pPr>
        <w:keepNext/>
        <w:tabs>
          <w:tab w:val="clear" w:pos="567"/>
        </w:tabs>
        <w:spacing w:line="240" w:lineRule="auto"/>
        <w:rPr>
          <w:szCs w:val="22"/>
          <w:lang w:val="et-EE"/>
        </w:rPr>
      </w:pPr>
      <w:r w:rsidRPr="00532C47">
        <w:rPr>
          <w:szCs w:val="22"/>
          <w:lang w:val="et-EE"/>
        </w:rPr>
        <w:t>Hüpromelloos</w:t>
      </w:r>
    </w:p>
    <w:p w14:paraId="5F640215" w14:textId="5919D65D" w:rsidR="00077A57" w:rsidRPr="00016E02" w:rsidRDefault="00077A57" w:rsidP="00251B78">
      <w:pPr>
        <w:keepNext/>
        <w:tabs>
          <w:tab w:val="clear" w:pos="567"/>
        </w:tabs>
        <w:spacing w:line="240" w:lineRule="auto"/>
        <w:rPr>
          <w:szCs w:val="22"/>
          <w:lang w:val="et-EE"/>
        </w:rPr>
      </w:pPr>
      <w:r w:rsidRPr="00016E02">
        <w:rPr>
          <w:szCs w:val="22"/>
          <w:lang w:val="et-EE"/>
        </w:rPr>
        <w:t>Karrageen</w:t>
      </w:r>
    </w:p>
    <w:p w14:paraId="2F6DB3AB" w14:textId="5D8B4C3B" w:rsidR="00077A57" w:rsidRPr="00016E02" w:rsidRDefault="00077A57" w:rsidP="00251B78">
      <w:pPr>
        <w:keepNext/>
        <w:tabs>
          <w:tab w:val="clear" w:pos="567"/>
        </w:tabs>
        <w:spacing w:line="240" w:lineRule="auto"/>
        <w:rPr>
          <w:szCs w:val="22"/>
          <w:lang w:val="et-EE"/>
        </w:rPr>
      </w:pPr>
      <w:r w:rsidRPr="00016E02">
        <w:rPr>
          <w:szCs w:val="22"/>
          <w:lang w:val="et-EE"/>
        </w:rPr>
        <w:t>Kaaliumkloriid</w:t>
      </w:r>
    </w:p>
    <w:p w14:paraId="6B48F3F6" w14:textId="6FBCF98A" w:rsidR="00077A57" w:rsidRPr="00016E02" w:rsidRDefault="009D4FC1" w:rsidP="00251B78">
      <w:pPr>
        <w:keepNext/>
        <w:tabs>
          <w:tab w:val="clear" w:pos="567"/>
        </w:tabs>
        <w:spacing w:line="240" w:lineRule="auto"/>
        <w:rPr>
          <w:szCs w:val="22"/>
          <w:lang w:val="et-EE"/>
        </w:rPr>
      </w:pPr>
      <w:r w:rsidRPr="00016E02">
        <w:rPr>
          <w:szCs w:val="22"/>
          <w:lang w:val="et-EE"/>
        </w:rPr>
        <w:t>Kollane r</w:t>
      </w:r>
      <w:r w:rsidR="00077A57" w:rsidRPr="00016E02">
        <w:rPr>
          <w:szCs w:val="22"/>
          <w:lang w:val="et-EE"/>
        </w:rPr>
        <w:t>audoksiid (E172)</w:t>
      </w:r>
    </w:p>
    <w:p w14:paraId="5AA2C744" w14:textId="36C45718" w:rsidR="00077A57" w:rsidRPr="00016E02" w:rsidRDefault="003C1D1F" w:rsidP="00251B78">
      <w:pPr>
        <w:keepNext/>
        <w:tabs>
          <w:tab w:val="clear" w:pos="567"/>
        </w:tabs>
        <w:spacing w:line="240" w:lineRule="auto"/>
        <w:rPr>
          <w:szCs w:val="22"/>
          <w:lang w:val="et-EE"/>
        </w:rPr>
      </w:pPr>
      <w:r w:rsidRPr="00016E02">
        <w:rPr>
          <w:szCs w:val="22"/>
          <w:lang w:val="et-EE"/>
        </w:rPr>
        <w:t>Indigokarmiin (E132)</w:t>
      </w:r>
    </w:p>
    <w:p w14:paraId="01AFDF9E" w14:textId="18FC25CD" w:rsidR="003C1D1F" w:rsidRPr="00016E02" w:rsidRDefault="003C1D1F" w:rsidP="00251B78">
      <w:pPr>
        <w:tabs>
          <w:tab w:val="clear" w:pos="567"/>
        </w:tabs>
        <w:spacing w:line="240" w:lineRule="auto"/>
        <w:rPr>
          <w:szCs w:val="22"/>
          <w:lang w:val="et-EE"/>
        </w:rPr>
      </w:pPr>
      <w:r w:rsidRPr="00016E02">
        <w:rPr>
          <w:szCs w:val="22"/>
          <w:lang w:val="et-EE"/>
        </w:rPr>
        <w:t>Puhastatud vesi</w:t>
      </w:r>
    </w:p>
    <w:p w14:paraId="58B6C213" w14:textId="77777777" w:rsidR="00077A57" w:rsidRPr="00016E02" w:rsidRDefault="00077A57" w:rsidP="00251B78">
      <w:pPr>
        <w:tabs>
          <w:tab w:val="clear" w:pos="567"/>
        </w:tabs>
        <w:spacing w:line="240" w:lineRule="auto"/>
        <w:rPr>
          <w:szCs w:val="22"/>
          <w:lang w:val="et-EE"/>
        </w:rPr>
      </w:pPr>
    </w:p>
    <w:p w14:paraId="720DCBF7" w14:textId="455472D0" w:rsidR="00022FCC" w:rsidRPr="00DA6B89" w:rsidRDefault="00022FCC" w:rsidP="00251B78">
      <w:pPr>
        <w:keepNext/>
        <w:tabs>
          <w:tab w:val="clear" w:pos="567"/>
        </w:tabs>
        <w:spacing w:line="240" w:lineRule="auto"/>
        <w:rPr>
          <w:szCs w:val="22"/>
          <w:u w:val="single"/>
          <w:lang w:val="et-EE"/>
        </w:rPr>
      </w:pPr>
      <w:r w:rsidRPr="00DA6B89">
        <w:rPr>
          <w:szCs w:val="22"/>
          <w:u w:val="single"/>
          <w:lang w:val="et-EE"/>
        </w:rPr>
        <w:t>Trükitint</w:t>
      </w:r>
    </w:p>
    <w:p w14:paraId="5AC3736D" w14:textId="77777777" w:rsidR="003C1D1F" w:rsidRPr="00016E02" w:rsidRDefault="003C1D1F" w:rsidP="00251B78">
      <w:pPr>
        <w:keepNext/>
        <w:tabs>
          <w:tab w:val="clear" w:pos="567"/>
        </w:tabs>
        <w:spacing w:line="240" w:lineRule="auto"/>
        <w:rPr>
          <w:szCs w:val="22"/>
          <w:lang w:val="et-EE"/>
        </w:rPr>
      </w:pPr>
    </w:p>
    <w:p w14:paraId="07184E0D" w14:textId="2BEB7086" w:rsidR="003C1D1F" w:rsidRPr="00016E02" w:rsidRDefault="003C1D1F" w:rsidP="00251B78">
      <w:pPr>
        <w:keepNext/>
        <w:tabs>
          <w:tab w:val="clear" w:pos="567"/>
        </w:tabs>
        <w:spacing w:line="240" w:lineRule="auto"/>
        <w:rPr>
          <w:szCs w:val="22"/>
          <w:lang w:val="et-EE"/>
        </w:rPr>
      </w:pPr>
      <w:r w:rsidRPr="00016E02">
        <w:rPr>
          <w:szCs w:val="22"/>
          <w:lang w:val="et-EE"/>
        </w:rPr>
        <w:t>Puhastatud vesi</w:t>
      </w:r>
    </w:p>
    <w:p w14:paraId="79EAB802" w14:textId="7D3EAD70" w:rsidR="003C1D1F" w:rsidRPr="00016E02" w:rsidRDefault="009D4FC1" w:rsidP="00251B78">
      <w:pPr>
        <w:keepNext/>
        <w:tabs>
          <w:tab w:val="clear" w:pos="567"/>
        </w:tabs>
        <w:spacing w:line="240" w:lineRule="auto"/>
        <w:rPr>
          <w:szCs w:val="22"/>
          <w:lang w:val="et-EE"/>
        </w:rPr>
      </w:pPr>
      <w:r w:rsidRPr="00016E02">
        <w:rPr>
          <w:szCs w:val="22"/>
          <w:lang w:val="et-EE"/>
        </w:rPr>
        <w:t>Must r</w:t>
      </w:r>
      <w:r w:rsidR="003C1D1F" w:rsidRPr="00016E02">
        <w:rPr>
          <w:szCs w:val="22"/>
          <w:lang w:val="et-EE"/>
        </w:rPr>
        <w:t>audoksiid (E172)</w:t>
      </w:r>
    </w:p>
    <w:p w14:paraId="71365B2B" w14:textId="269A7913" w:rsidR="003C1D1F" w:rsidRDefault="003C1D1F" w:rsidP="00251B78">
      <w:pPr>
        <w:keepNext/>
        <w:tabs>
          <w:tab w:val="clear" w:pos="567"/>
        </w:tabs>
        <w:spacing w:line="240" w:lineRule="auto"/>
        <w:rPr>
          <w:szCs w:val="22"/>
          <w:lang w:val="et-EE"/>
        </w:rPr>
      </w:pPr>
      <w:r w:rsidRPr="00016E02">
        <w:rPr>
          <w:szCs w:val="22"/>
          <w:lang w:val="et-EE"/>
        </w:rPr>
        <w:t>Isopropüülalkohol</w:t>
      </w:r>
    </w:p>
    <w:p w14:paraId="1E805814" w14:textId="1B55BD9D" w:rsidR="003C1D1F" w:rsidRDefault="003C1D1F" w:rsidP="00251B78">
      <w:pPr>
        <w:keepNext/>
        <w:tabs>
          <w:tab w:val="clear" w:pos="567"/>
        </w:tabs>
        <w:spacing w:line="240" w:lineRule="auto"/>
        <w:rPr>
          <w:szCs w:val="22"/>
          <w:lang w:val="et-EE"/>
        </w:rPr>
      </w:pPr>
      <w:r>
        <w:rPr>
          <w:szCs w:val="22"/>
          <w:lang w:val="et-EE"/>
        </w:rPr>
        <w:t>Propüleenglükool (E1520)</w:t>
      </w:r>
    </w:p>
    <w:p w14:paraId="0B62D7C1" w14:textId="11A69E96" w:rsidR="003C1D1F" w:rsidRPr="00532C47" w:rsidRDefault="003C1D1F" w:rsidP="00251B78">
      <w:pPr>
        <w:tabs>
          <w:tab w:val="clear" w:pos="567"/>
        </w:tabs>
        <w:spacing w:line="240" w:lineRule="auto"/>
        <w:rPr>
          <w:szCs w:val="22"/>
          <w:lang w:val="et-EE"/>
        </w:rPr>
      </w:pPr>
      <w:r>
        <w:rPr>
          <w:szCs w:val="22"/>
          <w:lang w:val="et-EE"/>
        </w:rPr>
        <w:t>Hüpromelloos (E464)</w:t>
      </w:r>
    </w:p>
    <w:p w14:paraId="2F1D5F9A" w14:textId="77777777" w:rsidR="00B84FD6" w:rsidRPr="00532C47" w:rsidRDefault="00B84FD6" w:rsidP="00251B78">
      <w:pPr>
        <w:tabs>
          <w:tab w:val="clear" w:pos="567"/>
        </w:tabs>
        <w:spacing w:line="240" w:lineRule="auto"/>
        <w:rPr>
          <w:szCs w:val="22"/>
          <w:lang w:val="et-EE"/>
        </w:rPr>
      </w:pPr>
    </w:p>
    <w:p w14:paraId="14E9560A" w14:textId="7011009B" w:rsidR="00B84FD6" w:rsidRPr="00532C47" w:rsidRDefault="00914C40" w:rsidP="00251B78">
      <w:pPr>
        <w:keepNext/>
        <w:tabs>
          <w:tab w:val="clear" w:pos="567"/>
        </w:tabs>
        <w:spacing w:line="240" w:lineRule="auto"/>
        <w:ind w:left="567" w:hanging="567"/>
        <w:rPr>
          <w:szCs w:val="22"/>
          <w:lang w:val="et-EE"/>
        </w:rPr>
      </w:pPr>
      <w:r w:rsidRPr="00532C47">
        <w:rPr>
          <w:b/>
          <w:szCs w:val="22"/>
          <w:lang w:val="et-EE"/>
        </w:rPr>
        <w:t>6.2</w:t>
      </w:r>
      <w:r w:rsidRPr="00532C47">
        <w:rPr>
          <w:b/>
          <w:szCs w:val="22"/>
          <w:lang w:val="et-EE"/>
        </w:rPr>
        <w:tab/>
      </w:r>
      <w:r w:rsidR="007B4D7B" w:rsidRPr="00532C47">
        <w:rPr>
          <w:b/>
          <w:szCs w:val="22"/>
          <w:lang w:val="et-EE"/>
        </w:rPr>
        <w:t>Sobimatus</w:t>
      </w:r>
    </w:p>
    <w:p w14:paraId="56966EDC" w14:textId="77777777" w:rsidR="00B84FD6" w:rsidRPr="00532C47" w:rsidRDefault="00B84FD6" w:rsidP="00251B78">
      <w:pPr>
        <w:keepNext/>
        <w:tabs>
          <w:tab w:val="clear" w:pos="567"/>
        </w:tabs>
        <w:spacing w:line="240" w:lineRule="auto"/>
        <w:rPr>
          <w:szCs w:val="22"/>
          <w:lang w:val="et-EE"/>
        </w:rPr>
      </w:pPr>
    </w:p>
    <w:p w14:paraId="6427D4B9" w14:textId="18CE2444" w:rsidR="00B84FD6" w:rsidRPr="00532C47" w:rsidRDefault="007B4D7B" w:rsidP="00251B78">
      <w:pPr>
        <w:tabs>
          <w:tab w:val="clear" w:pos="567"/>
        </w:tabs>
        <w:spacing w:line="240" w:lineRule="auto"/>
        <w:rPr>
          <w:szCs w:val="22"/>
          <w:lang w:val="et-EE"/>
        </w:rPr>
      </w:pPr>
      <w:r w:rsidRPr="00532C47">
        <w:rPr>
          <w:szCs w:val="22"/>
          <w:lang w:val="et-EE"/>
        </w:rPr>
        <w:t>Ei kohaldata</w:t>
      </w:r>
      <w:r w:rsidR="00914C40" w:rsidRPr="00532C47">
        <w:rPr>
          <w:szCs w:val="22"/>
          <w:lang w:val="et-EE"/>
        </w:rPr>
        <w:t>.</w:t>
      </w:r>
    </w:p>
    <w:p w14:paraId="67189F23" w14:textId="77777777" w:rsidR="00B84FD6" w:rsidRPr="00532C47" w:rsidRDefault="00B84FD6" w:rsidP="00251B78">
      <w:pPr>
        <w:tabs>
          <w:tab w:val="clear" w:pos="567"/>
        </w:tabs>
        <w:spacing w:line="240" w:lineRule="auto"/>
        <w:rPr>
          <w:szCs w:val="22"/>
          <w:lang w:val="et-EE"/>
        </w:rPr>
      </w:pPr>
    </w:p>
    <w:p w14:paraId="369DEB11" w14:textId="12C67A55" w:rsidR="00B84FD6" w:rsidRPr="00532C47" w:rsidRDefault="00914C40" w:rsidP="00251B78">
      <w:pPr>
        <w:keepNext/>
        <w:tabs>
          <w:tab w:val="clear" w:pos="567"/>
        </w:tabs>
        <w:spacing w:line="240" w:lineRule="auto"/>
        <w:ind w:left="567" w:hanging="567"/>
        <w:rPr>
          <w:szCs w:val="22"/>
          <w:lang w:val="et-EE"/>
        </w:rPr>
      </w:pPr>
      <w:r w:rsidRPr="00532C47">
        <w:rPr>
          <w:b/>
          <w:szCs w:val="22"/>
          <w:lang w:val="et-EE"/>
        </w:rPr>
        <w:t>6.3</w:t>
      </w:r>
      <w:r w:rsidRPr="00532C47">
        <w:rPr>
          <w:b/>
          <w:szCs w:val="22"/>
          <w:lang w:val="et-EE"/>
        </w:rPr>
        <w:tab/>
      </w:r>
      <w:r w:rsidR="007B4D7B" w:rsidRPr="00532C47">
        <w:rPr>
          <w:b/>
          <w:szCs w:val="22"/>
          <w:lang w:val="et-EE"/>
        </w:rPr>
        <w:t>Kõlblikkusaeg</w:t>
      </w:r>
    </w:p>
    <w:p w14:paraId="634FAD7C" w14:textId="77777777" w:rsidR="00671575" w:rsidRPr="00532C47" w:rsidRDefault="00671575" w:rsidP="00251B78">
      <w:pPr>
        <w:keepNext/>
        <w:tabs>
          <w:tab w:val="clear" w:pos="567"/>
        </w:tabs>
        <w:spacing w:line="240" w:lineRule="auto"/>
        <w:rPr>
          <w:szCs w:val="22"/>
          <w:lang w:val="et-EE"/>
        </w:rPr>
      </w:pPr>
    </w:p>
    <w:p w14:paraId="02BF64BD" w14:textId="0A37FEF4" w:rsidR="00671575" w:rsidRPr="00532C47" w:rsidRDefault="000147E7" w:rsidP="00251B78">
      <w:pPr>
        <w:tabs>
          <w:tab w:val="clear" w:pos="567"/>
        </w:tabs>
        <w:spacing w:line="240" w:lineRule="auto"/>
        <w:rPr>
          <w:szCs w:val="22"/>
          <w:lang w:val="et-EE"/>
        </w:rPr>
      </w:pPr>
      <w:r w:rsidRPr="00532C47">
        <w:rPr>
          <w:szCs w:val="22"/>
          <w:lang w:val="et-EE"/>
        </w:rPr>
        <w:t>3</w:t>
      </w:r>
      <w:r w:rsidR="000F488F" w:rsidRPr="00532C47">
        <w:rPr>
          <w:szCs w:val="22"/>
          <w:lang w:val="et-EE"/>
        </w:rPr>
        <w:t> </w:t>
      </w:r>
      <w:r w:rsidR="00F23605" w:rsidRPr="00DA6B89">
        <w:rPr>
          <w:lang w:val="et-EE"/>
        </w:rPr>
        <w:t>aastat</w:t>
      </w:r>
      <w:r w:rsidR="00155045" w:rsidRPr="00532C47">
        <w:rPr>
          <w:szCs w:val="22"/>
          <w:lang w:val="et-EE"/>
        </w:rPr>
        <w:t>.</w:t>
      </w:r>
    </w:p>
    <w:p w14:paraId="03884F5A" w14:textId="77777777" w:rsidR="00671575" w:rsidRPr="00532C47" w:rsidRDefault="00671575" w:rsidP="00251B78">
      <w:pPr>
        <w:tabs>
          <w:tab w:val="clear" w:pos="567"/>
        </w:tabs>
        <w:spacing w:line="240" w:lineRule="auto"/>
        <w:rPr>
          <w:szCs w:val="22"/>
          <w:lang w:val="et-EE"/>
        </w:rPr>
      </w:pPr>
    </w:p>
    <w:p w14:paraId="1F58D504" w14:textId="551C8B2C" w:rsidR="00B84FD6" w:rsidRPr="00532C47" w:rsidRDefault="00914C40" w:rsidP="00251B78">
      <w:pPr>
        <w:keepNext/>
        <w:tabs>
          <w:tab w:val="clear" w:pos="567"/>
        </w:tabs>
        <w:spacing w:line="240" w:lineRule="auto"/>
        <w:ind w:left="567" w:hanging="567"/>
        <w:rPr>
          <w:szCs w:val="22"/>
          <w:lang w:val="et-EE"/>
        </w:rPr>
      </w:pPr>
      <w:r w:rsidRPr="00532C47">
        <w:rPr>
          <w:b/>
          <w:szCs w:val="22"/>
          <w:lang w:val="et-EE"/>
        </w:rPr>
        <w:t>6.4</w:t>
      </w:r>
      <w:r w:rsidRPr="00532C47">
        <w:rPr>
          <w:b/>
          <w:szCs w:val="22"/>
          <w:lang w:val="et-EE"/>
        </w:rPr>
        <w:tab/>
      </w:r>
      <w:r w:rsidR="007B4D7B" w:rsidRPr="00532C47">
        <w:rPr>
          <w:b/>
          <w:lang w:val="et-EE"/>
        </w:rPr>
        <w:t>Säilitamise eritingimused</w:t>
      </w:r>
    </w:p>
    <w:p w14:paraId="2DF0B018" w14:textId="77777777" w:rsidR="00B84FD6" w:rsidRPr="00532C47" w:rsidRDefault="00B84FD6" w:rsidP="00251B78">
      <w:pPr>
        <w:pStyle w:val="Text"/>
        <w:keepNext/>
        <w:spacing w:before="0"/>
        <w:jc w:val="left"/>
        <w:rPr>
          <w:sz w:val="22"/>
          <w:szCs w:val="22"/>
          <w:lang w:val="et-EE"/>
        </w:rPr>
      </w:pPr>
    </w:p>
    <w:p w14:paraId="37BF4EBA" w14:textId="23EE6D94" w:rsidR="00496B03" w:rsidRPr="00532C47" w:rsidRDefault="00496B03" w:rsidP="00251B78">
      <w:pPr>
        <w:tabs>
          <w:tab w:val="clear" w:pos="567"/>
        </w:tabs>
        <w:spacing w:line="240" w:lineRule="auto"/>
        <w:rPr>
          <w:szCs w:val="22"/>
          <w:lang w:val="et-EE"/>
        </w:rPr>
      </w:pPr>
      <w:r w:rsidRPr="00532C47">
        <w:rPr>
          <w:noProof/>
          <w:lang w:val="et-EE"/>
        </w:rPr>
        <w:t>Hoida temperatuuril kuni 30</w:t>
      </w:r>
      <w:r w:rsidRPr="00532C47">
        <w:rPr>
          <w:noProof/>
          <w:lang w:val="et-EE"/>
        </w:rPr>
        <w:sym w:font="Symbol" w:char="F0B0"/>
      </w:r>
      <w:r w:rsidRPr="00532C47">
        <w:rPr>
          <w:noProof/>
          <w:lang w:val="et-EE"/>
        </w:rPr>
        <w:t>C.</w:t>
      </w:r>
    </w:p>
    <w:p w14:paraId="26BE25C9" w14:textId="77777777" w:rsidR="00496B03" w:rsidRPr="00532C47" w:rsidRDefault="00496B03" w:rsidP="00251B78">
      <w:pPr>
        <w:tabs>
          <w:tab w:val="clear" w:pos="567"/>
        </w:tabs>
        <w:spacing w:line="240" w:lineRule="auto"/>
        <w:rPr>
          <w:szCs w:val="22"/>
          <w:lang w:val="et-EE"/>
        </w:rPr>
      </w:pPr>
    </w:p>
    <w:p w14:paraId="03A9ED8B" w14:textId="0A1DE3F8" w:rsidR="007B4D7B" w:rsidRPr="00532C47" w:rsidRDefault="007B4D7B" w:rsidP="00251B78">
      <w:pPr>
        <w:tabs>
          <w:tab w:val="clear" w:pos="567"/>
        </w:tabs>
        <w:spacing w:line="240" w:lineRule="auto"/>
        <w:rPr>
          <w:szCs w:val="22"/>
          <w:lang w:val="et-EE"/>
        </w:rPr>
      </w:pPr>
      <w:r w:rsidRPr="00532C47">
        <w:rPr>
          <w:szCs w:val="22"/>
          <w:lang w:val="et-EE"/>
        </w:rPr>
        <w:t>Hoida originaalpakendis valguse ja niiskuse eest kaitstult.</w:t>
      </w:r>
    </w:p>
    <w:p w14:paraId="63F0EA57" w14:textId="77777777" w:rsidR="00B84FD6" w:rsidRPr="00532C47" w:rsidRDefault="00B84FD6" w:rsidP="00251B78">
      <w:pPr>
        <w:tabs>
          <w:tab w:val="clear" w:pos="567"/>
        </w:tabs>
        <w:spacing w:line="240" w:lineRule="auto"/>
        <w:ind w:left="567" w:hanging="567"/>
        <w:rPr>
          <w:szCs w:val="22"/>
          <w:lang w:val="et-EE"/>
        </w:rPr>
      </w:pPr>
    </w:p>
    <w:p w14:paraId="2C5AE4D9" w14:textId="6C8C4C82" w:rsidR="00B84FD6" w:rsidRPr="00532C47" w:rsidRDefault="00914C40" w:rsidP="00251B78">
      <w:pPr>
        <w:keepNext/>
        <w:tabs>
          <w:tab w:val="clear" w:pos="567"/>
        </w:tabs>
        <w:spacing w:line="240" w:lineRule="auto"/>
        <w:ind w:left="567" w:hanging="567"/>
        <w:rPr>
          <w:szCs w:val="22"/>
          <w:lang w:val="et-EE"/>
        </w:rPr>
      </w:pPr>
      <w:r w:rsidRPr="00532C47">
        <w:rPr>
          <w:b/>
          <w:szCs w:val="22"/>
          <w:lang w:val="et-EE"/>
        </w:rPr>
        <w:t>6.5</w:t>
      </w:r>
      <w:r w:rsidRPr="00532C47">
        <w:rPr>
          <w:b/>
          <w:szCs w:val="22"/>
          <w:lang w:val="et-EE"/>
        </w:rPr>
        <w:tab/>
      </w:r>
      <w:r w:rsidR="007B4D7B" w:rsidRPr="00532C47">
        <w:rPr>
          <w:b/>
          <w:szCs w:val="22"/>
          <w:lang w:val="et-EE"/>
        </w:rPr>
        <w:t>Pakendi iseloomustus ja sisu</w:t>
      </w:r>
    </w:p>
    <w:p w14:paraId="360A191F" w14:textId="77777777" w:rsidR="00B84FD6" w:rsidRPr="00532C47" w:rsidRDefault="00B84FD6" w:rsidP="00251B78">
      <w:pPr>
        <w:keepNext/>
        <w:tabs>
          <w:tab w:val="clear" w:pos="567"/>
        </w:tabs>
        <w:spacing w:line="240" w:lineRule="auto"/>
        <w:rPr>
          <w:szCs w:val="22"/>
          <w:lang w:val="et-EE"/>
        </w:rPr>
      </w:pPr>
    </w:p>
    <w:p w14:paraId="25FD7BD2" w14:textId="77777777" w:rsidR="007B4D7B" w:rsidRPr="00532C47" w:rsidRDefault="007B4D7B" w:rsidP="00251B78">
      <w:pPr>
        <w:tabs>
          <w:tab w:val="clear" w:pos="567"/>
        </w:tabs>
        <w:spacing w:line="240" w:lineRule="auto"/>
        <w:rPr>
          <w:noProof/>
          <w:szCs w:val="22"/>
          <w:lang w:val="et-EE"/>
        </w:rPr>
      </w:pPr>
      <w:r w:rsidRPr="00532C47">
        <w:rPr>
          <w:iCs/>
          <w:szCs w:val="22"/>
          <w:lang w:val="et-EE"/>
        </w:rPr>
        <w:t>Inhalaatori korpus ja kork on valmistatud akrülonitriilbutadieenstüreenist, nupud on valmistatud metüülmetakrülaat-akrülonitriilbutadieenstüreenist. Nõelad ja vedrud on valmistatud roostevabast terasest.</w:t>
      </w:r>
    </w:p>
    <w:p w14:paraId="0883DBAB" w14:textId="77777777" w:rsidR="007B4D7B" w:rsidRPr="00532C47" w:rsidRDefault="007B4D7B" w:rsidP="00251B78">
      <w:pPr>
        <w:tabs>
          <w:tab w:val="clear" w:pos="567"/>
        </w:tabs>
        <w:spacing w:line="240" w:lineRule="auto"/>
        <w:rPr>
          <w:noProof/>
          <w:szCs w:val="22"/>
          <w:lang w:val="et-EE"/>
        </w:rPr>
      </w:pPr>
    </w:p>
    <w:p w14:paraId="458EE153" w14:textId="689098D2" w:rsidR="007B4D7B" w:rsidRPr="00532C47" w:rsidRDefault="007B4D7B" w:rsidP="00251B78">
      <w:pPr>
        <w:pStyle w:val="Text"/>
        <w:spacing w:before="0"/>
        <w:jc w:val="left"/>
        <w:rPr>
          <w:sz w:val="22"/>
          <w:szCs w:val="22"/>
          <w:lang w:val="et-EE"/>
        </w:rPr>
      </w:pPr>
      <w:r w:rsidRPr="00532C47">
        <w:rPr>
          <w:sz w:val="22"/>
          <w:szCs w:val="22"/>
          <w:lang w:val="et-EE"/>
        </w:rPr>
        <w:t>PA/</w:t>
      </w:r>
      <w:r w:rsidR="00A058F4" w:rsidRPr="00532C47">
        <w:rPr>
          <w:sz w:val="22"/>
          <w:szCs w:val="22"/>
          <w:lang w:val="et-EE"/>
        </w:rPr>
        <w:t>a</w:t>
      </w:r>
      <w:r w:rsidRPr="00532C47">
        <w:rPr>
          <w:sz w:val="22"/>
          <w:szCs w:val="22"/>
          <w:lang w:val="et-EE"/>
        </w:rPr>
        <w:t>lu/PVC</w:t>
      </w:r>
      <w:r w:rsidR="003C1D1F">
        <w:rPr>
          <w:sz w:val="22"/>
          <w:szCs w:val="22"/>
          <w:lang w:val="et-EE"/>
        </w:rPr>
        <w:t>//</w:t>
      </w:r>
      <w:r w:rsidR="00A058F4" w:rsidRPr="00532C47">
        <w:rPr>
          <w:sz w:val="22"/>
          <w:szCs w:val="22"/>
          <w:lang w:val="et-EE"/>
        </w:rPr>
        <w:t>a</w:t>
      </w:r>
      <w:r w:rsidRPr="00532C47">
        <w:rPr>
          <w:sz w:val="22"/>
          <w:szCs w:val="22"/>
          <w:lang w:val="et-EE"/>
        </w:rPr>
        <w:t>lu perforeeritud ü</w:t>
      </w:r>
      <w:r w:rsidR="001863D0" w:rsidRPr="00532C47">
        <w:rPr>
          <w:sz w:val="22"/>
          <w:szCs w:val="22"/>
          <w:lang w:val="et-EE"/>
        </w:rPr>
        <w:t>ksik</w:t>
      </w:r>
      <w:r w:rsidRPr="00532C47">
        <w:rPr>
          <w:sz w:val="22"/>
          <w:szCs w:val="22"/>
          <w:lang w:val="et-EE"/>
        </w:rPr>
        <w:t>annuseline blister. Igas blist</w:t>
      </w:r>
      <w:r w:rsidR="009C499A" w:rsidRPr="00532C47">
        <w:rPr>
          <w:sz w:val="22"/>
          <w:szCs w:val="22"/>
          <w:lang w:val="et-EE"/>
        </w:rPr>
        <w:t>r</w:t>
      </w:r>
      <w:r w:rsidRPr="00532C47">
        <w:rPr>
          <w:sz w:val="22"/>
          <w:szCs w:val="22"/>
          <w:lang w:val="et-EE"/>
        </w:rPr>
        <w:t>is on 10 kõvakapslit.</w:t>
      </w:r>
    </w:p>
    <w:p w14:paraId="7B7E300F" w14:textId="7B2670C2" w:rsidR="00022FCC" w:rsidRPr="00532C47" w:rsidRDefault="00022FCC" w:rsidP="00251B78">
      <w:pPr>
        <w:tabs>
          <w:tab w:val="clear" w:pos="567"/>
        </w:tabs>
        <w:spacing w:line="240" w:lineRule="auto"/>
        <w:rPr>
          <w:noProof/>
          <w:szCs w:val="22"/>
          <w:lang w:val="et-EE"/>
        </w:rPr>
      </w:pPr>
    </w:p>
    <w:p w14:paraId="442CE87D" w14:textId="77777777" w:rsidR="00022FCC" w:rsidRPr="00532C47" w:rsidRDefault="00022FCC" w:rsidP="00251B78">
      <w:pPr>
        <w:pStyle w:val="Text"/>
        <w:keepNext/>
        <w:keepLines/>
        <w:spacing w:before="0"/>
        <w:jc w:val="left"/>
        <w:rPr>
          <w:sz w:val="22"/>
          <w:szCs w:val="22"/>
          <w:lang w:val="et-EE"/>
        </w:rPr>
      </w:pPr>
      <w:r w:rsidRPr="00532C47">
        <w:rPr>
          <w:sz w:val="22"/>
          <w:szCs w:val="22"/>
          <w:lang w:val="et-EE"/>
        </w:rPr>
        <w:t>Üksikpakend, mis sisaldab 10 x 1, 30 x 1 või 90 x 1 kõvakapslit ja 1 inhalaatorit.</w:t>
      </w:r>
    </w:p>
    <w:p w14:paraId="6AF000AA" w14:textId="77777777" w:rsidR="00022FCC" w:rsidRPr="00532C47" w:rsidRDefault="00022FCC" w:rsidP="00251B78">
      <w:pPr>
        <w:pStyle w:val="Text"/>
        <w:spacing w:before="0"/>
        <w:jc w:val="left"/>
        <w:rPr>
          <w:sz w:val="22"/>
          <w:szCs w:val="22"/>
          <w:lang w:val="et-EE"/>
        </w:rPr>
      </w:pPr>
      <w:r w:rsidRPr="00532C47">
        <w:rPr>
          <w:sz w:val="22"/>
          <w:szCs w:val="22"/>
          <w:lang w:val="et-EE"/>
        </w:rPr>
        <w:t>Mitmikpakend, mis sisaldab 150 (15 pakendit, igas 10 x 1) kõvakapslit ja 15 inhalaatorit.</w:t>
      </w:r>
    </w:p>
    <w:p w14:paraId="0CC0C142" w14:textId="77777777" w:rsidR="00022FCC" w:rsidRPr="00532C47" w:rsidRDefault="00022FCC" w:rsidP="00251B78">
      <w:pPr>
        <w:tabs>
          <w:tab w:val="clear" w:pos="567"/>
        </w:tabs>
        <w:spacing w:line="240" w:lineRule="auto"/>
        <w:rPr>
          <w:noProof/>
          <w:szCs w:val="22"/>
          <w:lang w:val="et-EE"/>
        </w:rPr>
      </w:pPr>
    </w:p>
    <w:p w14:paraId="5A6485F9" w14:textId="77777777" w:rsidR="007B4D7B" w:rsidRPr="00532C47" w:rsidRDefault="007B4D7B" w:rsidP="00251B78">
      <w:pPr>
        <w:tabs>
          <w:tab w:val="clear" w:pos="567"/>
        </w:tabs>
        <w:spacing w:line="240" w:lineRule="auto"/>
        <w:rPr>
          <w:noProof/>
          <w:szCs w:val="22"/>
          <w:lang w:val="et-EE"/>
        </w:rPr>
      </w:pPr>
      <w:r w:rsidRPr="00532C47">
        <w:rPr>
          <w:noProof/>
          <w:szCs w:val="24"/>
          <w:lang w:val="et-EE"/>
        </w:rPr>
        <w:t>Kõik pakendi suurused ei pruugi olla müügil.</w:t>
      </w:r>
    </w:p>
    <w:p w14:paraId="07A5C84C" w14:textId="77777777" w:rsidR="00B84FD6" w:rsidRPr="00532C47" w:rsidRDefault="00B84FD6" w:rsidP="00251B78">
      <w:pPr>
        <w:tabs>
          <w:tab w:val="clear" w:pos="567"/>
        </w:tabs>
        <w:spacing w:line="240" w:lineRule="auto"/>
        <w:rPr>
          <w:szCs w:val="22"/>
          <w:lang w:val="et-EE"/>
        </w:rPr>
      </w:pPr>
    </w:p>
    <w:p w14:paraId="7E01B005" w14:textId="301E762E" w:rsidR="00B84FD6" w:rsidRPr="00532C47" w:rsidRDefault="00914C40" w:rsidP="00251B78">
      <w:pPr>
        <w:keepNext/>
        <w:tabs>
          <w:tab w:val="clear" w:pos="567"/>
        </w:tabs>
        <w:spacing w:line="240" w:lineRule="auto"/>
        <w:ind w:left="567" w:hanging="567"/>
        <w:rPr>
          <w:szCs w:val="22"/>
          <w:lang w:val="et-EE"/>
        </w:rPr>
      </w:pPr>
      <w:bookmarkStart w:id="38" w:name="OLE_LINK1"/>
      <w:r w:rsidRPr="00532C47">
        <w:rPr>
          <w:b/>
          <w:szCs w:val="22"/>
          <w:lang w:val="et-EE"/>
        </w:rPr>
        <w:t>6.6</w:t>
      </w:r>
      <w:r w:rsidRPr="00532C47">
        <w:rPr>
          <w:b/>
          <w:szCs w:val="22"/>
          <w:lang w:val="et-EE"/>
        </w:rPr>
        <w:tab/>
      </w:r>
      <w:r w:rsidR="009C499A" w:rsidRPr="00532C47">
        <w:rPr>
          <w:b/>
          <w:lang w:val="et-EE"/>
        </w:rPr>
        <w:t>Erihoiatused ravimpreparaadi hävitamiseks ja käsitlemiseks</w:t>
      </w:r>
    </w:p>
    <w:p w14:paraId="21CABAA9" w14:textId="77777777" w:rsidR="00B84FD6" w:rsidRPr="00532C47" w:rsidRDefault="00B84FD6" w:rsidP="00251B78">
      <w:pPr>
        <w:pStyle w:val="Text"/>
        <w:keepNext/>
        <w:spacing w:before="0"/>
        <w:jc w:val="left"/>
        <w:rPr>
          <w:sz w:val="22"/>
          <w:szCs w:val="22"/>
          <w:lang w:val="et-EE"/>
        </w:rPr>
      </w:pPr>
    </w:p>
    <w:p w14:paraId="738B645C" w14:textId="6F0E89C5" w:rsidR="009C499A" w:rsidRPr="00532C47" w:rsidRDefault="009C499A" w:rsidP="00251B78">
      <w:pPr>
        <w:spacing w:line="240" w:lineRule="auto"/>
        <w:rPr>
          <w:noProof/>
          <w:szCs w:val="22"/>
          <w:lang w:val="et-EE"/>
        </w:rPr>
      </w:pPr>
      <w:r w:rsidRPr="00532C47">
        <w:rPr>
          <w:noProof/>
          <w:szCs w:val="22"/>
          <w:lang w:val="et-EE"/>
        </w:rPr>
        <w:t>Kasutada tuleb</w:t>
      </w:r>
      <w:r w:rsidRPr="00532C47">
        <w:rPr>
          <w:szCs w:val="22"/>
          <w:lang w:val="et-EE"/>
        </w:rPr>
        <w:t xml:space="preserve"> </w:t>
      </w:r>
      <w:r w:rsidRPr="00532C47">
        <w:rPr>
          <w:noProof/>
          <w:szCs w:val="22"/>
          <w:lang w:val="et-EE"/>
        </w:rPr>
        <w:t>inhalaatorit, mis on lisatud iga väljakirjutatud ravimi pakendisse. Pakendis olev inhalaator tuleb hävitada, kui kõik kapslid on</w:t>
      </w:r>
      <w:r w:rsidR="00D84A81" w:rsidRPr="00532C47">
        <w:rPr>
          <w:noProof/>
          <w:szCs w:val="22"/>
          <w:lang w:val="et-EE"/>
        </w:rPr>
        <w:t xml:space="preserve"> ära</w:t>
      </w:r>
      <w:r w:rsidRPr="00532C47">
        <w:rPr>
          <w:noProof/>
          <w:szCs w:val="22"/>
          <w:lang w:val="et-EE"/>
        </w:rPr>
        <w:t xml:space="preserve"> kasutatud.</w:t>
      </w:r>
    </w:p>
    <w:p w14:paraId="4C1E412F" w14:textId="77777777" w:rsidR="00003F65" w:rsidRPr="00532C47" w:rsidRDefault="00003F65" w:rsidP="00251B78">
      <w:pPr>
        <w:spacing w:line="240" w:lineRule="auto"/>
        <w:rPr>
          <w:noProof/>
          <w:szCs w:val="22"/>
          <w:lang w:val="et-EE"/>
        </w:rPr>
      </w:pPr>
    </w:p>
    <w:p w14:paraId="3DC94253" w14:textId="2F647D54" w:rsidR="00003F65" w:rsidRPr="00532C47" w:rsidRDefault="00003F65" w:rsidP="00251B78">
      <w:pPr>
        <w:spacing w:line="240" w:lineRule="auto"/>
        <w:rPr>
          <w:noProof/>
          <w:szCs w:val="22"/>
          <w:lang w:val="et-EE"/>
        </w:rPr>
      </w:pPr>
      <w:r w:rsidRPr="00532C47">
        <w:rPr>
          <w:noProof/>
          <w:szCs w:val="22"/>
          <w:lang w:val="et-EE"/>
        </w:rPr>
        <w:t>See ravim võib ohustada keskkonda (vt lõik 5.3).</w:t>
      </w:r>
    </w:p>
    <w:p w14:paraId="19B90E26" w14:textId="77777777" w:rsidR="00B84FD6" w:rsidRPr="00532C47" w:rsidRDefault="00B84FD6" w:rsidP="00251B78">
      <w:pPr>
        <w:pStyle w:val="Text"/>
        <w:spacing w:before="0"/>
        <w:jc w:val="left"/>
        <w:rPr>
          <w:sz w:val="22"/>
          <w:szCs w:val="22"/>
          <w:lang w:val="et-EE"/>
        </w:rPr>
      </w:pPr>
    </w:p>
    <w:p w14:paraId="6B607A61" w14:textId="2656E29A" w:rsidR="00B84FD6" w:rsidRPr="00532C47" w:rsidRDefault="007B4D7B" w:rsidP="00251B78">
      <w:pPr>
        <w:pStyle w:val="Text"/>
        <w:spacing w:before="0"/>
        <w:jc w:val="left"/>
        <w:rPr>
          <w:sz w:val="22"/>
          <w:szCs w:val="22"/>
          <w:lang w:val="et-EE"/>
        </w:rPr>
      </w:pPr>
      <w:r w:rsidRPr="00532C47">
        <w:rPr>
          <w:sz w:val="22"/>
          <w:szCs w:val="22"/>
          <w:lang w:val="et-EE"/>
        </w:rPr>
        <w:t>Kasutamata ravimpreparaat või jäätmematerjal tuleb hävitada vastavalt kohalikele nõuetele</w:t>
      </w:r>
      <w:r w:rsidR="00914C40" w:rsidRPr="00532C47">
        <w:rPr>
          <w:sz w:val="22"/>
          <w:szCs w:val="22"/>
          <w:lang w:val="et-EE"/>
        </w:rPr>
        <w:t>.</w:t>
      </w:r>
    </w:p>
    <w:p w14:paraId="2673EDA0" w14:textId="77777777" w:rsidR="007B4D7B" w:rsidRPr="00532C47" w:rsidRDefault="007B4D7B" w:rsidP="00251B78">
      <w:pPr>
        <w:tabs>
          <w:tab w:val="clear" w:pos="567"/>
        </w:tabs>
        <w:spacing w:line="240" w:lineRule="auto"/>
        <w:rPr>
          <w:szCs w:val="22"/>
          <w:lang w:val="et-EE"/>
        </w:rPr>
      </w:pPr>
    </w:p>
    <w:p w14:paraId="170489DF" w14:textId="27376B1D" w:rsidR="00B84FD6" w:rsidRPr="00532C47" w:rsidRDefault="00EF48C2" w:rsidP="00251B78">
      <w:pPr>
        <w:keepNext/>
        <w:keepLines/>
        <w:tabs>
          <w:tab w:val="clear" w:pos="567"/>
        </w:tabs>
        <w:spacing w:line="240" w:lineRule="auto"/>
        <w:rPr>
          <w:szCs w:val="22"/>
          <w:lang w:val="et-EE"/>
        </w:rPr>
      </w:pPr>
      <w:r w:rsidRPr="00532C47">
        <w:rPr>
          <w:noProof/>
          <w:szCs w:val="22"/>
          <w:u w:val="single"/>
          <w:lang w:val="et-EE"/>
        </w:rPr>
        <w:t>Kasut</w:t>
      </w:r>
      <w:r w:rsidR="00C12AF4" w:rsidRPr="00532C47">
        <w:rPr>
          <w:noProof/>
          <w:szCs w:val="22"/>
          <w:u w:val="single"/>
          <w:lang w:val="et-EE"/>
        </w:rPr>
        <w:t>u</w:t>
      </w:r>
      <w:r w:rsidRPr="00532C47">
        <w:rPr>
          <w:noProof/>
          <w:szCs w:val="22"/>
          <w:u w:val="single"/>
          <w:lang w:val="et-EE"/>
        </w:rPr>
        <w:t>s</w:t>
      </w:r>
      <w:r w:rsidRPr="00532C47">
        <w:rPr>
          <w:noProof/>
          <w:szCs w:val="22"/>
          <w:u w:val="single"/>
          <w:lang w:val="et-EE"/>
        </w:rPr>
        <w:noBreakHyphen/>
        <w:t xml:space="preserve"> ja käsitsemisjuhend</w:t>
      </w:r>
    </w:p>
    <w:p w14:paraId="2429E164" w14:textId="77777777" w:rsidR="00B84FD6" w:rsidRPr="00532C47" w:rsidRDefault="00B84FD6" w:rsidP="00251B78">
      <w:pPr>
        <w:keepNext/>
        <w:keepLines/>
        <w:tabs>
          <w:tab w:val="clear" w:pos="567"/>
        </w:tabs>
        <w:spacing w:line="240" w:lineRule="auto"/>
        <w:rPr>
          <w:szCs w:val="22"/>
          <w:lang w:val="et-EE"/>
        </w:rPr>
      </w:pPr>
    </w:p>
    <w:p w14:paraId="75B887B3" w14:textId="1415017E" w:rsidR="00B84FD6" w:rsidRPr="00532C47" w:rsidRDefault="002633AD" w:rsidP="00251B78">
      <w:pPr>
        <w:keepNext/>
        <w:keepLines/>
        <w:tabs>
          <w:tab w:val="clear" w:pos="567"/>
        </w:tabs>
        <w:spacing w:line="240" w:lineRule="auto"/>
        <w:rPr>
          <w:szCs w:val="22"/>
          <w:lang w:val="et-EE"/>
        </w:rPr>
      </w:pPr>
      <w:r w:rsidRPr="00532C47">
        <w:rPr>
          <w:szCs w:val="22"/>
          <w:lang w:val="et-EE"/>
        </w:rPr>
        <w:t xml:space="preserve">Enne </w:t>
      </w:r>
      <w:r w:rsidR="00EF48C2" w:rsidRPr="00532C47">
        <w:rPr>
          <w:szCs w:val="22"/>
          <w:lang w:val="et-EE"/>
        </w:rPr>
        <w:t xml:space="preserve">Enerzair </w:t>
      </w:r>
      <w:r w:rsidRPr="00532C47">
        <w:rPr>
          <w:szCs w:val="22"/>
          <w:lang w:val="et-EE"/>
        </w:rPr>
        <w:t xml:space="preserve">Breezhaleri kasutamist lugege palun täielikku </w:t>
      </w:r>
      <w:r w:rsidRPr="00532C47">
        <w:rPr>
          <w:b/>
          <w:szCs w:val="22"/>
          <w:lang w:val="et-EE"/>
        </w:rPr>
        <w:t>kasut</w:t>
      </w:r>
      <w:r w:rsidR="00C12AF4" w:rsidRPr="00532C47">
        <w:rPr>
          <w:b/>
          <w:szCs w:val="22"/>
          <w:lang w:val="et-EE"/>
        </w:rPr>
        <w:t>us</w:t>
      </w:r>
      <w:r w:rsidRPr="00532C47">
        <w:rPr>
          <w:b/>
          <w:szCs w:val="22"/>
          <w:lang w:val="et-EE"/>
        </w:rPr>
        <w:t>juhendit</w:t>
      </w:r>
      <w:r w:rsidR="00914C40" w:rsidRPr="00532C47">
        <w:rPr>
          <w:szCs w:val="22"/>
          <w:lang w:val="et-EE"/>
        </w:rPr>
        <w:t>.</w:t>
      </w:r>
    </w:p>
    <w:p w14:paraId="433ADE14" w14:textId="77777777" w:rsidR="00B84FD6" w:rsidRPr="00532C47" w:rsidRDefault="00B84FD6" w:rsidP="00D02EE2">
      <w:pPr>
        <w:keepNext/>
        <w:keepLines/>
        <w:tabs>
          <w:tab w:val="clear" w:pos="567"/>
        </w:tabs>
        <w:spacing w:line="240" w:lineRule="auto"/>
        <w:rPr>
          <w:szCs w:val="22"/>
          <w:lang w:val="et-EE"/>
        </w:rPr>
      </w:pPr>
    </w:p>
    <w:tbl>
      <w:tblPr>
        <w:tblW w:w="93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76"/>
        <w:gridCol w:w="2268"/>
        <w:gridCol w:w="2268"/>
        <w:gridCol w:w="2415"/>
      </w:tblGrid>
      <w:tr w:rsidR="00B84FD6" w:rsidRPr="00532C47" w14:paraId="52FD5755" w14:textId="77777777" w:rsidTr="007B33C7">
        <w:trPr>
          <w:cantSplit/>
          <w:trHeight w:val="1919"/>
        </w:trPr>
        <w:tc>
          <w:tcPr>
            <w:tcW w:w="2376" w:type="dxa"/>
            <w:tcBorders>
              <w:top w:val="nil"/>
              <w:left w:val="nil"/>
              <w:bottom w:val="nil"/>
              <w:right w:val="nil"/>
            </w:tcBorders>
            <w:vAlign w:val="center"/>
            <w:hideMark/>
          </w:tcPr>
          <w:bookmarkEnd w:id="38"/>
          <w:p w14:paraId="44668F70" w14:textId="77777777" w:rsidR="00B84FD6" w:rsidRPr="00532C47" w:rsidRDefault="00CF56C5" w:rsidP="00D02EE2">
            <w:pPr>
              <w:pStyle w:val="Table"/>
              <w:keepNext/>
              <w:jc w:val="center"/>
              <w:rPr>
                <w:rFonts w:ascii="Times New Roman" w:eastAsia="Arial" w:hAnsi="Times New Roman"/>
                <w:b/>
                <w:sz w:val="22"/>
                <w:szCs w:val="22"/>
              </w:rPr>
            </w:pPr>
            <w:r w:rsidRPr="00532C47">
              <w:rPr>
                <w:noProof/>
                <w:lang w:eastAsia="en-US"/>
              </w:rPr>
              <w:drawing>
                <wp:inline distT="0" distB="0" distL="0" distR="0" wp14:anchorId="7E031358" wp14:editId="7C5F1871">
                  <wp:extent cx="1173480" cy="848360"/>
                  <wp:effectExtent l="0" t="0" r="0" b="0"/>
                  <wp:docPr id="1" name="Pictur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
                          <pic:cNvPicPr>
                            <a:picLocks noChangeAspect="1" noChangeArrowheads="1"/>
                          </pic:cNvPicPr>
                        </pic:nvPicPr>
                        <pic:blipFill>
                          <a:blip r:embed="rId11" cstate="print">
                            <a:extLst>
                              <a:ext uri="{28A0092B-C50C-407E-A947-70E740481C1C}">
                                <a14:useLocalDpi xmlns:a14="http://schemas.microsoft.com/office/drawing/2010/main" val="0"/>
                              </a:ext>
                            </a:extLst>
                          </a:blip>
                          <a:srcRect/>
                          <a:stretch>
                            <a:fillRect/>
                          </a:stretch>
                        </pic:blipFill>
                        <pic:spPr bwMode="auto">
                          <a:xfrm>
                            <a:off x="0" y="0"/>
                            <a:ext cx="1173480" cy="848360"/>
                          </a:xfrm>
                          <a:prstGeom prst="rect">
                            <a:avLst/>
                          </a:prstGeom>
                          <a:noFill/>
                          <a:ln>
                            <a:noFill/>
                          </a:ln>
                        </pic:spPr>
                      </pic:pic>
                    </a:graphicData>
                  </a:graphic>
                </wp:inline>
              </w:drawing>
            </w:r>
          </w:p>
        </w:tc>
        <w:tc>
          <w:tcPr>
            <w:tcW w:w="2268" w:type="dxa"/>
            <w:tcBorders>
              <w:top w:val="nil"/>
              <w:left w:val="nil"/>
              <w:bottom w:val="nil"/>
              <w:right w:val="nil"/>
            </w:tcBorders>
            <w:hideMark/>
          </w:tcPr>
          <w:p w14:paraId="2D99A44A" w14:textId="77777777" w:rsidR="00B84FD6" w:rsidRPr="00532C47" w:rsidRDefault="00CF56C5" w:rsidP="00D02EE2">
            <w:pPr>
              <w:pStyle w:val="Text"/>
              <w:keepNext/>
              <w:keepLines/>
              <w:spacing w:before="0"/>
              <w:jc w:val="center"/>
              <w:rPr>
                <w:b/>
                <w:sz w:val="22"/>
                <w:szCs w:val="22"/>
              </w:rPr>
            </w:pPr>
            <w:r w:rsidRPr="00532C47">
              <w:rPr>
                <w:noProof/>
                <w:lang w:eastAsia="en-US"/>
              </w:rPr>
              <w:drawing>
                <wp:inline distT="0" distB="0" distL="0" distR="0" wp14:anchorId="3786F78F" wp14:editId="4FD40004">
                  <wp:extent cx="1310640" cy="1005840"/>
                  <wp:effectExtent l="0" t="0" r="0" b="0"/>
                  <wp:docPr id="2"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3"/>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1310640" cy="1005840"/>
                          </a:xfrm>
                          <a:prstGeom prst="rect">
                            <a:avLst/>
                          </a:prstGeom>
                          <a:noFill/>
                          <a:ln>
                            <a:noFill/>
                          </a:ln>
                        </pic:spPr>
                      </pic:pic>
                    </a:graphicData>
                  </a:graphic>
                </wp:inline>
              </w:drawing>
            </w:r>
          </w:p>
        </w:tc>
        <w:tc>
          <w:tcPr>
            <w:tcW w:w="2268" w:type="dxa"/>
            <w:tcBorders>
              <w:top w:val="nil"/>
              <w:left w:val="nil"/>
              <w:bottom w:val="nil"/>
              <w:right w:val="nil"/>
            </w:tcBorders>
            <w:vAlign w:val="center"/>
            <w:hideMark/>
          </w:tcPr>
          <w:p w14:paraId="7A40743C" w14:textId="77777777" w:rsidR="00B84FD6" w:rsidRPr="00532C47" w:rsidRDefault="00CF56C5" w:rsidP="00D02EE2">
            <w:pPr>
              <w:pStyle w:val="Text"/>
              <w:keepNext/>
              <w:keepLines/>
              <w:spacing w:before="0"/>
              <w:jc w:val="center"/>
              <w:rPr>
                <w:b/>
                <w:sz w:val="22"/>
                <w:szCs w:val="22"/>
              </w:rPr>
            </w:pPr>
            <w:r w:rsidRPr="00532C47">
              <w:rPr>
                <w:noProof/>
                <w:lang w:eastAsia="en-US"/>
              </w:rPr>
              <w:drawing>
                <wp:inline distT="0" distB="0" distL="0" distR="0" wp14:anchorId="131175D8" wp14:editId="166002FB">
                  <wp:extent cx="1153160" cy="1005840"/>
                  <wp:effectExtent l="0" t="0" r="0" b="0"/>
                  <wp:docPr id="3" name="Picture 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4"/>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1153160" cy="1005840"/>
                          </a:xfrm>
                          <a:prstGeom prst="rect">
                            <a:avLst/>
                          </a:prstGeom>
                          <a:noFill/>
                          <a:ln>
                            <a:noFill/>
                          </a:ln>
                        </pic:spPr>
                      </pic:pic>
                    </a:graphicData>
                  </a:graphic>
                </wp:inline>
              </w:drawing>
            </w:r>
          </w:p>
        </w:tc>
        <w:tc>
          <w:tcPr>
            <w:tcW w:w="2415" w:type="dxa"/>
            <w:tcBorders>
              <w:top w:val="nil"/>
              <w:left w:val="nil"/>
              <w:bottom w:val="nil"/>
              <w:right w:val="nil"/>
            </w:tcBorders>
            <w:hideMark/>
          </w:tcPr>
          <w:p w14:paraId="15B81B55" w14:textId="60533AA2" w:rsidR="00B84FD6" w:rsidRPr="00532C47" w:rsidRDefault="00CF56C5" w:rsidP="00D02EE2">
            <w:pPr>
              <w:pStyle w:val="Text"/>
              <w:keepNext/>
              <w:keepLines/>
              <w:spacing w:before="0"/>
              <w:jc w:val="center"/>
              <w:rPr>
                <w:b/>
                <w:sz w:val="20"/>
              </w:rPr>
            </w:pPr>
            <w:r w:rsidRPr="00532C47">
              <w:rPr>
                <w:noProof/>
                <w:lang w:eastAsia="en-US"/>
              </w:rPr>
              <w:drawing>
                <wp:inline distT="0" distB="0" distL="0" distR="0" wp14:anchorId="51F5820B" wp14:editId="528ABAF5">
                  <wp:extent cx="990600" cy="1270000"/>
                  <wp:effectExtent l="0" t="0" r="0" b="0"/>
                  <wp:docPr id="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990600" cy="1270000"/>
                          </a:xfrm>
                          <a:prstGeom prst="rect">
                            <a:avLst/>
                          </a:prstGeom>
                          <a:noFill/>
                          <a:ln>
                            <a:noFill/>
                          </a:ln>
                        </pic:spPr>
                      </pic:pic>
                    </a:graphicData>
                  </a:graphic>
                </wp:inline>
              </w:drawing>
            </w:r>
          </w:p>
        </w:tc>
      </w:tr>
      <w:tr w:rsidR="00B84FD6" w:rsidRPr="00532C47" w14:paraId="57041250" w14:textId="77777777" w:rsidTr="007B33C7">
        <w:trPr>
          <w:cantSplit/>
        </w:trPr>
        <w:tc>
          <w:tcPr>
            <w:tcW w:w="2376" w:type="dxa"/>
            <w:tcBorders>
              <w:top w:val="nil"/>
              <w:left w:val="nil"/>
              <w:bottom w:val="nil"/>
              <w:right w:val="nil"/>
            </w:tcBorders>
            <w:hideMark/>
          </w:tcPr>
          <w:p w14:paraId="5C0C2E58" w14:textId="24EDE15C" w:rsidR="00B84FD6" w:rsidRPr="00532C47" w:rsidRDefault="002633AD" w:rsidP="00D02EE2">
            <w:pPr>
              <w:pStyle w:val="Table"/>
              <w:keepNext/>
              <w:spacing w:before="0"/>
              <w:jc w:val="center"/>
              <w:rPr>
                <w:rFonts w:ascii="Times New Roman" w:eastAsia="Arial" w:hAnsi="Times New Roman"/>
                <w:b/>
                <w:sz w:val="22"/>
                <w:szCs w:val="22"/>
                <w:lang w:val="et-EE"/>
              </w:rPr>
            </w:pPr>
            <w:r w:rsidRPr="00532C47">
              <w:rPr>
                <w:rFonts w:ascii="Times New Roman" w:hAnsi="Times New Roman"/>
                <w:b/>
                <w:sz w:val="22"/>
                <w:szCs w:val="22"/>
                <w:lang w:val="et-EE"/>
              </w:rPr>
              <w:t>Paigalda</w:t>
            </w:r>
            <w:r w:rsidR="00433467" w:rsidRPr="00532C47">
              <w:rPr>
                <w:rFonts w:ascii="Times New Roman" w:hAnsi="Times New Roman"/>
                <w:b/>
                <w:sz w:val="22"/>
                <w:szCs w:val="22"/>
                <w:lang w:val="et-EE"/>
              </w:rPr>
              <w:t>ge</w:t>
            </w:r>
          </w:p>
        </w:tc>
        <w:tc>
          <w:tcPr>
            <w:tcW w:w="2268" w:type="dxa"/>
            <w:tcBorders>
              <w:top w:val="nil"/>
              <w:left w:val="nil"/>
              <w:bottom w:val="nil"/>
              <w:right w:val="nil"/>
            </w:tcBorders>
            <w:hideMark/>
          </w:tcPr>
          <w:p w14:paraId="5A5AD755" w14:textId="6E52F1FE" w:rsidR="00B84FD6" w:rsidRPr="00532C47" w:rsidRDefault="002633AD" w:rsidP="00D02EE2">
            <w:pPr>
              <w:pStyle w:val="Table"/>
              <w:keepNext/>
              <w:spacing w:before="0" w:after="0"/>
              <w:jc w:val="center"/>
              <w:rPr>
                <w:rFonts w:ascii="Times New Roman" w:hAnsi="Times New Roman"/>
                <w:b/>
                <w:sz w:val="22"/>
                <w:szCs w:val="22"/>
                <w:lang w:val="et-EE"/>
              </w:rPr>
            </w:pPr>
            <w:r w:rsidRPr="00532C47">
              <w:rPr>
                <w:rFonts w:ascii="Times New Roman" w:hAnsi="Times New Roman"/>
                <w:b/>
                <w:sz w:val="22"/>
                <w:szCs w:val="22"/>
                <w:lang w:val="et-EE"/>
              </w:rPr>
              <w:t>Läbista</w:t>
            </w:r>
            <w:r w:rsidR="00433467" w:rsidRPr="00532C47">
              <w:rPr>
                <w:rFonts w:ascii="Times New Roman" w:hAnsi="Times New Roman"/>
                <w:b/>
                <w:sz w:val="22"/>
                <w:szCs w:val="22"/>
                <w:lang w:val="et-EE"/>
              </w:rPr>
              <w:t>ge</w:t>
            </w:r>
            <w:r w:rsidRPr="00532C47">
              <w:rPr>
                <w:rFonts w:ascii="Times New Roman" w:hAnsi="Times New Roman"/>
                <w:b/>
                <w:sz w:val="22"/>
                <w:szCs w:val="22"/>
                <w:lang w:val="et-EE"/>
              </w:rPr>
              <w:t xml:space="preserve"> ja vabasta</w:t>
            </w:r>
            <w:r w:rsidR="00433467" w:rsidRPr="00532C47">
              <w:rPr>
                <w:rFonts w:ascii="Times New Roman" w:hAnsi="Times New Roman"/>
                <w:b/>
                <w:sz w:val="22"/>
                <w:szCs w:val="22"/>
                <w:lang w:val="et-EE"/>
              </w:rPr>
              <w:t>ge</w:t>
            </w:r>
          </w:p>
        </w:tc>
        <w:tc>
          <w:tcPr>
            <w:tcW w:w="2268" w:type="dxa"/>
            <w:tcBorders>
              <w:top w:val="nil"/>
              <w:left w:val="nil"/>
              <w:bottom w:val="nil"/>
              <w:right w:val="nil"/>
            </w:tcBorders>
            <w:hideMark/>
          </w:tcPr>
          <w:p w14:paraId="6A03D143" w14:textId="1E3727FD" w:rsidR="00B84FD6" w:rsidRPr="00532C47" w:rsidRDefault="00EF48C2" w:rsidP="00D02EE2">
            <w:pPr>
              <w:pStyle w:val="Table"/>
              <w:keepNext/>
              <w:spacing w:before="0" w:after="0"/>
              <w:jc w:val="center"/>
              <w:rPr>
                <w:rFonts w:ascii="Times New Roman" w:hAnsi="Times New Roman"/>
                <w:b/>
                <w:sz w:val="22"/>
                <w:szCs w:val="22"/>
                <w:lang w:val="et-EE"/>
              </w:rPr>
            </w:pPr>
            <w:r w:rsidRPr="00532C47">
              <w:rPr>
                <w:rFonts w:ascii="Times New Roman" w:hAnsi="Times New Roman"/>
                <w:b/>
                <w:sz w:val="22"/>
                <w:szCs w:val="22"/>
                <w:lang w:val="et-EE"/>
              </w:rPr>
              <w:t>Hinga</w:t>
            </w:r>
            <w:r w:rsidR="00433467" w:rsidRPr="00532C47">
              <w:rPr>
                <w:rFonts w:ascii="Times New Roman" w:hAnsi="Times New Roman"/>
                <w:b/>
                <w:sz w:val="22"/>
                <w:szCs w:val="22"/>
                <w:lang w:val="et-EE"/>
              </w:rPr>
              <w:t>ke</w:t>
            </w:r>
            <w:r w:rsidRPr="00532C47">
              <w:rPr>
                <w:rFonts w:ascii="Times New Roman" w:hAnsi="Times New Roman"/>
                <w:b/>
                <w:sz w:val="22"/>
                <w:szCs w:val="22"/>
                <w:lang w:val="et-EE"/>
              </w:rPr>
              <w:t xml:space="preserve"> sügavalt sisse</w:t>
            </w:r>
          </w:p>
        </w:tc>
        <w:tc>
          <w:tcPr>
            <w:tcW w:w="2415" w:type="dxa"/>
            <w:tcBorders>
              <w:top w:val="nil"/>
              <w:left w:val="nil"/>
              <w:bottom w:val="nil"/>
              <w:right w:val="nil"/>
            </w:tcBorders>
            <w:hideMark/>
          </w:tcPr>
          <w:p w14:paraId="2F7FDB12" w14:textId="5FF64013" w:rsidR="00B84FD6" w:rsidRPr="00532C47" w:rsidRDefault="00EF48C2" w:rsidP="00D02EE2">
            <w:pPr>
              <w:pStyle w:val="Table"/>
              <w:keepNext/>
              <w:spacing w:before="0" w:after="0"/>
              <w:jc w:val="center"/>
              <w:rPr>
                <w:rFonts w:ascii="Times New Roman" w:hAnsi="Times New Roman"/>
                <w:b/>
                <w:sz w:val="22"/>
                <w:szCs w:val="22"/>
                <w:lang w:val="et-EE"/>
              </w:rPr>
            </w:pPr>
            <w:r w:rsidRPr="00532C47">
              <w:rPr>
                <w:rFonts w:ascii="Times New Roman" w:hAnsi="Times New Roman"/>
                <w:b/>
                <w:sz w:val="22"/>
                <w:szCs w:val="22"/>
                <w:lang w:val="et-EE"/>
              </w:rPr>
              <w:t>Vaa</w:t>
            </w:r>
            <w:r w:rsidR="00433467" w:rsidRPr="00532C47">
              <w:rPr>
                <w:rFonts w:ascii="Times New Roman" w:hAnsi="Times New Roman"/>
                <w:b/>
                <w:sz w:val="22"/>
                <w:szCs w:val="22"/>
                <w:lang w:val="et-EE"/>
              </w:rPr>
              <w:t>d</w:t>
            </w:r>
            <w:r w:rsidRPr="00532C47">
              <w:rPr>
                <w:rFonts w:ascii="Times New Roman" w:hAnsi="Times New Roman"/>
                <w:b/>
                <w:sz w:val="22"/>
                <w:szCs w:val="22"/>
                <w:lang w:val="et-EE"/>
              </w:rPr>
              <w:t>a</w:t>
            </w:r>
            <w:r w:rsidR="00433467" w:rsidRPr="00532C47">
              <w:rPr>
                <w:rFonts w:ascii="Times New Roman" w:hAnsi="Times New Roman"/>
                <w:b/>
                <w:sz w:val="22"/>
                <w:szCs w:val="22"/>
                <w:lang w:val="et-EE"/>
              </w:rPr>
              <w:t>ke</w:t>
            </w:r>
            <w:r w:rsidRPr="00532C47">
              <w:rPr>
                <w:rFonts w:ascii="Times New Roman" w:hAnsi="Times New Roman"/>
                <w:b/>
                <w:sz w:val="22"/>
                <w:szCs w:val="22"/>
                <w:lang w:val="et-EE"/>
              </w:rPr>
              <w:t>, kas kapsel on tühi</w:t>
            </w:r>
          </w:p>
        </w:tc>
      </w:tr>
      <w:tr w:rsidR="007B33C7" w:rsidRPr="00532C47" w14:paraId="13AB6D3E" w14:textId="77777777" w:rsidTr="007B33C7">
        <w:trPr>
          <w:cantSplit/>
        </w:trPr>
        <w:tc>
          <w:tcPr>
            <w:tcW w:w="2376" w:type="dxa"/>
            <w:tcBorders>
              <w:top w:val="nil"/>
              <w:left w:val="nil"/>
              <w:bottom w:val="nil"/>
              <w:right w:val="nil"/>
            </w:tcBorders>
          </w:tcPr>
          <w:tbl>
            <w:tblPr>
              <w:tblW w:w="93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76"/>
              <w:gridCol w:w="2268"/>
              <w:gridCol w:w="2268"/>
              <w:gridCol w:w="2415"/>
            </w:tblGrid>
            <w:tr w:rsidR="007B33C7" w:rsidRPr="00532C47" w14:paraId="1F757023" w14:textId="77777777" w:rsidTr="00A50003">
              <w:trPr>
                <w:cantSplit/>
              </w:trPr>
              <w:tc>
                <w:tcPr>
                  <w:tcW w:w="2376" w:type="dxa"/>
                  <w:tcBorders>
                    <w:top w:val="nil"/>
                    <w:left w:val="nil"/>
                    <w:bottom w:val="nil"/>
                    <w:right w:val="nil"/>
                  </w:tcBorders>
                </w:tcPr>
                <w:p w14:paraId="190EE7E4" w14:textId="77777777" w:rsidR="007B33C7" w:rsidRPr="00532C47" w:rsidRDefault="007B33C7" w:rsidP="00D02EE2">
                  <w:pPr>
                    <w:pStyle w:val="Text"/>
                    <w:jc w:val="left"/>
                    <w:rPr>
                      <w:b/>
                      <w:sz w:val="22"/>
                      <w:szCs w:val="22"/>
                      <w:lang w:val="nb-NO"/>
                    </w:rPr>
                  </w:pPr>
                  <w:r w:rsidRPr="00532C47">
                    <w:rPr>
                      <w:noProof/>
                      <w:lang w:eastAsia="en-US"/>
                    </w:rPr>
                    <mc:AlternateContent>
                      <mc:Choice Requires="wps">
                        <w:drawing>
                          <wp:anchor distT="0" distB="0" distL="114300" distR="114300" simplePos="0" relativeHeight="251676160" behindDoc="0" locked="0" layoutInCell="1" allowOverlap="1" wp14:anchorId="328A9833" wp14:editId="09FDAA9B">
                            <wp:simplePos x="0" y="0"/>
                            <wp:positionH relativeFrom="column">
                              <wp:posOffset>97155</wp:posOffset>
                            </wp:positionH>
                            <wp:positionV relativeFrom="paragraph">
                              <wp:posOffset>93345</wp:posOffset>
                            </wp:positionV>
                            <wp:extent cx="1276350" cy="852805"/>
                            <wp:effectExtent l="0" t="0" r="0" b="0"/>
                            <wp:wrapNone/>
                            <wp:docPr id="19" name="Down Arrow 1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76350" cy="852805"/>
                                    </a:xfrm>
                                    <a:prstGeom prst="downArrow">
                                      <a:avLst/>
                                    </a:prstGeom>
                                    <a:solidFill>
                                      <a:sysClr val="window" lastClr="FFFFFF">
                                        <a:lumMod val="50000"/>
                                      </a:sysClr>
                                    </a:solidFill>
                                    <a:ln w="12700" cap="flat" cmpd="sng" algn="ctr">
                                      <a:noFill/>
                                      <a:prstDash val="solid"/>
                                      <a:miter lim="800000"/>
                                    </a:ln>
                                    <a:effectLst/>
                                  </wps:spPr>
                                  <wps:txbx>
                                    <w:txbxContent>
                                      <w:p w14:paraId="75CB6977" w14:textId="77777777" w:rsidR="00067A30" w:rsidRPr="00F52A44" w:rsidRDefault="00067A30" w:rsidP="007B33C7">
                                        <w:pPr>
                                          <w:jc w:val="center"/>
                                          <w:rPr>
                                            <w:b/>
                                            <w:color w:val="FFFFFF"/>
                                            <w:sz w:val="28"/>
                                          </w:rPr>
                                        </w:pPr>
                                        <w:r w:rsidRPr="00F52A44">
                                          <w:rPr>
                                            <w:b/>
                                            <w:color w:val="FFFFFF"/>
                                            <w:sz w:val="28"/>
                                          </w:rPr>
                                          <w:t>1</w:t>
                                        </w:r>
                                      </w:p>
                                      <w:p w14:paraId="1799FC4F" w14:textId="77777777" w:rsidR="00067A30" w:rsidRPr="00F52A44" w:rsidRDefault="00067A30" w:rsidP="007B33C7">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328A9833" id="_x0000_t67" coordsize="21600,21600" o:spt="67" adj="16200,5400" path="m0@0l@1@0@1,0@2,0@2@0,21600@0,10800,21600xe">
                            <v:stroke joinstyle="miter"/>
                            <v:formulas>
                              <v:f eqn="val #0"/>
                              <v:f eqn="val #1"/>
                              <v:f eqn="sum height 0 #1"/>
                              <v:f eqn="sum 10800 0 #1"/>
                              <v:f eqn="sum width 0 #0"/>
                              <v:f eqn="prod @4 @3 10800"/>
                              <v:f eqn="sum width 0 @5"/>
                            </v:formulas>
                            <v:path o:connecttype="custom" o:connectlocs="10800,0;0,@0;10800,21600;21600,@0" o:connectangles="270,180,90,0" textboxrect="@1,0,@2,@6"/>
                            <v:handles>
                              <v:h position="#1,#0" xrange="0,10800" yrange="0,21600"/>
                            </v:handles>
                          </v:shapetype>
                          <v:shape id="Down Arrow 19" o:spid="_x0000_s1026" type="#_x0000_t67" style="position:absolute;margin-left:7.65pt;margin-top:7.35pt;width:100.5pt;height:67.15pt;z-index:2516761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I/jJegIAAPwEAAAOAAAAZHJzL2Uyb0RvYy54bWysVE1v2zAMvQ/YfxB0X51kTT+MOEWQIsOA&#10;rC3QDj0rshQLk0RNUmJnv36U7KRBt9MwHwRSpMnH50fP7jqjyV74oMBWdHwxokRYDrWy24p+f1l9&#10;uqEkRGZrpsGKih5EoHfzjx9mrSvFBBrQtfAEi9hQtq6iTYyuLIrAG2FYuAAnLAYleMMiun5b1J61&#10;WN3oYjIaXRUt+Np54CIEvL3vg3Se60speHyUMohIdEURW8ynz+cmncV8xsqtZ65RfIDB/gGFYcpi&#10;01OpexYZ2Xn1RymjuIcAMl5wMAVIqbjIM+A049G7aZ4b5kSeBckJ7kRT+H9l+cP+2T35BD24NfAf&#10;ARkpWhfKUyQ5YcjppDcpF4GTLrN4OLEoukg4Xo4n11efp0g2x9jNdHIzmiaaC1Ye33Y+xC8CDElG&#10;RWto7cJ7aDODbL8Osc8/5mV0oFW9Ulpn5xCW2pM9w6+KYsAClGgWIl5WdJWfXEvvzDeo+7zpCJ8B&#10;SMjvZ0zhvK62pM0DYCbhDPUoNYtoGldXNNgtJUxvUeg8+tzAQoKURZTA3rPQ9N1y2V5dRkWUuFYG&#10;2UgYjiC0TaOILNJh5DeqkxW7TYelk7mB+vDkiYdewMHxlcJ+a5z5iXlULOLFLYyPeEgNOAQMFiUN&#10;+F9/u0/5KCSMUtLiBuCAP3fMC6Tyq0WJ3Y4vL9PKZOdyej1Bx59HNucRuzNLwM8xxn13PJspP+qj&#10;KT2YV1zWReqKIWY59u6pHJxl7DcT152LxSKn4Zo4Ftf22fFUPFGWmH7pXpl3g4AiSu8BjtvCyncS&#10;6nPTmxYWuwhSZX298TooHlcsS2L4HaQdPvdz1ttPa/4bAAD//wMAUEsDBBQABgAIAAAAIQB+BVL0&#10;3gAAAAkBAAAPAAAAZHJzL2Rvd25yZXYueG1sTE/LTsMwELwj8Q/WInGjTgsJNMSpAhIgKiFB6YWb&#10;G2+TiHgdxW4d/p7tCU6reWh2plhNthdHHH3nSMF8loBAqp3pqFGw/Xy6ugPhgyaje0eo4Ac9rMrz&#10;s0LnxkX6wOMmNIJDyOdaQRvCkEvp6xat9jM3ILG2d6PVgeHYSDPqyOG2l4skyaTVHfGHVg/42GL9&#10;vTlYBXEb1w/ZV5W+V2E9LvcxfXl+e1Xq8mKq7kEEnMKfGU71uTqU3GnnDmS86Bmn1+zke3MLgvXF&#10;PGNidyKWCciykP8XlL8AAAD//wMAUEsBAi0AFAAGAAgAAAAhALaDOJL+AAAA4QEAABMAAAAAAAAA&#10;AAAAAAAAAAAAAFtDb250ZW50X1R5cGVzXS54bWxQSwECLQAUAAYACAAAACEAOP0h/9YAAACUAQAA&#10;CwAAAAAAAAAAAAAAAAAvAQAAX3JlbHMvLnJlbHNQSwECLQAUAAYACAAAACEAyiP4yXoCAAD8BAAA&#10;DgAAAAAAAAAAAAAAAAAuAgAAZHJzL2Uyb0RvYy54bWxQSwECLQAUAAYACAAAACEAfgVS9N4AAAAJ&#10;AQAADwAAAAAAAAAAAAAAAADUBAAAZHJzL2Rvd25yZXYueG1sUEsFBgAAAAAEAAQA8wAAAN8FAAAA&#10;AA==&#10;" adj="10800" fillcolor="#7f7f7f" stroked="f" strokeweight="1pt">
                            <v:textbox>
                              <w:txbxContent>
                                <w:p w14:paraId="75CB6977" w14:textId="77777777" w:rsidR="00067A30" w:rsidRPr="00F52A44" w:rsidRDefault="00067A30" w:rsidP="007B33C7">
                                  <w:pPr>
                                    <w:jc w:val="center"/>
                                    <w:rPr>
                                      <w:b/>
                                      <w:color w:val="FFFFFF"/>
                                      <w:sz w:val="28"/>
                                    </w:rPr>
                                  </w:pPr>
                                  <w:r w:rsidRPr="00F52A44">
                                    <w:rPr>
                                      <w:b/>
                                      <w:color w:val="FFFFFF"/>
                                      <w:sz w:val="28"/>
                                    </w:rPr>
                                    <w:t>1</w:t>
                                  </w:r>
                                </w:p>
                                <w:p w14:paraId="1799FC4F" w14:textId="77777777" w:rsidR="00067A30" w:rsidRPr="00F52A44" w:rsidRDefault="00067A30" w:rsidP="007B33C7">
                                  <w:pPr>
                                    <w:rPr>
                                      <w:b/>
                                      <w:color w:val="FFFFFF"/>
                                      <w:sz w:val="28"/>
                                    </w:rPr>
                                  </w:pPr>
                                </w:p>
                              </w:txbxContent>
                            </v:textbox>
                          </v:shape>
                        </w:pict>
                      </mc:Fallback>
                    </mc:AlternateContent>
                  </w:r>
                </w:p>
              </w:tc>
              <w:tc>
                <w:tcPr>
                  <w:tcW w:w="2268" w:type="dxa"/>
                  <w:tcBorders>
                    <w:top w:val="nil"/>
                    <w:left w:val="nil"/>
                    <w:bottom w:val="nil"/>
                    <w:right w:val="nil"/>
                  </w:tcBorders>
                </w:tcPr>
                <w:p w14:paraId="6BE2DD3C" w14:textId="77777777" w:rsidR="007B33C7" w:rsidRPr="00532C47" w:rsidRDefault="007B33C7" w:rsidP="00D02EE2">
                  <w:pPr>
                    <w:pStyle w:val="Text"/>
                    <w:spacing w:before="0"/>
                    <w:jc w:val="left"/>
                    <w:rPr>
                      <w:b/>
                      <w:sz w:val="22"/>
                      <w:szCs w:val="22"/>
                      <w:lang w:val="nb-NO"/>
                    </w:rPr>
                  </w:pPr>
                  <w:r w:rsidRPr="00532C47">
                    <w:rPr>
                      <w:noProof/>
                      <w:lang w:eastAsia="en-US"/>
                    </w:rPr>
                    <mc:AlternateContent>
                      <mc:Choice Requires="wps">
                        <w:drawing>
                          <wp:anchor distT="0" distB="0" distL="114300" distR="114300" simplePos="0" relativeHeight="251677184" behindDoc="0" locked="0" layoutInCell="1" allowOverlap="1" wp14:anchorId="6386BA1F" wp14:editId="429F31D8">
                            <wp:simplePos x="0" y="0"/>
                            <wp:positionH relativeFrom="column">
                              <wp:posOffset>27940</wp:posOffset>
                            </wp:positionH>
                            <wp:positionV relativeFrom="paragraph">
                              <wp:posOffset>93345</wp:posOffset>
                            </wp:positionV>
                            <wp:extent cx="1332230" cy="824230"/>
                            <wp:effectExtent l="0" t="0" r="0" b="0"/>
                            <wp:wrapNone/>
                            <wp:docPr id="20" name="Down Arrow 2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332230" cy="824230"/>
                                    </a:xfrm>
                                    <a:prstGeom prst="downArrow">
                                      <a:avLst/>
                                    </a:prstGeom>
                                    <a:solidFill>
                                      <a:sysClr val="window" lastClr="FFFFFF">
                                        <a:lumMod val="50000"/>
                                      </a:sysClr>
                                    </a:solidFill>
                                    <a:ln w="12700" cap="flat" cmpd="sng" algn="ctr">
                                      <a:noFill/>
                                      <a:prstDash val="solid"/>
                                      <a:miter lim="800000"/>
                                    </a:ln>
                                    <a:effectLst/>
                                  </wps:spPr>
                                  <wps:txbx>
                                    <w:txbxContent>
                                      <w:p w14:paraId="544F784B" w14:textId="77777777" w:rsidR="00067A30" w:rsidRPr="00F52A44" w:rsidRDefault="00067A30" w:rsidP="007B33C7">
                                        <w:pPr>
                                          <w:jc w:val="center"/>
                                          <w:rPr>
                                            <w:b/>
                                            <w:color w:val="FFFFFF"/>
                                            <w:sz w:val="28"/>
                                          </w:rPr>
                                        </w:pPr>
                                        <w:r w:rsidRPr="00F52A44">
                                          <w:rPr>
                                            <w:b/>
                                            <w:color w:val="FFFFFF"/>
                                            <w:sz w:val="28"/>
                                          </w:rPr>
                                          <w:t>2</w:t>
                                        </w:r>
                                      </w:p>
                                      <w:p w14:paraId="07C6ACD7" w14:textId="77777777" w:rsidR="00067A30" w:rsidRPr="00F52A44" w:rsidRDefault="00067A30" w:rsidP="007B33C7">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386BA1F" id="Down Arrow 20" o:spid="_x0000_s1027" type="#_x0000_t67" style="position:absolute;margin-left:2.2pt;margin-top:7.35pt;width:104.9pt;height:64.9pt;z-index:2516771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tm8+fgIAAAMFAAAOAAAAZHJzL2Uyb0RvYy54bWysVMFu2zAMvQ/YPwi6r07cdG2NOkXQIsOA&#10;rC3QDj0rshQLk0RNUmJnXz9KdtKg22mYDwIp0o/k86NvbnujyU74oMDWdHo2oURYDo2ym5p+f1l+&#10;uqIkRGYbpsGKmu5FoLfzjx9uOleJElrQjfAEQWyoOlfTNkZXFUXgrTAsnIETFoMSvGERXb8pGs86&#10;RDe6KCeTz0UHvnEeuAgBb++HIJ1nfCkFj49SBhGJrin2FvPp87lOZzG/YdXGM9cqPrbB/qELw5TF&#10;okeoexYZ2Xr1B5RR3EMAGc84mAKkVFzkGXCa6eTdNM8tcyLPguQEd6Qp/D9Y/rB7dk8+tR7cCviP&#10;gIwUnQvVMZKcMOb00puUi42TPrO4P7Io+kg4Xk7Pz8vyHMnmGLsqZ8lOoKw6vO18iF8EGJKMmjbQ&#10;2YX30GUG2W4V4pB/yMvdgVbNUmmdnX24057sGH5VFAMCUKJZiHhZ02V+Mpbemm/QDHkXE3zGRkJ+&#10;P/cUTnG1JR0OUF5iJuEM9Sg1i2ga19Q02A0lTG9Q6Dz6XMBCaimLKDV7z0I7VMuwg7qMiihxrQyy&#10;kXo4NKFtGkVkkY4jv1GdrNive6Kw8DQBpZs1NPsnTzwMOg6OLxWWXeHoT8yjcLFtXMb4iIfUgLPA&#10;aFHSgv/1t/uUj3rCKCUdLgLO+XPLvEBGv1pU2vV0Nkubk53ZxWWJjj+NrE8jdmvuAL/KFNfe8Wym&#10;/KgPpvRgXnFnF6kqhpjlWHtgdHTu4rCguPVcLBY5DbfFsbiyz44n8MRcIvylf2XejTqKqMAHOCwN&#10;q94pachNb1pYbCNIlWX2xusofNy0rIzxr5BW+dTPWW//rvlvAAAA//8DAFBLAwQUAAYACAAAACEA&#10;CbvKCd8AAAAIAQAADwAAAGRycy9kb3ducmV2LnhtbEyPwU7DMBBE70j8g7VI3KjTKCk0xKkCEiAq&#10;VYK2F25u7CYR8Tqy3Tr8PdsTHHdmNPumXE1mYGftfG9RwHyWANPYWNVjK2C/e7l7AOaDRCUHi1rA&#10;j/awqq6vSlkoG/FTn7ehZVSCvpACuhDGgnPfdNpIP7OjRvKO1hkZ6HQtV05GKjcDT5NkwY3skT50&#10;ctTPnW6+tycjIO7j+mnxVecfdVi75THmb6+bdyFub6b6EVjQU/gLwwWf0KEipoM9ofJsEJBlFCQ5&#10;uwdGdjrPUmCHi5DlwKuS/x9Q/QIAAP//AwBQSwECLQAUAAYACAAAACEAtoM4kv4AAADhAQAAEwAA&#10;AAAAAAAAAAAAAAAAAAAAW0NvbnRlbnRfVHlwZXNdLnhtbFBLAQItABQABgAIAAAAIQA4/SH/1gAA&#10;AJQBAAALAAAAAAAAAAAAAAAAAC8BAABfcmVscy8ucmVsc1BLAQItABQABgAIAAAAIQCVtm8+fgIA&#10;AAMFAAAOAAAAAAAAAAAAAAAAAC4CAABkcnMvZTJvRG9jLnhtbFBLAQItABQABgAIAAAAIQAJu8oJ&#10;3wAAAAgBAAAPAAAAAAAAAAAAAAAAANgEAABkcnMvZG93bnJldi54bWxQSwUGAAAAAAQABADzAAAA&#10;5AUAAAAA&#10;" adj="10800" fillcolor="#7f7f7f" stroked="f" strokeweight="1pt">
                            <v:textbox>
                              <w:txbxContent>
                                <w:p w14:paraId="544F784B" w14:textId="77777777" w:rsidR="00067A30" w:rsidRPr="00F52A44" w:rsidRDefault="00067A30" w:rsidP="007B33C7">
                                  <w:pPr>
                                    <w:jc w:val="center"/>
                                    <w:rPr>
                                      <w:b/>
                                      <w:color w:val="FFFFFF"/>
                                      <w:sz w:val="28"/>
                                    </w:rPr>
                                  </w:pPr>
                                  <w:r w:rsidRPr="00F52A44">
                                    <w:rPr>
                                      <w:b/>
                                      <w:color w:val="FFFFFF"/>
                                      <w:sz w:val="28"/>
                                    </w:rPr>
                                    <w:t>2</w:t>
                                  </w:r>
                                </w:p>
                                <w:p w14:paraId="07C6ACD7" w14:textId="77777777" w:rsidR="00067A30" w:rsidRPr="00F52A44" w:rsidRDefault="00067A30" w:rsidP="007B33C7">
                                  <w:pPr>
                                    <w:rPr>
                                      <w:b/>
                                      <w:color w:val="FFFFFF"/>
                                      <w:sz w:val="28"/>
                                    </w:rPr>
                                  </w:pPr>
                                </w:p>
                              </w:txbxContent>
                            </v:textbox>
                          </v:shape>
                        </w:pict>
                      </mc:Fallback>
                    </mc:AlternateContent>
                  </w:r>
                </w:p>
              </w:tc>
              <w:tc>
                <w:tcPr>
                  <w:tcW w:w="2268" w:type="dxa"/>
                  <w:tcBorders>
                    <w:top w:val="nil"/>
                    <w:left w:val="nil"/>
                    <w:bottom w:val="nil"/>
                    <w:right w:val="nil"/>
                  </w:tcBorders>
                </w:tcPr>
                <w:p w14:paraId="794E249B" w14:textId="77777777" w:rsidR="007B33C7" w:rsidRPr="00532C47" w:rsidRDefault="007B33C7" w:rsidP="00D02EE2">
                  <w:pPr>
                    <w:pStyle w:val="Text"/>
                    <w:spacing w:before="0"/>
                    <w:jc w:val="left"/>
                    <w:rPr>
                      <w:b/>
                      <w:sz w:val="22"/>
                      <w:szCs w:val="22"/>
                      <w:lang w:val="nb-NO"/>
                    </w:rPr>
                  </w:pPr>
                  <w:r w:rsidRPr="00532C47">
                    <w:rPr>
                      <w:noProof/>
                      <w:lang w:eastAsia="en-US"/>
                    </w:rPr>
                    <mc:AlternateContent>
                      <mc:Choice Requires="wps">
                        <w:drawing>
                          <wp:anchor distT="0" distB="0" distL="114300" distR="114300" simplePos="0" relativeHeight="251678208" behindDoc="0" locked="0" layoutInCell="1" allowOverlap="1" wp14:anchorId="70480B99" wp14:editId="16F1EE83">
                            <wp:simplePos x="0" y="0"/>
                            <wp:positionH relativeFrom="column">
                              <wp:posOffset>38100</wp:posOffset>
                            </wp:positionH>
                            <wp:positionV relativeFrom="paragraph">
                              <wp:posOffset>93345</wp:posOffset>
                            </wp:positionV>
                            <wp:extent cx="1266825" cy="861695"/>
                            <wp:effectExtent l="0" t="0" r="0" b="0"/>
                            <wp:wrapNone/>
                            <wp:docPr id="21" name="Down Arrow 2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66825" cy="861695"/>
                                    </a:xfrm>
                                    <a:prstGeom prst="downArrow">
                                      <a:avLst/>
                                    </a:prstGeom>
                                    <a:solidFill>
                                      <a:sysClr val="window" lastClr="FFFFFF">
                                        <a:lumMod val="50000"/>
                                      </a:sysClr>
                                    </a:solidFill>
                                    <a:ln w="12700" cap="flat" cmpd="sng" algn="ctr">
                                      <a:noFill/>
                                      <a:prstDash val="solid"/>
                                      <a:miter lim="800000"/>
                                    </a:ln>
                                    <a:effectLst/>
                                  </wps:spPr>
                                  <wps:txbx>
                                    <w:txbxContent>
                                      <w:p w14:paraId="4340DA6D" w14:textId="77777777" w:rsidR="00067A30" w:rsidRPr="00F52A44" w:rsidRDefault="00067A30" w:rsidP="007B33C7">
                                        <w:pPr>
                                          <w:jc w:val="center"/>
                                          <w:rPr>
                                            <w:b/>
                                            <w:color w:val="FFFFFF"/>
                                            <w:sz w:val="28"/>
                                          </w:rPr>
                                        </w:pPr>
                                        <w:r w:rsidRPr="00F52A44">
                                          <w:rPr>
                                            <w:b/>
                                            <w:color w:val="FFFFFF"/>
                                            <w:sz w:val="28"/>
                                          </w:rPr>
                                          <w:t>3</w:t>
                                        </w:r>
                                      </w:p>
                                      <w:p w14:paraId="2A087106" w14:textId="77777777" w:rsidR="00067A30" w:rsidRPr="00F52A44" w:rsidRDefault="00067A30" w:rsidP="007B33C7">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0480B99" id="Down Arrow 21" o:spid="_x0000_s1028" type="#_x0000_t67" style="position:absolute;margin-left:3pt;margin-top:7.35pt;width:99.75pt;height:67.85pt;z-index:2516782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LaGJgAIAAAMFAAAOAAAAZHJzL2Uyb0RvYy54bWysVMFu2zAMvQ/YPwi6r06CJm2NOkXQIsOA&#10;rA3QFj0rshQLk0RNUmJnXz9KdtKg22mYDwIp0uTj86Nv7zqjyV74oMBWdHwxokRYDrWy24q+viy/&#10;XFMSIrM102BFRQ8i0Lv550+3rSvFBBrQtfAEi9hQtq6iTYyuLIrAG2FYuAAnLAYleMMiun5b1J61&#10;WN3oYjIazYoWfO08cBEC3j70QTrP9aUUPD5JGUQkuqKILebT53OTzmJ+y8qtZ65RfIDB/gGFYcpi&#10;01OpBxYZ2Xn1RymjuIcAMl5wMAVIqbjIM+A049GHaZ4b5kSeBckJ7kRT+H9l+eP+2a19gh7cCviP&#10;gIwUrQvlKZKcMOR00puUi8BJl1k8nFgUXSQcL8eT2ex6MqWEY+x6Np7dTBPNBSuPbzsf4lcBhiSj&#10;ojW0duE9tJlBtl+F2Ocf8zI60KpeKq2zcwj32pM9w6+KYsAClGgWIl5WdJmfXEvvzHeo+7zpCJ8B&#10;SMjvZ0zhvK62pE0DXGEm4Qz1KDWLaBpXVzTYLSVMb1HoPPrcwEKClEWUwD6w0PTdctleXUZFlLhW&#10;BtlIGI4gtE2jiCzSYeR3qpMVu01HFDaepELpZgP1Ye2Jh17HwfGlwrYrHH3NPAoXYeMyxic8pAac&#10;BQaLkgb8r7/dp3zUE0YpaXERcM6fO+YFMvrNotJuxpeXaXOyczm9mqDjzyOb84jdmXvArzLGtXc8&#10;myk/6qMpPZg33NlF6oohZjn27hkdnPvYLyhuPReLRU7DbXEsruyz46l4Yi4R/tK9Me8GHUVU4CMc&#10;l4aVH5TU56Y3LSx2EaTKMnvndRA+blpWxvBXSKt87ues93/X/DcAAAD//wMAUEsDBBQABgAIAAAA&#10;IQA8BilI3wAAAAgBAAAPAAAAZHJzL2Rvd25yZXYueG1sTI/BTsMwEETvSPyDtUjcqENVhxLiVAEJ&#10;EJWQoO2Fmxtvk4jYjmy3Dn/P9gTHnRnNvilXkxnYCX3onZVwO8uAoW2c7m0rYbd9vlkCC1FZrQZn&#10;UcIPBlhVlxelKrRL9hNPm9gyKrGhUBK6GMeC89B0aFSYuREteQfnjYp0+pZrrxKVm4HPsyznRvWW&#10;PnRqxKcOm+/N0UhIu7R+zL9q8VHHtb8/JPH68v4m5fXVVD8AizjFvzCc8QkdKmLau6PVgQ0ScloS&#10;SV7cASN7ngkBbE+CyBbAq5L/H1D9AgAA//8DAFBLAQItABQABgAIAAAAIQC2gziS/gAAAOEBAAAT&#10;AAAAAAAAAAAAAAAAAAAAAABbQ29udGVudF9UeXBlc10ueG1sUEsBAi0AFAAGAAgAAAAhADj9If/W&#10;AAAAlAEAAAsAAAAAAAAAAAAAAAAALwEAAF9yZWxzLy5yZWxzUEsBAi0AFAAGAAgAAAAhANQtoYmA&#10;AgAAAwUAAA4AAAAAAAAAAAAAAAAALgIAAGRycy9lMm9Eb2MueG1sUEsBAi0AFAAGAAgAAAAhADwG&#10;KUjfAAAACAEAAA8AAAAAAAAAAAAAAAAA2gQAAGRycy9kb3ducmV2LnhtbFBLBQYAAAAABAAEAPMA&#10;AADmBQAAAAA=&#10;" adj="10800" fillcolor="#7f7f7f" stroked="f" strokeweight="1pt">
                            <v:textbox>
                              <w:txbxContent>
                                <w:p w14:paraId="4340DA6D" w14:textId="77777777" w:rsidR="00067A30" w:rsidRPr="00F52A44" w:rsidRDefault="00067A30" w:rsidP="007B33C7">
                                  <w:pPr>
                                    <w:jc w:val="center"/>
                                    <w:rPr>
                                      <w:b/>
                                      <w:color w:val="FFFFFF"/>
                                      <w:sz w:val="28"/>
                                    </w:rPr>
                                  </w:pPr>
                                  <w:r w:rsidRPr="00F52A44">
                                    <w:rPr>
                                      <w:b/>
                                      <w:color w:val="FFFFFF"/>
                                      <w:sz w:val="28"/>
                                    </w:rPr>
                                    <w:t>3</w:t>
                                  </w:r>
                                </w:p>
                                <w:p w14:paraId="2A087106" w14:textId="77777777" w:rsidR="00067A30" w:rsidRPr="00F52A44" w:rsidRDefault="00067A30" w:rsidP="007B33C7">
                                  <w:pPr>
                                    <w:rPr>
                                      <w:b/>
                                      <w:color w:val="FFFFFF"/>
                                      <w:sz w:val="28"/>
                                    </w:rPr>
                                  </w:pPr>
                                </w:p>
                              </w:txbxContent>
                            </v:textbox>
                          </v:shape>
                        </w:pict>
                      </mc:Fallback>
                    </mc:AlternateContent>
                  </w:r>
                </w:p>
              </w:tc>
              <w:tc>
                <w:tcPr>
                  <w:tcW w:w="2415" w:type="dxa"/>
                  <w:tcBorders>
                    <w:top w:val="nil"/>
                    <w:left w:val="nil"/>
                    <w:bottom w:val="nil"/>
                    <w:right w:val="nil"/>
                  </w:tcBorders>
                  <w:hideMark/>
                </w:tcPr>
                <w:p w14:paraId="45DF3808" w14:textId="77777777" w:rsidR="007B33C7" w:rsidRPr="00532C47" w:rsidRDefault="007B33C7" w:rsidP="00D02EE2">
                  <w:pPr>
                    <w:pStyle w:val="Text"/>
                    <w:spacing w:before="0"/>
                    <w:jc w:val="left"/>
                    <w:rPr>
                      <w:b/>
                      <w:sz w:val="22"/>
                      <w:szCs w:val="22"/>
                      <w:lang w:val="nb-NO"/>
                    </w:rPr>
                  </w:pPr>
                  <w:r w:rsidRPr="00532C47">
                    <w:rPr>
                      <w:noProof/>
                      <w:lang w:eastAsia="en-US"/>
                    </w:rPr>
                    <mc:AlternateContent>
                      <mc:Choice Requires="wps">
                        <w:drawing>
                          <wp:anchor distT="0" distB="0" distL="114300" distR="114300" simplePos="0" relativeHeight="251679232" behindDoc="0" locked="0" layoutInCell="1" allowOverlap="1" wp14:anchorId="5A57C9DE" wp14:editId="74E81EEA">
                            <wp:simplePos x="0" y="0"/>
                            <wp:positionH relativeFrom="column">
                              <wp:posOffset>-58843</wp:posOffset>
                            </wp:positionH>
                            <wp:positionV relativeFrom="paragraph">
                              <wp:posOffset>94192</wp:posOffset>
                            </wp:positionV>
                            <wp:extent cx="1562100" cy="812165"/>
                            <wp:effectExtent l="0" t="0" r="0" b="6985"/>
                            <wp:wrapNone/>
                            <wp:docPr id="22" name="Down Arrow 2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562100" cy="812165"/>
                                    </a:xfrm>
                                    <a:prstGeom prst="downArrow">
                                      <a:avLst>
                                        <a:gd name="adj1" fmla="val 50000"/>
                                        <a:gd name="adj2" fmla="val 46969"/>
                                      </a:avLst>
                                    </a:prstGeom>
                                    <a:solidFill>
                                      <a:sysClr val="window" lastClr="FFFFFF">
                                        <a:lumMod val="50000"/>
                                      </a:sysClr>
                                    </a:solidFill>
                                    <a:ln w="12700" cap="flat" cmpd="sng" algn="ctr">
                                      <a:noFill/>
                                      <a:prstDash val="solid"/>
                                      <a:miter lim="800000"/>
                                    </a:ln>
                                    <a:effectLst/>
                                  </wps:spPr>
                                  <wps:txbx>
                                    <w:txbxContent>
                                      <w:p w14:paraId="021EC713" w14:textId="2D388117" w:rsidR="00067A30" w:rsidRPr="001C521D" w:rsidRDefault="00067A30" w:rsidP="007B33C7">
                                        <w:pPr>
                                          <w:jc w:val="center"/>
                                          <w:rPr>
                                            <w:b/>
                                            <w:color w:val="FFFFFF"/>
                                            <w:sz w:val="24"/>
                                            <w:szCs w:val="24"/>
                                          </w:rPr>
                                        </w:pPr>
                                        <w:r>
                                          <w:rPr>
                                            <w:b/>
                                            <w:color w:val="FFFFFF"/>
                                            <w:sz w:val="24"/>
                                            <w:szCs w:val="24"/>
                                          </w:rPr>
                                          <w:t>Vaadake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A57C9DE" id="Down Arrow 22" o:spid="_x0000_s1029" type="#_x0000_t67" style="position:absolute;margin-left:-4.65pt;margin-top:7.4pt;width:123pt;height:63.95pt;z-index:2516792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KsGsqgIAAFQFAAAOAAAAZHJzL2Uyb0RvYy54bWysVFFv2yAQfp+0/4B4Xx17SdpadaqoVaZJ&#10;WVupnfpMMMTegGNAYme/fgd20mjb0zQ/II47f3f38R03t71WZC+cb8FUNL+YUCIMh7o124p+fVl9&#10;uKLEB2ZqpsCIih6Ep7eL9+9uOluKAhpQtXAEQYwvO1vRJgRbZpnnjdDMX4AVBp0SnGYBTbfNasc6&#10;RNcqKyaTedaBq60DLrzH0/vBSRcJX0rBw6OUXgSiKoq1hbS6tG7imi1uWLl1zDYtH8tg/1CFZq3B&#10;pCeoexYY2bn2DyjdcgceZLjgoDOQsuUi9YDd5JPfunlumBWpFyTH2xNN/v/B8of9s31ysXRv18C/&#10;e2Qk66wvT55o+DGml07HWCyc9InFw4lF0QfC8TCfzYt8gmRz9F3lRT6fRZozVh7/ts6HTwI0iZuK&#10;1tCZpXPQJQbZfu1DorImhmnUDKu/5ZRIrfBm9kyR2QS/8ebOYorzmOn8en49ph0RsYBj4tQuqLZe&#10;tUol4+DvlCOIXlFUF1ZEiWI+4GFFV+lLxamd/gL1EHcqA4F9+j816c9xlSEdMlJcJj4YClwqFpAa&#10;beuKerOlhKktTg4PLiUwEEtKqozF3jPfDNkS7NC0bgPOjGo10hupSFxgEcrEVkRSPXJ4vMjh7uIt&#10;hn7TkxYTf4xA8WQD9eHJEQfDYHjLVy2mXWPrT8wh33iNON3hERepAHuBcUdJA+7n385jPAoUvZR0&#10;OFnY548dcwIZ/WxQutf5dBpHMRnT2WWBhjv3bM49ZqfvAG8FFYDVpW2MD+q4lQ70Kz4Cy5gVXcxw&#10;zD0wOhp3YZh4fEa4WC5TGI6fZWFtni2P4JG5SPhL/8qcHYUZUNIPcJxCViYhDVJ+i41/GljuAsj2&#10;xPnA6zhJOLpJGeMzE9+GcztFvT2Gi18AAAD//wMAUEsDBBQABgAIAAAAIQBsG0rT4QAAAAkBAAAP&#10;AAAAZHJzL2Rvd25yZXYueG1sTI9BT8JAEIXvJv6HzZh4MbC1EJDaLWkIxIMHUvSgt6G7to3d2aa7&#10;0Oqvdzjhcd57efO9dD3aVpxN7xtHCh6nEQhDpdMNVQre33aTJxA+IGlsHRkFP8bDOru9STHRbqDC&#10;nA+hElxCPkEFdQhdIqUva2PRT11niL0v11sMfPaV1D0OXG5bGUfRQlpsiD/U2JlNbcrvw8kqKIbt&#10;fvu6+XzYF6uPkn7nOe5ecqXu78b8GUQwY7iG4YLP6JAx09GdSHvRKpisZpxkfc4L2I9niyWI40WI&#10;lyCzVP5fkP0BAAD//wMAUEsBAi0AFAAGAAgAAAAhALaDOJL+AAAA4QEAABMAAAAAAAAAAAAAAAAA&#10;AAAAAFtDb250ZW50X1R5cGVzXS54bWxQSwECLQAUAAYACAAAACEAOP0h/9YAAACUAQAACwAAAAAA&#10;AAAAAAAAAAAvAQAAX3JlbHMvLnJlbHNQSwECLQAUAAYACAAAACEAuSrBrKoCAABUBQAADgAAAAAA&#10;AAAAAAAAAAAuAgAAZHJzL2Uyb0RvYy54bWxQSwECLQAUAAYACAAAACEAbBtK0+EAAAAJAQAADwAA&#10;AAAAAAAAAAAAAAAEBQAAZHJzL2Rvd25yZXYueG1sUEsFBgAAAAAEAAQA8wAAABIGAAAAAA==&#10;" adj="11455" fillcolor="#7f7f7f" stroked="f" strokeweight="1pt">
                            <v:textbox>
                              <w:txbxContent>
                                <w:p w14:paraId="021EC713" w14:textId="2D388117" w:rsidR="00067A30" w:rsidRPr="001C521D" w:rsidRDefault="00067A30" w:rsidP="007B33C7">
                                  <w:pPr>
                                    <w:jc w:val="center"/>
                                    <w:rPr>
                                      <w:b/>
                                      <w:color w:val="FFFFFF"/>
                                      <w:sz w:val="24"/>
                                      <w:szCs w:val="24"/>
                                    </w:rPr>
                                  </w:pPr>
                                  <w:r>
                                    <w:rPr>
                                      <w:b/>
                                      <w:color w:val="FFFFFF"/>
                                      <w:sz w:val="24"/>
                                      <w:szCs w:val="24"/>
                                    </w:rPr>
                                    <w:t>Vaadake</w:t>
                                  </w:r>
                                </w:p>
                              </w:txbxContent>
                            </v:textbox>
                          </v:shape>
                        </w:pict>
                      </mc:Fallback>
                    </mc:AlternateContent>
                  </w:r>
                </w:p>
              </w:tc>
            </w:tr>
            <w:tr w:rsidR="007B33C7" w:rsidRPr="00532C47" w14:paraId="16D6A180" w14:textId="77777777" w:rsidTr="00A50003">
              <w:trPr>
                <w:cantSplit/>
              </w:trPr>
              <w:tc>
                <w:tcPr>
                  <w:tcW w:w="2376" w:type="dxa"/>
                  <w:tcBorders>
                    <w:top w:val="nil"/>
                    <w:left w:val="nil"/>
                    <w:bottom w:val="nil"/>
                    <w:right w:val="nil"/>
                  </w:tcBorders>
                </w:tcPr>
                <w:p w14:paraId="775BB166" w14:textId="77777777" w:rsidR="007B33C7" w:rsidRPr="00532C47" w:rsidRDefault="007B33C7" w:rsidP="00D02EE2">
                  <w:pPr>
                    <w:pStyle w:val="Text"/>
                    <w:jc w:val="left"/>
                    <w:rPr>
                      <w:b/>
                      <w:sz w:val="22"/>
                      <w:szCs w:val="22"/>
                      <w:lang w:val="nb-NO"/>
                    </w:rPr>
                  </w:pPr>
                </w:p>
              </w:tc>
              <w:tc>
                <w:tcPr>
                  <w:tcW w:w="2268" w:type="dxa"/>
                  <w:tcBorders>
                    <w:top w:val="nil"/>
                    <w:left w:val="nil"/>
                    <w:bottom w:val="nil"/>
                    <w:right w:val="nil"/>
                  </w:tcBorders>
                </w:tcPr>
                <w:p w14:paraId="13B18939" w14:textId="77777777" w:rsidR="007B33C7" w:rsidRPr="00532C47" w:rsidRDefault="007B33C7" w:rsidP="00D02EE2">
                  <w:pPr>
                    <w:pStyle w:val="Text"/>
                    <w:spacing w:before="0"/>
                    <w:jc w:val="left"/>
                    <w:rPr>
                      <w:b/>
                      <w:sz w:val="22"/>
                      <w:szCs w:val="22"/>
                      <w:lang w:val="nb-NO"/>
                    </w:rPr>
                  </w:pPr>
                </w:p>
              </w:tc>
              <w:tc>
                <w:tcPr>
                  <w:tcW w:w="2268" w:type="dxa"/>
                  <w:tcBorders>
                    <w:top w:val="nil"/>
                    <w:left w:val="nil"/>
                    <w:bottom w:val="nil"/>
                    <w:right w:val="nil"/>
                  </w:tcBorders>
                </w:tcPr>
                <w:p w14:paraId="1CEA0A3A" w14:textId="77777777" w:rsidR="007B33C7" w:rsidRPr="00532C47" w:rsidRDefault="007B33C7" w:rsidP="00D02EE2">
                  <w:pPr>
                    <w:pStyle w:val="Text"/>
                    <w:spacing w:before="0"/>
                    <w:jc w:val="left"/>
                    <w:rPr>
                      <w:b/>
                      <w:sz w:val="22"/>
                      <w:szCs w:val="22"/>
                      <w:lang w:val="nb-NO"/>
                    </w:rPr>
                  </w:pPr>
                </w:p>
              </w:tc>
              <w:tc>
                <w:tcPr>
                  <w:tcW w:w="2415" w:type="dxa"/>
                  <w:tcBorders>
                    <w:top w:val="nil"/>
                    <w:left w:val="nil"/>
                    <w:bottom w:val="nil"/>
                    <w:right w:val="nil"/>
                  </w:tcBorders>
                </w:tcPr>
                <w:p w14:paraId="59972797" w14:textId="77777777" w:rsidR="007B33C7" w:rsidRPr="00532C47" w:rsidRDefault="007B33C7" w:rsidP="00D02EE2">
                  <w:pPr>
                    <w:pStyle w:val="Text"/>
                    <w:spacing w:before="0"/>
                    <w:jc w:val="left"/>
                    <w:rPr>
                      <w:b/>
                      <w:sz w:val="22"/>
                      <w:szCs w:val="22"/>
                      <w:lang w:val="nb-NO"/>
                    </w:rPr>
                  </w:pPr>
                </w:p>
              </w:tc>
            </w:tr>
            <w:tr w:rsidR="007B33C7" w:rsidRPr="00532C47" w14:paraId="1E5F7009" w14:textId="77777777" w:rsidTr="00A50003">
              <w:trPr>
                <w:cantSplit/>
              </w:trPr>
              <w:tc>
                <w:tcPr>
                  <w:tcW w:w="2376" w:type="dxa"/>
                  <w:tcBorders>
                    <w:top w:val="nil"/>
                    <w:left w:val="nil"/>
                    <w:bottom w:val="nil"/>
                    <w:right w:val="nil"/>
                  </w:tcBorders>
                </w:tcPr>
                <w:p w14:paraId="42FE7694" w14:textId="77777777" w:rsidR="007B33C7" w:rsidRPr="00532C47" w:rsidRDefault="007B33C7" w:rsidP="00D02EE2">
                  <w:pPr>
                    <w:pStyle w:val="Text"/>
                    <w:jc w:val="left"/>
                    <w:rPr>
                      <w:b/>
                      <w:sz w:val="22"/>
                      <w:szCs w:val="22"/>
                      <w:lang w:val="nb-NO"/>
                    </w:rPr>
                  </w:pPr>
                </w:p>
              </w:tc>
              <w:tc>
                <w:tcPr>
                  <w:tcW w:w="2268" w:type="dxa"/>
                  <w:tcBorders>
                    <w:top w:val="nil"/>
                    <w:left w:val="nil"/>
                    <w:bottom w:val="single" w:sz="24" w:space="0" w:color="808080"/>
                    <w:right w:val="nil"/>
                  </w:tcBorders>
                </w:tcPr>
                <w:p w14:paraId="3717E5C1" w14:textId="77777777" w:rsidR="007B33C7" w:rsidRPr="00532C47" w:rsidRDefault="007B33C7" w:rsidP="00D02EE2">
                  <w:pPr>
                    <w:pStyle w:val="Text"/>
                    <w:spacing w:before="0"/>
                    <w:jc w:val="left"/>
                    <w:rPr>
                      <w:b/>
                      <w:sz w:val="22"/>
                      <w:szCs w:val="22"/>
                      <w:lang w:val="nb-NO"/>
                    </w:rPr>
                  </w:pPr>
                </w:p>
              </w:tc>
              <w:tc>
                <w:tcPr>
                  <w:tcW w:w="2268" w:type="dxa"/>
                  <w:tcBorders>
                    <w:top w:val="nil"/>
                    <w:left w:val="nil"/>
                    <w:bottom w:val="single" w:sz="24" w:space="0" w:color="808080"/>
                    <w:right w:val="nil"/>
                  </w:tcBorders>
                </w:tcPr>
                <w:p w14:paraId="2AD5FCB9" w14:textId="77777777" w:rsidR="007B33C7" w:rsidRPr="00532C47" w:rsidRDefault="007B33C7" w:rsidP="00D02EE2">
                  <w:pPr>
                    <w:pStyle w:val="Text"/>
                    <w:spacing w:before="0"/>
                    <w:jc w:val="left"/>
                    <w:rPr>
                      <w:b/>
                      <w:sz w:val="22"/>
                      <w:szCs w:val="22"/>
                      <w:lang w:val="nb-NO"/>
                    </w:rPr>
                  </w:pPr>
                </w:p>
              </w:tc>
              <w:tc>
                <w:tcPr>
                  <w:tcW w:w="2415" w:type="dxa"/>
                  <w:tcBorders>
                    <w:top w:val="nil"/>
                    <w:left w:val="nil"/>
                    <w:bottom w:val="single" w:sz="24" w:space="0" w:color="808080"/>
                    <w:right w:val="nil"/>
                  </w:tcBorders>
                </w:tcPr>
                <w:p w14:paraId="6E4D165A" w14:textId="77777777" w:rsidR="007B33C7" w:rsidRPr="00532C47" w:rsidRDefault="007B33C7" w:rsidP="00D02EE2">
                  <w:pPr>
                    <w:pStyle w:val="Text"/>
                    <w:spacing w:before="0"/>
                    <w:jc w:val="left"/>
                    <w:rPr>
                      <w:b/>
                      <w:sz w:val="22"/>
                      <w:szCs w:val="22"/>
                      <w:lang w:val="nb-NO"/>
                    </w:rPr>
                  </w:pPr>
                </w:p>
              </w:tc>
            </w:tr>
          </w:tbl>
          <w:p w14:paraId="4E59CE21" w14:textId="77777777" w:rsidR="007B33C7" w:rsidRPr="00532C47" w:rsidRDefault="007B33C7" w:rsidP="00D02EE2">
            <w:pPr>
              <w:pStyle w:val="Text"/>
              <w:spacing w:before="0"/>
              <w:jc w:val="left"/>
              <w:rPr>
                <w:b/>
                <w:sz w:val="22"/>
                <w:szCs w:val="22"/>
                <w:lang w:val="nb-NO"/>
              </w:rPr>
            </w:pPr>
          </w:p>
        </w:tc>
        <w:tc>
          <w:tcPr>
            <w:tcW w:w="2268" w:type="dxa"/>
            <w:tcBorders>
              <w:top w:val="nil"/>
              <w:left w:val="nil"/>
              <w:bottom w:val="nil"/>
              <w:right w:val="nil"/>
            </w:tcBorders>
          </w:tcPr>
          <w:p w14:paraId="66459F0E" w14:textId="77777777" w:rsidR="007B33C7" w:rsidRPr="00532C47" w:rsidRDefault="007B33C7" w:rsidP="00D02EE2">
            <w:pPr>
              <w:pStyle w:val="Text"/>
              <w:spacing w:before="0"/>
              <w:jc w:val="left"/>
              <w:rPr>
                <w:b/>
                <w:sz w:val="22"/>
                <w:szCs w:val="22"/>
                <w:lang w:val="nb-NO"/>
              </w:rPr>
            </w:pPr>
          </w:p>
        </w:tc>
        <w:tc>
          <w:tcPr>
            <w:tcW w:w="2268" w:type="dxa"/>
            <w:tcBorders>
              <w:top w:val="nil"/>
              <w:left w:val="nil"/>
              <w:bottom w:val="nil"/>
              <w:right w:val="nil"/>
            </w:tcBorders>
          </w:tcPr>
          <w:p w14:paraId="17F3B87A" w14:textId="77777777" w:rsidR="007B33C7" w:rsidRPr="00532C47" w:rsidRDefault="007B33C7" w:rsidP="00D02EE2">
            <w:pPr>
              <w:pStyle w:val="Text"/>
              <w:spacing w:before="0"/>
              <w:jc w:val="left"/>
              <w:rPr>
                <w:b/>
                <w:sz w:val="22"/>
                <w:szCs w:val="22"/>
                <w:lang w:val="nb-NO"/>
              </w:rPr>
            </w:pPr>
          </w:p>
        </w:tc>
        <w:tc>
          <w:tcPr>
            <w:tcW w:w="2415" w:type="dxa"/>
            <w:tcBorders>
              <w:top w:val="nil"/>
              <w:left w:val="nil"/>
              <w:bottom w:val="nil"/>
              <w:right w:val="nil"/>
            </w:tcBorders>
            <w:hideMark/>
          </w:tcPr>
          <w:p w14:paraId="7BF8D25E" w14:textId="77777777" w:rsidR="007B33C7" w:rsidRPr="00532C47" w:rsidRDefault="007B33C7" w:rsidP="00D02EE2">
            <w:pPr>
              <w:pStyle w:val="Text"/>
              <w:spacing w:before="0"/>
              <w:jc w:val="left"/>
              <w:rPr>
                <w:b/>
                <w:sz w:val="22"/>
                <w:szCs w:val="22"/>
                <w:lang w:val="nb-NO"/>
              </w:rPr>
            </w:pPr>
          </w:p>
        </w:tc>
      </w:tr>
      <w:tr w:rsidR="00B84FD6" w:rsidRPr="00532C47" w14:paraId="6DA6E4A9" w14:textId="77777777" w:rsidTr="007B33C7">
        <w:trPr>
          <w:cantSplit/>
        </w:trPr>
        <w:tc>
          <w:tcPr>
            <w:tcW w:w="2376" w:type="dxa"/>
            <w:tcBorders>
              <w:top w:val="single" w:sz="24" w:space="0" w:color="808080"/>
              <w:left w:val="single" w:sz="24" w:space="0" w:color="808080"/>
              <w:bottom w:val="nil"/>
              <w:right w:val="single" w:sz="24" w:space="0" w:color="808080"/>
            </w:tcBorders>
            <w:hideMark/>
          </w:tcPr>
          <w:p w14:paraId="24591020" w14:textId="77777777" w:rsidR="00B84FD6" w:rsidRPr="00532C47" w:rsidRDefault="00CF56C5" w:rsidP="00D02EE2">
            <w:pPr>
              <w:pStyle w:val="Text"/>
              <w:jc w:val="center"/>
              <w:rPr>
                <w:b/>
                <w:sz w:val="20"/>
                <w:lang w:val="et-EE"/>
              </w:rPr>
            </w:pPr>
            <w:r w:rsidRPr="00532C47">
              <w:rPr>
                <w:noProof/>
                <w:lang w:eastAsia="en-US"/>
              </w:rPr>
              <w:drawing>
                <wp:inline distT="0" distB="0" distL="0" distR="0" wp14:anchorId="7A116D80" wp14:editId="09A2B413">
                  <wp:extent cx="797560" cy="1005840"/>
                  <wp:effectExtent l="0" t="0" r="0" b="0"/>
                  <wp:docPr id="5" name="Picture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6"/>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797560" cy="1005840"/>
                          </a:xfrm>
                          <a:prstGeom prst="rect">
                            <a:avLst/>
                          </a:prstGeom>
                          <a:noFill/>
                          <a:ln>
                            <a:noFill/>
                          </a:ln>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07CC6F8C" w14:textId="77777777" w:rsidR="00B84FD6" w:rsidRPr="00532C47" w:rsidRDefault="00B84FD6" w:rsidP="00D02EE2">
            <w:pPr>
              <w:pStyle w:val="Text"/>
              <w:spacing w:before="0"/>
              <w:jc w:val="center"/>
              <w:rPr>
                <w:lang w:val="et-EE" w:eastAsia="en-US"/>
              </w:rPr>
            </w:pPr>
          </w:p>
          <w:p w14:paraId="48E0121E" w14:textId="77777777" w:rsidR="00B84FD6" w:rsidRPr="00532C47" w:rsidRDefault="00CF56C5" w:rsidP="00D02EE2">
            <w:pPr>
              <w:pStyle w:val="Text"/>
              <w:spacing w:before="0"/>
              <w:jc w:val="center"/>
              <w:rPr>
                <w:b/>
                <w:sz w:val="20"/>
                <w:lang w:val="et-EE"/>
              </w:rPr>
            </w:pPr>
            <w:r w:rsidRPr="00532C47">
              <w:rPr>
                <w:noProof/>
                <w:lang w:eastAsia="en-US"/>
              </w:rPr>
              <w:drawing>
                <wp:inline distT="0" distB="0" distL="0" distR="0" wp14:anchorId="41E2F805" wp14:editId="3B51BDB8">
                  <wp:extent cx="1244600" cy="1041400"/>
                  <wp:effectExtent l="0" t="0" r="0" b="0"/>
                  <wp:docPr id="6" name="Picture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7"/>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1244600" cy="1041400"/>
                          </a:xfrm>
                          <a:prstGeom prst="rect">
                            <a:avLst/>
                          </a:prstGeom>
                          <a:noFill/>
                          <a:ln>
                            <a:noFill/>
                          </a:ln>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5723F4F2" w14:textId="77777777" w:rsidR="00B84FD6" w:rsidRPr="00532C47" w:rsidRDefault="00B84FD6" w:rsidP="00D02EE2">
            <w:pPr>
              <w:pStyle w:val="Text"/>
              <w:spacing w:before="0"/>
              <w:jc w:val="center"/>
              <w:rPr>
                <w:lang w:val="et-EE" w:eastAsia="en-US"/>
              </w:rPr>
            </w:pPr>
          </w:p>
          <w:p w14:paraId="1978BEE9" w14:textId="77777777" w:rsidR="00B84FD6" w:rsidRPr="00532C47" w:rsidRDefault="00CF56C5" w:rsidP="00D02EE2">
            <w:pPr>
              <w:pStyle w:val="Text"/>
              <w:spacing w:before="0"/>
              <w:jc w:val="center"/>
              <w:rPr>
                <w:b/>
                <w:sz w:val="20"/>
                <w:lang w:val="et-EE"/>
              </w:rPr>
            </w:pPr>
            <w:r w:rsidRPr="00532C47">
              <w:rPr>
                <w:noProof/>
                <w:lang w:eastAsia="en-US"/>
              </w:rPr>
              <w:drawing>
                <wp:inline distT="0" distB="0" distL="0" distR="0" wp14:anchorId="49E816E2" wp14:editId="67C2AA2D">
                  <wp:extent cx="1371600" cy="894080"/>
                  <wp:effectExtent l="0" t="0" r="0" b="0"/>
                  <wp:docPr id="7"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1371600" cy="894080"/>
                          </a:xfrm>
                          <a:prstGeom prst="rect">
                            <a:avLst/>
                          </a:prstGeom>
                          <a:noFill/>
                          <a:ln>
                            <a:noFill/>
                          </a:ln>
                        </pic:spPr>
                      </pic:pic>
                    </a:graphicData>
                  </a:graphic>
                </wp:inline>
              </w:drawing>
            </w:r>
          </w:p>
        </w:tc>
        <w:tc>
          <w:tcPr>
            <w:tcW w:w="2415" w:type="dxa"/>
            <w:tcBorders>
              <w:top w:val="single" w:sz="24" w:space="0" w:color="808080"/>
              <w:left w:val="single" w:sz="24" w:space="0" w:color="808080"/>
              <w:bottom w:val="nil"/>
              <w:right w:val="single" w:sz="24" w:space="0" w:color="808080"/>
            </w:tcBorders>
          </w:tcPr>
          <w:p w14:paraId="48409FB3" w14:textId="77777777" w:rsidR="00B84FD6" w:rsidRPr="00532C47" w:rsidRDefault="00B84FD6" w:rsidP="00D02EE2">
            <w:pPr>
              <w:pStyle w:val="Text"/>
              <w:spacing w:before="0"/>
              <w:jc w:val="center"/>
              <w:rPr>
                <w:lang w:val="et-EE" w:eastAsia="en-US"/>
              </w:rPr>
            </w:pPr>
          </w:p>
          <w:p w14:paraId="723B7290" w14:textId="423314B6" w:rsidR="00B84FD6" w:rsidRPr="00532C47" w:rsidRDefault="00CF56C5" w:rsidP="00D02EE2">
            <w:pPr>
              <w:pStyle w:val="Text"/>
              <w:spacing w:before="0"/>
              <w:jc w:val="center"/>
              <w:rPr>
                <w:b/>
                <w:sz w:val="20"/>
                <w:lang w:val="et-EE"/>
              </w:rPr>
            </w:pPr>
            <w:r w:rsidRPr="00532C47">
              <w:rPr>
                <w:noProof/>
                <w:lang w:eastAsia="en-US"/>
              </w:rPr>
              <w:drawing>
                <wp:inline distT="0" distB="0" distL="0" distR="0" wp14:anchorId="32076487" wp14:editId="10DD5705">
                  <wp:extent cx="944880" cy="1219200"/>
                  <wp:effectExtent l="0" t="0" r="0" b="0"/>
                  <wp:docPr id="8"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944880" cy="1219200"/>
                          </a:xfrm>
                          <a:prstGeom prst="rect">
                            <a:avLst/>
                          </a:prstGeom>
                          <a:noFill/>
                          <a:ln>
                            <a:noFill/>
                          </a:ln>
                        </pic:spPr>
                      </pic:pic>
                    </a:graphicData>
                  </a:graphic>
                </wp:inline>
              </w:drawing>
            </w:r>
          </w:p>
        </w:tc>
      </w:tr>
      <w:tr w:rsidR="008506DB" w:rsidRPr="00532C47" w14:paraId="1EEC04C7" w14:textId="77777777" w:rsidTr="007B33C7">
        <w:trPr>
          <w:cantSplit/>
        </w:trPr>
        <w:tc>
          <w:tcPr>
            <w:tcW w:w="2376" w:type="dxa"/>
            <w:tcBorders>
              <w:top w:val="nil"/>
              <w:left w:val="single" w:sz="24" w:space="0" w:color="808080"/>
              <w:bottom w:val="nil"/>
              <w:right w:val="single" w:sz="24" w:space="0" w:color="808080"/>
            </w:tcBorders>
            <w:hideMark/>
          </w:tcPr>
          <w:p w14:paraId="005B7C75" w14:textId="670C0695" w:rsidR="00C12AF4" w:rsidRPr="00532C47" w:rsidRDefault="00C12AF4" w:rsidP="00D02EE2">
            <w:pPr>
              <w:pStyle w:val="Table"/>
              <w:spacing w:before="0" w:after="0"/>
              <w:rPr>
                <w:rFonts w:ascii="Times New Roman" w:hAnsi="Times New Roman"/>
                <w:szCs w:val="20"/>
                <w:lang w:val="et-EE"/>
              </w:rPr>
            </w:pPr>
            <w:r w:rsidRPr="00532C47">
              <w:rPr>
                <w:rFonts w:ascii="Times New Roman" w:hAnsi="Times New Roman"/>
                <w:szCs w:val="20"/>
                <w:lang w:val="et-EE"/>
              </w:rPr>
              <w:t>1.a samm :</w:t>
            </w:r>
          </w:p>
          <w:p w14:paraId="1376E20E" w14:textId="6748138A" w:rsidR="008506DB" w:rsidRPr="00532C47" w:rsidRDefault="008506DB" w:rsidP="00D02EE2">
            <w:pPr>
              <w:pStyle w:val="Table"/>
              <w:spacing w:before="0" w:after="0"/>
              <w:rPr>
                <w:rFonts w:ascii="Times New Roman" w:hAnsi="Times New Roman"/>
                <w:b/>
                <w:szCs w:val="20"/>
                <w:lang w:val="et-EE"/>
              </w:rPr>
            </w:pPr>
            <w:r w:rsidRPr="00532C47">
              <w:rPr>
                <w:rFonts w:ascii="Times New Roman" w:hAnsi="Times New Roman"/>
                <w:b/>
                <w:szCs w:val="20"/>
                <w:lang w:val="et-EE"/>
              </w:rPr>
              <w:t>Eemaldage kork</w:t>
            </w:r>
          </w:p>
        </w:tc>
        <w:tc>
          <w:tcPr>
            <w:tcW w:w="2268" w:type="dxa"/>
            <w:tcBorders>
              <w:top w:val="nil"/>
              <w:left w:val="single" w:sz="24" w:space="0" w:color="808080"/>
              <w:bottom w:val="nil"/>
              <w:right w:val="single" w:sz="24" w:space="0" w:color="808080"/>
            </w:tcBorders>
            <w:hideMark/>
          </w:tcPr>
          <w:p w14:paraId="0D867E63" w14:textId="133FD5EA" w:rsidR="00A37C62" w:rsidRPr="00532C47" w:rsidRDefault="00A37C62" w:rsidP="00D02EE2">
            <w:pPr>
              <w:pStyle w:val="Table"/>
              <w:spacing w:before="0" w:after="0"/>
              <w:rPr>
                <w:rFonts w:ascii="Times New Roman" w:hAnsi="Times New Roman"/>
                <w:szCs w:val="20"/>
                <w:lang w:val="et-EE"/>
              </w:rPr>
            </w:pPr>
            <w:r w:rsidRPr="00532C47">
              <w:rPr>
                <w:rFonts w:ascii="Times New Roman" w:hAnsi="Times New Roman"/>
                <w:szCs w:val="20"/>
                <w:lang w:val="et-EE"/>
              </w:rPr>
              <w:t>2.a samm :</w:t>
            </w:r>
          </w:p>
          <w:p w14:paraId="667E1C50" w14:textId="365D7333" w:rsidR="008506DB" w:rsidRPr="00532C47" w:rsidRDefault="00A37C62" w:rsidP="00D02EE2">
            <w:pPr>
              <w:pStyle w:val="Table"/>
              <w:spacing w:before="0" w:after="0"/>
              <w:rPr>
                <w:rFonts w:ascii="Times New Roman" w:hAnsi="Times New Roman"/>
                <w:b/>
                <w:szCs w:val="20"/>
                <w:lang w:val="et-EE"/>
              </w:rPr>
            </w:pPr>
            <w:r w:rsidRPr="00532C47">
              <w:rPr>
                <w:rFonts w:ascii="Times New Roman" w:hAnsi="Times New Roman"/>
                <w:b/>
                <w:szCs w:val="20"/>
                <w:lang w:val="et-EE"/>
              </w:rPr>
              <w:t>Torgage</w:t>
            </w:r>
            <w:r w:rsidR="008506DB" w:rsidRPr="00532C47">
              <w:rPr>
                <w:rFonts w:ascii="Times New Roman" w:hAnsi="Times New Roman"/>
                <w:b/>
                <w:szCs w:val="20"/>
                <w:lang w:val="et-EE"/>
              </w:rPr>
              <w:t xml:space="preserve"> </w:t>
            </w:r>
            <w:r w:rsidRPr="00532C47">
              <w:rPr>
                <w:rFonts w:ascii="Times New Roman" w:hAnsi="Times New Roman"/>
                <w:b/>
                <w:szCs w:val="20"/>
                <w:lang w:val="et-EE"/>
              </w:rPr>
              <w:t>kapslisse augud ühe korraga</w:t>
            </w:r>
          </w:p>
          <w:p w14:paraId="0F1103CE" w14:textId="77777777" w:rsidR="008506DB" w:rsidRPr="00532C47" w:rsidRDefault="008506DB" w:rsidP="00D02EE2">
            <w:pPr>
              <w:pStyle w:val="Table"/>
              <w:spacing w:before="0" w:after="0"/>
              <w:rPr>
                <w:rFonts w:ascii="Times New Roman" w:hAnsi="Times New Roman"/>
                <w:szCs w:val="20"/>
                <w:lang w:val="et-EE"/>
              </w:rPr>
            </w:pPr>
            <w:r w:rsidRPr="00532C47">
              <w:rPr>
                <w:rFonts w:ascii="Times New Roman" w:hAnsi="Times New Roman"/>
                <w:szCs w:val="20"/>
                <w:lang w:val="et-EE"/>
              </w:rPr>
              <w:t>Hoidke inhalaatorit püstises asendis.</w:t>
            </w:r>
          </w:p>
          <w:p w14:paraId="32F78B08" w14:textId="3A193ED9" w:rsidR="008506DB" w:rsidRPr="00532C47" w:rsidRDefault="00A37C62" w:rsidP="00D02EE2">
            <w:pPr>
              <w:pStyle w:val="Table"/>
              <w:spacing w:before="0" w:after="0"/>
              <w:rPr>
                <w:rFonts w:ascii="Times New Roman" w:hAnsi="Times New Roman"/>
                <w:szCs w:val="20"/>
                <w:lang w:val="et-EE"/>
              </w:rPr>
            </w:pPr>
            <w:r w:rsidRPr="00532C47">
              <w:rPr>
                <w:rFonts w:ascii="Times New Roman" w:hAnsi="Times New Roman"/>
                <w:szCs w:val="20"/>
                <w:lang w:val="et-EE"/>
              </w:rPr>
              <w:t>Vajutage</w:t>
            </w:r>
            <w:r w:rsidR="008506DB" w:rsidRPr="00532C47">
              <w:rPr>
                <w:rFonts w:ascii="Times New Roman" w:hAnsi="Times New Roman"/>
                <w:szCs w:val="20"/>
                <w:lang w:val="et-EE"/>
              </w:rPr>
              <w:t xml:space="preserve"> kindlalt ja üheaegselt kahte inhalaatori külgedel olevat nuppu</w:t>
            </w:r>
            <w:r w:rsidRPr="00532C47">
              <w:rPr>
                <w:rFonts w:ascii="Times New Roman" w:hAnsi="Times New Roman"/>
                <w:szCs w:val="20"/>
                <w:lang w:val="et-EE"/>
              </w:rPr>
              <w:t>, et torgata kapslisse augud</w:t>
            </w:r>
            <w:r w:rsidR="008506DB" w:rsidRPr="00532C47">
              <w:rPr>
                <w:rFonts w:ascii="Times New Roman" w:hAnsi="Times New Roman"/>
                <w:szCs w:val="20"/>
                <w:lang w:val="et-EE"/>
              </w:rPr>
              <w:t>.</w:t>
            </w:r>
          </w:p>
        </w:tc>
        <w:tc>
          <w:tcPr>
            <w:tcW w:w="2268" w:type="dxa"/>
            <w:tcBorders>
              <w:top w:val="nil"/>
              <w:left w:val="single" w:sz="24" w:space="0" w:color="808080"/>
              <w:bottom w:val="nil"/>
              <w:right w:val="single" w:sz="24" w:space="0" w:color="808080"/>
            </w:tcBorders>
            <w:hideMark/>
          </w:tcPr>
          <w:p w14:paraId="29A08C37" w14:textId="39166D31" w:rsidR="00A37C62" w:rsidRPr="00532C47" w:rsidRDefault="00A37C62" w:rsidP="00D02EE2">
            <w:pPr>
              <w:pStyle w:val="Table"/>
              <w:spacing w:before="0" w:after="0"/>
              <w:rPr>
                <w:rFonts w:ascii="Times New Roman" w:hAnsi="Times New Roman"/>
                <w:szCs w:val="20"/>
                <w:lang w:val="et-EE"/>
              </w:rPr>
            </w:pPr>
            <w:r w:rsidRPr="00532C47">
              <w:rPr>
                <w:rFonts w:ascii="Times New Roman" w:hAnsi="Times New Roman"/>
                <w:szCs w:val="20"/>
                <w:lang w:val="et-EE"/>
              </w:rPr>
              <w:t>3.a samm :</w:t>
            </w:r>
          </w:p>
          <w:p w14:paraId="48F9C38B" w14:textId="77777777" w:rsidR="008506DB" w:rsidRPr="00532C47" w:rsidRDefault="008506DB" w:rsidP="00D02EE2">
            <w:pPr>
              <w:pStyle w:val="Table"/>
              <w:spacing w:before="0" w:after="0"/>
              <w:rPr>
                <w:rFonts w:ascii="Times New Roman" w:hAnsi="Times New Roman"/>
                <w:b/>
                <w:szCs w:val="20"/>
                <w:lang w:val="et-EE"/>
              </w:rPr>
            </w:pPr>
            <w:r w:rsidRPr="00532C47">
              <w:rPr>
                <w:rFonts w:ascii="Times New Roman" w:hAnsi="Times New Roman"/>
                <w:b/>
                <w:szCs w:val="20"/>
                <w:lang w:val="et-EE"/>
              </w:rPr>
              <w:t>Hingake täielikult välja</w:t>
            </w:r>
          </w:p>
          <w:p w14:paraId="3F05E3A2" w14:textId="30CF9585" w:rsidR="008506DB" w:rsidRPr="00532C47" w:rsidRDefault="008506DB" w:rsidP="00D02EE2">
            <w:pPr>
              <w:pStyle w:val="Table"/>
              <w:spacing w:before="0" w:after="0"/>
              <w:rPr>
                <w:rFonts w:ascii="Times New Roman" w:hAnsi="Times New Roman"/>
                <w:szCs w:val="20"/>
                <w:lang w:val="et-EE"/>
              </w:rPr>
            </w:pPr>
            <w:r w:rsidRPr="00532C47">
              <w:rPr>
                <w:rFonts w:ascii="Times New Roman" w:hAnsi="Times New Roman"/>
                <w:szCs w:val="20"/>
                <w:u w:val="single"/>
                <w:lang w:val="et-EE"/>
              </w:rPr>
              <w:t>Ärge puhuge huulikusse</w:t>
            </w:r>
            <w:r w:rsidRPr="00532C47">
              <w:rPr>
                <w:rFonts w:ascii="Times New Roman" w:hAnsi="Times New Roman"/>
                <w:szCs w:val="20"/>
                <w:lang w:val="et-EE"/>
              </w:rPr>
              <w:t>.</w:t>
            </w:r>
          </w:p>
        </w:tc>
        <w:tc>
          <w:tcPr>
            <w:tcW w:w="2415" w:type="dxa"/>
            <w:tcBorders>
              <w:top w:val="nil"/>
              <w:left w:val="single" w:sz="24" w:space="0" w:color="808080"/>
              <w:bottom w:val="nil"/>
              <w:right w:val="single" w:sz="24" w:space="0" w:color="808080"/>
            </w:tcBorders>
            <w:hideMark/>
          </w:tcPr>
          <w:p w14:paraId="2B5B4E98" w14:textId="77777777" w:rsidR="008506DB" w:rsidRPr="00532C47" w:rsidRDefault="008506DB" w:rsidP="00D02EE2">
            <w:pPr>
              <w:pStyle w:val="Table"/>
              <w:spacing w:before="0" w:after="0"/>
              <w:rPr>
                <w:rFonts w:ascii="Times New Roman" w:hAnsi="Times New Roman"/>
                <w:b/>
                <w:szCs w:val="20"/>
                <w:lang w:val="et-EE"/>
              </w:rPr>
            </w:pPr>
            <w:r w:rsidRPr="00532C47">
              <w:rPr>
                <w:rFonts w:ascii="Times New Roman" w:hAnsi="Times New Roman"/>
                <w:b/>
                <w:szCs w:val="20"/>
                <w:lang w:val="et-EE"/>
              </w:rPr>
              <w:t>Vaadake, kas kapsel on tühi</w:t>
            </w:r>
          </w:p>
          <w:p w14:paraId="25B14A2B" w14:textId="77777777" w:rsidR="008506DB" w:rsidRPr="00532C47" w:rsidRDefault="008506DB" w:rsidP="00D02EE2">
            <w:pPr>
              <w:pStyle w:val="Table"/>
              <w:spacing w:before="0" w:after="0"/>
              <w:rPr>
                <w:rFonts w:ascii="Times New Roman" w:hAnsi="Times New Roman"/>
                <w:szCs w:val="20"/>
                <w:lang w:val="et-EE"/>
              </w:rPr>
            </w:pPr>
            <w:r w:rsidRPr="00532C47">
              <w:rPr>
                <w:rFonts w:ascii="Times New Roman" w:hAnsi="Times New Roman"/>
                <w:szCs w:val="20"/>
                <w:lang w:val="et-EE"/>
              </w:rPr>
              <w:t>Avage inhalaator, et näha, kas pulbrit on kapslisse alles jäänud.</w:t>
            </w:r>
          </w:p>
          <w:p w14:paraId="44B4EF56" w14:textId="77777777" w:rsidR="00057B6B" w:rsidRPr="00532C47" w:rsidRDefault="00057B6B" w:rsidP="00D02EE2">
            <w:pPr>
              <w:pStyle w:val="Table"/>
              <w:spacing w:before="0" w:after="0"/>
              <w:rPr>
                <w:rFonts w:ascii="Times New Roman" w:hAnsi="Times New Roman"/>
                <w:szCs w:val="20"/>
                <w:lang w:val="et-EE"/>
              </w:rPr>
            </w:pPr>
          </w:p>
          <w:p w14:paraId="217EED52" w14:textId="77777777" w:rsidR="00057B6B" w:rsidRPr="00532C47" w:rsidRDefault="00057B6B" w:rsidP="00D02EE2">
            <w:pPr>
              <w:pStyle w:val="Table"/>
              <w:spacing w:before="0" w:after="0"/>
              <w:rPr>
                <w:rFonts w:ascii="Times New Roman" w:hAnsi="Times New Roman"/>
                <w:szCs w:val="20"/>
                <w:lang w:val="et-EE"/>
              </w:rPr>
            </w:pPr>
            <w:r w:rsidRPr="00532C47">
              <w:rPr>
                <w:rFonts w:ascii="Times New Roman" w:hAnsi="Times New Roman"/>
                <w:szCs w:val="20"/>
                <w:lang w:val="et-EE"/>
              </w:rPr>
              <w:t>Kui pulbrit on kapslisse alles jäänud:</w:t>
            </w:r>
          </w:p>
          <w:p w14:paraId="1D632361" w14:textId="77777777" w:rsidR="00057B6B" w:rsidRPr="00532C47" w:rsidRDefault="00057B6B" w:rsidP="00D02EE2">
            <w:pPr>
              <w:pStyle w:val="Table"/>
              <w:numPr>
                <w:ilvl w:val="0"/>
                <w:numId w:val="30"/>
              </w:numPr>
              <w:spacing w:before="0" w:after="0"/>
              <w:rPr>
                <w:rFonts w:ascii="Times New Roman" w:hAnsi="Times New Roman"/>
                <w:szCs w:val="20"/>
                <w:lang w:val="et-EE"/>
              </w:rPr>
            </w:pPr>
            <w:r w:rsidRPr="00532C47">
              <w:rPr>
                <w:rFonts w:ascii="Times New Roman" w:hAnsi="Times New Roman"/>
                <w:szCs w:val="20"/>
                <w:lang w:val="et-EE"/>
              </w:rPr>
              <w:t>Sulgege inhalaator.</w:t>
            </w:r>
          </w:p>
          <w:p w14:paraId="290AD076" w14:textId="7F5109BD" w:rsidR="00057B6B" w:rsidRPr="00532C47" w:rsidRDefault="00057B6B" w:rsidP="00D02EE2">
            <w:pPr>
              <w:pStyle w:val="Table"/>
              <w:numPr>
                <w:ilvl w:val="0"/>
                <w:numId w:val="30"/>
              </w:numPr>
              <w:spacing w:before="0" w:after="0"/>
              <w:rPr>
                <w:rFonts w:ascii="Times New Roman" w:hAnsi="Times New Roman"/>
                <w:szCs w:val="20"/>
                <w:lang w:val="et-EE"/>
              </w:rPr>
            </w:pPr>
            <w:r w:rsidRPr="00532C47">
              <w:rPr>
                <w:rFonts w:ascii="Times New Roman" w:hAnsi="Times New Roman"/>
                <w:szCs w:val="20"/>
                <w:lang w:val="et-EE"/>
              </w:rPr>
              <w:t>Korrake samme 3a kuni 3d.</w:t>
            </w:r>
          </w:p>
        </w:tc>
      </w:tr>
      <w:tr w:rsidR="008506DB" w:rsidRPr="00532C47" w14:paraId="46C54009" w14:textId="77777777" w:rsidTr="007B33C7">
        <w:trPr>
          <w:cantSplit/>
        </w:trPr>
        <w:tc>
          <w:tcPr>
            <w:tcW w:w="2376" w:type="dxa"/>
            <w:tcBorders>
              <w:top w:val="nil"/>
              <w:left w:val="single" w:sz="24" w:space="0" w:color="808080"/>
              <w:bottom w:val="nil"/>
              <w:right w:val="single" w:sz="24" w:space="0" w:color="808080"/>
            </w:tcBorders>
            <w:hideMark/>
          </w:tcPr>
          <w:p w14:paraId="5F800BD3" w14:textId="462AA1FB" w:rsidR="008506DB" w:rsidRPr="00532C47" w:rsidRDefault="008506DB" w:rsidP="00D02EE2">
            <w:pPr>
              <w:pStyle w:val="Table"/>
              <w:keepNext/>
              <w:keepLines w:val="0"/>
              <w:spacing w:before="0" w:after="0"/>
              <w:rPr>
                <w:rFonts w:ascii="Times New Roman" w:hAnsi="Times New Roman"/>
                <w:szCs w:val="20"/>
                <w:lang w:val="et-EE"/>
              </w:rPr>
            </w:pPr>
            <w:r w:rsidRPr="00532C47">
              <w:rPr>
                <w:noProof/>
                <w:lang w:eastAsia="en-US"/>
              </w:rPr>
              <w:lastRenderedPageBreak/>
              <w:drawing>
                <wp:inline distT="0" distB="0" distL="0" distR="0" wp14:anchorId="36F4E179" wp14:editId="6B7ABA84">
                  <wp:extent cx="1168400" cy="1107440"/>
                  <wp:effectExtent l="0" t="0" r="0" b="0"/>
                  <wp:docPr id="9" name="Picture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2"/>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1168400" cy="1107440"/>
                          </a:xfrm>
                          <a:prstGeom prst="rect">
                            <a:avLst/>
                          </a:prstGeom>
                          <a:noFill/>
                          <a:ln>
                            <a:noFill/>
                          </a:ln>
                        </pic:spPr>
                      </pic:pic>
                    </a:graphicData>
                  </a:graphic>
                </wp:inline>
              </w:drawing>
            </w:r>
          </w:p>
        </w:tc>
        <w:tc>
          <w:tcPr>
            <w:tcW w:w="2268" w:type="dxa"/>
            <w:tcBorders>
              <w:top w:val="nil"/>
              <w:left w:val="single" w:sz="24" w:space="0" w:color="808080"/>
              <w:bottom w:val="nil"/>
              <w:right w:val="single" w:sz="24" w:space="0" w:color="808080"/>
            </w:tcBorders>
            <w:hideMark/>
          </w:tcPr>
          <w:p w14:paraId="4BBF848B" w14:textId="23FB5115" w:rsidR="008506DB" w:rsidRPr="00532C47" w:rsidRDefault="008506DB" w:rsidP="00D02EE2">
            <w:pPr>
              <w:pStyle w:val="Table"/>
              <w:spacing w:before="0" w:after="0"/>
              <w:rPr>
                <w:rFonts w:ascii="Times New Roman" w:hAnsi="Times New Roman"/>
                <w:szCs w:val="20"/>
                <w:lang w:val="et-EE"/>
              </w:rPr>
            </w:pPr>
            <w:r w:rsidRPr="00532C47">
              <w:rPr>
                <w:rFonts w:ascii="Times New Roman" w:hAnsi="Times New Roman"/>
                <w:szCs w:val="20"/>
                <w:lang w:val="et-EE"/>
              </w:rPr>
              <w:t xml:space="preserve">Kapsli </w:t>
            </w:r>
            <w:r w:rsidR="00A37C62" w:rsidRPr="00532C47">
              <w:rPr>
                <w:rFonts w:ascii="Times New Roman" w:hAnsi="Times New Roman"/>
                <w:szCs w:val="20"/>
                <w:lang w:val="et-EE"/>
              </w:rPr>
              <w:t xml:space="preserve">purunemisel </w:t>
            </w:r>
            <w:r w:rsidRPr="00532C47">
              <w:rPr>
                <w:rFonts w:ascii="Times New Roman" w:hAnsi="Times New Roman"/>
                <w:szCs w:val="20"/>
                <w:lang w:val="et-EE"/>
              </w:rPr>
              <w:t>kuulete heli.</w:t>
            </w:r>
          </w:p>
          <w:p w14:paraId="4FFAC933" w14:textId="3258CA8C" w:rsidR="008506DB" w:rsidRPr="00532C47" w:rsidRDefault="00A37C62" w:rsidP="00D02EE2">
            <w:pPr>
              <w:pStyle w:val="Table"/>
              <w:spacing w:before="0" w:after="0"/>
              <w:rPr>
                <w:rFonts w:ascii="Times New Roman" w:hAnsi="Times New Roman"/>
                <w:szCs w:val="20"/>
                <w:u w:val="single"/>
                <w:lang w:val="et-EE"/>
              </w:rPr>
            </w:pPr>
            <w:r w:rsidRPr="00532C47">
              <w:rPr>
                <w:rFonts w:ascii="Times New Roman" w:hAnsi="Times New Roman"/>
                <w:szCs w:val="20"/>
                <w:u w:val="single"/>
                <w:lang w:val="et-EE"/>
              </w:rPr>
              <w:t>Kapslit tohib l</w:t>
            </w:r>
            <w:r w:rsidR="008506DB" w:rsidRPr="00532C47">
              <w:rPr>
                <w:rFonts w:ascii="Times New Roman" w:hAnsi="Times New Roman"/>
                <w:szCs w:val="20"/>
                <w:u w:val="single"/>
                <w:lang w:val="et-EE"/>
              </w:rPr>
              <w:t>äbista</w:t>
            </w:r>
            <w:r w:rsidRPr="00532C47">
              <w:rPr>
                <w:rFonts w:ascii="Times New Roman" w:hAnsi="Times New Roman"/>
                <w:szCs w:val="20"/>
                <w:u w:val="single"/>
                <w:lang w:val="et-EE"/>
              </w:rPr>
              <w:t>da</w:t>
            </w:r>
            <w:r w:rsidR="008506DB" w:rsidRPr="00532C47">
              <w:rPr>
                <w:rFonts w:ascii="Times New Roman" w:hAnsi="Times New Roman"/>
                <w:szCs w:val="20"/>
                <w:u w:val="single"/>
                <w:lang w:val="et-EE"/>
              </w:rPr>
              <w:t xml:space="preserve"> ainult üks kord.</w:t>
            </w:r>
          </w:p>
        </w:tc>
        <w:tc>
          <w:tcPr>
            <w:tcW w:w="2268" w:type="dxa"/>
            <w:tcBorders>
              <w:top w:val="nil"/>
              <w:left w:val="single" w:sz="24" w:space="0" w:color="808080"/>
              <w:bottom w:val="nil"/>
              <w:right w:val="single" w:sz="24" w:space="0" w:color="808080"/>
            </w:tcBorders>
            <w:hideMark/>
          </w:tcPr>
          <w:p w14:paraId="63058550" w14:textId="77777777" w:rsidR="008506DB" w:rsidRPr="00532C47" w:rsidRDefault="008506DB" w:rsidP="00D02EE2">
            <w:pPr>
              <w:pStyle w:val="Table"/>
              <w:keepNext/>
              <w:keepLines w:val="0"/>
              <w:spacing w:before="0" w:after="0"/>
              <w:rPr>
                <w:rFonts w:ascii="Times New Roman" w:hAnsi="Times New Roman"/>
                <w:szCs w:val="20"/>
                <w:lang w:val="et-EE"/>
              </w:rPr>
            </w:pPr>
            <w:r w:rsidRPr="00532C47">
              <w:rPr>
                <w:noProof/>
                <w:lang w:eastAsia="en-US"/>
              </w:rPr>
              <w:drawing>
                <wp:inline distT="0" distB="0" distL="0" distR="0" wp14:anchorId="5E5258CE" wp14:editId="1825C49C">
                  <wp:extent cx="1295400" cy="904240"/>
                  <wp:effectExtent l="0" t="0" r="0" b="0"/>
                  <wp:docPr id="10" name="Picture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3"/>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1295400" cy="904240"/>
                          </a:xfrm>
                          <a:prstGeom prst="rect">
                            <a:avLst/>
                          </a:prstGeom>
                          <a:noFill/>
                          <a:ln>
                            <a:noFill/>
                          </a:ln>
                        </pic:spPr>
                      </pic:pic>
                    </a:graphicData>
                  </a:graphic>
                </wp:inline>
              </w:drawing>
            </w:r>
          </w:p>
        </w:tc>
        <w:tc>
          <w:tcPr>
            <w:tcW w:w="2415" w:type="dxa"/>
            <w:tcBorders>
              <w:top w:val="nil"/>
              <w:left w:val="single" w:sz="24" w:space="0" w:color="808080"/>
              <w:bottom w:val="nil"/>
              <w:right w:val="single" w:sz="24" w:space="0" w:color="808080"/>
            </w:tcBorders>
            <w:hideMark/>
          </w:tcPr>
          <w:p w14:paraId="3D6FC085" w14:textId="77777777" w:rsidR="00057B6B" w:rsidRPr="00532C47" w:rsidRDefault="00057B6B" w:rsidP="00D02EE2">
            <w:pPr>
              <w:pStyle w:val="Table"/>
              <w:spacing w:before="0" w:after="0"/>
              <w:jc w:val="center"/>
              <w:rPr>
                <w:rFonts w:ascii="Times New Roman" w:hAnsi="Times New Roman"/>
                <w:szCs w:val="20"/>
                <w:lang w:val="et-EE"/>
              </w:rPr>
            </w:pPr>
            <w:r w:rsidRPr="00532C47">
              <w:rPr>
                <w:noProof/>
                <w:lang w:eastAsia="en-US"/>
              </w:rPr>
              <w:drawing>
                <wp:inline distT="0" distB="0" distL="0" distR="0" wp14:anchorId="78576F7B" wp14:editId="4D5CC927">
                  <wp:extent cx="1346200" cy="254000"/>
                  <wp:effectExtent l="0" t="0" r="0" b="0"/>
                  <wp:docPr id="27"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1346200" cy="254000"/>
                          </a:xfrm>
                          <a:prstGeom prst="rect">
                            <a:avLst/>
                          </a:prstGeom>
                          <a:noFill/>
                          <a:ln>
                            <a:noFill/>
                          </a:ln>
                        </pic:spPr>
                      </pic:pic>
                    </a:graphicData>
                  </a:graphic>
                </wp:inline>
              </w:drawing>
            </w:r>
          </w:p>
          <w:p w14:paraId="03398756" w14:textId="77777777" w:rsidR="00057B6B" w:rsidRPr="00532C47" w:rsidRDefault="00057B6B" w:rsidP="00D02EE2">
            <w:pPr>
              <w:pStyle w:val="Table"/>
              <w:tabs>
                <w:tab w:val="clear" w:pos="284"/>
                <w:tab w:val="left" w:pos="1449"/>
              </w:tabs>
              <w:spacing w:before="0" w:after="0"/>
              <w:rPr>
                <w:rFonts w:ascii="Times New Roman" w:hAnsi="Times New Roman"/>
                <w:b/>
                <w:szCs w:val="20"/>
                <w:lang w:val="et-EE"/>
              </w:rPr>
            </w:pPr>
            <w:r w:rsidRPr="00532C47">
              <w:rPr>
                <w:rFonts w:ascii="Times New Roman" w:hAnsi="Times New Roman"/>
                <w:b/>
                <w:szCs w:val="20"/>
                <w:lang w:val="et-EE"/>
              </w:rPr>
              <w:t>Allesjäänud</w:t>
            </w:r>
            <w:r w:rsidRPr="00532C47">
              <w:rPr>
                <w:rFonts w:ascii="Times New Roman" w:hAnsi="Times New Roman"/>
                <w:b/>
                <w:szCs w:val="20"/>
                <w:lang w:val="et-EE"/>
              </w:rPr>
              <w:tab/>
              <w:t>Tühi</w:t>
            </w:r>
          </w:p>
          <w:p w14:paraId="182461B6" w14:textId="022794D2" w:rsidR="008506DB" w:rsidRPr="00532C47" w:rsidRDefault="00057B6B" w:rsidP="00D02EE2">
            <w:pPr>
              <w:pStyle w:val="Table"/>
              <w:spacing w:before="0" w:after="0"/>
              <w:rPr>
                <w:rFonts w:ascii="Times New Roman" w:hAnsi="Times New Roman"/>
                <w:b/>
                <w:szCs w:val="20"/>
                <w:lang w:val="et-EE"/>
              </w:rPr>
            </w:pPr>
            <w:r w:rsidRPr="00532C47">
              <w:rPr>
                <w:rFonts w:ascii="Times New Roman" w:hAnsi="Times New Roman"/>
                <w:b/>
                <w:szCs w:val="20"/>
                <w:lang w:val="et-EE"/>
              </w:rPr>
              <w:t>pulber</w:t>
            </w:r>
            <w:r w:rsidRPr="00532C47" w:rsidDel="00057B6B">
              <w:rPr>
                <w:rFonts w:ascii="Times New Roman" w:hAnsi="Times New Roman"/>
                <w:szCs w:val="20"/>
                <w:lang w:val="et-EE"/>
              </w:rPr>
              <w:t xml:space="preserve"> </w:t>
            </w:r>
          </w:p>
        </w:tc>
      </w:tr>
      <w:tr w:rsidR="00B84FD6" w:rsidRPr="00532C47" w14:paraId="594AF9BA" w14:textId="77777777" w:rsidTr="007B33C7">
        <w:trPr>
          <w:cantSplit/>
        </w:trPr>
        <w:tc>
          <w:tcPr>
            <w:tcW w:w="2376" w:type="dxa"/>
            <w:tcBorders>
              <w:top w:val="nil"/>
              <w:left w:val="single" w:sz="24" w:space="0" w:color="808080"/>
              <w:bottom w:val="nil"/>
              <w:right w:val="single" w:sz="24" w:space="0" w:color="808080"/>
            </w:tcBorders>
            <w:hideMark/>
          </w:tcPr>
          <w:p w14:paraId="6D826196" w14:textId="43A60686" w:rsidR="00C12AF4" w:rsidRPr="00532C47" w:rsidRDefault="00C12AF4" w:rsidP="00D02EE2">
            <w:pPr>
              <w:pStyle w:val="Table"/>
              <w:spacing w:before="0" w:after="0"/>
              <w:rPr>
                <w:rFonts w:ascii="Times New Roman" w:hAnsi="Times New Roman"/>
                <w:szCs w:val="20"/>
                <w:lang w:val="et-EE"/>
              </w:rPr>
            </w:pPr>
            <w:r w:rsidRPr="00532C47">
              <w:rPr>
                <w:rFonts w:ascii="Times New Roman" w:hAnsi="Times New Roman"/>
                <w:szCs w:val="20"/>
                <w:lang w:val="et-EE"/>
              </w:rPr>
              <w:t>1.b samm :</w:t>
            </w:r>
          </w:p>
          <w:p w14:paraId="7A0AC070" w14:textId="5BA53FED" w:rsidR="00B84FD6" w:rsidRPr="00532C47" w:rsidRDefault="002F2BA9" w:rsidP="00D02EE2">
            <w:pPr>
              <w:pStyle w:val="Table"/>
              <w:spacing w:before="0" w:after="0"/>
              <w:rPr>
                <w:rFonts w:ascii="Times New Roman" w:hAnsi="Times New Roman"/>
                <w:szCs w:val="20"/>
                <w:lang w:val="et-EE"/>
              </w:rPr>
            </w:pPr>
            <w:r w:rsidRPr="00532C47">
              <w:rPr>
                <w:rFonts w:ascii="Times New Roman" w:hAnsi="Times New Roman"/>
                <w:b/>
                <w:szCs w:val="20"/>
                <w:lang w:val="et-EE"/>
              </w:rPr>
              <w:t>Avage inhalaator</w:t>
            </w:r>
          </w:p>
        </w:tc>
        <w:tc>
          <w:tcPr>
            <w:tcW w:w="2268" w:type="dxa"/>
            <w:tcBorders>
              <w:top w:val="nil"/>
              <w:left w:val="single" w:sz="24" w:space="0" w:color="808080"/>
              <w:bottom w:val="nil"/>
              <w:right w:val="single" w:sz="24" w:space="0" w:color="808080"/>
            </w:tcBorders>
            <w:hideMark/>
          </w:tcPr>
          <w:p w14:paraId="0985861F" w14:textId="77777777" w:rsidR="00B84FD6" w:rsidRPr="00532C47" w:rsidRDefault="00CF56C5" w:rsidP="00D02EE2">
            <w:pPr>
              <w:pStyle w:val="Table"/>
              <w:spacing w:before="0" w:after="0"/>
              <w:rPr>
                <w:rFonts w:ascii="Times New Roman" w:hAnsi="Times New Roman"/>
                <w:szCs w:val="20"/>
                <w:lang w:val="et-EE"/>
              </w:rPr>
            </w:pPr>
            <w:r w:rsidRPr="00532C47">
              <w:rPr>
                <w:noProof/>
                <w:lang w:eastAsia="en-US"/>
              </w:rPr>
              <w:drawing>
                <wp:inline distT="0" distB="0" distL="0" distR="0" wp14:anchorId="7BF44C1E" wp14:editId="6619049F">
                  <wp:extent cx="1300480" cy="1163320"/>
                  <wp:effectExtent l="0" t="0" r="0" b="0"/>
                  <wp:docPr id="11" name="Picture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6"/>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1300480" cy="1163320"/>
                          </a:xfrm>
                          <a:prstGeom prst="rect">
                            <a:avLst/>
                          </a:prstGeom>
                          <a:noFill/>
                          <a:ln>
                            <a:noFill/>
                          </a:ln>
                        </pic:spPr>
                      </pic:pic>
                    </a:graphicData>
                  </a:graphic>
                </wp:inline>
              </w:drawing>
            </w:r>
          </w:p>
          <w:p w14:paraId="3A713406" w14:textId="0BE8F2A0" w:rsidR="00A37C62" w:rsidRPr="00532C47" w:rsidRDefault="00A37C62" w:rsidP="00D02EE2">
            <w:pPr>
              <w:pStyle w:val="Table"/>
              <w:spacing w:before="0" w:after="0"/>
              <w:rPr>
                <w:rFonts w:ascii="Times New Roman" w:hAnsi="Times New Roman"/>
                <w:szCs w:val="20"/>
                <w:lang w:val="et-EE"/>
              </w:rPr>
            </w:pPr>
            <w:r w:rsidRPr="00532C47">
              <w:rPr>
                <w:rFonts w:ascii="Times New Roman" w:hAnsi="Times New Roman"/>
                <w:szCs w:val="20"/>
                <w:lang w:val="et-EE"/>
              </w:rPr>
              <w:t>2.b samm :</w:t>
            </w:r>
          </w:p>
          <w:p w14:paraId="0BB1CDAE" w14:textId="39D35716" w:rsidR="00B84FD6" w:rsidRPr="00532C47" w:rsidRDefault="002F2BA9" w:rsidP="00D02EE2">
            <w:pPr>
              <w:pStyle w:val="Table"/>
              <w:spacing w:before="0" w:after="0"/>
              <w:rPr>
                <w:rFonts w:ascii="Times New Roman" w:hAnsi="Times New Roman"/>
                <w:szCs w:val="20"/>
                <w:lang w:val="et-EE"/>
              </w:rPr>
            </w:pPr>
            <w:r w:rsidRPr="00532C47">
              <w:rPr>
                <w:rFonts w:ascii="Times New Roman" w:hAnsi="Times New Roman"/>
                <w:b/>
                <w:szCs w:val="20"/>
                <w:lang w:val="et-EE"/>
              </w:rPr>
              <w:t>Vabastage külgmised nupud</w:t>
            </w:r>
          </w:p>
        </w:tc>
        <w:tc>
          <w:tcPr>
            <w:tcW w:w="2268" w:type="dxa"/>
            <w:tcBorders>
              <w:top w:val="nil"/>
              <w:left w:val="single" w:sz="24" w:space="0" w:color="808080"/>
              <w:bottom w:val="nil"/>
              <w:right w:val="single" w:sz="24" w:space="0" w:color="808080"/>
            </w:tcBorders>
            <w:hideMark/>
          </w:tcPr>
          <w:p w14:paraId="4AAA2C1B" w14:textId="229CE7B5" w:rsidR="00A37C62" w:rsidRPr="00532C47" w:rsidRDefault="00A37C62" w:rsidP="00D02EE2">
            <w:pPr>
              <w:pStyle w:val="Table"/>
              <w:spacing w:before="0" w:after="0"/>
              <w:rPr>
                <w:rFonts w:ascii="Times New Roman" w:hAnsi="Times New Roman"/>
                <w:szCs w:val="20"/>
                <w:lang w:val="et-EE"/>
              </w:rPr>
            </w:pPr>
            <w:r w:rsidRPr="00532C47">
              <w:rPr>
                <w:rFonts w:ascii="Times New Roman" w:hAnsi="Times New Roman"/>
                <w:szCs w:val="20"/>
                <w:lang w:val="et-EE"/>
              </w:rPr>
              <w:t>3.b samm :</w:t>
            </w:r>
          </w:p>
          <w:p w14:paraId="32097E1F" w14:textId="77777777" w:rsidR="002F2BA9" w:rsidRPr="00532C47" w:rsidRDefault="002F2BA9" w:rsidP="00D02EE2">
            <w:pPr>
              <w:pStyle w:val="Table"/>
              <w:spacing w:before="0" w:after="0"/>
              <w:rPr>
                <w:rFonts w:ascii="Times New Roman" w:hAnsi="Times New Roman"/>
                <w:b/>
                <w:szCs w:val="20"/>
                <w:lang w:val="et-EE"/>
              </w:rPr>
            </w:pPr>
            <w:r w:rsidRPr="00532C47">
              <w:rPr>
                <w:rFonts w:ascii="Times New Roman" w:hAnsi="Times New Roman"/>
                <w:b/>
                <w:szCs w:val="20"/>
                <w:lang w:val="et-EE"/>
              </w:rPr>
              <w:t>Hingake ravimit sügavalt sisse</w:t>
            </w:r>
          </w:p>
          <w:p w14:paraId="31384148" w14:textId="77777777" w:rsidR="002F2BA9" w:rsidRPr="00532C47" w:rsidRDefault="002F2BA9" w:rsidP="00D02EE2">
            <w:pPr>
              <w:pStyle w:val="Table"/>
              <w:spacing w:before="0" w:after="0"/>
              <w:rPr>
                <w:rFonts w:ascii="Times New Roman" w:hAnsi="Times New Roman"/>
                <w:szCs w:val="20"/>
                <w:lang w:val="et-EE"/>
              </w:rPr>
            </w:pPr>
            <w:r w:rsidRPr="00532C47">
              <w:rPr>
                <w:rFonts w:ascii="Times New Roman" w:hAnsi="Times New Roman"/>
                <w:szCs w:val="20"/>
                <w:lang w:val="et-EE"/>
              </w:rPr>
              <w:t>Hoidke inhalaatorit nagu pildil näidatud.</w:t>
            </w:r>
          </w:p>
          <w:p w14:paraId="562D2EB6" w14:textId="44AF1CED" w:rsidR="002F2BA9" w:rsidRPr="00532C47" w:rsidRDefault="002F2BA9" w:rsidP="00D02EE2">
            <w:pPr>
              <w:pStyle w:val="Text"/>
              <w:spacing w:before="0"/>
              <w:jc w:val="left"/>
              <w:rPr>
                <w:sz w:val="20"/>
                <w:lang w:val="et-EE"/>
              </w:rPr>
            </w:pPr>
            <w:r w:rsidRPr="00532C47">
              <w:rPr>
                <w:sz w:val="20"/>
                <w:lang w:val="et-EE"/>
              </w:rPr>
              <w:t>Pange huulik</w:t>
            </w:r>
            <w:r w:rsidR="00A37C62" w:rsidRPr="00532C47">
              <w:rPr>
                <w:sz w:val="20"/>
                <w:lang w:val="et-EE"/>
              </w:rPr>
              <w:t>u ots</w:t>
            </w:r>
            <w:r w:rsidRPr="00532C47">
              <w:rPr>
                <w:sz w:val="20"/>
                <w:lang w:val="et-EE"/>
              </w:rPr>
              <w:t xml:space="preserve"> suhu ja sulgege huuled tihedalt selle ümber.</w:t>
            </w:r>
          </w:p>
          <w:p w14:paraId="6A084643" w14:textId="4BD69FE8" w:rsidR="00B84FD6" w:rsidRPr="00532C47" w:rsidRDefault="002F2BA9" w:rsidP="00D02EE2">
            <w:pPr>
              <w:pStyle w:val="Table"/>
              <w:spacing w:before="0" w:after="0"/>
              <w:rPr>
                <w:rFonts w:ascii="Times New Roman" w:hAnsi="Times New Roman"/>
                <w:szCs w:val="20"/>
                <w:lang w:val="et-EE"/>
              </w:rPr>
            </w:pPr>
            <w:r w:rsidRPr="00532C47">
              <w:rPr>
                <w:rFonts w:ascii="Times New Roman" w:hAnsi="Times New Roman"/>
                <w:szCs w:val="20"/>
                <w:u w:val="single"/>
                <w:lang w:val="et-EE"/>
              </w:rPr>
              <w:t>Ärge vajutage külgmisi nuppe</w:t>
            </w:r>
            <w:r w:rsidRPr="00532C47">
              <w:rPr>
                <w:rFonts w:ascii="Times New Roman" w:hAnsi="Times New Roman"/>
                <w:szCs w:val="20"/>
                <w:lang w:val="et-EE"/>
              </w:rPr>
              <w:t>.</w:t>
            </w:r>
          </w:p>
        </w:tc>
        <w:tc>
          <w:tcPr>
            <w:tcW w:w="2415" w:type="dxa"/>
            <w:tcBorders>
              <w:top w:val="nil"/>
              <w:left w:val="single" w:sz="24" w:space="0" w:color="808080"/>
              <w:bottom w:val="nil"/>
              <w:right w:val="single" w:sz="24" w:space="0" w:color="808080"/>
            </w:tcBorders>
            <w:hideMark/>
          </w:tcPr>
          <w:p w14:paraId="66049813" w14:textId="6AE27BB3" w:rsidR="00B84FD6" w:rsidRPr="00532C47" w:rsidRDefault="00B84FD6" w:rsidP="00D02EE2">
            <w:pPr>
              <w:pStyle w:val="Table"/>
              <w:spacing w:before="0" w:after="0"/>
              <w:rPr>
                <w:rFonts w:ascii="Times New Roman" w:hAnsi="Times New Roman"/>
                <w:b/>
                <w:szCs w:val="20"/>
                <w:lang w:val="et-EE"/>
              </w:rPr>
            </w:pPr>
          </w:p>
        </w:tc>
      </w:tr>
      <w:tr w:rsidR="00B84FD6" w:rsidRPr="00532C47" w14:paraId="72DA3D7B" w14:textId="77777777" w:rsidTr="007B33C7">
        <w:trPr>
          <w:cantSplit/>
        </w:trPr>
        <w:tc>
          <w:tcPr>
            <w:tcW w:w="2376" w:type="dxa"/>
            <w:tcBorders>
              <w:top w:val="nil"/>
              <w:left w:val="single" w:sz="24" w:space="0" w:color="808080"/>
              <w:bottom w:val="nil"/>
              <w:right w:val="single" w:sz="24" w:space="0" w:color="808080"/>
            </w:tcBorders>
            <w:hideMark/>
          </w:tcPr>
          <w:p w14:paraId="2C5B32D5" w14:textId="77777777" w:rsidR="00B84FD6" w:rsidRPr="00532C47" w:rsidRDefault="00B84FD6" w:rsidP="00D02EE2">
            <w:pPr>
              <w:pStyle w:val="Text"/>
              <w:keepNext/>
              <w:spacing w:before="0"/>
              <w:jc w:val="center"/>
              <w:rPr>
                <w:sz w:val="20"/>
                <w:lang w:val="et-EE" w:eastAsia="en-US"/>
              </w:rPr>
            </w:pPr>
          </w:p>
          <w:p w14:paraId="41B9DC30" w14:textId="77777777" w:rsidR="00B84FD6" w:rsidRPr="00532C47" w:rsidRDefault="00CF56C5" w:rsidP="00D02EE2">
            <w:pPr>
              <w:pStyle w:val="Text"/>
              <w:keepNext/>
              <w:spacing w:before="0"/>
              <w:jc w:val="center"/>
              <w:rPr>
                <w:sz w:val="20"/>
                <w:lang w:val="et-EE"/>
              </w:rPr>
            </w:pPr>
            <w:r w:rsidRPr="00532C47">
              <w:rPr>
                <w:noProof/>
                <w:lang w:eastAsia="en-US"/>
              </w:rPr>
              <w:drawing>
                <wp:inline distT="0" distB="0" distL="0" distR="0" wp14:anchorId="111D802C" wp14:editId="33CAD26E">
                  <wp:extent cx="1178560" cy="1656080"/>
                  <wp:effectExtent l="0" t="0" r="0" b="0"/>
                  <wp:docPr id="13" name="Picture 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7"/>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1178560" cy="1656080"/>
                          </a:xfrm>
                          <a:prstGeom prst="rect">
                            <a:avLst/>
                          </a:prstGeom>
                          <a:noFill/>
                          <a:ln>
                            <a:noFill/>
                          </a:ln>
                        </pic:spPr>
                      </pic:pic>
                    </a:graphicData>
                  </a:graphic>
                </wp:inline>
              </w:drawing>
            </w:r>
          </w:p>
        </w:tc>
        <w:tc>
          <w:tcPr>
            <w:tcW w:w="2268" w:type="dxa"/>
            <w:tcBorders>
              <w:top w:val="nil"/>
              <w:left w:val="single" w:sz="24" w:space="0" w:color="808080"/>
              <w:bottom w:val="nil"/>
              <w:right w:val="single" w:sz="24" w:space="0" w:color="808080"/>
            </w:tcBorders>
          </w:tcPr>
          <w:p w14:paraId="1240E9DE" w14:textId="77777777" w:rsidR="00B84FD6" w:rsidRPr="00532C47" w:rsidRDefault="00B84FD6" w:rsidP="00D02EE2">
            <w:pPr>
              <w:pStyle w:val="Table"/>
              <w:keepNext/>
              <w:keepLines w:val="0"/>
              <w:spacing w:before="0" w:after="0"/>
              <w:rPr>
                <w:rFonts w:ascii="Times New Roman" w:hAnsi="Times New Roman"/>
                <w:szCs w:val="20"/>
                <w:lang w:val="et-EE"/>
              </w:rPr>
            </w:pPr>
          </w:p>
        </w:tc>
        <w:tc>
          <w:tcPr>
            <w:tcW w:w="2268" w:type="dxa"/>
            <w:tcBorders>
              <w:top w:val="nil"/>
              <w:left w:val="single" w:sz="24" w:space="0" w:color="808080"/>
              <w:bottom w:val="nil"/>
              <w:right w:val="single" w:sz="24" w:space="0" w:color="808080"/>
            </w:tcBorders>
            <w:hideMark/>
          </w:tcPr>
          <w:p w14:paraId="43E7B3CB" w14:textId="41C08AE5" w:rsidR="002F2BA9" w:rsidRPr="00532C47" w:rsidRDefault="002F2BA9" w:rsidP="00D02EE2">
            <w:pPr>
              <w:pStyle w:val="Table"/>
              <w:keepNext/>
              <w:keepLines w:val="0"/>
              <w:spacing w:before="0" w:after="0"/>
              <w:rPr>
                <w:rFonts w:ascii="Times New Roman" w:hAnsi="Times New Roman"/>
                <w:szCs w:val="20"/>
                <w:lang w:val="et-EE"/>
              </w:rPr>
            </w:pPr>
            <w:r w:rsidRPr="00532C47">
              <w:rPr>
                <w:rFonts w:ascii="Times New Roman" w:hAnsi="Times New Roman"/>
                <w:szCs w:val="20"/>
                <w:lang w:val="et-EE"/>
              </w:rPr>
              <w:t>Hingake kiiresti ja nii sügavalt</w:t>
            </w:r>
            <w:r w:rsidR="00A37C62" w:rsidRPr="00532C47">
              <w:rPr>
                <w:rFonts w:ascii="Times New Roman" w:hAnsi="Times New Roman"/>
                <w:szCs w:val="20"/>
                <w:lang w:val="et-EE"/>
              </w:rPr>
              <w:t xml:space="preserve"> sisse</w:t>
            </w:r>
            <w:r w:rsidRPr="00532C47">
              <w:rPr>
                <w:rFonts w:ascii="Times New Roman" w:hAnsi="Times New Roman"/>
                <w:szCs w:val="20"/>
                <w:lang w:val="et-EE"/>
              </w:rPr>
              <w:t xml:space="preserve"> kui võimalik.</w:t>
            </w:r>
          </w:p>
          <w:p w14:paraId="2AE94997" w14:textId="77777777" w:rsidR="002F2BA9" w:rsidRPr="00532C47" w:rsidRDefault="002F2BA9" w:rsidP="00D02EE2">
            <w:pPr>
              <w:pStyle w:val="Text"/>
              <w:keepNext/>
              <w:spacing w:before="0"/>
              <w:jc w:val="left"/>
              <w:rPr>
                <w:sz w:val="20"/>
                <w:lang w:val="et-EE"/>
              </w:rPr>
            </w:pPr>
            <w:r w:rsidRPr="00532C47">
              <w:rPr>
                <w:sz w:val="20"/>
                <w:lang w:val="et-EE"/>
              </w:rPr>
              <w:t>Sissehingamise ajal kuulete surisevat heli.</w:t>
            </w:r>
          </w:p>
          <w:p w14:paraId="47CA73B1" w14:textId="52B8ED56" w:rsidR="00B84FD6" w:rsidRPr="00532C47" w:rsidRDefault="002F2BA9" w:rsidP="00D02EE2">
            <w:pPr>
              <w:pStyle w:val="Table"/>
              <w:keepNext/>
              <w:keepLines w:val="0"/>
              <w:spacing w:before="0" w:after="0"/>
              <w:rPr>
                <w:rFonts w:ascii="Times New Roman" w:hAnsi="Times New Roman"/>
                <w:szCs w:val="20"/>
                <w:lang w:val="et-EE"/>
              </w:rPr>
            </w:pPr>
            <w:r w:rsidRPr="00532C47">
              <w:rPr>
                <w:rFonts w:ascii="Times New Roman" w:hAnsi="Times New Roman"/>
                <w:szCs w:val="20"/>
                <w:lang w:val="et-EE"/>
              </w:rPr>
              <w:t>Sissehingamisel võite ravimi maitset tunda</w:t>
            </w:r>
            <w:r w:rsidR="00914C40" w:rsidRPr="00532C47">
              <w:rPr>
                <w:rFonts w:ascii="Times New Roman" w:hAnsi="Times New Roman"/>
                <w:szCs w:val="20"/>
                <w:lang w:val="et-EE"/>
              </w:rPr>
              <w:t>.</w:t>
            </w:r>
          </w:p>
        </w:tc>
        <w:tc>
          <w:tcPr>
            <w:tcW w:w="2415" w:type="dxa"/>
            <w:tcBorders>
              <w:top w:val="nil"/>
              <w:left w:val="single" w:sz="24" w:space="0" w:color="808080"/>
              <w:bottom w:val="nil"/>
              <w:right w:val="single" w:sz="24" w:space="0" w:color="808080"/>
            </w:tcBorders>
            <w:hideMark/>
          </w:tcPr>
          <w:p w14:paraId="3CC5299D" w14:textId="77777777" w:rsidR="00B84FD6" w:rsidRPr="00532C47" w:rsidRDefault="00CF56C5" w:rsidP="00D02EE2">
            <w:pPr>
              <w:pStyle w:val="Table"/>
              <w:keepNext/>
              <w:keepLines w:val="0"/>
              <w:spacing w:before="0" w:after="0"/>
              <w:rPr>
                <w:rFonts w:ascii="Times New Roman" w:hAnsi="Times New Roman"/>
                <w:szCs w:val="20"/>
                <w:lang w:val="et-EE"/>
              </w:rPr>
            </w:pPr>
            <w:r w:rsidRPr="00532C47">
              <w:rPr>
                <w:noProof/>
                <w:lang w:eastAsia="en-US"/>
              </w:rPr>
              <w:drawing>
                <wp:inline distT="0" distB="0" distL="0" distR="0" wp14:anchorId="06F79384" wp14:editId="62E2E25A">
                  <wp:extent cx="1071880" cy="1386840"/>
                  <wp:effectExtent l="0" t="0" r="0" b="0"/>
                  <wp:docPr id="14" name="Picture 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8"/>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1071880" cy="1386840"/>
                          </a:xfrm>
                          <a:prstGeom prst="rect">
                            <a:avLst/>
                          </a:prstGeom>
                          <a:noFill/>
                          <a:ln>
                            <a:noFill/>
                          </a:ln>
                        </pic:spPr>
                      </pic:pic>
                    </a:graphicData>
                  </a:graphic>
                </wp:inline>
              </w:drawing>
            </w:r>
          </w:p>
        </w:tc>
      </w:tr>
      <w:tr w:rsidR="00B84FD6" w:rsidRPr="00C40CAF" w14:paraId="2D670D23" w14:textId="77777777" w:rsidTr="007B33C7">
        <w:tc>
          <w:tcPr>
            <w:tcW w:w="2376" w:type="dxa"/>
            <w:tcBorders>
              <w:top w:val="nil"/>
              <w:left w:val="single" w:sz="24" w:space="0" w:color="808080"/>
              <w:bottom w:val="nil"/>
              <w:right w:val="single" w:sz="24" w:space="0" w:color="808080"/>
            </w:tcBorders>
            <w:hideMark/>
          </w:tcPr>
          <w:p w14:paraId="709CD7A2" w14:textId="37228345" w:rsidR="00A37C62" w:rsidRPr="00532C47" w:rsidRDefault="00A37C62" w:rsidP="00D02EE2">
            <w:pPr>
              <w:pStyle w:val="Table"/>
              <w:spacing w:before="0" w:after="0"/>
              <w:rPr>
                <w:rFonts w:ascii="Times New Roman" w:hAnsi="Times New Roman"/>
                <w:szCs w:val="20"/>
                <w:lang w:val="et-EE"/>
              </w:rPr>
            </w:pPr>
            <w:r w:rsidRPr="00532C47">
              <w:rPr>
                <w:rFonts w:ascii="Times New Roman" w:hAnsi="Times New Roman"/>
                <w:szCs w:val="20"/>
                <w:lang w:val="et-EE"/>
              </w:rPr>
              <w:t>1.c samm :</w:t>
            </w:r>
          </w:p>
          <w:p w14:paraId="217DA3C0" w14:textId="77777777" w:rsidR="002F2BA9" w:rsidRPr="00532C47" w:rsidRDefault="002F2BA9" w:rsidP="00D02EE2">
            <w:pPr>
              <w:pStyle w:val="Table"/>
              <w:spacing w:before="0" w:after="0"/>
              <w:rPr>
                <w:rFonts w:ascii="Times New Roman" w:hAnsi="Times New Roman"/>
                <w:b/>
                <w:szCs w:val="20"/>
                <w:lang w:val="et-EE"/>
              </w:rPr>
            </w:pPr>
            <w:r w:rsidRPr="00532C47">
              <w:rPr>
                <w:rFonts w:ascii="Times New Roman" w:hAnsi="Times New Roman"/>
                <w:b/>
                <w:szCs w:val="20"/>
                <w:lang w:val="et-EE"/>
              </w:rPr>
              <w:t>Eemaldage kapsel</w:t>
            </w:r>
          </w:p>
          <w:p w14:paraId="6BFFBE89" w14:textId="77777777" w:rsidR="002F2BA9" w:rsidRPr="00532C47" w:rsidRDefault="002F2BA9" w:rsidP="00D02EE2">
            <w:pPr>
              <w:pStyle w:val="Table"/>
              <w:spacing w:before="0" w:after="0"/>
              <w:rPr>
                <w:rFonts w:ascii="Times New Roman" w:hAnsi="Times New Roman"/>
                <w:szCs w:val="20"/>
                <w:lang w:val="et-EE"/>
              </w:rPr>
            </w:pPr>
            <w:r w:rsidRPr="00532C47">
              <w:rPr>
                <w:rFonts w:ascii="Times New Roman" w:hAnsi="Times New Roman"/>
                <w:szCs w:val="20"/>
                <w:lang w:val="et-EE"/>
              </w:rPr>
              <w:t>Eraldage üks blister blisterriba küljest.</w:t>
            </w:r>
          </w:p>
          <w:p w14:paraId="4D3D7A0A" w14:textId="77777777" w:rsidR="002F2BA9" w:rsidRPr="00532C47" w:rsidRDefault="002F2BA9" w:rsidP="00D02EE2">
            <w:pPr>
              <w:pStyle w:val="Text"/>
              <w:spacing w:before="0"/>
              <w:jc w:val="left"/>
              <w:rPr>
                <w:sz w:val="20"/>
                <w:lang w:val="et-EE"/>
              </w:rPr>
            </w:pPr>
            <w:r w:rsidRPr="00532C47">
              <w:rPr>
                <w:sz w:val="20"/>
                <w:lang w:val="et-EE"/>
              </w:rPr>
              <w:t>Avage blister ja võtke kapsel välja.</w:t>
            </w:r>
          </w:p>
          <w:p w14:paraId="4A7FBD9B" w14:textId="77777777" w:rsidR="002F2BA9" w:rsidRPr="00532C47" w:rsidRDefault="002F2BA9" w:rsidP="00D02EE2">
            <w:pPr>
              <w:pStyle w:val="Table"/>
              <w:spacing w:before="0" w:after="0"/>
              <w:rPr>
                <w:rFonts w:ascii="Times New Roman" w:hAnsi="Times New Roman"/>
                <w:szCs w:val="20"/>
                <w:u w:val="single"/>
                <w:lang w:val="et-EE"/>
              </w:rPr>
            </w:pPr>
            <w:r w:rsidRPr="00532C47">
              <w:rPr>
                <w:rFonts w:ascii="Times New Roman" w:hAnsi="Times New Roman"/>
                <w:szCs w:val="20"/>
                <w:u w:val="single"/>
                <w:lang w:val="et-EE"/>
              </w:rPr>
              <w:t>Ärge suruge kapslit läbi fooliumi.</w:t>
            </w:r>
          </w:p>
          <w:p w14:paraId="1A044C58" w14:textId="2199B356" w:rsidR="00B84FD6" w:rsidRPr="00532C47" w:rsidRDefault="002F2BA9" w:rsidP="00D02EE2">
            <w:pPr>
              <w:pStyle w:val="Text"/>
              <w:spacing w:before="0"/>
              <w:jc w:val="left"/>
              <w:rPr>
                <w:b/>
                <w:sz w:val="20"/>
                <w:lang w:val="et-EE"/>
              </w:rPr>
            </w:pPr>
            <w:r w:rsidRPr="00532C47">
              <w:rPr>
                <w:rFonts w:eastAsia="Calibri"/>
                <w:sz w:val="20"/>
                <w:u w:val="single"/>
                <w:lang w:val="et-EE"/>
              </w:rPr>
              <w:t>Ärge kapslit alla neelake</w:t>
            </w:r>
            <w:r w:rsidR="00914C40" w:rsidRPr="00532C47">
              <w:rPr>
                <w:rFonts w:eastAsia="Calibri"/>
                <w:sz w:val="20"/>
                <w:u w:val="single"/>
                <w:lang w:val="et-EE"/>
              </w:rPr>
              <w:t>.</w:t>
            </w:r>
          </w:p>
        </w:tc>
        <w:tc>
          <w:tcPr>
            <w:tcW w:w="2268" w:type="dxa"/>
            <w:tcBorders>
              <w:top w:val="nil"/>
              <w:left w:val="single" w:sz="24" w:space="0" w:color="808080"/>
              <w:bottom w:val="nil"/>
              <w:right w:val="single" w:sz="24" w:space="0" w:color="808080"/>
            </w:tcBorders>
          </w:tcPr>
          <w:p w14:paraId="31F1879D" w14:textId="77777777" w:rsidR="00B84FD6" w:rsidRPr="00532C47" w:rsidRDefault="00B84FD6" w:rsidP="00D02EE2">
            <w:pPr>
              <w:pStyle w:val="Table"/>
              <w:spacing w:before="0" w:after="0"/>
              <w:rPr>
                <w:b/>
                <w:szCs w:val="20"/>
                <w:lang w:val="et-EE"/>
              </w:rPr>
            </w:pPr>
          </w:p>
        </w:tc>
        <w:tc>
          <w:tcPr>
            <w:tcW w:w="2268" w:type="dxa"/>
            <w:tcBorders>
              <w:top w:val="nil"/>
              <w:left w:val="single" w:sz="24" w:space="0" w:color="808080"/>
              <w:bottom w:val="nil"/>
              <w:right w:val="single" w:sz="24" w:space="0" w:color="808080"/>
            </w:tcBorders>
            <w:hideMark/>
          </w:tcPr>
          <w:p w14:paraId="19EC5BFE" w14:textId="77777777" w:rsidR="00B84FD6" w:rsidRPr="00532C47" w:rsidRDefault="00CF56C5" w:rsidP="00D02EE2">
            <w:pPr>
              <w:pStyle w:val="Text"/>
              <w:spacing w:before="0"/>
              <w:jc w:val="left"/>
              <w:rPr>
                <w:sz w:val="20"/>
                <w:lang w:val="et-EE" w:eastAsia="en-US"/>
              </w:rPr>
            </w:pPr>
            <w:r w:rsidRPr="00532C47">
              <w:rPr>
                <w:noProof/>
                <w:sz w:val="20"/>
                <w:lang w:eastAsia="en-US"/>
              </w:rPr>
              <w:drawing>
                <wp:inline distT="0" distB="0" distL="0" distR="0" wp14:anchorId="351287C3" wp14:editId="22EF215A">
                  <wp:extent cx="1361440" cy="1107440"/>
                  <wp:effectExtent l="0" t="0" r="0" b="0"/>
                  <wp:docPr id="15"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1361440" cy="1107440"/>
                          </a:xfrm>
                          <a:prstGeom prst="rect">
                            <a:avLst/>
                          </a:prstGeom>
                          <a:noFill/>
                          <a:ln>
                            <a:noFill/>
                          </a:ln>
                        </pic:spPr>
                      </pic:pic>
                    </a:graphicData>
                  </a:graphic>
                </wp:inline>
              </w:drawing>
            </w:r>
          </w:p>
          <w:p w14:paraId="4E6B000D" w14:textId="5E1965FE" w:rsidR="00A37C62" w:rsidRPr="00532C47" w:rsidRDefault="00A37C62" w:rsidP="00D02EE2">
            <w:pPr>
              <w:pStyle w:val="Table"/>
              <w:spacing w:before="0" w:after="0"/>
              <w:rPr>
                <w:rFonts w:ascii="Times New Roman" w:hAnsi="Times New Roman"/>
                <w:szCs w:val="20"/>
                <w:lang w:val="et-EE"/>
              </w:rPr>
            </w:pPr>
            <w:r w:rsidRPr="00532C47">
              <w:rPr>
                <w:rFonts w:ascii="Times New Roman" w:hAnsi="Times New Roman"/>
                <w:szCs w:val="20"/>
                <w:lang w:val="et-EE"/>
              </w:rPr>
              <w:t>3.c samm :</w:t>
            </w:r>
          </w:p>
          <w:p w14:paraId="0EAECDE7" w14:textId="77777777" w:rsidR="002F2BA9" w:rsidRPr="00532C47" w:rsidRDefault="002F2BA9" w:rsidP="00D02EE2">
            <w:pPr>
              <w:pStyle w:val="Table"/>
              <w:spacing w:before="0" w:after="0"/>
              <w:rPr>
                <w:rFonts w:ascii="Times New Roman" w:hAnsi="Times New Roman"/>
                <w:b/>
                <w:szCs w:val="20"/>
                <w:lang w:val="et-EE"/>
              </w:rPr>
            </w:pPr>
            <w:r w:rsidRPr="00532C47">
              <w:rPr>
                <w:rFonts w:ascii="Times New Roman" w:hAnsi="Times New Roman"/>
                <w:b/>
                <w:szCs w:val="20"/>
                <w:lang w:val="et-EE"/>
              </w:rPr>
              <w:t>Hoidke hinge kinni</w:t>
            </w:r>
          </w:p>
          <w:p w14:paraId="3A7FEBFD" w14:textId="2DC42D05" w:rsidR="00B84FD6" w:rsidRPr="00532C47" w:rsidRDefault="002F2BA9" w:rsidP="00D02EE2">
            <w:pPr>
              <w:pStyle w:val="Text"/>
              <w:spacing w:before="0"/>
              <w:jc w:val="left"/>
              <w:rPr>
                <w:sz w:val="20"/>
                <w:lang w:val="et-EE"/>
              </w:rPr>
            </w:pPr>
            <w:r w:rsidRPr="00532C47">
              <w:rPr>
                <w:sz w:val="20"/>
                <w:lang w:val="et-EE"/>
              </w:rPr>
              <w:t>Hoidke hinge kinni vähemalt 5 sekundit</w:t>
            </w:r>
            <w:r w:rsidR="00914C40" w:rsidRPr="00532C47">
              <w:rPr>
                <w:sz w:val="20"/>
                <w:lang w:val="et-EE"/>
              </w:rPr>
              <w:t>.</w:t>
            </w:r>
          </w:p>
          <w:p w14:paraId="588D2658" w14:textId="77777777" w:rsidR="00B84FD6" w:rsidRPr="00532C47" w:rsidRDefault="00B84FD6" w:rsidP="00D02EE2">
            <w:pPr>
              <w:pStyle w:val="Text"/>
              <w:spacing w:before="0"/>
              <w:jc w:val="left"/>
              <w:rPr>
                <w:sz w:val="20"/>
                <w:lang w:val="et-EE"/>
              </w:rPr>
            </w:pPr>
          </w:p>
          <w:p w14:paraId="3A04EB37" w14:textId="77777777" w:rsidR="00B84FD6" w:rsidRPr="00532C47" w:rsidRDefault="00B84FD6" w:rsidP="00D02EE2">
            <w:pPr>
              <w:pStyle w:val="Text"/>
              <w:spacing w:before="0"/>
              <w:jc w:val="left"/>
              <w:rPr>
                <w:sz w:val="20"/>
                <w:lang w:val="et-EE"/>
              </w:rPr>
            </w:pPr>
          </w:p>
          <w:p w14:paraId="5EFFF075" w14:textId="50EB3E72" w:rsidR="00A37C62" w:rsidRPr="00532C47" w:rsidRDefault="00A37C62" w:rsidP="00D02EE2">
            <w:pPr>
              <w:pStyle w:val="Table"/>
              <w:spacing w:before="0" w:after="0"/>
              <w:rPr>
                <w:rFonts w:ascii="Times New Roman" w:hAnsi="Times New Roman"/>
                <w:szCs w:val="20"/>
                <w:lang w:val="et-EE"/>
              </w:rPr>
            </w:pPr>
            <w:r w:rsidRPr="00532C47">
              <w:rPr>
                <w:rFonts w:ascii="Times New Roman" w:hAnsi="Times New Roman"/>
                <w:szCs w:val="20"/>
                <w:lang w:val="et-EE"/>
              </w:rPr>
              <w:t>3.d samm :</w:t>
            </w:r>
          </w:p>
          <w:p w14:paraId="16A3F316" w14:textId="11AAD555" w:rsidR="00B84FD6" w:rsidRPr="00532C47" w:rsidRDefault="002F2BA9" w:rsidP="00D02EE2">
            <w:pPr>
              <w:pStyle w:val="Pa0"/>
              <w:rPr>
                <w:rFonts w:ascii="Times New Roman" w:eastAsia="MS Mincho" w:hAnsi="Times New Roman" w:cs="Times New Roman"/>
                <w:b/>
                <w:sz w:val="20"/>
                <w:szCs w:val="20"/>
                <w:lang w:val="et-EE"/>
              </w:rPr>
            </w:pPr>
            <w:r w:rsidRPr="00532C47">
              <w:rPr>
                <w:rFonts w:ascii="Times New Roman" w:eastAsia="MS Mincho" w:hAnsi="Times New Roman" w:cs="Times New Roman"/>
                <w:b/>
                <w:sz w:val="20"/>
                <w:szCs w:val="20"/>
                <w:lang w:val="et-EE"/>
              </w:rPr>
              <w:t>Loputage suud</w:t>
            </w:r>
          </w:p>
          <w:p w14:paraId="2AB14F29" w14:textId="0C001690" w:rsidR="00B84FD6" w:rsidRPr="00532C47" w:rsidRDefault="002F2BA9" w:rsidP="00D02EE2">
            <w:pPr>
              <w:pStyle w:val="Text"/>
              <w:spacing w:before="0"/>
              <w:jc w:val="left"/>
              <w:rPr>
                <w:b/>
                <w:sz w:val="20"/>
                <w:lang w:val="et-EE"/>
              </w:rPr>
            </w:pPr>
            <w:r w:rsidRPr="00532C47">
              <w:rPr>
                <w:sz w:val="20"/>
                <w:lang w:val="et-EE"/>
              </w:rPr>
              <w:t>Pärast iga annuse manustamist loputage suud veega ja sülitage vesi välja.</w:t>
            </w:r>
          </w:p>
        </w:tc>
        <w:tc>
          <w:tcPr>
            <w:tcW w:w="2415" w:type="dxa"/>
            <w:tcBorders>
              <w:top w:val="nil"/>
              <w:left w:val="single" w:sz="24" w:space="0" w:color="808080"/>
              <w:bottom w:val="single" w:sz="36" w:space="0" w:color="000000"/>
              <w:right w:val="single" w:sz="24" w:space="0" w:color="808080"/>
            </w:tcBorders>
          </w:tcPr>
          <w:p w14:paraId="78297DD2" w14:textId="77777777" w:rsidR="002F2BA9" w:rsidRPr="00532C47" w:rsidRDefault="002F2BA9" w:rsidP="00D02EE2">
            <w:pPr>
              <w:pStyle w:val="Table"/>
              <w:spacing w:before="0" w:after="0"/>
              <w:rPr>
                <w:rFonts w:ascii="Times New Roman" w:hAnsi="Times New Roman"/>
                <w:b/>
                <w:szCs w:val="20"/>
                <w:lang w:val="et-EE"/>
              </w:rPr>
            </w:pPr>
            <w:r w:rsidRPr="00532C47">
              <w:rPr>
                <w:rFonts w:ascii="Times New Roman" w:hAnsi="Times New Roman"/>
                <w:b/>
                <w:szCs w:val="20"/>
                <w:lang w:val="et-EE"/>
              </w:rPr>
              <w:t>Eemaldage tühi kapsel pesast</w:t>
            </w:r>
          </w:p>
          <w:p w14:paraId="6ACCCF82" w14:textId="77777777" w:rsidR="002F2BA9" w:rsidRPr="00532C47" w:rsidRDefault="002F2BA9" w:rsidP="00D02EE2">
            <w:pPr>
              <w:pStyle w:val="Table"/>
              <w:spacing w:before="0" w:after="0"/>
              <w:rPr>
                <w:rFonts w:ascii="Times New Roman" w:hAnsi="Times New Roman"/>
                <w:szCs w:val="20"/>
                <w:lang w:val="et-EE"/>
              </w:rPr>
            </w:pPr>
            <w:r w:rsidRPr="00532C47">
              <w:rPr>
                <w:rFonts w:ascii="Times New Roman" w:hAnsi="Times New Roman"/>
                <w:szCs w:val="20"/>
                <w:lang w:val="et-EE"/>
              </w:rPr>
              <w:t>Visake tühi kapsel majapidamisjäätmete hulka.</w:t>
            </w:r>
          </w:p>
          <w:p w14:paraId="1A4D9558" w14:textId="442D38FD" w:rsidR="00B84FD6" w:rsidRPr="00532C47" w:rsidRDefault="002F2BA9" w:rsidP="00D02EE2">
            <w:pPr>
              <w:pStyle w:val="Table"/>
              <w:spacing w:before="0" w:after="0"/>
              <w:rPr>
                <w:szCs w:val="20"/>
                <w:lang w:val="et-EE"/>
              </w:rPr>
            </w:pPr>
            <w:r w:rsidRPr="00532C47">
              <w:rPr>
                <w:rFonts w:ascii="Times New Roman" w:hAnsi="Times New Roman"/>
                <w:szCs w:val="20"/>
                <w:lang w:val="et-EE"/>
              </w:rPr>
              <w:t>Sulgege inhalaator ja pange kork tagasi</w:t>
            </w:r>
            <w:r w:rsidR="00914C40" w:rsidRPr="00532C47">
              <w:rPr>
                <w:rFonts w:ascii="Times New Roman" w:hAnsi="Times New Roman"/>
                <w:szCs w:val="20"/>
                <w:lang w:val="et-EE"/>
              </w:rPr>
              <w:t>.</w:t>
            </w:r>
          </w:p>
        </w:tc>
      </w:tr>
      <w:tr w:rsidR="00B84FD6" w:rsidRPr="00C40CAF" w14:paraId="7C124E37" w14:textId="77777777" w:rsidTr="007B33C7">
        <w:trPr>
          <w:cantSplit/>
          <w:trHeight w:val="617"/>
        </w:trPr>
        <w:tc>
          <w:tcPr>
            <w:tcW w:w="2376" w:type="dxa"/>
            <w:tcBorders>
              <w:top w:val="nil"/>
              <w:left w:val="single" w:sz="24" w:space="0" w:color="808080"/>
              <w:bottom w:val="nil"/>
              <w:right w:val="single" w:sz="24" w:space="0" w:color="808080"/>
            </w:tcBorders>
          </w:tcPr>
          <w:p w14:paraId="656FCC15" w14:textId="77777777" w:rsidR="00B84FD6" w:rsidRPr="00532C47" w:rsidRDefault="00CF56C5" w:rsidP="00D02EE2">
            <w:pPr>
              <w:pStyle w:val="Table"/>
              <w:keepNext/>
              <w:keepLines w:val="0"/>
              <w:spacing w:before="0" w:after="0"/>
              <w:rPr>
                <w:rFonts w:ascii="Times New Roman" w:hAnsi="Times New Roman"/>
                <w:szCs w:val="20"/>
                <w:lang w:val="et-EE"/>
              </w:rPr>
            </w:pPr>
            <w:r w:rsidRPr="00532C47">
              <w:rPr>
                <w:noProof/>
                <w:lang w:eastAsia="en-US"/>
              </w:rPr>
              <w:lastRenderedPageBreak/>
              <w:drawing>
                <wp:inline distT="0" distB="0" distL="0" distR="0" wp14:anchorId="4ADF478C" wp14:editId="72C89521">
                  <wp:extent cx="1117600" cy="797560"/>
                  <wp:effectExtent l="0" t="0" r="0" b="0"/>
                  <wp:docPr id="16" name="Picture 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9"/>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1117600" cy="797560"/>
                          </a:xfrm>
                          <a:prstGeom prst="rect">
                            <a:avLst/>
                          </a:prstGeom>
                          <a:noFill/>
                          <a:ln>
                            <a:noFill/>
                          </a:ln>
                        </pic:spPr>
                      </pic:pic>
                    </a:graphicData>
                  </a:graphic>
                </wp:inline>
              </w:drawing>
            </w:r>
          </w:p>
          <w:p w14:paraId="1238F0E4" w14:textId="519ED34A" w:rsidR="00A37C62" w:rsidRPr="00532C47" w:rsidRDefault="00A37C62" w:rsidP="00D02EE2">
            <w:pPr>
              <w:pStyle w:val="Table"/>
              <w:spacing w:before="0" w:after="0"/>
              <w:rPr>
                <w:rFonts w:ascii="Times New Roman" w:hAnsi="Times New Roman"/>
                <w:szCs w:val="20"/>
                <w:lang w:val="et-EE"/>
              </w:rPr>
            </w:pPr>
            <w:r w:rsidRPr="00532C47">
              <w:rPr>
                <w:rFonts w:ascii="Times New Roman" w:hAnsi="Times New Roman"/>
                <w:szCs w:val="20"/>
                <w:lang w:val="et-EE"/>
              </w:rPr>
              <w:t>1.d samm :</w:t>
            </w:r>
          </w:p>
          <w:p w14:paraId="7729A074" w14:textId="77777777" w:rsidR="00093EA8" w:rsidRPr="00532C47" w:rsidRDefault="00093EA8" w:rsidP="00D02EE2">
            <w:pPr>
              <w:pStyle w:val="Table"/>
              <w:spacing w:before="0" w:after="0"/>
              <w:rPr>
                <w:rFonts w:ascii="Times New Roman" w:hAnsi="Times New Roman"/>
                <w:b/>
                <w:szCs w:val="20"/>
                <w:lang w:val="et-EE"/>
              </w:rPr>
            </w:pPr>
            <w:r w:rsidRPr="00532C47">
              <w:rPr>
                <w:rFonts w:ascii="Times New Roman" w:hAnsi="Times New Roman"/>
                <w:b/>
                <w:szCs w:val="20"/>
                <w:lang w:val="et-EE"/>
              </w:rPr>
              <w:t>Paigaldage kapsel</w:t>
            </w:r>
          </w:p>
          <w:p w14:paraId="1C5A6493" w14:textId="12FD73CF" w:rsidR="00B84FD6" w:rsidRPr="00532C47" w:rsidRDefault="00093EA8" w:rsidP="00D02EE2">
            <w:pPr>
              <w:pStyle w:val="Table"/>
              <w:keepNext/>
              <w:keepLines w:val="0"/>
              <w:spacing w:before="0" w:after="0"/>
              <w:rPr>
                <w:rFonts w:ascii="Times New Roman" w:hAnsi="Times New Roman"/>
                <w:szCs w:val="20"/>
                <w:u w:val="single"/>
                <w:lang w:val="et-EE"/>
              </w:rPr>
            </w:pPr>
            <w:r w:rsidRPr="00532C47">
              <w:rPr>
                <w:rFonts w:ascii="Times New Roman" w:hAnsi="Times New Roman"/>
                <w:szCs w:val="20"/>
                <w:u w:val="single"/>
                <w:lang w:val="et-EE"/>
              </w:rPr>
              <w:t>Ärge kunagi pange kapslit otse huulikusse</w:t>
            </w:r>
            <w:r w:rsidR="00914C40" w:rsidRPr="00532C47">
              <w:rPr>
                <w:rFonts w:ascii="Times New Roman" w:hAnsi="Times New Roman"/>
                <w:szCs w:val="20"/>
                <w:u w:val="single"/>
                <w:lang w:val="et-EE"/>
              </w:rPr>
              <w:t>.</w:t>
            </w:r>
          </w:p>
          <w:p w14:paraId="52D11BB1" w14:textId="77777777" w:rsidR="00B84FD6" w:rsidRPr="00532C47" w:rsidRDefault="00B84FD6" w:rsidP="00D02EE2">
            <w:pPr>
              <w:pStyle w:val="Table"/>
              <w:keepNext/>
              <w:keepLines w:val="0"/>
              <w:spacing w:before="0" w:after="0"/>
              <w:rPr>
                <w:rFonts w:ascii="Times New Roman" w:hAnsi="Times New Roman"/>
                <w:szCs w:val="20"/>
                <w:lang w:val="et-EE"/>
              </w:rPr>
            </w:pPr>
          </w:p>
        </w:tc>
        <w:tc>
          <w:tcPr>
            <w:tcW w:w="2268" w:type="dxa"/>
            <w:vMerge w:val="restart"/>
            <w:tcBorders>
              <w:top w:val="nil"/>
              <w:left w:val="single" w:sz="24" w:space="0" w:color="808080"/>
              <w:bottom w:val="single" w:sz="36" w:space="0" w:color="808080"/>
              <w:right w:val="single" w:sz="24" w:space="0" w:color="808080"/>
            </w:tcBorders>
          </w:tcPr>
          <w:p w14:paraId="3B20294C" w14:textId="77777777" w:rsidR="00B84FD6" w:rsidRPr="00532C47" w:rsidRDefault="00B84FD6" w:rsidP="00D02EE2">
            <w:pPr>
              <w:pStyle w:val="Text"/>
              <w:keepNext/>
              <w:spacing w:before="0"/>
              <w:jc w:val="left"/>
              <w:rPr>
                <w:b/>
                <w:sz w:val="20"/>
                <w:lang w:val="et-EE"/>
              </w:rPr>
            </w:pPr>
          </w:p>
        </w:tc>
        <w:tc>
          <w:tcPr>
            <w:tcW w:w="2268" w:type="dxa"/>
            <w:vMerge w:val="restart"/>
            <w:tcBorders>
              <w:top w:val="nil"/>
              <w:left w:val="single" w:sz="24" w:space="0" w:color="808080"/>
              <w:bottom w:val="single" w:sz="36" w:space="0" w:color="808080"/>
              <w:right w:val="single" w:sz="48" w:space="0" w:color="009999"/>
            </w:tcBorders>
          </w:tcPr>
          <w:p w14:paraId="5BDD13D6" w14:textId="77777777" w:rsidR="00B84FD6" w:rsidRPr="00532C47" w:rsidRDefault="00B84FD6" w:rsidP="00D02EE2">
            <w:pPr>
              <w:pStyle w:val="Text"/>
              <w:keepNext/>
              <w:spacing w:before="0"/>
              <w:jc w:val="left"/>
              <w:rPr>
                <w:b/>
                <w:sz w:val="20"/>
                <w:lang w:val="et-EE"/>
              </w:rPr>
            </w:pPr>
          </w:p>
        </w:tc>
        <w:tc>
          <w:tcPr>
            <w:tcW w:w="2415" w:type="dxa"/>
            <w:vMerge w:val="restart"/>
            <w:tcBorders>
              <w:top w:val="single" w:sz="48" w:space="0" w:color="009999"/>
              <w:left w:val="single" w:sz="48" w:space="0" w:color="009999"/>
              <w:bottom w:val="single" w:sz="36" w:space="0" w:color="000000"/>
              <w:right w:val="single" w:sz="48" w:space="0" w:color="009999"/>
            </w:tcBorders>
            <w:hideMark/>
          </w:tcPr>
          <w:p w14:paraId="4B4EE0AB" w14:textId="2851B815" w:rsidR="00B84FD6" w:rsidRPr="00532C47" w:rsidRDefault="00093EA8" w:rsidP="00D02EE2">
            <w:pPr>
              <w:pStyle w:val="Table"/>
              <w:tabs>
                <w:tab w:val="left" w:pos="170"/>
              </w:tabs>
              <w:spacing w:before="0" w:after="0"/>
              <w:rPr>
                <w:rFonts w:ascii="Times New Roman" w:hAnsi="Times New Roman"/>
                <w:b/>
                <w:szCs w:val="20"/>
                <w:lang w:val="et-EE"/>
              </w:rPr>
            </w:pPr>
            <w:r w:rsidRPr="00532C47">
              <w:rPr>
                <w:rFonts w:ascii="Times New Roman" w:hAnsi="Times New Roman"/>
                <w:b/>
                <w:szCs w:val="20"/>
                <w:lang w:val="et-EE"/>
              </w:rPr>
              <w:t>Oluline teave</w:t>
            </w:r>
          </w:p>
          <w:p w14:paraId="2C0DD77D" w14:textId="57A4F9CA" w:rsidR="00B84FD6" w:rsidRPr="00532C47" w:rsidRDefault="00914C40" w:rsidP="00D02EE2">
            <w:pPr>
              <w:pStyle w:val="Table"/>
              <w:numPr>
                <w:ilvl w:val="0"/>
                <w:numId w:val="28"/>
              </w:numPr>
              <w:tabs>
                <w:tab w:val="left" w:pos="170"/>
              </w:tabs>
              <w:spacing w:before="0" w:after="0"/>
              <w:ind w:left="170" w:hanging="170"/>
              <w:rPr>
                <w:rFonts w:ascii="Times New Roman" w:eastAsia="MS Gothic" w:hAnsi="Times New Roman"/>
                <w:szCs w:val="20"/>
                <w:lang w:val="et-EE"/>
              </w:rPr>
            </w:pPr>
            <w:r w:rsidRPr="00532C47">
              <w:rPr>
                <w:rFonts w:ascii="Times New Roman" w:hAnsi="Times New Roman"/>
                <w:szCs w:val="20"/>
                <w:lang w:val="et-EE"/>
              </w:rPr>
              <w:t>Enerzair</w:t>
            </w:r>
            <w:r w:rsidRPr="00532C47">
              <w:rPr>
                <w:rFonts w:ascii="Times New Roman" w:hAnsi="Times New Roman" w:cs="Times New Roman"/>
                <w:szCs w:val="20"/>
                <w:lang w:val="et-EE"/>
              </w:rPr>
              <w:t xml:space="preserve"> </w:t>
            </w:r>
            <w:r w:rsidR="00093EA8" w:rsidRPr="00532C47">
              <w:rPr>
                <w:rFonts w:ascii="Times New Roman" w:hAnsi="Times New Roman"/>
                <w:szCs w:val="20"/>
                <w:lang w:val="et-EE"/>
              </w:rPr>
              <w:t>Breezhaleri kapsleid peab alati hoidma blisterpakendis ja eemaldama alles vahetult enne kasutamist</w:t>
            </w:r>
            <w:r w:rsidRPr="00532C47">
              <w:rPr>
                <w:rFonts w:ascii="Times New Roman" w:hAnsi="Times New Roman"/>
                <w:szCs w:val="20"/>
                <w:lang w:val="et-EE"/>
              </w:rPr>
              <w:t>.</w:t>
            </w:r>
          </w:p>
          <w:p w14:paraId="2A10A84F" w14:textId="7901296F" w:rsidR="00B84FD6" w:rsidRPr="00532C47" w:rsidRDefault="00093EA8" w:rsidP="00D02EE2">
            <w:pPr>
              <w:pStyle w:val="Table"/>
              <w:numPr>
                <w:ilvl w:val="0"/>
                <w:numId w:val="28"/>
              </w:numPr>
              <w:tabs>
                <w:tab w:val="left" w:pos="170"/>
              </w:tabs>
              <w:spacing w:before="0" w:after="0"/>
              <w:ind w:left="170" w:hanging="170"/>
              <w:rPr>
                <w:rFonts w:ascii="Times New Roman" w:hAnsi="Times New Roman"/>
                <w:szCs w:val="20"/>
                <w:lang w:val="et-EE"/>
              </w:rPr>
            </w:pPr>
            <w:r w:rsidRPr="00532C47">
              <w:rPr>
                <w:rFonts w:ascii="Times New Roman" w:hAnsi="Times New Roman"/>
                <w:szCs w:val="20"/>
                <w:lang w:val="et-EE"/>
              </w:rPr>
              <w:t>Blistrist eemaldamiseks ärge suruge kapslit läbi fooliumi</w:t>
            </w:r>
            <w:r w:rsidR="00914C40" w:rsidRPr="00532C47">
              <w:rPr>
                <w:rFonts w:ascii="Times New Roman" w:hAnsi="Times New Roman"/>
                <w:szCs w:val="20"/>
                <w:lang w:val="et-EE"/>
              </w:rPr>
              <w:t>.</w:t>
            </w:r>
          </w:p>
          <w:p w14:paraId="5C15A6A1" w14:textId="7E791969" w:rsidR="00B84FD6" w:rsidRPr="00532C47" w:rsidRDefault="00093EA8" w:rsidP="00D02EE2">
            <w:pPr>
              <w:pStyle w:val="Table"/>
              <w:numPr>
                <w:ilvl w:val="0"/>
                <w:numId w:val="28"/>
              </w:numPr>
              <w:tabs>
                <w:tab w:val="left" w:pos="170"/>
              </w:tabs>
              <w:spacing w:before="0" w:after="0"/>
              <w:ind w:left="170" w:hanging="170"/>
              <w:rPr>
                <w:rFonts w:ascii="Times New Roman" w:hAnsi="Times New Roman"/>
                <w:szCs w:val="20"/>
                <w:lang w:val="et-EE"/>
              </w:rPr>
            </w:pPr>
            <w:r w:rsidRPr="00532C47">
              <w:rPr>
                <w:rFonts w:ascii="Times New Roman" w:hAnsi="Times New Roman"/>
                <w:szCs w:val="20"/>
                <w:lang w:val="et-EE"/>
              </w:rPr>
              <w:t>Ärge kapslit alla neelake</w:t>
            </w:r>
            <w:r w:rsidR="00914C40" w:rsidRPr="00532C47">
              <w:rPr>
                <w:rFonts w:ascii="Times New Roman" w:hAnsi="Times New Roman"/>
                <w:szCs w:val="20"/>
                <w:lang w:val="et-EE"/>
              </w:rPr>
              <w:t>.</w:t>
            </w:r>
          </w:p>
          <w:p w14:paraId="45A656B7" w14:textId="38D43F74" w:rsidR="00B84FD6" w:rsidRPr="00532C47" w:rsidRDefault="00093EA8" w:rsidP="00D02EE2">
            <w:pPr>
              <w:pStyle w:val="Table"/>
              <w:numPr>
                <w:ilvl w:val="0"/>
                <w:numId w:val="28"/>
              </w:numPr>
              <w:tabs>
                <w:tab w:val="left" w:pos="170"/>
              </w:tabs>
              <w:spacing w:before="0" w:after="0"/>
              <w:ind w:left="170" w:hanging="170"/>
              <w:rPr>
                <w:rFonts w:ascii="Times New Roman" w:hAnsi="Times New Roman"/>
                <w:szCs w:val="20"/>
                <w:lang w:val="et-EE"/>
              </w:rPr>
            </w:pPr>
            <w:r w:rsidRPr="00532C47">
              <w:rPr>
                <w:rFonts w:ascii="Times New Roman" w:hAnsi="Times New Roman"/>
                <w:szCs w:val="20"/>
                <w:lang w:val="et-EE"/>
              </w:rPr>
              <w:t>Ärge kasutage Enerzair</w:t>
            </w:r>
            <w:r w:rsidRPr="00532C47">
              <w:rPr>
                <w:rFonts w:ascii="Times New Roman" w:hAnsi="Times New Roman" w:cs="Times New Roman"/>
                <w:szCs w:val="20"/>
                <w:lang w:val="et-EE"/>
              </w:rPr>
              <w:t xml:space="preserve"> </w:t>
            </w:r>
            <w:r w:rsidRPr="00532C47">
              <w:rPr>
                <w:rFonts w:ascii="Times New Roman" w:hAnsi="Times New Roman"/>
                <w:szCs w:val="20"/>
                <w:lang w:val="et-EE"/>
              </w:rPr>
              <w:t>Breezhaleri kapsleid üheski teises inhalaatoris</w:t>
            </w:r>
            <w:r w:rsidR="00914C40" w:rsidRPr="00532C47">
              <w:rPr>
                <w:rFonts w:ascii="Times New Roman" w:hAnsi="Times New Roman"/>
                <w:szCs w:val="20"/>
                <w:lang w:val="et-EE"/>
              </w:rPr>
              <w:t>.</w:t>
            </w:r>
          </w:p>
          <w:p w14:paraId="1959775C" w14:textId="1D46BE19" w:rsidR="00B84FD6" w:rsidRPr="00532C47" w:rsidRDefault="00093EA8" w:rsidP="00D02EE2">
            <w:pPr>
              <w:pStyle w:val="Table"/>
              <w:numPr>
                <w:ilvl w:val="0"/>
                <w:numId w:val="28"/>
              </w:numPr>
              <w:tabs>
                <w:tab w:val="left" w:pos="170"/>
              </w:tabs>
              <w:spacing w:before="0" w:after="0"/>
              <w:ind w:left="170" w:hanging="170"/>
              <w:rPr>
                <w:rFonts w:ascii="Times New Roman" w:hAnsi="Times New Roman"/>
                <w:szCs w:val="20"/>
                <w:lang w:val="et-EE"/>
              </w:rPr>
            </w:pPr>
            <w:r w:rsidRPr="00532C47">
              <w:rPr>
                <w:rFonts w:ascii="Times New Roman" w:hAnsi="Times New Roman"/>
                <w:szCs w:val="20"/>
                <w:lang w:val="et-EE"/>
              </w:rPr>
              <w:t>Ärge kasutage Enerzair</w:t>
            </w:r>
            <w:r w:rsidRPr="00532C47">
              <w:rPr>
                <w:rFonts w:ascii="Times New Roman" w:hAnsi="Times New Roman" w:cs="Times New Roman"/>
                <w:szCs w:val="20"/>
                <w:lang w:val="et-EE"/>
              </w:rPr>
              <w:t xml:space="preserve"> </w:t>
            </w:r>
            <w:r w:rsidRPr="00532C47">
              <w:rPr>
                <w:rFonts w:ascii="Times New Roman" w:hAnsi="Times New Roman"/>
                <w:szCs w:val="20"/>
                <w:lang w:val="et-EE"/>
              </w:rPr>
              <w:t>Breezhaleri inhalaatorit ühegi teise ravimi manustamiseks</w:t>
            </w:r>
            <w:r w:rsidR="00914C40" w:rsidRPr="00532C47">
              <w:rPr>
                <w:rFonts w:ascii="Times New Roman" w:hAnsi="Times New Roman"/>
                <w:szCs w:val="20"/>
                <w:lang w:val="et-EE"/>
              </w:rPr>
              <w:t>.</w:t>
            </w:r>
          </w:p>
          <w:p w14:paraId="1844C5D6" w14:textId="426B62B0" w:rsidR="00B84FD6" w:rsidRPr="00532C47" w:rsidRDefault="00093EA8" w:rsidP="00D02EE2">
            <w:pPr>
              <w:pStyle w:val="Table"/>
              <w:numPr>
                <w:ilvl w:val="0"/>
                <w:numId w:val="28"/>
              </w:numPr>
              <w:tabs>
                <w:tab w:val="left" w:pos="170"/>
              </w:tabs>
              <w:spacing w:before="0" w:after="0"/>
              <w:ind w:left="170" w:hanging="170"/>
              <w:rPr>
                <w:rFonts w:ascii="Times New Roman" w:hAnsi="Times New Roman"/>
                <w:szCs w:val="20"/>
                <w:lang w:val="et-EE"/>
              </w:rPr>
            </w:pPr>
            <w:r w:rsidRPr="00532C47">
              <w:rPr>
                <w:rFonts w:ascii="Times New Roman" w:hAnsi="Times New Roman"/>
                <w:szCs w:val="20"/>
                <w:lang w:val="et-EE"/>
              </w:rPr>
              <w:t>Ärge kunagi asetage kapslit suhu ega inhalaatori huulikusse</w:t>
            </w:r>
            <w:r w:rsidR="00914C40" w:rsidRPr="00532C47">
              <w:rPr>
                <w:rFonts w:ascii="Times New Roman" w:hAnsi="Times New Roman"/>
                <w:szCs w:val="20"/>
                <w:lang w:val="et-EE"/>
              </w:rPr>
              <w:t>.</w:t>
            </w:r>
          </w:p>
          <w:p w14:paraId="21666C2D" w14:textId="62A0F38B" w:rsidR="00B84FD6" w:rsidRPr="00532C47" w:rsidRDefault="00093EA8" w:rsidP="00D02EE2">
            <w:pPr>
              <w:pStyle w:val="Table"/>
              <w:numPr>
                <w:ilvl w:val="0"/>
                <w:numId w:val="28"/>
              </w:numPr>
              <w:tabs>
                <w:tab w:val="left" w:pos="170"/>
              </w:tabs>
              <w:spacing w:before="0" w:after="0"/>
              <w:ind w:left="170" w:hanging="170"/>
              <w:rPr>
                <w:rFonts w:ascii="Times New Roman" w:hAnsi="Times New Roman"/>
                <w:szCs w:val="20"/>
                <w:lang w:val="et-EE"/>
              </w:rPr>
            </w:pPr>
            <w:r w:rsidRPr="00532C47">
              <w:rPr>
                <w:rFonts w:ascii="Times New Roman" w:hAnsi="Times New Roman"/>
                <w:szCs w:val="20"/>
                <w:lang w:val="et-EE"/>
              </w:rPr>
              <w:t>Ärge vajutage külgmisi nuppe rohkem kui üks kord</w:t>
            </w:r>
            <w:r w:rsidR="00914C40" w:rsidRPr="00532C47">
              <w:rPr>
                <w:rFonts w:ascii="Times New Roman" w:hAnsi="Times New Roman"/>
                <w:szCs w:val="20"/>
                <w:lang w:val="et-EE"/>
              </w:rPr>
              <w:t>.</w:t>
            </w:r>
          </w:p>
          <w:p w14:paraId="7150AE1F" w14:textId="44152FF7" w:rsidR="00B84FD6" w:rsidRPr="00532C47" w:rsidRDefault="00093EA8" w:rsidP="00D02EE2">
            <w:pPr>
              <w:pStyle w:val="Table"/>
              <w:numPr>
                <w:ilvl w:val="0"/>
                <w:numId w:val="28"/>
              </w:numPr>
              <w:tabs>
                <w:tab w:val="left" w:pos="170"/>
              </w:tabs>
              <w:spacing w:before="0" w:after="0"/>
              <w:ind w:left="170" w:hanging="170"/>
              <w:rPr>
                <w:rFonts w:ascii="Times New Roman" w:hAnsi="Times New Roman"/>
                <w:szCs w:val="20"/>
                <w:lang w:val="et-EE"/>
              </w:rPr>
            </w:pPr>
            <w:r w:rsidRPr="00532C47">
              <w:rPr>
                <w:rFonts w:ascii="Times New Roman" w:hAnsi="Times New Roman"/>
                <w:szCs w:val="20"/>
                <w:lang w:val="et-EE"/>
              </w:rPr>
              <w:t>Ärge puhuge huuliku</w:t>
            </w:r>
            <w:r w:rsidR="00A37C62" w:rsidRPr="00532C47">
              <w:rPr>
                <w:rFonts w:ascii="Times New Roman" w:hAnsi="Times New Roman"/>
                <w:szCs w:val="20"/>
                <w:lang w:val="et-EE"/>
              </w:rPr>
              <w:t>sse</w:t>
            </w:r>
            <w:r w:rsidR="00914C40" w:rsidRPr="00532C47">
              <w:rPr>
                <w:rFonts w:ascii="Times New Roman" w:hAnsi="Times New Roman"/>
                <w:szCs w:val="20"/>
                <w:lang w:val="et-EE"/>
              </w:rPr>
              <w:t>.</w:t>
            </w:r>
          </w:p>
          <w:p w14:paraId="3F34C8CF" w14:textId="2030EDC3" w:rsidR="00B84FD6" w:rsidRPr="00532C47" w:rsidRDefault="00093EA8" w:rsidP="00D02EE2">
            <w:pPr>
              <w:pStyle w:val="Table"/>
              <w:numPr>
                <w:ilvl w:val="0"/>
                <w:numId w:val="28"/>
              </w:numPr>
              <w:tabs>
                <w:tab w:val="left" w:pos="170"/>
              </w:tabs>
              <w:spacing w:before="0" w:after="0"/>
              <w:ind w:left="170" w:hanging="170"/>
              <w:rPr>
                <w:rFonts w:ascii="Times New Roman" w:hAnsi="Times New Roman"/>
                <w:szCs w:val="20"/>
                <w:lang w:val="et-EE"/>
              </w:rPr>
            </w:pPr>
            <w:r w:rsidRPr="00532C47">
              <w:rPr>
                <w:rFonts w:ascii="Times New Roman" w:hAnsi="Times New Roman"/>
                <w:szCs w:val="20"/>
                <w:lang w:val="et-EE"/>
              </w:rPr>
              <w:t>Ärge vajutage külgmisi nuppe samal ajal kui hingate huulikust sisse</w:t>
            </w:r>
            <w:r w:rsidR="00914C40" w:rsidRPr="00532C47">
              <w:rPr>
                <w:rFonts w:ascii="Times New Roman" w:hAnsi="Times New Roman"/>
                <w:szCs w:val="20"/>
                <w:lang w:val="et-EE"/>
              </w:rPr>
              <w:t>.</w:t>
            </w:r>
          </w:p>
          <w:p w14:paraId="67087641" w14:textId="2457DCF9" w:rsidR="00B84FD6" w:rsidRPr="00532C47" w:rsidRDefault="00093EA8" w:rsidP="00D02EE2">
            <w:pPr>
              <w:pStyle w:val="Table"/>
              <w:numPr>
                <w:ilvl w:val="0"/>
                <w:numId w:val="28"/>
              </w:numPr>
              <w:tabs>
                <w:tab w:val="left" w:pos="170"/>
              </w:tabs>
              <w:spacing w:before="0" w:after="0"/>
              <w:ind w:left="170" w:hanging="170"/>
              <w:rPr>
                <w:rFonts w:ascii="Times New Roman" w:hAnsi="Times New Roman"/>
                <w:szCs w:val="20"/>
                <w:lang w:val="et-EE"/>
              </w:rPr>
            </w:pPr>
            <w:r w:rsidRPr="00532C47">
              <w:rPr>
                <w:rFonts w:ascii="Times New Roman" w:hAnsi="Times New Roman"/>
                <w:szCs w:val="20"/>
                <w:lang w:val="et-EE"/>
              </w:rPr>
              <w:t>Ärge katsuge kapsleid märgade kätega</w:t>
            </w:r>
            <w:r w:rsidR="00914C40" w:rsidRPr="00532C47">
              <w:rPr>
                <w:rFonts w:ascii="Times New Roman" w:hAnsi="Times New Roman"/>
                <w:szCs w:val="20"/>
                <w:lang w:val="et-EE"/>
              </w:rPr>
              <w:t>.</w:t>
            </w:r>
          </w:p>
          <w:p w14:paraId="4AAD7946" w14:textId="42519EDD" w:rsidR="00B84FD6" w:rsidRPr="00532C47" w:rsidRDefault="00093EA8" w:rsidP="00D02EE2">
            <w:pPr>
              <w:pStyle w:val="Table"/>
              <w:numPr>
                <w:ilvl w:val="0"/>
                <w:numId w:val="28"/>
              </w:numPr>
              <w:tabs>
                <w:tab w:val="left" w:pos="170"/>
              </w:tabs>
              <w:spacing w:before="0" w:after="0"/>
              <w:ind w:left="170" w:hanging="170"/>
              <w:rPr>
                <w:rFonts w:ascii="Times New Roman" w:hAnsi="Times New Roman"/>
                <w:szCs w:val="20"/>
                <w:lang w:val="et-EE"/>
              </w:rPr>
            </w:pPr>
            <w:r w:rsidRPr="00532C47">
              <w:rPr>
                <w:rFonts w:ascii="Times New Roman" w:hAnsi="Times New Roman"/>
                <w:szCs w:val="20"/>
                <w:lang w:val="et-EE"/>
              </w:rPr>
              <w:t>Ärge kunagi peske inhalaatorit veega</w:t>
            </w:r>
            <w:r w:rsidR="00914C40" w:rsidRPr="00532C47">
              <w:rPr>
                <w:rFonts w:ascii="Times New Roman" w:hAnsi="Times New Roman"/>
                <w:szCs w:val="20"/>
                <w:lang w:val="et-EE"/>
              </w:rPr>
              <w:t>.</w:t>
            </w:r>
          </w:p>
        </w:tc>
      </w:tr>
      <w:tr w:rsidR="00B84FD6" w:rsidRPr="00532C47" w14:paraId="6A57B3F5" w14:textId="77777777" w:rsidTr="007B33C7">
        <w:trPr>
          <w:cantSplit/>
          <w:trHeight w:val="2271"/>
        </w:trPr>
        <w:tc>
          <w:tcPr>
            <w:tcW w:w="2376" w:type="dxa"/>
            <w:tcBorders>
              <w:top w:val="nil"/>
              <w:left w:val="single" w:sz="24" w:space="0" w:color="808080"/>
              <w:bottom w:val="single" w:sz="36" w:space="0" w:color="808080"/>
              <w:right w:val="single" w:sz="24" w:space="0" w:color="808080"/>
            </w:tcBorders>
            <w:hideMark/>
          </w:tcPr>
          <w:p w14:paraId="654F8160" w14:textId="77777777" w:rsidR="00B84FD6" w:rsidRPr="00532C47" w:rsidRDefault="00CF56C5" w:rsidP="00D02EE2">
            <w:pPr>
              <w:pStyle w:val="Table"/>
              <w:spacing w:before="0" w:after="0"/>
              <w:jc w:val="center"/>
              <w:rPr>
                <w:rFonts w:ascii="Times New Roman" w:hAnsi="Times New Roman"/>
                <w:szCs w:val="20"/>
                <w:lang w:val="et-EE"/>
              </w:rPr>
            </w:pPr>
            <w:r w:rsidRPr="00532C47">
              <w:rPr>
                <w:noProof/>
                <w:lang w:eastAsia="en-US"/>
              </w:rPr>
              <w:drawing>
                <wp:inline distT="0" distB="0" distL="0" distR="0" wp14:anchorId="140E19F0" wp14:editId="7C05C4E8">
                  <wp:extent cx="949960" cy="924560"/>
                  <wp:effectExtent l="0" t="0" r="0" b="0"/>
                  <wp:docPr id="17" name="Picture 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0"/>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949960" cy="924560"/>
                          </a:xfrm>
                          <a:prstGeom prst="rect">
                            <a:avLst/>
                          </a:prstGeom>
                          <a:noFill/>
                          <a:ln>
                            <a:noFill/>
                          </a:ln>
                        </pic:spPr>
                      </pic:pic>
                    </a:graphicData>
                  </a:graphic>
                </wp:inline>
              </w:drawing>
            </w:r>
          </w:p>
          <w:p w14:paraId="7B1F99B0" w14:textId="0E7F4A67" w:rsidR="00A37C62" w:rsidRPr="00532C47" w:rsidRDefault="00A37C62" w:rsidP="00D02EE2">
            <w:pPr>
              <w:pStyle w:val="Table"/>
              <w:spacing w:before="0" w:after="0"/>
              <w:rPr>
                <w:rFonts w:ascii="Times New Roman" w:hAnsi="Times New Roman"/>
                <w:szCs w:val="20"/>
                <w:lang w:val="et-EE"/>
              </w:rPr>
            </w:pPr>
            <w:r w:rsidRPr="00532C47">
              <w:rPr>
                <w:rFonts w:ascii="Times New Roman" w:hAnsi="Times New Roman"/>
                <w:szCs w:val="20"/>
                <w:lang w:val="et-EE"/>
              </w:rPr>
              <w:t>1.e samm :</w:t>
            </w:r>
          </w:p>
          <w:p w14:paraId="7CBDC637" w14:textId="12B585EA" w:rsidR="00B84FD6" w:rsidRPr="00532C47" w:rsidRDefault="00093EA8" w:rsidP="00D02EE2">
            <w:pPr>
              <w:pStyle w:val="Table"/>
              <w:spacing w:before="0" w:after="0"/>
              <w:rPr>
                <w:b/>
                <w:szCs w:val="20"/>
                <w:lang w:val="et-EE"/>
              </w:rPr>
            </w:pPr>
            <w:r w:rsidRPr="00532C47">
              <w:rPr>
                <w:rFonts w:ascii="Times New Roman" w:hAnsi="Times New Roman"/>
                <w:b/>
                <w:szCs w:val="20"/>
                <w:lang w:val="et-EE"/>
              </w:rPr>
              <w:t>Sulgege inhalaator</w:t>
            </w:r>
          </w:p>
        </w:tc>
        <w:tc>
          <w:tcPr>
            <w:tcW w:w="2268" w:type="dxa"/>
            <w:vMerge/>
            <w:tcBorders>
              <w:top w:val="nil"/>
              <w:left w:val="single" w:sz="24" w:space="0" w:color="808080"/>
              <w:bottom w:val="single" w:sz="36" w:space="0" w:color="808080"/>
              <w:right w:val="single" w:sz="24" w:space="0" w:color="808080"/>
            </w:tcBorders>
            <w:vAlign w:val="center"/>
            <w:hideMark/>
          </w:tcPr>
          <w:p w14:paraId="176A35A0" w14:textId="77777777" w:rsidR="00B84FD6" w:rsidRPr="00532C47" w:rsidRDefault="00B84FD6" w:rsidP="00D02EE2">
            <w:pPr>
              <w:tabs>
                <w:tab w:val="clear" w:pos="567"/>
              </w:tabs>
              <w:spacing w:line="240" w:lineRule="auto"/>
              <w:rPr>
                <w:rFonts w:eastAsia="MS Mincho"/>
                <w:b/>
                <w:sz w:val="20"/>
                <w:lang w:val="et-EE" w:eastAsia="ja-JP"/>
              </w:rPr>
            </w:pPr>
          </w:p>
        </w:tc>
        <w:tc>
          <w:tcPr>
            <w:tcW w:w="2268" w:type="dxa"/>
            <w:vMerge/>
            <w:tcBorders>
              <w:top w:val="nil"/>
              <w:left w:val="single" w:sz="24" w:space="0" w:color="808080"/>
              <w:bottom w:val="single" w:sz="36" w:space="0" w:color="808080"/>
              <w:right w:val="single" w:sz="48" w:space="0" w:color="009999"/>
            </w:tcBorders>
            <w:vAlign w:val="center"/>
            <w:hideMark/>
          </w:tcPr>
          <w:p w14:paraId="60980886" w14:textId="77777777" w:rsidR="00B84FD6" w:rsidRPr="00532C47" w:rsidRDefault="00B84FD6" w:rsidP="00D02EE2">
            <w:pPr>
              <w:tabs>
                <w:tab w:val="clear" w:pos="567"/>
              </w:tabs>
              <w:spacing w:line="240" w:lineRule="auto"/>
              <w:rPr>
                <w:rFonts w:eastAsia="MS Mincho"/>
                <w:b/>
                <w:sz w:val="20"/>
                <w:lang w:val="et-EE" w:eastAsia="ja-JP"/>
              </w:rPr>
            </w:pPr>
          </w:p>
        </w:tc>
        <w:tc>
          <w:tcPr>
            <w:tcW w:w="2415" w:type="dxa"/>
            <w:vMerge/>
            <w:tcBorders>
              <w:top w:val="single" w:sz="36" w:space="0" w:color="000000"/>
              <w:left w:val="single" w:sz="48" w:space="0" w:color="009999"/>
              <w:bottom w:val="single" w:sz="48" w:space="0" w:color="009999"/>
              <w:right w:val="single" w:sz="48" w:space="0" w:color="009999"/>
            </w:tcBorders>
            <w:vAlign w:val="center"/>
            <w:hideMark/>
          </w:tcPr>
          <w:p w14:paraId="438BEEDF" w14:textId="77777777" w:rsidR="00B84FD6" w:rsidRPr="00532C47" w:rsidRDefault="00B84FD6" w:rsidP="00D02EE2">
            <w:pPr>
              <w:tabs>
                <w:tab w:val="clear" w:pos="567"/>
              </w:tabs>
              <w:spacing w:line="240" w:lineRule="auto"/>
              <w:rPr>
                <w:rFonts w:eastAsia="MS Mincho"/>
                <w:sz w:val="20"/>
                <w:lang w:val="et-EE"/>
              </w:rPr>
            </w:pPr>
          </w:p>
        </w:tc>
      </w:tr>
    </w:tbl>
    <w:p w14:paraId="419F9AC4" w14:textId="229E0A99" w:rsidR="00B84FD6" w:rsidRPr="00532C47" w:rsidRDefault="00B84FD6" w:rsidP="00D02EE2">
      <w:pPr>
        <w:rPr>
          <w:lang w:val="et-EE"/>
        </w:rPr>
      </w:pPr>
    </w:p>
    <w:tbl>
      <w:tblPr>
        <w:tblW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503"/>
        <w:gridCol w:w="2409"/>
        <w:gridCol w:w="2410"/>
      </w:tblGrid>
      <w:tr w:rsidR="00B84FD6" w:rsidRPr="00532C47" w14:paraId="3EC1ADB7" w14:textId="77777777">
        <w:trPr>
          <w:cantSplit/>
          <w:trHeight w:val="3132"/>
        </w:trPr>
        <w:tc>
          <w:tcPr>
            <w:tcW w:w="4503" w:type="dxa"/>
            <w:vMerge w:val="restart"/>
            <w:tcBorders>
              <w:top w:val="single" w:sz="24" w:space="0" w:color="808080"/>
              <w:left w:val="single" w:sz="24" w:space="0" w:color="808080"/>
              <w:bottom w:val="single" w:sz="24" w:space="0" w:color="808080"/>
              <w:right w:val="single" w:sz="24" w:space="0" w:color="808080"/>
            </w:tcBorders>
          </w:tcPr>
          <w:p w14:paraId="23012619" w14:textId="2B2C0B8C" w:rsidR="00B84FD6" w:rsidRPr="00532C47" w:rsidRDefault="00B044BB" w:rsidP="00D02EE2">
            <w:pPr>
              <w:pStyle w:val="SynopsisList"/>
              <w:keepNext/>
              <w:keepLines/>
              <w:tabs>
                <w:tab w:val="left" w:pos="357"/>
              </w:tabs>
              <w:spacing w:before="0"/>
              <w:ind w:left="0" w:firstLine="0"/>
              <w:rPr>
                <w:rFonts w:ascii="Times New Roman" w:eastAsia="MS Mincho" w:hAnsi="Times New Roman"/>
                <w:lang w:val="et-EE" w:eastAsia="en-US"/>
              </w:rPr>
            </w:pPr>
            <w:r w:rsidRPr="00532C47">
              <w:rPr>
                <w:rFonts w:ascii="Times New Roman" w:eastAsia="MS Mincho" w:hAnsi="Times New Roman"/>
                <w:lang w:val="et-EE" w:eastAsia="en-US"/>
              </w:rPr>
              <w:lastRenderedPageBreak/>
              <w:t>Teie</w:t>
            </w:r>
            <w:r w:rsidR="00914C40" w:rsidRPr="00532C47">
              <w:rPr>
                <w:rFonts w:ascii="Times New Roman" w:eastAsia="MS Mincho" w:hAnsi="Times New Roman"/>
                <w:lang w:val="et-EE" w:eastAsia="en-US"/>
              </w:rPr>
              <w:t xml:space="preserve"> </w:t>
            </w:r>
            <w:r w:rsidR="00914C40" w:rsidRPr="00532C47">
              <w:rPr>
                <w:rFonts w:ascii="Times New Roman" w:hAnsi="Times New Roman"/>
                <w:lang w:val="et-EE"/>
              </w:rPr>
              <w:t xml:space="preserve">Enerzair </w:t>
            </w:r>
            <w:r w:rsidRPr="00532C47">
              <w:rPr>
                <w:rFonts w:ascii="Times New Roman" w:eastAsia="MS Mincho" w:hAnsi="Times New Roman"/>
                <w:lang w:val="et-EE" w:eastAsia="en-US"/>
              </w:rPr>
              <w:t>Breezhaleri pakend sisaldab</w:t>
            </w:r>
            <w:r w:rsidR="00914C40" w:rsidRPr="00532C47">
              <w:rPr>
                <w:rFonts w:ascii="Times New Roman" w:eastAsia="MS Mincho" w:hAnsi="Times New Roman"/>
                <w:lang w:val="et-EE" w:eastAsia="en-US"/>
              </w:rPr>
              <w:t>:</w:t>
            </w:r>
          </w:p>
          <w:p w14:paraId="7E1F5F33" w14:textId="23F95105" w:rsidR="00B84FD6" w:rsidRPr="00532C47" w:rsidRDefault="00B044BB" w:rsidP="00D02EE2">
            <w:pPr>
              <w:pStyle w:val="SynopsisList"/>
              <w:keepNext/>
              <w:keepLines/>
              <w:numPr>
                <w:ilvl w:val="0"/>
                <w:numId w:val="29"/>
              </w:numPr>
              <w:tabs>
                <w:tab w:val="clear" w:pos="357"/>
              </w:tabs>
              <w:spacing w:before="0"/>
              <w:ind w:left="567" w:hanging="567"/>
              <w:rPr>
                <w:rFonts w:ascii="Times New Roman" w:eastAsia="MS Mincho" w:hAnsi="Times New Roman"/>
                <w:lang w:val="et-EE" w:eastAsia="en-US"/>
              </w:rPr>
            </w:pPr>
            <w:r w:rsidRPr="00532C47">
              <w:rPr>
                <w:rFonts w:ascii="Times New Roman" w:eastAsia="MS Mincho" w:hAnsi="Times New Roman"/>
                <w:lang w:val="et-EE" w:eastAsia="en-US"/>
              </w:rPr>
              <w:t>Ühte</w:t>
            </w:r>
            <w:r w:rsidR="00914C40" w:rsidRPr="00532C47">
              <w:rPr>
                <w:rFonts w:ascii="Times New Roman" w:eastAsia="MS Mincho" w:hAnsi="Times New Roman"/>
                <w:lang w:val="et-EE" w:eastAsia="en-US"/>
              </w:rPr>
              <w:t xml:space="preserve"> </w:t>
            </w:r>
            <w:r w:rsidR="00914C40" w:rsidRPr="00532C47">
              <w:rPr>
                <w:rFonts w:ascii="Times New Roman" w:hAnsi="Times New Roman"/>
                <w:lang w:val="et-EE"/>
              </w:rPr>
              <w:t xml:space="preserve">Enerzair </w:t>
            </w:r>
            <w:r w:rsidR="00914C40" w:rsidRPr="00532C47">
              <w:rPr>
                <w:rFonts w:ascii="Times New Roman" w:eastAsia="MS Mincho" w:hAnsi="Times New Roman"/>
                <w:lang w:val="et-EE" w:eastAsia="en-US"/>
              </w:rPr>
              <w:t>Breezhaler</w:t>
            </w:r>
            <w:r w:rsidRPr="00532C47">
              <w:rPr>
                <w:rFonts w:ascii="Times New Roman" w:eastAsia="MS Mincho" w:hAnsi="Times New Roman"/>
                <w:lang w:val="et-EE" w:eastAsia="en-US"/>
              </w:rPr>
              <w:t>i inhalaatorit</w:t>
            </w:r>
          </w:p>
          <w:p w14:paraId="14942ABB" w14:textId="4D6CA6FC" w:rsidR="00B84FD6" w:rsidRPr="00532C47" w:rsidRDefault="00B044BB" w:rsidP="00D02EE2">
            <w:pPr>
              <w:pStyle w:val="SynopsisList"/>
              <w:keepNext/>
              <w:keepLines/>
              <w:numPr>
                <w:ilvl w:val="0"/>
                <w:numId w:val="29"/>
              </w:numPr>
              <w:tabs>
                <w:tab w:val="clear" w:pos="357"/>
              </w:tabs>
              <w:spacing w:before="0"/>
              <w:ind w:left="567" w:hanging="567"/>
              <w:rPr>
                <w:rFonts w:ascii="Times New Roman" w:hAnsi="Times New Roman"/>
                <w:lang w:val="et-EE" w:eastAsia="en-US"/>
              </w:rPr>
            </w:pPr>
            <w:r w:rsidRPr="00532C47">
              <w:rPr>
                <w:rFonts w:ascii="Times New Roman" w:hAnsi="Times New Roman"/>
                <w:lang w:val="et-EE" w:eastAsia="en-US"/>
              </w:rPr>
              <w:t>Ühte või mitut blisterpakendit, milles igaühes on 10 </w:t>
            </w:r>
            <w:r w:rsidRPr="00532C47">
              <w:rPr>
                <w:rFonts w:ascii="Times New Roman" w:hAnsi="Times New Roman"/>
                <w:lang w:val="et-EE"/>
              </w:rPr>
              <w:t xml:space="preserve">Enerzair </w:t>
            </w:r>
            <w:r w:rsidRPr="00532C47">
              <w:rPr>
                <w:rFonts w:ascii="Times New Roman" w:hAnsi="Times New Roman"/>
                <w:lang w:val="et-EE" w:eastAsia="en-US"/>
              </w:rPr>
              <w:t>Breezhaleri kapslit inhalaatoris kasutamiseks</w:t>
            </w:r>
          </w:p>
          <w:p w14:paraId="1337FD83" w14:textId="5B2BFAE4" w:rsidR="00B84FD6" w:rsidRPr="00532C47" w:rsidRDefault="00B044BB" w:rsidP="00D02EE2">
            <w:pPr>
              <w:pStyle w:val="SynopsisList"/>
              <w:keepNext/>
              <w:keepLines/>
              <w:spacing w:before="0"/>
              <w:rPr>
                <w:rFonts w:ascii="Times New Roman" w:hAnsi="Times New Roman"/>
                <w:lang w:val="et-EE" w:eastAsia="en-US"/>
              </w:rPr>
            </w:pPr>
            <w:r w:rsidRPr="00532C47">
              <w:rPr>
                <w:noProof/>
                <w:lang w:eastAsia="en-US"/>
              </w:rPr>
              <mc:AlternateContent>
                <mc:Choice Requires="wps">
                  <w:drawing>
                    <wp:anchor distT="45720" distB="45720" distL="114300" distR="114300" simplePos="0" relativeHeight="251652608" behindDoc="0" locked="0" layoutInCell="1" allowOverlap="1" wp14:anchorId="2DFA2FBA" wp14:editId="3FBFBAF7">
                      <wp:simplePos x="0" y="0"/>
                      <wp:positionH relativeFrom="column">
                        <wp:posOffset>978701</wp:posOffset>
                      </wp:positionH>
                      <wp:positionV relativeFrom="paragraph">
                        <wp:posOffset>131445</wp:posOffset>
                      </wp:positionV>
                      <wp:extent cx="528320" cy="381635"/>
                      <wp:effectExtent l="0" t="0" r="0" b="0"/>
                      <wp:wrapNone/>
                      <wp:docPr id="208" name="Text Box 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28320" cy="3816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5EAC2C0" w14:textId="497FC045" w:rsidR="00067A30" w:rsidRPr="00B044BB" w:rsidRDefault="00067A30">
                                  <w:pPr>
                                    <w:spacing w:line="140" w:lineRule="exact"/>
                                    <w:rPr>
                                      <w:sz w:val="12"/>
                                      <w:szCs w:val="12"/>
                                      <w:lang w:val="et-EE"/>
                                    </w:rPr>
                                  </w:pPr>
                                  <w:r>
                                    <w:rPr>
                                      <w:sz w:val="12"/>
                                      <w:szCs w:val="12"/>
                                      <w:lang w:val="et-EE"/>
                                    </w:rPr>
                                    <w:t>Kapsli pesa</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type w14:anchorId="2DFA2FBA" id="_x0000_t202" coordsize="21600,21600" o:spt="202" path="m,l,21600r21600,l21600,xe">
                      <v:stroke joinstyle="miter"/>
                      <v:path gradientshapeok="t" o:connecttype="rect"/>
                    </v:shapetype>
                    <v:shape id="Text Box 20" o:spid="_x0000_s1030" type="#_x0000_t202" style="position:absolute;left:0;text-align:left;margin-left:77.05pt;margin-top:10.35pt;width:41.6pt;height:30.05pt;z-index:25165260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EU/o4wEAAKcDAAAOAAAAZHJzL2Uyb0RvYy54bWysU12P0zAQfEfiP1h+p2n6cZSo6em40yGk&#10;40A6+AGOYycWides3Sbl17N2er0Cb4gXy/Y6szOzk+312HfsoNAbsCXPZ3POlJVQG9uU/NvX+zcb&#10;znwQthYdWFXyo/L8evf61XZwhVpAC12tkBGI9cXgSt6G4Ios87JVvfAzcMpSUQP2ItARm6xGMRB6&#10;32WL+fwqGwBrhyCV93R7NxX5LuFrrWT4rLVXgXUlJ24hrZjWKq7ZbiuKBoVrjTzREP/AohfGUtMz&#10;1J0Igu3R/AXVG4ngQYeZhD4DrY1USQOpyed/qHlqhVNJC5nj3dkm//9g5ePhyX1BFsb3MNIAkwjv&#10;HkB+98zCbStso24QYWiVqKlxHi3LBueL06fRal/4CFINn6CmIYt9gAQ0auyjK6STEToN4Hg2XY2B&#10;SbpcLzbLBVUklZab/Gq5Th1E8fyxQx8+KOhZ3JQcaaYJXBwefIhkRPH8JPaycG+6Ls21s79d0MN4&#10;k8hHvhPzMFYjM3XJV7Fv1FJBfSQ1CFNaKN20aQF/cjZQUkruf+wFKs66j5YceZevVjFa6bBav41i&#10;8LJSXVaElQRV8sDZtL0NUxz3Dk3TUqdpBhZuyEVtksIXVif6lIYk/JTcGLfLc3r18n/tfgEAAP//&#10;AwBQSwMEFAAGAAgAAAAhAMDgYuneAAAACQEAAA8AAABkcnMvZG93bnJldi54bWxMj0FPwkAQhe8m&#10;/ofNmHiTXQpIKd0SovGqEZWE29Id2obubNNdaP33jic9vsyX977JN6NrxRX70HjSMJ0oEEiltw1V&#10;Gj4/Xh5SECEasqb1hBq+McCmuL3JTWb9QO943cVKcAmFzGioY+wyKUNZozNh4jskvp1870zk2FfS&#10;9mbgctfKRKlH6UxDvFCbDp9qLM+7i9Pw9Xo67OfqrXp2i27wo5LkVlLr+7txuwYRcYx/MPzqszoU&#10;7HT0F7JBtJwX8ymjGhK1BMFAMlvOQBw1pCoFWeTy/wfFDwAAAP//AwBQSwECLQAUAAYACAAAACEA&#10;toM4kv4AAADhAQAAEwAAAAAAAAAAAAAAAAAAAAAAW0NvbnRlbnRfVHlwZXNdLnhtbFBLAQItABQA&#10;BgAIAAAAIQA4/SH/1gAAAJQBAAALAAAAAAAAAAAAAAAAAC8BAABfcmVscy8ucmVsc1BLAQItABQA&#10;BgAIAAAAIQAhEU/o4wEAAKcDAAAOAAAAAAAAAAAAAAAAAC4CAABkcnMvZTJvRG9jLnhtbFBLAQIt&#10;ABQABgAIAAAAIQDA4GLp3gAAAAkBAAAPAAAAAAAAAAAAAAAAAD0EAABkcnMvZG93bnJldi54bWxQ&#10;SwUGAAAAAAQABADzAAAASAUAAAAA&#10;" filled="f" stroked="f">
                      <v:textbox>
                        <w:txbxContent>
                          <w:p w14:paraId="15EAC2C0" w14:textId="497FC045" w:rsidR="00067A30" w:rsidRPr="00B044BB" w:rsidRDefault="00067A30">
                            <w:pPr>
                              <w:spacing w:line="140" w:lineRule="exact"/>
                              <w:rPr>
                                <w:sz w:val="12"/>
                                <w:szCs w:val="12"/>
                                <w:lang w:val="et-EE"/>
                              </w:rPr>
                            </w:pPr>
                            <w:r>
                              <w:rPr>
                                <w:sz w:val="12"/>
                                <w:szCs w:val="12"/>
                                <w:lang w:val="et-EE"/>
                              </w:rPr>
                              <w:t>Kapsli pesa</w:t>
                            </w:r>
                          </w:p>
                        </w:txbxContent>
                      </v:textbox>
                    </v:shape>
                  </w:pict>
                </mc:Fallback>
              </mc:AlternateContent>
            </w:r>
            <w:r w:rsidR="00CF56C5" w:rsidRPr="00532C47">
              <w:rPr>
                <w:noProof/>
                <w:lang w:eastAsia="en-US"/>
              </w:rPr>
              <mc:AlternateContent>
                <mc:Choice Requires="wps">
                  <w:drawing>
                    <wp:anchor distT="45720" distB="45720" distL="114300" distR="114300" simplePos="0" relativeHeight="251656704" behindDoc="0" locked="0" layoutInCell="1" allowOverlap="1" wp14:anchorId="7BAC3666" wp14:editId="4144ED99">
                      <wp:simplePos x="0" y="0"/>
                      <wp:positionH relativeFrom="column">
                        <wp:posOffset>1304456</wp:posOffset>
                      </wp:positionH>
                      <wp:positionV relativeFrom="paragraph">
                        <wp:posOffset>34290</wp:posOffset>
                      </wp:positionV>
                      <wp:extent cx="605790" cy="263525"/>
                      <wp:effectExtent l="0" t="0" r="0" b="3175"/>
                      <wp:wrapNone/>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5790" cy="263525"/>
                              </a:xfrm>
                              <a:prstGeom prst="rect">
                                <a:avLst/>
                              </a:prstGeom>
                              <a:noFill/>
                              <a:ln w="9525">
                                <a:noFill/>
                                <a:miter lim="800000"/>
                                <a:headEnd/>
                                <a:tailEnd/>
                              </a:ln>
                            </wps:spPr>
                            <wps:txbx>
                              <w:txbxContent>
                                <w:p w14:paraId="06D4AE89" w14:textId="1E722F84" w:rsidR="00067A30" w:rsidRPr="00B044BB" w:rsidRDefault="00067A30">
                                  <w:pPr>
                                    <w:rPr>
                                      <w:sz w:val="12"/>
                                      <w:szCs w:val="12"/>
                                      <w:lang w:val="et-EE"/>
                                    </w:rPr>
                                  </w:pPr>
                                  <w:r>
                                    <w:rPr>
                                      <w:sz w:val="12"/>
                                      <w:szCs w:val="12"/>
                                      <w:lang w:val="et-EE"/>
                                    </w:rPr>
                                    <w:t>Huulik</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BAC3666" id="Text Box 2" o:spid="_x0000_s1031" type="#_x0000_t202" style="position:absolute;left:0;text-align:left;margin-left:102.7pt;margin-top:2.7pt;width:47.7pt;height:20.75pt;z-index:25165670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MF2+AEAANMDAAAOAAAAZHJzL2Uyb0RvYy54bWysU11v2yAUfZ+0/4B4X+xkSdpYIVXXrtOk&#10;7kNq9wMIxjEacBmQ2Nmv7wW7adS+TfMDunDNufece1hf9UaTg/RBgWV0OikpkVZAreyO0V+Pdx8u&#10;KQmR25prsJLRowz0avP+3bpzlZxBC7qWniCIDVXnGG1jdFVRBNFKw8MEnLSYbMAbHnHrd0XteYfo&#10;RhezslwWHfjaeRAyBDy9HZJ0k/GbRor4o2mCjEQzir3FvPq8btNabNa82nnuWiXGNvg/dGG4slj0&#10;BHXLIyd7r95AGSU8BGjiRIApoGmUkJkDspmWr9g8tNzJzAXFCe4kU/h/sOL74cH99CT2n6DHAWYS&#10;wd2D+B2IhZuW25289h66VvIaC0+TZEXnQjVeTVKHKiSQbfcNahwy30fIQH3jTVIFeRJExwEcT6LL&#10;PhKBh8tycbHCjMDUbPlxMVvkCrx6vux8iF8kGJICRj3ONIPzw32IqRlePf+Salm4U1rnuWpLOkZX&#10;CfJVxqiIttPKMHpZpm8wQuL42db5cuRKDzEW0HYknXgOjGO/7YmqGc39Jg22UB9RBQ+Dy/BVYNCC&#10;/0tJhw5jNPzZcy8p0V8tKrmazufJknkzX1zMcOPPM9vzDLcCoRiNlAzhTcw2Hohdo+KNymq8dDK2&#10;jM7JIo0uT9Y83+e/Xt7i5gkAAP//AwBQSwMEFAAGAAgAAAAhADYtuuTcAAAACAEAAA8AAABkcnMv&#10;ZG93bnJldi54bWxMj8FOwzAQRO9I/IO1SNyoTUmrNmRTIRBXEAUqcXPjbRIRr6PYbcLfsz3BaTWa&#10;0eybYjP5Tp1oiG1ghNuZAUVcBddyjfDx/nyzAhWTZWe7wITwQxE25eVFYXMXRn6j0zbVSko45hah&#10;SanPtY5VQ97GWeiJxTuEwdskcqi1G+wo5b7Tc2OW2tuW5UNje3psqPreHj3C58vha5eZ1/rJL/ox&#10;TEazX2vE66vp4R5Uoin9heGML+hQCtM+HNlF1SHMzSKTKML5iH9njEzZI2TLNeiy0P8HlL8AAAD/&#10;/wMAUEsBAi0AFAAGAAgAAAAhALaDOJL+AAAA4QEAABMAAAAAAAAAAAAAAAAAAAAAAFtDb250ZW50&#10;X1R5cGVzXS54bWxQSwECLQAUAAYACAAAACEAOP0h/9YAAACUAQAACwAAAAAAAAAAAAAAAAAvAQAA&#10;X3JlbHMvLnJlbHNQSwECLQAUAAYACAAAACEAwfjBdvgBAADTAwAADgAAAAAAAAAAAAAAAAAuAgAA&#10;ZHJzL2Uyb0RvYy54bWxQSwECLQAUAAYACAAAACEANi265NwAAAAIAQAADwAAAAAAAAAAAAAAAABS&#10;BAAAZHJzL2Rvd25yZXYueG1sUEsFBgAAAAAEAAQA8wAAAFsFAAAAAA==&#10;" filled="f" stroked="f">
                      <v:textbox>
                        <w:txbxContent>
                          <w:p w14:paraId="06D4AE89" w14:textId="1E722F84" w:rsidR="00067A30" w:rsidRPr="00B044BB" w:rsidRDefault="00067A30">
                            <w:pPr>
                              <w:rPr>
                                <w:sz w:val="12"/>
                                <w:szCs w:val="12"/>
                                <w:lang w:val="et-EE"/>
                              </w:rPr>
                            </w:pPr>
                            <w:r>
                              <w:rPr>
                                <w:sz w:val="12"/>
                                <w:szCs w:val="12"/>
                                <w:lang w:val="et-EE"/>
                              </w:rPr>
                              <w:t>Huulik</w:t>
                            </w:r>
                          </w:p>
                        </w:txbxContent>
                      </v:textbox>
                    </v:shape>
                  </w:pict>
                </mc:Fallback>
              </mc:AlternateContent>
            </w:r>
          </w:p>
          <w:p w14:paraId="66053931" w14:textId="1E2DD8EC" w:rsidR="00B84FD6" w:rsidRPr="00532C47" w:rsidRDefault="00B32019" w:rsidP="00D02EE2">
            <w:pPr>
              <w:pStyle w:val="Table"/>
              <w:keepNext/>
              <w:spacing w:before="0"/>
              <w:rPr>
                <w:rFonts w:ascii="Times New Roman" w:hAnsi="Times New Roman"/>
                <w:sz w:val="22"/>
                <w:szCs w:val="22"/>
              </w:rPr>
            </w:pPr>
            <w:r w:rsidRPr="00532C47">
              <w:rPr>
                <w:noProof/>
                <w:lang w:eastAsia="en-US"/>
              </w:rPr>
              <mc:AlternateContent>
                <mc:Choice Requires="wps">
                  <w:drawing>
                    <wp:anchor distT="45720" distB="45720" distL="114300" distR="114300" simplePos="0" relativeHeight="251654656" behindDoc="0" locked="0" layoutInCell="1" allowOverlap="1" wp14:anchorId="17001D0A" wp14:editId="2F7A7481">
                      <wp:simplePos x="0" y="0"/>
                      <wp:positionH relativeFrom="column">
                        <wp:posOffset>896398</wp:posOffset>
                      </wp:positionH>
                      <wp:positionV relativeFrom="paragraph">
                        <wp:posOffset>796097</wp:posOffset>
                      </wp:positionV>
                      <wp:extent cx="719593" cy="243205"/>
                      <wp:effectExtent l="0" t="0" r="0" b="4445"/>
                      <wp:wrapNone/>
                      <wp:docPr id="201" name="Text Box 2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19593"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35507B8" w14:textId="35A0110D" w:rsidR="00067A30" w:rsidRPr="00B32019" w:rsidRDefault="00067A30">
                                  <w:pPr>
                                    <w:rPr>
                                      <w:b/>
                                      <w:sz w:val="12"/>
                                      <w:szCs w:val="12"/>
                                      <w:lang w:val="et-EE"/>
                                    </w:rPr>
                                  </w:pPr>
                                  <w:r>
                                    <w:rPr>
                                      <w:b/>
                                      <w:sz w:val="12"/>
                                      <w:szCs w:val="12"/>
                                      <w:lang w:val="et-EE"/>
                                    </w:rPr>
                                    <w:t>Inhalaatori põhi</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17001D0A" id="Text Box 26" o:spid="_x0000_s1032" type="#_x0000_t202" style="position:absolute;margin-left:70.6pt;margin-top:62.7pt;width:56.65pt;height:19.15pt;z-index:25165465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KE9q5QEAAKcDAAAOAAAAZHJzL2Uyb0RvYy54bWysU9tu2zAMfR+wfxD0vvjSpF2MOEXXosOA&#10;7gJ0/QBZlm1htqhRSuzs60fJaZptb8VeBJGUD885pDfX09CzvUKnwZQ8W6ScKSOh1qYt+dP3+3fv&#10;OXNemFr0YFTJD8rx6+3bN5vRFiqHDvpaISMQ44rRlrzz3hZJ4mSnBuEWYJWhYgM4CE8htkmNYiT0&#10;oU/yNL1MRsDaIkjlHGXv5iLfRvymUdJ/bRqnPOtLTtx8PDGeVTiT7UYULQrbaXmkIV7BYhDaUNMT&#10;1J3wgu1Q/wM1aIngoPELCUMCTaOlihpITZb+peaxE1ZFLWSOsyeb3P+DlV/2j/YbMj99gIkGGEU4&#10;+wDyh2MGbjthWnWDCGOnRE2Ns2BZMlpXHD8NVrvCBZBq/Aw1DVnsPESgqcEhuEI6GaHTAA4n09Xk&#10;maTkVbZerS84k1TKlxd5uoodRPH8sUXnPyoYWLiUHGmmEVzsH5wPZETx/CT0MnCv+z7OtTd/JOhh&#10;yETyge/M3E/VxHRd8svQN2ipoD6QGoR5W2i76dIB/uJspE0pufu5E6g46z8ZcmSdLZdhtWKwXF3l&#10;FOB5pTqvCCMJquSes/l66+d13FnUbUed5hkYuCEXGx0VvrA60qdtiMKPmxvW7TyOr17+r+1vAAAA&#10;//8DAFBLAwQUAAYACAAAACEA1B67HN4AAAALAQAADwAAAGRycy9kb3ducmV2LnhtbEyPQU/DMAyF&#10;70j7D5GRuLFkpd1YaTohEFcQgyHtljVeW61xqiZby7/HnOBkP/vp+XOxmVwnLjiE1pOGxVyBQKq8&#10;banW8PnxcnsPIkRD1nSeUMM3BtiUs6vC5NaP9I6XbawFh1DIjYYmxj6XMlQNOhPmvkfi3dEPzkSW&#10;Qy3tYEYOd51MlFpKZ1riC43p8anB6rQ9Ow271+P+K1Vv9bPL+tFPSpJbS61vrqfHBxARp/hnhl98&#10;RoeSmQ7+TDaIjnW6SNjKTZKlINjBNQNx4MnybgWyLOT/H8ofAAAA//8DAFBLAQItABQABgAIAAAA&#10;IQC2gziS/gAAAOEBAAATAAAAAAAAAAAAAAAAAAAAAABbQ29udGVudF9UeXBlc10ueG1sUEsBAi0A&#10;FAAGAAgAAAAhADj9If/WAAAAlAEAAAsAAAAAAAAAAAAAAAAALwEAAF9yZWxzLy5yZWxzUEsBAi0A&#10;FAAGAAgAAAAhAOcoT2rlAQAApwMAAA4AAAAAAAAAAAAAAAAALgIAAGRycy9lMm9Eb2MueG1sUEsB&#10;Ai0AFAAGAAgAAAAhANQeuxzeAAAACwEAAA8AAAAAAAAAAAAAAAAAPwQAAGRycy9kb3ducmV2Lnht&#10;bFBLBQYAAAAABAAEAPMAAABKBQAAAAA=&#10;" filled="f" stroked="f">
                      <v:textbox>
                        <w:txbxContent>
                          <w:p w14:paraId="735507B8" w14:textId="35A0110D" w:rsidR="00067A30" w:rsidRPr="00B32019" w:rsidRDefault="00067A30">
                            <w:pPr>
                              <w:rPr>
                                <w:b/>
                                <w:sz w:val="12"/>
                                <w:szCs w:val="12"/>
                                <w:lang w:val="et-EE"/>
                              </w:rPr>
                            </w:pPr>
                            <w:r>
                              <w:rPr>
                                <w:b/>
                                <w:sz w:val="12"/>
                                <w:szCs w:val="12"/>
                                <w:lang w:val="et-EE"/>
                              </w:rPr>
                              <w:t>Inhalaatori põhi</w:t>
                            </w:r>
                          </w:p>
                        </w:txbxContent>
                      </v:textbox>
                    </v:shape>
                  </w:pict>
                </mc:Fallback>
              </mc:AlternateContent>
            </w:r>
            <w:r w:rsidR="00B044BB" w:rsidRPr="00532C47">
              <w:rPr>
                <w:noProof/>
                <w:lang w:eastAsia="en-US"/>
              </w:rPr>
              <mc:AlternateContent>
                <mc:Choice Requires="wps">
                  <w:drawing>
                    <wp:anchor distT="45720" distB="45720" distL="114300" distR="114300" simplePos="0" relativeHeight="251648512" behindDoc="0" locked="0" layoutInCell="1" allowOverlap="1" wp14:anchorId="57023919" wp14:editId="23D48763">
                      <wp:simplePos x="0" y="0"/>
                      <wp:positionH relativeFrom="column">
                        <wp:posOffset>558165</wp:posOffset>
                      </wp:positionH>
                      <wp:positionV relativeFrom="paragraph">
                        <wp:posOffset>410458</wp:posOffset>
                      </wp:positionV>
                      <wp:extent cx="525835" cy="408305"/>
                      <wp:effectExtent l="0" t="0" r="0" b="0"/>
                      <wp:wrapNone/>
                      <wp:docPr id="205" name="Text Box 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25835" cy="408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E911F00" w14:textId="18B07FB8" w:rsidR="00067A30" w:rsidRPr="00B044BB" w:rsidRDefault="00067A30">
                                  <w:pPr>
                                    <w:spacing w:line="160" w:lineRule="exact"/>
                                    <w:rPr>
                                      <w:sz w:val="12"/>
                                      <w:szCs w:val="12"/>
                                      <w:lang w:val="et-EE"/>
                                    </w:rPr>
                                  </w:pPr>
                                  <w:r>
                                    <w:rPr>
                                      <w:sz w:val="12"/>
                                      <w:szCs w:val="12"/>
                                      <w:lang w:val="et-EE"/>
                                    </w:rPr>
                                    <w:t>Külgmised nupud</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7023919" id="Text Box 21" o:spid="_x0000_s1033" type="#_x0000_t202" style="position:absolute;margin-left:43.95pt;margin-top:32.3pt;width:41.4pt;height:32.15pt;z-index:25164851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I3dY5AEAAKcDAAAOAAAAZHJzL2Uyb0RvYy54bWysU8Fu2zAMvQ/YPwi6L3bSZM2MOEXXosOA&#10;rhvQ9QNkWbKF2aJGKbGzrx8lp2m23oZdBJGUH997pDdXY9+xvUJvwJZ8Pss5U1ZCbWxT8qfvd+/W&#10;nPkgbC06sKrkB+X51fbtm83gCrWAFrpaISMQ64vBlbwNwRVZ5mWreuFn4JSlogbsRaAQm6xGMRB6&#10;32WLPH+fDYC1Q5DKe8reTkW+TfhaKxm+au1VYF3JiVtIJ6azime23YiiQeFaI480xD+w6IWx1PQE&#10;dSuCYDs0r6B6IxE86DCT0GegtZEqaSA18/wvNY+tcCppIXO8O9nk/x+sfNg/um/IwvgRRhpgEuHd&#10;Pcgfnlm4aYVt1DUiDK0SNTWeR8uywfni+Gm02hc+glTDF6hpyGIXIAGNGvvoCulkhE4DOJxMV2Ng&#10;kpKrxWp9seJMUmmZry/yVeogiuePHfrwSUHP4qXkSDNN4GJ/70MkI4rnJ7GXhTvTdWmunf0jQQ9j&#10;JpGPfCfmYaxGZuqSX8a+UUsF9YHUIEzbQttNlxbwF2cDbUrJ/c+dQMVZ99mSIx/my2VcrRQsV5cL&#10;CvC8Up1XhJUEVfLA2XS9CdM67hyapqVO0wwsXJOL2iSFL6yO9GkbkvDj5sZ1O4/Tq5f/a/sbAAD/&#10;/wMAUEsDBBQABgAIAAAAIQA7eDJv3QAAAAkBAAAPAAAAZHJzL2Rvd25yZXYueG1sTI9LT8MwEITv&#10;SPwHa5G4UZuq5NVsKgTiCqI8pN7ceJtExOsodpvw73FP9DarGc18W25m24sTjb5zjHC/UCCIa2c6&#10;bhA+P17uMhA+aDa6d0wIv+RhU11flbowbuJ3Om1DI2IJ+0IjtCEMhZS+bslqv3ADcfQObrQ6xHNs&#10;pBn1FMttL5dKJdLqjuNCqwd6aqn+2R4twtfrYfe9Um/Ns30YJjcryTaXiLc38+MaRKA5/IfhjB/R&#10;oYpMe3dk40WPkKV5TCIkqwTE2U9VCmIfxTLLQValvPyg+gMAAP//AwBQSwECLQAUAAYACAAAACEA&#10;toM4kv4AAADhAQAAEwAAAAAAAAAAAAAAAAAAAAAAW0NvbnRlbnRfVHlwZXNdLnhtbFBLAQItABQA&#10;BgAIAAAAIQA4/SH/1gAAAJQBAAALAAAAAAAAAAAAAAAAAC8BAABfcmVscy8ucmVsc1BLAQItABQA&#10;BgAIAAAAIQCHI3dY5AEAAKcDAAAOAAAAAAAAAAAAAAAAAC4CAABkcnMvZTJvRG9jLnhtbFBLAQIt&#10;ABQABgAIAAAAIQA7eDJv3QAAAAkBAAAPAAAAAAAAAAAAAAAAAD4EAABkcnMvZG93bnJldi54bWxQ&#10;SwUGAAAAAAQABADzAAAASAUAAAAA&#10;" filled="f" stroked="f">
                      <v:textbox>
                        <w:txbxContent>
                          <w:p w14:paraId="0E911F00" w14:textId="18B07FB8" w:rsidR="00067A30" w:rsidRPr="00B044BB" w:rsidRDefault="00067A30">
                            <w:pPr>
                              <w:spacing w:line="160" w:lineRule="exact"/>
                              <w:rPr>
                                <w:sz w:val="12"/>
                                <w:szCs w:val="12"/>
                                <w:lang w:val="et-EE"/>
                              </w:rPr>
                            </w:pPr>
                            <w:r>
                              <w:rPr>
                                <w:sz w:val="12"/>
                                <w:szCs w:val="12"/>
                                <w:lang w:val="et-EE"/>
                              </w:rPr>
                              <w:t>Külgmised nupud</w:t>
                            </w:r>
                          </w:p>
                        </w:txbxContent>
                      </v:textbox>
                    </v:shape>
                  </w:pict>
                </mc:Fallback>
              </mc:AlternateContent>
            </w:r>
            <w:r w:rsidR="00B044BB" w:rsidRPr="00532C47">
              <w:rPr>
                <w:noProof/>
                <w:lang w:eastAsia="en-US"/>
              </w:rPr>
              <mc:AlternateContent>
                <mc:Choice Requires="wps">
                  <w:drawing>
                    <wp:anchor distT="45720" distB="45720" distL="114300" distR="114300" simplePos="0" relativeHeight="251653632" behindDoc="0" locked="0" layoutInCell="1" allowOverlap="1" wp14:anchorId="6519575F" wp14:editId="3A7B0949">
                      <wp:simplePos x="0" y="0"/>
                      <wp:positionH relativeFrom="column">
                        <wp:posOffset>17780</wp:posOffset>
                      </wp:positionH>
                      <wp:positionV relativeFrom="paragraph">
                        <wp:posOffset>796097</wp:posOffset>
                      </wp:positionV>
                      <wp:extent cx="540689" cy="243205"/>
                      <wp:effectExtent l="0" t="0" r="0" b="4445"/>
                      <wp:wrapNone/>
                      <wp:docPr id="197" name="Text Box 2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40689"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434B59C" w14:textId="0C2E4F05" w:rsidR="00067A30" w:rsidRPr="00B044BB" w:rsidRDefault="00067A30">
                                  <w:pPr>
                                    <w:rPr>
                                      <w:b/>
                                      <w:sz w:val="12"/>
                                      <w:szCs w:val="12"/>
                                      <w:lang w:val="et-EE"/>
                                    </w:rPr>
                                  </w:pPr>
                                  <w:r w:rsidRPr="00B044BB">
                                    <w:rPr>
                                      <w:b/>
                                      <w:sz w:val="12"/>
                                      <w:szCs w:val="12"/>
                                      <w:lang w:val="et-EE"/>
                                    </w:rPr>
                                    <w:t>Inhalaator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519575F" id="Text Box 28" o:spid="_x0000_s1034" type="#_x0000_t202" style="position:absolute;margin-left:1.4pt;margin-top:62.7pt;width:42.55pt;height:19.15pt;z-index:25165363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8zY+5AEAAKcDAAAOAAAAZHJzL2Uyb0RvYy54bWysU8Fu2zAMvQ/YPwi6L3Y8p0uNOEXXosOA&#10;rhvQ9QNkWbaF2aJGKbGzrx8lp2m23YpdBJGUH997pDdX09CzvUKnwZR8uUg5U0ZCrU1b8qfvd+/W&#10;nDkvTC16MKrkB+X41fbtm81oC5VBB32tkBGIccVoS955b4skcbJTg3ALsMpQsQEchKcQ26RGMRL6&#10;0CdZml4kI2BtEaRyjrK3c5FvI37TKOm/No1TnvUlJ24+nhjPKpzJdiOKFoXttDzSEK9gMQhtqOkJ&#10;6lZ4wXao/4EatERw0PiFhCGBptFSRQ2kZpn+peaxE1ZFLWSOsyeb3P+DlQ/7R/sNmZ8+wkQDjCKc&#10;vQf5wzEDN50wrbpGhLFToqbGy2BZMlpXHD8NVrvCBZBq/AI1DVnsPESgqcEhuEI6GaHTAA4n09Xk&#10;maTkKk8v1pecSSpl+fssXcUOonj+2KLznxQMLFxKjjTTCC72984HMqJ4fhJ6GbjTfR/n2ps/EvQw&#10;ZCL5wHdm7qdqYrou+Tr0DVoqqA+kBmHeFtpuunSAvzgbaVNK7n7uBCrO+s+GHLlc5nlYrRjkqw8Z&#10;BXheqc4rwkiCKrnnbL7e+HkddxZ121GneQYGrsnFRkeFL6yO9GkbovDj5oZ1O4/jq5f/a/sbAAD/&#10;/wMAUEsDBBQABgAIAAAAIQBk2v1Y3AAAAAgBAAAPAAAAZHJzL2Rvd25yZXYueG1sTI9LT8MwEITv&#10;SPwHa5G40TWhzxCnQiCuIMpD4ubG2yQiXkex24R/z3KC48ysZr4ttpPv1ImG2AY2cD3ToIir4Fqu&#10;Dby9Pl6tQcVk2dkuMBn4pgjb8vyssLkLI7/QaZdqJSUcc2ugSanPEWPVkLdxFnpiyQ5h8DaJHGp0&#10;gx2l3HeYab1Eb1uWhcb2dN9Q9bU7egPvT4fPj7l+rh/8oh/DpJH9Bo25vJjubkElmtLfMfziCzqU&#10;wrQPR3ZRdQYyAU9iZ4s5KMnXqw2ovRjLmxVgWeD/B8ofAAAA//8DAFBLAQItABQABgAIAAAAIQC2&#10;gziS/gAAAOEBAAATAAAAAAAAAAAAAAAAAAAAAABbQ29udGVudF9UeXBlc10ueG1sUEsBAi0AFAAG&#10;AAgAAAAhADj9If/WAAAAlAEAAAsAAAAAAAAAAAAAAAAALwEAAF9yZWxzLy5yZWxzUEsBAi0AFAAG&#10;AAgAAAAhAITzNj7kAQAApwMAAA4AAAAAAAAAAAAAAAAALgIAAGRycy9lMm9Eb2MueG1sUEsBAi0A&#10;FAAGAAgAAAAhAGTa/VjcAAAACAEAAA8AAAAAAAAAAAAAAAAAPgQAAGRycy9kb3ducmV2LnhtbFBL&#10;BQYAAAAABAAEAPMAAABHBQAAAAA=&#10;" filled="f" stroked="f">
                      <v:textbox>
                        <w:txbxContent>
                          <w:p w14:paraId="1434B59C" w14:textId="0C2E4F05" w:rsidR="00067A30" w:rsidRPr="00B044BB" w:rsidRDefault="00067A30">
                            <w:pPr>
                              <w:rPr>
                                <w:b/>
                                <w:sz w:val="12"/>
                                <w:szCs w:val="12"/>
                                <w:lang w:val="et-EE"/>
                              </w:rPr>
                            </w:pPr>
                            <w:r w:rsidRPr="00B044BB">
                              <w:rPr>
                                <w:b/>
                                <w:sz w:val="12"/>
                                <w:szCs w:val="12"/>
                                <w:lang w:val="et-EE"/>
                              </w:rPr>
                              <w:t>Inhalaator</w:t>
                            </w:r>
                          </w:p>
                        </w:txbxContent>
                      </v:textbox>
                    </v:shape>
                  </w:pict>
                </mc:Fallback>
              </mc:AlternateContent>
            </w:r>
            <w:r w:rsidR="00CF56C5" w:rsidRPr="00532C47">
              <w:rPr>
                <w:noProof/>
                <w:lang w:eastAsia="en-US"/>
              </w:rPr>
              <mc:AlternateContent>
                <mc:Choice Requires="wps">
                  <w:drawing>
                    <wp:anchor distT="45720" distB="45720" distL="114300" distR="114300" simplePos="0" relativeHeight="251651584" behindDoc="0" locked="0" layoutInCell="1" allowOverlap="1" wp14:anchorId="61606242" wp14:editId="49A6630E">
                      <wp:simplePos x="0" y="0"/>
                      <wp:positionH relativeFrom="column">
                        <wp:posOffset>1487805</wp:posOffset>
                      </wp:positionH>
                      <wp:positionV relativeFrom="paragraph">
                        <wp:posOffset>283210</wp:posOffset>
                      </wp:positionV>
                      <wp:extent cx="466725" cy="243205"/>
                      <wp:effectExtent l="0" t="0" r="0" b="0"/>
                      <wp:wrapNone/>
                      <wp:docPr id="207"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667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459E8CF" w14:textId="2FF3C181" w:rsidR="00067A30" w:rsidRPr="00B044BB" w:rsidRDefault="00067A30">
                                  <w:pPr>
                                    <w:rPr>
                                      <w:sz w:val="12"/>
                                      <w:szCs w:val="12"/>
                                      <w:lang w:val="et-EE"/>
                                    </w:rPr>
                                  </w:pPr>
                                  <w:r>
                                    <w:rPr>
                                      <w:sz w:val="12"/>
                                      <w:szCs w:val="12"/>
                                      <w:lang w:val="et-EE"/>
                                    </w:rPr>
                                    <w:t>Sõel</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1606242" id="Text Box 24" o:spid="_x0000_s1035" type="#_x0000_t202" style="position:absolute;margin-left:117.15pt;margin-top:22.3pt;width:36.75pt;height:19.15pt;z-index:25165158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w0F5AEAAKcDAAAOAAAAZHJzL2Uyb0RvYy54bWysU8Fu2zAMvQ/YPwi6L3Y8J12NOEXXosOA&#10;rhvQ9QNkWbaF2aJGKbGzrx8lp2m23oZdBJGUH997pDdX09CzvUKnwZR8uUg5U0ZCrU1b8qfvd+8+&#10;cOa8MLXowaiSH5TjV9u3bzajLVQGHfS1QkYgxhWjLXnnvS2SxMlODcItwCpDxQZwEJ5CbJMaxUjo&#10;Q59kabpORsDaIkjlHGVv5yLfRvymUdJ/bRqnPOtLTtx8PDGeVTiT7UYULQrbaXmkIf6BxSC0oaYn&#10;qFvhBduhfgU1aIngoPELCUMCTaOlihpIzTL9S81jJ6yKWsgcZ082uf8HKx/2j/YbMj99hIkGGEU4&#10;ew/yh2MGbjphWnWNCGOnRE2Nl8GyZLSuOH4arHaFCyDV+AVqGrLYeYhAU4NDcIV0MkKnARxOpqvJ&#10;M0nJfL2+yFacSSpl+fssXcUOonj+2KLznxQMLFxKjjTTCC72984HMqJ4fhJ6GbjTfR/n2ps/EvQw&#10;ZCL5wHdm7qdqYrou+WXoG7RUUB9IDcK8LbTddOkAf3E20qaU3P3cCVSc9Z8NOXK5zPOwWjHIVxcZ&#10;BXheqc4rwkiCKrnnbL7e+HkddxZ121GneQYGrsnFRkeFL6yO9GkbovDj5oZ1O4/jq5f/a/sbAAD/&#10;/wMAUEsDBBQABgAIAAAAIQCd1dxI3gAAAAkBAAAPAAAAZHJzL2Rvd25yZXYueG1sTI/LTsMwEEX3&#10;SPyDNUjsqE0SShsyqRCILajlIbFzk2kSEY+j2G3C3zOsYDmao3vPLTaz69WJxtB5RrheGFDEla87&#10;bhDeXp+uVqBCtFzb3jMhfFOATXl+Vti89hNv6bSLjZIQDrlFaGMccq1D1ZKzYeEHYvkd/OhslHNs&#10;dD3aScJdrxNjltrZjqWhtQM9tFR97Y4O4f358PmRmZfm0d0Mk5+NZrfWiJcX8/0dqEhz/IPhV1/U&#10;oRSnvT9yHVSPkKRZKihCli1BCZCaW9myR1gla9Blof8vKH8AAAD//wMAUEsBAi0AFAAGAAgAAAAh&#10;ALaDOJL+AAAA4QEAABMAAAAAAAAAAAAAAAAAAAAAAFtDb250ZW50X1R5cGVzXS54bWxQSwECLQAU&#10;AAYACAAAACEAOP0h/9YAAACUAQAACwAAAAAAAAAAAAAAAAAvAQAAX3JlbHMvLnJlbHNQSwECLQAU&#10;AAYACAAAACEA/w8NBeQBAACnAwAADgAAAAAAAAAAAAAAAAAuAgAAZHJzL2Uyb0RvYy54bWxQSwEC&#10;LQAUAAYACAAAACEAndXcSN4AAAAJAQAADwAAAAAAAAAAAAAAAAA+BAAAZHJzL2Rvd25yZXYueG1s&#10;UEsFBgAAAAAEAAQA8wAAAEkFAAAAAA==&#10;" filled="f" stroked="f">
                      <v:textbox>
                        <w:txbxContent>
                          <w:p w14:paraId="6459E8CF" w14:textId="2FF3C181" w:rsidR="00067A30" w:rsidRPr="00B044BB" w:rsidRDefault="00067A30">
                            <w:pPr>
                              <w:rPr>
                                <w:sz w:val="12"/>
                                <w:szCs w:val="12"/>
                                <w:lang w:val="et-EE"/>
                              </w:rPr>
                            </w:pPr>
                            <w:r>
                              <w:rPr>
                                <w:sz w:val="12"/>
                                <w:szCs w:val="12"/>
                                <w:lang w:val="et-EE"/>
                              </w:rPr>
                              <w:t>Sõel</w:t>
                            </w:r>
                          </w:p>
                        </w:txbxContent>
                      </v:textbox>
                    </v:shape>
                  </w:pict>
                </mc:Fallback>
              </mc:AlternateContent>
            </w:r>
            <w:r w:rsidR="00CF56C5" w:rsidRPr="00532C47">
              <w:rPr>
                <w:noProof/>
                <w:lang w:eastAsia="en-US"/>
              </w:rPr>
              <mc:AlternateContent>
                <mc:Choice Requires="wps">
                  <w:drawing>
                    <wp:anchor distT="45720" distB="45720" distL="114300" distR="114300" simplePos="0" relativeHeight="251647488" behindDoc="0" locked="0" layoutInCell="1" allowOverlap="1" wp14:anchorId="0F32EB34" wp14:editId="697A36C0">
                      <wp:simplePos x="0" y="0"/>
                      <wp:positionH relativeFrom="column">
                        <wp:posOffset>410845</wp:posOffset>
                      </wp:positionH>
                      <wp:positionV relativeFrom="paragraph">
                        <wp:posOffset>146050</wp:posOffset>
                      </wp:positionV>
                      <wp:extent cx="390525" cy="243205"/>
                      <wp:effectExtent l="0" t="0" r="0" b="0"/>
                      <wp:wrapNone/>
                      <wp:docPr id="206" name="Text Box 2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905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FFA5C2D" w14:textId="198F0106" w:rsidR="00067A30" w:rsidRPr="00B044BB" w:rsidRDefault="00067A30">
                                  <w:pPr>
                                    <w:rPr>
                                      <w:sz w:val="12"/>
                                      <w:szCs w:val="12"/>
                                      <w:lang w:val="et-EE"/>
                                    </w:rPr>
                                  </w:pPr>
                                  <w:r>
                                    <w:rPr>
                                      <w:sz w:val="12"/>
                                      <w:szCs w:val="12"/>
                                      <w:lang w:val="et-EE"/>
                                    </w:rPr>
                                    <w:t>Kork</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F32EB34" id="Text Box 22" o:spid="_x0000_s1036" type="#_x0000_t202" style="position:absolute;margin-left:32.35pt;margin-top:11.5pt;width:30.75pt;height:19.15pt;z-index:25164748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ryYK5AEAAKgDAAAOAAAAZHJzL2Uyb0RvYy54bWysU9tu2zAMfR+wfxD0vthxk2014hRdiw4D&#10;ugvQ9QNkWbKF2aJGKbGzrx8lp2m2vRV7EURSPjyHPN5cTUPP9gq9AVvx5SLnTFkJjbFtxR+/3715&#10;z5kPwjaiB6sqflCeX21fv9qMrlQFdNA3ChmBWF+OruJdCK7MMi87NQi/AKcsFTXgIAKF2GYNipHQ&#10;hz4r8vxtNgI2DkEq7yl7Oxf5NuFrrWT4qrVXgfUVJ24hnZjOOp7ZdiPKFoXrjDzSEC9gMQhjqekJ&#10;6lYEwXZo/oEajETwoMNCwpCB1kaqpIHULPO/1Dx0wqmkhYbj3WlM/v/Byi/7B/cNWZg+wEQLTCK8&#10;uwf5wzMLN52wrbpGhLFToqHGyziybHS+PH4aR+1LH0Hq8TM0tGSxC5CAJo1DnArpZIROCzichq6m&#10;wCQlLy7zdbHmTFKpWF0U+Tp1EOXTxw59+KhgYPFScaSdJnCxv/chkhHl05PYy8Kd6fu0197+kaCH&#10;MZPIR74z8zDVEzMNKUtuiGJqaA4kB2G2C9mbLh3gL85GskrF/c+dQMVZ/8nSSC6Xq1X0VgpW63cF&#10;BXheqc8rwkqCqnjgbL7ehNmPO4em7ajTvAQL1zRGbZLEZ1ZH/mSHpPxo3ei38zi9ev7Btr8BAAD/&#10;/wMAUEsDBBQABgAIAAAAIQA8ZDu83AAAAAgBAAAPAAAAZHJzL2Rvd25yZXYueG1sTI9BT8JAEIXv&#10;Jv6HzZh4k10KVq3dEqLxKgGFxNvSHdqG7mzTXWj99wwnPU6+lzffyxeja8UZ+9B40jCdKBBIpbcN&#10;VRq+vz4enkGEaMia1hNq+MUAi+L2JjeZ9QOt8byJleASCpnRUMfYZVKGskZnwsR3SMwOvncm8tlX&#10;0vZm4HLXykSpVDrTEH+oTYdvNZbHzclp2H4efnZztare3WM3+FFJci9S6/u7cfkKIuIY/8Jw1Wd1&#10;KNhp709kg2g1pPMnTmpIZjzpypM0AbFnMJ2BLHL5f0BxAQAA//8DAFBLAQItABQABgAIAAAAIQC2&#10;gziS/gAAAOEBAAATAAAAAAAAAAAAAAAAAAAAAABbQ29udGVudF9UeXBlc10ueG1sUEsBAi0AFAAG&#10;AAgAAAAhADj9If/WAAAAlAEAAAsAAAAAAAAAAAAAAAAALwEAAF9yZWxzLy5yZWxzUEsBAi0AFAAG&#10;AAgAAAAhAC+vJgrkAQAAqAMAAA4AAAAAAAAAAAAAAAAALgIAAGRycy9lMm9Eb2MueG1sUEsBAi0A&#10;FAAGAAgAAAAhADxkO7zcAAAACAEAAA8AAAAAAAAAAAAAAAAAPgQAAGRycy9kb3ducmV2LnhtbFBL&#10;BQYAAAAABAAEAPMAAABHBQAAAAA=&#10;" filled="f" stroked="f">
                      <v:textbox>
                        <w:txbxContent>
                          <w:p w14:paraId="3FFA5C2D" w14:textId="198F0106" w:rsidR="00067A30" w:rsidRPr="00B044BB" w:rsidRDefault="00067A30">
                            <w:pPr>
                              <w:rPr>
                                <w:sz w:val="12"/>
                                <w:szCs w:val="12"/>
                                <w:lang w:val="et-EE"/>
                              </w:rPr>
                            </w:pPr>
                            <w:r>
                              <w:rPr>
                                <w:sz w:val="12"/>
                                <w:szCs w:val="12"/>
                                <w:lang w:val="et-EE"/>
                              </w:rPr>
                              <w:t>Kork</w:t>
                            </w:r>
                          </w:p>
                        </w:txbxContent>
                      </v:textbox>
                    </v:shape>
                  </w:pict>
                </mc:Fallback>
              </mc:AlternateContent>
            </w:r>
            <w:r w:rsidR="00CF56C5" w:rsidRPr="00532C47">
              <w:rPr>
                <w:noProof/>
                <w:lang w:eastAsia="en-US"/>
              </w:rPr>
              <mc:AlternateContent>
                <mc:Choice Requires="wps">
                  <w:drawing>
                    <wp:anchor distT="45720" distB="45720" distL="114300" distR="114300" simplePos="0" relativeHeight="251646464" behindDoc="0" locked="0" layoutInCell="1" allowOverlap="1" wp14:anchorId="61D1F175" wp14:editId="4E2902D3">
                      <wp:simplePos x="0" y="0"/>
                      <wp:positionH relativeFrom="column">
                        <wp:posOffset>314325</wp:posOffset>
                      </wp:positionH>
                      <wp:positionV relativeFrom="paragraph">
                        <wp:posOffset>634365</wp:posOffset>
                      </wp:positionV>
                      <wp:extent cx="390525" cy="243205"/>
                      <wp:effectExtent l="0" t="0" r="0" b="0"/>
                      <wp:wrapNone/>
                      <wp:docPr id="204" name="Text Box 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905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93ECB2D" w14:textId="4EC395F7" w:rsidR="00067A30" w:rsidRPr="00B044BB" w:rsidRDefault="00067A30">
                                  <w:pPr>
                                    <w:rPr>
                                      <w:sz w:val="12"/>
                                      <w:szCs w:val="12"/>
                                      <w:lang w:val="et-EE"/>
                                    </w:rPr>
                                  </w:pPr>
                                  <w:r>
                                    <w:rPr>
                                      <w:sz w:val="12"/>
                                      <w:szCs w:val="12"/>
                                      <w:lang w:val="et-EE"/>
                                    </w:rPr>
                                    <w:t>Põhi</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1D1F175" id="Text Box 23" o:spid="_x0000_s1037" type="#_x0000_t202" style="position:absolute;margin-left:24.75pt;margin-top:49.95pt;width:30.75pt;height:19.15pt;z-index:25164646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4dPm5AEAAKgDAAAOAAAAZHJzL2Uyb0RvYy54bWysU9tu2zAMfR+wfxD0vthxk2014hRdiw4D&#10;ugvQ9QNkWbKF2aJGKbGzrx8lp2m2vRV7EURSPjznkN5cTUPP9gq9AVvx5SLnTFkJjbFtxR+/3715&#10;z5kPwjaiB6sqflCeX21fv9qMrlQFdNA3ChmBWF+OruJdCK7MMi87NQi/AKcsFTXgIAKF2GYNipHQ&#10;hz4r8vxtNgI2DkEq7yl7Oxf5NuFrrWT4qrVXgfUVJ24hnZjOOp7ZdiPKFoXrjDzSEC9gMQhjqekJ&#10;6lYEwXZo/oEajETwoMNCwpCB1kaqpIHULPO/1Dx0wqmkhczx7mST/3+w8sv+wX1DFqYPMNEAkwjv&#10;7kH+8MzCTSdsq64RYeyUaKjxMlqWjc6Xx0+j1b70EaQeP0NDQxa7AAlo0jhEV0gnI3QawOFkupoC&#10;k5S8uMzXxZozSaVidVHk69RBlE8fO/Tho4KBxUvFkWaawMX+3odIRpRPT2IvC3em79Nce/tHgh7G&#10;TCIf+c7Mw1RPzDSkLEmLYmpoDiQHYV4XWm+6dIC/OBtpVSruf+4EKs76T5YsuVyuVnG3UrBavyso&#10;wPNKfV4RVhJUxQNn8/UmzPu4c2jajjrNQ7BwTTZqkyQ+szryp3VIyo+rG/ftPE6vnn+w7W8AAAD/&#10;/wMAUEsDBBQABgAIAAAAIQDfVHP53QAAAAkBAAAPAAAAZHJzL2Rvd25yZXYueG1sTI/BTsMwEETv&#10;SPyDtUjcqJ3SojrEqRCIK4gClXpz420SEa+j2G3C37M90duOZjT7plhPvhMnHGIbyEA2UyCQquBa&#10;qg18fb7erUDEZMnZLhAa+MUI6/L6qrC5CyN94GmTasElFHNroEmpz6WMVYPexlnokdg7hMHbxHKo&#10;pRvsyOW+k3OlHqS3LfGHxvb43GD1szl6A99vh912od7rF7/sxzApSV5LY25vpqdHEAmn9B+GMz6j&#10;Q8lM+3AkF0VnYKGXnDSgtQZx9rOMt+35uF/NQZaFvFxQ/gEAAP//AwBQSwECLQAUAAYACAAAACEA&#10;toM4kv4AAADhAQAAEwAAAAAAAAAAAAAAAAAAAAAAW0NvbnRlbnRfVHlwZXNdLnhtbFBLAQItABQA&#10;BgAIAAAAIQA4/SH/1gAAAJQBAAALAAAAAAAAAAAAAAAAAC8BAABfcmVscy8ucmVsc1BLAQItABQA&#10;BgAIAAAAIQCP4dPm5AEAAKgDAAAOAAAAAAAAAAAAAAAAAC4CAABkcnMvZTJvRG9jLnhtbFBLAQIt&#10;ABQABgAIAAAAIQDfVHP53QAAAAkBAAAPAAAAAAAAAAAAAAAAAD4EAABkcnMvZG93bnJldi54bWxQ&#10;SwUGAAAAAAQABADzAAAASAUAAAAA&#10;" filled="f" stroked="f">
                      <v:textbox>
                        <w:txbxContent>
                          <w:p w14:paraId="093ECB2D" w14:textId="4EC395F7" w:rsidR="00067A30" w:rsidRPr="00B044BB" w:rsidRDefault="00067A30">
                            <w:pPr>
                              <w:rPr>
                                <w:sz w:val="12"/>
                                <w:szCs w:val="12"/>
                                <w:lang w:val="et-EE"/>
                              </w:rPr>
                            </w:pPr>
                            <w:r>
                              <w:rPr>
                                <w:sz w:val="12"/>
                                <w:szCs w:val="12"/>
                                <w:lang w:val="et-EE"/>
                              </w:rPr>
                              <w:t>Põhi</w:t>
                            </w:r>
                          </w:p>
                        </w:txbxContent>
                      </v:textbox>
                    </v:shape>
                  </w:pict>
                </mc:Fallback>
              </mc:AlternateContent>
            </w:r>
            <w:r w:rsidR="00CF56C5" w:rsidRPr="00532C47">
              <w:rPr>
                <w:noProof/>
                <w:lang w:eastAsia="en-US"/>
              </w:rPr>
              <mc:AlternateContent>
                <mc:Choice Requires="wps">
                  <w:drawing>
                    <wp:anchor distT="45720" distB="45720" distL="114300" distR="114300" simplePos="0" relativeHeight="251650560" behindDoc="0" locked="0" layoutInCell="1" allowOverlap="1" wp14:anchorId="165E3305" wp14:editId="0AE5941B">
                      <wp:simplePos x="0" y="0"/>
                      <wp:positionH relativeFrom="column">
                        <wp:posOffset>1925320</wp:posOffset>
                      </wp:positionH>
                      <wp:positionV relativeFrom="paragraph">
                        <wp:posOffset>604520</wp:posOffset>
                      </wp:positionV>
                      <wp:extent cx="428625" cy="243205"/>
                      <wp:effectExtent l="0" t="0" r="0" b="0"/>
                      <wp:wrapNone/>
                      <wp:docPr id="203" name="Text Box 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86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72EE052" w14:textId="77777777" w:rsidR="00067A30" w:rsidRDefault="00067A30">
                                  <w:pPr>
                                    <w:rPr>
                                      <w:sz w:val="12"/>
                                      <w:szCs w:val="12"/>
                                      <w:lang w:val="de-CH"/>
                                    </w:rPr>
                                  </w:pPr>
                                  <w:r w:rsidRPr="00B044BB">
                                    <w:rPr>
                                      <w:sz w:val="12"/>
                                      <w:szCs w:val="12"/>
                                      <w:lang w:val="de-CH"/>
                                    </w:rPr>
                                    <w:t>Blister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165E3305" id="Text Box 25" o:spid="_x0000_s1038" type="#_x0000_t202" style="position:absolute;margin-left:151.6pt;margin-top:47.6pt;width:33.75pt;height:19.15pt;z-index:25165056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bPZe5AEAAKgDAAAOAAAAZHJzL2Uyb0RvYy54bWysU9tu2zAMfR+wfxD0vtjxkq4z4hRdiw4D&#10;ugvQ7gNkWbKF2aJGKbGzrx8lp2m2vg17EURSPjznkN5cTUPP9gq9AVvx5SLnTFkJjbFtxb8/3r25&#10;5MwHYRvRg1UVPyjPr7avX21GV6oCOugbhYxArC9HV/EuBFdmmZedGoRfgFOWihpwEIFCbLMGxUjo&#10;Q58VeX6RjYCNQ5DKe8rezkW+TfhaKxm+au1VYH3FiVtIJ6azjme23YiyReE6I480xD+wGISx1PQE&#10;dSuCYDs0L6AGIxE86LCQMGSgtZEqaSA1y/wvNQ+dcCppIXO8O9nk/x+s/LJ/cN+QhekDTDTAJMK7&#10;e5A/PLNw0wnbqmtEGDslGmq8jJZlo/Pl8dNotS99BKnHz9DQkMUuQAKaNA7RFdLJCJ0GcDiZrqbA&#10;JCVXxeVFseZMUqlYvS3ydeogyqePHfrwUcHA4qXiSDNN4GJ/70MkI8qnJ7GXhTvT92muvf0jQQ9j&#10;JpGPfGfmYaonZhpSVsTGUUwNzYHkIMzrQutNlw7wF2cjrUrF/c+dQMVZ/8mSJe+Xq1XcrRSs1u8K&#10;CvC8Up9XhJUEVfHA2Xy9CfM+7hyatqNO8xAsXJON2iSJz6yO/GkdkvLj6sZ9O4/Tq+cfbPsbAAD/&#10;/wMAUEsDBBQABgAIAAAAIQBXVBhU3gAAAAoBAAAPAAAAZHJzL2Rvd25yZXYueG1sTI/BTsMwDIbv&#10;SHuHyEjcWMJCN1aaTgjEFcQGSNyyxmurNU7VZGt5e8wJTpblT7+/v9hMvhNnHGIbyMDNXIFAqoJr&#10;qTbwvnu+vgMRkyVnu0Bo4BsjbMrZRWFzF0Z6w/M21YJDKObWQJNSn0sZqwa9jfPQI/HtEAZvE69D&#10;Ld1gRw73nVwotZTetsQfGtvjY4PVcXvyBj5eDl+ft+q1fvJZP4ZJSfJraczV5fRwDyLhlP5g+NVn&#10;dSjZaR9O5KLoDGilF4waWGc8GdArtQKxZ1LrDGRZyP8Vyh8AAAD//wMAUEsBAi0AFAAGAAgAAAAh&#10;ALaDOJL+AAAA4QEAABMAAAAAAAAAAAAAAAAAAAAAAFtDb250ZW50X1R5cGVzXS54bWxQSwECLQAU&#10;AAYACAAAACEAOP0h/9YAAACUAQAACwAAAAAAAAAAAAAAAAAvAQAAX3JlbHMvLnJlbHNQSwECLQAU&#10;AAYACAAAACEA2mz2XuQBAACoAwAADgAAAAAAAAAAAAAAAAAuAgAAZHJzL2Uyb0RvYy54bWxQSwEC&#10;LQAUAAYACAAAACEAV1QYVN4AAAAKAQAADwAAAAAAAAAAAAAAAAA+BAAAZHJzL2Rvd25yZXYueG1s&#10;UEsFBgAAAAAEAAQA8wAAAEkFAAAAAA==&#10;" filled="f" stroked="f">
                      <v:textbox>
                        <w:txbxContent>
                          <w:p w14:paraId="672EE052" w14:textId="77777777" w:rsidR="00067A30" w:rsidRDefault="00067A30">
                            <w:pPr>
                              <w:rPr>
                                <w:sz w:val="12"/>
                                <w:szCs w:val="12"/>
                                <w:lang w:val="de-CH"/>
                              </w:rPr>
                            </w:pPr>
                            <w:r w:rsidRPr="00B044BB">
                              <w:rPr>
                                <w:sz w:val="12"/>
                                <w:szCs w:val="12"/>
                                <w:lang w:val="de-CH"/>
                              </w:rPr>
                              <w:t>Blister</w:t>
                            </w:r>
                          </w:p>
                        </w:txbxContent>
                      </v:textbox>
                    </v:shape>
                  </w:pict>
                </mc:Fallback>
              </mc:AlternateContent>
            </w:r>
            <w:r w:rsidR="00CF56C5" w:rsidRPr="00532C47">
              <w:rPr>
                <w:noProof/>
                <w:lang w:eastAsia="en-US"/>
              </w:rPr>
              <mc:AlternateContent>
                <mc:Choice Requires="wps">
                  <w:drawing>
                    <wp:anchor distT="45720" distB="45720" distL="114300" distR="114300" simplePos="0" relativeHeight="251655680" behindDoc="0" locked="0" layoutInCell="1" allowOverlap="1" wp14:anchorId="56B21D26" wp14:editId="3D448003">
                      <wp:simplePos x="0" y="0"/>
                      <wp:positionH relativeFrom="column">
                        <wp:posOffset>1979295</wp:posOffset>
                      </wp:positionH>
                      <wp:positionV relativeFrom="paragraph">
                        <wp:posOffset>798830</wp:posOffset>
                      </wp:positionV>
                      <wp:extent cx="686435" cy="243205"/>
                      <wp:effectExtent l="0" t="0" r="0" b="0"/>
                      <wp:wrapNone/>
                      <wp:docPr id="198" name="Text Box 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8643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96F1C6C" w14:textId="55104339" w:rsidR="00067A30" w:rsidRDefault="00067A30">
                                  <w:pPr>
                                    <w:rPr>
                                      <w:b/>
                                      <w:sz w:val="12"/>
                                      <w:szCs w:val="12"/>
                                      <w:lang w:val="de-CH"/>
                                    </w:rPr>
                                  </w:pPr>
                                  <w:r w:rsidRPr="00B044BB">
                                    <w:rPr>
                                      <w:b/>
                                      <w:sz w:val="12"/>
                                      <w:szCs w:val="12"/>
                                      <w:lang w:val="de-CH"/>
                                    </w:rPr>
                                    <w:t>Blister</w:t>
                                  </w:r>
                                  <w:r>
                                    <w:rPr>
                                      <w:b/>
                                      <w:sz w:val="12"/>
                                      <w:szCs w:val="12"/>
                                      <w:lang w:val="de-CH"/>
                                    </w:rPr>
                                    <w:t>pakend</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6B21D26" id="Text Box 27" o:spid="_x0000_s1039" type="#_x0000_t202" style="position:absolute;margin-left:155.85pt;margin-top:62.9pt;width:54.05pt;height:19.15pt;z-index:25165568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ixJe5QEAAKgDAAAOAAAAZHJzL2Uyb0RvYy54bWysU8GO0zAQvSPxD5bvNGmaliVqulp2tQhp&#10;WZAWPsBxnMQi8Zix26R8PWOn2y1wQ1wsz4zz5r03k+31NPTsoNBpMCVfLlLOlJFQa9OW/NvX+zdX&#10;nDkvTC16MKrkR+X49e71q+1oC5VBB32tkBGIccVoS955b4skcbJTg3ALsMpQsQEchKcQ26RGMRL6&#10;0CdZmm6SEbC2CFI5R9m7uch3Eb9plPSfm8Ypz/qSEzcfT4xnFc5ktxVFi8J2Wp5oiH9gMQhtqOkZ&#10;6k54wfao/4IatERw0PiFhCGBptFSRQ2kZpn+oeapE1ZFLWSOs2eb3P+DlY+HJ/sFmZ/ew0QDjCKc&#10;fQD53TEDt50wrbpBhLFToqbGy2BZMlpXnD4NVrvCBZBq/AQ1DVnsPUSgqcEhuEI6GaHTAI5n09Xk&#10;maTk5mqTr9acSSpl+SpL17GDKJ4/tuj8BwUDC5eSI800govDg/OBjCien4ReBu5138e59ua3BD0M&#10;mUg+8J2Z+6mamK5J2So0DmIqqI8kB2FeF1pvunSAPzkbaVVK7n7sBSrO+o+GLHm3zPOwWzHI128z&#10;CvCyUl1WhJEEVXLP2Xy99fM+7i3qtqNO8xAM3JCNjY4SX1id+NM6ROWn1Q37dhnHVy8/2O4XAAAA&#10;//8DAFBLAwQUAAYACAAAACEA0N1UwN4AAAALAQAADwAAAGRycy9kb3ducmV2LnhtbEyPQU/DMAyF&#10;70j8h8hI3FiS0Q1Wmk4IxBW0wSZxyxqvrWicqsnW8u8xJ7jZfk/P3yvWk+/EGYfYBjKgZwoEUhVc&#10;S7WBj/eXm3sQMVlytguEBr4xwrq8vChs7sJIGzxvUy04hGJuDTQp9bmUsWrQ2zgLPRJrxzB4m3gd&#10;aukGO3K47+RcqaX0tiX+0NgenxqsvrYnb2D3evzcZ+qtfvaLfgyTkuRX0pjrq+nxAUTCKf2Z4Ref&#10;0aFkpkM4kYuiM3Cr9R1bWZgvuAM7Mr3i4cCXZaZBloX836H8AQAA//8DAFBLAQItABQABgAIAAAA&#10;IQC2gziS/gAAAOEBAAATAAAAAAAAAAAAAAAAAAAAAABbQ29udGVudF9UeXBlc10ueG1sUEsBAi0A&#10;FAAGAAgAAAAhADj9If/WAAAAlAEAAAsAAAAAAAAAAAAAAAAALwEAAF9yZWxzLy5yZWxzUEsBAi0A&#10;FAAGAAgAAAAhAFqLEl7lAQAAqAMAAA4AAAAAAAAAAAAAAAAALgIAAGRycy9lMm9Eb2MueG1sUEsB&#10;Ai0AFAAGAAgAAAAhANDdVMDeAAAACwEAAA8AAAAAAAAAAAAAAAAAPwQAAGRycy9kb3ducmV2Lnht&#10;bFBLBQYAAAAABAAEAPMAAABKBQAAAAA=&#10;" filled="f" stroked="f">
                      <v:textbox>
                        <w:txbxContent>
                          <w:p w14:paraId="096F1C6C" w14:textId="55104339" w:rsidR="00067A30" w:rsidRDefault="00067A30">
                            <w:pPr>
                              <w:rPr>
                                <w:b/>
                                <w:sz w:val="12"/>
                                <w:szCs w:val="12"/>
                                <w:lang w:val="de-CH"/>
                              </w:rPr>
                            </w:pPr>
                            <w:r w:rsidRPr="00B044BB">
                              <w:rPr>
                                <w:b/>
                                <w:sz w:val="12"/>
                                <w:szCs w:val="12"/>
                                <w:lang w:val="de-CH"/>
                              </w:rPr>
                              <w:t>Blister</w:t>
                            </w:r>
                            <w:r>
                              <w:rPr>
                                <w:b/>
                                <w:sz w:val="12"/>
                                <w:szCs w:val="12"/>
                                <w:lang w:val="de-CH"/>
                              </w:rPr>
                              <w:t>pakend</w:t>
                            </w:r>
                          </w:p>
                        </w:txbxContent>
                      </v:textbox>
                    </v:shape>
                  </w:pict>
                </mc:Fallback>
              </mc:AlternateContent>
            </w:r>
            <w:r w:rsidR="00CF56C5" w:rsidRPr="00532C47">
              <w:rPr>
                <w:noProof/>
                <w:lang w:eastAsia="en-US"/>
              </w:rPr>
              <w:drawing>
                <wp:inline distT="0" distB="0" distL="0" distR="0" wp14:anchorId="7AD3BEA7" wp14:editId="28461244">
                  <wp:extent cx="2722880" cy="878840"/>
                  <wp:effectExtent l="0" t="0" r="0" b="0"/>
                  <wp:docPr id="18" name="Picture 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5"/>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2722880" cy="878840"/>
                          </a:xfrm>
                          <a:prstGeom prst="rect">
                            <a:avLst/>
                          </a:prstGeom>
                          <a:noFill/>
                          <a:ln>
                            <a:noFill/>
                          </a:ln>
                        </pic:spPr>
                      </pic:pic>
                    </a:graphicData>
                  </a:graphic>
                </wp:inline>
              </w:drawing>
            </w:r>
          </w:p>
        </w:tc>
        <w:tc>
          <w:tcPr>
            <w:tcW w:w="2409" w:type="dxa"/>
            <w:vMerge w:val="restart"/>
            <w:tcBorders>
              <w:top w:val="single" w:sz="24" w:space="0" w:color="808080"/>
              <w:left w:val="single" w:sz="24" w:space="0" w:color="808080"/>
              <w:bottom w:val="single" w:sz="24" w:space="0" w:color="808080"/>
              <w:right w:val="single" w:sz="24" w:space="0" w:color="808080"/>
            </w:tcBorders>
          </w:tcPr>
          <w:p w14:paraId="72080056" w14:textId="77777777" w:rsidR="00B32019" w:rsidRPr="00532C47" w:rsidRDefault="00B32019" w:rsidP="00D02EE2">
            <w:pPr>
              <w:pStyle w:val="Table"/>
              <w:spacing w:before="0" w:after="0"/>
              <w:rPr>
                <w:rFonts w:ascii="Times New Roman" w:hAnsi="Times New Roman"/>
                <w:b/>
                <w:szCs w:val="20"/>
                <w:lang w:val="et-EE"/>
              </w:rPr>
            </w:pPr>
            <w:r w:rsidRPr="00532C47">
              <w:rPr>
                <w:rFonts w:ascii="Times New Roman" w:hAnsi="Times New Roman"/>
                <w:b/>
                <w:szCs w:val="20"/>
                <w:lang w:val="et-EE"/>
              </w:rPr>
              <w:t>Korduma kippuvad küsimused</w:t>
            </w:r>
          </w:p>
          <w:p w14:paraId="3801CA58" w14:textId="77777777" w:rsidR="00B32019" w:rsidRPr="00532C47" w:rsidRDefault="00B32019" w:rsidP="00D02EE2">
            <w:pPr>
              <w:pStyle w:val="Table"/>
              <w:spacing w:before="0" w:after="0"/>
              <w:rPr>
                <w:rFonts w:ascii="Times New Roman" w:hAnsi="Times New Roman"/>
                <w:szCs w:val="20"/>
                <w:lang w:val="et-EE"/>
              </w:rPr>
            </w:pPr>
          </w:p>
          <w:p w14:paraId="37BC6969" w14:textId="77777777" w:rsidR="00B32019" w:rsidRPr="00532C47" w:rsidRDefault="00B32019" w:rsidP="00D02EE2">
            <w:pPr>
              <w:pStyle w:val="Table"/>
              <w:spacing w:before="0" w:after="0"/>
              <w:rPr>
                <w:rFonts w:ascii="Times New Roman" w:hAnsi="Times New Roman"/>
                <w:b/>
                <w:szCs w:val="20"/>
                <w:lang w:val="et-EE"/>
              </w:rPr>
            </w:pPr>
            <w:r w:rsidRPr="00532C47">
              <w:rPr>
                <w:rFonts w:ascii="Times New Roman" w:hAnsi="Times New Roman"/>
                <w:b/>
                <w:szCs w:val="20"/>
                <w:lang w:val="et-EE"/>
              </w:rPr>
              <w:t>Miks ei teinud inhalaator sissehingamise ajal heli?</w:t>
            </w:r>
          </w:p>
          <w:p w14:paraId="3A5E22AB" w14:textId="5D90E883" w:rsidR="00B84FD6" w:rsidRPr="00532C47" w:rsidRDefault="00B32019" w:rsidP="00D02EE2">
            <w:pPr>
              <w:pStyle w:val="Table"/>
              <w:keepNext/>
              <w:spacing w:before="0" w:after="0"/>
              <w:rPr>
                <w:rFonts w:ascii="Times New Roman" w:hAnsi="Times New Roman"/>
                <w:szCs w:val="20"/>
                <w:lang w:val="et-EE"/>
              </w:rPr>
            </w:pPr>
            <w:r w:rsidRPr="00532C47">
              <w:rPr>
                <w:rFonts w:ascii="Times New Roman" w:hAnsi="Times New Roman"/>
                <w:szCs w:val="20"/>
                <w:lang w:val="et-EE"/>
              </w:rPr>
              <w:t>Kapsel võib olla kinni jäänud kapslipesasse. Kui see juhtub, vabasta</w:t>
            </w:r>
            <w:r w:rsidR="0062144A" w:rsidRPr="00532C47">
              <w:rPr>
                <w:rFonts w:ascii="Times New Roman" w:hAnsi="Times New Roman"/>
                <w:szCs w:val="20"/>
                <w:lang w:val="et-EE"/>
              </w:rPr>
              <w:t>ge</w:t>
            </w:r>
            <w:r w:rsidRPr="00532C47">
              <w:rPr>
                <w:rFonts w:ascii="Times New Roman" w:hAnsi="Times New Roman"/>
                <w:szCs w:val="20"/>
                <w:lang w:val="et-EE"/>
              </w:rPr>
              <w:t xml:space="preserve"> kapsel ettevaatlikult, koputades inhalaatori põhjale. Hinga</w:t>
            </w:r>
            <w:r w:rsidR="0062144A" w:rsidRPr="00532C47">
              <w:rPr>
                <w:rFonts w:ascii="Times New Roman" w:hAnsi="Times New Roman"/>
                <w:szCs w:val="20"/>
                <w:lang w:val="et-EE"/>
              </w:rPr>
              <w:t>ke</w:t>
            </w:r>
            <w:r w:rsidRPr="00532C47">
              <w:rPr>
                <w:rFonts w:ascii="Times New Roman" w:hAnsi="Times New Roman"/>
                <w:szCs w:val="20"/>
                <w:lang w:val="et-EE"/>
              </w:rPr>
              <w:t xml:space="preserve"> ravimit uuesti sisse, korrates samme 3a kuni 3</w:t>
            </w:r>
            <w:r w:rsidR="0062144A" w:rsidRPr="00532C47">
              <w:rPr>
                <w:rFonts w:ascii="Times New Roman" w:hAnsi="Times New Roman"/>
                <w:szCs w:val="20"/>
                <w:lang w:val="et-EE"/>
              </w:rPr>
              <w:t>d</w:t>
            </w:r>
            <w:r w:rsidRPr="00532C47">
              <w:rPr>
                <w:rFonts w:ascii="Times New Roman" w:hAnsi="Times New Roman"/>
                <w:szCs w:val="20"/>
                <w:lang w:val="et-EE"/>
              </w:rPr>
              <w:t>.</w:t>
            </w:r>
          </w:p>
          <w:p w14:paraId="4864C9B2" w14:textId="77777777" w:rsidR="00B84FD6" w:rsidRPr="00532C47" w:rsidRDefault="00B84FD6" w:rsidP="00D02EE2">
            <w:pPr>
              <w:pStyle w:val="Table"/>
              <w:keepNext/>
              <w:spacing w:before="0" w:after="0"/>
              <w:rPr>
                <w:rFonts w:ascii="Times New Roman" w:hAnsi="Times New Roman"/>
                <w:szCs w:val="20"/>
                <w:lang w:val="et-EE"/>
              </w:rPr>
            </w:pPr>
          </w:p>
          <w:p w14:paraId="6A2A9030" w14:textId="77777777" w:rsidR="00B32019" w:rsidRPr="00532C47" w:rsidRDefault="00B32019" w:rsidP="00D02EE2">
            <w:pPr>
              <w:pStyle w:val="Table"/>
              <w:spacing w:before="0" w:after="0"/>
              <w:rPr>
                <w:rFonts w:ascii="Times New Roman" w:hAnsi="Times New Roman"/>
                <w:b/>
                <w:szCs w:val="20"/>
                <w:lang w:val="et-EE"/>
              </w:rPr>
            </w:pPr>
            <w:r w:rsidRPr="00532C47">
              <w:rPr>
                <w:rFonts w:ascii="Times New Roman" w:hAnsi="Times New Roman"/>
                <w:b/>
                <w:szCs w:val="20"/>
                <w:lang w:val="et-EE"/>
              </w:rPr>
              <w:t>Mida teha, kui pulbrit on kapsli sisse alles jäänud?</w:t>
            </w:r>
          </w:p>
          <w:p w14:paraId="7DEA622B" w14:textId="5508C44D" w:rsidR="00B32019" w:rsidRPr="00532C47" w:rsidRDefault="00B32019" w:rsidP="00D02EE2">
            <w:pPr>
              <w:pStyle w:val="Table"/>
              <w:spacing w:before="0" w:after="0"/>
              <w:rPr>
                <w:rFonts w:ascii="Times New Roman" w:hAnsi="Times New Roman"/>
                <w:szCs w:val="20"/>
                <w:lang w:val="et-EE"/>
              </w:rPr>
            </w:pPr>
            <w:r w:rsidRPr="00532C47">
              <w:rPr>
                <w:rFonts w:ascii="Times New Roman" w:hAnsi="Times New Roman"/>
                <w:szCs w:val="20"/>
                <w:lang w:val="et-EE"/>
              </w:rPr>
              <w:t>Te pole piisavalt ravimit kätte saanud. Sulgege inhalaator ja korrake samme 3a kuni 3</w:t>
            </w:r>
            <w:r w:rsidR="0062144A" w:rsidRPr="00532C47">
              <w:rPr>
                <w:rFonts w:ascii="Times New Roman" w:hAnsi="Times New Roman"/>
                <w:szCs w:val="20"/>
                <w:lang w:val="et-EE"/>
              </w:rPr>
              <w:t>d</w:t>
            </w:r>
            <w:r w:rsidRPr="00532C47">
              <w:rPr>
                <w:rFonts w:ascii="Times New Roman" w:hAnsi="Times New Roman"/>
                <w:szCs w:val="20"/>
                <w:lang w:val="et-EE"/>
              </w:rPr>
              <w:t>.</w:t>
            </w:r>
          </w:p>
          <w:p w14:paraId="23C4F892" w14:textId="77777777" w:rsidR="00B32019" w:rsidRPr="00532C47" w:rsidRDefault="00B32019" w:rsidP="00D02EE2">
            <w:pPr>
              <w:pStyle w:val="Table"/>
              <w:spacing w:before="0" w:after="0"/>
              <w:rPr>
                <w:rFonts w:ascii="Times New Roman" w:hAnsi="Times New Roman"/>
                <w:szCs w:val="20"/>
                <w:lang w:val="et-EE"/>
              </w:rPr>
            </w:pPr>
          </w:p>
          <w:p w14:paraId="5680B0B6" w14:textId="77777777" w:rsidR="00B32019" w:rsidRPr="00532C47" w:rsidRDefault="00B32019" w:rsidP="00D02EE2">
            <w:pPr>
              <w:pStyle w:val="Table"/>
              <w:spacing w:before="0" w:after="0"/>
              <w:rPr>
                <w:rFonts w:ascii="Times New Roman" w:hAnsi="Times New Roman"/>
                <w:b/>
                <w:szCs w:val="20"/>
                <w:lang w:val="et-EE"/>
              </w:rPr>
            </w:pPr>
            <w:r w:rsidRPr="00532C47">
              <w:rPr>
                <w:rFonts w:ascii="Times New Roman" w:hAnsi="Times New Roman"/>
                <w:b/>
                <w:szCs w:val="20"/>
                <w:lang w:val="et-EE"/>
              </w:rPr>
              <w:t>Köhisin pärast sissehingamist – on see oluline?</w:t>
            </w:r>
          </w:p>
          <w:p w14:paraId="22080E63" w14:textId="5775DCD7" w:rsidR="00B32019" w:rsidRPr="00532C47" w:rsidRDefault="00B32019" w:rsidP="00D02EE2">
            <w:pPr>
              <w:pStyle w:val="Table"/>
              <w:spacing w:before="0" w:after="0"/>
              <w:rPr>
                <w:rFonts w:ascii="Times New Roman" w:hAnsi="Times New Roman"/>
                <w:szCs w:val="20"/>
                <w:lang w:val="et-EE"/>
              </w:rPr>
            </w:pPr>
            <w:r w:rsidRPr="00532C47">
              <w:rPr>
                <w:rFonts w:ascii="Times New Roman" w:hAnsi="Times New Roman"/>
                <w:szCs w:val="20"/>
                <w:lang w:val="et-EE"/>
              </w:rPr>
              <w:t>See võib juhtuda. Olete piisavalt ravimit kätte saanud juhul</w:t>
            </w:r>
            <w:r w:rsidR="0062144A" w:rsidRPr="00532C47">
              <w:rPr>
                <w:rFonts w:ascii="Times New Roman" w:hAnsi="Times New Roman"/>
                <w:szCs w:val="20"/>
                <w:lang w:val="et-EE"/>
              </w:rPr>
              <w:t>,</w:t>
            </w:r>
            <w:r w:rsidRPr="00532C47">
              <w:rPr>
                <w:rFonts w:ascii="Times New Roman" w:hAnsi="Times New Roman"/>
                <w:szCs w:val="20"/>
                <w:lang w:val="et-EE"/>
              </w:rPr>
              <w:t xml:space="preserve"> kui kapsel on tühi.</w:t>
            </w:r>
          </w:p>
          <w:p w14:paraId="2A1C9E65" w14:textId="77777777" w:rsidR="00B32019" w:rsidRPr="00532C47" w:rsidRDefault="00B32019" w:rsidP="00D02EE2">
            <w:pPr>
              <w:pStyle w:val="Table"/>
              <w:spacing w:before="0" w:after="0"/>
              <w:rPr>
                <w:rFonts w:ascii="Times New Roman" w:hAnsi="Times New Roman"/>
                <w:szCs w:val="20"/>
                <w:lang w:val="et-EE"/>
              </w:rPr>
            </w:pPr>
          </w:p>
          <w:p w14:paraId="26F54589" w14:textId="77777777" w:rsidR="00B32019" w:rsidRPr="00532C47" w:rsidRDefault="00B32019" w:rsidP="00D02EE2">
            <w:pPr>
              <w:pStyle w:val="Table"/>
              <w:spacing w:before="0" w:after="0"/>
              <w:rPr>
                <w:rFonts w:ascii="Times New Roman" w:hAnsi="Times New Roman"/>
                <w:b/>
                <w:szCs w:val="20"/>
                <w:lang w:val="et-EE"/>
              </w:rPr>
            </w:pPr>
            <w:r w:rsidRPr="00532C47">
              <w:rPr>
                <w:rFonts w:ascii="Times New Roman" w:hAnsi="Times New Roman"/>
                <w:b/>
                <w:szCs w:val="20"/>
                <w:lang w:val="et-EE"/>
              </w:rPr>
              <w:t>Tundsin keelel väikeseid kapslitükke – on see oluline?</w:t>
            </w:r>
          </w:p>
          <w:p w14:paraId="7FB3484F" w14:textId="5C4EF247" w:rsidR="00B84FD6" w:rsidRPr="00532C47" w:rsidRDefault="00B32019" w:rsidP="00D02EE2">
            <w:pPr>
              <w:pStyle w:val="Table"/>
              <w:keepNext/>
              <w:spacing w:before="0" w:after="0"/>
              <w:rPr>
                <w:rFonts w:ascii="Times New Roman" w:hAnsi="Times New Roman"/>
                <w:szCs w:val="20"/>
                <w:lang w:val="et-EE"/>
              </w:rPr>
            </w:pPr>
            <w:r w:rsidRPr="00532C47">
              <w:rPr>
                <w:rFonts w:ascii="Times New Roman" w:hAnsi="Times New Roman"/>
                <w:szCs w:val="20"/>
                <w:lang w:val="et-EE"/>
              </w:rPr>
              <w:t>See võib juhtuda. See pole ohtlik. Kapsli kildudeks purunemise võimalus suureneb, kui kaps</w:t>
            </w:r>
            <w:r w:rsidR="00612241" w:rsidRPr="00532C47">
              <w:rPr>
                <w:rFonts w:ascii="Times New Roman" w:hAnsi="Times New Roman"/>
                <w:szCs w:val="20"/>
                <w:lang w:val="et-EE"/>
              </w:rPr>
              <w:t>lit</w:t>
            </w:r>
            <w:r w:rsidRPr="00532C47">
              <w:rPr>
                <w:rFonts w:ascii="Times New Roman" w:hAnsi="Times New Roman"/>
                <w:szCs w:val="20"/>
                <w:lang w:val="et-EE"/>
              </w:rPr>
              <w:t xml:space="preserve"> läbistatakse rohkem kui üks kord.</w:t>
            </w:r>
          </w:p>
        </w:tc>
        <w:tc>
          <w:tcPr>
            <w:tcW w:w="2410" w:type="dxa"/>
            <w:tcBorders>
              <w:top w:val="single" w:sz="24" w:space="0" w:color="808080"/>
              <w:left w:val="single" w:sz="24" w:space="0" w:color="808080"/>
              <w:bottom w:val="single" w:sz="24" w:space="0" w:color="808080"/>
              <w:right w:val="single" w:sz="24" w:space="0" w:color="808080"/>
            </w:tcBorders>
            <w:hideMark/>
          </w:tcPr>
          <w:p w14:paraId="4C9F8216" w14:textId="77777777" w:rsidR="00B32019" w:rsidRPr="00532C47" w:rsidRDefault="00B32019" w:rsidP="00D02EE2">
            <w:pPr>
              <w:pStyle w:val="Table"/>
              <w:spacing w:before="0" w:after="0"/>
              <w:rPr>
                <w:rFonts w:ascii="Times New Roman" w:hAnsi="Times New Roman"/>
                <w:b/>
                <w:szCs w:val="20"/>
                <w:lang w:val="et-EE"/>
              </w:rPr>
            </w:pPr>
            <w:r w:rsidRPr="00532C47">
              <w:rPr>
                <w:rFonts w:ascii="Times New Roman" w:hAnsi="Times New Roman"/>
                <w:b/>
                <w:szCs w:val="20"/>
                <w:lang w:val="et-EE"/>
              </w:rPr>
              <w:t>Inhalaatori puhastamine</w:t>
            </w:r>
          </w:p>
          <w:p w14:paraId="7BDBEA8A" w14:textId="11E56191" w:rsidR="00B84FD6" w:rsidRPr="00532C47" w:rsidRDefault="00B32019" w:rsidP="00D02EE2">
            <w:pPr>
              <w:pStyle w:val="Table"/>
              <w:keepNext/>
              <w:spacing w:before="0" w:after="0"/>
              <w:rPr>
                <w:rFonts w:ascii="Times New Roman" w:hAnsi="Times New Roman"/>
                <w:szCs w:val="20"/>
              </w:rPr>
            </w:pPr>
            <w:r w:rsidRPr="00532C47">
              <w:rPr>
                <w:rFonts w:ascii="Times New Roman" w:hAnsi="Times New Roman"/>
                <w:szCs w:val="20"/>
                <w:lang w:val="et-EE"/>
              </w:rPr>
              <w:t>Pühkige huuliku sise</w:t>
            </w:r>
            <w:r w:rsidRPr="00532C47">
              <w:rPr>
                <w:rFonts w:ascii="Times New Roman" w:hAnsi="Times New Roman"/>
                <w:szCs w:val="20"/>
                <w:lang w:val="et-EE"/>
              </w:rPr>
              <w:noBreakHyphen/>
              <w:t xml:space="preserve"> ja välispind üle puhta kuiva kiuvaba lapiga, et eemaldada pulbri jäägid. Hoidke inhalaator kuivana. Ärge kunagi peske inhalaatorit veega.</w:t>
            </w:r>
          </w:p>
        </w:tc>
      </w:tr>
      <w:tr w:rsidR="00B84FD6" w:rsidRPr="00093A89" w14:paraId="7EA436E5" w14:textId="77777777">
        <w:trPr>
          <w:cantSplit/>
          <w:trHeight w:val="3272"/>
        </w:trPr>
        <w:tc>
          <w:tcPr>
            <w:tcW w:w="4503" w:type="dxa"/>
            <w:vMerge/>
            <w:tcBorders>
              <w:top w:val="single" w:sz="24" w:space="0" w:color="808080"/>
              <w:left w:val="single" w:sz="24" w:space="0" w:color="808080"/>
              <w:bottom w:val="single" w:sz="24" w:space="0" w:color="808080"/>
              <w:right w:val="single" w:sz="24" w:space="0" w:color="808080"/>
            </w:tcBorders>
            <w:vAlign w:val="center"/>
            <w:hideMark/>
          </w:tcPr>
          <w:p w14:paraId="27320971" w14:textId="77777777" w:rsidR="00B84FD6" w:rsidRPr="00532C47" w:rsidRDefault="00B84FD6" w:rsidP="00D02EE2">
            <w:pPr>
              <w:tabs>
                <w:tab w:val="clear" w:pos="567"/>
              </w:tabs>
              <w:spacing w:line="240" w:lineRule="auto"/>
              <w:rPr>
                <w:rFonts w:eastAsia="MS Mincho"/>
                <w:szCs w:val="22"/>
                <w:lang w:val="en-US"/>
              </w:rPr>
            </w:pPr>
          </w:p>
        </w:tc>
        <w:tc>
          <w:tcPr>
            <w:tcW w:w="2409" w:type="dxa"/>
            <w:vMerge/>
            <w:tcBorders>
              <w:top w:val="single" w:sz="24" w:space="0" w:color="808080"/>
              <w:left w:val="single" w:sz="24" w:space="0" w:color="808080"/>
              <w:bottom w:val="single" w:sz="24" w:space="0" w:color="808080"/>
              <w:right w:val="single" w:sz="24" w:space="0" w:color="808080"/>
            </w:tcBorders>
            <w:vAlign w:val="center"/>
            <w:hideMark/>
          </w:tcPr>
          <w:p w14:paraId="45A10439" w14:textId="77777777" w:rsidR="00B84FD6" w:rsidRPr="00532C47" w:rsidRDefault="00B84FD6" w:rsidP="00D02EE2">
            <w:pPr>
              <w:tabs>
                <w:tab w:val="clear" w:pos="567"/>
              </w:tabs>
              <w:spacing w:line="240" w:lineRule="auto"/>
              <w:rPr>
                <w:rFonts w:eastAsia="MS Mincho"/>
                <w:sz w:val="20"/>
                <w:lang w:val="et-EE"/>
              </w:rPr>
            </w:pPr>
          </w:p>
        </w:tc>
        <w:tc>
          <w:tcPr>
            <w:tcW w:w="2410" w:type="dxa"/>
            <w:tcBorders>
              <w:top w:val="single" w:sz="24" w:space="0" w:color="808080"/>
              <w:left w:val="single" w:sz="24" w:space="0" w:color="808080"/>
              <w:bottom w:val="single" w:sz="24" w:space="0" w:color="808080"/>
              <w:right w:val="single" w:sz="24" w:space="0" w:color="808080"/>
            </w:tcBorders>
            <w:hideMark/>
          </w:tcPr>
          <w:p w14:paraId="2CBB48B3" w14:textId="77777777" w:rsidR="00B32019" w:rsidRPr="00532C47" w:rsidRDefault="00B32019" w:rsidP="00D02EE2">
            <w:pPr>
              <w:pStyle w:val="Table"/>
              <w:spacing w:before="0" w:after="0"/>
              <w:rPr>
                <w:rFonts w:ascii="Times New Roman" w:hAnsi="Times New Roman"/>
                <w:b/>
                <w:szCs w:val="20"/>
                <w:lang w:val="et-EE"/>
              </w:rPr>
            </w:pPr>
            <w:r w:rsidRPr="00532C47">
              <w:rPr>
                <w:rFonts w:ascii="Times New Roman" w:hAnsi="Times New Roman"/>
                <w:b/>
                <w:szCs w:val="20"/>
                <w:lang w:val="et-EE"/>
              </w:rPr>
              <w:t>Inhalaatori hävitamine pärast kasutamist</w:t>
            </w:r>
          </w:p>
          <w:p w14:paraId="282A6CFF" w14:textId="69F0A042" w:rsidR="00B84FD6" w:rsidRPr="00532C47" w:rsidRDefault="00B32019" w:rsidP="00D02EE2">
            <w:pPr>
              <w:pStyle w:val="Table"/>
              <w:spacing w:before="0" w:after="0"/>
              <w:rPr>
                <w:rFonts w:ascii="Times New Roman" w:hAnsi="Times New Roman"/>
                <w:szCs w:val="20"/>
                <w:lang w:val="et-EE"/>
              </w:rPr>
            </w:pPr>
            <w:r w:rsidRPr="00532C47">
              <w:rPr>
                <w:rFonts w:ascii="Times New Roman" w:hAnsi="Times New Roman"/>
                <w:szCs w:val="20"/>
                <w:lang w:val="et-EE"/>
              </w:rPr>
              <w:t xml:space="preserve">Iga inhalaator tuleb hävitada pärast seda, kui kõik kapslid on </w:t>
            </w:r>
            <w:r w:rsidR="00D84A81" w:rsidRPr="00532C47">
              <w:rPr>
                <w:rFonts w:ascii="Times New Roman" w:hAnsi="Times New Roman"/>
                <w:szCs w:val="20"/>
                <w:lang w:val="et-EE"/>
              </w:rPr>
              <w:t xml:space="preserve">ära </w:t>
            </w:r>
            <w:r w:rsidRPr="00532C47">
              <w:rPr>
                <w:rFonts w:ascii="Times New Roman" w:hAnsi="Times New Roman"/>
                <w:szCs w:val="20"/>
                <w:lang w:val="et-EE"/>
              </w:rPr>
              <w:t>kasutatud. Küsige oma apteekrilt, kuidas hävitatakse ravimeid ja inhalaatoreid, mida enam ei vajata.</w:t>
            </w:r>
          </w:p>
        </w:tc>
      </w:tr>
    </w:tbl>
    <w:p w14:paraId="35DB8F67" w14:textId="77777777" w:rsidR="00B84FD6" w:rsidRPr="00532C47" w:rsidRDefault="00B84FD6" w:rsidP="00251B78">
      <w:pPr>
        <w:tabs>
          <w:tab w:val="clear" w:pos="567"/>
        </w:tabs>
        <w:spacing w:line="240" w:lineRule="auto"/>
        <w:rPr>
          <w:szCs w:val="22"/>
          <w:lang w:val="et-EE"/>
        </w:rPr>
      </w:pPr>
    </w:p>
    <w:p w14:paraId="43193DC1" w14:textId="77777777" w:rsidR="004A77E0" w:rsidRPr="00532C47" w:rsidRDefault="004A77E0" w:rsidP="00251B78">
      <w:pPr>
        <w:tabs>
          <w:tab w:val="clear" w:pos="567"/>
        </w:tabs>
        <w:spacing w:line="240" w:lineRule="auto"/>
        <w:rPr>
          <w:szCs w:val="22"/>
          <w:lang w:val="et-EE"/>
        </w:rPr>
      </w:pPr>
    </w:p>
    <w:p w14:paraId="3A62FF10" w14:textId="308EA5E1" w:rsidR="00B84FD6" w:rsidRPr="00532C47" w:rsidRDefault="00914C40" w:rsidP="00251B78">
      <w:pPr>
        <w:keepNext/>
        <w:tabs>
          <w:tab w:val="clear" w:pos="567"/>
        </w:tabs>
        <w:spacing w:line="240" w:lineRule="auto"/>
        <w:ind w:left="567" w:hanging="567"/>
        <w:rPr>
          <w:szCs w:val="22"/>
          <w:lang w:val="et-EE"/>
        </w:rPr>
      </w:pPr>
      <w:r w:rsidRPr="00532C47">
        <w:rPr>
          <w:b/>
          <w:szCs w:val="22"/>
        </w:rPr>
        <w:t>7.</w:t>
      </w:r>
      <w:r w:rsidRPr="00532C47">
        <w:rPr>
          <w:b/>
          <w:szCs w:val="22"/>
        </w:rPr>
        <w:tab/>
      </w:r>
      <w:r w:rsidR="00314481" w:rsidRPr="00532C47">
        <w:rPr>
          <w:b/>
          <w:szCs w:val="22"/>
          <w:lang w:val="et-EE"/>
        </w:rPr>
        <w:t>MÜÜGILOA HOIDJA</w:t>
      </w:r>
    </w:p>
    <w:p w14:paraId="02DFDC83" w14:textId="77777777" w:rsidR="00B84FD6" w:rsidRPr="00532C47" w:rsidRDefault="00B84FD6" w:rsidP="00251B78">
      <w:pPr>
        <w:keepNext/>
        <w:tabs>
          <w:tab w:val="clear" w:pos="567"/>
        </w:tabs>
        <w:spacing w:line="240" w:lineRule="auto"/>
        <w:rPr>
          <w:szCs w:val="22"/>
        </w:rPr>
      </w:pPr>
    </w:p>
    <w:p w14:paraId="611B3CF1" w14:textId="77777777" w:rsidR="00B84FD6" w:rsidRPr="00532C47" w:rsidRDefault="00914C40" w:rsidP="00251B78">
      <w:pPr>
        <w:keepNext/>
        <w:tabs>
          <w:tab w:val="clear" w:pos="567"/>
        </w:tabs>
        <w:spacing w:line="240" w:lineRule="auto"/>
        <w:rPr>
          <w:szCs w:val="22"/>
        </w:rPr>
      </w:pPr>
      <w:r w:rsidRPr="00532C47">
        <w:rPr>
          <w:szCs w:val="22"/>
        </w:rPr>
        <w:t>Novartis Europharm Limited</w:t>
      </w:r>
    </w:p>
    <w:p w14:paraId="6CFDE1F6" w14:textId="77777777" w:rsidR="00B84FD6" w:rsidRPr="00532C47" w:rsidRDefault="00914C40" w:rsidP="00251B78">
      <w:pPr>
        <w:keepNext/>
        <w:tabs>
          <w:tab w:val="clear" w:pos="567"/>
        </w:tabs>
        <w:spacing w:line="240" w:lineRule="auto"/>
        <w:rPr>
          <w:szCs w:val="22"/>
        </w:rPr>
      </w:pPr>
      <w:r w:rsidRPr="00532C47">
        <w:rPr>
          <w:szCs w:val="22"/>
        </w:rPr>
        <w:t>Vista Building</w:t>
      </w:r>
    </w:p>
    <w:p w14:paraId="62D2873C" w14:textId="77777777" w:rsidR="00B84FD6" w:rsidRPr="00532C47" w:rsidRDefault="00914C40" w:rsidP="00251B78">
      <w:pPr>
        <w:keepNext/>
        <w:tabs>
          <w:tab w:val="clear" w:pos="567"/>
        </w:tabs>
        <w:spacing w:line="240" w:lineRule="auto"/>
        <w:rPr>
          <w:szCs w:val="22"/>
        </w:rPr>
      </w:pPr>
      <w:r w:rsidRPr="00532C47">
        <w:rPr>
          <w:szCs w:val="22"/>
        </w:rPr>
        <w:t>Elm Park, Merrion Road</w:t>
      </w:r>
    </w:p>
    <w:p w14:paraId="419B0627" w14:textId="77777777" w:rsidR="00B84FD6" w:rsidRPr="00532C47" w:rsidRDefault="00914C40" w:rsidP="00251B78">
      <w:pPr>
        <w:keepNext/>
        <w:tabs>
          <w:tab w:val="clear" w:pos="567"/>
        </w:tabs>
        <w:spacing w:line="240" w:lineRule="auto"/>
        <w:rPr>
          <w:szCs w:val="22"/>
        </w:rPr>
      </w:pPr>
      <w:r w:rsidRPr="00532C47">
        <w:rPr>
          <w:szCs w:val="22"/>
        </w:rPr>
        <w:t>Dublin 4</w:t>
      </w:r>
    </w:p>
    <w:p w14:paraId="7347DB95" w14:textId="41AFEC38" w:rsidR="00B84FD6" w:rsidRPr="00532C47" w:rsidRDefault="00914C40" w:rsidP="00251B78">
      <w:pPr>
        <w:tabs>
          <w:tab w:val="clear" w:pos="567"/>
        </w:tabs>
        <w:spacing w:line="240" w:lineRule="auto"/>
        <w:rPr>
          <w:szCs w:val="22"/>
          <w:lang w:val="et-EE"/>
        </w:rPr>
      </w:pPr>
      <w:r w:rsidRPr="00532C47">
        <w:rPr>
          <w:szCs w:val="22"/>
          <w:lang w:val="et-EE"/>
        </w:rPr>
        <w:t>I</w:t>
      </w:r>
      <w:r w:rsidR="00314481" w:rsidRPr="00532C47">
        <w:rPr>
          <w:szCs w:val="22"/>
          <w:lang w:val="et-EE"/>
        </w:rPr>
        <w:t>irimaa</w:t>
      </w:r>
    </w:p>
    <w:p w14:paraId="26BFE608" w14:textId="77777777" w:rsidR="00B84FD6" w:rsidRPr="00532C47" w:rsidRDefault="00B84FD6" w:rsidP="00251B78">
      <w:pPr>
        <w:tabs>
          <w:tab w:val="clear" w:pos="567"/>
        </w:tabs>
        <w:spacing w:line="240" w:lineRule="auto"/>
        <w:rPr>
          <w:szCs w:val="22"/>
        </w:rPr>
      </w:pPr>
    </w:p>
    <w:p w14:paraId="2AE880F9" w14:textId="77777777" w:rsidR="00B84FD6" w:rsidRPr="00532C47" w:rsidRDefault="00B84FD6" w:rsidP="00251B78">
      <w:pPr>
        <w:tabs>
          <w:tab w:val="clear" w:pos="567"/>
        </w:tabs>
        <w:spacing w:line="240" w:lineRule="auto"/>
        <w:rPr>
          <w:szCs w:val="22"/>
        </w:rPr>
      </w:pPr>
    </w:p>
    <w:p w14:paraId="34A88F8C" w14:textId="3AA58EE8" w:rsidR="00B84FD6" w:rsidRPr="00532C47" w:rsidRDefault="00914C40" w:rsidP="00251B78">
      <w:pPr>
        <w:keepNext/>
        <w:tabs>
          <w:tab w:val="clear" w:pos="567"/>
        </w:tabs>
        <w:spacing w:line="240" w:lineRule="auto"/>
        <w:ind w:left="567" w:hanging="567"/>
        <w:rPr>
          <w:szCs w:val="22"/>
          <w:lang w:val="et-EE"/>
        </w:rPr>
      </w:pPr>
      <w:r w:rsidRPr="00532C47">
        <w:rPr>
          <w:b/>
          <w:szCs w:val="22"/>
        </w:rPr>
        <w:t>8.</w:t>
      </w:r>
      <w:r w:rsidRPr="00532C47">
        <w:rPr>
          <w:b/>
          <w:szCs w:val="22"/>
        </w:rPr>
        <w:tab/>
      </w:r>
      <w:r w:rsidR="00314481" w:rsidRPr="00532C47">
        <w:rPr>
          <w:b/>
          <w:lang w:val="et-EE"/>
        </w:rPr>
        <w:t>MÜÜGILOA NUMBER (NUMBRID)</w:t>
      </w:r>
    </w:p>
    <w:p w14:paraId="4197C573" w14:textId="77777777" w:rsidR="00B84FD6" w:rsidRPr="00532C47" w:rsidRDefault="00B84FD6" w:rsidP="00251B78">
      <w:pPr>
        <w:keepNext/>
        <w:tabs>
          <w:tab w:val="clear" w:pos="567"/>
        </w:tabs>
        <w:spacing w:line="240" w:lineRule="auto"/>
        <w:rPr>
          <w:szCs w:val="22"/>
          <w:lang w:val="et-EE"/>
        </w:rPr>
      </w:pPr>
    </w:p>
    <w:p w14:paraId="767EB393" w14:textId="08BEC54C" w:rsidR="00B84FD6" w:rsidRPr="00532C47" w:rsidRDefault="0094510F" w:rsidP="0086465C">
      <w:pPr>
        <w:keepNext/>
        <w:tabs>
          <w:tab w:val="clear" w:pos="567"/>
        </w:tabs>
        <w:spacing w:line="240" w:lineRule="auto"/>
        <w:rPr>
          <w:szCs w:val="22"/>
        </w:rPr>
      </w:pPr>
      <w:r w:rsidRPr="00532C47">
        <w:rPr>
          <w:szCs w:val="22"/>
        </w:rPr>
        <w:t>EU/1/20/1438/001</w:t>
      </w:r>
    </w:p>
    <w:p w14:paraId="0DC374C5" w14:textId="092EBF25" w:rsidR="00795D82" w:rsidRPr="00532C47" w:rsidRDefault="00795D82" w:rsidP="0086465C">
      <w:pPr>
        <w:keepNext/>
        <w:tabs>
          <w:tab w:val="clear" w:pos="567"/>
        </w:tabs>
        <w:spacing w:line="240" w:lineRule="auto"/>
        <w:rPr>
          <w:szCs w:val="22"/>
        </w:rPr>
      </w:pPr>
      <w:r w:rsidRPr="00532C47">
        <w:rPr>
          <w:szCs w:val="22"/>
        </w:rPr>
        <w:t>EU/1/20/1438/00</w:t>
      </w:r>
      <w:r>
        <w:rPr>
          <w:szCs w:val="22"/>
        </w:rPr>
        <w:t>2</w:t>
      </w:r>
    </w:p>
    <w:p w14:paraId="0735C91D" w14:textId="4791B1E6" w:rsidR="00795D82" w:rsidRPr="00532C47" w:rsidRDefault="00795D82" w:rsidP="0086465C">
      <w:pPr>
        <w:keepNext/>
        <w:tabs>
          <w:tab w:val="clear" w:pos="567"/>
        </w:tabs>
        <w:spacing w:line="240" w:lineRule="auto"/>
        <w:rPr>
          <w:szCs w:val="22"/>
        </w:rPr>
      </w:pPr>
      <w:r w:rsidRPr="00532C47">
        <w:rPr>
          <w:szCs w:val="22"/>
        </w:rPr>
        <w:t>EU/1/20/1438/00</w:t>
      </w:r>
      <w:r>
        <w:rPr>
          <w:szCs w:val="22"/>
        </w:rPr>
        <w:t>4</w:t>
      </w:r>
    </w:p>
    <w:p w14:paraId="439A30D5" w14:textId="1B48E38A" w:rsidR="00795D82" w:rsidRPr="00532C47" w:rsidRDefault="00795D82" w:rsidP="00795D82">
      <w:pPr>
        <w:tabs>
          <w:tab w:val="clear" w:pos="567"/>
        </w:tabs>
        <w:spacing w:line="240" w:lineRule="auto"/>
        <w:rPr>
          <w:szCs w:val="22"/>
        </w:rPr>
      </w:pPr>
      <w:r w:rsidRPr="00532C47">
        <w:rPr>
          <w:szCs w:val="22"/>
        </w:rPr>
        <w:t>EU/1/20/1438/005</w:t>
      </w:r>
    </w:p>
    <w:p w14:paraId="5E5D86B2" w14:textId="77777777" w:rsidR="0094510F" w:rsidRPr="00532C47" w:rsidRDefault="0094510F" w:rsidP="00251B78">
      <w:pPr>
        <w:tabs>
          <w:tab w:val="clear" w:pos="567"/>
        </w:tabs>
        <w:spacing w:line="240" w:lineRule="auto"/>
        <w:rPr>
          <w:szCs w:val="22"/>
        </w:rPr>
      </w:pPr>
    </w:p>
    <w:p w14:paraId="43335037" w14:textId="77777777" w:rsidR="0094510F" w:rsidRPr="00532C47" w:rsidRDefault="0094510F" w:rsidP="00251B78">
      <w:pPr>
        <w:tabs>
          <w:tab w:val="clear" w:pos="567"/>
        </w:tabs>
        <w:spacing w:line="240" w:lineRule="auto"/>
        <w:rPr>
          <w:szCs w:val="22"/>
          <w:lang w:val="et-EE"/>
        </w:rPr>
      </w:pPr>
    </w:p>
    <w:p w14:paraId="75BC16B2" w14:textId="7BDE29E0" w:rsidR="00B84FD6" w:rsidRPr="00532C47" w:rsidRDefault="00914C40" w:rsidP="00251B78">
      <w:pPr>
        <w:keepNext/>
        <w:tabs>
          <w:tab w:val="clear" w:pos="567"/>
        </w:tabs>
        <w:spacing w:line="240" w:lineRule="auto"/>
        <w:ind w:left="567" w:hanging="567"/>
        <w:rPr>
          <w:szCs w:val="22"/>
          <w:lang w:val="et-EE"/>
        </w:rPr>
      </w:pPr>
      <w:r w:rsidRPr="00532C47">
        <w:rPr>
          <w:b/>
          <w:szCs w:val="22"/>
          <w:lang w:val="et-EE"/>
        </w:rPr>
        <w:lastRenderedPageBreak/>
        <w:t>9.</w:t>
      </w:r>
      <w:r w:rsidRPr="00532C47">
        <w:rPr>
          <w:b/>
          <w:szCs w:val="22"/>
          <w:lang w:val="et-EE"/>
        </w:rPr>
        <w:tab/>
      </w:r>
      <w:r w:rsidR="00314481" w:rsidRPr="00532C47">
        <w:rPr>
          <w:b/>
          <w:lang w:val="et-EE"/>
        </w:rPr>
        <w:t>ESMASE MÜÜGILOA VÄLJASTAMISE/MÜÜGILOA UUENDAMISE KUUPÄEV</w:t>
      </w:r>
    </w:p>
    <w:p w14:paraId="4BBF9416" w14:textId="77777777" w:rsidR="00B84FD6" w:rsidRPr="00532C47" w:rsidRDefault="00B84FD6" w:rsidP="00251B78">
      <w:pPr>
        <w:keepNext/>
        <w:tabs>
          <w:tab w:val="clear" w:pos="567"/>
        </w:tabs>
        <w:spacing w:line="240" w:lineRule="auto"/>
        <w:rPr>
          <w:szCs w:val="22"/>
          <w:lang w:val="et-EE"/>
        </w:rPr>
      </w:pPr>
    </w:p>
    <w:p w14:paraId="0FA0FFB7" w14:textId="3BB4DE0C" w:rsidR="00B84FD6" w:rsidRDefault="003C1D1F" w:rsidP="00251B78">
      <w:pPr>
        <w:keepNext/>
        <w:tabs>
          <w:tab w:val="clear" w:pos="567"/>
        </w:tabs>
        <w:spacing w:line="240" w:lineRule="auto"/>
        <w:rPr>
          <w:color w:val="000000"/>
          <w:lang w:val="et-EE"/>
        </w:rPr>
      </w:pPr>
      <w:r w:rsidRPr="00DA6B89">
        <w:rPr>
          <w:lang w:val="et-EE"/>
        </w:rPr>
        <w:t xml:space="preserve">Müügiloa esmase väljastamise kuupäev: </w:t>
      </w:r>
      <w:r w:rsidR="009D4FC1" w:rsidRPr="00016E02">
        <w:rPr>
          <w:lang w:val="et-EE"/>
        </w:rPr>
        <w:t>0</w:t>
      </w:r>
      <w:r w:rsidR="0031663D" w:rsidRPr="00016E02">
        <w:rPr>
          <w:color w:val="000000"/>
          <w:lang w:val="et-EE"/>
        </w:rPr>
        <w:t>3</w:t>
      </w:r>
      <w:r w:rsidR="0031663D" w:rsidRPr="00532C47">
        <w:rPr>
          <w:color w:val="000000"/>
          <w:lang w:val="et-EE"/>
        </w:rPr>
        <w:t>. juuli 2020</w:t>
      </w:r>
    </w:p>
    <w:p w14:paraId="7B8983F0" w14:textId="77777777" w:rsidR="005F1B80" w:rsidRPr="002B501A" w:rsidRDefault="003C1D1F" w:rsidP="005F1B80">
      <w:pPr>
        <w:tabs>
          <w:tab w:val="clear" w:pos="567"/>
        </w:tabs>
        <w:spacing w:line="240" w:lineRule="auto"/>
        <w:rPr>
          <w:color w:val="000000"/>
          <w:lang w:val="et-EE"/>
        </w:rPr>
      </w:pPr>
      <w:r w:rsidRPr="003C1D1F">
        <w:rPr>
          <w:color w:val="000000"/>
          <w:lang w:val="et-EE" w:bidi="et-EE"/>
        </w:rPr>
        <w:t>Müügiloa viimase uuendamise kuupäev:</w:t>
      </w:r>
      <w:r>
        <w:rPr>
          <w:color w:val="000000"/>
          <w:lang w:val="et-EE" w:bidi="et-EE"/>
        </w:rPr>
        <w:t xml:space="preserve"> </w:t>
      </w:r>
      <w:r w:rsidR="005F1B80" w:rsidRPr="009C3083">
        <w:t>Müügiloa viimase uuendamise kuupäev</w:t>
      </w:r>
      <w:r w:rsidR="005F1B80">
        <w:t xml:space="preserve">: </w:t>
      </w:r>
      <w:r w:rsidR="005F1B80" w:rsidRPr="002936A0">
        <w:rPr>
          <w:rFonts w:eastAsia="Calibri"/>
          <w:szCs w:val="22"/>
          <w:lang w:val="en-US"/>
        </w:rPr>
        <w:t>14. veebruar 20</w:t>
      </w:r>
      <w:r w:rsidR="005F1B80">
        <w:rPr>
          <w:rFonts w:eastAsia="Calibri"/>
          <w:szCs w:val="22"/>
          <w:lang w:val="en-US"/>
        </w:rPr>
        <w:t>25</w:t>
      </w:r>
    </w:p>
    <w:p w14:paraId="2229BF6E" w14:textId="45CE93BA" w:rsidR="0031663D" w:rsidRPr="00532C47" w:rsidRDefault="0031663D" w:rsidP="00251B78">
      <w:pPr>
        <w:tabs>
          <w:tab w:val="clear" w:pos="567"/>
        </w:tabs>
        <w:spacing w:line="240" w:lineRule="auto"/>
        <w:rPr>
          <w:color w:val="000000"/>
          <w:lang w:val="et-EE"/>
        </w:rPr>
      </w:pPr>
    </w:p>
    <w:p w14:paraId="21060F07" w14:textId="77777777" w:rsidR="0031663D" w:rsidRPr="00532C47" w:rsidRDefault="0031663D" w:rsidP="00251B78">
      <w:pPr>
        <w:tabs>
          <w:tab w:val="clear" w:pos="567"/>
        </w:tabs>
        <w:spacing w:line="240" w:lineRule="auto"/>
        <w:rPr>
          <w:szCs w:val="22"/>
          <w:lang w:val="et-EE"/>
        </w:rPr>
      </w:pPr>
    </w:p>
    <w:p w14:paraId="2E7EBC4A" w14:textId="72B97B09" w:rsidR="00B84FD6" w:rsidRPr="00532C47" w:rsidRDefault="00914C40" w:rsidP="00251B78">
      <w:pPr>
        <w:tabs>
          <w:tab w:val="clear" w:pos="567"/>
        </w:tabs>
        <w:spacing w:line="240" w:lineRule="auto"/>
        <w:ind w:left="567" w:hanging="567"/>
        <w:rPr>
          <w:szCs w:val="22"/>
          <w:lang w:val="et-EE"/>
        </w:rPr>
      </w:pPr>
      <w:r w:rsidRPr="00532C47">
        <w:rPr>
          <w:b/>
          <w:szCs w:val="22"/>
          <w:lang w:val="et-EE"/>
        </w:rPr>
        <w:t>10.</w:t>
      </w:r>
      <w:r w:rsidRPr="00532C47">
        <w:rPr>
          <w:b/>
          <w:szCs w:val="22"/>
          <w:lang w:val="et-EE"/>
        </w:rPr>
        <w:tab/>
      </w:r>
      <w:r w:rsidR="00314481" w:rsidRPr="00532C47">
        <w:rPr>
          <w:b/>
          <w:lang w:val="et-EE"/>
        </w:rPr>
        <w:t>TEKSTI LÄBIVAATAMISE KUUPÄEV</w:t>
      </w:r>
    </w:p>
    <w:p w14:paraId="4F0A2E2F" w14:textId="77777777" w:rsidR="00B84FD6" w:rsidRPr="00532C47" w:rsidRDefault="00B84FD6" w:rsidP="00251B78">
      <w:pPr>
        <w:tabs>
          <w:tab w:val="clear" w:pos="567"/>
        </w:tabs>
        <w:spacing w:line="240" w:lineRule="auto"/>
        <w:rPr>
          <w:szCs w:val="22"/>
          <w:lang w:val="et-EE"/>
        </w:rPr>
      </w:pPr>
    </w:p>
    <w:p w14:paraId="549AAFF8" w14:textId="77777777" w:rsidR="00B84FD6" w:rsidRPr="00532C47" w:rsidRDefault="00B84FD6" w:rsidP="00251B78">
      <w:pPr>
        <w:tabs>
          <w:tab w:val="clear" w:pos="567"/>
        </w:tabs>
        <w:spacing w:line="240" w:lineRule="auto"/>
        <w:rPr>
          <w:szCs w:val="22"/>
          <w:lang w:val="et-EE"/>
        </w:rPr>
      </w:pPr>
    </w:p>
    <w:p w14:paraId="4D5D9057" w14:textId="31FE6848" w:rsidR="00B84FD6" w:rsidRPr="00532C47" w:rsidRDefault="00314481" w:rsidP="00251B78">
      <w:pPr>
        <w:keepLines/>
        <w:numPr>
          <w:ilvl w:val="12"/>
          <w:numId w:val="0"/>
        </w:numPr>
        <w:tabs>
          <w:tab w:val="clear" w:pos="567"/>
        </w:tabs>
        <w:spacing w:line="240" w:lineRule="auto"/>
        <w:rPr>
          <w:szCs w:val="22"/>
          <w:lang w:val="et-EE"/>
        </w:rPr>
      </w:pPr>
      <w:r w:rsidRPr="00532C47">
        <w:rPr>
          <w:lang w:val="et-EE"/>
        </w:rPr>
        <w:t xml:space="preserve">Täpne teave selle ravimpreparaadi kohta on Euroopa Ravimiameti kodulehel: </w:t>
      </w:r>
      <w:hyperlink r:id="rId29" w:history="1">
        <w:r w:rsidR="003C1D1F" w:rsidRPr="003C1D1F">
          <w:rPr>
            <w:rStyle w:val="Hyperlink"/>
            <w:lang w:val="et-EE"/>
          </w:rPr>
          <w:t>https://www.ema.europa.eu</w:t>
        </w:r>
      </w:hyperlink>
      <w:r w:rsidR="00914C40" w:rsidRPr="00532C47">
        <w:rPr>
          <w:color w:val="0000FF"/>
          <w:szCs w:val="22"/>
          <w:lang w:val="et-EE"/>
        </w:rPr>
        <w:t>.</w:t>
      </w:r>
    </w:p>
    <w:p w14:paraId="19772BE1" w14:textId="77777777" w:rsidR="00FD08DE" w:rsidRPr="00532C47" w:rsidRDefault="00FD08DE" w:rsidP="00251B78">
      <w:pPr>
        <w:tabs>
          <w:tab w:val="clear" w:pos="567"/>
        </w:tabs>
        <w:spacing w:line="240" w:lineRule="auto"/>
        <w:ind w:right="566"/>
        <w:rPr>
          <w:noProof/>
          <w:szCs w:val="22"/>
          <w:lang w:val="et-EE"/>
        </w:rPr>
      </w:pPr>
      <w:r w:rsidRPr="00532C47">
        <w:rPr>
          <w:szCs w:val="22"/>
          <w:lang w:val="et-EE"/>
        </w:rPr>
        <w:br w:type="page"/>
      </w:r>
    </w:p>
    <w:p w14:paraId="0BDB1B27" w14:textId="77777777" w:rsidR="004875DB" w:rsidRPr="00532C47" w:rsidRDefault="004875DB" w:rsidP="00251B78">
      <w:pPr>
        <w:numPr>
          <w:ilvl w:val="12"/>
          <w:numId w:val="0"/>
        </w:numPr>
        <w:spacing w:line="240" w:lineRule="auto"/>
        <w:ind w:right="-2"/>
        <w:rPr>
          <w:noProof/>
          <w:szCs w:val="22"/>
          <w:lang w:val="et-EE"/>
        </w:rPr>
      </w:pPr>
    </w:p>
    <w:p w14:paraId="6FAD546C" w14:textId="77777777" w:rsidR="004875DB" w:rsidRPr="00532C47" w:rsidRDefault="004875DB" w:rsidP="00251B78">
      <w:pPr>
        <w:spacing w:line="240" w:lineRule="auto"/>
        <w:rPr>
          <w:noProof/>
          <w:szCs w:val="22"/>
          <w:lang w:val="et-EE"/>
        </w:rPr>
      </w:pPr>
    </w:p>
    <w:p w14:paraId="678CA858" w14:textId="77777777" w:rsidR="004875DB" w:rsidRPr="00532C47" w:rsidRDefault="004875DB" w:rsidP="00251B78">
      <w:pPr>
        <w:spacing w:line="240" w:lineRule="auto"/>
        <w:rPr>
          <w:noProof/>
          <w:szCs w:val="22"/>
          <w:lang w:val="et-EE"/>
        </w:rPr>
      </w:pPr>
    </w:p>
    <w:p w14:paraId="1A233494" w14:textId="77777777" w:rsidR="004875DB" w:rsidRPr="00532C47" w:rsidRDefault="004875DB" w:rsidP="00251B78">
      <w:pPr>
        <w:spacing w:line="240" w:lineRule="auto"/>
        <w:rPr>
          <w:noProof/>
          <w:szCs w:val="22"/>
          <w:lang w:val="et-EE"/>
        </w:rPr>
      </w:pPr>
    </w:p>
    <w:p w14:paraId="53A4C7DD" w14:textId="77777777" w:rsidR="004875DB" w:rsidRPr="00532C47" w:rsidRDefault="004875DB" w:rsidP="00251B78">
      <w:pPr>
        <w:spacing w:line="240" w:lineRule="auto"/>
        <w:rPr>
          <w:noProof/>
          <w:szCs w:val="22"/>
          <w:lang w:val="et-EE"/>
        </w:rPr>
      </w:pPr>
    </w:p>
    <w:p w14:paraId="739448AB" w14:textId="77777777" w:rsidR="004875DB" w:rsidRPr="00532C47" w:rsidRDefault="004875DB" w:rsidP="00251B78">
      <w:pPr>
        <w:spacing w:line="240" w:lineRule="auto"/>
        <w:rPr>
          <w:noProof/>
          <w:szCs w:val="22"/>
          <w:lang w:val="et-EE"/>
        </w:rPr>
      </w:pPr>
    </w:p>
    <w:p w14:paraId="1AB4AABB" w14:textId="77777777" w:rsidR="004875DB" w:rsidRPr="00532C47" w:rsidRDefault="004875DB" w:rsidP="00251B78">
      <w:pPr>
        <w:spacing w:line="240" w:lineRule="auto"/>
        <w:rPr>
          <w:noProof/>
          <w:szCs w:val="22"/>
          <w:lang w:val="et-EE"/>
        </w:rPr>
      </w:pPr>
    </w:p>
    <w:p w14:paraId="20067CE9" w14:textId="77777777" w:rsidR="004875DB" w:rsidRPr="00532C47" w:rsidRDefault="004875DB" w:rsidP="00251B78">
      <w:pPr>
        <w:spacing w:line="240" w:lineRule="auto"/>
        <w:rPr>
          <w:noProof/>
          <w:szCs w:val="22"/>
          <w:lang w:val="et-EE"/>
        </w:rPr>
      </w:pPr>
    </w:p>
    <w:p w14:paraId="33F2BA3B" w14:textId="77777777" w:rsidR="004875DB" w:rsidRPr="00532C47" w:rsidRDefault="004875DB" w:rsidP="00251B78">
      <w:pPr>
        <w:spacing w:line="240" w:lineRule="auto"/>
        <w:rPr>
          <w:noProof/>
          <w:szCs w:val="22"/>
          <w:lang w:val="et-EE"/>
        </w:rPr>
      </w:pPr>
    </w:p>
    <w:p w14:paraId="01DF3D22" w14:textId="77777777" w:rsidR="004875DB" w:rsidRPr="00532C47" w:rsidRDefault="004875DB" w:rsidP="00251B78">
      <w:pPr>
        <w:spacing w:line="240" w:lineRule="auto"/>
        <w:rPr>
          <w:noProof/>
          <w:szCs w:val="22"/>
          <w:lang w:val="et-EE"/>
        </w:rPr>
      </w:pPr>
    </w:p>
    <w:p w14:paraId="6C38F0B4" w14:textId="77777777" w:rsidR="004875DB" w:rsidRPr="00532C47" w:rsidRDefault="004875DB" w:rsidP="00251B78">
      <w:pPr>
        <w:spacing w:line="240" w:lineRule="auto"/>
        <w:rPr>
          <w:noProof/>
          <w:szCs w:val="22"/>
          <w:lang w:val="et-EE"/>
        </w:rPr>
      </w:pPr>
    </w:p>
    <w:p w14:paraId="5F7721CD" w14:textId="77777777" w:rsidR="004875DB" w:rsidRPr="00532C47" w:rsidRDefault="004875DB" w:rsidP="00251B78">
      <w:pPr>
        <w:spacing w:line="240" w:lineRule="auto"/>
        <w:rPr>
          <w:noProof/>
          <w:szCs w:val="22"/>
          <w:lang w:val="et-EE"/>
        </w:rPr>
      </w:pPr>
    </w:p>
    <w:p w14:paraId="7858A257" w14:textId="77777777" w:rsidR="004875DB" w:rsidRPr="00532C47" w:rsidRDefault="004875DB" w:rsidP="00251B78">
      <w:pPr>
        <w:spacing w:line="240" w:lineRule="auto"/>
        <w:rPr>
          <w:noProof/>
          <w:szCs w:val="22"/>
          <w:lang w:val="et-EE"/>
        </w:rPr>
      </w:pPr>
    </w:p>
    <w:p w14:paraId="7B58E0E2" w14:textId="77777777" w:rsidR="004875DB" w:rsidRPr="00532C47" w:rsidRDefault="004875DB" w:rsidP="00251B78">
      <w:pPr>
        <w:spacing w:line="240" w:lineRule="auto"/>
        <w:rPr>
          <w:noProof/>
          <w:szCs w:val="22"/>
          <w:lang w:val="et-EE"/>
        </w:rPr>
      </w:pPr>
    </w:p>
    <w:p w14:paraId="1BB832EB" w14:textId="77777777" w:rsidR="004875DB" w:rsidRPr="00532C47" w:rsidRDefault="004875DB" w:rsidP="00251B78">
      <w:pPr>
        <w:spacing w:line="240" w:lineRule="auto"/>
        <w:rPr>
          <w:noProof/>
          <w:szCs w:val="22"/>
          <w:lang w:val="et-EE"/>
        </w:rPr>
      </w:pPr>
    </w:p>
    <w:p w14:paraId="04861BBF" w14:textId="77777777" w:rsidR="004875DB" w:rsidRPr="00532C47" w:rsidRDefault="004875DB" w:rsidP="00251B78">
      <w:pPr>
        <w:spacing w:line="240" w:lineRule="auto"/>
        <w:rPr>
          <w:noProof/>
          <w:szCs w:val="22"/>
          <w:lang w:val="et-EE"/>
        </w:rPr>
      </w:pPr>
    </w:p>
    <w:p w14:paraId="27E30E9C" w14:textId="77777777" w:rsidR="004875DB" w:rsidRPr="00532C47" w:rsidRDefault="004875DB" w:rsidP="00251B78">
      <w:pPr>
        <w:spacing w:line="240" w:lineRule="auto"/>
        <w:rPr>
          <w:noProof/>
          <w:szCs w:val="22"/>
          <w:lang w:val="et-EE"/>
        </w:rPr>
      </w:pPr>
    </w:p>
    <w:p w14:paraId="4CB42E31" w14:textId="77777777" w:rsidR="004875DB" w:rsidRPr="00532C47" w:rsidRDefault="004875DB" w:rsidP="00251B78">
      <w:pPr>
        <w:spacing w:line="240" w:lineRule="auto"/>
        <w:rPr>
          <w:noProof/>
          <w:szCs w:val="22"/>
          <w:lang w:val="et-EE"/>
        </w:rPr>
      </w:pPr>
    </w:p>
    <w:p w14:paraId="375CFE7E" w14:textId="77777777" w:rsidR="004875DB" w:rsidRPr="00532C47" w:rsidRDefault="004875DB" w:rsidP="00251B78">
      <w:pPr>
        <w:spacing w:line="240" w:lineRule="auto"/>
        <w:rPr>
          <w:noProof/>
          <w:szCs w:val="22"/>
          <w:lang w:val="et-EE"/>
        </w:rPr>
      </w:pPr>
    </w:p>
    <w:p w14:paraId="059C08CF" w14:textId="77777777" w:rsidR="004875DB" w:rsidRPr="00532C47" w:rsidRDefault="004875DB" w:rsidP="00251B78">
      <w:pPr>
        <w:spacing w:line="240" w:lineRule="auto"/>
        <w:rPr>
          <w:noProof/>
          <w:szCs w:val="22"/>
          <w:lang w:val="et-EE"/>
        </w:rPr>
      </w:pPr>
    </w:p>
    <w:p w14:paraId="4E0AA94B" w14:textId="77777777" w:rsidR="004875DB" w:rsidRPr="00532C47" w:rsidRDefault="004875DB" w:rsidP="00251B78">
      <w:pPr>
        <w:spacing w:line="240" w:lineRule="auto"/>
        <w:rPr>
          <w:noProof/>
          <w:szCs w:val="22"/>
          <w:lang w:val="et-EE"/>
        </w:rPr>
      </w:pPr>
    </w:p>
    <w:p w14:paraId="0A0D6FA7" w14:textId="77777777" w:rsidR="004875DB" w:rsidRPr="00532C47" w:rsidRDefault="004875DB" w:rsidP="00251B78">
      <w:pPr>
        <w:spacing w:line="240" w:lineRule="auto"/>
        <w:rPr>
          <w:noProof/>
          <w:szCs w:val="22"/>
          <w:lang w:val="et-EE"/>
        </w:rPr>
      </w:pPr>
    </w:p>
    <w:p w14:paraId="4080FF22" w14:textId="77777777" w:rsidR="004875DB" w:rsidRPr="00532C47" w:rsidRDefault="004875DB" w:rsidP="00251B78">
      <w:pPr>
        <w:spacing w:line="240" w:lineRule="auto"/>
        <w:rPr>
          <w:noProof/>
          <w:szCs w:val="22"/>
          <w:lang w:val="et-EE"/>
        </w:rPr>
      </w:pPr>
    </w:p>
    <w:p w14:paraId="2FC88E4C" w14:textId="41F62F98" w:rsidR="004875DB" w:rsidRPr="00532C47" w:rsidRDefault="009C499A" w:rsidP="00251B78">
      <w:pPr>
        <w:spacing w:line="240" w:lineRule="auto"/>
        <w:jc w:val="center"/>
        <w:rPr>
          <w:noProof/>
          <w:szCs w:val="22"/>
        </w:rPr>
      </w:pPr>
      <w:r w:rsidRPr="00532C47">
        <w:rPr>
          <w:b/>
        </w:rPr>
        <w:t>II</w:t>
      </w:r>
      <w:r w:rsidRPr="00532C47">
        <w:rPr>
          <w:b/>
          <w:noProof/>
        </w:rPr>
        <w:t> </w:t>
      </w:r>
      <w:r w:rsidRPr="00532C47">
        <w:rPr>
          <w:b/>
        </w:rPr>
        <w:t>LISA</w:t>
      </w:r>
    </w:p>
    <w:p w14:paraId="3C07D65F" w14:textId="77777777" w:rsidR="004875DB" w:rsidRPr="00532C47" w:rsidRDefault="004875DB" w:rsidP="00251B78">
      <w:pPr>
        <w:spacing w:line="240" w:lineRule="auto"/>
        <w:ind w:right="1416"/>
        <w:rPr>
          <w:noProof/>
          <w:szCs w:val="22"/>
        </w:rPr>
      </w:pPr>
    </w:p>
    <w:p w14:paraId="6E0E2B9D" w14:textId="6B905C04" w:rsidR="009C499A" w:rsidRPr="00532C47" w:rsidRDefault="009C499A" w:rsidP="00251B78">
      <w:pPr>
        <w:numPr>
          <w:ilvl w:val="0"/>
          <w:numId w:val="48"/>
        </w:numPr>
        <w:tabs>
          <w:tab w:val="left" w:pos="1701"/>
        </w:tabs>
        <w:spacing w:line="240" w:lineRule="auto"/>
        <w:ind w:right="1418"/>
        <w:rPr>
          <w:b/>
          <w:lang w:val="et-EE"/>
        </w:rPr>
      </w:pPr>
      <w:r w:rsidRPr="00532C47">
        <w:rPr>
          <w:b/>
          <w:lang w:val="et-EE"/>
        </w:rPr>
        <w:t>RAVIMIPARTII KASUTAMISEKS VABASTAMISE EEST VASTUTAVAD TOOTJAD</w:t>
      </w:r>
    </w:p>
    <w:p w14:paraId="30AC0E90" w14:textId="77777777" w:rsidR="009C499A" w:rsidRPr="00532C47" w:rsidRDefault="009C499A" w:rsidP="00251B78">
      <w:pPr>
        <w:spacing w:line="240" w:lineRule="auto"/>
        <w:ind w:left="567" w:hanging="567"/>
        <w:rPr>
          <w:lang w:val="et-EE"/>
        </w:rPr>
      </w:pPr>
    </w:p>
    <w:p w14:paraId="53B76CC6" w14:textId="77777777" w:rsidR="009C499A" w:rsidRPr="00532C47" w:rsidRDefault="009C499A" w:rsidP="00251B78">
      <w:pPr>
        <w:numPr>
          <w:ilvl w:val="0"/>
          <w:numId w:val="48"/>
        </w:numPr>
        <w:tabs>
          <w:tab w:val="left" w:pos="1701"/>
        </w:tabs>
        <w:spacing w:line="240" w:lineRule="auto"/>
        <w:ind w:right="1418"/>
        <w:rPr>
          <w:b/>
          <w:lang w:val="et-EE"/>
        </w:rPr>
      </w:pPr>
      <w:r w:rsidRPr="00532C47">
        <w:rPr>
          <w:b/>
          <w:lang w:val="et-EE"/>
        </w:rPr>
        <w:t>HANKE- JA KASUTUSTINGIMUSED VÕI PIIRANGUD</w:t>
      </w:r>
    </w:p>
    <w:p w14:paraId="3ED4C631" w14:textId="77777777" w:rsidR="009C499A" w:rsidRPr="00532C47" w:rsidRDefault="009C499A" w:rsidP="00251B78">
      <w:pPr>
        <w:spacing w:line="240" w:lineRule="auto"/>
        <w:ind w:left="567" w:hanging="567"/>
        <w:rPr>
          <w:lang w:val="et-EE"/>
        </w:rPr>
      </w:pPr>
    </w:p>
    <w:p w14:paraId="03C40C9D" w14:textId="77777777" w:rsidR="009C499A" w:rsidRPr="00532C47" w:rsidRDefault="009C499A" w:rsidP="00251B78">
      <w:pPr>
        <w:numPr>
          <w:ilvl w:val="0"/>
          <w:numId w:val="48"/>
        </w:numPr>
        <w:tabs>
          <w:tab w:val="left" w:pos="1701"/>
        </w:tabs>
        <w:spacing w:line="240" w:lineRule="auto"/>
        <w:ind w:right="1418"/>
        <w:rPr>
          <w:b/>
          <w:lang w:val="et-EE"/>
        </w:rPr>
      </w:pPr>
      <w:r w:rsidRPr="00532C47">
        <w:rPr>
          <w:b/>
          <w:lang w:val="et-EE"/>
        </w:rPr>
        <w:t>MÜÜGILOA MUUD TINGIMUSED JA NÕUDED</w:t>
      </w:r>
    </w:p>
    <w:p w14:paraId="1324891A" w14:textId="77777777" w:rsidR="009C499A" w:rsidRPr="00532C47" w:rsidRDefault="009C499A" w:rsidP="00251B78">
      <w:pPr>
        <w:spacing w:line="240" w:lineRule="auto"/>
        <w:ind w:right="1558"/>
        <w:rPr>
          <w:lang w:val="et-EE"/>
        </w:rPr>
      </w:pPr>
    </w:p>
    <w:p w14:paraId="7BAC6868" w14:textId="77777777" w:rsidR="009C499A" w:rsidRPr="00532C47" w:rsidRDefault="009C499A" w:rsidP="00251B78">
      <w:pPr>
        <w:numPr>
          <w:ilvl w:val="0"/>
          <w:numId w:val="48"/>
        </w:numPr>
        <w:tabs>
          <w:tab w:val="left" w:pos="1701"/>
        </w:tabs>
        <w:spacing w:line="240" w:lineRule="auto"/>
        <w:ind w:right="1418"/>
        <w:rPr>
          <w:b/>
          <w:lang w:val="et-EE"/>
        </w:rPr>
      </w:pPr>
      <w:r w:rsidRPr="00532C47">
        <w:rPr>
          <w:b/>
          <w:caps/>
          <w:lang w:val="et-EE"/>
        </w:rPr>
        <w:t>RAVIMPREPARAADI OHUTU JA EFEKTIIVSE KASUTAMISE TINGIMUSED JA PIIRANGUD</w:t>
      </w:r>
    </w:p>
    <w:p w14:paraId="6F81C9DC" w14:textId="77777777" w:rsidR="004875DB" w:rsidRPr="00532C47" w:rsidRDefault="004875DB" w:rsidP="00251B78">
      <w:pPr>
        <w:spacing w:line="240" w:lineRule="auto"/>
        <w:rPr>
          <w:noProof/>
          <w:szCs w:val="22"/>
          <w:lang w:val="et-EE"/>
        </w:rPr>
      </w:pPr>
    </w:p>
    <w:p w14:paraId="23A9BD52" w14:textId="1BE32C11" w:rsidR="004875DB" w:rsidRPr="00532C47" w:rsidRDefault="004875DB" w:rsidP="00251B78">
      <w:pPr>
        <w:tabs>
          <w:tab w:val="clear" w:pos="567"/>
        </w:tabs>
        <w:spacing w:line="240" w:lineRule="auto"/>
        <w:ind w:left="567" w:hanging="567"/>
        <w:outlineLvl w:val="0"/>
        <w:rPr>
          <w:noProof/>
          <w:szCs w:val="22"/>
          <w:lang w:val="et-EE"/>
        </w:rPr>
      </w:pPr>
      <w:r w:rsidRPr="00532C47">
        <w:rPr>
          <w:noProof/>
          <w:szCs w:val="22"/>
          <w:lang w:val="et-EE"/>
        </w:rPr>
        <w:br w:type="page"/>
      </w:r>
      <w:r w:rsidRPr="00532C47">
        <w:rPr>
          <w:b/>
          <w:noProof/>
          <w:szCs w:val="22"/>
          <w:lang w:val="et-EE"/>
        </w:rPr>
        <w:lastRenderedPageBreak/>
        <w:t>A.</w:t>
      </w:r>
      <w:r w:rsidRPr="00532C47">
        <w:rPr>
          <w:b/>
          <w:noProof/>
          <w:szCs w:val="22"/>
          <w:lang w:val="et-EE"/>
        </w:rPr>
        <w:tab/>
      </w:r>
      <w:r w:rsidR="009C499A" w:rsidRPr="00532C47">
        <w:rPr>
          <w:b/>
          <w:lang w:val="et-EE"/>
        </w:rPr>
        <w:t>RAVIMIPARTII KASUTAMISEKS VABASTAMISE EEST VASTUTAVAD TOOTJAD</w:t>
      </w:r>
    </w:p>
    <w:p w14:paraId="41D0BF37" w14:textId="77777777" w:rsidR="004875DB" w:rsidRPr="00532C47" w:rsidRDefault="004875DB" w:rsidP="00251B78">
      <w:pPr>
        <w:tabs>
          <w:tab w:val="clear" w:pos="567"/>
        </w:tabs>
        <w:spacing w:line="240" w:lineRule="auto"/>
        <w:ind w:right="1416"/>
        <w:rPr>
          <w:noProof/>
          <w:szCs w:val="22"/>
          <w:lang w:val="et-EE"/>
        </w:rPr>
      </w:pPr>
    </w:p>
    <w:p w14:paraId="7B04C0F8" w14:textId="70D517BD" w:rsidR="004875DB" w:rsidRPr="00532C47" w:rsidRDefault="009C499A" w:rsidP="00251B78">
      <w:pPr>
        <w:tabs>
          <w:tab w:val="clear" w:pos="567"/>
        </w:tabs>
        <w:spacing w:line="240" w:lineRule="auto"/>
        <w:rPr>
          <w:noProof/>
          <w:szCs w:val="22"/>
          <w:lang w:val="et-EE"/>
        </w:rPr>
      </w:pPr>
      <w:r w:rsidRPr="00532C47">
        <w:rPr>
          <w:u w:val="single"/>
          <w:lang w:val="et-EE"/>
        </w:rPr>
        <w:t>Ravimipartii kasutamiseks vabastamise eest vastutavate tootjate nimi ja aadress</w:t>
      </w:r>
    </w:p>
    <w:p w14:paraId="006BE355" w14:textId="77777777" w:rsidR="004875DB" w:rsidRPr="00532C47" w:rsidRDefault="004875DB" w:rsidP="00251B78">
      <w:pPr>
        <w:tabs>
          <w:tab w:val="clear" w:pos="567"/>
        </w:tabs>
        <w:spacing w:line="240" w:lineRule="auto"/>
        <w:rPr>
          <w:noProof/>
          <w:szCs w:val="22"/>
          <w:lang w:val="et-EE"/>
        </w:rPr>
      </w:pPr>
    </w:p>
    <w:p w14:paraId="37B2D75A" w14:textId="77777777" w:rsidR="00057B6B" w:rsidRPr="00532C47" w:rsidRDefault="00057B6B" w:rsidP="00251B78">
      <w:pPr>
        <w:numPr>
          <w:ilvl w:val="12"/>
          <w:numId w:val="0"/>
        </w:numPr>
        <w:tabs>
          <w:tab w:val="clear" w:pos="567"/>
        </w:tabs>
        <w:spacing w:line="240" w:lineRule="auto"/>
        <w:rPr>
          <w:szCs w:val="22"/>
          <w:lang w:val="fr-FR"/>
        </w:rPr>
      </w:pPr>
      <w:r w:rsidRPr="00532C47">
        <w:rPr>
          <w:szCs w:val="22"/>
          <w:lang w:val="fr-FR"/>
        </w:rPr>
        <w:t>Novartis Farmacéutica, S.A.</w:t>
      </w:r>
    </w:p>
    <w:p w14:paraId="62FC71C2" w14:textId="77777777" w:rsidR="00057B6B" w:rsidRPr="00532C47" w:rsidRDefault="00057B6B" w:rsidP="00251B78">
      <w:pPr>
        <w:numPr>
          <w:ilvl w:val="12"/>
          <w:numId w:val="0"/>
        </w:numPr>
        <w:tabs>
          <w:tab w:val="clear" w:pos="567"/>
        </w:tabs>
        <w:spacing w:line="240" w:lineRule="auto"/>
        <w:ind w:right="-2"/>
        <w:rPr>
          <w:szCs w:val="22"/>
          <w:lang w:val="fr-CH"/>
        </w:rPr>
      </w:pPr>
      <w:r w:rsidRPr="00532C47">
        <w:rPr>
          <w:szCs w:val="22"/>
          <w:lang w:val="fr-CH"/>
        </w:rPr>
        <w:t>Gran Via de les Corts Catalanes, 764</w:t>
      </w:r>
    </w:p>
    <w:p w14:paraId="09A5060F" w14:textId="77777777" w:rsidR="00057B6B" w:rsidRPr="00532C47" w:rsidRDefault="00057B6B" w:rsidP="00251B78">
      <w:pPr>
        <w:numPr>
          <w:ilvl w:val="12"/>
          <w:numId w:val="0"/>
        </w:numPr>
        <w:tabs>
          <w:tab w:val="clear" w:pos="567"/>
        </w:tabs>
        <w:spacing w:line="240" w:lineRule="auto"/>
        <w:ind w:right="-2"/>
        <w:rPr>
          <w:szCs w:val="22"/>
          <w:lang w:val="fr-CH"/>
        </w:rPr>
      </w:pPr>
      <w:r w:rsidRPr="00532C47">
        <w:rPr>
          <w:szCs w:val="22"/>
          <w:lang w:val="fr-CH"/>
        </w:rPr>
        <w:t>08013 Barcelona</w:t>
      </w:r>
    </w:p>
    <w:p w14:paraId="23A8879C" w14:textId="77777777" w:rsidR="00057B6B" w:rsidRPr="00532C47" w:rsidRDefault="00057B6B" w:rsidP="00251B78">
      <w:pPr>
        <w:numPr>
          <w:ilvl w:val="12"/>
          <w:numId w:val="0"/>
        </w:numPr>
        <w:tabs>
          <w:tab w:val="clear" w:pos="567"/>
        </w:tabs>
        <w:spacing w:line="240" w:lineRule="auto"/>
        <w:ind w:right="-2"/>
        <w:rPr>
          <w:szCs w:val="22"/>
          <w:lang w:val="et-EE"/>
        </w:rPr>
      </w:pPr>
      <w:r w:rsidRPr="00532C47">
        <w:rPr>
          <w:szCs w:val="22"/>
          <w:lang w:val="et-EE"/>
        </w:rPr>
        <w:t>Hispaania</w:t>
      </w:r>
    </w:p>
    <w:p w14:paraId="079E6BE3" w14:textId="77777777" w:rsidR="00057B6B" w:rsidRPr="00532C47" w:rsidRDefault="00057B6B" w:rsidP="00251B78">
      <w:pPr>
        <w:numPr>
          <w:ilvl w:val="12"/>
          <w:numId w:val="0"/>
        </w:numPr>
        <w:tabs>
          <w:tab w:val="clear" w:pos="567"/>
        </w:tabs>
        <w:spacing w:line="240" w:lineRule="auto"/>
        <w:ind w:right="-2"/>
        <w:rPr>
          <w:szCs w:val="22"/>
          <w:lang w:val="de-CH"/>
        </w:rPr>
      </w:pPr>
    </w:p>
    <w:p w14:paraId="6D9D17B8" w14:textId="77777777" w:rsidR="00A31FF9" w:rsidRPr="00C40CAF" w:rsidRDefault="00A31FF9" w:rsidP="00251B78">
      <w:pPr>
        <w:keepNext/>
        <w:rPr>
          <w:rFonts w:eastAsia="Aptos"/>
          <w:szCs w:val="22"/>
          <w:lang w:val="de-AT" w:eastAsia="de-CH"/>
        </w:rPr>
      </w:pPr>
      <w:r w:rsidRPr="00C40CAF">
        <w:rPr>
          <w:rFonts w:eastAsia="Aptos"/>
          <w:szCs w:val="22"/>
          <w:lang w:val="de-AT" w:eastAsia="de-CH"/>
        </w:rPr>
        <w:t>Novartis Pharma GmbH</w:t>
      </w:r>
    </w:p>
    <w:p w14:paraId="3EA3E9B3" w14:textId="77777777" w:rsidR="00A31FF9" w:rsidRPr="00C40CAF" w:rsidRDefault="00A31FF9" w:rsidP="00251B78">
      <w:pPr>
        <w:keepNext/>
        <w:rPr>
          <w:rFonts w:eastAsia="Aptos"/>
          <w:szCs w:val="22"/>
          <w:lang w:val="de-AT" w:eastAsia="de-CH"/>
        </w:rPr>
      </w:pPr>
      <w:r w:rsidRPr="00C40CAF">
        <w:rPr>
          <w:rFonts w:eastAsia="Aptos"/>
          <w:szCs w:val="22"/>
          <w:lang w:val="de-AT" w:eastAsia="de-CH"/>
        </w:rPr>
        <w:t>Sophie-Germain-Strasse 10</w:t>
      </w:r>
    </w:p>
    <w:p w14:paraId="31495B9C" w14:textId="77777777" w:rsidR="00A31FF9" w:rsidRPr="00C40CAF" w:rsidRDefault="00A31FF9" w:rsidP="00251B78">
      <w:pPr>
        <w:keepNext/>
        <w:rPr>
          <w:rFonts w:eastAsia="Aptos"/>
          <w:szCs w:val="22"/>
          <w:lang w:val="de-AT" w:eastAsia="de-CH"/>
        </w:rPr>
      </w:pPr>
      <w:r w:rsidRPr="00C40CAF">
        <w:rPr>
          <w:rFonts w:eastAsia="Aptos"/>
          <w:szCs w:val="22"/>
          <w:lang w:val="de-AT" w:eastAsia="de-CH"/>
        </w:rPr>
        <w:t>90443 Nürnberg</w:t>
      </w:r>
    </w:p>
    <w:p w14:paraId="44A74019" w14:textId="664C3282" w:rsidR="00A31FF9" w:rsidRPr="00C40CAF" w:rsidRDefault="00A31FF9" w:rsidP="00251B78">
      <w:pPr>
        <w:numPr>
          <w:ilvl w:val="12"/>
          <w:numId w:val="0"/>
        </w:numPr>
        <w:tabs>
          <w:tab w:val="clear" w:pos="567"/>
        </w:tabs>
        <w:spacing w:line="240" w:lineRule="auto"/>
        <w:ind w:right="-2"/>
        <w:rPr>
          <w:rFonts w:eastAsia="Aptos"/>
          <w:szCs w:val="22"/>
          <w:lang w:val="de-AT" w:eastAsia="de-CH"/>
        </w:rPr>
      </w:pPr>
      <w:r w:rsidRPr="00C40CAF">
        <w:rPr>
          <w:rFonts w:eastAsia="Aptos"/>
          <w:szCs w:val="22"/>
          <w:lang w:val="de-AT" w:eastAsia="de-CH"/>
        </w:rPr>
        <w:t>Saksamaa</w:t>
      </w:r>
    </w:p>
    <w:p w14:paraId="2DF92E17" w14:textId="77777777" w:rsidR="00A31FF9" w:rsidRPr="00532C47" w:rsidRDefault="00A31FF9" w:rsidP="00251B78">
      <w:pPr>
        <w:numPr>
          <w:ilvl w:val="12"/>
          <w:numId w:val="0"/>
        </w:numPr>
        <w:tabs>
          <w:tab w:val="clear" w:pos="567"/>
        </w:tabs>
        <w:spacing w:line="240" w:lineRule="auto"/>
        <w:ind w:right="-2"/>
        <w:rPr>
          <w:szCs w:val="22"/>
          <w:lang w:val="es-ES"/>
        </w:rPr>
      </w:pPr>
    </w:p>
    <w:p w14:paraId="7DCBEB78" w14:textId="12E607F4" w:rsidR="004875DB" w:rsidRPr="00532C47" w:rsidRDefault="00EE1B77" w:rsidP="00251B78">
      <w:pPr>
        <w:tabs>
          <w:tab w:val="clear" w:pos="567"/>
        </w:tabs>
        <w:spacing w:line="240" w:lineRule="auto"/>
        <w:rPr>
          <w:noProof/>
          <w:szCs w:val="22"/>
          <w:lang w:val="et-EE"/>
        </w:rPr>
      </w:pPr>
      <w:r w:rsidRPr="00532C47">
        <w:rPr>
          <w:lang w:val="et-EE"/>
        </w:rPr>
        <w:t>Ravimi trükitud pakendi infolehel peab olema vastava ravimipartii kasutamiseks vabastamise eest vastutava tootja nimi ja aadress</w:t>
      </w:r>
      <w:r w:rsidR="004875DB" w:rsidRPr="00532C47">
        <w:rPr>
          <w:noProof/>
          <w:szCs w:val="22"/>
          <w:lang w:val="et-EE"/>
        </w:rPr>
        <w:t>.</w:t>
      </w:r>
    </w:p>
    <w:p w14:paraId="13155A0D" w14:textId="11632D85" w:rsidR="004875DB" w:rsidRPr="00532C47" w:rsidRDefault="004875DB" w:rsidP="00251B78">
      <w:pPr>
        <w:tabs>
          <w:tab w:val="clear" w:pos="567"/>
        </w:tabs>
        <w:spacing w:line="240" w:lineRule="auto"/>
        <w:rPr>
          <w:noProof/>
          <w:szCs w:val="22"/>
          <w:lang w:val="es-ES"/>
        </w:rPr>
      </w:pPr>
    </w:p>
    <w:p w14:paraId="352C5726" w14:textId="77777777" w:rsidR="004875DB" w:rsidRPr="00532C47" w:rsidRDefault="004875DB" w:rsidP="00251B78">
      <w:pPr>
        <w:tabs>
          <w:tab w:val="clear" w:pos="567"/>
        </w:tabs>
        <w:spacing w:line="240" w:lineRule="auto"/>
        <w:rPr>
          <w:noProof/>
          <w:szCs w:val="22"/>
          <w:lang w:val="es-ES"/>
        </w:rPr>
      </w:pPr>
    </w:p>
    <w:p w14:paraId="01183004" w14:textId="655DF5C7" w:rsidR="004875DB" w:rsidRPr="00532C47" w:rsidRDefault="004875DB" w:rsidP="00251B78">
      <w:pPr>
        <w:keepNext/>
        <w:tabs>
          <w:tab w:val="clear" w:pos="567"/>
        </w:tabs>
        <w:spacing w:line="240" w:lineRule="auto"/>
        <w:ind w:left="567" w:hanging="567"/>
        <w:outlineLvl w:val="0"/>
        <w:rPr>
          <w:b/>
          <w:szCs w:val="22"/>
          <w:lang w:val="et-EE"/>
        </w:rPr>
      </w:pPr>
      <w:bookmarkStart w:id="39" w:name="OLE_LINK2"/>
      <w:r w:rsidRPr="00532C47">
        <w:rPr>
          <w:b/>
          <w:szCs w:val="22"/>
          <w:lang w:val="et-EE"/>
        </w:rPr>
        <w:t>B.</w:t>
      </w:r>
      <w:bookmarkEnd w:id="39"/>
      <w:r w:rsidRPr="00532C47">
        <w:rPr>
          <w:b/>
          <w:szCs w:val="22"/>
          <w:lang w:val="et-EE"/>
        </w:rPr>
        <w:tab/>
      </w:r>
      <w:r w:rsidR="00EE1B77" w:rsidRPr="00532C47">
        <w:rPr>
          <w:b/>
          <w:lang w:val="et-EE"/>
        </w:rPr>
        <w:t>HANKE- JA KASUTUSTINGIMUSED VÕI PIIRANGUD</w:t>
      </w:r>
    </w:p>
    <w:p w14:paraId="17F6A973" w14:textId="77777777" w:rsidR="004875DB" w:rsidRPr="00532C47" w:rsidRDefault="004875DB" w:rsidP="00251B78">
      <w:pPr>
        <w:keepNext/>
        <w:tabs>
          <w:tab w:val="clear" w:pos="567"/>
        </w:tabs>
        <w:spacing w:line="240" w:lineRule="auto"/>
        <w:rPr>
          <w:szCs w:val="22"/>
          <w:lang w:val="et-EE"/>
        </w:rPr>
      </w:pPr>
    </w:p>
    <w:p w14:paraId="6CCF69C2" w14:textId="65F63818" w:rsidR="004875DB" w:rsidRPr="00532C47" w:rsidRDefault="00EE1B77" w:rsidP="00251B78">
      <w:pPr>
        <w:numPr>
          <w:ilvl w:val="12"/>
          <w:numId w:val="0"/>
        </w:numPr>
        <w:tabs>
          <w:tab w:val="clear" w:pos="567"/>
        </w:tabs>
        <w:spacing w:line="240" w:lineRule="auto"/>
        <w:rPr>
          <w:szCs w:val="22"/>
          <w:lang w:val="et-EE"/>
        </w:rPr>
      </w:pPr>
      <w:r w:rsidRPr="00532C47">
        <w:rPr>
          <w:lang w:val="et-EE"/>
        </w:rPr>
        <w:t>Retseptiravim</w:t>
      </w:r>
      <w:r w:rsidR="004875DB" w:rsidRPr="00532C47">
        <w:rPr>
          <w:szCs w:val="22"/>
          <w:lang w:val="et-EE"/>
        </w:rPr>
        <w:t>.</w:t>
      </w:r>
    </w:p>
    <w:p w14:paraId="77A9B8A9" w14:textId="77777777" w:rsidR="004875DB" w:rsidRPr="00532C47" w:rsidRDefault="004875DB" w:rsidP="00251B78">
      <w:pPr>
        <w:numPr>
          <w:ilvl w:val="12"/>
          <w:numId w:val="0"/>
        </w:numPr>
        <w:tabs>
          <w:tab w:val="clear" w:pos="567"/>
        </w:tabs>
        <w:spacing w:line="240" w:lineRule="auto"/>
        <w:rPr>
          <w:szCs w:val="22"/>
          <w:lang w:val="et-EE"/>
        </w:rPr>
      </w:pPr>
    </w:p>
    <w:p w14:paraId="74A29D80" w14:textId="77777777" w:rsidR="004875DB" w:rsidRPr="00532C47" w:rsidRDefault="004875DB" w:rsidP="00251B78">
      <w:pPr>
        <w:numPr>
          <w:ilvl w:val="12"/>
          <w:numId w:val="0"/>
        </w:numPr>
        <w:tabs>
          <w:tab w:val="clear" w:pos="567"/>
        </w:tabs>
        <w:spacing w:line="240" w:lineRule="auto"/>
        <w:rPr>
          <w:szCs w:val="22"/>
          <w:lang w:val="et-EE"/>
        </w:rPr>
      </w:pPr>
    </w:p>
    <w:p w14:paraId="1D811EE7" w14:textId="75BBA0B5" w:rsidR="004875DB" w:rsidRPr="00532C47" w:rsidRDefault="004875DB" w:rsidP="00251B78">
      <w:pPr>
        <w:keepNext/>
        <w:keepLines/>
        <w:tabs>
          <w:tab w:val="clear" w:pos="567"/>
        </w:tabs>
        <w:spacing w:line="240" w:lineRule="auto"/>
        <w:ind w:left="567" w:hanging="567"/>
        <w:outlineLvl w:val="0"/>
        <w:rPr>
          <w:b/>
          <w:bCs/>
          <w:szCs w:val="22"/>
          <w:lang w:val="et-EE"/>
        </w:rPr>
      </w:pPr>
      <w:r w:rsidRPr="00532C47">
        <w:rPr>
          <w:b/>
          <w:bCs/>
          <w:szCs w:val="22"/>
          <w:lang w:val="et-EE"/>
        </w:rPr>
        <w:t>C.</w:t>
      </w:r>
      <w:r w:rsidRPr="00532C47">
        <w:rPr>
          <w:b/>
          <w:bCs/>
          <w:szCs w:val="22"/>
          <w:lang w:val="et-EE"/>
        </w:rPr>
        <w:tab/>
      </w:r>
      <w:r w:rsidR="00EE1B77" w:rsidRPr="00532C47">
        <w:rPr>
          <w:b/>
          <w:lang w:val="et-EE"/>
        </w:rPr>
        <w:t>MÜÜGILOA MUUD TINGIMUSED JA NÕUDED</w:t>
      </w:r>
    </w:p>
    <w:p w14:paraId="7D8B50DE" w14:textId="77777777" w:rsidR="004875DB" w:rsidRPr="00532C47" w:rsidRDefault="004875DB" w:rsidP="00251B78">
      <w:pPr>
        <w:keepNext/>
        <w:tabs>
          <w:tab w:val="clear" w:pos="567"/>
        </w:tabs>
        <w:spacing w:line="240" w:lineRule="auto"/>
        <w:ind w:right="-1"/>
        <w:rPr>
          <w:iCs/>
          <w:szCs w:val="22"/>
          <w:lang w:val="et-EE"/>
        </w:rPr>
      </w:pPr>
    </w:p>
    <w:p w14:paraId="64AA4364" w14:textId="5EB2BB31" w:rsidR="004875DB" w:rsidRPr="00532C47" w:rsidRDefault="00EE1B77" w:rsidP="00251B78">
      <w:pPr>
        <w:keepNext/>
        <w:numPr>
          <w:ilvl w:val="0"/>
          <w:numId w:val="21"/>
        </w:numPr>
        <w:tabs>
          <w:tab w:val="clear" w:pos="567"/>
          <w:tab w:val="clear" w:pos="720"/>
        </w:tabs>
        <w:spacing w:line="240" w:lineRule="auto"/>
        <w:ind w:left="567" w:right="-1" w:hanging="567"/>
        <w:rPr>
          <w:b/>
          <w:szCs w:val="22"/>
          <w:lang w:val="et-EE"/>
        </w:rPr>
      </w:pPr>
      <w:r w:rsidRPr="00532C47">
        <w:rPr>
          <w:b/>
          <w:lang w:val="et-EE"/>
        </w:rPr>
        <w:t>Perioodilised ohutusaruanded</w:t>
      </w:r>
    </w:p>
    <w:p w14:paraId="72E83F26" w14:textId="77777777" w:rsidR="004875DB" w:rsidRPr="00532C47" w:rsidRDefault="004875DB" w:rsidP="00251B78">
      <w:pPr>
        <w:keepNext/>
        <w:tabs>
          <w:tab w:val="clear" w:pos="567"/>
        </w:tabs>
        <w:spacing w:line="240" w:lineRule="auto"/>
        <w:ind w:right="567"/>
        <w:rPr>
          <w:lang w:val="et-EE"/>
        </w:rPr>
      </w:pPr>
    </w:p>
    <w:p w14:paraId="0BEAF4DE" w14:textId="5CA1ACA5" w:rsidR="00EE1B77" w:rsidRPr="00532C47" w:rsidRDefault="00EE1B77" w:rsidP="00251B78">
      <w:pPr>
        <w:tabs>
          <w:tab w:val="left" w:pos="0"/>
        </w:tabs>
        <w:spacing w:line="240" w:lineRule="auto"/>
        <w:ind w:right="567"/>
        <w:rPr>
          <w:lang w:val="et-EE"/>
        </w:rPr>
      </w:pPr>
      <w:r w:rsidRPr="00532C47">
        <w:rPr>
          <w:lang w:val="et-EE"/>
        </w:rPr>
        <w:t>Nõuded asjaomase ravimi perioodiliste ohutusaruannete esitamiseks on sätestatud direktiivi 2001/83/EÜ artikli 107c punkti 7 kohaselt liidu kontrollpäevade loetelus (EURD loetelu) ja iga hilisem uuendus avaldatakse Euroopa ravimite veebiportaalis.</w:t>
      </w:r>
    </w:p>
    <w:p w14:paraId="30443825" w14:textId="77777777" w:rsidR="004875DB" w:rsidRPr="00532C47" w:rsidRDefault="004875DB" w:rsidP="00251B78">
      <w:pPr>
        <w:tabs>
          <w:tab w:val="clear" w:pos="567"/>
        </w:tabs>
        <w:spacing w:line="240" w:lineRule="auto"/>
        <w:ind w:right="-1"/>
        <w:rPr>
          <w:iCs/>
          <w:szCs w:val="22"/>
          <w:lang w:val="et-EE"/>
        </w:rPr>
      </w:pPr>
    </w:p>
    <w:p w14:paraId="442AB3C4" w14:textId="77777777" w:rsidR="004875DB" w:rsidRPr="00532C47" w:rsidRDefault="004875DB" w:rsidP="00251B78">
      <w:pPr>
        <w:tabs>
          <w:tab w:val="clear" w:pos="567"/>
        </w:tabs>
        <w:spacing w:line="240" w:lineRule="auto"/>
        <w:ind w:right="-1"/>
        <w:rPr>
          <w:lang w:val="et-EE"/>
        </w:rPr>
      </w:pPr>
    </w:p>
    <w:p w14:paraId="353F3541" w14:textId="7B852896" w:rsidR="004875DB" w:rsidRPr="00532C47" w:rsidRDefault="004875DB" w:rsidP="00251B78">
      <w:pPr>
        <w:keepNext/>
        <w:keepLines/>
        <w:tabs>
          <w:tab w:val="clear" w:pos="567"/>
        </w:tabs>
        <w:spacing w:line="240" w:lineRule="auto"/>
        <w:ind w:left="567" w:hanging="567"/>
        <w:outlineLvl w:val="0"/>
        <w:rPr>
          <w:b/>
          <w:lang w:val="et-EE"/>
        </w:rPr>
      </w:pPr>
      <w:r w:rsidRPr="00532C47">
        <w:rPr>
          <w:b/>
          <w:lang w:val="et-EE"/>
        </w:rPr>
        <w:t>D.</w:t>
      </w:r>
      <w:r w:rsidRPr="00532C47">
        <w:rPr>
          <w:b/>
          <w:lang w:val="et-EE"/>
        </w:rPr>
        <w:tab/>
      </w:r>
      <w:r w:rsidR="00EE1B77" w:rsidRPr="00532C47">
        <w:rPr>
          <w:b/>
          <w:lang w:val="et-EE"/>
        </w:rPr>
        <w:t>RAVIMPREPARAADI OHUTU JA EFEKTIIVSE KASUTAMISE TINGIMUSED JA PIIRANGUD</w:t>
      </w:r>
    </w:p>
    <w:p w14:paraId="54EACA4A" w14:textId="77777777" w:rsidR="004875DB" w:rsidRPr="00532C47" w:rsidRDefault="004875DB" w:rsidP="00251B78">
      <w:pPr>
        <w:keepNext/>
        <w:tabs>
          <w:tab w:val="clear" w:pos="567"/>
        </w:tabs>
        <w:spacing w:line="240" w:lineRule="auto"/>
        <w:ind w:right="-1"/>
        <w:rPr>
          <w:lang w:val="et-EE"/>
        </w:rPr>
      </w:pPr>
    </w:p>
    <w:p w14:paraId="4E5F6441" w14:textId="7E3052BA" w:rsidR="004875DB" w:rsidRPr="00532C47" w:rsidRDefault="00EE1B77" w:rsidP="00251B78">
      <w:pPr>
        <w:keepNext/>
        <w:numPr>
          <w:ilvl w:val="0"/>
          <w:numId w:val="21"/>
        </w:numPr>
        <w:tabs>
          <w:tab w:val="clear" w:pos="567"/>
          <w:tab w:val="clear" w:pos="720"/>
        </w:tabs>
        <w:spacing w:line="240" w:lineRule="auto"/>
        <w:ind w:left="567" w:right="-1" w:hanging="567"/>
        <w:rPr>
          <w:b/>
          <w:lang w:val="et-EE"/>
        </w:rPr>
      </w:pPr>
      <w:r w:rsidRPr="00532C47">
        <w:rPr>
          <w:b/>
          <w:lang w:val="et-EE"/>
        </w:rPr>
        <w:t>Riskijuhtimiskava</w:t>
      </w:r>
    </w:p>
    <w:p w14:paraId="3C95F69E" w14:textId="77777777" w:rsidR="004875DB" w:rsidRPr="00532C47" w:rsidRDefault="004875DB" w:rsidP="00251B78">
      <w:pPr>
        <w:keepNext/>
        <w:tabs>
          <w:tab w:val="clear" w:pos="567"/>
        </w:tabs>
        <w:spacing w:line="240" w:lineRule="auto"/>
        <w:ind w:right="-1"/>
        <w:rPr>
          <w:lang w:val="et-EE"/>
        </w:rPr>
      </w:pPr>
    </w:p>
    <w:p w14:paraId="62B048C0" w14:textId="77777777" w:rsidR="0020787C" w:rsidRPr="00532C47" w:rsidRDefault="0020787C" w:rsidP="00251B78">
      <w:pPr>
        <w:tabs>
          <w:tab w:val="left" w:pos="0"/>
        </w:tabs>
        <w:spacing w:line="240" w:lineRule="auto"/>
        <w:ind w:right="567"/>
        <w:rPr>
          <w:lang w:val="et-EE"/>
        </w:rPr>
      </w:pPr>
      <w:r w:rsidRPr="00532C47">
        <w:rPr>
          <w:lang w:val="et-EE"/>
        </w:rPr>
        <w:t>Müügiloa hoidja peab nõutavad ravimiohutuse toimingud ja sekkumismeetmed läbi viima vastavalt müügiloa taotluse moodulis 1.8.2 esitatud kokkulepitud riskijuhtimiskavale ja mis tahes järgmistele ajakohastatud riskijuhtimiskavadele.</w:t>
      </w:r>
    </w:p>
    <w:p w14:paraId="1FE3E8A2" w14:textId="77777777" w:rsidR="0020787C" w:rsidRPr="00532C47" w:rsidRDefault="0020787C" w:rsidP="00251B78">
      <w:pPr>
        <w:spacing w:line="240" w:lineRule="auto"/>
        <w:ind w:right="-1"/>
        <w:rPr>
          <w:lang w:val="et-EE"/>
        </w:rPr>
      </w:pPr>
    </w:p>
    <w:p w14:paraId="05606480" w14:textId="77777777" w:rsidR="0020787C" w:rsidRPr="00532C47" w:rsidRDefault="0020787C" w:rsidP="00251B78">
      <w:pPr>
        <w:keepNext/>
        <w:spacing w:line="240" w:lineRule="auto"/>
        <w:rPr>
          <w:lang w:val="et-EE"/>
        </w:rPr>
      </w:pPr>
      <w:r w:rsidRPr="00532C47">
        <w:rPr>
          <w:lang w:val="et-EE"/>
        </w:rPr>
        <w:t>Ajakohastatud riskijuhtimiskava tuleb esitada:</w:t>
      </w:r>
    </w:p>
    <w:p w14:paraId="5DFC2737" w14:textId="77777777" w:rsidR="0020787C" w:rsidRPr="00532C47" w:rsidRDefault="0020787C" w:rsidP="00251B78">
      <w:pPr>
        <w:keepNext/>
        <w:numPr>
          <w:ilvl w:val="0"/>
          <w:numId w:val="14"/>
        </w:numPr>
        <w:tabs>
          <w:tab w:val="clear" w:pos="360"/>
        </w:tabs>
        <w:spacing w:line="240" w:lineRule="auto"/>
        <w:ind w:left="567" w:hanging="567"/>
        <w:rPr>
          <w:lang w:val="et-EE"/>
        </w:rPr>
      </w:pPr>
      <w:r w:rsidRPr="00532C47">
        <w:rPr>
          <w:lang w:val="et-EE"/>
        </w:rPr>
        <w:t>Euroopa Ravimiameti nõudel;</w:t>
      </w:r>
    </w:p>
    <w:p w14:paraId="2D7942F9" w14:textId="77777777" w:rsidR="0020787C" w:rsidRPr="00532C47" w:rsidRDefault="0020787C" w:rsidP="00251B78">
      <w:pPr>
        <w:numPr>
          <w:ilvl w:val="0"/>
          <w:numId w:val="14"/>
        </w:numPr>
        <w:tabs>
          <w:tab w:val="clear" w:pos="360"/>
          <w:tab w:val="num" w:pos="567"/>
        </w:tabs>
        <w:spacing w:line="240" w:lineRule="auto"/>
        <w:ind w:left="567" w:hanging="567"/>
        <w:rPr>
          <w:lang w:val="et-EE"/>
        </w:rPr>
      </w:pPr>
      <w:r w:rsidRPr="00532C47">
        <w:rPr>
          <w:lang w:val="et-EE"/>
        </w:rPr>
        <w:t>kui muudetakse riskijuhtimissüsteemi, eriti kui saadakse uut teavet, mis võib oluliselt mõjutada riski/kasu suhet, või kui saavutatakse oluline (ravimiohutuse või riski minimeerimise) eesmärk.</w:t>
      </w:r>
    </w:p>
    <w:p w14:paraId="23D8713A" w14:textId="7BEA6A94" w:rsidR="002C0DF1" w:rsidRPr="00532C47" w:rsidRDefault="002C0DF1" w:rsidP="00251B78">
      <w:pPr>
        <w:tabs>
          <w:tab w:val="clear" w:pos="567"/>
        </w:tabs>
        <w:spacing w:line="240" w:lineRule="auto"/>
        <w:rPr>
          <w:iCs/>
          <w:szCs w:val="22"/>
          <w:lang w:val="et-EE"/>
        </w:rPr>
      </w:pPr>
      <w:r w:rsidRPr="00532C47">
        <w:rPr>
          <w:iCs/>
          <w:szCs w:val="22"/>
          <w:lang w:val="et-EE"/>
        </w:rPr>
        <w:br w:type="page"/>
      </w:r>
    </w:p>
    <w:p w14:paraId="6B07BA3B" w14:textId="77777777" w:rsidR="00FD08DE" w:rsidRPr="00532C47" w:rsidRDefault="00FD08DE" w:rsidP="00251B78">
      <w:pPr>
        <w:tabs>
          <w:tab w:val="clear" w:pos="567"/>
        </w:tabs>
        <w:spacing w:line="240" w:lineRule="auto"/>
        <w:rPr>
          <w:szCs w:val="22"/>
          <w:lang w:val="et-EE"/>
        </w:rPr>
      </w:pPr>
    </w:p>
    <w:p w14:paraId="417C9164" w14:textId="77777777" w:rsidR="00FD08DE" w:rsidRPr="00532C47" w:rsidRDefault="00FD08DE" w:rsidP="00251B78">
      <w:pPr>
        <w:tabs>
          <w:tab w:val="clear" w:pos="567"/>
        </w:tabs>
        <w:spacing w:line="240" w:lineRule="auto"/>
        <w:rPr>
          <w:szCs w:val="22"/>
          <w:lang w:val="et-EE"/>
        </w:rPr>
      </w:pPr>
    </w:p>
    <w:p w14:paraId="62E28291" w14:textId="77777777" w:rsidR="00FD08DE" w:rsidRPr="00532C47" w:rsidRDefault="00FD08DE" w:rsidP="00251B78">
      <w:pPr>
        <w:tabs>
          <w:tab w:val="clear" w:pos="567"/>
        </w:tabs>
        <w:spacing w:line="240" w:lineRule="auto"/>
        <w:rPr>
          <w:szCs w:val="22"/>
          <w:lang w:val="et-EE"/>
        </w:rPr>
      </w:pPr>
    </w:p>
    <w:p w14:paraId="26B7DB54" w14:textId="77777777" w:rsidR="00FD08DE" w:rsidRPr="00532C47" w:rsidRDefault="00FD08DE" w:rsidP="00251B78">
      <w:pPr>
        <w:tabs>
          <w:tab w:val="clear" w:pos="567"/>
        </w:tabs>
        <w:spacing w:line="240" w:lineRule="auto"/>
        <w:rPr>
          <w:szCs w:val="22"/>
          <w:lang w:val="et-EE"/>
        </w:rPr>
      </w:pPr>
    </w:p>
    <w:p w14:paraId="7665F982" w14:textId="77777777" w:rsidR="00FD08DE" w:rsidRPr="00532C47" w:rsidRDefault="00FD08DE" w:rsidP="00251B78">
      <w:pPr>
        <w:tabs>
          <w:tab w:val="clear" w:pos="567"/>
        </w:tabs>
        <w:spacing w:line="240" w:lineRule="auto"/>
        <w:rPr>
          <w:lang w:val="et-EE"/>
        </w:rPr>
      </w:pPr>
    </w:p>
    <w:p w14:paraId="4121E1D1" w14:textId="77777777" w:rsidR="00FD08DE" w:rsidRPr="00532C47" w:rsidRDefault="00FD08DE" w:rsidP="00251B78">
      <w:pPr>
        <w:tabs>
          <w:tab w:val="clear" w:pos="567"/>
        </w:tabs>
        <w:spacing w:line="240" w:lineRule="auto"/>
        <w:rPr>
          <w:lang w:val="et-EE"/>
        </w:rPr>
      </w:pPr>
    </w:p>
    <w:p w14:paraId="4BE0F6DA" w14:textId="77777777" w:rsidR="00FD08DE" w:rsidRPr="00532C47" w:rsidRDefault="00FD08DE" w:rsidP="00251B78">
      <w:pPr>
        <w:tabs>
          <w:tab w:val="clear" w:pos="567"/>
        </w:tabs>
        <w:spacing w:line="240" w:lineRule="auto"/>
        <w:rPr>
          <w:lang w:val="et-EE"/>
        </w:rPr>
      </w:pPr>
    </w:p>
    <w:p w14:paraId="106AE091" w14:textId="77777777" w:rsidR="00FD08DE" w:rsidRPr="00532C47" w:rsidRDefault="00FD08DE" w:rsidP="00251B78">
      <w:pPr>
        <w:tabs>
          <w:tab w:val="clear" w:pos="567"/>
        </w:tabs>
        <w:spacing w:line="240" w:lineRule="auto"/>
        <w:rPr>
          <w:lang w:val="et-EE"/>
        </w:rPr>
      </w:pPr>
    </w:p>
    <w:p w14:paraId="6F35C635" w14:textId="77777777" w:rsidR="00FD08DE" w:rsidRPr="00532C47" w:rsidRDefault="00FD08DE" w:rsidP="00251B78">
      <w:pPr>
        <w:tabs>
          <w:tab w:val="clear" w:pos="567"/>
        </w:tabs>
        <w:spacing w:line="240" w:lineRule="auto"/>
        <w:rPr>
          <w:lang w:val="et-EE"/>
        </w:rPr>
      </w:pPr>
    </w:p>
    <w:p w14:paraId="7D01CD8C" w14:textId="77777777" w:rsidR="00FD08DE" w:rsidRPr="00532C47" w:rsidRDefault="00FD08DE" w:rsidP="00251B78">
      <w:pPr>
        <w:tabs>
          <w:tab w:val="clear" w:pos="567"/>
        </w:tabs>
        <w:spacing w:line="240" w:lineRule="auto"/>
        <w:rPr>
          <w:szCs w:val="22"/>
          <w:lang w:val="et-EE"/>
        </w:rPr>
      </w:pPr>
    </w:p>
    <w:p w14:paraId="49375C16" w14:textId="77777777" w:rsidR="00FD08DE" w:rsidRPr="00532C47" w:rsidRDefault="00FD08DE" w:rsidP="00251B78">
      <w:pPr>
        <w:tabs>
          <w:tab w:val="clear" w:pos="567"/>
        </w:tabs>
        <w:spacing w:line="240" w:lineRule="auto"/>
        <w:rPr>
          <w:szCs w:val="22"/>
          <w:lang w:val="et-EE"/>
        </w:rPr>
      </w:pPr>
    </w:p>
    <w:p w14:paraId="6BD484F1" w14:textId="77777777" w:rsidR="00FD08DE" w:rsidRPr="00532C47" w:rsidRDefault="00FD08DE" w:rsidP="00251B78">
      <w:pPr>
        <w:tabs>
          <w:tab w:val="clear" w:pos="567"/>
        </w:tabs>
        <w:spacing w:line="240" w:lineRule="auto"/>
        <w:rPr>
          <w:szCs w:val="22"/>
          <w:lang w:val="et-EE"/>
        </w:rPr>
      </w:pPr>
    </w:p>
    <w:p w14:paraId="52FD004B" w14:textId="77777777" w:rsidR="00FD08DE" w:rsidRPr="00532C47" w:rsidRDefault="00FD08DE" w:rsidP="00251B78">
      <w:pPr>
        <w:tabs>
          <w:tab w:val="clear" w:pos="567"/>
        </w:tabs>
        <w:spacing w:line="240" w:lineRule="auto"/>
        <w:rPr>
          <w:szCs w:val="22"/>
          <w:lang w:val="et-EE"/>
        </w:rPr>
      </w:pPr>
    </w:p>
    <w:p w14:paraId="4F012911" w14:textId="77777777" w:rsidR="00FD08DE" w:rsidRPr="00532C47" w:rsidRDefault="00FD08DE" w:rsidP="00251B78">
      <w:pPr>
        <w:tabs>
          <w:tab w:val="clear" w:pos="567"/>
        </w:tabs>
        <w:spacing w:line="240" w:lineRule="auto"/>
        <w:rPr>
          <w:szCs w:val="22"/>
          <w:lang w:val="et-EE"/>
        </w:rPr>
      </w:pPr>
    </w:p>
    <w:p w14:paraId="7A91599F" w14:textId="77777777" w:rsidR="00FD08DE" w:rsidRPr="00532C47" w:rsidRDefault="00FD08DE" w:rsidP="00251B78">
      <w:pPr>
        <w:tabs>
          <w:tab w:val="clear" w:pos="567"/>
        </w:tabs>
        <w:spacing w:line="240" w:lineRule="auto"/>
        <w:rPr>
          <w:szCs w:val="22"/>
          <w:lang w:val="et-EE"/>
        </w:rPr>
      </w:pPr>
    </w:p>
    <w:p w14:paraId="352830E8" w14:textId="77777777" w:rsidR="00FD08DE" w:rsidRPr="00532C47" w:rsidRDefault="00FD08DE" w:rsidP="00251B78">
      <w:pPr>
        <w:tabs>
          <w:tab w:val="clear" w:pos="567"/>
        </w:tabs>
        <w:spacing w:line="240" w:lineRule="auto"/>
        <w:rPr>
          <w:szCs w:val="22"/>
          <w:lang w:val="et-EE"/>
        </w:rPr>
      </w:pPr>
    </w:p>
    <w:p w14:paraId="61E90FC4" w14:textId="77777777" w:rsidR="00FD08DE" w:rsidRPr="00532C47" w:rsidRDefault="00FD08DE" w:rsidP="00251B78">
      <w:pPr>
        <w:tabs>
          <w:tab w:val="clear" w:pos="567"/>
        </w:tabs>
        <w:spacing w:line="240" w:lineRule="auto"/>
        <w:rPr>
          <w:szCs w:val="22"/>
          <w:lang w:val="et-EE"/>
        </w:rPr>
      </w:pPr>
    </w:p>
    <w:p w14:paraId="450ECA17" w14:textId="77777777" w:rsidR="00FD08DE" w:rsidRPr="00532C47" w:rsidRDefault="00FD08DE" w:rsidP="00251B78">
      <w:pPr>
        <w:tabs>
          <w:tab w:val="clear" w:pos="567"/>
        </w:tabs>
        <w:spacing w:line="240" w:lineRule="auto"/>
        <w:rPr>
          <w:szCs w:val="22"/>
          <w:lang w:val="et-EE"/>
        </w:rPr>
      </w:pPr>
    </w:p>
    <w:p w14:paraId="636B9FCE" w14:textId="77777777" w:rsidR="00FD08DE" w:rsidRPr="00532C47" w:rsidRDefault="00FD08DE" w:rsidP="00251B78">
      <w:pPr>
        <w:tabs>
          <w:tab w:val="clear" w:pos="567"/>
        </w:tabs>
        <w:spacing w:line="240" w:lineRule="auto"/>
        <w:rPr>
          <w:szCs w:val="22"/>
          <w:lang w:val="et-EE"/>
        </w:rPr>
      </w:pPr>
    </w:p>
    <w:p w14:paraId="32DE9EAB" w14:textId="77777777" w:rsidR="004875DB" w:rsidRPr="00532C47" w:rsidRDefault="004875DB" w:rsidP="00251B78">
      <w:pPr>
        <w:tabs>
          <w:tab w:val="clear" w:pos="567"/>
        </w:tabs>
        <w:spacing w:line="240" w:lineRule="auto"/>
        <w:rPr>
          <w:szCs w:val="22"/>
          <w:lang w:val="et-EE"/>
        </w:rPr>
      </w:pPr>
    </w:p>
    <w:p w14:paraId="2179D120" w14:textId="77777777" w:rsidR="00FD08DE" w:rsidRPr="00532C47" w:rsidRDefault="00FD08DE" w:rsidP="00251B78">
      <w:pPr>
        <w:tabs>
          <w:tab w:val="clear" w:pos="567"/>
        </w:tabs>
        <w:spacing w:line="240" w:lineRule="auto"/>
        <w:rPr>
          <w:szCs w:val="22"/>
          <w:lang w:val="et-EE"/>
        </w:rPr>
      </w:pPr>
    </w:p>
    <w:p w14:paraId="59588BA5" w14:textId="77777777" w:rsidR="00FD08DE" w:rsidRPr="00532C47" w:rsidRDefault="00FD08DE" w:rsidP="00251B78">
      <w:pPr>
        <w:tabs>
          <w:tab w:val="clear" w:pos="567"/>
        </w:tabs>
        <w:spacing w:line="240" w:lineRule="auto"/>
        <w:rPr>
          <w:szCs w:val="22"/>
          <w:lang w:val="et-EE"/>
        </w:rPr>
      </w:pPr>
    </w:p>
    <w:p w14:paraId="34F21CAC" w14:textId="77777777" w:rsidR="00FD08DE" w:rsidRPr="00532C47" w:rsidRDefault="00FD08DE" w:rsidP="00251B78">
      <w:pPr>
        <w:tabs>
          <w:tab w:val="clear" w:pos="567"/>
        </w:tabs>
        <w:spacing w:line="240" w:lineRule="auto"/>
        <w:rPr>
          <w:szCs w:val="22"/>
          <w:lang w:val="et-EE"/>
        </w:rPr>
      </w:pPr>
    </w:p>
    <w:p w14:paraId="4742C342" w14:textId="48E83FED" w:rsidR="00FD08DE" w:rsidRPr="00532C47" w:rsidRDefault="00FD08DE" w:rsidP="00251B78">
      <w:pPr>
        <w:tabs>
          <w:tab w:val="clear" w:pos="567"/>
        </w:tabs>
        <w:spacing w:line="240" w:lineRule="auto"/>
        <w:jc w:val="center"/>
        <w:rPr>
          <w:b/>
          <w:szCs w:val="22"/>
          <w:lang w:val="et-EE"/>
        </w:rPr>
      </w:pPr>
      <w:r w:rsidRPr="00532C47">
        <w:rPr>
          <w:b/>
          <w:szCs w:val="22"/>
          <w:lang w:val="et-EE"/>
        </w:rPr>
        <w:t>III</w:t>
      </w:r>
      <w:r w:rsidR="002E5E98" w:rsidRPr="00532C47">
        <w:rPr>
          <w:b/>
          <w:szCs w:val="22"/>
          <w:lang w:val="et-EE"/>
        </w:rPr>
        <w:t> LISA</w:t>
      </w:r>
    </w:p>
    <w:p w14:paraId="67498D78" w14:textId="77777777" w:rsidR="00FD08DE" w:rsidRPr="00532C47" w:rsidRDefault="00FD08DE" w:rsidP="00251B78">
      <w:pPr>
        <w:tabs>
          <w:tab w:val="clear" w:pos="567"/>
        </w:tabs>
        <w:spacing w:line="240" w:lineRule="auto"/>
        <w:jc w:val="center"/>
        <w:rPr>
          <w:b/>
          <w:szCs w:val="22"/>
          <w:lang w:val="et-EE"/>
        </w:rPr>
      </w:pPr>
    </w:p>
    <w:p w14:paraId="0BC53446" w14:textId="6D3F0BF2" w:rsidR="00FD08DE" w:rsidRPr="00532C47" w:rsidRDefault="002E5E98" w:rsidP="00251B78">
      <w:pPr>
        <w:tabs>
          <w:tab w:val="clear" w:pos="567"/>
        </w:tabs>
        <w:spacing w:line="240" w:lineRule="auto"/>
        <w:jc w:val="center"/>
        <w:rPr>
          <w:b/>
          <w:szCs w:val="22"/>
          <w:lang w:val="et-EE"/>
        </w:rPr>
      </w:pPr>
      <w:r w:rsidRPr="00532C47">
        <w:rPr>
          <w:b/>
          <w:lang w:val="et-EE"/>
        </w:rPr>
        <w:t>PAKENDI MÄRGISTUS JA INFOLEHT</w:t>
      </w:r>
    </w:p>
    <w:p w14:paraId="277328B0" w14:textId="77777777" w:rsidR="00FD08DE" w:rsidRPr="00532C47" w:rsidRDefault="00FD08DE" w:rsidP="00251B78">
      <w:pPr>
        <w:tabs>
          <w:tab w:val="clear" w:pos="567"/>
        </w:tabs>
        <w:spacing w:line="240" w:lineRule="auto"/>
        <w:rPr>
          <w:szCs w:val="22"/>
          <w:lang w:val="et-EE"/>
        </w:rPr>
      </w:pPr>
      <w:r w:rsidRPr="00532C47">
        <w:rPr>
          <w:szCs w:val="22"/>
          <w:lang w:val="et-EE"/>
        </w:rPr>
        <w:br w:type="page"/>
      </w:r>
    </w:p>
    <w:p w14:paraId="07ECB7D1" w14:textId="77777777" w:rsidR="00FD08DE" w:rsidRPr="00532C47" w:rsidRDefault="00FD08DE" w:rsidP="00251B78">
      <w:pPr>
        <w:tabs>
          <w:tab w:val="clear" w:pos="567"/>
        </w:tabs>
        <w:spacing w:line="240" w:lineRule="auto"/>
        <w:rPr>
          <w:szCs w:val="22"/>
          <w:lang w:val="et-EE"/>
        </w:rPr>
      </w:pPr>
    </w:p>
    <w:p w14:paraId="1F54722B" w14:textId="77777777" w:rsidR="00FD08DE" w:rsidRPr="00532C47" w:rsidRDefault="00FD08DE" w:rsidP="00251B78">
      <w:pPr>
        <w:tabs>
          <w:tab w:val="clear" w:pos="567"/>
        </w:tabs>
        <w:spacing w:line="240" w:lineRule="auto"/>
        <w:rPr>
          <w:szCs w:val="22"/>
          <w:lang w:val="et-EE"/>
        </w:rPr>
      </w:pPr>
    </w:p>
    <w:p w14:paraId="05AC99AA" w14:textId="77777777" w:rsidR="00FD08DE" w:rsidRPr="00532C47" w:rsidRDefault="00FD08DE" w:rsidP="00251B78">
      <w:pPr>
        <w:tabs>
          <w:tab w:val="clear" w:pos="567"/>
        </w:tabs>
        <w:spacing w:line="240" w:lineRule="auto"/>
        <w:rPr>
          <w:szCs w:val="22"/>
          <w:lang w:val="et-EE"/>
        </w:rPr>
      </w:pPr>
    </w:p>
    <w:p w14:paraId="498FD185" w14:textId="77777777" w:rsidR="00FD08DE" w:rsidRPr="00532C47" w:rsidRDefault="00FD08DE" w:rsidP="00251B78">
      <w:pPr>
        <w:tabs>
          <w:tab w:val="clear" w:pos="567"/>
        </w:tabs>
        <w:spacing w:line="240" w:lineRule="auto"/>
        <w:rPr>
          <w:szCs w:val="22"/>
          <w:lang w:val="et-EE"/>
        </w:rPr>
      </w:pPr>
    </w:p>
    <w:p w14:paraId="2D65AF16" w14:textId="77777777" w:rsidR="00FD08DE" w:rsidRPr="00532C47" w:rsidRDefault="00FD08DE" w:rsidP="00251B78">
      <w:pPr>
        <w:tabs>
          <w:tab w:val="clear" w:pos="567"/>
        </w:tabs>
        <w:spacing w:line="240" w:lineRule="auto"/>
        <w:rPr>
          <w:szCs w:val="22"/>
          <w:lang w:val="et-EE"/>
        </w:rPr>
      </w:pPr>
    </w:p>
    <w:p w14:paraId="30FABBAE" w14:textId="77777777" w:rsidR="00FD08DE" w:rsidRPr="00532C47" w:rsidRDefault="00FD08DE" w:rsidP="00251B78">
      <w:pPr>
        <w:tabs>
          <w:tab w:val="clear" w:pos="567"/>
        </w:tabs>
        <w:spacing w:line="240" w:lineRule="auto"/>
        <w:rPr>
          <w:szCs w:val="22"/>
          <w:lang w:val="et-EE"/>
        </w:rPr>
      </w:pPr>
    </w:p>
    <w:p w14:paraId="1DFED024" w14:textId="77777777" w:rsidR="00FD08DE" w:rsidRPr="00532C47" w:rsidRDefault="00FD08DE" w:rsidP="00251B78">
      <w:pPr>
        <w:tabs>
          <w:tab w:val="clear" w:pos="567"/>
        </w:tabs>
        <w:spacing w:line="240" w:lineRule="auto"/>
        <w:rPr>
          <w:szCs w:val="22"/>
          <w:lang w:val="et-EE"/>
        </w:rPr>
      </w:pPr>
    </w:p>
    <w:p w14:paraId="5383A4F5" w14:textId="77777777" w:rsidR="00FD08DE" w:rsidRPr="00532C47" w:rsidRDefault="00FD08DE" w:rsidP="00251B78">
      <w:pPr>
        <w:tabs>
          <w:tab w:val="clear" w:pos="567"/>
        </w:tabs>
        <w:spacing w:line="240" w:lineRule="auto"/>
        <w:rPr>
          <w:szCs w:val="22"/>
          <w:lang w:val="et-EE"/>
        </w:rPr>
      </w:pPr>
    </w:p>
    <w:p w14:paraId="7C5C2776" w14:textId="77777777" w:rsidR="00FD08DE" w:rsidRPr="00532C47" w:rsidRDefault="00FD08DE" w:rsidP="00251B78">
      <w:pPr>
        <w:tabs>
          <w:tab w:val="clear" w:pos="567"/>
        </w:tabs>
        <w:spacing w:line="240" w:lineRule="auto"/>
        <w:rPr>
          <w:szCs w:val="22"/>
          <w:lang w:val="et-EE"/>
        </w:rPr>
      </w:pPr>
    </w:p>
    <w:p w14:paraId="7662DF9C" w14:textId="77777777" w:rsidR="00FD08DE" w:rsidRPr="00532C47" w:rsidRDefault="00FD08DE" w:rsidP="00251B78">
      <w:pPr>
        <w:tabs>
          <w:tab w:val="clear" w:pos="567"/>
        </w:tabs>
        <w:spacing w:line="240" w:lineRule="auto"/>
        <w:rPr>
          <w:szCs w:val="22"/>
          <w:lang w:val="et-EE"/>
        </w:rPr>
      </w:pPr>
    </w:p>
    <w:p w14:paraId="4A296CB7" w14:textId="77777777" w:rsidR="00FD08DE" w:rsidRPr="00532C47" w:rsidRDefault="00FD08DE" w:rsidP="00251B78">
      <w:pPr>
        <w:tabs>
          <w:tab w:val="clear" w:pos="567"/>
        </w:tabs>
        <w:spacing w:line="240" w:lineRule="auto"/>
        <w:rPr>
          <w:szCs w:val="22"/>
          <w:lang w:val="et-EE"/>
        </w:rPr>
      </w:pPr>
    </w:p>
    <w:p w14:paraId="323C8ADD" w14:textId="77777777" w:rsidR="00FD08DE" w:rsidRPr="00532C47" w:rsidRDefault="00FD08DE" w:rsidP="00251B78">
      <w:pPr>
        <w:tabs>
          <w:tab w:val="clear" w:pos="567"/>
        </w:tabs>
        <w:spacing w:line="240" w:lineRule="auto"/>
        <w:rPr>
          <w:szCs w:val="22"/>
          <w:lang w:val="et-EE"/>
        </w:rPr>
      </w:pPr>
    </w:p>
    <w:p w14:paraId="57A806B7" w14:textId="77777777" w:rsidR="00FD08DE" w:rsidRPr="00532C47" w:rsidRDefault="00FD08DE" w:rsidP="00251B78">
      <w:pPr>
        <w:tabs>
          <w:tab w:val="clear" w:pos="567"/>
        </w:tabs>
        <w:spacing w:line="240" w:lineRule="auto"/>
        <w:rPr>
          <w:szCs w:val="22"/>
          <w:lang w:val="et-EE"/>
        </w:rPr>
      </w:pPr>
    </w:p>
    <w:p w14:paraId="641690CA" w14:textId="77777777" w:rsidR="00FD08DE" w:rsidRPr="00532C47" w:rsidRDefault="00FD08DE" w:rsidP="00251B78">
      <w:pPr>
        <w:tabs>
          <w:tab w:val="clear" w:pos="567"/>
        </w:tabs>
        <w:spacing w:line="240" w:lineRule="auto"/>
        <w:rPr>
          <w:szCs w:val="22"/>
          <w:lang w:val="et-EE"/>
        </w:rPr>
      </w:pPr>
    </w:p>
    <w:p w14:paraId="50BD8E51" w14:textId="77777777" w:rsidR="00FD08DE" w:rsidRPr="00532C47" w:rsidRDefault="00FD08DE" w:rsidP="00251B78">
      <w:pPr>
        <w:tabs>
          <w:tab w:val="clear" w:pos="567"/>
        </w:tabs>
        <w:spacing w:line="240" w:lineRule="auto"/>
        <w:rPr>
          <w:szCs w:val="22"/>
          <w:lang w:val="et-EE"/>
        </w:rPr>
      </w:pPr>
    </w:p>
    <w:p w14:paraId="130999B6" w14:textId="77777777" w:rsidR="00FD08DE" w:rsidRPr="00532C47" w:rsidRDefault="00FD08DE" w:rsidP="00251B78">
      <w:pPr>
        <w:tabs>
          <w:tab w:val="clear" w:pos="567"/>
        </w:tabs>
        <w:spacing w:line="240" w:lineRule="auto"/>
        <w:rPr>
          <w:szCs w:val="22"/>
          <w:lang w:val="et-EE"/>
        </w:rPr>
      </w:pPr>
    </w:p>
    <w:p w14:paraId="725A9E40" w14:textId="77777777" w:rsidR="00FD08DE" w:rsidRPr="00532C47" w:rsidRDefault="00FD08DE" w:rsidP="00251B78">
      <w:pPr>
        <w:tabs>
          <w:tab w:val="clear" w:pos="567"/>
        </w:tabs>
        <w:spacing w:line="240" w:lineRule="auto"/>
        <w:rPr>
          <w:szCs w:val="22"/>
          <w:lang w:val="et-EE"/>
        </w:rPr>
      </w:pPr>
    </w:p>
    <w:p w14:paraId="1975F3DD" w14:textId="77777777" w:rsidR="00FD08DE" w:rsidRPr="00532C47" w:rsidRDefault="00FD08DE" w:rsidP="00251B78">
      <w:pPr>
        <w:tabs>
          <w:tab w:val="clear" w:pos="567"/>
        </w:tabs>
        <w:spacing w:line="240" w:lineRule="auto"/>
        <w:rPr>
          <w:szCs w:val="22"/>
          <w:lang w:val="et-EE"/>
        </w:rPr>
      </w:pPr>
    </w:p>
    <w:p w14:paraId="5D192D71" w14:textId="77777777" w:rsidR="00FD08DE" w:rsidRPr="00532C47" w:rsidRDefault="00FD08DE" w:rsidP="00251B78">
      <w:pPr>
        <w:tabs>
          <w:tab w:val="clear" w:pos="567"/>
        </w:tabs>
        <w:spacing w:line="240" w:lineRule="auto"/>
        <w:rPr>
          <w:szCs w:val="22"/>
          <w:lang w:val="et-EE"/>
        </w:rPr>
      </w:pPr>
    </w:p>
    <w:p w14:paraId="29F11ED2" w14:textId="77777777" w:rsidR="00FD08DE" w:rsidRPr="00532C47" w:rsidRDefault="00FD08DE" w:rsidP="00251B78">
      <w:pPr>
        <w:tabs>
          <w:tab w:val="clear" w:pos="567"/>
        </w:tabs>
        <w:spacing w:line="240" w:lineRule="auto"/>
        <w:rPr>
          <w:szCs w:val="22"/>
          <w:lang w:val="et-EE"/>
        </w:rPr>
      </w:pPr>
    </w:p>
    <w:p w14:paraId="22381ECE" w14:textId="77777777" w:rsidR="00FD08DE" w:rsidRPr="00532C47" w:rsidRDefault="00FD08DE" w:rsidP="00251B78">
      <w:pPr>
        <w:tabs>
          <w:tab w:val="clear" w:pos="567"/>
        </w:tabs>
        <w:spacing w:line="240" w:lineRule="auto"/>
        <w:rPr>
          <w:szCs w:val="22"/>
          <w:lang w:val="et-EE"/>
        </w:rPr>
      </w:pPr>
    </w:p>
    <w:p w14:paraId="5E02875F" w14:textId="77777777" w:rsidR="00FD08DE" w:rsidRPr="00532C47" w:rsidRDefault="00FD08DE" w:rsidP="00251B78">
      <w:pPr>
        <w:tabs>
          <w:tab w:val="clear" w:pos="567"/>
        </w:tabs>
        <w:spacing w:line="240" w:lineRule="auto"/>
        <w:rPr>
          <w:szCs w:val="22"/>
          <w:lang w:val="et-EE"/>
        </w:rPr>
      </w:pPr>
    </w:p>
    <w:p w14:paraId="22102CBE" w14:textId="77777777" w:rsidR="004875DB" w:rsidRPr="00532C47" w:rsidRDefault="004875DB" w:rsidP="00251B78">
      <w:pPr>
        <w:tabs>
          <w:tab w:val="clear" w:pos="567"/>
        </w:tabs>
        <w:spacing w:line="240" w:lineRule="auto"/>
        <w:rPr>
          <w:szCs w:val="22"/>
          <w:lang w:val="et-EE"/>
        </w:rPr>
      </w:pPr>
    </w:p>
    <w:p w14:paraId="619137B5" w14:textId="04ED08B5" w:rsidR="00FD08DE" w:rsidRPr="00532C47" w:rsidRDefault="002E5E98" w:rsidP="00251B78">
      <w:pPr>
        <w:tabs>
          <w:tab w:val="clear" w:pos="567"/>
        </w:tabs>
        <w:spacing w:line="240" w:lineRule="auto"/>
        <w:jc w:val="center"/>
        <w:outlineLvl w:val="0"/>
        <w:rPr>
          <w:szCs w:val="22"/>
          <w:lang w:val="et-EE"/>
        </w:rPr>
      </w:pPr>
      <w:r w:rsidRPr="00532C47">
        <w:rPr>
          <w:rStyle w:val="DoNotTranslateExternal1"/>
          <w:lang w:val="et-EE"/>
        </w:rPr>
        <w:t>A.</w:t>
      </w:r>
      <w:r w:rsidRPr="00532C47">
        <w:rPr>
          <w:b/>
          <w:lang w:val="et-EE"/>
        </w:rPr>
        <w:t xml:space="preserve"> PAKENDI MÄRGISTUS</w:t>
      </w:r>
    </w:p>
    <w:p w14:paraId="1B130DEC" w14:textId="77777777" w:rsidR="00FD08DE" w:rsidRPr="00532C47" w:rsidRDefault="00FD08DE" w:rsidP="00251B78">
      <w:pPr>
        <w:shd w:val="clear" w:color="auto" w:fill="FFFFFF"/>
        <w:tabs>
          <w:tab w:val="clear" w:pos="567"/>
        </w:tabs>
        <w:spacing w:line="240" w:lineRule="auto"/>
        <w:rPr>
          <w:szCs w:val="22"/>
          <w:lang w:val="et-EE"/>
        </w:rPr>
      </w:pPr>
      <w:r w:rsidRPr="00532C47">
        <w:rPr>
          <w:szCs w:val="22"/>
          <w:lang w:val="et-EE"/>
        </w:rPr>
        <w:br w:type="page"/>
      </w:r>
    </w:p>
    <w:p w14:paraId="6E399E87" w14:textId="1E0F418C" w:rsidR="00FD08DE" w:rsidRPr="00532C47" w:rsidRDefault="00FD08DE" w:rsidP="00251B78">
      <w:pPr>
        <w:tabs>
          <w:tab w:val="clear" w:pos="567"/>
        </w:tabs>
        <w:spacing w:line="240" w:lineRule="auto"/>
        <w:rPr>
          <w:noProof/>
          <w:szCs w:val="22"/>
          <w:lang w:val="et-EE"/>
        </w:rPr>
      </w:pPr>
      <w:bookmarkStart w:id="40" w:name="_Hlk30460473"/>
    </w:p>
    <w:p w14:paraId="27278C42" w14:textId="77777777" w:rsidR="003A71CB" w:rsidRPr="00532C47" w:rsidRDefault="003A71CB" w:rsidP="00251B78">
      <w:pPr>
        <w:pBdr>
          <w:top w:val="single" w:sz="4" w:space="1" w:color="auto"/>
          <w:left w:val="single" w:sz="4" w:space="4" w:color="auto"/>
          <w:bottom w:val="single" w:sz="4" w:space="1" w:color="auto"/>
          <w:right w:val="single" w:sz="4" w:space="4" w:color="auto"/>
        </w:pBdr>
        <w:tabs>
          <w:tab w:val="clear" w:pos="567"/>
        </w:tabs>
        <w:spacing w:line="240" w:lineRule="auto"/>
        <w:rPr>
          <w:b/>
          <w:szCs w:val="22"/>
          <w:lang w:val="et-EE"/>
        </w:rPr>
      </w:pPr>
      <w:bookmarkStart w:id="41" w:name="_Toc68076498"/>
      <w:bookmarkEnd w:id="40"/>
      <w:r w:rsidRPr="00532C47">
        <w:rPr>
          <w:b/>
          <w:lang w:val="et-EE"/>
        </w:rPr>
        <w:t>VÄLISPAKENDIL PEAVAD OLEMA JÄRGMISED ANDMED</w:t>
      </w:r>
    </w:p>
    <w:p w14:paraId="333C74A7" w14:textId="77777777" w:rsidR="003A71CB" w:rsidRPr="00532C47" w:rsidRDefault="003A71CB" w:rsidP="00251B78">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szCs w:val="22"/>
          <w:lang w:val="et-EE"/>
        </w:rPr>
      </w:pPr>
    </w:p>
    <w:p w14:paraId="3153F8BF" w14:textId="77777777" w:rsidR="003A71CB" w:rsidRPr="00532C47" w:rsidRDefault="003A71CB" w:rsidP="00251B78">
      <w:pPr>
        <w:pBdr>
          <w:top w:val="single" w:sz="4" w:space="1" w:color="auto"/>
          <w:left w:val="single" w:sz="4" w:space="4" w:color="auto"/>
          <w:bottom w:val="single" w:sz="4" w:space="1" w:color="auto"/>
          <w:right w:val="single" w:sz="4" w:space="4" w:color="auto"/>
        </w:pBdr>
        <w:tabs>
          <w:tab w:val="clear" w:pos="567"/>
        </w:tabs>
        <w:spacing w:line="240" w:lineRule="auto"/>
        <w:rPr>
          <w:bCs/>
          <w:noProof/>
          <w:szCs w:val="22"/>
          <w:lang w:val="et-EE"/>
        </w:rPr>
      </w:pPr>
      <w:r w:rsidRPr="00532C47">
        <w:rPr>
          <w:b/>
          <w:noProof/>
          <w:szCs w:val="22"/>
          <w:lang w:val="et-EE"/>
        </w:rPr>
        <w:t>ÜKSIKPAKENDI VÄLISKARP</w:t>
      </w:r>
    </w:p>
    <w:p w14:paraId="7D7A7533" w14:textId="77777777" w:rsidR="003A71CB" w:rsidRPr="00532C47" w:rsidRDefault="003A71CB" w:rsidP="00251B78">
      <w:pPr>
        <w:tabs>
          <w:tab w:val="clear" w:pos="567"/>
        </w:tabs>
        <w:spacing w:line="240" w:lineRule="auto"/>
        <w:rPr>
          <w:szCs w:val="22"/>
          <w:lang w:val="et-EE"/>
        </w:rPr>
      </w:pPr>
    </w:p>
    <w:p w14:paraId="5DEF201C" w14:textId="77777777" w:rsidR="003A71CB" w:rsidRPr="00532C47" w:rsidRDefault="003A71CB" w:rsidP="00251B78">
      <w:pPr>
        <w:tabs>
          <w:tab w:val="clear" w:pos="567"/>
        </w:tabs>
        <w:spacing w:line="240" w:lineRule="auto"/>
        <w:rPr>
          <w:szCs w:val="22"/>
          <w:lang w:val="et-EE"/>
        </w:rPr>
      </w:pPr>
    </w:p>
    <w:p w14:paraId="39AFB24E" w14:textId="77777777" w:rsidR="003A71CB" w:rsidRPr="00532C47" w:rsidRDefault="003A71CB" w:rsidP="00251B7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et-EE"/>
        </w:rPr>
      </w:pPr>
      <w:r w:rsidRPr="00532C47">
        <w:rPr>
          <w:b/>
          <w:szCs w:val="22"/>
          <w:lang w:val="et-EE"/>
        </w:rPr>
        <w:t>1.</w:t>
      </w:r>
      <w:r w:rsidRPr="00532C47">
        <w:rPr>
          <w:b/>
          <w:szCs w:val="22"/>
          <w:lang w:val="et-EE"/>
        </w:rPr>
        <w:tab/>
      </w:r>
      <w:r w:rsidRPr="00532C47">
        <w:rPr>
          <w:b/>
          <w:lang w:val="et-EE"/>
        </w:rPr>
        <w:t>RAVIMPREPARAADI NIMETUS</w:t>
      </w:r>
    </w:p>
    <w:p w14:paraId="245835E6" w14:textId="77777777" w:rsidR="003A71CB" w:rsidRPr="00532C47" w:rsidRDefault="003A71CB" w:rsidP="00251B78">
      <w:pPr>
        <w:keepNext/>
        <w:tabs>
          <w:tab w:val="clear" w:pos="567"/>
        </w:tabs>
        <w:spacing w:line="240" w:lineRule="auto"/>
        <w:rPr>
          <w:szCs w:val="22"/>
          <w:lang w:val="et-EE"/>
        </w:rPr>
      </w:pPr>
    </w:p>
    <w:p w14:paraId="6718910B" w14:textId="65DB7ADD" w:rsidR="003A71CB" w:rsidRPr="00532C47" w:rsidRDefault="003A71CB" w:rsidP="00251B78">
      <w:pPr>
        <w:tabs>
          <w:tab w:val="clear" w:pos="567"/>
        </w:tabs>
        <w:spacing w:line="240" w:lineRule="auto"/>
        <w:rPr>
          <w:szCs w:val="22"/>
          <w:lang w:val="et-EE"/>
        </w:rPr>
      </w:pPr>
      <w:r w:rsidRPr="00532C47">
        <w:rPr>
          <w:szCs w:val="22"/>
          <w:lang w:val="et-EE"/>
        </w:rPr>
        <w:t>Enerzair Breezhaler 114 mikrogrammi/46 mikrogrammi/136 mikrogrammi inhalatsioonipulber kõvakapslites</w:t>
      </w:r>
    </w:p>
    <w:p w14:paraId="3902A22A" w14:textId="2FAA8CC0" w:rsidR="00145882" w:rsidRPr="00532C47" w:rsidRDefault="00B37B1F" w:rsidP="00251B78">
      <w:pPr>
        <w:tabs>
          <w:tab w:val="clear" w:pos="567"/>
        </w:tabs>
        <w:spacing w:line="240" w:lineRule="auto"/>
        <w:rPr>
          <w:szCs w:val="22"/>
          <w:lang w:val="et-EE"/>
        </w:rPr>
      </w:pPr>
      <w:r w:rsidRPr="00532C47">
        <w:rPr>
          <w:i/>
          <w:szCs w:val="22"/>
          <w:lang w:val="et-EE"/>
        </w:rPr>
        <w:t>indacaterolum/glycopyrronium/mometasoni furoas</w:t>
      </w:r>
    </w:p>
    <w:p w14:paraId="5D9B9D24" w14:textId="44BD9B7B" w:rsidR="003A71CB" w:rsidRPr="00532C47" w:rsidRDefault="003A71CB" w:rsidP="00251B78">
      <w:pPr>
        <w:tabs>
          <w:tab w:val="clear" w:pos="567"/>
        </w:tabs>
        <w:spacing w:line="240" w:lineRule="auto"/>
        <w:rPr>
          <w:szCs w:val="22"/>
          <w:lang w:val="et-EE"/>
        </w:rPr>
      </w:pPr>
    </w:p>
    <w:p w14:paraId="35E85BED" w14:textId="77777777" w:rsidR="003A71CB" w:rsidRPr="00532C47" w:rsidRDefault="003A71CB" w:rsidP="00251B78">
      <w:pPr>
        <w:tabs>
          <w:tab w:val="clear" w:pos="567"/>
        </w:tabs>
        <w:spacing w:line="240" w:lineRule="auto"/>
        <w:rPr>
          <w:szCs w:val="22"/>
          <w:lang w:val="et-EE"/>
        </w:rPr>
      </w:pPr>
    </w:p>
    <w:p w14:paraId="2E1B5184" w14:textId="77777777" w:rsidR="003A71CB" w:rsidRPr="00532C47" w:rsidRDefault="003A71CB" w:rsidP="00251B7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lang w:val="et-EE"/>
        </w:rPr>
      </w:pPr>
      <w:r w:rsidRPr="00532C47">
        <w:rPr>
          <w:b/>
          <w:szCs w:val="22"/>
          <w:lang w:val="et-EE"/>
        </w:rPr>
        <w:t>2.</w:t>
      </w:r>
      <w:r w:rsidRPr="00532C47">
        <w:rPr>
          <w:b/>
          <w:szCs w:val="22"/>
          <w:lang w:val="et-EE"/>
        </w:rPr>
        <w:tab/>
      </w:r>
      <w:r w:rsidRPr="00532C47">
        <w:rPr>
          <w:b/>
          <w:lang w:val="et-EE"/>
        </w:rPr>
        <w:t>TOIMEAINE(TE) SISALDUS</w:t>
      </w:r>
    </w:p>
    <w:p w14:paraId="6912F431" w14:textId="77777777" w:rsidR="003A71CB" w:rsidRPr="00532C47" w:rsidRDefault="003A71CB" w:rsidP="00251B78">
      <w:pPr>
        <w:keepNext/>
        <w:tabs>
          <w:tab w:val="clear" w:pos="567"/>
        </w:tabs>
        <w:spacing w:line="240" w:lineRule="auto"/>
        <w:rPr>
          <w:szCs w:val="22"/>
          <w:lang w:val="et-EE"/>
        </w:rPr>
      </w:pPr>
    </w:p>
    <w:p w14:paraId="172EE155" w14:textId="713DBF2F" w:rsidR="003A71CB" w:rsidRPr="00532C47" w:rsidRDefault="003A71CB" w:rsidP="00251B78">
      <w:pPr>
        <w:tabs>
          <w:tab w:val="clear" w:pos="567"/>
        </w:tabs>
        <w:spacing w:line="240" w:lineRule="auto"/>
        <w:rPr>
          <w:szCs w:val="22"/>
          <w:lang w:val="et-EE"/>
        </w:rPr>
      </w:pPr>
      <w:r w:rsidRPr="00532C47">
        <w:rPr>
          <w:iCs/>
          <w:szCs w:val="22"/>
          <w:lang w:val="et-EE"/>
        </w:rPr>
        <w:t>Üks inhaleeritav annus sisaldab</w:t>
      </w:r>
      <w:r w:rsidRPr="00532C47">
        <w:rPr>
          <w:szCs w:val="22"/>
          <w:lang w:val="et-EE"/>
        </w:rPr>
        <w:t xml:space="preserve"> 114 mikrogrammi</w:t>
      </w:r>
      <w:r w:rsidRPr="00532C47">
        <w:rPr>
          <w:iCs/>
          <w:szCs w:val="22"/>
          <w:lang w:val="et-EE"/>
        </w:rPr>
        <w:t xml:space="preserve"> indakaterooli (atsetaadina), </w:t>
      </w:r>
      <w:r w:rsidRPr="00532C47">
        <w:rPr>
          <w:szCs w:val="22"/>
          <w:lang w:val="et-EE"/>
        </w:rPr>
        <w:t>46 mikrogrammi glükopürrooniumi (vastab 58 mikrogrammile</w:t>
      </w:r>
      <w:r w:rsidRPr="00532C47">
        <w:rPr>
          <w:iCs/>
          <w:szCs w:val="22"/>
          <w:lang w:val="et-EE"/>
        </w:rPr>
        <w:t xml:space="preserve"> </w:t>
      </w:r>
      <w:r w:rsidRPr="00532C47">
        <w:rPr>
          <w:szCs w:val="22"/>
          <w:lang w:val="et-EE"/>
        </w:rPr>
        <w:t>glükopürrooniumbromiidile) ja 136 mikrogrammi mometasoonfuroaati.</w:t>
      </w:r>
    </w:p>
    <w:p w14:paraId="7C873212" w14:textId="77777777" w:rsidR="003A71CB" w:rsidRPr="00532C47" w:rsidRDefault="003A71CB" w:rsidP="00251B78">
      <w:pPr>
        <w:tabs>
          <w:tab w:val="clear" w:pos="567"/>
        </w:tabs>
        <w:spacing w:line="240" w:lineRule="auto"/>
        <w:rPr>
          <w:szCs w:val="22"/>
          <w:lang w:val="et-EE"/>
        </w:rPr>
      </w:pPr>
    </w:p>
    <w:p w14:paraId="6998E595" w14:textId="77777777" w:rsidR="003A71CB" w:rsidRPr="00532C47" w:rsidRDefault="003A71CB" w:rsidP="00251B78">
      <w:pPr>
        <w:tabs>
          <w:tab w:val="clear" w:pos="567"/>
        </w:tabs>
        <w:spacing w:line="240" w:lineRule="auto"/>
        <w:rPr>
          <w:szCs w:val="22"/>
          <w:lang w:val="et-EE"/>
        </w:rPr>
      </w:pPr>
    </w:p>
    <w:p w14:paraId="29AC6783" w14:textId="77777777" w:rsidR="003A71CB" w:rsidRPr="00532C47" w:rsidRDefault="003A71CB" w:rsidP="00251B7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et-EE"/>
        </w:rPr>
      </w:pPr>
      <w:r w:rsidRPr="00532C47">
        <w:rPr>
          <w:b/>
          <w:szCs w:val="22"/>
          <w:lang w:val="et-EE"/>
        </w:rPr>
        <w:t>3.</w:t>
      </w:r>
      <w:r w:rsidRPr="00532C47">
        <w:rPr>
          <w:b/>
          <w:szCs w:val="22"/>
          <w:lang w:val="et-EE"/>
        </w:rPr>
        <w:tab/>
      </w:r>
      <w:r w:rsidRPr="00532C47">
        <w:rPr>
          <w:b/>
          <w:noProof/>
          <w:lang w:val="et-EE"/>
        </w:rPr>
        <w:t>ABIAINED</w:t>
      </w:r>
    </w:p>
    <w:p w14:paraId="560BD305" w14:textId="77777777" w:rsidR="003A71CB" w:rsidRPr="00532C47" w:rsidRDefault="003A71CB" w:rsidP="00251B78">
      <w:pPr>
        <w:keepNext/>
        <w:tabs>
          <w:tab w:val="clear" w:pos="567"/>
        </w:tabs>
        <w:spacing w:line="240" w:lineRule="auto"/>
        <w:rPr>
          <w:szCs w:val="22"/>
          <w:lang w:val="et-EE"/>
        </w:rPr>
      </w:pPr>
    </w:p>
    <w:p w14:paraId="1EAB5D21" w14:textId="13CAC73B" w:rsidR="003A71CB" w:rsidRPr="00532C47" w:rsidRDefault="003A71CB" w:rsidP="00251B78">
      <w:pPr>
        <w:tabs>
          <w:tab w:val="clear" w:pos="567"/>
        </w:tabs>
        <w:spacing w:line="240" w:lineRule="auto"/>
        <w:rPr>
          <w:szCs w:val="22"/>
          <w:lang w:val="et-EE"/>
        </w:rPr>
      </w:pPr>
      <w:r w:rsidRPr="00532C47">
        <w:rPr>
          <w:noProof/>
          <w:szCs w:val="22"/>
          <w:lang w:val="et-EE"/>
        </w:rPr>
        <w:t>Sisaldab ka laktoos</w:t>
      </w:r>
      <w:r w:rsidR="003C1D1F">
        <w:rPr>
          <w:noProof/>
          <w:szCs w:val="22"/>
          <w:lang w:val="et-EE"/>
        </w:rPr>
        <w:t>monohüdraat</w:t>
      </w:r>
      <w:r w:rsidRPr="00532C47">
        <w:rPr>
          <w:noProof/>
          <w:szCs w:val="22"/>
          <w:lang w:val="et-EE"/>
        </w:rPr>
        <w:t xml:space="preserve">i ja magneesiumstearaati. </w:t>
      </w:r>
      <w:r w:rsidRPr="00532C47">
        <w:rPr>
          <w:szCs w:val="22"/>
          <w:shd w:val="pct15" w:color="auto" w:fill="auto"/>
          <w:lang w:val="et-EE"/>
        </w:rPr>
        <w:t>Vaa</w:t>
      </w:r>
      <w:r w:rsidR="00A058F4" w:rsidRPr="00532C47">
        <w:rPr>
          <w:szCs w:val="22"/>
          <w:shd w:val="pct15" w:color="auto" w:fill="auto"/>
          <w:lang w:val="et-EE"/>
        </w:rPr>
        <w:t>dake</w:t>
      </w:r>
      <w:r w:rsidRPr="00532C47">
        <w:rPr>
          <w:szCs w:val="22"/>
          <w:shd w:val="pct15" w:color="auto" w:fill="auto"/>
          <w:lang w:val="et-EE"/>
        </w:rPr>
        <w:t xml:space="preserve"> lisateavet pakendi infolehest.</w:t>
      </w:r>
    </w:p>
    <w:p w14:paraId="2F208D90" w14:textId="77777777" w:rsidR="003A71CB" w:rsidRPr="00532C47" w:rsidRDefault="003A71CB" w:rsidP="00251B78">
      <w:pPr>
        <w:tabs>
          <w:tab w:val="clear" w:pos="567"/>
        </w:tabs>
        <w:spacing w:line="240" w:lineRule="auto"/>
        <w:rPr>
          <w:szCs w:val="22"/>
          <w:lang w:val="et-EE"/>
        </w:rPr>
      </w:pPr>
    </w:p>
    <w:p w14:paraId="0EE3873C" w14:textId="77777777" w:rsidR="003A71CB" w:rsidRPr="00532C47" w:rsidRDefault="003A71CB" w:rsidP="00251B78">
      <w:pPr>
        <w:tabs>
          <w:tab w:val="clear" w:pos="567"/>
        </w:tabs>
        <w:spacing w:line="240" w:lineRule="auto"/>
        <w:rPr>
          <w:szCs w:val="22"/>
          <w:lang w:val="et-EE"/>
        </w:rPr>
      </w:pPr>
    </w:p>
    <w:p w14:paraId="49C7CBEF" w14:textId="77777777" w:rsidR="003A71CB" w:rsidRPr="00532C47" w:rsidRDefault="003A71CB" w:rsidP="00251B7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et-EE"/>
        </w:rPr>
      </w:pPr>
      <w:r w:rsidRPr="00532C47">
        <w:rPr>
          <w:b/>
          <w:szCs w:val="22"/>
          <w:lang w:val="et-EE"/>
        </w:rPr>
        <w:t>4.</w:t>
      </w:r>
      <w:r w:rsidRPr="00532C47">
        <w:rPr>
          <w:b/>
          <w:szCs w:val="22"/>
          <w:lang w:val="et-EE"/>
        </w:rPr>
        <w:tab/>
      </w:r>
      <w:r w:rsidRPr="00532C47">
        <w:rPr>
          <w:b/>
          <w:noProof/>
          <w:lang w:val="et-EE"/>
        </w:rPr>
        <w:t>RAVIMVORM JA PAKENDI SUURUS</w:t>
      </w:r>
    </w:p>
    <w:p w14:paraId="10E76013" w14:textId="77777777" w:rsidR="003A71CB" w:rsidRPr="00532C47" w:rsidRDefault="003A71CB" w:rsidP="00251B78">
      <w:pPr>
        <w:keepNext/>
        <w:tabs>
          <w:tab w:val="clear" w:pos="567"/>
        </w:tabs>
        <w:spacing w:line="240" w:lineRule="auto"/>
        <w:rPr>
          <w:szCs w:val="22"/>
          <w:lang w:val="et-EE"/>
        </w:rPr>
      </w:pPr>
    </w:p>
    <w:p w14:paraId="175D80FC" w14:textId="77777777" w:rsidR="003A71CB" w:rsidRPr="00532C47" w:rsidRDefault="003A71CB" w:rsidP="00251B78">
      <w:pPr>
        <w:tabs>
          <w:tab w:val="clear" w:pos="567"/>
        </w:tabs>
        <w:spacing w:line="240" w:lineRule="auto"/>
        <w:rPr>
          <w:szCs w:val="22"/>
          <w:lang w:val="et-EE"/>
        </w:rPr>
      </w:pPr>
      <w:r w:rsidRPr="00532C47">
        <w:rPr>
          <w:szCs w:val="22"/>
          <w:shd w:val="pct15" w:color="auto" w:fill="auto"/>
          <w:lang w:val="et-EE"/>
        </w:rPr>
        <w:t>Inhalatsioonipulber kõvakapslis</w:t>
      </w:r>
    </w:p>
    <w:p w14:paraId="792A1358" w14:textId="77777777" w:rsidR="003A71CB" w:rsidRPr="00532C47" w:rsidRDefault="003A71CB" w:rsidP="00251B78">
      <w:pPr>
        <w:tabs>
          <w:tab w:val="clear" w:pos="567"/>
        </w:tabs>
        <w:spacing w:line="240" w:lineRule="auto"/>
        <w:rPr>
          <w:szCs w:val="22"/>
          <w:lang w:val="et-EE"/>
        </w:rPr>
      </w:pPr>
    </w:p>
    <w:p w14:paraId="5E3501F7" w14:textId="753362A2" w:rsidR="003A71CB" w:rsidRPr="00251B78" w:rsidRDefault="003A71CB" w:rsidP="00251B78">
      <w:pPr>
        <w:tabs>
          <w:tab w:val="clear" w:pos="567"/>
        </w:tabs>
        <w:spacing w:line="240" w:lineRule="auto"/>
        <w:rPr>
          <w:lang w:val="et-EE"/>
        </w:rPr>
      </w:pPr>
      <w:r w:rsidRPr="00532C47">
        <w:rPr>
          <w:lang w:val="et-EE"/>
        </w:rPr>
        <w:t>10 </w:t>
      </w:r>
      <w:r w:rsidRPr="00251B78">
        <w:rPr>
          <w:lang w:val="et-EE"/>
        </w:rPr>
        <w:t>x 1 kaps</w:t>
      </w:r>
      <w:r w:rsidR="009D4FC1" w:rsidRPr="00251B78">
        <w:rPr>
          <w:lang w:val="et-EE"/>
        </w:rPr>
        <w:t>e</w:t>
      </w:r>
      <w:r w:rsidRPr="00251B78">
        <w:rPr>
          <w:lang w:val="et-EE"/>
        </w:rPr>
        <w:t>l + 1 inhalaator</w:t>
      </w:r>
    </w:p>
    <w:p w14:paraId="32994942" w14:textId="4F5BD836" w:rsidR="003A71CB" w:rsidRPr="00251B78" w:rsidRDefault="003A71CB" w:rsidP="00251B78">
      <w:pPr>
        <w:tabs>
          <w:tab w:val="clear" w:pos="567"/>
        </w:tabs>
        <w:spacing w:line="240" w:lineRule="auto"/>
        <w:rPr>
          <w:shd w:val="pct15" w:color="auto" w:fill="auto"/>
          <w:lang w:val="et-EE"/>
        </w:rPr>
      </w:pPr>
      <w:r w:rsidRPr="00251B78">
        <w:rPr>
          <w:shd w:val="pct15" w:color="auto" w:fill="auto"/>
          <w:lang w:val="et-EE"/>
        </w:rPr>
        <w:t>30 x 1 kaps</w:t>
      </w:r>
      <w:r w:rsidR="009D4FC1" w:rsidRPr="00251B78">
        <w:rPr>
          <w:shd w:val="pct15" w:color="auto" w:fill="auto"/>
          <w:lang w:val="et-EE"/>
        </w:rPr>
        <w:t>e</w:t>
      </w:r>
      <w:r w:rsidRPr="00251B78">
        <w:rPr>
          <w:shd w:val="pct15" w:color="auto" w:fill="auto"/>
          <w:lang w:val="et-EE"/>
        </w:rPr>
        <w:t>l + 1 inhalaator</w:t>
      </w:r>
    </w:p>
    <w:p w14:paraId="3D9C2B5D" w14:textId="11827719" w:rsidR="003A71CB" w:rsidRPr="00532C47" w:rsidRDefault="003A71CB" w:rsidP="00251B78">
      <w:pPr>
        <w:tabs>
          <w:tab w:val="clear" w:pos="567"/>
        </w:tabs>
        <w:spacing w:line="240" w:lineRule="auto"/>
        <w:rPr>
          <w:shd w:val="pct15" w:color="auto" w:fill="auto"/>
          <w:lang w:val="et-EE"/>
        </w:rPr>
      </w:pPr>
      <w:r w:rsidRPr="00251B78">
        <w:rPr>
          <w:shd w:val="pct15" w:color="auto" w:fill="auto"/>
          <w:lang w:val="et-EE"/>
        </w:rPr>
        <w:t>90 x 1 kaps</w:t>
      </w:r>
      <w:r w:rsidR="009D4FC1" w:rsidRPr="00251B78">
        <w:rPr>
          <w:shd w:val="pct15" w:color="auto" w:fill="auto"/>
          <w:lang w:val="et-EE"/>
        </w:rPr>
        <w:t>e</w:t>
      </w:r>
      <w:r w:rsidRPr="00251B78">
        <w:rPr>
          <w:shd w:val="pct15" w:color="auto" w:fill="auto"/>
          <w:lang w:val="et-EE"/>
        </w:rPr>
        <w:t>l + 1 inhalaator</w:t>
      </w:r>
    </w:p>
    <w:p w14:paraId="2B386614" w14:textId="77777777" w:rsidR="003A71CB" w:rsidRPr="00532C47" w:rsidRDefault="003A71CB" w:rsidP="00251B78">
      <w:pPr>
        <w:tabs>
          <w:tab w:val="clear" w:pos="567"/>
        </w:tabs>
        <w:spacing w:line="240" w:lineRule="auto"/>
        <w:rPr>
          <w:shd w:val="pct15" w:color="auto" w:fill="auto"/>
          <w:lang w:val="et-EE"/>
        </w:rPr>
      </w:pPr>
    </w:p>
    <w:p w14:paraId="2DB0D832" w14:textId="77777777" w:rsidR="003A71CB" w:rsidRPr="00532C47" w:rsidRDefault="003A71CB" w:rsidP="00251B78">
      <w:pPr>
        <w:tabs>
          <w:tab w:val="clear" w:pos="567"/>
        </w:tabs>
        <w:spacing w:line="240" w:lineRule="auto"/>
        <w:rPr>
          <w:lang w:val="et-EE"/>
        </w:rPr>
      </w:pPr>
    </w:p>
    <w:p w14:paraId="7462C237" w14:textId="77777777" w:rsidR="003A71CB" w:rsidRPr="00532C47" w:rsidRDefault="003A71CB" w:rsidP="00251B7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et-EE"/>
        </w:rPr>
      </w:pPr>
      <w:r w:rsidRPr="00532C47">
        <w:rPr>
          <w:b/>
          <w:szCs w:val="22"/>
          <w:lang w:val="et-EE"/>
        </w:rPr>
        <w:t>5.</w:t>
      </w:r>
      <w:r w:rsidRPr="00532C47">
        <w:rPr>
          <w:b/>
          <w:szCs w:val="22"/>
          <w:lang w:val="et-EE"/>
        </w:rPr>
        <w:tab/>
      </w:r>
      <w:r w:rsidRPr="00532C47">
        <w:rPr>
          <w:b/>
          <w:noProof/>
          <w:lang w:val="et-EE"/>
        </w:rPr>
        <w:t>MANUSTAMISVIIS JA -TEE(D)</w:t>
      </w:r>
    </w:p>
    <w:p w14:paraId="0BC19FD6" w14:textId="77777777" w:rsidR="003A71CB" w:rsidRPr="00532C47" w:rsidRDefault="003A71CB" w:rsidP="00251B78">
      <w:pPr>
        <w:keepNext/>
        <w:tabs>
          <w:tab w:val="clear" w:pos="567"/>
        </w:tabs>
        <w:spacing w:line="240" w:lineRule="auto"/>
        <w:rPr>
          <w:szCs w:val="22"/>
          <w:lang w:val="et-EE"/>
        </w:rPr>
      </w:pPr>
    </w:p>
    <w:p w14:paraId="1771842B" w14:textId="701CEADA" w:rsidR="00B06D87" w:rsidRPr="00532C47" w:rsidRDefault="00B06D87" w:rsidP="00251B78">
      <w:pPr>
        <w:tabs>
          <w:tab w:val="clear" w:pos="567"/>
        </w:tabs>
        <w:spacing w:line="240" w:lineRule="auto"/>
        <w:rPr>
          <w:szCs w:val="22"/>
          <w:lang w:val="et-EE"/>
        </w:rPr>
      </w:pPr>
      <w:r w:rsidRPr="00532C47">
        <w:rPr>
          <w:szCs w:val="22"/>
          <w:lang w:val="et-EE"/>
        </w:rPr>
        <w:t>Enne ravimi kasutamist lugege pakendi infolehte.</w:t>
      </w:r>
    </w:p>
    <w:p w14:paraId="1E1D7EEE" w14:textId="1A5A5B69" w:rsidR="003A71CB" w:rsidRPr="00532C47" w:rsidRDefault="003A71CB" w:rsidP="00251B78">
      <w:pPr>
        <w:tabs>
          <w:tab w:val="clear" w:pos="567"/>
        </w:tabs>
        <w:spacing w:line="240" w:lineRule="auto"/>
        <w:rPr>
          <w:szCs w:val="22"/>
          <w:lang w:val="et-EE"/>
        </w:rPr>
      </w:pPr>
      <w:r w:rsidRPr="00532C47">
        <w:rPr>
          <w:szCs w:val="22"/>
          <w:lang w:val="et-EE"/>
        </w:rPr>
        <w:t>Kasutamiseks ainult koos pakendis oleva inhalaatoriga.</w:t>
      </w:r>
    </w:p>
    <w:p w14:paraId="6C9B2E0D" w14:textId="77E0CD30" w:rsidR="003A71CB" w:rsidRPr="00532C47" w:rsidRDefault="003A71CB" w:rsidP="00251B78">
      <w:pPr>
        <w:tabs>
          <w:tab w:val="clear" w:pos="567"/>
        </w:tabs>
        <w:spacing w:line="240" w:lineRule="auto"/>
        <w:rPr>
          <w:szCs w:val="22"/>
          <w:lang w:val="et-EE"/>
        </w:rPr>
      </w:pPr>
      <w:r w:rsidRPr="00532C47">
        <w:rPr>
          <w:szCs w:val="22"/>
          <w:lang w:val="et-EE"/>
        </w:rPr>
        <w:t>Kapsleid mitte</w:t>
      </w:r>
      <w:r w:rsidR="00612241" w:rsidRPr="00532C47">
        <w:rPr>
          <w:szCs w:val="22"/>
          <w:lang w:val="et-EE"/>
        </w:rPr>
        <w:t xml:space="preserve"> alla</w:t>
      </w:r>
      <w:r w:rsidRPr="00532C47">
        <w:rPr>
          <w:szCs w:val="22"/>
          <w:lang w:val="et-EE"/>
        </w:rPr>
        <w:t xml:space="preserve"> neelata.</w:t>
      </w:r>
    </w:p>
    <w:p w14:paraId="4C5DCBA0" w14:textId="77777777" w:rsidR="003A71CB" w:rsidRPr="00532C47" w:rsidRDefault="003A71CB" w:rsidP="00251B78">
      <w:pPr>
        <w:tabs>
          <w:tab w:val="clear" w:pos="567"/>
        </w:tabs>
        <w:spacing w:line="240" w:lineRule="auto"/>
        <w:rPr>
          <w:szCs w:val="22"/>
          <w:lang w:val="et-EE"/>
        </w:rPr>
      </w:pPr>
      <w:r w:rsidRPr="00532C47">
        <w:rPr>
          <w:szCs w:val="22"/>
          <w:lang w:val="et-EE"/>
        </w:rPr>
        <w:t>Inhalatsioon</w:t>
      </w:r>
    </w:p>
    <w:p w14:paraId="45599A88" w14:textId="3CE65EE4" w:rsidR="003A71CB" w:rsidRPr="00532C47" w:rsidRDefault="003A71CB" w:rsidP="00251B78">
      <w:pPr>
        <w:tabs>
          <w:tab w:val="clear" w:pos="567"/>
        </w:tabs>
        <w:spacing w:line="240" w:lineRule="auto"/>
        <w:rPr>
          <w:szCs w:val="22"/>
          <w:shd w:val="pct15" w:color="auto" w:fill="auto"/>
          <w:lang w:val="et-EE"/>
        </w:rPr>
      </w:pPr>
      <w:r w:rsidRPr="00532C47">
        <w:rPr>
          <w:szCs w:val="22"/>
          <w:shd w:val="pct15" w:color="auto" w:fill="auto"/>
          <w:lang w:val="et-EE"/>
        </w:rPr>
        <w:t>90 päeva ravi.</w:t>
      </w:r>
    </w:p>
    <w:p w14:paraId="198A3258" w14:textId="5DADF440" w:rsidR="003A71CB" w:rsidRPr="00532C47" w:rsidDel="00774579" w:rsidRDefault="003A71CB" w:rsidP="00251B78">
      <w:pPr>
        <w:tabs>
          <w:tab w:val="clear" w:pos="567"/>
        </w:tabs>
        <w:spacing w:line="240" w:lineRule="auto"/>
        <w:rPr>
          <w:del w:id="42" w:author="Author"/>
          <w:szCs w:val="22"/>
          <w:lang w:val="et-EE"/>
        </w:rPr>
      </w:pPr>
    </w:p>
    <w:p w14:paraId="39F30EFD" w14:textId="50E9202B" w:rsidR="00B06D87" w:rsidRPr="00DA6B89" w:rsidDel="00774579" w:rsidRDefault="00B06D87" w:rsidP="00251B78">
      <w:pPr>
        <w:tabs>
          <w:tab w:val="clear" w:pos="567"/>
        </w:tabs>
        <w:spacing w:line="240" w:lineRule="auto"/>
        <w:rPr>
          <w:del w:id="43" w:author="Author"/>
          <w:szCs w:val="22"/>
          <w:shd w:val="pct15" w:color="auto" w:fill="auto"/>
          <w:lang w:val="et-EE"/>
        </w:rPr>
      </w:pPr>
      <w:del w:id="44" w:author="Author">
        <w:r w:rsidRPr="00DA6B89" w:rsidDel="00774579">
          <w:rPr>
            <w:szCs w:val="22"/>
            <w:shd w:val="pct15" w:color="auto" w:fill="auto"/>
            <w:lang w:val="et-EE"/>
          </w:rPr>
          <w:delText>‘Lisatakse QR</w:delText>
        </w:r>
        <w:r w:rsidRPr="00DA6B89" w:rsidDel="00774579">
          <w:rPr>
            <w:szCs w:val="22"/>
            <w:shd w:val="pct15" w:color="auto" w:fill="auto"/>
            <w:lang w:val="et-EE"/>
          </w:rPr>
          <w:noBreakHyphen/>
          <w:delText>kood’</w:delText>
        </w:r>
      </w:del>
    </w:p>
    <w:p w14:paraId="3C92D3E8" w14:textId="1DE5E44C" w:rsidR="00B06D87" w:rsidRPr="00532C47" w:rsidDel="00774579" w:rsidRDefault="00B06D87" w:rsidP="00251B78">
      <w:pPr>
        <w:tabs>
          <w:tab w:val="clear" w:pos="567"/>
        </w:tabs>
        <w:spacing w:line="240" w:lineRule="auto"/>
        <w:rPr>
          <w:del w:id="45" w:author="Author"/>
          <w:szCs w:val="22"/>
          <w:lang w:val="et-EE"/>
        </w:rPr>
      </w:pPr>
      <w:del w:id="46" w:author="Author">
        <w:r w:rsidRPr="00532C47" w:rsidDel="00774579">
          <w:rPr>
            <w:szCs w:val="22"/>
            <w:lang w:val="et-EE"/>
          </w:rPr>
          <w:delText xml:space="preserve">Lisateabe saamiseks </w:delText>
        </w:r>
        <w:r w:rsidRPr="00016E02" w:rsidDel="00774579">
          <w:rPr>
            <w:szCs w:val="22"/>
            <w:lang w:val="et-EE"/>
          </w:rPr>
          <w:delText xml:space="preserve">skaneerige või </w:delText>
        </w:r>
        <w:r w:rsidR="009D4FC1" w:rsidRPr="00DA6B89" w:rsidDel="00774579">
          <w:rPr>
            <w:szCs w:val="22"/>
            <w:lang w:val="et-EE"/>
          </w:rPr>
          <w:delText>vaadake</w:delText>
        </w:r>
        <w:r w:rsidRPr="00DA6B89" w:rsidDel="00774579">
          <w:rPr>
            <w:szCs w:val="22"/>
            <w:lang w:val="et-EE"/>
          </w:rPr>
          <w:delText>:</w:delText>
        </w:r>
        <w:r w:rsidRPr="00016E02" w:rsidDel="00774579">
          <w:rPr>
            <w:szCs w:val="22"/>
            <w:lang w:val="et-EE"/>
          </w:rPr>
          <w:delText xml:space="preserve"> www</w:delText>
        </w:r>
        <w:r w:rsidRPr="00532C47" w:rsidDel="00774579">
          <w:rPr>
            <w:szCs w:val="22"/>
            <w:lang w:val="et-EE"/>
          </w:rPr>
          <w:delText>.breezhaler-asthma.eu/enerzair</w:delText>
        </w:r>
      </w:del>
    </w:p>
    <w:p w14:paraId="766C48E6" w14:textId="77777777" w:rsidR="00B06D87" w:rsidRPr="00532C47" w:rsidRDefault="00B06D87" w:rsidP="00251B78">
      <w:pPr>
        <w:tabs>
          <w:tab w:val="clear" w:pos="567"/>
        </w:tabs>
        <w:spacing w:line="240" w:lineRule="auto"/>
        <w:rPr>
          <w:szCs w:val="22"/>
          <w:lang w:val="et-EE"/>
        </w:rPr>
      </w:pPr>
    </w:p>
    <w:p w14:paraId="65BA12C3" w14:textId="77777777" w:rsidR="003A71CB" w:rsidRPr="00532C47" w:rsidRDefault="003A71CB" w:rsidP="00251B78">
      <w:pPr>
        <w:tabs>
          <w:tab w:val="clear" w:pos="567"/>
        </w:tabs>
        <w:spacing w:line="240" w:lineRule="auto"/>
        <w:rPr>
          <w:szCs w:val="22"/>
          <w:lang w:val="et-EE"/>
        </w:rPr>
      </w:pPr>
    </w:p>
    <w:p w14:paraId="2E6EB6E8" w14:textId="77777777" w:rsidR="003A71CB" w:rsidRPr="00532C47" w:rsidRDefault="003A71CB" w:rsidP="00251B7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et-EE"/>
        </w:rPr>
      </w:pPr>
      <w:r w:rsidRPr="00532C47">
        <w:rPr>
          <w:b/>
          <w:szCs w:val="22"/>
          <w:lang w:val="et-EE"/>
        </w:rPr>
        <w:t>6.</w:t>
      </w:r>
      <w:r w:rsidRPr="00532C47">
        <w:rPr>
          <w:b/>
          <w:szCs w:val="22"/>
          <w:lang w:val="et-EE"/>
        </w:rPr>
        <w:tab/>
      </w:r>
      <w:r w:rsidRPr="00532C47">
        <w:rPr>
          <w:b/>
          <w:lang w:val="et-EE"/>
        </w:rPr>
        <w:t>ERIHOIATUS, ET RAVIMIT TULEB HOIDA LASTE EEST VARJATUD JA KÄTTESAAMATUS KOHAS</w:t>
      </w:r>
    </w:p>
    <w:p w14:paraId="686BA39E" w14:textId="77777777" w:rsidR="003A71CB" w:rsidRPr="00532C47" w:rsidRDefault="003A71CB" w:rsidP="00251B78">
      <w:pPr>
        <w:keepNext/>
        <w:tabs>
          <w:tab w:val="clear" w:pos="567"/>
        </w:tabs>
        <w:spacing w:line="240" w:lineRule="auto"/>
        <w:rPr>
          <w:szCs w:val="22"/>
          <w:lang w:val="et-EE"/>
        </w:rPr>
      </w:pPr>
    </w:p>
    <w:p w14:paraId="0470CD3A" w14:textId="77777777" w:rsidR="003A71CB" w:rsidRPr="00532C47" w:rsidRDefault="003A71CB" w:rsidP="00251B78">
      <w:pPr>
        <w:tabs>
          <w:tab w:val="clear" w:pos="567"/>
        </w:tabs>
        <w:spacing w:line="240" w:lineRule="auto"/>
        <w:rPr>
          <w:szCs w:val="22"/>
          <w:lang w:val="et-EE"/>
        </w:rPr>
      </w:pPr>
      <w:r w:rsidRPr="00532C47">
        <w:rPr>
          <w:lang w:val="et-EE"/>
        </w:rPr>
        <w:t>Hoida laste eest varjatud ja kättesaamatus kohas</w:t>
      </w:r>
      <w:r w:rsidRPr="00532C47">
        <w:rPr>
          <w:szCs w:val="22"/>
          <w:lang w:val="et-EE"/>
        </w:rPr>
        <w:t>.</w:t>
      </w:r>
    </w:p>
    <w:p w14:paraId="767DE1F7" w14:textId="77777777" w:rsidR="003A71CB" w:rsidRPr="00532C47" w:rsidRDefault="003A71CB" w:rsidP="00251B78">
      <w:pPr>
        <w:tabs>
          <w:tab w:val="clear" w:pos="567"/>
        </w:tabs>
        <w:spacing w:line="240" w:lineRule="auto"/>
        <w:rPr>
          <w:szCs w:val="22"/>
          <w:lang w:val="et-EE"/>
        </w:rPr>
      </w:pPr>
    </w:p>
    <w:p w14:paraId="5652ADE6" w14:textId="77777777" w:rsidR="003A71CB" w:rsidRPr="00532C47" w:rsidRDefault="003A71CB" w:rsidP="00251B78">
      <w:pPr>
        <w:tabs>
          <w:tab w:val="clear" w:pos="567"/>
        </w:tabs>
        <w:spacing w:line="240" w:lineRule="auto"/>
        <w:rPr>
          <w:szCs w:val="22"/>
          <w:lang w:val="et-EE"/>
        </w:rPr>
      </w:pPr>
    </w:p>
    <w:p w14:paraId="3CE6436C" w14:textId="77777777" w:rsidR="003A71CB" w:rsidRPr="00532C47" w:rsidRDefault="003A71CB" w:rsidP="00251B78">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et-EE"/>
        </w:rPr>
      </w:pPr>
      <w:r w:rsidRPr="00532C47">
        <w:rPr>
          <w:b/>
          <w:szCs w:val="22"/>
          <w:lang w:val="et-EE"/>
        </w:rPr>
        <w:t>7.</w:t>
      </w:r>
      <w:r w:rsidRPr="00532C47">
        <w:rPr>
          <w:b/>
          <w:szCs w:val="22"/>
          <w:lang w:val="et-EE"/>
        </w:rPr>
        <w:tab/>
      </w:r>
      <w:r w:rsidRPr="00532C47">
        <w:rPr>
          <w:b/>
          <w:lang w:val="et-EE"/>
        </w:rPr>
        <w:t>TEISED ERIHOIATUSED (VAJADUSEL)</w:t>
      </w:r>
    </w:p>
    <w:p w14:paraId="68B54B2B" w14:textId="77777777" w:rsidR="003A71CB" w:rsidRPr="00532C47" w:rsidRDefault="003A71CB" w:rsidP="00251B78">
      <w:pPr>
        <w:tabs>
          <w:tab w:val="clear" w:pos="567"/>
        </w:tabs>
        <w:spacing w:line="240" w:lineRule="auto"/>
        <w:rPr>
          <w:szCs w:val="22"/>
          <w:lang w:val="et-EE"/>
        </w:rPr>
      </w:pPr>
    </w:p>
    <w:p w14:paraId="0E118EA9" w14:textId="77777777" w:rsidR="003A71CB" w:rsidRPr="00532C47" w:rsidRDefault="003A71CB" w:rsidP="00251B78">
      <w:pPr>
        <w:tabs>
          <w:tab w:val="clear" w:pos="567"/>
        </w:tabs>
        <w:spacing w:line="240" w:lineRule="auto"/>
        <w:rPr>
          <w:szCs w:val="22"/>
          <w:lang w:val="et-EE"/>
        </w:rPr>
      </w:pPr>
    </w:p>
    <w:p w14:paraId="529A9B4C" w14:textId="77777777" w:rsidR="003A71CB" w:rsidRPr="00532C47" w:rsidRDefault="003A71CB" w:rsidP="00251B7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et-EE"/>
        </w:rPr>
      </w:pPr>
      <w:r w:rsidRPr="00532C47">
        <w:rPr>
          <w:b/>
          <w:szCs w:val="22"/>
          <w:lang w:val="et-EE"/>
        </w:rPr>
        <w:lastRenderedPageBreak/>
        <w:t>8.</w:t>
      </w:r>
      <w:r w:rsidRPr="00532C47">
        <w:rPr>
          <w:b/>
          <w:szCs w:val="22"/>
          <w:lang w:val="et-EE"/>
        </w:rPr>
        <w:tab/>
      </w:r>
      <w:r w:rsidRPr="00532C47">
        <w:rPr>
          <w:b/>
          <w:lang w:val="et-EE"/>
        </w:rPr>
        <w:t>KÕLBLIKKUSAEG</w:t>
      </w:r>
    </w:p>
    <w:p w14:paraId="10448B67" w14:textId="77777777" w:rsidR="003A71CB" w:rsidRPr="00532C47" w:rsidRDefault="003A71CB" w:rsidP="00251B78">
      <w:pPr>
        <w:keepNext/>
        <w:tabs>
          <w:tab w:val="clear" w:pos="567"/>
        </w:tabs>
        <w:spacing w:line="240" w:lineRule="auto"/>
        <w:rPr>
          <w:szCs w:val="22"/>
          <w:lang w:val="et-EE"/>
        </w:rPr>
      </w:pPr>
    </w:p>
    <w:p w14:paraId="30A4AB43" w14:textId="77777777" w:rsidR="003A71CB" w:rsidRPr="00532C47" w:rsidRDefault="003A71CB" w:rsidP="00251B78">
      <w:pPr>
        <w:keepNext/>
        <w:tabs>
          <w:tab w:val="clear" w:pos="567"/>
        </w:tabs>
        <w:spacing w:line="240" w:lineRule="auto"/>
        <w:rPr>
          <w:color w:val="000000"/>
          <w:szCs w:val="22"/>
          <w:lang w:val="et-EE"/>
        </w:rPr>
      </w:pPr>
      <w:r w:rsidRPr="00532C47">
        <w:rPr>
          <w:color w:val="000000"/>
          <w:szCs w:val="22"/>
          <w:lang w:val="et-EE"/>
        </w:rPr>
        <w:t>EXP</w:t>
      </w:r>
    </w:p>
    <w:p w14:paraId="384AEFB3" w14:textId="0388C2E0" w:rsidR="003A71CB" w:rsidRPr="00532C47" w:rsidRDefault="003A71CB" w:rsidP="00251B78">
      <w:pPr>
        <w:tabs>
          <w:tab w:val="clear" w:pos="567"/>
        </w:tabs>
        <w:spacing w:line="240" w:lineRule="auto"/>
        <w:rPr>
          <w:noProof/>
          <w:color w:val="000000"/>
          <w:szCs w:val="22"/>
          <w:lang w:val="et-EE"/>
        </w:rPr>
      </w:pPr>
      <w:r w:rsidRPr="00532C47">
        <w:rPr>
          <w:noProof/>
          <w:szCs w:val="22"/>
          <w:lang w:val="et-EE"/>
        </w:rPr>
        <w:t>Pakendis olev inhalaator tuleb hävitada, kui kõik kapslid on</w:t>
      </w:r>
      <w:r w:rsidR="00612241" w:rsidRPr="00532C47">
        <w:rPr>
          <w:noProof/>
          <w:szCs w:val="22"/>
          <w:lang w:val="et-EE"/>
        </w:rPr>
        <w:t xml:space="preserve"> ära</w:t>
      </w:r>
      <w:r w:rsidRPr="00532C47">
        <w:rPr>
          <w:noProof/>
          <w:szCs w:val="22"/>
          <w:lang w:val="et-EE"/>
        </w:rPr>
        <w:t xml:space="preserve"> kasutatud.</w:t>
      </w:r>
    </w:p>
    <w:p w14:paraId="2DDA6F02" w14:textId="77777777" w:rsidR="003A71CB" w:rsidRPr="00532C47" w:rsidRDefault="003A71CB" w:rsidP="00251B78">
      <w:pPr>
        <w:tabs>
          <w:tab w:val="clear" w:pos="567"/>
        </w:tabs>
        <w:spacing w:line="240" w:lineRule="auto"/>
        <w:rPr>
          <w:szCs w:val="22"/>
          <w:lang w:val="et-EE"/>
        </w:rPr>
      </w:pPr>
    </w:p>
    <w:p w14:paraId="2FE1766B" w14:textId="77777777" w:rsidR="003A71CB" w:rsidRPr="00532C47" w:rsidRDefault="003A71CB" w:rsidP="00251B78">
      <w:pPr>
        <w:tabs>
          <w:tab w:val="clear" w:pos="567"/>
        </w:tabs>
        <w:spacing w:line="240" w:lineRule="auto"/>
        <w:rPr>
          <w:szCs w:val="22"/>
          <w:lang w:val="et-EE"/>
        </w:rPr>
      </w:pPr>
    </w:p>
    <w:p w14:paraId="7788C6C7" w14:textId="77777777" w:rsidR="003A71CB" w:rsidRPr="00532C47" w:rsidRDefault="003A71CB" w:rsidP="00251B7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et-EE"/>
        </w:rPr>
      </w:pPr>
      <w:r w:rsidRPr="00532C47">
        <w:rPr>
          <w:b/>
          <w:szCs w:val="22"/>
          <w:lang w:val="et-EE"/>
        </w:rPr>
        <w:t>9.</w:t>
      </w:r>
      <w:r w:rsidRPr="00532C47">
        <w:rPr>
          <w:b/>
          <w:szCs w:val="22"/>
          <w:lang w:val="et-EE"/>
        </w:rPr>
        <w:tab/>
      </w:r>
      <w:r w:rsidRPr="00532C47">
        <w:rPr>
          <w:b/>
          <w:noProof/>
          <w:lang w:val="et-EE"/>
        </w:rPr>
        <w:t>SÄILITAMISE ERITINGIMUSED</w:t>
      </w:r>
    </w:p>
    <w:p w14:paraId="553EAD50" w14:textId="77777777" w:rsidR="003A71CB" w:rsidRPr="00532C47" w:rsidRDefault="003A71CB" w:rsidP="00251B78">
      <w:pPr>
        <w:keepNext/>
        <w:tabs>
          <w:tab w:val="clear" w:pos="567"/>
        </w:tabs>
        <w:spacing w:line="240" w:lineRule="auto"/>
        <w:rPr>
          <w:szCs w:val="22"/>
          <w:lang w:val="et-EE"/>
        </w:rPr>
      </w:pPr>
    </w:p>
    <w:p w14:paraId="07C73D59" w14:textId="5B118DB7" w:rsidR="00496B03" w:rsidRPr="00532C47" w:rsidRDefault="00496B03" w:rsidP="00251B78">
      <w:pPr>
        <w:keepNext/>
        <w:tabs>
          <w:tab w:val="clear" w:pos="567"/>
        </w:tabs>
        <w:spacing w:line="240" w:lineRule="auto"/>
        <w:rPr>
          <w:szCs w:val="22"/>
          <w:lang w:val="et-EE"/>
        </w:rPr>
      </w:pPr>
      <w:r w:rsidRPr="00532C47">
        <w:rPr>
          <w:noProof/>
          <w:lang w:val="et-EE"/>
        </w:rPr>
        <w:t>Hoida temperatuuril kuni 30</w:t>
      </w:r>
      <w:r w:rsidRPr="00532C47">
        <w:rPr>
          <w:noProof/>
          <w:lang w:val="et-EE"/>
        </w:rPr>
        <w:sym w:font="Symbol" w:char="F0B0"/>
      </w:r>
      <w:r w:rsidRPr="00532C47">
        <w:rPr>
          <w:noProof/>
          <w:lang w:val="et-EE"/>
        </w:rPr>
        <w:t>C.</w:t>
      </w:r>
    </w:p>
    <w:p w14:paraId="608BBAFD" w14:textId="77777777" w:rsidR="003A71CB" w:rsidRPr="00532C47" w:rsidRDefault="003A71CB" w:rsidP="00251B78">
      <w:pPr>
        <w:tabs>
          <w:tab w:val="clear" w:pos="567"/>
        </w:tabs>
        <w:spacing w:line="240" w:lineRule="auto"/>
        <w:rPr>
          <w:color w:val="000000"/>
          <w:szCs w:val="22"/>
          <w:lang w:val="et-EE"/>
        </w:rPr>
      </w:pPr>
      <w:r w:rsidRPr="00532C47">
        <w:rPr>
          <w:szCs w:val="22"/>
          <w:lang w:val="et-EE"/>
        </w:rPr>
        <w:t>Hoida originaalpakendis valguse ja niiskuse eest kaitstult.</w:t>
      </w:r>
    </w:p>
    <w:p w14:paraId="6B916F72" w14:textId="77777777" w:rsidR="003A71CB" w:rsidRPr="00532C47" w:rsidRDefault="003A71CB" w:rsidP="00251B78">
      <w:pPr>
        <w:tabs>
          <w:tab w:val="clear" w:pos="567"/>
        </w:tabs>
        <w:spacing w:line="240" w:lineRule="auto"/>
        <w:ind w:left="567" w:hanging="567"/>
        <w:rPr>
          <w:szCs w:val="22"/>
          <w:lang w:val="et-EE"/>
        </w:rPr>
      </w:pPr>
    </w:p>
    <w:p w14:paraId="456D6C10" w14:textId="77777777" w:rsidR="003A71CB" w:rsidRPr="00532C47" w:rsidRDefault="003A71CB" w:rsidP="00251B78">
      <w:pPr>
        <w:tabs>
          <w:tab w:val="clear" w:pos="567"/>
        </w:tabs>
        <w:spacing w:line="240" w:lineRule="auto"/>
        <w:ind w:left="567" w:hanging="567"/>
        <w:rPr>
          <w:szCs w:val="22"/>
          <w:lang w:val="et-EE"/>
        </w:rPr>
      </w:pPr>
    </w:p>
    <w:p w14:paraId="11D78133" w14:textId="77777777" w:rsidR="003A71CB" w:rsidRPr="00532C47" w:rsidRDefault="003A71CB" w:rsidP="00251B78">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lang w:val="et-EE"/>
        </w:rPr>
      </w:pPr>
      <w:r w:rsidRPr="00532C47">
        <w:rPr>
          <w:b/>
          <w:szCs w:val="22"/>
          <w:lang w:val="et-EE"/>
        </w:rPr>
        <w:t>10.</w:t>
      </w:r>
      <w:r w:rsidRPr="00532C47">
        <w:rPr>
          <w:b/>
          <w:szCs w:val="22"/>
          <w:lang w:val="et-EE"/>
        </w:rPr>
        <w:tab/>
      </w:r>
      <w:r w:rsidRPr="00532C47">
        <w:rPr>
          <w:b/>
          <w:noProof/>
          <w:lang w:val="et-EE"/>
        </w:rPr>
        <w:t>ERINÕUDED KASUTAMATA JÄÄNUD RAVIMPREPARAADI VÕI SELLEST TEKKINUD JÄÄTMEMATERJALI HÄVITAMISEKS, VASTAVALT VAJADUSELE</w:t>
      </w:r>
    </w:p>
    <w:p w14:paraId="13843DC6" w14:textId="77777777" w:rsidR="003A71CB" w:rsidRPr="00532C47" w:rsidRDefault="003A71CB" w:rsidP="00251B78">
      <w:pPr>
        <w:tabs>
          <w:tab w:val="clear" w:pos="567"/>
        </w:tabs>
        <w:spacing w:line="240" w:lineRule="auto"/>
        <w:rPr>
          <w:szCs w:val="22"/>
          <w:lang w:val="et-EE"/>
        </w:rPr>
      </w:pPr>
    </w:p>
    <w:p w14:paraId="534289E7" w14:textId="77777777" w:rsidR="003A71CB" w:rsidRPr="00532C47" w:rsidRDefault="003A71CB" w:rsidP="00251B78">
      <w:pPr>
        <w:tabs>
          <w:tab w:val="clear" w:pos="567"/>
        </w:tabs>
        <w:spacing w:line="240" w:lineRule="auto"/>
        <w:rPr>
          <w:szCs w:val="22"/>
          <w:lang w:val="et-EE"/>
        </w:rPr>
      </w:pPr>
    </w:p>
    <w:p w14:paraId="3AB14CDE" w14:textId="77777777" w:rsidR="003A71CB" w:rsidRPr="00532C47" w:rsidRDefault="003A71CB" w:rsidP="00251B78">
      <w:pPr>
        <w:keepNext/>
        <w:pBdr>
          <w:top w:val="single" w:sz="4" w:space="1" w:color="auto"/>
          <w:left w:val="single" w:sz="4" w:space="4" w:color="auto"/>
          <w:bottom w:val="single" w:sz="4" w:space="1" w:color="auto"/>
          <w:right w:val="single" w:sz="4" w:space="4" w:color="auto"/>
        </w:pBdr>
        <w:tabs>
          <w:tab w:val="clear" w:pos="567"/>
        </w:tabs>
        <w:spacing w:line="240" w:lineRule="auto"/>
        <w:rPr>
          <w:b/>
          <w:szCs w:val="22"/>
          <w:lang w:val="et-EE"/>
        </w:rPr>
      </w:pPr>
      <w:r w:rsidRPr="00532C47">
        <w:rPr>
          <w:b/>
          <w:szCs w:val="22"/>
          <w:lang w:val="et-EE"/>
        </w:rPr>
        <w:t>11.</w:t>
      </w:r>
      <w:r w:rsidRPr="00532C47">
        <w:rPr>
          <w:b/>
          <w:szCs w:val="22"/>
          <w:lang w:val="et-EE"/>
        </w:rPr>
        <w:tab/>
      </w:r>
      <w:r w:rsidRPr="00532C47">
        <w:rPr>
          <w:b/>
          <w:noProof/>
          <w:lang w:val="et-EE"/>
        </w:rPr>
        <w:t>MÜÜGILOA HOIDJA NIMI JA AADRESS</w:t>
      </w:r>
    </w:p>
    <w:p w14:paraId="3EDEB458" w14:textId="77777777" w:rsidR="003A71CB" w:rsidRPr="00532C47" w:rsidRDefault="003A71CB" w:rsidP="00251B78">
      <w:pPr>
        <w:keepNext/>
        <w:tabs>
          <w:tab w:val="clear" w:pos="567"/>
        </w:tabs>
        <w:spacing w:line="240" w:lineRule="auto"/>
        <w:rPr>
          <w:szCs w:val="22"/>
          <w:lang w:val="et-EE"/>
        </w:rPr>
      </w:pPr>
    </w:p>
    <w:p w14:paraId="00B969B1" w14:textId="77777777" w:rsidR="003A71CB" w:rsidRPr="00532C47" w:rsidRDefault="003A71CB" w:rsidP="00251B78">
      <w:pPr>
        <w:keepNext/>
        <w:tabs>
          <w:tab w:val="clear" w:pos="567"/>
        </w:tabs>
        <w:autoSpaceDE w:val="0"/>
        <w:autoSpaceDN w:val="0"/>
        <w:adjustRightInd w:val="0"/>
        <w:spacing w:line="240" w:lineRule="auto"/>
        <w:rPr>
          <w:rFonts w:eastAsia="SimSun"/>
          <w:szCs w:val="22"/>
          <w:lang w:val="et-EE"/>
        </w:rPr>
      </w:pPr>
      <w:r w:rsidRPr="00532C47">
        <w:rPr>
          <w:rFonts w:eastAsia="SimSun"/>
          <w:szCs w:val="22"/>
          <w:lang w:val="et-EE"/>
        </w:rPr>
        <w:t>Novartis Europharm Limited</w:t>
      </w:r>
    </w:p>
    <w:p w14:paraId="641856FB" w14:textId="77777777" w:rsidR="003A71CB" w:rsidRPr="00532C47" w:rsidRDefault="003A71CB" w:rsidP="00251B78">
      <w:pPr>
        <w:keepNext/>
        <w:spacing w:line="240" w:lineRule="auto"/>
        <w:rPr>
          <w:szCs w:val="22"/>
          <w:lang w:val="et-EE"/>
        </w:rPr>
      </w:pPr>
      <w:r w:rsidRPr="00532C47">
        <w:rPr>
          <w:szCs w:val="22"/>
          <w:lang w:val="et-EE"/>
        </w:rPr>
        <w:t>Vista Building</w:t>
      </w:r>
    </w:p>
    <w:p w14:paraId="14CDD76B" w14:textId="77777777" w:rsidR="003A71CB" w:rsidRPr="00532C47" w:rsidRDefault="003A71CB" w:rsidP="00251B78">
      <w:pPr>
        <w:keepNext/>
        <w:spacing w:line="240" w:lineRule="auto"/>
        <w:rPr>
          <w:szCs w:val="22"/>
          <w:lang w:val="et-EE"/>
        </w:rPr>
      </w:pPr>
      <w:r w:rsidRPr="00532C47">
        <w:rPr>
          <w:szCs w:val="22"/>
          <w:lang w:val="et-EE"/>
        </w:rPr>
        <w:t>Elm Park, Merrion Road</w:t>
      </w:r>
    </w:p>
    <w:p w14:paraId="37CDE8F5" w14:textId="77777777" w:rsidR="003A71CB" w:rsidRPr="00532C47" w:rsidRDefault="003A71CB" w:rsidP="00251B78">
      <w:pPr>
        <w:keepNext/>
        <w:spacing w:line="240" w:lineRule="auto"/>
        <w:rPr>
          <w:szCs w:val="22"/>
          <w:lang w:val="et-EE"/>
        </w:rPr>
      </w:pPr>
      <w:r w:rsidRPr="00532C47">
        <w:rPr>
          <w:szCs w:val="22"/>
          <w:lang w:val="et-EE"/>
        </w:rPr>
        <w:t>Dublin 4</w:t>
      </w:r>
    </w:p>
    <w:p w14:paraId="716EC49C" w14:textId="77777777" w:rsidR="003A71CB" w:rsidRPr="00532C47" w:rsidRDefault="003A71CB" w:rsidP="00251B78">
      <w:pPr>
        <w:spacing w:line="240" w:lineRule="auto"/>
        <w:rPr>
          <w:szCs w:val="22"/>
          <w:lang w:val="et-EE"/>
        </w:rPr>
      </w:pPr>
      <w:r w:rsidRPr="00532C47">
        <w:rPr>
          <w:szCs w:val="22"/>
          <w:lang w:val="et-EE"/>
        </w:rPr>
        <w:t>Iirimaa</w:t>
      </w:r>
    </w:p>
    <w:p w14:paraId="41798B0F" w14:textId="77777777" w:rsidR="003A71CB" w:rsidRPr="00532C47" w:rsidRDefault="003A71CB" w:rsidP="00251B78">
      <w:pPr>
        <w:tabs>
          <w:tab w:val="clear" w:pos="567"/>
        </w:tabs>
        <w:spacing w:line="240" w:lineRule="auto"/>
        <w:rPr>
          <w:szCs w:val="22"/>
          <w:lang w:val="et-EE"/>
        </w:rPr>
      </w:pPr>
    </w:p>
    <w:p w14:paraId="6ED897FC" w14:textId="77777777" w:rsidR="003A71CB" w:rsidRPr="00532C47" w:rsidRDefault="003A71CB" w:rsidP="00251B78">
      <w:pPr>
        <w:tabs>
          <w:tab w:val="clear" w:pos="567"/>
        </w:tabs>
        <w:spacing w:line="240" w:lineRule="auto"/>
        <w:rPr>
          <w:szCs w:val="22"/>
          <w:lang w:val="et-EE"/>
        </w:rPr>
      </w:pPr>
    </w:p>
    <w:p w14:paraId="064BA113" w14:textId="77777777" w:rsidR="003A71CB" w:rsidRPr="00532C47" w:rsidRDefault="003A71CB" w:rsidP="00251B78">
      <w:pPr>
        <w:keepNext/>
        <w:pBdr>
          <w:top w:val="single" w:sz="4" w:space="1" w:color="auto"/>
          <w:left w:val="single" w:sz="4" w:space="4" w:color="auto"/>
          <w:bottom w:val="single" w:sz="4" w:space="1" w:color="auto"/>
          <w:right w:val="single" w:sz="4" w:space="4" w:color="auto"/>
        </w:pBdr>
        <w:tabs>
          <w:tab w:val="clear" w:pos="567"/>
        </w:tabs>
        <w:spacing w:line="240" w:lineRule="auto"/>
        <w:rPr>
          <w:b/>
          <w:szCs w:val="22"/>
          <w:lang w:val="et-EE"/>
        </w:rPr>
      </w:pPr>
      <w:r w:rsidRPr="00532C47">
        <w:rPr>
          <w:b/>
          <w:szCs w:val="22"/>
          <w:lang w:val="et-EE"/>
        </w:rPr>
        <w:t>12.</w:t>
      </w:r>
      <w:r w:rsidRPr="00532C47">
        <w:rPr>
          <w:b/>
          <w:szCs w:val="22"/>
          <w:lang w:val="et-EE"/>
        </w:rPr>
        <w:tab/>
      </w:r>
      <w:r w:rsidRPr="00532C47">
        <w:rPr>
          <w:b/>
          <w:lang w:val="et-EE"/>
        </w:rPr>
        <w:t>MÜÜGILOA NUMBER (NUMBRID)</w:t>
      </w:r>
    </w:p>
    <w:p w14:paraId="1E6F1991" w14:textId="77777777" w:rsidR="003A71CB" w:rsidRPr="00532C47" w:rsidRDefault="003A71CB" w:rsidP="00251B78">
      <w:pPr>
        <w:keepNext/>
        <w:tabs>
          <w:tab w:val="clear" w:pos="567"/>
        </w:tabs>
        <w:spacing w:line="240" w:lineRule="auto"/>
        <w:rPr>
          <w:szCs w:val="22"/>
          <w:lang w:val="et-EE"/>
        </w:rPr>
      </w:pPr>
    </w:p>
    <w:tbl>
      <w:tblPr>
        <w:tblW w:w="9322" w:type="dxa"/>
        <w:tblLook w:val="04A0" w:firstRow="1" w:lastRow="0" w:firstColumn="1" w:lastColumn="0" w:noHBand="0" w:noVBand="1"/>
      </w:tblPr>
      <w:tblGrid>
        <w:gridCol w:w="2943"/>
        <w:gridCol w:w="6379"/>
      </w:tblGrid>
      <w:tr w:rsidR="003A71CB" w:rsidRPr="00532C47" w14:paraId="3D02DE4B" w14:textId="77777777" w:rsidTr="009332BA">
        <w:tc>
          <w:tcPr>
            <w:tcW w:w="2943" w:type="dxa"/>
          </w:tcPr>
          <w:p w14:paraId="273483FA" w14:textId="0FFC7F78" w:rsidR="003A71CB" w:rsidRPr="00532C47" w:rsidRDefault="003A71CB" w:rsidP="00251B78">
            <w:pPr>
              <w:tabs>
                <w:tab w:val="clear" w:pos="567"/>
              </w:tabs>
              <w:autoSpaceDE w:val="0"/>
              <w:autoSpaceDN w:val="0"/>
              <w:adjustRightInd w:val="0"/>
              <w:spacing w:line="240" w:lineRule="auto"/>
              <w:rPr>
                <w:rFonts w:eastAsia="SimSun"/>
                <w:szCs w:val="22"/>
                <w:lang w:val="et-EE"/>
              </w:rPr>
            </w:pPr>
            <w:r w:rsidRPr="00532C47">
              <w:rPr>
                <w:rFonts w:eastAsia="SimSun"/>
                <w:szCs w:val="22"/>
                <w:lang w:val="et-EE"/>
              </w:rPr>
              <w:t>EU/</w:t>
            </w:r>
            <w:r w:rsidR="006B256A" w:rsidRPr="00532C47">
              <w:rPr>
                <w:rFonts w:eastAsia="SimSun"/>
                <w:szCs w:val="22"/>
                <w:lang w:val="et-EE"/>
              </w:rPr>
              <w:t>1</w:t>
            </w:r>
            <w:r w:rsidRPr="00532C47">
              <w:rPr>
                <w:rFonts w:eastAsia="SimSun"/>
                <w:szCs w:val="22"/>
                <w:lang w:val="et-EE"/>
              </w:rPr>
              <w:t>/</w:t>
            </w:r>
            <w:r w:rsidR="006B256A" w:rsidRPr="00532C47">
              <w:rPr>
                <w:rFonts w:eastAsia="SimSun"/>
                <w:szCs w:val="22"/>
                <w:lang w:val="et-EE"/>
              </w:rPr>
              <w:t>20</w:t>
            </w:r>
            <w:r w:rsidRPr="00532C47">
              <w:rPr>
                <w:rFonts w:eastAsia="SimSun"/>
                <w:szCs w:val="22"/>
                <w:lang w:val="et-EE"/>
              </w:rPr>
              <w:t>/</w:t>
            </w:r>
            <w:r w:rsidR="006B256A" w:rsidRPr="00532C47">
              <w:rPr>
                <w:rFonts w:eastAsia="SimSun"/>
                <w:szCs w:val="22"/>
                <w:lang w:val="et-EE"/>
              </w:rPr>
              <w:t>1438</w:t>
            </w:r>
            <w:r w:rsidRPr="00532C47">
              <w:rPr>
                <w:rFonts w:eastAsia="SimSun"/>
                <w:szCs w:val="22"/>
                <w:lang w:val="et-EE"/>
              </w:rPr>
              <w:t>/</w:t>
            </w:r>
            <w:r w:rsidR="006B256A" w:rsidRPr="00532C47">
              <w:rPr>
                <w:rFonts w:eastAsia="SimSun"/>
                <w:szCs w:val="22"/>
                <w:lang w:val="et-EE"/>
              </w:rPr>
              <w:t>001</w:t>
            </w:r>
          </w:p>
        </w:tc>
        <w:tc>
          <w:tcPr>
            <w:tcW w:w="6379" w:type="dxa"/>
          </w:tcPr>
          <w:p w14:paraId="24B7DF6B" w14:textId="3A6F02D7" w:rsidR="003A71CB" w:rsidRPr="00532C47" w:rsidRDefault="003A71CB" w:rsidP="00251B78">
            <w:pPr>
              <w:tabs>
                <w:tab w:val="clear" w:pos="567"/>
              </w:tabs>
              <w:autoSpaceDE w:val="0"/>
              <w:autoSpaceDN w:val="0"/>
              <w:adjustRightInd w:val="0"/>
              <w:spacing w:line="240" w:lineRule="auto"/>
              <w:rPr>
                <w:rFonts w:eastAsia="SimSun"/>
                <w:szCs w:val="22"/>
                <w:lang w:val="et-EE"/>
              </w:rPr>
            </w:pPr>
            <w:r w:rsidRPr="00532C47">
              <w:rPr>
                <w:rFonts w:eastAsia="SimSun"/>
                <w:szCs w:val="22"/>
                <w:shd w:val="pct15" w:color="auto" w:fill="auto"/>
                <w:lang w:val="et-EE"/>
              </w:rPr>
              <w:t>10 x 1 kaps</w:t>
            </w:r>
            <w:r w:rsidR="001F4E9F">
              <w:rPr>
                <w:rFonts w:eastAsia="SimSun"/>
                <w:szCs w:val="22"/>
                <w:shd w:val="pct15" w:color="auto" w:fill="auto"/>
                <w:lang w:val="et-EE"/>
              </w:rPr>
              <w:t>e</w:t>
            </w:r>
            <w:r w:rsidRPr="00532C47">
              <w:rPr>
                <w:rFonts w:eastAsia="SimSun"/>
                <w:szCs w:val="22"/>
                <w:shd w:val="pct15" w:color="auto" w:fill="auto"/>
                <w:lang w:val="et-EE"/>
              </w:rPr>
              <w:t>l + 1 inhalaator</w:t>
            </w:r>
          </w:p>
        </w:tc>
      </w:tr>
      <w:tr w:rsidR="003A71CB" w:rsidRPr="00532C47" w14:paraId="6130E414" w14:textId="77777777" w:rsidTr="009332BA">
        <w:tc>
          <w:tcPr>
            <w:tcW w:w="2943" w:type="dxa"/>
          </w:tcPr>
          <w:p w14:paraId="3216B598" w14:textId="18367701" w:rsidR="003A71CB" w:rsidRPr="00532C47" w:rsidRDefault="003A71CB" w:rsidP="00251B78">
            <w:pPr>
              <w:tabs>
                <w:tab w:val="clear" w:pos="567"/>
              </w:tabs>
              <w:autoSpaceDE w:val="0"/>
              <w:autoSpaceDN w:val="0"/>
              <w:adjustRightInd w:val="0"/>
              <w:spacing w:line="240" w:lineRule="auto"/>
              <w:rPr>
                <w:rFonts w:eastAsia="SimSun"/>
                <w:szCs w:val="22"/>
                <w:shd w:val="pct15" w:color="auto" w:fill="auto"/>
                <w:lang w:val="et-EE"/>
              </w:rPr>
            </w:pPr>
            <w:r w:rsidRPr="00532C47">
              <w:rPr>
                <w:rFonts w:eastAsia="SimSun"/>
                <w:szCs w:val="22"/>
                <w:shd w:val="pct15" w:color="auto" w:fill="auto"/>
                <w:lang w:val="et-EE"/>
              </w:rPr>
              <w:t>EU/</w:t>
            </w:r>
            <w:r w:rsidR="006B256A" w:rsidRPr="00532C47">
              <w:rPr>
                <w:rFonts w:eastAsia="SimSun"/>
                <w:szCs w:val="22"/>
                <w:shd w:val="pct15" w:color="auto" w:fill="auto"/>
                <w:lang w:val="et-EE"/>
              </w:rPr>
              <w:t>1</w:t>
            </w:r>
            <w:r w:rsidRPr="00532C47">
              <w:rPr>
                <w:rFonts w:eastAsia="SimSun"/>
                <w:szCs w:val="22"/>
                <w:shd w:val="pct15" w:color="auto" w:fill="auto"/>
                <w:lang w:val="et-EE"/>
              </w:rPr>
              <w:t>/</w:t>
            </w:r>
            <w:r w:rsidR="006B256A" w:rsidRPr="00532C47">
              <w:rPr>
                <w:rFonts w:eastAsia="SimSun"/>
                <w:szCs w:val="22"/>
                <w:shd w:val="pct15" w:color="auto" w:fill="auto"/>
                <w:lang w:val="et-EE"/>
              </w:rPr>
              <w:t>2</w:t>
            </w:r>
            <w:r w:rsidRPr="00532C47">
              <w:rPr>
                <w:rFonts w:eastAsia="SimSun"/>
                <w:szCs w:val="22"/>
                <w:shd w:val="pct15" w:color="auto" w:fill="auto"/>
                <w:lang w:val="et-EE"/>
              </w:rPr>
              <w:t>0/</w:t>
            </w:r>
            <w:r w:rsidR="006B256A" w:rsidRPr="00532C47">
              <w:rPr>
                <w:rFonts w:eastAsia="SimSun"/>
                <w:szCs w:val="22"/>
                <w:shd w:val="pct15" w:color="auto" w:fill="auto"/>
                <w:lang w:val="et-EE"/>
              </w:rPr>
              <w:t>1438</w:t>
            </w:r>
            <w:r w:rsidRPr="00532C47">
              <w:rPr>
                <w:rFonts w:eastAsia="SimSun"/>
                <w:szCs w:val="22"/>
                <w:shd w:val="pct15" w:color="auto" w:fill="auto"/>
                <w:lang w:val="et-EE"/>
              </w:rPr>
              <w:t>/</w:t>
            </w:r>
            <w:r w:rsidR="006B256A" w:rsidRPr="00532C47">
              <w:rPr>
                <w:rFonts w:eastAsia="SimSun"/>
                <w:szCs w:val="22"/>
                <w:shd w:val="pct15" w:color="auto" w:fill="auto"/>
                <w:lang w:val="et-EE"/>
              </w:rPr>
              <w:t>002</w:t>
            </w:r>
          </w:p>
        </w:tc>
        <w:tc>
          <w:tcPr>
            <w:tcW w:w="6379" w:type="dxa"/>
          </w:tcPr>
          <w:p w14:paraId="2C415399" w14:textId="4FCCB7CA" w:rsidR="003A71CB" w:rsidRPr="00532C47" w:rsidRDefault="003A71CB" w:rsidP="00251B78">
            <w:pPr>
              <w:tabs>
                <w:tab w:val="clear" w:pos="567"/>
              </w:tabs>
              <w:autoSpaceDE w:val="0"/>
              <w:autoSpaceDN w:val="0"/>
              <w:adjustRightInd w:val="0"/>
              <w:spacing w:line="240" w:lineRule="auto"/>
              <w:rPr>
                <w:rFonts w:eastAsia="SimSun"/>
                <w:szCs w:val="22"/>
                <w:lang w:val="et-EE"/>
              </w:rPr>
            </w:pPr>
            <w:r w:rsidRPr="00532C47">
              <w:rPr>
                <w:rFonts w:eastAsia="SimSun"/>
                <w:szCs w:val="22"/>
                <w:shd w:val="pct15" w:color="auto" w:fill="auto"/>
                <w:lang w:val="et-EE"/>
              </w:rPr>
              <w:t>30 x 1 kaps</w:t>
            </w:r>
            <w:r w:rsidR="001F4E9F">
              <w:rPr>
                <w:rFonts w:eastAsia="SimSun"/>
                <w:szCs w:val="22"/>
                <w:shd w:val="pct15" w:color="auto" w:fill="auto"/>
                <w:lang w:val="et-EE"/>
              </w:rPr>
              <w:t>e</w:t>
            </w:r>
            <w:r w:rsidRPr="00532C47">
              <w:rPr>
                <w:rFonts w:eastAsia="SimSun"/>
                <w:szCs w:val="22"/>
                <w:shd w:val="pct15" w:color="auto" w:fill="auto"/>
                <w:lang w:val="et-EE"/>
              </w:rPr>
              <w:t>l + 1 inhalaator</w:t>
            </w:r>
          </w:p>
        </w:tc>
      </w:tr>
      <w:tr w:rsidR="003A71CB" w:rsidRPr="00532C47" w14:paraId="424707BA" w14:textId="77777777" w:rsidTr="009332BA">
        <w:tc>
          <w:tcPr>
            <w:tcW w:w="2943" w:type="dxa"/>
          </w:tcPr>
          <w:p w14:paraId="2BAAC8C1" w14:textId="016CF139" w:rsidR="003A71CB" w:rsidRPr="00532C47" w:rsidRDefault="003A71CB" w:rsidP="00251B78">
            <w:pPr>
              <w:tabs>
                <w:tab w:val="clear" w:pos="567"/>
              </w:tabs>
              <w:autoSpaceDE w:val="0"/>
              <w:autoSpaceDN w:val="0"/>
              <w:adjustRightInd w:val="0"/>
              <w:spacing w:line="240" w:lineRule="auto"/>
              <w:rPr>
                <w:rFonts w:eastAsia="SimSun"/>
                <w:szCs w:val="22"/>
                <w:shd w:val="pct15" w:color="auto" w:fill="auto"/>
                <w:lang w:val="et-EE"/>
              </w:rPr>
            </w:pPr>
            <w:r w:rsidRPr="00532C47">
              <w:rPr>
                <w:rFonts w:eastAsia="SimSun"/>
                <w:szCs w:val="22"/>
                <w:shd w:val="pct15" w:color="auto" w:fill="auto"/>
                <w:lang w:val="et-EE"/>
              </w:rPr>
              <w:t>EU/</w:t>
            </w:r>
            <w:r w:rsidR="006B256A" w:rsidRPr="00532C47">
              <w:rPr>
                <w:rFonts w:eastAsia="SimSun"/>
                <w:szCs w:val="22"/>
                <w:shd w:val="pct15" w:color="auto" w:fill="auto"/>
                <w:lang w:val="et-EE"/>
              </w:rPr>
              <w:t>1</w:t>
            </w:r>
            <w:r w:rsidRPr="00532C47">
              <w:rPr>
                <w:rFonts w:eastAsia="SimSun"/>
                <w:szCs w:val="22"/>
                <w:shd w:val="pct15" w:color="auto" w:fill="auto"/>
                <w:lang w:val="et-EE"/>
              </w:rPr>
              <w:t>/</w:t>
            </w:r>
            <w:r w:rsidR="006B256A" w:rsidRPr="00532C47">
              <w:rPr>
                <w:rFonts w:eastAsia="SimSun"/>
                <w:szCs w:val="22"/>
                <w:shd w:val="pct15" w:color="auto" w:fill="auto"/>
                <w:lang w:val="et-EE"/>
              </w:rPr>
              <w:t>2</w:t>
            </w:r>
            <w:r w:rsidRPr="00532C47">
              <w:rPr>
                <w:rFonts w:eastAsia="SimSun"/>
                <w:szCs w:val="22"/>
                <w:shd w:val="pct15" w:color="auto" w:fill="auto"/>
                <w:lang w:val="et-EE"/>
              </w:rPr>
              <w:t>0/</w:t>
            </w:r>
            <w:r w:rsidR="006B256A" w:rsidRPr="00532C47">
              <w:rPr>
                <w:rFonts w:eastAsia="SimSun"/>
                <w:szCs w:val="22"/>
                <w:shd w:val="pct15" w:color="auto" w:fill="auto"/>
                <w:lang w:val="et-EE"/>
              </w:rPr>
              <w:t>1438</w:t>
            </w:r>
            <w:r w:rsidRPr="00532C47">
              <w:rPr>
                <w:rFonts w:eastAsia="SimSun"/>
                <w:szCs w:val="22"/>
                <w:shd w:val="pct15" w:color="auto" w:fill="auto"/>
                <w:lang w:val="et-EE"/>
              </w:rPr>
              <w:t>/</w:t>
            </w:r>
            <w:r w:rsidR="006B256A" w:rsidRPr="00532C47">
              <w:rPr>
                <w:rFonts w:eastAsia="SimSun"/>
                <w:szCs w:val="22"/>
                <w:shd w:val="pct15" w:color="auto" w:fill="auto"/>
                <w:lang w:val="et-EE"/>
              </w:rPr>
              <w:t>004</w:t>
            </w:r>
          </w:p>
        </w:tc>
        <w:tc>
          <w:tcPr>
            <w:tcW w:w="6379" w:type="dxa"/>
          </w:tcPr>
          <w:p w14:paraId="51E466C2" w14:textId="7BB3975F" w:rsidR="003A71CB" w:rsidRPr="00532C47" w:rsidRDefault="003A71CB" w:rsidP="00251B78">
            <w:pPr>
              <w:tabs>
                <w:tab w:val="clear" w:pos="567"/>
              </w:tabs>
              <w:autoSpaceDE w:val="0"/>
              <w:autoSpaceDN w:val="0"/>
              <w:adjustRightInd w:val="0"/>
              <w:spacing w:line="240" w:lineRule="auto"/>
              <w:rPr>
                <w:rFonts w:eastAsia="SimSun"/>
                <w:szCs w:val="22"/>
                <w:lang w:val="et-EE"/>
              </w:rPr>
            </w:pPr>
            <w:r w:rsidRPr="00532C47">
              <w:rPr>
                <w:rFonts w:eastAsia="SimSun"/>
                <w:szCs w:val="22"/>
                <w:shd w:val="pct15" w:color="auto" w:fill="auto"/>
                <w:lang w:val="et-EE"/>
              </w:rPr>
              <w:t>90 x 1 kaps</w:t>
            </w:r>
            <w:r w:rsidR="001F4E9F">
              <w:rPr>
                <w:rFonts w:eastAsia="SimSun"/>
                <w:szCs w:val="22"/>
                <w:shd w:val="pct15" w:color="auto" w:fill="auto"/>
                <w:lang w:val="et-EE"/>
              </w:rPr>
              <w:t>e</w:t>
            </w:r>
            <w:r w:rsidRPr="00532C47">
              <w:rPr>
                <w:rFonts w:eastAsia="SimSun"/>
                <w:szCs w:val="22"/>
                <w:shd w:val="pct15" w:color="auto" w:fill="auto"/>
                <w:lang w:val="et-EE"/>
              </w:rPr>
              <w:t>l + 1 inhalaator</w:t>
            </w:r>
          </w:p>
        </w:tc>
      </w:tr>
    </w:tbl>
    <w:p w14:paraId="3A004FF3" w14:textId="77777777" w:rsidR="003A71CB" w:rsidRPr="00532C47" w:rsidRDefault="003A71CB" w:rsidP="00251B78">
      <w:pPr>
        <w:tabs>
          <w:tab w:val="clear" w:pos="567"/>
        </w:tabs>
        <w:spacing w:line="240" w:lineRule="auto"/>
        <w:rPr>
          <w:szCs w:val="22"/>
          <w:lang w:val="et-EE"/>
        </w:rPr>
      </w:pPr>
    </w:p>
    <w:p w14:paraId="3907EDE7" w14:textId="77777777" w:rsidR="003A71CB" w:rsidRPr="00532C47" w:rsidRDefault="003A71CB" w:rsidP="00251B78">
      <w:pPr>
        <w:tabs>
          <w:tab w:val="clear" w:pos="567"/>
        </w:tabs>
        <w:spacing w:line="240" w:lineRule="auto"/>
        <w:rPr>
          <w:szCs w:val="22"/>
          <w:lang w:val="et-EE"/>
        </w:rPr>
      </w:pPr>
    </w:p>
    <w:p w14:paraId="003E7B7B" w14:textId="77777777" w:rsidR="003A71CB" w:rsidRPr="00532C47" w:rsidRDefault="003A71CB" w:rsidP="00251B78">
      <w:pPr>
        <w:keepNext/>
        <w:pBdr>
          <w:top w:val="single" w:sz="4" w:space="1" w:color="auto"/>
          <w:left w:val="single" w:sz="4" w:space="4" w:color="auto"/>
          <w:bottom w:val="single" w:sz="4" w:space="1" w:color="auto"/>
          <w:right w:val="single" w:sz="4" w:space="4" w:color="auto"/>
        </w:pBdr>
        <w:tabs>
          <w:tab w:val="clear" w:pos="567"/>
        </w:tabs>
        <w:spacing w:line="240" w:lineRule="auto"/>
        <w:rPr>
          <w:szCs w:val="22"/>
          <w:lang w:val="et-EE"/>
        </w:rPr>
      </w:pPr>
      <w:r w:rsidRPr="00532C47">
        <w:rPr>
          <w:b/>
          <w:szCs w:val="22"/>
          <w:lang w:val="et-EE"/>
        </w:rPr>
        <w:t>13.</w:t>
      </w:r>
      <w:r w:rsidRPr="00532C47">
        <w:rPr>
          <w:b/>
          <w:szCs w:val="22"/>
          <w:lang w:val="et-EE"/>
        </w:rPr>
        <w:tab/>
        <w:t>PARTII NUMBER</w:t>
      </w:r>
    </w:p>
    <w:p w14:paraId="7813D8E0" w14:textId="77777777" w:rsidR="003A71CB" w:rsidRPr="00532C47" w:rsidRDefault="003A71CB" w:rsidP="00251B78">
      <w:pPr>
        <w:keepNext/>
        <w:tabs>
          <w:tab w:val="clear" w:pos="567"/>
        </w:tabs>
        <w:spacing w:line="240" w:lineRule="auto"/>
        <w:rPr>
          <w:color w:val="000000"/>
          <w:szCs w:val="22"/>
          <w:lang w:val="et-EE"/>
        </w:rPr>
      </w:pPr>
    </w:p>
    <w:p w14:paraId="2C73F640" w14:textId="77777777" w:rsidR="003A71CB" w:rsidRPr="00532C47" w:rsidRDefault="003A71CB" w:rsidP="00251B78">
      <w:pPr>
        <w:tabs>
          <w:tab w:val="clear" w:pos="567"/>
        </w:tabs>
        <w:spacing w:line="240" w:lineRule="auto"/>
        <w:rPr>
          <w:color w:val="000000"/>
          <w:szCs w:val="22"/>
          <w:lang w:val="et-EE"/>
        </w:rPr>
      </w:pPr>
      <w:r w:rsidRPr="00532C47">
        <w:rPr>
          <w:color w:val="000000"/>
          <w:szCs w:val="22"/>
          <w:lang w:val="et-EE"/>
        </w:rPr>
        <w:t>Lot</w:t>
      </w:r>
    </w:p>
    <w:p w14:paraId="77BAB443" w14:textId="77777777" w:rsidR="003A71CB" w:rsidRPr="00532C47" w:rsidRDefault="003A71CB" w:rsidP="00251B78">
      <w:pPr>
        <w:tabs>
          <w:tab w:val="clear" w:pos="567"/>
        </w:tabs>
        <w:spacing w:line="240" w:lineRule="auto"/>
        <w:rPr>
          <w:szCs w:val="22"/>
          <w:lang w:val="et-EE"/>
        </w:rPr>
      </w:pPr>
    </w:p>
    <w:p w14:paraId="50A26553" w14:textId="77777777" w:rsidR="003A71CB" w:rsidRPr="00532C47" w:rsidRDefault="003A71CB" w:rsidP="00251B78">
      <w:pPr>
        <w:tabs>
          <w:tab w:val="clear" w:pos="567"/>
        </w:tabs>
        <w:spacing w:line="240" w:lineRule="auto"/>
        <w:rPr>
          <w:szCs w:val="22"/>
          <w:lang w:val="et-EE"/>
        </w:rPr>
      </w:pPr>
    </w:p>
    <w:p w14:paraId="01160C14" w14:textId="77777777" w:rsidR="003A71CB" w:rsidRPr="00532C47" w:rsidRDefault="003A71CB" w:rsidP="00251B78">
      <w:pPr>
        <w:keepNext/>
        <w:pBdr>
          <w:top w:val="single" w:sz="4" w:space="1" w:color="auto"/>
          <w:left w:val="single" w:sz="4" w:space="4" w:color="auto"/>
          <w:bottom w:val="single" w:sz="4" w:space="1" w:color="auto"/>
          <w:right w:val="single" w:sz="4" w:space="4" w:color="auto"/>
        </w:pBdr>
        <w:tabs>
          <w:tab w:val="clear" w:pos="567"/>
        </w:tabs>
        <w:spacing w:line="240" w:lineRule="auto"/>
        <w:rPr>
          <w:szCs w:val="22"/>
          <w:lang w:val="et-EE"/>
        </w:rPr>
      </w:pPr>
      <w:r w:rsidRPr="00532C47">
        <w:rPr>
          <w:b/>
          <w:szCs w:val="22"/>
          <w:lang w:val="et-EE"/>
        </w:rPr>
        <w:t>14.</w:t>
      </w:r>
      <w:r w:rsidRPr="00532C47">
        <w:rPr>
          <w:b/>
          <w:szCs w:val="22"/>
          <w:lang w:val="et-EE"/>
        </w:rPr>
        <w:tab/>
      </w:r>
      <w:r w:rsidRPr="00532C47">
        <w:rPr>
          <w:b/>
          <w:noProof/>
          <w:lang w:val="et-EE"/>
        </w:rPr>
        <w:t>RAVIMI VÄLJASTAMISTINGIMUSED</w:t>
      </w:r>
    </w:p>
    <w:p w14:paraId="45DA1675" w14:textId="77777777" w:rsidR="003A71CB" w:rsidRPr="00532C47" w:rsidRDefault="003A71CB" w:rsidP="00251B78">
      <w:pPr>
        <w:tabs>
          <w:tab w:val="clear" w:pos="567"/>
        </w:tabs>
        <w:spacing w:line="240" w:lineRule="auto"/>
        <w:rPr>
          <w:color w:val="000000"/>
          <w:szCs w:val="22"/>
          <w:lang w:val="et-EE"/>
        </w:rPr>
      </w:pPr>
    </w:p>
    <w:p w14:paraId="5A9C7360" w14:textId="77777777" w:rsidR="003A71CB" w:rsidRPr="00532C47" w:rsidRDefault="003A71CB" w:rsidP="00251B78">
      <w:pPr>
        <w:tabs>
          <w:tab w:val="clear" w:pos="567"/>
        </w:tabs>
        <w:spacing w:line="240" w:lineRule="auto"/>
        <w:rPr>
          <w:szCs w:val="22"/>
          <w:lang w:val="et-EE"/>
        </w:rPr>
      </w:pPr>
    </w:p>
    <w:p w14:paraId="3F030C42" w14:textId="77777777" w:rsidR="003A71CB" w:rsidRPr="00532C47" w:rsidRDefault="003A71CB" w:rsidP="00251B78">
      <w:pPr>
        <w:pBdr>
          <w:top w:val="single" w:sz="4" w:space="2" w:color="auto"/>
          <w:left w:val="single" w:sz="4" w:space="4" w:color="auto"/>
          <w:bottom w:val="single" w:sz="4" w:space="1" w:color="auto"/>
          <w:right w:val="single" w:sz="4" w:space="4" w:color="auto"/>
        </w:pBdr>
        <w:tabs>
          <w:tab w:val="clear" w:pos="567"/>
        </w:tabs>
        <w:spacing w:line="240" w:lineRule="auto"/>
        <w:rPr>
          <w:szCs w:val="22"/>
          <w:lang w:val="et-EE"/>
        </w:rPr>
      </w:pPr>
      <w:r w:rsidRPr="00532C47">
        <w:rPr>
          <w:b/>
          <w:szCs w:val="22"/>
          <w:lang w:val="et-EE"/>
        </w:rPr>
        <w:t>15.</w:t>
      </w:r>
      <w:r w:rsidRPr="00532C47">
        <w:rPr>
          <w:b/>
          <w:szCs w:val="22"/>
          <w:lang w:val="et-EE"/>
        </w:rPr>
        <w:tab/>
      </w:r>
      <w:r w:rsidRPr="00532C47">
        <w:rPr>
          <w:b/>
          <w:noProof/>
          <w:lang w:val="et-EE"/>
        </w:rPr>
        <w:t>KASUTUSJUHEND</w:t>
      </w:r>
    </w:p>
    <w:p w14:paraId="07F3FD5E" w14:textId="77777777" w:rsidR="003A71CB" w:rsidRPr="00532C47" w:rsidRDefault="003A71CB" w:rsidP="00251B78">
      <w:pPr>
        <w:tabs>
          <w:tab w:val="clear" w:pos="567"/>
        </w:tabs>
        <w:spacing w:line="240" w:lineRule="auto"/>
        <w:rPr>
          <w:szCs w:val="22"/>
          <w:lang w:val="et-EE"/>
        </w:rPr>
      </w:pPr>
    </w:p>
    <w:p w14:paraId="364BC01D" w14:textId="77777777" w:rsidR="003A71CB" w:rsidRPr="00532C47" w:rsidRDefault="003A71CB" w:rsidP="00251B78">
      <w:pPr>
        <w:tabs>
          <w:tab w:val="clear" w:pos="567"/>
        </w:tabs>
        <w:spacing w:line="240" w:lineRule="auto"/>
        <w:rPr>
          <w:szCs w:val="22"/>
          <w:lang w:val="et-EE"/>
        </w:rPr>
      </w:pPr>
    </w:p>
    <w:p w14:paraId="1315DE85" w14:textId="77777777" w:rsidR="003A71CB" w:rsidRPr="00532C47" w:rsidRDefault="003A71CB" w:rsidP="00251B78">
      <w:pPr>
        <w:keepNext/>
        <w:pBdr>
          <w:top w:val="single" w:sz="4" w:space="1" w:color="auto"/>
          <w:left w:val="single" w:sz="4" w:space="4" w:color="auto"/>
          <w:bottom w:val="single" w:sz="4" w:space="0" w:color="auto"/>
          <w:right w:val="single" w:sz="4" w:space="4" w:color="auto"/>
        </w:pBdr>
        <w:tabs>
          <w:tab w:val="clear" w:pos="567"/>
        </w:tabs>
        <w:spacing w:line="240" w:lineRule="auto"/>
        <w:rPr>
          <w:b/>
          <w:lang w:val="et-EE"/>
        </w:rPr>
      </w:pPr>
      <w:r w:rsidRPr="00532C47">
        <w:rPr>
          <w:b/>
          <w:szCs w:val="22"/>
          <w:lang w:val="et-EE"/>
        </w:rPr>
        <w:t>16.</w:t>
      </w:r>
      <w:r w:rsidRPr="00532C47">
        <w:rPr>
          <w:b/>
          <w:szCs w:val="22"/>
          <w:lang w:val="et-EE"/>
        </w:rPr>
        <w:tab/>
      </w:r>
      <w:r w:rsidRPr="00532C47">
        <w:rPr>
          <w:b/>
          <w:noProof/>
          <w:lang w:val="et-EE"/>
        </w:rPr>
        <w:t>TEAVE BRAILLE’ KIRJAS (PUNKTKIRJAS)</w:t>
      </w:r>
    </w:p>
    <w:p w14:paraId="490660D1" w14:textId="77777777" w:rsidR="003A71CB" w:rsidRPr="00532C47" w:rsidRDefault="003A71CB" w:rsidP="00251B78">
      <w:pPr>
        <w:keepNext/>
        <w:tabs>
          <w:tab w:val="clear" w:pos="567"/>
        </w:tabs>
        <w:spacing w:line="240" w:lineRule="auto"/>
        <w:rPr>
          <w:szCs w:val="22"/>
          <w:lang w:val="et-EE"/>
        </w:rPr>
      </w:pPr>
    </w:p>
    <w:p w14:paraId="14BD1D3A" w14:textId="7C65190D" w:rsidR="003A71CB" w:rsidRPr="00532C47" w:rsidRDefault="003A71CB" w:rsidP="00251B78">
      <w:pPr>
        <w:tabs>
          <w:tab w:val="clear" w:pos="567"/>
        </w:tabs>
        <w:spacing w:line="240" w:lineRule="auto"/>
        <w:rPr>
          <w:rFonts w:eastAsia="MS Mincho"/>
          <w:szCs w:val="22"/>
          <w:lang w:val="et-EE" w:eastAsia="ja-JP"/>
        </w:rPr>
      </w:pPr>
      <w:r w:rsidRPr="00532C47">
        <w:rPr>
          <w:rFonts w:eastAsia="MS Mincho"/>
          <w:szCs w:val="22"/>
          <w:lang w:val="et-EE" w:eastAsia="ja-JP"/>
        </w:rPr>
        <w:t>Enerzair Breezhaler</w:t>
      </w:r>
    </w:p>
    <w:p w14:paraId="3616F1BE" w14:textId="77777777" w:rsidR="003A71CB" w:rsidRPr="00532C47" w:rsidRDefault="003A71CB" w:rsidP="00251B78">
      <w:pPr>
        <w:tabs>
          <w:tab w:val="clear" w:pos="567"/>
        </w:tabs>
        <w:spacing w:line="240" w:lineRule="auto"/>
        <w:rPr>
          <w:szCs w:val="22"/>
          <w:shd w:val="clear" w:color="auto" w:fill="CCCCCC"/>
          <w:lang w:val="et-EE"/>
        </w:rPr>
      </w:pPr>
    </w:p>
    <w:p w14:paraId="2944DE4A" w14:textId="77777777" w:rsidR="003A71CB" w:rsidRPr="00532C47" w:rsidRDefault="003A71CB" w:rsidP="00251B78">
      <w:pPr>
        <w:tabs>
          <w:tab w:val="clear" w:pos="567"/>
        </w:tabs>
        <w:spacing w:line="240" w:lineRule="auto"/>
        <w:rPr>
          <w:szCs w:val="22"/>
          <w:shd w:val="clear" w:color="auto" w:fill="CCCCCC"/>
          <w:lang w:val="et-EE"/>
        </w:rPr>
      </w:pPr>
    </w:p>
    <w:p w14:paraId="521095AC" w14:textId="77777777" w:rsidR="003A71CB" w:rsidRPr="00532C47" w:rsidRDefault="003A71CB" w:rsidP="00251B78">
      <w:pPr>
        <w:keepNext/>
        <w:keepLines/>
        <w:pBdr>
          <w:top w:val="single" w:sz="4" w:space="1" w:color="auto"/>
          <w:left w:val="single" w:sz="4" w:space="4" w:color="auto"/>
          <w:bottom w:val="single" w:sz="4" w:space="0" w:color="auto"/>
          <w:right w:val="single" w:sz="4" w:space="4" w:color="auto"/>
        </w:pBdr>
        <w:tabs>
          <w:tab w:val="clear" w:pos="567"/>
        </w:tabs>
        <w:spacing w:line="240" w:lineRule="auto"/>
        <w:rPr>
          <w:lang w:val="et-EE"/>
        </w:rPr>
      </w:pPr>
      <w:r w:rsidRPr="00532C47">
        <w:rPr>
          <w:b/>
          <w:lang w:val="et-EE"/>
        </w:rPr>
        <w:t>17.</w:t>
      </w:r>
      <w:r w:rsidRPr="00532C47">
        <w:rPr>
          <w:b/>
          <w:lang w:val="et-EE"/>
        </w:rPr>
        <w:tab/>
      </w:r>
      <w:r w:rsidRPr="00532C47">
        <w:rPr>
          <w:b/>
          <w:noProof/>
          <w:lang w:val="et-EE"/>
        </w:rPr>
        <w:t>AINULAADNE IDENTIFIKAATOR – 2D-vöötkood</w:t>
      </w:r>
    </w:p>
    <w:p w14:paraId="614ACAB0" w14:textId="77777777" w:rsidR="003A71CB" w:rsidRPr="00532C47" w:rsidRDefault="003A71CB" w:rsidP="00251B78">
      <w:pPr>
        <w:keepNext/>
        <w:keepLines/>
        <w:tabs>
          <w:tab w:val="clear" w:pos="567"/>
        </w:tabs>
        <w:spacing w:line="240" w:lineRule="auto"/>
        <w:rPr>
          <w:lang w:val="et-EE"/>
        </w:rPr>
      </w:pPr>
    </w:p>
    <w:p w14:paraId="0D4EAEA9" w14:textId="77777777" w:rsidR="003A71CB" w:rsidRPr="00532C47" w:rsidRDefault="003A71CB" w:rsidP="00251B78">
      <w:pPr>
        <w:tabs>
          <w:tab w:val="clear" w:pos="567"/>
        </w:tabs>
        <w:spacing w:line="240" w:lineRule="auto"/>
        <w:rPr>
          <w:szCs w:val="22"/>
          <w:shd w:val="pct15" w:color="auto" w:fill="auto"/>
          <w:lang w:val="et-EE"/>
        </w:rPr>
      </w:pPr>
      <w:r w:rsidRPr="00532C47">
        <w:rPr>
          <w:noProof/>
          <w:shd w:val="pct15" w:color="auto" w:fill="auto"/>
          <w:lang w:val="et-EE"/>
        </w:rPr>
        <w:t>Lisatud on 2D-vöötkood, mis sisaldab ainulaadset identifikaatorit.</w:t>
      </w:r>
    </w:p>
    <w:p w14:paraId="1E8F5261" w14:textId="77777777" w:rsidR="003A71CB" w:rsidRPr="00532C47" w:rsidRDefault="003A71CB" w:rsidP="00251B78">
      <w:pPr>
        <w:tabs>
          <w:tab w:val="clear" w:pos="567"/>
        </w:tabs>
        <w:spacing w:line="240" w:lineRule="auto"/>
        <w:rPr>
          <w:lang w:val="et-EE"/>
        </w:rPr>
      </w:pPr>
    </w:p>
    <w:p w14:paraId="7B580390" w14:textId="77777777" w:rsidR="003A71CB" w:rsidRPr="00532C47" w:rsidRDefault="003A71CB" w:rsidP="00251B78">
      <w:pPr>
        <w:tabs>
          <w:tab w:val="clear" w:pos="567"/>
        </w:tabs>
        <w:spacing w:line="240" w:lineRule="auto"/>
        <w:rPr>
          <w:lang w:val="et-EE"/>
        </w:rPr>
      </w:pPr>
    </w:p>
    <w:p w14:paraId="7A8DB195" w14:textId="77777777" w:rsidR="003A71CB" w:rsidRPr="00532C47" w:rsidRDefault="003A71CB" w:rsidP="00251B78">
      <w:pPr>
        <w:keepNext/>
        <w:pBdr>
          <w:top w:val="single" w:sz="4" w:space="1" w:color="auto"/>
          <w:left w:val="single" w:sz="4" w:space="4" w:color="auto"/>
          <w:bottom w:val="single" w:sz="4" w:space="0" w:color="auto"/>
          <w:right w:val="single" w:sz="4" w:space="4" w:color="auto"/>
        </w:pBdr>
        <w:tabs>
          <w:tab w:val="clear" w:pos="567"/>
        </w:tabs>
        <w:spacing w:line="240" w:lineRule="auto"/>
        <w:rPr>
          <w:lang w:val="et-EE"/>
        </w:rPr>
      </w:pPr>
      <w:r w:rsidRPr="00532C47">
        <w:rPr>
          <w:b/>
          <w:lang w:val="et-EE"/>
        </w:rPr>
        <w:lastRenderedPageBreak/>
        <w:t>18.</w:t>
      </w:r>
      <w:r w:rsidRPr="00532C47">
        <w:rPr>
          <w:b/>
          <w:lang w:val="et-EE"/>
        </w:rPr>
        <w:tab/>
      </w:r>
      <w:r w:rsidRPr="00532C47">
        <w:rPr>
          <w:b/>
          <w:noProof/>
          <w:lang w:val="et-EE"/>
        </w:rPr>
        <w:t>AINULAADNE IDENTIFIKAATOR – INIMLOETAVAD ANDMED</w:t>
      </w:r>
    </w:p>
    <w:p w14:paraId="28E28E27" w14:textId="77777777" w:rsidR="003A71CB" w:rsidRPr="00532C47" w:rsidRDefault="003A71CB" w:rsidP="00251B78">
      <w:pPr>
        <w:keepNext/>
        <w:tabs>
          <w:tab w:val="clear" w:pos="567"/>
        </w:tabs>
        <w:spacing w:line="240" w:lineRule="auto"/>
        <w:rPr>
          <w:lang w:val="et-EE"/>
        </w:rPr>
      </w:pPr>
    </w:p>
    <w:p w14:paraId="16742CBC" w14:textId="77777777" w:rsidR="003A71CB" w:rsidRPr="00532C47" w:rsidRDefault="003A71CB" w:rsidP="00251B78">
      <w:pPr>
        <w:keepNext/>
        <w:tabs>
          <w:tab w:val="clear" w:pos="567"/>
        </w:tabs>
        <w:rPr>
          <w:szCs w:val="22"/>
          <w:lang w:val="et-EE"/>
        </w:rPr>
      </w:pPr>
      <w:r w:rsidRPr="00532C47">
        <w:rPr>
          <w:szCs w:val="22"/>
          <w:lang w:val="et-EE"/>
        </w:rPr>
        <w:t>PC</w:t>
      </w:r>
    </w:p>
    <w:p w14:paraId="01E4F57A" w14:textId="77777777" w:rsidR="003A71CB" w:rsidRPr="00532C47" w:rsidRDefault="003A71CB" w:rsidP="00251B78">
      <w:pPr>
        <w:keepNext/>
        <w:tabs>
          <w:tab w:val="clear" w:pos="567"/>
        </w:tabs>
        <w:rPr>
          <w:szCs w:val="22"/>
          <w:lang w:val="et-EE"/>
        </w:rPr>
      </w:pPr>
      <w:r w:rsidRPr="00532C47">
        <w:rPr>
          <w:szCs w:val="22"/>
          <w:lang w:val="et-EE"/>
        </w:rPr>
        <w:t>SN</w:t>
      </w:r>
    </w:p>
    <w:p w14:paraId="2284F1C5" w14:textId="77777777" w:rsidR="003A71CB" w:rsidRPr="00532C47" w:rsidRDefault="003A71CB" w:rsidP="00251B78">
      <w:pPr>
        <w:tabs>
          <w:tab w:val="clear" w:pos="567"/>
        </w:tabs>
        <w:rPr>
          <w:szCs w:val="22"/>
          <w:lang w:val="et-EE"/>
        </w:rPr>
      </w:pPr>
      <w:r w:rsidRPr="00532C47">
        <w:rPr>
          <w:szCs w:val="22"/>
          <w:lang w:val="et-EE"/>
        </w:rPr>
        <w:t>NN</w:t>
      </w:r>
    </w:p>
    <w:p w14:paraId="47AA003E" w14:textId="50CB4E3A" w:rsidR="003A71CB" w:rsidRPr="00532C47" w:rsidRDefault="003A71CB" w:rsidP="00251B78">
      <w:pPr>
        <w:tabs>
          <w:tab w:val="clear" w:pos="567"/>
        </w:tabs>
        <w:rPr>
          <w:szCs w:val="22"/>
          <w:lang w:val="et-EE"/>
        </w:rPr>
      </w:pPr>
      <w:r w:rsidRPr="00532C47">
        <w:rPr>
          <w:szCs w:val="22"/>
          <w:shd w:val="clear" w:color="auto" w:fill="CCCCCC"/>
          <w:lang w:val="et-EE"/>
        </w:rPr>
        <w:br w:type="page"/>
      </w:r>
    </w:p>
    <w:p w14:paraId="64B52570" w14:textId="77777777" w:rsidR="003A71CB" w:rsidRPr="00532C47" w:rsidRDefault="003A71CB" w:rsidP="00251B78">
      <w:pPr>
        <w:tabs>
          <w:tab w:val="clear" w:pos="567"/>
        </w:tabs>
        <w:spacing w:line="240" w:lineRule="auto"/>
        <w:rPr>
          <w:szCs w:val="22"/>
          <w:lang w:val="et-EE"/>
        </w:rPr>
      </w:pPr>
    </w:p>
    <w:p w14:paraId="146A2643" w14:textId="77777777" w:rsidR="003A71CB" w:rsidRPr="00532C47" w:rsidRDefault="003A71CB" w:rsidP="00251B78">
      <w:pPr>
        <w:pBdr>
          <w:top w:val="single" w:sz="4" w:space="1" w:color="auto"/>
          <w:left w:val="single" w:sz="4" w:space="4" w:color="auto"/>
          <w:bottom w:val="single" w:sz="4" w:space="1" w:color="auto"/>
          <w:right w:val="single" w:sz="4" w:space="4" w:color="auto"/>
        </w:pBdr>
        <w:tabs>
          <w:tab w:val="clear" w:pos="567"/>
        </w:tabs>
        <w:spacing w:line="240" w:lineRule="auto"/>
        <w:rPr>
          <w:b/>
          <w:szCs w:val="22"/>
          <w:lang w:val="et-EE"/>
        </w:rPr>
      </w:pPr>
      <w:r w:rsidRPr="00532C47">
        <w:rPr>
          <w:b/>
          <w:lang w:val="et-EE"/>
        </w:rPr>
        <w:t>VÄLISPAKENDIL PEAVAD OLEMA JÄRGMISED ANDMED</w:t>
      </w:r>
    </w:p>
    <w:p w14:paraId="474A9362" w14:textId="77777777" w:rsidR="003A71CB" w:rsidRPr="00532C47" w:rsidRDefault="003A71CB" w:rsidP="00251B78">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szCs w:val="22"/>
          <w:lang w:val="et-EE"/>
        </w:rPr>
      </w:pPr>
    </w:p>
    <w:p w14:paraId="1304F58A" w14:textId="77777777" w:rsidR="003A71CB" w:rsidRPr="00532C47" w:rsidRDefault="003A71CB" w:rsidP="00251B78">
      <w:pPr>
        <w:pBdr>
          <w:top w:val="single" w:sz="4" w:space="1" w:color="auto"/>
          <w:left w:val="single" w:sz="4" w:space="4" w:color="auto"/>
          <w:bottom w:val="single" w:sz="4" w:space="1" w:color="auto"/>
          <w:right w:val="single" w:sz="4" w:space="4" w:color="auto"/>
        </w:pBdr>
        <w:tabs>
          <w:tab w:val="clear" w:pos="567"/>
        </w:tabs>
        <w:spacing w:line="240" w:lineRule="auto"/>
        <w:rPr>
          <w:bCs/>
          <w:noProof/>
          <w:szCs w:val="22"/>
          <w:lang w:val="et-EE"/>
        </w:rPr>
      </w:pPr>
      <w:r w:rsidRPr="00532C47">
        <w:rPr>
          <w:b/>
          <w:noProof/>
          <w:szCs w:val="22"/>
          <w:lang w:val="et-EE"/>
        </w:rPr>
        <w:t xml:space="preserve">MITMIKPAKENDI VÄLISKARP (SH </w:t>
      </w:r>
      <w:r w:rsidRPr="00532C47">
        <w:rPr>
          <w:b/>
          <w:i/>
          <w:iCs/>
          <w:noProof/>
          <w:szCs w:val="22"/>
          <w:lang w:val="et-EE"/>
        </w:rPr>
        <w:t>BLUE BOX</w:t>
      </w:r>
      <w:r w:rsidRPr="00532C47">
        <w:rPr>
          <w:b/>
          <w:noProof/>
          <w:szCs w:val="22"/>
          <w:lang w:val="et-EE"/>
        </w:rPr>
        <w:t>)</w:t>
      </w:r>
    </w:p>
    <w:p w14:paraId="404C67EE" w14:textId="77777777" w:rsidR="003A71CB" w:rsidRPr="00532C47" w:rsidRDefault="003A71CB" w:rsidP="00251B78">
      <w:pPr>
        <w:tabs>
          <w:tab w:val="clear" w:pos="567"/>
        </w:tabs>
        <w:spacing w:line="240" w:lineRule="auto"/>
        <w:rPr>
          <w:szCs w:val="22"/>
          <w:lang w:val="et-EE"/>
        </w:rPr>
      </w:pPr>
    </w:p>
    <w:p w14:paraId="4E3BE329" w14:textId="77777777" w:rsidR="003A71CB" w:rsidRPr="00532C47" w:rsidRDefault="003A71CB" w:rsidP="00251B78">
      <w:pPr>
        <w:tabs>
          <w:tab w:val="clear" w:pos="567"/>
        </w:tabs>
        <w:spacing w:line="240" w:lineRule="auto"/>
        <w:rPr>
          <w:szCs w:val="22"/>
          <w:lang w:val="et-EE"/>
        </w:rPr>
      </w:pPr>
    </w:p>
    <w:p w14:paraId="6A868398" w14:textId="77777777" w:rsidR="003A71CB" w:rsidRPr="00532C47" w:rsidRDefault="003A71CB" w:rsidP="00251B7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et-EE"/>
        </w:rPr>
      </w:pPr>
      <w:r w:rsidRPr="00532C47">
        <w:rPr>
          <w:b/>
          <w:szCs w:val="22"/>
          <w:lang w:val="et-EE"/>
        </w:rPr>
        <w:t>1.</w:t>
      </w:r>
      <w:r w:rsidRPr="00532C47">
        <w:rPr>
          <w:b/>
          <w:szCs w:val="22"/>
          <w:lang w:val="et-EE"/>
        </w:rPr>
        <w:tab/>
      </w:r>
      <w:r w:rsidRPr="00532C47">
        <w:rPr>
          <w:b/>
          <w:lang w:val="et-EE"/>
        </w:rPr>
        <w:t>RAVIMPREPARAADI NIMETUS</w:t>
      </w:r>
    </w:p>
    <w:p w14:paraId="4573470B" w14:textId="77777777" w:rsidR="003A71CB" w:rsidRPr="00532C47" w:rsidRDefault="003A71CB" w:rsidP="00251B78">
      <w:pPr>
        <w:keepNext/>
        <w:tabs>
          <w:tab w:val="clear" w:pos="567"/>
        </w:tabs>
        <w:spacing w:line="240" w:lineRule="auto"/>
        <w:rPr>
          <w:szCs w:val="22"/>
          <w:lang w:val="et-EE"/>
        </w:rPr>
      </w:pPr>
    </w:p>
    <w:p w14:paraId="72794F41" w14:textId="546D23CB" w:rsidR="003A71CB" w:rsidRPr="00532C47" w:rsidRDefault="003A71CB" w:rsidP="00251B78">
      <w:pPr>
        <w:tabs>
          <w:tab w:val="clear" w:pos="567"/>
        </w:tabs>
        <w:spacing w:line="240" w:lineRule="auto"/>
        <w:rPr>
          <w:szCs w:val="22"/>
          <w:lang w:val="et-EE"/>
        </w:rPr>
      </w:pPr>
      <w:r w:rsidRPr="00532C47">
        <w:rPr>
          <w:szCs w:val="22"/>
          <w:lang w:val="et-EE"/>
        </w:rPr>
        <w:t>Enerzair Breezhaler 114 mikrogrammi/46 mikrogrammi/</w:t>
      </w:r>
      <w:r w:rsidR="00B746FF" w:rsidRPr="00532C47">
        <w:rPr>
          <w:szCs w:val="22"/>
          <w:lang w:val="et-EE"/>
        </w:rPr>
        <w:t>136</w:t>
      </w:r>
      <w:r w:rsidRPr="00532C47">
        <w:rPr>
          <w:szCs w:val="22"/>
          <w:lang w:val="et-EE"/>
        </w:rPr>
        <w:t> mikrogrammi inhalatsioonipulber kõvakapslites</w:t>
      </w:r>
    </w:p>
    <w:p w14:paraId="2E8E169E" w14:textId="0EB89946" w:rsidR="00145882" w:rsidRPr="00532C47" w:rsidRDefault="00B37B1F" w:rsidP="00251B78">
      <w:pPr>
        <w:tabs>
          <w:tab w:val="clear" w:pos="567"/>
        </w:tabs>
        <w:spacing w:line="240" w:lineRule="auto"/>
        <w:rPr>
          <w:szCs w:val="22"/>
          <w:lang w:val="et-EE"/>
        </w:rPr>
      </w:pPr>
      <w:r w:rsidRPr="00532C47">
        <w:rPr>
          <w:i/>
          <w:szCs w:val="22"/>
          <w:lang w:val="et-EE"/>
        </w:rPr>
        <w:t>indacaterolum/glycopyrronium/mometasoni furoas</w:t>
      </w:r>
    </w:p>
    <w:p w14:paraId="3134B486" w14:textId="65A2B888" w:rsidR="003A71CB" w:rsidRPr="00532C47" w:rsidRDefault="003A71CB" w:rsidP="00251B78">
      <w:pPr>
        <w:tabs>
          <w:tab w:val="clear" w:pos="567"/>
        </w:tabs>
        <w:spacing w:line="240" w:lineRule="auto"/>
        <w:rPr>
          <w:szCs w:val="22"/>
          <w:lang w:val="et-EE"/>
        </w:rPr>
      </w:pPr>
    </w:p>
    <w:p w14:paraId="4DFE3D9D" w14:textId="77777777" w:rsidR="003A71CB" w:rsidRPr="00532C47" w:rsidRDefault="003A71CB" w:rsidP="00251B78">
      <w:pPr>
        <w:tabs>
          <w:tab w:val="clear" w:pos="567"/>
        </w:tabs>
        <w:spacing w:line="240" w:lineRule="auto"/>
        <w:rPr>
          <w:szCs w:val="22"/>
          <w:lang w:val="et-EE"/>
        </w:rPr>
      </w:pPr>
    </w:p>
    <w:p w14:paraId="2D8E8E12" w14:textId="77777777" w:rsidR="003A71CB" w:rsidRPr="00532C47" w:rsidRDefault="003A71CB" w:rsidP="00251B7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lang w:val="et-EE"/>
        </w:rPr>
      </w:pPr>
      <w:r w:rsidRPr="00532C47">
        <w:rPr>
          <w:b/>
          <w:szCs w:val="22"/>
          <w:lang w:val="et-EE"/>
        </w:rPr>
        <w:t>2.</w:t>
      </w:r>
      <w:r w:rsidRPr="00532C47">
        <w:rPr>
          <w:b/>
          <w:szCs w:val="22"/>
          <w:lang w:val="et-EE"/>
        </w:rPr>
        <w:tab/>
      </w:r>
      <w:r w:rsidRPr="00532C47">
        <w:rPr>
          <w:b/>
          <w:lang w:val="et-EE"/>
        </w:rPr>
        <w:t>TOIMEAINE(TE) SISALDUS</w:t>
      </w:r>
    </w:p>
    <w:p w14:paraId="50ED20CE" w14:textId="77777777" w:rsidR="003A71CB" w:rsidRPr="00532C47" w:rsidRDefault="003A71CB" w:rsidP="00251B78">
      <w:pPr>
        <w:keepNext/>
        <w:tabs>
          <w:tab w:val="clear" w:pos="567"/>
        </w:tabs>
        <w:spacing w:line="240" w:lineRule="auto"/>
        <w:rPr>
          <w:szCs w:val="22"/>
          <w:lang w:val="et-EE"/>
        </w:rPr>
      </w:pPr>
    </w:p>
    <w:p w14:paraId="341057A1" w14:textId="1F4CBEAA" w:rsidR="003A71CB" w:rsidRPr="00532C47" w:rsidRDefault="003A71CB" w:rsidP="00251B78">
      <w:pPr>
        <w:tabs>
          <w:tab w:val="clear" w:pos="567"/>
        </w:tabs>
        <w:spacing w:line="240" w:lineRule="auto"/>
        <w:rPr>
          <w:szCs w:val="22"/>
          <w:lang w:val="et-EE"/>
        </w:rPr>
      </w:pPr>
      <w:r w:rsidRPr="00532C47">
        <w:rPr>
          <w:iCs/>
          <w:szCs w:val="22"/>
          <w:lang w:val="et-EE"/>
        </w:rPr>
        <w:t>Üks inhaleeritav annus sisaldab</w:t>
      </w:r>
      <w:r w:rsidRPr="00532C47">
        <w:rPr>
          <w:szCs w:val="22"/>
          <w:lang w:val="et-EE"/>
        </w:rPr>
        <w:t xml:space="preserve"> 114 mikrogrammi</w:t>
      </w:r>
      <w:r w:rsidRPr="00532C47">
        <w:rPr>
          <w:iCs/>
          <w:szCs w:val="22"/>
          <w:lang w:val="et-EE"/>
        </w:rPr>
        <w:t xml:space="preserve"> indakaterooli (atsetaadina), </w:t>
      </w:r>
      <w:r w:rsidRPr="00532C47">
        <w:rPr>
          <w:szCs w:val="22"/>
          <w:lang w:val="et-EE"/>
        </w:rPr>
        <w:t>46 mikrogrammi glükopürrooniumi (vastab 58 mikrogrammile</w:t>
      </w:r>
      <w:r w:rsidRPr="00532C47">
        <w:rPr>
          <w:iCs/>
          <w:szCs w:val="22"/>
          <w:lang w:val="et-EE"/>
        </w:rPr>
        <w:t xml:space="preserve"> </w:t>
      </w:r>
      <w:r w:rsidRPr="00532C47">
        <w:rPr>
          <w:szCs w:val="22"/>
          <w:lang w:val="et-EE"/>
        </w:rPr>
        <w:t xml:space="preserve">glükopürrooniumbromiidile) ja </w:t>
      </w:r>
      <w:r w:rsidR="00B746FF" w:rsidRPr="00532C47">
        <w:rPr>
          <w:szCs w:val="22"/>
          <w:lang w:val="et-EE"/>
        </w:rPr>
        <w:t>136</w:t>
      </w:r>
      <w:r w:rsidRPr="00532C47">
        <w:rPr>
          <w:szCs w:val="22"/>
          <w:lang w:val="et-EE"/>
        </w:rPr>
        <w:t> mikrogrammi mometasoonfuroaati.</w:t>
      </w:r>
    </w:p>
    <w:p w14:paraId="71FE7854" w14:textId="77777777" w:rsidR="003A71CB" w:rsidRPr="00532C47" w:rsidRDefault="003A71CB" w:rsidP="00251B78">
      <w:pPr>
        <w:tabs>
          <w:tab w:val="clear" w:pos="567"/>
        </w:tabs>
        <w:spacing w:line="240" w:lineRule="auto"/>
        <w:rPr>
          <w:szCs w:val="22"/>
          <w:lang w:val="et-EE"/>
        </w:rPr>
      </w:pPr>
    </w:p>
    <w:p w14:paraId="4A5B1B3C" w14:textId="77777777" w:rsidR="003A71CB" w:rsidRPr="00532C47" w:rsidRDefault="003A71CB" w:rsidP="00251B78">
      <w:pPr>
        <w:tabs>
          <w:tab w:val="clear" w:pos="567"/>
        </w:tabs>
        <w:spacing w:line="240" w:lineRule="auto"/>
        <w:rPr>
          <w:szCs w:val="22"/>
          <w:lang w:val="et-EE"/>
        </w:rPr>
      </w:pPr>
    </w:p>
    <w:p w14:paraId="2430BC38" w14:textId="77777777" w:rsidR="003A71CB" w:rsidRPr="00532C47" w:rsidRDefault="003A71CB" w:rsidP="00251B7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et-EE"/>
        </w:rPr>
      </w:pPr>
      <w:r w:rsidRPr="00532C47">
        <w:rPr>
          <w:b/>
          <w:szCs w:val="22"/>
          <w:lang w:val="et-EE"/>
        </w:rPr>
        <w:t>3.</w:t>
      </w:r>
      <w:r w:rsidRPr="00532C47">
        <w:rPr>
          <w:b/>
          <w:szCs w:val="22"/>
          <w:lang w:val="et-EE"/>
        </w:rPr>
        <w:tab/>
      </w:r>
      <w:r w:rsidRPr="00532C47">
        <w:rPr>
          <w:b/>
          <w:noProof/>
          <w:lang w:val="et-EE"/>
        </w:rPr>
        <w:t>ABIAINED</w:t>
      </w:r>
    </w:p>
    <w:p w14:paraId="7CB167A3" w14:textId="77777777" w:rsidR="003A71CB" w:rsidRPr="00532C47" w:rsidRDefault="003A71CB" w:rsidP="00251B78">
      <w:pPr>
        <w:keepNext/>
        <w:tabs>
          <w:tab w:val="clear" w:pos="567"/>
        </w:tabs>
        <w:spacing w:line="240" w:lineRule="auto"/>
        <w:rPr>
          <w:szCs w:val="22"/>
          <w:lang w:val="et-EE"/>
        </w:rPr>
      </w:pPr>
    </w:p>
    <w:p w14:paraId="3CE1DA5E" w14:textId="7430CE31" w:rsidR="003A71CB" w:rsidRPr="00532C47" w:rsidRDefault="003A71CB" w:rsidP="00251B78">
      <w:pPr>
        <w:tabs>
          <w:tab w:val="clear" w:pos="567"/>
        </w:tabs>
        <w:spacing w:line="240" w:lineRule="auto"/>
        <w:rPr>
          <w:szCs w:val="22"/>
          <w:lang w:val="et-EE"/>
        </w:rPr>
      </w:pPr>
      <w:r w:rsidRPr="00532C47">
        <w:rPr>
          <w:noProof/>
          <w:szCs w:val="22"/>
          <w:lang w:val="et-EE"/>
        </w:rPr>
        <w:t>Sisaldab ka laktoos</w:t>
      </w:r>
      <w:r w:rsidR="003C1D1F">
        <w:rPr>
          <w:noProof/>
          <w:szCs w:val="22"/>
          <w:lang w:val="et-EE"/>
        </w:rPr>
        <w:t>monohüdraat</w:t>
      </w:r>
      <w:r w:rsidRPr="00532C47">
        <w:rPr>
          <w:noProof/>
          <w:szCs w:val="22"/>
          <w:lang w:val="et-EE"/>
        </w:rPr>
        <w:t xml:space="preserve">i ja magneesiumstearaati. </w:t>
      </w:r>
      <w:r w:rsidRPr="00532C47">
        <w:rPr>
          <w:szCs w:val="22"/>
          <w:shd w:val="pct15" w:color="auto" w:fill="auto"/>
          <w:lang w:val="et-EE"/>
        </w:rPr>
        <w:t>Vaa</w:t>
      </w:r>
      <w:r w:rsidR="00A058F4" w:rsidRPr="00532C47">
        <w:rPr>
          <w:szCs w:val="22"/>
          <w:shd w:val="pct15" w:color="auto" w:fill="auto"/>
          <w:lang w:val="et-EE"/>
        </w:rPr>
        <w:t>dake</w:t>
      </w:r>
      <w:r w:rsidRPr="00532C47">
        <w:rPr>
          <w:szCs w:val="22"/>
          <w:shd w:val="pct15" w:color="auto" w:fill="auto"/>
          <w:lang w:val="et-EE"/>
        </w:rPr>
        <w:t xml:space="preserve"> lisateavet pakendi infolehest.</w:t>
      </w:r>
    </w:p>
    <w:p w14:paraId="3F830F41" w14:textId="77777777" w:rsidR="003A71CB" w:rsidRPr="00532C47" w:rsidRDefault="003A71CB" w:rsidP="00251B78">
      <w:pPr>
        <w:tabs>
          <w:tab w:val="clear" w:pos="567"/>
        </w:tabs>
        <w:spacing w:line="240" w:lineRule="auto"/>
        <w:rPr>
          <w:szCs w:val="22"/>
          <w:lang w:val="et-EE"/>
        </w:rPr>
      </w:pPr>
    </w:p>
    <w:p w14:paraId="21ED18EA" w14:textId="77777777" w:rsidR="003A71CB" w:rsidRPr="00532C47" w:rsidRDefault="003A71CB" w:rsidP="00251B78">
      <w:pPr>
        <w:tabs>
          <w:tab w:val="clear" w:pos="567"/>
        </w:tabs>
        <w:spacing w:line="240" w:lineRule="auto"/>
        <w:rPr>
          <w:szCs w:val="22"/>
          <w:lang w:val="et-EE"/>
        </w:rPr>
      </w:pPr>
    </w:p>
    <w:p w14:paraId="1FE19CDB" w14:textId="77777777" w:rsidR="003A71CB" w:rsidRPr="00532C47" w:rsidRDefault="003A71CB" w:rsidP="00251B7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et-EE"/>
        </w:rPr>
      </w:pPr>
      <w:r w:rsidRPr="00532C47">
        <w:rPr>
          <w:b/>
          <w:szCs w:val="22"/>
          <w:lang w:val="et-EE"/>
        </w:rPr>
        <w:t>4.</w:t>
      </w:r>
      <w:r w:rsidRPr="00532C47">
        <w:rPr>
          <w:b/>
          <w:szCs w:val="22"/>
          <w:lang w:val="et-EE"/>
        </w:rPr>
        <w:tab/>
      </w:r>
      <w:r w:rsidRPr="00532C47">
        <w:rPr>
          <w:b/>
          <w:noProof/>
          <w:lang w:val="et-EE"/>
        </w:rPr>
        <w:t>RAVIMVORM JA PAKENDI SUURUS</w:t>
      </w:r>
    </w:p>
    <w:p w14:paraId="2D4B3ADA" w14:textId="77777777" w:rsidR="003A71CB" w:rsidRPr="00532C47" w:rsidRDefault="003A71CB" w:rsidP="00251B78">
      <w:pPr>
        <w:keepNext/>
        <w:tabs>
          <w:tab w:val="clear" w:pos="567"/>
        </w:tabs>
        <w:spacing w:line="240" w:lineRule="auto"/>
        <w:rPr>
          <w:szCs w:val="22"/>
          <w:lang w:val="et-EE"/>
        </w:rPr>
      </w:pPr>
    </w:p>
    <w:p w14:paraId="3A1D8700" w14:textId="77777777" w:rsidR="003A71CB" w:rsidRPr="00532C47" w:rsidRDefault="003A71CB" w:rsidP="00251B78">
      <w:pPr>
        <w:tabs>
          <w:tab w:val="clear" w:pos="567"/>
        </w:tabs>
        <w:spacing w:line="240" w:lineRule="auto"/>
        <w:rPr>
          <w:szCs w:val="22"/>
          <w:lang w:val="et-EE"/>
        </w:rPr>
      </w:pPr>
      <w:r w:rsidRPr="00532C47">
        <w:rPr>
          <w:szCs w:val="22"/>
          <w:shd w:val="pct15" w:color="auto" w:fill="auto"/>
          <w:lang w:val="et-EE"/>
        </w:rPr>
        <w:t>Inhalatsioonipulber kõvakapslis</w:t>
      </w:r>
    </w:p>
    <w:p w14:paraId="19D0E19F" w14:textId="77777777" w:rsidR="003A71CB" w:rsidRPr="00532C47" w:rsidRDefault="003A71CB" w:rsidP="00251B78">
      <w:pPr>
        <w:tabs>
          <w:tab w:val="clear" w:pos="567"/>
        </w:tabs>
        <w:spacing w:line="240" w:lineRule="auto"/>
        <w:rPr>
          <w:szCs w:val="22"/>
          <w:lang w:val="et-EE"/>
        </w:rPr>
      </w:pPr>
    </w:p>
    <w:p w14:paraId="7D6C4356" w14:textId="5ADCCB99" w:rsidR="003A71CB" w:rsidRPr="00532C47" w:rsidRDefault="003A71CB" w:rsidP="00251B78">
      <w:pPr>
        <w:pStyle w:val="Text"/>
        <w:spacing w:before="0"/>
        <w:jc w:val="left"/>
        <w:rPr>
          <w:sz w:val="22"/>
          <w:szCs w:val="22"/>
          <w:lang w:val="et-EE"/>
        </w:rPr>
      </w:pPr>
      <w:r w:rsidRPr="00532C47">
        <w:rPr>
          <w:sz w:val="22"/>
          <w:szCs w:val="22"/>
          <w:lang w:val="et-EE"/>
        </w:rPr>
        <w:t>Mitmikpakend: 150 (15 pakendit, igas 10 x 1) kapslit + 15 inhalaatorit</w:t>
      </w:r>
    </w:p>
    <w:p w14:paraId="3D602B62" w14:textId="77777777" w:rsidR="003A71CB" w:rsidRPr="00532C47" w:rsidRDefault="003A71CB" w:rsidP="00251B78">
      <w:pPr>
        <w:tabs>
          <w:tab w:val="clear" w:pos="567"/>
        </w:tabs>
        <w:spacing w:line="240" w:lineRule="auto"/>
        <w:rPr>
          <w:shd w:val="pct15" w:color="auto" w:fill="auto"/>
          <w:lang w:val="et-EE"/>
        </w:rPr>
      </w:pPr>
    </w:p>
    <w:p w14:paraId="2D6D333B" w14:textId="77777777" w:rsidR="003A71CB" w:rsidRPr="00532C47" w:rsidRDefault="003A71CB" w:rsidP="00251B78">
      <w:pPr>
        <w:tabs>
          <w:tab w:val="clear" w:pos="567"/>
        </w:tabs>
        <w:spacing w:line="240" w:lineRule="auto"/>
        <w:rPr>
          <w:lang w:val="et-EE"/>
        </w:rPr>
      </w:pPr>
    </w:p>
    <w:p w14:paraId="51533619" w14:textId="77777777" w:rsidR="003A71CB" w:rsidRPr="00532C47" w:rsidRDefault="003A71CB" w:rsidP="00251B7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et-EE"/>
        </w:rPr>
      </w:pPr>
      <w:r w:rsidRPr="00532C47">
        <w:rPr>
          <w:b/>
          <w:szCs w:val="22"/>
          <w:lang w:val="et-EE"/>
        </w:rPr>
        <w:t>5.</w:t>
      </w:r>
      <w:r w:rsidRPr="00532C47">
        <w:rPr>
          <w:b/>
          <w:szCs w:val="22"/>
          <w:lang w:val="et-EE"/>
        </w:rPr>
        <w:tab/>
      </w:r>
      <w:r w:rsidRPr="00532C47">
        <w:rPr>
          <w:b/>
          <w:noProof/>
          <w:lang w:val="et-EE"/>
        </w:rPr>
        <w:t>MANUSTAMISVIIS JA -TEE(D)</w:t>
      </w:r>
    </w:p>
    <w:p w14:paraId="004F4ADB" w14:textId="77777777" w:rsidR="003A71CB" w:rsidRPr="00532C47" w:rsidRDefault="003A71CB" w:rsidP="00251B78">
      <w:pPr>
        <w:keepNext/>
        <w:tabs>
          <w:tab w:val="clear" w:pos="567"/>
        </w:tabs>
        <w:spacing w:line="240" w:lineRule="auto"/>
        <w:rPr>
          <w:szCs w:val="22"/>
          <w:lang w:val="et-EE"/>
        </w:rPr>
      </w:pPr>
    </w:p>
    <w:p w14:paraId="6EF82851" w14:textId="462185A7" w:rsidR="00B06D87" w:rsidRPr="00532C47" w:rsidRDefault="00B06D87" w:rsidP="00251B78">
      <w:pPr>
        <w:tabs>
          <w:tab w:val="clear" w:pos="567"/>
        </w:tabs>
        <w:spacing w:line="240" w:lineRule="auto"/>
        <w:rPr>
          <w:szCs w:val="22"/>
          <w:lang w:val="et-EE"/>
        </w:rPr>
      </w:pPr>
      <w:r w:rsidRPr="00532C47">
        <w:rPr>
          <w:szCs w:val="22"/>
          <w:lang w:val="et-EE"/>
        </w:rPr>
        <w:t>Enne ravimi kasutamist lugege pakendi infolehte.</w:t>
      </w:r>
    </w:p>
    <w:p w14:paraId="7CF76B01" w14:textId="172E86DA" w:rsidR="003A71CB" w:rsidRPr="00532C47" w:rsidRDefault="003A71CB" w:rsidP="00251B78">
      <w:pPr>
        <w:tabs>
          <w:tab w:val="clear" w:pos="567"/>
        </w:tabs>
        <w:spacing w:line="240" w:lineRule="auto"/>
        <w:rPr>
          <w:szCs w:val="22"/>
          <w:lang w:val="et-EE"/>
        </w:rPr>
      </w:pPr>
      <w:r w:rsidRPr="00532C47">
        <w:rPr>
          <w:szCs w:val="22"/>
          <w:lang w:val="et-EE"/>
        </w:rPr>
        <w:t>Kasutamiseks ainult koos pakendis oleva inhalaatoriga.</w:t>
      </w:r>
    </w:p>
    <w:p w14:paraId="3AD0EF17" w14:textId="260D7B72" w:rsidR="003A71CB" w:rsidRPr="00532C47" w:rsidRDefault="003A71CB" w:rsidP="00251B78">
      <w:pPr>
        <w:tabs>
          <w:tab w:val="clear" w:pos="567"/>
        </w:tabs>
        <w:spacing w:line="240" w:lineRule="auto"/>
        <w:rPr>
          <w:szCs w:val="22"/>
          <w:lang w:val="et-EE"/>
        </w:rPr>
      </w:pPr>
      <w:r w:rsidRPr="00532C47">
        <w:rPr>
          <w:szCs w:val="22"/>
          <w:lang w:val="et-EE"/>
        </w:rPr>
        <w:t>Kapsleid mitte</w:t>
      </w:r>
      <w:r w:rsidR="00612241" w:rsidRPr="00532C47">
        <w:rPr>
          <w:szCs w:val="22"/>
          <w:lang w:val="et-EE"/>
        </w:rPr>
        <w:t xml:space="preserve"> alla</w:t>
      </w:r>
      <w:r w:rsidRPr="00532C47">
        <w:rPr>
          <w:szCs w:val="22"/>
          <w:lang w:val="et-EE"/>
        </w:rPr>
        <w:t xml:space="preserve"> neelata.</w:t>
      </w:r>
    </w:p>
    <w:p w14:paraId="18E3A891" w14:textId="77777777" w:rsidR="003A71CB" w:rsidRPr="00532C47" w:rsidRDefault="003A71CB" w:rsidP="00251B78">
      <w:pPr>
        <w:tabs>
          <w:tab w:val="clear" w:pos="567"/>
        </w:tabs>
        <w:spacing w:line="240" w:lineRule="auto"/>
        <w:rPr>
          <w:szCs w:val="22"/>
          <w:lang w:val="et-EE"/>
        </w:rPr>
      </w:pPr>
      <w:r w:rsidRPr="00532C47">
        <w:rPr>
          <w:szCs w:val="22"/>
          <w:lang w:val="et-EE"/>
        </w:rPr>
        <w:t>Inhalatsioon</w:t>
      </w:r>
    </w:p>
    <w:p w14:paraId="70C677A6" w14:textId="77777777" w:rsidR="003A71CB" w:rsidRPr="00532C47" w:rsidRDefault="003A71CB" w:rsidP="00251B78">
      <w:pPr>
        <w:tabs>
          <w:tab w:val="clear" w:pos="567"/>
        </w:tabs>
        <w:spacing w:line="240" w:lineRule="auto"/>
        <w:rPr>
          <w:szCs w:val="22"/>
          <w:lang w:val="et-EE"/>
        </w:rPr>
      </w:pPr>
    </w:p>
    <w:p w14:paraId="08E90542" w14:textId="77777777" w:rsidR="003A71CB" w:rsidRPr="00532C47" w:rsidRDefault="003A71CB" w:rsidP="00251B78">
      <w:pPr>
        <w:tabs>
          <w:tab w:val="clear" w:pos="567"/>
        </w:tabs>
        <w:spacing w:line="240" w:lineRule="auto"/>
        <w:rPr>
          <w:szCs w:val="22"/>
          <w:lang w:val="et-EE"/>
        </w:rPr>
      </w:pPr>
    </w:p>
    <w:p w14:paraId="6E7B6275" w14:textId="77777777" w:rsidR="003A71CB" w:rsidRPr="00532C47" w:rsidRDefault="003A71CB" w:rsidP="00251B7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et-EE"/>
        </w:rPr>
      </w:pPr>
      <w:r w:rsidRPr="00532C47">
        <w:rPr>
          <w:b/>
          <w:szCs w:val="22"/>
          <w:lang w:val="et-EE"/>
        </w:rPr>
        <w:t>6.</w:t>
      </w:r>
      <w:r w:rsidRPr="00532C47">
        <w:rPr>
          <w:b/>
          <w:szCs w:val="22"/>
          <w:lang w:val="et-EE"/>
        </w:rPr>
        <w:tab/>
      </w:r>
      <w:r w:rsidRPr="00532C47">
        <w:rPr>
          <w:b/>
          <w:lang w:val="et-EE"/>
        </w:rPr>
        <w:t>ERIHOIATUS, ET RAVIMIT TULEB HOIDA LASTE EEST VARJATUD JA KÄTTESAAMATUS KOHAS</w:t>
      </w:r>
    </w:p>
    <w:p w14:paraId="0E7D0629" w14:textId="77777777" w:rsidR="003A71CB" w:rsidRPr="00532C47" w:rsidRDefault="003A71CB" w:rsidP="00251B78">
      <w:pPr>
        <w:keepNext/>
        <w:tabs>
          <w:tab w:val="clear" w:pos="567"/>
        </w:tabs>
        <w:spacing w:line="240" w:lineRule="auto"/>
        <w:rPr>
          <w:szCs w:val="22"/>
          <w:lang w:val="et-EE"/>
        </w:rPr>
      </w:pPr>
    </w:p>
    <w:p w14:paraId="6D621CD9" w14:textId="77777777" w:rsidR="003A71CB" w:rsidRPr="00532C47" w:rsidRDefault="003A71CB" w:rsidP="00251B78">
      <w:pPr>
        <w:tabs>
          <w:tab w:val="clear" w:pos="567"/>
        </w:tabs>
        <w:spacing w:line="240" w:lineRule="auto"/>
        <w:rPr>
          <w:szCs w:val="22"/>
          <w:lang w:val="et-EE"/>
        </w:rPr>
      </w:pPr>
      <w:r w:rsidRPr="00532C47">
        <w:rPr>
          <w:lang w:val="et-EE"/>
        </w:rPr>
        <w:t>Hoida laste eest varjatud ja kättesaamatus kohas</w:t>
      </w:r>
      <w:r w:rsidRPr="00532C47">
        <w:rPr>
          <w:szCs w:val="22"/>
          <w:lang w:val="et-EE"/>
        </w:rPr>
        <w:t>.</w:t>
      </w:r>
    </w:p>
    <w:p w14:paraId="67F99562" w14:textId="77777777" w:rsidR="003A71CB" w:rsidRPr="00532C47" w:rsidRDefault="003A71CB" w:rsidP="00251B78">
      <w:pPr>
        <w:tabs>
          <w:tab w:val="clear" w:pos="567"/>
        </w:tabs>
        <w:spacing w:line="240" w:lineRule="auto"/>
        <w:rPr>
          <w:szCs w:val="22"/>
          <w:lang w:val="et-EE"/>
        </w:rPr>
      </w:pPr>
    </w:p>
    <w:p w14:paraId="6CE4C7CF" w14:textId="77777777" w:rsidR="003A71CB" w:rsidRPr="00532C47" w:rsidRDefault="003A71CB" w:rsidP="00251B78">
      <w:pPr>
        <w:tabs>
          <w:tab w:val="clear" w:pos="567"/>
        </w:tabs>
        <w:spacing w:line="240" w:lineRule="auto"/>
        <w:rPr>
          <w:szCs w:val="22"/>
          <w:lang w:val="et-EE"/>
        </w:rPr>
      </w:pPr>
    </w:p>
    <w:p w14:paraId="1FD25007" w14:textId="77777777" w:rsidR="003A71CB" w:rsidRPr="00532C47" w:rsidRDefault="003A71CB" w:rsidP="00251B78">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et-EE"/>
        </w:rPr>
      </w:pPr>
      <w:r w:rsidRPr="00532C47">
        <w:rPr>
          <w:b/>
          <w:szCs w:val="22"/>
          <w:lang w:val="et-EE"/>
        </w:rPr>
        <w:t>7.</w:t>
      </w:r>
      <w:r w:rsidRPr="00532C47">
        <w:rPr>
          <w:b/>
          <w:szCs w:val="22"/>
          <w:lang w:val="et-EE"/>
        </w:rPr>
        <w:tab/>
      </w:r>
      <w:r w:rsidRPr="00532C47">
        <w:rPr>
          <w:b/>
          <w:lang w:val="et-EE"/>
        </w:rPr>
        <w:t>TEISED ERIHOIATUSED (VAJADUSEL)</w:t>
      </w:r>
    </w:p>
    <w:p w14:paraId="6254F1E2" w14:textId="77777777" w:rsidR="003A71CB" w:rsidRPr="00532C47" w:rsidRDefault="003A71CB" w:rsidP="00251B78">
      <w:pPr>
        <w:tabs>
          <w:tab w:val="clear" w:pos="567"/>
        </w:tabs>
        <w:spacing w:line="240" w:lineRule="auto"/>
        <w:rPr>
          <w:szCs w:val="22"/>
          <w:lang w:val="et-EE"/>
        </w:rPr>
      </w:pPr>
    </w:p>
    <w:p w14:paraId="6FD06708" w14:textId="77777777" w:rsidR="003A71CB" w:rsidRPr="00532C47" w:rsidRDefault="003A71CB" w:rsidP="00251B78">
      <w:pPr>
        <w:tabs>
          <w:tab w:val="clear" w:pos="567"/>
        </w:tabs>
        <w:spacing w:line="240" w:lineRule="auto"/>
        <w:rPr>
          <w:szCs w:val="22"/>
          <w:lang w:val="et-EE"/>
        </w:rPr>
      </w:pPr>
    </w:p>
    <w:p w14:paraId="290D8862" w14:textId="77777777" w:rsidR="003A71CB" w:rsidRPr="00532C47" w:rsidRDefault="003A71CB" w:rsidP="00251B7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et-EE"/>
        </w:rPr>
      </w:pPr>
      <w:r w:rsidRPr="00532C47">
        <w:rPr>
          <w:b/>
          <w:szCs w:val="22"/>
          <w:lang w:val="et-EE"/>
        </w:rPr>
        <w:t>8.</w:t>
      </w:r>
      <w:r w:rsidRPr="00532C47">
        <w:rPr>
          <w:b/>
          <w:szCs w:val="22"/>
          <w:lang w:val="et-EE"/>
        </w:rPr>
        <w:tab/>
      </w:r>
      <w:r w:rsidRPr="00532C47">
        <w:rPr>
          <w:b/>
          <w:lang w:val="et-EE"/>
        </w:rPr>
        <w:t>KÕLBLIKKUSAEG</w:t>
      </w:r>
    </w:p>
    <w:p w14:paraId="0735CF6D" w14:textId="77777777" w:rsidR="003A71CB" w:rsidRPr="00532C47" w:rsidRDefault="003A71CB" w:rsidP="00251B78">
      <w:pPr>
        <w:keepNext/>
        <w:tabs>
          <w:tab w:val="clear" w:pos="567"/>
        </w:tabs>
        <w:spacing w:line="240" w:lineRule="auto"/>
        <w:rPr>
          <w:szCs w:val="22"/>
          <w:lang w:val="et-EE"/>
        </w:rPr>
      </w:pPr>
    </w:p>
    <w:p w14:paraId="36634870" w14:textId="77777777" w:rsidR="003A71CB" w:rsidRPr="00532C47" w:rsidRDefault="003A71CB" w:rsidP="00251B78">
      <w:pPr>
        <w:keepNext/>
        <w:tabs>
          <w:tab w:val="clear" w:pos="567"/>
        </w:tabs>
        <w:spacing w:line="240" w:lineRule="auto"/>
        <w:rPr>
          <w:color w:val="000000"/>
          <w:szCs w:val="22"/>
          <w:lang w:val="et-EE"/>
        </w:rPr>
      </w:pPr>
      <w:r w:rsidRPr="00532C47">
        <w:rPr>
          <w:color w:val="000000"/>
          <w:szCs w:val="22"/>
          <w:lang w:val="et-EE"/>
        </w:rPr>
        <w:t>EXP</w:t>
      </w:r>
    </w:p>
    <w:p w14:paraId="19DEC13D" w14:textId="7AE40F17" w:rsidR="003A71CB" w:rsidRPr="00532C47" w:rsidRDefault="003A71CB" w:rsidP="00251B78">
      <w:pPr>
        <w:tabs>
          <w:tab w:val="clear" w:pos="567"/>
        </w:tabs>
        <w:spacing w:line="240" w:lineRule="auto"/>
        <w:rPr>
          <w:noProof/>
          <w:color w:val="000000"/>
          <w:szCs w:val="22"/>
          <w:lang w:val="et-EE"/>
        </w:rPr>
      </w:pPr>
      <w:r w:rsidRPr="00532C47">
        <w:rPr>
          <w:noProof/>
          <w:szCs w:val="22"/>
          <w:lang w:val="et-EE"/>
        </w:rPr>
        <w:t>Pakendis olev inhalaator tuleb hävitada, kui kõik kapslid on</w:t>
      </w:r>
      <w:r w:rsidR="00612241" w:rsidRPr="00532C47">
        <w:rPr>
          <w:noProof/>
          <w:szCs w:val="22"/>
          <w:lang w:val="et-EE"/>
        </w:rPr>
        <w:t xml:space="preserve"> ära</w:t>
      </w:r>
      <w:r w:rsidRPr="00532C47">
        <w:rPr>
          <w:noProof/>
          <w:szCs w:val="22"/>
          <w:lang w:val="et-EE"/>
        </w:rPr>
        <w:t xml:space="preserve"> kasutatud.</w:t>
      </w:r>
    </w:p>
    <w:p w14:paraId="11A7FEC1" w14:textId="77777777" w:rsidR="003A71CB" w:rsidRPr="00532C47" w:rsidRDefault="003A71CB" w:rsidP="00251B78">
      <w:pPr>
        <w:tabs>
          <w:tab w:val="clear" w:pos="567"/>
        </w:tabs>
        <w:spacing w:line="240" w:lineRule="auto"/>
        <w:rPr>
          <w:szCs w:val="22"/>
          <w:lang w:val="et-EE"/>
        </w:rPr>
      </w:pPr>
    </w:p>
    <w:p w14:paraId="74E4F16D" w14:textId="77777777" w:rsidR="003A71CB" w:rsidRPr="00532C47" w:rsidRDefault="003A71CB" w:rsidP="00251B78">
      <w:pPr>
        <w:tabs>
          <w:tab w:val="clear" w:pos="567"/>
        </w:tabs>
        <w:spacing w:line="240" w:lineRule="auto"/>
        <w:rPr>
          <w:szCs w:val="22"/>
          <w:lang w:val="et-EE"/>
        </w:rPr>
      </w:pPr>
    </w:p>
    <w:p w14:paraId="0E0ECF19" w14:textId="77777777" w:rsidR="003A71CB" w:rsidRPr="00532C47" w:rsidRDefault="003A71CB" w:rsidP="00251B7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et-EE"/>
        </w:rPr>
      </w:pPr>
      <w:r w:rsidRPr="00532C47">
        <w:rPr>
          <w:b/>
          <w:szCs w:val="22"/>
          <w:lang w:val="et-EE"/>
        </w:rPr>
        <w:lastRenderedPageBreak/>
        <w:t>9.</w:t>
      </w:r>
      <w:r w:rsidRPr="00532C47">
        <w:rPr>
          <w:b/>
          <w:szCs w:val="22"/>
          <w:lang w:val="et-EE"/>
        </w:rPr>
        <w:tab/>
      </w:r>
      <w:r w:rsidRPr="00532C47">
        <w:rPr>
          <w:b/>
          <w:noProof/>
          <w:lang w:val="et-EE"/>
        </w:rPr>
        <w:t>SÄILITAMISE ERITINGIMUSED</w:t>
      </w:r>
    </w:p>
    <w:p w14:paraId="692BA628" w14:textId="77777777" w:rsidR="003A71CB" w:rsidRPr="00532C47" w:rsidRDefault="003A71CB" w:rsidP="00251B78">
      <w:pPr>
        <w:keepNext/>
        <w:tabs>
          <w:tab w:val="clear" w:pos="567"/>
        </w:tabs>
        <w:spacing w:line="240" w:lineRule="auto"/>
        <w:rPr>
          <w:szCs w:val="22"/>
          <w:lang w:val="et-EE"/>
        </w:rPr>
      </w:pPr>
    </w:p>
    <w:p w14:paraId="4D3537AC" w14:textId="77777777" w:rsidR="00496B03" w:rsidRPr="00532C47" w:rsidRDefault="00496B03" w:rsidP="00251B78">
      <w:pPr>
        <w:keepNext/>
        <w:tabs>
          <w:tab w:val="clear" w:pos="567"/>
        </w:tabs>
        <w:spacing w:line="240" w:lineRule="auto"/>
        <w:rPr>
          <w:szCs w:val="22"/>
          <w:lang w:val="et-EE"/>
        </w:rPr>
      </w:pPr>
      <w:r w:rsidRPr="00532C47">
        <w:rPr>
          <w:noProof/>
          <w:lang w:val="et-EE"/>
        </w:rPr>
        <w:t>Hoida temperatuuril kuni 30</w:t>
      </w:r>
      <w:r w:rsidRPr="00532C47">
        <w:rPr>
          <w:noProof/>
          <w:lang w:val="et-EE"/>
        </w:rPr>
        <w:sym w:font="Symbol" w:char="F0B0"/>
      </w:r>
      <w:r w:rsidRPr="00532C47">
        <w:rPr>
          <w:noProof/>
          <w:lang w:val="et-EE"/>
        </w:rPr>
        <w:t>C.</w:t>
      </w:r>
    </w:p>
    <w:p w14:paraId="4A922F96" w14:textId="77777777" w:rsidR="003A71CB" w:rsidRPr="00532C47" w:rsidRDefault="003A71CB" w:rsidP="00251B78">
      <w:pPr>
        <w:tabs>
          <w:tab w:val="clear" w:pos="567"/>
        </w:tabs>
        <w:spacing w:line="240" w:lineRule="auto"/>
        <w:rPr>
          <w:color w:val="000000"/>
          <w:szCs w:val="22"/>
          <w:lang w:val="et-EE"/>
        </w:rPr>
      </w:pPr>
      <w:r w:rsidRPr="00532C47">
        <w:rPr>
          <w:szCs w:val="22"/>
          <w:lang w:val="et-EE"/>
        </w:rPr>
        <w:t>Hoida originaalpakendis valguse ja niiskuse eest kaitstult.</w:t>
      </w:r>
    </w:p>
    <w:p w14:paraId="65386C46" w14:textId="77777777" w:rsidR="003A71CB" w:rsidRPr="00532C47" w:rsidRDefault="003A71CB" w:rsidP="00251B78">
      <w:pPr>
        <w:tabs>
          <w:tab w:val="clear" w:pos="567"/>
        </w:tabs>
        <w:spacing w:line="240" w:lineRule="auto"/>
        <w:ind w:left="567" w:hanging="567"/>
        <w:rPr>
          <w:szCs w:val="22"/>
          <w:lang w:val="et-EE"/>
        </w:rPr>
      </w:pPr>
    </w:p>
    <w:p w14:paraId="409EB104" w14:textId="77777777" w:rsidR="003A71CB" w:rsidRPr="00532C47" w:rsidRDefault="003A71CB" w:rsidP="00251B78">
      <w:pPr>
        <w:tabs>
          <w:tab w:val="clear" w:pos="567"/>
        </w:tabs>
        <w:spacing w:line="240" w:lineRule="auto"/>
        <w:ind w:left="567" w:hanging="567"/>
        <w:rPr>
          <w:szCs w:val="22"/>
          <w:lang w:val="et-EE"/>
        </w:rPr>
      </w:pPr>
    </w:p>
    <w:p w14:paraId="22F9BC66" w14:textId="77777777" w:rsidR="003A71CB" w:rsidRPr="00532C47" w:rsidRDefault="003A71CB" w:rsidP="00251B78">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lang w:val="et-EE"/>
        </w:rPr>
      </w:pPr>
      <w:r w:rsidRPr="00532C47">
        <w:rPr>
          <w:b/>
          <w:szCs w:val="22"/>
          <w:lang w:val="et-EE"/>
        </w:rPr>
        <w:t>10.</w:t>
      </w:r>
      <w:r w:rsidRPr="00532C47">
        <w:rPr>
          <w:b/>
          <w:szCs w:val="22"/>
          <w:lang w:val="et-EE"/>
        </w:rPr>
        <w:tab/>
      </w:r>
      <w:r w:rsidRPr="00532C47">
        <w:rPr>
          <w:b/>
          <w:noProof/>
          <w:lang w:val="et-EE"/>
        </w:rPr>
        <w:t>ERINÕUDED KASUTAMATA JÄÄNUD RAVIMPREPARAADI VÕI SELLEST TEKKINUD JÄÄTMEMATERJALI HÄVITAMISEKS, VASTAVALT VAJADUSELE</w:t>
      </w:r>
    </w:p>
    <w:p w14:paraId="61BD55A4" w14:textId="77777777" w:rsidR="003A71CB" w:rsidRPr="00532C47" w:rsidRDefault="003A71CB" w:rsidP="00251B78">
      <w:pPr>
        <w:tabs>
          <w:tab w:val="clear" w:pos="567"/>
        </w:tabs>
        <w:spacing w:line="240" w:lineRule="auto"/>
        <w:rPr>
          <w:szCs w:val="22"/>
          <w:lang w:val="et-EE"/>
        </w:rPr>
      </w:pPr>
    </w:p>
    <w:p w14:paraId="378B6472" w14:textId="77777777" w:rsidR="003A71CB" w:rsidRPr="00532C47" w:rsidRDefault="003A71CB" w:rsidP="00251B78">
      <w:pPr>
        <w:tabs>
          <w:tab w:val="clear" w:pos="567"/>
        </w:tabs>
        <w:spacing w:line="240" w:lineRule="auto"/>
        <w:rPr>
          <w:szCs w:val="22"/>
          <w:lang w:val="et-EE"/>
        </w:rPr>
      </w:pPr>
    </w:p>
    <w:p w14:paraId="79994A85" w14:textId="77777777" w:rsidR="003A71CB" w:rsidRPr="00532C47" w:rsidRDefault="003A71CB" w:rsidP="00251B78">
      <w:pPr>
        <w:keepNext/>
        <w:pBdr>
          <w:top w:val="single" w:sz="4" w:space="1" w:color="auto"/>
          <w:left w:val="single" w:sz="4" w:space="4" w:color="auto"/>
          <w:bottom w:val="single" w:sz="4" w:space="1" w:color="auto"/>
          <w:right w:val="single" w:sz="4" w:space="4" w:color="auto"/>
        </w:pBdr>
        <w:tabs>
          <w:tab w:val="clear" w:pos="567"/>
        </w:tabs>
        <w:spacing w:line="240" w:lineRule="auto"/>
        <w:rPr>
          <w:b/>
          <w:szCs w:val="22"/>
          <w:lang w:val="et-EE"/>
        </w:rPr>
      </w:pPr>
      <w:r w:rsidRPr="00532C47">
        <w:rPr>
          <w:b/>
          <w:szCs w:val="22"/>
          <w:lang w:val="et-EE"/>
        </w:rPr>
        <w:t>11.</w:t>
      </w:r>
      <w:r w:rsidRPr="00532C47">
        <w:rPr>
          <w:b/>
          <w:szCs w:val="22"/>
          <w:lang w:val="et-EE"/>
        </w:rPr>
        <w:tab/>
      </w:r>
      <w:r w:rsidRPr="00532C47">
        <w:rPr>
          <w:b/>
          <w:noProof/>
          <w:lang w:val="et-EE"/>
        </w:rPr>
        <w:t>MÜÜGILOA HOIDJA NIMI JA AADRESS</w:t>
      </w:r>
    </w:p>
    <w:p w14:paraId="08CCB9BF" w14:textId="77777777" w:rsidR="003A71CB" w:rsidRPr="00532C47" w:rsidRDefault="003A71CB" w:rsidP="00251B78">
      <w:pPr>
        <w:keepNext/>
        <w:tabs>
          <w:tab w:val="clear" w:pos="567"/>
        </w:tabs>
        <w:spacing w:line="240" w:lineRule="auto"/>
        <w:rPr>
          <w:szCs w:val="22"/>
          <w:lang w:val="et-EE"/>
        </w:rPr>
      </w:pPr>
    </w:p>
    <w:p w14:paraId="30FE7761" w14:textId="77777777" w:rsidR="003A71CB" w:rsidRPr="00532C47" w:rsidRDefault="003A71CB" w:rsidP="00251B78">
      <w:pPr>
        <w:keepNext/>
        <w:tabs>
          <w:tab w:val="clear" w:pos="567"/>
        </w:tabs>
        <w:autoSpaceDE w:val="0"/>
        <w:autoSpaceDN w:val="0"/>
        <w:adjustRightInd w:val="0"/>
        <w:spacing w:line="240" w:lineRule="auto"/>
        <w:rPr>
          <w:rFonts w:eastAsia="SimSun"/>
          <w:szCs w:val="22"/>
          <w:lang w:val="et-EE"/>
        </w:rPr>
      </w:pPr>
      <w:r w:rsidRPr="00532C47">
        <w:rPr>
          <w:rFonts w:eastAsia="SimSun"/>
          <w:szCs w:val="22"/>
          <w:lang w:val="et-EE"/>
        </w:rPr>
        <w:t>Novartis Europharm Limited</w:t>
      </w:r>
    </w:p>
    <w:p w14:paraId="2D369769" w14:textId="77777777" w:rsidR="003A71CB" w:rsidRPr="00532C47" w:rsidRDefault="003A71CB" w:rsidP="00251B78">
      <w:pPr>
        <w:keepNext/>
        <w:spacing w:line="240" w:lineRule="auto"/>
        <w:rPr>
          <w:szCs w:val="22"/>
          <w:lang w:val="et-EE"/>
        </w:rPr>
      </w:pPr>
      <w:r w:rsidRPr="00532C47">
        <w:rPr>
          <w:szCs w:val="22"/>
          <w:lang w:val="et-EE"/>
        </w:rPr>
        <w:t>Vista Building</w:t>
      </w:r>
    </w:p>
    <w:p w14:paraId="225B6273" w14:textId="77777777" w:rsidR="003A71CB" w:rsidRPr="00532C47" w:rsidRDefault="003A71CB" w:rsidP="00251B78">
      <w:pPr>
        <w:keepNext/>
        <w:spacing w:line="240" w:lineRule="auto"/>
        <w:rPr>
          <w:szCs w:val="22"/>
          <w:lang w:val="et-EE"/>
        </w:rPr>
      </w:pPr>
      <w:r w:rsidRPr="00532C47">
        <w:rPr>
          <w:szCs w:val="22"/>
          <w:lang w:val="et-EE"/>
        </w:rPr>
        <w:t>Elm Park, Merrion Road</w:t>
      </w:r>
    </w:p>
    <w:p w14:paraId="26DC9E4F" w14:textId="77777777" w:rsidR="003A71CB" w:rsidRPr="00532C47" w:rsidRDefault="003A71CB" w:rsidP="00251B78">
      <w:pPr>
        <w:keepNext/>
        <w:spacing w:line="240" w:lineRule="auto"/>
        <w:rPr>
          <w:szCs w:val="22"/>
          <w:lang w:val="et-EE"/>
        </w:rPr>
      </w:pPr>
      <w:r w:rsidRPr="00532C47">
        <w:rPr>
          <w:szCs w:val="22"/>
          <w:lang w:val="et-EE"/>
        </w:rPr>
        <w:t>Dublin 4</w:t>
      </w:r>
    </w:p>
    <w:p w14:paraId="78B20FF1" w14:textId="77777777" w:rsidR="003A71CB" w:rsidRPr="00532C47" w:rsidRDefault="003A71CB" w:rsidP="00251B78">
      <w:pPr>
        <w:spacing w:line="240" w:lineRule="auto"/>
        <w:rPr>
          <w:szCs w:val="22"/>
          <w:lang w:val="et-EE"/>
        </w:rPr>
      </w:pPr>
      <w:r w:rsidRPr="00532C47">
        <w:rPr>
          <w:szCs w:val="22"/>
          <w:lang w:val="et-EE"/>
        </w:rPr>
        <w:t>Iirimaa</w:t>
      </w:r>
    </w:p>
    <w:p w14:paraId="621A892F" w14:textId="77777777" w:rsidR="003A71CB" w:rsidRPr="00532C47" w:rsidRDefault="003A71CB" w:rsidP="00251B78">
      <w:pPr>
        <w:tabs>
          <w:tab w:val="clear" w:pos="567"/>
        </w:tabs>
        <w:spacing w:line="240" w:lineRule="auto"/>
        <w:rPr>
          <w:szCs w:val="22"/>
          <w:lang w:val="et-EE"/>
        </w:rPr>
      </w:pPr>
    </w:p>
    <w:p w14:paraId="2F0DBB00" w14:textId="77777777" w:rsidR="003A71CB" w:rsidRPr="00532C47" w:rsidRDefault="003A71CB" w:rsidP="00251B78">
      <w:pPr>
        <w:tabs>
          <w:tab w:val="clear" w:pos="567"/>
        </w:tabs>
        <w:spacing w:line="240" w:lineRule="auto"/>
        <w:rPr>
          <w:szCs w:val="22"/>
          <w:lang w:val="et-EE"/>
        </w:rPr>
      </w:pPr>
    </w:p>
    <w:p w14:paraId="3CCBAA32" w14:textId="77777777" w:rsidR="003A71CB" w:rsidRPr="00532C47" w:rsidRDefault="003A71CB" w:rsidP="00251B78">
      <w:pPr>
        <w:keepNext/>
        <w:pBdr>
          <w:top w:val="single" w:sz="4" w:space="1" w:color="auto"/>
          <w:left w:val="single" w:sz="4" w:space="4" w:color="auto"/>
          <w:bottom w:val="single" w:sz="4" w:space="1" w:color="auto"/>
          <w:right w:val="single" w:sz="4" w:space="4" w:color="auto"/>
        </w:pBdr>
        <w:tabs>
          <w:tab w:val="clear" w:pos="567"/>
        </w:tabs>
        <w:spacing w:line="240" w:lineRule="auto"/>
        <w:rPr>
          <w:b/>
          <w:szCs w:val="22"/>
          <w:lang w:val="et-EE"/>
        </w:rPr>
      </w:pPr>
      <w:r w:rsidRPr="00532C47">
        <w:rPr>
          <w:b/>
          <w:szCs w:val="22"/>
          <w:lang w:val="et-EE"/>
        </w:rPr>
        <w:t>12.</w:t>
      </w:r>
      <w:r w:rsidRPr="00532C47">
        <w:rPr>
          <w:b/>
          <w:szCs w:val="22"/>
          <w:lang w:val="et-EE"/>
        </w:rPr>
        <w:tab/>
      </w:r>
      <w:r w:rsidRPr="00532C47">
        <w:rPr>
          <w:b/>
          <w:lang w:val="et-EE"/>
        </w:rPr>
        <w:t>MÜÜGILOA NUMBER (NUMBRID)</w:t>
      </w:r>
    </w:p>
    <w:p w14:paraId="6C4D06AB" w14:textId="77777777" w:rsidR="003A71CB" w:rsidRPr="00532C47" w:rsidRDefault="003A71CB" w:rsidP="00251B78">
      <w:pPr>
        <w:keepNext/>
        <w:tabs>
          <w:tab w:val="clear" w:pos="567"/>
        </w:tabs>
        <w:spacing w:line="240" w:lineRule="auto"/>
        <w:rPr>
          <w:szCs w:val="22"/>
          <w:lang w:val="et-EE"/>
        </w:rPr>
      </w:pPr>
    </w:p>
    <w:tbl>
      <w:tblPr>
        <w:tblW w:w="9322" w:type="dxa"/>
        <w:tblLook w:val="04A0" w:firstRow="1" w:lastRow="0" w:firstColumn="1" w:lastColumn="0" w:noHBand="0" w:noVBand="1"/>
      </w:tblPr>
      <w:tblGrid>
        <w:gridCol w:w="2943"/>
        <w:gridCol w:w="6379"/>
      </w:tblGrid>
      <w:tr w:rsidR="003A71CB" w:rsidRPr="00532C47" w14:paraId="57E9B14E" w14:textId="77777777" w:rsidTr="009332BA">
        <w:tc>
          <w:tcPr>
            <w:tcW w:w="2943" w:type="dxa"/>
          </w:tcPr>
          <w:p w14:paraId="6205CB66" w14:textId="0AF22927" w:rsidR="003A71CB" w:rsidRPr="00532C47" w:rsidRDefault="003A71CB" w:rsidP="00251B78">
            <w:pPr>
              <w:tabs>
                <w:tab w:val="clear" w:pos="567"/>
              </w:tabs>
              <w:autoSpaceDE w:val="0"/>
              <w:autoSpaceDN w:val="0"/>
              <w:adjustRightInd w:val="0"/>
              <w:spacing w:line="240" w:lineRule="auto"/>
              <w:rPr>
                <w:rFonts w:eastAsia="SimSun"/>
                <w:szCs w:val="22"/>
                <w:lang w:val="et-EE"/>
              </w:rPr>
            </w:pPr>
            <w:r w:rsidRPr="00532C47">
              <w:rPr>
                <w:rFonts w:eastAsia="SimSun"/>
                <w:szCs w:val="22"/>
                <w:lang w:val="et-EE"/>
              </w:rPr>
              <w:t>EU/</w:t>
            </w:r>
            <w:r w:rsidR="006B256A" w:rsidRPr="00532C47">
              <w:rPr>
                <w:rFonts w:eastAsia="SimSun"/>
                <w:szCs w:val="22"/>
                <w:lang w:val="et-EE"/>
              </w:rPr>
              <w:t>1</w:t>
            </w:r>
            <w:r w:rsidRPr="00532C47">
              <w:rPr>
                <w:rFonts w:eastAsia="SimSun"/>
                <w:szCs w:val="22"/>
                <w:lang w:val="et-EE"/>
              </w:rPr>
              <w:t>/</w:t>
            </w:r>
            <w:r w:rsidR="006B256A" w:rsidRPr="00532C47">
              <w:rPr>
                <w:rFonts w:eastAsia="SimSun"/>
                <w:szCs w:val="22"/>
                <w:lang w:val="et-EE"/>
              </w:rPr>
              <w:t>2</w:t>
            </w:r>
            <w:r w:rsidRPr="00532C47">
              <w:rPr>
                <w:rFonts w:eastAsia="SimSun"/>
                <w:szCs w:val="22"/>
                <w:lang w:val="et-EE"/>
              </w:rPr>
              <w:t>0/</w:t>
            </w:r>
            <w:r w:rsidR="006B256A" w:rsidRPr="00532C47">
              <w:rPr>
                <w:rFonts w:eastAsia="SimSun"/>
                <w:szCs w:val="22"/>
                <w:lang w:val="et-EE"/>
              </w:rPr>
              <w:t>1438</w:t>
            </w:r>
            <w:r w:rsidRPr="00532C47">
              <w:rPr>
                <w:rFonts w:eastAsia="SimSun"/>
                <w:szCs w:val="22"/>
                <w:lang w:val="et-EE"/>
              </w:rPr>
              <w:t>/00</w:t>
            </w:r>
            <w:r w:rsidR="006B256A" w:rsidRPr="00532C47">
              <w:rPr>
                <w:rFonts w:eastAsia="SimSun"/>
                <w:szCs w:val="22"/>
                <w:lang w:val="et-EE"/>
              </w:rPr>
              <w:t>5</w:t>
            </w:r>
          </w:p>
        </w:tc>
        <w:tc>
          <w:tcPr>
            <w:tcW w:w="6379" w:type="dxa"/>
          </w:tcPr>
          <w:p w14:paraId="1358FCDF" w14:textId="77777777" w:rsidR="003A71CB" w:rsidRPr="00532C47" w:rsidRDefault="003A71CB" w:rsidP="00251B78">
            <w:pPr>
              <w:tabs>
                <w:tab w:val="clear" w:pos="567"/>
              </w:tabs>
              <w:autoSpaceDE w:val="0"/>
              <w:autoSpaceDN w:val="0"/>
              <w:adjustRightInd w:val="0"/>
              <w:spacing w:line="240" w:lineRule="auto"/>
              <w:rPr>
                <w:rFonts w:eastAsia="SimSun"/>
                <w:szCs w:val="22"/>
                <w:lang w:val="et-EE"/>
              </w:rPr>
            </w:pPr>
            <w:r w:rsidRPr="00532C47">
              <w:rPr>
                <w:rFonts w:eastAsia="SimSun"/>
                <w:szCs w:val="22"/>
                <w:shd w:val="pct15" w:color="auto" w:fill="auto"/>
                <w:lang w:val="et-EE"/>
              </w:rPr>
              <w:t>150 (15 pakendit, igas 10 x 1) kapslit + 15 inhalaatorit</w:t>
            </w:r>
          </w:p>
        </w:tc>
      </w:tr>
    </w:tbl>
    <w:p w14:paraId="3B43E350" w14:textId="77777777" w:rsidR="003A71CB" w:rsidRPr="00532C47" w:rsidRDefault="003A71CB" w:rsidP="00251B78">
      <w:pPr>
        <w:tabs>
          <w:tab w:val="clear" w:pos="567"/>
        </w:tabs>
        <w:spacing w:line="240" w:lineRule="auto"/>
        <w:rPr>
          <w:szCs w:val="22"/>
          <w:lang w:val="et-EE"/>
        </w:rPr>
      </w:pPr>
    </w:p>
    <w:p w14:paraId="36745612" w14:textId="77777777" w:rsidR="003A71CB" w:rsidRPr="00532C47" w:rsidRDefault="003A71CB" w:rsidP="00251B78">
      <w:pPr>
        <w:tabs>
          <w:tab w:val="clear" w:pos="567"/>
        </w:tabs>
        <w:spacing w:line="240" w:lineRule="auto"/>
        <w:rPr>
          <w:szCs w:val="22"/>
          <w:lang w:val="et-EE"/>
        </w:rPr>
      </w:pPr>
    </w:p>
    <w:p w14:paraId="2816BA7F" w14:textId="77777777" w:rsidR="003A71CB" w:rsidRPr="00532C47" w:rsidRDefault="003A71CB" w:rsidP="00251B78">
      <w:pPr>
        <w:keepNext/>
        <w:pBdr>
          <w:top w:val="single" w:sz="4" w:space="1" w:color="auto"/>
          <w:left w:val="single" w:sz="4" w:space="4" w:color="auto"/>
          <w:bottom w:val="single" w:sz="4" w:space="1" w:color="auto"/>
          <w:right w:val="single" w:sz="4" w:space="4" w:color="auto"/>
        </w:pBdr>
        <w:tabs>
          <w:tab w:val="clear" w:pos="567"/>
        </w:tabs>
        <w:spacing w:line="240" w:lineRule="auto"/>
        <w:rPr>
          <w:szCs w:val="22"/>
          <w:lang w:val="et-EE"/>
        </w:rPr>
      </w:pPr>
      <w:r w:rsidRPr="00532C47">
        <w:rPr>
          <w:b/>
          <w:szCs w:val="22"/>
          <w:lang w:val="et-EE"/>
        </w:rPr>
        <w:t>13.</w:t>
      </w:r>
      <w:r w:rsidRPr="00532C47">
        <w:rPr>
          <w:b/>
          <w:szCs w:val="22"/>
          <w:lang w:val="et-EE"/>
        </w:rPr>
        <w:tab/>
        <w:t>PARTII NUMBER</w:t>
      </w:r>
    </w:p>
    <w:p w14:paraId="0AFD5855" w14:textId="77777777" w:rsidR="003A71CB" w:rsidRPr="00532C47" w:rsidRDefault="003A71CB" w:rsidP="00251B78">
      <w:pPr>
        <w:keepNext/>
        <w:tabs>
          <w:tab w:val="clear" w:pos="567"/>
        </w:tabs>
        <w:spacing w:line="240" w:lineRule="auto"/>
        <w:rPr>
          <w:color w:val="000000"/>
          <w:szCs w:val="22"/>
          <w:lang w:val="et-EE"/>
        </w:rPr>
      </w:pPr>
    </w:p>
    <w:p w14:paraId="34325F37" w14:textId="77777777" w:rsidR="003A71CB" w:rsidRPr="00532C47" w:rsidRDefault="003A71CB" w:rsidP="00251B78">
      <w:pPr>
        <w:tabs>
          <w:tab w:val="clear" w:pos="567"/>
        </w:tabs>
        <w:spacing w:line="240" w:lineRule="auto"/>
        <w:rPr>
          <w:color w:val="000000"/>
          <w:szCs w:val="22"/>
          <w:lang w:val="et-EE"/>
        </w:rPr>
      </w:pPr>
      <w:r w:rsidRPr="00532C47">
        <w:rPr>
          <w:color w:val="000000"/>
          <w:szCs w:val="22"/>
          <w:lang w:val="et-EE"/>
        </w:rPr>
        <w:t>Lot</w:t>
      </w:r>
    </w:p>
    <w:p w14:paraId="0B7B8C83" w14:textId="77777777" w:rsidR="003A71CB" w:rsidRPr="00532C47" w:rsidRDefault="003A71CB" w:rsidP="00251B78">
      <w:pPr>
        <w:tabs>
          <w:tab w:val="clear" w:pos="567"/>
        </w:tabs>
        <w:spacing w:line="240" w:lineRule="auto"/>
        <w:rPr>
          <w:szCs w:val="22"/>
          <w:lang w:val="et-EE"/>
        </w:rPr>
      </w:pPr>
    </w:p>
    <w:p w14:paraId="1DCA34AA" w14:textId="77777777" w:rsidR="003A71CB" w:rsidRPr="00532C47" w:rsidRDefault="003A71CB" w:rsidP="00251B78">
      <w:pPr>
        <w:tabs>
          <w:tab w:val="clear" w:pos="567"/>
        </w:tabs>
        <w:spacing w:line="240" w:lineRule="auto"/>
        <w:rPr>
          <w:szCs w:val="22"/>
          <w:lang w:val="et-EE"/>
        </w:rPr>
      </w:pPr>
    </w:p>
    <w:p w14:paraId="715324A3" w14:textId="77777777" w:rsidR="003A71CB" w:rsidRPr="00532C47" w:rsidRDefault="003A71CB" w:rsidP="00251B78">
      <w:pPr>
        <w:keepNext/>
        <w:pBdr>
          <w:top w:val="single" w:sz="4" w:space="1" w:color="auto"/>
          <w:left w:val="single" w:sz="4" w:space="4" w:color="auto"/>
          <w:bottom w:val="single" w:sz="4" w:space="1" w:color="auto"/>
          <w:right w:val="single" w:sz="4" w:space="4" w:color="auto"/>
        </w:pBdr>
        <w:tabs>
          <w:tab w:val="clear" w:pos="567"/>
        </w:tabs>
        <w:spacing w:line="240" w:lineRule="auto"/>
        <w:rPr>
          <w:szCs w:val="22"/>
          <w:lang w:val="et-EE"/>
        </w:rPr>
      </w:pPr>
      <w:r w:rsidRPr="00532C47">
        <w:rPr>
          <w:b/>
          <w:szCs w:val="22"/>
          <w:lang w:val="et-EE"/>
        </w:rPr>
        <w:t>14.</w:t>
      </w:r>
      <w:r w:rsidRPr="00532C47">
        <w:rPr>
          <w:b/>
          <w:szCs w:val="22"/>
          <w:lang w:val="et-EE"/>
        </w:rPr>
        <w:tab/>
      </w:r>
      <w:r w:rsidRPr="00532C47">
        <w:rPr>
          <w:b/>
          <w:noProof/>
          <w:lang w:val="et-EE"/>
        </w:rPr>
        <w:t>RAVIMI VÄLJASTAMISTINGIMUSED</w:t>
      </w:r>
    </w:p>
    <w:p w14:paraId="1DB17AFA" w14:textId="77777777" w:rsidR="003A71CB" w:rsidRPr="00532C47" w:rsidRDefault="003A71CB" w:rsidP="00251B78">
      <w:pPr>
        <w:tabs>
          <w:tab w:val="clear" w:pos="567"/>
        </w:tabs>
        <w:spacing w:line="240" w:lineRule="auto"/>
        <w:rPr>
          <w:color w:val="000000"/>
          <w:szCs w:val="22"/>
          <w:lang w:val="et-EE"/>
        </w:rPr>
      </w:pPr>
    </w:p>
    <w:p w14:paraId="3CC782BE" w14:textId="77777777" w:rsidR="003A71CB" w:rsidRPr="00532C47" w:rsidRDefault="003A71CB" w:rsidP="00251B78">
      <w:pPr>
        <w:tabs>
          <w:tab w:val="clear" w:pos="567"/>
        </w:tabs>
        <w:spacing w:line="240" w:lineRule="auto"/>
        <w:rPr>
          <w:szCs w:val="22"/>
          <w:lang w:val="et-EE"/>
        </w:rPr>
      </w:pPr>
    </w:p>
    <w:p w14:paraId="4CEF7629" w14:textId="77777777" w:rsidR="003A71CB" w:rsidRPr="00532C47" w:rsidRDefault="003A71CB" w:rsidP="00251B78">
      <w:pPr>
        <w:pBdr>
          <w:top w:val="single" w:sz="4" w:space="2" w:color="auto"/>
          <w:left w:val="single" w:sz="4" w:space="4" w:color="auto"/>
          <w:bottom w:val="single" w:sz="4" w:space="1" w:color="auto"/>
          <w:right w:val="single" w:sz="4" w:space="4" w:color="auto"/>
        </w:pBdr>
        <w:tabs>
          <w:tab w:val="clear" w:pos="567"/>
        </w:tabs>
        <w:spacing w:line="240" w:lineRule="auto"/>
        <w:rPr>
          <w:szCs w:val="22"/>
          <w:lang w:val="et-EE"/>
        </w:rPr>
      </w:pPr>
      <w:r w:rsidRPr="00532C47">
        <w:rPr>
          <w:b/>
          <w:szCs w:val="22"/>
          <w:lang w:val="et-EE"/>
        </w:rPr>
        <w:t>15.</w:t>
      </w:r>
      <w:r w:rsidRPr="00532C47">
        <w:rPr>
          <w:b/>
          <w:szCs w:val="22"/>
          <w:lang w:val="et-EE"/>
        </w:rPr>
        <w:tab/>
      </w:r>
      <w:r w:rsidRPr="00532C47">
        <w:rPr>
          <w:b/>
          <w:noProof/>
          <w:lang w:val="et-EE"/>
        </w:rPr>
        <w:t>KASUTUSJUHEND</w:t>
      </w:r>
    </w:p>
    <w:p w14:paraId="1994D325" w14:textId="77777777" w:rsidR="003A71CB" w:rsidRPr="00532C47" w:rsidRDefault="003A71CB" w:rsidP="00251B78">
      <w:pPr>
        <w:tabs>
          <w:tab w:val="clear" w:pos="567"/>
        </w:tabs>
        <w:spacing w:line="240" w:lineRule="auto"/>
        <w:rPr>
          <w:szCs w:val="22"/>
          <w:lang w:val="et-EE"/>
        </w:rPr>
      </w:pPr>
    </w:p>
    <w:p w14:paraId="7D74FA85" w14:textId="77777777" w:rsidR="003A71CB" w:rsidRPr="00532C47" w:rsidRDefault="003A71CB" w:rsidP="00251B78">
      <w:pPr>
        <w:tabs>
          <w:tab w:val="clear" w:pos="567"/>
        </w:tabs>
        <w:spacing w:line="240" w:lineRule="auto"/>
        <w:rPr>
          <w:szCs w:val="22"/>
          <w:lang w:val="et-EE"/>
        </w:rPr>
      </w:pPr>
    </w:p>
    <w:p w14:paraId="0BBBB67B" w14:textId="77777777" w:rsidR="003A71CB" w:rsidRPr="00532C47" w:rsidRDefault="003A71CB" w:rsidP="00251B78">
      <w:pPr>
        <w:keepNext/>
        <w:pBdr>
          <w:top w:val="single" w:sz="4" w:space="1" w:color="auto"/>
          <w:left w:val="single" w:sz="4" w:space="4" w:color="auto"/>
          <w:bottom w:val="single" w:sz="4" w:space="0" w:color="auto"/>
          <w:right w:val="single" w:sz="4" w:space="4" w:color="auto"/>
        </w:pBdr>
        <w:tabs>
          <w:tab w:val="clear" w:pos="567"/>
        </w:tabs>
        <w:spacing w:line="240" w:lineRule="auto"/>
        <w:rPr>
          <w:b/>
          <w:lang w:val="et-EE"/>
        </w:rPr>
      </w:pPr>
      <w:r w:rsidRPr="00532C47">
        <w:rPr>
          <w:b/>
          <w:szCs w:val="22"/>
          <w:lang w:val="et-EE"/>
        </w:rPr>
        <w:t>16.</w:t>
      </w:r>
      <w:r w:rsidRPr="00532C47">
        <w:rPr>
          <w:b/>
          <w:szCs w:val="22"/>
          <w:lang w:val="et-EE"/>
        </w:rPr>
        <w:tab/>
      </w:r>
      <w:r w:rsidRPr="00532C47">
        <w:rPr>
          <w:b/>
          <w:noProof/>
          <w:lang w:val="et-EE"/>
        </w:rPr>
        <w:t>TEAVE BRAILLE’ KIRJAS (PUNKTKIRJAS)</w:t>
      </w:r>
    </w:p>
    <w:p w14:paraId="3B545165" w14:textId="77777777" w:rsidR="003A71CB" w:rsidRPr="00532C47" w:rsidRDefault="003A71CB" w:rsidP="00251B78">
      <w:pPr>
        <w:keepNext/>
        <w:tabs>
          <w:tab w:val="clear" w:pos="567"/>
        </w:tabs>
        <w:spacing w:line="240" w:lineRule="auto"/>
        <w:rPr>
          <w:szCs w:val="22"/>
          <w:lang w:val="et-EE"/>
        </w:rPr>
      </w:pPr>
    </w:p>
    <w:p w14:paraId="2CC358D3" w14:textId="53C65798" w:rsidR="003A71CB" w:rsidRPr="00532C47" w:rsidRDefault="003A71CB" w:rsidP="00251B78">
      <w:pPr>
        <w:tabs>
          <w:tab w:val="clear" w:pos="567"/>
        </w:tabs>
        <w:spacing w:line="240" w:lineRule="auto"/>
        <w:rPr>
          <w:rFonts w:eastAsia="MS Mincho"/>
          <w:szCs w:val="22"/>
          <w:lang w:val="et-EE" w:eastAsia="ja-JP"/>
        </w:rPr>
      </w:pPr>
      <w:r w:rsidRPr="00532C47">
        <w:rPr>
          <w:rFonts w:eastAsia="MS Mincho"/>
          <w:szCs w:val="22"/>
          <w:lang w:val="et-EE" w:eastAsia="ja-JP"/>
        </w:rPr>
        <w:t>Enerzair Breezhaler</w:t>
      </w:r>
    </w:p>
    <w:p w14:paraId="5D3354EB" w14:textId="77777777" w:rsidR="003A71CB" w:rsidRPr="00532C47" w:rsidRDefault="003A71CB" w:rsidP="00251B78">
      <w:pPr>
        <w:tabs>
          <w:tab w:val="clear" w:pos="567"/>
        </w:tabs>
        <w:spacing w:line="240" w:lineRule="auto"/>
        <w:rPr>
          <w:szCs w:val="22"/>
          <w:shd w:val="clear" w:color="auto" w:fill="CCCCCC"/>
          <w:lang w:val="et-EE"/>
        </w:rPr>
      </w:pPr>
    </w:p>
    <w:p w14:paraId="154D930A" w14:textId="77777777" w:rsidR="003A71CB" w:rsidRPr="00532C47" w:rsidRDefault="003A71CB" w:rsidP="00251B78">
      <w:pPr>
        <w:tabs>
          <w:tab w:val="clear" w:pos="567"/>
        </w:tabs>
        <w:spacing w:line="240" w:lineRule="auto"/>
        <w:rPr>
          <w:szCs w:val="22"/>
          <w:shd w:val="clear" w:color="auto" w:fill="CCCCCC"/>
          <w:lang w:val="et-EE"/>
        </w:rPr>
      </w:pPr>
    </w:p>
    <w:p w14:paraId="5C0EAE0A" w14:textId="77777777" w:rsidR="003A71CB" w:rsidRPr="00532C47" w:rsidRDefault="003A71CB" w:rsidP="00251B78">
      <w:pPr>
        <w:keepNext/>
        <w:keepLines/>
        <w:pBdr>
          <w:top w:val="single" w:sz="4" w:space="1" w:color="auto"/>
          <w:left w:val="single" w:sz="4" w:space="4" w:color="auto"/>
          <w:bottom w:val="single" w:sz="4" w:space="0" w:color="auto"/>
          <w:right w:val="single" w:sz="4" w:space="4" w:color="auto"/>
        </w:pBdr>
        <w:tabs>
          <w:tab w:val="clear" w:pos="567"/>
        </w:tabs>
        <w:spacing w:line="240" w:lineRule="auto"/>
        <w:rPr>
          <w:lang w:val="et-EE"/>
        </w:rPr>
      </w:pPr>
      <w:r w:rsidRPr="00532C47">
        <w:rPr>
          <w:b/>
          <w:lang w:val="et-EE"/>
        </w:rPr>
        <w:t>17.</w:t>
      </w:r>
      <w:r w:rsidRPr="00532C47">
        <w:rPr>
          <w:b/>
          <w:lang w:val="et-EE"/>
        </w:rPr>
        <w:tab/>
      </w:r>
      <w:r w:rsidRPr="00532C47">
        <w:rPr>
          <w:b/>
          <w:noProof/>
          <w:lang w:val="et-EE"/>
        </w:rPr>
        <w:t>AINULAADNE IDENTIFIKAATOR – 2D-vöötkood</w:t>
      </w:r>
    </w:p>
    <w:p w14:paraId="3A379372" w14:textId="77777777" w:rsidR="003A71CB" w:rsidRPr="00532C47" w:rsidRDefault="003A71CB" w:rsidP="00251B78">
      <w:pPr>
        <w:keepNext/>
        <w:keepLines/>
        <w:tabs>
          <w:tab w:val="clear" w:pos="567"/>
        </w:tabs>
        <w:spacing w:line="240" w:lineRule="auto"/>
        <w:rPr>
          <w:lang w:val="et-EE"/>
        </w:rPr>
      </w:pPr>
    </w:p>
    <w:p w14:paraId="01203FC7" w14:textId="77777777" w:rsidR="003A71CB" w:rsidRPr="00532C47" w:rsidRDefault="003A71CB" w:rsidP="00251B78">
      <w:pPr>
        <w:tabs>
          <w:tab w:val="clear" w:pos="567"/>
        </w:tabs>
        <w:spacing w:line="240" w:lineRule="auto"/>
        <w:rPr>
          <w:szCs w:val="22"/>
          <w:shd w:val="pct15" w:color="auto" w:fill="auto"/>
          <w:lang w:val="et-EE"/>
        </w:rPr>
      </w:pPr>
      <w:r w:rsidRPr="00532C47">
        <w:rPr>
          <w:noProof/>
          <w:shd w:val="pct15" w:color="auto" w:fill="auto"/>
          <w:lang w:val="et-EE"/>
        </w:rPr>
        <w:t>Lisatud on 2D-vöötkood, mis sisaldab ainulaadset identifikaatorit.</w:t>
      </w:r>
    </w:p>
    <w:p w14:paraId="4D3B7415" w14:textId="77777777" w:rsidR="003A71CB" w:rsidRPr="00532C47" w:rsidRDefault="003A71CB" w:rsidP="00251B78">
      <w:pPr>
        <w:tabs>
          <w:tab w:val="clear" w:pos="567"/>
        </w:tabs>
        <w:spacing w:line="240" w:lineRule="auto"/>
        <w:rPr>
          <w:lang w:val="et-EE"/>
        </w:rPr>
      </w:pPr>
    </w:p>
    <w:p w14:paraId="7CE12BB5" w14:textId="77777777" w:rsidR="003A71CB" w:rsidRPr="00532C47" w:rsidRDefault="003A71CB" w:rsidP="00251B78">
      <w:pPr>
        <w:tabs>
          <w:tab w:val="clear" w:pos="567"/>
        </w:tabs>
        <w:spacing w:line="240" w:lineRule="auto"/>
        <w:rPr>
          <w:lang w:val="et-EE"/>
        </w:rPr>
      </w:pPr>
    </w:p>
    <w:p w14:paraId="6556C180" w14:textId="77777777" w:rsidR="003A71CB" w:rsidRPr="00532C47" w:rsidRDefault="003A71CB" w:rsidP="00251B78">
      <w:pPr>
        <w:keepNext/>
        <w:pBdr>
          <w:top w:val="single" w:sz="4" w:space="1" w:color="auto"/>
          <w:left w:val="single" w:sz="4" w:space="4" w:color="auto"/>
          <w:bottom w:val="single" w:sz="4" w:space="0" w:color="auto"/>
          <w:right w:val="single" w:sz="4" w:space="4" w:color="auto"/>
        </w:pBdr>
        <w:tabs>
          <w:tab w:val="clear" w:pos="567"/>
        </w:tabs>
        <w:spacing w:line="240" w:lineRule="auto"/>
        <w:rPr>
          <w:lang w:val="et-EE"/>
        </w:rPr>
      </w:pPr>
      <w:r w:rsidRPr="00532C47">
        <w:rPr>
          <w:b/>
          <w:lang w:val="et-EE"/>
        </w:rPr>
        <w:t>18.</w:t>
      </w:r>
      <w:r w:rsidRPr="00532C47">
        <w:rPr>
          <w:b/>
          <w:lang w:val="et-EE"/>
        </w:rPr>
        <w:tab/>
      </w:r>
      <w:r w:rsidRPr="00532C47">
        <w:rPr>
          <w:b/>
          <w:noProof/>
          <w:lang w:val="et-EE"/>
        </w:rPr>
        <w:t>AINULAADNE IDENTIFIKAATOR – INIMLOETAVAD ANDMED</w:t>
      </w:r>
    </w:p>
    <w:p w14:paraId="4C4A4A5A" w14:textId="77777777" w:rsidR="003A71CB" w:rsidRPr="00532C47" w:rsidRDefault="003A71CB" w:rsidP="00251B78">
      <w:pPr>
        <w:keepNext/>
        <w:tabs>
          <w:tab w:val="clear" w:pos="567"/>
        </w:tabs>
        <w:spacing w:line="240" w:lineRule="auto"/>
        <w:rPr>
          <w:lang w:val="et-EE"/>
        </w:rPr>
      </w:pPr>
    </w:p>
    <w:p w14:paraId="59134C64" w14:textId="77777777" w:rsidR="003A71CB" w:rsidRPr="00532C47" w:rsidRDefault="003A71CB" w:rsidP="00251B78">
      <w:pPr>
        <w:keepNext/>
        <w:tabs>
          <w:tab w:val="clear" w:pos="567"/>
        </w:tabs>
        <w:rPr>
          <w:szCs w:val="22"/>
          <w:lang w:val="et-EE"/>
        </w:rPr>
      </w:pPr>
      <w:r w:rsidRPr="00532C47">
        <w:rPr>
          <w:szCs w:val="22"/>
          <w:lang w:val="et-EE"/>
        </w:rPr>
        <w:t>PC</w:t>
      </w:r>
    </w:p>
    <w:p w14:paraId="54666F2B" w14:textId="77777777" w:rsidR="003A71CB" w:rsidRPr="00532C47" w:rsidRDefault="003A71CB" w:rsidP="00251B78">
      <w:pPr>
        <w:keepNext/>
        <w:tabs>
          <w:tab w:val="clear" w:pos="567"/>
        </w:tabs>
        <w:rPr>
          <w:szCs w:val="22"/>
          <w:lang w:val="et-EE"/>
        </w:rPr>
      </w:pPr>
      <w:r w:rsidRPr="00532C47">
        <w:rPr>
          <w:szCs w:val="22"/>
          <w:lang w:val="et-EE"/>
        </w:rPr>
        <w:t>SN</w:t>
      </w:r>
    </w:p>
    <w:p w14:paraId="78C3B276" w14:textId="77777777" w:rsidR="003A71CB" w:rsidRPr="00532C47" w:rsidRDefault="003A71CB" w:rsidP="00251B78">
      <w:pPr>
        <w:tabs>
          <w:tab w:val="clear" w:pos="567"/>
        </w:tabs>
        <w:rPr>
          <w:szCs w:val="22"/>
          <w:lang w:val="et-EE"/>
        </w:rPr>
      </w:pPr>
      <w:r w:rsidRPr="00532C47">
        <w:rPr>
          <w:szCs w:val="22"/>
          <w:lang w:val="et-EE"/>
        </w:rPr>
        <w:t>NN</w:t>
      </w:r>
    </w:p>
    <w:p w14:paraId="06A26403" w14:textId="77777777" w:rsidR="003A71CB" w:rsidRPr="00532C47" w:rsidRDefault="003A71CB" w:rsidP="00251B78">
      <w:pPr>
        <w:tabs>
          <w:tab w:val="clear" w:pos="567"/>
        </w:tabs>
        <w:rPr>
          <w:iCs/>
          <w:szCs w:val="22"/>
          <w:lang w:val="et-EE"/>
        </w:rPr>
      </w:pPr>
      <w:r w:rsidRPr="00532C47">
        <w:rPr>
          <w:iCs/>
          <w:szCs w:val="22"/>
          <w:lang w:val="et-EE"/>
        </w:rPr>
        <w:br w:type="page"/>
      </w:r>
    </w:p>
    <w:p w14:paraId="1EE38668" w14:textId="77777777" w:rsidR="003A71CB" w:rsidRPr="00532C47" w:rsidRDefault="003A71CB" w:rsidP="00251B78">
      <w:pPr>
        <w:tabs>
          <w:tab w:val="clear" w:pos="567"/>
        </w:tabs>
        <w:spacing w:line="240" w:lineRule="auto"/>
        <w:rPr>
          <w:szCs w:val="22"/>
          <w:lang w:val="et-EE"/>
        </w:rPr>
      </w:pPr>
    </w:p>
    <w:p w14:paraId="19A809EB" w14:textId="77777777" w:rsidR="003A71CB" w:rsidRPr="00532C47" w:rsidRDefault="003A71CB" w:rsidP="00251B78">
      <w:pPr>
        <w:pBdr>
          <w:top w:val="single" w:sz="4" w:space="1" w:color="auto"/>
          <w:left w:val="single" w:sz="4" w:space="4" w:color="auto"/>
          <w:bottom w:val="single" w:sz="4" w:space="1" w:color="auto"/>
          <w:right w:val="single" w:sz="4" w:space="4" w:color="auto"/>
        </w:pBdr>
        <w:tabs>
          <w:tab w:val="clear" w:pos="567"/>
        </w:tabs>
        <w:spacing w:line="240" w:lineRule="auto"/>
        <w:rPr>
          <w:b/>
          <w:szCs w:val="22"/>
          <w:lang w:val="et-EE"/>
        </w:rPr>
      </w:pPr>
      <w:r w:rsidRPr="00532C47">
        <w:rPr>
          <w:b/>
          <w:lang w:val="et-EE"/>
        </w:rPr>
        <w:t>VÄLISPAKENDIL PEAVAD OLEMA JÄRGMISED ANDMED</w:t>
      </w:r>
    </w:p>
    <w:p w14:paraId="5E913072" w14:textId="77777777" w:rsidR="003A71CB" w:rsidRPr="00532C47" w:rsidRDefault="003A71CB" w:rsidP="00251B78">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szCs w:val="22"/>
          <w:lang w:val="et-EE"/>
        </w:rPr>
      </w:pPr>
    </w:p>
    <w:p w14:paraId="02FC6879" w14:textId="77777777" w:rsidR="003A71CB" w:rsidRPr="00532C47" w:rsidRDefault="003A71CB" w:rsidP="00251B78">
      <w:pPr>
        <w:pBdr>
          <w:top w:val="single" w:sz="4" w:space="1" w:color="auto"/>
          <w:left w:val="single" w:sz="4" w:space="4" w:color="auto"/>
          <w:bottom w:val="single" w:sz="4" w:space="1" w:color="auto"/>
          <w:right w:val="single" w:sz="4" w:space="4" w:color="auto"/>
        </w:pBdr>
        <w:tabs>
          <w:tab w:val="clear" w:pos="567"/>
        </w:tabs>
        <w:spacing w:line="240" w:lineRule="auto"/>
        <w:rPr>
          <w:bCs/>
          <w:noProof/>
          <w:szCs w:val="22"/>
          <w:lang w:val="et-EE"/>
        </w:rPr>
      </w:pPr>
      <w:r w:rsidRPr="00532C47">
        <w:rPr>
          <w:b/>
          <w:noProof/>
          <w:szCs w:val="22"/>
          <w:lang w:val="et-EE"/>
        </w:rPr>
        <w:t xml:space="preserve">MITMIKPAKENDI VAHEPAKEND (ILMA </w:t>
      </w:r>
      <w:r w:rsidRPr="00532C47">
        <w:rPr>
          <w:b/>
          <w:i/>
          <w:iCs/>
          <w:noProof/>
          <w:szCs w:val="22"/>
          <w:lang w:val="et-EE"/>
        </w:rPr>
        <w:t>BLUE BOX</w:t>
      </w:r>
      <w:r w:rsidRPr="00532C47">
        <w:rPr>
          <w:b/>
          <w:noProof/>
          <w:szCs w:val="22"/>
          <w:lang w:val="et-EE"/>
        </w:rPr>
        <w:t>’ITA)</w:t>
      </w:r>
    </w:p>
    <w:p w14:paraId="2840A261" w14:textId="77777777" w:rsidR="003A71CB" w:rsidRPr="00532C47" w:rsidRDefault="003A71CB" w:rsidP="00251B78">
      <w:pPr>
        <w:tabs>
          <w:tab w:val="clear" w:pos="567"/>
        </w:tabs>
        <w:spacing w:line="240" w:lineRule="auto"/>
        <w:rPr>
          <w:szCs w:val="22"/>
          <w:lang w:val="et-EE"/>
        </w:rPr>
      </w:pPr>
    </w:p>
    <w:p w14:paraId="52A23476" w14:textId="77777777" w:rsidR="003A71CB" w:rsidRPr="00532C47" w:rsidRDefault="003A71CB" w:rsidP="00251B78">
      <w:pPr>
        <w:tabs>
          <w:tab w:val="clear" w:pos="567"/>
        </w:tabs>
        <w:spacing w:line="240" w:lineRule="auto"/>
        <w:rPr>
          <w:szCs w:val="22"/>
          <w:lang w:val="et-EE"/>
        </w:rPr>
      </w:pPr>
    </w:p>
    <w:p w14:paraId="33C37FD0" w14:textId="77777777" w:rsidR="003A71CB" w:rsidRPr="00532C47" w:rsidRDefault="003A71CB" w:rsidP="00251B7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et-EE"/>
        </w:rPr>
      </w:pPr>
      <w:r w:rsidRPr="00532C47">
        <w:rPr>
          <w:b/>
          <w:szCs w:val="22"/>
          <w:lang w:val="et-EE"/>
        </w:rPr>
        <w:t>1.</w:t>
      </w:r>
      <w:r w:rsidRPr="00532C47">
        <w:rPr>
          <w:b/>
          <w:szCs w:val="22"/>
          <w:lang w:val="et-EE"/>
        </w:rPr>
        <w:tab/>
      </w:r>
      <w:r w:rsidRPr="00532C47">
        <w:rPr>
          <w:b/>
          <w:lang w:val="et-EE"/>
        </w:rPr>
        <w:t>RAVIMPREPARAADI NIMETUS</w:t>
      </w:r>
    </w:p>
    <w:p w14:paraId="6E0B2C72" w14:textId="77777777" w:rsidR="003A71CB" w:rsidRPr="00532C47" w:rsidRDefault="003A71CB" w:rsidP="00251B78">
      <w:pPr>
        <w:keepNext/>
        <w:tabs>
          <w:tab w:val="clear" w:pos="567"/>
        </w:tabs>
        <w:spacing w:line="240" w:lineRule="auto"/>
        <w:rPr>
          <w:szCs w:val="22"/>
          <w:lang w:val="et-EE"/>
        </w:rPr>
      </w:pPr>
    </w:p>
    <w:p w14:paraId="3DB5021B" w14:textId="185CC2FB" w:rsidR="003A71CB" w:rsidRPr="00532C47" w:rsidRDefault="003A71CB" w:rsidP="00251B78">
      <w:pPr>
        <w:tabs>
          <w:tab w:val="clear" w:pos="567"/>
        </w:tabs>
        <w:spacing w:line="240" w:lineRule="auto"/>
        <w:rPr>
          <w:szCs w:val="22"/>
          <w:lang w:val="et-EE"/>
        </w:rPr>
      </w:pPr>
      <w:r w:rsidRPr="00532C47">
        <w:rPr>
          <w:szCs w:val="22"/>
          <w:lang w:val="et-EE"/>
        </w:rPr>
        <w:t>Enerzair Breezhaler 114 mikrogrammi/46 mikrogrammi/</w:t>
      </w:r>
      <w:r w:rsidR="00B746FF" w:rsidRPr="00532C47">
        <w:rPr>
          <w:szCs w:val="22"/>
          <w:lang w:val="et-EE"/>
        </w:rPr>
        <w:t>136</w:t>
      </w:r>
      <w:r w:rsidRPr="00532C47">
        <w:rPr>
          <w:szCs w:val="22"/>
          <w:lang w:val="et-EE"/>
        </w:rPr>
        <w:t> mikrogrammi inhalatsioonipulber kõvakapslites</w:t>
      </w:r>
    </w:p>
    <w:p w14:paraId="4495FBD0" w14:textId="7B1B33F6" w:rsidR="00145882" w:rsidRPr="00532C47" w:rsidRDefault="00B37B1F" w:rsidP="00251B78">
      <w:pPr>
        <w:tabs>
          <w:tab w:val="clear" w:pos="567"/>
        </w:tabs>
        <w:spacing w:line="240" w:lineRule="auto"/>
        <w:rPr>
          <w:szCs w:val="22"/>
          <w:lang w:val="et-EE"/>
        </w:rPr>
      </w:pPr>
      <w:r w:rsidRPr="00532C47">
        <w:rPr>
          <w:i/>
          <w:szCs w:val="22"/>
          <w:lang w:val="et-EE"/>
        </w:rPr>
        <w:t>indacaterolum/glycopyrronium/mometasoni furoas</w:t>
      </w:r>
    </w:p>
    <w:p w14:paraId="06F36891" w14:textId="1D363B84" w:rsidR="003A71CB" w:rsidRPr="00532C47" w:rsidRDefault="003A71CB" w:rsidP="00251B78">
      <w:pPr>
        <w:tabs>
          <w:tab w:val="clear" w:pos="567"/>
        </w:tabs>
        <w:spacing w:line="240" w:lineRule="auto"/>
        <w:rPr>
          <w:szCs w:val="22"/>
          <w:lang w:val="et-EE"/>
        </w:rPr>
      </w:pPr>
    </w:p>
    <w:p w14:paraId="42FF29B7" w14:textId="77777777" w:rsidR="003A71CB" w:rsidRPr="00532C47" w:rsidRDefault="003A71CB" w:rsidP="00251B78">
      <w:pPr>
        <w:tabs>
          <w:tab w:val="clear" w:pos="567"/>
        </w:tabs>
        <w:spacing w:line="240" w:lineRule="auto"/>
        <w:rPr>
          <w:szCs w:val="22"/>
          <w:lang w:val="et-EE"/>
        </w:rPr>
      </w:pPr>
    </w:p>
    <w:p w14:paraId="51F01D4F" w14:textId="77777777" w:rsidR="003A71CB" w:rsidRPr="00532C47" w:rsidRDefault="003A71CB" w:rsidP="00251B7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lang w:val="et-EE"/>
        </w:rPr>
      </w:pPr>
      <w:r w:rsidRPr="00532C47">
        <w:rPr>
          <w:b/>
          <w:szCs w:val="22"/>
          <w:lang w:val="et-EE"/>
        </w:rPr>
        <w:t>2.</w:t>
      </w:r>
      <w:r w:rsidRPr="00532C47">
        <w:rPr>
          <w:b/>
          <w:szCs w:val="22"/>
          <w:lang w:val="et-EE"/>
        </w:rPr>
        <w:tab/>
      </w:r>
      <w:r w:rsidRPr="00532C47">
        <w:rPr>
          <w:b/>
          <w:lang w:val="et-EE"/>
        </w:rPr>
        <w:t>TOIMEAINE(TE) SISALDUS</w:t>
      </w:r>
    </w:p>
    <w:p w14:paraId="03A132A6" w14:textId="77777777" w:rsidR="003A71CB" w:rsidRPr="00532C47" w:rsidRDefault="003A71CB" w:rsidP="00251B78">
      <w:pPr>
        <w:keepNext/>
        <w:tabs>
          <w:tab w:val="clear" w:pos="567"/>
        </w:tabs>
        <w:spacing w:line="240" w:lineRule="auto"/>
        <w:rPr>
          <w:szCs w:val="22"/>
          <w:lang w:val="et-EE"/>
        </w:rPr>
      </w:pPr>
    </w:p>
    <w:p w14:paraId="5A20C0B4" w14:textId="12BC136E" w:rsidR="003A71CB" w:rsidRPr="00532C47" w:rsidRDefault="003A71CB" w:rsidP="00251B78">
      <w:pPr>
        <w:tabs>
          <w:tab w:val="clear" w:pos="567"/>
        </w:tabs>
        <w:spacing w:line="240" w:lineRule="auto"/>
        <w:rPr>
          <w:szCs w:val="22"/>
          <w:lang w:val="et-EE"/>
        </w:rPr>
      </w:pPr>
      <w:r w:rsidRPr="00532C47">
        <w:rPr>
          <w:iCs/>
          <w:szCs w:val="22"/>
          <w:lang w:val="et-EE"/>
        </w:rPr>
        <w:t>Üks inhaleeritav annus sisaldab</w:t>
      </w:r>
      <w:r w:rsidRPr="00532C47">
        <w:rPr>
          <w:szCs w:val="22"/>
          <w:lang w:val="et-EE"/>
        </w:rPr>
        <w:t xml:space="preserve"> 114 mikrogrammi</w:t>
      </w:r>
      <w:r w:rsidRPr="00532C47">
        <w:rPr>
          <w:iCs/>
          <w:szCs w:val="22"/>
          <w:lang w:val="et-EE"/>
        </w:rPr>
        <w:t xml:space="preserve"> indakaterooli (atsetaadina), </w:t>
      </w:r>
      <w:r w:rsidRPr="00532C47">
        <w:rPr>
          <w:szCs w:val="22"/>
          <w:lang w:val="et-EE"/>
        </w:rPr>
        <w:t>46 mikrogrammi glükopürrooniumi (vastab 58 mikrogrammile</w:t>
      </w:r>
      <w:r w:rsidRPr="00532C47">
        <w:rPr>
          <w:iCs/>
          <w:szCs w:val="22"/>
          <w:lang w:val="et-EE"/>
        </w:rPr>
        <w:t xml:space="preserve"> </w:t>
      </w:r>
      <w:r w:rsidRPr="00532C47">
        <w:rPr>
          <w:szCs w:val="22"/>
          <w:lang w:val="et-EE"/>
        </w:rPr>
        <w:t xml:space="preserve">glükopürrooniumbromiidile) ja </w:t>
      </w:r>
      <w:r w:rsidR="00B746FF" w:rsidRPr="00532C47">
        <w:rPr>
          <w:szCs w:val="22"/>
          <w:lang w:val="et-EE"/>
        </w:rPr>
        <w:t>136</w:t>
      </w:r>
      <w:r w:rsidRPr="00532C47">
        <w:rPr>
          <w:szCs w:val="22"/>
          <w:lang w:val="et-EE"/>
        </w:rPr>
        <w:t> mikrogrammi mometasoonfuroaati.</w:t>
      </w:r>
    </w:p>
    <w:p w14:paraId="358D8E49" w14:textId="77777777" w:rsidR="003A71CB" w:rsidRPr="00532C47" w:rsidRDefault="003A71CB" w:rsidP="00251B78">
      <w:pPr>
        <w:tabs>
          <w:tab w:val="clear" w:pos="567"/>
        </w:tabs>
        <w:spacing w:line="240" w:lineRule="auto"/>
        <w:rPr>
          <w:szCs w:val="22"/>
          <w:lang w:val="et-EE"/>
        </w:rPr>
      </w:pPr>
    </w:p>
    <w:p w14:paraId="129858A5" w14:textId="77777777" w:rsidR="003A71CB" w:rsidRPr="00532C47" w:rsidRDefault="003A71CB" w:rsidP="00251B78">
      <w:pPr>
        <w:tabs>
          <w:tab w:val="clear" w:pos="567"/>
        </w:tabs>
        <w:spacing w:line="240" w:lineRule="auto"/>
        <w:rPr>
          <w:szCs w:val="22"/>
          <w:lang w:val="et-EE"/>
        </w:rPr>
      </w:pPr>
    </w:p>
    <w:p w14:paraId="798D6869" w14:textId="77777777" w:rsidR="003A71CB" w:rsidRPr="00532C47" w:rsidRDefault="003A71CB" w:rsidP="00251B7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et-EE"/>
        </w:rPr>
      </w:pPr>
      <w:r w:rsidRPr="00532C47">
        <w:rPr>
          <w:b/>
          <w:szCs w:val="22"/>
          <w:lang w:val="et-EE"/>
        </w:rPr>
        <w:t>3.</w:t>
      </w:r>
      <w:r w:rsidRPr="00532C47">
        <w:rPr>
          <w:b/>
          <w:szCs w:val="22"/>
          <w:lang w:val="et-EE"/>
        </w:rPr>
        <w:tab/>
      </w:r>
      <w:r w:rsidRPr="00532C47">
        <w:rPr>
          <w:b/>
          <w:noProof/>
          <w:lang w:val="et-EE"/>
        </w:rPr>
        <w:t>ABIAINED</w:t>
      </w:r>
    </w:p>
    <w:p w14:paraId="40EB865F" w14:textId="77777777" w:rsidR="003A71CB" w:rsidRPr="00532C47" w:rsidRDefault="003A71CB" w:rsidP="00251B78">
      <w:pPr>
        <w:keepNext/>
        <w:tabs>
          <w:tab w:val="clear" w:pos="567"/>
        </w:tabs>
        <w:spacing w:line="240" w:lineRule="auto"/>
        <w:rPr>
          <w:szCs w:val="22"/>
          <w:lang w:val="et-EE"/>
        </w:rPr>
      </w:pPr>
    </w:p>
    <w:p w14:paraId="268EB8AA" w14:textId="78C4E71F" w:rsidR="003A71CB" w:rsidRPr="00532C47" w:rsidRDefault="003A71CB" w:rsidP="00251B78">
      <w:pPr>
        <w:tabs>
          <w:tab w:val="clear" w:pos="567"/>
        </w:tabs>
        <w:spacing w:line="240" w:lineRule="auto"/>
        <w:rPr>
          <w:szCs w:val="22"/>
          <w:lang w:val="et-EE"/>
        </w:rPr>
      </w:pPr>
      <w:r w:rsidRPr="00532C47">
        <w:rPr>
          <w:noProof/>
          <w:szCs w:val="22"/>
          <w:lang w:val="et-EE"/>
        </w:rPr>
        <w:t>Sisaldab ka laktoos</w:t>
      </w:r>
      <w:r w:rsidR="003C1D1F">
        <w:rPr>
          <w:noProof/>
          <w:szCs w:val="22"/>
          <w:lang w:val="et-EE"/>
        </w:rPr>
        <w:t>monohüdraat</w:t>
      </w:r>
      <w:r w:rsidRPr="00532C47">
        <w:rPr>
          <w:noProof/>
          <w:szCs w:val="22"/>
          <w:lang w:val="et-EE"/>
        </w:rPr>
        <w:t xml:space="preserve">i ja magneesiumstearaati. </w:t>
      </w:r>
      <w:r w:rsidRPr="00532C47">
        <w:rPr>
          <w:szCs w:val="22"/>
          <w:shd w:val="pct15" w:color="auto" w:fill="auto"/>
          <w:lang w:val="et-EE"/>
        </w:rPr>
        <w:t>Vaa</w:t>
      </w:r>
      <w:r w:rsidR="00A058F4" w:rsidRPr="00532C47">
        <w:rPr>
          <w:szCs w:val="22"/>
          <w:shd w:val="pct15" w:color="auto" w:fill="auto"/>
          <w:lang w:val="et-EE"/>
        </w:rPr>
        <w:t>dake</w:t>
      </w:r>
      <w:r w:rsidRPr="00532C47">
        <w:rPr>
          <w:szCs w:val="22"/>
          <w:shd w:val="pct15" w:color="auto" w:fill="auto"/>
          <w:lang w:val="et-EE"/>
        </w:rPr>
        <w:t xml:space="preserve"> lisateavet pakendi infolehest.</w:t>
      </w:r>
    </w:p>
    <w:p w14:paraId="4C4F168B" w14:textId="77777777" w:rsidR="003A71CB" w:rsidRPr="00532C47" w:rsidRDefault="003A71CB" w:rsidP="00251B78">
      <w:pPr>
        <w:tabs>
          <w:tab w:val="clear" w:pos="567"/>
        </w:tabs>
        <w:spacing w:line="240" w:lineRule="auto"/>
        <w:rPr>
          <w:szCs w:val="22"/>
          <w:lang w:val="et-EE"/>
        </w:rPr>
      </w:pPr>
    </w:p>
    <w:p w14:paraId="1120A299" w14:textId="77777777" w:rsidR="003A71CB" w:rsidRPr="00532C47" w:rsidRDefault="003A71CB" w:rsidP="00251B78">
      <w:pPr>
        <w:tabs>
          <w:tab w:val="clear" w:pos="567"/>
        </w:tabs>
        <w:spacing w:line="240" w:lineRule="auto"/>
        <w:rPr>
          <w:szCs w:val="22"/>
          <w:lang w:val="et-EE"/>
        </w:rPr>
      </w:pPr>
    </w:p>
    <w:p w14:paraId="2C0A81BA" w14:textId="77777777" w:rsidR="003A71CB" w:rsidRPr="00532C47" w:rsidRDefault="003A71CB" w:rsidP="00251B7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et-EE"/>
        </w:rPr>
      </w:pPr>
      <w:r w:rsidRPr="00532C47">
        <w:rPr>
          <w:b/>
          <w:szCs w:val="22"/>
          <w:lang w:val="et-EE"/>
        </w:rPr>
        <w:t>4.</w:t>
      </w:r>
      <w:r w:rsidRPr="00532C47">
        <w:rPr>
          <w:b/>
          <w:szCs w:val="22"/>
          <w:lang w:val="et-EE"/>
        </w:rPr>
        <w:tab/>
      </w:r>
      <w:r w:rsidRPr="00532C47">
        <w:rPr>
          <w:b/>
          <w:noProof/>
          <w:lang w:val="et-EE"/>
        </w:rPr>
        <w:t>RAVIMVORM JA PAKENDI SUURUS</w:t>
      </w:r>
    </w:p>
    <w:p w14:paraId="2A1F949D" w14:textId="77777777" w:rsidR="003A71CB" w:rsidRPr="00532C47" w:rsidRDefault="003A71CB" w:rsidP="00251B78">
      <w:pPr>
        <w:keepNext/>
        <w:tabs>
          <w:tab w:val="clear" w:pos="567"/>
        </w:tabs>
        <w:spacing w:line="240" w:lineRule="auto"/>
        <w:rPr>
          <w:szCs w:val="22"/>
          <w:lang w:val="et-EE"/>
        </w:rPr>
      </w:pPr>
    </w:p>
    <w:p w14:paraId="18950EEC" w14:textId="77777777" w:rsidR="003A71CB" w:rsidRPr="00532C47" w:rsidRDefault="003A71CB" w:rsidP="00251B78">
      <w:pPr>
        <w:tabs>
          <w:tab w:val="clear" w:pos="567"/>
        </w:tabs>
        <w:spacing w:line="240" w:lineRule="auto"/>
        <w:rPr>
          <w:szCs w:val="22"/>
          <w:lang w:val="et-EE"/>
        </w:rPr>
      </w:pPr>
      <w:r w:rsidRPr="00532C47">
        <w:rPr>
          <w:szCs w:val="22"/>
          <w:shd w:val="pct15" w:color="auto" w:fill="auto"/>
          <w:lang w:val="et-EE"/>
        </w:rPr>
        <w:t>Inhalatsioonipulber kõvakapslis</w:t>
      </w:r>
    </w:p>
    <w:p w14:paraId="296A3CF1" w14:textId="77777777" w:rsidR="003A71CB" w:rsidRPr="00532C47" w:rsidRDefault="003A71CB" w:rsidP="00251B78">
      <w:pPr>
        <w:tabs>
          <w:tab w:val="clear" w:pos="567"/>
        </w:tabs>
        <w:spacing w:line="240" w:lineRule="auto"/>
        <w:rPr>
          <w:szCs w:val="22"/>
          <w:lang w:val="et-EE"/>
        </w:rPr>
      </w:pPr>
    </w:p>
    <w:p w14:paraId="6BB0AEC8" w14:textId="7433E1F1" w:rsidR="003A71CB" w:rsidRPr="00532C47" w:rsidRDefault="003A71CB" w:rsidP="00251B78">
      <w:pPr>
        <w:pStyle w:val="Text"/>
        <w:spacing w:before="0"/>
        <w:jc w:val="left"/>
        <w:rPr>
          <w:sz w:val="22"/>
          <w:szCs w:val="22"/>
          <w:lang w:val="et-EE"/>
        </w:rPr>
      </w:pPr>
      <w:r w:rsidRPr="00251B78">
        <w:rPr>
          <w:sz w:val="22"/>
          <w:szCs w:val="22"/>
          <w:lang w:val="et-EE"/>
        </w:rPr>
        <w:t>10 x 1 kaps</w:t>
      </w:r>
      <w:r w:rsidR="009D4FC1" w:rsidRPr="00251B78">
        <w:rPr>
          <w:sz w:val="22"/>
          <w:szCs w:val="22"/>
          <w:lang w:val="et-EE"/>
        </w:rPr>
        <w:t>e</w:t>
      </w:r>
      <w:r w:rsidRPr="00251B78">
        <w:rPr>
          <w:sz w:val="22"/>
          <w:szCs w:val="22"/>
          <w:lang w:val="et-EE"/>
        </w:rPr>
        <w:t xml:space="preserve">l + 1 inhalaator. Mitmikpakendi osa. </w:t>
      </w:r>
      <w:r w:rsidR="00612241" w:rsidRPr="00251B78">
        <w:rPr>
          <w:sz w:val="22"/>
          <w:szCs w:val="22"/>
          <w:lang w:val="et-EE"/>
        </w:rPr>
        <w:t xml:space="preserve">Ei </w:t>
      </w:r>
      <w:r w:rsidRPr="00251B78">
        <w:rPr>
          <w:sz w:val="22"/>
          <w:szCs w:val="22"/>
          <w:lang w:val="et-EE"/>
        </w:rPr>
        <w:t>müü</w:t>
      </w:r>
      <w:r w:rsidR="00612241" w:rsidRPr="00251B78">
        <w:rPr>
          <w:sz w:val="22"/>
          <w:szCs w:val="22"/>
          <w:lang w:val="et-EE"/>
        </w:rPr>
        <w:t>d</w:t>
      </w:r>
      <w:r w:rsidRPr="00251B78">
        <w:rPr>
          <w:sz w:val="22"/>
          <w:szCs w:val="22"/>
          <w:lang w:val="et-EE"/>
        </w:rPr>
        <w:t>a eraldi.</w:t>
      </w:r>
    </w:p>
    <w:p w14:paraId="742E2890" w14:textId="77777777" w:rsidR="003A71CB" w:rsidRPr="00532C47" w:rsidRDefault="003A71CB" w:rsidP="00251B78">
      <w:pPr>
        <w:tabs>
          <w:tab w:val="clear" w:pos="567"/>
        </w:tabs>
        <w:spacing w:line="240" w:lineRule="auto"/>
        <w:rPr>
          <w:shd w:val="pct15" w:color="auto" w:fill="auto"/>
          <w:lang w:val="et-EE"/>
        </w:rPr>
      </w:pPr>
    </w:p>
    <w:p w14:paraId="29D70A89" w14:textId="77777777" w:rsidR="003A71CB" w:rsidRPr="00532C47" w:rsidRDefault="003A71CB" w:rsidP="00251B78">
      <w:pPr>
        <w:tabs>
          <w:tab w:val="clear" w:pos="567"/>
        </w:tabs>
        <w:spacing w:line="240" w:lineRule="auto"/>
        <w:rPr>
          <w:lang w:val="et-EE"/>
        </w:rPr>
      </w:pPr>
    </w:p>
    <w:p w14:paraId="39BBE4BD" w14:textId="77777777" w:rsidR="003A71CB" w:rsidRPr="00532C47" w:rsidRDefault="003A71CB" w:rsidP="00251B7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et-EE"/>
        </w:rPr>
      </w:pPr>
      <w:r w:rsidRPr="00532C47">
        <w:rPr>
          <w:b/>
          <w:szCs w:val="22"/>
          <w:lang w:val="et-EE"/>
        </w:rPr>
        <w:t>5.</w:t>
      </w:r>
      <w:r w:rsidRPr="00532C47">
        <w:rPr>
          <w:b/>
          <w:szCs w:val="22"/>
          <w:lang w:val="et-EE"/>
        </w:rPr>
        <w:tab/>
      </w:r>
      <w:r w:rsidRPr="00532C47">
        <w:rPr>
          <w:b/>
          <w:noProof/>
          <w:lang w:val="et-EE"/>
        </w:rPr>
        <w:t>MANUSTAMISVIIS JA -TEE(D)</w:t>
      </w:r>
    </w:p>
    <w:p w14:paraId="7842FE9F" w14:textId="77777777" w:rsidR="003A71CB" w:rsidRPr="00532C47" w:rsidRDefault="003A71CB" w:rsidP="00251B78">
      <w:pPr>
        <w:keepNext/>
        <w:tabs>
          <w:tab w:val="clear" w:pos="567"/>
        </w:tabs>
        <w:spacing w:line="240" w:lineRule="auto"/>
        <w:rPr>
          <w:szCs w:val="22"/>
          <w:lang w:val="et-EE"/>
        </w:rPr>
      </w:pPr>
    </w:p>
    <w:p w14:paraId="3B1F5C5F" w14:textId="77777777" w:rsidR="00B06D87" w:rsidRPr="00532C47" w:rsidRDefault="00B06D87" w:rsidP="00251B78">
      <w:pPr>
        <w:tabs>
          <w:tab w:val="clear" w:pos="567"/>
        </w:tabs>
        <w:spacing w:line="240" w:lineRule="auto"/>
        <w:rPr>
          <w:szCs w:val="22"/>
          <w:lang w:val="et-EE"/>
        </w:rPr>
      </w:pPr>
      <w:r w:rsidRPr="00532C47">
        <w:rPr>
          <w:szCs w:val="22"/>
          <w:lang w:val="et-EE"/>
        </w:rPr>
        <w:t>Enne ravimi kasutamist lugege pakendi infolehte.</w:t>
      </w:r>
    </w:p>
    <w:p w14:paraId="3D2F2368" w14:textId="77777777" w:rsidR="003A71CB" w:rsidRPr="00532C47" w:rsidRDefault="003A71CB" w:rsidP="00251B78">
      <w:pPr>
        <w:tabs>
          <w:tab w:val="clear" w:pos="567"/>
        </w:tabs>
        <w:spacing w:line="240" w:lineRule="auto"/>
        <w:rPr>
          <w:szCs w:val="22"/>
          <w:lang w:val="et-EE"/>
        </w:rPr>
      </w:pPr>
      <w:r w:rsidRPr="00532C47">
        <w:rPr>
          <w:szCs w:val="22"/>
          <w:lang w:val="et-EE"/>
        </w:rPr>
        <w:t>Kasutamiseks ainult koos pakendis oleva inhalaatoriga.</w:t>
      </w:r>
    </w:p>
    <w:p w14:paraId="546E1A2E" w14:textId="3A1311C6" w:rsidR="003A71CB" w:rsidRPr="00532C47" w:rsidRDefault="003A71CB" w:rsidP="00251B78">
      <w:pPr>
        <w:tabs>
          <w:tab w:val="clear" w:pos="567"/>
        </w:tabs>
        <w:spacing w:line="240" w:lineRule="auto"/>
        <w:rPr>
          <w:szCs w:val="22"/>
          <w:lang w:val="et-EE"/>
        </w:rPr>
      </w:pPr>
      <w:r w:rsidRPr="00532C47">
        <w:rPr>
          <w:szCs w:val="22"/>
          <w:lang w:val="et-EE"/>
        </w:rPr>
        <w:t>Kapsleid mitte</w:t>
      </w:r>
      <w:r w:rsidR="00612241" w:rsidRPr="00532C47">
        <w:rPr>
          <w:szCs w:val="22"/>
          <w:lang w:val="et-EE"/>
        </w:rPr>
        <w:t xml:space="preserve"> alla</w:t>
      </w:r>
      <w:r w:rsidRPr="00532C47">
        <w:rPr>
          <w:szCs w:val="22"/>
          <w:lang w:val="et-EE"/>
        </w:rPr>
        <w:t xml:space="preserve"> neelata.</w:t>
      </w:r>
    </w:p>
    <w:p w14:paraId="5CCC98DD" w14:textId="77777777" w:rsidR="003A71CB" w:rsidRPr="00532C47" w:rsidRDefault="003A71CB" w:rsidP="00251B78">
      <w:pPr>
        <w:tabs>
          <w:tab w:val="clear" w:pos="567"/>
        </w:tabs>
        <w:spacing w:line="240" w:lineRule="auto"/>
        <w:rPr>
          <w:szCs w:val="22"/>
          <w:lang w:val="et-EE"/>
        </w:rPr>
      </w:pPr>
      <w:r w:rsidRPr="00532C47">
        <w:rPr>
          <w:szCs w:val="22"/>
          <w:lang w:val="et-EE"/>
        </w:rPr>
        <w:t>Inhalatsioon</w:t>
      </w:r>
    </w:p>
    <w:p w14:paraId="3011330C" w14:textId="06B5C174" w:rsidR="003A71CB" w:rsidRPr="00532C47" w:rsidDel="00774579" w:rsidRDefault="003A71CB" w:rsidP="00251B78">
      <w:pPr>
        <w:tabs>
          <w:tab w:val="clear" w:pos="567"/>
        </w:tabs>
        <w:spacing w:line="240" w:lineRule="auto"/>
        <w:rPr>
          <w:del w:id="47" w:author="Author"/>
          <w:szCs w:val="22"/>
          <w:lang w:val="et-EE"/>
        </w:rPr>
      </w:pPr>
    </w:p>
    <w:p w14:paraId="7F0FA57D" w14:textId="60365F80" w:rsidR="00B06D87" w:rsidRPr="00DA6B89" w:rsidDel="00774579" w:rsidRDefault="00B06D87" w:rsidP="00251B78">
      <w:pPr>
        <w:tabs>
          <w:tab w:val="clear" w:pos="567"/>
        </w:tabs>
        <w:spacing w:line="240" w:lineRule="auto"/>
        <w:rPr>
          <w:del w:id="48" w:author="Author"/>
          <w:szCs w:val="22"/>
          <w:shd w:val="pct15" w:color="auto" w:fill="auto"/>
          <w:lang w:val="et-EE"/>
        </w:rPr>
      </w:pPr>
      <w:del w:id="49" w:author="Author">
        <w:r w:rsidRPr="00DA6B89" w:rsidDel="00774579">
          <w:rPr>
            <w:szCs w:val="22"/>
            <w:shd w:val="pct15" w:color="auto" w:fill="auto"/>
            <w:lang w:val="et-EE"/>
          </w:rPr>
          <w:delText>‘Lisatakse QR</w:delText>
        </w:r>
        <w:r w:rsidRPr="00DA6B89" w:rsidDel="00774579">
          <w:rPr>
            <w:szCs w:val="22"/>
            <w:shd w:val="pct15" w:color="auto" w:fill="auto"/>
            <w:lang w:val="et-EE"/>
          </w:rPr>
          <w:noBreakHyphen/>
          <w:delText>kood’</w:delText>
        </w:r>
      </w:del>
    </w:p>
    <w:p w14:paraId="164CAD11" w14:textId="6699305A" w:rsidR="00B06D87" w:rsidRPr="00532C47" w:rsidDel="00774579" w:rsidRDefault="00B06D87" w:rsidP="00251B78">
      <w:pPr>
        <w:tabs>
          <w:tab w:val="clear" w:pos="567"/>
        </w:tabs>
        <w:spacing w:line="240" w:lineRule="auto"/>
        <w:rPr>
          <w:del w:id="50" w:author="Author"/>
          <w:szCs w:val="22"/>
          <w:lang w:val="et-EE"/>
        </w:rPr>
      </w:pPr>
      <w:del w:id="51" w:author="Author">
        <w:r w:rsidRPr="00532C47" w:rsidDel="00774579">
          <w:rPr>
            <w:szCs w:val="22"/>
            <w:lang w:val="et-EE"/>
          </w:rPr>
          <w:delText xml:space="preserve">Lisateabe saamiseks skaneerige või </w:delText>
        </w:r>
        <w:r w:rsidR="001F4E9F" w:rsidDel="00774579">
          <w:rPr>
            <w:szCs w:val="22"/>
            <w:lang w:val="et-EE"/>
          </w:rPr>
          <w:delText>vaadake</w:delText>
        </w:r>
        <w:r w:rsidRPr="00532C47" w:rsidDel="00774579">
          <w:rPr>
            <w:szCs w:val="22"/>
            <w:lang w:val="et-EE"/>
          </w:rPr>
          <w:delText>: www.breezhaler-asthma.eu/enerzair</w:delText>
        </w:r>
      </w:del>
    </w:p>
    <w:p w14:paraId="12615642" w14:textId="77777777" w:rsidR="00B06D87" w:rsidRPr="00532C47" w:rsidRDefault="00B06D87" w:rsidP="00251B78">
      <w:pPr>
        <w:tabs>
          <w:tab w:val="clear" w:pos="567"/>
        </w:tabs>
        <w:spacing w:line="240" w:lineRule="auto"/>
        <w:rPr>
          <w:szCs w:val="22"/>
          <w:lang w:val="et-EE"/>
        </w:rPr>
      </w:pPr>
    </w:p>
    <w:p w14:paraId="1EE02841" w14:textId="77777777" w:rsidR="003A71CB" w:rsidRPr="00532C47" w:rsidRDefault="003A71CB" w:rsidP="00251B78">
      <w:pPr>
        <w:tabs>
          <w:tab w:val="clear" w:pos="567"/>
        </w:tabs>
        <w:spacing w:line="240" w:lineRule="auto"/>
        <w:rPr>
          <w:szCs w:val="22"/>
          <w:lang w:val="et-EE"/>
        </w:rPr>
      </w:pPr>
    </w:p>
    <w:p w14:paraId="187517BD" w14:textId="77777777" w:rsidR="003A71CB" w:rsidRPr="00532C47" w:rsidRDefault="003A71CB" w:rsidP="00251B7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et-EE"/>
        </w:rPr>
      </w:pPr>
      <w:r w:rsidRPr="00532C47">
        <w:rPr>
          <w:b/>
          <w:szCs w:val="22"/>
          <w:lang w:val="et-EE"/>
        </w:rPr>
        <w:t>6.</w:t>
      </w:r>
      <w:r w:rsidRPr="00532C47">
        <w:rPr>
          <w:b/>
          <w:szCs w:val="22"/>
          <w:lang w:val="et-EE"/>
        </w:rPr>
        <w:tab/>
      </w:r>
      <w:r w:rsidRPr="00532C47">
        <w:rPr>
          <w:b/>
          <w:lang w:val="et-EE"/>
        </w:rPr>
        <w:t>ERIHOIATUS, ET RAVIMIT TULEB HOIDA LASTE EEST VARJATUD JA KÄTTESAAMATUS KOHAS</w:t>
      </w:r>
    </w:p>
    <w:p w14:paraId="5F1C6422" w14:textId="77777777" w:rsidR="003A71CB" w:rsidRPr="00532C47" w:rsidRDefault="003A71CB" w:rsidP="00251B78">
      <w:pPr>
        <w:keepNext/>
        <w:tabs>
          <w:tab w:val="clear" w:pos="567"/>
        </w:tabs>
        <w:spacing w:line="240" w:lineRule="auto"/>
        <w:rPr>
          <w:szCs w:val="22"/>
          <w:lang w:val="et-EE"/>
        </w:rPr>
      </w:pPr>
    </w:p>
    <w:p w14:paraId="5F3A4836" w14:textId="77777777" w:rsidR="003A71CB" w:rsidRPr="00532C47" w:rsidRDefault="003A71CB" w:rsidP="00251B78">
      <w:pPr>
        <w:tabs>
          <w:tab w:val="clear" w:pos="567"/>
        </w:tabs>
        <w:spacing w:line="240" w:lineRule="auto"/>
        <w:rPr>
          <w:szCs w:val="22"/>
          <w:lang w:val="et-EE"/>
        </w:rPr>
      </w:pPr>
      <w:r w:rsidRPr="00532C47">
        <w:rPr>
          <w:lang w:val="et-EE"/>
        </w:rPr>
        <w:t>Hoida laste eest varjatud ja kättesaamatus kohas</w:t>
      </w:r>
      <w:r w:rsidRPr="00532C47">
        <w:rPr>
          <w:szCs w:val="22"/>
          <w:lang w:val="et-EE"/>
        </w:rPr>
        <w:t>.</w:t>
      </w:r>
    </w:p>
    <w:p w14:paraId="59F133FB" w14:textId="77777777" w:rsidR="003A71CB" w:rsidRPr="00532C47" w:rsidRDefault="003A71CB" w:rsidP="00251B78">
      <w:pPr>
        <w:tabs>
          <w:tab w:val="clear" w:pos="567"/>
        </w:tabs>
        <w:spacing w:line="240" w:lineRule="auto"/>
        <w:rPr>
          <w:szCs w:val="22"/>
          <w:lang w:val="et-EE"/>
        </w:rPr>
      </w:pPr>
    </w:p>
    <w:p w14:paraId="15640166" w14:textId="77777777" w:rsidR="003A71CB" w:rsidRPr="00532C47" w:rsidRDefault="003A71CB" w:rsidP="00251B78">
      <w:pPr>
        <w:tabs>
          <w:tab w:val="clear" w:pos="567"/>
        </w:tabs>
        <w:spacing w:line="240" w:lineRule="auto"/>
        <w:rPr>
          <w:szCs w:val="22"/>
          <w:lang w:val="et-EE"/>
        </w:rPr>
      </w:pPr>
    </w:p>
    <w:p w14:paraId="38965808" w14:textId="77777777" w:rsidR="003A71CB" w:rsidRPr="00532C47" w:rsidRDefault="003A71CB" w:rsidP="00251B78">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et-EE"/>
        </w:rPr>
      </w:pPr>
      <w:r w:rsidRPr="00532C47">
        <w:rPr>
          <w:b/>
          <w:szCs w:val="22"/>
          <w:lang w:val="et-EE"/>
        </w:rPr>
        <w:t>7.</w:t>
      </w:r>
      <w:r w:rsidRPr="00532C47">
        <w:rPr>
          <w:b/>
          <w:szCs w:val="22"/>
          <w:lang w:val="et-EE"/>
        </w:rPr>
        <w:tab/>
      </w:r>
      <w:r w:rsidRPr="00532C47">
        <w:rPr>
          <w:b/>
          <w:lang w:val="et-EE"/>
        </w:rPr>
        <w:t>TEISED ERIHOIATUSED (VAJADUSEL)</w:t>
      </w:r>
    </w:p>
    <w:p w14:paraId="7ABC0AA9" w14:textId="77777777" w:rsidR="003A71CB" w:rsidRPr="00532C47" w:rsidRDefault="003A71CB" w:rsidP="00251B78">
      <w:pPr>
        <w:tabs>
          <w:tab w:val="clear" w:pos="567"/>
        </w:tabs>
        <w:spacing w:line="240" w:lineRule="auto"/>
        <w:rPr>
          <w:szCs w:val="22"/>
          <w:lang w:val="et-EE"/>
        </w:rPr>
      </w:pPr>
    </w:p>
    <w:p w14:paraId="1AF1FAD8" w14:textId="77777777" w:rsidR="003A71CB" w:rsidRPr="00532C47" w:rsidRDefault="003A71CB" w:rsidP="00251B78">
      <w:pPr>
        <w:tabs>
          <w:tab w:val="clear" w:pos="567"/>
        </w:tabs>
        <w:spacing w:line="240" w:lineRule="auto"/>
        <w:rPr>
          <w:szCs w:val="22"/>
          <w:lang w:val="et-EE"/>
        </w:rPr>
      </w:pPr>
    </w:p>
    <w:p w14:paraId="5030F746" w14:textId="77777777" w:rsidR="003A71CB" w:rsidRPr="00532C47" w:rsidRDefault="003A71CB" w:rsidP="00251B7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et-EE"/>
        </w:rPr>
      </w:pPr>
      <w:r w:rsidRPr="00532C47">
        <w:rPr>
          <w:b/>
          <w:szCs w:val="22"/>
          <w:lang w:val="et-EE"/>
        </w:rPr>
        <w:t>8.</w:t>
      </w:r>
      <w:r w:rsidRPr="00532C47">
        <w:rPr>
          <w:b/>
          <w:szCs w:val="22"/>
          <w:lang w:val="et-EE"/>
        </w:rPr>
        <w:tab/>
      </w:r>
      <w:r w:rsidRPr="00532C47">
        <w:rPr>
          <w:b/>
          <w:lang w:val="et-EE"/>
        </w:rPr>
        <w:t>KÕLBLIKKUSAEG</w:t>
      </w:r>
    </w:p>
    <w:p w14:paraId="018B2B39" w14:textId="77777777" w:rsidR="003A71CB" w:rsidRPr="00532C47" w:rsidRDefault="003A71CB" w:rsidP="00251B78">
      <w:pPr>
        <w:keepNext/>
        <w:tabs>
          <w:tab w:val="clear" w:pos="567"/>
        </w:tabs>
        <w:spacing w:line="240" w:lineRule="auto"/>
        <w:rPr>
          <w:szCs w:val="22"/>
          <w:lang w:val="et-EE"/>
        </w:rPr>
      </w:pPr>
    </w:p>
    <w:p w14:paraId="5305E7AC" w14:textId="77777777" w:rsidR="003A71CB" w:rsidRPr="00532C47" w:rsidRDefault="003A71CB" w:rsidP="00251B78">
      <w:pPr>
        <w:keepNext/>
        <w:tabs>
          <w:tab w:val="clear" w:pos="567"/>
        </w:tabs>
        <w:spacing w:line="240" w:lineRule="auto"/>
        <w:rPr>
          <w:color w:val="000000"/>
          <w:szCs w:val="22"/>
          <w:lang w:val="et-EE"/>
        </w:rPr>
      </w:pPr>
      <w:r w:rsidRPr="00532C47">
        <w:rPr>
          <w:color w:val="000000"/>
          <w:szCs w:val="22"/>
          <w:lang w:val="et-EE"/>
        </w:rPr>
        <w:t>EXP</w:t>
      </w:r>
    </w:p>
    <w:p w14:paraId="249593A5" w14:textId="400AB41B" w:rsidR="003A71CB" w:rsidRPr="00532C47" w:rsidRDefault="003A71CB" w:rsidP="00251B78">
      <w:pPr>
        <w:tabs>
          <w:tab w:val="clear" w:pos="567"/>
        </w:tabs>
        <w:spacing w:line="240" w:lineRule="auto"/>
        <w:rPr>
          <w:noProof/>
          <w:color w:val="000000"/>
          <w:szCs w:val="22"/>
          <w:lang w:val="et-EE"/>
        </w:rPr>
      </w:pPr>
      <w:r w:rsidRPr="00532C47">
        <w:rPr>
          <w:noProof/>
          <w:szCs w:val="22"/>
          <w:lang w:val="et-EE"/>
        </w:rPr>
        <w:t xml:space="preserve">Pakendis olev inhalaator tuleb hävitada, kui kõik kapslid on </w:t>
      </w:r>
      <w:r w:rsidR="00612241" w:rsidRPr="00532C47">
        <w:rPr>
          <w:noProof/>
          <w:szCs w:val="22"/>
          <w:lang w:val="et-EE"/>
        </w:rPr>
        <w:t xml:space="preserve">ära </w:t>
      </w:r>
      <w:r w:rsidRPr="00532C47">
        <w:rPr>
          <w:noProof/>
          <w:szCs w:val="22"/>
          <w:lang w:val="et-EE"/>
        </w:rPr>
        <w:t>kasutatud.</w:t>
      </w:r>
    </w:p>
    <w:p w14:paraId="194DDDF0" w14:textId="77777777" w:rsidR="003A71CB" w:rsidRPr="00532C47" w:rsidRDefault="003A71CB" w:rsidP="00251B78">
      <w:pPr>
        <w:tabs>
          <w:tab w:val="clear" w:pos="567"/>
        </w:tabs>
        <w:spacing w:line="240" w:lineRule="auto"/>
        <w:rPr>
          <w:szCs w:val="22"/>
          <w:lang w:val="et-EE"/>
        </w:rPr>
      </w:pPr>
    </w:p>
    <w:p w14:paraId="5B47EE1E" w14:textId="77777777" w:rsidR="003A71CB" w:rsidRPr="00532C47" w:rsidRDefault="003A71CB" w:rsidP="00251B78">
      <w:pPr>
        <w:tabs>
          <w:tab w:val="clear" w:pos="567"/>
        </w:tabs>
        <w:spacing w:line="240" w:lineRule="auto"/>
        <w:rPr>
          <w:szCs w:val="22"/>
          <w:lang w:val="et-EE"/>
        </w:rPr>
      </w:pPr>
    </w:p>
    <w:p w14:paraId="7186DBFF" w14:textId="77777777" w:rsidR="003A71CB" w:rsidRPr="00532C47" w:rsidRDefault="003A71CB" w:rsidP="00251B78">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et-EE"/>
        </w:rPr>
      </w:pPr>
      <w:r w:rsidRPr="00532C47">
        <w:rPr>
          <w:b/>
          <w:szCs w:val="22"/>
          <w:lang w:val="et-EE"/>
        </w:rPr>
        <w:lastRenderedPageBreak/>
        <w:t>9.</w:t>
      </w:r>
      <w:r w:rsidRPr="00532C47">
        <w:rPr>
          <w:b/>
          <w:szCs w:val="22"/>
          <w:lang w:val="et-EE"/>
        </w:rPr>
        <w:tab/>
      </w:r>
      <w:r w:rsidRPr="00532C47">
        <w:rPr>
          <w:b/>
          <w:noProof/>
          <w:lang w:val="et-EE"/>
        </w:rPr>
        <w:t>SÄILITAMISE ERITINGIMUSED</w:t>
      </w:r>
    </w:p>
    <w:p w14:paraId="5DB2C371" w14:textId="77777777" w:rsidR="003A71CB" w:rsidRPr="00532C47" w:rsidRDefault="003A71CB" w:rsidP="00251B78">
      <w:pPr>
        <w:keepNext/>
        <w:tabs>
          <w:tab w:val="clear" w:pos="567"/>
        </w:tabs>
        <w:spacing w:line="240" w:lineRule="auto"/>
        <w:rPr>
          <w:szCs w:val="22"/>
          <w:lang w:val="et-EE"/>
        </w:rPr>
      </w:pPr>
    </w:p>
    <w:p w14:paraId="7C3FEC21" w14:textId="77777777" w:rsidR="00496B03" w:rsidRPr="00532C47" w:rsidRDefault="00496B03" w:rsidP="00251B78">
      <w:pPr>
        <w:keepNext/>
        <w:tabs>
          <w:tab w:val="clear" w:pos="567"/>
        </w:tabs>
        <w:spacing w:line="240" w:lineRule="auto"/>
        <w:rPr>
          <w:szCs w:val="22"/>
          <w:lang w:val="et-EE"/>
        </w:rPr>
      </w:pPr>
      <w:r w:rsidRPr="00532C47">
        <w:rPr>
          <w:noProof/>
          <w:lang w:val="et-EE"/>
        </w:rPr>
        <w:t>Hoida temperatuuril kuni 30</w:t>
      </w:r>
      <w:r w:rsidRPr="00532C47">
        <w:rPr>
          <w:noProof/>
          <w:lang w:val="et-EE"/>
        </w:rPr>
        <w:sym w:font="Symbol" w:char="F0B0"/>
      </w:r>
      <w:r w:rsidRPr="00532C47">
        <w:rPr>
          <w:noProof/>
          <w:lang w:val="et-EE"/>
        </w:rPr>
        <w:t>C.</w:t>
      </w:r>
    </w:p>
    <w:p w14:paraId="2E009EFE" w14:textId="77777777" w:rsidR="003A71CB" w:rsidRPr="00532C47" w:rsidRDefault="003A71CB" w:rsidP="00251B78">
      <w:pPr>
        <w:tabs>
          <w:tab w:val="clear" w:pos="567"/>
        </w:tabs>
        <w:spacing w:line="240" w:lineRule="auto"/>
        <w:rPr>
          <w:color w:val="000000"/>
          <w:szCs w:val="22"/>
          <w:lang w:val="et-EE"/>
        </w:rPr>
      </w:pPr>
      <w:r w:rsidRPr="00532C47">
        <w:rPr>
          <w:szCs w:val="22"/>
          <w:lang w:val="et-EE"/>
        </w:rPr>
        <w:t>Hoida originaalpakendis valguse ja niiskuse eest kaitstult.</w:t>
      </w:r>
    </w:p>
    <w:p w14:paraId="68E0410D" w14:textId="77777777" w:rsidR="003A71CB" w:rsidRPr="00532C47" w:rsidRDefault="003A71CB" w:rsidP="00251B78">
      <w:pPr>
        <w:tabs>
          <w:tab w:val="clear" w:pos="567"/>
        </w:tabs>
        <w:spacing w:line="240" w:lineRule="auto"/>
        <w:ind w:left="567" w:hanging="567"/>
        <w:rPr>
          <w:szCs w:val="22"/>
          <w:lang w:val="et-EE"/>
        </w:rPr>
      </w:pPr>
    </w:p>
    <w:p w14:paraId="7E2C7433" w14:textId="77777777" w:rsidR="003A71CB" w:rsidRPr="00532C47" w:rsidRDefault="003A71CB" w:rsidP="00251B78">
      <w:pPr>
        <w:tabs>
          <w:tab w:val="clear" w:pos="567"/>
        </w:tabs>
        <w:spacing w:line="240" w:lineRule="auto"/>
        <w:ind w:left="567" w:hanging="567"/>
        <w:rPr>
          <w:szCs w:val="22"/>
          <w:lang w:val="et-EE"/>
        </w:rPr>
      </w:pPr>
    </w:p>
    <w:p w14:paraId="0A72B8A0" w14:textId="77777777" w:rsidR="003A71CB" w:rsidRPr="00532C47" w:rsidRDefault="003A71CB" w:rsidP="00251B78">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lang w:val="et-EE"/>
        </w:rPr>
      </w:pPr>
      <w:r w:rsidRPr="00532C47">
        <w:rPr>
          <w:b/>
          <w:szCs w:val="22"/>
          <w:lang w:val="et-EE"/>
        </w:rPr>
        <w:t>10.</w:t>
      </w:r>
      <w:r w:rsidRPr="00532C47">
        <w:rPr>
          <w:b/>
          <w:szCs w:val="22"/>
          <w:lang w:val="et-EE"/>
        </w:rPr>
        <w:tab/>
      </w:r>
      <w:r w:rsidRPr="00532C47">
        <w:rPr>
          <w:b/>
          <w:noProof/>
          <w:lang w:val="et-EE"/>
        </w:rPr>
        <w:t>ERINÕUDED KASUTAMATA JÄÄNUD RAVIMPREPARAADI VÕI SELLEST TEKKINUD JÄÄTMEMATERJALI HÄVITAMISEKS, VASTAVALT VAJADUSELE</w:t>
      </w:r>
    </w:p>
    <w:p w14:paraId="6E217B68" w14:textId="77777777" w:rsidR="003A71CB" w:rsidRPr="00532C47" w:rsidRDefault="003A71CB" w:rsidP="00251B78">
      <w:pPr>
        <w:tabs>
          <w:tab w:val="clear" w:pos="567"/>
        </w:tabs>
        <w:spacing w:line="240" w:lineRule="auto"/>
        <w:rPr>
          <w:szCs w:val="22"/>
          <w:lang w:val="et-EE"/>
        </w:rPr>
      </w:pPr>
    </w:p>
    <w:p w14:paraId="15884835" w14:textId="77777777" w:rsidR="003A71CB" w:rsidRPr="00532C47" w:rsidRDefault="003A71CB" w:rsidP="00251B78">
      <w:pPr>
        <w:tabs>
          <w:tab w:val="clear" w:pos="567"/>
        </w:tabs>
        <w:spacing w:line="240" w:lineRule="auto"/>
        <w:rPr>
          <w:szCs w:val="22"/>
          <w:lang w:val="et-EE"/>
        </w:rPr>
      </w:pPr>
    </w:p>
    <w:p w14:paraId="2846E3CF" w14:textId="77777777" w:rsidR="003A71CB" w:rsidRPr="00532C47" w:rsidRDefault="003A71CB" w:rsidP="00251B78">
      <w:pPr>
        <w:keepNext/>
        <w:pBdr>
          <w:top w:val="single" w:sz="4" w:space="1" w:color="auto"/>
          <w:left w:val="single" w:sz="4" w:space="4" w:color="auto"/>
          <w:bottom w:val="single" w:sz="4" w:space="1" w:color="auto"/>
          <w:right w:val="single" w:sz="4" w:space="4" w:color="auto"/>
        </w:pBdr>
        <w:tabs>
          <w:tab w:val="clear" w:pos="567"/>
        </w:tabs>
        <w:spacing w:line="240" w:lineRule="auto"/>
        <w:rPr>
          <w:b/>
          <w:szCs w:val="22"/>
          <w:lang w:val="et-EE"/>
        </w:rPr>
      </w:pPr>
      <w:r w:rsidRPr="00532C47">
        <w:rPr>
          <w:b/>
          <w:szCs w:val="22"/>
          <w:lang w:val="et-EE"/>
        </w:rPr>
        <w:t>11.</w:t>
      </w:r>
      <w:r w:rsidRPr="00532C47">
        <w:rPr>
          <w:b/>
          <w:szCs w:val="22"/>
          <w:lang w:val="et-EE"/>
        </w:rPr>
        <w:tab/>
      </w:r>
      <w:r w:rsidRPr="00532C47">
        <w:rPr>
          <w:b/>
          <w:noProof/>
          <w:lang w:val="et-EE"/>
        </w:rPr>
        <w:t>MÜÜGILOA HOIDJA NIMI JA AADRESS</w:t>
      </w:r>
    </w:p>
    <w:p w14:paraId="429E4BC6" w14:textId="77777777" w:rsidR="003A71CB" w:rsidRPr="00532C47" w:rsidRDefault="003A71CB" w:rsidP="00251B78">
      <w:pPr>
        <w:keepNext/>
        <w:tabs>
          <w:tab w:val="clear" w:pos="567"/>
        </w:tabs>
        <w:spacing w:line="240" w:lineRule="auto"/>
        <w:rPr>
          <w:szCs w:val="22"/>
          <w:lang w:val="et-EE"/>
        </w:rPr>
      </w:pPr>
    </w:p>
    <w:p w14:paraId="4DCDC106" w14:textId="77777777" w:rsidR="003A71CB" w:rsidRPr="00532C47" w:rsidRDefault="003A71CB" w:rsidP="00251B78">
      <w:pPr>
        <w:keepNext/>
        <w:tabs>
          <w:tab w:val="clear" w:pos="567"/>
        </w:tabs>
        <w:autoSpaceDE w:val="0"/>
        <w:autoSpaceDN w:val="0"/>
        <w:adjustRightInd w:val="0"/>
        <w:spacing w:line="240" w:lineRule="auto"/>
        <w:rPr>
          <w:rFonts w:eastAsia="SimSun"/>
          <w:szCs w:val="22"/>
          <w:lang w:val="et-EE"/>
        </w:rPr>
      </w:pPr>
      <w:r w:rsidRPr="00532C47">
        <w:rPr>
          <w:rFonts w:eastAsia="SimSun"/>
          <w:szCs w:val="22"/>
          <w:lang w:val="et-EE"/>
        </w:rPr>
        <w:t>Novartis Europharm Limited</w:t>
      </w:r>
    </w:p>
    <w:p w14:paraId="6972D1B4" w14:textId="77777777" w:rsidR="003A71CB" w:rsidRPr="00532C47" w:rsidRDefault="003A71CB" w:rsidP="00251B78">
      <w:pPr>
        <w:keepNext/>
        <w:spacing w:line="240" w:lineRule="auto"/>
        <w:rPr>
          <w:szCs w:val="22"/>
          <w:lang w:val="et-EE"/>
        </w:rPr>
      </w:pPr>
      <w:r w:rsidRPr="00532C47">
        <w:rPr>
          <w:szCs w:val="22"/>
          <w:lang w:val="et-EE"/>
        </w:rPr>
        <w:t>Vista Building</w:t>
      </w:r>
    </w:p>
    <w:p w14:paraId="74E3CE03" w14:textId="77777777" w:rsidR="003A71CB" w:rsidRPr="00532C47" w:rsidRDefault="003A71CB" w:rsidP="00251B78">
      <w:pPr>
        <w:keepNext/>
        <w:spacing w:line="240" w:lineRule="auto"/>
        <w:rPr>
          <w:szCs w:val="22"/>
          <w:lang w:val="et-EE"/>
        </w:rPr>
      </w:pPr>
      <w:r w:rsidRPr="00532C47">
        <w:rPr>
          <w:szCs w:val="22"/>
          <w:lang w:val="et-EE"/>
        </w:rPr>
        <w:t>Elm Park, Merrion Road</w:t>
      </w:r>
    </w:p>
    <w:p w14:paraId="6263514F" w14:textId="77777777" w:rsidR="003A71CB" w:rsidRPr="00532C47" w:rsidRDefault="003A71CB" w:rsidP="00251B78">
      <w:pPr>
        <w:keepNext/>
        <w:spacing w:line="240" w:lineRule="auto"/>
        <w:rPr>
          <w:szCs w:val="22"/>
          <w:lang w:val="et-EE"/>
        </w:rPr>
      </w:pPr>
      <w:r w:rsidRPr="00532C47">
        <w:rPr>
          <w:szCs w:val="22"/>
          <w:lang w:val="et-EE"/>
        </w:rPr>
        <w:t>Dublin 4</w:t>
      </w:r>
    </w:p>
    <w:p w14:paraId="1733263C" w14:textId="77777777" w:rsidR="003A71CB" w:rsidRPr="00532C47" w:rsidRDefault="003A71CB" w:rsidP="00251B78">
      <w:pPr>
        <w:spacing w:line="240" w:lineRule="auto"/>
        <w:rPr>
          <w:szCs w:val="22"/>
          <w:lang w:val="et-EE"/>
        </w:rPr>
      </w:pPr>
      <w:r w:rsidRPr="00532C47">
        <w:rPr>
          <w:szCs w:val="22"/>
          <w:lang w:val="et-EE"/>
        </w:rPr>
        <w:t>Iirimaa</w:t>
      </w:r>
    </w:p>
    <w:p w14:paraId="204E79CE" w14:textId="77777777" w:rsidR="003A71CB" w:rsidRPr="00532C47" w:rsidRDefault="003A71CB" w:rsidP="00251B78">
      <w:pPr>
        <w:tabs>
          <w:tab w:val="clear" w:pos="567"/>
        </w:tabs>
        <w:spacing w:line="240" w:lineRule="auto"/>
        <w:rPr>
          <w:szCs w:val="22"/>
          <w:lang w:val="et-EE"/>
        </w:rPr>
      </w:pPr>
    </w:p>
    <w:p w14:paraId="7DA39B8A" w14:textId="77777777" w:rsidR="003A71CB" w:rsidRPr="00532C47" w:rsidRDefault="003A71CB" w:rsidP="00251B78">
      <w:pPr>
        <w:tabs>
          <w:tab w:val="clear" w:pos="567"/>
        </w:tabs>
        <w:spacing w:line="240" w:lineRule="auto"/>
        <w:rPr>
          <w:szCs w:val="22"/>
          <w:lang w:val="et-EE"/>
        </w:rPr>
      </w:pPr>
    </w:p>
    <w:p w14:paraId="0892F6D2" w14:textId="77777777" w:rsidR="003A71CB" w:rsidRPr="00532C47" w:rsidRDefault="003A71CB" w:rsidP="00251B78">
      <w:pPr>
        <w:keepNext/>
        <w:pBdr>
          <w:top w:val="single" w:sz="4" w:space="1" w:color="auto"/>
          <w:left w:val="single" w:sz="4" w:space="4" w:color="auto"/>
          <w:bottom w:val="single" w:sz="4" w:space="1" w:color="auto"/>
          <w:right w:val="single" w:sz="4" w:space="4" w:color="auto"/>
        </w:pBdr>
        <w:tabs>
          <w:tab w:val="clear" w:pos="567"/>
        </w:tabs>
        <w:spacing w:line="240" w:lineRule="auto"/>
        <w:rPr>
          <w:b/>
          <w:szCs w:val="22"/>
          <w:lang w:val="et-EE"/>
        </w:rPr>
      </w:pPr>
      <w:r w:rsidRPr="00532C47">
        <w:rPr>
          <w:b/>
          <w:szCs w:val="22"/>
          <w:lang w:val="et-EE"/>
        </w:rPr>
        <w:t>12.</w:t>
      </w:r>
      <w:r w:rsidRPr="00532C47">
        <w:rPr>
          <w:b/>
          <w:szCs w:val="22"/>
          <w:lang w:val="et-EE"/>
        </w:rPr>
        <w:tab/>
      </w:r>
      <w:r w:rsidRPr="00532C47">
        <w:rPr>
          <w:b/>
          <w:lang w:val="et-EE"/>
        </w:rPr>
        <w:t>MÜÜGILOA NUMBER (NUMBRID)</w:t>
      </w:r>
    </w:p>
    <w:p w14:paraId="0913892B" w14:textId="77777777" w:rsidR="003A71CB" w:rsidRPr="00532C47" w:rsidRDefault="003A71CB" w:rsidP="00251B78">
      <w:pPr>
        <w:keepNext/>
        <w:tabs>
          <w:tab w:val="clear" w:pos="567"/>
        </w:tabs>
        <w:spacing w:line="240" w:lineRule="auto"/>
        <w:rPr>
          <w:szCs w:val="22"/>
          <w:lang w:val="et-EE"/>
        </w:rPr>
      </w:pPr>
    </w:p>
    <w:tbl>
      <w:tblPr>
        <w:tblW w:w="9322" w:type="dxa"/>
        <w:tblLook w:val="04A0" w:firstRow="1" w:lastRow="0" w:firstColumn="1" w:lastColumn="0" w:noHBand="0" w:noVBand="1"/>
      </w:tblPr>
      <w:tblGrid>
        <w:gridCol w:w="2943"/>
        <w:gridCol w:w="6379"/>
      </w:tblGrid>
      <w:tr w:rsidR="003A71CB" w:rsidRPr="00532C47" w14:paraId="69598ACE" w14:textId="77777777" w:rsidTr="009332BA">
        <w:tc>
          <w:tcPr>
            <w:tcW w:w="2943" w:type="dxa"/>
          </w:tcPr>
          <w:p w14:paraId="4D81F6E9" w14:textId="7253F966" w:rsidR="003A71CB" w:rsidRPr="00532C47" w:rsidRDefault="003A71CB" w:rsidP="00251B78">
            <w:pPr>
              <w:tabs>
                <w:tab w:val="clear" w:pos="567"/>
              </w:tabs>
              <w:autoSpaceDE w:val="0"/>
              <w:autoSpaceDN w:val="0"/>
              <w:adjustRightInd w:val="0"/>
              <w:spacing w:line="240" w:lineRule="auto"/>
              <w:rPr>
                <w:rFonts w:eastAsia="SimSun"/>
                <w:szCs w:val="22"/>
                <w:lang w:val="et-EE"/>
              </w:rPr>
            </w:pPr>
            <w:r w:rsidRPr="00532C47">
              <w:rPr>
                <w:rFonts w:eastAsia="SimSun"/>
                <w:szCs w:val="22"/>
                <w:lang w:val="et-EE"/>
              </w:rPr>
              <w:t>EU/</w:t>
            </w:r>
            <w:r w:rsidR="006B256A" w:rsidRPr="00532C47">
              <w:rPr>
                <w:rFonts w:eastAsia="SimSun"/>
                <w:szCs w:val="22"/>
                <w:lang w:val="et-EE"/>
              </w:rPr>
              <w:t>1</w:t>
            </w:r>
            <w:r w:rsidRPr="00532C47">
              <w:rPr>
                <w:rFonts w:eastAsia="SimSun"/>
                <w:szCs w:val="22"/>
                <w:lang w:val="et-EE"/>
              </w:rPr>
              <w:t>/</w:t>
            </w:r>
            <w:r w:rsidR="006B256A" w:rsidRPr="00532C47">
              <w:rPr>
                <w:rFonts w:eastAsia="SimSun"/>
                <w:szCs w:val="22"/>
                <w:lang w:val="et-EE"/>
              </w:rPr>
              <w:t>2</w:t>
            </w:r>
            <w:r w:rsidRPr="00532C47">
              <w:rPr>
                <w:rFonts w:eastAsia="SimSun"/>
                <w:szCs w:val="22"/>
                <w:lang w:val="et-EE"/>
              </w:rPr>
              <w:t>0/</w:t>
            </w:r>
            <w:r w:rsidR="006B256A" w:rsidRPr="00532C47">
              <w:rPr>
                <w:rFonts w:eastAsia="SimSun"/>
                <w:szCs w:val="22"/>
                <w:lang w:val="et-EE"/>
              </w:rPr>
              <w:t>1438</w:t>
            </w:r>
            <w:r w:rsidRPr="00532C47">
              <w:rPr>
                <w:rFonts w:eastAsia="SimSun"/>
                <w:szCs w:val="22"/>
                <w:lang w:val="et-EE"/>
              </w:rPr>
              <w:t>/00</w:t>
            </w:r>
            <w:r w:rsidR="006B256A" w:rsidRPr="00532C47">
              <w:rPr>
                <w:rFonts w:eastAsia="SimSun"/>
                <w:szCs w:val="22"/>
                <w:lang w:val="et-EE"/>
              </w:rPr>
              <w:t>5</w:t>
            </w:r>
          </w:p>
        </w:tc>
        <w:tc>
          <w:tcPr>
            <w:tcW w:w="6379" w:type="dxa"/>
          </w:tcPr>
          <w:p w14:paraId="0DEA1CA4" w14:textId="77777777" w:rsidR="003A71CB" w:rsidRPr="00532C47" w:rsidRDefault="003A71CB" w:rsidP="00251B78">
            <w:pPr>
              <w:tabs>
                <w:tab w:val="clear" w:pos="567"/>
              </w:tabs>
              <w:autoSpaceDE w:val="0"/>
              <w:autoSpaceDN w:val="0"/>
              <w:adjustRightInd w:val="0"/>
              <w:spacing w:line="240" w:lineRule="auto"/>
              <w:rPr>
                <w:rFonts w:eastAsia="SimSun"/>
                <w:szCs w:val="22"/>
                <w:lang w:val="et-EE"/>
              </w:rPr>
            </w:pPr>
            <w:r w:rsidRPr="00532C47">
              <w:rPr>
                <w:rFonts w:eastAsia="SimSun"/>
                <w:szCs w:val="22"/>
                <w:shd w:val="pct15" w:color="auto" w:fill="auto"/>
                <w:lang w:val="et-EE"/>
              </w:rPr>
              <w:t>150 (15 pakendit, igas 10 x 1) kapslit + 15 inhalaatorit</w:t>
            </w:r>
          </w:p>
        </w:tc>
      </w:tr>
    </w:tbl>
    <w:p w14:paraId="2B2EE8C3" w14:textId="77777777" w:rsidR="003A71CB" w:rsidRPr="00532C47" w:rsidRDefault="003A71CB" w:rsidP="00251B78">
      <w:pPr>
        <w:tabs>
          <w:tab w:val="clear" w:pos="567"/>
        </w:tabs>
        <w:spacing w:line="240" w:lineRule="auto"/>
        <w:rPr>
          <w:szCs w:val="22"/>
          <w:lang w:val="et-EE"/>
        </w:rPr>
      </w:pPr>
    </w:p>
    <w:p w14:paraId="41A45835" w14:textId="77777777" w:rsidR="003A71CB" w:rsidRPr="00532C47" w:rsidRDefault="003A71CB" w:rsidP="00251B78">
      <w:pPr>
        <w:tabs>
          <w:tab w:val="clear" w:pos="567"/>
        </w:tabs>
        <w:spacing w:line="240" w:lineRule="auto"/>
        <w:rPr>
          <w:szCs w:val="22"/>
          <w:lang w:val="et-EE"/>
        </w:rPr>
      </w:pPr>
    </w:p>
    <w:p w14:paraId="58D8BB26" w14:textId="77777777" w:rsidR="003A71CB" w:rsidRPr="00532C47" w:rsidRDefault="003A71CB" w:rsidP="00251B78">
      <w:pPr>
        <w:keepNext/>
        <w:pBdr>
          <w:top w:val="single" w:sz="4" w:space="1" w:color="auto"/>
          <w:left w:val="single" w:sz="4" w:space="4" w:color="auto"/>
          <w:bottom w:val="single" w:sz="4" w:space="1" w:color="auto"/>
          <w:right w:val="single" w:sz="4" w:space="4" w:color="auto"/>
        </w:pBdr>
        <w:tabs>
          <w:tab w:val="clear" w:pos="567"/>
        </w:tabs>
        <w:spacing w:line="240" w:lineRule="auto"/>
        <w:rPr>
          <w:szCs w:val="22"/>
          <w:lang w:val="et-EE"/>
        </w:rPr>
      </w:pPr>
      <w:r w:rsidRPr="00532C47">
        <w:rPr>
          <w:b/>
          <w:szCs w:val="22"/>
          <w:lang w:val="et-EE"/>
        </w:rPr>
        <w:t>13.</w:t>
      </w:r>
      <w:r w:rsidRPr="00532C47">
        <w:rPr>
          <w:b/>
          <w:szCs w:val="22"/>
          <w:lang w:val="et-EE"/>
        </w:rPr>
        <w:tab/>
        <w:t>PARTII NUMBER</w:t>
      </w:r>
    </w:p>
    <w:p w14:paraId="0D908F1A" w14:textId="77777777" w:rsidR="003A71CB" w:rsidRPr="00532C47" w:rsidRDefault="003A71CB" w:rsidP="00251B78">
      <w:pPr>
        <w:keepNext/>
        <w:tabs>
          <w:tab w:val="clear" w:pos="567"/>
        </w:tabs>
        <w:spacing w:line="240" w:lineRule="auto"/>
        <w:rPr>
          <w:color w:val="000000"/>
          <w:szCs w:val="22"/>
          <w:lang w:val="et-EE"/>
        </w:rPr>
      </w:pPr>
    </w:p>
    <w:p w14:paraId="7DCE9A4E" w14:textId="77777777" w:rsidR="003A71CB" w:rsidRPr="00532C47" w:rsidRDefault="003A71CB" w:rsidP="00251B78">
      <w:pPr>
        <w:tabs>
          <w:tab w:val="clear" w:pos="567"/>
        </w:tabs>
        <w:spacing w:line="240" w:lineRule="auto"/>
        <w:rPr>
          <w:color w:val="000000"/>
          <w:szCs w:val="22"/>
          <w:lang w:val="et-EE"/>
        </w:rPr>
      </w:pPr>
      <w:r w:rsidRPr="00532C47">
        <w:rPr>
          <w:color w:val="000000"/>
          <w:szCs w:val="22"/>
          <w:lang w:val="et-EE"/>
        </w:rPr>
        <w:t>Lot</w:t>
      </w:r>
    </w:p>
    <w:p w14:paraId="7A029593" w14:textId="77777777" w:rsidR="003A71CB" w:rsidRPr="00532C47" w:rsidRDefault="003A71CB" w:rsidP="00251B78">
      <w:pPr>
        <w:tabs>
          <w:tab w:val="clear" w:pos="567"/>
        </w:tabs>
        <w:spacing w:line="240" w:lineRule="auto"/>
        <w:rPr>
          <w:szCs w:val="22"/>
          <w:lang w:val="et-EE"/>
        </w:rPr>
      </w:pPr>
    </w:p>
    <w:p w14:paraId="50311054" w14:textId="77777777" w:rsidR="003A71CB" w:rsidRPr="00532C47" w:rsidRDefault="003A71CB" w:rsidP="00251B78">
      <w:pPr>
        <w:tabs>
          <w:tab w:val="clear" w:pos="567"/>
        </w:tabs>
        <w:spacing w:line="240" w:lineRule="auto"/>
        <w:rPr>
          <w:szCs w:val="22"/>
          <w:lang w:val="et-EE"/>
        </w:rPr>
      </w:pPr>
    </w:p>
    <w:p w14:paraId="054C3DF6" w14:textId="77777777" w:rsidR="003A71CB" w:rsidRPr="00532C47" w:rsidRDefault="003A71CB" w:rsidP="00251B78">
      <w:pPr>
        <w:keepNext/>
        <w:pBdr>
          <w:top w:val="single" w:sz="4" w:space="1" w:color="auto"/>
          <w:left w:val="single" w:sz="4" w:space="4" w:color="auto"/>
          <w:bottom w:val="single" w:sz="4" w:space="1" w:color="auto"/>
          <w:right w:val="single" w:sz="4" w:space="4" w:color="auto"/>
        </w:pBdr>
        <w:tabs>
          <w:tab w:val="clear" w:pos="567"/>
        </w:tabs>
        <w:spacing w:line="240" w:lineRule="auto"/>
        <w:rPr>
          <w:szCs w:val="22"/>
          <w:lang w:val="et-EE"/>
        </w:rPr>
      </w:pPr>
      <w:r w:rsidRPr="00532C47">
        <w:rPr>
          <w:b/>
          <w:szCs w:val="22"/>
          <w:lang w:val="et-EE"/>
        </w:rPr>
        <w:t>14.</w:t>
      </w:r>
      <w:r w:rsidRPr="00532C47">
        <w:rPr>
          <w:b/>
          <w:szCs w:val="22"/>
          <w:lang w:val="et-EE"/>
        </w:rPr>
        <w:tab/>
      </w:r>
      <w:r w:rsidRPr="00532C47">
        <w:rPr>
          <w:b/>
          <w:noProof/>
          <w:lang w:val="et-EE"/>
        </w:rPr>
        <w:t>RAVIMI VÄLJASTAMISTINGIMUSED</w:t>
      </w:r>
    </w:p>
    <w:p w14:paraId="58F1B8DE" w14:textId="77777777" w:rsidR="003A71CB" w:rsidRPr="00532C47" w:rsidRDefault="003A71CB" w:rsidP="00251B78">
      <w:pPr>
        <w:tabs>
          <w:tab w:val="clear" w:pos="567"/>
        </w:tabs>
        <w:spacing w:line="240" w:lineRule="auto"/>
        <w:rPr>
          <w:color w:val="000000"/>
          <w:szCs w:val="22"/>
          <w:lang w:val="et-EE"/>
        </w:rPr>
      </w:pPr>
    </w:p>
    <w:p w14:paraId="4C4E06D2" w14:textId="77777777" w:rsidR="003A71CB" w:rsidRPr="00532C47" w:rsidRDefault="003A71CB" w:rsidP="00251B78">
      <w:pPr>
        <w:tabs>
          <w:tab w:val="clear" w:pos="567"/>
        </w:tabs>
        <w:spacing w:line="240" w:lineRule="auto"/>
        <w:rPr>
          <w:szCs w:val="22"/>
          <w:lang w:val="et-EE"/>
        </w:rPr>
      </w:pPr>
    </w:p>
    <w:p w14:paraId="68688EE3" w14:textId="77777777" w:rsidR="003A71CB" w:rsidRPr="00532C47" w:rsidRDefault="003A71CB" w:rsidP="00251B78">
      <w:pPr>
        <w:pBdr>
          <w:top w:val="single" w:sz="4" w:space="2" w:color="auto"/>
          <w:left w:val="single" w:sz="4" w:space="4" w:color="auto"/>
          <w:bottom w:val="single" w:sz="4" w:space="1" w:color="auto"/>
          <w:right w:val="single" w:sz="4" w:space="4" w:color="auto"/>
        </w:pBdr>
        <w:tabs>
          <w:tab w:val="clear" w:pos="567"/>
        </w:tabs>
        <w:spacing w:line="240" w:lineRule="auto"/>
        <w:rPr>
          <w:szCs w:val="22"/>
          <w:lang w:val="et-EE"/>
        </w:rPr>
      </w:pPr>
      <w:r w:rsidRPr="00532C47">
        <w:rPr>
          <w:b/>
          <w:szCs w:val="22"/>
          <w:lang w:val="et-EE"/>
        </w:rPr>
        <w:t>15.</w:t>
      </w:r>
      <w:r w:rsidRPr="00532C47">
        <w:rPr>
          <w:b/>
          <w:szCs w:val="22"/>
          <w:lang w:val="et-EE"/>
        </w:rPr>
        <w:tab/>
      </w:r>
      <w:r w:rsidRPr="00532C47">
        <w:rPr>
          <w:b/>
          <w:noProof/>
          <w:lang w:val="et-EE"/>
        </w:rPr>
        <w:t>KASUTUSJUHEND</w:t>
      </w:r>
    </w:p>
    <w:p w14:paraId="0E3E8A30" w14:textId="77777777" w:rsidR="003A71CB" w:rsidRPr="00532C47" w:rsidRDefault="003A71CB" w:rsidP="00251B78">
      <w:pPr>
        <w:tabs>
          <w:tab w:val="clear" w:pos="567"/>
        </w:tabs>
        <w:spacing w:line="240" w:lineRule="auto"/>
        <w:rPr>
          <w:szCs w:val="22"/>
          <w:lang w:val="et-EE"/>
        </w:rPr>
      </w:pPr>
    </w:p>
    <w:p w14:paraId="2F97EC55" w14:textId="77777777" w:rsidR="003A71CB" w:rsidRPr="00532C47" w:rsidRDefault="003A71CB" w:rsidP="00251B78">
      <w:pPr>
        <w:tabs>
          <w:tab w:val="clear" w:pos="567"/>
        </w:tabs>
        <w:spacing w:line="240" w:lineRule="auto"/>
        <w:rPr>
          <w:szCs w:val="22"/>
          <w:lang w:val="et-EE"/>
        </w:rPr>
      </w:pPr>
    </w:p>
    <w:p w14:paraId="72524C1F" w14:textId="77777777" w:rsidR="003A71CB" w:rsidRPr="00532C47" w:rsidRDefault="003A71CB" w:rsidP="00251B78">
      <w:pPr>
        <w:keepNext/>
        <w:pBdr>
          <w:top w:val="single" w:sz="4" w:space="1" w:color="auto"/>
          <w:left w:val="single" w:sz="4" w:space="4" w:color="auto"/>
          <w:bottom w:val="single" w:sz="4" w:space="0" w:color="auto"/>
          <w:right w:val="single" w:sz="4" w:space="4" w:color="auto"/>
        </w:pBdr>
        <w:tabs>
          <w:tab w:val="clear" w:pos="567"/>
        </w:tabs>
        <w:spacing w:line="240" w:lineRule="auto"/>
        <w:rPr>
          <w:b/>
          <w:lang w:val="et-EE"/>
        </w:rPr>
      </w:pPr>
      <w:r w:rsidRPr="00532C47">
        <w:rPr>
          <w:b/>
          <w:szCs w:val="22"/>
          <w:lang w:val="et-EE"/>
        </w:rPr>
        <w:t>16.</w:t>
      </w:r>
      <w:r w:rsidRPr="00532C47">
        <w:rPr>
          <w:b/>
          <w:szCs w:val="22"/>
          <w:lang w:val="et-EE"/>
        </w:rPr>
        <w:tab/>
      </w:r>
      <w:r w:rsidRPr="00532C47">
        <w:rPr>
          <w:b/>
          <w:noProof/>
          <w:lang w:val="et-EE"/>
        </w:rPr>
        <w:t>TEAVE BRAILLE’ KIRJAS (PUNKTKIRJAS)</w:t>
      </w:r>
    </w:p>
    <w:p w14:paraId="5A3F39E5" w14:textId="77777777" w:rsidR="003A71CB" w:rsidRPr="00532C47" w:rsidRDefault="003A71CB" w:rsidP="00251B78">
      <w:pPr>
        <w:keepNext/>
        <w:tabs>
          <w:tab w:val="clear" w:pos="567"/>
        </w:tabs>
        <w:spacing w:line="240" w:lineRule="auto"/>
        <w:rPr>
          <w:szCs w:val="22"/>
          <w:lang w:val="et-EE"/>
        </w:rPr>
      </w:pPr>
    </w:p>
    <w:p w14:paraId="469CF11D" w14:textId="360A9FDF" w:rsidR="003A71CB" w:rsidRPr="00532C47" w:rsidRDefault="003A71CB" w:rsidP="00251B78">
      <w:pPr>
        <w:tabs>
          <w:tab w:val="clear" w:pos="567"/>
        </w:tabs>
        <w:spacing w:line="240" w:lineRule="auto"/>
        <w:rPr>
          <w:rFonts w:eastAsia="MS Mincho"/>
          <w:szCs w:val="22"/>
          <w:lang w:val="et-EE" w:eastAsia="ja-JP"/>
        </w:rPr>
      </w:pPr>
      <w:r w:rsidRPr="00532C47">
        <w:rPr>
          <w:rFonts w:eastAsia="MS Mincho"/>
          <w:szCs w:val="22"/>
          <w:lang w:val="et-EE" w:eastAsia="ja-JP"/>
        </w:rPr>
        <w:t>Enerzair Breezhaler</w:t>
      </w:r>
    </w:p>
    <w:p w14:paraId="0DDAC718" w14:textId="77777777" w:rsidR="003A71CB" w:rsidRPr="00532C47" w:rsidRDefault="003A71CB" w:rsidP="00251B78">
      <w:pPr>
        <w:tabs>
          <w:tab w:val="clear" w:pos="567"/>
        </w:tabs>
        <w:spacing w:line="240" w:lineRule="auto"/>
        <w:rPr>
          <w:szCs w:val="22"/>
          <w:shd w:val="clear" w:color="auto" w:fill="CCCCCC"/>
          <w:lang w:val="et-EE"/>
        </w:rPr>
      </w:pPr>
    </w:p>
    <w:p w14:paraId="1D14AA3B" w14:textId="77777777" w:rsidR="003A71CB" w:rsidRPr="00532C47" w:rsidRDefault="003A71CB" w:rsidP="00251B78">
      <w:pPr>
        <w:tabs>
          <w:tab w:val="clear" w:pos="567"/>
        </w:tabs>
        <w:spacing w:line="240" w:lineRule="auto"/>
        <w:rPr>
          <w:szCs w:val="22"/>
          <w:shd w:val="clear" w:color="auto" w:fill="CCCCCC"/>
          <w:lang w:val="et-EE"/>
        </w:rPr>
      </w:pPr>
    </w:p>
    <w:p w14:paraId="3CD349FD" w14:textId="77777777" w:rsidR="003A71CB" w:rsidRPr="00532C47" w:rsidRDefault="003A71CB" w:rsidP="00251B78">
      <w:pPr>
        <w:pBdr>
          <w:top w:val="single" w:sz="4" w:space="1" w:color="auto"/>
          <w:left w:val="single" w:sz="4" w:space="4" w:color="auto"/>
          <w:bottom w:val="single" w:sz="4" w:space="0" w:color="auto"/>
          <w:right w:val="single" w:sz="4" w:space="4" w:color="auto"/>
        </w:pBdr>
        <w:tabs>
          <w:tab w:val="clear" w:pos="567"/>
        </w:tabs>
        <w:spacing w:line="240" w:lineRule="auto"/>
        <w:rPr>
          <w:lang w:val="et-EE"/>
        </w:rPr>
      </w:pPr>
      <w:r w:rsidRPr="00532C47">
        <w:rPr>
          <w:b/>
          <w:lang w:val="et-EE"/>
        </w:rPr>
        <w:t>17.</w:t>
      </w:r>
      <w:r w:rsidRPr="00532C47">
        <w:rPr>
          <w:b/>
          <w:lang w:val="et-EE"/>
        </w:rPr>
        <w:tab/>
      </w:r>
      <w:r w:rsidRPr="00532C47">
        <w:rPr>
          <w:b/>
          <w:noProof/>
          <w:lang w:val="et-EE"/>
        </w:rPr>
        <w:t>AINULAADNE IDENTIFIKAATOR – 2D-vöötkood</w:t>
      </w:r>
    </w:p>
    <w:p w14:paraId="10CA3D5D" w14:textId="77777777" w:rsidR="003A71CB" w:rsidRPr="00532C47" w:rsidRDefault="003A71CB" w:rsidP="00251B78">
      <w:pPr>
        <w:tabs>
          <w:tab w:val="clear" w:pos="567"/>
        </w:tabs>
        <w:spacing w:line="240" w:lineRule="auto"/>
        <w:rPr>
          <w:lang w:val="et-EE"/>
        </w:rPr>
      </w:pPr>
    </w:p>
    <w:p w14:paraId="39A0D315" w14:textId="77777777" w:rsidR="003A71CB" w:rsidRPr="00532C47" w:rsidRDefault="003A71CB" w:rsidP="00251B78">
      <w:pPr>
        <w:tabs>
          <w:tab w:val="clear" w:pos="567"/>
        </w:tabs>
        <w:spacing w:line="240" w:lineRule="auto"/>
        <w:rPr>
          <w:lang w:val="et-EE"/>
        </w:rPr>
      </w:pPr>
    </w:p>
    <w:p w14:paraId="69CE8C3E" w14:textId="77777777" w:rsidR="003A71CB" w:rsidRPr="00532C47" w:rsidRDefault="003A71CB" w:rsidP="00251B78">
      <w:pPr>
        <w:pBdr>
          <w:top w:val="single" w:sz="4" w:space="1" w:color="auto"/>
          <w:left w:val="single" w:sz="4" w:space="4" w:color="auto"/>
          <w:bottom w:val="single" w:sz="4" w:space="0" w:color="auto"/>
          <w:right w:val="single" w:sz="4" w:space="4" w:color="auto"/>
        </w:pBdr>
        <w:tabs>
          <w:tab w:val="clear" w:pos="567"/>
        </w:tabs>
        <w:spacing w:line="240" w:lineRule="auto"/>
        <w:rPr>
          <w:lang w:val="et-EE"/>
        </w:rPr>
      </w:pPr>
      <w:r w:rsidRPr="00532C47">
        <w:rPr>
          <w:b/>
          <w:lang w:val="et-EE"/>
        </w:rPr>
        <w:t>18.</w:t>
      </w:r>
      <w:r w:rsidRPr="00532C47">
        <w:rPr>
          <w:b/>
          <w:lang w:val="et-EE"/>
        </w:rPr>
        <w:tab/>
      </w:r>
      <w:r w:rsidRPr="00532C47">
        <w:rPr>
          <w:b/>
          <w:noProof/>
          <w:lang w:val="et-EE"/>
        </w:rPr>
        <w:t>AINULAADNE IDENTIFIKAATOR – INIMLOETAVAD ANDMED</w:t>
      </w:r>
    </w:p>
    <w:p w14:paraId="413F135C" w14:textId="5ACFFEB6" w:rsidR="00B06D87" w:rsidRPr="00532C47" w:rsidRDefault="003A71CB" w:rsidP="00251B78">
      <w:pPr>
        <w:tabs>
          <w:tab w:val="clear" w:pos="567"/>
        </w:tabs>
        <w:spacing w:line="240" w:lineRule="auto"/>
        <w:rPr>
          <w:iCs/>
          <w:szCs w:val="22"/>
          <w:lang w:val="et-EE"/>
        </w:rPr>
      </w:pPr>
      <w:r w:rsidRPr="00532C47">
        <w:rPr>
          <w:iCs/>
          <w:szCs w:val="22"/>
          <w:lang w:val="et-EE"/>
        </w:rPr>
        <w:br w:type="page"/>
      </w:r>
    </w:p>
    <w:p w14:paraId="700093D8" w14:textId="77777777" w:rsidR="009B348F" w:rsidRPr="00532C47" w:rsidRDefault="009B348F" w:rsidP="00251B78">
      <w:pPr>
        <w:tabs>
          <w:tab w:val="clear" w:pos="567"/>
        </w:tabs>
        <w:spacing w:line="240" w:lineRule="auto"/>
        <w:rPr>
          <w:noProof/>
          <w:szCs w:val="22"/>
          <w:lang w:val="et-EE"/>
        </w:rPr>
      </w:pPr>
    </w:p>
    <w:p w14:paraId="6134B70F" w14:textId="77777777" w:rsidR="009B348F" w:rsidRPr="00532C47" w:rsidRDefault="009B348F" w:rsidP="00251B78">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et-EE"/>
        </w:rPr>
      </w:pPr>
      <w:r w:rsidRPr="00532C47">
        <w:rPr>
          <w:b/>
          <w:lang w:val="et-EE"/>
        </w:rPr>
        <w:t>VÄLISPAKENDIL PEAVAD OLEMA JÄRGMISED ANDMED</w:t>
      </w:r>
    </w:p>
    <w:p w14:paraId="3E5FA260" w14:textId="77777777" w:rsidR="009B348F" w:rsidRPr="00532C47" w:rsidRDefault="009B348F" w:rsidP="00251B78">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lang w:val="et-EE"/>
        </w:rPr>
      </w:pPr>
    </w:p>
    <w:p w14:paraId="75E5143D" w14:textId="77777777" w:rsidR="009B348F" w:rsidRPr="00532C47" w:rsidRDefault="009B348F" w:rsidP="00251B78">
      <w:pPr>
        <w:numPr>
          <w:ilvl w:val="0"/>
          <w:numId w:val="33"/>
        </w:num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lang w:val="et-EE"/>
        </w:rPr>
      </w:pPr>
      <w:r w:rsidRPr="00532C47">
        <w:rPr>
          <w:b/>
          <w:szCs w:val="22"/>
          <w:lang w:val="et-EE"/>
        </w:rPr>
        <w:t>ÜKSIKPAKENDI VÄLISKARBI</w:t>
      </w:r>
    </w:p>
    <w:p w14:paraId="56EDD73D" w14:textId="77777777" w:rsidR="009B348F" w:rsidRPr="00532C47" w:rsidRDefault="009B348F" w:rsidP="00251B78">
      <w:pPr>
        <w:numPr>
          <w:ilvl w:val="0"/>
          <w:numId w:val="33"/>
        </w:num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szCs w:val="22"/>
          <w:lang w:val="et-EE"/>
        </w:rPr>
      </w:pPr>
      <w:r w:rsidRPr="00532C47">
        <w:rPr>
          <w:b/>
          <w:szCs w:val="22"/>
          <w:lang w:val="et-EE"/>
        </w:rPr>
        <w:t>MITMIKPAKENDI VAHEPAKENDI</w:t>
      </w:r>
    </w:p>
    <w:p w14:paraId="7D672E6D" w14:textId="77777777" w:rsidR="009B348F" w:rsidRPr="00532C47" w:rsidRDefault="009B348F" w:rsidP="00251B78">
      <w:pPr>
        <w:pBdr>
          <w:top w:val="single" w:sz="4" w:space="1" w:color="auto"/>
          <w:left w:val="single" w:sz="4" w:space="4" w:color="auto"/>
          <w:bottom w:val="single" w:sz="4" w:space="1" w:color="auto"/>
          <w:right w:val="single" w:sz="4" w:space="4" w:color="auto"/>
        </w:pBdr>
        <w:tabs>
          <w:tab w:val="clear" w:pos="567"/>
        </w:tabs>
        <w:spacing w:line="240" w:lineRule="auto"/>
        <w:rPr>
          <w:b/>
          <w:szCs w:val="22"/>
          <w:lang w:val="et-EE"/>
        </w:rPr>
      </w:pPr>
      <w:r w:rsidRPr="00532C47">
        <w:rPr>
          <w:b/>
          <w:szCs w:val="22"/>
          <w:lang w:val="et-EE"/>
        </w:rPr>
        <w:t>SISEKÜLG</w:t>
      </w:r>
    </w:p>
    <w:p w14:paraId="7A6D01AE" w14:textId="77777777" w:rsidR="009B348F" w:rsidRPr="00532C47" w:rsidRDefault="009B348F" w:rsidP="00251B78">
      <w:pPr>
        <w:tabs>
          <w:tab w:val="clear" w:pos="567"/>
        </w:tabs>
        <w:spacing w:line="240" w:lineRule="auto"/>
        <w:rPr>
          <w:noProof/>
          <w:szCs w:val="22"/>
        </w:rPr>
      </w:pPr>
    </w:p>
    <w:p w14:paraId="42E67A9B" w14:textId="77777777" w:rsidR="009B348F" w:rsidRPr="00532C47" w:rsidRDefault="009B348F" w:rsidP="00251B78">
      <w:pPr>
        <w:tabs>
          <w:tab w:val="clear" w:pos="567"/>
        </w:tabs>
        <w:spacing w:line="240" w:lineRule="auto"/>
        <w:rPr>
          <w:noProof/>
          <w:szCs w:val="22"/>
        </w:rPr>
      </w:pPr>
    </w:p>
    <w:p w14:paraId="1EFA52AB" w14:textId="77777777" w:rsidR="009B348F" w:rsidRPr="00532C47" w:rsidRDefault="009B348F" w:rsidP="00251B78">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et-EE"/>
        </w:rPr>
      </w:pPr>
      <w:r w:rsidRPr="00532C47">
        <w:rPr>
          <w:b/>
          <w:szCs w:val="22"/>
          <w:lang w:val="et-EE"/>
        </w:rPr>
        <w:t>1.</w:t>
      </w:r>
      <w:r w:rsidRPr="00532C47">
        <w:rPr>
          <w:b/>
          <w:szCs w:val="22"/>
          <w:lang w:val="et-EE"/>
        </w:rPr>
        <w:tab/>
        <w:t>MUU</w:t>
      </w:r>
    </w:p>
    <w:p w14:paraId="0442331B" w14:textId="77777777" w:rsidR="009B348F" w:rsidRPr="00532C47" w:rsidRDefault="009B348F" w:rsidP="00251B78">
      <w:pPr>
        <w:tabs>
          <w:tab w:val="clear" w:pos="567"/>
        </w:tabs>
        <w:spacing w:line="240" w:lineRule="auto"/>
        <w:rPr>
          <w:szCs w:val="22"/>
          <w:lang w:val="et-EE"/>
        </w:rPr>
      </w:pPr>
    </w:p>
    <w:p w14:paraId="7AAF4322" w14:textId="77777777" w:rsidR="009B348F" w:rsidRPr="00532C47" w:rsidRDefault="009B348F" w:rsidP="00251B78">
      <w:pPr>
        <w:tabs>
          <w:tab w:val="clear" w:pos="567"/>
        </w:tabs>
        <w:autoSpaceDE w:val="0"/>
        <w:autoSpaceDN w:val="0"/>
        <w:adjustRightInd w:val="0"/>
        <w:spacing w:line="240" w:lineRule="auto"/>
        <w:rPr>
          <w:color w:val="000000"/>
          <w:szCs w:val="22"/>
          <w:lang w:val="et-EE"/>
        </w:rPr>
      </w:pPr>
      <w:r w:rsidRPr="00532C47">
        <w:rPr>
          <w:color w:val="000000"/>
          <w:szCs w:val="22"/>
          <w:lang w:val="et-EE"/>
        </w:rPr>
        <w:t>1</w:t>
      </w:r>
      <w:r w:rsidRPr="00532C47">
        <w:rPr>
          <w:color w:val="000000"/>
          <w:szCs w:val="22"/>
          <w:lang w:val="et-EE"/>
        </w:rPr>
        <w:tab/>
      </w:r>
      <w:r w:rsidRPr="00532C47">
        <w:rPr>
          <w:color w:val="000000"/>
          <w:szCs w:val="22"/>
          <w:lang w:val="et-EE"/>
        </w:rPr>
        <w:tab/>
        <w:t>Paigaldage</w:t>
      </w:r>
    </w:p>
    <w:p w14:paraId="30AF75A0" w14:textId="77777777" w:rsidR="009B348F" w:rsidRPr="00532C47" w:rsidRDefault="009B348F" w:rsidP="00251B78">
      <w:pPr>
        <w:tabs>
          <w:tab w:val="clear" w:pos="567"/>
        </w:tabs>
        <w:autoSpaceDE w:val="0"/>
        <w:autoSpaceDN w:val="0"/>
        <w:adjustRightInd w:val="0"/>
        <w:spacing w:line="240" w:lineRule="auto"/>
        <w:rPr>
          <w:color w:val="000000"/>
          <w:szCs w:val="22"/>
          <w:lang w:val="et-EE"/>
        </w:rPr>
      </w:pPr>
      <w:r w:rsidRPr="00532C47">
        <w:rPr>
          <w:color w:val="000000"/>
          <w:szCs w:val="22"/>
          <w:lang w:val="et-EE"/>
        </w:rPr>
        <w:t>2</w:t>
      </w:r>
      <w:r w:rsidRPr="00532C47">
        <w:rPr>
          <w:color w:val="000000"/>
          <w:szCs w:val="22"/>
          <w:lang w:val="et-EE"/>
        </w:rPr>
        <w:tab/>
      </w:r>
      <w:r w:rsidRPr="00532C47">
        <w:rPr>
          <w:color w:val="000000"/>
          <w:szCs w:val="22"/>
          <w:lang w:val="et-EE"/>
        </w:rPr>
        <w:tab/>
        <w:t>Läbistage ja vabastage</w:t>
      </w:r>
    </w:p>
    <w:p w14:paraId="564041C8" w14:textId="77777777" w:rsidR="009B348F" w:rsidRPr="00532C47" w:rsidRDefault="009B348F" w:rsidP="00251B78">
      <w:pPr>
        <w:tabs>
          <w:tab w:val="clear" w:pos="567"/>
        </w:tabs>
        <w:autoSpaceDE w:val="0"/>
        <w:autoSpaceDN w:val="0"/>
        <w:adjustRightInd w:val="0"/>
        <w:spacing w:line="240" w:lineRule="auto"/>
        <w:rPr>
          <w:color w:val="000000"/>
          <w:szCs w:val="22"/>
          <w:lang w:val="et-EE"/>
        </w:rPr>
      </w:pPr>
      <w:r w:rsidRPr="00532C47">
        <w:rPr>
          <w:color w:val="000000"/>
          <w:szCs w:val="22"/>
          <w:lang w:val="et-EE"/>
        </w:rPr>
        <w:t>3</w:t>
      </w:r>
      <w:r w:rsidRPr="00532C47">
        <w:rPr>
          <w:color w:val="000000"/>
          <w:szCs w:val="22"/>
          <w:lang w:val="et-EE"/>
        </w:rPr>
        <w:tab/>
      </w:r>
      <w:r w:rsidRPr="00532C47">
        <w:rPr>
          <w:color w:val="000000"/>
          <w:szCs w:val="22"/>
          <w:lang w:val="et-EE"/>
        </w:rPr>
        <w:tab/>
        <w:t>Hingake sügavalt sisse</w:t>
      </w:r>
    </w:p>
    <w:p w14:paraId="7A287A82" w14:textId="77777777" w:rsidR="009B348F" w:rsidRPr="00532C47" w:rsidRDefault="009B348F" w:rsidP="00251B78">
      <w:pPr>
        <w:tabs>
          <w:tab w:val="clear" w:pos="567"/>
        </w:tabs>
        <w:autoSpaceDE w:val="0"/>
        <w:autoSpaceDN w:val="0"/>
        <w:adjustRightInd w:val="0"/>
        <w:spacing w:line="240" w:lineRule="auto"/>
        <w:rPr>
          <w:color w:val="000000"/>
          <w:szCs w:val="22"/>
          <w:lang w:val="et-EE"/>
        </w:rPr>
      </w:pPr>
      <w:r w:rsidRPr="00532C47">
        <w:rPr>
          <w:color w:val="000000"/>
          <w:szCs w:val="22"/>
          <w:lang w:val="et-EE"/>
        </w:rPr>
        <w:t>Vaadake</w:t>
      </w:r>
      <w:r w:rsidRPr="00532C47">
        <w:rPr>
          <w:color w:val="000000"/>
          <w:szCs w:val="22"/>
          <w:lang w:val="et-EE"/>
        </w:rPr>
        <w:tab/>
        <w:t>Vaadake, kas kapsel on tühi</w:t>
      </w:r>
    </w:p>
    <w:p w14:paraId="7DF0B9CB" w14:textId="77777777" w:rsidR="009B348F" w:rsidRPr="00532C47" w:rsidRDefault="009B348F" w:rsidP="00251B78">
      <w:pPr>
        <w:tabs>
          <w:tab w:val="clear" w:pos="567"/>
        </w:tabs>
        <w:autoSpaceDE w:val="0"/>
        <w:autoSpaceDN w:val="0"/>
        <w:adjustRightInd w:val="0"/>
        <w:spacing w:line="240" w:lineRule="auto"/>
        <w:rPr>
          <w:color w:val="000000"/>
          <w:szCs w:val="22"/>
          <w:lang w:val="et-EE"/>
        </w:rPr>
      </w:pPr>
    </w:p>
    <w:p w14:paraId="1714A898" w14:textId="77777777" w:rsidR="009B348F" w:rsidRPr="00532C47" w:rsidRDefault="009B348F" w:rsidP="00251B78">
      <w:pPr>
        <w:tabs>
          <w:tab w:val="clear" w:pos="567"/>
        </w:tabs>
        <w:autoSpaceDE w:val="0"/>
        <w:autoSpaceDN w:val="0"/>
        <w:adjustRightInd w:val="0"/>
        <w:spacing w:line="240" w:lineRule="auto"/>
        <w:rPr>
          <w:color w:val="000000"/>
          <w:szCs w:val="22"/>
          <w:lang w:val="et-EE"/>
        </w:rPr>
      </w:pPr>
      <w:r w:rsidRPr="00532C47">
        <w:rPr>
          <w:color w:val="000000"/>
          <w:szCs w:val="22"/>
          <w:lang w:val="et-EE"/>
        </w:rPr>
        <w:t>Enne ravimi kasutamist lugege pakendi infolehte.</w:t>
      </w:r>
    </w:p>
    <w:p w14:paraId="0E948ED6" w14:textId="77777777" w:rsidR="009B348F" w:rsidRPr="00532C47" w:rsidRDefault="009B348F" w:rsidP="00251B78">
      <w:pPr>
        <w:tabs>
          <w:tab w:val="clear" w:pos="567"/>
        </w:tabs>
        <w:spacing w:line="240" w:lineRule="auto"/>
        <w:rPr>
          <w:iCs/>
          <w:szCs w:val="22"/>
          <w:lang w:val="nb-NO"/>
        </w:rPr>
      </w:pPr>
      <w:r w:rsidRPr="00532C47">
        <w:rPr>
          <w:noProof/>
          <w:szCs w:val="22"/>
          <w:lang w:val="nb-NO"/>
        </w:rPr>
        <w:br w:type="page"/>
      </w:r>
    </w:p>
    <w:p w14:paraId="2FF4BBA9" w14:textId="77777777" w:rsidR="003A71CB" w:rsidRPr="00532C47" w:rsidRDefault="003A71CB" w:rsidP="00251B78">
      <w:pPr>
        <w:tabs>
          <w:tab w:val="clear" w:pos="567"/>
        </w:tabs>
        <w:spacing w:line="240" w:lineRule="auto"/>
        <w:rPr>
          <w:iCs/>
          <w:szCs w:val="22"/>
          <w:lang w:val="et-EE"/>
        </w:rPr>
      </w:pPr>
    </w:p>
    <w:p w14:paraId="621E0B84" w14:textId="77777777" w:rsidR="003A71CB" w:rsidRPr="00532C47" w:rsidRDefault="003A71CB" w:rsidP="00251B78">
      <w:pPr>
        <w:pBdr>
          <w:top w:val="single" w:sz="4" w:space="1" w:color="auto"/>
          <w:left w:val="single" w:sz="4" w:space="4" w:color="auto"/>
          <w:bottom w:val="single" w:sz="4" w:space="1" w:color="auto"/>
          <w:right w:val="single" w:sz="4" w:space="4" w:color="auto"/>
        </w:pBdr>
        <w:tabs>
          <w:tab w:val="clear" w:pos="567"/>
        </w:tabs>
        <w:spacing w:line="240" w:lineRule="auto"/>
        <w:rPr>
          <w:b/>
          <w:noProof/>
          <w:szCs w:val="24"/>
          <w:lang w:val="et-EE"/>
        </w:rPr>
      </w:pPr>
      <w:r w:rsidRPr="00532C47">
        <w:rPr>
          <w:b/>
          <w:noProof/>
          <w:szCs w:val="24"/>
          <w:lang w:val="et-EE"/>
        </w:rPr>
        <w:t>MINIMAALSED ANDMED, MIS PEAVAD OLEMA BLISTER- VÕI RIBAPAKENDIL</w:t>
      </w:r>
    </w:p>
    <w:p w14:paraId="35ACB8D8" w14:textId="77777777" w:rsidR="003A71CB" w:rsidRPr="00532C47" w:rsidRDefault="003A71CB" w:rsidP="00251B78">
      <w:pPr>
        <w:pBdr>
          <w:top w:val="single" w:sz="4" w:space="1" w:color="auto"/>
          <w:left w:val="single" w:sz="4" w:space="4" w:color="auto"/>
          <w:bottom w:val="single" w:sz="4" w:space="1" w:color="auto"/>
          <w:right w:val="single" w:sz="4" w:space="4" w:color="auto"/>
        </w:pBdr>
        <w:tabs>
          <w:tab w:val="clear" w:pos="567"/>
        </w:tabs>
        <w:spacing w:line="240" w:lineRule="auto"/>
        <w:rPr>
          <w:noProof/>
          <w:szCs w:val="22"/>
          <w:lang w:val="et-EE"/>
        </w:rPr>
      </w:pPr>
    </w:p>
    <w:p w14:paraId="3E3C13E8" w14:textId="77777777" w:rsidR="003A71CB" w:rsidRPr="00532C47" w:rsidRDefault="003A71CB" w:rsidP="00251B78">
      <w:pPr>
        <w:pBdr>
          <w:top w:val="single" w:sz="4" w:space="1" w:color="auto"/>
          <w:left w:val="single" w:sz="4" w:space="4" w:color="auto"/>
          <w:bottom w:val="single" w:sz="4" w:space="1" w:color="auto"/>
          <w:right w:val="single" w:sz="4" w:space="4" w:color="auto"/>
        </w:pBdr>
        <w:tabs>
          <w:tab w:val="clear" w:pos="567"/>
        </w:tabs>
        <w:spacing w:line="240" w:lineRule="auto"/>
        <w:rPr>
          <w:noProof/>
          <w:szCs w:val="22"/>
          <w:lang w:val="et-EE"/>
        </w:rPr>
      </w:pPr>
      <w:r w:rsidRPr="00532C47">
        <w:rPr>
          <w:b/>
          <w:noProof/>
          <w:szCs w:val="22"/>
          <w:lang w:val="et-EE"/>
        </w:rPr>
        <w:t>BLISTRID</w:t>
      </w:r>
    </w:p>
    <w:p w14:paraId="21D4722A" w14:textId="77777777" w:rsidR="003A71CB" w:rsidRPr="00532C47" w:rsidRDefault="003A71CB" w:rsidP="00251B78">
      <w:pPr>
        <w:tabs>
          <w:tab w:val="clear" w:pos="567"/>
        </w:tabs>
        <w:spacing w:line="240" w:lineRule="auto"/>
        <w:rPr>
          <w:noProof/>
          <w:szCs w:val="22"/>
          <w:lang w:val="et-EE"/>
        </w:rPr>
      </w:pPr>
    </w:p>
    <w:p w14:paraId="6E2C88A7" w14:textId="77777777" w:rsidR="003A71CB" w:rsidRPr="00532C47" w:rsidRDefault="003A71CB" w:rsidP="00251B78">
      <w:pPr>
        <w:tabs>
          <w:tab w:val="clear" w:pos="567"/>
        </w:tabs>
        <w:spacing w:line="240" w:lineRule="auto"/>
        <w:rPr>
          <w:noProof/>
          <w:szCs w:val="22"/>
          <w:lang w:val="et-EE"/>
        </w:rPr>
      </w:pPr>
    </w:p>
    <w:p w14:paraId="3D834EE0" w14:textId="77777777" w:rsidR="003A71CB" w:rsidRPr="00532C47" w:rsidRDefault="003A71CB" w:rsidP="00251B78">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et-EE"/>
        </w:rPr>
      </w:pPr>
      <w:r w:rsidRPr="00532C47">
        <w:rPr>
          <w:b/>
          <w:noProof/>
          <w:szCs w:val="22"/>
          <w:lang w:val="et-EE"/>
        </w:rPr>
        <w:t>1.</w:t>
      </w:r>
      <w:r w:rsidRPr="00532C47">
        <w:rPr>
          <w:b/>
          <w:noProof/>
          <w:szCs w:val="22"/>
          <w:lang w:val="et-EE"/>
        </w:rPr>
        <w:tab/>
      </w:r>
      <w:r w:rsidRPr="00532C47">
        <w:rPr>
          <w:b/>
          <w:noProof/>
          <w:szCs w:val="24"/>
          <w:lang w:val="et-EE"/>
        </w:rPr>
        <w:t>RAVIMPREPARAADI NIMETUS</w:t>
      </w:r>
    </w:p>
    <w:p w14:paraId="7175C9E7" w14:textId="77777777" w:rsidR="003A71CB" w:rsidRPr="00532C47" w:rsidRDefault="003A71CB" w:rsidP="00251B78">
      <w:pPr>
        <w:tabs>
          <w:tab w:val="clear" w:pos="567"/>
        </w:tabs>
        <w:spacing w:line="240" w:lineRule="auto"/>
        <w:rPr>
          <w:noProof/>
          <w:szCs w:val="22"/>
          <w:lang w:val="et-EE"/>
        </w:rPr>
      </w:pPr>
    </w:p>
    <w:p w14:paraId="4ECF9DA6" w14:textId="4AE259B2" w:rsidR="003A71CB" w:rsidRPr="00532C47" w:rsidRDefault="003A71CB" w:rsidP="00251B78">
      <w:pPr>
        <w:tabs>
          <w:tab w:val="clear" w:pos="567"/>
        </w:tabs>
        <w:spacing w:line="240" w:lineRule="auto"/>
        <w:rPr>
          <w:szCs w:val="22"/>
          <w:lang w:val="et-EE"/>
        </w:rPr>
      </w:pPr>
      <w:r w:rsidRPr="00532C47">
        <w:rPr>
          <w:szCs w:val="22"/>
          <w:lang w:val="et-EE"/>
        </w:rPr>
        <w:t>Enerzair Breezhaler 114 µg/46 µg/</w:t>
      </w:r>
      <w:r w:rsidR="00B746FF" w:rsidRPr="00532C47">
        <w:rPr>
          <w:szCs w:val="22"/>
          <w:lang w:val="et-EE"/>
        </w:rPr>
        <w:t>136</w:t>
      </w:r>
      <w:r w:rsidRPr="00532C47">
        <w:rPr>
          <w:szCs w:val="22"/>
          <w:lang w:val="et-EE"/>
        </w:rPr>
        <w:t> µg inhalatsioonipulber</w:t>
      </w:r>
    </w:p>
    <w:p w14:paraId="0DDFD787" w14:textId="0DD59443" w:rsidR="003A71CB" w:rsidRPr="00532C47" w:rsidRDefault="00612241" w:rsidP="00251B78">
      <w:pPr>
        <w:tabs>
          <w:tab w:val="clear" w:pos="567"/>
        </w:tabs>
        <w:spacing w:line="240" w:lineRule="auto"/>
        <w:rPr>
          <w:szCs w:val="22"/>
          <w:lang w:val="et-EE"/>
        </w:rPr>
      </w:pPr>
      <w:r w:rsidRPr="00532C47">
        <w:rPr>
          <w:i/>
          <w:szCs w:val="22"/>
          <w:lang w:val="et-EE"/>
        </w:rPr>
        <w:t>indacaterolum/glycopyrronium/mometasoni furoas</w:t>
      </w:r>
    </w:p>
    <w:p w14:paraId="5F5C10EF" w14:textId="77777777" w:rsidR="003A71CB" w:rsidRPr="00532C47" w:rsidRDefault="003A71CB" w:rsidP="00251B78">
      <w:pPr>
        <w:tabs>
          <w:tab w:val="clear" w:pos="567"/>
        </w:tabs>
        <w:spacing w:line="240" w:lineRule="auto"/>
        <w:rPr>
          <w:noProof/>
          <w:szCs w:val="22"/>
          <w:lang w:val="et-EE"/>
        </w:rPr>
      </w:pPr>
    </w:p>
    <w:p w14:paraId="6A02982F" w14:textId="77777777" w:rsidR="003A71CB" w:rsidRPr="00532C47" w:rsidRDefault="003A71CB" w:rsidP="00251B78">
      <w:pPr>
        <w:tabs>
          <w:tab w:val="clear" w:pos="567"/>
        </w:tabs>
        <w:spacing w:line="240" w:lineRule="auto"/>
        <w:rPr>
          <w:noProof/>
          <w:szCs w:val="22"/>
          <w:lang w:val="et-EE"/>
        </w:rPr>
      </w:pPr>
    </w:p>
    <w:p w14:paraId="00952A7B" w14:textId="77777777" w:rsidR="003A71CB" w:rsidRPr="00532C47" w:rsidRDefault="003A71CB" w:rsidP="00251B78">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et-EE"/>
        </w:rPr>
      </w:pPr>
      <w:r w:rsidRPr="00532C47">
        <w:rPr>
          <w:b/>
          <w:noProof/>
          <w:szCs w:val="22"/>
          <w:lang w:val="et-EE"/>
        </w:rPr>
        <w:t>2.</w:t>
      </w:r>
      <w:r w:rsidRPr="00532C47">
        <w:rPr>
          <w:b/>
          <w:noProof/>
          <w:szCs w:val="22"/>
          <w:lang w:val="et-EE"/>
        </w:rPr>
        <w:tab/>
      </w:r>
      <w:r w:rsidRPr="00532C47">
        <w:rPr>
          <w:b/>
          <w:noProof/>
          <w:szCs w:val="24"/>
          <w:lang w:val="et-EE"/>
        </w:rPr>
        <w:t>MÜÜGILOA HOIDJA NIMI</w:t>
      </w:r>
    </w:p>
    <w:p w14:paraId="758B5745" w14:textId="77777777" w:rsidR="003A71CB" w:rsidRPr="00532C47" w:rsidRDefault="003A71CB" w:rsidP="00251B78">
      <w:pPr>
        <w:tabs>
          <w:tab w:val="clear" w:pos="567"/>
        </w:tabs>
        <w:spacing w:line="240" w:lineRule="auto"/>
        <w:rPr>
          <w:noProof/>
          <w:szCs w:val="22"/>
          <w:lang w:val="et-EE"/>
        </w:rPr>
      </w:pPr>
    </w:p>
    <w:p w14:paraId="7D9FE0CF" w14:textId="77777777" w:rsidR="003A71CB" w:rsidRPr="00532C47" w:rsidRDefault="003A71CB" w:rsidP="00251B78">
      <w:pPr>
        <w:tabs>
          <w:tab w:val="clear" w:pos="567"/>
        </w:tabs>
        <w:spacing w:line="240" w:lineRule="auto"/>
        <w:rPr>
          <w:rFonts w:eastAsia="MS Mincho"/>
          <w:szCs w:val="22"/>
          <w:lang w:val="et-EE" w:eastAsia="ja-JP"/>
        </w:rPr>
      </w:pPr>
      <w:r w:rsidRPr="00532C47">
        <w:rPr>
          <w:rFonts w:eastAsia="MS Mincho"/>
          <w:szCs w:val="22"/>
          <w:lang w:val="et-EE" w:eastAsia="ja-JP"/>
        </w:rPr>
        <w:t>Novartis Europharm Limited</w:t>
      </w:r>
    </w:p>
    <w:p w14:paraId="79805C68" w14:textId="77777777" w:rsidR="003A71CB" w:rsidRPr="00532C47" w:rsidRDefault="003A71CB" w:rsidP="00251B78">
      <w:pPr>
        <w:tabs>
          <w:tab w:val="clear" w:pos="567"/>
        </w:tabs>
        <w:spacing w:line="240" w:lineRule="auto"/>
        <w:rPr>
          <w:noProof/>
          <w:szCs w:val="22"/>
          <w:lang w:val="et-EE"/>
        </w:rPr>
      </w:pPr>
    </w:p>
    <w:p w14:paraId="4C6601AF" w14:textId="77777777" w:rsidR="003A71CB" w:rsidRPr="00532C47" w:rsidRDefault="003A71CB" w:rsidP="00251B78">
      <w:pPr>
        <w:tabs>
          <w:tab w:val="clear" w:pos="567"/>
        </w:tabs>
        <w:spacing w:line="240" w:lineRule="auto"/>
        <w:rPr>
          <w:noProof/>
          <w:szCs w:val="22"/>
          <w:lang w:val="et-EE"/>
        </w:rPr>
      </w:pPr>
    </w:p>
    <w:p w14:paraId="005B72D1" w14:textId="77777777" w:rsidR="003A71CB" w:rsidRPr="00532C47" w:rsidRDefault="003A71CB" w:rsidP="00251B78">
      <w:pPr>
        <w:pBdr>
          <w:top w:val="single" w:sz="4" w:space="1" w:color="auto"/>
          <w:left w:val="single" w:sz="4" w:space="4" w:color="auto"/>
          <w:bottom w:val="single" w:sz="4" w:space="2" w:color="auto"/>
          <w:right w:val="single" w:sz="4" w:space="4" w:color="auto"/>
        </w:pBdr>
        <w:tabs>
          <w:tab w:val="clear" w:pos="567"/>
        </w:tabs>
        <w:spacing w:line="240" w:lineRule="auto"/>
        <w:rPr>
          <w:b/>
          <w:szCs w:val="22"/>
          <w:lang w:val="et-EE"/>
        </w:rPr>
      </w:pPr>
      <w:r w:rsidRPr="00532C47">
        <w:rPr>
          <w:b/>
          <w:noProof/>
          <w:szCs w:val="22"/>
          <w:lang w:val="et-EE"/>
        </w:rPr>
        <w:t>3.</w:t>
      </w:r>
      <w:r w:rsidRPr="00532C47">
        <w:rPr>
          <w:b/>
          <w:noProof/>
          <w:szCs w:val="22"/>
          <w:lang w:val="et-EE"/>
        </w:rPr>
        <w:tab/>
        <w:t>KÕLBLIKKUSAEG</w:t>
      </w:r>
    </w:p>
    <w:p w14:paraId="4F50600A" w14:textId="77777777" w:rsidR="003A71CB" w:rsidRPr="00532C47" w:rsidRDefault="003A71CB" w:rsidP="00251B78">
      <w:pPr>
        <w:tabs>
          <w:tab w:val="clear" w:pos="567"/>
        </w:tabs>
        <w:spacing w:line="240" w:lineRule="auto"/>
        <w:rPr>
          <w:noProof/>
          <w:szCs w:val="22"/>
          <w:lang w:val="et-EE"/>
        </w:rPr>
      </w:pPr>
    </w:p>
    <w:p w14:paraId="59814E9A" w14:textId="77777777" w:rsidR="003A71CB" w:rsidRPr="00532C47" w:rsidRDefault="003A71CB" w:rsidP="00251B78">
      <w:pPr>
        <w:tabs>
          <w:tab w:val="clear" w:pos="567"/>
        </w:tabs>
        <w:spacing w:line="240" w:lineRule="auto"/>
        <w:rPr>
          <w:noProof/>
          <w:color w:val="000000"/>
          <w:szCs w:val="22"/>
          <w:lang w:val="et-EE"/>
        </w:rPr>
      </w:pPr>
      <w:r w:rsidRPr="00532C47">
        <w:rPr>
          <w:noProof/>
          <w:color w:val="000000"/>
          <w:szCs w:val="22"/>
          <w:lang w:val="et-EE"/>
        </w:rPr>
        <w:t>EXP</w:t>
      </w:r>
    </w:p>
    <w:p w14:paraId="50B1528B" w14:textId="77777777" w:rsidR="003A71CB" w:rsidRPr="00532C47" w:rsidRDefault="003A71CB" w:rsidP="00251B78">
      <w:pPr>
        <w:tabs>
          <w:tab w:val="clear" w:pos="567"/>
        </w:tabs>
        <w:spacing w:line="240" w:lineRule="auto"/>
        <w:rPr>
          <w:noProof/>
          <w:szCs w:val="22"/>
          <w:lang w:val="et-EE"/>
        </w:rPr>
      </w:pPr>
    </w:p>
    <w:p w14:paraId="3DB88E37" w14:textId="77777777" w:rsidR="003A71CB" w:rsidRPr="00532C47" w:rsidRDefault="003A71CB" w:rsidP="00251B78">
      <w:pPr>
        <w:tabs>
          <w:tab w:val="clear" w:pos="567"/>
        </w:tabs>
        <w:spacing w:line="240" w:lineRule="auto"/>
        <w:rPr>
          <w:noProof/>
          <w:szCs w:val="22"/>
          <w:lang w:val="et-EE"/>
        </w:rPr>
      </w:pPr>
    </w:p>
    <w:p w14:paraId="6C34A726" w14:textId="77777777" w:rsidR="003A71CB" w:rsidRPr="00532C47" w:rsidRDefault="003A71CB" w:rsidP="00251B78">
      <w:pPr>
        <w:pBdr>
          <w:top w:val="single" w:sz="4" w:space="1" w:color="auto"/>
          <w:left w:val="single" w:sz="4" w:space="4" w:color="auto"/>
          <w:bottom w:val="single" w:sz="4" w:space="1" w:color="auto"/>
          <w:right w:val="single" w:sz="4" w:space="4" w:color="auto"/>
        </w:pBdr>
        <w:tabs>
          <w:tab w:val="clear" w:pos="567"/>
        </w:tabs>
        <w:spacing w:line="240" w:lineRule="auto"/>
        <w:rPr>
          <w:b/>
          <w:szCs w:val="22"/>
          <w:lang w:val="et-EE"/>
        </w:rPr>
      </w:pPr>
      <w:r w:rsidRPr="00532C47">
        <w:rPr>
          <w:b/>
          <w:noProof/>
          <w:szCs w:val="22"/>
          <w:lang w:val="et-EE"/>
        </w:rPr>
        <w:t>4.</w:t>
      </w:r>
      <w:r w:rsidRPr="00532C47">
        <w:rPr>
          <w:b/>
          <w:noProof/>
          <w:szCs w:val="22"/>
          <w:lang w:val="et-EE"/>
        </w:rPr>
        <w:tab/>
        <w:t>PARTII NUMBER</w:t>
      </w:r>
    </w:p>
    <w:p w14:paraId="3AFD4E79" w14:textId="77777777" w:rsidR="003A71CB" w:rsidRPr="00532C47" w:rsidRDefault="003A71CB" w:rsidP="00251B78">
      <w:pPr>
        <w:tabs>
          <w:tab w:val="clear" w:pos="567"/>
        </w:tabs>
        <w:spacing w:line="240" w:lineRule="auto"/>
        <w:rPr>
          <w:noProof/>
          <w:szCs w:val="22"/>
          <w:lang w:val="et-EE"/>
        </w:rPr>
      </w:pPr>
    </w:p>
    <w:p w14:paraId="22B84091" w14:textId="77777777" w:rsidR="003A71CB" w:rsidRPr="00532C47" w:rsidRDefault="003A71CB" w:rsidP="00251B78">
      <w:pPr>
        <w:tabs>
          <w:tab w:val="clear" w:pos="567"/>
        </w:tabs>
        <w:spacing w:line="240" w:lineRule="auto"/>
        <w:rPr>
          <w:noProof/>
          <w:color w:val="000000"/>
          <w:szCs w:val="22"/>
          <w:lang w:val="et-EE"/>
        </w:rPr>
      </w:pPr>
      <w:r w:rsidRPr="00532C47">
        <w:rPr>
          <w:noProof/>
          <w:color w:val="000000"/>
          <w:szCs w:val="22"/>
          <w:lang w:val="et-EE"/>
        </w:rPr>
        <w:t>Lot</w:t>
      </w:r>
    </w:p>
    <w:p w14:paraId="1191AE88" w14:textId="77777777" w:rsidR="003A71CB" w:rsidRPr="00532C47" w:rsidRDefault="003A71CB" w:rsidP="00251B78">
      <w:pPr>
        <w:tabs>
          <w:tab w:val="clear" w:pos="567"/>
        </w:tabs>
        <w:spacing w:line="240" w:lineRule="auto"/>
        <w:rPr>
          <w:noProof/>
          <w:szCs w:val="22"/>
          <w:lang w:val="et-EE"/>
        </w:rPr>
      </w:pPr>
    </w:p>
    <w:p w14:paraId="1CE13F32" w14:textId="77777777" w:rsidR="003A71CB" w:rsidRPr="00532C47" w:rsidRDefault="003A71CB" w:rsidP="00251B78">
      <w:pPr>
        <w:tabs>
          <w:tab w:val="clear" w:pos="567"/>
        </w:tabs>
        <w:spacing w:line="240" w:lineRule="auto"/>
        <w:rPr>
          <w:noProof/>
          <w:szCs w:val="22"/>
          <w:lang w:val="et-EE"/>
        </w:rPr>
      </w:pPr>
    </w:p>
    <w:p w14:paraId="084225F4" w14:textId="77777777" w:rsidR="003A71CB" w:rsidRPr="00532C47" w:rsidRDefault="003A71CB" w:rsidP="00251B78">
      <w:pPr>
        <w:pBdr>
          <w:top w:val="single" w:sz="4" w:space="1" w:color="auto"/>
          <w:left w:val="single" w:sz="4" w:space="4" w:color="auto"/>
          <w:bottom w:val="single" w:sz="4" w:space="1" w:color="auto"/>
          <w:right w:val="single" w:sz="4" w:space="4" w:color="auto"/>
        </w:pBdr>
        <w:tabs>
          <w:tab w:val="clear" w:pos="567"/>
        </w:tabs>
        <w:spacing w:line="240" w:lineRule="auto"/>
        <w:rPr>
          <w:b/>
          <w:szCs w:val="22"/>
          <w:lang w:val="et-EE"/>
        </w:rPr>
      </w:pPr>
      <w:r w:rsidRPr="00532C47">
        <w:rPr>
          <w:b/>
          <w:noProof/>
          <w:szCs w:val="22"/>
          <w:lang w:val="et-EE"/>
        </w:rPr>
        <w:t>5.</w:t>
      </w:r>
      <w:r w:rsidRPr="00532C47">
        <w:rPr>
          <w:b/>
          <w:noProof/>
          <w:szCs w:val="22"/>
          <w:lang w:val="et-EE"/>
        </w:rPr>
        <w:tab/>
        <w:t>MUU</w:t>
      </w:r>
    </w:p>
    <w:p w14:paraId="6CB6AB60" w14:textId="77777777" w:rsidR="003A71CB" w:rsidRPr="00532C47" w:rsidRDefault="003A71CB" w:rsidP="00251B78">
      <w:pPr>
        <w:tabs>
          <w:tab w:val="clear" w:pos="567"/>
        </w:tabs>
        <w:spacing w:line="240" w:lineRule="auto"/>
        <w:rPr>
          <w:noProof/>
          <w:szCs w:val="22"/>
          <w:lang w:val="et-EE"/>
        </w:rPr>
      </w:pPr>
    </w:p>
    <w:p w14:paraId="36D96262" w14:textId="77777777" w:rsidR="003A71CB" w:rsidRPr="00532C47" w:rsidRDefault="003A71CB" w:rsidP="00251B78">
      <w:pPr>
        <w:tabs>
          <w:tab w:val="clear" w:pos="567"/>
        </w:tabs>
        <w:spacing w:line="240" w:lineRule="auto"/>
        <w:rPr>
          <w:noProof/>
          <w:color w:val="000000"/>
          <w:szCs w:val="22"/>
          <w:lang w:val="et-EE"/>
        </w:rPr>
      </w:pPr>
      <w:r w:rsidRPr="00532C47">
        <w:rPr>
          <w:noProof/>
          <w:color w:val="000000"/>
          <w:szCs w:val="22"/>
          <w:lang w:val="et-EE"/>
        </w:rPr>
        <w:t>Ainult inhalatsiooniks</w:t>
      </w:r>
    </w:p>
    <w:p w14:paraId="54D19085" w14:textId="77777777" w:rsidR="00F101D8" w:rsidRPr="00532C47" w:rsidRDefault="00F101D8" w:rsidP="00251B78">
      <w:pPr>
        <w:rPr>
          <w:szCs w:val="22"/>
          <w:lang w:val="et-EE"/>
        </w:rPr>
      </w:pPr>
      <w:r w:rsidRPr="00532C47">
        <w:rPr>
          <w:szCs w:val="22"/>
          <w:lang w:val="et-EE"/>
        </w:rPr>
        <w:br w:type="page"/>
      </w:r>
    </w:p>
    <w:p w14:paraId="59F38EA2" w14:textId="77777777" w:rsidR="00A83A6E" w:rsidRPr="00532C47" w:rsidRDefault="00A83A6E" w:rsidP="00251B78">
      <w:pPr>
        <w:rPr>
          <w:szCs w:val="22"/>
          <w:lang w:val="et-EE"/>
        </w:rPr>
      </w:pPr>
    </w:p>
    <w:p w14:paraId="6FB3D017" w14:textId="77777777" w:rsidR="00A83A6E" w:rsidRPr="00532C47" w:rsidRDefault="00A83A6E" w:rsidP="00251B78">
      <w:pPr>
        <w:rPr>
          <w:szCs w:val="22"/>
          <w:lang w:val="et-EE"/>
        </w:rPr>
      </w:pPr>
    </w:p>
    <w:p w14:paraId="6042EA21" w14:textId="77777777" w:rsidR="00A83A6E" w:rsidRPr="00532C47" w:rsidRDefault="00A83A6E" w:rsidP="00251B78">
      <w:pPr>
        <w:rPr>
          <w:szCs w:val="22"/>
          <w:lang w:val="et-EE"/>
        </w:rPr>
      </w:pPr>
    </w:p>
    <w:p w14:paraId="021CE3DC" w14:textId="77777777" w:rsidR="00A83A6E" w:rsidRPr="00532C47" w:rsidRDefault="00A83A6E" w:rsidP="00251B78">
      <w:pPr>
        <w:rPr>
          <w:szCs w:val="22"/>
          <w:lang w:val="et-EE"/>
        </w:rPr>
      </w:pPr>
    </w:p>
    <w:p w14:paraId="295E29AB" w14:textId="77777777" w:rsidR="00A83A6E" w:rsidRPr="00532C47" w:rsidRDefault="00A83A6E" w:rsidP="00251B78">
      <w:pPr>
        <w:rPr>
          <w:szCs w:val="22"/>
          <w:lang w:val="et-EE"/>
        </w:rPr>
      </w:pPr>
    </w:p>
    <w:p w14:paraId="1C714830" w14:textId="77777777" w:rsidR="00A83A6E" w:rsidRPr="00532C47" w:rsidRDefault="00A83A6E" w:rsidP="00251B78">
      <w:pPr>
        <w:rPr>
          <w:szCs w:val="22"/>
          <w:lang w:val="et-EE"/>
        </w:rPr>
      </w:pPr>
    </w:p>
    <w:p w14:paraId="40EB135B" w14:textId="77777777" w:rsidR="00A83A6E" w:rsidRPr="00532C47" w:rsidRDefault="00A83A6E" w:rsidP="00251B78">
      <w:pPr>
        <w:rPr>
          <w:szCs w:val="22"/>
          <w:lang w:val="et-EE"/>
        </w:rPr>
      </w:pPr>
    </w:p>
    <w:p w14:paraId="15527390" w14:textId="77777777" w:rsidR="00A83A6E" w:rsidRPr="00532C47" w:rsidRDefault="00A83A6E" w:rsidP="00251B78">
      <w:pPr>
        <w:rPr>
          <w:szCs w:val="22"/>
          <w:lang w:val="et-EE"/>
        </w:rPr>
      </w:pPr>
    </w:p>
    <w:p w14:paraId="17280533" w14:textId="77777777" w:rsidR="00A83A6E" w:rsidRPr="00532C47" w:rsidRDefault="00A83A6E" w:rsidP="00251B78">
      <w:pPr>
        <w:rPr>
          <w:szCs w:val="22"/>
          <w:lang w:val="et-EE"/>
        </w:rPr>
      </w:pPr>
    </w:p>
    <w:p w14:paraId="755C3D9B" w14:textId="77777777" w:rsidR="00A83A6E" w:rsidRPr="00532C47" w:rsidRDefault="00A83A6E" w:rsidP="00251B78">
      <w:pPr>
        <w:rPr>
          <w:szCs w:val="22"/>
          <w:lang w:val="et-EE"/>
        </w:rPr>
      </w:pPr>
    </w:p>
    <w:p w14:paraId="6EB45978" w14:textId="77777777" w:rsidR="00A83A6E" w:rsidRPr="00532C47" w:rsidRDefault="00A83A6E" w:rsidP="00251B78">
      <w:pPr>
        <w:rPr>
          <w:szCs w:val="22"/>
          <w:lang w:val="et-EE"/>
        </w:rPr>
      </w:pPr>
    </w:p>
    <w:p w14:paraId="17D93BAB" w14:textId="77777777" w:rsidR="00A83A6E" w:rsidRPr="00532C47" w:rsidRDefault="00A83A6E" w:rsidP="00251B78">
      <w:pPr>
        <w:rPr>
          <w:szCs w:val="22"/>
          <w:lang w:val="et-EE"/>
        </w:rPr>
      </w:pPr>
    </w:p>
    <w:p w14:paraId="03D2D854" w14:textId="77777777" w:rsidR="00A83A6E" w:rsidRPr="00532C47" w:rsidRDefault="00A83A6E" w:rsidP="00251B78">
      <w:pPr>
        <w:rPr>
          <w:szCs w:val="22"/>
          <w:lang w:val="et-EE"/>
        </w:rPr>
      </w:pPr>
    </w:p>
    <w:p w14:paraId="4AC1D3C0" w14:textId="77777777" w:rsidR="00A83A6E" w:rsidRPr="00532C47" w:rsidRDefault="00A83A6E" w:rsidP="00251B78">
      <w:pPr>
        <w:rPr>
          <w:szCs w:val="22"/>
          <w:lang w:val="et-EE"/>
        </w:rPr>
      </w:pPr>
    </w:p>
    <w:p w14:paraId="08E5404C" w14:textId="77777777" w:rsidR="00A83A6E" w:rsidRPr="00532C47" w:rsidRDefault="00A83A6E" w:rsidP="00251B78">
      <w:pPr>
        <w:rPr>
          <w:szCs w:val="22"/>
          <w:lang w:val="et-EE"/>
        </w:rPr>
      </w:pPr>
    </w:p>
    <w:p w14:paraId="5DE06B64" w14:textId="77777777" w:rsidR="00A83A6E" w:rsidRPr="00532C47" w:rsidRDefault="00A83A6E" w:rsidP="00251B78">
      <w:pPr>
        <w:rPr>
          <w:szCs w:val="22"/>
          <w:lang w:val="et-EE"/>
        </w:rPr>
      </w:pPr>
    </w:p>
    <w:p w14:paraId="0584B59F" w14:textId="77777777" w:rsidR="00A83A6E" w:rsidRPr="00532C47" w:rsidRDefault="00A83A6E" w:rsidP="00251B78">
      <w:pPr>
        <w:rPr>
          <w:szCs w:val="22"/>
          <w:lang w:val="et-EE"/>
        </w:rPr>
      </w:pPr>
    </w:p>
    <w:p w14:paraId="4F384384" w14:textId="77777777" w:rsidR="00A83A6E" w:rsidRPr="00532C47" w:rsidRDefault="00A83A6E" w:rsidP="00251B78">
      <w:pPr>
        <w:rPr>
          <w:szCs w:val="22"/>
          <w:lang w:val="et-EE"/>
        </w:rPr>
      </w:pPr>
    </w:p>
    <w:p w14:paraId="3C8305FB" w14:textId="77777777" w:rsidR="00A83A6E" w:rsidRPr="00532C47" w:rsidRDefault="00A83A6E" w:rsidP="00251B78">
      <w:pPr>
        <w:rPr>
          <w:szCs w:val="22"/>
          <w:lang w:val="et-EE"/>
        </w:rPr>
      </w:pPr>
    </w:p>
    <w:p w14:paraId="09893EA9" w14:textId="77777777" w:rsidR="00A83A6E" w:rsidRPr="00532C47" w:rsidRDefault="00A83A6E" w:rsidP="00251B78">
      <w:pPr>
        <w:rPr>
          <w:szCs w:val="22"/>
          <w:lang w:val="et-EE"/>
        </w:rPr>
      </w:pPr>
    </w:p>
    <w:p w14:paraId="71359004" w14:textId="77777777" w:rsidR="00A83A6E" w:rsidRPr="00532C47" w:rsidRDefault="00A83A6E" w:rsidP="00251B78">
      <w:pPr>
        <w:rPr>
          <w:szCs w:val="22"/>
          <w:lang w:val="et-EE"/>
        </w:rPr>
      </w:pPr>
    </w:p>
    <w:p w14:paraId="2EE2D341" w14:textId="77777777" w:rsidR="00A83A6E" w:rsidRPr="00532C47" w:rsidRDefault="00A83A6E" w:rsidP="00251B78">
      <w:pPr>
        <w:rPr>
          <w:szCs w:val="22"/>
          <w:lang w:val="et-EE"/>
        </w:rPr>
      </w:pPr>
    </w:p>
    <w:p w14:paraId="4ECF2A5F" w14:textId="77777777" w:rsidR="00A83A6E" w:rsidRPr="00532C47" w:rsidRDefault="00A83A6E" w:rsidP="00251B78">
      <w:pPr>
        <w:rPr>
          <w:szCs w:val="22"/>
          <w:lang w:val="et-EE"/>
        </w:rPr>
      </w:pPr>
    </w:p>
    <w:p w14:paraId="7C995C78" w14:textId="58A78756" w:rsidR="00A83A6E" w:rsidRPr="00532C47" w:rsidRDefault="000E4D92" w:rsidP="00251B78">
      <w:pPr>
        <w:jc w:val="center"/>
        <w:outlineLvl w:val="0"/>
        <w:rPr>
          <w:b/>
          <w:szCs w:val="22"/>
          <w:lang w:val="et-EE"/>
        </w:rPr>
      </w:pPr>
      <w:r w:rsidRPr="00532C47">
        <w:rPr>
          <w:rStyle w:val="DoNotTranslateExternal1"/>
          <w:lang w:val="et-EE"/>
        </w:rPr>
        <w:t>B.</w:t>
      </w:r>
      <w:r w:rsidRPr="00532C47">
        <w:rPr>
          <w:b/>
          <w:lang w:val="et-EE"/>
        </w:rPr>
        <w:t xml:space="preserve"> PAKENDI INFOLEHT</w:t>
      </w:r>
    </w:p>
    <w:p w14:paraId="227D5F42" w14:textId="37699AC3" w:rsidR="00A83A6E" w:rsidRPr="00532C47" w:rsidRDefault="00A83A6E" w:rsidP="00251B78">
      <w:pPr>
        <w:spacing w:line="240" w:lineRule="auto"/>
        <w:jc w:val="center"/>
        <w:rPr>
          <w:b/>
          <w:szCs w:val="22"/>
          <w:lang w:val="et-EE"/>
        </w:rPr>
      </w:pPr>
      <w:r w:rsidRPr="00532C47">
        <w:rPr>
          <w:b/>
          <w:szCs w:val="22"/>
          <w:lang w:val="et-EE"/>
        </w:rPr>
        <w:br w:type="page"/>
      </w:r>
      <w:r w:rsidR="000E4D92" w:rsidRPr="00532C47">
        <w:rPr>
          <w:b/>
          <w:szCs w:val="22"/>
          <w:lang w:val="et-EE"/>
        </w:rPr>
        <w:lastRenderedPageBreak/>
        <w:t>Pakendi infoleht</w:t>
      </w:r>
      <w:r w:rsidRPr="00532C47">
        <w:rPr>
          <w:b/>
          <w:szCs w:val="22"/>
          <w:lang w:val="et-EE"/>
        </w:rPr>
        <w:t xml:space="preserve">: </w:t>
      </w:r>
      <w:r w:rsidR="000E4D92" w:rsidRPr="00532C47">
        <w:rPr>
          <w:b/>
          <w:szCs w:val="22"/>
          <w:lang w:val="et-EE"/>
        </w:rPr>
        <w:t>teave kasutajale</w:t>
      </w:r>
    </w:p>
    <w:p w14:paraId="3EBC1D9A" w14:textId="77777777" w:rsidR="00A83A6E" w:rsidRPr="00532C47" w:rsidRDefault="00A83A6E" w:rsidP="00251B78">
      <w:pPr>
        <w:spacing w:line="240" w:lineRule="auto"/>
        <w:jc w:val="center"/>
        <w:rPr>
          <w:szCs w:val="22"/>
          <w:lang w:val="et-EE"/>
        </w:rPr>
      </w:pPr>
    </w:p>
    <w:p w14:paraId="6852E14C" w14:textId="603DAFD6" w:rsidR="000E4D92" w:rsidRPr="00532C47" w:rsidRDefault="000E4D92" w:rsidP="00251B78">
      <w:pPr>
        <w:spacing w:line="240" w:lineRule="auto"/>
        <w:jc w:val="center"/>
        <w:rPr>
          <w:b/>
          <w:bCs/>
          <w:szCs w:val="22"/>
          <w:lang w:val="et-EE"/>
        </w:rPr>
      </w:pPr>
      <w:r w:rsidRPr="00532C47">
        <w:rPr>
          <w:b/>
          <w:bCs/>
          <w:szCs w:val="22"/>
          <w:lang w:val="et-EE"/>
        </w:rPr>
        <w:t>Enerzair Breezhaler 114 mikrogrammi/46 mikrogrammi/136 mikrogrammi inhalatsioonipulber kõvakapslites</w:t>
      </w:r>
    </w:p>
    <w:p w14:paraId="6155EE60" w14:textId="77777777" w:rsidR="00B37B1F" w:rsidRPr="00532C47" w:rsidRDefault="00A83A6E" w:rsidP="00251B78">
      <w:pPr>
        <w:tabs>
          <w:tab w:val="clear" w:pos="567"/>
        </w:tabs>
        <w:spacing w:line="240" w:lineRule="auto"/>
        <w:jc w:val="center"/>
        <w:rPr>
          <w:szCs w:val="22"/>
          <w:lang w:val="et-EE"/>
        </w:rPr>
      </w:pPr>
      <w:r w:rsidRPr="00532C47">
        <w:rPr>
          <w:szCs w:val="22"/>
          <w:lang w:val="et-EE"/>
        </w:rPr>
        <w:t>inda</w:t>
      </w:r>
      <w:r w:rsidR="000E4D92" w:rsidRPr="00532C47">
        <w:rPr>
          <w:szCs w:val="22"/>
          <w:lang w:val="et-EE"/>
        </w:rPr>
        <w:t>k</w:t>
      </w:r>
      <w:r w:rsidRPr="00532C47">
        <w:rPr>
          <w:szCs w:val="22"/>
          <w:lang w:val="et-EE"/>
        </w:rPr>
        <w:t>atero</w:t>
      </w:r>
      <w:r w:rsidR="000E4D92" w:rsidRPr="00532C47">
        <w:rPr>
          <w:szCs w:val="22"/>
          <w:lang w:val="et-EE"/>
        </w:rPr>
        <w:t>o</w:t>
      </w:r>
      <w:r w:rsidRPr="00532C47">
        <w:rPr>
          <w:szCs w:val="22"/>
          <w:lang w:val="et-EE"/>
        </w:rPr>
        <w:t>l/</w:t>
      </w:r>
      <w:r w:rsidR="000E4D92" w:rsidRPr="00532C47">
        <w:rPr>
          <w:szCs w:val="22"/>
          <w:lang w:val="et-EE"/>
        </w:rPr>
        <w:t>glükopürroonium</w:t>
      </w:r>
      <w:r w:rsidRPr="00532C47">
        <w:rPr>
          <w:szCs w:val="22"/>
          <w:lang w:val="et-EE"/>
        </w:rPr>
        <w:t>/mometaso</w:t>
      </w:r>
      <w:r w:rsidR="000E4D92" w:rsidRPr="00532C47">
        <w:rPr>
          <w:szCs w:val="22"/>
          <w:lang w:val="et-EE"/>
        </w:rPr>
        <w:t>on</w:t>
      </w:r>
      <w:r w:rsidRPr="00532C47">
        <w:rPr>
          <w:szCs w:val="22"/>
          <w:lang w:val="et-EE"/>
        </w:rPr>
        <w:t>furoa</w:t>
      </w:r>
      <w:r w:rsidR="000E4D92" w:rsidRPr="00532C47">
        <w:rPr>
          <w:szCs w:val="22"/>
          <w:lang w:val="et-EE"/>
        </w:rPr>
        <w:t>at</w:t>
      </w:r>
    </w:p>
    <w:p w14:paraId="4CA58862" w14:textId="4C26C16E" w:rsidR="00A83A6E" w:rsidRPr="00532C47" w:rsidRDefault="00B37B1F" w:rsidP="00251B78">
      <w:pPr>
        <w:tabs>
          <w:tab w:val="clear" w:pos="567"/>
        </w:tabs>
        <w:spacing w:line="240" w:lineRule="auto"/>
        <w:jc w:val="center"/>
        <w:rPr>
          <w:szCs w:val="22"/>
          <w:lang w:val="et-EE"/>
        </w:rPr>
      </w:pPr>
      <w:r w:rsidRPr="00532C47">
        <w:rPr>
          <w:szCs w:val="22"/>
          <w:lang w:val="et-EE"/>
        </w:rPr>
        <w:t>(</w:t>
      </w:r>
      <w:r w:rsidRPr="00532C47">
        <w:rPr>
          <w:i/>
          <w:szCs w:val="22"/>
          <w:lang w:val="et-EE"/>
        </w:rPr>
        <w:t>indacaterolum/glycopyrronium/mometasoni furoas</w:t>
      </w:r>
      <w:r w:rsidRPr="00532C47">
        <w:rPr>
          <w:szCs w:val="22"/>
          <w:lang w:val="et-EE"/>
        </w:rPr>
        <w:t>)</w:t>
      </w:r>
    </w:p>
    <w:p w14:paraId="5DE04E69" w14:textId="77777777" w:rsidR="000E4D92" w:rsidRPr="00532C47" w:rsidRDefault="000E4D92" w:rsidP="00251B78">
      <w:pPr>
        <w:spacing w:line="240" w:lineRule="auto"/>
        <w:jc w:val="center"/>
        <w:rPr>
          <w:szCs w:val="22"/>
          <w:lang w:val="et-EE"/>
        </w:rPr>
      </w:pPr>
    </w:p>
    <w:p w14:paraId="565B07AE" w14:textId="5607428C" w:rsidR="000E4D92" w:rsidRPr="00532C47" w:rsidRDefault="000E4D92" w:rsidP="00251B78">
      <w:pPr>
        <w:keepNext/>
        <w:keepLines/>
        <w:tabs>
          <w:tab w:val="clear" w:pos="567"/>
        </w:tabs>
        <w:spacing w:line="240" w:lineRule="auto"/>
        <w:rPr>
          <w:lang w:val="et-EE"/>
        </w:rPr>
      </w:pPr>
      <w:r w:rsidRPr="00532C47">
        <w:rPr>
          <w:b/>
          <w:lang w:val="et-EE"/>
        </w:rPr>
        <w:t>Enne ravimi kasutamist lugege hoolikalt infolehte, sest siin on teile vajalikku teavet.</w:t>
      </w:r>
    </w:p>
    <w:p w14:paraId="7D427C78" w14:textId="05D28DC3" w:rsidR="000E4D92" w:rsidRPr="00532C47" w:rsidRDefault="000E4D92" w:rsidP="00251B78">
      <w:pPr>
        <w:numPr>
          <w:ilvl w:val="0"/>
          <w:numId w:val="3"/>
        </w:numPr>
        <w:tabs>
          <w:tab w:val="clear" w:pos="567"/>
        </w:tabs>
        <w:spacing w:line="240" w:lineRule="auto"/>
        <w:ind w:left="567" w:right="-2" w:hanging="567"/>
        <w:rPr>
          <w:lang w:val="et-EE"/>
        </w:rPr>
      </w:pPr>
      <w:r w:rsidRPr="00532C47">
        <w:rPr>
          <w:lang w:val="et-EE"/>
        </w:rPr>
        <w:t>Hoidke infoleht alles, et seda vajadusel uuesti lugeda.</w:t>
      </w:r>
    </w:p>
    <w:p w14:paraId="7AADF4C3" w14:textId="4B16EDF1" w:rsidR="000E4D92" w:rsidRPr="00532C47" w:rsidRDefault="000E4D92" w:rsidP="00251B78">
      <w:pPr>
        <w:numPr>
          <w:ilvl w:val="0"/>
          <w:numId w:val="3"/>
        </w:numPr>
        <w:tabs>
          <w:tab w:val="clear" w:pos="567"/>
        </w:tabs>
        <w:spacing w:line="240" w:lineRule="auto"/>
        <w:ind w:left="567" w:right="-2" w:hanging="567"/>
        <w:rPr>
          <w:lang w:val="et-EE"/>
        </w:rPr>
      </w:pPr>
      <w:r w:rsidRPr="00532C47">
        <w:rPr>
          <w:lang w:val="et-EE"/>
        </w:rPr>
        <w:t>Kui teil on lisaküsimusi, pidage nõu oma arsti, apteekri või meditsiiniõega.</w:t>
      </w:r>
    </w:p>
    <w:p w14:paraId="7E93CFB4" w14:textId="38D3A5D3" w:rsidR="000E4D92" w:rsidRPr="00532C47" w:rsidRDefault="000E4D92" w:rsidP="00251B78">
      <w:pPr>
        <w:spacing w:line="240" w:lineRule="auto"/>
        <w:ind w:left="567" w:right="-2" w:hanging="567"/>
        <w:rPr>
          <w:lang w:val="et-EE"/>
        </w:rPr>
      </w:pPr>
      <w:r w:rsidRPr="00532C47">
        <w:rPr>
          <w:lang w:val="et-EE"/>
        </w:rPr>
        <w:t>-</w:t>
      </w:r>
      <w:r w:rsidRPr="00532C47">
        <w:rPr>
          <w:lang w:val="et-EE"/>
        </w:rPr>
        <w:tab/>
        <w:t>Ravim on välja kirjutatud üksnes teile. Ärge andke seda kellelegi teisele. Ravim võib olla neile kahjulik, isegi kui haigusnähud on sarnased.</w:t>
      </w:r>
    </w:p>
    <w:p w14:paraId="079417C4" w14:textId="1C2E1DD4" w:rsidR="000E4D92" w:rsidRPr="00532C47" w:rsidRDefault="000E4D92" w:rsidP="00251B78">
      <w:pPr>
        <w:numPr>
          <w:ilvl w:val="0"/>
          <w:numId w:val="3"/>
        </w:numPr>
        <w:spacing w:line="240" w:lineRule="auto"/>
        <w:ind w:left="567" w:hanging="567"/>
        <w:rPr>
          <w:lang w:val="et-EE"/>
        </w:rPr>
      </w:pPr>
      <w:r w:rsidRPr="00532C47">
        <w:rPr>
          <w:lang w:val="et-EE"/>
        </w:rPr>
        <w:t>Kui teil tekib ükskõik milline kõrvaltoime, pidage nõu oma arsti, apteekri või meditsiiniõega. Kõrvaltoime võib olla ka selline, mida selles infolehes ei ole nimetatud. Vt lõik 4.</w:t>
      </w:r>
    </w:p>
    <w:p w14:paraId="35EC16C9" w14:textId="77777777" w:rsidR="00A83A6E" w:rsidRPr="00532C47" w:rsidRDefault="00A83A6E" w:rsidP="00251B78">
      <w:pPr>
        <w:pStyle w:val="Text"/>
        <w:spacing w:before="0"/>
        <w:jc w:val="left"/>
        <w:rPr>
          <w:sz w:val="22"/>
          <w:szCs w:val="22"/>
          <w:lang w:val="et-EE"/>
        </w:rPr>
      </w:pPr>
    </w:p>
    <w:p w14:paraId="3D32E7B9" w14:textId="5187EFB7" w:rsidR="00A83A6E" w:rsidRPr="00532C47" w:rsidRDefault="000E4D92" w:rsidP="00251B78">
      <w:pPr>
        <w:pStyle w:val="Nottoc-headings"/>
        <w:keepLines w:val="0"/>
        <w:spacing w:before="0" w:after="0"/>
        <w:rPr>
          <w:rFonts w:ascii="Times New Roman" w:hAnsi="Times New Roman" w:cs="Times New Roman"/>
          <w:b w:val="0"/>
          <w:sz w:val="22"/>
          <w:szCs w:val="22"/>
          <w:lang w:val="et-EE"/>
        </w:rPr>
      </w:pPr>
      <w:r w:rsidRPr="00532C47">
        <w:rPr>
          <w:rFonts w:ascii="Times New Roman" w:hAnsi="Times New Roman" w:cs="Times New Roman"/>
          <w:sz w:val="22"/>
          <w:szCs w:val="22"/>
          <w:lang w:val="et-EE"/>
        </w:rPr>
        <w:t>Infolehe sisukord</w:t>
      </w:r>
      <w:r w:rsidR="00A83A6E" w:rsidRPr="00532C47">
        <w:rPr>
          <w:rFonts w:ascii="Times New Roman" w:hAnsi="Times New Roman" w:cs="Times New Roman"/>
          <w:sz w:val="22"/>
          <w:szCs w:val="22"/>
          <w:lang w:val="et-EE"/>
        </w:rPr>
        <w:t>:</w:t>
      </w:r>
    </w:p>
    <w:p w14:paraId="64F081B7" w14:textId="77777777" w:rsidR="00A83A6E" w:rsidRPr="00532C47" w:rsidRDefault="00A83A6E" w:rsidP="00251B78">
      <w:pPr>
        <w:pStyle w:val="Text"/>
        <w:keepNext/>
        <w:spacing w:before="0"/>
        <w:jc w:val="left"/>
        <w:rPr>
          <w:bCs/>
          <w:color w:val="000000"/>
          <w:sz w:val="22"/>
          <w:szCs w:val="22"/>
          <w:lang w:val="et-EE"/>
        </w:rPr>
      </w:pPr>
    </w:p>
    <w:p w14:paraId="79AD3DB1" w14:textId="5FB6106E" w:rsidR="00A83A6E" w:rsidRPr="00532C47" w:rsidRDefault="00A83A6E" w:rsidP="00251B78">
      <w:pPr>
        <w:pStyle w:val="Text"/>
        <w:keepNext/>
        <w:spacing w:before="0"/>
        <w:jc w:val="left"/>
        <w:rPr>
          <w:bCs/>
          <w:color w:val="000000"/>
          <w:sz w:val="22"/>
          <w:szCs w:val="22"/>
          <w:lang w:val="et-EE"/>
        </w:rPr>
      </w:pPr>
      <w:r w:rsidRPr="00532C47">
        <w:rPr>
          <w:bCs/>
          <w:color w:val="000000"/>
          <w:sz w:val="22"/>
          <w:szCs w:val="22"/>
          <w:lang w:val="et-EE"/>
        </w:rPr>
        <w:t>1</w:t>
      </w:r>
      <w:r w:rsidR="00A11AB4" w:rsidRPr="00532C47">
        <w:rPr>
          <w:bCs/>
          <w:color w:val="000000"/>
          <w:sz w:val="22"/>
          <w:szCs w:val="22"/>
          <w:lang w:val="et-EE"/>
        </w:rPr>
        <w:t>.</w:t>
      </w:r>
      <w:r w:rsidRPr="00532C47">
        <w:rPr>
          <w:bCs/>
          <w:color w:val="000000"/>
          <w:sz w:val="22"/>
          <w:szCs w:val="22"/>
          <w:lang w:val="et-EE"/>
        </w:rPr>
        <w:tab/>
      </w:r>
      <w:r w:rsidR="000E4D92" w:rsidRPr="00532C47">
        <w:rPr>
          <w:bCs/>
          <w:color w:val="000000"/>
          <w:sz w:val="22"/>
          <w:szCs w:val="22"/>
          <w:lang w:val="et-EE"/>
        </w:rPr>
        <w:t>Mis ravim on</w:t>
      </w:r>
      <w:r w:rsidRPr="00532C47">
        <w:rPr>
          <w:bCs/>
          <w:color w:val="000000"/>
          <w:sz w:val="22"/>
          <w:szCs w:val="22"/>
          <w:lang w:val="et-EE"/>
        </w:rPr>
        <w:t xml:space="preserve"> Enerzair Breezhaler </w:t>
      </w:r>
      <w:r w:rsidR="000E4D92" w:rsidRPr="00532C47">
        <w:rPr>
          <w:bCs/>
          <w:color w:val="000000"/>
          <w:sz w:val="22"/>
          <w:szCs w:val="22"/>
          <w:lang w:val="et-EE"/>
        </w:rPr>
        <w:t>ja milleks seda kasutatakse</w:t>
      </w:r>
    </w:p>
    <w:p w14:paraId="0624A4F1" w14:textId="43C61B81" w:rsidR="00A83A6E" w:rsidRPr="00532C47" w:rsidRDefault="00A83A6E" w:rsidP="00251B78">
      <w:pPr>
        <w:pStyle w:val="Text"/>
        <w:keepNext/>
        <w:spacing w:before="0"/>
        <w:jc w:val="left"/>
        <w:rPr>
          <w:bCs/>
          <w:color w:val="000000"/>
          <w:sz w:val="22"/>
          <w:szCs w:val="22"/>
          <w:lang w:val="et-EE"/>
        </w:rPr>
      </w:pPr>
      <w:r w:rsidRPr="00532C47">
        <w:rPr>
          <w:bCs/>
          <w:color w:val="000000"/>
          <w:sz w:val="22"/>
          <w:szCs w:val="22"/>
          <w:lang w:val="et-EE"/>
        </w:rPr>
        <w:t>2</w:t>
      </w:r>
      <w:r w:rsidR="00A11AB4" w:rsidRPr="00532C47">
        <w:rPr>
          <w:bCs/>
          <w:color w:val="000000"/>
          <w:sz w:val="22"/>
          <w:szCs w:val="22"/>
          <w:lang w:val="et-EE"/>
        </w:rPr>
        <w:t>.</w:t>
      </w:r>
      <w:r w:rsidRPr="00532C47">
        <w:rPr>
          <w:bCs/>
          <w:color w:val="000000"/>
          <w:sz w:val="22"/>
          <w:szCs w:val="22"/>
          <w:lang w:val="et-EE"/>
        </w:rPr>
        <w:tab/>
      </w:r>
      <w:r w:rsidR="000E4D92" w:rsidRPr="00532C47">
        <w:rPr>
          <w:bCs/>
          <w:color w:val="000000"/>
          <w:sz w:val="22"/>
          <w:szCs w:val="22"/>
          <w:lang w:val="et-EE"/>
        </w:rPr>
        <w:t>Mida on vaja teada enne</w:t>
      </w:r>
      <w:r w:rsidRPr="00532C47">
        <w:rPr>
          <w:bCs/>
          <w:color w:val="000000"/>
          <w:sz w:val="22"/>
          <w:szCs w:val="22"/>
          <w:lang w:val="et-EE"/>
        </w:rPr>
        <w:t xml:space="preserve"> Enerzair Breezhaler</w:t>
      </w:r>
      <w:r w:rsidR="000E4D92" w:rsidRPr="00532C47">
        <w:rPr>
          <w:bCs/>
          <w:color w:val="000000"/>
          <w:sz w:val="22"/>
          <w:szCs w:val="22"/>
          <w:lang w:val="et-EE"/>
        </w:rPr>
        <w:t>i kasutamist</w:t>
      </w:r>
    </w:p>
    <w:p w14:paraId="46D86BEB" w14:textId="0B104509" w:rsidR="00A83A6E" w:rsidRPr="00532C47" w:rsidRDefault="00A83A6E" w:rsidP="00251B78">
      <w:pPr>
        <w:pStyle w:val="Text"/>
        <w:keepNext/>
        <w:spacing w:before="0"/>
        <w:jc w:val="left"/>
        <w:rPr>
          <w:bCs/>
          <w:color w:val="000000"/>
          <w:sz w:val="22"/>
          <w:szCs w:val="22"/>
          <w:lang w:val="et-EE"/>
        </w:rPr>
      </w:pPr>
      <w:r w:rsidRPr="00532C47">
        <w:rPr>
          <w:bCs/>
          <w:color w:val="000000"/>
          <w:sz w:val="22"/>
          <w:szCs w:val="22"/>
          <w:lang w:val="et-EE"/>
        </w:rPr>
        <w:t>3</w:t>
      </w:r>
      <w:r w:rsidR="00A11AB4" w:rsidRPr="00532C47">
        <w:rPr>
          <w:bCs/>
          <w:color w:val="000000"/>
          <w:sz w:val="22"/>
          <w:szCs w:val="22"/>
          <w:lang w:val="et-EE"/>
        </w:rPr>
        <w:t>.</w:t>
      </w:r>
      <w:r w:rsidRPr="00532C47">
        <w:rPr>
          <w:bCs/>
          <w:color w:val="000000"/>
          <w:sz w:val="22"/>
          <w:szCs w:val="22"/>
          <w:lang w:val="et-EE"/>
        </w:rPr>
        <w:tab/>
      </w:r>
      <w:r w:rsidR="000E4D92" w:rsidRPr="00532C47">
        <w:rPr>
          <w:bCs/>
          <w:color w:val="000000"/>
          <w:sz w:val="22"/>
          <w:szCs w:val="22"/>
          <w:lang w:val="et-EE"/>
        </w:rPr>
        <w:t>Kuidas</w:t>
      </w:r>
      <w:r w:rsidRPr="00532C47">
        <w:rPr>
          <w:bCs/>
          <w:color w:val="000000"/>
          <w:sz w:val="22"/>
          <w:szCs w:val="22"/>
          <w:lang w:val="et-EE"/>
        </w:rPr>
        <w:t xml:space="preserve"> Enerzair Breezhaler</w:t>
      </w:r>
      <w:r w:rsidR="000E4D92" w:rsidRPr="00532C47">
        <w:rPr>
          <w:bCs/>
          <w:color w:val="000000"/>
          <w:sz w:val="22"/>
          <w:szCs w:val="22"/>
          <w:lang w:val="et-EE"/>
        </w:rPr>
        <w:t>it kasutada</w:t>
      </w:r>
    </w:p>
    <w:p w14:paraId="77B10350" w14:textId="358583E0" w:rsidR="00A83A6E" w:rsidRPr="00532C47" w:rsidRDefault="00A83A6E" w:rsidP="00251B78">
      <w:pPr>
        <w:pStyle w:val="Text"/>
        <w:keepNext/>
        <w:spacing w:before="0"/>
        <w:jc w:val="left"/>
        <w:rPr>
          <w:bCs/>
          <w:color w:val="000000"/>
          <w:sz w:val="22"/>
          <w:szCs w:val="22"/>
          <w:lang w:val="et-EE"/>
        </w:rPr>
      </w:pPr>
      <w:r w:rsidRPr="00532C47">
        <w:rPr>
          <w:bCs/>
          <w:color w:val="000000"/>
          <w:sz w:val="22"/>
          <w:szCs w:val="22"/>
          <w:lang w:val="et-EE"/>
        </w:rPr>
        <w:t>4</w:t>
      </w:r>
      <w:r w:rsidR="00A11AB4" w:rsidRPr="00532C47">
        <w:rPr>
          <w:bCs/>
          <w:color w:val="000000"/>
          <w:sz w:val="22"/>
          <w:szCs w:val="22"/>
          <w:lang w:val="et-EE"/>
        </w:rPr>
        <w:t>.</w:t>
      </w:r>
      <w:r w:rsidRPr="00532C47">
        <w:rPr>
          <w:bCs/>
          <w:color w:val="000000"/>
          <w:sz w:val="22"/>
          <w:szCs w:val="22"/>
          <w:lang w:val="et-EE"/>
        </w:rPr>
        <w:tab/>
      </w:r>
      <w:r w:rsidR="000E4D92" w:rsidRPr="00532C47">
        <w:rPr>
          <w:bCs/>
          <w:color w:val="000000"/>
          <w:sz w:val="22"/>
          <w:szCs w:val="22"/>
          <w:lang w:val="et-EE"/>
        </w:rPr>
        <w:t>Võimalikud kõrvaltoimed</w:t>
      </w:r>
    </w:p>
    <w:p w14:paraId="5CD9184F" w14:textId="6BE7C5D6" w:rsidR="00A83A6E" w:rsidRPr="00532C47" w:rsidRDefault="00A83A6E" w:rsidP="00251B78">
      <w:pPr>
        <w:pStyle w:val="Text"/>
        <w:keepNext/>
        <w:spacing w:before="0"/>
        <w:jc w:val="left"/>
        <w:rPr>
          <w:bCs/>
          <w:color w:val="000000"/>
          <w:sz w:val="22"/>
          <w:szCs w:val="22"/>
          <w:lang w:val="et-EE"/>
        </w:rPr>
      </w:pPr>
      <w:r w:rsidRPr="00532C47">
        <w:rPr>
          <w:bCs/>
          <w:color w:val="000000"/>
          <w:sz w:val="22"/>
          <w:szCs w:val="22"/>
          <w:lang w:val="et-EE"/>
        </w:rPr>
        <w:t>5</w:t>
      </w:r>
      <w:r w:rsidR="00A11AB4" w:rsidRPr="00532C47">
        <w:rPr>
          <w:bCs/>
          <w:color w:val="000000"/>
          <w:sz w:val="22"/>
          <w:szCs w:val="22"/>
          <w:lang w:val="et-EE"/>
        </w:rPr>
        <w:t>.</w:t>
      </w:r>
      <w:r w:rsidRPr="00532C47">
        <w:rPr>
          <w:bCs/>
          <w:color w:val="000000"/>
          <w:sz w:val="22"/>
          <w:szCs w:val="22"/>
          <w:lang w:val="et-EE"/>
        </w:rPr>
        <w:tab/>
      </w:r>
      <w:r w:rsidR="000E4D92" w:rsidRPr="00532C47">
        <w:rPr>
          <w:bCs/>
          <w:color w:val="000000"/>
          <w:sz w:val="22"/>
          <w:szCs w:val="22"/>
          <w:lang w:val="et-EE"/>
        </w:rPr>
        <w:t>Kuidas</w:t>
      </w:r>
      <w:r w:rsidRPr="00532C47">
        <w:rPr>
          <w:bCs/>
          <w:color w:val="000000"/>
          <w:sz w:val="22"/>
          <w:szCs w:val="22"/>
          <w:lang w:val="et-EE"/>
        </w:rPr>
        <w:t xml:space="preserve"> Enerzair Breezhaler</w:t>
      </w:r>
      <w:r w:rsidR="000E4D92" w:rsidRPr="00532C47">
        <w:rPr>
          <w:bCs/>
          <w:color w:val="000000"/>
          <w:sz w:val="22"/>
          <w:szCs w:val="22"/>
          <w:lang w:val="et-EE"/>
        </w:rPr>
        <w:t>it säilitada</w:t>
      </w:r>
    </w:p>
    <w:p w14:paraId="0F867F78" w14:textId="4A8698B5" w:rsidR="00A83A6E" w:rsidRPr="00532C47" w:rsidRDefault="00A83A6E" w:rsidP="00251B78">
      <w:pPr>
        <w:pStyle w:val="Text"/>
        <w:keepNext/>
        <w:spacing w:before="0"/>
        <w:jc w:val="left"/>
        <w:rPr>
          <w:bCs/>
          <w:color w:val="000000"/>
          <w:sz w:val="22"/>
          <w:szCs w:val="22"/>
          <w:lang w:val="et-EE"/>
        </w:rPr>
      </w:pPr>
      <w:r w:rsidRPr="00532C47">
        <w:rPr>
          <w:bCs/>
          <w:color w:val="000000"/>
          <w:sz w:val="22"/>
          <w:szCs w:val="22"/>
          <w:lang w:val="et-EE"/>
        </w:rPr>
        <w:t>6</w:t>
      </w:r>
      <w:r w:rsidR="00A11AB4" w:rsidRPr="00532C47">
        <w:rPr>
          <w:bCs/>
          <w:color w:val="000000"/>
          <w:sz w:val="22"/>
          <w:szCs w:val="22"/>
          <w:lang w:val="et-EE"/>
        </w:rPr>
        <w:t>.</w:t>
      </w:r>
      <w:r w:rsidRPr="00532C47">
        <w:rPr>
          <w:bCs/>
          <w:color w:val="000000"/>
          <w:sz w:val="22"/>
          <w:szCs w:val="22"/>
          <w:lang w:val="et-EE"/>
        </w:rPr>
        <w:tab/>
      </w:r>
      <w:r w:rsidR="000E4D92" w:rsidRPr="00532C47">
        <w:rPr>
          <w:bCs/>
          <w:color w:val="000000"/>
          <w:sz w:val="22"/>
          <w:szCs w:val="22"/>
          <w:lang w:val="et-EE"/>
        </w:rPr>
        <w:t>Pakendi sisu ja muu teave</w:t>
      </w:r>
    </w:p>
    <w:p w14:paraId="35D4E03B" w14:textId="05D776A0" w:rsidR="00A83A6E" w:rsidRPr="00532C47" w:rsidRDefault="00A83A6E" w:rsidP="00251B78">
      <w:pPr>
        <w:pStyle w:val="Text"/>
        <w:spacing w:before="0"/>
        <w:jc w:val="left"/>
        <w:rPr>
          <w:bCs/>
          <w:color w:val="000000"/>
          <w:sz w:val="22"/>
          <w:szCs w:val="22"/>
          <w:lang w:val="et-EE"/>
        </w:rPr>
      </w:pPr>
      <w:r w:rsidRPr="00532C47">
        <w:rPr>
          <w:bCs/>
          <w:color w:val="000000"/>
          <w:sz w:val="22"/>
          <w:szCs w:val="22"/>
          <w:lang w:val="et-EE"/>
        </w:rPr>
        <w:t>Enerzair Breezhaler inha</w:t>
      </w:r>
      <w:r w:rsidR="00F751FC" w:rsidRPr="00532C47">
        <w:rPr>
          <w:bCs/>
          <w:color w:val="000000"/>
          <w:sz w:val="22"/>
          <w:szCs w:val="22"/>
          <w:lang w:val="et-EE"/>
        </w:rPr>
        <w:t>laatori kasut</w:t>
      </w:r>
      <w:r w:rsidR="00C12AF4" w:rsidRPr="00532C47">
        <w:rPr>
          <w:bCs/>
          <w:color w:val="000000"/>
          <w:sz w:val="22"/>
          <w:szCs w:val="22"/>
          <w:lang w:val="et-EE"/>
        </w:rPr>
        <w:t>us</w:t>
      </w:r>
      <w:r w:rsidR="00F751FC" w:rsidRPr="00532C47">
        <w:rPr>
          <w:bCs/>
          <w:color w:val="000000"/>
          <w:sz w:val="22"/>
          <w:szCs w:val="22"/>
          <w:lang w:val="et-EE"/>
        </w:rPr>
        <w:t>juhend</w:t>
      </w:r>
    </w:p>
    <w:p w14:paraId="42AB15C5" w14:textId="77777777" w:rsidR="00A11AB4" w:rsidRPr="00532C47" w:rsidRDefault="00A11AB4" w:rsidP="00251B78">
      <w:pPr>
        <w:pStyle w:val="Text"/>
        <w:spacing w:before="0"/>
        <w:jc w:val="left"/>
        <w:rPr>
          <w:bCs/>
          <w:color w:val="000000"/>
          <w:sz w:val="22"/>
          <w:szCs w:val="22"/>
          <w:lang w:val="et-EE"/>
        </w:rPr>
      </w:pPr>
    </w:p>
    <w:p w14:paraId="386EF458" w14:textId="77777777" w:rsidR="00A11AB4" w:rsidRPr="00532C47" w:rsidRDefault="00A11AB4" w:rsidP="00251B78">
      <w:pPr>
        <w:pStyle w:val="Text"/>
        <w:spacing w:before="0"/>
        <w:jc w:val="left"/>
        <w:rPr>
          <w:bCs/>
          <w:color w:val="000000"/>
          <w:sz w:val="22"/>
          <w:szCs w:val="22"/>
          <w:lang w:val="et-EE"/>
        </w:rPr>
      </w:pPr>
    </w:p>
    <w:p w14:paraId="13A09C47" w14:textId="7F05ADF2" w:rsidR="00A83A6E" w:rsidRPr="00C40CAF" w:rsidRDefault="00D03577" w:rsidP="00251B78">
      <w:pPr>
        <w:keepNext/>
        <w:keepLines/>
        <w:spacing w:line="240" w:lineRule="auto"/>
        <w:rPr>
          <w:b/>
          <w:bCs/>
          <w:lang w:val="et-EE"/>
        </w:rPr>
      </w:pPr>
      <w:bookmarkStart w:id="52" w:name="_Toc2097632"/>
      <w:r w:rsidRPr="00C40CAF">
        <w:rPr>
          <w:b/>
          <w:bCs/>
          <w:lang w:val="et-EE"/>
        </w:rPr>
        <w:t>1.</w:t>
      </w:r>
      <w:r w:rsidRPr="00C40CAF">
        <w:rPr>
          <w:b/>
          <w:bCs/>
          <w:lang w:val="et-EE"/>
        </w:rPr>
        <w:tab/>
      </w:r>
      <w:bookmarkEnd w:id="52"/>
      <w:r w:rsidR="001777B3" w:rsidRPr="00532C47">
        <w:rPr>
          <w:b/>
          <w:bCs/>
          <w:lang w:val="et-EE"/>
        </w:rPr>
        <w:t>Mis ravim on Enerzair Breezhaler ja milleks seda kasutatakse</w:t>
      </w:r>
    </w:p>
    <w:p w14:paraId="13980E23" w14:textId="77777777" w:rsidR="00A11AB4" w:rsidRPr="00532C47" w:rsidRDefault="00A11AB4" w:rsidP="00251B78">
      <w:pPr>
        <w:pStyle w:val="Nottoc-headings"/>
        <w:spacing w:before="0" w:after="0"/>
        <w:rPr>
          <w:rFonts w:ascii="Times New Roman" w:hAnsi="Times New Roman" w:cs="Times New Roman"/>
          <w:b w:val="0"/>
          <w:sz w:val="22"/>
          <w:szCs w:val="22"/>
          <w:lang w:val="et-EE"/>
        </w:rPr>
      </w:pPr>
    </w:p>
    <w:p w14:paraId="4B630CFC" w14:textId="6F48DED0" w:rsidR="00A83A6E" w:rsidRPr="00532C47" w:rsidRDefault="001777B3" w:rsidP="00251B78">
      <w:pPr>
        <w:pStyle w:val="Nottoc-headings"/>
        <w:keepLines w:val="0"/>
        <w:spacing w:before="0" w:after="0"/>
        <w:rPr>
          <w:rFonts w:ascii="Times New Roman" w:hAnsi="Times New Roman" w:cs="Times New Roman"/>
          <w:sz w:val="22"/>
          <w:szCs w:val="22"/>
          <w:lang w:val="et-EE"/>
        </w:rPr>
      </w:pPr>
      <w:r w:rsidRPr="00532C47">
        <w:rPr>
          <w:rFonts w:ascii="Times New Roman" w:hAnsi="Times New Roman" w:cs="Times New Roman"/>
          <w:sz w:val="22"/>
          <w:szCs w:val="22"/>
          <w:lang w:val="et-EE"/>
        </w:rPr>
        <w:t>Mis ravim on</w:t>
      </w:r>
      <w:r w:rsidR="00A83A6E" w:rsidRPr="00532C47">
        <w:rPr>
          <w:rFonts w:ascii="Times New Roman" w:hAnsi="Times New Roman" w:cs="Times New Roman"/>
          <w:sz w:val="22"/>
          <w:szCs w:val="22"/>
          <w:lang w:val="et-EE"/>
        </w:rPr>
        <w:t xml:space="preserve"> Enerzair Breezhaler </w:t>
      </w:r>
      <w:r w:rsidRPr="00532C47">
        <w:rPr>
          <w:rFonts w:ascii="Times New Roman" w:hAnsi="Times New Roman" w:cs="Times New Roman"/>
          <w:sz w:val="22"/>
          <w:szCs w:val="22"/>
          <w:lang w:val="et-EE"/>
        </w:rPr>
        <w:t>ja kuidas see toimib</w:t>
      </w:r>
    </w:p>
    <w:p w14:paraId="0257D429" w14:textId="6E053ED1" w:rsidR="00B32979" w:rsidRPr="00532C47" w:rsidRDefault="00A83A6E" w:rsidP="00251B78">
      <w:pPr>
        <w:pStyle w:val="Text"/>
        <w:spacing w:before="0"/>
        <w:jc w:val="left"/>
        <w:rPr>
          <w:bCs/>
          <w:sz w:val="22"/>
          <w:szCs w:val="22"/>
          <w:lang w:val="et-EE"/>
        </w:rPr>
      </w:pPr>
      <w:r w:rsidRPr="00532C47">
        <w:rPr>
          <w:bCs/>
          <w:sz w:val="22"/>
          <w:szCs w:val="22"/>
          <w:lang w:val="et-EE"/>
        </w:rPr>
        <w:t xml:space="preserve">Enerzair Breezhaler </w:t>
      </w:r>
      <w:r w:rsidR="0026301E" w:rsidRPr="00532C47">
        <w:rPr>
          <w:bCs/>
          <w:sz w:val="22"/>
          <w:szCs w:val="22"/>
          <w:lang w:val="et-EE"/>
        </w:rPr>
        <w:t>sisaldab kolme toimeainet</w:t>
      </w:r>
      <w:r w:rsidR="00B32979" w:rsidRPr="00532C47">
        <w:rPr>
          <w:bCs/>
          <w:sz w:val="22"/>
          <w:szCs w:val="22"/>
          <w:lang w:val="et-EE"/>
        </w:rPr>
        <w:t>:</w:t>
      </w:r>
    </w:p>
    <w:p w14:paraId="0CF9609F" w14:textId="0F2D3354" w:rsidR="00B32979" w:rsidRPr="00532C47" w:rsidRDefault="00B32979" w:rsidP="00251B78">
      <w:pPr>
        <w:pStyle w:val="Text"/>
        <w:numPr>
          <w:ilvl w:val="0"/>
          <w:numId w:val="3"/>
        </w:numPr>
        <w:spacing w:before="0"/>
        <w:jc w:val="left"/>
        <w:rPr>
          <w:bCs/>
          <w:sz w:val="22"/>
          <w:szCs w:val="22"/>
          <w:lang w:val="et-EE"/>
        </w:rPr>
      </w:pPr>
      <w:r w:rsidRPr="00532C47">
        <w:rPr>
          <w:bCs/>
          <w:sz w:val="22"/>
          <w:szCs w:val="22"/>
          <w:lang w:val="et-EE"/>
        </w:rPr>
        <w:t>i</w:t>
      </w:r>
      <w:r w:rsidR="0026301E" w:rsidRPr="00532C47">
        <w:rPr>
          <w:bCs/>
          <w:sz w:val="22"/>
          <w:szCs w:val="22"/>
          <w:lang w:val="et-EE"/>
        </w:rPr>
        <w:t>ndakaterool</w:t>
      </w:r>
      <w:r w:rsidRPr="00532C47">
        <w:rPr>
          <w:bCs/>
          <w:sz w:val="22"/>
          <w:szCs w:val="22"/>
          <w:lang w:val="et-EE"/>
        </w:rPr>
        <w:t>,</w:t>
      </w:r>
    </w:p>
    <w:p w14:paraId="5040DD2F" w14:textId="0E13E724" w:rsidR="00B32979" w:rsidRPr="00532C47" w:rsidRDefault="00B32979" w:rsidP="00251B78">
      <w:pPr>
        <w:pStyle w:val="Text"/>
        <w:numPr>
          <w:ilvl w:val="0"/>
          <w:numId w:val="3"/>
        </w:numPr>
        <w:spacing w:before="0"/>
        <w:jc w:val="left"/>
        <w:rPr>
          <w:bCs/>
          <w:sz w:val="22"/>
          <w:szCs w:val="22"/>
          <w:lang w:val="et-EE"/>
        </w:rPr>
      </w:pPr>
      <w:r w:rsidRPr="00532C47">
        <w:rPr>
          <w:bCs/>
          <w:sz w:val="22"/>
          <w:szCs w:val="22"/>
          <w:lang w:val="et-EE"/>
        </w:rPr>
        <w:t>g</w:t>
      </w:r>
      <w:r w:rsidR="0026301E" w:rsidRPr="00532C47">
        <w:rPr>
          <w:bCs/>
          <w:sz w:val="22"/>
          <w:szCs w:val="22"/>
          <w:lang w:val="et-EE"/>
        </w:rPr>
        <w:t>lükopürroonium</w:t>
      </w:r>
      <w:r w:rsidRPr="00532C47">
        <w:rPr>
          <w:bCs/>
          <w:sz w:val="22"/>
          <w:szCs w:val="22"/>
          <w:lang w:val="et-EE"/>
        </w:rPr>
        <w:t>,</w:t>
      </w:r>
    </w:p>
    <w:p w14:paraId="6F9F8600" w14:textId="2C97141D" w:rsidR="0026301E" w:rsidRPr="00532C47" w:rsidRDefault="0026301E" w:rsidP="00251B78">
      <w:pPr>
        <w:pStyle w:val="Text"/>
        <w:numPr>
          <w:ilvl w:val="0"/>
          <w:numId w:val="3"/>
        </w:numPr>
        <w:spacing w:before="0"/>
        <w:jc w:val="left"/>
        <w:rPr>
          <w:bCs/>
          <w:sz w:val="22"/>
          <w:szCs w:val="22"/>
          <w:lang w:val="et-EE"/>
        </w:rPr>
      </w:pPr>
      <w:r w:rsidRPr="00532C47">
        <w:rPr>
          <w:bCs/>
          <w:sz w:val="22"/>
          <w:szCs w:val="22"/>
          <w:lang w:val="et-EE"/>
        </w:rPr>
        <w:t>mometasoonfuroaa</w:t>
      </w:r>
      <w:r w:rsidR="00B32979" w:rsidRPr="00532C47">
        <w:rPr>
          <w:bCs/>
          <w:sz w:val="22"/>
          <w:szCs w:val="22"/>
          <w:lang w:val="et-EE"/>
        </w:rPr>
        <w:t>t</w:t>
      </w:r>
      <w:r w:rsidRPr="00532C47">
        <w:rPr>
          <w:bCs/>
          <w:sz w:val="22"/>
          <w:szCs w:val="22"/>
          <w:lang w:val="et-EE"/>
        </w:rPr>
        <w:t>.</w:t>
      </w:r>
    </w:p>
    <w:p w14:paraId="46CBA159" w14:textId="77777777" w:rsidR="00D03577" w:rsidRPr="00532C47" w:rsidRDefault="00D03577" w:rsidP="00251B78">
      <w:pPr>
        <w:pStyle w:val="Text"/>
        <w:spacing w:before="0"/>
        <w:jc w:val="left"/>
        <w:rPr>
          <w:bCs/>
          <w:sz w:val="22"/>
          <w:szCs w:val="22"/>
          <w:lang w:val="et-EE"/>
        </w:rPr>
      </w:pPr>
    </w:p>
    <w:p w14:paraId="4D311B48" w14:textId="3AEB73AD" w:rsidR="0026301E" w:rsidRPr="00532C47" w:rsidRDefault="00A83A6E" w:rsidP="00251B78">
      <w:pPr>
        <w:pStyle w:val="Text"/>
        <w:spacing w:before="0"/>
        <w:jc w:val="left"/>
        <w:rPr>
          <w:bCs/>
          <w:sz w:val="22"/>
          <w:szCs w:val="22"/>
          <w:lang w:val="et-EE"/>
        </w:rPr>
      </w:pPr>
      <w:r w:rsidRPr="00532C47">
        <w:rPr>
          <w:bCs/>
          <w:sz w:val="22"/>
          <w:szCs w:val="22"/>
          <w:lang w:val="et-EE"/>
        </w:rPr>
        <w:t>Inda</w:t>
      </w:r>
      <w:r w:rsidR="0026301E" w:rsidRPr="00532C47">
        <w:rPr>
          <w:bCs/>
          <w:sz w:val="22"/>
          <w:szCs w:val="22"/>
          <w:lang w:val="et-EE"/>
        </w:rPr>
        <w:t>k</w:t>
      </w:r>
      <w:r w:rsidRPr="00532C47">
        <w:rPr>
          <w:bCs/>
          <w:sz w:val="22"/>
          <w:szCs w:val="22"/>
          <w:lang w:val="et-EE"/>
        </w:rPr>
        <w:t>atero</w:t>
      </w:r>
      <w:r w:rsidR="0026301E" w:rsidRPr="00532C47">
        <w:rPr>
          <w:bCs/>
          <w:sz w:val="22"/>
          <w:szCs w:val="22"/>
          <w:lang w:val="et-EE"/>
        </w:rPr>
        <w:t>o</w:t>
      </w:r>
      <w:r w:rsidRPr="00532C47">
        <w:rPr>
          <w:bCs/>
          <w:sz w:val="22"/>
          <w:szCs w:val="22"/>
          <w:lang w:val="et-EE"/>
        </w:rPr>
        <w:t xml:space="preserve">l </w:t>
      </w:r>
      <w:r w:rsidR="0026301E" w:rsidRPr="00532C47">
        <w:rPr>
          <w:bCs/>
          <w:sz w:val="22"/>
          <w:szCs w:val="22"/>
          <w:lang w:val="et-EE"/>
        </w:rPr>
        <w:t xml:space="preserve">ja glükopürroonium kuuluvad ravimite rühma, mida nimetatakse bronhilõõgastiteks. Need </w:t>
      </w:r>
      <w:r w:rsidR="00B32979" w:rsidRPr="00532C47">
        <w:rPr>
          <w:bCs/>
          <w:sz w:val="22"/>
          <w:szCs w:val="22"/>
          <w:lang w:val="et-EE"/>
        </w:rPr>
        <w:t xml:space="preserve">toimivad erinevatel viisidel, et </w:t>
      </w:r>
      <w:r w:rsidR="0026301E" w:rsidRPr="00532C47">
        <w:rPr>
          <w:bCs/>
          <w:sz w:val="22"/>
          <w:szCs w:val="22"/>
          <w:lang w:val="et-EE"/>
        </w:rPr>
        <w:t>lõõgasta</w:t>
      </w:r>
      <w:r w:rsidR="00B32979" w:rsidRPr="00532C47">
        <w:rPr>
          <w:bCs/>
          <w:sz w:val="22"/>
          <w:szCs w:val="22"/>
          <w:lang w:val="et-EE"/>
        </w:rPr>
        <w:t>da</w:t>
      </w:r>
      <w:r w:rsidR="0026301E" w:rsidRPr="00532C47">
        <w:rPr>
          <w:bCs/>
          <w:sz w:val="22"/>
          <w:szCs w:val="22"/>
          <w:lang w:val="et-EE"/>
        </w:rPr>
        <w:t xml:space="preserve"> lihaseid väikeste hingamisteede seintes. See aitab avada hingamisteed </w:t>
      </w:r>
      <w:r w:rsidR="00B67285" w:rsidRPr="00532C47">
        <w:rPr>
          <w:bCs/>
          <w:sz w:val="22"/>
          <w:szCs w:val="22"/>
          <w:lang w:val="et-EE"/>
        </w:rPr>
        <w:t>ning</w:t>
      </w:r>
      <w:r w:rsidR="0026301E" w:rsidRPr="00532C47">
        <w:rPr>
          <w:bCs/>
          <w:sz w:val="22"/>
          <w:szCs w:val="22"/>
          <w:lang w:val="et-EE"/>
        </w:rPr>
        <w:t xml:space="preserve"> kergendab õhu liikumist kopsudesse ja välja.</w:t>
      </w:r>
      <w:r w:rsidR="00B67285" w:rsidRPr="00532C47">
        <w:rPr>
          <w:bCs/>
          <w:sz w:val="22"/>
          <w:szCs w:val="22"/>
          <w:lang w:val="et-EE"/>
        </w:rPr>
        <w:t xml:space="preserve"> Nende ravimite regulaarne kasutamine aitab hoida väikesed hingamisteed avatuna.</w:t>
      </w:r>
    </w:p>
    <w:p w14:paraId="634F8D51" w14:textId="77777777" w:rsidR="00A83A6E" w:rsidRPr="00532C47" w:rsidRDefault="00A83A6E" w:rsidP="00251B78">
      <w:pPr>
        <w:pStyle w:val="Text"/>
        <w:spacing w:before="0"/>
        <w:jc w:val="left"/>
        <w:rPr>
          <w:bCs/>
          <w:sz w:val="22"/>
          <w:szCs w:val="22"/>
          <w:lang w:val="et-EE"/>
        </w:rPr>
      </w:pPr>
    </w:p>
    <w:p w14:paraId="61A2DA46" w14:textId="75C19733" w:rsidR="0026301E" w:rsidRPr="00532C47" w:rsidRDefault="0026301E" w:rsidP="00251B78">
      <w:pPr>
        <w:pStyle w:val="Text"/>
        <w:spacing w:before="0"/>
        <w:jc w:val="left"/>
        <w:rPr>
          <w:bCs/>
          <w:sz w:val="22"/>
          <w:szCs w:val="22"/>
          <w:lang w:val="et-EE"/>
        </w:rPr>
      </w:pPr>
      <w:r w:rsidRPr="00532C47">
        <w:rPr>
          <w:bCs/>
          <w:sz w:val="22"/>
          <w:szCs w:val="22"/>
          <w:lang w:val="et-EE"/>
        </w:rPr>
        <w:t>Mometasoonfuroaat kuulub ravimite rühma, mida nimetatakse kortikosteroidideks (või steroidideks). Kortikosteroidid vähendavad väikeste hingamisteede turset ja ärritust</w:t>
      </w:r>
      <w:r w:rsidR="00961C11" w:rsidRPr="00532C47">
        <w:rPr>
          <w:bCs/>
          <w:sz w:val="22"/>
          <w:szCs w:val="22"/>
          <w:lang w:val="et-EE"/>
        </w:rPr>
        <w:t xml:space="preserve"> (põletik)</w:t>
      </w:r>
      <w:r w:rsidRPr="00532C47">
        <w:rPr>
          <w:bCs/>
          <w:sz w:val="22"/>
          <w:szCs w:val="22"/>
          <w:lang w:val="et-EE"/>
        </w:rPr>
        <w:t>, mis viib hingamisprobleemide järk</w:t>
      </w:r>
      <w:r w:rsidRPr="00532C47">
        <w:rPr>
          <w:bCs/>
          <w:sz w:val="22"/>
          <w:szCs w:val="22"/>
          <w:lang w:val="et-EE"/>
        </w:rPr>
        <w:noBreakHyphen/>
        <w:t xml:space="preserve">järgulise paranemiseni. Kortikosteroidid aitavad </w:t>
      </w:r>
      <w:r w:rsidR="00701B5F" w:rsidRPr="00532C47">
        <w:rPr>
          <w:bCs/>
          <w:sz w:val="22"/>
          <w:szCs w:val="22"/>
          <w:lang w:val="et-EE"/>
        </w:rPr>
        <w:t xml:space="preserve">ka </w:t>
      </w:r>
      <w:r w:rsidRPr="00532C47">
        <w:rPr>
          <w:bCs/>
          <w:sz w:val="22"/>
          <w:szCs w:val="22"/>
          <w:lang w:val="et-EE"/>
        </w:rPr>
        <w:t>astmahooge vältida.</w:t>
      </w:r>
    </w:p>
    <w:p w14:paraId="11CBAEEB" w14:textId="77777777" w:rsidR="00D03577" w:rsidRPr="00532C47" w:rsidRDefault="00D03577" w:rsidP="00251B78">
      <w:pPr>
        <w:pStyle w:val="Text"/>
        <w:spacing w:before="0"/>
        <w:jc w:val="left"/>
        <w:rPr>
          <w:bCs/>
          <w:sz w:val="22"/>
          <w:szCs w:val="22"/>
          <w:lang w:val="et-EE"/>
        </w:rPr>
      </w:pPr>
    </w:p>
    <w:p w14:paraId="176AF4EC" w14:textId="60E6FAC8" w:rsidR="00A83A6E" w:rsidRPr="00532C47" w:rsidRDefault="00701B5F" w:rsidP="00251B78">
      <w:pPr>
        <w:pStyle w:val="Nottoc-headings"/>
        <w:keepLines w:val="0"/>
        <w:spacing w:before="0" w:after="0"/>
        <w:rPr>
          <w:rFonts w:ascii="Times New Roman" w:hAnsi="Times New Roman" w:cs="Times New Roman"/>
          <w:sz w:val="22"/>
          <w:szCs w:val="22"/>
          <w:lang w:val="et-EE"/>
        </w:rPr>
      </w:pPr>
      <w:r w:rsidRPr="00532C47">
        <w:rPr>
          <w:rFonts w:ascii="Times New Roman" w:hAnsi="Times New Roman" w:cs="Times New Roman"/>
          <w:sz w:val="22"/>
          <w:szCs w:val="22"/>
          <w:lang w:val="et-EE"/>
        </w:rPr>
        <w:t>Milleks</w:t>
      </w:r>
      <w:r w:rsidR="00A83A6E" w:rsidRPr="00532C47">
        <w:rPr>
          <w:rFonts w:ascii="Times New Roman" w:hAnsi="Times New Roman" w:cs="Times New Roman"/>
          <w:sz w:val="22"/>
          <w:szCs w:val="22"/>
          <w:lang w:val="et-EE"/>
        </w:rPr>
        <w:t xml:space="preserve"> Enerzair Breezhaler</w:t>
      </w:r>
      <w:r w:rsidRPr="00532C47">
        <w:rPr>
          <w:rFonts w:ascii="Times New Roman" w:hAnsi="Times New Roman" w:cs="Times New Roman"/>
          <w:sz w:val="22"/>
          <w:szCs w:val="22"/>
          <w:lang w:val="et-EE"/>
        </w:rPr>
        <w:t>it kasutatakse</w:t>
      </w:r>
    </w:p>
    <w:p w14:paraId="10A2B976" w14:textId="1ED27A30" w:rsidR="00701B5F" w:rsidRPr="00532C47" w:rsidRDefault="00BD249A" w:rsidP="00251B78">
      <w:pPr>
        <w:pStyle w:val="Nottoc-headings"/>
        <w:keepNext w:val="0"/>
        <w:keepLines w:val="0"/>
        <w:spacing w:before="0" w:after="0"/>
        <w:rPr>
          <w:rFonts w:ascii="Times New Roman" w:hAnsi="Times New Roman" w:cs="Times New Roman"/>
          <w:b w:val="0"/>
          <w:bCs/>
          <w:sz w:val="22"/>
          <w:szCs w:val="22"/>
          <w:lang w:val="et-EE"/>
        </w:rPr>
      </w:pPr>
      <w:r w:rsidRPr="00532C47">
        <w:rPr>
          <w:rFonts w:ascii="Times New Roman" w:hAnsi="Times New Roman" w:cs="Times New Roman"/>
          <w:b w:val="0"/>
          <w:bCs/>
          <w:sz w:val="22"/>
          <w:szCs w:val="22"/>
          <w:lang w:val="et-EE"/>
        </w:rPr>
        <w:t>Enerzair Breezhaler</w:t>
      </w:r>
      <w:r w:rsidR="00701B5F" w:rsidRPr="00532C47">
        <w:rPr>
          <w:rFonts w:ascii="Times New Roman" w:hAnsi="Times New Roman" w:cs="Times New Roman"/>
          <w:b w:val="0"/>
          <w:bCs/>
          <w:sz w:val="22"/>
          <w:szCs w:val="22"/>
          <w:lang w:val="et-EE"/>
        </w:rPr>
        <w:t xml:space="preserve">it kasutatakse </w:t>
      </w:r>
      <w:r w:rsidR="00961C11" w:rsidRPr="00532C47">
        <w:rPr>
          <w:rFonts w:ascii="Times New Roman" w:hAnsi="Times New Roman" w:cs="Times New Roman"/>
          <w:b w:val="0"/>
          <w:bCs/>
          <w:sz w:val="22"/>
          <w:szCs w:val="22"/>
          <w:lang w:val="et-EE"/>
        </w:rPr>
        <w:t xml:space="preserve">regulaarselt </w:t>
      </w:r>
      <w:r w:rsidR="00701B5F" w:rsidRPr="00532C47">
        <w:rPr>
          <w:rFonts w:ascii="Times New Roman" w:hAnsi="Times New Roman" w:cs="Times New Roman"/>
          <w:b w:val="0"/>
          <w:bCs/>
          <w:sz w:val="22"/>
          <w:szCs w:val="22"/>
          <w:lang w:val="et-EE"/>
        </w:rPr>
        <w:t>astma raviks täiskasvanutel.</w:t>
      </w:r>
    </w:p>
    <w:p w14:paraId="03FAC11C" w14:textId="77777777" w:rsidR="00D03577" w:rsidRPr="00532C47" w:rsidRDefault="00D03577" w:rsidP="00251B78">
      <w:pPr>
        <w:pStyle w:val="Nottoc-headings"/>
        <w:keepNext w:val="0"/>
        <w:keepLines w:val="0"/>
        <w:spacing w:before="0" w:after="0"/>
        <w:rPr>
          <w:rFonts w:ascii="Times New Roman" w:hAnsi="Times New Roman" w:cs="Times New Roman"/>
          <w:b w:val="0"/>
          <w:sz w:val="22"/>
          <w:szCs w:val="22"/>
          <w:lang w:val="et-EE"/>
        </w:rPr>
      </w:pPr>
    </w:p>
    <w:p w14:paraId="6E4A0A08" w14:textId="0BA64441" w:rsidR="00701B5F" w:rsidRPr="00532C47" w:rsidRDefault="00701B5F" w:rsidP="00251B78">
      <w:pPr>
        <w:pStyle w:val="Text"/>
        <w:spacing w:before="0"/>
        <w:jc w:val="left"/>
        <w:rPr>
          <w:sz w:val="22"/>
          <w:szCs w:val="22"/>
          <w:lang w:val="et-EE"/>
        </w:rPr>
      </w:pPr>
      <w:r w:rsidRPr="00532C47">
        <w:rPr>
          <w:sz w:val="22"/>
          <w:szCs w:val="22"/>
          <w:lang w:val="et-EE"/>
        </w:rPr>
        <w:t>Astma on raske pikaajaline haigus, mille puhul väikeste hingamisteede seintes olevad lihased tõmbuvad kokku (bronhokonstriktsioon) ning</w:t>
      </w:r>
      <w:r w:rsidR="00961C11" w:rsidRPr="00532C47">
        <w:rPr>
          <w:sz w:val="22"/>
          <w:szCs w:val="22"/>
          <w:lang w:val="et-EE"/>
        </w:rPr>
        <w:t xml:space="preserve"> muutuvad põletikuliseks</w:t>
      </w:r>
      <w:r w:rsidRPr="00532C47">
        <w:rPr>
          <w:sz w:val="22"/>
          <w:szCs w:val="22"/>
          <w:lang w:val="et-EE"/>
        </w:rPr>
        <w:t xml:space="preserve">. Sümptomid tulevad ja lähevad ning nendeks on hingeldus, vilistav hingamine, </w:t>
      </w:r>
      <w:r w:rsidR="00286A8A" w:rsidRPr="00532C47">
        <w:rPr>
          <w:sz w:val="22"/>
          <w:szCs w:val="22"/>
          <w:lang w:val="et-EE"/>
        </w:rPr>
        <w:t xml:space="preserve">pingetunne </w:t>
      </w:r>
      <w:r w:rsidRPr="00532C47">
        <w:rPr>
          <w:sz w:val="22"/>
          <w:szCs w:val="22"/>
          <w:lang w:val="et-EE"/>
        </w:rPr>
        <w:t>rindkere</w:t>
      </w:r>
      <w:r w:rsidR="00286A8A" w:rsidRPr="00532C47">
        <w:rPr>
          <w:sz w:val="22"/>
          <w:szCs w:val="22"/>
          <w:lang w:val="et-EE"/>
        </w:rPr>
        <w:t xml:space="preserve">s </w:t>
      </w:r>
      <w:r w:rsidRPr="00532C47">
        <w:rPr>
          <w:sz w:val="22"/>
          <w:szCs w:val="22"/>
          <w:lang w:val="et-EE"/>
        </w:rPr>
        <w:t>ja köha.</w:t>
      </w:r>
    </w:p>
    <w:p w14:paraId="33BC13EC" w14:textId="77777777" w:rsidR="00F16B7E" w:rsidRPr="00532C47" w:rsidRDefault="00F16B7E" w:rsidP="00251B78">
      <w:pPr>
        <w:pStyle w:val="Text"/>
        <w:spacing w:before="0"/>
        <w:jc w:val="left"/>
        <w:rPr>
          <w:sz w:val="22"/>
          <w:szCs w:val="22"/>
          <w:lang w:val="et-EE"/>
        </w:rPr>
      </w:pPr>
    </w:p>
    <w:p w14:paraId="7FD1EFAC" w14:textId="35EE8D8D" w:rsidR="00961C11" w:rsidRPr="00532C47" w:rsidRDefault="00701B5F" w:rsidP="00251B78">
      <w:pPr>
        <w:pStyle w:val="Text"/>
        <w:spacing w:before="0"/>
        <w:jc w:val="left"/>
        <w:rPr>
          <w:sz w:val="22"/>
          <w:szCs w:val="22"/>
          <w:lang w:val="et-EE"/>
        </w:rPr>
      </w:pPr>
      <w:r w:rsidRPr="00532C47">
        <w:rPr>
          <w:sz w:val="22"/>
          <w:szCs w:val="22"/>
          <w:lang w:val="et-EE"/>
        </w:rPr>
        <w:t>Te peate Enerzair Breezhalerit kasutama iga päev, mitte ainult hingamisprobleemide või muude astmanähtude esinemise korral. See tagab õige kontrolli astmanähtude üle.</w:t>
      </w:r>
      <w:r w:rsidR="00961C11" w:rsidRPr="00532C47">
        <w:rPr>
          <w:sz w:val="22"/>
          <w:szCs w:val="22"/>
          <w:lang w:val="et-EE"/>
        </w:rPr>
        <w:t xml:space="preserve"> Ärge kasutage seda ravimit järsku tekkiva hingelduse või vilistava hingamise hoogude leevendamiseks.</w:t>
      </w:r>
    </w:p>
    <w:p w14:paraId="498E3E8E" w14:textId="6DA30C48" w:rsidR="00671575" w:rsidRPr="00532C47" w:rsidRDefault="00671575" w:rsidP="00251B78">
      <w:pPr>
        <w:pStyle w:val="Text"/>
        <w:spacing w:before="0"/>
        <w:jc w:val="left"/>
        <w:rPr>
          <w:sz w:val="22"/>
          <w:szCs w:val="22"/>
          <w:lang w:val="et-EE"/>
        </w:rPr>
      </w:pPr>
    </w:p>
    <w:p w14:paraId="231B088A" w14:textId="36D02469" w:rsidR="00701B5F" w:rsidRPr="00532C47" w:rsidRDefault="00701B5F" w:rsidP="00251B78">
      <w:pPr>
        <w:pStyle w:val="Text"/>
        <w:spacing w:before="0"/>
        <w:jc w:val="left"/>
        <w:rPr>
          <w:sz w:val="22"/>
          <w:szCs w:val="22"/>
          <w:lang w:val="et-EE"/>
        </w:rPr>
      </w:pPr>
      <w:r w:rsidRPr="00532C47">
        <w:rPr>
          <w:sz w:val="22"/>
          <w:szCs w:val="22"/>
          <w:lang w:val="et-EE"/>
        </w:rPr>
        <w:t>Kui teil on küsimusi Enerzair Breezhaleri toime kohta või miks see ravim on teile välja kirjutatud, pöörduge oma arsti poole.</w:t>
      </w:r>
    </w:p>
    <w:p w14:paraId="1113ED49" w14:textId="77777777" w:rsidR="00D03577" w:rsidRPr="00532C47" w:rsidRDefault="00D03577" w:rsidP="00251B78">
      <w:pPr>
        <w:pStyle w:val="Text"/>
        <w:spacing w:before="0"/>
        <w:jc w:val="left"/>
        <w:rPr>
          <w:sz w:val="22"/>
          <w:szCs w:val="22"/>
          <w:lang w:val="et-EE"/>
        </w:rPr>
      </w:pPr>
    </w:p>
    <w:p w14:paraId="4482C730" w14:textId="77777777" w:rsidR="0096485D" w:rsidRPr="00532C47" w:rsidRDefault="0096485D" w:rsidP="00251B78">
      <w:pPr>
        <w:pStyle w:val="Text"/>
        <w:spacing w:before="0"/>
        <w:jc w:val="left"/>
        <w:rPr>
          <w:sz w:val="22"/>
          <w:szCs w:val="22"/>
          <w:lang w:val="et-EE"/>
        </w:rPr>
      </w:pPr>
    </w:p>
    <w:p w14:paraId="682042B8" w14:textId="5865F9E3" w:rsidR="00A83A6E" w:rsidRPr="00532C47" w:rsidRDefault="0096485D" w:rsidP="00251B78">
      <w:pPr>
        <w:keepNext/>
        <w:keepLines/>
        <w:spacing w:line="240" w:lineRule="auto"/>
        <w:rPr>
          <w:b/>
          <w:bCs/>
          <w:lang w:val="et-EE"/>
        </w:rPr>
      </w:pPr>
      <w:bookmarkStart w:id="53" w:name="_Toc2097633"/>
      <w:r w:rsidRPr="00532C47">
        <w:rPr>
          <w:b/>
          <w:bCs/>
          <w:lang w:val="et-EE"/>
        </w:rPr>
        <w:t>2.</w:t>
      </w:r>
      <w:r w:rsidRPr="00532C47">
        <w:rPr>
          <w:b/>
          <w:bCs/>
          <w:lang w:val="et-EE"/>
        </w:rPr>
        <w:tab/>
      </w:r>
      <w:r w:rsidR="00701B5F" w:rsidRPr="00532C47">
        <w:rPr>
          <w:b/>
          <w:bCs/>
          <w:lang w:val="et-EE"/>
        </w:rPr>
        <w:t>Mida on vaja teada enne</w:t>
      </w:r>
      <w:r w:rsidR="00A83A6E" w:rsidRPr="00532C47">
        <w:rPr>
          <w:b/>
          <w:bCs/>
          <w:lang w:val="et-EE"/>
        </w:rPr>
        <w:t xml:space="preserve"> Enerzair Breezhaler</w:t>
      </w:r>
      <w:bookmarkEnd w:id="53"/>
      <w:r w:rsidR="00701B5F" w:rsidRPr="00532C47">
        <w:rPr>
          <w:b/>
          <w:bCs/>
          <w:lang w:val="et-EE"/>
        </w:rPr>
        <w:t>i kasutamist</w:t>
      </w:r>
    </w:p>
    <w:p w14:paraId="38AC7538" w14:textId="77777777" w:rsidR="00A83A6E" w:rsidRPr="00532C47" w:rsidRDefault="00A83A6E" w:rsidP="00251B78">
      <w:pPr>
        <w:pStyle w:val="Text"/>
        <w:keepNext/>
        <w:keepLines/>
        <w:spacing w:before="0"/>
        <w:jc w:val="left"/>
        <w:rPr>
          <w:bCs/>
          <w:sz w:val="22"/>
          <w:szCs w:val="22"/>
          <w:lang w:val="et-EE"/>
        </w:rPr>
      </w:pPr>
    </w:p>
    <w:p w14:paraId="6459A786" w14:textId="1F6CDBDC" w:rsidR="00077275" w:rsidRPr="00532C47" w:rsidRDefault="00077275" w:rsidP="00251B78">
      <w:pPr>
        <w:pStyle w:val="Text"/>
        <w:spacing w:before="0"/>
        <w:jc w:val="left"/>
        <w:rPr>
          <w:sz w:val="22"/>
          <w:szCs w:val="22"/>
          <w:lang w:val="et-EE"/>
        </w:rPr>
      </w:pPr>
      <w:r w:rsidRPr="00532C47">
        <w:rPr>
          <w:sz w:val="22"/>
          <w:szCs w:val="22"/>
          <w:lang w:val="et-EE"/>
        </w:rPr>
        <w:t>Järgige hoolikalt kõiki arstilt saadud juhiseid.</w:t>
      </w:r>
    </w:p>
    <w:p w14:paraId="35ED9E11" w14:textId="77777777" w:rsidR="0050744B" w:rsidRPr="00532C47" w:rsidRDefault="0050744B" w:rsidP="00251B78">
      <w:pPr>
        <w:pStyle w:val="Text"/>
        <w:spacing w:before="0"/>
        <w:jc w:val="left"/>
        <w:rPr>
          <w:sz w:val="22"/>
          <w:szCs w:val="22"/>
          <w:lang w:val="et-EE"/>
        </w:rPr>
      </w:pPr>
    </w:p>
    <w:p w14:paraId="77D5BC5A" w14:textId="7BCBC483" w:rsidR="00A83A6E" w:rsidRPr="00532C47" w:rsidRDefault="00A83A6E" w:rsidP="00251B78">
      <w:pPr>
        <w:pStyle w:val="Nottoc-headings"/>
        <w:keepLines w:val="0"/>
        <w:spacing w:before="0" w:after="0"/>
        <w:rPr>
          <w:rFonts w:ascii="Times New Roman" w:hAnsi="Times New Roman" w:cs="Times New Roman"/>
          <w:sz w:val="22"/>
          <w:szCs w:val="22"/>
          <w:lang w:val="et-EE"/>
        </w:rPr>
      </w:pPr>
      <w:r w:rsidRPr="00532C47">
        <w:rPr>
          <w:rFonts w:ascii="Times New Roman" w:hAnsi="Times New Roman" w:cs="Times New Roman"/>
          <w:sz w:val="22"/>
          <w:szCs w:val="22"/>
          <w:lang w:val="et-EE"/>
        </w:rPr>
        <w:t>Enerzair Breezhaler</w:t>
      </w:r>
      <w:r w:rsidR="00077275" w:rsidRPr="00532C47">
        <w:rPr>
          <w:rFonts w:ascii="Times New Roman" w:hAnsi="Times New Roman" w:cs="Times New Roman"/>
          <w:sz w:val="22"/>
          <w:szCs w:val="22"/>
          <w:lang w:val="et-EE"/>
        </w:rPr>
        <w:t>it ei tohi kasutada</w:t>
      </w:r>
    </w:p>
    <w:p w14:paraId="57836386" w14:textId="29FAB8E7" w:rsidR="00077275" w:rsidRPr="00532C47" w:rsidRDefault="00077275" w:rsidP="00251B78">
      <w:pPr>
        <w:pStyle w:val="Listlevel1"/>
        <w:numPr>
          <w:ilvl w:val="0"/>
          <w:numId w:val="43"/>
        </w:numPr>
        <w:spacing w:before="0"/>
        <w:ind w:left="567" w:hanging="567"/>
        <w:rPr>
          <w:sz w:val="22"/>
          <w:szCs w:val="22"/>
          <w:lang w:val="et-EE"/>
        </w:rPr>
      </w:pPr>
      <w:r w:rsidRPr="00532C47">
        <w:rPr>
          <w:sz w:val="22"/>
          <w:szCs w:val="22"/>
          <w:lang w:val="et-EE"/>
        </w:rPr>
        <w:t>kui olete indakaterooli, glükopürrooniumi, mometasoonfuroaadi või selle ravimi mis tahes koostisosade (loetletud lõigus 6) suhtes allergiline. Kui arvate, et võite olla allergiline, küsige nõu oma arstilt.</w:t>
      </w:r>
    </w:p>
    <w:p w14:paraId="07D03CF2" w14:textId="77777777" w:rsidR="0096485D" w:rsidRPr="00532C47" w:rsidRDefault="0096485D" w:rsidP="00251B78">
      <w:pPr>
        <w:pStyle w:val="Listlevel1"/>
        <w:spacing w:before="0"/>
        <w:ind w:left="0" w:firstLine="0"/>
        <w:rPr>
          <w:sz w:val="22"/>
          <w:szCs w:val="22"/>
          <w:lang w:val="et-EE"/>
        </w:rPr>
      </w:pPr>
    </w:p>
    <w:p w14:paraId="5ABEBD2B" w14:textId="5C8DD52C" w:rsidR="00A83A6E" w:rsidRPr="00532C47" w:rsidRDefault="00077275" w:rsidP="00251B78">
      <w:pPr>
        <w:pStyle w:val="Nottoc-headings"/>
        <w:spacing w:before="0" w:after="0"/>
        <w:rPr>
          <w:rFonts w:ascii="Times New Roman" w:hAnsi="Times New Roman" w:cs="Times New Roman"/>
          <w:sz w:val="22"/>
          <w:szCs w:val="22"/>
          <w:lang w:val="et-EE"/>
        </w:rPr>
      </w:pPr>
      <w:r w:rsidRPr="00532C47">
        <w:rPr>
          <w:rFonts w:ascii="Times New Roman" w:hAnsi="Times New Roman" w:cs="Times New Roman"/>
          <w:sz w:val="22"/>
          <w:szCs w:val="22"/>
          <w:lang w:val="et-EE"/>
        </w:rPr>
        <w:t>Hoiatused ja ettevaatusabinõud</w:t>
      </w:r>
    </w:p>
    <w:p w14:paraId="38ED3D44" w14:textId="1CEAB898" w:rsidR="00286A8A" w:rsidRPr="00532C47" w:rsidRDefault="00286A8A" w:rsidP="00251B78">
      <w:pPr>
        <w:keepNext/>
        <w:keepLines/>
        <w:tabs>
          <w:tab w:val="clear" w:pos="567"/>
        </w:tabs>
        <w:spacing w:line="240" w:lineRule="auto"/>
        <w:rPr>
          <w:szCs w:val="22"/>
          <w:lang w:val="et-EE"/>
        </w:rPr>
      </w:pPr>
      <w:r w:rsidRPr="00532C47">
        <w:rPr>
          <w:b/>
          <w:bCs/>
          <w:noProof/>
          <w:szCs w:val="24"/>
          <w:lang w:val="et-EE"/>
        </w:rPr>
        <w:t>Enne</w:t>
      </w:r>
      <w:r w:rsidRPr="00532C47">
        <w:rPr>
          <w:szCs w:val="22"/>
          <w:lang w:val="et-EE"/>
        </w:rPr>
        <w:t xml:space="preserve"> Enerzair Breezhaleri </w:t>
      </w:r>
      <w:r w:rsidRPr="00532C47">
        <w:rPr>
          <w:noProof/>
          <w:szCs w:val="24"/>
          <w:lang w:val="et-EE"/>
        </w:rPr>
        <w:t>kasutamist</w:t>
      </w:r>
      <w:r w:rsidRPr="00532C47">
        <w:rPr>
          <w:szCs w:val="22"/>
          <w:lang w:val="et-EE"/>
        </w:rPr>
        <w:t xml:space="preserve"> </w:t>
      </w:r>
      <w:r w:rsidRPr="00532C47">
        <w:rPr>
          <w:noProof/>
          <w:szCs w:val="24"/>
          <w:lang w:val="et-EE"/>
        </w:rPr>
        <w:t>pidage nõu oma arsti, apteekri või meditsiiniõega,</w:t>
      </w:r>
      <w:r w:rsidRPr="00532C47">
        <w:rPr>
          <w:szCs w:val="22"/>
          <w:lang w:val="et-EE" w:eastAsia="x-none"/>
        </w:rPr>
        <w:t xml:space="preserve"> kui midagi järgnevalt loetletust kehtib teie kohta</w:t>
      </w:r>
      <w:r w:rsidRPr="00532C47">
        <w:rPr>
          <w:szCs w:val="22"/>
          <w:lang w:val="et-EE"/>
        </w:rPr>
        <w:t>:</w:t>
      </w:r>
    </w:p>
    <w:p w14:paraId="39E28650" w14:textId="4B2EDE58" w:rsidR="00286A8A" w:rsidRPr="00532C47" w:rsidRDefault="00286A8A" w:rsidP="00251B78">
      <w:pPr>
        <w:numPr>
          <w:ilvl w:val="0"/>
          <w:numId w:val="49"/>
        </w:numPr>
        <w:tabs>
          <w:tab w:val="clear" w:pos="567"/>
        </w:tabs>
        <w:spacing w:line="240" w:lineRule="auto"/>
        <w:ind w:left="567" w:hanging="567"/>
        <w:rPr>
          <w:szCs w:val="22"/>
          <w:lang w:val="et-EE"/>
        </w:rPr>
      </w:pPr>
      <w:r w:rsidRPr="00532C47">
        <w:rPr>
          <w:szCs w:val="22"/>
          <w:lang w:val="et-EE"/>
        </w:rPr>
        <w:t>kui teil on probleeme südamega, sealhulgas ebakorrapärane või kiire südame</w:t>
      </w:r>
      <w:r w:rsidR="004506BA" w:rsidRPr="00532C47">
        <w:rPr>
          <w:szCs w:val="22"/>
          <w:lang w:val="et-EE"/>
        </w:rPr>
        <w:t xml:space="preserve"> löögisagedus</w:t>
      </w:r>
      <w:r w:rsidR="00C8600F" w:rsidRPr="00532C47">
        <w:rPr>
          <w:szCs w:val="22"/>
          <w:lang w:val="et-EE"/>
        </w:rPr>
        <w:t>;</w:t>
      </w:r>
    </w:p>
    <w:p w14:paraId="0E972E8B" w14:textId="6014B401" w:rsidR="00286A8A" w:rsidRPr="00532C47" w:rsidRDefault="00286A8A" w:rsidP="00251B78">
      <w:pPr>
        <w:numPr>
          <w:ilvl w:val="0"/>
          <w:numId w:val="49"/>
        </w:numPr>
        <w:tabs>
          <w:tab w:val="clear" w:pos="567"/>
        </w:tabs>
        <w:spacing w:line="240" w:lineRule="auto"/>
        <w:ind w:left="567" w:hanging="567"/>
        <w:rPr>
          <w:szCs w:val="22"/>
          <w:lang w:val="de-DE"/>
        </w:rPr>
      </w:pPr>
      <w:r w:rsidRPr="00532C47">
        <w:rPr>
          <w:szCs w:val="22"/>
          <w:lang w:val="et-EE"/>
        </w:rPr>
        <w:t>kui teil on probleeme kilpnäärmega</w:t>
      </w:r>
      <w:r w:rsidR="00C8600F" w:rsidRPr="00532C47">
        <w:rPr>
          <w:szCs w:val="22"/>
          <w:lang w:val="et-EE"/>
        </w:rPr>
        <w:t>;</w:t>
      </w:r>
    </w:p>
    <w:p w14:paraId="7CF949A3" w14:textId="154A62A2" w:rsidR="00286A8A" w:rsidRPr="00532C47" w:rsidRDefault="00286A8A" w:rsidP="00251B78">
      <w:pPr>
        <w:numPr>
          <w:ilvl w:val="0"/>
          <w:numId w:val="49"/>
        </w:numPr>
        <w:tabs>
          <w:tab w:val="clear" w:pos="567"/>
        </w:tabs>
        <w:spacing w:line="240" w:lineRule="auto"/>
        <w:ind w:left="567" w:hanging="567"/>
        <w:rPr>
          <w:szCs w:val="22"/>
          <w:lang w:val="de-DE"/>
        </w:rPr>
      </w:pPr>
      <w:r w:rsidRPr="00532C47">
        <w:rPr>
          <w:szCs w:val="22"/>
          <w:lang w:val="et-EE"/>
        </w:rPr>
        <w:t>kui teile on kunagi öeldud, et teil on suhkurtõbi või kõrge veresuhkru tase</w:t>
      </w:r>
      <w:r w:rsidR="00C8600F" w:rsidRPr="00532C47">
        <w:rPr>
          <w:szCs w:val="22"/>
          <w:lang w:val="et-EE"/>
        </w:rPr>
        <w:t>;</w:t>
      </w:r>
    </w:p>
    <w:p w14:paraId="42479038" w14:textId="61B69347" w:rsidR="00286A8A" w:rsidRPr="00532C47" w:rsidRDefault="00286A8A" w:rsidP="00251B78">
      <w:pPr>
        <w:numPr>
          <w:ilvl w:val="0"/>
          <w:numId w:val="49"/>
        </w:numPr>
        <w:tabs>
          <w:tab w:val="clear" w:pos="567"/>
        </w:tabs>
        <w:spacing w:line="240" w:lineRule="auto"/>
        <w:ind w:left="567" w:hanging="567"/>
        <w:rPr>
          <w:szCs w:val="22"/>
          <w:lang w:val="de-DE"/>
        </w:rPr>
      </w:pPr>
      <w:r w:rsidRPr="00532C47">
        <w:rPr>
          <w:szCs w:val="22"/>
          <w:lang w:val="et-EE"/>
        </w:rPr>
        <w:t xml:space="preserve">kui teil </w:t>
      </w:r>
      <w:r w:rsidR="007416C4" w:rsidRPr="00532C47">
        <w:rPr>
          <w:szCs w:val="22"/>
          <w:lang w:val="et-EE"/>
        </w:rPr>
        <w:t>esinevad</w:t>
      </w:r>
      <w:r w:rsidRPr="00532C47">
        <w:rPr>
          <w:szCs w:val="22"/>
          <w:lang w:val="et-EE"/>
        </w:rPr>
        <w:t xml:space="preserve"> krambihood või tõmblused</w:t>
      </w:r>
      <w:r w:rsidR="00C8600F" w:rsidRPr="00532C47">
        <w:rPr>
          <w:szCs w:val="22"/>
          <w:lang w:val="et-EE"/>
        </w:rPr>
        <w:t>;</w:t>
      </w:r>
    </w:p>
    <w:p w14:paraId="1DABEFF1" w14:textId="343CEE00" w:rsidR="00286A8A" w:rsidRPr="00532C47" w:rsidRDefault="00286A8A" w:rsidP="00251B78">
      <w:pPr>
        <w:numPr>
          <w:ilvl w:val="0"/>
          <w:numId w:val="49"/>
        </w:numPr>
        <w:tabs>
          <w:tab w:val="clear" w:pos="567"/>
        </w:tabs>
        <w:spacing w:line="240" w:lineRule="auto"/>
        <w:ind w:left="567" w:hanging="567"/>
        <w:rPr>
          <w:szCs w:val="22"/>
        </w:rPr>
      </w:pPr>
      <w:r w:rsidRPr="00532C47">
        <w:rPr>
          <w:szCs w:val="22"/>
          <w:lang w:val="et-EE" w:eastAsia="x-none"/>
        </w:rPr>
        <w:t>kui teil on tõsiseid probleeme neerudega</w:t>
      </w:r>
      <w:r w:rsidR="00C8600F" w:rsidRPr="00532C47">
        <w:rPr>
          <w:szCs w:val="22"/>
          <w:lang w:val="et-EE" w:eastAsia="x-none"/>
        </w:rPr>
        <w:t>;</w:t>
      </w:r>
    </w:p>
    <w:p w14:paraId="6820A094" w14:textId="20833C5C" w:rsidR="00286A8A" w:rsidRPr="00532C47" w:rsidRDefault="00286A8A" w:rsidP="00251B78">
      <w:pPr>
        <w:numPr>
          <w:ilvl w:val="0"/>
          <w:numId w:val="49"/>
        </w:numPr>
        <w:tabs>
          <w:tab w:val="clear" w:pos="567"/>
        </w:tabs>
        <w:spacing w:line="240" w:lineRule="auto"/>
        <w:ind w:left="567" w:hanging="567"/>
        <w:rPr>
          <w:szCs w:val="22"/>
          <w:lang w:val="nb-NO"/>
        </w:rPr>
      </w:pPr>
      <w:r w:rsidRPr="00532C47">
        <w:rPr>
          <w:szCs w:val="22"/>
          <w:lang w:val="et-EE" w:eastAsia="x-none"/>
        </w:rPr>
        <w:t>kui teil on tõsiseid probleeme maksaga</w:t>
      </w:r>
      <w:r w:rsidR="00C8600F" w:rsidRPr="00532C47">
        <w:rPr>
          <w:szCs w:val="22"/>
          <w:lang w:val="et-EE" w:eastAsia="x-none"/>
        </w:rPr>
        <w:t>;</w:t>
      </w:r>
    </w:p>
    <w:p w14:paraId="13C9278D" w14:textId="13C56C1D" w:rsidR="00286A8A" w:rsidRPr="00532C47" w:rsidRDefault="00286A8A" w:rsidP="00251B78">
      <w:pPr>
        <w:numPr>
          <w:ilvl w:val="0"/>
          <w:numId w:val="49"/>
        </w:numPr>
        <w:tabs>
          <w:tab w:val="clear" w:pos="567"/>
        </w:tabs>
        <w:spacing w:line="240" w:lineRule="auto"/>
        <w:ind w:left="567" w:hanging="567"/>
        <w:rPr>
          <w:szCs w:val="22"/>
          <w:lang w:val="et-EE"/>
        </w:rPr>
      </w:pPr>
      <w:r w:rsidRPr="00532C47">
        <w:rPr>
          <w:szCs w:val="22"/>
          <w:lang w:val="et-EE"/>
        </w:rPr>
        <w:t>kui teie vere kaaliumisisaldus</w:t>
      </w:r>
      <w:r w:rsidR="00C8600F" w:rsidRPr="00532C47">
        <w:rPr>
          <w:szCs w:val="22"/>
          <w:lang w:val="et-EE"/>
        </w:rPr>
        <w:t xml:space="preserve"> on madal;</w:t>
      </w:r>
    </w:p>
    <w:p w14:paraId="46BD382A" w14:textId="18CF0B93" w:rsidR="00286A8A" w:rsidRPr="00532C47" w:rsidRDefault="00286A8A" w:rsidP="00251B78">
      <w:pPr>
        <w:numPr>
          <w:ilvl w:val="0"/>
          <w:numId w:val="49"/>
        </w:numPr>
        <w:tabs>
          <w:tab w:val="clear" w:pos="567"/>
        </w:tabs>
        <w:spacing w:line="240" w:lineRule="auto"/>
        <w:ind w:left="567" w:hanging="567"/>
        <w:rPr>
          <w:szCs w:val="22"/>
          <w:lang w:val="et-EE"/>
        </w:rPr>
      </w:pPr>
      <w:r w:rsidRPr="00532C47">
        <w:rPr>
          <w:szCs w:val="22"/>
          <w:lang w:val="et-EE" w:eastAsia="x-none"/>
        </w:rPr>
        <w:t xml:space="preserve">kui teil on silmahaigus, mida nimetatakse </w:t>
      </w:r>
      <w:r w:rsidR="00B10199" w:rsidRPr="00532C47">
        <w:rPr>
          <w:szCs w:val="22"/>
          <w:lang w:val="et-EE" w:eastAsia="x-none"/>
        </w:rPr>
        <w:t>suletud</w:t>
      </w:r>
      <w:r w:rsidRPr="00532C47">
        <w:rPr>
          <w:szCs w:val="22"/>
          <w:lang w:val="et-EE" w:eastAsia="x-none"/>
        </w:rPr>
        <w:t>nurga glaukoomiks</w:t>
      </w:r>
      <w:r w:rsidR="00C8600F" w:rsidRPr="00532C47">
        <w:rPr>
          <w:szCs w:val="22"/>
          <w:lang w:val="et-EE" w:eastAsia="x-none"/>
        </w:rPr>
        <w:t>;</w:t>
      </w:r>
    </w:p>
    <w:p w14:paraId="64207A66" w14:textId="53AD4249" w:rsidR="00286A8A" w:rsidRPr="00532C47" w:rsidRDefault="00286A8A" w:rsidP="00251B78">
      <w:pPr>
        <w:numPr>
          <w:ilvl w:val="0"/>
          <w:numId w:val="49"/>
        </w:numPr>
        <w:tabs>
          <w:tab w:val="clear" w:pos="567"/>
        </w:tabs>
        <w:spacing w:line="240" w:lineRule="auto"/>
        <w:ind w:left="567" w:hanging="567"/>
        <w:rPr>
          <w:szCs w:val="22"/>
        </w:rPr>
      </w:pPr>
      <w:r w:rsidRPr="00532C47">
        <w:rPr>
          <w:szCs w:val="22"/>
          <w:lang w:val="et-EE" w:eastAsia="x-none"/>
        </w:rPr>
        <w:t>kui teil on urineerimine raskendatud</w:t>
      </w:r>
      <w:r w:rsidR="00C8600F" w:rsidRPr="00532C47">
        <w:rPr>
          <w:szCs w:val="22"/>
          <w:lang w:val="et-EE" w:eastAsia="x-none"/>
        </w:rPr>
        <w:t>;</w:t>
      </w:r>
    </w:p>
    <w:p w14:paraId="14ECEA64" w14:textId="38D4CF60" w:rsidR="00286A8A" w:rsidRPr="00532C47" w:rsidRDefault="00286A8A" w:rsidP="00251B78">
      <w:pPr>
        <w:numPr>
          <w:ilvl w:val="0"/>
          <w:numId w:val="49"/>
        </w:numPr>
        <w:tabs>
          <w:tab w:val="clear" w:pos="567"/>
        </w:tabs>
        <w:spacing w:line="240" w:lineRule="auto"/>
        <w:ind w:left="567" w:hanging="567"/>
        <w:rPr>
          <w:szCs w:val="22"/>
        </w:rPr>
      </w:pPr>
      <w:r w:rsidRPr="00532C47">
        <w:rPr>
          <w:szCs w:val="22"/>
          <w:lang w:val="et-EE" w:eastAsia="x-none"/>
        </w:rPr>
        <w:t>kui teil on kopsutuberkuloos (</w:t>
      </w:r>
      <w:r w:rsidR="00C8600F" w:rsidRPr="00532C47">
        <w:rPr>
          <w:szCs w:val="22"/>
          <w:lang w:val="et-EE" w:eastAsia="x-none"/>
        </w:rPr>
        <w:t>tbc</w:t>
      </w:r>
      <w:r w:rsidRPr="00532C47">
        <w:rPr>
          <w:szCs w:val="22"/>
          <w:lang w:val="et-EE" w:eastAsia="x-none"/>
        </w:rPr>
        <w:t>) või mõni pikaajaline või ravimata infektsioon.</w:t>
      </w:r>
    </w:p>
    <w:p w14:paraId="71091F78" w14:textId="77777777" w:rsidR="00A83A6E" w:rsidRPr="00532C47" w:rsidRDefault="00A83A6E" w:rsidP="00251B78">
      <w:pPr>
        <w:pStyle w:val="Listlevel1"/>
        <w:spacing w:before="0"/>
        <w:ind w:left="0" w:firstLine="0"/>
        <w:rPr>
          <w:sz w:val="22"/>
          <w:szCs w:val="22"/>
          <w:lang w:val="et-EE"/>
        </w:rPr>
      </w:pPr>
    </w:p>
    <w:p w14:paraId="060929F8" w14:textId="77A6C909" w:rsidR="00A83A6E" w:rsidRPr="00532C47" w:rsidRDefault="007416C4" w:rsidP="00251B78">
      <w:pPr>
        <w:pStyle w:val="Text"/>
        <w:keepNext/>
        <w:spacing w:before="0"/>
        <w:jc w:val="left"/>
        <w:rPr>
          <w:b/>
          <w:sz w:val="22"/>
          <w:szCs w:val="22"/>
          <w:lang w:val="et-EE"/>
        </w:rPr>
      </w:pPr>
      <w:r w:rsidRPr="00532C47">
        <w:rPr>
          <w:b/>
          <w:sz w:val="22"/>
          <w:szCs w:val="22"/>
          <w:lang w:val="et-EE"/>
        </w:rPr>
        <w:t>Ravi ajal</w:t>
      </w:r>
      <w:r w:rsidR="00A83A6E" w:rsidRPr="00532C47">
        <w:rPr>
          <w:b/>
          <w:sz w:val="22"/>
          <w:szCs w:val="22"/>
          <w:lang w:val="et-EE"/>
        </w:rPr>
        <w:t xml:space="preserve"> Enerzair Breezhaler</w:t>
      </w:r>
      <w:r w:rsidRPr="00532C47">
        <w:rPr>
          <w:b/>
          <w:sz w:val="22"/>
          <w:szCs w:val="22"/>
          <w:lang w:val="et-EE"/>
        </w:rPr>
        <w:t>iga</w:t>
      </w:r>
    </w:p>
    <w:p w14:paraId="289BCDCF" w14:textId="229A1B48" w:rsidR="00A83A6E" w:rsidRPr="00532C47" w:rsidRDefault="007416C4" w:rsidP="00251B78">
      <w:pPr>
        <w:pStyle w:val="Listlevel1"/>
        <w:keepNext/>
        <w:spacing w:before="0"/>
        <w:ind w:left="0" w:firstLine="0"/>
        <w:rPr>
          <w:sz w:val="22"/>
          <w:szCs w:val="22"/>
          <w:lang w:val="et-EE"/>
        </w:rPr>
      </w:pPr>
      <w:r w:rsidRPr="00251B78">
        <w:rPr>
          <w:b/>
          <w:sz w:val="22"/>
          <w:szCs w:val="22"/>
          <w:lang w:val="et-EE"/>
        </w:rPr>
        <w:t>Lõpetage otsekohe selle ravimi kasutamine ja pöörduge arsti poole</w:t>
      </w:r>
      <w:r w:rsidRPr="00251B78">
        <w:rPr>
          <w:bCs/>
          <w:sz w:val="22"/>
          <w:szCs w:val="22"/>
          <w:lang w:val="et-EE"/>
        </w:rPr>
        <w:t xml:space="preserve">, </w:t>
      </w:r>
      <w:r w:rsidRPr="00251B78">
        <w:rPr>
          <w:sz w:val="22"/>
          <w:szCs w:val="22"/>
          <w:lang w:val="et-EE"/>
        </w:rPr>
        <w:t>kui teil tekib:</w:t>
      </w:r>
    </w:p>
    <w:p w14:paraId="6E4E25EB" w14:textId="4AB7290F" w:rsidR="007416C4" w:rsidRPr="00532C47" w:rsidRDefault="007416C4" w:rsidP="00251B78">
      <w:pPr>
        <w:pStyle w:val="Listlevel1"/>
        <w:numPr>
          <w:ilvl w:val="0"/>
          <w:numId w:val="43"/>
        </w:numPr>
        <w:spacing w:before="0"/>
        <w:ind w:left="567" w:hanging="567"/>
        <w:rPr>
          <w:sz w:val="22"/>
          <w:szCs w:val="22"/>
          <w:lang w:val="et-EE"/>
        </w:rPr>
      </w:pPr>
      <w:r w:rsidRPr="00532C47">
        <w:rPr>
          <w:sz w:val="22"/>
          <w:szCs w:val="22"/>
          <w:lang w:val="et-EE"/>
        </w:rPr>
        <w:t xml:space="preserve">vahetult pärast Enerzair Breezhaleri </w:t>
      </w:r>
      <w:r w:rsidR="00B10199" w:rsidRPr="00532C47">
        <w:rPr>
          <w:sz w:val="22"/>
          <w:szCs w:val="22"/>
          <w:lang w:val="et-EE"/>
        </w:rPr>
        <w:t xml:space="preserve">kasutamist </w:t>
      </w:r>
      <w:r w:rsidRPr="00532C47">
        <w:rPr>
          <w:sz w:val="22"/>
          <w:szCs w:val="22"/>
          <w:lang w:val="et-EE"/>
        </w:rPr>
        <w:t>pingetunne rindkeres, köha, vilistav hingamine või hingeldus</w:t>
      </w:r>
      <w:r w:rsidRPr="00251B78">
        <w:rPr>
          <w:sz w:val="22"/>
          <w:szCs w:val="22"/>
          <w:lang w:val="et-EE"/>
        </w:rPr>
        <w:t xml:space="preserve"> (nähud</w:t>
      </w:r>
      <w:r w:rsidR="00B10199" w:rsidRPr="00251B78">
        <w:rPr>
          <w:sz w:val="22"/>
          <w:szCs w:val="22"/>
          <w:lang w:val="et-EE"/>
        </w:rPr>
        <w:t xml:space="preserve"> </w:t>
      </w:r>
      <w:r w:rsidR="00B10199" w:rsidRPr="00532C47">
        <w:rPr>
          <w:sz w:val="22"/>
          <w:szCs w:val="22"/>
          <w:lang w:val="et-EE"/>
        </w:rPr>
        <w:t>ravimpõhjustatud ootamatust hingamisteede kokkutõmbest, tuntud ka kui paradoksaalne bronhospasm</w:t>
      </w:r>
      <w:r w:rsidRPr="00251B78">
        <w:rPr>
          <w:sz w:val="22"/>
          <w:szCs w:val="22"/>
          <w:lang w:val="et-EE"/>
        </w:rPr>
        <w:t>)</w:t>
      </w:r>
      <w:r w:rsidR="00FC1607" w:rsidRPr="00251B78">
        <w:rPr>
          <w:sz w:val="22"/>
          <w:szCs w:val="22"/>
          <w:lang w:val="et-EE"/>
        </w:rPr>
        <w:t>;</w:t>
      </w:r>
    </w:p>
    <w:p w14:paraId="7C33594F" w14:textId="28ED730A" w:rsidR="00A83A6E" w:rsidRPr="00532C47" w:rsidRDefault="00EC692B" w:rsidP="00251B78">
      <w:pPr>
        <w:pStyle w:val="Listlevel1"/>
        <w:numPr>
          <w:ilvl w:val="0"/>
          <w:numId w:val="43"/>
        </w:numPr>
        <w:spacing w:before="0"/>
        <w:ind w:left="567" w:hanging="567"/>
        <w:rPr>
          <w:sz w:val="22"/>
          <w:szCs w:val="22"/>
          <w:lang w:val="et-EE"/>
        </w:rPr>
      </w:pPr>
      <w:r w:rsidRPr="00532C47">
        <w:rPr>
          <w:sz w:val="22"/>
          <w:szCs w:val="22"/>
          <w:lang w:val="et-EE"/>
        </w:rPr>
        <w:t>hingamis</w:t>
      </w:r>
      <w:r w:rsidRPr="00532C47">
        <w:rPr>
          <w:sz w:val="22"/>
          <w:szCs w:val="22"/>
          <w:lang w:val="et-EE"/>
        </w:rPr>
        <w:noBreakHyphen/>
        <w:t xml:space="preserve"> või neelamisraskused, </w:t>
      </w:r>
      <w:r w:rsidRPr="00251B78">
        <w:rPr>
          <w:sz w:val="22"/>
          <w:szCs w:val="22"/>
          <w:lang w:val="et-EE"/>
        </w:rPr>
        <w:t>keele, huulte või näo paistetus, nahalööve, sügelus ja nõgestõbi (allergilise reaktsiooni nähud)</w:t>
      </w:r>
      <w:r w:rsidR="00FC1607" w:rsidRPr="00251B78">
        <w:rPr>
          <w:sz w:val="22"/>
          <w:szCs w:val="22"/>
          <w:lang w:val="et-EE"/>
        </w:rPr>
        <w:t>;</w:t>
      </w:r>
    </w:p>
    <w:p w14:paraId="699172D1" w14:textId="59FBBCA6" w:rsidR="00EC692B" w:rsidRPr="00532C47" w:rsidRDefault="00EC692B" w:rsidP="00251B78">
      <w:pPr>
        <w:pStyle w:val="Listlevel1"/>
        <w:numPr>
          <w:ilvl w:val="0"/>
          <w:numId w:val="43"/>
        </w:numPr>
        <w:spacing w:before="0"/>
        <w:ind w:left="567" w:hanging="567"/>
        <w:rPr>
          <w:sz w:val="22"/>
          <w:szCs w:val="22"/>
          <w:lang w:val="et-EE"/>
        </w:rPr>
      </w:pPr>
      <w:r w:rsidRPr="00532C47">
        <w:rPr>
          <w:sz w:val="22"/>
          <w:szCs w:val="22"/>
          <w:lang w:val="et-EE"/>
        </w:rPr>
        <w:t xml:space="preserve">silmavalu või ebamugavustunne silmas, mööduv ähmane nägemine, halode </w:t>
      </w:r>
      <w:r w:rsidR="00B10199" w:rsidRPr="00532C47">
        <w:rPr>
          <w:sz w:val="22"/>
          <w:szCs w:val="22"/>
          <w:lang w:val="et-EE"/>
        </w:rPr>
        <w:t xml:space="preserve">(eredad ringid valgusallikate ümber) </w:t>
      </w:r>
      <w:r w:rsidRPr="00532C47">
        <w:rPr>
          <w:sz w:val="22"/>
          <w:szCs w:val="22"/>
          <w:lang w:val="et-EE"/>
        </w:rPr>
        <w:t>või värviliste kujutiste nägemine koos silmade punetusega</w:t>
      </w:r>
      <w:r w:rsidRPr="00251B78">
        <w:rPr>
          <w:sz w:val="22"/>
          <w:szCs w:val="22"/>
          <w:lang w:val="et-EE"/>
        </w:rPr>
        <w:t xml:space="preserve"> (</w:t>
      </w:r>
      <w:r w:rsidR="00B10199" w:rsidRPr="00251B78">
        <w:rPr>
          <w:sz w:val="22"/>
          <w:szCs w:val="22"/>
          <w:lang w:val="et-EE"/>
        </w:rPr>
        <w:t>suletud</w:t>
      </w:r>
      <w:r w:rsidRPr="00532C47">
        <w:rPr>
          <w:sz w:val="22"/>
          <w:szCs w:val="22"/>
          <w:lang w:val="et-EE"/>
        </w:rPr>
        <w:t>nurga glaukoomi nähud).</w:t>
      </w:r>
    </w:p>
    <w:p w14:paraId="2047F71E" w14:textId="77777777" w:rsidR="000904C4" w:rsidRPr="00532C47" w:rsidRDefault="000904C4" w:rsidP="00251B78">
      <w:pPr>
        <w:pStyle w:val="Listlevel1"/>
        <w:spacing w:before="0"/>
        <w:ind w:left="0" w:firstLine="0"/>
        <w:rPr>
          <w:sz w:val="22"/>
          <w:szCs w:val="22"/>
          <w:lang w:val="et-EE"/>
        </w:rPr>
      </w:pPr>
    </w:p>
    <w:p w14:paraId="03DFEC2E" w14:textId="40281139" w:rsidR="00A83A6E" w:rsidRPr="00532C47" w:rsidRDefault="00EC692B" w:rsidP="00251B78">
      <w:pPr>
        <w:pStyle w:val="Nottoc-headings"/>
        <w:keepLines w:val="0"/>
        <w:spacing w:before="0" w:after="0"/>
        <w:rPr>
          <w:rFonts w:ascii="Times New Roman" w:hAnsi="Times New Roman" w:cs="Times New Roman"/>
          <w:sz w:val="22"/>
          <w:szCs w:val="22"/>
          <w:lang w:val="et-EE"/>
        </w:rPr>
      </w:pPr>
      <w:r w:rsidRPr="00532C47">
        <w:rPr>
          <w:rFonts w:ascii="Times New Roman" w:hAnsi="Times New Roman" w:cs="Times New Roman"/>
          <w:sz w:val="22"/>
          <w:szCs w:val="22"/>
          <w:lang w:val="et-EE"/>
        </w:rPr>
        <w:t>Lapsed ja noorukid</w:t>
      </w:r>
    </w:p>
    <w:p w14:paraId="74575BB6" w14:textId="11528067" w:rsidR="00EC692B" w:rsidRPr="00532C47" w:rsidRDefault="00EC692B" w:rsidP="00251B78">
      <w:pPr>
        <w:pStyle w:val="Text"/>
        <w:spacing w:before="0"/>
        <w:jc w:val="left"/>
        <w:rPr>
          <w:bCs/>
          <w:sz w:val="22"/>
          <w:szCs w:val="22"/>
          <w:lang w:val="et-EE"/>
        </w:rPr>
      </w:pPr>
      <w:r w:rsidRPr="00532C47">
        <w:rPr>
          <w:bCs/>
          <w:sz w:val="22"/>
          <w:szCs w:val="22"/>
          <w:lang w:val="et-EE"/>
        </w:rPr>
        <w:t>Ärge manustage seda ravimit lastele või noorukitele (vanuses alla 18 aastat)</w:t>
      </w:r>
      <w:r w:rsidR="00B10199" w:rsidRPr="00532C47">
        <w:rPr>
          <w:bCs/>
          <w:sz w:val="22"/>
          <w:szCs w:val="22"/>
          <w:lang w:val="et-EE"/>
        </w:rPr>
        <w:t>, sest seda pole antud vanuserühmas uuritud</w:t>
      </w:r>
      <w:r w:rsidRPr="00532C47">
        <w:rPr>
          <w:bCs/>
          <w:sz w:val="22"/>
          <w:szCs w:val="22"/>
          <w:lang w:val="et-EE"/>
        </w:rPr>
        <w:t>.</w:t>
      </w:r>
    </w:p>
    <w:p w14:paraId="491F2EFF" w14:textId="77777777" w:rsidR="00A83A6E" w:rsidRPr="00532C47" w:rsidRDefault="00A83A6E" w:rsidP="00251B78">
      <w:pPr>
        <w:pStyle w:val="Text"/>
        <w:spacing w:before="0"/>
        <w:jc w:val="left"/>
        <w:rPr>
          <w:bCs/>
          <w:color w:val="000000"/>
          <w:sz w:val="22"/>
          <w:szCs w:val="22"/>
          <w:lang w:val="et-EE"/>
        </w:rPr>
      </w:pPr>
    </w:p>
    <w:p w14:paraId="4C5ADB3B" w14:textId="26C64BE4" w:rsidR="00A83A6E" w:rsidRPr="00532C47" w:rsidRDefault="00EC692B" w:rsidP="00251B78">
      <w:pPr>
        <w:pStyle w:val="Nottoc-headings"/>
        <w:keepLines w:val="0"/>
        <w:spacing w:before="0" w:after="0"/>
        <w:rPr>
          <w:rFonts w:ascii="Times New Roman" w:hAnsi="Times New Roman" w:cs="Times New Roman"/>
          <w:sz w:val="22"/>
          <w:szCs w:val="22"/>
          <w:lang w:val="et-EE"/>
        </w:rPr>
      </w:pPr>
      <w:r w:rsidRPr="00532C47">
        <w:rPr>
          <w:rFonts w:ascii="Times New Roman" w:hAnsi="Times New Roman" w:cs="Times New Roman"/>
          <w:bCs/>
          <w:sz w:val="22"/>
          <w:szCs w:val="22"/>
          <w:lang w:val="et-EE"/>
        </w:rPr>
        <w:t>Muud ravimid ja</w:t>
      </w:r>
      <w:r w:rsidR="00A83A6E" w:rsidRPr="00532C47">
        <w:rPr>
          <w:rFonts w:ascii="Times New Roman" w:hAnsi="Times New Roman" w:cs="Times New Roman"/>
          <w:bCs/>
          <w:sz w:val="22"/>
          <w:szCs w:val="22"/>
          <w:lang w:val="et-EE"/>
        </w:rPr>
        <w:t xml:space="preserve"> Enerzair Breezhaler</w:t>
      </w:r>
    </w:p>
    <w:p w14:paraId="70743AEA" w14:textId="7636A888" w:rsidR="00414365" w:rsidRPr="00532C47" w:rsidRDefault="00414365" w:rsidP="00251B78">
      <w:pPr>
        <w:pStyle w:val="Listlevel1"/>
        <w:keepNext/>
        <w:keepLines/>
        <w:spacing w:before="0"/>
        <w:ind w:left="0" w:firstLine="0"/>
        <w:rPr>
          <w:sz w:val="22"/>
          <w:szCs w:val="22"/>
          <w:lang w:val="et-EE"/>
        </w:rPr>
      </w:pPr>
      <w:r w:rsidRPr="00532C47">
        <w:rPr>
          <w:sz w:val="22"/>
          <w:szCs w:val="22"/>
          <w:lang w:val="et-EE"/>
        </w:rPr>
        <w:t>Teatage oma arstile või apteekrile, kui te kasutate või olete hiljuti kasutanud või kavatsete kasutada mis tahes muid ravimeid. Eriti tähtis on arstile või apteekrile rääkida järgmiste ravimite kasutamisest:</w:t>
      </w:r>
    </w:p>
    <w:p w14:paraId="7E690ED2" w14:textId="65FBB2DE" w:rsidR="00B10199" w:rsidRPr="00532C47" w:rsidRDefault="00B10199" w:rsidP="00251B78">
      <w:pPr>
        <w:pStyle w:val="Listlevel1"/>
        <w:numPr>
          <w:ilvl w:val="0"/>
          <w:numId w:val="43"/>
        </w:numPr>
        <w:spacing w:before="0"/>
        <w:ind w:left="567" w:hanging="567"/>
        <w:rPr>
          <w:sz w:val="22"/>
          <w:szCs w:val="22"/>
          <w:lang w:val="et-EE"/>
        </w:rPr>
      </w:pPr>
      <w:r w:rsidRPr="00532C47">
        <w:rPr>
          <w:sz w:val="22"/>
          <w:szCs w:val="22"/>
          <w:lang w:val="et-EE"/>
        </w:rPr>
        <w:t>vere kaaliumisisaldust vähendavad ravimid. Nendeks on diureetikumid (mis suurendavad uriini tootmist ja mida võib kasutada kõrgvererõhu raviks, nt hüdroklorotiasiid), teised bronhilõõgastid nagu hingamisprobleemide korral kasutatavad metüülksantiinid (nt teofülliin) või kortikosteroidid (nt prednisoloon);</w:t>
      </w:r>
    </w:p>
    <w:p w14:paraId="6E1AD1BA" w14:textId="12666CCF" w:rsidR="00414365" w:rsidRPr="00532C47" w:rsidRDefault="00414365" w:rsidP="00251B78">
      <w:pPr>
        <w:pStyle w:val="Listlevel1"/>
        <w:numPr>
          <w:ilvl w:val="0"/>
          <w:numId w:val="43"/>
        </w:numPr>
        <w:spacing w:before="0"/>
        <w:ind w:left="567" w:hanging="567"/>
        <w:rPr>
          <w:sz w:val="22"/>
          <w:szCs w:val="22"/>
          <w:lang w:val="et-EE"/>
        </w:rPr>
      </w:pPr>
      <w:r w:rsidRPr="00532C47">
        <w:rPr>
          <w:sz w:val="22"/>
          <w:szCs w:val="22"/>
          <w:lang w:val="et-EE"/>
        </w:rPr>
        <w:t>tritsüklilised antidepressandid või monoamiini oksüdaasi inhibiitorid (depressiooniravimid)</w:t>
      </w:r>
      <w:r w:rsidR="00FC1607" w:rsidRPr="00532C47">
        <w:rPr>
          <w:sz w:val="22"/>
          <w:szCs w:val="22"/>
          <w:lang w:val="et-EE"/>
        </w:rPr>
        <w:t>;</w:t>
      </w:r>
    </w:p>
    <w:p w14:paraId="656034FB" w14:textId="18DB4BF0" w:rsidR="00414365" w:rsidRPr="00532C47" w:rsidRDefault="00414365" w:rsidP="00251B78">
      <w:pPr>
        <w:pStyle w:val="Listlevel1"/>
        <w:numPr>
          <w:ilvl w:val="0"/>
          <w:numId w:val="43"/>
        </w:numPr>
        <w:spacing w:before="0"/>
        <w:ind w:left="567" w:hanging="567"/>
        <w:rPr>
          <w:sz w:val="22"/>
          <w:szCs w:val="22"/>
          <w:lang w:val="et-EE"/>
        </w:rPr>
      </w:pPr>
      <w:r w:rsidRPr="00532C47">
        <w:rPr>
          <w:sz w:val="22"/>
          <w:szCs w:val="22"/>
          <w:lang w:val="et-EE"/>
        </w:rPr>
        <w:t>mis tahes ravimid, mis võivad sarnaneda Enerzair Breezhalerile (sisaldavad sarnaseid toimeaineid)</w:t>
      </w:r>
      <w:r w:rsidR="00FC1607" w:rsidRPr="00532C47">
        <w:rPr>
          <w:sz w:val="22"/>
          <w:szCs w:val="22"/>
          <w:lang w:val="et-EE"/>
        </w:rPr>
        <w:t>.</w:t>
      </w:r>
      <w:r w:rsidRPr="00532C47">
        <w:rPr>
          <w:sz w:val="22"/>
          <w:szCs w:val="22"/>
          <w:lang w:val="et-EE"/>
        </w:rPr>
        <w:t xml:space="preserve"> </w:t>
      </w:r>
      <w:r w:rsidR="00FC1607" w:rsidRPr="00532C47">
        <w:rPr>
          <w:sz w:val="22"/>
          <w:szCs w:val="22"/>
          <w:lang w:val="et-EE"/>
        </w:rPr>
        <w:t>N</w:t>
      </w:r>
      <w:r w:rsidRPr="00532C47">
        <w:rPr>
          <w:sz w:val="22"/>
          <w:szCs w:val="22"/>
          <w:lang w:val="et-EE"/>
        </w:rPr>
        <w:t>ende kooskasutamisel võib suureneda võimalike kõrvaltoimete tekkerisk</w:t>
      </w:r>
      <w:r w:rsidR="00FC1607" w:rsidRPr="00532C47">
        <w:rPr>
          <w:sz w:val="22"/>
          <w:szCs w:val="22"/>
          <w:lang w:val="et-EE"/>
        </w:rPr>
        <w:t>;</w:t>
      </w:r>
    </w:p>
    <w:p w14:paraId="0EF80127" w14:textId="16DBD691" w:rsidR="00414365" w:rsidRPr="00532C47" w:rsidRDefault="00414365" w:rsidP="00251B78">
      <w:pPr>
        <w:pStyle w:val="Listlevel1"/>
        <w:numPr>
          <w:ilvl w:val="0"/>
          <w:numId w:val="43"/>
        </w:numPr>
        <w:spacing w:before="0"/>
        <w:ind w:left="567" w:hanging="567"/>
        <w:rPr>
          <w:sz w:val="22"/>
          <w:szCs w:val="22"/>
          <w:lang w:val="et-EE"/>
        </w:rPr>
      </w:pPr>
      <w:r w:rsidRPr="00532C47">
        <w:rPr>
          <w:sz w:val="22"/>
          <w:szCs w:val="22"/>
          <w:lang w:val="et-EE"/>
        </w:rPr>
        <w:t xml:space="preserve">beetablokaatoriteks nimetatud ravimid, mida </w:t>
      </w:r>
      <w:r w:rsidR="00A938DC" w:rsidRPr="00532C47">
        <w:rPr>
          <w:sz w:val="22"/>
          <w:szCs w:val="22"/>
          <w:lang w:val="et-EE"/>
        </w:rPr>
        <w:t>kasutatakse kõrg</w:t>
      </w:r>
      <w:r w:rsidRPr="00532C47">
        <w:rPr>
          <w:sz w:val="22"/>
          <w:szCs w:val="22"/>
          <w:lang w:val="et-EE"/>
        </w:rPr>
        <w:t>vererõhu või teiste südameprobleemide korral (nt propranolool) või glaukoomi</w:t>
      </w:r>
      <w:r w:rsidR="00A938DC" w:rsidRPr="00532C47">
        <w:rPr>
          <w:sz w:val="22"/>
          <w:szCs w:val="22"/>
          <w:lang w:val="et-EE"/>
        </w:rPr>
        <w:t xml:space="preserve"> raviks </w:t>
      </w:r>
      <w:r w:rsidRPr="00532C47">
        <w:rPr>
          <w:sz w:val="22"/>
          <w:szCs w:val="22"/>
          <w:lang w:val="et-EE"/>
        </w:rPr>
        <w:t>(nt timolool)</w:t>
      </w:r>
      <w:r w:rsidR="00FC1607" w:rsidRPr="00532C47">
        <w:rPr>
          <w:sz w:val="22"/>
          <w:szCs w:val="22"/>
          <w:lang w:val="et-EE"/>
        </w:rPr>
        <w:t>;</w:t>
      </w:r>
    </w:p>
    <w:p w14:paraId="4D61832A" w14:textId="0AC33F7D" w:rsidR="00A938DC" w:rsidRPr="00532C47" w:rsidRDefault="006618B7" w:rsidP="00251B78">
      <w:pPr>
        <w:pStyle w:val="Listlevel1"/>
        <w:numPr>
          <w:ilvl w:val="0"/>
          <w:numId w:val="43"/>
        </w:numPr>
        <w:spacing w:before="0"/>
        <w:ind w:left="567" w:hanging="567"/>
        <w:rPr>
          <w:sz w:val="22"/>
          <w:szCs w:val="22"/>
          <w:lang w:val="et-EE"/>
        </w:rPr>
      </w:pPr>
      <w:r w:rsidRPr="00532C47">
        <w:rPr>
          <w:sz w:val="22"/>
          <w:szCs w:val="22"/>
          <w:lang w:val="et-EE"/>
        </w:rPr>
        <w:t>k</w:t>
      </w:r>
      <w:r w:rsidR="00A938DC" w:rsidRPr="00532C47">
        <w:rPr>
          <w:sz w:val="22"/>
          <w:szCs w:val="22"/>
          <w:lang w:val="et-EE"/>
        </w:rPr>
        <w:t>etokonasool või itrakonasool (seennakkuste ravimid)</w:t>
      </w:r>
      <w:r w:rsidR="00FC1607" w:rsidRPr="00532C47">
        <w:rPr>
          <w:sz w:val="22"/>
          <w:szCs w:val="22"/>
          <w:lang w:val="et-EE"/>
        </w:rPr>
        <w:t>;</w:t>
      </w:r>
    </w:p>
    <w:p w14:paraId="42FF9068" w14:textId="2633117A" w:rsidR="00A938DC" w:rsidRPr="00532C47" w:rsidRDefault="006618B7" w:rsidP="00251B78">
      <w:pPr>
        <w:pStyle w:val="Listlevel1"/>
        <w:numPr>
          <w:ilvl w:val="0"/>
          <w:numId w:val="43"/>
        </w:numPr>
        <w:spacing w:before="0"/>
        <w:ind w:left="567" w:hanging="567"/>
        <w:rPr>
          <w:sz w:val="22"/>
          <w:szCs w:val="22"/>
          <w:lang w:val="et-EE"/>
        </w:rPr>
      </w:pPr>
      <w:r w:rsidRPr="00532C47">
        <w:rPr>
          <w:sz w:val="22"/>
          <w:szCs w:val="22"/>
          <w:lang w:val="et-EE"/>
        </w:rPr>
        <w:t>r</w:t>
      </w:r>
      <w:r w:rsidR="00A938DC" w:rsidRPr="00532C47">
        <w:rPr>
          <w:sz w:val="22"/>
          <w:szCs w:val="22"/>
          <w:lang w:val="et-EE"/>
        </w:rPr>
        <w:t>itonaviir, nelfinaviir või kobitsistaat (HIV</w:t>
      </w:r>
      <w:r w:rsidR="00A938DC" w:rsidRPr="00532C47">
        <w:rPr>
          <w:sz w:val="22"/>
          <w:szCs w:val="22"/>
          <w:lang w:val="et-EE"/>
        </w:rPr>
        <w:noBreakHyphen/>
        <w:t>infektsiooni ravimid).</w:t>
      </w:r>
    </w:p>
    <w:p w14:paraId="2D8CECE4" w14:textId="77777777" w:rsidR="00A83A6E" w:rsidRPr="00532C47" w:rsidRDefault="00A83A6E" w:rsidP="00251B78">
      <w:pPr>
        <w:pStyle w:val="Text"/>
        <w:spacing w:before="0"/>
        <w:jc w:val="left"/>
        <w:rPr>
          <w:bCs/>
          <w:sz w:val="22"/>
          <w:szCs w:val="22"/>
          <w:lang w:val="et-EE"/>
        </w:rPr>
      </w:pPr>
    </w:p>
    <w:p w14:paraId="1268C1B8" w14:textId="52D017D5" w:rsidR="00A83A6E" w:rsidRPr="00532C47" w:rsidRDefault="006618B7" w:rsidP="00251B78">
      <w:pPr>
        <w:pStyle w:val="Nottoc-headings"/>
        <w:keepLines w:val="0"/>
        <w:spacing w:before="0" w:after="0"/>
        <w:rPr>
          <w:rFonts w:ascii="Times New Roman" w:hAnsi="Times New Roman" w:cs="Times New Roman"/>
          <w:sz w:val="22"/>
          <w:szCs w:val="22"/>
          <w:lang w:val="et-EE"/>
        </w:rPr>
      </w:pPr>
      <w:r w:rsidRPr="00532C47">
        <w:rPr>
          <w:rFonts w:ascii="Times New Roman" w:hAnsi="Times New Roman" w:cs="Times New Roman"/>
          <w:sz w:val="22"/>
          <w:szCs w:val="22"/>
          <w:lang w:val="et-EE"/>
        </w:rPr>
        <w:t>Rasedus ja imetamine</w:t>
      </w:r>
    </w:p>
    <w:p w14:paraId="65951D21" w14:textId="655959F1" w:rsidR="006618B7" w:rsidRPr="00532C47" w:rsidRDefault="006618B7" w:rsidP="00251B78">
      <w:pPr>
        <w:pStyle w:val="Text"/>
        <w:spacing w:before="0"/>
        <w:jc w:val="left"/>
        <w:rPr>
          <w:sz w:val="22"/>
          <w:szCs w:val="22"/>
          <w:lang w:val="et-EE"/>
        </w:rPr>
      </w:pPr>
      <w:r w:rsidRPr="00532C47">
        <w:rPr>
          <w:sz w:val="22"/>
          <w:szCs w:val="22"/>
          <w:lang w:val="et-EE"/>
        </w:rPr>
        <w:t>Kui te olete rase, imetate või arvate end olevat rase või kavatsete rasestuda, pidage enne selle ravimi kasutamist nõu oma arstiga. Arst arutab teiega, kas te tohite Enerzair Breezhalerit kasutada.</w:t>
      </w:r>
    </w:p>
    <w:p w14:paraId="3EC0DC9B" w14:textId="77777777" w:rsidR="00A83A6E" w:rsidRPr="00532C47" w:rsidRDefault="00A83A6E" w:rsidP="00251B78">
      <w:pPr>
        <w:pStyle w:val="Text"/>
        <w:spacing w:before="0"/>
        <w:jc w:val="left"/>
        <w:rPr>
          <w:sz w:val="22"/>
          <w:szCs w:val="22"/>
          <w:lang w:val="et-EE"/>
        </w:rPr>
      </w:pPr>
    </w:p>
    <w:p w14:paraId="07DBF9C8" w14:textId="45D171A6" w:rsidR="00A83A6E" w:rsidRPr="00532C47" w:rsidRDefault="006618B7" w:rsidP="00251B78">
      <w:pPr>
        <w:pStyle w:val="Text"/>
        <w:keepNext/>
        <w:spacing w:before="0"/>
        <w:jc w:val="left"/>
        <w:rPr>
          <w:b/>
          <w:sz w:val="22"/>
          <w:szCs w:val="22"/>
          <w:lang w:val="et-EE"/>
        </w:rPr>
      </w:pPr>
      <w:r w:rsidRPr="00532C47">
        <w:rPr>
          <w:b/>
          <w:sz w:val="22"/>
          <w:szCs w:val="22"/>
          <w:lang w:val="et-EE"/>
        </w:rPr>
        <w:t>Autojuhtimine ja masinatega töötamine</w:t>
      </w:r>
    </w:p>
    <w:p w14:paraId="20B1F23F" w14:textId="77777777" w:rsidR="006618B7" w:rsidRPr="00532C47" w:rsidRDefault="006618B7" w:rsidP="00251B78">
      <w:pPr>
        <w:pStyle w:val="Text"/>
        <w:spacing w:before="0"/>
        <w:jc w:val="left"/>
        <w:rPr>
          <w:sz w:val="22"/>
          <w:szCs w:val="22"/>
          <w:lang w:val="et-EE" w:eastAsia="x-none"/>
        </w:rPr>
      </w:pPr>
      <w:r w:rsidRPr="00532C47">
        <w:rPr>
          <w:sz w:val="22"/>
          <w:szCs w:val="22"/>
          <w:lang w:val="et-EE" w:eastAsia="x-none"/>
        </w:rPr>
        <w:t>Selle ravimi toime autojuhtimise ja masinatega töötamise võimele on ebatõenäoline.</w:t>
      </w:r>
    </w:p>
    <w:p w14:paraId="2AA59001" w14:textId="77777777" w:rsidR="00A83A6E" w:rsidRPr="00532C47" w:rsidRDefault="00A83A6E" w:rsidP="00251B78">
      <w:pPr>
        <w:pStyle w:val="Text"/>
        <w:spacing w:before="0"/>
        <w:jc w:val="left"/>
        <w:rPr>
          <w:sz w:val="22"/>
          <w:szCs w:val="22"/>
          <w:lang w:val="et-EE"/>
        </w:rPr>
      </w:pPr>
    </w:p>
    <w:p w14:paraId="2C924B1C" w14:textId="3FFFA295" w:rsidR="00A83A6E" w:rsidRPr="00532C47" w:rsidRDefault="00A83A6E" w:rsidP="00251B78">
      <w:pPr>
        <w:pStyle w:val="Text"/>
        <w:keepNext/>
        <w:spacing w:before="0"/>
        <w:jc w:val="left"/>
        <w:rPr>
          <w:b/>
          <w:sz w:val="22"/>
          <w:szCs w:val="22"/>
          <w:lang w:val="et-EE"/>
        </w:rPr>
      </w:pPr>
      <w:r w:rsidRPr="00532C47">
        <w:rPr>
          <w:b/>
          <w:sz w:val="22"/>
          <w:szCs w:val="22"/>
          <w:lang w:val="et-EE"/>
        </w:rPr>
        <w:t xml:space="preserve">Enerzair Breezhaler </w:t>
      </w:r>
      <w:r w:rsidR="006618B7" w:rsidRPr="00532C47">
        <w:rPr>
          <w:b/>
          <w:sz w:val="22"/>
          <w:szCs w:val="22"/>
          <w:lang w:val="et-EE"/>
        </w:rPr>
        <w:t>sisaldab laktoosi</w:t>
      </w:r>
    </w:p>
    <w:p w14:paraId="07426EEB" w14:textId="2A95D6F1" w:rsidR="006618B7" w:rsidRPr="00532C47" w:rsidRDefault="006618B7" w:rsidP="00251B78">
      <w:pPr>
        <w:pStyle w:val="Text"/>
        <w:spacing w:before="0"/>
        <w:jc w:val="left"/>
        <w:rPr>
          <w:sz w:val="22"/>
          <w:szCs w:val="22"/>
          <w:lang w:val="et-EE"/>
        </w:rPr>
      </w:pPr>
      <w:r w:rsidRPr="00532C47">
        <w:rPr>
          <w:sz w:val="22"/>
          <w:szCs w:val="22"/>
          <w:lang w:val="et-EE"/>
        </w:rPr>
        <w:t xml:space="preserve">See ravim sisaldab laktoosi. Kui arst on teile öelnud, et te ei talu teatud suhkruid, </w:t>
      </w:r>
      <w:r w:rsidR="004069F8">
        <w:rPr>
          <w:sz w:val="22"/>
          <w:szCs w:val="22"/>
          <w:lang w:val="et-EE"/>
        </w:rPr>
        <w:t>peate te</w:t>
      </w:r>
      <w:r w:rsidR="0074254C" w:rsidRPr="00532C47">
        <w:rPr>
          <w:sz w:val="22"/>
          <w:szCs w:val="22"/>
          <w:lang w:val="et-EE"/>
        </w:rPr>
        <w:t xml:space="preserve"> </w:t>
      </w:r>
      <w:r w:rsidRPr="00532C47">
        <w:rPr>
          <w:sz w:val="22"/>
          <w:szCs w:val="22"/>
          <w:lang w:val="et-EE"/>
        </w:rPr>
        <w:t xml:space="preserve">enne ravimi kasutamist </w:t>
      </w:r>
      <w:r w:rsidR="004069F8">
        <w:rPr>
          <w:sz w:val="22"/>
          <w:szCs w:val="22"/>
          <w:lang w:val="et-EE"/>
        </w:rPr>
        <w:t>konsulteerima</w:t>
      </w:r>
      <w:r w:rsidRPr="00532C47">
        <w:rPr>
          <w:sz w:val="22"/>
          <w:szCs w:val="22"/>
          <w:lang w:val="et-EE"/>
        </w:rPr>
        <w:t xml:space="preserve"> arstiga.</w:t>
      </w:r>
    </w:p>
    <w:p w14:paraId="6A03C922" w14:textId="77777777" w:rsidR="00237440" w:rsidRPr="00532C47" w:rsidRDefault="00237440" w:rsidP="00251B78">
      <w:pPr>
        <w:pStyle w:val="Text"/>
        <w:spacing w:before="0"/>
        <w:jc w:val="left"/>
        <w:rPr>
          <w:sz w:val="22"/>
          <w:szCs w:val="22"/>
          <w:lang w:val="et-EE"/>
        </w:rPr>
      </w:pPr>
    </w:p>
    <w:p w14:paraId="2E481ED4" w14:textId="77777777" w:rsidR="00237440" w:rsidRPr="00532C47" w:rsidRDefault="00237440" w:rsidP="00251B78">
      <w:pPr>
        <w:pStyle w:val="Text"/>
        <w:spacing w:before="0"/>
        <w:jc w:val="left"/>
        <w:rPr>
          <w:sz w:val="22"/>
          <w:szCs w:val="22"/>
          <w:lang w:val="et-EE"/>
        </w:rPr>
      </w:pPr>
    </w:p>
    <w:p w14:paraId="1FD38010" w14:textId="1CBB8317" w:rsidR="00A83A6E" w:rsidRPr="00532C47" w:rsidRDefault="00237440" w:rsidP="00251B78">
      <w:pPr>
        <w:keepNext/>
        <w:keepLines/>
        <w:spacing w:line="240" w:lineRule="auto"/>
        <w:rPr>
          <w:b/>
          <w:bCs/>
          <w:lang w:val="et-EE"/>
        </w:rPr>
      </w:pPr>
      <w:bookmarkStart w:id="54" w:name="_Toc2097634"/>
      <w:r w:rsidRPr="00532C47">
        <w:rPr>
          <w:b/>
          <w:bCs/>
          <w:lang w:val="et-EE"/>
        </w:rPr>
        <w:t>3.</w:t>
      </w:r>
      <w:r w:rsidRPr="00532C47">
        <w:rPr>
          <w:b/>
          <w:bCs/>
          <w:lang w:val="et-EE"/>
        </w:rPr>
        <w:tab/>
      </w:r>
      <w:r w:rsidR="00A519E2" w:rsidRPr="00532C47">
        <w:rPr>
          <w:b/>
          <w:bCs/>
          <w:lang w:val="et-EE"/>
        </w:rPr>
        <w:t>Kuidas</w:t>
      </w:r>
      <w:r w:rsidR="00A83A6E" w:rsidRPr="00532C47">
        <w:rPr>
          <w:b/>
          <w:bCs/>
          <w:lang w:val="et-EE"/>
        </w:rPr>
        <w:t xml:space="preserve"> Enerzair Breezhaler</w:t>
      </w:r>
      <w:bookmarkEnd w:id="54"/>
      <w:r w:rsidR="00A519E2" w:rsidRPr="00532C47">
        <w:rPr>
          <w:b/>
          <w:bCs/>
          <w:lang w:val="et-EE"/>
        </w:rPr>
        <w:t>it kasutada</w:t>
      </w:r>
    </w:p>
    <w:p w14:paraId="0FE49F83" w14:textId="77777777" w:rsidR="00237440" w:rsidRPr="00532C47" w:rsidRDefault="00237440" w:rsidP="00251B78">
      <w:pPr>
        <w:pStyle w:val="Text"/>
        <w:keepNext/>
        <w:keepLines/>
        <w:spacing w:before="0"/>
        <w:jc w:val="left"/>
        <w:rPr>
          <w:sz w:val="22"/>
          <w:szCs w:val="22"/>
          <w:lang w:val="et-EE"/>
        </w:rPr>
      </w:pPr>
    </w:p>
    <w:p w14:paraId="1BFFF2E1" w14:textId="66F0F65D" w:rsidR="00A519E2" w:rsidRPr="00532C47" w:rsidRDefault="00A519E2" w:rsidP="00251B78">
      <w:pPr>
        <w:pStyle w:val="Text"/>
        <w:spacing w:before="0"/>
        <w:jc w:val="left"/>
        <w:rPr>
          <w:sz w:val="22"/>
          <w:szCs w:val="22"/>
          <w:lang w:val="et-EE"/>
        </w:rPr>
      </w:pPr>
      <w:r w:rsidRPr="00532C47">
        <w:rPr>
          <w:sz w:val="22"/>
          <w:szCs w:val="22"/>
          <w:lang w:val="et-EE"/>
        </w:rPr>
        <w:t>Kasutage seda ravimit alati täpselt nii, nagu arst või apteeker on teile selgitanud. Kui te ei ole milleski kindel, pidage nõu oma arsti või apteekriga.</w:t>
      </w:r>
    </w:p>
    <w:p w14:paraId="2686DEE7" w14:textId="77777777" w:rsidR="00A83A6E" w:rsidRPr="00532C47" w:rsidRDefault="00A83A6E" w:rsidP="00251B78">
      <w:pPr>
        <w:pStyle w:val="Text"/>
        <w:spacing w:before="0"/>
        <w:jc w:val="left"/>
        <w:rPr>
          <w:sz w:val="22"/>
          <w:szCs w:val="22"/>
          <w:lang w:val="et-EE"/>
        </w:rPr>
      </w:pPr>
    </w:p>
    <w:p w14:paraId="1F220AE1" w14:textId="58863E9D" w:rsidR="00A83A6E" w:rsidRPr="00532C47" w:rsidRDefault="00DB7615" w:rsidP="00251B78">
      <w:pPr>
        <w:pStyle w:val="Nottoc-headings"/>
        <w:keepLines w:val="0"/>
        <w:spacing w:before="0" w:after="0"/>
        <w:rPr>
          <w:rFonts w:ascii="Times New Roman" w:hAnsi="Times New Roman" w:cs="Times New Roman"/>
          <w:sz w:val="22"/>
          <w:szCs w:val="22"/>
          <w:lang w:val="et-EE"/>
        </w:rPr>
      </w:pPr>
      <w:r w:rsidRPr="00532C47">
        <w:rPr>
          <w:rFonts w:ascii="Times New Roman" w:hAnsi="Times New Roman" w:cs="Times New Roman"/>
          <w:sz w:val="22"/>
          <w:szCs w:val="22"/>
          <w:lang w:val="et-EE"/>
        </w:rPr>
        <w:t>Kui palju</w:t>
      </w:r>
      <w:r w:rsidR="00A83A6E" w:rsidRPr="00532C47">
        <w:rPr>
          <w:rFonts w:ascii="Times New Roman" w:hAnsi="Times New Roman" w:cs="Times New Roman"/>
          <w:sz w:val="22"/>
          <w:szCs w:val="22"/>
          <w:lang w:val="et-EE"/>
        </w:rPr>
        <w:t xml:space="preserve"> Enerzair Breezhaler</w:t>
      </w:r>
      <w:r w:rsidRPr="00532C47">
        <w:rPr>
          <w:rFonts w:ascii="Times New Roman" w:hAnsi="Times New Roman" w:cs="Times New Roman"/>
          <w:bCs/>
          <w:color w:val="000000"/>
          <w:sz w:val="22"/>
          <w:szCs w:val="22"/>
          <w:lang w:val="et-EE"/>
        </w:rPr>
        <w:t xml:space="preserve">it </w:t>
      </w:r>
      <w:r w:rsidR="006C312F" w:rsidRPr="00532C47">
        <w:rPr>
          <w:rFonts w:ascii="Times New Roman" w:hAnsi="Times New Roman" w:cs="Times New Roman"/>
          <w:bCs/>
          <w:color w:val="000000"/>
          <w:sz w:val="22"/>
          <w:szCs w:val="22"/>
          <w:lang w:val="et-EE"/>
        </w:rPr>
        <w:t>sisse hingata</w:t>
      </w:r>
    </w:p>
    <w:p w14:paraId="1F71A370" w14:textId="4EF29952" w:rsidR="006C312F" w:rsidRPr="00532C47" w:rsidRDefault="006C312F" w:rsidP="00251B78">
      <w:pPr>
        <w:numPr>
          <w:ilvl w:val="12"/>
          <w:numId w:val="0"/>
        </w:numPr>
        <w:tabs>
          <w:tab w:val="clear" w:pos="567"/>
        </w:tabs>
        <w:spacing w:line="240" w:lineRule="auto"/>
        <w:ind w:right="-2"/>
        <w:rPr>
          <w:szCs w:val="22"/>
          <w:lang w:val="et-EE"/>
        </w:rPr>
      </w:pPr>
      <w:r w:rsidRPr="00532C47">
        <w:rPr>
          <w:noProof/>
          <w:szCs w:val="22"/>
          <w:lang w:val="et-EE"/>
        </w:rPr>
        <w:t xml:space="preserve">Tavaline annus on ühe kapsli sisu sissehingamine iga päev. </w:t>
      </w:r>
      <w:r w:rsidRPr="00532C47">
        <w:rPr>
          <w:szCs w:val="22"/>
          <w:lang w:val="et-EE"/>
        </w:rPr>
        <w:t>Ravimit on vaja sisse hingata ainult üks kord ööpäevas.</w:t>
      </w:r>
      <w:r w:rsidRPr="00532C47">
        <w:rPr>
          <w:noProof/>
          <w:szCs w:val="22"/>
          <w:lang w:val="et-EE"/>
        </w:rPr>
        <w:t xml:space="preserve"> Ärge kasutage ravimit rohkem, kui arst on määranud.</w:t>
      </w:r>
    </w:p>
    <w:p w14:paraId="081686F8" w14:textId="6DCBBC2B" w:rsidR="00237440" w:rsidRPr="00532C47" w:rsidRDefault="00237440" w:rsidP="00251B78">
      <w:pPr>
        <w:pStyle w:val="Text"/>
        <w:spacing w:before="0"/>
        <w:jc w:val="left"/>
        <w:rPr>
          <w:sz w:val="22"/>
          <w:szCs w:val="22"/>
          <w:lang w:val="et-EE"/>
        </w:rPr>
      </w:pPr>
    </w:p>
    <w:p w14:paraId="3BFEAD91" w14:textId="4BF0B927" w:rsidR="006C312F" w:rsidRPr="00532C47" w:rsidRDefault="006C312F" w:rsidP="00251B78">
      <w:pPr>
        <w:pStyle w:val="Text"/>
        <w:spacing w:before="0"/>
        <w:jc w:val="left"/>
        <w:rPr>
          <w:sz w:val="22"/>
          <w:szCs w:val="22"/>
          <w:lang w:val="et-EE"/>
        </w:rPr>
      </w:pPr>
      <w:r w:rsidRPr="00532C47">
        <w:rPr>
          <w:sz w:val="22"/>
          <w:szCs w:val="22"/>
          <w:lang w:val="et-EE"/>
        </w:rPr>
        <w:t>Enerzair Breezhalerit peab kasutama iga päev</w:t>
      </w:r>
      <w:r w:rsidR="00BC4489" w:rsidRPr="00532C47">
        <w:rPr>
          <w:sz w:val="22"/>
          <w:szCs w:val="22"/>
          <w:lang w:val="et-EE"/>
        </w:rPr>
        <w:t>, isegi kui astma ei valmista teile muret.</w:t>
      </w:r>
    </w:p>
    <w:p w14:paraId="56FEB978" w14:textId="77777777" w:rsidR="00237440" w:rsidRPr="00532C47" w:rsidRDefault="00237440" w:rsidP="00251B78">
      <w:pPr>
        <w:pStyle w:val="Text"/>
        <w:spacing w:before="0"/>
        <w:jc w:val="left"/>
        <w:rPr>
          <w:sz w:val="22"/>
          <w:szCs w:val="22"/>
          <w:lang w:val="et-EE"/>
        </w:rPr>
      </w:pPr>
    </w:p>
    <w:p w14:paraId="051E1B12" w14:textId="1D9DA4DE" w:rsidR="00A83A6E" w:rsidRPr="00532C47" w:rsidRDefault="006C312F" w:rsidP="00251B78">
      <w:pPr>
        <w:pStyle w:val="Nottoc-headings"/>
        <w:keepLines w:val="0"/>
        <w:spacing w:before="0" w:after="0"/>
        <w:rPr>
          <w:rFonts w:ascii="Times New Roman" w:hAnsi="Times New Roman" w:cs="Times New Roman"/>
          <w:sz w:val="22"/>
          <w:szCs w:val="22"/>
          <w:lang w:val="et-EE"/>
        </w:rPr>
      </w:pPr>
      <w:r w:rsidRPr="00532C47">
        <w:rPr>
          <w:rFonts w:ascii="Times New Roman" w:hAnsi="Times New Roman" w:cs="Times New Roman"/>
          <w:sz w:val="22"/>
          <w:szCs w:val="22"/>
          <w:lang w:val="et-EE"/>
        </w:rPr>
        <w:t>Millal Enerzair Breezhaler</w:t>
      </w:r>
      <w:r w:rsidRPr="00532C47">
        <w:rPr>
          <w:rFonts w:ascii="Times New Roman" w:hAnsi="Times New Roman" w:cs="Times New Roman"/>
          <w:bCs/>
          <w:color w:val="000000"/>
          <w:sz w:val="22"/>
          <w:szCs w:val="22"/>
          <w:lang w:val="et-EE"/>
        </w:rPr>
        <w:t>it sisse hingata</w:t>
      </w:r>
    </w:p>
    <w:p w14:paraId="65CD5813" w14:textId="6CFBE941" w:rsidR="006C312F" w:rsidRPr="00532C47" w:rsidRDefault="006C312F" w:rsidP="00251B78">
      <w:pPr>
        <w:tabs>
          <w:tab w:val="clear" w:pos="567"/>
        </w:tabs>
        <w:spacing w:line="240" w:lineRule="auto"/>
        <w:rPr>
          <w:szCs w:val="22"/>
          <w:lang w:val="et-EE"/>
        </w:rPr>
      </w:pPr>
      <w:r w:rsidRPr="00532C47">
        <w:rPr>
          <w:szCs w:val="22"/>
          <w:lang w:val="et-EE"/>
        </w:rPr>
        <w:t xml:space="preserve">Kasutage </w:t>
      </w:r>
      <w:r w:rsidR="003C3DFB" w:rsidRPr="00532C47">
        <w:rPr>
          <w:szCs w:val="22"/>
          <w:lang w:val="et-EE"/>
        </w:rPr>
        <w:t>Enerzair Breezhaler</w:t>
      </w:r>
      <w:r w:rsidR="003C3DFB" w:rsidRPr="00532C47">
        <w:rPr>
          <w:bCs/>
          <w:color w:val="000000"/>
          <w:szCs w:val="22"/>
          <w:lang w:val="et-EE"/>
        </w:rPr>
        <w:t xml:space="preserve">it </w:t>
      </w:r>
      <w:r w:rsidRPr="00532C47">
        <w:rPr>
          <w:szCs w:val="22"/>
          <w:lang w:val="et-EE"/>
        </w:rPr>
        <w:t xml:space="preserve">iga päev samal kellaajal. </w:t>
      </w:r>
      <w:r w:rsidR="003C3DFB" w:rsidRPr="00532C47">
        <w:rPr>
          <w:szCs w:val="22"/>
          <w:lang w:val="et-EE"/>
        </w:rPr>
        <w:t>S</w:t>
      </w:r>
      <w:r w:rsidR="00DE4CC1" w:rsidRPr="00532C47">
        <w:rPr>
          <w:szCs w:val="22"/>
          <w:lang w:val="et-EE"/>
        </w:rPr>
        <w:t>ee</w:t>
      </w:r>
      <w:r w:rsidR="003C3DFB" w:rsidRPr="00532C47">
        <w:rPr>
          <w:szCs w:val="22"/>
          <w:lang w:val="et-EE"/>
        </w:rPr>
        <w:t xml:space="preserve"> aitab </w:t>
      </w:r>
      <w:r w:rsidR="00BC4489" w:rsidRPr="00532C47">
        <w:rPr>
          <w:szCs w:val="22"/>
          <w:lang w:val="et-EE"/>
        </w:rPr>
        <w:t>kontrollida sümptomeid päeval ja öösel</w:t>
      </w:r>
      <w:r w:rsidR="003C3DFB" w:rsidRPr="00532C47">
        <w:rPr>
          <w:szCs w:val="22"/>
          <w:lang w:val="et-EE"/>
        </w:rPr>
        <w:t xml:space="preserve">. </w:t>
      </w:r>
      <w:r w:rsidRPr="00532C47">
        <w:rPr>
          <w:szCs w:val="22"/>
          <w:lang w:val="et-EE"/>
        </w:rPr>
        <w:t>See aitab ka ravimi kasutamist meeles pidada.</w:t>
      </w:r>
    </w:p>
    <w:p w14:paraId="1CFF84C2" w14:textId="77777777" w:rsidR="00A83A6E" w:rsidRPr="00532C47" w:rsidRDefault="00A83A6E" w:rsidP="00251B78">
      <w:pPr>
        <w:pStyle w:val="Text"/>
        <w:spacing w:before="0"/>
        <w:jc w:val="left"/>
        <w:rPr>
          <w:sz w:val="22"/>
          <w:szCs w:val="22"/>
          <w:lang w:val="et-EE"/>
        </w:rPr>
      </w:pPr>
    </w:p>
    <w:p w14:paraId="1194B4DC" w14:textId="766B097B" w:rsidR="00A83A6E" w:rsidRPr="00532C47" w:rsidRDefault="003C3DFB" w:rsidP="00251B78">
      <w:pPr>
        <w:pStyle w:val="Nottoc-headings"/>
        <w:keepLines w:val="0"/>
        <w:spacing w:before="0" w:after="0"/>
        <w:rPr>
          <w:rFonts w:ascii="Times New Roman" w:hAnsi="Times New Roman" w:cs="Times New Roman"/>
          <w:sz w:val="22"/>
          <w:szCs w:val="22"/>
          <w:lang w:val="et-EE"/>
        </w:rPr>
      </w:pPr>
      <w:r w:rsidRPr="00532C47">
        <w:rPr>
          <w:rFonts w:ascii="Times New Roman" w:hAnsi="Times New Roman" w:cs="Times New Roman"/>
          <w:sz w:val="22"/>
          <w:szCs w:val="22"/>
          <w:lang w:val="et-EE"/>
        </w:rPr>
        <w:t>Kuidas Enerzair Breezhaler</w:t>
      </w:r>
      <w:r w:rsidRPr="00532C47">
        <w:rPr>
          <w:rFonts w:ascii="Times New Roman" w:hAnsi="Times New Roman" w:cs="Times New Roman"/>
          <w:bCs/>
          <w:color w:val="000000"/>
          <w:sz w:val="22"/>
          <w:szCs w:val="22"/>
          <w:lang w:val="et-EE"/>
        </w:rPr>
        <w:t>it sisse hingata</w:t>
      </w:r>
    </w:p>
    <w:p w14:paraId="429EA9FA" w14:textId="3E8A50F7" w:rsidR="00DE4CC1" w:rsidRPr="00532C47" w:rsidRDefault="00DE4CC1" w:rsidP="00251B78">
      <w:pPr>
        <w:numPr>
          <w:ilvl w:val="0"/>
          <w:numId w:val="43"/>
        </w:numPr>
        <w:tabs>
          <w:tab w:val="clear" w:pos="567"/>
        </w:tabs>
        <w:autoSpaceDE w:val="0"/>
        <w:autoSpaceDN w:val="0"/>
        <w:adjustRightInd w:val="0"/>
        <w:spacing w:line="240" w:lineRule="auto"/>
        <w:ind w:left="567" w:hanging="567"/>
        <w:rPr>
          <w:rFonts w:eastAsia="SimSun"/>
          <w:szCs w:val="22"/>
          <w:lang w:val="et-EE"/>
        </w:rPr>
      </w:pPr>
      <w:r w:rsidRPr="00532C47">
        <w:rPr>
          <w:szCs w:val="22"/>
          <w:lang w:val="et-EE"/>
        </w:rPr>
        <w:t xml:space="preserve">Enerzair </w:t>
      </w:r>
      <w:r w:rsidRPr="00532C47">
        <w:rPr>
          <w:rFonts w:eastAsia="SimSun"/>
          <w:szCs w:val="22"/>
          <w:lang w:val="et-EE"/>
        </w:rPr>
        <w:t>Breezhaler</w:t>
      </w:r>
      <w:r w:rsidRPr="00532C47">
        <w:rPr>
          <w:noProof/>
          <w:szCs w:val="22"/>
          <w:lang w:val="et-EE"/>
        </w:rPr>
        <w:t xml:space="preserve">it tohib kasutada </w:t>
      </w:r>
      <w:r w:rsidRPr="00532C47">
        <w:rPr>
          <w:rFonts w:eastAsia="SimSun"/>
          <w:szCs w:val="22"/>
          <w:lang w:val="et-EE"/>
        </w:rPr>
        <w:t>ainult inhalatsiooniks.</w:t>
      </w:r>
    </w:p>
    <w:p w14:paraId="5BEBA3C0" w14:textId="230741A9" w:rsidR="00DE4CC1" w:rsidRPr="00532C47" w:rsidRDefault="00DE4CC1" w:rsidP="00251B78">
      <w:pPr>
        <w:numPr>
          <w:ilvl w:val="0"/>
          <w:numId w:val="43"/>
        </w:numPr>
        <w:tabs>
          <w:tab w:val="clear" w:pos="567"/>
        </w:tabs>
        <w:autoSpaceDE w:val="0"/>
        <w:autoSpaceDN w:val="0"/>
        <w:adjustRightInd w:val="0"/>
        <w:spacing w:line="240" w:lineRule="auto"/>
        <w:ind w:left="567" w:hanging="567"/>
        <w:rPr>
          <w:rFonts w:eastAsia="SimSun"/>
          <w:szCs w:val="22"/>
          <w:lang w:val="et-EE"/>
        </w:rPr>
      </w:pPr>
      <w:r w:rsidRPr="00532C47">
        <w:rPr>
          <w:szCs w:val="22"/>
          <w:lang w:val="et-EE"/>
        </w:rPr>
        <w:t>Sellest pakendist leiate inhalaatori ja kapslid, mis sisaldavad ravimit.</w:t>
      </w:r>
      <w:r w:rsidRPr="00532C47">
        <w:rPr>
          <w:rFonts w:eastAsia="SimSun"/>
          <w:szCs w:val="22"/>
          <w:lang w:val="et-EE"/>
        </w:rPr>
        <w:t xml:space="preserve"> Inhalaator võimaldab sisse hingata ravimi</w:t>
      </w:r>
      <w:r w:rsidR="00BC4489" w:rsidRPr="00532C47">
        <w:rPr>
          <w:rFonts w:eastAsia="SimSun"/>
          <w:szCs w:val="22"/>
          <w:lang w:val="et-EE"/>
        </w:rPr>
        <w:t>t kapslis</w:t>
      </w:r>
      <w:r w:rsidRPr="00532C47">
        <w:rPr>
          <w:rFonts w:eastAsia="SimSun"/>
          <w:szCs w:val="22"/>
          <w:lang w:val="et-EE"/>
        </w:rPr>
        <w:t xml:space="preserve">. </w:t>
      </w:r>
      <w:r w:rsidRPr="00532C47">
        <w:rPr>
          <w:szCs w:val="22"/>
          <w:lang w:val="et-EE"/>
        </w:rPr>
        <w:t>Kasutage kapsleid ainult koos selles pakendis oleva inhalaatoriga</w:t>
      </w:r>
      <w:r w:rsidRPr="00532C47">
        <w:rPr>
          <w:rFonts w:eastAsia="SimSun"/>
          <w:szCs w:val="22"/>
          <w:lang w:val="et-EE"/>
        </w:rPr>
        <w:t xml:space="preserve">. </w:t>
      </w:r>
      <w:r w:rsidRPr="00532C47">
        <w:rPr>
          <w:szCs w:val="22"/>
          <w:lang w:val="et-EE"/>
        </w:rPr>
        <w:t>Kapslid peavad kuni kasutamiseni olema blistris.</w:t>
      </w:r>
    </w:p>
    <w:p w14:paraId="79F5E4F9" w14:textId="24C07348" w:rsidR="00DE4CC1" w:rsidRPr="00532C47" w:rsidRDefault="00DE4CC1" w:rsidP="00251B78">
      <w:pPr>
        <w:numPr>
          <w:ilvl w:val="0"/>
          <w:numId w:val="43"/>
        </w:numPr>
        <w:tabs>
          <w:tab w:val="clear" w:pos="567"/>
        </w:tabs>
        <w:autoSpaceDE w:val="0"/>
        <w:autoSpaceDN w:val="0"/>
        <w:adjustRightInd w:val="0"/>
        <w:spacing w:line="240" w:lineRule="auto"/>
        <w:ind w:left="567" w:hanging="567"/>
        <w:rPr>
          <w:rFonts w:eastAsia="SimSun"/>
          <w:szCs w:val="22"/>
          <w:lang w:val="et-EE"/>
        </w:rPr>
      </w:pPr>
      <w:r w:rsidRPr="00532C47">
        <w:rPr>
          <w:szCs w:val="22"/>
          <w:lang w:val="et-EE"/>
        </w:rPr>
        <w:t xml:space="preserve">Blistri avamiseks tõmmake ära blistri tagumine kate, </w:t>
      </w:r>
      <w:r w:rsidRPr="00532C47">
        <w:rPr>
          <w:b/>
          <w:szCs w:val="22"/>
          <w:lang w:val="et-EE"/>
        </w:rPr>
        <w:t>ärge suruge kapslit läbi fooliumi</w:t>
      </w:r>
      <w:r w:rsidRPr="00532C47">
        <w:rPr>
          <w:szCs w:val="22"/>
          <w:lang w:val="et-EE"/>
        </w:rPr>
        <w:t>.</w:t>
      </w:r>
    </w:p>
    <w:p w14:paraId="695E17B2" w14:textId="7A183695" w:rsidR="00DE4CC1" w:rsidRPr="00532C47" w:rsidRDefault="00DE4CC1" w:rsidP="00251B78">
      <w:pPr>
        <w:numPr>
          <w:ilvl w:val="0"/>
          <w:numId w:val="43"/>
        </w:numPr>
        <w:tabs>
          <w:tab w:val="clear" w:pos="567"/>
        </w:tabs>
        <w:autoSpaceDE w:val="0"/>
        <w:autoSpaceDN w:val="0"/>
        <w:adjustRightInd w:val="0"/>
        <w:spacing w:line="240" w:lineRule="auto"/>
        <w:ind w:left="567" w:hanging="567"/>
        <w:rPr>
          <w:rFonts w:eastAsia="SimSun"/>
          <w:szCs w:val="22"/>
          <w:lang w:val="et-EE"/>
        </w:rPr>
      </w:pPr>
      <w:r w:rsidRPr="00532C47">
        <w:rPr>
          <w:szCs w:val="22"/>
          <w:lang w:val="et-EE"/>
        </w:rPr>
        <w:t>Kui alustate uue pakendi kasutamist, kasutage pakendis olevat uut</w:t>
      </w:r>
      <w:r w:rsidRPr="00532C47">
        <w:rPr>
          <w:rFonts w:eastAsia="SimSun"/>
          <w:szCs w:val="22"/>
          <w:lang w:val="et-EE"/>
        </w:rPr>
        <w:t xml:space="preserve"> </w:t>
      </w:r>
      <w:r w:rsidRPr="00532C47">
        <w:rPr>
          <w:szCs w:val="22"/>
          <w:lang w:val="et-EE"/>
        </w:rPr>
        <w:t>inhalaatorit.</w:t>
      </w:r>
    </w:p>
    <w:p w14:paraId="59BFEF97" w14:textId="2C5F1361" w:rsidR="00DE4CC1" w:rsidRPr="00532C47" w:rsidRDefault="00DE4CC1" w:rsidP="00251B78">
      <w:pPr>
        <w:numPr>
          <w:ilvl w:val="0"/>
          <w:numId w:val="43"/>
        </w:numPr>
        <w:tabs>
          <w:tab w:val="clear" w:pos="567"/>
        </w:tabs>
        <w:autoSpaceDE w:val="0"/>
        <w:autoSpaceDN w:val="0"/>
        <w:adjustRightInd w:val="0"/>
        <w:spacing w:line="240" w:lineRule="auto"/>
        <w:ind w:left="567" w:hanging="567"/>
        <w:rPr>
          <w:rFonts w:eastAsia="SimSun"/>
          <w:szCs w:val="22"/>
          <w:lang w:val="et-EE"/>
        </w:rPr>
      </w:pPr>
      <w:r w:rsidRPr="00532C47">
        <w:rPr>
          <w:szCs w:val="22"/>
          <w:lang w:val="et-EE"/>
        </w:rPr>
        <w:t>Pakendis olev inhalaator tuleb hävitada, kui kõik kapslid on</w:t>
      </w:r>
      <w:r w:rsidR="00612241" w:rsidRPr="00532C47">
        <w:rPr>
          <w:szCs w:val="22"/>
          <w:lang w:val="et-EE"/>
        </w:rPr>
        <w:t xml:space="preserve"> ära</w:t>
      </w:r>
      <w:r w:rsidRPr="00532C47">
        <w:rPr>
          <w:szCs w:val="22"/>
          <w:lang w:val="et-EE"/>
        </w:rPr>
        <w:t xml:space="preserve"> kasutatud.</w:t>
      </w:r>
    </w:p>
    <w:p w14:paraId="33574B39" w14:textId="77777777" w:rsidR="00DE4CC1" w:rsidRPr="00532C47" w:rsidRDefault="00DE4CC1" w:rsidP="00251B78">
      <w:pPr>
        <w:numPr>
          <w:ilvl w:val="0"/>
          <w:numId w:val="43"/>
        </w:numPr>
        <w:tabs>
          <w:tab w:val="clear" w:pos="567"/>
        </w:tabs>
        <w:autoSpaceDE w:val="0"/>
        <w:autoSpaceDN w:val="0"/>
        <w:adjustRightInd w:val="0"/>
        <w:spacing w:line="240" w:lineRule="auto"/>
        <w:ind w:left="567" w:hanging="567"/>
        <w:rPr>
          <w:rFonts w:eastAsia="SimSun"/>
          <w:szCs w:val="22"/>
          <w:lang w:val="et-EE"/>
        </w:rPr>
      </w:pPr>
      <w:r w:rsidRPr="00532C47">
        <w:rPr>
          <w:szCs w:val="22"/>
          <w:lang w:val="et-EE"/>
        </w:rPr>
        <w:t>Ärge neelake kapsleid alla.</w:t>
      </w:r>
    </w:p>
    <w:p w14:paraId="36ED9B9B" w14:textId="0DF2EB5E" w:rsidR="00DE4CC1" w:rsidRPr="00532C47" w:rsidRDefault="00DE4CC1" w:rsidP="00251B78">
      <w:pPr>
        <w:numPr>
          <w:ilvl w:val="0"/>
          <w:numId w:val="43"/>
        </w:numPr>
        <w:tabs>
          <w:tab w:val="clear" w:pos="567"/>
        </w:tabs>
        <w:autoSpaceDE w:val="0"/>
        <w:autoSpaceDN w:val="0"/>
        <w:adjustRightInd w:val="0"/>
        <w:spacing w:line="240" w:lineRule="auto"/>
        <w:ind w:left="567" w:hanging="567"/>
        <w:rPr>
          <w:rFonts w:eastAsia="SimSun"/>
          <w:b/>
          <w:szCs w:val="22"/>
          <w:lang w:val="et-EE"/>
        </w:rPr>
      </w:pPr>
      <w:r w:rsidRPr="00532C47">
        <w:rPr>
          <w:b/>
          <w:szCs w:val="22"/>
          <w:lang w:val="et-EE"/>
        </w:rPr>
        <w:t>Palun lugege käesoleva infolehe pöördel toodud kasut</w:t>
      </w:r>
      <w:r w:rsidR="00C12AF4" w:rsidRPr="00532C47">
        <w:rPr>
          <w:b/>
          <w:szCs w:val="22"/>
          <w:lang w:val="et-EE"/>
        </w:rPr>
        <w:t>us</w:t>
      </w:r>
      <w:r w:rsidRPr="00532C47">
        <w:rPr>
          <w:b/>
          <w:szCs w:val="22"/>
          <w:lang w:val="et-EE"/>
        </w:rPr>
        <w:t>juhendit, et saada rohkem teavet inhalaatori kasutamise kohta.</w:t>
      </w:r>
    </w:p>
    <w:p w14:paraId="32A36C7F" w14:textId="77777777" w:rsidR="006E09D4" w:rsidRPr="00532C47" w:rsidRDefault="006E09D4" w:rsidP="00251B78">
      <w:pPr>
        <w:pStyle w:val="Text"/>
        <w:spacing w:before="0"/>
        <w:jc w:val="left"/>
        <w:rPr>
          <w:sz w:val="22"/>
          <w:szCs w:val="22"/>
          <w:lang w:val="et-EE"/>
        </w:rPr>
      </w:pPr>
    </w:p>
    <w:p w14:paraId="442EC077" w14:textId="646C8CB3" w:rsidR="00297910" w:rsidRPr="00532C47" w:rsidRDefault="00D17EF2" w:rsidP="00251B78">
      <w:pPr>
        <w:pStyle w:val="Nottoc-headings"/>
        <w:keepLines w:val="0"/>
        <w:spacing w:before="0" w:after="0"/>
        <w:jc w:val="both"/>
        <w:rPr>
          <w:rFonts w:ascii="Times New Roman" w:hAnsi="Times New Roman" w:cs="Times New Roman"/>
          <w:sz w:val="22"/>
          <w:szCs w:val="22"/>
          <w:lang w:val="et-EE"/>
        </w:rPr>
      </w:pPr>
      <w:r w:rsidRPr="00532C47">
        <w:rPr>
          <w:rFonts w:ascii="Times New Roman" w:hAnsi="Times New Roman" w:cs="Times New Roman"/>
          <w:sz w:val="22"/>
          <w:szCs w:val="22"/>
          <w:lang w:val="et-EE"/>
        </w:rPr>
        <w:t>Kui sümptomid ei parane</w:t>
      </w:r>
    </w:p>
    <w:p w14:paraId="4F39615A" w14:textId="14B1F477" w:rsidR="00D17EF2" w:rsidRPr="00532C47" w:rsidRDefault="00D17EF2" w:rsidP="00251B78">
      <w:pPr>
        <w:pStyle w:val="Text"/>
        <w:spacing w:before="0"/>
        <w:jc w:val="left"/>
        <w:rPr>
          <w:bCs/>
          <w:sz w:val="22"/>
          <w:szCs w:val="22"/>
          <w:lang w:val="et-EE"/>
        </w:rPr>
      </w:pPr>
      <w:r w:rsidRPr="00532C47">
        <w:rPr>
          <w:bCs/>
          <w:sz w:val="22"/>
          <w:szCs w:val="22"/>
          <w:lang w:val="et-EE"/>
        </w:rPr>
        <w:t>Kui pärast Enerzair Breezhaleri kasutuselevõttu astmanähud ei parane või halvenevad, pidage nõu oma arstiga.</w:t>
      </w:r>
    </w:p>
    <w:p w14:paraId="41DBA5B5" w14:textId="77777777" w:rsidR="00297910" w:rsidRPr="00532C47" w:rsidRDefault="00297910" w:rsidP="00251B78">
      <w:pPr>
        <w:pStyle w:val="Nottoc-headings"/>
        <w:keepNext w:val="0"/>
        <w:keepLines w:val="0"/>
        <w:spacing w:before="0" w:after="0"/>
        <w:rPr>
          <w:rFonts w:ascii="Times New Roman" w:hAnsi="Times New Roman" w:cs="Times New Roman"/>
          <w:b w:val="0"/>
          <w:sz w:val="22"/>
          <w:szCs w:val="22"/>
          <w:lang w:val="et-EE"/>
        </w:rPr>
      </w:pPr>
    </w:p>
    <w:p w14:paraId="0E2D785C" w14:textId="36D76CFA" w:rsidR="00A83A6E" w:rsidRPr="00532C47" w:rsidRDefault="00D17EF2" w:rsidP="00251B78">
      <w:pPr>
        <w:pStyle w:val="Nottoc-headings"/>
        <w:keepLines w:val="0"/>
        <w:spacing w:before="0" w:after="0"/>
        <w:rPr>
          <w:rFonts w:ascii="Times New Roman" w:hAnsi="Times New Roman" w:cs="Times New Roman"/>
          <w:sz w:val="22"/>
          <w:szCs w:val="22"/>
          <w:lang w:val="et-EE"/>
        </w:rPr>
      </w:pPr>
      <w:r w:rsidRPr="00532C47">
        <w:rPr>
          <w:rFonts w:ascii="Times New Roman" w:hAnsi="Times New Roman" w:cs="Times New Roman"/>
          <w:sz w:val="22"/>
          <w:szCs w:val="22"/>
          <w:lang w:val="et-EE"/>
        </w:rPr>
        <w:t>Kui te kasutate</w:t>
      </w:r>
      <w:r w:rsidR="00A83A6E" w:rsidRPr="00532C47">
        <w:rPr>
          <w:rFonts w:ascii="Times New Roman" w:hAnsi="Times New Roman" w:cs="Times New Roman"/>
          <w:sz w:val="22"/>
          <w:szCs w:val="22"/>
          <w:lang w:val="et-EE"/>
        </w:rPr>
        <w:t xml:space="preserve"> Enerzair Breezhaler</w:t>
      </w:r>
      <w:r w:rsidRPr="00532C47">
        <w:rPr>
          <w:rFonts w:ascii="Times New Roman" w:hAnsi="Times New Roman" w:cs="Times New Roman"/>
          <w:bCs/>
          <w:color w:val="000000"/>
          <w:sz w:val="22"/>
          <w:szCs w:val="22"/>
          <w:lang w:val="et-EE"/>
        </w:rPr>
        <w:t>it rohkem, kui ette nähtud</w:t>
      </w:r>
    </w:p>
    <w:p w14:paraId="692953B1" w14:textId="01D3CBA6" w:rsidR="00D17EF2" w:rsidRPr="00532C47" w:rsidRDefault="00D17EF2" w:rsidP="00251B78">
      <w:pPr>
        <w:pStyle w:val="Text"/>
        <w:spacing w:before="0"/>
        <w:jc w:val="left"/>
        <w:rPr>
          <w:bCs/>
          <w:sz w:val="22"/>
          <w:szCs w:val="22"/>
          <w:lang w:val="et-EE"/>
        </w:rPr>
      </w:pPr>
      <w:r w:rsidRPr="00532C47">
        <w:rPr>
          <w:bCs/>
          <w:sz w:val="22"/>
          <w:szCs w:val="22"/>
          <w:lang w:val="et-EE"/>
        </w:rPr>
        <w:t>Kui te hingate kogemata sisse liiga palju ravimit, võtke nõu küsimiseks otsekohe ühendust oma arsti või haiglaga. Te võite vajada arstiabi.</w:t>
      </w:r>
    </w:p>
    <w:p w14:paraId="1CE93415" w14:textId="77777777" w:rsidR="003352FF" w:rsidRPr="00532C47" w:rsidRDefault="003352FF" w:rsidP="00251B78">
      <w:pPr>
        <w:pStyle w:val="Text"/>
        <w:spacing w:before="0"/>
        <w:jc w:val="left"/>
        <w:rPr>
          <w:bCs/>
          <w:sz w:val="22"/>
          <w:szCs w:val="22"/>
          <w:lang w:val="et-EE"/>
        </w:rPr>
      </w:pPr>
    </w:p>
    <w:p w14:paraId="397FD742" w14:textId="4D803063" w:rsidR="00A83A6E" w:rsidRPr="00532C47" w:rsidRDefault="00D17EF2" w:rsidP="00251B78">
      <w:pPr>
        <w:pStyle w:val="Nottoc-headings"/>
        <w:keepLines w:val="0"/>
        <w:spacing w:before="0" w:after="0"/>
        <w:rPr>
          <w:rFonts w:ascii="Times New Roman" w:hAnsi="Times New Roman" w:cs="Times New Roman"/>
          <w:sz w:val="22"/>
          <w:szCs w:val="22"/>
          <w:lang w:val="et-EE"/>
        </w:rPr>
      </w:pPr>
      <w:r w:rsidRPr="00532C47">
        <w:rPr>
          <w:rFonts w:ascii="Times New Roman" w:hAnsi="Times New Roman" w:cs="Times New Roman"/>
          <w:sz w:val="22"/>
          <w:szCs w:val="22"/>
          <w:lang w:val="et-EE"/>
        </w:rPr>
        <w:t>Kui te unustate</w:t>
      </w:r>
      <w:r w:rsidR="00A83A6E" w:rsidRPr="00532C47">
        <w:rPr>
          <w:rFonts w:ascii="Times New Roman" w:hAnsi="Times New Roman" w:cs="Times New Roman"/>
          <w:sz w:val="22"/>
          <w:szCs w:val="22"/>
          <w:lang w:val="et-EE"/>
        </w:rPr>
        <w:t xml:space="preserve"> Enerzair Breezhaler</w:t>
      </w:r>
      <w:r w:rsidRPr="00532C47">
        <w:rPr>
          <w:rFonts w:ascii="Times New Roman" w:hAnsi="Times New Roman" w:cs="Times New Roman"/>
          <w:sz w:val="22"/>
          <w:szCs w:val="22"/>
          <w:lang w:val="et-EE"/>
        </w:rPr>
        <w:t>it kasutada</w:t>
      </w:r>
    </w:p>
    <w:p w14:paraId="60606FF1" w14:textId="218F861B" w:rsidR="00D17EF2" w:rsidRPr="00532C47" w:rsidRDefault="00D17EF2" w:rsidP="00251B78">
      <w:pPr>
        <w:pStyle w:val="Text"/>
        <w:spacing w:before="0"/>
        <w:jc w:val="left"/>
        <w:rPr>
          <w:bCs/>
          <w:sz w:val="22"/>
          <w:szCs w:val="22"/>
          <w:lang w:val="et-EE"/>
        </w:rPr>
      </w:pPr>
      <w:r w:rsidRPr="00532C47">
        <w:rPr>
          <w:bCs/>
          <w:sz w:val="22"/>
          <w:szCs w:val="22"/>
          <w:lang w:val="et-EE"/>
        </w:rPr>
        <w:t>Kui te unustate annuse tavalisel ajal sisse hingamata, tehke seda samal päeval niipea kui võimalik. Seejärel hingake järgmine annus sisse tavalisel ajal järgmisel päeval. Samal päeval ei tohi sisse hingata kahte annust.</w:t>
      </w:r>
    </w:p>
    <w:p w14:paraId="3F998E1A" w14:textId="77777777" w:rsidR="003352FF" w:rsidRPr="00532C47" w:rsidRDefault="003352FF" w:rsidP="00251B78">
      <w:pPr>
        <w:pStyle w:val="Text"/>
        <w:spacing w:before="0"/>
        <w:jc w:val="left"/>
        <w:rPr>
          <w:bCs/>
          <w:sz w:val="22"/>
          <w:szCs w:val="22"/>
          <w:lang w:val="et-EE"/>
        </w:rPr>
      </w:pPr>
    </w:p>
    <w:p w14:paraId="00ED4A33" w14:textId="7BDCDEB3" w:rsidR="00A83A6E" w:rsidRPr="00532C47" w:rsidRDefault="00D17EF2" w:rsidP="00251B78">
      <w:pPr>
        <w:pStyle w:val="Nottoc-headings"/>
        <w:keepLines w:val="0"/>
        <w:spacing w:before="0" w:after="0"/>
        <w:rPr>
          <w:rFonts w:ascii="Times New Roman" w:hAnsi="Times New Roman" w:cs="Times New Roman"/>
          <w:sz w:val="22"/>
          <w:szCs w:val="22"/>
          <w:lang w:val="et-EE"/>
        </w:rPr>
      </w:pPr>
      <w:r w:rsidRPr="00532C47">
        <w:rPr>
          <w:rFonts w:ascii="Times New Roman" w:hAnsi="Times New Roman" w:cs="Times New Roman"/>
          <w:sz w:val="22"/>
          <w:szCs w:val="22"/>
          <w:lang w:val="et-EE"/>
        </w:rPr>
        <w:t xml:space="preserve">Kui te lõpetate </w:t>
      </w:r>
      <w:r w:rsidR="00A83A6E" w:rsidRPr="00532C47">
        <w:rPr>
          <w:rFonts w:ascii="Times New Roman" w:hAnsi="Times New Roman" w:cs="Times New Roman"/>
          <w:sz w:val="22"/>
          <w:szCs w:val="22"/>
          <w:lang w:val="et-EE"/>
        </w:rPr>
        <w:t>Enerzair Breezhaler</w:t>
      </w:r>
      <w:r w:rsidRPr="00532C47">
        <w:rPr>
          <w:rFonts w:ascii="Times New Roman" w:hAnsi="Times New Roman" w:cs="Times New Roman"/>
          <w:sz w:val="22"/>
          <w:szCs w:val="22"/>
          <w:lang w:val="et-EE"/>
        </w:rPr>
        <w:t>i kasutamise</w:t>
      </w:r>
    </w:p>
    <w:p w14:paraId="2645144F" w14:textId="2C1CABBF" w:rsidR="00D17EF2" w:rsidRPr="00532C47" w:rsidRDefault="00D17EF2" w:rsidP="00251B78">
      <w:pPr>
        <w:pStyle w:val="Text"/>
        <w:spacing w:before="0"/>
        <w:jc w:val="left"/>
        <w:rPr>
          <w:sz w:val="22"/>
          <w:szCs w:val="22"/>
          <w:lang w:val="et-EE"/>
        </w:rPr>
      </w:pPr>
      <w:r w:rsidRPr="00532C47">
        <w:rPr>
          <w:sz w:val="22"/>
          <w:szCs w:val="22"/>
          <w:lang w:val="et-EE"/>
        </w:rPr>
        <w:t>Ärge lõpetage Enerzair Breezhaleri kasutamist, kui arst ei ole seda soovitanu</w:t>
      </w:r>
      <w:r w:rsidR="0074063E" w:rsidRPr="00532C47">
        <w:rPr>
          <w:sz w:val="22"/>
          <w:szCs w:val="22"/>
          <w:lang w:val="et-EE"/>
        </w:rPr>
        <w:t>d</w:t>
      </w:r>
      <w:r w:rsidRPr="00532C47">
        <w:rPr>
          <w:sz w:val="22"/>
          <w:szCs w:val="22"/>
          <w:lang w:val="et-EE"/>
        </w:rPr>
        <w:t xml:space="preserve">. Kui </w:t>
      </w:r>
      <w:r w:rsidR="0074063E" w:rsidRPr="00532C47">
        <w:rPr>
          <w:sz w:val="22"/>
          <w:szCs w:val="22"/>
          <w:lang w:val="et-EE"/>
        </w:rPr>
        <w:t xml:space="preserve">te </w:t>
      </w:r>
      <w:r w:rsidRPr="00532C47">
        <w:rPr>
          <w:sz w:val="22"/>
          <w:szCs w:val="22"/>
          <w:lang w:val="et-EE"/>
        </w:rPr>
        <w:t>lõpetate ravimi kasutamise, võivad astmanähud tagasi tulla.</w:t>
      </w:r>
    </w:p>
    <w:p w14:paraId="15E53060" w14:textId="77777777" w:rsidR="00A13FAF" w:rsidRPr="00532C47" w:rsidRDefault="00A13FAF" w:rsidP="00251B78">
      <w:pPr>
        <w:pStyle w:val="Text"/>
        <w:spacing w:before="0"/>
        <w:jc w:val="left"/>
        <w:rPr>
          <w:sz w:val="22"/>
          <w:szCs w:val="22"/>
          <w:lang w:val="et-EE"/>
        </w:rPr>
      </w:pPr>
    </w:p>
    <w:p w14:paraId="14856972" w14:textId="466AFAA7" w:rsidR="00D17EF2" w:rsidRPr="00532C47" w:rsidRDefault="00D17EF2" w:rsidP="00251B78">
      <w:pPr>
        <w:pStyle w:val="Text"/>
        <w:spacing w:before="0"/>
        <w:jc w:val="left"/>
        <w:rPr>
          <w:noProof/>
          <w:sz w:val="22"/>
          <w:szCs w:val="22"/>
          <w:lang w:val="et-EE"/>
        </w:rPr>
      </w:pPr>
      <w:r w:rsidRPr="00532C47">
        <w:rPr>
          <w:noProof/>
          <w:sz w:val="22"/>
          <w:szCs w:val="22"/>
          <w:lang w:val="et-EE"/>
        </w:rPr>
        <w:t>Kui teil on lisaküsimusi selle ravimi kasutamise kohta, pidage nõu oma arsti või apteekriga.</w:t>
      </w:r>
    </w:p>
    <w:p w14:paraId="31C407D5" w14:textId="111EB702" w:rsidR="00A13FAF" w:rsidRPr="00532C47" w:rsidRDefault="00A13FAF" w:rsidP="00251B78">
      <w:pPr>
        <w:pStyle w:val="Text"/>
        <w:spacing w:before="0"/>
        <w:jc w:val="left"/>
        <w:rPr>
          <w:sz w:val="22"/>
          <w:szCs w:val="22"/>
          <w:lang w:val="et-EE"/>
        </w:rPr>
      </w:pPr>
    </w:p>
    <w:p w14:paraId="625F6F23" w14:textId="77777777" w:rsidR="00D17EF2" w:rsidRPr="00532C47" w:rsidRDefault="00D17EF2" w:rsidP="00251B78">
      <w:pPr>
        <w:pStyle w:val="Text"/>
        <w:spacing w:before="0"/>
        <w:jc w:val="left"/>
        <w:rPr>
          <w:bCs/>
          <w:sz w:val="22"/>
          <w:szCs w:val="22"/>
          <w:lang w:val="et-EE"/>
        </w:rPr>
      </w:pPr>
    </w:p>
    <w:p w14:paraId="486D55A6" w14:textId="2C61DB17" w:rsidR="00A83A6E" w:rsidRPr="00532C47" w:rsidRDefault="00A13FAF" w:rsidP="00251B78">
      <w:pPr>
        <w:keepNext/>
        <w:keepLines/>
        <w:rPr>
          <w:b/>
          <w:bCs/>
          <w:lang w:val="et-EE"/>
        </w:rPr>
      </w:pPr>
      <w:bookmarkStart w:id="55" w:name="_Toc2097635"/>
      <w:r w:rsidRPr="00532C47">
        <w:rPr>
          <w:b/>
          <w:bCs/>
          <w:lang w:val="et-EE"/>
        </w:rPr>
        <w:lastRenderedPageBreak/>
        <w:t>4.</w:t>
      </w:r>
      <w:r w:rsidRPr="00532C47">
        <w:rPr>
          <w:b/>
          <w:bCs/>
          <w:lang w:val="et-EE"/>
        </w:rPr>
        <w:tab/>
      </w:r>
      <w:bookmarkEnd w:id="55"/>
      <w:r w:rsidR="00D17EF2" w:rsidRPr="00532C47">
        <w:rPr>
          <w:b/>
          <w:bCs/>
          <w:lang w:val="et-EE"/>
        </w:rPr>
        <w:t>Võimalikud kõrvaltoimed</w:t>
      </w:r>
    </w:p>
    <w:p w14:paraId="257BACA4" w14:textId="77777777" w:rsidR="00A13FAF" w:rsidRPr="00532C47" w:rsidRDefault="00A13FAF" w:rsidP="00251B78">
      <w:pPr>
        <w:pStyle w:val="Text"/>
        <w:keepNext/>
        <w:keepLines/>
        <w:spacing w:before="0"/>
        <w:jc w:val="left"/>
        <w:rPr>
          <w:sz w:val="22"/>
          <w:szCs w:val="22"/>
          <w:lang w:val="et-EE"/>
        </w:rPr>
      </w:pPr>
    </w:p>
    <w:p w14:paraId="149ADDF5" w14:textId="6B6C18C5" w:rsidR="00A83A6E" w:rsidRPr="00532C47" w:rsidRDefault="0074063E" w:rsidP="00251B78">
      <w:pPr>
        <w:pStyle w:val="Text"/>
        <w:keepNext/>
        <w:keepLines/>
        <w:spacing w:before="0"/>
        <w:jc w:val="left"/>
        <w:rPr>
          <w:sz w:val="22"/>
          <w:szCs w:val="22"/>
          <w:lang w:val="et-EE"/>
        </w:rPr>
      </w:pPr>
      <w:r w:rsidRPr="00532C47">
        <w:rPr>
          <w:sz w:val="22"/>
          <w:szCs w:val="22"/>
          <w:lang w:val="et-EE"/>
        </w:rPr>
        <w:t>Nagu kõik ravimid, võib ka see ravim põhjustada kõrvaltoimeid, kuigi kõigil neid ei teki.</w:t>
      </w:r>
    </w:p>
    <w:p w14:paraId="1441B355" w14:textId="77777777" w:rsidR="00A13FAF" w:rsidRPr="00532C47" w:rsidRDefault="00A13FAF" w:rsidP="00251B78">
      <w:pPr>
        <w:pStyle w:val="Text"/>
        <w:keepNext/>
        <w:keepLines/>
        <w:spacing w:before="0"/>
        <w:jc w:val="left"/>
        <w:rPr>
          <w:sz w:val="22"/>
          <w:szCs w:val="22"/>
          <w:lang w:val="et-EE"/>
        </w:rPr>
      </w:pPr>
    </w:p>
    <w:p w14:paraId="3789879D" w14:textId="7A44A588" w:rsidR="00A83A6E" w:rsidRPr="00532C47" w:rsidRDefault="0074063E" w:rsidP="00251B78">
      <w:pPr>
        <w:pStyle w:val="Nottoc-headings"/>
        <w:spacing w:before="0" w:after="0"/>
        <w:rPr>
          <w:rFonts w:ascii="Times New Roman" w:hAnsi="Times New Roman" w:cs="Times New Roman"/>
          <w:sz w:val="22"/>
          <w:szCs w:val="22"/>
          <w:lang w:val="et-EE"/>
        </w:rPr>
      </w:pPr>
      <w:r w:rsidRPr="00532C47">
        <w:rPr>
          <w:rFonts w:ascii="Times New Roman" w:hAnsi="Times New Roman" w:cs="Times New Roman"/>
          <w:sz w:val="22"/>
          <w:szCs w:val="22"/>
          <w:lang w:val="et-EE"/>
        </w:rPr>
        <w:t>Mõned kõrvaltoimed võivad olla tõsised</w:t>
      </w:r>
    </w:p>
    <w:p w14:paraId="322473AB" w14:textId="06F7C2BA" w:rsidR="00A83A6E" w:rsidRPr="00532C47" w:rsidRDefault="0074063E" w:rsidP="00251B78">
      <w:pPr>
        <w:pStyle w:val="Text"/>
        <w:keepNext/>
        <w:keepLines/>
        <w:spacing w:before="0"/>
        <w:jc w:val="left"/>
        <w:rPr>
          <w:sz w:val="22"/>
          <w:szCs w:val="22"/>
          <w:lang w:val="et-EE"/>
        </w:rPr>
      </w:pPr>
      <w:r w:rsidRPr="00532C47">
        <w:rPr>
          <w:sz w:val="22"/>
          <w:szCs w:val="22"/>
          <w:lang w:val="et-EE"/>
        </w:rPr>
        <w:t>Lõpetage</w:t>
      </w:r>
      <w:r w:rsidR="00A83A6E" w:rsidRPr="00532C47">
        <w:rPr>
          <w:sz w:val="22"/>
          <w:szCs w:val="22"/>
          <w:lang w:val="et-EE"/>
        </w:rPr>
        <w:t xml:space="preserve"> </w:t>
      </w:r>
      <w:r w:rsidRPr="00532C47">
        <w:rPr>
          <w:sz w:val="22"/>
          <w:szCs w:val="22"/>
          <w:lang w:val="et-EE"/>
        </w:rPr>
        <w:t xml:space="preserve">otsekohe </w:t>
      </w:r>
      <w:r w:rsidR="00A83A6E" w:rsidRPr="00532C47">
        <w:rPr>
          <w:sz w:val="22"/>
          <w:szCs w:val="22"/>
          <w:lang w:val="et-EE"/>
        </w:rPr>
        <w:t>Enerzair Breezhaler</w:t>
      </w:r>
      <w:r w:rsidRPr="00532C47">
        <w:rPr>
          <w:sz w:val="22"/>
          <w:szCs w:val="22"/>
          <w:lang w:val="et-EE"/>
        </w:rPr>
        <w:t>i kasutamine ja pöörduge arsti poole, kui teil tekib mõni järgmistest sümptomitest</w:t>
      </w:r>
      <w:r w:rsidR="00A83A6E" w:rsidRPr="00532C47">
        <w:rPr>
          <w:sz w:val="22"/>
          <w:szCs w:val="22"/>
          <w:lang w:val="et-EE"/>
        </w:rPr>
        <w:t>:</w:t>
      </w:r>
    </w:p>
    <w:p w14:paraId="69F5FD62" w14:textId="2F7C459F" w:rsidR="00A672B6" w:rsidRPr="00532C47" w:rsidRDefault="00A672B6" w:rsidP="00251B78">
      <w:pPr>
        <w:pStyle w:val="Text"/>
        <w:keepNext/>
        <w:keepLines/>
        <w:spacing w:before="0"/>
        <w:jc w:val="left"/>
        <w:rPr>
          <w:sz w:val="22"/>
          <w:szCs w:val="22"/>
          <w:lang w:val="et-EE"/>
        </w:rPr>
      </w:pPr>
    </w:p>
    <w:p w14:paraId="4D87B9A8" w14:textId="3D9E56C5" w:rsidR="00A672B6" w:rsidRPr="00532C47" w:rsidRDefault="00A672B6" w:rsidP="00251B78">
      <w:pPr>
        <w:pStyle w:val="Text"/>
        <w:keepNext/>
        <w:keepLines/>
        <w:spacing w:before="0"/>
        <w:jc w:val="left"/>
        <w:rPr>
          <w:sz w:val="22"/>
          <w:szCs w:val="22"/>
          <w:lang w:val="et-EE"/>
        </w:rPr>
      </w:pPr>
      <w:r w:rsidRPr="00532C47">
        <w:rPr>
          <w:b/>
          <w:sz w:val="22"/>
          <w:szCs w:val="22"/>
          <w:lang w:val="et-EE"/>
        </w:rPr>
        <w:t>Sage:</w:t>
      </w:r>
      <w:r w:rsidRPr="00532C47">
        <w:rPr>
          <w:sz w:val="22"/>
          <w:szCs w:val="22"/>
          <w:lang w:val="et-EE"/>
        </w:rPr>
        <w:t xml:space="preserve"> võivad tekkida kuni 1 inimesel 10st</w:t>
      </w:r>
    </w:p>
    <w:p w14:paraId="5F27C30A" w14:textId="77777777" w:rsidR="0074063E" w:rsidRPr="00532C47" w:rsidRDefault="0074063E" w:rsidP="00251B78">
      <w:pPr>
        <w:pStyle w:val="Listlevel1"/>
        <w:numPr>
          <w:ilvl w:val="0"/>
          <w:numId w:val="43"/>
        </w:numPr>
        <w:spacing w:before="0"/>
        <w:ind w:left="567" w:hanging="567"/>
        <w:rPr>
          <w:sz w:val="22"/>
          <w:szCs w:val="22"/>
          <w:lang w:val="et-EE"/>
        </w:rPr>
      </w:pPr>
      <w:r w:rsidRPr="00532C47">
        <w:rPr>
          <w:sz w:val="22"/>
          <w:szCs w:val="22"/>
          <w:lang w:val="et-EE"/>
        </w:rPr>
        <w:t>hingamis</w:t>
      </w:r>
      <w:r w:rsidRPr="00532C47">
        <w:rPr>
          <w:sz w:val="22"/>
          <w:szCs w:val="22"/>
          <w:lang w:val="et-EE"/>
        </w:rPr>
        <w:noBreakHyphen/>
        <w:t xml:space="preserve"> või neelamisraskused, </w:t>
      </w:r>
      <w:r w:rsidRPr="00251B78">
        <w:rPr>
          <w:sz w:val="22"/>
          <w:szCs w:val="22"/>
          <w:lang w:val="et-EE"/>
        </w:rPr>
        <w:t>keele, huulte või näo paistetus, nahalööve, sügelus ja nõgestõbi (allergilise reaktsiooni nähud).</w:t>
      </w:r>
    </w:p>
    <w:p w14:paraId="40CCA461" w14:textId="77777777" w:rsidR="00A13FAF" w:rsidRPr="00532C47" w:rsidRDefault="00A13FAF" w:rsidP="00251B78">
      <w:pPr>
        <w:pStyle w:val="Text"/>
        <w:spacing w:before="0"/>
        <w:jc w:val="left"/>
        <w:rPr>
          <w:sz w:val="22"/>
          <w:szCs w:val="22"/>
          <w:lang w:val="et-EE"/>
        </w:rPr>
      </w:pPr>
    </w:p>
    <w:p w14:paraId="05CAEC11" w14:textId="13C6AFAC" w:rsidR="00B9077F" w:rsidRPr="00532C47" w:rsidRDefault="0074063E" w:rsidP="00251B78">
      <w:pPr>
        <w:pStyle w:val="Text"/>
        <w:keepNext/>
        <w:keepLines/>
        <w:spacing w:before="0"/>
        <w:jc w:val="left"/>
        <w:rPr>
          <w:b/>
          <w:bCs/>
          <w:sz w:val="22"/>
          <w:szCs w:val="22"/>
          <w:lang w:val="et-EE"/>
        </w:rPr>
      </w:pPr>
      <w:r w:rsidRPr="00532C47">
        <w:rPr>
          <w:b/>
          <w:bCs/>
          <w:sz w:val="22"/>
          <w:szCs w:val="22"/>
          <w:lang w:val="et-EE"/>
        </w:rPr>
        <w:t>Muud kõrvaltoimed</w:t>
      </w:r>
    </w:p>
    <w:p w14:paraId="12619289" w14:textId="7B5ACF70" w:rsidR="0074063E" w:rsidRPr="00532C47" w:rsidRDefault="0074063E" w:rsidP="00251B78">
      <w:pPr>
        <w:pStyle w:val="Text"/>
        <w:keepNext/>
        <w:keepLines/>
        <w:spacing w:before="0"/>
        <w:jc w:val="left"/>
        <w:rPr>
          <w:sz w:val="22"/>
          <w:szCs w:val="22"/>
          <w:lang w:val="et-EE"/>
        </w:rPr>
      </w:pPr>
      <w:r w:rsidRPr="00532C47">
        <w:rPr>
          <w:sz w:val="22"/>
          <w:szCs w:val="22"/>
          <w:lang w:val="et-EE"/>
        </w:rPr>
        <w:t>Muud kõrvaltoimed on loetletud allpool. Kui need muutuvad tõsisteks, teavitage sellest oma arsti, apteekrit või meditsiiniõde.</w:t>
      </w:r>
    </w:p>
    <w:p w14:paraId="241781A7" w14:textId="46C40D10" w:rsidR="00A13FAF" w:rsidRPr="00532C47" w:rsidRDefault="00A13FAF" w:rsidP="00251B78">
      <w:pPr>
        <w:pStyle w:val="Text"/>
        <w:keepNext/>
        <w:keepLines/>
        <w:spacing w:before="0"/>
        <w:jc w:val="left"/>
        <w:rPr>
          <w:sz w:val="22"/>
          <w:szCs w:val="22"/>
          <w:lang w:val="et-EE"/>
        </w:rPr>
      </w:pPr>
    </w:p>
    <w:p w14:paraId="22720AB8" w14:textId="74D6B0C3" w:rsidR="008D085B" w:rsidRPr="00532C47" w:rsidRDefault="008D085B" w:rsidP="00251B78">
      <w:pPr>
        <w:pStyle w:val="Text"/>
        <w:keepNext/>
        <w:keepLines/>
        <w:spacing w:before="0"/>
        <w:jc w:val="left"/>
        <w:rPr>
          <w:sz w:val="22"/>
          <w:szCs w:val="22"/>
          <w:lang w:val="et-EE"/>
        </w:rPr>
      </w:pPr>
      <w:r w:rsidRPr="00532C47">
        <w:rPr>
          <w:b/>
          <w:sz w:val="22"/>
          <w:szCs w:val="22"/>
          <w:lang w:val="et-EE"/>
        </w:rPr>
        <w:t>Väga sage:</w:t>
      </w:r>
      <w:r w:rsidRPr="00532C47">
        <w:rPr>
          <w:sz w:val="22"/>
          <w:szCs w:val="22"/>
          <w:lang w:val="et-EE"/>
        </w:rPr>
        <w:t xml:space="preserve"> võivad tekkida </w:t>
      </w:r>
      <w:r w:rsidR="00DD0465" w:rsidRPr="00532C47">
        <w:rPr>
          <w:sz w:val="22"/>
          <w:szCs w:val="22"/>
          <w:lang w:val="et-EE"/>
        </w:rPr>
        <w:t>rohkem kui</w:t>
      </w:r>
      <w:r w:rsidRPr="00532C47">
        <w:rPr>
          <w:sz w:val="22"/>
          <w:szCs w:val="22"/>
          <w:lang w:val="et-EE"/>
        </w:rPr>
        <w:t xml:space="preserve"> 1 inimesel 10st</w:t>
      </w:r>
    </w:p>
    <w:p w14:paraId="268546D1" w14:textId="42A213E6" w:rsidR="00DD0465" w:rsidRPr="00DC4558" w:rsidRDefault="00DD0465" w:rsidP="00251B78">
      <w:pPr>
        <w:pStyle w:val="Listlevel1"/>
        <w:numPr>
          <w:ilvl w:val="0"/>
          <w:numId w:val="43"/>
        </w:numPr>
        <w:spacing w:before="0"/>
        <w:ind w:left="567" w:hanging="567"/>
        <w:rPr>
          <w:sz w:val="22"/>
          <w:szCs w:val="22"/>
          <w:lang w:val="et-EE"/>
        </w:rPr>
      </w:pPr>
      <w:r w:rsidRPr="00532C47">
        <w:rPr>
          <w:sz w:val="22"/>
          <w:szCs w:val="22"/>
          <w:lang w:val="et-EE"/>
        </w:rPr>
        <w:t>kurguvalu</w:t>
      </w:r>
      <w:r w:rsidR="00DC4558">
        <w:rPr>
          <w:sz w:val="22"/>
          <w:szCs w:val="22"/>
          <w:lang w:val="et-EE"/>
        </w:rPr>
        <w:t xml:space="preserve">, </w:t>
      </w:r>
      <w:r w:rsidRPr="00DC4558">
        <w:rPr>
          <w:sz w:val="22"/>
          <w:szCs w:val="22"/>
          <w:lang w:val="et-EE"/>
        </w:rPr>
        <w:t>nohu</w:t>
      </w:r>
      <w:r w:rsidR="00313896" w:rsidRPr="00DC4558">
        <w:rPr>
          <w:sz w:val="22"/>
          <w:szCs w:val="22"/>
          <w:lang w:val="et-EE"/>
        </w:rPr>
        <w:t xml:space="preserve"> (nasofarüngiit)</w:t>
      </w:r>
      <w:r w:rsidRPr="00DC4558">
        <w:rPr>
          <w:sz w:val="22"/>
          <w:szCs w:val="22"/>
          <w:lang w:val="et-EE"/>
        </w:rPr>
        <w:t>;</w:t>
      </w:r>
    </w:p>
    <w:p w14:paraId="2C914549" w14:textId="387A34D3" w:rsidR="00DD0465" w:rsidRPr="00532C47" w:rsidRDefault="00DD0465" w:rsidP="00251B78">
      <w:pPr>
        <w:pStyle w:val="Listlevel1"/>
        <w:numPr>
          <w:ilvl w:val="0"/>
          <w:numId w:val="43"/>
        </w:numPr>
        <w:spacing w:before="0"/>
        <w:ind w:left="567" w:hanging="567"/>
        <w:rPr>
          <w:sz w:val="22"/>
          <w:szCs w:val="22"/>
          <w:lang w:val="et-EE"/>
        </w:rPr>
      </w:pPr>
      <w:r w:rsidRPr="00532C47">
        <w:rPr>
          <w:sz w:val="22"/>
          <w:szCs w:val="22"/>
          <w:lang w:val="et-EE"/>
        </w:rPr>
        <w:t>järsku alanud hingamisraskused ja rinnus pigistav tunne koos vilistava hingamise või köhaga</w:t>
      </w:r>
      <w:r w:rsidR="00313896">
        <w:rPr>
          <w:sz w:val="22"/>
          <w:szCs w:val="22"/>
          <w:lang w:val="et-EE"/>
        </w:rPr>
        <w:t xml:space="preserve"> (astma ägenemine)</w:t>
      </w:r>
      <w:r w:rsidRPr="00532C47">
        <w:rPr>
          <w:sz w:val="22"/>
          <w:szCs w:val="22"/>
          <w:lang w:val="et-EE"/>
        </w:rPr>
        <w:t>.</w:t>
      </w:r>
    </w:p>
    <w:p w14:paraId="0A3B8DB7" w14:textId="77777777" w:rsidR="008D085B" w:rsidRPr="00532C47" w:rsidRDefault="008D085B" w:rsidP="00251B78">
      <w:pPr>
        <w:pStyle w:val="Text"/>
        <w:spacing w:before="0"/>
        <w:jc w:val="left"/>
        <w:rPr>
          <w:sz w:val="22"/>
          <w:szCs w:val="22"/>
          <w:lang w:val="et-EE"/>
        </w:rPr>
      </w:pPr>
    </w:p>
    <w:p w14:paraId="34D5A12F" w14:textId="0CD5E398" w:rsidR="00A83A6E" w:rsidRPr="00532C47" w:rsidRDefault="0074063E" w:rsidP="00251B78">
      <w:pPr>
        <w:pStyle w:val="Text"/>
        <w:keepNext/>
        <w:keepLines/>
        <w:spacing w:before="0"/>
        <w:jc w:val="left"/>
        <w:rPr>
          <w:sz w:val="22"/>
          <w:szCs w:val="22"/>
          <w:lang w:val="et-EE"/>
        </w:rPr>
      </w:pPr>
      <w:r w:rsidRPr="00532C47">
        <w:rPr>
          <w:b/>
          <w:sz w:val="22"/>
          <w:szCs w:val="22"/>
          <w:lang w:val="et-EE"/>
        </w:rPr>
        <w:t>Sage</w:t>
      </w:r>
      <w:r w:rsidR="00A83A6E" w:rsidRPr="00532C47">
        <w:rPr>
          <w:b/>
          <w:sz w:val="22"/>
          <w:szCs w:val="22"/>
          <w:lang w:val="et-EE"/>
        </w:rPr>
        <w:t>:</w:t>
      </w:r>
      <w:r w:rsidR="00A83A6E" w:rsidRPr="00532C47">
        <w:rPr>
          <w:sz w:val="22"/>
          <w:szCs w:val="22"/>
          <w:lang w:val="et-EE"/>
        </w:rPr>
        <w:t xml:space="preserve"> </w:t>
      </w:r>
      <w:r w:rsidRPr="00532C47">
        <w:rPr>
          <w:sz w:val="22"/>
          <w:szCs w:val="22"/>
          <w:lang w:val="et-EE"/>
        </w:rPr>
        <w:t>võivad tekkida kuni 1 inimesel 10st</w:t>
      </w:r>
    </w:p>
    <w:p w14:paraId="029566CA" w14:textId="20A67219" w:rsidR="00A83A6E" w:rsidRPr="00532C47" w:rsidRDefault="0074063E" w:rsidP="00251B78">
      <w:pPr>
        <w:pStyle w:val="Listlevel1"/>
        <w:numPr>
          <w:ilvl w:val="0"/>
          <w:numId w:val="43"/>
        </w:numPr>
        <w:spacing w:before="0"/>
        <w:ind w:left="567" w:hanging="567"/>
        <w:rPr>
          <w:sz w:val="22"/>
          <w:szCs w:val="22"/>
          <w:lang w:val="et-EE"/>
        </w:rPr>
      </w:pPr>
      <w:r w:rsidRPr="00532C47">
        <w:rPr>
          <w:sz w:val="22"/>
          <w:szCs w:val="22"/>
          <w:lang w:val="et-EE"/>
        </w:rPr>
        <w:t>suusoor</w:t>
      </w:r>
      <w:r w:rsidR="00A83A6E" w:rsidRPr="00532C47">
        <w:rPr>
          <w:sz w:val="22"/>
          <w:szCs w:val="22"/>
          <w:lang w:val="et-EE"/>
        </w:rPr>
        <w:t xml:space="preserve"> (</w:t>
      </w:r>
      <w:r w:rsidRPr="00532C47">
        <w:rPr>
          <w:sz w:val="22"/>
          <w:szCs w:val="22"/>
          <w:lang w:val="et-EE"/>
        </w:rPr>
        <w:t>kandidiaas</w:t>
      </w:r>
      <w:r w:rsidR="00A83A6E" w:rsidRPr="00532C47">
        <w:rPr>
          <w:sz w:val="22"/>
          <w:szCs w:val="22"/>
          <w:lang w:val="et-EE"/>
        </w:rPr>
        <w:t>)</w:t>
      </w:r>
      <w:r w:rsidR="00A672B6" w:rsidRPr="00532C47">
        <w:rPr>
          <w:sz w:val="22"/>
          <w:szCs w:val="22"/>
          <w:lang w:val="et-EE"/>
        </w:rPr>
        <w:t>. Pärast annuse võtmist loputage oma suud vee või suuloputuslahusega ja seejärel sülitage välja. See aitab soori ennetada</w:t>
      </w:r>
      <w:r w:rsidRPr="00532C47">
        <w:rPr>
          <w:sz w:val="22"/>
          <w:szCs w:val="22"/>
          <w:lang w:val="et-EE"/>
        </w:rPr>
        <w:t>;</w:t>
      </w:r>
    </w:p>
    <w:p w14:paraId="3894F746" w14:textId="1BAB1A1B" w:rsidR="008D7590" w:rsidRPr="00532C47" w:rsidRDefault="0074063E" w:rsidP="00251B78">
      <w:pPr>
        <w:pStyle w:val="Listlevel1"/>
        <w:numPr>
          <w:ilvl w:val="0"/>
          <w:numId w:val="43"/>
        </w:numPr>
        <w:spacing w:before="0"/>
        <w:ind w:left="567" w:hanging="567"/>
        <w:rPr>
          <w:sz w:val="22"/>
          <w:szCs w:val="22"/>
          <w:lang w:val="et-EE"/>
        </w:rPr>
      </w:pPr>
      <w:r w:rsidRPr="00532C47">
        <w:rPr>
          <w:sz w:val="22"/>
          <w:szCs w:val="22"/>
          <w:lang w:val="et-EE"/>
        </w:rPr>
        <w:t>sage urineerimistung ja valu või põletustunne urineerimisel</w:t>
      </w:r>
      <w:r w:rsidR="00A83A6E" w:rsidRPr="00532C47">
        <w:rPr>
          <w:sz w:val="22"/>
          <w:szCs w:val="22"/>
          <w:lang w:val="et-EE"/>
        </w:rPr>
        <w:t xml:space="preserve"> (</w:t>
      </w:r>
      <w:r w:rsidRPr="00532C47">
        <w:rPr>
          <w:sz w:val="22"/>
          <w:szCs w:val="22"/>
          <w:lang w:val="et-EE"/>
        </w:rPr>
        <w:t>kuseteede infektsiooni nähud</w:t>
      </w:r>
      <w:r w:rsidR="00A83A6E" w:rsidRPr="00532C47">
        <w:rPr>
          <w:sz w:val="22"/>
          <w:szCs w:val="22"/>
          <w:lang w:val="et-EE"/>
        </w:rPr>
        <w:t>)</w:t>
      </w:r>
      <w:r w:rsidRPr="00532C47">
        <w:rPr>
          <w:sz w:val="22"/>
          <w:szCs w:val="22"/>
          <w:lang w:val="et-EE"/>
        </w:rPr>
        <w:t>;</w:t>
      </w:r>
    </w:p>
    <w:p w14:paraId="45DF127F" w14:textId="3C5D1EBD" w:rsidR="008D7590" w:rsidRPr="00532C47" w:rsidRDefault="0074063E" w:rsidP="00251B78">
      <w:pPr>
        <w:pStyle w:val="Listlevel1"/>
        <w:numPr>
          <w:ilvl w:val="0"/>
          <w:numId w:val="43"/>
        </w:numPr>
        <w:spacing w:before="0"/>
        <w:ind w:left="567" w:hanging="567"/>
        <w:rPr>
          <w:sz w:val="22"/>
          <w:szCs w:val="22"/>
          <w:lang w:val="et-EE"/>
        </w:rPr>
      </w:pPr>
      <w:r w:rsidRPr="00532C47">
        <w:rPr>
          <w:sz w:val="22"/>
          <w:szCs w:val="22"/>
          <w:lang w:val="et-EE"/>
        </w:rPr>
        <w:t>peavalu;</w:t>
      </w:r>
    </w:p>
    <w:p w14:paraId="19D5695B" w14:textId="3CE66032" w:rsidR="00305F01" w:rsidRPr="00532C47" w:rsidRDefault="0074063E" w:rsidP="00251B78">
      <w:pPr>
        <w:pStyle w:val="Listlevel1"/>
        <w:numPr>
          <w:ilvl w:val="0"/>
          <w:numId w:val="43"/>
        </w:numPr>
        <w:spacing w:before="0"/>
        <w:ind w:left="567" w:hanging="567"/>
        <w:rPr>
          <w:sz w:val="22"/>
          <w:szCs w:val="22"/>
          <w:lang w:val="et-EE"/>
        </w:rPr>
      </w:pPr>
      <w:r w:rsidRPr="00532C47">
        <w:rPr>
          <w:sz w:val="22"/>
          <w:szCs w:val="22"/>
          <w:lang w:val="et-EE"/>
        </w:rPr>
        <w:t>kiire südame löögisagedus;</w:t>
      </w:r>
    </w:p>
    <w:p w14:paraId="0D036BFE" w14:textId="44B01D84" w:rsidR="00305F01" w:rsidRPr="00532C47" w:rsidRDefault="004506BA" w:rsidP="00251B78">
      <w:pPr>
        <w:pStyle w:val="Listlevel1"/>
        <w:numPr>
          <w:ilvl w:val="0"/>
          <w:numId w:val="43"/>
        </w:numPr>
        <w:spacing w:before="0"/>
        <w:ind w:left="567" w:hanging="567"/>
        <w:rPr>
          <w:sz w:val="22"/>
          <w:szCs w:val="22"/>
          <w:lang w:val="et-EE"/>
        </w:rPr>
      </w:pPr>
      <w:r w:rsidRPr="00532C47">
        <w:rPr>
          <w:sz w:val="22"/>
          <w:szCs w:val="22"/>
          <w:lang w:val="et-EE"/>
        </w:rPr>
        <w:t>köha;</w:t>
      </w:r>
    </w:p>
    <w:p w14:paraId="5752B063" w14:textId="67AAEFC5" w:rsidR="00305F01" w:rsidRPr="00532C47" w:rsidRDefault="004506BA" w:rsidP="00251B78">
      <w:pPr>
        <w:pStyle w:val="Listlevel1"/>
        <w:numPr>
          <w:ilvl w:val="0"/>
          <w:numId w:val="43"/>
        </w:numPr>
        <w:spacing w:before="0"/>
        <w:ind w:left="567" w:hanging="567"/>
        <w:rPr>
          <w:sz w:val="22"/>
          <w:szCs w:val="22"/>
          <w:lang w:val="et-EE"/>
        </w:rPr>
      </w:pPr>
      <w:r w:rsidRPr="00532C47">
        <w:rPr>
          <w:sz w:val="22"/>
          <w:szCs w:val="22"/>
          <w:lang w:val="et-EE" w:eastAsia="en-US"/>
        </w:rPr>
        <w:t>hääle muutumine (kähedus</w:t>
      </w:r>
      <w:r w:rsidR="00305F01" w:rsidRPr="00532C47">
        <w:rPr>
          <w:sz w:val="22"/>
          <w:szCs w:val="22"/>
          <w:lang w:val="et-EE"/>
        </w:rPr>
        <w:t>)</w:t>
      </w:r>
      <w:r w:rsidRPr="00532C47">
        <w:rPr>
          <w:sz w:val="22"/>
          <w:szCs w:val="22"/>
          <w:lang w:val="et-EE"/>
        </w:rPr>
        <w:t>;</w:t>
      </w:r>
    </w:p>
    <w:p w14:paraId="1A4599E3" w14:textId="2BBCCBEB" w:rsidR="00305F01" w:rsidRPr="00532C47" w:rsidRDefault="004506BA" w:rsidP="00251B78">
      <w:pPr>
        <w:pStyle w:val="Listlevel1"/>
        <w:numPr>
          <w:ilvl w:val="0"/>
          <w:numId w:val="43"/>
        </w:numPr>
        <w:spacing w:before="0"/>
        <w:ind w:left="567" w:hanging="567"/>
        <w:rPr>
          <w:sz w:val="22"/>
          <w:szCs w:val="22"/>
          <w:lang w:val="et-EE"/>
        </w:rPr>
      </w:pPr>
      <w:r w:rsidRPr="00532C47">
        <w:rPr>
          <w:sz w:val="22"/>
          <w:szCs w:val="22"/>
          <w:lang w:val="et-EE"/>
        </w:rPr>
        <w:t>kõhulahtisus</w:t>
      </w:r>
      <w:r w:rsidR="00305F01" w:rsidRPr="00532C47">
        <w:rPr>
          <w:sz w:val="22"/>
          <w:szCs w:val="22"/>
          <w:lang w:val="et-EE"/>
        </w:rPr>
        <w:t xml:space="preserve">, </w:t>
      </w:r>
      <w:r w:rsidRPr="00532C47">
        <w:rPr>
          <w:sz w:val="22"/>
          <w:szCs w:val="22"/>
          <w:lang w:val="et-EE"/>
        </w:rPr>
        <w:t>kõhuvalu</w:t>
      </w:r>
      <w:r w:rsidR="00305F01" w:rsidRPr="00532C47">
        <w:rPr>
          <w:sz w:val="22"/>
          <w:szCs w:val="22"/>
          <w:lang w:val="et-EE"/>
        </w:rPr>
        <w:t xml:space="preserve">, </w:t>
      </w:r>
      <w:r w:rsidRPr="00532C47">
        <w:rPr>
          <w:sz w:val="22"/>
          <w:szCs w:val="22"/>
          <w:lang w:val="et-EE"/>
        </w:rPr>
        <w:t>iiveldus ja oksendamine</w:t>
      </w:r>
      <w:r w:rsidR="00305F01" w:rsidRPr="00532C47">
        <w:rPr>
          <w:sz w:val="22"/>
          <w:szCs w:val="22"/>
          <w:lang w:val="et-EE"/>
        </w:rPr>
        <w:t xml:space="preserve"> (gastroenteri</w:t>
      </w:r>
      <w:r w:rsidRPr="00532C47">
        <w:rPr>
          <w:sz w:val="22"/>
          <w:szCs w:val="22"/>
          <w:lang w:val="et-EE"/>
        </w:rPr>
        <w:t>it</w:t>
      </w:r>
      <w:r w:rsidR="00305F01" w:rsidRPr="00532C47">
        <w:rPr>
          <w:sz w:val="22"/>
          <w:szCs w:val="22"/>
          <w:lang w:val="et-EE"/>
        </w:rPr>
        <w:t>)</w:t>
      </w:r>
      <w:r w:rsidRPr="00532C47">
        <w:rPr>
          <w:sz w:val="22"/>
          <w:szCs w:val="22"/>
          <w:lang w:val="et-EE"/>
        </w:rPr>
        <w:t>;</w:t>
      </w:r>
    </w:p>
    <w:p w14:paraId="33FA3CA5" w14:textId="2FA48BEC" w:rsidR="004506BA" w:rsidRPr="00532C47" w:rsidRDefault="004506BA" w:rsidP="00251B78">
      <w:pPr>
        <w:pStyle w:val="Listlevel1"/>
        <w:numPr>
          <w:ilvl w:val="0"/>
          <w:numId w:val="43"/>
        </w:numPr>
        <w:spacing w:before="0"/>
        <w:ind w:left="567" w:hanging="567"/>
        <w:rPr>
          <w:sz w:val="22"/>
          <w:szCs w:val="22"/>
          <w:lang w:val="et-EE"/>
        </w:rPr>
      </w:pPr>
      <w:r w:rsidRPr="00532C47">
        <w:rPr>
          <w:sz w:val="22"/>
          <w:szCs w:val="22"/>
          <w:lang w:val="et-EE"/>
        </w:rPr>
        <w:t>valu lihastes, luudes või liigestes (lihas</w:t>
      </w:r>
      <w:r w:rsidRPr="00532C47">
        <w:rPr>
          <w:sz w:val="22"/>
          <w:szCs w:val="22"/>
          <w:lang w:val="et-EE"/>
        </w:rPr>
        <w:noBreakHyphen/>
        <w:t>skeleti valu nähud);</w:t>
      </w:r>
    </w:p>
    <w:p w14:paraId="3B9AF178" w14:textId="79CA8D93" w:rsidR="008D7590" w:rsidRPr="00532C47" w:rsidRDefault="004506BA" w:rsidP="00251B78">
      <w:pPr>
        <w:pStyle w:val="Listlevel1"/>
        <w:numPr>
          <w:ilvl w:val="0"/>
          <w:numId w:val="43"/>
        </w:numPr>
        <w:spacing w:before="0"/>
        <w:ind w:left="567" w:hanging="567"/>
        <w:rPr>
          <w:sz w:val="22"/>
          <w:szCs w:val="22"/>
          <w:lang w:val="et-EE"/>
        </w:rPr>
      </w:pPr>
      <w:r w:rsidRPr="00532C47">
        <w:rPr>
          <w:sz w:val="22"/>
          <w:szCs w:val="22"/>
          <w:lang w:val="et-EE"/>
        </w:rPr>
        <w:t>lihas</w:t>
      </w:r>
      <w:r w:rsidR="008D7590" w:rsidRPr="00532C47">
        <w:rPr>
          <w:sz w:val="22"/>
          <w:szCs w:val="22"/>
          <w:lang w:val="et-EE"/>
        </w:rPr>
        <w:t>spasm</w:t>
      </w:r>
      <w:r w:rsidRPr="00532C47">
        <w:rPr>
          <w:sz w:val="22"/>
          <w:szCs w:val="22"/>
          <w:lang w:val="et-EE"/>
        </w:rPr>
        <w:t>;</w:t>
      </w:r>
    </w:p>
    <w:p w14:paraId="35BE9B0F" w14:textId="1357D1A2" w:rsidR="00313896" w:rsidRDefault="004506BA" w:rsidP="00251B78">
      <w:pPr>
        <w:pStyle w:val="Listlevel1"/>
        <w:numPr>
          <w:ilvl w:val="0"/>
          <w:numId w:val="43"/>
        </w:numPr>
        <w:spacing w:before="0"/>
        <w:ind w:left="567" w:hanging="567"/>
        <w:rPr>
          <w:sz w:val="22"/>
          <w:szCs w:val="22"/>
          <w:lang w:val="et-EE"/>
        </w:rPr>
      </w:pPr>
      <w:r w:rsidRPr="00532C47">
        <w:rPr>
          <w:sz w:val="22"/>
          <w:szCs w:val="22"/>
          <w:lang w:val="et-EE"/>
        </w:rPr>
        <w:t>palavik</w:t>
      </w:r>
      <w:r w:rsidR="00EA763F">
        <w:rPr>
          <w:sz w:val="22"/>
          <w:szCs w:val="22"/>
          <w:lang w:val="et-EE"/>
        </w:rPr>
        <w:t>;</w:t>
      </w:r>
    </w:p>
    <w:p w14:paraId="607C52DA" w14:textId="36538514" w:rsidR="00313896" w:rsidRDefault="00313896" w:rsidP="00251B78">
      <w:pPr>
        <w:pStyle w:val="Listlevel1"/>
        <w:numPr>
          <w:ilvl w:val="0"/>
          <w:numId w:val="43"/>
        </w:numPr>
        <w:spacing w:before="0"/>
        <w:ind w:left="567" w:hanging="567"/>
        <w:rPr>
          <w:sz w:val="22"/>
          <w:szCs w:val="22"/>
          <w:lang w:val="et-EE"/>
        </w:rPr>
      </w:pPr>
      <w:r>
        <w:rPr>
          <w:sz w:val="22"/>
          <w:szCs w:val="22"/>
          <w:lang w:val="et-EE"/>
        </w:rPr>
        <w:t>ülemiste hingamisteede infektsioonid</w:t>
      </w:r>
      <w:r w:rsidR="00EA763F">
        <w:rPr>
          <w:sz w:val="22"/>
          <w:szCs w:val="22"/>
          <w:lang w:val="et-EE"/>
        </w:rPr>
        <w:t>;</w:t>
      </w:r>
    </w:p>
    <w:p w14:paraId="422E5CE3" w14:textId="2D6D7FE3" w:rsidR="00A13FAF" w:rsidRPr="00532C47" w:rsidRDefault="00313896" w:rsidP="00251B78">
      <w:pPr>
        <w:pStyle w:val="Listlevel1"/>
        <w:numPr>
          <w:ilvl w:val="0"/>
          <w:numId w:val="43"/>
        </w:numPr>
        <w:spacing w:before="0"/>
        <w:ind w:left="567" w:hanging="567"/>
        <w:rPr>
          <w:sz w:val="22"/>
          <w:szCs w:val="22"/>
          <w:lang w:val="et-EE"/>
        </w:rPr>
      </w:pPr>
      <w:r>
        <w:rPr>
          <w:sz w:val="22"/>
          <w:szCs w:val="22"/>
          <w:lang w:val="et-EE"/>
        </w:rPr>
        <w:t>orofarüngeaalne valu</w:t>
      </w:r>
      <w:r w:rsidR="004506BA" w:rsidRPr="00532C47">
        <w:rPr>
          <w:sz w:val="22"/>
          <w:szCs w:val="22"/>
          <w:lang w:val="et-EE"/>
        </w:rPr>
        <w:t>.</w:t>
      </w:r>
    </w:p>
    <w:p w14:paraId="07AE5792" w14:textId="77777777" w:rsidR="00305F01" w:rsidRPr="00532C47" w:rsidRDefault="00305F01" w:rsidP="00251B78">
      <w:pPr>
        <w:pStyle w:val="Listlevel1"/>
        <w:spacing w:before="0"/>
        <w:ind w:left="0" w:firstLine="0"/>
        <w:rPr>
          <w:sz w:val="22"/>
          <w:szCs w:val="22"/>
          <w:lang w:val="et-EE"/>
        </w:rPr>
      </w:pPr>
    </w:p>
    <w:p w14:paraId="46622D1E" w14:textId="7DE8A38F" w:rsidR="00A83A6E" w:rsidRPr="00532C47" w:rsidRDefault="009332BA" w:rsidP="00251B78">
      <w:pPr>
        <w:pStyle w:val="Text"/>
        <w:keepNext/>
        <w:spacing w:before="0"/>
        <w:jc w:val="left"/>
        <w:rPr>
          <w:sz w:val="22"/>
          <w:szCs w:val="22"/>
          <w:lang w:val="et-EE"/>
        </w:rPr>
      </w:pPr>
      <w:r w:rsidRPr="00532C47">
        <w:rPr>
          <w:b/>
          <w:bCs/>
          <w:sz w:val="22"/>
          <w:szCs w:val="22"/>
          <w:lang w:val="et-EE"/>
        </w:rPr>
        <w:t>Aeg</w:t>
      </w:r>
      <w:r w:rsidRPr="00532C47">
        <w:rPr>
          <w:b/>
          <w:bCs/>
          <w:sz w:val="22"/>
          <w:szCs w:val="22"/>
          <w:lang w:val="et-EE"/>
        </w:rPr>
        <w:noBreakHyphen/>
        <w:t>ajalt</w:t>
      </w:r>
      <w:r w:rsidR="00A83A6E" w:rsidRPr="00532C47">
        <w:rPr>
          <w:b/>
          <w:bCs/>
          <w:sz w:val="22"/>
          <w:szCs w:val="22"/>
          <w:lang w:val="et-EE"/>
        </w:rPr>
        <w:t>:</w:t>
      </w:r>
      <w:r w:rsidR="00A83A6E" w:rsidRPr="00532C47">
        <w:rPr>
          <w:sz w:val="22"/>
          <w:szCs w:val="22"/>
          <w:lang w:val="et-EE"/>
        </w:rPr>
        <w:t xml:space="preserve"> </w:t>
      </w:r>
      <w:r w:rsidRPr="00532C47">
        <w:rPr>
          <w:sz w:val="22"/>
          <w:szCs w:val="22"/>
          <w:lang w:val="et-EE"/>
        </w:rPr>
        <w:t>võivad tekkida kuni 1 inimesel 100st</w:t>
      </w:r>
    </w:p>
    <w:p w14:paraId="6003CF53" w14:textId="60D7A227" w:rsidR="00DD0465" w:rsidRPr="00532C47" w:rsidRDefault="00305F01" w:rsidP="00251B78">
      <w:pPr>
        <w:tabs>
          <w:tab w:val="clear" w:pos="567"/>
        </w:tabs>
        <w:spacing w:line="240" w:lineRule="auto"/>
        <w:ind w:right="-29"/>
        <w:rPr>
          <w:rFonts w:eastAsia="MS Mincho"/>
          <w:szCs w:val="22"/>
          <w:lang w:val="et-EE" w:eastAsia="zh-CN"/>
        </w:rPr>
      </w:pPr>
      <w:r w:rsidRPr="00532C47">
        <w:rPr>
          <w:rFonts w:eastAsia="MS Mincho"/>
          <w:szCs w:val="22"/>
          <w:lang w:val="et-EE" w:eastAsia="zh-CN"/>
        </w:rPr>
        <w:t>-</w:t>
      </w:r>
      <w:r w:rsidRPr="00532C47">
        <w:rPr>
          <w:rFonts w:eastAsia="MS Mincho"/>
          <w:szCs w:val="22"/>
          <w:lang w:val="et-EE" w:eastAsia="zh-CN"/>
        </w:rPr>
        <w:tab/>
      </w:r>
      <w:r w:rsidR="00DD0465" w:rsidRPr="00532C47">
        <w:rPr>
          <w:rFonts w:eastAsia="MS Mincho"/>
          <w:szCs w:val="22"/>
          <w:lang w:val="et-EE" w:eastAsia="zh-CN"/>
        </w:rPr>
        <w:t>suukuivus;</w:t>
      </w:r>
    </w:p>
    <w:p w14:paraId="17DC3F8C" w14:textId="4B74A016" w:rsidR="00DD0465" w:rsidRPr="00532C47" w:rsidRDefault="00305F01" w:rsidP="00251B78">
      <w:pPr>
        <w:tabs>
          <w:tab w:val="clear" w:pos="567"/>
        </w:tabs>
        <w:spacing w:line="240" w:lineRule="auto"/>
        <w:ind w:right="-29"/>
        <w:rPr>
          <w:rFonts w:eastAsia="MS Mincho"/>
          <w:szCs w:val="22"/>
          <w:lang w:val="et-EE" w:eastAsia="zh-CN"/>
        </w:rPr>
      </w:pPr>
      <w:r w:rsidRPr="00532C47">
        <w:rPr>
          <w:rFonts w:eastAsia="MS Mincho"/>
          <w:szCs w:val="22"/>
          <w:lang w:val="et-EE" w:eastAsia="zh-CN"/>
        </w:rPr>
        <w:t>-</w:t>
      </w:r>
      <w:r w:rsidRPr="00532C47">
        <w:rPr>
          <w:rFonts w:eastAsia="MS Mincho"/>
          <w:szCs w:val="22"/>
          <w:lang w:val="et-EE" w:eastAsia="zh-CN"/>
        </w:rPr>
        <w:tab/>
      </w:r>
      <w:r w:rsidR="00DD0465" w:rsidRPr="00532C47">
        <w:rPr>
          <w:rFonts w:eastAsia="MS Mincho"/>
          <w:szCs w:val="22"/>
          <w:lang w:val="et-EE" w:eastAsia="zh-CN"/>
        </w:rPr>
        <w:t>lööve</w:t>
      </w:r>
      <w:r w:rsidR="009332BA" w:rsidRPr="00532C47">
        <w:rPr>
          <w:rFonts w:eastAsia="MS Mincho"/>
          <w:szCs w:val="22"/>
          <w:lang w:val="et-EE" w:eastAsia="zh-CN"/>
        </w:rPr>
        <w:t>;</w:t>
      </w:r>
    </w:p>
    <w:p w14:paraId="047BE6DF" w14:textId="7382CF81" w:rsidR="00DD0465" w:rsidRPr="00532C47" w:rsidRDefault="00DD0465" w:rsidP="00251B78">
      <w:pPr>
        <w:tabs>
          <w:tab w:val="clear" w:pos="567"/>
        </w:tabs>
        <w:spacing w:line="240" w:lineRule="auto"/>
        <w:ind w:right="-29"/>
        <w:rPr>
          <w:rFonts w:eastAsia="MS Mincho"/>
          <w:szCs w:val="22"/>
          <w:lang w:val="et-EE" w:eastAsia="zh-CN"/>
        </w:rPr>
      </w:pPr>
      <w:r w:rsidRPr="00532C47">
        <w:rPr>
          <w:rFonts w:eastAsia="MS Mincho"/>
          <w:szCs w:val="22"/>
          <w:lang w:val="et-EE" w:eastAsia="zh-CN"/>
        </w:rPr>
        <w:t>-</w:t>
      </w:r>
      <w:r w:rsidRPr="00532C47">
        <w:rPr>
          <w:rFonts w:eastAsia="MS Mincho"/>
          <w:szCs w:val="22"/>
          <w:lang w:val="et-EE" w:eastAsia="zh-CN"/>
        </w:rPr>
        <w:tab/>
      </w:r>
      <w:r w:rsidR="00612241" w:rsidRPr="00532C47">
        <w:rPr>
          <w:rFonts w:eastAsia="MS Mincho"/>
          <w:szCs w:val="22"/>
          <w:lang w:val="et-EE" w:eastAsia="zh-CN"/>
        </w:rPr>
        <w:t>kõrge veresuhkur</w:t>
      </w:r>
      <w:r w:rsidR="00313896">
        <w:rPr>
          <w:rFonts w:eastAsia="MS Mincho"/>
          <w:szCs w:val="22"/>
          <w:lang w:val="et-EE" w:eastAsia="zh-CN"/>
        </w:rPr>
        <w:t xml:space="preserve"> (hüperglükeemia)</w:t>
      </w:r>
      <w:r w:rsidRPr="00532C47">
        <w:rPr>
          <w:rFonts w:eastAsia="MS Mincho"/>
          <w:szCs w:val="22"/>
          <w:lang w:val="et-EE" w:eastAsia="zh-CN"/>
        </w:rPr>
        <w:t>;</w:t>
      </w:r>
    </w:p>
    <w:p w14:paraId="54AF1303" w14:textId="7F47F084" w:rsidR="00305F01" w:rsidRPr="00532C47" w:rsidRDefault="00DD0465" w:rsidP="00251B78">
      <w:pPr>
        <w:tabs>
          <w:tab w:val="clear" w:pos="567"/>
        </w:tabs>
        <w:spacing w:line="240" w:lineRule="auto"/>
        <w:ind w:right="-29"/>
        <w:rPr>
          <w:rFonts w:eastAsia="MS Mincho"/>
          <w:szCs w:val="22"/>
          <w:lang w:val="et-EE" w:eastAsia="zh-CN"/>
        </w:rPr>
      </w:pPr>
      <w:r w:rsidRPr="00532C47">
        <w:rPr>
          <w:rFonts w:eastAsia="MS Mincho"/>
          <w:szCs w:val="22"/>
          <w:lang w:val="et-EE" w:eastAsia="zh-CN"/>
        </w:rPr>
        <w:t>-</w:t>
      </w:r>
      <w:r w:rsidRPr="00532C47">
        <w:rPr>
          <w:rFonts w:eastAsia="MS Mincho"/>
          <w:szCs w:val="22"/>
          <w:lang w:val="et-EE" w:eastAsia="zh-CN"/>
        </w:rPr>
        <w:tab/>
        <w:t>nahasügelus</w:t>
      </w:r>
      <w:r w:rsidR="00EA763F">
        <w:rPr>
          <w:rFonts w:eastAsia="MS Mincho"/>
          <w:szCs w:val="22"/>
          <w:lang w:val="et-EE" w:eastAsia="zh-CN"/>
        </w:rPr>
        <w:t>;</w:t>
      </w:r>
    </w:p>
    <w:p w14:paraId="43B37B2C" w14:textId="1CA05A49" w:rsidR="00A672B6" w:rsidRPr="00532C47" w:rsidRDefault="00305F01" w:rsidP="00251B78">
      <w:pPr>
        <w:tabs>
          <w:tab w:val="clear" w:pos="567"/>
        </w:tabs>
        <w:spacing w:line="240" w:lineRule="auto"/>
        <w:ind w:right="-29"/>
        <w:rPr>
          <w:rFonts w:eastAsia="MS Mincho"/>
          <w:szCs w:val="22"/>
          <w:lang w:val="et-EE" w:eastAsia="zh-CN"/>
        </w:rPr>
      </w:pPr>
      <w:r w:rsidRPr="00532C47">
        <w:rPr>
          <w:rFonts w:eastAsia="MS Mincho"/>
          <w:szCs w:val="22"/>
          <w:lang w:val="et-EE" w:eastAsia="zh-CN"/>
        </w:rPr>
        <w:t>-</w:t>
      </w:r>
      <w:r w:rsidRPr="00532C47">
        <w:rPr>
          <w:rFonts w:eastAsia="MS Mincho"/>
          <w:szCs w:val="22"/>
          <w:lang w:val="et-EE" w:eastAsia="zh-CN"/>
        </w:rPr>
        <w:tab/>
      </w:r>
      <w:r w:rsidR="009332BA" w:rsidRPr="00532C47">
        <w:rPr>
          <w:rFonts w:eastAsia="MS Mincho"/>
          <w:szCs w:val="22"/>
          <w:lang w:val="et-EE" w:eastAsia="zh-CN"/>
        </w:rPr>
        <w:t>raskendatud ja valulik urineerimine</w:t>
      </w:r>
      <w:r w:rsidRPr="00532C47">
        <w:rPr>
          <w:rFonts w:eastAsia="MS Mincho"/>
          <w:szCs w:val="22"/>
          <w:lang w:val="et-EE" w:eastAsia="zh-CN"/>
        </w:rPr>
        <w:t xml:space="preserve"> (</w:t>
      </w:r>
      <w:r w:rsidR="009332BA" w:rsidRPr="00532C47">
        <w:rPr>
          <w:rFonts w:eastAsia="MS Mincho"/>
          <w:szCs w:val="22"/>
          <w:lang w:val="et-EE" w:eastAsia="zh-CN"/>
        </w:rPr>
        <w:t>düsuuria nähud</w:t>
      </w:r>
      <w:r w:rsidRPr="00532C47">
        <w:rPr>
          <w:rFonts w:eastAsia="MS Mincho"/>
          <w:szCs w:val="22"/>
          <w:lang w:val="et-EE" w:eastAsia="zh-CN"/>
        </w:rPr>
        <w:t>)</w:t>
      </w:r>
      <w:r w:rsidR="00A672B6" w:rsidRPr="00532C47">
        <w:rPr>
          <w:rFonts w:eastAsia="MS Mincho"/>
          <w:szCs w:val="22"/>
          <w:lang w:val="et-EE" w:eastAsia="zh-CN"/>
        </w:rPr>
        <w:t>;</w:t>
      </w:r>
    </w:p>
    <w:p w14:paraId="5B7942B0" w14:textId="1D7BF668" w:rsidR="001A2A06" w:rsidRPr="00532C47" w:rsidRDefault="00A672B6" w:rsidP="00251B78">
      <w:pPr>
        <w:pStyle w:val="Listlevel1"/>
        <w:numPr>
          <w:ilvl w:val="0"/>
          <w:numId w:val="43"/>
        </w:numPr>
        <w:spacing w:before="0"/>
        <w:ind w:left="567" w:hanging="567"/>
        <w:rPr>
          <w:szCs w:val="22"/>
          <w:lang w:val="et-EE"/>
        </w:rPr>
      </w:pPr>
      <w:r w:rsidRPr="00532C47">
        <w:rPr>
          <w:sz w:val="22"/>
          <w:szCs w:val="22"/>
          <w:lang w:val="et-EE"/>
        </w:rPr>
        <w:t>silmaläätse hägustumine (katarakti nähud)</w:t>
      </w:r>
      <w:r w:rsidR="009332BA" w:rsidRPr="00532C47">
        <w:rPr>
          <w:szCs w:val="22"/>
          <w:lang w:val="et-EE"/>
        </w:rPr>
        <w:t>.</w:t>
      </w:r>
    </w:p>
    <w:p w14:paraId="560049A8" w14:textId="77777777" w:rsidR="00305F01" w:rsidRPr="00532C47" w:rsidRDefault="00305F01" w:rsidP="00251B78">
      <w:pPr>
        <w:tabs>
          <w:tab w:val="clear" w:pos="567"/>
        </w:tabs>
        <w:spacing w:line="240" w:lineRule="auto"/>
        <w:ind w:right="-29"/>
        <w:rPr>
          <w:noProof/>
          <w:lang w:val="et-EE"/>
        </w:rPr>
      </w:pPr>
    </w:p>
    <w:p w14:paraId="051418CA" w14:textId="1C7AA9D9" w:rsidR="00B83833" w:rsidRPr="00532C47" w:rsidRDefault="009332BA" w:rsidP="00251B78">
      <w:pPr>
        <w:keepNext/>
        <w:spacing w:line="240" w:lineRule="auto"/>
        <w:rPr>
          <w:b/>
          <w:noProof/>
          <w:szCs w:val="22"/>
          <w:lang w:val="et-EE"/>
        </w:rPr>
      </w:pPr>
      <w:r w:rsidRPr="00532C47">
        <w:rPr>
          <w:b/>
          <w:noProof/>
          <w:szCs w:val="22"/>
          <w:lang w:val="et-EE"/>
        </w:rPr>
        <w:t>Kõrvaltoimetest teatamine</w:t>
      </w:r>
    </w:p>
    <w:p w14:paraId="109129CF" w14:textId="29241AA6" w:rsidR="009332BA" w:rsidRPr="00532C47" w:rsidRDefault="009332BA" w:rsidP="00251B78">
      <w:pPr>
        <w:pStyle w:val="BodytextAgency"/>
        <w:spacing w:after="0" w:line="240" w:lineRule="auto"/>
        <w:rPr>
          <w:rFonts w:ascii="Times New Roman" w:hAnsi="Times New Roman"/>
          <w:sz w:val="22"/>
          <w:lang w:val="et-EE"/>
        </w:rPr>
      </w:pPr>
      <w:r w:rsidRPr="00532C47">
        <w:rPr>
          <w:rFonts w:ascii="Times New Roman" w:hAnsi="Times New Roman"/>
          <w:sz w:val="22"/>
          <w:lang w:val="et-EE"/>
        </w:rPr>
        <w:t>Kui teil tekib ükskõik milline kõrvaltoime, pidage nõu oma arsti, apteekri või meditsiiniõega. Kõrvaltoime võib olla ka selline, mida selles infolehes ei ole nimetatud.</w:t>
      </w:r>
      <w:r w:rsidRPr="00532C47">
        <w:rPr>
          <w:lang w:val="et-EE"/>
        </w:rPr>
        <w:t xml:space="preserve"> </w:t>
      </w:r>
      <w:r w:rsidRPr="00532C47">
        <w:rPr>
          <w:rFonts w:ascii="Times New Roman" w:hAnsi="Times New Roman"/>
          <w:sz w:val="22"/>
          <w:lang w:val="et-EE"/>
        </w:rPr>
        <w:t xml:space="preserve">Kõrvaltoimetest võite ka ise teatada </w:t>
      </w:r>
      <w:r w:rsidRPr="00DA6B89">
        <w:rPr>
          <w:rFonts w:ascii="Times New Roman" w:hAnsi="Times New Roman"/>
          <w:sz w:val="22"/>
          <w:shd w:val="pct15" w:color="auto" w:fill="auto"/>
          <w:lang w:val="et-EE"/>
        </w:rPr>
        <w:t>riikliku teavitussüsteemi (vt</w:t>
      </w:r>
      <w:r w:rsidR="00293567" w:rsidRPr="00DA6B89">
        <w:rPr>
          <w:rStyle w:val="Hyperlink"/>
          <w:rFonts w:ascii="Times New Roman" w:hAnsi="Times New Roman" w:cs="Times New Roman"/>
          <w:sz w:val="22"/>
          <w:szCs w:val="22"/>
          <w:shd w:val="pct15" w:color="auto" w:fill="auto"/>
          <w:lang w:val="et-EE"/>
        </w:rPr>
        <w:t xml:space="preserve"> V lisa</w:t>
      </w:r>
      <w:r w:rsidRPr="00DA6B89">
        <w:rPr>
          <w:shd w:val="pct15" w:color="auto" w:fill="auto"/>
          <w:lang w:val="et-EE"/>
        </w:rPr>
        <w:t>)</w:t>
      </w:r>
      <w:r w:rsidRPr="00532C47">
        <w:rPr>
          <w:rFonts w:ascii="Times New Roman" w:hAnsi="Times New Roman" w:cs="Times New Roman"/>
          <w:sz w:val="22"/>
          <w:szCs w:val="22"/>
          <w:lang w:val="et-EE"/>
        </w:rPr>
        <w:t xml:space="preserve"> kaudu.</w:t>
      </w:r>
      <w:r w:rsidRPr="00532C47">
        <w:rPr>
          <w:rFonts w:ascii="Times New Roman" w:hAnsi="Times New Roman"/>
          <w:sz w:val="22"/>
          <w:lang w:val="et-EE"/>
        </w:rPr>
        <w:t xml:space="preserve"> Teatades aitate saada rohkem infot ravimi ohutusest.</w:t>
      </w:r>
    </w:p>
    <w:p w14:paraId="14D0DCD4" w14:textId="77777777" w:rsidR="00B83833" w:rsidRPr="00532C47" w:rsidRDefault="00B83833" w:rsidP="00251B78">
      <w:pPr>
        <w:tabs>
          <w:tab w:val="clear" w:pos="567"/>
        </w:tabs>
        <w:spacing w:line="240" w:lineRule="auto"/>
        <w:rPr>
          <w:szCs w:val="22"/>
          <w:lang w:val="et-EE"/>
        </w:rPr>
      </w:pPr>
    </w:p>
    <w:p w14:paraId="7F294CE8" w14:textId="77777777" w:rsidR="00A13FAF" w:rsidRPr="00532C47" w:rsidRDefault="00A13FAF" w:rsidP="00251B78">
      <w:pPr>
        <w:pStyle w:val="Listlevel1"/>
        <w:spacing w:before="0"/>
        <w:ind w:left="0" w:firstLine="0"/>
        <w:rPr>
          <w:sz w:val="22"/>
          <w:szCs w:val="22"/>
          <w:lang w:val="et-EE"/>
        </w:rPr>
      </w:pPr>
    </w:p>
    <w:p w14:paraId="6E7858FD" w14:textId="7CEB2825" w:rsidR="00A83A6E" w:rsidRPr="00532C47" w:rsidRDefault="001A2A06" w:rsidP="00251B78">
      <w:pPr>
        <w:keepNext/>
        <w:keepLines/>
        <w:spacing w:line="240" w:lineRule="auto"/>
        <w:rPr>
          <w:b/>
          <w:bCs/>
          <w:lang w:val="et-EE"/>
        </w:rPr>
      </w:pPr>
      <w:bookmarkStart w:id="56" w:name="_Toc2097636"/>
      <w:r w:rsidRPr="00532C47">
        <w:rPr>
          <w:b/>
          <w:bCs/>
          <w:lang w:val="et-EE"/>
        </w:rPr>
        <w:t>5.</w:t>
      </w:r>
      <w:r w:rsidRPr="00532C47">
        <w:rPr>
          <w:b/>
          <w:bCs/>
          <w:lang w:val="et-EE"/>
        </w:rPr>
        <w:tab/>
      </w:r>
      <w:r w:rsidR="009332BA" w:rsidRPr="00532C47">
        <w:rPr>
          <w:b/>
          <w:bCs/>
          <w:lang w:val="et-EE"/>
        </w:rPr>
        <w:t>Kuidas</w:t>
      </w:r>
      <w:r w:rsidR="00A83A6E" w:rsidRPr="00532C47">
        <w:rPr>
          <w:b/>
          <w:bCs/>
          <w:lang w:val="et-EE"/>
        </w:rPr>
        <w:t xml:space="preserve"> Enerzair Breezhaler</w:t>
      </w:r>
      <w:bookmarkEnd w:id="56"/>
      <w:r w:rsidR="009332BA" w:rsidRPr="00532C47">
        <w:rPr>
          <w:b/>
          <w:bCs/>
          <w:lang w:val="et-EE"/>
        </w:rPr>
        <w:t>it säilitada</w:t>
      </w:r>
    </w:p>
    <w:p w14:paraId="19FAD3BB" w14:textId="77777777" w:rsidR="001A2A06" w:rsidRPr="00532C47" w:rsidRDefault="001A2A06" w:rsidP="00251B78">
      <w:pPr>
        <w:pStyle w:val="Listlevel1"/>
        <w:keepNext/>
        <w:keepLines/>
        <w:spacing w:before="0"/>
        <w:ind w:left="0" w:firstLine="0"/>
        <w:rPr>
          <w:sz w:val="22"/>
          <w:szCs w:val="22"/>
          <w:lang w:val="et-EE"/>
        </w:rPr>
      </w:pPr>
    </w:p>
    <w:p w14:paraId="46995D1D" w14:textId="44E0FC17" w:rsidR="00A83A6E" w:rsidRPr="00532C47" w:rsidRDefault="009332BA" w:rsidP="00251B78">
      <w:pPr>
        <w:pStyle w:val="Listlevel1"/>
        <w:numPr>
          <w:ilvl w:val="0"/>
          <w:numId w:val="43"/>
        </w:numPr>
        <w:spacing w:before="0"/>
        <w:ind w:left="567" w:hanging="567"/>
        <w:rPr>
          <w:sz w:val="22"/>
          <w:szCs w:val="22"/>
          <w:lang w:val="et-EE"/>
        </w:rPr>
      </w:pPr>
      <w:r w:rsidRPr="00532C47">
        <w:rPr>
          <w:sz w:val="22"/>
          <w:szCs w:val="22"/>
          <w:lang w:val="et-EE"/>
        </w:rPr>
        <w:t>Hoidke seda ravimit laste eest varjatud ja kättesaamatus kohas</w:t>
      </w:r>
      <w:r w:rsidR="00A83A6E" w:rsidRPr="00532C47">
        <w:rPr>
          <w:sz w:val="22"/>
          <w:szCs w:val="22"/>
          <w:lang w:val="et-EE"/>
        </w:rPr>
        <w:t>.</w:t>
      </w:r>
    </w:p>
    <w:p w14:paraId="476BB9A9" w14:textId="362C64A3" w:rsidR="009332BA" w:rsidRPr="00532C47" w:rsidRDefault="009332BA" w:rsidP="00251B78">
      <w:pPr>
        <w:pStyle w:val="Listlevel1"/>
        <w:numPr>
          <w:ilvl w:val="0"/>
          <w:numId w:val="43"/>
        </w:numPr>
        <w:spacing w:before="0"/>
        <w:ind w:left="567" w:hanging="567"/>
        <w:rPr>
          <w:sz w:val="22"/>
          <w:szCs w:val="22"/>
          <w:lang w:val="et-EE"/>
        </w:rPr>
      </w:pPr>
      <w:r w:rsidRPr="00532C47">
        <w:rPr>
          <w:sz w:val="22"/>
          <w:szCs w:val="22"/>
          <w:lang w:val="et-EE"/>
        </w:rPr>
        <w:t>Ärge kasutage seda ravimit pärast kõlblikkusaega, mis on märgitud karbil</w:t>
      </w:r>
      <w:r w:rsidR="009A1404" w:rsidRPr="00532C47">
        <w:rPr>
          <w:sz w:val="22"/>
          <w:szCs w:val="22"/>
          <w:lang w:val="et-EE"/>
        </w:rPr>
        <w:t xml:space="preserve"> ja blistril </w:t>
      </w:r>
      <w:r w:rsidRPr="00532C47">
        <w:rPr>
          <w:sz w:val="22"/>
          <w:szCs w:val="22"/>
          <w:lang w:val="et-EE"/>
        </w:rPr>
        <w:t xml:space="preserve">pärast </w:t>
      </w:r>
      <w:r w:rsidR="009A1404" w:rsidRPr="00532C47">
        <w:rPr>
          <w:sz w:val="22"/>
          <w:szCs w:val="22"/>
          <w:lang w:val="et-EE"/>
        </w:rPr>
        <w:t>„EXP“</w:t>
      </w:r>
      <w:r w:rsidRPr="00532C47">
        <w:rPr>
          <w:sz w:val="22"/>
          <w:szCs w:val="22"/>
          <w:lang w:val="et-EE"/>
        </w:rPr>
        <w:t>.</w:t>
      </w:r>
      <w:r w:rsidR="009A1404" w:rsidRPr="00532C47">
        <w:rPr>
          <w:sz w:val="22"/>
          <w:szCs w:val="22"/>
          <w:lang w:val="et-EE"/>
        </w:rPr>
        <w:t xml:space="preserve"> </w:t>
      </w:r>
      <w:r w:rsidRPr="00532C47">
        <w:rPr>
          <w:sz w:val="22"/>
          <w:szCs w:val="22"/>
          <w:lang w:val="et-EE"/>
        </w:rPr>
        <w:t>Kõlblikkusaeg viitab selle kuu viimasele päevale</w:t>
      </w:r>
      <w:r w:rsidR="009A1404" w:rsidRPr="00532C47">
        <w:rPr>
          <w:noProof/>
          <w:sz w:val="22"/>
          <w:szCs w:val="22"/>
          <w:lang w:val="et-EE"/>
        </w:rPr>
        <w:t>.</w:t>
      </w:r>
    </w:p>
    <w:p w14:paraId="0A90FAFB" w14:textId="77777777" w:rsidR="00496B03" w:rsidRPr="00532C47" w:rsidRDefault="00496B03" w:rsidP="00251B78">
      <w:pPr>
        <w:pStyle w:val="Listlevel1"/>
        <w:numPr>
          <w:ilvl w:val="0"/>
          <w:numId w:val="43"/>
        </w:numPr>
        <w:spacing w:before="0"/>
        <w:ind w:left="567" w:hanging="567"/>
        <w:rPr>
          <w:sz w:val="22"/>
          <w:szCs w:val="22"/>
          <w:lang w:val="et-EE"/>
        </w:rPr>
      </w:pPr>
      <w:r w:rsidRPr="00532C47">
        <w:rPr>
          <w:sz w:val="22"/>
          <w:szCs w:val="22"/>
          <w:lang w:val="et-EE"/>
        </w:rPr>
        <w:t>Hoida temperatuuril kuni 30</w:t>
      </w:r>
      <w:r w:rsidRPr="00532C47">
        <w:rPr>
          <w:sz w:val="22"/>
          <w:szCs w:val="22"/>
          <w:lang w:val="et-EE"/>
        </w:rPr>
        <w:sym w:font="Symbol" w:char="F0B0"/>
      </w:r>
      <w:r w:rsidRPr="00532C47">
        <w:rPr>
          <w:sz w:val="22"/>
          <w:szCs w:val="22"/>
          <w:lang w:val="et-EE"/>
        </w:rPr>
        <w:t>C.</w:t>
      </w:r>
    </w:p>
    <w:p w14:paraId="421E7AD7" w14:textId="6F947D65" w:rsidR="009A1404" w:rsidRPr="00532C47" w:rsidRDefault="009A1404" w:rsidP="00251B78">
      <w:pPr>
        <w:pStyle w:val="Listlevel1"/>
        <w:numPr>
          <w:ilvl w:val="0"/>
          <w:numId w:val="43"/>
        </w:numPr>
        <w:spacing w:before="0"/>
        <w:ind w:left="567" w:hanging="567"/>
        <w:rPr>
          <w:sz w:val="22"/>
          <w:szCs w:val="22"/>
          <w:lang w:val="et-EE"/>
        </w:rPr>
      </w:pPr>
      <w:r w:rsidRPr="00532C47">
        <w:rPr>
          <w:iCs/>
          <w:sz w:val="22"/>
          <w:szCs w:val="22"/>
          <w:lang w:val="et-EE"/>
        </w:rPr>
        <w:lastRenderedPageBreak/>
        <w:t>Hoida kapsleid originaalblistris valguse ja niiskuse eest kaitstult ning eemaldada pakendist alles vahetult enne kasutamist.</w:t>
      </w:r>
    </w:p>
    <w:p w14:paraId="3CFF0EA5" w14:textId="4113BF78" w:rsidR="009A1404" w:rsidRPr="00532C47" w:rsidRDefault="009A1404" w:rsidP="00251B78">
      <w:pPr>
        <w:pStyle w:val="Listlevel1"/>
        <w:numPr>
          <w:ilvl w:val="0"/>
          <w:numId w:val="43"/>
        </w:numPr>
        <w:spacing w:before="0"/>
        <w:ind w:left="567" w:hanging="567"/>
        <w:rPr>
          <w:sz w:val="22"/>
          <w:szCs w:val="22"/>
          <w:lang w:val="et-EE"/>
        </w:rPr>
      </w:pPr>
      <w:r w:rsidRPr="00532C47">
        <w:rPr>
          <w:sz w:val="22"/>
          <w:szCs w:val="22"/>
          <w:lang w:val="et-EE"/>
        </w:rPr>
        <w:t>Ärge visake ravimeid kanalisatsiooni</w:t>
      </w:r>
      <w:r w:rsidR="003013DE" w:rsidRPr="00532C47">
        <w:rPr>
          <w:rFonts w:eastAsia="Times New Roman"/>
          <w:sz w:val="22"/>
          <w:szCs w:val="22"/>
          <w:lang w:val="et-EE" w:eastAsia="en-US"/>
        </w:rPr>
        <w:t xml:space="preserve"> </w:t>
      </w:r>
      <w:r w:rsidR="003013DE" w:rsidRPr="00532C47">
        <w:rPr>
          <w:sz w:val="22"/>
          <w:szCs w:val="22"/>
          <w:lang w:val="et-EE"/>
        </w:rPr>
        <w:t>ega olmejäätmete hulka</w:t>
      </w:r>
      <w:r w:rsidRPr="00532C47">
        <w:rPr>
          <w:sz w:val="22"/>
          <w:szCs w:val="22"/>
          <w:lang w:val="et-EE"/>
        </w:rPr>
        <w:t>. Küsige oma apteekrilt, kuidas hävitada ravimeid, mida te enam ei kasuta. Need meetmed aitavad kaitsta keskkonda.</w:t>
      </w:r>
    </w:p>
    <w:p w14:paraId="4A1EBBDA" w14:textId="77777777" w:rsidR="001A2A06" w:rsidRPr="00532C47" w:rsidRDefault="001A2A06" w:rsidP="00251B78">
      <w:pPr>
        <w:pStyle w:val="Text"/>
        <w:spacing w:before="0"/>
        <w:jc w:val="left"/>
        <w:rPr>
          <w:sz w:val="22"/>
          <w:szCs w:val="22"/>
          <w:lang w:val="et-EE"/>
        </w:rPr>
      </w:pPr>
    </w:p>
    <w:p w14:paraId="18198426" w14:textId="77777777" w:rsidR="001A2A06" w:rsidRPr="00532C47" w:rsidRDefault="001A2A06" w:rsidP="00251B78">
      <w:pPr>
        <w:pStyle w:val="Text"/>
        <w:spacing w:before="0"/>
        <w:jc w:val="left"/>
        <w:rPr>
          <w:sz w:val="22"/>
          <w:szCs w:val="22"/>
          <w:lang w:val="et-EE"/>
        </w:rPr>
      </w:pPr>
    </w:p>
    <w:p w14:paraId="25EF5323" w14:textId="5AA36A18" w:rsidR="00A83A6E" w:rsidRPr="00532C47" w:rsidRDefault="001A2A06" w:rsidP="00251B78">
      <w:pPr>
        <w:keepNext/>
        <w:keepLines/>
        <w:spacing w:line="240" w:lineRule="auto"/>
        <w:rPr>
          <w:b/>
          <w:bCs/>
          <w:lang w:val="et-EE"/>
        </w:rPr>
      </w:pPr>
      <w:bookmarkStart w:id="57" w:name="_Toc2097637"/>
      <w:r w:rsidRPr="00532C47">
        <w:rPr>
          <w:b/>
          <w:bCs/>
          <w:lang w:val="et-EE"/>
        </w:rPr>
        <w:t>6.</w:t>
      </w:r>
      <w:r w:rsidRPr="00532C47">
        <w:rPr>
          <w:b/>
          <w:bCs/>
          <w:lang w:val="et-EE"/>
        </w:rPr>
        <w:tab/>
      </w:r>
      <w:bookmarkEnd w:id="57"/>
      <w:r w:rsidR="009332BA" w:rsidRPr="00532C47">
        <w:rPr>
          <w:b/>
          <w:bCs/>
          <w:lang w:val="et-EE"/>
        </w:rPr>
        <w:t>Pakendi sisu ja muu teave</w:t>
      </w:r>
    </w:p>
    <w:p w14:paraId="69553B6E" w14:textId="77777777" w:rsidR="00083684" w:rsidRPr="00532C47" w:rsidRDefault="00083684" w:rsidP="00251B78">
      <w:pPr>
        <w:pStyle w:val="Nottoc-headings"/>
        <w:spacing w:before="0" w:after="0"/>
        <w:rPr>
          <w:rFonts w:ascii="Times New Roman" w:hAnsi="Times New Roman" w:cs="Times New Roman"/>
          <w:b w:val="0"/>
          <w:sz w:val="22"/>
          <w:szCs w:val="22"/>
          <w:lang w:val="et-EE"/>
        </w:rPr>
      </w:pPr>
    </w:p>
    <w:p w14:paraId="05D5E360" w14:textId="23569655" w:rsidR="00A83A6E" w:rsidRPr="00532C47" w:rsidRDefault="009332BA" w:rsidP="00251B78">
      <w:pPr>
        <w:pStyle w:val="Nottoc-headings"/>
        <w:spacing w:before="0" w:after="0"/>
        <w:rPr>
          <w:rFonts w:ascii="Times New Roman" w:hAnsi="Times New Roman" w:cs="Times New Roman"/>
          <w:sz w:val="22"/>
          <w:szCs w:val="22"/>
          <w:lang w:val="et-EE"/>
        </w:rPr>
      </w:pPr>
      <w:r w:rsidRPr="00532C47">
        <w:rPr>
          <w:rFonts w:ascii="Times New Roman" w:hAnsi="Times New Roman" w:cs="Times New Roman"/>
          <w:sz w:val="22"/>
          <w:szCs w:val="22"/>
          <w:lang w:val="et-EE"/>
        </w:rPr>
        <w:t>Mida</w:t>
      </w:r>
      <w:r w:rsidR="00A83A6E" w:rsidRPr="00532C47">
        <w:rPr>
          <w:rFonts w:ascii="Times New Roman" w:hAnsi="Times New Roman" w:cs="Times New Roman"/>
          <w:sz w:val="22"/>
          <w:szCs w:val="22"/>
          <w:lang w:val="et-EE"/>
        </w:rPr>
        <w:t xml:space="preserve"> Enerzair Breezhaler</w:t>
      </w:r>
      <w:r w:rsidR="00A83A6E" w:rsidRPr="00532C47">
        <w:rPr>
          <w:rFonts w:ascii="Times New Roman" w:hAnsi="Times New Roman" w:cs="Times New Roman"/>
          <w:bCs/>
          <w:color w:val="000000"/>
          <w:sz w:val="22"/>
          <w:szCs w:val="22"/>
          <w:lang w:val="et-EE"/>
        </w:rPr>
        <w:t xml:space="preserve"> </w:t>
      </w:r>
      <w:r w:rsidRPr="00532C47">
        <w:rPr>
          <w:rFonts w:ascii="Times New Roman" w:hAnsi="Times New Roman" w:cs="Times New Roman"/>
          <w:sz w:val="22"/>
          <w:szCs w:val="22"/>
          <w:lang w:val="et-EE"/>
        </w:rPr>
        <w:t>sisaldab</w:t>
      </w:r>
    </w:p>
    <w:p w14:paraId="2C59ACF4" w14:textId="1A0684C8" w:rsidR="00C94787" w:rsidRPr="00532C47" w:rsidRDefault="00F44185" w:rsidP="00DA6B89">
      <w:pPr>
        <w:pStyle w:val="Listlevel1"/>
        <w:numPr>
          <w:ilvl w:val="0"/>
          <w:numId w:val="52"/>
        </w:numPr>
        <w:spacing w:before="0"/>
        <w:ind w:left="540" w:hanging="540"/>
        <w:rPr>
          <w:sz w:val="22"/>
          <w:szCs w:val="22"/>
          <w:lang w:val="et-EE"/>
        </w:rPr>
      </w:pPr>
      <w:r w:rsidRPr="00532C47">
        <w:rPr>
          <w:sz w:val="22"/>
          <w:szCs w:val="22"/>
          <w:lang w:val="et-EE"/>
        </w:rPr>
        <w:t xml:space="preserve">Toimeained on </w:t>
      </w:r>
      <w:r w:rsidR="00A83A6E" w:rsidRPr="00532C47">
        <w:rPr>
          <w:sz w:val="22"/>
          <w:szCs w:val="22"/>
          <w:lang w:val="et-EE"/>
        </w:rPr>
        <w:t>inda</w:t>
      </w:r>
      <w:r w:rsidRPr="00532C47">
        <w:rPr>
          <w:sz w:val="22"/>
          <w:szCs w:val="22"/>
          <w:lang w:val="et-EE"/>
        </w:rPr>
        <w:t>k</w:t>
      </w:r>
      <w:r w:rsidR="00A83A6E" w:rsidRPr="00532C47">
        <w:rPr>
          <w:sz w:val="22"/>
          <w:szCs w:val="22"/>
          <w:lang w:val="et-EE"/>
        </w:rPr>
        <w:t>atero</w:t>
      </w:r>
      <w:r w:rsidRPr="00532C47">
        <w:rPr>
          <w:sz w:val="22"/>
          <w:szCs w:val="22"/>
          <w:lang w:val="et-EE"/>
        </w:rPr>
        <w:t>o</w:t>
      </w:r>
      <w:r w:rsidR="00A83A6E" w:rsidRPr="00532C47">
        <w:rPr>
          <w:sz w:val="22"/>
          <w:szCs w:val="22"/>
          <w:lang w:val="et-EE"/>
        </w:rPr>
        <w:t>l (a</w:t>
      </w:r>
      <w:r w:rsidRPr="00532C47">
        <w:rPr>
          <w:sz w:val="22"/>
          <w:szCs w:val="22"/>
          <w:lang w:val="et-EE"/>
        </w:rPr>
        <w:t>tsetaadina</w:t>
      </w:r>
      <w:r w:rsidR="00A83A6E" w:rsidRPr="00532C47">
        <w:rPr>
          <w:sz w:val="22"/>
          <w:szCs w:val="22"/>
          <w:lang w:val="et-EE"/>
        </w:rPr>
        <w:t xml:space="preserve">), </w:t>
      </w:r>
      <w:r w:rsidRPr="00532C47">
        <w:rPr>
          <w:sz w:val="22"/>
          <w:szCs w:val="22"/>
          <w:lang w:val="et-EE"/>
        </w:rPr>
        <w:t>glükopürroonium</w:t>
      </w:r>
      <w:r w:rsidR="00A83A6E" w:rsidRPr="00532C47">
        <w:rPr>
          <w:sz w:val="22"/>
          <w:szCs w:val="22"/>
          <w:lang w:val="et-EE"/>
        </w:rPr>
        <w:t xml:space="preserve"> (</w:t>
      </w:r>
      <w:r w:rsidRPr="00532C47">
        <w:rPr>
          <w:sz w:val="22"/>
          <w:szCs w:val="22"/>
          <w:lang w:val="et-EE"/>
        </w:rPr>
        <w:t>bromiidina</w:t>
      </w:r>
      <w:r w:rsidR="00083684" w:rsidRPr="00532C47">
        <w:rPr>
          <w:sz w:val="22"/>
          <w:szCs w:val="22"/>
          <w:lang w:val="et-EE"/>
        </w:rPr>
        <w:t xml:space="preserve">) </w:t>
      </w:r>
      <w:r w:rsidRPr="00532C47">
        <w:rPr>
          <w:sz w:val="22"/>
          <w:szCs w:val="22"/>
          <w:lang w:val="et-EE"/>
        </w:rPr>
        <w:t>ja mometasoonfuroaat</w:t>
      </w:r>
      <w:r w:rsidR="00083684" w:rsidRPr="00532C47">
        <w:rPr>
          <w:sz w:val="22"/>
          <w:szCs w:val="22"/>
          <w:lang w:val="et-EE"/>
        </w:rPr>
        <w:t>.</w:t>
      </w:r>
      <w:r w:rsidR="004C396F" w:rsidRPr="00532C47">
        <w:rPr>
          <w:sz w:val="22"/>
          <w:szCs w:val="22"/>
          <w:lang w:val="et-EE"/>
        </w:rPr>
        <w:t xml:space="preserve"> </w:t>
      </w:r>
      <w:r w:rsidR="00442241" w:rsidRPr="00532C47">
        <w:rPr>
          <w:sz w:val="22"/>
          <w:szCs w:val="22"/>
          <w:lang w:val="et-EE"/>
        </w:rPr>
        <w:t xml:space="preserve">Üks kapsel sisaldab 150 mikrogrammi indakaterooli (atsetaadina), 63 mikrogrammi glükopürrooniumbromiidi (vastab 50 mikrogrammile glükopürrooniumile) ja </w:t>
      </w:r>
      <w:r w:rsidR="00442241" w:rsidRPr="003514E4">
        <w:rPr>
          <w:sz w:val="22"/>
          <w:szCs w:val="22"/>
          <w:lang w:val="et-EE"/>
        </w:rPr>
        <w:t>160 mikrogrammi mometasoonfuroaati. Üks inhaleeritav annus (annus, mis väljutatakse</w:t>
      </w:r>
      <w:r w:rsidR="00442241" w:rsidRPr="00532C47">
        <w:rPr>
          <w:sz w:val="22"/>
          <w:szCs w:val="22"/>
          <w:lang w:val="et-EE"/>
        </w:rPr>
        <w:t xml:space="preserve"> inhalaatori huulikust) sisaldab 114 mikrogrammi indakaterooli (atsetaadina), 58 mikrogrammi glükopürrooniumbromiidi (vastab 46 mikrogrammile glükopürrooniumile) ja 136 mikrogrammi mometasoonfuroaati.</w:t>
      </w:r>
    </w:p>
    <w:p w14:paraId="2E82937C" w14:textId="67BD295A" w:rsidR="00A83A6E" w:rsidRPr="00016E02" w:rsidRDefault="00C40AC9" w:rsidP="00DA6B89">
      <w:pPr>
        <w:pStyle w:val="Listlevel1"/>
        <w:numPr>
          <w:ilvl w:val="0"/>
          <w:numId w:val="52"/>
        </w:numPr>
        <w:spacing w:before="0"/>
        <w:ind w:left="540" w:hanging="540"/>
        <w:rPr>
          <w:sz w:val="22"/>
          <w:szCs w:val="22"/>
          <w:lang w:val="et-EE"/>
        </w:rPr>
      </w:pPr>
      <w:r w:rsidRPr="00016E02">
        <w:rPr>
          <w:sz w:val="22"/>
          <w:szCs w:val="22"/>
          <w:lang w:val="et-EE"/>
        </w:rPr>
        <w:t>Kapsli t</w:t>
      </w:r>
      <w:r w:rsidR="00442241" w:rsidRPr="00016E02">
        <w:rPr>
          <w:sz w:val="22"/>
          <w:szCs w:val="22"/>
          <w:lang w:val="et-EE"/>
        </w:rPr>
        <w:t xml:space="preserve">eised koostisosad on laktoosmonohüdraat ja magneesiumstearaat </w:t>
      </w:r>
      <w:r w:rsidR="00A83A6E" w:rsidRPr="00016E02">
        <w:rPr>
          <w:sz w:val="22"/>
          <w:szCs w:val="22"/>
          <w:lang w:val="et-EE"/>
        </w:rPr>
        <w:t>(</w:t>
      </w:r>
      <w:r w:rsidR="00442241" w:rsidRPr="00016E02">
        <w:rPr>
          <w:sz w:val="22"/>
          <w:szCs w:val="22"/>
          <w:lang w:val="et-EE"/>
        </w:rPr>
        <w:t>vt</w:t>
      </w:r>
      <w:r w:rsidR="0093006F" w:rsidRPr="00016E02">
        <w:rPr>
          <w:sz w:val="22"/>
          <w:szCs w:val="22"/>
          <w:lang w:val="et-EE"/>
        </w:rPr>
        <w:t xml:space="preserve"> </w:t>
      </w:r>
      <w:r w:rsidR="00442241" w:rsidRPr="00016E02">
        <w:rPr>
          <w:sz w:val="22"/>
          <w:szCs w:val="22"/>
          <w:lang w:val="et-EE"/>
        </w:rPr>
        <w:t>„</w:t>
      </w:r>
      <w:r w:rsidR="0093006F" w:rsidRPr="00016E02">
        <w:rPr>
          <w:sz w:val="22"/>
          <w:szCs w:val="22"/>
          <w:lang w:val="et-EE"/>
        </w:rPr>
        <w:t xml:space="preserve">Enerzair Breezhaler </w:t>
      </w:r>
      <w:r w:rsidR="00442241" w:rsidRPr="00016E02">
        <w:rPr>
          <w:sz w:val="22"/>
          <w:szCs w:val="22"/>
          <w:lang w:val="et-EE"/>
        </w:rPr>
        <w:t>sisaldab laktoosi“</w:t>
      </w:r>
      <w:r w:rsidR="0093006F" w:rsidRPr="00016E02">
        <w:rPr>
          <w:sz w:val="22"/>
          <w:szCs w:val="22"/>
          <w:lang w:val="et-EE"/>
        </w:rPr>
        <w:t xml:space="preserve"> </w:t>
      </w:r>
      <w:r w:rsidR="00442241" w:rsidRPr="00016E02">
        <w:rPr>
          <w:sz w:val="22"/>
          <w:szCs w:val="22"/>
          <w:lang w:val="et-EE"/>
        </w:rPr>
        <w:t>lõigus</w:t>
      </w:r>
      <w:r w:rsidR="0093006F" w:rsidRPr="00016E02">
        <w:rPr>
          <w:sz w:val="22"/>
          <w:szCs w:val="22"/>
          <w:lang w:val="et-EE"/>
        </w:rPr>
        <w:t> </w:t>
      </w:r>
      <w:r w:rsidR="00A83A6E" w:rsidRPr="00016E02">
        <w:rPr>
          <w:sz w:val="22"/>
          <w:szCs w:val="22"/>
          <w:lang w:val="et-EE"/>
        </w:rPr>
        <w:t>2).</w:t>
      </w:r>
    </w:p>
    <w:p w14:paraId="53E476D3" w14:textId="5EE83DB5" w:rsidR="00313896" w:rsidRPr="00016E02" w:rsidRDefault="00313896" w:rsidP="00DA6B89">
      <w:pPr>
        <w:pStyle w:val="Listlevel1"/>
        <w:keepNext/>
        <w:numPr>
          <w:ilvl w:val="0"/>
          <w:numId w:val="52"/>
        </w:numPr>
        <w:spacing w:before="0"/>
        <w:ind w:left="539" w:hanging="539"/>
        <w:rPr>
          <w:sz w:val="22"/>
          <w:szCs w:val="22"/>
          <w:lang w:val="et-EE"/>
        </w:rPr>
      </w:pPr>
      <w:r w:rsidRPr="00016E02">
        <w:rPr>
          <w:sz w:val="22"/>
          <w:szCs w:val="22"/>
          <w:lang w:val="et-EE"/>
        </w:rPr>
        <w:t>Kapslikesta koostiosad on hüpromelloos, karrageen, kaaliumkloriid, kollane raudoksiid (E172), indigokarmiin (E132), puhastatud vesi ja trükitint.</w:t>
      </w:r>
    </w:p>
    <w:p w14:paraId="46EDA323" w14:textId="51357930" w:rsidR="00313896" w:rsidRPr="00016E02" w:rsidRDefault="00313896" w:rsidP="00DA6B89">
      <w:pPr>
        <w:pStyle w:val="Listlevel1"/>
        <w:numPr>
          <w:ilvl w:val="0"/>
          <w:numId w:val="53"/>
        </w:numPr>
        <w:spacing w:before="0"/>
        <w:ind w:left="1080" w:hanging="540"/>
        <w:rPr>
          <w:sz w:val="22"/>
          <w:szCs w:val="22"/>
          <w:lang w:val="et-EE"/>
        </w:rPr>
      </w:pPr>
      <w:r w:rsidRPr="00016E02">
        <w:rPr>
          <w:sz w:val="22"/>
          <w:szCs w:val="22"/>
          <w:lang w:val="et-EE"/>
        </w:rPr>
        <w:t>Trükitindi koostisosad on must raudoksiid (E172), isopropüülalkohol, propüleenglükool (E1520), hüpromelloos (E464) ja puhastatud vesi.</w:t>
      </w:r>
    </w:p>
    <w:p w14:paraId="6260BE82" w14:textId="77777777" w:rsidR="0093006F" w:rsidRPr="00016E02" w:rsidRDefault="0093006F" w:rsidP="00251B78">
      <w:pPr>
        <w:pStyle w:val="Text"/>
        <w:spacing w:before="0"/>
        <w:jc w:val="left"/>
        <w:rPr>
          <w:sz w:val="22"/>
          <w:szCs w:val="22"/>
          <w:lang w:val="et-EE"/>
        </w:rPr>
      </w:pPr>
    </w:p>
    <w:p w14:paraId="34795F7D" w14:textId="16338D3A" w:rsidR="00A83A6E" w:rsidRPr="00016E02" w:rsidRDefault="00442241" w:rsidP="00251B78">
      <w:pPr>
        <w:pStyle w:val="Nottoc-headings"/>
        <w:spacing w:before="0" w:after="0"/>
        <w:rPr>
          <w:rFonts w:ascii="Times New Roman" w:hAnsi="Times New Roman" w:cs="Times New Roman"/>
          <w:sz w:val="22"/>
          <w:szCs w:val="22"/>
          <w:lang w:val="et-EE"/>
        </w:rPr>
      </w:pPr>
      <w:r w:rsidRPr="00016E02">
        <w:rPr>
          <w:rFonts w:ascii="Times New Roman" w:hAnsi="Times New Roman" w:cs="Times New Roman"/>
          <w:sz w:val="22"/>
          <w:szCs w:val="22"/>
          <w:lang w:val="et-EE"/>
        </w:rPr>
        <w:t xml:space="preserve">Kuidas </w:t>
      </w:r>
      <w:r w:rsidR="00A83A6E" w:rsidRPr="00016E02">
        <w:rPr>
          <w:rFonts w:ascii="Times New Roman" w:hAnsi="Times New Roman" w:cs="Times New Roman"/>
          <w:sz w:val="22"/>
          <w:szCs w:val="22"/>
          <w:lang w:val="et-EE"/>
        </w:rPr>
        <w:t>Enerzair Breezhaler</w:t>
      </w:r>
      <w:r w:rsidR="00A83A6E" w:rsidRPr="00016E02">
        <w:rPr>
          <w:rFonts w:ascii="Times New Roman" w:hAnsi="Times New Roman" w:cs="Times New Roman"/>
          <w:bCs/>
          <w:color w:val="000000"/>
          <w:sz w:val="22"/>
          <w:szCs w:val="22"/>
          <w:lang w:val="et-EE"/>
        </w:rPr>
        <w:t xml:space="preserve"> </w:t>
      </w:r>
      <w:r w:rsidRPr="00016E02">
        <w:rPr>
          <w:rFonts w:ascii="Times New Roman" w:hAnsi="Times New Roman" w:cs="Times New Roman"/>
          <w:sz w:val="22"/>
          <w:szCs w:val="22"/>
          <w:lang w:val="et-EE"/>
        </w:rPr>
        <w:t>välja näeb ja pakendi sisu</w:t>
      </w:r>
    </w:p>
    <w:p w14:paraId="05A4B573" w14:textId="53F2F4DF" w:rsidR="00442241" w:rsidRPr="00016E02" w:rsidRDefault="00442241" w:rsidP="00251B78">
      <w:pPr>
        <w:pStyle w:val="Text"/>
        <w:spacing w:before="0"/>
        <w:rPr>
          <w:sz w:val="22"/>
          <w:szCs w:val="22"/>
          <w:lang w:val="et-EE"/>
        </w:rPr>
      </w:pPr>
      <w:r w:rsidRPr="00016E02">
        <w:rPr>
          <w:sz w:val="22"/>
          <w:szCs w:val="22"/>
          <w:lang w:val="et-EE" w:eastAsia="x-none"/>
        </w:rPr>
        <w:t>Sellest pakendist leiate inhalaatori koos blistritesse pakendatud kapslitega</w:t>
      </w:r>
      <w:r w:rsidRPr="00016E02">
        <w:rPr>
          <w:sz w:val="22"/>
          <w:szCs w:val="22"/>
          <w:lang w:val="et-EE"/>
        </w:rPr>
        <w:t>. Kapslid on läbipaistvad ja sisaldavad valget pulbrit.</w:t>
      </w:r>
      <w:r w:rsidR="00DD0465" w:rsidRPr="00016E02">
        <w:rPr>
          <w:sz w:val="22"/>
          <w:szCs w:val="22"/>
          <w:lang w:val="et-EE"/>
        </w:rPr>
        <w:t xml:space="preserve"> Kapsli</w:t>
      </w:r>
      <w:r w:rsidR="00D108CA" w:rsidRPr="00016E02">
        <w:rPr>
          <w:sz w:val="22"/>
          <w:szCs w:val="22"/>
          <w:lang w:val="et-EE"/>
        </w:rPr>
        <w:t>kehal</w:t>
      </w:r>
      <w:r w:rsidRPr="00016E02">
        <w:rPr>
          <w:sz w:val="22"/>
          <w:szCs w:val="22"/>
          <w:lang w:val="et-EE"/>
        </w:rPr>
        <w:t xml:space="preserve"> on kahe musta joone kohal musta</w:t>
      </w:r>
      <w:r w:rsidR="00612241" w:rsidRPr="00016E02">
        <w:rPr>
          <w:sz w:val="22"/>
          <w:szCs w:val="22"/>
          <w:lang w:val="et-EE"/>
        </w:rPr>
        <w:t xml:space="preserve"> tindi</w:t>
      </w:r>
      <w:r w:rsidRPr="00016E02">
        <w:rPr>
          <w:sz w:val="22"/>
          <w:szCs w:val="22"/>
          <w:lang w:val="et-EE"/>
        </w:rPr>
        <w:t>ga trükitud toote kood „</w:t>
      </w:r>
      <w:r w:rsidR="00A83A6E" w:rsidRPr="00016E02">
        <w:rPr>
          <w:sz w:val="22"/>
          <w:szCs w:val="22"/>
          <w:lang w:val="et-EE"/>
        </w:rPr>
        <w:t>IGM150</w:t>
      </w:r>
      <w:r w:rsidR="00A83A6E" w:rsidRPr="00016E02">
        <w:rPr>
          <w:sz w:val="22"/>
          <w:szCs w:val="22"/>
          <w:lang w:val="et-EE"/>
        </w:rPr>
        <w:noBreakHyphen/>
        <w:t>50</w:t>
      </w:r>
      <w:r w:rsidR="00A83A6E" w:rsidRPr="00016E02">
        <w:rPr>
          <w:sz w:val="22"/>
          <w:szCs w:val="22"/>
          <w:lang w:val="et-EE"/>
        </w:rPr>
        <w:noBreakHyphen/>
        <w:t>160</w:t>
      </w:r>
      <w:r w:rsidRPr="00016E02">
        <w:rPr>
          <w:sz w:val="22"/>
          <w:szCs w:val="22"/>
          <w:lang w:val="et-EE"/>
        </w:rPr>
        <w:t>“</w:t>
      </w:r>
      <w:r w:rsidR="00A83A6E" w:rsidRPr="00016E02">
        <w:rPr>
          <w:sz w:val="22"/>
          <w:szCs w:val="22"/>
          <w:lang w:val="et-EE"/>
        </w:rPr>
        <w:t xml:space="preserve"> </w:t>
      </w:r>
      <w:r w:rsidRPr="00016E02">
        <w:rPr>
          <w:sz w:val="22"/>
          <w:szCs w:val="22"/>
          <w:lang w:val="et-EE"/>
        </w:rPr>
        <w:t xml:space="preserve">ning </w:t>
      </w:r>
      <w:r w:rsidR="00D108CA" w:rsidRPr="00016E02">
        <w:rPr>
          <w:sz w:val="22"/>
          <w:szCs w:val="22"/>
          <w:lang w:val="et-EE"/>
        </w:rPr>
        <w:t>kaane</w:t>
      </w:r>
      <w:r w:rsidRPr="00016E02">
        <w:rPr>
          <w:sz w:val="22"/>
          <w:szCs w:val="22"/>
          <w:lang w:val="et-EE"/>
        </w:rPr>
        <w:t xml:space="preserve">kaanel </w:t>
      </w:r>
      <w:r w:rsidRPr="00016E02">
        <w:rPr>
          <w:noProof/>
          <w:sz w:val="22"/>
          <w:szCs w:val="22"/>
          <w:lang w:val="et-EE"/>
        </w:rPr>
        <w:t>on musta</w:t>
      </w:r>
      <w:r w:rsidR="00612241" w:rsidRPr="00016E02">
        <w:rPr>
          <w:noProof/>
          <w:sz w:val="22"/>
          <w:szCs w:val="22"/>
          <w:lang w:val="et-EE"/>
        </w:rPr>
        <w:t xml:space="preserve"> tindi</w:t>
      </w:r>
      <w:r w:rsidRPr="00016E02">
        <w:rPr>
          <w:noProof/>
          <w:sz w:val="22"/>
          <w:szCs w:val="22"/>
          <w:lang w:val="et-EE"/>
        </w:rPr>
        <w:t>ga trükitud</w:t>
      </w:r>
      <w:r w:rsidRPr="00016E02">
        <w:rPr>
          <w:sz w:val="22"/>
          <w:szCs w:val="22"/>
          <w:lang w:val="et-EE"/>
        </w:rPr>
        <w:t xml:space="preserve"> toote </w:t>
      </w:r>
      <w:r w:rsidRPr="00016E02">
        <w:rPr>
          <w:noProof/>
          <w:sz w:val="22"/>
          <w:szCs w:val="22"/>
          <w:lang w:val="et-EE"/>
        </w:rPr>
        <w:t>logo, mida ümbritseb must joon</w:t>
      </w:r>
      <w:r w:rsidRPr="00016E02">
        <w:rPr>
          <w:sz w:val="22"/>
          <w:szCs w:val="22"/>
          <w:lang w:val="et-EE"/>
        </w:rPr>
        <w:t>.</w:t>
      </w:r>
    </w:p>
    <w:p w14:paraId="54BD2159" w14:textId="14ED91DC" w:rsidR="00A83A6E" w:rsidRPr="00016E02" w:rsidRDefault="00A83A6E" w:rsidP="00251B78">
      <w:pPr>
        <w:pStyle w:val="Text"/>
        <w:spacing w:before="0"/>
        <w:jc w:val="left"/>
        <w:rPr>
          <w:sz w:val="22"/>
          <w:szCs w:val="22"/>
          <w:lang w:val="et-EE"/>
        </w:rPr>
      </w:pPr>
    </w:p>
    <w:bookmarkEnd w:id="41"/>
    <w:p w14:paraId="76B52B38" w14:textId="20A10265" w:rsidR="00A83A6E" w:rsidRPr="00016E02" w:rsidRDefault="0010483A" w:rsidP="00251B78">
      <w:pPr>
        <w:keepNext/>
        <w:spacing w:line="240" w:lineRule="auto"/>
        <w:rPr>
          <w:color w:val="000000"/>
          <w:szCs w:val="22"/>
          <w:lang w:val="et-EE"/>
        </w:rPr>
      </w:pPr>
      <w:r w:rsidRPr="00016E02">
        <w:rPr>
          <w:color w:val="000000"/>
          <w:szCs w:val="22"/>
          <w:lang w:val="et-EE"/>
        </w:rPr>
        <w:t>Saadaval on järgmised pakendi suurused</w:t>
      </w:r>
      <w:r w:rsidR="00A83A6E" w:rsidRPr="00016E02">
        <w:rPr>
          <w:color w:val="000000"/>
          <w:szCs w:val="22"/>
          <w:lang w:val="et-EE"/>
        </w:rPr>
        <w:t>:</w:t>
      </w:r>
    </w:p>
    <w:p w14:paraId="4302AF93" w14:textId="2F65E85C" w:rsidR="0010483A" w:rsidRPr="00016E02" w:rsidRDefault="0010483A" w:rsidP="00251B78">
      <w:pPr>
        <w:pStyle w:val="Text"/>
        <w:keepNext/>
        <w:spacing w:before="0"/>
        <w:jc w:val="left"/>
        <w:rPr>
          <w:sz w:val="22"/>
          <w:szCs w:val="22"/>
          <w:lang w:val="et-EE"/>
        </w:rPr>
      </w:pPr>
      <w:r w:rsidRPr="00016E02">
        <w:rPr>
          <w:sz w:val="22"/>
          <w:szCs w:val="22"/>
          <w:lang w:val="et-EE"/>
        </w:rPr>
        <w:t>Üksikpakend, mis sisaldab 10 x 1, 30 x 1 või 90 x 1 kõvakaps</w:t>
      </w:r>
      <w:r w:rsidR="00D108CA" w:rsidRPr="00016E02">
        <w:rPr>
          <w:sz w:val="22"/>
          <w:szCs w:val="22"/>
          <w:lang w:val="et-EE"/>
        </w:rPr>
        <w:t>e</w:t>
      </w:r>
      <w:r w:rsidRPr="00016E02">
        <w:rPr>
          <w:sz w:val="22"/>
          <w:szCs w:val="22"/>
          <w:lang w:val="et-EE"/>
        </w:rPr>
        <w:t>l koos 1 inhalaatoriga.</w:t>
      </w:r>
    </w:p>
    <w:p w14:paraId="4BD29314" w14:textId="70197F5A" w:rsidR="0010483A" w:rsidRPr="00532C47" w:rsidRDefault="0010483A" w:rsidP="00251B78">
      <w:pPr>
        <w:pStyle w:val="Text"/>
        <w:keepNext/>
        <w:spacing w:before="0"/>
        <w:jc w:val="left"/>
        <w:rPr>
          <w:sz w:val="22"/>
          <w:szCs w:val="22"/>
          <w:lang w:val="et-EE"/>
        </w:rPr>
      </w:pPr>
      <w:r w:rsidRPr="00016E02">
        <w:rPr>
          <w:sz w:val="22"/>
          <w:szCs w:val="22"/>
          <w:lang w:val="et-EE"/>
        </w:rPr>
        <w:t>Mitmikpakend, mis sisaldab 15 karpi, millest igaühes on 10</w:t>
      </w:r>
      <w:r w:rsidR="00160903" w:rsidRPr="00016E02">
        <w:rPr>
          <w:sz w:val="22"/>
          <w:szCs w:val="22"/>
          <w:lang w:val="et-EE"/>
        </w:rPr>
        <w:t> x 1</w:t>
      </w:r>
      <w:r w:rsidRPr="00016E02">
        <w:rPr>
          <w:sz w:val="22"/>
          <w:szCs w:val="22"/>
          <w:lang w:val="et-EE"/>
        </w:rPr>
        <w:t> kõvakaps</w:t>
      </w:r>
      <w:r w:rsidR="00D108CA" w:rsidRPr="00016E02">
        <w:rPr>
          <w:sz w:val="22"/>
          <w:szCs w:val="22"/>
          <w:lang w:val="et-EE"/>
        </w:rPr>
        <w:t>e</w:t>
      </w:r>
      <w:r w:rsidRPr="00016E02">
        <w:rPr>
          <w:sz w:val="22"/>
          <w:szCs w:val="22"/>
          <w:lang w:val="et-EE"/>
        </w:rPr>
        <w:t>l ja</w:t>
      </w:r>
      <w:r w:rsidRPr="00532C47">
        <w:rPr>
          <w:sz w:val="22"/>
          <w:szCs w:val="22"/>
          <w:lang w:val="et-EE"/>
        </w:rPr>
        <w:t xml:space="preserve"> 1 inhalaator.</w:t>
      </w:r>
    </w:p>
    <w:p w14:paraId="68613384" w14:textId="77777777" w:rsidR="0010483A" w:rsidRPr="00532C47" w:rsidRDefault="0010483A" w:rsidP="00251B78">
      <w:pPr>
        <w:keepNext/>
        <w:tabs>
          <w:tab w:val="clear" w:pos="567"/>
        </w:tabs>
        <w:spacing w:line="240" w:lineRule="auto"/>
        <w:rPr>
          <w:noProof/>
          <w:szCs w:val="22"/>
          <w:lang w:val="et-EE"/>
        </w:rPr>
      </w:pPr>
    </w:p>
    <w:p w14:paraId="4A54F223" w14:textId="1D378048" w:rsidR="0010483A" w:rsidRPr="00532C47" w:rsidRDefault="0010483A" w:rsidP="00251B78">
      <w:pPr>
        <w:pStyle w:val="Text"/>
        <w:spacing w:before="0"/>
        <w:jc w:val="left"/>
        <w:rPr>
          <w:noProof/>
          <w:sz w:val="22"/>
          <w:szCs w:val="22"/>
          <w:lang w:val="et-EE"/>
        </w:rPr>
      </w:pPr>
      <w:r w:rsidRPr="00532C47">
        <w:rPr>
          <w:noProof/>
          <w:sz w:val="22"/>
          <w:szCs w:val="22"/>
          <w:lang w:val="et-EE"/>
        </w:rPr>
        <w:t>Kõik pakendi suurused ei pruugi olla müügil.</w:t>
      </w:r>
    </w:p>
    <w:p w14:paraId="7FF8AD86" w14:textId="77777777" w:rsidR="00A83A6E" w:rsidRPr="00532C47" w:rsidRDefault="00A83A6E" w:rsidP="00251B78">
      <w:pPr>
        <w:numPr>
          <w:ilvl w:val="12"/>
          <w:numId w:val="0"/>
        </w:numPr>
        <w:spacing w:line="240" w:lineRule="auto"/>
        <w:rPr>
          <w:szCs w:val="22"/>
          <w:lang w:val="et-EE"/>
        </w:rPr>
      </w:pPr>
    </w:p>
    <w:p w14:paraId="0225E605" w14:textId="469477A5" w:rsidR="00A83A6E" w:rsidRPr="00532C47" w:rsidRDefault="0010483A" w:rsidP="00251B78">
      <w:pPr>
        <w:pStyle w:val="Text"/>
        <w:keepNext/>
        <w:spacing w:before="0"/>
        <w:jc w:val="left"/>
        <w:rPr>
          <w:b/>
          <w:bCs/>
          <w:sz w:val="22"/>
          <w:szCs w:val="22"/>
          <w:lang w:val="et-EE"/>
        </w:rPr>
      </w:pPr>
      <w:r w:rsidRPr="00532C47">
        <w:rPr>
          <w:b/>
          <w:bCs/>
          <w:sz w:val="22"/>
          <w:szCs w:val="22"/>
          <w:lang w:val="et-EE"/>
        </w:rPr>
        <w:t>Müügiloa hoidja</w:t>
      </w:r>
    </w:p>
    <w:p w14:paraId="02F5F682" w14:textId="77777777" w:rsidR="00A83A6E" w:rsidRPr="00532C47" w:rsidRDefault="00A83A6E" w:rsidP="00251B78">
      <w:pPr>
        <w:keepNext/>
        <w:autoSpaceDE w:val="0"/>
        <w:autoSpaceDN w:val="0"/>
        <w:adjustRightInd w:val="0"/>
        <w:spacing w:line="240" w:lineRule="auto"/>
        <w:rPr>
          <w:rFonts w:eastAsia="SimSun"/>
          <w:szCs w:val="22"/>
          <w:lang w:val="et-EE"/>
        </w:rPr>
      </w:pPr>
      <w:r w:rsidRPr="00532C47">
        <w:rPr>
          <w:rFonts w:eastAsia="SimSun"/>
          <w:szCs w:val="22"/>
          <w:lang w:val="et-EE"/>
        </w:rPr>
        <w:t>Novartis Europharm Limited</w:t>
      </w:r>
    </w:p>
    <w:p w14:paraId="30FE7E8B" w14:textId="77777777" w:rsidR="00A83A6E" w:rsidRPr="00532C47" w:rsidRDefault="00A83A6E" w:rsidP="00251B78">
      <w:pPr>
        <w:keepNext/>
        <w:spacing w:line="240" w:lineRule="auto"/>
        <w:rPr>
          <w:szCs w:val="22"/>
          <w:lang w:val="et-EE"/>
        </w:rPr>
      </w:pPr>
      <w:r w:rsidRPr="00532C47">
        <w:rPr>
          <w:szCs w:val="22"/>
          <w:lang w:val="et-EE"/>
        </w:rPr>
        <w:t>Vista Building</w:t>
      </w:r>
    </w:p>
    <w:p w14:paraId="2E497681" w14:textId="77777777" w:rsidR="00A83A6E" w:rsidRPr="00532C47" w:rsidRDefault="00A83A6E" w:rsidP="00251B78">
      <w:pPr>
        <w:keepNext/>
        <w:spacing w:line="240" w:lineRule="auto"/>
        <w:rPr>
          <w:szCs w:val="22"/>
          <w:lang w:val="et-EE"/>
        </w:rPr>
      </w:pPr>
      <w:r w:rsidRPr="00532C47">
        <w:rPr>
          <w:szCs w:val="22"/>
          <w:lang w:val="et-EE"/>
        </w:rPr>
        <w:t>Elm Park, Merrion Road</w:t>
      </w:r>
    </w:p>
    <w:p w14:paraId="53540728" w14:textId="77777777" w:rsidR="00A83A6E" w:rsidRPr="00532C47" w:rsidRDefault="00A83A6E" w:rsidP="00251B78">
      <w:pPr>
        <w:keepNext/>
        <w:spacing w:line="240" w:lineRule="auto"/>
        <w:rPr>
          <w:szCs w:val="22"/>
          <w:lang w:val="et-EE"/>
        </w:rPr>
      </w:pPr>
      <w:r w:rsidRPr="00532C47">
        <w:rPr>
          <w:szCs w:val="22"/>
          <w:lang w:val="et-EE"/>
        </w:rPr>
        <w:t>Dublin 4</w:t>
      </w:r>
    </w:p>
    <w:p w14:paraId="59A370A2" w14:textId="1E0D2543" w:rsidR="00A83A6E" w:rsidRPr="00532C47" w:rsidRDefault="00A83A6E" w:rsidP="00251B78">
      <w:pPr>
        <w:spacing w:line="240" w:lineRule="auto"/>
        <w:rPr>
          <w:szCs w:val="22"/>
          <w:lang w:val="et-EE"/>
        </w:rPr>
      </w:pPr>
      <w:r w:rsidRPr="00532C47">
        <w:rPr>
          <w:szCs w:val="22"/>
          <w:lang w:val="et-EE"/>
        </w:rPr>
        <w:t>I</w:t>
      </w:r>
      <w:r w:rsidR="0010483A" w:rsidRPr="00532C47">
        <w:rPr>
          <w:szCs w:val="22"/>
          <w:lang w:val="et-EE"/>
        </w:rPr>
        <w:t>irimaa</w:t>
      </w:r>
    </w:p>
    <w:p w14:paraId="6E24CE4A" w14:textId="77777777" w:rsidR="00A83A6E" w:rsidRPr="00532C47" w:rsidRDefault="00A83A6E" w:rsidP="00251B78">
      <w:pPr>
        <w:numPr>
          <w:ilvl w:val="12"/>
          <w:numId w:val="0"/>
        </w:numPr>
        <w:spacing w:line="240" w:lineRule="auto"/>
        <w:ind w:right="-2"/>
        <w:rPr>
          <w:szCs w:val="22"/>
          <w:lang w:val="et-EE"/>
        </w:rPr>
      </w:pPr>
    </w:p>
    <w:p w14:paraId="150AEC1D" w14:textId="0EC70627" w:rsidR="00A83A6E" w:rsidRPr="00532C47" w:rsidRDefault="0010483A" w:rsidP="00251B78">
      <w:pPr>
        <w:pStyle w:val="Text"/>
        <w:keepNext/>
        <w:spacing w:before="0"/>
        <w:jc w:val="left"/>
        <w:rPr>
          <w:b/>
          <w:bCs/>
          <w:sz w:val="22"/>
          <w:szCs w:val="22"/>
          <w:lang w:val="et-EE"/>
        </w:rPr>
      </w:pPr>
      <w:r w:rsidRPr="00532C47">
        <w:rPr>
          <w:b/>
          <w:bCs/>
          <w:sz w:val="22"/>
          <w:szCs w:val="22"/>
          <w:lang w:val="et-EE"/>
        </w:rPr>
        <w:t>Tootja</w:t>
      </w:r>
    </w:p>
    <w:p w14:paraId="53030E33" w14:textId="77777777" w:rsidR="00057B6B" w:rsidRPr="00532C47" w:rsidRDefault="00057B6B" w:rsidP="00251B78">
      <w:pPr>
        <w:keepNext/>
        <w:numPr>
          <w:ilvl w:val="12"/>
          <w:numId w:val="0"/>
        </w:numPr>
        <w:tabs>
          <w:tab w:val="clear" w:pos="567"/>
        </w:tabs>
        <w:spacing w:line="240" w:lineRule="auto"/>
        <w:rPr>
          <w:szCs w:val="22"/>
          <w:lang w:val="fr-FR"/>
        </w:rPr>
      </w:pPr>
      <w:r w:rsidRPr="00532C47">
        <w:rPr>
          <w:szCs w:val="22"/>
          <w:lang w:val="fr-FR"/>
        </w:rPr>
        <w:t>Novartis Farmacéutica, S.A.</w:t>
      </w:r>
    </w:p>
    <w:p w14:paraId="37449378" w14:textId="77777777" w:rsidR="00057B6B" w:rsidRPr="00532C47" w:rsidRDefault="00057B6B" w:rsidP="00251B78">
      <w:pPr>
        <w:keepNext/>
        <w:numPr>
          <w:ilvl w:val="12"/>
          <w:numId w:val="0"/>
        </w:numPr>
        <w:tabs>
          <w:tab w:val="clear" w:pos="567"/>
        </w:tabs>
        <w:spacing w:line="240" w:lineRule="auto"/>
        <w:ind w:right="-2"/>
        <w:rPr>
          <w:szCs w:val="22"/>
          <w:lang w:val="fr-CH"/>
        </w:rPr>
      </w:pPr>
      <w:r w:rsidRPr="00532C47">
        <w:rPr>
          <w:szCs w:val="22"/>
          <w:lang w:val="fr-CH"/>
        </w:rPr>
        <w:t>Gran Via de les Corts Catalanes, 764</w:t>
      </w:r>
    </w:p>
    <w:p w14:paraId="5CDA2D5F" w14:textId="77777777" w:rsidR="00057B6B" w:rsidRPr="00532C47" w:rsidRDefault="00057B6B" w:rsidP="00251B78">
      <w:pPr>
        <w:keepNext/>
        <w:numPr>
          <w:ilvl w:val="12"/>
          <w:numId w:val="0"/>
        </w:numPr>
        <w:tabs>
          <w:tab w:val="clear" w:pos="567"/>
        </w:tabs>
        <w:spacing w:line="240" w:lineRule="auto"/>
        <w:ind w:right="-2"/>
        <w:rPr>
          <w:szCs w:val="22"/>
          <w:lang w:val="fr-CH"/>
        </w:rPr>
      </w:pPr>
      <w:r w:rsidRPr="00532C47">
        <w:rPr>
          <w:szCs w:val="22"/>
          <w:lang w:val="fr-CH"/>
        </w:rPr>
        <w:t>08013 Barcelona</w:t>
      </w:r>
    </w:p>
    <w:p w14:paraId="390B79FE" w14:textId="77777777" w:rsidR="00057B6B" w:rsidRPr="00532C47" w:rsidRDefault="00057B6B" w:rsidP="00251B78">
      <w:pPr>
        <w:numPr>
          <w:ilvl w:val="12"/>
          <w:numId w:val="0"/>
        </w:numPr>
        <w:tabs>
          <w:tab w:val="clear" w:pos="567"/>
        </w:tabs>
        <w:spacing w:line="240" w:lineRule="auto"/>
        <w:ind w:right="-2"/>
        <w:rPr>
          <w:szCs w:val="22"/>
          <w:lang w:val="et-EE"/>
        </w:rPr>
      </w:pPr>
      <w:r w:rsidRPr="00532C47">
        <w:rPr>
          <w:szCs w:val="22"/>
          <w:lang w:val="et-EE"/>
        </w:rPr>
        <w:t>Hispaania</w:t>
      </w:r>
    </w:p>
    <w:p w14:paraId="0853CF02" w14:textId="77777777" w:rsidR="00057B6B" w:rsidRPr="00532C47" w:rsidRDefault="00057B6B" w:rsidP="00251B78">
      <w:pPr>
        <w:numPr>
          <w:ilvl w:val="12"/>
          <w:numId w:val="0"/>
        </w:numPr>
        <w:tabs>
          <w:tab w:val="clear" w:pos="567"/>
        </w:tabs>
        <w:spacing w:line="240" w:lineRule="auto"/>
        <w:ind w:right="-2"/>
        <w:rPr>
          <w:szCs w:val="22"/>
          <w:lang w:val="de-CH"/>
        </w:rPr>
      </w:pPr>
    </w:p>
    <w:p w14:paraId="518EA5AC" w14:textId="77777777" w:rsidR="00A31FF9" w:rsidRPr="00C40CAF" w:rsidRDefault="00A31FF9" w:rsidP="00251B78">
      <w:pPr>
        <w:keepNext/>
        <w:rPr>
          <w:rFonts w:eastAsia="Aptos"/>
          <w:szCs w:val="22"/>
          <w:shd w:val="pct15" w:color="auto" w:fill="auto"/>
          <w:lang w:val="de-AT" w:eastAsia="de-CH"/>
        </w:rPr>
      </w:pPr>
      <w:r w:rsidRPr="00C40CAF">
        <w:rPr>
          <w:rFonts w:eastAsia="Aptos"/>
          <w:szCs w:val="22"/>
          <w:shd w:val="pct15" w:color="auto" w:fill="auto"/>
          <w:lang w:val="de-AT" w:eastAsia="de-CH"/>
        </w:rPr>
        <w:t>Novartis Pharma GmbH</w:t>
      </w:r>
    </w:p>
    <w:p w14:paraId="6876A33B" w14:textId="77777777" w:rsidR="00A31FF9" w:rsidRPr="00C40CAF" w:rsidRDefault="00A31FF9" w:rsidP="00251B78">
      <w:pPr>
        <w:keepNext/>
        <w:rPr>
          <w:rFonts w:eastAsia="Aptos"/>
          <w:szCs w:val="22"/>
          <w:shd w:val="pct15" w:color="auto" w:fill="auto"/>
          <w:lang w:val="de-AT" w:eastAsia="de-CH"/>
        </w:rPr>
      </w:pPr>
      <w:r w:rsidRPr="00C40CAF">
        <w:rPr>
          <w:rFonts w:eastAsia="Aptos"/>
          <w:szCs w:val="22"/>
          <w:shd w:val="pct15" w:color="auto" w:fill="auto"/>
          <w:lang w:val="de-AT" w:eastAsia="de-CH"/>
        </w:rPr>
        <w:t>Sophie-Germain-Strasse 10</w:t>
      </w:r>
    </w:p>
    <w:p w14:paraId="2A60EFEB" w14:textId="77777777" w:rsidR="00A31FF9" w:rsidRPr="00C40CAF" w:rsidRDefault="00A31FF9" w:rsidP="00251B78">
      <w:pPr>
        <w:keepNext/>
        <w:rPr>
          <w:rFonts w:eastAsia="Aptos"/>
          <w:szCs w:val="22"/>
          <w:shd w:val="pct15" w:color="auto" w:fill="auto"/>
          <w:lang w:val="de-AT" w:eastAsia="de-CH"/>
        </w:rPr>
      </w:pPr>
      <w:r w:rsidRPr="00C40CAF">
        <w:rPr>
          <w:rFonts w:eastAsia="Aptos"/>
          <w:szCs w:val="22"/>
          <w:shd w:val="pct15" w:color="auto" w:fill="auto"/>
          <w:lang w:val="de-AT" w:eastAsia="de-CH"/>
        </w:rPr>
        <w:t>90443 Nürnberg</w:t>
      </w:r>
    </w:p>
    <w:p w14:paraId="5DC8A818" w14:textId="63E0C9E9" w:rsidR="00A31FF9" w:rsidRDefault="00A31FF9" w:rsidP="00251B78">
      <w:pPr>
        <w:numPr>
          <w:ilvl w:val="12"/>
          <w:numId w:val="0"/>
        </w:numPr>
        <w:spacing w:line="240" w:lineRule="auto"/>
        <w:ind w:right="-2"/>
        <w:rPr>
          <w:szCs w:val="22"/>
          <w:shd w:val="pct15" w:color="auto" w:fill="auto"/>
          <w:lang w:val="de-CH"/>
        </w:rPr>
      </w:pPr>
      <w:r w:rsidRPr="00CC69C1">
        <w:rPr>
          <w:szCs w:val="22"/>
          <w:shd w:val="pct15" w:color="auto" w:fill="auto"/>
          <w:lang w:val="de-CH"/>
        </w:rPr>
        <w:t>Saksamaa</w:t>
      </w:r>
    </w:p>
    <w:p w14:paraId="34FEE970" w14:textId="77777777" w:rsidR="00A31FF9" w:rsidRPr="00532C47" w:rsidRDefault="00A31FF9" w:rsidP="00251B78">
      <w:pPr>
        <w:numPr>
          <w:ilvl w:val="12"/>
          <w:numId w:val="0"/>
        </w:numPr>
        <w:spacing w:line="240" w:lineRule="auto"/>
        <w:ind w:right="-2"/>
        <w:rPr>
          <w:szCs w:val="22"/>
          <w:lang w:val="et-EE"/>
        </w:rPr>
      </w:pPr>
    </w:p>
    <w:p w14:paraId="6C8A5927" w14:textId="22AB9EEB" w:rsidR="00A83A6E" w:rsidRPr="00532C47" w:rsidRDefault="0010483A" w:rsidP="00251B78">
      <w:pPr>
        <w:keepNext/>
        <w:numPr>
          <w:ilvl w:val="12"/>
          <w:numId w:val="0"/>
        </w:numPr>
        <w:spacing w:line="240" w:lineRule="auto"/>
        <w:rPr>
          <w:szCs w:val="22"/>
          <w:lang w:val="et-EE"/>
        </w:rPr>
      </w:pPr>
      <w:r w:rsidRPr="00532C47">
        <w:rPr>
          <w:lang w:val="et-EE"/>
        </w:rPr>
        <w:lastRenderedPageBreak/>
        <w:t>Lisaküsimuste tekkimisel selle ravimi kohta pöörduge palun müügiloa hoidja kohaliku esindaja poole</w:t>
      </w:r>
      <w:r w:rsidR="00A83A6E" w:rsidRPr="00532C47">
        <w:rPr>
          <w:szCs w:val="22"/>
          <w:lang w:val="et-EE"/>
        </w:rPr>
        <w:t>:</w:t>
      </w:r>
    </w:p>
    <w:p w14:paraId="128B2C66" w14:textId="77777777" w:rsidR="00A83A6E" w:rsidRPr="00532C47" w:rsidRDefault="00A83A6E" w:rsidP="00251B78">
      <w:pPr>
        <w:keepNext/>
        <w:numPr>
          <w:ilvl w:val="12"/>
          <w:numId w:val="0"/>
        </w:numPr>
        <w:spacing w:line="240" w:lineRule="auto"/>
        <w:rPr>
          <w:szCs w:val="22"/>
          <w:lang w:val="et-EE"/>
        </w:rPr>
      </w:pPr>
    </w:p>
    <w:tbl>
      <w:tblPr>
        <w:tblW w:w="9356" w:type="dxa"/>
        <w:tblInd w:w="-34" w:type="dxa"/>
        <w:tblLayout w:type="fixed"/>
        <w:tblLook w:val="0000" w:firstRow="0" w:lastRow="0" w:firstColumn="0" w:lastColumn="0" w:noHBand="0" w:noVBand="0"/>
      </w:tblPr>
      <w:tblGrid>
        <w:gridCol w:w="4678"/>
        <w:gridCol w:w="4678"/>
      </w:tblGrid>
      <w:tr w:rsidR="00A83A6E" w:rsidRPr="00532C47" w14:paraId="2B9B7B84" w14:textId="77777777" w:rsidTr="00A83A6E">
        <w:trPr>
          <w:cantSplit/>
        </w:trPr>
        <w:tc>
          <w:tcPr>
            <w:tcW w:w="4678" w:type="dxa"/>
          </w:tcPr>
          <w:p w14:paraId="00330905" w14:textId="77777777" w:rsidR="00A83A6E" w:rsidRPr="00532C47" w:rsidRDefault="00A83A6E" w:rsidP="00251B78">
            <w:pPr>
              <w:spacing w:line="240" w:lineRule="auto"/>
              <w:rPr>
                <w:b/>
                <w:szCs w:val="22"/>
                <w:lang w:val="fr-BE"/>
              </w:rPr>
            </w:pPr>
            <w:r w:rsidRPr="00532C47">
              <w:rPr>
                <w:b/>
                <w:szCs w:val="22"/>
                <w:lang w:val="fr-BE"/>
              </w:rPr>
              <w:t>België/Belgique/Belgien</w:t>
            </w:r>
          </w:p>
          <w:p w14:paraId="40EDAEA0" w14:textId="77777777" w:rsidR="00A83A6E" w:rsidRPr="00532C47" w:rsidRDefault="00A83A6E" w:rsidP="00251B78">
            <w:pPr>
              <w:spacing w:line="240" w:lineRule="auto"/>
              <w:rPr>
                <w:szCs w:val="22"/>
                <w:lang w:val="fr-BE"/>
              </w:rPr>
            </w:pPr>
            <w:r w:rsidRPr="00532C47">
              <w:rPr>
                <w:szCs w:val="22"/>
                <w:lang w:val="fr-BE"/>
              </w:rPr>
              <w:t>Novartis Pharma N.V.</w:t>
            </w:r>
          </w:p>
          <w:p w14:paraId="79511799" w14:textId="77777777" w:rsidR="00A83A6E" w:rsidRPr="00532C47" w:rsidRDefault="00A83A6E" w:rsidP="00251B78">
            <w:pPr>
              <w:spacing w:line="240" w:lineRule="auto"/>
              <w:rPr>
                <w:szCs w:val="22"/>
                <w:lang w:val="fr-FR"/>
              </w:rPr>
            </w:pPr>
            <w:r w:rsidRPr="00532C47">
              <w:rPr>
                <w:szCs w:val="22"/>
                <w:lang w:val="fr-BE"/>
              </w:rPr>
              <w:t>Tél/Tel: +32 2 246 16 11</w:t>
            </w:r>
          </w:p>
          <w:p w14:paraId="37035141" w14:textId="77777777" w:rsidR="00A83A6E" w:rsidRPr="00532C47" w:rsidRDefault="00A83A6E" w:rsidP="00251B78">
            <w:pPr>
              <w:spacing w:line="240" w:lineRule="auto"/>
              <w:ind w:right="34"/>
              <w:rPr>
                <w:szCs w:val="22"/>
                <w:lang w:val="fr-FR"/>
              </w:rPr>
            </w:pPr>
          </w:p>
        </w:tc>
        <w:tc>
          <w:tcPr>
            <w:tcW w:w="4678" w:type="dxa"/>
          </w:tcPr>
          <w:p w14:paraId="1550EA15" w14:textId="77777777" w:rsidR="00A83A6E" w:rsidRPr="00532C47" w:rsidRDefault="00A83A6E" w:rsidP="00251B78">
            <w:pPr>
              <w:spacing w:line="240" w:lineRule="auto"/>
              <w:rPr>
                <w:b/>
                <w:szCs w:val="22"/>
                <w:lang w:val="lt-LT"/>
              </w:rPr>
            </w:pPr>
            <w:r w:rsidRPr="00532C47">
              <w:rPr>
                <w:b/>
                <w:szCs w:val="22"/>
                <w:lang w:val="lt-LT"/>
              </w:rPr>
              <w:t>Lietuva</w:t>
            </w:r>
          </w:p>
          <w:p w14:paraId="5C30D555" w14:textId="4D35100E" w:rsidR="00A83A6E" w:rsidRPr="00532C47" w:rsidRDefault="00A83A6E" w:rsidP="00251B78">
            <w:pPr>
              <w:spacing w:line="240" w:lineRule="auto"/>
              <w:ind w:right="-449"/>
              <w:rPr>
                <w:szCs w:val="22"/>
                <w:lang w:val="lt-LT"/>
              </w:rPr>
            </w:pPr>
            <w:r w:rsidRPr="00532C47">
              <w:rPr>
                <w:szCs w:val="22"/>
                <w:lang w:val="lt-LT"/>
              </w:rPr>
              <w:t>SIA Novartis Baltics Lietuvos filialas</w:t>
            </w:r>
          </w:p>
          <w:p w14:paraId="58751670" w14:textId="77777777" w:rsidR="00A83A6E" w:rsidRPr="00532C47" w:rsidRDefault="00A83A6E" w:rsidP="00251B78">
            <w:pPr>
              <w:spacing w:line="240" w:lineRule="auto"/>
              <w:ind w:right="-449"/>
              <w:rPr>
                <w:szCs w:val="22"/>
                <w:lang w:val="lt-LT"/>
              </w:rPr>
            </w:pPr>
            <w:r w:rsidRPr="00532C47">
              <w:rPr>
                <w:szCs w:val="22"/>
                <w:lang w:val="lt-LT"/>
              </w:rPr>
              <w:t>Tel: +370 5 269 16 50</w:t>
            </w:r>
          </w:p>
          <w:p w14:paraId="1EEAAA7F" w14:textId="77777777" w:rsidR="00A83A6E" w:rsidRPr="00532C47" w:rsidRDefault="00A83A6E" w:rsidP="00251B78">
            <w:pPr>
              <w:spacing w:line="240" w:lineRule="auto"/>
              <w:rPr>
                <w:szCs w:val="22"/>
                <w:lang w:val="de-DE"/>
              </w:rPr>
            </w:pPr>
          </w:p>
        </w:tc>
      </w:tr>
      <w:tr w:rsidR="00A83A6E" w:rsidRPr="00532C47" w14:paraId="70148506" w14:textId="77777777" w:rsidTr="00A83A6E">
        <w:trPr>
          <w:cantSplit/>
        </w:trPr>
        <w:tc>
          <w:tcPr>
            <w:tcW w:w="4678" w:type="dxa"/>
          </w:tcPr>
          <w:p w14:paraId="06DE4555" w14:textId="77777777" w:rsidR="00A83A6E" w:rsidRPr="00532C47" w:rsidRDefault="00A83A6E" w:rsidP="00251B78">
            <w:pPr>
              <w:spacing w:line="240" w:lineRule="auto"/>
              <w:rPr>
                <w:b/>
                <w:szCs w:val="22"/>
                <w:lang w:val="es-ES"/>
              </w:rPr>
            </w:pPr>
            <w:r w:rsidRPr="00532C47">
              <w:rPr>
                <w:b/>
                <w:szCs w:val="22"/>
                <w:lang w:val="bg-BG"/>
              </w:rPr>
              <w:t>България</w:t>
            </w:r>
          </w:p>
          <w:p w14:paraId="18168135" w14:textId="77777777" w:rsidR="00A83A6E" w:rsidRPr="00532C47" w:rsidRDefault="00A83A6E" w:rsidP="00251B78">
            <w:pPr>
              <w:spacing w:line="240" w:lineRule="auto"/>
              <w:rPr>
                <w:szCs w:val="22"/>
                <w:lang w:val="es-ES"/>
              </w:rPr>
            </w:pPr>
            <w:r w:rsidRPr="00532C47">
              <w:rPr>
                <w:szCs w:val="22"/>
                <w:lang w:val="es-ES"/>
              </w:rPr>
              <w:t xml:space="preserve">Novartis </w:t>
            </w:r>
            <w:r w:rsidRPr="00532C47">
              <w:rPr>
                <w:color w:val="000000"/>
                <w:szCs w:val="22"/>
                <w:lang w:val="es-ES"/>
              </w:rPr>
              <w:t>Bulgaria EOOD</w:t>
            </w:r>
          </w:p>
          <w:p w14:paraId="326791FE" w14:textId="77777777" w:rsidR="00A83A6E" w:rsidRPr="00532C47" w:rsidRDefault="00A83A6E" w:rsidP="00251B78">
            <w:pPr>
              <w:spacing w:line="240" w:lineRule="auto"/>
              <w:rPr>
                <w:szCs w:val="22"/>
                <w:lang w:val="es-ES"/>
              </w:rPr>
            </w:pPr>
            <w:r w:rsidRPr="00532C47">
              <w:rPr>
                <w:szCs w:val="22"/>
                <w:lang w:val="bg-BG"/>
              </w:rPr>
              <w:t>Тел:</w:t>
            </w:r>
            <w:r w:rsidRPr="00532C47">
              <w:rPr>
                <w:szCs w:val="22"/>
                <w:lang w:val="es-ES"/>
              </w:rPr>
              <w:t xml:space="preserve"> +359 2 489 98 28</w:t>
            </w:r>
          </w:p>
          <w:p w14:paraId="4A58788B" w14:textId="77777777" w:rsidR="00A83A6E" w:rsidRPr="00532C47" w:rsidRDefault="00A83A6E" w:rsidP="00251B78">
            <w:pPr>
              <w:spacing w:line="240" w:lineRule="auto"/>
              <w:rPr>
                <w:b/>
                <w:szCs w:val="22"/>
                <w:lang w:val="es-ES"/>
              </w:rPr>
            </w:pPr>
          </w:p>
        </w:tc>
        <w:tc>
          <w:tcPr>
            <w:tcW w:w="4678" w:type="dxa"/>
          </w:tcPr>
          <w:p w14:paraId="3F1539F9" w14:textId="77777777" w:rsidR="00A83A6E" w:rsidRPr="00532C47" w:rsidRDefault="00A83A6E" w:rsidP="00251B78">
            <w:pPr>
              <w:spacing w:line="240" w:lineRule="auto"/>
              <w:rPr>
                <w:b/>
                <w:szCs w:val="22"/>
                <w:lang w:val="de-CH"/>
              </w:rPr>
            </w:pPr>
            <w:r w:rsidRPr="00532C47">
              <w:rPr>
                <w:b/>
                <w:szCs w:val="22"/>
                <w:lang w:val="de-CH"/>
              </w:rPr>
              <w:t>Luxembourg/Luxemburg</w:t>
            </w:r>
          </w:p>
          <w:p w14:paraId="2C5DD841" w14:textId="77777777" w:rsidR="00A83A6E" w:rsidRPr="00532C47" w:rsidRDefault="00A83A6E" w:rsidP="00251B78">
            <w:pPr>
              <w:spacing w:line="240" w:lineRule="auto"/>
              <w:rPr>
                <w:szCs w:val="22"/>
                <w:lang w:val="de-CH"/>
              </w:rPr>
            </w:pPr>
            <w:r w:rsidRPr="00532C47">
              <w:rPr>
                <w:szCs w:val="22"/>
                <w:lang w:val="de-CH"/>
              </w:rPr>
              <w:t>Novartis Pharma N.V.</w:t>
            </w:r>
          </w:p>
          <w:p w14:paraId="273E0471" w14:textId="77777777" w:rsidR="00A83A6E" w:rsidRPr="00532C47" w:rsidRDefault="00A83A6E" w:rsidP="00251B78">
            <w:pPr>
              <w:spacing w:line="240" w:lineRule="auto"/>
              <w:rPr>
                <w:szCs w:val="22"/>
                <w:lang w:val="de-CH"/>
              </w:rPr>
            </w:pPr>
            <w:r w:rsidRPr="00532C47">
              <w:rPr>
                <w:szCs w:val="22"/>
                <w:lang w:val="fr-BE"/>
              </w:rPr>
              <w:t>Tél/Tel: +32 2 246 16 11</w:t>
            </w:r>
          </w:p>
          <w:p w14:paraId="113D19D4" w14:textId="77777777" w:rsidR="00A83A6E" w:rsidRPr="00532C47" w:rsidRDefault="00A83A6E" w:rsidP="00251B78">
            <w:pPr>
              <w:tabs>
                <w:tab w:val="left" w:pos="-720"/>
              </w:tabs>
              <w:suppressAutoHyphens/>
              <w:spacing w:line="240" w:lineRule="auto"/>
              <w:rPr>
                <w:szCs w:val="22"/>
                <w:lang w:val="nb-NO"/>
              </w:rPr>
            </w:pPr>
          </w:p>
        </w:tc>
      </w:tr>
      <w:tr w:rsidR="00A83A6E" w:rsidRPr="00532C47" w14:paraId="6F3E419C" w14:textId="77777777" w:rsidTr="00A83A6E">
        <w:trPr>
          <w:cantSplit/>
        </w:trPr>
        <w:tc>
          <w:tcPr>
            <w:tcW w:w="4678" w:type="dxa"/>
          </w:tcPr>
          <w:p w14:paraId="5E401B0F" w14:textId="77777777" w:rsidR="00A83A6E" w:rsidRPr="00532C47" w:rsidRDefault="00A83A6E" w:rsidP="00251B78">
            <w:pPr>
              <w:tabs>
                <w:tab w:val="left" w:pos="-720"/>
              </w:tabs>
              <w:suppressAutoHyphens/>
              <w:spacing w:line="240" w:lineRule="auto"/>
              <w:rPr>
                <w:b/>
                <w:szCs w:val="22"/>
                <w:lang w:val="sv-SE"/>
              </w:rPr>
            </w:pPr>
            <w:r w:rsidRPr="00532C47">
              <w:rPr>
                <w:b/>
                <w:szCs w:val="22"/>
                <w:lang w:val="sv-SE"/>
              </w:rPr>
              <w:t>Česká republika</w:t>
            </w:r>
          </w:p>
          <w:p w14:paraId="5C5AED3B" w14:textId="77777777" w:rsidR="00A83A6E" w:rsidRPr="00532C47" w:rsidRDefault="00A83A6E" w:rsidP="00251B78">
            <w:pPr>
              <w:tabs>
                <w:tab w:val="left" w:pos="-720"/>
              </w:tabs>
              <w:suppressAutoHyphens/>
              <w:spacing w:line="240" w:lineRule="auto"/>
              <w:rPr>
                <w:szCs w:val="22"/>
                <w:lang w:val="sv-SE"/>
              </w:rPr>
            </w:pPr>
            <w:r w:rsidRPr="00532C47">
              <w:rPr>
                <w:szCs w:val="22"/>
                <w:lang w:val="sv-SE"/>
              </w:rPr>
              <w:t>Novartis s.r.o.</w:t>
            </w:r>
          </w:p>
          <w:p w14:paraId="274BE805" w14:textId="77777777" w:rsidR="00A83A6E" w:rsidRPr="00532C47" w:rsidRDefault="00A83A6E" w:rsidP="00251B78">
            <w:pPr>
              <w:spacing w:line="240" w:lineRule="auto"/>
              <w:rPr>
                <w:szCs w:val="22"/>
                <w:lang w:val="de-CH"/>
              </w:rPr>
            </w:pPr>
            <w:r w:rsidRPr="00532C47">
              <w:rPr>
                <w:szCs w:val="22"/>
                <w:lang w:val="de-CH"/>
              </w:rPr>
              <w:t>Tel: +420 225 775 111</w:t>
            </w:r>
          </w:p>
          <w:p w14:paraId="2610DDC3" w14:textId="77777777" w:rsidR="00A83A6E" w:rsidRPr="00532C47" w:rsidRDefault="00A83A6E" w:rsidP="00251B78">
            <w:pPr>
              <w:tabs>
                <w:tab w:val="left" w:pos="-720"/>
              </w:tabs>
              <w:suppressAutoHyphens/>
              <w:spacing w:line="240" w:lineRule="auto"/>
              <w:rPr>
                <w:szCs w:val="22"/>
                <w:lang w:val="de-CH"/>
              </w:rPr>
            </w:pPr>
          </w:p>
        </w:tc>
        <w:tc>
          <w:tcPr>
            <w:tcW w:w="4678" w:type="dxa"/>
          </w:tcPr>
          <w:p w14:paraId="7018426D" w14:textId="77777777" w:rsidR="00A83A6E" w:rsidRPr="00532C47" w:rsidRDefault="00A83A6E" w:rsidP="00251B78">
            <w:pPr>
              <w:spacing w:line="240" w:lineRule="auto"/>
              <w:rPr>
                <w:b/>
                <w:szCs w:val="22"/>
                <w:lang w:val="hu-HU"/>
              </w:rPr>
            </w:pPr>
            <w:r w:rsidRPr="00532C47">
              <w:rPr>
                <w:b/>
                <w:szCs w:val="22"/>
                <w:lang w:val="hu-HU"/>
              </w:rPr>
              <w:t>Magyarország</w:t>
            </w:r>
          </w:p>
          <w:p w14:paraId="6DB93F77" w14:textId="77777777" w:rsidR="00A83A6E" w:rsidRPr="00532C47" w:rsidRDefault="00A83A6E" w:rsidP="00251B78">
            <w:pPr>
              <w:spacing w:line="240" w:lineRule="auto"/>
              <w:rPr>
                <w:szCs w:val="22"/>
                <w:lang w:val="hu-HU"/>
              </w:rPr>
            </w:pPr>
            <w:r w:rsidRPr="00532C47">
              <w:rPr>
                <w:szCs w:val="22"/>
                <w:lang w:val="hu-HU"/>
              </w:rPr>
              <w:t>Novartis Hungária Kft.</w:t>
            </w:r>
          </w:p>
          <w:p w14:paraId="76C49969" w14:textId="77777777" w:rsidR="00A83A6E" w:rsidRPr="00532C47" w:rsidRDefault="00A83A6E" w:rsidP="00251B78">
            <w:pPr>
              <w:tabs>
                <w:tab w:val="left" w:pos="-720"/>
              </w:tabs>
              <w:suppressAutoHyphens/>
              <w:spacing w:line="240" w:lineRule="auto"/>
              <w:rPr>
                <w:szCs w:val="22"/>
                <w:lang w:val="mt-MT"/>
              </w:rPr>
            </w:pPr>
            <w:r w:rsidRPr="00532C47">
              <w:rPr>
                <w:szCs w:val="22"/>
                <w:lang w:val="hu-HU"/>
              </w:rPr>
              <w:t>Tel.: +36 1 457 65 00</w:t>
            </w:r>
          </w:p>
        </w:tc>
      </w:tr>
      <w:tr w:rsidR="00A83A6E" w:rsidRPr="00532C47" w14:paraId="51BFF0EE" w14:textId="77777777" w:rsidTr="00A83A6E">
        <w:trPr>
          <w:cantSplit/>
        </w:trPr>
        <w:tc>
          <w:tcPr>
            <w:tcW w:w="4678" w:type="dxa"/>
          </w:tcPr>
          <w:p w14:paraId="4267F03D" w14:textId="77777777" w:rsidR="00A83A6E" w:rsidRPr="00532C47" w:rsidRDefault="00A83A6E" w:rsidP="00251B78">
            <w:pPr>
              <w:spacing w:line="240" w:lineRule="auto"/>
              <w:rPr>
                <w:b/>
                <w:szCs w:val="22"/>
              </w:rPr>
            </w:pPr>
            <w:r w:rsidRPr="00532C47">
              <w:rPr>
                <w:b/>
                <w:szCs w:val="22"/>
              </w:rPr>
              <w:t>Danmark</w:t>
            </w:r>
          </w:p>
          <w:p w14:paraId="287823A9" w14:textId="77777777" w:rsidR="00A83A6E" w:rsidRPr="00532C47" w:rsidRDefault="00A83A6E" w:rsidP="00251B78">
            <w:pPr>
              <w:spacing w:line="240" w:lineRule="auto"/>
              <w:rPr>
                <w:szCs w:val="22"/>
              </w:rPr>
            </w:pPr>
            <w:r w:rsidRPr="00532C47">
              <w:rPr>
                <w:szCs w:val="22"/>
              </w:rPr>
              <w:t>Novartis Healthcare A/S</w:t>
            </w:r>
          </w:p>
          <w:p w14:paraId="23FCD985" w14:textId="5A01E53B" w:rsidR="00A83A6E" w:rsidRPr="00532C47" w:rsidRDefault="00A83A6E" w:rsidP="00251B78">
            <w:pPr>
              <w:spacing w:line="240" w:lineRule="auto"/>
              <w:rPr>
                <w:szCs w:val="22"/>
              </w:rPr>
            </w:pPr>
            <w:r w:rsidRPr="00532C47">
              <w:rPr>
                <w:szCs w:val="22"/>
              </w:rPr>
              <w:t>Tlf</w:t>
            </w:r>
            <w:r w:rsidR="00313896">
              <w:rPr>
                <w:szCs w:val="22"/>
              </w:rPr>
              <w:t>.</w:t>
            </w:r>
            <w:r w:rsidRPr="00532C47">
              <w:rPr>
                <w:szCs w:val="22"/>
              </w:rPr>
              <w:t>: +45 39 16 84 00</w:t>
            </w:r>
          </w:p>
          <w:p w14:paraId="363195F7" w14:textId="77777777" w:rsidR="00A83A6E" w:rsidRPr="00532C47" w:rsidRDefault="00A83A6E" w:rsidP="00251B78">
            <w:pPr>
              <w:tabs>
                <w:tab w:val="left" w:pos="-720"/>
              </w:tabs>
              <w:suppressAutoHyphens/>
              <w:spacing w:line="240" w:lineRule="auto"/>
              <w:rPr>
                <w:szCs w:val="22"/>
              </w:rPr>
            </w:pPr>
          </w:p>
        </w:tc>
        <w:tc>
          <w:tcPr>
            <w:tcW w:w="4678" w:type="dxa"/>
          </w:tcPr>
          <w:p w14:paraId="2752E59F" w14:textId="77777777" w:rsidR="00A83A6E" w:rsidRPr="00532C47" w:rsidRDefault="00A83A6E" w:rsidP="00251B78">
            <w:pPr>
              <w:tabs>
                <w:tab w:val="left" w:pos="-720"/>
                <w:tab w:val="left" w:pos="4536"/>
              </w:tabs>
              <w:suppressAutoHyphens/>
              <w:spacing w:line="240" w:lineRule="auto"/>
              <w:rPr>
                <w:b/>
                <w:szCs w:val="22"/>
                <w:lang w:val="mt-MT"/>
              </w:rPr>
            </w:pPr>
            <w:r w:rsidRPr="00532C47">
              <w:rPr>
                <w:b/>
                <w:szCs w:val="22"/>
                <w:lang w:val="mt-MT"/>
              </w:rPr>
              <w:t>Malta</w:t>
            </w:r>
          </w:p>
          <w:p w14:paraId="323FC3C7" w14:textId="77777777" w:rsidR="00A83A6E" w:rsidRPr="00532C47" w:rsidRDefault="00A83A6E" w:rsidP="00251B78">
            <w:pPr>
              <w:spacing w:line="240" w:lineRule="auto"/>
              <w:rPr>
                <w:szCs w:val="22"/>
                <w:lang w:val="mt-MT"/>
              </w:rPr>
            </w:pPr>
            <w:r w:rsidRPr="00532C47">
              <w:rPr>
                <w:szCs w:val="22"/>
                <w:lang w:val="mt-MT"/>
              </w:rPr>
              <w:t>Novartis Pharma Services Inc.</w:t>
            </w:r>
          </w:p>
          <w:p w14:paraId="534679EA" w14:textId="77777777" w:rsidR="00A83A6E" w:rsidRPr="00532C47" w:rsidRDefault="00A83A6E" w:rsidP="00251B78">
            <w:pPr>
              <w:spacing w:line="240" w:lineRule="auto"/>
              <w:rPr>
                <w:szCs w:val="22"/>
              </w:rPr>
            </w:pPr>
            <w:r w:rsidRPr="00532C47">
              <w:rPr>
                <w:szCs w:val="22"/>
                <w:lang w:val="mt-MT"/>
              </w:rPr>
              <w:t>Tel: +</w:t>
            </w:r>
            <w:r w:rsidRPr="00532C47">
              <w:rPr>
                <w:szCs w:val="22"/>
              </w:rPr>
              <w:t xml:space="preserve">356 </w:t>
            </w:r>
            <w:r w:rsidRPr="00532C47">
              <w:rPr>
                <w:szCs w:val="22"/>
                <w:lang w:val="fr-CH"/>
              </w:rPr>
              <w:t>2122 2872</w:t>
            </w:r>
          </w:p>
        </w:tc>
      </w:tr>
      <w:tr w:rsidR="00157CA4" w:rsidRPr="00532C47" w14:paraId="0C0F9E02" w14:textId="77777777" w:rsidTr="00A83A6E">
        <w:trPr>
          <w:cantSplit/>
        </w:trPr>
        <w:tc>
          <w:tcPr>
            <w:tcW w:w="4678" w:type="dxa"/>
          </w:tcPr>
          <w:p w14:paraId="6B26E425" w14:textId="77777777" w:rsidR="00157CA4" w:rsidRPr="00C40CAF" w:rsidRDefault="00157CA4" w:rsidP="00251B78">
            <w:pPr>
              <w:tabs>
                <w:tab w:val="clear" w:pos="567"/>
              </w:tabs>
              <w:spacing w:line="240" w:lineRule="auto"/>
              <w:rPr>
                <w:b/>
                <w:szCs w:val="22"/>
                <w:lang w:val="de-AT"/>
              </w:rPr>
            </w:pPr>
            <w:r w:rsidRPr="00C40CAF">
              <w:rPr>
                <w:b/>
                <w:szCs w:val="22"/>
                <w:lang w:val="de-AT"/>
              </w:rPr>
              <w:t>Deutschland</w:t>
            </w:r>
          </w:p>
          <w:p w14:paraId="4E0B3CE0" w14:textId="66838E78" w:rsidR="00157CA4" w:rsidRPr="00C5437C" w:rsidRDefault="00157CA4" w:rsidP="00251B78">
            <w:pPr>
              <w:tabs>
                <w:tab w:val="clear" w:pos="567"/>
              </w:tabs>
              <w:spacing w:line="240" w:lineRule="auto"/>
              <w:rPr>
                <w:i/>
                <w:szCs w:val="22"/>
              </w:rPr>
            </w:pPr>
            <w:r w:rsidRPr="00C40CAF">
              <w:rPr>
                <w:b/>
                <w:bCs/>
                <w:szCs w:val="22"/>
                <w:lang w:val="de-AT"/>
              </w:rPr>
              <w:t>APONTIS PHARMA</w:t>
            </w:r>
            <w:r w:rsidRPr="00C40CAF">
              <w:rPr>
                <w:szCs w:val="22"/>
                <w:lang w:val="de-AT"/>
              </w:rPr>
              <w:t xml:space="preserve"> Deutschland GmbH &amp; Co. </w:t>
            </w:r>
            <w:r>
              <w:rPr>
                <w:szCs w:val="22"/>
              </w:rPr>
              <w:t>KG</w:t>
            </w:r>
          </w:p>
          <w:p w14:paraId="202B4AB3" w14:textId="5FFD7C4A" w:rsidR="00157CA4" w:rsidRPr="00C5437C" w:rsidRDefault="00157CA4" w:rsidP="00251B78">
            <w:pPr>
              <w:tabs>
                <w:tab w:val="clear" w:pos="567"/>
              </w:tabs>
              <w:spacing w:line="240" w:lineRule="auto"/>
              <w:rPr>
                <w:szCs w:val="22"/>
              </w:rPr>
            </w:pPr>
            <w:r w:rsidRPr="00C5437C">
              <w:rPr>
                <w:szCs w:val="22"/>
              </w:rPr>
              <w:t>Tel: +</w:t>
            </w:r>
            <w:r>
              <w:rPr>
                <w:szCs w:val="22"/>
              </w:rPr>
              <w:t>49 2173 8955 4949</w:t>
            </w:r>
          </w:p>
          <w:p w14:paraId="37EA2DFD" w14:textId="77777777" w:rsidR="00157CA4" w:rsidRPr="00532C47" w:rsidRDefault="00157CA4" w:rsidP="00251B78">
            <w:pPr>
              <w:tabs>
                <w:tab w:val="left" w:pos="-720"/>
              </w:tabs>
              <w:suppressAutoHyphens/>
              <w:spacing w:line="240" w:lineRule="auto"/>
              <w:rPr>
                <w:szCs w:val="22"/>
                <w:lang w:val="de-DE"/>
              </w:rPr>
            </w:pPr>
          </w:p>
        </w:tc>
        <w:tc>
          <w:tcPr>
            <w:tcW w:w="4678" w:type="dxa"/>
          </w:tcPr>
          <w:p w14:paraId="2DF323A5" w14:textId="77777777" w:rsidR="00157CA4" w:rsidRPr="00532C47" w:rsidRDefault="00157CA4" w:rsidP="00251B78">
            <w:pPr>
              <w:suppressAutoHyphens/>
              <w:spacing w:line="240" w:lineRule="auto"/>
              <w:rPr>
                <w:b/>
                <w:szCs w:val="22"/>
                <w:lang w:val="nl-NL"/>
              </w:rPr>
            </w:pPr>
            <w:r w:rsidRPr="00532C47">
              <w:rPr>
                <w:b/>
                <w:szCs w:val="22"/>
                <w:lang w:val="nl-NL"/>
              </w:rPr>
              <w:t>Nederland</w:t>
            </w:r>
          </w:p>
          <w:p w14:paraId="63AB3786" w14:textId="77777777" w:rsidR="00157CA4" w:rsidRPr="00532C47" w:rsidRDefault="00157CA4" w:rsidP="00251B78">
            <w:pPr>
              <w:spacing w:line="240" w:lineRule="auto"/>
              <w:rPr>
                <w:iCs/>
                <w:szCs w:val="22"/>
                <w:lang w:val="nl-NL"/>
              </w:rPr>
            </w:pPr>
            <w:r w:rsidRPr="00532C47">
              <w:rPr>
                <w:iCs/>
                <w:szCs w:val="22"/>
                <w:lang w:val="nl-NL"/>
              </w:rPr>
              <w:t>Novartis Pharma B.V.</w:t>
            </w:r>
          </w:p>
          <w:p w14:paraId="3A7DED91" w14:textId="07B5C8B3" w:rsidR="00157CA4" w:rsidRPr="00532C47" w:rsidRDefault="00157CA4" w:rsidP="00251B78">
            <w:pPr>
              <w:spacing w:line="240" w:lineRule="auto"/>
              <w:rPr>
                <w:szCs w:val="22"/>
                <w:lang w:val="de-CH"/>
              </w:rPr>
            </w:pPr>
            <w:r w:rsidRPr="00532C47">
              <w:rPr>
                <w:szCs w:val="22"/>
                <w:lang w:val="nl-NL"/>
              </w:rPr>
              <w:t>Tel: +31 88 04 52 111</w:t>
            </w:r>
          </w:p>
        </w:tc>
      </w:tr>
      <w:tr w:rsidR="00A83A6E" w:rsidRPr="00532C47" w14:paraId="5A1A3408" w14:textId="77777777" w:rsidTr="00A83A6E">
        <w:trPr>
          <w:cantSplit/>
        </w:trPr>
        <w:tc>
          <w:tcPr>
            <w:tcW w:w="4678" w:type="dxa"/>
          </w:tcPr>
          <w:p w14:paraId="4E2D6D65" w14:textId="77777777" w:rsidR="00A83A6E" w:rsidRPr="00532C47" w:rsidRDefault="00A83A6E" w:rsidP="00251B78">
            <w:pPr>
              <w:tabs>
                <w:tab w:val="left" w:pos="-720"/>
              </w:tabs>
              <w:suppressAutoHyphens/>
              <w:spacing w:line="240" w:lineRule="auto"/>
              <w:rPr>
                <w:b/>
                <w:bCs/>
                <w:szCs w:val="22"/>
                <w:lang w:val="et-EE"/>
              </w:rPr>
            </w:pPr>
            <w:r w:rsidRPr="00532C47">
              <w:rPr>
                <w:b/>
                <w:bCs/>
                <w:szCs w:val="22"/>
                <w:lang w:val="et-EE"/>
              </w:rPr>
              <w:t>Eesti</w:t>
            </w:r>
          </w:p>
          <w:p w14:paraId="3FCA9E26" w14:textId="77777777" w:rsidR="00A83A6E" w:rsidRPr="00532C47" w:rsidRDefault="00A83A6E" w:rsidP="00251B78">
            <w:pPr>
              <w:tabs>
                <w:tab w:val="left" w:pos="-720"/>
              </w:tabs>
              <w:suppressAutoHyphens/>
              <w:spacing w:line="240" w:lineRule="auto"/>
              <w:rPr>
                <w:szCs w:val="22"/>
                <w:lang w:val="et-EE"/>
              </w:rPr>
            </w:pPr>
            <w:r w:rsidRPr="00532C47">
              <w:rPr>
                <w:szCs w:val="22"/>
                <w:lang w:val="et-EE"/>
              </w:rPr>
              <w:t>SIA Novartis Baltics Eesti filiaal</w:t>
            </w:r>
          </w:p>
          <w:p w14:paraId="5B21E534" w14:textId="77777777" w:rsidR="00A83A6E" w:rsidRPr="00532C47" w:rsidRDefault="00A83A6E" w:rsidP="00251B78">
            <w:pPr>
              <w:tabs>
                <w:tab w:val="left" w:pos="-720"/>
              </w:tabs>
              <w:suppressAutoHyphens/>
              <w:spacing w:line="240" w:lineRule="auto"/>
              <w:rPr>
                <w:szCs w:val="22"/>
                <w:lang w:val="et-EE"/>
              </w:rPr>
            </w:pPr>
            <w:r w:rsidRPr="00532C47">
              <w:rPr>
                <w:szCs w:val="22"/>
                <w:lang w:val="et-EE"/>
              </w:rPr>
              <w:t xml:space="preserve">Tel: +372 </w:t>
            </w:r>
            <w:r w:rsidRPr="00532C47">
              <w:rPr>
                <w:szCs w:val="22"/>
              </w:rPr>
              <w:t>66 30 810</w:t>
            </w:r>
          </w:p>
          <w:p w14:paraId="3E62EE15" w14:textId="77777777" w:rsidR="00A83A6E" w:rsidRPr="00532C47" w:rsidRDefault="00A83A6E" w:rsidP="00251B78">
            <w:pPr>
              <w:tabs>
                <w:tab w:val="left" w:pos="-720"/>
              </w:tabs>
              <w:suppressAutoHyphens/>
              <w:spacing w:line="240" w:lineRule="auto"/>
              <w:rPr>
                <w:szCs w:val="22"/>
                <w:lang w:val="et-EE"/>
              </w:rPr>
            </w:pPr>
          </w:p>
        </w:tc>
        <w:tc>
          <w:tcPr>
            <w:tcW w:w="4678" w:type="dxa"/>
          </w:tcPr>
          <w:p w14:paraId="74546E92" w14:textId="77777777" w:rsidR="00A83A6E" w:rsidRPr="00532C47" w:rsidRDefault="00A83A6E" w:rsidP="00251B78">
            <w:pPr>
              <w:spacing w:line="240" w:lineRule="auto"/>
              <w:rPr>
                <w:b/>
                <w:szCs w:val="22"/>
                <w:lang w:val="nb-NO"/>
              </w:rPr>
            </w:pPr>
            <w:r w:rsidRPr="00532C47">
              <w:rPr>
                <w:b/>
                <w:szCs w:val="22"/>
                <w:lang w:val="nb-NO"/>
              </w:rPr>
              <w:t>Norge</w:t>
            </w:r>
          </w:p>
          <w:p w14:paraId="6622DA29" w14:textId="77777777" w:rsidR="00A83A6E" w:rsidRPr="00532C47" w:rsidRDefault="00A83A6E" w:rsidP="00251B78">
            <w:pPr>
              <w:spacing w:line="240" w:lineRule="auto"/>
              <w:rPr>
                <w:szCs w:val="22"/>
                <w:lang w:val="nb-NO"/>
              </w:rPr>
            </w:pPr>
            <w:r w:rsidRPr="00532C47">
              <w:rPr>
                <w:szCs w:val="22"/>
                <w:lang w:val="nb-NO"/>
              </w:rPr>
              <w:t>Novartis Norge AS</w:t>
            </w:r>
          </w:p>
          <w:p w14:paraId="6218524D" w14:textId="77777777" w:rsidR="00A83A6E" w:rsidRPr="00532C47" w:rsidRDefault="00A83A6E" w:rsidP="00251B78">
            <w:pPr>
              <w:tabs>
                <w:tab w:val="left" w:pos="-720"/>
              </w:tabs>
              <w:suppressAutoHyphens/>
              <w:spacing w:line="240" w:lineRule="auto"/>
              <w:rPr>
                <w:szCs w:val="22"/>
                <w:lang w:val="et-EE"/>
              </w:rPr>
            </w:pPr>
            <w:r w:rsidRPr="00532C47">
              <w:rPr>
                <w:szCs w:val="22"/>
                <w:lang w:val="nb-NO"/>
              </w:rPr>
              <w:t>Tlf: +47 23 05 20 00</w:t>
            </w:r>
          </w:p>
        </w:tc>
      </w:tr>
      <w:tr w:rsidR="00A83A6E" w:rsidRPr="00C40CAF" w14:paraId="34BF7CA1" w14:textId="77777777" w:rsidTr="00A83A6E">
        <w:trPr>
          <w:cantSplit/>
        </w:trPr>
        <w:tc>
          <w:tcPr>
            <w:tcW w:w="4678" w:type="dxa"/>
          </w:tcPr>
          <w:p w14:paraId="3A4AEB80" w14:textId="77777777" w:rsidR="00A83A6E" w:rsidRPr="00532C47" w:rsidRDefault="00A83A6E" w:rsidP="00251B78">
            <w:pPr>
              <w:spacing w:line="240" w:lineRule="auto"/>
              <w:rPr>
                <w:b/>
                <w:szCs w:val="22"/>
                <w:lang w:val="et-EE"/>
              </w:rPr>
            </w:pPr>
            <w:r w:rsidRPr="00532C47">
              <w:rPr>
                <w:b/>
                <w:szCs w:val="22"/>
                <w:lang w:val="el-GR"/>
              </w:rPr>
              <w:t>Ελλάδα</w:t>
            </w:r>
          </w:p>
          <w:p w14:paraId="67396A1C" w14:textId="77777777" w:rsidR="00A83A6E" w:rsidRPr="00532C47" w:rsidRDefault="00A83A6E" w:rsidP="00251B78">
            <w:pPr>
              <w:spacing w:line="240" w:lineRule="auto"/>
              <w:rPr>
                <w:szCs w:val="22"/>
                <w:lang w:val="et-EE"/>
              </w:rPr>
            </w:pPr>
            <w:r w:rsidRPr="00532C47">
              <w:rPr>
                <w:szCs w:val="22"/>
                <w:lang w:val="et-EE"/>
              </w:rPr>
              <w:t>Novartis (Hellas) A.E.B.E.</w:t>
            </w:r>
          </w:p>
          <w:p w14:paraId="20A8A17F" w14:textId="77777777" w:rsidR="00A83A6E" w:rsidRPr="00532C47" w:rsidRDefault="00A83A6E" w:rsidP="00251B78">
            <w:pPr>
              <w:spacing w:line="240" w:lineRule="auto"/>
              <w:rPr>
                <w:szCs w:val="22"/>
                <w:lang w:val="et-EE"/>
              </w:rPr>
            </w:pPr>
            <w:r w:rsidRPr="00532C47">
              <w:rPr>
                <w:szCs w:val="22"/>
                <w:lang w:val="el-GR"/>
              </w:rPr>
              <w:t>Τηλ</w:t>
            </w:r>
            <w:r w:rsidRPr="00532C47">
              <w:rPr>
                <w:szCs w:val="22"/>
                <w:lang w:val="et-EE"/>
              </w:rPr>
              <w:t>: +30 210 281 17 12</w:t>
            </w:r>
          </w:p>
          <w:p w14:paraId="00483924" w14:textId="77777777" w:rsidR="00A83A6E" w:rsidRPr="00532C47" w:rsidRDefault="00A83A6E" w:rsidP="00251B78">
            <w:pPr>
              <w:tabs>
                <w:tab w:val="left" w:pos="-720"/>
              </w:tabs>
              <w:suppressAutoHyphens/>
              <w:spacing w:line="240" w:lineRule="auto"/>
              <w:rPr>
                <w:szCs w:val="22"/>
                <w:lang w:val="et-EE"/>
              </w:rPr>
            </w:pPr>
          </w:p>
        </w:tc>
        <w:tc>
          <w:tcPr>
            <w:tcW w:w="4678" w:type="dxa"/>
          </w:tcPr>
          <w:p w14:paraId="6DC4CFCD" w14:textId="77777777" w:rsidR="00A83A6E" w:rsidRPr="00532C47" w:rsidRDefault="00A83A6E" w:rsidP="00251B78">
            <w:pPr>
              <w:spacing w:line="240" w:lineRule="auto"/>
              <w:rPr>
                <w:b/>
                <w:szCs w:val="22"/>
                <w:lang w:val="de-AT"/>
              </w:rPr>
            </w:pPr>
            <w:r w:rsidRPr="00532C47">
              <w:rPr>
                <w:b/>
                <w:szCs w:val="22"/>
                <w:lang w:val="de-AT"/>
              </w:rPr>
              <w:t>Österreich</w:t>
            </w:r>
          </w:p>
          <w:p w14:paraId="3264CE61" w14:textId="77777777" w:rsidR="00A83A6E" w:rsidRPr="00532C47" w:rsidRDefault="00A83A6E" w:rsidP="00251B78">
            <w:pPr>
              <w:spacing w:line="240" w:lineRule="auto"/>
              <w:rPr>
                <w:szCs w:val="22"/>
                <w:lang w:val="de-AT"/>
              </w:rPr>
            </w:pPr>
            <w:r w:rsidRPr="00532C47">
              <w:rPr>
                <w:szCs w:val="22"/>
                <w:lang w:val="de-AT"/>
              </w:rPr>
              <w:t>Novartis Pharma GmbH</w:t>
            </w:r>
          </w:p>
          <w:p w14:paraId="604E3E78" w14:textId="77777777" w:rsidR="00A83A6E" w:rsidRPr="00532C47" w:rsidRDefault="00A83A6E" w:rsidP="00251B78">
            <w:pPr>
              <w:spacing w:line="240" w:lineRule="auto"/>
              <w:rPr>
                <w:szCs w:val="22"/>
                <w:lang w:val="de-DE"/>
              </w:rPr>
            </w:pPr>
            <w:r w:rsidRPr="00532C47">
              <w:rPr>
                <w:szCs w:val="22"/>
                <w:lang w:val="de-AT"/>
              </w:rPr>
              <w:t>Tel: +43 1 86 6570</w:t>
            </w:r>
          </w:p>
        </w:tc>
      </w:tr>
      <w:tr w:rsidR="00A83A6E" w:rsidRPr="00532C47" w14:paraId="72E195AB" w14:textId="77777777" w:rsidTr="00A83A6E">
        <w:trPr>
          <w:cantSplit/>
        </w:trPr>
        <w:tc>
          <w:tcPr>
            <w:tcW w:w="4678" w:type="dxa"/>
          </w:tcPr>
          <w:p w14:paraId="2A5F55C1" w14:textId="77777777" w:rsidR="002C30E6" w:rsidRPr="00532C47" w:rsidRDefault="002C30E6" w:rsidP="00251B78">
            <w:pPr>
              <w:tabs>
                <w:tab w:val="clear" w:pos="567"/>
                <w:tab w:val="left" w:pos="720"/>
              </w:tabs>
              <w:suppressAutoHyphens/>
              <w:spacing w:line="240" w:lineRule="auto"/>
              <w:rPr>
                <w:b/>
                <w:szCs w:val="22"/>
                <w:lang w:val="es-ES"/>
              </w:rPr>
            </w:pPr>
            <w:r w:rsidRPr="00532C47">
              <w:rPr>
                <w:b/>
                <w:szCs w:val="22"/>
                <w:lang w:val="es-ES"/>
              </w:rPr>
              <w:t>España</w:t>
            </w:r>
          </w:p>
          <w:p w14:paraId="266984C9" w14:textId="60FECEDF" w:rsidR="002C30E6" w:rsidRPr="00532C47" w:rsidRDefault="002C30E6" w:rsidP="00251B78">
            <w:pPr>
              <w:tabs>
                <w:tab w:val="clear" w:pos="567"/>
                <w:tab w:val="left" w:pos="720"/>
              </w:tabs>
              <w:spacing w:line="240" w:lineRule="auto"/>
              <w:rPr>
                <w:szCs w:val="22"/>
                <w:lang w:val="es-ES"/>
              </w:rPr>
            </w:pPr>
            <w:r w:rsidRPr="00251B78">
              <w:t>Laboratorios Menarini, S.A.</w:t>
            </w:r>
          </w:p>
          <w:p w14:paraId="3917EB49" w14:textId="516ACCAB" w:rsidR="002C30E6" w:rsidRPr="00532C47" w:rsidRDefault="002C30E6" w:rsidP="00251B78">
            <w:pPr>
              <w:tabs>
                <w:tab w:val="clear" w:pos="567"/>
                <w:tab w:val="left" w:pos="720"/>
              </w:tabs>
              <w:spacing w:line="240" w:lineRule="auto"/>
              <w:rPr>
                <w:szCs w:val="22"/>
                <w:lang w:val="es-ES"/>
              </w:rPr>
            </w:pPr>
            <w:r w:rsidRPr="00532C47">
              <w:rPr>
                <w:szCs w:val="22"/>
                <w:lang w:val="es-ES"/>
              </w:rPr>
              <w:t>Tel: +34 93 462 88 00</w:t>
            </w:r>
          </w:p>
          <w:p w14:paraId="340C4DC9" w14:textId="77777777" w:rsidR="00A83A6E" w:rsidRPr="00532C47" w:rsidRDefault="00A83A6E" w:rsidP="00251B78">
            <w:pPr>
              <w:tabs>
                <w:tab w:val="left" w:pos="-720"/>
              </w:tabs>
              <w:suppressAutoHyphens/>
              <w:spacing w:line="240" w:lineRule="auto"/>
              <w:rPr>
                <w:szCs w:val="22"/>
                <w:lang w:val="es-ES"/>
              </w:rPr>
            </w:pPr>
          </w:p>
        </w:tc>
        <w:tc>
          <w:tcPr>
            <w:tcW w:w="4678" w:type="dxa"/>
          </w:tcPr>
          <w:p w14:paraId="5710E652" w14:textId="77777777" w:rsidR="00A83A6E" w:rsidRPr="00532C47" w:rsidRDefault="00A83A6E" w:rsidP="00251B78">
            <w:pPr>
              <w:tabs>
                <w:tab w:val="left" w:pos="-720"/>
                <w:tab w:val="left" w:pos="4536"/>
              </w:tabs>
              <w:suppressAutoHyphens/>
              <w:spacing w:line="240" w:lineRule="auto"/>
              <w:rPr>
                <w:b/>
                <w:bCs/>
                <w:iCs/>
                <w:szCs w:val="22"/>
                <w:lang w:val="pl-PL"/>
              </w:rPr>
            </w:pPr>
            <w:r w:rsidRPr="00532C47">
              <w:rPr>
                <w:b/>
                <w:bCs/>
                <w:iCs/>
                <w:szCs w:val="22"/>
                <w:lang w:val="pl-PL"/>
              </w:rPr>
              <w:t>Polska</w:t>
            </w:r>
          </w:p>
          <w:p w14:paraId="3E60AA83" w14:textId="77777777" w:rsidR="00A83A6E" w:rsidRPr="00532C47" w:rsidRDefault="00A83A6E" w:rsidP="00251B78">
            <w:pPr>
              <w:spacing w:line="240" w:lineRule="auto"/>
              <w:rPr>
                <w:szCs w:val="22"/>
                <w:lang w:val="pl-PL"/>
              </w:rPr>
            </w:pPr>
            <w:r w:rsidRPr="00532C47">
              <w:rPr>
                <w:szCs w:val="22"/>
                <w:lang w:val="pl-PL"/>
              </w:rPr>
              <w:t>Novartis Poland Sp. z o.o.</w:t>
            </w:r>
          </w:p>
          <w:p w14:paraId="1D7A2B73" w14:textId="77777777" w:rsidR="00A83A6E" w:rsidRPr="00532C47" w:rsidRDefault="00A83A6E" w:rsidP="00251B78">
            <w:pPr>
              <w:spacing w:line="240" w:lineRule="auto"/>
              <w:rPr>
                <w:szCs w:val="22"/>
                <w:lang w:val="pl-PL"/>
              </w:rPr>
            </w:pPr>
            <w:r w:rsidRPr="00532C47">
              <w:rPr>
                <w:szCs w:val="22"/>
                <w:lang w:val="pl-PL"/>
              </w:rPr>
              <w:t>Tel.: +48 22 375 4888</w:t>
            </w:r>
          </w:p>
        </w:tc>
      </w:tr>
      <w:tr w:rsidR="00DF7FDB" w:rsidRPr="00532C47" w14:paraId="3886B172" w14:textId="77777777" w:rsidTr="00A83A6E">
        <w:trPr>
          <w:cantSplit/>
        </w:trPr>
        <w:tc>
          <w:tcPr>
            <w:tcW w:w="4678" w:type="dxa"/>
          </w:tcPr>
          <w:p w14:paraId="5337B87B" w14:textId="77777777" w:rsidR="00DF7FDB" w:rsidRPr="00532C47" w:rsidRDefault="00DF7FDB" w:rsidP="00251B78">
            <w:pPr>
              <w:tabs>
                <w:tab w:val="left" w:pos="-720"/>
                <w:tab w:val="left" w:pos="4536"/>
              </w:tabs>
              <w:suppressAutoHyphens/>
              <w:spacing w:line="240" w:lineRule="auto"/>
              <w:rPr>
                <w:b/>
                <w:szCs w:val="22"/>
                <w:lang w:val="fr-FR"/>
              </w:rPr>
            </w:pPr>
            <w:r w:rsidRPr="00532C47">
              <w:rPr>
                <w:b/>
                <w:szCs w:val="22"/>
                <w:lang w:val="fr-FR"/>
              </w:rPr>
              <w:t>France</w:t>
            </w:r>
          </w:p>
          <w:p w14:paraId="1BAD2E29" w14:textId="77777777" w:rsidR="00DF7FDB" w:rsidRPr="00532C47" w:rsidRDefault="00DF7FDB" w:rsidP="00251B78">
            <w:pPr>
              <w:spacing w:line="240" w:lineRule="auto"/>
              <w:rPr>
                <w:szCs w:val="22"/>
                <w:lang w:val="fr-FR"/>
              </w:rPr>
            </w:pPr>
            <w:r w:rsidRPr="00532C47">
              <w:rPr>
                <w:szCs w:val="22"/>
                <w:lang w:val="fr-FR"/>
              </w:rPr>
              <w:t>Novartis Pharma S.A.S.</w:t>
            </w:r>
          </w:p>
          <w:p w14:paraId="5DD0AED0" w14:textId="77777777" w:rsidR="00DF7FDB" w:rsidRPr="00532C47" w:rsidRDefault="00DF7FDB" w:rsidP="00251B78">
            <w:pPr>
              <w:spacing w:line="240" w:lineRule="auto"/>
              <w:rPr>
                <w:szCs w:val="22"/>
                <w:lang w:val="fr-FR"/>
              </w:rPr>
            </w:pPr>
            <w:r w:rsidRPr="00532C47">
              <w:rPr>
                <w:szCs w:val="22"/>
                <w:lang w:val="fr-FR"/>
              </w:rPr>
              <w:t>Tél: +33 1 55 47 66 00</w:t>
            </w:r>
          </w:p>
          <w:p w14:paraId="29CF4C30" w14:textId="77777777" w:rsidR="00DF7FDB" w:rsidRPr="00532C47" w:rsidRDefault="00DF7FDB" w:rsidP="00251B78">
            <w:pPr>
              <w:spacing w:line="240" w:lineRule="auto"/>
              <w:rPr>
                <w:b/>
                <w:szCs w:val="22"/>
                <w:lang w:val="pl-PL"/>
              </w:rPr>
            </w:pPr>
          </w:p>
        </w:tc>
        <w:tc>
          <w:tcPr>
            <w:tcW w:w="4678" w:type="dxa"/>
          </w:tcPr>
          <w:p w14:paraId="79434D11" w14:textId="77777777" w:rsidR="00DF7FDB" w:rsidRPr="00532C47" w:rsidRDefault="00DF7FDB" w:rsidP="00251B78">
            <w:pPr>
              <w:spacing w:line="240" w:lineRule="auto"/>
              <w:rPr>
                <w:b/>
                <w:szCs w:val="22"/>
                <w:lang w:val="pt-PT"/>
              </w:rPr>
            </w:pPr>
            <w:r w:rsidRPr="00532C47">
              <w:rPr>
                <w:b/>
                <w:szCs w:val="22"/>
                <w:lang w:val="pt-PT"/>
              </w:rPr>
              <w:t>Portugal</w:t>
            </w:r>
          </w:p>
          <w:p w14:paraId="25F06F93" w14:textId="6A758D52" w:rsidR="00DF7FDB" w:rsidRPr="00532C47" w:rsidRDefault="00DF7FDB" w:rsidP="00251B78">
            <w:pPr>
              <w:spacing w:line="240" w:lineRule="auto"/>
              <w:rPr>
                <w:szCs w:val="22"/>
                <w:lang w:val="es-ES"/>
              </w:rPr>
            </w:pPr>
            <w:r w:rsidRPr="00532C47">
              <w:rPr>
                <w:szCs w:val="22"/>
                <w:lang w:val="es-ES"/>
              </w:rPr>
              <w:t>Jaba Recordati, S.A.</w:t>
            </w:r>
          </w:p>
          <w:p w14:paraId="3A4D0A08" w14:textId="3ABB6ADD" w:rsidR="00DF7FDB" w:rsidRPr="00532C47" w:rsidRDefault="00DF7FDB" w:rsidP="00251B78">
            <w:pPr>
              <w:tabs>
                <w:tab w:val="left" w:pos="-720"/>
              </w:tabs>
              <w:suppressAutoHyphens/>
              <w:spacing w:line="240" w:lineRule="auto"/>
              <w:rPr>
                <w:szCs w:val="22"/>
                <w:lang w:val="de-CH"/>
              </w:rPr>
            </w:pPr>
            <w:r w:rsidRPr="00532C47">
              <w:rPr>
                <w:szCs w:val="22"/>
                <w:lang w:val="pt-PT"/>
              </w:rPr>
              <w:t>Tel: +351 21 432 95 00</w:t>
            </w:r>
          </w:p>
        </w:tc>
      </w:tr>
      <w:tr w:rsidR="00A83A6E" w:rsidRPr="00532C47" w14:paraId="6CA72344" w14:textId="77777777" w:rsidTr="00A83A6E">
        <w:trPr>
          <w:cantSplit/>
        </w:trPr>
        <w:tc>
          <w:tcPr>
            <w:tcW w:w="4678" w:type="dxa"/>
          </w:tcPr>
          <w:p w14:paraId="22522268" w14:textId="77777777" w:rsidR="00A83A6E" w:rsidRPr="00532C47" w:rsidRDefault="00A83A6E" w:rsidP="00251B78">
            <w:pPr>
              <w:spacing w:line="240" w:lineRule="auto"/>
              <w:rPr>
                <w:rFonts w:eastAsia="PMingLiU"/>
                <w:b/>
                <w:szCs w:val="22"/>
                <w:lang w:val="de-CH"/>
              </w:rPr>
            </w:pPr>
            <w:r w:rsidRPr="00532C47">
              <w:rPr>
                <w:rFonts w:eastAsia="PMingLiU"/>
                <w:b/>
                <w:szCs w:val="22"/>
                <w:lang w:val="de-CH"/>
              </w:rPr>
              <w:t>Hrvatska</w:t>
            </w:r>
          </w:p>
          <w:p w14:paraId="43FEA7E7" w14:textId="77777777" w:rsidR="00A83A6E" w:rsidRPr="00532C47" w:rsidRDefault="00A83A6E" w:rsidP="00251B78">
            <w:pPr>
              <w:spacing w:line="240" w:lineRule="auto"/>
              <w:rPr>
                <w:szCs w:val="22"/>
                <w:lang w:val="de-CH"/>
              </w:rPr>
            </w:pPr>
            <w:r w:rsidRPr="00532C47">
              <w:rPr>
                <w:szCs w:val="22"/>
                <w:lang w:val="de-CH"/>
              </w:rPr>
              <w:t>Novartis Hrvatska d.o.o.</w:t>
            </w:r>
          </w:p>
          <w:p w14:paraId="1B7C24A2" w14:textId="77777777" w:rsidR="00A83A6E" w:rsidRPr="00532C47" w:rsidRDefault="00A83A6E" w:rsidP="00251B78">
            <w:pPr>
              <w:spacing w:line="240" w:lineRule="auto"/>
              <w:rPr>
                <w:szCs w:val="22"/>
              </w:rPr>
            </w:pPr>
            <w:r w:rsidRPr="00532C47">
              <w:rPr>
                <w:szCs w:val="22"/>
              </w:rPr>
              <w:t>Tel. +385 1 6274 220</w:t>
            </w:r>
          </w:p>
          <w:p w14:paraId="04961AEB" w14:textId="77777777" w:rsidR="00A83A6E" w:rsidRPr="00532C47" w:rsidRDefault="00A83A6E" w:rsidP="00251B78">
            <w:pPr>
              <w:tabs>
                <w:tab w:val="left" w:pos="-720"/>
                <w:tab w:val="left" w:pos="4536"/>
              </w:tabs>
              <w:suppressAutoHyphens/>
              <w:spacing w:line="240" w:lineRule="auto"/>
              <w:rPr>
                <w:b/>
                <w:szCs w:val="22"/>
                <w:lang w:val="fr-FR"/>
              </w:rPr>
            </w:pPr>
          </w:p>
        </w:tc>
        <w:tc>
          <w:tcPr>
            <w:tcW w:w="4678" w:type="dxa"/>
          </w:tcPr>
          <w:p w14:paraId="0D936877" w14:textId="77777777" w:rsidR="00A83A6E" w:rsidRPr="00532C47" w:rsidRDefault="00A83A6E" w:rsidP="00251B78">
            <w:pPr>
              <w:autoSpaceDE w:val="0"/>
              <w:autoSpaceDN w:val="0"/>
              <w:adjustRightInd w:val="0"/>
              <w:spacing w:line="240" w:lineRule="auto"/>
              <w:rPr>
                <w:b/>
                <w:bCs/>
                <w:szCs w:val="22"/>
                <w:lang w:val="fr-CH"/>
              </w:rPr>
            </w:pPr>
            <w:r w:rsidRPr="00532C47">
              <w:rPr>
                <w:b/>
                <w:bCs/>
                <w:szCs w:val="22"/>
                <w:lang w:val="fr-CH"/>
              </w:rPr>
              <w:t>România</w:t>
            </w:r>
          </w:p>
          <w:p w14:paraId="6B1B4E75" w14:textId="77777777" w:rsidR="00A83A6E" w:rsidRPr="00532C47" w:rsidRDefault="00A83A6E" w:rsidP="00251B78">
            <w:pPr>
              <w:autoSpaceDE w:val="0"/>
              <w:autoSpaceDN w:val="0"/>
              <w:adjustRightInd w:val="0"/>
              <w:spacing w:line="240" w:lineRule="auto"/>
              <w:rPr>
                <w:szCs w:val="22"/>
                <w:lang w:val="fr-CH"/>
              </w:rPr>
            </w:pPr>
            <w:r w:rsidRPr="00532C47">
              <w:rPr>
                <w:szCs w:val="22"/>
                <w:lang w:val="fr-CH"/>
              </w:rPr>
              <w:t>Novartis Pharma Services Romania SRL</w:t>
            </w:r>
          </w:p>
          <w:p w14:paraId="119DC54F" w14:textId="77777777" w:rsidR="00A83A6E" w:rsidRPr="00532C47" w:rsidRDefault="00A83A6E" w:rsidP="00251B78">
            <w:pPr>
              <w:tabs>
                <w:tab w:val="left" w:pos="-720"/>
              </w:tabs>
              <w:suppressAutoHyphens/>
              <w:spacing w:line="240" w:lineRule="auto"/>
              <w:rPr>
                <w:szCs w:val="22"/>
                <w:lang w:val="fr-FR"/>
              </w:rPr>
            </w:pPr>
            <w:r w:rsidRPr="00532C47">
              <w:rPr>
                <w:szCs w:val="22"/>
              </w:rPr>
              <w:t>Tel: +40 21 31299 01</w:t>
            </w:r>
          </w:p>
        </w:tc>
      </w:tr>
      <w:tr w:rsidR="00A83A6E" w:rsidRPr="00532C47" w14:paraId="65104633" w14:textId="77777777" w:rsidTr="00A83A6E">
        <w:trPr>
          <w:cantSplit/>
        </w:trPr>
        <w:tc>
          <w:tcPr>
            <w:tcW w:w="4678" w:type="dxa"/>
          </w:tcPr>
          <w:p w14:paraId="6300D10D" w14:textId="77777777" w:rsidR="00A83A6E" w:rsidRPr="00532C47" w:rsidRDefault="00A83A6E" w:rsidP="00251B78">
            <w:pPr>
              <w:spacing w:line="240" w:lineRule="auto"/>
              <w:rPr>
                <w:b/>
                <w:szCs w:val="22"/>
              </w:rPr>
            </w:pPr>
            <w:r w:rsidRPr="00532C47">
              <w:rPr>
                <w:b/>
                <w:szCs w:val="22"/>
              </w:rPr>
              <w:t>Ireland</w:t>
            </w:r>
          </w:p>
          <w:p w14:paraId="3160C88C" w14:textId="77777777" w:rsidR="00A83A6E" w:rsidRPr="00532C47" w:rsidRDefault="00A83A6E" w:rsidP="00251B78">
            <w:pPr>
              <w:spacing w:line="240" w:lineRule="auto"/>
              <w:rPr>
                <w:szCs w:val="22"/>
              </w:rPr>
            </w:pPr>
            <w:r w:rsidRPr="00532C47">
              <w:rPr>
                <w:szCs w:val="22"/>
              </w:rPr>
              <w:t>Novartis Ireland Limited</w:t>
            </w:r>
          </w:p>
          <w:p w14:paraId="68FA811E" w14:textId="77777777" w:rsidR="00A83A6E" w:rsidRPr="00532C47" w:rsidRDefault="00A83A6E" w:rsidP="00251B78">
            <w:pPr>
              <w:spacing w:line="240" w:lineRule="auto"/>
              <w:rPr>
                <w:szCs w:val="22"/>
              </w:rPr>
            </w:pPr>
            <w:r w:rsidRPr="00532C47">
              <w:rPr>
                <w:szCs w:val="22"/>
              </w:rPr>
              <w:t>Tel: +353 1 260 12 55</w:t>
            </w:r>
          </w:p>
          <w:p w14:paraId="6D384911" w14:textId="77777777" w:rsidR="00A83A6E" w:rsidRPr="00532C47" w:rsidRDefault="00A83A6E" w:rsidP="00251B78">
            <w:pPr>
              <w:spacing w:line="240" w:lineRule="auto"/>
              <w:rPr>
                <w:b/>
                <w:szCs w:val="22"/>
              </w:rPr>
            </w:pPr>
          </w:p>
        </w:tc>
        <w:tc>
          <w:tcPr>
            <w:tcW w:w="4678" w:type="dxa"/>
          </w:tcPr>
          <w:p w14:paraId="235803F8" w14:textId="77777777" w:rsidR="00A83A6E" w:rsidRPr="00532C47" w:rsidRDefault="00A83A6E" w:rsidP="00251B78">
            <w:pPr>
              <w:spacing w:line="240" w:lineRule="auto"/>
              <w:rPr>
                <w:b/>
                <w:szCs w:val="22"/>
                <w:lang w:val="sl-SI"/>
              </w:rPr>
            </w:pPr>
            <w:r w:rsidRPr="00532C47">
              <w:rPr>
                <w:b/>
                <w:szCs w:val="22"/>
                <w:lang w:val="sl-SI"/>
              </w:rPr>
              <w:t>Slovenija</w:t>
            </w:r>
          </w:p>
          <w:p w14:paraId="029CFF10" w14:textId="77777777" w:rsidR="00A83A6E" w:rsidRPr="00532C47" w:rsidRDefault="00A83A6E" w:rsidP="00251B78">
            <w:pPr>
              <w:spacing w:line="240" w:lineRule="auto"/>
              <w:rPr>
                <w:szCs w:val="22"/>
                <w:lang w:val="sl-SI"/>
              </w:rPr>
            </w:pPr>
            <w:r w:rsidRPr="00532C47">
              <w:rPr>
                <w:szCs w:val="22"/>
                <w:lang w:val="sl-SI"/>
              </w:rPr>
              <w:t>Novartis Pharma Services Inc.</w:t>
            </w:r>
          </w:p>
          <w:p w14:paraId="5BF1C49B" w14:textId="77777777" w:rsidR="00A83A6E" w:rsidRPr="00532C47" w:rsidRDefault="00A83A6E" w:rsidP="00251B78">
            <w:pPr>
              <w:spacing w:line="240" w:lineRule="auto"/>
              <w:rPr>
                <w:szCs w:val="22"/>
                <w:lang w:val="sl-SI"/>
              </w:rPr>
            </w:pPr>
            <w:r w:rsidRPr="00532C47">
              <w:rPr>
                <w:szCs w:val="22"/>
                <w:lang w:val="sl-SI"/>
              </w:rPr>
              <w:t>Tel: +386 1 300 75 50</w:t>
            </w:r>
          </w:p>
        </w:tc>
      </w:tr>
      <w:tr w:rsidR="00A83A6E" w:rsidRPr="00532C47" w14:paraId="711EEECD" w14:textId="77777777" w:rsidTr="00A83A6E">
        <w:trPr>
          <w:cantSplit/>
        </w:trPr>
        <w:tc>
          <w:tcPr>
            <w:tcW w:w="4678" w:type="dxa"/>
          </w:tcPr>
          <w:p w14:paraId="3C6205D8" w14:textId="77777777" w:rsidR="00A83A6E" w:rsidRPr="00532C47" w:rsidRDefault="00A83A6E" w:rsidP="00251B78">
            <w:pPr>
              <w:spacing w:line="240" w:lineRule="auto"/>
              <w:rPr>
                <w:b/>
                <w:szCs w:val="22"/>
                <w:lang w:val="is-IS"/>
              </w:rPr>
            </w:pPr>
            <w:r w:rsidRPr="00532C47">
              <w:rPr>
                <w:b/>
                <w:szCs w:val="22"/>
                <w:lang w:val="is-IS"/>
              </w:rPr>
              <w:t>Ísland</w:t>
            </w:r>
          </w:p>
          <w:p w14:paraId="1786F7DA" w14:textId="77777777" w:rsidR="00A83A6E" w:rsidRPr="00532C47" w:rsidRDefault="00A83A6E" w:rsidP="00251B78">
            <w:pPr>
              <w:spacing w:line="240" w:lineRule="auto"/>
              <w:rPr>
                <w:szCs w:val="22"/>
                <w:lang w:val="is-IS"/>
              </w:rPr>
            </w:pPr>
            <w:r w:rsidRPr="00532C47">
              <w:rPr>
                <w:szCs w:val="22"/>
                <w:lang w:val="is-IS"/>
              </w:rPr>
              <w:t>Vistor hf.</w:t>
            </w:r>
          </w:p>
          <w:p w14:paraId="2FDF2B81" w14:textId="77777777" w:rsidR="00A83A6E" w:rsidRPr="00532C47" w:rsidRDefault="00A83A6E" w:rsidP="00251B78">
            <w:pPr>
              <w:tabs>
                <w:tab w:val="left" w:pos="-720"/>
              </w:tabs>
              <w:suppressAutoHyphens/>
              <w:spacing w:line="240" w:lineRule="auto"/>
              <w:rPr>
                <w:szCs w:val="22"/>
                <w:lang w:val="is-IS"/>
              </w:rPr>
            </w:pPr>
            <w:r w:rsidRPr="00532C47">
              <w:rPr>
                <w:szCs w:val="22"/>
              </w:rPr>
              <w:t>Sími</w:t>
            </w:r>
            <w:r w:rsidRPr="00532C47">
              <w:rPr>
                <w:szCs w:val="22"/>
                <w:lang w:val="is-IS"/>
              </w:rPr>
              <w:t>: +354 535 7000</w:t>
            </w:r>
          </w:p>
          <w:p w14:paraId="1F94CE61" w14:textId="77777777" w:rsidR="00A83A6E" w:rsidRPr="00532C47" w:rsidRDefault="00A83A6E" w:rsidP="00251B78">
            <w:pPr>
              <w:spacing w:line="240" w:lineRule="auto"/>
              <w:rPr>
                <w:szCs w:val="22"/>
              </w:rPr>
            </w:pPr>
          </w:p>
        </w:tc>
        <w:tc>
          <w:tcPr>
            <w:tcW w:w="4678" w:type="dxa"/>
          </w:tcPr>
          <w:p w14:paraId="2ABE22E6" w14:textId="77777777" w:rsidR="00A83A6E" w:rsidRPr="00532C47" w:rsidRDefault="00A83A6E" w:rsidP="00251B78">
            <w:pPr>
              <w:tabs>
                <w:tab w:val="left" w:pos="-720"/>
              </w:tabs>
              <w:suppressAutoHyphens/>
              <w:spacing w:line="240" w:lineRule="auto"/>
              <w:rPr>
                <w:b/>
                <w:szCs w:val="22"/>
                <w:lang w:val="sk-SK"/>
              </w:rPr>
            </w:pPr>
            <w:r w:rsidRPr="00532C47">
              <w:rPr>
                <w:b/>
                <w:szCs w:val="22"/>
                <w:lang w:val="sk-SK"/>
              </w:rPr>
              <w:t>Slovenská republika</w:t>
            </w:r>
          </w:p>
          <w:p w14:paraId="5B4DAC37" w14:textId="77777777" w:rsidR="00A83A6E" w:rsidRPr="00532C47" w:rsidRDefault="00A83A6E" w:rsidP="00251B78">
            <w:pPr>
              <w:spacing w:line="240" w:lineRule="auto"/>
              <w:rPr>
                <w:szCs w:val="22"/>
                <w:lang w:val="sk-SK"/>
              </w:rPr>
            </w:pPr>
            <w:r w:rsidRPr="00532C47">
              <w:rPr>
                <w:szCs w:val="22"/>
                <w:lang w:val="sk-SK"/>
              </w:rPr>
              <w:t>Novartis Slovakia s.r.o.</w:t>
            </w:r>
          </w:p>
          <w:p w14:paraId="4DD4B1F1" w14:textId="77777777" w:rsidR="00A83A6E" w:rsidRPr="00532C47" w:rsidRDefault="00A83A6E" w:rsidP="00251B78">
            <w:pPr>
              <w:spacing w:line="240" w:lineRule="auto"/>
              <w:rPr>
                <w:szCs w:val="22"/>
                <w:lang w:val="sk-SK"/>
              </w:rPr>
            </w:pPr>
            <w:r w:rsidRPr="00532C47">
              <w:rPr>
                <w:szCs w:val="22"/>
                <w:lang w:val="sk-SK"/>
              </w:rPr>
              <w:t>Tel: +421 2 5542 5439</w:t>
            </w:r>
          </w:p>
          <w:p w14:paraId="73BB3CF8" w14:textId="77777777" w:rsidR="00A83A6E" w:rsidRPr="00532C47" w:rsidRDefault="00A83A6E" w:rsidP="00251B78">
            <w:pPr>
              <w:tabs>
                <w:tab w:val="left" w:pos="-720"/>
              </w:tabs>
              <w:suppressAutoHyphens/>
              <w:spacing w:line="240" w:lineRule="auto"/>
              <w:rPr>
                <w:szCs w:val="22"/>
                <w:lang w:val="sk-SK"/>
              </w:rPr>
            </w:pPr>
          </w:p>
        </w:tc>
      </w:tr>
      <w:tr w:rsidR="00A83A6E" w:rsidRPr="00C40CAF" w14:paraId="4BE6C3B8" w14:textId="77777777" w:rsidTr="00A83A6E">
        <w:trPr>
          <w:cantSplit/>
        </w:trPr>
        <w:tc>
          <w:tcPr>
            <w:tcW w:w="4678" w:type="dxa"/>
          </w:tcPr>
          <w:p w14:paraId="4ABC204A" w14:textId="77777777" w:rsidR="00A83A6E" w:rsidRPr="00532C47" w:rsidRDefault="00A83A6E" w:rsidP="00251B78">
            <w:pPr>
              <w:spacing w:line="240" w:lineRule="auto"/>
              <w:rPr>
                <w:b/>
                <w:szCs w:val="22"/>
                <w:lang w:val="it-IT"/>
              </w:rPr>
            </w:pPr>
            <w:r w:rsidRPr="00532C47">
              <w:rPr>
                <w:b/>
                <w:szCs w:val="22"/>
                <w:lang w:val="it-IT"/>
              </w:rPr>
              <w:t>Italia</w:t>
            </w:r>
          </w:p>
          <w:p w14:paraId="2E2F8D6D" w14:textId="77777777" w:rsidR="00A83A6E" w:rsidRPr="00532C47" w:rsidRDefault="00A83A6E" w:rsidP="00251B78">
            <w:pPr>
              <w:spacing w:line="240" w:lineRule="auto"/>
              <w:rPr>
                <w:szCs w:val="22"/>
                <w:lang w:val="it-IT"/>
              </w:rPr>
            </w:pPr>
            <w:r w:rsidRPr="00532C47">
              <w:rPr>
                <w:szCs w:val="22"/>
                <w:lang w:val="it-IT"/>
              </w:rPr>
              <w:t>Novartis Farma S.p.A.</w:t>
            </w:r>
          </w:p>
          <w:p w14:paraId="71516091" w14:textId="77777777" w:rsidR="00A83A6E" w:rsidRPr="00532C47" w:rsidRDefault="00A83A6E" w:rsidP="00251B78">
            <w:pPr>
              <w:spacing w:line="240" w:lineRule="auto"/>
              <w:rPr>
                <w:b/>
                <w:szCs w:val="22"/>
                <w:lang w:val="pt-PT"/>
              </w:rPr>
            </w:pPr>
            <w:r w:rsidRPr="00532C47">
              <w:rPr>
                <w:szCs w:val="22"/>
                <w:lang w:val="it-IT"/>
              </w:rPr>
              <w:t>Tel: +39 02 96 54 1</w:t>
            </w:r>
          </w:p>
        </w:tc>
        <w:tc>
          <w:tcPr>
            <w:tcW w:w="4678" w:type="dxa"/>
          </w:tcPr>
          <w:p w14:paraId="59F28FF0" w14:textId="77777777" w:rsidR="00A83A6E" w:rsidRPr="00532C47" w:rsidRDefault="00A83A6E" w:rsidP="00251B78">
            <w:pPr>
              <w:tabs>
                <w:tab w:val="left" w:pos="-720"/>
                <w:tab w:val="left" w:pos="4536"/>
              </w:tabs>
              <w:suppressAutoHyphens/>
              <w:spacing w:line="240" w:lineRule="auto"/>
              <w:rPr>
                <w:b/>
                <w:szCs w:val="22"/>
                <w:lang w:val="fi-FI"/>
              </w:rPr>
            </w:pPr>
            <w:r w:rsidRPr="00532C47">
              <w:rPr>
                <w:b/>
                <w:szCs w:val="22"/>
                <w:lang w:val="fi-FI"/>
              </w:rPr>
              <w:t>Suomi/Finland</w:t>
            </w:r>
          </w:p>
          <w:p w14:paraId="4988CE5E" w14:textId="77777777" w:rsidR="00A83A6E" w:rsidRPr="00532C47" w:rsidRDefault="00A83A6E" w:rsidP="00251B78">
            <w:pPr>
              <w:spacing w:line="240" w:lineRule="auto"/>
              <w:rPr>
                <w:szCs w:val="22"/>
                <w:lang w:val="fi-FI"/>
              </w:rPr>
            </w:pPr>
            <w:r w:rsidRPr="00532C47">
              <w:rPr>
                <w:szCs w:val="22"/>
                <w:lang w:val="fi-FI"/>
              </w:rPr>
              <w:t>Novartis Finland Oy</w:t>
            </w:r>
          </w:p>
          <w:p w14:paraId="2061C05F" w14:textId="77777777" w:rsidR="00A83A6E" w:rsidRPr="00532C47" w:rsidRDefault="00A83A6E" w:rsidP="00251B78">
            <w:pPr>
              <w:spacing w:line="240" w:lineRule="auto"/>
              <w:rPr>
                <w:szCs w:val="22"/>
                <w:lang w:val="fi-FI"/>
              </w:rPr>
            </w:pPr>
            <w:r w:rsidRPr="00532C47">
              <w:rPr>
                <w:szCs w:val="22"/>
                <w:lang w:val="fi-FI"/>
              </w:rPr>
              <w:t xml:space="preserve">Puh/Tel: +358 </w:t>
            </w:r>
            <w:r w:rsidRPr="00532C47">
              <w:rPr>
                <w:szCs w:val="22"/>
                <w:lang w:val="de-CH" w:bidi="he-IL"/>
              </w:rPr>
              <w:t>(0)10 6133 200</w:t>
            </w:r>
          </w:p>
          <w:p w14:paraId="611DB648" w14:textId="77777777" w:rsidR="00A83A6E" w:rsidRPr="00532C47" w:rsidRDefault="00A83A6E" w:rsidP="00251B78">
            <w:pPr>
              <w:tabs>
                <w:tab w:val="left" w:pos="-720"/>
              </w:tabs>
              <w:suppressAutoHyphens/>
              <w:spacing w:line="240" w:lineRule="auto"/>
              <w:rPr>
                <w:szCs w:val="22"/>
                <w:lang w:val="sv-SE"/>
              </w:rPr>
            </w:pPr>
          </w:p>
        </w:tc>
      </w:tr>
      <w:tr w:rsidR="00A83A6E" w:rsidRPr="00093A89" w14:paraId="5E551807" w14:textId="77777777" w:rsidTr="00A83A6E">
        <w:trPr>
          <w:cantSplit/>
        </w:trPr>
        <w:tc>
          <w:tcPr>
            <w:tcW w:w="4678" w:type="dxa"/>
          </w:tcPr>
          <w:p w14:paraId="6EEF4255" w14:textId="77777777" w:rsidR="00A83A6E" w:rsidRPr="00532C47" w:rsidRDefault="00A83A6E" w:rsidP="00251B78">
            <w:pPr>
              <w:spacing w:line="240" w:lineRule="auto"/>
              <w:rPr>
                <w:b/>
                <w:szCs w:val="22"/>
                <w:lang w:val="fr-CH"/>
              </w:rPr>
            </w:pPr>
            <w:r w:rsidRPr="00532C47">
              <w:rPr>
                <w:b/>
                <w:szCs w:val="22"/>
                <w:lang w:val="el-GR"/>
              </w:rPr>
              <w:lastRenderedPageBreak/>
              <w:t>Κύπρος</w:t>
            </w:r>
          </w:p>
          <w:p w14:paraId="6BD0A492" w14:textId="77777777" w:rsidR="00A83A6E" w:rsidRPr="00532C47" w:rsidRDefault="00A83A6E" w:rsidP="00251B78">
            <w:pPr>
              <w:spacing w:line="240" w:lineRule="auto"/>
              <w:rPr>
                <w:szCs w:val="22"/>
                <w:lang w:val="fr-CH"/>
              </w:rPr>
            </w:pPr>
            <w:r w:rsidRPr="00532C47">
              <w:rPr>
                <w:szCs w:val="22"/>
                <w:lang w:val="fr-CH"/>
              </w:rPr>
              <w:t>Novartis Pharma Services Inc.</w:t>
            </w:r>
          </w:p>
          <w:p w14:paraId="3E46723F" w14:textId="77777777" w:rsidR="00A83A6E" w:rsidRPr="00532C47" w:rsidRDefault="00A83A6E" w:rsidP="00251B78">
            <w:pPr>
              <w:tabs>
                <w:tab w:val="left" w:pos="-720"/>
              </w:tabs>
              <w:suppressAutoHyphens/>
              <w:spacing w:line="240" w:lineRule="auto"/>
              <w:rPr>
                <w:szCs w:val="22"/>
                <w:lang w:val="el-GR"/>
              </w:rPr>
            </w:pPr>
            <w:r w:rsidRPr="00532C47">
              <w:rPr>
                <w:szCs w:val="22"/>
                <w:lang w:val="el-GR"/>
              </w:rPr>
              <w:t>Τηλ: +357 22 690 690</w:t>
            </w:r>
          </w:p>
          <w:p w14:paraId="2F99A272" w14:textId="77777777" w:rsidR="00A83A6E" w:rsidRPr="00532C47" w:rsidRDefault="00A83A6E" w:rsidP="00251B78">
            <w:pPr>
              <w:spacing w:line="240" w:lineRule="auto"/>
              <w:rPr>
                <w:b/>
                <w:szCs w:val="22"/>
                <w:lang w:val="el-GR"/>
              </w:rPr>
            </w:pPr>
          </w:p>
        </w:tc>
        <w:tc>
          <w:tcPr>
            <w:tcW w:w="4678" w:type="dxa"/>
          </w:tcPr>
          <w:p w14:paraId="33F9B4CC" w14:textId="77777777" w:rsidR="00A83A6E" w:rsidRPr="00532C47" w:rsidRDefault="00A83A6E" w:rsidP="00251B78">
            <w:pPr>
              <w:tabs>
                <w:tab w:val="left" w:pos="-720"/>
                <w:tab w:val="left" w:pos="4536"/>
              </w:tabs>
              <w:suppressAutoHyphens/>
              <w:spacing w:line="240" w:lineRule="auto"/>
              <w:rPr>
                <w:b/>
                <w:szCs w:val="22"/>
                <w:lang w:val="sv-SE"/>
              </w:rPr>
            </w:pPr>
            <w:r w:rsidRPr="00532C47">
              <w:rPr>
                <w:b/>
                <w:szCs w:val="22"/>
                <w:lang w:val="sv-SE"/>
              </w:rPr>
              <w:t>Sverige</w:t>
            </w:r>
          </w:p>
          <w:p w14:paraId="0D99D798" w14:textId="77777777" w:rsidR="00A83A6E" w:rsidRPr="00532C47" w:rsidRDefault="00A83A6E" w:rsidP="00251B78">
            <w:pPr>
              <w:spacing w:line="240" w:lineRule="auto"/>
              <w:rPr>
                <w:szCs w:val="22"/>
                <w:lang w:val="sv-SE"/>
              </w:rPr>
            </w:pPr>
            <w:r w:rsidRPr="00532C47">
              <w:rPr>
                <w:szCs w:val="22"/>
                <w:lang w:val="sv-SE"/>
              </w:rPr>
              <w:t>Novartis Sverige AB</w:t>
            </w:r>
          </w:p>
          <w:p w14:paraId="61F0A1C2" w14:textId="77777777" w:rsidR="00A83A6E" w:rsidRPr="00532C47" w:rsidRDefault="00A83A6E" w:rsidP="00251B78">
            <w:pPr>
              <w:spacing w:line="240" w:lineRule="auto"/>
              <w:rPr>
                <w:szCs w:val="22"/>
                <w:lang w:val="sv-SE"/>
              </w:rPr>
            </w:pPr>
            <w:r w:rsidRPr="00532C47">
              <w:rPr>
                <w:szCs w:val="22"/>
                <w:lang w:val="sv-SE"/>
              </w:rPr>
              <w:t>Tel: +46 8 732 32 00</w:t>
            </w:r>
          </w:p>
          <w:p w14:paraId="677A6A83" w14:textId="77777777" w:rsidR="00A83A6E" w:rsidRPr="00532C47" w:rsidRDefault="00A83A6E" w:rsidP="00251B78">
            <w:pPr>
              <w:tabs>
                <w:tab w:val="left" w:pos="-720"/>
                <w:tab w:val="left" w:pos="4536"/>
              </w:tabs>
              <w:suppressAutoHyphens/>
              <w:spacing w:line="240" w:lineRule="auto"/>
              <w:rPr>
                <w:szCs w:val="22"/>
                <w:lang w:val="fi-FI"/>
              </w:rPr>
            </w:pPr>
          </w:p>
        </w:tc>
      </w:tr>
      <w:tr w:rsidR="00A83A6E" w:rsidRPr="00093A89" w14:paraId="273BECD8" w14:textId="77777777" w:rsidTr="00A83A6E">
        <w:trPr>
          <w:cantSplit/>
        </w:trPr>
        <w:tc>
          <w:tcPr>
            <w:tcW w:w="4678" w:type="dxa"/>
          </w:tcPr>
          <w:p w14:paraId="0187A8BA" w14:textId="77777777" w:rsidR="00A83A6E" w:rsidRPr="00532C47" w:rsidRDefault="00A83A6E" w:rsidP="00251B78">
            <w:pPr>
              <w:spacing w:line="240" w:lineRule="auto"/>
              <w:rPr>
                <w:b/>
                <w:szCs w:val="22"/>
                <w:lang w:val="lv-LV"/>
              </w:rPr>
            </w:pPr>
            <w:r w:rsidRPr="00532C47">
              <w:rPr>
                <w:b/>
                <w:szCs w:val="22"/>
                <w:lang w:val="lv-LV"/>
              </w:rPr>
              <w:t>Latvija</w:t>
            </w:r>
          </w:p>
          <w:p w14:paraId="4C60956D" w14:textId="4F746B89" w:rsidR="00A83A6E" w:rsidRPr="00532C47" w:rsidRDefault="00A83A6E" w:rsidP="00251B78">
            <w:pPr>
              <w:spacing w:line="240" w:lineRule="auto"/>
              <w:rPr>
                <w:szCs w:val="22"/>
                <w:lang w:val="lv-LV"/>
              </w:rPr>
            </w:pPr>
            <w:r w:rsidRPr="00532C47">
              <w:rPr>
                <w:color w:val="000000"/>
                <w:szCs w:val="22"/>
                <w:lang w:val="lv-LV"/>
              </w:rPr>
              <w:t>SIA Novartis Baltics</w:t>
            </w:r>
          </w:p>
          <w:p w14:paraId="305156BC" w14:textId="77777777" w:rsidR="00A83A6E" w:rsidRPr="00532C47" w:rsidRDefault="00A83A6E" w:rsidP="00251B78">
            <w:pPr>
              <w:tabs>
                <w:tab w:val="left" w:pos="-720"/>
              </w:tabs>
              <w:suppressAutoHyphens/>
              <w:spacing w:line="240" w:lineRule="auto"/>
              <w:rPr>
                <w:szCs w:val="22"/>
                <w:lang w:val="lv-LV"/>
              </w:rPr>
            </w:pPr>
            <w:r w:rsidRPr="00532C47">
              <w:rPr>
                <w:szCs w:val="22"/>
                <w:lang w:val="lv-LV"/>
              </w:rPr>
              <w:t>Tel: +371 67 887 070</w:t>
            </w:r>
          </w:p>
          <w:p w14:paraId="3B792AF6" w14:textId="77777777" w:rsidR="00A83A6E" w:rsidRPr="00532C47" w:rsidRDefault="00A83A6E" w:rsidP="00251B78">
            <w:pPr>
              <w:tabs>
                <w:tab w:val="left" w:pos="-720"/>
              </w:tabs>
              <w:suppressAutoHyphens/>
              <w:spacing w:line="240" w:lineRule="auto"/>
              <w:rPr>
                <w:szCs w:val="22"/>
                <w:lang w:val="fi-FI"/>
              </w:rPr>
            </w:pPr>
          </w:p>
        </w:tc>
        <w:tc>
          <w:tcPr>
            <w:tcW w:w="4678" w:type="dxa"/>
          </w:tcPr>
          <w:p w14:paraId="2384584B" w14:textId="77777777" w:rsidR="00A83A6E" w:rsidRPr="00DA6B89" w:rsidRDefault="00A83A6E" w:rsidP="00251B78">
            <w:pPr>
              <w:tabs>
                <w:tab w:val="left" w:pos="-720"/>
              </w:tabs>
              <w:suppressAutoHyphens/>
              <w:spacing w:line="240" w:lineRule="auto"/>
              <w:rPr>
                <w:szCs w:val="22"/>
                <w:lang w:val="it-IT"/>
              </w:rPr>
            </w:pPr>
          </w:p>
        </w:tc>
      </w:tr>
    </w:tbl>
    <w:p w14:paraId="40F9EBC4" w14:textId="77777777" w:rsidR="00A83A6E" w:rsidRPr="00251B78" w:rsidRDefault="00A83A6E" w:rsidP="00251B78">
      <w:pPr>
        <w:numPr>
          <w:ilvl w:val="12"/>
          <w:numId w:val="0"/>
        </w:numPr>
        <w:spacing w:line="240" w:lineRule="auto"/>
        <w:ind w:right="-2"/>
        <w:rPr>
          <w:szCs w:val="22"/>
        </w:rPr>
      </w:pPr>
    </w:p>
    <w:p w14:paraId="4ED69B1D" w14:textId="2D43D320" w:rsidR="00A83A6E" w:rsidRPr="00532C47" w:rsidRDefault="0010483A" w:rsidP="00251B78">
      <w:pPr>
        <w:numPr>
          <w:ilvl w:val="12"/>
          <w:numId w:val="0"/>
        </w:numPr>
        <w:spacing w:line="240" w:lineRule="auto"/>
        <w:ind w:right="-2"/>
        <w:rPr>
          <w:b/>
          <w:szCs w:val="22"/>
          <w:lang w:val="et-EE"/>
        </w:rPr>
      </w:pPr>
      <w:r w:rsidRPr="00532C47">
        <w:rPr>
          <w:b/>
          <w:lang w:val="et-EE"/>
        </w:rPr>
        <w:t>Infoleht on viimati uuendatud</w:t>
      </w:r>
    </w:p>
    <w:p w14:paraId="1A098A5E" w14:textId="77777777" w:rsidR="00A83A6E" w:rsidRPr="00532C47" w:rsidRDefault="00A83A6E" w:rsidP="00251B78">
      <w:pPr>
        <w:spacing w:line="240" w:lineRule="auto"/>
        <w:rPr>
          <w:szCs w:val="22"/>
          <w:lang w:val="et-EE"/>
        </w:rPr>
      </w:pPr>
    </w:p>
    <w:p w14:paraId="7B0E0206" w14:textId="0356FCF8" w:rsidR="00A83A6E" w:rsidRPr="00532C47" w:rsidRDefault="0010483A" w:rsidP="00251B78">
      <w:pPr>
        <w:keepNext/>
        <w:numPr>
          <w:ilvl w:val="12"/>
          <w:numId w:val="0"/>
        </w:numPr>
        <w:spacing w:line="240" w:lineRule="auto"/>
        <w:rPr>
          <w:szCs w:val="22"/>
          <w:lang w:val="et-EE"/>
        </w:rPr>
      </w:pPr>
      <w:r w:rsidRPr="00532C47">
        <w:rPr>
          <w:b/>
          <w:szCs w:val="22"/>
          <w:lang w:val="et-EE"/>
        </w:rPr>
        <w:t>Muud teabeallikad</w:t>
      </w:r>
    </w:p>
    <w:p w14:paraId="6370A420" w14:textId="0ABE66C1" w:rsidR="009C7918" w:rsidRPr="00532C47" w:rsidRDefault="0053627A" w:rsidP="00251B78">
      <w:pPr>
        <w:numPr>
          <w:ilvl w:val="12"/>
          <w:numId w:val="0"/>
        </w:numPr>
        <w:spacing w:line="240" w:lineRule="auto"/>
        <w:ind w:right="-2"/>
        <w:rPr>
          <w:iCs/>
          <w:szCs w:val="22"/>
          <w:lang w:val="et-EE"/>
        </w:rPr>
      </w:pPr>
      <w:r w:rsidRPr="00532C47">
        <w:rPr>
          <w:lang w:val="et-EE"/>
        </w:rPr>
        <w:t xml:space="preserve">Täpne teave selle ravimi kohta on Euroopa Ravimiameti kodulehel: </w:t>
      </w:r>
      <w:hyperlink r:id="rId30" w:history="1">
        <w:r w:rsidR="00313896" w:rsidRPr="00251B78">
          <w:rPr>
            <w:rStyle w:val="Hyperlink"/>
            <w:noProof/>
            <w:szCs w:val="22"/>
            <w:lang w:val="et-EE"/>
          </w:rPr>
          <w:t>https://www.ema.europa.eu</w:t>
        </w:r>
      </w:hyperlink>
      <w:r w:rsidR="009C7918" w:rsidRPr="00532C47">
        <w:rPr>
          <w:iCs/>
          <w:szCs w:val="22"/>
          <w:lang w:val="et-EE"/>
        </w:rPr>
        <w:t>.</w:t>
      </w:r>
    </w:p>
    <w:p w14:paraId="379FAD85" w14:textId="317830BD" w:rsidR="00EE2916" w:rsidRPr="00251B78" w:rsidRDefault="00A83A6E" w:rsidP="00251B78">
      <w:pPr>
        <w:pStyle w:val="Nottoc-headings"/>
        <w:spacing w:before="0" w:after="0"/>
        <w:rPr>
          <w:rFonts w:ascii="Times New Roman" w:hAnsi="Times New Roman" w:cs="Times New Roman"/>
          <w:b w:val="0"/>
          <w:sz w:val="22"/>
          <w:szCs w:val="22"/>
          <w:lang w:val="et-EE"/>
        </w:rPr>
      </w:pPr>
      <w:r w:rsidRPr="00251B78">
        <w:rPr>
          <w:rFonts w:ascii="Times New Roman" w:hAnsi="Times New Roman" w:cs="Times New Roman"/>
          <w:sz w:val="22"/>
          <w:szCs w:val="22"/>
          <w:lang w:val="et-EE"/>
        </w:rPr>
        <w:br w:type="page"/>
      </w:r>
    </w:p>
    <w:p w14:paraId="2C8C6239" w14:textId="437E8551" w:rsidR="009C7918" w:rsidRPr="00532C47" w:rsidRDefault="009C7918" w:rsidP="00251B78">
      <w:pPr>
        <w:keepNext/>
        <w:numPr>
          <w:ilvl w:val="12"/>
          <w:numId w:val="0"/>
        </w:numPr>
        <w:tabs>
          <w:tab w:val="clear" w:pos="567"/>
        </w:tabs>
        <w:spacing w:line="240" w:lineRule="auto"/>
        <w:rPr>
          <w:b/>
          <w:szCs w:val="22"/>
          <w:lang w:val="et-EE"/>
        </w:rPr>
      </w:pPr>
      <w:r w:rsidRPr="00532C47">
        <w:rPr>
          <w:b/>
          <w:szCs w:val="22"/>
          <w:lang w:val="et-EE"/>
        </w:rPr>
        <w:lastRenderedPageBreak/>
        <w:t>Enerzair Breezhaler</w:t>
      </w:r>
      <w:r w:rsidR="0053627A" w:rsidRPr="00532C47">
        <w:rPr>
          <w:b/>
          <w:szCs w:val="22"/>
          <w:lang w:val="et-EE"/>
        </w:rPr>
        <w:t>i kasut</w:t>
      </w:r>
      <w:r w:rsidR="00C12AF4" w:rsidRPr="00532C47">
        <w:rPr>
          <w:b/>
          <w:szCs w:val="22"/>
          <w:lang w:val="et-EE"/>
        </w:rPr>
        <w:t>u</w:t>
      </w:r>
      <w:r w:rsidR="0053627A" w:rsidRPr="00532C47">
        <w:rPr>
          <w:b/>
          <w:szCs w:val="22"/>
          <w:lang w:val="et-EE"/>
        </w:rPr>
        <w:t>sjuhend</w:t>
      </w:r>
    </w:p>
    <w:p w14:paraId="63BC365F" w14:textId="4D6864C5" w:rsidR="00EE2916" w:rsidRPr="00532C47" w:rsidRDefault="00EE2916" w:rsidP="00251B78">
      <w:pPr>
        <w:keepNext/>
        <w:numPr>
          <w:ilvl w:val="12"/>
          <w:numId w:val="0"/>
        </w:numPr>
        <w:tabs>
          <w:tab w:val="clear" w:pos="567"/>
        </w:tabs>
        <w:spacing w:line="240" w:lineRule="auto"/>
        <w:rPr>
          <w:szCs w:val="22"/>
          <w:lang w:val="et-EE"/>
        </w:rPr>
      </w:pPr>
    </w:p>
    <w:p w14:paraId="38EEB1FC" w14:textId="0E70669C" w:rsidR="00EE2916" w:rsidRPr="00532C47" w:rsidDel="00774579" w:rsidRDefault="0053627A">
      <w:pPr>
        <w:keepNext/>
        <w:numPr>
          <w:ilvl w:val="12"/>
          <w:numId w:val="0"/>
        </w:numPr>
        <w:tabs>
          <w:tab w:val="clear" w:pos="567"/>
        </w:tabs>
        <w:spacing w:line="240" w:lineRule="auto"/>
        <w:rPr>
          <w:del w:id="58" w:author="Author"/>
          <w:szCs w:val="22"/>
          <w:u w:val="single"/>
          <w:lang w:val="et-EE"/>
        </w:rPr>
      </w:pPr>
      <w:r w:rsidRPr="00532C47">
        <w:rPr>
          <w:b/>
          <w:szCs w:val="22"/>
          <w:lang w:val="et-EE"/>
        </w:rPr>
        <w:t>Enne kasutamist lugege palun läbi Enerzair Breezhaler inhalaatori täielik kasut</w:t>
      </w:r>
      <w:r w:rsidR="00C12AF4" w:rsidRPr="00532C47">
        <w:rPr>
          <w:b/>
          <w:szCs w:val="22"/>
          <w:lang w:val="et-EE"/>
        </w:rPr>
        <w:t>us</w:t>
      </w:r>
      <w:r w:rsidRPr="00532C47">
        <w:rPr>
          <w:b/>
          <w:szCs w:val="22"/>
          <w:lang w:val="et-EE"/>
        </w:rPr>
        <w:t>juhend.</w:t>
      </w:r>
      <w:del w:id="59" w:author="Author">
        <w:r w:rsidRPr="00532C47" w:rsidDel="00774579">
          <w:rPr>
            <w:szCs w:val="22"/>
            <w:lang w:val="et-EE"/>
          </w:rPr>
          <w:delText xml:space="preserve"> </w:delText>
        </w:r>
        <w:r w:rsidRPr="00532C47" w:rsidDel="00774579">
          <w:rPr>
            <w:bCs/>
            <w:szCs w:val="22"/>
            <w:lang w:val="et-EE"/>
          </w:rPr>
          <w:delText>Juhend on leitav ka QR</w:delText>
        </w:r>
        <w:r w:rsidRPr="00532C47" w:rsidDel="00774579">
          <w:rPr>
            <w:bCs/>
            <w:szCs w:val="22"/>
            <w:lang w:val="et-EE"/>
          </w:rPr>
          <w:noBreakHyphen/>
          <w:delText>koodi skaneerides või külastades lehekülge</w:delText>
        </w:r>
        <w:r w:rsidR="00EE2916" w:rsidRPr="00532C47" w:rsidDel="00774579">
          <w:rPr>
            <w:szCs w:val="22"/>
            <w:lang w:val="et-EE"/>
          </w:rPr>
          <w:delText xml:space="preserve">: </w:delText>
        </w:r>
        <w:r w:rsidR="00E146A1" w:rsidDel="00774579">
          <w:fldChar w:fldCharType="begin"/>
        </w:r>
        <w:r w:rsidR="00E146A1" w:rsidDel="00774579">
          <w:delInstrText>HYPERLINK "http://www.breezhaler-asthma.eu/enerzair"</w:delInstrText>
        </w:r>
        <w:r w:rsidR="00E146A1" w:rsidDel="00774579">
          <w:fldChar w:fldCharType="separate"/>
        </w:r>
        <w:r w:rsidR="00E146A1" w:rsidRPr="00532C47" w:rsidDel="00774579">
          <w:rPr>
            <w:rStyle w:val="Hyperlink"/>
            <w:szCs w:val="22"/>
            <w:lang w:val="et-EE"/>
          </w:rPr>
          <w:delText>www.breezhaler-asthma.eu/enerzair</w:delText>
        </w:r>
        <w:r w:rsidR="00E146A1" w:rsidDel="00774579">
          <w:fldChar w:fldCharType="end"/>
        </w:r>
      </w:del>
    </w:p>
    <w:p w14:paraId="56A44891" w14:textId="00F09C02" w:rsidR="00E146A1" w:rsidRPr="00532C47" w:rsidDel="00774579" w:rsidRDefault="00E146A1">
      <w:pPr>
        <w:keepNext/>
        <w:numPr>
          <w:ilvl w:val="12"/>
          <w:numId w:val="0"/>
        </w:numPr>
        <w:tabs>
          <w:tab w:val="clear" w:pos="567"/>
        </w:tabs>
        <w:spacing w:line="240" w:lineRule="auto"/>
        <w:rPr>
          <w:del w:id="60" w:author="Author"/>
          <w:szCs w:val="22"/>
          <w:lang w:val="et-EE"/>
        </w:rPr>
      </w:pPr>
    </w:p>
    <w:p w14:paraId="646B27A0" w14:textId="299DB2CC" w:rsidR="0081426D" w:rsidRPr="00532C47" w:rsidRDefault="00E146A1">
      <w:pPr>
        <w:keepNext/>
        <w:numPr>
          <w:ilvl w:val="12"/>
          <w:numId w:val="0"/>
        </w:numPr>
        <w:tabs>
          <w:tab w:val="clear" w:pos="567"/>
        </w:tabs>
        <w:spacing w:line="240" w:lineRule="auto"/>
        <w:rPr>
          <w:shd w:val="pct15" w:color="auto" w:fill="auto"/>
          <w:lang w:val="et-EE"/>
        </w:rPr>
        <w:pPrChange w:id="61" w:author="Author">
          <w:pPr>
            <w:keepNext/>
            <w:keepLines/>
            <w:tabs>
              <w:tab w:val="clear" w:pos="567"/>
            </w:tabs>
            <w:spacing w:line="240" w:lineRule="auto"/>
          </w:pPr>
        </w:pPrChange>
      </w:pPr>
      <w:del w:id="62" w:author="Author">
        <w:r w:rsidRPr="00532C47" w:rsidDel="00774579">
          <w:rPr>
            <w:shd w:val="pct15" w:color="auto" w:fill="auto"/>
            <w:lang w:val="et-EE"/>
          </w:rPr>
          <w:delText>„Lisatakse QR</w:delText>
        </w:r>
        <w:r w:rsidRPr="00532C47" w:rsidDel="00774579">
          <w:rPr>
            <w:shd w:val="pct15" w:color="auto" w:fill="auto"/>
            <w:lang w:val="et-EE"/>
          </w:rPr>
          <w:noBreakHyphen/>
          <w:delText>kood“</w:delText>
        </w:r>
      </w:del>
    </w:p>
    <w:p w14:paraId="3DA77689" w14:textId="77777777" w:rsidR="0053627A" w:rsidRPr="00532C47" w:rsidRDefault="0053627A" w:rsidP="00251B78">
      <w:pPr>
        <w:keepNext/>
        <w:keepLines/>
        <w:tabs>
          <w:tab w:val="clear" w:pos="567"/>
        </w:tabs>
        <w:spacing w:line="240" w:lineRule="auto"/>
        <w:rPr>
          <w:szCs w:val="22"/>
          <w:lang w:val="en-US"/>
        </w:rPr>
      </w:pPr>
      <w:bookmarkStart w:id="63" w:name="_Toc299953923"/>
      <w:bookmarkEnd w:id="63"/>
    </w:p>
    <w:tbl>
      <w:tblPr>
        <w:tblW w:w="93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76"/>
        <w:gridCol w:w="2268"/>
        <w:gridCol w:w="2268"/>
        <w:gridCol w:w="2415"/>
      </w:tblGrid>
      <w:tr w:rsidR="0053627A" w:rsidRPr="00532C47" w14:paraId="432FC783" w14:textId="77777777" w:rsidTr="007B33C7">
        <w:trPr>
          <w:cantSplit/>
          <w:trHeight w:val="1919"/>
        </w:trPr>
        <w:tc>
          <w:tcPr>
            <w:tcW w:w="2376" w:type="dxa"/>
            <w:tcBorders>
              <w:top w:val="nil"/>
              <w:left w:val="nil"/>
              <w:bottom w:val="nil"/>
              <w:right w:val="nil"/>
            </w:tcBorders>
            <w:vAlign w:val="center"/>
            <w:hideMark/>
          </w:tcPr>
          <w:p w14:paraId="5C7B2BD3" w14:textId="77777777" w:rsidR="0053627A" w:rsidRPr="00532C47" w:rsidRDefault="0053627A" w:rsidP="00D02EE2">
            <w:pPr>
              <w:pStyle w:val="Table"/>
              <w:keepNext/>
              <w:jc w:val="center"/>
              <w:rPr>
                <w:rFonts w:ascii="Times New Roman" w:eastAsia="Arial" w:hAnsi="Times New Roman"/>
                <w:b/>
                <w:sz w:val="22"/>
                <w:szCs w:val="22"/>
              </w:rPr>
            </w:pPr>
            <w:r w:rsidRPr="00532C47">
              <w:rPr>
                <w:noProof/>
                <w:lang w:eastAsia="en-US"/>
              </w:rPr>
              <w:drawing>
                <wp:inline distT="0" distB="0" distL="0" distR="0" wp14:anchorId="7B8A1B3B" wp14:editId="13431DDD">
                  <wp:extent cx="1173480" cy="848360"/>
                  <wp:effectExtent l="0" t="0" r="0" b="0"/>
                  <wp:docPr id="242" name="Pictur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
                          <pic:cNvPicPr>
                            <a:picLocks noChangeAspect="1" noChangeArrowheads="1"/>
                          </pic:cNvPicPr>
                        </pic:nvPicPr>
                        <pic:blipFill>
                          <a:blip r:embed="rId11" cstate="print">
                            <a:extLst>
                              <a:ext uri="{28A0092B-C50C-407E-A947-70E740481C1C}">
                                <a14:useLocalDpi xmlns:a14="http://schemas.microsoft.com/office/drawing/2010/main" val="0"/>
                              </a:ext>
                            </a:extLst>
                          </a:blip>
                          <a:srcRect/>
                          <a:stretch>
                            <a:fillRect/>
                          </a:stretch>
                        </pic:blipFill>
                        <pic:spPr bwMode="auto">
                          <a:xfrm>
                            <a:off x="0" y="0"/>
                            <a:ext cx="1173480" cy="848360"/>
                          </a:xfrm>
                          <a:prstGeom prst="rect">
                            <a:avLst/>
                          </a:prstGeom>
                          <a:noFill/>
                          <a:ln>
                            <a:noFill/>
                          </a:ln>
                        </pic:spPr>
                      </pic:pic>
                    </a:graphicData>
                  </a:graphic>
                </wp:inline>
              </w:drawing>
            </w:r>
          </w:p>
        </w:tc>
        <w:tc>
          <w:tcPr>
            <w:tcW w:w="2268" w:type="dxa"/>
            <w:tcBorders>
              <w:top w:val="nil"/>
              <w:left w:val="nil"/>
              <w:bottom w:val="nil"/>
              <w:right w:val="nil"/>
            </w:tcBorders>
            <w:hideMark/>
          </w:tcPr>
          <w:p w14:paraId="7C4D377B" w14:textId="77777777" w:rsidR="0053627A" w:rsidRPr="00532C47" w:rsidRDefault="0053627A" w:rsidP="00D02EE2">
            <w:pPr>
              <w:pStyle w:val="Text"/>
              <w:keepNext/>
              <w:keepLines/>
              <w:spacing w:before="0"/>
              <w:jc w:val="center"/>
              <w:rPr>
                <w:b/>
                <w:sz w:val="22"/>
                <w:szCs w:val="22"/>
              </w:rPr>
            </w:pPr>
            <w:r w:rsidRPr="00532C47">
              <w:rPr>
                <w:noProof/>
                <w:lang w:eastAsia="en-US"/>
              </w:rPr>
              <w:drawing>
                <wp:inline distT="0" distB="0" distL="0" distR="0" wp14:anchorId="48B0404E" wp14:editId="2C9FD7F7">
                  <wp:extent cx="1310640" cy="1005840"/>
                  <wp:effectExtent l="0" t="0" r="0" b="0"/>
                  <wp:docPr id="243"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3"/>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1310640" cy="1005840"/>
                          </a:xfrm>
                          <a:prstGeom prst="rect">
                            <a:avLst/>
                          </a:prstGeom>
                          <a:noFill/>
                          <a:ln>
                            <a:noFill/>
                          </a:ln>
                        </pic:spPr>
                      </pic:pic>
                    </a:graphicData>
                  </a:graphic>
                </wp:inline>
              </w:drawing>
            </w:r>
          </w:p>
        </w:tc>
        <w:tc>
          <w:tcPr>
            <w:tcW w:w="2268" w:type="dxa"/>
            <w:tcBorders>
              <w:top w:val="nil"/>
              <w:left w:val="nil"/>
              <w:bottom w:val="nil"/>
              <w:right w:val="nil"/>
            </w:tcBorders>
            <w:vAlign w:val="center"/>
            <w:hideMark/>
          </w:tcPr>
          <w:p w14:paraId="39567739" w14:textId="77777777" w:rsidR="0053627A" w:rsidRPr="00532C47" w:rsidRDefault="0053627A" w:rsidP="00D02EE2">
            <w:pPr>
              <w:pStyle w:val="Text"/>
              <w:keepNext/>
              <w:keepLines/>
              <w:spacing w:before="0"/>
              <w:jc w:val="center"/>
              <w:rPr>
                <w:b/>
                <w:sz w:val="22"/>
                <w:szCs w:val="22"/>
              </w:rPr>
            </w:pPr>
            <w:r w:rsidRPr="00532C47">
              <w:rPr>
                <w:noProof/>
                <w:lang w:eastAsia="en-US"/>
              </w:rPr>
              <w:drawing>
                <wp:inline distT="0" distB="0" distL="0" distR="0" wp14:anchorId="0B2CDA3A" wp14:editId="66B6F0DC">
                  <wp:extent cx="1153160" cy="1005840"/>
                  <wp:effectExtent l="0" t="0" r="0" b="0"/>
                  <wp:docPr id="244" name="Picture 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4"/>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1153160" cy="1005840"/>
                          </a:xfrm>
                          <a:prstGeom prst="rect">
                            <a:avLst/>
                          </a:prstGeom>
                          <a:noFill/>
                          <a:ln>
                            <a:noFill/>
                          </a:ln>
                        </pic:spPr>
                      </pic:pic>
                    </a:graphicData>
                  </a:graphic>
                </wp:inline>
              </w:drawing>
            </w:r>
          </w:p>
        </w:tc>
        <w:tc>
          <w:tcPr>
            <w:tcW w:w="2415" w:type="dxa"/>
            <w:tcBorders>
              <w:top w:val="nil"/>
              <w:left w:val="nil"/>
              <w:bottom w:val="nil"/>
              <w:right w:val="nil"/>
            </w:tcBorders>
            <w:hideMark/>
          </w:tcPr>
          <w:p w14:paraId="4528A431" w14:textId="74A684CA" w:rsidR="0053627A" w:rsidRPr="00532C47" w:rsidRDefault="0053627A" w:rsidP="00D02EE2">
            <w:pPr>
              <w:pStyle w:val="Text"/>
              <w:keepNext/>
              <w:keepLines/>
              <w:spacing w:before="0"/>
              <w:jc w:val="center"/>
              <w:rPr>
                <w:b/>
                <w:sz w:val="20"/>
              </w:rPr>
            </w:pPr>
            <w:r w:rsidRPr="00532C47">
              <w:rPr>
                <w:noProof/>
                <w:lang w:eastAsia="en-US"/>
              </w:rPr>
              <w:drawing>
                <wp:inline distT="0" distB="0" distL="0" distR="0" wp14:anchorId="292FFBCA" wp14:editId="30DB4455">
                  <wp:extent cx="990600" cy="1270000"/>
                  <wp:effectExtent l="0" t="0" r="0" b="0"/>
                  <wp:docPr id="24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990600" cy="1270000"/>
                          </a:xfrm>
                          <a:prstGeom prst="rect">
                            <a:avLst/>
                          </a:prstGeom>
                          <a:noFill/>
                          <a:ln>
                            <a:noFill/>
                          </a:ln>
                        </pic:spPr>
                      </pic:pic>
                    </a:graphicData>
                  </a:graphic>
                </wp:inline>
              </w:drawing>
            </w:r>
          </w:p>
        </w:tc>
      </w:tr>
      <w:tr w:rsidR="0053627A" w:rsidRPr="00532C47" w14:paraId="312EE67F" w14:textId="77777777" w:rsidTr="007B33C7">
        <w:trPr>
          <w:cantSplit/>
        </w:trPr>
        <w:tc>
          <w:tcPr>
            <w:tcW w:w="2376" w:type="dxa"/>
            <w:tcBorders>
              <w:top w:val="nil"/>
              <w:left w:val="nil"/>
              <w:bottom w:val="nil"/>
              <w:right w:val="nil"/>
            </w:tcBorders>
            <w:hideMark/>
          </w:tcPr>
          <w:p w14:paraId="1B05D305" w14:textId="2ABA5663" w:rsidR="0053627A" w:rsidRPr="00532C47" w:rsidRDefault="0053627A" w:rsidP="00D02EE2">
            <w:pPr>
              <w:pStyle w:val="Table"/>
              <w:keepNext/>
              <w:spacing w:before="0"/>
              <w:jc w:val="center"/>
              <w:rPr>
                <w:rFonts w:ascii="Times New Roman" w:eastAsia="Arial" w:hAnsi="Times New Roman"/>
                <w:b/>
                <w:sz w:val="22"/>
                <w:szCs w:val="22"/>
                <w:lang w:val="et-EE"/>
              </w:rPr>
            </w:pPr>
            <w:r w:rsidRPr="00532C47">
              <w:rPr>
                <w:rFonts w:ascii="Times New Roman" w:hAnsi="Times New Roman"/>
                <w:b/>
                <w:sz w:val="22"/>
                <w:szCs w:val="22"/>
                <w:lang w:val="et-EE"/>
              </w:rPr>
              <w:t>Paigalda</w:t>
            </w:r>
            <w:r w:rsidR="00C8600F" w:rsidRPr="00532C47">
              <w:rPr>
                <w:rFonts w:ascii="Times New Roman" w:hAnsi="Times New Roman"/>
                <w:b/>
                <w:sz w:val="22"/>
                <w:szCs w:val="22"/>
                <w:lang w:val="et-EE"/>
              </w:rPr>
              <w:t>ge</w:t>
            </w:r>
          </w:p>
        </w:tc>
        <w:tc>
          <w:tcPr>
            <w:tcW w:w="2268" w:type="dxa"/>
            <w:tcBorders>
              <w:top w:val="nil"/>
              <w:left w:val="nil"/>
              <w:bottom w:val="nil"/>
              <w:right w:val="nil"/>
            </w:tcBorders>
            <w:hideMark/>
          </w:tcPr>
          <w:p w14:paraId="497D25E8" w14:textId="2362D402" w:rsidR="0053627A" w:rsidRPr="00532C47" w:rsidRDefault="0053627A" w:rsidP="00D02EE2">
            <w:pPr>
              <w:pStyle w:val="Table"/>
              <w:keepNext/>
              <w:spacing w:before="0" w:after="0"/>
              <w:jc w:val="center"/>
              <w:rPr>
                <w:rFonts w:ascii="Times New Roman" w:hAnsi="Times New Roman"/>
                <w:b/>
                <w:sz w:val="22"/>
                <w:szCs w:val="22"/>
                <w:lang w:val="et-EE"/>
              </w:rPr>
            </w:pPr>
            <w:r w:rsidRPr="00532C47">
              <w:rPr>
                <w:rFonts w:ascii="Times New Roman" w:hAnsi="Times New Roman"/>
                <w:b/>
                <w:sz w:val="22"/>
                <w:szCs w:val="22"/>
                <w:lang w:val="et-EE"/>
              </w:rPr>
              <w:t>Läbista</w:t>
            </w:r>
            <w:r w:rsidR="00C8600F" w:rsidRPr="00532C47">
              <w:rPr>
                <w:rFonts w:ascii="Times New Roman" w:hAnsi="Times New Roman"/>
                <w:b/>
                <w:sz w:val="22"/>
                <w:szCs w:val="22"/>
                <w:lang w:val="et-EE"/>
              </w:rPr>
              <w:t>ge</w:t>
            </w:r>
            <w:r w:rsidRPr="00532C47">
              <w:rPr>
                <w:rFonts w:ascii="Times New Roman" w:hAnsi="Times New Roman"/>
                <w:b/>
                <w:sz w:val="22"/>
                <w:szCs w:val="22"/>
                <w:lang w:val="et-EE"/>
              </w:rPr>
              <w:t xml:space="preserve"> ja vabasta</w:t>
            </w:r>
            <w:r w:rsidR="00C8600F" w:rsidRPr="00532C47">
              <w:rPr>
                <w:rFonts w:ascii="Times New Roman" w:hAnsi="Times New Roman"/>
                <w:b/>
                <w:sz w:val="22"/>
                <w:szCs w:val="22"/>
                <w:lang w:val="et-EE"/>
              </w:rPr>
              <w:t>ge</w:t>
            </w:r>
          </w:p>
        </w:tc>
        <w:tc>
          <w:tcPr>
            <w:tcW w:w="2268" w:type="dxa"/>
            <w:tcBorders>
              <w:top w:val="nil"/>
              <w:left w:val="nil"/>
              <w:bottom w:val="nil"/>
              <w:right w:val="nil"/>
            </w:tcBorders>
            <w:hideMark/>
          </w:tcPr>
          <w:p w14:paraId="61240CDF" w14:textId="24DB9B9E" w:rsidR="0053627A" w:rsidRPr="00532C47" w:rsidRDefault="0053627A" w:rsidP="00D02EE2">
            <w:pPr>
              <w:pStyle w:val="Table"/>
              <w:keepNext/>
              <w:spacing w:before="0" w:after="0"/>
              <w:jc w:val="center"/>
              <w:rPr>
                <w:rFonts w:ascii="Times New Roman" w:hAnsi="Times New Roman"/>
                <w:b/>
                <w:sz w:val="22"/>
                <w:szCs w:val="22"/>
                <w:lang w:val="et-EE"/>
              </w:rPr>
            </w:pPr>
            <w:r w:rsidRPr="00532C47">
              <w:rPr>
                <w:rFonts w:ascii="Times New Roman" w:hAnsi="Times New Roman"/>
                <w:b/>
                <w:sz w:val="22"/>
                <w:szCs w:val="22"/>
                <w:lang w:val="et-EE"/>
              </w:rPr>
              <w:t>Hinga</w:t>
            </w:r>
            <w:r w:rsidR="00C8600F" w:rsidRPr="00532C47">
              <w:rPr>
                <w:rFonts w:ascii="Times New Roman" w:hAnsi="Times New Roman"/>
                <w:b/>
                <w:sz w:val="22"/>
                <w:szCs w:val="22"/>
                <w:lang w:val="et-EE"/>
              </w:rPr>
              <w:t>ke</w:t>
            </w:r>
            <w:r w:rsidRPr="00532C47">
              <w:rPr>
                <w:rFonts w:ascii="Times New Roman" w:hAnsi="Times New Roman"/>
                <w:b/>
                <w:sz w:val="22"/>
                <w:szCs w:val="22"/>
                <w:lang w:val="et-EE"/>
              </w:rPr>
              <w:t xml:space="preserve"> sügavalt sisse</w:t>
            </w:r>
          </w:p>
        </w:tc>
        <w:tc>
          <w:tcPr>
            <w:tcW w:w="2415" w:type="dxa"/>
            <w:tcBorders>
              <w:top w:val="nil"/>
              <w:left w:val="nil"/>
              <w:bottom w:val="nil"/>
              <w:right w:val="nil"/>
            </w:tcBorders>
            <w:hideMark/>
          </w:tcPr>
          <w:p w14:paraId="3F0EADD0" w14:textId="21DC9C2A" w:rsidR="0053627A" w:rsidRPr="00532C47" w:rsidRDefault="0053627A" w:rsidP="00D02EE2">
            <w:pPr>
              <w:pStyle w:val="Table"/>
              <w:keepNext/>
              <w:spacing w:before="0" w:after="0"/>
              <w:jc w:val="center"/>
              <w:rPr>
                <w:rFonts w:ascii="Times New Roman" w:hAnsi="Times New Roman"/>
                <w:b/>
                <w:sz w:val="22"/>
                <w:szCs w:val="22"/>
                <w:lang w:val="et-EE"/>
              </w:rPr>
            </w:pPr>
            <w:r w:rsidRPr="00532C47">
              <w:rPr>
                <w:rFonts w:ascii="Times New Roman" w:hAnsi="Times New Roman"/>
                <w:b/>
                <w:sz w:val="22"/>
                <w:szCs w:val="22"/>
                <w:lang w:val="et-EE"/>
              </w:rPr>
              <w:t>Vaa</w:t>
            </w:r>
            <w:r w:rsidR="00C8600F" w:rsidRPr="00532C47">
              <w:rPr>
                <w:rFonts w:ascii="Times New Roman" w:hAnsi="Times New Roman"/>
                <w:b/>
                <w:sz w:val="22"/>
                <w:szCs w:val="22"/>
                <w:lang w:val="et-EE"/>
              </w:rPr>
              <w:t>d</w:t>
            </w:r>
            <w:r w:rsidRPr="00532C47">
              <w:rPr>
                <w:rFonts w:ascii="Times New Roman" w:hAnsi="Times New Roman"/>
                <w:b/>
                <w:sz w:val="22"/>
                <w:szCs w:val="22"/>
                <w:lang w:val="et-EE"/>
              </w:rPr>
              <w:t>a</w:t>
            </w:r>
            <w:r w:rsidR="00C8600F" w:rsidRPr="00532C47">
              <w:rPr>
                <w:rFonts w:ascii="Times New Roman" w:hAnsi="Times New Roman"/>
                <w:b/>
                <w:sz w:val="22"/>
                <w:szCs w:val="22"/>
                <w:lang w:val="et-EE"/>
              </w:rPr>
              <w:t>ke</w:t>
            </w:r>
            <w:r w:rsidRPr="00532C47">
              <w:rPr>
                <w:rFonts w:ascii="Times New Roman" w:hAnsi="Times New Roman"/>
                <w:b/>
                <w:sz w:val="22"/>
                <w:szCs w:val="22"/>
                <w:lang w:val="et-EE"/>
              </w:rPr>
              <w:t>, kas kapsel on tühi</w:t>
            </w:r>
          </w:p>
        </w:tc>
      </w:tr>
      <w:tr w:rsidR="007B33C7" w:rsidRPr="00532C47" w14:paraId="1C841DC1" w14:textId="77777777" w:rsidTr="007B33C7">
        <w:trPr>
          <w:cantSplit/>
        </w:trPr>
        <w:tc>
          <w:tcPr>
            <w:tcW w:w="2376" w:type="dxa"/>
            <w:tcBorders>
              <w:top w:val="nil"/>
              <w:left w:val="nil"/>
              <w:bottom w:val="nil"/>
              <w:right w:val="nil"/>
            </w:tcBorders>
          </w:tcPr>
          <w:tbl>
            <w:tblPr>
              <w:tblW w:w="93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76"/>
              <w:gridCol w:w="2268"/>
              <w:gridCol w:w="2268"/>
              <w:gridCol w:w="2415"/>
            </w:tblGrid>
            <w:tr w:rsidR="007B33C7" w:rsidRPr="00532C47" w14:paraId="4D8BE81A" w14:textId="77777777" w:rsidTr="00A50003">
              <w:trPr>
                <w:cantSplit/>
              </w:trPr>
              <w:tc>
                <w:tcPr>
                  <w:tcW w:w="2376" w:type="dxa"/>
                  <w:tcBorders>
                    <w:top w:val="nil"/>
                    <w:left w:val="nil"/>
                    <w:bottom w:val="nil"/>
                    <w:right w:val="nil"/>
                  </w:tcBorders>
                </w:tcPr>
                <w:p w14:paraId="7BF9101B" w14:textId="77777777" w:rsidR="007B33C7" w:rsidRPr="00532C47" w:rsidRDefault="007B33C7" w:rsidP="00D02EE2">
                  <w:pPr>
                    <w:pStyle w:val="Text"/>
                    <w:jc w:val="left"/>
                    <w:rPr>
                      <w:b/>
                      <w:sz w:val="22"/>
                      <w:szCs w:val="22"/>
                      <w:lang w:val="nb-NO"/>
                    </w:rPr>
                  </w:pPr>
                  <w:r w:rsidRPr="00532C47">
                    <w:rPr>
                      <w:noProof/>
                      <w:lang w:eastAsia="en-US"/>
                    </w:rPr>
                    <mc:AlternateContent>
                      <mc:Choice Requires="wps">
                        <w:drawing>
                          <wp:anchor distT="0" distB="0" distL="114300" distR="114300" simplePos="0" relativeHeight="251681280" behindDoc="0" locked="0" layoutInCell="1" allowOverlap="1" wp14:anchorId="137647B0" wp14:editId="3BA8E4DC">
                            <wp:simplePos x="0" y="0"/>
                            <wp:positionH relativeFrom="column">
                              <wp:posOffset>97155</wp:posOffset>
                            </wp:positionH>
                            <wp:positionV relativeFrom="paragraph">
                              <wp:posOffset>93345</wp:posOffset>
                            </wp:positionV>
                            <wp:extent cx="1276350" cy="852805"/>
                            <wp:effectExtent l="0" t="0" r="0" b="0"/>
                            <wp:wrapNone/>
                            <wp:docPr id="23" name="Down Arrow 2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76350" cy="852805"/>
                                    </a:xfrm>
                                    <a:prstGeom prst="downArrow">
                                      <a:avLst/>
                                    </a:prstGeom>
                                    <a:solidFill>
                                      <a:sysClr val="window" lastClr="FFFFFF">
                                        <a:lumMod val="50000"/>
                                      </a:sysClr>
                                    </a:solidFill>
                                    <a:ln w="12700" cap="flat" cmpd="sng" algn="ctr">
                                      <a:noFill/>
                                      <a:prstDash val="solid"/>
                                      <a:miter lim="800000"/>
                                    </a:ln>
                                    <a:effectLst/>
                                  </wps:spPr>
                                  <wps:txbx>
                                    <w:txbxContent>
                                      <w:p w14:paraId="417EB6A3" w14:textId="77777777" w:rsidR="00067A30" w:rsidRPr="00F52A44" w:rsidRDefault="00067A30" w:rsidP="007B33C7">
                                        <w:pPr>
                                          <w:jc w:val="center"/>
                                          <w:rPr>
                                            <w:b/>
                                            <w:color w:val="FFFFFF"/>
                                            <w:sz w:val="28"/>
                                          </w:rPr>
                                        </w:pPr>
                                        <w:r w:rsidRPr="00F52A44">
                                          <w:rPr>
                                            <w:b/>
                                            <w:color w:val="FFFFFF"/>
                                            <w:sz w:val="28"/>
                                          </w:rPr>
                                          <w:t>1</w:t>
                                        </w:r>
                                      </w:p>
                                      <w:p w14:paraId="353169A0" w14:textId="77777777" w:rsidR="00067A30" w:rsidRPr="00F52A44" w:rsidRDefault="00067A30" w:rsidP="007B33C7">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37647B0" id="Down Arrow 23" o:spid="_x0000_s1040" type="#_x0000_t67" style="position:absolute;margin-left:7.65pt;margin-top:7.35pt;width:100.5pt;height:67.15pt;z-index:2516812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VmEyfwIAAAQFAAAOAAAAZHJzL2Uyb0RvYy54bWysVMFu2zAMvQ/YPwi6r06ypE2NOkXQIsOA&#10;rC3QDj0rshQLk0RNUmJnXz9KdtKg22mYDwIp0uTj86NvbjujyV74oMBWdHwxokRYDrWy24p+f1l9&#10;mlMSIrM102BFRQ8i0NvFxw83rSvFBBrQtfAEi9hQtq6iTYyuLIrAG2FYuAAnLAYleMMiun5b1J61&#10;WN3oYjIaXRYt+Np54CIEvL3vg3SR60speHyUMohIdEURW8ynz+cmncXihpVbz1yj+ACD/QMKw5TF&#10;pqdS9ywysvPqj1JGcQ8BZLzgYAqQUnGRZ8BpxqN30zw3zIk8C5IT3Imm8P/K8of9s3vyCXpwa+A/&#10;AjJStC6Up0hywpDTSW9SLgInXWbxcGJRdJFwvBxPri4/z5BsjrH5bDIfzRLNBSuPbzsf4hcBhiSj&#10;ojW0duk9tJlBtl+H2Ocf8zI60KpeKa2zcwh32pM9w6+KYsAClGgWIl5WdJWfXEvvzDeo+7zZCJ8B&#10;SMjvZ0zhvK62pM0DYCbhDPUoNYtoGldXNNgtJUxvUeg8+tzAQoKURZTA3rPQ9N1y2V5dRkWUuFYG&#10;2UgYjiC0TaOILNJh5DeqkxW7TUcUNh5PU6V0tYH68OSJh17IwfGVwr5rnP2JeVQu4sZtjI94SA04&#10;DAwWJQ34X3+7T/koKIxS0uIm4KA/d8wLpPSrRaldj6fTtDrZmc6uJuj488jmPGJ35g7ws4xx7x3P&#10;ZsqP+mhKD+YVl3aZumKIWY69e0oH5y72G4prz8VymdNwXRyLa/vseCqeqEuMv3SvzLtBSBEl+ADH&#10;rWHlOyn1uelNC8tdBKmyzt54HZSPq5alMfwW0i6f+znr7ee1+A0AAP//AwBQSwMEFAAGAAgAAAAh&#10;AH4FUvTeAAAACQEAAA8AAABkcnMvZG93bnJldi54bWxMT8tOwzAQvCPxD9YicaNOCwk0xKkCEiAq&#10;IUHphZsbb5OIeB3Fbh3+nu0JTqt5aHamWE22F0ccfedIwXyWgECqnemoUbD9fLq6A+GDJqN7R6jg&#10;Bz2syvOzQufGRfrA4yY0gkPI51pBG8KQS+nrFq32MzcgsbZ3o9WB4dhIM+rI4baXiyTJpNUd8YdW&#10;D/jYYv29OVgFcRvXD9lXlb5XYT0u9zF9eX57VeryYqruQQScwp8ZTvW5OpTcaecOZLzoGafX7OR7&#10;cwuC9cU8Y2J3IpYJyLKQ/xeUvwAAAP//AwBQSwECLQAUAAYACAAAACEAtoM4kv4AAADhAQAAEwAA&#10;AAAAAAAAAAAAAAAAAAAAW0NvbnRlbnRfVHlwZXNdLnhtbFBLAQItABQABgAIAAAAIQA4/SH/1gAA&#10;AJQBAAALAAAAAAAAAAAAAAAAAC8BAABfcmVscy8ucmVsc1BLAQItABQABgAIAAAAIQCZVmEyfwIA&#10;AAQFAAAOAAAAAAAAAAAAAAAAAC4CAABkcnMvZTJvRG9jLnhtbFBLAQItABQABgAIAAAAIQB+BVL0&#10;3gAAAAkBAAAPAAAAAAAAAAAAAAAAANkEAABkcnMvZG93bnJldi54bWxQSwUGAAAAAAQABADzAAAA&#10;5AUAAAAA&#10;" adj="10800" fillcolor="#7f7f7f" stroked="f" strokeweight="1pt">
                            <v:textbox>
                              <w:txbxContent>
                                <w:p w14:paraId="417EB6A3" w14:textId="77777777" w:rsidR="00067A30" w:rsidRPr="00F52A44" w:rsidRDefault="00067A30" w:rsidP="007B33C7">
                                  <w:pPr>
                                    <w:jc w:val="center"/>
                                    <w:rPr>
                                      <w:b/>
                                      <w:color w:val="FFFFFF"/>
                                      <w:sz w:val="28"/>
                                    </w:rPr>
                                  </w:pPr>
                                  <w:r w:rsidRPr="00F52A44">
                                    <w:rPr>
                                      <w:b/>
                                      <w:color w:val="FFFFFF"/>
                                      <w:sz w:val="28"/>
                                    </w:rPr>
                                    <w:t>1</w:t>
                                  </w:r>
                                </w:p>
                                <w:p w14:paraId="353169A0" w14:textId="77777777" w:rsidR="00067A30" w:rsidRPr="00F52A44" w:rsidRDefault="00067A30" w:rsidP="007B33C7">
                                  <w:pPr>
                                    <w:rPr>
                                      <w:b/>
                                      <w:color w:val="FFFFFF"/>
                                      <w:sz w:val="28"/>
                                    </w:rPr>
                                  </w:pPr>
                                </w:p>
                              </w:txbxContent>
                            </v:textbox>
                          </v:shape>
                        </w:pict>
                      </mc:Fallback>
                    </mc:AlternateContent>
                  </w:r>
                </w:p>
              </w:tc>
              <w:tc>
                <w:tcPr>
                  <w:tcW w:w="2268" w:type="dxa"/>
                  <w:tcBorders>
                    <w:top w:val="nil"/>
                    <w:left w:val="nil"/>
                    <w:bottom w:val="nil"/>
                    <w:right w:val="nil"/>
                  </w:tcBorders>
                </w:tcPr>
                <w:p w14:paraId="1CEBDDBD" w14:textId="77777777" w:rsidR="007B33C7" w:rsidRPr="00532C47" w:rsidRDefault="007B33C7" w:rsidP="00D02EE2">
                  <w:pPr>
                    <w:pStyle w:val="Text"/>
                    <w:spacing w:before="0"/>
                    <w:jc w:val="left"/>
                    <w:rPr>
                      <w:b/>
                      <w:sz w:val="22"/>
                      <w:szCs w:val="22"/>
                      <w:lang w:val="nb-NO"/>
                    </w:rPr>
                  </w:pPr>
                  <w:r w:rsidRPr="00532C47">
                    <w:rPr>
                      <w:noProof/>
                      <w:lang w:eastAsia="en-US"/>
                    </w:rPr>
                    <mc:AlternateContent>
                      <mc:Choice Requires="wps">
                        <w:drawing>
                          <wp:anchor distT="0" distB="0" distL="114300" distR="114300" simplePos="0" relativeHeight="251682304" behindDoc="0" locked="0" layoutInCell="1" allowOverlap="1" wp14:anchorId="59608F0E" wp14:editId="685D02B2">
                            <wp:simplePos x="0" y="0"/>
                            <wp:positionH relativeFrom="column">
                              <wp:posOffset>27940</wp:posOffset>
                            </wp:positionH>
                            <wp:positionV relativeFrom="paragraph">
                              <wp:posOffset>93345</wp:posOffset>
                            </wp:positionV>
                            <wp:extent cx="1332230" cy="824230"/>
                            <wp:effectExtent l="0" t="0" r="0" b="0"/>
                            <wp:wrapNone/>
                            <wp:docPr id="24" name="Down Arrow 2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332230" cy="824230"/>
                                    </a:xfrm>
                                    <a:prstGeom prst="downArrow">
                                      <a:avLst/>
                                    </a:prstGeom>
                                    <a:solidFill>
                                      <a:sysClr val="window" lastClr="FFFFFF">
                                        <a:lumMod val="50000"/>
                                      </a:sysClr>
                                    </a:solidFill>
                                    <a:ln w="12700" cap="flat" cmpd="sng" algn="ctr">
                                      <a:noFill/>
                                      <a:prstDash val="solid"/>
                                      <a:miter lim="800000"/>
                                    </a:ln>
                                    <a:effectLst/>
                                  </wps:spPr>
                                  <wps:txbx>
                                    <w:txbxContent>
                                      <w:p w14:paraId="43ADF3DE" w14:textId="77777777" w:rsidR="00067A30" w:rsidRPr="00F52A44" w:rsidRDefault="00067A30" w:rsidP="007B33C7">
                                        <w:pPr>
                                          <w:jc w:val="center"/>
                                          <w:rPr>
                                            <w:b/>
                                            <w:color w:val="FFFFFF"/>
                                            <w:sz w:val="28"/>
                                          </w:rPr>
                                        </w:pPr>
                                        <w:r w:rsidRPr="00F52A44">
                                          <w:rPr>
                                            <w:b/>
                                            <w:color w:val="FFFFFF"/>
                                            <w:sz w:val="28"/>
                                          </w:rPr>
                                          <w:t>2</w:t>
                                        </w:r>
                                      </w:p>
                                      <w:p w14:paraId="03717633" w14:textId="77777777" w:rsidR="00067A30" w:rsidRPr="00F52A44" w:rsidRDefault="00067A30" w:rsidP="007B33C7">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9608F0E" id="Down Arrow 24" o:spid="_x0000_s1041" type="#_x0000_t67" style="position:absolute;margin-left:2.2pt;margin-top:7.35pt;width:104.9pt;height:64.9pt;z-index:2516823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FVFBfwIAAAQFAAAOAAAAZHJzL2Uyb0RvYy54bWysVMFu2zAMvQ/YPwi6r07cdG2NOkXQIsOA&#10;rC3QDj0rshQLk0RNUmJnXz9KdtKg22mYDwIp0o/k86NvbnujyU74oMDWdHo2oURYDo2ym5p+f1l+&#10;uqIkRGYbpsGKmu5FoLfzjx9uOleJElrQjfAEQWyoOlfTNkZXFUXgrTAsnIETFoMSvGERXb8pGs86&#10;RDe6KCeTz0UHvnEeuAgBb++HIJ1nfCkFj49SBhGJrin2FvPp87lOZzG/YdXGM9cqPrbB/qELw5TF&#10;okeoexYZ2Xr1B5RR3EMAGc84mAKkVFzkGXCa6eTdNM8tcyLPguQEd6Qp/D9Y/rB7dk8+tR7cCviP&#10;gIwUnQvVMZKcMOb00puUi42TPrO4P7Io+kg4Xk7Pz8vyHMnmGLsqZ8lOoKw6vO18iF8EGJKMmjbQ&#10;2YX30GUG2W4V4pB/yMvdgVbNUmmdnX24057sGH5VFAMCUKJZiHhZ02V+Mpbemm/QDHkXE3zGRkJ+&#10;P/cUTnG1JR0OUF5iJuEM9Sg1i2ga19Q02A0lTG9Q6Dz6XMBCaimLKDV7z0I7VMuwg7qMiihxrQyy&#10;kXo4NKFtGkVkkY4jv1GdrNive6Kw8PQiIaWrNTT7J088DEIOji8V1l3h7E/Mo3Kxb9zG+IiH1IDD&#10;wGhR0oL/9bf7lI+CwiglHW4CDvpzy7xASr9alNr1dDZLq5Od2cVliY4/jaxPI3Zr7gA/yxT33vFs&#10;pvyoD6b0YF5xaRepKoaY5Vh7oHR07uKwobj2XCwWOQ3XxbG4ss+OJ/BEXWL8pX9l3o1CiijBBzhs&#10;DaveSWnITW9aWGwjSJV19sbrqHxctSyN8beQdvnUz1lvP6/5bwAAAP//AwBQSwMEFAAGAAgAAAAh&#10;AAm7ygnfAAAACAEAAA8AAABkcnMvZG93bnJldi54bWxMj8FOwzAQRO9I/IO1SNyo0ygpNMSpAhIg&#10;KlWCthdubuwmEfE6st06/D3bExx3ZjT7plxNZmBn7XxvUcB8lgDT2FjVYytgv3u5ewDmg0QlB4ta&#10;wI/2sKqur0pZKBvxU5+3oWVUgr6QAroQxoJz33TaSD+zo0byjtYZGeh0LVdORio3A0+TZMGN7JE+&#10;dHLUz51uvrcnIyDu4/pp8VXnH3VYu+Ux5m+vm3chbm+m+hFY0FP4C8MFn9ChIqaDPaHybBCQZRQk&#10;ObsHRnY6z1Jgh4uQ5cCrkv8fUP0CAAD//wMAUEsBAi0AFAAGAAgAAAAhALaDOJL+AAAA4QEAABMA&#10;AAAAAAAAAAAAAAAAAAAAAFtDb250ZW50X1R5cGVzXS54bWxQSwECLQAUAAYACAAAACEAOP0h/9YA&#10;AACUAQAACwAAAAAAAAAAAAAAAAAvAQAAX3JlbHMvLnJlbHNQSwECLQAUAAYACAAAACEA8BVRQX8C&#10;AAAEBQAADgAAAAAAAAAAAAAAAAAuAgAAZHJzL2Uyb0RvYy54bWxQSwECLQAUAAYACAAAACEACbvK&#10;Cd8AAAAIAQAADwAAAAAAAAAAAAAAAADZBAAAZHJzL2Rvd25yZXYueG1sUEsFBgAAAAAEAAQA8wAA&#10;AOUFAAAAAA==&#10;" adj="10800" fillcolor="#7f7f7f" stroked="f" strokeweight="1pt">
                            <v:textbox>
                              <w:txbxContent>
                                <w:p w14:paraId="43ADF3DE" w14:textId="77777777" w:rsidR="00067A30" w:rsidRPr="00F52A44" w:rsidRDefault="00067A30" w:rsidP="007B33C7">
                                  <w:pPr>
                                    <w:jc w:val="center"/>
                                    <w:rPr>
                                      <w:b/>
                                      <w:color w:val="FFFFFF"/>
                                      <w:sz w:val="28"/>
                                    </w:rPr>
                                  </w:pPr>
                                  <w:r w:rsidRPr="00F52A44">
                                    <w:rPr>
                                      <w:b/>
                                      <w:color w:val="FFFFFF"/>
                                      <w:sz w:val="28"/>
                                    </w:rPr>
                                    <w:t>2</w:t>
                                  </w:r>
                                </w:p>
                                <w:p w14:paraId="03717633" w14:textId="77777777" w:rsidR="00067A30" w:rsidRPr="00F52A44" w:rsidRDefault="00067A30" w:rsidP="007B33C7">
                                  <w:pPr>
                                    <w:rPr>
                                      <w:b/>
                                      <w:color w:val="FFFFFF"/>
                                      <w:sz w:val="28"/>
                                    </w:rPr>
                                  </w:pPr>
                                </w:p>
                              </w:txbxContent>
                            </v:textbox>
                          </v:shape>
                        </w:pict>
                      </mc:Fallback>
                    </mc:AlternateContent>
                  </w:r>
                </w:p>
              </w:tc>
              <w:tc>
                <w:tcPr>
                  <w:tcW w:w="2268" w:type="dxa"/>
                  <w:tcBorders>
                    <w:top w:val="nil"/>
                    <w:left w:val="nil"/>
                    <w:bottom w:val="nil"/>
                    <w:right w:val="nil"/>
                  </w:tcBorders>
                </w:tcPr>
                <w:p w14:paraId="1FA64DF0" w14:textId="77777777" w:rsidR="007B33C7" w:rsidRPr="00532C47" w:rsidRDefault="007B33C7" w:rsidP="00D02EE2">
                  <w:pPr>
                    <w:pStyle w:val="Text"/>
                    <w:spacing w:before="0"/>
                    <w:jc w:val="left"/>
                    <w:rPr>
                      <w:b/>
                      <w:sz w:val="22"/>
                      <w:szCs w:val="22"/>
                      <w:lang w:val="nb-NO"/>
                    </w:rPr>
                  </w:pPr>
                  <w:r w:rsidRPr="00532C47">
                    <w:rPr>
                      <w:noProof/>
                      <w:lang w:eastAsia="en-US"/>
                    </w:rPr>
                    <mc:AlternateContent>
                      <mc:Choice Requires="wps">
                        <w:drawing>
                          <wp:anchor distT="0" distB="0" distL="114300" distR="114300" simplePos="0" relativeHeight="251683328" behindDoc="0" locked="0" layoutInCell="1" allowOverlap="1" wp14:anchorId="533D551C" wp14:editId="72F6E2F8">
                            <wp:simplePos x="0" y="0"/>
                            <wp:positionH relativeFrom="column">
                              <wp:posOffset>38100</wp:posOffset>
                            </wp:positionH>
                            <wp:positionV relativeFrom="paragraph">
                              <wp:posOffset>93345</wp:posOffset>
                            </wp:positionV>
                            <wp:extent cx="1266825" cy="861695"/>
                            <wp:effectExtent l="0" t="0" r="0" b="0"/>
                            <wp:wrapNone/>
                            <wp:docPr id="25" name="Down Arrow 2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66825" cy="861695"/>
                                    </a:xfrm>
                                    <a:prstGeom prst="downArrow">
                                      <a:avLst/>
                                    </a:prstGeom>
                                    <a:solidFill>
                                      <a:sysClr val="window" lastClr="FFFFFF">
                                        <a:lumMod val="50000"/>
                                      </a:sysClr>
                                    </a:solidFill>
                                    <a:ln w="12700" cap="flat" cmpd="sng" algn="ctr">
                                      <a:noFill/>
                                      <a:prstDash val="solid"/>
                                      <a:miter lim="800000"/>
                                    </a:ln>
                                    <a:effectLst/>
                                  </wps:spPr>
                                  <wps:txbx>
                                    <w:txbxContent>
                                      <w:p w14:paraId="32D0413E" w14:textId="77777777" w:rsidR="00067A30" w:rsidRPr="00F52A44" w:rsidRDefault="00067A30" w:rsidP="007B33C7">
                                        <w:pPr>
                                          <w:jc w:val="center"/>
                                          <w:rPr>
                                            <w:b/>
                                            <w:color w:val="FFFFFF"/>
                                            <w:sz w:val="28"/>
                                          </w:rPr>
                                        </w:pPr>
                                        <w:r w:rsidRPr="00F52A44">
                                          <w:rPr>
                                            <w:b/>
                                            <w:color w:val="FFFFFF"/>
                                            <w:sz w:val="28"/>
                                          </w:rPr>
                                          <w:t>3</w:t>
                                        </w:r>
                                      </w:p>
                                      <w:p w14:paraId="7A63C2A2" w14:textId="77777777" w:rsidR="00067A30" w:rsidRPr="00F52A44" w:rsidRDefault="00067A30" w:rsidP="007B33C7">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33D551C" id="Down Arrow 25" o:spid="_x0000_s1042" type="#_x0000_t67" style="position:absolute;margin-left:3pt;margin-top:7.35pt;width:99.75pt;height:67.85pt;z-index:2516833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y1K8gAIAAAQFAAAOAAAAZHJzL2Uyb0RvYy54bWysVMFu2zAMvQ/YPwi6r46DJm2NOkXQIsOA&#10;rCvQDj0rshQLk0RNUmJnXz9KdtKg22mYDwIp0uTj86Nv73qjyV74oMDWtLyYUCIsh0bZbU2/v6w+&#10;XVMSIrMN02BFTQ8i0LvFxw+3navEFFrQjfAEi9hQda6mbYyuKorAW2FYuAAnLAYleMMiun5bNJ51&#10;WN3oYjqZzIsOfOM8cBEC3j4MQbrI9aUUPH6TMohIdE0RW8ynz+cmncXillVbz1yr+AiD/QMKw5TF&#10;pqdSDywysvPqj1JGcQ8BZLzgYAqQUnGRZ8Bpysm7aZ5b5kSeBckJ7kRT+H9l+eP+2T35BD24NfAf&#10;ARkpOheqUyQ5YczppTcpF4GTPrN4OLEo+kg4XpbT+fx6OqOEY+x6Xs5vZonmglXHt50P8bMAQ5JR&#10;0wY6u/Qeuswg269DHPKPeRkdaNWslNbZOYR77cme4VdFMWABSjQLES9ruspPrqV35is0Q95sgs8I&#10;JOT3M6ZwXldb0qUBrjCTcIZ6lJpFNI1rahrslhKmtyh0Hn1uYCFByiJKYB9YaIduueygLqMiSlwr&#10;g2wkDEcQ2qZRRBbpOPIb1cmK/aYnChuX81QpXW2gOTx54mEQcnB8pbDvGmd/Yh6Vi7hxG+M3PKQG&#10;HAZGi5IW/K+/3ad8FBRGKelwE3DQnzvmBVL6xaLUbsrLy7Q62bmcXU3R8eeRzXnE7sw94Gcpce8d&#10;z2bKj/poSg/mFZd2mbpiiFmOvQdKR+c+DhuKa8/FcpnTcF0ci2v77HgqnqhLjL/0r8y7UUgRJfgI&#10;x61h1TspDbnpTQvLXQSpss7eeB2Vj6uWpTH+FtIun/s56+3ntfgNAAD//wMAUEsDBBQABgAIAAAA&#10;IQA8BilI3wAAAAgBAAAPAAAAZHJzL2Rvd25yZXYueG1sTI/BTsMwEETvSPyDtUjcqENVhxLiVAEJ&#10;EJWQoO2Fmxtvk4jYjmy3Dn/P9gTHnRnNvilXkxnYCX3onZVwO8uAoW2c7m0rYbd9vlkCC1FZrQZn&#10;UcIPBlhVlxelKrRL9hNPm9gyKrGhUBK6GMeC89B0aFSYuREteQfnjYp0+pZrrxKVm4HPsyznRvWW&#10;PnRqxKcOm+/N0UhIu7R+zL9q8VHHtb8/JPH68v4m5fXVVD8AizjFvzCc8QkdKmLau6PVgQ0ScloS&#10;SV7cASN7ngkBbE+CyBbAq5L/H1D9AgAA//8DAFBLAQItABQABgAIAAAAIQC2gziS/gAAAOEBAAAT&#10;AAAAAAAAAAAAAAAAAAAAAABbQ29udGVudF9UeXBlc10ueG1sUEsBAi0AFAAGAAgAAAAhADj9If/W&#10;AAAAlAEAAAsAAAAAAAAAAAAAAAAALwEAAF9yZWxzLy5yZWxzUEsBAi0AFAAGAAgAAAAhANPLUryA&#10;AgAABAUAAA4AAAAAAAAAAAAAAAAALgIAAGRycy9lMm9Eb2MueG1sUEsBAi0AFAAGAAgAAAAhADwG&#10;KUjfAAAACAEAAA8AAAAAAAAAAAAAAAAA2gQAAGRycy9kb3ducmV2LnhtbFBLBQYAAAAABAAEAPMA&#10;AADmBQAAAAA=&#10;" adj="10800" fillcolor="#7f7f7f" stroked="f" strokeweight="1pt">
                            <v:textbox>
                              <w:txbxContent>
                                <w:p w14:paraId="32D0413E" w14:textId="77777777" w:rsidR="00067A30" w:rsidRPr="00F52A44" w:rsidRDefault="00067A30" w:rsidP="007B33C7">
                                  <w:pPr>
                                    <w:jc w:val="center"/>
                                    <w:rPr>
                                      <w:b/>
                                      <w:color w:val="FFFFFF"/>
                                      <w:sz w:val="28"/>
                                    </w:rPr>
                                  </w:pPr>
                                  <w:r w:rsidRPr="00F52A44">
                                    <w:rPr>
                                      <w:b/>
                                      <w:color w:val="FFFFFF"/>
                                      <w:sz w:val="28"/>
                                    </w:rPr>
                                    <w:t>3</w:t>
                                  </w:r>
                                </w:p>
                                <w:p w14:paraId="7A63C2A2" w14:textId="77777777" w:rsidR="00067A30" w:rsidRPr="00F52A44" w:rsidRDefault="00067A30" w:rsidP="007B33C7">
                                  <w:pPr>
                                    <w:rPr>
                                      <w:b/>
                                      <w:color w:val="FFFFFF"/>
                                      <w:sz w:val="28"/>
                                    </w:rPr>
                                  </w:pPr>
                                </w:p>
                              </w:txbxContent>
                            </v:textbox>
                          </v:shape>
                        </w:pict>
                      </mc:Fallback>
                    </mc:AlternateContent>
                  </w:r>
                </w:p>
              </w:tc>
              <w:tc>
                <w:tcPr>
                  <w:tcW w:w="2415" w:type="dxa"/>
                  <w:tcBorders>
                    <w:top w:val="nil"/>
                    <w:left w:val="nil"/>
                    <w:bottom w:val="nil"/>
                    <w:right w:val="nil"/>
                  </w:tcBorders>
                  <w:hideMark/>
                </w:tcPr>
                <w:p w14:paraId="4A08C575" w14:textId="77777777" w:rsidR="007B33C7" w:rsidRPr="00532C47" w:rsidRDefault="007B33C7" w:rsidP="00D02EE2">
                  <w:pPr>
                    <w:pStyle w:val="Text"/>
                    <w:spacing w:before="0"/>
                    <w:jc w:val="left"/>
                    <w:rPr>
                      <w:b/>
                      <w:sz w:val="22"/>
                      <w:szCs w:val="22"/>
                      <w:lang w:val="nb-NO"/>
                    </w:rPr>
                  </w:pPr>
                  <w:r w:rsidRPr="00532C47">
                    <w:rPr>
                      <w:noProof/>
                      <w:lang w:eastAsia="en-US"/>
                    </w:rPr>
                    <mc:AlternateContent>
                      <mc:Choice Requires="wps">
                        <w:drawing>
                          <wp:anchor distT="0" distB="0" distL="114300" distR="114300" simplePos="0" relativeHeight="251684352" behindDoc="0" locked="0" layoutInCell="1" allowOverlap="1" wp14:anchorId="046E2F18" wp14:editId="12116DE2">
                            <wp:simplePos x="0" y="0"/>
                            <wp:positionH relativeFrom="column">
                              <wp:posOffset>-58843</wp:posOffset>
                            </wp:positionH>
                            <wp:positionV relativeFrom="paragraph">
                              <wp:posOffset>94192</wp:posOffset>
                            </wp:positionV>
                            <wp:extent cx="1562100" cy="812165"/>
                            <wp:effectExtent l="0" t="0" r="0" b="6985"/>
                            <wp:wrapNone/>
                            <wp:docPr id="26" name="Down Arrow 2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562100" cy="812165"/>
                                    </a:xfrm>
                                    <a:prstGeom prst="downArrow">
                                      <a:avLst>
                                        <a:gd name="adj1" fmla="val 50000"/>
                                        <a:gd name="adj2" fmla="val 46969"/>
                                      </a:avLst>
                                    </a:prstGeom>
                                    <a:solidFill>
                                      <a:sysClr val="window" lastClr="FFFFFF">
                                        <a:lumMod val="50000"/>
                                      </a:sysClr>
                                    </a:solidFill>
                                    <a:ln w="12700" cap="flat" cmpd="sng" algn="ctr">
                                      <a:noFill/>
                                      <a:prstDash val="solid"/>
                                      <a:miter lim="800000"/>
                                    </a:ln>
                                    <a:effectLst/>
                                  </wps:spPr>
                                  <wps:txbx>
                                    <w:txbxContent>
                                      <w:p w14:paraId="602EBC42" w14:textId="3CEDB671" w:rsidR="00067A30" w:rsidRPr="001C521D" w:rsidRDefault="00067A30" w:rsidP="007B33C7">
                                        <w:pPr>
                                          <w:jc w:val="center"/>
                                          <w:rPr>
                                            <w:b/>
                                            <w:color w:val="FFFFFF"/>
                                            <w:sz w:val="24"/>
                                            <w:szCs w:val="24"/>
                                          </w:rPr>
                                        </w:pPr>
                                        <w:r>
                                          <w:rPr>
                                            <w:b/>
                                            <w:color w:val="FFFFFF"/>
                                            <w:sz w:val="24"/>
                                            <w:szCs w:val="24"/>
                                          </w:rPr>
                                          <w:t>Vaadake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46E2F18" id="Down Arrow 26" o:spid="_x0000_s1043" type="#_x0000_t67" style="position:absolute;margin-left:-4.65pt;margin-top:7.4pt;width:123pt;height:63.95pt;z-index:2516843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a4FtqgIAAFUFAAAOAAAAZHJzL2Uyb0RvYy54bWysVFFv2yAQfp+0/4B4Xx1bSdpadaqoVaZJ&#10;WVuprfpMMMTegGNAYme/fgd20mjb0zQ/II47f3f38R03t71WZC+cb8FUNL+YUCIMh7o124q+vqw+&#10;XVHiAzM1U2BERQ/C09vFxw83nS1FAQ2oWjiCIMaXna1oE4Its8zzRmjmL8AKg04JTrOApttmtWMd&#10;omuVFZPJPOvA1dYBF97j6f3gpIuEL6Xg4VFKLwJRFcXaQlpdWjdxzRY3rNw6ZpuWj2Wwf6hCs9Zg&#10;0hPUPQuM7Fz7B5RuuQMPMlxw0BlI2XKResBu8slv3Tw3zIrUC5Lj7Ykm//9g+cP+2T65WLq3a+Df&#10;PTKSddaXJ080/BjTS6djLBZO+sTi4cSi6APheJjP5kU+QbI5+q7yIp/PIs0ZK49/W+fDZwGaxE1F&#10;a+jM0jnoEoNsv/YhUVkTwzRqhtXfckqkVngze6bIbILfeHNnMcV5zHR+Pb8e046IWMAxcWoXVFuv&#10;WqWScfB3yhFEryiqCyuiRDEf8LCiq/Sl4tROf4V6iDuVgcA+/Z+a9Oe4ypAOGSkuEx8MBS4VC0iN&#10;tnVFvdlSwtQWJ4cHlxIYiCUlVcZi75lvhmwJdmhatwFnRrUa6Y1UJC6wCGViKyKpHjk8XuRwd/EW&#10;Q7/pSYuJ88uIFI82UB+eHHEwTIa3fNVi3jX2/sQcEo73iOMdHnGRCrAZGHeUNOB+/u08xqNC0UtJ&#10;h6OFjf7YMSeQ0i8GtXudT6dxFpMxnV0WaLhzz+bcY3b6DvBaUAJYXdrG+KCOW+lAv+ErsIxZ0cUM&#10;x9wDpaNxF4aRx3eEi+UyheH8WRbW5tnyCB6pi4y/9G/M2VGZATX9AMcxZGVS0qDl99j4p4HlLoBs&#10;T6QPvI6jhLObpDG+M/FxOLdT1PtruPgFAAD//wMAUEsDBBQABgAIAAAAIQBsG0rT4QAAAAkBAAAP&#10;AAAAZHJzL2Rvd25yZXYueG1sTI9BT8JAEIXvJv6HzZh4MbC1EJDaLWkIxIMHUvSgt6G7to3d2aa7&#10;0Oqvdzjhcd57efO9dD3aVpxN7xtHCh6nEQhDpdMNVQre33aTJxA+IGlsHRkFP8bDOru9STHRbqDC&#10;nA+hElxCPkEFdQhdIqUva2PRT11niL0v11sMfPaV1D0OXG5bGUfRQlpsiD/U2JlNbcrvw8kqKIbt&#10;fvu6+XzYF6uPkn7nOe5ecqXu78b8GUQwY7iG4YLP6JAx09GdSHvRKpisZpxkfc4L2I9niyWI40WI&#10;lyCzVP5fkP0BAAD//wMAUEsBAi0AFAAGAAgAAAAhALaDOJL+AAAA4QEAABMAAAAAAAAAAAAAAAAA&#10;AAAAAFtDb250ZW50X1R5cGVzXS54bWxQSwECLQAUAAYACAAAACEAOP0h/9YAAACUAQAACwAAAAAA&#10;AAAAAAAAAAAvAQAAX3JlbHMvLnJlbHNQSwECLQAUAAYACAAAACEAZGuBbaoCAABVBQAADgAAAAAA&#10;AAAAAAAAAAAuAgAAZHJzL2Uyb0RvYy54bWxQSwECLQAUAAYACAAAACEAbBtK0+EAAAAJAQAADwAA&#10;AAAAAAAAAAAAAAAEBQAAZHJzL2Rvd25yZXYueG1sUEsFBgAAAAAEAAQA8wAAABIGAAAAAA==&#10;" adj="11455" fillcolor="#7f7f7f" stroked="f" strokeweight="1pt">
                            <v:textbox>
                              <w:txbxContent>
                                <w:p w14:paraId="602EBC42" w14:textId="3CEDB671" w:rsidR="00067A30" w:rsidRPr="001C521D" w:rsidRDefault="00067A30" w:rsidP="007B33C7">
                                  <w:pPr>
                                    <w:jc w:val="center"/>
                                    <w:rPr>
                                      <w:b/>
                                      <w:color w:val="FFFFFF"/>
                                      <w:sz w:val="24"/>
                                      <w:szCs w:val="24"/>
                                    </w:rPr>
                                  </w:pPr>
                                  <w:r>
                                    <w:rPr>
                                      <w:b/>
                                      <w:color w:val="FFFFFF"/>
                                      <w:sz w:val="24"/>
                                      <w:szCs w:val="24"/>
                                    </w:rPr>
                                    <w:t>Vaadake</w:t>
                                  </w:r>
                                </w:p>
                              </w:txbxContent>
                            </v:textbox>
                          </v:shape>
                        </w:pict>
                      </mc:Fallback>
                    </mc:AlternateContent>
                  </w:r>
                </w:p>
              </w:tc>
            </w:tr>
            <w:tr w:rsidR="007B33C7" w:rsidRPr="00532C47" w14:paraId="4085A995" w14:textId="77777777" w:rsidTr="00A50003">
              <w:trPr>
                <w:cantSplit/>
              </w:trPr>
              <w:tc>
                <w:tcPr>
                  <w:tcW w:w="2376" w:type="dxa"/>
                  <w:tcBorders>
                    <w:top w:val="nil"/>
                    <w:left w:val="nil"/>
                    <w:bottom w:val="nil"/>
                    <w:right w:val="nil"/>
                  </w:tcBorders>
                </w:tcPr>
                <w:p w14:paraId="0B541C0B" w14:textId="77777777" w:rsidR="007B33C7" w:rsidRPr="00532C47" w:rsidRDefault="007B33C7" w:rsidP="00D02EE2">
                  <w:pPr>
                    <w:pStyle w:val="Text"/>
                    <w:jc w:val="left"/>
                    <w:rPr>
                      <w:b/>
                      <w:sz w:val="22"/>
                      <w:szCs w:val="22"/>
                      <w:lang w:val="nb-NO"/>
                    </w:rPr>
                  </w:pPr>
                </w:p>
              </w:tc>
              <w:tc>
                <w:tcPr>
                  <w:tcW w:w="2268" w:type="dxa"/>
                  <w:tcBorders>
                    <w:top w:val="nil"/>
                    <w:left w:val="nil"/>
                    <w:bottom w:val="nil"/>
                    <w:right w:val="nil"/>
                  </w:tcBorders>
                </w:tcPr>
                <w:p w14:paraId="34C4895E" w14:textId="77777777" w:rsidR="007B33C7" w:rsidRPr="00532C47" w:rsidRDefault="007B33C7" w:rsidP="00D02EE2">
                  <w:pPr>
                    <w:pStyle w:val="Text"/>
                    <w:spacing w:before="0"/>
                    <w:jc w:val="left"/>
                    <w:rPr>
                      <w:b/>
                      <w:sz w:val="22"/>
                      <w:szCs w:val="22"/>
                      <w:lang w:val="nb-NO"/>
                    </w:rPr>
                  </w:pPr>
                </w:p>
              </w:tc>
              <w:tc>
                <w:tcPr>
                  <w:tcW w:w="2268" w:type="dxa"/>
                  <w:tcBorders>
                    <w:top w:val="nil"/>
                    <w:left w:val="nil"/>
                    <w:bottom w:val="nil"/>
                    <w:right w:val="nil"/>
                  </w:tcBorders>
                </w:tcPr>
                <w:p w14:paraId="72D6BDE7" w14:textId="77777777" w:rsidR="007B33C7" w:rsidRPr="00532C47" w:rsidRDefault="007B33C7" w:rsidP="00D02EE2">
                  <w:pPr>
                    <w:pStyle w:val="Text"/>
                    <w:spacing w:before="0"/>
                    <w:jc w:val="left"/>
                    <w:rPr>
                      <w:b/>
                      <w:sz w:val="22"/>
                      <w:szCs w:val="22"/>
                      <w:lang w:val="nb-NO"/>
                    </w:rPr>
                  </w:pPr>
                </w:p>
              </w:tc>
              <w:tc>
                <w:tcPr>
                  <w:tcW w:w="2415" w:type="dxa"/>
                  <w:tcBorders>
                    <w:top w:val="nil"/>
                    <w:left w:val="nil"/>
                    <w:bottom w:val="nil"/>
                    <w:right w:val="nil"/>
                  </w:tcBorders>
                </w:tcPr>
                <w:p w14:paraId="33403031" w14:textId="77777777" w:rsidR="007B33C7" w:rsidRPr="00532C47" w:rsidRDefault="007B33C7" w:rsidP="00D02EE2">
                  <w:pPr>
                    <w:pStyle w:val="Text"/>
                    <w:spacing w:before="0"/>
                    <w:jc w:val="left"/>
                    <w:rPr>
                      <w:b/>
                      <w:sz w:val="22"/>
                      <w:szCs w:val="22"/>
                      <w:lang w:val="nb-NO"/>
                    </w:rPr>
                  </w:pPr>
                </w:p>
              </w:tc>
            </w:tr>
            <w:tr w:rsidR="007B33C7" w:rsidRPr="00532C47" w14:paraId="3796BDEB" w14:textId="77777777" w:rsidTr="00A50003">
              <w:trPr>
                <w:cantSplit/>
              </w:trPr>
              <w:tc>
                <w:tcPr>
                  <w:tcW w:w="2376" w:type="dxa"/>
                  <w:tcBorders>
                    <w:top w:val="nil"/>
                    <w:left w:val="nil"/>
                    <w:bottom w:val="nil"/>
                    <w:right w:val="nil"/>
                  </w:tcBorders>
                </w:tcPr>
                <w:p w14:paraId="62C7948A" w14:textId="77777777" w:rsidR="007B33C7" w:rsidRPr="00532C47" w:rsidRDefault="007B33C7" w:rsidP="00D02EE2">
                  <w:pPr>
                    <w:pStyle w:val="Text"/>
                    <w:jc w:val="left"/>
                    <w:rPr>
                      <w:b/>
                      <w:sz w:val="22"/>
                      <w:szCs w:val="22"/>
                      <w:lang w:val="nb-NO"/>
                    </w:rPr>
                  </w:pPr>
                </w:p>
              </w:tc>
              <w:tc>
                <w:tcPr>
                  <w:tcW w:w="2268" w:type="dxa"/>
                  <w:tcBorders>
                    <w:top w:val="nil"/>
                    <w:left w:val="nil"/>
                    <w:bottom w:val="single" w:sz="24" w:space="0" w:color="808080"/>
                    <w:right w:val="nil"/>
                  </w:tcBorders>
                </w:tcPr>
                <w:p w14:paraId="1D9A630D" w14:textId="77777777" w:rsidR="007B33C7" w:rsidRPr="00532C47" w:rsidRDefault="007B33C7" w:rsidP="00D02EE2">
                  <w:pPr>
                    <w:pStyle w:val="Text"/>
                    <w:spacing w:before="0"/>
                    <w:jc w:val="left"/>
                    <w:rPr>
                      <w:b/>
                      <w:sz w:val="22"/>
                      <w:szCs w:val="22"/>
                      <w:lang w:val="nb-NO"/>
                    </w:rPr>
                  </w:pPr>
                </w:p>
              </w:tc>
              <w:tc>
                <w:tcPr>
                  <w:tcW w:w="2268" w:type="dxa"/>
                  <w:tcBorders>
                    <w:top w:val="nil"/>
                    <w:left w:val="nil"/>
                    <w:bottom w:val="single" w:sz="24" w:space="0" w:color="808080"/>
                    <w:right w:val="nil"/>
                  </w:tcBorders>
                </w:tcPr>
                <w:p w14:paraId="46D6B94C" w14:textId="77777777" w:rsidR="007B33C7" w:rsidRPr="00532C47" w:rsidRDefault="007B33C7" w:rsidP="00D02EE2">
                  <w:pPr>
                    <w:pStyle w:val="Text"/>
                    <w:spacing w:before="0"/>
                    <w:jc w:val="left"/>
                    <w:rPr>
                      <w:b/>
                      <w:sz w:val="22"/>
                      <w:szCs w:val="22"/>
                      <w:lang w:val="nb-NO"/>
                    </w:rPr>
                  </w:pPr>
                </w:p>
              </w:tc>
              <w:tc>
                <w:tcPr>
                  <w:tcW w:w="2415" w:type="dxa"/>
                  <w:tcBorders>
                    <w:top w:val="nil"/>
                    <w:left w:val="nil"/>
                    <w:bottom w:val="single" w:sz="24" w:space="0" w:color="808080"/>
                    <w:right w:val="nil"/>
                  </w:tcBorders>
                </w:tcPr>
                <w:p w14:paraId="368F6EB4" w14:textId="77777777" w:rsidR="007B33C7" w:rsidRPr="00532C47" w:rsidRDefault="007B33C7" w:rsidP="00D02EE2">
                  <w:pPr>
                    <w:pStyle w:val="Text"/>
                    <w:spacing w:before="0"/>
                    <w:jc w:val="left"/>
                    <w:rPr>
                      <w:b/>
                      <w:sz w:val="22"/>
                      <w:szCs w:val="22"/>
                      <w:lang w:val="nb-NO"/>
                    </w:rPr>
                  </w:pPr>
                </w:p>
              </w:tc>
            </w:tr>
          </w:tbl>
          <w:p w14:paraId="2D00A1A3" w14:textId="77777777" w:rsidR="007B33C7" w:rsidRPr="00532C47" w:rsidRDefault="007B33C7" w:rsidP="00D02EE2">
            <w:pPr>
              <w:pStyle w:val="Text"/>
              <w:spacing w:before="0"/>
              <w:jc w:val="left"/>
              <w:rPr>
                <w:b/>
                <w:sz w:val="22"/>
                <w:szCs w:val="22"/>
                <w:lang w:val="nb-NO"/>
              </w:rPr>
            </w:pPr>
          </w:p>
        </w:tc>
        <w:tc>
          <w:tcPr>
            <w:tcW w:w="2268" w:type="dxa"/>
            <w:tcBorders>
              <w:top w:val="nil"/>
              <w:left w:val="nil"/>
              <w:bottom w:val="nil"/>
              <w:right w:val="nil"/>
            </w:tcBorders>
          </w:tcPr>
          <w:p w14:paraId="0C45A5B6" w14:textId="77777777" w:rsidR="007B33C7" w:rsidRPr="00532C47" w:rsidRDefault="007B33C7" w:rsidP="00D02EE2">
            <w:pPr>
              <w:pStyle w:val="Text"/>
              <w:spacing w:before="0"/>
              <w:jc w:val="left"/>
              <w:rPr>
                <w:b/>
                <w:sz w:val="22"/>
                <w:szCs w:val="22"/>
                <w:lang w:val="nb-NO"/>
              </w:rPr>
            </w:pPr>
          </w:p>
        </w:tc>
        <w:tc>
          <w:tcPr>
            <w:tcW w:w="2268" w:type="dxa"/>
            <w:tcBorders>
              <w:top w:val="nil"/>
              <w:left w:val="nil"/>
              <w:bottom w:val="nil"/>
              <w:right w:val="nil"/>
            </w:tcBorders>
          </w:tcPr>
          <w:p w14:paraId="66F2F322" w14:textId="77777777" w:rsidR="007B33C7" w:rsidRPr="00532C47" w:rsidRDefault="007B33C7" w:rsidP="00D02EE2">
            <w:pPr>
              <w:pStyle w:val="Text"/>
              <w:spacing w:before="0"/>
              <w:jc w:val="left"/>
              <w:rPr>
                <w:b/>
                <w:sz w:val="22"/>
                <w:szCs w:val="22"/>
                <w:lang w:val="nb-NO"/>
              </w:rPr>
            </w:pPr>
          </w:p>
        </w:tc>
        <w:tc>
          <w:tcPr>
            <w:tcW w:w="2415" w:type="dxa"/>
            <w:tcBorders>
              <w:top w:val="nil"/>
              <w:left w:val="nil"/>
              <w:bottom w:val="nil"/>
              <w:right w:val="nil"/>
            </w:tcBorders>
            <w:hideMark/>
          </w:tcPr>
          <w:p w14:paraId="11664C27" w14:textId="77777777" w:rsidR="007B33C7" w:rsidRPr="00532C47" w:rsidRDefault="007B33C7" w:rsidP="00D02EE2">
            <w:pPr>
              <w:pStyle w:val="Text"/>
              <w:spacing w:before="0"/>
              <w:jc w:val="left"/>
              <w:rPr>
                <w:b/>
                <w:sz w:val="22"/>
                <w:szCs w:val="22"/>
                <w:lang w:val="nb-NO"/>
              </w:rPr>
            </w:pPr>
          </w:p>
        </w:tc>
      </w:tr>
      <w:tr w:rsidR="0053627A" w:rsidRPr="00532C47" w14:paraId="76BB6CE0" w14:textId="77777777" w:rsidTr="007B33C7">
        <w:trPr>
          <w:cantSplit/>
        </w:trPr>
        <w:tc>
          <w:tcPr>
            <w:tcW w:w="2376" w:type="dxa"/>
            <w:tcBorders>
              <w:top w:val="single" w:sz="24" w:space="0" w:color="808080"/>
              <w:left w:val="single" w:sz="24" w:space="0" w:color="808080"/>
              <w:bottom w:val="nil"/>
              <w:right w:val="single" w:sz="24" w:space="0" w:color="808080"/>
            </w:tcBorders>
            <w:hideMark/>
          </w:tcPr>
          <w:p w14:paraId="3E001F8A" w14:textId="77777777" w:rsidR="0053627A" w:rsidRPr="00532C47" w:rsidRDefault="0053627A" w:rsidP="00D02EE2">
            <w:pPr>
              <w:pStyle w:val="Text"/>
              <w:jc w:val="center"/>
              <w:rPr>
                <w:b/>
                <w:sz w:val="20"/>
                <w:lang w:val="et-EE"/>
              </w:rPr>
            </w:pPr>
            <w:r w:rsidRPr="00532C47">
              <w:rPr>
                <w:noProof/>
                <w:lang w:eastAsia="en-US"/>
              </w:rPr>
              <w:drawing>
                <wp:inline distT="0" distB="0" distL="0" distR="0" wp14:anchorId="68C959A4" wp14:editId="0F80E69C">
                  <wp:extent cx="797560" cy="1005840"/>
                  <wp:effectExtent l="0" t="0" r="0" b="0"/>
                  <wp:docPr id="246" name="Picture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6"/>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797560" cy="1005840"/>
                          </a:xfrm>
                          <a:prstGeom prst="rect">
                            <a:avLst/>
                          </a:prstGeom>
                          <a:noFill/>
                          <a:ln>
                            <a:noFill/>
                          </a:ln>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25C6CC19" w14:textId="77777777" w:rsidR="0053627A" w:rsidRPr="00532C47" w:rsidRDefault="0053627A" w:rsidP="00D02EE2">
            <w:pPr>
              <w:pStyle w:val="Text"/>
              <w:spacing w:before="0"/>
              <w:jc w:val="center"/>
              <w:rPr>
                <w:lang w:val="et-EE" w:eastAsia="en-US"/>
              </w:rPr>
            </w:pPr>
          </w:p>
          <w:p w14:paraId="5690A230" w14:textId="77777777" w:rsidR="0053627A" w:rsidRPr="00532C47" w:rsidRDefault="0053627A" w:rsidP="00D02EE2">
            <w:pPr>
              <w:pStyle w:val="Text"/>
              <w:spacing w:before="0"/>
              <w:jc w:val="center"/>
              <w:rPr>
                <w:b/>
                <w:sz w:val="20"/>
                <w:lang w:val="et-EE"/>
              </w:rPr>
            </w:pPr>
            <w:r w:rsidRPr="00532C47">
              <w:rPr>
                <w:noProof/>
                <w:lang w:eastAsia="en-US"/>
              </w:rPr>
              <w:drawing>
                <wp:inline distT="0" distB="0" distL="0" distR="0" wp14:anchorId="5F1BB614" wp14:editId="4524FB13">
                  <wp:extent cx="1244600" cy="1041400"/>
                  <wp:effectExtent l="0" t="0" r="0" b="0"/>
                  <wp:docPr id="247" name="Picture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7"/>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1244600" cy="1041400"/>
                          </a:xfrm>
                          <a:prstGeom prst="rect">
                            <a:avLst/>
                          </a:prstGeom>
                          <a:noFill/>
                          <a:ln>
                            <a:noFill/>
                          </a:ln>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05AAF3BE" w14:textId="77777777" w:rsidR="0053627A" w:rsidRPr="00532C47" w:rsidRDefault="0053627A" w:rsidP="00D02EE2">
            <w:pPr>
              <w:pStyle w:val="Text"/>
              <w:spacing w:before="0"/>
              <w:jc w:val="center"/>
              <w:rPr>
                <w:lang w:val="et-EE" w:eastAsia="en-US"/>
              </w:rPr>
            </w:pPr>
          </w:p>
          <w:p w14:paraId="0A556D82" w14:textId="77777777" w:rsidR="0053627A" w:rsidRPr="00532C47" w:rsidRDefault="0053627A" w:rsidP="00D02EE2">
            <w:pPr>
              <w:pStyle w:val="Text"/>
              <w:spacing w:before="0"/>
              <w:jc w:val="center"/>
              <w:rPr>
                <w:b/>
                <w:sz w:val="20"/>
                <w:lang w:val="et-EE"/>
              </w:rPr>
            </w:pPr>
            <w:r w:rsidRPr="00532C47">
              <w:rPr>
                <w:noProof/>
                <w:lang w:eastAsia="en-US"/>
              </w:rPr>
              <w:drawing>
                <wp:inline distT="0" distB="0" distL="0" distR="0" wp14:anchorId="36C0F1A1" wp14:editId="23026C48">
                  <wp:extent cx="1371600" cy="894080"/>
                  <wp:effectExtent l="0" t="0" r="0" b="0"/>
                  <wp:docPr id="248"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1371600" cy="894080"/>
                          </a:xfrm>
                          <a:prstGeom prst="rect">
                            <a:avLst/>
                          </a:prstGeom>
                          <a:noFill/>
                          <a:ln>
                            <a:noFill/>
                          </a:ln>
                        </pic:spPr>
                      </pic:pic>
                    </a:graphicData>
                  </a:graphic>
                </wp:inline>
              </w:drawing>
            </w:r>
          </w:p>
        </w:tc>
        <w:tc>
          <w:tcPr>
            <w:tcW w:w="2415" w:type="dxa"/>
            <w:tcBorders>
              <w:top w:val="single" w:sz="24" w:space="0" w:color="808080"/>
              <w:left w:val="single" w:sz="24" w:space="0" w:color="808080"/>
              <w:bottom w:val="nil"/>
              <w:right w:val="single" w:sz="24" w:space="0" w:color="808080"/>
            </w:tcBorders>
          </w:tcPr>
          <w:p w14:paraId="0A56D186" w14:textId="77777777" w:rsidR="0053627A" w:rsidRPr="00532C47" w:rsidRDefault="0053627A" w:rsidP="00D02EE2">
            <w:pPr>
              <w:pStyle w:val="Text"/>
              <w:spacing w:before="0"/>
              <w:jc w:val="center"/>
              <w:rPr>
                <w:lang w:val="et-EE" w:eastAsia="en-US"/>
              </w:rPr>
            </w:pPr>
          </w:p>
          <w:p w14:paraId="3FB0A51F" w14:textId="720C1F77" w:rsidR="0053627A" w:rsidRPr="00532C47" w:rsidRDefault="0053627A" w:rsidP="00D02EE2">
            <w:pPr>
              <w:pStyle w:val="Text"/>
              <w:spacing w:before="0"/>
              <w:jc w:val="center"/>
              <w:rPr>
                <w:b/>
                <w:sz w:val="20"/>
                <w:lang w:val="et-EE"/>
              </w:rPr>
            </w:pPr>
            <w:r w:rsidRPr="00532C47">
              <w:rPr>
                <w:noProof/>
                <w:lang w:eastAsia="en-US"/>
              </w:rPr>
              <w:drawing>
                <wp:inline distT="0" distB="0" distL="0" distR="0" wp14:anchorId="2F00C1E0" wp14:editId="1557DC9B">
                  <wp:extent cx="944880" cy="1219200"/>
                  <wp:effectExtent l="0" t="0" r="0" b="0"/>
                  <wp:docPr id="249"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944880" cy="1219200"/>
                          </a:xfrm>
                          <a:prstGeom prst="rect">
                            <a:avLst/>
                          </a:prstGeom>
                          <a:noFill/>
                          <a:ln>
                            <a:noFill/>
                          </a:ln>
                        </pic:spPr>
                      </pic:pic>
                    </a:graphicData>
                  </a:graphic>
                </wp:inline>
              </w:drawing>
            </w:r>
          </w:p>
        </w:tc>
      </w:tr>
      <w:tr w:rsidR="0053627A" w:rsidRPr="00532C47" w14:paraId="51B5CEF1" w14:textId="77777777" w:rsidTr="007B33C7">
        <w:trPr>
          <w:cantSplit/>
        </w:trPr>
        <w:tc>
          <w:tcPr>
            <w:tcW w:w="2376" w:type="dxa"/>
            <w:tcBorders>
              <w:top w:val="nil"/>
              <w:left w:val="single" w:sz="24" w:space="0" w:color="808080"/>
              <w:bottom w:val="nil"/>
              <w:right w:val="single" w:sz="24" w:space="0" w:color="808080"/>
            </w:tcBorders>
            <w:hideMark/>
          </w:tcPr>
          <w:p w14:paraId="0F4CCCAE" w14:textId="492C64CA" w:rsidR="0053627A" w:rsidRPr="00532C47" w:rsidRDefault="0053627A" w:rsidP="00D02EE2">
            <w:pPr>
              <w:pStyle w:val="Table"/>
              <w:spacing w:before="0" w:after="0"/>
              <w:rPr>
                <w:rFonts w:ascii="Times New Roman" w:hAnsi="Times New Roman"/>
                <w:szCs w:val="20"/>
                <w:lang w:val="et-EE"/>
              </w:rPr>
            </w:pPr>
            <w:r w:rsidRPr="00532C47">
              <w:rPr>
                <w:rFonts w:ascii="Times New Roman" w:hAnsi="Times New Roman"/>
                <w:szCs w:val="20"/>
                <w:lang w:val="et-EE"/>
              </w:rPr>
              <w:t>1</w:t>
            </w:r>
            <w:r w:rsidR="00C12AF4" w:rsidRPr="00532C47">
              <w:rPr>
                <w:rFonts w:ascii="Times New Roman" w:hAnsi="Times New Roman"/>
                <w:szCs w:val="20"/>
                <w:lang w:val="et-EE"/>
              </w:rPr>
              <w:t>.</w:t>
            </w:r>
            <w:r w:rsidRPr="00532C47">
              <w:rPr>
                <w:rFonts w:ascii="Times New Roman" w:hAnsi="Times New Roman"/>
                <w:szCs w:val="20"/>
                <w:lang w:val="et-EE"/>
              </w:rPr>
              <w:t>a</w:t>
            </w:r>
            <w:r w:rsidR="00C12AF4" w:rsidRPr="00532C47">
              <w:rPr>
                <w:rFonts w:ascii="Times New Roman" w:hAnsi="Times New Roman"/>
                <w:szCs w:val="20"/>
                <w:lang w:val="et-EE"/>
              </w:rPr>
              <w:t>. samm </w:t>
            </w:r>
            <w:r w:rsidRPr="00532C47">
              <w:rPr>
                <w:rFonts w:ascii="Times New Roman" w:hAnsi="Times New Roman"/>
                <w:szCs w:val="20"/>
                <w:lang w:val="et-EE"/>
              </w:rPr>
              <w:t>:</w:t>
            </w:r>
          </w:p>
          <w:p w14:paraId="1054FA11" w14:textId="77777777" w:rsidR="0053627A" w:rsidRPr="00532C47" w:rsidRDefault="0053627A" w:rsidP="00D02EE2">
            <w:pPr>
              <w:pStyle w:val="Table"/>
              <w:spacing w:before="0" w:after="0"/>
              <w:rPr>
                <w:rFonts w:ascii="Times New Roman" w:hAnsi="Times New Roman"/>
                <w:b/>
                <w:szCs w:val="20"/>
                <w:lang w:val="et-EE"/>
              </w:rPr>
            </w:pPr>
            <w:r w:rsidRPr="00532C47">
              <w:rPr>
                <w:rFonts w:ascii="Times New Roman" w:hAnsi="Times New Roman"/>
                <w:b/>
                <w:szCs w:val="20"/>
                <w:lang w:val="et-EE"/>
              </w:rPr>
              <w:t>Eemaldage kork</w:t>
            </w:r>
          </w:p>
        </w:tc>
        <w:tc>
          <w:tcPr>
            <w:tcW w:w="2268" w:type="dxa"/>
            <w:tcBorders>
              <w:top w:val="nil"/>
              <w:left w:val="single" w:sz="24" w:space="0" w:color="808080"/>
              <w:bottom w:val="nil"/>
              <w:right w:val="single" w:sz="24" w:space="0" w:color="808080"/>
            </w:tcBorders>
            <w:hideMark/>
          </w:tcPr>
          <w:p w14:paraId="096652AA" w14:textId="47237EC3" w:rsidR="00C12AF4" w:rsidRPr="00532C47" w:rsidRDefault="00C12AF4" w:rsidP="00D02EE2">
            <w:pPr>
              <w:pStyle w:val="Table"/>
              <w:spacing w:before="0" w:after="0"/>
              <w:rPr>
                <w:rFonts w:ascii="Times New Roman" w:hAnsi="Times New Roman"/>
                <w:szCs w:val="20"/>
                <w:lang w:val="et-EE"/>
              </w:rPr>
            </w:pPr>
            <w:r w:rsidRPr="00532C47">
              <w:rPr>
                <w:rFonts w:ascii="Times New Roman" w:hAnsi="Times New Roman"/>
                <w:szCs w:val="20"/>
                <w:lang w:val="et-EE"/>
              </w:rPr>
              <w:t>2.a samm :</w:t>
            </w:r>
          </w:p>
          <w:p w14:paraId="4AF786F3" w14:textId="5002DE0F" w:rsidR="0053627A" w:rsidRPr="00532C47" w:rsidRDefault="00C12AF4" w:rsidP="00D02EE2">
            <w:pPr>
              <w:pStyle w:val="Table"/>
              <w:spacing w:before="0" w:after="0"/>
              <w:rPr>
                <w:rFonts w:ascii="Times New Roman" w:hAnsi="Times New Roman"/>
                <w:b/>
                <w:szCs w:val="20"/>
                <w:lang w:val="et-EE"/>
              </w:rPr>
            </w:pPr>
            <w:r w:rsidRPr="00532C47">
              <w:rPr>
                <w:rFonts w:ascii="Times New Roman" w:hAnsi="Times New Roman"/>
                <w:b/>
                <w:szCs w:val="20"/>
                <w:lang w:val="et-EE"/>
              </w:rPr>
              <w:t>Torgage</w:t>
            </w:r>
            <w:r w:rsidR="0053627A" w:rsidRPr="00532C47">
              <w:rPr>
                <w:rFonts w:ascii="Times New Roman" w:hAnsi="Times New Roman"/>
                <w:b/>
                <w:szCs w:val="20"/>
                <w:lang w:val="et-EE"/>
              </w:rPr>
              <w:t xml:space="preserve"> kaps</w:t>
            </w:r>
            <w:r w:rsidRPr="00532C47">
              <w:rPr>
                <w:rFonts w:ascii="Times New Roman" w:hAnsi="Times New Roman"/>
                <w:b/>
                <w:szCs w:val="20"/>
                <w:lang w:val="et-EE"/>
              </w:rPr>
              <w:t>lisse augud ühe korraga</w:t>
            </w:r>
          </w:p>
          <w:p w14:paraId="1500E84E" w14:textId="77777777" w:rsidR="0053627A" w:rsidRPr="00532C47" w:rsidRDefault="0053627A" w:rsidP="00D02EE2">
            <w:pPr>
              <w:pStyle w:val="Table"/>
              <w:spacing w:before="0" w:after="0"/>
              <w:rPr>
                <w:rFonts w:ascii="Times New Roman" w:hAnsi="Times New Roman"/>
                <w:szCs w:val="20"/>
                <w:lang w:val="et-EE"/>
              </w:rPr>
            </w:pPr>
            <w:r w:rsidRPr="00532C47">
              <w:rPr>
                <w:rFonts w:ascii="Times New Roman" w:hAnsi="Times New Roman"/>
                <w:szCs w:val="20"/>
                <w:lang w:val="et-EE"/>
              </w:rPr>
              <w:t>Hoidke inhalaatorit püstises asendis.</w:t>
            </w:r>
          </w:p>
          <w:p w14:paraId="5EDCAB83" w14:textId="3F003099" w:rsidR="0053627A" w:rsidRPr="00532C47" w:rsidRDefault="00C12AF4" w:rsidP="00D02EE2">
            <w:pPr>
              <w:pStyle w:val="Table"/>
              <w:spacing w:before="0" w:after="0"/>
              <w:rPr>
                <w:rFonts w:ascii="Times New Roman" w:hAnsi="Times New Roman"/>
                <w:szCs w:val="20"/>
                <w:lang w:val="et-EE"/>
              </w:rPr>
            </w:pPr>
            <w:r w:rsidRPr="00532C47">
              <w:rPr>
                <w:rFonts w:ascii="Times New Roman" w:hAnsi="Times New Roman"/>
                <w:szCs w:val="20"/>
                <w:lang w:val="et-EE"/>
              </w:rPr>
              <w:t>Vajutage</w:t>
            </w:r>
            <w:r w:rsidR="0053627A" w:rsidRPr="00532C47">
              <w:rPr>
                <w:rFonts w:ascii="Times New Roman" w:hAnsi="Times New Roman"/>
                <w:szCs w:val="20"/>
                <w:lang w:val="et-EE"/>
              </w:rPr>
              <w:t xml:space="preserve"> kindlalt ja üheaegselt kahte inhalaatori külgedel olevat nuppu</w:t>
            </w:r>
            <w:r w:rsidRPr="00532C47">
              <w:rPr>
                <w:rFonts w:ascii="Times New Roman" w:hAnsi="Times New Roman"/>
                <w:szCs w:val="20"/>
                <w:lang w:val="et-EE"/>
              </w:rPr>
              <w:t>, et torgata kapslisse augud</w:t>
            </w:r>
            <w:r w:rsidR="0053627A" w:rsidRPr="00532C47">
              <w:rPr>
                <w:rFonts w:ascii="Times New Roman" w:hAnsi="Times New Roman"/>
                <w:szCs w:val="20"/>
                <w:lang w:val="et-EE"/>
              </w:rPr>
              <w:t>.</w:t>
            </w:r>
          </w:p>
        </w:tc>
        <w:tc>
          <w:tcPr>
            <w:tcW w:w="2268" w:type="dxa"/>
            <w:tcBorders>
              <w:top w:val="nil"/>
              <w:left w:val="single" w:sz="24" w:space="0" w:color="808080"/>
              <w:bottom w:val="nil"/>
              <w:right w:val="single" w:sz="24" w:space="0" w:color="808080"/>
            </w:tcBorders>
            <w:hideMark/>
          </w:tcPr>
          <w:p w14:paraId="4E3E614B" w14:textId="32419024" w:rsidR="00C12AF4" w:rsidRPr="00532C47" w:rsidRDefault="00C12AF4" w:rsidP="00D02EE2">
            <w:pPr>
              <w:pStyle w:val="Table"/>
              <w:spacing w:before="0" w:after="0"/>
              <w:rPr>
                <w:rFonts w:ascii="Times New Roman" w:hAnsi="Times New Roman"/>
                <w:szCs w:val="20"/>
                <w:lang w:val="et-EE"/>
              </w:rPr>
            </w:pPr>
            <w:r w:rsidRPr="00532C47">
              <w:rPr>
                <w:rFonts w:ascii="Times New Roman" w:hAnsi="Times New Roman"/>
                <w:szCs w:val="20"/>
                <w:lang w:val="et-EE"/>
              </w:rPr>
              <w:t>3.a samm :</w:t>
            </w:r>
          </w:p>
          <w:p w14:paraId="43065BA0" w14:textId="77777777" w:rsidR="0053627A" w:rsidRPr="00532C47" w:rsidRDefault="0053627A" w:rsidP="00D02EE2">
            <w:pPr>
              <w:pStyle w:val="Table"/>
              <w:spacing w:before="0" w:after="0"/>
              <w:rPr>
                <w:rFonts w:ascii="Times New Roman" w:hAnsi="Times New Roman"/>
                <w:b/>
                <w:szCs w:val="20"/>
                <w:lang w:val="et-EE"/>
              </w:rPr>
            </w:pPr>
            <w:r w:rsidRPr="00532C47">
              <w:rPr>
                <w:rFonts w:ascii="Times New Roman" w:hAnsi="Times New Roman"/>
                <w:b/>
                <w:szCs w:val="20"/>
                <w:lang w:val="et-EE"/>
              </w:rPr>
              <w:t>Hingake täielikult välja</w:t>
            </w:r>
          </w:p>
          <w:p w14:paraId="65F5D5D9" w14:textId="77777777" w:rsidR="0053627A" w:rsidRPr="00532C47" w:rsidRDefault="0053627A" w:rsidP="00D02EE2">
            <w:pPr>
              <w:pStyle w:val="Table"/>
              <w:spacing w:before="0" w:after="0"/>
              <w:rPr>
                <w:rFonts w:ascii="Times New Roman" w:hAnsi="Times New Roman"/>
                <w:szCs w:val="20"/>
                <w:u w:val="single"/>
                <w:lang w:val="et-EE"/>
              </w:rPr>
            </w:pPr>
            <w:r w:rsidRPr="00532C47">
              <w:rPr>
                <w:rFonts w:ascii="Times New Roman" w:hAnsi="Times New Roman"/>
                <w:szCs w:val="20"/>
                <w:u w:val="single"/>
                <w:lang w:val="et-EE"/>
              </w:rPr>
              <w:t>Ärge puhuge huulikusse.</w:t>
            </w:r>
          </w:p>
        </w:tc>
        <w:tc>
          <w:tcPr>
            <w:tcW w:w="2415" w:type="dxa"/>
            <w:tcBorders>
              <w:top w:val="nil"/>
              <w:left w:val="single" w:sz="24" w:space="0" w:color="808080"/>
              <w:bottom w:val="nil"/>
              <w:right w:val="single" w:sz="24" w:space="0" w:color="808080"/>
            </w:tcBorders>
            <w:hideMark/>
          </w:tcPr>
          <w:p w14:paraId="2319E609" w14:textId="77777777" w:rsidR="0053627A" w:rsidRPr="00532C47" w:rsidRDefault="0053627A" w:rsidP="00D02EE2">
            <w:pPr>
              <w:pStyle w:val="Table"/>
              <w:spacing w:before="0" w:after="0"/>
              <w:rPr>
                <w:rFonts w:ascii="Times New Roman" w:hAnsi="Times New Roman"/>
                <w:b/>
                <w:szCs w:val="20"/>
                <w:lang w:val="et-EE"/>
              </w:rPr>
            </w:pPr>
            <w:r w:rsidRPr="00532C47">
              <w:rPr>
                <w:rFonts w:ascii="Times New Roman" w:hAnsi="Times New Roman"/>
                <w:b/>
                <w:szCs w:val="20"/>
                <w:lang w:val="et-EE"/>
              </w:rPr>
              <w:t>Vaadake, kas kapsel on tühi</w:t>
            </w:r>
          </w:p>
          <w:p w14:paraId="2474558E" w14:textId="77777777" w:rsidR="0053627A" w:rsidRPr="00532C47" w:rsidRDefault="0053627A" w:rsidP="00D02EE2">
            <w:pPr>
              <w:pStyle w:val="Table"/>
              <w:spacing w:before="0" w:after="0"/>
              <w:rPr>
                <w:rFonts w:ascii="Times New Roman" w:hAnsi="Times New Roman"/>
                <w:szCs w:val="20"/>
                <w:lang w:val="et-EE"/>
              </w:rPr>
            </w:pPr>
            <w:r w:rsidRPr="00532C47">
              <w:rPr>
                <w:rFonts w:ascii="Times New Roman" w:hAnsi="Times New Roman"/>
                <w:szCs w:val="20"/>
                <w:lang w:val="et-EE"/>
              </w:rPr>
              <w:t>Avage inhalaator, et näha, kas pulbrit on kapslisse alles jäänud.</w:t>
            </w:r>
          </w:p>
          <w:p w14:paraId="79F8C653" w14:textId="77777777" w:rsidR="00057B6B" w:rsidRPr="00532C47" w:rsidRDefault="00057B6B" w:rsidP="00D02EE2">
            <w:pPr>
              <w:pStyle w:val="Table"/>
              <w:spacing w:before="0" w:after="0"/>
              <w:rPr>
                <w:rFonts w:ascii="Times New Roman" w:hAnsi="Times New Roman"/>
                <w:szCs w:val="20"/>
                <w:lang w:val="et-EE"/>
              </w:rPr>
            </w:pPr>
          </w:p>
          <w:p w14:paraId="1D9BB968" w14:textId="77777777" w:rsidR="00057B6B" w:rsidRPr="00532C47" w:rsidRDefault="00057B6B" w:rsidP="00D02EE2">
            <w:pPr>
              <w:pStyle w:val="Table"/>
              <w:spacing w:before="0" w:after="0"/>
              <w:rPr>
                <w:rFonts w:ascii="Times New Roman" w:hAnsi="Times New Roman"/>
                <w:szCs w:val="20"/>
                <w:lang w:val="et-EE"/>
              </w:rPr>
            </w:pPr>
            <w:r w:rsidRPr="00532C47">
              <w:rPr>
                <w:rFonts w:ascii="Times New Roman" w:hAnsi="Times New Roman"/>
                <w:szCs w:val="20"/>
                <w:lang w:val="et-EE"/>
              </w:rPr>
              <w:t>Kui pulbrit on kapslisse alles jäänud:</w:t>
            </w:r>
          </w:p>
          <w:p w14:paraId="7A248140" w14:textId="77777777" w:rsidR="00057B6B" w:rsidRPr="00532C47" w:rsidRDefault="00057B6B" w:rsidP="00D02EE2">
            <w:pPr>
              <w:pStyle w:val="Table"/>
              <w:numPr>
                <w:ilvl w:val="0"/>
                <w:numId w:val="30"/>
              </w:numPr>
              <w:spacing w:before="0" w:after="0"/>
              <w:rPr>
                <w:rFonts w:ascii="Times New Roman" w:hAnsi="Times New Roman"/>
                <w:szCs w:val="20"/>
                <w:lang w:val="et-EE"/>
              </w:rPr>
            </w:pPr>
            <w:r w:rsidRPr="00532C47">
              <w:rPr>
                <w:rFonts w:ascii="Times New Roman" w:hAnsi="Times New Roman"/>
                <w:szCs w:val="20"/>
                <w:lang w:val="et-EE"/>
              </w:rPr>
              <w:t>Sulgege inhalaator.</w:t>
            </w:r>
          </w:p>
          <w:p w14:paraId="339AB8F1" w14:textId="657F7679" w:rsidR="00057B6B" w:rsidRPr="00532C47" w:rsidRDefault="00057B6B" w:rsidP="00D02EE2">
            <w:pPr>
              <w:pStyle w:val="Table"/>
              <w:numPr>
                <w:ilvl w:val="0"/>
                <w:numId w:val="30"/>
              </w:numPr>
              <w:spacing w:before="0" w:after="0"/>
              <w:rPr>
                <w:rFonts w:ascii="Times New Roman" w:hAnsi="Times New Roman"/>
                <w:szCs w:val="20"/>
                <w:lang w:val="et-EE"/>
              </w:rPr>
            </w:pPr>
            <w:r w:rsidRPr="00532C47">
              <w:rPr>
                <w:rFonts w:ascii="Times New Roman" w:hAnsi="Times New Roman"/>
                <w:szCs w:val="20"/>
                <w:lang w:val="et-EE"/>
              </w:rPr>
              <w:t>Korrake samme 3a kuni 3d.</w:t>
            </w:r>
          </w:p>
        </w:tc>
      </w:tr>
      <w:tr w:rsidR="0053627A" w:rsidRPr="00532C47" w14:paraId="5BF52FAD" w14:textId="77777777" w:rsidTr="007B33C7">
        <w:trPr>
          <w:cantSplit/>
        </w:trPr>
        <w:tc>
          <w:tcPr>
            <w:tcW w:w="2376" w:type="dxa"/>
            <w:tcBorders>
              <w:top w:val="nil"/>
              <w:left w:val="single" w:sz="24" w:space="0" w:color="808080"/>
              <w:bottom w:val="nil"/>
              <w:right w:val="single" w:sz="24" w:space="0" w:color="808080"/>
            </w:tcBorders>
            <w:hideMark/>
          </w:tcPr>
          <w:p w14:paraId="46D0C1C7" w14:textId="029F9FA4" w:rsidR="0053627A" w:rsidRPr="00532C47" w:rsidRDefault="0053627A" w:rsidP="00D02EE2">
            <w:pPr>
              <w:pStyle w:val="Table"/>
              <w:keepNext/>
              <w:keepLines w:val="0"/>
              <w:spacing w:before="0" w:after="0"/>
              <w:rPr>
                <w:rFonts w:ascii="Times New Roman" w:hAnsi="Times New Roman"/>
                <w:szCs w:val="20"/>
                <w:lang w:val="et-EE"/>
              </w:rPr>
            </w:pPr>
            <w:r w:rsidRPr="00532C47">
              <w:rPr>
                <w:noProof/>
                <w:lang w:eastAsia="en-US"/>
              </w:rPr>
              <w:drawing>
                <wp:inline distT="0" distB="0" distL="0" distR="0" wp14:anchorId="5292670B" wp14:editId="5587E211">
                  <wp:extent cx="1168400" cy="1107440"/>
                  <wp:effectExtent l="0" t="0" r="0" b="0"/>
                  <wp:docPr id="250" name="Picture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2"/>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1168400" cy="1107440"/>
                          </a:xfrm>
                          <a:prstGeom prst="rect">
                            <a:avLst/>
                          </a:prstGeom>
                          <a:noFill/>
                          <a:ln>
                            <a:noFill/>
                          </a:ln>
                        </pic:spPr>
                      </pic:pic>
                    </a:graphicData>
                  </a:graphic>
                </wp:inline>
              </w:drawing>
            </w:r>
          </w:p>
        </w:tc>
        <w:tc>
          <w:tcPr>
            <w:tcW w:w="2268" w:type="dxa"/>
            <w:tcBorders>
              <w:top w:val="nil"/>
              <w:left w:val="single" w:sz="24" w:space="0" w:color="808080"/>
              <w:bottom w:val="nil"/>
              <w:right w:val="single" w:sz="24" w:space="0" w:color="808080"/>
            </w:tcBorders>
            <w:hideMark/>
          </w:tcPr>
          <w:p w14:paraId="51A6BB0B" w14:textId="6E483329" w:rsidR="0053627A" w:rsidRPr="00532C47" w:rsidRDefault="0053627A" w:rsidP="00D02EE2">
            <w:pPr>
              <w:pStyle w:val="Table"/>
              <w:spacing w:before="0" w:after="0"/>
              <w:rPr>
                <w:rFonts w:ascii="Times New Roman" w:hAnsi="Times New Roman"/>
                <w:szCs w:val="20"/>
                <w:lang w:val="et-EE"/>
              </w:rPr>
            </w:pPr>
            <w:r w:rsidRPr="00532C47">
              <w:rPr>
                <w:rFonts w:ascii="Times New Roman" w:hAnsi="Times New Roman"/>
                <w:szCs w:val="20"/>
                <w:lang w:val="et-EE"/>
              </w:rPr>
              <w:t xml:space="preserve">Kapsli </w:t>
            </w:r>
            <w:r w:rsidR="00C12AF4" w:rsidRPr="00532C47">
              <w:rPr>
                <w:rFonts w:ascii="Times New Roman" w:hAnsi="Times New Roman"/>
                <w:szCs w:val="20"/>
                <w:lang w:val="et-EE"/>
              </w:rPr>
              <w:t xml:space="preserve">purunemisel </w:t>
            </w:r>
            <w:r w:rsidRPr="00532C47">
              <w:rPr>
                <w:rFonts w:ascii="Times New Roman" w:hAnsi="Times New Roman"/>
                <w:szCs w:val="20"/>
                <w:lang w:val="et-EE"/>
              </w:rPr>
              <w:t>kuulete heli.</w:t>
            </w:r>
          </w:p>
          <w:p w14:paraId="04628757" w14:textId="35B55CA0" w:rsidR="0053627A" w:rsidRPr="00532C47" w:rsidRDefault="00C12AF4" w:rsidP="00D02EE2">
            <w:pPr>
              <w:pStyle w:val="Table"/>
              <w:spacing w:before="0" w:after="0"/>
              <w:rPr>
                <w:rFonts w:ascii="Times New Roman" w:hAnsi="Times New Roman"/>
                <w:szCs w:val="20"/>
                <w:u w:val="single"/>
                <w:lang w:val="et-EE"/>
              </w:rPr>
            </w:pPr>
            <w:r w:rsidRPr="00532C47">
              <w:rPr>
                <w:rFonts w:ascii="Times New Roman" w:hAnsi="Times New Roman"/>
                <w:szCs w:val="20"/>
                <w:u w:val="single"/>
                <w:lang w:val="et-EE"/>
              </w:rPr>
              <w:t>Kapslit tohib l</w:t>
            </w:r>
            <w:r w:rsidR="0053627A" w:rsidRPr="00532C47">
              <w:rPr>
                <w:rFonts w:ascii="Times New Roman" w:hAnsi="Times New Roman"/>
                <w:szCs w:val="20"/>
                <w:u w:val="single"/>
                <w:lang w:val="et-EE"/>
              </w:rPr>
              <w:t>äbista</w:t>
            </w:r>
            <w:r w:rsidRPr="00532C47">
              <w:rPr>
                <w:rFonts w:ascii="Times New Roman" w:hAnsi="Times New Roman"/>
                <w:szCs w:val="20"/>
                <w:u w:val="single"/>
                <w:lang w:val="et-EE"/>
              </w:rPr>
              <w:t>da</w:t>
            </w:r>
            <w:r w:rsidR="0053627A" w:rsidRPr="00532C47">
              <w:rPr>
                <w:rFonts w:ascii="Times New Roman" w:hAnsi="Times New Roman"/>
                <w:szCs w:val="20"/>
                <w:u w:val="single"/>
                <w:lang w:val="et-EE"/>
              </w:rPr>
              <w:t xml:space="preserve"> ainult üks kord.</w:t>
            </w:r>
          </w:p>
        </w:tc>
        <w:tc>
          <w:tcPr>
            <w:tcW w:w="2268" w:type="dxa"/>
            <w:tcBorders>
              <w:top w:val="nil"/>
              <w:left w:val="single" w:sz="24" w:space="0" w:color="808080"/>
              <w:bottom w:val="nil"/>
              <w:right w:val="single" w:sz="24" w:space="0" w:color="808080"/>
            </w:tcBorders>
            <w:hideMark/>
          </w:tcPr>
          <w:p w14:paraId="52EECF20" w14:textId="77777777" w:rsidR="0053627A" w:rsidRPr="00532C47" w:rsidRDefault="0053627A" w:rsidP="00D02EE2">
            <w:pPr>
              <w:pStyle w:val="Table"/>
              <w:keepNext/>
              <w:keepLines w:val="0"/>
              <w:spacing w:before="0" w:after="0"/>
              <w:rPr>
                <w:rFonts w:ascii="Times New Roman" w:hAnsi="Times New Roman"/>
                <w:szCs w:val="20"/>
                <w:lang w:val="et-EE"/>
              </w:rPr>
            </w:pPr>
            <w:r w:rsidRPr="00532C47">
              <w:rPr>
                <w:noProof/>
                <w:lang w:eastAsia="en-US"/>
              </w:rPr>
              <w:drawing>
                <wp:inline distT="0" distB="0" distL="0" distR="0" wp14:anchorId="58F8948B" wp14:editId="536787B0">
                  <wp:extent cx="1295400" cy="904240"/>
                  <wp:effectExtent l="0" t="0" r="0" b="0"/>
                  <wp:docPr id="251" name="Picture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3"/>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1295400" cy="904240"/>
                          </a:xfrm>
                          <a:prstGeom prst="rect">
                            <a:avLst/>
                          </a:prstGeom>
                          <a:noFill/>
                          <a:ln>
                            <a:noFill/>
                          </a:ln>
                        </pic:spPr>
                      </pic:pic>
                    </a:graphicData>
                  </a:graphic>
                </wp:inline>
              </w:drawing>
            </w:r>
          </w:p>
        </w:tc>
        <w:tc>
          <w:tcPr>
            <w:tcW w:w="2415" w:type="dxa"/>
            <w:tcBorders>
              <w:top w:val="nil"/>
              <w:left w:val="single" w:sz="24" w:space="0" w:color="808080"/>
              <w:bottom w:val="nil"/>
              <w:right w:val="single" w:sz="24" w:space="0" w:color="808080"/>
            </w:tcBorders>
            <w:hideMark/>
          </w:tcPr>
          <w:p w14:paraId="503C6D03" w14:textId="77777777" w:rsidR="00057B6B" w:rsidRPr="00532C47" w:rsidRDefault="00057B6B" w:rsidP="00D02EE2">
            <w:pPr>
              <w:pStyle w:val="Table"/>
              <w:spacing w:before="0" w:after="0"/>
              <w:jc w:val="center"/>
              <w:rPr>
                <w:rFonts w:ascii="Times New Roman" w:hAnsi="Times New Roman"/>
                <w:szCs w:val="20"/>
                <w:lang w:val="et-EE"/>
              </w:rPr>
            </w:pPr>
            <w:r w:rsidRPr="00532C47">
              <w:rPr>
                <w:noProof/>
                <w:lang w:eastAsia="en-US"/>
              </w:rPr>
              <w:drawing>
                <wp:inline distT="0" distB="0" distL="0" distR="0" wp14:anchorId="47328F69" wp14:editId="79B48CE0">
                  <wp:extent cx="1346200" cy="254000"/>
                  <wp:effectExtent l="0" t="0" r="0" b="0"/>
                  <wp:docPr id="28"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1346200" cy="254000"/>
                          </a:xfrm>
                          <a:prstGeom prst="rect">
                            <a:avLst/>
                          </a:prstGeom>
                          <a:noFill/>
                          <a:ln>
                            <a:noFill/>
                          </a:ln>
                        </pic:spPr>
                      </pic:pic>
                    </a:graphicData>
                  </a:graphic>
                </wp:inline>
              </w:drawing>
            </w:r>
          </w:p>
          <w:p w14:paraId="392EE15C" w14:textId="77777777" w:rsidR="00057B6B" w:rsidRPr="00532C47" w:rsidRDefault="00057B6B" w:rsidP="00D02EE2">
            <w:pPr>
              <w:pStyle w:val="Table"/>
              <w:tabs>
                <w:tab w:val="clear" w:pos="284"/>
                <w:tab w:val="left" w:pos="1449"/>
              </w:tabs>
              <w:spacing w:before="0" w:after="0"/>
              <w:rPr>
                <w:rFonts w:ascii="Times New Roman" w:hAnsi="Times New Roman"/>
                <w:b/>
                <w:szCs w:val="20"/>
                <w:lang w:val="et-EE"/>
              </w:rPr>
            </w:pPr>
            <w:r w:rsidRPr="00532C47">
              <w:rPr>
                <w:rFonts w:ascii="Times New Roman" w:hAnsi="Times New Roman"/>
                <w:b/>
                <w:szCs w:val="20"/>
                <w:lang w:val="et-EE"/>
              </w:rPr>
              <w:t>Allesjäänud</w:t>
            </w:r>
            <w:r w:rsidRPr="00532C47">
              <w:rPr>
                <w:rFonts w:ascii="Times New Roman" w:hAnsi="Times New Roman"/>
                <w:b/>
                <w:szCs w:val="20"/>
                <w:lang w:val="et-EE"/>
              </w:rPr>
              <w:tab/>
              <w:t>Tühi</w:t>
            </w:r>
          </w:p>
          <w:p w14:paraId="1C7BFF13" w14:textId="3F93FEDA" w:rsidR="0053627A" w:rsidRPr="00532C47" w:rsidRDefault="00057B6B" w:rsidP="00D02EE2">
            <w:pPr>
              <w:pStyle w:val="Table"/>
              <w:spacing w:before="0" w:after="0"/>
              <w:rPr>
                <w:rFonts w:ascii="Times New Roman" w:hAnsi="Times New Roman"/>
                <w:b/>
                <w:szCs w:val="20"/>
                <w:lang w:val="et-EE"/>
              </w:rPr>
            </w:pPr>
            <w:r w:rsidRPr="00532C47">
              <w:rPr>
                <w:rFonts w:ascii="Times New Roman" w:hAnsi="Times New Roman"/>
                <w:b/>
                <w:szCs w:val="20"/>
                <w:lang w:val="et-EE"/>
              </w:rPr>
              <w:t>pulber</w:t>
            </w:r>
            <w:r w:rsidRPr="00532C47" w:rsidDel="00057B6B">
              <w:rPr>
                <w:rFonts w:ascii="Times New Roman" w:hAnsi="Times New Roman"/>
                <w:szCs w:val="20"/>
                <w:lang w:val="et-EE"/>
              </w:rPr>
              <w:t xml:space="preserve"> </w:t>
            </w:r>
          </w:p>
        </w:tc>
      </w:tr>
      <w:tr w:rsidR="0053627A" w:rsidRPr="00532C47" w14:paraId="53574F09" w14:textId="77777777" w:rsidTr="007B33C7">
        <w:trPr>
          <w:cantSplit/>
        </w:trPr>
        <w:tc>
          <w:tcPr>
            <w:tcW w:w="2376" w:type="dxa"/>
            <w:tcBorders>
              <w:top w:val="nil"/>
              <w:left w:val="single" w:sz="24" w:space="0" w:color="808080"/>
              <w:bottom w:val="nil"/>
              <w:right w:val="single" w:sz="24" w:space="0" w:color="808080"/>
            </w:tcBorders>
            <w:hideMark/>
          </w:tcPr>
          <w:p w14:paraId="79A01EC3" w14:textId="09AF3F98" w:rsidR="00C12AF4" w:rsidRPr="00532C47" w:rsidRDefault="00C12AF4" w:rsidP="00D02EE2">
            <w:pPr>
              <w:pStyle w:val="Table"/>
              <w:spacing w:before="0" w:after="0"/>
              <w:rPr>
                <w:rFonts w:ascii="Times New Roman" w:eastAsia="Calibri" w:hAnsi="Times New Roman"/>
                <w:szCs w:val="20"/>
                <w:lang w:val="et-EE"/>
              </w:rPr>
            </w:pPr>
            <w:r w:rsidRPr="00532C47">
              <w:rPr>
                <w:rFonts w:ascii="Times New Roman" w:hAnsi="Times New Roman"/>
                <w:szCs w:val="20"/>
                <w:lang w:val="et-EE"/>
              </w:rPr>
              <w:t>1.b samm :</w:t>
            </w:r>
          </w:p>
          <w:p w14:paraId="04CA049A" w14:textId="77777777" w:rsidR="0053627A" w:rsidRPr="00532C47" w:rsidRDefault="0053627A" w:rsidP="00D02EE2">
            <w:pPr>
              <w:pStyle w:val="Table"/>
              <w:spacing w:before="0" w:after="0"/>
              <w:rPr>
                <w:rFonts w:ascii="Times New Roman" w:hAnsi="Times New Roman"/>
                <w:szCs w:val="20"/>
                <w:lang w:val="et-EE"/>
              </w:rPr>
            </w:pPr>
            <w:r w:rsidRPr="00532C47">
              <w:rPr>
                <w:rFonts w:ascii="Times New Roman" w:hAnsi="Times New Roman"/>
                <w:b/>
                <w:szCs w:val="20"/>
                <w:lang w:val="et-EE"/>
              </w:rPr>
              <w:t>Avage inhalaator</w:t>
            </w:r>
          </w:p>
        </w:tc>
        <w:tc>
          <w:tcPr>
            <w:tcW w:w="2268" w:type="dxa"/>
            <w:tcBorders>
              <w:top w:val="nil"/>
              <w:left w:val="single" w:sz="24" w:space="0" w:color="808080"/>
              <w:bottom w:val="nil"/>
              <w:right w:val="single" w:sz="24" w:space="0" w:color="808080"/>
            </w:tcBorders>
            <w:hideMark/>
          </w:tcPr>
          <w:p w14:paraId="551F314E" w14:textId="77777777" w:rsidR="0053627A" w:rsidRPr="00532C47" w:rsidRDefault="0053627A" w:rsidP="00D02EE2">
            <w:pPr>
              <w:pStyle w:val="Table"/>
              <w:spacing w:before="0" w:after="0"/>
              <w:rPr>
                <w:rFonts w:ascii="Times New Roman" w:hAnsi="Times New Roman"/>
                <w:szCs w:val="20"/>
                <w:lang w:val="et-EE"/>
              </w:rPr>
            </w:pPr>
            <w:r w:rsidRPr="00532C47">
              <w:rPr>
                <w:noProof/>
                <w:lang w:eastAsia="en-US"/>
              </w:rPr>
              <w:drawing>
                <wp:inline distT="0" distB="0" distL="0" distR="0" wp14:anchorId="45CD5A0E" wp14:editId="7204B33C">
                  <wp:extent cx="1300480" cy="1163320"/>
                  <wp:effectExtent l="0" t="0" r="0" b="0"/>
                  <wp:docPr id="252" name="Picture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6"/>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1300480" cy="1163320"/>
                          </a:xfrm>
                          <a:prstGeom prst="rect">
                            <a:avLst/>
                          </a:prstGeom>
                          <a:noFill/>
                          <a:ln>
                            <a:noFill/>
                          </a:ln>
                        </pic:spPr>
                      </pic:pic>
                    </a:graphicData>
                  </a:graphic>
                </wp:inline>
              </w:drawing>
            </w:r>
          </w:p>
          <w:p w14:paraId="7EA498A1" w14:textId="37900F5B" w:rsidR="00C12AF4" w:rsidRPr="00532C47" w:rsidRDefault="00C12AF4" w:rsidP="00D02EE2">
            <w:pPr>
              <w:pStyle w:val="Table"/>
              <w:spacing w:before="0" w:after="0"/>
              <w:rPr>
                <w:rFonts w:ascii="Times New Roman" w:hAnsi="Times New Roman"/>
                <w:szCs w:val="20"/>
                <w:lang w:val="et-EE"/>
              </w:rPr>
            </w:pPr>
            <w:r w:rsidRPr="00532C47">
              <w:rPr>
                <w:rFonts w:ascii="Times New Roman" w:hAnsi="Times New Roman"/>
                <w:szCs w:val="20"/>
                <w:lang w:val="et-EE"/>
              </w:rPr>
              <w:t>2.b samm :</w:t>
            </w:r>
          </w:p>
          <w:p w14:paraId="04AB196F" w14:textId="77777777" w:rsidR="0053627A" w:rsidRPr="00532C47" w:rsidRDefault="0053627A" w:rsidP="00D02EE2">
            <w:pPr>
              <w:pStyle w:val="Table"/>
              <w:spacing w:before="0" w:after="0"/>
              <w:rPr>
                <w:rFonts w:ascii="Times New Roman" w:hAnsi="Times New Roman"/>
                <w:szCs w:val="20"/>
                <w:lang w:val="et-EE"/>
              </w:rPr>
            </w:pPr>
            <w:r w:rsidRPr="00532C47">
              <w:rPr>
                <w:rFonts w:ascii="Times New Roman" w:hAnsi="Times New Roman"/>
                <w:b/>
                <w:szCs w:val="20"/>
                <w:lang w:val="et-EE"/>
              </w:rPr>
              <w:t>Vabastage külgmised nupud</w:t>
            </w:r>
          </w:p>
        </w:tc>
        <w:tc>
          <w:tcPr>
            <w:tcW w:w="2268" w:type="dxa"/>
            <w:tcBorders>
              <w:top w:val="nil"/>
              <w:left w:val="single" w:sz="24" w:space="0" w:color="808080"/>
              <w:bottom w:val="nil"/>
              <w:right w:val="single" w:sz="24" w:space="0" w:color="808080"/>
            </w:tcBorders>
            <w:hideMark/>
          </w:tcPr>
          <w:p w14:paraId="021531EB" w14:textId="0C5FB382" w:rsidR="00C12AF4" w:rsidRPr="00532C47" w:rsidRDefault="00C12AF4" w:rsidP="00D02EE2">
            <w:pPr>
              <w:pStyle w:val="Table"/>
              <w:spacing w:before="0" w:after="0"/>
              <w:rPr>
                <w:rFonts w:ascii="Times New Roman" w:hAnsi="Times New Roman"/>
                <w:szCs w:val="20"/>
                <w:lang w:val="et-EE"/>
              </w:rPr>
            </w:pPr>
            <w:r w:rsidRPr="00532C47">
              <w:rPr>
                <w:rFonts w:ascii="Times New Roman" w:hAnsi="Times New Roman"/>
                <w:szCs w:val="20"/>
                <w:lang w:val="et-EE"/>
              </w:rPr>
              <w:t>3.c samm :</w:t>
            </w:r>
          </w:p>
          <w:p w14:paraId="746AB30D" w14:textId="77777777" w:rsidR="0053627A" w:rsidRPr="00532C47" w:rsidRDefault="0053627A" w:rsidP="00D02EE2">
            <w:pPr>
              <w:pStyle w:val="Table"/>
              <w:spacing w:before="0" w:after="0"/>
              <w:rPr>
                <w:rFonts w:ascii="Times New Roman" w:hAnsi="Times New Roman"/>
                <w:b/>
                <w:szCs w:val="20"/>
                <w:lang w:val="et-EE"/>
              </w:rPr>
            </w:pPr>
            <w:r w:rsidRPr="00532C47">
              <w:rPr>
                <w:rFonts w:ascii="Times New Roman" w:hAnsi="Times New Roman"/>
                <w:b/>
                <w:szCs w:val="20"/>
                <w:lang w:val="et-EE"/>
              </w:rPr>
              <w:t>Hingake ravimit sügavalt sisse</w:t>
            </w:r>
          </w:p>
          <w:p w14:paraId="3C63FF9F" w14:textId="77777777" w:rsidR="0053627A" w:rsidRPr="00532C47" w:rsidRDefault="0053627A" w:rsidP="00D02EE2">
            <w:pPr>
              <w:pStyle w:val="Table"/>
              <w:spacing w:before="0" w:after="0"/>
              <w:rPr>
                <w:rFonts w:ascii="Times New Roman" w:hAnsi="Times New Roman"/>
                <w:szCs w:val="20"/>
                <w:lang w:val="et-EE"/>
              </w:rPr>
            </w:pPr>
            <w:r w:rsidRPr="00532C47">
              <w:rPr>
                <w:rFonts w:ascii="Times New Roman" w:hAnsi="Times New Roman"/>
                <w:szCs w:val="20"/>
                <w:lang w:val="et-EE"/>
              </w:rPr>
              <w:t>Hoidke inhalaatorit nagu pildil näidatud.</w:t>
            </w:r>
          </w:p>
          <w:p w14:paraId="63524104" w14:textId="524F3233" w:rsidR="0053627A" w:rsidRPr="00532C47" w:rsidRDefault="0053627A" w:rsidP="00D02EE2">
            <w:pPr>
              <w:pStyle w:val="Text"/>
              <w:spacing w:before="0"/>
              <w:jc w:val="left"/>
              <w:rPr>
                <w:sz w:val="20"/>
                <w:lang w:val="et-EE"/>
              </w:rPr>
            </w:pPr>
            <w:r w:rsidRPr="00532C47">
              <w:rPr>
                <w:sz w:val="20"/>
                <w:lang w:val="et-EE"/>
              </w:rPr>
              <w:t>Pange huulik</w:t>
            </w:r>
            <w:r w:rsidR="00C12AF4" w:rsidRPr="00532C47">
              <w:rPr>
                <w:sz w:val="20"/>
                <w:lang w:val="et-EE"/>
              </w:rPr>
              <w:t>u ots</w:t>
            </w:r>
            <w:r w:rsidRPr="00532C47">
              <w:rPr>
                <w:sz w:val="20"/>
                <w:lang w:val="et-EE"/>
              </w:rPr>
              <w:t xml:space="preserve"> suhu ja sulgege huuled tihedalt selle ümber.</w:t>
            </w:r>
          </w:p>
          <w:p w14:paraId="65951084" w14:textId="77777777" w:rsidR="0053627A" w:rsidRPr="00532C47" w:rsidRDefault="0053627A" w:rsidP="00D02EE2">
            <w:pPr>
              <w:pStyle w:val="Table"/>
              <w:spacing w:before="0" w:after="0"/>
              <w:rPr>
                <w:rFonts w:ascii="Times New Roman" w:hAnsi="Times New Roman"/>
                <w:szCs w:val="20"/>
                <w:lang w:val="et-EE"/>
              </w:rPr>
            </w:pPr>
            <w:r w:rsidRPr="00532C47">
              <w:rPr>
                <w:rFonts w:ascii="Times New Roman" w:hAnsi="Times New Roman"/>
                <w:szCs w:val="20"/>
                <w:u w:val="single"/>
                <w:lang w:val="et-EE"/>
              </w:rPr>
              <w:t>Ärge vajutage külgmisi nuppe</w:t>
            </w:r>
            <w:r w:rsidRPr="00532C47">
              <w:rPr>
                <w:rFonts w:ascii="Times New Roman" w:hAnsi="Times New Roman"/>
                <w:szCs w:val="20"/>
                <w:lang w:val="et-EE"/>
              </w:rPr>
              <w:t>.</w:t>
            </w:r>
          </w:p>
        </w:tc>
        <w:tc>
          <w:tcPr>
            <w:tcW w:w="2415" w:type="dxa"/>
            <w:tcBorders>
              <w:top w:val="nil"/>
              <w:left w:val="single" w:sz="24" w:space="0" w:color="808080"/>
              <w:bottom w:val="nil"/>
              <w:right w:val="single" w:sz="24" w:space="0" w:color="808080"/>
            </w:tcBorders>
            <w:hideMark/>
          </w:tcPr>
          <w:p w14:paraId="428715AC" w14:textId="045283A9" w:rsidR="0053627A" w:rsidRPr="00532C47" w:rsidRDefault="0053627A" w:rsidP="00D02EE2">
            <w:pPr>
              <w:pStyle w:val="Table"/>
              <w:spacing w:before="0" w:after="0"/>
              <w:rPr>
                <w:rFonts w:ascii="Times New Roman" w:hAnsi="Times New Roman"/>
                <w:b/>
                <w:szCs w:val="20"/>
                <w:lang w:val="et-EE"/>
              </w:rPr>
            </w:pPr>
          </w:p>
        </w:tc>
      </w:tr>
      <w:tr w:rsidR="0053627A" w:rsidRPr="00532C47" w14:paraId="244C26A1" w14:textId="77777777" w:rsidTr="007B33C7">
        <w:trPr>
          <w:cantSplit/>
        </w:trPr>
        <w:tc>
          <w:tcPr>
            <w:tcW w:w="2376" w:type="dxa"/>
            <w:tcBorders>
              <w:top w:val="nil"/>
              <w:left w:val="single" w:sz="24" w:space="0" w:color="808080"/>
              <w:bottom w:val="nil"/>
              <w:right w:val="single" w:sz="24" w:space="0" w:color="808080"/>
            </w:tcBorders>
            <w:hideMark/>
          </w:tcPr>
          <w:p w14:paraId="577FE728" w14:textId="77777777" w:rsidR="0053627A" w:rsidRPr="00532C47" w:rsidRDefault="0053627A" w:rsidP="00D02EE2">
            <w:pPr>
              <w:pStyle w:val="Text"/>
              <w:keepNext/>
              <w:spacing w:before="0"/>
              <w:jc w:val="center"/>
              <w:rPr>
                <w:sz w:val="20"/>
                <w:lang w:val="et-EE" w:eastAsia="en-US"/>
              </w:rPr>
            </w:pPr>
          </w:p>
          <w:p w14:paraId="60D3D008" w14:textId="77777777" w:rsidR="0053627A" w:rsidRPr="00532C47" w:rsidRDefault="0053627A" w:rsidP="00D02EE2">
            <w:pPr>
              <w:pStyle w:val="Text"/>
              <w:keepNext/>
              <w:spacing w:before="0"/>
              <w:jc w:val="center"/>
              <w:rPr>
                <w:sz w:val="20"/>
                <w:lang w:val="et-EE"/>
              </w:rPr>
            </w:pPr>
            <w:r w:rsidRPr="00532C47">
              <w:rPr>
                <w:noProof/>
                <w:lang w:eastAsia="en-US"/>
              </w:rPr>
              <w:drawing>
                <wp:inline distT="0" distB="0" distL="0" distR="0" wp14:anchorId="326752D4" wp14:editId="40E1688E">
                  <wp:extent cx="1178560" cy="1656080"/>
                  <wp:effectExtent l="0" t="0" r="0" b="0"/>
                  <wp:docPr id="254" name="Picture 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7"/>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1178560" cy="1656080"/>
                          </a:xfrm>
                          <a:prstGeom prst="rect">
                            <a:avLst/>
                          </a:prstGeom>
                          <a:noFill/>
                          <a:ln>
                            <a:noFill/>
                          </a:ln>
                        </pic:spPr>
                      </pic:pic>
                    </a:graphicData>
                  </a:graphic>
                </wp:inline>
              </w:drawing>
            </w:r>
          </w:p>
        </w:tc>
        <w:tc>
          <w:tcPr>
            <w:tcW w:w="2268" w:type="dxa"/>
            <w:tcBorders>
              <w:top w:val="nil"/>
              <w:left w:val="single" w:sz="24" w:space="0" w:color="808080"/>
              <w:bottom w:val="nil"/>
              <w:right w:val="single" w:sz="24" w:space="0" w:color="808080"/>
            </w:tcBorders>
          </w:tcPr>
          <w:p w14:paraId="38E0AF54" w14:textId="77777777" w:rsidR="0053627A" w:rsidRPr="00532C47" w:rsidRDefault="0053627A" w:rsidP="00D02EE2">
            <w:pPr>
              <w:pStyle w:val="Table"/>
              <w:keepNext/>
              <w:keepLines w:val="0"/>
              <w:spacing w:before="0" w:after="0"/>
              <w:rPr>
                <w:rFonts w:ascii="Times New Roman" w:hAnsi="Times New Roman"/>
                <w:szCs w:val="20"/>
                <w:lang w:val="et-EE"/>
              </w:rPr>
            </w:pPr>
          </w:p>
        </w:tc>
        <w:tc>
          <w:tcPr>
            <w:tcW w:w="2268" w:type="dxa"/>
            <w:tcBorders>
              <w:top w:val="nil"/>
              <w:left w:val="single" w:sz="24" w:space="0" w:color="808080"/>
              <w:bottom w:val="nil"/>
              <w:right w:val="single" w:sz="24" w:space="0" w:color="808080"/>
            </w:tcBorders>
            <w:hideMark/>
          </w:tcPr>
          <w:p w14:paraId="1EB2FCFD" w14:textId="29D43699" w:rsidR="0053627A" w:rsidRPr="00532C47" w:rsidRDefault="0053627A" w:rsidP="00D02EE2">
            <w:pPr>
              <w:pStyle w:val="Table"/>
              <w:keepNext/>
              <w:keepLines w:val="0"/>
              <w:spacing w:before="0" w:after="0"/>
              <w:rPr>
                <w:rFonts w:ascii="Times New Roman" w:hAnsi="Times New Roman"/>
                <w:szCs w:val="20"/>
                <w:lang w:val="et-EE"/>
              </w:rPr>
            </w:pPr>
            <w:r w:rsidRPr="00532C47">
              <w:rPr>
                <w:rFonts w:ascii="Times New Roman" w:hAnsi="Times New Roman"/>
                <w:szCs w:val="20"/>
                <w:lang w:val="et-EE"/>
              </w:rPr>
              <w:t xml:space="preserve">Hingake kiiresti ja nii sügavalt </w:t>
            </w:r>
            <w:r w:rsidR="00A37C62" w:rsidRPr="00532C47">
              <w:rPr>
                <w:rFonts w:ascii="Times New Roman" w:hAnsi="Times New Roman"/>
                <w:szCs w:val="20"/>
                <w:lang w:val="et-EE"/>
              </w:rPr>
              <w:t xml:space="preserve">sisse </w:t>
            </w:r>
            <w:r w:rsidRPr="00532C47">
              <w:rPr>
                <w:rFonts w:ascii="Times New Roman" w:hAnsi="Times New Roman"/>
                <w:szCs w:val="20"/>
                <w:lang w:val="et-EE"/>
              </w:rPr>
              <w:t>kui võimalik.</w:t>
            </w:r>
          </w:p>
          <w:p w14:paraId="53A036B9" w14:textId="77777777" w:rsidR="0053627A" w:rsidRPr="00532C47" w:rsidRDefault="0053627A" w:rsidP="00D02EE2">
            <w:pPr>
              <w:pStyle w:val="Text"/>
              <w:keepNext/>
              <w:spacing w:before="0"/>
              <w:jc w:val="left"/>
              <w:rPr>
                <w:sz w:val="20"/>
                <w:lang w:val="et-EE"/>
              </w:rPr>
            </w:pPr>
            <w:r w:rsidRPr="00532C47">
              <w:rPr>
                <w:sz w:val="20"/>
                <w:lang w:val="et-EE"/>
              </w:rPr>
              <w:t>Sissehingamise ajal kuulete surisevat heli.</w:t>
            </w:r>
          </w:p>
          <w:p w14:paraId="4460359E" w14:textId="77777777" w:rsidR="0053627A" w:rsidRPr="00532C47" w:rsidRDefault="0053627A" w:rsidP="00D02EE2">
            <w:pPr>
              <w:pStyle w:val="Table"/>
              <w:keepNext/>
              <w:keepLines w:val="0"/>
              <w:spacing w:before="0" w:after="0"/>
              <w:rPr>
                <w:rFonts w:ascii="Times New Roman" w:hAnsi="Times New Roman"/>
                <w:szCs w:val="20"/>
                <w:lang w:val="et-EE"/>
              </w:rPr>
            </w:pPr>
            <w:r w:rsidRPr="00532C47">
              <w:rPr>
                <w:rFonts w:ascii="Times New Roman" w:hAnsi="Times New Roman"/>
                <w:szCs w:val="20"/>
                <w:lang w:val="et-EE"/>
              </w:rPr>
              <w:t>Sissehingamisel võite ravimi maitset tunda.</w:t>
            </w:r>
          </w:p>
        </w:tc>
        <w:tc>
          <w:tcPr>
            <w:tcW w:w="2415" w:type="dxa"/>
            <w:tcBorders>
              <w:top w:val="nil"/>
              <w:left w:val="single" w:sz="24" w:space="0" w:color="808080"/>
              <w:bottom w:val="nil"/>
              <w:right w:val="single" w:sz="24" w:space="0" w:color="808080"/>
            </w:tcBorders>
            <w:hideMark/>
          </w:tcPr>
          <w:p w14:paraId="39F5C325" w14:textId="77777777" w:rsidR="0053627A" w:rsidRPr="00532C47" w:rsidRDefault="0053627A" w:rsidP="00D02EE2">
            <w:pPr>
              <w:pStyle w:val="Table"/>
              <w:keepNext/>
              <w:keepLines w:val="0"/>
              <w:spacing w:before="0" w:after="0"/>
              <w:rPr>
                <w:rFonts w:ascii="Times New Roman" w:hAnsi="Times New Roman"/>
                <w:szCs w:val="20"/>
                <w:lang w:val="et-EE"/>
              </w:rPr>
            </w:pPr>
            <w:r w:rsidRPr="00532C47">
              <w:rPr>
                <w:noProof/>
                <w:lang w:eastAsia="en-US"/>
              </w:rPr>
              <w:drawing>
                <wp:inline distT="0" distB="0" distL="0" distR="0" wp14:anchorId="2274EBC0" wp14:editId="7A84E842">
                  <wp:extent cx="1071880" cy="1386840"/>
                  <wp:effectExtent l="0" t="0" r="0" b="0"/>
                  <wp:docPr id="255" name="Picture 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8"/>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1071880" cy="1386840"/>
                          </a:xfrm>
                          <a:prstGeom prst="rect">
                            <a:avLst/>
                          </a:prstGeom>
                          <a:noFill/>
                          <a:ln>
                            <a:noFill/>
                          </a:ln>
                        </pic:spPr>
                      </pic:pic>
                    </a:graphicData>
                  </a:graphic>
                </wp:inline>
              </w:drawing>
            </w:r>
          </w:p>
        </w:tc>
      </w:tr>
      <w:tr w:rsidR="0053627A" w:rsidRPr="00C40CAF" w14:paraId="1F47F33D" w14:textId="77777777" w:rsidTr="007B33C7">
        <w:tc>
          <w:tcPr>
            <w:tcW w:w="2376" w:type="dxa"/>
            <w:tcBorders>
              <w:top w:val="nil"/>
              <w:left w:val="single" w:sz="24" w:space="0" w:color="808080"/>
              <w:bottom w:val="nil"/>
              <w:right w:val="single" w:sz="24" w:space="0" w:color="808080"/>
            </w:tcBorders>
            <w:hideMark/>
          </w:tcPr>
          <w:p w14:paraId="69AAA992" w14:textId="0F48E9C7" w:rsidR="00C12AF4" w:rsidRPr="00532C47" w:rsidRDefault="00C12AF4" w:rsidP="00D02EE2">
            <w:pPr>
              <w:pStyle w:val="Table"/>
              <w:spacing w:before="0" w:after="0"/>
              <w:rPr>
                <w:rFonts w:ascii="Times New Roman" w:hAnsi="Times New Roman"/>
                <w:b/>
                <w:szCs w:val="20"/>
                <w:lang w:val="et-EE"/>
              </w:rPr>
            </w:pPr>
            <w:r w:rsidRPr="00532C47">
              <w:rPr>
                <w:rFonts w:ascii="Times New Roman" w:hAnsi="Times New Roman"/>
                <w:szCs w:val="20"/>
                <w:lang w:val="et-EE"/>
              </w:rPr>
              <w:t>1.c samm :</w:t>
            </w:r>
          </w:p>
          <w:p w14:paraId="026B7F02" w14:textId="4C72C2DE" w:rsidR="0053627A" w:rsidRPr="00532C47" w:rsidRDefault="0053627A" w:rsidP="00D02EE2">
            <w:pPr>
              <w:pStyle w:val="Table"/>
              <w:spacing w:before="0" w:after="0"/>
              <w:rPr>
                <w:rFonts w:ascii="Times New Roman" w:hAnsi="Times New Roman"/>
                <w:b/>
                <w:szCs w:val="20"/>
                <w:lang w:val="et-EE"/>
              </w:rPr>
            </w:pPr>
            <w:r w:rsidRPr="00532C47">
              <w:rPr>
                <w:rFonts w:ascii="Times New Roman" w:hAnsi="Times New Roman"/>
                <w:b/>
                <w:szCs w:val="20"/>
                <w:lang w:val="et-EE"/>
              </w:rPr>
              <w:t>Eemaldage kapsel</w:t>
            </w:r>
          </w:p>
          <w:p w14:paraId="70F41E67" w14:textId="77777777" w:rsidR="0053627A" w:rsidRPr="00532C47" w:rsidRDefault="0053627A" w:rsidP="00D02EE2">
            <w:pPr>
              <w:pStyle w:val="Table"/>
              <w:spacing w:before="0" w:after="0"/>
              <w:rPr>
                <w:rFonts w:ascii="Times New Roman" w:hAnsi="Times New Roman"/>
                <w:szCs w:val="20"/>
                <w:lang w:val="et-EE"/>
              </w:rPr>
            </w:pPr>
            <w:r w:rsidRPr="00532C47">
              <w:rPr>
                <w:rFonts w:ascii="Times New Roman" w:hAnsi="Times New Roman"/>
                <w:szCs w:val="20"/>
                <w:lang w:val="et-EE"/>
              </w:rPr>
              <w:t>Eraldage üks blister blisterriba küljest.</w:t>
            </w:r>
          </w:p>
          <w:p w14:paraId="603F5BD7" w14:textId="77777777" w:rsidR="0053627A" w:rsidRPr="00532C47" w:rsidRDefault="0053627A" w:rsidP="00D02EE2">
            <w:pPr>
              <w:pStyle w:val="Text"/>
              <w:spacing w:before="0"/>
              <w:jc w:val="left"/>
              <w:rPr>
                <w:sz w:val="20"/>
                <w:lang w:val="et-EE"/>
              </w:rPr>
            </w:pPr>
            <w:r w:rsidRPr="00532C47">
              <w:rPr>
                <w:sz w:val="20"/>
                <w:lang w:val="et-EE"/>
              </w:rPr>
              <w:t>Avage blister ja võtke kapsel välja.</w:t>
            </w:r>
          </w:p>
          <w:p w14:paraId="79B332C6" w14:textId="77777777" w:rsidR="0053627A" w:rsidRPr="00532C47" w:rsidRDefault="0053627A" w:rsidP="00D02EE2">
            <w:pPr>
              <w:pStyle w:val="Table"/>
              <w:spacing w:before="0" w:after="0"/>
              <w:rPr>
                <w:rFonts w:ascii="Times New Roman" w:hAnsi="Times New Roman"/>
                <w:szCs w:val="20"/>
                <w:u w:val="single"/>
                <w:lang w:val="et-EE"/>
              </w:rPr>
            </w:pPr>
            <w:r w:rsidRPr="00532C47">
              <w:rPr>
                <w:rFonts w:ascii="Times New Roman" w:hAnsi="Times New Roman"/>
                <w:szCs w:val="20"/>
                <w:u w:val="single"/>
                <w:lang w:val="et-EE"/>
              </w:rPr>
              <w:t>Ärge suruge kapslit läbi fooliumi.</w:t>
            </w:r>
          </w:p>
          <w:p w14:paraId="6AAFD6CE" w14:textId="77777777" w:rsidR="0053627A" w:rsidRPr="00532C47" w:rsidRDefault="0053627A" w:rsidP="00D02EE2">
            <w:pPr>
              <w:pStyle w:val="Text"/>
              <w:spacing w:before="0"/>
              <w:jc w:val="left"/>
              <w:rPr>
                <w:b/>
                <w:sz w:val="20"/>
                <w:lang w:val="et-EE"/>
              </w:rPr>
            </w:pPr>
            <w:r w:rsidRPr="00532C47">
              <w:rPr>
                <w:rFonts w:eastAsia="Calibri"/>
                <w:sz w:val="20"/>
                <w:u w:val="single"/>
                <w:lang w:val="et-EE"/>
              </w:rPr>
              <w:t>Ärge kapslit alla neelake.</w:t>
            </w:r>
          </w:p>
        </w:tc>
        <w:tc>
          <w:tcPr>
            <w:tcW w:w="2268" w:type="dxa"/>
            <w:tcBorders>
              <w:top w:val="nil"/>
              <w:left w:val="single" w:sz="24" w:space="0" w:color="808080"/>
              <w:bottom w:val="nil"/>
              <w:right w:val="single" w:sz="24" w:space="0" w:color="808080"/>
            </w:tcBorders>
          </w:tcPr>
          <w:p w14:paraId="76D086DB" w14:textId="77777777" w:rsidR="0053627A" w:rsidRPr="00532C47" w:rsidRDefault="0053627A" w:rsidP="00D02EE2">
            <w:pPr>
              <w:pStyle w:val="Table"/>
              <w:spacing w:before="0" w:after="0"/>
              <w:rPr>
                <w:b/>
                <w:szCs w:val="20"/>
                <w:lang w:val="et-EE"/>
              </w:rPr>
            </w:pPr>
          </w:p>
        </w:tc>
        <w:tc>
          <w:tcPr>
            <w:tcW w:w="2268" w:type="dxa"/>
            <w:tcBorders>
              <w:top w:val="nil"/>
              <w:left w:val="single" w:sz="24" w:space="0" w:color="808080"/>
              <w:bottom w:val="nil"/>
              <w:right w:val="single" w:sz="24" w:space="0" w:color="808080"/>
            </w:tcBorders>
            <w:hideMark/>
          </w:tcPr>
          <w:p w14:paraId="38D28096" w14:textId="77777777" w:rsidR="0053627A" w:rsidRPr="00532C47" w:rsidRDefault="0053627A" w:rsidP="00D02EE2">
            <w:pPr>
              <w:pStyle w:val="Text"/>
              <w:spacing w:before="0"/>
              <w:jc w:val="left"/>
              <w:rPr>
                <w:sz w:val="20"/>
                <w:lang w:val="et-EE" w:eastAsia="en-US"/>
              </w:rPr>
            </w:pPr>
            <w:r w:rsidRPr="00532C47">
              <w:rPr>
                <w:noProof/>
                <w:sz w:val="20"/>
                <w:lang w:eastAsia="en-US"/>
              </w:rPr>
              <w:drawing>
                <wp:inline distT="0" distB="0" distL="0" distR="0" wp14:anchorId="57CF1F11" wp14:editId="3FE7A904">
                  <wp:extent cx="1361440" cy="1107440"/>
                  <wp:effectExtent l="0" t="0" r="0" b="0"/>
                  <wp:docPr id="256"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1361440" cy="1107440"/>
                          </a:xfrm>
                          <a:prstGeom prst="rect">
                            <a:avLst/>
                          </a:prstGeom>
                          <a:noFill/>
                          <a:ln>
                            <a:noFill/>
                          </a:ln>
                        </pic:spPr>
                      </pic:pic>
                    </a:graphicData>
                  </a:graphic>
                </wp:inline>
              </w:drawing>
            </w:r>
          </w:p>
          <w:p w14:paraId="192F310A" w14:textId="7B3D39E7" w:rsidR="00C12AF4" w:rsidRPr="00532C47" w:rsidRDefault="00C12AF4" w:rsidP="00D02EE2">
            <w:pPr>
              <w:pStyle w:val="Table"/>
              <w:spacing w:before="0" w:after="0"/>
              <w:rPr>
                <w:rFonts w:ascii="Times New Roman" w:hAnsi="Times New Roman"/>
                <w:szCs w:val="20"/>
                <w:lang w:val="et-EE"/>
              </w:rPr>
            </w:pPr>
            <w:r w:rsidRPr="00532C47">
              <w:rPr>
                <w:rFonts w:ascii="Times New Roman" w:hAnsi="Times New Roman"/>
                <w:szCs w:val="20"/>
                <w:lang w:val="et-EE"/>
              </w:rPr>
              <w:t>3.c samm :</w:t>
            </w:r>
          </w:p>
          <w:p w14:paraId="39F72085" w14:textId="77777777" w:rsidR="0053627A" w:rsidRPr="00532C47" w:rsidRDefault="0053627A" w:rsidP="00D02EE2">
            <w:pPr>
              <w:pStyle w:val="Table"/>
              <w:spacing w:before="0" w:after="0"/>
              <w:rPr>
                <w:rFonts w:ascii="Times New Roman" w:hAnsi="Times New Roman"/>
                <w:b/>
                <w:szCs w:val="20"/>
                <w:lang w:val="et-EE"/>
              </w:rPr>
            </w:pPr>
            <w:r w:rsidRPr="00532C47">
              <w:rPr>
                <w:rFonts w:ascii="Times New Roman" w:hAnsi="Times New Roman"/>
                <w:b/>
                <w:szCs w:val="20"/>
                <w:lang w:val="et-EE"/>
              </w:rPr>
              <w:t>Hoidke hinge kinni</w:t>
            </w:r>
          </w:p>
          <w:p w14:paraId="58A75892" w14:textId="77777777" w:rsidR="0053627A" w:rsidRPr="00532C47" w:rsidRDefault="0053627A" w:rsidP="00D02EE2">
            <w:pPr>
              <w:pStyle w:val="Text"/>
              <w:spacing w:before="0"/>
              <w:jc w:val="left"/>
              <w:rPr>
                <w:sz w:val="20"/>
                <w:lang w:val="et-EE"/>
              </w:rPr>
            </w:pPr>
            <w:r w:rsidRPr="00532C47">
              <w:rPr>
                <w:sz w:val="20"/>
                <w:lang w:val="et-EE"/>
              </w:rPr>
              <w:t>Hoidke hinge kinni vähemalt 5 sekundit.</w:t>
            </w:r>
          </w:p>
          <w:p w14:paraId="26FDB31B" w14:textId="77777777" w:rsidR="0053627A" w:rsidRPr="00532C47" w:rsidRDefault="0053627A" w:rsidP="00D02EE2">
            <w:pPr>
              <w:pStyle w:val="Text"/>
              <w:spacing w:before="0"/>
              <w:jc w:val="left"/>
              <w:rPr>
                <w:sz w:val="20"/>
                <w:lang w:val="et-EE"/>
              </w:rPr>
            </w:pPr>
          </w:p>
          <w:p w14:paraId="6DCCD305" w14:textId="77777777" w:rsidR="0053627A" w:rsidRPr="00532C47" w:rsidRDefault="0053627A" w:rsidP="00D02EE2">
            <w:pPr>
              <w:pStyle w:val="Text"/>
              <w:spacing w:before="0"/>
              <w:jc w:val="left"/>
              <w:rPr>
                <w:sz w:val="20"/>
                <w:lang w:val="et-EE"/>
              </w:rPr>
            </w:pPr>
          </w:p>
          <w:p w14:paraId="688837E7" w14:textId="06F92078" w:rsidR="00C12AF4" w:rsidRPr="00532C47" w:rsidRDefault="00C12AF4" w:rsidP="00D02EE2">
            <w:pPr>
              <w:pStyle w:val="Table"/>
              <w:spacing w:before="0" w:after="0"/>
              <w:rPr>
                <w:rFonts w:ascii="Times New Roman" w:hAnsi="Times New Roman"/>
                <w:szCs w:val="20"/>
                <w:lang w:val="et-EE"/>
              </w:rPr>
            </w:pPr>
            <w:r w:rsidRPr="00532C47">
              <w:rPr>
                <w:rFonts w:ascii="Times New Roman" w:hAnsi="Times New Roman"/>
                <w:szCs w:val="20"/>
                <w:lang w:val="et-EE"/>
              </w:rPr>
              <w:t>3.d samm :</w:t>
            </w:r>
          </w:p>
          <w:p w14:paraId="5239729A" w14:textId="77777777" w:rsidR="0053627A" w:rsidRPr="00532C47" w:rsidRDefault="0053627A" w:rsidP="00D02EE2">
            <w:pPr>
              <w:pStyle w:val="Pa0"/>
              <w:rPr>
                <w:rFonts w:ascii="Times New Roman" w:eastAsia="MS Mincho" w:hAnsi="Times New Roman" w:cs="Times New Roman"/>
                <w:b/>
                <w:sz w:val="20"/>
                <w:szCs w:val="20"/>
                <w:lang w:val="et-EE"/>
              </w:rPr>
            </w:pPr>
            <w:r w:rsidRPr="00532C47">
              <w:rPr>
                <w:rFonts w:ascii="Times New Roman" w:eastAsia="MS Mincho" w:hAnsi="Times New Roman" w:cs="Times New Roman"/>
                <w:b/>
                <w:sz w:val="20"/>
                <w:szCs w:val="20"/>
                <w:lang w:val="et-EE"/>
              </w:rPr>
              <w:t>Loputage suud</w:t>
            </w:r>
          </w:p>
          <w:p w14:paraId="00EE6580" w14:textId="77777777" w:rsidR="0053627A" w:rsidRPr="00532C47" w:rsidRDefault="0053627A" w:rsidP="00D02EE2">
            <w:pPr>
              <w:pStyle w:val="Text"/>
              <w:spacing w:before="0"/>
              <w:jc w:val="left"/>
              <w:rPr>
                <w:b/>
                <w:sz w:val="20"/>
                <w:lang w:val="et-EE"/>
              </w:rPr>
            </w:pPr>
            <w:r w:rsidRPr="00532C47">
              <w:rPr>
                <w:sz w:val="20"/>
                <w:lang w:val="et-EE"/>
              </w:rPr>
              <w:t>Pärast iga annuse manustamist loputage suud veega ja sülitage vesi välja.</w:t>
            </w:r>
          </w:p>
        </w:tc>
        <w:tc>
          <w:tcPr>
            <w:tcW w:w="2415" w:type="dxa"/>
            <w:tcBorders>
              <w:top w:val="nil"/>
              <w:left w:val="single" w:sz="24" w:space="0" w:color="808080"/>
              <w:bottom w:val="single" w:sz="36" w:space="0" w:color="000000"/>
              <w:right w:val="single" w:sz="24" w:space="0" w:color="808080"/>
            </w:tcBorders>
          </w:tcPr>
          <w:p w14:paraId="54B89406" w14:textId="77777777" w:rsidR="0053627A" w:rsidRPr="00532C47" w:rsidRDefault="0053627A" w:rsidP="00D02EE2">
            <w:pPr>
              <w:pStyle w:val="Table"/>
              <w:spacing w:before="0" w:after="0"/>
              <w:rPr>
                <w:rFonts w:ascii="Times New Roman" w:hAnsi="Times New Roman"/>
                <w:b/>
                <w:szCs w:val="20"/>
                <w:lang w:val="et-EE"/>
              </w:rPr>
            </w:pPr>
            <w:r w:rsidRPr="00532C47">
              <w:rPr>
                <w:rFonts w:ascii="Times New Roman" w:hAnsi="Times New Roman"/>
                <w:b/>
                <w:szCs w:val="20"/>
                <w:lang w:val="et-EE"/>
              </w:rPr>
              <w:t>Eemaldage tühi kapsel pesast</w:t>
            </w:r>
          </w:p>
          <w:p w14:paraId="481390AF" w14:textId="77777777" w:rsidR="0053627A" w:rsidRPr="00532C47" w:rsidRDefault="0053627A" w:rsidP="00D02EE2">
            <w:pPr>
              <w:pStyle w:val="Table"/>
              <w:spacing w:before="0" w:after="0"/>
              <w:rPr>
                <w:rFonts w:ascii="Times New Roman" w:hAnsi="Times New Roman"/>
                <w:szCs w:val="20"/>
                <w:lang w:val="et-EE"/>
              </w:rPr>
            </w:pPr>
            <w:r w:rsidRPr="00532C47">
              <w:rPr>
                <w:rFonts w:ascii="Times New Roman" w:hAnsi="Times New Roman"/>
                <w:szCs w:val="20"/>
                <w:lang w:val="et-EE"/>
              </w:rPr>
              <w:t>Visake tühi kapsel majapidamisjäätmete hulka.</w:t>
            </w:r>
          </w:p>
          <w:p w14:paraId="3C8D9989" w14:textId="77777777" w:rsidR="0053627A" w:rsidRPr="00532C47" w:rsidRDefault="0053627A" w:rsidP="00D02EE2">
            <w:pPr>
              <w:pStyle w:val="Table"/>
              <w:spacing w:before="0" w:after="0"/>
              <w:rPr>
                <w:szCs w:val="20"/>
                <w:lang w:val="et-EE"/>
              </w:rPr>
            </w:pPr>
            <w:r w:rsidRPr="00532C47">
              <w:rPr>
                <w:rFonts w:ascii="Times New Roman" w:hAnsi="Times New Roman"/>
                <w:szCs w:val="20"/>
                <w:lang w:val="et-EE"/>
              </w:rPr>
              <w:t>Sulgege inhalaator ja pange kork tagasi.</w:t>
            </w:r>
          </w:p>
        </w:tc>
      </w:tr>
      <w:tr w:rsidR="0053627A" w:rsidRPr="00C40CAF" w14:paraId="264AC58C" w14:textId="77777777" w:rsidTr="007B33C7">
        <w:trPr>
          <w:cantSplit/>
          <w:trHeight w:val="617"/>
        </w:trPr>
        <w:tc>
          <w:tcPr>
            <w:tcW w:w="2376" w:type="dxa"/>
            <w:tcBorders>
              <w:top w:val="nil"/>
              <w:left w:val="single" w:sz="24" w:space="0" w:color="808080"/>
              <w:bottom w:val="nil"/>
              <w:right w:val="single" w:sz="24" w:space="0" w:color="808080"/>
            </w:tcBorders>
          </w:tcPr>
          <w:p w14:paraId="264B362A" w14:textId="77777777" w:rsidR="0053627A" w:rsidRPr="00532C47" w:rsidRDefault="0053627A" w:rsidP="00D02EE2">
            <w:pPr>
              <w:pStyle w:val="Table"/>
              <w:keepNext/>
              <w:keepLines w:val="0"/>
              <w:spacing w:before="0" w:after="0"/>
              <w:rPr>
                <w:rFonts w:ascii="Times New Roman" w:hAnsi="Times New Roman"/>
                <w:szCs w:val="20"/>
                <w:lang w:val="et-EE"/>
              </w:rPr>
            </w:pPr>
            <w:r w:rsidRPr="00532C47">
              <w:rPr>
                <w:noProof/>
                <w:lang w:eastAsia="en-US"/>
              </w:rPr>
              <w:lastRenderedPageBreak/>
              <w:drawing>
                <wp:inline distT="0" distB="0" distL="0" distR="0" wp14:anchorId="354BD020" wp14:editId="387C3504">
                  <wp:extent cx="1117600" cy="797560"/>
                  <wp:effectExtent l="0" t="0" r="0" b="0"/>
                  <wp:docPr id="257" name="Picture 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9"/>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1117600" cy="797560"/>
                          </a:xfrm>
                          <a:prstGeom prst="rect">
                            <a:avLst/>
                          </a:prstGeom>
                          <a:noFill/>
                          <a:ln>
                            <a:noFill/>
                          </a:ln>
                        </pic:spPr>
                      </pic:pic>
                    </a:graphicData>
                  </a:graphic>
                </wp:inline>
              </w:drawing>
            </w:r>
          </w:p>
          <w:p w14:paraId="10C2C19D" w14:textId="47864CF0" w:rsidR="00C12AF4" w:rsidRPr="00532C47" w:rsidRDefault="00C12AF4" w:rsidP="00D02EE2">
            <w:pPr>
              <w:pStyle w:val="Table"/>
              <w:spacing w:before="0" w:after="0"/>
              <w:rPr>
                <w:rFonts w:ascii="Times New Roman" w:hAnsi="Times New Roman"/>
                <w:szCs w:val="20"/>
                <w:lang w:val="et-EE"/>
              </w:rPr>
            </w:pPr>
            <w:r w:rsidRPr="00532C47">
              <w:rPr>
                <w:rFonts w:ascii="Times New Roman" w:hAnsi="Times New Roman"/>
                <w:szCs w:val="20"/>
                <w:lang w:val="et-EE"/>
              </w:rPr>
              <w:t>1.d samm :</w:t>
            </w:r>
          </w:p>
          <w:p w14:paraId="2968D386" w14:textId="77777777" w:rsidR="0053627A" w:rsidRPr="00532C47" w:rsidRDefault="0053627A" w:rsidP="00D02EE2">
            <w:pPr>
              <w:pStyle w:val="Table"/>
              <w:spacing w:before="0" w:after="0"/>
              <w:rPr>
                <w:rFonts w:ascii="Times New Roman" w:hAnsi="Times New Roman"/>
                <w:b/>
                <w:szCs w:val="20"/>
                <w:lang w:val="et-EE"/>
              </w:rPr>
            </w:pPr>
            <w:r w:rsidRPr="00532C47">
              <w:rPr>
                <w:rFonts w:ascii="Times New Roman" w:hAnsi="Times New Roman"/>
                <w:b/>
                <w:szCs w:val="20"/>
                <w:lang w:val="et-EE"/>
              </w:rPr>
              <w:t>Paigaldage kapsel</w:t>
            </w:r>
          </w:p>
          <w:p w14:paraId="35878C74" w14:textId="77777777" w:rsidR="0053627A" w:rsidRPr="00532C47" w:rsidRDefault="0053627A" w:rsidP="00D02EE2">
            <w:pPr>
              <w:pStyle w:val="Table"/>
              <w:keepNext/>
              <w:keepLines w:val="0"/>
              <w:spacing w:before="0" w:after="0"/>
              <w:rPr>
                <w:rFonts w:ascii="Times New Roman" w:hAnsi="Times New Roman"/>
                <w:szCs w:val="20"/>
                <w:u w:val="single"/>
                <w:lang w:val="et-EE"/>
              </w:rPr>
            </w:pPr>
            <w:r w:rsidRPr="00532C47">
              <w:rPr>
                <w:rFonts w:ascii="Times New Roman" w:hAnsi="Times New Roman"/>
                <w:szCs w:val="20"/>
                <w:u w:val="single"/>
                <w:lang w:val="et-EE"/>
              </w:rPr>
              <w:t>Ärge kunagi pange kapslit otse huulikusse.</w:t>
            </w:r>
          </w:p>
          <w:p w14:paraId="2C2410A3" w14:textId="77777777" w:rsidR="0053627A" w:rsidRPr="00532C47" w:rsidRDefault="0053627A" w:rsidP="00D02EE2">
            <w:pPr>
              <w:pStyle w:val="Table"/>
              <w:keepNext/>
              <w:keepLines w:val="0"/>
              <w:spacing w:before="0" w:after="0"/>
              <w:rPr>
                <w:rFonts w:ascii="Times New Roman" w:hAnsi="Times New Roman"/>
                <w:szCs w:val="20"/>
                <w:lang w:val="et-EE"/>
              </w:rPr>
            </w:pPr>
          </w:p>
        </w:tc>
        <w:tc>
          <w:tcPr>
            <w:tcW w:w="2268" w:type="dxa"/>
            <w:vMerge w:val="restart"/>
            <w:tcBorders>
              <w:top w:val="nil"/>
              <w:left w:val="single" w:sz="24" w:space="0" w:color="808080"/>
              <w:bottom w:val="single" w:sz="36" w:space="0" w:color="808080"/>
              <w:right w:val="single" w:sz="24" w:space="0" w:color="808080"/>
            </w:tcBorders>
          </w:tcPr>
          <w:p w14:paraId="7E9F1687" w14:textId="77777777" w:rsidR="0053627A" w:rsidRPr="00532C47" w:rsidRDefault="0053627A" w:rsidP="00D02EE2">
            <w:pPr>
              <w:pStyle w:val="Text"/>
              <w:keepNext/>
              <w:spacing w:before="0"/>
              <w:jc w:val="left"/>
              <w:rPr>
                <w:b/>
                <w:sz w:val="20"/>
                <w:lang w:val="et-EE"/>
              </w:rPr>
            </w:pPr>
          </w:p>
        </w:tc>
        <w:tc>
          <w:tcPr>
            <w:tcW w:w="2268" w:type="dxa"/>
            <w:vMerge w:val="restart"/>
            <w:tcBorders>
              <w:top w:val="nil"/>
              <w:left w:val="single" w:sz="24" w:space="0" w:color="808080"/>
              <w:bottom w:val="single" w:sz="36" w:space="0" w:color="808080"/>
              <w:right w:val="single" w:sz="48" w:space="0" w:color="009999"/>
            </w:tcBorders>
          </w:tcPr>
          <w:p w14:paraId="383026AA" w14:textId="77777777" w:rsidR="0053627A" w:rsidRPr="00532C47" w:rsidRDefault="0053627A" w:rsidP="00D02EE2">
            <w:pPr>
              <w:pStyle w:val="Text"/>
              <w:keepNext/>
              <w:spacing w:before="0"/>
              <w:jc w:val="left"/>
              <w:rPr>
                <w:b/>
                <w:sz w:val="20"/>
                <w:lang w:val="et-EE"/>
              </w:rPr>
            </w:pPr>
          </w:p>
        </w:tc>
        <w:tc>
          <w:tcPr>
            <w:tcW w:w="2415" w:type="dxa"/>
            <w:vMerge w:val="restart"/>
            <w:tcBorders>
              <w:top w:val="single" w:sz="48" w:space="0" w:color="009999"/>
              <w:left w:val="single" w:sz="48" w:space="0" w:color="009999"/>
              <w:bottom w:val="single" w:sz="36" w:space="0" w:color="000000"/>
              <w:right w:val="single" w:sz="48" w:space="0" w:color="009999"/>
            </w:tcBorders>
            <w:hideMark/>
          </w:tcPr>
          <w:p w14:paraId="2A4817B5" w14:textId="77777777" w:rsidR="0053627A" w:rsidRPr="00532C47" w:rsidRDefault="0053627A" w:rsidP="00D02EE2">
            <w:pPr>
              <w:pStyle w:val="Table"/>
              <w:tabs>
                <w:tab w:val="left" w:pos="170"/>
              </w:tabs>
              <w:spacing w:before="0" w:after="0"/>
              <w:rPr>
                <w:rFonts w:ascii="Times New Roman" w:hAnsi="Times New Roman"/>
                <w:b/>
                <w:szCs w:val="20"/>
                <w:lang w:val="et-EE"/>
              </w:rPr>
            </w:pPr>
            <w:r w:rsidRPr="00532C47">
              <w:rPr>
                <w:rFonts w:ascii="Times New Roman" w:hAnsi="Times New Roman"/>
                <w:b/>
                <w:szCs w:val="20"/>
                <w:lang w:val="et-EE"/>
              </w:rPr>
              <w:t>Oluline teave</w:t>
            </w:r>
          </w:p>
          <w:p w14:paraId="2AC24D54" w14:textId="77777777" w:rsidR="0053627A" w:rsidRPr="00532C47" w:rsidRDefault="0053627A" w:rsidP="00D02EE2">
            <w:pPr>
              <w:pStyle w:val="Table"/>
              <w:numPr>
                <w:ilvl w:val="0"/>
                <w:numId w:val="28"/>
              </w:numPr>
              <w:tabs>
                <w:tab w:val="left" w:pos="170"/>
              </w:tabs>
              <w:spacing w:before="0" w:after="0"/>
              <w:ind w:left="170" w:hanging="170"/>
              <w:rPr>
                <w:rFonts w:ascii="Times New Roman" w:eastAsia="MS Gothic" w:hAnsi="Times New Roman"/>
                <w:szCs w:val="20"/>
                <w:lang w:val="et-EE"/>
              </w:rPr>
            </w:pPr>
            <w:r w:rsidRPr="00532C47">
              <w:rPr>
                <w:rFonts w:ascii="Times New Roman" w:hAnsi="Times New Roman"/>
                <w:szCs w:val="20"/>
                <w:lang w:val="et-EE"/>
              </w:rPr>
              <w:t>Enerzair</w:t>
            </w:r>
            <w:r w:rsidRPr="00532C47">
              <w:rPr>
                <w:rFonts w:ascii="Times New Roman" w:hAnsi="Times New Roman" w:cs="Times New Roman"/>
                <w:szCs w:val="20"/>
                <w:lang w:val="et-EE"/>
              </w:rPr>
              <w:t xml:space="preserve"> </w:t>
            </w:r>
            <w:r w:rsidRPr="00532C47">
              <w:rPr>
                <w:rFonts w:ascii="Times New Roman" w:hAnsi="Times New Roman"/>
                <w:szCs w:val="20"/>
                <w:lang w:val="et-EE"/>
              </w:rPr>
              <w:t>Breezhaleri kapsleid peab alati hoidma blisterpakendis ja eemaldama alles vahetult enne kasutamist.</w:t>
            </w:r>
          </w:p>
          <w:p w14:paraId="7B1D496F" w14:textId="77777777" w:rsidR="0053627A" w:rsidRPr="00532C47" w:rsidRDefault="0053627A" w:rsidP="00D02EE2">
            <w:pPr>
              <w:pStyle w:val="Table"/>
              <w:numPr>
                <w:ilvl w:val="0"/>
                <w:numId w:val="28"/>
              </w:numPr>
              <w:tabs>
                <w:tab w:val="left" w:pos="170"/>
              </w:tabs>
              <w:spacing w:before="0" w:after="0"/>
              <w:ind w:left="170" w:hanging="170"/>
              <w:rPr>
                <w:rFonts w:ascii="Times New Roman" w:hAnsi="Times New Roman"/>
                <w:szCs w:val="20"/>
                <w:lang w:val="et-EE"/>
              </w:rPr>
            </w:pPr>
            <w:r w:rsidRPr="00532C47">
              <w:rPr>
                <w:rFonts w:ascii="Times New Roman" w:hAnsi="Times New Roman"/>
                <w:szCs w:val="20"/>
                <w:lang w:val="et-EE"/>
              </w:rPr>
              <w:t>Blistrist eemaldamiseks ärge suruge kapslit läbi fooliumi.</w:t>
            </w:r>
          </w:p>
          <w:p w14:paraId="2D9710D3" w14:textId="77777777" w:rsidR="0053627A" w:rsidRPr="00532C47" w:rsidRDefault="0053627A" w:rsidP="00D02EE2">
            <w:pPr>
              <w:pStyle w:val="Table"/>
              <w:numPr>
                <w:ilvl w:val="0"/>
                <w:numId w:val="28"/>
              </w:numPr>
              <w:tabs>
                <w:tab w:val="left" w:pos="170"/>
              </w:tabs>
              <w:spacing w:before="0" w:after="0"/>
              <w:ind w:left="170" w:hanging="170"/>
              <w:rPr>
                <w:rFonts w:ascii="Times New Roman" w:hAnsi="Times New Roman"/>
                <w:szCs w:val="20"/>
                <w:lang w:val="et-EE"/>
              </w:rPr>
            </w:pPr>
            <w:r w:rsidRPr="00532C47">
              <w:rPr>
                <w:rFonts w:ascii="Times New Roman" w:hAnsi="Times New Roman"/>
                <w:szCs w:val="20"/>
                <w:lang w:val="et-EE"/>
              </w:rPr>
              <w:t>Ärge kapslit alla neelake.</w:t>
            </w:r>
          </w:p>
          <w:p w14:paraId="176D3EE7" w14:textId="77777777" w:rsidR="0053627A" w:rsidRPr="00532C47" w:rsidRDefault="0053627A" w:rsidP="00D02EE2">
            <w:pPr>
              <w:pStyle w:val="Table"/>
              <w:numPr>
                <w:ilvl w:val="0"/>
                <w:numId w:val="28"/>
              </w:numPr>
              <w:tabs>
                <w:tab w:val="left" w:pos="170"/>
              </w:tabs>
              <w:spacing w:before="0" w:after="0"/>
              <w:ind w:left="170" w:hanging="170"/>
              <w:rPr>
                <w:rFonts w:ascii="Times New Roman" w:hAnsi="Times New Roman"/>
                <w:szCs w:val="20"/>
                <w:lang w:val="et-EE"/>
              </w:rPr>
            </w:pPr>
            <w:r w:rsidRPr="00532C47">
              <w:rPr>
                <w:rFonts w:ascii="Times New Roman" w:hAnsi="Times New Roman"/>
                <w:szCs w:val="20"/>
                <w:lang w:val="et-EE"/>
              </w:rPr>
              <w:t>Ärge kasutage Enerzair</w:t>
            </w:r>
            <w:r w:rsidRPr="00532C47">
              <w:rPr>
                <w:rFonts w:ascii="Times New Roman" w:hAnsi="Times New Roman" w:cs="Times New Roman"/>
                <w:szCs w:val="20"/>
                <w:lang w:val="et-EE"/>
              </w:rPr>
              <w:t xml:space="preserve"> </w:t>
            </w:r>
            <w:r w:rsidRPr="00532C47">
              <w:rPr>
                <w:rFonts w:ascii="Times New Roman" w:hAnsi="Times New Roman"/>
                <w:szCs w:val="20"/>
                <w:lang w:val="et-EE"/>
              </w:rPr>
              <w:t>Breezhaleri</w:t>
            </w:r>
            <w:r w:rsidRPr="00532C47">
              <w:rPr>
                <w:rFonts w:ascii="Times New Roman" w:hAnsi="Times New Roman"/>
                <w:b/>
                <w:szCs w:val="20"/>
                <w:lang w:val="et-EE"/>
              </w:rPr>
              <w:t xml:space="preserve"> </w:t>
            </w:r>
            <w:r w:rsidRPr="00532C47">
              <w:rPr>
                <w:rFonts w:ascii="Times New Roman" w:hAnsi="Times New Roman"/>
                <w:szCs w:val="20"/>
                <w:lang w:val="et-EE"/>
              </w:rPr>
              <w:t>kapsleid üheski teises inhalaatoris.</w:t>
            </w:r>
          </w:p>
          <w:p w14:paraId="5512EBFF" w14:textId="77777777" w:rsidR="0053627A" w:rsidRPr="00532C47" w:rsidRDefault="0053627A" w:rsidP="00D02EE2">
            <w:pPr>
              <w:pStyle w:val="Table"/>
              <w:numPr>
                <w:ilvl w:val="0"/>
                <w:numId w:val="28"/>
              </w:numPr>
              <w:tabs>
                <w:tab w:val="left" w:pos="170"/>
              </w:tabs>
              <w:spacing w:before="0" w:after="0"/>
              <w:ind w:left="170" w:hanging="170"/>
              <w:rPr>
                <w:rFonts w:ascii="Times New Roman" w:hAnsi="Times New Roman"/>
                <w:szCs w:val="20"/>
                <w:lang w:val="et-EE"/>
              </w:rPr>
            </w:pPr>
            <w:r w:rsidRPr="00532C47">
              <w:rPr>
                <w:rFonts w:ascii="Times New Roman" w:hAnsi="Times New Roman"/>
                <w:szCs w:val="20"/>
                <w:lang w:val="et-EE"/>
              </w:rPr>
              <w:t>Ärge kasutage Enerzair</w:t>
            </w:r>
            <w:r w:rsidRPr="00532C47">
              <w:rPr>
                <w:rFonts w:ascii="Times New Roman" w:hAnsi="Times New Roman" w:cs="Times New Roman"/>
                <w:szCs w:val="20"/>
                <w:lang w:val="et-EE"/>
              </w:rPr>
              <w:t xml:space="preserve"> </w:t>
            </w:r>
            <w:r w:rsidRPr="00532C47">
              <w:rPr>
                <w:rFonts w:ascii="Times New Roman" w:hAnsi="Times New Roman"/>
                <w:szCs w:val="20"/>
                <w:lang w:val="et-EE"/>
              </w:rPr>
              <w:t>Breezhaleri inhalaatorit ühegi teise ravimi manustamiseks.</w:t>
            </w:r>
          </w:p>
          <w:p w14:paraId="51F48BCC" w14:textId="77777777" w:rsidR="0053627A" w:rsidRPr="00532C47" w:rsidRDefault="0053627A" w:rsidP="00D02EE2">
            <w:pPr>
              <w:pStyle w:val="Table"/>
              <w:numPr>
                <w:ilvl w:val="0"/>
                <w:numId w:val="28"/>
              </w:numPr>
              <w:tabs>
                <w:tab w:val="left" w:pos="170"/>
              </w:tabs>
              <w:spacing w:before="0" w:after="0"/>
              <w:ind w:left="170" w:hanging="170"/>
              <w:rPr>
                <w:rFonts w:ascii="Times New Roman" w:hAnsi="Times New Roman"/>
                <w:szCs w:val="20"/>
                <w:lang w:val="et-EE"/>
              </w:rPr>
            </w:pPr>
            <w:r w:rsidRPr="00532C47">
              <w:rPr>
                <w:rFonts w:ascii="Times New Roman" w:hAnsi="Times New Roman"/>
                <w:szCs w:val="20"/>
                <w:lang w:val="et-EE"/>
              </w:rPr>
              <w:t>Ärge kunagi asetage kapslit suhu ega inhalaatori huulikusse.</w:t>
            </w:r>
          </w:p>
          <w:p w14:paraId="2DA3FC1C" w14:textId="77777777" w:rsidR="0053627A" w:rsidRPr="00532C47" w:rsidRDefault="0053627A" w:rsidP="00D02EE2">
            <w:pPr>
              <w:pStyle w:val="Table"/>
              <w:numPr>
                <w:ilvl w:val="0"/>
                <w:numId w:val="28"/>
              </w:numPr>
              <w:tabs>
                <w:tab w:val="left" w:pos="170"/>
              </w:tabs>
              <w:spacing w:before="0" w:after="0"/>
              <w:ind w:left="170" w:hanging="170"/>
              <w:rPr>
                <w:rFonts w:ascii="Times New Roman" w:hAnsi="Times New Roman"/>
                <w:szCs w:val="20"/>
                <w:lang w:val="et-EE"/>
              </w:rPr>
            </w:pPr>
            <w:r w:rsidRPr="00532C47">
              <w:rPr>
                <w:rFonts w:ascii="Times New Roman" w:hAnsi="Times New Roman"/>
                <w:szCs w:val="20"/>
                <w:lang w:val="et-EE"/>
              </w:rPr>
              <w:t>Ärge vajutage külgmisi nuppe rohkem kui üks kord.</w:t>
            </w:r>
          </w:p>
          <w:p w14:paraId="070B8056" w14:textId="3D9134E3" w:rsidR="0053627A" w:rsidRPr="00532C47" w:rsidRDefault="0053627A" w:rsidP="00D02EE2">
            <w:pPr>
              <w:pStyle w:val="Table"/>
              <w:numPr>
                <w:ilvl w:val="0"/>
                <w:numId w:val="28"/>
              </w:numPr>
              <w:tabs>
                <w:tab w:val="left" w:pos="170"/>
              </w:tabs>
              <w:spacing w:before="0" w:after="0"/>
              <w:ind w:left="170" w:hanging="170"/>
              <w:rPr>
                <w:rFonts w:ascii="Times New Roman" w:hAnsi="Times New Roman"/>
                <w:szCs w:val="20"/>
                <w:lang w:val="et-EE"/>
              </w:rPr>
            </w:pPr>
            <w:r w:rsidRPr="00532C47">
              <w:rPr>
                <w:rFonts w:ascii="Times New Roman" w:hAnsi="Times New Roman"/>
                <w:szCs w:val="20"/>
                <w:lang w:val="et-EE"/>
              </w:rPr>
              <w:t>Ärge puhuge huuliku</w:t>
            </w:r>
            <w:r w:rsidR="00C12AF4" w:rsidRPr="00532C47">
              <w:rPr>
                <w:rFonts w:ascii="Times New Roman" w:hAnsi="Times New Roman"/>
                <w:szCs w:val="20"/>
                <w:lang w:val="et-EE"/>
              </w:rPr>
              <w:t>sse</w:t>
            </w:r>
            <w:r w:rsidRPr="00532C47">
              <w:rPr>
                <w:rFonts w:ascii="Times New Roman" w:hAnsi="Times New Roman"/>
                <w:szCs w:val="20"/>
                <w:lang w:val="et-EE"/>
              </w:rPr>
              <w:t>.</w:t>
            </w:r>
          </w:p>
          <w:p w14:paraId="5F4725A1" w14:textId="77777777" w:rsidR="0053627A" w:rsidRPr="00532C47" w:rsidRDefault="0053627A" w:rsidP="00D02EE2">
            <w:pPr>
              <w:pStyle w:val="Table"/>
              <w:numPr>
                <w:ilvl w:val="0"/>
                <w:numId w:val="28"/>
              </w:numPr>
              <w:tabs>
                <w:tab w:val="left" w:pos="170"/>
              </w:tabs>
              <w:spacing w:before="0" w:after="0"/>
              <w:ind w:left="170" w:hanging="170"/>
              <w:rPr>
                <w:rFonts w:ascii="Times New Roman" w:hAnsi="Times New Roman"/>
                <w:szCs w:val="20"/>
                <w:lang w:val="et-EE"/>
              </w:rPr>
            </w:pPr>
            <w:r w:rsidRPr="00532C47">
              <w:rPr>
                <w:rFonts w:ascii="Times New Roman" w:hAnsi="Times New Roman"/>
                <w:szCs w:val="20"/>
                <w:lang w:val="et-EE"/>
              </w:rPr>
              <w:t>Ärge vajutage külgmisi nuppe samal ajal kui hingate huulikust sisse.</w:t>
            </w:r>
          </w:p>
          <w:p w14:paraId="477B68C8" w14:textId="77777777" w:rsidR="0053627A" w:rsidRPr="00532C47" w:rsidRDefault="0053627A" w:rsidP="00D02EE2">
            <w:pPr>
              <w:pStyle w:val="Table"/>
              <w:numPr>
                <w:ilvl w:val="0"/>
                <w:numId w:val="28"/>
              </w:numPr>
              <w:tabs>
                <w:tab w:val="left" w:pos="170"/>
              </w:tabs>
              <w:spacing w:before="0" w:after="0"/>
              <w:ind w:left="170" w:hanging="170"/>
              <w:rPr>
                <w:rFonts w:ascii="Times New Roman" w:hAnsi="Times New Roman"/>
                <w:szCs w:val="20"/>
                <w:lang w:val="et-EE"/>
              </w:rPr>
            </w:pPr>
            <w:r w:rsidRPr="00532C47">
              <w:rPr>
                <w:rFonts w:ascii="Times New Roman" w:hAnsi="Times New Roman"/>
                <w:szCs w:val="20"/>
                <w:lang w:val="et-EE"/>
              </w:rPr>
              <w:t>Ärge katsuge kapsleid märgade kätega.</w:t>
            </w:r>
          </w:p>
          <w:p w14:paraId="646F8B95" w14:textId="77777777" w:rsidR="0053627A" w:rsidRPr="00532C47" w:rsidRDefault="0053627A" w:rsidP="00D02EE2">
            <w:pPr>
              <w:pStyle w:val="Table"/>
              <w:numPr>
                <w:ilvl w:val="0"/>
                <w:numId w:val="28"/>
              </w:numPr>
              <w:tabs>
                <w:tab w:val="left" w:pos="170"/>
              </w:tabs>
              <w:spacing w:before="0" w:after="0"/>
              <w:ind w:left="170" w:hanging="170"/>
              <w:rPr>
                <w:rFonts w:ascii="Times New Roman" w:hAnsi="Times New Roman"/>
                <w:szCs w:val="20"/>
                <w:lang w:val="et-EE"/>
              </w:rPr>
            </w:pPr>
            <w:r w:rsidRPr="00532C47">
              <w:rPr>
                <w:rFonts w:ascii="Times New Roman" w:hAnsi="Times New Roman"/>
                <w:szCs w:val="20"/>
                <w:lang w:val="et-EE"/>
              </w:rPr>
              <w:t>Ärge kunagi peske inhalaatorit veega.</w:t>
            </w:r>
          </w:p>
        </w:tc>
      </w:tr>
      <w:tr w:rsidR="0053627A" w:rsidRPr="00532C47" w14:paraId="6986749A" w14:textId="77777777" w:rsidTr="007B33C7">
        <w:trPr>
          <w:cantSplit/>
          <w:trHeight w:val="2271"/>
        </w:trPr>
        <w:tc>
          <w:tcPr>
            <w:tcW w:w="2376" w:type="dxa"/>
            <w:tcBorders>
              <w:top w:val="nil"/>
              <w:left w:val="single" w:sz="24" w:space="0" w:color="808080"/>
              <w:bottom w:val="single" w:sz="36" w:space="0" w:color="808080"/>
              <w:right w:val="single" w:sz="24" w:space="0" w:color="808080"/>
            </w:tcBorders>
            <w:hideMark/>
          </w:tcPr>
          <w:p w14:paraId="1D894D59" w14:textId="77777777" w:rsidR="0053627A" w:rsidRPr="00532C47" w:rsidRDefault="0053627A" w:rsidP="00D02EE2">
            <w:pPr>
              <w:pStyle w:val="Table"/>
              <w:spacing w:before="0" w:after="0"/>
              <w:jc w:val="center"/>
              <w:rPr>
                <w:rFonts w:ascii="Times New Roman" w:hAnsi="Times New Roman"/>
                <w:szCs w:val="20"/>
                <w:lang w:val="et-EE"/>
              </w:rPr>
            </w:pPr>
            <w:r w:rsidRPr="00532C47">
              <w:rPr>
                <w:noProof/>
                <w:lang w:eastAsia="en-US"/>
              </w:rPr>
              <w:drawing>
                <wp:inline distT="0" distB="0" distL="0" distR="0" wp14:anchorId="100AA8AE" wp14:editId="03F5E6F8">
                  <wp:extent cx="949960" cy="924560"/>
                  <wp:effectExtent l="0" t="0" r="0" b="0"/>
                  <wp:docPr id="258" name="Picture 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0"/>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949960" cy="924560"/>
                          </a:xfrm>
                          <a:prstGeom prst="rect">
                            <a:avLst/>
                          </a:prstGeom>
                          <a:noFill/>
                          <a:ln>
                            <a:noFill/>
                          </a:ln>
                        </pic:spPr>
                      </pic:pic>
                    </a:graphicData>
                  </a:graphic>
                </wp:inline>
              </w:drawing>
            </w:r>
          </w:p>
          <w:p w14:paraId="11976F84" w14:textId="06A6C468" w:rsidR="00C12AF4" w:rsidRPr="00532C47" w:rsidRDefault="00C12AF4" w:rsidP="00D02EE2">
            <w:pPr>
              <w:pStyle w:val="Table"/>
              <w:spacing w:before="0" w:after="0"/>
              <w:rPr>
                <w:rFonts w:ascii="Times New Roman" w:hAnsi="Times New Roman"/>
                <w:szCs w:val="20"/>
                <w:lang w:val="et-EE"/>
              </w:rPr>
            </w:pPr>
            <w:r w:rsidRPr="00532C47">
              <w:rPr>
                <w:rFonts w:ascii="Times New Roman" w:hAnsi="Times New Roman"/>
                <w:szCs w:val="20"/>
                <w:lang w:val="et-EE"/>
              </w:rPr>
              <w:t>1.e samm :</w:t>
            </w:r>
          </w:p>
          <w:p w14:paraId="56F31EF3" w14:textId="77777777" w:rsidR="0053627A" w:rsidRPr="00532C47" w:rsidRDefault="0053627A" w:rsidP="00D02EE2">
            <w:pPr>
              <w:pStyle w:val="Table"/>
              <w:spacing w:before="0" w:after="0"/>
              <w:rPr>
                <w:b/>
                <w:szCs w:val="20"/>
                <w:lang w:val="et-EE"/>
              </w:rPr>
            </w:pPr>
            <w:r w:rsidRPr="00532C47">
              <w:rPr>
                <w:rFonts w:ascii="Times New Roman" w:hAnsi="Times New Roman"/>
                <w:b/>
                <w:szCs w:val="20"/>
                <w:lang w:val="et-EE"/>
              </w:rPr>
              <w:t>Sulgege inhalaator</w:t>
            </w:r>
          </w:p>
        </w:tc>
        <w:tc>
          <w:tcPr>
            <w:tcW w:w="2268" w:type="dxa"/>
            <w:vMerge/>
            <w:tcBorders>
              <w:top w:val="nil"/>
              <w:left w:val="single" w:sz="24" w:space="0" w:color="808080"/>
              <w:bottom w:val="single" w:sz="36" w:space="0" w:color="808080"/>
              <w:right w:val="single" w:sz="24" w:space="0" w:color="808080"/>
            </w:tcBorders>
            <w:vAlign w:val="center"/>
            <w:hideMark/>
          </w:tcPr>
          <w:p w14:paraId="47F73E32" w14:textId="77777777" w:rsidR="0053627A" w:rsidRPr="00532C47" w:rsidRDefault="0053627A" w:rsidP="00D02EE2">
            <w:pPr>
              <w:tabs>
                <w:tab w:val="clear" w:pos="567"/>
              </w:tabs>
              <w:spacing w:line="240" w:lineRule="auto"/>
              <w:rPr>
                <w:rFonts w:eastAsia="MS Mincho"/>
                <w:b/>
                <w:sz w:val="20"/>
                <w:lang w:val="et-EE" w:eastAsia="ja-JP"/>
              </w:rPr>
            </w:pPr>
          </w:p>
        </w:tc>
        <w:tc>
          <w:tcPr>
            <w:tcW w:w="2268" w:type="dxa"/>
            <w:vMerge/>
            <w:tcBorders>
              <w:top w:val="nil"/>
              <w:left w:val="single" w:sz="24" w:space="0" w:color="808080"/>
              <w:bottom w:val="single" w:sz="36" w:space="0" w:color="808080"/>
              <w:right w:val="single" w:sz="48" w:space="0" w:color="009999"/>
            </w:tcBorders>
            <w:vAlign w:val="center"/>
            <w:hideMark/>
          </w:tcPr>
          <w:p w14:paraId="7319EFE8" w14:textId="77777777" w:rsidR="0053627A" w:rsidRPr="00532C47" w:rsidRDefault="0053627A" w:rsidP="00D02EE2">
            <w:pPr>
              <w:tabs>
                <w:tab w:val="clear" w:pos="567"/>
              </w:tabs>
              <w:spacing w:line="240" w:lineRule="auto"/>
              <w:rPr>
                <w:rFonts w:eastAsia="MS Mincho"/>
                <w:b/>
                <w:sz w:val="20"/>
                <w:lang w:val="et-EE" w:eastAsia="ja-JP"/>
              </w:rPr>
            </w:pPr>
          </w:p>
        </w:tc>
        <w:tc>
          <w:tcPr>
            <w:tcW w:w="2415" w:type="dxa"/>
            <w:vMerge/>
            <w:tcBorders>
              <w:top w:val="single" w:sz="36" w:space="0" w:color="000000"/>
              <w:left w:val="single" w:sz="48" w:space="0" w:color="009999"/>
              <w:bottom w:val="single" w:sz="48" w:space="0" w:color="009999"/>
              <w:right w:val="single" w:sz="48" w:space="0" w:color="009999"/>
            </w:tcBorders>
            <w:vAlign w:val="center"/>
            <w:hideMark/>
          </w:tcPr>
          <w:p w14:paraId="45159F20" w14:textId="77777777" w:rsidR="0053627A" w:rsidRPr="00532C47" w:rsidRDefault="0053627A" w:rsidP="00D02EE2">
            <w:pPr>
              <w:tabs>
                <w:tab w:val="clear" w:pos="567"/>
              </w:tabs>
              <w:spacing w:line="240" w:lineRule="auto"/>
              <w:rPr>
                <w:rFonts w:eastAsia="MS Mincho"/>
                <w:sz w:val="20"/>
                <w:lang w:val="et-EE"/>
              </w:rPr>
            </w:pPr>
          </w:p>
        </w:tc>
      </w:tr>
    </w:tbl>
    <w:p w14:paraId="663419F3" w14:textId="5EAABA2B" w:rsidR="0053627A" w:rsidRPr="00532C47" w:rsidRDefault="0053627A" w:rsidP="00D02EE2"/>
    <w:tbl>
      <w:tblPr>
        <w:tblW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503"/>
        <w:gridCol w:w="2409"/>
        <w:gridCol w:w="2410"/>
      </w:tblGrid>
      <w:tr w:rsidR="0053627A" w:rsidRPr="00532C47" w14:paraId="0CCF5139" w14:textId="77777777" w:rsidTr="00E40B1A">
        <w:trPr>
          <w:cantSplit/>
          <w:trHeight w:val="3132"/>
        </w:trPr>
        <w:tc>
          <w:tcPr>
            <w:tcW w:w="4503" w:type="dxa"/>
            <w:vMerge w:val="restart"/>
            <w:tcBorders>
              <w:top w:val="single" w:sz="24" w:space="0" w:color="808080"/>
              <w:left w:val="single" w:sz="24" w:space="0" w:color="808080"/>
              <w:bottom w:val="single" w:sz="24" w:space="0" w:color="808080"/>
              <w:right w:val="single" w:sz="24" w:space="0" w:color="808080"/>
            </w:tcBorders>
          </w:tcPr>
          <w:p w14:paraId="77D46F97" w14:textId="77777777" w:rsidR="0053627A" w:rsidRPr="00532C47" w:rsidRDefault="0053627A" w:rsidP="00D02EE2">
            <w:pPr>
              <w:pStyle w:val="SynopsisList"/>
              <w:keepNext/>
              <w:keepLines/>
              <w:tabs>
                <w:tab w:val="left" w:pos="357"/>
              </w:tabs>
              <w:spacing w:before="0"/>
              <w:ind w:left="0" w:firstLine="0"/>
              <w:rPr>
                <w:rFonts w:ascii="Times New Roman" w:eastAsia="MS Mincho" w:hAnsi="Times New Roman"/>
                <w:lang w:val="et-EE" w:eastAsia="en-US"/>
              </w:rPr>
            </w:pPr>
            <w:r w:rsidRPr="00532C47">
              <w:rPr>
                <w:rFonts w:ascii="Times New Roman" w:eastAsia="MS Mincho" w:hAnsi="Times New Roman"/>
                <w:lang w:val="et-EE" w:eastAsia="en-US"/>
              </w:rPr>
              <w:lastRenderedPageBreak/>
              <w:t xml:space="preserve">Teie </w:t>
            </w:r>
            <w:r w:rsidRPr="00532C47">
              <w:rPr>
                <w:rFonts w:ascii="Times New Roman" w:hAnsi="Times New Roman"/>
                <w:lang w:val="et-EE"/>
              </w:rPr>
              <w:t xml:space="preserve">Enerzair </w:t>
            </w:r>
            <w:r w:rsidRPr="00532C47">
              <w:rPr>
                <w:rFonts w:ascii="Times New Roman" w:eastAsia="MS Mincho" w:hAnsi="Times New Roman"/>
                <w:lang w:val="et-EE" w:eastAsia="en-US"/>
              </w:rPr>
              <w:t>Breezhaleri pakend sisaldab:</w:t>
            </w:r>
          </w:p>
          <w:p w14:paraId="2BC9FEC6" w14:textId="77777777" w:rsidR="0053627A" w:rsidRPr="00532C47" w:rsidRDefault="0053627A" w:rsidP="00D02EE2">
            <w:pPr>
              <w:pStyle w:val="SynopsisList"/>
              <w:keepNext/>
              <w:keepLines/>
              <w:numPr>
                <w:ilvl w:val="0"/>
                <w:numId w:val="29"/>
              </w:numPr>
              <w:tabs>
                <w:tab w:val="clear" w:pos="357"/>
              </w:tabs>
              <w:spacing w:before="0"/>
              <w:ind w:left="567" w:hanging="567"/>
              <w:rPr>
                <w:rFonts w:ascii="Times New Roman" w:eastAsia="MS Mincho" w:hAnsi="Times New Roman"/>
                <w:lang w:val="et-EE" w:eastAsia="en-US"/>
              </w:rPr>
            </w:pPr>
            <w:r w:rsidRPr="00532C47">
              <w:rPr>
                <w:rFonts w:ascii="Times New Roman" w:eastAsia="MS Mincho" w:hAnsi="Times New Roman"/>
                <w:lang w:val="et-EE" w:eastAsia="en-US"/>
              </w:rPr>
              <w:t xml:space="preserve">Ühte </w:t>
            </w:r>
            <w:r w:rsidRPr="00532C47">
              <w:rPr>
                <w:rFonts w:ascii="Times New Roman" w:hAnsi="Times New Roman"/>
                <w:lang w:val="et-EE"/>
              </w:rPr>
              <w:t xml:space="preserve">Enerzair </w:t>
            </w:r>
            <w:r w:rsidRPr="00532C47">
              <w:rPr>
                <w:rFonts w:ascii="Times New Roman" w:eastAsia="MS Mincho" w:hAnsi="Times New Roman"/>
                <w:lang w:val="et-EE" w:eastAsia="en-US"/>
              </w:rPr>
              <w:t>Breezhaleri inhalaatorit</w:t>
            </w:r>
          </w:p>
          <w:p w14:paraId="7F3FC2C6" w14:textId="20FDE0B6" w:rsidR="0053627A" w:rsidRPr="00532C47" w:rsidRDefault="0053627A" w:rsidP="00D02EE2">
            <w:pPr>
              <w:pStyle w:val="SynopsisList"/>
              <w:keepNext/>
              <w:keepLines/>
              <w:numPr>
                <w:ilvl w:val="0"/>
                <w:numId w:val="29"/>
              </w:numPr>
              <w:tabs>
                <w:tab w:val="clear" w:pos="357"/>
              </w:tabs>
              <w:spacing w:before="0"/>
              <w:ind w:left="567" w:hanging="567"/>
              <w:rPr>
                <w:rFonts w:ascii="Times New Roman" w:hAnsi="Times New Roman"/>
                <w:lang w:val="et-EE" w:eastAsia="en-US"/>
              </w:rPr>
            </w:pPr>
            <w:r w:rsidRPr="00532C47">
              <w:rPr>
                <w:rFonts w:ascii="Times New Roman" w:hAnsi="Times New Roman"/>
                <w:lang w:val="et-EE" w:eastAsia="en-US"/>
              </w:rPr>
              <w:t>Ühte või mitut blisterpakendit, milles igaühes on 10 </w:t>
            </w:r>
            <w:r w:rsidRPr="00532C47">
              <w:rPr>
                <w:rFonts w:ascii="Times New Roman" w:hAnsi="Times New Roman"/>
                <w:lang w:val="et-EE"/>
              </w:rPr>
              <w:t xml:space="preserve">Enerzair </w:t>
            </w:r>
            <w:r w:rsidRPr="00532C47">
              <w:rPr>
                <w:rFonts w:ascii="Times New Roman" w:hAnsi="Times New Roman"/>
                <w:lang w:val="et-EE" w:eastAsia="en-US"/>
              </w:rPr>
              <w:t>Breezhaleri kapslit inhalaatoris kasutamiseks</w:t>
            </w:r>
          </w:p>
          <w:p w14:paraId="4C2025C2" w14:textId="77777777" w:rsidR="0053627A" w:rsidRPr="00532C47" w:rsidRDefault="0053627A" w:rsidP="00D02EE2">
            <w:pPr>
              <w:pStyle w:val="SynopsisList"/>
              <w:keepNext/>
              <w:keepLines/>
              <w:spacing w:before="0"/>
              <w:rPr>
                <w:rFonts w:ascii="Times New Roman" w:hAnsi="Times New Roman"/>
                <w:lang w:val="et-EE" w:eastAsia="en-US"/>
              </w:rPr>
            </w:pPr>
            <w:r w:rsidRPr="00532C47">
              <w:rPr>
                <w:noProof/>
                <w:lang w:eastAsia="en-US"/>
              </w:rPr>
              <mc:AlternateContent>
                <mc:Choice Requires="wps">
                  <w:drawing>
                    <wp:anchor distT="45720" distB="45720" distL="114300" distR="114300" simplePos="0" relativeHeight="251670016" behindDoc="0" locked="0" layoutInCell="1" allowOverlap="1" wp14:anchorId="3B1946BC" wp14:editId="53BB6FF0">
                      <wp:simplePos x="0" y="0"/>
                      <wp:positionH relativeFrom="column">
                        <wp:posOffset>978701</wp:posOffset>
                      </wp:positionH>
                      <wp:positionV relativeFrom="paragraph">
                        <wp:posOffset>131445</wp:posOffset>
                      </wp:positionV>
                      <wp:extent cx="528320" cy="381635"/>
                      <wp:effectExtent l="0" t="0" r="0" b="0"/>
                      <wp:wrapNone/>
                      <wp:docPr id="232" name="Text Box 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28320" cy="3816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115167F" w14:textId="77777777" w:rsidR="00067A30" w:rsidRPr="00B044BB" w:rsidRDefault="00067A30" w:rsidP="0053627A">
                                  <w:pPr>
                                    <w:spacing w:line="140" w:lineRule="exact"/>
                                    <w:rPr>
                                      <w:sz w:val="12"/>
                                      <w:szCs w:val="12"/>
                                      <w:lang w:val="et-EE"/>
                                    </w:rPr>
                                  </w:pPr>
                                  <w:r>
                                    <w:rPr>
                                      <w:sz w:val="12"/>
                                      <w:szCs w:val="12"/>
                                      <w:lang w:val="et-EE"/>
                                    </w:rPr>
                                    <w:t>Kapsli pesa</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3B1946BC" id="_x0000_s1044" type="#_x0000_t202" style="position:absolute;left:0;text-align:left;margin-left:77.05pt;margin-top:10.35pt;width:41.6pt;height:30.05pt;z-index:25167001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hHyA4wEAAKgDAAAOAAAAZHJzL2Uyb0RvYy54bWysU12P0zAQfEfiP1h+p2n6cZSo6em40yGk&#10;40A6+AGOYycWides3Sbl17N2er0Cb4gXy/Y6szOzk+312HfsoNAbsCXPZ3POlJVQG9uU/NvX+zcb&#10;znwQthYdWFXyo/L8evf61XZwhVpAC12tkBGI9cXgSt6G4Ios87JVvfAzcMpSUQP2ItARm6xGMRB6&#10;32WL+fwqGwBrhyCV93R7NxX5LuFrrWT4rLVXgXUlJ24hrZjWKq7ZbiuKBoVrjTzREP/AohfGUtMz&#10;1J0Igu3R/AXVG4ngQYeZhD4DrY1USQOpyed/qHlqhVNJC5nj3dkm//9g5ePhyX1BFsb3MNIAkwjv&#10;HkB+98zCbStso24QYWiVqKlxHi3LBueL06fRal/4CFINn6CmIYt9gAQ0auyjK6STEToN4Hg2XY2B&#10;SbpcLzbLBVUklZab/Gq5Th1E8fyxQx8+KOhZ3JQcaaYJXBwefIhkRPH8JPaycG+6Ls21s79d0MN4&#10;k8hHvhPzMFYjMzUp28TGUUwF9ZHkIExxoXjTpgX8ydlAUSm5/7EXqDjrPlqy5F2+WsVspcNq/Taq&#10;wctKdVkRVhJUyQNn0/Y2THncOzRNS52mIVi4IRu1SRJfWJ34UxyS8lN0Y94uz+nVyw+2+wUAAP//&#10;AwBQSwMEFAAGAAgAAAAhAMDgYuneAAAACQEAAA8AAABkcnMvZG93bnJldi54bWxMj0FPwkAQhe8m&#10;/ofNmHiTXQpIKd0SovGqEZWE29Id2obubNNdaP33jic9vsyX977JN6NrxRX70HjSMJ0oEEiltw1V&#10;Gj4/Xh5SECEasqb1hBq+McCmuL3JTWb9QO943cVKcAmFzGioY+wyKUNZozNh4jskvp1870zk2FfS&#10;9mbgctfKRKlH6UxDvFCbDp9qLM+7i9Pw9Xo67OfqrXp2i27wo5LkVlLr+7txuwYRcYx/MPzqszoU&#10;7HT0F7JBtJwX8ymjGhK1BMFAMlvOQBw1pCoFWeTy/wfFDwAAAP//AwBQSwECLQAUAAYACAAAACEA&#10;toM4kv4AAADhAQAAEwAAAAAAAAAAAAAAAAAAAAAAW0NvbnRlbnRfVHlwZXNdLnhtbFBLAQItABQA&#10;BgAIAAAAIQA4/SH/1gAAAJQBAAALAAAAAAAAAAAAAAAAAC8BAABfcmVscy8ucmVsc1BLAQItABQA&#10;BgAIAAAAIQCFhHyA4wEAAKgDAAAOAAAAAAAAAAAAAAAAAC4CAABkcnMvZTJvRG9jLnhtbFBLAQIt&#10;ABQABgAIAAAAIQDA4GLp3gAAAAkBAAAPAAAAAAAAAAAAAAAAAD0EAABkcnMvZG93bnJldi54bWxQ&#10;SwUGAAAAAAQABADzAAAASAUAAAAA&#10;" filled="f" stroked="f">
                      <v:textbox>
                        <w:txbxContent>
                          <w:p w14:paraId="5115167F" w14:textId="77777777" w:rsidR="00067A30" w:rsidRPr="00B044BB" w:rsidRDefault="00067A30" w:rsidP="0053627A">
                            <w:pPr>
                              <w:spacing w:line="140" w:lineRule="exact"/>
                              <w:rPr>
                                <w:sz w:val="12"/>
                                <w:szCs w:val="12"/>
                                <w:lang w:val="et-EE"/>
                              </w:rPr>
                            </w:pPr>
                            <w:r>
                              <w:rPr>
                                <w:sz w:val="12"/>
                                <w:szCs w:val="12"/>
                                <w:lang w:val="et-EE"/>
                              </w:rPr>
                              <w:t>Kapsli pesa</w:t>
                            </w:r>
                          </w:p>
                        </w:txbxContent>
                      </v:textbox>
                    </v:shape>
                  </w:pict>
                </mc:Fallback>
              </mc:AlternateContent>
            </w:r>
            <w:r w:rsidRPr="00532C47">
              <w:rPr>
                <w:noProof/>
                <w:lang w:eastAsia="en-US"/>
              </w:rPr>
              <mc:AlternateContent>
                <mc:Choice Requires="wps">
                  <w:drawing>
                    <wp:anchor distT="45720" distB="45720" distL="114300" distR="114300" simplePos="0" relativeHeight="251674112" behindDoc="0" locked="0" layoutInCell="1" allowOverlap="1" wp14:anchorId="58C23BA1" wp14:editId="2E76697B">
                      <wp:simplePos x="0" y="0"/>
                      <wp:positionH relativeFrom="column">
                        <wp:posOffset>1304456</wp:posOffset>
                      </wp:positionH>
                      <wp:positionV relativeFrom="paragraph">
                        <wp:posOffset>34290</wp:posOffset>
                      </wp:positionV>
                      <wp:extent cx="605790" cy="263525"/>
                      <wp:effectExtent l="0" t="0" r="0" b="3175"/>
                      <wp:wrapNone/>
                      <wp:docPr id="23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5790" cy="263525"/>
                              </a:xfrm>
                              <a:prstGeom prst="rect">
                                <a:avLst/>
                              </a:prstGeom>
                              <a:noFill/>
                              <a:ln w="9525">
                                <a:noFill/>
                                <a:miter lim="800000"/>
                                <a:headEnd/>
                                <a:tailEnd/>
                              </a:ln>
                            </wps:spPr>
                            <wps:txbx>
                              <w:txbxContent>
                                <w:p w14:paraId="310CEFDD" w14:textId="77777777" w:rsidR="00067A30" w:rsidRPr="00B044BB" w:rsidRDefault="00067A30" w:rsidP="0053627A">
                                  <w:pPr>
                                    <w:rPr>
                                      <w:sz w:val="12"/>
                                      <w:szCs w:val="12"/>
                                      <w:lang w:val="et-EE"/>
                                    </w:rPr>
                                  </w:pPr>
                                  <w:r>
                                    <w:rPr>
                                      <w:sz w:val="12"/>
                                      <w:szCs w:val="12"/>
                                      <w:lang w:val="et-EE"/>
                                    </w:rPr>
                                    <w:t>Huulik</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58C23BA1" id="_x0000_s1045" type="#_x0000_t202" style="position:absolute;left:0;text-align:left;margin-left:102.7pt;margin-top:2.7pt;width:47.7pt;height:20.75pt;z-index:25167411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DC20+gEAANQDAAAOAAAAZHJzL2Uyb0RvYy54bWysU8tu2zAQvBfoPxC815Jd24kFy0GaNEWB&#10;9AGk/QCaoiyiJJdd0pbSr8+SchwjvRXVgeByxdmd2eH6arCGHRQGDa7m00nJmXISGu12Nf/54+7d&#10;JWchCtcIA07V/FEFfrV5+2bd+0rNoAPTKGQE4kLV+5p3MfqqKILslBVhAl45SraAVkQKcVc0KHpC&#10;t6aYleWy6AEbjyBVCHR6Oyb5JuO3rZLxW9sGFZmpOfUW84p53aa12KxFtUPhOy2PbYh/6MIK7ajo&#10;CepWRMH2qP+CsloiBGjjRIItoG21VJkDsZmWr9g8dMKrzIXECf4kU/h/sPLr4cF/RxaHDzDQADOJ&#10;4O9B/grMwU0n3E5dI0LfKdFQ4WmSrOh9qI5Xk9ShCglk23+BhoYs9hEy0NCiTaoQT0boNIDHk+hq&#10;iEzS4bJcXKwoIyk1W75fzBa5gqieL3sM8ZMCy9Km5kgzzeDicB9iakZUz7+kWg7utDF5rsaxvuar&#10;BPkqY3Uk2xlta35Zpm80QuL40TX5chTajHsqYNyRdOI5Mo7DdmC6IUVW6XISYQvNI8mAMNqMngVt&#10;OsA/nPVksZqH33uBijPz2ZGUq+l8njyZg/niYkYBnme25xnhJEHVPHI2bm9i9vHI7Jokb3WW46WT&#10;Y89knazS0ebJm+dx/uvlMW6eAAAA//8DAFBLAwQUAAYACAAAACEANi265NwAAAAIAQAADwAAAGRy&#10;cy9kb3ducmV2LnhtbEyPwU7DMBBE70j8g7VI3KhNSas2ZFMhEFcQBSpxc+NtEhGvo9htwt+zPcFp&#10;NZrR7JtiM/lOnWiIbWCE25kBRVwF13KN8PH+fLMCFZNlZ7vAhPBDETbl5UVhcxdGfqPTNtVKSjjm&#10;FqFJqc+1jlVD3sZZ6InFO4TB2yRyqLUb7CjlvtNzY5ba25blQ2N7emyo+t4ePcLny+Frl5nX+skv&#10;+jFMRrNfa8Trq+nhHlSiKf2F4Ywv6FAK0z4c2UXVIczNIpMowvmIf2eMTNkjZMs16LLQ/weUvwAA&#10;AP//AwBQSwECLQAUAAYACAAAACEAtoM4kv4AAADhAQAAEwAAAAAAAAAAAAAAAAAAAAAAW0NvbnRl&#10;bnRfVHlwZXNdLnhtbFBLAQItABQABgAIAAAAIQA4/SH/1gAAAJQBAAALAAAAAAAAAAAAAAAAAC8B&#10;AABfcmVscy8ucmVsc1BLAQItABQABgAIAAAAIQAHDC20+gEAANQDAAAOAAAAAAAAAAAAAAAAAC4C&#10;AABkcnMvZTJvRG9jLnhtbFBLAQItABQABgAIAAAAIQA2Lbrk3AAAAAgBAAAPAAAAAAAAAAAAAAAA&#10;AFQEAABkcnMvZG93bnJldi54bWxQSwUGAAAAAAQABADzAAAAXQUAAAAA&#10;" filled="f" stroked="f">
                      <v:textbox>
                        <w:txbxContent>
                          <w:p w14:paraId="310CEFDD" w14:textId="77777777" w:rsidR="00067A30" w:rsidRPr="00B044BB" w:rsidRDefault="00067A30" w:rsidP="0053627A">
                            <w:pPr>
                              <w:rPr>
                                <w:sz w:val="12"/>
                                <w:szCs w:val="12"/>
                                <w:lang w:val="et-EE"/>
                              </w:rPr>
                            </w:pPr>
                            <w:r>
                              <w:rPr>
                                <w:sz w:val="12"/>
                                <w:szCs w:val="12"/>
                                <w:lang w:val="et-EE"/>
                              </w:rPr>
                              <w:t>Huulik</w:t>
                            </w:r>
                          </w:p>
                        </w:txbxContent>
                      </v:textbox>
                    </v:shape>
                  </w:pict>
                </mc:Fallback>
              </mc:AlternateContent>
            </w:r>
          </w:p>
          <w:p w14:paraId="085558D3" w14:textId="77777777" w:rsidR="0053627A" w:rsidRPr="00532C47" w:rsidRDefault="0053627A" w:rsidP="00D02EE2">
            <w:pPr>
              <w:pStyle w:val="Table"/>
              <w:keepNext/>
              <w:spacing w:before="0"/>
              <w:rPr>
                <w:rFonts w:ascii="Times New Roman" w:hAnsi="Times New Roman"/>
                <w:sz w:val="22"/>
                <w:szCs w:val="22"/>
              </w:rPr>
            </w:pPr>
            <w:r w:rsidRPr="00532C47">
              <w:rPr>
                <w:noProof/>
                <w:lang w:eastAsia="en-US"/>
              </w:rPr>
              <mc:AlternateContent>
                <mc:Choice Requires="wps">
                  <w:drawing>
                    <wp:anchor distT="45720" distB="45720" distL="114300" distR="114300" simplePos="0" relativeHeight="251672064" behindDoc="0" locked="0" layoutInCell="1" allowOverlap="1" wp14:anchorId="0FB94CEF" wp14:editId="52C9179C">
                      <wp:simplePos x="0" y="0"/>
                      <wp:positionH relativeFrom="column">
                        <wp:posOffset>896398</wp:posOffset>
                      </wp:positionH>
                      <wp:positionV relativeFrom="paragraph">
                        <wp:posOffset>796097</wp:posOffset>
                      </wp:positionV>
                      <wp:extent cx="719593" cy="243205"/>
                      <wp:effectExtent l="0" t="0" r="0" b="4445"/>
                      <wp:wrapNone/>
                      <wp:docPr id="234" name="Text Box 2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19593"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85AB013" w14:textId="77777777" w:rsidR="00067A30" w:rsidRPr="00B32019" w:rsidRDefault="00067A30" w:rsidP="0053627A">
                                  <w:pPr>
                                    <w:rPr>
                                      <w:b/>
                                      <w:sz w:val="12"/>
                                      <w:szCs w:val="12"/>
                                      <w:lang w:val="et-EE"/>
                                    </w:rPr>
                                  </w:pPr>
                                  <w:r>
                                    <w:rPr>
                                      <w:b/>
                                      <w:sz w:val="12"/>
                                      <w:szCs w:val="12"/>
                                      <w:lang w:val="et-EE"/>
                                    </w:rPr>
                                    <w:t>Inhalaatori põhi</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FB94CEF" id="_x0000_s1046" type="#_x0000_t202" style="position:absolute;margin-left:70.6pt;margin-top:62.7pt;width:56.65pt;height:19.15pt;z-index:25167206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2a0u5AEAAKgDAAAOAAAAZHJzL2Uyb0RvYy54bWysU9Fu0zAUfUfiHyy/0yRdy2jUdBqbhpDG&#10;QBr7AMexG4vE11y7TcrXc+10XWFviBfL9nXOPefck/XV2Hdsr9AbsBUvZjlnykpojN1W/On73bsP&#10;nPkgbCM6sKriB+X51ebtm/XgSjWHFrpGISMQ68vBVbwNwZVZ5mWreuFn4JSlogbsRaAjbrMGxUDo&#10;fZfN8/x9NgA2DkEq7+n2diryTcLXWsnwVWuvAusqTtxCWjGtdVyzzVqUWxSuNfJIQ/wDi14YS01P&#10;ULciCLZD8wqqNxLBgw4zCX0GWhupkgZSU+R/qXlshVNJC5nj3ckm//9g5cP+0X1DFsaPMNIAkwjv&#10;7kH+8MzCTSvsVl0jwtAq0VDjIlqWDc6Xx0+j1b70EaQevkBDQxa7AAlo1NhHV0gnI3QawOFkuhoD&#10;k3R5WayWqwvOJJXmi4t5vkwdRPn8sUMfPinoWdxUHGmmCVzs732IZET5/CT2snBnui7NtbN/XNDD&#10;eJPIR74T8zDWIzMNNU9piGJqaA4kB2GKC8WbNi3gL84GikrF/c+dQMVZ99mSJatisYjZSofF8pKA&#10;GJ5X6vOKsJKgKh44m7Y3YcrjzqHZttRpGoKFa7JRmyTxhdWRP8UhKT9GN+bt/Jxevfxgm98AAAD/&#10;/wMAUEsDBBQABgAIAAAAIQDUHrsc3gAAAAsBAAAPAAAAZHJzL2Rvd25yZXYueG1sTI9BT8MwDIXv&#10;SPsPkZG4sWSl3VhpOiEQVxCDIe2WNV5brXGqJlvLv8ec4GQ/++n5c7GZXCcuOITWk4bFXIFAqrxt&#10;qdbw+fFyew8iREPWdJ5QwzcG2JSzq8Lk1o/0jpdtrAWHUMiNhibGPpcyVA06E+a+R+Ld0Q/ORJZD&#10;Le1gRg53nUyUWkpnWuILjenxqcHqtD07DbvX4/4rVW/1s8v60U9KkltLrW+up8cHEBGn+GeGX3xG&#10;h5KZDv5MNoiOdbpI2MpNkqUg2ME1A3HgyfJuBbIs5P8fyh8AAAD//wMAUEsBAi0AFAAGAAgAAAAh&#10;ALaDOJL+AAAA4QEAABMAAAAAAAAAAAAAAAAAAAAAAFtDb250ZW50X1R5cGVzXS54bWxQSwECLQAU&#10;AAYACAAAACEAOP0h/9YAAACUAQAACwAAAAAAAAAAAAAAAAAvAQAAX3JlbHMvLnJlbHNQSwECLQAU&#10;AAYACAAAACEAm9mtLuQBAACoAwAADgAAAAAAAAAAAAAAAAAuAgAAZHJzL2Uyb0RvYy54bWxQSwEC&#10;LQAUAAYACAAAACEA1B67HN4AAAALAQAADwAAAAAAAAAAAAAAAAA+BAAAZHJzL2Rvd25yZXYueG1s&#10;UEsFBgAAAAAEAAQA8wAAAEkFAAAAAA==&#10;" filled="f" stroked="f">
                      <v:textbox>
                        <w:txbxContent>
                          <w:p w14:paraId="585AB013" w14:textId="77777777" w:rsidR="00067A30" w:rsidRPr="00B32019" w:rsidRDefault="00067A30" w:rsidP="0053627A">
                            <w:pPr>
                              <w:rPr>
                                <w:b/>
                                <w:sz w:val="12"/>
                                <w:szCs w:val="12"/>
                                <w:lang w:val="et-EE"/>
                              </w:rPr>
                            </w:pPr>
                            <w:r>
                              <w:rPr>
                                <w:b/>
                                <w:sz w:val="12"/>
                                <w:szCs w:val="12"/>
                                <w:lang w:val="et-EE"/>
                              </w:rPr>
                              <w:t>Inhalaatori põhi</w:t>
                            </w:r>
                          </w:p>
                        </w:txbxContent>
                      </v:textbox>
                    </v:shape>
                  </w:pict>
                </mc:Fallback>
              </mc:AlternateContent>
            </w:r>
            <w:r w:rsidRPr="00532C47">
              <w:rPr>
                <w:noProof/>
                <w:lang w:eastAsia="en-US"/>
              </w:rPr>
              <mc:AlternateContent>
                <mc:Choice Requires="wps">
                  <w:drawing>
                    <wp:anchor distT="45720" distB="45720" distL="114300" distR="114300" simplePos="0" relativeHeight="251665920" behindDoc="0" locked="0" layoutInCell="1" allowOverlap="1" wp14:anchorId="079B8AA6" wp14:editId="7522C703">
                      <wp:simplePos x="0" y="0"/>
                      <wp:positionH relativeFrom="column">
                        <wp:posOffset>558165</wp:posOffset>
                      </wp:positionH>
                      <wp:positionV relativeFrom="paragraph">
                        <wp:posOffset>410458</wp:posOffset>
                      </wp:positionV>
                      <wp:extent cx="525835" cy="408305"/>
                      <wp:effectExtent l="0" t="0" r="0" b="0"/>
                      <wp:wrapNone/>
                      <wp:docPr id="235" name="Text Box 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25835" cy="408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A21AAFC" w14:textId="77777777" w:rsidR="00067A30" w:rsidRPr="00B044BB" w:rsidRDefault="00067A30" w:rsidP="0053627A">
                                  <w:pPr>
                                    <w:spacing w:line="160" w:lineRule="exact"/>
                                    <w:rPr>
                                      <w:sz w:val="12"/>
                                      <w:szCs w:val="12"/>
                                      <w:lang w:val="et-EE"/>
                                    </w:rPr>
                                  </w:pPr>
                                  <w:r>
                                    <w:rPr>
                                      <w:sz w:val="12"/>
                                      <w:szCs w:val="12"/>
                                      <w:lang w:val="et-EE"/>
                                    </w:rPr>
                                    <w:t>Külgmised nupud</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79B8AA6" id="_x0000_s1047" type="#_x0000_t202" style="position:absolute;margin-left:43.95pt;margin-top:32.3pt;width:41.4pt;height:32.15pt;z-index:25166592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mOJZ5AEAAKgDAAAOAAAAZHJzL2Uyb0RvYy54bWysU9uO0zAQfUfiHyy/06TZFkrUdLXsahHS&#10;cpEWPsBx7MQi8Zix26R8PWOn2y3whnixPDPOmXPOTLbX09Czg0JvwFZ8ucg5U1ZCY2xb8W9f719t&#10;OPNB2Eb0YFXFj8rz693LF9vRlaqADvpGISMQ68vRVbwLwZVZ5mWnBuEX4JSlogYcRKAQ26xBMRL6&#10;0GdFnr/ORsDGIUjlPWXv5iLfJXytlQyftfYqsL7ixC2kE9NZxzPbbUXZonCdkSca4h9YDMJYanqG&#10;uhNBsD2av6AGIxE86LCQMGSgtZEqaSA1y/wPNY+dcCppIXO8O9vk/x+s/HR4dF+QhekdTDTAJMK7&#10;B5DfPbNw2wnbqhtEGDslGmq8jJZlo/Pl6dNotS99BKnHj9DQkMU+QAKaNA7RFdLJCJ0GcDybrqbA&#10;JCXXxXpzteZMUmmVb67ydeogyqePHfrwXsHA4qXiSDNN4OLw4EMkI8qnJ7GXhXvT92muvf0tQQ9j&#10;JpGPfGfmYaonZpqKF0laFFNDcyQ5CPO60HrTpQP8ydlIq1Jx/2MvUHHWf7BkydvlahV3KwWr9ZuC&#10;Arys1JcVYSVBVTxwNl9vw7yPe4em7ajTPAQLN2SjNkniM6sTf1qHpPy0unHfLuP06vkH2/0CAAD/&#10;/wMAUEsDBBQABgAIAAAAIQA7eDJv3QAAAAkBAAAPAAAAZHJzL2Rvd25yZXYueG1sTI9LT8MwEITv&#10;SPwHa5G4UZuq5NVsKgTiCqI8pN7ceJtExOsodpvw73FP9DarGc18W25m24sTjb5zjHC/UCCIa2c6&#10;bhA+P17uMhA+aDa6d0wIv+RhU11flbowbuJ3Om1DI2IJ+0IjtCEMhZS+bslqv3ADcfQObrQ6xHNs&#10;pBn1FMttL5dKJdLqjuNCqwd6aqn+2R4twtfrYfe9Um/Ns30YJjcryTaXiLc38+MaRKA5/IfhjB/R&#10;oYpMe3dk40WPkKV5TCIkqwTE2U9VCmIfxTLLQValvPyg+gMAAP//AwBQSwECLQAUAAYACAAAACEA&#10;toM4kv4AAADhAQAAEwAAAAAAAAAAAAAAAAAAAAAAW0NvbnRlbnRfVHlwZXNdLnhtbFBLAQItABQA&#10;BgAIAAAAIQA4/SH/1gAAAJQBAAALAAAAAAAAAAAAAAAAAC8BAABfcmVscy8ucmVsc1BLAQItABQA&#10;BgAIAAAAIQDOmOJZ5AEAAKgDAAAOAAAAAAAAAAAAAAAAAC4CAABkcnMvZTJvRG9jLnhtbFBLAQIt&#10;ABQABgAIAAAAIQA7eDJv3QAAAAkBAAAPAAAAAAAAAAAAAAAAAD4EAABkcnMvZG93bnJldi54bWxQ&#10;SwUGAAAAAAQABADzAAAASAUAAAAA&#10;" filled="f" stroked="f">
                      <v:textbox>
                        <w:txbxContent>
                          <w:p w14:paraId="2A21AAFC" w14:textId="77777777" w:rsidR="00067A30" w:rsidRPr="00B044BB" w:rsidRDefault="00067A30" w:rsidP="0053627A">
                            <w:pPr>
                              <w:spacing w:line="160" w:lineRule="exact"/>
                              <w:rPr>
                                <w:sz w:val="12"/>
                                <w:szCs w:val="12"/>
                                <w:lang w:val="et-EE"/>
                              </w:rPr>
                            </w:pPr>
                            <w:r>
                              <w:rPr>
                                <w:sz w:val="12"/>
                                <w:szCs w:val="12"/>
                                <w:lang w:val="et-EE"/>
                              </w:rPr>
                              <w:t>Külgmised nupud</w:t>
                            </w:r>
                          </w:p>
                        </w:txbxContent>
                      </v:textbox>
                    </v:shape>
                  </w:pict>
                </mc:Fallback>
              </mc:AlternateContent>
            </w:r>
            <w:r w:rsidRPr="00532C47">
              <w:rPr>
                <w:noProof/>
                <w:lang w:eastAsia="en-US"/>
              </w:rPr>
              <mc:AlternateContent>
                <mc:Choice Requires="wps">
                  <w:drawing>
                    <wp:anchor distT="45720" distB="45720" distL="114300" distR="114300" simplePos="0" relativeHeight="251671040" behindDoc="0" locked="0" layoutInCell="1" allowOverlap="1" wp14:anchorId="5239AD95" wp14:editId="09C511C3">
                      <wp:simplePos x="0" y="0"/>
                      <wp:positionH relativeFrom="column">
                        <wp:posOffset>17780</wp:posOffset>
                      </wp:positionH>
                      <wp:positionV relativeFrom="paragraph">
                        <wp:posOffset>796097</wp:posOffset>
                      </wp:positionV>
                      <wp:extent cx="540689" cy="243205"/>
                      <wp:effectExtent l="0" t="0" r="0" b="4445"/>
                      <wp:wrapNone/>
                      <wp:docPr id="236" name="Text Box 2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40689"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8A95678" w14:textId="77777777" w:rsidR="00067A30" w:rsidRPr="00B044BB" w:rsidRDefault="00067A30" w:rsidP="0053627A">
                                  <w:pPr>
                                    <w:rPr>
                                      <w:b/>
                                      <w:sz w:val="12"/>
                                      <w:szCs w:val="12"/>
                                      <w:lang w:val="et-EE"/>
                                    </w:rPr>
                                  </w:pPr>
                                  <w:r w:rsidRPr="00B044BB">
                                    <w:rPr>
                                      <w:b/>
                                      <w:sz w:val="12"/>
                                      <w:szCs w:val="12"/>
                                      <w:lang w:val="et-EE"/>
                                    </w:rPr>
                                    <w:t>Inhalaator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239AD95" id="_x0000_s1048" type="#_x0000_t202" style="position:absolute;margin-left:1.4pt;margin-top:62.7pt;width:42.55pt;height:19.15pt;z-index:25167104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XLBm5AEAAKgDAAAOAAAAZHJzL2Uyb0RvYy54bWysU1Fv0zAQfkfiP1h+p0lDO7ao6TQ2DSGN&#10;gTT4AY5jJxaJz5zdJuXXc3a6rsAb4sXy3Tnffd93l831NPRsr9AbsBVfLnLOlJXQGNtW/NvX+zeX&#10;nPkgbCN6sKriB+X59fb1q83oSlVAB32jkBGI9eXoKt6F4Mos87JTg/ALcMpSUQMOIlCIbdagGAl9&#10;6LMizy+yEbBxCFJ5T9m7uci3CV9rJcNnrb0KrK84cQvpxHTW8cy2G1G2KFxn5JGG+AcWgzCWmp6g&#10;7kQQbIfmL6jBSAQPOiwkDBlobaRKGkjNMv9DzVMnnEpayBzvTjb5/wcrH/dP7guyML2HiQaYRHj3&#10;APK7ZxZuO2FbdYMIY6dEQ42X0bJsdL48fhqt9qWPIPX4CRoastgFSECTxiG6QjoZodMADifT1RSY&#10;pOR6lV9cXnEmqVSs3hb5OnUQ5fPHDn34oGBg8VJxpJkmcLF/8CGSEeXzk9jLwr3p+zTX3v6WoIcx&#10;k8hHvjPzMNUTMw01L2LjKKaG5kByEOZ1ofWmSwf4k7ORVqXi/sdOoOKs/2jJkqvlahV3KwWr9buC&#10;Ajyv1OcVYSVBVTxwNl9vw7yPO4em7ajTPAQLN2SjNkniC6sjf1qHpPy4unHfzuP06uUH2/4CAAD/&#10;/wMAUEsDBBQABgAIAAAAIQBk2v1Y3AAAAAgBAAAPAAAAZHJzL2Rvd25yZXYueG1sTI9LT8MwEITv&#10;SPwHa5G40TWhzxCnQiCuIMpD4ubG2yQiXkex24R/z3KC48ysZr4ttpPv1ImG2AY2cD3ToIir4Fqu&#10;Dby9Pl6tQcVk2dkuMBn4pgjb8vyssLkLI7/QaZdqJSUcc2ugSanPEWPVkLdxFnpiyQ5h8DaJHGp0&#10;gx2l3HeYab1Eb1uWhcb2dN9Q9bU7egPvT4fPj7l+rh/8oh/DpJH9Bo25vJjubkElmtLfMfziCzqU&#10;wrQPR3ZRdQYyAU9iZ4s5KMnXqw2ovRjLmxVgWeD/B8ofAAAA//8DAFBLAQItABQABgAIAAAAIQC2&#10;gziS/gAAAOEBAAATAAAAAAAAAAAAAAAAAAAAAABbQ29udGVudF9UeXBlc10ueG1sUEsBAi0AFAAG&#10;AAgAAAAhADj9If/WAAAAlAEAAAsAAAAAAAAAAAAAAAAALwEAAF9yZWxzLy5yZWxzUEsBAi0AFAAG&#10;AAgAAAAhAMFcsGbkAQAAqAMAAA4AAAAAAAAAAAAAAAAALgIAAGRycy9lMm9Eb2MueG1sUEsBAi0A&#10;FAAGAAgAAAAhAGTa/VjcAAAACAEAAA8AAAAAAAAAAAAAAAAAPgQAAGRycy9kb3ducmV2LnhtbFBL&#10;BQYAAAAABAAEAPMAAABHBQAAAAA=&#10;" filled="f" stroked="f">
                      <v:textbox>
                        <w:txbxContent>
                          <w:p w14:paraId="68A95678" w14:textId="77777777" w:rsidR="00067A30" w:rsidRPr="00B044BB" w:rsidRDefault="00067A30" w:rsidP="0053627A">
                            <w:pPr>
                              <w:rPr>
                                <w:b/>
                                <w:sz w:val="12"/>
                                <w:szCs w:val="12"/>
                                <w:lang w:val="et-EE"/>
                              </w:rPr>
                            </w:pPr>
                            <w:r w:rsidRPr="00B044BB">
                              <w:rPr>
                                <w:b/>
                                <w:sz w:val="12"/>
                                <w:szCs w:val="12"/>
                                <w:lang w:val="et-EE"/>
                              </w:rPr>
                              <w:t>Inhalaator</w:t>
                            </w:r>
                          </w:p>
                        </w:txbxContent>
                      </v:textbox>
                    </v:shape>
                  </w:pict>
                </mc:Fallback>
              </mc:AlternateContent>
            </w:r>
            <w:r w:rsidRPr="00532C47">
              <w:rPr>
                <w:noProof/>
                <w:lang w:eastAsia="en-US"/>
              </w:rPr>
              <mc:AlternateContent>
                <mc:Choice Requires="wps">
                  <w:drawing>
                    <wp:anchor distT="45720" distB="45720" distL="114300" distR="114300" simplePos="0" relativeHeight="251668992" behindDoc="0" locked="0" layoutInCell="1" allowOverlap="1" wp14:anchorId="68471724" wp14:editId="0A4FADDA">
                      <wp:simplePos x="0" y="0"/>
                      <wp:positionH relativeFrom="column">
                        <wp:posOffset>1487805</wp:posOffset>
                      </wp:positionH>
                      <wp:positionV relativeFrom="paragraph">
                        <wp:posOffset>283210</wp:posOffset>
                      </wp:positionV>
                      <wp:extent cx="466725" cy="243205"/>
                      <wp:effectExtent l="0" t="0" r="0" b="0"/>
                      <wp:wrapNone/>
                      <wp:docPr id="237"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667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3671A07" w14:textId="77777777" w:rsidR="00067A30" w:rsidRPr="00B044BB" w:rsidRDefault="00067A30" w:rsidP="0053627A">
                                  <w:pPr>
                                    <w:rPr>
                                      <w:sz w:val="12"/>
                                      <w:szCs w:val="12"/>
                                      <w:lang w:val="et-EE"/>
                                    </w:rPr>
                                  </w:pPr>
                                  <w:r>
                                    <w:rPr>
                                      <w:sz w:val="12"/>
                                      <w:szCs w:val="12"/>
                                      <w:lang w:val="et-EE"/>
                                    </w:rPr>
                                    <w:t>Sõel</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8471724" id="_x0000_s1049" type="#_x0000_t202" style="position:absolute;margin-left:117.15pt;margin-top:22.3pt;width:36.75pt;height:19.15pt;z-index:25166899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15Ob5QEAAKgDAAAOAAAAZHJzL2Uyb0RvYy54bWysU8Fu2zAMvQ/YPwi6L3ZcJ92MOEXXosOA&#10;rhvQ7gNkWbaF2aJGKbGzrx8lp2m23oZdBJGUH997pDdX09CzvUKnwZR8uUg5U0ZCrU1b8u9Pd+/e&#10;c+a8MLXowaiSH5TjV9u3bzajLVQGHfS1QkYgxhWjLXnnvS2SxMlODcItwCpDxQZwEJ5CbJMaxUjo&#10;Q59kabpORsDaIkjlHGVv5yLfRvymUdJ/bRqnPOtLTtx8PDGeVTiT7UYULQrbaXmkIf6BxSC0oaYn&#10;qFvhBduhfgU1aIngoPELCUMCTaOlihpIzTL9S81jJ6yKWsgcZ082uf8HKx/2j/YbMj99hIkGGEU4&#10;ew/yh2MGbjphWnWNCGOnRE2Nl8GyZLSuOH4arHaFCyDV+AVqGrLYeYhAU4NDcIV0MkKnARxOpqvJ&#10;M0nJfL2+zFacSSpl+UWWrmIHUTx/bNH5TwoGFi4lR5ppBBf7e+cDGVE8Pwm9DNzpvo9z7c0fCXoY&#10;MpF84Dsz91M1MV1T84vQOIipoD6QHIR5XWi96dIB/uJspFUpufu5E6g46z8bsuTDMs/DbsUgX11m&#10;FOB5pTqvCCMJquSes/l64+d93FnUbUed5iEYuCYbGx0lvrA68qd1iMqPqxv27TyOr15+sO1vAAAA&#10;//8DAFBLAwQUAAYACAAAACEAndXcSN4AAAAJAQAADwAAAGRycy9kb3ducmV2LnhtbEyPy07DMBBF&#10;90j8gzVI7KhNEkobMqkQiC2o5SGxc5NpEhGPo9htwt8zrGA5mqN7zy02s+vVicbQeUa4XhhQxJWv&#10;O24Q3l6frlagQrRc294zIXxTgE15flbYvPYTb+m0i42SEA65RWhjHHKtQ9WSs2HhB2L5HfzobJRz&#10;bHQ92knCXa8TY5ba2Y6lobUDPbRUfe2ODuH9+fD5kZmX5tHdDJOfjWa31oiXF/P9HahIc/yD4Vdf&#10;1KEUp70/ch1Uj5CkWSooQpYtQQmQmlvZskdYJWvQZaH/Lyh/AAAA//8DAFBLAQItABQABgAIAAAA&#10;IQC2gziS/gAAAOEBAAATAAAAAAAAAAAAAAAAAAAAAABbQ29udGVudF9UeXBlc10ueG1sUEsBAi0A&#10;FAAGAAgAAAAhADj9If/WAAAAlAEAAAsAAAAAAAAAAAAAAAAALwEAAF9yZWxzLy5yZWxzUEsBAi0A&#10;FAAGAAgAAAAhAI/Xk5vlAQAAqAMAAA4AAAAAAAAAAAAAAAAALgIAAGRycy9lMm9Eb2MueG1sUEsB&#10;Ai0AFAAGAAgAAAAhAJ3V3EjeAAAACQEAAA8AAAAAAAAAAAAAAAAAPwQAAGRycy9kb3ducmV2Lnht&#10;bFBLBQYAAAAABAAEAPMAAABKBQAAAAA=&#10;" filled="f" stroked="f">
                      <v:textbox>
                        <w:txbxContent>
                          <w:p w14:paraId="43671A07" w14:textId="77777777" w:rsidR="00067A30" w:rsidRPr="00B044BB" w:rsidRDefault="00067A30" w:rsidP="0053627A">
                            <w:pPr>
                              <w:rPr>
                                <w:sz w:val="12"/>
                                <w:szCs w:val="12"/>
                                <w:lang w:val="et-EE"/>
                              </w:rPr>
                            </w:pPr>
                            <w:r>
                              <w:rPr>
                                <w:sz w:val="12"/>
                                <w:szCs w:val="12"/>
                                <w:lang w:val="et-EE"/>
                              </w:rPr>
                              <w:t>Sõel</w:t>
                            </w:r>
                          </w:p>
                        </w:txbxContent>
                      </v:textbox>
                    </v:shape>
                  </w:pict>
                </mc:Fallback>
              </mc:AlternateContent>
            </w:r>
            <w:r w:rsidRPr="00532C47">
              <w:rPr>
                <w:noProof/>
                <w:lang w:eastAsia="en-US"/>
              </w:rPr>
              <mc:AlternateContent>
                <mc:Choice Requires="wps">
                  <w:drawing>
                    <wp:anchor distT="45720" distB="45720" distL="114300" distR="114300" simplePos="0" relativeHeight="251664896" behindDoc="0" locked="0" layoutInCell="1" allowOverlap="1" wp14:anchorId="2DCD3BA5" wp14:editId="3575EC4E">
                      <wp:simplePos x="0" y="0"/>
                      <wp:positionH relativeFrom="column">
                        <wp:posOffset>410845</wp:posOffset>
                      </wp:positionH>
                      <wp:positionV relativeFrom="paragraph">
                        <wp:posOffset>146050</wp:posOffset>
                      </wp:positionV>
                      <wp:extent cx="390525" cy="243205"/>
                      <wp:effectExtent l="0" t="0" r="0" b="0"/>
                      <wp:wrapNone/>
                      <wp:docPr id="238" name="Text Box 2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905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55E4F9D" w14:textId="77777777" w:rsidR="00067A30" w:rsidRPr="00B044BB" w:rsidRDefault="00067A30" w:rsidP="0053627A">
                                  <w:pPr>
                                    <w:rPr>
                                      <w:sz w:val="12"/>
                                      <w:szCs w:val="12"/>
                                      <w:lang w:val="et-EE"/>
                                    </w:rPr>
                                  </w:pPr>
                                  <w:r>
                                    <w:rPr>
                                      <w:sz w:val="12"/>
                                      <w:szCs w:val="12"/>
                                      <w:lang w:val="et-EE"/>
                                    </w:rPr>
                                    <w:t>Kork</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2DCD3BA5" id="_x0000_s1050" type="#_x0000_t202" style="position:absolute;margin-left:32.35pt;margin-top:11.5pt;width:30.75pt;height:19.15pt;z-index:25166489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ZC6u5AEAAKgDAAAOAAAAZHJzL2Uyb0RvYy54bWysU9tu2zAMfR+wfxD0vthxk2014hRdiw4D&#10;ugvQ9QNkWbKF2aJGKbGzrx8lp2m2vRV7EURSPjznkN5cTUPP9gq9AVvx5SLnTFkJjbFtxR+/3715&#10;z5kPwjaiB6sqflCeX21fv9qMrlQFdNA3ChmBWF+OruJdCK7MMi87NQi/AKcsFTXgIAKF2GYNipHQ&#10;hz4r8vxtNgI2DkEq7yl7Oxf5NuFrrWT4qrVXgfUVJ24hnZjOOp7ZdiPKFoXrjDzSEC9gMQhjqekJ&#10;6lYEwXZo/oEajETwoMNCwpCB1kaqpIHULPO/1Dx0wqmkhczx7mST/3+w8sv+wX1DFqYPMNEAkwjv&#10;7kH+8MzCTSdsq64RYeyUaKjxMlqWjc6Xx0+j1b70EaQeP0NDQxa7AAlo0jhEV0gnI3QawOFkupoC&#10;k5S8uMzXxZozSaVidVHk69RBlE8fO/Tho4KBxUvFkWaawMX+3odIRpRPT2IvC3em79Nce/tHgh7G&#10;TCIf+c7Mw1RPzDSxeWwcxdTQHEgOwrwutN506QB/cTbSqlTc/9wJVJz1nyxZcrlcreJupWC1fldQ&#10;gOeV+rwirCSoigfO5utNmPdx59C0HXWah2DhmmzUJkl8ZnXkT+uQlB9XN+7beZxePf9g298AAAD/&#10;/wMAUEsDBBQABgAIAAAAIQA8ZDu83AAAAAgBAAAPAAAAZHJzL2Rvd25yZXYueG1sTI9BT8JAEIXv&#10;Jv6HzZh4k10KVq3dEqLxKgGFxNvSHdqG7mzTXWj99wwnPU6+lzffyxeja8UZ+9B40jCdKBBIpbcN&#10;VRq+vz4enkGEaMia1hNq+MUAi+L2JjeZ9QOt8byJleASCpnRUMfYZVKGskZnwsR3SMwOvncm8tlX&#10;0vZm4HLXykSpVDrTEH+oTYdvNZbHzclp2H4efnZztare3WM3+FFJci9S6/u7cfkKIuIY/8Jw1Wd1&#10;KNhp709kg2g1pPMnTmpIZjzpypM0AbFnMJ2BLHL5f0BxAQAA//8DAFBLAQItABQABgAIAAAAIQC2&#10;gziS/gAAAOEBAAATAAAAAAAAAAAAAAAAAAAAAABbQ29udGVudF9UeXBlc10ueG1sUEsBAi0AFAAG&#10;AAgAAAAhADj9If/WAAAAlAEAAAsAAAAAAAAAAAAAAAAALwEAAF9yZWxzLy5yZWxzUEsBAi0AFAAG&#10;AAgAAAAhAIZkLq7kAQAAqAMAAA4AAAAAAAAAAAAAAAAALgIAAGRycy9lMm9Eb2MueG1sUEsBAi0A&#10;FAAGAAgAAAAhADxkO7zcAAAACAEAAA8AAAAAAAAAAAAAAAAAPgQAAGRycy9kb3ducmV2LnhtbFBL&#10;BQYAAAAABAAEAPMAAABHBQAAAAA=&#10;" filled="f" stroked="f">
                      <v:textbox>
                        <w:txbxContent>
                          <w:p w14:paraId="655E4F9D" w14:textId="77777777" w:rsidR="00067A30" w:rsidRPr="00B044BB" w:rsidRDefault="00067A30" w:rsidP="0053627A">
                            <w:pPr>
                              <w:rPr>
                                <w:sz w:val="12"/>
                                <w:szCs w:val="12"/>
                                <w:lang w:val="et-EE"/>
                              </w:rPr>
                            </w:pPr>
                            <w:r>
                              <w:rPr>
                                <w:sz w:val="12"/>
                                <w:szCs w:val="12"/>
                                <w:lang w:val="et-EE"/>
                              </w:rPr>
                              <w:t>Kork</w:t>
                            </w:r>
                          </w:p>
                        </w:txbxContent>
                      </v:textbox>
                    </v:shape>
                  </w:pict>
                </mc:Fallback>
              </mc:AlternateContent>
            </w:r>
            <w:r w:rsidRPr="00532C47">
              <w:rPr>
                <w:noProof/>
                <w:lang w:eastAsia="en-US"/>
              </w:rPr>
              <mc:AlternateContent>
                <mc:Choice Requires="wps">
                  <w:drawing>
                    <wp:anchor distT="45720" distB="45720" distL="114300" distR="114300" simplePos="0" relativeHeight="251663872" behindDoc="0" locked="0" layoutInCell="1" allowOverlap="1" wp14:anchorId="07F72B21" wp14:editId="303E4CB5">
                      <wp:simplePos x="0" y="0"/>
                      <wp:positionH relativeFrom="column">
                        <wp:posOffset>314325</wp:posOffset>
                      </wp:positionH>
                      <wp:positionV relativeFrom="paragraph">
                        <wp:posOffset>634365</wp:posOffset>
                      </wp:positionV>
                      <wp:extent cx="390525" cy="243205"/>
                      <wp:effectExtent l="0" t="0" r="0" b="0"/>
                      <wp:wrapNone/>
                      <wp:docPr id="239" name="Text Box 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905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E212867" w14:textId="77777777" w:rsidR="00067A30" w:rsidRPr="00B044BB" w:rsidRDefault="00067A30" w:rsidP="0053627A">
                                  <w:pPr>
                                    <w:rPr>
                                      <w:sz w:val="12"/>
                                      <w:szCs w:val="12"/>
                                      <w:lang w:val="et-EE"/>
                                    </w:rPr>
                                  </w:pPr>
                                  <w:r>
                                    <w:rPr>
                                      <w:sz w:val="12"/>
                                      <w:szCs w:val="12"/>
                                      <w:lang w:val="et-EE"/>
                                    </w:rPr>
                                    <w:t>Põhi</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7F72B21" id="_x0000_s1051" type="#_x0000_t202" style="position:absolute;margin-left:24.75pt;margin-top:49.95pt;width:30.75pt;height:19.15pt;z-index:25166387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KttC5AEAAKgDAAAOAAAAZHJzL2Uyb0RvYy54bWysU9tu2zAMfR+wfxD0vthxk2014hRdiw4D&#10;ugvQ9QNkWbKF2aJGKbGzrx8lp2m2vRV7EURSPjznkN5cTUPP9gq9AVvx5SLnTFkJjbFtxR+/3715&#10;z5kPwjaiB6sqflCeX21fv9qMrlQFdNA3ChmBWF+OruJdCK7MMi87NQi/AKcsFTXgIAKF2GYNipHQ&#10;hz4r8vxtNgI2DkEq7yl7Oxf5NuFrrWT4qrVXgfUVJ24hnZjOOp7ZdiPKFoXrjDzSEC9gMQhjqekJ&#10;6lYEwXZo/oEajETwoMNCwpCB1kaqpIHULPO/1Dx0wqmkhczx7mST/3+w8sv+wX1DFqYPMNEAkwjv&#10;7kH+8MzCTSdsq64RYeyUaKjxMlqWjc6Xx0+j1b70EaQeP0NDQxa7AAlo0jhEV0gnI3QawOFkupoC&#10;k5S8uMzXxZozSaVidVHk69RBlE8fO/Tho4KBxUvFkWaawMX+3odIRpRPT2IvC3em79Nce/tHgh7G&#10;TCIf+c7Mw1RPzDTUPDWOYmpoDiQHYV4XWm+6dIC/OBtpVSruf+4EKs76T5YsuVyuVnG3UrBavyso&#10;wPNKfV4RVhJUxQNn8/UmzPu4c2jajjrNQ7BwTTZqkyQ+szryp3VIyo+rG/ftPE6vnn+w7W8AAAD/&#10;/wMAUEsDBBQABgAIAAAAIQDfVHP53QAAAAkBAAAPAAAAZHJzL2Rvd25yZXYueG1sTI/BTsMwEETv&#10;SPyDtUjcqJ3SojrEqRCIK4gClXpz420SEa+j2G3C37M90duOZjT7plhPvhMnHGIbyEA2UyCQquBa&#10;qg18fb7erUDEZMnZLhAa+MUI6/L6qrC5CyN94GmTasElFHNroEmpz6WMVYPexlnokdg7hMHbxHKo&#10;pRvsyOW+k3OlHqS3LfGHxvb43GD1szl6A99vh912od7rF7/sxzApSV5LY25vpqdHEAmn9B+GMz6j&#10;Q8lM+3AkF0VnYKGXnDSgtQZx9rOMt+35uF/NQZaFvFxQ/gEAAP//AwBQSwECLQAUAAYACAAAACEA&#10;toM4kv4AAADhAQAAEwAAAAAAAAAAAAAAAAAAAAAAW0NvbnRlbnRfVHlwZXNdLnhtbFBLAQItABQA&#10;BgAIAAAAIQA4/SH/1gAAAJQBAAALAAAAAAAAAAAAAAAAAC8BAABfcmVscy8ucmVsc1BLAQItABQA&#10;BgAIAAAAIQAmKttC5AEAAKgDAAAOAAAAAAAAAAAAAAAAAC4CAABkcnMvZTJvRG9jLnhtbFBLAQIt&#10;ABQABgAIAAAAIQDfVHP53QAAAAkBAAAPAAAAAAAAAAAAAAAAAD4EAABkcnMvZG93bnJldi54bWxQ&#10;SwUGAAAAAAQABADzAAAASAUAAAAA&#10;" filled="f" stroked="f">
                      <v:textbox>
                        <w:txbxContent>
                          <w:p w14:paraId="6E212867" w14:textId="77777777" w:rsidR="00067A30" w:rsidRPr="00B044BB" w:rsidRDefault="00067A30" w:rsidP="0053627A">
                            <w:pPr>
                              <w:rPr>
                                <w:sz w:val="12"/>
                                <w:szCs w:val="12"/>
                                <w:lang w:val="et-EE"/>
                              </w:rPr>
                            </w:pPr>
                            <w:r>
                              <w:rPr>
                                <w:sz w:val="12"/>
                                <w:szCs w:val="12"/>
                                <w:lang w:val="et-EE"/>
                              </w:rPr>
                              <w:t>Põhi</w:t>
                            </w:r>
                          </w:p>
                        </w:txbxContent>
                      </v:textbox>
                    </v:shape>
                  </w:pict>
                </mc:Fallback>
              </mc:AlternateContent>
            </w:r>
            <w:r w:rsidRPr="00532C47">
              <w:rPr>
                <w:noProof/>
                <w:lang w:eastAsia="en-US"/>
              </w:rPr>
              <mc:AlternateContent>
                <mc:Choice Requires="wps">
                  <w:drawing>
                    <wp:anchor distT="45720" distB="45720" distL="114300" distR="114300" simplePos="0" relativeHeight="251667968" behindDoc="0" locked="0" layoutInCell="1" allowOverlap="1" wp14:anchorId="61118CAD" wp14:editId="794EA947">
                      <wp:simplePos x="0" y="0"/>
                      <wp:positionH relativeFrom="column">
                        <wp:posOffset>1925320</wp:posOffset>
                      </wp:positionH>
                      <wp:positionV relativeFrom="paragraph">
                        <wp:posOffset>604520</wp:posOffset>
                      </wp:positionV>
                      <wp:extent cx="428625" cy="243205"/>
                      <wp:effectExtent l="0" t="0" r="0" b="0"/>
                      <wp:wrapNone/>
                      <wp:docPr id="240" name="Text Box 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86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917E69D" w14:textId="77777777" w:rsidR="00067A30" w:rsidRDefault="00067A30" w:rsidP="0053627A">
                                  <w:pPr>
                                    <w:rPr>
                                      <w:sz w:val="12"/>
                                      <w:szCs w:val="12"/>
                                      <w:lang w:val="de-CH"/>
                                    </w:rPr>
                                  </w:pPr>
                                  <w:r w:rsidRPr="00B044BB">
                                    <w:rPr>
                                      <w:sz w:val="12"/>
                                      <w:szCs w:val="12"/>
                                      <w:lang w:val="de-CH"/>
                                    </w:rPr>
                                    <w:t>Blister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1118CAD" id="_x0000_s1052" type="#_x0000_t202" style="position:absolute;margin-left:151.6pt;margin-top:47.6pt;width:33.75pt;height:19.15pt;z-index:25166796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p/765AEAAKgDAAAOAAAAZHJzL2Uyb0RvYy54bWysU9uO0zAQfUfiHyy/06ShLUvUdLXsahHS&#10;cpEWPsBx7MQi8Zix26R8PWOn2y3whnixPDPOmXPOTLbX09Czg0JvwFZ8ucg5U1ZCY2xb8W9f719d&#10;ceaDsI3owaqKH5Xn17uXL7ajK1UBHfSNQkYg1pejq3gXgiuzzMtODcIvwClLRQ04iEAhtlmDYiT0&#10;oc+KPN9kI2DjEKTynrJ3c5HvEr7WSobPWnsVWF9x4hbSiems45nttqJsUbjOyBMN8Q8sBmEsNT1D&#10;3Ykg2B7NX1CDkQgedFhIGDLQ2kiVNJCaZf6HmsdOOJW0kDnenW3y/w9Wfjo8ui/IwvQOJhpgEuHd&#10;A8jvnlm47YRt1Q0ijJ0SDTVeRsuy0fny9Gm02pc+gtTjR2hoyGIfIAFNGofoCulkhE4DOJ5NV1Ng&#10;kpKr4mpTrDmTVCpWr4t8nTqI8uljhz68VzCweKk40kwTuDg8+BDJiPLpSexl4d70fZprb39L0MOY&#10;SeQj35l5mOqJmYaab2LjKKaG5khyEOZ1ofWmSwf4k7ORVqXi/sdeoOKs/2DJkrfL1SruVgpW6zcF&#10;BXhZqS8rwkqCqnjgbL7ehnkf9w5N21GneQgWbshGbZLEZ1Yn/rQOSflpdeO+Xcbp1fMPtvsFAAD/&#10;/wMAUEsDBBQABgAIAAAAIQBXVBhU3gAAAAoBAAAPAAAAZHJzL2Rvd25yZXYueG1sTI/BTsMwDIbv&#10;SHuHyEjcWMJCN1aaTgjEFcQGSNyyxmurNU7VZGt5e8wJTpblT7+/v9hMvhNnHGIbyMDNXIFAqoJr&#10;qTbwvnu+vgMRkyVnu0Bo4BsjbMrZRWFzF0Z6w/M21YJDKObWQJNSn0sZqwa9jfPQI/HtEAZvE69D&#10;Ld1gRw73nVwotZTetsQfGtvjY4PVcXvyBj5eDl+ft+q1fvJZP4ZJSfJraczV5fRwDyLhlP5g+NVn&#10;dSjZaR9O5KLoDGilF4waWGc8GdArtQKxZ1LrDGRZyP8Vyh8AAAD//wMAUEsBAi0AFAAGAAgAAAAh&#10;ALaDOJL+AAAA4QEAABMAAAAAAAAAAAAAAAAAAAAAAFtDb250ZW50X1R5cGVzXS54bWxQSwECLQAU&#10;AAYACAAAACEAOP0h/9YAAACUAQAACwAAAAAAAAAAAAAAAAAvAQAAX3JlbHMvLnJlbHNQSwECLQAU&#10;AAYACAAAACEAc6f++uQBAACoAwAADgAAAAAAAAAAAAAAAAAuAgAAZHJzL2Uyb0RvYy54bWxQSwEC&#10;LQAUAAYACAAAACEAV1QYVN4AAAAKAQAADwAAAAAAAAAAAAAAAAA+BAAAZHJzL2Rvd25yZXYueG1s&#10;UEsFBgAAAAAEAAQA8wAAAEkFAAAAAA==&#10;" filled="f" stroked="f">
                      <v:textbox>
                        <w:txbxContent>
                          <w:p w14:paraId="0917E69D" w14:textId="77777777" w:rsidR="00067A30" w:rsidRDefault="00067A30" w:rsidP="0053627A">
                            <w:pPr>
                              <w:rPr>
                                <w:sz w:val="12"/>
                                <w:szCs w:val="12"/>
                                <w:lang w:val="de-CH"/>
                              </w:rPr>
                            </w:pPr>
                            <w:r w:rsidRPr="00B044BB">
                              <w:rPr>
                                <w:sz w:val="12"/>
                                <w:szCs w:val="12"/>
                                <w:lang w:val="de-CH"/>
                              </w:rPr>
                              <w:t>Blister</w:t>
                            </w:r>
                          </w:p>
                        </w:txbxContent>
                      </v:textbox>
                    </v:shape>
                  </w:pict>
                </mc:Fallback>
              </mc:AlternateContent>
            </w:r>
            <w:r w:rsidRPr="00532C47">
              <w:rPr>
                <w:noProof/>
                <w:lang w:eastAsia="en-US"/>
              </w:rPr>
              <mc:AlternateContent>
                <mc:Choice Requires="wps">
                  <w:drawing>
                    <wp:anchor distT="45720" distB="45720" distL="114300" distR="114300" simplePos="0" relativeHeight="251673088" behindDoc="0" locked="0" layoutInCell="1" allowOverlap="1" wp14:anchorId="59C1003A" wp14:editId="5C329F97">
                      <wp:simplePos x="0" y="0"/>
                      <wp:positionH relativeFrom="column">
                        <wp:posOffset>1979295</wp:posOffset>
                      </wp:positionH>
                      <wp:positionV relativeFrom="paragraph">
                        <wp:posOffset>798830</wp:posOffset>
                      </wp:positionV>
                      <wp:extent cx="686435" cy="243205"/>
                      <wp:effectExtent l="0" t="0" r="0" b="0"/>
                      <wp:wrapNone/>
                      <wp:docPr id="241" name="Text Box 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8643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4F6DDCA" w14:textId="77777777" w:rsidR="00067A30" w:rsidRDefault="00067A30" w:rsidP="0053627A">
                                  <w:pPr>
                                    <w:rPr>
                                      <w:b/>
                                      <w:sz w:val="12"/>
                                      <w:szCs w:val="12"/>
                                      <w:lang w:val="de-CH"/>
                                    </w:rPr>
                                  </w:pPr>
                                  <w:r w:rsidRPr="00B044BB">
                                    <w:rPr>
                                      <w:b/>
                                      <w:sz w:val="12"/>
                                      <w:szCs w:val="12"/>
                                      <w:lang w:val="de-CH"/>
                                    </w:rPr>
                                    <w:t>Blister</w:t>
                                  </w:r>
                                  <w:r>
                                    <w:rPr>
                                      <w:b/>
                                      <w:sz w:val="12"/>
                                      <w:szCs w:val="12"/>
                                      <w:lang w:val="de-CH"/>
                                    </w:rPr>
                                    <w:t>pakend</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9C1003A" id="_x0000_s1053" type="#_x0000_t202" style="position:absolute;margin-left:155.85pt;margin-top:62.9pt;width:54.05pt;height:19.15pt;z-index:25167308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QBr65QEAAKgDAAAOAAAAZHJzL2Uyb0RvYy54bWysU9tu2zAMfR+wfxD0vthxnbQz4hRdiw4D&#10;ugvQ7gNkWbaF2aJGKbGzrx8lp2m2vg17EURSPjznkN5cT0PP9gqdBlPy5SLlTBkJtTZtyb8/3b+7&#10;4sx5YWrRg1ElPyjHr7dv32xGW6gMOuhrhYxAjCtGW/LOe1skiZOdGoRbgFWGig3gIDyF2CY1ipHQ&#10;hz7J0nSdjIC1RZDKOcrezUW+jfhNo6T/2jROedaXnLj5eGI8q3Am240oWhS20/JIQ/wDi0FoQ01P&#10;UHfCC7ZD/Qpq0BLBQeMXEoYEmkZLFTWQmmX6l5rHTlgVtZA5zp5scv8PVn7ZP9pvyPz0ASYaYBTh&#10;7APIH44ZuO2EadUNIoydEjU1XgbLktG64vhpsNoVLoBU42eoachi5yECTQ0OwRXSyQidBnA4ma4m&#10;zyQl11fr/GLFmaRSll9k6Sp2EMXzxxad/6hgYOFScqSZRnCxf3A+kBHF85PQy8C97vs41978kaCH&#10;IRPJB74zcz9VE9M1Nb8MjYOYCuoDyUGY14XWmy4d4C/ORlqVkrufO4GKs/6TIUveL/M87FYM8tVl&#10;RgGeV6rzijCSoEruOZuvt37ex51F3XbUaR6CgRuysdFR4gurI39ah6j8uLph387j+OrlB9v+BgAA&#10;//8DAFBLAwQUAAYACAAAACEA0N1UwN4AAAALAQAADwAAAGRycy9kb3ducmV2LnhtbEyPQU/DMAyF&#10;70j8h8hI3FiS0Q1Wmk4IxBW0wSZxyxqvrWicqsnW8u8xJ7jZfk/P3yvWk+/EGYfYBjKgZwoEUhVc&#10;S7WBj/eXm3sQMVlytguEBr4xwrq8vChs7sJIGzxvUy04hGJuDTQp9bmUsWrQ2zgLPRJrxzB4m3gd&#10;aukGO3K47+RcqaX0tiX+0NgenxqsvrYnb2D3evzcZ+qtfvaLfgyTkuRX0pjrq+nxAUTCKf2Z4Ref&#10;0aFkpkM4kYuiM3Cr9R1bWZgvuAM7Mr3i4cCXZaZBloX836H8AQAA//8DAFBLAQItABQABgAIAAAA&#10;IQC2gziS/gAAAOEBAAATAAAAAAAAAAAAAAAAAAAAAABbQ29udGVudF9UeXBlc10ueG1sUEsBAi0A&#10;FAAGAAgAAAAhADj9If/WAAAAlAEAAAsAAAAAAAAAAAAAAAAALwEAAF9yZWxzLy5yZWxzUEsBAi0A&#10;FAAGAAgAAAAhAPNAGvrlAQAAqAMAAA4AAAAAAAAAAAAAAAAALgIAAGRycy9lMm9Eb2MueG1sUEsB&#10;Ai0AFAAGAAgAAAAhANDdVMDeAAAACwEAAA8AAAAAAAAAAAAAAAAAPwQAAGRycy9kb3ducmV2Lnht&#10;bFBLBQYAAAAABAAEAPMAAABKBQAAAAA=&#10;" filled="f" stroked="f">
                      <v:textbox>
                        <w:txbxContent>
                          <w:p w14:paraId="74F6DDCA" w14:textId="77777777" w:rsidR="00067A30" w:rsidRDefault="00067A30" w:rsidP="0053627A">
                            <w:pPr>
                              <w:rPr>
                                <w:b/>
                                <w:sz w:val="12"/>
                                <w:szCs w:val="12"/>
                                <w:lang w:val="de-CH"/>
                              </w:rPr>
                            </w:pPr>
                            <w:r w:rsidRPr="00B044BB">
                              <w:rPr>
                                <w:b/>
                                <w:sz w:val="12"/>
                                <w:szCs w:val="12"/>
                                <w:lang w:val="de-CH"/>
                              </w:rPr>
                              <w:t>Blister</w:t>
                            </w:r>
                            <w:r>
                              <w:rPr>
                                <w:b/>
                                <w:sz w:val="12"/>
                                <w:szCs w:val="12"/>
                                <w:lang w:val="de-CH"/>
                              </w:rPr>
                              <w:t>pakend</w:t>
                            </w:r>
                          </w:p>
                        </w:txbxContent>
                      </v:textbox>
                    </v:shape>
                  </w:pict>
                </mc:Fallback>
              </mc:AlternateContent>
            </w:r>
            <w:r w:rsidRPr="00532C47">
              <w:rPr>
                <w:noProof/>
                <w:lang w:eastAsia="en-US"/>
              </w:rPr>
              <w:drawing>
                <wp:inline distT="0" distB="0" distL="0" distR="0" wp14:anchorId="1D213AA0" wp14:editId="1ED2CCA4">
                  <wp:extent cx="2722880" cy="878840"/>
                  <wp:effectExtent l="0" t="0" r="0" b="0"/>
                  <wp:docPr id="259" name="Picture 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5"/>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2722880" cy="878840"/>
                          </a:xfrm>
                          <a:prstGeom prst="rect">
                            <a:avLst/>
                          </a:prstGeom>
                          <a:noFill/>
                          <a:ln>
                            <a:noFill/>
                          </a:ln>
                        </pic:spPr>
                      </pic:pic>
                    </a:graphicData>
                  </a:graphic>
                </wp:inline>
              </w:drawing>
            </w:r>
          </w:p>
        </w:tc>
        <w:tc>
          <w:tcPr>
            <w:tcW w:w="2409" w:type="dxa"/>
            <w:vMerge w:val="restart"/>
            <w:tcBorders>
              <w:top w:val="single" w:sz="24" w:space="0" w:color="808080"/>
              <w:left w:val="single" w:sz="24" w:space="0" w:color="808080"/>
              <w:bottom w:val="single" w:sz="24" w:space="0" w:color="808080"/>
              <w:right w:val="single" w:sz="24" w:space="0" w:color="808080"/>
            </w:tcBorders>
          </w:tcPr>
          <w:p w14:paraId="4D3D45DB" w14:textId="77777777" w:rsidR="0053627A" w:rsidRPr="00532C47" w:rsidRDefault="0053627A" w:rsidP="00D02EE2">
            <w:pPr>
              <w:pStyle w:val="Table"/>
              <w:spacing w:before="0" w:after="0"/>
              <w:rPr>
                <w:rFonts w:ascii="Times New Roman" w:hAnsi="Times New Roman"/>
                <w:b/>
                <w:szCs w:val="20"/>
                <w:lang w:val="et-EE"/>
              </w:rPr>
            </w:pPr>
            <w:r w:rsidRPr="00532C47">
              <w:rPr>
                <w:rFonts w:ascii="Times New Roman" w:hAnsi="Times New Roman"/>
                <w:b/>
                <w:szCs w:val="20"/>
                <w:lang w:val="et-EE"/>
              </w:rPr>
              <w:t>Korduma kippuvad küsimused</w:t>
            </w:r>
          </w:p>
          <w:p w14:paraId="42ADCD08" w14:textId="77777777" w:rsidR="0053627A" w:rsidRPr="00532C47" w:rsidRDefault="0053627A" w:rsidP="00D02EE2">
            <w:pPr>
              <w:pStyle w:val="Table"/>
              <w:spacing w:before="0" w:after="0"/>
              <w:rPr>
                <w:rFonts w:ascii="Times New Roman" w:hAnsi="Times New Roman"/>
                <w:szCs w:val="20"/>
                <w:lang w:val="et-EE"/>
              </w:rPr>
            </w:pPr>
          </w:p>
          <w:p w14:paraId="209F8A05" w14:textId="77777777" w:rsidR="0053627A" w:rsidRPr="00532C47" w:rsidRDefault="0053627A" w:rsidP="00D02EE2">
            <w:pPr>
              <w:pStyle w:val="Table"/>
              <w:spacing w:before="0" w:after="0"/>
              <w:rPr>
                <w:rFonts w:ascii="Times New Roman" w:hAnsi="Times New Roman"/>
                <w:b/>
                <w:szCs w:val="20"/>
                <w:lang w:val="et-EE"/>
              </w:rPr>
            </w:pPr>
            <w:r w:rsidRPr="00532C47">
              <w:rPr>
                <w:rFonts w:ascii="Times New Roman" w:hAnsi="Times New Roman"/>
                <w:b/>
                <w:szCs w:val="20"/>
                <w:lang w:val="et-EE"/>
              </w:rPr>
              <w:t>Miks ei teinud inhalaator sissehingamise ajal heli?</w:t>
            </w:r>
          </w:p>
          <w:p w14:paraId="237E9AB0" w14:textId="77777777" w:rsidR="0053627A" w:rsidRPr="00532C47" w:rsidRDefault="0053627A" w:rsidP="00D02EE2">
            <w:pPr>
              <w:pStyle w:val="Table"/>
              <w:keepNext/>
              <w:spacing w:before="0" w:after="0"/>
              <w:rPr>
                <w:rFonts w:ascii="Times New Roman" w:hAnsi="Times New Roman"/>
                <w:szCs w:val="20"/>
                <w:lang w:val="et-EE"/>
              </w:rPr>
            </w:pPr>
            <w:r w:rsidRPr="00532C47">
              <w:rPr>
                <w:rFonts w:ascii="Times New Roman" w:hAnsi="Times New Roman"/>
                <w:szCs w:val="20"/>
                <w:lang w:val="et-EE"/>
              </w:rPr>
              <w:t>Kapsel võib olla kinni jäänud kapslipesasse. Kui see juhtub, vabastage kapsel ettevaatlikult, koputades inhalaatori põhjale. Hingake ravimit uuesti sisse, korrates samme 3a kuni 3d.</w:t>
            </w:r>
          </w:p>
          <w:p w14:paraId="4B01269B" w14:textId="77777777" w:rsidR="0053627A" w:rsidRPr="00532C47" w:rsidRDefault="0053627A" w:rsidP="00D02EE2">
            <w:pPr>
              <w:pStyle w:val="Table"/>
              <w:keepNext/>
              <w:spacing w:before="0" w:after="0"/>
              <w:rPr>
                <w:rFonts w:ascii="Times New Roman" w:hAnsi="Times New Roman"/>
                <w:szCs w:val="20"/>
                <w:lang w:val="et-EE"/>
              </w:rPr>
            </w:pPr>
          </w:p>
          <w:p w14:paraId="0632EBE4" w14:textId="77777777" w:rsidR="0053627A" w:rsidRPr="00532C47" w:rsidRDefault="0053627A" w:rsidP="00D02EE2">
            <w:pPr>
              <w:pStyle w:val="Table"/>
              <w:spacing w:before="0" w:after="0"/>
              <w:rPr>
                <w:rFonts w:ascii="Times New Roman" w:hAnsi="Times New Roman"/>
                <w:b/>
                <w:szCs w:val="20"/>
                <w:lang w:val="et-EE"/>
              </w:rPr>
            </w:pPr>
            <w:r w:rsidRPr="00532C47">
              <w:rPr>
                <w:rFonts w:ascii="Times New Roman" w:hAnsi="Times New Roman"/>
                <w:b/>
                <w:szCs w:val="20"/>
                <w:lang w:val="et-EE"/>
              </w:rPr>
              <w:t>Mida teha, kui pulbrit on kapsli sisse alles jäänud?</w:t>
            </w:r>
          </w:p>
          <w:p w14:paraId="6A904CA9" w14:textId="77777777" w:rsidR="0053627A" w:rsidRPr="00532C47" w:rsidRDefault="0053627A" w:rsidP="00D02EE2">
            <w:pPr>
              <w:pStyle w:val="Table"/>
              <w:spacing w:before="0" w:after="0"/>
              <w:rPr>
                <w:rFonts w:ascii="Times New Roman" w:hAnsi="Times New Roman"/>
                <w:szCs w:val="20"/>
                <w:lang w:val="et-EE"/>
              </w:rPr>
            </w:pPr>
            <w:r w:rsidRPr="00532C47">
              <w:rPr>
                <w:rFonts w:ascii="Times New Roman" w:hAnsi="Times New Roman"/>
                <w:szCs w:val="20"/>
                <w:lang w:val="et-EE"/>
              </w:rPr>
              <w:t>Te pole piisavalt ravimit kätte saanud. Sulgege inhalaator ja korrake samme 3a kuni 3d.</w:t>
            </w:r>
          </w:p>
          <w:p w14:paraId="3CD9F07F" w14:textId="77777777" w:rsidR="0053627A" w:rsidRPr="00532C47" w:rsidRDefault="0053627A" w:rsidP="00D02EE2">
            <w:pPr>
              <w:pStyle w:val="Table"/>
              <w:spacing w:before="0" w:after="0"/>
              <w:rPr>
                <w:rFonts w:ascii="Times New Roman" w:hAnsi="Times New Roman"/>
                <w:szCs w:val="20"/>
                <w:lang w:val="et-EE"/>
              </w:rPr>
            </w:pPr>
          </w:p>
          <w:p w14:paraId="0FEC10B5" w14:textId="77777777" w:rsidR="0053627A" w:rsidRPr="00532C47" w:rsidRDefault="0053627A" w:rsidP="00D02EE2">
            <w:pPr>
              <w:pStyle w:val="Table"/>
              <w:spacing w:before="0" w:after="0"/>
              <w:rPr>
                <w:rFonts w:ascii="Times New Roman" w:hAnsi="Times New Roman"/>
                <w:b/>
                <w:szCs w:val="20"/>
                <w:lang w:val="et-EE"/>
              </w:rPr>
            </w:pPr>
            <w:r w:rsidRPr="00532C47">
              <w:rPr>
                <w:rFonts w:ascii="Times New Roman" w:hAnsi="Times New Roman"/>
                <w:b/>
                <w:szCs w:val="20"/>
                <w:lang w:val="et-EE"/>
              </w:rPr>
              <w:t>Köhisin pärast sissehingamist – on see oluline?</w:t>
            </w:r>
          </w:p>
          <w:p w14:paraId="6E4997B0" w14:textId="77777777" w:rsidR="0053627A" w:rsidRPr="00532C47" w:rsidRDefault="0053627A" w:rsidP="00D02EE2">
            <w:pPr>
              <w:pStyle w:val="Table"/>
              <w:spacing w:before="0" w:after="0"/>
              <w:rPr>
                <w:rFonts w:ascii="Times New Roman" w:hAnsi="Times New Roman"/>
                <w:szCs w:val="20"/>
                <w:lang w:val="et-EE"/>
              </w:rPr>
            </w:pPr>
            <w:r w:rsidRPr="00532C47">
              <w:rPr>
                <w:rFonts w:ascii="Times New Roman" w:hAnsi="Times New Roman"/>
                <w:szCs w:val="20"/>
                <w:lang w:val="et-EE"/>
              </w:rPr>
              <w:t>See võib juhtuda. Olete piisavalt ravimit kätte saanud juhul, kui kapsel on tühi.</w:t>
            </w:r>
          </w:p>
          <w:p w14:paraId="184D3406" w14:textId="77777777" w:rsidR="0053627A" w:rsidRPr="00532C47" w:rsidRDefault="0053627A" w:rsidP="00D02EE2">
            <w:pPr>
              <w:pStyle w:val="Table"/>
              <w:spacing w:before="0" w:after="0"/>
              <w:rPr>
                <w:rFonts w:ascii="Times New Roman" w:hAnsi="Times New Roman"/>
                <w:szCs w:val="20"/>
                <w:lang w:val="et-EE"/>
              </w:rPr>
            </w:pPr>
          </w:p>
          <w:p w14:paraId="64D19209" w14:textId="77777777" w:rsidR="0053627A" w:rsidRPr="00532C47" w:rsidRDefault="0053627A" w:rsidP="00D02EE2">
            <w:pPr>
              <w:pStyle w:val="Table"/>
              <w:spacing w:before="0" w:after="0"/>
              <w:rPr>
                <w:rFonts w:ascii="Times New Roman" w:hAnsi="Times New Roman"/>
                <w:b/>
                <w:szCs w:val="20"/>
                <w:lang w:val="et-EE"/>
              </w:rPr>
            </w:pPr>
            <w:r w:rsidRPr="00532C47">
              <w:rPr>
                <w:rFonts w:ascii="Times New Roman" w:hAnsi="Times New Roman"/>
                <w:b/>
                <w:szCs w:val="20"/>
                <w:lang w:val="et-EE"/>
              </w:rPr>
              <w:t>Tundsin keelel väikeseid kapslitükke – on see oluline?</w:t>
            </w:r>
          </w:p>
          <w:p w14:paraId="56DC4486" w14:textId="77777777" w:rsidR="0053627A" w:rsidRPr="00532C47" w:rsidRDefault="0053627A" w:rsidP="00D02EE2">
            <w:pPr>
              <w:pStyle w:val="Table"/>
              <w:keepNext/>
              <w:spacing w:before="0" w:after="0"/>
              <w:rPr>
                <w:rFonts w:ascii="Times New Roman" w:hAnsi="Times New Roman"/>
                <w:szCs w:val="20"/>
                <w:lang w:val="et-EE"/>
              </w:rPr>
            </w:pPr>
            <w:r w:rsidRPr="00532C47">
              <w:rPr>
                <w:rFonts w:ascii="Times New Roman" w:hAnsi="Times New Roman"/>
                <w:szCs w:val="20"/>
                <w:lang w:val="et-EE"/>
              </w:rPr>
              <w:t>See võib juhtuda. See pole ohtlik. Kapsli kildudeks purunemise võimalus suureneb, kui kapsel läbistatakse rohkem kui üks kord.</w:t>
            </w:r>
          </w:p>
        </w:tc>
        <w:tc>
          <w:tcPr>
            <w:tcW w:w="2410" w:type="dxa"/>
            <w:tcBorders>
              <w:top w:val="single" w:sz="24" w:space="0" w:color="808080"/>
              <w:left w:val="single" w:sz="24" w:space="0" w:color="808080"/>
              <w:bottom w:val="single" w:sz="24" w:space="0" w:color="808080"/>
              <w:right w:val="single" w:sz="24" w:space="0" w:color="808080"/>
            </w:tcBorders>
            <w:hideMark/>
          </w:tcPr>
          <w:p w14:paraId="5B3DC00A" w14:textId="77777777" w:rsidR="0053627A" w:rsidRPr="00532C47" w:rsidRDefault="0053627A" w:rsidP="00D02EE2">
            <w:pPr>
              <w:pStyle w:val="Table"/>
              <w:spacing w:before="0" w:after="0"/>
              <w:rPr>
                <w:rFonts w:ascii="Times New Roman" w:hAnsi="Times New Roman"/>
                <w:b/>
                <w:szCs w:val="20"/>
                <w:lang w:val="et-EE"/>
              </w:rPr>
            </w:pPr>
            <w:r w:rsidRPr="00532C47">
              <w:rPr>
                <w:rFonts w:ascii="Times New Roman" w:hAnsi="Times New Roman"/>
                <w:b/>
                <w:szCs w:val="20"/>
                <w:lang w:val="et-EE"/>
              </w:rPr>
              <w:t>Inhalaatori puhastamine</w:t>
            </w:r>
          </w:p>
          <w:p w14:paraId="6AFD2708" w14:textId="77777777" w:rsidR="0053627A" w:rsidRPr="00532C47" w:rsidRDefault="0053627A" w:rsidP="00D02EE2">
            <w:pPr>
              <w:pStyle w:val="Table"/>
              <w:keepNext/>
              <w:spacing w:before="0" w:after="0"/>
              <w:rPr>
                <w:rFonts w:ascii="Times New Roman" w:hAnsi="Times New Roman"/>
                <w:szCs w:val="20"/>
              </w:rPr>
            </w:pPr>
            <w:r w:rsidRPr="00532C47">
              <w:rPr>
                <w:rFonts w:ascii="Times New Roman" w:hAnsi="Times New Roman"/>
                <w:szCs w:val="20"/>
                <w:lang w:val="et-EE"/>
              </w:rPr>
              <w:t>Pühkige huuliku sise</w:t>
            </w:r>
            <w:r w:rsidRPr="00532C47">
              <w:rPr>
                <w:rFonts w:ascii="Times New Roman" w:hAnsi="Times New Roman"/>
                <w:szCs w:val="20"/>
                <w:lang w:val="et-EE"/>
              </w:rPr>
              <w:noBreakHyphen/>
              <w:t xml:space="preserve"> ja välispind üle puhta kuiva kiuvaba lapiga, et eemaldada pulbri jäägid. Hoidke inhalaator kuivana. Ärge kunagi peske inhalaatorit veega.</w:t>
            </w:r>
          </w:p>
        </w:tc>
      </w:tr>
      <w:tr w:rsidR="0053627A" w:rsidRPr="00093A89" w14:paraId="77668862" w14:textId="77777777" w:rsidTr="00E40B1A">
        <w:trPr>
          <w:cantSplit/>
          <w:trHeight w:val="3272"/>
        </w:trPr>
        <w:tc>
          <w:tcPr>
            <w:tcW w:w="4503" w:type="dxa"/>
            <w:vMerge/>
            <w:tcBorders>
              <w:top w:val="single" w:sz="24" w:space="0" w:color="808080"/>
              <w:left w:val="single" w:sz="24" w:space="0" w:color="808080"/>
              <w:bottom w:val="single" w:sz="24" w:space="0" w:color="808080"/>
              <w:right w:val="single" w:sz="24" w:space="0" w:color="808080"/>
            </w:tcBorders>
            <w:vAlign w:val="center"/>
            <w:hideMark/>
          </w:tcPr>
          <w:p w14:paraId="086BC02B" w14:textId="77777777" w:rsidR="0053627A" w:rsidRPr="00532C47" w:rsidRDefault="0053627A" w:rsidP="00D02EE2">
            <w:pPr>
              <w:tabs>
                <w:tab w:val="clear" w:pos="567"/>
              </w:tabs>
              <w:spacing w:line="240" w:lineRule="auto"/>
              <w:rPr>
                <w:rFonts w:eastAsia="MS Mincho"/>
                <w:szCs w:val="22"/>
                <w:lang w:val="en-US"/>
              </w:rPr>
            </w:pPr>
          </w:p>
        </w:tc>
        <w:tc>
          <w:tcPr>
            <w:tcW w:w="2409" w:type="dxa"/>
            <w:vMerge/>
            <w:tcBorders>
              <w:top w:val="single" w:sz="24" w:space="0" w:color="808080"/>
              <w:left w:val="single" w:sz="24" w:space="0" w:color="808080"/>
              <w:bottom w:val="single" w:sz="24" w:space="0" w:color="808080"/>
              <w:right w:val="single" w:sz="24" w:space="0" w:color="808080"/>
            </w:tcBorders>
            <w:vAlign w:val="center"/>
            <w:hideMark/>
          </w:tcPr>
          <w:p w14:paraId="28B7D789" w14:textId="77777777" w:rsidR="0053627A" w:rsidRPr="00532C47" w:rsidRDefault="0053627A" w:rsidP="00D02EE2">
            <w:pPr>
              <w:tabs>
                <w:tab w:val="clear" w:pos="567"/>
              </w:tabs>
              <w:spacing w:line="240" w:lineRule="auto"/>
              <w:rPr>
                <w:rFonts w:eastAsia="MS Mincho"/>
                <w:sz w:val="20"/>
                <w:lang w:val="et-EE"/>
              </w:rPr>
            </w:pPr>
          </w:p>
        </w:tc>
        <w:tc>
          <w:tcPr>
            <w:tcW w:w="2410" w:type="dxa"/>
            <w:tcBorders>
              <w:top w:val="single" w:sz="24" w:space="0" w:color="808080"/>
              <w:left w:val="single" w:sz="24" w:space="0" w:color="808080"/>
              <w:bottom w:val="single" w:sz="24" w:space="0" w:color="808080"/>
              <w:right w:val="single" w:sz="24" w:space="0" w:color="808080"/>
            </w:tcBorders>
            <w:hideMark/>
          </w:tcPr>
          <w:p w14:paraId="1B6233A3" w14:textId="77777777" w:rsidR="00027A58" w:rsidRPr="00532C47" w:rsidRDefault="00027A58" w:rsidP="00D02EE2">
            <w:pPr>
              <w:pStyle w:val="Table"/>
              <w:spacing w:before="0" w:after="0"/>
              <w:rPr>
                <w:rFonts w:ascii="Times New Roman" w:hAnsi="Times New Roman"/>
                <w:b/>
                <w:szCs w:val="20"/>
                <w:lang w:val="et-EE"/>
              </w:rPr>
            </w:pPr>
            <w:r w:rsidRPr="00532C47">
              <w:rPr>
                <w:rFonts w:ascii="Times New Roman" w:hAnsi="Times New Roman"/>
                <w:b/>
                <w:szCs w:val="20"/>
                <w:lang w:val="et-EE"/>
              </w:rPr>
              <w:t>Inhalaatori hävitamine pärast kasutamist</w:t>
            </w:r>
          </w:p>
          <w:p w14:paraId="0539044C" w14:textId="16B70804" w:rsidR="0053627A" w:rsidRPr="00772A7F" w:rsidRDefault="00027A58" w:rsidP="00D02EE2">
            <w:pPr>
              <w:pStyle w:val="Table"/>
              <w:spacing w:before="0" w:after="0"/>
              <w:rPr>
                <w:rFonts w:ascii="Times New Roman" w:hAnsi="Times New Roman"/>
                <w:szCs w:val="20"/>
                <w:lang w:val="et-EE"/>
              </w:rPr>
            </w:pPr>
            <w:r w:rsidRPr="00532C47">
              <w:rPr>
                <w:rFonts w:ascii="Times New Roman" w:hAnsi="Times New Roman"/>
                <w:szCs w:val="20"/>
                <w:lang w:val="et-EE"/>
              </w:rPr>
              <w:t>Iga inhalaator tuleb hävitada pärast seda, kui kõik kapslid on</w:t>
            </w:r>
            <w:r w:rsidR="00C12AF4" w:rsidRPr="00532C47">
              <w:rPr>
                <w:rFonts w:ascii="Times New Roman" w:hAnsi="Times New Roman"/>
                <w:szCs w:val="20"/>
                <w:lang w:val="et-EE"/>
              </w:rPr>
              <w:t xml:space="preserve"> ära</w:t>
            </w:r>
            <w:r w:rsidRPr="00532C47">
              <w:rPr>
                <w:rFonts w:ascii="Times New Roman" w:hAnsi="Times New Roman"/>
                <w:szCs w:val="20"/>
                <w:lang w:val="et-EE"/>
              </w:rPr>
              <w:t xml:space="preserve"> kasutatud. Küsige oma apteekrilt, kuidas hävitatakse ravimeid ja inhalaatoreid, mida enam ei vajata.</w:t>
            </w:r>
          </w:p>
        </w:tc>
      </w:tr>
    </w:tbl>
    <w:p w14:paraId="31EA85FA" w14:textId="7B28BD74" w:rsidR="00B84FD6" w:rsidRPr="00772A7F" w:rsidRDefault="00B84FD6" w:rsidP="00D02EE2">
      <w:pPr>
        <w:spacing w:line="240" w:lineRule="auto"/>
        <w:rPr>
          <w:szCs w:val="22"/>
          <w:lang w:val="et-EE"/>
        </w:rPr>
      </w:pPr>
    </w:p>
    <w:sectPr w:rsidR="00B84FD6" w:rsidRPr="00772A7F">
      <w:footerReference w:type="default" r:id="rId31"/>
      <w:footerReference w:type="first" r:id="rId32"/>
      <w:endnotePr>
        <w:numFmt w:val="decimal"/>
      </w:endnotePr>
      <w:pgSz w:w="11907" w:h="16840" w:code="9"/>
      <w:pgMar w:top="1134" w:right="1418" w:bottom="1134" w:left="1418" w:header="737" w:footer="737" w:gutter="0"/>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7937558" w14:textId="77777777" w:rsidR="00067A30" w:rsidRDefault="00067A30">
      <w:r>
        <w:separator/>
      </w:r>
    </w:p>
  </w:endnote>
  <w:endnote w:type="continuationSeparator" w:id="0">
    <w:p w14:paraId="19253B25" w14:textId="77777777" w:rsidR="00067A30" w:rsidRDefault="00067A30">
      <w:r>
        <w:continuationSeparator/>
      </w:r>
    </w:p>
  </w:endnote>
  <w:endnote w:type="continuationNotice" w:id="1">
    <w:p w14:paraId="686CA3E8" w14:textId="77777777" w:rsidR="00067A30" w:rsidRDefault="00067A30">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Calibri Light">
    <w:panose1 w:val="020F03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HelveticaNeueLT Std Lt">
    <w:altName w:val="Arial"/>
    <w:panose1 w:val="00000000000000000000"/>
    <w:charset w:val="00"/>
    <w:family w:val="swiss"/>
    <w:notTrueType/>
    <w:pitch w:val="default"/>
    <w:sig w:usb0="00000003" w:usb1="00000000" w:usb2="00000000" w:usb3="00000000" w:csb0="00000001" w:csb1="00000000"/>
  </w:font>
  <w:font w:name="Aptos">
    <w:charset w:val="00"/>
    <w:family w:val="swiss"/>
    <w:pitch w:val="variable"/>
    <w:sig w:usb0="20000287" w:usb1="00000003" w:usb2="00000000" w:usb3="00000000" w:csb0="0000019F" w:csb1="00000000"/>
  </w:font>
  <w:font w:name="PMingLiU">
    <w:altName w:val="新細明體"/>
    <w:panose1 w:val="02010601000101010101"/>
    <w:charset w:val="88"/>
    <w:family w:val="roman"/>
    <w:pitch w:val="variable"/>
    <w:sig w:usb0="A00002FF" w:usb1="28CFFCFA" w:usb2="00000016" w:usb3="00000000" w:csb0="001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BEF26A" w14:textId="7F089D45" w:rsidR="00067A30" w:rsidRDefault="00067A30">
    <w:pPr>
      <w:pStyle w:val="Footer"/>
      <w:tabs>
        <w:tab w:val="right" w:pos="8931"/>
      </w:tabs>
      <w:ind w:right="96"/>
      <w:jc w:val="center"/>
    </w:pPr>
    <w:r>
      <w:fldChar w:fldCharType="begin"/>
    </w:r>
    <w:r>
      <w:instrText xml:space="preserve"> EQ </w:instrText>
    </w:r>
    <w:r>
      <w:fldChar w:fldCharType="end"/>
    </w:r>
    <w:r>
      <w:rPr>
        <w:rStyle w:val="PageNumber"/>
        <w:rFonts w:cs="Arial"/>
      </w:rPr>
      <w:fldChar w:fldCharType="begin"/>
    </w:r>
    <w:r>
      <w:rPr>
        <w:rStyle w:val="PageNumber"/>
        <w:rFonts w:cs="Arial"/>
      </w:rPr>
      <w:instrText xml:space="preserve">PAGE  </w:instrText>
    </w:r>
    <w:r>
      <w:rPr>
        <w:rStyle w:val="PageNumber"/>
        <w:rFonts w:cs="Arial"/>
      </w:rPr>
      <w:fldChar w:fldCharType="separate"/>
    </w:r>
    <w:r w:rsidR="00FF40D1">
      <w:rPr>
        <w:rStyle w:val="PageNumber"/>
        <w:rFonts w:cs="Arial"/>
        <w:noProof/>
      </w:rPr>
      <w:t>1</w:t>
    </w:r>
    <w:r>
      <w:rPr>
        <w:rStyle w:val="PageNumber"/>
        <w:rFonts w:cs="Arial"/>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DF89C7" w14:textId="77777777" w:rsidR="00067A30" w:rsidRDefault="00067A30">
    <w:pPr>
      <w:pStyle w:val="Footer"/>
      <w:tabs>
        <w:tab w:val="right" w:pos="8931"/>
      </w:tabs>
      <w:ind w:right="96"/>
      <w:jc w:val="center"/>
    </w:pPr>
    <w:r>
      <w:fldChar w:fldCharType="begin"/>
    </w:r>
    <w:r>
      <w:instrText xml:space="preserve"> EQ </w:instrText>
    </w:r>
    <w:r>
      <w:fldChar w:fldCharType="end"/>
    </w:r>
    <w:r>
      <w:rPr>
        <w:rStyle w:val="PageNumber"/>
        <w:rFonts w:cs="Arial"/>
      </w:rPr>
      <w:fldChar w:fldCharType="begin"/>
    </w:r>
    <w:r>
      <w:rPr>
        <w:rStyle w:val="PageNumber"/>
        <w:rFonts w:cs="Arial"/>
      </w:rPr>
      <w:instrText xml:space="preserve">PAGE  </w:instrText>
    </w:r>
    <w:r>
      <w:rPr>
        <w:rStyle w:val="PageNumber"/>
        <w:rFonts w:cs="Arial"/>
      </w:rPr>
      <w:fldChar w:fldCharType="separate"/>
    </w:r>
    <w:r>
      <w:rPr>
        <w:rStyle w:val="PageNumber"/>
        <w:rFonts w:cs="Arial"/>
      </w:rPr>
      <w:t>1</w:t>
    </w:r>
    <w:r>
      <w:rPr>
        <w:rStyle w:val="PageNumber"/>
        <w:rFonts w:cs="Arial"/>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4485D8C" w14:textId="77777777" w:rsidR="00067A30" w:rsidRDefault="00067A30">
      <w:r>
        <w:separator/>
      </w:r>
    </w:p>
  </w:footnote>
  <w:footnote w:type="continuationSeparator" w:id="0">
    <w:p w14:paraId="7BED24F5" w14:textId="77777777" w:rsidR="00067A30" w:rsidRDefault="00067A30">
      <w:r>
        <w:continuationSeparator/>
      </w:r>
    </w:p>
  </w:footnote>
  <w:footnote w:type="continuationNotice" w:id="1">
    <w:p w14:paraId="1AF3B7EA" w14:textId="77777777" w:rsidR="00067A30" w:rsidRDefault="00067A30">
      <w:pPr>
        <w:spacing w:line="240" w:lineRule="auto"/>
      </w:pP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FE"/>
    <w:multiLevelType w:val="singleLevel"/>
    <w:tmpl w:val="FFFFFFFF"/>
    <w:lvl w:ilvl="0">
      <w:numFmt w:val="decimal"/>
      <w:lvlText w:val="*"/>
      <w:lvlJc w:val="left"/>
    </w:lvl>
  </w:abstractNum>
  <w:abstractNum w:abstractNumId="1" w15:restartNumberingAfterBreak="0">
    <w:nsid w:val="000900ED"/>
    <w:multiLevelType w:val="hybridMultilevel"/>
    <w:tmpl w:val="3D08C984"/>
    <w:lvl w:ilvl="0" w:tplc="04090001">
      <w:start w:val="1"/>
      <w:numFmt w:val="bullet"/>
      <w:lvlText w:val=""/>
      <w:lvlJc w:val="left"/>
      <w:pPr>
        <w:tabs>
          <w:tab w:val="num" w:pos="360"/>
        </w:tabs>
        <w:ind w:left="360" w:hanging="360"/>
      </w:pPr>
      <w:rPr>
        <w:rFonts w:ascii="Symbol" w:hAnsi="Symbol" w:hint="default"/>
      </w:rPr>
    </w:lvl>
    <w:lvl w:ilvl="1" w:tplc="04090003" w:tentative="1">
      <w:start w:val="1"/>
      <w:numFmt w:val="bullet"/>
      <w:lvlText w:val="o"/>
      <w:lvlJc w:val="left"/>
      <w:pPr>
        <w:tabs>
          <w:tab w:val="num" w:pos="1080"/>
        </w:tabs>
        <w:ind w:left="1080" w:hanging="360"/>
      </w:pPr>
      <w:rPr>
        <w:rFonts w:ascii="Courier New" w:hAnsi="Courier New" w:cs="Courier New" w:hint="default"/>
      </w:rPr>
    </w:lvl>
    <w:lvl w:ilvl="2" w:tplc="04090005" w:tentative="1">
      <w:start w:val="1"/>
      <w:numFmt w:val="bullet"/>
      <w:lvlText w:val=""/>
      <w:lvlJc w:val="left"/>
      <w:pPr>
        <w:tabs>
          <w:tab w:val="num" w:pos="1800"/>
        </w:tabs>
        <w:ind w:left="1800" w:hanging="360"/>
      </w:pPr>
      <w:rPr>
        <w:rFonts w:ascii="Wingdings" w:hAnsi="Wingdings" w:hint="default"/>
      </w:rPr>
    </w:lvl>
    <w:lvl w:ilvl="3" w:tplc="04090001" w:tentative="1">
      <w:start w:val="1"/>
      <w:numFmt w:val="bullet"/>
      <w:lvlText w:val=""/>
      <w:lvlJc w:val="left"/>
      <w:pPr>
        <w:tabs>
          <w:tab w:val="num" w:pos="2520"/>
        </w:tabs>
        <w:ind w:left="2520" w:hanging="360"/>
      </w:pPr>
      <w:rPr>
        <w:rFonts w:ascii="Symbol" w:hAnsi="Symbol" w:hint="default"/>
      </w:rPr>
    </w:lvl>
    <w:lvl w:ilvl="4" w:tplc="04090003" w:tentative="1">
      <w:start w:val="1"/>
      <w:numFmt w:val="bullet"/>
      <w:lvlText w:val="o"/>
      <w:lvlJc w:val="left"/>
      <w:pPr>
        <w:tabs>
          <w:tab w:val="num" w:pos="3240"/>
        </w:tabs>
        <w:ind w:left="3240" w:hanging="360"/>
      </w:pPr>
      <w:rPr>
        <w:rFonts w:ascii="Courier New" w:hAnsi="Courier New" w:cs="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2" w15:restartNumberingAfterBreak="0">
    <w:nsid w:val="00B83361"/>
    <w:multiLevelType w:val="hybridMultilevel"/>
    <w:tmpl w:val="777C6BC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04590322"/>
    <w:multiLevelType w:val="singleLevel"/>
    <w:tmpl w:val="A8F43FF2"/>
    <w:lvl w:ilvl="0">
      <w:start w:val="1"/>
      <w:numFmt w:val="decimal"/>
      <w:lvlText w:val="Figure: %1. "/>
      <w:lvlJc w:val="left"/>
      <w:pPr>
        <w:tabs>
          <w:tab w:val="num" w:pos="1080"/>
        </w:tabs>
        <w:ind w:left="360" w:hanging="360"/>
      </w:pPr>
    </w:lvl>
  </w:abstractNum>
  <w:abstractNum w:abstractNumId="4" w15:restartNumberingAfterBreak="0">
    <w:nsid w:val="047412ED"/>
    <w:multiLevelType w:val="hybridMultilevel"/>
    <w:tmpl w:val="8F98665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09C44CC1"/>
    <w:multiLevelType w:val="hybridMultilevel"/>
    <w:tmpl w:val="7FF2C56E"/>
    <w:lvl w:ilvl="0" w:tplc="08090001">
      <w:start w:val="1"/>
      <w:numFmt w:val="bullet"/>
      <w:lvlText w:val=""/>
      <w:lvlJc w:val="left"/>
      <w:pPr>
        <w:tabs>
          <w:tab w:val="num" w:pos="360"/>
        </w:tabs>
        <w:ind w:left="360" w:hanging="360"/>
      </w:pPr>
      <w:rPr>
        <w:rFonts w:ascii="Symbol" w:hAnsi="Symbol" w:hint="default"/>
      </w:rPr>
    </w:lvl>
    <w:lvl w:ilvl="1" w:tplc="08090003" w:tentative="1">
      <w:start w:val="1"/>
      <w:numFmt w:val="bullet"/>
      <w:lvlText w:val="o"/>
      <w:lvlJc w:val="left"/>
      <w:pPr>
        <w:tabs>
          <w:tab w:val="num" w:pos="1080"/>
        </w:tabs>
        <w:ind w:left="1080" w:hanging="360"/>
      </w:pPr>
      <w:rPr>
        <w:rFonts w:ascii="Courier New" w:hAnsi="Courier New" w:cs="Courier New" w:hint="default"/>
      </w:rPr>
    </w:lvl>
    <w:lvl w:ilvl="2" w:tplc="08090005" w:tentative="1">
      <w:start w:val="1"/>
      <w:numFmt w:val="bullet"/>
      <w:lvlText w:val=""/>
      <w:lvlJc w:val="left"/>
      <w:pPr>
        <w:tabs>
          <w:tab w:val="num" w:pos="1800"/>
        </w:tabs>
        <w:ind w:left="1800" w:hanging="360"/>
      </w:pPr>
      <w:rPr>
        <w:rFonts w:ascii="Wingdings" w:hAnsi="Wingdings" w:hint="default"/>
      </w:rPr>
    </w:lvl>
    <w:lvl w:ilvl="3" w:tplc="08090001" w:tentative="1">
      <w:start w:val="1"/>
      <w:numFmt w:val="bullet"/>
      <w:lvlText w:val=""/>
      <w:lvlJc w:val="left"/>
      <w:pPr>
        <w:tabs>
          <w:tab w:val="num" w:pos="2520"/>
        </w:tabs>
        <w:ind w:left="2520" w:hanging="360"/>
      </w:pPr>
      <w:rPr>
        <w:rFonts w:ascii="Symbol" w:hAnsi="Symbol" w:hint="default"/>
      </w:rPr>
    </w:lvl>
    <w:lvl w:ilvl="4" w:tplc="08090003" w:tentative="1">
      <w:start w:val="1"/>
      <w:numFmt w:val="bullet"/>
      <w:lvlText w:val="o"/>
      <w:lvlJc w:val="left"/>
      <w:pPr>
        <w:tabs>
          <w:tab w:val="num" w:pos="3240"/>
        </w:tabs>
        <w:ind w:left="3240" w:hanging="360"/>
      </w:pPr>
      <w:rPr>
        <w:rFonts w:ascii="Courier New" w:hAnsi="Courier New" w:cs="Courier New" w:hint="default"/>
      </w:rPr>
    </w:lvl>
    <w:lvl w:ilvl="5" w:tplc="08090005" w:tentative="1">
      <w:start w:val="1"/>
      <w:numFmt w:val="bullet"/>
      <w:lvlText w:val=""/>
      <w:lvlJc w:val="left"/>
      <w:pPr>
        <w:tabs>
          <w:tab w:val="num" w:pos="3960"/>
        </w:tabs>
        <w:ind w:left="3960" w:hanging="360"/>
      </w:pPr>
      <w:rPr>
        <w:rFonts w:ascii="Wingdings" w:hAnsi="Wingdings" w:hint="default"/>
      </w:rPr>
    </w:lvl>
    <w:lvl w:ilvl="6" w:tplc="08090001" w:tentative="1">
      <w:start w:val="1"/>
      <w:numFmt w:val="bullet"/>
      <w:lvlText w:val=""/>
      <w:lvlJc w:val="left"/>
      <w:pPr>
        <w:tabs>
          <w:tab w:val="num" w:pos="4680"/>
        </w:tabs>
        <w:ind w:left="4680" w:hanging="360"/>
      </w:pPr>
      <w:rPr>
        <w:rFonts w:ascii="Symbol" w:hAnsi="Symbol" w:hint="default"/>
      </w:rPr>
    </w:lvl>
    <w:lvl w:ilvl="7" w:tplc="08090003" w:tentative="1">
      <w:start w:val="1"/>
      <w:numFmt w:val="bullet"/>
      <w:lvlText w:val="o"/>
      <w:lvlJc w:val="left"/>
      <w:pPr>
        <w:tabs>
          <w:tab w:val="num" w:pos="5400"/>
        </w:tabs>
        <w:ind w:left="5400" w:hanging="360"/>
      </w:pPr>
      <w:rPr>
        <w:rFonts w:ascii="Courier New" w:hAnsi="Courier New" w:cs="Courier New" w:hint="default"/>
      </w:rPr>
    </w:lvl>
    <w:lvl w:ilvl="8" w:tplc="08090005" w:tentative="1">
      <w:start w:val="1"/>
      <w:numFmt w:val="bullet"/>
      <w:lvlText w:val=""/>
      <w:lvlJc w:val="left"/>
      <w:pPr>
        <w:tabs>
          <w:tab w:val="num" w:pos="6120"/>
        </w:tabs>
        <w:ind w:left="6120" w:hanging="360"/>
      </w:pPr>
      <w:rPr>
        <w:rFonts w:ascii="Wingdings" w:hAnsi="Wingdings" w:hint="default"/>
      </w:rPr>
    </w:lvl>
  </w:abstractNum>
  <w:abstractNum w:abstractNumId="6" w15:restartNumberingAfterBreak="0">
    <w:nsid w:val="0E771010"/>
    <w:multiLevelType w:val="singleLevel"/>
    <w:tmpl w:val="9998C164"/>
    <w:lvl w:ilvl="0">
      <w:start w:val="1"/>
      <w:numFmt w:val="bullet"/>
      <w:lvlText w:val=""/>
      <w:lvlJc w:val="left"/>
      <w:pPr>
        <w:tabs>
          <w:tab w:val="num" w:pos="357"/>
        </w:tabs>
        <w:ind w:left="357" w:hanging="357"/>
      </w:pPr>
      <w:rPr>
        <w:rFonts w:ascii="Symbol" w:hAnsi="Symbol" w:hint="default"/>
      </w:rPr>
    </w:lvl>
  </w:abstractNum>
  <w:abstractNum w:abstractNumId="7" w15:restartNumberingAfterBreak="0">
    <w:nsid w:val="0FC10CD3"/>
    <w:multiLevelType w:val="singleLevel"/>
    <w:tmpl w:val="1C7C2342"/>
    <w:lvl w:ilvl="0">
      <w:start w:val="1"/>
      <w:numFmt w:val="bullet"/>
      <w:lvlText w:val=""/>
      <w:lvlJc w:val="left"/>
      <w:pPr>
        <w:tabs>
          <w:tab w:val="num" w:pos="357"/>
        </w:tabs>
        <w:ind w:left="357" w:hanging="357"/>
      </w:pPr>
      <w:rPr>
        <w:rFonts w:ascii="Symbol" w:hAnsi="Symbol" w:hint="default"/>
      </w:rPr>
    </w:lvl>
  </w:abstractNum>
  <w:abstractNum w:abstractNumId="8" w15:restartNumberingAfterBreak="0">
    <w:nsid w:val="13E60236"/>
    <w:multiLevelType w:val="hybridMultilevel"/>
    <w:tmpl w:val="09F43422"/>
    <w:lvl w:ilvl="0" w:tplc="FFFFFFFF">
      <w:start w:val="1"/>
      <w:numFmt w:val="bullet"/>
      <w:lvlText w:val="-"/>
      <w:lvlJc w:val="left"/>
      <w:pPr>
        <w:ind w:left="720" w:hanging="360"/>
      </w:p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204E76AF"/>
    <w:multiLevelType w:val="multilevel"/>
    <w:tmpl w:val="ED740546"/>
    <w:lvl w:ilvl="0">
      <w:start w:val="4"/>
      <w:numFmt w:val="decimal"/>
      <w:lvlText w:val="%1"/>
      <w:lvlJc w:val="left"/>
      <w:pPr>
        <w:tabs>
          <w:tab w:val="num" w:pos="570"/>
        </w:tabs>
        <w:ind w:left="570" w:hanging="570"/>
      </w:pPr>
      <w:rPr>
        <w:rFonts w:hint="default"/>
      </w:rPr>
    </w:lvl>
    <w:lvl w:ilvl="1">
      <w:start w:val="2"/>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0" w15:restartNumberingAfterBreak="0">
    <w:nsid w:val="21683868"/>
    <w:multiLevelType w:val="singleLevel"/>
    <w:tmpl w:val="9998C164"/>
    <w:lvl w:ilvl="0">
      <w:start w:val="1"/>
      <w:numFmt w:val="bullet"/>
      <w:lvlText w:val=""/>
      <w:lvlJc w:val="left"/>
      <w:pPr>
        <w:tabs>
          <w:tab w:val="num" w:pos="357"/>
        </w:tabs>
        <w:ind w:left="357" w:hanging="357"/>
      </w:pPr>
      <w:rPr>
        <w:rFonts w:ascii="Symbol" w:hAnsi="Symbol" w:hint="default"/>
      </w:rPr>
    </w:lvl>
  </w:abstractNum>
  <w:abstractNum w:abstractNumId="11" w15:restartNumberingAfterBreak="0">
    <w:nsid w:val="24D36C33"/>
    <w:multiLevelType w:val="hybridMultilevel"/>
    <w:tmpl w:val="F838FFCA"/>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start w:val="1"/>
      <w:numFmt w:val="bullet"/>
      <w:lvlText w:val=""/>
      <w:lvlJc w:val="left"/>
      <w:pPr>
        <w:ind w:left="1800" w:hanging="360"/>
      </w:pPr>
      <w:rPr>
        <w:rFonts w:ascii="Wingdings" w:hAnsi="Wingdings" w:hint="default"/>
      </w:rPr>
    </w:lvl>
    <w:lvl w:ilvl="3" w:tplc="04090001">
      <w:start w:val="1"/>
      <w:numFmt w:val="bullet"/>
      <w:lvlText w:val=""/>
      <w:lvlJc w:val="left"/>
      <w:pPr>
        <w:ind w:left="2520" w:hanging="360"/>
      </w:pPr>
      <w:rPr>
        <w:rFonts w:ascii="Symbol" w:hAnsi="Symbol" w:hint="default"/>
      </w:rPr>
    </w:lvl>
    <w:lvl w:ilvl="4" w:tplc="04090003">
      <w:start w:val="1"/>
      <w:numFmt w:val="bullet"/>
      <w:lvlText w:val="o"/>
      <w:lvlJc w:val="left"/>
      <w:pPr>
        <w:ind w:left="3240" w:hanging="360"/>
      </w:pPr>
      <w:rPr>
        <w:rFonts w:ascii="Courier New" w:hAnsi="Courier New" w:cs="Courier New" w:hint="default"/>
      </w:rPr>
    </w:lvl>
    <w:lvl w:ilvl="5" w:tplc="04090005">
      <w:start w:val="1"/>
      <w:numFmt w:val="bullet"/>
      <w:lvlText w:val=""/>
      <w:lvlJc w:val="left"/>
      <w:pPr>
        <w:ind w:left="3960" w:hanging="360"/>
      </w:pPr>
      <w:rPr>
        <w:rFonts w:ascii="Wingdings" w:hAnsi="Wingdings" w:hint="default"/>
      </w:rPr>
    </w:lvl>
    <w:lvl w:ilvl="6" w:tplc="04090001">
      <w:start w:val="1"/>
      <w:numFmt w:val="bullet"/>
      <w:lvlText w:val=""/>
      <w:lvlJc w:val="left"/>
      <w:pPr>
        <w:ind w:left="4680" w:hanging="360"/>
      </w:pPr>
      <w:rPr>
        <w:rFonts w:ascii="Symbol" w:hAnsi="Symbol" w:hint="default"/>
      </w:rPr>
    </w:lvl>
    <w:lvl w:ilvl="7" w:tplc="04090003">
      <w:start w:val="1"/>
      <w:numFmt w:val="bullet"/>
      <w:lvlText w:val="o"/>
      <w:lvlJc w:val="left"/>
      <w:pPr>
        <w:ind w:left="5400" w:hanging="360"/>
      </w:pPr>
      <w:rPr>
        <w:rFonts w:ascii="Courier New" w:hAnsi="Courier New" w:cs="Courier New" w:hint="default"/>
      </w:rPr>
    </w:lvl>
    <w:lvl w:ilvl="8" w:tplc="04090005">
      <w:start w:val="1"/>
      <w:numFmt w:val="bullet"/>
      <w:lvlText w:val=""/>
      <w:lvlJc w:val="left"/>
      <w:pPr>
        <w:ind w:left="6120" w:hanging="360"/>
      </w:pPr>
      <w:rPr>
        <w:rFonts w:ascii="Wingdings" w:hAnsi="Wingdings" w:hint="default"/>
      </w:rPr>
    </w:lvl>
  </w:abstractNum>
  <w:abstractNum w:abstractNumId="12" w15:restartNumberingAfterBreak="0">
    <w:nsid w:val="276B6195"/>
    <w:multiLevelType w:val="singleLevel"/>
    <w:tmpl w:val="9998C164"/>
    <w:lvl w:ilvl="0">
      <w:start w:val="1"/>
      <w:numFmt w:val="bullet"/>
      <w:lvlText w:val=""/>
      <w:lvlJc w:val="left"/>
      <w:pPr>
        <w:tabs>
          <w:tab w:val="num" w:pos="357"/>
        </w:tabs>
        <w:ind w:left="357" w:hanging="357"/>
      </w:pPr>
      <w:rPr>
        <w:rFonts w:ascii="Symbol" w:hAnsi="Symbol" w:hint="default"/>
      </w:rPr>
    </w:lvl>
  </w:abstractNum>
  <w:abstractNum w:abstractNumId="13" w15:restartNumberingAfterBreak="0">
    <w:nsid w:val="2E135BD9"/>
    <w:multiLevelType w:val="hybridMultilevel"/>
    <w:tmpl w:val="DAD6C0E0"/>
    <w:lvl w:ilvl="0" w:tplc="42147094">
      <w:start w:val="1"/>
      <w:numFmt w:val="bullet"/>
      <w:lvlText w:val=""/>
      <w:lvlJc w:val="left"/>
      <w:pPr>
        <w:tabs>
          <w:tab w:val="num" w:pos="397"/>
        </w:tabs>
        <w:ind w:left="397" w:hanging="397"/>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4" w15:restartNumberingAfterBreak="0">
    <w:nsid w:val="2E541609"/>
    <w:multiLevelType w:val="hybridMultilevel"/>
    <w:tmpl w:val="1E5AABE8"/>
    <w:lvl w:ilvl="0" w:tplc="B888CF38">
      <w:start w:val="1"/>
      <w:numFmt w:val="decimal"/>
      <w:lvlText w:val="%1."/>
      <w:lvlJc w:val="left"/>
      <w:pPr>
        <w:tabs>
          <w:tab w:val="num" w:pos="570"/>
        </w:tabs>
        <w:ind w:left="570" w:hanging="570"/>
      </w:pPr>
      <w:rPr>
        <w:rFonts w:hint="default"/>
      </w:rPr>
    </w:lvl>
    <w:lvl w:ilvl="1" w:tplc="04090019" w:tentative="1">
      <w:start w:val="1"/>
      <w:numFmt w:val="lowerLetter"/>
      <w:lvlText w:val="%2."/>
      <w:lvlJc w:val="left"/>
      <w:pPr>
        <w:tabs>
          <w:tab w:val="num" w:pos="1080"/>
        </w:tabs>
        <w:ind w:left="1080" w:hanging="360"/>
      </w:p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15" w15:restartNumberingAfterBreak="0">
    <w:nsid w:val="32A23631"/>
    <w:multiLevelType w:val="hybridMultilevel"/>
    <w:tmpl w:val="C960240E"/>
    <w:lvl w:ilvl="0" w:tplc="04250003">
      <w:start w:val="1"/>
      <w:numFmt w:val="bullet"/>
      <w:lvlText w:val="o"/>
      <w:lvlJc w:val="left"/>
      <w:pPr>
        <w:ind w:left="720" w:hanging="360"/>
      </w:pPr>
      <w:rPr>
        <w:rFonts w:ascii="Courier New" w:hAnsi="Courier New" w:cs="Courier New" w:hint="default"/>
      </w:rPr>
    </w:lvl>
    <w:lvl w:ilvl="1" w:tplc="04250003" w:tentative="1">
      <w:start w:val="1"/>
      <w:numFmt w:val="bullet"/>
      <w:lvlText w:val="o"/>
      <w:lvlJc w:val="left"/>
      <w:pPr>
        <w:ind w:left="1440" w:hanging="360"/>
      </w:pPr>
      <w:rPr>
        <w:rFonts w:ascii="Courier New" w:hAnsi="Courier New" w:cs="Courier New" w:hint="default"/>
      </w:rPr>
    </w:lvl>
    <w:lvl w:ilvl="2" w:tplc="04250005" w:tentative="1">
      <w:start w:val="1"/>
      <w:numFmt w:val="bullet"/>
      <w:lvlText w:val=""/>
      <w:lvlJc w:val="left"/>
      <w:pPr>
        <w:ind w:left="2160" w:hanging="360"/>
      </w:pPr>
      <w:rPr>
        <w:rFonts w:ascii="Wingdings" w:hAnsi="Wingdings" w:hint="default"/>
      </w:rPr>
    </w:lvl>
    <w:lvl w:ilvl="3" w:tplc="04250001" w:tentative="1">
      <w:start w:val="1"/>
      <w:numFmt w:val="bullet"/>
      <w:lvlText w:val=""/>
      <w:lvlJc w:val="left"/>
      <w:pPr>
        <w:ind w:left="2880" w:hanging="360"/>
      </w:pPr>
      <w:rPr>
        <w:rFonts w:ascii="Symbol" w:hAnsi="Symbol" w:hint="default"/>
      </w:rPr>
    </w:lvl>
    <w:lvl w:ilvl="4" w:tplc="04250003" w:tentative="1">
      <w:start w:val="1"/>
      <w:numFmt w:val="bullet"/>
      <w:lvlText w:val="o"/>
      <w:lvlJc w:val="left"/>
      <w:pPr>
        <w:ind w:left="3600" w:hanging="360"/>
      </w:pPr>
      <w:rPr>
        <w:rFonts w:ascii="Courier New" w:hAnsi="Courier New" w:cs="Courier New" w:hint="default"/>
      </w:rPr>
    </w:lvl>
    <w:lvl w:ilvl="5" w:tplc="04250005" w:tentative="1">
      <w:start w:val="1"/>
      <w:numFmt w:val="bullet"/>
      <w:lvlText w:val=""/>
      <w:lvlJc w:val="left"/>
      <w:pPr>
        <w:ind w:left="4320" w:hanging="360"/>
      </w:pPr>
      <w:rPr>
        <w:rFonts w:ascii="Wingdings" w:hAnsi="Wingdings" w:hint="default"/>
      </w:rPr>
    </w:lvl>
    <w:lvl w:ilvl="6" w:tplc="04250001" w:tentative="1">
      <w:start w:val="1"/>
      <w:numFmt w:val="bullet"/>
      <w:lvlText w:val=""/>
      <w:lvlJc w:val="left"/>
      <w:pPr>
        <w:ind w:left="5040" w:hanging="360"/>
      </w:pPr>
      <w:rPr>
        <w:rFonts w:ascii="Symbol" w:hAnsi="Symbol" w:hint="default"/>
      </w:rPr>
    </w:lvl>
    <w:lvl w:ilvl="7" w:tplc="04250003" w:tentative="1">
      <w:start w:val="1"/>
      <w:numFmt w:val="bullet"/>
      <w:lvlText w:val="o"/>
      <w:lvlJc w:val="left"/>
      <w:pPr>
        <w:ind w:left="5760" w:hanging="360"/>
      </w:pPr>
      <w:rPr>
        <w:rFonts w:ascii="Courier New" w:hAnsi="Courier New" w:cs="Courier New" w:hint="default"/>
      </w:rPr>
    </w:lvl>
    <w:lvl w:ilvl="8" w:tplc="04250005" w:tentative="1">
      <w:start w:val="1"/>
      <w:numFmt w:val="bullet"/>
      <w:lvlText w:val=""/>
      <w:lvlJc w:val="left"/>
      <w:pPr>
        <w:ind w:left="6480" w:hanging="360"/>
      </w:pPr>
      <w:rPr>
        <w:rFonts w:ascii="Wingdings" w:hAnsi="Wingdings" w:hint="default"/>
      </w:rPr>
    </w:lvl>
  </w:abstractNum>
  <w:abstractNum w:abstractNumId="16" w15:restartNumberingAfterBreak="0">
    <w:nsid w:val="368E30D3"/>
    <w:multiLevelType w:val="multilevel"/>
    <w:tmpl w:val="88209D68"/>
    <w:lvl w:ilvl="0">
      <w:start w:val="6"/>
      <w:numFmt w:val="decimal"/>
      <w:lvlText w:val="%1"/>
      <w:lvlJc w:val="left"/>
      <w:pPr>
        <w:tabs>
          <w:tab w:val="num" w:pos="570"/>
        </w:tabs>
        <w:ind w:left="570" w:hanging="570"/>
      </w:pPr>
      <w:rPr>
        <w:rFonts w:hint="default"/>
      </w:rPr>
    </w:lvl>
    <w:lvl w:ilvl="1">
      <w:start w:val="5"/>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7" w15:restartNumberingAfterBreak="0">
    <w:nsid w:val="37550405"/>
    <w:multiLevelType w:val="singleLevel"/>
    <w:tmpl w:val="B35C4B5E"/>
    <w:lvl w:ilvl="0">
      <w:start w:val="1"/>
      <w:numFmt w:val="bullet"/>
      <w:lvlText w:val=""/>
      <w:lvlJc w:val="left"/>
      <w:pPr>
        <w:tabs>
          <w:tab w:val="num" w:pos="357"/>
        </w:tabs>
        <w:ind w:left="357" w:hanging="357"/>
      </w:pPr>
      <w:rPr>
        <w:rFonts w:ascii="Symbol" w:hAnsi="Symbol" w:hint="default"/>
      </w:rPr>
    </w:lvl>
  </w:abstractNum>
  <w:abstractNum w:abstractNumId="18" w15:restartNumberingAfterBreak="0">
    <w:nsid w:val="3AA74EF1"/>
    <w:multiLevelType w:val="hybridMultilevel"/>
    <w:tmpl w:val="7B9A3E5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3E7422D0"/>
    <w:multiLevelType w:val="singleLevel"/>
    <w:tmpl w:val="FFFFFFFF"/>
    <w:lvl w:ilvl="0">
      <w:start w:val="1"/>
      <w:numFmt w:val="bullet"/>
      <w:lvlText w:val=""/>
      <w:legacy w:legacy="1" w:legacySpace="0" w:legacyIndent="283"/>
      <w:lvlJc w:val="left"/>
      <w:pPr>
        <w:ind w:left="283" w:hanging="283"/>
      </w:pPr>
      <w:rPr>
        <w:rFonts w:ascii="Symbol" w:hAnsi="Symbol" w:hint="default"/>
      </w:rPr>
    </w:lvl>
  </w:abstractNum>
  <w:abstractNum w:abstractNumId="20" w15:restartNumberingAfterBreak="0">
    <w:nsid w:val="3F0D145B"/>
    <w:multiLevelType w:val="singleLevel"/>
    <w:tmpl w:val="9998C164"/>
    <w:lvl w:ilvl="0">
      <w:start w:val="1"/>
      <w:numFmt w:val="bullet"/>
      <w:lvlText w:val=""/>
      <w:lvlJc w:val="left"/>
      <w:pPr>
        <w:tabs>
          <w:tab w:val="num" w:pos="357"/>
        </w:tabs>
        <w:ind w:left="357" w:hanging="357"/>
      </w:pPr>
      <w:rPr>
        <w:rFonts w:ascii="Symbol" w:hAnsi="Symbol" w:hint="default"/>
      </w:rPr>
    </w:lvl>
  </w:abstractNum>
  <w:abstractNum w:abstractNumId="21" w15:restartNumberingAfterBreak="0">
    <w:nsid w:val="405D0070"/>
    <w:multiLevelType w:val="singleLevel"/>
    <w:tmpl w:val="EF2C051C"/>
    <w:lvl w:ilvl="0">
      <w:start w:val="1"/>
      <w:numFmt w:val="bullet"/>
      <w:lvlText w:val=""/>
      <w:lvlJc w:val="left"/>
      <w:pPr>
        <w:tabs>
          <w:tab w:val="num" w:pos="357"/>
        </w:tabs>
        <w:ind w:left="357" w:hanging="357"/>
      </w:pPr>
      <w:rPr>
        <w:rFonts w:ascii="Symbol" w:hAnsi="Symbol" w:hint="default"/>
      </w:rPr>
    </w:lvl>
  </w:abstractNum>
  <w:abstractNum w:abstractNumId="22" w15:restartNumberingAfterBreak="0">
    <w:nsid w:val="40EE3F3F"/>
    <w:multiLevelType w:val="singleLevel"/>
    <w:tmpl w:val="5ACA4BCE"/>
    <w:lvl w:ilvl="0">
      <w:start w:val="1"/>
      <w:numFmt w:val="bullet"/>
      <w:lvlText w:val=""/>
      <w:lvlJc w:val="left"/>
      <w:pPr>
        <w:tabs>
          <w:tab w:val="num" w:pos="357"/>
        </w:tabs>
        <w:ind w:left="357" w:hanging="357"/>
      </w:pPr>
      <w:rPr>
        <w:rFonts w:ascii="Symbol" w:hAnsi="Symbol" w:hint="default"/>
      </w:rPr>
    </w:lvl>
  </w:abstractNum>
  <w:abstractNum w:abstractNumId="23" w15:restartNumberingAfterBreak="0">
    <w:nsid w:val="4A810019"/>
    <w:multiLevelType w:val="singleLevel"/>
    <w:tmpl w:val="FFFFFFFF"/>
    <w:lvl w:ilvl="0">
      <w:start w:val="1"/>
      <w:numFmt w:val="bullet"/>
      <w:lvlText w:val="-"/>
      <w:legacy w:legacy="1" w:legacySpace="0" w:legacyIndent="360"/>
      <w:lvlJc w:val="left"/>
      <w:pPr>
        <w:ind w:left="1800" w:hanging="360"/>
      </w:pPr>
    </w:lvl>
  </w:abstractNum>
  <w:abstractNum w:abstractNumId="24" w15:restartNumberingAfterBreak="0">
    <w:nsid w:val="4C220226"/>
    <w:multiLevelType w:val="singleLevel"/>
    <w:tmpl w:val="2F52BD6C"/>
    <w:lvl w:ilvl="0">
      <w:start w:val="1"/>
      <w:numFmt w:val="bullet"/>
      <w:lvlText w:val=""/>
      <w:lvlJc w:val="left"/>
      <w:pPr>
        <w:tabs>
          <w:tab w:val="num" w:pos="357"/>
        </w:tabs>
        <w:ind w:left="357" w:hanging="357"/>
      </w:pPr>
      <w:rPr>
        <w:rFonts w:ascii="Symbol" w:hAnsi="Symbol" w:cs="Courier New" w:hint="default"/>
      </w:rPr>
    </w:lvl>
  </w:abstractNum>
  <w:abstractNum w:abstractNumId="25" w15:restartNumberingAfterBreak="0">
    <w:nsid w:val="549803AD"/>
    <w:multiLevelType w:val="singleLevel"/>
    <w:tmpl w:val="EF2C051C"/>
    <w:lvl w:ilvl="0">
      <w:start w:val="1"/>
      <w:numFmt w:val="bullet"/>
      <w:lvlText w:val=""/>
      <w:lvlJc w:val="left"/>
      <w:pPr>
        <w:tabs>
          <w:tab w:val="num" w:pos="357"/>
        </w:tabs>
        <w:ind w:left="357" w:hanging="357"/>
      </w:pPr>
      <w:rPr>
        <w:rFonts w:ascii="Symbol" w:hAnsi="Symbol" w:hint="default"/>
      </w:rPr>
    </w:lvl>
  </w:abstractNum>
  <w:abstractNum w:abstractNumId="26" w15:restartNumberingAfterBreak="0">
    <w:nsid w:val="554E69A3"/>
    <w:multiLevelType w:val="hybridMultilevel"/>
    <w:tmpl w:val="D7CC645C"/>
    <w:lvl w:ilvl="0" w:tplc="BF7C80E4">
      <w:start w:val="1"/>
      <w:numFmt w:val="bullet"/>
      <w:lvlText w:val=""/>
      <w:lvlJc w:val="left"/>
      <w:pPr>
        <w:ind w:left="720" w:hanging="360"/>
      </w:pPr>
      <w:rPr>
        <w:rFonts w:ascii="Symbol" w:hAnsi="Symbol" w:hint="default"/>
      </w:rPr>
    </w:lvl>
    <w:lvl w:ilvl="1" w:tplc="04250003">
      <w:start w:val="1"/>
      <w:numFmt w:val="bullet"/>
      <w:lvlText w:val="o"/>
      <w:lvlJc w:val="left"/>
      <w:pPr>
        <w:ind w:left="1440" w:hanging="360"/>
      </w:pPr>
      <w:rPr>
        <w:rFonts w:ascii="Courier New" w:hAnsi="Courier New" w:cs="Courier New" w:hint="default"/>
      </w:rPr>
    </w:lvl>
    <w:lvl w:ilvl="2" w:tplc="04250005" w:tentative="1">
      <w:start w:val="1"/>
      <w:numFmt w:val="bullet"/>
      <w:lvlText w:val=""/>
      <w:lvlJc w:val="left"/>
      <w:pPr>
        <w:ind w:left="2160" w:hanging="360"/>
      </w:pPr>
      <w:rPr>
        <w:rFonts w:ascii="Wingdings" w:hAnsi="Wingdings" w:hint="default"/>
      </w:rPr>
    </w:lvl>
    <w:lvl w:ilvl="3" w:tplc="04250001" w:tentative="1">
      <w:start w:val="1"/>
      <w:numFmt w:val="bullet"/>
      <w:lvlText w:val=""/>
      <w:lvlJc w:val="left"/>
      <w:pPr>
        <w:ind w:left="2880" w:hanging="360"/>
      </w:pPr>
      <w:rPr>
        <w:rFonts w:ascii="Symbol" w:hAnsi="Symbol" w:hint="default"/>
      </w:rPr>
    </w:lvl>
    <w:lvl w:ilvl="4" w:tplc="04250003" w:tentative="1">
      <w:start w:val="1"/>
      <w:numFmt w:val="bullet"/>
      <w:lvlText w:val="o"/>
      <w:lvlJc w:val="left"/>
      <w:pPr>
        <w:ind w:left="3600" w:hanging="360"/>
      </w:pPr>
      <w:rPr>
        <w:rFonts w:ascii="Courier New" w:hAnsi="Courier New" w:cs="Courier New" w:hint="default"/>
      </w:rPr>
    </w:lvl>
    <w:lvl w:ilvl="5" w:tplc="04250005" w:tentative="1">
      <w:start w:val="1"/>
      <w:numFmt w:val="bullet"/>
      <w:lvlText w:val=""/>
      <w:lvlJc w:val="left"/>
      <w:pPr>
        <w:ind w:left="4320" w:hanging="360"/>
      </w:pPr>
      <w:rPr>
        <w:rFonts w:ascii="Wingdings" w:hAnsi="Wingdings" w:hint="default"/>
      </w:rPr>
    </w:lvl>
    <w:lvl w:ilvl="6" w:tplc="04250001" w:tentative="1">
      <w:start w:val="1"/>
      <w:numFmt w:val="bullet"/>
      <w:lvlText w:val=""/>
      <w:lvlJc w:val="left"/>
      <w:pPr>
        <w:ind w:left="5040" w:hanging="360"/>
      </w:pPr>
      <w:rPr>
        <w:rFonts w:ascii="Symbol" w:hAnsi="Symbol" w:hint="default"/>
      </w:rPr>
    </w:lvl>
    <w:lvl w:ilvl="7" w:tplc="04250003" w:tentative="1">
      <w:start w:val="1"/>
      <w:numFmt w:val="bullet"/>
      <w:lvlText w:val="o"/>
      <w:lvlJc w:val="left"/>
      <w:pPr>
        <w:ind w:left="5760" w:hanging="360"/>
      </w:pPr>
      <w:rPr>
        <w:rFonts w:ascii="Courier New" w:hAnsi="Courier New" w:cs="Courier New" w:hint="default"/>
      </w:rPr>
    </w:lvl>
    <w:lvl w:ilvl="8" w:tplc="04250005" w:tentative="1">
      <w:start w:val="1"/>
      <w:numFmt w:val="bullet"/>
      <w:lvlText w:val=""/>
      <w:lvlJc w:val="left"/>
      <w:pPr>
        <w:ind w:left="6480" w:hanging="360"/>
      </w:pPr>
      <w:rPr>
        <w:rFonts w:ascii="Wingdings" w:hAnsi="Wingdings" w:hint="default"/>
      </w:rPr>
    </w:lvl>
  </w:abstractNum>
  <w:abstractNum w:abstractNumId="27" w15:restartNumberingAfterBreak="0">
    <w:nsid w:val="560C4365"/>
    <w:multiLevelType w:val="singleLevel"/>
    <w:tmpl w:val="FFFFFFFF"/>
    <w:lvl w:ilvl="0">
      <w:start w:val="1"/>
      <w:numFmt w:val="bullet"/>
      <w:lvlText w:val="-"/>
      <w:legacy w:legacy="1" w:legacySpace="0" w:legacyIndent="360"/>
      <w:lvlJc w:val="left"/>
      <w:pPr>
        <w:ind w:left="1800" w:hanging="360"/>
      </w:pPr>
    </w:lvl>
  </w:abstractNum>
  <w:abstractNum w:abstractNumId="28" w15:restartNumberingAfterBreak="0">
    <w:nsid w:val="56E555FF"/>
    <w:multiLevelType w:val="hybridMultilevel"/>
    <w:tmpl w:val="DF60183E"/>
    <w:lvl w:ilvl="0" w:tplc="FFFFFFFF">
      <w:start w:val="1"/>
      <w:numFmt w:val="bullet"/>
      <w:lvlText w:val="-"/>
      <w:lvlJc w:val="left"/>
      <w:pPr>
        <w:ind w:left="720" w:hanging="360"/>
      </w:p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9" w15:restartNumberingAfterBreak="0">
    <w:nsid w:val="57400A91"/>
    <w:multiLevelType w:val="hybridMultilevel"/>
    <w:tmpl w:val="2272E4E2"/>
    <w:lvl w:ilvl="0" w:tplc="A6B8744A">
      <w:start w:val="1"/>
      <w:numFmt w:val="upperLetter"/>
      <w:lvlText w:val="%1."/>
      <w:lvlJc w:val="left"/>
      <w:pPr>
        <w:ind w:left="1701" w:hanging="708"/>
      </w:pPr>
      <w:rPr>
        <w:rFonts w:hint="default"/>
      </w:rPr>
    </w:lvl>
    <w:lvl w:ilvl="1" w:tplc="AC3040AA">
      <w:start w:val="1"/>
      <w:numFmt w:val="decimal"/>
      <w:lvlText w:val="%2."/>
      <w:lvlJc w:val="left"/>
      <w:pPr>
        <w:ind w:left="2283" w:hanging="570"/>
      </w:pPr>
      <w:rPr>
        <w:rFonts w:hint="default"/>
      </w:rPr>
    </w:lvl>
    <w:lvl w:ilvl="2" w:tplc="4A0878AA" w:tentative="1">
      <w:start w:val="1"/>
      <w:numFmt w:val="lowerRoman"/>
      <w:lvlText w:val="%3."/>
      <w:lvlJc w:val="right"/>
      <w:pPr>
        <w:ind w:left="2793" w:hanging="180"/>
      </w:pPr>
    </w:lvl>
    <w:lvl w:ilvl="3" w:tplc="9FE83390" w:tentative="1">
      <w:start w:val="1"/>
      <w:numFmt w:val="decimal"/>
      <w:lvlText w:val="%4."/>
      <w:lvlJc w:val="left"/>
      <w:pPr>
        <w:ind w:left="3513" w:hanging="360"/>
      </w:pPr>
    </w:lvl>
    <w:lvl w:ilvl="4" w:tplc="89F60552" w:tentative="1">
      <w:start w:val="1"/>
      <w:numFmt w:val="lowerLetter"/>
      <w:lvlText w:val="%5."/>
      <w:lvlJc w:val="left"/>
      <w:pPr>
        <w:ind w:left="4233" w:hanging="360"/>
      </w:pPr>
    </w:lvl>
    <w:lvl w:ilvl="5" w:tplc="6BB803A2" w:tentative="1">
      <w:start w:val="1"/>
      <w:numFmt w:val="lowerRoman"/>
      <w:lvlText w:val="%6."/>
      <w:lvlJc w:val="right"/>
      <w:pPr>
        <w:ind w:left="4953" w:hanging="180"/>
      </w:pPr>
    </w:lvl>
    <w:lvl w:ilvl="6" w:tplc="CC22B9B0" w:tentative="1">
      <w:start w:val="1"/>
      <w:numFmt w:val="decimal"/>
      <w:lvlText w:val="%7."/>
      <w:lvlJc w:val="left"/>
      <w:pPr>
        <w:ind w:left="5673" w:hanging="360"/>
      </w:pPr>
    </w:lvl>
    <w:lvl w:ilvl="7" w:tplc="0A2E0898" w:tentative="1">
      <w:start w:val="1"/>
      <w:numFmt w:val="lowerLetter"/>
      <w:lvlText w:val="%8."/>
      <w:lvlJc w:val="left"/>
      <w:pPr>
        <w:ind w:left="6393" w:hanging="360"/>
      </w:pPr>
    </w:lvl>
    <w:lvl w:ilvl="8" w:tplc="051422AA" w:tentative="1">
      <w:start w:val="1"/>
      <w:numFmt w:val="lowerRoman"/>
      <w:lvlText w:val="%9."/>
      <w:lvlJc w:val="right"/>
      <w:pPr>
        <w:ind w:left="7113" w:hanging="180"/>
      </w:pPr>
    </w:lvl>
  </w:abstractNum>
  <w:abstractNum w:abstractNumId="30" w15:restartNumberingAfterBreak="0">
    <w:nsid w:val="58B56C73"/>
    <w:multiLevelType w:val="hybridMultilevel"/>
    <w:tmpl w:val="5BA42128"/>
    <w:lvl w:ilvl="0" w:tplc="EF94C522">
      <w:start w:val="2"/>
      <w:numFmt w:val="decimal"/>
      <w:lvlText w:val="%1."/>
      <w:lvlJc w:val="left"/>
      <w:pPr>
        <w:tabs>
          <w:tab w:val="num" w:pos="570"/>
        </w:tabs>
        <w:ind w:left="570" w:hanging="570"/>
      </w:pPr>
      <w:rPr>
        <w:rFonts w:hint="default"/>
      </w:rPr>
    </w:lvl>
    <w:lvl w:ilvl="1" w:tplc="04090019" w:tentative="1">
      <w:start w:val="1"/>
      <w:numFmt w:val="lowerLetter"/>
      <w:lvlText w:val="%2."/>
      <w:lvlJc w:val="left"/>
      <w:pPr>
        <w:tabs>
          <w:tab w:val="num" w:pos="1080"/>
        </w:tabs>
        <w:ind w:left="1080" w:hanging="360"/>
      </w:p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31" w15:restartNumberingAfterBreak="0">
    <w:nsid w:val="5AA4012F"/>
    <w:multiLevelType w:val="hybridMultilevel"/>
    <w:tmpl w:val="12BE4D36"/>
    <w:lvl w:ilvl="0" w:tplc="FFFFFFFF">
      <w:start w:val="1"/>
      <w:numFmt w:val="bullet"/>
      <w:lvlText w:val="-"/>
      <w:lvlJc w:val="left"/>
      <w:pPr>
        <w:ind w:left="720" w:hanging="360"/>
      </w:p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5EF63B4A"/>
    <w:multiLevelType w:val="singleLevel"/>
    <w:tmpl w:val="63425044"/>
    <w:lvl w:ilvl="0">
      <w:start w:val="1"/>
      <w:numFmt w:val="bullet"/>
      <w:lvlText w:val=""/>
      <w:lvlJc w:val="left"/>
      <w:pPr>
        <w:tabs>
          <w:tab w:val="num" w:pos="357"/>
        </w:tabs>
        <w:ind w:left="357" w:hanging="357"/>
      </w:pPr>
      <w:rPr>
        <w:rFonts w:ascii="Symbol" w:hAnsi="Symbol" w:hint="default"/>
      </w:rPr>
    </w:lvl>
  </w:abstractNum>
  <w:abstractNum w:abstractNumId="33" w15:restartNumberingAfterBreak="0">
    <w:nsid w:val="5FDD67BB"/>
    <w:multiLevelType w:val="hybridMultilevel"/>
    <w:tmpl w:val="6CEC38EA"/>
    <w:lvl w:ilvl="0" w:tplc="FFFFFFFF">
      <w:start w:val="1"/>
      <w:numFmt w:val="bullet"/>
      <w:lvlText w:val="-"/>
      <w:lvlJc w:val="left"/>
      <w:pPr>
        <w:ind w:left="360" w:hanging="360"/>
      </w:pPr>
      <w:rPr>
        <w:rFonts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4" w15:restartNumberingAfterBreak="0">
    <w:nsid w:val="60073EF5"/>
    <w:multiLevelType w:val="hybridMultilevel"/>
    <w:tmpl w:val="1E82CC5C"/>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5" w15:restartNumberingAfterBreak="0">
    <w:nsid w:val="642D6557"/>
    <w:multiLevelType w:val="multilevel"/>
    <w:tmpl w:val="1E5AABE8"/>
    <w:lvl w:ilvl="0">
      <w:start w:val="1"/>
      <w:numFmt w:val="decimal"/>
      <w:lvlText w:val="%1."/>
      <w:lvlJc w:val="left"/>
      <w:pPr>
        <w:tabs>
          <w:tab w:val="num" w:pos="570"/>
        </w:tabs>
        <w:ind w:left="570" w:hanging="570"/>
      </w:pPr>
      <w:rPr>
        <w:rFonts w:hint="default"/>
      </w:rPr>
    </w:lvl>
    <w:lvl w:ilvl="1">
      <w:start w:val="1"/>
      <w:numFmt w:val="lowerLetter"/>
      <w:lvlText w:val="%2."/>
      <w:lvlJc w:val="left"/>
      <w:pPr>
        <w:tabs>
          <w:tab w:val="num" w:pos="1080"/>
        </w:tabs>
        <w:ind w:left="1080" w:hanging="360"/>
      </w:pPr>
    </w:lvl>
    <w:lvl w:ilvl="2">
      <w:start w:val="1"/>
      <w:numFmt w:val="lowerRoman"/>
      <w:lvlText w:val="%3."/>
      <w:lvlJc w:val="right"/>
      <w:pPr>
        <w:tabs>
          <w:tab w:val="num" w:pos="1800"/>
        </w:tabs>
        <w:ind w:left="1800" w:hanging="180"/>
      </w:pPr>
    </w:lvl>
    <w:lvl w:ilvl="3">
      <w:start w:val="1"/>
      <w:numFmt w:val="decimal"/>
      <w:lvlText w:val="%4."/>
      <w:lvlJc w:val="left"/>
      <w:pPr>
        <w:tabs>
          <w:tab w:val="num" w:pos="2520"/>
        </w:tabs>
        <w:ind w:left="2520" w:hanging="360"/>
      </w:pPr>
    </w:lvl>
    <w:lvl w:ilvl="4">
      <w:start w:val="1"/>
      <w:numFmt w:val="lowerLetter"/>
      <w:lvlText w:val="%5."/>
      <w:lvlJc w:val="left"/>
      <w:pPr>
        <w:tabs>
          <w:tab w:val="num" w:pos="3240"/>
        </w:tabs>
        <w:ind w:left="3240" w:hanging="360"/>
      </w:pPr>
    </w:lvl>
    <w:lvl w:ilvl="5">
      <w:start w:val="1"/>
      <w:numFmt w:val="lowerRoman"/>
      <w:lvlText w:val="%6."/>
      <w:lvlJc w:val="right"/>
      <w:pPr>
        <w:tabs>
          <w:tab w:val="num" w:pos="3960"/>
        </w:tabs>
        <w:ind w:left="3960" w:hanging="180"/>
      </w:pPr>
    </w:lvl>
    <w:lvl w:ilvl="6">
      <w:start w:val="1"/>
      <w:numFmt w:val="decimal"/>
      <w:lvlText w:val="%7."/>
      <w:lvlJc w:val="left"/>
      <w:pPr>
        <w:tabs>
          <w:tab w:val="num" w:pos="4680"/>
        </w:tabs>
        <w:ind w:left="4680" w:hanging="360"/>
      </w:pPr>
    </w:lvl>
    <w:lvl w:ilvl="7">
      <w:start w:val="1"/>
      <w:numFmt w:val="lowerLetter"/>
      <w:lvlText w:val="%8."/>
      <w:lvlJc w:val="left"/>
      <w:pPr>
        <w:tabs>
          <w:tab w:val="num" w:pos="5400"/>
        </w:tabs>
        <w:ind w:left="5400" w:hanging="360"/>
      </w:pPr>
    </w:lvl>
    <w:lvl w:ilvl="8">
      <w:start w:val="1"/>
      <w:numFmt w:val="lowerRoman"/>
      <w:lvlText w:val="%9."/>
      <w:lvlJc w:val="right"/>
      <w:pPr>
        <w:tabs>
          <w:tab w:val="num" w:pos="6120"/>
        </w:tabs>
        <w:ind w:left="6120" w:hanging="180"/>
      </w:pPr>
    </w:lvl>
  </w:abstractNum>
  <w:abstractNum w:abstractNumId="36" w15:restartNumberingAfterBreak="0">
    <w:nsid w:val="658C02A1"/>
    <w:multiLevelType w:val="singleLevel"/>
    <w:tmpl w:val="E7D22186"/>
    <w:lvl w:ilvl="0">
      <w:start w:val="1"/>
      <w:numFmt w:val="upperRoman"/>
      <w:lvlText w:val="%1."/>
      <w:lvlJc w:val="left"/>
      <w:pPr>
        <w:tabs>
          <w:tab w:val="num" w:pos="720"/>
        </w:tabs>
        <w:ind w:left="360" w:hanging="360"/>
      </w:pPr>
    </w:lvl>
  </w:abstractNum>
  <w:abstractNum w:abstractNumId="37" w15:restartNumberingAfterBreak="0">
    <w:nsid w:val="68247730"/>
    <w:multiLevelType w:val="singleLevel"/>
    <w:tmpl w:val="6096C72A"/>
    <w:lvl w:ilvl="0">
      <w:start w:val="5"/>
      <w:numFmt w:val="decimal"/>
      <w:lvlText w:val="%1."/>
      <w:lvlJc w:val="left"/>
      <w:pPr>
        <w:tabs>
          <w:tab w:val="num" w:pos="570"/>
        </w:tabs>
        <w:ind w:left="570" w:hanging="570"/>
      </w:pPr>
      <w:rPr>
        <w:rFonts w:hint="default"/>
      </w:rPr>
    </w:lvl>
  </w:abstractNum>
  <w:abstractNum w:abstractNumId="38" w15:restartNumberingAfterBreak="0">
    <w:nsid w:val="68961286"/>
    <w:multiLevelType w:val="singleLevel"/>
    <w:tmpl w:val="77240A12"/>
    <w:lvl w:ilvl="0">
      <w:start w:val="1"/>
      <w:numFmt w:val="bullet"/>
      <w:lvlText w:val=""/>
      <w:lvlJc w:val="left"/>
      <w:pPr>
        <w:tabs>
          <w:tab w:val="num" w:pos="357"/>
        </w:tabs>
        <w:ind w:left="357" w:hanging="357"/>
      </w:pPr>
      <w:rPr>
        <w:rFonts w:ascii="Symbol" w:hAnsi="Symbol" w:hint="default"/>
      </w:rPr>
    </w:lvl>
  </w:abstractNum>
  <w:abstractNum w:abstractNumId="39" w15:restartNumberingAfterBreak="0">
    <w:nsid w:val="69E95A54"/>
    <w:multiLevelType w:val="hybridMultilevel"/>
    <w:tmpl w:val="3C18EFB0"/>
    <w:lvl w:ilvl="0" w:tplc="42147094">
      <w:start w:val="1"/>
      <w:numFmt w:val="bullet"/>
      <w:lvlText w:val=""/>
      <w:lvlJc w:val="left"/>
      <w:pPr>
        <w:tabs>
          <w:tab w:val="num" w:pos="397"/>
        </w:tabs>
        <w:ind w:left="397" w:hanging="397"/>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40" w15:restartNumberingAfterBreak="0">
    <w:nsid w:val="6B014835"/>
    <w:multiLevelType w:val="multilevel"/>
    <w:tmpl w:val="CFACB26E"/>
    <w:lvl w:ilvl="0">
      <w:start w:val="4"/>
      <w:numFmt w:val="decimal"/>
      <w:lvlText w:val="%1"/>
      <w:lvlJc w:val="left"/>
      <w:pPr>
        <w:tabs>
          <w:tab w:val="num" w:pos="570"/>
        </w:tabs>
        <w:ind w:left="570" w:hanging="570"/>
      </w:pPr>
      <w:rPr>
        <w:rFonts w:hint="default"/>
      </w:rPr>
    </w:lvl>
    <w:lvl w:ilvl="1">
      <w:start w:val="8"/>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41" w15:restartNumberingAfterBreak="0">
    <w:nsid w:val="6D941758"/>
    <w:multiLevelType w:val="singleLevel"/>
    <w:tmpl w:val="98907B74"/>
    <w:lvl w:ilvl="0">
      <w:start w:val="1"/>
      <w:numFmt w:val="decimal"/>
      <w:lvlText w:val="%1."/>
      <w:lvlJc w:val="left"/>
      <w:pPr>
        <w:tabs>
          <w:tab w:val="num" w:pos="360"/>
        </w:tabs>
        <w:ind w:left="360" w:hanging="360"/>
      </w:pPr>
      <w:rPr>
        <w:rFonts w:hint="default"/>
        <w:b/>
      </w:rPr>
    </w:lvl>
  </w:abstractNum>
  <w:abstractNum w:abstractNumId="42" w15:restartNumberingAfterBreak="0">
    <w:nsid w:val="6F9337D0"/>
    <w:multiLevelType w:val="hybridMultilevel"/>
    <w:tmpl w:val="9692C5AC"/>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43" w15:restartNumberingAfterBreak="0">
    <w:nsid w:val="712D1476"/>
    <w:multiLevelType w:val="hybridMultilevel"/>
    <w:tmpl w:val="7DD27D2C"/>
    <w:lvl w:ilvl="0" w:tplc="FFFFFFFF">
      <w:start w:val="1"/>
      <w:numFmt w:val="bullet"/>
      <w:lvlText w:val="-"/>
      <w:lvlJc w:val="left"/>
      <w:pPr>
        <w:ind w:left="720" w:hanging="360"/>
      </w:p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4" w15:restartNumberingAfterBreak="0">
    <w:nsid w:val="71DE10DF"/>
    <w:multiLevelType w:val="hybridMultilevel"/>
    <w:tmpl w:val="E3B424C8"/>
    <w:lvl w:ilvl="0" w:tplc="FFFFFFFF">
      <w:start w:val="1"/>
      <w:numFmt w:val="bullet"/>
      <w:lvlText w:val="-"/>
      <w:lvlJc w:val="left"/>
      <w:pPr>
        <w:ind w:left="720" w:hanging="360"/>
      </w:p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45" w15:restartNumberingAfterBreak="0">
    <w:nsid w:val="72AB50F1"/>
    <w:multiLevelType w:val="hybridMultilevel"/>
    <w:tmpl w:val="64CEA6CC"/>
    <w:lvl w:ilvl="0" w:tplc="08090011">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6" w15:restartNumberingAfterBreak="0">
    <w:nsid w:val="78726D2E"/>
    <w:multiLevelType w:val="multilevel"/>
    <w:tmpl w:val="ED740546"/>
    <w:lvl w:ilvl="0">
      <w:start w:val="4"/>
      <w:numFmt w:val="decimal"/>
      <w:lvlText w:val="%1"/>
      <w:lvlJc w:val="left"/>
      <w:pPr>
        <w:tabs>
          <w:tab w:val="num" w:pos="570"/>
        </w:tabs>
        <w:ind w:left="570" w:hanging="570"/>
      </w:pPr>
      <w:rPr>
        <w:rFonts w:hint="default"/>
      </w:rPr>
    </w:lvl>
    <w:lvl w:ilvl="1">
      <w:start w:val="2"/>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47" w15:restartNumberingAfterBreak="0">
    <w:nsid w:val="7AB07D65"/>
    <w:multiLevelType w:val="singleLevel"/>
    <w:tmpl w:val="2076C842"/>
    <w:lvl w:ilvl="0">
      <w:start w:val="1"/>
      <w:numFmt w:val="bullet"/>
      <w:lvlText w:val=""/>
      <w:lvlJc w:val="left"/>
      <w:pPr>
        <w:tabs>
          <w:tab w:val="num" w:pos="357"/>
        </w:tabs>
        <w:ind w:left="357" w:hanging="357"/>
      </w:pPr>
      <w:rPr>
        <w:rFonts w:ascii="Symbol" w:hAnsi="Symbol" w:hint="default"/>
      </w:rPr>
    </w:lvl>
  </w:abstractNum>
  <w:num w:numId="1" w16cid:durableId="573515406">
    <w:abstractNumId w:val="3"/>
  </w:num>
  <w:num w:numId="2" w16cid:durableId="341710806">
    <w:abstractNumId w:val="36"/>
  </w:num>
  <w:num w:numId="3" w16cid:durableId="1141271314">
    <w:abstractNumId w:val="0"/>
    <w:lvlOverride w:ilvl="0">
      <w:lvl w:ilvl="0">
        <w:start w:val="1"/>
        <w:numFmt w:val="bullet"/>
        <w:lvlText w:val="-"/>
        <w:legacy w:legacy="1" w:legacySpace="0" w:legacyIndent="360"/>
        <w:lvlJc w:val="left"/>
        <w:pPr>
          <w:ind w:left="360" w:hanging="360"/>
        </w:pPr>
      </w:lvl>
    </w:lvlOverride>
  </w:num>
  <w:num w:numId="4" w16cid:durableId="1074550272">
    <w:abstractNumId w:val="0"/>
    <w:lvlOverride w:ilvl="0">
      <w:lvl w:ilvl="0">
        <w:start w:val="1"/>
        <w:numFmt w:val="bullet"/>
        <w:lvlText w:val=""/>
        <w:legacy w:legacy="1" w:legacySpace="0" w:legacyIndent="360"/>
        <w:lvlJc w:val="left"/>
        <w:pPr>
          <w:ind w:left="360" w:hanging="360"/>
        </w:pPr>
        <w:rPr>
          <w:rFonts w:ascii="Symbol" w:hAnsi="Symbol" w:hint="default"/>
        </w:rPr>
      </w:lvl>
    </w:lvlOverride>
  </w:num>
  <w:num w:numId="5" w16cid:durableId="750783472">
    <w:abstractNumId w:val="37"/>
  </w:num>
  <w:num w:numId="6" w16cid:durableId="9185679">
    <w:abstractNumId w:val="30"/>
  </w:num>
  <w:num w:numId="7" w16cid:durableId="2024623355">
    <w:abstractNumId w:val="14"/>
  </w:num>
  <w:num w:numId="8" w16cid:durableId="2010906847">
    <w:abstractNumId w:val="19"/>
  </w:num>
  <w:num w:numId="9" w16cid:durableId="840318860">
    <w:abstractNumId w:val="45"/>
  </w:num>
  <w:num w:numId="10" w16cid:durableId="437212726">
    <w:abstractNumId w:val="1"/>
  </w:num>
  <w:num w:numId="11" w16cid:durableId="1125737687">
    <w:abstractNumId w:val="40"/>
  </w:num>
  <w:num w:numId="12" w16cid:durableId="1357271550">
    <w:abstractNumId w:val="16"/>
  </w:num>
  <w:num w:numId="13" w16cid:durableId="1944412746">
    <w:abstractNumId w:val="9"/>
  </w:num>
  <w:num w:numId="14" w16cid:durableId="403643605">
    <w:abstractNumId w:val="5"/>
  </w:num>
  <w:num w:numId="15" w16cid:durableId="1236746455">
    <w:abstractNumId w:val="0"/>
    <w:lvlOverride w:ilvl="0">
      <w:lvl w:ilvl="0">
        <w:start w:val="1"/>
        <w:numFmt w:val="bullet"/>
        <w:lvlText w:val="-"/>
        <w:legacy w:legacy="1" w:legacySpace="0" w:legacyIndent="360"/>
        <w:lvlJc w:val="left"/>
        <w:pPr>
          <w:ind w:left="360" w:hanging="360"/>
        </w:pPr>
      </w:lvl>
    </w:lvlOverride>
  </w:num>
  <w:num w:numId="16" w16cid:durableId="222765567">
    <w:abstractNumId w:val="41"/>
  </w:num>
  <w:num w:numId="17" w16cid:durableId="281692342">
    <w:abstractNumId w:val="23"/>
  </w:num>
  <w:num w:numId="18" w16cid:durableId="908687981">
    <w:abstractNumId w:val="27"/>
  </w:num>
  <w:num w:numId="19" w16cid:durableId="1353268310">
    <w:abstractNumId w:val="46"/>
  </w:num>
  <w:num w:numId="20" w16cid:durableId="1968077038">
    <w:abstractNumId w:val="35"/>
  </w:num>
  <w:num w:numId="21" w16cid:durableId="427847541">
    <w:abstractNumId w:val="42"/>
  </w:num>
  <w:num w:numId="22" w16cid:durableId="1918974621">
    <w:abstractNumId w:val="39"/>
  </w:num>
  <w:num w:numId="23" w16cid:durableId="1519656910">
    <w:abstractNumId w:val="13"/>
  </w:num>
  <w:num w:numId="24" w16cid:durableId="117644460">
    <w:abstractNumId w:val="42"/>
  </w:num>
  <w:num w:numId="25" w16cid:durableId="1293944982">
    <w:abstractNumId w:val="5"/>
  </w:num>
  <w:num w:numId="26" w16cid:durableId="2008826932">
    <w:abstractNumId w:val="47"/>
  </w:num>
  <w:num w:numId="27" w16cid:durableId="1970164726">
    <w:abstractNumId w:val="31"/>
  </w:num>
  <w:num w:numId="28" w16cid:durableId="672686095">
    <w:abstractNumId w:val="11"/>
  </w:num>
  <w:num w:numId="29" w16cid:durableId="1631781459">
    <w:abstractNumId w:val="38"/>
  </w:num>
  <w:num w:numId="30" w16cid:durableId="35467424">
    <w:abstractNumId w:val="34"/>
  </w:num>
  <w:num w:numId="31" w16cid:durableId="323168309">
    <w:abstractNumId w:val="2"/>
  </w:num>
  <w:num w:numId="32" w16cid:durableId="1793018769">
    <w:abstractNumId w:val="4"/>
  </w:num>
  <w:num w:numId="33" w16cid:durableId="1136028163">
    <w:abstractNumId w:val="18"/>
  </w:num>
  <w:num w:numId="34" w16cid:durableId="2105294673">
    <w:abstractNumId w:val="32"/>
  </w:num>
  <w:num w:numId="35" w16cid:durableId="146096594">
    <w:abstractNumId w:val="6"/>
  </w:num>
  <w:num w:numId="36" w16cid:durableId="1865055964">
    <w:abstractNumId w:val="20"/>
  </w:num>
  <w:num w:numId="37" w16cid:durableId="1659117924">
    <w:abstractNumId w:val="10"/>
  </w:num>
  <w:num w:numId="38" w16cid:durableId="1334184168">
    <w:abstractNumId w:val="12"/>
  </w:num>
  <w:num w:numId="39" w16cid:durableId="619188519">
    <w:abstractNumId w:val="24"/>
  </w:num>
  <w:num w:numId="40" w16cid:durableId="2141728625">
    <w:abstractNumId w:val="22"/>
  </w:num>
  <w:num w:numId="41" w16cid:durableId="735931542">
    <w:abstractNumId w:val="25"/>
  </w:num>
  <w:num w:numId="42" w16cid:durableId="2124106122">
    <w:abstractNumId w:val="21"/>
  </w:num>
  <w:num w:numId="43" w16cid:durableId="1627007155">
    <w:abstractNumId w:val="44"/>
  </w:num>
  <w:num w:numId="44" w16cid:durableId="1323701904">
    <w:abstractNumId w:val="8"/>
  </w:num>
  <w:num w:numId="45" w16cid:durableId="202327133">
    <w:abstractNumId w:val="28"/>
  </w:num>
  <w:num w:numId="46" w16cid:durableId="11493046">
    <w:abstractNumId w:val="17"/>
  </w:num>
  <w:num w:numId="47" w16cid:durableId="1318263219">
    <w:abstractNumId w:val="7"/>
  </w:num>
  <w:num w:numId="48" w16cid:durableId="911936659">
    <w:abstractNumId w:val="29"/>
  </w:num>
  <w:num w:numId="49" w16cid:durableId="1669018899">
    <w:abstractNumId w:val="43"/>
  </w:num>
  <w:num w:numId="50" w16cid:durableId="1845314581">
    <w:abstractNumId w:val="33"/>
  </w:num>
  <w:num w:numId="51" w16cid:durableId="137650062">
    <w:abstractNumId w:val="44"/>
  </w:num>
  <w:num w:numId="52" w16cid:durableId="1581134923">
    <w:abstractNumId w:val="26"/>
  </w:num>
  <w:num w:numId="53" w16cid:durableId="246577990">
    <w:abstractNumId w:val="15"/>
  </w:num>
  <w:numIdMacAtCleanup w:val="53"/>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removePersonalInformation/>
  <w:removeDateAndTime/>
  <w:activeWritingStyle w:appName="MSWord" w:lang="nb-NO" w:vendorID="64" w:dllVersion="6" w:nlCheck="1" w:checkStyle="0"/>
  <w:activeWritingStyle w:appName="MSWord" w:lang="de-AT" w:vendorID="64" w:dllVersion="6" w:nlCheck="1" w:checkStyle="1"/>
  <w:activeWritingStyle w:appName="MSWord" w:lang="es-ES" w:vendorID="64" w:dllVersion="6" w:nlCheck="1" w:checkStyle="0"/>
  <w:activeWritingStyle w:appName="MSWord" w:lang="fr-FR" w:vendorID="64" w:dllVersion="6" w:nlCheck="1" w:checkStyle="0"/>
  <w:activeWritingStyle w:appName="MSWord" w:lang="de-CH" w:vendorID="64" w:dllVersion="6" w:nlCheck="1" w:checkStyle="1"/>
  <w:activeWritingStyle w:appName="MSWord" w:lang="en-GB" w:vendorID="64" w:dllVersion="6" w:nlCheck="1" w:checkStyle="1"/>
  <w:activeWritingStyle w:appName="MSWord" w:lang="fr-CH" w:vendorID="64" w:dllVersion="6" w:nlCheck="1" w:checkStyle="0"/>
  <w:activeWritingStyle w:appName="MSWord" w:lang="it-IT" w:vendorID="64" w:dllVersion="6" w:nlCheck="1" w:checkStyle="0"/>
  <w:activeWritingStyle w:appName="MSWord" w:lang="en-US" w:vendorID="64" w:dllVersion="6" w:nlCheck="1" w:checkStyle="1"/>
  <w:activeWritingStyle w:appName="MSWord" w:lang="fr-BE" w:vendorID="64" w:dllVersion="6" w:nlCheck="1" w:checkStyle="0"/>
  <w:activeWritingStyle w:appName="MSWord" w:lang="de-DE" w:vendorID="64" w:dllVersion="6" w:nlCheck="1" w:checkStyle="1"/>
  <w:activeWritingStyle w:appName="MSWord" w:lang="nl-NL" w:vendorID="64" w:dllVersion="6" w:nlCheck="1" w:checkStyle="0"/>
  <w:activeWritingStyle w:appName="MSWord" w:lang="pt-PT" w:vendorID="64" w:dllVersion="6" w:nlCheck="1" w:checkStyle="0"/>
  <w:activeWritingStyle w:appName="MSWord" w:lang="fi-FI" w:vendorID="64" w:dllVersion="6" w:nlCheck="1" w:checkStyle="0"/>
  <w:activeWritingStyle w:appName="MSWord" w:lang="en-GB" w:vendorID="64" w:dllVersion="4096" w:nlCheck="1" w:checkStyle="0"/>
  <w:activeWritingStyle w:appName="MSWord" w:lang="en-US" w:vendorID="64" w:dllVersion="4096" w:nlCheck="1" w:checkStyle="0"/>
  <w:activeWritingStyle w:appName="MSWord" w:lang="de-CH" w:vendorID="64" w:dllVersion="4096" w:nlCheck="1" w:checkStyle="0"/>
  <w:activeWritingStyle w:appName="MSWord" w:lang="fr-CH" w:vendorID="64" w:dllVersion="4096" w:nlCheck="1" w:checkStyle="0"/>
  <w:activeWritingStyle w:appName="MSWord" w:lang="de-DE" w:vendorID="64" w:dllVersion="4096" w:nlCheck="1" w:checkStyle="0"/>
  <w:activeWritingStyle w:appName="MSWord" w:lang="fr-BE" w:vendorID="64" w:dllVersion="4096" w:nlCheck="1" w:checkStyle="0"/>
  <w:activeWritingStyle w:appName="MSWord" w:lang="sv-SE" w:vendorID="64" w:dllVersion="4096" w:nlCheck="1" w:checkStyle="0"/>
  <w:activeWritingStyle w:appName="MSWord" w:lang="de-AT" w:vendorID="64" w:dllVersion="4096" w:nlCheck="1" w:checkStyle="0"/>
  <w:activeWritingStyle w:appName="MSWord" w:lang="es-ES" w:vendorID="64" w:dllVersion="4096" w:nlCheck="1" w:checkStyle="0"/>
  <w:activeWritingStyle w:appName="MSWord" w:lang="fr-FR" w:vendorID="64" w:dllVersion="4096" w:nlCheck="1" w:checkStyle="0"/>
  <w:activeWritingStyle w:appName="MSWord" w:lang="fi-FI" w:vendorID="64" w:dllVersion="4096" w:nlCheck="1" w:checkStyle="0"/>
  <w:activeWritingStyle w:appName="MSWord" w:lang="en-GB" w:vendorID="64" w:dllVersion="0" w:nlCheck="1" w:checkStyle="0"/>
  <w:activeWritingStyle w:appName="MSWord" w:lang="fr-CH" w:vendorID="64" w:dllVersion="0" w:nlCheck="1" w:checkStyle="0"/>
  <w:activeWritingStyle w:appName="MSWord" w:lang="de-CH" w:vendorID="64" w:dllVersion="0" w:nlCheck="1" w:checkStyle="0"/>
  <w:activeWritingStyle w:appName="MSWord" w:lang="it-IT" w:vendorID="64" w:dllVersion="0" w:nlCheck="1" w:checkStyle="0"/>
  <w:activeWritingStyle w:appName="MSWord" w:lang="fr-BE" w:vendorID="64" w:dllVersion="0" w:nlCheck="1" w:checkStyle="0"/>
  <w:activeWritingStyle w:appName="MSWord" w:lang="es-ES" w:vendorID="64" w:dllVersion="0" w:nlCheck="1" w:checkStyle="0"/>
  <w:activeWritingStyle w:appName="MSWord" w:lang="sv-SE" w:vendorID="64" w:dllVersion="0" w:nlCheck="1" w:checkStyle="0"/>
  <w:activeWritingStyle w:appName="MSWord" w:lang="hu-HU" w:vendorID="64" w:dllVersion="0" w:nlCheck="1" w:checkStyle="0"/>
  <w:activeWritingStyle w:appName="MSWord" w:lang="de-DE" w:vendorID="64" w:dllVersion="0" w:nlCheck="1" w:checkStyle="0"/>
  <w:activeWritingStyle w:appName="MSWord" w:lang="nl-NL" w:vendorID="64" w:dllVersion="0" w:nlCheck="1" w:checkStyle="0"/>
  <w:activeWritingStyle w:appName="MSWord" w:lang="nb-NO" w:vendorID="64" w:dllVersion="0" w:nlCheck="1" w:checkStyle="0"/>
  <w:activeWritingStyle w:appName="MSWord" w:lang="de-AT" w:vendorID="64" w:dllVersion="0" w:nlCheck="1" w:checkStyle="0"/>
  <w:activeWritingStyle w:appName="MSWord" w:lang="pl-PL" w:vendorID="64" w:dllVersion="0" w:nlCheck="1" w:checkStyle="0"/>
  <w:activeWritingStyle w:appName="MSWord" w:lang="fr-FR" w:vendorID="64" w:dllVersion="0" w:nlCheck="1" w:checkStyle="0"/>
  <w:activeWritingStyle w:appName="MSWord" w:lang="pt-PT" w:vendorID="64" w:dllVersion="0" w:nlCheck="1" w:checkStyle="0"/>
  <w:activeWritingStyle w:appName="MSWord" w:lang="fi-FI" w:vendorID="64" w:dllVersion="0" w:nlCheck="1" w:checkStyle="0"/>
  <w:activeWritingStyle w:appName="MSWord" w:lang="en-US" w:vendorID="64" w:dllVersion="0" w:nlCheck="1" w:checkStyle="0"/>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readOnly" w:enforcement="0"/>
  <w:defaultTabStop w:val="567"/>
  <w:hyphenationZone w:val="425"/>
  <w:displayHorizontalDrawingGridEvery w:val="0"/>
  <w:displayVerticalDrawingGridEvery w:val="0"/>
  <w:doNotUseMarginsForDrawingGridOrigin/>
  <w:noPunctuationKerning/>
  <w:characterSpacingControl w:val="doNotCompress"/>
  <w:hdrShapeDefaults>
    <o:shapedefaults v:ext="edit" spidmax="186369"/>
  </w:hdrShapeDefaults>
  <w:footnotePr>
    <w:footnote w:id="-1"/>
    <w:footnote w:id="0"/>
    <w:footnote w:id="1"/>
  </w:footnotePr>
  <w:endnotePr>
    <w:numFmt w:val="decimal"/>
    <w:endnote w:id="-1"/>
    <w:endnote w:id="0"/>
    <w:endnote w:id="1"/>
  </w:endnotePr>
  <w:compat>
    <w:doNotUseHTMLParagraphAutoSpacing/>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Registered" w:val="-1"/>
    <w:docVar w:name="Version" w:val="0"/>
  </w:docVars>
  <w:rsids>
    <w:rsidRoot w:val="00812D16"/>
    <w:rsid w:val="00000D62"/>
    <w:rsid w:val="00001587"/>
    <w:rsid w:val="00002593"/>
    <w:rsid w:val="0000362A"/>
    <w:rsid w:val="00003AEF"/>
    <w:rsid w:val="00003F65"/>
    <w:rsid w:val="00005701"/>
    <w:rsid w:val="00005BA2"/>
    <w:rsid w:val="00005F34"/>
    <w:rsid w:val="00007528"/>
    <w:rsid w:val="0001164F"/>
    <w:rsid w:val="000147E7"/>
    <w:rsid w:val="00014869"/>
    <w:rsid w:val="00014EE0"/>
    <w:rsid w:val="000150D3"/>
    <w:rsid w:val="00016168"/>
    <w:rsid w:val="000166C1"/>
    <w:rsid w:val="00016E02"/>
    <w:rsid w:val="0002006B"/>
    <w:rsid w:val="00020AE8"/>
    <w:rsid w:val="000212BB"/>
    <w:rsid w:val="0002138D"/>
    <w:rsid w:val="00022FCC"/>
    <w:rsid w:val="00023A2C"/>
    <w:rsid w:val="00024001"/>
    <w:rsid w:val="0002506F"/>
    <w:rsid w:val="00025EBE"/>
    <w:rsid w:val="00026BF2"/>
    <w:rsid w:val="000271F6"/>
    <w:rsid w:val="00027A58"/>
    <w:rsid w:val="0003010A"/>
    <w:rsid w:val="00030445"/>
    <w:rsid w:val="000304C5"/>
    <w:rsid w:val="000318C7"/>
    <w:rsid w:val="00033872"/>
    <w:rsid w:val="00033D26"/>
    <w:rsid w:val="00033FDB"/>
    <w:rsid w:val="000344F6"/>
    <w:rsid w:val="0003594E"/>
    <w:rsid w:val="00041BAE"/>
    <w:rsid w:val="00042263"/>
    <w:rsid w:val="00043505"/>
    <w:rsid w:val="00043AE4"/>
    <w:rsid w:val="00043C70"/>
    <w:rsid w:val="00043E88"/>
    <w:rsid w:val="00044042"/>
    <w:rsid w:val="000451AC"/>
    <w:rsid w:val="00046834"/>
    <w:rsid w:val="000474D2"/>
    <w:rsid w:val="000479C5"/>
    <w:rsid w:val="00050DFD"/>
    <w:rsid w:val="00051401"/>
    <w:rsid w:val="00051C43"/>
    <w:rsid w:val="00053809"/>
    <w:rsid w:val="00053914"/>
    <w:rsid w:val="00054756"/>
    <w:rsid w:val="0005551C"/>
    <w:rsid w:val="000556C8"/>
    <w:rsid w:val="00055DF6"/>
    <w:rsid w:val="000560C5"/>
    <w:rsid w:val="00056C49"/>
    <w:rsid w:val="00056FE0"/>
    <w:rsid w:val="00057B6B"/>
    <w:rsid w:val="00060090"/>
    <w:rsid w:val="000603C8"/>
    <w:rsid w:val="000608A4"/>
    <w:rsid w:val="00060AA1"/>
    <w:rsid w:val="000610C2"/>
    <w:rsid w:val="00061FEE"/>
    <w:rsid w:val="000631FD"/>
    <w:rsid w:val="000643D3"/>
    <w:rsid w:val="00067A30"/>
    <w:rsid w:val="00067B16"/>
    <w:rsid w:val="00067CE8"/>
    <w:rsid w:val="00070FEB"/>
    <w:rsid w:val="00071F03"/>
    <w:rsid w:val="00071F8A"/>
    <w:rsid w:val="0007228D"/>
    <w:rsid w:val="00073E04"/>
    <w:rsid w:val="00073EB8"/>
    <w:rsid w:val="0007401B"/>
    <w:rsid w:val="000752FF"/>
    <w:rsid w:val="000757B2"/>
    <w:rsid w:val="0007628D"/>
    <w:rsid w:val="00077275"/>
    <w:rsid w:val="00077A57"/>
    <w:rsid w:val="00081DAB"/>
    <w:rsid w:val="00083684"/>
    <w:rsid w:val="0008580D"/>
    <w:rsid w:val="000876EA"/>
    <w:rsid w:val="000904C4"/>
    <w:rsid w:val="00091B44"/>
    <w:rsid w:val="00092829"/>
    <w:rsid w:val="00092B09"/>
    <w:rsid w:val="0009300C"/>
    <w:rsid w:val="0009351E"/>
    <w:rsid w:val="00093A89"/>
    <w:rsid w:val="00093EA8"/>
    <w:rsid w:val="0009479A"/>
    <w:rsid w:val="00094AD6"/>
    <w:rsid w:val="00095D61"/>
    <w:rsid w:val="00095E44"/>
    <w:rsid w:val="00096D8D"/>
    <w:rsid w:val="0009755A"/>
    <w:rsid w:val="00097AA6"/>
    <w:rsid w:val="000A1232"/>
    <w:rsid w:val="000A30E5"/>
    <w:rsid w:val="000A40D0"/>
    <w:rsid w:val="000A61F1"/>
    <w:rsid w:val="000A65C1"/>
    <w:rsid w:val="000A76B8"/>
    <w:rsid w:val="000B0097"/>
    <w:rsid w:val="000B0726"/>
    <w:rsid w:val="000B09FA"/>
    <w:rsid w:val="000B101F"/>
    <w:rsid w:val="000B1B32"/>
    <w:rsid w:val="000B1F4B"/>
    <w:rsid w:val="000B2F27"/>
    <w:rsid w:val="000B2F58"/>
    <w:rsid w:val="000B37A8"/>
    <w:rsid w:val="000B42A1"/>
    <w:rsid w:val="000B51D9"/>
    <w:rsid w:val="000B74A7"/>
    <w:rsid w:val="000B7D27"/>
    <w:rsid w:val="000C03FB"/>
    <w:rsid w:val="000C308F"/>
    <w:rsid w:val="000C3ED7"/>
    <w:rsid w:val="000C5A4E"/>
    <w:rsid w:val="000C635D"/>
    <w:rsid w:val="000C6B77"/>
    <w:rsid w:val="000C78FE"/>
    <w:rsid w:val="000C7F49"/>
    <w:rsid w:val="000D0A64"/>
    <w:rsid w:val="000D101C"/>
    <w:rsid w:val="000D1AEE"/>
    <w:rsid w:val="000D1B76"/>
    <w:rsid w:val="000D1F4F"/>
    <w:rsid w:val="000D21E3"/>
    <w:rsid w:val="000D41F7"/>
    <w:rsid w:val="000D4D07"/>
    <w:rsid w:val="000D7535"/>
    <w:rsid w:val="000E06DB"/>
    <w:rsid w:val="000E165D"/>
    <w:rsid w:val="000E1BAF"/>
    <w:rsid w:val="000E223E"/>
    <w:rsid w:val="000E2491"/>
    <w:rsid w:val="000E2EA9"/>
    <w:rsid w:val="000E362C"/>
    <w:rsid w:val="000E432A"/>
    <w:rsid w:val="000E46A3"/>
    <w:rsid w:val="000E4B72"/>
    <w:rsid w:val="000E4D92"/>
    <w:rsid w:val="000E4E88"/>
    <w:rsid w:val="000E5726"/>
    <w:rsid w:val="000E6C94"/>
    <w:rsid w:val="000F0197"/>
    <w:rsid w:val="000F0A16"/>
    <w:rsid w:val="000F1BB2"/>
    <w:rsid w:val="000F217A"/>
    <w:rsid w:val="000F2E87"/>
    <w:rsid w:val="000F3F94"/>
    <w:rsid w:val="000F488F"/>
    <w:rsid w:val="000F4CA7"/>
    <w:rsid w:val="000F5235"/>
    <w:rsid w:val="000F542B"/>
    <w:rsid w:val="000F5B21"/>
    <w:rsid w:val="000F63DE"/>
    <w:rsid w:val="000F6D8F"/>
    <w:rsid w:val="000F7EC9"/>
    <w:rsid w:val="00100482"/>
    <w:rsid w:val="00101420"/>
    <w:rsid w:val="001028BD"/>
    <w:rsid w:val="00103501"/>
    <w:rsid w:val="00103B2D"/>
    <w:rsid w:val="00103CD2"/>
    <w:rsid w:val="00103EFA"/>
    <w:rsid w:val="00104025"/>
    <w:rsid w:val="00104061"/>
    <w:rsid w:val="0010483A"/>
    <w:rsid w:val="00105792"/>
    <w:rsid w:val="0010594E"/>
    <w:rsid w:val="00107186"/>
    <w:rsid w:val="00107236"/>
    <w:rsid w:val="001074B3"/>
    <w:rsid w:val="00107E99"/>
    <w:rsid w:val="001101A2"/>
    <w:rsid w:val="001106F7"/>
    <w:rsid w:val="001108A9"/>
    <w:rsid w:val="001117C4"/>
    <w:rsid w:val="00112EDA"/>
    <w:rsid w:val="00112F61"/>
    <w:rsid w:val="0011359E"/>
    <w:rsid w:val="00113845"/>
    <w:rsid w:val="00113F21"/>
    <w:rsid w:val="00114174"/>
    <w:rsid w:val="00115149"/>
    <w:rsid w:val="001176D7"/>
    <w:rsid w:val="00117B4A"/>
    <w:rsid w:val="00117C1D"/>
    <w:rsid w:val="001201E7"/>
    <w:rsid w:val="00123688"/>
    <w:rsid w:val="001253E1"/>
    <w:rsid w:val="001272FC"/>
    <w:rsid w:val="00127602"/>
    <w:rsid w:val="00127F47"/>
    <w:rsid w:val="00131365"/>
    <w:rsid w:val="00132F41"/>
    <w:rsid w:val="00133572"/>
    <w:rsid w:val="00134E4A"/>
    <w:rsid w:val="00135E4B"/>
    <w:rsid w:val="001364FB"/>
    <w:rsid w:val="001365F2"/>
    <w:rsid w:val="00136D7A"/>
    <w:rsid w:val="001374C5"/>
    <w:rsid w:val="00141470"/>
    <w:rsid w:val="00141540"/>
    <w:rsid w:val="001449DF"/>
    <w:rsid w:val="0014569B"/>
    <w:rsid w:val="00145882"/>
    <w:rsid w:val="001470E0"/>
    <w:rsid w:val="00150060"/>
    <w:rsid w:val="00151258"/>
    <w:rsid w:val="001519F0"/>
    <w:rsid w:val="00154C69"/>
    <w:rsid w:val="00155045"/>
    <w:rsid w:val="0015704C"/>
    <w:rsid w:val="00157895"/>
    <w:rsid w:val="00157913"/>
    <w:rsid w:val="00157CA4"/>
    <w:rsid w:val="00157F13"/>
    <w:rsid w:val="00160903"/>
    <w:rsid w:val="00161701"/>
    <w:rsid w:val="00161E87"/>
    <w:rsid w:val="0016488F"/>
    <w:rsid w:val="0016566C"/>
    <w:rsid w:val="00170B05"/>
    <w:rsid w:val="001710C0"/>
    <w:rsid w:val="00172276"/>
    <w:rsid w:val="001725D9"/>
    <w:rsid w:val="00172769"/>
    <w:rsid w:val="001727F0"/>
    <w:rsid w:val="00172B06"/>
    <w:rsid w:val="00172F1D"/>
    <w:rsid w:val="0017347E"/>
    <w:rsid w:val="00174347"/>
    <w:rsid w:val="001748AF"/>
    <w:rsid w:val="001752D8"/>
    <w:rsid w:val="001755FB"/>
    <w:rsid w:val="00175931"/>
    <w:rsid w:val="00175D6B"/>
    <w:rsid w:val="00176B25"/>
    <w:rsid w:val="001777B3"/>
    <w:rsid w:val="00180887"/>
    <w:rsid w:val="001811C0"/>
    <w:rsid w:val="0018238B"/>
    <w:rsid w:val="00182D08"/>
    <w:rsid w:val="00183419"/>
    <w:rsid w:val="00183949"/>
    <w:rsid w:val="0018394A"/>
    <w:rsid w:val="00184DCC"/>
    <w:rsid w:val="001863D0"/>
    <w:rsid w:val="00186A9D"/>
    <w:rsid w:val="00186E08"/>
    <w:rsid w:val="00186F5D"/>
    <w:rsid w:val="001874A6"/>
    <w:rsid w:val="0018765B"/>
    <w:rsid w:val="001904AE"/>
    <w:rsid w:val="001904CD"/>
    <w:rsid w:val="00190913"/>
    <w:rsid w:val="0019236A"/>
    <w:rsid w:val="00192F4D"/>
    <w:rsid w:val="0019311C"/>
    <w:rsid w:val="001938A4"/>
    <w:rsid w:val="00193B21"/>
    <w:rsid w:val="00193DD3"/>
    <w:rsid w:val="00194120"/>
    <w:rsid w:val="001948AA"/>
    <w:rsid w:val="00195F65"/>
    <w:rsid w:val="00196788"/>
    <w:rsid w:val="001979B3"/>
    <w:rsid w:val="001A07E2"/>
    <w:rsid w:val="001A0A5D"/>
    <w:rsid w:val="001A2018"/>
    <w:rsid w:val="001A2A06"/>
    <w:rsid w:val="001A326E"/>
    <w:rsid w:val="001A3AA8"/>
    <w:rsid w:val="001A56F1"/>
    <w:rsid w:val="001A5D0E"/>
    <w:rsid w:val="001A6BCD"/>
    <w:rsid w:val="001A7831"/>
    <w:rsid w:val="001B01C8"/>
    <w:rsid w:val="001B0B52"/>
    <w:rsid w:val="001B13F6"/>
    <w:rsid w:val="001B1747"/>
    <w:rsid w:val="001B1DBF"/>
    <w:rsid w:val="001B1DF8"/>
    <w:rsid w:val="001B2510"/>
    <w:rsid w:val="001B2D44"/>
    <w:rsid w:val="001B406E"/>
    <w:rsid w:val="001B4E08"/>
    <w:rsid w:val="001B5031"/>
    <w:rsid w:val="001B5AD7"/>
    <w:rsid w:val="001B752A"/>
    <w:rsid w:val="001C12FB"/>
    <w:rsid w:val="001C2640"/>
    <w:rsid w:val="001C2DB4"/>
    <w:rsid w:val="001C3228"/>
    <w:rsid w:val="001C35E9"/>
    <w:rsid w:val="001C36BD"/>
    <w:rsid w:val="001C3733"/>
    <w:rsid w:val="001C49B3"/>
    <w:rsid w:val="001C5B30"/>
    <w:rsid w:val="001D0D33"/>
    <w:rsid w:val="001D2953"/>
    <w:rsid w:val="001D329C"/>
    <w:rsid w:val="001D3C05"/>
    <w:rsid w:val="001D4BCC"/>
    <w:rsid w:val="001D6AF4"/>
    <w:rsid w:val="001E0CC1"/>
    <w:rsid w:val="001E0DBB"/>
    <w:rsid w:val="001E12AA"/>
    <w:rsid w:val="001E1C10"/>
    <w:rsid w:val="001E1D01"/>
    <w:rsid w:val="001E3CC0"/>
    <w:rsid w:val="001E77C3"/>
    <w:rsid w:val="001E7FAB"/>
    <w:rsid w:val="001F090B"/>
    <w:rsid w:val="001F1442"/>
    <w:rsid w:val="001F180A"/>
    <w:rsid w:val="001F1A28"/>
    <w:rsid w:val="001F1AD0"/>
    <w:rsid w:val="001F1DE2"/>
    <w:rsid w:val="001F35E8"/>
    <w:rsid w:val="001F4014"/>
    <w:rsid w:val="001F445E"/>
    <w:rsid w:val="001F4666"/>
    <w:rsid w:val="001F4E9F"/>
    <w:rsid w:val="001F6423"/>
    <w:rsid w:val="001F7C3C"/>
    <w:rsid w:val="00201213"/>
    <w:rsid w:val="0020165E"/>
    <w:rsid w:val="00201789"/>
    <w:rsid w:val="0020272E"/>
    <w:rsid w:val="00202CBC"/>
    <w:rsid w:val="00202E50"/>
    <w:rsid w:val="00204AAB"/>
    <w:rsid w:val="00205180"/>
    <w:rsid w:val="0020545D"/>
    <w:rsid w:val="0020787C"/>
    <w:rsid w:val="00207F81"/>
    <w:rsid w:val="002109F4"/>
    <w:rsid w:val="00211FDA"/>
    <w:rsid w:val="00215FDA"/>
    <w:rsid w:val="002160C2"/>
    <w:rsid w:val="00217FFA"/>
    <w:rsid w:val="00220689"/>
    <w:rsid w:val="0022137A"/>
    <w:rsid w:val="00222BB9"/>
    <w:rsid w:val="00223BD7"/>
    <w:rsid w:val="00223DEB"/>
    <w:rsid w:val="00224EE9"/>
    <w:rsid w:val="002252A9"/>
    <w:rsid w:val="002258D6"/>
    <w:rsid w:val="00226A1E"/>
    <w:rsid w:val="002274FB"/>
    <w:rsid w:val="002309D2"/>
    <w:rsid w:val="00231B61"/>
    <w:rsid w:val="00231EAD"/>
    <w:rsid w:val="0023315B"/>
    <w:rsid w:val="002337E6"/>
    <w:rsid w:val="00233FF6"/>
    <w:rsid w:val="002347FE"/>
    <w:rsid w:val="00235617"/>
    <w:rsid w:val="0023561F"/>
    <w:rsid w:val="002360D3"/>
    <w:rsid w:val="002361DA"/>
    <w:rsid w:val="00237440"/>
    <w:rsid w:val="0024050A"/>
    <w:rsid w:val="0024178D"/>
    <w:rsid w:val="00241972"/>
    <w:rsid w:val="0024392B"/>
    <w:rsid w:val="00244393"/>
    <w:rsid w:val="00244889"/>
    <w:rsid w:val="002450C6"/>
    <w:rsid w:val="00245DCF"/>
    <w:rsid w:val="00246C65"/>
    <w:rsid w:val="00246EF4"/>
    <w:rsid w:val="0024721F"/>
    <w:rsid w:val="00247707"/>
    <w:rsid w:val="00247F3C"/>
    <w:rsid w:val="00250395"/>
    <w:rsid w:val="002518AE"/>
    <w:rsid w:val="00251A10"/>
    <w:rsid w:val="00251B78"/>
    <w:rsid w:val="0025288A"/>
    <w:rsid w:val="00252BFF"/>
    <w:rsid w:val="00253732"/>
    <w:rsid w:val="00253FF9"/>
    <w:rsid w:val="002542A8"/>
    <w:rsid w:val="00255F4C"/>
    <w:rsid w:val="00256199"/>
    <w:rsid w:val="00257941"/>
    <w:rsid w:val="002602A6"/>
    <w:rsid w:val="00260A11"/>
    <w:rsid w:val="0026169A"/>
    <w:rsid w:val="00262763"/>
    <w:rsid w:val="0026301E"/>
    <w:rsid w:val="002633AD"/>
    <w:rsid w:val="00264BEA"/>
    <w:rsid w:val="00265E4C"/>
    <w:rsid w:val="002675B1"/>
    <w:rsid w:val="00267850"/>
    <w:rsid w:val="0027029A"/>
    <w:rsid w:val="00271032"/>
    <w:rsid w:val="00273E3E"/>
    <w:rsid w:val="00274147"/>
    <w:rsid w:val="00275189"/>
    <w:rsid w:val="002756DC"/>
    <w:rsid w:val="00276412"/>
    <w:rsid w:val="00276437"/>
    <w:rsid w:val="00280053"/>
    <w:rsid w:val="0028063F"/>
    <w:rsid w:val="00280740"/>
    <w:rsid w:val="00280F9E"/>
    <w:rsid w:val="00281668"/>
    <w:rsid w:val="00282AE0"/>
    <w:rsid w:val="00283B02"/>
    <w:rsid w:val="00283C5D"/>
    <w:rsid w:val="0028422A"/>
    <w:rsid w:val="002844B0"/>
    <w:rsid w:val="00286322"/>
    <w:rsid w:val="00286A8A"/>
    <w:rsid w:val="00286BDF"/>
    <w:rsid w:val="00287387"/>
    <w:rsid w:val="00287894"/>
    <w:rsid w:val="00290109"/>
    <w:rsid w:val="0029222E"/>
    <w:rsid w:val="00293567"/>
    <w:rsid w:val="00293DC5"/>
    <w:rsid w:val="00294DC7"/>
    <w:rsid w:val="00295C04"/>
    <w:rsid w:val="00296B03"/>
    <w:rsid w:val="00296C1F"/>
    <w:rsid w:val="00297910"/>
    <w:rsid w:val="002A0239"/>
    <w:rsid w:val="002A41E6"/>
    <w:rsid w:val="002A44C8"/>
    <w:rsid w:val="002A545A"/>
    <w:rsid w:val="002A5E48"/>
    <w:rsid w:val="002A644E"/>
    <w:rsid w:val="002A6DDD"/>
    <w:rsid w:val="002B0059"/>
    <w:rsid w:val="002B0455"/>
    <w:rsid w:val="002B261C"/>
    <w:rsid w:val="002B2BEE"/>
    <w:rsid w:val="002B35C5"/>
    <w:rsid w:val="002B3935"/>
    <w:rsid w:val="002B406A"/>
    <w:rsid w:val="002B41D4"/>
    <w:rsid w:val="002B543F"/>
    <w:rsid w:val="002B6165"/>
    <w:rsid w:val="002B6326"/>
    <w:rsid w:val="002B6906"/>
    <w:rsid w:val="002B7D73"/>
    <w:rsid w:val="002C06E3"/>
    <w:rsid w:val="002C0801"/>
    <w:rsid w:val="002C0DF1"/>
    <w:rsid w:val="002C145F"/>
    <w:rsid w:val="002C2641"/>
    <w:rsid w:val="002C2F78"/>
    <w:rsid w:val="002C30E6"/>
    <w:rsid w:val="002C33B3"/>
    <w:rsid w:val="002C44B0"/>
    <w:rsid w:val="002C4E07"/>
    <w:rsid w:val="002D0586"/>
    <w:rsid w:val="002D1023"/>
    <w:rsid w:val="002D1459"/>
    <w:rsid w:val="002D1470"/>
    <w:rsid w:val="002D21CF"/>
    <w:rsid w:val="002D21EA"/>
    <w:rsid w:val="002D2816"/>
    <w:rsid w:val="002D2F92"/>
    <w:rsid w:val="002D3DB7"/>
    <w:rsid w:val="002D4705"/>
    <w:rsid w:val="002D5B54"/>
    <w:rsid w:val="002D5B65"/>
    <w:rsid w:val="002D6396"/>
    <w:rsid w:val="002D65EB"/>
    <w:rsid w:val="002D7E5E"/>
    <w:rsid w:val="002D7F4A"/>
    <w:rsid w:val="002E07BA"/>
    <w:rsid w:val="002E07EF"/>
    <w:rsid w:val="002E0D06"/>
    <w:rsid w:val="002E1374"/>
    <w:rsid w:val="002E1810"/>
    <w:rsid w:val="002E3BF3"/>
    <w:rsid w:val="002E4E94"/>
    <w:rsid w:val="002E5E98"/>
    <w:rsid w:val="002E784D"/>
    <w:rsid w:val="002F0DA9"/>
    <w:rsid w:val="002F1F28"/>
    <w:rsid w:val="002F2BA9"/>
    <w:rsid w:val="002F43CA"/>
    <w:rsid w:val="002F57AA"/>
    <w:rsid w:val="002F5F73"/>
    <w:rsid w:val="002F6B92"/>
    <w:rsid w:val="002F6C40"/>
    <w:rsid w:val="002F6EF7"/>
    <w:rsid w:val="002F714C"/>
    <w:rsid w:val="002F77BF"/>
    <w:rsid w:val="003004A2"/>
    <w:rsid w:val="00300DC0"/>
    <w:rsid w:val="003013DE"/>
    <w:rsid w:val="00303DD5"/>
    <w:rsid w:val="00305B69"/>
    <w:rsid w:val="00305E11"/>
    <w:rsid w:val="00305F01"/>
    <w:rsid w:val="00307B74"/>
    <w:rsid w:val="003105BA"/>
    <w:rsid w:val="00310764"/>
    <w:rsid w:val="00310A36"/>
    <w:rsid w:val="0031131F"/>
    <w:rsid w:val="00311BFD"/>
    <w:rsid w:val="00313686"/>
    <w:rsid w:val="00313896"/>
    <w:rsid w:val="00314481"/>
    <w:rsid w:val="00314718"/>
    <w:rsid w:val="0031488A"/>
    <w:rsid w:val="0031663D"/>
    <w:rsid w:val="003171B2"/>
    <w:rsid w:val="00317369"/>
    <w:rsid w:val="003175E1"/>
    <w:rsid w:val="003175F7"/>
    <w:rsid w:val="00320203"/>
    <w:rsid w:val="00322002"/>
    <w:rsid w:val="0032414A"/>
    <w:rsid w:val="003247B0"/>
    <w:rsid w:val="00324908"/>
    <w:rsid w:val="00325E81"/>
    <w:rsid w:val="00326948"/>
    <w:rsid w:val="00326964"/>
    <w:rsid w:val="0032703C"/>
    <w:rsid w:val="00327052"/>
    <w:rsid w:val="00327F30"/>
    <w:rsid w:val="00330976"/>
    <w:rsid w:val="00331BA2"/>
    <w:rsid w:val="003327E6"/>
    <w:rsid w:val="0033486D"/>
    <w:rsid w:val="00335228"/>
    <w:rsid w:val="003352FF"/>
    <w:rsid w:val="00335710"/>
    <w:rsid w:val="003367C4"/>
    <w:rsid w:val="00336D8E"/>
    <w:rsid w:val="003374C1"/>
    <w:rsid w:val="003376B3"/>
    <w:rsid w:val="00342DBA"/>
    <w:rsid w:val="00345F9C"/>
    <w:rsid w:val="00345FAB"/>
    <w:rsid w:val="00347776"/>
    <w:rsid w:val="00350FBB"/>
    <w:rsid w:val="003514E4"/>
    <w:rsid w:val="00351A91"/>
    <w:rsid w:val="003520C4"/>
    <w:rsid w:val="0035212F"/>
    <w:rsid w:val="003533AE"/>
    <w:rsid w:val="00354EEC"/>
    <w:rsid w:val="00355E14"/>
    <w:rsid w:val="00356A5C"/>
    <w:rsid w:val="003571BD"/>
    <w:rsid w:val="00357C5E"/>
    <w:rsid w:val="00360317"/>
    <w:rsid w:val="003608BD"/>
    <w:rsid w:val="00361280"/>
    <w:rsid w:val="003615F1"/>
    <w:rsid w:val="00361A6E"/>
    <w:rsid w:val="003626AF"/>
    <w:rsid w:val="0036348A"/>
    <w:rsid w:val="00363D7F"/>
    <w:rsid w:val="0036655E"/>
    <w:rsid w:val="003673F5"/>
    <w:rsid w:val="00367A0F"/>
    <w:rsid w:val="00367C66"/>
    <w:rsid w:val="003700B2"/>
    <w:rsid w:val="003713D8"/>
    <w:rsid w:val="0037233D"/>
    <w:rsid w:val="003734E7"/>
    <w:rsid w:val="003736EF"/>
    <w:rsid w:val="003737E3"/>
    <w:rsid w:val="0037573D"/>
    <w:rsid w:val="00376546"/>
    <w:rsid w:val="00380A1A"/>
    <w:rsid w:val="00380D80"/>
    <w:rsid w:val="003832FA"/>
    <w:rsid w:val="0038500E"/>
    <w:rsid w:val="003857F3"/>
    <w:rsid w:val="003867C8"/>
    <w:rsid w:val="00386FB1"/>
    <w:rsid w:val="0038761D"/>
    <w:rsid w:val="003906F8"/>
    <w:rsid w:val="00392207"/>
    <w:rsid w:val="00392E1D"/>
    <w:rsid w:val="003935EE"/>
    <w:rsid w:val="00393EE9"/>
    <w:rsid w:val="0039408A"/>
    <w:rsid w:val="00394120"/>
    <w:rsid w:val="003945F5"/>
    <w:rsid w:val="0039673D"/>
    <w:rsid w:val="00396C2A"/>
    <w:rsid w:val="003970BC"/>
    <w:rsid w:val="003975DA"/>
    <w:rsid w:val="003975FF"/>
    <w:rsid w:val="00397893"/>
    <w:rsid w:val="003A2407"/>
    <w:rsid w:val="003A2CF0"/>
    <w:rsid w:val="003A3208"/>
    <w:rsid w:val="003A33D3"/>
    <w:rsid w:val="003A3880"/>
    <w:rsid w:val="003A46BA"/>
    <w:rsid w:val="003A478C"/>
    <w:rsid w:val="003A4B52"/>
    <w:rsid w:val="003A5BC5"/>
    <w:rsid w:val="003A5D55"/>
    <w:rsid w:val="003A6715"/>
    <w:rsid w:val="003A71CB"/>
    <w:rsid w:val="003A75E6"/>
    <w:rsid w:val="003A7E97"/>
    <w:rsid w:val="003B255B"/>
    <w:rsid w:val="003B2839"/>
    <w:rsid w:val="003B3317"/>
    <w:rsid w:val="003B3758"/>
    <w:rsid w:val="003B4B2F"/>
    <w:rsid w:val="003B4C50"/>
    <w:rsid w:val="003B52D4"/>
    <w:rsid w:val="003B6DD4"/>
    <w:rsid w:val="003C0A71"/>
    <w:rsid w:val="003C1246"/>
    <w:rsid w:val="003C1CA5"/>
    <w:rsid w:val="003C1D1F"/>
    <w:rsid w:val="003C1EC7"/>
    <w:rsid w:val="003C3D8E"/>
    <w:rsid w:val="003C3DFB"/>
    <w:rsid w:val="003C5AD1"/>
    <w:rsid w:val="003C5E61"/>
    <w:rsid w:val="003C63F4"/>
    <w:rsid w:val="003C64A0"/>
    <w:rsid w:val="003C6909"/>
    <w:rsid w:val="003C6C60"/>
    <w:rsid w:val="003C6F0B"/>
    <w:rsid w:val="003C7BA3"/>
    <w:rsid w:val="003D0889"/>
    <w:rsid w:val="003D08AE"/>
    <w:rsid w:val="003D3642"/>
    <w:rsid w:val="003D4E9C"/>
    <w:rsid w:val="003D5EE8"/>
    <w:rsid w:val="003D7705"/>
    <w:rsid w:val="003E0D78"/>
    <w:rsid w:val="003E1CB1"/>
    <w:rsid w:val="003E23E4"/>
    <w:rsid w:val="003E2677"/>
    <w:rsid w:val="003E3A1D"/>
    <w:rsid w:val="003E471E"/>
    <w:rsid w:val="003E4E1B"/>
    <w:rsid w:val="003E6CA0"/>
    <w:rsid w:val="003F1D6B"/>
    <w:rsid w:val="003F1F41"/>
    <w:rsid w:val="003F2FDE"/>
    <w:rsid w:val="003F330B"/>
    <w:rsid w:val="003F49D5"/>
    <w:rsid w:val="003F5281"/>
    <w:rsid w:val="003F694E"/>
    <w:rsid w:val="003F6F3C"/>
    <w:rsid w:val="003F6FDF"/>
    <w:rsid w:val="003F7705"/>
    <w:rsid w:val="003F7A5A"/>
    <w:rsid w:val="00400472"/>
    <w:rsid w:val="004011EB"/>
    <w:rsid w:val="004016F5"/>
    <w:rsid w:val="00402D2C"/>
    <w:rsid w:val="00402E8B"/>
    <w:rsid w:val="00404253"/>
    <w:rsid w:val="004045AA"/>
    <w:rsid w:val="00404C72"/>
    <w:rsid w:val="0040549A"/>
    <w:rsid w:val="0040582F"/>
    <w:rsid w:val="00405CC9"/>
    <w:rsid w:val="004065E8"/>
    <w:rsid w:val="004069F8"/>
    <w:rsid w:val="0040711E"/>
    <w:rsid w:val="00407A86"/>
    <w:rsid w:val="00407D67"/>
    <w:rsid w:val="00411FA7"/>
    <w:rsid w:val="0041244A"/>
    <w:rsid w:val="00412450"/>
    <w:rsid w:val="004138DE"/>
    <w:rsid w:val="00413B39"/>
    <w:rsid w:val="00414365"/>
    <w:rsid w:val="00414B2F"/>
    <w:rsid w:val="00415E58"/>
    <w:rsid w:val="00416231"/>
    <w:rsid w:val="00416677"/>
    <w:rsid w:val="00416D85"/>
    <w:rsid w:val="004208AB"/>
    <w:rsid w:val="004219EF"/>
    <w:rsid w:val="00421A72"/>
    <w:rsid w:val="00424348"/>
    <w:rsid w:val="00426CD9"/>
    <w:rsid w:val="00426D02"/>
    <w:rsid w:val="00426E60"/>
    <w:rsid w:val="00430FEB"/>
    <w:rsid w:val="004310EE"/>
    <w:rsid w:val="00432674"/>
    <w:rsid w:val="00432FBB"/>
    <w:rsid w:val="00433467"/>
    <w:rsid w:val="00433677"/>
    <w:rsid w:val="004340D5"/>
    <w:rsid w:val="004346A7"/>
    <w:rsid w:val="00434737"/>
    <w:rsid w:val="00434880"/>
    <w:rsid w:val="00434A21"/>
    <w:rsid w:val="00434F6F"/>
    <w:rsid w:val="0043526D"/>
    <w:rsid w:val="00435718"/>
    <w:rsid w:val="00435D62"/>
    <w:rsid w:val="00442241"/>
    <w:rsid w:val="00442B83"/>
    <w:rsid w:val="00444DD7"/>
    <w:rsid w:val="0044540E"/>
    <w:rsid w:val="00445722"/>
    <w:rsid w:val="004460E9"/>
    <w:rsid w:val="00446282"/>
    <w:rsid w:val="00446346"/>
    <w:rsid w:val="00446651"/>
    <w:rsid w:val="00447B6F"/>
    <w:rsid w:val="004501B9"/>
    <w:rsid w:val="00450470"/>
    <w:rsid w:val="004506BA"/>
    <w:rsid w:val="00450E5C"/>
    <w:rsid w:val="00453623"/>
    <w:rsid w:val="004537B7"/>
    <w:rsid w:val="00453C11"/>
    <w:rsid w:val="00453C9C"/>
    <w:rsid w:val="00453E3E"/>
    <w:rsid w:val="004557B0"/>
    <w:rsid w:val="00457946"/>
    <w:rsid w:val="00457D8B"/>
    <w:rsid w:val="00460A17"/>
    <w:rsid w:val="0046120A"/>
    <w:rsid w:val="004612E8"/>
    <w:rsid w:val="00461506"/>
    <w:rsid w:val="00462F79"/>
    <w:rsid w:val="00463438"/>
    <w:rsid w:val="00463992"/>
    <w:rsid w:val="00463ECE"/>
    <w:rsid w:val="00464290"/>
    <w:rsid w:val="00464629"/>
    <w:rsid w:val="00465388"/>
    <w:rsid w:val="0046574F"/>
    <w:rsid w:val="00467740"/>
    <w:rsid w:val="004677C9"/>
    <w:rsid w:val="00470AC8"/>
    <w:rsid w:val="00470CB5"/>
    <w:rsid w:val="004719E3"/>
    <w:rsid w:val="00471EAB"/>
    <w:rsid w:val="004723EE"/>
    <w:rsid w:val="0047382D"/>
    <w:rsid w:val="00475A92"/>
    <w:rsid w:val="004761C3"/>
    <w:rsid w:val="004776AC"/>
    <w:rsid w:val="00477BB9"/>
    <w:rsid w:val="004815F3"/>
    <w:rsid w:val="00482388"/>
    <w:rsid w:val="00483700"/>
    <w:rsid w:val="00483742"/>
    <w:rsid w:val="00483A08"/>
    <w:rsid w:val="004859EE"/>
    <w:rsid w:val="00487366"/>
    <w:rsid w:val="004873E4"/>
    <w:rsid w:val="004875DB"/>
    <w:rsid w:val="00487D98"/>
    <w:rsid w:val="00487F0B"/>
    <w:rsid w:val="0049072C"/>
    <w:rsid w:val="00490FD1"/>
    <w:rsid w:val="00491AD2"/>
    <w:rsid w:val="00491C34"/>
    <w:rsid w:val="004935C0"/>
    <w:rsid w:val="00493B43"/>
    <w:rsid w:val="00493BED"/>
    <w:rsid w:val="00494EB1"/>
    <w:rsid w:val="00496414"/>
    <w:rsid w:val="00496B03"/>
    <w:rsid w:val="00497A38"/>
    <w:rsid w:val="004A0A18"/>
    <w:rsid w:val="004A43CB"/>
    <w:rsid w:val="004A45BD"/>
    <w:rsid w:val="004A4656"/>
    <w:rsid w:val="004A5578"/>
    <w:rsid w:val="004A6CB4"/>
    <w:rsid w:val="004A77B0"/>
    <w:rsid w:val="004A77E0"/>
    <w:rsid w:val="004B08A9"/>
    <w:rsid w:val="004B0D91"/>
    <w:rsid w:val="004B14F9"/>
    <w:rsid w:val="004B1A65"/>
    <w:rsid w:val="004B1C88"/>
    <w:rsid w:val="004B1CED"/>
    <w:rsid w:val="004B2A1E"/>
    <w:rsid w:val="004B31DD"/>
    <w:rsid w:val="004B34A7"/>
    <w:rsid w:val="004B3B06"/>
    <w:rsid w:val="004B3ED5"/>
    <w:rsid w:val="004B4643"/>
    <w:rsid w:val="004B7F67"/>
    <w:rsid w:val="004C06BE"/>
    <w:rsid w:val="004C0938"/>
    <w:rsid w:val="004C1453"/>
    <w:rsid w:val="004C1994"/>
    <w:rsid w:val="004C363B"/>
    <w:rsid w:val="004C396F"/>
    <w:rsid w:val="004C65D1"/>
    <w:rsid w:val="004C70FC"/>
    <w:rsid w:val="004D022C"/>
    <w:rsid w:val="004D1DB9"/>
    <w:rsid w:val="004D2675"/>
    <w:rsid w:val="004D2A38"/>
    <w:rsid w:val="004D4080"/>
    <w:rsid w:val="004D794F"/>
    <w:rsid w:val="004E05FD"/>
    <w:rsid w:val="004E09AB"/>
    <w:rsid w:val="004E1A0D"/>
    <w:rsid w:val="004E1AFE"/>
    <w:rsid w:val="004E23F5"/>
    <w:rsid w:val="004E3693"/>
    <w:rsid w:val="004E5418"/>
    <w:rsid w:val="004E63E5"/>
    <w:rsid w:val="004E6A47"/>
    <w:rsid w:val="004E6B76"/>
    <w:rsid w:val="004F1437"/>
    <w:rsid w:val="004F3540"/>
    <w:rsid w:val="004F40E0"/>
    <w:rsid w:val="004F52DB"/>
    <w:rsid w:val="004F5624"/>
    <w:rsid w:val="004F5DA4"/>
    <w:rsid w:val="004F62B2"/>
    <w:rsid w:val="004F6424"/>
    <w:rsid w:val="005040CD"/>
    <w:rsid w:val="00504229"/>
    <w:rsid w:val="00505229"/>
    <w:rsid w:val="005063E9"/>
    <w:rsid w:val="0050744B"/>
    <w:rsid w:val="00507F98"/>
    <w:rsid w:val="005108A3"/>
    <w:rsid w:val="00510DB5"/>
    <w:rsid w:val="00510F6E"/>
    <w:rsid w:val="00511422"/>
    <w:rsid w:val="005118AE"/>
    <w:rsid w:val="0051212F"/>
    <w:rsid w:val="0051587A"/>
    <w:rsid w:val="005158FA"/>
    <w:rsid w:val="005169AD"/>
    <w:rsid w:val="00517C35"/>
    <w:rsid w:val="0052017E"/>
    <w:rsid w:val="005208B9"/>
    <w:rsid w:val="00520942"/>
    <w:rsid w:val="00521345"/>
    <w:rsid w:val="00521CF1"/>
    <w:rsid w:val="00521DCF"/>
    <w:rsid w:val="005221F0"/>
    <w:rsid w:val="005235C0"/>
    <w:rsid w:val="00524807"/>
    <w:rsid w:val="005252FE"/>
    <w:rsid w:val="005257A1"/>
    <w:rsid w:val="00525FF9"/>
    <w:rsid w:val="005276CE"/>
    <w:rsid w:val="00531F62"/>
    <w:rsid w:val="00532C41"/>
    <w:rsid w:val="00532C47"/>
    <w:rsid w:val="00532D3F"/>
    <w:rsid w:val="00533429"/>
    <w:rsid w:val="0053386D"/>
    <w:rsid w:val="00533B3E"/>
    <w:rsid w:val="00534700"/>
    <w:rsid w:val="00535411"/>
    <w:rsid w:val="0053627A"/>
    <w:rsid w:val="0053791F"/>
    <w:rsid w:val="00540BF8"/>
    <w:rsid w:val="00543D70"/>
    <w:rsid w:val="005446F2"/>
    <w:rsid w:val="00546260"/>
    <w:rsid w:val="00546622"/>
    <w:rsid w:val="00547538"/>
    <w:rsid w:val="00552711"/>
    <w:rsid w:val="00553BFA"/>
    <w:rsid w:val="005547C4"/>
    <w:rsid w:val="00554D05"/>
    <w:rsid w:val="0055596B"/>
    <w:rsid w:val="005562E0"/>
    <w:rsid w:val="005568E2"/>
    <w:rsid w:val="005574AA"/>
    <w:rsid w:val="0056077E"/>
    <w:rsid w:val="00560EDA"/>
    <w:rsid w:val="0056104B"/>
    <w:rsid w:val="005613A5"/>
    <w:rsid w:val="005629EE"/>
    <w:rsid w:val="00563D6B"/>
    <w:rsid w:val="00564061"/>
    <w:rsid w:val="005648FA"/>
    <w:rsid w:val="00564D50"/>
    <w:rsid w:val="00567346"/>
    <w:rsid w:val="00572094"/>
    <w:rsid w:val="00572133"/>
    <w:rsid w:val="0057371B"/>
    <w:rsid w:val="005738EB"/>
    <w:rsid w:val="005745CE"/>
    <w:rsid w:val="00575EB8"/>
    <w:rsid w:val="0057613A"/>
    <w:rsid w:val="005800EB"/>
    <w:rsid w:val="00582A9B"/>
    <w:rsid w:val="005832AB"/>
    <w:rsid w:val="00583A75"/>
    <w:rsid w:val="005841C0"/>
    <w:rsid w:val="0058437C"/>
    <w:rsid w:val="00585B0B"/>
    <w:rsid w:val="00590A43"/>
    <w:rsid w:val="00591550"/>
    <w:rsid w:val="005935F4"/>
    <w:rsid w:val="00593E0A"/>
    <w:rsid w:val="00594490"/>
    <w:rsid w:val="00594D79"/>
    <w:rsid w:val="00595031"/>
    <w:rsid w:val="00595533"/>
    <w:rsid w:val="00597ADE"/>
    <w:rsid w:val="005A1660"/>
    <w:rsid w:val="005A167F"/>
    <w:rsid w:val="005A2A86"/>
    <w:rsid w:val="005A346E"/>
    <w:rsid w:val="005A43DD"/>
    <w:rsid w:val="005A4684"/>
    <w:rsid w:val="005A5FF4"/>
    <w:rsid w:val="005A73CF"/>
    <w:rsid w:val="005B0F5C"/>
    <w:rsid w:val="005B0F87"/>
    <w:rsid w:val="005B1DDE"/>
    <w:rsid w:val="005B252B"/>
    <w:rsid w:val="005B32E4"/>
    <w:rsid w:val="005B3EB1"/>
    <w:rsid w:val="005B3F6F"/>
    <w:rsid w:val="005B5A72"/>
    <w:rsid w:val="005B798B"/>
    <w:rsid w:val="005B7D65"/>
    <w:rsid w:val="005C0A16"/>
    <w:rsid w:val="005C0AD0"/>
    <w:rsid w:val="005C1489"/>
    <w:rsid w:val="005C1FAE"/>
    <w:rsid w:val="005C39E8"/>
    <w:rsid w:val="005C40EC"/>
    <w:rsid w:val="005C5660"/>
    <w:rsid w:val="005C71E4"/>
    <w:rsid w:val="005C72E3"/>
    <w:rsid w:val="005D11B2"/>
    <w:rsid w:val="005D4B68"/>
    <w:rsid w:val="005D6397"/>
    <w:rsid w:val="005D73A9"/>
    <w:rsid w:val="005E02BB"/>
    <w:rsid w:val="005E11C1"/>
    <w:rsid w:val="005E13B9"/>
    <w:rsid w:val="005E2563"/>
    <w:rsid w:val="005E2894"/>
    <w:rsid w:val="005E35A6"/>
    <w:rsid w:val="005E394C"/>
    <w:rsid w:val="005E42BF"/>
    <w:rsid w:val="005E4E70"/>
    <w:rsid w:val="005E559F"/>
    <w:rsid w:val="005E65BB"/>
    <w:rsid w:val="005E7E69"/>
    <w:rsid w:val="005F04C5"/>
    <w:rsid w:val="005F0DA0"/>
    <w:rsid w:val="005F1B80"/>
    <w:rsid w:val="005F2767"/>
    <w:rsid w:val="005F3A0B"/>
    <w:rsid w:val="005F4790"/>
    <w:rsid w:val="005F4914"/>
    <w:rsid w:val="005F62B7"/>
    <w:rsid w:val="005F67FC"/>
    <w:rsid w:val="005F6869"/>
    <w:rsid w:val="005F6BB9"/>
    <w:rsid w:val="005F78DF"/>
    <w:rsid w:val="006018F6"/>
    <w:rsid w:val="00603148"/>
    <w:rsid w:val="006036DC"/>
    <w:rsid w:val="006056A1"/>
    <w:rsid w:val="00606FC7"/>
    <w:rsid w:val="00610456"/>
    <w:rsid w:val="00611173"/>
    <w:rsid w:val="00611473"/>
    <w:rsid w:val="00611B36"/>
    <w:rsid w:val="00612241"/>
    <w:rsid w:val="00612BF6"/>
    <w:rsid w:val="00612FD9"/>
    <w:rsid w:val="00613234"/>
    <w:rsid w:val="00613A34"/>
    <w:rsid w:val="00613FF2"/>
    <w:rsid w:val="00615ADA"/>
    <w:rsid w:val="0061635C"/>
    <w:rsid w:val="0062144A"/>
    <w:rsid w:val="006221CD"/>
    <w:rsid w:val="00622220"/>
    <w:rsid w:val="00623DF4"/>
    <w:rsid w:val="006266A9"/>
    <w:rsid w:val="00627AFD"/>
    <w:rsid w:val="00627C5F"/>
    <w:rsid w:val="00630426"/>
    <w:rsid w:val="00630702"/>
    <w:rsid w:val="0063160C"/>
    <w:rsid w:val="006316C1"/>
    <w:rsid w:val="00631ED4"/>
    <w:rsid w:val="00632C87"/>
    <w:rsid w:val="00633BC7"/>
    <w:rsid w:val="00634769"/>
    <w:rsid w:val="00635452"/>
    <w:rsid w:val="00635AC7"/>
    <w:rsid w:val="00635E9C"/>
    <w:rsid w:val="00635F89"/>
    <w:rsid w:val="00636A1D"/>
    <w:rsid w:val="0063753F"/>
    <w:rsid w:val="00637B41"/>
    <w:rsid w:val="00641461"/>
    <w:rsid w:val="006414EE"/>
    <w:rsid w:val="00641937"/>
    <w:rsid w:val="00641F80"/>
    <w:rsid w:val="00642524"/>
    <w:rsid w:val="00642D0A"/>
    <w:rsid w:val="0064630E"/>
    <w:rsid w:val="00646FE1"/>
    <w:rsid w:val="00647075"/>
    <w:rsid w:val="00647582"/>
    <w:rsid w:val="006512F6"/>
    <w:rsid w:val="006518FC"/>
    <w:rsid w:val="00652093"/>
    <w:rsid w:val="006541EF"/>
    <w:rsid w:val="00654F21"/>
    <w:rsid w:val="0065581D"/>
    <w:rsid w:val="00655C2F"/>
    <w:rsid w:val="006602D5"/>
    <w:rsid w:val="00660403"/>
    <w:rsid w:val="00661140"/>
    <w:rsid w:val="006618B7"/>
    <w:rsid w:val="00661B37"/>
    <w:rsid w:val="00661E9F"/>
    <w:rsid w:val="00663E05"/>
    <w:rsid w:val="00667E80"/>
    <w:rsid w:val="006710DD"/>
    <w:rsid w:val="00671575"/>
    <w:rsid w:val="00671C88"/>
    <w:rsid w:val="00671FC9"/>
    <w:rsid w:val="00673200"/>
    <w:rsid w:val="00673CDE"/>
    <w:rsid w:val="006742BB"/>
    <w:rsid w:val="0067501E"/>
    <w:rsid w:val="006750BE"/>
    <w:rsid w:val="006756B3"/>
    <w:rsid w:val="00675A2C"/>
    <w:rsid w:val="00675C52"/>
    <w:rsid w:val="00675D95"/>
    <w:rsid w:val="006773D2"/>
    <w:rsid w:val="006777BA"/>
    <w:rsid w:val="00677DF7"/>
    <w:rsid w:val="00680581"/>
    <w:rsid w:val="00680A56"/>
    <w:rsid w:val="00681A41"/>
    <w:rsid w:val="00681D4D"/>
    <w:rsid w:val="006821B2"/>
    <w:rsid w:val="006837C4"/>
    <w:rsid w:val="006838C0"/>
    <w:rsid w:val="00683F50"/>
    <w:rsid w:val="00684647"/>
    <w:rsid w:val="00685856"/>
    <w:rsid w:val="00685901"/>
    <w:rsid w:val="00685B75"/>
    <w:rsid w:val="00685BB9"/>
    <w:rsid w:val="00687E06"/>
    <w:rsid w:val="00690127"/>
    <w:rsid w:val="006917FC"/>
    <w:rsid w:val="00691BFF"/>
    <w:rsid w:val="006950B2"/>
    <w:rsid w:val="00695311"/>
    <w:rsid w:val="006953C1"/>
    <w:rsid w:val="00696EB2"/>
    <w:rsid w:val="0069741A"/>
    <w:rsid w:val="006A09E2"/>
    <w:rsid w:val="006A0DEA"/>
    <w:rsid w:val="006A16E9"/>
    <w:rsid w:val="006A3601"/>
    <w:rsid w:val="006A41C4"/>
    <w:rsid w:val="006A5019"/>
    <w:rsid w:val="006A5284"/>
    <w:rsid w:val="006A5450"/>
    <w:rsid w:val="006A5F8B"/>
    <w:rsid w:val="006A6399"/>
    <w:rsid w:val="006B0199"/>
    <w:rsid w:val="006B0A32"/>
    <w:rsid w:val="006B0BD8"/>
    <w:rsid w:val="006B256A"/>
    <w:rsid w:val="006B2A1E"/>
    <w:rsid w:val="006B2B19"/>
    <w:rsid w:val="006B4557"/>
    <w:rsid w:val="006B5624"/>
    <w:rsid w:val="006B622F"/>
    <w:rsid w:val="006C0251"/>
    <w:rsid w:val="006C0320"/>
    <w:rsid w:val="006C086F"/>
    <w:rsid w:val="006C2B9A"/>
    <w:rsid w:val="006C312F"/>
    <w:rsid w:val="006C39BB"/>
    <w:rsid w:val="006C4502"/>
    <w:rsid w:val="006C6114"/>
    <w:rsid w:val="006D2288"/>
    <w:rsid w:val="006D4464"/>
    <w:rsid w:val="006D5E91"/>
    <w:rsid w:val="006D72CD"/>
    <w:rsid w:val="006D7E87"/>
    <w:rsid w:val="006E05B1"/>
    <w:rsid w:val="006E09D4"/>
    <w:rsid w:val="006E14E6"/>
    <w:rsid w:val="006E1AEE"/>
    <w:rsid w:val="006E2F52"/>
    <w:rsid w:val="006E32A9"/>
    <w:rsid w:val="006E3B9C"/>
    <w:rsid w:val="006E4F9F"/>
    <w:rsid w:val="006E51A2"/>
    <w:rsid w:val="006E6DBB"/>
    <w:rsid w:val="006F0B86"/>
    <w:rsid w:val="006F0DE2"/>
    <w:rsid w:val="006F11BD"/>
    <w:rsid w:val="006F25B4"/>
    <w:rsid w:val="006F32C7"/>
    <w:rsid w:val="006F3392"/>
    <w:rsid w:val="006F3495"/>
    <w:rsid w:val="006F417D"/>
    <w:rsid w:val="006F532F"/>
    <w:rsid w:val="006F5C83"/>
    <w:rsid w:val="006F67CC"/>
    <w:rsid w:val="006F6B89"/>
    <w:rsid w:val="00700070"/>
    <w:rsid w:val="00701B5F"/>
    <w:rsid w:val="00701C2D"/>
    <w:rsid w:val="00702162"/>
    <w:rsid w:val="007035FA"/>
    <w:rsid w:val="00703930"/>
    <w:rsid w:val="00703974"/>
    <w:rsid w:val="0070415D"/>
    <w:rsid w:val="0070453D"/>
    <w:rsid w:val="0070518A"/>
    <w:rsid w:val="0070610E"/>
    <w:rsid w:val="00707759"/>
    <w:rsid w:val="00710081"/>
    <w:rsid w:val="00710B0D"/>
    <w:rsid w:val="00711FF5"/>
    <w:rsid w:val="007129A9"/>
    <w:rsid w:val="00713CB5"/>
    <w:rsid w:val="00714E3F"/>
    <w:rsid w:val="0071558B"/>
    <w:rsid w:val="00715D6D"/>
    <w:rsid w:val="0071776A"/>
    <w:rsid w:val="00717E3E"/>
    <w:rsid w:val="00721189"/>
    <w:rsid w:val="00721D9C"/>
    <w:rsid w:val="007221C3"/>
    <w:rsid w:val="007227E4"/>
    <w:rsid w:val="00722F2C"/>
    <w:rsid w:val="007254D1"/>
    <w:rsid w:val="00725B32"/>
    <w:rsid w:val="00725B3C"/>
    <w:rsid w:val="00727425"/>
    <w:rsid w:val="0073146B"/>
    <w:rsid w:val="007333A0"/>
    <w:rsid w:val="00733D54"/>
    <w:rsid w:val="00734CEE"/>
    <w:rsid w:val="00736593"/>
    <w:rsid w:val="007365AE"/>
    <w:rsid w:val="00736A4F"/>
    <w:rsid w:val="00737753"/>
    <w:rsid w:val="00737768"/>
    <w:rsid w:val="007377A7"/>
    <w:rsid w:val="00737FFA"/>
    <w:rsid w:val="0074063E"/>
    <w:rsid w:val="00740BB8"/>
    <w:rsid w:val="00740CE9"/>
    <w:rsid w:val="007416C4"/>
    <w:rsid w:val="0074254C"/>
    <w:rsid w:val="007428C6"/>
    <w:rsid w:val="007428E3"/>
    <w:rsid w:val="0074394E"/>
    <w:rsid w:val="0074422D"/>
    <w:rsid w:val="00744407"/>
    <w:rsid w:val="00750D0A"/>
    <w:rsid w:val="00751D93"/>
    <w:rsid w:val="00752300"/>
    <w:rsid w:val="00753BF5"/>
    <w:rsid w:val="007546F8"/>
    <w:rsid w:val="00754BE8"/>
    <w:rsid w:val="0075579B"/>
    <w:rsid w:val="00755BAB"/>
    <w:rsid w:val="00757452"/>
    <w:rsid w:val="00757DDA"/>
    <w:rsid w:val="0076080E"/>
    <w:rsid w:val="0076411D"/>
    <w:rsid w:val="007644E8"/>
    <w:rsid w:val="00765AA7"/>
    <w:rsid w:val="00765F45"/>
    <w:rsid w:val="007670F8"/>
    <w:rsid w:val="007671D4"/>
    <w:rsid w:val="00770A85"/>
    <w:rsid w:val="007721C5"/>
    <w:rsid w:val="00772280"/>
    <w:rsid w:val="0077271C"/>
    <w:rsid w:val="00772A7F"/>
    <w:rsid w:val="00773B16"/>
    <w:rsid w:val="00773DC9"/>
    <w:rsid w:val="00774579"/>
    <w:rsid w:val="0077572E"/>
    <w:rsid w:val="00775DAE"/>
    <w:rsid w:val="00776329"/>
    <w:rsid w:val="00777BE4"/>
    <w:rsid w:val="0078031B"/>
    <w:rsid w:val="00781263"/>
    <w:rsid w:val="0078459C"/>
    <w:rsid w:val="00784F44"/>
    <w:rsid w:val="00785A9A"/>
    <w:rsid w:val="007865C2"/>
    <w:rsid w:val="00786672"/>
    <w:rsid w:val="007870BF"/>
    <w:rsid w:val="007872CF"/>
    <w:rsid w:val="0078744C"/>
    <w:rsid w:val="00790010"/>
    <w:rsid w:val="00790579"/>
    <w:rsid w:val="00790596"/>
    <w:rsid w:val="00790F01"/>
    <w:rsid w:val="0079201C"/>
    <w:rsid w:val="0079307F"/>
    <w:rsid w:val="00793358"/>
    <w:rsid w:val="007940C5"/>
    <w:rsid w:val="007947C4"/>
    <w:rsid w:val="00795481"/>
    <w:rsid w:val="007957A7"/>
    <w:rsid w:val="00795812"/>
    <w:rsid w:val="00795CE1"/>
    <w:rsid w:val="00795D82"/>
    <w:rsid w:val="007962C0"/>
    <w:rsid w:val="007A01B4"/>
    <w:rsid w:val="007A0646"/>
    <w:rsid w:val="007A06AC"/>
    <w:rsid w:val="007A162B"/>
    <w:rsid w:val="007A1B2F"/>
    <w:rsid w:val="007A2BEE"/>
    <w:rsid w:val="007A4636"/>
    <w:rsid w:val="007A5520"/>
    <w:rsid w:val="007A5719"/>
    <w:rsid w:val="007A5F4E"/>
    <w:rsid w:val="007A7377"/>
    <w:rsid w:val="007B0914"/>
    <w:rsid w:val="007B0AC4"/>
    <w:rsid w:val="007B1014"/>
    <w:rsid w:val="007B103F"/>
    <w:rsid w:val="007B1484"/>
    <w:rsid w:val="007B1A10"/>
    <w:rsid w:val="007B30B9"/>
    <w:rsid w:val="007B31AB"/>
    <w:rsid w:val="007B3268"/>
    <w:rsid w:val="007B33C7"/>
    <w:rsid w:val="007B37F1"/>
    <w:rsid w:val="007B42D3"/>
    <w:rsid w:val="007B46D9"/>
    <w:rsid w:val="007B4D7B"/>
    <w:rsid w:val="007B5115"/>
    <w:rsid w:val="007B6659"/>
    <w:rsid w:val="007B6C39"/>
    <w:rsid w:val="007B76AB"/>
    <w:rsid w:val="007B7CE8"/>
    <w:rsid w:val="007B7DBD"/>
    <w:rsid w:val="007C09EA"/>
    <w:rsid w:val="007C264B"/>
    <w:rsid w:val="007C3660"/>
    <w:rsid w:val="007C4193"/>
    <w:rsid w:val="007C45D3"/>
    <w:rsid w:val="007C597B"/>
    <w:rsid w:val="007C6213"/>
    <w:rsid w:val="007C6712"/>
    <w:rsid w:val="007C7066"/>
    <w:rsid w:val="007C760C"/>
    <w:rsid w:val="007C79D7"/>
    <w:rsid w:val="007D0543"/>
    <w:rsid w:val="007D08FD"/>
    <w:rsid w:val="007D09A4"/>
    <w:rsid w:val="007D0DD4"/>
    <w:rsid w:val="007D1584"/>
    <w:rsid w:val="007D1F73"/>
    <w:rsid w:val="007D2044"/>
    <w:rsid w:val="007D25F1"/>
    <w:rsid w:val="007D3C89"/>
    <w:rsid w:val="007D4F33"/>
    <w:rsid w:val="007D554B"/>
    <w:rsid w:val="007D65C7"/>
    <w:rsid w:val="007D6DA7"/>
    <w:rsid w:val="007D74D2"/>
    <w:rsid w:val="007D79B5"/>
    <w:rsid w:val="007E0759"/>
    <w:rsid w:val="007E1A41"/>
    <w:rsid w:val="007E2334"/>
    <w:rsid w:val="007E23CE"/>
    <w:rsid w:val="007E2B25"/>
    <w:rsid w:val="007E2CE7"/>
    <w:rsid w:val="007E2F26"/>
    <w:rsid w:val="007E43D0"/>
    <w:rsid w:val="007E4F00"/>
    <w:rsid w:val="007E54F8"/>
    <w:rsid w:val="007E5987"/>
    <w:rsid w:val="007E5BD8"/>
    <w:rsid w:val="007E7BF9"/>
    <w:rsid w:val="007F02BC"/>
    <w:rsid w:val="007F1D17"/>
    <w:rsid w:val="007F20D7"/>
    <w:rsid w:val="007F2A78"/>
    <w:rsid w:val="007F2E65"/>
    <w:rsid w:val="007F35B1"/>
    <w:rsid w:val="007F38FD"/>
    <w:rsid w:val="007F43BA"/>
    <w:rsid w:val="007F45D1"/>
    <w:rsid w:val="007F5AF2"/>
    <w:rsid w:val="007F64BE"/>
    <w:rsid w:val="007F6CED"/>
    <w:rsid w:val="007F6DC3"/>
    <w:rsid w:val="008002FF"/>
    <w:rsid w:val="008006B4"/>
    <w:rsid w:val="008015B6"/>
    <w:rsid w:val="0080203F"/>
    <w:rsid w:val="00803308"/>
    <w:rsid w:val="00803FD4"/>
    <w:rsid w:val="0080414A"/>
    <w:rsid w:val="00804402"/>
    <w:rsid w:val="0080481C"/>
    <w:rsid w:val="00804C54"/>
    <w:rsid w:val="008056DD"/>
    <w:rsid w:val="00805BFB"/>
    <w:rsid w:val="00807AE6"/>
    <w:rsid w:val="00807DD6"/>
    <w:rsid w:val="008103ED"/>
    <w:rsid w:val="0081104C"/>
    <w:rsid w:val="00811891"/>
    <w:rsid w:val="008121F2"/>
    <w:rsid w:val="00812D16"/>
    <w:rsid w:val="00813D35"/>
    <w:rsid w:val="0081426D"/>
    <w:rsid w:val="008161DD"/>
    <w:rsid w:val="00816715"/>
    <w:rsid w:val="00816C51"/>
    <w:rsid w:val="00817233"/>
    <w:rsid w:val="008203AE"/>
    <w:rsid w:val="00820BDF"/>
    <w:rsid w:val="00821865"/>
    <w:rsid w:val="008224CF"/>
    <w:rsid w:val="008225EB"/>
    <w:rsid w:val="00822D03"/>
    <w:rsid w:val="0082327D"/>
    <w:rsid w:val="0082433D"/>
    <w:rsid w:val="00826509"/>
    <w:rsid w:val="0082707D"/>
    <w:rsid w:val="008313E1"/>
    <w:rsid w:val="0083354D"/>
    <w:rsid w:val="00834F68"/>
    <w:rsid w:val="0083561B"/>
    <w:rsid w:val="008379D4"/>
    <w:rsid w:val="00837D78"/>
    <w:rsid w:val="00840D79"/>
    <w:rsid w:val="00842A21"/>
    <w:rsid w:val="00842D8E"/>
    <w:rsid w:val="00843E11"/>
    <w:rsid w:val="00845DAD"/>
    <w:rsid w:val="008467BF"/>
    <w:rsid w:val="008468C4"/>
    <w:rsid w:val="008506DB"/>
    <w:rsid w:val="00851377"/>
    <w:rsid w:val="00852DAA"/>
    <w:rsid w:val="0085437C"/>
    <w:rsid w:val="00854B2F"/>
    <w:rsid w:val="00855481"/>
    <w:rsid w:val="00856354"/>
    <w:rsid w:val="008568E1"/>
    <w:rsid w:val="00856BE9"/>
    <w:rsid w:val="008578F8"/>
    <w:rsid w:val="00860566"/>
    <w:rsid w:val="0086129A"/>
    <w:rsid w:val="0086165C"/>
    <w:rsid w:val="00861B26"/>
    <w:rsid w:val="00862EED"/>
    <w:rsid w:val="00864040"/>
    <w:rsid w:val="008643FC"/>
    <w:rsid w:val="0086465C"/>
    <w:rsid w:val="008649B9"/>
    <w:rsid w:val="00864FDB"/>
    <w:rsid w:val="00865CC1"/>
    <w:rsid w:val="0086784F"/>
    <w:rsid w:val="00867FD7"/>
    <w:rsid w:val="00870394"/>
    <w:rsid w:val="0087073B"/>
    <w:rsid w:val="00871AFE"/>
    <w:rsid w:val="00873967"/>
    <w:rsid w:val="008743BB"/>
    <w:rsid w:val="008748AB"/>
    <w:rsid w:val="008770D4"/>
    <w:rsid w:val="008800E5"/>
    <w:rsid w:val="0088127F"/>
    <w:rsid w:val="008815EF"/>
    <w:rsid w:val="008816A1"/>
    <w:rsid w:val="00881C49"/>
    <w:rsid w:val="00881F1E"/>
    <w:rsid w:val="00883526"/>
    <w:rsid w:val="00883ED5"/>
    <w:rsid w:val="00884C14"/>
    <w:rsid w:val="00885273"/>
    <w:rsid w:val="008853BE"/>
    <w:rsid w:val="00885F2C"/>
    <w:rsid w:val="00886386"/>
    <w:rsid w:val="00886E8A"/>
    <w:rsid w:val="0088701C"/>
    <w:rsid w:val="008901A3"/>
    <w:rsid w:val="00892456"/>
    <w:rsid w:val="00892459"/>
    <w:rsid w:val="008929AA"/>
    <w:rsid w:val="00892AA5"/>
    <w:rsid w:val="0089499B"/>
    <w:rsid w:val="00894ACA"/>
    <w:rsid w:val="00894EC5"/>
    <w:rsid w:val="00895EC8"/>
    <w:rsid w:val="00896658"/>
    <w:rsid w:val="008967B5"/>
    <w:rsid w:val="00896C84"/>
    <w:rsid w:val="008A03AC"/>
    <w:rsid w:val="008A0764"/>
    <w:rsid w:val="008A1008"/>
    <w:rsid w:val="008A305C"/>
    <w:rsid w:val="008A345A"/>
    <w:rsid w:val="008A3DB9"/>
    <w:rsid w:val="008A6A5C"/>
    <w:rsid w:val="008A7316"/>
    <w:rsid w:val="008A7D41"/>
    <w:rsid w:val="008B2E82"/>
    <w:rsid w:val="008B4A1C"/>
    <w:rsid w:val="008B500A"/>
    <w:rsid w:val="008B62BD"/>
    <w:rsid w:val="008B7D53"/>
    <w:rsid w:val="008C090B"/>
    <w:rsid w:val="008C0E59"/>
    <w:rsid w:val="008C1610"/>
    <w:rsid w:val="008C2A1B"/>
    <w:rsid w:val="008C2D08"/>
    <w:rsid w:val="008C2F1E"/>
    <w:rsid w:val="008C30E5"/>
    <w:rsid w:val="008C311C"/>
    <w:rsid w:val="008C3B5B"/>
    <w:rsid w:val="008C3BA2"/>
    <w:rsid w:val="008C409F"/>
    <w:rsid w:val="008C59F7"/>
    <w:rsid w:val="008C602D"/>
    <w:rsid w:val="008C6A61"/>
    <w:rsid w:val="008C6BCC"/>
    <w:rsid w:val="008D025C"/>
    <w:rsid w:val="008D085B"/>
    <w:rsid w:val="008D098D"/>
    <w:rsid w:val="008D135A"/>
    <w:rsid w:val="008D1EEA"/>
    <w:rsid w:val="008D2205"/>
    <w:rsid w:val="008D2331"/>
    <w:rsid w:val="008D347F"/>
    <w:rsid w:val="008D35AD"/>
    <w:rsid w:val="008D36CD"/>
    <w:rsid w:val="008D3967"/>
    <w:rsid w:val="008D41DE"/>
    <w:rsid w:val="008D4380"/>
    <w:rsid w:val="008D48D1"/>
    <w:rsid w:val="008D6BE8"/>
    <w:rsid w:val="008D721D"/>
    <w:rsid w:val="008D7590"/>
    <w:rsid w:val="008E27E9"/>
    <w:rsid w:val="008E3CC7"/>
    <w:rsid w:val="008E42DE"/>
    <w:rsid w:val="008E6364"/>
    <w:rsid w:val="008F117C"/>
    <w:rsid w:val="008F2C49"/>
    <w:rsid w:val="008F36F0"/>
    <w:rsid w:val="008F3BC5"/>
    <w:rsid w:val="008F66BC"/>
    <w:rsid w:val="008F6F62"/>
    <w:rsid w:val="008F7CFF"/>
    <w:rsid w:val="008F7ED1"/>
    <w:rsid w:val="00901C8D"/>
    <w:rsid w:val="00904A4D"/>
    <w:rsid w:val="00905643"/>
    <w:rsid w:val="00905EE9"/>
    <w:rsid w:val="009065F4"/>
    <w:rsid w:val="009075A7"/>
    <w:rsid w:val="00907DFB"/>
    <w:rsid w:val="00910624"/>
    <w:rsid w:val="00910FBA"/>
    <w:rsid w:val="00911D39"/>
    <w:rsid w:val="009127E0"/>
    <w:rsid w:val="00912B9F"/>
    <w:rsid w:val="00913991"/>
    <w:rsid w:val="00914067"/>
    <w:rsid w:val="00914C40"/>
    <w:rsid w:val="00917A32"/>
    <w:rsid w:val="00917C0F"/>
    <w:rsid w:val="0092040E"/>
    <w:rsid w:val="00920C6C"/>
    <w:rsid w:val="00921897"/>
    <w:rsid w:val="00921C6D"/>
    <w:rsid w:val="009227D9"/>
    <w:rsid w:val="00923C44"/>
    <w:rsid w:val="0092531B"/>
    <w:rsid w:val="00926047"/>
    <w:rsid w:val="00926098"/>
    <w:rsid w:val="0092625C"/>
    <w:rsid w:val="00927791"/>
    <w:rsid w:val="0093006F"/>
    <w:rsid w:val="00930607"/>
    <w:rsid w:val="00930D0A"/>
    <w:rsid w:val="009329BA"/>
    <w:rsid w:val="0093304D"/>
    <w:rsid w:val="009332BA"/>
    <w:rsid w:val="00934E99"/>
    <w:rsid w:val="00936939"/>
    <w:rsid w:val="00936B12"/>
    <w:rsid w:val="00936E64"/>
    <w:rsid w:val="00937991"/>
    <w:rsid w:val="0094053B"/>
    <w:rsid w:val="00942040"/>
    <w:rsid w:val="00942C9F"/>
    <w:rsid w:val="00943F98"/>
    <w:rsid w:val="0094510F"/>
    <w:rsid w:val="00945631"/>
    <w:rsid w:val="009465A4"/>
    <w:rsid w:val="00946C0B"/>
    <w:rsid w:val="00946F86"/>
    <w:rsid w:val="00947549"/>
    <w:rsid w:val="00947BFA"/>
    <w:rsid w:val="00947CF3"/>
    <w:rsid w:val="00950C3F"/>
    <w:rsid w:val="009512CB"/>
    <w:rsid w:val="00951F53"/>
    <w:rsid w:val="00952293"/>
    <w:rsid w:val="009535AF"/>
    <w:rsid w:val="009541D8"/>
    <w:rsid w:val="00955CDE"/>
    <w:rsid w:val="00955F6D"/>
    <w:rsid w:val="009560CC"/>
    <w:rsid w:val="00956E4F"/>
    <w:rsid w:val="0095793C"/>
    <w:rsid w:val="0096111E"/>
    <w:rsid w:val="00961125"/>
    <w:rsid w:val="00961C11"/>
    <w:rsid w:val="00961C16"/>
    <w:rsid w:val="009623D8"/>
    <w:rsid w:val="00963362"/>
    <w:rsid w:val="00963BD1"/>
    <w:rsid w:val="0096485D"/>
    <w:rsid w:val="00966B1F"/>
    <w:rsid w:val="00970A7E"/>
    <w:rsid w:val="0097116E"/>
    <w:rsid w:val="0097182F"/>
    <w:rsid w:val="00974518"/>
    <w:rsid w:val="0097770D"/>
    <w:rsid w:val="00977EDB"/>
    <w:rsid w:val="009806F8"/>
    <w:rsid w:val="00980FE0"/>
    <w:rsid w:val="00985261"/>
    <w:rsid w:val="00985F8B"/>
    <w:rsid w:val="00986C06"/>
    <w:rsid w:val="00990B70"/>
    <w:rsid w:val="00990BDB"/>
    <w:rsid w:val="00990C3B"/>
    <w:rsid w:val="00991267"/>
    <w:rsid w:val="00991CBD"/>
    <w:rsid w:val="009921E6"/>
    <w:rsid w:val="009928B7"/>
    <w:rsid w:val="0099321A"/>
    <w:rsid w:val="009941DA"/>
    <w:rsid w:val="009947E8"/>
    <w:rsid w:val="009960B7"/>
    <w:rsid w:val="009962BE"/>
    <w:rsid w:val="00996F08"/>
    <w:rsid w:val="009972FE"/>
    <w:rsid w:val="009A003C"/>
    <w:rsid w:val="009A1404"/>
    <w:rsid w:val="009A2CB1"/>
    <w:rsid w:val="009A2F1B"/>
    <w:rsid w:val="009A46F7"/>
    <w:rsid w:val="009A4A9E"/>
    <w:rsid w:val="009A6395"/>
    <w:rsid w:val="009B348F"/>
    <w:rsid w:val="009B3B97"/>
    <w:rsid w:val="009B536C"/>
    <w:rsid w:val="009B5C19"/>
    <w:rsid w:val="009B6496"/>
    <w:rsid w:val="009C01DA"/>
    <w:rsid w:val="009C0221"/>
    <w:rsid w:val="009C1528"/>
    <w:rsid w:val="009C20CC"/>
    <w:rsid w:val="009C2B58"/>
    <w:rsid w:val="009C2BDF"/>
    <w:rsid w:val="009C3558"/>
    <w:rsid w:val="009C499A"/>
    <w:rsid w:val="009C4AC7"/>
    <w:rsid w:val="009C4D61"/>
    <w:rsid w:val="009C4EB9"/>
    <w:rsid w:val="009C562E"/>
    <w:rsid w:val="009C5E44"/>
    <w:rsid w:val="009C6491"/>
    <w:rsid w:val="009C6E81"/>
    <w:rsid w:val="009C7531"/>
    <w:rsid w:val="009C7918"/>
    <w:rsid w:val="009D220C"/>
    <w:rsid w:val="009D221F"/>
    <w:rsid w:val="009D4FC1"/>
    <w:rsid w:val="009D69B7"/>
    <w:rsid w:val="009D6E29"/>
    <w:rsid w:val="009E0255"/>
    <w:rsid w:val="009E09F0"/>
    <w:rsid w:val="009E0C3D"/>
    <w:rsid w:val="009E19E8"/>
    <w:rsid w:val="009E377C"/>
    <w:rsid w:val="009E3CE3"/>
    <w:rsid w:val="009E411C"/>
    <w:rsid w:val="009E458A"/>
    <w:rsid w:val="009E5316"/>
    <w:rsid w:val="009E5D7C"/>
    <w:rsid w:val="009E5DFC"/>
    <w:rsid w:val="009E6B59"/>
    <w:rsid w:val="009F0862"/>
    <w:rsid w:val="009F08EA"/>
    <w:rsid w:val="009F0DC4"/>
    <w:rsid w:val="009F1789"/>
    <w:rsid w:val="009F25AD"/>
    <w:rsid w:val="009F2E3B"/>
    <w:rsid w:val="009F34C8"/>
    <w:rsid w:val="009F36D2"/>
    <w:rsid w:val="009F39E9"/>
    <w:rsid w:val="009F3B6B"/>
    <w:rsid w:val="009F4504"/>
    <w:rsid w:val="009F4996"/>
    <w:rsid w:val="009F4E7C"/>
    <w:rsid w:val="009F502C"/>
    <w:rsid w:val="009F508D"/>
    <w:rsid w:val="009F603B"/>
    <w:rsid w:val="009F6987"/>
    <w:rsid w:val="009F720F"/>
    <w:rsid w:val="00A010E7"/>
    <w:rsid w:val="00A01A17"/>
    <w:rsid w:val="00A01A60"/>
    <w:rsid w:val="00A0272D"/>
    <w:rsid w:val="00A03734"/>
    <w:rsid w:val="00A03D43"/>
    <w:rsid w:val="00A03F5F"/>
    <w:rsid w:val="00A04E17"/>
    <w:rsid w:val="00A058F4"/>
    <w:rsid w:val="00A06E6E"/>
    <w:rsid w:val="00A076F9"/>
    <w:rsid w:val="00A07997"/>
    <w:rsid w:val="00A07F87"/>
    <w:rsid w:val="00A1116B"/>
    <w:rsid w:val="00A11AB4"/>
    <w:rsid w:val="00A13659"/>
    <w:rsid w:val="00A13FAF"/>
    <w:rsid w:val="00A1637F"/>
    <w:rsid w:val="00A16511"/>
    <w:rsid w:val="00A2004C"/>
    <w:rsid w:val="00A206ED"/>
    <w:rsid w:val="00A20806"/>
    <w:rsid w:val="00A20C7F"/>
    <w:rsid w:val="00A21D41"/>
    <w:rsid w:val="00A22DBA"/>
    <w:rsid w:val="00A2329D"/>
    <w:rsid w:val="00A2490E"/>
    <w:rsid w:val="00A25442"/>
    <w:rsid w:val="00A25539"/>
    <w:rsid w:val="00A25BFF"/>
    <w:rsid w:val="00A26648"/>
    <w:rsid w:val="00A26EBF"/>
    <w:rsid w:val="00A26F79"/>
    <w:rsid w:val="00A27112"/>
    <w:rsid w:val="00A272E7"/>
    <w:rsid w:val="00A27522"/>
    <w:rsid w:val="00A30468"/>
    <w:rsid w:val="00A3136F"/>
    <w:rsid w:val="00A31FF9"/>
    <w:rsid w:val="00A34639"/>
    <w:rsid w:val="00A34D0C"/>
    <w:rsid w:val="00A34D76"/>
    <w:rsid w:val="00A350B7"/>
    <w:rsid w:val="00A35125"/>
    <w:rsid w:val="00A36420"/>
    <w:rsid w:val="00A365D0"/>
    <w:rsid w:val="00A37C62"/>
    <w:rsid w:val="00A402B8"/>
    <w:rsid w:val="00A4043E"/>
    <w:rsid w:val="00A4180D"/>
    <w:rsid w:val="00A437D9"/>
    <w:rsid w:val="00A43AC5"/>
    <w:rsid w:val="00A43C16"/>
    <w:rsid w:val="00A443A6"/>
    <w:rsid w:val="00A45A1A"/>
    <w:rsid w:val="00A45E61"/>
    <w:rsid w:val="00A47F32"/>
    <w:rsid w:val="00A50003"/>
    <w:rsid w:val="00A519E2"/>
    <w:rsid w:val="00A52928"/>
    <w:rsid w:val="00A53220"/>
    <w:rsid w:val="00A538E6"/>
    <w:rsid w:val="00A54514"/>
    <w:rsid w:val="00A5473F"/>
    <w:rsid w:val="00A54EC7"/>
    <w:rsid w:val="00A56102"/>
    <w:rsid w:val="00A56800"/>
    <w:rsid w:val="00A56A6D"/>
    <w:rsid w:val="00A56D7E"/>
    <w:rsid w:val="00A57404"/>
    <w:rsid w:val="00A575BD"/>
    <w:rsid w:val="00A600EA"/>
    <w:rsid w:val="00A60EEC"/>
    <w:rsid w:val="00A630BA"/>
    <w:rsid w:val="00A63B83"/>
    <w:rsid w:val="00A643C6"/>
    <w:rsid w:val="00A65BD9"/>
    <w:rsid w:val="00A66718"/>
    <w:rsid w:val="00A671EF"/>
    <w:rsid w:val="00A672B6"/>
    <w:rsid w:val="00A70A58"/>
    <w:rsid w:val="00A70B31"/>
    <w:rsid w:val="00A71AD1"/>
    <w:rsid w:val="00A7261A"/>
    <w:rsid w:val="00A72ECF"/>
    <w:rsid w:val="00A73A74"/>
    <w:rsid w:val="00A7572C"/>
    <w:rsid w:val="00A759FE"/>
    <w:rsid w:val="00A75CF1"/>
    <w:rsid w:val="00A75FE1"/>
    <w:rsid w:val="00A76D67"/>
    <w:rsid w:val="00A77562"/>
    <w:rsid w:val="00A776B8"/>
    <w:rsid w:val="00A81864"/>
    <w:rsid w:val="00A81EB6"/>
    <w:rsid w:val="00A82DE9"/>
    <w:rsid w:val="00A82FC6"/>
    <w:rsid w:val="00A837FE"/>
    <w:rsid w:val="00A83A6E"/>
    <w:rsid w:val="00A847D0"/>
    <w:rsid w:val="00A85357"/>
    <w:rsid w:val="00A856B8"/>
    <w:rsid w:val="00A86A99"/>
    <w:rsid w:val="00A871E5"/>
    <w:rsid w:val="00A902DD"/>
    <w:rsid w:val="00A91617"/>
    <w:rsid w:val="00A938DC"/>
    <w:rsid w:val="00A93C1C"/>
    <w:rsid w:val="00A95CDA"/>
    <w:rsid w:val="00A95ED5"/>
    <w:rsid w:val="00A96120"/>
    <w:rsid w:val="00A9623B"/>
    <w:rsid w:val="00A96FA8"/>
    <w:rsid w:val="00A9770A"/>
    <w:rsid w:val="00AA02E4"/>
    <w:rsid w:val="00AA0A43"/>
    <w:rsid w:val="00AA0DD3"/>
    <w:rsid w:val="00AA1C07"/>
    <w:rsid w:val="00AA3688"/>
    <w:rsid w:val="00AA36FD"/>
    <w:rsid w:val="00AA4006"/>
    <w:rsid w:val="00AA5887"/>
    <w:rsid w:val="00AA5C52"/>
    <w:rsid w:val="00AB0DD4"/>
    <w:rsid w:val="00AB11BC"/>
    <w:rsid w:val="00AB19F8"/>
    <w:rsid w:val="00AB2A61"/>
    <w:rsid w:val="00AB3A12"/>
    <w:rsid w:val="00AB3C84"/>
    <w:rsid w:val="00AB5101"/>
    <w:rsid w:val="00AB5A8D"/>
    <w:rsid w:val="00AB6642"/>
    <w:rsid w:val="00AC194E"/>
    <w:rsid w:val="00AC2277"/>
    <w:rsid w:val="00AC2568"/>
    <w:rsid w:val="00AC26A9"/>
    <w:rsid w:val="00AC2EFE"/>
    <w:rsid w:val="00AC3930"/>
    <w:rsid w:val="00AC3AB1"/>
    <w:rsid w:val="00AC4F16"/>
    <w:rsid w:val="00AC68C6"/>
    <w:rsid w:val="00AC7612"/>
    <w:rsid w:val="00AC79C1"/>
    <w:rsid w:val="00AC7CA4"/>
    <w:rsid w:val="00AD15EA"/>
    <w:rsid w:val="00AD493B"/>
    <w:rsid w:val="00AD4A64"/>
    <w:rsid w:val="00AD4D4E"/>
    <w:rsid w:val="00AD539E"/>
    <w:rsid w:val="00AD598F"/>
    <w:rsid w:val="00AD6D09"/>
    <w:rsid w:val="00AE07DA"/>
    <w:rsid w:val="00AE098E"/>
    <w:rsid w:val="00AE0BBA"/>
    <w:rsid w:val="00AE2291"/>
    <w:rsid w:val="00AE25C8"/>
    <w:rsid w:val="00AE2BBE"/>
    <w:rsid w:val="00AE4003"/>
    <w:rsid w:val="00AE4113"/>
    <w:rsid w:val="00AE4380"/>
    <w:rsid w:val="00AE47C0"/>
    <w:rsid w:val="00AE4FAC"/>
    <w:rsid w:val="00AE5525"/>
    <w:rsid w:val="00AE6381"/>
    <w:rsid w:val="00AE656F"/>
    <w:rsid w:val="00AE6785"/>
    <w:rsid w:val="00AE7D78"/>
    <w:rsid w:val="00AF04EE"/>
    <w:rsid w:val="00AF23F8"/>
    <w:rsid w:val="00AF3D76"/>
    <w:rsid w:val="00AF41F6"/>
    <w:rsid w:val="00AF438E"/>
    <w:rsid w:val="00AF45CA"/>
    <w:rsid w:val="00AF5892"/>
    <w:rsid w:val="00AF5CEE"/>
    <w:rsid w:val="00AF60C7"/>
    <w:rsid w:val="00AF64F4"/>
    <w:rsid w:val="00AF69B8"/>
    <w:rsid w:val="00AF6A84"/>
    <w:rsid w:val="00AF71DF"/>
    <w:rsid w:val="00AF7506"/>
    <w:rsid w:val="00B007DD"/>
    <w:rsid w:val="00B0098A"/>
    <w:rsid w:val="00B01016"/>
    <w:rsid w:val="00B0146E"/>
    <w:rsid w:val="00B02160"/>
    <w:rsid w:val="00B027CB"/>
    <w:rsid w:val="00B0352B"/>
    <w:rsid w:val="00B044BB"/>
    <w:rsid w:val="00B0642B"/>
    <w:rsid w:val="00B0651D"/>
    <w:rsid w:val="00B06D87"/>
    <w:rsid w:val="00B073E6"/>
    <w:rsid w:val="00B074F8"/>
    <w:rsid w:val="00B10199"/>
    <w:rsid w:val="00B11A3D"/>
    <w:rsid w:val="00B121B0"/>
    <w:rsid w:val="00B12D82"/>
    <w:rsid w:val="00B12FBF"/>
    <w:rsid w:val="00B12FDB"/>
    <w:rsid w:val="00B13938"/>
    <w:rsid w:val="00B13B87"/>
    <w:rsid w:val="00B17DC8"/>
    <w:rsid w:val="00B17FAB"/>
    <w:rsid w:val="00B204E6"/>
    <w:rsid w:val="00B218A3"/>
    <w:rsid w:val="00B21BE7"/>
    <w:rsid w:val="00B22C5F"/>
    <w:rsid w:val="00B231C6"/>
    <w:rsid w:val="00B23521"/>
    <w:rsid w:val="00B23687"/>
    <w:rsid w:val="00B246D9"/>
    <w:rsid w:val="00B24921"/>
    <w:rsid w:val="00B25710"/>
    <w:rsid w:val="00B257D7"/>
    <w:rsid w:val="00B2723F"/>
    <w:rsid w:val="00B27B03"/>
    <w:rsid w:val="00B31B62"/>
    <w:rsid w:val="00B32019"/>
    <w:rsid w:val="00B3208E"/>
    <w:rsid w:val="00B321F5"/>
    <w:rsid w:val="00B32979"/>
    <w:rsid w:val="00B334A3"/>
    <w:rsid w:val="00B33711"/>
    <w:rsid w:val="00B33A76"/>
    <w:rsid w:val="00B33FEE"/>
    <w:rsid w:val="00B34889"/>
    <w:rsid w:val="00B371C9"/>
    <w:rsid w:val="00B37550"/>
    <w:rsid w:val="00B3779E"/>
    <w:rsid w:val="00B37B1F"/>
    <w:rsid w:val="00B402C6"/>
    <w:rsid w:val="00B41D32"/>
    <w:rsid w:val="00B41DC1"/>
    <w:rsid w:val="00B42F69"/>
    <w:rsid w:val="00B45DEA"/>
    <w:rsid w:val="00B46EC7"/>
    <w:rsid w:val="00B4719D"/>
    <w:rsid w:val="00B50A91"/>
    <w:rsid w:val="00B50F4E"/>
    <w:rsid w:val="00B5160B"/>
    <w:rsid w:val="00B51761"/>
    <w:rsid w:val="00B51871"/>
    <w:rsid w:val="00B52022"/>
    <w:rsid w:val="00B52187"/>
    <w:rsid w:val="00B53EDF"/>
    <w:rsid w:val="00B5454F"/>
    <w:rsid w:val="00B54691"/>
    <w:rsid w:val="00B54E95"/>
    <w:rsid w:val="00B60CCD"/>
    <w:rsid w:val="00B62854"/>
    <w:rsid w:val="00B62E86"/>
    <w:rsid w:val="00B62EF1"/>
    <w:rsid w:val="00B63DAA"/>
    <w:rsid w:val="00B640CC"/>
    <w:rsid w:val="00B645B6"/>
    <w:rsid w:val="00B64B2F"/>
    <w:rsid w:val="00B64E79"/>
    <w:rsid w:val="00B65AAD"/>
    <w:rsid w:val="00B667BF"/>
    <w:rsid w:val="00B66D42"/>
    <w:rsid w:val="00B67285"/>
    <w:rsid w:val="00B674D6"/>
    <w:rsid w:val="00B6797D"/>
    <w:rsid w:val="00B7207E"/>
    <w:rsid w:val="00B723FC"/>
    <w:rsid w:val="00B7245B"/>
    <w:rsid w:val="00B72E27"/>
    <w:rsid w:val="00B735B8"/>
    <w:rsid w:val="00B73F56"/>
    <w:rsid w:val="00B746FF"/>
    <w:rsid w:val="00B74858"/>
    <w:rsid w:val="00B752EB"/>
    <w:rsid w:val="00B77BE4"/>
    <w:rsid w:val="00B80A8E"/>
    <w:rsid w:val="00B80C06"/>
    <w:rsid w:val="00B812BE"/>
    <w:rsid w:val="00B813D5"/>
    <w:rsid w:val="00B8258D"/>
    <w:rsid w:val="00B825B4"/>
    <w:rsid w:val="00B83833"/>
    <w:rsid w:val="00B84E7E"/>
    <w:rsid w:val="00B84FD6"/>
    <w:rsid w:val="00B85FA6"/>
    <w:rsid w:val="00B86608"/>
    <w:rsid w:val="00B87847"/>
    <w:rsid w:val="00B90477"/>
    <w:rsid w:val="00B9077F"/>
    <w:rsid w:val="00B918FE"/>
    <w:rsid w:val="00B92166"/>
    <w:rsid w:val="00B924A3"/>
    <w:rsid w:val="00B92AA5"/>
    <w:rsid w:val="00B92F2B"/>
    <w:rsid w:val="00B93904"/>
    <w:rsid w:val="00B94999"/>
    <w:rsid w:val="00B955FE"/>
    <w:rsid w:val="00B96744"/>
    <w:rsid w:val="00BA0B9F"/>
    <w:rsid w:val="00BA3287"/>
    <w:rsid w:val="00BA612B"/>
    <w:rsid w:val="00BA6419"/>
    <w:rsid w:val="00BA6550"/>
    <w:rsid w:val="00BA76A9"/>
    <w:rsid w:val="00BB1C4D"/>
    <w:rsid w:val="00BB29DF"/>
    <w:rsid w:val="00BB2DF5"/>
    <w:rsid w:val="00BB358B"/>
    <w:rsid w:val="00BB3642"/>
    <w:rsid w:val="00BB4A3B"/>
    <w:rsid w:val="00BB4F12"/>
    <w:rsid w:val="00BB4F78"/>
    <w:rsid w:val="00BB59F6"/>
    <w:rsid w:val="00BB5EF0"/>
    <w:rsid w:val="00BB66AB"/>
    <w:rsid w:val="00BB77ED"/>
    <w:rsid w:val="00BB78B8"/>
    <w:rsid w:val="00BB7BBA"/>
    <w:rsid w:val="00BC0AD6"/>
    <w:rsid w:val="00BC122E"/>
    <w:rsid w:val="00BC1B5B"/>
    <w:rsid w:val="00BC3584"/>
    <w:rsid w:val="00BC4489"/>
    <w:rsid w:val="00BC4BCF"/>
    <w:rsid w:val="00BC5838"/>
    <w:rsid w:val="00BC6DC2"/>
    <w:rsid w:val="00BD07D5"/>
    <w:rsid w:val="00BD0C7B"/>
    <w:rsid w:val="00BD0E2E"/>
    <w:rsid w:val="00BD249A"/>
    <w:rsid w:val="00BD375A"/>
    <w:rsid w:val="00BD5F28"/>
    <w:rsid w:val="00BD714C"/>
    <w:rsid w:val="00BE0469"/>
    <w:rsid w:val="00BE442D"/>
    <w:rsid w:val="00BE4E19"/>
    <w:rsid w:val="00BE4ED6"/>
    <w:rsid w:val="00BE54F3"/>
    <w:rsid w:val="00BE5F67"/>
    <w:rsid w:val="00BE6DBC"/>
    <w:rsid w:val="00BE7920"/>
    <w:rsid w:val="00BF1E46"/>
    <w:rsid w:val="00BF2A3A"/>
    <w:rsid w:val="00BF2CD1"/>
    <w:rsid w:val="00BF4B6A"/>
    <w:rsid w:val="00BF5135"/>
    <w:rsid w:val="00BF7BD5"/>
    <w:rsid w:val="00C00312"/>
    <w:rsid w:val="00C00828"/>
    <w:rsid w:val="00C009F5"/>
    <w:rsid w:val="00C01129"/>
    <w:rsid w:val="00C01DD9"/>
    <w:rsid w:val="00C02239"/>
    <w:rsid w:val="00C022E1"/>
    <w:rsid w:val="00C02814"/>
    <w:rsid w:val="00C031E6"/>
    <w:rsid w:val="00C035DB"/>
    <w:rsid w:val="00C0398D"/>
    <w:rsid w:val="00C03C55"/>
    <w:rsid w:val="00C04912"/>
    <w:rsid w:val="00C0584B"/>
    <w:rsid w:val="00C05C3D"/>
    <w:rsid w:val="00C071AC"/>
    <w:rsid w:val="00C103B2"/>
    <w:rsid w:val="00C109A2"/>
    <w:rsid w:val="00C11707"/>
    <w:rsid w:val="00C11E4C"/>
    <w:rsid w:val="00C1294A"/>
    <w:rsid w:val="00C12AF4"/>
    <w:rsid w:val="00C14954"/>
    <w:rsid w:val="00C179B0"/>
    <w:rsid w:val="00C20245"/>
    <w:rsid w:val="00C20CA6"/>
    <w:rsid w:val="00C20DC0"/>
    <w:rsid w:val="00C20FF5"/>
    <w:rsid w:val="00C21AD6"/>
    <w:rsid w:val="00C226F9"/>
    <w:rsid w:val="00C23398"/>
    <w:rsid w:val="00C23B23"/>
    <w:rsid w:val="00C2428B"/>
    <w:rsid w:val="00C246EA"/>
    <w:rsid w:val="00C2531A"/>
    <w:rsid w:val="00C26C22"/>
    <w:rsid w:val="00C27B03"/>
    <w:rsid w:val="00C27ED8"/>
    <w:rsid w:val="00C3089B"/>
    <w:rsid w:val="00C319D7"/>
    <w:rsid w:val="00C31E7A"/>
    <w:rsid w:val="00C33569"/>
    <w:rsid w:val="00C34B40"/>
    <w:rsid w:val="00C35836"/>
    <w:rsid w:val="00C40AC9"/>
    <w:rsid w:val="00C40CAF"/>
    <w:rsid w:val="00C411F9"/>
    <w:rsid w:val="00C41CD3"/>
    <w:rsid w:val="00C43438"/>
    <w:rsid w:val="00C44264"/>
    <w:rsid w:val="00C442A9"/>
    <w:rsid w:val="00C456EF"/>
    <w:rsid w:val="00C46251"/>
    <w:rsid w:val="00C4790F"/>
    <w:rsid w:val="00C47FC0"/>
    <w:rsid w:val="00C5084F"/>
    <w:rsid w:val="00C5127A"/>
    <w:rsid w:val="00C5189F"/>
    <w:rsid w:val="00C51DEE"/>
    <w:rsid w:val="00C528CC"/>
    <w:rsid w:val="00C52BC4"/>
    <w:rsid w:val="00C53012"/>
    <w:rsid w:val="00C53ABD"/>
    <w:rsid w:val="00C53AD3"/>
    <w:rsid w:val="00C53C94"/>
    <w:rsid w:val="00C56275"/>
    <w:rsid w:val="00C56D2F"/>
    <w:rsid w:val="00C5723C"/>
    <w:rsid w:val="00C57741"/>
    <w:rsid w:val="00C6074F"/>
    <w:rsid w:val="00C62568"/>
    <w:rsid w:val="00C6296C"/>
    <w:rsid w:val="00C62FE7"/>
    <w:rsid w:val="00C64143"/>
    <w:rsid w:val="00C6434D"/>
    <w:rsid w:val="00C64845"/>
    <w:rsid w:val="00C652E5"/>
    <w:rsid w:val="00C67446"/>
    <w:rsid w:val="00C70962"/>
    <w:rsid w:val="00C71674"/>
    <w:rsid w:val="00C72BCE"/>
    <w:rsid w:val="00C733F7"/>
    <w:rsid w:val="00C746B9"/>
    <w:rsid w:val="00C7593E"/>
    <w:rsid w:val="00C76538"/>
    <w:rsid w:val="00C7697F"/>
    <w:rsid w:val="00C8136C"/>
    <w:rsid w:val="00C81C3E"/>
    <w:rsid w:val="00C82FAC"/>
    <w:rsid w:val="00C82FFA"/>
    <w:rsid w:val="00C84032"/>
    <w:rsid w:val="00C84A1B"/>
    <w:rsid w:val="00C85521"/>
    <w:rsid w:val="00C856C0"/>
    <w:rsid w:val="00C8600F"/>
    <w:rsid w:val="00C863EE"/>
    <w:rsid w:val="00C874EF"/>
    <w:rsid w:val="00C87EE2"/>
    <w:rsid w:val="00C92646"/>
    <w:rsid w:val="00C92D41"/>
    <w:rsid w:val="00C9316A"/>
    <w:rsid w:val="00C93B5E"/>
    <w:rsid w:val="00C9446D"/>
    <w:rsid w:val="00C94787"/>
    <w:rsid w:val="00C95D8D"/>
    <w:rsid w:val="00C96E1A"/>
    <w:rsid w:val="00C97C7F"/>
    <w:rsid w:val="00CA2283"/>
    <w:rsid w:val="00CA2AEF"/>
    <w:rsid w:val="00CA2CA3"/>
    <w:rsid w:val="00CA325F"/>
    <w:rsid w:val="00CA33B8"/>
    <w:rsid w:val="00CA6DD8"/>
    <w:rsid w:val="00CA7BB6"/>
    <w:rsid w:val="00CB1582"/>
    <w:rsid w:val="00CB20A6"/>
    <w:rsid w:val="00CB22B7"/>
    <w:rsid w:val="00CB31DA"/>
    <w:rsid w:val="00CB5032"/>
    <w:rsid w:val="00CB6DCF"/>
    <w:rsid w:val="00CB7DF6"/>
    <w:rsid w:val="00CC303F"/>
    <w:rsid w:val="00CC331E"/>
    <w:rsid w:val="00CC3C96"/>
    <w:rsid w:val="00CC799E"/>
    <w:rsid w:val="00CD077C"/>
    <w:rsid w:val="00CD2C8F"/>
    <w:rsid w:val="00CD342A"/>
    <w:rsid w:val="00CD3940"/>
    <w:rsid w:val="00CD42C4"/>
    <w:rsid w:val="00CD43B5"/>
    <w:rsid w:val="00CD4A34"/>
    <w:rsid w:val="00CD6023"/>
    <w:rsid w:val="00CD7F9F"/>
    <w:rsid w:val="00CE0811"/>
    <w:rsid w:val="00CE2F14"/>
    <w:rsid w:val="00CE49DA"/>
    <w:rsid w:val="00CE52B8"/>
    <w:rsid w:val="00CE64AE"/>
    <w:rsid w:val="00CE6A0B"/>
    <w:rsid w:val="00CE7BF6"/>
    <w:rsid w:val="00CF06DA"/>
    <w:rsid w:val="00CF0950"/>
    <w:rsid w:val="00CF245E"/>
    <w:rsid w:val="00CF24B9"/>
    <w:rsid w:val="00CF3B07"/>
    <w:rsid w:val="00CF4478"/>
    <w:rsid w:val="00CF4BA5"/>
    <w:rsid w:val="00CF4C13"/>
    <w:rsid w:val="00CF56C5"/>
    <w:rsid w:val="00CF62E0"/>
    <w:rsid w:val="00CF6384"/>
    <w:rsid w:val="00CF6902"/>
    <w:rsid w:val="00CF7799"/>
    <w:rsid w:val="00D000E1"/>
    <w:rsid w:val="00D02B8F"/>
    <w:rsid w:val="00D02EE2"/>
    <w:rsid w:val="00D03577"/>
    <w:rsid w:val="00D03A52"/>
    <w:rsid w:val="00D0401F"/>
    <w:rsid w:val="00D06E88"/>
    <w:rsid w:val="00D108CA"/>
    <w:rsid w:val="00D11F90"/>
    <w:rsid w:val="00D127F1"/>
    <w:rsid w:val="00D13527"/>
    <w:rsid w:val="00D15E4E"/>
    <w:rsid w:val="00D17601"/>
    <w:rsid w:val="00D17685"/>
    <w:rsid w:val="00D17EF2"/>
    <w:rsid w:val="00D20ABE"/>
    <w:rsid w:val="00D20D6E"/>
    <w:rsid w:val="00D21300"/>
    <w:rsid w:val="00D21C90"/>
    <w:rsid w:val="00D22C60"/>
    <w:rsid w:val="00D22F7B"/>
    <w:rsid w:val="00D230DC"/>
    <w:rsid w:val="00D26C9A"/>
    <w:rsid w:val="00D27AA8"/>
    <w:rsid w:val="00D303E8"/>
    <w:rsid w:val="00D31BA6"/>
    <w:rsid w:val="00D335E1"/>
    <w:rsid w:val="00D33D1D"/>
    <w:rsid w:val="00D340F4"/>
    <w:rsid w:val="00D34111"/>
    <w:rsid w:val="00D3545E"/>
    <w:rsid w:val="00D35578"/>
    <w:rsid w:val="00D35B7E"/>
    <w:rsid w:val="00D35FEA"/>
    <w:rsid w:val="00D366E4"/>
    <w:rsid w:val="00D407E9"/>
    <w:rsid w:val="00D4181C"/>
    <w:rsid w:val="00D41C05"/>
    <w:rsid w:val="00D423AC"/>
    <w:rsid w:val="00D431C3"/>
    <w:rsid w:val="00D4423B"/>
    <w:rsid w:val="00D44B15"/>
    <w:rsid w:val="00D44DC6"/>
    <w:rsid w:val="00D46C35"/>
    <w:rsid w:val="00D46F4D"/>
    <w:rsid w:val="00D476EA"/>
    <w:rsid w:val="00D5060F"/>
    <w:rsid w:val="00D514E5"/>
    <w:rsid w:val="00D51B9A"/>
    <w:rsid w:val="00D52C31"/>
    <w:rsid w:val="00D53589"/>
    <w:rsid w:val="00D539D5"/>
    <w:rsid w:val="00D544D5"/>
    <w:rsid w:val="00D56179"/>
    <w:rsid w:val="00D561BB"/>
    <w:rsid w:val="00D5743C"/>
    <w:rsid w:val="00D57445"/>
    <w:rsid w:val="00D577F4"/>
    <w:rsid w:val="00D57897"/>
    <w:rsid w:val="00D602DE"/>
    <w:rsid w:val="00D6096A"/>
    <w:rsid w:val="00D60ABE"/>
    <w:rsid w:val="00D60CE5"/>
    <w:rsid w:val="00D60D91"/>
    <w:rsid w:val="00D61192"/>
    <w:rsid w:val="00D61811"/>
    <w:rsid w:val="00D61FB0"/>
    <w:rsid w:val="00D63C72"/>
    <w:rsid w:val="00D63F9F"/>
    <w:rsid w:val="00D646D3"/>
    <w:rsid w:val="00D662F2"/>
    <w:rsid w:val="00D665F1"/>
    <w:rsid w:val="00D6711E"/>
    <w:rsid w:val="00D67152"/>
    <w:rsid w:val="00D70233"/>
    <w:rsid w:val="00D72AE6"/>
    <w:rsid w:val="00D730D4"/>
    <w:rsid w:val="00D73B08"/>
    <w:rsid w:val="00D73C8B"/>
    <w:rsid w:val="00D80127"/>
    <w:rsid w:val="00D804E2"/>
    <w:rsid w:val="00D805D1"/>
    <w:rsid w:val="00D81FB3"/>
    <w:rsid w:val="00D82FD7"/>
    <w:rsid w:val="00D842CB"/>
    <w:rsid w:val="00D84A81"/>
    <w:rsid w:val="00D84FA6"/>
    <w:rsid w:val="00D85C5F"/>
    <w:rsid w:val="00D85ECC"/>
    <w:rsid w:val="00D864C7"/>
    <w:rsid w:val="00D864FF"/>
    <w:rsid w:val="00D86EB7"/>
    <w:rsid w:val="00D90894"/>
    <w:rsid w:val="00D90931"/>
    <w:rsid w:val="00D91E9F"/>
    <w:rsid w:val="00D92025"/>
    <w:rsid w:val="00D9204D"/>
    <w:rsid w:val="00D92B5E"/>
    <w:rsid w:val="00D92C9A"/>
    <w:rsid w:val="00D93388"/>
    <w:rsid w:val="00D93CFF"/>
    <w:rsid w:val="00D95457"/>
    <w:rsid w:val="00D97A7B"/>
    <w:rsid w:val="00D97E32"/>
    <w:rsid w:val="00DA1259"/>
    <w:rsid w:val="00DA1AAD"/>
    <w:rsid w:val="00DA1E08"/>
    <w:rsid w:val="00DA492D"/>
    <w:rsid w:val="00DA4A52"/>
    <w:rsid w:val="00DA4FBC"/>
    <w:rsid w:val="00DA5463"/>
    <w:rsid w:val="00DA61B9"/>
    <w:rsid w:val="00DA6B89"/>
    <w:rsid w:val="00DA7457"/>
    <w:rsid w:val="00DB0113"/>
    <w:rsid w:val="00DB1083"/>
    <w:rsid w:val="00DB1B31"/>
    <w:rsid w:val="00DB2995"/>
    <w:rsid w:val="00DB2ED0"/>
    <w:rsid w:val="00DB38F0"/>
    <w:rsid w:val="00DB3EE8"/>
    <w:rsid w:val="00DB422B"/>
    <w:rsid w:val="00DB4701"/>
    <w:rsid w:val="00DB4E76"/>
    <w:rsid w:val="00DB5132"/>
    <w:rsid w:val="00DB59C0"/>
    <w:rsid w:val="00DB6BC3"/>
    <w:rsid w:val="00DB7615"/>
    <w:rsid w:val="00DC0146"/>
    <w:rsid w:val="00DC03EE"/>
    <w:rsid w:val="00DC0C0E"/>
    <w:rsid w:val="00DC36B8"/>
    <w:rsid w:val="00DC4558"/>
    <w:rsid w:val="00DC53F2"/>
    <w:rsid w:val="00DC6B01"/>
    <w:rsid w:val="00DC7797"/>
    <w:rsid w:val="00DC7A23"/>
    <w:rsid w:val="00DC7B11"/>
    <w:rsid w:val="00DC7B13"/>
    <w:rsid w:val="00DC7E53"/>
    <w:rsid w:val="00DD0400"/>
    <w:rsid w:val="00DD0465"/>
    <w:rsid w:val="00DD078A"/>
    <w:rsid w:val="00DD1737"/>
    <w:rsid w:val="00DD1BBA"/>
    <w:rsid w:val="00DD1F4E"/>
    <w:rsid w:val="00DD2FFA"/>
    <w:rsid w:val="00DD34E1"/>
    <w:rsid w:val="00DD45E7"/>
    <w:rsid w:val="00DD506D"/>
    <w:rsid w:val="00DD71F6"/>
    <w:rsid w:val="00DD75FB"/>
    <w:rsid w:val="00DD7667"/>
    <w:rsid w:val="00DD777C"/>
    <w:rsid w:val="00DE0D2F"/>
    <w:rsid w:val="00DE0D75"/>
    <w:rsid w:val="00DE19EB"/>
    <w:rsid w:val="00DE1C98"/>
    <w:rsid w:val="00DE1FF1"/>
    <w:rsid w:val="00DE34E3"/>
    <w:rsid w:val="00DE4CC1"/>
    <w:rsid w:val="00DE5B0F"/>
    <w:rsid w:val="00DE662D"/>
    <w:rsid w:val="00DE68C6"/>
    <w:rsid w:val="00DE700C"/>
    <w:rsid w:val="00DF0FE3"/>
    <w:rsid w:val="00DF1F33"/>
    <w:rsid w:val="00DF2CB1"/>
    <w:rsid w:val="00DF69F9"/>
    <w:rsid w:val="00DF7FDB"/>
    <w:rsid w:val="00E02579"/>
    <w:rsid w:val="00E02B50"/>
    <w:rsid w:val="00E02BE4"/>
    <w:rsid w:val="00E03949"/>
    <w:rsid w:val="00E04B3F"/>
    <w:rsid w:val="00E060C1"/>
    <w:rsid w:val="00E06B1E"/>
    <w:rsid w:val="00E07787"/>
    <w:rsid w:val="00E1036E"/>
    <w:rsid w:val="00E1065D"/>
    <w:rsid w:val="00E10AAF"/>
    <w:rsid w:val="00E11D49"/>
    <w:rsid w:val="00E13E3C"/>
    <w:rsid w:val="00E146A1"/>
    <w:rsid w:val="00E147D5"/>
    <w:rsid w:val="00E14C0E"/>
    <w:rsid w:val="00E16642"/>
    <w:rsid w:val="00E1787C"/>
    <w:rsid w:val="00E17AC8"/>
    <w:rsid w:val="00E2249E"/>
    <w:rsid w:val="00E22987"/>
    <w:rsid w:val="00E22B76"/>
    <w:rsid w:val="00E234F1"/>
    <w:rsid w:val="00E241ED"/>
    <w:rsid w:val="00E24E3A"/>
    <w:rsid w:val="00E25AF8"/>
    <w:rsid w:val="00E26C55"/>
    <w:rsid w:val="00E26F6C"/>
    <w:rsid w:val="00E31A9D"/>
    <w:rsid w:val="00E31BD0"/>
    <w:rsid w:val="00E3337A"/>
    <w:rsid w:val="00E34CA3"/>
    <w:rsid w:val="00E35C4A"/>
    <w:rsid w:val="00E36DF2"/>
    <w:rsid w:val="00E37A0F"/>
    <w:rsid w:val="00E37DA6"/>
    <w:rsid w:val="00E37FE3"/>
    <w:rsid w:val="00E40B1A"/>
    <w:rsid w:val="00E40EB7"/>
    <w:rsid w:val="00E416B1"/>
    <w:rsid w:val="00E43AAA"/>
    <w:rsid w:val="00E44C62"/>
    <w:rsid w:val="00E45EF7"/>
    <w:rsid w:val="00E47935"/>
    <w:rsid w:val="00E50518"/>
    <w:rsid w:val="00E509CD"/>
    <w:rsid w:val="00E518E1"/>
    <w:rsid w:val="00E5387C"/>
    <w:rsid w:val="00E54EF2"/>
    <w:rsid w:val="00E55D06"/>
    <w:rsid w:val="00E567FA"/>
    <w:rsid w:val="00E56E02"/>
    <w:rsid w:val="00E57A52"/>
    <w:rsid w:val="00E60DC5"/>
    <w:rsid w:val="00E612AB"/>
    <w:rsid w:val="00E63559"/>
    <w:rsid w:val="00E63774"/>
    <w:rsid w:val="00E65E98"/>
    <w:rsid w:val="00E67180"/>
    <w:rsid w:val="00E676E2"/>
    <w:rsid w:val="00E70943"/>
    <w:rsid w:val="00E74FA5"/>
    <w:rsid w:val="00E756A8"/>
    <w:rsid w:val="00E757A3"/>
    <w:rsid w:val="00E76032"/>
    <w:rsid w:val="00E768F2"/>
    <w:rsid w:val="00E77E9E"/>
    <w:rsid w:val="00E81DED"/>
    <w:rsid w:val="00E82316"/>
    <w:rsid w:val="00E82433"/>
    <w:rsid w:val="00E825B3"/>
    <w:rsid w:val="00E840AC"/>
    <w:rsid w:val="00E849DE"/>
    <w:rsid w:val="00E84E6E"/>
    <w:rsid w:val="00E85948"/>
    <w:rsid w:val="00E86536"/>
    <w:rsid w:val="00E911B4"/>
    <w:rsid w:val="00E9125E"/>
    <w:rsid w:val="00E9167E"/>
    <w:rsid w:val="00E91DA3"/>
    <w:rsid w:val="00E922A4"/>
    <w:rsid w:val="00E922B9"/>
    <w:rsid w:val="00E925CE"/>
    <w:rsid w:val="00E93F3F"/>
    <w:rsid w:val="00E95512"/>
    <w:rsid w:val="00E95903"/>
    <w:rsid w:val="00E967CB"/>
    <w:rsid w:val="00E973A7"/>
    <w:rsid w:val="00EA05D9"/>
    <w:rsid w:val="00EA0B41"/>
    <w:rsid w:val="00EA1104"/>
    <w:rsid w:val="00EA30BA"/>
    <w:rsid w:val="00EA4A38"/>
    <w:rsid w:val="00EA5257"/>
    <w:rsid w:val="00EA59B6"/>
    <w:rsid w:val="00EA7415"/>
    <w:rsid w:val="00EA763F"/>
    <w:rsid w:val="00EB0433"/>
    <w:rsid w:val="00EB1B8B"/>
    <w:rsid w:val="00EB2018"/>
    <w:rsid w:val="00EB24EC"/>
    <w:rsid w:val="00EB3C54"/>
    <w:rsid w:val="00EB4951"/>
    <w:rsid w:val="00EB4BA7"/>
    <w:rsid w:val="00EB595B"/>
    <w:rsid w:val="00EB6E6B"/>
    <w:rsid w:val="00EB70B2"/>
    <w:rsid w:val="00EC098E"/>
    <w:rsid w:val="00EC0BCB"/>
    <w:rsid w:val="00EC0C8E"/>
    <w:rsid w:val="00EC0E71"/>
    <w:rsid w:val="00EC18A6"/>
    <w:rsid w:val="00EC1ABD"/>
    <w:rsid w:val="00EC3260"/>
    <w:rsid w:val="00EC417D"/>
    <w:rsid w:val="00EC504F"/>
    <w:rsid w:val="00EC692B"/>
    <w:rsid w:val="00ED0A8D"/>
    <w:rsid w:val="00ED2D5C"/>
    <w:rsid w:val="00ED613A"/>
    <w:rsid w:val="00ED6CFA"/>
    <w:rsid w:val="00ED6D53"/>
    <w:rsid w:val="00EE022A"/>
    <w:rsid w:val="00EE1855"/>
    <w:rsid w:val="00EE1B77"/>
    <w:rsid w:val="00EE1E1F"/>
    <w:rsid w:val="00EE2916"/>
    <w:rsid w:val="00EE2B68"/>
    <w:rsid w:val="00EE3733"/>
    <w:rsid w:val="00EE395E"/>
    <w:rsid w:val="00EE6D70"/>
    <w:rsid w:val="00EE75A2"/>
    <w:rsid w:val="00EF1386"/>
    <w:rsid w:val="00EF2491"/>
    <w:rsid w:val="00EF256B"/>
    <w:rsid w:val="00EF2EB1"/>
    <w:rsid w:val="00EF48C2"/>
    <w:rsid w:val="00EF5277"/>
    <w:rsid w:val="00EF5AB0"/>
    <w:rsid w:val="00EF5CAD"/>
    <w:rsid w:val="00EF611F"/>
    <w:rsid w:val="00EF76E1"/>
    <w:rsid w:val="00F029AF"/>
    <w:rsid w:val="00F03CE3"/>
    <w:rsid w:val="00F04099"/>
    <w:rsid w:val="00F04AD3"/>
    <w:rsid w:val="00F05B66"/>
    <w:rsid w:val="00F05B80"/>
    <w:rsid w:val="00F07470"/>
    <w:rsid w:val="00F101D8"/>
    <w:rsid w:val="00F1030E"/>
    <w:rsid w:val="00F10925"/>
    <w:rsid w:val="00F11175"/>
    <w:rsid w:val="00F12F6C"/>
    <w:rsid w:val="00F13DAE"/>
    <w:rsid w:val="00F15480"/>
    <w:rsid w:val="00F157D8"/>
    <w:rsid w:val="00F15FFE"/>
    <w:rsid w:val="00F16B7E"/>
    <w:rsid w:val="00F201AD"/>
    <w:rsid w:val="00F2125E"/>
    <w:rsid w:val="00F21481"/>
    <w:rsid w:val="00F21704"/>
    <w:rsid w:val="00F21B21"/>
    <w:rsid w:val="00F21D06"/>
    <w:rsid w:val="00F21E92"/>
    <w:rsid w:val="00F222BB"/>
    <w:rsid w:val="00F23605"/>
    <w:rsid w:val="00F2393A"/>
    <w:rsid w:val="00F2491A"/>
    <w:rsid w:val="00F24EF6"/>
    <w:rsid w:val="00F254AE"/>
    <w:rsid w:val="00F254E4"/>
    <w:rsid w:val="00F26639"/>
    <w:rsid w:val="00F26AAB"/>
    <w:rsid w:val="00F26F5D"/>
    <w:rsid w:val="00F279F1"/>
    <w:rsid w:val="00F27A15"/>
    <w:rsid w:val="00F30116"/>
    <w:rsid w:val="00F3118C"/>
    <w:rsid w:val="00F319F5"/>
    <w:rsid w:val="00F334DF"/>
    <w:rsid w:val="00F3381E"/>
    <w:rsid w:val="00F34C92"/>
    <w:rsid w:val="00F35D19"/>
    <w:rsid w:val="00F377AE"/>
    <w:rsid w:val="00F41269"/>
    <w:rsid w:val="00F412E0"/>
    <w:rsid w:val="00F41319"/>
    <w:rsid w:val="00F44033"/>
    <w:rsid w:val="00F44185"/>
    <w:rsid w:val="00F44B13"/>
    <w:rsid w:val="00F45BE7"/>
    <w:rsid w:val="00F46061"/>
    <w:rsid w:val="00F463D7"/>
    <w:rsid w:val="00F50163"/>
    <w:rsid w:val="00F510E2"/>
    <w:rsid w:val="00F515F1"/>
    <w:rsid w:val="00F5273A"/>
    <w:rsid w:val="00F52D6B"/>
    <w:rsid w:val="00F52E18"/>
    <w:rsid w:val="00F535E2"/>
    <w:rsid w:val="00F54516"/>
    <w:rsid w:val="00F546FB"/>
    <w:rsid w:val="00F55335"/>
    <w:rsid w:val="00F55CF7"/>
    <w:rsid w:val="00F57C4D"/>
    <w:rsid w:val="00F57D1C"/>
    <w:rsid w:val="00F57FD4"/>
    <w:rsid w:val="00F60528"/>
    <w:rsid w:val="00F6077A"/>
    <w:rsid w:val="00F6086A"/>
    <w:rsid w:val="00F6169B"/>
    <w:rsid w:val="00F621EE"/>
    <w:rsid w:val="00F62824"/>
    <w:rsid w:val="00F62D7C"/>
    <w:rsid w:val="00F634C8"/>
    <w:rsid w:val="00F66A83"/>
    <w:rsid w:val="00F67155"/>
    <w:rsid w:val="00F67CA5"/>
    <w:rsid w:val="00F7058F"/>
    <w:rsid w:val="00F70660"/>
    <w:rsid w:val="00F70D21"/>
    <w:rsid w:val="00F70FEF"/>
    <w:rsid w:val="00F73F06"/>
    <w:rsid w:val="00F74F3A"/>
    <w:rsid w:val="00F751FC"/>
    <w:rsid w:val="00F75C02"/>
    <w:rsid w:val="00F77ECB"/>
    <w:rsid w:val="00F80602"/>
    <w:rsid w:val="00F81936"/>
    <w:rsid w:val="00F81BF8"/>
    <w:rsid w:val="00F81E47"/>
    <w:rsid w:val="00F824EF"/>
    <w:rsid w:val="00F8285A"/>
    <w:rsid w:val="00F82ABF"/>
    <w:rsid w:val="00F83090"/>
    <w:rsid w:val="00F84408"/>
    <w:rsid w:val="00F85255"/>
    <w:rsid w:val="00F86474"/>
    <w:rsid w:val="00F868B4"/>
    <w:rsid w:val="00F8730A"/>
    <w:rsid w:val="00F876D8"/>
    <w:rsid w:val="00F9016F"/>
    <w:rsid w:val="00F90601"/>
    <w:rsid w:val="00F90ABD"/>
    <w:rsid w:val="00F93543"/>
    <w:rsid w:val="00F93703"/>
    <w:rsid w:val="00F94139"/>
    <w:rsid w:val="00F95751"/>
    <w:rsid w:val="00F971FE"/>
    <w:rsid w:val="00FA0148"/>
    <w:rsid w:val="00FA0972"/>
    <w:rsid w:val="00FA1ABD"/>
    <w:rsid w:val="00FA4183"/>
    <w:rsid w:val="00FA7189"/>
    <w:rsid w:val="00FA78FD"/>
    <w:rsid w:val="00FB11BE"/>
    <w:rsid w:val="00FB1357"/>
    <w:rsid w:val="00FB1799"/>
    <w:rsid w:val="00FB1B56"/>
    <w:rsid w:val="00FB27F1"/>
    <w:rsid w:val="00FB3456"/>
    <w:rsid w:val="00FB4C6F"/>
    <w:rsid w:val="00FB6ED3"/>
    <w:rsid w:val="00FC1607"/>
    <w:rsid w:val="00FC359A"/>
    <w:rsid w:val="00FC5E76"/>
    <w:rsid w:val="00FC69CF"/>
    <w:rsid w:val="00FC7214"/>
    <w:rsid w:val="00FC73DE"/>
    <w:rsid w:val="00FC7FB3"/>
    <w:rsid w:val="00FD058F"/>
    <w:rsid w:val="00FD08DE"/>
    <w:rsid w:val="00FD0B70"/>
    <w:rsid w:val="00FD11B8"/>
    <w:rsid w:val="00FD1440"/>
    <w:rsid w:val="00FD1489"/>
    <w:rsid w:val="00FD17D7"/>
    <w:rsid w:val="00FD2DA9"/>
    <w:rsid w:val="00FD3174"/>
    <w:rsid w:val="00FD35FA"/>
    <w:rsid w:val="00FD39F9"/>
    <w:rsid w:val="00FD4A8A"/>
    <w:rsid w:val="00FD59F1"/>
    <w:rsid w:val="00FD66A4"/>
    <w:rsid w:val="00FD6FE2"/>
    <w:rsid w:val="00FD74CB"/>
    <w:rsid w:val="00FD7543"/>
    <w:rsid w:val="00FD7BF5"/>
    <w:rsid w:val="00FE185C"/>
    <w:rsid w:val="00FE35A3"/>
    <w:rsid w:val="00FE3652"/>
    <w:rsid w:val="00FE3C5F"/>
    <w:rsid w:val="00FE401B"/>
    <w:rsid w:val="00FE4705"/>
    <w:rsid w:val="00FE5563"/>
    <w:rsid w:val="00FE557C"/>
    <w:rsid w:val="00FE7B48"/>
    <w:rsid w:val="00FF1520"/>
    <w:rsid w:val="00FF1914"/>
    <w:rsid w:val="00FF40D1"/>
    <w:rsid w:val="00FF4674"/>
    <w:rsid w:val="00FF4C3A"/>
    <w:rsid w:val="00FF55A2"/>
    <w:rsid w:val="00FF5EE8"/>
    <w:rsid w:val="00FF62F4"/>
    <w:rsid w:val="00FF650D"/>
    <w:rsid w:val="00FF6519"/>
    <w:rsid w:val="00FF6923"/>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186369"/>
    <o:shapelayout v:ext="edit">
      <o:idmap v:ext="edit" data="1"/>
    </o:shapelayout>
  </w:shapeDefaults>
  <w:decimalSymbol w:val="."/>
  <w:listSeparator w:val=","/>
  <w14:docId w14:val="06376DC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SimSu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iPriority="99" w:unhideWhenUsed="1" w:qFormat="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pPr>
      <w:tabs>
        <w:tab w:val="left" w:pos="567"/>
      </w:tabs>
      <w:spacing w:line="260" w:lineRule="exact"/>
    </w:pPr>
    <w:rPr>
      <w:rFonts w:eastAsia="Times New Roman"/>
      <w:sz w:val="22"/>
      <w:lang w:val="en-GB"/>
    </w:rPr>
  </w:style>
  <w:style w:type="paragraph" w:styleId="Heading1">
    <w:name w:val="heading 1"/>
    <w:basedOn w:val="Normal"/>
    <w:next w:val="Normal"/>
    <w:link w:val="Heading1Char"/>
    <w:qFormat/>
    <w:rsid w:val="00A83A6E"/>
    <w:pPr>
      <w:keepNext/>
      <w:spacing w:before="240" w:after="60"/>
      <w:outlineLvl w:val="0"/>
    </w:pPr>
    <w:rPr>
      <w:rFonts w:ascii="Calibri Light" w:hAnsi="Calibri Light"/>
      <w:b/>
      <w:bCs/>
      <w:kern w:val="32"/>
      <w:sz w:val="32"/>
      <w:szCs w:val="32"/>
    </w:rPr>
  </w:style>
  <w:style w:type="paragraph" w:styleId="Heading6">
    <w:name w:val="heading 6"/>
    <w:basedOn w:val="Normal"/>
    <w:next w:val="Text"/>
    <w:link w:val="Heading6Char"/>
    <w:qFormat/>
    <w:pPr>
      <w:keepNext/>
      <w:keepLines/>
      <w:tabs>
        <w:tab w:val="clear" w:pos="567"/>
      </w:tabs>
      <w:spacing w:before="240" w:after="60" w:line="240" w:lineRule="auto"/>
      <w:ind w:left="1701" w:hanging="1701"/>
      <w:outlineLvl w:val="5"/>
    </w:pPr>
    <w:rPr>
      <w:rFonts w:ascii="Arial" w:eastAsia="MS Gothic" w:hAnsi="Arial" w:cs="Arial"/>
      <w:b/>
      <w:lang w:val="en-US" w:eastAsia="zh-CN"/>
    </w:rPr>
  </w:style>
  <w:style w:type="paragraph" w:styleId="Heading7">
    <w:name w:val="heading 7"/>
    <w:basedOn w:val="Normal"/>
    <w:next w:val="Normal"/>
    <w:link w:val="Heading7Char"/>
    <w:semiHidden/>
    <w:unhideWhenUsed/>
    <w:qFormat/>
    <w:pPr>
      <w:spacing w:before="240" w:after="60"/>
      <w:outlineLvl w:val="6"/>
    </w:pPr>
    <w:rPr>
      <w:rFonts w:ascii="Calibri" w:hAnsi="Calibri"/>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Footer">
    <w:name w:val="footer"/>
    <w:basedOn w:val="Normal"/>
    <w:pPr>
      <w:tabs>
        <w:tab w:val="center" w:pos="4536"/>
        <w:tab w:val="right" w:pos="8306"/>
      </w:tabs>
    </w:pPr>
    <w:rPr>
      <w:rFonts w:ascii="Arial" w:hAnsi="Arial"/>
      <w:sz w:val="16"/>
    </w:rPr>
  </w:style>
  <w:style w:type="paragraph" w:styleId="Header">
    <w:name w:val="header"/>
    <w:basedOn w:val="Normal"/>
    <w:pPr>
      <w:tabs>
        <w:tab w:val="center" w:pos="4153"/>
        <w:tab w:val="right" w:pos="8306"/>
      </w:tabs>
    </w:pPr>
    <w:rPr>
      <w:rFonts w:ascii="Arial" w:hAnsi="Arial"/>
      <w:sz w:val="20"/>
    </w:rPr>
  </w:style>
  <w:style w:type="paragraph" w:customStyle="1" w:styleId="MemoHeaderStyle">
    <w:name w:val="MemoHeaderStyle"/>
    <w:basedOn w:val="Normal"/>
    <w:next w:val="Normal"/>
    <w:pPr>
      <w:spacing w:line="120" w:lineRule="atLeast"/>
      <w:ind w:left="1418"/>
      <w:jc w:val="both"/>
    </w:pPr>
    <w:rPr>
      <w:rFonts w:ascii="Arial" w:hAnsi="Arial"/>
      <w:b/>
      <w:smallCaps/>
    </w:rPr>
  </w:style>
  <w:style w:type="character" w:styleId="PageNumber">
    <w:name w:val="page number"/>
    <w:basedOn w:val="DefaultParagraphFont"/>
  </w:style>
  <w:style w:type="paragraph" w:styleId="BodyText">
    <w:name w:val="Body Text"/>
    <w:basedOn w:val="Normal"/>
    <w:pPr>
      <w:tabs>
        <w:tab w:val="clear" w:pos="567"/>
      </w:tabs>
      <w:spacing w:line="240" w:lineRule="auto"/>
    </w:pPr>
    <w:rPr>
      <w:i/>
      <w:color w:val="008000"/>
    </w:rPr>
  </w:style>
  <w:style w:type="paragraph" w:styleId="CommentText">
    <w:name w:val="annotation text"/>
    <w:aliases w:val=" Car17, Car17 Car, Char Char1,Annotationtext,Char,Char Char Char,Char Char1,Comment Text Char Char,Comment Text Char Char Char Char,Comment Text Char Char1,Comment Text Char1,Comment Text Char1 Char,Comment Text Char1 Char Char"/>
    <w:basedOn w:val="Normal"/>
    <w:link w:val="CommentTextChar"/>
    <w:uiPriority w:val="99"/>
    <w:qFormat/>
    <w:rPr>
      <w:sz w:val="20"/>
    </w:rPr>
  </w:style>
  <w:style w:type="character" w:styleId="Hyperlink">
    <w:name w:val="Hyperlink"/>
    <w:rPr>
      <w:color w:val="0000FF"/>
      <w:u w:val="single"/>
    </w:rPr>
  </w:style>
  <w:style w:type="paragraph" w:customStyle="1" w:styleId="EMEAEnBodyText">
    <w:name w:val="EMEA En Body Text"/>
    <w:basedOn w:val="Normal"/>
    <w:pPr>
      <w:tabs>
        <w:tab w:val="clear" w:pos="567"/>
      </w:tabs>
      <w:spacing w:before="120" w:after="120" w:line="240" w:lineRule="auto"/>
      <w:jc w:val="both"/>
    </w:pPr>
    <w:rPr>
      <w:lang w:val="en-US"/>
    </w:rPr>
  </w:style>
  <w:style w:type="paragraph" w:styleId="BalloonText">
    <w:name w:val="Balloon Text"/>
    <w:basedOn w:val="Normal"/>
    <w:semiHidden/>
    <w:rPr>
      <w:rFonts w:ascii="Tahoma" w:hAnsi="Tahoma" w:cs="Tahoma"/>
      <w:sz w:val="16"/>
      <w:szCs w:val="16"/>
    </w:rPr>
  </w:style>
  <w:style w:type="paragraph" w:customStyle="1" w:styleId="BodytextAgency">
    <w:name w:val="Body text (Agency)"/>
    <w:basedOn w:val="Normal"/>
    <w:link w:val="BodytextAgencyChar"/>
    <w:pPr>
      <w:tabs>
        <w:tab w:val="clear" w:pos="567"/>
      </w:tabs>
      <w:spacing w:after="140" w:line="280" w:lineRule="atLeast"/>
    </w:pPr>
    <w:rPr>
      <w:rFonts w:ascii="Verdana" w:eastAsia="Verdana" w:hAnsi="Verdana" w:cs="Verdana"/>
      <w:sz w:val="18"/>
      <w:szCs w:val="18"/>
      <w:lang w:eastAsia="en-GB"/>
    </w:rPr>
  </w:style>
  <w:style w:type="character" w:customStyle="1" w:styleId="BodytextAgencyChar">
    <w:name w:val="Body text (Agency) Char"/>
    <w:link w:val="BodytextAgency"/>
    <w:rPr>
      <w:rFonts w:ascii="Verdana" w:eastAsia="Verdana" w:hAnsi="Verdana" w:cs="Verdana"/>
      <w:sz w:val="18"/>
      <w:szCs w:val="18"/>
      <w:lang w:val="en-GB" w:eastAsia="en-GB" w:bidi="ar-SA"/>
    </w:rPr>
  </w:style>
  <w:style w:type="paragraph" w:customStyle="1" w:styleId="DraftingNotesAgency">
    <w:name w:val="Drafting Notes (Agency)"/>
    <w:basedOn w:val="Normal"/>
    <w:next w:val="BodytextAgency"/>
    <w:link w:val="DraftingNotesAgencyChar"/>
    <w:pPr>
      <w:tabs>
        <w:tab w:val="clear" w:pos="567"/>
      </w:tabs>
      <w:spacing w:after="140" w:line="280" w:lineRule="atLeast"/>
    </w:pPr>
    <w:rPr>
      <w:rFonts w:ascii="Courier New" w:eastAsia="Verdana" w:hAnsi="Courier New"/>
      <w:i/>
      <w:color w:val="339966"/>
      <w:szCs w:val="18"/>
      <w:lang w:eastAsia="en-GB"/>
    </w:rPr>
  </w:style>
  <w:style w:type="character" w:customStyle="1" w:styleId="DraftingNotesAgencyChar">
    <w:name w:val="Drafting Notes (Agency) Char"/>
    <w:link w:val="DraftingNotesAgency"/>
    <w:rPr>
      <w:rFonts w:ascii="Courier New" w:eastAsia="Verdana" w:hAnsi="Courier New"/>
      <w:i/>
      <w:color w:val="339966"/>
      <w:sz w:val="22"/>
      <w:szCs w:val="18"/>
      <w:lang w:val="en-GB" w:eastAsia="en-GB" w:bidi="ar-SA"/>
    </w:rPr>
  </w:style>
  <w:style w:type="paragraph" w:customStyle="1" w:styleId="NormalAgency">
    <w:name w:val="Normal (Agency)"/>
    <w:link w:val="NormalAgencyChar"/>
    <w:rPr>
      <w:rFonts w:ascii="Verdana" w:eastAsia="Verdana" w:hAnsi="Verdana" w:cs="Verdana"/>
      <w:sz w:val="18"/>
      <w:szCs w:val="18"/>
      <w:lang w:val="en-GB" w:eastAsia="en-GB"/>
    </w:rPr>
  </w:style>
  <w:style w:type="table" w:customStyle="1" w:styleId="TablegridAgencyblack">
    <w:name w:val="Table grid (Agency) black"/>
    <w:basedOn w:val="TableNormal"/>
    <w:semiHidden/>
    <w:rPr>
      <w:rFonts w:ascii="Verdana" w:hAnsi="Verdana"/>
      <w:sz w:val="18"/>
    </w:rPr>
    <w:tblP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Pr>
    <w:tcPr>
      <w:shd w:val="clear" w:color="auto" w:fill="auto"/>
    </w:tcPr>
    <w:tblStylePr w:type="firstRow">
      <w:rPr>
        <w:rFonts w:ascii="Calibri" w:hAnsi="Calibri"/>
        <w:b/>
        <w:i w:val="0"/>
        <w:color w:val="auto"/>
        <w:sz w:val="18"/>
        <w:szCs w:val="18"/>
      </w:rPr>
      <w:tblPr/>
      <w:trPr>
        <w:tblHeader/>
      </w:trPr>
      <w:tcPr>
        <w:tcBorders>
          <w:top w:val="single" w:sz="4" w:space="0" w:color="auto"/>
          <w:left w:val="single" w:sz="4" w:space="0" w:color="auto"/>
          <w:bottom w:val="single" w:sz="4" w:space="0" w:color="auto"/>
          <w:right w:val="single" w:sz="4" w:space="0" w:color="auto"/>
          <w:insideH w:val="single" w:sz="6" w:space="0" w:color="auto"/>
          <w:insideV w:val="single" w:sz="6" w:space="0" w:color="auto"/>
          <w:tl2br w:val="nil"/>
          <w:tr2bl w:val="nil"/>
        </w:tcBorders>
        <w:shd w:val="clear" w:color="auto" w:fill="auto"/>
      </w:tcPr>
    </w:tblStylePr>
  </w:style>
  <w:style w:type="paragraph" w:customStyle="1" w:styleId="TableheadingrowsAgency">
    <w:name w:val="Table heading rows (Agency)"/>
    <w:basedOn w:val="BodytextAgency"/>
    <w:pPr>
      <w:keepNext/>
    </w:pPr>
    <w:rPr>
      <w:rFonts w:eastAsia="Times New Roman"/>
      <w:b/>
    </w:rPr>
  </w:style>
  <w:style w:type="paragraph" w:customStyle="1" w:styleId="TabletextrowsAgency">
    <w:name w:val="Table text rows (Agency)"/>
    <w:basedOn w:val="Normal"/>
    <w:pPr>
      <w:tabs>
        <w:tab w:val="clear" w:pos="567"/>
      </w:tabs>
      <w:spacing w:line="280" w:lineRule="exact"/>
    </w:pPr>
    <w:rPr>
      <w:rFonts w:ascii="Verdana" w:hAnsi="Verdana" w:cs="Verdana"/>
      <w:sz w:val="18"/>
      <w:szCs w:val="18"/>
      <w:lang w:eastAsia="zh-CN"/>
    </w:rPr>
  </w:style>
  <w:style w:type="character" w:customStyle="1" w:styleId="NormalAgencyChar">
    <w:name w:val="Normal (Agency) Char"/>
    <w:link w:val="NormalAgency"/>
    <w:rPr>
      <w:rFonts w:ascii="Verdana" w:eastAsia="Verdana" w:hAnsi="Verdana" w:cs="Verdana"/>
      <w:sz w:val="18"/>
      <w:szCs w:val="18"/>
      <w:lang w:val="en-GB" w:eastAsia="en-GB" w:bidi="ar-SA"/>
    </w:rPr>
  </w:style>
  <w:style w:type="character" w:styleId="CommentReference">
    <w:name w:val="annotation reference"/>
    <w:rPr>
      <w:sz w:val="16"/>
      <w:szCs w:val="16"/>
    </w:rPr>
  </w:style>
  <w:style w:type="paragraph" w:styleId="CommentSubject">
    <w:name w:val="annotation subject"/>
    <w:basedOn w:val="CommentText"/>
    <w:next w:val="CommentText"/>
    <w:link w:val="CommentSubjectChar"/>
    <w:rPr>
      <w:b/>
      <w:bCs/>
    </w:rPr>
  </w:style>
  <w:style w:type="character" w:customStyle="1" w:styleId="CommentTextChar">
    <w:name w:val="Comment Text Char"/>
    <w:aliases w:val=" Car17 Char, Car17 Car Char, Char Char1 Char,Annotationtext Char,Char Char,Char Char Char Char,Char Char1 Char,Comment Text Char Char Char,Comment Text Char Char Char Char Char,Comment Text Char Char1 Char,Comment Text Char1 Char1"/>
    <w:link w:val="CommentText"/>
    <w:uiPriority w:val="99"/>
    <w:rPr>
      <w:rFonts w:eastAsia="Times New Roman"/>
      <w:lang w:eastAsia="en-US"/>
    </w:rPr>
  </w:style>
  <w:style w:type="character" w:customStyle="1" w:styleId="CommentSubjectChar">
    <w:name w:val="Comment Subject Char"/>
    <w:link w:val="CommentSubject"/>
    <w:rPr>
      <w:rFonts w:eastAsia="Times New Roman"/>
      <w:b/>
      <w:bCs/>
      <w:lang w:eastAsia="en-US"/>
    </w:rPr>
  </w:style>
  <w:style w:type="paragraph" w:styleId="Revision">
    <w:name w:val="Revision"/>
    <w:hidden/>
    <w:uiPriority w:val="99"/>
    <w:semiHidden/>
    <w:rPr>
      <w:rFonts w:eastAsia="Times New Roman"/>
      <w:sz w:val="22"/>
      <w:lang w:val="en-GB"/>
    </w:rPr>
  </w:style>
  <w:style w:type="paragraph" w:customStyle="1" w:styleId="Text">
    <w:name w:val="Text"/>
    <w:aliases w:val="Graphic,Graphic Char Char,Graphic Char Char Char Char Char,Graphic Char Char Char Char Char Char Char C,notic,Text_10394,non tochic,本文,JP Body Text,JP Body Text Char,Italic,graphics"/>
    <w:basedOn w:val="Normal"/>
    <w:link w:val="TextChar"/>
    <w:qFormat/>
    <w:pPr>
      <w:tabs>
        <w:tab w:val="clear" w:pos="567"/>
      </w:tabs>
      <w:spacing w:before="120" w:line="240" w:lineRule="auto"/>
      <w:jc w:val="both"/>
    </w:pPr>
    <w:rPr>
      <w:rFonts w:eastAsia="MS Mincho"/>
      <w:sz w:val="24"/>
      <w:lang w:val="en-US" w:eastAsia="zh-CN"/>
    </w:rPr>
  </w:style>
  <w:style w:type="character" w:customStyle="1" w:styleId="TextChar">
    <w:name w:val="Text Char"/>
    <w:aliases w:val="Graphic Char"/>
    <w:link w:val="Text"/>
    <w:rPr>
      <w:rFonts w:eastAsia="MS Mincho"/>
      <w:sz w:val="24"/>
      <w:lang w:eastAsia="zh-CN"/>
    </w:rPr>
  </w:style>
  <w:style w:type="paragraph" w:customStyle="1" w:styleId="Comment">
    <w:name w:val="Comment"/>
    <w:basedOn w:val="Normal"/>
    <w:next w:val="Text"/>
    <w:link w:val="CommentChar"/>
    <w:pPr>
      <w:tabs>
        <w:tab w:val="clear" w:pos="567"/>
      </w:tabs>
      <w:spacing w:before="120" w:line="240" w:lineRule="auto"/>
      <w:jc w:val="both"/>
    </w:pPr>
    <w:rPr>
      <w:rFonts w:eastAsia="MS Mincho"/>
      <w:i/>
      <w:color w:val="BF30B5"/>
      <w:sz w:val="24"/>
      <w:szCs w:val="24"/>
      <w:lang w:val="en-US" w:eastAsia="zh-CN"/>
    </w:rPr>
  </w:style>
  <w:style w:type="paragraph" w:customStyle="1" w:styleId="Nottoc-headings">
    <w:name w:val="Not toc-headings"/>
    <w:basedOn w:val="Normal"/>
    <w:next w:val="Text"/>
    <w:link w:val="Nottoc-headingsChar"/>
    <w:pPr>
      <w:keepNext/>
      <w:keepLines/>
      <w:tabs>
        <w:tab w:val="clear" w:pos="567"/>
      </w:tabs>
      <w:spacing w:before="240" w:after="60" w:line="240" w:lineRule="auto"/>
    </w:pPr>
    <w:rPr>
      <w:rFonts w:ascii="Arial" w:eastAsia="MS Gothic" w:hAnsi="Arial" w:cs="Arial"/>
      <w:b/>
      <w:sz w:val="24"/>
      <w:szCs w:val="24"/>
      <w:lang w:val="en-US" w:eastAsia="zh-CN"/>
    </w:rPr>
  </w:style>
  <w:style w:type="character" w:customStyle="1" w:styleId="CommentChar">
    <w:name w:val="Comment Char"/>
    <w:link w:val="Comment"/>
    <w:rPr>
      <w:rFonts w:eastAsia="MS Mincho"/>
      <w:i/>
      <w:color w:val="BF30B5"/>
      <w:sz w:val="24"/>
      <w:szCs w:val="24"/>
      <w:lang w:eastAsia="zh-CN"/>
    </w:rPr>
  </w:style>
  <w:style w:type="character" w:customStyle="1" w:styleId="Nottoc-headingsChar">
    <w:name w:val="Not toc-headings Char"/>
    <w:link w:val="Nottoc-headings"/>
    <w:rPr>
      <w:rFonts w:ascii="Arial" w:eastAsia="MS Gothic" w:hAnsi="Arial" w:cs="Arial"/>
      <w:b/>
      <w:sz w:val="24"/>
      <w:szCs w:val="24"/>
      <w:lang w:eastAsia="zh-CN"/>
    </w:rPr>
  </w:style>
  <w:style w:type="character" w:customStyle="1" w:styleId="Heading6Char">
    <w:name w:val="Heading 6 Char"/>
    <w:link w:val="Heading6"/>
    <w:rPr>
      <w:rFonts w:ascii="Arial" w:eastAsia="MS Gothic" w:hAnsi="Arial" w:cs="Arial"/>
      <w:b/>
      <w:sz w:val="22"/>
      <w:lang w:eastAsia="zh-CN"/>
    </w:rPr>
  </w:style>
  <w:style w:type="paragraph" w:customStyle="1" w:styleId="Table">
    <w:name w:val="Table"/>
    <w:aliases w:val="10 pt  Bold,9 pt"/>
    <w:basedOn w:val="Nottoc-headings"/>
    <w:link w:val="TableChar"/>
    <w:pPr>
      <w:keepNext w:val="0"/>
      <w:tabs>
        <w:tab w:val="left" w:pos="284"/>
      </w:tabs>
      <w:spacing w:before="40" w:after="20"/>
    </w:pPr>
    <w:rPr>
      <w:rFonts w:eastAsia="MS Mincho"/>
      <w:b w:val="0"/>
      <w:sz w:val="20"/>
    </w:rPr>
  </w:style>
  <w:style w:type="character" w:customStyle="1" w:styleId="TableChar">
    <w:name w:val="Table Char"/>
    <w:aliases w:val="10 pt  Bold Char,9 pt Char"/>
    <w:link w:val="Table"/>
    <w:rPr>
      <w:rFonts w:ascii="Arial" w:eastAsia="MS Mincho" w:hAnsi="Arial" w:cs="Arial"/>
      <w:szCs w:val="24"/>
      <w:lang w:eastAsia="zh-CN"/>
    </w:rPr>
  </w:style>
  <w:style w:type="character" w:customStyle="1" w:styleId="spellingerror">
    <w:name w:val="spellingerror"/>
  </w:style>
  <w:style w:type="character" w:customStyle="1" w:styleId="normaltextrun1">
    <w:name w:val="normaltextrun1"/>
  </w:style>
  <w:style w:type="paragraph" w:customStyle="1" w:styleId="Listlevel1">
    <w:name w:val="List level 1"/>
    <w:basedOn w:val="Normal"/>
    <w:link w:val="Listlevel1Char"/>
    <w:pPr>
      <w:tabs>
        <w:tab w:val="clear" w:pos="567"/>
      </w:tabs>
      <w:spacing w:before="40" w:line="240" w:lineRule="auto"/>
      <w:ind w:left="425" w:hanging="425"/>
    </w:pPr>
    <w:rPr>
      <w:rFonts w:eastAsia="MS Mincho"/>
      <w:sz w:val="24"/>
      <w:lang w:val="en-US" w:eastAsia="zh-CN"/>
    </w:rPr>
  </w:style>
  <w:style w:type="character" w:customStyle="1" w:styleId="Listlevel1Char">
    <w:name w:val="List level 1 Char"/>
    <w:link w:val="Listlevel1"/>
    <w:locked/>
    <w:rPr>
      <w:rFonts w:eastAsia="MS Mincho"/>
      <w:sz w:val="24"/>
      <w:lang w:eastAsia="zh-CN"/>
    </w:rPr>
  </w:style>
  <w:style w:type="paragraph" w:customStyle="1" w:styleId="SynopsisList">
    <w:name w:val="Synopsis List"/>
    <w:basedOn w:val="Normal"/>
    <w:pPr>
      <w:tabs>
        <w:tab w:val="clear" w:pos="567"/>
      </w:tabs>
      <w:spacing w:before="40" w:line="240" w:lineRule="auto"/>
      <w:ind w:left="864" w:hanging="432"/>
    </w:pPr>
    <w:rPr>
      <w:rFonts w:ascii="Arial" w:eastAsia="MS Gothic" w:hAnsi="Arial"/>
      <w:sz w:val="20"/>
      <w:lang w:val="en-US" w:eastAsia="zh-CN"/>
    </w:rPr>
  </w:style>
  <w:style w:type="paragraph" w:customStyle="1" w:styleId="Pa0">
    <w:name w:val="Pa0"/>
    <w:basedOn w:val="Normal"/>
    <w:next w:val="Normal"/>
    <w:uiPriority w:val="99"/>
    <w:pPr>
      <w:tabs>
        <w:tab w:val="clear" w:pos="567"/>
      </w:tabs>
      <w:autoSpaceDE w:val="0"/>
      <w:autoSpaceDN w:val="0"/>
      <w:adjustRightInd w:val="0"/>
      <w:spacing w:line="201" w:lineRule="atLeast"/>
    </w:pPr>
    <w:rPr>
      <w:rFonts w:ascii="HelveticaNeueLT Std Lt" w:eastAsia="Calibri" w:hAnsi="HelveticaNeueLT Std Lt" w:cs="Arial"/>
      <w:sz w:val="24"/>
      <w:szCs w:val="24"/>
      <w:lang w:val="en-US"/>
    </w:rPr>
  </w:style>
  <w:style w:type="character" w:customStyle="1" w:styleId="Heading7Char">
    <w:name w:val="Heading 7 Char"/>
    <w:link w:val="Heading7"/>
    <w:semiHidden/>
    <w:rPr>
      <w:rFonts w:ascii="Calibri" w:eastAsia="Times New Roman" w:hAnsi="Calibri" w:cs="Times New Roman"/>
      <w:sz w:val="24"/>
      <w:szCs w:val="24"/>
      <w:lang w:val="en-GB"/>
    </w:rPr>
  </w:style>
  <w:style w:type="table" w:styleId="TableGrid">
    <w:name w:val="Table Grid"/>
    <w:basedOn w:val="TableNormal"/>
    <w:uiPriority w:val="3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rmalWeb">
    <w:name w:val="Normal (Web)"/>
    <w:basedOn w:val="Normal"/>
    <w:uiPriority w:val="99"/>
    <w:pPr>
      <w:tabs>
        <w:tab w:val="clear" w:pos="567"/>
      </w:tabs>
      <w:spacing w:before="40" w:line="240" w:lineRule="auto"/>
    </w:pPr>
    <w:rPr>
      <w:rFonts w:eastAsia="MS Mincho"/>
      <w:sz w:val="24"/>
      <w:szCs w:val="24"/>
      <w:lang w:val="en-US" w:eastAsia="zh-CN"/>
    </w:rPr>
  </w:style>
  <w:style w:type="paragraph" w:customStyle="1" w:styleId="Default">
    <w:name w:val="Default"/>
    <w:pPr>
      <w:autoSpaceDE w:val="0"/>
      <w:autoSpaceDN w:val="0"/>
      <w:adjustRightInd w:val="0"/>
    </w:pPr>
    <w:rPr>
      <w:color w:val="000000"/>
      <w:sz w:val="24"/>
      <w:szCs w:val="24"/>
    </w:rPr>
  </w:style>
  <w:style w:type="paragraph" w:customStyle="1" w:styleId="Docstatus">
    <w:name w:val="Docstatus"/>
    <w:basedOn w:val="Normal"/>
    <w:pPr>
      <w:keepNext/>
      <w:tabs>
        <w:tab w:val="clear" w:pos="567"/>
      </w:tabs>
      <w:spacing w:before="240" w:line="240" w:lineRule="auto"/>
    </w:pPr>
    <w:rPr>
      <w:rFonts w:ascii="Arial" w:eastAsia="MS Gothic" w:hAnsi="Arial" w:cs="Arial"/>
      <w:sz w:val="24"/>
      <w:lang w:val="en-US" w:eastAsia="zh-CN"/>
    </w:rPr>
  </w:style>
  <w:style w:type="character" w:styleId="FollowedHyperlink">
    <w:name w:val="FollowedHyperlink"/>
    <w:rPr>
      <w:color w:val="954F72"/>
      <w:u w:val="single"/>
    </w:rPr>
  </w:style>
  <w:style w:type="character" w:customStyle="1" w:styleId="Heading1Char">
    <w:name w:val="Heading 1 Char"/>
    <w:link w:val="Heading1"/>
    <w:rsid w:val="00A83A6E"/>
    <w:rPr>
      <w:rFonts w:ascii="Calibri Light" w:eastAsia="Times New Roman" w:hAnsi="Calibri Light" w:cs="Times New Roman"/>
      <w:b/>
      <w:bCs/>
      <w:kern w:val="32"/>
      <w:sz w:val="32"/>
      <w:szCs w:val="32"/>
      <w:lang w:val="en-GB"/>
    </w:rPr>
  </w:style>
  <w:style w:type="paragraph" w:customStyle="1" w:styleId="Listlevel2">
    <w:name w:val="List level 2"/>
    <w:basedOn w:val="Listlevel1"/>
    <w:rsid w:val="00A83A6E"/>
    <w:pPr>
      <w:spacing w:before="0"/>
      <w:ind w:left="850"/>
    </w:pPr>
  </w:style>
  <w:style w:type="paragraph" w:styleId="ListParagraph">
    <w:name w:val="List Paragraph"/>
    <w:basedOn w:val="Normal"/>
    <w:uiPriority w:val="34"/>
    <w:qFormat/>
    <w:rsid w:val="00A83A6E"/>
    <w:pPr>
      <w:tabs>
        <w:tab w:val="clear" w:pos="567"/>
      </w:tabs>
      <w:spacing w:line="240" w:lineRule="auto"/>
      <w:ind w:left="720"/>
      <w:contextualSpacing/>
    </w:pPr>
    <w:rPr>
      <w:rFonts w:eastAsia="MS Mincho"/>
      <w:sz w:val="24"/>
      <w:lang w:val="en-US" w:eastAsia="zh-CN"/>
    </w:rPr>
  </w:style>
  <w:style w:type="table" w:customStyle="1" w:styleId="TableGrid1">
    <w:name w:val="Table Grid1"/>
    <w:basedOn w:val="TableNormal"/>
    <w:next w:val="TableGrid"/>
    <w:uiPriority w:val="39"/>
    <w:rsid w:val="00517C35"/>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odyTextIndent3">
    <w:name w:val="Body Text Indent 3"/>
    <w:basedOn w:val="Normal"/>
    <w:link w:val="BodyTextIndent3Char"/>
    <w:rsid w:val="008506DB"/>
    <w:pPr>
      <w:spacing w:after="120"/>
      <w:ind w:left="283"/>
    </w:pPr>
    <w:rPr>
      <w:sz w:val="16"/>
      <w:szCs w:val="16"/>
    </w:rPr>
  </w:style>
  <w:style w:type="character" w:customStyle="1" w:styleId="BodyTextIndent3Char">
    <w:name w:val="Body Text Indent 3 Char"/>
    <w:basedOn w:val="DefaultParagraphFont"/>
    <w:link w:val="BodyTextIndent3"/>
    <w:rsid w:val="008506DB"/>
    <w:rPr>
      <w:rFonts w:eastAsia="Times New Roman"/>
      <w:sz w:val="16"/>
      <w:szCs w:val="16"/>
      <w:lang w:val="en-GB"/>
    </w:rPr>
  </w:style>
  <w:style w:type="paragraph" w:customStyle="1" w:styleId="Style12ptFirstline0">
    <w:name w:val="Style 12 pt First line:  0&quot;"/>
    <w:basedOn w:val="Normal"/>
    <w:rsid w:val="006B5624"/>
    <w:pPr>
      <w:tabs>
        <w:tab w:val="clear" w:pos="567"/>
      </w:tabs>
      <w:spacing w:before="120" w:line="240" w:lineRule="auto"/>
      <w:ind w:firstLine="720"/>
    </w:pPr>
    <w:rPr>
      <w:sz w:val="24"/>
      <w:lang w:val="en-US"/>
    </w:rPr>
  </w:style>
  <w:style w:type="character" w:customStyle="1" w:styleId="DoNotTranslateExternal1">
    <w:name w:val="DoNotTranslateExternal1"/>
    <w:qFormat/>
    <w:rsid w:val="002E5E98"/>
    <w:rPr>
      <w:b/>
      <w:noProof/>
      <w:szCs w:val="22"/>
    </w:rPr>
  </w:style>
  <w:style w:type="character" w:styleId="UnresolvedMention">
    <w:name w:val="Unresolved Mention"/>
    <w:basedOn w:val="DefaultParagraphFont"/>
    <w:uiPriority w:val="99"/>
    <w:semiHidden/>
    <w:unhideWhenUsed/>
    <w:rsid w:val="003C1D1F"/>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45789806">
      <w:bodyDiv w:val="1"/>
      <w:marLeft w:val="0"/>
      <w:marRight w:val="0"/>
      <w:marTop w:val="0"/>
      <w:marBottom w:val="0"/>
      <w:divBdr>
        <w:top w:val="none" w:sz="0" w:space="0" w:color="auto"/>
        <w:left w:val="none" w:sz="0" w:space="0" w:color="auto"/>
        <w:bottom w:val="none" w:sz="0" w:space="0" w:color="auto"/>
        <w:right w:val="none" w:sz="0" w:space="0" w:color="auto"/>
      </w:divBdr>
    </w:div>
    <w:div w:id="517550845">
      <w:bodyDiv w:val="1"/>
      <w:marLeft w:val="0"/>
      <w:marRight w:val="0"/>
      <w:marTop w:val="0"/>
      <w:marBottom w:val="0"/>
      <w:divBdr>
        <w:top w:val="none" w:sz="0" w:space="0" w:color="auto"/>
        <w:left w:val="none" w:sz="0" w:space="0" w:color="auto"/>
        <w:bottom w:val="none" w:sz="0" w:space="0" w:color="auto"/>
        <w:right w:val="none" w:sz="0" w:space="0" w:color="auto"/>
      </w:divBdr>
    </w:div>
    <w:div w:id="564606756">
      <w:bodyDiv w:val="1"/>
      <w:marLeft w:val="0"/>
      <w:marRight w:val="0"/>
      <w:marTop w:val="0"/>
      <w:marBottom w:val="0"/>
      <w:divBdr>
        <w:top w:val="none" w:sz="0" w:space="0" w:color="auto"/>
        <w:left w:val="none" w:sz="0" w:space="0" w:color="auto"/>
        <w:bottom w:val="none" w:sz="0" w:space="0" w:color="auto"/>
        <w:right w:val="none" w:sz="0" w:space="0" w:color="auto"/>
      </w:divBdr>
    </w:div>
    <w:div w:id="617184034">
      <w:bodyDiv w:val="1"/>
      <w:marLeft w:val="0"/>
      <w:marRight w:val="0"/>
      <w:marTop w:val="0"/>
      <w:marBottom w:val="0"/>
      <w:divBdr>
        <w:top w:val="none" w:sz="0" w:space="0" w:color="auto"/>
        <w:left w:val="none" w:sz="0" w:space="0" w:color="auto"/>
        <w:bottom w:val="none" w:sz="0" w:space="0" w:color="auto"/>
        <w:right w:val="none" w:sz="0" w:space="0" w:color="auto"/>
      </w:divBdr>
    </w:div>
    <w:div w:id="767430441">
      <w:bodyDiv w:val="1"/>
      <w:marLeft w:val="0"/>
      <w:marRight w:val="0"/>
      <w:marTop w:val="0"/>
      <w:marBottom w:val="0"/>
      <w:divBdr>
        <w:top w:val="none" w:sz="0" w:space="0" w:color="auto"/>
        <w:left w:val="none" w:sz="0" w:space="0" w:color="auto"/>
        <w:bottom w:val="none" w:sz="0" w:space="0" w:color="auto"/>
        <w:right w:val="none" w:sz="0" w:space="0" w:color="auto"/>
      </w:divBdr>
    </w:div>
    <w:div w:id="804539969">
      <w:bodyDiv w:val="1"/>
      <w:marLeft w:val="0"/>
      <w:marRight w:val="0"/>
      <w:marTop w:val="0"/>
      <w:marBottom w:val="0"/>
      <w:divBdr>
        <w:top w:val="none" w:sz="0" w:space="0" w:color="auto"/>
        <w:left w:val="none" w:sz="0" w:space="0" w:color="auto"/>
        <w:bottom w:val="none" w:sz="0" w:space="0" w:color="auto"/>
        <w:right w:val="none" w:sz="0" w:space="0" w:color="auto"/>
      </w:divBdr>
    </w:div>
    <w:div w:id="900946990">
      <w:bodyDiv w:val="1"/>
      <w:marLeft w:val="0"/>
      <w:marRight w:val="0"/>
      <w:marTop w:val="0"/>
      <w:marBottom w:val="0"/>
      <w:divBdr>
        <w:top w:val="none" w:sz="0" w:space="0" w:color="auto"/>
        <w:left w:val="none" w:sz="0" w:space="0" w:color="auto"/>
        <w:bottom w:val="none" w:sz="0" w:space="0" w:color="auto"/>
        <w:right w:val="none" w:sz="0" w:space="0" w:color="auto"/>
      </w:divBdr>
    </w:div>
    <w:div w:id="912853088">
      <w:bodyDiv w:val="1"/>
      <w:marLeft w:val="0"/>
      <w:marRight w:val="0"/>
      <w:marTop w:val="0"/>
      <w:marBottom w:val="0"/>
      <w:divBdr>
        <w:top w:val="none" w:sz="0" w:space="0" w:color="auto"/>
        <w:left w:val="none" w:sz="0" w:space="0" w:color="auto"/>
        <w:bottom w:val="none" w:sz="0" w:space="0" w:color="auto"/>
        <w:right w:val="none" w:sz="0" w:space="0" w:color="auto"/>
      </w:divBdr>
    </w:div>
    <w:div w:id="951202475">
      <w:bodyDiv w:val="1"/>
      <w:marLeft w:val="0"/>
      <w:marRight w:val="0"/>
      <w:marTop w:val="0"/>
      <w:marBottom w:val="0"/>
      <w:divBdr>
        <w:top w:val="none" w:sz="0" w:space="0" w:color="auto"/>
        <w:left w:val="none" w:sz="0" w:space="0" w:color="auto"/>
        <w:bottom w:val="none" w:sz="0" w:space="0" w:color="auto"/>
        <w:right w:val="none" w:sz="0" w:space="0" w:color="auto"/>
      </w:divBdr>
    </w:div>
    <w:div w:id="1026951490">
      <w:bodyDiv w:val="1"/>
      <w:marLeft w:val="0"/>
      <w:marRight w:val="0"/>
      <w:marTop w:val="0"/>
      <w:marBottom w:val="0"/>
      <w:divBdr>
        <w:top w:val="none" w:sz="0" w:space="0" w:color="auto"/>
        <w:left w:val="none" w:sz="0" w:space="0" w:color="auto"/>
        <w:bottom w:val="none" w:sz="0" w:space="0" w:color="auto"/>
        <w:right w:val="none" w:sz="0" w:space="0" w:color="auto"/>
      </w:divBdr>
    </w:div>
    <w:div w:id="1052995733">
      <w:bodyDiv w:val="1"/>
      <w:marLeft w:val="0"/>
      <w:marRight w:val="0"/>
      <w:marTop w:val="0"/>
      <w:marBottom w:val="0"/>
      <w:divBdr>
        <w:top w:val="none" w:sz="0" w:space="0" w:color="auto"/>
        <w:left w:val="none" w:sz="0" w:space="0" w:color="auto"/>
        <w:bottom w:val="none" w:sz="0" w:space="0" w:color="auto"/>
        <w:right w:val="none" w:sz="0" w:space="0" w:color="auto"/>
      </w:divBdr>
    </w:div>
    <w:div w:id="1070008102">
      <w:bodyDiv w:val="1"/>
      <w:marLeft w:val="0"/>
      <w:marRight w:val="0"/>
      <w:marTop w:val="0"/>
      <w:marBottom w:val="0"/>
      <w:divBdr>
        <w:top w:val="none" w:sz="0" w:space="0" w:color="auto"/>
        <w:left w:val="none" w:sz="0" w:space="0" w:color="auto"/>
        <w:bottom w:val="none" w:sz="0" w:space="0" w:color="auto"/>
        <w:right w:val="none" w:sz="0" w:space="0" w:color="auto"/>
      </w:divBdr>
    </w:div>
    <w:div w:id="1081413034">
      <w:bodyDiv w:val="1"/>
      <w:marLeft w:val="0"/>
      <w:marRight w:val="0"/>
      <w:marTop w:val="0"/>
      <w:marBottom w:val="0"/>
      <w:divBdr>
        <w:top w:val="none" w:sz="0" w:space="0" w:color="auto"/>
        <w:left w:val="none" w:sz="0" w:space="0" w:color="auto"/>
        <w:bottom w:val="none" w:sz="0" w:space="0" w:color="auto"/>
        <w:right w:val="none" w:sz="0" w:space="0" w:color="auto"/>
      </w:divBdr>
    </w:div>
    <w:div w:id="1245334788">
      <w:bodyDiv w:val="1"/>
      <w:marLeft w:val="0"/>
      <w:marRight w:val="0"/>
      <w:marTop w:val="0"/>
      <w:marBottom w:val="0"/>
      <w:divBdr>
        <w:top w:val="none" w:sz="0" w:space="0" w:color="auto"/>
        <w:left w:val="none" w:sz="0" w:space="0" w:color="auto"/>
        <w:bottom w:val="none" w:sz="0" w:space="0" w:color="auto"/>
        <w:right w:val="none" w:sz="0" w:space="0" w:color="auto"/>
      </w:divBdr>
    </w:div>
    <w:div w:id="1289898039">
      <w:bodyDiv w:val="1"/>
      <w:marLeft w:val="0"/>
      <w:marRight w:val="0"/>
      <w:marTop w:val="0"/>
      <w:marBottom w:val="0"/>
      <w:divBdr>
        <w:top w:val="none" w:sz="0" w:space="0" w:color="auto"/>
        <w:left w:val="none" w:sz="0" w:space="0" w:color="auto"/>
        <w:bottom w:val="none" w:sz="0" w:space="0" w:color="auto"/>
        <w:right w:val="none" w:sz="0" w:space="0" w:color="auto"/>
      </w:divBdr>
    </w:div>
    <w:div w:id="1610813063">
      <w:bodyDiv w:val="1"/>
      <w:marLeft w:val="0"/>
      <w:marRight w:val="0"/>
      <w:marTop w:val="0"/>
      <w:marBottom w:val="0"/>
      <w:divBdr>
        <w:top w:val="none" w:sz="0" w:space="0" w:color="auto"/>
        <w:left w:val="none" w:sz="0" w:space="0" w:color="auto"/>
        <w:bottom w:val="none" w:sz="0" w:space="0" w:color="auto"/>
        <w:right w:val="none" w:sz="0" w:space="0" w:color="auto"/>
      </w:divBdr>
    </w:div>
    <w:div w:id="1796093354">
      <w:bodyDiv w:val="1"/>
      <w:marLeft w:val="0"/>
      <w:marRight w:val="0"/>
      <w:marTop w:val="0"/>
      <w:marBottom w:val="0"/>
      <w:divBdr>
        <w:top w:val="none" w:sz="0" w:space="0" w:color="auto"/>
        <w:left w:val="none" w:sz="0" w:space="0" w:color="auto"/>
        <w:bottom w:val="none" w:sz="0" w:space="0" w:color="auto"/>
        <w:right w:val="none" w:sz="0" w:space="0" w:color="auto"/>
      </w:divBdr>
    </w:div>
    <w:div w:id="1808280902">
      <w:bodyDiv w:val="1"/>
      <w:marLeft w:val="0"/>
      <w:marRight w:val="0"/>
      <w:marTop w:val="0"/>
      <w:marBottom w:val="0"/>
      <w:divBdr>
        <w:top w:val="none" w:sz="0" w:space="0" w:color="auto"/>
        <w:left w:val="none" w:sz="0" w:space="0" w:color="auto"/>
        <w:bottom w:val="none" w:sz="0" w:space="0" w:color="auto"/>
        <w:right w:val="none" w:sz="0" w:space="0" w:color="auto"/>
      </w:divBdr>
    </w:div>
    <w:div w:id="1892156597">
      <w:bodyDiv w:val="1"/>
      <w:marLeft w:val="0"/>
      <w:marRight w:val="0"/>
      <w:marTop w:val="0"/>
      <w:marBottom w:val="0"/>
      <w:divBdr>
        <w:top w:val="none" w:sz="0" w:space="0" w:color="auto"/>
        <w:left w:val="none" w:sz="0" w:space="0" w:color="auto"/>
        <w:bottom w:val="none" w:sz="0" w:space="0" w:color="auto"/>
        <w:right w:val="none" w:sz="0" w:space="0" w:color="auto"/>
      </w:divBdr>
    </w:div>
    <w:div w:id="1917746610">
      <w:bodyDiv w:val="1"/>
      <w:marLeft w:val="0"/>
      <w:marRight w:val="0"/>
      <w:marTop w:val="0"/>
      <w:marBottom w:val="0"/>
      <w:divBdr>
        <w:top w:val="none" w:sz="0" w:space="0" w:color="auto"/>
        <w:left w:val="none" w:sz="0" w:space="0" w:color="auto"/>
        <w:bottom w:val="none" w:sz="0" w:space="0" w:color="auto"/>
        <w:right w:val="none" w:sz="0" w:space="0" w:color="auto"/>
      </w:divBdr>
    </w:div>
    <w:div w:id="1927760674">
      <w:bodyDiv w:val="1"/>
      <w:marLeft w:val="0"/>
      <w:marRight w:val="0"/>
      <w:marTop w:val="0"/>
      <w:marBottom w:val="0"/>
      <w:divBdr>
        <w:top w:val="none" w:sz="0" w:space="0" w:color="auto"/>
        <w:left w:val="none" w:sz="0" w:space="0" w:color="auto"/>
        <w:bottom w:val="none" w:sz="0" w:space="0" w:color="auto"/>
        <w:right w:val="none" w:sz="0" w:space="0" w:color="auto"/>
      </w:divBdr>
    </w:div>
    <w:div w:id="1953508906">
      <w:bodyDiv w:val="1"/>
      <w:marLeft w:val="0"/>
      <w:marRight w:val="0"/>
      <w:marTop w:val="0"/>
      <w:marBottom w:val="0"/>
      <w:divBdr>
        <w:top w:val="none" w:sz="0" w:space="0" w:color="auto"/>
        <w:left w:val="none" w:sz="0" w:space="0" w:color="auto"/>
        <w:bottom w:val="none" w:sz="0" w:space="0" w:color="auto"/>
        <w:right w:val="none" w:sz="0" w:space="0" w:color="auto"/>
      </w:divBdr>
    </w:div>
    <w:div w:id="1992053956">
      <w:bodyDiv w:val="1"/>
      <w:marLeft w:val="0"/>
      <w:marRight w:val="0"/>
      <w:marTop w:val="0"/>
      <w:marBottom w:val="0"/>
      <w:divBdr>
        <w:top w:val="none" w:sz="0" w:space="0" w:color="auto"/>
        <w:left w:val="none" w:sz="0" w:space="0" w:color="auto"/>
        <w:bottom w:val="none" w:sz="0" w:space="0" w:color="auto"/>
        <w:right w:val="none" w:sz="0" w:space="0" w:color="auto"/>
      </w:divBdr>
    </w:div>
    <w:div w:id="210240675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3.png"/><Relationship Id="rId18" Type="http://schemas.openxmlformats.org/officeDocument/2006/relationships/image" Target="media/image8.png"/><Relationship Id="rId26" Type="http://schemas.openxmlformats.org/officeDocument/2006/relationships/image" Target="media/image16.png"/><Relationship Id="rId21" Type="http://schemas.openxmlformats.org/officeDocument/2006/relationships/image" Target="media/image11.png"/><Relationship Id="rId34" Type="http://schemas.microsoft.com/office/2011/relationships/people" Target="people.xml"/><Relationship Id="rId7" Type="http://schemas.openxmlformats.org/officeDocument/2006/relationships/footnotes" Target="footnotes.xml"/><Relationship Id="rId12" Type="http://schemas.openxmlformats.org/officeDocument/2006/relationships/image" Target="media/image2.png"/><Relationship Id="rId17" Type="http://schemas.openxmlformats.org/officeDocument/2006/relationships/image" Target="media/image7.png"/><Relationship Id="rId25" Type="http://schemas.openxmlformats.org/officeDocument/2006/relationships/image" Target="media/image15.png"/><Relationship Id="rId33" Type="http://schemas.openxmlformats.org/officeDocument/2006/relationships/fontTable" Target="fontTable.xml"/><Relationship Id="rId38" Type="http://schemas.openxmlformats.org/officeDocument/2006/relationships/customXml" Target="../customXml/item5.xml"/><Relationship Id="rId2" Type="http://schemas.openxmlformats.org/officeDocument/2006/relationships/customXml" Target="../customXml/item2.xml"/><Relationship Id="rId16" Type="http://schemas.openxmlformats.org/officeDocument/2006/relationships/image" Target="media/image6.png"/><Relationship Id="rId20" Type="http://schemas.openxmlformats.org/officeDocument/2006/relationships/image" Target="media/image10.png"/><Relationship Id="rId29" Type="http://schemas.openxmlformats.org/officeDocument/2006/relationships/hyperlink" Target="https://www.ema.europa.eu" TargetMode="External"/><Relationship Id="rId1" Type="http://schemas.openxmlformats.org/officeDocument/2006/relationships/customXml" Target="../customXml/item1.xml"/><Relationship Id="rId6" Type="http://schemas.openxmlformats.org/officeDocument/2006/relationships/webSettings" Target="webSettings.xml"/><Relationship Id="rId11" Type="http://schemas.openxmlformats.org/officeDocument/2006/relationships/image" Target="media/image1.png"/><Relationship Id="rId24" Type="http://schemas.openxmlformats.org/officeDocument/2006/relationships/image" Target="media/image14.png"/><Relationship Id="rId32" Type="http://schemas.openxmlformats.org/officeDocument/2006/relationships/footer" Target="footer2.xml"/><Relationship Id="rId37" Type="http://schemas.openxmlformats.org/officeDocument/2006/relationships/customXml" Target="../customXml/item4.xml"/><Relationship Id="rId5" Type="http://schemas.openxmlformats.org/officeDocument/2006/relationships/settings" Target="settings.xml"/><Relationship Id="rId15" Type="http://schemas.openxmlformats.org/officeDocument/2006/relationships/image" Target="media/image5.png"/><Relationship Id="rId23" Type="http://schemas.openxmlformats.org/officeDocument/2006/relationships/image" Target="media/image13.png"/><Relationship Id="rId28" Type="http://schemas.openxmlformats.org/officeDocument/2006/relationships/image" Target="media/image18.png"/><Relationship Id="rId36" Type="http://schemas.openxmlformats.org/officeDocument/2006/relationships/customXml" Target="../customXml/item3.xml"/><Relationship Id="rId10" Type="http://schemas.openxmlformats.org/officeDocument/2006/relationships/hyperlink" Target="https://www.ema.europa.eu/en/documents/template-form/qrd-appendix-v-adverse-drug-reaction-reporting-details_en.docx" TargetMode="External"/><Relationship Id="rId19" Type="http://schemas.openxmlformats.org/officeDocument/2006/relationships/image" Target="media/image9.png"/><Relationship Id="rId31" Type="http://schemas.openxmlformats.org/officeDocument/2006/relationships/footer" Target="footer1.xml"/><Relationship Id="rId4" Type="http://schemas.openxmlformats.org/officeDocument/2006/relationships/styles" Target="styles.xml"/><Relationship Id="rId9" Type="http://schemas.openxmlformats.org/officeDocument/2006/relationships/hyperlink" Target="https://www.ema.europa.eu/en/medicines/human/EPAR/enerzair-breezhaler" TargetMode="External"/><Relationship Id="rId14" Type="http://schemas.openxmlformats.org/officeDocument/2006/relationships/image" Target="media/image4.png"/><Relationship Id="rId22" Type="http://schemas.openxmlformats.org/officeDocument/2006/relationships/image" Target="media/image12.png"/><Relationship Id="rId27" Type="http://schemas.openxmlformats.org/officeDocument/2006/relationships/image" Target="media/image17.png"/><Relationship Id="rId30" Type="http://schemas.openxmlformats.org/officeDocument/2006/relationships/hyperlink" Target="https://www.ema.europa.eu" TargetMode="External"/><Relationship Id="rId35" Type="http://schemas.openxmlformats.org/officeDocument/2006/relationships/theme" Target="theme/theme1.xml"/><Relationship Id="rId8" Type="http://schemas.openxmlformats.org/officeDocument/2006/relationships/endnotes" Target="endnotes.xml"/><Relationship Id="rId3" Type="http://schemas.openxmlformats.org/officeDocument/2006/relationships/numbering" Target="numbering.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http://schemas.openxmlformats.org/officeDocument/2006/bibliography" xmlns:b="http://schemas.openxmlformats.org/officeDocument/2006/bibliography" SelectedStyle="\APASixthEditionOfficeOnline.xsl" StyleName="APA" Version="6"/>
</file>

<file path=customXml/item2.xml><?xml version="1.0" encoding="utf-8"?>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1" ma:contentTypeDescription="Create a new document." ma:contentTypeScope="" ma:versionID="4e31c5d67a2890bde20fb237a282fc8a">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425c44b69152ce8649c3fec59efc2eb4"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p:properties xmlns:p="http://schemas.microsoft.com/office/2006/metadata/properties" xmlns:xsi="http://www.w3.org/2001/XMLSchema-instance" xmlns:pc="http://schemas.microsoft.com/office/infopath/2007/PartnerControls">
  <documentManagement>
    <vqsn xmlns="62874b74-7561-4a92-a6e7-f8370cb4455a" xsi:nil="true"/>
    <Sign_x002d_off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dlc_DocId xmlns="a034c160-bfb7-45f5-8632-2eb7e0508071">EMADOC-1700519818-2640923</_dlc_DocId>
    <_dlc_DocIdUrl xmlns="a034c160-bfb7-45f5-8632-2eb7e0508071">
      <Url>https://euema.sharepoint.com/sites/CRM/_layouts/15/DocIdRedir.aspx?ID=EMADOC-1700519818-2640923</Url>
      <Description>EMADOC-1700519818-2640923</Description>
    </_dlc_DocIdUrl>
  </documentManagement>
</p:properties>
</file>

<file path=customXml/itemProps1.xml><?xml version="1.0" encoding="utf-8"?>
<ds:datastoreItem xmlns:ds="http://schemas.openxmlformats.org/officeDocument/2006/customXml" ds:itemID="{844F218A-2343-4734-8585-DE5B464DAD4B}">
  <ds:schemaRefs>
    <ds:schemaRef ds:uri="http://schemas.openxmlformats.org/officeDocument/2006/bibliography"/>
  </ds:schemaRefs>
</ds:datastoreItem>
</file>

<file path=customXml/itemProps2.xml><?xml version="1.0" encoding="utf-8"?>
<ds:datastoreItem xmlns:ds="http://schemas.openxmlformats.org/officeDocument/2006/customXml" ds:itemID="{3BAE1A8A-1076-4CA7-AC8F-FBEB85C93C97}">
  <ds:schemaRefs>
    <ds:schemaRef ds:uri="http://schemas.microsoft.com/sharepoint/v3/contenttype/forms"/>
  </ds:schemaRefs>
</ds:datastoreItem>
</file>

<file path=customXml/itemProps3.xml><?xml version="1.0" encoding="utf-8"?>
<ds:datastoreItem xmlns:ds="http://schemas.openxmlformats.org/officeDocument/2006/customXml" ds:itemID="{E6EC7DB8-8B14-4769-9C1D-866E78CC9E0C}"/>
</file>

<file path=customXml/itemProps4.xml><?xml version="1.0" encoding="utf-8"?>
<ds:datastoreItem xmlns:ds="http://schemas.openxmlformats.org/officeDocument/2006/customXml" ds:itemID="{DFEAD128-8C51-4C29-9516-CE8EC2C2B9AE}"/>
</file>

<file path=customXml/itemProps5.xml><?xml version="1.0" encoding="utf-8"?>
<ds:datastoreItem xmlns:ds="http://schemas.openxmlformats.org/officeDocument/2006/customXml" ds:itemID="{7B09602E-45B3-4B04-BCD1-3D6BF9003452}"/>
</file>

<file path=docMetadata/LabelInfo.xml><?xml version="1.0" encoding="utf-8"?>
<clbl:labelList xmlns:clbl="http://schemas.microsoft.com/office/2020/mipLabelMetadata">
  <clbl:label id="{3c9bec58-8084-492e-8360-0e1cfe36408c}" enabled="1" method="Standard" siteId="{f35a6974-607f-47d4-82d7-ff31d7dc53a5}" contentBits="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48</Pages>
  <Words>9335</Words>
  <Characters>71930</Characters>
  <Application>Microsoft Office Word</Application>
  <DocSecurity>0</DocSecurity>
  <Lines>2664</Lines>
  <Paragraphs>1250</Paragraphs>
  <ScaleCrop>false</ScaleCrop>
  <HeadingPairs>
    <vt:vector size="2" baseType="variant">
      <vt:variant>
        <vt:lpstr>Title</vt:lpstr>
      </vt:variant>
      <vt:variant>
        <vt:i4>1</vt:i4>
      </vt:variant>
    </vt:vector>
  </HeadingPairs>
  <TitlesOfParts>
    <vt:vector size="1" baseType="lpstr">
      <vt:lpstr>Enerzair Breezhaler: EPAR - Product information - tracked changes</vt:lpstr>
    </vt:vector>
  </TitlesOfParts>
  <Company/>
  <LinksUpToDate>false</LinksUpToDate>
  <CharactersWithSpaces>80015</CharactersWithSpaces>
  <SharedDoc>false</SharedDoc>
  <HLinks>
    <vt:vector size="24" baseType="variant">
      <vt:variant>
        <vt:i4>1245197</vt:i4>
      </vt:variant>
      <vt:variant>
        <vt:i4>9</vt:i4>
      </vt:variant>
      <vt:variant>
        <vt:i4>0</vt:i4>
      </vt:variant>
      <vt:variant>
        <vt:i4>5</vt:i4>
      </vt:variant>
      <vt:variant>
        <vt:lpwstr>http://www.ema.europa.eu/</vt:lpwstr>
      </vt:variant>
      <vt:variant>
        <vt:lpwstr/>
      </vt:variant>
      <vt:variant>
        <vt:i4>2359399</vt:i4>
      </vt:variant>
      <vt:variant>
        <vt:i4>6</vt:i4>
      </vt:variant>
      <vt:variant>
        <vt:i4>0</vt:i4>
      </vt:variant>
      <vt:variant>
        <vt:i4>5</vt:i4>
      </vt:variant>
      <vt:variant>
        <vt:lpwstr>http://www.ema.europa.eu/docs/en_GB/document_library/Template_or_form/2013/03/WC500139752.doc</vt:lpwstr>
      </vt:variant>
      <vt:variant>
        <vt:lpwstr/>
      </vt:variant>
      <vt:variant>
        <vt:i4>1245197</vt:i4>
      </vt:variant>
      <vt:variant>
        <vt:i4>3</vt:i4>
      </vt:variant>
      <vt:variant>
        <vt:i4>0</vt:i4>
      </vt:variant>
      <vt:variant>
        <vt:i4>5</vt:i4>
      </vt:variant>
      <vt:variant>
        <vt:lpwstr>http://www.ema.europa.eu/</vt:lpwstr>
      </vt:variant>
      <vt:variant>
        <vt:lpwstr/>
      </vt:variant>
      <vt:variant>
        <vt:i4>2359399</vt:i4>
      </vt:variant>
      <vt:variant>
        <vt:i4>0</vt:i4>
      </vt:variant>
      <vt:variant>
        <vt:i4>0</vt:i4>
      </vt:variant>
      <vt:variant>
        <vt:i4>5</vt:i4>
      </vt:variant>
      <vt:variant>
        <vt:lpwstr>http://www.ema.europa.eu/docs/en_GB/document_library/Template_or_form/2013/03/WC500139752.doc</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Enerzair Breezhaler: EPAR - Product information - tracked changes</dc:title>
  <dc:subject/>
  <dc:creator/>
  <cp:keywords/>
  <cp:lastModifiedBy/>
  <cp:revision>1</cp:revision>
  <dcterms:created xsi:type="dcterms:W3CDTF">2025-10-07T12:39:00Z</dcterms:created>
  <dcterms:modified xsi:type="dcterms:W3CDTF">2025-10-07T12:39:00Z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3c9bec58-8084-492e-8360-0e1cfe36408c_Enabled">
    <vt:lpwstr>true</vt:lpwstr>
  </property>
  <property fmtid="{D5CDD505-2E9C-101B-9397-08002B2CF9AE}" pid="3" name="MSIP_Label_3c9bec58-8084-492e-8360-0e1cfe36408c_SetDate">
    <vt:lpwstr>2025-07-25T08:19:33Z</vt:lpwstr>
  </property>
  <property fmtid="{D5CDD505-2E9C-101B-9397-08002B2CF9AE}" pid="4" name="MSIP_Label_3c9bec58-8084-492e-8360-0e1cfe36408c_Method">
    <vt:lpwstr>Standard</vt:lpwstr>
  </property>
  <property fmtid="{D5CDD505-2E9C-101B-9397-08002B2CF9AE}" pid="5" name="MSIP_Label_3c9bec58-8084-492e-8360-0e1cfe36408c_Name">
    <vt:lpwstr>Not Protected -Pilot</vt:lpwstr>
  </property>
  <property fmtid="{D5CDD505-2E9C-101B-9397-08002B2CF9AE}" pid="6" name="MSIP_Label_3c9bec58-8084-492e-8360-0e1cfe36408c_SiteId">
    <vt:lpwstr>f35a6974-607f-47d4-82d7-ff31d7dc53a5</vt:lpwstr>
  </property>
  <property fmtid="{D5CDD505-2E9C-101B-9397-08002B2CF9AE}" pid="7" name="MSIP_Label_3c9bec58-8084-492e-8360-0e1cfe36408c_ActionId">
    <vt:lpwstr>0ebfdbe7-e4be-48bf-b5e9-06e53cd5e1ba</vt:lpwstr>
  </property>
  <property fmtid="{D5CDD505-2E9C-101B-9397-08002B2CF9AE}" pid="8" name="MSIP_Label_3c9bec58-8084-492e-8360-0e1cfe36408c_ContentBits">
    <vt:lpwstr>0</vt:lpwstr>
  </property>
  <property fmtid="{D5CDD505-2E9C-101B-9397-08002B2CF9AE}" pid="9" name="MSIP_Label_3c9bec58-8084-492e-8360-0e1cfe36408c_Tag">
    <vt:lpwstr>10, 3, 0, 1</vt:lpwstr>
  </property>
  <property fmtid="{D5CDD505-2E9C-101B-9397-08002B2CF9AE}" pid="10" name="ContentTypeId">
    <vt:lpwstr>0x0101000DA6AD19014FF648A49316945EE786F90200176DED4FF78CD74995F64A0F46B59E48</vt:lpwstr>
  </property>
  <property fmtid="{D5CDD505-2E9C-101B-9397-08002B2CF9AE}" pid="11" name="_dlc_DocIdItemGuid">
    <vt:lpwstr>c0ed9a1c-1233-4213-bfa5-ed483da311f0</vt:lpwstr>
  </property>
</Properties>
</file>