
<file path=[Content_Types].xml><?xml version="1.0" encoding="utf-8"?>
<Types xmlns="http://schemas.openxmlformats.org/package/2006/content-types">
  <Default Extension="bin" ContentType="application/vnd.ms-word.attachedToolbar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09A3FE5" w14:textId="746003D4" w:rsidR="00D57306" w:rsidRDefault="00531C7F" w:rsidP="004C7418">
      <w:pPr>
        <w:pStyle w:val="NoSpacing"/>
      </w:pPr>
      <w:r>
        <w:rPr>
          <w:noProof/>
        </w:rPr>
        <mc:AlternateContent>
          <mc:Choice Requires="wps">
            <w:drawing>
              <wp:anchor distT="0" distB="0" distL="114300" distR="114300" simplePos="0" relativeHeight="251658304" behindDoc="0" locked="0" layoutInCell="1" allowOverlap="1" wp14:anchorId="227FCF8F" wp14:editId="2B4076A8">
                <wp:simplePos x="0" y="0"/>
                <wp:positionH relativeFrom="column">
                  <wp:posOffset>8890</wp:posOffset>
                </wp:positionH>
                <wp:positionV relativeFrom="paragraph">
                  <wp:posOffset>67945</wp:posOffset>
                </wp:positionV>
                <wp:extent cx="5715000" cy="1066800"/>
                <wp:effectExtent l="0" t="0" r="19050" b="19050"/>
                <wp:wrapNone/>
                <wp:docPr id="39188723" name="Text Box 171"/>
                <wp:cNvGraphicFramePr/>
                <a:graphic xmlns:a="http://schemas.openxmlformats.org/drawingml/2006/main">
                  <a:graphicData uri="http://schemas.microsoft.com/office/word/2010/wordprocessingShape">
                    <wps:wsp>
                      <wps:cNvSpPr txBox="1"/>
                      <wps:spPr>
                        <a:xfrm>
                          <a:off x="0" y="0"/>
                          <a:ext cx="5715000" cy="1066800"/>
                        </a:xfrm>
                        <a:prstGeom prst="rect">
                          <a:avLst/>
                        </a:prstGeom>
                        <a:solidFill>
                          <a:schemeClr val="lt1"/>
                        </a:solidFill>
                        <a:ln w="6350">
                          <a:solidFill>
                            <a:prstClr val="black"/>
                          </a:solidFill>
                        </a:ln>
                      </wps:spPr>
                      <wps:txbx>
                        <w:txbxContent>
                          <w:p w14:paraId="61280106" w14:textId="787F3C9F" w:rsidR="00531C7F" w:rsidRPr="00220238" w:rsidRDefault="00531C7F" w:rsidP="00531C7F">
                            <w:pPr>
                              <w:widowControl w:val="0"/>
                            </w:pPr>
                            <w:r w:rsidRPr="00220238">
                              <w:t xml:space="preserve">Tämä asiakirja sisältää </w:t>
                            </w:r>
                            <w:r>
                              <w:t>Xtandi</w:t>
                            </w:r>
                            <w:r w:rsidRPr="00220238">
                              <w:t xml:space="preserve"> valmistetietojen hyväksytyn tekstin, jossa on korostettu edellisen menettelyn </w:t>
                            </w:r>
                            <w:r w:rsidRPr="00821DE7">
                              <w:t>(</w:t>
                            </w:r>
                            <w:r>
                              <w:t>EMA</w:t>
                            </w:r>
                            <w:r w:rsidRPr="00BB2854">
                              <w:t>/</w:t>
                            </w:r>
                            <w:r>
                              <w:rPr>
                                <w:lang w:val="en-GB"/>
                              </w:rPr>
                              <w:t>VR</w:t>
                            </w:r>
                            <w:r w:rsidRPr="00821DE7">
                              <w:t>/0000313098)</w:t>
                            </w:r>
                            <w:r w:rsidRPr="00220238">
                              <w:t xml:space="preserve"> jälkeen valmistetietoihin tehdyt muutokset.</w:t>
                            </w:r>
                          </w:p>
                          <w:p w14:paraId="380C2A35" w14:textId="2D3EE252" w:rsidR="00531C7F" w:rsidRDefault="00531C7F" w:rsidP="00531C7F">
                            <w:r w:rsidRPr="00220238">
                              <w:t xml:space="preserve">Lisätietoja on Euroopan lääkeviraston verkkosivustolla osoitteessa </w:t>
                            </w:r>
                            <w:hyperlink r:id="rId18" w:history="1">
                              <w:r w:rsidR="00C67401" w:rsidRPr="00C17DF0">
                                <w:rPr>
                                  <w:rStyle w:val="Hyperlink"/>
                                </w:rPr>
                                <w:t>https://www.ema.europa.eu/en/medicines/human/EPAR/xtandi</w:t>
                              </w:r>
                            </w:hyperlink>
                            <w:r w:rsidR="00C67401">
                              <w:rPr>
                                <w:rStyle w:val="Hyperlink"/>
                                <w:color w:val="auto"/>
                                <w:u w:val="none"/>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227FCF8F" id="_x0000_t202" coordsize="21600,21600" o:spt="202" path="m,l,21600r21600,l21600,xe">
                <v:stroke joinstyle="miter"/>
                <v:path gradientshapeok="t" o:connecttype="rect"/>
              </v:shapetype>
              <v:shape id="Text Box 171" o:spid="_x0000_s1026" type="#_x0000_t202" style="position:absolute;margin-left:.7pt;margin-top:5.35pt;width:450pt;height:84pt;z-index:25165830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ceHhNwIAAH0EAAAOAAAAZHJzL2Uyb0RvYy54bWysVE1v2zAMvQ/YfxB0X2xnSdoGcYosRYYB&#10;QVsgHXpWZCk2JouapMTOfv0o2flot9Owi0KK9BP5+JjZfVsrchDWVaBzmg1SSoTmUFR6l9PvL6tP&#10;t5Q4z3TBFGiR06Nw9H7+8cOsMVMxhBJUISxBEO2mjclp6b2ZJonjpaiZG4ARGoMSbM08unaXFJY1&#10;iF6rZJimk6QBWxgLXDiHtw9dkM4jvpSC+ycpnfBE5RRr8/G08dyGM5nP2HRnmSkr3pfB/qGKmlUa&#10;Hz1DPTDPyN5Wf0DVFbfgQPoBhzoBKSsuYg/YTZa+62ZTMiNiL0iOM2ea3P+D5Y+HjXm2xLdfoMUB&#10;BkIa46YOL0M/rbR1+MVKCcaRwuOZNtF6wvFyfJON0xRDHGNZOpncooM4yeVzY53/KqAmwcipxblE&#10;uthh7XyXekoJrzlQVbGqlIpO0IJYKksODKeofCwSwd9kKU2anE4+j9MI/CYWoM/fbxXjP/ryrrIQ&#10;T2ms+dJ8sHy7bXtGtlAckSgLnYac4asKcdfM+WdmUTRIAC6Cf8JDKsBioLcoKcH++tt9yMdZYpSS&#10;BkWYU/dzz6ygRH3TOOW7bDQKqo3OaHwzRMdeR7bXEb2vl4AMZbhyhkcz5Ht1MqWF+hX3ZRFexRDT&#10;HN/OqT+ZS9+tBu4bF4tFTEKdGubXemN4gA4TCXy+tK/Mmn6eHqXwCCe5sum7sXa54UsNi70HWcWZ&#10;B4I7VnveUeNRNf0+hiW69mPW5V9j/hsAAP//AwBQSwMEFAAGAAgAAAAhALM2P7LYAAAACAEAAA8A&#10;AABkcnMvZG93bnJldi54bWxMT8tOwzAQvCPxD9YicaM2CJE0jVMBKlw40SLObry1rcZ2ZLtp+Hu2&#10;Jzit5qHZmXY9+4FNmLKLQcL9QgDD0EftgpHwtXu7q4HlooJWQwwo4QczrLvrq1Y1Op7DJ07bYhiF&#10;hNwoCbaUseE89xa9yos4YiDtEJNXhWAyXCd1pnA/8AchnrhXLtAHq0Z8tdgftycvYfNilqavVbKb&#10;Wjs3zd+HD/Mu5e3N/LwCVnAuf2a41Kfq0FGnfTwFndlA+JGMdEQFjOSluBB7Iqq6At61/P+A7hcA&#10;AP//AwBQSwECLQAUAAYACAAAACEAtoM4kv4AAADhAQAAEwAAAAAAAAAAAAAAAAAAAAAAW0NvbnRl&#10;bnRfVHlwZXNdLnhtbFBLAQItABQABgAIAAAAIQA4/SH/1gAAAJQBAAALAAAAAAAAAAAAAAAAAC8B&#10;AABfcmVscy8ucmVsc1BLAQItABQABgAIAAAAIQAAceHhNwIAAH0EAAAOAAAAAAAAAAAAAAAAAC4C&#10;AABkcnMvZTJvRG9jLnhtbFBLAQItABQABgAIAAAAIQCzNj+y2AAAAAgBAAAPAAAAAAAAAAAAAAAA&#10;AJEEAABkcnMvZG93bnJldi54bWxQSwUGAAAAAAQABADzAAAAlgUAAAAA&#10;" fillcolor="white [3201]" strokeweight=".5pt">
                <v:textbox>
                  <w:txbxContent>
                    <w:p w14:paraId="61280106" w14:textId="787F3C9F" w:rsidR="00531C7F" w:rsidRPr="00220238" w:rsidRDefault="00531C7F" w:rsidP="00531C7F">
                      <w:pPr>
                        <w:widowControl w:val="0"/>
                      </w:pPr>
                      <w:r w:rsidRPr="00220238">
                        <w:t xml:space="preserve">Tämä asiakirja sisältää </w:t>
                      </w:r>
                      <w:r>
                        <w:t>Xtandi</w:t>
                      </w:r>
                      <w:r w:rsidRPr="00220238">
                        <w:t xml:space="preserve"> valmistetietojen hyväksytyn tekstin, jossa on korostettu edellisen menettelyn </w:t>
                      </w:r>
                      <w:r w:rsidRPr="00821DE7">
                        <w:t>(</w:t>
                      </w:r>
                      <w:r>
                        <w:t>EMA</w:t>
                      </w:r>
                      <w:r w:rsidRPr="00BB2854">
                        <w:t>/</w:t>
                      </w:r>
                      <w:r>
                        <w:rPr>
                          <w:lang w:val="en-GB"/>
                        </w:rPr>
                        <w:t>VR</w:t>
                      </w:r>
                      <w:r w:rsidRPr="00821DE7">
                        <w:t>/0000313098)</w:t>
                      </w:r>
                      <w:r w:rsidRPr="00220238">
                        <w:t xml:space="preserve"> jälkeen valmistetietoihin tehdyt muutokset.</w:t>
                      </w:r>
                    </w:p>
                    <w:p w14:paraId="380C2A35" w14:textId="2D3EE252" w:rsidR="00531C7F" w:rsidRDefault="00531C7F" w:rsidP="00531C7F">
                      <w:r w:rsidRPr="00220238">
                        <w:t xml:space="preserve">Lisätietoja on Euroopan lääkeviraston verkkosivustolla osoitteessa </w:t>
                      </w:r>
                      <w:hyperlink r:id="rId19" w:history="1">
                        <w:r w:rsidR="00C67401" w:rsidRPr="00C17DF0">
                          <w:rPr>
                            <w:rStyle w:val="Hyperlink"/>
                          </w:rPr>
                          <w:t>https://www.ema.europa.eu/en/medicines/human/EPAR/xtandi</w:t>
                        </w:r>
                      </w:hyperlink>
                      <w:r w:rsidR="00C67401">
                        <w:rPr>
                          <w:rStyle w:val="Hyperlink"/>
                          <w:color w:val="auto"/>
                          <w:u w:val="none"/>
                        </w:rPr>
                        <w:t xml:space="preserve"> </w:t>
                      </w:r>
                    </w:p>
                  </w:txbxContent>
                </v:textbox>
              </v:shape>
            </w:pict>
          </mc:Fallback>
        </mc:AlternateContent>
      </w:r>
    </w:p>
    <w:p w14:paraId="0891DBD5" w14:textId="77777777" w:rsidR="00D57306" w:rsidRDefault="00D57306" w:rsidP="004C7418">
      <w:pPr>
        <w:pStyle w:val="NoSpacing"/>
      </w:pPr>
    </w:p>
    <w:p w14:paraId="5EAB313A" w14:textId="77777777" w:rsidR="00D57306" w:rsidRDefault="00D57306" w:rsidP="004C7418">
      <w:pPr>
        <w:pStyle w:val="NoSpacing"/>
      </w:pPr>
    </w:p>
    <w:p w14:paraId="688C5669" w14:textId="77777777" w:rsidR="00D57306" w:rsidRDefault="00D57306" w:rsidP="004C7418">
      <w:pPr>
        <w:pStyle w:val="NoSpacing"/>
      </w:pPr>
    </w:p>
    <w:p w14:paraId="6ADBD9E7" w14:textId="77777777" w:rsidR="00D57306" w:rsidRDefault="00D57306" w:rsidP="004C7418">
      <w:pPr>
        <w:pStyle w:val="NoSpacing"/>
      </w:pPr>
    </w:p>
    <w:p w14:paraId="0F435201" w14:textId="77777777" w:rsidR="00D57306" w:rsidRDefault="00D57306" w:rsidP="004C7418">
      <w:pPr>
        <w:pStyle w:val="NoSpacing"/>
      </w:pPr>
    </w:p>
    <w:p w14:paraId="24ADB72C" w14:textId="77777777" w:rsidR="00D57306" w:rsidRDefault="00D57306" w:rsidP="004C7418">
      <w:pPr>
        <w:pStyle w:val="NoSpacing"/>
      </w:pPr>
    </w:p>
    <w:p w14:paraId="3758DF69" w14:textId="77777777" w:rsidR="00D57306" w:rsidRDefault="00D57306" w:rsidP="004C7418">
      <w:pPr>
        <w:pStyle w:val="NoSpacing"/>
      </w:pPr>
    </w:p>
    <w:p w14:paraId="677FA379" w14:textId="77777777" w:rsidR="00D57306" w:rsidRDefault="00D57306" w:rsidP="004C7418">
      <w:pPr>
        <w:pStyle w:val="NoSpacing"/>
      </w:pPr>
    </w:p>
    <w:p w14:paraId="26AF3B1D" w14:textId="77777777" w:rsidR="00D57306" w:rsidRDefault="00D57306" w:rsidP="004C7418">
      <w:pPr>
        <w:pStyle w:val="NoSpacing"/>
      </w:pPr>
    </w:p>
    <w:p w14:paraId="2B7B9F6D" w14:textId="77777777" w:rsidR="00D57306" w:rsidRDefault="00D57306" w:rsidP="004C7418">
      <w:pPr>
        <w:pStyle w:val="NoSpacing"/>
      </w:pPr>
    </w:p>
    <w:p w14:paraId="409FF4E9" w14:textId="77777777" w:rsidR="00D57306" w:rsidRDefault="00D57306" w:rsidP="004C7418">
      <w:pPr>
        <w:pStyle w:val="NoSpacing"/>
      </w:pPr>
    </w:p>
    <w:p w14:paraId="53836017" w14:textId="77777777" w:rsidR="00D57306" w:rsidRDefault="00D57306" w:rsidP="004C7418">
      <w:pPr>
        <w:pStyle w:val="NoSpacing"/>
      </w:pPr>
    </w:p>
    <w:p w14:paraId="720A3D33" w14:textId="77777777" w:rsidR="00D57306" w:rsidRDefault="00D57306" w:rsidP="004C7418">
      <w:pPr>
        <w:pStyle w:val="NoSpacing"/>
      </w:pPr>
    </w:p>
    <w:p w14:paraId="0DDACE7B" w14:textId="77777777" w:rsidR="00D57306" w:rsidRDefault="00D57306" w:rsidP="004C7418">
      <w:pPr>
        <w:pStyle w:val="NoSpacing"/>
      </w:pPr>
    </w:p>
    <w:p w14:paraId="1E300F64" w14:textId="77777777" w:rsidR="00D57306" w:rsidRDefault="00D57306" w:rsidP="004C7418">
      <w:pPr>
        <w:pStyle w:val="NoSpacing"/>
      </w:pPr>
    </w:p>
    <w:p w14:paraId="34CB267A" w14:textId="77777777" w:rsidR="00D57306" w:rsidRDefault="00D57306" w:rsidP="004C7418">
      <w:pPr>
        <w:pStyle w:val="NoSpacing"/>
      </w:pPr>
    </w:p>
    <w:p w14:paraId="708FE42B" w14:textId="77777777" w:rsidR="00D57306" w:rsidRDefault="00D57306" w:rsidP="004C7418">
      <w:pPr>
        <w:pStyle w:val="NoSpacing"/>
      </w:pPr>
    </w:p>
    <w:p w14:paraId="5B313B42" w14:textId="77777777" w:rsidR="00D57306" w:rsidRDefault="00D57306" w:rsidP="004C7418">
      <w:pPr>
        <w:pStyle w:val="NoSpacing"/>
      </w:pPr>
    </w:p>
    <w:p w14:paraId="0ABB33B6" w14:textId="77777777" w:rsidR="00D57306" w:rsidRDefault="00D57306" w:rsidP="004C7418">
      <w:pPr>
        <w:pStyle w:val="NoSpacing"/>
      </w:pPr>
    </w:p>
    <w:p w14:paraId="4ABB93B3" w14:textId="77777777" w:rsidR="00D57306" w:rsidRDefault="00D57306" w:rsidP="004C7418">
      <w:pPr>
        <w:pStyle w:val="NoSpacing"/>
      </w:pPr>
    </w:p>
    <w:p w14:paraId="191E17EA" w14:textId="77777777" w:rsidR="00D57306" w:rsidRDefault="00D57306" w:rsidP="004C7418">
      <w:pPr>
        <w:pStyle w:val="NoSpacing"/>
      </w:pPr>
    </w:p>
    <w:p w14:paraId="32883656" w14:textId="2A03F06F" w:rsidR="00D57306" w:rsidRPr="004C7418" w:rsidRDefault="00D57306" w:rsidP="004C7418">
      <w:pPr>
        <w:pStyle w:val="NoSpacing"/>
      </w:pPr>
    </w:p>
    <w:p w14:paraId="2E996247" w14:textId="3B643866" w:rsidR="00D57306" w:rsidRDefault="00D57306">
      <w:pPr>
        <w:pStyle w:val="EPARSectionHeading-AnnexI"/>
      </w:pPr>
      <w:r w:rsidRPr="006B4557">
        <w:t>LIITE I</w:t>
      </w:r>
    </w:p>
    <w:p w14:paraId="4D5BF9E3" w14:textId="4F74BD14" w:rsidR="00D57306" w:rsidRDefault="00D57306">
      <w:pPr>
        <w:pStyle w:val="TitleA"/>
      </w:pPr>
      <w:r w:rsidRPr="006B4557">
        <w:t>VALMISTEYHTEENVETO</w:t>
      </w:r>
    </w:p>
    <w:p w14:paraId="5C8E46DD" w14:textId="55095530" w:rsidR="00D57306" w:rsidRPr="00946D17" w:rsidRDefault="00D57306" w:rsidP="00946D17">
      <w:r w:rsidRPr="00946D17">
        <w:br w:type="page"/>
      </w:r>
    </w:p>
    <w:p w14:paraId="59417E7A" w14:textId="270F9A66" w:rsidR="00D57306" w:rsidRPr="00F91508" w:rsidRDefault="00D57306">
      <w:pPr>
        <w:pStyle w:val="Heading2"/>
        <w:rPr>
          <w:lang w:val="fi-FI"/>
        </w:rPr>
      </w:pPr>
      <w:bookmarkStart w:id="0" w:name="_i4i5nFysT47kIbYTC0DR6Lls3"/>
      <w:bookmarkStart w:id="1" w:name="_i4i5b9zcprvd4TmOsb9RA23Uo"/>
      <w:bookmarkStart w:id="2" w:name="_i4i25ft4hmlAnFQP824myFo5Z"/>
      <w:bookmarkStart w:id="3" w:name="_i4i3PgQ4encclMkPx6bwHY0U2"/>
      <w:bookmarkStart w:id="4" w:name="_i4i3QAbOvwwbpOaD54ARpvjGl"/>
      <w:bookmarkStart w:id="5" w:name="_i4i7Ay5TfEUeeoojqbBRrKo3O"/>
      <w:bookmarkStart w:id="6" w:name="_i4i33RiR1B5UnJeu4QwCrvwLr"/>
      <w:bookmarkEnd w:id="0"/>
      <w:bookmarkEnd w:id="1"/>
      <w:bookmarkEnd w:id="2"/>
      <w:bookmarkEnd w:id="3"/>
      <w:bookmarkEnd w:id="4"/>
      <w:bookmarkEnd w:id="5"/>
      <w:bookmarkEnd w:id="6"/>
      <w:r w:rsidRPr="00F91508">
        <w:rPr>
          <w:lang w:val="fi-FI"/>
        </w:rPr>
        <w:lastRenderedPageBreak/>
        <w:t>1.</w:t>
      </w:r>
      <w:r w:rsidRPr="00F91508">
        <w:rPr>
          <w:lang w:val="fi-FI"/>
        </w:rPr>
        <w:tab/>
        <w:t>LÄÄKEVALMISTEEN NIMI</w:t>
      </w:r>
    </w:p>
    <w:p w14:paraId="409DE144" w14:textId="7C16C0A9" w:rsidR="00D57306" w:rsidRPr="00F91508" w:rsidRDefault="00212AB9" w:rsidP="00AC64C9">
      <w:pPr>
        <w:spacing w:after="480"/>
        <w:rPr>
          <w:lang w:val="fi-FI"/>
        </w:rPr>
      </w:pPr>
      <w:bookmarkStart w:id="7" w:name="_i4i3ioPM2k8tnQRYJK0b1XHh7"/>
      <w:bookmarkEnd w:id="7"/>
      <w:r w:rsidRPr="00212AB9">
        <w:rPr>
          <w:rFonts w:eastAsia="MS Mincho" w:cs="Times New Roman"/>
          <w:noProof/>
          <w:lang w:val="fi-FI"/>
        </w:rPr>
        <w:t>Xtandi 40 mg pehmeä kapseli</w:t>
      </w:r>
    </w:p>
    <w:p w14:paraId="03D7CA78" w14:textId="091A4765" w:rsidR="00D57306" w:rsidRPr="00F91508" w:rsidRDefault="00D57306" w:rsidP="00AC64C9">
      <w:pPr>
        <w:pStyle w:val="Heading2"/>
        <w:spacing w:before="0"/>
        <w:rPr>
          <w:lang w:val="fi-FI"/>
        </w:rPr>
      </w:pPr>
      <w:bookmarkStart w:id="8" w:name="_i4i53SCb8RIFSuiiewAyvlVFP"/>
      <w:bookmarkStart w:id="9" w:name="_i4i1aT5fjP8yc7uuaEUmi0e05"/>
      <w:bookmarkEnd w:id="8"/>
      <w:bookmarkEnd w:id="9"/>
      <w:r w:rsidRPr="00F91508">
        <w:rPr>
          <w:lang w:val="fi-FI"/>
        </w:rPr>
        <w:t>2.</w:t>
      </w:r>
      <w:r w:rsidRPr="00F91508">
        <w:rPr>
          <w:lang w:val="fi-FI"/>
        </w:rPr>
        <w:tab/>
        <w:t>VAIKUTTAVAT AINEET JA NIIDEN MÄÄRÄT</w:t>
      </w:r>
    </w:p>
    <w:p w14:paraId="20238B99" w14:textId="2B9C3302" w:rsidR="00212AB9" w:rsidRPr="00212AB9" w:rsidRDefault="00212AB9" w:rsidP="00212AB9">
      <w:pPr>
        <w:widowControl w:val="0"/>
        <w:spacing w:after="0"/>
        <w:rPr>
          <w:rFonts w:eastAsia="MS Mincho" w:cs="Times New Roman"/>
          <w:bCs/>
          <w:noProof/>
          <w:lang w:val="fi-FI"/>
        </w:rPr>
      </w:pPr>
      <w:bookmarkStart w:id="10" w:name="_i4i4XSN26pN4ziahkocwrfycS"/>
      <w:bookmarkEnd w:id="10"/>
      <w:r w:rsidRPr="00212AB9">
        <w:rPr>
          <w:rFonts w:eastAsia="MS Mincho" w:cs="Times New Roman"/>
          <w:noProof/>
          <w:lang w:val="fi-FI"/>
        </w:rPr>
        <w:t>Xtandi 40 mg pehmeä kapseli</w:t>
      </w:r>
    </w:p>
    <w:p w14:paraId="0D00F9C0" w14:textId="0EAF2CA6" w:rsidR="00D57306" w:rsidRPr="00F91508" w:rsidRDefault="00212AB9" w:rsidP="00212AB9">
      <w:pPr>
        <w:spacing w:after="0"/>
        <w:rPr>
          <w:lang w:val="fi-FI"/>
        </w:rPr>
      </w:pPr>
      <w:r w:rsidRPr="00212AB9">
        <w:rPr>
          <w:rFonts w:eastAsia="MS Mincho" w:cs="Times New Roman"/>
          <w:bCs/>
          <w:noProof/>
          <w:lang w:val="fi-FI"/>
        </w:rPr>
        <w:t>Yksi pehmeä kapseli sisältää 40 mg entsalutamidia</w:t>
      </w:r>
      <w:r w:rsidR="00D57306" w:rsidRPr="00F91508">
        <w:rPr>
          <w:lang w:val="fi-FI"/>
        </w:rPr>
        <w:t>.</w:t>
      </w:r>
    </w:p>
    <w:p w14:paraId="167D7660" w14:textId="5540A238" w:rsidR="00212AB9" w:rsidRPr="003054C0" w:rsidRDefault="00212AB9" w:rsidP="00212AB9">
      <w:pPr>
        <w:spacing w:after="0"/>
        <w:rPr>
          <w:lang w:val="fi-FI"/>
        </w:rPr>
      </w:pPr>
    </w:p>
    <w:p w14:paraId="7979F138" w14:textId="0E4792B0" w:rsidR="00D57306" w:rsidRPr="00F91508" w:rsidRDefault="00D57306">
      <w:pPr>
        <w:pStyle w:val="NoSpacing"/>
        <w:rPr>
          <w:lang w:val="fi-FI"/>
        </w:rPr>
      </w:pPr>
      <w:bookmarkStart w:id="11" w:name="_i4i1PGSf1E2OFmu0NN8xH5fJu"/>
      <w:bookmarkStart w:id="12" w:name="_i4i1jC8AUSgH2kjF8Smf5SXWE"/>
      <w:bookmarkEnd w:id="11"/>
      <w:bookmarkEnd w:id="12"/>
      <w:r w:rsidRPr="00F91508">
        <w:rPr>
          <w:u w:val="single"/>
          <w:lang w:val="fi-FI"/>
        </w:rPr>
        <w:t>Apuaine(et), joiden vaikutus tunnetaan</w:t>
      </w:r>
    </w:p>
    <w:p w14:paraId="5627F391" w14:textId="662B13DE" w:rsidR="00D57306" w:rsidRPr="00F91508" w:rsidRDefault="00212AB9" w:rsidP="00625E29">
      <w:pPr>
        <w:rPr>
          <w:lang w:val="fi-FI"/>
        </w:rPr>
      </w:pPr>
      <w:r w:rsidRPr="00212AB9">
        <w:rPr>
          <w:rFonts w:eastAsia="MS Mincho" w:cs="Times New Roman"/>
          <w:lang w:val="fi-FI"/>
        </w:rPr>
        <w:t>Yksi pehmeä kapseli sisältää 57,8 mg sorbitolia</w:t>
      </w:r>
      <w:r w:rsidR="00D57306" w:rsidRPr="00F91508">
        <w:rPr>
          <w:lang w:val="fi-FI"/>
        </w:rPr>
        <w:t>.</w:t>
      </w:r>
    </w:p>
    <w:p w14:paraId="55B7F630" w14:textId="43F2B2EA" w:rsidR="00D57306" w:rsidRPr="00F91508" w:rsidRDefault="00D57306">
      <w:pPr>
        <w:pStyle w:val="NoSpacing"/>
        <w:rPr>
          <w:lang w:val="fi-FI"/>
        </w:rPr>
      </w:pPr>
      <w:r w:rsidRPr="00F91508">
        <w:rPr>
          <w:lang w:val="fi-FI"/>
        </w:rPr>
        <w:t xml:space="preserve">Täydellinen apuaineluettelo, ks. </w:t>
      </w:r>
      <w:r w:rsidR="00212AB9" w:rsidRPr="00212AB9">
        <w:rPr>
          <w:rFonts w:eastAsia="MS Mincho" w:cs="Times New Roman"/>
          <w:noProof/>
          <w:lang w:val="fi-FI"/>
        </w:rPr>
        <w:t>kohta 6.1</w:t>
      </w:r>
      <w:r w:rsidRPr="00F91508">
        <w:rPr>
          <w:lang w:val="fi-FI"/>
        </w:rPr>
        <w:t>.</w:t>
      </w:r>
    </w:p>
    <w:p w14:paraId="0D6C7A97" w14:textId="515DCD6E" w:rsidR="00D57306" w:rsidRPr="00F91508" w:rsidRDefault="00D57306">
      <w:pPr>
        <w:pStyle w:val="Heading2"/>
        <w:rPr>
          <w:lang w:val="fi-FI"/>
        </w:rPr>
      </w:pPr>
      <w:bookmarkStart w:id="13" w:name="_i4i4uFg7QpoelGQoIVqZ9zmkP"/>
      <w:bookmarkEnd w:id="13"/>
      <w:r w:rsidRPr="00F91508">
        <w:rPr>
          <w:lang w:val="fi-FI"/>
        </w:rPr>
        <w:t>3.</w:t>
      </w:r>
      <w:r w:rsidRPr="00F91508">
        <w:rPr>
          <w:lang w:val="fi-FI"/>
        </w:rPr>
        <w:tab/>
        <w:t>LÄÄKEMUOTO</w:t>
      </w:r>
    </w:p>
    <w:p w14:paraId="6EA65ABB" w14:textId="3D635A37" w:rsidR="00212AB9" w:rsidRPr="00212AB9" w:rsidRDefault="00212AB9" w:rsidP="00212AB9">
      <w:pPr>
        <w:spacing w:after="0"/>
        <w:rPr>
          <w:rFonts w:eastAsia="MS Mincho" w:cs="Times New Roman"/>
          <w:noProof/>
          <w:lang w:val="fi-FI"/>
        </w:rPr>
      </w:pPr>
      <w:r w:rsidRPr="00212AB9">
        <w:rPr>
          <w:rFonts w:eastAsia="MS Mincho" w:cs="Times New Roman"/>
          <w:noProof/>
          <w:lang w:val="fi-FI"/>
        </w:rPr>
        <w:t>Kapseli, pehmeä.</w:t>
      </w:r>
    </w:p>
    <w:p w14:paraId="5A2F2D5D" w14:textId="67A844C6" w:rsidR="00D57306" w:rsidRPr="00F91508" w:rsidRDefault="00212AB9" w:rsidP="00212AB9">
      <w:pPr>
        <w:spacing w:after="0"/>
        <w:rPr>
          <w:lang w:val="fi-FI"/>
        </w:rPr>
      </w:pPr>
      <w:r w:rsidRPr="00212AB9">
        <w:rPr>
          <w:rFonts w:eastAsia="MS Mincho" w:cs="Times New Roman"/>
          <w:lang w:val="fi-FI"/>
        </w:rPr>
        <w:t>Valkoinen tai lähes valkoinen pehmeä kapseli (noin 20 mm x 9 mm), johon on toiselle puolelle painettu mustalla musteella merkintä "ENZ"</w:t>
      </w:r>
      <w:r w:rsidR="00D57306" w:rsidRPr="00F91508">
        <w:rPr>
          <w:lang w:val="fi-FI"/>
        </w:rPr>
        <w:t>.</w:t>
      </w:r>
    </w:p>
    <w:p w14:paraId="5EEC20D3" w14:textId="02C29579" w:rsidR="00D57306" w:rsidRPr="00F91508" w:rsidRDefault="00D57306">
      <w:pPr>
        <w:pStyle w:val="Heading2"/>
        <w:rPr>
          <w:lang w:val="fi-FI"/>
        </w:rPr>
      </w:pPr>
      <w:bookmarkStart w:id="14" w:name="_i4i1dA7RhXnNTdho0M1nCAtPh"/>
      <w:bookmarkEnd w:id="14"/>
      <w:r w:rsidRPr="00F91508">
        <w:rPr>
          <w:lang w:val="fi-FI"/>
        </w:rPr>
        <w:t>4.</w:t>
      </w:r>
      <w:r w:rsidRPr="00F91508">
        <w:rPr>
          <w:lang w:val="fi-FI"/>
        </w:rPr>
        <w:tab/>
        <w:t>KLIINISET TIEDOT</w:t>
      </w:r>
    </w:p>
    <w:p w14:paraId="23B428E7" w14:textId="127B6A8C" w:rsidR="00D57306" w:rsidRPr="00F91508" w:rsidRDefault="00D57306">
      <w:pPr>
        <w:pStyle w:val="Heading3"/>
        <w:rPr>
          <w:lang w:val="fi-FI"/>
        </w:rPr>
      </w:pPr>
      <w:bookmarkStart w:id="15" w:name="_i4i5bhFOUUImtVYYbA4bsTQPg"/>
      <w:bookmarkEnd w:id="15"/>
      <w:r w:rsidRPr="00F91508">
        <w:rPr>
          <w:lang w:val="fi-FI"/>
        </w:rPr>
        <w:t>4.1</w:t>
      </w:r>
      <w:r w:rsidRPr="00F91508">
        <w:rPr>
          <w:lang w:val="fi-FI"/>
        </w:rPr>
        <w:tab/>
        <w:t>Käyttöaiheet</w:t>
      </w:r>
    </w:p>
    <w:p w14:paraId="158F326B" w14:textId="11E7DEFB" w:rsidR="00212AB9" w:rsidRPr="00212AB9" w:rsidRDefault="00212AB9" w:rsidP="00212AB9">
      <w:pPr>
        <w:keepNext/>
        <w:spacing w:after="0"/>
        <w:rPr>
          <w:rFonts w:eastAsia="MS Mincho" w:cs="Times New Roman"/>
          <w:noProof/>
          <w:lang w:val="fi-FI"/>
        </w:rPr>
      </w:pPr>
      <w:bookmarkStart w:id="16" w:name="_i4i5dt8vz5cMmlIGsL20PaqYL"/>
      <w:bookmarkStart w:id="17" w:name="_Hlk67640881"/>
      <w:bookmarkEnd w:id="16"/>
      <w:r w:rsidRPr="00212AB9">
        <w:rPr>
          <w:rFonts w:eastAsia="MS Mincho" w:cs="Times New Roman"/>
          <w:noProof/>
          <w:lang w:val="fi-FI"/>
        </w:rPr>
        <w:t>Xtandi on tarkoitettu:</w:t>
      </w:r>
    </w:p>
    <w:p w14:paraId="318DE6F3" w14:textId="77777777" w:rsidR="00212AB9" w:rsidRPr="00212AB9" w:rsidRDefault="00212AB9" w:rsidP="0020683A">
      <w:pPr>
        <w:numPr>
          <w:ilvl w:val="0"/>
          <w:numId w:val="21"/>
        </w:numPr>
        <w:spacing w:after="0"/>
        <w:rPr>
          <w:rFonts w:eastAsia="MS Mincho" w:cs="Times New Roman"/>
          <w:noProof/>
          <w:lang w:val="fi-FI"/>
        </w:rPr>
      </w:pPr>
      <w:r w:rsidRPr="00212AB9">
        <w:rPr>
          <w:rFonts w:eastAsia="MS Mincho" w:cs="Times New Roman"/>
          <w:noProof/>
          <w:lang w:val="fi-FI"/>
        </w:rPr>
        <w:t>niiden aikuisten miespotilaiden hoitoon, jotka sairastavat korkean riskin biokemiallisesti uusiutunutta (BCR) ei-metastasoitunutta hormoniherkkää eturauhassyöpää (nmHSPC) ja joille salvage-sädehoito ei sovi, joko yhdessä androgeenideprivaatiohoidon kanssa tai ilman sitä (ks. kohta 5.1).</w:t>
      </w:r>
    </w:p>
    <w:p w14:paraId="2BE1B4F9" w14:textId="77777777" w:rsidR="00212AB9" w:rsidRPr="00212AB9" w:rsidRDefault="00212AB9" w:rsidP="0020683A">
      <w:pPr>
        <w:numPr>
          <w:ilvl w:val="0"/>
          <w:numId w:val="21"/>
        </w:numPr>
        <w:spacing w:after="0"/>
        <w:rPr>
          <w:rFonts w:eastAsia="MS Mincho" w:cs="Times New Roman"/>
          <w:noProof/>
          <w:lang w:val="fi-FI"/>
        </w:rPr>
      </w:pPr>
      <w:r w:rsidRPr="00212AB9">
        <w:rPr>
          <w:rFonts w:eastAsia="MS Mincho" w:cs="Times New Roman"/>
          <w:noProof/>
          <w:lang w:val="fi-FI"/>
        </w:rPr>
        <w:t>niiden aikuisten miespotilaiden hoitoon, jotka sairastavat metastaattista hormoniherkkää eturauhassyöpää (mHSPC), yhdessä androgeenideprivaatiohoidon kanssa (ks. kohta 5.1).</w:t>
      </w:r>
    </w:p>
    <w:bookmarkEnd w:id="17"/>
    <w:p w14:paraId="0CE86CE2" w14:textId="77777777" w:rsidR="00212AB9" w:rsidRPr="00212AB9" w:rsidRDefault="00212AB9" w:rsidP="0020683A">
      <w:pPr>
        <w:numPr>
          <w:ilvl w:val="0"/>
          <w:numId w:val="21"/>
        </w:numPr>
        <w:spacing w:after="0"/>
        <w:rPr>
          <w:rFonts w:eastAsia="MS Mincho" w:cs="Times New Roman"/>
          <w:noProof/>
          <w:lang w:val="fi-FI"/>
        </w:rPr>
      </w:pPr>
      <w:r w:rsidRPr="00212AB9">
        <w:rPr>
          <w:rFonts w:eastAsia="MS Mincho" w:cs="Times New Roman"/>
          <w:noProof/>
          <w:lang w:val="fi-FI"/>
        </w:rPr>
        <w:t>niiden aikuisten miespotilaiden hoitoon, jotka sairastavat korkean riskin ei-</w:t>
      </w:r>
      <w:r w:rsidRPr="00212AB9">
        <w:rPr>
          <w:rFonts w:eastAsia="MS Mincho" w:cs="Times New Roman"/>
          <w:szCs w:val="20"/>
          <w:lang w:val="fi-FI"/>
        </w:rPr>
        <w:t>metastasoitun</w:t>
      </w:r>
      <w:r w:rsidRPr="00212AB9">
        <w:rPr>
          <w:rFonts w:eastAsia="MS Mincho" w:cs="Times New Roman"/>
          <w:noProof/>
          <w:lang w:val="fi-FI"/>
        </w:rPr>
        <w:t>utta kastraatioresistenttiä eturauhassyöpää (CRPC) (ks. kohta 5.1).</w:t>
      </w:r>
    </w:p>
    <w:p w14:paraId="1D42A979" w14:textId="77777777" w:rsidR="00212AB9" w:rsidRDefault="00212AB9" w:rsidP="0020683A">
      <w:pPr>
        <w:numPr>
          <w:ilvl w:val="0"/>
          <w:numId w:val="21"/>
        </w:numPr>
        <w:spacing w:after="0"/>
        <w:rPr>
          <w:rFonts w:eastAsia="MS Mincho" w:cs="Times New Roman"/>
          <w:noProof/>
          <w:lang w:val="fi-FI"/>
        </w:rPr>
      </w:pPr>
      <w:r w:rsidRPr="00212AB9">
        <w:rPr>
          <w:rFonts w:eastAsia="MS Mincho" w:cs="Times New Roman"/>
          <w:noProof/>
          <w:lang w:val="fi-FI"/>
        </w:rPr>
        <w:t>niiden aikuisten miespotilaiden hoitoon, jotka sairastavat metastaattista CRPC:tä, ja jotka ovat oireettomia tai lievästi oireilevia androgeenideprivaatiohoidon epäonnistuttua ja joille solunsalpaajahoito ei ole vielä kliinisesti tarpeellista (ks. kohta 5.1).</w:t>
      </w:r>
    </w:p>
    <w:p w14:paraId="68862E60" w14:textId="777D02F8" w:rsidR="00D57306" w:rsidRPr="00212AB9" w:rsidRDefault="00212AB9" w:rsidP="0020683A">
      <w:pPr>
        <w:numPr>
          <w:ilvl w:val="0"/>
          <w:numId w:val="21"/>
        </w:numPr>
        <w:spacing w:after="0"/>
        <w:rPr>
          <w:rFonts w:eastAsia="MS Mincho" w:cs="Times New Roman"/>
          <w:noProof/>
          <w:lang w:val="fi-FI"/>
        </w:rPr>
      </w:pPr>
      <w:r w:rsidRPr="00212AB9">
        <w:rPr>
          <w:rFonts w:eastAsia="MS Mincho" w:cs="Times New Roman"/>
          <w:noProof/>
          <w:lang w:val="fi-FI"/>
        </w:rPr>
        <w:t>niiden aikuisten miespotilaiden hoitoon, jotka sairastavat metastaattista CRPC:tä ja joiden tauti on edennyt dosetakselihoidon aikana tai sen jälkeen</w:t>
      </w:r>
      <w:r w:rsidR="00D57306" w:rsidRPr="00F91508">
        <w:rPr>
          <w:noProof/>
          <w:lang w:val="fi-FI"/>
        </w:rPr>
        <w:t>.</w:t>
      </w:r>
    </w:p>
    <w:p w14:paraId="7EADFFE6" w14:textId="4725721A" w:rsidR="00D57306" w:rsidRPr="007F3560" w:rsidRDefault="00D57306">
      <w:pPr>
        <w:pStyle w:val="Heading3"/>
        <w:rPr>
          <w:lang w:val="fi-FI"/>
        </w:rPr>
      </w:pPr>
      <w:bookmarkStart w:id="18" w:name="_i4i0KX6A5MOmzIfKCPm6hiEQI"/>
      <w:bookmarkEnd w:id="18"/>
      <w:r w:rsidRPr="007F3560">
        <w:rPr>
          <w:lang w:val="fi-FI"/>
        </w:rPr>
        <w:t>4.2</w:t>
      </w:r>
      <w:r w:rsidRPr="007F3560">
        <w:rPr>
          <w:lang w:val="fi-FI"/>
        </w:rPr>
        <w:tab/>
        <w:t>Annostus ja antotapa</w:t>
      </w:r>
    </w:p>
    <w:p w14:paraId="743F1163" w14:textId="0E1CA295" w:rsidR="00D57306" w:rsidRPr="007F3560" w:rsidRDefault="006029F7" w:rsidP="008D2561">
      <w:pPr>
        <w:rPr>
          <w:lang w:val="fi-FI"/>
        </w:rPr>
      </w:pPr>
      <w:r w:rsidRPr="006029F7">
        <w:rPr>
          <w:rFonts w:eastAsia="MS Mincho" w:cs="Times New Roman"/>
          <w:noProof/>
          <w:lang w:val="fi-FI"/>
        </w:rPr>
        <w:t>Entsalutamidihoito tulee aloittaa ja sitä tulee seurata eturauhasen syöpätautien hoitoon erikoistuneen lääkärin valvonnassa.</w:t>
      </w:r>
    </w:p>
    <w:p w14:paraId="328B0677" w14:textId="195CD373" w:rsidR="00D57306" w:rsidRPr="00F91508" w:rsidRDefault="00D57306">
      <w:pPr>
        <w:pStyle w:val="Heading4"/>
        <w:rPr>
          <w:lang w:val="fi-FI"/>
        </w:rPr>
      </w:pPr>
      <w:bookmarkStart w:id="19" w:name="_i4i2JM1lC9ZP3bOJzOdKOZJLI"/>
      <w:bookmarkEnd w:id="19"/>
      <w:r w:rsidRPr="00F91508">
        <w:rPr>
          <w:lang w:val="fi-FI"/>
        </w:rPr>
        <w:t>Annostus</w:t>
      </w:r>
    </w:p>
    <w:p w14:paraId="143ECD9C" w14:textId="4282DF7A" w:rsidR="00212AB9" w:rsidRPr="00212AB9" w:rsidRDefault="00212AB9" w:rsidP="00212AB9">
      <w:pPr>
        <w:pStyle w:val="TableBulletGuidance"/>
        <w:keepLines w:val="0"/>
        <w:numPr>
          <w:ilvl w:val="0"/>
          <w:numId w:val="0"/>
        </w:numPr>
        <w:spacing w:before="0" w:after="0"/>
        <w:rPr>
          <w:i w:val="0"/>
          <w:iCs/>
          <w:color w:val="auto"/>
          <w:sz w:val="22"/>
          <w:szCs w:val="22"/>
        </w:rPr>
      </w:pPr>
      <w:bookmarkStart w:id="20" w:name="_i4i4knZcvr9jQmbkXDMWbPToj"/>
      <w:bookmarkEnd w:id="20"/>
      <w:r w:rsidRPr="00212AB9">
        <w:rPr>
          <w:i w:val="0"/>
          <w:iCs/>
          <w:color w:val="auto"/>
          <w:sz w:val="22"/>
          <w:szCs w:val="22"/>
        </w:rPr>
        <w:t>Entsalutamidin suositeltu annos</w:t>
      </w:r>
      <w:r w:rsidRPr="00212AB9">
        <w:rPr>
          <w:i w:val="0"/>
          <w:iCs/>
          <w:noProof/>
          <w:color w:val="auto"/>
          <w:sz w:val="22"/>
          <w:szCs w:val="22"/>
        </w:rPr>
        <w:t xml:space="preserve"> </w:t>
      </w:r>
      <w:r w:rsidRPr="00212AB9">
        <w:rPr>
          <w:i w:val="0"/>
          <w:iCs/>
          <w:color w:val="auto"/>
          <w:sz w:val="22"/>
          <w:szCs w:val="22"/>
        </w:rPr>
        <w:t>on 160 mg (neljä 40 mg:n pehmeää kapselia) kerran päivässä suun kautta.</w:t>
      </w:r>
    </w:p>
    <w:p w14:paraId="48629371" w14:textId="77777777" w:rsidR="00212AB9" w:rsidRPr="00212AB9" w:rsidRDefault="00212AB9" w:rsidP="00212AB9">
      <w:pPr>
        <w:spacing w:after="0"/>
        <w:rPr>
          <w:rFonts w:eastAsia="SimSun" w:cs="Times New Roman"/>
          <w:u w:val="single"/>
          <w:lang w:val="fi-FI" w:eastAsia="fi-FI"/>
        </w:rPr>
      </w:pPr>
    </w:p>
    <w:p w14:paraId="08BF319E" w14:textId="77777777" w:rsidR="00212AB9" w:rsidRPr="00212AB9" w:rsidRDefault="00212AB9" w:rsidP="00212AB9">
      <w:pPr>
        <w:spacing w:after="0"/>
        <w:rPr>
          <w:rFonts w:eastAsia="SimSun" w:cs="Times New Roman"/>
          <w:lang w:val="fi-FI" w:eastAsia="fi-FI"/>
        </w:rPr>
      </w:pPr>
      <w:r w:rsidRPr="00212AB9">
        <w:rPr>
          <w:rFonts w:eastAsia="SimSun" w:cs="Times New Roman"/>
          <w:lang w:val="fi-FI" w:eastAsia="fi-FI"/>
        </w:rPr>
        <w:t>Kemiallista kastraatiota jollakin luteinisoivaa hormonia vapauttava hormoni (LHRH) -analogilla on jatkettava hoidon aikana sellaisilla CRPC- tai mHSPC-potilailla, joita ei ole kastroitu kirurgisesti.</w:t>
      </w:r>
    </w:p>
    <w:p w14:paraId="29DF2C87" w14:textId="77777777" w:rsidR="00212AB9" w:rsidRPr="00212AB9" w:rsidRDefault="00212AB9" w:rsidP="00212AB9">
      <w:pPr>
        <w:spacing w:after="0"/>
        <w:rPr>
          <w:rFonts w:eastAsia="SimSun" w:cs="Times New Roman"/>
          <w:lang w:val="fi-FI" w:eastAsia="fi-FI"/>
        </w:rPr>
      </w:pPr>
    </w:p>
    <w:p w14:paraId="71BBFE5F" w14:textId="77777777" w:rsidR="00212AB9" w:rsidRPr="00212AB9" w:rsidRDefault="00212AB9" w:rsidP="00212AB9">
      <w:pPr>
        <w:spacing w:after="0"/>
        <w:rPr>
          <w:rFonts w:eastAsia="SimSun" w:cs="Times New Roman"/>
          <w:iCs/>
          <w:lang w:val="fi-FI" w:eastAsia="fi-FI"/>
        </w:rPr>
      </w:pPr>
      <w:r w:rsidRPr="00212AB9">
        <w:rPr>
          <w:rFonts w:eastAsia="SimSun" w:cs="Times New Roman"/>
          <w:lang w:val="fi-FI" w:eastAsia="fi-FI"/>
        </w:rPr>
        <w:t xml:space="preserve">Potilaille, joilla on korkean riskin BCR nmHSPC, voidaan antaa Xtandi-hoitoa joko LHRH-analogin kanssa tai ilman sitä. Xtandi-hoitoa LHRH-analogin kanssa tai ilman sitä saavien potilaiden hoito voidaan keskeyttää, jos PSA-arvo on havaitsemisrajan alapuolella (&lt; 0,2 ng/ml) 36 viikkoa kestäneen hoidon jälkeen. Hoito tulee aloittaa uudelleen, kun PSA-arvo on suurentunut tasolle </w:t>
      </w:r>
      <w:r w:rsidRPr="00212AB9">
        <w:rPr>
          <w:rFonts w:eastAsia="SimSun" w:cs="Times New Roman"/>
          <w:i/>
          <w:lang w:val="fi-FI" w:eastAsia="fi-FI"/>
        </w:rPr>
        <w:t>≥</w:t>
      </w:r>
      <w:r w:rsidRPr="00212AB9">
        <w:rPr>
          <w:rFonts w:eastAsia="SimSun" w:cs="Times New Roman"/>
          <w:iCs/>
          <w:lang w:val="fi-FI" w:eastAsia="fi-FI"/>
        </w:rPr>
        <w:t xml:space="preserve"> 2,0 ng/ml, jos </w:t>
      </w:r>
      <w:r w:rsidRPr="00212AB9">
        <w:rPr>
          <w:rFonts w:eastAsia="SimSun" w:cs="Times New Roman"/>
          <w:iCs/>
          <w:lang w:val="fi-FI" w:eastAsia="fi-FI"/>
        </w:rPr>
        <w:lastRenderedPageBreak/>
        <w:t xml:space="preserve">potilaalle on aiemmin tehty radikaali prostatektomia, tai tasolle </w:t>
      </w:r>
      <w:r w:rsidRPr="00212AB9">
        <w:rPr>
          <w:rFonts w:eastAsia="SimSun" w:cs="Times New Roman"/>
          <w:i/>
          <w:lang w:val="fi-FI" w:eastAsia="fi-FI"/>
        </w:rPr>
        <w:t>≥</w:t>
      </w:r>
      <w:r w:rsidRPr="00212AB9">
        <w:rPr>
          <w:rFonts w:eastAsia="SimSun" w:cs="Times New Roman"/>
          <w:iCs/>
          <w:lang w:val="fi-FI" w:eastAsia="fi-FI"/>
        </w:rPr>
        <w:t> 5,0 ng/ml, jos potilas on aiemmin saanut primaarista sädehoitoa. Jos PSA-arvo on mitattavissa (</w:t>
      </w:r>
      <w:r w:rsidRPr="00212AB9">
        <w:rPr>
          <w:rFonts w:eastAsia="SimSun" w:cs="Times New Roman"/>
          <w:i/>
          <w:lang w:val="fi-FI" w:eastAsia="fi-FI"/>
        </w:rPr>
        <w:t>≥</w:t>
      </w:r>
      <w:r w:rsidRPr="00212AB9">
        <w:rPr>
          <w:rFonts w:eastAsia="SimSun" w:cs="Times New Roman"/>
          <w:iCs/>
          <w:lang w:val="fi-FI" w:eastAsia="fi-FI"/>
        </w:rPr>
        <w:t> 0,2 ng/ml) 36 viikkoa kestäneen hoidon jälkeen, hoitoa tulee jatkaa (ks. kohta 5.1).</w:t>
      </w:r>
    </w:p>
    <w:p w14:paraId="541A7FB7" w14:textId="77777777" w:rsidR="00212AB9" w:rsidRPr="00212AB9" w:rsidRDefault="00212AB9" w:rsidP="00212AB9">
      <w:pPr>
        <w:spacing w:after="0"/>
        <w:rPr>
          <w:rFonts w:eastAsia="SimSun" w:cs="Times New Roman"/>
          <w:u w:val="single"/>
          <w:lang w:val="fi-FI" w:eastAsia="fi-FI"/>
        </w:rPr>
      </w:pPr>
    </w:p>
    <w:p w14:paraId="17A27D67" w14:textId="77777777" w:rsidR="00212AB9" w:rsidRPr="00212AB9" w:rsidRDefault="00212AB9" w:rsidP="00212AB9">
      <w:pPr>
        <w:spacing w:after="0"/>
        <w:rPr>
          <w:rFonts w:eastAsia="SimSun" w:cs="Times New Roman"/>
          <w:lang w:val="fi-FI" w:eastAsia="fi-FI"/>
        </w:rPr>
      </w:pPr>
      <w:r w:rsidRPr="00212AB9">
        <w:rPr>
          <w:rFonts w:eastAsia="SimSun" w:cs="Times New Roman"/>
          <w:lang w:val="fi-FI" w:eastAsia="fi-FI"/>
        </w:rPr>
        <w:t>Jos potilas unohtaa ottaa Xtandi-annoksen</w:t>
      </w:r>
      <w:r w:rsidRPr="00212AB9">
        <w:rPr>
          <w:rFonts w:eastAsia="SimSun" w:cs="Times New Roman"/>
          <w:i/>
          <w:noProof/>
          <w:lang w:val="fi-FI" w:eastAsia="fi-FI"/>
        </w:rPr>
        <w:t xml:space="preserve"> </w:t>
      </w:r>
      <w:r w:rsidRPr="00212AB9">
        <w:rPr>
          <w:rFonts w:eastAsia="SimSun" w:cs="Times New Roman"/>
          <w:lang w:val="fi-FI" w:eastAsia="fi-FI"/>
        </w:rPr>
        <w:t>normaaliin aikaan, hänen on otettava se niin pian kuin mahdollista. Jos potilaalta jää päiväannos kokonaan ottamatta, hoitoa tulee jatkaa seuraavana päivänä normaalin annostusaikataulun mukaisesti.</w:t>
      </w:r>
    </w:p>
    <w:p w14:paraId="4FB19DCD" w14:textId="77777777" w:rsidR="00212AB9" w:rsidRPr="00212AB9" w:rsidRDefault="00212AB9" w:rsidP="00212AB9">
      <w:pPr>
        <w:spacing w:after="0"/>
        <w:rPr>
          <w:rFonts w:eastAsia="SimSun" w:cs="Times New Roman"/>
          <w:lang w:val="fi-FI" w:eastAsia="fi-FI"/>
        </w:rPr>
      </w:pPr>
    </w:p>
    <w:p w14:paraId="6BFFA2F4" w14:textId="77777777" w:rsidR="00212AB9" w:rsidRPr="00212AB9" w:rsidRDefault="00212AB9" w:rsidP="00212AB9">
      <w:pPr>
        <w:spacing w:after="0"/>
        <w:rPr>
          <w:rFonts w:eastAsia="SimSun" w:cs="Times New Roman"/>
          <w:lang w:val="fi-FI" w:eastAsia="fi-FI"/>
        </w:rPr>
      </w:pPr>
      <w:r w:rsidRPr="00212AB9">
        <w:rPr>
          <w:rFonts w:eastAsia="SimSun" w:cs="Times New Roman"/>
          <w:lang w:val="fi-FI" w:eastAsia="fi-FI"/>
        </w:rPr>
        <w:t>Jos potilaalla ilmenee haittavaikutus, joka vastaa toksisuuskriteeristön astetta ≥ 3 tai haittavaikutus on sietämätön, hoito on keskeytettävä viikon ajaksi tai kunnes oireet lievittyvät asteelle ≤ 2, ja jatkettava sitten hoitoa samalla tai pienemmällä annoksella (120 mg tai 80 mg), mikäli se on perusteltua.</w:t>
      </w:r>
    </w:p>
    <w:p w14:paraId="491B508B" w14:textId="77777777" w:rsidR="00212AB9" w:rsidRPr="00212AB9" w:rsidRDefault="00212AB9" w:rsidP="00212AB9">
      <w:pPr>
        <w:spacing w:after="0"/>
        <w:rPr>
          <w:rFonts w:eastAsia="SimSun" w:cs="Times New Roman"/>
          <w:lang w:val="fi-FI" w:eastAsia="fi-FI"/>
        </w:rPr>
      </w:pPr>
    </w:p>
    <w:p w14:paraId="37EDBF89" w14:textId="77777777" w:rsidR="00212AB9" w:rsidRPr="00212AB9" w:rsidRDefault="00212AB9" w:rsidP="00212AB9">
      <w:pPr>
        <w:keepNext/>
        <w:spacing w:after="0"/>
        <w:rPr>
          <w:rFonts w:eastAsia="SimSun" w:cs="Times New Roman"/>
          <w:i/>
          <w:lang w:val="fi-FI" w:eastAsia="fi-FI"/>
        </w:rPr>
      </w:pPr>
      <w:r w:rsidRPr="00212AB9">
        <w:rPr>
          <w:rFonts w:eastAsia="SimSun" w:cs="Times New Roman"/>
          <w:i/>
          <w:lang w:val="fi-FI" w:eastAsia="fi-FI"/>
        </w:rPr>
        <w:t>Samanaikainen käyttö voimakkaiden CYP2C8-entsyymin estäjien kanssa</w:t>
      </w:r>
    </w:p>
    <w:p w14:paraId="36D9B8D8" w14:textId="77777777" w:rsidR="00212AB9" w:rsidRPr="00212AB9" w:rsidRDefault="00212AB9" w:rsidP="00212AB9">
      <w:pPr>
        <w:spacing w:after="0"/>
        <w:rPr>
          <w:rFonts w:eastAsia="SimSun" w:cs="Times New Roman"/>
          <w:lang w:val="fi-FI" w:eastAsia="fi-FI"/>
        </w:rPr>
      </w:pPr>
      <w:r w:rsidRPr="00212AB9">
        <w:rPr>
          <w:rFonts w:eastAsia="SimSun" w:cs="Times New Roman"/>
          <w:lang w:val="fi-FI" w:eastAsia="fi-FI"/>
        </w:rPr>
        <w:t>Voimakkaiden CYP2C8-entsyymin estäjien samanaikaista käyttöä on mahdollisuuksien mukaan vältettävä. Jos potilaalle on annettava samanaikaisesti voimakasta CYP2C8:n estäjää, entsalutamidiannosta on pienennettävä 80 mg:aan kerran vuorokaudessa. Jos voimakkaan estäjän samanaikainen käyttö lopetetaan, on palattava käyttämään samaa entsalutamidiannosta kuin ennen CYP2C8:n estäjän käyttöä (ks. kohta 4.5).</w:t>
      </w:r>
    </w:p>
    <w:p w14:paraId="59951AA6" w14:textId="77777777" w:rsidR="00212AB9" w:rsidRPr="00212AB9" w:rsidRDefault="00212AB9" w:rsidP="00212AB9">
      <w:pPr>
        <w:spacing w:after="0"/>
        <w:rPr>
          <w:rFonts w:eastAsia="SimSun" w:cs="Times New Roman"/>
          <w:lang w:val="fi-FI" w:eastAsia="fi-FI"/>
        </w:rPr>
      </w:pPr>
    </w:p>
    <w:p w14:paraId="482C2686" w14:textId="77777777" w:rsidR="00212AB9" w:rsidRPr="00212AB9" w:rsidRDefault="00212AB9" w:rsidP="00212AB9">
      <w:pPr>
        <w:keepNext/>
        <w:spacing w:after="0"/>
        <w:rPr>
          <w:rFonts w:eastAsia="MS Mincho" w:cs="Times New Roman"/>
          <w:bCs/>
          <w:i/>
          <w:iCs/>
          <w:lang w:val="fi-FI"/>
        </w:rPr>
      </w:pPr>
      <w:r w:rsidRPr="00212AB9">
        <w:rPr>
          <w:rFonts w:eastAsia="MS Mincho" w:cs="Times New Roman"/>
          <w:bCs/>
          <w:i/>
          <w:iCs/>
          <w:lang w:val="fi-FI"/>
        </w:rPr>
        <w:t>Iäkkäät potilaat</w:t>
      </w:r>
    </w:p>
    <w:p w14:paraId="60CEC2D0" w14:textId="77777777" w:rsidR="00212AB9" w:rsidRPr="00212AB9" w:rsidRDefault="00212AB9" w:rsidP="00212AB9">
      <w:pPr>
        <w:spacing w:after="0"/>
        <w:rPr>
          <w:rFonts w:eastAsia="MS Mincho" w:cs="Times New Roman"/>
          <w:bCs/>
          <w:iCs/>
          <w:u w:val="single"/>
          <w:lang w:val="fi-FI"/>
        </w:rPr>
      </w:pPr>
      <w:r w:rsidRPr="00212AB9">
        <w:rPr>
          <w:rFonts w:eastAsia="MS Mincho" w:cs="Times New Roman"/>
          <w:lang w:val="fi-FI"/>
        </w:rPr>
        <w:t>Annoksen muuttaminen ei ole tarpeen hoidettaessa iäkkäitä potilaita (ks. kohdat 5.1 ja 5.2).</w:t>
      </w:r>
    </w:p>
    <w:p w14:paraId="7714811F" w14:textId="77777777" w:rsidR="00212AB9" w:rsidRPr="00212AB9" w:rsidRDefault="00212AB9" w:rsidP="00212AB9">
      <w:pPr>
        <w:spacing w:after="0"/>
        <w:rPr>
          <w:rFonts w:eastAsia="MS Mincho" w:cs="Times New Roman"/>
          <w:bCs/>
          <w:iCs/>
          <w:lang w:val="fi-FI"/>
        </w:rPr>
      </w:pPr>
    </w:p>
    <w:p w14:paraId="68AA811D" w14:textId="77777777" w:rsidR="00212AB9" w:rsidRPr="00212AB9" w:rsidRDefault="00212AB9" w:rsidP="00212AB9">
      <w:pPr>
        <w:keepNext/>
        <w:spacing w:after="0"/>
        <w:rPr>
          <w:rFonts w:eastAsia="MS Mincho" w:cs="Times New Roman"/>
          <w:bCs/>
          <w:i/>
          <w:iCs/>
          <w:lang w:val="fi-FI"/>
        </w:rPr>
      </w:pPr>
      <w:r w:rsidRPr="00212AB9">
        <w:rPr>
          <w:rFonts w:eastAsia="MS Mincho" w:cs="Times New Roman"/>
          <w:bCs/>
          <w:i/>
          <w:iCs/>
          <w:lang w:val="fi-FI"/>
        </w:rPr>
        <w:t>Maksan vajaatoiminta</w:t>
      </w:r>
    </w:p>
    <w:p w14:paraId="7028234D" w14:textId="77777777" w:rsidR="00212AB9" w:rsidRPr="00212AB9" w:rsidRDefault="00212AB9" w:rsidP="00212AB9">
      <w:pPr>
        <w:spacing w:after="0"/>
        <w:rPr>
          <w:rFonts w:eastAsia="MS Mincho" w:cs="Times New Roman"/>
          <w:lang w:val="fi-FI"/>
        </w:rPr>
      </w:pPr>
      <w:r w:rsidRPr="00212AB9">
        <w:rPr>
          <w:rFonts w:eastAsia="MS Mincho" w:cs="Times New Roman"/>
          <w:lang w:val="fi-FI"/>
        </w:rPr>
        <w:t>Annoksen muuttaminen ei ole tarpeen hoidettaessa lievää, keskivaikeaa tai vaikeaa maksan vajaatoimintaa sairastavia potilaita (Child-Pugh -luokka A, B tai C). Vaikeaa maksan vajaatoimintaa sairastavilla potilailla on kuitenkin havaittu entsalutamidin puoliintumisajan pidentymistä (ks. kohdat 4.4 ja 5.2).</w:t>
      </w:r>
    </w:p>
    <w:p w14:paraId="4EDF4525" w14:textId="77777777" w:rsidR="00212AB9" w:rsidRPr="00212AB9" w:rsidRDefault="00212AB9" w:rsidP="00212AB9">
      <w:pPr>
        <w:spacing w:after="0"/>
        <w:rPr>
          <w:rFonts w:eastAsia="MS Mincho" w:cs="Times New Roman"/>
          <w:bCs/>
          <w:iCs/>
          <w:lang w:val="fi-FI"/>
        </w:rPr>
      </w:pPr>
    </w:p>
    <w:p w14:paraId="666C862A" w14:textId="77777777" w:rsidR="00212AB9" w:rsidRPr="00212AB9" w:rsidRDefault="00212AB9" w:rsidP="00212AB9">
      <w:pPr>
        <w:keepNext/>
        <w:spacing w:after="0"/>
        <w:rPr>
          <w:rFonts w:eastAsia="MS Mincho" w:cs="Times New Roman"/>
          <w:bCs/>
          <w:i/>
          <w:iCs/>
          <w:lang w:val="fi-FI"/>
        </w:rPr>
      </w:pPr>
      <w:r w:rsidRPr="00212AB9">
        <w:rPr>
          <w:rFonts w:eastAsia="MS Mincho" w:cs="Times New Roman"/>
          <w:bCs/>
          <w:i/>
          <w:iCs/>
          <w:lang w:val="fi-FI"/>
        </w:rPr>
        <w:t>Munuaisten vajaatoiminta</w:t>
      </w:r>
    </w:p>
    <w:p w14:paraId="2484F145" w14:textId="198AC10A" w:rsidR="00D57306" w:rsidRPr="00212AB9" w:rsidRDefault="00212AB9" w:rsidP="00212AB9">
      <w:pPr>
        <w:keepLines/>
        <w:spacing w:after="0"/>
        <w:rPr>
          <w:lang w:val="fi-FI"/>
        </w:rPr>
      </w:pPr>
      <w:r w:rsidRPr="00212AB9">
        <w:rPr>
          <w:rFonts w:eastAsia="MS Mincho" w:cs="Times New Roman"/>
          <w:lang w:val="fi-FI"/>
        </w:rPr>
        <w:t>Annoksen muuttaminen ei ole tarpeen hoidettaessa lievää tai keskivaikeaa munuaisten vajaatoimintaa sairastavia potilaita (ks. kohta 5.2)</w:t>
      </w:r>
      <w:r w:rsidRPr="00212AB9">
        <w:rPr>
          <w:rFonts w:eastAsia="MS Mincho" w:cs="Times New Roman"/>
          <w:i/>
          <w:iCs/>
          <w:lang w:val="fi-FI"/>
        </w:rPr>
        <w:t xml:space="preserve">. </w:t>
      </w:r>
      <w:r w:rsidRPr="00212AB9">
        <w:rPr>
          <w:rFonts w:eastAsia="MS Mincho" w:cs="Times New Roman"/>
          <w:lang w:val="fi-FI"/>
        </w:rPr>
        <w:t>Varovaisuutta on noudatettava hoidettaessa vaikeaa tai loppuvaiheen munuaisten vajaatoimintaa sairastavia potilaita (ks. kohta 4.4).</w:t>
      </w:r>
    </w:p>
    <w:p w14:paraId="1B289A8B" w14:textId="31A282DB" w:rsidR="00D57306" w:rsidRPr="003054C0" w:rsidRDefault="00D57306" w:rsidP="006145A3">
      <w:pPr>
        <w:keepNext/>
        <w:spacing w:after="0"/>
        <w:rPr>
          <w:lang w:val="fi-FI"/>
        </w:rPr>
      </w:pPr>
    </w:p>
    <w:p w14:paraId="7FBD7BFE" w14:textId="73FE231B" w:rsidR="00D57306" w:rsidRPr="00F91508" w:rsidRDefault="00D57306">
      <w:pPr>
        <w:pStyle w:val="Heading5"/>
        <w:spacing w:before="0"/>
        <w:rPr>
          <w:lang w:val="fi-FI"/>
        </w:rPr>
      </w:pPr>
      <w:bookmarkStart w:id="21" w:name="_i4i7eGajQuEMjtdyZPkKspwgr"/>
      <w:bookmarkEnd w:id="21"/>
      <w:r w:rsidRPr="00F91508">
        <w:rPr>
          <w:lang w:val="fi-FI"/>
        </w:rPr>
        <w:t>Pediatriset potilaat</w:t>
      </w:r>
    </w:p>
    <w:p w14:paraId="1A08725F" w14:textId="24A1BFD0" w:rsidR="00212AB9" w:rsidRPr="00212AB9" w:rsidRDefault="00212AB9" w:rsidP="00212AB9">
      <w:pPr>
        <w:pStyle w:val="TableBulletGuidance"/>
        <w:keepLines w:val="0"/>
        <w:numPr>
          <w:ilvl w:val="0"/>
          <w:numId w:val="0"/>
        </w:numPr>
        <w:spacing w:before="0" w:after="0"/>
        <w:rPr>
          <w:i w:val="0"/>
          <w:iCs/>
          <w:color w:val="auto"/>
          <w:sz w:val="22"/>
          <w:szCs w:val="22"/>
        </w:rPr>
      </w:pPr>
      <w:bookmarkStart w:id="22" w:name="_i4i2YlRWGgdNDUipuBeAW2E2v"/>
      <w:bookmarkEnd w:id="22"/>
      <w:r w:rsidRPr="00212AB9">
        <w:rPr>
          <w:i w:val="0"/>
          <w:iCs/>
          <w:color w:val="auto"/>
          <w:sz w:val="22"/>
          <w:szCs w:val="22"/>
        </w:rPr>
        <w:t>Ei ole asianmukaista käyttää entsalutamidia pediatrisille potilaille, sillä valmiste on tarkoitettu niiden aikuisten miespotilaiden hoitoon, jotka sairastavat CRPC:tä, mHSPC:tä tai korkean riskin BCR nmHSPC:tä.</w:t>
      </w:r>
    </w:p>
    <w:p w14:paraId="511856EA" w14:textId="77777777" w:rsidR="00212AB9" w:rsidRPr="00212AB9" w:rsidRDefault="00212AB9" w:rsidP="00212AB9">
      <w:pPr>
        <w:spacing w:after="0"/>
        <w:rPr>
          <w:rFonts w:eastAsia="MS Mincho" w:cs="Times New Roman"/>
          <w:u w:val="single"/>
          <w:lang w:val="fi-FI"/>
        </w:rPr>
      </w:pPr>
    </w:p>
    <w:p w14:paraId="35BB0C76" w14:textId="77777777" w:rsidR="00212AB9" w:rsidRPr="00212AB9" w:rsidRDefault="00212AB9" w:rsidP="00212AB9">
      <w:pPr>
        <w:spacing w:after="0"/>
        <w:rPr>
          <w:rFonts w:eastAsia="MS Mincho" w:cs="Times New Roman"/>
          <w:i/>
          <w:iCs/>
          <w:lang w:val="fi-FI"/>
        </w:rPr>
      </w:pPr>
      <w:r w:rsidRPr="00212AB9">
        <w:rPr>
          <w:rFonts w:eastAsia="MS Mincho" w:cs="Times New Roman"/>
          <w:i/>
          <w:iCs/>
          <w:lang w:val="fi-FI"/>
        </w:rPr>
        <w:t>Nielemisvaikeudet / potilaat, joilla on aiemmin ollut nielemishäiriöitä</w:t>
      </w:r>
    </w:p>
    <w:p w14:paraId="5AF532D6" w14:textId="1520C13B" w:rsidR="00D57306" w:rsidRPr="00F91508" w:rsidRDefault="00212AB9" w:rsidP="00C80DB2">
      <w:pPr>
        <w:keepLines/>
        <w:spacing w:after="0"/>
        <w:rPr>
          <w:lang w:val="fi-FI"/>
        </w:rPr>
      </w:pPr>
      <w:r w:rsidRPr="00212AB9">
        <w:rPr>
          <w:rFonts w:eastAsia="MS Mincho" w:cs="Times New Roman"/>
          <w:lang w:val="fi-FI"/>
        </w:rPr>
        <w:t>Entsalutamidia on saatavana myös tabletteina (40 mg ja 80 mg) potilaille, joiden on vaikea niellä suurikokoisia kapseleita tai joilla on aiemmin ollut nielemishäiriöitä</w:t>
      </w:r>
      <w:r w:rsidR="00D57306" w:rsidRPr="00F91508">
        <w:rPr>
          <w:lang w:val="fi-FI"/>
        </w:rPr>
        <w:t>.</w:t>
      </w:r>
    </w:p>
    <w:p w14:paraId="0BAC1B34" w14:textId="1158C988" w:rsidR="00D57306" w:rsidRPr="00F91508" w:rsidRDefault="00D57306">
      <w:pPr>
        <w:pStyle w:val="Heading4"/>
        <w:rPr>
          <w:lang w:val="fi-FI"/>
        </w:rPr>
      </w:pPr>
      <w:bookmarkStart w:id="23" w:name="_i4i1lcnDk3zqLBW5B3Ct0ilmU"/>
      <w:bookmarkEnd w:id="23"/>
      <w:r w:rsidRPr="00F91508">
        <w:rPr>
          <w:lang w:val="fi-FI"/>
        </w:rPr>
        <w:t>Antotapa</w:t>
      </w:r>
    </w:p>
    <w:p w14:paraId="649C5D19" w14:textId="531480EC" w:rsidR="00D57306" w:rsidRPr="007F3560" w:rsidRDefault="00212AB9" w:rsidP="008D2561">
      <w:pPr>
        <w:rPr>
          <w:lang w:val="fi-FI"/>
        </w:rPr>
      </w:pPr>
      <w:r w:rsidRPr="00212AB9">
        <w:rPr>
          <w:rFonts w:eastAsia="MS Mincho" w:cs="Times New Roman"/>
          <w:noProof/>
          <w:lang w:val="fi-FI"/>
        </w:rPr>
        <w:t>Xtandi on tarkoitettu otettavaksi suun kautta. Pehmeitä kapseleita ei saa pureskella, liuottaa, tai avata ennen nielemistä vaan ne on nieltävä kokonaisina riittävän vesimäärän kera. Ne voidaan ottaa joko ruokailun yhteydessä tai ilman ruokaa</w:t>
      </w:r>
      <w:r w:rsidR="00D57306" w:rsidRPr="007F3560">
        <w:rPr>
          <w:lang w:val="fi-FI"/>
        </w:rPr>
        <w:t>.</w:t>
      </w:r>
    </w:p>
    <w:p w14:paraId="5DAC85A9" w14:textId="6D7710B3" w:rsidR="00D57306" w:rsidRPr="007F3560" w:rsidRDefault="00D57306">
      <w:pPr>
        <w:pStyle w:val="Heading3"/>
        <w:rPr>
          <w:lang w:val="fi-FI"/>
        </w:rPr>
      </w:pPr>
      <w:bookmarkStart w:id="24" w:name="_i4i5uHoaa9Li4Vp3jSruvjBU7"/>
      <w:bookmarkEnd w:id="24"/>
      <w:r w:rsidRPr="007F3560">
        <w:rPr>
          <w:lang w:val="fi-FI"/>
        </w:rPr>
        <w:t>4.3</w:t>
      </w:r>
      <w:r w:rsidRPr="007F3560">
        <w:rPr>
          <w:lang w:val="fi-FI"/>
        </w:rPr>
        <w:tab/>
        <w:t>Vasta-aiheet</w:t>
      </w:r>
    </w:p>
    <w:p w14:paraId="3E908EB8" w14:textId="1DFE929D" w:rsidR="00D57306" w:rsidRPr="00F91508" w:rsidRDefault="00D57306">
      <w:pPr>
        <w:spacing w:after="0"/>
        <w:rPr>
          <w:lang w:val="fi-FI"/>
        </w:rPr>
      </w:pPr>
      <w:bookmarkStart w:id="25" w:name="_i4i39qCi8g4PXczpdolvi19hX"/>
      <w:bookmarkEnd w:id="25"/>
      <w:r w:rsidRPr="00F91508">
        <w:rPr>
          <w:lang w:val="fi-FI"/>
        </w:rPr>
        <w:t>Yliherkkyys vaikuttavalle aineelle (vaikuttaville aineille) tai kohdassa 6.1 mainituille apuaineille.</w:t>
      </w:r>
    </w:p>
    <w:p w14:paraId="4ABFF904" w14:textId="3B72F9A0" w:rsidR="00D57306" w:rsidRPr="00F91508" w:rsidRDefault="00692FC6" w:rsidP="008D2561">
      <w:pPr>
        <w:rPr>
          <w:lang w:val="fi-FI"/>
        </w:rPr>
      </w:pPr>
      <w:r w:rsidRPr="00692FC6">
        <w:rPr>
          <w:rFonts w:eastAsia="MS Mincho" w:cs="Times New Roman"/>
          <w:lang w:val="fi-FI"/>
        </w:rPr>
        <w:t>Naiset, jotka ovat raskaana tai voivat tulla raskaaksi (ks. kohdat 4.6 ja 6.6</w:t>
      </w:r>
      <w:r w:rsidR="00D57306" w:rsidRPr="00F91508">
        <w:rPr>
          <w:noProof/>
          <w:lang w:val="fi-FI"/>
        </w:rPr>
        <w:t>).</w:t>
      </w:r>
    </w:p>
    <w:p w14:paraId="41C0F5EE" w14:textId="2103D38A" w:rsidR="00D57306" w:rsidRPr="00F91508" w:rsidRDefault="00D57306">
      <w:pPr>
        <w:pStyle w:val="Heading3"/>
        <w:rPr>
          <w:lang w:val="fi-FI"/>
        </w:rPr>
      </w:pPr>
      <w:bookmarkStart w:id="26" w:name="_i4i1kiXHW7SlL5OzTaLGdMBl9"/>
      <w:bookmarkEnd w:id="26"/>
      <w:r w:rsidRPr="00F91508">
        <w:rPr>
          <w:lang w:val="fi-FI"/>
        </w:rPr>
        <w:t>4.4</w:t>
      </w:r>
      <w:r w:rsidRPr="00F91508">
        <w:rPr>
          <w:lang w:val="fi-FI"/>
        </w:rPr>
        <w:tab/>
        <w:t>Varoitukset ja käyttöön liittyvät varotoimet</w:t>
      </w:r>
    </w:p>
    <w:p w14:paraId="6C74BB7D" w14:textId="06C6CC6C" w:rsidR="00692FC6" w:rsidRPr="00BA6263" w:rsidRDefault="00692FC6" w:rsidP="000917E5">
      <w:pPr>
        <w:keepNext/>
        <w:spacing w:after="0"/>
        <w:outlineLvl w:val="0"/>
        <w:rPr>
          <w:rFonts w:eastAsia="MS Mincho" w:cs="Times New Roman"/>
          <w:noProof/>
          <w:u w:val="single"/>
          <w:lang w:val="fi-FI"/>
        </w:rPr>
      </w:pPr>
      <w:r w:rsidRPr="00BA6263">
        <w:rPr>
          <w:rFonts w:eastAsia="MS Mincho" w:cs="Times New Roman"/>
          <w:noProof/>
          <w:u w:val="single"/>
          <w:lang w:val="fi-FI"/>
        </w:rPr>
        <w:t>Epileptisen kohtauksen riski</w:t>
      </w:r>
    </w:p>
    <w:p w14:paraId="55498CA4"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Entsalutamidin käyttöön on liittynyt epileptisiä kohtauksia (ks. kohta 4.8). Päätös hoidon jatkamisesta epileptisiä kohtauksia saavilla potilailla on tehtävä tapauskohtaisesti.</w:t>
      </w:r>
    </w:p>
    <w:p w14:paraId="01A54E84" w14:textId="77777777" w:rsidR="00692FC6" w:rsidRPr="00BA6263" w:rsidRDefault="00692FC6" w:rsidP="00692FC6">
      <w:pPr>
        <w:spacing w:after="0"/>
        <w:rPr>
          <w:rFonts w:eastAsia="MS Mincho" w:cs="Times New Roman"/>
          <w:u w:val="single"/>
          <w:lang w:val="fi-FI" w:eastAsia="fi-FI"/>
        </w:rPr>
      </w:pPr>
    </w:p>
    <w:p w14:paraId="3DC1D6C0" w14:textId="77777777" w:rsidR="00692FC6" w:rsidRPr="00BA6263" w:rsidRDefault="00692FC6" w:rsidP="00692FC6">
      <w:pPr>
        <w:keepNext/>
        <w:spacing w:after="0"/>
        <w:rPr>
          <w:rFonts w:eastAsia="MS Mincho" w:cs="Times New Roman"/>
          <w:u w:val="single"/>
          <w:lang w:val="fi-FI" w:eastAsia="fi-FI"/>
        </w:rPr>
      </w:pPr>
      <w:r w:rsidRPr="00BA6263">
        <w:rPr>
          <w:rFonts w:eastAsia="MS Mincho" w:cs="Times New Roman"/>
          <w:u w:val="single"/>
          <w:lang w:val="fi-FI" w:eastAsia="fi-FI"/>
        </w:rPr>
        <w:t>Posteriorinen reversiibeli enkefalopatiaoireyhtymä</w:t>
      </w:r>
    </w:p>
    <w:p w14:paraId="50585173"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Xtandi-valmistetta saaneilla potilailla on harvoin raportoitu posteriorista reversiibeliä enkefalopatiaoireyhtymää (PRES) (ks. kohta 4.8). PRES on harvinainen, korjautuva neurologinen häiriö, johon saattaa liittyä nopeasti eteneviä oireita, kuten kouristuksia, päänsärkyä, sekavuutta, sokeutta ja muita näkö- ja neurologisia häiriöitä, joihin saattaa liittyä hypertensio. PRES-oireyhtymän diagnoosin varmistus edellyttää aivojen kuvantamista, mieluiten magneettikuvauksella. Xtandi-valmisteen lopettamista suositellaan potilaille, joille kehittyy PRES.</w:t>
      </w:r>
    </w:p>
    <w:p w14:paraId="67399BF1" w14:textId="77777777" w:rsidR="00692FC6" w:rsidRPr="00BA6263" w:rsidRDefault="00692FC6" w:rsidP="00692FC6">
      <w:pPr>
        <w:spacing w:after="0"/>
        <w:rPr>
          <w:rFonts w:eastAsia="MS Mincho" w:cs="Times New Roman"/>
          <w:lang w:val="fi-FI" w:eastAsia="fi-FI"/>
        </w:rPr>
      </w:pPr>
    </w:p>
    <w:p w14:paraId="28204D5C" w14:textId="77777777" w:rsidR="00692FC6" w:rsidRPr="00BA6263" w:rsidRDefault="00692FC6" w:rsidP="00692FC6">
      <w:pPr>
        <w:keepNext/>
        <w:spacing w:after="0"/>
        <w:rPr>
          <w:rFonts w:eastAsia="MS Mincho" w:cs="Times New Roman"/>
          <w:lang w:val="fi-FI" w:eastAsia="fi-FI"/>
        </w:rPr>
      </w:pPr>
      <w:bookmarkStart w:id="27" w:name="_Hlk62566692"/>
      <w:r w:rsidRPr="00BA6263">
        <w:rPr>
          <w:rFonts w:eastAsia="MS Mincho" w:cs="Times New Roman"/>
          <w:u w:val="single"/>
          <w:lang w:val="fi-FI" w:eastAsia="fi-FI"/>
        </w:rPr>
        <w:t>Toiset primaariset pahanlaatuiset kasvaimet</w:t>
      </w:r>
    </w:p>
    <w:p w14:paraId="7A448FF8"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Toisia primaarisia pahanlaatuisia kasvaimia on raportoitu kliinisissä tutkimuksissa potilailla, joita hoidettiin entsalutamidilla. Vaiheen 3 kliinisissä tutkimuksissa entsalutamidihoitoa saaneilla potilailla useimmiten, ja enemmän kuin lumelääkkeellä, raportoituja tapahtumia olivat virtsarakon syöpä (0,3 %), paksusuolen adenokarsinooma (0,2 %), transitiosellulaarinen karsinooma (0,2 %) ja pahanlaatuinen melanooma (0,2 %).</w:t>
      </w:r>
    </w:p>
    <w:p w14:paraId="33541D39" w14:textId="77777777" w:rsidR="00692FC6" w:rsidRPr="00BA6263" w:rsidRDefault="00692FC6" w:rsidP="00692FC6">
      <w:pPr>
        <w:spacing w:after="0"/>
        <w:rPr>
          <w:rFonts w:eastAsia="MS Mincho" w:cs="Times New Roman"/>
          <w:lang w:val="fi-FI" w:eastAsia="fi-FI"/>
        </w:rPr>
      </w:pPr>
    </w:p>
    <w:p w14:paraId="3CF1DE90"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Potilaita on kehotettava ottamaan välittömästi yhteyttä lääkäriinsä, jos he havaitsevat merkkejä maha-suolikanavan verenvuodosta, makroskooppisesta hematuriasta tai jos heillä esiintyy muita oireita, kuten virtsaamisvaivoja tai virtsapakkoa entsalutamidihoidon aikana.</w:t>
      </w:r>
    </w:p>
    <w:bookmarkEnd w:id="27"/>
    <w:p w14:paraId="25F3FF66" w14:textId="77777777" w:rsidR="00692FC6" w:rsidRPr="00BA6263" w:rsidRDefault="00692FC6" w:rsidP="00692FC6">
      <w:pPr>
        <w:spacing w:after="0"/>
        <w:rPr>
          <w:rFonts w:eastAsia="MS Mincho" w:cs="Times New Roman"/>
          <w:lang w:val="fi-FI" w:eastAsia="fi-FI"/>
        </w:rPr>
      </w:pPr>
    </w:p>
    <w:p w14:paraId="1C99B1AA" w14:textId="77777777" w:rsidR="00692FC6" w:rsidRPr="00BA6263" w:rsidRDefault="00692FC6" w:rsidP="00692FC6">
      <w:pPr>
        <w:keepNext/>
        <w:spacing w:after="0"/>
        <w:rPr>
          <w:rFonts w:eastAsia="MS Mincho" w:cs="Times New Roman"/>
          <w:u w:val="single"/>
          <w:lang w:val="fi-FI" w:eastAsia="fi-FI"/>
        </w:rPr>
      </w:pPr>
      <w:r w:rsidRPr="00BA6263">
        <w:rPr>
          <w:rFonts w:eastAsia="MS Mincho" w:cs="Times New Roman"/>
          <w:u w:val="single"/>
          <w:lang w:val="fi-FI" w:eastAsia="fi-FI"/>
        </w:rPr>
        <w:t>Samanaikainen käyttö muiden lääkevalmisteiden kanssa</w:t>
      </w:r>
    </w:p>
    <w:p w14:paraId="4F4196C8"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Entsalutamidi on voimakas entsyymi-indusori ja saattaa heikentää useiden yleisesti käytettyjen lääkkeiden tehoa (ks. esimerkkejä kohdasta 4.5). Samanaikaisesti käytettävät lääkkeet on tästä syystä tarkistettava entsalutamidihoitoa aloitettaessa. Entsalutamidin samanaikaista käyttöä sellaisten lääkevalmisteiden kanssa, jotka ovat monien metaboloivien entsyymien herkkiä substraatteja tai kuljettajia (ks. kohta 4.5), tulee yleisesti välttää, jos näiden terapeuttisella vaikutuksella on suurta merkitystä potilaalle eikä annoksia pystytä helposti muuttamaan tehon tai plasmapitoisuuden seurannan perusteella.</w:t>
      </w:r>
    </w:p>
    <w:p w14:paraId="22425033" w14:textId="77777777" w:rsidR="00692FC6" w:rsidRPr="00BA6263" w:rsidRDefault="00692FC6" w:rsidP="00692FC6">
      <w:pPr>
        <w:spacing w:after="0"/>
        <w:rPr>
          <w:rFonts w:eastAsia="MS Mincho" w:cs="Times New Roman"/>
          <w:u w:val="single"/>
          <w:lang w:val="fi-FI" w:eastAsia="fi-FI"/>
        </w:rPr>
      </w:pPr>
    </w:p>
    <w:p w14:paraId="650B6A53"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Samanaikaista käyttöä varfariinin ja kumariinin kaltaisten antikoagulanttien kanssa on vältettävä. Jos Xtandi-valmistetta käytetään samanaikaisesti CYP2C9-entsyymin metaboloiman antikoagulantin (esimerkiksi varfariinin tai asenokumarolin) kanssa, INR (</w:t>
      </w:r>
      <w:r w:rsidRPr="00BA6263">
        <w:rPr>
          <w:rFonts w:eastAsia="MS Mincho" w:cs="Times New Roman"/>
          <w:i/>
          <w:lang w:val="fi-FI" w:eastAsia="fi-FI"/>
        </w:rPr>
        <w:t>International Normalised Ratio</w:t>
      </w:r>
      <w:r w:rsidRPr="00BA6263">
        <w:rPr>
          <w:rFonts w:eastAsia="MS Mincho" w:cs="Times New Roman"/>
          <w:lang w:val="fi-FI" w:eastAsia="fi-FI"/>
        </w:rPr>
        <w:t>) -arvon lisäseuranta on tarpeen (ks. kohta 4.5).</w:t>
      </w:r>
    </w:p>
    <w:p w14:paraId="01FADC08" w14:textId="77777777" w:rsidR="00692FC6" w:rsidRPr="00BA6263" w:rsidRDefault="00692FC6" w:rsidP="00692FC6">
      <w:pPr>
        <w:spacing w:after="0"/>
        <w:rPr>
          <w:rFonts w:eastAsia="MS Mincho" w:cs="Times New Roman"/>
          <w:lang w:val="fi-FI" w:eastAsia="fi-FI"/>
        </w:rPr>
      </w:pPr>
    </w:p>
    <w:p w14:paraId="0FD7C546" w14:textId="77777777" w:rsidR="00692FC6" w:rsidRPr="00BA6263" w:rsidRDefault="00692FC6" w:rsidP="00692FC6">
      <w:pPr>
        <w:keepNext/>
        <w:spacing w:after="0"/>
        <w:rPr>
          <w:rFonts w:eastAsia="MS Mincho" w:cs="Times New Roman"/>
          <w:u w:val="single"/>
          <w:lang w:val="fi-FI" w:eastAsia="fi-FI"/>
        </w:rPr>
      </w:pPr>
      <w:r w:rsidRPr="00BA6263">
        <w:rPr>
          <w:rFonts w:eastAsia="MS Mincho" w:cs="Times New Roman"/>
          <w:u w:val="single"/>
          <w:lang w:val="fi-FI" w:eastAsia="fi-FI"/>
        </w:rPr>
        <w:t>Munuaisten vajaatoiminta</w:t>
      </w:r>
    </w:p>
    <w:p w14:paraId="63B7C1E8"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Varovaisuutta on noudatettava vaikeaa munuaisten vajaatoimintaa sairastavien potilaiden hoidossa, sillä entsalutamidin käyttöä ei ole tutkittu tässä potilasryhmässä.</w:t>
      </w:r>
    </w:p>
    <w:p w14:paraId="1B96C9F5" w14:textId="77777777" w:rsidR="00692FC6" w:rsidRPr="00BA6263" w:rsidRDefault="00692FC6" w:rsidP="00692FC6">
      <w:pPr>
        <w:spacing w:after="0"/>
        <w:rPr>
          <w:rFonts w:eastAsia="MS Mincho" w:cs="Times New Roman"/>
          <w:lang w:val="fi-FI" w:eastAsia="fi-FI"/>
        </w:rPr>
      </w:pPr>
    </w:p>
    <w:p w14:paraId="02CE8C55" w14:textId="77777777" w:rsidR="00692FC6" w:rsidRPr="00BA6263" w:rsidRDefault="00692FC6" w:rsidP="00692FC6">
      <w:pPr>
        <w:keepNext/>
        <w:spacing w:after="0"/>
        <w:rPr>
          <w:rFonts w:eastAsia="MS Mincho" w:cs="Times New Roman"/>
          <w:u w:val="single"/>
          <w:lang w:val="fi-FI" w:eastAsia="fi-FI"/>
        </w:rPr>
      </w:pPr>
      <w:r w:rsidRPr="00BA6263">
        <w:rPr>
          <w:rFonts w:eastAsia="MS Mincho" w:cs="Times New Roman"/>
          <w:u w:val="single"/>
          <w:lang w:val="fi-FI" w:eastAsia="fi-FI"/>
        </w:rPr>
        <w:t>Vaikea maksan vajaatoiminta</w:t>
      </w:r>
    </w:p>
    <w:p w14:paraId="48EA4191"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Vaikeaa maksan vajaatoimintaa sairastavilla potilailla on todettu entsalutamidin puoliintumisajan pidentymistä, joka mahdollisesti liittyy lisääntyneeseen jakaantumiseen kudoksissa. Tämän havainnon kliinisestä merkityksestä ei ole tietoa. On kuitenkin odotettavissa, että vakaan tilan pitoisuuksien saavuttaminen kestää kauemmin, ja maksimaalisen farmakologisen vaikutuksen saavuttamiseen sekä entsyymi-induktion käynnistymiseen ja estoon kuluva aika (ks. kohta 4.5) saattaa lisääntyä.</w:t>
      </w:r>
    </w:p>
    <w:p w14:paraId="5DE2235B" w14:textId="77777777" w:rsidR="00692FC6" w:rsidRPr="00BA6263" w:rsidRDefault="00692FC6" w:rsidP="00692FC6">
      <w:pPr>
        <w:spacing w:after="0"/>
        <w:rPr>
          <w:rFonts w:eastAsia="MS Mincho" w:cs="Times New Roman"/>
          <w:lang w:val="fi-FI" w:eastAsia="fi-FI"/>
        </w:rPr>
      </w:pPr>
    </w:p>
    <w:p w14:paraId="47733612" w14:textId="77777777" w:rsidR="00692FC6" w:rsidRPr="00BA6263" w:rsidRDefault="00692FC6" w:rsidP="00692FC6">
      <w:pPr>
        <w:keepNext/>
        <w:spacing w:after="0"/>
        <w:rPr>
          <w:rFonts w:eastAsia="MS Mincho" w:cs="Times New Roman"/>
          <w:u w:val="single"/>
          <w:lang w:val="fi-FI" w:eastAsia="fi-FI"/>
        </w:rPr>
      </w:pPr>
      <w:r w:rsidRPr="00BA6263">
        <w:rPr>
          <w:rFonts w:eastAsia="MS Mincho" w:cs="Times New Roman"/>
          <w:u w:val="single"/>
          <w:lang w:val="fi-FI" w:eastAsia="fi-FI"/>
        </w:rPr>
        <w:t>Äskettäin todettu sydän- ja verisuonisairaus</w:t>
      </w:r>
    </w:p>
    <w:p w14:paraId="29EE2C7A" w14:textId="77777777" w:rsidR="00692FC6" w:rsidRPr="00BA6263" w:rsidRDefault="00692FC6" w:rsidP="00692FC6">
      <w:pPr>
        <w:spacing w:after="0"/>
        <w:rPr>
          <w:rFonts w:eastAsia="MS Mincho" w:cs="Times New Roman"/>
          <w:lang w:val="fi-FI"/>
        </w:rPr>
      </w:pPr>
      <w:r w:rsidRPr="00BA6263">
        <w:rPr>
          <w:rFonts w:eastAsia="MS Mincho" w:cs="Times New Roman"/>
          <w:szCs w:val="20"/>
          <w:lang w:val="fi-FI"/>
        </w:rPr>
        <w:t>Vaiheen 3 tutkimuksista jätettiin pois potilaat, joilla oli hiljattain (6 kuukauden sisällä) ollut sydäninfarkti tai epästabiili angina pectoris (3 kuukauden sisällä)</w:t>
      </w:r>
      <w:r w:rsidRPr="00BA6263">
        <w:rPr>
          <w:rFonts w:eastAsia="MS Mincho" w:cs="Times New Roman"/>
          <w:lang w:val="fi-FI"/>
        </w:rPr>
        <w:t>, NYHA (New York Heart Association) -luokan III tai IV sydämen vajaatoiminta (ellei vasemman kammion ejektiofraktio LVEF ollut ≥ 45 %), bradykardia tai huonossa hoitotasapainossa oleva korkea verenpaine. Tämä on otettava huomioon, jos Xtandi-valmistetta määrätään näille potilaille.</w:t>
      </w:r>
    </w:p>
    <w:p w14:paraId="312D194A" w14:textId="77777777" w:rsidR="00692FC6" w:rsidRPr="00BA6263" w:rsidRDefault="00692FC6" w:rsidP="00692FC6">
      <w:pPr>
        <w:spacing w:after="0"/>
        <w:rPr>
          <w:rFonts w:eastAsia="MS Mincho" w:cs="Times New Roman"/>
          <w:u w:val="single"/>
          <w:lang w:val="fi-FI"/>
        </w:rPr>
      </w:pPr>
    </w:p>
    <w:p w14:paraId="2A3004F9" w14:textId="77777777" w:rsidR="00692FC6" w:rsidRPr="00BA6263" w:rsidRDefault="00692FC6" w:rsidP="00692FC6">
      <w:pPr>
        <w:keepNext/>
        <w:spacing w:after="0"/>
        <w:rPr>
          <w:rFonts w:eastAsia="MS Mincho" w:cs="Times New Roman"/>
          <w:u w:val="single"/>
          <w:lang w:val="fi-FI"/>
        </w:rPr>
      </w:pPr>
      <w:r w:rsidRPr="00BA6263">
        <w:rPr>
          <w:rFonts w:eastAsia="MS Mincho" w:cs="Times New Roman"/>
          <w:u w:val="single"/>
          <w:lang w:val="fi-FI"/>
        </w:rPr>
        <w:t>Androgeenideprivaatiohoito saattaa pidentää QT-aikaa</w:t>
      </w:r>
    </w:p>
    <w:p w14:paraId="0F3B9D2D" w14:textId="77777777" w:rsidR="00692FC6" w:rsidRPr="00BA6263" w:rsidRDefault="00692FC6" w:rsidP="00692FC6">
      <w:pPr>
        <w:spacing w:after="0"/>
        <w:rPr>
          <w:rFonts w:eastAsia="MS Mincho" w:cs="Times New Roman"/>
          <w:lang w:val="fi-FI"/>
        </w:rPr>
      </w:pPr>
      <w:r w:rsidRPr="00BA6263">
        <w:rPr>
          <w:rFonts w:eastAsia="MS Mincho" w:cs="Times New Roman"/>
          <w:lang w:val="fi-FI"/>
        </w:rPr>
        <w:t>Niillä potilailla, joilla on aiemmin todettu QT-ajan pidentymistä tai joilla on tähän altistavia riskitekijöitä ja jotka käyttävät samanaikaisesti sellaista lääkitystä, joka saattaa pidentää QT-aikaa (ks. kohta 4.5), lääkäreiden tulee ennen Xtandi-hoidon aloittamista arvioida käytön hyöty-riskisuhdetta, mukaan lukien kääntyvien kärkien takykardian mahdollisuutta.</w:t>
      </w:r>
    </w:p>
    <w:p w14:paraId="7D097D38" w14:textId="77777777" w:rsidR="00692FC6" w:rsidRPr="00BA6263" w:rsidRDefault="00692FC6" w:rsidP="00692FC6">
      <w:pPr>
        <w:spacing w:after="0"/>
        <w:rPr>
          <w:rFonts w:eastAsia="MS Mincho" w:cs="Times New Roman"/>
          <w:lang w:val="fi-FI"/>
        </w:rPr>
      </w:pPr>
    </w:p>
    <w:p w14:paraId="7015BE2F" w14:textId="77777777" w:rsidR="00692FC6" w:rsidRPr="00BA6263" w:rsidRDefault="00692FC6" w:rsidP="00692FC6">
      <w:pPr>
        <w:keepNext/>
        <w:spacing w:after="0"/>
        <w:rPr>
          <w:rFonts w:eastAsia="MS Mincho" w:cs="Times New Roman"/>
          <w:u w:val="single"/>
          <w:lang w:val="fi-FI"/>
        </w:rPr>
      </w:pPr>
      <w:r w:rsidRPr="00BA6263">
        <w:rPr>
          <w:rFonts w:eastAsia="MS Mincho" w:cs="Times New Roman"/>
          <w:u w:val="single"/>
          <w:lang w:val="fi-FI"/>
        </w:rPr>
        <w:t>Käyttö kemoterapian kanssa</w:t>
      </w:r>
    </w:p>
    <w:p w14:paraId="0D2E0032" w14:textId="77777777" w:rsidR="00692FC6" w:rsidRPr="00BA6263" w:rsidRDefault="00692FC6" w:rsidP="00692FC6">
      <w:pPr>
        <w:spacing w:after="0"/>
        <w:rPr>
          <w:rFonts w:eastAsia="MS Mincho" w:cs="Times New Roman"/>
          <w:lang w:val="fi-FI"/>
        </w:rPr>
      </w:pPr>
      <w:r w:rsidRPr="00BA6263">
        <w:rPr>
          <w:rFonts w:eastAsia="MS Mincho" w:cs="Times New Roman"/>
          <w:lang w:val="fi-FI"/>
        </w:rPr>
        <w:t>Xtandi-valmisteen turvallisuutta ja tehoa käytettäessä sitä samanaikaisesti sytotoksisen kemoterapian kanssa ei ole todettu. Samanaikaisesti annetulla entsalutamidilla ei ole kliinisesti merkittävää vaikutusta laskimoon annetun dosetakselin farmakokinetiikkaan (ks. kohta 4.5); dosetakselin aiheuttaman neutropenian lisääntymistä ei voida silti sulkea pois.</w:t>
      </w:r>
    </w:p>
    <w:p w14:paraId="38CA4007" w14:textId="77777777" w:rsidR="00692FC6" w:rsidRPr="00BA6263" w:rsidRDefault="00692FC6" w:rsidP="00692FC6">
      <w:pPr>
        <w:spacing w:after="0"/>
        <w:rPr>
          <w:rFonts w:eastAsia="MS Mincho" w:cs="Times New Roman"/>
          <w:lang w:val="fi-FI"/>
        </w:rPr>
      </w:pPr>
    </w:p>
    <w:p w14:paraId="4207196B" w14:textId="77777777" w:rsidR="00692FC6" w:rsidRPr="00BA6263" w:rsidRDefault="00692FC6" w:rsidP="00692FC6">
      <w:pPr>
        <w:spacing w:after="0"/>
        <w:rPr>
          <w:rFonts w:eastAsia="MS Mincho" w:cs="Times New Roman"/>
          <w:u w:val="single"/>
          <w:lang w:val="fi-FI"/>
        </w:rPr>
      </w:pPr>
      <w:r w:rsidRPr="00BA6263">
        <w:rPr>
          <w:rFonts w:eastAsia="MS Mincho" w:cs="Times New Roman"/>
          <w:u w:val="single"/>
          <w:lang w:val="fi-FI"/>
        </w:rPr>
        <w:t>Vaikeat ihoreaktiot</w:t>
      </w:r>
    </w:p>
    <w:p w14:paraId="256705A6" w14:textId="77777777" w:rsidR="00692FC6" w:rsidRPr="00BA6263" w:rsidRDefault="00692FC6" w:rsidP="00692FC6">
      <w:pPr>
        <w:spacing w:after="0"/>
        <w:rPr>
          <w:rFonts w:eastAsia="MS Mincho" w:cs="Times New Roman"/>
          <w:lang w:val="fi-FI"/>
        </w:rPr>
      </w:pPr>
      <w:r w:rsidRPr="00BA6263">
        <w:rPr>
          <w:rFonts w:eastAsia="MS Mincho" w:cs="Times New Roman"/>
          <w:lang w:val="fi-FI"/>
        </w:rPr>
        <w:t>Mahdollisesti henkeä uhkaavia tai kuolemaan johtavia, vaikeita ihoon kohdistuvia haittavaikutuksia (severe cutaneous adverse reaction, SCAR), kuten Stevens-Johnsonin oireyhtymää, on raportoitu entsalutamidihoidon yhteydessä.</w:t>
      </w:r>
    </w:p>
    <w:p w14:paraId="7C507ABB" w14:textId="77777777" w:rsidR="00692FC6" w:rsidRPr="00BA6263" w:rsidRDefault="00692FC6" w:rsidP="00692FC6">
      <w:pPr>
        <w:spacing w:after="0"/>
        <w:rPr>
          <w:rFonts w:eastAsia="MS Mincho" w:cs="Times New Roman"/>
          <w:lang w:val="fi-FI"/>
        </w:rPr>
      </w:pPr>
    </w:p>
    <w:p w14:paraId="36815870" w14:textId="77777777" w:rsidR="00692FC6" w:rsidRPr="00BA6263" w:rsidRDefault="00692FC6" w:rsidP="00692FC6">
      <w:pPr>
        <w:spacing w:after="0"/>
        <w:rPr>
          <w:rFonts w:eastAsia="MS Mincho" w:cs="Times New Roman"/>
          <w:lang w:val="fi-FI"/>
        </w:rPr>
      </w:pPr>
      <w:r w:rsidRPr="00BA6263">
        <w:rPr>
          <w:rFonts w:eastAsia="MS Mincho" w:cs="Times New Roman"/>
          <w:lang w:val="fi-FI"/>
        </w:rPr>
        <w:t>Lääkettä määrättäessä potilaille on kerrottava näiden merkeistä ja oireista, ja potilaita on seurattava tarkasti ihoreaktioiden varalta.</w:t>
      </w:r>
    </w:p>
    <w:p w14:paraId="1B2A87F2" w14:textId="77777777" w:rsidR="00692FC6" w:rsidRPr="00BA6263" w:rsidRDefault="00692FC6" w:rsidP="00692FC6">
      <w:pPr>
        <w:spacing w:after="0"/>
        <w:rPr>
          <w:rFonts w:eastAsia="MS Mincho" w:cs="Times New Roman"/>
          <w:lang w:val="fi-FI"/>
        </w:rPr>
      </w:pPr>
    </w:p>
    <w:p w14:paraId="49AE1ECA" w14:textId="77777777" w:rsidR="00692FC6" w:rsidRPr="00BA6263" w:rsidRDefault="00692FC6" w:rsidP="00692FC6">
      <w:pPr>
        <w:spacing w:after="0"/>
        <w:rPr>
          <w:rFonts w:eastAsia="MS Mincho" w:cs="Times New Roman"/>
          <w:lang w:val="fi-FI"/>
        </w:rPr>
      </w:pPr>
      <w:r w:rsidRPr="00BA6263">
        <w:rPr>
          <w:rFonts w:eastAsia="MS Mincho" w:cs="Times New Roman"/>
          <w:lang w:val="fi-FI"/>
        </w:rPr>
        <w:t>Jos tällaiseen reaktioon viittaavia merkkejä ja oireita ilmenee, entsalutamidihoito on lopetettava välittömästi, ja jotakin muuta sopivaa hoitovaihtoehtoa on harkittava.</w:t>
      </w:r>
    </w:p>
    <w:p w14:paraId="37DFF6FC" w14:textId="77777777" w:rsidR="00692FC6" w:rsidRPr="00BA6263" w:rsidRDefault="00692FC6" w:rsidP="00692FC6">
      <w:pPr>
        <w:spacing w:after="0"/>
        <w:rPr>
          <w:rFonts w:eastAsia="MS Mincho" w:cs="Times New Roman"/>
          <w:lang w:val="fi-FI"/>
        </w:rPr>
      </w:pPr>
    </w:p>
    <w:p w14:paraId="261305F4" w14:textId="77777777" w:rsidR="00692FC6" w:rsidRPr="00BA6263" w:rsidRDefault="00692FC6" w:rsidP="00692FC6">
      <w:pPr>
        <w:keepNext/>
        <w:spacing w:after="0"/>
        <w:rPr>
          <w:rFonts w:eastAsia="MS Mincho" w:cs="Times New Roman"/>
          <w:u w:val="single"/>
          <w:lang w:val="fi-FI" w:eastAsia="fi-FI"/>
        </w:rPr>
      </w:pPr>
      <w:r w:rsidRPr="00BA6263">
        <w:rPr>
          <w:rFonts w:eastAsia="MS Mincho" w:cs="Times New Roman"/>
          <w:u w:val="single"/>
          <w:lang w:val="fi-FI" w:eastAsia="fi-FI"/>
        </w:rPr>
        <w:t>Yliherkkyysreaktiot</w:t>
      </w:r>
    </w:p>
    <w:p w14:paraId="42D82467"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 xml:space="preserve">Yliherkkyysreaktioita, jotka voivat ilmetä esimerkiksi - niihin kuitenkaan rajoittumatta – ihottumana tai kasvojen, kielen, huulien tai nielun turvotuksena, on todettu entsalutamidin yhteydessä (ks. kohta 4.8). </w:t>
      </w:r>
    </w:p>
    <w:p w14:paraId="78F9572F" w14:textId="77777777" w:rsidR="00692FC6" w:rsidRPr="00BA6263" w:rsidRDefault="00692FC6" w:rsidP="00692FC6">
      <w:pPr>
        <w:spacing w:after="0"/>
        <w:rPr>
          <w:rFonts w:eastAsia="MS Mincho" w:cs="Times New Roman"/>
          <w:lang w:val="fi-FI" w:eastAsia="fi-FI"/>
        </w:rPr>
      </w:pPr>
    </w:p>
    <w:p w14:paraId="1092A921" w14:textId="77777777" w:rsidR="00692FC6" w:rsidRPr="00BA6263" w:rsidRDefault="00692FC6" w:rsidP="00692FC6">
      <w:pPr>
        <w:spacing w:after="0"/>
        <w:rPr>
          <w:rFonts w:eastAsia="MS Mincho" w:cs="Times New Roman"/>
          <w:u w:val="single"/>
          <w:lang w:val="fi-FI" w:eastAsia="fi-FI"/>
        </w:rPr>
      </w:pPr>
      <w:r w:rsidRPr="00BA6263">
        <w:rPr>
          <w:rFonts w:eastAsia="MS Mincho" w:cs="Times New Roman"/>
          <w:u w:val="single"/>
          <w:lang w:val="fi-FI" w:eastAsia="fi-FI"/>
        </w:rPr>
        <w:t>Xtandi monoterapiana potilailla, joilla on korkean riskin BCR nmHSPC-tauti</w:t>
      </w:r>
    </w:p>
    <w:p w14:paraId="656EFEA0"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 xml:space="preserve">EMBARK-tutkimuksen tulokset viittaavat siihen, että Xtandi monoterapiana ja yhdistelmähoitona </w:t>
      </w:r>
      <w:r w:rsidRPr="00BA6263">
        <w:rPr>
          <w:rFonts w:eastAsia="MS Mincho" w:cs="Times New Roman"/>
          <w:noProof/>
          <w:lang w:val="fi-FI" w:eastAsia="fi-FI"/>
        </w:rPr>
        <w:t xml:space="preserve">androgeenideprivaatiohoidon </w:t>
      </w:r>
      <w:r w:rsidRPr="00BA6263">
        <w:rPr>
          <w:rFonts w:eastAsia="MS Mincho" w:cs="Times New Roman"/>
          <w:lang w:val="fi-FI" w:eastAsia="fi-FI"/>
        </w:rPr>
        <w:t xml:space="preserve">kanssa eivät ole samanarvoisia hoitovaihtoehtoja potilailla, joilla on korkean riskin BCR nmHSPC (ks. kohdat 4.8 ja 5.1). Xtandi-lääkevalmistetta yhdessä </w:t>
      </w:r>
      <w:r w:rsidRPr="00BA6263">
        <w:rPr>
          <w:rFonts w:eastAsia="MS Mincho" w:cs="Times New Roman"/>
          <w:noProof/>
          <w:lang w:val="fi-FI" w:eastAsia="fi-FI"/>
        </w:rPr>
        <w:t>androgeenideprivaatiohoidon</w:t>
      </w:r>
      <w:r w:rsidRPr="00BA6263">
        <w:rPr>
          <w:rFonts w:eastAsia="MS Mincho" w:cs="Times New Roman"/>
          <w:lang w:val="fi-FI" w:eastAsia="fi-FI"/>
        </w:rPr>
        <w:t xml:space="preserve"> kanssa pidetään ensisijaisena hoitovaihtoehtona lukuun ottamatta tapauksia, joissa </w:t>
      </w:r>
      <w:r w:rsidRPr="00BA6263">
        <w:rPr>
          <w:rFonts w:eastAsia="MS Mincho" w:cs="Times New Roman"/>
          <w:noProof/>
          <w:lang w:val="fi-FI" w:eastAsia="fi-FI"/>
        </w:rPr>
        <w:t>androgeenideprivaatiohoidon</w:t>
      </w:r>
      <w:r w:rsidRPr="00BA6263">
        <w:rPr>
          <w:rFonts w:eastAsia="MS Mincho" w:cs="Times New Roman"/>
          <w:lang w:val="fi-FI" w:eastAsia="fi-FI"/>
        </w:rPr>
        <w:t xml:space="preserve"> lisääminen voi johtaa toksisuuteen tai riskiin, jota ei voida hyväksyä.</w:t>
      </w:r>
    </w:p>
    <w:p w14:paraId="6E2B1D55" w14:textId="77777777" w:rsidR="00692FC6" w:rsidRPr="00BA6263" w:rsidRDefault="00692FC6" w:rsidP="00692FC6">
      <w:pPr>
        <w:spacing w:after="0"/>
        <w:rPr>
          <w:rFonts w:eastAsia="MS Mincho" w:cs="Times New Roman"/>
          <w:lang w:val="fi-FI" w:eastAsia="fi-FI"/>
        </w:rPr>
      </w:pPr>
    </w:p>
    <w:p w14:paraId="07114496" w14:textId="77777777" w:rsidR="00692FC6" w:rsidRPr="00BA6263" w:rsidRDefault="00692FC6" w:rsidP="00692FC6">
      <w:pPr>
        <w:spacing w:after="0"/>
        <w:rPr>
          <w:rFonts w:eastAsia="MS Mincho" w:cs="Times New Roman"/>
          <w:u w:val="single"/>
          <w:lang w:val="fi-FI" w:eastAsia="fi-FI"/>
        </w:rPr>
      </w:pPr>
      <w:r w:rsidRPr="00BA6263">
        <w:rPr>
          <w:rFonts w:eastAsia="MS Mincho" w:cs="Times New Roman"/>
          <w:u w:val="single"/>
          <w:lang w:val="fi-FI" w:eastAsia="fi-FI"/>
        </w:rPr>
        <w:t>Valmistemuotoon liittyvät nielemishäiriöt</w:t>
      </w:r>
    </w:p>
    <w:p w14:paraId="3C80E7F6" w14:textId="29E0EE53"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Tapauksia, joissa potilaiden on ollut vaikea niellä Xtandi-valmistetta</w:t>
      </w:r>
      <w:r w:rsidR="00F85C94" w:rsidRPr="00BA6263">
        <w:rPr>
          <w:rFonts w:eastAsia="MS Mincho" w:cs="Times New Roman"/>
          <w:lang w:val="fi-FI" w:eastAsia="fi-FI"/>
        </w:rPr>
        <w:t>,</w:t>
      </w:r>
      <w:r w:rsidRPr="00BA6263">
        <w:rPr>
          <w:rFonts w:eastAsia="MS Mincho" w:cs="Times New Roman"/>
          <w:lang w:val="fi-FI" w:eastAsia="fi-FI"/>
        </w:rPr>
        <w:t xml:space="preserve"> ja joihin on liittynyt jopa tukehtumisvaara, on raportoitu. Nielemisvaikeuksia ja tapauksia, joihin liittyi tukehtumisvaara, raportoitiin useimmiten kapselimuotoisen valmisteen käytön yhteydessä, mikä saattaa johtua valmisteen suuremmasta koosta. Potilaita on kehotettava nielemään kapselit kokonaisina riittävän vesimäärän kanssa.</w:t>
      </w:r>
    </w:p>
    <w:p w14:paraId="384FAE6C" w14:textId="77777777" w:rsidR="00692FC6" w:rsidRPr="00BA6263" w:rsidRDefault="00692FC6" w:rsidP="00692FC6">
      <w:pPr>
        <w:spacing w:after="0"/>
        <w:rPr>
          <w:rFonts w:eastAsia="MS Mincho" w:cs="Times New Roman"/>
          <w:lang w:val="fi-FI" w:eastAsia="fi-FI"/>
        </w:rPr>
      </w:pPr>
    </w:p>
    <w:p w14:paraId="63E327D8" w14:textId="77777777" w:rsidR="00692FC6" w:rsidRPr="00BA6263" w:rsidRDefault="00692FC6" w:rsidP="00692FC6">
      <w:pPr>
        <w:spacing w:after="0"/>
        <w:rPr>
          <w:rFonts w:eastAsia="MS Mincho" w:cs="Times New Roman"/>
          <w:lang w:val="fi-FI" w:eastAsia="fi-FI"/>
        </w:rPr>
      </w:pPr>
      <w:r w:rsidRPr="00BA6263">
        <w:rPr>
          <w:rFonts w:eastAsia="MS Mincho" w:cs="Times New Roman"/>
          <w:lang w:val="fi-FI" w:eastAsia="fi-FI"/>
        </w:rPr>
        <w:t>Jos potilaalla on vaikeuksia niellä suurikokoisia kapseleita tai hänellä on aiemmin ollut nielemishäiriöitä, on suositeltavaa käyttää kapselien sijasta tablettimuotoista entsalutamidia.</w:t>
      </w:r>
    </w:p>
    <w:p w14:paraId="1C7C75AB" w14:textId="77777777" w:rsidR="00692FC6" w:rsidRPr="00BA6263" w:rsidRDefault="00692FC6" w:rsidP="00692FC6">
      <w:pPr>
        <w:spacing w:after="0"/>
        <w:rPr>
          <w:rFonts w:eastAsia="MS Mincho" w:cs="Times New Roman"/>
          <w:lang w:val="fi-FI" w:eastAsia="fi-FI"/>
        </w:rPr>
      </w:pPr>
    </w:p>
    <w:p w14:paraId="6DBADFAF" w14:textId="77777777" w:rsidR="00692FC6" w:rsidRPr="00BA6263" w:rsidRDefault="00692FC6" w:rsidP="00692FC6">
      <w:pPr>
        <w:keepNext/>
        <w:spacing w:after="0"/>
        <w:rPr>
          <w:rFonts w:eastAsia="MS Mincho" w:cs="Times New Roman"/>
          <w:u w:val="single"/>
          <w:lang w:val="fi-FI" w:eastAsia="fi-FI"/>
        </w:rPr>
      </w:pPr>
      <w:r w:rsidRPr="00BA6263">
        <w:rPr>
          <w:rFonts w:eastAsia="MS Mincho" w:cs="Times New Roman"/>
          <w:u w:val="single"/>
          <w:lang w:val="fi-FI" w:eastAsia="fi-FI"/>
        </w:rPr>
        <w:t>Apuaineet</w:t>
      </w:r>
    </w:p>
    <w:p w14:paraId="120B39EC" w14:textId="68C2731B" w:rsidR="00D57306" w:rsidRPr="0027106F" w:rsidRDefault="00692FC6" w:rsidP="006A0DAA">
      <w:pPr>
        <w:rPr>
          <w:lang w:val="fi-FI"/>
        </w:rPr>
      </w:pPr>
      <w:r w:rsidRPr="00BA6263">
        <w:rPr>
          <w:rFonts w:eastAsia="MS Mincho" w:cs="Times New Roman"/>
          <w:szCs w:val="20"/>
          <w:lang w:val="fi-FI"/>
        </w:rPr>
        <w:t>Xtandi sisältää 57,8 mg sorbitolia (E420) per pehmeä kapseli.</w:t>
      </w:r>
    </w:p>
    <w:p w14:paraId="53B9D379" w14:textId="6FAFB384" w:rsidR="00D57306" w:rsidRPr="00E71BE7" w:rsidRDefault="00D57306">
      <w:pPr>
        <w:pStyle w:val="Heading3"/>
        <w:rPr>
          <w:lang w:val="fi-FI"/>
        </w:rPr>
      </w:pPr>
      <w:bookmarkStart w:id="28" w:name="_i4i608SkrnfeHeQUrZDmIEupE"/>
      <w:bookmarkEnd w:id="28"/>
      <w:r w:rsidRPr="00E71BE7">
        <w:rPr>
          <w:lang w:val="fi-FI"/>
        </w:rPr>
        <w:t>4.5</w:t>
      </w:r>
      <w:r w:rsidRPr="00E71BE7">
        <w:rPr>
          <w:lang w:val="fi-FI"/>
        </w:rPr>
        <w:tab/>
        <w:t>Yhteisvaikutukset muiden lääkevalmisteiden kanssa sekä muut yhteisvaikutukset</w:t>
      </w:r>
    </w:p>
    <w:p w14:paraId="705A28A0" w14:textId="6959C09B" w:rsidR="009725E5" w:rsidRPr="00BA6263" w:rsidRDefault="009725E5" w:rsidP="009725E5">
      <w:pPr>
        <w:keepNext/>
        <w:keepLines/>
        <w:spacing w:after="0"/>
        <w:rPr>
          <w:rFonts w:eastAsia="MS Mincho" w:cs="Times New Roman"/>
          <w:u w:val="single"/>
          <w:lang w:val="fi-FI"/>
        </w:rPr>
      </w:pPr>
      <w:r w:rsidRPr="00BA6263">
        <w:rPr>
          <w:rFonts w:eastAsia="MS Mincho" w:cs="Times New Roman"/>
          <w:u w:val="single"/>
          <w:lang w:val="fi-FI"/>
        </w:rPr>
        <w:t>Mahdollisuus, että muut lääkevalmisteet vaikuttavat entsalutamidiin</w:t>
      </w:r>
    </w:p>
    <w:p w14:paraId="4DD56F12" w14:textId="77777777" w:rsidR="009725E5" w:rsidRPr="00BA6263" w:rsidRDefault="009725E5" w:rsidP="009725E5">
      <w:pPr>
        <w:keepNext/>
        <w:keepLines/>
        <w:spacing w:after="0"/>
        <w:rPr>
          <w:rFonts w:eastAsia="MS Mincho" w:cs="Times New Roman"/>
          <w:i/>
          <w:lang w:val="fi-FI"/>
        </w:rPr>
      </w:pPr>
    </w:p>
    <w:p w14:paraId="1012E394" w14:textId="77777777" w:rsidR="009725E5" w:rsidRPr="00BA6263" w:rsidRDefault="009725E5" w:rsidP="009725E5">
      <w:pPr>
        <w:keepNext/>
        <w:keepLines/>
        <w:spacing w:after="0"/>
        <w:rPr>
          <w:rFonts w:eastAsia="MS Mincho" w:cs="Times New Roman"/>
          <w:i/>
          <w:lang w:val="fi-FI"/>
        </w:rPr>
      </w:pPr>
      <w:r w:rsidRPr="00BA6263">
        <w:rPr>
          <w:rFonts w:eastAsia="MS Mincho" w:cs="Times New Roman"/>
          <w:i/>
          <w:lang w:val="fi-FI"/>
        </w:rPr>
        <w:t>CYP2C8-entsyymin estäjät</w:t>
      </w:r>
    </w:p>
    <w:p w14:paraId="3FB156AB" w14:textId="77777777" w:rsidR="009725E5" w:rsidRPr="00BA6263" w:rsidRDefault="009725E5" w:rsidP="009725E5">
      <w:pPr>
        <w:spacing w:after="0"/>
        <w:rPr>
          <w:rFonts w:eastAsia="MS Mincho" w:cs="Times New Roman"/>
          <w:lang w:val="fi-FI"/>
        </w:rPr>
      </w:pPr>
      <w:r w:rsidRPr="00BA6263">
        <w:rPr>
          <w:rFonts w:eastAsia="MS Mincho" w:cs="Times New Roman"/>
          <w:lang w:val="fi-FI"/>
        </w:rPr>
        <w:t>CYP2C8-entsyymillä on tärkeä merkitys entsalutamidin eliminaatiossa ja entsalutamidin aktiivisen metaboliitin muodostumisessa. Kun voimakasta CYP2C8:n estäjää, gemfibrotsiiliä, annettiin suun kautta (600 mg kahdesti vuorokaudessa) terveille miehille, entsalutamidin AUC-arvo nousi 326 %, kun taas entsalutamidin C</w:t>
      </w:r>
      <w:r w:rsidRPr="00BA6263">
        <w:rPr>
          <w:rFonts w:eastAsia="MS Mincho" w:cs="Times New Roman"/>
          <w:vertAlign w:val="subscript"/>
          <w:lang w:val="fi-FI"/>
        </w:rPr>
        <w:t>max</w:t>
      </w:r>
      <w:r w:rsidRPr="00BA6263">
        <w:rPr>
          <w:rFonts w:eastAsia="MS Mincho" w:cs="Times New Roman"/>
          <w:lang w:val="fi-FI"/>
        </w:rPr>
        <w:t>-arvo laski 18 %. Yhteensä sitoutumattoman entsalutamidin ja sitoutumattoman aktiivisen metaboliitin AUC-arvot nousivat 77 % ja C</w:t>
      </w:r>
      <w:r w:rsidRPr="00BA6263">
        <w:rPr>
          <w:rFonts w:eastAsia="MS Mincho" w:cs="Times New Roman"/>
          <w:vertAlign w:val="subscript"/>
          <w:lang w:val="fi-FI"/>
        </w:rPr>
        <w:t>max</w:t>
      </w:r>
      <w:r w:rsidRPr="00BA6263">
        <w:rPr>
          <w:rFonts w:eastAsia="MS Mincho" w:cs="Times New Roman"/>
          <w:lang w:val="fi-FI"/>
        </w:rPr>
        <w:t>-arvot laskivat 19 %. Voimakkaiden CYP2C8:n estäjien (esimerkiksi gemfibrotsiili) käyttöä on vältettävä tai noudatettava varovaisuutta niiden käytössä entsalutamidihoidon aikana. Jos potilaalle on annettava samanaikaisesti voimakkaita CYP2C8:n estäjiä, entsalutamidiannosta on pienennettävä 80 mg:aan kerran päivässä (ks. kohta 4.2).</w:t>
      </w:r>
    </w:p>
    <w:p w14:paraId="1156B6EA" w14:textId="77777777" w:rsidR="009725E5" w:rsidRPr="00BA6263" w:rsidRDefault="009725E5" w:rsidP="009725E5">
      <w:pPr>
        <w:spacing w:after="0"/>
        <w:rPr>
          <w:rFonts w:eastAsia="MS Mincho" w:cs="Times New Roman"/>
          <w:i/>
          <w:lang w:val="fi-FI"/>
        </w:rPr>
      </w:pPr>
    </w:p>
    <w:p w14:paraId="46B3EBD9" w14:textId="77777777" w:rsidR="009725E5" w:rsidRPr="00BA6263" w:rsidRDefault="009725E5" w:rsidP="009725E5">
      <w:pPr>
        <w:keepNext/>
        <w:spacing w:after="0"/>
        <w:rPr>
          <w:rFonts w:eastAsia="MS Mincho" w:cs="Times New Roman"/>
          <w:i/>
          <w:lang w:val="fi-FI"/>
        </w:rPr>
      </w:pPr>
      <w:r w:rsidRPr="00BA6263">
        <w:rPr>
          <w:rFonts w:eastAsia="MS Mincho" w:cs="Times New Roman"/>
          <w:i/>
          <w:lang w:val="fi-FI"/>
        </w:rPr>
        <w:t>CYP3A4-entsyymin estäjät</w:t>
      </w:r>
    </w:p>
    <w:p w14:paraId="7F6BD08D" w14:textId="77777777" w:rsidR="009725E5" w:rsidRPr="00BA6263" w:rsidRDefault="009725E5" w:rsidP="009725E5">
      <w:pPr>
        <w:spacing w:after="0"/>
        <w:rPr>
          <w:rFonts w:eastAsia="MS Mincho" w:cs="Times New Roman"/>
          <w:lang w:val="fi-FI"/>
        </w:rPr>
      </w:pPr>
      <w:r w:rsidRPr="00BA6263">
        <w:rPr>
          <w:rFonts w:eastAsia="MS Mincho" w:cs="Times New Roman"/>
          <w:lang w:val="fi-FI"/>
        </w:rPr>
        <w:t>CYP3A4-entsyymin merkitys entsalutamidin metaboliassa ei ole erityisen keskeinen. Kun voimakasta CYP3A4:n estäjää, itrakonatsolia, annettiin suun kautta (200 mg kerran vuorokaudessa) terveille miehille, entsalutamidin AUC-arvo nousi 41 %, mutta C</w:t>
      </w:r>
      <w:r w:rsidRPr="00BA6263">
        <w:rPr>
          <w:rFonts w:eastAsia="MS Mincho" w:cs="Times New Roman"/>
          <w:vertAlign w:val="subscript"/>
          <w:lang w:val="fi-FI"/>
        </w:rPr>
        <w:t>max</w:t>
      </w:r>
      <w:r w:rsidRPr="00BA6263">
        <w:rPr>
          <w:rFonts w:eastAsia="MS Mincho" w:cs="Times New Roman"/>
          <w:lang w:val="fi-FI"/>
        </w:rPr>
        <w:t>-arvo ei muuttunut. Yhteensä sitoutumattoman entsalutamidin ja sitoutumattoman aktiivisen metaboliitin AUC-arvot nousivat 27 %, kun taas C</w:t>
      </w:r>
      <w:r w:rsidRPr="00BA6263">
        <w:rPr>
          <w:rFonts w:eastAsia="MS Mincho" w:cs="Times New Roman"/>
          <w:vertAlign w:val="subscript"/>
          <w:lang w:val="fi-FI"/>
        </w:rPr>
        <w:t>max</w:t>
      </w:r>
      <w:r w:rsidRPr="00BA6263">
        <w:rPr>
          <w:rFonts w:eastAsia="MS Mincho" w:cs="Times New Roman"/>
          <w:lang w:val="fi-FI"/>
        </w:rPr>
        <w:t>-arvot pysyivät samana. Annoksen muuttaminen ei ole tarpeen käytettäessä Xtandi-valmistetta samanaikaisesti CYP3A4:n estäjien kanssa.</w:t>
      </w:r>
    </w:p>
    <w:p w14:paraId="662CA090" w14:textId="77777777" w:rsidR="009725E5" w:rsidRPr="00BA6263" w:rsidRDefault="009725E5" w:rsidP="009725E5">
      <w:pPr>
        <w:spacing w:after="0"/>
        <w:rPr>
          <w:rFonts w:eastAsia="MS Mincho" w:cs="Times New Roman"/>
          <w:u w:val="single"/>
          <w:lang w:val="fi-FI"/>
        </w:rPr>
      </w:pPr>
    </w:p>
    <w:p w14:paraId="5918B184" w14:textId="77777777" w:rsidR="009725E5" w:rsidRPr="00BA6263" w:rsidRDefault="009725E5" w:rsidP="009725E5">
      <w:pPr>
        <w:keepNext/>
        <w:spacing w:after="0"/>
        <w:rPr>
          <w:rFonts w:eastAsia="MS Mincho" w:cs="Times New Roman"/>
          <w:i/>
          <w:lang w:val="fi-FI"/>
        </w:rPr>
      </w:pPr>
      <w:r w:rsidRPr="00BA6263">
        <w:rPr>
          <w:rFonts w:eastAsia="MS Mincho" w:cs="Times New Roman"/>
          <w:i/>
          <w:lang w:val="fi-FI"/>
        </w:rPr>
        <w:t>CYP2C8- ja CYP3A4-entsyymien indusorit</w:t>
      </w:r>
    </w:p>
    <w:p w14:paraId="235F02CD" w14:textId="77777777" w:rsidR="009725E5" w:rsidRPr="00BA6263" w:rsidRDefault="009725E5" w:rsidP="009725E5">
      <w:pPr>
        <w:spacing w:after="0"/>
        <w:rPr>
          <w:rFonts w:eastAsia="MS Mincho" w:cs="Times New Roman"/>
          <w:lang w:val="fi-FI"/>
        </w:rPr>
      </w:pPr>
      <w:r w:rsidRPr="00BA6263">
        <w:rPr>
          <w:rFonts w:eastAsia="MS Mincho" w:cs="Times New Roman"/>
          <w:lang w:val="fi-FI"/>
        </w:rPr>
        <w:t>Kun keskivoimakasta CYP2C8:n ja voimakasta CYP3A4:n indusoria, rifampisiinia, annettiin suun kautta (600 mg kerran vuorokaudessa) terveille miehille, entsalutamidin ja aktiivisen metaboliitin AUC-arvo laski 37 %, mutta C</w:t>
      </w:r>
      <w:r w:rsidRPr="00BA6263">
        <w:rPr>
          <w:rFonts w:eastAsia="MS Mincho" w:cs="Times New Roman"/>
          <w:vertAlign w:val="subscript"/>
          <w:lang w:val="fi-FI"/>
        </w:rPr>
        <w:t>max</w:t>
      </w:r>
      <w:r w:rsidRPr="00BA6263">
        <w:rPr>
          <w:rFonts w:eastAsia="MS Mincho" w:cs="Times New Roman"/>
          <w:lang w:val="fi-FI"/>
        </w:rPr>
        <w:t>-arvo ei muuttunut. Annoksen muuttaminen ei ole tarpeen käytettäessä Xtandi-valmistetta samanaikaisesti CYP2C8:n tai CYP3A4:n indusorien kanssa.</w:t>
      </w:r>
    </w:p>
    <w:p w14:paraId="0EFB30E4" w14:textId="77777777" w:rsidR="009725E5" w:rsidRPr="00BA6263" w:rsidRDefault="009725E5" w:rsidP="009725E5">
      <w:pPr>
        <w:spacing w:after="0"/>
        <w:rPr>
          <w:rFonts w:eastAsia="MS Mincho" w:cs="Times New Roman"/>
          <w:u w:val="single"/>
          <w:lang w:val="fi-FI"/>
        </w:rPr>
      </w:pPr>
    </w:p>
    <w:p w14:paraId="558F5A11" w14:textId="77777777" w:rsidR="009725E5" w:rsidRPr="00BA6263" w:rsidRDefault="009725E5" w:rsidP="009725E5">
      <w:pPr>
        <w:keepNext/>
        <w:spacing w:after="0"/>
        <w:rPr>
          <w:rFonts w:eastAsia="MS Mincho" w:cs="Times New Roman"/>
          <w:u w:val="single"/>
          <w:lang w:val="fi-FI"/>
        </w:rPr>
      </w:pPr>
      <w:r w:rsidRPr="00BA6263">
        <w:rPr>
          <w:rFonts w:eastAsia="MS Mincho" w:cs="Times New Roman"/>
          <w:u w:val="single"/>
          <w:lang w:val="fi-FI"/>
        </w:rPr>
        <w:t>Mahdollisuus, että entsalutamidi vaikuttaa muihin lääkevalmisteisiin</w:t>
      </w:r>
    </w:p>
    <w:p w14:paraId="777F23B3" w14:textId="77777777" w:rsidR="009725E5" w:rsidRPr="00BA6263" w:rsidRDefault="009725E5" w:rsidP="009725E5">
      <w:pPr>
        <w:keepNext/>
        <w:spacing w:after="0"/>
        <w:rPr>
          <w:rFonts w:eastAsia="MS Mincho" w:cs="Times New Roman"/>
          <w:i/>
          <w:lang w:val="fi-FI"/>
        </w:rPr>
      </w:pPr>
    </w:p>
    <w:p w14:paraId="63898EF3" w14:textId="77777777" w:rsidR="009725E5" w:rsidRPr="00BA6263" w:rsidRDefault="009725E5" w:rsidP="009725E5">
      <w:pPr>
        <w:keepNext/>
        <w:spacing w:after="0"/>
        <w:rPr>
          <w:rFonts w:eastAsia="MS Mincho" w:cs="Times New Roman"/>
          <w:i/>
          <w:lang w:val="fi-FI"/>
        </w:rPr>
      </w:pPr>
      <w:r w:rsidRPr="00BA6263">
        <w:rPr>
          <w:rFonts w:eastAsia="MS Mincho" w:cs="Times New Roman"/>
          <w:i/>
          <w:lang w:val="fi-FI"/>
        </w:rPr>
        <w:t>Entsyymi-induktio</w:t>
      </w:r>
    </w:p>
    <w:p w14:paraId="2F3DE31C" w14:textId="77777777" w:rsidR="009725E5" w:rsidRPr="00BA6263" w:rsidRDefault="009725E5" w:rsidP="009725E5">
      <w:pPr>
        <w:spacing w:after="0"/>
        <w:rPr>
          <w:rFonts w:eastAsia="MS Mincho" w:cs="Times New Roman"/>
          <w:lang w:val="fi-FI"/>
        </w:rPr>
      </w:pPr>
      <w:r w:rsidRPr="00BA6263">
        <w:rPr>
          <w:rFonts w:eastAsia="MS Mincho" w:cs="Times New Roman"/>
          <w:noProof/>
          <w:lang w:val="fi-FI"/>
        </w:rPr>
        <w:t xml:space="preserve">Entsalutamidi on voimakas indusori ja lisää monien entsyymien ja kuljettajien synteesiä; tämän vuoksi yhteisvaikutus monien yleisten lääkevalmisteiden kanssa, jotka ovat näiden entsyymien substraatteja tai kuljettajia, on odotettavissa. Plasmapitoisuuksien lasku saattaa olla huomattava ja johtaa kliinisen tehon häviämiseen tai alentumiseen. On myös olemassa riski, että aktiivisten metaboliittien muodostuminen lisääntyy. Entsyymeihin, joihin saattaa liittyä induktiota, lukeutuvat CYP3A maksassa ja suolistossa, CYP2B6, CYP2C9, CYP2C19 ja uridiini-5'-difosfaattiglukuronyylitransferaasientsyymi (UGT - glukuronidi konjugaattientsyymi). Jotkin kuljettajat saattavat myös induktoitua, </w:t>
      </w:r>
      <w:r w:rsidRPr="00BA6263">
        <w:rPr>
          <w:rFonts w:eastAsia="MS Mincho" w:cs="Times New Roman"/>
          <w:lang w:val="fi-FI"/>
        </w:rPr>
        <w:t xml:space="preserve">esim. monilääkeresistenssiin liittyvä proteiini 2 </w:t>
      </w:r>
      <w:r w:rsidRPr="00BA6263">
        <w:rPr>
          <w:rFonts w:eastAsia="MS Mincho" w:cs="Times New Roman"/>
          <w:lang w:val="fi-FI" w:eastAsia="sv-SE"/>
        </w:rPr>
        <w:t>(</w:t>
      </w:r>
      <w:r w:rsidRPr="00BA6263">
        <w:rPr>
          <w:rFonts w:eastAsia="MS Mincho" w:cs="Times New Roman"/>
          <w:lang w:val="fi-FI"/>
        </w:rPr>
        <w:t>MRP2) sekä orgaanisten anionien kuljettajapolypeptidi 1B1 (OATP1B1).</w:t>
      </w:r>
    </w:p>
    <w:p w14:paraId="743E730C" w14:textId="77777777" w:rsidR="009725E5" w:rsidRPr="00BA6263" w:rsidRDefault="009725E5" w:rsidP="009725E5">
      <w:pPr>
        <w:spacing w:after="0"/>
        <w:rPr>
          <w:rFonts w:eastAsia="MS Mincho" w:cs="Times New Roman"/>
          <w:noProof/>
          <w:lang w:val="fi-FI"/>
        </w:rPr>
      </w:pPr>
    </w:p>
    <w:p w14:paraId="1AD09750" w14:textId="77777777" w:rsidR="009725E5" w:rsidRPr="00BA6263" w:rsidRDefault="009725E5" w:rsidP="009725E5">
      <w:pPr>
        <w:spacing w:after="0"/>
        <w:rPr>
          <w:rFonts w:eastAsia="MS Mincho" w:cs="Times New Roman"/>
          <w:noProof/>
          <w:lang w:val="fi-FI"/>
        </w:rPr>
      </w:pPr>
      <w:r w:rsidRPr="00BA6263">
        <w:rPr>
          <w:rFonts w:eastAsia="MS Mincho" w:cs="Times New Roman"/>
          <w:i/>
          <w:noProof/>
          <w:lang w:val="fi-FI"/>
        </w:rPr>
        <w:t>In vivo -</w:t>
      </w:r>
      <w:r w:rsidRPr="00BA6263">
        <w:rPr>
          <w:rFonts w:eastAsia="MS Mincho" w:cs="Times New Roman"/>
          <w:noProof/>
          <w:lang w:val="fi-FI"/>
        </w:rPr>
        <w:t xml:space="preserve">tutkimukset ovat osoittaneet, että entsalutamidi on CYP3A4:n voimakas indusori ja keskivoimakas CYP2C9:n ja CYP2C19:n indusori. Kun entsalutamidia (160 mg kerran vuorokaudesssa) käytettiin samanaikaisesti kerta-annoksena suun kautta annettujen sensitiivisten CYP-substraattiannosten kanssa eturauhassyöpäpotilaiden hoidossa, midatsolaamin (CYP3A4-substraatti) AUC-arvo laski 86 %, S-varfariinin (CYP2C9-substraatti) AUC-arvo laski 56 % ja omepratsolin (CYP2C19-substraatti) AUC-arvo laski 70 %. UGT1A1-induktiota on saattanut myös esiintyä. </w:t>
      </w:r>
      <w:r w:rsidRPr="00BA6263">
        <w:rPr>
          <w:rFonts w:eastAsia="MS Mincho" w:cs="Times New Roman"/>
          <w:lang w:val="fi-FI"/>
        </w:rPr>
        <w:t>Metastaattista kastraatioresistenttiä eturauhassyöpää (CRPC) sairastavilla potilailla tehdyssä kliinisessä tutkimuksessa Xtandi-valmisteella (160 mg kerran vuorokaudessa) ei havaittu kliinisesti merkityksellistä vaikutusta laskimoon annetun dosetakselin (75 mg/m</w:t>
      </w:r>
      <w:r w:rsidRPr="00BA6263">
        <w:rPr>
          <w:rFonts w:eastAsia="MS Mincho" w:cs="Times New Roman"/>
          <w:vertAlign w:val="superscript"/>
          <w:lang w:val="fi-FI"/>
        </w:rPr>
        <w:t>2</w:t>
      </w:r>
      <w:r w:rsidRPr="00BA6263">
        <w:rPr>
          <w:rFonts w:eastAsia="MS Mincho" w:cs="Times New Roman"/>
          <w:lang w:val="fi-FI"/>
        </w:rPr>
        <w:t xml:space="preserve"> infuusiona joka 3. viikko) farmakokinetiikkaan. Dosetakselin AUC-arvo pieneni 12 % </w:t>
      </w:r>
      <w:r w:rsidRPr="00BA6263">
        <w:rPr>
          <w:rFonts w:eastAsia="MS Mincho" w:cs="Times New Roman"/>
          <w:szCs w:val="20"/>
          <w:lang w:val="fi-FI"/>
        </w:rPr>
        <w:t>[</w:t>
      </w:r>
      <w:r w:rsidRPr="00BA6263">
        <w:rPr>
          <w:rFonts w:eastAsia="Times New Roman" w:cs="Times New Roman"/>
          <w:szCs w:val="20"/>
          <w:lang w:val="fi-FI"/>
        </w:rPr>
        <w:t xml:space="preserve">geometristen keskiarvojen suhde (GMR) =0,882 (90 % CI: 0,767; 1,02)] </w:t>
      </w:r>
      <w:r w:rsidRPr="00BA6263">
        <w:rPr>
          <w:rFonts w:eastAsia="MS Mincho" w:cs="Times New Roman"/>
          <w:lang w:val="fi-FI"/>
        </w:rPr>
        <w:t>ja C</w:t>
      </w:r>
      <w:r w:rsidRPr="00BA6263">
        <w:rPr>
          <w:rFonts w:eastAsia="MS Mincho" w:cs="Times New Roman"/>
          <w:vertAlign w:val="subscript"/>
          <w:lang w:val="fi-FI"/>
        </w:rPr>
        <w:t>max</w:t>
      </w:r>
      <w:r w:rsidRPr="00BA6263">
        <w:rPr>
          <w:rFonts w:eastAsia="MS Mincho" w:cs="Times New Roman"/>
          <w:lang w:val="fi-FI"/>
        </w:rPr>
        <w:t xml:space="preserve">-arvo pieneni 4 % </w:t>
      </w:r>
      <w:r w:rsidRPr="00BA6263">
        <w:rPr>
          <w:rFonts w:eastAsia="Times New Roman" w:cs="Times New Roman"/>
          <w:szCs w:val="20"/>
          <w:lang w:val="fi-FI"/>
        </w:rPr>
        <w:t>[GMR = 0,963 (90 % CI: 0,834; 1,11)]</w:t>
      </w:r>
      <w:r w:rsidRPr="00BA6263">
        <w:rPr>
          <w:rFonts w:eastAsia="MS Mincho" w:cs="Times New Roman"/>
          <w:lang w:val="fi-FI"/>
        </w:rPr>
        <w:t>.</w:t>
      </w:r>
    </w:p>
    <w:p w14:paraId="4F498698" w14:textId="77777777" w:rsidR="009725E5" w:rsidRPr="00BA6263" w:rsidRDefault="009725E5" w:rsidP="009725E5">
      <w:pPr>
        <w:spacing w:after="0"/>
        <w:rPr>
          <w:rFonts w:eastAsia="MS Mincho" w:cs="Times New Roman"/>
          <w:noProof/>
          <w:lang w:val="fi-FI"/>
        </w:rPr>
      </w:pPr>
    </w:p>
    <w:p w14:paraId="52BD4757" w14:textId="77777777" w:rsidR="009725E5" w:rsidRPr="00BA6263" w:rsidRDefault="009725E5" w:rsidP="009725E5">
      <w:pPr>
        <w:spacing w:after="0"/>
        <w:rPr>
          <w:rFonts w:eastAsia="MS Mincho" w:cs="Times New Roman"/>
          <w:szCs w:val="20"/>
          <w:lang w:val="fi-FI"/>
        </w:rPr>
      </w:pPr>
      <w:r w:rsidRPr="00BA6263">
        <w:rPr>
          <w:rFonts w:eastAsia="MS Mincho" w:cs="Times New Roman"/>
          <w:noProof/>
          <w:szCs w:val="20"/>
          <w:lang w:val="fi-FI"/>
        </w:rPr>
        <w:t xml:space="preserve">Yhteisvaikutuksia on odotettavissa tiettyjen lääkevalmisteiden kanssa, jotka eliminoituvat metaboloitumalla tai aktiivisen kuljetuksen kautta. </w:t>
      </w:r>
      <w:r w:rsidRPr="00BA6263">
        <w:rPr>
          <w:rFonts w:eastAsia="MS Mincho" w:cs="Times New Roman"/>
          <w:szCs w:val="20"/>
          <w:lang w:val="fi-FI"/>
        </w:rPr>
        <w:t>Jos näiden terapeuttisella vaikutuksella on suurta merkitystä potilaalle eikä annoksia pystytä helposti muuttamaan tehon tai plasmapitoisuuden seurannan perusteella, näitä lääkevalmisteita tulee välttää tai käyttää varoen. Parasetamolin käytön jälkeen ilmenevän maksavaurion riskin epäillään olevan suurempi potilailla, jotka ovat samanaikaisesti saaneet entsyymi-induktoreita.</w:t>
      </w:r>
    </w:p>
    <w:p w14:paraId="4266B171" w14:textId="77777777" w:rsidR="009725E5" w:rsidRPr="00BA6263" w:rsidRDefault="009725E5" w:rsidP="009725E5">
      <w:pPr>
        <w:spacing w:after="0"/>
        <w:rPr>
          <w:rFonts w:eastAsia="MS Mincho" w:cs="Times New Roman"/>
          <w:noProof/>
          <w:lang w:val="fi-FI"/>
        </w:rPr>
      </w:pPr>
    </w:p>
    <w:p w14:paraId="78B217E9" w14:textId="77777777" w:rsidR="009725E5" w:rsidRPr="00BA6263" w:rsidRDefault="009725E5" w:rsidP="009725E5">
      <w:pPr>
        <w:spacing w:after="0"/>
        <w:rPr>
          <w:rFonts w:eastAsia="MS Mincho" w:cs="Times New Roman"/>
          <w:lang w:val="fi-FI"/>
        </w:rPr>
      </w:pPr>
      <w:r w:rsidRPr="00BA6263">
        <w:rPr>
          <w:rFonts w:eastAsia="MS Mincho" w:cs="Times New Roman"/>
          <w:noProof/>
          <w:lang w:val="fi-FI"/>
        </w:rPr>
        <w:t>Lääkevalmisteryhmiin, joihin saattaa olla vaikutusta, sisältyvät seuraavat - näihin kuitenkaan rajoittumatta:</w:t>
      </w:r>
    </w:p>
    <w:p w14:paraId="634C3A02" w14:textId="77777777" w:rsidR="009725E5" w:rsidRPr="00BA6263" w:rsidRDefault="009725E5" w:rsidP="009725E5">
      <w:pPr>
        <w:spacing w:after="0"/>
        <w:rPr>
          <w:rFonts w:eastAsia="MS Mincho" w:cs="Times New Roman"/>
          <w:lang w:val="fi-FI"/>
        </w:rPr>
      </w:pPr>
    </w:p>
    <w:p w14:paraId="7E5A3C02"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kipulääkkeet (esimerkiksi fentanyyli, tramadoli)</w:t>
      </w:r>
    </w:p>
    <w:p w14:paraId="66BD1E66"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antibiootit (esimerkiksi klaritromysiini, doksisykliini)</w:t>
      </w:r>
    </w:p>
    <w:p w14:paraId="00440AB2"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syöpälääkkeet (esimerkiksi kabatsitakseli)</w:t>
      </w:r>
    </w:p>
    <w:p w14:paraId="4D5B07C2"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epilepsialääkkeet (esimerkiksi karbamatsepiini, klonatsepaami, fenytoiini, primidoni, valproiinihappo)</w:t>
      </w:r>
    </w:p>
    <w:p w14:paraId="3845870E"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antipsykootit (esimerkiksi haloperidoli)</w:t>
      </w:r>
    </w:p>
    <w:p w14:paraId="5E5AE353"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antitromboottiset lääkkeet (esimerkiksi asenokumaroli, varfariini, klopidogreeli)</w:t>
      </w:r>
    </w:p>
    <w:p w14:paraId="5FCFCCAE"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beetasalpaajat (esimerkiksi bisoprololi, propranololi)</w:t>
      </w:r>
    </w:p>
    <w:p w14:paraId="41EC0DC5"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kalsiumkanavan salpaajat (esimerkiksi diltiatseemi, felodipiini, nikardipiini, nifedipiini, verapamiili)</w:t>
      </w:r>
    </w:p>
    <w:p w14:paraId="17D92140"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sydänglykosidit (esimerkiksi digoksiini)</w:t>
      </w:r>
    </w:p>
    <w:p w14:paraId="7FDD5030"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kortikosteroidit (esimerkiksi deksametasoni, prednisoloni)</w:t>
      </w:r>
    </w:p>
    <w:p w14:paraId="685A4DA0"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HIV-viruslääkkeet (esimerkiksi indinaviiri, ritonaviiri)</w:t>
      </w:r>
    </w:p>
    <w:p w14:paraId="6B60EDA1"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unilääkkeet (esimerkiksi diatsepaami, midatsolaami, tsolpideemi)</w:t>
      </w:r>
    </w:p>
    <w:p w14:paraId="00893905"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immunosuppressantit (esimerkiksi takrolimuusi)</w:t>
      </w:r>
    </w:p>
    <w:p w14:paraId="2B5D2E4A"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protonipumpun estäjät (esimerkiksi omepratsoli)</w:t>
      </w:r>
    </w:p>
    <w:p w14:paraId="30C58C93"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CYP3A4-entsyymin metaboloimat statiinit (esimerkiksi atorvastatiini, simvastatiini)</w:t>
      </w:r>
    </w:p>
    <w:p w14:paraId="25AEB184" w14:textId="77777777" w:rsidR="009725E5" w:rsidRPr="00BA6263" w:rsidRDefault="009725E5" w:rsidP="0020683A">
      <w:pPr>
        <w:numPr>
          <w:ilvl w:val="0"/>
          <w:numId w:val="12"/>
        </w:numPr>
        <w:spacing w:after="0"/>
        <w:rPr>
          <w:rFonts w:eastAsia="MS Mincho" w:cs="Times New Roman"/>
          <w:lang w:val="fi-FI"/>
        </w:rPr>
      </w:pPr>
      <w:r w:rsidRPr="00BA6263">
        <w:rPr>
          <w:rFonts w:eastAsia="MS Mincho" w:cs="Times New Roman"/>
          <w:lang w:val="fi-FI"/>
        </w:rPr>
        <w:t>kilpirauhaslääkkeet (esimerkiksi levotyroksiini).</w:t>
      </w:r>
    </w:p>
    <w:p w14:paraId="39DCE96F" w14:textId="77777777" w:rsidR="009725E5" w:rsidRPr="00BA6263" w:rsidRDefault="009725E5" w:rsidP="009725E5">
      <w:pPr>
        <w:spacing w:after="0"/>
        <w:rPr>
          <w:rFonts w:eastAsia="MS Mincho" w:cs="Times New Roman"/>
          <w:lang w:val="fi-FI"/>
        </w:rPr>
      </w:pPr>
    </w:p>
    <w:p w14:paraId="6AF42CAA" w14:textId="77777777" w:rsidR="009725E5" w:rsidRPr="00BA6263" w:rsidRDefault="009725E5" w:rsidP="009725E5">
      <w:pPr>
        <w:spacing w:after="0"/>
        <w:rPr>
          <w:rFonts w:eastAsia="MS Mincho" w:cs="Times New Roman"/>
          <w:lang w:val="fi-FI"/>
        </w:rPr>
      </w:pPr>
      <w:r w:rsidRPr="00BA6263">
        <w:rPr>
          <w:rFonts w:eastAsia="MS Mincho" w:cs="Times New Roman"/>
          <w:lang w:val="fi-FI"/>
        </w:rPr>
        <w:t>Entsalutamidin täysi induktiopotentiaali saatetaan saavuttaa vasta noin kuukauden kuluttua hoidon alusta, kun entsalutamidin vakaa pitoisuus plasmassa on saavutettu. Indusoivaa vaikutusta saattaa tosin esiintyä jo aiemminkin. Mikäli potilaat käyttävät lääkkeitä, jotka ovat CYP2B6-, CYP3A4-, CYP2C9-, CYP2C19- tai UGT1A1-substraatteja, entsalutamidihoidon ensimmäisen kuukauden aikana on arvioitava, onko farmakologinen teho vähentynyt (tai kasvanut tapauksissa, joissa lääke muodostaa aktiivisia metaboliitteja), ja annoksen muuttamista on tarvittaessa harkittava. Entsalutamidin pitkän puoliintumisajan (5,8 vrk, ks. kohta 5.2) vuoksi entsyymeihin kohdistuvat vaikutukset voivat jatkua jopa yli kuukauden ajan entsalutamidihoidon lopettamisen jälkeen. Samanaikaisesti annetun lääkevalmisteen annoksen asteittainen pienentäminen saattaa olla tarpeen entsalutamidihoitoa lopetettaessa.</w:t>
      </w:r>
    </w:p>
    <w:p w14:paraId="3462561E" w14:textId="77777777" w:rsidR="009725E5" w:rsidRPr="00BA6263" w:rsidRDefault="009725E5" w:rsidP="009725E5">
      <w:pPr>
        <w:spacing w:after="0"/>
        <w:rPr>
          <w:rFonts w:eastAsia="MS Mincho" w:cs="Times New Roman"/>
          <w:lang w:val="fi-FI"/>
        </w:rPr>
      </w:pPr>
    </w:p>
    <w:p w14:paraId="3B8E8727" w14:textId="77777777" w:rsidR="009725E5" w:rsidRPr="00BA6263" w:rsidRDefault="009725E5" w:rsidP="009725E5">
      <w:pPr>
        <w:keepNext/>
        <w:spacing w:after="0"/>
        <w:rPr>
          <w:rFonts w:eastAsia="MS Mincho" w:cs="Times New Roman"/>
          <w:i/>
          <w:lang w:val="fi-FI"/>
        </w:rPr>
      </w:pPr>
      <w:r w:rsidRPr="00BA6263">
        <w:rPr>
          <w:rFonts w:eastAsia="MS Mincho" w:cs="Times New Roman"/>
          <w:i/>
          <w:lang w:val="fi-FI"/>
        </w:rPr>
        <w:t>CYP1A2- ja CYP2C8-substraatit</w:t>
      </w:r>
    </w:p>
    <w:p w14:paraId="65E3BD3B" w14:textId="77777777" w:rsidR="009725E5" w:rsidRPr="00BA6263" w:rsidRDefault="009725E5" w:rsidP="009725E5">
      <w:pPr>
        <w:spacing w:after="0"/>
        <w:rPr>
          <w:rFonts w:eastAsia="MS Mincho" w:cs="Times New Roman"/>
          <w:lang w:val="fi-FI"/>
        </w:rPr>
      </w:pPr>
      <w:r w:rsidRPr="00BA6263">
        <w:rPr>
          <w:rFonts w:eastAsia="MS Mincho" w:cs="Times New Roman"/>
          <w:noProof/>
          <w:lang w:val="fi-FI"/>
        </w:rPr>
        <w:t xml:space="preserve">Entsalutamidi (160 mg kerran vuorokaudessa) ei aiheuttanut kliinisesti merkittävää kofeiinin (CYP1A2-substraatti) tai pioglitatsonin (CYP2C8-substraatti) AUC- tai </w:t>
      </w:r>
      <w:r w:rsidRPr="00BA6263">
        <w:rPr>
          <w:rFonts w:eastAsia="MS Mincho" w:cs="Times New Roman"/>
          <w:lang w:val="fi-FI"/>
        </w:rPr>
        <w:t>C</w:t>
      </w:r>
      <w:r w:rsidRPr="00BA6263">
        <w:rPr>
          <w:rFonts w:eastAsia="MS Mincho" w:cs="Times New Roman"/>
          <w:vertAlign w:val="subscript"/>
          <w:lang w:val="fi-FI"/>
        </w:rPr>
        <w:t>max</w:t>
      </w:r>
      <w:r w:rsidRPr="00BA6263">
        <w:rPr>
          <w:rFonts w:eastAsia="MS Mincho" w:cs="Times New Roman"/>
          <w:lang w:val="fi-FI"/>
        </w:rPr>
        <w:t>-</w:t>
      </w:r>
      <w:r w:rsidRPr="00BA6263">
        <w:rPr>
          <w:rFonts w:eastAsia="MS Mincho" w:cs="Times New Roman"/>
          <w:noProof/>
          <w:lang w:val="fi-FI"/>
        </w:rPr>
        <w:t>arvon muutosta</w:t>
      </w:r>
      <w:r w:rsidRPr="00BA6263">
        <w:rPr>
          <w:rFonts w:eastAsia="MS Mincho" w:cs="Times New Roman"/>
          <w:lang w:val="fi-FI"/>
        </w:rPr>
        <w:t>. Pioglitatsonin AUC-arvo nousi 20 % ja C</w:t>
      </w:r>
      <w:r w:rsidRPr="00BA6263">
        <w:rPr>
          <w:rFonts w:eastAsia="MS Mincho" w:cs="Times New Roman"/>
          <w:vertAlign w:val="subscript"/>
          <w:lang w:val="fi-FI"/>
        </w:rPr>
        <w:t>max</w:t>
      </w:r>
      <w:r w:rsidRPr="00BA6263">
        <w:rPr>
          <w:rFonts w:eastAsia="MS Mincho" w:cs="Times New Roman"/>
          <w:lang w:val="fi-FI"/>
        </w:rPr>
        <w:t>-arvo laski 18 %. Kofeiinin AUC-arvo laski 11 % ja C</w:t>
      </w:r>
      <w:r w:rsidRPr="00BA6263">
        <w:rPr>
          <w:rFonts w:eastAsia="MS Mincho" w:cs="Times New Roman"/>
          <w:vertAlign w:val="subscript"/>
          <w:lang w:val="fi-FI"/>
        </w:rPr>
        <w:t>max</w:t>
      </w:r>
      <w:r w:rsidRPr="00BA6263">
        <w:rPr>
          <w:rFonts w:eastAsia="MS Mincho" w:cs="Times New Roman"/>
          <w:lang w:val="fi-FI"/>
        </w:rPr>
        <w:noBreakHyphen/>
        <w:t>arvo 4 %. Annoksen muuttaminen ei ole aiheellista, kun CYP1A2- tai CYP2C8-substraattia käytetään samanaikaisesti Xtandi-valmisteen kanssa.</w:t>
      </w:r>
    </w:p>
    <w:p w14:paraId="6CDF6702" w14:textId="77777777" w:rsidR="009725E5" w:rsidRPr="00BA6263" w:rsidRDefault="009725E5" w:rsidP="009725E5">
      <w:pPr>
        <w:spacing w:after="0"/>
        <w:rPr>
          <w:rFonts w:eastAsia="MS Mincho" w:cs="Times New Roman"/>
          <w:i/>
          <w:lang w:val="fi-FI" w:eastAsia="fi-FI"/>
        </w:rPr>
      </w:pPr>
    </w:p>
    <w:p w14:paraId="517FAB1E" w14:textId="77777777" w:rsidR="009725E5" w:rsidRPr="00BA6263" w:rsidRDefault="009725E5" w:rsidP="009725E5">
      <w:pPr>
        <w:keepNext/>
        <w:spacing w:after="0"/>
        <w:rPr>
          <w:rFonts w:eastAsia="MS Mincho" w:cs="Times New Roman"/>
          <w:i/>
          <w:lang w:val="fi-FI" w:eastAsia="fi-FI"/>
        </w:rPr>
      </w:pPr>
      <w:r w:rsidRPr="00BA6263">
        <w:rPr>
          <w:rFonts w:eastAsia="MS Mincho" w:cs="Times New Roman"/>
          <w:i/>
          <w:lang w:val="fi-FI" w:eastAsia="fi-FI"/>
        </w:rPr>
        <w:t>P-gp-substraatit</w:t>
      </w:r>
    </w:p>
    <w:p w14:paraId="29D46D40" w14:textId="77777777" w:rsidR="009725E5" w:rsidRPr="00BA6263" w:rsidRDefault="009725E5" w:rsidP="009725E5">
      <w:pPr>
        <w:spacing w:after="0"/>
        <w:rPr>
          <w:rFonts w:eastAsia="MS Mincho" w:cs="Times New Roman"/>
          <w:szCs w:val="20"/>
          <w:lang w:val="fi-FI"/>
        </w:rPr>
      </w:pPr>
      <w:r w:rsidRPr="00BA6263">
        <w:rPr>
          <w:rFonts w:eastAsia="MS Mincho" w:cs="Times New Roman"/>
          <w:i/>
          <w:szCs w:val="20"/>
          <w:lang w:val="fi-FI"/>
        </w:rPr>
        <w:t>In vitro</w:t>
      </w:r>
      <w:r w:rsidRPr="00BA6263">
        <w:rPr>
          <w:rFonts w:eastAsia="MS Mincho" w:cs="Times New Roman"/>
          <w:szCs w:val="20"/>
          <w:lang w:val="fi-FI"/>
        </w:rPr>
        <w:t xml:space="preserve"> -tiedot osoittavat, että entsalutamidi saattaa olla effluksikuljettajaproteiini P-glykoproteiinin (P-gp) estäjä. Entsalutamidilla todettiin vakaassa tilassa lievä P</w:t>
      </w:r>
      <w:r w:rsidRPr="00BA6263">
        <w:rPr>
          <w:rFonts w:eastAsia="MS Mincho" w:cs="Times New Roman"/>
          <w:szCs w:val="20"/>
          <w:lang w:val="fi-FI"/>
        </w:rPr>
        <w:noBreakHyphen/>
        <w:t>gp:n estovaikutus tutkimuksessa, johon osallistuneet eturauhassyöpää sairastavat potilaat saivat suun kautta yhden kerta-annoksen koettimena käytettyä P</w:t>
      </w:r>
      <w:r w:rsidRPr="00BA6263">
        <w:rPr>
          <w:rFonts w:eastAsia="MS Mincho" w:cs="Times New Roman"/>
          <w:szCs w:val="20"/>
          <w:lang w:val="fi-FI"/>
        </w:rPr>
        <w:noBreakHyphen/>
        <w:t>gp:n substraattia, digoksiinia, ennen entsalutamidia ja samanaikaisesti sen kanssa (ennen samanaikaista antoa potilaat olivat saaneet 160 mg entsalutamidia kerran päivässä vähintään 55 päivän ajan). Digoksiinipitoisuudet plasmassa mitattiin validoidulla nestekromatografia-tandem-massaspektrometrisellä määrityksellä. Digoksiinin AUC-arvo suureni 33 %:lla ja C</w:t>
      </w:r>
      <w:r w:rsidRPr="00BA6263">
        <w:rPr>
          <w:rFonts w:eastAsia="MS Mincho" w:cs="Times New Roman"/>
          <w:szCs w:val="20"/>
          <w:vertAlign w:val="subscript"/>
          <w:lang w:val="fi-FI"/>
        </w:rPr>
        <w:t>max</w:t>
      </w:r>
      <w:r w:rsidRPr="00BA6263">
        <w:rPr>
          <w:rFonts w:eastAsia="MS Mincho" w:cs="Times New Roman"/>
          <w:szCs w:val="20"/>
          <w:lang w:val="fi-FI"/>
        </w:rPr>
        <w:t>-arvo 17 %:lla. Käytettäessä lääkevalmisteita, joiden terapeuttinen alue on kapea ja jotka ovat P-gp-substraatteja (esimerkiksi kolkisiini, dabigatraanieteksilaatti, digoksiini), on syytä noudattaa varovaisuutta, jos niitä käytetään samanaikaisesti Xtandi-valmisteen kanssa. Annoksen muuttaminen saattaa olla tarpeen, jotta optimaaliset pitoisuudet plasmassa pystytään säilyttämään.</w:t>
      </w:r>
    </w:p>
    <w:p w14:paraId="556FF170" w14:textId="77777777" w:rsidR="009725E5" w:rsidRPr="00BA6263" w:rsidRDefault="009725E5" w:rsidP="009725E5">
      <w:pPr>
        <w:spacing w:after="0"/>
        <w:rPr>
          <w:rFonts w:eastAsia="MS Mincho" w:cs="Times New Roman"/>
          <w:i/>
          <w:iCs/>
          <w:szCs w:val="20"/>
          <w:lang w:val="fi-FI"/>
        </w:rPr>
      </w:pPr>
    </w:p>
    <w:p w14:paraId="428E3093" w14:textId="77777777" w:rsidR="009725E5" w:rsidRPr="00BA6263" w:rsidRDefault="009725E5" w:rsidP="009725E5">
      <w:pPr>
        <w:spacing w:after="0"/>
        <w:rPr>
          <w:rFonts w:eastAsia="MS Mincho" w:cs="Times New Roman"/>
          <w:szCs w:val="20"/>
          <w:lang w:val="fi-FI"/>
        </w:rPr>
      </w:pPr>
      <w:r w:rsidRPr="00BA6263">
        <w:rPr>
          <w:rFonts w:eastAsia="MS Mincho" w:cs="Times New Roman"/>
          <w:i/>
          <w:iCs/>
          <w:szCs w:val="20"/>
          <w:lang w:val="fi-FI"/>
        </w:rPr>
        <w:t xml:space="preserve">Laboratoriokokeisiin liittyvät häiriöt </w:t>
      </w:r>
    </w:p>
    <w:p w14:paraId="63EA5DE7" w14:textId="77777777" w:rsidR="009725E5" w:rsidRPr="00BA6263" w:rsidRDefault="009725E5" w:rsidP="009725E5">
      <w:pPr>
        <w:spacing w:after="0"/>
        <w:rPr>
          <w:rFonts w:eastAsia="MS Mincho" w:cs="Times New Roman"/>
          <w:szCs w:val="20"/>
          <w:lang w:val="fi-FI"/>
        </w:rPr>
      </w:pPr>
      <w:r w:rsidRPr="00BA6263">
        <w:rPr>
          <w:rFonts w:eastAsia="MS Mincho" w:cs="Times New Roman"/>
          <w:szCs w:val="20"/>
          <w:lang w:val="fi-FI"/>
        </w:rPr>
        <w:t>Entsalutamidilla hoidetuilla potilailla on havaittu kemiluminesenssi-mikropartikkeli-immunomäärityksen (CMIA) yhteydessä virheellisiä tuloksia kohonneista digoksiinin plasmapitoisuuksista riippumatta siitä, hoidetaanko heitä digoksiinilla. Sen vuoksi CMIA:lla saatuja digoksiinin plasmapitoisuuksien tuloksia on tulkittava varoen, ja ne on vahvistettava toisentyyppisellä määrityksellä ennen toimia digoksiiniannosten suhteen.</w:t>
      </w:r>
    </w:p>
    <w:p w14:paraId="31215357" w14:textId="77777777" w:rsidR="009725E5" w:rsidRPr="00BA6263" w:rsidRDefault="009725E5" w:rsidP="009725E5">
      <w:pPr>
        <w:spacing w:after="0"/>
        <w:rPr>
          <w:rFonts w:eastAsia="MS Mincho" w:cs="Times New Roman"/>
          <w:lang w:val="fi-FI" w:eastAsia="fi-FI"/>
        </w:rPr>
      </w:pPr>
    </w:p>
    <w:p w14:paraId="66870413" w14:textId="77777777" w:rsidR="009725E5" w:rsidRPr="00BA6263" w:rsidRDefault="009725E5" w:rsidP="009725E5">
      <w:pPr>
        <w:keepNext/>
        <w:spacing w:after="0"/>
        <w:rPr>
          <w:rFonts w:eastAsia="MS Mincho" w:cs="Times New Roman"/>
          <w:i/>
          <w:iCs/>
          <w:lang w:val="fi-FI" w:eastAsia="fi-FI"/>
        </w:rPr>
      </w:pPr>
      <w:r w:rsidRPr="00BA6263">
        <w:rPr>
          <w:rFonts w:eastAsia="MS Mincho" w:cs="Times New Roman"/>
          <w:i/>
          <w:iCs/>
          <w:lang w:val="fi-FI" w:eastAsia="fi-FI"/>
        </w:rPr>
        <w:t>BCRP-substraatit</w:t>
      </w:r>
    </w:p>
    <w:p w14:paraId="64B43414" w14:textId="77777777" w:rsidR="009725E5" w:rsidRPr="00BA6263" w:rsidRDefault="009725E5" w:rsidP="009725E5">
      <w:pPr>
        <w:spacing w:after="0"/>
        <w:rPr>
          <w:rFonts w:eastAsia="MS Mincho" w:cs="Times New Roman"/>
          <w:lang w:val="fi-FI" w:eastAsia="fi-FI"/>
        </w:rPr>
      </w:pPr>
      <w:r w:rsidRPr="00BA6263">
        <w:rPr>
          <w:rFonts w:eastAsia="MS Mincho" w:cs="Times New Roman"/>
          <w:lang w:val="fi-FI" w:eastAsia="fi-FI"/>
        </w:rPr>
        <w:t>Vakaassa tilassa entsalutamidi ei aiheuttanut kliinisesti merkittäviä muutoksia altistuksessa koettimena käytetylle rintasyövän resistenssiproteinin (BCRP) substraatille, rosuvastatiinille, eturauhassyöpää sairastavilla potilailla, jotka saivat suun kautta yhden kerta-annoksen rosuvastatiinia ennen entsalutamidia ja samanaikaisesti sen kanssa (ennen samanaikaista antoa potilaat olivat saaneet 160 mg entsalutamidia kerran päivässä vähintään 55 päivän ajan). Rosuvastatiinin AUC-arvo pieneni 14 %:lla ja C</w:t>
      </w:r>
      <w:r w:rsidRPr="00BA6263">
        <w:rPr>
          <w:rFonts w:eastAsia="MS Mincho" w:cs="Times New Roman"/>
          <w:vertAlign w:val="subscript"/>
          <w:lang w:val="fi-FI" w:eastAsia="fi-FI"/>
        </w:rPr>
        <w:t>max</w:t>
      </w:r>
      <w:r w:rsidRPr="00BA6263">
        <w:rPr>
          <w:rFonts w:eastAsia="MS Mincho" w:cs="Times New Roman"/>
          <w:lang w:val="fi-FI" w:eastAsia="fi-FI"/>
        </w:rPr>
        <w:t>-arvo suureni 6 %:lla. Annoksen säätäminen ei ole tarpeen, jos BCRP-substraattia annetaan samanaikaisesti Xtandi-valmisteen kanssa.</w:t>
      </w:r>
    </w:p>
    <w:p w14:paraId="703EC1AC" w14:textId="77777777" w:rsidR="009725E5" w:rsidRPr="00BA6263" w:rsidRDefault="009725E5" w:rsidP="009725E5">
      <w:pPr>
        <w:spacing w:after="0"/>
        <w:rPr>
          <w:rFonts w:eastAsia="MS Mincho" w:cs="Times New Roman"/>
          <w:lang w:val="fi-FI" w:eastAsia="fi-FI"/>
        </w:rPr>
      </w:pPr>
    </w:p>
    <w:p w14:paraId="3298DE98" w14:textId="77777777" w:rsidR="009725E5" w:rsidRPr="00BA6263" w:rsidRDefault="009725E5" w:rsidP="009725E5">
      <w:pPr>
        <w:keepNext/>
        <w:spacing w:after="0"/>
        <w:rPr>
          <w:rFonts w:eastAsia="MS Mincho" w:cs="Times New Roman"/>
          <w:lang w:val="fi-FI" w:eastAsia="fi-FI"/>
        </w:rPr>
      </w:pPr>
      <w:r w:rsidRPr="00BA6263">
        <w:rPr>
          <w:rFonts w:eastAsia="MS Mincho" w:cs="Times New Roman"/>
          <w:i/>
          <w:lang w:val="fi-FI" w:eastAsia="fi-FI"/>
        </w:rPr>
        <w:t>MRP2-, OAT3- ja OCT1-substraatit</w:t>
      </w:r>
    </w:p>
    <w:p w14:paraId="2DA0317B" w14:textId="77777777" w:rsidR="009725E5" w:rsidRPr="00BA6263" w:rsidRDefault="009725E5" w:rsidP="009725E5">
      <w:pPr>
        <w:spacing w:after="0"/>
        <w:rPr>
          <w:rFonts w:eastAsia="MS Mincho" w:cs="Times New Roman"/>
          <w:lang w:val="fi-FI" w:eastAsia="fi-FI"/>
        </w:rPr>
      </w:pPr>
      <w:r w:rsidRPr="00BA6263">
        <w:rPr>
          <w:rFonts w:eastAsia="MS Mincho" w:cs="Times New Roman"/>
          <w:i/>
          <w:lang w:val="fi-FI" w:eastAsia="fi-FI"/>
        </w:rPr>
        <w:t>In vitro</w:t>
      </w:r>
      <w:r w:rsidRPr="00BA6263">
        <w:rPr>
          <w:rFonts w:eastAsia="MS Mincho" w:cs="Times New Roman"/>
          <w:lang w:val="fi-FI" w:eastAsia="fi-FI"/>
        </w:rPr>
        <w:t xml:space="preserve"> -tulosten perusteella MRP2:n (ohutsuolessa) sekä orgaanisten anionien kuljettajan 3 (OAT3) ja orgaanisten kationien kuljettajan 1 (OCT1) (systeemisesti) estymistä ei voida sulkea pois. Teoreettisesti näiden kuljettajien induktio on myös mahdollinen, eikä nettovaikutusta tunneta.</w:t>
      </w:r>
    </w:p>
    <w:p w14:paraId="7597015D" w14:textId="77777777" w:rsidR="009725E5" w:rsidRPr="00BA6263" w:rsidRDefault="009725E5" w:rsidP="009725E5">
      <w:pPr>
        <w:spacing w:after="0"/>
        <w:rPr>
          <w:rFonts w:eastAsia="MS Mincho" w:cs="Times New Roman"/>
          <w:i/>
          <w:lang w:val="fi-FI" w:eastAsia="fi-FI"/>
        </w:rPr>
      </w:pPr>
    </w:p>
    <w:p w14:paraId="3D1C4A24" w14:textId="77777777" w:rsidR="009725E5" w:rsidRPr="00BA6263" w:rsidRDefault="009725E5" w:rsidP="009725E5">
      <w:pPr>
        <w:keepNext/>
        <w:spacing w:after="0"/>
        <w:rPr>
          <w:rFonts w:eastAsia="MS Mincho" w:cs="Times New Roman"/>
          <w:i/>
          <w:lang w:val="fi-FI" w:eastAsia="fi-FI"/>
        </w:rPr>
      </w:pPr>
      <w:r w:rsidRPr="00BA6263">
        <w:rPr>
          <w:rFonts w:eastAsia="MS Mincho" w:cs="Times New Roman"/>
          <w:i/>
          <w:lang w:val="fi-FI" w:eastAsia="fi-FI"/>
        </w:rPr>
        <w:t>Lääkevalmisteet, jotka pidentävät QT-aikaa</w:t>
      </w:r>
    </w:p>
    <w:p w14:paraId="01551C93" w14:textId="77777777" w:rsidR="009725E5" w:rsidRPr="00BA6263" w:rsidRDefault="009725E5" w:rsidP="009725E5">
      <w:pPr>
        <w:spacing w:after="0"/>
        <w:rPr>
          <w:rFonts w:eastAsia="MS Mincho" w:cs="Times New Roman"/>
          <w:lang w:val="fi-FI" w:eastAsia="fi-FI"/>
        </w:rPr>
      </w:pPr>
      <w:r w:rsidRPr="00BA6263">
        <w:rPr>
          <w:rFonts w:eastAsia="MS Mincho" w:cs="Times New Roman"/>
          <w:lang w:val="fi-FI" w:eastAsia="fi-FI"/>
        </w:rPr>
        <w:t>Koska androgeenideprivaatiohoito saattaa pidentää QT-aikaa, Xtandi-valmisteen samanaikaista käyttöä sellaisten lääkevalmisteiden kanssa, joiden tiedetään pidentävän QT-aikaa tai jotka voivat aiheuttaa kääntyvien kärkien takykardiaa [kuten luokkaan IA kuuluvat rytmihäiriölääkkeet (esim. kinidiini, disopyramidi) tai luokan III rytmihäiriölääkkeet (esim. amiodaroni, sotaloli, dofetilidi, ibutilidi), metadoni, moksifloksasiini, psykoosilääkkeet jne.], on arvioitava huolellisesti (ks. kohta 4.4).</w:t>
      </w:r>
    </w:p>
    <w:p w14:paraId="3935F08B" w14:textId="77777777" w:rsidR="009725E5" w:rsidRPr="00BA6263" w:rsidRDefault="009725E5" w:rsidP="009725E5">
      <w:pPr>
        <w:spacing w:after="0"/>
        <w:rPr>
          <w:rFonts w:eastAsia="MS Mincho" w:cs="Times New Roman"/>
          <w:u w:val="single"/>
          <w:lang w:val="fi-FI" w:eastAsia="fi-FI"/>
        </w:rPr>
      </w:pPr>
    </w:p>
    <w:p w14:paraId="6559E6BA" w14:textId="77777777" w:rsidR="009725E5" w:rsidRPr="00BA6263" w:rsidRDefault="009725E5" w:rsidP="009725E5">
      <w:pPr>
        <w:keepNext/>
        <w:spacing w:after="0"/>
        <w:rPr>
          <w:rFonts w:eastAsia="MS Mincho" w:cs="Times New Roman"/>
          <w:u w:val="single"/>
          <w:lang w:val="fi-FI" w:eastAsia="fi-FI"/>
        </w:rPr>
      </w:pPr>
      <w:r w:rsidRPr="00BA6263">
        <w:rPr>
          <w:rFonts w:eastAsia="MS Mincho" w:cs="Times New Roman"/>
          <w:u w:val="single"/>
          <w:lang w:val="fi-FI" w:eastAsia="fi-FI"/>
        </w:rPr>
        <w:t>Ruoan vaikutus entsalutamidiin</w:t>
      </w:r>
    </w:p>
    <w:p w14:paraId="4CEA444C" w14:textId="0D755565" w:rsidR="00D57306" w:rsidRPr="009725E5" w:rsidRDefault="009725E5" w:rsidP="009725E5">
      <w:pPr>
        <w:keepNext/>
        <w:spacing w:after="0"/>
        <w:rPr>
          <w:rFonts w:eastAsia="MS Mincho" w:cs="Myanmar Text"/>
          <w:i/>
          <w:lang w:val="fi-FI"/>
        </w:rPr>
      </w:pPr>
      <w:r w:rsidRPr="00BA6263">
        <w:rPr>
          <w:rFonts w:eastAsia="MS Mincho" w:cs="Times New Roman"/>
          <w:lang w:val="fi-FI"/>
        </w:rPr>
        <w:t>Ruoka ei vaikuta kliinisesti merkittävästi entsalutamidiin. Kliinisissä tutkimuksissa Xtandi-valmistetta käytettiin ruokailusta riippumatta.</w:t>
      </w:r>
    </w:p>
    <w:p w14:paraId="524AEED3" w14:textId="48FD7F19" w:rsidR="00D57306" w:rsidRPr="0027106F" w:rsidRDefault="00D57306">
      <w:pPr>
        <w:pStyle w:val="Heading3"/>
        <w:rPr>
          <w:lang w:val="fi-FI"/>
        </w:rPr>
      </w:pPr>
      <w:bookmarkStart w:id="29" w:name="_i4i6iYPhaiexkxD7IyBYWanUP"/>
      <w:bookmarkEnd w:id="29"/>
      <w:r w:rsidRPr="0027106F">
        <w:rPr>
          <w:lang w:val="fi-FI"/>
        </w:rPr>
        <w:t>4.6</w:t>
      </w:r>
      <w:r w:rsidRPr="0027106F">
        <w:rPr>
          <w:lang w:val="fi-FI"/>
        </w:rPr>
        <w:tab/>
        <w:t>Hedelmällisyys, raskaus ja imetys</w:t>
      </w:r>
    </w:p>
    <w:p w14:paraId="5F052554" w14:textId="7EECC8D4" w:rsidR="009725E5" w:rsidRPr="009725E5" w:rsidRDefault="009725E5" w:rsidP="009725E5">
      <w:pPr>
        <w:keepNext/>
        <w:spacing w:after="0"/>
        <w:rPr>
          <w:rFonts w:eastAsia="MS Mincho" w:cs="Times New Roman"/>
          <w:u w:val="single"/>
          <w:lang w:val="fi-FI"/>
        </w:rPr>
      </w:pPr>
      <w:r w:rsidRPr="009725E5">
        <w:rPr>
          <w:rFonts w:eastAsia="MS Mincho" w:cs="Times New Roman"/>
          <w:u w:val="single"/>
          <w:lang w:val="fi-FI"/>
        </w:rPr>
        <w:t>Naiset, jotka voivat tulla raskaaksi</w:t>
      </w:r>
    </w:p>
    <w:p w14:paraId="6375E194" w14:textId="77777777" w:rsidR="009725E5" w:rsidRPr="009725E5" w:rsidRDefault="009725E5" w:rsidP="009725E5">
      <w:pPr>
        <w:spacing w:after="0"/>
        <w:rPr>
          <w:rFonts w:eastAsia="MS Mincho" w:cs="Times New Roman"/>
          <w:lang w:val="fi-FI"/>
        </w:rPr>
      </w:pPr>
      <w:r w:rsidRPr="009725E5">
        <w:rPr>
          <w:rFonts w:eastAsia="MS Mincho" w:cs="Times New Roman"/>
          <w:lang w:val="fi-FI"/>
        </w:rPr>
        <w:t xml:space="preserve">Xtandi-valmisteen käytöstä ihmisillä raskauden aikana ei ole tietoja, eikä tätä lääkevalmistetta ole tarkoitettu naisille, jotka voivat tulla raskaaksi. Valmiste </w:t>
      </w:r>
      <w:r w:rsidRPr="009725E5">
        <w:rPr>
          <w:rFonts w:eastAsia="MS Mincho" w:cs="Times New Roman"/>
          <w:noProof/>
          <w:lang w:val="fi-FI"/>
        </w:rPr>
        <w:t xml:space="preserve">saattaa aiheuttaa haittaa syntymättömälle lapselle </w:t>
      </w:r>
      <w:r w:rsidRPr="009725E5">
        <w:rPr>
          <w:rFonts w:eastAsia="MS Mincho" w:cs="Times New Roman"/>
          <w:lang w:val="fi-FI"/>
        </w:rPr>
        <w:t>tai raskauden keskeytymisen, jos raskaana olevat naiset käyttävät sitä (ks. kohdat 4.3, 5.3 ja 6.6).</w:t>
      </w:r>
    </w:p>
    <w:p w14:paraId="3C5BD158" w14:textId="77777777" w:rsidR="009725E5" w:rsidRPr="009725E5" w:rsidRDefault="009725E5" w:rsidP="009725E5">
      <w:pPr>
        <w:spacing w:after="0"/>
        <w:rPr>
          <w:rFonts w:eastAsia="MS Mincho" w:cs="Times New Roman"/>
          <w:u w:val="single"/>
          <w:lang w:val="fi-FI"/>
        </w:rPr>
      </w:pPr>
    </w:p>
    <w:p w14:paraId="297AE9FF" w14:textId="77777777" w:rsidR="009725E5" w:rsidRPr="009725E5" w:rsidRDefault="009725E5" w:rsidP="009725E5">
      <w:pPr>
        <w:keepNext/>
        <w:spacing w:after="0"/>
        <w:rPr>
          <w:rFonts w:eastAsia="MS Mincho" w:cs="Times New Roman"/>
          <w:u w:val="single"/>
          <w:lang w:val="fi-FI"/>
        </w:rPr>
      </w:pPr>
      <w:r w:rsidRPr="009725E5">
        <w:rPr>
          <w:rFonts w:eastAsia="MS Mincho" w:cs="Times New Roman"/>
          <w:u w:val="single"/>
          <w:lang w:val="fi-FI"/>
        </w:rPr>
        <w:t>Miesten ja naisten ehkäisy</w:t>
      </w:r>
    </w:p>
    <w:p w14:paraId="7F3CCABE" w14:textId="2235A44C" w:rsidR="00D57306" w:rsidRPr="0027106F" w:rsidRDefault="009725E5" w:rsidP="009725E5">
      <w:pPr>
        <w:keepNext/>
        <w:spacing w:after="0"/>
        <w:rPr>
          <w:lang w:val="fi-FI"/>
        </w:rPr>
      </w:pPr>
      <w:r w:rsidRPr="009725E5">
        <w:rPr>
          <w:rFonts w:eastAsia="MS Mincho" w:cs="Times New Roman"/>
          <w:lang w:val="fi-FI"/>
        </w:rPr>
        <w:t>Ei tiedetä, esiintyykö entsalutamidia tai sen metaboliitteja siemennesteessä. Kondomia on käytettävä entsalutamidihoidon aikana ja 3 kuukautta hoidon päättymisen jälkeen, jos potilas on sukupuoliyhteydessä raskaana olevan naisen kanssa. Kondomia ja sen lisäksi toista ehkäisymenetelmää on käytettävä entsalutamidihoidon aikana ja 3 kuukautta hoidon päättymisen jälkeen, jos potilas on sukupuoliyhteydessä sellaisen naisen kanssa, joka voi tulla raskaaksi. Eläinkokeissa on havaittu lisääntymistoksisuutta (ks. kohta 5.3).</w:t>
      </w:r>
    </w:p>
    <w:p w14:paraId="5A3AC712" w14:textId="26F0CA3E" w:rsidR="00D57306" w:rsidRPr="0027106F" w:rsidRDefault="00D57306">
      <w:pPr>
        <w:pStyle w:val="Heading4"/>
        <w:rPr>
          <w:lang w:val="fi-FI"/>
        </w:rPr>
      </w:pPr>
      <w:bookmarkStart w:id="30" w:name="_i4i3dMwqX9Psvn34O3yMsTt02"/>
      <w:bookmarkEnd w:id="30"/>
      <w:r w:rsidRPr="0027106F">
        <w:rPr>
          <w:lang w:val="fi-FI"/>
        </w:rPr>
        <w:t>Raskaus</w:t>
      </w:r>
    </w:p>
    <w:p w14:paraId="1BF3D4AF" w14:textId="5F6402DD" w:rsidR="00D57306" w:rsidRPr="0027106F" w:rsidRDefault="00B73F5D" w:rsidP="008D2561">
      <w:pPr>
        <w:rPr>
          <w:lang w:val="fi-FI"/>
        </w:rPr>
      </w:pPr>
      <w:r w:rsidRPr="00B73F5D">
        <w:rPr>
          <w:rFonts w:eastAsia="MS Mincho" w:cs="Times New Roman"/>
          <w:noProof/>
          <w:lang w:val="fi-FI"/>
        </w:rPr>
        <w:t>Entsalutamidi ei ole tarkoitettu naisille. Entsalutamidi on vasta-aiheista naisille, jotka ovat raskaana tai saattavat tulla raskaaksi (ks. kohdat 4.3, 5.3 ja 6.6</w:t>
      </w:r>
      <w:r w:rsidR="00D57306" w:rsidRPr="0027106F">
        <w:rPr>
          <w:lang w:val="fi-FI"/>
        </w:rPr>
        <w:t>).</w:t>
      </w:r>
    </w:p>
    <w:p w14:paraId="7432FA90" w14:textId="29B52B91" w:rsidR="00D57306" w:rsidRPr="0027106F" w:rsidRDefault="00D57306">
      <w:pPr>
        <w:pStyle w:val="Heading4"/>
        <w:rPr>
          <w:lang w:val="fi-FI"/>
        </w:rPr>
      </w:pPr>
      <w:r w:rsidRPr="0027106F">
        <w:rPr>
          <w:lang w:val="fi-FI"/>
        </w:rPr>
        <w:t>Imetys</w:t>
      </w:r>
    </w:p>
    <w:p w14:paraId="62C360F8" w14:textId="557D8734" w:rsidR="00D57306" w:rsidRPr="0027106F" w:rsidRDefault="00B73F5D" w:rsidP="008D2561">
      <w:pPr>
        <w:rPr>
          <w:lang w:val="fi-FI"/>
        </w:rPr>
      </w:pPr>
      <w:r w:rsidRPr="00B73F5D">
        <w:rPr>
          <w:rFonts w:eastAsia="MS Mincho" w:cs="Times New Roman"/>
          <w:noProof/>
          <w:lang w:val="fi-FI"/>
        </w:rPr>
        <w:t xml:space="preserve">Entsalutamidi ei ole tarkoitettu naisille. </w:t>
      </w:r>
      <w:r w:rsidRPr="00B73F5D">
        <w:rPr>
          <w:rFonts w:eastAsia="SimSun" w:cs="Times New Roman"/>
          <w:color w:val="000000"/>
          <w:lang w:val="fi-FI" w:eastAsia="zh-CN"/>
        </w:rPr>
        <w:t xml:space="preserve">Ei ole riittävästi tietoa entsalutamidin erittymisestä ihmisen </w:t>
      </w:r>
      <w:r w:rsidRPr="00B73F5D">
        <w:rPr>
          <w:rFonts w:eastAsia="SimSun" w:cs="Times New Roman"/>
          <w:lang w:val="fi-FI" w:eastAsia="zh-CN"/>
        </w:rPr>
        <w:t>rintamaitoon. Entsalutamidi ja/tai sen metaboliitit erittyvät rotanmaitoon (ks. kohta 5.3</w:t>
      </w:r>
      <w:r w:rsidR="00D57306" w:rsidRPr="0027106F">
        <w:rPr>
          <w:rFonts w:eastAsia="SimSun"/>
          <w:lang w:val="fi-FI" w:eastAsia="zh-CN"/>
        </w:rPr>
        <w:t>).</w:t>
      </w:r>
    </w:p>
    <w:p w14:paraId="7C6BF144" w14:textId="6A73DDB4" w:rsidR="00D57306" w:rsidRPr="0027106F" w:rsidRDefault="00D57306">
      <w:pPr>
        <w:pStyle w:val="Heading4"/>
        <w:rPr>
          <w:lang w:val="fi-FI"/>
        </w:rPr>
      </w:pPr>
      <w:r w:rsidRPr="0027106F">
        <w:rPr>
          <w:lang w:val="fi-FI"/>
        </w:rPr>
        <w:t>Hedelmällisyys</w:t>
      </w:r>
    </w:p>
    <w:p w14:paraId="5413C27A" w14:textId="5C19BE35" w:rsidR="00D57306" w:rsidRPr="0027106F" w:rsidRDefault="00B73F5D" w:rsidP="008D2561">
      <w:pPr>
        <w:rPr>
          <w:lang w:val="fi-FI"/>
        </w:rPr>
      </w:pPr>
      <w:r w:rsidRPr="00B73F5D">
        <w:rPr>
          <w:rFonts w:eastAsia="MS Mincho" w:cs="Times New Roman"/>
          <w:lang w:val="fi-FI"/>
        </w:rPr>
        <w:t>Eläinkokeet ovat osoittaneet, että entsalutamidi vaikuttaa urosrottien ja -koirien lisääntymisjärjestelmään (ks. kohta 5.3</w:t>
      </w:r>
      <w:r w:rsidR="00D57306" w:rsidRPr="0027106F">
        <w:rPr>
          <w:rFonts w:eastAsia="SimSun"/>
          <w:lang w:val="fi-FI" w:eastAsia="ja-JP"/>
        </w:rPr>
        <w:t>).</w:t>
      </w:r>
    </w:p>
    <w:p w14:paraId="15189711" w14:textId="425350BC" w:rsidR="00D57306" w:rsidRPr="00F91508" w:rsidRDefault="00D57306">
      <w:pPr>
        <w:pStyle w:val="Heading3"/>
        <w:rPr>
          <w:lang w:val="fi-FI"/>
        </w:rPr>
      </w:pPr>
      <w:bookmarkStart w:id="31" w:name="_i4i5K1EQNoOA2aHxpUfNjNa2U"/>
      <w:bookmarkStart w:id="32" w:name="_i4i7FfMnMVXhNpEUhxQli0qw2"/>
      <w:bookmarkEnd w:id="31"/>
      <w:bookmarkEnd w:id="32"/>
      <w:r w:rsidRPr="00F91508">
        <w:rPr>
          <w:lang w:val="fi-FI"/>
        </w:rPr>
        <w:t>4.7</w:t>
      </w:r>
      <w:r w:rsidRPr="00F91508">
        <w:rPr>
          <w:lang w:val="fi-FI"/>
        </w:rPr>
        <w:tab/>
      </w:r>
      <w:r w:rsidR="00F91508" w:rsidRPr="00F91508">
        <w:rPr>
          <w:rFonts w:ascii="Times New Roman" w:eastAsia="MS Mincho" w:hAnsi="Times New Roman" w:cs="Times New Roman"/>
          <w:noProof/>
          <w:lang w:val="fi-FI"/>
        </w:rPr>
        <w:t>Vaikutus ajokykyyn ja koneiden käyttökykyyn</w:t>
      </w:r>
    </w:p>
    <w:p w14:paraId="6B682B5C" w14:textId="437AD1B2" w:rsidR="00D57306" w:rsidRPr="00B73F5D" w:rsidRDefault="00B73F5D" w:rsidP="00C826D7">
      <w:pPr>
        <w:spacing w:after="0"/>
        <w:rPr>
          <w:lang w:val="fi-FI"/>
        </w:rPr>
      </w:pPr>
      <w:r w:rsidRPr="00B73F5D">
        <w:rPr>
          <w:rFonts w:eastAsia="MS Mincho" w:cs="Times New Roman"/>
          <w:noProof/>
          <w:lang w:val="fi-FI"/>
        </w:rPr>
        <w:t>Xtandilla voi olla kohtalainen vaikutus ajokykyyn ja koneiden käyttökykyyn, sillä psyykkisiä ja neurologisia haittatapahtumia mukaan lukien epileptinen kohtaus on raportoitu (ks. kohta 4.8). P</w:t>
      </w:r>
      <w:r w:rsidRPr="00B73F5D">
        <w:rPr>
          <w:rFonts w:eastAsia="MS Mincho" w:cs="Times New Roman"/>
          <w:szCs w:val="20"/>
          <w:lang w:val="fi-FI"/>
        </w:rPr>
        <w:t xml:space="preserve">otilaita tulee varoittaa mahdollisesta ajamiseen ja koneiden käyttämisen aikana ilmenevästä psyykkisen tai neurologisen haittatapahtuman riskistä. </w:t>
      </w:r>
      <w:r w:rsidRPr="00B73F5D">
        <w:rPr>
          <w:rFonts w:eastAsia="MS Mincho" w:cs="Times New Roman"/>
          <w:noProof/>
          <w:lang w:val="fi-FI"/>
        </w:rPr>
        <w:t>Tutkimuksia entsalutamidin vaikutuksista ajokykyyn ja koneiden käyttökykyyn ei ole tehty</w:t>
      </w:r>
      <w:r w:rsidR="00D57306" w:rsidRPr="00B73F5D">
        <w:rPr>
          <w:noProof/>
          <w:lang w:val="fi-FI"/>
        </w:rPr>
        <w:t>.</w:t>
      </w:r>
    </w:p>
    <w:p w14:paraId="16544D81" w14:textId="497DD958" w:rsidR="00D57306" w:rsidRPr="007F3560" w:rsidRDefault="00D57306">
      <w:pPr>
        <w:pStyle w:val="Heading3"/>
        <w:rPr>
          <w:lang w:val="fi-FI"/>
        </w:rPr>
      </w:pPr>
      <w:bookmarkStart w:id="33" w:name="_i4i7ApsiAPtxmNjdkqk0pRkVI"/>
      <w:bookmarkEnd w:id="33"/>
      <w:r w:rsidRPr="007F3560">
        <w:rPr>
          <w:lang w:val="fi-FI"/>
        </w:rPr>
        <w:t>4.8</w:t>
      </w:r>
      <w:r w:rsidRPr="007F3560">
        <w:rPr>
          <w:lang w:val="fi-FI"/>
        </w:rPr>
        <w:tab/>
        <w:t>Haittavaikutukset</w:t>
      </w:r>
    </w:p>
    <w:p w14:paraId="7C7B4711" w14:textId="7989A055" w:rsidR="00B73F5D" w:rsidRPr="00BA6263" w:rsidRDefault="00B73F5D" w:rsidP="00B73F5D">
      <w:pPr>
        <w:keepNext/>
        <w:autoSpaceDE w:val="0"/>
        <w:autoSpaceDN w:val="0"/>
        <w:spacing w:after="0"/>
        <w:rPr>
          <w:rFonts w:eastAsia="MS Mincho" w:cs="Times New Roman"/>
          <w:lang w:val="fi-FI"/>
        </w:rPr>
      </w:pPr>
      <w:r w:rsidRPr="00BA6263">
        <w:rPr>
          <w:rFonts w:eastAsia="MS Mincho" w:cs="Times New Roman"/>
          <w:u w:val="single"/>
          <w:lang w:val="fi-FI"/>
        </w:rPr>
        <w:t>Turvallisuusprofiilin yhteenveto</w:t>
      </w:r>
    </w:p>
    <w:p w14:paraId="20625FC6" w14:textId="357108A9" w:rsidR="00B73F5D" w:rsidRPr="00BA6263" w:rsidRDefault="00B73F5D" w:rsidP="00B73F5D">
      <w:pPr>
        <w:autoSpaceDE w:val="0"/>
        <w:autoSpaceDN w:val="0"/>
        <w:spacing w:after="0"/>
        <w:rPr>
          <w:rFonts w:eastAsia="MS Mincho" w:cs="Times New Roman"/>
          <w:lang w:val="fi-FI"/>
        </w:rPr>
      </w:pPr>
      <w:r w:rsidRPr="00BA6263">
        <w:rPr>
          <w:rFonts w:eastAsia="MS Mincho" w:cs="Times New Roman"/>
          <w:lang w:val="fi-FI"/>
        </w:rPr>
        <w:t>Yleisimmät haittavaikutukset ovat voimattomuus/uupumus, kuumat aallot, korkea verenpaine, murtumat</w:t>
      </w:r>
      <w:r w:rsidR="00956E1E" w:rsidRPr="00BA6263">
        <w:rPr>
          <w:rFonts w:eastAsia="MS Mincho" w:cs="Times New Roman"/>
          <w:lang w:val="fi-FI"/>
        </w:rPr>
        <w:t>,</w:t>
      </w:r>
      <w:r w:rsidRPr="00BA6263">
        <w:rPr>
          <w:rFonts w:eastAsia="MS Mincho" w:cs="Times New Roman"/>
          <w:lang w:val="fi-FI"/>
        </w:rPr>
        <w:t xml:space="preserve"> kaatumiset</w:t>
      </w:r>
      <w:r w:rsidR="00956E1E" w:rsidRPr="00BA6263">
        <w:rPr>
          <w:rFonts w:eastAsia="MS Mincho" w:cs="Times New Roman"/>
          <w:lang w:val="fi-FI"/>
        </w:rPr>
        <w:t xml:space="preserve"> ja päänsärky</w:t>
      </w:r>
      <w:r w:rsidRPr="00BA6263">
        <w:rPr>
          <w:rFonts w:eastAsia="MS Mincho" w:cs="Times New Roman"/>
          <w:lang w:val="fi-FI"/>
        </w:rPr>
        <w:t>. Muita tärkeitä haittavaikutuksia ovat mm. iskeeminen sydänsairaus ja epileptinen kohtaus.</w:t>
      </w:r>
    </w:p>
    <w:p w14:paraId="7900E77F" w14:textId="77777777" w:rsidR="00B73F5D" w:rsidRPr="00BA6263" w:rsidRDefault="00B73F5D" w:rsidP="00B73F5D">
      <w:pPr>
        <w:autoSpaceDE w:val="0"/>
        <w:autoSpaceDN w:val="0"/>
        <w:spacing w:after="0"/>
        <w:rPr>
          <w:rFonts w:eastAsia="MS Mincho" w:cs="Times New Roman"/>
          <w:lang w:val="fi-FI"/>
        </w:rPr>
      </w:pPr>
    </w:p>
    <w:p w14:paraId="32BDF8A9" w14:textId="77777777" w:rsidR="00B73F5D" w:rsidRPr="00BA6263" w:rsidRDefault="00B73F5D" w:rsidP="00B73F5D">
      <w:pPr>
        <w:spacing w:after="0"/>
        <w:rPr>
          <w:rFonts w:eastAsia="MS Mincho" w:cs="Times New Roman"/>
          <w:sz w:val="24"/>
          <w:lang w:val="fi-FI" w:eastAsia="fi-FI"/>
        </w:rPr>
      </w:pPr>
      <w:r w:rsidRPr="00BA6263">
        <w:rPr>
          <w:rFonts w:eastAsia="MS Mincho" w:cs="Times New Roman"/>
          <w:lang w:val="fi-FI" w:eastAsia="fi-FI"/>
        </w:rPr>
        <w:t>Epileptisiä kohtauksia esiintyi 0,6 %:lla entsalutamidilla hoidetuista, 0,1 %:lla lumelääkkeellä hoidetuista ja 0,3 %:lla bikalutamidilla hoidetuista potilaista.</w:t>
      </w:r>
    </w:p>
    <w:p w14:paraId="3CF9393F" w14:textId="77777777" w:rsidR="00B73F5D" w:rsidRPr="00BA6263" w:rsidRDefault="00B73F5D" w:rsidP="00B73F5D">
      <w:pPr>
        <w:spacing w:after="0"/>
        <w:rPr>
          <w:rFonts w:eastAsia="MS Mincho" w:cs="Times New Roman"/>
          <w:sz w:val="24"/>
          <w:lang w:val="fi-FI" w:eastAsia="fi-FI"/>
        </w:rPr>
      </w:pPr>
    </w:p>
    <w:p w14:paraId="4015F529" w14:textId="77777777" w:rsidR="00B73F5D" w:rsidRPr="00BA6263" w:rsidRDefault="00B73F5D" w:rsidP="00B73F5D">
      <w:pPr>
        <w:spacing w:after="0"/>
        <w:rPr>
          <w:rFonts w:eastAsia="MS Mincho" w:cs="Times New Roman"/>
          <w:lang w:val="fi-FI" w:eastAsia="fi-FI"/>
        </w:rPr>
      </w:pPr>
      <w:r w:rsidRPr="00BA6263">
        <w:rPr>
          <w:rFonts w:eastAsia="MS Mincho" w:cs="Times New Roman"/>
          <w:lang w:val="fi-FI" w:eastAsia="fi-FI"/>
        </w:rPr>
        <w:t>Entsalutamidilla hoidetuilla potilailla on harvoin raportoitu posteriorista reversiibeliä enkefalopatiaoireyhtymää (ks. kohta 4.4).</w:t>
      </w:r>
    </w:p>
    <w:p w14:paraId="256B067B" w14:textId="77777777" w:rsidR="00B73F5D" w:rsidRPr="00BA6263" w:rsidRDefault="00B73F5D" w:rsidP="00B73F5D">
      <w:pPr>
        <w:autoSpaceDE w:val="0"/>
        <w:autoSpaceDN w:val="0"/>
        <w:spacing w:after="0"/>
        <w:rPr>
          <w:rFonts w:eastAsia="MS Mincho" w:cs="Times New Roman"/>
          <w:lang w:val="fi-FI"/>
        </w:rPr>
      </w:pPr>
    </w:p>
    <w:p w14:paraId="15E45555" w14:textId="77777777" w:rsidR="00B73F5D" w:rsidRPr="00BA6263" w:rsidRDefault="00B73F5D" w:rsidP="00B73F5D">
      <w:pPr>
        <w:autoSpaceDE w:val="0"/>
        <w:autoSpaceDN w:val="0"/>
        <w:spacing w:after="0"/>
        <w:rPr>
          <w:rFonts w:eastAsia="MS Mincho" w:cs="Times New Roman"/>
          <w:lang w:val="fi-FI"/>
        </w:rPr>
      </w:pPr>
      <w:r w:rsidRPr="00BA6263">
        <w:rPr>
          <w:rFonts w:eastAsia="MS Mincho" w:cs="Times New Roman"/>
          <w:lang w:val="fi-FI"/>
        </w:rPr>
        <w:t>Entsalutamidihoidon yhteydessä on raportoitu Stevens-Johnsonin oireyhtymää (ks. kohta 4.4).</w:t>
      </w:r>
    </w:p>
    <w:p w14:paraId="73AA5DA4" w14:textId="77777777" w:rsidR="00B73F5D" w:rsidRPr="00BA6263" w:rsidRDefault="00B73F5D" w:rsidP="00B73F5D">
      <w:pPr>
        <w:autoSpaceDE w:val="0"/>
        <w:autoSpaceDN w:val="0"/>
        <w:spacing w:after="0"/>
        <w:rPr>
          <w:rFonts w:eastAsia="MS Mincho" w:cs="Times New Roman"/>
          <w:lang w:val="fi-FI"/>
        </w:rPr>
      </w:pPr>
    </w:p>
    <w:p w14:paraId="69D74C85" w14:textId="77777777" w:rsidR="00B73F5D" w:rsidRPr="00BA6263" w:rsidRDefault="00B73F5D" w:rsidP="00B73F5D">
      <w:pPr>
        <w:keepNext/>
        <w:autoSpaceDE w:val="0"/>
        <w:autoSpaceDN w:val="0"/>
        <w:spacing w:after="0"/>
        <w:rPr>
          <w:rFonts w:eastAsia="MS Mincho" w:cs="Times New Roman"/>
          <w:lang w:val="fi-FI"/>
        </w:rPr>
      </w:pPr>
      <w:r w:rsidRPr="00BA6263">
        <w:rPr>
          <w:rFonts w:eastAsia="MS Mincho" w:cs="Times New Roman"/>
          <w:u w:val="single"/>
          <w:lang w:val="fi-FI"/>
        </w:rPr>
        <w:t>Listataulukko haittavaikutuksista</w:t>
      </w:r>
    </w:p>
    <w:p w14:paraId="039F728C" w14:textId="77777777" w:rsidR="00B73F5D" w:rsidRPr="00BA6263" w:rsidRDefault="00B73F5D" w:rsidP="00B73F5D">
      <w:pPr>
        <w:spacing w:after="0"/>
        <w:rPr>
          <w:rFonts w:eastAsia="MS Mincho" w:cs="Times New Roman"/>
          <w:lang w:val="fi-FI"/>
        </w:rPr>
      </w:pPr>
      <w:r w:rsidRPr="00BA6263">
        <w:rPr>
          <w:rFonts w:eastAsia="MS Mincho" w:cs="Times New Roman"/>
          <w:lang w:val="fi-FI"/>
        </w:rPr>
        <w:t>Kliinisten tutkimusten aikana havaitut haittavaikutukset on lueteltu alla yleisyyden mukaan seuraavasti: hyvin yleinen (≥ 1/10), yleinen (≥ 1/100, &lt; 1/10), melko harvinainen (≥ 1/1 000, &lt; 1/100), harvinainen (≥ 1/10 000, &lt; 1/1 000), hyvin harvinainen (&lt; 1/10 000), tuntematon (</w:t>
      </w:r>
      <w:r w:rsidRPr="00BA6263">
        <w:rPr>
          <w:rFonts w:eastAsia="MS Mincho" w:cs="Times New Roman"/>
          <w:noProof/>
          <w:szCs w:val="20"/>
          <w:lang w:val="fi-FI"/>
        </w:rPr>
        <w:t>koska saatavissa oleva tieto ei riitä esiintyvyyden arviointiin)</w:t>
      </w:r>
      <w:r w:rsidRPr="00BA6263">
        <w:rPr>
          <w:rFonts w:eastAsia="MS Mincho" w:cs="Times New Roman"/>
          <w:lang w:val="fi-FI"/>
        </w:rPr>
        <w:t>. Kussakin yleisyysryhmässä haittavaikutukset on esitetty vakavuuden mukaan alenevassa järjestyksessä.</w:t>
      </w:r>
    </w:p>
    <w:p w14:paraId="16FA0B60" w14:textId="77777777" w:rsidR="00B73F5D" w:rsidRPr="00BA6263" w:rsidRDefault="00B73F5D" w:rsidP="00B73F5D">
      <w:pPr>
        <w:autoSpaceDE w:val="0"/>
        <w:autoSpaceDN w:val="0"/>
        <w:adjustRightInd w:val="0"/>
        <w:spacing w:after="0"/>
        <w:rPr>
          <w:rFonts w:eastAsia="MS Mincho" w:cs="Times New Roman"/>
          <w:lang w:val="fi-FI"/>
        </w:rPr>
      </w:pPr>
    </w:p>
    <w:p w14:paraId="1193234A" w14:textId="77777777" w:rsidR="00B73F5D" w:rsidRPr="00BA6263" w:rsidRDefault="00B73F5D" w:rsidP="00D85E1F">
      <w:pPr>
        <w:autoSpaceDE w:val="0"/>
        <w:autoSpaceDN w:val="0"/>
        <w:adjustRightInd w:val="0"/>
        <w:spacing w:after="0"/>
        <w:rPr>
          <w:rFonts w:eastAsia="MS Mincho" w:cs="Times New Roman"/>
          <w:b/>
          <w:lang w:val="fi-FI"/>
        </w:rPr>
      </w:pPr>
      <w:r w:rsidRPr="00BA6263">
        <w:rPr>
          <w:rFonts w:eastAsia="MS Mincho" w:cs="Times New Roman"/>
          <w:b/>
          <w:lang w:val="fi-FI"/>
        </w:rPr>
        <w:t>Taulukko 1: Kontrolloiduissa kliinisissä tutkimuksissa ja markkinoille tulon jälkeen havaitut haittavaikutukset</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144"/>
        <w:gridCol w:w="7490"/>
      </w:tblGrid>
      <w:tr w:rsidR="00B73F5D" w:rsidRPr="00BA6263" w14:paraId="4D5B3C12" w14:textId="77777777" w:rsidTr="00D85E1F">
        <w:trPr>
          <w:tblHeader/>
        </w:trPr>
        <w:tc>
          <w:tcPr>
            <w:tcW w:w="2144" w:type="dxa"/>
          </w:tcPr>
          <w:p w14:paraId="54BD9750" w14:textId="77777777" w:rsidR="00B73F5D" w:rsidRPr="00BA6263" w:rsidRDefault="00B73F5D" w:rsidP="00D85E1F">
            <w:pPr>
              <w:autoSpaceDE w:val="0"/>
              <w:autoSpaceDN w:val="0"/>
              <w:adjustRightInd w:val="0"/>
              <w:spacing w:after="0"/>
              <w:rPr>
                <w:rFonts w:eastAsia="MS Mincho" w:cs="Times New Roman"/>
                <w:b/>
                <w:lang w:val="fi-FI" w:eastAsia="ja-JP"/>
              </w:rPr>
            </w:pPr>
            <w:r w:rsidRPr="00BA6263">
              <w:rPr>
                <w:rFonts w:eastAsia="MS Mincho" w:cs="Times New Roman"/>
                <w:b/>
                <w:lang w:val="fi-FI" w:eastAsia="ja-JP"/>
              </w:rPr>
              <w:t>MedDRA elinjärjestelmä</w:t>
            </w:r>
          </w:p>
        </w:tc>
        <w:tc>
          <w:tcPr>
            <w:tcW w:w="7490" w:type="dxa"/>
          </w:tcPr>
          <w:p w14:paraId="0862B234" w14:textId="77777777" w:rsidR="00B73F5D" w:rsidRPr="00BA6263" w:rsidRDefault="00B73F5D" w:rsidP="00D85E1F">
            <w:pPr>
              <w:autoSpaceDE w:val="0"/>
              <w:autoSpaceDN w:val="0"/>
              <w:adjustRightInd w:val="0"/>
              <w:spacing w:after="0"/>
              <w:rPr>
                <w:rFonts w:eastAsia="MS Mincho" w:cs="Times New Roman"/>
                <w:b/>
                <w:lang w:val="fi-FI"/>
              </w:rPr>
            </w:pPr>
            <w:r w:rsidRPr="00BA6263">
              <w:rPr>
                <w:rFonts w:eastAsia="MS Mincho" w:cs="Times New Roman"/>
                <w:b/>
                <w:lang w:val="fi-FI"/>
              </w:rPr>
              <w:t>Haittavaikutus ja yleisyys</w:t>
            </w:r>
          </w:p>
        </w:tc>
      </w:tr>
      <w:tr w:rsidR="00B73F5D" w:rsidRPr="00531C7F" w14:paraId="4EFB577C" w14:textId="77777777" w:rsidTr="00F51AC6">
        <w:tc>
          <w:tcPr>
            <w:tcW w:w="2144" w:type="dxa"/>
          </w:tcPr>
          <w:p w14:paraId="401C6DCF" w14:textId="77777777" w:rsidR="00B73F5D" w:rsidRPr="00BA6263" w:rsidRDefault="00B73F5D" w:rsidP="00D85E1F">
            <w:pPr>
              <w:autoSpaceDE w:val="0"/>
              <w:autoSpaceDN w:val="0"/>
              <w:adjustRightInd w:val="0"/>
              <w:spacing w:after="0"/>
              <w:rPr>
                <w:rFonts w:eastAsia="MS Mincho" w:cs="Times New Roman"/>
                <w:lang w:val="fi-FI" w:eastAsia="ja-JP"/>
              </w:rPr>
            </w:pPr>
            <w:r w:rsidRPr="00BA6263">
              <w:rPr>
                <w:rFonts w:eastAsia="MS Mincho" w:cs="Times New Roman"/>
                <w:lang w:val="fi-FI" w:eastAsia="ja-JP"/>
              </w:rPr>
              <w:t>Veri ja imukudos</w:t>
            </w:r>
          </w:p>
        </w:tc>
        <w:tc>
          <w:tcPr>
            <w:tcW w:w="7490" w:type="dxa"/>
          </w:tcPr>
          <w:p w14:paraId="1DAD6DED" w14:textId="77777777" w:rsidR="00B73F5D" w:rsidRPr="00BA6263" w:rsidRDefault="00B73F5D" w:rsidP="00D85E1F">
            <w:pPr>
              <w:autoSpaceDE w:val="0"/>
              <w:autoSpaceDN w:val="0"/>
              <w:adjustRightInd w:val="0"/>
              <w:spacing w:after="0"/>
              <w:rPr>
                <w:rFonts w:eastAsia="MS Mincho" w:cs="Times New Roman"/>
                <w:lang w:val="fi-FI"/>
              </w:rPr>
            </w:pPr>
            <w:r w:rsidRPr="00BA6263">
              <w:rPr>
                <w:rFonts w:eastAsia="MS Mincho" w:cs="Times New Roman"/>
                <w:lang w:val="fi-FI"/>
              </w:rPr>
              <w:t>Melko harvinainen: leukopenia, neutropenia</w:t>
            </w:r>
          </w:p>
          <w:p w14:paraId="215EDAC4" w14:textId="77777777" w:rsidR="00B73F5D" w:rsidRPr="00BA6263" w:rsidRDefault="00B73F5D" w:rsidP="00D85E1F">
            <w:pPr>
              <w:autoSpaceDE w:val="0"/>
              <w:autoSpaceDN w:val="0"/>
              <w:adjustRightInd w:val="0"/>
              <w:spacing w:after="0"/>
              <w:rPr>
                <w:rFonts w:eastAsia="MS Mincho" w:cs="Times New Roman"/>
                <w:lang w:val="fi-FI" w:eastAsia="ja-JP"/>
              </w:rPr>
            </w:pPr>
            <w:r w:rsidRPr="00BA6263">
              <w:rPr>
                <w:rFonts w:eastAsia="MS Mincho" w:cs="Times New Roman"/>
                <w:lang w:val="fi-FI"/>
              </w:rPr>
              <w:t>Tuntematon*: trombosytopenia</w:t>
            </w:r>
          </w:p>
        </w:tc>
      </w:tr>
      <w:tr w:rsidR="00B73F5D" w:rsidRPr="00531C7F" w14:paraId="2DFA25E5" w14:textId="77777777" w:rsidTr="00F51AC6">
        <w:tc>
          <w:tcPr>
            <w:tcW w:w="2144" w:type="dxa"/>
          </w:tcPr>
          <w:p w14:paraId="1B58186D" w14:textId="77777777" w:rsidR="00B73F5D" w:rsidRPr="00BA6263" w:rsidRDefault="00B73F5D" w:rsidP="00D85E1F">
            <w:pPr>
              <w:autoSpaceDE w:val="0"/>
              <w:autoSpaceDN w:val="0"/>
              <w:adjustRightInd w:val="0"/>
              <w:spacing w:after="0"/>
              <w:rPr>
                <w:rFonts w:eastAsia="MS Mincho" w:cs="Times New Roman"/>
                <w:lang w:val="fi-FI"/>
              </w:rPr>
            </w:pPr>
            <w:r w:rsidRPr="00BA6263">
              <w:rPr>
                <w:rFonts w:eastAsia="MS Mincho" w:cs="Times New Roman"/>
                <w:lang w:val="fi-FI"/>
              </w:rPr>
              <w:t>Immuunijärjestelmä</w:t>
            </w:r>
          </w:p>
        </w:tc>
        <w:tc>
          <w:tcPr>
            <w:tcW w:w="7490" w:type="dxa"/>
          </w:tcPr>
          <w:p w14:paraId="1DADC20D" w14:textId="77777777" w:rsidR="00B73F5D" w:rsidRPr="00BA6263" w:rsidRDefault="00B73F5D" w:rsidP="00D85E1F">
            <w:pPr>
              <w:autoSpaceDE w:val="0"/>
              <w:autoSpaceDN w:val="0"/>
              <w:adjustRightInd w:val="0"/>
              <w:spacing w:after="0"/>
              <w:rPr>
                <w:rFonts w:eastAsia="MS Mincho" w:cs="Times New Roman"/>
                <w:lang w:val="fi-FI"/>
              </w:rPr>
            </w:pPr>
            <w:r w:rsidRPr="00BA6263">
              <w:rPr>
                <w:rFonts w:eastAsia="MS Mincho" w:cs="Times New Roman"/>
                <w:lang w:val="fi-FI"/>
              </w:rPr>
              <w:t>Tuntematon*: kasvojen turvotus, kielen turvotus, huulten turvotus, nielun turvotus</w:t>
            </w:r>
          </w:p>
        </w:tc>
      </w:tr>
      <w:tr w:rsidR="00B73F5D" w:rsidRPr="00BA6263" w14:paraId="0DE88416" w14:textId="77777777" w:rsidTr="00F51AC6">
        <w:tc>
          <w:tcPr>
            <w:tcW w:w="2144" w:type="dxa"/>
          </w:tcPr>
          <w:p w14:paraId="708C8C5E" w14:textId="77777777" w:rsidR="00B73F5D" w:rsidRPr="00BA6263" w:rsidRDefault="00B73F5D" w:rsidP="00D85E1F">
            <w:pPr>
              <w:autoSpaceDE w:val="0"/>
              <w:autoSpaceDN w:val="0"/>
              <w:adjustRightInd w:val="0"/>
              <w:spacing w:after="0"/>
              <w:rPr>
                <w:rFonts w:eastAsia="MS Mincho" w:cs="Times New Roman"/>
                <w:lang w:val="fi-FI"/>
              </w:rPr>
            </w:pPr>
            <w:r w:rsidRPr="00BA6263">
              <w:rPr>
                <w:rFonts w:eastAsia="MS Mincho" w:cs="Times New Roman"/>
                <w:lang w:val="fi-FI"/>
              </w:rPr>
              <w:t>Aineenvaihdunta ja ravitsemus</w:t>
            </w:r>
          </w:p>
        </w:tc>
        <w:tc>
          <w:tcPr>
            <w:tcW w:w="7490" w:type="dxa"/>
          </w:tcPr>
          <w:p w14:paraId="5AF1EB9B" w14:textId="77777777" w:rsidR="00B73F5D" w:rsidRPr="00BA6263" w:rsidRDefault="00B73F5D" w:rsidP="00D85E1F">
            <w:pPr>
              <w:autoSpaceDE w:val="0"/>
              <w:autoSpaceDN w:val="0"/>
              <w:adjustRightInd w:val="0"/>
              <w:spacing w:after="0"/>
              <w:rPr>
                <w:rFonts w:eastAsia="MS Mincho" w:cs="Times New Roman"/>
                <w:lang w:val="fi-FI"/>
              </w:rPr>
            </w:pPr>
            <w:r w:rsidRPr="00BA6263">
              <w:rPr>
                <w:rFonts w:eastAsia="MS Mincho" w:cs="Times New Roman"/>
                <w:lang w:val="fi-FI"/>
              </w:rPr>
              <w:t>Tuntematon*: vähentynyt ruokahalu</w:t>
            </w:r>
          </w:p>
        </w:tc>
      </w:tr>
      <w:tr w:rsidR="00B73F5D" w:rsidRPr="00531C7F" w14:paraId="632CBC1D" w14:textId="77777777" w:rsidTr="00F51AC6">
        <w:tc>
          <w:tcPr>
            <w:tcW w:w="2144" w:type="dxa"/>
          </w:tcPr>
          <w:p w14:paraId="2C1FED40" w14:textId="77777777" w:rsidR="00B73F5D" w:rsidRPr="00BA6263" w:rsidRDefault="00B73F5D" w:rsidP="00D85E1F">
            <w:pPr>
              <w:autoSpaceDE w:val="0"/>
              <w:autoSpaceDN w:val="0"/>
              <w:adjustRightInd w:val="0"/>
              <w:spacing w:after="0"/>
              <w:rPr>
                <w:rFonts w:eastAsia="MS Mincho" w:cs="Times New Roman"/>
                <w:lang w:val="fi-FI" w:eastAsia="ja-JP"/>
              </w:rPr>
            </w:pPr>
            <w:r w:rsidRPr="00BA6263">
              <w:rPr>
                <w:rFonts w:eastAsia="MS Mincho" w:cs="Times New Roman"/>
                <w:lang w:val="fi-FI"/>
              </w:rPr>
              <w:t>Psyykkiset häiriöt</w:t>
            </w:r>
          </w:p>
        </w:tc>
        <w:tc>
          <w:tcPr>
            <w:tcW w:w="7490" w:type="dxa"/>
          </w:tcPr>
          <w:p w14:paraId="5FDD7EFF" w14:textId="77777777" w:rsidR="00B73F5D" w:rsidRPr="00BA6263" w:rsidRDefault="00B73F5D" w:rsidP="00D85E1F">
            <w:pPr>
              <w:autoSpaceDE w:val="0"/>
              <w:autoSpaceDN w:val="0"/>
              <w:adjustRightInd w:val="0"/>
              <w:spacing w:after="0"/>
              <w:rPr>
                <w:rFonts w:eastAsia="MS Mincho" w:cs="Times New Roman"/>
                <w:lang w:val="fi-FI"/>
              </w:rPr>
            </w:pPr>
            <w:r w:rsidRPr="00BA6263">
              <w:rPr>
                <w:rFonts w:eastAsia="MS Mincho" w:cs="Times New Roman"/>
                <w:lang w:val="fi-FI"/>
              </w:rPr>
              <w:t>Yleinen: ahdistuneisuus</w:t>
            </w:r>
          </w:p>
          <w:p w14:paraId="4F5DF92B" w14:textId="77777777" w:rsidR="00B73F5D" w:rsidRPr="00BA6263" w:rsidRDefault="00B73F5D" w:rsidP="00D85E1F">
            <w:pPr>
              <w:autoSpaceDE w:val="0"/>
              <w:autoSpaceDN w:val="0"/>
              <w:adjustRightInd w:val="0"/>
              <w:spacing w:after="0"/>
              <w:rPr>
                <w:rFonts w:eastAsia="MS Mincho" w:cs="Times New Roman"/>
                <w:lang w:val="fi-FI" w:eastAsia="ja-JP"/>
              </w:rPr>
            </w:pPr>
            <w:r w:rsidRPr="00BA6263">
              <w:rPr>
                <w:rFonts w:eastAsia="MS Mincho" w:cs="Times New Roman"/>
                <w:lang w:val="fi-FI"/>
              </w:rPr>
              <w:t>Melko harvinainen: näköhallusinaatiot</w:t>
            </w:r>
          </w:p>
        </w:tc>
      </w:tr>
      <w:tr w:rsidR="00B73F5D" w:rsidRPr="00BA6263" w14:paraId="6A29A1AC" w14:textId="77777777" w:rsidTr="00F51AC6">
        <w:tc>
          <w:tcPr>
            <w:tcW w:w="2144" w:type="dxa"/>
          </w:tcPr>
          <w:p w14:paraId="4639880A"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Hermosto</w:t>
            </w:r>
          </w:p>
        </w:tc>
        <w:tc>
          <w:tcPr>
            <w:tcW w:w="7490" w:type="dxa"/>
          </w:tcPr>
          <w:p w14:paraId="3EED0D57" w14:textId="21C14F20" w:rsidR="00956E1E" w:rsidRPr="00BA6263" w:rsidRDefault="00956E1E" w:rsidP="00B73F5D">
            <w:pPr>
              <w:autoSpaceDE w:val="0"/>
              <w:autoSpaceDN w:val="0"/>
              <w:adjustRightInd w:val="0"/>
              <w:spacing w:after="0"/>
              <w:rPr>
                <w:rFonts w:eastAsia="MS Mincho" w:cs="Times New Roman"/>
                <w:lang w:val="fi-FI"/>
              </w:rPr>
            </w:pPr>
            <w:r w:rsidRPr="00BA6263">
              <w:rPr>
                <w:rFonts w:eastAsia="MS Mincho" w:cs="Times New Roman"/>
                <w:lang w:val="fi-FI"/>
              </w:rPr>
              <w:t>Hyvin yleinen: päänsärky</w:t>
            </w:r>
          </w:p>
          <w:p w14:paraId="2824C9DE" w14:textId="02357CE3"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Yleinen: muistin heikkeneminen, muistinmenetys, keskittymishäiriö, makuhäiriö, levottomat jalat </w:t>
            </w:r>
            <w:r w:rsidRPr="00BA6263">
              <w:rPr>
                <w:rFonts w:eastAsia="MS Mincho" w:cs="Times New Roman"/>
                <w:lang w:val="fi-FI"/>
              </w:rPr>
              <w:noBreakHyphen/>
              <w:t>oireyhtymä, kognitiivinen häiriö</w:t>
            </w:r>
          </w:p>
          <w:p w14:paraId="26610225"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Melko harvinainen: epileptinen kohtaus</w:t>
            </w:r>
            <w:r w:rsidRPr="00BA6263">
              <w:rPr>
                <w:rFonts w:eastAsia="MS Mincho" w:cs="Times New Roman"/>
                <w:szCs w:val="20"/>
                <w:vertAlign w:val="superscript"/>
                <w:lang w:val="fi-FI" w:eastAsia="ja-JP"/>
              </w:rPr>
              <w:t>¥</w:t>
            </w:r>
          </w:p>
          <w:p w14:paraId="729C1DA1" w14:textId="77777777" w:rsidR="00B73F5D" w:rsidRPr="00BA6263" w:rsidRDefault="00B73F5D" w:rsidP="00B73F5D">
            <w:pPr>
              <w:autoSpaceDE w:val="0"/>
              <w:autoSpaceDN w:val="0"/>
              <w:adjustRightInd w:val="0"/>
              <w:spacing w:after="0"/>
              <w:rPr>
                <w:rFonts w:eastAsia="MS Mincho" w:cs="Times New Roman"/>
                <w:lang w:val="fi-FI" w:eastAsia="ja-JP"/>
              </w:rPr>
            </w:pPr>
            <w:r w:rsidRPr="00BA6263">
              <w:rPr>
                <w:rFonts w:eastAsia="MS Mincho" w:cs="Times New Roman"/>
                <w:lang w:val="fi-FI"/>
              </w:rPr>
              <w:t>Tuntematon*: posteriorinen reversiibeli enkefalopatiaoireyhtymä</w:t>
            </w:r>
          </w:p>
        </w:tc>
      </w:tr>
      <w:tr w:rsidR="00B73F5D" w:rsidRPr="00531C7F" w14:paraId="71040ACB" w14:textId="77777777" w:rsidTr="00F51AC6">
        <w:tc>
          <w:tcPr>
            <w:tcW w:w="2144" w:type="dxa"/>
          </w:tcPr>
          <w:p w14:paraId="5A2C2ACF"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Sydän</w:t>
            </w:r>
          </w:p>
        </w:tc>
        <w:tc>
          <w:tcPr>
            <w:tcW w:w="7490" w:type="dxa"/>
          </w:tcPr>
          <w:p w14:paraId="6B73338B"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Yleinen: iskeeminen sydänsairaus</w:t>
            </w:r>
            <w:r w:rsidRPr="00BA6263">
              <w:rPr>
                <w:rFonts w:eastAsia="MS Mincho" w:cs="Times New Roman"/>
                <w:szCs w:val="20"/>
                <w:vertAlign w:val="superscript"/>
                <w:lang w:val="fi-FI" w:eastAsia="ja-JP"/>
              </w:rPr>
              <w:t>†</w:t>
            </w:r>
          </w:p>
          <w:p w14:paraId="3D8D4E5D"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Tuntematon*: QT-ajan pidentyminen (ks. kohdat 4.4 ja 4.5)</w:t>
            </w:r>
          </w:p>
        </w:tc>
      </w:tr>
      <w:tr w:rsidR="00B73F5D" w:rsidRPr="00531C7F" w14:paraId="3FF7C15B" w14:textId="77777777" w:rsidTr="00F51AC6">
        <w:tc>
          <w:tcPr>
            <w:tcW w:w="2144" w:type="dxa"/>
          </w:tcPr>
          <w:p w14:paraId="431EF2C0"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Verisuonisto</w:t>
            </w:r>
          </w:p>
        </w:tc>
        <w:tc>
          <w:tcPr>
            <w:tcW w:w="7490" w:type="dxa"/>
          </w:tcPr>
          <w:p w14:paraId="155383E6"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Hyvin yleinen: kuumat aallot, korkea verenpaine</w:t>
            </w:r>
          </w:p>
        </w:tc>
      </w:tr>
      <w:tr w:rsidR="00B73F5D" w:rsidRPr="00531C7F" w14:paraId="548373EE" w14:textId="77777777" w:rsidTr="00F51AC6">
        <w:tc>
          <w:tcPr>
            <w:tcW w:w="2144" w:type="dxa"/>
          </w:tcPr>
          <w:p w14:paraId="1EC19FBF"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Ruoansulatuselimistö</w:t>
            </w:r>
          </w:p>
        </w:tc>
        <w:tc>
          <w:tcPr>
            <w:tcW w:w="7490" w:type="dxa"/>
          </w:tcPr>
          <w:p w14:paraId="051A1425"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Tuntematon*: nielemishäiriöt</w:t>
            </w:r>
            <w:r w:rsidRPr="00BA6263">
              <w:rPr>
                <w:rFonts w:eastAsia="MS Mincho" w:cs="Myanmar Text"/>
                <w:szCs w:val="20"/>
                <w:vertAlign w:val="superscript"/>
                <w:lang w:val="fi-FI" w:eastAsia="ja-JP"/>
              </w:rPr>
              <w:t>∞</w:t>
            </w:r>
            <w:r w:rsidRPr="00BA6263">
              <w:rPr>
                <w:rFonts w:eastAsia="MS Mincho" w:cs="Times New Roman"/>
                <w:lang w:val="fi-FI"/>
              </w:rPr>
              <w:t>, pahoinvointi, oksentelu, ripuli</w:t>
            </w:r>
          </w:p>
        </w:tc>
      </w:tr>
      <w:tr w:rsidR="00B73F5D" w:rsidRPr="00BA6263" w14:paraId="1318B9A4" w14:textId="77777777" w:rsidTr="00F51AC6">
        <w:tc>
          <w:tcPr>
            <w:tcW w:w="2144" w:type="dxa"/>
          </w:tcPr>
          <w:p w14:paraId="52035CE8"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Maksa ja sappi</w:t>
            </w:r>
          </w:p>
        </w:tc>
        <w:tc>
          <w:tcPr>
            <w:tcW w:w="7490" w:type="dxa"/>
          </w:tcPr>
          <w:p w14:paraId="66101C40"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Melko harvinainen: suurentuneet maksaentsyymit</w:t>
            </w:r>
          </w:p>
        </w:tc>
      </w:tr>
      <w:tr w:rsidR="00B73F5D" w:rsidRPr="00531C7F" w14:paraId="52615710" w14:textId="77777777" w:rsidTr="00F51AC6">
        <w:tc>
          <w:tcPr>
            <w:tcW w:w="2144" w:type="dxa"/>
          </w:tcPr>
          <w:p w14:paraId="36967BC1"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Iho ja ihonalainen kudos</w:t>
            </w:r>
          </w:p>
        </w:tc>
        <w:tc>
          <w:tcPr>
            <w:tcW w:w="7490" w:type="dxa"/>
          </w:tcPr>
          <w:p w14:paraId="46167746"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Yleinen: kuiva iho, kutina</w:t>
            </w:r>
          </w:p>
          <w:p w14:paraId="66EAA24D"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Tuntematon*: erythema multiforme, Stevens-Johnsonin oireyhtymä, ihottuma</w:t>
            </w:r>
          </w:p>
        </w:tc>
      </w:tr>
      <w:tr w:rsidR="00B73F5D" w:rsidRPr="00531C7F" w14:paraId="5D57B89A" w14:textId="77777777" w:rsidTr="00F51AC6">
        <w:tc>
          <w:tcPr>
            <w:tcW w:w="2144" w:type="dxa"/>
          </w:tcPr>
          <w:p w14:paraId="7B55DAA6"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Luusto, lihakset ja sidekudos</w:t>
            </w:r>
          </w:p>
        </w:tc>
        <w:tc>
          <w:tcPr>
            <w:tcW w:w="7490" w:type="dxa"/>
          </w:tcPr>
          <w:p w14:paraId="27B20A57"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Hyvin yleinen: murtumat</w:t>
            </w:r>
            <w:r w:rsidRPr="00BA6263">
              <w:rPr>
                <w:rFonts w:eastAsia="MS Mincho" w:cs="Times New Roman"/>
                <w:szCs w:val="20"/>
                <w:vertAlign w:val="superscript"/>
                <w:lang w:val="fi-FI" w:eastAsia="ja-JP"/>
              </w:rPr>
              <w:t>‡</w:t>
            </w:r>
          </w:p>
          <w:p w14:paraId="74438524"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Tuntematon*: myalgia, lihasspasmit, lihasheikkous, selkäkipu</w:t>
            </w:r>
          </w:p>
        </w:tc>
      </w:tr>
      <w:tr w:rsidR="00B73F5D" w:rsidRPr="00531C7F" w14:paraId="0F6E9514" w14:textId="77777777" w:rsidTr="00F51AC6">
        <w:tc>
          <w:tcPr>
            <w:tcW w:w="2144" w:type="dxa"/>
          </w:tcPr>
          <w:p w14:paraId="0951D5F9"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Sukupuolielimet ja rinnat</w:t>
            </w:r>
          </w:p>
        </w:tc>
        <w:tc>
          <w:tcPr>
            <w:tcW w:w="7490" w:type="dxa"/>
          </w:tcPr>
          <w:p w14:paraId="238A65C2"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Yleinen: gynekomastia, nännikipu</w:t>
            </w:r>
            <w:r w:rsidRPr="00BA6263">
              <w:rPr>
                <w:rFonts w:eastAsia="MS Mincho" w:cs="Times New Roman"/>
                <w:vertAlign w:val="superscript"/>
                <w:lang w:val="fi-FI"/>
              </w:rPr>
              <w:t>#</w:t>
            </w:r>
            <w:r w:rsidRPr="00BA6263">
              <w:rPr>
                <w:rFonts w:eastAsia="MS Mincho" w:cs="Times New Roman"/>
                <w:lang w:val="fi-FI"/>
              </w:rPr>
              <w:t>, rinnan arkuus</w:t>
            </w:r>
            <w:r w:rsidRPr="00BA6263">
              <w:rPr>
                <w:rFonts w:eastAsia="MS Mincho" w:cs="Times New Roman"/>
                <w:vertAlign w:val="superscript"/>
                <w:lang w:val="fi-FI"/>
              </w:rPr>
              <w:t>#</w:t>
            </w:r>
          </w:p>
        </w:tc>
      </w:tr>
      <w:tr w:rsidR="00B73F5D" w:rsidRPr="00BA6263" w14:paraId="19361FE1" w14:textId="77777777" w:rsidTr="00F51AC6">
        <w:tc>
          <w:tcPr>
            <w:tcW w:w="2144" w:type="dxa"/>
          </w:tcPr>
          <w:p w14:paraId="2059CC53"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noProof/>
                <w:szCs w:val="20"/>
                <w:lang w:val="fi-FI"/>
              </w:rPr>
              <w:t xml:space="preserve">Yleisoireet ja antopaikassa todettavat haitat </w:t>
            </w:r>
          </w:p>
        </w:tc>
        <w:tc>
          <w:tcPr>
            <w:tcW w:w="7490" w:type="dxa"/>
          </w:tcPr>
          <w:p w14:paraId="30005E80"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Hyvin yleinen: astenia, uupumus</w:t>
            </w:r>
          </w:p>
        </w:tc>
      </w:tr>
      <w:tr w:rsidR="00B73F5D" w:rsidRPr="00BA6263" w14:paraId="719CA42A" w14:textId="77777777" w:rsidTr="00F51AC6">
        <w:tc>
          <w:tcPr>
            <w:tcW w:w="2144" w:type="dxa"/>
          </w:tcPr>
          <w:p w14:paraId="4C71CA3D" w14:textId="77777777" w:rsidR="00B73F5D" w:rsidRPr="00BA6263" w:rsidRDefault="00B73F5D" w:rsidP="00B73F5D">
            <w:pPr>
              <w:autoSpaceDE w:val="0"/>
              <w:autoSpaceDN w:val="0"/>
              <w:adjustRightInd w:val="0"/>
              <w:spacing w:after="0"/>
              <w:rPr>
                <w:rFonts w:eastAsia="MS Mincho" w:cs="Times New Roman"/>
                <w:lang w:val="fi-FI"/>
              </w:rPr>
            </w:pPr>
            <w:bookmarkStart w:id="34" w:name="_Hlk62465305"/>
            <w:r w:rsidRPr="00BA6263">
              <w:rPr>
                <w:rFonts w:eastAsia="MS Mincho" w:cs="Times New Roman"/>
                <w:lang w:val="fi-FI"/>
              </w:rPr>
              <w:t>Vammat, myrkytykset ja hoitokomplikaatiot</w:t>
            </w:r>
          </w:p>
        </w:tc>
        <w:tc>
          <w:tcPr>
            <w:tcW w:w="7490" w:type="dxa"/>
          </w:tcPr>
          <w:p w14:paraId="44685549"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Hyvin yleinen: kaatumiset</w:t>
            </w:r>
          </w:p>
        </w:tc>
      </w:tr>
    </w:tbl>
    <w:bookmarkEnd w:id="34"/>
    <w:p w14:paraId="2152C683" w14:textId="77777777" w:rsidR="00B73F5D" w:rsidRPr="00BA6263" w:rsidRDefault="00B73F5D" w:rsidP="00D85E1F">
      <w:pPr>
        <w:autoSpaceDE w:val="0"/>
        <w:autoSpaceDN w:val="0"/>
        <w:adjustRightInd w:val="0"/>
        <w:spacing w:after="0"/>
        <w:ind w:left="273" w:hanging="187"/>
        <w:rPr>
          <w:rFonts w:eastAsia="MS Mincho" w:cs="Times New Roman"/>
          <w:sz w:val="20"/>
          <w:szCs w:val="20"/>
          <w:lang w:val="fi-FI"/>
        </w:rPr>
      </w:pPr>
      <w:r w:rsidRPr="00BA6263">
        <w:rPr>
          <w:rFonts w:eastAsia="MS Mincho" w:cs="Times New Roman"/>
          <w:sz w:val="20"/>
          <w:szCs w:val="20"/>
          <w:lang w:val="fi-FI"/>
        </w:rPr>
        <w:t>*  Spontaanit raportit myyntiluvan myöntämisen jälkeen.</w:t>
      </w:r>
    </w:p>
    <w:p w14:paraId="7F964EC0" w14:textId="77777777" w:rsidR="00B73F5D" w:rsidRPr="00BA6263" w:rsidRDefault="00B73F5D" w:rsidP="00D85E1F">
      <w:pPr>
        <w:spacing w:after="0"/>
        <w:ind w:left="273" w:hanging="187"/>
        <w:rPr>
          <w:rFonts w:eastAsia="MS Mincho" w:cs="Times New Roman"/>
          <w:sz w:val="18"/>
          <w:szCs w:val="18"/>
          <w:lang w:val="fi-FI" w:eastAsia="ja-JP"/>
        </w:rPr>
      </w:pPr>
      <w:r w:rsidRPr="00BA6263">
        <w:rPr>
          <w:rFonts w:eastAsia="MS Mincho" w:cs="Times New Roman"/>
          <w:sz w:val="18"/>
          <w:szCs w:val="18"/>
          <w:lang w:val="fi-FI" w:eastAsia="ja-JP"/>
        </w:rPr>
        <w:t>¥  Arvioituna suppean vakioidun MedDRA-kyselyn (</w:t>
      </w:r>
      <w:r w:rsidRPr="00BA6263">
        <w:rPr>
          <w:rFonts w:eastAsia="MS Mincho" w:cs="Times New Roman"/>
          <w:i/>
          <w:sz w:val="18"/>
          <w:szCs w:val="18"/>
          <w:lang w:val="fi-FI" w:eastAsia="ja-JP"/>
        </w:rPr>
        <w:t>Standardised MedDRA Query</w:t>
      </w:r>
      <w:r w:rsidRPr="00BA6263">
        <w:rPr>
          <w:rFonts w:eastAsia="MS Mincho" w:cs="Times New Roman"/>
          <w:sz w:val="18"/>
          <w:szCs w:val="18"/>
          <w:lang w:val="fi-FI" w:eastAsia="ja-JP"/>
        </w:rPr>
        <w:t xml:space="preserve">, </w:t>
      </w:r>
      <w:r w:rsidRPr="00BA6263">
        <w:rPr>
          <w:rFonts w:eastAsia="MS Mincho" w:cs="Times New Roman"/>
          <w:i/>
          <w:sz w:val="18"/>
          <w:szCs w:val="18"/>
          <w:lang w:val="fi-FI" w:eastAsia="ja-JP"/>
        </w:rPr>
        <w:t>SMQ</w:t>
      </w:r>
      <w:r w:rsidRPr="00BA6263">
        <w:rPr>
          <w:rFonts w:eastAsia="MS Mincho" w:cs="Times New Roman"/>
          <w:sz w:val="18"/>
          <w:szCs w:val="18"/>
          <w:lang w:val="fi-FI" w:eastAsia="ja-JP"/>
        </w:rPr>
        <w:t>) perusteella hakusanalla ‘</w:t>
      </w:r>
      <w:r w:rsidRPr="00BA6263">
        <w:rPr>
          <w:rFonts w:eastAsia="MS Mincho" w:cs="Times New Roman"/>
          <w:i/>
          <w:sz w:val="18"/>
          <w:szCs w:val="18"/>
          <w:lang w:val="fi-FI" w:eastAsia="ja-JP"/>
        </w:rPr>
        <w:t>Convulsions</w:t>
      </w:r>
      <w:r w:rsidRPr="00BA6263">
        <w:rPr>
          <w:rFonts w:eastAsia="MS Mincho" w:cs="Times New Roman"/>
          <w:sz w:val="18"/>
          <w:szCs w:val="18"/>
          <w:lang w:val="fi-FI" w:eastAsia="ja-JP"/>
        </w:rPr>
        <w:t>’ (kouristukset), mihin sisältyvät kouristukset, toonis-klooniset epileptiset kouristuskohtaukset, kompleksiset partiaaliset kohtaukset, partiaaliset kohtaukset ja epileptiset sarjakohtaukset. Tämä sisältää harvinaiset epileptiset kohtaukset, joihin liittyy kuolemaan johtaneita komplikaatioita.</w:t>
      </w:r>
    </w:p>
    <w:p w14:paraId="445820AC" w14:textId="77777777" w:rsidR="00B73F5D" w:rsidRPr="00BA6263" w:rsidRDefault="00B73F5D" w:rsidP="00D85E1F">
      <w:pPr>
        <w:spacing w:after="0"/>
        <w:ind w:left="273" w:hanging="187"/>
        <w:rPr>
          <w:rFonts w:eastAsia="MS Mincho" w:cs="Times New Roman"/>
          <w:sz w:val="18"/>
          <w:szCs w:val="18"/>
          <w:lang w:val="fi-FI" w:eastAsia="ja-JP"/>
        </w:rPr>
      </w:pPr>
      <w:r w:rsidRPr="00BA6263">
        <w:rPr>
          <w:rFonts w:eastAsia="MS Mincho" w:cs="Times New Roman"/>
          <w:sz w:val="18"/>
          <w:szCs w:val="18"/>
          <w:lang w:val="fi-FI" w:eastAsia="ja-JP"/>
        </w:rPr>
        <w:t xml:space="preserve">†  Arvioituna suppean vakiouidun MedDRA-kyselyn perusteella hakusanoilla </w:t>
      </w:r>
      <w:r w:rsidRPr="00BA6263">
        <w:rPr>
          <w:rFonts w:eastAsia="MS Mincho" w:cs="Times New Roman"/>
          <w:i/>
          <w:sz w:val="18"/>
          <w:szCs w:val="18"/>
          <w:lang w:val="fi-FI" w:eastAsia="ja-JP"/>
        </w:rPr>
        <w:t>’Myocardial Infarction</w:t>
      </w:r>
      <w:r w:rsidRPr="00BA6263">
        <w:rPr>
          <w:rFonts w:eastAsia="MS Mincho" w:cs="Times New Roman"/>
          <w:sz w:val="18"/>
          <w:szCs w:val="18"/>
          <w:lang w:val="fi-FI" w:eastAsia="ja-JP"/>
        </w:rPr>
        <w:t>’ (sydäninfarkti) ja ‘</w:t>
      </w:r>
      <w:r w:rsidRPr="00BA6263">
        <w:rPr>
          <w:rFonts w:eastAsia="MS Mincho" w:cs="Times New Roman"/>
          <w:i/>
          <w:sz w:val="18"/>
          <w:szCs w:val="18"/>
          <w:lang w:val="fi-FI" w:eastAsia="ja-JP"/>
        </w:rPr>
        <w:t>Other Ischemic Heart Disease</w:t>
      </w:r>
      <w:r w:rsidRPr="00BA6263">
        <w:rPr>
          <w:rFonts w:eastAsia="MS Mincho" w:cs="Times New Roman"/>
          <w:sz w:val="18"/>
          <w:szCs w:val="18"/>
          <w:lang w:val="fi-FI" w:eastAsia="ja-JP"/>
        </w:rPr>
        <w:t xml:space="preserve">’ (muu iskeeminen sydänsairaus) mukaan luettuina seuraavat suositellut termit, joita havaittiin vähintään kahdella potilaalla satunnaistetuissa lumekontrolloiduissa faasin 3 tutkimuksissa: rasitusrintakipu, sepelvaltimotauti, sydäninfarktit, akuutti sydäninfarkti, akuutti sepelvaltimo-oireyhtymä, </w:t>
      </w:r>
      <w:r w:rsidRPr="00BA6263">
        <w:rPr>
          <w:rFonts w:eastAsia="MS Mincho" w:cs="Times New Roman"/>
          <w:sz w:val="18"/>
          <w:szCs w:val="18"/>
          <w:lang w:val="fi-FI"/>
        </w:rPr>
        <w:t>epävakaa rasitusrintakipu</w:t>
      </w:r>
      <w:r w:rsidRPr="00BA6263">
        <w:rPr>
          <w:rFonts w:eastAsia="MS Mincho" w:cs="Times New Roman"/>
          <w:sz w:val="18"/>
          <w:szCs w:val="18"/>
          <w:lang w:val="fi-FI" w:eastAsia="ja-JP"/>
        </w:rPr>
        <w:t>, sydänlihasiskemia ja sepelvaltimoiden arterioskleroosi.</w:t>
      </w:r>
    </w:p>
    <w:p w14:paraId="03EA4952" w14:textId="77777777" w:rsidR="00B73F5D" w:rsidRPr="00BA6263" w:rsidRDefault="00B73F5D" w:rsidP="00D85E1F">
      <w:pPr>
        <w:spacing w:after="0"/>
        <w:ind w:left="273" w:hanging="187"/>
        <w:rPr>
          <w:rFonts w:eastAsia="MS Mincho" w:cs="Times New Roman"/>
          <w:sz w:val="18"/>
          <w:szCs w:val="18"/>
          <w:lang w:val="fi-FI" w:eastAsia="ja-JP"/>
        </w:rPr>
      </w:pPr>
      <w:bookmarkStart w:id="35" w:name="_Hlk62465313"/>
      <w:r w:rsidRPr="00BA6263">
        <w:rPr>
          <w:rFonts w:eastAsia="MS Mincho" w:cs="Times New Roman"/>
          <w:sz w:val="18"/>
          <w:szCs w:val="18"/>
          <w:lang w:val="fi-FI" w:eastAsia="ja-JP"/>
        </w:rPr>
        <w:t>‡  Sisältää kaikki suositellut termit, joissa on sana luun‘murtuma’.</w:t>
      </w:r>
    </w:p>
    <w:p w14:paraId="4E0B724E" w14:textId="77777777" w:rsidR="00B73F5D" w:rsidRPr="00BA6263" w:rsidRDefault="00B73F5D" w:rsidP="00D85E1F">
      <w:pPr>
        <w:spacing w:after="0"/>
        <w:ind w:left="273" w:hanging="187"/>
        <w:rPr>
          <w:rFonts w:eastAsia="MS Mincho" w:cs="Times New Roman"/>
          <w:sz w:val="18"/>
          <w:szCs w:val="18"/>
          <w:lang w:val="fi-FI" w:eastAsia="ja-JP"/>
        </w:rPr>
      </w:pPr>
      <w:r w:rsidRPr="00BA6263">
        <w:rPr>
          <w:rFonts w:eastAsia="MS Mincho" w:cs="Times New Roman"/>
          <w:sz w:val="18"/>
          <w:szCs w:val="18"/>
          <w:lang w:val="fi-FI" w:eastAsia="ja-JP"/>
        </w:rPr>
        <w:t>#  Entsalutamidin haittavaikutukset monoterapiassa.</w:t>
      </w:r>
    </w:p>
    <w:p w14:paraId="282CF7EC" w14:textId="77777777" w:rsidR="00B73F5D" w:rsidRPr="00BA6263" w:rsidRDefault="00B73F5D" w:rsidP="00D85E1F">
      <w:pPr>
        <w:spacing w:after="0"/>
        <w:ind w:left="273" w:hanging="187"/>
        <w:rPr>
          <w:rFonts w:eastAsia="MS Mincho" w:cs="Times New Roman"/>
          <w:sz w:val="18"/>
          <w:szCs w:val="18"/>
          <w:lang w:val="fi-FI" w:eastAsia="ja-JP"/>
        </w:rPr>
      </w:pPr>
      <w:r w:rsidRPr="00BA6263">
        <w:rPr>
          <w:rFonts w:eastAsia="MS Mincho" w:cs="Myanmar Text"/>
          <w:sz w:val="18"/>
          <w:szCs w:val="18"/>
          <w:lang w:val="fi-FI" w:eastAsia="ja-JP"/>
        </w:rPr>
        <w:t>∞</w:t>
      </w:r>
      <w:r w:rsidRPr="00BA6263">
        <w:rPr>
          <w:rFonts w:eastAsia="MS Mincho" w:cs="Times New Roman"/>
          <w:sz w:val="18"/>
          <w:szCs w:val="18"/>
          <w:lang w:val="fi-FI" w:eastAsia="ja-JP"/>
        </w:rPr>
        <w:t>  Nielemishäiriöitä, mukaan lukien tukehtumisvaaraa, on raportoitu. Molempia tapauksia on raportoitu useimmiten kapselimuotoisen valmisteen käytön yhteydessä, mikä saattaa johtua valmisteen suuremmasta koosta (ks. kohta 4.4).</w:t>
      </w:r>
    </w:p>
    <w:p w14:paraId="602FED8D" w14:textId="77777777" w:rsidR="00B73F5D" w:rsidRPr="00BA6263" w:rsidRDefault="00B73F5D" w:rsidP="00B73F5D">
      <w:pPr>
        <w:autoSpaceDE w:val="0"/>
        <w:autoSpaceDN w:val="0"/>
        <w:adjustRightInd w:val="0"/>
        <w:spacing w:after="0"/>
        <w:rPr>
          <w:rFonts w:eastAsia="MS Mincho" w:cs="Times New Roman"/>
          <w:lang w:val="fi-FI"/>
        </w:rPr>
      </w:pPr>
      <w:bookmarkStart w:id="36" w:name="_Hlk62465321"/>
      <w:bookmarkEnd w:id="35"/>
    </w:p>
    <w:p w14:paraId="29B92BBE" w14:textId="77777777" w:rsidR="00B73F5D" w:rsidRPr="00BA6263" w:rsidRDefault="00B73F5D" w:rsidP="00B73F5D">
      <w:pPr>
        <w:keepNext/>
        <w:spacing w:after="0"/>
        <w:rPr>
          <w:rFonts w:eastAsia="MS Mincho" w:cs="Times New Roman"/>
          <w:noProof/>
          <w:u w:val="single"/>
          <w:lang w:val="fi-FI"/>
        </w:rPr>
      </w:pPr>
      <w:r w:rsidRPr="00BA6263">
        <w:rPr>
          <w:rFonts w:eastAsia="MS Mincho" w:cs="Times New Roman"/>
          <w:noProof/>
          <w:u w:val="single"/>
          <w:lang w:val="fi-FI"/>
        </w:rPr>
        <w:t>Valikoitujen haittavaikutusten kuvaus</w:t>
      </w:r>
    </w:p>
    <w:p w14:paraId="3FCFD29E" w14:textId="77777777" w:rsidR="00B73F5D" w:rsidRPr="00BA6263" w:rsidRDefault="00B73F5D" w:rsidP="00B73F5D">
      <w:pPr>
        <w:keepNext/>
        <w:spacing w:after="0"/>
        <w:rPr>
          <w:rFonts w:eastAsia="MS Mincho" w:cs="Times New Roman"/>
          <w:noProof/>
          <w:lang w:val="fi-FI"/>
        </w:rPr>
      </w:pPr>
    </w:p>
    <w:p w14:paraId="22CFD2E3" w14:textId="77777777" w:rsidR="00B73F5D" w:rsidRPr="00BA6263" w:rsidRDefault="00B73F5D" w:rsidP="00B73F5D">
      <w:pPr>
        <w:keepNext/>
        <w:spacing w:after="0"/>
        <w:rPr>
          <w:rFonts w:eastAsia="MS Mincho" w:cs="Times New Roman"/>
          <w:lang w:val="fi-FI"/>
        </w:rPr>
      </w:pPr>
      <w:r w:rsidRPr="00BA6263">
        <w:rPr>
          <w:rFonts w:eastAsia="MS Mincho" w:cs="Times New Roman"/>
          <w:i/>
          <w:iCs/>
          <w:lang w:val="fi-FI"/>
        </w:rPr>
        <w:t>Epileptiset kohtaukset</w:t>
      </w:r>
    </w:p>
    <w:p w14:paraId="19DA1FFD" w14:textId="2898724F" w:rsidR="00B73F5D" w:rsidRPr="00BA6263" w:rsidRDefault="00B73F5D" w:rsidP="00B73F5D">
      <w:pPr>
        <w:spacing w:after="0"/>
        <w:rPr>
          <w:rFonts w:eastAsia="MS Mincho" w:cs="Times New Roman"/>
          <w:lang w:val="fi-FI"/>
        </w:rPr>
      </w:pPr>
      <w:r w:rsidRPr="00BA6263">
        <w:rPr>
          <w:rFonts w:eastAsia="MS Mincho" w:cs="Times New Roman"/>
          <w:lang w:val="fi-FI"/>
        </w:rPr>
        <w:t>Kontrolloiduissa kliinisissä tutkimuksissa 31:llä (0,6 %) päivittäin 160 mg entsalutamidia saaneesta 5 11</w:t>
      </w:r>
      <w:r w:rsidR="00571AC9" w:rsidRPr="00BA6263">
        <w:rPr>
          <w:rFonts w:eastAsia="MS Mincho" w:cs="Times New Roman"/>
          <w:lang w:val="fi-FI"/>
        </w:rPr>
        <w:t>2</w:t>
      </w:r>
      <w:r w:rsidR="00D137F8" w:rsidRPr="00BA6263">
        <w:rPr>
          <w:rFonts w:eastAsia="MS Mincho" w:cs="Times New Roman"/>
          <w:lang w:val="fi-FI"/>
        </w:rPr>
        <w:t> </w:t>
      </w:r>
      <w:r w:rsidRPr="00BA6263">
        <w:rPr>
          <w:rFonts w:eastAsia="MS Mincho" w:cs="Times New Roman"/>
          <w:lang w:val="fi-FI"/>
        </w:rPr>
        <w:t>potilaasta ilmeni epileptinen kohtaus, kun taas lumelääkettä saaneista neljällä potilaalla (0,1 %) sekä bikalutamidia saaneista yhdellä potilaalla (0,3 %) ilmeni epileptinen kohtaus. Prekliiniset tiedot ja annoseskalaatiotutkimuksesta saadut tiedot osoittavat, että annos on tärkeä kohtausriskiä ennustava tekijä. Kontrolloiduista kliinisistä tutkimuksista suljettiin pois potilaat, joilla oli aiemmin ollut epileptinen kohtaus tai joilla oli epileptisen kohtauksen riskitekijöitä.</w:t>
      </w:r>
    </w:p>
    <w:bookmarkEnd w:id="36"/>
    <w:p w14:paraId="6009F85C" w14:textId="77777777" w:rsidR="00B73F5D" w:rsidRPr="00BA6263" w:rsidRDefault="00B73F5D" w:rsidP="00B73F5D">
      <w:pPr>
        <w:autoSpaceDE w:val="0"/>
        <w:autoSpaceDN w:val="0"/>
        <w:spacing w:after="0"/>
        <w:rPr>
          <w:rFonts w:eastAsia="MS Mincho" w:cs="Times New Roman"/>
          <w:lang w:val="fi-FI"/>
        </w:rPr>
      </w:pPr>
    </w:p>
    <w:p w14:paraId="7989DE40" w14:textId="77777777" w:rsidR="00B73F5D" w:rsidRPr="00BA6263" w:rsidRDefault="00B73F5D" w:rsidP="00B73F5D">
      <w:pPr>
        <w:autoSpaceDE w:val="0"/>
        <w:autoSpaceDN w:val="0"/>
        <w:spacing w:after="0"/>
        <w:rPr>
          <w:rFonts w:eastAsia="MS Mincho" w:cs="Times New Roman"/>
          <w:lang w:val="fi-FI"/>
        </w:rPr>
      </w:pPr>
      <w:r w:rsidRPr="00BA6263">
        <w:rPr>
          <w:rFonts w:eastAsia="MS Mincho" w:cs="Times New Roman"/>
          <w:szCs w:val="20"/>
          <w:lang w:val="fi-FI"/>
        </w:rPr>
        <w:t xml:space="preserve">Yhden potilasryhmän 9785-CL-0403 (UPWARD) </w:t>
      </w:r>
      <w:r w:rsidRPr="00BA6263">
        <w:rPr>
          <w:rFonts w:eastAsia="MS Mincho" w:cs="Times New Roman"/>
          <w:szCs w:val="20"/>
          <w:lang w:val="fi-FI"/>
        </w:rPr>
        <w:noBreakHyphen/>
        <w:t>tutkimuksessa arvioitiin epileptisten kohtausten esiintymistiheyttä sellaisilla potilailla, joilla on kohtauksille altistavia tekijöitä (1,6 prosentilla oli aiemmin ollut kohtauksia). Kahdeksan 366:sta (2,2 %) entsalutamidilla hoidetusta potilaasta sai kohtauksen. Hoidon mediaanikesto oli 9,3 kuukautta.</w:t>
      </w:r>
    </w:p>
    <w:p w14:paraId="39202E9E" w14:textId="77777777" w:rsidR="00B73F5D" w:rsidRPr="00BA6263" w:rsidRDefault="00B73F5D" w:rsidP="00B73F5D">
      <w:pPr>
        <w:autoSpaceDE w:val="0"/>
        <w:autoSpaceDN w:val="0"/>
        <w:spacing w:after="0"/>
        <w:rPr>
          <w:rFonts w:eastAsia="MS Mincho" w:cs="Times New Roman"/>
          <w:lang w:val="fi-FI"/>
        </w:rPr>
      </w:pPr>
    </w:p>
    <w:p w14:paraId="22A9367F" w14:textId="77777777" w:rsidR="00B73F5D" w:rsidRPr="00BA6263" w:rsidRDefault="00B73F5D" w:rsidP="00B73F5D">
      <w:pPr>
        <w:autoSpaceDE w:val="0"/>
        <w:autoSpaceDN w:val="0"/>
        <w:spacing w:after="0"/>
        <w:rPr>
          <w:rFonts w:eastAsia="MS Mincho" w:cs="Times New Roman"/>
          <w:lang w:val="fi-FI"/>
        </w:rPr>
      </w:pPr>
      <w:r w:rsidRPr="00BA6263">
        <w:rPr>
          <w:rFonts w:eastAsia="MS Mincho" w:cs="Times New Roman"/>
          <w:lang w:val="fi-FI"/>
        </w:rPr>
        <w:t xml:space="preserve">Mekanismia, jonka välityksellä entsalutamidi mahdollisesti alentaa kohtauskynnystä, ei tunneta. Sillä saattaa kuitenkin olla yhteyttä </w:t>
      </w:r>
      <w:r w:rsidRPr="00BA6263">
        <w:rPr>
          <w:rFonts w:eastAsia="MS Mincho" w:cs="Times New Roman"/>
          <w:i/>
          <w:lang w:val="fi-FI"/>
        </w:rPr>
        <w:t>in vitro</w:t>
      </w:r>
      <w:r w:rsidRPr="00BA6263">
        <w:rPr>
          <w:rFonts w:eastAsia="MS Mincho" w:cs="Times New Roman"/>
          <w:lang w:val="fi-FI"/>
        </w:rPr>
        <w:t xml:space="preserve"> -tutkimusten tuloksiin, jotka osoittavat, että entsalutamidi ja sen aktiivinen metaboliitti sitoutuvat GABA-reseptoriin ja voivat estää sen aktivoiman kloridikanavan aukeamisen.</w:t>
      </w:r>
    </w:p>
    <w:p w14:paraId="509C6A78" w14:textId="77777777" w:rsidR="00B73F5D" w:rsidRPr="00BA6263" w:rsidRDefault="00B73F5D" w:rsidP="00B73F5D">
      <w:pPr>
        <w:autoSpaceDE w:val="0"/>
        <w:autoSpaceDN w:val="0"/>
        <w:spacing w:after="0"/>
        <w:rPr>
          <w:rFonts w:eastAsia="MS Mincho" w:cs="Times New Roman"/>
          <w:lang w:val="fi-FI"/>
        </w:rPr>
      </w:pPr>
    </w:p>
    <w:p w14:paraId="1BAD709C" w14:textId="77777777" w:rsidR="00B73F5D" w:rsidRPr="00BA6263" w:rsidRDefault="00B73F5D" w:rsidP="00B73F5D">
      <w:pPr>
        <w:keepNext/>
        <w:autoSpaceDE w:val="0"/>
        <w:autoSpaceDN w:val="0"/>
        <w:spacing w:after="0"/>
        <w:rPr>
          <w:rFonts w:eastAsia="MS Mincho" w:cs="Times New Roman"/>
          <w:i/>
          <w:lang w:val="fi-FI"/>
        </w:rPr>
      </w:pPr>
      <w:r w:rsidRPr="00BA6263">
        <w:rPr>
          <w:rFonts w:eastAsia="MS Mincho" w:cs="Times New Roman"/>
          <w:i/>
          <w:lang w:val="fi-FI"/>
        </w:rPr>
        <w:t>Iskeeminen sydänsairaus</w:t>
      </w:r>
    </w:p>
    <w:p w14:paraId="2DC6F82B" w14:textId="17570ED5" w:rsidR="0035050D" w:rsidRPr="00BA6263" w:rsidRDefault="0035050D" w:rsidP="0035050D">
      <w:pPr>
        <w:autoSpaceDE w:val="0"/>
        <w:autoSpaceDN w:val="0"/>
        <w:spacing w:after="0"/>
        <w:rPr>
          <w:rFonts w:eastAsia="MS Mincho" w:cs="Times New Roman"/>
          <w:lang w:val="fi-FI"/>
        </w:rPr>
      </w:pPr>
      <w:r w:rsidRPr="00BA6263">
        <w:rPr>
          <w:rFonts w:eastAsia="MS Mincho" w:cs="Times New Roman"/>
          <w:lang w:val="fi-FI"/>
        </w:rPr>
        <w:t>Satunnaistetuissa lumekontrolloiduissa kliinisissä tutkimuksissa iskeeminen sydänsairaus esiintyi 3,5 %:lla potilaista, joita hoidettiin entsalutamidilla ja androgeenideprivaatiohoidolla, ja 2,1 %:lla potilaista, joita hoidettiin lumelääkkeellä ja androgeenideprivaatiohoidolla. Viidellätoista (0,4 %) entsalutamidia ja androgeenideprivaatiohoitoa saaneella potilaalla ja kolmella (0,1 %) lumelääkettä ja androgeenideprivaatiohoitoa saaneella potilaalla ilmeni iskeemisen sydänsairauden tapahtuma, joka johti kuolemaan.</w:t>
      </w:r>
    </w:p>
    <w:p w14:paraId="452B5F7D" w14:textId="77777777" w:rsidR="0035050D" w:rsidRPr="00BA6263" w:rsidRDefault="0035050D" w:rsidP="0035050D">
      <w:pPr>
        <w:spacing w:after="0"/>
        <w:rPr>
          <w:rFonts w:eastAsia="MS Mincho" w:cs="Times New Roman"/>
          <w:lang w:val="fi-FI"/>
        </w:rPr>
      </w:pPr>
    </w:p>
    <w:p w14:paraId="2BFB1E65" w14:textId="2EA848D1" w:rsidR="0035050D" w:rsidRPr="00BA6263" w:rsidRDefault="0035050D" w:rsidP="0035050D">
      <w:pPr>
        <w:spacing w:after="0"/>
        <w:rPr>
          <w:rFonts w:eastAsia="SimSun" w:cs="Times New Roman"/>
          <w:szCs w:val="20"/>
          <w:lang w:val="fi-FI"/>
        </w:rPr>
      </w:pPr>
      <w:r w:rsidRPr="00BA6263">
        <w:rPr>
          <w:rFonts w:eastAsia="SimSun" w:cs="Times New Roman"/>
          <w:szCs w:val="20"/>
          <w:lang w:val="fi-FI"/>
        </w:rPr>
        <w:t>EMBARK-tutkimuksessa iskeeminen sydänsairaus esiintyi 6,2 %:lla potilaista, joita hoidettiin entsalutamidilla ja leuproreliinilla, ja 10,7 %:lla potilaista, joita hoidettiin pelkällä entsalutamidilla. Yhdellä (0,3 %) entsalutamidia ja leuproreliinia saaneella potilaalla, yhdellä (0,3 %) lumelääkettä ja leuproreliinia saaneella potilaalla ja yhdellä (0,3 %) pelkkää entsalutamidia saaneella potilaalla ilmeni iskeemisen sydänsairauden tapahtuma, joka johti kuolemaan.</w:t>
      </w:r>
    </w:p>
    <w:p w14:paraId="5BC9D651" w14:textId="77777777" w:rsidR="0035050D" w:rsidRPr="00BA6263" w:rsidRDefault="0035050D" w:rsidP="0035050D">
      <w:pPr>
        <w:spacing w:after="0"/>
        <w:rPr>
          <w:rFonts w:eastAsia="SimSun" w:cs="Times New Roman"/>
          <w:szCs w:val="20"/>
          <w:lang w:val="fi-FI"/>
        </w:rPr>
      </w:pPr>
    </w:p>
    <w:p w14:paraId="692FC228" w14:textId="77777777" w:rsidR="0035050D" w:rsidRPr="00BA6263" w:rsidRDefault="0035050D" w:rsidP="0035050D">
      <w:pPr>
        <w:keepNext/>
        <w:spacing w:after="0"/>
        <w:rPr>
          <w:rFonts w:eastAsia="SimSun" w:cs="Times New Roman"/>
          <w:i/>
          <w:iCs/>
          <w:szCs w:val="20"/>
          <w:lang w:val="fi-FI"/>
        </w:rPr>
      </w:pPr>
      <w:r w:rsidRPr="00BA6263">
        <w:rPr>
          <w:rFonts w:eastAsia="MS Mincho" w:cs="Times New Roman"/>
          <w:i/>
          <w:iCs/>
          <w:szCs w:val="20"/>
          <w:lang w:val="fi-FI"/>
        </w:rPr>
        <w:t>Gynekomastia</w:t>
      </w:r>
    </w:p>
    <w:p w14:paraId="6838657A" w14:textId="7FA9F734" w:rsidR="0035050D" w:rsidRPr="00BA6263" w:rsidRDefault="0035050D" w:rsidP="0035050D">
      <w:pPr>
        <w:spacing w:after="0"/>
        <w:rPr>
          <w:rFonts w:eastAsia="SimSun" w:cs="Times New Roman"/>
          <w:szCs w:val="20"/>
          <w:lang w:val="fi-FI"/>
        </w:rPr>
      </w:pPr>
      <w:r w:rsidRPr="00BA6263">
        <w:rPr>
          <w:rFonts w:eastAsia="SimSun" w:cs="Times New Roman"/>
          <w:szCs w:val="20"/>
          <w:lang w:val="fi-FI"/>
        </w:rPr>
        <w:t>EMBARK-tutkimuksessa gynekomastiaa (kaikki asteet) todettiin 31 potilaalla 353 potilaasta (8,8 %), joita hoidettiin entsalutamidilla ja leuproreliinilla, ja 163 potilaalla 354 potilaasta (46 %), joita hoidettiin pelkällä entsalutamidilla. Asteen 3 tai korkeamman asteen gynekomastiaa ei todettu yhdelläkään entsalutamidi- ja leuproreliinihoitoa saaneella potilaalla, ja sitä todettiin 1 potilaalla (0,3 %), jota hoidettiin lumelääkkeellä ja leuproreliinilla, sekä 3 potilaalla (0,8 %), joita hoidettiin pelkällä entsalutamidilla.</w:t>
      </w:r>
    </w:p>
    <w:p w14:paraId="5699D734" w14:textId="77777777" w:rsidR="0035050D" w:rsidRPr="00BA6263" w:rsidRDefault="0035050D" w:rsidP="0035050D">
      <w:pPr>
        <w:spacing w:after="0"/>
        <w:rPr>
          <w:rFonts w:eastAsia="MS Mincho" w:cs="Times New Roman"/>
          <w:lang w:val="fi-FI"/>
        </w:rPr>
      </w:pPr>
    </w:p>
    <w:p w14:paraId="66E1D695" w14:textId="77777777" w:rsidR="0035050D" w:rsidRPr="00BA6263" w:rsidRDefault="0035050D" w:rsidP="0035050D">
      <w:pPr>
        <w:keepNext/>
        <w:spacing w:after="0"/>
        <w:rPr>
          <w:rFonts w:eastAsia="SimSun" w:cs="Times New Roman"/>
          <w:i/>
          <w:iCs/>
          <w:szCs w:val="20"/>
          <w:lang w:val="fi-FI"/>
        </w:rPr>
      </w:pPr>
      <w:r w:rsidRPr="00BA6263">
        <w:rPr>
          <w:rFonts w:eastAsia="MS Mincho" w:cs="Times New Roman"/>
          <w:i/>
          <w:iCs/>
          <w:szCs w:val="20"/>
          <w:lang w:val="fi-FI"/>
        </w:rPr>
        <w:t>Nännikipu</w:t>
      </w:r>
    </w:p>
    <w:p w14:paraId="00F1F32A" w14:textId="05C81857" w:rsidR="0035050D" w:rsidRPr="00BA6263" w:rsidRDefault="0035050D" w:rsidP="0035050D">
      <w:pPr>
        <w:spacing w:after="0"/>
        <w:rPr>
          <w:rFonts w:eastAsia="SimSun" w:cs="Times New Roman"/>
          <w:szCs w:val="20"/>
          <w:lang w:val="fi-FI"/>
        </w:rPr>
      </w:pPr>
      <w:r w:rsidRPr="00BA6263">
        <w:rPr>
          <w:rFonts w:eastAsia="SimSun" w:cs="Times New Roman"/>
          <w:szCs w:val="20"/>
          <w:lang w:val="fi-FI"/>
        </w:rPr>
        <w:t>EMBARK-tutkimuksessa nännikipua (kaikki asteet) todettiin 13 potilaalla 353 potilaasta (3,7 %), joita hoidettiin entsalutamidilla ja leuproreliinilla, ja 54 potilaalla 354 potilaasta (15,3 %), joita hoidettiin pelkällä entsalutamidilla. Asteen 3 tai korkeamman asteen nännikipua ei todettu yhdelläkään entsalutamidi- ja leuproreliinihoitoa saaneella potilaalla, tai pelkkää entsalutamidia saaneella potilaalla.</w:t>
      </w:r>
    </w:p>
    <w:p w14:paraId="5D0A4E59" w14:textId="77777777" w:rsidR="0035050D" w:rsidRPr="00BA6263" w:rsidRDefault="0035050D" w:rsidP="0035050D">
      <w:pPr>
        <w:spacing w:after="0"/>
        <w:rPr>
          <w:rFonts w:eastAsia="SimSun" w:cs="Times New Roman"/>
          <w:szCs w:val="20"/>
          <w:lang w:val="fi-FI"/>
        </w:rPr>
      </w:pPr>
    </w:p>
    <w:p w14:paraId="6F6CA018" w14:textId="77777777" w:rsidR="0035050D" w:rsidRPr="00BA6263" w:rsidRDefault="0035050D" w:rsidP="0035050D">
      <w:pPr>
        <w:keepNext/>
        <w:spacing w:after="0"/>
        <w:rPr>
          <w:rFonts w:eastAsia="SimSun" w:cs="Times New Roman"/>
          <w:i/>
          <w:iCs/>
          <w:szCs w:val="20"/>
          <w:lang w:val="fi-FI"/>
        </w:rPr>
      </w:pPr>
      <w:r w:rsidRPr="00BA6263">
        <w:rPr>
          <w:rFonts w:eastAsia="MS Mincho" w:cs="Times New Roman"/>
          <w:i/>
          <w:iCs/>
          <w:szCs w:val="20"/>
          <w:lang w:val="fi-FI"/>
        </w:rPr>
        <w:t>Rinnan arkuus</w:t>
      </w:r>
    </w:p>
    <w:p w14:paraId="2873B781" w14:textId="6E8A37FC" w:rsidR="00B73F5D" w:rsidRPr="00BA6263" w:rsidDel="003054C0" w:rsidRDefault="0035050D" w:rsidP="0035050D">
      <w:pPr>
        <w:spacing w:after="0"/>
        <w:rPr>
          <w:del w:id="37" w:author="Author"/>
          <w:rFonts w:eastAsia="SimSun" w:cs="Times New Roman"/>
          <w:szCs w:val="20"/>
          <w:lang w:val="fi-FI"/>
        </w:rPr>
      </w:pPr>
      <w:r w:rsidRPr="00BA6263">
        <w:rPr>
          <w:rFonts w:eastAsia="SimSun" w:cs="Times New Roman"/>
          <w:szCs w:val="20"/>
          <w:lang w:val="fi-FI"/>
        </w:rPr>
        <w:t>EMBARK-tutkimuksessa rinnan arkuutta (kaikki asteet) todettiin 4 potilaalla 353 potilaasta (1,1 %), joita hoidettiin entsalutamidilla ja leuproreliinilla, ja 51 potilaalla 354 potilaasta (14,4 %), joita hoidettiin pelkällä entsalutamidilla. Asteen 3 tai korkeamman asteen rinnan arkuutta ei todettu yhdelläkään entsalutamidi- ja leuproreliinihoitoa saaneella potilaalla, tai pelkkää entsalutamidia saaneella potilaalla</w:t>
      </w:r>
      <w:r w:rsidR="00B73F5D" w:rsidRPr="00BA6263">
        <w:rPr>
          <w:rFonts w:eastAsia="SimSun" w:cs="Times New Roman"/>
          <w:szCs w:val="20"/>
          <w:lang w:val="fi-FI"/>
        </w:rPr>
        <w:t>.</w:t>
      </w:r>
    </w:p>
    <w:p w14:paraId="2C6C5D29" w14:textId="7FB5B910" w:rsidR="00B73F5D" w:rsidRPr="00B73F5D" w:rsidRDefault="00B73F5D">
      <w:pPr>
        <w:spacing w:after="0"/>
        <w:rPr>
          <w:lang w:val="fi-FI"/>
        </w:rPr>
        <w:pPrChange w:id="38" w:author="Author">
          <w:pPr>
            <w:keepNext/>
            <w:autoSpaceDE w:val="0"/>
            <w:autoSpaceDN w:val="0"/>
            <w:spacing w:after="0"/>
          </w:pPr>
        </w:pPrChange>
      </w:pPr>
    </w:p>
    <w:p w14:paraId="0D7D8CE2" w14:textId="796A99B2" w:rsidR="00D57306" w:rsidRPr="007F3560" w:rsidRDefault="00D57306">
      <w:pPr>
        <w:pStyle w:val="Heading4"/>
        <w:rPr>
          <w:lang w:val="fi-FI"/>
        </w:rPr>
      </w:pPr>
      <w:bookmarkStart w:id="39" w:name="_i4i33tdouc1fjLe9kCA87OaLz"/>
      <w:bookmarkEnd w:id="39"/>
      <w:r w:rsidRPr="007F3560">
        <w:rPr>
          <w:lang w:val="fi-FI"/>
        </w:rPr>
        <w:t>Epäillyistä haittavaikutuksista ilmoittaminen</w:t>
      </w:r>
    </w:p>
    <w:p w14:paraId="24927346" w14:textId="627CD14B" w:rsidR="00D57306" w:rsidRPr="00B73F5D" w:rsidRDefault="00B73F5D">
      <w:pPr>
        <w:autoSpaceDE w:val="0"/>
        <w:autoSpaceDN w:val="0"/>
        <w:adjustRightInd w:val="0"/>
        <w:rPr>
          <w:lang w:val="fi-FI"/>
        </w:rPr>
      </w:pPr>
      <w:r w:rsidRPr="00B73F5D">
        <w:rPr>
          <w:rFonts w:eastAsia="MS Mincho" w:cs="Times New Roman"/>
          <w:lang w:val="fi-FI"/>
        </w:rPr>
        <w:t xml:space="preserve">On tärkeää ilmoittaa myyntiluvan myöntämisen jälkeisistä lääkevalmisteen epäillyistä haittavaikutuksista. Se mahdollistaa lääkevalmisteen hyöty-haittatasapainon jatkuvan arvioinnin. Terveydenhuollon ammattilaisia pyydetään ilmoittamaan kaikista epäillyistä haittavaikutuksista </w:t>
      </w:r>
      <w:hyperlink r:id="rId20" w:history="1">
        <w:r w:rsidRPr="003054C0">
          <w:rPr>
            <w:rFonts w:eastAsia="MS Mincho" w:cs="Times New Roman"/>
            <w:color w:val="0000FF"/>
            <w:u w:val="single"/>
            <w:shd w:val="pct15" w:color="auto" w:fill="FFFFFF"/>
            <w:lang w:val="fi-FI"/>
          </w:rPr>
          <w:t>liitteessä V</w:t>
        </w:r>
      </w:hyperlink>
      <w:r w:rsidRPr="003054C0">
        <w:rPr>
          <w:rFonts w:eastAsia="MS Mincho" w:cs="Times New Roman"/>
          <w:color w:val="0000FF"/>
          <w:u w:val="single"/>
          <w:shd w:val="pct15" w:color="auto" w:fill="FFFFFF"/>
          <w:lang w:val="fi-FI"/>
        </w:rPr>
        <w:t xml:space="preserve"> </w:t>
      </w:r>
      <w:r w:rsidRPr="003054C0">
        <w:rPr>
          <w:rFonts w:eastAsia="MS Mincho" w:cs="Times New Roman"/>
          <w:shd w:val="pct15" w:color="auto" w:fill="FFFFFF"/>
          <w:lang w:val="fi-FI"/>
        </w:rPr>
        <w:t>luetellun kansallisen ilmoitusjärjestelmän kautta</w:t>
      </w:r>
      <w:r w:rsidR="00D57306" w:rsidRPr="00B73F5D">
        <w:rPr>
          <w:lang w:val="fi-FI"/>
        </w:rPr>
        <w:t>.</w:t>
      </w:r>
    </w:p>
    <w:p w14:paraId="215D0E9C" w14:textId="474C4DE0" w:rsidR="00D57306" w:rsidRPr="00F91508" w:rsidRDefault="00D57306" w:rsidP="00F94D11">
      <w:pPr>
        <w:pStyle w:val="Heading3"/>
        <w:keepLines w:val="0"/>
        <w:rPr>
          <w:lang w:val="fi-FI"/>
        </w:rPr>
      </w:pPr>
      <w:bookmarkStart w:id="40" w:name="_i4i7Vpbf15Qm1UUoLEvLedkyV"/>
      <w:bookmarkEnd w:id="40"/>
      <w:r w:rsidRPr="00F91508">
        <w:rPr>
          <w:lang w:val="fi-FI"/>
        </w:rPr>
        <w:t>4.9</w:t>
      </w:r>
      <w:r w:rsidRPr="00F91508">
        <w:rPr>
          <w:lang w:val="fi-FI"/>
        </w:rPr>
        <w:tab/>
        <w:t>Yliannostus</w:t>
      </w:r>
    </w:p>
    <w:p w14:paraId="0A0649C5" w14:textId="1E53D067" w:rsidR="00D57306" w:rsidRPr="0027106F" w:rsidRDefault="00B73F5D" w:rsidP="00D46A30">
      <w:pPr>
        <w:keepNext/>
        <w:spacing w:after="0"/>
        <w:rPr>
          <w:lang w:val="fi-FI"/>
        </w:rPr>
      </w:pPr>
      <w:r w:rsidRPr="00B73F5D">
        <w:rPr>
          <w:rFonts w:eastAsia="MS Mincho" w:cs="Times New Roman"/>
          <w:lang w:val="fi-FI"/>
        </w:rPr>
        <w:t>Entsalutamidille ei ole olemassa vastalääkettä. Yliannostuksen yhteydessä entsalutamidin käyttö on lopetettava, potilaalle on annettava yleisiä elintoimintoja tukevia hoitoja ja on huomioitava valmisteen puoliintumisaika, joka on 5,8 vrk. Potilaalla voi olla suurentunut epileptisen kohtauksen riski yliannoksen jälkeen</w:t>
      </w:r>
      <w:r w:rsidR="00D57306" w:rsidRPr="0027106F">
        <w:rPr>
          <w:lang w:val="fi-FI"/>
        </w:rPr>
        <w:t>.</w:t>
      </w:r>
    </w:p>
    <w:p w14:paraId="2E48CEE7" w14:textId="76B067D2" w:rsidR="00D57306" w:rsidRPr="0027106F" w:rsidRDefault="00D57306">
      <w:pPr>
        <w:pStyle w:val="Heading2"/>
        <w:rPr>
          <w:lang w:val="fi-FI"/>
        </w:rPr>
      </w:pPr>
      <w:bookmarkStart w:id="41" w:name="_i4i039CpU3GMXV27C4S8Ott59"/>
      <w:bookmarkEnd w:id="41"/>
      <w:r w:rsidRPr="0027106F">
        <w:rPr>
          <w:lang w:val="fi-FI"/>
        </w:rPr>
        <w:t>5.</w:t>
      </w:r>
      <w:r w:rsidRPr="0027106F">
        <w:rPr>
          <w:lang w:val="fi-FI"/>
        </w:rPr>
        <w:tab/>
        <w:t>FARMAKOLOGISET OMINAISUUDET</w:t>
      </w:r>
    </w:p>
    <w:p w14:paraId="3A364092" w14:textId="6042D7BD" w:rsidR="00D57306" w:rsidRPr="0027106F" w:rsidRDefault="00D57306" w:rsidP="00D46A30">
      <w:pPr>
        <w:pStyle w:val="Heading3"/>
        <w:keepNext w:val="0"/>
        <w:keepLines w:val="0"/>
        <w:rPr>
          <w:lang w:val="fi-FI"/>
        </w:rPr>
      </w:pPr>
      <w:bookmarkStart w:id="42" w:name="_i4i7XdSK4clEE0k2J645mDNoo"/>
      <w:bookmarkEnd w:id="42"/>
      <w:r w:rsidRPr="0027106F">
        <w:rPr>
          <w:lang w:val="fi-FI"/>
        </w:rPr>
        <w:t>5.1</w:t>
      </w:r>
      <w:r w:rsidRPr="0027106F">
        <w:rPr>
          <w:lang w:val="fi-FI"/>
        </w:rPr>
        <w:tab/>
        <w:t>Farmakodynamiikka</w:t>
      </w:r>
    </w:p>
    <w:p w14:paraId="4E57F3E9" w14:textId="441ABC93" w:rsidR="00D57306" w:rsidRPr="0027106F" w:rsidRDefault="00D57306">
      <w:pPr>
        <w:rPr>
          <w:lang w:val="fi-FI"/>
        </w:rPr>
      </w:pPr>
      <w:r w:rsidRPr="0027106F">
        <w:rPr>
          <w:lang w:val="fi-FI"/>
        </w:rPr>
        <w:t>Farmakoterapeuttinen ryhmä:</w:t>
      </w:r>
      <w:bookmarkStart w:id="43" w:name="_i4i1JVFYTJZXiorhTC43SvrQ9"/>
      <w:bookmarkEnd w:id="43"/>
      <w:r w:rsidRPr="0027106F">
        <w:rPr>
          <w:lang w:val="fi-FI"/>
        </w:rPr>
        <w:t xml:space="preserve"> </w:t>
      </w:r>
      <w:r w:rsidR="0027106F" w:rsidRPr="0027106F">
        <w:rPr>
          <w:rFonts w:eastAsia="MS Mincho" w:cs="Times New Roman"/>
          <w:lang w:val="fi-FI"/>
        </w:rPr>
        <w:t>hormoniantagonistit ja vastaavat valmisteet, antiandrogeenit</w:t>
      </w:r>
      <w:r w:rsidRPr="0027106F">
        <w:rPr>
          <w:lang w:val="fi-FI"/>
        </w:rPr>
        <w:t>,</w:t>
      </w:r>
      <w:r w:rsidR="0027106F">
        <w:rPr>
          <w:lang w:val="fi-FI"/>
        </w:rPr>
        <w:br/>
      </w:r>
      <w:r w:rsidRPr="0027106F">
        <w:rPr>
          <w:lang w:val="fi-FI"/>
        </w:rPr>
        <w:t>ATC</w:t>
      </w:r>
      <w:r w:rsidR="0027106F">
        <w:rPr>
          <w:lang w:val="fi-FI"/>
        </w:rPr>
        <w:t>-</w:t>
      </w:r>
      <w:r w:rsidRPr="0027106F">
        <w:rPr>
          <w:lang w:val="fi-FI"/>
        </w:rPr>
        <w:t>koodi:</w:t>
      </w:r>
      <w:r w:rsidR="00B73F5D" w:rsidRPr="0027106F">
        <w:rPr>
          <w:lang w:val="fi-FI"/>
        </w:rPr>
        <w:t xml:space="preserve"> </w:t>
      </w:r>
      <w:r w:rsidRPr="0027106F">
        <w:rPr>
          <w:lang w:val="fi-FI"/>
        </w:rPr>
        <w:t xml:space="preserve">L02BB04 </w:t>
      </w:r>
    </w:p>
    <w:p w14:paraId="1F350771" w14:textId="010589D2" w:rsidR="00D57306" w:rsidRPr="0027106F" w:rsidRDefault="00D57306">
      <w:pPr>
        <w:pStyle w:val="Heading4"/>
        <w:rPr>
          <w:lang w:val="fi-FI"/>
        </w:rPr>
      </w:pPr>
      <w:bookmarkStart w:id="44" w:name="_i4i6GZxK0LBBvCVLqTZYZQpzp"/>
      <w:bookmarkEnd w:id="44"/>
      <w:r w:rsidRPr="0027106F">
        <w:rPr>
          <w:lang w:val="fi-FI"/>
        </w:rPr>
        <w:t>Vaikutusmekanismi</w:t>
      </w:r>
    </w:p>
    <w:p w14:paraId="506B2CB4" w14:textId="1899FF55" w:rsidR="00D57306" w:rsidRPr="0027106F" w:rsidRDefault="00B73F5D" w:rsidP="008D2561">
      <w:pPr>
        <w:rPr>
          <w:lang w:val="fi-FI"/>
        </w:rPr>
      </w:pPr>
      <w:r w:rsidRPr="00B73F5D">
        <w:rPr>
          <w:rFonts w:eastAsia="MS Mincho" w:cs="Times New Roman"/>
          <w:lang w:val="fi-FI"/>
        </w:rPr>
        <w:t>Eturauhassyövän tiedetään olevan androgeeniherkkä ja reagoivan androgeenireseptorin signaalivälitystä estävään hoitoon. Vaikka seerumin androgeenipitoisuus olisi niin matala, että sitä olisi jopa mahdoton havaita, tauti jatkaa leviämistään androgeenireseptorin signaalivälityksen kautta. Syöpäsolun kasvuun vaikuttavassa androgeenireseptorisignaloinnissa keskeistä on tumatranslokaatio ja sitoutuminen DNA:han. Entsalutamidi on potentti adrogeenireseptorin signaalivälityksen estäjä, joka salpaa androgeenireseptorin signaalireitin useasta kohdasta. Entsalutamidi estää kilpailevasti androgeenejä sitoutumasta androgeenireseptoreihin, ja siten se estää myös aktivoituneiden reseptorien tumatranslokaatiota ja aktivoidun androgeenireseptorin vaikutusta DNA:han jopa tilanteissa, joissa androgeenireseptori on yli-ilmentynyt, sekä eturauhassyöpäsoluissa, jotka ovat resistenttejä antiandrogeeneille. Entsalutamidi vähentää eturauhassyöpäsolujen kasvua ja voi aiheuttaa solukuolemaa ja kasvaimen regressiota. Prekliinisten tutkimusten mukaan entsalutamidilla ei ole androgeenireseptoriagonistista vaikutusta</w:t>
      </w:r>
      <w:r w:rsidR="00D57306" w:rsidRPr="0027106F">
        <w:rPr>
          <w:lang w:val="fi-FI"/>
        </w:rPr>
        <w:t>.</w:t>
      </w:r>
    </w:p>
    <w:p w14:paraId="3A9EC723" w14:textId="2DDFD72E" w:rsidR="00D57306" w:rsidRPr="0027106F" w:rsidRDefault="00D57306" w:rsidP="00385B22">
      <w:pPr>
        <w:pStyle w:val="Heading4"/>
        <w:keepNext/>
        <w:rPr>
          <w:lang w:val="fi-FI"/>
        </w:rPr>
      </w:pPr>
      <w:r w:rsidRPr="0027106F">
        <w:rPr>
          <w:lang w:val="fi-FI"/>
        </w:rPr>
        <w:t>Farmakodynaamiset vaikutukset</w:t>
      </w:r>
    </w:p>
    <w:p w14:paraId="188B1BFB" w14:textId="441AC223" w:rsidR="00B73F5D" w:rsidRPr="00B73F5D" w:rsidRDefault="00B73F5D" w:rsidP="00B73F5D">
      <w:pPr>
        <w:autoSpaceDE w:val="0"/>
        <w:autoSpaceDN w:val="0"/>
        <w:adjustRightInd w:val="0"/>
        <w:spacing w:after="0"/>
        <w:rPr>
          <w:rFonts w:eastAsia="MS Mincho" w:cs="Times New Roman"/>
          <w:lang w:val="fi-FI"/>
        </w:rPr>
      </w:pPr>
      <w:r w:rsidRPr="00B73F5D">
        <w:rPr>
          <w:rFonts w:eastAsia="MS Mincho" w:cs="Times New Roman"/>
          <w:lang w:val="fi-FI"/>
        </w:rPr>
        <w:t>Vaiheen III kliiniseen tutkimukseen (AFFIRM) osallistui potilaita, joiden aiempi solunsalpaajahoito (dosetakseli) oli epäonnistunut. Tutkimuksessa potilaiden seerumin PSA-taso aleni vähintään 50 % lähtötilanteesta 54 %:lla entsalutamidia saaneista ja 1,5 %:lla lumelääkettä saaneista potilaista.</w:t>
      </w:r>
    </w:p>
    <w:p w14:paraId="2BBD1A91" w14:textId="77777777" w:rsidR="00B73F5D" w:rsidRPr="00B73F5D" w:rsidRDefault="00B73F5D" w:rsidP="00B73F5D">
      <w:pPr>
        <w:autoSpaceDE w:val="0"/>
        <w:autoSpaceDN w:val="0"/>
        <w:adjustRightInd w:val="0"/>
        <w:spacing w:after="0"/>
        <w:rPr>
          <w:rFonts w:eastAsia="MS Mincho" w:cs="Times New Roman"/>
          <w:lang w:val="fi-FI"/>
        </w:rPr>
      </w:pPr>
    </w:p>
    <w:p w14:paraId="10B0F0DD" w14:textId="77777777" w:rsidR="00B73F5D" w:rsidRPr="00B73F5D" w:rsidRDefault="00B73F5D" w:rsidP="00B73F5D">
      <w:pPr>
        <w:autoSpaceDE w:val="0"/>
        <w:autoSpaceDN w:val="0"/>
        <w:adjustRightInd w:val="0"/>
        <w:spacing w:after="0"/>
        <w:rPr>
          <w:rFonts w:eastAsia="MS Mincho" w:cs="Times New Roman"/>
          <w:lang w:val="fi-FI"/>
        </w:rPr>
      </w:pPr>
      <w:r w:rsidRPr="00B73F5D">
        <w:rPr>
          <w:rFonts w:eastAsia="MS Mincho" w:cs="Times New Roman"/>
          <w:lang w:val="fi-FI"/>
        </w:rPr>
        <w:t>Toisessa vaiheen III kliinisessä tutkimuksessa (PREVAIL) tutkittiin potilaita, jotka eivät olleet aiemmin saaneet solunsalpaajahoitoa. PSA-tason määrityksenä oli ≥ 50 %:n aleneminen lähtötilanteesta, ja tämä saavutettiin 78,0 %:lla entsalutamidia saaneista potilaista, mikä oli merkitsevästi parempi vaste kuin lumelääkettä saaneiden potilaiden 3,5 % (ero = 74,5 %, p &lt; 0,0001).</w:t>
      </w:r>
    </w:p>
    <w:p w14:paraId="6F150CFF" w14:textId="77777777" w:rsidR="00B73F5D" w:rsidRPr="00B73F5D" w:rsidRDefault="00B73F5D" w:rsidP="00B73F5D">
      <w:pPr>
        <w:autoSpaceDE w:val="0"/>
        <w:autoSpaceDN w:val="0"/>
        <w:adjustRightInd w:val="0"/>
        <w:spacing w:after="0"/>
        <w:rPr>
          <w:rFonts w:eastAsia="MS Mincho" w:cs="Times New Roman"/>
          <w:lang w:val="fi-FI"/>
        </w:rPr>
      </w:pPr>
    </w:p>
    <w:p w14:paraId="15A0941E" w14:textId="77777777" w:rsidR="00B73F5D" w:rsidRPr="00B73F5D" w:rsidRDefault="00B73F5D" w:rsidP="00B73F5D">
      <w:pPr>
        <w:autoSpaceDE w:val="0"/>
        <w:autoSpaceDN w:val="0"/>
        <w:adjustRightInd w:val="0"/>
        <w:spacing w:after="0"/>
        <w:rPr>
          <w:rFonts w:eastAsia="MS Mincho" w:cs="Times New Roman"/>
          <w:bCs/>
          <w:iCs/>
          <w:lang w:val="fi-FI"/>
        </w:rPr>
      </w:pPr>
      <w:r w:rsidRPr="00B73F5D">
        <w:rPr>
          <w:rFonts w:eastAsia="MS Mincho" w:cs="Times New Roman"/>
          <w:lang w:val="fi-FI"/>
        </w:rPr>
        <w:t xml:space="preserve">Vaiheen II kliinisessä tutkimuksessa (TERRAIN) tutkittiin potilaita, jotka eivät olleet aiemmin saaneet solunsalpaajahoitoa. PSA-tason määrityksenä oli ≥ 50 %:n aleneminen lähtötilanteesta, ja tämä saavutettiin </w:t>
      </w:r>
      <w:r w:rsidRPr="00B73F5D">
        <w:rPr>
          <w:rFonts w:eastAsia="MS Mincho" w:cs="Times New Roman"/>
          <w:bCs/>
          <w:iCs/>
          <w:lang w:val="fi-FI"/>
        </w:rPr>
        <w:t xml:space="preserve">82,1 %:lla </w:t>
      </w:r>
      <w:r w:rsidRPr="00B73F5D">
        <w:rPr>
          <w:rFonts w:eastAsia="MS Mincho" w:cs="Times New Roman"/>
          <w:lang w:val="fi-FI"/>
        </w:rPr>
        <w:t>entsalutamidia saaneista potilaista, mikä oli merkitsevästi parempi vaste kuin bikalutamidia saaneiden potilaiden</w:t>
      </w:r>
      <w:r w:rsidRPr="00B73F5D">
        <w:rPr>
          <w:rFonts w:eastAsia="MS Mincho" w:cs="Times New Roman"/>
          <w:bCs/>
          <w:iCs/>
          <w:lang w:val="fi-FI"/>
        </w:rPr>
        <w:t xml:space="preserve"> 20,9 % (ero = 61,2 %, p &lt; 0,0001).</w:t>
      </w:r>
    </w:p>
    <w:p w14:paraId="4C5EF194" w14:textId="77777777" w:rsidR="00B73F5D" w:rsidRPr="00B73F5D" w:rsidRDefault="00B73F5D" w:rsidP="00B73F5D">
      <w:pPr>
        <w:autoSpaceDE w:val="0"/>
        <w:autoSpaceDN w:val="0"/>
        <w:adjustRightInd w:val="0"/>
        <w:spacing w:after="0"/>
        <w:rPr>
          <w:rFonts w:eastAsia="MS Mincho" w:cs="Times New Roman"/>
          <w:bCs/>
          <w:iCs/>
          <w:lang w:val="fi-FI"/>
        </w:rPr>
      </w:pPr>
    </w:p>
    <w:p w14:paraId="71669AD2" w14:textId="77777777" w:rsidR="00B73F5D" w:rsidRPr="00B73F5D" w:rsidRDefault="00B73F5D" w:rsidP="00B73F5D">
      <w:pPr>
        <w:autoSpaceDE w:val="0"/>
        <w:autoSpaceDN w:val="0"/>
        <w:adjustRightInd w:val="0"/>
        <w:spacing w:after="0"/>
        <w:rPr>
          <w:rFonts w:eastAsia="MS Mincho" w:cs="Times New Roman"/>
          <w:lang w:val="fi-FI"/>
        </w:rPr>
      </w:pPr>
      <w:r w:rsidRPr="00B73F5D">
        <w:rPr>
          <w:rFonts w:eastAsia="MS Mincho" w:cs="Times New Roman"/>
          <w:lang w:val="fi-FI"/>
        </w:rPr>
        <w:t xml:space="preserve">Tutkimuksessa </w:t>
      </w:r>
      <w:r w:rsidRPr="00B73F5D">
        <w:rPr>
          <w:rFonts w:eastAsia="MS Mincho" w:cs="Times New Roman"/>
          <w:bCs/>
          <w:iCs/>
          <w:lang w:val="fi-FI"/>
        </w:rPr>
        <w:t>9785-CL-0410</w:t>
      </w:r>
      <w:r w:rsidRPr="00B73F5D">
        <w:rPr>
          <w:rFonts w:eastAsia="MS Mincho" w:cs="Times New Roman"/>
          <w:lang w:val="fi-FI"/>
        </w:rPr>
        <w:t xml:space="preserve"> tutkittiin vain sellaista potilasryhmää, jota oli aiemmin hoidettu vähintään 24 viikkoa abirateronilla (ja prednisonilla). PSA-taso aleni ≥ 50 % lähtötilanteesta 22,4 %:lla potilaista. PSA-taso aleni ≥ 50 % lähtötilanteesta 22,1 %:lla siinä ryhmässä, joka ei aiemmin ollut saanut solunsalpaajahoitoa, ja 23,2 %:lla siinä ryhmässä, joka oli aiemmin saanut solunsalpaajahoitoa.</w:t>
      </w:r>
    </w:p>
    <w:p w14:paraId="084E6540" w14:textId="77777777" w:rsidR="00B73F5D" w:rsidRPr="00B73F5D" w:rsidRDefault="00B73F5D" w:rsidP="00B73F5D">
      <w:pPr>
        <w:autoSpaceDE w:val="0"/>
        <w:autoSpaceDN w:val="0"/>
        <w:adjustRightInd w:val="0"/>
        <w:spacing w:after="0"/>
        <w:rPr>
          <w:rFonts w:eastAsia="MS Mincho" w:cs="Times New Roman"/>
          <w:lang w:val="fi-FI"/>
        </w:rPr>
      </w:pPr>
    </w:p>
    <w:p w14:paraId="428EFE93" w14:textId="77777777" w:rsidR="00B73F5D" w:rsidRPr="00B73F5D" w:rsidRDefault="00B73F5D" w:rsidP="00B73F5D">
      <w:pPr>
        <w:spacing w:after="0"/>
        <w:rPr>
          <w:rFonts w:eastAsia="MS Mincho" w:cs="Times New Roman"/>
          <w:szCs w:val="20"/>
          <w:lang w:val="fi-FI"/>
        </w:rPr>
      </w:pPr>
      <w:bookmarkStart w:id="45" w:name="_Hlk514328148"/>
      <w:r w:rsidRPr="00B73F5D">
        <w:rPr>
          <w:rFonts w:eastAsia="MS Mincho" w:cs="Times New Roman"/>
          <w:szCs w:val="20"/>
          <w:lang w:val="fi-FI"/>
        </w:rPr>
        <w:t xml:space="preserve">Kliinisessä tutkimuksessa MDV3100-09 (STRIVE) tutkittiin ei-metastasoitunutta ja metastaattista CRPC:tä. </w:t>
      </w:r>
      <w:r w:rsidRPr="00B73F5D">
        <w:rPr>
          <w:rFonts w:eastAsia="MS Mincho" w:cs="Times New Roman"/>
          <w:lang w:val="fi-FI"/>
        </w:rPr>
        <w:t xml:space="preserve">PSA-vasteosuuden määritelmänä oli ≥ 50 %:n aleneminen lähtötilanteesta. </w:t>
      </w:r>
      <w:r w:rsidRPr="00B73F5D">
        <w:rPr>
          <w:rFonts w:eastAsia="MS Mincho" w:cs="Times New Roman"/>
          <w:szCs w:val="20"/>
          <w:lang w:val="fi-FI"/>
        </w:rPr>
        <w:t>Vahvistettu kokonais-</w:t>
      </w:r>
      <w:r w:rsidRPr="00B73F5D">
        <w:rPr>
          <w:rFonts w:eastAsia="MS Mincho" w:cs="Times New Roman"/>
          <w:lang w:val="fi-FI"/>
        </w:rPr>
        <w:t>PSA-vasteosuus saavutettiin</w:t>
      </w:r>
      <w:r w:rsidRPr="00B73F5D">
        <w:rPr>
          <w:rFonts w:eastAsia="MS Mincho" w:cs="Times New Roman"/>
          <w:szCs w:val="20"/>
          <w:lang w:val="fi-FI"/>
        </w:rPr>
        <w:t xml:space="preserve"> 81,3 %:lla entsalutamidia saaneista potilaista, mikä oli merkitsevästi suurempi kuin bikalutamidia saaneiden potilaiden ryhmässä (31,3 %) (ero = 50,0 %, p &lt; 0,0001).</w:t>
      </w:r>
    </w:p>
    <w:bookmarkEnd w:id="45"/>
    <w:p w14:paraId="02C91B55" w14:textId="77777777" w:rsidR="00B73F5D" w:rsidRPr="00B73F5D" w:rsidRDefault="00B73F5D" w:rsidP="003E75AD">
      <w:pPr>
        <w:keepNext/>
        <w:spacing w:after="0"/>
        <w:rPr>
          <w:rFonts w:eastAsia="MS Mincho" w:cs="Times New Roman"/>
          <w:szCs w:val="20"/>
          <w:lang w:val="fi-FI"/>
        </w:rPr>
      </w:pPr>
    </w:p>
    <w:p w14:paraId="17D53032" w14:textId="7CE6FA3C" w:rsidR="00B73F5D" w:rsidRPr="00B73F5D" w:rsidRDefault="00B73F5D" w:rsidP="00B73F5D">
      <w:pPr>
        <w:autoSpaceDE w:val="0"/>
        <w:autoSpaceDN w:val="0"/>
        <w:adjustRightInd w:val="0"/>
        <w:spacing w:after="0"/>
        <w:rPr>
          <w:lang w:val="fi-FI"/>
        </w:rPr>
      </w:pPr>
      <w:r w:rsidRPr="00B73F5D">
        <w:rPr>
          <w:rFonts w:eastAsia="MS Mincho" w:cs="Times New Roman"/>
          <w:szCs w:val="20"/>
          <w:lang w:val="fi-FI"/>
        </w:rPr>
        <w:t xml:space="preserve">Kliinisessä tutkimuksessa MDV3100-14 (PROSPER) tutkittiin ei-metastasoitunutta CRPC:tä. </w:t>
      </w:r>
      <w:r w:rsidRPr="00B73F5D">
        <w:rPr>
          <w:rFonts w:eastAsia="MS Mincho" w:cs="Times New Roman"/>
          <w:lang w:val="fi-FI"/>
        </w:rPr>
        <w:t xml:space="preserve">PSA-vasteosuuden määritelmänä oli ≥ 50 %:n aleneminen lähtötilanteesta. </w:t>
      </w:r>
      <w:r w:rsidRPr="00B73F5D">
        <w:rPr>
          <w:rFonts w:eastAsia="MS Mincho" w:cs="Times New Roman"/>
          <w:szCs w:val="20"/>
          <w:lang w:val="fi-FI"/>
        </w:rPr>
        <w:t xml:space="preserve">Vahvistettu </w:t>
      </w:r>
      <w:r w:rsidRPr="00B73F5D">
        <w:rPr>
          <w:rFonts w:eastAsia="MS Mincho" w:cs="Times New Roman"/>
          <w:lang w:val="fi-FI"/>
        </w:rPr>
        <w:t xml:space="preserve">PSA-vasteosuus saavutettiin </w:t>
      </w:r>
      <w:r w:rsidRPr="00B73F5D">
        <w:rPr>
          <w:rFonts w:eastAsia="MS Mincho" w:cs="Times New Roman"/>
          <w:szCs w:val="20"/>
          <w:lang w:val="fi-FI"/>
        </w:rPr>
        <w:t xml:space="preserve">76,3 %:lla entsalutamidia saaneista potilaista, mikä oli merkitsevästi suurempi kuin </w:t>
      </w:r>
      <w:r w:rsidRPr="00B73F5D">
        <w:rPr>
          <w:rFonts w:eastAsia="MS Mincho" w:cs="Times New Roman"/>
          <w:lang w:val="fi-FI"/>
        </w:rPr>
        <w:t>lumelääkettä saaneiden potilaiden</w:t>
      </w:r>
      <w:r w:rsidRPr="00B73F5D">
        <w:rPr>
          <w:rFonts w:eastAsia="MS Mincho" w:cs="Times New Roman"/>
          <w:bCs/>
          <w:iCs/>
          <w:lang w:val="fi-FI"/>
        </w:rPr>
        <w:t xml:space="preserve"> ryhmässä (</w:t>
      </w:r>
      <w:r w:rsidRPr="00B73F5D">
        <w:rPr>
          <w:rFonts w:eastAsia="MS Mincho" w:cs="Times New Roman"/>
          <w:szCs w:val="20"/>
          <w:lang w:val="fi-FI"/>
        </w:rPr>
        <w:t>2,4 %) (ero = 73,9 %, p &lt; 0,0001)</w:t>
      </w:r>
      <w:r>
        <w:rPr>
          <w:rFonts w:eastAsia="MS Mincho" w:cs="Times New Roman"/>
          <w:szCs w:val="20"/>
          <w:lang w:val="fi-FI"/>
        </w:rPr>
        <w:t>.</w:t>
      </w:r>
    </w:p>
    <w:p w14:paraId="405CFFA8" w14:textId="5BC82A55" w:rsidR="00D57306" w:rsidRPr="007F3560" w:rsidRDefault="00D57306">
      <w:pPr>
        <w:pStyle w:val="Heading4"/>
        <w:rPr>
          <w:lang w:val="fi-FI"/>
        </w:rPr>
      </w:pPr>
      <w:r w:rsidRPr="007F3560">
        <w:rPr>
          <w:lang w:val="fi-FI"/>
        </w:rPr>
        <w:t>Kliininen teho ja turvallisuus</w:t>
      </w:r>
    </w:p>
    <w:p w14:paraId="1759FD93" w14:textId="2A6EF337" w:rsidR="00B73F5D" w:rsidRPr="00BA6263" w:rsidRDefault="00B73F5D" w:rsidP="00B73F5D">
      <w:pPr>
        <w:spacing w:after="0"/>
        <w:rPr>
          <w:rFonts w:eastAsia="MS Mincho" w:cs="Times New Roman"/>
          <w:lang w:val="fi-FI"/>
        </w:rPr>
      </w:pPr>
      <w:r w:rsidRPr="00BA6263">
        <w:rPr>
          <w:rFonts w:eastAsia="TimesNewRoman" w:cs="Times New Roman"/>
          <w:lang w:val="fi-FI"/>
        </w:rPr>
        <w:t>Entsalutamidin tehoa selvitettiin kolmessa satunnaistetussa, lumelääkekontrolloidussa vaiheen 3</w:t>
      </w:r>
      <w:r w:rsidRPr="00BA6263">
        <w:rPr>
          <w:rFonts w:eastAsia="MS Mincho" w:cs="Times New Roman"/>
          <w:lang w:val="fi-FI"/>
        </w:rPr>
        <w:t xml:space="preserve"> kliinisessä monikeskustutkimuksessa [</w:t>
      </w:r>
      <w:r w:rsidRPr="00BA6263">
        <w:rPr>
          <w:rFonts w:eastAsia="MS Mincho" w:cs="Times New Roman"/>
          <w:szCs w:val="20"/>
          <w:lang w:val="fi-FI"/>
        </w:rPr>
        <w:t xml:space="preserve">MDV3100-14 </w:t>
      </w:r>
      <w:r w:rsidRPr="00BA6263">
        <w:rPr>
          <w:rFonts w:eastAsia="MS Mincho" w:cs="Times New Roman"/>
          <w:lang w:val="fi-FI"/>
        </w:rPr>
        <w:t>(</w:t>
      </w:r>
      <w:r w:rsidRPr="00BA6263">
        <w:rPr>
          <w:rFonts w:eastAsia="MS Mincho" w:cs="Times New Roman"/>
          <w:szCs w:val="20"/>
          <w:lang w:val="fi-FI"/>
        </w:rPr>
        <w:t xml:space="preserve">PROSPER), </w:t>
      </w:r>
      <w:r w:rsidRPr="00BA6263">
        <w:rPr>
          <w:rFonts w:eastAsia="MS Mincho" w:cs="Times New Roman"/>
          <w:lang w:val="fi-FI"/>
        </w:rPr>
        <w:t xml:space="preserve">CRPC2 (AFFIRM), MDV3100-03 (PREVAIL)], joihin osallistui progressiivista eturauhassyöpää sairastavia potilaita, joilla sairaus oli edennyt androgeenideprivaatiohoidon aikana [LHRH-analogilla tai bilateraalisen </w:t>
      </w:r>
      <w:r w:rsidRPr="00BA6263">
        <w:rPr>
          <w:rFonts w:eastAsia="MS Mincho" w:cs="Times New Roman"/>
          <w:szCs w:val="20"/>
          <w:lang w:val="fi-FI"/>
        </w:rPr>
        <w:t>orkiektomian jälkeen]</w:t>
      </w:r>
      <w:r w:rsidRPr="00BA6263">
        <w:rPr>
          <w:rFonts w:eastAsia="MS Mincho" w:cs="Times New Roman"/>
          <w:lang w:val="fi-FI"/>
        </w:rPr>
        <w:t xml:space="preserve">. PREVAIL-tutkimukseen otettiin potilaita, joilla oli metastaattinen CRPC, ja jotka eivät aiemmin olleet saaneet kemoterapiaa, kun taas AFFIRM-tutkimukseen otettiin metastaattista CRPC:tä sairastavia, aiemmin dosetakselia saaneita potilaita, ja PROSPER-tutkimukseen otettiin potilaita, joilla oli ei-metastasoitunut CRPC. Tehoa metastaattista hormoniherkkää eturauhassyöpää sairastavilla potilailla selvitettiin yhdessä satunnaistetussa, lumelääkekontrolloidussa vaiheen 3 kliinisessä monikeskustutkimuksessa [9785-CL-0335 (ARCHES)]. Toisessa satunnaistetussa, lumelääkekontrolloidussa, vaiheen 3 kliinisessä monikeskustutkimuksessa </w:t>
      </w:r>
      <w:r w:rsidRPr="00BA6263">
        <w:rPr>
          <w:rFonts w:eastAsia="MS Mincho" w:cs="Times New Roman"/>
          <w:szCs w:val="20"/>
          <w:lang w:val="fi-FI"/>
        </w:rPr>
        <w:t>[MDV3100</w:t>
      </w:r>
      <w:r w:rsidRPr="00BA6263">
        <w:rPr>
          <w:rFonts w:eastAsia="MS Mincho" w:cs="Times New Roman"/>
          <w:szCs w:val="20"/>
          <w:lang w:val="fi-FI"/>
        </w:rPr>
        <w:noBreakHyphen/>
        <w:t>13 (EMBARK)] varmistettiin teho korkean riskin BCR nmHSPC:tä sairastavilla potilailla.</w:t>
      </w:r>
      <w:r w:rsidRPr="00BA6263">
        <w:rPr>
          <w:rFonts w:eastAsia="MS Mincho" w:cs="Times New Roman"/>
          <w:lang w:val="fi-FI"/>
        </w:rPr>
        <w:t xml:space="preserve"> Kaikkia potilaita oli hoidettu LHRH-analogilla tai heille oli tehty bilateraalinen orkiektomia, ellei toisin ole mainittu.</w:t>
      </w:r>
    </w:p>
    <w:p w14:paraId="7261B868" w14:textId="77777777" w:rsidR="00B73F5D" w:rsidRPr="00BA6263" w:rsidRDefault="00B73F5D" w:rsidP="00B73F5D">
      <w:pPr>
        <w:spacing w:after="0"/>
        <w:rPr>
          <w:rFonts w:eastAsia="MS Mincho" w:cs="Times New Roman"/>
          <w:lang w:val="fi-FI"/>
        </w:rPr>
      </w:pPr>
    </w:p>
    <w:p w14:paraId="29EC5CFA" w14:textId="77777777" w:rsidR="00B73F5D" w:rsidRPr="00BA6263" w:rsidRDefault="00B73F5D" w:rsidP="00B73F5D">
      <w:pPr>
        <w:spacing w:after="0"/>
        <w:rPr>
          <w:rFonts w:eastAsia="MS Mincho" w:cs="Times New Roman"/>
          <w:lang w:val="fi-FI"/>
        </w:rPr>
      </w:pPr>
      <w:r w:rsidRPr="00BA6263">
        <w:rPr>
          <w:rFonts w:eastAsia="MS Mincho" w:cs="Times New Roman"/>
          <w:lang w:val="fi-FI"/>
        </w:rPr>
        <w:t xml:space="preserve">Aktiivisissa hoitohaaroissa Xtandi-valmistetta annettiin suun kautta 160 mg kerran vuorokaudessa. Kaikissa viidessä </w:t>
      </w:r>
      <w:r w:rsidRPr="00BA6263">
        <w:rPr>
          <w:rFonts w:eastAsia="MS Mincho" w:cs="Times New Roman"/>
          <w:szCs w:val="20"/>
          <w:lang w:val="fi-FI"/>
        </w:rPr>
        <w:t xml:space="preserve">(EMBARK, ARCHES, PROSPER, AFFIRM ja PREVAIL) </w:t>
      </w:r>
      <w:r w:rsidRPr="00BA6263">
        <w:rPr>
          <w:rFonts w:eastAsia="MS Mincho" w:cs="Times New Roman"/>
          <w:lang w:val="fi-FI"/>
        </w:rPr>
        <w:t>kliinisessä tutkimuksessa verrokkihaaran potilaat saivat lumelääkettä, eikä prednisonin käyttöä edellytetty.</w:t>
      </w:r>
    </w:p>
    <w:p w14:paraId="6BB7AB93" w14:textId="77777777" w:rsidR="00B73F5D" w:rsidRPr="00BA6263" w:rsidRDefault="00B73F5D" w:rsidP="00B73F5D">
      <w:pPr>
        <w:spacing w:after="0"/>
        <w:rPr>
          <w:rFonts w:eastAsia="MS Mincho" w:cs="Times New Roman"/>
          <w:lang w:val="fi-FI"/>
        </w:rPr>
      </w:pPr>
    </w:p>
    <w:p w14:paraId="003E0E8F" w14:textId="77777777" w:rsidR="00B73F5D" w:rsidRPr="00BA6263" w:rsidRDefault="00B73F5D" w:rsidP="00B73F5D">
      <w:pPr>
        <w:autoSpaceDE w:val="0"/>
        <w:autoSpaceDN w:val="0"/>
        <w:adjustRightInd w:val="0"/>
        <w:spacing w:after="0"/>
        <w:rPr>
          <w:rFonts w:eastAsia="TimesNewRoman" w:cs="Times New Roman"/>
          <w:lang w:val="fi-FI"/>
        </w:rPr>
      </w:pPr>
      <w:r w:rsidRPr="00BA6263">
        <w:rPr>
          <w:rFonts w:eastAsia="TimesNewRoman" w:cs="Times New Roman"/>
          <w:lang w:val="fi-FI"/>
        </w:rPr>
        <w:t xml:space="preserve">Pelkistä seerumin PSA-pitoisuuden muutoksista ei voida aina ennustaa kliinistä hyötyä. Sen vuoksi </w:t>
      </w:r>
      <w:r w:rsidRPr="00BA6263">
        <w:rPr>
          <w:rFonts w:eastAsia="MS Mincho" w:cs="Times New Roman"/>
          <w:lang w:val="fi-FI"/>
        </w:rPr>
        <w:t>kaikissa viidessä</w:t>
      </w:r>
      <w:r w:rsidRPr="00BA6263">
        <w:rPr>
          <w:rFonts w:eastAsia="TimesNewRoman" w:cs="Times New Roman"/>
          <w:lang w:val="fi-FI"/>
        </w:rPr>
        <w:t xml:space="preserve"> tutkimuksessa suositeltiin, että potilaat jatkaisivat tutkimushoidossaan siihen asti, että keskeyttämis- tai lopetuskriteerit täyttyisivät. Kaikkien tutkimusten keskeyttämis- tai lopetuskriteerit on lueteltu alla.</w:t>
      </w:r>
    </w:p>
    <w:p w14:paraId="67C123A4" w14:textId="77777777" w:rsidR="00B73F5D" w:rsidRPr="00BA6263" w:rsidRDefault="00B73F5D" w:rsidP="00B73F5D">
      <w:pPr>
        <w:autoSpaceDE w:val="0"/>
        <w:autoSpaceDN w:val="0"/>
        <w:adjustRightInd w:val="0"/>
        <w:spacing w:after="0"/>
        <w:rPr>
          <w:rFonts w:eastAsia="MS Mincho" w:cs="Times New Roman"/>
          <w:b/>
          <w:iCs/>
          <w:lang w:val="fi-FI"/>
        </w:rPr>
      </w:pPr>
    </w:p>
    <w:p w14:paraId="77814469" w14:textId="77777777" w:rsidR="00B73F5D" w:rsidRPr="00BA6263" w:rsidRDefault="00B73F5D" w:rsidP="00B73F5D">
      <w:pPr>
        <w:spacing w:after="0"/>
        <w:rPr>
          <w:rFonts w:eastAsia="MS Mincho" w:cs="Times New Roman"/>
          <w:i/>
          <w:iCs/>
          <w:szCs w:val="20"/>
          <w:lang w:val="fi-FI"/>
        </w:rPr>
      </w:pPr>
      <w:r w:rsidRPr="00BA6263">
        <w:rPr>
          <w:rFonts w:eastAsia="MS Mincho" w:cs="Times New Roman"/>
          <w:i/>
          <w:iCs/>
          <w:szCs w:val="20"/>
          <w:lang w:val="fi-FI"/>
        </w:rPr>
        <w:t>MDV3100-13 (EMBARK) -tutkimus (potilaat, joilla oli korkean riskin biokemiallisesti uusiutunut ei-metastasoitunut HSPC)</w:t>
      </w:r>
    </w:p>
    <w:p w14:paraId="352A65B5" w14:textId="77777777" w:rsidR="00B73F5D" w:rsidRPr="00BA6263" w:rsidRDefault="00B73F5D" w:rsidP="00B73F5D">
      <w:pPr>
        <w:spacing w:after="0"/>
        <w:rPr>
          <w:rFonts w:eastAsia="MS Mincho" w:cs="Times New Roman"/>
          <w:szCs w:val="20"/>
          <w:lang w:val="fi-FI"/>
        </w:rPr>
      </w:pPr>
    </w:p>
    <w:p w14:paraId="368CAA72"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 xml:space="preserve">EMBARK-tutkimukseen otettiin 1 068 potilasta, joilla oli korkean riskin BCR nmHSPC. Heidät satunnaistettiin suhteessa 1:1:1 saamaan 160 mg entsalutamidia suun kautta kerran vuorokaudessa samanaikaisesti androgeenideprivaatiohoidon kanssa (N = 355), 160 mg entsalutamidia suun kautta kerran vuorokaudessa avoimesti monoterapiana (N = 355) tai lumelääkettä suun kautta kerran vuorokaudessa samanaikaisesti androgeenideprivaatiohoidon kanssa (N = 358) (androgeenideprivaatiohoito määriteltiin </w:t>
      </w:r>
      <w:bookmarkStart w:id="46" w:name="_Hlk155346542"/>
      <w:r w:rsidRPr="00BA6263">
        <w:rPr>
          <w:rFonts w:eastAsia="MS Mincho" w:cs="Times New Roman"/>
          <w:szCs w:val="20"/>
          <w:lang w:val="fi-FI"/>
        </w:rPr>
        <w:t>leuproreliiniksi</w:t>
      </w:r>
      <w:bookmarkEnd w:id="46"/>
      <w:r w:rsidRPr="00BA6263">
        <w:rPr>
          <w:rFonts w:eastAsia="MS Mincho" w:cs="Times New Roman"/>
          <w:szCs w:val="20"/>
          <w:lang w:val="fi-FI"/>
        </w:rPr>
        <w:t>). Kaikille potilaille oli tehty aikaisemmin parantavaksi aiottu radikaali prostatektomia, tai he olivat saaneet parantavaksi aiottua sädehoitoa (lyhytetäisyyksinen mukaan lukien) tai molemmat. Sokkoutetun riippumattoman keskitetyn arvioijatahon (blinded independent central review, BICR) piti vahvistaa ei-metastasoitunut sairaus, ja potilailla oli oltava korkean riskin biokemiallisesti uusiutunut sairaus (määriteltiin PSA:n kahdentumisajaksi ≤ 9 kuukautta). Potilaiden PSA-arvon piti myös olla ≥ 1 ng/ml, jos heille oli tehty aikaisemmin radikaali prostatektomia (sädehoidon kanssa tai ilman sitä) eturauhassyövän primaarihoitona, tai vähintään 2 ng/ml nadir-arvoa suurempi, jos he olivat saaneet aikaisemmin pelkkää sädehoitoa. Tutkimuksesta suljettiin pois potilaat, joille oli tehty aikaisemmin prostatektomia ja jotka soveltuivat tutkijan arvion mukaan saamaan salvage-sädehoitoa.</w:t>
      </w:r>
    </w:p>
    <w:p w14:paraId="4D739B26" w14:textId="77777777" w:rsidR="00B73F5D" w:rsidRPr="00BA6263" w:rsidRDefault="00B73F5D" w:rsidP="00B73F5D">
      <w:pPr>
        <w:spacing w:after="0"/>
        <w:rPr>
          <w:rFonts w:eastAsia="MS Mincho" w:cs="Times New Roman"/>
          <w:szCs w:val="20"/>
          <w:lang w:val="fi-FI"/>
        </w:rPr>
      </w:pPr>
    </w:p>
    <w:p w14:paraId="6713E26F" w14:textId="27608AD3"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 xml:space="preserve">Potilaiden stratifioinnissa käytettiin seulontavaiheen PSA-arvoa (≤ 10 ng/ml vs. &gt; 10 ng/ml), PSA:n kahdentumisaikaa (≤ 3 kuukautta vs. &gt; 3 – ≤ 9 kuukautta) ja aiempaa hormonihoitoa (aiempi hormonihoito vs. ei aiempaa hormonihoitoa). Jos potilaan PSA-arvo oli havaitsemisrajan alapuolella (&lt; 0,2 ng/ml) viikolla 36, hoito </w:t>
      </w:r>
      <w:r w:rsidR="00AA2796" w:rsidRPr="00BA6263">
        <w:rPr>
          <w:rFonts w:eastAsia="MS Mincho" w:cs="Times New Roman"/>
          <w:szCs w:val="20"/>
          <w:lang w:val="fi-FI"/>
        </w:rPr>
        <w:t xml:space="preserve">keskeytettiin </w:t>
      </w:r>
      <w:r w:rsidRPr="00BA6263">
        <w:rPr>
          <w:rFonts w:eastAsia="MS Mincho" w:cs="Times New Roman"/>
          <w:szCs w:val="20"/>
          <w:lang w:val="fi-FI"/>
        </w:rPr>
        <w:t>viikolla 37 ja aloitettiin uudelleen, kun PSA-arvo oli suurentunut tasolle ≥ 2,0 ng/ml, jos potilaalle oli tehty aikaisemmin prostatektomia, tai tasolle ≥ 5,0 ng/ml, jos potilaalle ei ollut tehty aikaisemmin prostatektomiaa. Jos potilaan PSA-arvo oli mitattavissa viikolla 36 (≥ 0,2 ng/ml), hoitoa jatkettiin keskeytyksettä, kunnes hoidon pysyvän lopettamisen kriteerit täyttyivät. Hoito keskeytettiin pysyvästi, kun taudin radiologinen eteneminen vahvistettiin paikallisen arvioinnin jälkeen suoritetussa keskitetyssä arvioinnissa.</w:t>
      </w:r>
    </w:p>
    <w:p w14:paraId="00E2B02B" w14:textId="77777777" w:rsidR="00B73F5D" w:rsidRPr="00BA6263" w:rsidRDefault="00B73F5D" w:rsidP="00B73F5D">
      <w:pPr>
        <w:spacing w:after="0"/>
        <w:rPr>
          <w:rFonts w:eastAsia="MS Mincho" w:cs="Times New Roman"/>
          <w:szCs w:val="20"/>
          <w:lang w:val="fi-FI"/>
        </w:rPr>
      </w:pPr>
    </w:p>
    <w:p w14:paraId="138D0E0E"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Potilaiden demografiset tiedot ja sairautta koskevat lähtötilanteen tiedot olivat kaikissa kolmessa hoitoryhmässä hyvin samankaltaiset. Mediaani-ikä oli satunnaistamisvaiheessa 69 vuotta (vaihteluväli: 49,0–93,0). Suurin osa koko populaation potilaista oli valkoihoisia (83,2 %), 7,3 % oli aasialaisia ja 4,4 % oli mustaihoisia. PSA:n kahdentumisajan mediaani oli 4,9 kuukautta. Potilaista 74 %:lle oli tehty aikaisemmin radikaali prostatektomia definitiivisenä hoitona, 75 % oli saanut aikaisemmin sädehoitoa (lyhytetäisyyksinen mukaan lukien) ja 49 % oli käynyt aikaisemmin läpi molemmat. Potilaista 32 %:lla Gleasonin pistesumma oli ≥ 8. Tutkimukseen ottovaiheessa Eastern Cooperative Oncology Group (ECOG) -toimintakykyluokka oli 92 %:lla potilaista 0 ja 8 %:lla potilaista 1.</w:t>
      </w:r>
    </w:p>
    <w:p w14:paraId="2560FDEA" w14:textId="77777777" w:rsidR="00B73F5D" w:rsidRPr="00BA6263" w:rsidRDefault="00B73F5D" w:rsidP="00B73F5D">
      <w:pPr>
        <w:spacing w:after="0"/>
        <w:rPr>
          <w:rFonts w:eastAsia="MS Mincho" w:cs="Times New Roman"/>
          <w:szCs w:val="20"/>
          <w:lang w:val="fi-FI"/>
        </w:rPr>
      </w:pPr>
    </w:p>
    <w:p w14:paraId="14F9BC49"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Ensisijainen päätetapahtuma oli metastaasivapaa elossaoloaika (MFS) potilailla, jotka oli satunnaistettu saamaan entsalutamidin ja androgeenideprivaatiohoidon yhdistelmää, verrattuna potilaisiin, jotka oli satunnaistettu saamaan lumelääkkeen ja androgeenideprivaatiohoidon yhdistelmää. Metastaasivapaa elossaoloaika oli määritelmän mukaan aika satunnaistamisesta radiologiseen etenemiseen tai tutkimuksen aikana tapahtuneeseen kuolemaan, kumpi sitten tapahtuikin ensin.</w:t>
      </w:r>
    </w:p>
    <w:p w14:paraId="4BB8F62D" w14:textId="77777777" w:rsidR="00B73F5D" w:rsidRPr="00BA6263" w:rsidRDefault="00B73F5D" w:rsidP="00B73F5D">
      <w:pPr>
        <w:spacing w:after="0"/>
        <w:rPr>
          <w:rFonts w:eastAsia="MS Mincho" w:cs="Times New Roman"/>
          <w:szCs w:val="20"/>
          <w:lang w:val="fi-FI"/>
        </w:rPr>
      </w:pPr>
    </w:p>
    <w:p w14:paraId="11C900A4"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Tutkimuksessa arvioituja, multiplisiteetin suhteen testattuja toissijaisia päätetapahtumia olivat aika PSA:n etenemiseen, aika uuden antineoplastisen hoidon aloittamiseen sekä kokonaiselossaoloaika. Toinen multiplisiteetin suhteen testattu toissijainen päätetapahtuma oli MFS potilailla, jotka oli satunnaistettu saamaan entsalutamidia monoterapiana, verrattuna potilaisiin, jotka oli satunnaistettu saamaan lumelääkkeen ja androgeenideprivaatiohoidon yhdistelmää.</w:t>
      </w:r>
    </w:p>
    <w:p w14:paraId="672A5F1B" w14:textId="77777777" w:rsidR="00B73F5D" w:rsidRPr="00BA6263" w:rsidRDefault="00B73F5D" w:rsidP="00B73F5D">
      <w:pPr>
        <w:spacing w:after="0"/>
        <w:rPr>
          <w:rFonts w:eastAsia="MS Mincho" w:cs="Times New Roman"/>
          <w:szCs w:val="20"/>
          <w:lang w:val="fi-FI"/>
        </w:rPr>
      </w:pPr>
    </w:p>
    <w:p w14:paraId="5F8F6C3E"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Entsalutamidin ja androgeenideprivaatiohoidon yhdistelmän sekä monoterapian osoitettiin parantavan MFS-aikaa tilastollisesti merkitsevästi enemmän kuin lumelääkkeen ja androgeenideprivaatiohoidon yhdistelmä. Tärkeimmät tehotulokset esitetään taulukossa 2.</w:t>
      </w:r>
    </w:p>
    <w:p w14:paraId="1C3873C5" w14:textId="77777777" w:rsidR="00B73F5D" w:rsidRPr="00BA6263" w:rsidRDefault="00B73F5D" w:rsidP="00B73F5D">
      <w:pPr>
        <w:spacing w:after="0"/>
        <w:rPr>
          <w:rFonts w:eastAsia="MS Mincho" w:cs="Times New Roman"/>
          <w:szCs w:val="20"/>
          <w:lang w:val="fi-FI"/>
        </w:rPr>
      </w:pPr>
    </w:p>
    <w:p w14:paraId="4CD7AC67" w14:textId="723227BF" w:rsidR="003E75AD" w:rsidRPr="00BA6263" w:rsidRDefault="00B73F5D" w:rsidP="0024318D">
      <w:pPr>
        <w:keepNext/>
        <w:keepLines/>
        <w:spacing w:after="0"/>
        <w:rPr>
          <w:rFonts w:eastAsia="MS Mincho" w:cs="Times New Roman"/>
          <w:b/>
          <w:bCs/>
          <w:szCs w:val="20"/>
          <w:lang w:val="fi-FI"/>
        </w:rPr>
      </w:pPr>
      <w:r w:rsidRPr="00BA6263">
        <w:rPr>
          <w:rFonts w:eastAsia="MS Mincho" w:cs="Times New Roman"/>
          <w:b/>
          <w:bCs/>
          <w:szCs w:val="20"/>
          <w:lang w:val="fi-FI"/>
        </w:rPr>
        <w:t>Taulukko 2: Yhteenveto tehokkuustuloksista entsalutamidin ja androgeenideprivaatiohoidon yhdistelmää, lumelääkkeen ja androgeenideprivaatiohoidon yhdistelmää tai pelkkää entsalutamidia saaneilla potilailla EMBARK-tutkimuksessa (hoitoaikeen [intent-to-treat] mukainen analyysi)</w:t>
      </w:r>
    </w:p>
    <w:tbl>
      <w:tblPr>
        <w:tblW w:w="991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628"/>
        <w:gridCol w:w="2340"/>
        <w:gridCol w:w="2430"/>
        <w:gridCol w:w="2520"/>
      </w:tblGrid>
      <w:tr w:rsidR="003E75AD" w:rsidRPr="00BA6263" w14:paraId="6818367D" w14:textId="77777777" w:rsidTr="0016116C">
        <w:trPr>
          <w:trHeight w:val="552"/>
          <w:tblHeader/>
        </w:trPr>
        <w:tc>
          <w:tcPr>
            <w:tcW w:w="2628" w:type="dxa"/>
          </w:tcPr>
          <w:p w14:paraId="7F509B11" w14:textId="77777777" w:rsidR="003E75AD" w:rsidRPr="00BA6263" w:rsidRDefault="003E75AD" w:rsidP="00133F26">
            <w:pPr>
              <w:keepNext/>
              <w:spacing w:after="0"/>
              <w:rPr>
                <w:rFonts w:eastAsia="MS Mincho" w:cs="Times New Roman"/>
                <w:b/>
                <w:bCs/>
                <w:szCs w:val="20"/>
                <w:lang w:val="fi-FI"/>
              </w:rPr>
            </w:pPr>
          </w:p>
        </w:tc>
        <w:tc>
          <w:tcPr>
            <w:tcW w:w="2340" w:type="dxa"/>
            <w:vAlign w:val="center"/>
          </w:tcPr>
          <w:p w14:paraId="5259E604" w14:textId="77777777" w:rsidR="003E75AD" w:rsidRPr="00BA6263" w:rsidRDefault="003E75AD" w:rsidP="00133F26">
            <w:pPr>
              <w:keepNext/>
              <w:spacing w:after="0"/>
              <w:jc w:val="center"/>
              <w:rPr>
                <w:rFonts w:eastAsia="MS Mincho" w:cs="Times New Roman"/>
                <w:b/>
                <w:bCs/>
                <w:szCs w:val="20"/>
                <w:lang w:val="fi-FI"/>
              </w:rPr>
            </w:pPr>
            <w:r w:rsidRPr="00BA6263">
              <w:rPr>
                <w:rFonts w:eastAsia="MS Mincho" w:cs="Times New Roman"/>
                <w:b/>
                <w:bCs/>
                <w:szCs w:val="20"/>
                <w:lang w:val="fi-FI"/>
              </w:rPr>
              <w:t>Entsalutamidi ja ADT</w:t>
            </w:r>
            <w:r w:rsidRPr="00BA6263">
              <w:rPr>
                <w:rFonts w:eastAsia="MS Mincho" w:cs="Times New Roman"/>
                <w:b/>
                <w:bCs/>
                <w:szCs w:val="20"/>
                <w:lang w:val="fi-FI"/>
              </w:rPr>
              <w:br/>
              <w:t>(N = 355)</w:t>
            </w:r>
          </w:p>
        </w:tc>
        <w:tc>
          <w:tcPr>
            <w:tcW w:w="2430" w:type="dxa"/>
            <w:vAlign w:val="center"/>
          </w:tcPr>
          <w:p w14:paraId="5DDA179F" w14:textId="77777777" w:rsidR="003E75AD" w:rsidRPr="00BA6263" w:rsidRDefault="003E75AD" w:rsidP="00133F26">
            <w:pPr>
              <w:keepNext/>
              <w:spacing w:after="0"/>
              <w:jc w:val="center"/>
              <w:rPr>
                <w:rFonts w:eastAsia="MS Mincho" w:cs="Times New Roman"/>
                <w:b/>
                <w:bCs/>
                <w:szCs w:val="20"/>
                <w:lang w:val="fi-FI"/>
              </w:rPr>
            </w:pPr>
            <w:r w:rsidRPr="00BA6263">
              <w:rPr>
                <w:rFonts w:eastAsia="MS Mincho" w:cs="Times New Roman"/>
                <w:b/>
                <w:bCs/>
                <w:szCs w:val="20"/>
                <w:lang w:val="fi-FI"/>
              </w:rPr>
              <w:t>Lumelääke ja</w:t>
            </w:r>
          </w:p>
          <w:p w14:paraId="12C90562" w14:textId="77777777" w:rsidR="003E75AD" w:rsidRPr="00BA6263" w:rsidRDefault="003E75AD" w:rsidP="00133F26">
            <w:pPr>
              <w:keepNext/>
              <w:spacing w:after="0"/>
              <w:jc w:val="center"/>
              <w:rPr>
                <w:rFonts w:eastAsia="MS Mincho" w:cs="Times New Roman"/>
                <w:b/>
                <w:bCs/>
                <w:szCs w:val="20"/>
                <w:lang w:val="fi-FI"/>
              </w:rPr>
            </w:pPr>
            <w:r w:rsidRPr="00BA6263">
              <w:rPr>
                <w:rFonts w:eastAsia="MS Mincho" w:cs="Times New Roman"/>
                <w:b/>
                <w:bCs/>
                <w:szCs w:val="20"/>
                <w:lang w:val="fi-FI"/>
              </w:rPr>
              <w:t>ADT</w:t>
            </w:r>
            <w:r w:rsidRPr="00BA6263">
              <w:rPr>
                <w:rFonts w:eastAsia="MS Mincho" w:cs="Times New Roman"/>
                <w:b/>
                <w:bCs/>
                <w:szCs w:val="20"/>
                <w:lang w:val="fi-FI"/>
              </w:rPr>
              <w:br/>
              <w:t>(N = 358)</w:t>
            </w:r>
          </w:p>
        </w:tc>
        <w:tc>
          <w:tcPr>
            <w:tcW w:w="2520" w:type="dxa"/>
            <w:vAlign w:val="center"/>
          </w:tcPr>
          <w:p w14:paraId="44E0332E" w14:textId="77777777" w:rsidR="003E75AD" w:rsidRPr="00BA6263" w:rsidRDefault="003E75AD" w:rsidP="003E75AD">
            <w:pPr>
              <w:spacing w:after="0"/>
              <w:jc w:val="center"/>
              <w:rPr>
                <w:rFonts w:eastAsia="MS Mincho" w:cs="Times New Roman"/>
                <w:b/>
                <w:bCs/>
                <w:szCs w:val="20"/>
                <w:lang w:val="fi-FI"/>
              </w:rPr>
            </w:pPr>
            <w:r w:rsidRPr="00BA6263">
              <w:rPr>
                <w:rFonts w:eastAsia="MS Mincho" w:cs="Times New Roman"/>
                <w:b/>
                <w:bCs/>
                <w:szCs w:val="20"/>
                <w:lang w:val="fi-FI"/>
              </w:rPr>
              <w:t>Entsalutamidi monoterapiana</w:t>
            </w:r>
            <w:r w:rsidRPr="00BA6263">
              <w:rPr>
                <w:rFonts w:eastAsia="MS Mincho" w:cs="Times New Roman"/>
                <w:b/>
                <w:bCs/>
                <w:szCs w:val="20"/>
                <w:lang w:val="fi-FI"/>
              </w:rPr>
              <w:br/>
              <w:t>(N = 355)</w:t>
            </w:r>
          </w:p>
        </w:tc>
      </w:tr>
      <w:tr w:rsidR="003E75AD" w:rsidRPr="00BA6263" w14:paraId="2D48C699" w14:textId="77777777" w:rsidTr="0016116C">
        <w:tc>
          <w:tcPr>
            <w:tcW w:w="7398" w:type="dxa"/>
            <w:gridSpan w:val="3"/>
          </w:tcPr>
          <w:p w14:paraId="03EF3DE5" w14:textId="77777777" w:rsidR="003E75AD" w:rsidRPr="00BA6263" w:rsidRDefault="003E75AD" w:rsidP="00133F26">
            <w:pPr>
              <w:keepNext/>
              <w:spacing w:after="0"/>
              <w:rPr>
                <w:rFonts w:eastAsia="MS Mincho" w:cs="Times New Roman"/>
                <w:b/>
                <w:bCs/>
                <w:szCs w:val="20"/>
                <w:lang w:val="fi-FI"/>
              </w:rPr>
            </w:pPr>
            <w:r w:rsidRPr="00BA6263">
              <w:rPr>
                <w:rFonts w:eastAsia="MS Mincho" w:cs="Times New Roman"/>
                <w:b/>
                <w:bCs/>
                <w:szCs w:val="20"/>
                <w:lang w:val="fi-FI"/>
              </w:rPr>
              <w:t>Metastaasivapaa elossaoloaika</w:t>
            </w:r>
            <w:r w:rsidRPr="00BA6263">
              <w:rPr>
                <w:rFonts w:eastAsia="MS Mincho" w:cs="Times New Roman"/>
                <w:b/>
                <w:bCs/>
                <w:szCs w:val="20"/>
                <w:vertAlign w:val="superscript"/>
                <w:lang w:val="fi-FI"/>
              </w:rPr>
              <w:t>1</w:t>
            </w:r>
          </w:p>
        </w:tc>
        <w:tc>
          <w:tcPr>
            <w:tcW w:w="2520" w:type="dxa"/>
          </w:tcPr>
          <w:p w14:paraId="0C261D90" w14:textId="77777777" w:rsidR="003E75AD" w:rsidRPr="00BA6263" w:rsidRDefault="003E75AD" w:rsidP="003E75AD">
            <w:pPr>
              <w:spacing w:after="0"/>
              <w:rPr>
                <w:rFonts w:eastAsia="MS Mincho" w:cs="Times New Roman"/>
                <w:szCs w:val="20"/>
                <w:lang w:val="fi-FI"/>
              </w:rPr>
            </w:pPr>
          </w:p>
        </w:tc>
      </w:tr>
      <w:tr w:rsidR="003E75AD" w:rsidRPr="00BA6263" w14:paraId="00120CBE" w14:textId="77777777" w:rsidTr="0016116C">
        <w:tc>
          <w:tcPr>
            <w:tcW w:w="2628" w:type="dxa"/>
          </w:tcPr>
          <w:p w14:paraId="5BF7B8A4"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Tapahtumien määrä (%)</w:t>
            </w:r>
            <w:r w:rsidRPr="00BA6263">
              <w:rPr>
                <w:rFonts w:eastAsia="MS Mincho" w:cs="Times New Roman"/>
                <w:i/>
                <w:iCs/>
                <w:szCs w:val="20"/>
                <w:vertAlign w:val="superscript"/>
                <w:lang w:val="fi-FI"/>
              </w:rPr>
              <w:t>2</w:t>
            </w:r>
          </w:p>
        </w:tc>
        <w:tc>
          <w:tcPr>
            <w:tcW w:w="2340" w:type="dxa"/>
            <w:vAlign w:val="center"/>
          </w:tcPr>
          <w:p w14:paraId="49735C58"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45 (12,7)</w:t>
            </w:r>
          </w:p>
        </w:tc>
        <w:tc>
          <w:tcPr>
            <w:tcW w:w="2430" w:type="dxa"/>
            <w:vAlign w:val="center"/>
          </w:tcPr>
          <w:p w14:paraId="69AA83F8"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92 (25,7)</w:t>
            </w:r>
          </w:p>
        </w:tc>
        <w:tc>
          <w:tcPr>
            <w:tcW w:w="2520" w:type="dxa"/>
            <w:vAlign w:val="center"/>
          </w:tcPr>
          <w:p w14:paraId="4D959F6E"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63 (17,7)</w:t>
            </w:r>
          </w:p>
        </w:tc>
      </w:tr>
      <w:tr w:rsidR="003E75AD" w:rsidRPr="00BA6263" w14:paraId="7E68AAF3" w14:textId="77777777" w:rsidTr="0016116C">
        <w:tc>
          <w:tcPr>
            <w:tcW w:w="2628" w:type="dxa"/>
          </w:tcPr>
          <w:p w14:paraId="4F7F76F7"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Mediaani, kuukausia (95 % CI)</w:t>
            </w:r>
            <w:r w:rsidRPr="00BA6263">
              <w:rPr>
                <w:rFonts w:eastAsia="MS Mincho" w:cs="Times New Roman"/>
                <w:i/>
                <w:iCs/>
                <w:szCs w:val="20"/>
                <w:vertAlign w:val="superscript"/>
                <w:lang w:val="fi-FI"/>
              </w:rPr>
              <w:t>3</w:t>
            </w:r>
          </w:p>
        </w:tc>
        <w:tc>
          <w:tcPr>
            <w:tcW w:w="2340" w:type="dxa"/>
            <w:vAlign w:val="center"/>
          </w:tcPr>
          <w:p w14:paraId="6803C66F"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NR (NR; NR)</w:t>
            </w:r>
          </w:p>
        </w:tc>
        <w:tc>
          <w:tcPr>
            <w:tcW w:w="2430" w:type="dxa"/>
            <w:vAlign w:val="center"/>
          </w:tcPr>
          <w:p w14:paraId="73E07C98"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NR (85,1; NR)</w:t>
            </w:r>
          </w:p>
        </w:tc>
        <w:tc>
          <w:tcPr>
            <w:tcW w:w="2520" w:type="dxa"/>
            <w:vAlign w:val="center"/>
          </w:tcPr>
          <w:p w14:paraId="0618BF1F"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NR (NR; NR)</w:t>
            </w:r>
          </w:p>
        </w:tc>
      </w:tr>
      <w:tr w:rsidR="003E75AD" w:rsidRPr="00BA6263" w14:paraId="12C4A458" w14:textId="77777777" w:rsidTr="0016116C">
        <w:tc>
          <w:tcPr>
            <w:tcW w:w="2628" w:type="dxa"/>
          </w:tcPr>
          <w:p w14:paraId="1073304E"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Riskisuhde suhteessa lumelääkkeen ja ADT:n yhdistelmään (95 % CI)</w:t>
            </w:r>
            <w:r w:rsidRPr="00BA6263">
              <w:rPr>
                <w:rFonts w:eastAsia="MS Mincho" w:cs="Times New Roman"/>
                <w:i/>
                <w:iCs/>
                <w:szCs w:val="20"/>
                <w:vertAlign w:val="superscript"/>
                <w:lang w:val="fi-FI"/>
              </w:rPr>
              <w:t>4</w:t>
            </w:r>
          </w:p>
        </w:tc>
        <w:tc>
          <w:tcPr>
            <w:tcW w:w="2340" w:type="dxa"/>
            <w:vAlign w:val="center"/>
          </w:tcPr>
          <w:p w14:paraId="2E10D5E9"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0,42 (0,30; 0,61)</w:t>
            </w:r>
          </w:p>
        </w:tc>
        <w:tc>
          <w:tcPr>
            <w:tcW w:w="2430" w:type="dxa"/>
            <w:vAlign w:val="center"/>
          </w:tcPr>
          <w:p w14:paraId="56EB209D"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154F0021"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0,63 (0,46; 0,87)</w:t>
            </w:r>
          </w:p>
        </w:tc>
      </w:tr>
      <w:tr w:rsidR="003E75AD" w:rsidRPr="00BA6263" w14:paraId="16D09C94" w14:textId="77777777" w:rsidTr="0016116C">
        <w:tc>
          <w:tcPr>
            <w:tcW w:w="2628" w:type="dxa"/>
          </w:tcPr>
          <w:p w14:paraId="1CE179D8"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P-arvo verrattuna lumelääkkeen ja ADT:n yhdistelmään</w:t>
            </w:r>
            <w:r w:rsidRPr="00BA6263">
              <w:rPr>
                <w:rFonts w:eastAsia="MS Mincho" w:cs="Times New Roman"/>
                <w:i/>
                <w:iCs/>
                <w:szCs w:val="20"/>
                <w:vertAlign w:val="superscript"/>
                <w:lang w:val="fi-FI"/>
              </w:rPr>
              <w:t>5</w:t>
            </w:r>
          </w:p>
        </w:tc>
        <w:tc>
          <w:tcPr>
            <w:tcW w:w="2340" w:type="dxa"/>
            <w:vAlign w:val="center"/>
          </w:tcPr>
          <w:p w14:paraId="110C1DF3"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p &lt; 0,0001</w:t>
            </w:r>
          </w:p>
        </w:tc>
        <w:tc>
          <w:tcPr>
            <w:tcW w:w="2430" w:type="dxa"/>
            <w:vAlign w:val="center"/>
          </w:tcPr>
          <w:p w14:paraId="18E5BBE3"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4065A751"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p = 0,0049</w:t>
            </w:r>
          </w:p>
        </w:tc>
      </w:tr>
      <w:tr w:rsidR="003E75AD" w:rsidRPr="00BA6263" w14:paraId="77B65751" w14:textId="77777777" w:rsidTr="0016116C">
        <w:tc>
          <w:tcPr>
            <w:tcW w:w="9918" w:type="dxa"/>
            <w:gridSpan w:val="4"/>
          </w:tcPr>
          <w:p w14:paraId="5C139E8C" w14:textId="77777777" w:rsidR="003E75AD" w:rsidRPr="00BA6263" w:rsidRDefault="003E75AD" w:rsidP="003E75AD">
            <w:pPr>
              <w:spacing w:after="0"/>
              <w:rPr>
                <w:rFonts w:eastAsia="MS Mincho" w:cs="Times New Roman"/>
                <w:b/>
                <w:bCs/>
                <w:szCs w:val="20"/>
                <w:lang w:val="fi-FI"/>
              </w:rPr>
            </w:pPr>
            <w:r w:rsidRPr="00BA6263">
              <w:rPr>
                <w:rFonts w:eastAsia="MS Mincho" w:cs="Times New Roman"/>
                <w:b/>
                <w:bCs/>
                <w:szCs w:val="20"/>
                <w:lang w:val="fi-FI"/>
              </w:rPr>
              <w:t>Aika PSA-etenemisen alkamiseen</w:t>
            </w:r>
            <w:r w:rsidRPr="00BA6263">
              <w:rPr>
                <w:rFonts w:eastAsia="MS Mincho" w:cs="Times New Roman"/>
                <w:b/>
                <w:bCs/>
                <w:szCs w:val="20"/>
                <w:vertAlign w:val="superscript"/>
                <w:lang w:val="fi-FI"/>
              </w:rPr>
              <w:t>6</w:t>
            </w:r>
          </w:p>
        </w:tc>
      </w:tr>
      <w:tr w:rsidR="003E75AD" w:rsidRPr="00BA6263" w14:paraId="656D96FA" w14:textId="77777777" w:rsidTr="0016116C">
        <w:tc>
          <w:tcPr>
            <w:tcW w:w="2628" w:type="dxa"/>
          </w:tcPr>
          <w:p w14:paraId="2940C54C" w14:textId="77777777" w:rsidR="003E75AD" w:rsidRPr="00BA6263" w:rsidRDefault="003E75AD" w:rsidP="003E75AD">
            <w:pPr>
              <w:spacing w:after="0"/>
              <w:rPr>
                <w:rFonts w:eastAsia="MS Mincho" w:cs="Times New Roman"/>
                <w:szCs w:val="20"/>
                <w:lang w:val="fi-FI"/>
              </w:rPr>
            </w:pPr>
            <w:bookmarkStart w:id="47" w:name="_Hlk155796128"/>
            <w:r w:rsidRPr="00BA6263">
              <w:rPr>
                <w:rFonts w:eastAsia="MS Mincho" w:cs="Times New Roman"/>
                <w:szCs w:val="20"/>
                <w:lang w:val="fi-FI"/>
              </w:rPr>
              <w:t>Tapahtumien määrä (%)</w:t>
            </w:r>
            <w:r w:rsidRPr="00BA6263">
              <w:rPr>
                <w:rFonts w:eastAsia="MS Mincho" w:cs="Times New Roman"/>
                <w:i/>
                <w:iCs/>
                <w:szCs w:val="20"/>
                <w:vertAlign w:val="superscript"/>
                <w:lang w:val="fi-FI"/>
              </w:rPr>
              <w:t>2</w:t>
            </w:r>
          </w:p>
        </w:tc>
        <w:tc>
          <w:tcPr>
            <w:tcW w:w="2340" w:type="dxa"/>
            <w:vAlign w:val="center"/>
          </w:tcPr>
          <w:p w14:paraId="34DDCCA7"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8 (2,3)</w:t>
            </w:r>
          </w:p>
        </w:tc>
        <w:tc>
          <w:tcPr>
            <w:tcW w:w="2430" w:type="dxa"/>
            <w:vAlign w:val="center"/>
          </w:tcPr>
          <w:p w14:paraId="3C00E68E"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93 (26,0)</w:t>
            </w:r>
          </w:p>
        </w:tc>
        <w:tc>
          <w:tcPr>
            <w:tcW w:w="2520" w:type="dxa"/>
            <w:vAlign w:val="center"/>
          </w:tcPr>
          <w:p w14:paraId="09999ECB"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37 (10,4)</w:t>
            </w:r>
          </w:p>
        </w:tc>
      </w:tr>
      <w:tr w:rsidR="003E75AD" w:rsidRPr="00BA6263" w14:paraId="3E02F779" w14:textId="77777777" w:rsidTr="0016116C">
        <w:tc>
          <w:tcPr>
            <w:tcW w:w="2628" w:type="dxa"/>
          </w:tcPr>
          <w:p w14:paraId="3845EEBB"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Mediaani, kuukausia (95 % CI)</w:t>
            </w:r>
            <w:r w:rsidRPr="00BA6263">
              <w:rPr>
                <w:rFonts w:eastAsia="MS Mincho" w:cs="Times New Roman"/>
                <w:i/>
                <w:iCs/>
                <w:szCs w:val="20"/>
                <w:vertAlign w:val="superscript"/>
                <w:lang w:val="fi-FI"/>
              </w:rPr>
              <w:t>3</w:t>
            </w:r>
          </w:p>
        </w:tc>
        <w:tc>
          <w:tcPr>
            <w:tcW w:w="2340" w:type="dxa"/>
            <w:vAlign w:val="center"/>
          </w:tcPr>
          <w:p w14:paraId="6DE443B6"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NR (NR; NR)</w:t>
            </w:r>
          </w:p>
        </w:tc>
        <w:tc>
          <w:tcPr>
            <w:tcW w:w="2430" w:type="dxa"/>
            <w:vAlign w:val="center"/>
          </w:tcPr>
          <w:p w14:paraId="69069DC4"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NR (NR; NR)</w:t>
            </w:r>
          </w:p>
        </w:tc>
        <w:tc>
          <w:tcPr>
            <w:tcW w:w="2520" w:type="dxa"/>
            <w:vAlign w:val="center"/>
          </w:tcPr>
          <w:p w14:paraId="3DDF63C3"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NR (NR; NR)</w:t>
            </w:r>
          </w:p>
        </w:tc>
      </w:tr>
      <w:tr w:rsidR="003E75AD" w:rsidRPr="00BA6263" w14:paraId="0A7A30D4" w14:textId="77777777" w:rsidTr="0016116C">
        <w:tc>
          <w:tcPr>
            <w:tcW w:w="2628" w:type="dxa"/>
          </w:tcPr>
          <w:p w14:paraId="12DCA950"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Riskisuhde suhteessa lumelääkkeen ja ADT:n yhdistelmään (95 % CI)</w:t>
            </w:r>
            <w:r w:rsidRPr="00BA6263">
              <w:rPr>
                <w:rFonts w:eastAsia="MS Mincho" w:cs="Times New Roman"/>
                <w:i/>
                <w:iCs/>
                <w:szCs w:val="20"/>
                <w:vertAlign w:val="superscript"/>
                <w:lang w:val="fi-FI"/>
              </w:rPr>
              <w:t>4</w:t>
            </w:r>
          </w:p>
        </w:tc>
        <w:tc>
          <w:tcPr>
            <w:tcW w:w="2340" w:type="dxa"/>
            <w:vAlign w:val="center"/>
          </w:tcPr>
          <w:p w14:paraId="36581910"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0,07 (0,03; 0,14)</w:t>
            </w:r>
          </w:p>
        </w:tc>
        <w:tc>
          <w:tcPr>
            <w:tcW w:w="2430" w:type="dxa"/>
            <w:vAlign w:val="center"/>
          </w:tcPr>
          <w:p w14:paraId="6CC63AB9"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0BC7C917"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0,33 (0,23; 0,49)</w:t>
            </w:r>
          </w:p>
        </w:tc>
      </w:tr>
      <w:tr w:rsidR="003E75AD" w:rsidRPr="00BA6263" w14:paraId="19A4F0B7" w14:textId="77777777" w:rsidTr="0016116C">
        <w:tc>
          <w:tcPr>
            <w:tcW w:w="2628" w:type="dxa"/>
          </w:tcPr>
          <w:p w14:paraId="0CAFF4B5"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P-arvo verrattuna lumelääkkeen ja ADT:n yhdistelmään</w:t>
            </w:r>
            <w:r w:rsidRPr="00BA6263">
              <w:rPr>
                <w:rFonts w:eastAsia="MS Mincho" w:cs="Times New Roman"/>
                <w:i/>
                <w:iCs/>
                <w:szCs w:val="20"/>
                <w:vertAlign w:val="superscript"/>
                <w:lang w:val="fi-FI"/>
              </w:rPr>
              <w:t>5</w:t>
            </w:r>
          </w:p>
        </w:tc>
        <w:tc>
          <w:tcPr>
            <w:tcW w:w="2340" w:type="dxa"/>
            <w:vAlign w:val="center"/>
          </w:tcPr>
          <w:p w14:paraId="554B865D"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p &lt; 0,0001</w:t>
            </w:r>
          </w:p>
        </w:tc>
        <w:tc>
          <w:tcPr>
            <w:tcW w:w="2430" w:type="dxa"/>
            <w:vAlign w:val="center"/>
          </w:tcPr>
          <w:p w14:paraId="4D6E89FB"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24B0471D"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p &lt; 0,0001</w:t>
            </w:r>
          </w:p>
        </w:tc>
      </w:tr>
      <w:bookmarkEnd w:id="47"/>
      <w:tr w:rsidR="003E75AD" w:rsidRPr="00531C7F" w14:paraId="659375BA" w14:textId="77777777" w:rsidTr="0016116C">
        <w:tc>
          <w:tcPr>
            <w:tcW w:w="9918" w:type="dxa"/>
            <w:gridSpan w:val="4"/>
          </w:tcPr>
          <w:p w14:paraId="67B35367" w14:textId="77777777" w:rsidR="003E75AD" w:rsidRPr="00BA6263" w:rsidRDefault="003E75AD" w:rsidP="003E75AD">
            <w:pPr>
              <w:spacing w:after="0"/>
              <w:rPr>
                <w:rFonts w:eastAsia="MS Mincho" w:cs="Times New Roman"/>
                <w:b/>
                <w:bCs/>
                <w:szCs w:val="20"/>
                <w:lang w:val="fi-FI"/>
              </w:rPr>
            </w:pPr>
            <w:r w:rsidRPr="00BA6263">
              <w:rPr>
                <w:rFonts w:eastAsia="MS Mincho" w:cs="Times New Roman"/>
                <w:b/>
                <w:bCs/>
                <w:szCs w:val="20"/>
                <w:lang w:val="fi-FI"/>
              </w:rPr>
              <w:t>Aika uuden antineoplastisen hoidon aloittamiseen</w:t>
            </w:r>
          </w:p>
        </w:tc>
      </w:tr>
      <w:tr w:rsidR="003E75AD" w:rsidRPr="00BA6263" w14:paraId="61534E25" w14:textId="77777777" w:rsidTr="0016116C">
        <w:tc>
          <w:tcPr>
            <w:tcW w:w="2628" w:type="dxa"/>
          </w:tcPr>
          <w:p w14:paraId="65183C35"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Tapahtumien määrä (%)</w:t>
            </w:r>
            <w:r w:rsidRPr="00BA6263">
              <w:rPr>
                <w:rFonts w:eastAsia="MS Mincho" w:cs="Times New Roman"/>
                <w:i/>
                <w:iCs/>
                <w:szCs w:val="20"/>
                <w:vertAlign w:val="superscript"/>
                <w:lang w:val="fi-FI"/>
              </w:rPr>
              <w:t>7</w:t>
            </w:r>
          </w:p>
        </w:tc>
        <w:tc>
          <w:tcPr>
            <w:tcW w:w="2340" w:type="dxa"/>
            <w:vAlign w:val="center"/>
          </w:tcPr>
          <w:p w14:paraId="6DCA9CB6"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58 (16,3)</w:t>
            </w:r>
          </w:p>
        </w:tc>
        <w:tc>
          <w:tcPr>
            <w:tcW w:w="2430" w:type="dxa"/>
            <w:vAlign w:val="center"/>
          </w:tcPr>
          <w:p w14:paraId="10EADBB2"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140 (39,1)</w:t>
            </w:r>
          </w:p>
        </w:tc>
        <w:tc>
          <w:tcPr>
            <w:tcW w:w="2520" w:type="dxa"/>
            <w:vAlign w:val="center"/>
          </w:tcPr>
          <w:p w14:paraId="1CFAEC98"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84 (23,7)</w:t>
            </w:r>
          </w:p>
        </w:tc>
      </w:tr>
      <w:tr w:rsidR="003E75AD" w:rsidRPr="00BA6263" w14:paraId="77941D82" w14:textId="77777777" w:rsidTr="0016116C">
        <w:tc>
          <w:tcPr>
            <w:tcW w:w="2628" w:type="dxa"/>
          </w:tcPr>
          <w:p w14:paraId="53E9D3DB"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Mediaani, kuukausia (95 % CI)</w:t>
            </w:r>
            <w:r w:rsidRPr="00BA6263">
              <w:rPr>
                <w:rFonts w:eastAsia="MS Mincho" w:cs="Times New Roman"/>
                <w:i/>
                <w:iCs/>
                <w:szCs w:val="20"/>
                <w:vertAlign w:val="superscript"/>
                <w:lang w:val="fi-FI"/>
              </w:rPr>
              <w:t>3</w:t>
            </w:r>
          </w:p>
        </w:tc>
        <w:tc>
          <w:tcPr>
            <w:tcW w:w="2340" w:type="dxa"/>
            <w:vAlign w:val="center"/>
          </w:tcPr>
          <w:p w14:paraId="4C716069"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NR (NR; NR)</w:t>
            </w:r>
          </w:p>
        </w:tc>
        <w:tc>
          <w:tcPr>
            <w:tcW w:w="2430" w:type="dxa"/>
            <w:vAlign w:val="center"/>
          </w:tcPr>
          <w:p w14:paraId="348C6C8B"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76,2 (71,3; NR)</w:t>
            </w:r>
          </w:p>
        </w:tc>
        <w:tc>
          <w:tcPr>
            <w:tcW w:w="2520" w:type="dxa"/>
            <w:vAlign w:val="center"/>
          </w:tcPr>
          <w:p w14:paraId="0A2CE684"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NR (NR; NR)</w:t>
            </w:r>
          </w:p>
        </w:tc>
      </w:tr>
      <w:tr w:rsidR="003E75AD" w:rsidRPr="00BA6263" w14:paraId="70C0232B" w14:textId="77777777" w:rsidTr="0016116C">
        <w:tc>
          <w:tcPr>
            <w:tcW w:w="2628" w:type="dxa"/>
          </w:tcPr>
          <w:p w14:paraId="083CEFFA"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Riskisuhde suhteessa lumelääkkeen ja ADT:n yhdistelmään (95 % CI)</w:t>
            </w:r>
            <w:r w:rsidRPr="00BA6263">
              <w:rPr>
                <w:rFonts w:eastAsia="MS Mincho" w:cs="Times New Roman"/>
                <w:i/>
                <w:iCs/>
                <w:szCs w:val="20"/>
                <w:vertAlign w:val="superscript"/>
                <w:lang w:val="fi-FI"/>
              </w:rPr>
              <w:t>4</w:t>
            </w:r>
          </w:p>
        </w:tc>
        <w:tc>
          <w:tcPr>
            <w:tcW w:w="2340" w:type="dxa"/>
            <w:vAlign w:val="center"/>
          </w:tcPr>
          <w:p w14:paraId="24CF0517"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0,36 (0,26; 0,49)</w:t>
            </w:r>
          </w:p>
        </w:tc>
        <w:tc>
          <w:tcPr>
            <w:tcW w:w="2430" w:type="dxa"/>
            <w:vAlign w:val="center"/>
          </w:tcPr>
          <w:p w14:paraId="350310D5"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51A98E2D"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0,54 (0,41; 0,71)</w:t>
            </w:r>
          </w:p>
        </w:tc>
      </w:tr>
      <w:tr w:rsidR="003E75AD" w:rsidRPr="00BA6263" w14:paraId="6665DC65" w14:textId="77777777" w:rsidTr="0016116C">
        <w:tc>
          <w:tcPr>
            <w:tcW w:w="2628" w:type="dxa"/>
          </w:tcPr>
          <w:p w14:paraId="16122C20" w14:textId="77777777" w:rsidR="003E75AD" w:rsidRPr="00BA6263" w:rsidRDefault="003E75AD" w:rsidP="003E75AD">
            <w:pPr>
              <w:spacing w:after="0"/>
              <w:rPr>
                <w:rFonts w:eastAsia="MS Mincho" w:cs="Times New Roman"/>
                <w:szCs w:val="20"/>
                <w:lang w:val="fi-FI"/>
              </w:rPr>
            </w:pPr>
            <w:r w:rsidRPr="00BA6263">
              <w:rPr>
                <w:rFonts w:eastAsia="MS Mincho" w:cs="Times New Roman"/>
                <w:szCs w:val="20"/>
                <w:lang w:val="fi-FI"/>
              </w:rPr>
              <w:t>P-arvo verrattuna lumelääkkeen ja ADT:n yhdistelmään</w:t>
            </w:r>
            <w:r w:rsidRPr="00BA6263">
              <w:rPr>
                <w:rFonts w:eastAsia="MS Mincho" w:cs="Times New Roman"/>
                <w:i/>
                <w:iCs/>
                <w:szCs w:val="20"/>
                <w:vertAlign w:val="superscript"/>
                <w:lang w:val="fi-FI"/>
              </w:rPr>
              <w:t>5</w:t>
            </w:r>
          </w:p>
        </w:tc>
        <w:tc>
          <w:tcPr>
            <w:tcW w:w="2340" w:type="dxa"/>
            <w:vAlign w:val="center"/>
          </w:tcPr>
          <w:p w14:paraId="523372B5"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p &lt; 0,0001</w:t>
            </w:r>
          </w:p>
        </w:tc>
        <w:tc>
          <w:tcPr>
            <w:tcW w:w="2430" w:type="dxa"/>
            <w:vAlign w:val="center"/>
          </w:tcPr>
          <w:p w14:paraId="1AC4749B"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7DBA1288" w14:textId="77777777" w:rsidR="003E75AD" w:rsidRPr="00BA6263" w:rsidRDefault="003E75AD" w:rsidP="003E75AD">
            <w:pPr>
              <w:spacing w:after="0"/>
              <w:jc w:val="center"/>
              <w:rPr>
                <w:rFonts w:eastAsia="MS Mincho" w:cs="Times New Roman"/>
                <w:szCs w:val="20"/>
                <w:lang w:val="fi-FI"/>
              </w:rPr>
            </w:pPr>
            <w:r w:rsidRPr="00BA6263">
              <w:rPr>
                <w:rFonts w:eastAsia="MS Mincho" w:cs="Times New Roman"/>
                <w:szCs w:val="20"/>
                <w:lang w:val="fi-FI"/>
              </w:rPr>
              <w:t>p &lt; 0,0001</w:t>
            </w:r>
          </w:p>
        </w:tc>
      </w:tr>
    </w:tbl>
    <w:p w14:paraId="5715E243" w14:textId="77777777" w:rsidR="003952EF" w:rsidRPr="00BA6263" w:rsidRDefault="003952EF" w:rsidP="003952EF">
      <w:pPr>
        <w:spacing w:after="0"/>
        <w:ind w:left="284"/>
        <w:rPr>
          <w:rFonts w:eastAsia="MS Mincho" w:cs="Times New Roman"/>
          <w:sz w:val="20"/>
          <w:szCs w:val="20"/>
          <w:lang w:val="fi-FI"/>
        </w:rPr>
      </w:pPr>
      <w:r w:rsidRPr="00BA6263">
        <w:rPr>
          <w:rFonts w:eastAsia="MS Mincho" w:cs="Times New Roman"/>
          <w:sz w:val="20"/>
          <w:szCs w:val="20"/>
          <w:lang w:val="fi-FI"/>
        </w:rPr>
        <w:t>NR = Not reached (ei saavutettu).</w:t>
      </w:r>
    </w:p>
    <w:p w14:paraId="7D961388" w14:textId="77777777" w:rsidR="003952EF" w:rsidRPr="00BA6263" w:rsidRDefault="003952EF" w:rsidP="003952EF">
      <w:pPr>
        <w:numPr>
          <w:ilvl w:val="0"/>
          <w:numId w:val="26"/>
        </w:numPr>
        <w:spacing w:after="0"/>
        <w:ind w:left="284" w:firstLine="0"/>
        <w:contextualSpacing/>
        <w:rPr>
          <w:rFonts w:eastAsia="MS Mincho" w:cs="Times New Roman"/>
          <w:sz w:val="20"/>
          <w:szCs w:val="20"/>
          <w:lang w:val="fi-FI"/>
        </w:rPr>
      </w:pPr>
      <w:r w:rsidRPr="00BA6263">
        <w:rPr>
          <w:rFonts w:eastAsia="MS Mincho" w:cs="Times New Roman"/>
          <w:sz w:val="20"/>
          <w:szCs w:val="20"/>
          <w:lang w:val="fi-FI"/>
        </w:rPr>
        <w:t>Seuranta-ajan mediaani 61 kuukautta.</w:t>
      </w:r>
    </w:p>
    <w:p w14:paraId="01783787" w14:textId="77777777" w:rsidR="003952EF" w:rsidRPr="00BA6263" w:rsidRDefault="003952EF" w:rsidP="003952EF">
      <w:pPr>
        <w:numPr>
          <w:ilvl w:val="0"/>
          <w:numId w:val="26"/>
        </w:numPr>
        <w:spacing w:after="0"/>
        <w:ind w:left="284" w:firstLine="0"/>
        <w:contextualSpacing/>
        <w:rPr>
          <w:rFonts w:eastAsia="MS Mincho" w:cs="Times New Roman"/>
          <w:sz w:val="20"/>
          <w:szCs w:val="20"/>
          <w:lang w:val="fi-FI"/>
        </w:rPr>
      </w:pPr>
      <w:r w:rsidRPr="00BA6263">
        <w:rPr>
          <w:rFonts w:eastAsia="MS Mincho" w:cs="Times New Roman"/>
          <w:sz w:val="20"/>
          <w:szCs w:val="20"/>
          <w:lang w:val="fi-FI"/>
        </w:rPr>
        <w:t>Perustuu varhaisimpaan sopivaan tapahtumaan (radiologinen eteneminen tai kuolema).</w:t>
      </w:r>
    </w:p>
    <w:p w14:paraId="7BF6F7E7" w14:textId="77777777" w:rsidR="003952EF" w:rsidRPr="00BA6263" w:rsidRDefault="003952EF" w:rsidP="003952EF">
      <w:pPr>
        <w:numPr>
          <w:ilvl w:val="0"/>
          <w:numId w:val="26"/>
        </w:numPr>
        <w:spacing w:after="0"/>
        <w:ind w:left="284" w:firstLine="0"/>
        <w:contextualSpacing/>
        <w:rPr>
          <w:rFonts w:eastAsia="MS Mincho" w:cs="Times New Roman"/>
          <w:sz w:val="20"/>
          <w:szCs w:val="20"/>
          <w:lang w:val="fi-FI"/>
        </w:rPr>
      </w:pPr>
      <w:r w:rsidRPr="00BA6263">
        <w:rPr>
          <w:rFonts w:eastAsia="MS Mincho" w:cs="Times New Roman"/>
          <w:sz w:val="20"/>
          <w:szCs w:val="20"/>
          <w:lang w:val="fi-FI"/>
        </w:rPr>
        <w:t>Perustuu Kaplan-Meierin menetelmän mukaiseen arviointiin.</w:t>
      </w:r>
    </w:p>
    <w:p w14:paraId="4C914C29" w14:textId="77777777" w:rsidR="003952EF" w:rsidRPr="00BA6263" w:rsidRDefault="003952EF" w:rsidP="003952EF">
      <w:pPr>
        <w:numPr>
          <w:ilvl w:val="0"/>
          <w:numId w:val="26"/>
        </w:numPr>
        <w:spacing w:after="0"/>
        <w:ind w:left="709" w:hanging="425"/>
        <w:contextualSpacing/>
        <w:rPr>
          <w:rFonts w:eastAsia="MS Mincho" w:cs="Times New Roman"/>
          <w:sz w:val="20"/>
          <w:szCs w:val="20"/>
          <w:lang w:val="fi-FI"/>
        </w:rPr>
      </w:pPr>
      <w:r w:rsidRPr="00BA6263">
        <w:rPr>
          <w:rFonts w:eastAsia="MS Mincho" w:cs="Times New Roman"/>
          <w:sz w:val="20"/>
          <w:szCs w:val="20"/>
          <w:lang w:val="fi-FI"/>
        </w:rPr>
        <w:t>Riskisuhde perustuu Coxin regressiomalliin stratifioituna seulontavaiheen PSA-arvolla, PSA:n kahdentumisajalla ja aiemmalla hormonihoidolla.</w:t>
      </w:r>
    </w:p>
    <w:p w14:paraId="7D238DD8" w14:textId="77777777" w:rsidR="003952EF" w:rsidRPr="00BA6263" w:rsidRDefault="003952EF" w:rsidP="003952EF">
      <w:pPr>
        <w:numPr>
          <w:ilvl w:val="0"/>
          <w:numId w:val="26"/>
        </w:numPr>
        <w:spacing w:after="0"/>
        <w:ind w:left="709" w:hanging="425"/>
        <w:contextualSpacing/>
        <w:rPr>
          <w:rFonts w:eastAsia="MS Mincho" w:cs="Times New Roman"/>
          <w:sz w:val="20"/>
          <w:szCs w:val="20"/>
          <w:lang w:val="fi-FI"/>
        </w:rPr>
      </w:pPr>
      <w:r w:rsidRPr="00BA6263">
        <w:rPr>
          <w:rFonts w:eastAsia="MS Mincho" w:cs="Times New Roman"/>
          <w:sz w:val="20"/>
          <w:szCs w:val="20"/>
          <w:lang w:val="fi-FI"/>
        </w:rPr>
        <w:t xml:space="preserve">Kaksipuolinen P-arvo perustuu seulontavaiheen PSA-arvon, PSA:n kahdentumisajan ja aiemman hormonihoidon suhteen stratifioituun log rank -testiin. </w:t>
      </w:r>
    </w:p>
    <w:p w14:paraId="58058636" w14:textId="77777777" w:rsidR="003952EF" w:rsidRPr="00BA6263" w:rsidRDefault="003952EF" w:rsidP="003952EF">
      <w:pPr>
        <w:numPr>
          <w:ilvl w:val="0"/>
          <w:numId w:val="26"/>
        </w:numPr>
        <w:spacing w:after="0"/>
        <w:ind w:left="284" w:firstLine="0"/>
        <w:contextualSpacing/>
        <w:rPr>
          <w:rFonts w:eastAsia="MS Mincho" w:cs="Times New Roman"/>
          <w:sz w:val="20"/>
          <w:szCs w:val="20"/>
          <w:lang w:val="fi-FI"/>
        </w:rPr>
      </w:pPr>
      <w:r w:rsidRPr="00BA6263">
        <w:rPr>
          <w:rFonts w:eastAsia="MS Mincho" w:cs="Times New Roman"/>
          <w:sz w:val="20"/>
          <w:szCs w:val="20"/>
          <w:lang w:val="fi-FI"/>
        </w:rPr>
        <w:t>Perustuu Prostate Cancer Clinical Trials Working Group 2 -kriteerien mukaiseen PSA-etenemiseen.</w:t>
      </w:r>
    </w:p>
    <w:p w14:paraId="66FAB170" w14:textId="77777777" w:rsidR="003952EF" w:rsidRPr="00BA6263" w:rsidRDefault="003952EF" w:rsidP="003952EF">
      <w:pPr>
        <w:numPr>
          <w:ilvl w:val="0"/>
          <w:numId w:val="26"/>
        </w:numPr>
        <w:spacing w:after="0"/>
        <w:ind w:left="284" w:firstLine="0"/>
        <w:contextualSpacing/>
        <w:rPr>
          <w:rFonts w:eastAsia="MS Mincho" w:cs="Times New Roman"/>
          <w:sz w:val="20"/>
          <w:szCs w:val="20"/>
          <w:lang w:val="fi-FI"/>
        </w:rPr>
      </w:pPr>
      <w:r w:rsidRPr="00BA6263">
        <w:rPr>
          <w:rFonts w:eastAsia="MS Mincho" w:cs="Times New Roman"/>
          <w:sz w:val="20"/>
          <w:szCs w:val="20"/>
          <w:lang w:val="fi-FI"/>
        </w:rPr>
        <w:t>Perustuu eturauhassyövän antineoplastisen hoidon ensimmäiseen lähtötilanteen jälkeiseen käyttöön.</w:t>
      </w:r>
    </w:p>
    <w:p w14:paraId="3A75FE23" w14:textId="4E670045" w:rsidR="003952EF" w:rsidRPr="00BA6263" w:rsidRDefault="003952EF" w:rsidP="00133F26">
      <w:pPr>
        <w:spacing w:after="0"/>
        <w:rPr>
          <w:rFonts w:eastAsia="MS Mincho" w:cs="Times New Roman"/>
          <w:sz w:val="20"/>
          <w:szCs w:val="20"/>
          <w:lang w:val="fi-FI"/>
        </w:rPr>
      </w:pPr>
    </w:p>
    <w:p w14:paraId="617D2F71" w14:textId="77777777" w:rsidR="00133F26" w:rsidRPr="00BA6263" w:rsidRDefault="00133F26" w:rsidP="00133F26">
      <w:pPr>
        <w:spacing w:after="0"/>
        <w:rPr>
          <w:rFonts w:eastAsia="MS Mincho" w:cs="Times New Roman"/>
          <w:szCs w:val="20"/>
          <w:lang w:val="fi-FI"/>
        </w:rPr>
      </w:pPr>
      <w:r w:rsidRPr="00BA6263">
        <w:rPr>
          <w:rFonts w:eastAsia="MS Mincho" w:cs="Times New Roman"/>
          <w:szCs w:val="20"/>
          <w:lang w:val="fi-FI"/>
        </w:rPr>
        <w:t xml:space="preserve">Lopullisessa analyysissä (mediaaniseuranta 94,0 kuukautta) entsalutamidin ja androgeenideprivaatiohoidon yhdistelmä osoitti tilastollisesti merkitsevän kokonaiselossaolon paranemisen verrattuna lumelääkkeen ja androgeenideprivaatiohoidon yhdistelmään </w:t>
      </w:r>
      <w:r w:rsidRPr="00BA6263">
        <w:rPr>
          <w:rFonts w:eastAsia="MS Mincho" w:cs="Times New Roman"/>
          <w:lang w:val="fi-FI"/>
        </w:rPr>
        <w:t>[riskisuhde = 0,60 (95 %:n CI: 0,44; 0,80); p = 0,0006]. Kokonaiselossaoloajan mediaania ei saavutettu entsalutamidin ja androgeenideprivaatiohoidon yhdistelmää saaneessa hoitohaarassa, ja se oli 117,5 kuukautta (95 %:n CI: 109,8; NR) lumelääkkeen ja androgeenideprivaatiohoidon yhdistelmää saaneessa hoitohaarassa (kuva 3). Tilastollisesti merkitsevää eroa ei havaittu pelkkää entsalutamidia saaneilla verrattuna lumelääkkeen ja androgeenideprivaatiohoidon yhdistelmää saaneisiin (riskisuhde = 0,83; 95 %:n CI: 0,63–1,10) (kuva 4).</w:t>
      </w:r>
    </w:p>
    <w:p w14:paraId="1A91E136" w14:textId="77777777" w:rsidR="00133F26" w:rsidRPr="00BA6263" w:rsidRDefault="00133F26" w:rsidP="00133F26">
      <w:pPr>
        <w:spacing w:after="0"/>
        <w:rPr>
          <w:lang w:val="fi-FI"/>
        </w:rPr>
      </w:pPr>
    </w:p>
    <w:p w14:paraId="6979A251" w14:textId="77777777" w:rsidR="00133F26" w:rsidRPr="00BA6263" w:rsidRDefault="00133F26" w:rsidP="00133F26">
      <w:pPr>
        <w:spacing w:after="0"/>
        <w:rPr>
          <w:rFonts w:eastAsia="MS Mincho" w:cs="Times New Roman"/>
          <w:szCs w:val="20"/>
          <w:lang w:val="fi-FI"/>
        </w:rPr>
      </w:pPr>
      <w:r w:rsidRPr="00BA6263">
        <w:rPr>
          <w:rFonts w:eastAsia="MS Mincho" w:cs="Times New Roman"/>
          <w:noProof/>
          <w:szCs w:val="20"/>
          <w:lang w:val="fi-FI"/>
        </w:rPr>
        <mc:AlternateContent>
          <mc:Choice Requires="wpg">
            <w:drawing>
              <wp:anchor distT="0" distB="0" distL="114300" distR="114300" simplePos="0" relativeHeight="251658243" behindDoc="0" locked="0" layoutInCell="1" allowOverlap="1" wp14:anchorId="103BF8C1" wp14:editId="67C2BB09">
                <wp:simplePos x="0" y="0"/>
                <wp:positionH relativeFrom="column">
                  <wp:posOffset>-35373</wp:posOffset>
                </wp:positionH>
                <wp:positionV relativeFrom="paragraph">
                  <wp:posOffset>540736</wp:posOffset>
                </wp:positionV>
                <wp:extent cx="3568588" cy="2383232"/>
                <wp:effectExtent l="0" t="0" r="0" b="0"/>
                <wp:wrapNone/>
                <wp:docPr id="746685780" name="Group 46"/>
                <wp:cNvGraphicFramePr/>
                <a:graphic xmlns:a="http://schemas.openxmlformats.org/drawingml/2006/main">
                  <a:graphicData uri="http://schemas.microsoft.com/office/word/2010/wordprocessingGroup">
                    <wpg:wgp>
                      <wpg:cNvGrpSpPr/>
                      <wpg:grpSpPr>
                        <a:xfrm>
                          <a:off x="0" y="0"/>
                          <a:ext cx="3568588" cy="2383232"/>
                          <a:chOff x="-44450" y="0"/>
                          <a:chExt cx="3568588" cy="2383232"/>
                        </a:xfrm>
                      </wpg:grpSpPr>
                      <wps:wsp>
                        <wps:cNvPr id="1245404872" name="Text Box 47"/>
                        <wps:cNvSpPr txBox="1"/>
                        <wps:spPr>
                          <a:xfrm>
                            <a:off x="2805953" y="1792941"/>
                            <a:ext cx="718185" cy="124097"/>
                          </a:xfrm>
                          <a:prstGeom prst="rect">
                            <a:avLst/>
                          </a:prstGeom>
                          <a:solidFill>
                            <a:sysClr val="window" lastClr="FFFFFF"/>
                          </a:solidFill>
                          <a:ln w="6350">
                            <a:noFill/>
                          </a:ln>
                        </wps:spPr>
                        <wps:txbx>
                          <w:txbxContent>
                            <w:p w14:paraId="4DCCD4BB" w14:textId="77777777" w:rsidR="00133F26" w:rsidRPr="005850C7" w:rsidRDefault="00133F26" w:rsidP="00133F26">
                              <w:pPr>
                                <w:jc w:val="center"/>
                                <w:rPr>
                                  <w:rFonts w:ascii="Arial" w:hAnsi="Arial" w:cs="Arial"/>
                                  <w:sz w:val="14"/>
                                  <w:szCs w:val="14"/>
                                </w:rPr>
                              </w:pPr>
                              <w:r>
                                <w:rPr>
                                  <w:rFonts w:ascii="Arial" w:hAnsi="Arial" w:cs="Arial"/>
                                  <w:sz w:val="14"/>
                                  <w:szCs w:val="14"/>
                                </w:rPr>
                                <w:t>Kuukautta</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627773704" name="Text Box 48"/>
                        <wps:cNvSpPr txBox="1"/>
                        <wps:spPr>
                          <a:xfrm>
                            <a:off x="2113266" y="1208149"/>
                            <a:ext cx="718185" cy="89210"/>
                          </a:xfrm>
                          <a:prstGeom prst="rect">
                            <a:avLst/>
                          </a:prstGeom>
                          <a:solidFill>
                            <a:sysClr val="window" lastClr="FFFFFF"/>
                          </a:solidFill>
                          <a:ln w="6350">
                            <a:noFill/>
                          </a:ln>
                        </wps:spPr>
                        <wps:txbx>
                          <w:txbxContent>
                            <w:p w14:paraId="4609DF34" w14:textId="77777777" w:rsidR="00133F26" w:rsidRPr="005850C7" w:rsidRDefault="00133F26" w:rsidP="00133F26">
                              <w:pPr>
                                <w:rPr>
                                  <w:rFonts w:ascii="Arial" w:hAnsi="Arial" w:cs="Arial"/>
                                  <w:sz w:val="10"/>
                                  <w:szCs w:val="10"/>
                                </w:rPr>
                              </w:pPr>
                              <w:r>
                                <w:rPr>
                                  <w:rFonts w:ascii="Arial" w:hAnsi="Arial" w:cs="Arial"/>
                                  <w:sz w:val="10"/>
                                  <w:szCs w:val="10"/>
                                </w:rPr>
                                <w:t>Tutkittavien lukumäärä</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077907788" name="Text Box 49"/>
                        <wps:cNvSpPr txBox="1"/>
                        <wps:spPr>
                          <a:xfrm>
                            <a:off x="1245354" y="1207636"/>
                            <a:ext cx="851269" cy="251564"/>
                          </a:xfrm>
                          <a:prstGeom prst="rect">
                            <a:avLst/>
                          </a:prstGeom>
                          <a:solidFill>
                            <a:sysClr val="window" lastClr="FFFFFF"/>
                          </a:solidFill>
                          <a:ln w="6350">
                            <a:noFill/>
                          </a:ln>
                        </wps:spPr>
                        <wps:txbx>
                          <w:txbxContent>
                            <w:p w14:paraId="03C49C7F"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Hoito</w:t>
                              </w:r>
                            </w:p>
                            <w:p w14:paraId="28B45602"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Entsalutamidi ja ADT</w:t>
                              </w:r>
                            </w:p>
                            <w:p w14:paraId="2954421A"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Lumelääke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138563431" name="Text Box 50"/>
                        <wps:cNvSpPr txBox="1"/>
                        <wps:spPr>
                          <a:xfrm>
                            <a:off x="815788" y="1459390"/>
                            <a:ext cx="1703209" cy="170985"/>
                          </a:xfrm>
                          <a:prstGeom prst="rect">
                            <a:avLst/>
                          </a:prstGeom>
                          <a:solidFill>
                            <a:sysClr val="window" lastClr="FFFFFF"/>
                          </a:solidFill>
                          <a:ln w="6350">
                            <a:noFill/>
                          </a:ln>
                        </wps:spPr>
                        <wps:txbx>
                          <w:txbxContent>
                            <w:p w14:paraId="20789BD7" w14:textId="77777777" w:rsidR="00133F26" w:rsidRPr="006C4DD4" w:rsidRDefault="00133F26" w:rsidP="00133F26">
                              <w:pPr>
                                <w:spacing w:after="10"/>
                                <w:rPr>
                                  <w:rFonts w:ascii="Arial" w:hAnsi="Arial" w:cs="Arial"/>
                                  <w:sz w:val="10"/>
                                  <w:szCs w:val="10"/>
                                  <w:lang w:val="en-GB"/>
                                </w:rPr>
                              </w:pPr>
                              <w:r w:rsidRPr="006C4DD4">
                                <w:rPr>
                                  <w:rFonts w:ascii="Arial" w:hAnsi="Arial" w:cs="Arial"/>
                                  <w:sz w:val="10"/>
                                  <w:szCs w:val="10"/>
                                  <w:lang w:val="en-GB"/>
                                </w:rPr>
                                <w:t>Stratifioitu log rank -testi: p =&lt; 0,0001</w:t>
                              </w:r>
                            </w:p>
                            <w:p w14:paraId="4DFF4A04"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Stratifioitu riskisuhde (95 %</w:t>
                              </w:r>
                              <w:r>
                                <w:rPr>
                                  <w:rFonts w:ascii="Arial" w:hAnsi="Arial" w:cs="Arial"/>
                                  <w:sz w:val="10"/>
                                  <w:szCs w:val="10"/>
                                  <w:lang w:val="fi-FI"/>
                                </w:rPr>
                                <w:t>:</w:t>
                              </w:r>
                              <w:r w:rsidRPr="0027106F">
                                <w:rPr>
                                  <w:rFonts w:ascii="Arial" w:hAnsi="Arial" w:cs="Arial"/>
                                  <w:sz w:val="10"/>
                                  <w:szCs w:val="10"/>
                                  <w:lang w:val="fi-FI"/>
                                </w:rPr>
                                <w:t xml:space="preserve"> CI): 0,424 (0,296; 0,607)</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784714152" name="Text Box 51"/>
                        <wps:cNvSpPr txBox="1"/>
                        <wps:spPr>
                          <a:xfrm>
                            <a:off x="390525" y="0"/>
                            <a:ext cx="162057" cy="1459200"/>
                          </a:xfrm>
                          <a:prstGeom prst="rect">
                            <a:avLst/>
                          </a:prstGeom>
                          <a:solidFill>
                            <a:sysClr val="window" lastClr="FFFFFF"/>
                          </a:solidFill>
                          <a:ln w="6350">
                            <a:noFill/>
                          </a:ln>
                        </wps:spPr>
                        <wps:txbx>
                          <w:txbxContent>
                            <w:p w14:paraId="55C75D29" w14:textId="77777777" w:rsidR="00133F26" w:rsidRPr="00B73F5D" w:rsidRDefault="00133F26" w:rsidP="00133F26">
                              <w:pPr>
                                <w:jc w:val="center"/>
                                <w:rPr>
                                  <w:rFonts w:ascii="Arial" w:hAnsi="Arial" w:cs="Arial"/>
                                  <w:color w:val="000000"/>
                                  <w:sz w:val="14"/>
                                  <w:szCs w:val="14"/>
                                </w:rPr>
                              </w:pPr>
                              <w:r w:rsidRPr="00B73F5D">
                                <w:rPr>
                                  <w:rFonts w:ascii="Arial" w:hAnsi="Arial" w:cs="Arial"/>
                                  <w:color w:val="000000"/>
                                  <w:sz w:val="14"/>
                                  <w:szCs w:val="14"/>
                                </w:rPr>
                                <w:t>Metastaasivapaa elossaoloaika (%)</w:t>
                              </w:r>
                            </w:p>
                          </w:txbxContent>
                        </wps:txbx>
                        <wps:bodyPr rot="0" spcFirstLastPara="0" vertOverflow="overflow" horzOverflow="overflow" vert="vert270" wrap="square" lIns="0" tIns="0" rIns="0" bIns="0" numCol="1" spcCol="0" rtlCol="0" fromWordArt="0" anchor="t" anchorCtr="0" forceAA="0" compatLnSpc="1">
                          <a:prstTxWarp prst="textNoShape">
                            <a:avLst/>
                          </a:prstTxWarp>
                        </wps:bodyPr>
                      </wps:wsp>
                      <wps:wsp>
                        <wps:cNvPr id="2072920060" name="Text Box 52"/>
                        <wps:cNvSpPr txBox="1"/>
                        <wps:spPr>
                          <a:xfrm>
                            <a:off x="-44450" y="1941447"/>
                            <a:ext cx="895223" cy="81251"/>
                          </a:xfrm>
                          <a:prstGeom prst="rect">
                            <a:avLst/>
                          </a:prstGeom>
                          <a:solidFill>
                            <a:sysClr val="window" lastClr="FFFFFF"/>
                          </a:solidFill>
                          <a:ln w="6350">
                            <a:noFill/>
                          </a:ln>
                        </wps:spPr>
                        <wps:txbx>
                          <w:txbxContent>
                            <w:p w14:paraId="5C4DC256" w14:textId="77777777" w:rsidR="00133F26" w:rsidRPr="005850C7" w:rsidRDefault="00133F26" w:rsidP="00133F26">
                              <w:pPr>
                                <w:rPr>
                                  <w:rFonts w:ascii="Arial" w:hAnsi="Arial" w:cs="Arial"/>
                                  <w:sz w:val="10"/>
                                  <w:szCs w:val="10"/>
                                </w:rPr>
                              </w:pPr>
                              <w:r>
                                <w:rPr>
                                  <w:rFonts w:ascii="Arial" w:hAnsi="Arial" w:cs="Arial"/>
                                  <w:sz w:val="10"/>
                                  <w:szCs w:val="10"/>
                                </w:rPr>
                                <w:t>Entsalutamidi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158157057" name="Text Box 53"/>
                        <wps:cNvSpPr txBox="1"/>
                        <wps:spPr>
                          <a:xfrm>
                            <a:off x="-44450" y="2018494"/>
                            <a:ext cx="730041" cy="104071"/>
                          </a:xfrm>
                          <a:prstGeom prst="rect">
                            <a:avLst/>
                          </a:prstGeom>
                          <a:solidFill>
                            <a:sysClr val="window" lastClr="FFFFFF"/>
                          </a:solidFill>
                          <a:ln w="6350">
                            <a:noFill/>
                          </a:ln>
                        </wps:spPr>
                        <wps:txbx>
                          <w:txbxContent>
                            <w:p w14:paraId="2E255248" w14:textId="77777777" w:rsidR="00133F26" w:rsidRPr="005850C7" w:rsidRDefault="00133F26" w:rsidP="00133F26">
                              <w:pPr>
                                <w:rPr>
                                  <w:rFonts w:ascii="Arial" w:hAnsi="Arial" w:cs="Arial"/>
                                  <w:sz w:val="10"/>
                                  <w:szCs w:val="10"/>
                                </w:rPr>
                              </w:pPr>
                              <w:r>
                                <w:rPr>
                                  <w:rFonts w:ascii="Arial" w:hAnsi="Arial" w:cs="Arial"/>
                                  <w:sz w:val="10"/>
                                  <w:szCs w:val="10"/>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692945176" name="Text Box 54"/>
                        <wps:cNvSpPr txBox="1"/>
                        <wps:spPr>
                          <a:xfrm>
                            <a:off x="-44450" y="2264410"/>
                            <a:ext cx="730135" cy="118822"/>
                          </a:xfrm>
                          <a:prstGeom prst="rect">
                            <a:avLst/>
                          </a:prstGeom>
                          <a:solidFill>
                            <a:sysClr val="window" lastClr="FFFFFF"/>
                          </a:solidFill>
                          <a:ln w="6350">
                            <a:noFill/>
                          </a:ln>
                        </wps:spPr>
                        <wps:txbx>
                          <w:txbxContent>
                            <w:p w14:paraId="68D2635A" w14:textId="77777777" w:rsidR="00133F26" w:rsidRPr="005850C7" w:rsidRDefault="00133F26" w:rsidP="00133F26">
                              <w:pPr>
                                <w:rPr>
                                  <w:rFonts w:ascii="Arial" w:hAnsi="Arial" w:cs="Arial"/>
                                  <w:sz w:val="10"/>
                                  <w:szCs w:val="10"/>
                                </w:rPr>
                              </w:pPr>
                              <w:r>
                                <w:rPr>
                                  <w:rFonts w:ascii="Arial" w:hAnsi="Arial" w:cs="Arial"/>
                                  <w:sz w:val="10"/>
                                  <w:szCs w:val="10"/>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316966376" name="Text Box 55"/>
                        <wps:cNvSpPr txBox="1"/>
                        <wps:spPr>
                          <a:xfrm>
                            <a:off x="-44449" y="2187103"/>
                            <a:ext cx="730142" cy="77318"/>
                          </a:xfrm>
                          <a:prstGeom prst="rect">
                            <a:avLst/>
                          </a:prstGeom>
                          <a:solidFill>
                            <a:sysClr val="window" lastClr="FFFFFF"/>
                          </a:solidFill>
                          <a:ln w="6350">
                            <a:noFill/>
                          </a:ln>
                        </wps:spPr>
                        <wps:txbx>
                          <w:txbxContent>
                            <w:p w14:paraId="6A3A73AC" w14:textId="77777777" w:rsidR="00133F26" w:rsidRPr="005850C7" w:rsidRDefault="00133F26" w:rsidP="00133F26">
                              <w:pPr>
                                <w:rPr>
                                  <w:rFonts w:ascii="Arial" w:hAnsi="Arial" w:cs="Arial"/>
                                  <w:sz w:val="10"/>
                                  <w:szCs w:val="10"/>
                                </w:rPr>
                              </w:pPr>
                              <w:r>
                                <w:rPr>
                                  <w:rFonts w:ascii="Arial" w:hAnsi="Arial" w:cs="Arial"/>
                                  <w:sz w:val="10"/>
                                  <w:szCs w:val="10"/>
                                </w:rPr>
                                <w:t>Lumelääke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103BF8C1" id="Group 46" o:spid="_x0000_s1027" style="position:absolute;margin-left:-2.8pt;margin-top:42.6pt;width:281pt;height:187.65pt;z-index:251658243;mso-width-relative:margin;mso-height-relative:margin" coordorigin="-444" coordsize="35685,238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tY1YZwQAAE4dAAAOAAAAZHJzL2Uyb0RvYy54bWzsmV1vozgUhu9Xmv+AuJ8GGwMmajrqdLbV&#10;StVMpXY01y6BBAkwa7tNur9+X5uPTNNKq6bbC6RUKjHgz9fPsY8Pp1+2deU95kqXsln45CTwvbzJ&#10;5LJsVgv/593lZ+572ohmKSrZ5Av/Kdf+l7NPf5xu2nlO5VpWy1x5qKTR80278NfGtPPZTGfrvBb6&#10;RLZ5g5eFVLUwuFWr2VKJDWqvqxkNgni2kWrZKpnlWuPpt+6lf+bqL4o8Mz+KQufGqxY++mbcVbnr&#10;vb3Ozk7FfKVEuy6zvhvigF7UomzQ6FjVN2GE96DKF1XVZaakloU5yWQ9k0VRZrkbA0ZDgr3RXCn5&#10;0LqxrOabVTvKBGn3dDq42uz745Vqb9sbBSU27QpauDs7lm2havuLXnpbJ9nTKFm+NV6Gh2EU84hj&#10;kjO8oyEPaUg7UbM1lLflPjPGImi/K5yt//yP4rOh9dmzPm1aUKJ3Quj3CXG7Fm3u9NVzCHGjvHIJ&#10;iCmLWMB4Qn2vETWgvbOj/Sq3Hkvs2GwvkN2K5pktnqPM8Fzj4SvaUR5EaRQ6EUiS0pS5EmI+6JgQ&#10;TnjUyYgOBKlraZRBzFulzVUua88mFr4C2Q448XitDTqFrEMW276WVbm8LKvK3Tzpi0p5jwJGANtZ&#10;yo3vVUIbPFz4l+7P9h9VPCtWNd5m4cchJs/W0khbX5evapDd6tCN16bM9n7b6TdocS+XT5BIyc7q&#10;dJtdluj8NVq+EQpmBiiwdJgfuBSVRFuyT/neWqp/Xntu82PS8db3NjDbha//fhAqx4D+aoCDtfEh&#10;oYbE/ZBoHuoLCREIFqU2c0kUUKYakoWS9S+sKOe2FbwSTYa2Fr4ZkhemWzywImX5+bnLBEtuhblu&#10;btvMVm21slNxt/0lVNvPl8FEf5cDcGK+N21d3l7TTrf+Brh3xH089zFNkiRMAvaSez7M6Vu5JySk&#10;cdxxTwNOWGprep17nlLiVuRJYu+WPWsIR+ynhX2QJCn+7Sa2v9w7WA9Y7u0WEkawI+x5hAZJHMbP&#10;secRoXHa75oRiWJm30+S+3BYGo7cT4t7EvIoDlmIzXCPe2z4oPEA7jmJnB1Z7FmUhmnvYA9eDkmC&#10;kAY997hJ4fJMlXtnscf1fnJuTsJZQhiJXnr30ejFv9HLAecRhfO+O+GMwMc0iJLerYdF4Mg6WeCd&#10;qX4s8Na7pwn87qNrv4uBvOlsP5ww+sW7P9LCBaGWvRjS7q/1o9/6Ruh/O9YTHGdZdzbeefY8jSjF&#10;idcGBjihnXFN0sNxvtvHgn880L4rovU69YRE1iFxC/A+9aPXejj1CNhxljo3YEd9EgYBYjuOehKw&#10;IHF7yiSxH2NdR8d+Uo59bMOLEUkQddmnfvRZ30E9jRnrwjTPqCfhEL0knFO3qUyS+jHSdaR+UtSH&#10;JE7jOHyN+tFxPYB6xCutW08JT0jgNo3n1DMcI6yHg8ApcehMEvoxznWE/v+C3n24wkc7F9XrPzDa&#10;r4K/37sQ/+4z6Nm/AAAA//8DAFBLAwQUAAYACAAAACEAjqjwm+AAAAAJAQAADwAAAGRycy9kb3du&#10;cmV2LnhtbEyPQWvCQBSE74X+h+UJvekm1g0S8yIibU9SqBZKb8/kmQSzuyG7JvHfd3tqj8MMM99k&#10;20m3YuDeNdYgxIsIBJvClo2pED5Pr/M1COfJlNRawwh3drDNHx8ySks7mg8ejr4SocS4lBBq77tU&#10;SlfUrMktbMcmeBfba/JB9pUsexpDuW7lMooSqakxYaGmjvc1F9fjTSO8jTTunuOX4XC97O/fJ/X+&#10;dYgZ8Wk27TYgPE/+Lwy/+AEd8sB0tjdTOtEizFUSkghrtQQRfKWSFYgzwiqJFMg8k/8f5D8AAAD/&#10;/wMAUEsBAi0AFAAGAAgAAAAhALaDOJL+AAAA4QEAABMAAAAAAAAAAAAAAAAAAAAAAFtDb250ZW50&#10;X1R5cGVzXS54bWxQSwECLQAUAAYACAAAACEAOP0h/9YAAACUAQAACwAAAAAAAAAAAAAAAAAvAQAA&#10;X3JlbHMvLnJlbHNQSwECLQAUAAYACAAAACEA6LWNWGcEAABOHQAADgAAAAAAAAAAAAAAAAAuAgAA&#10;ZHJzL2Uyb0RvYy54bWxQSwECLQAUAAYACAAAACEAjqjwm+AAAAAJAQAADwAAAAAAAAAAAAAAAADB&#10;BgAAZHJzL2Rvd25yZXYueG1sUEsFBgAAAAAEAAQA8wAAAM4HAAAAAA==&#10;">
                <v:shape id="Text Box 47" o:spid="_x0000_s1028" type="#_x0000_t202" style="position:absolute;left:28059;top:17929;width:7182;height:12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LaFeyQAAAOMAAAAPAAAAZHJzL2Rvd25yZXYueG1sRE9LS8NA&#10;EL4X/A/LCN7sbmKqJe22qLQoiIfUeuhtyE4emJ0N2W2b/ntXEHqc7z3L9Wg7caLBt441JFMFgrh0&#10;puVaw/5rez8H4QOywc4xabiQh/XqZrLE3LgzF3TahVrEEPY5amhC6HMpfdmQRT91PXHkKjdYDPEc&#10;amkGPMdw28lUqUdpseXY0GBPrw2VP7uj1fCtZh+b6qH+7N/2pq2Kl3BIEqP13e34vAARaAxX8b/7&#10;3cT5aTbLVDZ/SuHvpwiAXP0CAAD//wMAUEsBAi0AFAAGAAgAAAAhANvh9svuAAAAhQEAABMAAAAA&#10;AAAAAAAAAAAAAAAAAFtDb250ZW50X1R5cGVzXS54bWxQSwECLQAUAAYACAAAACEAWvQsW78AAAAV&#10;AQAACwAAAAAAAAAAAAAAAAAfAQAAX3JlbHMvLnJlbHNQSwECLQAUAAYACAAAACEARS2hXskAAADj&#10;AAAADwAAAAAAAAAAAAAAAAAHAgAAZHJzL2Rvd25yZXYueG1sUEsFBgAAAAADAAMAtwAAAP0CAAAA&#10;AA==&#10;" fillcolor="window" stroked="f" strokeweight=".5pt">
                  <v:textbox inset="0,0,0,0">
                    <w:txbxContent>
                      <w:p w14:paraId="4DCCD4BB" w14:textId="77777777" w:rsidR="00133F26" w:rsidRPr="005850C7" w:rsidRDefault="00133F26" w:rsidP="00133F26">
                        <w:pPr>
                          <w:jc w:val="center"/>
                          <w:rPr>
                            <w:rFonts w:ascii="Arial" w:hAnsi="Arial" w:cs="Arial"/>
                            <w:sz w:val="14"/>
                            <w:szCs w:val="14"/>
                          </w:rPr>
                        </w:pPr>
                        <w:r>
                          <w:rPr>
                            <w:rFonts w:ascii="Arial" w:hAnsi="Arial" w:cs="Arial"/>
                            <w:sz w:val="14"/>
                            <w:szCs w:val="14"/>
                          </w:rPr>
                          <w:t>Kuukautta</w:t>
                        </w:r>
                      </w:p>
                    </w:txbxContent>
                  </v:textbox>
                </v:shape>
                <v:shape id="Text Box 48" o:spid="_x0000_s1029" type="#_x0000_t202" style="position:absolute;left:21132;top:12081;width:7182;height:8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Hfx5yQAAAOMAAAAPAAAAZHJzL2Rvd25yZXYueG1sRE9LawIx&#10;EL4X+h/CFLzVZNW6ZTWKLS0WigcfPXgbNrMP3EyWTdT135tCocf53jNf9rYRF+p87VhDMlQgiHNn&#10;ai41HPafz68gfEA22DgmDTfysFw8PswxM+7KW7rsQiliCPsMNVQhtJmUPq/Ioh+6ljhyhesshnh2&#10;pTQdXmO4beRIqam0WHNsqLCl94ry0+5sNfyol++PYlxu2vXB1MX2LRyTxGg9eOpXMxCB+vAv/nN/&#10;mTh/OkrTdJyqCfz+FAGQizsAAAD//wMAUEsBAi0AFAAGAAgAAAAhANvh9svuAAAAhQEAABMAAAAA&#10;AAAAAAAAAAAAAAAAAFtDb250ZW50X1R5cGVzXS54bWxQSwECLQAUAAYACAAAACEAWvQsW78AAAAV&#10;AQAACwAAAAAAAAAAAAAAAAAfAQAAX3JlbHMvLnJlbHNQSwECLQAUAAYACAAAACEAKR38eckAAADj&#10;AAAADwAAAAAAAAAAAAAAAAAHAgAAZHJzL2Rvd25yZXYueG1sUEsFBgAAAAADAAMAtwAAAP0CAAAA&#10;AA==&#10;" fillcolor="window" stroked="f" strokeweight=".5pt">
                  <v:textbox inset="0,0,0,0">
                    <w:txbxContent>
                      <w:p w14:paraId="4609DF34" w14:textId="77777777" w:rsidR="00133F26" w:rsidRPr="005850C7" w:rsidRDefault="00133F26" w:rsidP="00133F26">
                        <w:pPr>
                          <w:rPr>
                            <w:rFonts w:ascii="Arial" w:hAnsi="Arial" w:cs="Arial"/>
                            <w:sz w:val="10"/>
                            <w:szCs w:val="10"/>
                          </w:rPr>
                        </w:pPr>
                        <w:r>
                          <w:rPr>
                            <w:rFonts w:ascii="Arial" w:hAnsi="Arial" w:cs="Arial"/>
                            <w:sz w:val="10"/>
                            <w:szCs w:val="10"/>
                          </w:rPr>
                          <w:t>Tutkittavien lukumäärä</w:t>
                        </w:r>
                      </w:p>
                    </w:txbxContent>
                  </v:textbox>
                </v:shape>
                <v:shape id="Text Box 49" o:spid="_x0000_s1030" type="#_x0000_t202" style="position:absolute;left:12453;top:12076;width:8513;height:25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9v2qyQAAAOMAAAAPAAAAZHJzL2Rvd25yZXYueG1sRE87TwMx&#10;DN6R+A+RkdhociBoezStABVRCTH0NXSzLr6HuDinS9oe/74ekDp48Pfy59li8K06UR+bwBaykQFF&#10;XATXcGVht/18mICKCdlhG5gs/FGExfz2Zoa5C2de02mTKiUhHHO0UKfU5VrHoiaPcRQ6YuHK0HtM&#10;svaVdj2eJdy3+tGYF+2xYblQY0cfNRW/m6O3sDfP38vyqfrpvnauKdfv6ZBlztr7u+HtFVSiIV3F&#10;/+6Vk/pmPJ7KTKS0/CQA6PkFAAD//wMAUEsBAi0AFAAGAAgAAAAhANvh9svuAAAAhQEAABMAAAAA&#10;AAAAAAAAAAAAAAAAAFtDb250ZW50X1R5cGVzXS54bWxQSwECLQAUAAYACAAAACEAWvQsW78AAAAV&#10;AQAACwAAAAAAAAAAAAAAAAAfAQAAX3JlbHMvLnJlbHNQSwECLQAUAAYACAAAACEAKvb9qskAAADj&#10;AAAADwAAAAAAAAAAAAAAAAAHAgAAZHJzL2Rvd25yZXYueG1sUEsFBgAAAAADAAMAtwAAAP0CAAAA&#10;AA==&#10;" fillcolor="window" stroked="f" strokeweight=".5pt">
                  <v:textbox inset="0,0,0,0">
                    <w:txbxContent>
                      <w:p w14:paraId="03C49C7F"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Hoito</w:t>
                        </w:r>
                      </w:p>
                      <w:p w14:paraId="28B45602"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Entsalutamidi ja ADT</w:t>
                        </w:r>
                      </w:p>
                      <w:p w14:paraId="2954421A"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Lumelääke ja ADT</w:t>
                        </w:r>
                      </w:p>
                    </w:txbxContent>
                  </v:textbox>
                </v:shape>
                <v:shape id="Text Box 50" o:spid="_x0000_s1031" type="#_x0000_t202" style="position:absolute;left:8157;top:14593;width:17032;height:17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oHmayAAAAOMAAAAPAAAAZHJzL2Rvd25yZXYueG1sRE9LawIx&#10;EL4X+h/CFLzVbLpVZDVKWywtFA/r4+Bt2Mw+cDNZNqmu/94UCh7ne89iNdhWnKn3jWMNapyAIC6c&#10;abjSsN99Ps9A+IBssHVMGq7kYbV8fFhgZtyFczpvQyViCPsMNdQhdJmUvqjJoh+7jjhypesthnj2&#10;lTQ9XmK4beVLkkylxYZjQ40dfdRUnLa/VsMhmfysy7TadF9705T5ezgqZbQePQ1vcxCBhnAX/7u/&#10;TZyv0tlkmr6mCv5+igDI5Q0AAP//AwBQSwECLQAUAAYACAAAACEA2+H2y+4AAACFAQAAEwAAAAAA&#10;AAAAAAAAAAAAAAAAW0NvbnRlbnRfVHlwZXNdLnhtbFBLAQItABQABgAIAAAAIQBa9CxbvwAAABUB&#10;AAALAAAAAAAAAAAAAAAAAB8BAABfcmVscy8ucmVsc1BLAQItABQABgAIAAAAIQDZoHmayAAAAOMA&#10;AAAPAAAAAAAAAAAAAAAAAAcCAABkcnMvZG93bnJldi54bWxQSwUGAAAAAAMAAwC3AAAA/AIAAAAA&#10;" fillcolor="window" stroked="f" strokeweight=".5pt">
                  <v:textbox inset="0,0,0,0">
                    <w:txbxContent>
                      <w:p w14:paraId="20789BD7" w14:textId="77777777" w:rsidR="00133F26" w:rsidRPr="006C4DD4" w:rsidRDefault="00133F26" w:rsidP="00133F26">
                        <w:pPr>
                          <w:spacing w:after="10"/>
                          <w:rPr>
                            <w:rFonts w:ascii="Arial" w:hAnsi="Arial" w:cs="Arial"/>
                            <w:sz w:val="10"/>
                            <w:szCs w:val="10"/>
                            <w:lang w:val="en-GB"/>
                          </w:rPr>
                        </w:pPr>
                        <w:r w:rsidRPr="006C4DD4">
                          <w:rPr>
                            <w:rFonts w:ascii="Arial" w:hAnsi="Arial" w:cs="Arial"/>
                            <w:sz w:val="10"/>
                            <w:szCs w:val="10"/>
                            <w:lang w:val="en-GB"/>
                          </w:rPr>
                          <w:t>Stratifioitu log rank -testi: p =&lt; 0,0001</w:t>
                        </w:r>
                      </w:p>
                      <w:p w14:paraId="4DFF4A04"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Stratifioitu riskisuhde (95 %</w:t>
                        </w:r>
                        <w:r>
                          <w:rPr>
                            <w:rFonts w:ascii="Arial" w:hAnsi="Arial" w:cs="Arial"/>
                            <w:sz w:val="10"/>
                            <w:szCs w:val="10"/>
                            <w:lang w:val="fi-FI"/>
                          </w:rPr>
                          <w:t>:</w:t>
                        </w:r>
                        <w:r w:rsidRPr="0027106F">
                          <w:rPr>
                            <w:rFonts w:ascii="Arial" w:hAnsi="Arial" w:cs="Arial"/>
                            <w:sz w:val="10"/>
                            <w:szCs w:val="10"/>
                            <w:lang w:val="fi-FI"/>
                          </w:rPr>
                          <w:t xml:space="preserve"> CI): 0,424 (0,296; 0,607)</w:t>
                        </w:r>
                      </w:p>
                    </w:txbxContent>
                  </v:textbox>
                </v:shape>
                <v:shape id="Text Box 51" o:spid="_x0000_s1032" type="#_x0000_t202" style="position:absolute;left:3905;width:1620;height:145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jqlywAAAOIAAAAPAAAAZHJzL2Rvd25yZXYueG1sRI9Li8JA&#10;EITvgv9haMGbTiK+yDqKKKInwcdBb22mN8lupidkRs36652FhT0WVfUVNVs0phQPql1hWUHcj0AQ&#10;p1YXnCk4nza9KQjnkTWWlknBDzlYzNutGSbaPvlAj6PPRICwS1BB7n2VSOnSnAy6vq2Ig/dpa4M+&#10;yDqTusZngJtSDqJoLA0WHBZyrGiVU/p9vBsFPkvHp+vhft5+3Yr1a/8aXVb2qlS30yw/QHhq/H/4&#10;r73TCibT4SQexqMB/F4Kd0DO3wAAAP//AwBQSwECLQAUAAYACAAAACEA2+H2y+4AAACFAQAAEwAA&#10;AAAAAAAAAAAAAAAAAAAAW0NvbnRlbnRfVHlwZXNdLnhtbFBLAQItABQABgAIAAAAIQBa9CxbvwAA&#10;ABUBAAALAAAAAAAAAAAAAAAAAB8BAABfcmVscy8ucmVsc1BLAQItABQABgAIAAAAIQCDmjqlywAA&#10;AOIAAAAPAAAAAAAAAAAAAAAAAAcCAABkcnMvZG93bnJldi54bWxQSwUGAAAAAAMAAwC3AAAA/wIA&#10;AAAA&#10;" fillcolor="window" stroked="f" strokeweight=".5pt">
                  <v:textbox style="layout-flow:vertical;mso-layout-flow-alt:bottom-to-top" inset="0,0,0,0">
                    <w:txbxContent>
                      <w:p w14:paraId="55C75D29" w14:textId="77777777" w:rsidR="00133F26" w:rsidRPr="00B73F5D" w:rsidRDefault="00133F26" w:rsidP="00133F26">
                        <w:pPr>
                          <w:jc w:val="center"/>
                          <w:rPr>
                            <w:rFonts w:ascii="Arial" w:hAnsi="Arial" w:cs="Arial"/>
                            <w:color w:val="000000"/>
                            <w:sz w:val="14"/>
                            <w:szCs w:val="14"/>
                          </w:rPr>
                        </w:pPr>
                        <w:r w:rsidRPr="00B73F5D">
                          <w:rPr>
                            <w:rFonts w:ascii="Arial" w:hAnsi="Arial" w:cs="Arial"/>
                            <w:color w:val="000000"/>
                            <w:sz w:val="14"/>
                            <w:szCs w:val="14"/>
                          </w:rPr>
                          <w:t>Metastaasivapaa elossaoloaika (%)</w:t>
                        </w:r>
                      </w:p>
                    </w:txbxContent>
                  </v:textbox>
                </v:shape>
                <v:shape id="Text Box 52" o:spid="_x0000_s1033" type="#_x0000_t202" style="position:absolute;left:-444;top:19414;width:8951;height:81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75+wygAAAOMAAAAPAAAAZHJzL2Rvd25yZXYueG1sRI9NawIx&#10;EIbvhf6HMIXearJbrHVrFFsUBfGg1UNvw2b2AzeTZRN1/femUOhxeOd9Xp7JrLeNuFDna8cakoEC&#10;QZw7U3Op4fC9fHkH4QOywcYxabiRh9n08WGCmXFX3tFlH0oRIewz1FCF0GZS+rwii37gWuKYFa6z&#10;GOLZldJ0eI1w28hUqTdpsea4UGFLXxXlp/3Zajiq4WZRvJbbdnUwdbH7DD9JYrR+furnHyAC9eH/&#10;+a+9NhpSNUrHv9hoEZ2iD8jpHQAA//8DAFBLAQItABQABgAIAAAAIQDb4fbL7gAAAIUBAAATAAAA&#10;AAAAAAAAAAAAAAAAAABbQ29udGVudF9UeXBlc10ueG1sUEsBAi0AFAAGAAgAAAAhAFr0LFu/AAAA&#10;FQEAAAsAAAAAAAAAAAAAAAAAHwEAAF9yZWxzLy5yZWxzUEsBAi0AFAAGAAgAAAAhANnvn7DKAAAA&#10;4wAAAA8AAAAAAAAAAAAAAAAABwIAAGRycy9kb3ducmV2LnhtbFBLBQYAAAAAAwADALcAAAD+AgAA&#10;AAA=&#10;" fillcolor="window" stroked="f" strokeweight=".5pt">
                  <v:textbox inset="0,0,0,0">
                    <w:txbxContent>
                      <w:p w14:paraId="5C4DC256" w14:textId="77777777" w:rsidR="00133F26" w:rsidRPr="005850C7" w:rsidRDefault="00133F26" w:rsidP="00133F26">
                        <w:pPr>
                          <w:rPr>
                            <w:rFonts w:ascii="Arial" w:hAnsi="Arial" w:cs="Arial"/>
                            <w:sz w:val="10"/>
                            <w:szCs w:val="10"/>
                          </w:rPr>
                        </w:pPr>
                        <w:r>
                          <w:rPr>
                            <w:rFonts w:ascii="Arial" w:hAnsi="Arial" w:cs="Arial"/>
                            <w:sz w:val="10"/>
                            <w:szCs w:val="10"/>
                          </w:rPr>
                          <w:t>Entsalutamidi ja ADT:</w:t>
                        </w:r>
                      </w:p>
                    </w:txbxContent>
                  </v:textbox>
                </v:shape>
                <v:shape id="Text Box 53" o:spid="_x0000_s1034" type="#_x0000_t202" style="position:absolute;left:-444;top:20184;width:7299;height:10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qG2ByAAAAOMAAAAPAAAAZHJzL2Rvd25yZXYueG1sRE9LawIx&#10;EL4X+h/CFHqrSSyrshqllpYKxYPWHrwNm9kH3UyWTarbf28Kgsf53rNYDa4VJ+pD49mAHikQxIW3&#10;DVcGDl/vTzMQISJbbD2TgT8KsFre3y0wt/7MOzrtYyVSCIccDdQxdrmUoajJYRj5jjhxpe8dxnT2&#10;lbQ9nlO4a+VYqYl02HBqqLGj15qKn/2vM/Ctss+38rnadh8H25S7dTxqbY15fBhe5iAiDfEmvro3&#10;Ns3X2UxnU5VN4f+nBIBcXgAAAP//AwBQSwECLQAUAAYACAAAACEA2+H2y+4AAACFAQAAEwAAAAAA&#10;AAAAAAAAAAAAAAAAW0NvbnRlbnRfVHlwZXNdLnhtbFBLAQItABQABgAIAAAAIQBa9CxbvwAAABUB&#10;AAALAAAAAAAAAAAAAAAAAB8BAABfcmVscy8ucmVsc1BLAQItABQABgAIAAAAIQCyqG2ByAAAAOMA&#10;AAAPAAAAAAAAAAAAAAAAAAcCAABkcnMvZG93bnJldi54bWxQSwUGAAAAAAMAAwC3AAAA/AIAAAAA&#10;" fillcolor="window" stroked="f" strokeweight=".5pt">
                  <v:textbox inset="0,0,0,0">
                    <w:txbxContent>
                      <w:p w14:paraId="2E255248" w14:textId="77777777" w:rsidR="00133F26" w:rsidRPr="005850C7" w:rsidRDefault="00133F26" w:rsidP="00133F26">
                        <w:pPr>
                          <w:rPr>
                            <w:rFonts w:ascii="Arial" w:hAnsi="Arial" w:cs="Arial"/>
                            <w:sz w:val="10"/>
                            <w:szCs w:val="10"/>
                          </w:rPr>
                        </w:pPr>
                        <w:r>
                          <w:rPr>
                            <w:rFonts w:ascii="Arial" w:hAnsi="Arial" w:cs="Arial"/>
                            <w:sz w:val="10"/>
                            <w:szCs w:val="10"/>
                          </w:rPr>
                          <w:t>Riskissä olevat potilaat</w:t>
                        </w:r>
                      </w:p>
                    </w:txbxContent>
                  </v:textbox>
                </v:shape>
                <v:shape id="Text Box 54" o:spid="_x0000_s1035" type="#_x0000_t202" style="position:absolute;left:-444;top:22644;width:7300;height:11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IPLPzAAAAOIAAAAPAAAAZHJzL2Rvd25yZXYueG1sRI/Na8JA&#10;FMTvBf+H5Qne6iZaU42u0kqlQunBjx56e2RfPjD7NmRXjf+9KxR6HGbmN8xi1ZlaXKh1lWUF8TAC&#10;QZxZXXGh4HjYPE9BOI+ssbZMCm7kYLXsPS0w1fbKO7rsfSEChF2KCkrvm1RKl5Vk0A1tQxy83LYG&#10;fZBtIXWL1wA3tRxFUSINVhwWSmxoXVJ22p+Ngp9o8vWRj4vv5vOoq3z37n/jWCs16HdvcxCeOv8f&#10;/mtvtYJkNpq9TOLXBB6Xwh2QyzsAAAD//wMAUEsBAi0AFAAGAAgAAAAhANvh9svuAAAAhQEAABMA&#10;AAAAAAAAAAAAAAAAAAAAAFtDb250ZW50X1R5cGVzXS54bWxQSwECLQAUAAYACAAAACEAWvQsW78A&#10;AAAVAQAACwAAAAAAAAAAAAAAAAAfAQAAX3JlbHMvLnJlbHNQSwECLQAUAAYACAAAACEAOCDyz8wA&#10;AADiAAAADwAAAAAAAAAAAAAAAAAHAgAAZHJzL2Rvd25yZXYueG1sUEsFBgAAAAADAAMAtwAAAAAD&#10;AAAAAA==&#10;" fillcolor="window" stroked="f" strokeweight=".5pt">
                  <v:textbox inset="0,0,0,0">
                    <w:txbxContent>
                      <w:p w14:paraId="68D2635A" w14:textId="77777777" w:rsidR="00133F26" w:rsidRPr="005850C7" w:rsidRDefault="00133F26" w:rsidP="00133F26">
                        <w:pPr>
                          <w:rPr>
                            <w:rFonts w:ascii="Arial" w:hAnsi="Arial" w:cs="Arial"/>
                            <w:sz w:val="10"/>
                            <w:szCs w:val="10"/>
                          </w:rPr>
                        </w:pPr>
                        <w:r>
                          <w:rPr>
                            <w:rFonts w:ascii="Arial" w:hAnsi="Arial" w:cs="Arial"/>
                            <w:sz w:val="10"/>
                            <w:szCs w:val="10"/>
                          </w:rPr>
                          <w:t>Riskissä olevat potilaat</w:t>
                        </w:r>
                      </w:p>
                    </w:txbxContent>
                  </v:textbox>
                </v:shape>
                <v:shape id="Text Box 55" o:spid="_x0000_s1036" type="#_x0000_t202" style="position:absolute;left:-444;top:21871;width:7300;height:7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scKRywAAAOIAAAAPAAAAZHJzL2Rvd25yZXYueG1sRI9PawIx&#10;FMTvgt8hPKG3ml2XRrsaRaWlhdKD1h56e2ze/sHNy7JJdfvtm0LB4zAzv2FWm8G24kK9bxxrSKcJ&#10;COLCmYYrDaeP5/sFCB+QDbaOScMPedisx6MV5sZd+UCXY6hEhLDPUUMdQpdL6YuaLPqp64ijV7re&#10;Yoiyr6Tp8RrhtpWzJFHSYsNxocaO9jUV5+O31fCZPLw9lVn13r2cTFMeduErTY3Wd5NhuwQRaAi3&#10;8H/71WjIUvWoVDZX8Hcp3gG5/gUAAP//AwBQSwECLQAUAAYACAAAACEA2+H2y+4AAACFAQAAEwAA&#10;AAAAAAAAAAAAAAAAAAAAW0NvbnRlbnRfVHlwZXNdLnhtbFBLAQItABQABgAIAAAAIQBa9CxbvwAA&#10;ABUBAAALAAAAAAAAAAAAAAAAAB8BAABfcmVscy8ucmVsc1BLAQItABQABgAIAAAAIQATscKRywAA&#10;AOIAAAAPAAAAAAAAAAAAAAAAAAcCAABkcnMvZG93bnJldi54bWxQSwUGAAAAAAMAAwC3AAAA/wIA&#10;AAAA&#10;" fillcolor="window" stroked="f" strokeweight=".5pt">
                  <v:textbox inset="0,0,0,0">
                    <w:txbxContent>
                      <w:p w14:paraId="6A3A73AC" w14:textId="77777777" w:rsidR="00133F26" w:rsidRPr="005850C7" w:rsidRDefault="00133F26" w:rsidP="00133F26">
                        <w:pPr>
                          <w:rPr>
                            <w:rFonts w:ascii="Arial" w:hAnsi="Arial" w:cs="Arial"/>
                            <w:sz w:val="10"/>
                            <w:szCs w:val="10"/>
                          </w:rPr>
                        </w:pPr>
                        <w:r>
                          <w:rPr>
                            <w:rFonts w:ascii="Arial" w:hAnsi="Arial" w:cs="Arial"/>
                            <w:sz w:val="10"/>
                            <w:szCs w:val="10"/>
                          </w:rPr>
                          <w:t>Lumelääke ja ADT:</w:t>
                        </w:r>
                      </w:p>
                    </w:txbxContent>
                  </v:textbox>
                </v:shape>
              </v:group>
            </w:pict>
          </mc:Fallback>
        </mc:AlternateContent>
      </w:r>
      <w:r w:rsidRPr="00BA6263">
        <w:rPr>
          <w:rFonts w:eastAsia="MS Mincho" w:cs="Times New Roman"/>
          <w:noProof/>
          <w:szCs w:val="20"/>
          <w:lang w:val="fi-FI"/>
        </w:rPr>
        <w:drawing>
          <wp:inline distT="0" distB="0" distL="0" distR="0" wp14:anchorId="348E2794" wp14:editId="4C913467">
            <wp:extent cx="5772150" cy="2962275"/>
            <wp:effectExtent l="0" t="0" r="0" b="0"/>
            <wp:docPr id="1360553918"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625814" name="Picture 3"/>
                    <pic:cNvPicPr>
                      <a:picLocks noChangeAspect="1" noChangeArrowheads="1"/>
                    </pic:cNvPicPr>
                  </pic:nvPicPr>
                  <pic:blipFill>
                    <a:blip r:embed="rId21" cstate="print">
                      <a:extLst>
                        <a:ext uri="{28A0092B-C50C-407E-A947-70E740481C1C}">
                          <a14:useLocalDpi xmlns:a14="http://schemas.microsoft.com/office/drawing/2010/main" val="0"/>
                        </a:ext>
                      </a:extLst>
                    </a:blip>
                    <a:srcRect t="12602" b="10004"/>
                    <a:stretch>
                      <a:fillRect/>
                    </a:stretch>
                  </pic:blipFill>
                  <pic:spPr bwMode="auto">
                    <a:xfrm>
                      <a:off x="0" y="0"/>
                      <a:ext cx="5772150" cy="2962275"/>
                    </a:xfrm>
                    <a:prstGeom prst="rect">
                      <a:avLst/>
                    </a:prstGeom>
                    <a:noFill/>
                    <a:ln>
                      <a:noFill/>
                    </a:ln>
                  </pic:spPr>
                </pic:pic>
              </a:graphicData>
            </a:graphic>
          </wp:inline>
        </w:drawing>
      </w:r>
    </w:p>
    <w:p w14:paraId="25E6E574" w14:textId="77777777" w:rsidR="00133F26" w:rsidRPr="00BA6263" w:rsidDel="00C571AD" w:rsidRDefault="00133F26" w:rsidP="00133F26">
      <w:pPr>
        <w:spacing w:after="0"/>
        <w:rPr>
          <w:rFonts w:eastAsia="MS Mincho" w:cs="Times New Roman"/>
          <w:b/>
          <w:bCs/>
          <w:szCs w:val="20"/>
          <w:lang w:val="fi-FI"/>
        </w:rPr>
      </w:pPr>
      <w:r w:rsidRPr="00BA6263" w:rsidDel="00C571AD">
        <w:rPr>
          <w:rFonts w:eastAsia="MS Mincho" w:cs="Times New Roman"/>
          <w:b/>
          <w:bCs/>
          <w:szCs w:val="20"/>
          <w:lang w:val="fi-FI"/>
        </w:rPr>
        <w:t>Kuva 1: Kaplan-Meierin menetelmän mukaiset käyrät metastaasivapaasta elossaoloajasta entsalutamidin ja androgeenideprivaatiohoidon yhdistelmää vs. lumelääkkeen ja androgeenideprivaatiohoidon yhdistelmää saaneissa hoitohaaroissa EMBARK-tutkimuksessa (hoitoaikeen [intent-to-treat] mukainen analyysi)</w:t>
      </w:r>
    </w:p>
    <w:p w14:paraId="25FD4B1D" w14:textId="77777777" w:rsidR="00133F26" w:rsidRPr="00BA6263" w:rsidRDefault="00133F26" w:rsidP="00133F26">
      <w:pPr>
        <w:autoSpaceDE w:val="0"/>
        <w:autoSpaceDN w:val="0"/>
        <w:adjustRightInd w:val="0"/>
        <w:spacing w:after="0"/>
        <w:rPr>
          <w:rFonts w:eastAsia="MS Mincho" w:cs="Times New Roman"/>
          <w:szCs w:val="20"/>
          <w:lang w:val="fi-FI"/>
        </w:rPr>
      </w:pPr>
    </w:p>
    <w:p w14:paraId="01376551" w14:textId="77777777" w:rsidR="00133F26" w:rsidRPr="00BA6263" w:rsidRDefault="00133F26" w:rsidP="00133F26">
      <w:pPr>
        <w:spacing w:after="0"/>
        <w:rPr>
          <w:rFonts w:eastAsia="MS Mincho" w:cs="Times New Roman"/>
          <w:szCs w:val="20"/>
          <w:lang w:val="fi-FI"/>
        </w:rPr>
      </w:pPr>
      <w:r w:rsidRPr="00BA6263">
        <w:rPr>
          <w:rFonts w:eastAsia="MS Mincho" w:cs="Times New Roman"/>
          <w:noProof/>
          <w:szCs w:val="20"/>
          <w:lang w:val="fi-FI"/>
        </w:rPr>
        <mc:AlternateContent>
          <mc:Choice Requires="wpg">
            <w:drawing>
              <wp:anchor distT="0" distB="0" distL="114300" distR="114300" simplePos="0" relativeHeight="251658242" behindDoc="0" locked="0" layoutInCell="1" allowOverlap="1" wp14:anchorId="799432E0" wp14:editId="4570A4F3">
                <wp:simplePos x="0" y="0"/>
                <wp:positionH relativeFrom="column">
                  <wp:posOffset>-68671</wp:posOffset>
                </wp:positionH>
                <wp:positionV relativeFrom="paragraph">
                  <wp:posOffset>465364</wp:posOffset>
                </wp:positionV>
                <wp:extent cx="3601975" cy="2351833"/>
                <wp:effectExtent l="0" t="0" r="0" b="0"/>
                <wp:wrapNone/>
                <wp:docPr id="1200908746" name="Group 45"/>
                <wp:cNvGraphicFramePr/>
                <a:graphic xmlns:a="http://schemas.openxmlformats.org/drawingml/2006/main">
                  <a:graphicData uri="http://schemas.microsoft.com/office/word/2010/wordprocessingGroup">
                    <wpg:wgp>
                      <wpg:cNvGrpSpPr/>
                      <wpg:grpSpPr>
                        <a:xfrm>
                          <a:off x="0" y="0"/>
                          <a:ext cx="3601975" cy="2351833"/>
                          <a:chOff x="-77837" y="0"/>
                          <a:chExt cx="3601975" cy="2351833"/>
                        </a:xfrm>
                      </wpg:grpSpPr>
                      <wps:wsp>
                        <wps:cNvPr id="490073954" name="Text Box 35"/>
                        <wps:cNvSpPr txBox="1"/>
                        <wps:spPr>
                          <a:xfrm>
                            <a:off x="2805953" y="1792941"/>
                            <a:ext cx="718185" cy="124097"/>
                          </a:xfrm>
                          <a:prstGeom prst="rect">
                            <a:avLst/>
                          </a:prstGeom>
                          <a:solidFill>
                            <a:sysClr val="window" lastClr="FFFFFF"/>
                          </a:solidFill>
                          <a:ln w="6350">
                            <a:noFill/>
                          </a:ln>
                        </wps:spPr>
                        <wps:txbx>
                          <w:txbxContent>
                            <w:p w14:paraId="5F74709D" w14:textId="77777777" w:rsidR="00133F26" w:rsidRPr="005850C7" w:rsidRDefault="00133F26" w:rsidP="00133F26">
                              <w:pPr>
                                <w:jc w:val="center"/>
                                <w:rPr>
                                  <w:rFonts w:ascii="Arial" w:hAnsi="Arial" w:cs="Arial"/>
                                  <w:sz w:val="14"/>
                                  <w:szCs w:val="14"/>
                                </w:rPr>
                              </w:pPr>
                              <w:r>
                                <w:rPr>
                                  <w:rFonts w:ascii="Arial" w:hAnsi="Arial" w:cs="Arial"/>
                                  <w:sz w:val="14"/>
                                  <w:szCs w:val="14"/>
                                </w:rPr>
                                <w:t>Kuukautta</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868638319" name="Text Box 36"/>
                        <wps:cNvSpPr txBox="1"/>
                        <wps:spPr>
                          <a:xfrm>
                            <a:off x="2485251" y="1219200"/>
                            <a:ext cx="718185" cy="89210"/>
                          </a:xfrm>
                          <a:prstGeom prst="rect">
                            <a:avLst/>
                          </a:prstGeom>
                          <a:solidFill>
                            <a:sysClr val="window" lastClr="FFFFFF"/>
                          </a:solidFill>
                          <a:ln w="6350">
                            <a:noFill/>
                          </a:ln>
                        </wps:spPr>
                        <wps:txbx>
                          <w:txbxContent>
                            <w:p w14:paraId="11111CCA" w14:textId="77777777" w:rsidR="00133F26" w:rsidRPr="005850C7" w:rsidRDefault="00133F26" w:rsidP="00133F26">
                              <w:pPr>
                                <w:rPr>
                                  <w:rFonts w:ascii="Arial" w:hAnsi="Arial" w:cs="Arial"/>
                                  <w:sz w:val="10"/>
                                  <w:szCs w:val="10"/>
                                </w:rPr>
                              </w:pPr>
                              <w:r>
                                <w:rPr>
                                  <w:rFonts w:ascii="Arial" w:hAnsi="Arial" w:cs="Arial"/>
                                  <w:sz w:val="10"/>
                                  <w:szCs w:val="10"/>
                                </w:rPr>
                                <w:t>Tutkittavien lukumäärä</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270045818" name="Text Box 37"/>
                        <wps:cNvSpPr txBox="1"/>
                        <wps:spPr>
                          <a:xfrm>
                            <a:off x="1246094" y="1219200"/>
                            <a:ext cx="851210" cy="234176"/>
                          </a:xfrm>
                          <a:prstGeom prst="rect">
                            <a:avLst/>
                          </a:prstGeom>
                          <a:solidFill>
                            <a:sysClr val="window" lastClr="FFFFFF"/>
                          </a:solidFill>
                          <a:ln w="6350">
                            <a:noFill/>
                          </a:ln>
                        </wps:spPr>
                        <wps:txbx>
                          <w:txbxContent>
                            <w:p w14:paraId="588A3E7C"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Hoito</w:t>
                              </w:r>
                            </w:p>
                            <w:p w14:paraId="4A8BF15D"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Entsalutamidi monoterapiana</w:t>
                              </w:r>
                            </w:p>
                            <w:p w14:paraId="75B76036"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Lumelääke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102220079" name="Text Box 38"/>
                        <wps:cNvSpPr txBox="1"/>
                        <wps:spPr>
                          <a:xfrm>
                            <a:off x="807625" y="1464770"/>
                            <a:ext cx="1703209" cy="170985"/>
                          </a:xfrm>
                          <a:prstGeom prst="rect">
                            <a:avLst/>
                          </a:prstGeom>
                          <a:solidFill>
                            <a:sysClr val="window" lastClr="FFFFFF"/>
                          </a:solidFill>
                          <a:ln w="6350">
                            <a:noFill/>
                          </a:ln>
                        </wps:spPr>
                        <wps:txbx>
                          <w:txbxContent>
                            <w:p w14:paraId="16F2F93F" w14:textId="77777777" w:rsidR="00133F26" w:rsidRPr="006C4DD4" w:rsidRDefault="00133F26" w:rsidP="00133F26">
                              <w:pPr>
                                <w:spacing w:after="10"/>
                                <w:rPr>
                                  <w:rFonts w:ascii="Arial" w:hAnsi="Arial" w:cs="Arial"/>
                                  <w:sz w:val="10"/>
                                  <w:szCs w:val="10"/>
                                  <w:lang w:val="en-GB"/>
                                </w:rPr>
                              </w:pPr>
                              <w:r w:rsidRPr="006C4DD4">
                                <w:rPr>
                                  <w:rFonts w:ascii="Arial" w:hAnsi="Arial" w:cs="Arial"/>
                                  <w:sz w:val="10"/>
                                  <w:szCs w:val="10"/>
                                  <w:lang w:val="en-GB"/>
                                </w:rPr>
                                <w:t>Stratifioitu log rank -testi: p = 0,0049</w:t>
                              </w:r>
                            </w:p>
                            <w:p w14:paraId="0250A2A8"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Stratifioitu riskisuhde (95 %</w:t>
                              </w:r>
                              <w:r>
                                <w:rPr>
                                  <w:rFonts w:ascii="Arial" w:hAnsi="Arial" w:cs="Arial"/>
                                  <w:sz w:val="10"/>
                                  <w:szCs w:val="10"/>
                                  <w:lang w:val="fi-FI"/>
                                </w:rPr>
                                <w:t>:</w:t>
                              </w:r>
                              <w:r w:rsidRPr="0027106F">
                                <w:rPr>
                                  <w:rFonts w:ascii="Arial" w:hAnsi="Arial" w:cs="Arial"/>
                                  <w:sz w:val="10"/>
                                  <w:szCs w:val="10"/>
                                  <w:lang w:val="fi-FI"/>
                                </w:rPr>
                                <w:t xml:space="preserve"> CI): 0,631 (0,456; 0,871)</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094207090" name="Text Box 39"/>
                        <wps:cNvSpPr txBox="1"/>
                        <wps:spPr>
                          <a:xfrm>
                            <a:off x="323850" y="0"/>
                            <a:ext cx="228649" cy="1514475"/>
                          </a:xfrm>
                          <a:prstGeom prst="rect">
                            <a:avLst/>
                          </a:prstGeom>
                          <a:solidFill>
                            <a:sysClr val="window" lastClr="FFFFFF"/>
                          </a:solidFill>
                          <a:ln w="6350">
                            <a:noFill/>
                          </a:ln>
                        </wps:spPr>
                        <wps:txbx>
                          <w:txbxContent>
                            <w:p w14:paraId="6A7CC66B" w14:textId="77777777" w:rsidR="00133F26" w:rsidRPr="00B73F5D" w:rsidRDefault="00133F26" w:rsidP="00133F26">
                              <w:pPr>
                                <w:jc w:val="center"/>
                                <w:rPr>
                                  <w:rFonts w:ascii="Arial" w:hAnsi="Arial" w:cs="Arial"/>
                                  <w:color w:val="000000"/>
                                  <w:sz w:val="14"/>
                                  <w:szCs w:val="14"/>
                                </w:rPr>
                              </w:pPr>
                              <w:r w:rsidRPr="00B73F5D">
                                <w:rPr>
                                  <w:rFonts w:ascii="Arial" w:hAnsi="Arial" w:cs="Arial"/>
                                  <w:color w:val="000000"/>
                                  <w:sz w:val="14"/>
                                  <w:szCs w:val="14"/>
                                </w:rPr>
                                <w:t>Metastaasivapaa elossaoloaika (%)</w:t>
                              </w:r>
                            </w:p>
                          </w:txbxContent>
                        </wps:txbx>
                        <wps:bodyPr rot="0" spcFirstLastPara="0" vertOverflow="overflow" horzOverflow="overflow" vert="vert270" wrap="square" lIns="0" tIns="0" rIns="0" bIns="0" numCol="1" spcCol="0" rtlCol="0" fromWordArt="0" anchor="t" anchorCtr="0" forceAA="0" compatLnSpc="1">
                          <a:prstTxWarp prst="textNoShape">
                            <a:avLst/>
                          </a:prstTxWarp>
                        </wps:bodyPr>
                      </wps:wsp>
                      <wps:wsp>
                        <wps:cNvPr id="536020084" name="Text Box 40"/>
                        <wps:cNvSpPr txBox="1"/>
                        <wps:spPr>
                          <a:xfrm>
                            <a:off x="-77837" y="1950864"/>
                            <a:ext cx="1003216" cy="89210"/>
                          </a:xfrm>
                          <a:prstGeom prst="rect">
                            <a:avLst/>
                          </a:prstGeom>
                          <a:solidFill>
                            <a:sysClr val="window" lastClr="FFFFFF"/>
                          </a:solidFill>
                          <a:ln w="6350">
                            <a:noFill/>
                          </a:ln>
                        </wps:spPr>
                        <wps:txbx>
                          <w:txbxContent>
                            <w:p w14:paraId="4FD4EA56" w14:textId="77777777" w:rsidR="00133F26" w:rsidRPr="005850C7" w:rsidRDefault="00133F26" w:rsidP="00133F26">
                              <w:pPr>
                                <w:rPr>
                                  <w:rFonts w:ascii="Arial" w:hAnsi="Arial" w:cs="Arial"/>
                                  <w:sz w:val="10"/>
                                  <w:szCs w:val="10"/>
                                </w:rPr>
                              </w:pPr>
                              <w:r>
                                <w:rPr>
                                  <w:rFonts w:ascii="Arial" w:hAnsi="Arial" w:cs="Arial"/>
                                  <w:sz w:val="10"/>
                                  <w:szCs w:val="10"/>
                                </w:rPr>
                                <w:t>Entsalutamidi monoterapiana:</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6904787" name="Text Box 41"/>
                        <wps:cNvSpPr txBox="1"/>
                        <wps:spPr>
                          <a:xfrm>
                            <a:off x="-77834" y="2034632"/>
                            <a:ext cx="717442" cy="87549"/>
                          </a:xfrm>
                          <a:prstGeom prst="rect">
                            <a:avLst/>
                          </a:prstGeom>
                          <a:solidFill>
                            <a:sysClr val="window" lastClr="FFFFFF"/>
                          </a:solidFill>
                          <a:ln w="6350">
                            <a:noFill/>
                          </a:ln>
                        </wps:spPr>
                        <wps:txbx>
                          <w:txbxContent>
                            <w:p w14:paraId="362ED290" w14:textId="77777777" w:rsidR="00133F26" w:rsidRPr="005850C7" w:rsidRDefault="00133F26" w:rsidP="00133F26">
                              <w:pPr>
                                <w:rPr>
                                  <w:rFonts w:ascii="Arial" w:hAnsi="Arial" w:cs="Arial"/>
                                  <w:sz w:val="10"/>
                                  <w:szCs w:val="10"/>
                                </w:rPr>
                              </w:pPr>
                              <w:r>
                                <w:rPr>
                                  <w:rFonts w:ascii="Arial" w:hAnsi="Arial" w:cs="Arial"/>
                                  <w:sz w:val="10"/>
                                  <w:szCs w:val="10"/>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2123854342" name="Text Box 43"/>
                        <wps:cNvSpPr txBox="1"/>
                        <wps:spPr>
                          <a:xfrm>
                            <a:off x="-77832" y="2260393"/>
                            <a:ext cx="730142" cy="91440"/>
                          </a:xfrm>
                          <a:prstGeom prst="rect">
                            <a:avLst/>
                          </a:prstGeom>
                          <a:solidFill>
                            <a:sysClr val="window" lastClr="FFFFFF"/>
                          </a:solidFill>
                          <a:ln w="6350">
                            <a:noFill/>
                          </a:ln>
                        </wps:spPr>
                        <wps:txbx>
                          <w:txbxContent>
                            <w:p w14:paraId="3D50B8AD" w14:textId="77777777" w:rsidR="00133F26" w:rsidRPr="005850C7" w:rsidRDefault="00133F26" w:rsidP="00133F26">
                              <w:pPr>
                                <w:rPr>
                                  <w:rFonts w:ascii="Arial" w:hAnsi="Arial" w:cs="Arial"/>
                                  <w:sz w:val="10"/>
                                  <w:szCs w:val="10"/>
                                </w:rPr>
                              </w:pPr>
                              <w:r>
                                <w:rPr>
                                  <w:rFonts w:ascii="Arial" w:hAnsi="Arial" w:cs="Arial"/>
                                  <w:sz w:val="10"/>
                                  <w:szCs w:val="10"/>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351523496" name="Text Box 44"/>
                        <wps:cNvSpPr txBox="1"/>
                        <wps:spPr>
                          <a:xfrm>
                            <a:off x="-74386" y="2173398"/>
                            <a:ext cx="692042" cy="86995"/>
                          </a:xfrm>
                          <a:prstGeom prst="rect">
                            <a:avLst/>
                          </a:prstGeom>
                          <a:solidFill>
                            <a:sysClr val="window" lastClr="FFFFFF"/>
                          </a:solidFill>
                          <a:ln w="6350">
                            <a:noFill/>
                          </a:ln>
                        </wps:spPr>
                        <wps:txbx>
                          <w:txbxContent>
                            <w:p w14:paraId="5CC9A0EF" w14:textId="77777777" w:rsidR="00133F26" w:rsidRPr="005850C7" w:rsidRDefault="00133F26" w:rsidP="00133F26">
                              <w:pPr>
                                <w:rPr>
                                  <w:rFonts w:ascii="Arial" w:hAnsi="Arial" w:cs="Arial"/>
                                  <w:sz w:val="10"/>
                                  <w:szCs w:val="10"/>
                                </w:rPr>
                              </w:pPr>
                              <w:r>
                                <w:rPr>
                                  <w:rFonts w:ascii="Arial" w:hAnsi="Arial" w:cs="Arial"/>
                                  <w:sz w:val="10"/>
                                  <w:szCs w:val="10"/>
                                </w:rPr>
                                <w:t>Lumelääke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799432E0" id="Group 45" o:spid="_x0000_s1037" style="position:absolute;margin-left:-5.4pt;margin-top:36.65pt;width:283.6pt;height:185.2pt;z-index:251658242;mso-width-relative:margin;mso-height-relative:margin" coordorigin="-778" coordsize="36019,2351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R56aYQQAAFIdAAAOAAAAZHJzL2Uyb0RvYy54bWzsWVtvozgYfV9p/wPy+zS+gSEqHXU722ql&#10;aqZSu5pnl0CCBJi13ZLur9/P5pJOmtWqme0DUvJAjPH1cHw4n33+eVtXwXOuTamaFJEzjIK8ydSq&#10;bNYp+vPh+lOMAmNls5KVavIUveQGfb749Zfzrl3mVG1Utcp1AI00Ztm1KdpY2y4XC5Nt8lqaM9Xm&#10;DTwslK6lhVu9Xqy07KD1ulpQjKNFp/Sq1SrLjYHcL/1DdOHbL4o8s9+KwuQ2qFIEY7P+qv310V0X&#10;F+dyuday3ZTZMAx5xChqWTbQ6dTUF2ll8KTLN03VZaaVUYU9y1S9UEVRZrmfA8yG4L3Z3Gj11Pq5&#10;rJfdup1gAmj3cDq62ezr841u79s7DUh07Rqw8HduLttC1+4fRhlsPWQvE2T51gYZZLIIk0SEKMjg&#10;GWUhiRnrQc02gLyr90mImAkU7Cpnm9//o/pi7H3xw5i6FlhidkCYnwPifiPb3ONrlgDEnQ7KVYp4&#10;grFgSchR0MgaOPvgJvub2gYsdFNzg4DSDrPAbiEfeD/mG8g8AB2NcZiEzGNAREIT7mvI5QijIDGJ&#10;BxQJ5TgRrsUJBblstbE3uaoDl0iRBmJ7vsnnW2P7omMR179RVbm6LqvK37yYq0oHzxLWACydlepQ&#10;UEljITNF1/439PZDtaoJuhRFLMS+p0a59vquqgYG53Do5+tSdvu49fARv6hc1qNavQBGWvWrzrTZ&#10;dQmjv4Wu76SGZQYLEqTDfoNLUSnoTA0pFGyU/vtQvisPLx2eoqCDZZsi89eT1DnM6I8G6ODW+JjQ&#10;Y+JxTDRP9ZUCFAiIUpv5JFTQthqThVb1d1CUS9cLPJJNBn2lyI7JK9uLByhSll9e+kKwkltpb5v7&#10;NnNNO8jdu3jYfpe6HV6YhTf9VY2Ek8u999aXHUDtcRtugO495T6c93EURyxmJHnL+2jk93t5z+OQ&#10;hoA2rH1CSQKK7Vo6zPs4oT135kn7SQNOtJ8V7anAmIcgv29p70X4CLkHBY9wAt+Pf6N9HMJqAHnp&#10;P5qcCL/A5sl7OmrDifez4j0hmFIQZHFA7+Pxnb5T72MsIgo2xvGeR1yIPbknAjOKoUNHfLhJwPPM&#10;1ud4n3vyObPzOQSkmWIgHwjwvsFPjiQ+oywGn/wqxhmdPaVxxEfGh4RzCJZmS3k+wvNxWu8MPnyS&#10;T+7+9TbIu8L7McgYjMsQ1YYQqYPax2+jWj4FbO9U+1eBPUlCDDx39NiZe4JB7UnUq/3M3f0U+X8c&#10;809B7U/tah2mfZRgLmLYfdpT+n4D5ghv70nfW3uKGY+Y97870gsiOKcD50UI0j9btZ+i/hPnZ+Xs&#10;KXFuhDNHw33aT6b1GK2H9sC3Uxphlgy7vKPNEQyTkfYJuBz/TZlnQDtF/Sfaz4r2BE4fQsp4Ao5j&#10;n/aTcX037TmLoT1HeyIYS3xkvFP7CLY0R9rHUZLM2NtPMf+J9v8X7f3hFRzc+ZOc4ZDRnQy+vvfb&#10;/Luj0It/AAAA//8DAFBLAwQUAAYACAAAACEASF08ZuEAAAAKAQAADwAAAGRycy9kb3ducmV2Lnht&#10;bEyPQWuDQBSE74X+h+UVektWqybB+AwhtD2FQpNC6e1FX1Ti7oq7UfPvuz01x2GGmW+yzaRaMXBv&#10;G6MRwnkAgnVhykZXCF/Ht9kKhHWkS2qNZoQbW9jkjw8ZpaUZ9ScPB1cJX6JtSgi1c10qpS1qVmTn&#10;pmPtvbPpFTkv+0qWPY2+XLXyJQgWUlGj/UJNHe9qLi6Hq0J4H2ncRuHrsL+cd7efY/LxvQ8Z8flp&#10;2q5BOJ7cfxj+8D065J7pZK66tKJFmIWBR3cIyygC4QNJsohBnBDiOFqCzDN5fyH/BQAA//8DAFBL&#10;AQItABQABgAIAAAAIQC2gziS/gAAAOEBAAATAAAAAAAAAAAAAAAAAAAAAABbQ29udGVudF9UeXBl&#10;c10ueG1sUEsBAi0AFAAGAAgAAAAhADj9If/WAAAAlAEAAAsAAAAAAAAAAAAAAAAALwEAAF9yZWxz&#10;Ly5yZWxzUEsBAi0AFAAGAAgAAAAhANJHnpphBAAAUh0AAA4AAAAAAAAAAAAAAAAALgIAAGRycy9l&#10;Mm9Eb2MueG1sUEsBAi0AFAAGAAgAAAAhAEhdPGbhAAAACgEAAA8AAAAAAAAAAAAAAAAAuwYAAGRy&#10;cy9kb3ducmV2LnhtbFBLBQYAAAAABAAEAPMAAADJBwAAAAA=&#10;">
                <v:shape id="Text Box 35" o:spid="_x0000_s1038" type="#_x0000_t202" style="position:absolute;left:28059;top:17929;width:7182;height:12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7FLVywAAAOIAAAAPAAAAZHJzL2Rvd25yZXYueG1sRI9PawIx&#10;FMTvgt8hvEJvmmzVtm6N0opSofSgtYfeHpu3f3Dzsmyirt/eFASPw8z8hpktOluLE7W+cqwhGSoQ&#10;xJkzFRca9j/rwSsIH5AN1o5Jw4U8LOb93gxT4868pdMuFCJC2KeooQyhSaX0WUkW/dA1xNHLXWsx&#10;RNkW0rR4jnBbyyelnqXFiuNCiQ0tS8oOu6PV8KsmX6t8VHw3n3tT5duP8JckRuvHh+79DUSgLtzD&#10;t/bGaBhPlXoZTSdj+L8U74CcXwEAAP//AwBQSwECLQAUAAYACAAAACEA2+H2y+4AAACFAQAAEwAA&#10;AAAAAAAAAAAAAAAAAAAAW0NvbnRlbnRfVHlwZXNdLnhtbFBLAQItABQABgAIAAAAIQBa9CxbvwAA&#10;ABUBAAALAAAAAAAAAAAAAAAAAB8BAABfcmVscy8ucmVsc1BLAQItABQABgAIAAAAIQAI7FLVywAA&#10;AOIAAAAPAAAAAAAAAAAAAAAAAAcCAABkcnMvZG93bnJldi54bWxQSwUGAAAAAAMAAwC3AAAA/wIA&#10;AAAA&#10;" fillcolor="window" stroked="f" strokeweight=".5pt">
                  <v:textbox inset="0,0,0,0">
                    <w:txbxContent>
                      <w:p w14:paraId="5F74709D" w14:textId="77777777" w:rsidR="00133F26" w:rsidRPr="005850C7" w:rsidRDefault="00133F26" w:rsidP="00133F26">
                        <w:pPr>
                          <w:jc w:val="center"/>
                          <w:rPr>
                            <w:rFonts w:ascii="Arial" w:hAnsi="Arial" w:cs="Arial"/>
                            <w:sz w:val="14"/>
                            <w:szCs w:val="14"/>
                          </w:rPr>
                        </w:pPr>
                        <w:r>
                          <w:rPr>
                            <w:rFonts w:ascii="Arial" w:hAnsi="Arial" w:cs="Arial"/>
                            <w:sz w:val="14"/>
                            <w:szCs w:val="14"/>
                          </w:rPr>
                          <w:t>Kuukautta</w:t>
                        </w:r>
                      </w:p>
                    </w:txbxContent>
                  </v:textbox>
                </v:shape>
                <v:shape id="Text Box 36" o:spid="_x0000_s1039" type="#_x0000_t202" style="position:absolute;left:24852;top:12192;width:7182;height:8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BXpzywAAAOIAAAAPAAAAZHJzL2Rvd25yZXYueG1sRI9Pa8JA&#10;FMTvQr/D8gredJOGhjR1lbYoLYiHWD14e2Rf/tDs25BdNf323YLgcZiZ3zCL1Wg6caHBtZYVxPMI&#10;BHFpdcu1gsP3ZpaBcB5ZY2eZFPySg9XyYbLAXNsrF3TZ+1oECLscFTTe97mUrmzIoJvbnjh4lR0M&#10;+iCHWuoBrwFuOvkURak02HJYaLCnj4bKn/3ZKDhGz9t1ldS7/vOg26p496c41kpNH8e3VxCeRn8P&#10;39pfWkGWZmmSJfEL/F8Kd0Au/wAAAP//AwBQSwECLQAUAAYACAAAACEA2+H2y+4AAACFAQAAEwAA&#10;AAAAAAAAAAAAAAAAAAAAW0NvbnRlbnRfVHlwZXNdLnhtbFBLAQItABQABgAIAAAAIQBa9CxbvwAA&#10;ABUBAAALAAAAAAAAAAAAAAAAAB8BAABfcmVscy8ucmVsc1BLAQItABQABgAIAAAAIQCzBXpzywAA&#10;AOIAAAAPAAAAAAAAAAAAAAAAAAcCAABkcnMvZG93bnJldi54bWxQSwUGAAAAAAMAAwC3AAAA/wIA&#10;AAAA&#10;" fillcolor="window" stroked="f" strokeweight=".5pt">
                  <v:textbox inset="0,0,0,0">
                    <w:txbxContent>
                      <w:p w14:paraId="11111CCA" w14:textId="77777777" w:rsidR="00133F26" w:rsidRPr="005850C7" w:rsidRDefault="00133F26" w:rsidP="00133F26">
                        <w:pPr>
                          <w:rPr>
                            <w:rFonts w:ascii="Arial" w:hAnsi="Arial" w:cs="Arial"/>
                            <w:sz w:val="10"/>
                            <w:szCs w:val="10"/>
                          </w:rPr>
                        </w:pPr>
                        <w:r>
                          <w:rPr>
                            <w:rFonts w:ascii="Arial" w:hAnsi="Arial" w:cs="Arial"/>
                            <w:sz w:val="10"/>
                            <w:szCs w:val="10"/>
                          </w:rPr>
                          <w:t>Tutkittavien lukumäärä</w:t>
                        </w:r>
                      </w:p>
                    </w:txbxContent>
                  </v:textbox>
                </v:shape>
                <v:shape id="Text Box 37" o:spid="_x0000_s1040" type="#_x0000_t202" style="position:absolute;left:12460;top:12192;width:8513;height:2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wYKWxwAAAOIAAAAPAAAAZHJzL2Rvd25yZXYueG1sRE/LagIx&#10;FN0L/YdwC93VZGxtZTRKFYuCuPC1cHeZ3HnQyc0wiTr+vVkUXB7OezLrbC2u1PrKsYakr0AQZ85U&#10;XGg4Hn7fRyB8QDZYOyYNd/Iwm770Jpgad+MdXfehEDGEfYoayhCaVEqflWTR911DHLnctRZDhG0h&#10;TYu3GG5rOVDqS1qsODaU2NCipOxvf7EaTmq4WeYfxbZZHU2V7+bhnCRG67fX7mcMIlAXnuJ/99po&#10;GHwr9TkcJXFzvBTvgJw+AAAA//8DAFBLAQItABQABgAIAAAAIQDb4fbL7gAAAIUBAAATAAAAAAAA&#10;AAAAAAAAAAAAAABbQ29udGVudF9UeXBlc10ueG1sUEsBAi0AFAAGAAgAAAAhAFr0LFu/AAAAFQEA&#10;AAsAAAAAAAAAAAAAAAAAHwEAAF9yZWxzLy5yZWxzUEsBAi0AFAAGAAgAAAAhACrBgpbHAAAA4gAA&#10;AA8AAAAAAAAAAAAAAAAABwIAAGRycy9kb3ducmV2LnhtbFBLBQYAAAAAAwADALcAAAD7AgAAAAA=&#10;" fillcolor="window" stroked="f" strokeweight=".5pt">
                  <v:textbox inset="0,0,0,0">
                    <w:txbxContent>
                      <w:p w14:paraId="588A3E7C"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Hoito</w:t>
                        </w:r>
                      </w:p>
                      <w:p w14:paraId="4A8BF15D"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Entsalutamidi monoterapiana</w:t>
                        </w:r>
                      </w:p>
                      <w:p w14:paraId="75B76036"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Lumelääke ja ADT</w:t>
                        </w:r>
                      </w:p>
                    </w:txbxContent>
                  </v:textbox>
                </v:shape>
                <v:shape id="Text Box 38" o:spid="_x0000_s1041" type="#_x0000_t202" style="position:absolute;left:8076;top:14647;width:17032;height:17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Km0RywAAAOMAAAAPAAAAZHJzL2Rvd25yZXYueG1sRI/NawIx&#10;EMXvBf+HMIK3muxKq65GsaWlBfHg18HbsJn9wM1k2aS6/e+bQqHHmffeb94s171txI06XzvWkIwV&#10;COLcmZpLDafj++MMhA/IBhvHpOGbPKxXg4clZsbdeU+3QyhFhLDPUEMVQptJ6fOKLPqxa4mjVrjO&#10;YohjV0rT4T3CbSNTpZ6lxZrjhQpbeq0ovx6+rIazetq+FZNy136cTF3sX8IlSYzWo2G/WYAI1Id/&#10;81/608T6iUrTiJ3O4fenuAC5+gEAAP//AwBQSwECLQAUAAYACAAAACEA2+H2y+4AAACFAQAAEwAA&#10;AAAAAAAAAAAAAAAAAAAAW0NvbnRlbnRfVHlwZXNdLnhtbFBLAQItABQABgAIAAAAIQBa9CxbvwAA&#10;ABUBAAALAAAAAAAAAAAAAAAAAB8BAABfcmVscy8ucmVsc1BLAQItABQABgAIAAAAIQA5Km0RywAA&#10;AOMAAAAPAAAAAAAAAAAAAAAAAAcCAABkcnMvZG93bnJldi54bWxQSwUGAAAAAAMAAwC3AAAA/wIA&#10;AAAA&#10;" fillcolor="window" stroked="f" strokeweight=".5pt">
                  <v:textbox inset="0,0,0,0">
                    <w:txbxContent>
                      <w:p w14:paraId="16F2F93F" w14:textId="77777777" w:rsidR="00133F26" w:rsidRPr="006C4DD4" w:rsidRDefault="00133F26" w:rsidP="00133F26">
                        <w:pPr>
                          <w:spacing w:after="10"/>
                          <w:rPr>
                            <w:rFonts w:ascii="Arial" w:hAnsi="Arial" w:cs="Arial"/>
                            <w:sz w:val="10"/>
                            <w:szCs w:val="10"/>
                            <w:lang w:val="en-GB"/>
                          </w:rPr>
                        </w:pPr>
                        <w:r w:rsidRPr="006C4DD4">
                          <w:rPr>
                            <w:rFonts w:ascii="Arial" w:hAnsi="Arial" w:cs="Arial"/>
                            <w:sz w:val="10"/>
                            <w:szCs w:val="10"/>
                            <w:lang w:val="en-GB"/>
                          </w:rPr>
                          <w:t>Stratifioitu log rank -testi: p = 0,0049</w:t>
                        </w:r>
                      </w:p>
                      <w:p w14:paraId="0250A2A8" w14:textId="77777777" w:rsidR="00133F26" w:rsidRPr="0027106F" w:rsidRDefault="00133F26" w:rsidP="00133F26">
                        <w:pPr>
                          <w:spacing w:after="10"/>
                          <w:rPr>
                            <w:rFonts w:ascii="Arial" w:hAnsi="Arial" w:cs="Arial"/>
                            <w:sz w:val="10"/>
                            <w:szCs w:val="10"/>
                            <w:lang w:val="fi-FI"/>
                          </w:rPr>
                        </w:pPr>
                        <w:r w:rsidRPr="0027106F">
                          <w:rPr>
                            <w:rFonts w:ascii="Arial" w:hAnsi="Arial" w:cs="Arial"/>
                            <w:sz w:val="10"/>
                            <w:szCs w:val="10"/>
                            <w:lang w:val="fi-FI"/>
                          </w:rPr>
                          <w:t>Stratifioitu riskisuhde (95 %</w:t>
                        </w:r>
                        <w:r>
                          <w:rPr>
                            <w:rFonts w:ascii="Arial" w:hAnsi="Arial" w:cs="Arial"/>
                            <w:sz w:val="10"/>
                            <w:szCs w:val="10"/>
                            <w:lang w:val="fi-FI"/>
                          </w:rPr>
                          <w:t>:</w:t>
                        </w:r>
                        <w:r w:rsidRPr="0027106F">
                          <w:rPr>
                            <w:rFonts w:ascii="Arial" w:hAnsi="Arial" w:cs="Arial"/>
                            <w:sz w:val="10"/>
                            <w:szCs w:val="10"/>
                            <w:lang w:val="fi-FI"/>
                          </w:rPr>
                          <w:t xml:space="preserve"> CI): 0,631 (0,456; 0,871)</w:t>
                        </w:r>
                      </w:p>
                    </w:txbxContent>
                  </v:textbox>
                </v:shape>
                <v:shape id="Text Box 39" o:spid="_x0000_s1042" type="#_x0000_t202" style="position:absolute;left:3238;width:2286;height:151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F+GzAAAAOMAAAAPAAAAZHJzL2Rvd25yZXYueG1sRI9BT8JA&#10;EIXvJP6HzZhwg12JolQWYjBETyZQDnIbu2Nb7c423QUqv945kHCcmTfvvW++7H2jjtTFOrCFu7EB&#10;RVwEV3NpYZevR0+gYkJ22AQmC38UYbm4Gcwxc+HEGzpuU6nEhGOGFqqU2kzrWFTkMY5DSyy379B5&#10;TDJ2pXYdnsTcN3pizFR7rFkSKmxpVVHxuz14C6kspvl+c9i9/XzVr+eP88PnKuytHd72L8+gEvXp&#10;Kr58vzupb2b3E/NoZkIhTLIAvfgHAAD//wMAUEsBAi0AFAAGAAgAAAAhANvh9svuAAAAhQEAABMA&#10;AAAAAAAAAAAAAAAAAAAAAFtDb250ZW50X1R5cGVzXS54bWxQSwECLQAUAAYACAAAACEAWvQsW78A&#10;AAAVAQAACwAAAAAAAAAAAAAAAAAfAQAAX3JlbHMvLnJlbHNQSwECLQAUAAYACAAAACEApfxfhswA&#10;AADjAAAADwAAAAAAAAAAAAAAAAAHAgAAZHJzL2Rvd25yZXYueG1sUEsFBgAAAAADAAMAtwAAAAAD&#10;AAAAAA==&#10;" fillcolor="window" stroked="f" strokeweight=".5pt">
                  <v:textbox style="layout-flow:vertical;mso-layout-flow-alt:bottom-to-top" inset="0,0,0,0">
                    <w:txbxContent>
                      <w:p w14:paraId="6A7CC66B" w14:textId="77777777" w:rsidR="00133F26" w:rsidRPr="00B73F5D" w:rsidRDefault="00133F26" w:rsidP="00133F26">
                        <w:pPr>
                          <w:jc w:val="center"/>
                          <w:rPr>
                            <w:rFonts w:ascii="Arial" w:hAnsi="Arial" w:cs="Arial"/>
                            <w:color w:val="000000"/>
                            <w:sz w:val="14"/>
                            <w:szCs w:val="14"/>
                          </w:rPr>
                        </w:pPr>
                        <w:r w:rsidRPr="00B73F5D">
                          <w:rPr>
                            <w:rFonts w:ascii="Arial" w:hAnsi="Arial" w:cs="Arial"/>
                            <w:color w:val="000000"/>
                            <w:sz w:val="14"/>
                            <w:szCs w:val="14"/>
                          </w:rPr>
                          <w:t>Metastaasivapaa elossaoloaika (%)</w:t>
                        </w:r>
                      </w:p>
                    </w:txbxContent>
                  </v:textbox>
                </v:shape>
                <v:shape id="Text Box 40" o:spid="_x0000_s1043" type="#_x0000_t202" style="position:absolute;left:-778;top:19508;width:10031;height:8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AJByQAAAOIAAAAPAAAAZHJzL2Rvd25yZXYueG1sRI/NawIx&#10;FMTvBf+H8ARvNdlaRVajaLFUKB78Onh7bN5+4OZl2aS6/e8boeBxmJnfMPNlZ2txo9ZXjjUkQwWC&#10;OHOm4kLD6fj5OgXhA7LB2jFp+CUPy0XvZY6pcXfe0+0QChEh7FPUUIbQpFL6rCSLfuga4ujlrrUY&#10;omwLaVq8R7it5ZtSE2mx4rhQYkMfJWXXw4/VcFbj700+KnbN18lU+X4dLklitB70u9UMRKAuPMP/&#10;7a3RMB5NVKRO3+FxKd4BufgDAAD//wMAUEsBAi0AFAAGAAgAAAAhANvh9svuAAAAhQEAABMAAAAA&#10;AAAAAAAAAAAAAAAAAFtDb250ZW50X1R5cGVzXS54bWxQSwECLQAUAAYACAAAACEAWvQsW78AAAAV&#10;AQAACwAAAAAAAAAAAAAAAAAfAQAAX3JlbHMvLnJlbHNQSwECLQAUAAYACAAAACEA7lgCQckAAADi&#10;AAAADwAAAAAAAAAAAAAAAAAHAgAAZHJzL2Rvd25yZXYueG1sUEsFBgAAAAADAAMAtwAAAP0CAAAA&#10;AA==&#10;" fillcolor="window" stroked="f" strokeweight=".5pt">
                  <v:textbox inset="0,0,0,0">
                    <w:txbxContent>
                      <w:p w14:paraId="4FD4EA56" w14:textId="77777777" w:rsidR="00133F26" w:rsidRPr="005850C7" w:rsidRDefault="00133F26" w:rsidP="00133F26">
                        <w:pPr>
                          <w:rPr>
                            <w:rFonts w:ascii="Arial" w:hAnsi="Arial" w:cs="Arial"/>
                            <w:sz w:val="10"/>
                            <w:szCs w:val="10"/>
                          </w:rPr>
                        </w:pPr>
                        <w:r>
                          <w:rPr>
                            <w:rFonts w:ascii="Arial" w:hAnsi="Arial" w:cs="Arial"/>
                            <w:sz w:val="10"/>
                            <w:szCs w:val="10"/>
                          </w:rPr>
                          <w:t>Entsalutamidi monoterapiana:</w:t>
                        </w:r>
                      </w:p>
                    </w:txbxContent>
                  </v:textbox>
                </v:shape>
                <v:shape id="Text Box 41" o:spid="_x0000_s1044" type="#_x0000_t202" style="position:absolute;left:-778;top:20346;width:7174;height:8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m/QygAAAOAAAAAPAAAAZHJzL2Rvd25yZXYueG1sRI/NawIx&#10;FMTvBf+H8ArearLV+rE1ShWlhdKD1h68PTZvP3Dzsmyirv+9KRR6HGbmN8x82dlaXKj1lWMNyUCB&#10;IM6cqbjQcPjePk1B+IBssHZMGm7kYbnoPcwxNe7KO7rsQyEihH2KGsoQmlRKn5Vk0Q9cQxy93LUW&#10;Q5RtIU2L1wi3tXxWaiwtVhwXSmxoXVJ22p+thh/18rnJh8VX834wVb5bhWOSGK37j93bK4hAXfgP&#10;/7U/jIbxTI0m0wn8HopnQC7uAAAA//8DAFBLAQItABQABgAIAAAAIQDb4fbL7gAAAIUBAAATAAAA&#10;AAAAAAAAAAAAAAAAAABbQ29udGVudF9UeXBlc10ueG1sUEsBAi0AFAAGAAgAAAAhAFr0LFu/AAAA&#10;FQEAAAsAAAAAAAAAAAAAAAAAHwEAAF9yZWxzLy5yZWxzUEsBAi0AFAAGAAgAAAAhAHJub9DKAAAA&#10;4AAAAA8AAAAAAAAAAAAAAAAABwIAAGRycy9kb3ducmV2LnhtbFBLBQYAAAAAAwADALcAAAD+AgAA&#10;AAA=&#10;" fillcolor="window" stroked="f" strokeweight=".5pt">
                  <v:textbox inset="0,0,0,0">
                    <w:txbxContent>
                      <w:p w14:paraId="362ED290" w14:textId="77777777" w:rsidR="00133F26" w:rsidRPr="005850C7" w:rsidRDefault="00133F26" w:rsidP="00133F26">
                        <w:pPr>
                          <w:rPr>
                            <w:rFonts w:ascii="Arial" w:hAnsi="Arial" w:cs="Arial"/>
                            <w:sz w:val="10"/>
                            <w:szCs w:val="10"/>
                          </w:rPr>
                        </w:pPr>
                        <w:r>
                          <w:rPr>
                            <w:rFonts w:ascii="Arial" w:hAnsi="Arial" w:cs="Arial"/>
                            <w:sz w:val="10"/>
                            <w:szCs w:val="10"/>
                          </w:rPr>
                          <w:t>Riskissä olevat potilaat</w:t>
                        </w:r>
                      </w:p>
                    </w:txbxContent>
                  </v:textbox>
                </v:shape>
                <v:shape id="Text Box 43" o:spid="_x0000_s1045" type="#_x0000_t202" style="position:absolute;left:-778;top:22603;width:7301;height:9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twUEzAAAAOMAAAAPAAAAZHJzL2Rvd25yZXYueG1sRI/Na8JA&#10;FMTvBf+H5Qm91c2HFolZxZaWCqUHNR68PbIvH5h9G7JbTf97t1DocZiZ3zD5ZjSduNLgWssK4lkE&#10;gri0uuVaQXF8f1qCcB5ZY2eZFPyQg8168pBjpu2N93Q9+FoECLsMFTTe95mUrmzIoJvZnjh4lR0M&#10;+iCHWuoBbwFuOplE0bM02HJYaLCn14bKy+HbKDhFi8+3Kq2/+o9Ct9X+xZ/jWCv1OB23KxCeRv8f&#10;/mvvtIIkTtLlYp7OE/j9FP6AXN8BAAD//wMAUEsBAi0AFAAGAAgAAAAhANvh9svuAAAAhQEAABMA&#10;AAAAAAAAAAAAAAAAAAAAAFtDb250ZW50X1R5cGVzXS54bWxQSwECLQAUAAYACAAAACEAWvQsW78A&#10;AAAVAQAACwAAAAAAAAAAAAAAAAAfAQAAX3JlbHMvLnJlbHNQSwECLQAUAAYACAAAACEAnrcFBMwA&#10;AADjAAAADwAAAAAAAAAAAAAAAAAHAgAAZHJzL2Rvd25yZXYueG1sUEsFBgAAAAADAAMAtwAAAAAD&#10;AAAAAA==&#10;" fillcolor="window" stroked="f" strokeweight=".5pt">
                  <v:textbox inset="0,0,0,0">
                    <w:txbxContent>
                      <w:p w14:paraId="3D50B8AD" w14:textId="77777777" w:rsidR="00133F26" w:rsidRPr="005850C7" w:rsidRDefault="00133F26" w:rsidP="00133F26">
                        <w:pPr>
                          <w:rPr>
                            <w:rFonts w:ascii="Arial" w:hAnsi="Arial" w:cs="Arial"/>
                            <w:sz w:val="10"/>
                            <w:szCs w:val="10"/>
                          </w:rPr>
                        </w:pPr>
                        <w:r>
                          <w:rPr>
                            <w:rFonts w:ascii="Arial" w:hAnsi="Arial" w:cs="Arial"/>
                            <w:sz w:val="10"/>
                            <w:szCs w:val="10"/>
                          </w:rPr>
                          <w:t>Riskissä olevat potilaat</w:t>
                        </w:r>
                      </w:p>
                    </w:txbxContent>
                  </v:textbox>
                </v:shape>
                <v:shape id="Text Box 44" o:spid="_x0000_s1046" type="#_x0000_t202" style="position:absolute;left:-743;top:21733;width:6919;height:8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Bp6vyQAAAOMAAAAPAAAAZHJzL2Rvd25yZXYueG1sRE9La8JA&#10;EL4X+h+WKXirmxgjbeoqrVQqSA+xevA2ZCcPmp0N2a2m/94VBI/zvWe+HEwrTtS7xrKCeByBIC6s&#10;brhSsP9ZP7+AcB5ZY2uZFPyTg+Xi8WGOmbZnzum085UIIewyVFB732VSuqImg25sO+LAlbY36MPZ&#10;V1L3eA7hppWTKJpJgw2Hhho7WtVU/O7+jIJDlG4/y6T67r72uinzD3+MY63U6Gl4fwPhafB38c29&#10;0WF+ksbpJJm+zuD6UwBALi4AAAD//wMAUEsBAi0AFAAGAAgAAAAhANvh9svuAAAAhQEAABMAAAAA&#10;AAAAAAAAAAAAAAAAAFtDb250ZW50X1R5cGVzXS54bWxQSwECLQAUAAYACAAAACEAWvQsW78AAAAV&#10;AQAACwAAAAAAAAAAAAAAAAAfAQAAX3JlbHMvLnJlbHNQSwECLQAUAAYACAAAACEAhQaer8kAAADj&#10;AAAADwAAAAAAAAAAAAAAAAAHAgAAZHJzL2Rvd25yZXYueG1sUEsFBgAAAAADAAMAtwAAAP0CAAAA&#10;AA==&#10;" fillcolor="window" stroked="f" strokeweight=".5pt">
                  <v:textbox inset="0,0,0,0">
                    <w:txbxContent>
                      <w:p w14:paraId="5CC9A0EF" w14:textId="77777777" w:rsidR="00133F26" w:rsidRPr="005850C7" w:rsidRDefault="00133F26" w:rsidP="00133F26">
                        <w:pPr>
                          <w:rPr>
                            <w:rFonts w:ascii="Arial" w:hAnsi="Arial" w:cs="Arial"/>
                            <w:sz w:val="10"/>
                            <w:szCs w:val="10"/>
                          </w:rPr>
                        </w:pPr>
                        <w:r>
                          <w:rPr>
                            <w:rFonts w:ascii="Arial" w:hAnsi="Arial" w:cs="Arial"/>
                            <w:sz w:val="10"/>
                            <w:szCs w:val="10"/>
                          </w:rPr>
                          <w:t>Lumelääke ja ADT:</w:t>
                        </w:r>
                      </w:p>
                    </w:txbxContent>
                  </v:textbox>
                </v:shape>
              </v:group>
            </w:pict>
          </mc:Fallback>
        </mc:AlternateContent>
      </w:r>
      <w:r w:rsidRPr="00BA6263">
        <w:rPr>
          <w:rFonts w:eastAsia="MS Mincho" w:cs="Times New Roman"/>
          <w:noProof/>
          <w:szCs w:val="20"/>
          <w:lang w:val="fi-FI"/>
        </w:rPr>
        <w:drawing>
          <wp:inline distT="0" distB="0" distL="0" distR="0" wp14:anchorId="0D74D592" wp14:editId="56320CF7">
            <wp:extent cx="5772150" cy="2828925"/>
            <wp:effectExtent l="0" t="0" r="0" b="9525"/>
            <wp:docPr id="154048382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094379" name="Picture 6"/>
                    <pic:cNvPicPr>
                      <a:picLocks noChangeAspect="1" noChangeArrowheads="1"/>
                    </pic:cNvPicPr>
                  </pic:nvPicPr>
                  <pic:blipFill>
                    <a:blip r:embed="rId22" cstate="print">
                      <a:extLst>
                        <a:ext uri="{28A0092B-C50C-407E-A947-70E740481C1C}">
                          <a14:useLocalDpi xmlns:a14="http://schemas.microsoft.com/office/drawing/2010/main" val="0"/>
                        </a:ext>
                      </a:extLst>
                    </a:blip>
                    <a:srcRect t="14008" b="11105"/>
                    <a:stretch>
                      <a:fillRect/>
                    </a:stretch>
                  </pic:blipFill>
                  <pic:spPr bwMode="auto">
                    <a:xfrm>
                      <a:off x="0" y="0"/>
                      <a:ext cx="5772150" cy="2828925"/>
                    </a:xfrm>
                    <a:prstGeom prst="rect">
                      <a:avLst/>
                    </a:prstGeom>
                    <a:noFill/>
                    <a:ln>
                      <a:noFill/>
                    </a:ln>
                  </pic:spPr>
                </pic:pic>
              </a:graphicData>
            </a:graphic>
          </wp:inline>
        </w:drawing>
      </w:r>
    </w:p>
    <w:p w14:paraId="5567D8DA" w14:textId="77777777" w:rsidR="00133F26" w:rsidRPr="00BA6263" w:rsidDel="00C571AD" w:rsidRDefault="00133F26" w:rsidP="00133F26">
      <w:pPr>
        <w:autoSpaceDE w:val="0"/>
        <w:autoSpaceDN w:val="0"/>
        <w:adjustRightInd w:val="0"/>
        <w:spacing w:after="0"/>
        <w:rPr>
          <w:rFonts w:eastAsia="MS Mincho" w:cs="Times New Roman"/>
          <w:b/>
          <w:bCs/>
          <w:iCs/>
          <w:lang w:val="fi-FI"/>
        </w:rPr>
      </w:pPr>
      <w:r w:rsidRPr="00BA6263" w:rsidDel="00C571AD">
        <w:rPr>
          <w:rFonts w:eastAsia="MS Mincho" w:cs="Times New Roman"/>
          <w:b/>
          <w:bCs/>
          <w:szCs w:val="20"/>
          <w:lang w:val="fi-FI"/>
        </w:rPr>
        <w:t>Kuva 2: Kaplan-Meierin menetelmän mukaiset käyrät metastaasivapaasta elossaoloajasta entsalutamidia monoterapiana vs. lumelääkkeen ja androgeenideprivaatiohoidon yhdistelmää saaneissa hoitohaaroissa EMBARK-tutkimuksessa (hoitoaikeen [intent-to-treat] mukainen analyysi)</w:t>
      </w:r>
    </w:p>
    <w:p w14:paraId="0BF70D4C" w14:textId="77777777" w:rsidR="00133F26" w:rsidRPr="00BA6263" w:rsidRDefault="00133F26" w:rsidP="00133F26">
      <w:pPr>
        <w:autoSpaceDE w:val="0"/>
        <w:autoSpaceDN w:val="0"/>
        <w:adjustRightInd w:val="0"/>
        <w:spacing w:after="0"/>
        <w:rPr>
          <w:rFonts w:eastAsia="MS Mincho" w:cs="Times New Roman"/>
          <w:b/>
          <w:iCs/>
          <w:lang w:val="fi-FI"/>
        </w:rPr>
      </w:pPr>
    </w:p>
    <w:p w14:paraId="1FC5D7E1" w14:textId="77777777" w:rsidR="00133F26" w:rsidRPr="00BA6263" w:rsidRDefault="00133F26" w:rsidP="00133F26">
      <w:pPr>
        <w:spacing w:after="0"/>
        <w:rPr>
          <w:rFonts w:cs="Times New Roman"/>
          <w:b/>
        </w:rPr>
      </w:pPr>
      <w:r w:rsidRPr="00BA6263">
        <w:rPr>
          <w:noProof/>
        </w:rPr>
        <mc:AlternateContent>
          <mc:Choice Requires="wps">
            <w:drawing>
              <wp:anchor distT="0" distB="0" distL="114300" distR="114300" simplePos="0" relativeHeight="251658264" behindDoc="0" locked="0" layoutInCell="1" allowOverlap="1" wp14:anchorId="59285225" wp14:editId="7AE43D4A">
                <wp:simplePos x="0" y="0"/>
                <wp:positionH relativeFrom="margin">
                  <wp:posOffset>3034030</wp:posOffset>
                </wp:positionH>
                <wp:positionV relativeFrom="paragraph">
                  <wp:posOffset>1783080</wp:posOffset>
                </wp:positionV>
                <wp:extent cx="251460" cy="57150"/>
                <wp:effectExtent l="0" t="0" r="0" b="0"/>
                <wp:wrapNone/>
                <wp:docPr id="2063356757" name="Text Box 1"/>
                <wp:cNvGraphicFramePr/>
                <a:graphic xmlns:a="http://schemas.openxmlformats.org/drawingml/2006/main">
                  <a:graphicData uri="http://schemas.microsoft.com/office/word/2010/wordprocessingShape">
                    <wps:wsp>
                      <wps:cNvSpPr txBox="1"/>
                      <wps:spPr>
                        <a:xfrm>
                          <a:off x="0" y="0"/>
                          <a:ext cx="251460" cy="57150"/>
                        </a:xfrm>
                        <a:prstGeom prst="rect">
                          <a:avLst/>
                        </a:prstGeom>
                        <a:solidFill>
                          <a:sysClr val="window" lastClr="FFFFFF"/>
                        </a:solidFill>
                        <a:ln w="6350">
                          <a:noFill/>
                        </a:ln>
                      </wps:spPr>
                      <wps:txbx>
                        <w:txbxContent>
                          <w:p w14:paraId="3E2FD3BB" w14:textId="77777777" w:rsidR="00133F26" w:rsidRPr="00B159B2" w:rsidRDefault="00133F26" w:rsidP="00133F26">
                            <w:pPr>
                              <w:spacing w:after="0"/>
                              <w:rPr>
                                <w:rFonts w:ascii="Arial" w:hAnsi="Arial" w:cs="Arial"/>
                                <w:sz w:val="7"/>
                                <w:szCs w:val="7"/>
                              </w:rPr>
                            </w:pPr>
                            <w:r>
                              <w:rPr>
                                <w:rFonts w:ascii="Arial" w:hAnsi="Arial" w:cs="Arial"/>
                                <w:sz w:val="7"/>
                                <w:szCs w:val="7"/>
                              </w:rPr>
                              <w:t>73 (21 %)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9285225" id="Text Box 1" o:spid="_x0000_s1047" type="#_x0000_t202" style="position:absolute;margin-left:238.9pt;margin-top:140.4pt;width:19.8pt;height:4.5pt;z-index:2516582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WOIPLwIAAFsEAAAOAAAAZHJzL2Uyb0RvYy54bWysVE2P2jAQvVfqf7B8LwFa6BYRVpQVVaXV&#10;7kpstWfjOBDJ8bi2IaG/vs8OgXbbU1UOZjwzno/3ZjK/bWvNjsr5ikzOR4MhZ8pIKiqzy/m35/W7&#10;G858EKYQmozK+Ul5frt4+2be2Jka0550oRxDEONnjc35PgQ7yzIv96oWfkBWGRhLcrUIuLpdVjjR&#10;IHqts/FwOM0acoV1JJX30N51Rr5I8ctSyfBYll4FpnOO2kI6XTq38cwWczHbOWH3lTyXIf6hilpU&#10;Bkkvoe5EEOzgqj9C1ZV05KkMA0l1RmVZSZV6QDej4atuNnthVeoF4Hh7gcn/v7Dy4bixT46F9jO1&#10;IDAC0lg/81DGftrS1fEflTLYAeHpAptqA5NQjiejD1NYJEyTj6NJQjW7vrXOhy+KahaFnDuQkrAS&#10;x3sfkA+uvUtM5UlXxbrSOl1OfqUdOwrwB9oLajjTwgcoc75Ov1gyQvz2TBvW5Hz6HrXEKIZivM5P&#10;G7hfW4xSaLctqwq0/6nvf0vFCbA46ibGW7muUP09Uj8JhxFBvxj78Iij1IRkdJY425P78Td99Adz&#10;sHLWYORy7r8fhFPo6KsBp3E+e8H1wrYXzKFeEVAYYaGsTCIeuKB7sXRUv2AbljELTMJI5Mp56MVV&#10;6AYf2yTVcpmcMIVWhHuzsTKGjmBFLp7bF+HsmbAAoh+oH0Yxe8Vb59vBvDwEKqtEagS2Q/GMNyY4&#10;EXXetrgiv96T1/WbsPgJAAD//wMAUEsDBBQABgAIAAAAIQCCUNHJ4QAAAAsBAAAPAAAAZHJzL2Rv&#10;d25yZXYueG1sTI/NTsMwEITvSLyDtUjcqJ3SkhDiVIBAHCoOLeXAzY03PyJeR7Hbhrdne4Lb7uxo&#10;5ttiNbleHHEMnScNyUyBQKq87ajRsPt4vclAhGjImt4TavjBAKvy8qIwufUn2uBxGxvBIRRyo6GN&#10;ccilDFWLzoSZH5D4VvvRmcjr2Eg7mhOHu17OlbqTznTEDa0Z8LnF6nt7cBo+1XL9Ut8278Pbznb1&#10;5il+JYnV+vpqenwAEXGKf2Y44zM6lMy09weyQfQaFmnK6FHDPFM8sGOZpAsQ+7Nyn4EsC/n/h/IX&#10;AAD//wMAUEsBAi0AFAAGAAgAAAAhALaDOJL+AAAA4QEAABMAAAAAAAAAAAAAAAAAAAAAAFtDb250&#10;ZW50X1R5cGVzXS54bWxQSwECLQAUAAYACAAAACEAOP0h/9YAAACUAQAACwAAAAAAAAAAAAAAAAAv&#10;AQAAX3JlbHMvLnJlbHNQSwECLQAUAAYACAAAACEAnFjiDy8CAABbBAAADgAAAAAAAAAAAAAAAAAu&#10;AgAAZHJzL2Uyb0RvYy54bWxQSwECLQAUAAYACAAAACEAglDRyeEAAAALAQAADwAAAAAAAAAAAAAA&#10;AACJBAAAZHJzL2Rvd25yZXYueG1sUEsFBgAAAAAEAAQA8wAAAJcFAAAAAA==&#10;" fillcolor="window" stroked="f" strokeweight=".5pt">
                <v:textbox inset="0,0,0,0">
                  <w:txbxContent>
                    <w:p w14:paraId="3E2FD3BB" w14:textId="77777777" w:rsidR="00133F26" w:rsidRPr="00B159B2" w:rsidRDefault="00133F26" w:rsidP="00133F26">
                      <w:pPr>
                        <w:spacing w:after="0"/>
                        <w:rPr>
                          <w:rFonts w:ascii="Arial" w:hAnsi="Arial" w:cs="Arial"/>
                          <w:sz w:val="7"/>
                          <w:szCs w:val="7"/>
                        </w:rPr>
                      </w:pPr>
                      <w:r>
                        <w:rPr>
                          <w:rFonts w:ascii="Arial" w:hAnsi="Arial" w:cs="Arial"/>
                          <w:sz w:val="7"/>
                          <w:szCs w:val="7"/>
                        </w:rPr>
                        <w:t>73 (21 %)</w:t>
                      </w:r>
                    </w:p>
                  </w:txbxContent>
                </v:textbox>
                <w10:wrap anchorx="margin"/>
              </v:shape>
            </w:pict>
          </mc:Fallback>
        </mc:AlternateContent>
      </w:r>
      <w:r w:rsidRPr="00BA6263">
        <w:rPr>
          <w:noProof/>
        </w:rPr>
        <mc:AlternateContent>
          <mc:Choice Requires="wps">
            <w:drawing>
              <wp:anchor distT="0" distB="0" distL="114300" distR="114300" simplePos="0" relativeHeight="251658261" behindDoc="0" locked="0" layoutInCell="1" allowOverlap="1" wp14:anchorId="211036A5" wp14:editId="060D2E0A">
                <wp:simplePos x="0" y="0"/>
                <wp:positionH relativeFrom="margin">
                  <wp:posOffset>35924</wp:posOffset>
                </wp:positionH>
                <wp:positionV relativeFrom="paragraph">
                  <wp:posOffset>2658610</wp:posOffset>
                </wp:positionV>
                <wp:extent cx="365719" cy="61595"/>
                <wp:effectExtent l="0" t="0" r="0" b="0"/>
                <wp:wrapNone/>
                <wp:docPr id="119841696" name="Text Box 1"/>
                <wp:cNvGraphicFramePr/>
                <a:graphic xmlns:a="http://schemas.openxmlformats.org/drawingml/2006/main">
                  <a:graphicData uri="http://schemas.microsoft.com/office/word/2010/wordprocessingShape">
                    <wps:wsp>
                      <wps:cNvSpPr txBox="1"/>
                      <wps:spPr>
                        <a:xfrm>
                          <a:off x="0" y="0"/>
                          <a:ext cx="365719" cy="61595"/>
                        </a:xfrm>
                        <a:prstGeom prst="rect">
                          <a:avLst/>
                        </a:prstGeom>
                        <a:solidFill>
                          <a:sysClr val="window" lastClr="FFFFFF"/>
                        </a:solidFill>
                        <a:ln w="6350">
                          <a:noFill/>
                        </a:ln>
                      </wps:spPr>
                      <wps:txbx>
                        <w:txbxContent>
                          <w:p w14:paraId="4BDA7DC8" w14:textId="77777777" w:rsidR="00133F26" w:rsidRPr="00895E42" w:rsidRDefault="00133F26" w:rsidP="00133F26">
                            <w:pPr>
                              <w:spacing w:after="0"/>
                              <w:rPr>
                                <w:rFonts w:ascii="Arial" w:hAnsi="Arial" w:cs="Arial"/>
                                <w:sz w:val="7"/>
                                <w:szCs w:val="7"/>
                              </w:rPr>
                            </w:pPr>
                            <w:r>
                              <w:rPr>
                                <w:rFonts w:ascii="Arial" w:hAnsi="Arial" w:cs="Arial"/>
                                <w:sz w:val="7"/>
                                <w:szCs w:val="7"/>
                              </w:rPr>
                              <w:t xml:space="preserve">Lumelääke </w:t>
                            </w:r>
                            <w:r w:rsidRPr="00895E42">
                              <w:rPr>
                                <w:rFonts w:ascii="Arial" w:hAnsi="Arial" w:cs="Arial"/>
                                <w:sz w:val="7"/>
                                <w:szCs w:val="7"/>
                              </w:rPr>
                              <w:t>+</w:t>
                            </w:r>
                            <w:r>
                              <w:rPr>
                                <w:rFonts w:ascii="Arial" w:hAnsi="Arial" w:cs="Arial"/>
                                <w:sz w:val="7"/>
                                <w:szCs w:val="7"/>
                              </w:rPr>
                              <w:t xml:space="preserve"> </w:t>
                            </w:r>
                            <w:r w:rsidRPr="00895E42">
                              <w:rPr>
                                <w:rFonts w:ascii="Arial" w:hAnsi="Arial" w:cs="Arial"/>
                                <w:sz w:val="7"/>
                                <w:szCs w:val="7"/>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1036A5" id="_x0000_s1048" type="#_x0000_t202" style="position:absolute;margin-left:2.85pt;margin-top:209.35pt;width:28.8pt;height:4.85pt;z-index:25165826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WrQbLwIAAFsEAAAOAAAAZHJzL2Uyb0RvYy54bWysVN9v2jAQfp+0/8Hy+whQwdaIUDEqpklV&#10;W4lOfTaOTSI5Pu9sSNhfv7NDYOv2NI0Hc74734/vu8virmsMOyr0NdiCT0ZjzpSVUNZ2X/BvL5sP&#10;nzjzQdhSGLCq4Cfl+d3y/btF63I1hQpMqZBREOvz1hW8CsHlWeZlpRrhR+CUJaMGbESgK+6zEkVL&#10;0RuTTcfjedYClg5BKu9Je98b+TLF11rJ8KS1V4GZglNtIZ2Yzl08s+VC5HsUrqrluQzxD1U0oraU&#10;9BLqXgTBDlj/EaqpJYIHHUYSmgy0rqVKPVA3k/GbbraVcCr1QuB4d4HJ/7+w8vG4dc/IQvcZOiIw&#10;AtI6n3tSxn46jU38p0oZ2QnC0wU21QUmSXkzn32c3HImyTSfzG5nMUh2fevQhy8KGhaFgiORkrAS&#10;xwcfetfBJabyYOpyUxuTLie/NsiOgvgj2ktoOTPCB1IWfJN+52y/PTOWtVTMzWycMlmI8fpUxlJx&#10;1xajFLpdx+qy4NM0EFG1g/JEsCD0E+Od3NRU/QOlfhZII0JI0NiHJzq0AUoGZ4mzCvDH3/TRn5gj&#10;K2ctjVzB/feDQEUdfbXEaZzPQcBB2A2CPTRrIBQmtFBOJpEeYDCDqBGaV9qGVcxCJmEl5Sp4GMR1&#10;6Aeftkmq1So50RQ6ER7s1skYOkIeuXjpXgW6M2GBiH6EYRhF/oa33je+tLA6BNB1IvWK4hlvmuA0&#10;Fudtiyvy6z15Xb8Jy58AAAD//wMAUEsDBBQABgAIAAAAIQCodWky4AAAAAgBAAAPAAAAZHJzL2Rv&#10;d25yZXYueG1sTI9PT8JAEMXvJH6HzZhwg20pYFO7JUo0HowHEA/elu70T+zONt0F6rdnOOltZt7L&#10;m9/LN6PtxBkH3zpSEM8jEEilMy3VCg6fr7MUhA+ajO4coYJf9LAp7ia5zoy70A7P+1ALDiGfaQVN&#10;CH0mpS8btNrPXY/EWuUGqwOvQy3NoC8cbju5iKK1tLol/tDoHrcNlj/7k1XwFa3eX6qk/ujfDqat&#10;ds/hO46NUtP78ekRRMAx/Jnhhs/oUDDT0Z3IeNEpWD2wUcEyTnlgfZ0kII58WKRLkEUu/xcorgAA&#10;AP//AwBQSwECLQAUAAYACAAAACEAtoM4kv4AAADhAQAAEwAAAAAAAAAAAAAAAAAAAAAAW0NvbnRl&#10;bnRfVHlwZXNdLnhtbFBLAQItABQABgAIAAAAIQA4/SH/1gAAAJQBAAALAAAAAAAAAAAAAAAAAC8B&#10;AABfcmVscy8ucmVsc1BLAQItABQABgAIAAAAIQA2WrQbLwIAAFsEAAAOAAAAAAAAAAAAAAAAAC4C&#10;AABkcnMvZTJvRG9jLnhtbFBLAQItABQABgAIAAAAIQCodWky4AAAAAgBAAAPAAAAAAAAAAAAAAAA&#10;AIkEAABkcnMvZG93bnJldi54bWxQSwUGAAAAAAQABADzAAAAlgUAAAAA&#10;" fillcolor="window" stroked="f" strokeweight=".5pt">
                <v:textbox inset="0,0,0,0">
                  <w:txbxContent>
                    <w:p w14:paraId="4BDA7DC8" w14:textId="77777777" w:rsidR="00133F26" w:rsidRPr="00895E42" w:rsidRDefault="00133F26" w:rsidP="00133F26">
                      <w:pPr>
                        <w:spacing w:after="0"/>
                        <w:rPr>
                          <w:rFonts w:ascii="Arial" w:hAnsi="Arial" w:cs="Arial"/>
                          <w:sz w:val="7"/>
                          <w:szCs w:val="7"/>
                        </w:rPr>
                      </w:pPr>
                      <w:r>
                        <w:rPr>
                          <w:rFonts w:ascii="Arial" w:hAnsi="Arial" w:cs="Arial"/>
                          <w:sz w:val="7"/>
                          <w:szCs w:val="7"/>
                        </w:rPr>
                        <w:t xml:space="preserve">Lumelääke </w:t>
                      </w:r>
                      <w:r w:rsidRPr="00895E42">
                        <w:rPr>
                          <w:rFonts w:ascii="Arial" w:hAnsi="Arial" w:cs="Arial"/>
                          <w:sz w:val="7"/>
                          <w:szCs w:val="7"/>
                        </w:rPr>
                        <w:t>+</w:t>
                      </w:r>
                      <w:r>
                        <w:rPr>
                          <w:rFonts w:ascii="Arial" w:hAnsi="Arial" w:cs="Arial"/>
                          <w:sz w:val="7"/>
                          <w:szCs w:val="7"/>
                        </w:rPr>
                        <w:t xml:space="preserve"> </w:t>
                      </w:r>
                      <w:r w:rsidRPr="00895E42">
                        <w:rPr>
                          <w:rFonts w:ascii="Arial" w:hAnsi="Arial" w:cs="Arial"/>
                          <w:sz w:val="7"/>
                          <w:szCs w:val="7"/>
                        </w:rPr>
                        <w:t>LA</w:t>
                      </w:r>
                    </w:p>
                  </w:txbxContent>
                </v:textbox>
                <w10:wrap anchorx="margin"/>
              </v:shape>
            </w:pict>
          </mc:Fallback>
        </mc:AlternateContent>
      </w:r>
      <w:r w:rsidRPr="00BA6263">
        <w:rPr>
          <w:noProof/>
        </w:rPr>
        <mc:AlternateContent>
          <mc:Choice Requires="wps">
            <w:drawing>
              <wp:anchor distT="0" distB="0" distL="114300" distR="114300" simplePos="0" relativeHeight="251658256" behindDoc="0" locked="0" layoutInCell="1" allowOverlap="1" wp14:anchorId="42ABDDCB" wp14:editId="56689C5F">
                <wp:simplePos x="0" y="0"/>
                <wp:positionH relativeFrom="margin">
                  <wp:posOffset>33979</wp:posOffset>
                </wp:positionH>
                <wp:positionV relativeFrom="paragraph">
                  <wp:posOffset>2781178</wp:posOffset>
                </wp:positionV>
                <wp:extent cx="357978" cy="110896"/>
                <wp:effectExtent l="0" t="0" r="4445" b="3810"/>
                <wp:wrapNone/>
                <wp:docPr id="781094272" name="Text Box 1"/>
                <wp:cNvGraphicFramePr/>
                <a:graphic xmlns:a="http://schemas.openxmlformats.org/drawingml/2006/main">
                  <a:graphicData uri="http://schemas.microsoft.com/office/word/2010/wordprocessingShape">
                    <wps:wsp>
                      <wps:cNvSpPr txBox="1"/>
                      <wps:spPr>
                        <a:xfrm>
                          <a:off x="0" y="0"/>
                          <a:ext cx="357978" cy="110896"/>
                        </a:xfrm>
                        <a:prstGeom prst="rect">
                          <a:avLst/>
                        </a:prstGeom>
                        <a:solidFill>
                          <a:sysClr val="window" lastClr="FFFFFF"/>
                        </a:solidFill>
                        <a:ln w="6350">
                          <a:noFill/>
                        </a:ln>
                      </wps:spPr>
                      <wps:txbx>
                        <w:txbxContent>
                          <w:p w14:paraId="18183B20" w14:textId="77777777" w:rsidR="00133F26" w:rsidRPr="009D4A57" w:rsidRDefault="00133F26" w:rsidP="00133F26">
                            <w:pPr>
                              <w:spacing w:after="0"/>
                              <w:rPr>
                                <w:rFonts w:ascii="Arial" w:hAnsi="Arial" w:cs="Arial"/>
                                <w:sz w:val="7"/>
                                <w:szCs w:val="7"/>
                              </w:rPr>
                            </w:pPr>
                            <w:r>
                              <w:rPr>
                                <w:rFonts w:ascii="Arial" w:hAnsi="Arial" w:cs="Arial"/>
                                <w:sz w:val="7"/>
                                <w:szCs w:val="7"/>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2ABDDCB" id="_x0000_s1049" type="#_x0000_t202" style="position:absolute;margin-left:2.7pt;margin-top:219pt;width:28.2pt;height:8.75pt;z-index:2516582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2iiIMQIAAFwEAAAOAAAAZHJzL2Uyb0RvYy54bWysVE1v2zAMvQ/YfxB0X+ykaNoacYosRYYB&#10;RVsgHXpWZCkWIIuapMTOfv0o2U62bqdhOSgUSfHjPdKL+67R5CicV2BKOp3klAjDoVJmX9Jvr5tP&#10;t5T4wEzFNBhR0pPw9H758cOitYWYQQ26Eo5gEOOL1pa0DsEWWeZ5LRrmJ2CFQaME17CAV7fPKsda&#10;jN7obJbn86wFV1kHXHiP2ofeSJcpvpSCh2cpvQhElxRrC+l06dzFM1suWLF3zNaKD2Wwf6iiYcpg&#10;0nOoBxYYOTj1R6hGcQceZJhwaDKQUnGResBupvm7brY1syL1guB4e4bJ/7+w/Om4tS+OhO4zdEhg&#10;BKS1vvCojP100jXxHyslaEcIT2fYRBcIR+XV9c3dDfLM0TSd5rd38xgluzy2zocvAhoShZI6ZCWB&#10;xY6PPvSuo0vM5UGraqO0TpeTX2tHjgwJRN4raCnRzAdUlnSTfkO2355pQ9qSzq+u85TJQIzXp9IG&#10;i7v0GKXQ7TqiqpLOzgDsoDohLg76kfGWbxRW/4ipX5jDGUEocO7DMx5SAyaDQaKkBvfjb/roj9Sh&#10;lZIWZ66k/vuBOYEdfTVIahzQUXCjsBsFc2jWgChMcaMsTyI+cEGPonTQvOE6rGIWNDHDMVdJwyiu&#10;Qz/5uE5crFbJCcfQsvBotpbH0BHyyMVr98acHQgLyPQTjNPIine89b7xpYHVIYBUidQIbI/igDeO&#10;cBqLYd3ijvx6T16Xj8LyJwAAAP//AwBQSwMEFAAGAAgAAAAhAPuIWFDfAAAACAEAAA8AAABkcnMv&#10;ZG93bnJldi54bWxMj81uwjAQhO+VeAdrK/VWnBSMUIiDaNWqB9QDlB64mXjzo8brKDaQvj3bU3vc&#10;mdHsfPl6dJ244BBaTxrSaQICqfS2pVrD4fPtcQkiREPWdJ5Qww8GWBeTu9xk1l9ph5d9rAWXUMiM&#10;hibGPpMylA06E6a+R2Kv8oMzkc+hlnYwVy53nXxKkoV0piX+0JgeXxosv/dnp+ErUdvXalZ/9O8H&#10;21a753hMU6v1w/24WYGIOMa/MPzO5+lQ8KaTP5MNotOg5hzUMJ8tGYn9RcokJxaUUiCLXP4HKG4A&#10;AAD//wMAUEsBAi0AFAAGAAgAAAAhALaDOJL+AAAA4QEAABMAAAAAAAAAAAAAAAAAAAAAAFtDb250&#10;ZW50X1R5cGVzXS54bWxQSwECLQAUAAYACAAAACEAOP0h/9YAAACUAQAACwAAAAAAAAAAAAAAAAAv&#10;AQAAX3JlbHMvLnJlbHNQSwECLQAUAAYACAAAACEA2dooiDECAABcBAAADgAAAAAAAAAAAAAAAAAu&#10;AgAAZHJzL2Uyb0RvYy54bWxQSwECLQAUAAYACAAAACEA+4hYUN8AAAAIAQAADwAAAAAAAAAAAAAA&#10;AACLBAAAZHJzL2Rvd25yZXYueG1sUEsFBgAAAAAEAAQA8wAAAJcFAAAAAA==&#10;" fillcolor="window" stroked="f" strokeweight=".5pt">
                <v:textbox inset="0,0,0,0">
                  <w:txbxContent>
                    <w:p w14:paraId="18183B20" w14:textId="77777777" w:rsidR="00133F26" w:rsidRPr="009D4A57" w:rsidRDefault="00133F26" w:rsidP="00133F26">
                      <w:pPr>
                        <w:spacing w:after="0"/>
                        <w:rPr>
                          <w:rFonts w:ascii="Arial" w:hAnsi="Arial" w:cs="Arial"/>
                          <w:sz w:val="7"/>
                          <w:szCs w:val="7"/>
                        </w:rPr>
                      </w:pPr>
                      <w:r>
                        <w:rPr>
                          <w:rFonts w:ascii="Arial" w:hAnsi="Arial" w:cs="Arial"/>
                          <w:sz w:val="7"/>
                          <w:szCs w:val="7"/>
                        </w:rPr>
                        <w:t>Riskissä olevat potilaat</w:t>
                      </w:r>
                    </w:p>
                  </w:txbxContent>
                </v:textbox>
                <w10:wrap anchorx="margin"/>
              </v:shape>
            </w:pict>
          </mc:Fallback>
        </mc:AlternateContent>
      </w:r>
      <w:r w:rsidRPr="00BA6263">
        <w:rPr>
          <w:noProof/>
        </w:rPr>
        <mc:AlternateContent>
          <mc:Choice Requires="wps">
            <w:drawing>
              <wp:anchor distT="0" distB="0" distL="114300" distR="114300" simplePos="0" relativeHeight="251658262" behindDoc="0" locked="0" layoutInCell="1" allowOverlap="1" wp14:anchorId="0643CA5F" wp14:editId="71B75A87">
                <wp:simplePos x="0" y="0"/>
                <wp:positionH relativeFrom="margin">
                  <wp:posOffset>35925</wp:posOffset>
                </wp:positionH>
                <wp:positionV relativeFrom="paragraph">
                  <wp:posOffset>2718921</wp:posOffset>
                </wp:positionV>
                <wp:extent cx="381000" cy="66148"/>
                <wp:effectExtent l="0" t="0" r="0" b="0"/>
                <wp:wrapNone/>
                <wp:docPr id="1981699785" name="Text Box 1"/>
                <wp:cNvGraphicFramePr/>
                <a:graphic xmlns:a="http://schemas.openxmlformats.org/drawingml/2006/main">
                  <a:graphicData uri="http://schemas.microsoft.com/office/word/2010/wordprocessingShape">
                    <wps:wsp>
                      <wps:cNvSpPr txBox="1"/>
                      <wps:spPr>
                        <a:xfrm>
                          <a:off x="0" y="0"/>
                          <a:ext cx="381000" cy="66148"/>
                        </a:xfrm>
                        <a:prstGeom prst="rect">
                          <a:avLst/>
                        </a:prstGeom>
                        <a:solidFill>
                          <a:sysClr val="window" lastClr="FFFFFF"/>
                        </a:solidFill>
                        <a:ln w="6350">
                          <a:noFill/>
                        </a:ln>
                      </wps:spPr>
                      <wps:txbx>
                        <w:txbxContent>
                          <w:p w14:paraId="74A0E974" w14:textId="77777777" w:rsidR="00133F26" w:rsidRPr="00895E42" w:rsidRDefault="00133F26" w:rsidP="00133F26">
                            <w:pPr>
                              <w:spacing w:after="0"/>
                              <w:rPr>
                                <w:rFonts w:ascii="Arial" w:hAnsi="Arial" w:cs="Arial"/>
                                <w:sz w:val="7"/>
                                <w:szCs w:val="7"/>
                              </w:rPr>
                            </w:pPr>
                            <w:r>
                              <w:rPr>
                                <w:rFonts w:ascii="Arial" w:hAnsi="Arial" w:cs="Arial"/>
                                <w:sz w:val="7"/>
                                <w:szCs w:val="7"/>
                              </w:rPr>
                              <w:t>Tapaht./kum Envt</w:t>
                            </w:r>
                          </w:p>
                          <w:p w14:paraId="5C28F522" w14:textId="77777777" w:rsidR="00133F26" w:rsidRPr="00895E42" w:rsidRDefault="00133F26" w:rsidP="00133F26">
                            <w:pPr>
                              <w:spacing w:after="0"/>
                              <w:rPr>
                                <w:rFonts w:ascii="Arial" w:hAnsi="Arial" w:cs="Arial"/>
                                <w:sz w:val="7"/>
                                <w:szCs w:val="7"/>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643CA5F" id="_x0000_s1050" type="#_x0000_t202" style="position:absolute;margin-left:2.85pt;margin-top:214.1pt;width:30pt;height:5.2pt;z-index:25165826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2FFLgIAAFsEAAAOAAAAZHJzL2Uyb0RvYy54bWysVE2P2jAQvVfqf7B8Lwlsi1BEWFFWVJXQ&#10;7kpstWfj2MSS43FtQ0J/fcdOAu22p6oczHhmPB/vzWR53zWanIXzCkxJp5OcEmE4VMocS/rtZfth&#10;QYkPzFRMgxElvQhP71fv3y1bW4gZ1KAr4QgGMb5obUnrEGyRZZ7XomF+AlYYNEpwDQt4dcescqzF&#10;6I3OZnk+z1pwlXXAhfeofeiNdJXiSyl4eJLSi0B0SbG2kE6XzkM8s9WSFUfHbK34UAb7hyoapgwm&#10;vYZ6YIGRk1N/hGoUd+BBhgmHJgMpFRepB+xmmr/pZl8zK1IvCI63V5j8/wvLH897++xI6D5DhwRG&#10;QFrrC4/K2E8nXRP/sVKCdoTwcoVNdIFwVN4tpnmOFo6m+Xz6cRGDZLe31vnwRUBDolBSh6QkrNh5&#10;50PvOrrEVB60qrZK63S5+I125MyQP6S9gpYSzXxAZUm36Tdk++2ZNqTFYu4+5SmTgRivT6UNFndr&#10;MUqhO3REVSWdzcb+D1BdEBYH/cR4y7cKq99h6mfmcESwXxz78ISH1IDJYJAoqcH9+Js++iNzaKWk&#10;xZErqf9+Yk5gR18NchrncxTcKBxGwZyaDSAKU1woy5OID1zQoygdNK+4DeuYBU3McMxV0jCKm9AP&#10;Pm4TF+t1csIptCzszN7yGDpCHrl46V6ZswNhAYl+hHEYWfGGt943vjSwPgWQKpEage1RHPDGCU5j&#10;MWxbXJFf78nr9k1Y/QQAAP//AwBQSwMEFAAGAAgAAAAhAE9Yea7fAAAACAEAAA8AAABkcnMvZG93&#10;bnJldi54bWxMj0tPwzAQhO9I/Q/WInGjTlKaRiFOBQjEAXHogwM3N9481HgdxW4b/j3bExx3ZjT7&#10;TbGebC/OOPrOkYJ4HoFAqpzpqFGw373dZyB80GR07wgV/KCHdTm7KXRu3IU2eN6GRnAJ+VwraEMY&#10;cil91aLVfu4GJPZqN1od+BwbaUZ94XLbyySKUml1R/yh1QO+tFgdtyer4CtafrzWi+ZzeN+brt48&#10;h+84Nkrd3U5PjyACTuEvDFd8RoeSmQ7uRMaLXsFyxUEFD0mWgGA/vQoHFhZZCrIs5P8B5S8AAAD/&#10;/wMAUEsBAi0AFAAGAAgAAAAhALaDOJL+AAAA4QEAABMAAAAAAAAAAAAAAAAAAAAAAFtDb250ZW50&#10;X1R5cGVzXS54bWxQSwECLQAUAAYACAAAACEAOP0h/9YAAACUAQAACwAAAAAAAAAAAAAAAAAvAQAA&#10;X3JlbHMvLnJlbHNQSwECLQAUAAYACAAAACEAY7NhRS4CAABbBAAADgAAAAAAAAAAAAAAAAAuAgAA&#10;ZHJzL2Uyb0RvYy54bWxQSwECLQAUAAYACAAAACEAT1h5rt8AAAAIAQAADwAAAAAAAAAAAAAAAACI&#10;BAAAZHJzL2Rvd25yZXYueG1sUEsFBgAAAAAEAAQA8wAAAJQFAAAAAA==&#10;" fillcolor="window" stroked="f" strokeweight=".5pt">
                <v:textbox inset="0,0,0,0">
                  <w:txbxContent>
                    <w:p w14:paraId="74A0E974" w14:textId="77777777" w:rsidR="00133F26" w:rsidRPr="00895E42" w:rsidRDefault="00133F26" w:rsidP="00133F26">
                      <w:pPr>
                        <w:spacing w:after="0"/>
                        <w:rPr>
                          <w:rFonts w:ascii="Arial" w:hAnsi="Arial" w:cs="Arial"/>
                          <w:sz w:val="7"/>
                          <w:szCs w:val="7"/>
                        </w:rPr>
                      </w:pPr>
                      <w:r>
                        <w:rPr>
                          <w:rFonts w:ascii="Arial" w:hAnsi="Arial" w:cs="Arial"/>
                          <w:sz w:val="7"/>
                          <w:szCs w:val="7"/>
                        </w:rPr>
                        <w:t>Tapaht./kum Envt</w:t>
                      </w:r>
                    </w:p>
                    <w:p w14:paraId="5C28F522" w14:textId="77777777" w:rsidR="00133F26" w:rsidRPr="00895E42" w:rsidRDefault="00133F26" w:rsidP="00133F26">
                      <w:pPr>
                        <w:spacing w:after="0"/>
                        <w:rPr>
                          <w:rFonts w:ascii="Arial" w:hAnsi="Arial" w:cs="Arial"/>
                          <w:sz w:val="7"/>
                          <w:szCs w:val="7"/>
                        </w:rPr>
                      </w:pPr>
                    </w:p>
                  </w:txbxContent>
                </v:textbox>
                <w10:wrap anchorx="margin"/>
              </v:shape>
            </w:pict>
          </mc:Fallback>
        </mc:AlternateContent>
      </w:r>
      <w:r w:rsidRPr="00BA6263">
        <w:rPr>
          <w:noProof/>
        </w:rPr>
        <mc:AlternateContent>
          <mc:Choice Requires="wps">
            <w:drawing>
              <wp:anchor distT="0" distB="0" distL="114300" distR="114300" simplePos="0" relativeHeight="251658257" behindDoc="0" locked="0" layoutInCell="1" allowOverlap="1" wp14:anchorId="2218D9D7" wp14:editId="2E69DD0E">
                <wp:simplePos x="0" y="0"/>
                <wp:positionH relativeFrom="margin">
                  <wp:posOffset>37870</wp:posOffset>
                </wp:positionH>
                <wp:positionV relativeFrom="paragraph">
                  <wp:posOffset>2549660</wp:posOffset>
                </wp:positionV>
                <wp:extent cx="365760" cy="109220"/>
                <wp:effectExtent l="0" t="0" r="0" b="5080"/>
                <wp:wrapNone/>
                <wp:docPr id="713906546" name="Text Box 1"/>
                <wp:cNvGraphicFramePr/>
                <a:graphic xmlns:a="http://schemas.openxmlformats.org/drawingml/2006/main">
                  <a:graphicData uri="http://schemas.microsoft.com/office/word/2010/wordprocessingShape">
                    <wps:wsp>
                      <wps:cNvSpPr txBox="1"/>
                      <wps:spPr>
                        <a:xfrm>
                          <a:off x="0" y="0"/>
                          <a:ext cx="365760" cy="109220"/>
                        </a:xfrm>
                        <a:prstGeom prst="rect">
                          <a:avLst/>
                        </a:prstGeom>
                        <a:solidFill>
                          <a:sysClr val="window" lastClr="FFFFFF"/>
                        </a:solidFill>
                        <a:ln w="6350">
                          <a:noFill/>
                        </a:ln>
                      </wps:spPr>
                      <wps:txbx>
                        <w:txbxContent>
                          <w:p w14:paraId="2A510C12" w14:textId="77777777" w:rsidR="00133F26" w:rsidRPr="009D4A57" w:rsidRDefault="00133F26" w:rsidP="00133F26">
                            <w:pPr>
                              <w:spacing w:after="0"/>
                              <w:rPr>
                                <w:rFonts w:ascii="Arial" w:hAnsi="Arial" w:cs="Arial"/>
                                <w:sz w:val="7"/>
                                <w:szCs w:val="7"/>
                              </w:rPr>
                            </w:pPr>
                            <w:r>
                              <w:rPr>
                                <w:rFonts w:ascii="Arial" w:hAnsi="Arial" w:cs="Arial"/>
                                <w:sz w:val="7"/>
                                <w:szCs w:val="7"/>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218D9D7" id="_x0000_s1051" type="#_x0000_t202" style="position:absolute;margin-left:3pt;margin-top:200.75pt;width:28.8pt;height:8.6pt;z-index:25165825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p4QsMgIAAFwEAAAOAAAAZHJzL2Uyb0RvYy54bWysVN9v2jAQfp+0/8Hy+0gAla0RoWJUTJOq&#10;thKd+mwcGyI5Pu9sSNhfv7NDYOv2NI0Hc74734/vu8v8rmsMOyr0NdiSj0c5Z8pKqGq7K/m3l/WH&#10;T5z5IGwlDFhV8pPy/G7x/t28dYWawB5MpZBREOuL1pV8H4IrsszLvWqEH4FTlowasBGBrrjLKhQt&#10;RW9MNsnzWdYCVg5BKu9Je98b+SLF11rJ8KS1V4GZklNtIZ2Yzm08s8VcFDsUbl/LcxniH6poRG0p&#10;6SXUvQiCHbD+I1RTSwQPOowkNBloXUuVeqBuxvmbbjZ74VTqhcDx7gKT/39h5eNx456Rhe4zdERg&#10;BKR1vvCkjP10Gpv4T5UyshOEpwtsqgtMknI6u/k4I4sk0zi/nUwSrNn1sUMfvihoWBRKjsRKAksc&#10;H3yghOQ6uMRcHkxdrWtj0uXkVwbZURCBxHsFLWdG+EDKkq/TL9ZMIX57ZixrSz6b3uQpk4UYr/cz&#10;ltyvPUYpdNuO1VXJJ9MBgC1UJ8IFoR8Z7+S6puofKPWzQJoRapjmPjzRoQ1QMjhLnO0Bf/xNH/2J&#10;OrJy1tLMldx/PwhU1NFXS6TGAR0EHITtINhDswJCYUwb5WQS6QEGM4gaoXmldVjGLGQSVlKukodB&#10;XIV+8mmdpFoukxONoRPhwW6cjKEj5JGLl+5VoDsTFojpRximURRveOt940sLy0MAXSdSI7A9ime8&#10;aYQTUed1izvy6z15XT8Ki58AAAD//wMAUEsDBBQABgAIAAAAIQCw6VeR3wAAAAgBAAAPAAAAZHJz&#10;L2Rvd25yZXYueG1sTI/NTsMwEITvSLyDtUjcqG1KQxXiVIBAHBCHlvbQmxtvfkS8jmK3DW/PcoLj&#10;7KxmvilWk+/FCcfYBTKgZwoEUhVcR42B7efrzRJETJac7QOhgW+MsCovLwqbu3CmNZ42qREcQjG3&#10;BtqUhlzKWLXobZyFAYm9OozeJpZjI91ozxzue3mrVCa97YgbWjvgc4vV1+boDezU4v2lnjcfw9vW&#10;dfX6Ke21dsZcX02PDyASTunvGX7xGR1KZjqEI7koegMZL0kG7pRegGA/m2cgDnzQy3uQZSH/Dyh/&#10;AAAA//8DAFBLAQItABQABgAIAAAAIQC2gziS/gAAAOEBAAATAAAAAAAAAAAAAAAAAAAAAABbQ29u&#10;dGVudF9UeXBlc10ueG1sUEsBAi0AFAAGAAgAAAAhADj9If/WAAAAlAEAAAsAAAAAAAAAAAAAAAAA&#10;LwEAAF9yZWxzLy5yZWxzUEsBAi0AFAAGAAgAAAAhAFqnhCwyAgAAXAQAAA4AAAAAAAAAAAAAAAAA&#10;LgIAAGRycy9lMm9Eb2MueG1sUEsBAi0AFAAGAAgAAAAhALDpV5HfAAAACAEAAA8AAAAAAAAAAAAA&#10;AAAAjAQAAGRycy9kb3ducmV2LnhtbFBLBQYAAAAABAAEAPMAAACYBQAAAAA=&#10;" fillcolor="window" stroked="f" strokeweight=".5pt">
                <v:textbox inset="0,0,0,0">
                  <w:txbxContent>
                    <w:p w14:paraId="2A510C12" w14:textId="77777777" w:rsidR="00133F26" w:rsidRPr="009D4A57" w:rsidRDefault="00133F26" w:rsidP="00133F26">
                      <w:pPr>
                        <w:spacing w:after="0"/>
                        <w:rPr>
                          <w:rFonts w:ascii="Arial" w:hAnsi="Arial" w:cs="Arial"/>
                          <w:sz w:val="7"/>
                          <w:szCs w:val="7"/>
                        </w:rPr>
                      </w:pPr>
                      <w:r>
                        <w:rPr>
                          <w:rFonts w:ascii="Arial" w:hAnsi="Arial" w:cs="Arial"/>
                          <w:sz w:val="7"/>
                          <w:szCs w:val="7"/>
                        </w:rPr>
                        <w:t>Riskissä olevat potilaat</w:t>
                      </w:r>
                    </w:p>
                  </w:txbxContent>
                </v:textbox>
                <w10:wrap anchorx="margin"/>
              </v:shape>
            </w:pict>
          </mc:Fallback>
        </mc:AlternateContent>
      </w:r>
      <w:r w:rsidRPr="00BA6263">
        <w:rPr>
          <w:noProof/>
        </w:rPr>
        <mc:AlternateContent>
          <mc:Choice Requires="wps">
            <w:drawing>
              <wp:anchor distT="0" distB="0" distL="114300" distR="114300" simplePos="0" relativeHeight="251658263" behindDoc="0" locked="0" layoutInCell="1" allowOverlap="1" wp14:anchorId="2E5234A9" wp14:editId="22BAF151">
                <wp:simplePos x="0" y="0"/>
                <wp:positionH relativeFrom="margin">
                  <wp:posOffset>34290</wp:posOffset>
                </wp:positionH>
                <wp:positionV relativeFrom="paragraph">
                  <wp:posOffset>2490876</wp:posOffset>
                </wp:positionV>
                <wp:extent cx="367983" cy="66675"/>
                <wp:effectExtent l="0" t="0" r="0" b="9525"/>
                <wp:wrapNone/>
                <wp:docPr id="1659650596" name="Text Box 1"/>
                <wp:cNvGraphicFramePr/>
                <a:graphic xmlns:a="http://schemas.openxmlformats.org/drawingml/2006/main">
                  <a:graphicData uri="http://schemas.microsoft.com/office/word/2010/wordprocessingShape">
                    <wps:wsp>
                      <wps:cNvSpPr txBox="1"/>
                      <wps:spPr>
                        <a:xfrm>
                          <a:off x="0" y="0"/>
                          <a:ext cx="367983" cy="66675"/>
                        </a:xfrm>
                        <a:prstGeom prst="rect">
                          <a:avLst/>
                        </a:prstGeom>
                        <a:solidFill>
                          <a:sysClr val="window" lastClr="FFFFFF"/>
                        </a:solidFill>
                        <a:ln w="6350">
                          <a:noFill/>
                        </a:ln>
                      </wps:spPr>
                      <wps:txbx>
                        <w:txbxContent>
                          <w:p w14:paraId="0248C58A" w14:textId="77777777" w:rsidR="00133F26" w:rsidRPr="00895E42" w:rsidRDefault="00133F26" w:rsidP="00133F26">
                            <w:pPr>
                              <w:spacing w:after="0"/>
                              <w:rPr>
                                <w:rFonts w:ascii="Arial" w:hAnsi="Arial" w:cs="Arial"/>
                                <w:sz w:val="7"/>
                                <w:szCs w:val="7"/>
                              </w:rPr>
                            </w:pPr>
                            <w:r>
                              <w:rPr>
                                <w:rFonts w:ascii="Arial" w:hAnsi="Arial" w:cs="Arial"/>
                                <w:sz w:val="7"/>
                                <w:szCs w:val="7"/>
                              </w:rPr>
                              <w:t>Tapaht./kum Envt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E5234A9" id="_x0000_s1052" type="#_x0000_t202" style="position:absolute;margin-left:2.7pt;margin-top:196.15pt;width:29pt;height:5.25pt;z-index:25165826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wSnMQIAAFsEAAAOAAAAZHJzL2Uyb0RvYy54bWysVEtv2zAMvg/YfxB0X5zHmnZGnCJLkWFA&#10;0BZIh54VWYoFyKImKbGzXz9KtpOt22lYDgpFUnx8H+nFfVtrchLOKzAFnYzGlAjDoVTmUNBvL5sP&#10;d5T4wEzJNBhR0LPw9H75/t2isbmYQgW6FI5gEOPzxha0CsHmWeZ5JWrmR2CFQaMEV7OAV3fISsca&#10;jF7rbDoez7MGXGkdcOE9ah86I12m+FIKHp6k9CIQXVCsLaTTpXMfz2y5YPnBMVsp3pfB/qGKmimD&#10;SS+hHlhg5OjUH6FqxR14kGHEoc5ASsVF6gG7mYzfdLOrmBWpFwTH2wtM/v+F5Y+nnX12JLSfoUUC&#10;IyCN9blHZeynla6O/1gpQTtCeL7AJtpAOCpn89tPdzNKOJrm8/ntTQySXd9a58MXATWJQkEdkpKw&#10;YqetD53r4BJTedCq3Cit0+Xs19qRE0P+kPYSGko08wGVBd2kX5/tt2fakAaLmd2MUyYDMV6XShss&#10;7tpilEK7b4kqCzr9OPS/h/KMsDjoJsZbvlFY/RZTPzOHI4JI4NiHJzykBkwGvURJBe7H3/TRH5lD&#10;KyUNjlxB/fcjcwI7+mqQ0zifg+AGYT8I5livAVGY4EJZnkR84IIeROmgfsVtWMUsaGKGY66ChkFc&#10;h27wcZu4WK2SE06hZWFrdpbH0BHyyMVL+8qc7QkLSPQjDMPI8je8db7xpYHVMYBUidQIbIdijzdO&#10;cBqLftviivx6T17Xb8LyJwAAAP//AwBQSwMEFAAGAAgAAAAhAFRae+HfAAAACAEAAA8AAABkcnMv&#10;ZG93bnJldi54bWxMj81OwzAQhO9IvIO1SNyonaStSsimAgTigDi0lAM3N978iHgdxW4b3r7uCY6z&#10;M5r5tlhPthdHGn3nGCGZKRDElTMdNwi7z9e7FQgfNBvdOyaEX/KwLq+vCp0bd+INHbehEbGEfa4R&#10;2hCGXEpftWS1n7mBOHq1G60OUY6NNKM+xXLby1SppbS647jQ6oGeW6p+tgeL8KUW7y911nwMbzvT&#10;1Zun8J0kBvH2Znp8ABFoCn9huOBHdCgj094d2HjRIyzmMYiQ3acZiOgvs3jYI8xVugJZFvL/A+UZ&#10;AAD//wMAUEsBAi0AFAAGAAgAAAAhALaDOJL+AAAA4QEAABMAAAAAAAAAAAAAAAAAAAAAAFtDb250&#10;ZW50X1R5cGVzXS54bWxQSwECLQAUAAYACAAAACEAOP0h/9YAAACUAQAACwAAAAAAAAAAAAAAAAAv&#10;AQAAX3JlbHMvLnJlbHNQSwECLQAUAAYACAAAACEAcZcEpzECAABbBAAADgAAAAAAAAAAAAAAAAAu&#10;AgAAZHJzL2Uyb0RvYy54bWxQSwECLQAUAAYACAAAACEAVFp74d8AAAAIAQAADwAAAAAAAAAAAAAA&#10;AACLBAAAZHJzL2Rvd25yZXYueG1sUEsFBgAAAAAEAAQA8wAAAJcFAAAAAA==&#10;" fillcolor="window" stroked="f" strokeweight=".5pt">
                <v:textbox inset="0,0,0,0">
                  <w:txbxContent>
                    <w:p w14:paraId="0248C58A" w14:textId="77777777" w:rsidR="00133F26" w:rsidRPr="00895E42" w:rsidRDefault="00133F26" w:rsidP="00133F26">
                      <w:pPr>
                        <w:spacing w:after="0"/>
                        <w:rPr>
                          <w:rFonts w:ascii="Arial" w:hAnsi="Arial" w:cs="Arial"/>
                          <w:sz w:val="7"/>
                          <w:szCs w:val="7"/>
                        </w:rPr>
                      </w:pPr>
                      <w:r>
                        <w:rPr>
                          <w:rFonts w:ascii="Arial" w:hAnsi="Arial" w:cs="Arial"/>
                          <w:sz w:val="7"/>
                          <w:szCs w:val="7"/>
                        </w:rPr>
                        <w:t>Tapaht./kum Envt</w:t>
                      </w:r>
                    </w:p>
                  </w:txbxContent>
                </v:textbox>
                <w10:wrap anchorx="margin"/>
              </v:shape>
            </w:pict>
          </mc:Fallback>
        </mc:AlternateContent>
      </w:r>
      <w:r w:rsidRPr="00BA6263">
        <w:rPr>
          <w:noProof/>
        </w:rPr>
        <mc:AlternateContent>
          <mc:Choice Requires="wps">
            <w:drawing>
              <wp:anchor distT="0" distB="0" distL="114300" distR="114300" simplePos="0" relativeHeight="251658260" behindDoc="0" locked="0" layoutInCell="1" allowOverlap="1" wp14:anchorId="78C8738F" wp14:editId="3D062B90">
                <wp:simplePos x="0" y="0"/>
                <wp:positionH relativeFrom="margin">
                  <wp:posOffset>40882</wp:posOffset>
                </wp:positionH>
                <wp:positionV relativeFrom="paragraph">
                  <wp:posOffset>2439186</wp:posOffset>
                </wp:positionV>
                <wp:extent cx="271780" cy="58420"/>
                <wp:effectExtent l="0" t="0" r="0" b="0"/>
                <wp:wrapNone/>
                <wp:docPr id="1372729141" name="Text Box 1"/>
                <wp:cNvGraphicFramePr/>
                <a:graphic xmlns:a="http://schemas.openxmlformats.org/drawingml/2006/main">
                  <a:graphicData uri="http://schemas.microsoft.com/office/word/2010/wordprocessingShape">
                    <wps:wsp>
                      <wps:cNvSpPr txBox="1"/>
                      <wps:spPr>
                        <a:xfrm>
                          <a:off x="0" y="0"/>
                          <a:ext cx="271780" cy="58420"/>
                        </a:xfrm>
                        <a:prstGeom prst="rect">
                          <a:avLst/>
                        </a:prstGeom>
                        <a:solidFill>
                          <a:sysClr val="window" lastClr="FFFFFF"/>
                        </a:solidFill>
                        <a:ln w="6350">
                          <a:noFill/>
                        </a:ln>
                      </wps:spPr>
                      <wps:txbx>
                        <w:txbxContent>
                          <w:p w14:paraId="3CCEFF0C" w14:textId="77777777" w:rsidR="00133F26" w:rsidRPr="00895E42" w:rsidRDefault="00133F26" w:rsidP="00133F26">
                            <w:pPr>
                              <w:spacing w:after="0"/>
                              <w:rPr>
                                <w:rFonts w:ascii="Arial" w:hAnsi="Arial" w:cs="Arial"/>
                                <w:sz w:val="7"/>
                                <w:szCs w:val="7"/>
                              </w:rPr>
                            </w:pPr>
                            <w:r w:rsidRPr="00895E42">
                              <w:rPr>
                                <w:rFonts w:ascii="Arial" w:hAnsi="Arial" w:cs="Arial"/>
                                <w:sz w:val="7"/>
                                <w:szCs w:val="7"/>
                              </w:rPr>
                              <w:t>E</w:t>
                            </w:r>
                            <w:r>
                              <w:rPr>
                                <w:rFonts w:ascii="Arial" w:hAnsi="Arial" w:cs="Arial"/>
                                <w:sz w:val="7"/>
                                <w:szCs w:val="7"/>
                              </w:rPr>
                              <w:t>N</w:t>
                            </w:r>
                            <w:r w:rsidRPr="00895E42">
                              <w:rPr>
                                <w:rFonts w:ascii="Arial" w:hAnsi="Arial" w:cs="Arial"/>
                                <w:sz w:val="7"/>
                                <w:szCs w:val="7"/>
                              </w:rPr>
                              <w:t>ZA</w:t>
                            </w:r>
                            <w:r>
                              <w:rPr>
                                <w:rFonts w:ascii="Arial" w:hAnsi="Arial" w:cs="Arial"/>
                                <w:sz w:val="7"/>
                                <w:szCs w:val="7"/>
                              </w:rPr>
                              <w:t xml:space="preserve"> </w:t>
                            </w:r>
                            <w:r w:rsidRPr="00895E42">
                              <w:rPr>
                                <w:rFonts w:ascii="Arial" w:hAnsi="Arial" w:cs="Arial"/>
                                <w:sz w:val="7"/>
                                <w:szCs w:val="7"/>
                              </w:rPr>
                              <w:t>+</w:t>
                            </w:r>
                            <w:r>
                              <w:rPr>
                                <w:rFonts w:ascii="Arial" w:hAnsi="Arial" w:cs="Arial"/>
                                <w:sz w:val="7"/>
                                <w:szCs w:val="7"/>
                              </w:rPr>
                              <w:t xml:space="preserve"> </w:t>
                            </w:r>
                            <w:r w:rsidRPr="00895E42">
                              <w:rPr>
                                <w:rFonts w:ascii="Arial" w:hAnsi="Arial" w:cs="Arial"/>
                                <w:sz w:val="7"/>
                                <w:szCs w:val="7"/>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8C8738F" id="_x0000_s1053" type="#_x0000_t202" style="position:absolute;margin-left:3.2pt;margin-top:192.05pt;width:21.4pt;height:4.6pt;z-index:2516582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3fwWMAIAAFsEAAAOAAAAZHJzL2Uyb0RvYy54bWysVE2P2jAQvVfqf7B8LwFadlFEWFFWVJVW&#10;uyux1Z6N40Akx+PahoT++j4bAu22p6oczHhmPB/vzWR21zWaHZTzNZmCjwZDzpSRVNZmW/BvL6sP&#10;U858EKYUmowq+FF5fjd//27W2lyNaUe6VI4hiPF5awu+C8HmWeblTjXCD8gqA2NFrhEBV7fNSida&#10;RG90Nh4Ob7KWXGkdSeU9tPcnI5+n+FWlZHiqKq8C0wVHbSGdLp2beGbzmci3TthdLc9liH+oohG1&#10;QdJLqHsRBNu7+o9QTS0dearCQFKTUVXVUqUe0M1o+Kab9U5YlXoBON5eYPL/L6x8PKzts2Oh+0wd&#10;CIyAtNbnHsrYT1e5Jv6jUgY7IDxeYFNdYBLK8e3odgqLhGky/TROqGbXt9b58EVRw6JQcAdSElbi&#10;8OAD8sG1d4mpPOm6XNVap8vRL7VjBwH+QHtJLWda+ABlwVfpF0tGiN+eacPagt98nAxTJkMx3slP&#10;G7hfW4xS6DYdq0t0Mun731B5BCyOThPjrVzVqP4BqZ+Fw4igX4x9eMJRaUIyOkuc7cj9+Js++oM5&#10;WDlrMXIF99/3wil09NWA0zifveB6YdMLZt8sCSiMsFBWJhEPXNC9WDlqXrENi5gFJmEkchU89OIy&#10;nAYf2yTVYpGcMIVWhAeztjKGjpBHLl66V+HsmbAAoh+pH0aRv+Ht5BtfGlrsA1V1IjUCe0LxjDcm&#10;OBF13ra4Ir/ek9f1mzD/CQAA//8DAFBLAwQUAAYACAAAACEA3nE0rOAAAAAIAQAADwAAAGRycy9k&#10;b3ducmV2LnhtbEyPzW7CMBCE75X6DtZW4lackBRBiINoRdVD1QOUHriZePMj4nUUG0jfvttTe5yd&#10;0cy3+Xq0nbji4FtHCuJpBAKpdKalWsHh8/VxAcIHTUZ3jlDBN3pYF/d3uc6Mu9EOr/tQCy4hn2kF&#10;TQh9JqUvG7TaT12PxF7lBqsDy6GWZtA3LrednEXRXFrdEi80useXBsvz/mIVfEVP79sqqT/6t4Np&#10;q91zOMaxUWryMG5WIAKO4S8Mv/iMDgUzndyFjBedgnnKQQXJIo1BsJ8uZyBOfFgmCcgil/8fKH4A&#10;AAD//wMAUEsBAi0AFAAGAAgAAAAhALaDOJL+AAAA4QEAABMAAAAAAAAAAAAAAAAAAAAAAFtDb250&#10;ZW50X1R5cGVzXS54bWxQSwECLQAUAAYACAAAACEAOP0h/9YAAACUAQAACwAAAAAAAAAAAAAAAAAv&#10;AQAAX3JlbHMvLnJlbHNQSwECLQAUAAYACAAAACEAW938FjACAABbBAAADgAAAAAAAAAAAAAAAAAu&#10;AgAAZHJzL2Uyb0RvYy54bWxQSwECLQAUAAYACAAAACEA3nE0rOAAAAAIAQAADwAAAAAAAAAAAAAA&#10;AACKBAAAZHJzL2Rvd25yZXYueG1sUEsFBgAAAAAEAAQA8wAAAJcFAAAAAA==&#10;" fillcolor="window" stroked="f" strokeweight=".5pt">
                <v:textbox inset="0,0,0,0">
                  <w:txbxContent>
                    <w:p w14:paraId="3CCEFF0C" w14:textId="77777777" w:rsidR="00133F26" w:rsidRPr="00895E42" w:rsidRDefault="00133F26" w:rsidP="00133F26">
                      <w:pPr>
                        <w:spacing w:after="0"/>
                        <w:rPr>
                          <w:rFonts w:ascii="Arial" w:hAnsi="Arial" w:cs="Arial"/>
                          <w:sz w:val="7"/>
                          <w:szCs w:val="7"/>
                        </w:rPr>
                      </w:pPr>
                      <w:r w:rsidRPr="00895E42">
                        <w:rPr>
                          <w:rFonts w:ascii="Arial" w:hAnsi="Arial" w:cs="Arial"/>
                          <w:sz w:val="7"/>
                          <w:szCs w:val="7"/>
                        </w:rPr>
                        <w:t>E</w:t>
                      </w:r>
                      <w:r>
                        <w:rPr>
                          <w:rFonts w:ascii="Arial" w:hAnsi="Arial" w:cs="Arial"/>
                          <w:sz w:val="7"/>
                          <w:szCs w:val="7"/>
                        </w:rPr>
                        <w:t>N</w:t>
                      </w:r>
                      <w:r w:rsidRPr="00895E42">
                        <w:rPr>
                          <w:rFonts w:ascii="Arial" w:hAnsi="Arial" w:cs="Arial"/>
                          <w:sz w:val="7"/>
                          <w:szCs w:val="7"/>
                        </w:rPr>
                        <w:t>ZA</w:t>
                      </w:r>
                      <w:r>
                        <w:rPr>
                          <w:rFonts w:ascii="Arial" w:hAnsi="Arial" w:cs="Arial"/>
                          <w:sz w:val="7"/>
                          <w:szCs w:val="7"/>
                        </w:rPr>
                        <w:t xml:space="preserve"> </w:t>
                      </w:r>
                      <w:r w:rsidRPr="00895E42">
                        <w:rPr>
                          <w:rFonts w:ascii="Arial" w:hAnsi="Arial" w:cs="Arial"/>
                          <w:sz w:val="7"/>
                          <w:szCs w:val="7"/>
                        </w:rPr>
                        <w:t>+</w:t>
                      </w:r>
                      <w:r>
                        <w:rPr>
                          <w:rFonts w:ascii="Arial" w:hAnsi="Arial" w:cs="Arial"/>
                          <w:sz w:val="7"/>
                          <w:szCs w:val="7"/>
                        </w:rPr>
                        <w:t xml:space="preserve"> </w:t>
                      </w:r>
                      <w:r w:rsidRPr="00895E42">
                        <w:rPr>
                          <w:rFonts w:ascii="Arial" w:hAnsi="Arial" w:cs="Arial"/>
                          <w:sz w:val="7"/>
                          <w:szCs w:val="7"/>
                        </w:rPr>
                        <w:t>LA</w:t>
                      </w:r>
                    </w:p>
                  </w:txbxContent>
                </v:textbox>
                <w10:wrap anchorx="margin"/>
              </v:shape>
            </w:pict>
          </mc:Fallback>
        </mc:AlternateContent>
      </w:r>
      <w:r w:rsidRPr="00BA6263">
        <w:rPr>
          <w:noProof/>
        </w:rPr>
        <mc:AlternateContent>
          <mc:Choice Requires="wps">
            <w:drawing>
              <wp:anchor distT="0" distB="0" distL="114300" distR="114300" simplePos="0" relativeHeight="251658270" behindDoc="0" locked="0" layoutInCell="1" allowOverlap="1" wp14:anchorId="30C1FB78" wp14:editId="1CD9015D">
                <wp:simplePos x="0" y="0"/>
                <wp:positionH relativeFrom="margin">
                  <wp:posOffset>3995068</wp:posOffset>
                </wp:positionH>
                <wp:positionV relativeFrom="paragraph">
                  <wp:posOffset>1789727</wp:posOffset>
                </wp:positionV>
                <wp:extent cx="229235" cy="65784"/>
                <wp:effectExtent l="0" t="0" r="0" b="0"/>
                <wp:wrapNone/>
                <wp:docPr id="2057998304" name="Text Box 1"/>
                <wp:cNvGraphicFramePr/>
                <a:graphic xmlns:a="http://schemas.openxmlformats.org/drawingml/2006/main">
                  <a:graphicData uri="http://schemas.microsoft.com/office/word/2010/wordprocessingShape">
                    <wps:wsp>
                      <wps:cNvSpPr txBox="1"/>
                      <wps:spPr>
                        <a:xfrm>
                          <a:off x="0" y="0"/>
                          <a:ext cx="229235" cy="65784"/>
                        </a:xfrm>
                        <a:prstGeom prst="rect">
                          <a:avLst/>
                        </a:prstGeom>
                        <a:solidFill>
                          <a:sysClr val="window" lastClr="FFFFFF"/>
                        </a:solidFill>
                        <a:ln w="6350">
                          <a:noFill/>
                        </a:ln>
                      </wps:spPr>
                      <wps:txbx>
                        <w:txbxContent>
                          <w:p w14:paraId="6C1B46E0" w14:textId="77777777" w:rsidR="00133F26" w:rsidRPr="00B159B2" w:rsidRDefault="00133F26" w:rsidP="00133F26">
                            <w:pPr>
                              <w:spacing w:after="0"/>
                              <w:rPr>
                                <w:rFonts w:ascii="Arial" w:hAnsi="Arial" w:cs="Arial"/>
                                <w:sz w:val="7"/>
                                <w:szCs w:val="7"/>
                              </w:rPr>
                            </w:pPr>
                            <w:r>
                              <w:rPr>
                                <w:rFonts w:ascii="Arial" w:hAnsi="Arial" w:cs="Arial"/>
                                <w:sz w:val="7"/>
                                <w:szCs w:val="7"/>
                              </w:rPr>
                              <w:t>[NR, 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0C1FB78" id="_x0000_s1054" type="#_x0000_t202" style="position:absolute;margin-left:314.55pt;margin-top:140.9pt;width:18.05pt;height:5.2pt;z-index:25165827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ejQMMAIAAFsEAAAOAAAAZHJzL2Uyb0RvYy54bWysVN9v2jAQfp+0/8Hy+wjQwbqIUDEqpkmo&#10;rUSnPhvHJpYcn2cbEvbX7+wk0HV7msaDOd+d78f33WVx19aanITzCkxBJ6MxJcJwKJU5FPT78+bD&#10;LSU+MFMyDUYU9Cw8vVu+f7dobC6mUIEuhSMYxPi8sQWtQrB5lnleiZr5EVhh0CjB1Szg1R2y0rEG&#10;o9c6m47H86wBV1oHXHiP2vvOSJcpvpSCh0cpvQhEFxRrC+l06dzHM1suWH5wzFaK92Wwf6iiZspg&#10;0kuoexYYOTr1R6hacQceZBhxqDOQUnGResBuJuM33ewqZkXqBcHx9gKT/39h+cNpZ58cCe0XaJHA&#10;CEhjfe5RGftppavjP1ZK0I4Qni+wiTYQjsrp9PP0ZkYJR9N89un2YwySXd9a58NXATWJQkEdkpKw&#10;YqetD53r4BJTedCq3Cit0+Xs19qRE0P+kPYSGko08wGVBd2kX5/tt2fakAaLuZmNUyYDMV6XShss&#10;7tpilEK7b4kqsZP50P8eyjPC4qCbGG/5RmH1W0z9xByOCCKBYx8e8ZAaMBn0EiUVuJ9/00d/ZA6t&#10;lDQ4cgX1P47MCezom0FO43wOghuE/SCYY70GRGGCC2V5EvGBC3oQpYP6BbdhFbOgiRmOuQoaBnEd&#10;usHHbeJitUpOOIWWha3ZWR5DR8gjF8/tC3O2Jywg0Q8wDCPL3/DW+caXBlbHAFIlUiOwHYo93jjB&#10;aSz6bYsr8vqevK7fhOUvAAAA//8DAFBLAwQUAAYACAAAACEASKTAmeAAAAALAQAADwAAAGRycy9k&#10;b3ducmV2LnhtbEyPTU/DMAyG70j8h8hI3FiaoFVbaToBAnFAHDbGgVvWuB+icaom28q/x5zgaPvR&#10;6+ctN7MfxAmn2AcyoBYZCKQ6uJ5aA/v355sViJgsOTsEQgPfGGFTXV6UtnDhTFs87VIrOIRiYQ10&#10;KY2FlLHu0Nu4CCMS35oweZt4nFrpJnvmcD9InWW59LYn/tDZER87rL92R2/gI1u+PjW37dv4snd9&#10;s31In0o5Y66v5vs7EAnn9AfDrz6rQ8VOh3AkF8VgINdrxagBvVLcgYk8X2oQB96stQZZlfJ/h+oH&#10;AAD//wMAUEsBAi0AFAAGAAgAAAAhALaDOJL+AAAA4QEAABMAAAAAAAAAAAAAAAAAAAAAAFtDb250&#10;ZW50X1R5cGVzXS54bWxQSwECLQAUAAYACAAAACEAOP0h/9YAAACUAQAACwAAAAAAAAAAAAAAAAAv&#10;AQAAX3JlbHMvLnJlbHNQSwECLQAUAAYACAAAACEA7Xo0DDACAABbBAAADgAAAAAAAAAAAAAAAAAu&#10;AgAAZHJzL2Uyb0RvYy54bWxQSwECLQAUAAYACAAAACEASKTAmeAAAAALAQAADwAAAAAAAAAAAAAA&#10;AACKBAAAZHJzL2Rvd25yZXYueG1sUEsFBgAAAAAEAAQA8wAAAJcFAAAAAA==&#10;" fillcolor="window" stroked="f" strokeweight=".5pt">
                <v:textbox inset="0,0,0,0">
                  <w:txbxContent>
                    <w:p w14:paraId="6C1B46E0" w14:textId="77777777" w:rsidR="00133F26" w:rsidRPr="00B159B2" w:rsidRDefault="00133F26" w:rsidP="00133F26">
                      <w:pPr>
                        <w:spacing w:after="0"/>
                        <w:rPr>
                          <w:rFonts w:ascii="Arial" w:hAnsi="Arial" w:cs="Arial"/>
                          <w:sz w:val="7"/>
                          <w:szCs w:val="7"/>
                        </w:rPr>
                      </w:pPr>
                      <w:r>
                        <w:rPr>
                          <w:rFonts w:ascii="Arial" w:hAnsi="Arial" w:cs="Arial"/>
                          <w:sz w:val="7"/>
                          <w:szCs w:val="7"/>
                        </w:rPr>
                        <w:t>[NR, NR]</w:t>
                      </w:r>
                    </w:p>
                  </w:txbxContent>
                </v:textbox>
                <w10:wrap anchorx="margin"/>
              </v:shape>
            </w:pict>
          </mc:Fallback>
        </mc:AlternateContent>
      </w:r>
      <w:r w:rsidRPr="00BA6263">
        <w:rPr>
          <w:noProof/>
        </w:rPr>
        <mc:AlternateContent>
          <mc:Choice Requires="wps">
            <w:drawing>
              <wp:anchor distT="0" distB="0" distL="114300" distR="114300" simplePos="0" relativeHeight="251658271" behindDoc="0" locked="0" layoutInCell="1" allowOverlap="1" wp14:anchorId="4C160D4C" wp14:editId="05090583">
                <wp:simplePos x="0" y="0"/>
                <wp:positionH relativeFrom="margin">
                  <wp:posOffset>4037828</wp:posOffset>
                </wp:positionH>
                <wp:positionV relativeFrom="paragraph">
                  <wp:posOffset>1865379</wp:posOffset>
                </wp:positionV>
                <wp:extent cx="251857" cy="72362"/>
                <wp:effectExtent l="0" t="0" r="0" b="4445"/>
                <wp:wrapNone/>
                <wp:docPr id="2031843095" name="Text Box 1"/>
                <wp:cNvGraphicFramePr/>
                <a:graphic xmlns:a="http://schemas.openxmlformats.org/drawingml/2006/main">
                  <a:graphicData uri="http://schemas.microsoft.com/office/word/2010/wordprocessingShape">
                    <wps:wsp>
                      <wps:cNvSpPr txBox="1"/>
                      <wps:spPr>
                        <a:xfrm>
                          <a:off x="0" y="0"/>
                          <a:ext cx="251857" cy="72362"/>
                        </a:xfrm>
                        <a:prstGeom prst="rect">
                          <a:avLst/>
                        </a:prstGeom>
                        <a:solidFill>
                          <a:sysClr val="window" lastClr="FFFFFF"/>
                        </a:solidFill>
                        <a:ln w="6350">
                          <a:noFill/>
                        </a:ln>
                      </wps:spPr>
                      <wps:txbx>
                        <w:txbxContent>
                          <w:p w14:paraId="6D7AF635" w14:textId="77777777" w:rsidR="00133F26" w:rsidRPr="00B159B2" w:rsidRDefault="00133F26" w:rsidP="00133F26">
                            <w:pPr>
                              <w:spacing w:after="0"/>
                              <w:rPr>
                                <w:rFonts w:ascii="Arial" w:hAnsi="Arial" w:cs="Arial"/>
                                <w:sz w:val="7"/>
                                <w:szCs w:val="7"/>
                              </w:rPr>
                            </w:pPr>
                            <w:r>
                              <w:rPr>
                                <w:rFonts w:ascii="Arial" w:hAnsi="Arial" w:cs="Arial"/>
                                <w:sz w:val="7"/>
                                <w:szCs w:val="7"/>
                              </w:rPr>
                              <w:t>[109,8, 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C160D4C" id="_x0000_s1055" type="#_x0000_t202" style="position:absolute;margin-left:317.95pt;margin-top:146.9pt;width:19.85pt;height:5.7pt;z-index:25165827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BjVwLwIAAFsEAAAOAAAAZHJzL2Uyb0RvYy54bWysVE2P2jAQvVfqf7B8LwFWwCoirCgrqkpo&#10;dyW22rNxbGLJ8bi2IaG/vmMngXbbU1UOZjwzno/3ZrJ8aGtNzsJ5Baagk9GYEmE4lMocC/rtdfvp&#10;nhIfmCmZBiMKehGePqw+flg2NhdTqECXwhEMYnze2IJWIdg8yzyvRM38CKwwaJTgahbw6o5Z6ViD&#10;0WudTcfjedaAK60DLrxH7WNnpKsUX0rBw7OUXgSiC4q1hXS6dB7ima2WLD86ZivF+zLYP1RRM2Uw&#10;6TXUIwuMnJz6I1StuAMPMow41BlIqbhIPWA3k/G7bvYVsyL1guB4e4XJ/7+w/Om8ty+OhPYztEhg&#10;BKSxPveojP200tXxHyslaEcIL1fYRBsIR+V0NrmfLSjhaFpM7+bTGCS7vbXOhy8CahKFgjokJWHF&#10;zjsfOtfBJabyoFW5VVqny8VvtCNnhvwh7SU0lGjmAyoLuk2/Pttvz7QhTUHnd7NxymQgxutSaYPF&#10;3VqMUmgPLVEldrIY+j9AeUFYHHQT4y3fKqx+h6lfmMMRQSRw7MMzHlIDJoNeoqQC9+Nv+uiPzKGV&#10;kgZHrqD++4k5gR19NchpnM9BcINwGARzqjeAKExwoSxPIj5wQQ+idFC/4TasYxY0McMxV0HDIG5C&#10;N/i4TVys18kJp9CysDN7y2PoCHnk4rV9Y872hAUk+gmGYWT5O9463/jSwPoUQKpEagS2Q7HHGyc4&#10;jUW/bXFFfr0nr9s3YfUTAAD//wMAUEsDBBQABgAIAAAAIQAaTXqX4gAAAAsBAAAPAAAAZHJzL2Rv&#10;d25yZXYueG1sTI/LTsMwEEX3SPyDNUjsqPNQAg2ZVIBALFAXLe2iOzd2HiIeR7Hbhr9nWMFyNEf3&#10;nluuZjuIs5l87wghXkQgDNVO99Qi7D7f7h5A+KBIq8GRQfg2HlbV9VWpCu0utDHnbWgFh5AvFEIX&#10;wlhI6evOWOUXbjTEv8ZNVgU+p1bqSV043A4yiaJcWtUTN3RqNC+dqb+2J4uwj7KP1yZt1+P7TvfN&#10;5jkc4lgj3t7MT48ggpnDHwy/+qwOFTsd3Ym0FwNCnmZLRhGSZcobmMjvsxzEESGNsgRkVcr/G6of&#10;AAAA//8DAFBLAQItABQABgAIAAAAIQC2gziS/gAAAOEBAAATAAAAAAAAAAAAAAAAAAAAAABbQ29u&#10;dGVudF9UeXBlc10ueG1sUEsBAi0AFAAGAAgAAAAhADj9If/WAAAAlAEAAAsAAAAAAAAAAAAAAAAA&#10;LwEAAF9yZWxzLy5yZWxzUEsBAi0AFAAGAAgAAAAhAEkGNXAvAgAAWwQAAA4AAAAAAAAAAAAAAAAA&#10;LgIAAGRycy9lMm9Eb2MueG1sUEsBAi0AFAAGAAgAAAAhABpNepfiAAAACwEAAA8AAAAAAAAAAAAA&#10;AAAAiQQAAGRycy9kb3ducmV2LnhtbFBLBQYAAAAABAAEAPMAAACYBQAAAAA=&#10;" fillcolor="window" stroked="f" strokeweight=".5pt">
                <v:textbox inset="0,0,0,0">
                  <w:txbxContent>
                    <w:p w14:paraId="6D7AF635" w14:textId="77777777" w:rsidR="00133F26" w:rsidRPr="00B159B2" w:rsidRDefault="00133F26" w:rsidP="00133F26">
                      <w:pPr>
                        <w:spacing w:after="0"/>
                        <w:rPr>
                          <w:rFonts w:ascii="Arial" w:hAnsi="Arial" w:cs="Arial"/>
                          <w:sz w:val="7"/>
                          <w:szCs w:val="7"/>
                        </w:rPr>
                      </w:pPr>
                      <w:r>
                        <w:rPr>
                          <w:rFonts w:ascii="Arial" w:hAnsi="Arial" w:cs="Arial"/>
                          <w:sz w:val="7"/>
                          <w:szCs w:val="7"/>
                        </w:rPr>
                        <w:t>[109,8, NR]</w:t>
                      </w:r>
                    </w:p>
                  </w:txbxContent>
                </v:textbox>
                <w10:wrap anchorx="margin"/>
              </v:shape>
            </w:pict>
          </mc:Fallback>
        </mc:AlternateContent>
      </w:r>
      <w:r w:rsidRPr="00BA6263">
        <w:rPr>
          <w:noProof/>
        </w:rPr>
        <mc:AlternateContent>
          <mc:Choice Requires="wps">
            <w:drawing>
              <wp:anchor distT="0" distB="0" distL="114300" distR="114300" simplePos="0" relativeHeight="251658249" behindDoc="0" locked="0" layoutInCell="1" allowOverlap="1" wp14:anchorId="46253174" wp14:editId="1BE71831">
                <wp:simplePos x="0" y="0"/>
                <wp:positionH relativeFrom="margin">
                  <wp:posOffset>3951312</wp:posOffset>
                </wp:positionH>
                <wp:positionV relativeFrom="paragraph">
                  <wp:posOffset>1700301</wp:posOffset>
                </wp:positionV>
                <wp:extent cx="276121" cy="75652"/>
                <wp:effectExtent l="0" t="0" r="0" b="635"/>
                <wp:wrapNone/>
                <wp:docPr id="229496667" name="Text Box 1"/>
                <wp:cNvGraphicFramePr/>
                <a:graphic xmlns:a="http://schemas.openxmlformats.org/drawingml/2006/main">
                  <a:graphicData uri="http://schemas.microsoft.com/office/word/2010/wordprocessingShape">
                    <wps:wsp>
                      <wps:cNvSpPr txBox="1"/>
                      <wps:spPr>
                        <a:xfrm>
                          <a:off x="0" y="0"/>
                          <a:ext cx="276121" cy="75652"/>
                        </a:xfrm>
                        <a:prstGeom prst="rect">
                          <a:avLst/>
                        </a:prstGeom>
                        <a:solidFill>
                          <a:sysClr val="window" lastClr="FFFFFF"/>
                        </a:solidFill>
                        <a:ln w="6350">
                          <a:noFill/>
                        </a:ln>
                      </wps:spPr>
                      <wps:txbx>
                        <w:txbxContent>
                          <w:p w14:paraId="214452C1" w14:textId="77777777" w:rsidR="00133F26" w:rsidRPr="00706EF5" w:rsidRDefault="00133F26" w:rsidP="00133F26">
                            <w:pPr>
                              <w:spacing w:after="0"/>
                              <w:jc w:val="center"/>
                              <w:rPr>
                                <w:rFonts w:ascii="Arial" w:hAnsi="Arial" w:cs="Arial"/>
                                <w:sz w:val="8"/>
                                <w:szCs w:val="8"/>
                              </w:rPr>
                            </w:pPr>
                            <w:r w:rsidRPr="00706EF5">
                              <w:rPr>
                                <w:rFonts w:ascii="Arial" w:hAnsi="Arial" w:cs="Arial"/>
                                <w:sz w:val="8"/>
                                <w:szCs w:val="8"/>
                              </w:rPr>
                              <w:t>95</w:t>
                            </w:r>
                            <w:r>
                              <w:rPr>
                                <w:rFonts w:ascii="Arial" w:hAnsi="Arial" w:cs="Arial"/>
                                <w:sz w:val="8"/>
                                <w:szCs w:val="8"/>
                              </w:rPr>
                              <w:t> </w:t>
                            </w:r>
                            <w:r w:rsidRPr="00706EF5">
                              <w:rPr>
                                <w:rFonts w:ascii="Arial" w:hAnsi="Arial" w:cs="Arial"/>
                                <w:sz w:val="8"/>
                                <w:szCs w:val="8"/>
                              </w:rPr>
                              <w:t>%</w:t>
                            </w:r>
                            <w:r>
                              <w:rPr>
                                <w:rFonts w:ascii="Arial" w:hAnsi="Arial" w:cs="Arial"/>
                                <w:sz w:val="8"/>
                                <w:szCs w:val="8"/>
                              </w:rPr>
                              <w:t>:n</w:t>
                            </w:r>
                            <w:r w:rsidRPr="00706EF5">
                              <w:rPr>
                                <w:rFonts w:ascii="Arial" w:hAnsi="Arial" w:cs="Arial"/>
                                <w:sz w:val="8"/>
                                <w:szCs w:val="8"/>
                              </w:rPr>
                              <w:t xml:space="preserve"> CI</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6253174" id="_x0000_s1056" type="#_x0000_t202" style="position:absolute;margin-left:311.15pt;margin-top:133.9pt;width:21.75pt;height:5.95pt;z-index:25165824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DWamLwIAAFsEAAAOAAAAZHJzL2Uyb0RvYy54bWysVN9v2jAQfp+0/8Hy+wgwQStEqBgV06Sq&#10;rUSnPhvHJpEcn3c2JOyv39lJoOv2NI0Hc/ad78f3fc7yrq0NOyn0FdicT0ZjzpSVUFT2kPPvL9tP&#10;t5z5IGwhDFiV87Py/G718cOycQs1hRJMoZBREusXjct5GYJbZJmXpaqFH4FTlpwasBaBtnjIChQN&#10;Za9NNh2P51kDWDgEqbyn0/vOyVcpv9ZKhietvQrM5Jx6C2nFtO7jmq2WYnFA4cpK9m2If+iiFpWl&#10;opdU9yIIdsTqj1R1JRE86DCSUGegdSVVmoGmmYzfTbMrhVNpFgLHuwtM/v+llY+nnXtGFtov0BKB&#10;EZDG+YWnwzhPq7GO/9QpIz9BeL7AptrAJB1Ob+aT6YQzSa6b2Xw2jUmy612HPnxVULNo5ByJlISV&#10;OD340IUOIbGUB1MV28qYtDn7jUF2EsQf0V5Aw5kRPtBhzrfp11f77ZqxrMn5/PNsnCpZiPm6UsZS&#10;c9cRoxXafcuqgia5HebfQ3EmWBA6xXgntxV1/0ClnwWSRAgJkn14okUboGLQW5yVgD//dh7jiTny&#10;ctaQ5HLufxwFKpromyVOoz4HAwdjPxj2WG+AUCCgqZtk0gUMZjA1Qv1Kr2Edq5BLWEm1ch4GcxM6&#10;4dNrkmq9TkGkQifCg905GVNHyCMXL+2rQNcTFojoRxjEKBbveOti400L62MAXSVSI7Adij3epOAk&#10;i/61xSfydp+irt+E1S8AAAD//wMAUEsDBBQABgAIAAAAIQA5uU0P4QAAAAsBAAAPAAAAZHJzL2Rv&#10;d25yZXYueG1sTI/NTsMwEITvSLyDtUjcqJNUdSDEqQCBOKAeWsqBmxtvfkS8jmK3DW/PcoLb7s5o&#10;9ptyPbtBnHAKvScN6SIBgVR721OrYf/+cnMLIkRD1gyeUMM3BlhXlxelKaw/0xZPu9gKDqFQGA1d&#10;jGMhZag7dCYs/IjEWuMnZyKvUyvtZM4c7gaZJYmSzvTEHzoz4lOH9dfu6DR8JKu352bZbsbXve2b&#10;7WP8TFOr9fXV/HAPIuIc/8zwi8/oUDHTwR/JBjFoUFm2ZKuGTOXcgR1KrXg48CW/y0FWpfzfofoB&#10;AAD//wMAUEsBAi0AFAAGAAgAAAAhALaDOJL+AAAA4QEAABMAAAAAAAAAAAAAAAAAAAAAAFtDb250&#10;ZW50X1R5cGVzXS54bWxQSwECLQAUAAYACAAAACEAOP0h/9YAAACUAQAACwAAAAAAAAAAAAAAAAAv&#10;AQAAX3JlbHMvLnJlbHNQSwECLQAUAAYACAAAACEAPA1mpi8CAABbBAAADgAAAAAAAAAAAAAAAAAu&#10;AgAAZHJzL2Uyb0RvYy54bWxQSwECLQAUAAYACAAAACEAOblND+EAAAALAQAADwAAAAAAAAAAAAAA&#10;AACJBAAAZHJzL2Rvd25yZXYueG1sUEsFBgAAAAAEAAQA8wAAAJcFAAAAAA==&#10;" fillcolor="window" stroked="f" strokeweight=".5pt">
                <v:textbox inset="0,0,0,0">
                  <w:txbxContent>
                    <w:p w14:paraId="214452C1" w14:textId="77777777" w:rsidR="00133F26" w:rsidRPr="00706EF5" w:rsidRDefault="00133F26" w:rsidP="00133F26">
                      <w:pPr>
                        <w:spacing w:after="0"/>
                        <w:jc w:val="center"/>
                        <w:rPr>
                          <w:rFonts w:ascii="Arial" w:hAnsi="Arial" w:cs="Arial"/>
                          <w:sz w:val="8"/>
                          <w:szCs w:val="8"/>
                        </w:rPr>
                      </w:pPr>
                      <w:r w:rsidRPr="00706EF5">
                        <w:rPr>
                          <w:rFonts w:ascii="Arial" w:hAnsi="Arial" w:cs="Arial"/>
                          <w:sz w:val="8"/>
                          <w:szCs w:val="8"/>
                        </w:rPr>
                        <w:t>95</w:t>
                      </w:r>
                      <w:r>
                        <w:rPr>
                          <w:rFonts w:ascii="Arial" w:hAnsi="Arial" w:cs="Arial"/>
                          <w:sz w:val="8"/>
                          <w:szCs w:val="8"/>
                        </w:rPr>
                        <w:t> </w:t>
                      </w:r>
                      <w:r w:rsidRPr="00706EF5">
                        <w:rPr>
                          <w:rFonts w:ascii="Arial" w:hAnsi="Arial" w:cs="Arial"/>
                          <w:sz w:val="8"/>
                          <w:szCs w:val="8"/>
                        </w:rPr>
                        <w:t>%</w:t>
                      </w:r>
                      <w:r>
                        <w:rPr>
                          <w:rFonts w:ascii="Arial" w:hAnsi="Arial" w:cs="Arial"/>
                          <w:sz w:val="8"/>
                          <w:szCs w:val="8"/>
                        </w:rPr>
                        <w:t>:n</w:t>
                      </w:r>
                      <w:r w:rsidRPr="00706EF5">
                        <w:rPr>
                          <w:rFonts w:ascii="Arial" w:hAnsi="Arial" w:cs="Arial"/>
                          <w:sz w:val="8"/>
                          <w:szCs w:val="8"/>
                        </w:rPr>
                        <w:t xml:space="preserve"> CI</w:t>
                      </w:r>
                    </w:p>
                  </w:txbxContent>
                </v:textbox>
                <w10:wrap anchorx="margin"/>
              </v:shape>
            </w:pict>
          </mc:Fallback>
        </mc:AlternateContent>
      </w:r>
      <w:r w:rsidRPr="00BA6263">
        <w:rPr>
          <w:noProof/>
        </w:rPr>
        <mc:AlternateContent>
          <mc:Choice Requires="wps">
            <w:drawing>
              <wp:anchor distT="0" distB="0" distL="114300" distR="114300" simplePos="0" relativeHeight="251658251" behindDoc="0" locked="0" layoutInCell="1" allowOverlap="1" wp14:anchorId="0B97DC9B" wp14:editId="5BF6E0C0">
                <wp:simplePos x="0" y="0"/>
                <wp:positionH relativeFrom="margin">
                  <wp:posOffset>4675934</wp:posOffset>
                </wp:positionH>
                <wp:positionV relativeFrom="paragraph">
                  <wp:posOffset>1148331</wp:posOffset>
                </wp:positionV>
                <wp:extent cx="438150" cy="82230"/>
                <wp:effectExtent l="0" t="0" r="0" b="0"/>
                <wp:wrapNone/>
                <wp:docPr id="1343931869" name="Text Box 1"/>
                <wp:cNvGraphicFramePr/>
                <a:graphic xmlns:a="http://schemas.openxmlformats.org/drawingml/2006/main">
                  <a:graphicData uri="http://schemas.microsoft.com/office/word/2010/wordprocessingShape">
                    <wps:wsp>
                      <wps:cNvSpPr txBox="1"/>
                      <wps:spPr>
                        <a:xfrm>
                          <a:off x="0" y="0"/>
                          <a:ext cx="438150" cy="82230"/>
                        </a:xfrm>
                        <a:prstGeom prst="rect">
                          <a:avLst/>
                        </a:prstGeom>
                        <a:solidFill>
                          <a:sysClr val="window" lastClr="FFFFFF"/>
                        </a:solidFill>
                        <a:ln w="6350">
                          <a:noFill/>
                        </a:ln>
                      </wps:spPr>
                      <wps:txbx>
                        <w:txbxContent>
                          <w:p w14:paraId="5527878F" w14:textId="77777777" w:rsidR="00133F26" w:rsidRPr="00706EF5" w:rsidRDefault="00133F26" w:rsidP="00133F26">
                            <w:pPr>
                              <w:spacing w:after="0"/>
                              <w:rPr>
                                <w:rFonts w:ascii="Arial" w:hAnsi="Arial" w:cs="Arial"/>
                                <w:sz w:val="8"/>
                                <w:szCs w:val="8"/>
                              </w:rPr>
                            </w:pPr>
                            <w:r>
                              <w:rPr>
                                <w:rFonts w:ascii="Arial" w:hAnsi="Arial" w:cs="Arial"/>
                                <w:sz w:val="8"/>
                                <w:szCs w:val="8"/>
                              </w:rPr>
                              <w:t xml:space="preserve">Lumelääke </w:t>
                            </w:r>
                            <w:r w:rsidRPr="00706EF5">
                              <w:rPr>
                                <w:rFonts w:ascii="Arial" w:hAnsi="Arial" w:cs="Arial"/>
                                <w:sz w:val="8"/>
                                <w:szCs w:val="8"/>
                              </w:rPr>
                              <w:t>+</w:t>
                            </w:r>
                            <w:r>
                              <w:rPr>
                                <w:rFonts w:ascii="Arial" w:hAnsi="Arial" w:cs="Arial"/>
                                <w:sz w:val="8"/>
                                <w:szCs w:val="8"/>
                              </w:rPr>
                              <w:t xml:space="preserve"> </w:t>
                            </w:r>
                            <w:r w:rsidRPr="00706EF5">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B97DC9B" id="_x0000_s1057" type="#_x0000_t202" style="position:absolute;margin-left:368.2pt;margin-top:90.4pt;width:34.5pt;height:6.45pt;z-index:25165825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2tLwMAIAAFsEAAAOAAAAZHJzL2Uyb0RvYy54bWysVE2P2jAQvVfqf7B8L+GjXe0iwoqyoqqE&#10;dldiqz0bx4FIjse1DQn99X12CLTbnqpyMOOZ8Xy8N5PZfVtrdlTOV2RyPhoMOVNGUlGZXc6/vaw+&#10;3HLmgzCF0GRUzk/K8/v5+3ezxk7VmPakC+UYghg/bWzO9yHYaZZ5uVe18AOyysBYkqtFwNXtssKJ&#10;BtFrnY2Hw5usIVdYR1J5D+1DZ+TzFL8slQxPZelVYDrnqC2k06VzG89sPhPTnRN2X8lzGeIfqqhF&#10;ZZD0EupBBMEOrvojVF1JR57KMJBUZ1SWlVSpB3QzGr7pZrMXVqVeAI63F5j8/wsrH48b++xYaD9T&#10;CwIjII31Uw9l7KctXR3/USmDHRCeLrCpNjAJ5cfJ7egTLBKm2/F4klDNrm+t8+GLoppFIecOpCSs&#10;xHHtA/LBtXeJqTzpqlhVWqfLyS+1Y0cB/kB7QQ1nWvgAZc5X6RdLRojfnmnDmpzfTFBWjGIoxuv8&#10;tIH7tcUohXbbsqrI+fiu739LxQmwOOomxlu5qlD9GqmfhcOIoF+MfXjCUWpCMjpLnO3J/fibPvqD&#10;OVg5azByOfffD8IpdPTVgNM4n73gemHbC+ZQLwkojLBQViYRD1zQvVg6ql+xDYuYBSZhJHLlPPTi&#10;MnSDj22SarFITphCK8LabKyMoSNYkYuX9lU4eyYsgOhH6odRTN/w1vl2MC8OgcoqkRqB7VA8440J&#10;TkSdty2uyK/35HX9Jsx/AgAA//8DAFBLAwQUAAYACAAAACEAD9OzUOAAAAALAQAADwAAAGRycy9k&#10;b3ducmV2LnhtbEyPzU7DMBCE70i8g7VI3KgdQts0xKkAgTggDi3l0Jsbb35EvI5itw1vz3KC4858&#10;mp0p1pPrxQnH0HnSkMwUCKTK244aDbuPl5sMRIiGrOk9oYZvDLAuLy8Kk1t/pg2etrERHEIhNxra&#10;GIdcylC16EyY+QGJvdqPzkQ+x0ba0Zw53PXyVqmFdKYj/tCaAZ9arL62R6fhU83fnuu0eR9ed7ar&#10;N49xnyRW6+ur6eEeRMQp/sHwW5+rQ8mdDv5INohewzJd3DHKRqZ4AxOZmrNyYGWVLkGWhfy/ofwB&#10;AAD//wMAUEsBAi0AFAAGAAgAAAAhALaDOJL+AAAA4QEAABMAAAAAAAAAAAAAAAAAAAAAAFtDb250&#10;ZW50X1R5cGVzXS54bWxQSwECLQAUAAYACAAAACEAOP0h/9YAAACUAQAACwAAAAAAAAAAAAAAAAAv&#10;AQAAX3JlbHMvLnJlbHNQSwECLQAUAAYACAAAACEAndrS8DACAABbBAAADgAAAAAAAAAAAAAAAAAu&#10;AgAAZHJzL2Uyb0RvYy54bWxQSwECLQAUAAYACAAAACEAD9OzUOAAAAALAQAADwAAAAAAAAAAAAAA&#10;AACKBAAAZHJzL2Rvd25yZXYueG1sUEsFBgAAAAAEAAQA8wAAAJcFAAAAAA==&#10;" fillcolor="window" stroked="f" strokeweight=".5pt">
                <v:textbox inset="0,0,0,0">
                  <w:txbxContent>
                    <w:p w14:paraId="5527878F" w14:textId="77777777" w:rsidR="00133F26" w:rsidRPr="00706EF5" w:rsidRDefault="00133F26" w:rsidP="00133F26">
                      <w:pPr>
                        <w:spacing w:after="0"/>
                        <w:rPr>
                          <w:rFonts w:ascii="Arial" w:hAnsi="Arial" w:cs="Arial"/>
                          <w:sz w:val="8"/>
                          <w:szCs w:val="8"/>
                        </w:rPr>
                      </w:pPr>
                      <w:r>
                        <w:rPr>
                          <w:rFonts w:ascii="Arial" w:hAnsi="Arial" w:cs="Arial"/>
                          <w:sz w:val="8"/>
                          <w:szCs w:val="8"/>
                        </w:rPr>
                        <w:t xml:space="preserve">Lumelääke </w:t>
                      </w:r>
                      <w:r w:rsidRPr="00706EF5">
                        <w:rPr>
                          <w:rFonts w:ascii="Arial" w:hAnsi="Arial" w:cs="Arial"/>
                          <w:sz w:val="8"/>
                          <w:szCs w:val="8"/>
                        </w:rPr>
                        <w:t>+</w:t>
                      </w:r>
                      <w:r>
                        <w:rPr>
                          <w:rFonts w:ascii="Arial" w:hAnsi="Arial" w:cs="Arial"/>
                          <w:sz w:val="8"/>
                          <w:szCs w:val="8"/>
                        </w:rPr>
                        <w:t xml:space="preserve"> </w:t>
                      </w:r>
                      <w:r w:rsidRPr="00706EF5">
                        <w:rPr>
                          <w:rFonts w:ascii="Arial" w:hAnsi="Arial" w:cs="Arial"/>
                          <w:sz w:val="8"/>
                          <w:szCs w:val="8"/>
                        </w:rPr>
                        <w:t>LA</w:t>
                      </w:r>
                    </w:p>
                  </w:txbxContent>
                </v:textbox>
                <w10:wrap anchorx="margin"/>
              </v:shape>
            </w:pict>
          </mc:Fallback>
        </mc:AlternateContent>
      </w:r>
      <w:r w:rsidRPr="00BA6263">
        <w:rPr>
          <w:noProof/>
        </w:rPr>
        <mc:AlternateContent>
          <mc:Choice Requires="wps">
            <w:drawing>
              <wp:anchor distT="0" distB="0" distL="114300" distR="114300" simplePos="0" relativeHeight="251658252" behindDoc="0" locked="0" layoutInCell="1" allowOverlap="1" wp14:anchorId="291919AA" wp14:editId="42FA6886">
                <wp:simplePos x="0" y="0"/>
                <wp:positionH relativeFrom="margin">
                  <wp:posOffset>2132965</wp:posOffset>
                </wp:positionH>
                <wp:positionV relativeFrom="paragraph">
                  <wp:posOffset>2283143</wp:posOffset>
                </wp:positionV>
                <wp:extent cx="1537335" cy="132080"/>
                <wp:effectExtent l="0" t="0" r="5715" b="1270"/>
                <wp:wrapNone/>
                <wp:docPr id="1534673808" name="Text Box 1"/>
                <wp:cNvGraphicFramePr/>
                <a:graphic xmlns:a="http://schemas.openxmlformats.org/drawingml/2006/main">
                  <a:graphicData uri="http://schemas.microsoft.com/office/word/2010/wordprocessingShape">
                    <wps:wsp>
                      <wps:cNvSpPr txBox="1"/>
                      <wps:spPr>
                        <a:xfrm>
                          <a:off x="0" y="0"/>
                          <a:ext cx="1537335" cy="132080"/>
                        </a:xfrm>
                        <a:prstGeom prst="rect">
                          <a:avLst/>
                        </a:prstGeom>
                        <a:solidFill>
                          <a:sysClr val="window" lastClr="FFFFFF"/>
                        </a:solidFill>
                        <a:ln w="6350">
                          <a:noFill/>
                        </a:ln>
                      </wps:spPr>
                      <wps:txbx>
                        <w:txbxContent>
                          <w:p w14:paraId="688863CB" w14:textId="77777777" w:rsidR="00133F26" w:rsidRPr="00273C28" w:rsidRDefault="00133F26" w:rsidP="00133F26">
                            <w:pPr>
                              <w:spacing w:after="0"/>
                              <w:rPr>
                                <w:rFonts w:ascii="Arial" w:hAnsi="Arial" w:cs="Arial"/>
                                <w:sz w:val="16"/>
                                <w:szCs w:val="16"/>
                              </w:rPr>
                            </w:pPr>
                            <w:r>
                              <w:rPr>
                                <w:rFonts w:ascii="Arial" w:hAnsi="Arial" w:cs="Arial"/>
                                <w:sz w:val="16"/>
                                <w:szCs w:val="16"/>
                              </w:rPr>
                              <w:t>Kokonaiselossaolo (kuukautta)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91919AA" id="_x0000_s1058" type="#_x0000_t202" style="position:absolute;margin-left:167.95pt;margin-top:179.8pt;width:121.05pt;height:10.4pt;z-index:2516582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6U4MAIAAF0EAAAOAAAAZHJzL2Uyb0RvYy54bWysVN9v2jAQfp+0/8Hy+0ggoqsQoWJUTJOq&#10;thKd+mwcm0RyfN7ZkLC/fmdDoOv2NI0Hc/b9/r67zO/61rCDQt+ALfl4lHOmrISqsbuSf39Zf7rl&#10;zAdhK2HAqpIfled3i48f5p2bqQnUYCqFjIJYP+tcyesQ3CzLvKxVK/wInLKk1ICtCHTFXVah6Ch6&#10;a7JJnt9kHWDlEKTynl7vT0q+SPG1VjI8ae1VYKbkVFtIJ6ZzG89sMRezHQpXN/JchviHKlrRWEp6&#10;CXUvgmB7bP4I1TYSwYMOIwltBlo3UqUeqJtx/q6bTS2cSr0QON5dYPL/L6x8PGzcM7LQf4GeCIyA&#10;dM7PPD3GfnqNbfynShnpCcLjBTbVByaj07T4XBRTziTpxsUkv024Zldvhz58VdCyKJQciZaEljg8&#10;+EAZyXQwick8mKZaN8aky9GvDLKDIAaJ+Ao6zozwgR5Lvk6/WDSF+M3NWNaV/KaY5imThRjvZGcs&#10;mV+bjFLotz1rqpIXqfT4tIXqSMAgnGbGO7luqPoHSv0skIaEsKDBD090aAOUDM4SZzXgz7+9R3vi&#10;jrScdTR0Jfc/9gIVdfTNEqtxQgcBB2E7CHbfroBQGNNKOZlEcsBgBlEjtK+0D8uYhVTCSspV8jCI&#10;q3AafdonqZbLZERz6ER4sBsnY+gIeeTipX8V6M6EBaL6EYZxFLN3vJ1so6eF5T6AbhKpVxTPeNMM&#10;J6LO+xaX5O09WV2/CotfAAAA//8DAFBLAwQUAAYACAAAACEAEnb7H+EAAAALAQAADwAAAGRycy9k&#10;b3ducmV2LnhtbEyPzU7DMBCE70i8g7VI3KgdQkoa4lSAQBwQh5Zy4ObGmx8Rr6PYbcPbs5zgtrsz&#10;mv2mXM9uEEecQu9JQ7JQIJBqb3tqNezen69yECEasmbwhBq+McC6Oj8rTWH9iTZ43MZWcAiFwmjo&#10;YhwLKUPdoTNh4Uck1ho/ORN5nVppJ3PicDfIa6WW0pme+ENnRnzssP7aHpyGD5W9PjVp+za+7Gzf&#10;bB7iZ5JYrS8v5vs7EBHn+GeGX3xGh4qZ9v5ANohBQ5pmK7bykK2WINiR3ebcbs+XXN2ArEr5v0P1&#10;AwAA//8DAFBLAQItABQABgAIAAAAIQC2gziS/gAAAOEBAAATAAAAAAAAAAAAAAAAAAAAAABbQ29u&#10;dGVudF9UeXBlc10ueG1sUEsBAi0AFAAGAAgAAAAhADj9If/WAAAAlAEAAAsAAAAAAAAAAAAAAAAA&#10;LwEAAF9yZWxzLy5yZWxzUEsBAi0AFAAGAAgAAAAhAL4/pTgwAgAAXQQAAA4AAAAAAAAAAAAAAAAA&#10;LgIAAGRycy9lMm9Eb2MueG1sUEsBAi0AFAAGAAgAAAAhABJ2+x/hAAAACwEAAA8AAAAAAAAAAAAA&#10;AAAAigQAAGRycy9kb3ducmV2LnhtbFBLBQYAAAAABAAEAPMAAACYBQAAAAA=&#10;" fillcolor="window" stroked="f" strokeweight=".5pt">
                <v:textbox inset="0,0,0,0">
                  <w:txbxContent>
                    <w:p w14:paraId="688863CB" w14:textId="77777777" w:rsidR="00133F26" w:rsidRPr="00273C28" w:rsidRDefault="00133F26" w:rsidP="00133F26">
                      <w:pPr>
                        <w:spacing w:after="0"/>
                        <w:rPr>
                          <w:rFonts w:ascii="Arial" w:hAnsi="Arial" w:cs="Arial"/>
                          <w:sz w:val="16"/>
                          <w:szCs w:val="16"/>
                        </w:rPr>
                      </w:pPr>
                      <w:r>
                        <w:rPr>
                          <w:rFonts w:ascii="Arial" w:hAnsi="Arial" w:cs="Arial"/>
                          <w:sz w:val="16"/>
                          <w:szCs w:val="16"/>
                        </w:rPr>
                        <w:t>Kokonaiselossaolo (kuukautta)</w:t>
                      </w:r>
                    </w:p>
                  </w:txbxContent>
                </v:textbox>
                <w10:wrap anchorx="margin"/>
              </v:shape>
            </w:pict>
          </mc:Fallback>
        </mc:AlternateContent>
      </w:r>
      <w:r w:rsidRPr="00BA6263">
        <w:rPr>
          <w:noProof/>
        </w:rPr>
        <mc:AlternateContent>
          <mc:Choice Requires="wps">
            <w:drawing>
              <wp:anchor distT="0" distB="0" distL="114300" distR="114300" simplePos="0" relativeHeight="251658259" behindDoc="0" locked="0" layoutInCell="1" allowOverlap="1" wp14:anchorId="1B88A763" wp14:editId="648A381C">
                <wp:simplePos x="0" y="0"/>
                <wp:positionH relativeFrom="margin">
                  <wp:posOffset>956628</wp:posOffset>
                </wp:positionH>
                <wp:positionV relativeFrom="paragraph">
                  <wp:posOffset>1844358</wp:posOffset>
                </wp:positionV>
                <wp:extent cx="457200" cy="79057"/>
                <wp:effectExtent l="0" t="0" r="0" b="0"/>
                <wp:wrapNone/>
                <wp:docPr id="1976189656" name="Text Box 1"/>
                <wp:cNvGraphicFramePr/>
                <a:graphic xmlns:a="http://schemas.openxmlformats.org/drawingml/2006/main">
                  <a:graphicData uri="http://schemas.microsoft.com/office/word/2010/wordprocessingShape">
                    <wps:wsp>
                      <wps:cNvSpPr txBox="1"/>
                      <wps:spPr>
                        <a:xfrm>
                          <a:off x="0" y="0"/>
                          <a:ext cx="457200" cy="79057"/>
                        </a:xfrm>
                        <a:prstGeom prst="rect">
                          <a:avLst/>
                        </a:prstGeom>
                        <a:solidFill>
                          <a:sysClr val="window" lastClr="FFFFFF"/>
                        </a:solidFill>
                        <a:ln w="6350">
                          <a:noFill/>
                        </a:ln>
                      </wps:spPr>
                      <wps:txbx>
                        <w:txbxContent>
                          <w:p w14:paraId="536963B2" w14:textId="77777777" w:rsidR="00133F26" w:rsidRPr="00C2745E" w:rsidRDefault="00133F26" w:rsidP="00133F26">
                            <w:pPr>
                              <w:spacing w:after="0"/>
                              <w:rPr>
                                <w:rFonts w:ascii="Arial" w:hAnsi="Arial" w:cs="Arial"/>
                                <w:sz w:val="8"/>
                                <w:szCs w:val="8"/>
                              </w:rPr>
                            </w:pPr>
                            <w:r>
                              <w:rPr>
                                <w:rFonts w:ascii="Arial" w:hAnsi="Arial" w:cs="Arial"/>
                                <w:sz w:val="8"/>
                                <w:szCs w:val="8"/>
                              </w:rPr>
                              <w:t xml:space="preserve">Lumelääke </w:t>
                            </w:r>
                            <w:r w:rsidRPr="00C2745E">
                              <w:rPr>
                                <w:rFonts w:ascii="Arial" w:hAnsi="Arial" w:cs="Arial"/>
                                <w:sz w:val="8"/>
                                <w:szCs w:val="8"/>
                              </w:rPr>
                              <w:t>+</w:t>
                            </w:r>
                            <w:r>
                              <w:rPr>
                                <w:rFonts w:ascii="Arial" w:hAnsi="Arial" w:cs="Arial"/>
                                <w:sz w:val="8"/>
                                <w:szCs w:val="8"/>
                              </w:rPr>
                              <w:t xml:space="preserve"> </w:t>
                            </w:r>
                            <w:r w:rsidRPr="00C2745E">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88A763" id="_x0000_s1059" type="#_x0000_t202" style="position:absolute;margin-left:75.35pt;margin-top:145.25pt;width:36pt;height:6.2pt;z-index:25165825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R+aFLwIAAFsEAAAOAAAAZHJzL2Uyb0RvYy54bWysVE1v2zAMvQ/YfxB0X+y0S9sZcYosRYYB&#10;QVsgHXpWZCkWIIuapMTOfv0o2U62bqdhOSgUSfHjPdLz+67R5CicV2BKOp3klAjDoVJmX9JvL+sP&#10;d5T4wEzFNBhR0pPw9H7x/t28tYW4ghp0JRzBIMYXrS1pHYItsszzWjTMT8AKg0YJrmEBr26fVY61&#10;GL3R2VWe32QtuMo64MJ71D70RrpI8aUUPDxJ6UUguqRYW0inS+cuntlizoq9Y7ZWfCiD/UMVDVMG&#10;k55DPbDAyMGpP0I1ijvwIMOEQ5OBlIqL1AN2M83fdLOtmRWpFwTH2zNM/v+F5Y/HrX12JHSfoUMC&#10;IyCt9YVHZeynk66J/1gpQTtCeDrDJrpAOCo/zm6RCko4mm4/5bPbGCS7vLXOhy8CGhKFkjokJWHF&#10;jhsfetfRJabyoFW1Vlqny8mvtCNHhvwh7RW0lGjmAypLuk6/Idtvz7QhbUlvrmd5ymQgxutTaYPF&#10;XVqMUuh2HVFVSa/P/e+gOiEsDvqJ8ZavFVa/wdTPzOGIYL849uEJD6kBk8EgUVKD+/E3ffRH5tBK&#10;SYsjV1L//cCcwI6+GuQ0zucouFHYjYI5NCtAFKa4UJYnER+4oEdROmhecRuWMQuamOGYq6RhFFeh&#10;H3zcJi6Wy+SEU2hZ2Jit5TF0hDxy8dK9MmcHwgIS/QjjMLLiDW+9b3xpYHkIIFUiNQLbozjgjROc&#10;xmLYtrgiv96T1+WbsPgJAAD//wMAUEsDBBQABgAIAAAAIQBioMO14AAAAAsBAAAPAAAAZHJzL2Rv&#10;d25yZXYueG1sTI9NT8MwDIbvSPyHyEjcWNJMBVaaToBAHBCHjXHgljXuh2icqsm28u8xJzi+9qPX&#10;j8v17AdxxCn2gQxkCwUCqQ6up9bA7v356hZETJacHQKhgW+MsK7Oz0pbuHCiDR63qRVcQrGwBrqU&#10;xkLKWHfobVyEEYl3TZi8TRynVrrJnrjcD1IrdS297YkvdHbExw7rr+3BG/hQ+etTs2zfxped65vN&#10;Q/rMMmfM5cV8fwci4Zz+YPjVZ3Wo2GkfDuSiGDjn6oZRA3qlchBMaK15sjewVHoFsirl/x+qHwAA&#10;AP//AwBQSwECLQAUAAYACAAAACEAtoM4kv4AAADhAQAAEwAAAAAAAAAAAAAAAAAAAAAAW0NvbnRl&#10;bnRfVHlwZXNdLnhtbFBLAQItABQABgAIAAAAIQA4/SH/1gAAAJQBAAALAAAAAAAAAAAAAAAAAC8B&#10;AABfcmVscy8ucmVsc1BLAQItABQABgAIAAAAIQB7R+aFLwIAAFsEAAAOAAAAAAAAAAAAAAAAAC4C&#10;AABkcnMvZTJvRG9jLnhtbFBLAQItABQABgAIAAAAIQBioMO14AAAAAsBAAAPAAAAAAAAAAAAAAAA&#10;AIkEAABkcnMvZG93bnJldi54bWxQSwUGAAAAAAQABADzAAAAlgUAAAAA&#10;" fillcolor="window" stroked="f" strokeweight=".5pt">
                <v:textbox inset="0,0,0,0">
                  <w:txbxContent>
                    <w:p w14:paraId="536963B2" w14:textId="77777777" w:rsidR="00133F26" w:rsidRPr="00C2745E" w:rsidRDefault="00133F26" w:rsidP="00133F26">
                      <w:pPr>
                        <w:spacing w:after="0"/>
                        <w:rPr>
                          <w:rFonts w:ascii="Arial" w:hAnsi="Arial" w:cs="Arial"/>
                          <w:sz w:val="8"/>
                          <w:szCs w:val="8"/>
                        </w:rPr>
                      </w:pPr>
                      <w:r>
                        <w:rPr>
                          <w:rFonts w:ascii="Arial" w:hAnsi="Arial" w:cs="Arial"/>
                          <w:sz w:val="8"/>
                          <w:szCs w:val="8"/>
                        </w:rPr>
                        <w:t xml:space="preserve">Lumelääke </w:t>
                      </w:r>
                      <w:r w:rsidRPr="00C2745E">
                        <w:rPr>
                          <w:rFonts w:ascii="Arial" w:hAnsi="Arial" w:cs="Arial"/>
                          <w:sz w:val="8"/>
                          <w:szCs w:val="8"/>
                        </w:rPr>
                        <w:t>+</w:t>
                      </w:r>
                      <w:r>
                        <w:rPr>
                          <w:rFonts w:ascii="Arial" w:hAnsi="Arial" w:cs="Arial"/>
                          <w:sz w:val="8"/>
                          <w:szCs w:val="8"/>
                        </w:rPr>
                        <w:t xml:space="preserve"> </w:t>
                      </w:r>
                      <w:r w:rsidRPr="00C2745E">
                        <w:rPr>
                          <w:rFonts w:ascii="Arial" w:hAnsi="Arial" w:cs="Arial"/>
                          <w:sz w:val="8"/>
                          <w:szCs w:val="8"/>
                        </w:rPr>
                        <w:t>LA</w:t>
                      </w:r>
                    </w:p>
                  </w:txbxContent>
                </v:textbox>
                <w10:wrap anchorx="margin"/>
              </v:shape>
            </w:pict>
          </mc:Fallback>
        </mc:AlternateContent>
      </w:r>
      <w:r w:rsidRPr="00BA6263">
        <w:rPr>
          <w:noProof/>
        </w:rPr>
        <mc:AlternateContent>
          <mc:Choice Requires="wps">
            <w:drawing>
              <wp:anchor distT="0" distB="0" distL="114300" distR="114300" simplePos="0" relativeHeight="251658247" behindDoc="0" locked="0" layoutInCell="1" allowOverlap="1" wp14:anchorId="25977E63" wp14:editId="3FD86B3D">
                <wp:simplePos x="0" y="0"/>
                <wp:positionH relativeFrom="margin">
                  <wp:posOffset>3033078</wp:posOffset>
                </wp:positionH>
                <wp:positionV relativeFrom="paragraph">
                  <wp:posOffset>1678305</wp:posOffset>
                </wp:positionV>
                <wp:extent cx="285750" cy="87313"/>
                <wp:effectExtent l="0" t="0" r="0" b="8255"/>
                <wp:wrapNone/>
                <wp:docPr id="1388779677" name="Text Box 1"/>
                <wp:cNvGraphicFramePr/>
                <a:graphic xmlns:a="http://schemas.openxmlformats.org/drawingml/2006/main">
                  <a:graphicData uri="http://schemas.microsoft.com/office/word/2010/wordprocessingShape">
                    <wps:wsp>
                      <wps:cNvSpPr txBox="1"/>
                      <wps:spPr>
                        <a:xfrm>
                          <a:off x="0" y="0"/>
                          <a:ext cx="285750" cy="87313"/>
                        </a:xfrm>
                        <a:prstGeom prst="rect">
                          <a:avLst/>
                        </a:prstGeom>
                        <a:solidFill>
                          <a:sysClr val="window" lastClr="FFFFFF"/>
                        </a:solidFill>
                        <a:ln w="6350">
                          <a:noFill/>
                        </a:ln>
                      </wps:spPr>
                      <wps:txbx>
                        <w:txbxContent>
                          <w:p w14:paraId="0D2294A9" w14:textId="77777777" w:rsidR="00133F26" w:rsidRPr="00706EF5" w:rsidRDefault="00133F26" w:rsidP="00133F26">
                            <w:pPr>
                              <w:spacing w:after="0"/>
                              <w:jc w:val="center"/>
                              <w:rPr>
                                <w:rFonts w:ascii="Arial" w:hAnsi="Arial" w:cs="Arial"/>
                                <w:sz w:val="8"/>
                                <w:szCs w:val="8"/>
                              </w:rPr>
                            </w:pPr>
                            <w:r>
                              <w:rPr>
                                <w:rFonts w:ascii="Arial" w:hAnsi="Arial" w:cs="Arial"/>
                                <w:sz w:val="8"/>
                                <w:szCs w:val="8"/>
                              </w:rPr>
                              <w:t>Tapahtuma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5977E63" id="_x0000_s1060" type="#_x0000_t202" style="position:absolute;margin-left:238.85pt;margin-top:132.15pt;width:22.5pt;height:6.9pt;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6pXLgIAAFsEAAAOAAAAZHJzL2Uyb0RvYy54bWysVEtv2zAMvg/YfxB0X5wH+kAQp8hSZBgQ&#10;tAXSoWdFlmIDsqhRSuzs14+S7WTrdhqWg0KRFB/fR3rx0NaGnRT6CmzOJ6MxZ8pKKCp7yPm3182n&#10;e858ELYQBqzK+Vl5/rD8+GHRuLmaQgmmUMgoiPXzxuW8DMHNs8zLUtXCj8ApS0YNWItAVzxkBYqG&#10;otcmm47Ht1kDWDgEqbwn7WNn5MsUX2slw7PWXgVmck61hXRiOvfxzJYLMT+gcGUl+zLEP1RRi8pS&#10;0kuoRxEEO2L1R6i6kggedBhJqDPQupIq9UDdTMbvutmVwqnUC4Hj3QUm///CyqfTzr0gC+1naInA&#10;CEjj/NyTMvbTaqzjP1XKyE4Qni+wqTYwScrp/c3dDVkkme7vZpNZDJJd3zr04YuCmkUh50ikJKzE&#10;aetD5zq4xFQeTFVsKmPS5ezXBtlJEH9EewENZ0b4QMqcb9Kvz/bbM2NZk/PbGZUVo1iI8bpUxlJx&#10;1xajFNp9y6oi57Pp0P8eijPBgtBNjHdyU1H1W0r9IpBGhPqlsQ/PdGgDlAx6ibMS8Mff9NGfmCMr&#10;Zw2NXM7996NARR19tcRpnM9BwEHYD4I91msgFCa0UE4mkR5gMIOoEeo32oZVzEImYSXlynkYxHXo&#10;Bp+2SarVKjnRFDoRtnbnZAwdwYpcvLZvAl1PWCCin2AYRjF/x1vn28G8OgbQVSI1Atuh2ONNE5zG&#10;ot+2uCK/3pPX9Zuw/AkAAP//AwBQSwMEFAAGAAgAAAAhADbzvhjhAAAACwEAAA8AAABkcnMvZG93&#10;bnJldi54bWxMj8tOwzAQRfeV+AdrkNi1TtJHqhCnAgRigbrogwU7N548RDyOYrcNf8+wosu5c3Tn&#10;TL4ZbScuOPjWkYJ4FoFAKp1pqVZwPLxN1yB80GR05wgV/KCHTXE3yXVm3JV2eNmHWnAJ+UwraELo&#10;Myl92aDVfuZ6JN5VbrA68DjU0gz6yuW2k0kUraTVLfGFRvf40mD5vT9bBZ/R8uO1mtfb/v1o2mr3&#10;HL7i2Cj1cD8+PYIIOIZ/GP70WR0Kdjq5MxkvOgWLNE0ZVZCsFnMQTCyThJMTJ+k6Blnk8vaH4hcA&#10;AP//AwBQSwECLQAUAAYACAAAACEAtoM4kv4AAADhAQAAEwAAAAAAAAAAAAAAAAAAAAAAW0NvbnRl&#10;bnRfVHlwZXNdLnhtbFBLAQItABQABgAIAAAAIQA4/SH/1gAAAJQBAAALAAAAAAAAAAAAAAAAAC8B&#10;AABfcmVscy8ucmVsc1BLAQItABQABgAIAAAAIQDE96pXLgIAAFsEAAAOAAAAAAAAAAAAAAAAAC4C&#10;AABkcnMvZTJvRG9jLnhtbFBLAQItABQABgAIAAAAIQA2874Y4QAAAAsBAAAPAAAAAAAAAAAAAAAA&#10;AIgEAABkcnMvZG93bnJldi54bWxQSwUGAAAAAAQABADzAAAAlgUAAAAA&#10;" fillcolor="window" stroked="f" strokeweight=".5pt">
                <v:textbox inset="0,0,0,0">
                  <w:txbxContent>
                    <w:p w14:paraId="0D2294A9" w14:textId="77777777" w:rsidR="00133F26" w:rsidRPr="00706EF5" w:rsidRDefault="00133F26" w:rsidP="00133F26">
                      <w:pPr>
                        <w:spacing w:after="0"/>
                        <w:jc w:val="center"/>
                        <w:rPr>
                          <w:rFonts w:ascii="Arial" w:hAnsi="Arial" w:cs="Arial"/>
                          <w:sz w:val="8"/>
                          <w:szCs w:val="8"/>
                        </w:rPr>
                      </w:pPr>
                      <w:r>
                        <w:rPr>
                          <w:rFonts w:ascii="Arial" w:hAnsi="Arial" w:cs="Arial"/>
                          <w:sz w:val="8"/>
                          <w:szCs w:val="8"/>
                        </w:rPr>
                        <w:t>Tapahtuma</w:t>
                      </w:r>
                    </w:p>
                  </w:txbxContent>
                </v:textbox>
                <w10:wrap anchorx="margin"/>
              </v:shape>
            </w:pict>
          </mc:Fallback>
        </mc:AlternateContent>
      </w:r>
      <w:r w:rsidRPr="00BA6263">
        <w:rPr>
          <w:noProof/>
        </w:rPr>
        <mc:AlternateContent>
          <mc:Choice Requires="wps">
            <w:drawing>
              <wp:anchor distT="0" distB="0" distL="114300" distR="114300" simplePos="0" relativeHeight="251658254" behindDoc="0" locked="0" layoutInCell="1" allowOverlap="1" wp14:anchorId="6C96E3BE" wp14:editId="73ABCF08">
                <wp:simplePos x="0" y="0"/>
                <wp:positionH relativeFrom="margin">
                  <wp:posOffset>489903</wp:posOffset>
                </wp:positionH>
                <wp:positionV relativeFrom="paragraph">
                  <wp:posOffset>2012950</wp:posOffset>
                </wp:positionV>
                <wp:extent cx="1297940" cy="75883"/>
                <wp:effectExtent l="0" t="0" r="0" b="635"/>
                <wp:wrapNone/>
                <wp:docPr id="1652624895" name="Text Box 1"/>
                <wp:cNvGraphicFramePr/>
                <a:graphic xmlns:a="http://schemas.openxmlformats.org/drawingml/2006/main">
                  <a:graphicData uri="http://schemas.microsoft.com/office/word/2010/wordprocessingShape">
                    <wps:wsp>
                      <wps:cNvSpPr txBox="1"/>
                      <wps:spPr>
                        <a:xfrm>
                          <a:off x="0" y="0"/>
                          <a:ext cx="1297940" cy="75883"/>
                        </a:xfrm>
                        <a:prstGeom prst="rect">
                          <a:avLst/>
                        </a:prstGeom>
                        <a:solidFill>
                          <a:sysClr val="window" lastClr="FFFFFF"/>
                        </a:solidFill>
                        <a:ln w="6350">
                          <a:noFill/>
                        </a:ln>
                      </wps:spPr>
                      <wps:txbx>
                        <w:txbxContent>
                          <w:p w14:paraId="02ADC794" w14:textId="77777777" w:rsidR="00133F26" w:rsidRPr="00FC7761" w:rsidRDefault="00133F26" w:rsidP="00133F26">
                            <w:pPr>
                              <w:spacing w:after="0"/>
                              <w:rPr>
                                <w:rFonts w:ascii="Arial" w:hAnsi="Arial" w:cs="Arial"/>
                                <w:sz w:val="7"/>
                                <w:szCs w:val="7"/>
                              </w:rPr>
                            </w:pPr>
                            <w:r w:rsidRPr="00FC7761">
                              <w:rPr>
                                <w:rFonts w:ascii="Arial" w:hAnsi="Arial" w:cs="Arial"/>
                                <w:sz w:val="7"/>
                                <w:szCs w:val="7"/>
                              </w:rPr>
                              <w:t>Stratifi</w:t>
                            </w:r>
                            <w:r>
                              <w:rPr>
                                <w:rFonts w:ascii="Arial" w:hAnsi="Arial" w:cs="Arial"/>
                                <w:sz w:val="7"/>
                                <w:szCs w:val="7"/>
                              </w:rPr>
                              <w:t>oitu riskisuhde</w:t>
                            </w:r>
                            <w:r w:rsidRPr="00FC7761">
                              <w:rPr>
                                <w:rFonts w:ascii="Arial" w:hAnsi="Arial" w:cs="Arial"/>
                                <w:sz w:val="7"/>
                                <w:szCs w:val="7"/>
                              </w:rPr>
                              <w:t xml:space="preserve"> (95</w:t>
                            </w:r>
                            <w:r>
                              <w:rPr>
                                <w:rFonts w:ascii="Arial" w:hAnsi="Arial" w:cs="Arial"/>
                                <w:sz w:val="7"/>
                                <w:szCs w:val="7"/>
                              </w:rPr>
                              <w:t> </w:t>
                            </w:r>
                            <w:r w:rsidRPr="00FC7761">
                              <w:rPr>
                                <w:rFonts w:ascii="Arial" w:hAnsi="Arial" w:cs="Arial"/>
                                <w:sz w:val="7"/>
                                <w:szCs w:val="7"/>
                              </w:rPr>
                              <w:t>%</w:t>
                            </w:r>
                            <w:r>
                              <w:rPr>
                                <w:rFonts w:ascii="Arial" w:hAnsi="Arial" w:cs="Arial"/>
                                <w:sz w:val="7"/>
                                <w:szCs w:val="7"/>
                              </w:rPr>
                              <w:t>:n</w:t>
                            </w:r>
                            <w:r w:rsidRPr="00FC7761">
                              <w:rPr>
                                <w:rFonts w:ascii="Arial" w:hAnsi="Arial" w:cs="Arial"/>
                                <w:sz w:val="7"/>
                                <w:szCs w:val="7"/>
                              </w:rPr>
                              <w:t xml:space="preserve"> CI): 0</w:t>
                            </w:r>
                            <w:r>
                              <w:rPr>
                                <w:rFonts w:ascii="Arial" w:hAnsi="Arial" w:cs="Arial"/>
                                <w:sz w:val="7"/>
                                <w:szCs w:val="7"/>
                              </w:rPr>
                              <w:t>,</w:t>
                            </w:r>
                            <w:r w:rsidRPr="00FC7761">
                              <w:rPr>
                                <w:rFonts w:ascii="Arial" w:hAnsi="Arial" w:cs="Arial"/>
                                <w:sz w:val="7"/>
                                <w:szCs w:val="7"/>
                              </w:rPr>
                              <w:t>597 (0</w:t>
                            </w:r>
                            <w:r>
                              <w:rPr>
                                <w:rFonts w:ascii="Arial" w:hAnsi="Arial" w:cs="Arial"/>
                                <w:sz w:val="7"/>
                                <w:szCs w:val="7"/>
                              </w:rPr>
                              <w:t>,</w:t>
                            </w:r>
                            <w:r w:rsidRPr="00FC7761">
                              <w:rPr>
                                <w:rFonts w:ascii="Arial" w:hAnsi="Arial" w:cs="Arial"/>
                                <w:sz w:val="7"/>
                                <w:szCs w:val="7"/>
                              </w:rPr>
                              <w:t>444</w:t>
                            </w:r>
                            <w:r>
                              <w:rPr>
                                <w:rFonts w:ascii="Arial" w:hAnsi="Arial" w:cs="Arial"/>
                                <w:sz w:val="7"/>
                                <w:szCs w:val="7"/>
                              </w:rPr>
                              <w:t>;</w:t>
                            </w:r>
                            <w:r w:rsidRPr="00FC7761">
                              <w:rPr>
                                <w:rFonts w:ascii="Arial" w:hAnsi="Arial" w:cs="Arial"/>
                                <w:sz w:val="7"/>
                                <w:szCs w:val="7"/>
                              </w:rPr>
                              <w:t xml:space="preserve"> 0</w:t>
                            </w:r>
                            <w:r>
                              <w:rPr>
                                <w:rFonts w:ascii="Arial" w:hAnsi="Arial" w:cs="Arial"/>
                                <w:sz w:val="7"/>
                                <w:szCs w:val="7"/>
                              </w:rPr>
                              <w:t>,</w:t>
                            </w:r>
                            <w:r w:rsidRPr="00FC7761">
                              <w:rPr>
                                <w:rFonts w:ascii="Arial" w:hAnsi="Arial" w:cs="Arial"/>
                                <w:sz w:val="7"/>
                                <w:szCs w:val="7"/>
                              </w:rPr>
                              <w:t>804)</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96E3BE" id="_x0000_s1061" type="#_x0000_t202" style="position:absolute;margin-left:38.6pt;margin-top:158.5pt;width:102.2pt;height:6pt;z-index:25165825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7Gx2LgIAAFwEAAAOAAAAZHJzL2Uyb0RvYy54bWysVFtv2jAUfp+0/2D5fYTL2tKIUDEqpklV&#10;W4lOfTaOTSw5Pp5tSNiv37GTQNftaRoP5tjn/n3nZHHX1pochfMKTEEnozElwnAoldkX9PvL5tOc&#10;Eh+YKZkGIwp6Ep7eLT9+WDQ2F1OoQJfCEQxifN7YglYh2DzLPK9EzfwIrDColOBqFvDq9lnpWIPR&#10;a51Nx+PrrAFXWgdceI+v952SLlN8KQUPT1J6EYguKNYW0unSuYtntlywfO+YrRTvy2D/UEXNlMGk&#10;51D3LDBycOqPULXiDjzIMOJQZyCl4iL1gN1Mxu+62VbMitQLguPtGSb//8Lyx+PWPjsS2i/QIoER&#10;kMb63ONj7KeVro7/WClBPUJ4OsMm2kB4dJre3tx+RhVH3c3VfD6LUbKLs3U+fBVQkygU1CErCSx2&#10;fPChMx1MYi4PWpUbpXW6nPxaO3JkSCDyXkJDiWY+4GNBN+nXZ/vNTRvSFPR6djVOmQzEeF0qbbC4&#10;S49RCu2uJaos6CyVHp92UJ4QFwfdyHjLNwqrf8DUz8zhjGC/OPfhCQ+pAZNBL1FSgfv5t/doj9Sh&#10;lpIGZ66g/seBOYEdfTNIahzQQXCDsBsEc6jXgChMcKMsTyI6uKAHUTqoX3EdVjELqpjhmKugYRDX&#10;oZt8XCcuVqtkhGNoWXgwW8tj6Ah55OKlfWXO9oQFZPoRhmlk+TveOtvoaWB1CCBVIvWCYo83jnAa&#10;i37d4o68vSery0dh+QsAAP//AwBQSwMEFAAGAAgAAAAhAIQhCZ7hAAAACgEAAA8AAABkcnMvZG93&#10;bnJldi54bWxMj01PwzAMhu9I/IfISNxY0k6so2s6AQJxQDtsjMNuWeN+iMapmmwr/x5zgqPtR6+f&#10;t1hPrhdnHEPnSUMyUyCQKm87ajTsP17vliBCNGRN7wk1fGOAdXl9VZjc+gtt8byLjeAQCrnR0MY4&#10;5FKGqkVnwswPSHyr/ehM5HFspB3NhcNdL1OlFtKZjvhDawZ8brH62p2chk91//5Sz5vN8La3Xb19&#10;iocksVrf3kyPKxARp/gHw68+q0PJTkd/IhtEryHLUiY1zJOMOzGQLpMFiCNv0gcFsizk/wrlDwAA&#10;AP//AwBQSwECLQAUAAYACAAAACEAtoM4kv4AAADhAQAAEwAAAAAAAAAAAAAAAAAAAAAAW0NvbnRl&#10;bnRfVHlwZXNdLnhtbFBLAQItABQABgAIAAAAIQA4/SH/1gAAAJQBAAALAAAAAAAAAAAAAAAAAC8B&#10;AABfcmVscy8ucmVsc1BLAQItABQABgAIAAAAIQCR7Gx2LgIAAFwEAAAOAAAAAAAAAAAAAAAAAC4C&#10;AABkcnMvZTJvRG9jLnhtbFBLAQItABQABgAIAAAAIQCEIQme4QAAAAoBAAAPAAAAAAAAAAAAAAAA&#10;AIgEAABkcnMvZG93bnJldi54bWxQSwUGAAAAAAQABADzAAAAlgUAAAAA&#10;" fillcolor="window" stroked="f" strokeweight=".5pt">
                <v:textbox inset="0,0,0,0">
                  <w:txbxContent>
                    <w:p w14:paraId="02ADC794" w14:textId="77777777" w:rsidR="00133F26" w:rsidRPr="00FC7761" w:rsidRDefault="00133F26" w:rsidP="00133F26">
                      <w:pPr>
                        <w:spacing w:after="0"/>
                        <w:rPr>
                          <w:rFonts w:ascii="Arial" w:hAnsi="Arial" w:cs="Arial"/>
                          <w:sz w:val="7"/>
                          <w:szCs w:val="7"/>
                        </w:rPr>
                      </w:pPr>
                      <w:r w:rsidRPr="00FC7761">
                        <w:rPr>
                          <w:rFonts w:ascii="Arial" w:hAnsi="Arial" w:cs="Arial"/>
                          <w:sz w:val="7"/>
                          <w:szCs w:val="7"/>
                        </w:rPr>
                        <w:t>Stratifi</w:t>
                      </w:r>
                      <w:r>
                        <w:rPr>
                          <w:rFonts w:ascii="Arial" w:hAnsi="Arial" w:cs="Arial"/>
                          <w:sz w:val="7"/>
                          <w:szCs w:val="7"/>
                        </w:rPr>
                        <w:t>oitu riskisuhde</w:t>
                      </w:r>
                      <w:r w:rsidRPr="00FC7761">
                        <w:rPr>
                          <w:rFonts w:ascii="Arial" w:hAnsi="Arial" w:cs="Arial"/>
                          <w:sz w:val="7"/>
                          <w:szCs w:val="7"/>
                        </w:rPr>
                        <w:t xml:space="preserve"> (95</w:t>
                      </w:r>
                      <w:r>
                        <w:rPr>
                          <w:rFonts w:ascii="Arial" w:hAnsi="Arial" w:cs="Arial"/>
                          <w:sz w:val="7"/>
                          <w:szCs w:val="7"/>
                        </w:rPr>
                        <w:t> </w:t>
                      </w:r>
                      <w:r w:rsidRPr="00FC7761">
                        <w:rPr>
                          <w:rFonts w:ascii="Arial" w:hAnsi="Arial" w:cs="Arial"/>
                          <w:sz w:val="7"/>
                          <w:szCs w:val="7"/>
                        </w:rPr>
                        <w:t>%</w:t>
                      </w:r>
                      <w:r>
                        <w:rPr>
                          <w:rFonts w:ascii="Arial" w:hAnsi="Arial" w:cs="Arial"/>
                          <w:sz w:val="7"/>
                          <w:szCs w:val="7"/>
                        </w:rPr>
                        <w:t>:n</w:t>
                      </w:r>
                      <w:r w:rsidRPr="00FC7761">
                        <w:rPr>
                          <w:rFonts w:ascii="Arial" w:hAnsi="Arial" w:cs="Arial"/>
                          <w:sz w:val="7"/>
                          <w:szCs w:val="7"/>
                        </w:rPr>
                        <w:t xml:space="preserve"> CI): 0</w:t>
                      </w:r>
                      <w:r>
                        <w:rPr>
                          <w:rFonts w:ascii="Arial" w:hAnsi="Arial" w:cs="Arial"/>
                          <w:sz w:val="7"/>
                          <w:szCs w:val="7"/>
                        </w:rPr>
                        <w:t>,</w:t>
                      </w:r>
                      <w:r w:rsidRPr="00FC7761">
                        <w:rPr>
                          <w:rFonts w:ascii="Arial" w:hAnsi="Arial" w:cs="Arial"/>
                          <w:sz w:val="7"/>
                          <w:szCs w:val="7"/>
                        </w:rPr>
                        <w:t>597 (0</w:t>
                      </w:r>
                      <w:r>
                        <w:rPr>
                          <w:rFonts w:ascii="Arial" w:hAnsi="Arial" w:cs="Arial"/>
                          <w:sz w:val="7"/>
                          <w:szCs w:val="7"/>
                        </w:rPr>
                        <w:t>,</w:t>
                      </w:r>
                      <w:r w:rsidRPr="00FC7761">
                        <w:rPr>
                          <w:rFonts w:ascii="Arial" w:hAnsi="Arial" w:cs="Arial"/>
                          <w:sz w:val="7"/>
                          <w:szCs w:val="7"/>
                        </w:rPr>
                        <w:t>444</w:t>
                      </w:r>
                      <w:r>
                        <w:rPr>
                          <w:rFonts w:ascii="Arial" w:hAnsi="Arial" w:cs="Arial"/>
                          <w:sz w:val="7"/>
                          <w:szCs w:val="7"/>
                        </w:rPr>
                        <w:t>;</w:t>
                      </w:r>
                      <w:r w:rsidRPr="00FC7761">
                        <w:rPr>
                          <w:rFonts w:ascii="Arial" w:hAnsi="Arial" w:cs="Arial"/>
                          <w:sz w:val="7"/>
                          <w:szCs w:val="7"/>
                        </w:rPr>
                        <w:t xml:space="preserve"> 0</w:t>
                      </w:r>
                      <w:r>
                        <w:rPr>
                          <w:rFonts w:ascii="Arial" w:hAnsi="Arial" w:cs="Arial"/>
                          <w:sz w:val="7"/>
                          <w:szCs w:val="7"/>
                        </w:rPr>
                        <w:t>,</w:t>
                      </w:r>
                      <w:r w:rsidRPr="00FC7761">
                        <w:rPr>
                          <w:rFonts w:ascii="Arial" w:hAnsi="Arial" w:cs="Arial"/>
                          <w:sz w:val="7"/>
                          <w:szCs w:val="7"/>
                        </w:rPr>
                        <w:t>804)</w:t>
                      </w:r>
                    </w:p>
                  </w:txbxContent>
                </v:textbox>
                <w10:wrap anchorx="margin"/>
              </v:shape>
            </w:pict>
          </mc:Fallback>
        </mc:AlternateContent>
      </w:r>
      <w:r w:rsidRPr="00BA6263">
        <w:rPr>
          <w:noProof/>
        </w:rPr>
        <mc:AlternateContent>
          <mc:Choice Requires="wps">
            <w:drawing>
              <wp:anchor distT="0" distB="0" distL="114300" distR="114300" simplePos="0" relativeHeight="251658245" behindDoc="0" locked="0" layoutInCell="1" allowOverlap="1" wp14:anchorId="21324C09" wp14:editId="219BBEED">
                <wp:simplePos x="0" y="0"/>
                <wp:positionH relativeFrom="margin">
                  <wp:posOffset>1528128</wp:posOffset>
                </wp:positionH>
                <wp:positionV relativeFrom="paragraph">
                  <wp:posOffset>1687830</wp:posOffset>
                </wp:positionV>
                <wp:extent cx="542925" cy="74930"/>
                <wp:effectExtent l="0" t="0" r="9525" b="1270"/>
                <wp:wrapNone/>
                <wp:docPr id="947246025" name="Text Box 1"/>
                <wp:cNvGraphicFramePr/>
                <a:graphic xmlns:a="http://schemas.openxmlformats.org/drawingml/2006/main">
                  <a:graphicData uri="http://schemas.microsoft.com/office/word/2010/wordprocessingShape">
                    <wps:wsp>
                      <wps:cNvSpPr txBox="1"/>
                      <wps:spPr>
                        <a:xfrm>
                          <a:off x="0" y="0"/>
                          <a:ext cx="542925" cy="74930"/>
                        </a:xfrm>
                        <a:prstGeom prst="rect">
                          <a:avLst/>
                        </a:prstGeom>
                        <a:solidFill>
                          <a:sysClr val="window" lastClr="FFFFFF"/>
                        </a:solidFill>
                        <a:ln w="6350">
                          <a:noFill/>
                        </a:ln>
                      </wps:spPr>
                      <wps:txbx>
                        <w:txbxContent>
                          <w:p w14:paraId="5FCE245F" w14:textId="77777777" w:rsidR="00133F26" w:rsidRPr="003E11A5" w:rsidRDefault="00133F26" w:rsidP="00133F26">
                            <w:pPr>
                              <w:spacing w:after="0"/>
                              <w:jc w:val="center"/>
                              <w:rPr>
                                <w:rFonts w:ascii="Arial" w:hAnsi="Arial" w:cs="Arial"/>
                                <w:sz w:val="8"/>
                                <w:szCs w:val="8"/>
                              </w:rPr>
                            </w:pPr>
                            <w:r>
                              <w:rPr>
                                <w:rFonts w:ascii="Arial" w:hAnsi="Arial" w:cs="Arial"/>
                                <w:sz w:val="8"/>
                                <w:szCs w:val="8"/>
                              </w:rPr>
                              <w:t>Tutkittavien lukumäärä</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324C09" id="_x0000_s1062" type="#_x0000_t202" style="position:absolute;margin-left:120.35pt;margin-top:132.9pt;width:42.75pt;height:5.9pt;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vGWoMgIAAFsEAAAOAAAAZHJzL2Uyb0RvYy54bWysVEtv2zAMvg/YfxB0X5xntwZxiixFhgFF&#10;WyAdelZkORYgixqlxM5+/Sg5TrZup2E5KBRJ8fF9pBd3bW3YUaHXYHM+Ggw5U1ZCoe0+599eNh8+&#10;ceaDsIUwYFXOT8rzu+X7d4vGzdUYKjCFQkZBrJ83LudVCG6eZV5WqhZ+AE5ZMpaAtQh0xX1WoGgo&#10;em2y8XB4kzWAhUOQynvS3ndGvkzxy1LJ8FSWXgVmck61hXRiOnfxzJYLMd+jcJWW5zLEP1RRC20p&#10;6SXUvQiCHVD/EarWEsFDGQYS6gzKUkuVeqBuRsM33Wwr4VTqhcDx7gKT/39h5eNx656RhfYztERg&#10;BKRxfu5JGftpS6zjP1XKyE4Qni6wqTYwScrZdHw7nnEmyfRxejtJqGbXtw59+KKgZlHIORIpCStx&#10;fPCB8pFr7xJTeTC62Ghj0uXk1wbZURB/RHsBDWdG+EDKnG/SL5ZMIX57Zixrcn4zmQ1TJgsxXudn&#10;LLlfW4xSaHct00XOJ9O+/x0UJ4IFoZsY7+RGU/UPlPpZII0IIUFjH57oKA1QMjhLnFWAP/6mj/7E&#10;HFk5a2jkcu6/HwQq6uirJU7jfPYC9sKuF+yhXgOhMKKFcjKJ9ACD6cUSoX6lbVjFLGQSVlKunIde&#10;XIdu8GmbpFqtkhNNoRPhwW6djKEj5JGLl/ZVoDsTFojoR+iHUczf8Nb5xpcWVocApU6kRmA7FM94&#10;0wQnos7bFlfk13vyun4Tlj8BAAD//wMAUEsDBBQABgAIAAAAIQAIk/JF4QAAAAsBAAAPAAAAZHJz&#10;L2Rvd25yZXYueG1sTI/NTsMwEITvSLyDtUjcqJ2UJijEqQCBOKAeWsqBmxtvfkS8jmK3DW/PcoLb&#10;7s5o9ptyPbtBnHAKvScNyUKBQKq97anVsH9/ubkDEaIhawZPqOEbA6yry4vSFNafaYunXWwFh1Ao&#10;jIYuxrGQMtQdOhMWfkRirfGTM5HXqZV2MmcOd4NMlcqkMz3xh86M+NRh/bU7Og0favX23Czbzfi6&#10;t32zfYyfSWK1vr6aH+5BRJzjnxl+8RkdKmY6+CPZIAYN6a3K2cpDtuIO7FimWQriwJc8z0BWpfzf&#10;ofoBAAD//wMAUEsBAi0AFAAGAAgAAAAhALaDOJL+AAAA4QEAABMAAAAAAAAAAAAAAAAAAAAAAFtD&#10;b250ZW50X1R5cGVzXS54bWxQSwECLQAUAAYACAAAACEAOP0h/9YAAACUAQAACwAAAAAAAAAAAAAA&#10;AAAvAQAAX3JlbHMvLnJlbHNQSwECLQAUAAYACAAAACEASLxlqDICAABbBAAADgAAAAAAAAAAAAAA&#10;AAAuAgAAZHJzL2Uyb0RvYy54bWxQSwECLQAUAAYACAAAACEACJPyReEAAAALAQAADwAAAAAAAAAA&#10;AAAAAACMBAAAZHJzL2Rvd25yZXYueG1sUEsFBgAAAAAEAAQA8wAAAJoFAAAAAA==&#10;" fillcolor="window" stroked="f" strokeweight=".5pt">
                <v:textbox inset="0,0,0,0">
                  <w:txbxContent>
                    <w:p w14:paraId="5FCE245F" w14:textId="77777777" w:rsidR="00133F26" w:rsidRPr="003E11A5" w:rsidRDefault="00133F26" w:rsidP="00133F26">
                      <w:pPr>
                        <w:spacing w:after="0"/>
                        <w:jc w:val="center"/>
                        <w:rPr>
                          <w:rFonts w:ascii="Arial" w:hAnsi="Arial" w:cs="Arial"/>
                          <w:sz w:val="8"/>
                          <w:szCs w:val="8"/>
                        </w:rPr>
                      </w:pPr>
                      <w:r>
                        <w:rPr>
                          <w:rFonts w:ascii="Arial" w:hAnsi="Arial" w:cs="Arial"/>
                          <w:sz w:val="8"/>
                          <w:szCs w:val="8"/>
                        </w:rPr>
                        <w:t>Tutkittavien lukumäärä</w:t>
                      </w:r>
                    </w:p>
                  </w:txbxContent>
                </v:textbox>
                <w10:wrap anchorx="margin"/>
              </v:shape>
            </w:pict>
          </mc:Fallback>
        </mc:AlternateContent>
      </w:r>
      <w:r w:rsidRPr="00BA6263">
        <w:rPr>
          <w:noProof/>
        </w:rPr>
        <mc:AlternateContent>
          <mc:Choice Requires="wps">
            <w:drawing>
              <wp:anchor distT="0" distB="0" distL="114300" distR="114300" simplePos="0" relativeHeight="251658269" behindDoc="0" locked="0" layoutInCell="1" allowOverlap="1" wp14:anchorId="6EF852C7" wp14:editId="478C7D7A">
                <wp:simplePos x="0" y="0"/>
                <wp:positionH relativeFrom="margin">
                  <wp:posOffset>2435637</wp:posOffset>
                </wp:positionH>
                <wp:positionV relativeFrom="paragraph">
                  <wp:posOffset>1866265</wp:posOffset>
                </wp:positionV>
                <wp:extent cx="251460" cy="57150"/>
                <wp:effectExtent l="0" t="0" r="0" b="0"/>
                <wp:wrapNone/>
                <wp:docPr id="1373309314" name="Text Box 1"/>
                <wp:cNvGraphicFramePr/>
                <a:graphic xmlns:a="http://schemas.openxmlformats.org/drawingml/2006/main">
                  <a:graphicData uri="http://schemas.microsoft.com/office/word/2010/wordprocessingShape">
                    <wps:wsp>
                      <wps:cNvSpPr txBox="1"/>
                      <wps:spPr>
                        <a:xfrm>
                          <a:off x="0" y="0"/>
                          <a:ext cx="251460" cy="57150"/>
                        </a:xfrm>
                        <a:prstGeom prst="rect">
                          <a:avLst/>
                        </a:prstGeom>
                        <a:solidFill>
                          <a:sysClr val="window" lastClr="FFFFFF"/>
                        </a:solidFill>
                        <a:ln w="6350">
                          <a:noFill/>
                        </a:ln>
                      </wps:spPr>
                      <wps:txbx>
                        <w:txbxContent>
                          <w:p w14:paraId="025645C8" w14:textId="77777777" w:rsidR="00133F26" w:rsidRPr="00B159B2" w:rsidRDefault="00133F26" w:rsidP="00133F26">
                            <w:pPr>
                              <w:spacing w:after="0"/>
                              <w:rPr>
                                <w:rFonts w:ascii="Arial" w:hAnsi="Arial" w:cs="Arial"/>
                                <w:sz w:val="7"/>
                                <w:szCs w:val="7"/>
                              </w:rPr>
                            </w:pPr>
                            <w:r>
                              <w:rPr>
                                <w:rFonts w:ascii="Arial" w:hAnsi="Arial" w:cs="Arial"/>
                                <w:sz w:val="7"/>
                                <w:szCs w:val="7"/>
                              </w:rPr>
                              <w:t>247 (69 %)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EF852C7" id="_x0000_s1063" type="#_x0000_t202" style="position:absolute;margin-left:191.8pt;margin-top:146.95pt;width:19.8pt;height:4.5pt;z-index:25165826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1GCHMAIAAFsEAAAOAAAAZHJzL2Uyb0RvYy54bWysVE2P2jAQvVfqf7B8LwG20BUirCgrqkqr&#10;3ZXYas/GcSCS43FtQ0J/fZ8dAu22p6oczHhmPB/vzWR+19aaHZXzFZmcjwZDzpSRVFRml/NvL+sP&#10;t5z5IEwhNBmV85Py/G7x/t28sTM1pj3pQjmGIMbPGpvzfQh2lmVe7lUt/ICsMjCW5GoRcHW7rHCi&#10;QfRaZ+PhcJo15ArrSCrvob3vjHyR4pelkuGpLL0KTOcctYV0unRu45kt5mK2c8LuK3kuQ/xDFbWo&#10;DJJeQt2LINjBVX+EqivpyFMZBpLqjMqykir1gG5GwzfdbPbCqtQLwPH2ApP/f2Hl43Fjnx0L7Wdq&#10;QWAEpLF+5qGM/bSlq+M/KmWwA8LTBTbVBiahHE9GH6ewSJgmn0aThGp2fWudD18U1SwKOXcgJWEl&#10;jg8+IB9ce5eYypOuinWldbqc/Eo7dhTgD7QX1HCmhQ9Q5nydfrFkhPjtmTasyfn0BrXEKIZivM5P&#10;G7hfW4xSaLctq4qc30z6/rdUnACLo25ivJXrCtU/IPWzcBgR9IuxD084Sk1IRmeJsz25H3/TR38w&#10;BytnDUYu5/77QTiFjr4acBrnsxdcL2x7wRzqFQGFERbKyiTigQu6F0tH9Su2YRmzwCSMRK6ch15c&#10;hW7wsU1SLZfJCVNoRXgwGytj6AhW5OKlfRXOngkLIPqR+mEUsze8db4dzMtDoLJKpEZgOxTPeGOC&#10;E1HnbYsr8us9eV2/CYufAAAA//8DAFBLAwQUAAYACAAAACEAORjg9OEAAAALAQAADwAAAGRycy9k&#10;b3ducmV2LnhtbEyPy07DMBBF90j8gzVI7KgdG6omxKkAgVigLlrKgp0bTx4itqPYbcPfM6xgObpH&#10;954p17Mb2Amn2AevIVsIYOjrYHvfati/v9ysgMVkvDVD8KjhGyOsq8uL0hQ2nP0WT7vUMirxsTAa&#10;upTGgvNYd+hMXIQRPWVNmJxJdE4tt5M5U7kbuBRiyZ3pPS10ZsSnDuuv3dFp+BB3b8+Najfj6972&#10;zfYxfWaZ1fr6an64B5ZwTn8w/OqTOlTkdAhHbyMbNKiVWhKqQeYqB0bErVQS2IEiIXPgVcn//1D9&#10;AAAA//8DAFBLAQItABQABgAIAAAAIQC2gziS/gAAAOEBAAATAAAAAAAAAAAAAAAAAAAAAABbQ29u&#10;dGVudF9UeXBlc10ueG1sUEsBAi0AFAAGAAgAAAAhADj9If/WAAAAlAEAAAsAAAAAAAAAAAAAAAAA&#10;LwEAAF9yZWxzLy5yZWxzUEsBAi0AFAAGAAgAAAAhALLUYIcwAgAAWwQAAA4AAAAAAAAAAAAAAAAA&#10;LgIAAGRycy9lMm9Eb2MueG1sUEsBAi0AFAAGAAgAAAAhADkY4PThAAAACwEAAA8AAAAAAAAAAAAA&#10;AAAAigQAAGRycy9kb3ducmV2LnhtbFBLBQYAAAAABAAEAPMAAACYBQAAAAA=&#10;" fillcolor="window" stroked="f" strokeweight=".5pt">
                <v:textbox inset="0,0,0,0">
                  <w:txbxContent>
                    <w:p w14:paraId="025645C8" w14:textId="77777777" w:rsidR="00133F26" w:rsidRPr="00B159B2" w:rsidRDefault="00133F26" w:rsidP="00133F26">
                      <w:pPr>
                        <w:spacing w:after="0"/>
                        <w:rPr>
                          <w:rFonts w:ascii="Arial" w:hAnsi="Arial" w:cs="Arial"/>
                          <w:sz w:val="7"/>
                          <w:szCs w:val="7"/>
                        </w:rPr>
                      </w:pPr>
                      <w:r>
                        <w:rPr>
                          <w:rFonts w:ascii="Arial" w:hAnsi="Arial" w:cs="Arial"/>
                          <w:sz w:val="7"/>
                          <w:szCs w:val="7"/>
                        </w:rPr>
                        <w:t>247 (69 %)</w:t>
                      </w:r>
                    </w:p>
                  </w:txbxContent>
                </v:textbox>
                <w10:wrap anchorx="margin"/>
              </v:shape>
            </w:pict>
          </mc:Fallback>
        </mc:AlternateContent>
      </w:r>
      <w:r w:rsidRPr="00BA6263">
        <w:rPr>
          <w:noProof/>
        </w:rPr>
        <mc:AlternateContent>
          <mc:Choice Requires="wps">
            <w:drawing>
              <wp:anchor distT="0" distB="0" distL="114300" distR="114300" simplePos="0" relativeHeight="251658268" behindDoc="0" locked="0" layoutInCell="1" allowOverlap="1" wp14:anchorId="73B67B6C" wp14:editId="3AA9D0BA">
                <wp:simplePos x="0" y="0"/>
                <wp:positionH relativeFrom="margin">
                  <wp:posOffset>2432685</wp:posOffset>
                </wp:positionH>
                <wp:positionV relativeFrom="paragraph">
                  <wp:posOffset>1783715</wp:posOffset>
                </wp:positionV>
                <wp:extent cx="251460" cy="57150"/>
                <wp:effectExtent l="0" t="0" r="0" b="0"/>
                <wp:wrapNone/>
                <wp:docPr id="151952110" name="Text Box 1"/>
                <wp:cNvGraphicFramePr/>
                <a:graphic xmlns:a="http://schemas.openxmlformats.org/drawingml/2006/main">
                  <a:graphicData uri="http://schemas.microsoft.com/office/word/2010/wordprocessingShape">
                    <wps:wsp>
                      <wps:cNvSpPr txBox="1"/>
                      <wps:spPr>
                        <a:xfrm>
                          <a:off x="0" y="0"/>
                          <a:ext cx="251460" cy="57150"/>
                        </a:xfrm>
                        <a:prstGeom prst="rect">
                          <a:avLst/>
                        </a:prstGeom>
                        <a:solidFill>
                          <a:sysClr val="window" lastClr="FFFFFF"/>
                        </a:solidFill>
                        <a:ln w="6350">
                          <a:noFill/>
                        </a:ln>
                      </wps:spPr>
                      <wps:txbx>
                        <w:txbxContent>
                          <w:p w14:paraId="42BFB809" w14:textId="77777777" w:rsidR="00133F26" w:rsidRPr="00B159B2" w:rsidRDefault="00133F26" w:rsidP="00133F26">
                            <w:pPr>
                              <w:spacing w:after="0"/>
                              <w:rPr>
                                <w:rFonts w:ascii="Arial" w:hAnsi="Arial" w:cs="Arial"/>
                                <w:sz w:val="7"/>
                                <w:szCs w:val="7"/>
                              </w:rPr>
                            </w:pPr>
                            <w:r>
                              <w:rPr>
                                <w:rFonts w:ascii="Arial" w:hAnsi="Arial" w:cs="Arial"/>
                                <w:sz w:val="7"/>
                                <w:szCs w:val="7"/>
                              </w:rPr>
                              <w:t>282 (79 %)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3B67B6C" id="_x0000_s1064" type="#_x0000_t202" style="position:absolute;margin-left:191.55pt;margin-top:140.45pt;width:19.8pt;height:4.5pt;z-index:25165826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PA3oMAIAAFsEAAAOAAAAZHJzL2Uyb0RvYy54bWysVE2P2jAQvVfqf7B8LwG20BUirCgrqkqr&#10;3ZXYas/GcSCS43FtQ0J/fZ8dAu22p6oczHhmPB/vzWR+19aaHZXzFZmcjwZDzpSRVFRml/NvL+sP&#10;t5z5IEwhNBmV85Py/G7x/t28sTM1pj3pQjmGIMbPGpvzfQh2lmVe7lUt/ICsMjCW5GoRcHW7rHCi&#10;QfRaZ+PhcJo15ArrSCrvob3vjHyR4pelkuGpLL0KTOcctYV0unRu45kt5mK2c8LuK3kuQ/xDFbWo&#10;DJJeQt2LINjBVX+EqivpyFMZBpLqjMqykir1gG5GwzfdbPbCqtQLwPH2ApP/f2Hl43Fjnx0L7Wdq&#10;QWAEpLF+5qGM/bSlq+M/KmWwA8LTBTbVBiahHE9GH6ewSJgmn0aThGp2fWudD18U1SwKOXcgJWEl&#10;jg8+IB9ce5eYypOuinWldbqc/Eo7dhTgD7QX1HCmhQ9Q5nydfrFkhPjtmTasyfn0BrXEKIZivM5P&#10;G7hfW4xSaLctq4qc30z7/rdUnACLo25ivJXrCtU/IPWzcBgR9IuxD084Sk1IRmeJsz25H3/TR38w&#10;BytnDUYu5/77QTiFjr4acBrnsxdcL2x7wRzqFQGFERbKyiTigQu6F0tH9Su2YRmzwCSMRK6ch15c&#10;hW7wsU1SLZfJCVNoRXgwGytj6AhW5OKlfRXOngkLIPqR+mEUsze8db4dzMtDoLJKpEZgOxTPeGOC&#10;E1HnbYsr8us9eV2/CYufAAAA//8DAFBLAwQUAAYACAAAACEAzPFBN+IAAAALAQAADwAAAGRycy9k&#10;b3ducmV2LnhtbEyPPU/DMBCGdyT+g3VIbNROAm2SxqkKAjEghpYydHPjy4can6PYbcO/x51gvLtH&#10;7z1vsZpMz844us6ShGgmgCFVVnfUSNh9vT2kwJxXpFVvCSX8oINVeXtTqFzbC23wvPUNCyHkciWh&#10;9X7IOXdVi0a5mR2Qwq22o1E+jGPD9aguIdz0PBZizo3qKHxo1YAvLVbH7clI+BZPH6910nwO7zvd&#10;1Ztnv48iLeX93bReAvM4+T8YrvpBHcrgdLAn0o71EpI0iQIqIU5FBiwQj3G8AHa4brIMeFnw/x3K&#10;XwAAAP//AwBQSwECLQAUAAYACAAAACEAtoM4kv4AAADhAQAAEwAAAAAAAAAAAAAAAAAAAAAAW0Nv&#10;bnRlbnRfVHlwZXNdLnhtbFBLAQItABQABgAIAAAAIQA4/SH/1gAAAJQBAAALAAAAAAAAAAAAAAAA&#10;AC8BAABfcmVscy8ucmVsc1BLAQItABQABgAIAAAAIQAxPA3oMAIAAFsEAAAOAAAAAAAAAAAAAAAA&#10;AC4CAABkcnMvZTJvRG9jLnhtbFBLAQItABQABgAIAAAAIQDM8UE34gAAAAsBAAAPAAAAAAAAAAAA&#10;AAAAAIoEAABkcnMvZG93bnJldi54bWxQSwUGAAAAAAQABADzAAAAmQUAAAAA&#10;" fillcolor="window" stroked="f" strokeweight=".5pt">
                <v:textbox inset="0,0,0,0">
                  <w:txbxContent>
                    <w:p w14:paraId="42BFB809" w14:textId="77777777" w:rsidR="00133F26" w:rsidRPr="00B159B2" w:rsidRDefault="00133F26" w:rsidP="00133F26">
                      <w:pPr>
                        <w:spacing w:after="0"/>
                        <w:rPr>
                          <w:rFonts w:ascii="Arial" w:hAnsi="Arial" w:cs="Arial"/>
                          <w:sz w:val="7"/>
                          <w:szCs w:val="7"/>
                        </w:rPr>
                      </w:pPr>
                      <w:r>
                        <w:rPr>
                          <w:rFonts w:ascii="Arial" w:hAnsi="Arial" w:cs="Arial"/>
                          <w:sz w:val="7"/>
                          <w:szCs w:val="7"/>
                        </w:rPr>
                        <w:t>282 (79 %)</w:t>
                      </w:r>
                    </w:p>
                  </w:txbxContent>
                </v:textbox>
                <w10:wrap anchorx="margin"/>
              </v:shape>
            </w:pict>
          </mc:Fallback>
        </mc:AlternateContent>
      </w:r>
      <w:r w:rsidRPr="00BA6263">
        <w:rPr>
          <w:noProof/>
        </w:rPr>
        <mc:AlternateContent>
          <mc:Choice Requires="wps">
            <w:drawing>
              <wp:anchor distT="0" distB="0" distL="114300" distR="114300" simplePos="0" relativeHeight="251658267" behindDoc="0" locked="0" layoutInCell="1" allowOverlap="1" wp14:anchorId="1FB93807" wp14:editId="1FA730D3">
                <wp:simplePos x="0" y="0"/>
                <wp:positionH relativeFrom="margin">
                  <wp:posOffset>3632102</wp:posOffset>
                </wp:positionH>
                <wp:positionV relativeFrom="paragraph">
                  <wp:posOffset>1859936</wp:posOffset>
                </wp:positionV>
                <wp:extent cx="127077" cy="66301"/>
                <wp:effectExtent l="0" t="0" r="6350" b="0"/>
                <wp:wrapNone/>
                <wp:docPr id="77885739" name="Text Box 1"/>
                <wp:cNvGraphicFramePr/>
                <a:graphic xmlns:a="http://schemas.openxmlformats.org/drawingml/2006/main">
                  <a:graphicData uri="http://schemas.microsoft.com/office/word/2010/wordprocessingShape">
                    <wps:wsp>
                      <wps:cNvSpPr txBox="1"/>
                      <wps:spPr>
                        <a:xfrm>
                          <a:off x="0" y="0"/>
                          <a:ext cx="127077" cy="66301"/>
                        </a:xfrm>
                        <a:prstGeom prst="rect">
                          <a:avLst/>
                        </a:prstGeom>
                        <a:solidFill>
                          <a:sysClr val="window" lastClr="FFFFFF"/>
                        </a:solidFill>
                        <a:ln w="6350">
                          <a:noFill/>
                        </a:ln>
                      </wps:spPr>
                      <wps:txbx>
                        <w:txbxContent>
                          <w:p w14:paraId="50041BD2" w14:textId="77777777" w:rsidR="00133F26" w:rsidRPr="00B159B2" w:rsidRDefault="00133F26" w:rsidP="00133F26">
                            <w:pPr>
                              <w:spacing w:after="0"/>
                              <w:rPr>
                                <w:rFonts w:ascii="Arial" w:hAnsi="Arial" w:cs="Arial"/>
                                <w:sz w:val="7"/>
                                <w:szCs w:val="7"/>
                              </w:rPr>
                            </w:pPr>
                            <w:r>
                              <w:rPr>
                                <w:rFonts w:ascii="Arial" w:hAnsi="Arial" w:cs="Arial"/>
                                <w:sz w:val="7"/>
                                <w:szCs w:val="7"/>
                              </w:rPr>
                              <w:t>117.5</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FB93807" id="_x0000_s1065" type="#_x0000_t202" style="position:absolute;margin-left:286pt;margin-top:146.45pt;width:10pt;height:5.2pt;z-index:25165826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3k8HLgIAAFsEAAAOAAAAZHJzL2Uyb0RvYy54bWysVE2P2jAQvVfqf7B8LwmgQoUIK8qKqtJq&#10;dyW22rNxbBLJ8bhjQ0J/fccOgXbbU1UOZuz5fm8my7uuMeyk0NdgCz4e5ZwpK6Gs7aHg3162Hz5x&#10;5oOwpTBgVcHPyvO71ft3y9Yt1AQqMKVCRkGsX7Su4FUIbpFlXlaqEX4ETllSasBGBLriIStRtBS9&#10;Mdkkz2dZC1g6BKm8p9f7XslXKb7WSoYnrb0KzBScagvpxHTu45mtlmJxQOGqWl7KEP9QRSNqS0mv&#10;oe5FEOyI9R+hmloieNBhJKHJQOtaqtQDdTPO33Szq4RTqRcCx7srTP7/hZWPp517Rha6z9ARgRGQ&#10;1vmFp8fYT6exif9UKSM9QXi+wqa6wGR0mszz+ZwzSarZbJqnINnN16EPXxQ0LAoFRyIlYSVODz5Q&#10;PjIdTGIqD6Yut7Ux6XL2G4PsJIg/or2EljMjfKDHgm/TL5ZMIX5zM5a1VMz0Y54yWYjxejtjyfzW&#10;YpRCt+9YXRZ8Oh/630N5JlgQ+onxTm5rqv6BUj8LpBEhJGjswxMd2gAlg4vEWQX442/v0Z6YIy1n&#10;LY1cwf33o0BFHX21xGmcz0HAQdgPgj02GyAUxrRQTiaRHDCYQdQIzSttwzpmIZWwknIVPAziJvSD&#10;T9sk1XqdjGgKnQgPdudkDB0hj1y8dK8C3YWwQEQ/wjCMYvGGt942elpYHwPoOpEage1RvOBNE5yI&#10;umxbXJFf78nq9k1Y/QQAAP//AwBQSwMEFAAGAAgAAAAhACxpItLhAAAACwEAAA8AAABkcnMvZG93&#10;bnJldi54bWxMj0tPwzAQhO9I/AdrkbhR56EACdlUgEAcUA8t7aE3N948RLyOYrcN/x73BMfZGc1+&#10;Uy5nM4gTTa63jBAvIhDEtdU9twjbr/e7RxDOK9ZqsEwIP+RgWV1flarQ9sxrOm18K0IJu0IhdN6P&#10;hZSu7sgot7AjcfAaOxnlg5xaqSd1DuVmkEkU3Uujeg4fOjXSa0f19+ZoEHZR9vnWpO1q/Njqvlm/&#10;+H0ca8Tbm/n5CYSn2f+F4YIf0KEKTAd7ZO3EgJA9JGGLR0jyJAcREll+uRwQ0ihNQVal/L+h+gUA&#10;AP//AwBQSwECLQAUAAYACAAAACEAtoM4kv4AAADhAQAAEwAAAAAAAAAAAAAAAAAAAAAAW0NvbnRl&#10;bnRfVHlwZXNdLnhtbFBLAQItABQABgAIAAAAIQA4/SH/1gAAAJQBAAALAAAAAAAAAAAAAAAAAC8B&#10;AABfcmVscy8ucmVsc1BLAQItABQABgAIAAAAIQAT3k8HLgIAAFsEAAAOAAAAAAAAAAAAAAAAAC4C&#10;AABkcnMvZTJvRG9jLnhtbFBLAQItABQABgAIAAAAIQAsaSLS4QAAAAsBAAAPAAAAAAAAAAAAAAAA&#10;AIgEAABkcnMvZG93bnJldi54bWxQSwUGAAAAAAQABADzAAAAlgUAAAAA&#10;" fillcolor="window" stroked="f" strokeweight=".5pt">
                <v:textbox inset="0,0,0,0">
                  <w:txbxContent>
                    <w:p w14:paraId="50041BD2" w14:textId="77777777" w:rsidR="00133F26" w:rsidRPr="00B159B2" w:rsidRDefault="00133F26" w:rsidP="00133F26">
                      <w:pPr>
                        <w:spacing w:after="0"/>
                        <w:rPr>
                          <w:rFonts w:ascii="Arial" w:hAnsi="Arial" w:cs="Arial"/>
                          <w:sz w:val="7"/>
                          <w:szCs w:val="7"/>
                        </w:rPr>
                      </w:pPr>
                      <w:r>
                        <w:rPr>
                          <w:rFonts w:ascii="Arial" w:hAnsi="Arial" w:cs="Arial"/>
                          <w:sz w:val="7"/>
                          <w:szCs w:val="7"/>
                        </w:rPr>
                        <w:t>117.5</w:t>
                      </w:r>
                    </w:p>
                  </w:txbxContent>
                </v:textbox>
                <w10:wrap anchorx="margin"/>
              </v:shape>
            </w:pict>
          </mc:Fallback>
        </mc:AlternateContent>
      </w:r>
      <w:r w:rsidRPr="00BA6263">
        <w:rPr>
          <w:noProof/>
        </w:rPr>
        <mc:AlternateContent>
          <mc:Choice Requires="wps">
            <w:drawing>
              <wp:anchor distT="0" distB="0" distL="114300" distR="114300" simplePos="0" relativeHeight="251658266" behindDoc="0" locked="0" layoutInCell="1" allowOverlap="1" wp14:anchorId="6C08BEAE" wp14:editId="2688039C">
                <wp:simplePos x="0" y="0"/>
                <wp:positionH relativeFrom="margin">
                  <wp:posOffset>3560276</wp:posOffset>
                </wp:positionH>
                <wp:positionV relativeFrom="paragraph">
                  <wp:posOffset>1782585</wp:posOffset>
                </wp:positionV>
                <wp:extent cx="132602" cy="52488"/>
                <wp:effectExtent l="0" t="0" r="1270" b="5080"/>
                <wp:wrapNone/>
                <wp:docPr id="1794613484" name="Text Box 1"/>
                <wp:cNvGraphicFramePr/>
                <a:graphic xmlns:a="http://schemas.openxmlformats.org/drawingml/2006/main">
                  <a:graphicData uri="http://schemas.microsoft.com/office/word/2010/wordprocessingShape">
                    <wps:wsp>
                      <wps:cNvSpPr txBox="1"/>
                      <wps:spPr>
                        <a:xfrm>
                          <a:off x="0" y="0"/>
                          <a:ext cx="132602" cy="52488"/>
                        </a:xfrm>
                        <a:prstGeom prst="rect">
                          <a:avLst/>
                        </a:prstGeom>
                        <a:solidFill>
                          <a:sysClr val="window" lastClr="FFFFFF"/>
                        </a:solidFill>
                        <a:ln w="6350">
                          <a:noFill/>
                        </a:ln>
                      </wps:spPr>
                      <wps:txbx>
                        <w:txbxContent>
                          <w:p w14:paraId="48AC1D02" w14:textId="77777777" w:rsidR="00133F26" w:rsidRPr="00B159B2" w:rsidRDefault="00133F26" w:rsidP="00133F26">
                            <w:pPr>
                              <w:spacing w:after="0"/>
                              <w:rPr>
                                <w:rFonts w:ascii="Arial" w:hAnsi="Arial" w:cs="Arial"/>
                                <w:sz w:val="7"/>
                                <w:szCs w:val="7"/>
                              </w:rPr>
                            </w:pPr>
                            <w:r>
                              <w:rPr>
                                <w:rFonts w:ascii="Arial" w:hAnsi="Arial" w:cs="Arial"/>
                                <w:sz w:val="7"/>
                                <w:szCs w:val="7"/>
                              </w:rPr>
                              <w:t>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08BEAE" id="_x0000_s1066" type="#_x0000_t202" style="position:absolute;margin-left:280.35pt;margin-top:140.35pt;width:10.45pt;height:4.15pt;z-index:25165826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jfmcLQIAAFsEAAAOAAAAZHJzL2Uyb0RvYy54bWysVE2P2jAQvVfqf7B8LwnQRQgRVpQVVSW0&#10;uxJb7dk4NrHkeFzbkNBf37GTwHbbU1UOZuz5fm8my/u21uQsnFdgCjoe5ZQIw6FU5ljQ7y/bT3NK&#10;fGCmZBqMKOhFeHq/+vhh2diFmEAFuhSOYBDjF40taBWCXWSZ55WomR+BFQaVElzNAl7dMSsdazB6&#10;rbNJns+yBlxpHXDhPb4+dEq6SvGlFDw8SelFILqgWFtIp0vnIZ7ZaskWR8dspXhfBvuHKmqmDCa9&#10;hnpggZGTU3+EqhV34EGGEYc6AykVF6kH7Gacv+tmXzErUi8IjrdXmPz/C8sfz3v77Ehov0CLBEZA&#10;GusXHh9jP610dfzHSgnqEcLLFTbRBsKj03QyyyeUcFTdTT7P5zFIdvO1zoevAmoShYI6JCVhxc47&#10;HzrTwSSm8qBVuVVap8vFb7QjZ4b8Ie0lNJRo5gM+FnSbfn2239y0IU1BZ9O7PGUyEON1qbTB4m4t&#10;Rim0h5aosqDTVHp8OkB5QVgcdBPjLd8qrH6HqZ+ZwxFBJHDswxMeUgMmg16ipAL382/v0R6ZQy0l&#10;DY5cQf2PE3MCO/pmkNM4n4PgBuEwCOZUbwBRGONCWZ5EdHBBD6J0UL/iNqxjFlQxwzFXQcMgbkI3&#10;+LhNXKzXyQin0LKwM3vLY+gIeeTipX1lzvaEBST6EYZhZIt3vHW20dPA+hRAqkTqDcUeb5zgNBb9&#10;tsUVeXtPVrdvwuoXAAAA//8DAFBLAwQUAAYACAAAACEAG7+sJeAAAAALAQAADwAAAGRycy9kb3du&#10;cmV2LnhtbEyPPU/DMBCGd6T+B+sqsVE7RQlpGqcCBGJAHVrK0M2NLx9qfI5itw3/HmeC7T4evfdc&#10;vhlNx644uNaShGghgCGVVrdUSzh8vT+kwJxXpFVnCSX8oINNMbvLVabtjXZ43fuahRBymZLQeN9n&#10;nLuyQaPcwvZIYVfZwSgf2qHmelC3EG46vhQi4Ua1FC40qsfXBsvz/mIkfIv48616rLf9x0G31e7F&#10;H6NIS3k/H5/XwDyO/g+GST+oQxGcTvZC2rFOQpyIp4BKWKZTEYg4jRJgp2myEsCLnP//ofgFAAD/&#10;/wMAUEsBAi0AFAAGAAgAAAAhALaDOJL+AAAA4QEAABMAAAAAAAAAAAAAAAAAAAAAAFtDb250ZW50&#10;X1R5cGVzXS54bWxQSwECLQAUAAYACAAAACEAOP0h/9YAAACUAQAACwAAAAAAAAAAAAAAAAAvAQAA&#10;X3JlbHMvLnJlbHNQSwECLQAUAAYACAAAACEAho35nC0CAABbBAAADgAAAAAAAAAAAAAAAAAuAgAA&#10;ZHJzL2Uyb0RvYy54bWxQSwECLQAUAAYACAAAACEAG7+sJeAAAAALAQAADwAAAAAAAAAAAAAAAACH&#10;BAAAZHJzL2Rvd25yZXYueG1sUEsFBgAAAAAEAAQA8wAAAJQFAAAAAA==&#10;" fillcolor="window" stroked="f" strokeweight=".5pt">
                <v:textbox inset="0,0,0,0">
                  <w:txbxContent>
                    <w:p w14:paraId="48AC1D02" w14:textId="77777777" w:rsidR="00133F26" w:rsidRPr="00B159B2" w:rsidRDefault="00133F26" w:rsidP="00133F26">
                      <w:pPr>
                        <w:spacing w:after="0"/>
                        <w:rPr>
                          <w:rFonts w:ascii="Arial" w:hAnsi="Arial" w:cs="Arial"/>
                          <w:sz w:val="7"/>
                          <w:szCs w:val="7"/>
                        </w:rPr>
                      </w:pPr>
                      <w:r>
                        <w:rPr>
                          <w:rFonts w:ascii="Arial" w:hAnsi="Arial" w:cs="Arial"/>
                          <w:sz w:val="7"/>
                          <w:szCs w:val="7"/>
                        </w:rPr>
                        <w:t>NR</w:t>
                      </w:r>
                    </w:p>
                  </w:txbxContent>
                </v:textbox>
                <w10:wrap anchorx="margin"/>
              </v:shape>
            </w:pict>
          </mc:Fallback>
        </mc:AlternateContent>
      </w:r>
      <w:r w:rsidRPr="00BA6263">
        <w:rPr>
          <w:noProof/>
        </w:rPr>
        <mc:AlternateContent>
          <mc:Choice Requires="wps">
            <w:drawing>
              <wp:anchor distT="0" distB="0" distL="114300" distR="114300" simplePos="0" relativeHeight="251658265" behindDoc="0" locked="0" layoutInCell="1" allowOverlap="1" wp14:anchorId="4AFF4ED0" wp14:editId="3F7F64EB">
                <wp:simplePos x="0" y="0"/>
                <wp:positionH relativeFrom="margin">
                  <wp:posOffset>3062733</wp:posOffset>
                </wp:positionH>
                <wp:positionV relativeFrom="paragraph">
                  <wp:posOffset>1865809</wp:posOffset>
                </wp:positionV>
                <wp:extent cx="251857" cy="57235"/>
                <wp:effectExtent l="0" t="0" r="0" b="0"/>
                <wp:wrapNone/>
                <wp:docPr id="1972067108" name="Text Box 1"/>
                <wp:cNvGraphicFramePr/>
                <a:graphic xmlns:a="http://schemas.openxmlformats.org/drawingml/2006/main">
                  <a:graphicData uri="http://schemas.microsoft.com/office/word/2010/wordprocessingShape">
                    <wps:wsp>
                      <wps:cNvSpPr txBox="1"/>
                      <wps:spPr>
                        <a:xfrm>
                          <a:off x="0" y="0"/>
                          <a:ext cx="251857" cy="57235"/>
                        </a:xfrm>
                        <a:prstGeom prst="rect">
                          <a:avLst/>
                        </a:prstGeom>
                        <a:solidFill>
                          <a:sysClr val="window" lastClr="FFFFFF"/>
                        </a:solidFill>
                        <a:ln w="6350">
                          <a:noFill/>
                        </a:ln>
                      </wps:spPr>
                      <wps:txbx>
                        <w:txbxContent>
                          <w:p w14:paraId="0DE1A7C7" w14:textId="77777777" w:rsidR="00133F26" w:rsidRPr="00B159B2" w:rsidRDefault="00133F26" w:rsidP="00133F26">
                            <w:pPr>
                              <w:spacing w:after="0"/>
                              <w:rPr>
                                <w:rFonts w:ascii="Arial" w:hAnsi="Arial" w:cs="Arial"/>
                                <w:sz w:val="7"/>
                                <w:szCs w:val="7"/>
                              </w:rPr>
                            </w:pPr>
                            <w:r>
                              <w:rPr>
                                <w:rFonts w:ascii="Arial" w:hAnsi="Arial" w:cs="Arial"/>
                                <w:sz w:val="7"/>
                                <w:szCs w:val="7"/>
                              </w:rPr>
                              <w:t>111 (31 %)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FF4ED0" id="_x0000_s1067" type="#_x0000_t202" style="position:absolute;margin-left:241.15pt;margin-top:146.9pt;width:19.85pt;height:4.5pt;z-index:25165826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Yb0XMAIAAFsEAAAOAAAAZHJzL2Uyb0RvYy54bWysVEuP2jAQvlfqf7B8L+Eh9hERVpQVVSW0&#10;uxJb7dk4NrHkeFzbkNBf37GTQLvtqSoHM54Zz+P7ZrJ4aGtNTsJ5Baagk9GYEmE4lMocCvrtdfPp&#10;jhIfmCmZBiMKehaePiw/flg0NhdTqECXwhEMYnze2IJWIdg8yzyvRM38CKwwaJTgahbw6g5Z6ViD&#10;0WudTcfjm6wBV1oHXHiP2sfOSJcpvpSCh2cpvQhEFxRrC+l06dzHM1suWH5wzFaK92Wwf6iiZspg&#10;0kuoRxYYOTr1R6hacQceZBhxqDOQUnGResBuJuN33ewqZkXqBcHx9gKT/39h+dNpZ18cCe1naJHA&#10;CEhjfe5RGftppavjP1ZK0I4Qni+wiTYQjsrpfHI3v6WEo2l+O53NY5Ds+tY6H74IqEkUCuqQlIQV&#10;O2196FwHl5jKg1blRmmdLme/1o6cGPKHtJfQUKKZD6gs6Cb9+my/PdOGNAW9mc3HKZOBGK9LpQ0W&#10;d20xSqHdt0SVBZ3dD/3voTwjLA66ifGWbxRWv8XUL8zhiCASOPbhGQ+pAZNBL1FSgfvxN330R+bQ&#10;SkmDI1dQ//3InMCOvhrkNM7nILhB2A+COdZrQBQmuFCWJxEfuKAHUTqo33AbVjELmpjhmKugYRDX&#10;oRt83CYuVqvkhFNoWdianeUxdIQ8cvHavjFne8ICEv0EwzCy/B1vnW98aWB1DCBVIjUC26HY440T&#10;nMai37a4Ir/ek9f1m7D8CQAA//8DAFBLAwQUAAYACAAAACEAsX305eEAAAALAQAADwAAAGRycy9k&#10;b3ducmV2LnhtbEyPy07DMBBF90j8gzVI7KgTh6KQZlIBArFALFrKojs3dh4iHkex24a/Z1jBcjRX&#10;955Trmc3iJOdQu8JIV0kICzV3vTUIuw+Xm5yECFqMnrwZBG+bYB1dXlR6sL4M23saRtbwSUUCo3Q&#10;xTgWUoa6s06HhR8t8a/xk9ORz6mVZtJnLneDVElyJ53uiRc6PdqnztZf26ND+EyWb89N1r6PrzvT&#10;N5vHuE9Tg3h9NT+sQEQ7x78w/OIzOlTMdPBHMkEMCLe5yjiKoO4zduDEUim2OyBkicpBVqX871D9&#10;AAAA//8DAFBLAQItABQABgAIAAAAIQC2gziS/gAAAOEBAAATAAAAAAAAAAAAAAAAAAAAAABbQ29u&#10;dGVudF9UeXBlc10ueG1sUEsBAi0AFAAGAAgAAAAhADj9If/WAAAAlAEAAAsAAAAAAAAAAAAAAAAA&#10;LwEAAF9yZWxzLy5yZWxzUEsBAi0AFAAGAAgAAAAhAOFhvRcwAgAAWwQAAA4AAAAAAAAAAAAAAAAA&#10;LgIAAGRycy9lMm9Eb2MueG1sUEsBAi0AFAAGAAgAAAAhALF99OXhAAAACwEAAA8AAAAAAAAAAAAA&#10;AAAAigQAAGRycy9kb3ducmV2LnhtbFBLBQYAAAAABAAEAPMAAACYBQAAAAA=&#10;" fillcolor="window" stroked="f" strokeweight=".5pt">
                <v:textbox inset="0,0,0,0">
                  <w:txbxContent>
                    <w:p w14:paraId="0DE1A7C7" w14:textId="77777777" w:rsidR="00133F26" w:rsidRPr="00B159B2" w:rsidRDefault="00133F26" w:rsidP="00133F26">
                      <w:pPr>
                        <w:spacing w:after="0"/>
                        <w:rPr>
                          <w:rFonts w:ascii="Arial" w:hAnsi="Arial" w:cs="Arial"/>
                          <w:sz w:val="7"/>
                          <w:szCs w:val="7"/>
                        </w:rPr>
                      </w:pPr>
                      <w:r>
                        <w:rPr>
                          <w:rFonts w:ascii="Arial" w:hAnsi="Arial" w:cs="Arial"/>
                          <w:sz w:val="7"/>
                          <w:szCs w:val="7"/>
                        </w:rPr>
                        <w:t>111 (31 %)</w:t>
                      </w:r>
                    </w:p>
                  </w:txbxContent>
                </v:textbox>
                <w10:wrap anchorx="margin"/>
              </v:shape>
            </w:pict>
          </mc:Fallback>
        </mc:AlternateContent>
      </w:r>
      <w:r w:rsidRPr="00BA6263">
        <w:rPr>
          <w:noProof/>
        </w:rPr>
        <mc:AlternateContent>
          <mc:Choice Requires="wps">
            <w:drawing>
              <wp:anchor distT="0" distB="0" distL="114300" distR="114300" simplePos="0" relativeHeight="251658244" behindDoc="0" locked="0" layoutInCell="1" allowOverlap="1" wp14:anchorId="154F5FAB" wp14:editId="2115E3DD">
                <wp:simplePos x="0" y="0"/>
                <wp:positionH relativeFrom="column">
                  <wp:posOffset>957664</wp:posOffset>
                </wp:positionH>
                <wp:positionV relativeFrom="paragraph">
                  <wp:posOffset>1689086</wp:posOffset>
                </wp:positionV>
                <wp:extent cx="266700" cy="66675"/>
                <wp:effectExtent l="0" t="0" r="0" b="9525"/>
                <wp:wrapNone/>
                <wp:docPr id="1267811515" name="Text Box 1"/>
                <wp:cNvGraphicFramePr/>
                <a:graphic xmlns:a="http://schemas.openxmlformats.org/drawingml/2006/main">
                  <a:graphicData uri="http://schemas.microsoft.com/office/word/2010/wordprocessingShape">
                    <wps:wsp>
                      <wps:cNvSpPr txBox="1"/>
                      <wps:spPr>
                        <a:xfrm>
                          <a:off x="0" y="0"/>
                          <a:ext cx="266700" cy="66675"/>
                        </a:xfrm>
                        <a:prstGeom prst="rect">
                          <a:avLst/>
                        </a:prstGeom>
                        <a:solidFill>
                          <a:sysClr val="window" lastClr="FFFFFF"/>
                        </a:solidFill>
                        <a:ln w="6350">
                          <a:noFill/>
                        </a:ln>
                      </wps:spPr>
                      <wps:txbx>
                        <w:txbxContent>
                          <w:p w14:paraId="24EE2CCD" w14:textId="77777777" w:rsidR="00133F26" w:rsidRPr="003E11A5" w:rsidRDefault="00133F26" w:rsidP="00133F26">
                            <w:pPr>
                              <w:spacing w:after="0"/>
                              <w:jc w:val="center"/>
                              <w:rPr>
                                <w:rFonts w:ascii="Arial" w:hAnsi="Arial" w:cs="Arial"/>
                                <w:sz w:val="8"/>
                                <w:szCs w:val="8"/>
                              </w:rPr>
                            </w:pPr>
                            <w:r>
                              <w:rPr>
                                <w:rFonts w:ascii="Arial" w:hAnsi="Arial" w:cs="Arial"/>
                                <w:sz w:val="8"/>
                                <w:szCs w:val="8"/>
                              </w:rPr>
                              <w:t>Hoito</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54F5FAB" id="_x0000_s1068" type="#_x0000_t202" style="position:absolute;margin-left:75.4pt;margin-top:133pt;width:21pt;height:5.2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FRwXLAIAAFsEAAAOAAAAZHJzL2Uyb0RvYy54bWysVE2P0zAQvSPxHyzfadLCFhQ1XZWuipBW&#10;uyt10Z5dx2ksOR4zdpuUX8/YaVpYOCF6cMcz4/l6b7K47VvDjgq9Blvy6STnTFkJlbb7kn973rz7&#10;xJkPwlbCgFUlPynPb5dv3yw6V6gZNGAqhYyCWF90ruRNCK7IMi8b1Qo/AacsGWvAVgS64j6rUHQU&#10;vTXZLM/nWQdYOQSpvCft3WDkyxS/rpUMj3XtVWCm5FRbSCemcxfPbLkQxR6Fa7Q8lyH+oYpWaEtJ&#10;L6HuRBDsgPqPUK2WCB7qMJHQZlDXWqrUA3UzzV91s22EU6kXGo53lzH5/xdWPhy37glZ6D9DTwDG&#10;gXTOF56UsZ++xjb+U6WM7DTC02Vsqg9MknI2n3/MySLJNCf5JgbJrm8d+vBFQcuiUHIkUNKsxPHe&#10;h8F1dImpPBhdbbQx6XLya4PsKAg/gr2CjjMjfCBlyTfpd8722zNjWUfFvL/JUyYLMd6Qylgq7tpi&#10;lEK/65muSv4hESKqdlCdaCwIA2O8kxtN1d9T6ieBRBHql2gfHumoDVAyOEucNYA//qaP/oQcWTnr&#10;iHIl998PAhV19NUSppGfo4CjsBsFe2jXQFOY0kI5mUR6gMGMYo3QvtA2rGIWMgkrKVfJwyiuw0B8&#10;2iapVqvkRCx0ItzbrZMxdBx5xOK5fxHozoAFAvoBRjKK4hVug298aWF1CFDrBOp1iud5E4MTLc7b&#10;Flfk13vyun4Tlj8BAAD//wMAUEsDBBQABgAIAAAAIQBMlrSx3wAAAAsBAAAPAAAAZHJzL2Rvd25y&#10;ZXYueG1sTI/NTsMwEITvSLyDtUjcqJ2gBBriVIBAHBCHlnLozY03PyJeR7Hbhrdne4LjzI5mvylX&#10;sxvEEafQe9KQLBQIpNrbnloN28/Xm3sQIRqyZvCEGn4wwKq6vChNYf2J1njcxFZwCYXCaOhiHAsp&#10;Q92hM2HhRyS+NX5yJrKcWmknc+JyN8hUqVw60xN/6MyIzx3W35uD0/ClsveX5rb9GN+2tm/WT3GX&#10;JFbr66v58QFExDn+heGMz+hQMdPeH8gGMbDOFKNHDWme86hzYpmys2fnLs9AVqX8v6H6BQAA//8D&#10;AFBLAQItABQABgAIAAAAIQC2gziS/gAAAOEBAAATAAAAAAAAAAAAAAAAAAAAAABbQ29udGVudF9U&#10;eXBlc10ueG1sUEsBAi0AFAAGAAgAAAAhADj9If/WAAAAlAEAAAsAAAAAAAAAAAAAAAAALwEAAF9y&#10;ZWxzLy5yZWxzUEsBAi0AFAAGAAgAAAAhAIoVHBcsAgAAWwQAAA4AAAAAAAAAAAAAAAAALgIAAGRy&#10;cy9lMm9Eb2MueG1sUEsBAi0AFAAGAAgAAAAhAEyWtLHfAAAACwEAAA8AAAAAAAAAAAAAAAAAhgQA&#10;AGRycy9kb3ducmV2LnhtbFBLBQYAAAAABAAEAPMAAACSBQAAAAA=&#10;" fillcolor="window" stroked="f" strokeweight=".5pt">
                <v:textbox inset="0,0,0,0">
                  <w:txbxContent>
                    <w:p w14:paraId="24EE2CCD" w14:textId="77777777" w:rsidR="00133F26" w:rsidRPr="003E11A5" w:rsidRDefault="00133F26" w:rsidP="00133F26">
                      <w:pPr>
                        <w:spacing w:after="0"/>
                        <w:jc w:val="center"/>
                        <w:rPr>
                          <w:rFonts w:ascii="Arial" w:hAnsi="Arial" w:cs="Arial"/>
                          <w:sz w:val="8"/>
                          <w:szCs w:val="8"/>
                        </w:rPr>
                      </w:pPr>
                      <w:r>
                        <w:rPr>
                          <w:rFonts w:ascii="Arial" w:hAnsi="Arial" w:cs="Arial"/>
                          <w:sz w:val="8"/>
                          <w:szCs w:val="8"/>
                        </w:rPr>
                        <w:t>Hoito</w:t>
                      </w:r>
                    </w:p>
                  </w:txbxContent>
                </v:textbox>
              </v:shape>
            </w:pict>
          </mc:Fallback>
        </mc:AlternateContent>
      </w:r>
      <w:r w:rsidRPr="00BA6263">
        <w:rPr>
          <w:noProof/>
        </w:rPr>
        <mc:AlternateContent>
          <mc:Choice Requires="wps">
            <w:drawing>
              <wp:anchor distT="0" distB="0" distL="114300" distR="114300" simplePos="0" relativeHeight="251658258" behindDoc="0" locked="0" layoutInCell="1" allowOverlap="1" wp14:anchorId="5FD3465D" wp14:editId="473F36A6">
                <wp:simplePos x="0" y="0"/>
                <wp:positionH relativeFrom="margin">
                  <wp:posOffset>962906</wp:posOffset>
                </wp:positionH>
                <wp:positionV relativeFrom="paragraph">
                  <wp:posOffset>1784482</wp:posOffset>
                </wp:positionV>
                <wp:extent cx="271940" cy="64586"/>
                <wp:effectExtent l="0" t="0" r="0" b="0"/>
                <wp:wrapNone/>
                <wp:docPr id="1535372914" name="Text Box 1"/>
                <wp:cNvGraphicFramePr/>
                <a:graphic xmlns:a="http://schemas.openxmlformats.org/drawingml/2006/main">
                  <a:graphicData uri="http://schemas.microsoft.com/office/word/2010/wordprocessingShape">
                    <wps:wsp>
                      <wps:cNvSpPr txBox="1"/>
                      <wps:spPr>
                        <a:xfrm>
                          <a:off x="0" y="0"/>
                          <a:ext cx="271940" cy="64586"/>
                        </a:xfrm>
                        <a:prstGeom prst="rect">
                          <a:avLst/>
                        </a:prstGeom>
                        <a:solidFill>
                          <a:sysClr val="window" lastClr="FFFFFF"/>
                        </a:solidFill>
                        <a:ln w="6350">
                          <a:noFill/>
                        </a:ln>
                      </wps:spPr>
                      <wps:txbx>
                        <w:txbxContent>
                          <w:p w14:paraId="60396E17" w14:textId="77777777" w:rsidR="00133F26" w:rsidRPr="00C2745E" w:rsidRDefault="00133F26" w:rsidP="00133F26">
                            <w:pPr>
                              <w:spacing w:after="0"/>
                              <w:rPr>
                                <w:rFonts w:ascii="Arial" w:hAnsi="Arial" w:cs="Arial"/>
                                <w:sz w:val="8"/>
                                <w:szCs w:val="8"/>
                              </w:rPr>
                            </w:pPr>
                            <w:r w:rsidRPr="00C2745E">
                              <w:rPr>
                                <w:rFonts w:ascii="Arial" w:hAnsi="Arial" w:cs="Arial"/>
                                <w:sz w:val="8"/>
                                <w:szCs w:val="8"/>
                              </w:rPr>
                              <w:t>E</w:t>
                            </w:r>
                            <w:r>
                              <w:rPr>
                                <w:rFonts w:ascii="Arial" w:hAnsi="Arial" w:cs="Arial"/>
                                <w:sz w:val="8"/>
                                <w:szCs w:val="8"/>
                              </w:rPr>
                              <w:t>N</w:t>
                            </w:r>
                            <w:r w:rsidRPr="00C2745E">
                              <w:rPr>
                                <w:rFonts w:ascii="Arial" w:hAnsi="Arial" w:cs="Arial"/>
                                <w:sz w:val="8"/>
                                <w:szCs w:val="8"/>
                              </w:rPr>
                              <w:t>ZA</w:t>
                            </w:r>
                            <w:r>
                              <w:rPr>
                                <w:rFonts w:ascii="Arial" w:hAnsi="Arial" w:cs="Arial"/>
                                <w:sz w:val="8"/>
                                <w:szCs w:val="8"/>
                              </w:rPr>
                              <w:t xml:space="preserve"> </w:t>
                            </w:r>
                            <w:r w:rsidRPr="00C2745E">
                              <w:rPr>
                                <w:rFonts w:ascii="Arial" w:hAnsi="Arial" w:cs="Arial"/>
                                <w:sz w:val="8"/>
                                <w:szCs w:val="8"/>
                              </w:rPr>
                              <w:t>+</w:t>
                            </w:r>
                            <w:r>
                              <w:rPr>
                                <w:rFonts w:ascii="Arial" w:hAnsi="Arial" w:cs="Arial"/>
                                <w:sz w:val="8"/>
                                <w:szCs w:val="8"/>
                              </w:rPr>
                              <w:t xml:space="preserve"> </w:t>
                            </w:r>
                            <w:r w:rsidRPr="00C2745E">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FD3465D" id="_x0000_s1069" type="#_x0000_t202" style="position:absolute;margin-left:75.8pt;margin-top:140.5pt;width:21.4pt;height:5.1pt;z-index:25165825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IjOBLwIAAFsEAAAOAAAAZHJzL2Uyb0RvYy54bWysVN9v2jAQfp+0/8Hy+wgwyrqIUDEqpkmo&#10;rUSnPhvHJpYcn2cbEvbX7+wk0HV7msaDOd+d78f33WVx19aanITzCkxBJ6MxJcJwKJU5FPT78+bD&#10;LSU+MFMyDUYU9Cw8vVu+f7dobC6mUIEuhSMYxPi8sQWtQrB5lnleiZr5EVhh0CjB1Szg1R2y0rEG&#10;o9c6m47H86wBV1oHXHiP2vvOSJcpvpSCh0cpvQhEFxRrC+l06dzHM1suWH5wzFaK92Wwf6iiZspg&#10;0kuoexYYOTr1R6hacQceZBhxqDOQUnGResBuJuM33ewqZkXqBcHx9gKT/39h+cNpZ58cCe0XaJHA&#10;CEhjfe5RGftppavjP1ZK0I4Qni+wiTYQjsrpp8nnGVo4muazm9t5DJJd31rnw1cBNYlCQR2SkrBi&#10;p60PnevgElN50KrcKK3T5ezX2pETQ/6Q9hIaSjTzAZUF3aRfn+23Z9qQBov5eDNOmQzEeF0qbbC4&#10;a4tRCu2+Jaos6OzS/x7KM8LioJsYb/lGYfVbTP3EHI4I9otjHx7xkBowGfQSJRW4n3/TR39kDq2U&#10;NDhyBfU/jswJ7OibQU7jfA6CG4T9IJhjvQZEYYILZXkS8YELehClg/oFt2EVs6CJGY65ChoGcR26&#10;wcdt4mK1Sk44hZaFrdlZHkNHyCMXz+0Lc7YnLCDRDzAMI8vf8Nb5xpcGVscAUiVSI7Adij3eOMFp&#10;LPptiyvy+p68rt+E5S8AAAD//wMAUEsDBBQABgAIAAAAIQBlas/a4QAAAAsBAAAPAAAAZHJzL2Rv&#10;d25yZXYueG1sTI/NTsMwEITvSLyDtZW4Ucehrdo0TgUIxAH10FIO3Nx48yPidRS7bXh7tic4zuyn&#10;2Zl8M7pOnHEIrScNapqAQCq9banWcPh4vV+CCNGQNZ0n1PCDATbF7U1uMusvtMPzPtaCQyhkRkMT&#10;Y59JGcoGnQlT3yPxrfKDM5HlUEs7mAuHu06mSbKQzrTEHxrT43OD5ff+5DR8JvP3l+qh3vZvB9tW&#10;u6f4pZTV+m4yPq5BRBzjHwzX+lwdCu509CeyQXSs52rBqIZ0qXjUlVjNZiCO7KxUCrLI5f8NxS8A&#10;AAD//wMAUEsBAi0AFAAGAAgAAAAhALaDOJL+AAAA4QEAABMAAAAAAAAAAAAAAAAAAAAAAFtDb250&#10;ZW50X1R5cGVzXS54bWxQSwECLQAUAAYACAAAACEAOP0h/9YAAACUAQAACwAAAAAAAAAAAAAAAAAv&#10;AQAAX3JlbHMvLnJlbHNQSwECLQAUAAYACAAAACEAkyIzgS8CAABbBAAADgAAAAAAAAAAAAAAAAAu&#10;AgAAZHJzL2Uyb0RvYy54bWxQSwECLQAUAAYACAAAACEAZWrP2uEAAAALAQAADwAAAAAAAAAAAAAA&#10;AACJBAAAZHJzL2Rvd25yZXYueG1sUEsFBgAAAAAEAAQA8wAAAJcFAAAAAA==&#10;" fillcolor="window" stroked="f" strokeweight=".5pt">
                <v:textbox inset="0,0,0,0">
                  <w:txbxContent>
                    <w:p w14:paraId="60396E17" w14:textId="77777777" w:rsidR="00133F26" w:rsidRPr="00C2745E" w:rsidRDefault="00133F26" w:rsidP="00133F26">
                      <w:pPr>
                        <w:spacing w:after="0"/>
                        <w:rPr>
                          <w:rFonts w:ascii="Arial" w:hAnsi="Arial" w:cs="Arial"/>
                          <w:sz w:val="8"/>
                          <w:szCs w:val="8"/>
                        </w:rPr>
                      </w:pPr>
                      <w:r w:rsidRPr="00C2745E">
                        <w:rPr>
                          <w:rFonts w:ascii="Arial" w:hAnsi="Arial" w:cs="Arial"/>
                          <w:sz w:val="8"/>
                          <w:szCs w:val="8"/>
                        </w:rPr>
                        <w:t>E</w:t>
                      </w:r>
                      <w:r>
                        <w:rPr>
                          <w:rFonts w:ascii="Arial" w:hAnsi="Arial" w:cs="Arial"/>
                          <w:sz w:val="8"/>
                          <w:szCs w:val="8"/>
                        </w:rPr>
                        <w:t>N</w:t>
                      </w:r>
                      <w:r w:rsidRPr="00C2745E">
                        <w:rPr>
                          <w:rFonts w:ascii="Arial" w:hAnsi="Arial" w:cs="Arial"/>
                          <w:sz w:val="8"/>
                          <w:szCs w:val="8"/>
                        </w:rPr>
                        <w:t>ZA</w:t>
                      </w:r>
                      <w:r>
                        <w:rPr>
                          <w:rFonts w:ascii="Arial" w:hAnsi="Arial" w:cs="Arial"/>
                          <w:sz w:val="8"/>
                          <w:szCs w:val="8"/>
                        </w:rPr>
                        <w:t xml:space="preserve"> </w:t>
                      </w:r>
                      <w:r w:rsidRPr="00C2745E">
                        <w:rPr>
                          <w:rFonts w:ascii="Arial" w:hAnsi="Arial" w:cs="Arial"/>
                          <w:sz w:val="8"/>
                          <w:szCs w:val="8"/>
                        </w:rPr>
                        <w:t>+</w:t>
                      </w:r>
                      <w:r>
                        <w:rPr>
                          <w:rFonts w:ascii="Arial" w:hAnsi="Arial" w:cs="Arial"/>
                          <w:sz w:val="8"/>
                          <w:szCs w:val="8"/>
                        </w:rPr>
                        <w:t xml:space="preserve"> </w:t>
                      </w:r>
                      <w:r w:rsidRPr="00C2745E">
                        <w:rPr>
                          <w:rFonts w:ascii="Arial" w:hAnsi="Arial" w:cs="Arial"/>
                          <w:sz w:val="8"/>
                          <w:szCs w:val="8"/>
                        </w:rPr>
                        <w:t>LA</w:t>
                      </w:r>
                    </w:p>
                  </w:txbxContent>
                </v:textbox>
                <w10:wrap anchorx="margin"/>
              </v:shape>
            </w:pict>
          </mc:Fallback>
        </mc:AlternateContent>
      </w:r>
      <w:r w:rsidRPr="00BA6263">
        <w:rPr>
          <w:noProof/>
        </w:rPr>
        <mc:AlternateContent>
          <mc:Choice Requires="wps">
            <w:drawing>
              <wp:anchor distT="0" distB="0" distL="114300" distR="114300" simplePos="0" relativeHeight="251658255" behindDoc="0" locked="0" layoutInCell="1" allowOverlap="1" wp14:anchorId="5F20687A" wp14:editId="7954F8EB">
                <wp:simplePos x="0" y="0"/>
                <wp:positionH relativeFrom="margin">
                  <wp:posOffset>497954</wp:posOffset>
                </wp:positionH>
                <wp:positionV relativeFrom="paragraph">
                  <wp:posOffset>1946107</wp:posOffset>
                </wp:positionV>
                <wp:extent cx="786324" cy="68506"/>
                <wp:effectExtent l="0" t="0" r="0" b="8255"/>
                <wp:wrapNone/>
                <wp:docPr id="1750935554" name="Text Box 1"/>
                <wp:cNvGraphicFramePr/>
                <a:graphic xmlns:a="http://schemas.openxmlformats.org/drawingml/2006/main">
                  <a:graphicData uri="http://schemas.microsoft.com/office/word/2010/wordprocessingShape">
                    <wps:wsp>
                      <wps:cNvSpPr txBox="1"/>
                      <wps:spPr>
                        <a:xfrm>
                          <a:off x="0" y="0"/>
                          <a:ext cx="786324" cy="68506"/>
                        </a:xfrm>
                        <a:prstGeom prst="rect">
                          <a:avLst/>
                        </a:prstGeom>
                        <a:solidFill>
                          <a:sysClr val="window" lastClr="FFFFFF"/>
                        </a:solidFill>
                        <a:ln w="6350">
                          <a:noFill/>
                        </a:ln>
                      </wps:spPr>
                      <wps:txbx>
                        <w:txbxContent>
                          <w:p w14:paraId="16415C59" w14:textId="77777777" w:rsidR="00133F26" w:rsidRPr="00FC7761" w:rsidRDefault="00133F26" w:rsidP="00133F26">
                            <w:pPr>
                              <w:spacing w:after="0"/>
                              <w:rPr>
                                <w:rFonts w:ascii="Arial" w:hAnsi="Arial" w:cs="Arial"/>
                                <w:sz w:val="7"/>
                                <w:szCs w:val="7"/>
                              </w:rPr>
                            </w:pPr>
                            <w:r>
                              <w:rPr>
                                <w:rFonts w:ascii="Arial" w:hAnsi="Arial" w:cs="Arial"/>
                                <w:sz w:val="7"/>
                                <w:szCs w:val="7"/>
                              </w:rPr>
                              <w:t>Stratifioitu</w:t>
                            </w:r>
                            <w:r w:rsidRPr="00FC7761">
                              <w:rPr>
                                <w:rFonts w:ascii="Arial" w:hAnsi="Arial" w:cs="Arial"/>
                                <w:sz w:val="7"/>
                                <w:szCs w:val="7"/>
                              </w:rPr>
                              <w:t xml:space="preserve"> </w:t>
                            </w:r>
                            <w:r>
                              <w:rPr>
                                <w:rFonts w:ascii="Arial" w:hAnsi="Arial" w:cs="Arial"/>
                                <w:sz w:val="7"/>
                                <w:szCs w:val="7"/>
                              </w:rPr>
                              <w:t>l</w:t>
                            </w:r>
                            <w:r w:rsidRPr="00FC7761">
                              <w:rPr>
                                <w:rFonts w:ascii="Arial" w:hAnsi="Arial" w:cs="Arial"/>
                                <w:sz w:val="7"/>
                                <w:szCs w:val="7"/>
                              </w:rPr>
                              <w:t>og-</w:t>
                            </w:r>
                            <w:r>
                              <w:rPr>
                                <w:rFonts w:ascii="Arial" w:hAnsi="Arial" w:cs="Arial"/>
                                <w:sz w:val="7"/>
                                <w:szCs w:val="7"/>
                              </w:rPr>
                              <w:t>r</w:t>
                            </w:r>
                            <w:r w:rsidRPr="00FC7761">
                              <w:rPr>
                                <w:rFonts w:ascii="Arial" w:hAnsi="Arial" w:cs="Arial"/>
                                <w:sz w:val="7"/>
                                <w:szCs w:val="7"/>
                              </w:rPr>
                              <w:t xml:space="preserve">ank </w:t>
                            </w:r>
                            <w:r>
                              <w:rPr>
                                <w:rFonts w:ascii="Arial" w:hAnsi="Arial" w:cs="Arial"/>
                                <w:sz w:val="7"/>
                                <w:szCs w:val="7"/>
                              </w:rPr>
                              <w:t>-t</w:t>
                            </w:r>
                            <w:r w:rsidRPr="00FC7761">
                              <w:rPr>
                                <w:rFonts w:ascii="Arial" w:hAnsi="Arial" w:cs="Arial"/>
                                <w:sz w:val="7"/>
                                <w:szCs w:val="7"/>
                              </w:rPr>
                              <w:t>est</w:t>
                            </w:r>
                            <w:r>
                              <w:rPr>
                                <w:rFonts w:ascii="Arial" w:hAnsi="Arial" w:cs="Arial"/>
                                <w:sz w:val="7"/>
                                <w:szCs w:val="7"/>
                              </w:rPr>
                              <w:t>i</w:t>
                            </w:r>
                            <w:r w:rsidRPr="00FC7761">
                              <w:rPr>
                                <w:rFonts w:ascii="Arial" w:hAnsi="Arial" w:cs="Arial"/>
                                <w:sz w:val="7"/>
                                <w:szCs w:val="7"/>
                              </w:rPr>
                              <w:t>: p= 0</w:t>
                            </w:r>
                            <w:r>
                              <w:rPr>
                                <w:rFonts w:ascii="Arial" w:hAnsi="Arial" w:cs="Arial"/>
                                <w:sz w:val="7"/>
                                <w:szCs w:val="7"/>
                              </w:rPr>
                              <w:t>,</w:t>
                            </w:r>
                            <w:r w:rsidRPr="00FC7761">
                              <w:rPr>
                                <w:rFonts w:ascii="Arial" w:hAnsi="Arial" w:cs="Arial"/>
                                <w:sz w:val="7"/>
                                <w:szCs w:val="7"/>
                              </w:rPr>
                              <w:t>0006</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F20687A" id="_x0000_s1070" type="#_x0000_t202" style="position:absolute;margin-left:39.2pt;margin-top:153.25pt;width:61.9pt;height:5.4pt;z-index:25165825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w24sMAIAAFsEAAAOAAAAZHJzL2Uyb0RvYy54bWysVN9v2jAQfp+0/8Hy+0igLUMRoWJUTJNQ&#10;W4lOfTaOTSw5Ps82JOyv39kh0HV7msaDOd+d78f33WV+3zWaHIXzCkxJx6OcEmE4VMrsS/r9Zf1p&#10;RokPzFRMgxElPQlP7xcfP8xbW4gJ1KAr4QgGMb5obUnrEGyRZZ7XomF+BFYYNEpwDQt4dfuscqzF&#10;6I3OJnk+zVpwlXXAhfeofeiNdJHiSyl4eJLSi0B0SbG2kE6Xzl08s8WcFXvHbK34uQz2D1U0TBlM&#10;egn1wAIjB6f+CNUo7sCDDCMOTQZSKi5SD9jNOH/XzbZmVqReEBxvLzD5/xeWPx639tmR0H2BDgmM&#10;gLTWFx6VsZ9Ouib+Y6UE7Qjh6QKb6ALhqPw8m95MbinhaJrO7vJpDJJd31rnw1cBDYlCSR2SkrBi&#10;x40PvevgElN50KpaK63T5eRX2pEjQ/6Q9gpaSjTzAZUlXaffOdtvz7QhLRZzc5enTAZivD6VNljc&#10;tcUohW7XEVWV9HYy9L+D6oSwOOgnxlu+Vlj9BlM/M4cjgkjg2IcnPKQGTAZniZIa3M+/6aM/ModW&#10;SlocuZL6HwfmBHb0zSCncT4HwQ3CbhDMoVkBojDGhbI8ifjABT2I0kHzituwjFnQxAzHXCUNg7gK&#10;/eDjNnGxXCYnnELLwsZsLY+hI+SRi5fulTl7Jiwg0Y8wDCMr3vHW+8aXBpaHAFIlUiOwPYpnvHGC&#10;01icty2uyNt78rp+Exa/AAAA//8DAFBLAwQUAAYACAAAACEAoGZCCuEAAAAKAQAADwAAAGRycy9k&#10;b3ducmV2LnhtbEyPy07DMBBF90j8gzVI7KidhD6UxqkAgVggFi1l0Z0bTx4iHkex24a/Z1jBcmaO&#10;7pxbbCbXizOOofOkIZkpEEiVtx01GvYfL3crECEasqb3hBq+McCmvL4qTG79hbZ43sVGcAiF3Gho&#10;YxxyKUPVojNh5gckvtV+dCbyODbSjubC4a6XqVIL6UxH/KE1Az61WH3tTk7Dp5q/PddZ8z687m1X&#10;bx/jIUms1rc308MaRMQp/sHwq8/qULLT0Z/IBtFrWK7umdSQqcUcBAOpSlMQR94kywxkWcj/Fcof&#10;AAAA//8DAFBLAQItABQABgAIAAAAIQC2gziS/gAAAOEBAAATAAAAAAAAAAAAAAAAAAAAAABbQ29u&#10;dGVudF9UeXBlc10ueG1sUEsBAi0AFAAGAAgAAAAhADj9If/WAAAAlAEAAAsAAAAAAAAAAAAAAAAA&#10;LwEAAF9yZWxzLy5yZWxzUEsBAi0AFAAGAAgAAAAhALHDbiwwAgAAWwQAAA4AAAAAAAAAAAAAAAAA&#10;LgIAAGRycy9lMm9Eb2MueG1sUEsBAi0AFAAGAAgAAAAhAKBmQgrhAAAACgEAAA8AAAAAAAAAAAAA&#10;AAAAigQAAGRycy9kb3ducmV2LnhtbFBLBQYAAAAABAAEAPMAAACYBQAAAAA=&#10;" fillcolor="window" stroked="f" strokeweight=".5pt">
                <v:textbox inset="0,0,0,0">
                  <w:txbxContent>
                    <w:p w14:paraId="16415C59" w14:textId="77777777" w:rsidR="00133F26" w:rsidRPr="00FC7761" w:rsidRDefault="00133F26" w:rsidP="00133F26">
                      <w:pPr>
                        <w:spacing w:after="0"/>
                        <w:rPr>
                          <w:rFonts w:ascii="Arial" w:hAnsi="Arial" w:cs="Arial"/>
                          <w:sz w:val="7"/>
                          <w:szCs w:val="7"/>
                        </w:rPr>
                      </w:pPr>
                      <w:r>
                        <w:rPr>
                          <w:rFonts w:ascii="Arial" w:hAnsi="Arial" w:cs="Arial"/>
                          <w:sz w:val="7"/>
                          <w:szCs w:val="7"/>
                        </w:rPr>
                        <w:t>Stratifioitu</w:t>
                      </w:r>
                      <w:r w:rsidRPr="00FC7761">
                        <w:rPr>
                          <w:rFonts w:ascii="Arial" w:hAnsi="Arial" w:cs="Arial"/>
                          <w:sz w:val="7"/>
                          <w:szCs w:val="7"/>
                        </w:rPr>
                        <w:t xml:space="preserve"> </w:t>
                      </w:r>
                      <w:r>
                        <w:rPr>
                          <w:rFonts w:ascii="Arial" w:hAnsi="Arial" w:cs="Arial"/>
                          <w:sz w:val="7"/>
                          <w:szCs w:val="7"/>
                        </w:rPr>
                        <w:t>l</w:t>
                      </w:r>
                      <w:r w:rsidRPr="00FC7761">
                        <w:rPr>
                          <w:rFonts w:ascii="Arial" w:hAnsi="Arial" w:cs="Arial"/>
                          <w:sz w:val="7"/>
                          <w:szCs w:val="7"/>
                        </w:rPr>
                        <w:t>og-</w:t>
                      </w:r>
                      <w:r>
                        <w:rPr>
                          <w:rFonts w:ascii="Arial" w:hAnsi="Arial" w:cs="Arial"/>
                          <w:sz w:val="7"/>
                          <w:szCs w:val="7"/>
                        </w:rPr>
                        <w:t>r</w:t>
                      </w:r>
                      <w:r w:rsidRPr="00FC7761">
                        <w:rPr>
                          <w:rFonts w:ascii="Arial" w:hAnsi="Arial" w:cs="Arial"/>
                          <w:sz w:val="7"/>
                          <w:szCs w:val="7"/>
                        </w:rPr>
                        <w:t xml:space="preserve">ank </w:t>
                      </w:r>
                      <w:r>
                        <w:rPr>
                          <w:rFonts w:ascii="Arial" w:hAnsi="Arial" w:cs="Arial"/>
                          <w:sz w:val="7"/>
                          <w:szCs w:val="7"/>
                        </w:rPr>
                        <w:t>-t</w:t>
                      </w:r>
                      <w:r w:rsidRPr="00FC7761">
                        <w:rPr>
                          <w:rFonts w:ascii="Arial" w:hAnsi="Arial" w:cs="Arial"/>
                          <w:sz w:val="7"/>
                          <w:szCs w:val="7"/>
                        </w:rPr>
                        <w:t>est</w:t>
                      </w:r>
                      <w:r>
                        <w:rPr>
                          <w:rFonts w:ascii="Arial" w:hAnsi="Arial" w:cs="Arial"/>
                          <w:sz w:val="7"/>
                          <w:szCs w:val="7"/>
                        </w:rPr>
                        <w:t>i</w:t>
                      </w:r>
                      <w:r w:rsidRPr="00FC7761">
                        <w:rPr>
                          <w:rFonts w:ascii="Arial" w:hAnsi="Arial" w:cs="Arial"/>
                          <w:sz w:val="7"/>
                          <w:szCs w:val="7"/>
                        </w:rPr>
                        <w:t>: p= 0</w:t>
                      </w:r>
                      <w:r>
                        <w:rPr>
                          <w:rFonts w:ascii="Arial" w:hAnsi="Arial" w:cs="Arial"/>
                          <w:sz w:val="7"/>
                          <w:szCs w:val="7"/>
                        </w:rPr>
                        <w:t>,</w:t>
                      </w:r>
                      <w:r w:rsidRPr="00FC7761">
                        <w:rPr>
                          <w:rFonts w:ascii="Arial" w:hAnsi="Arial" w:cs="Arial"/>
                          <w:sz w:val="7"/>
                          <w:szCs w:val="7"/>
                        </w:rPr>
                        <w:t>0006</w:t>
                      </w:r>
                    </w:p>
                  </w:txbxContent>
                </v:textbox>
                <w10:wrap anchorx="margin"/>
              </v:shape>
            </w:pict>
          </mc:Fallback>
        </mc:AlternateContent>
      </w:r>
      <w:r w:rsidRPr="00BA6263">
        <w:rPr>
          <w:noProof/>
        </w:rPr>
        <mc:AlternateContent>
          <mc:Choice Requires="wps">
            <w:drawing>
              <wp:anchor distT="0" distB="0" distL="114300" distR="114300" simplePos="0" relativeHeight="251658253" behindDoc="0" locked="0" layoutInCell="1" allowOverlap="1" wp14:anchorId="4BDE3F17" wp14:editId="2827289A">
                <wp:simplePos x="0" y="0"/>
                <wp:positionH relativeFrom="margin">
                  <wp:posOffset>-344940</wp:posOffset>
                </wp:positionH>
                <wp:positionV relativeFrom="paragraph">
                  <wp:posOffset>1018369</wp:posOffset>
                </wp:positionV>
                <wp:extent cx="1025858" cy="132571"/>
                <wp:effectExtent l="8573" t="0" r="0" b="0"/>
                <wp:wrapNone/>
                <wp:docPr id="314377158" name="Text Box 1"/>
                <wp:cNvGraphicFramePr/>
                <a:graphic xmlns:a="http://schemas.openxmlformats.org/drawingml/2006/main">
                  <a:graphicData uri="http://schemas.microsoft.com/office/word/2010/wordprocessingShape">
                    <wps:wsp>
                      <wps:cNvSpPr txBox="1"/>
                      <wps:spPr>
                        <a:xfrm rot="16200000">
                          <a:off x="0" y="0"/>
                          <a:ext cx="1025858" cy="132571"/>
                        </a:xfrm>
                        <a:prstGeom prst="rect">
                          <a:avLst/>
                        </a:prstGeom>
                        <a:solidFill>
                          <a:sysClr val="window" lastClr="FFFFFF"/>
                        </a:solidFill>
                        <a:ln w="6350">
                          <a:noFill/>
                        </a:ln>
                      </wps:spPr>
                      <wps:txbx>
                        <w:txbxContent>
                          <w:p w14:paraId="64807CB3" w14:textId="77777777" w:rsidR="00133F26" w:rsidRPr="00F83CFE" w:rsidRDefault="00133F26" w:rsidP="00133F26">
                            <w:pPr>
                              <w:spacing w:after="0"/>
                              <w:jc w:val="center"/>
                              <w:rPr>
                                <w:rFonts w:ascii="Arial" w:hAnsi="Arial" w:cs="Arial"/>
                                <w:sz w:val="15"/>
                                <w:szCs w:val="15"/>
                              </w:rPr>
                            </w:pPr>
                            <w:r>
                              <w:rPr>
                                <w:rFonts w:ascii="Arial" w:hAnsi="Arial" w:cs="Arial"/>
                                <w:sz w:val="15"/>
                                <w:szCs w:val="15"/>
                              </w:rPr>
                              <w:t>Kokonaiselossaolo</w:t>
                            </w:r>
                            <w:r w:rsidRPr="00F83CFE">
                              <w:rPr>
                                <w:rFonts w:ascii="Arial" w:hAnsi="Arial" w:cs="Arial"/>
                                <w:sz w:val="15"/>
                                <w:szCs w:val="15"/>
                              </w:rPr>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BDE3F17" id="_x0000_s1071" type="#_x0000_t202" style="position:absolute;margin-left:-27.15pt;margin-top:80.2pt;width:80.8pt;height:10.45pt;rotation:-90;z-index:25165825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rTjOQIAAGwEAAAOAAAAZHJzL2Uyb0RvYy54bWysVE1v2zAMvQ/YfxB0X5yPJSuCOEWWIsOA&#10;oi2QDj0rspwYkEVNUmJnv35Pcpxu3U7DfBAoiXok3yO9uG1rzU7K+YpMzkeDIWfKSCoqs8/5t+fN&#10;hxvOfBCmEJqMyvlZeX67fP9u0di5GtOBdKEcA4jx88bm/BCCnWeZlwdVCz8gqwwuS3K1CNi6fVY4&#10;0QC91tl4OJxlDbnCOpLKe5zedZd8mfDLUsnwWJZeBaZzjtxCWl1ad3HNlgsx3zthD5W8pCH+IYta&#10;VAZBr1B3Igh2dNUfUHUlHXkqw0BSnVFZVlKlGlDNaPimmu1BWJVqATneXmny/w9WPpy29smx0H6m&#10;FgJGQhrr5x6HsZ62dDVzBN5GM/CNL5WJxBncwej5yqJqA5MRYzie3kyhu8TdaDKefkqoWQcWQa3z&#10;4YuimkUj5w4qJVRxuvcBCcC1d4nunnRVbCqt0+bs19qxk4Cg6IOCGs608AGHOd+kL9YAiN+eacOa&#10;nM8m0y5/QxGv89MG7q81Ryu0u5ZVRc4/TnpCdlScwVOiAmV7KzcVsr9H6Cfh0DM4xByERyylJgSj&#10;i8XZgdyPv51Hf0iJW84a9GDO/fejcAoVfTUQOTZsb7je2PWGOdZrAgujlE0y8cAF3Zulo/oF47GK&#10;UXAljESsnIfeXIduEjBeUq1WyQltaUW4N1srI3Qv13P7Ipy9CBYg9QP13Snmb3TrfONLQ6tjoLJK&#10;okZiOxYvfKOlk1CX8Ysz8+s+eb3+JJY/AQAA//8DAFBLAwQUAAYACAAAACEA25EahN8AAAAIAQAA&#10;DwAAAGRycy9kb3ducmV2LnhtbEyPQUvDQBSE7wX/w/IEb+0mEVMbsylSUQoeWtsieNtkn0kw+zZk&#10;t236732e7HGYYeabfDnaTpxw8K0jBfEsAoFUOdNSreCwf50+gvBBk9GdI1RwQQ/L4maS68y4M33g&#10;aRdqwSXkM62gCaHPpPRVg1b7meuR2Pt2g9WB5VBLM+gzl9tOJlGUSqtb4oVG97hqsPrZHa2CTUhW&#10;JdF2/oXrC758Ju79jdZK3d2Oz08gAo7hPwx/+IwOBTOV7kjGi451yleCgkUUg2D/Pl2AKBUkD/Ec&#10;ZJHL6wPFLwAAAP//AwBQSwECLQAUAAYACAAAACEAtoM4kv4AAADhAQAAEwAAAAAAAAAAAAAAAAAA&#10;AAAAW0NvbnRlbnRfVHlwZXNdLnhtbFBLAQItABQABgAIAAAAIQA4/SH/1gAAAJQBAAALAAAAAAAA&#10;AAAAAAAAAC8BAABfcmVscy8ucmVsc1BLAQItABQABgAIAAAAIQBGwrTjOQIAAGwEAAAOAAAAAAAA&#10;AAAAAAAAAC4CAABkcnMvZTJvRG9jLnhtbFBLAQItABQABgAIAAAAIQDbkRqE3wAAAAgBAAAPAAAA&#10;AAAAAAAAAAAAAJMEAABkcnMvZG93bnJldi54bWxQSwUGAAAAAAQABADzAAAAnwUAAAAA&#10;" fillcolor="window" stroked="f" strokeweight=".5pt">
                <v:textbox inset="0,0,0,0">
                  <w:txbxContent>
                    <w:p w14:paraId="64807CB3" w14:textId="77777777" w:rsidR="00133F26" w:rsidRPr="00F83CFE" w:rsidRDefault="00133F26" w:rsidP="00133F26">
                      <w:pPr>
                        <w:spacing w:after="0"/>
                        <w:jc w:val="center"/>
                        <w:rPr>
                          <w:rFonts w:ascii="Arial" w:hAnsi="Arial" w:cs="Arial"/>
                          <w:sz w:val="15"/>
                          <w:szCs w:val="15"/>
                        </w:rPr>
                      </w:pPr>
                      <w:r>
                        <w:rPr>
                          <w:rFonts w:ascii="Arial" w:hAnsi="Arial" w:cs="Arial"/>
                          <w:sz w:val="15"/>
                          <w:szCs w:val="15"/>
                        </w:rPr>
                        <w:t>Kokonaiselossaolo</w:t>
                      </w:r>
                      <w:r w:rsidRPr="00F83CFE">
                        <w:rPr>
                          <w:rFonts w:ascii="Arial" w:hAnsi="Arial" w:cs="Arial"/>
                          <w:sz w:val="15"/>
                          <w:szCs w:val="15"/>
                        </w:rPr>
                        <w:t xml:space="preserve"> (%)</w:t>
                      </w:r>
                    </w:p>
                  </w:txbxContent>
                </v:textbox>
                <w10:wrap anchorx="margin"/>
              </v:shape>
            </w:pict>
          </mc:Fallback>
        </mc:AlternateContent>
      </w:r>
      <w:r w:rsidRPr="00BA6263">
        <w:rPr>
          <w:noProof/>
        </w:rPr>
        <mc:AlternateContent>
          <mc:Choice Requires="wps">
            <w:drawing>
              <wp:anchor distT="0" distB="0" distL="114300" distR="114300" simplePos="0" relativeHeight="251658250" behindDoc="0" locked="0" layoutInCell="1" allowOverlap="1" wp14:anchorId="014D6E39" wp14:editId="128A1EC2">
                <wp:simplePos x="0" y="0"/>
                <wp:positionH relativeFrom="margin">
                  <wp:posOffset>4677377</wp:posOffset>
                </wp:positionH>
                <wp:positionV relativeFrom="paragraph">
                  <wp:posOffset>1071544</wp:posOffset>
                </wp:positionV>
                <wp:extent cx="271940" cy="64586"/>
                <wp:effectExtent l="0" t="0" r="0" b="0"/>
                <wp:wrapNone/>
                <wp:docPr id="1663164347" name="Text Box 1"/>
                <wp:cNvGraphicFramePr/>
                <a:graphic xmlns:a="http://schemas.openxmlformats.org/drawingml/2006/main">
                  <a:graphicData uri="http://schemas.microsoft.com/office/word/2010/wordprocessingShape">
                    <wps:wsp>
                      <wps:cNvSpPr txBox="1"/>
                      <wps:spPr>
                        <a:xfrm>
                          <a:off x="0" y="0"/>
                          <a:ext cx="271940" cy="64586"/>
                        </a:xfrm>
                        <a:prstGeom prst="rect">
                          <a:avLst/>
                        </a:prstGeom>
                        <a:solidFill>
                          <a:sysClr val="window" lastClr="FFFFFF"/>
                        </a:solidFill>
                        <a:ln w="6350">
                          <a:noFill/>
                        </a:ln>
                      </wps:spPr>
                      <wps:txbx>
                        <w:txbxContent>
                          <w:p w14:paraId="303CCBF9" w14:textId="77777777" w:rsidR="00133F26" w:rsidRPr="00706EF5" w:rsidRDefault="00133F26" w:rsidP="00133F26">
                            <w:pPr>
                              <w:spacing w:after="0"/>
                              <w:rPr>
                                <w:rFonts w:ascii="Arial" w:hAnsi="Arial" w:cs="Arial"/>
                                <w:sz w:val="8"/>
                                <w:szCs w:val="8"/>
                              </w:rPr>
                            </w:pPr>
                            <w:r w:rsidRPr="00706EF5">
                              <w:rPr>
                                <w:rFonts w:ascii="Arial" w:hAnsi="Arial" w:cs="Arial"/>
                                <w:sz w:val="8"/>
                                <w:szCs w:val="8"/>
                              </w:rPr>
                              <w:t>ENZA</w:t>
                            </w:r>
                            <w:r>
                              <w:rPr>
                                <w:rFonts w:ascii="Arial" w:hAnsi="Arial" w:cs="Arial"/>
                                <w:sz w:val="8"/>
                                <w:szCs w:val="8"/>
                              </w:rPr>
                              <w:t xml:space="preserve"> </w:t>
                            </w:r>
                            <w:r w:rsidRPr="00706EF5">
                              <w:rPr>
                                <w:rFonts w:ascii="Arial" w:hAnsi="Arial" w:cs="Arial"/>
                                <w:sz w:val="8"/>
                                <w:szCs w:val="8"/>
                              </w:rPr>
                              <w:t>+</w:t>
                            </w:r>
                            <w:r>
                              <w:rPr>
                                <w:rFonts w:ascii="Arial" w:hAnsi="Arial" w:cs="Arial"/>
                                <w:sz w:val="8"/>
                                <w:szCs w:val="8"/>
                              </w:rPr>
                              <w:t xml:space="preserve"> </w:t>
                            </w:r>
                            <w:r w:rsidRPr="00706EF5">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14D6E39" id="_x0000_s1072" type="#_x0000_t202" style="position:absolute;margin-left:368.3pt;margin-top:84.35pt;width:21.4pt;height:5.1pt;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G4UwLwIAAFsEAAAOAAAAZHJzL2Uyb0RvYy54bWysVN9v2jAQfp+0/8Hy+wgwyrqIUDEqpkmo&#10;rUSnPhvHJpYcn2cbEvbX7+wk0HV7msaDOd+d78f33WVx19aanITzCkxBJ6MxJcJwKJU5FPT78+bD&#10;LSU+MFMyDUYU9Cw8vVu+f7dobC6mUIEuhSMYxPi8sQWtQrB5lnleiZr5EVhh0CjB1Szg1R2y0rEG&#10;o9c6m47H86wBV1oHXHiP2vvOSJcpvpSCh0cpvQhEFxRrC+l06dzHM1suWH5wzFaK92Wwf6iiZspg&#10;0kuoexYYOTr1R6hacQceZBhxqDOQUnGResBuJuM33ewqZkXqBcHx9gKT/39h+cNpZ58cCe0XaJHA&#10;CEhjfe5RGftppavjP1ZK0I4Qni+wiTYQjsrpp8nnGVo4muazm9t5DJJd31rnw1cBNYlCQR2SkrBi&#10;p60PnevgElN50KrcKK3T5ezX2pETQ/6Q9hIaSjTzAZUF3aRfn+23Z9qQBov5eDNOmQzEeF0qbbC4&#10;a4tRCu2+Jaos6Gw29L+H8oywOOgmxlu+UVj9FlM/MYcjgv3i2IdHPKQGTAa9REkF7uff9NEfmUMr&#10;JQ2OXEH9jyNzAjv6ZpDTOJ+D4AZhPwjmWK8BUZjgQlmeRHzggh5E6aB+wW1YxSxoYoZjroKGQVyH&#10;bvBxm7hYrZITTqFlYWt2lsfQEfLIxXP7wpztCQtI9AMMw8jyN7x1vvGlgdUxgFSJ1Ahsh2KPN05w&#10;Got+2+KKvL4nr+s3YfkLAAD//wMAUEsDBBQABgAIAAAAIQCI4ZHz4QAAAAsBAAAPAAAAZHJzL2Rv&#10;d25yZXYueG1sTI9NT8MwDIbvSPyHyEjcWFoGTVeaToBAHBCHjXHgljXuh2icqsm28u8xJzja76PX&#10;j8v17AZxxCn0njSkiwQEUu1tT62G3fvzVQ4iREPWDJ5QwzcGWFfnZ6UprD/RBo/b2AouoVAYDV2M&#10;YyFlqDt0Jiz8iMRZ4ydnIo9TK+1kTlzuBnmdJJl0pie+0JkRHzusv7YHp+EjuX19apbt2/iys32z&#10;eYifaWq1vryY7+9ARJzjHwy/+qwOFTvt/YFsEIMGtcwyRjnIcgWCCaVWNyD2vFH5CmRVyv8/VD8A&#10;AAD//wMAUEsBAi0AFAAGAAgAAAAhALaDOJL+AAAA4QEAABMAAAAAAAAAAAAAAAAAAAAAAFtDb250&#10;ZW50X1R5cGVzXS54bWxQSwECLQAUAAYACAAAACEAOP0h/9YAAACUAQAACwAAAAAAAAAAAAAAAAAv&#10;AQAAX3JlbHMvLnJlbHNQSwECLQAUAAYACAAAACEAFhuFMC8CAABbBAAADgAAAAAAAAAAAAAAAAAu&#10;AgAAZHJzL2Uyb0RvYy54bWxQSwECLQAUAAYACAAAACEAiOGR8+EAAAALAQAADwAAAAAAAAAAAAAA&#10;AACJBAAAZHJzL2Rvd25yZXYueG1sUEsFBgAAAAAEAAQA8wAAAJcFAAAAAA==&#10;" fillcolor="window" stroked="f" strokeweight=".5pt">
                <v:textbox inset="0,0,0,0">
                  <w:txbxContent>
                    <w:p w14:paraId="303CCBF9" w14:textId="77777777" w:rsidR="00133F26" w:rsidRPr="00706EF5" w:rsidRDefault="00133F26" w:rsidP="00133F26">
                      <w:pPr>
                        <w:spacing w:after="0"/>
                        <w:rPr>
                          <w:rFonts w:ascii="Arial" w:hAnsi="Arial" w:cs="Arial"/>
                          <w:sz w:val="8"/>
                          <w:szCs w:val="8"/>
                        </w:rPr>
                      </w:pPr>
                      <w:r w:rsidRPr="00706EF5">
                        <w:rPr>
                          <w:rFonts w:ascii="Arial" w:hAnsi="Arial" w:cs="Arial"/>
                          <w:sz w:val="8"/>
                          <w:szCs w:val="8"/>
                        </w:rPr>
                        <w:t>ENZA</w:t>
                      </w:r>
                      <w:r>
                        <w:rPr>
                          <w:rFonts w:ascii="Arial" w:hAnsi="Arial" w:cs="Arial"/>
                          <w:sz w:val="8"/>
                          <w:szCs w:val="8"/>
                        </w:rPr>
                        <w:t xml:space="preserve"> </w:t>
                      </w:r>
                      <w:r w:rsidRPr="00706EF5">
                        <w:rPr>
                          <w:rFonts w:ascii="Arial" w:hAnsi="Arial" w:cs="Arial"/>
                          <w:sz w:val="8"/>
                          <w:szCs w:val="8"/>
                        </w:rPr>
                        <w:t>+</w:t>
                      </w:r>
                      <w:r>
                        <w:rPr>
                          <w:rFonts w:ascii="Arial" w:hAnsi="Arial" w:cs="Arial"/>
                          <w:sz w:val="8"/>
                          <w:szCs w:val="8"/>
                        </w:rPr>
                        <w:t xml:space="preserve"> </w:t>
                      </w:r>
                      <w:r w:rsidRPr="00706EF5">
                        <w:rPr>
                          <w:rFonts w:ascii="Arial" w:hAnsi="Arial" w:cs="Arial"/>
                          <w:sz w:val="8"/>
                          <w:szCs w:val="8"/>
                        </w:rPr>
                        <w:t>LA</w:t>
                      </w:r>
                    </w:p>
                  </w:txbxContent>
                </v:textbox>
                <w10:wrap anchorx="margin"/>
              </v:shape>
            </w:pict>
          </mc:Fallback>
        </mc:AlternateContent>
      </w:r>
      <w:r w:rsidRPr="00BA6263">
        <w:rPr>
          <w:noProof/>
        </w:rPr>
        <mc:AlternateContent>
          <mc:Choice Requires="wps">
            <w:drawing>
              <wp:anchor distT="0" distB="0" distL="114300" distR="114300" simplePos="0" relativeHeight="251658248" behindDoc="0" locked="0" layoutInCell="1" allowOverlap="1" wp14:anchorId="57CAA5BC" wp14:editId="1444F78D">
                <wp:simplePos x="0" y="0"/>
                <wp:positionH relativeFrom="margin">
                  <wp:posOffset>3525622</wp:posOffset>
                </wp:positionH>
                <wp:positionV relativeFrom="paragraph">
                  <wp:posOffset>1688559</wp:posOffset>
                </wp:positionV>
                <wp:extent cx="245477" cy="67506"/>
                <wp:effectExtent l="0" t="0" r="2540" b="8890"/>
                <wp:wrapNone/>
                <wp:docPr id="1036256955" name="Text Box 1"/>
                <wp:cNvGraphicFramePr/>
                <a:graphic xmlns:a="http://schemas.openxmlformats.org/drawingml/2006/main">
                  <a:graphicData uri="http://schemas.microsoft.com/office/word/2010/wordprocessingShape">
                    <wps:wsp>
                      <wps:cNvSpPr txBox="1"/>
                      <wps:spPr>
                        <a:xfrm>
                          <a:off x="0" y="0"/>
                          <a:ext cx="245477" cy="67506"/>
                        </a:xfrm>
                        <a:prstGeom prst="rect">
                          <a:avLst/>
                        </a:prstGeom>
                        <a:solidFill>
                          <a:sysClr val="window" lastClr="FFFFFF"/>
                        </a:solidFill>
                        <a:ln w="6350">
                          <a:noFill/>
                        </a:ln>
                      </wps:spPr>
                      <wps:txbx>
                        <w:txbxContent>
                          <w:p w14:paraId="2769ED58" w14:textId="77777777" w:rsidR="00133F26" w:rsidRPr="00706EF5" w:rsidRDefault="00133F26" w:rsidP="00133F26">
                            <w:pPr>
                              <w:spacing w:after="0"/>
                              <w:jc w:val="center"/>
                              <w:rPr>
                                <w:rFonts w:ascii="Arial" w:hAnsi="Arial" w:cs="Arial"/>
                                <w:sz w:val="8"/>
                                <w:szCs w:val="8"/>
                              </w:rPr>
                            </w:pPr>
                            <w:r w:rsidRPr="00706EF5">
                              <w:rPr>
                                <w:rFonts w:ascii="Arial" w:hAnsi="Arial" w:cs="Arial"/>
                                <w:sz w:val="8"/>
                                <w:szCs w:val="8"/>
                              </w:rPr>
                              <w:t>Media</w:t>
                            </w:r>
                            <w:r>
                              <w:rPr>
                                <w:rFonts w:ascii="Arial" w:hAnsi="Arial" w:cs="Arial"/>
                                <w:sz w:val="8"/>
                                <w:szCs w:val="8"/>
                              </w:rPr>
                              <w:t>a</w:t>
                            </w:r>
                            <w:r w:rsidRPr="00706EF5">
                              <w:rPr>
                                <w:rFonts w:ascii="Arial" w:hAnsi="Arial" w:cs="Arial"/>
                                <w:sz w:val="8"/>
                                <w:szCs w:val="8"/>
                              </w:rPr>
                              <w:t>n</w:t>
                            </w:r>
                            <w:r>
                              <w:rPr>
                                <w:rFonts w:ascii="Arial" w:hAnsi="Arial" w:cs="Arial"/>
                                <w:sz w:val="8"/>
                                <w:szCs w:val="8"/>
                              </w:rPr>
                              <w:t>i</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CAA5BC" id="_x0000_s1073" type="#_x0000_t202" style="position:absolute;margin-left:277.6pt;margin-top:132.95pt;width:19.35pt;height:5.3pt;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GyazMAIAAFsEAAAOAAAAZHJzL2Uyb0RvYy54bWysVE2P2jAQvVfqf7B8LwkU2CoirCgrqkpo&#10;dyW22rNxbGLJ8bi2IaG/vmOHQLvtqSoHM54Zz8d7M1ncd40mJ+G8AlPS8SinRBgOlTKHkn572Xz4&#10;RIkPzFRMgxElPQtP75fv3y1aW4gJ1KAr4QgGMb5obUnrEGyRZZ7XomF+BFYYNEpwDQt4dYescqzF&#10;6I3OJnk+z1pwlXXAhfeofeiNdJniSyl4eJLSi0B0SbG2kE6Xzn08s+WCFQfHbK34pQz2D1U0TBlM&#10;eg31wAIjR6f+CNUo7sCDDCMOTQZSKi5SD9jNOH/Tza5mVqReEBxvrzD5/xeWP5529tmR0H2GDgmM&#10;gLTWFx6VsZ9Ouib+Y6UE7Qjh+Qqb6ALhqJxMZ9O7O0o4muZ3s3weg2S3t9b58EVAQ6JQUoekJKzY&#10;aetD7zq4xFQetKo2Sut0Ofu1duTEkD+kvYKWEs18QGVJN+l3yfbbM21Ii8V8nOUpk4EYr0+lDRZ3&#10;azFKodt3RFUlnc6G/vdQnREWB/3EeMs3CqvfYupn5nBEEAkc+/CEh9SAyeAiUVKD+/E3ffRH5tBK&#10;SYsjV1L//cicwI6+GuQ0zucguEHYD4I5NmtAFMa4UJYnER+4oAdROmhecRtWMQuamOGYq6RhENeh&#10;H3zcJi5Wq+SEU2hZ2Jqd5TF0hDxy8dK9MmcvhAUk+hGGYWTFG9563/jSwOoYQKpEagS2R/GCN05w&#10;GovLtsUV+fWevG7fhOVPAAAA//8DAFBLAwQUAAYACAAAACEANNoFCeAAAAALAQAADwAAAGRycy9k&#10;b3ducmV2LnhtbEyPPU/DMBCGdyT+g3VIbNRJKgca4lSAQAyoQ0sZ2Nz48iHicxS7bfj3HBNs9/Ho&#10;vefK9ewGccIp9J40pIsEBFLtbU+thv37y80diBANWTN4Qg3fGGBdXV6UprD+TFs87WIrOIRCYTR0&#10;MY6FlKHu0Jmw8CMS7xo/ORO5nVppJ3PmcDfILEly6UxPfKEzIz51WH/tjk7DR6Lenptluxlf97Zv&#10;to/xM02t1tdX88M9iIhz/IPhV5/VoWKngz+SDWLQoJTKGNWQ5WoFggm1WnJx4MltrkBWpfz/Q/UD&#10;AAD//wMAUEsBAi0AFAAGAAgAAAAhALaDOJL+AAAA4QEAABMAAAAAAAAAAAAAAAAAAAAAAFtDb250&#10;ZW50X1R5cGVzXS54bWxQSwECLQAUAAYACAAAACEAOP0h/9YAAACUAQAACwAAAAAAAAAAAAAAAAAv&#10;AQAAX3JlbHMvLnJlbHNQSwECLQAUAAYACAAAACEA+xsmszACAABbBAAADgAAAAAAAAAAAAAAAAAu&#10;AgAAZHJzL2Uyb0RvYy54bWxQSwECLQAUAAYACAAAACEANNoFCeAAAAALAQAADwAAAAAAAAAAAAAA&#10;AACKBAAAZHJzL2Rvd25yZXYueG1sUEsFBgAAAAAEAAQA8wAAAJcFAAAAAA==&#10;" fillcolor="window" stroked="f" strokeweight=".5pt">
                <v:textbox inset="0,0,0,0">
                  <w:txbxContent>
                    <w:p w14:paraId="2769ED58" w14:textId="77777777" w:rsidR="00133F26" w:rsidRPr="00706EF5" w:rsidRDefault="00133F26" w:rsidP="00133F26">
                      <w:pPr>
                        <w:spacing w:after="0"/>
                        <w:jc w:val="center"/>
                        <w:rPr>
                          <w:rFonts w:ascii="Arial" w:hAnsi="Arial" w:cs="Arial"/>
                          <w:sz w:val="8"/>
                          <w:szCs w:val="8"/>
                        </w:rPr>
                      </w:pPr>
                      <w:r w:rsidRPr="00706EF5">
                        <w:rPr>
                          <w:rFonts w:ascii="Arial" w:hAnsi="Arial" w:cs="Arial"/>
                          <w:sz w:val="8"/>
                          <w:szCs w:val="8"/>
                        </w:rPr>
                        <w:t>Media</w:t>
                      </w:r>
                      <w:r>
                        <w:rPr>
                          <w:rFonts w:ascii="Arial" w:hAnsi="Arial" w:cs="Arial"/>
                          <w:sz w:val="8"/>
                          <w:szCs w:val="8"/>
                        </w:rPr>
                        <w:t>a</w:t>
                      </w:r>
                      <w:r w:rsidRPr="00706EF5">
                        <w:rPr>
                          <w:rFonts w:ascii="Arial" w:hAnsi="Arial" w:cs="Arial"/>
                          <w:sz w:val="8"/>
                          <w:szCs w:val="8"/>
                        </w:rPr>
                        <w:t>n</w:t>
                      </w:r>
                      <w:r>
                        <w:rPr>
                          <w:rFonts w:ascii="Arial" w:hAnsi="Arial" w:cs="Arial"/>
                          <w:sz w:val="8"/>
                          <w:szCs w:val="8"/>
                        </w:rPr>
                        <w:t>i</w:t>
                      </w:r>
                    </w:p>
                  </w:txbxContent>
                </v:textbox>
                <w10:wrap anchorx="margin"/>
              </v:shape>
            </w:pict>
          </mc:Fallback>
        </mc:AlternateContent>
      </w:r>
      <w:r w:rsidRPr="00BA6263">
        <w:rPr>
          <w:noProof/>
        </w:rPr>
        <mc:AlternateContent>
          <mc:Choice Requires="wps">
            <w:drawing>
              <wp:anchor distT="0" distB="0" distL="114300" distR="114300" simplePos="0" relativeHeight="251658246" behindDoc="0" locked="0" layoutInCell="1" allowOverlap="1" wp14:anchorId="34D99AB7" wp14:editId="1B1124B1">
                <wp:simplePos x="0" y="0"/>
                <wp:positionH relativeFrom="margin">
                  <wp:posOffset>2384190</wp:posOffset>
                </wp:positionH>
                <wp:positionV relativeFrom="paragraph">
                  <wp:posOffset>1689057</wp:posOffset>
                </wp:positionV>
                <wp:extent cx="291504" cy="73643"/>
                <wp:effectExtent l="0" t="0" r="0" b="3175"/>
                <wp:wrapNone/>
                <wp:docPr id="1912980711" name="Text Box 1"/>
                <wp:cNvGraphicFramePr/>
                <a:graphic xmlns:a="http://schemas.openxmlformats.org/drawingml/2006/main">
                  <a:graphicData uri="http://schemas.microsoft.com/office/word/2010/wordprocessingShape">
                    <wps:wsp>
                      <wps:cNvSpPr txBox="1"/>
                      <wps:spPr>
                        <a:xfrm>
                          <a:off x="0" y="0"/>
                          <a:ext cx="291504" cy="73643"/>
                        </a:xfrm>
                        <a:prstGeom prst="rect">
                          <a:avLst/>
                        </a:prstGeom>
                        <a:solidFill>
                          <a:sysClr val="window" lastClr="FFFFFF"/>
                        </a:solidFill>
                        <a:ln w="6350">
                          <a:noFill/>
                        </a:ln>
                      </wps:spPr>
                      <wps:txbx>
                        <w:txbxContent>
                          <w:p w14:paraId="25C3134D" w14:textId="77777777" w:rsidR="00133F26" w:rsidRPr="003E11A5" w:rsidRDefault="00133F26" w:rsidP="00133F26">
                            <w:pPr>
                              <w:spacing w:after="0"/>
                              <w:jc w:val="center"/>
                              <w:rPr>
                                <w:rFonts w:ascii="Arial" w:hAnsi="Arial" w:cs="Arial"/>
                                <w:sz w:val="8"/>
                                <w:szCs w:val="8"/>
                              </w:rPr>
                            </w:pPr>
                            <w:r>
                              <w:rPr>
                                <w:rFonts w:ascii="Arial" w:hAnsi="Arial" w:cs="Arial"/>
                                <w:sz w:val="8"/>
                                <w:szCs w:val="8"/>
                              </w:rPr>
                              <w:t>Sensuroitu</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4D99AB7" id="_x0000_s1074" type="#_x0000_t202" style="position:absolute;margin-left:187.75pt;margin-top:133pt;width:22.95pt;height:5.8pt;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TT0jMQIAAFsEAAAOAAAAZHJzL2Uyb0RvYy54bWysVEtv2zAMvg/YfxB0X+w8mnVGnCJLkWFA&#10;0RZIh54VWYoFyKImKbGzXz9KjpOt22lYDgpFUnx8H+nFXddochTOKzAlHY9ySoThUCmzL+m3l82H&#10;W0p8YKZiGowo6Ul4erd8/27R2kJMoAZdCUcwiPFFa0tah2CLLPO8Fg3zI7DCoFGCa1jAq9tnlWMt&#10;Rm90NsnzedaCq6wDLrxH7X1vpMsUX0rBw5OUXgSiS4q1hXS6dO7imS0XrNg7ZmvFz2Wwf6iiYcpg&#10;0kuoexYYOTj1R6hGcQceZBhxaDKQUnGResBuxvmbbrY1syL1guB4e4HJ/7+w/PG4tc+OhO4zdEhg&#10;BKS1vvCojP100jXxHyslaEcITxfYRBcIR+Xk0/gmn1HC0fRxOp9NY5Ds+tY6H74IaEgUSuqQlIQV&#10;Oz740LsOLjGVB62qjdI6XU5+rR05MuQPaa+gpUQzH1BZ0k36nbP99kwb0pZ0Pr3JUyYDMV6fShss&#10;7tpilEK364iqSjqbD/3voDohLA76ifGWbxRW/4Cpn5nDEUEkcOzDEx5SAyaDs0RJDe7H3/TRH5lD&#10;KyUtjlxJ/fcDcwI7+mqQ0zifg+AGYTcI5tCsAVEY40JZnkR84IIeROmgecVtWMUsaGKGY66ShkFc&#10;h37wcZu4WK2SE06hZeHBbC2PoSPkkYuX7pU5eyYsINGPMAwjK97w1vvGlwZWhwBSJVIjsD2KZ7xx&#10;gtNYnLctrsiv9+R1/SYsfwIAAP//AwBQSwMEFAAGAAgAAAAhADSuJCriAAAACwEAAA8AAABkcnMv&#10;ZG93bnJldi54bWxMj01PwzAMhu9I/IfISNxY2m5tUWk6AQJxQBw2xoFb1rgfonGqJtvKv593gqPt&#10;R6+ft1zPdhBHnHzvSEG8iEAg1c701CrYfb7e3YPwQZPRgyNU8Ise1tX1VakL4060weM2tIJDyBda&#10;QRfCWEjp6w6t9gs3IvGtcZPVgceplWbSJw63g0yiKJNW98QfOj3ic4f1z/ZgFXxF6ftLs2w/xred&#10;6ZvNU/iOY6PU7c38+AAi4Bz+YLjoszpU7LR3BzJeDAqWeZoyqiDJMi7FxCqJVyD2vMnzDGRVyv8d&#10;qjMAAAD//wMAUEsBAi0AFAAGAAgAAAAhALaDOJL+AAAA4QEAABMAAAAAAAAAAAAAAAAAAAAAAFtD&#10;b250ZW50X1R5cGVzXS54bWxQSwECLQAUAAYACAAAACEAOP0h/9YAAACUAQAACwAAAAAAAAAAAAAA&#10;AAAvAQAAX3JlbHMvLnJlbHNQSwECLQAUAAYACAAAACEA8009IzECAABbBAAADgAAAAAAAAAAAAAA&#10;AAAuAgAAZHJzL2Uyb0RvYy54bWxQSwECLQAUAAYACAAAACEANK4kKuIAAAALAQAADwAAAAAAAAAA&#10;AAAAAACLBAAAZHJzL2Rvd25yZXYueG1sUEsFBgAAAAAEAAQA8wAAAJoFAAAAAA==&#10;" fillcolor="window" stroked="f" strokeweight=".5pt">
                <v:textbox inset="0,0,0,0">
                  <w:txbxContent>
                    <w:p w14:paraId="25C3134D" w14:textId="77777777" w:rsidR="00133F26" w:rsidRPr="003E11A5" w:rsidRDefault="00133F26" w:rsidP="00133F26">
                      <w:pPr>
                        <w:spacing w:after="0"/>
                        <w:jc w:val="center"/>
                        <w:rPr>
                          <w:rFonts w:ascii="Arial" w:hAnsi="Arial" w:cs="Arial"/>
                          <w:sz w:val="8"/>
                          <w:szCs w:val="8"/>
                        </w:rPr>
                      </w:pPr>
                      <w:r>
                        <w:rPr>
                          <w:rFonts w:ascii="Arial" w:hAnsi="Arial" w:cs="Arial"/>
                          <w:sz w:val="8"/>
                          <w:szCs w:val="8"/>
                        </w:rPr>
                        <w:t>Sensuroitu</w:t>
                      </w:r>
                    </w:p>
                  </w:txbxContent>
                </v:textbox>
                <w10:wrap anchorx="margin"/>
              </v:shape>
            </w:pict>
          </mc:Fallback>
        </mc:AlternateContent>
      </w:r>
      <w:r w:rsidRPr="00BA6263">
        <w:rPr>
          <w:rFonts w:cs="Times New Roman"/>
          <w:b/>
          <w:noProof/>
        </w:rPr>
        <w:drawing>
          <wp:inline distT="0" distB="0" distL="0" distR="0" wp14:anchorId="7BB95557" wp14:editId="100BEFE8">
            <wp:extent cx="5767070" cy="2877820"/>
            <wp:effectExtent l="0" t="0" r="5080" b="0"/>
            <wp:docPr id="685379520" name="Picture 1" descr="Kuva, joka sisältää kohteen teksti, viiva, diagrammi, kuvakaappaus  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379520" name="Picture 1" descr="Kuva, joka sisältää kohteen teksti, viiva, diagrammi, kuvakaappaus  Tekoälyllä luotu sisältö voi olla virheellistä."/>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767070" cy="2877820"/>
                    </a:xfrm>
                    <a:prstGeom prst="rect">
                      <a:avLst/>
                    </a:prstGeom>
                    <a:noFill/>
                  </pic:spPr>
                </pic:pic>
              </a:graphicData>
            </a:graphic>
          </wp:inline>
        </w:drawing>
      </w:r>
    </w:p>
    <w:p w14:paraId="4DCA30C7" w14:textId="77777777" w:rsidR="00133F26" w:rsidRPr="00BA6263" w:rsidRDefault="00133F26" w:rsidP="00133F26">
      <w:pPr>
        <w:spacing w:after="0"/>
        <w:rPr>
          <w:rFonts w:eastAsia="MS Mincho" w:cs="Times New Roman"/>
          <w:b/>
          <w:bCs/>
          <w:szCs w:val="20"/>
          <w:lang w:val="fi-FI"/>
        </w:rPr>
      </w:pPr>
      <w:bookmarkStart w:id="48" w:name="_Hlk209188397"/>
      <w:r w:rsidRPr="00BA6263" w:rsidDel="00C571AD">
        <w:rPr>
          <w:rFonts w:cs="Times New Roman"/>
          <w:b/>
          <w:lang w:val="fi-FI"/>
        </w:rPr>
        <w:t xml:space="preserve">Kuva 3: </w:t>
      </w:r>
      <w:r w:rsidRPr="00BA6263" w:rsidDel="00C571AD">
        <w:rPr>
          <w:rFonts w:eastAsia="MS Mincho" w:cs="Times New Roman"/>
          <w:b/>
          <w:bCs/>
          <w:szCs w:val="20"/>
          <w:lang w:val="fi-FI"/>
        </w:rPr>
        <w:t>Kaplan-Meierin menetelmän mukaiset käyrät kokonaiselossaoloajasta entsalutamidin ja androgeenideprivaatiohoidon yhdistelmää vs. lumelääkkeen ja androgeenideprivaatiohoidon yhdistelmää saaneissa hoitohaaroissa EMBARK-tutkimuksessa (hoitoaikeen [intent-to-treat] mukainen analyysi)</w:t>
      </w:r>
    </w:p>
    <w:p w14:paraId="60BE111E" w14:textId="77777777" w:rsidR="00133F26" w:rsidRPr="00BA6263" w:rsidDel="00C571AD" w:rsidRDefault="00133F26" w:rsidP="00133F26">
      <w:pPr>
        <w:spacing w:after="0"/>
        <w:rPr>
          <w:rFonts w:cs="Times New Roman"/>
          <w:b/>
          <w:lang w:val="fi-FI"/>
        </w:rPr>
      </w:pPr>
    </w:p>
    <w:bookmarkEnd w:id="48"/>
    <w:p w14:paraId="12DE1B29" w14:textId="77777777" w:rsidR="00133F26" w:rsidRPr="00BA6263" w:rsidRDefault="00133F26" w:rsidP="00133F26">
      <w:pPr>
        <w:spacing w:after="0"/>
        <w:rPr>
          <w:rFonts w:cs="Times New Roman"/>
          <w:b/>
        </w:rPr>
      </w:pPr>
      <w:r w:rsidRPr="00BA6263">
        <w:rPr>
          <w:rFonts w:cs="Times New Roman"/>
          <w:b/>
          <w:noProof/>
        </w:rPr>
        <mc:AlternateContent>
          <mc:Choice Requires="wpg">
            <w:drawing>
              <wp:anchor distT="0" distB="0" distL="114300" distR="114300" simplePos="0" relativeHeight="251658272" behindDoc="0" locked="0" layoutInCell="1" allowOverlap="1" wp14:anchorId="53DC8C44" wp14:editId="4EFDECD6">
                <wp:simplePos x="0" y="0"/>
                <wp:positionH relativeFrom="column">
                  <wp:posOffset>97790</wp:posOffset>
                </wp:positionH>
                <wp:positionV relativeFrom="paragraph">
                  <wp:posOffset>560705</wp:posOffset>
                </wp:positionV>
                <wp:extent cx="5051751" cy="2152650"/>
                <wp:effectExtent l="0" t="0" r="0" b="0"/>
                <wp:wrapNone/>
                <wp:docPr id="931801267" name="Group 52"/>
                <wp:cNvGraphicFramePr/>
                <a:graphic xmlns:a="http://schemas.openxmlformats.org/drawingml/2006/main">
                  <a:graphicData uri="http://schemas.microsoft.com/office/word/2010/wordprocessingGroup">
                    <wpg:wgp>
                      <wpg:cNvGrpSpPr/>
                      <wpg:grpSpPr>
                        <a:xfrm>
                          <a:off x="0" y="0"/>
                          <a:ext cx="5051751" cy="2152650"/>
                          <a:chOff x="-65414" y="0"/>
                          <a:chExt cx="5051751" cy="2152650"/>
                        </a:xfrm>
                      </wpg:grpSpPr>
                      <wps:wsp>
                        <wps:cNvPr id="979806285" name="Text Box 1"/>
                        <wps:cNvSpPr txBox="1"/>
                        <wps:spPr>
                          <a:xfrm>
                            <a:off x="841732" y="1055648"/>
                            <a:ext cx="266700" cy="66675"/>
                          </a:xfrm>
                          <a:prstGeom prst="rect">
                            <a:avLst/>
                          </a:prstGeom>
                          <a:solidFill>
                            <a:sysClr val="window" lastClr="FFFFFF"/>
                          </a:solidFill>
                          <a:ln w="6350">
                            <a:noFill/>
                          </a:ln>
                        </wps:spPr>
                        <wps:txbx>
                          <w:txbxContent>
                            <w:p w14:paraId="2AB09B3F"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Hoito</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833085252" name="Text Box 1"/>
                        <wps:cNvSpPr txBox="1"/>
                        <wps:spPr>
                          <a:xfrm>
                            <a:off x="1377567" y="1052497"/>
                            <a:ext cx="532196" cy="69023"/>
                          </a:xfrm>
                          <a:prstGeom prst="rect">
                            <a:avLst/>
                          </a:prstGeom>
                          <a:solidFill>
                            <a:sysClr val="window" lastClr="FFFFFF"/>
                          </a:solidFill>
                          <a:ln w="6350">
                            <a:noFill/>
                          </a:ln>
                        </wps:spPr>
                        <wps:txbx>
                          <w:txbxContent>
                            <w:p w14:paraId="5440918F"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Tutkittavien lukumäärä</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851073250" name="Text Box 1"/>
                        <wps:cNvSpPr txBox="1"/>
                        <wps:spPr>
                          <a:xfrm>
                            <a:off x="2234527" y="1052621"/>
                            <a:ext cx="255270" cy="68580"/>
                          </a:xfrm>
                          <a:prstGeom prst="rect">
                            <a:avLst/>
                          </a:prstGeom>
                          <a:solidFill>
                            <a:sysClr val="window" lastClr="FFFFFF"/>
                          </a:solidFill>
                          <a:ln w="6350">
                            <a:noFill/>
                          </a:ln>
                        </wps:spPr>
                        <wps:txbx>
                          <w:txbxContent>
                            <w:p w14:paraId="4C1CF457"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Sensuroitu</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628212695" name="Text Box 1"/>
                        <wps:cNvSpPr txBox="1"/>
                        <wps:spPr>
                          <a:xfrm>
                            <a:off x="2839909" y="1052497"/>
                            <a:ext cx="241429" cy="88153"/>
                          </a:xfrm>
                          <a:prstGeom prst="rect">
                            <a:avLst/>
                          </a:prstGeom>
                          <a:solidFill>
                            <a:sysClr val="window" lastClr="FFFFFF"/>
                          </a:solidFill>
                          <a:ln w="6350">
                            <a:noFill/>
                          </a:ln>
                        </wps:spPr>
                        <wps:txbx>
                          <w:txbxContent>
                            <w:p w14:paraId="0DD67BD6"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Tapahtuma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380095194" name="Text Box 1"/>
                        <wps:cNvSpPr txBox="1"/>
                        <wps:spPr>
                          <a:xfrm>
                            <a:off x="3324540" y="1061704"/>
                            <a:ext cx="213360" cy="60960"/>
                          </a:xfrm>
                          <a:prstGeom prst="rect">
                            <a:avLst/>
                          </a:prstGeom>
                          <a:solidFill>
                            <a:sysClr val="window" lastClr="FFFFFF"/>
                          </a:solidFill>
                          <a:ln w="6350">
                            <a:noFill/>
                          </a:ln>
                        </wps:spPr>
                        <wps:txbx>
                          <w:txbxContent>
                            <w:p w14:paraId="78596621" w14:textId="77777777" w:rsidR="00133F26" w:rsidRPr="00B159B2" w:rsidRDefault="00133F26" w:rsidP="00133F26">
                              <w:pPr>
                                <w:spacing w:after="0"/>
                                <w:jc w:val="center"/>
                                <w:rPr>
                                  <w:rFonts w:ascii="Arial" w:hAnsi="Arial" w:cs="Arial"/>
                                  <w:sz w:val="7"/>
                                  <w:szCs w:val="7"/>
                                </w:rPr>
                              </w:pPr>
                              <w:r w:rsidRPr="00B159B2">
                                <w:rPr>
                                  <w:rFonts w:ascii="Arial" w:hAnsi="Arial" w:cs="Arial"/>
                                  <w:sz w:val="7"/>
                                  <w:szCs w:val="7"/>
                                </w:rPr>
                                <w:t>Media</w:t>
                              </w:r>
                              <w:r>
                                <w:rPr>
                                  <w:rFonts w:ascii="Arial" w:hAnsi="Arial" w:cs="Arial"/>
                                  <w:sz w:val="7"/>
                                  <w:szCs w:val="7"/>
                                </w:rPr>
                                <w:t>a</w:t>
                              </w:r>
                              <w:r w:rsidRPr="00B159B2">
                                <w:rPr>
                                  <w:rFonts w:ascii="Arial" w:hAnsi="Arial" w:cs="Arial"/>
                                  <w:sz w:val="7"/>
                                  <w:szCs w:val="7"/>
                                </w:rPr>
                                <w:t>n</w:t>
                              </w:r>
                              <w:r>
                                <w:rPr>
                                  <w:rFonts w:ascii="Arial" w:hAnsi="Arial" w:cs="Arial"/>
                                  <w:sz w:val="7"/>
                                  <w:szCs w:val="7"/>
                                </w:rPr>
                                <w:t>i</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136258569" name="Text Box 1"/>
                        <wps:cNvSpPr txBox="1"/>
                        <wps:spPr>
                          <a:xfrm>
                            <a:off x="3748196" y="1055495"/>
                            <a:ext cx="291066" cy="73061"/>
                          </a:xfrm>
                          <a:prstGeom prst="rect">
                            <a:avLst/>
                          </a:prstGeom>
                          <a:solidFill>
                            <a:sysClr val="window" lastClr="FFFFFF"/>
                          </a:solidFill>
                          <a:ln w="6350">
                            <a:noFill/>
                          </a:ln>
                        </wps:spPr>
                        <wps:txbx>
                          <w:txbxContent>
                            <w:p w14:paraId="18AFF255" w14:textId="77777777" w:rsidR="00133F26" w:rsidRPr="00B159B2" w:rsidRDefault="00133F26" w:rsidP="00133F26">
                              <w:pPr>
                                <w:spacing w:after="0"/>
                                <w:jc w:val="center"/>
                                <w:rPr>
                                  <w:rFonts w:ascii="Arial" w:hAnsi="Arial" w:cs="Arial"/>
                                  <w:sz w:val="7"/>
                                  <w:szCs w:val="7"/>
                                </w:rPr>
                              </w:pPr>
                              <w:r w:rsidRPr="00B159B2">
                                <w:rPr>
                                  <w:rFonts w:ascii="Arial" w:hAnsi="Arial" w:cs="Arial"/>
                                  <w:sz w:val="7"/>
                                  <w:szCs w:val="7"/>
                                </w:rPr>
                                <w:t>95</w:t>
                              </w:r>
                              <w:r>
                                <w:rPr>
                                  <w:rFonts w:ascii="Arial" w:hAnsi="Arial" w:cs="Arial"/>
                                  <w:sz w:val="7"/>
                                  <w:szCs w:val="7"/>
                                </w:rPr>
                                <w:t> </w:t>
                              </w:r>
                              <w:r w:rsidRPr="00B159B2">
                                <w:rPr>
                                  <w:rFonts w:ascii="Arial" w:hAnsi="Arial" w:cs="Arial"/>
                                  <w:sz w:val="7"/>
                                  <w:szCs w:val="7"/>
                                </w:rPr>
                                <w:t>%</w:t>
                              </w:r>
                              <w:r>
                                <w:rPr>
                                  <w:rFonts w:ascii="Arial" w:hAnsi="Arial" w:cs="Arial"/>
                                  <w:sz w:val="7"/>
                                  <w:szCs w:val="7"/>
                                </w:rPr>
                                <w:t>:n</w:t>
                              </w:r>
                              <w:r w:rsidRPr="00B159B2">
                                <w:rPr>
                                  <w:rFonts w:ascii="Arial" w:hAnsi="Arial" w:cs="Arial"/>
                                  <w:sz w:val="7"/>
                                  <w:szCs w:val="7"/>
                                </w:rPr>
                                <w:t xml:space="preserve"> CI</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47722701" name="Text Box 1"/>
                        <wps:cNvSpPr txBox="1"/>
                        <wps:spPr>
                          <a:xfrm>
                            <a:off x="1876425" y="1624642"/>
                            <a:ext cx="1572273" cy="132571"/>
                          </a:xfrm>
                          <a:prstGeom prst="rect">
                            <a:avLst/>
                          </a:prstGeom>
                          <a:solidFill>
                            <a:sysClr val="window" lastClr="FFFFFF"/>
                          </a:solidFill>
                          <a:ln w="6350">
                            <a:noFill/>
                          </a:ln>
                        </wps:spPr>
                        <wps:txbx>
                          <w:txbxContent>
                            <w:p w14:paraId="30F0618D" w14:textId="77777777" w:rsidR="00133F26" w:rsidRPr="00273C28" w:rsidRDefault="00133F26" w:rsidP="00133F26">
                              <w:pPr>
                                <w:spacing w:after="0"/>
                                <w:rPr>
                                  <w:rFonts w:ascii="Arial" w:hAnsi="Arial" w:cs="Arial"/>
                                  <w:sz w:val="16"/>
                                  <w:szCs w:val="16"/>
                                </w:rPr>
                              </w:pPr>
                              <w:r>
                                <w:rPr>
                                  <w:rFonts w:ascii="Arial" w:hAnsi="Arial" w:cs="Arial"/>
                                  <w:sz w:val="16"/>
                                  <w:szCs w:val="16"/>
                                </w:rPr>
                                <w:t>Kokonaiselossaolo (kuukautta)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98302259" name="Text Box 1"/>
                        <wps:cNvSpPr txBox="1"/>
                        <wps:spPr>
                          <a:xfrm>
                            <a:off x="-61931" y="2087569"/>
                            <a:ext cx="409570" cy="65081"/>
                          </a:xfrm>
                          <a:prstGeom prst="rect">
                            <a:avLst/>
                          </a:prstGeom>
                          <a:solidFill>
                            <a:sysClr val="window" lastClr="FFFFFF"/>
                          </a:solidFill>
                          <a:ln w="6350">
                            <a:noFill/>
                          </a:ln>
                        </wps:spPr>
                        <wps:txbx>
                          <w:txbxContent>
                            <w:p w14:paraId="10DB1A51"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976760482" name="Text Box 1"/>
                        <wps:cNvSpPr txBox="1"/>
                        <wps:spPr>
                          <a:xfrm>
                            <a:off x="-64140" y="1910715"/>
                            <a:ext cx="415288" cy="47626"/>
                          </a:xfrm>
                          <a:prstGeom prst="rect">
                            <a:avLst/>
                          </a:prstGeom>
                          <a:solidFill>
                            <a:sysClr val="window" lastClr="FFFFFF"/>
                          </a:solidFill>
                          <a:ln w="6350">
                            <a:noFill/>
                          </a:ln>
                        </wps:spPr>
                        <wps:txbx>
                          <w:txbxContent>
                            <w:p w14:paraId="408D62D4"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091215643" name="Text Box 1"/>
                        <wps:cNvSpPr txBox="1"/>
                        <wps:spPr>
                          <a:xfrm>
                            <a:off x="-62235" y="1792898"/>
                            <a:ext cx="294304" cy="51142"/>
                          </a:xfrm>
                          <a:prstGeom prst="rect">
                            <a:avLst/>
                          </a:prstGeom>
                          <a:solidFill>
                            <a:sysClr val="window" lastClr="FFFFFF"/>
                          </a:solidFill>
                          <a:ln w="6350">
                            <a:noFill/>
                          </a:ln>
                        </wps:spPr>
                        <wps:txbx>
                          <w:txbxContent>
                            <w:p w14:paraId="0B152AD9"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ENZA: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943547043" name="Text Box 1"/>
                        <wps:cNvSpPr txBox="1"/>
                        <wps:spPr>
                          <a:xfrm>
                            <a:off x="-65414" y="2029860"/>
                            <a:ext cx="400050" cy="57709"/>
                          </a:xfrm>
                          <a:prstGeom prst="rect">
                            <a:avLst/>
                          </a:prstGeom>
                          <a:solidFill>
                            <a:sysClr val="window" lastClr="FFFFFF"/>
                          </a:solidFill>
                          <a:ln w="6350">
                            <a:noFill/>
                          </a:ln>
                        </wps:spPr>
                        <wps:txbx>
                          <w:txbxContent>
                            <w:p w14:paraId="4619736A"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Tapaht./kum Envt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445308215" name="Text Box 1"/>
                        <wps:cNvSpPr txBox="1"/>
                        <wps:spPr>
                          <a:xfrm>
                            <a:off x="-65410" y="1845311"/>
                            <a:ext cx="425446" cy="46990"/>
                          </a:xfrm>
                          <a:prstGeom prst="rect">
                            <a:avLst/>
                          </a:prstGeom>
                          <a:solidFill>
                            <a:sysClr val="window" lastClr="FFFFFF"/>
                          </a:solidFill>
                          <a:ln w="6350">
                            <a:noFill/>
                          </a:ln>
                        </wps:spPr>
                        <wps:txbx>
                          <w:txbxContent>
                            <w:p w14:paraId="596D8645"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Tapaht./kum Envt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166212274" name="Text Box 1"/>
                        <wps:cNvSpPr txBox="1"/>
                        <wps:spPr>
                          <a:xfrm>
                            <a:off x="-65414" y="1984141"/>
                            <a:ext cx="349398" cy="45719"/>
                          </a:xfrm>
                          <a:prstGeom prst="rect">
                            <a:avLst/>
                          </a:prstGeom>
                          <a:solidFill>
                            <a:sysClr val="window" lastClr="FFFFFF"/>
                          </a:solidFill>
                          <a:ln w="6350">
                            <a:noFill/>
                          </a:ln>
                        </wps:spPr>
                        <wps:txbx>
                          <w:txbxContent>
                            <w:p w14:paraId="59C4D9F5"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Lumelääke + 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913322902" name="Text Box 1"/>
                        <wps:cNvSpPr txBox="1"/>
                        <wps:spPr>
                          <a:xfrm>
                            <a:off x="412556" y="1387286"/>
                            <a:ext cx="1112691" cy="60299"/>
                          </a:xfrm>
                          <a:prstGeom prst="rect">
                            <a:avLst/>
                          </a:prstGeom>
                          <a:solidFill>
                            <a:sysClr val="window" lastClr="FFFFFF"/>
                          </a:solidFill>
                          <a:ln w="6350">
                            <a:noFill/>
                          </a:ln>
                        </wps:spPr>
                        <wps:txbx>
                          <w:txbxContent>
                            <w:p w14:paraId="6FEA847C" w14:textId="77777777" w:rsidR="00133F26" w:rsidRPr="00FC3ADA" w:rsidRDefault="00133F26" w:rsidP="00133F26">
                              <w:pPr>
                                <w:spacing w:after="0"/>
                                <w:rPr>
                                  <w:rFonts w:ascii="Arial" w:hAnsi="Arial" w:cs="Arial"/>
                                  <w:sz w:val="7"/>
                                  <w:szCs w:val="7"/>
                                </w:rPr>
                              </w:pPr>
                              <w:r w:rsidRPr="00FC3ADA">
                                <w:rPr>
                                  <w:rFonts w:ascii="Arial" w:hAnsi="Arial" w:cs="Arial"/>
                                  <w:sz w:val="7"/>
                                  <w:szCs w:val="7"/>
                                </w:rPr>
                                <w:t>Stratif</w:t>
                              </w:r>
                              <w:r>
                                <w:rPr>
                                  <w:rFonts w:ascii="Arial" w:hAnsi="Arial" w:cs="Arial"/>
                                  <w:sz w:val="7"/>
                                  <w:szCs w:val="7"/>
                                </w:rPr>
                                <w:t>ioitu riskisuhde</w:t>
                              </w:r>
                              <w:r w:rsidRPr="00FC3ADA">
                                <w:rPr>
                                  <w:rFonts w:ascii="Arial" w:hAnsi="Arial" w:cs="Arial"/>
                                  <w:sz w:val="7"/>
                                  <w:szCs w:val="7"/>
                                </w:rPr>
                                <w:t xml:space="preserve"> (95</w:t>
                              </w:r>
                              <w:r>
                                <w:rPr>
                                  <w:rFonts w:ascii="Arial" w:hAnsi="Arial" w:cs="Arial"/>
                                  <w:sz w:val="7"/>
                                  <w:szCs w:val="7"/>
                                </w:rPr>
                                <w:t xml:space="preserve"> </w:t>
                              </w:r>
                              <w:r w:rsidRPr="00FC3ADA">
                                <w:rPr>
                                  <w:rFonts w:ascii="Arial" w:hAnsi="Arial" w:cs="Arial"/>
                                  <w:sz w:val="7"/>
                                  <w:szCs w:val="7"/>
                                </w:rPr>
                                <w:t>%</w:t>
                              </w:r>
                              <w:r>
                                <w:rPr>
                                  <w:rFonts w:ascii="Arial" w:hAnsi="Arial" w:cs="Arial"/>
                                  <w:sz w:val="7"/>
                                  <w:szCs w:val="7"/>
                                </w:rPr>
                                <w:t>:n</w:t>
                              </w:r>
                              <w:r w:rsidRPr="00FC3ADA">
                                <w:rPr>
                                  <w:rFonts w:ascii="Arial" w:hAnsi="Arial" w:cs="Arial"/>
                                  <w:sz w:val="7"/>
                                  <w:szCs w:val="7"/>
                                </w:rPr>
                                <w:t xml:space="preserve"> CI): 0</w:t>
                              </w:r>
                              <w:r>
                                <w:rPr>
                                  <w:rFonts w:ascii="Arial" w:hAnsi="Arial" w:cs="Arial"/>
                                  <w:sz w:val="7"/>
                                  <w:szCs w:val="7"/>
                                </w:rPr>
                                <w:t>,</w:t>
                              </w:r>
                              <w:r w:rsidRPr="00FC3ADA">
                                <w:rPr>
                                  <w:rFonts w:ascii="Arial" w:hAnsi="Arial" w:cs="Arial"/>
                                  <w:sz w:val="7"/>
                                  <w:szCs w:val="7"/>
                                </w:rPr>
                                <w:t>830 (0</w:t>
                              </w:r>
                              <w:r>
                                <w:rPr>
                                  <w:rFonts w:ascii="Arial" w:hAnsi="Arial" w:cs="Arial"/>
                                  <w:sz w:val="7"/>
                                  <w:szCs w:val="7"/>
                                </w:rPr>
                                <w:t>,</w:t>
                              </w:r>
                              <w:r w:rsidRPr="00FC3ADA">
                                <w:rPr>
                                  <w:rFonts w:ascii="Arial" w:hAnsi="Arial" w:cs="Arial"/>
                                  <w:sz w:val="7"/>
                                  <w:szCs w:val="7"/>
                                </w:rPr>
                                <w:t>630</w:t>
                              </w:r>
                              <w:r>
                                <w:rPr>
                                  <w:rFonts w:ascii="Arial" w:hAnsi="Arial" w:cs="Arial"/>
                                  <w:sz w:val="7"/>
                                  <w:szCs w:val="7"/>
                                </w:rPr>
                                <w:t>;</w:t>
                              </w:r>
                              <w:r w:rsidRPr="00FC3ADA">
                                <w:rPr>
                                  <w:rFonts w:ascii="Arial" w:hAnsi="Arial" w:cs="Arial"/>
                                  <w:sz w:val="7"/>
                                  <w:szCs w:val="7"/>
                                </w:rPr>
                                <w:t xml:space="preserve"> 1</w:t>
                              </w:r>
                              <w:r>
                                <w:rPr>
                                  <w:rFonts w:ascii="Arial" w:hAnsi="Arial" w:cs="Arial"/>
                                  <w:sz w:val="7"/>
                                  <w:szCs w:val="7"/>
                                </w:rPr>
                                <w:t>,</w:t>
                              </w:r>
                              <w:r w:rsidRPr="00FC3ADA">
                                <w:rPr>
                                  <w:rFonts w:ascii="Arial" w:hAnsi="Arial" w:cs="Arial"/>
                                  <w:sz w:val="7"/>
                                  <w:szCs w:val="7"/>
                                </w:rPr>
                                <w:t>095)</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464019740" name="Text Box 1"/>
                        <wps:cNvSpPr txBox="1"/>
                        <wps:spPr>
                          <a:xfrm>
                            <a:off x="411782" y="1302573"/>
                            <a:ext cx="786130" cy="60018"/>
                          </a:xfrm>
                          <a:prstGeom prst="rect">
                            <a:avLst/>
                          </a:prstGeom>
                          <a:solidFill>
                            <a:sysClr val="window" lastClr="FFFFFF"/>
                          </a:solidFill>
                          <a:ln w="6350">
                            <a:noFill/>
                          </a:ln>
                        </wps:spPr>
                        <wps:txbx>
                          <w:txbxContent>
                            <w:p w14:paraId="12E98C40" w14:textId="77777777" w:rsidR="00133F26" w:rsidRPr="00FC3ADA" w:rsidRDefault="00133F26" w:rsidP="00133F26">
                              <w:pPr>
                                <w:spacing w:after="0"/>
                                <w:rPr>
                                  <w:rFonts w:ascii="Arial" w:hAnsi="Arial" w:cs="Arial"/>
                                  <w:sz w:val="7"/>
                                  <w:szCs w:val="7"/>
                                </w:rPr>
                              </w:pPr>
                              <w:r w:rsidRPr="00FC3ADA">
                                <w:rPr>
                                  <w:rFonts w:ascii="Arial" w:hAnsi="Arial" w:cs="Arial"/>
                                  <w:sz w:val="7"/>
                                  <w:szCs w:val="7"/>
                                </w:rPr>
                                <w:t>Stratifi</w:t>
                              </w:r>
                              <w:r>
                                <w:rPr>
                                  <w:rFonts w:ascii="Arial" w:hAnsi="Arial" w:cs="Arial"/>
                                  <w:sz w:val="7"/>
                                  <w:szCs w:val="7"/>
                                </w:rPr>
                                <w:t>oitu</w:t>
                              </w:r>
                              <w:r w:rsidRPr="00FC3ADA">
                                <w:rPr>
                                  <w:rFonts w:ascii="Arial" w:hAnsi="Arial" w:cs="Arial"/>
                                  <w:sz w:val="7"/>
                                  <w:szCs w:val="7"/>
                                </w:rPr>
                                <w:t xml:space="preserve"> </w:t>
                              </w:r>
                              <w:r>
                                <w:rPr>
                                  <w:rFonts w:ascii="Arial" w:hAnsi="Arial" w:cs="Arial"/>
                                  <w:sz w:val="7"/>
                                  <w:szCs w:val="7"/>
                                </w:rPr>
                                <w:t>l</w:t>
                              </w:r>
                              <w:r w:rsidRPr="00FC3ADA">
                                <w:rPr>
                                  <w:rFonts w:ascii="Arial" w:hAnsi="Arial" w:cs="Arial"/>
                                  <w:sz w:val="7"/>
                                  <w:szCs w:val="7"/>
                                </w:rPr>
                                <w:t>og</w:t>
                              </w:r>
                              <w:r>
                                <w:rPr>
                                  <w:rFonts w:ascii="Arial" w:hAnsi="Arial" w:cs="Arial"/>
                                  <w:sz w:val="7"/>
                                  <w:szCs w:val="7"/>
                                </w:rPr>
                                <w:t xml:space="preserve"> r</w:t>
                              </w:r>
                              <w:r w:rsidRPr="00FC3ADA">
                                <w:rPr>
                                  <w:rFonts w:ascii="Arial" w:hAnsi="Arial" w:cs="Arial"/>
                                  <w:sz w:val="7"/>
                                  <w:szCs w:val="7"/>
                                </w:rPr>
                                <w:t xml:space="preserve">ank </w:t>
                              </w:r>
                              <w:r>
                                <w:rPr>
                                  <w:rFonts w:ascii="Arial" w:hAnsi="Arial" w:cs="Arial"/>
                                  <w:sz w:val="7"/>
                                  <w:szCs w:val="7"/>
                                </w:rPr>
                                <w:t>-t</w:t>
                              </w:r>
                              <w:r w:rsidRPr="00FC3ADA">
                                <w:rPr>
                                  <w:rFonts w:ascii="Arial" w:hAnsi="Arial" w:cs="Arial"/>
                                  <w:sz w:val="7"/>
                                  <w:szCs w:val="7"/>
                                </w:rPr>
                                <w:t>est</w:t>
                              </w:r>
                              <w:r>
                                <w:rPr>
                                  <w:rFonts w:ascii="Arial" w:hAnsi="Arial" w:cs="Arial"/>
                                  <w:sz w:val="7"/>
                                  <w:szCs w:val="7"/>
                                </w:rPr>
                                <w:t>i</w:t>
                              </w:r>
                              <w:r w:rsidRPr="00FC3ADA">
                                <w:rPr>
                                  <w:rFonts w:ascii="Arial" w:hAnsi="Arial" w:cs="Arial"/>
                                  <w:sz w:val="7"/>
                                  <w:szCs w:val="7"/>
                                </w:rPr>
                                <w:t>: p</w:t>
                              </w:r>
                              <w:r>
                                <w:rPr>
                                  <w:rFonts w:ascii="Arial" w:hAnsi="Arial" w:cs="Arial"/>
                                  <w:sz w:val="7"/>
                                  <w:szCs w:val="7"/>
                                </w:rPr>
                                <w:t> </w:t>
                              </w:r>
                              <w:r w:rsidRPr="00FC3ADA">
                                <w:rPr>
                                  <w:rFonts w:ascii="Arial" w:hAnsi="Arial" w:cs="Arial"/>
                                  <w:sz w:val="7"/>
                                  <w:szCs w:val="7"/>
                                </w:rPr>
                                <w:t>=</w:t>
                              </w:r>
                              <w:r>
                                <w:rPr>
                                  <w:rFonts w:ascii="Arial" w:hAnsi="Arial" w:cs="Arial"/>
                                  <w:sz w:val="7"/>
                                  <w:szCs w:val="7"/>
                                </w:rPr>
                                <w:t> </w:t>
                              </w:r>
                              <w:r w:rsidRPr="00FC3ADA">
                                <w:rPr>
                                  <w:rFonts w:ascii="Arial" w:hAnsi="Arial" w:cs="Arial"/>
                                  <w:sz w:val="7"/>
                                  <w:szCs w:val="7"/>
                                </w:rPr>
                                <w:t>0</w:t>
                              </w:r>
                              <w:r>
                                <w:rPr>
                                  <w:rFonts w:ascii="Arial" w:hAnsi="Arial" w:cs="Arial"/>
                                  <w:sz w:val="7"/>
                                  <w:szCs w:val="7"/>
                                </w:rPr>
                                <w:t>,</w:t>
                              </w:r>
                              <w:r w:rsidRPr="00FC3ADA">
                                <w:rPr>
                                  <w:rFonts w:ascii="Arial" w:hAnsi="Arial" w:cs="Arial"/>
                                  <w:sz w:val="7"/>
                                  <w:szCs w:val="7"/>
                                </w:rPr>
                                <w:t>1867</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199132934" name="Text Box 1"/>
                        <wps:cNvSpPr txBox="1"/>
                        <wps:spPr>
                          <a:xfrm>
                            <a:off x="868982" y="1149511"/>
                            <a:ext cx="170169" cy="53305"/>
                          </a:xfrm>
                          <a:prstGeom prst="rect">
                            <a:avLst/>
                          </a:prstGeom>
                          <a:solidFill>
                            <a:sysClr val="window" lastClr="FFFFFF"/>
                          </a:solidFill>
                          <a:ln w="6350">
                            <a:noFill/>
                          </a:ln>
                        </wps:spPr>
                        <wps:txbx>
                          <w:txbxContent>
                            <w:p w14:paraId="24B628D3" w14:textId="77777777" w:rsidR="00133F26" w:rsidRPr="00895E42" w:rsidRDefault="00133F26" w:rsidP="00133F26">
                              <w:pPr>
                                <w:spacing w:after="0"/>
                                <w:rPr>
                                  <w:rFonts w:ascii="Arial" w:hAnsi="Arial" w:cs="Arial"/>
                                  <w:sz w:val="7"/>
                                  <w:szCs w:val="7"/>
                                </w:rPr>
                              </w:pPr>
                              <w:r w:rsidRPr="00895E42">
                                <w:rPr>
                                  <w:rFonts w:ascii="Arial" w:hAnsi="Arial" w:cs="Arial"/>
                                  <w:sz w:val="7"/>
                                  <w:szCs w:val="7"/>
                                </w:rPr>
                                <w:t>E</w:t>
                              </w:r>
                              <w:r>
                                <w:rPr>
                                  <w:rFonts w:ascii="Arial" w:hAnsi="Arial" w:cs="Arial"/>
                                  <w:sz w:val="7"/>
                                  <w:szCs w:val="7"/>
                                </w:rPr>
                                <w:t>N</w:t>
                              </w:r>
                              <w:r w:rsidRPr="00895E42">
                                <w:rPr>
                                  <w:rFonts w:ascii="Arial" w:hAnsi="Arial" w:cs="Arial"/>
                                  <w:sz w:val="7"/>
                                  <w:szCs w:val="7"/>
                                </w:rPr>
                                <w:t>ZA</w:t>
                              </w:r>
                              <w:r>
                                <w:rPr>
                                  <w:rFonts w:ascii="Arial" w:hAnsi="Arial" w:cs="Arial"/>
                                  <w:sz w:val="7"/>
                                  <w:szCs w:val="7"/>
                                </w:rPr>
                                <w: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207761032" name="Text Box 1"/>
                        <wps:cNvSpPr txBox="1"/>
                        <wps:spPr>
                          <a:xfrm>
                            <a:off x="868927" y="1222035"/>
                            <a:ext cx="355036" cy="58754"/>
                          </a:xfrm>
                          <a:prstGeom prst="rect">
                            <a:avLst/>
                          </a:prstGeom>
                          <a:solidFill>
                            <a:sysClr val="window" lastClr="FFFFFF"/>
                          </a:solidFill>
                          <a:ln w="6350">
                            <a:noFill/>
                          </a:ln>
                        </wps:spPr>
                        <wps:txbx>
                          <w:txbxContent>
                            <w:p w14:paraId="7B48FB9E" w14:textId="77777777" w:rsidR="00133F26" w:rsidRPr="009D4A57" w:rsidRDefault="00133F26" w:rsidP="00133F26">
                              <w:pPr>
                                <w:spacing w:after="0"/>
                                <w:rPr>
                                  <w:rFonts w:ascii="Arial" w:hAnsi="Arial" w:cs="Arial"/>
                                  <w:sz w:val="7"/>
                                  <w:szCs w:val="7"/>
                                </w:rPr>
                              </w:pPr>
                              <w:r>
                                <w:rPr>
                                  <w:rFonts w:ascii="Arial" w:hAnsi="Arial" w:cs="Arial"/>
                                  <w:sz w:val="7"/>
                                  <w:szCs w:val="7"/>
                                </w:rPr>
                                <w:t>Lumelääke + 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251736063" name="Text Box 1"/>
                        <wps:cNvSpPr txBox="1"/>
                        <wps:spPr>
                          <a:xfrm>
                            <a:off x="2246638" y="1222178"/>
                            <a:ext cx="255270" cy="68580"/>
                          </a:xfrm>
                          <a:prstGeom prst="rect">
                            <a:avLst/>
                          </a:prstGeom>
                          <a:solidFill>
                            <a:sysClr val="window" lastClr="FFFFFF"/>
                          </a:solidFill>
                          <a:ln w="6350">
                            <a:noFill/>
                          </a:ln>
                        </wps:spPr>
                        <wps:txbx>
                          <w:txbxContent>
                            <w:p w14:paraId="39E9DBDA"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247 (69 %)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327567568" name="Text Box 1"/>
                        <wps:cNvSpPr txBox="1"/>
                        <wps:spPr>
                          <a:xfrm>
                            <a:off x="2246638" y="1143455"/>
                            <a:ext cx="255270" cy="68580"/>
                          </a:xfrm>
                          <a:prstGeom prst="rect">
                            <a:avLst/>
                          </a:prstGeom>
                          <a:solidFill>
                            <a:sysClr val="window" lastClr="FFFFFF"/>
                          </a:solidFill>
                          <a:ln w="6350">
                            <a:noFill/>
                          </a:ln>
                        </wps:spPr>
                        <wps:txbx>
                          <w:txbxContent>
                            <w:p w14:paraId="5BA412FC"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262 (74 %)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291715280" name="Text Box 1"/>
                        <wps:cNvSpPr txBox="1"/>
                        <wps:spPr>
                          <a:xfrm>
                            <a:off x="2846145" y="1228234"/>
                            <a:ext cx="255270" cy="68580"/>
                          </a:xfrm>
                          <a:prstGeom prst="rect">
                            <a:avLst/>
                          </a:prstGeom>
                          <a:solidFill>
                            <a:sysClr val="window" lastClr="FFFFFF"/>
                          </a:solidFill>
                          <a:ln w="6350">
                            <a:noFill/>
                          </a:ln>
                        </wps:spPr>
                        <wps:txbx>
                          <w:txbxContent>
                            <w:p w14:paraId="407930C1"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111 (31 %)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301644015" name="Text Box 1"/>
                        <wps:cNvSpPr txBox="1"/>
                        <wps:spPr>
                          <a:xfrm>
                            <a:off x="3354818" y="1149511"/>
                            <a:ext cx="148167" cy="55033"/>
                          </a:xfrm>
                          <a:prstGeom prst="rect">
                            <a:avLst/>
                          </a:prstGeom>
                          <a:solidFill>
                            <a:sysClr val="window" lastClr="FFFFFF"/>
                          </a:solidFill>
                          <a:ln w="6350">
                            <a:noFill/>
                          </a:ln>
                        </wps:spPr>
                        <wps:txbx>
                          <w:txbxContent>
                            <w:p w14:paraId="0450227A"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117,1</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090081335" name="Text Box 1"/>
                        <wps:cNvSpPr txBox="1"/>
                        <wps:spPr>
                          <a:xfrm>
                            <a:off x="3397207" y="1234290"/>
                            <a:ext cx="148167" cy="55033"/>
                          </a:xfrm>
                          <a:prstGeom prst="rect">
                            <a:avLst/>
                          </a:prstGeom>
                          <a:solidFill>
                            <a:sysClr val="window" lastClr="FFFFFF"/>
                          </a:solidFill>
                          <a:ln w="6350">
                            <a:noFill/>
                          </a:ln>
                        </wps:spPr>
                        <wps:txbx>
                          <w:txbxContent>
                            <w:p w14:paraId="114744F1"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117,5</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562546520" name="Text Box 1"/>
                        <wps:cNvSpPr txBox="1"/>
                        <wps:spPr>
                          <a:xfrm>
                            <a:off x="2861102" y="1140650"/>
                            <a:ext cx="258336" cy="70739"/>
                          </a:xfrm>
                          <a:prstGeom prst="rect">
                            <a:avLst/>
                          </a:prstGeom>
                          <a:solidFill>
                            <a:sysClr val="window" lastClr="FFFFFF"/>
                          </a:solidFill>
                          <a:ln w="6350">
                            <a:noFill/>
                          </a:ln>
                        </wps:spPr>
                        <wps:txbx>
                          <w:txbxContent>
                            <w:p w14:paraId="762C81E0" w14:textId="77777777" w:rsidR="00133F26" w:rsidRPr="00B159B2" w:rsidRDefault="00133F26" w:rsidP="00133F26">
                              <w:pPr>
                                <w:spacing w:after="0"/>
                                <w:rPr>
                                  <w:rFonts w:ascii="Arial" w:hAnsi="Arial" w:cs="Arial"/>
                                  <w:sz w:val="7"/>
                                  <w:szCs w:val="7"/>
                                </w:rPr>
                              </w:pPr>
                              <w:r>
                                <w:rPr>
                                  <w:rFonts w:ascii="Arial" w:hAnsi="Arial" w:cs="Arial"/>
                                  <w:sz w:val="7"/>
                                  <w:szCs w:val="7"/>
                                </w:rPr>
                                <w:t>53 (26 %)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455319941" name="Text Box 1"/>
                        <wps:cNvSpPr txBox="1"/>
                        <wps:spPr>
                          <a:xfrm>
                            <a:off x="3763573" y="1155566"/>
                            <a:ext cx="251460" cy="66301"/>
                          </a:xfrm>
                          <a:prstGeom prst="rect">
                            <a:avLst/>
                          </a:prstGeom>
                          <a:solidFill>
                            <a:sysClr val="window" lastClr="FFFFFF"/>
                          </a:solidFill>
                          <a:ln w="6350">
                            <a:noFill/>
                          </a:ln>
                        </wps:spPr>
                        <wps:txbx>
                          <w:txbxContent>
                            <w:p w14:paraId="247F74A6" w14:textId="77777777" w:rsidR="00133F26" w:rsidRPr="00B159B2" w:rsidRDefault="00133F26" w:rsidP="00133F26">
                              <w:pPr>
                                <w:spacing w:after="0"/>
                                <w:rPr>
                                  <w:rFonts w:ascii="Arial" w:hAnsi="Arial" w:cs="Arial"/>
                                  <w:sz w:val="7"/>
                                  <w:szCs w:val="7"/>
                                </w:rPr>
                              </w:pPr>
                              <w:r>
                                <w:rPr>
                                  <w:rFonts w:ascii="Arial" w:hAnsi="Arial" w:cs="Arial"/>
                                  <w:sz w:val="7"/>
                                  <w:szCs w:val="7"/>
                                </w:rPr>
                                <w:t>[117,1, 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52739147" name="Text Box 1"/>
                        <wps:cNvSpPr txBox="1"/>
                        <wps:spPr>
                          <a:xfrm>
                            <a:off x="3793851" y="1231262"/>
                            <a:ext cx="251460" cy="74589"/>
                          </a:xfrm>
                          <a:prstGeom prst="rect">
                            <a:avLst/>
                          </a:prstGeom>
                          <a:solidFill>
                            <a:sysClr val="window" lastClr="FFFFFF"/>
                          </a:solidFill>
                          <a:ln w="6350">
                            <a:noFill/>
                          </a:ln>
                        </wps:spPr>
                        <wps:txbx>
                          <w:txbxContent>
                            <w:p w14:paraId="48AACAF6" w14:textId="77777777" w:rsidR="00133F26" w:rsidRPr="00B159B2" w:rsidRDefault="00133F26" w:rsidP="00133F26">
                              <w:pPr>
                                <w:spacing w:after="0"/>
                                <w:rPr>
                                  <w:rFonts w:ascii="Arial" w:hAnsi="Arial" w:cs="Arial"/>
                                  <w:sz w:val="7"/>
                                  <w:szCs w:val="7"/>
                                </w:rPr>
                              </w:pPr>
                              <w:r>
                                <w:rPr>
                                  <w:rFonts w:ascii="Arial" w:hAnsi="Arial" w:cs="Arial"/>
                                  <w:sz w:val="7"/>
                                  <w:szCs w:val="7"/>
                                </w:rPr>
                                <w:t>[109,8, 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243126343" name="Text Box 1"/>
                        <wps:cNvSpPr txBox="1"/>
                        <wps:spPr>
                          <a:xfrm>
                            <a:off x="4408218" y="456075"/>
                            <a:ext cx="170169" cy="77248"/>
                          </a:xfrm>
                          <a:prstGeom prst="rect">
                            <a:avLst/>
                          </a:prstGeom>
                          <a:solidFill>
                            <a:sysClr val="window" lastClr="FFFFFF"/>
                          </a:solidFill>
                          <a:ln w="6350">
                            <a:noFill/>
                          </a:ln>
                        </wps:spPr>
                        <wps:txbx>
                          <w:txbxContent>
                            <w:p w14:paraId="5B392438" w14:textId="77777777" w:rsidR="00133F26" w:rsidRPr="00392913" w:rsidRDefault="00133F26" w:rsidP="00133F26">
                              <w:pPr>
                                <w:spacing w:after="0"/>
                                <w:rPr>
                                  <w:rFonts w:ascii="Arial" w:hAnsi="Arial" w:cs="Arial"/>
                                  <w:sz w:val="8"/>
                                  <w:szCs w:val="8"/>
                                </w:rPr>
                              </w:pPr>
                              <w:r w:rsidRPr="00392913">
                                <w:rPr>
                                  <w:rFonts w:ascii="Arial" w:hAnsi="Arial" w:cs="Arial"/>
                                  <w:sz w:val="8"/>
                                  <w:szCs w:val="8"/>
                                </w:rPr>
                                <w:t>E</w:t>
                              </w:r>
                              <w:r>
                                <w:rPr>
                                  <w:rFonts w:ascii="Arial" w:hAnsi="Arial" w:cs="Arial"/>
                                  <w:sz w:val="8"/>
                                  <w:szCs w:val="8"/>
                                </w:rPr>
                                <w:t>N</w:t>
                              </w:r>
                              <w:r w:rsidRPr="00392913">
                                <w:rPr>
                                  <w:rFonts w:ascii="Arial" w:hAnsi="Arial" w:cs="Arial"/>
                                  <w:sz w:val="8"/>
                                  <w:szCs w:val="8"/>
                                </w:rPr>
                                <w:t>ZA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445387581" name="Text Box 1"/>
                        <wps:cNvSpPr txBox="1"/>
                        <wps:spPr>
                          <a:xfrm>
                            <a:off x="4408370" y="533400"/>
                            <a:ext cx="577967" cy="87561"/>
                          </a:xfrm>
                          <a:prstGeom prst="rect">
                            <a:avLst/>
                          </a:prstGeom>
                          <a:solidFill>
                            <a:sysClr val="window" lastClr="FFFFFF"/>
                          </a:solidFill>
                          <a:ln w="6350">
                            <a:noFill/>
                          </a:ln>
                        </wps:spPr>
                        <wps:txbx>
                          <w:txbxContent>
                            <w:p w14:paraId="3A2F64EA" w14:textId="77777777" w:rsidR="00133F26" w:rsidRPr="00392913" w:rsidRDefault="00133F26" w:rsidP="00133F26">
                              <w:pPr>
                                <w:spacing w:after="0"/>
                                <w:rPr>
                                  <w:rFonts w:ascii="Arial" w:hAnsi="Arial" w:cs="Arial"/>
                                  <w:sz w:val="8"/>
                                  <w:szCs w:val="8"/>
                                </w:rPr>
                              </w:pPr>
                              <w:r>
                                <w:rPr>
                                  <w:rFonts w:ascii="Arial" w:hAnsi="Arial" w:cs="Arial"/>
                                  <w:sz w:val="8"/>
                                  <w:szCs w:val="8"/>
                                </w:rPr>
                                <w:t xml:space="preserve">Lumelääke </w:t>
                              </w:r>
                              <w:r w:rsidRPr="00392913">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853676087" name="Text Box 1"/>
                        <wps:cNvSpPr txBox="1"/>
                        <wps:spPr>
                          <a:xfrm rot="16200000">
                            <a:off x="-403114" y="446643"/>
                            <a:ext cx="1025858" cy="132571"/>
                          </a:xfrm>
                          <a:prstGeom prst="rect">
                            <a:avLst/>
                          </a:prstGeom>
                          <a:solidFill>
                            <a:sysClr val="window" lastClr="FFFFFF"/>
                          </a:solidFill>
                          <a:ln w="6350">
                            <a:noFill/>
                          </a:ln>
                        </wps:spPr>
                        <wps:txbx>
                          <w:txbxContent>
                            <w:p w14:paraId="473F466A" w14:textId="77777777" w:rsidR="00133F26" w:rsidRPr="00F83CFE" w:rsidRDefault="00133F26" w:rsidP="00133F26">
                              <w:pPr>
                                <w:spacing w:after="0"/>
                                <w:jc w:val="center"/>
                                <w:rPr>
                                  <w:rFonts w:ascii="Arial" w:hAnsi="Arial" w:cs="Arial"/>
                                  <w:sz w:val="15"/>
                                  <w:szCs w:val="15"/>
                                </w:rPr>
                              </w:pPr>
                              <w:r>
                                <w:rPr>
                                  <w:rFonts w:ascii="Arial" w:hAnsi="Arial" w:cs="Arial"/>
                                  <w:sz w:val="15"/>
                                  <w:szCs w:val="15"/>
                                </w:rPr>
                                <w:t xml:space="preserve">Kokonaiselossaolo </w:t>
                              </w:r>
                              <w:r w:rsidRPr="00F83CFE">
                                <w:rPr>
                                  <w:rFonts w:ascii="Arial" w:hAnsi="Arial" w:cs="Arial"/>
                                  <w:sz w:val="15"/>
                                  <w:szCs w:val="15"/>
                                </w:rPr>
                                <w: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3DC8C44" id="Group 52" o:spid="_x0000_s1075" style="position:absolute;margin-left:7.7pt;margin-top:44.15pt;width:397.8pt;height:169.5pt;z-index:251658272;mso-width-relative:margin;mso-height-relative:margin" coordorigin="-654" coordsize="50517,2152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b7k4QAcAACVXAAAOAAAAZHJzL2Uyb0RvYy54bWzsXFtvm0gYfV9p/wPiPfXcL1adKttuqpWq&#10;NlK76jPBOLZkAwskdvbX75kB7Njb1UotfRhEHpwxYGb4mDPf+W7z+s1ht42esqreFPkipq9IHGV5&#10;Wiw3+cMi/vPL7ZWJo7pJ8mWyLfJsET9ndfzm+tdfXu/LecaKdbFdZlWEm+T1fF8u4nXTlPPZrE7X&#10;2S6pXxVlluPkqqh2SYOv1cNsWSV73H23nTFC1GxfVMuyKtKsrnH0XXsyvvb3X62ytPm0WtVZE20X&#10;McbW+M/Kf967z9n162T+UCXlepN2w0i+YxS7ZJOj0+Ot3iVNEj1Wm3/dardJq6IuVs2rtNjNitVq&#10;k2b+GfA0lFw8zfuqeCz9szzM9w/lUUwQ7YWcvvu26cen91X5ubyrIIl9+QBZ+G/uWQ6rauf+Y5TR&#10;wYvs+Siy7NBEKQ5KIqmWNI5SnGNUMiU7oaZrSN797kpJQUUcnX6crn//n5/P+t5nZ2Pal5gl9UkQ&#10;9Y8J4vM6KTMv33oOQdxV0Wa5iK22hihmZBzlyQ5z9ot72N+KQ0TddHFjwMVOZFFzwGFM+/54jYPf&#10;kJwRVHPmJUCJlEqYdt71QmRKaYLZ6WSo0Jbu9FEEybys6uZ9Vuwi11jEFWa1n2zJ04e6aS/tL3G9&#10;18V2s7zdbLf+y3P9dltFTwkAANwsi30cbZO6wcFFfOv/ut7OfrbNoz0Gw/E23V3ywt2v7WqbY3BO&#10;Cu3TulZzuD942Qndi+K+WD5DQlXRQq4u09sNRv8BXd8lFTCG58W60XzCx2pboLOia8XRuqj+/tZx&#10;dz3eOM7G0R6YXcT1X49JleGJ/sgxFxzA+0bVN+77Rv64e1tACpisGI1v4gdVs+2bq6rYfcVycuN6&#10;wakkT9HXIm765tumXTmwHKXZzY2/CDAuk+ZD/rlM3a2dsNy7+HL4mlRl98IavOiPRT/bkvnFe2uv&#10;bcV889gUq41/qU6wrRQ7eWPmt9Pvp0PAcE6MZBJzdiAIUK61VLrHABPWz5Rk3mNAckat6jBgCePh&#10;YsCj+/T2Jgy4RSs4DFAjKcGyjRVwKBAwxoVkJxAo5jXHCQRM4jT684rASONVaZiKwE6KYASKgIIH&#10;McqUHY4MMcOtJfa/NQEDW2Q470BgDJXhaoKWCk+aIHA2RLkhxEpqYcQMRIc4Z0IKrPSY45Qoqolw&#10;6+ULTUA5V70mIBbNUE0CGIcY+gSC0EFAuWLSSIWVeSgQaGE85/cgkFJAy5yDwAIbnU2gOWASLgjY&#10;BIIR0CGhNQNBhwdhIAhQo5VgIFcOAooJfDmHAJWuR96yIQprRAcMAs/kJk0QuiawhhPG5HCK4EpR&#10;ywEqgIARAz+RNx5PZEiAfR3NYklMwBDwNG+CQPAQ0EorIsxwDtIrBbO3MwhAezS94EICsRWDYJqz&#10;ioVWTIXLhfyTTRgIHQPEUgT8lAA5GYgNXSl4SDsypC0z9jJOZgWHoewxICm8ROFiwMN3wkDgGMB8&#10;lAK+myEhcAyWM8KsaR0/L6kQIS4i4dSA1Bp+1GD9QlOoeAyhYiEkYsVQBANqAUCgY0IGd6ee7r+A&#10;AJNCdF4hoRBLCBcCU6R4DBCgVCGSCzfNcPGBFzlT1CJ9SFxggAvLwY5aawA+oYDVwBQoHgMGLOJV&#10;jCFvZzA1ICiyIbDMO88oN5oZT5lPaoBSF5fuMg8VuFK4GGhJ3mQNBG4NwHtPqNXOizOQQSwo1c7H&#10;5DFA4Pz3HvQTBrRRlHfWgCKEej4RZL5QG9ubIBA4BCi10ATM8uGokFHwA3UYoAgRX5oDyJ2gLijt&#10;LWLkrYabPK2mIPEYqBBlRGtFicv4H0gPOAz0eaOMMQIn6VmiBJeS8M4klgig+ShTmHpgihGPAwMo&#10;C0ICmxrOM8qQHaE4bF5HhgACMKNzEIwneVpNUeIxgIAzV/IiFebsQHrgDANUoJrgQhGMCANTlHgM&#10;GKDMUuQyMJSyDAYCIxQVXZiYoT4BxsYZGxoRCKYw8RhAwGGhCviGhouRccSdDdw9ngx90yrGaVdu&#10;6a1iGAfhFtHgKYDuyTMUumeIWILMTUzcwRQB51bD1u4sAo6isW7rgb6mmI4HBFOkeAyKAOlySF5Q&#10;kg3JhhSlLuzmzGJkkB733+hBgKIdlJK1mkCjoDngMNkUKh4DCGC0coQJkNIwlEXANTYqcUUyHgMS&#10;YeOLWDGTVByrKRXomKMUQfpHUQYxsaHwN1jBNg/cUuyWMxwELMeGFT0XQmrERSHZSwhoIU24aqCt&#10;gJsMgtANAiY4pikfMHkaNjYyUVurWEhF2o20TukSL0PFqORst+EKUw1MoeJRUCGkNyNci4LGofSA&#10;gwB3tZKgQpJzgW3lznyjqBmwvV/IVVoGzISmSPEYIGAkd6WU5gepULvJGkroifvz2/B121ZeCYIS&#10;AuQjARGoG3D1ameIgPGMbS2gNJyrNPAKe2SgT9bBT7UO/H6k2IvVm4/dvrFus9eX3/12jafdba//&#10;AQAA//8DAFBLAwQUAAYACAAAACEA0hOKbd8AAAAJAQAADwAAAGRycy9kb3ducmV2LnhtbEyPQUvD&#10;QBSE74L/YXmCN7tJ02qI2ZRS1FMRbIXS2zb7moRm34bsNkn/vc+THocZZr7JV5NtxYC9bxwpiGcR&#10;CKTSmYYqBd/796cUhA+ajG4doYIbelgV93e5zowb6QuHXagEl5DPtII6hC6T0pc1Wu1nrkNi7+x6&#10;qwPLvpKm1yOX21bOo+hZWt0QL9S6w02N5WV3tQo+Rj2uk/ht2F7Om9txv/w8bGNU6vFhWr+CCDiF&#10;vzD84jM6FMx0clcyXrSslwtOKkjTBAT7aRzzt5OCxfwlAVnk8v+D4gcAAP//AwBQSwECLQAUAAYA&#10;CAAAACEAtoM4kv4AAADhAQAAEwAAAAAAAAAAAAAAAAAAAAAAW0NvbnRlbnRfVHlwZXNdLnhtbFBL&#10;AQItABQABgAIAAAAIQA4/SH/1gAAAJQBAAALAAAAAAAAAAAAAAAAAC8BAABfcmVscy8ucmVsc1BL&#10;AQItABQABgAIAAAAIQBsb7k4QAcAACVXAAAOAAAAAAAAAAAAAAAAAC4CAABkcnMvZTJvRG9jLnht&#10;bFBLAQItABQABgAIAAAAIQDSE4pt3wAAAAkBAAAPAAAAAAAAAAAAAAAAAJoJAABkcnMvZG93bnJl&#10;di54bWxQSwUGAAAAAAQABADzAAAApgoAAAAA&#10;">
                <v:shape id="_x0000_s1076" type="#_x0000_t202" style="position:absolute;left:8417;top:10556;width:2667;height:6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qK0ywAAAOIAAAAPAAAAZHJzL2Rvd25yZXYueG1sRI/NawIx&#10;FMTvQv+H8ITeNFmLuq5GaUtLC9KDXwdvj83bD7p5WTapbv97IxR6HGbmN8xq09tGXKjztWMNyViB&#10;IM6dqbnUcDy8j1IQPiAbbByThl/ysFk/DFaYGXflHV32oRQRwj5DDVUIbSalzyuy6MeuJY5e4TqL&#10;IcqulKbDa4TbRk6UmkmLNceFClt6rSj/3v9YDSc13b4VT+VX+3E0dbF7CeckMVo/DvvnJYhAffgP&#10;/7U/jYbFfJGq2SSdwv1SvANyfQMAAP//AwBQSwECLQAUAAYACAAAACEA2+H2y+4AAACFAQAAEwAA&#10;AAAAAAAAAAAAAAAAAAAAW0NvbnRlbnRfVHlwZXNdLnhtbFBLAQItABQABgAIAAAAIQBa9CxbvwAA&#10;ABUBAAALAAAAAAAAAAAAAAAAAB8BAABfcmVscy8ucmVsc1BLAQItABQABgAIAAAAIQBC+qK0ywAA&#10;AOIAAAAPAAAAAAAAAAAAAAAAAAcCAABkcnMvZG93bnJldi54bWxQSwUGAAAAAAMAAwC3AAAA/wIA&#10;AAAA&#10;" fillcolor="window" stroked="f" strokeweight=".5pt">
                  <v:textbox inset="0,0,0,0">
                    <w:txbxContent>
                      <w:p w14:paraId="2AB09B3F"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Hoito</w:t>
                        </w:r>
                      </w:p>
                    </w:txbxContent>
                  </v:textbox>
                </v:shape>
                <v:shape id="_x0000_s1077" type="#_x0000_t202" style="position:absolute;left:13775;top:10524;width:5322;height:6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OuKdywAAAOIAAAAPAAAAZHJzL2Rvd25yZXYueG1sRI/NasMw&#10;EITvhb6D2EJujWQbF+NGCW1ISSH0kDQ99LZY6x9qrYylJu7bR4FAj8PMfMMsVpPtxYlG3znWkMwV&#10;COLKmY4bDcfPt8cChA/IBnvHpOGPPKyW93cLLI07855Oh9CICGFfooY2hKGU0lctWfRzNxBHr3aj&#10;xRDl2Egz4jnCbS9TpZ6kxY7jQosDrVuqfg6/VsOXynebOms+hu3RdPX+NXwnidF69jC9PIMINIX/&#10;8K39bjQUWaaKPM1TuF6Kd0AuLwAAAP//AwBQSwECLQAUAAYACAAAACEA2+H2y+4AAACFAQAAEwAA&#10;AAAAAAAAAAAAAAAAAAAAW0NvbnRlbnRfVHlwZXNdLnhtbFBLAQItABQABgAIAAAAIQBa9CxbvwAA&#10;ABUBAAALAAAAAAAAAAAAAAAAAB8BAABfcmVscy8ucmVsc1BLAQItABQABgAIAAAAIQAwOuKdywAA&#10;AOIAAAAPAAAAAAAAAAAAAAAAAAcCAABkcnMvZG93bnJldi54bWxQSwUGAAAAAAMAAwC3AAAA/wIA&#10;AAAA&#10;" fillcolor="window" stroked="f" strokeweight=".5pt">
                  <v:textbox inset="0,0,0,0">
                    <w:txbxContent>
                      <w:p w14:paraId="5440918F"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Tutkittavien lukumäärä</w:t>
                        </w:r>
                      </w:p>
                    </w:txbxContent>
                  </v:textbox>
                </v:shape>
                <v:shape id="_x0000_s1078" type="#_x0000_t202" style="position:absolute;left:22345;top:10526;width:2552;height: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16ezAAAAOMAAAAPAAAAZHJzL2Rvd25yZXYueG1sRI9PT8Mw&#10;DMXvSPsOkZF2Y0k3FaZu2TTQEEiIw8Y47GY17h/ROFUTtvLt8QGJo+3n995vvR19py40xDawhWxm&#10;QBGXwbVcWzh9PN8tQcWE7LALTBZ+KMJ2M7lZY+HClQ90OaZaiQnHAi00KfWF1rFsyGOchZ5YblUY&#10;PCYZh1q7Aa9i7js9N+Zee2xZEhrs6amh8uv47S18mvxtXy3q9/7l5Nrq8JjOWeasnd6OuxWoRGP6&#10;F/99vzqpv8wz87CY50IhTLIAvfkFAAD//wMAUEsBAi0AFAAGAAgAAAAhANvh9svuAAAAhQEAABMA&#10;AAAAAAAAAAAAAAAAAAAAAFtDb250ZW50X1R5cGVzXS54bWxQSwECLQAUAAYACAAAACEAWvQsW78A&#10;AAAVAQAACwAAAAAAAAAAAAAAAAAfAQAAX3JlbHMvLnJlbHNQSwECLQAUAAYACAAAACEAyvtenswA&#10;AADjAAAADwAAAAAAAAAAAAAAAAAHAgAAZHJzL2Rvd25yZXYueG1sUEsFBgAAAAADAAMAtwAAAAAD&#10;AAAAAA==&#10;" fillcolor="window" stroked="f" strokeweight=".5pt">
                  <v:textbox inset="0,0,0,0">
                    <w:txbxContent>
                      <w:p w14:paraId="4C1CF457"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Sensuroitu</w:t>
                        </w:r>
                      </w:p>
                    </w:txbxContent>
                  </v:textbox>
                </v:shape>
                <v:shape id="_x0000_s1079" type="#_x0000_t202" style="position:absolute;left:28399;top:10524;width:2414;height:88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QHgQyAAAAOMAAAAPAAAAZHJzL2Rvd25yZXYueG1sRE9La8JA&#10;EL4L/odlhN50kxSDja6i0tKC9KC1B29DdvLA7GzIbjX+e7cgeJzvPYtVbxpxoc7VlhXEkwgEcW51&#10;zaWC48/HeAbCeWSNjWVScCMHq+VwsMBM2yvv6XLwpQgh7DJUUHnfZlK6vCKDbmJb4sAVtjPow9mV&#10;Und4DeGmkUkUpdJgzaGhwpa2FeXnw59R8BtNd+/Fa/ndfh51Xew3/hTHWqmXUb+eg/DU+6f44f7S&#10;YX6azJI4Sd+m8P9TAEAu7wAAAP//AwBQSwECLQAUAAYACAAAACEA2+H2y+4AAACFAQAAEwAAAAAA&#10;AAAAAAAAAAAAAAAAW0NvbnRlbnRfVHlwZXNdLnhtbFBLAQItABQABgAIAAAAIQBa9CxbvwAAABUB&#10;AAALAAAAAAAAAAAAAAAAAB8BAABfcmVscy8ucmVsc1BLAQItABQABgAIAAAAIQAwQHgQyAAAAOMA&#10;AAAPAAAAAAAAAAAAAAAAAAcCAABkcnMvZG93bnJldi54bWxQSwUGAAAAAAMAAwC3AAAA/AIAAAAA&#10;" fillcolor="window" stroked="f" strokeweight=".5pt">
                  <v:textbox inset="0,0,0,0">
                    <w:txbxContent>
                      <w:p w14:paraId="0DD67BD6"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Tapahtuma</w:t>
                        </w:r>
                      </w:p>
                    </w:txbxContent>
                  </v:textbox>
                </v:shape>
                <v:shape id="_x0000_s1080" type="#_x0000_t202" style="position:absolute;left:33245;top:10617;width:2134;height:6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w/CTyAAAAOMAAAAPAAAAZHJzL2Rvd25yZXYueG1sRE9LawIx&#10;EL4L/Q9hCr1pslpFV6NosVgoHrT24G3YzD5wM1k2Udd/3xQKPc73nsWqs7W4UesrxxqSgQJBnDlT&#10;caHh9PXen4LwAdlg7Zg0PMjDavnUW2Bq3J0PdDuGQsQQ9ilqKENoUil9VpJFP3ANceRy11oM8WwL&#10;aVq8x3Bby6FSE2mx4thQYkNvJWWX49Vq+Fbjz20+KvbN7mSq/LAJ5yQxWr88d+s5iEBd+Bf/uT9M&#10;nD+aKjUbJ7NX+P0pAiCXPwAAAP//AwBQSwECLQAUAAYACAAAACEA2+H2y+4AAACFAQAAEwAAAAAA&#10;AAAAAAAAAAAAAAAAW0NvbnRlbnRfVHlwZXNdLnhtbFBLAQItABQABgAIAAAAIQBa9CxbvwAAABUB&#10;AAALAAAAAAAAAAAAAAAAAB8BAABfcmVscy8ucmVsc1BLAQItABQABgAIAAAAIQBqw/CTyAAAAOMA&#10;AAAPAAAAAAAAAAAAAAAAAAcCAABkcnMvZG93bnJldi54bWxQSwUGAAAAAAMAAwC3AAAA/AIAAAAA&#10;" fillcolor="window" stroked="f" strokeweight=".5pt">
                  <v:textbox inset="0,0,0,0">
                    <w:txbxContent>
                      <w:p w14:paraId="78596621" w14:textId="77777777" w:rsidR="00133F26" w:rsidRPr="00B159B2" w:rsidRDefault="00133F26" w:rsidP="00133F26">
                        <w:pPr>
                          <w:spacing w:after="0"/>
                          <w:jc w:val="center"/>
                          <w:rPr>
                            <w:rFonts w:ascii="Arial" w:hAnsi="Arial" w:cs="Arial"/>
                            <w:sz w:val="7"/>
                            <w:szCs w:val="7"/>
                          </w:rPr>
                        </w:pPr>
                        <w:r w:rsidRPr="00B159B2">
                          <w:rPr>
                            <w:rFonts w:ascii="Arial" w:hAnsi="Arial" w:cs="Arial"/>
                            <w:sz w:val="7"/>
                            <w:szCs w:val="7"/>
                          </w:rPr>
                          <w:t>Media</w:t>
                        </w:r>
                        <w:r>
                          <w:rPr>
                            <w:rFonts w:ascii="Arial" w:hAnsi="Arial" w:cs="Arial"/>
                            <w:sz w:val="7"/>
                            <w:szCs w:val="7"/>
                          </w:rPr>
                          <w:t>a</w:t>
                        </w:r>
                        <w:r w:rsidRPr="00B159B2">
                          <w:rPr>
                            <w:rFonts w:ascii="Arial" w:hAnsi="Arial" w:cs="Arial"/>
                            <w:sz w:val="7"/>
                            <w:szCs w:val="7"/>
                          </w:rPr>
                          <w:t>n</w:t>
                        </w:r>
                        <w:r>
                          <w:rPr>
                            <w:rFonts w:ascii="Arial" w:hAnsi="Arial" w:cs="Arial"/>
                            <w:sz w:val="7"/>
                            <w:szCs w:val="7"/>
                          </w:rPr>
                          <w:t>i</w:t>
                        </w:r>
                      </w:p>
                    </w:txbxContent>
                  </v:textbox>
                </v:shape>
                <v:shape id="_x0000_s1081" type="#_x0000_t202" style="position:absolute;left:37481;top:10554;width:2911;height:7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NbSyAAAAOMAAAAPAAAAZHJzL2Rvd25yZXYueG1sRE9La8JA&#10;EL4X+h+WKXirmygJmrqKiqJQevB18DZkJw+anQ3ZVdN/3xUKPc73ntmiN424U+dqywriYQSCOLe6&#10;5lLB+bR9n4BwHlljY5kU/JCDxfz1ZYaZtg8+0P3oSxFC2GWooPK+zaR0eUUG3dC2xIErbGfQh7Mr&#10;pe7wEcJNI0dRlEqDNYeGCltaV5R/H29GwSVKPjfFuPxqd2ddF4eVv8axVmrw1i8/QHjq/b/4z73X&#10;YX48TkfJJEmn8PwpACDnvwAAAP//AwBQSwECLQAUAAYACAAAACEA2+H2y+4AAACFAQAAEwAAAAAA&#10;AAAAAAAAAAAAAAAAW0NvbnRlbnRfVHlwZXNdLnhtbFBLAQItABQABgAIAAAAIQBa9CxbvwAAABUB&#10;AAALAAAAAAAAAAAAAAAAAB8BAABfcmVscy8ucmVsc1BLAQItABQABgAIAAAAIQCM+NbSyAAAAOMA&#10;AAAPAAAAAAAAAAAAAAAAAAcCAABkcnMvZG93bnJldi54bWxQSwUGAAAAAAMAAwC3AAAA/AIAAAAA&#10;" fillcolor="window" stroked="f" strokeweight=".5pt">
                  <v:textbox inset="0,0,0,0">
                    <w:txbxContent>
                      <w:p w14:paraId="18AFF255" w14:textId="77777777" w:rsidR="00133F26" w:rsidRPr="00B159B2" w:rsidRDefault="00133F26" w:rsidP="00133F26">
                        <w:pPr>
                          <w:spacing w:after="0"/>
                          <w:jc w:val="center"/>
                          <w:rPr>
                            <w:rFonts w:ascii="Arial" w:hAnsi="Arial" w:cs="Arial"/>
                            <w:sz w:val="7"/>
                            <w:szCs w:val="7"/>
                          </w:rPr>
                        </w:pPr>
                        <w:r w:rsidRPr="00B159B2">
                          <w:rPr>
                            <w:rFonts w:ascii="Arial" w:hAnsi="Arial" w:cs="Arial"/>
                            <w:sz w:val="7"/>
                            <w:szCs w:val="7"/>
                          </w:rPr>
                          <w:t>95</w:t>
                        </w:r>
                        <w:r>
                          <w:rPr>
                            <w:rFonts w:ascii="Arial" w:hAnsi="Arial" w:cs="Arial"/>
                            <w:sz w:val="7"/>
                            <w:szCs w:val="7"/>
                          </w:rPr>
                          <w:t> </w:t>
                        </w:r>
                        <w:r w:rsidRPr="00B159B2">
                          <w:rPr>
                            <w:rFonts w:ascii="Arial" w:hAnsi="Arial" w:cs="Arial"/>
                            <w:sz w:val="7"/>
                            <w:szCs w:val="7"/>
                          </w:rPr>
                          <w:t>%</w:t>
                        </w:r>
                        <w:r>
                          <w:rPr>
                            <w:rFonts w:ascii="Arial" w:hAnsi="Arial" w:cs="Arial"/>
                            <w:sz w:val="7"/>
                            <w:szCs w:val="7"/>
                          </w:rPr>
                          <w:t>:n</w:t>
                        </w:r>
                        <w:r w:rsidRPr="00B159B2">
                          <w:rPr>
                            <w:rFonts w:ascii="Arial" w:hAnsi="Arial" w:cs="Arial"/>
                            <w:sz w:val="7"/>
                            <w:szCs w:val="7"/>
                          </w:rPr>
                          <w:t xml:space="preserve"> CI</w:t>
                        </w:r>
                      </w:p>
                    </w:txbxContent>
                  </v:textbox>
                </v:shape>
                <v:shape id="_x0000_s1082" type="#_x0000_t202" style="position:absolute;left:18764;top:16246;width:15722;height:13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pr+hygAAAOEAAAAPAAAAZHJzL2Rvd25yZXYueG1sRI9PawIx&#10;FMTvBb9DeIXearKr7ZatUVSUFqQHrT309ti8/YObl2WT6vrtm0LB4zAzv2Fmi8G24ky9bxxrSMYK&#10;BHHhTMOVhuPn9vEFhA/IBlvHpOFKHhbz0d0Mc+MuvKfzIVQiQtjnqKEOocul9EVNFv3YdcTRK11v&#10;MUTZV9L0eIlw28pUqWdpseG4UGNH65qK0+HHavhST7tNOak+urejacr9KnwnidH64X5YvoIINIRb&#10;+L/9bjRMsyxNM5XA36P4BuT8FwAA//8DAFBLAQItABQABgAIAAAAIQDb4fbL7gAAAIUBAAATAAAA&#10;AAAAAAAAAAAAAAAAAABbQ29udGVudF9UeXBlc10ueG1sUEsBAi0AFAAGAAgAAAAhAFr0LFu/AAAA&#10;FQEAAAsAAAAAAAAAAAAAAAAAHwEAAF9yZWxzLy5yZWxzUEsBAi0AFAAGAAgAAAAhAFCmv6HKAAAA&#10;4QAAAA8AAAAAAAAAAAAAAAAABwIAAGRycy9kb3ducmV2LnhtbFBLBQYAAAAAAwADALcAAAD+AgAA&#10;AAA=&#10;" fillcolor="window" stroked="f" strokeweight=".5pt">
                  <v:textbox inset="0,0,0,0">
                    <w:txbxContent>
                      <w:p w14:paraId="30F0618D" w14:textId="77777777" w:rsidR="00133F26" w:rsidRPr="00273C28" w:rsidRDefault="00133F26" w:rsidP="00133F26">
                        <w:pPr>
                          <w:spacing w:after="0"/>
                          <w:rPr>
                            <w:rFonts w:ascii="Arial" w:hAnsi="Arial" w:cs="Arial"/>
                            <w:sz w:val="16"/>
                            <w:szCs w:val="16"/>
                          </w:rPr>
                        </w:pPr>
                        <w:r>
                          <w:rPr>
                            <w:rFonts w:ascii="Arial" w:hAnsi="Arial" w:cs="Arial"/>
                            <w:sz w:val="16"/>
                            <w:szCs w:val="16"/>
                          </w:rPr>
                          <w:t>Kokonaiselossaolo (kuukautta)</w:t>
                        </w:r>
                      </w:p>
                    </w:txbxContent>
                  </v:textbox>
                </v:shape>
                <v:shape id="_x0000_s1083" type="#_x0000_t202" style="position:absolute;left:-619;top:20875;width:4095;height:6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0IYvxwAAAOIAAAAPAAAAZHJzL2Rvd25yZXYueG1sRE/LagIx&#10;FN0L/kO4he40mRGLTo1iS4sF6WJ8LLq7TO486ORmmKQ6/n0jFLo8nPdqM9hWXKj3jWMNyVSBIC6c&#10;abjScDq+TxYgfEA22DomDTfysFmPRyvMjLtyTpdDqEQMYZ+hhjqELpPSFzVZ9FPXEUeudL3FEGFf&#10;SdPjNYbbVqZKPUmLDceGGjt6ran4PvxYDWc137+Vs+qz251MU+Yv4StJjNaPD8P2GUSgIfyL/9wf&#10;Js5fLmYqTedLuF+KGOT6FwAA//8DAFBLAQItABQABgAIAAAAIQDb4fbL7gAAAIUBAAATAAAAAAAA&#10;AAAAAAAAAAAAAABbQ29udGVudF9UeXBlc10ueG1sUEsBAi0AFAAGAAgAAAAhAFr0LFu/AAAAFQEA&#10;AAsAAAAAAAAAAAAAAAAAHwEAAF9yZWxzLy5yZWxzUEsBAi0AFAAGAAgAAAAhAAHQhi/HAAAA4gAA&#10;AA8AAAAAAAAAAAAAAAAABwIAAGRycy9kb3ducmV2LnhtbFBLBQYAAAAAAwADALcAAAD7AgAAAAA=&#10;" fillcolor="window" stroked="f" strokeweight=".5pt">
                  <v:textbox inset="0,0,0,0">
                    <w:txbxContent>
                      <w:p w14:paraId="10DB1A51"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Riskissä olevat potilaat</w:t>
                        </w:r>
                      </w:p>
                    </w:txbxContent>
                  </v:textbox>
                </v:shape>
                <v:shape id="_x0000_s1084" type="#_x0000_t202" style="position:absolute;left:-641;top:19107;width:4152;height:4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vGiyQAAAOMAAAAPAAAAZHJzL2Rvd25yZXYueG1sRE9LTwIx&#10;EL6b8B+aIfEm7YIusFIIGI0kxAMIB2+T7ewjbKebbYX131sTE47zvWex6m0jLtT52rGGZKRAEOfO&#10;1FxqOH6+PcxA+IBssHFMGn7Iw2o5uFtgZtyV93Q5hFLEEPYZaqhCaDMpfV6RRT9yLXHkCtdZDPHs&#10;Smk6vMZw28ixUqm0WHNsqLCll4ry8+Hbajipp91rMSk/2vejqYv9JnwlidH6ftivn0EE6sNN/O/e&#10;mjh/Pk2nqXqcjeHvpwiAXP4CAAD//wMAUEsBAi0AFAAGAAgAAAAhANvh9svuAAAAhQEAABMAAAAA&#10;AAAAAAAAAAAAAAAAAFtDb250ZW50X1R5cGVzXS54bWxQSwECLQAUAAYACAAAACEAWvQsW78AAAAV&#10;AQAACwAAAAAAAAAAAAAAAAAfAQAAX3JlbHMvLnJlbHNQSwECLQAUAAYACAAAACEA7f7xoskAAADj&#10;AAAADwAAAAAAAAAAAAAAAAAHAgAAZHJzL2Rvd25yZXYueG1sUEsFBgAAAAADAAMAtwAAAP0CAAAA&#10;AA==&#10;" fillcolor="window" stroked="f" strokeweight=".5pt">
                  <v:textbox inset="0,0,0,0">
                    <w:txbxContent>
                      <w:p w14:paraId="408D62D4"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Riskissä olevat potilaat</w:t>
                        </w:r>
                      </w:p>
                    </w:txbxContent>
                  </v:textbox>
                </v:shape>
                <v:shape id="_x0000_s1085" type="#_x0000_t202" style="position:absolute;left:-622;top:17928;width:2942;height:51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L/1yAAAAOMAAAAPAAAAZHJzL2Rvd25yZXYueG1sRE9LawIx&#10;EL4L/ocwBW+aRKvYrVFaaWmheNDqwduwmX3gZrJsUt3++6ZQ6HG+96w2vWvElbpQezagJwoEce5t&#10;zaWB4+freAkiRGSLjWcy8E0BNuvhYIWZ9Tfe0/UQS5FCOGRooIqxzaQMeUUOw8S3xIkrfOcwprMr&#10;pe3wlsJdI6dKLaTDmlNDhS1tK8ovhy9n4KTmHy/FrNy1b0dbF/vneNbaGjO6658eQUTq47/4z/1u&#10;03z1oKd6vrifwe9PCQC5/gEAAP//AwBQSwECLQAUAAYACAAAACEA2+H2y+4AAACFAQAAEwAAAAAA&#10;AAAAAAAAAAAAAAAAW0NvbnRlbnRfVHlwZXNdLnhtbFBLAQItABQABgAIAAAAIQBa9CxbvwAAABUB&#10;AAALAAAAAAAAAAAAAAAAAB8BAABfcmVscy8ucmVsc1BLAQItABQABgAIAAAAIQCglL/1yAAAAOMA&#10;AAAPAAAAAAAAAAAAAAAAAAcCAABkcnMvZG93bnJldi54bWxQSwUGAAAAAAMAAwC3AAAA/AIAAAAA&#10;" fillcolor="window" stroked="f" strokeweight=".5pt">
                  <v:textbox inset="0,0,0,0">
                    <w:txbxContent>
                      <w:p w14:paraId="0B152AD9"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ENZA:</w:t>
                        </w:r>
                      </w:p>
                    </w:txbxContent>
                  </v:textbox>
                </v:shape>
                <v:shape id="_x0000_s1086" type="#_x0000_t202" style="position:absolute;left:-654;top:20298;width:4000;height:57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VezuzAAAAOIAAAAPAAAAZHJzL2Rvd25yZXYueG1sRI/NSwMx&#10;FMTvgv9DeIXebLLu1tZt02KLoiAe+nXw9ti8/cDNy7JJ2/W/N4LgcZiZ3zDL9WBbcaHeN441JBMF&#10;grhwpuFKw/HwcjcH4QOywdYxafgmD+vV7c0Sc+OuvKPLPlQiQtjnqKEOocul9EVNFv3EdcTRK11v&#10;MUTZV9L0eI1w28p7pR6kxYbjQo0dbWsqvvZnq+Gkpu/PZVp9dK9H05S7TfhMEqP1eDQ8LUAEGsJ/&#10;+K/9ZjQ8Zuk0m6kshd9L8Q7I1Q8AAAD//wMAUEsBAi0AFAAGAAgAAAAhANvh9svuAAAAhQEAABMA&#10;AAAAAAAAAAAAAAAAAAAAAFtDb250ZW50X1R5cGVzXS54bWxQSwECLQAUAAYACAAAACEAWvQsW78A&#10;AAAVAQAACwAAAAAAAAAAAAAAAAAfAQAAX3JlbHMvLnJlbHNQSwECLQAUAAYACAAAACEAr1Xs7swA&#10;AADiAAAADwAAAAAAAAAAAAAAAAAHAgAAZHJzL2Rvd25yZXYueG1sUEsFBgAAAAADAAMAtwAAAAAD&#10;AAAAAA==&#10;" fillcolor="window" stroked="f" strokeweight=".5pt">
                  <v:textbox inset="0,0,0,0">
                    <w:txbxContent>
                      <w:p w14:paraId="4619736A"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Tapaht./kum Envt</w:t>
                        </w:r>
                      </w:p>
                    </w:txbxContent>
                  </v:textbox>
                </v:shape>
                <v:shape id="_x0000_s1087" type="#_x0000_t202" style="position:absolute;left:-654;top:18453;width:4254;height:4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TBiygAAAOIAAAAPAAAAZHJzL2Rvd25yZXYueG1sRI9PawIx&#10;FMTvQr9DeAVvmqy6IlujtEWpUDxo7aG3x+btH7p5WTZRt9/eFASPw8z8hlmue9uIC3W+dqwhGSsQ&#10;xLkzNZcaTl/b0QKED8gGG8ek4Y88rFdPgyVmxl35QJdjKEWEsM9QQxVCm0np84os+rFriaNXuM5i&#10;iLIrpenwGuG2kROl5tJizXGhwpbeK8p/j2er4Vuln5tiWu7bj5Opi8Nb+EkSo/XwuX99ARGoD4/w&#10;vb0zGmazdKoWkySF/0vxDsjVDQAA//8DAFBLAQItABQABgAIAAAAIQDb4fbL7gAAAIUBAAATAAAA&#10;AAAAAAAAAAAAAAAAAABbQ29udGVudF9UeXBlc10ueG1sUEsBAi0AFAAGAAgAAAAhAFr0LFu/AAAA&#10;FQEAAAsAAAAAAAAAAAAAAAAAHwEAAF9yZWxzLy5yZWxzUEsBAi0AFAAGAAgAAAAhAMsFMGLKAAAA&#10;4gAAAA8AAAAAAAAAAAAAAAAABwIAAGRycy9kb3ducmV2LnhtbFBLBQYAAAAAAwADALcAAAD+AgAA&#10;AAA=&#10;" fillcolor="window" stroked="f" strokeweight=".5pt">
                  <v:textbox inset="0,0,0,0">
                    <w:txbxContent>
                      <w:p w14:paraId="596D8645"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Tapaht./kum Envt</w:t>
                        </w:r>
                      </w:p>
                    </w:txbxContent>
                  </v:textbox>
                </v:shape>
                <v:shape id="_x0000_s1088" type="#_x0000_t202" style="position:absolute;left:-654;top:19841;width:3493;height:4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NpZ5yQAAAOMAAAAPAAAAZHJzL2Rvd25yZXYueG1sRE9LS8NA&#10;EL4L/Q/LCN7sZtMaJWZbtLQoiIfWePA2ZCcPmp0N2bVN/70rCB7ne0+xnmwvTjT6zrEGNU9AEFfO&#10;dNxoKD92tw8gfEA22DsmDRfysF7NrgrMjTvznk6H0IgYwj5HDW0IQy6lr1qy6OduII5c7UaLIZ5j&#10;I82I5xhue5kmSSYtdhwbWhxo01J1PHxbDZ/J3du2XjTvw0tpunr/HL6UMlrfXE9PjyACTeFf/Od+&#10;NXG+yrJUpen9En5/igDI1Q8AAAD//wMAUEsBAi0AFAAGAAgAAAAhANvh9svuAAAAhQEAABMAAAAA&#10;AAAAAAAAAAAAAAAAAFtDb250ZW50X1R5cGVzXS54bWxQSwECLQAUAAYACAAAACEAWvQsW78AAAAV&#10;AQAACwAAAAAAAAAAAAAAAAAfAQAAX3JlbHMvLnJlbHNQSwECLQAUAAYACAAAACEADDaWeckAAADj&#10;AAAADwAAAAAAAAAAAAAAAAAHAgAAZHJzL2Rvd25yZXYueG1sUEsFBgAAAAADAAMAtwAAAP0CAAAA&#10;AA==&#10;" fillcolor="window" stroked="f" strokeweight=".5pt">
                  <v:textbox inset="0,0,0,0">
                    <w:txbxContent>
                      <w:p w14:paraId="59C4D9F5" w14:textId="77777777" w:rsidR="00133F26" w:rsidRPr="00B91951" w:rsidRDefault="00133F26" w:rsidP="00133F26">
                        <w:pPr>
                          <w:spacing w:after="0"/>
                          <w:rPr>
                            <w:rFonts w:ascii="Arial" w:hAnsi="Arial" w:cs="Arial"/>
                            <w:sz w:val="6"/>
                            <w:szCs w:val="6"/>
                          </w:rPr>
                        </w:pPr>
                        <w:r w:rsidRPr="00B91951">
                          <w:rPr>
                            <w:rFonts w:ascii="Arial" w:hAnsi="Arial" w:cs="Arial"/>
                            <w:sz w:val="6"/>
                            <w:szCs w:val="6"/>
                          </w:rPr>
                          <w:t>Lumelääke + LA:</w:t>
                        </w:r>
                      </w:p>
                    </w:txbxContent>
                  </v:textbox>
                </v:shape>
                <v:shape id="_x0000_s1089" type="#_x0000_t202" style="position:absolute;left:4125;top:13872;width:11127;height:60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YQ7iywAAAOIAAAAPAAAAZHJzL2Rvd25yZXYueG1sRI9La8Mw&#10;EITvgfwHsYXeGsk2DYkbJSShpYWQQ16H3hZr/aDWylhq4v77qlDIcZiZb5jFarCtuFLvG8cakokC&#10;QVw403Cl4Xx6e5qB8AHZYOuYNPyQh9VyPFpgbtyND3Q9hkpECPscNdQhdLmUvqjJop+4jjh6pest&#10;hij7SpoebxFuW5kqNZUWG44LNXa0ran4On5bDRf1vHsts2rfvZ9NUx424TNJjNaPD8P6BUSgIdzD&#10;/+0Po2GeZFmazlUKf5fiHZDLXwAAAP//AwBQSwECLQAUAAYACAAAACEA2+H2y+4AAACFAQAAEwAA&#10;AAAAAAAAAAAAAAAAAAAAW0NvbnRlbnRfVHlwZXNdLnhtbFBLAQItABQABgAIAAAAIQBa9CxbvwAA&#10;ABUBAAALAAAAAAAAAAAAAAAAAB8BAABfcmVscy8ucmVsc1BLAQItABQABgAIAAAAIQDLYQ7iywAA&#10;AOIAAAAPAAAAAAAAAAAAAAAAAAcCAABkcnMvZG93bnJldi54bWxQSwUGAAAAAAMAAwC3AAAA/wIA&#10;AAAA&#10;" fillcolor="window" stroked="f" strokeweight=".5pt">
                  <v:textbox inset="0,0,0,0">
                    <w:txbxContent>
                      <w:p w14:paraId="6FEA847C" w14:textId="77777777" w:rsidR="00133F26" w:rsidRPr="00FC3ADA" w:rsidRDefault="00133F26" w:rsidP="00133F26">
                        <w:pPr>
                          <w:spacing w:after="0"/>
                          <w:rPr>
                            <w:rFonts w:ascii="Arial" w:hAnsi="Arial" w:cs="Arial"/>
                            <w:sz w:val="7"/>
                            <w:szCs w:val="7"/>
                          </w:rPr>
                        </w:pPr>
                        <w:r w:rsidRPr="00FC3ADA">
                          <w:rPr>
                            <w:rFonts w:ascii="Arial" w:hAnsi="Arial" w:cs="Arial"/>
                            <w:sz w:val="7"/>
                            <w:szCs w:val="7"/>
                          </w:rPr>
                          <w:t>Stratif</w:t>
                        </w:r>
                        <w:r>
                          <w:rPr>
                            <w:rFonts w:ascii="Arial" w:hAnsi="Arial" w:cs="Arial"/>
                            <w:sz w:val="7"/>
                            <w:szCs w:val="7"/>
                          </w:rPr>
                          <w:t>ioitu riskisuhde</w:t>
                        </w:r>
                        <w:r w:rsidRPr="00FC3ADA">
                          <w:rPr>
                            <w:rFonts w:ascii="Arial" w:hAnsi="Arial" w:cs="Arial"/>
                            <w:sz w:val="7"/>
                            <w:szCs w:val="7"/>
                          </w:rPr>
                          <w:t xml:space="preserve"> (95</w:t>
                        </w:r>
                        <w:r>
                          <w:rPr>
                            <w:rFonts w:ascii="Arial" w:hAnsi="Arial" w:cs="Arial"/>
                            <w:sz w:val="7"/>
                            <w:szCs w:val="7"/>
                          </w:rPr>
                          <w:t xml:space="preserve"> </w:t>
                        </w:r>
                        <w:r w:rsidRPr="00FC3ADA">
                          <w:rPr>
                            <w:rFonts w:ascii="Arial" w:hAnsi="Arial" w:cs="Arial"/>
                            <w:sz w:val="7"/>
                            <w:szCs w:val="7"/>
                          </w:rPr>
                          <w:t>%</w:t>
                        </w:r>
                        <w:r>
                          <w:rPr>
                            <w:rFonts w:ascii="Arial" w:hAnsi="Arial" w:cs="Arial"/>
                            <w:sz w:val="7"/>
                            <w:szCs w:val="7"/>
                          </w:rPr>
                          <w:t>:n</w:t>
                        </w:r>
                        <w:r w:rsidRPr="00FC3ADA">
                          <w:rPr>
                            <w:rFonts w:ascii="Arial" w:hAnsi="Arial" w:cs="Arial"/>
                            <w:sz w:val="7"/>
                            <w:szCs w:val="7"/>
                          </w:rPr>
                          <w:t xml:space="preserve"> CI): 0</w:t>
                        </w:r>
                        <w:r>
                          <w:rPr>
                            <w:rFonts w:ascii="Arial" w:hAnsi="Arial" w:cs="Arial"/>
                            <w:sz w:val="7"/>
                            <w:szCs w:val="7"/>
                          </w:rPr>
                          <w:t>,</w:t>
                        </w:r>
                        <w:r w:rsidRPr="00FC3ADA">
                          <w:rPr>
                            <w:rFonts w:ascii="Arial" w:hAnsi="Arial" w:cs="Arial"/>
                            <w:sz w:val="7"/>
                            <w:szCs w:val="7"/>
                          </w:rPr>
                          <w:t>830 (0</w:t>
                        </w:r>
                        <w:r>
                          <w:rPr>
                            <w:rFonts w:ascii="Arial" w:hAnsi="Arial" w:cs="Arial"/>
                            <w:sz w:val="7"/>
                            <w:szCs w:val="7"/>
                          </w:rPr>
                          <w:t>,</w:t>
                        </w:r>
                        <w:r w:rsidRPr="00FC3ADA">
                          <w:rPr>
                            <w:rFonts w:ascii="Arial" w:hAnsi="Arial" w:cs="Arial"/>
                            <w:sz w:val="7"/>
                            <w:szCs w:val="7"/>
                          </w:rPr>
                          <w:t>630</w:t>
                        </w:r>
                        <w:r>
                          <w:rPr>
                            <w:rFonts w:ascii="Arial" w:hAnsi="Arial" w:cs="Arial"/>
                            <w:sz w:val="7"/>
                            <w:szCs w:val="7"/>
                          </w:rPr>
                          <w:t>;</w:t>
                        </w:r>
                        <w:r w:rsidRPr="00FC3ADA">
                          <w:rPr>
                            <w:rFonts w:ascii="Arial" w:hAnsi="Arial" w:cs="Arial"/>
                            <w:sz w:val="7"/>
                            <w:szCs w:val="7"/>
                          </w:rPr>
                          <w:t xml:space="preserve"> 1</w:t>
                        </w:r>
                        <w:r>
                          <w:rPr>
                            <w:rFonts w:ascii="Arial" w:hAnsi="Arial" w:cs="Arial"/>
                            <w:sz w:val="7"/>
                            <w:szCs w:val="7"/>
                          </w:rPr>
                          <w:t>,</w:t>
                        </w:r>
                        <w:r w:rsidRPr="00FC3ADA">
                          <w:rPr>
                            <w:rFonts w:ascii="Arial" w:hAnsi="Arial" w:cs="Arial"/>
                            <w:sz w:val="7"/>
                            <w:szCs w:val="7"/>
                          </w:rPr>
                          <w:t>095)</w:t>
                        </w:r>
                      </w:p>
                    </w:txbxContent>
                  </v:textbox>
                </v:shape>
                <v:shape id="_x0000_s1090" type="#_x0000_t202" style="position:absolute;left:4117;top:13025;width:7862;height: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DvC8ygAAAOIAAAAPAAAAZHJzL2Rvd25yZXYueG1sRI/LagIx&#10;FIb3hb5DOAV3NZk6tTo1ShWlBXGh1YW7w+TMhU5OhknU8e2bRaHLn//GN1v0thFX6nztWEMyVCCI&#10;c2dqLjUcvzfPExA+IBtsHJOGO3lYzB8fZpgZd+M9XQ+hFHGEfYYaqhDaTEqfV2TRD11LHL3CdRZD&#10;lF0pTYe3OG4b+aLUWFqsOT5U2NKqovzncLEaTup1uy5G5a79PJq62C/DOUmM1oOn/uMdRKA+/If/&#10;2l9GQzpOVTJ9SyNERIo4IOe/AAAA//8DAFBLAQItABQABgAIAAAAIQDb4fbL7gAAAIUBAAATAAAA&#10;AAAAAAAAAAAAAAAAAABbQ29udGVudF9UeXBlc10ueG1sUEsBAi0AFAAGAAgAAAAhAFr0LFu/AAAA&#10;FQEAAAsAAAAAAAAAAAAAAAAAHwEAAF9yZWxzLy5yZWxzUEsBAi0AFAAGAAgAAAAhAEgO8LzKAAAA&#10;4gAAAA8AAAAAAAAAAAAAAAAABwIAAGRycy9kb3ducmV2LnhtbFBLBQYAAAAAAwADALcAAAD+AgAA&#10;AAA=&#10;" fillcolor="window" stroked="f" strokeweight=".5pt">
                  <v:textbox inset="0,0,0,0">
                    <w:txbxContent>
                      <w:p w14:paraId="12E98C40" w14:textId="77777777" w:rsidR="00133F26" w:rsidRPr="00FC3ADA" w:rsidRDefault="00133F26" w:rsidP="00133F26">
                        <w:pPr>
                          <w:spacing w:after="0"/>
                          <w:rPr>
                            <w:rFonts w:ascii="Arial" w:hAnsi="Arial" w:cs="Arial"/>
                            <w:sz w:val="7"/>
                            <w:szCs w:val="7"/>
                          </w:rPr>
                        </w:pPr>
                        <w:r w:rsidRPr="00FC3ADA">
                          <w:rPr>
                            <w:rFonts w:ascii="Arial" w:hAnsi="Arial" w:cs="Arial"/>
                            <w:sz w:val="7"/>
                            <w:szCs w:val="7"/>
                          </w:rPr>
                          <w:t>Stratifi</w:t>
                        </w:r>
                        <w:r>
                          <w:rPr>
                            <w:rFonts w:ascii="Arial" w:hAnsi="Arial" w:cs="Arial"/>
                            <w:sz w:val="7"/>
                            <w:szCs w:val="7"/>
                          </w:rPr>
                          <w:t>oitu</w:t>
                        </w:r>
                        <w:r w:rsidRPr="00FC3ADA">
                          <w:rPr>
                            <w:rFonts w:ascii="Arial" w:hAnsi="Arial" w:cs="Arial"/>
                            <w:sz w:val="7"/>
                            <w:szCs w:val="7"/>
                          </w:rPr>
                          <w:t xml:space="preserve"> </w:t>
                        </w:r>
                        <w:r>
                          <w:rPr>
                            <w:rFonts w:ascii="Arial" w:hAnsi="Arial" w:cs="Arial"/>
                            <w:sz w:val="7"/>
                            <w:szCs w:val="7"/>
                          </w:rPr>
                          <w:t>l</w:t>
                        </w:r>
                        <w:r w:rsidRPr="00FC3ADA">
                          <w:rPr>
                            <w:rFonts w:ascii="Arial" w:hAnsi="Arial" w:cs="Arial"/>
                            <w:sz w:val="7"/>
                            <w:szCs w:val="7"/>
                          </w:rPr>
                          <w:t>og</w:t>
                        </w:r>
                        <w:r>
                          <w:rPr>
                            <w:rFonts w:ascii="Arial" w:hAnsi="Arial" w:cs="Arial"/>
                            <w:sz w:val="7"/>
                            <w:szCs w:val="7"/>
                          </w:rPr>
                          <w:t xml:space="preserve"> r</w:t>
                        </w:r>
                        <w:r w:rsidRPr="00FC3ADA">
                          <w:rPr>
                            <w:rFonts w:ascii="Arial" w:hAnsi="Arial" w:cs="Arial"/>
                            <w:sz w:val="7"/>
                            <w:szCs w:val="7"/>
                          </w:rPr>
                          <w:t xml:space="preserve">ank </w:t>
                        </w:r>
                        <w:r>
                          <w:rPr>
                            <w:rFonts w:ascii="Arial" w:hAnsi="Arial" w:cs="Arial"/>
                            <w:sz w:val="7"/>
                            <w:szCs w:val="7"/>
                          </w:rPr>
                          <w:t>-t</w:t>
                        </w:r>
                        <w:r w:rsidRPr="00FC3ADA">
                          <w:rPr>
                            <w:rFonts w:ascii="Arial" w:hAnsi="Arial" w:cs="Arial"/>
                            <w:sz w:val="7"/>
                            <w:szCs w:val="7"/>
                          </w:rPr>
                          <w:t>est</w:t>
                        </w:r>
                        <w:r>
                          <w:rPr>
                            <w:rFonts w:ascii="Arial" w:hAnsi="Arial" w:cs="Arial"/>
                            <w:sz w:val="7"/>
                            <w:szCs w:val="7"/>
                          </w:rPr>
                          <w:t>i</w:t>
                        </w:r>
                        <w:r w:rsidRPr="00FC3ADA">
                          <w:rPr>
                            <w:rFonts w:ascii="Arial" w:hAnsi="Arial" w:cs="Arial"/>
                            <w:sz w:val="7"/>
                            <w:szCs w:val="7"/>
                          </w:rPr>
                          <w:t>: p</w:t>
                        </w:r>
                        <w:r>
                          <w:rPr>
                            <w:rFonts w:ascii="Arial" w:hAnsi="Arial" w:cs="Arial"/>
                            <w:sz w:val="7"/>
                            <w:szCs w:val="7"/>
                          </w:rPr>
                          <w:t> </w:t>
                        </w:r>
                        <w:r w:rsidRPr="00FC3ADA">
                          <w:rPr>
                            <w:rFonts w:ascii="Arial" w:hAnsi="Arial" w:cs="Arial"/>
                            <w:sz w:val="7"/>
                            <w:szCs w:val="7"/>
                          </w:rPr>
                          <w:t>=</w:t>
                        </w:r>
                        <w:r>
                          <w:rPr>
                            <w:rFonts w:ascii="Arial" w:hAnsi="Arial" w:cs="Arial"/>
                            <w:sz w:val="7"/>
                            <w:szCs w:val="7"/>
                          </w:rPr>
                          <w:t> </w:t>
                        </w:r>
                        <w:r w:rsidRPr="00FC3ADA">
                          <w:rPr>
                            <w:rFonts w:ascii="Arial" w:hAnsi="Arial" w:cs="Arial"/>
                            <w:sz w:val="7"/>
                            <w:szCs w:val="7"/>
                          </w:rPr>
                          <w:t>0</w:t>
                        </w:r>
                        <w:r>
                          <w:rPr>
                            <w:rFonts w:ascii="Arial" w:hAnsi="Arial" w:cs="Arial"/>
                            <w:sz w:val="7"/>
                            <w:szCs w:val="7"/>
                          </w:rPr>
                          <w:t>,</w:t>
                        </w:r>
                        <w:r w:rsidRPr="00FC3ADA">
                          <w:rPr>
                            <w:rFonts w:ascii="Arial" w:hAnsi="Arial" w:cs="Arial"/>
                            <w:sz w:val="7"/>
                            <w:szCs w:val="7"/>
                          </w:rPr>
                          <w:t>1867</w:t>
                        </w:r>
                      </w:p>
                    </w:txbxContent>
                  </v:textbox>
                </v:shape>
                <v:shape id="_x0000_s1091" type="#_x0000_t202" style="position:absolute;left:8689;top:11495;width:1702;height:53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K82XyQAAAOMAAAAPAAAAZHJzL2Rvd25yZXYueG1sRE9LawIx&#10;EL4X+h/CFHqr2bhWulujtKWiIB60evA2bGYfdDNZNqmu/94UCj3O957ZYrCtOFPvG8ca1CgBQVw4&#10;03Cl4fC1fHoB4QOywdYxabiSh8X8/m6GuXEX3tF5HyoRQ9jnqKEOocul9EVNFv3IdcSRK11vMcSz&#10;r6Tp8RLDbSvHSTKVFhuODTV29FFT8b3/sRqOyfPms0yrbbc6mKbcvYeTUkbrx4fh7RVEoCH8i//c&#10;axPnqyxT6ThLJ/D7UwRAzm8AAAD//wMAUEsBAi0AFAAGAAgAAAAhANvh9svuAAAAhQEAABMAAAAA&#10;AAAAAAAAAAAAAAAAAFtDb250ZW50X1R5cGVzXS54bWxQSwECLQAUAAYACAAAACEAWvQsW78AAAAV&#10;AQAACwAAAAAAAAAAAAAAAAAfAQAAX3JlbHMvLnJlbHNQSwECLQAUAAYACAAAACEANivNl8kAAADj&#10;AAAADwAAAAAAAAAAAAAAAAAHAgAAZHJzL2Rvd25yZXYueG1sUEsFBgAAAAADAAMAtwAAAP0CAAAA&#10;AA==&#10;" fillcolor="window" stroked="f" strokeweight=".5pt">
                  <v:textbox inset="0,0,0,0">
                    <w:txbxContent>
                      <w:p w14:paraId="24B628D3" w14:textId="77777777" w:rsidR="00133F26" w:rsidRPr="00895E42" w:rsidRDefault="00133F26" w:rsidP="00133F26">
                        <w:pPr>
                          <w:spacing w:after="0"/>
                          <w:rPr>
                            <w:rFonts w:ascii="Arial" w:hAnsi="Arial" w:cs="Arial"/>
                            <w:sz w:val="7"/>
                            <w:szCs w:val="7"/>
                          </w:rPr>
                        </w:pPr>
                        <w:r w:rsidRPr="00895E42">
                          <w:rPr>
                            <w:rFonts w:ascii="Arial" w:hAnsi="Arial" w:cs="Arial"/>
                            <w:sz w:val="7"/>
                            <w:szCs w:val="7"/>
                          </w:rPr>
                          <w:t>E</w:t>
                        </w:r>
                        <w:r>
                          <w:rPr>
                            <w:rFonts w:ascii="Arial" w:hAnsi="Arial" w:cs="Arial"/>
                            <w:sz w:val="7"/>
                            <w:szCs w:val="7"/>
                          </w:rPr>
                          <w:t>N</w:t>
                        </w:r>
                        <w:r w:rsidRPr="00895E42">
                          <w:rPr>
                            <w:rFonts w:ascii="Arial" w:hAnsi="Arial" w:cs="Arial"/>
                            <w:sz w:val="7"/>
                            <w:szCs w:val="7"/>
                          </w:rPr>
                          <w:t>ZA</w:t>
                        </w:r>
                        <w:r>
                          <w:rPr>
                            <w:rFonts w:ascii="Arial" w:hAnsi="Arial" w:cs="Arial"/>
                            <w:sz w:val="7"/>
                            <w:szCs w:val="7"/>
                          </w:rPr>
                          <w:t>:</w:t>
                        </w:r>
                      </w:p>
                    </w:txbxContent>
                  </v:textbox>
                </v:shape>
                <v:shape id="_x0000_s1092" type="#_x0000_t202" style="position:absolute;left:8689;top:12220;width:3550;height:5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s3FyyAAAAOMAAAAPAAAAZHJzL2Rvd25yZXYueG1sRE9LawIx&#10;EL4X+h/CFHqrya5UZTVKWyoVigdfB2/DZvZBN5NlE3X990YoeJzvPbNFbxtxps7XjjUkAwWCOHem&#10;5lLDfrd8m4DwAdlg45g0XMnDYv78NMPMuAtv6LwNpYgh7DPUUIXQZlL6vCKLfuBa4sgVrrMY4tmV&#10;0nR4ieG2kalSI2mx5thQYUtfFeV/25PVcFDvv9/FsFy3P3tTF5vPcEwSo/XrS/8xBRGoDw/xv3tl&#10;4vxUjcejRA1TuP8UAZDzGwAAAP//AwBQSwECLQAUAAYACAAAACEA2+H2y+4AAACFAQAAEwAAAAAA&#10;AAAAAAAAAAAAAAAAW0NvbnRlbnRfVHlwZXNdLnhtbFBLAQItABQABgAIAAAAIQBa9CxbvwAAABUB&#10;AAALAAAAAAAAAAAAAAAAAB8BAABfcmVscy8ucmVsc1BLAQItABQABgAIAAAAIQBvs3FyyAAAAOMA&#10;AAAPAAAAAAAAAAAAAAAAAAcCAABkcnMvZG93bnJldi54bWxQSwUGAAAAAAMAAwC3AAAA/AIAAAAA&#10;" fillcolor="window" stroked="f" strokeweight=".5pt">
                  <v:textbox inset="0,0,0,0">
                    <w:txbxContent>
                      <w:p w14:paraId="7B48FB9E" w14:textId="77777777" w:rsidR="00133F26" w:rsidRPr="009D4A57" w:rsidRDefault="00133F26" w:rsidP="00133F26">
                        <w:pPr>
                          <w:spacing w:after="0"/>
                          <w:rPr>
                            <w:rFonts w:ascii="Arial" w:hAnsi="Arial" w:cs="Arial"/>
                            <w:sz w:val="7"/>
                            <w:szCs w:val="7"/>
                          </w:rPr>
                        </w:pPr>
                        <w:r>
                          <w:rPr>
                            <w:rFonts w:ascii="Arial" w:hAnsi="Arial" w:cs="Arial"/>
                            <w:sz w:val="7"/>
                            <w:szCs w:val="7"/>
                          </w:rPr>
                          <w:t>Lumelääke + LA</w:t>
                        </w:r>
                      </w:p>
                    </w:txbxContent>
                  </v:textbox>
                </v:shape>
                <v:shape id="_x0000_s1093" type="#_x0000_t202" style="position:absolute;left:22466;top:12221;width:2553;height: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1UlyAAAAOMAAAAPAAAAZHJzL2Rvd25yZXYueG1sRE9LawIx&#10;EL4L/Q9hCr1psi5uy2qUtlRaEA9ae/A2bGYfdDNZNlG3/74RBI/zvWexGmwrztT7xrGGZKJAEBfO&#10;NFxpOHyvxy8gfEA22DomDX/kYbV8GC0wN+7COzrvQyViCPscNdQhdLmUvqjJop+4jjhypesthnj2&#10;lTQ9XmK4beVUqUxabDg21NjRe03F7/5kNfyo2eajTKtt93kwTbl7C8ckMVo/PQ6vcxCBhnAX39xf&#10;Js6fzpLnNFNZCtefIgBy+Q8AAP//AwBQSwECLQAUAAYACAAAACEA2+H2y+4AAACFAQAAEwAAAAAA&#10;AAAAAAAAAAAAAAAAW0NvbnRlbnRfVHlwZXNdLnhtbFBLAQItABQABgAIAAAAIQBa9CxbvwAAABUB&#10;AAALAAAAAAAAAAAAAAAAAB8BAABfcmVscy8ucmVsc1BLAQItABQABgAIAAAAIQAgr1UlyAAAAOMA&#10;AAAPAAAAAAAAAAAAAAAAAAcCAABkcnMvZG93bnJldi54bWxQSwUGAAAAAAMAAwC3AAAA/AIAAAAA&#10;" fillcolor="window" stroked="f" strokeweight=".5pt">
                  <v:textbox inset="0,0,0,0">
                    <w:txbxContent>
                      <w:p w14:paraId="39E9DBDA"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247 (69 %)</w:t>
                        </w:r>
                      </w:p>
                    </w:txbxContent>
                  </v:textbox>
                </v:shape>
                <v:shape id="_x0000_s1094" type="#_x0000_t202" style="position:absolute;left:22466;top:11434;width:2553;height: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c0A9ywAAAOIAAAAPAAAAZHJzL2Rvd25yZXYueG1sRI9PawJB&#10;DMXvQr/DkEJvdXYVtWwdRUVRKB609tBb2Mn+oTuZZWeq22/fHAQhl5CX995vvuxdo67UhdqzgXSY&#10;gCLOva25NHD53L2+gQoR2WLjmQz8UYDl4mkwx8z6G5/oeo6lEhMOGRqoYmwzrUNekcMw9C2x3Arf&#10;OYyydqW2Hd7E3DV6lCRT7bBmSaiwpU1F+c/51xn4SiYf22JcHtv9xdbFaR2/09Qa8/Lcr95BRerj&#10;Q3z/PlgD49FsMpWRzoIkOKAX/wAAAP//AwBQSwECLQAUAAYACAAAACEA2+H2y+4AAACFAQAAEwAA&#10;AAAAAAAAAAAAAAAAAAAAW0NvbnRlbnRfVHlwZXNdLnhtbFBLAQItABQABgAIAAAAIQBa9CxbvwAA&#10;ABUBAAALAAAAAAAAAAAAAAAAAB8BAABfcmVscy8ucmVsc1BLAQItABQABgAIAAAAIQDPc0A9ywAA&#10;AOIAAAAPAAAAAAAAAAAAAAAAAAcCAABkcnMvZG93bnJldi54bWxQSwUGAAAAAAMAAwC3AAAA/wIA&#10;AAAA&#10;" fillcolor="window" stroked="f" strokeweight=".5pt">
                  <v:textbox inset="0,0,0,0">
                    <w:txbxContent>
                      <w:p w14:paraId="5BA412FC"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262 (74 %)</w:t>
                        </w:r>
                      </w:p>
                    </w:txbxContent>
                  </v:textbox>
                </v:shape>
                <v:shape id="_x0000_s1095" type="#_x0000_t202" style="position:absolute;left:28461;top:12282;width:2553;height: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6lc/zAAAAOMAAAAPAAAAZHJzL2Rvd25yZXYueG1sRI9LT8Mw&#10;EITvSPwHa5G4UcdBpW1atwIEAglx6OvQ2yrePES8jmLThn/PHpA47u7szHyrzeg7daYhtoEtmEkG&#10;irgMruXawmH/ejcHFROywy4wWfihCJv19dUKCxcuvKXzLtVKTDgWaKFJqS+0jmVDHuMk9MRyq8Lg&#10;Mck41NoNeBFz3+k8yx60x5YlocGenhsqv3bf3sIxm368VPf1Z/92cG21fUonY5y1tzfj4xJUojH9&#10;i/++353UzxdmZqb5XCiESRag178AAAD//wMAUEsBAi0AFAAGAAgAAAAhANvh9svuAAAAhQEAABMA&#10;AAAAAAAAAAAAAAAAAAAAAFtDb250ZW50X1R5cGVzXS54bWxQSwECLQAUAAYACAAAACEAWvQsW78A&#10;AAAVAQAACwAAAAAAAAAAAAAAAAAfAQAAX3JlbHMvLnJlbHNQSwECLQAUAAYACAAAACEAsOpXP8wA&#10;AADjAAAADwAAAAAAAAAAAAAAAAAHAgAAZHJzL2Rvd25yZXYueG1sUEsFBgAAAAADAAMAtwAAAAAD&#10;AAAAAA==&#10;" fillcolor="window" stroked="f" strokeweight=".5pt">
                  <v:textbox inset="0,0,0,0">
                    <w:txbxContent>
                      <w:p w14:paraId="407930C1"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111 (31 %)</w:t>
                        </w:r>
                      </w:p>
                    </w:txbxContent>
                  </v:textbox>
                </v:shape>
                <v:shape id="_x0000_s1096" type="#_x0000_t202" style="position:absolute;left:33548;top:11495;width:1481;height:5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LDlygAAAOIAAAAPAAAAZHJzL2Rvd25yZXYueG1sRI/NawIx&#10;FMTvQv+H8Aq9aZL6gaxGaUtLhdKDVg/eHpu3H3TzsmxSXf97IxQ8DjPzG2a57l0jTtSF2rMBPVIg&#10;iHNvay4N7H8+hnMQISJbbDyTgQsFWK8eBkvMrD/zlk67WIoE4ZChgSrGNpMy5BU5DCPfEiev8J3D&#10;mGRXStvhOcFdI5+VmkmHNaeFClt6qyj/3f05Awc1/XovxuV3+7m3dbF9jUetrTFPj/3LAkSkPt7D&#10;/+2NNTBWejaZKD2F26V0B+TqCgAA//8DAFBLAQItABQABgAIAAAAIQDb4fbL7gAAAIUBAAATAAAA&#10;AAAAAAAAAAAAAAAAAABbQ29udGVudF9UeXBlc10ueG1sUEsBAi0AFAAGAAgAAAAhAFr0LFu/AAAA&#10;FQEAAAsAAAAAAAAAAAAAAAAAHwEAAF9yZWxzLy5yZWxzUEsBAi0AFAAGAAgAAAAhAP60sOXKAAAA&#10;4gAAAA8AAAAAAAAAAAAAAAAABwIAAGRycy9kb3ducmV2LnhtbFBLBQYAAAAAAwADALcAAAD+AgAA&#10;AAA=&#10;" fillcolor="window" stroked="f" strokeweight=".5pt">
                  <v:textbox inset="0,0,0,0">
                    <w:txbxContent>
                      <w:p w14:paraId="0450227A"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117,1</w:t>
                        </w:r>
                      </w:p>
                    </w:txbxContent>
                  </v:textbox>
                </v:shape>
                <v:shape id="_x0000_s1097" type="#_x0000_t202" style="position:absolute;left:33972;top:12342;width:1481;height:5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FDuPxwAAAOMAAAAPAAAAZHJzL2Rvd25yZXYueG1sRE9LawIx&#10;EL4X/A9hBG812S6KrkbRYmmh9ODr4G3YzD5wM1k2qW7/fVMQepzvPct1bxtxo87XjjUkYwWCOHem&#10;5lLD6fj2PAPhA7LBxjFp+CEP69XgaYmZcXfe0+0QShFD2GeooQqhzaT0eUUW/di1xJErXGcxxLMr&#10;penwHsNtI1+UmkqLNceGClt6rSi/Hr6thrOafO6KtPxq30+mLvbbcEkSo/Vo2G8WIAL14V/8cH+Y&#10;OF/NlZolaTqBv58iAHL1CwAA//8DAFBLAQItABQABgAIAAAAIQDb4fbL7gAAAIUBAAATAAAAAAAA&#10;AAAAAAAAAAAAAABbQ29udGVudF9UeXBlc10ueG1sUEsBAi0AFAAGAAgAAAAhAFr0LFu/AAAAFQEA&#10;AAsAAAAAAAAAAAAAAAAAHwEAAF9yZWxzLy5yZWxzUEsBAi0AFAAGAAgAAAAhAO4UO4/HAAAA4wAA&#10;AA8AAAAAAAAAAAAAAAAABwIAAGRycy9kb3ducmV2LnhtbFBLBQYAAAAAAwADALcAAAD7AgAAAAA=&#10;" fillcolor="window" stroked="f" strokeweight=".5pt">
                  <v:textbox inset="0,0,0,0">
                    <w:txbxContent>
                      <w:p w14:paraId="114744F1" w14:textId="77777777" w:rsidR="00133F26" w:rsidRPr="00B159B2" w:rsidRDefault="00133F26" w:rsidP="00133F26">
                        <w:pPr>
                          <w:spacing w:after="0"/>
                          <w:jc w:val="center"/>
                          <w:rPr>
                            <w:rFonts w:ascii="Arial" w:hAnsi="Arial" w:cs="Arial"/>
                            <w:sz w:val="7"/>
                            <w:szCs w:val="7"/>
                          </w:rPr>
                        </w:pPr>
                        <w:r>
                          <w:rPr>
                            <w:rFonts w:ascii="Arial" w:hAnsi="Arial" w:cs="Arial"/>
                            <w:sz w:val="7"/>
                            <w:szCs w:val="7"/>
                          </w:rPr>
                          <w:t>117,5</w:t>
                        </w:r>
                      </w:p>
                    </w:txbxContent>
                  </v:textbox>
                </v:shape>
                <v:shape id="_x0000_s1098" type="#_x0000_t202" style="position:absolute;left:28611;top:11406;width:2583;height:7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7ICXzAAAAOMAAAAPAAAAZHJzL2Rvd25yZXYueG1sRI9LT8NA&#10;DITvSP0PKyNxo5sEEqG026ogEEiohz449GZlnYfIeqPs0oZ/jw9IPdoez8y3XE+uV2caQ+fZQDpP&#10;QBFX3nbcGDge3u6fQIWIbLH3TAZ+KcB6NbtZYmn9hXd03sdGiQmHEg20MQ6l1qFqyWGY+4FYbrUf&#10;HUYZx0bbES9i7nqdJUmhHXYsCS0O9NJS9b3/cQa+kvzztX5otsP70Xb17jme0tQac3c7bRagIk3x&#10;Kv7//rBSPy+y/LHIM6EQJlmAXv0BAAD//wMAUEsBAi0AFAAGAAgAAAAhANvh9svuAAAAhQEAABMA&#10;AAAAAAAAAAAAAAAAAAAAAFtDb250ZW50X1R5cGVzXS54bWxQSwECLQAUAAYACAAAACEAWvQsW78A&#10;AAAVAQAACwAAAAAAAAAAAAAAAAAfAQAAX3JlbHMvLnJlbHNQSwECLQAUAAYACAAAACEAweyAl8wA&#10;AADjAAAADwAAAAAAAAAAAAAAAAAHAgAAZHJzL2Rvd25yZXYueG1sUEsFBgAAAAADAAMAtwAAAAAD&#10;AAAAAA==&#10;" fillcolor="window" stroked="f" strokeweight=".5pt">
                  <v:textbox inset="0,0,0,0">
                    <w:txbxContent>
                      <w:p w14:paraId="762C81E0" w14:textId="77777777" w:rsidR="00133F26" w:rsidRPr="00B159B2" w:rsidRDefault="00133F26" w:rsidP="00133F26">
                        <w:pPr>
                          <w:spacing w:after="0"/>
                          <w:rPr>
                            <w:rFonts w:ascii="Arial" w:hAnsi="Arial" w:cs="Arial"/>
                            <w:sz w:val="7"/>
                            <w:szCs w:val="7"/>
                          </w:rPr>
                        </w:pPr>
                        <w:r>
                          <w:rPr>
                            <w:rFonts w:ascii="Arial" w:hAnsi="Arial" w:cs="Arial"/>
                            <w:sz w:val="7"/>
                            <w:szCs w:val="7"/>
                          </w:rPr>
                          <w:t>53 (26 %)</w:t>
                        </w:r>
                      </w:p>
                    </w:txbxContent>
                  </v:textbox>
                </v:shape>
                <v:shape id="_x0000_s1099" type="#_x0000_t202" style="position:absolute;left:37635;top:11555;width:2515;height:6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fFDzywAAAOIAAAAPAAAAZHJzL2Rvd25yZXYueG1sRI9PawIx&#10;FMTvBb9DeIK3mo26olujqLRYKD1o7aG3x+btH9y8LJtUt9/eFAo9DjPzG2a16W0jrtT52rEGNU5A&#10;EOfO1FxqOH+8PC5A+IBssHFMGn7Iw2Y9eFhhZtyNj3Q9hVJECPsMNVQhtJmUPq/Ioh+7ljh6hess&#10;hii7UpoObxFuGzlJkrm0WHNcqLClfUX55fRtNXwm6dtzMS3f28PZ1MVxF76UMlqPhv32CUSgPvyH&#10;/9qvRsMsTadquZwp+L0U74Bc3wEAAP//AwBQSwECLQAUAAYACAAAACEA2+H2y+4AAACFAQAAEwAA&#10;AAAAAAAAAAAAAAAAAAAAW0NvbnRlbnRfVHlwZXNdLnhtbFBLAQItABQABgAIAAAAIQBa9CxbvwAA&#10;ABUBAAALAAAAAAAAAAAAAAAAAB8BAABfcmVscy8ucmVsc1BLAQItABQABgAIAAAAIQBrfFDzywAA&#10;AOIAAAAPAAAAAAAAAAAAAAAAAAcCAABkcnMvZG93bnJldi54bWxQSwUGAAAAAAMAAwC3AAAA/wIA&#10;AAAA&#10;" fillcolor="window" stroked="f" strokeweight=".5pt">
                  <v:textbox inset="0,0,0,0">
                    <w:txbxContent>
                      <w:p w14:paraId="247F74A6" w14:textId="77777777" w:rsidR="00133F26" w:rsidRPr="00B159B2" w:rsidRDefault="00133F26" w:rsidP="00133F26">
                        <w:pPr>
                          <w:spacing w:after="0"/>
                          <w:rPr>
                            <w:rFonts w:ascii="Arial" w:hAnsi="Arial" w:cs="Arial"/>
                            <w:sz w:val="7"/>
                            <w:szCs w:val="7"/>
                          </w:rPr>
                        </w:pPr>
                        <w:r>
                          <w:rPr>
                            <w:rFonts w:ascii="Arial" w:hAnsi="Arial" w:cs="Arial"/>
                            <w:sz w:val="7"/>
                            <w:szCs w:val="7"/>
                          </w:rPr>
                          <w:t>[117,1, NR]</w:t>
                        </w:r>
                      </w:p>
                    </w:txbxContent>
                  </v:textbox>
                </v:shape>
                <v:shape id="_x0000_s1100" type="#_x0000_t202" style="position:absolute;left:37938;top:12312;width:2515;height:7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9H01ygAAAOEAAAAPAAAAZHJzL2Rvd25yZXYueG1sRI9LawJB&#10;EITvQv7D0AFvOru+s3GURJQI4sHXIbdmp/dBdnqWnVE3/z4TEDwWVfUVNV+2phI3alxpWUHcj0AQ&#10;p1aXnCs4nza9GQjnkTVWlknBLzlYLl46c0y0vfOBbkefiwBhl6CCwvs6kdKlBRl0fVsTBy+zjUEf&#10;ZJNL3eA9wE0lB1E0kQZLDgsF1rQqKP05Xo2CSzTerbNhvq+/zrrMDp/+O461Ut3X9uMdhKfWP8OP&#10;9lYrGA+mw7d4NIX/R+ENyMUfAAAA//8DAFBLAQItABQABgAIAAAAIQDb4fbL7gAAAIUBAAATAAAA&#10;AAAAAAAAAAAAAAAAAABbQ29udGVudF9UeXBlc10ueG1sUEsBAi0AFAAGAAgAAAAhAFr0LFu/AAAA&#10;FQEAAAsAAAAAAAAAAAAAAAAAHwEAAF9yZWxzLy5yZWxzUEsBAi0AFAAGAAgAAAAhAED0fTXKAAAA&#10;4QAAAA8AAAAAAAAAAAAAAAAABwIAAGRycy9kb3ducmV2LnhtbFBLBQYAAAAAAwADALcAAAD+AgAA&#10;AAA=&#10;" fillcolor="window" stroked="f" strokeweight=".5pt">
                  <v:textbox inset="0,0,0,0">
                    <w:txbxContent>
                      <w:p w14:paraId="48AACAF6" w14:textId="77777777" w:rsidR="00133F26" w:rsidRPr="00B159B2" w:rsidRDefault="00133F26" w:rsidP="00133F26">
                        <w:pPr>
                          <w:spacing w:after="0"/>
                          <w:rPr>
                            <w:rFonts w:ascii="Arial" w:hAnsi="Arial" w:cs="Arial"/>
                            <w:sz w:val="7"/>
                            <w:szCs w:val="7"/>
                          </w:rPr>
                        </w:pPr>
                        <w:r>
                          <w:rPr>
                            <w:rFonts w:ascii="Arial" w:hAnsi="Arial" w:cs="Arial"/>
                            <w:sz w:val="7"/>
                            <w:szCs w:val="7"/>
                          </w:rPr>
                          <w:t>[109,8, NR]</w:t>
                        </w:r>
                      </w:p>
                    </w:txbxContent>
                  </v:textbox>
                </v:shape>
                <v:shape id="_x0000_s1101" type="#_x0000_t202" style="position:absolute;left:44082;top:4560;width:1701;height:7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8gLixwAAAOMAAAAPAAAAZHJzL2Rvd25yZXYueG1sRE9LawIx&#10;EL4X/A9hhN5q9qEiq1FsqVQoPWj14G3YzD5wM1k2Ubf/3hQEj/O9Z7HqTSOu1LnasoJ4FIEgzq2u&#10;uVRw+N28zUA4j6yxsUwK/sjBajl4WWCm7Y13dN37UoQQdhkqqLxvMyldXpFBN7ItceAK2xn04exK&#10;qTu8hXDTyCSKptJgzaGhwpY+KsrP+4tRcIwm359FWv60XwddF7t3f4pjrdTrsF/PQXjq/VP8cG91&#10;mJ+M0ziZpuMU/n8KAMjlHQAA//8DAFBLAQItABQABgAIAAAAIQDb4fbL7gAAAIUBAAATAAAAAAAA&#10;AAAAAAAAAAAAAABbQ29udGVudF9UeXBlc10ueG1sUEsBAi0AFAAGAAgAAAAhAFr0LFu/AAAAFQEA&#10;AAsAAAAAAAAAAAAAAAAAHwEAAF9yZWxzLy5yZWxzUEsBAi0AFAAGAAgAAAAhAPLyAuLHAAAA4wAA&#10;AA8AAAAAAAAAAAAAAAAABwIAAGRycy9kb3ducmV2LnhtbFBLBQYAAAAAAwADALcAAAD7AgAAAAA=&#10;" fillcolor="window" stroked="f" strokeweight=".5pt">
                  <v:textbox inset="0,0,0,0">
                    <w:txbxContent>
                      <w:p w14:paraId="5B392438" w14:textId="77777777" w:rsidR="00133F26" w:rsidRPr="00392913" w:rsidRDefault="00133F26" w:rsidP="00133F26">
                        <w:pPr>
                          <w:spacing w:after="0"/>
                          <w:rPr>
                            <w:rFonts w:ascii="Arial" w:hAnsi="Arial" w:cs="Arial"/>
                            <w:sz w:val="8"/>
                            <w:szCs w:val="8"/>
                          </w:rPr>
                        </w:pPr>
                        <w:r w:rsidRPr="00392913">
                          <w:rPr>
                            <w:rFonts w:ascii="Arial" w:hAnsi="Arial" w:cs="Arial"/>
                            <w:sz w:val="8"/>
                            <w:szCs w:val="8"/>
                          </w:rPr>
                          <w:t>E</w:t>
                        </w:r>
                        <w:r>
                          <w:rPr>
                            <w:rFonts w:ascii="Arial" w:hAnsi="Arial" w:cs="Arial"/>
                            <w:sz w:val="8"/>
                            <w:szCs w:val="8"/>
                          </w:rPr>
                          <w:t>N</w:t>
                        </w:r>
                        <w:r w:rsidRPr="00392913">
                          <w:rPr>
                            <w:rFonts w:ascii="Arial" w:hAnsi="Arial" w:cs="Arial"/>
                            <w:sz w:val="8"/>
                            <w:szCs w:val="8"/>
                          </w:rPr>
                          <w:t>ZA</w:t>
                        </w:r>
                      </w:p>
                    </w:txbxContent>
                  </v:textbox>
                </v:shape>
                <v:shape id="_x0000_s1102" type="#_x0000_t202" style="position:absolute;left:44083;top:5334;width:5780;height:8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vWkywAAAOIAAAAPAAAAZHJzL2Rvd25yZXYueG1sRI/Na8JA&#10;FMTvgv/D8gRvdZNqNERXsdLSQunBr4O3R/blA7NvQ3ar6X/fLRQ8DjPzG2a16U0jbtS52rKCeBKB&#10;IM6trrlUcDq+PaUgnEfW2FgmBT/kYLMeDlaYaXvnPd0OvhQBwi5DBZX3bSalyysy6Ca2JQ5eYTuD&#10;PsiulLrDe4CbRj5H0VwarDksVNjSrqL8evg2Cs5R8vlaTMuv9v2k62L/4i9xrJUaj/rtEoSn3j/C&#10;/+0PrWA2S6bpIklj+LsU7oBc/wIAAP//AwBQSwECLQAUAAYACAAAACEA2+H2y+4AAACFAQAAEwAA&#10;AAAAAAAAAAAAAAAAAAAAW0NvbnRlbnRfVHlwZXNdLnhtbFBLAQItABQABgAIAAAAIQBa9CxbvwAA&#10;ABUBAAALAAAAAAAAAAAAAAAAAB8BAABfcmVscy8ucmVsc1BLAQItABQABgAIAAAAIQBOwvWkywAA&#10;AOIAAAAPAAAAAAAAAAAAAAAAAAcCAABkcnMvZG93bnJldi54bWxQSwUGAAAAAAMAAwC3AAAA/wIA&#10;AAAA&#10;" fillcolor="window" stroked="f" strokeweight=".5pt">
                  <v:textbox inset="0,0,0,0">
                    <w:txbxContent>
                      <w:p w14:paraId="3A2F64EA" w14:textId="77777777" w:rsidR="00133F26" w:rsidRPr="00392913" w:rsidRDefault="00133F26" w:rsidP="00133F26">
                        <w:pPr>
                          <w:spacing w:after="0"/>
                          <w:rPr>
                            <w:rFonts w:ascii="Arial" w:hAnsi="Arial" w:cs="Arial"/>
                            <w:sz w:val="8"/>
                            <w:szCs w:val="8"/>
                          </w:rPr>
                        </w:pPr>
                        <w:r>
                          <w:rPr>
                            <w:rFonts w:ascii="Arial" w:hAnsi="Arial" w:cs="Arial"/>
                            <w:sz w:val="8"/>
                            <w:szCs w:val="8"/>
                          </w:rPr>
                          <w:t xml:space="preserve">Lumelääke </w:t>
                        </w:r>
                        <w:r w:rsidRPr="00392913">
                          <w:rPr>
                            <w:rFonts w:ascii="Arial" w:hAnsi="Arial" w:cs="Arial"/>
                            <w:sz w:val="8"/>
                            <w:szCs w:val="8"/>
                          </w:rPr>
                          <w:t>+LA</w:t>
                        </w:r>
                      </w:p>
                    </w:txbxContent>
                  </v:textbox>
                </v:shape>
                <v:shape id="_x0000_s1103" type="#_x0000_t202" style="position:absolute;left:-4031;top:4466;width:10258;height:1326;rotation:-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EAXCygAAAOIAAAAPAAAAZHJzL2Rvd25yZXYueG1sRI9Ba8JA&#10;FITvgv9heYI33TRiElJXEcUS8FBrS6G31+xrEsy+Ddmtxn/fLRR6HGbmG2a1GUwrrtS7xrKCh3kE&#10;gri0uuFKwdvrYZaBcB5ZY2uZFNzJwWY9Hq0w1/bGL3Q9+0oECLscFdTed7mUrqzJoJvbjjh4X7Y3&#10;6IPsK6l7vAW4aWUcRYk02HBYqLGjXU3l5fxtFDz7ePfJfEo/qLjT/j22xyculJpOhu0jCE+D/w//&#10;tQutIFsukjSJshR+L4U7INc/AAAA//8DAFBLAQItABQABgAIAAAAIQDb4fbL7gAAAIUBAAATAAAA&#10;AAAAAAAAAAAAAAAAAABbQ29udGVudF9UeXBlc10ueG1sUEsBAi0AFAAGAAgAAAAhAFr0LFu/AAAA&#10;FQEAAAsAAAAAAAAAAAAAAAAAHwEAAF9yZWxzLy5yZWxzUEsBAi0AFAAGAAgAAAAhAGsQBcLKAAAA&#10;4gAAAA8AAAAAAAAAAAAAAAAABwIAAGRycy9kb3ducmV2LnhtbFBLBQYAAAAAAwADALcAAAD+AgAA&#10;AAA=&#10;" fillcolor="window" stroked="f" strokeweight=".5pt">
                  <v:textbox inset="0,0,0,0">
                    <w:txbxContent>
                      <w:p w14:paraId="473F466A" w14:textId="77777777" w:rsidR="00133F26" w:rsidRPr="00F83CFE" w:rsidRDefault="00133F26" w:rsidP="00133F26">
                        <w:pPr>
                          <w:spacing w:after="0"/>
                          <w:jc w:val="center"/>
                          <w:rPr>
                            <w:rFonts w:ascii="Arial" w:hAnsi="Arial" w:cs="Arial"/>
                            <w:sz w:val="15"/>
                            <w:szCs w:val="15"/>
                          </w:rPr>
                        </w:pPr>
                        <w:r>
                          <w:rPr>
                            <w:rFonts w:ascii="Arial" w:hAnsi="Arial" w:cs="Arial"/>
                            <w:sz w:val="15"/>
                            <w:szCs w:val="15"/>
                          </w:rPr>
                          <w:t xml:space="preserve">Kokonaiselossaolo </w:t>
                        </w:r>
                        <w:r w:rsidRPr="00F83CFE">
                          <w:rPr>
                            <w:rFonts w:ascii="Arial" w:hAnsi="Arial" w:cs="Arial"/>
                            <w:sz w:val="15"/>
                            <w:szCs w:val="15"/>
                          </w:rPr>
                          <w:t>(%)</w:t>
                        </w:r>
                      </w:p>
                    </w:txbxContent>
                  </v:textbox>
                </v:shape>
              </v:group>
            </w:pict>
          </mc:Fallback>
        </mc:AlternateContent>
      </w:r>
      <w:r w:rsidRPr="00BA6263">
        <w:rPr>
          <w:rFonts w:cs="Times New Roman"/>
          <w:b/>
          <w:noProof/>
        </w:rPr>
        <w:drawing>
          <wp:inline distT="0" distB="0" distL="0" distR="0" wp14:anchorId="7E73A94D" wp14:editId="3632EDD4">
            <wp:extent cx="5768975" cy="2754630"/>
            <wp:effectExtent l="0" t="0" r="3175" b="7620"/>
            <wp:docPr id="1244773025" name="Picture 1" descr="A graph of two people  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4773025" name="Picture 1" descr="A graph of two people  Description automatically generated with medium confidence"/>
                    <pic:cNvPicPr/>
                  </pic:nvPicPr>
                  <pic:blipFill>
                    <a:blip r:embed="rId24">
                      <a:extLst>
                        <a:ext uri="{28A0092B-C50C-407E-A947-70E740481C1C}">
                          <a14:useLocalDpi xmlns:a14="http://schemas.microsoft.com/office/drawing/2010/main" val="0"/>
                        </a:ext>
                      </a:extLst>
                    </a:blip>
                    <a:stretch>
                      <a:fillRect/>
                    </a:stretch>
                  </pic:blipFill>
                  <pic:spPr>
                    <a:xfrm>
                      <a:off x="0" y="0"/>
                      <a:ext cx="5768975" cy="2754630"/>
                    </a:xfrm>
                    <a:prstGeom prst="rect">
                      <a:avLst/>
                    </a:prstGeom>
                  </pic:spPr>
                </pic:pic>
              </a:graphicData>
            </a:graphic>
          </wp:inline>
        </w:drawing>
      </w:r>
    </w:p>
    <w:p w14:paraId="2D3E8EB6" w14:textId="3A0CE2B1" w:rsidR="00133F26" w:rsidRPr="00BA6263" w:rsidDel="00C571AD" w:rsidRDefault="00133F26" w:rsidP="00133F26">
      <w:pPr>
        <w:spacing w:after="0"/>
        <w:rPr>
          <w:rFonts w:cs="Times New Roman"/>
          <w:b/>
          <w:lang w:val="fi-FI"/>
        </w:rPr>
      </w:pPr>
      <w:r w:rsidRPr="00BA6263" w:rsidDel="00C571AD">
        <w:rPr>
          <w:rFonts w:cs="Times New Roman"/>
          <w:b/>
          <w:lang w:val="fi-FI"/>
        </w:rPr>
        <w:t>Kuva </w:t>
      </w:r>
      <w:r w:rsidRPr="00BA6263">
        <w:rPr>
          <w:rFonts w:cs="Times New Roman"/>
          <w:b/>
          <w:lang w:val="fi-FI"/>
        </w:rPr>
        <w:t>4</w:t>
      </w:r>
      <w:r w:rsidRPr="00BA6263" w:rsidDel="00C571AD">
        <w:rPr>
          <w:rFonts w:cs="Times New Roman"/>
          <w:b/>
          <w:lang w:val="fi-FI"/>
        </w:rPr>
        <w:t xml:space="preserve">: </w:t>
      </w:r>
      <w:r w:rsidRPr="00BA6263" w:rsidDel="00C571AD">
        <w:rPr>
          <w:rFonts w:eastAsia="MS Mincho" w:cs="Times New Roman"/>
          <w:b/>
          <w:bCs/>
          <w:szCs w:val="20"/>
          <w:lang w:val="fi-FI"/>
        </w:rPr>
        <w:t>Kaplan-Meierin menetelmän mukaiset käyrät kokonaiselossaoloajasta pelkkää entsalutamidia vs. lumelääkkeen ja androgeenideprivaatiohoidon yhdistelmää saaneissa hoitohaaroissa EMBARK-tutkimuksessa (hoitoaikeen [intent-to-treat] mukainen analyysi)</w:t>
      </w:r>
    </w:p>
    <w:p w14:paraId="04EB663E" w14:textId="77777777" w:rsidR="00856B55" w:rsidRPr="004F1BC5" w:rsidRDefault="00856B55" w:rsidP="00133F26">
      <w:pPr>
        <w:spacing w:after="0"/>
        <w:rPr>
          <w:lang w:val="fi-FI"/>
          <w:rPrChange w:id="49" w:author="Author">
            <w:rPr/>
          </w:rPrChange>
        </w:rPr>
      </w:pPr>
    </w:p>
    <w:p w14:paraId="48629595" w14:textId="77777777" w:rsidR="00B73F5D" w:rsidRPr="00BA6263" w:rsidRDefault="00B73F5D" w:rsidP="00B73F5D">
      <w:pPr>
        <w:autoSpaceDE w:val="0"/>
        <w:autoSpaceDN w:val="0"/>
        <w:adjustRightInd w:val="0"/>
        <w:spacing w:after="0"/>
        <w:rPr>
          <w:rFonts w:eastAsia="MS Mincho" w:cs="Times New Roman"/>
          <w:bCs/>
          <w:iCs/>
          <w:lang w:val="fi-FI"/>
        </w:rPr>
      </w:pPr>
      <w:r w:rsidRPr="00BA6263">
        <w:rPr>
          <w:rFonts w:eastAsia="MS Mincho" w:cs="Times New Roman"/>
          <w:bCs/>
          <w:iCs/>
          <w:lang w:val="fi-FI"/>
        </w:rPr>
        <w:t xml:space="preserve">Kun androgeenideprivaatiohoitoa annettiin joko entsalutamidin ja androgeenideprivaatiohoidon yhdistelmänä tai lumelääkkeen ja androgeenideprivaation yhdistelmänä, testosteronipitoisuudet pienenivät nopeasti kastraatiotasolle ja pysyivät pieninä, kunnes hoito keskeytettiin 37 viikon kohdalla. Keskeyttämisen jälkeen testosteronipitoisuudet suurenivat vähitellen lähelle lähtöarvoja. Kun hoito aloitettiin uudelleen, arvot pienenivät jälleen kastraatiotasolle. Pelkkää entsalutamidia saaneessa ryhmässä testosteronipitoisuudet suurenivat hoidon aloittamisen jälkeen ja palasivat lähelle lähtöarvoja, kun hoito keskeytettiin. Pitoisuudet suurenivat jälleen, kun entsalutamidihoito aloitettiin uudelleen. </w:t>
      </w:r>
    </w:p>
    <w:p w14:paraId="09115AE3" w14:textId="77777777" w:rsidR="00B73F5D" w:rsidRPr="00BA6263" w:rsidRDefault="00B73F5D" w:rsidP="00583153">
      <w:pPr>
        <w:keepNext/>
        <w:autoSpaceDE w:val="0"/>
        <w:autoSpaceDN w:val="0"/>
        <w:adjustRightInd w:val="0"/>
        <w:spacing w:after="0"/>
        <w:rPr>
          <w:rFonts w:eastAsia="MS Mincho" w:cs="Times New Roman"/>
          <w:b/>
          <w:iCs/>
          <w:lang w:val="fi-FI"/>
        </w:rPr>
      </w:pPr>
    </w:p>
    <w:p w14:paraId="79D85D33" w14:textId="77777777" w:rsidR="00B73F5D" w:rsidRPr="00BA6263" w:rsidRDefault="00B73F5D" w:rsidP="00B73F5D">
      <w:pPr>
        <w:keepNext/>
        <w:autoSpaceDE w:val="0"/>
        <w:autoSpaceDN w:val="0"/>
        <w:adjustRightInd w:val="0"/>
        <w:spacing w:after="0"/>
        <w:rPr>
          <w:rFonts w:eastAsia="MS Mincho" w:cs="Times New Roman"/>
          <w:bCs/>
          <w:i/>
          <w:lang w:val="fi-FI"/>
        </w:rPr>
      </w:pPr>
      <w:bookmarkStart w:id="50" w:name="_Hlk67640985"/>
      <w:r w:rsidRPr="00BA6263">
        <w:rPr>
          <w:rFonts w:eastAsia="MS Mincho" w:cs="Times New Roman"/>
          <w:bCs/>
          <w:i/>
          <w:lang w:val="fi-FI"/>
        </w:rPr>
        <w:t>9785-CL-0335 (ARCHES) tutkimus (potilaat, joilla oli metastaattinen HSPC)</w:t>
      </w:r>
    </w:p>
    <w:p w14:paraId="7C7C6A34" w14:textId="77777777" w:rsidR="00B73F5D" w:rsidRPr="00BA6263" w:rsidRDefault="00B73F5D" w:rsidP="00B73F5D">
      <w:pPr>
        <w:keepNext/>
        <w:autoSpaceDE w:val="0"/>
        <w:autoSpaceDN w:val="0"/>
        <w:adjustRightInd w:val="0"/>
        <w:spacing w:after="0"/>
        <w:rPr>
          <w:rFonts w:eastAsia="MS Mincho" w:cs="Times New Roman"/>
          <w:lang w:val="fi-FI"/>
        </w:rPr>
      </w:pPr>
    </w:p>
    <w:p w14:paraId="4C0356AF"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ARCHES-tutkimukseen osallistui 1 150 metastaattista hormoniherkkää eturauhassyöpää sairastavaa potilasta, jotka satunnaistettiin suhteessa 1:1 saamaan joko entsalutamidin ja androgeenideprivaatiohoidon yhdistelmää tai lumelääkkeen ja androgeenideprivaatiohoidon yhdistelmää (androgeenideprivaatiohoito määriteltiin LHRH-analogiksi tai bilateraaliseksi orkiektomiaksi). Potilaat saivat 160 mg entsalutamidia (N = 574) tai lumelääkettä (N = 576) kerran vuorokaudessa.</w:t>
      </w:r>
    </w:p>
    <w:p w14:paraId="372152EA" w14:textId="77777777" w:rsidR="00B73F5D" w:rsidRPr="00BA6263" w:rsidRDefault="00B73F5D" w:rsidP="00B73F5D">
      <w:pPr>
        <w:autoSpaceDE w:val="0"/>
        <w:autoSpaceDN w:val="0"/>
        <w:adjustRightInd w:val="0"/>
        <w:spacing w:after="0"/>
        <w:rPr>
          <w:rFonts w:eastAsia="TimesNewRoman" w:cs="Times New Roman"/>
          <w:lang w:val="fi-FI"/>
        </w:rPr>
      </w:pPr>
    </w:p>
    <w:p w14:paraId="14769E99"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Metastaattista eturauhassyöpää sairastavat potilaat, joilla oli dokumentoitu positiivinen luustokuvaus (metastaaseja luustossa) tai metastaasimuutoksia TT- tai magneettikuvauksessa (pehmytkudoksissa) kelpuutettiin tutkimukseen. Potilaat, joilla sairauden levinneisyys oli rajoittunut alueellisesti lantion imusolmukkeisiin eivät olleet kelpoisia tutkimukseen.</w:t>
      </w:r>
    </w:p>
    <w:p w14:paraId="25AF00EA"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Potilaille voitiin antaa korkeintaan 6 hoitosykliä dosetakseli-hoitoa siten, että viimeinen hoitoannos lopetettiin 2 kuukauden sisällä päivästä 1 ja kun sairauden etenemisestä ei ollut todisteita dosetakseli-hoidon aikana tai sen lopettamisen jälkeen.</w:t>
      </w:r>
    </w:p>
    <w:p w14:paraId="45C2E6BA" w14:textId="77777777" w:rsidR="00B73F5D" w:rsidRPr="00BA6263" w:rsidRDefault="00B73F5D" w:rsidP="00B73F5D">
      <w:pPr>
        <w:autoSpaceDE w:val="0"/>
        <w:autoSpaceDN w:val="0"/>
        <w:adjustRightInd w:val="0"/>
        <w:spacing w:after="0"/>
        <w:rPr>
          <w:rFonts w:eastAsia="TimesNewRoman" w:cs="Times New Roman"/>
          <w:lang w:val="fi-FI"/>
        </w:rPr>
      </w:pPr>
      <w:r w:rsidRPr="00BA6263">
        <w:rPr>
          <w:rFonts w:eastAsia="MS Mincho" w:cs="Times New Roman"/>
          <w:szCs w:val="20"/>
          <w:lang w:val="fi-FI"/>
        </w:rPr>
        <w:t>Tutkimuksista suljettiin pois potilaat, joilla tiedettiin tai epäiltiin olevan aivometastaaseja, aktiivinen leptomeningeaalinen sairaus, aiempi epileptinen kohtaus tai mitään kohtauksen ilmaantumiselle myötävaikuttavia tekijöitä.</w:t>
      </w:r>
    </w:p>
    <w:p w14:paraId="611A3F9D" w14:textId="77777777" w:rsidR="00B73F5D" w:rsidRPr="00BA6263" w:rsidRDefault="00B73F5D" w:rsidP="00B73F5D">
      <w:pPr>
        <w:autoSpaceDE w:val="0"/>
        <w:autoSpaceDN w:val="0"/>
        <w:adjustRightInd w:val="0"/>
        <w:spacing w:after="0"/>
        <w:rPr>
          <w:rFonts w:eastAsia="TimesNewRoman" w:cs="Times New Roman"/>
          <w:lang w:val="fi-FI"/>
        </w:rPr>
      </w:pPr>
    </w:p>
    <w:p w14:paraId="47076644" w14:textId="1B6181EF"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 xml:space="preserve">Potilaiden demografiset tiedot ja sairautta koskevat lähtötilanteen tiedot olivat molemmissa hoitoryhmissä hyvin samankaltaiset. Mediaani-ikä oli satunnaistamisvaiheessa 70 vuotta molemmissa hoitoryhmissä. Suurin osa koko populaation potilaista oli valkoihoisia (80,5 %), 13,5 % oli aasialaisia ja 1,4 % oli mustaihoisia. Tutkimukseen ottovaiheessa Eastern Cooperative Oncology Group (ECOG) </w:t>
      </w:r>
      <w:r w:rsidRPr="00BA6263">
        <w:rPr>
          <w:rFonts w:eastAsia="MS Mincho" w:cs="Times New Roman"/>
          <w:lang w:val="fi-FI"/>
        </w:rPr>
        <w:noBreakHyphen/>
        <w:t xml:space="preserve">toimintakykyluokka oli 78 %:lla potilaista 0 ja 22 %:lla potilaista 1. Potilaat jaoteltiin taudin pieni- versus suuri-volyymisyyden ja eturauhassyövän aikaisemman dosetakselihoidon perusteella. Kolmellakymmenelläseitsemällä prosentilla potilaista oli pieni tautivolyymi ja 63 %:lla potilaista oli suuri tautivolyymi. Kahdeksankymmentäkaksi prosenttia potilaista ei ollut saanut aikaisempaa </w:t>
      </w:r>
      <w:r w:rsidR="00133F26" w:rsidRPr="00BA6263">
        <w:rPr>
          <w:rFonts w:eastAsia="MS Mincho" w:cs="Times New Roman"/>
          <w:lang w:val="fi-FI"/>
        </w:rPr>
        <w:t>dosetakselihoitoa, 2 % oli saanut aiemmin 1–5 hoitosykliä ja 16 % oli saanut 6 hoitojaksoa</w:t>
      </w:r>
      <w:r w:rsidRPr="00BA6263">
        <w:rPr>
          <w:rFonts w:eastAsia="MS Mincho" w:cs="Times New Roman"/>
          <w:lang w:val="fi-FI"/>
        </w:rPr>
        <w:t>. Tutkimuksenaikaista dosetakselihoitoa ei sallittu.</w:t>
      </w:r>
    </w:p>
    <w:p w14:paraId="01EB1EB1" w14:textId="77777777" w:rsidR="00B73F5D" w:rsidRPr="00BA6263" w:rsidRDefault="00B73F5D" w:rsidP="00B73F5D">
      <w:pPr>
        <w:autoSpaceDE w:val="0"/>
        <w:autoSpaceDN w:val="0"/>
        <w:adjustRightInd w:val="0"/>
        <w:spacing w:after="0"/>
        <w:rPr>
          <w:rFonts w:eastAsia="MS Mincho" w:cs="Times New Roman"/>
          <w:lang w:val="fi-FI"/>
        </w:rPr>
      </w:pPr>
    </w:p>
    <w:p w14:paraId="34051390"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 xml:space="preserve">Ensisijainen päätetapahtuma oli riippumattoman keskitetyn arvioijatahon vahvistama radiologinen etenemisvapaa aika (rPFS) eli aika, joka kului satunnaistamisesta ensimmäiseen objektiiviseen näyttöön taudin radiologisesta etenemisestä tai kuolemaan (mistä tahansa syystä aiheutuvaan kuolemaan, joka tapahtui satunnaistamisen ja tutkimuslääkkeen käytön lopettamista seuraavien 24 viikon välisenä aikana), kumpi sitten tapahtuikin ensin. </w:t>
      </w:r>
    </w:p>
    <w:p w14:paraId="41CC5C0C" w14:textId="77777777" w:rsidR="00B73F5D" w:rsidRPr="00BA6263" w:rsidRDefault="00B73F5D" w:rsidP="00B73F5D">
      <w:pPr>
        <w:autoSpaceDE w:val="0"/>
        <w:autoSpaceDN w:val="0"/>
        <w:adjustRightInd w:val="0"/>
        <w:spacing w:after="0"/>
        <w:rPr>
          <w:rFonts w:eastAsia="MS Mincho" w:cs="Times New Roman"/>
          <w:lang w:val="fi-FI"/>
        </w:rPr>
      </w:pPr>
    </w:p>
    <w:p w14:paraId="57F415F2" w14:textId="6E010BC4" w:rsidR="00B73F5D" w:rsidRPr="00BA6263" w:rsidRDefault="00F85C94" w:rsidP="00B73F5D">
      <w:pPr>
        <w:autoSpaceDE w:val="0"/>
        <w:autoSpaceDN w:val="0"/>
        <w:adjustRightInd w:val="0"/>
        <w:spacing w:after="0"/>
        <w:rPr>
          <w:rFonts w:eastAsia="TimesNewRoman" w:cs="Times New Roman"/>
          <w:lang w:val="fi-FI"/>
        </w:rPr>
      </w:pPr>
      <w:r w:rsidRPr="00BA6263">
        <w:rPr>
          <w:rFonts w:eastAsia="MS Mincho" w:cs="Times New Roman"/>
          <w:lang w:val="fi-FI"/>
        </w:rPr>
        <w:t>Entsalutamidi pienensi tilastollisesti merkitsevästi (61 %) rPFS-tapahtuman riskiä lumelääkkeeseen verrattuna [riskisuhde = 0,39 (95 %:n CI: 0,30; 0,50), p &lt; 0,0001]. Vastaavia rPFS-tuloksia havaittiin suuren tai pienen tautivolyymin potilailla ja potilailla, jotka olivat tai eivät olleet saaneet aiempaa dosetakseli-hoitoa. Mediaaniaikaa rPFS-tapahtumaan ei saavutettu entsalutamidiryhmässä, ja se oli 19,0 kuukautta (95 %:n CI: 16,6; 22,2) lumelääkeryhmässä</w:t>
      </w:r>
      <w:r w:rsidR="00B73F5D" w:rsidRPr="00BA6263">
        <w:rPr>
          <w:rFonts w:eastAsia="MS Mincho" w:cs="Times New Roman"/>
          <w:lang w:val="fi-FI"/>
        </w:rPr>
        <w:t>.</w:t>
      </w:r>
    </w:p>
    <w:p w14:paraId="49FAB9BC" w14:textId="77777777" w:rsidR="00B73F5D" w:rsidRPr="00BA6263" w:rsidRDefault="00B73F5D" w:rsidP="00B73F5D">
      <w:pPr>
        <w:autoSpaceDE w:val="0"/>
        <w:autoSpaceDN w:val="0"/>
        <w:adjustRightInd w:val="0"/>
        <w:spacing w:after="0"/>
        <w:rPr>
          <w:rFonts w:eastAsia="TimesNewRoman" w:cs="Times New Roman"/>
          <w:lang w:val="fi-FI"/>
        </w:rPr>
      </w:pPr>
    </w:p>
    <w:p w14:paraId="451A18BC" w14:textId="6BFD8009" w:rsidR="00B73F5D" w:rsidRPr="00BA6263" w:rsidRDefault="00B73F5D" w:rsidP="00B73F5D">
      <w:pPr>
        <w:autoSpaceDE w:val="0"/>
        <w:autoSpaceDN w:val="0"/>
        <w:adjustRightInd w:val="0"/>
        <w:spacing w:after="0"/>
        <w:rPr>
          <w:rFonts w:eastAsia="MS Mincho" w:cs="Times New Roman"/>
          <w:b/>
          <w:lang w:val="fi-FI"/>
        </w:rPr>
      </w:pPr>
      <w:r w:rsidRPr="00BA6263">
        <w:rPr>
          <w:rFonts w:eastAsia="MS Mincho" w:cs="Times New Roman"/>
          <w:b/>
          <w:lang w:val="fi-FI"/>
        </w:rPr>
        <w:t>Taulukko 3: Yhteenveto tehokkuustuloksista entsalutamidia tai lumelääkettä saaneilla potilailla ARCHES-tutkimuksessa (hoitoaikeen [intent-to-treat] mukainen analyysi)</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3256"/>
        <w:gridCol w:w="2799"/>
        <w:gridCol w:w="3007"/>
      </w:tblGrid>
      <w:tr w:rsidR="00B73F5D" w:rsidRPr="00BA6263" w14:paraId="50232ED2" w14:textId="77777777" w:rsidTr="00F51AC6">
        <w:tc>
          <w:tcPr>
            <w:tcW w:w="3256" w:type="dxa"/>
          </w:tcPr>
          <w:p w14:paraId="1533BFCA" w14:textId="77777777" w:rsidR="00B73F5D" w:rsidRPr="00BA6263" w:rsidRDefault="00B73F5D" w:rsidP="00D85E1F">
            <w:pPr>
              <w:autoSpaceDE w:val="0"/>
              <w:autoSpaceDN w:val="0"/>
              <w:adjustRightInd w:val="0"/>
              <w:spacing w:after="0"/>
              <w:jc w:val="center"/>
              <w:rPr>
                <w:rFonts w:eastAsia="MS Mincho" w:cs="Times New Roman"/>
                <w:lang w:val="fi-FI" w:eastAsia="ja-JP"/>
              </w:rPr>
            </w:pPr>
          </w:p>
        </w:tc>
        <w:tc>
          <w:tcPr>
            <w:tcW w:w="2799" w:type="dxa"/>
          </w:tcPr>
          <w:p w14:paraId="7D51538A" w14:textId="77777777" w:rsidR="00B73F5D" w:rsidRPr="00BA6263" w:rsidRDefault="00B73F5D" w:rsidP="00B73F5D">
            <w:pPr>
              <w:keepNext/>
              <w:keepLines/>
              <w:autoSpaceDE w:val="0"/>
              <w:autoSpaceDN w:val="0"/>
              <w:adjustRightInd w:val="0"/>
              <w:spacing w:after="0"/>
              <w:jc w:val="center"/>
              <w:rPr>
                <w:rFonts w:eastAsia="MS Mincho" w:cs="Times New Roman"/>
                <w:b/>
                <w:lang w:val="fi-FI" w:eastAsia="ja-JP"/>
              </w:rPr>
            </w:pPr>
            <w:r w:rsidRPr="00BA6263">
              <w:rPr>
                <w:rFonts w:eastAsia="MS Mincho" w:cs="Times New Roman"/>
                <w:b/>
                <w:lang w:val="fi-FI"/>
              </w:rPr>
              <w:t>Entsalutamidi ja ADT</w:t>
            </w:r>
            <w:r w:rsidRPr="00BA6263">
              <w:rPr>
                <w:rFonts w:eastAsia="MS Mincho" w:cs="Times New Roman"/>
                <w:lang w:val="fi-FI"/>
              </w:rPr>
              <w:br/>
            </w:r>
            <w:r w:rsidRPr="00BA6263">
              <w:rPr>
                <w:rFonts w:eastAsia="MS Mincho" w:cs="Times New Roman"/>
                <w:b/>
                <w:lang w:val="fi-FI"/>
              </w:rPr>
              <w:t>(N = 574)</w:t>
            </w:r>
          </w:p>
        </w:tc>
        <w:tc>
          <w:tcPr>
            <w:tcW w:w="3007" w:type="dxa"/>
          </w:tcPr>
          <w:p w14:paraId="33FEC6F3" w14:textId="77777777" w:rsidR="00B73F5D" w:rsidRPr="00BA6263" w:rsidRDefault="00B73F5D" w:rsidP="00B73F5D">
            <w:pPr>
              <w:keepNext/>
              <w:keepLines/>
              <w:autoSpaceDE w:val="0"/>
              <w:autoSpaceDN w:val="0"/>
              <w:adjustRightInd w:val="0"/>
              <w:spacing w:after="0"/>
              <w:jc w:val="center"/>
              <w:rPr>
                <w:rFonts w:eastAsia="MS Mincho" w:cs="Times New Roman"/>
                <w:b/>
                <w:lang w:val="fi-FI" w:eastAsia="ja-JP"/>
              </w:rPr>
            </w:pPr>
            <w:r w:rsidRPr="00BA6263">
              <w:rPr>
                <w:rFonts w:eastAsia="MS Mincho" w:cs="Times New Roman"/>
                <w:b/>
                <w:lang w:val="fi-FI"/>
              </w:rPr>
              <w:t>Lumelääke ja ADT</w:t>
            </w:r>
            <w:r w:rsidRPr="00BA6263">
              <w:rPr>
                <w:rFonts w:eastAsia="MS Mincho" w:cs="Times New Roman"/>
                <w:lang w:val="fi-FI"/>
              </w:rPr>
              <w:br/>
            </w:r>
            <w:r w:rsidRPr="00BA6263">
              <w:rPr>
                <w:rFonts w:eastAsia="MS Mincho" w:cs="Times New Roman"/>
                <w:b/>
                <w:lang w:val="fi-FI"/>
              </w:rPr>
              <w:t>(N = 576)</w:t>
            </w:r>
          </w:p>
        </w:tc>
      </w:tr>
      <w:tr w:rsidR="00B73F5D" w:rsidRPr="00BA6263" w14:paraId="43BED93D" w14:textId="77777777" w:rsidTr="00F51AC6">
        <w:tc>
          <w:tcPr>
            <w:tcW w:w="9062" w:type="dxa"/>
            <w:gridSpan w:val="3"/>
          </w:tcPr>
          <w:p w14:paraId="70C80042" w14:textId="77777777" w:rsidR="00B73F5D" w:rsidRPr="00BA6263" w:rsidRDefault="00B73F5D" w:rsidP="00B73F5D">
            <w:pPr>
              <w:keepNext/>
              <w:keepLines/>
              <w:autoSpaceDE w:val="0"/>
              <w:autoSpaceDN w:val="0"/>
              <w:adjustRightInd w:val="0"/>
              <w:spacing w:after="0"/>
              <w:rPr>
                <w:rFonts w:eastAsia="MS Mincho" w:cs="Times New Roman"/>
                <w:b/>
                <w:lang w:val="fi-FI" w:eastAsia="ja-JP"/>
              </w:rPr>
            </w:pPr>
            <w:r w:rsidRPr="00BA6263">
              <w:rPr>
                <w:rFonts w:eastAsia="MS Mincho" w:cs="Times New Roman"/>
                <w:b/>
                <w:lang w:val="fi-FI"/>
              </w:rPr>
              <w:t>Radiologinen etenemisvapaa aika</w:t>
            </w:r>
          </w:p>
        </w:tc>
      </w:tr>
      <w:tr w:rsidR="00B73F5D" w:rsidRPr="00BA6263" w14:paraId="654C9694" w14:textId="77777777" w:rsidTr="00F51AC6">
        <w:tc>
          <w:tcPr>
            <w:tcW w:w="3256" w:type="dxa"/>
          </w:tcPr>
          <w:p w14:paraId="0BA0DD58" w14:textId="77777777" w:rsidR="00B73F5D" w:rsidRPr="00BA6263" w:rsidRDefault="00B73F5D" w:rsidP="00B73F5D">
            <w:pPr>
              <w:keepNext/>
              <w:keepLines/>
              <w:autoSpaceDE w:val="0"/>
              <w:autoSpaceDN w:val="0"/>
              <w:adjustRightInd w:val="0"/>
              <w:spacing w:after="0"/>
              <w:rPr>
                <w:rFonts w:eastAsia="MS Mincho" w:cs="Times New Roman"/>
                <w:lang w:val="fi-FI" w:eastAsia="ja-JP"/>
              </w:rPr>
            </w:pPr>
            <w:r w:rsidRPr="00BA6263">
              <w:rPr>
                <w:rFonts w:eastAsia="MS Mincho" w:cs="Times New Roman"/>
                <w:lang w:val="fi-FI"/>
              </w:rPr>
              <w:t>Tapahtumien määrä (%)</w:t>
            </w:r>
          </w:p>
        </w:tc>
        <w:tc>
          <w:tcPr>
            <w:tcW w:w="2799" w:type="dxa"/>
            <w:vAlign w:val="center"/>
          </w:tcPr>
          <w:p w14:paraId="355826D3" w14:textId="77777777" w:rsidR="00B73F5D" w:rsidRPr="00BA6263" w:rsidRDefault="00B73F5D" w:rsidP="00B73F5D">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91 (15,9)</w:t>
            </w:r>
          </w:p>
        </w:tc>
        <w:tc>
          <w:tcPr>
            <w:tcW w:w="3007" w:type="dxa"/>
            <w:vAlign w:val="center"/>
          </w:tcPr>
          <w:p w14:paraId="11D64CCA" w14:textId="77777777" w:rsidR="00B73F5D" w:rsidRPr="00BA6263" w:rsidRDefault="00B73F5D" w:rsidP="00B73F5D">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201 (34,9)</w:t>
            </w:r>
          </w:p>
        </w:tc>
      </w:tr>
      <w:tr w:rsidR="00B73F5D" w:rsidRPr="00BA6263" w14:paraId="65B1B3CB" w14:textId="77777777" w:rsidTr="00F51AC6">
        <w:tc>
          <w:tcPr>
            <w:tcW w:w="3256" w:type="dxa"/>
          </w:tcPr>
          <w:p w14:paraId="4639AA9F" w14:textId="77777777" w:rsidR="00B73F5D" w:rsidRPr="00BA6263" w:rsidRDefault="00B73F5D" w:rsidP="00B73F5D">
            <w:pPr>
              <w:keepNext/>
              <w:keepLines/>
              <w:autoSpaceDE w:val="0"/>
              <w:autoSpaceDN w:val="0"/>
              <w:adjustRightInd w:val="0"/>
              <w:spacing w:after="0"/>
              <w:rPr>
                <w:rFonts w:eastAsia="MS Mincho" w:cs="Times New Roman"/>
                <w:lang w:val="fi-FI" w:eastAsia="ja-JP"/>
              </w:rPr>
            </w:pPr>
            <w:r w:rsidRPr="00BA6263">
              <w:rPr>
                <w:rFonts w:eastAsia="MS Mincho" w:cs="Times New Roman"/>
                <w:lang w:val="fi-FI"/>
              </w:rPr>
              <w:t>Mediaani, kuukausia (95 %:n CI)</w:t>
            </w:r>
            <w:r w:rsidRPr="00BA6263">
              <w:rPr>
                <w:rFonts w:eastAsia="MS Mincho" w:cs="Times New Roman"/>
                <w:i/>
                <w:iCs/>
                <w:vertAlign w:val="superscript"/>
                <w:lang w:val="fi-FI"/>
              </w:rPr>
              <w:t>1</w:t>
            </w:r>
          </w:p>
        </w:tc>
        <w:tc>
          <w:tcPr>
            <w:tcW w:w="2799" w:type="dxa"/>
            <w:vAlign w:val="center"/>
          </w:tcPr>
          <w:p w14:paraId="2D535D18" w14:textId="77777777" w:rsidR="00B73F5D" w:rsidRPr="00BA6263" w:rsidRDefault="00B73F5D" w:rsidP="00B73F5D">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NR</w:t>
            </w:r>
          </w:p>
        </w:tc>
        <w:tc>
          <w:tcPr>
            <w:tcW w:w="3007" w:type="dxa"/>
            <w:vAlign w:val="center"/>
          </w:tcPr>
          <w:p w14:paraId="7227388F" w14:textId="77777777" w:rsidR="00B73F5D" w:rsidRPr="00BA6263" w:rsidRDefault="00B73F5D" w:rsidP="00B73F5D">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19,0 (16,6; 22,2)</w:t>
            </w:r>
          </w:p>
        </w:tc>
      </w:tr>
      <w:tr w:rsidR="00B73F5D" w:rsidRPr="00BA6263" w14:paraId="101DA49E" w14:textId="77777777" w:rsidTr="00F51AC6">
        <w:tc>
          <w:tcPr>
            <w:tcW w:w="3256" w:type="dxa"/>
          </w:tcPr>
          <w:p w14:paraId="6D4B57AC" w14:textId="77777777" w:rsidR="00B73F5D" w:rsidRPr="00BA6263" w:rsidRDefault="00B73F5D" w:rsidP="00B73F5D">
            <w:pPr>
              <w:keepNext/>
              <w:keepLines/>
              <w:autoSpaceDE w:val="0"/>
              <w:autoSpaceDN w:val="0"/>
              <w:adjustRightInd w:val="0"/>
              <w:spacing w:after="0"/>
              <w:rPr>
                <w:rFonts w:eastAsia="MS Mincho" w:cs="Times New Roman"/>
                <w:lang w:val="fi-FI" w:eastAsia="ja-JP"/>
              </w:rPr>
            </w:pPr>
            <w:r w:rsidRPr="00BA6263">
              <w:rPr>
                <w:rFonts w:eastAsia="MS Mincho" w:cs="Times New Roman"/>
                <w:lang w:val="fi-FI"/>
              </w:rPr>
              <w:t>Riskisuhde (95 %:n CI)</w:t>
            </w:r>
            <w:r w:rsidRPr="00BA6263">
              <w:rPr>
                <w:rFonts w:eastAsia="MS Mincho" w:cs="Times New Roman"/>
                <w:i/>
                <w:iCs/>
                <w:vertAlign w:val="superscript"/>
                <w:lang w:val="fi-FI"/>
              </w:rPr>
              <w:t>2</w:t>
            </w:r>
          </w:p>
        </w:tc>
        <w:tc>
          <w:tcPr>
            <w:tcW w:w="5806" w:type="dxa"/>
            <w:gridSpan w:val="2"/>
            <w:vAlign w:val="center"/>
          </w:tcPr>
          <w:p w14:paraId="7E6F5505" w14:textId="77777777" w:rsidR="00B73F5D" w:rsidRPr="00BA6263" w:rsidRDefault="00B73F5D" w:rsidP="00B73F5D">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0,39 (0,30; 0,50)</w:t>
            </w:r>
          </w:p>
        </w:tc>
      </w:tr>
      <w:tr w:rsidR="00B73F5D" w:rsidRPr="00BA6263" w14:paraId="4C41BC52" w14:textId="77777777" w:rsidTr="00F51AC6">
        <w:tc>
          <w:tcPr>
            <w:tcW w:w="3256" w:type="dxa"/>
          </w:tcPr>
          <w:p w14:paraId="5C41085B" w14:textId="77777777" w:rsidR="00B73F5D" w:rsidRPr="00BA6263" w:rsidRDefault="00B73F5D" w:rsidP="00B73F5D">
            <w:pPr>
              <w:keepNext/>
              <w:keepLines/>
              <w:autoSpaceDE w:val="0"/>
              <w:autoSpaceDN w:val="0"/>
              <w:adjustRightInd w:val="0"/>
              <w:spacing w:after="0"/>
              <w:rPr>
                <w:rFonts w:eastAsia="MS Mincho" w:cs="Times New Roman"/>
                <w:lang w:val="fi-FI" w:eastAsia="ja-JP"/>
              </w:rPr>
            </w:pPr>
            <w:r w:rsidRPr="00BA6263">
              <w:rPr>
                <w:rFonts w:eastAsia="MS Mincho" w:cs="Times New Roman"/>
                <w:lang w:val="fi-FI"/>
              </w:rPr>
              <w:t>P-arvo</w:t>
            </w:r>
            <w:r w:rsidRPr="00BA6263">
              <w:rPr>
                <w:rFonts w:eastAsia="MS Mincho" w:cs="Times New Roman"/>
                <w:i/>
                <w:iCs/>
                <w:vertAlign w:val="superscript"/>
                <w:lang w:val="fi-FI"/>
              </w:rPr>
              <w:t>2</w:t>
            </w:r>
          </w:p>
        </w:tc>
        <w:tc>
          <w:tcPr>
            <w:tcW w:w="5806" w:type="dxa"/>
            <w:gridSpan w:val="2"/>
            <w:vAlign w:val="center"/>
          </w:tcPr>
          <w:p w14:paraId="45EA656C" w14:textId="77777777" w:rsidR="00B73F5D" w:rsidRPr="00BA6263" w:rsidRDefault="00B73F5D" w:rsidP="00B73F5D">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p &lt; 0,0001</w:t>
            </w:r>
          </w:p>
        </w:tc>
      </w:tr>
    </w:tbl>
    <w:p w14:paraId="10E278B3" w14:textId="77777777" w:rsidR="00B73F5D" w:rsidRPr="00BA6263" w:rsidRDefault="00B73F5D" w:rsidP="00B73F5D">
      <w:pPr>
        <w:autoSpaceDE w:val="0"/>
        <w:autoSpaceDN w:val="0"/>
        <w:adjustRightInd w:val="0"/>
        <w:spacing w:after="0"/>
        <w:rPr>
          <w:rFonts w:eastAsia="MS Mincho" w:cs="Times New Roman"/>
          <w:sz w:val="18"/>
          <w:szCs w:val="20"/>
          <w:lang w:val="fi-FI" w:eastAsia="ja-JP"/>
        </w:rPr>
      </w:pPr>
      <w:r w:rsidRPr="00BA6263">
        <w:rPr>
          <w:rFonts w:eastAsia="MS Mincho" w:cs="Times New Roman"/>
          <w:sz w:val="18"/>
          <w:szCs w:val="20"/>
          <w:lang w:val="fi-FI" w:eastAsia="ja-JP"/>
        </w:rPr>
        <w:t>NR = Not reached (ei saavutettu).</w:t>
      </w:r>
    </w:p>
    <w:p w14:paraId="5B3D1583" w14:textId="77777777" w:rsidR="00B73F5D" w:rsidRPr="00BA6263" w:rsidRDefault="00B73F5D" w:rsidP="0020683A">
      <w:pPr>
        <w:numPr>
          <w:ilvl w:val="0"/>
          <w:numId w:val="25"/>
        </w:numPr>
        <w:autoSpaceDE w:val="0"/>
        <w:autoSpaceDN w:val="0"/>
        <w:adjustRightInd w:val="0"/>
        <w:spacing w:after="0"/>
        <w:rPr>
          <w:rFonts w:eastAsia="MS Mincho" w:cs="Times New Roman"/>
          <w:sz w:val="18"/>
          <w:szCs w:val="20"/>
          <w:lang w:val="fi-FI" w:eastAsia="ja-JP"/>
        </w:rPr>
      </w:pPr>
      <w:r w:rsidRPr="00BA6263">
        <w:rPr>
          <w:rFonts w:eastAsia="MS Mincho" w:cs="Times New Roman"/>
          <w:sz w:val="18"/>
          <w:szCs w:val="20"/>
          <w:lang w:val="fi-FI" w:eastAsia="ja-JP"/>
        </w:rPr>
        <w:t>Laskettu Brookmeyerin ja Crowleyn menetelmällä.</w:t>
      </w:r>
    </w:p>
    <w:p w14:paraId="516F1C0E" w14:textId="77777777" w:rsidR="00B73F5D" w:rsidRPr="00BA6263" w:rsidRDefault="00B73F5D" w:rsidP="0020683A">
      <w:pPr>
        <w:numPr>
          <w:ilvl w:val="0"/>
          <w:numId w:val="25"/>
        </w:numPr>
        <w:autoSpaceDE w:val="0"/>
        <w:autoSpaceDN w:val="0"/>
        <w:adjustRightInd w:val="0"/>
        <w:spacing w:after="0"/>
        <w:rPr>
          <w:rFonts w:eastAsia="MS Mincho" w:cs="Arial"/>
          <w:sz w:val="18"/>
          <w:szCs w:val="20"/>
          <w:lang w:val="fi-FI" w:eastAsia="ja-JP"/>
        </w:rPr>
      </w:pPr>
      <w:r w:rsidRPr="00BA6263">
        <w:rPr>
          <w:rFonts w:eastAsia="MS Mincho" w:cs="Times New Roman"/>
          <w:sz w:val="18"/>
          <w:szCs w:val="18"/>
          <w:lang w:val="fi-FI"/>
        </w:rPr>
        <w:t>Ositettu tautivolyymin (pieni vs. suuri) ja aiemman dosetakselihoidon (kyllä tai ei) mukaan.</w:t>
      </w:r>
    </w:p>
    <w:p w14:paraId="2E941A48" w14:textId="77777777" w:rsidR="00B73F5D" w:rsidRPr="00BA6263" w:rsidRDefault="00B73F5D" w:rsidP="00B73F5D">
      <w:pPr>
        <w:autoSpaceDE w:val="0"/>
        <w:autoSpaceDN w:val="0"/>
        <w:adjustRightInd w:val="0"/>
        <w:spacing w:after="0"/>
        <w:ind w:left="720"/>
        <w:rPr>
          <w:rFonts w:eastAsia="MS Mincho" w:cs="Arial"/>
          <w:sz w:val="18"/>
          <w:szCs w:val="20"/>
          <w:lang w:val="fi-FI" w:eastAsia="ja-JP"/>
        </w:rPr>
      </w:pPr>
    </w:p>
    <w:p w14:paraId="02C103CB" w14:textId="77777777" w:rsidR="00B73F5D" w:rsidRPr="00BA6263" w:rsidRDefault="00B73F5D" w:rsidP="00B73F5D">
      <w:pPr>
        <w:autoSpaceDE w:val="0"/>
        <w:autoSpaceDN w:val="0"/>
        <w:adjustRightInd w:val="0"/>
        <w:spacing w:after="0"/>
        <w:rPr>
          <w:rFonts w:eastAsia="TimesNewRoman" w:cs="Times New Roman"/>
          <w:lang w:val="fi-FI"/>
        </w:rPr>
      </w:pPr>
      <w:r w:rsidRPr="00BA6263">
        <w:rPr>
          <w:rFonts w:eastAsia="MS Mincho" w:cs="Times New Roman"/>
          <w:noProof/>
          <w:szCs w:val="20"/>
          <w:lang w:val="fi-FI"/>
        </w:rPr>
        <w:drawing>
          <wp:inline distT="0" distB="0" distL="0" distR="0" wp14:anchorId="5C9597C3" wp14:editId="71EBF924">
            <wp:extent cx="5760720" cy="3187700"/>
            <wp:effectExtent l="0" t="0" r="0" b="0"/>
            <wp:docPr id="1816271582"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5760720" cy="3187700"/>
                    </a:xfrm>
                    <a:prstGeom prst="rect">
                      <a:avLst/>
                    </a:prstGeom>
                  </pic:spPr>
                </pic:pic>
              </a:graphicData>
            </a:graphic>
          </wp:inline>
        </w:drawing>
      </w:r>
    </w:p>
    <w:p w14:paraId="41BB28BC" w14:textId="392D5364" w:rsidR="00B73F5D" w:rsidRPr="00BA6263" w:rsidRDefault="00B73F5D" w:rsidP="00B73F5D">
      <w:pPr>
        <w:keepNext/>
        <w:autoSpaceDE w:val="0"/>
        <w:autoSpaceDN w:val="0"/>
        <w:adjustRightInd w:val="0"/>
        <w:spacing w:after="0"/>
        <w:rPr>
          <w:rFonts w:eastAsia="MS Mincho" w:cs="Times New Roman"/>
          <w:lang w:val="fi-FI" w:eastAsia="fi-FI"/>
        </w:rPr>
      </w:pPr>
      <w:r w:rsidRPr="00BA6263">
        <w:rPr>
          <w:rFonts w:eastAsia="MS Mincho" w:cs="Times New Roman"/>
          <w:b/>
          <w:lang w:val="fi-FI" w:eastAsia="fi-FI"/>
        </w:rPr>
        <w:t>Kuva </w:t>
      </w:r>
      <w:r w:rsidR="00133F26" w:rsidRPr="00BA6263">
        <w:rPr>
          <w:rFonts w:eastAsia="MS Mincho" w:cs="Times New Roman"/>
          <w:b/>
          <w:lang w:val="fi-FI" w:eastAsia="fi-FI"/>
        </w:rPr>
        <w:t>5</w:t>
      </w:r>
      <w:r w:rsidRPr="00BA6263">
        <w:rPr>
          <w:rFonts w:eastAsia="MS Mincho" w:cs="Times New Roman"/>
          <w:b/>
          <w:lang w:val="fi-FI" w:eastAsia="fi-FI"/>
        </w:rPr>
        <w:t>: Kaplan-Meierin menetelmän mukainen käyrä radiologisesta etenemisvapaasta ajasta ARCHES-tutkimuksessa (hoitoaikeen [intent-to-treat] mukainen analyysi)</w:t>
      </w:r>
    </w:p>
    <w:p w14:paraId="441691A9" w14:textId="77777777" w:rsidR="00B73F5D" w:rsidRPr="00BA6263" w:rsidRDefault="00B73F5D" w:rsidP="00B73F5D">
      <w:pPr>
        <w:keepNext/>
        <w:autoSpaceDE w:val="0"/>
        <w:autoSpaceDN w:val="0"/>
        <w:adjustRightInd w:val="0"/>
        <w:spacing w:after="0"/>
        <w:rPr>
          <w:rFonts w:eastAsia="MS Mincho" w:cs="Times New Roman"/>
          <w:bCs/>
          <w:szCs w:val="20"/>
          <w:lang w:val="fi-FI" w:eastAsia="ja-JP"/>
        </w:rPr>
      </w:pPr>
    </w:p>
    <w:p w14:paraId="31DB5622" w14:textId="77777777" w:rsidR="00957575" w:rsidRPr="00BA6263" w:rsidRDefault="00957575" w:rsidP="00957575">
      <w:pPr>
        <w:autoSpaceDE w:val="0"/>
        <w:autoSpaceDN w:val="0"/>
        <w:adjustRightInd w:val="0"/>
        <w:spacing w:after="0"/>
        <w:rPr>
          <w:rFonts w:eastAsia="MS Mincho" w:cs="Times New Roman"/>
          <w:lang w:val="fi-FI"/>
        </w:rPr>
      </w:pPr>
      <w:bookmarkStart w:id="51" w:name="_Hlk67675692"/>
      <w:r w:rsidRPr="00BA6263">
        <w:rPr>
          <w:rFonts w:eastAsia="MS Mincho" w:cs="Times New Roman"/>
          <w:lang w:val="fi-FI"/>
        </w:rPr>
        <w:t xml:space="preserve">Tärkeimpiä tutkimuksessa arvioituja toissijaisia tehon päätetapahtumia olivat aika PSA:n etenemiseen, aika uuden antineoplastisen hoidon aloittamiseen, havaitsemisrajan alapuolelle jäävä PSA-arvo (lasku tasolle &lt; 0,2 µg/l) ja objektiivinen vasteosuus (RECIST 1.1 pohjautuen riippumattomaan arviointiin). Kaikissa näissä toissijaisissa päätetapahtumissa osoitettiin tilastollisesti merkitsevää paranemista entsalutamidi-hoitoa saaneilla potilailla verrattuna lumelääkettä saaneisiin potilaisiin. </w:t>
      </w:r>
    </w:p>
    <w:p w14:paraId="46842B05" w14:textId="77777777" w:rsidR="00957575" w:rsidRPr="00BA6263" w:rsidRDefault="00957575" w:rsidP="00957575">
      <w:pPr>
        <w:autoSpaceDE w:val="0"/>
        <w:autoSpaceDN w:val="0"/>
        <w:adjustRightInd w:val="0"/>
        <w:spacing w:after="0"/>
        <w:rPr>
          <w:rFonts w:eastAsia="Times New Roman" w:cs="Times New Roman"/>
          <w:lang w:val="fi-FI"/>
        </w:rPr>
      </w:pPr>
    </w:p>
    <w:p w14:paraId="6DF6103F" w14:textId="1AE50077" w:rsidR="00B73F5D" w:rsidRPr="00BA6263" w:rsidRDefault="00957575" w:rsidP="00957575">
      <w:pPr>
        <w:keepNext/>
        <w:spacing w:after="0"/>
        <w:outlineLvl w:val="0"/>
        <w:rPr>
          <w:rFonts w:eastAsia="MS Mincho" w:cs="Times New Roman"/>
          <w:lang w:val="fi-FI" w:eastAsia="ja-JP"/>
        </w:rPr>
      </w:pPr>
      <w:r w:rsidRPr="00BA6263">
        <w:rPr>
          <w:rFonts w:eastAsia="MS Mincho" w:cs="Times New Roman"/>
          <w:lang w:val="fi-FI"/>
        </w:rPr>
        <w:t xml:space="preserve">Toinen tärkeä tutkimuksessa arvioitu toissijainen tehon päätetapahtuma oli kokonaiselossaoloaika. Etukäteen määritellyssä kokonaiselossaoloajan lopullisessa analyysissä, joka tehtiin 356 kuoleman toteamisen jälkeen, </w:t>
      </w:r>
      <w:r w:rsidRPr="00BA6263">
        <w:rPr>
          <w:rFonts w:eastAsia="MS Mincho" w:cs="Times New Roman"/>
          <w:iCs/>
          <w:color w:val="212121"/>
          <w:lang w:val="fi-FI"/>
        </w:rPr>
        <w:t>kuolemanriskin osoitettiin vähentyneen tilastollisesti merkitsevästi 34 %:lla entsalutamidihoitoon satunnaistetuilla potilailla verrattuna potilaisiin, jotka satunnaistettiin saamaan lumelääkettä [riskisuhde (HR) </w:t>
      </w:r>
      <w:r w:rsidRPr="00BA6263">
        <w:rPr>
          <w:rFonts w:eastAsia="MS Mincho" w:cs="Times New Roman"/>
          <w:lang w:val="fi-FI" w:eastAsia="ja-JP"/>
        </w:rPr>
        <w:t>= 0,66; (95 % CI: 0,53; 0,81), p &lt; 0,0001]. Kokonaiselossaoloajan mediaania ei saavutettu kummassakaan hoitoryhmässä. Arvioitu seuranta-ajan mediaani oli kaikilla potilailla 44,6 kuukautta (ks. kuva </w:t>
      </w:r>
      <w:r w:rsidR="00133F26" w:rsidRPr="00BA6263">
        <w:rPr>
          <w:rFonts w:eastAsia="MS Mincho" w:cs="Times New Roman"/>
          <w:lang w:val="fi-FI" w:eastAsia="ja-JP"/>
        </w:rPr>
        <w:t>6</w:t>
      </w:r>
      <w:r w:rsidR="00B73F5D" w:rsidRPr="00BA6263">
        <w:rPr>
          <w:rFonts w:eastAsia="MS Mincho" w:cs="Times New Roman"/>
          <w:lang w:val="fi-FI" w:eastAsia="ja-JP"/>
        </w:rPr>
        <w:t>).</w:t>
      </w:r>
    </w:p>
    <w:p w14:paraId="6EC8E922" w14:textId="77777777" w:rsidR="00F67529" w:rsidRPr="00BA6263" w:rsidRDefault="00F67529" w:rsidP="00F67529">
      <w:pPr>
        <w:spacing w:after="0"/>
        <w:rPr>
          <w:lang w:val="fi-FI"/>
        </w:rPr>
      </w:pPr>
    </w:p>
    <w:bookmarkEnd w:id="50"/>
    <w:bookmarkEnd w:id="51"/>
    <w:p w14:paraId="7CBB3F44" w14:textId="4874C50F" w:rsidR="00B73F5D" w:rsidRPr="00BA6263" w:rsidRDefault="00C5024A" w:rsidP="00B73F5D">
      <w:pPr>
        <w:autoSpaceDE w:val="0"/>
        <w:autoSpaceDN w:val="0"/>
        <w:adjustRightInd w:val="0"/>
        <w:spacing w:after="0"/>
        <w:rPr>
          <w:rFonts w:eastAsia="MS Mincho" w:cs="Times New Roman"/>
          <w:bCs/>
          <w:szCs w:val="20"/>
          <w:lang w:val="fi-FI" w:eastAsia="ja-JP"/>
        </w:rPr>
      </w:pPr>
      <w:r w:rsidRPr="00BA6263">
        <w:rPr>
          <w:rFonts w:eastAsia="MS Mincho" w:cs="Times New Roman"/>
          <w:noProof/>
          <w:szCs w:val="20"/>
          <w:lang w:val="fi-FI"/>
        </w:rPr>
        <mc:AlternateContent>
          <mc:Choice Requires="wpg">
            <w:drawing>
              <wp:anchor distT="0" distB="0" distL="114300" distR="114300" simplePos="0" relativeHeight="251658241" behindDoc="0" locked="0" layoutInCell="1" allowOverlap="1" wp14:anchorId="5947CE56" wp14:editId="0E1D47A7">
                <wp:simplePos x="0" y="0"/>
                <wp:positionH relativeFrom="column">
                  <wp:posOffset>-29210</wp:posOffset>
                </wp:positionH>
                <wp:positionV relativeFrom="paragraph">
                  <wp:posOffset>506095</wp:posOffset>
                </wp:positionV>
                <wp:extent cx="3049905" cy="1980565"/>
                <wp:effectExtent l="0" t="0" r="0" b="635"/>
                <wp:wrapNone/>
                <wp:docPr id="1841836164"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49905" cy="1980565"/>
                          <a:chOff x="-65324" y="-178325"/>
                          <a:chExt cx="3050153" cy="1980941"/>
                        </a:xfrm>
                      </wpg:grpSpPr>
                      <wps:wsp>
                        <wps:cNvPr id="6" name="Text Box 6"/>
                        <wps:cNvSpPr txBox="1"/>
                        <wps:spPr>
                          <a:xfrm>
                            <a:off x="2223434" y="1443222"/>
                            <a:ext cx="761395" cy="106707"/>
                          </a:xfrm>
                          <a:prstGeom prst="rect">
                            <a:avLst/>
                          </a:prstGeom>
                          <a:solidFill>
                            <a:sysClr val="window" lastClr="FFFFFF"/>
                          </a:solidFill>
                          <a:ln w="6350">
                            <a:noFill/>
                          </a:ln>
                        </wps:spPr>
                        <wps:txbx>
                          <w:txbxContent>
                            <w:p w14:paraId="32C3AFA1" w14:textId="77777777" w:rsidR="00C5024A" w:rsidRPr="008508A0" w:rsidRDefault="00C5024A" w:rsidP="00C5024A">
                              <w:pPr>
                                <w:jc w:val="center"/>
                                <w:rPr>
                                  <w:rFonts w:ascii="Arial" w:hAnsi="Arial" w:cs="Arial"/>
                                  <w:b/>
                                  <w:bCs/>
                                  <w:sz w:val="10"/>
                                  <w:szCs w:val="10"/>
                                </w:rPr>
                              </w:pPr>
                              <w:r>
                                <w:rPr>
                                  <w:rFonts w:ascii="Arial" w:hAnsi="Arial" w:cs="Arial"/>
                                  <w:b/>
                                  <w:bCs/>
                                  <w:sz w:val="10"/>
                                  <w:szCs w:val="10"/>
                                </w:rPr>
                                <w:t>Kuukautta</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9" name="Text Box 9"/>
                        <wps:cNvSpPr txBox="1"/>
                        <wps:spPr>
                          <a:xfrm>
                            <a:off x="864314" y="889783"/>
                            <a:ext cx="442284" cy="93702"/>
                          </a:xfrm>
                          <a:prstGeom prst="rect">
                            <a:avLst/>
                          </a:prstGeom>
                          <a:solidFill>
                            <a:sysClr val="window" lastClr="FFFFFF"/>
                          </a:solidFill>
                          <a:ln w="6350">
                            <a:noFill/>
                          </a:ln>
                        </wps:spPr>
                        <wps:txbx>
                          <w:txbxContent>
                            <w:p w14:paraId="597021B4" w14:textId="77777777" w:rsidR="00C5024A" w:rsidRPr="008508A0" w:rsidRDefault="00C5024A" w:rsidP="00C5024A">
                              <w:pPr>
                                <w:rPr>
                                  <w:rFonts w:ascii="Arial" w:hAnsi="Arial" w:cs="Arial"/>
                                  <w:b/>
                                  <w:bCs/>
                                  <w:sz w:val="10"/>
                                  <w:szCs w:val="10"/>
                                </w:rPr>
                              </w:pPr>
                              <w:r>
                                <w:rPr>
                                  <w:rFonts w:ascii="Arial" w:hAnsi="Arial" w:cs="Arial"/>
                                  <w:b/>
                                  <w:bCs/>
                                  <w:sz w:val="10"/>
                                  <w:szCs w:val="10"/>
                                </w:rPr>
                                <w:t>Hoito</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13" name="Text Box 13"/>
                        <wps:cNvSpPr txBox="1"/>
                        <wps:spPr>
                          <a:xfrm>
                            <a:off x="1558456" y="946841"/>
                            <a:ext cx="483993" cy="76535"/>
                          </a:xfrm>
                          <a:prstGeom prst="rect">
                            <a:avLst/>
                          </a:prstGeom>
                          <a:solidFill>
                            <a:sysClr val="window" lastClr="FFFFFF"/>
                          </a:solidFill>
                          <a:ln w="6350">
                            <a:noFill/>
                          </a:ln>
                        </wps:spPr>
                        <wps:txbx>
                          <w:txbxContent>
                            <w:p w14:paraId="04AD5D6F" w14:textId="77777777" w:rsidR="00C5024A" w:rsidRPr="008508A0" w:rsidRDefault="00C5024A" w:rsidP="00C5024A">
                              <w:pPr>
                                <w:rPr>
                                  <w:rFonts w:ascii="Arial" w:hAnsi="Arial" w:cs="Arial"/>
                                  <w:b/>
                                  <w:bCs/>
                                  <w:sz w:val="10"/>
                                  <w:szCs w:val="10"/>
                                </w:rPr>
                              </w:pPr>
                              <w:r>
                                <w:rPr>
                                  <w:rFonts w:ascii="Arial" w:hAnsi="Arial" w:cs="Arial"/>
                                  <w:b/>
                                  <w:bCs/>
                                  <w:sz w:val="10"/>
                                  <w:szCs w:val="10"/>
                                </w:rPr>
                                <w:t>Entsalutamidi</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14" name="Text Box 14"/>
                        <wps:cNvSpPr txBox="1"/>
                        <wps:spPr>
                          <a:xfrm>
                            <a:off x="1558456" y="1023723"/>
                            <a:ext cx="383037" cy="111677"/>
                          </a:xfrm>
                          <a:prstGeom prst="rect">
                            <a:avLst/>
                          </a:prstGeom>
                          <a:solidFill>
                            <a:sysClr val="window" lastClr="FFFFFF"/>
                          </a:solidFill>
                          <a:ln w="6350">
                            <a:noFill/>
                          </a:ln>
                        </wps:spPr>
                        <wps:txbx>
                          <w:txbxContent>
                            <w:p w14:paraId="5C387025" w14:textId="77777777" w:rsidR="00C5024A" w:rsidRPr="008508A0" w:rsidRDefault="00C5024A" w:rsidP="00C5024A">
                              <w:pPr>
                                <w:rPr>
                                  <w:rFonts w:ascii="Arial" w:hAnsi="Arial" w:cs="Arial"/>
                                  <w:b/>
                                  <w:bCs/>
                                  <w:sz w:val="10"/>
                                  <w:szCs w:val="10"/>
                                </w:rPr>
                              </w:pPr>
                              <w:r>
                                <w:rPr>
                                  <w:rFonts w:ascii="Arial" w:hAnsi="Arial" w:cs="Arial"/>
                                  <w:b/>
                                  <w:bCs/>
                                  <w:sz w:val="10"/>
                                  <w:szCs w:val="10"/>
                                </w:rPr>
                                <w:t>Lumelääke</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17" name="Text Box 17"/>
                        <wps:cNvSpPr txBox="1"/>
                        <wps:spPr>
                          <a:xfrm>
                            <a:off x="1754430" y="850103"/>
                            <a:ext cx="1062799" cy="103430"/>
                          </a:xfrm>
                          <a:prstGeom prst="rect">
                            <a:avLst/>
                          </a:prstGeom>
                          <a:solidFill>
                            <a:sysClr val="window" lastClr="FFFFFF"/>
                          </a:solidFill>
                          <a:ln w="6350">
                            <a:noFill/>
                          </a:ln>
                        </wps:spPr>
                        <wps:txbx>
                          <w:txbxContent>
                            <w:p w14:paraId="4EB2FD9A" w14:textId="77777777" w:rsidR="00C5024A" w:rsidRPr="008508A0" w:rsidRDefault="00C5024A" w:rsidP="00C5024A">
                              <w:pPr>
                                <w:jc w:val="center"/>
                                <w:rPr>
                                  <w:rFonts w:ascii="Arial" w:hAnsi="Arial" w:cs="Arial"/>
                                  <w:b/>
                                  <w:bCs/>
                                  <w:sz w:val="10"/>
                                  <w:szCs w:val="10"/>
                                </w:rPr>
                              </w:pPr>
                              <w:r>
                                <w:rPr>
                                  <w:rFonts w:ascii="Arial" w:hAnsi="Arial" w:cs="Arial"/>
                                  <w:b/>
                                  <w:bCs/>
                                  <w:sz w:val="10"/>
                                  <w:szCs w:val="10"/>
                                </w:rPr>
                                <w:t>Tutkittavien lukumäärä</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22" name="Text Box 22"/>
                        <wps:cNvSpPr txBox="1"/>
                        <wps:spPr>
                          <a:xfrm rot="16200000">
                            <a:off x="-404242" y="246347"/>
                            <a:ext cx="985932" cy="136588"/>
                          </a:xfrm>
                          <a:prstGeom prst="rect">
                            <a:avLst/>
                          </a:prstGeom>
                          <a:solidFill>
                            <a:sysClr val="window" lastClr="FFFFFF"/>
                          </a:solidFill>
                          <a:ln w="6350">
                            <a:noFill/>
                          </a:ln>
                        </wps:spPr>
                        <wps:txbx>
                          <w:txbxContent>
                            <w:p w14:paraId="025B04CB" w14:textId="77777777" w:rsidR="00C5024A" w:rsidRPr="008508A0" w:rsidRDefault="00C5024A" w:rsidP="00C5024A">
                              <w:pPr>
                                <w:jc w:val="center"/>
                                <w:rPr>
                                  <w:rFonts w:ascii="Arial" w:hAnsi="Arial" w:cs="Arial"/>
                                  <w:b/>
                                  <w:bCs/>
                                  <w:sz w:val="12"/>
                                  <w:szCs w:val="12"/>
                                </w:rPr>
                              </w:pPr>
                              <w:r>
                                <w:rPr>
                                  <w:rFonts w:ascii="Arial" w:hAnsi="Arial" w:cs="Arial"/>
                                  <w:b/>
                                  <w:bCs/>
                                  <w:sz w:val="12"/>
                                  <w:szCs w:val="12"/>
                                </w:rPr>
                                <w:t>Elossaoloaika</w:t>
                              </w:r>
                              <w:r w:rsidRPr="008508A0">
                                <w:rPr>
                                  <w:rFonts w:ascii="Arial" w:hAnsi="Arial" w:cs="Arial"/>
                                  <w:b/>
                                  <w:bCs/>
                                  <w:sz w:val="12"/>
                                  <w:szCs w:val="12"/>
                                </w:rPr>
                                <w:t xml:space="preserve"> (%)</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27" name="Text Box 27"/>
                        <wps:cNvSpPr txBox="1"/>
                        <wps:spPr>
                          <a:xfrm>
                            <a:off x="485030" y="1104732"/>
                            <a:ext cx="1017905" cy="91007"/>
                          </a:xfrm>
                          <a:prstGeom prst="rect">
                            <a:avLst/>
                          </a:prstGeom>
                          <a:solidFill>
                            <a:sysClr val="window" lastClr="FFFFFF"/>
                          </a:solidFill>
                          <a:ln w="6350">
                            <a:noFill/>
                          </a:ln>
                        </wps:spPr>
                        <wps:txbx>
                          <w:txbxContent>
                            <w:p w14:paraId="68D1F739" w14:textId="77777777" w:rsidR="00C5024A" w:rsidRPr="008508A0" w:rsidRDefault="00C5024A" w:rsidP="00C5024A">
                              <w:pPr>
                                <w:jc w:val="center"/>
                                <w:rPr>
                                  <w:rFonts w:ascii="Arial" w:hAnsi="Arial" w:cs="Arial"/>
                                  <w:b/>
                                  <w:bCs/>
                                  <w:sz w:val="10"/>
                                  <w:szCs w:val="10"/>
                                </w:rPr>
                              </w:pPr>
                              <w:r w:rsidRPr="00575D0D">
                                <w:rPr>
                                  <w:rFonts w:ascii="Arial" w:hAnsi="Arial" w:cs="Arial"/>
                                  <w:b/>
                                  <w:bCs/>
                                  <w:sz w:val="10"/>
                                  <w:szCs w:val="10"/>
                                </w:rPr>
                                <w:t>Stratifi</w:t>
                              </w:r>
                              <w:r>
                                <w:rPr>
                                  <w:rFonts w:ascii="Arial" w:hAnsi="Arial" w:cs="Arial"/>
                                  <w:b/>
                                  <w:bCs/>
                                  <w:sz w:val="10"/>
                                  <w:szCs w:val="10"/>
                                </w:rPr>
                                <w:t>oitu</w:t>
                              </w:r>
                              <w:r w:rsidRPr="00575D0D">
                                <w:rPr>
                                  <w:rFonts w:ascii="Arial" w:hAnsi="Arial" w:cs="Arial"/>
                                  <w:b/>
                                  <w:bCs/>
                                  <w:sz w:val="10"/>
                                  <w:szCs w:val="10"/>
                                </w:rPr>
                                <w:t xml:space="preserve"> </w:t>
                              </w:r>
                              <w:r>
                                <w:rPr>
                                  <w:rFonts w:ascii="Arial" w:hAnsi="Arial" w:cs="Arial"/>
                                  <w:b/>
                                  <w:bCs/>
                                  <w:sz w:val="10"/>
                                  <w:szCs w:val="10"/>
                                </w:rPr>
                                <w:t>l</w:t>
                              </w:r>
                              <w:r w:rsidRPr="00575D0D">
                                <w:rPr>
                                  <w:rFonts w:ascii="Arial" w:hAnsi="Arial" w:cs="Arial"/>
                                  <w:b/>
                                  <w:bCs/>
                                  <w:sz w:val="10"/>
                                  <w:szCs w:val="10"/>
                                </w:rPr>
                                <w:t>og</w:t>
                              </w:r>
                              <w:r>
                                <w:rPr>
                                  <w:rFonts w:ascii="Arial" w:hAnsi="Arial" w:cs="Arial"/>
                                  <w:b/>
                                  <w:bCs/>
                                  <w:sz w:val="10"/>
                                  <w:szCs w:val="10"/>
                                </w:rPr>
                                <w:t xml:space="preserve"> r</w:t>
                              </w:r>
                              <w:r w:rsidRPr="00575D0D">
                                <w:rPr>
                                  <w:rFonts w:ascii="Arial" w:hAnsi="Arial" w:cs="Arial"/>
                                  <w:b/>
                                  <w:bCs/>
                                  <w:sz w:val="10"/>
                                  <w:szCs w:val="10"/>
                                </w:rPr>
                                <w:t xml:space="preserve">ank </w:t>
                              </w:r>
                              <w:r>
                                <w:rPr>
                                  <w:rFonts w:ascii="Arial" w:hAnsi="Arial" w:cs="Arial"/>
                                  <w:b/>
                                  <w:bCs/>
                                  <w:sz w:val="10"/>
                                  <w:szCs w:val="10"/>
                                </w:rPr>
                                <w:t>-t</w:t>
                              </w:r>
                              <w:r w:rsidRPr="00575D0D">
                                <w:rPr>
                                  <w:rFonts w:ascii="Arial" w:hAnsi="Arial" w:cs="Arial"/>
                                  <w:b/>
                                  <w:bCs/>
                                  <w:sz w:val="10"/>
                                  <w:szCs w:val="10"/>
                                </w:rPr>
                                <w:t>est</w:t>
                              </w:r>
                              <w:r>
                                <w:rPr>
                                  <w:rFonts w:ascii="Arial" w:hAnsi="Arial" w:cs="Arial"/>
                                  <w:b/>
                                  <w:bCs/>
                                  <w:sz w:val="10"/>
                                  <w:szCs w:val="10"/>
                                </w:rPr>
                                <w:t>i</w:t>
                              </w:r>
                              <w:r w:rsidRPr="00575D0D">
                                <w:rPr>
                                  <w:rFonts w:ascii="Arial" w:hAnsi="Arial" w:cs="Arial"/>
                                  <w:b/>
                                  <w:bCs/>
                                  <w:sz w:val="10"/>
                                  <w:szCs w:val="10"/>
                                </w:rPr>
                                <w:t>: &lt;</w:t>
                              </w:r>
                              <w:r>
                                <w:rPr>
                                  <w:rFonts w:ascii="Arial" w:hAnsi="Arial" w:cs="Arial"/>
                                  <w:b/>
                                  <w:bCs/>
                                  <w:sz w:val="10"/>
                                  <w:szCs w:val="10"/>
                                </w:rPr>
                                <w:t>,</w:t>
                              </w:r>
                              <w:r w:rsidRPr="00575D0D">
                                <w:rPr>
                                  <w:rFonts w:ascii="Arial" w:hAnsi="Arial" w:cs="Arial"/>
                                  <w:b/>
                                  <w:bCs/>
                                  <w:sz w:val="10"/>
                                  <w:szCs w:val="10"/>
                                </w:rPr>
                                <w:t>0001</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28" name="Text Box 28"/>
                        <wps:cNvSpPr txBox="1"/>
                        <wps:spPr>
                          <a:xfrm>
                            <a:off x="461175" y="1192196"/>
                            <a:ext cx="1526311" cy="86673"/>
                          </a:xfrm>
                          <a:prstGeom prst="rect">
                            <a:avLst/>
                          </a:prstGeom>
                          <a:solidFill>
                            <a:sysClr val="window" lastClr="FFFFFF"/>
                          </a:solidFill>
                          <a:ln w="6350">
                            <a:noFill/>
                          </a:ln>
                        </wps:spPr>
                        <wps:txbx>
                          <w:txbxContent>
                            <w:p w14:paraId="3AC96EF1" w14:textId="77777777" w:rsidR="00C5024A" w:rsidRPr="008508A0" w:rsidRDefault="00C5024A" w:rsidP="00C5024A">
                              <w:pPr>
                                <w:jc w:val="center"/>
                                <w:rPr>
                                  <w:rFonts w:ascii="Arial" w:hAnsi="Arial" w:cs="Arial"/>
                                  <w:b/>
                                  <w:bCs/>
                                  <w:sz w:val="10"/>
                                  <w:szCs w:val="10"/>
                                </w:rPr>
                              </w:pPr>
                              <w:r>
                                <w:rPr>
                                  <w:rFonts w:ascii="Arial" w:hAnsi="Arial" w:cs="Arial"/>
                                  <w:b/>
                                  <w:bCs/>
                                  <w:sz w:val="10"/>
                                  <w:szCs w:val="10"/>
                                </w:rPr>
                                <w:t>Riskisuhde</w:t>
                              </w:r>
                              <w:r w:rsidRPr="00575D0D">
                                <w:rPr>
                                  <w:rFonts w:ascii="Arial" w:hAnsi="Arial" w:cs="Arial"/>
                                  <w:b/>
                                  <w:bCs/>
                                  <w:sz w:val="10"/>
                                  <w:szCs w:val="10"/>
                                </w:rPr>
                                <w:t xml:space="preserve"> (95</w:t>
                              </w:r>
                              <w:r>
                                <w:rPr>
                                  <w:rFonts w:ascii="Arial" w:hAnsi="Arial" w:cs="Arial"/>
                                  <w:b/>
                                  <w:bCs/>
                                  <w:sz w:val="10"/>
                                  <w:szCs w:val="10"/>
                                </w:rPr>
                                <w:t xml:space="preserve"> </w:t>
                              </w:r>
                              <w:r w:rsidRPr="00575D0D">
                                <w:rPr>
                                  <w:rFonts w:ascii="Arial" w:hAnsi="Arial" w:cs="Arial"/>
                                  <w:b/>
                                  <w:bCs/>
                                  <w:sz w:val="10"/>
                                  <w:szCs w:val="10"/>
                                </w:rPr>
                                <w:t>% CI): 0</w:t>
                              </w:r>
                              <w:r>
                                <w:rPr>
                                  <w:rFonts w:ascii="Arial" w:hAnsi="Arial" w:cs="Arial"/>
                                  <w:b/>
                                  <w:bCs/>
                                  <w:sz w:val="10"/>
                                  <w:szCs w:val="10"/>
                                </w:rPr>
                                <w:t>,</w:t>
                              </w:r>
                              <w:r w:rsidRPr="00575D0D">
                                <w:rPr>
                                  <w:rFonts w:ascii="Arial" w:hAnsi="Arial" w:cs="Arial"/>
                                  <w:b/>
                                  <w:bCs/>
                                  <w:sz w:val="10"/>
                                  <w:szCs w:val="10"/>
                                </w:rPr>
                                <w:t>66</w:t>
                              </w:r>
                              <w:r>
                                <w:rPr>
                                  <w:rFonts w:ascii="Arial" w:hAnsi="Arial" w:cs="Arial"/>
                                  <w:b/>
                                  <w:bCs/>
                                  <w:sz w:val="10"/>
                                  <w:szCs w:val="10"/>
                                </w:rPr>
                                <w:t xml:space="preserve"> </w:t>
                              </w:r>
                              <w:r w:rsidRPr="00575D0D">
                                <w:rPr>
                                  <w:rFonts w:ascii="Arial" w:hAnsi="Arial" w:cs="Arial"/>
                                  <w:b/>
                                  <w:bCs/>
                                  <w:sz w:val="10"/>
                                  <w:szCs w:val="10"/>
                                </w:rPr>
                                <w:t>(0</w:t>
                              </w:r>
                              <w:r>
                                <w:rPr>
                                  <w:rFonts w:ascii="Arial" w:hAnsi="Arial" w:cs="Arial"/>
                                  <w:b/>
                                  <w:bCs/>
                                  <w:sz w:val="10"/>
                                  <w:szCs w:val="10"/>
                                </w:rPr>
                                <w:t>,</w:t>
                              </w:r>
                              <w:r w:rsidRPr="00575D0D">
                                <w:rPr>
                                  <w:rFonts w:ascii="Arial" w:hAnsi="Arial" w:cs="Arial"/>
                                  <w:b/>
                                  <w:bCs/>
                                  <w:sz w:val="10"/>
                                  <w:szCs w:val="10"/>
                                </w:rPr>
                                <w:t>53</w:t>
                              </w:r>
                              <w:r>
                                <w:rPr>
                                  <w:rFonts w:ascii="Arial" w:hAnsi="Arial" w:cs="Arial"/>
                                  <w:b/>
                                  <w:bCs/>
                                  <w:sz w:val="10"/>
                                  <w:szCs w:val="10"/>
                                </w:rPr>
                                <w:t xml:space="preserve">; </w:t>
                              </w:r>
                              <w:r w:rsidRPr="00575D0D">
                                <w:rPr>
                                  <w:rFonts w:ascii="Arial" w:hAnsi="Arial" w:cs="Arial"/>
                                  <w:b/>
                                  <w:bCs/>
                                  <w:sz w:val="10"/>
                                  <w:szCs w:val="10"/>
                                </w:rPr>
                                <w:t>0</w:t>
                              </w:r>
                              <w:r>
                                <w:rPr>
                                  <w:rFonts w:ascii="Arial" w:hAnsi="Arial" w:cs="Arial"/>
                                  <w:b/>
                                  <w:bCs/>
                                  <w:sz w:val="10"/>
                                  <w:szCs w:val="10"/>
                                </w:rPr>
                                <w:t>,</w:t>
                              </w:r>
                              <w:r w:rsidRPr="00575D0D">
                                <w:rPr>
                                  <w:rFonts w:ascii="Arial" w:hAnsi="Arial" w:cs="Arial"/>
                                  <w:b/>
                                  <w:bCs/>
                                  <w:sz w:val="10"/>
                                  <w:szCs w:val="10"/>
                                </w:rPr>
                                <w:t>81)</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29" name="Text Box 29"/>
                        <wps:cNvSpPr txBox="1"/>
                        <wps:spPr>
                          <a:xfrm>
                            <a:off x="-65313" y="1518260"/>
                            <a:ext cx="742326" cy="95627"/>
                          </a:xfrm>
                          <a:prstGeom prst="rect">
                            <a:avLst/>
                          </a:prstGeom>
                          <a:solidFill>
                            <a:sysClr val="window" lastClr="FFFFFF"/>
                          </a:solidFill>
                          <a:ln w="6350">
                            <a:noFill/>
                          </a:ln>
                        </wps:spPr>
                        <wps:txbx>
                          <w:txbxContent>
                            <w:p w14:paraId="30742C6F" w14:textId="77777777" w:rsidR="00C5024A" w:rsidRPr="00575D0D" w:rsidRDefault="00C5024A" w:rsidP="00C5024A">
                              <w:pPr>
                                <w:rPr>
                                  <w:rFonts w:ascii="Arial" w:hAnsi="Arial" w:cs="Arial"/>
                                  <w:sz w:val="10"/>
                                  <w:szCs w:val="10"/>
                                </w:rPr>
                              </w:pPr>
                              <w:r>
                                <w:rPr>
                                  <w:rFonts w:ascii="Arial" w:hAnsi="Arial" w:cs="Arial"/>
                                  <w:sz w:val="10"/>
                                  <w:szCs w:val="10"/>
                                </w:rPr>
                                <w:t>Riskissä olevat potilaat</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31" name="Text Box 31"/>
                        <wps:cNvSpPr txBox="1"/>
                        <wps:spPr>
                          <a:xfrm>
                            <a:off x="-65324" y="1613882"/>
                            <a:ext cx="484950" cy="103111"/>
                          </a:xfrm>
                          <a:prstGeom prst="rect">
                            <a:avLst/>
                          </a:prstGeom>
                          <a:solidFill>
                            <a:sysClr val="window" lastClr="FFFFFF"/>
                          </a:solidFill>
                          <a:ln w="6350">
                            <a:noFill/>
                          </a:ln>
                        </wps:spPr>
                        <wps:txbx>
                          <w:txbxContent>
                            <w:p w14:paraId="7603D609" w14:textId="77777777" w:rsidR="00C5024A" w:rsidRPr="008508A0" w:rsidRDefault="00C5024A" w:rsidP="00C5024A">
                              <w:pPr>
                                <w:rPr>
                                  <w:rFonts w:ascii="Arial" w:hAnsi="Arial" w:cs="Arial"/>
                                  <w:b/>
                                  <w:bCs/>
                                  <w:sz w:val="10"/>
                                  <w:szCs w:val="10"/>
                                </w:rPr>
                              </w:pPr>
                              <w:r>
                                <w:rPr>
                                  <w:rFonts w:ascii="Arial" w:hAnsi="Arial" w:cs="Arial"/>
                                  <w:b/>
                                  <w:bCs/>
                                  <w:sz w:val="10"/>
                                  <w:szCs w:val="10"/>
                                </w:rPr>
                                <w:t>Entsalutamidi</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32" name="Text Box 32"/>
                        <wps:cNvSpPr txBox="1"/>
                        <wps:spPr>
                          <a:xfrm>
                            <a:off x="20431" y="1723626"/>
                            <a:ext cx="399131" cy="78990"/>
                          </a:xfrm>
                          <a:prstGeom prst="rect">
                            <a:avLst/>
                          </a:prstGeom>
                          <a:solidFill>
                            <a:sysClr val="window" lastClr="FFFFFF"/>
                          </a:solidFill>
                          <a:ln w="6350">
                            <a:noFill/>
                          </a:ln>
                        </wps:spPr>
                        <wps:txbx>
                          <w:txbxContent>
                            <w:p w14:paraId="35A0F054" w14:textId="77777777" w:rsidR="00C5024A" w:rsidRPr="008508A0" w:rsidRDefault="00C5024A" w:rsidP="00C5024A">
                              <w:pPr>
                                <w:rPr>
                                  <w:rFonts w:ascii="Arial" w:hAnsi="Arial" w:cs="Arial"/>
                                  <w:b/>
                                  <w:bCs/>
                                  <w:sz w:val="10"/>
                                  <w:szCs w:val="10"/>
                                </w:rPr>
                              </w:pPr>
                              <w:r>
                                <w:rPr>
                                  <w:rFonts w:ascii="Arial" w:hAnsi="Arial" w:cs="Arial"/>
                                  <w:b/>
                                  <w:bCs/>
                                  <w:sz w:val="10"/>
                                  <w:szCs w:val="10"/>
                                </w:rPr>
                                <w:t>Lumelääke</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5947CE56" id="Group 1" o:spid="_x0000_s1104" style="position:absolute;margin-left:-2.3pt;margin-top:39.85pt;width:240.15pt;height:155.95pt;z-index:251658241;mso-width-relative:margin;mso-height-relative:margin" coordorigin="-653,-1783" coordsize="30501,1980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zJlqugQAAMgiAAAOAAAAZHJzL2Uyb0RvYy54bWzsWk1v4zYQvRfofxB0T0xSlEQZcRZptgkK&#10;BLsBkmLPjCzZQiVRJZXY6a/fR+rDiXLZpFugAuyDQZHUkBy+eZwZ6uzTviq9p0ybQtUrn54S38vq&#10;VK2LerPy/7y/OhG+Z1pZr2Wp6mzlP2fG/3T+6y9nu2aZMbVV5TrTHoTUZrlrVv62bZvlYmHSbVZJ&#10;c6qarEZjrnQlWzzqzWKt5Q7Sq3LBCIkWO6XXjVZpZgxqP3eN/rmTn+dZ2n7Nc5O1XrnyMbfW/Wv3&#10;/2D/F+dncrnRstkWaT8N+YFZVLKoMego6rNspfeoizeiqiLVyqi8PU1VtVB5XqSZWwNWQ8lkNdda&#10;PTZuLZvlbtOMaoJqJ3r6sNj0y9O1bu6aW93NHsUblf5loJfFrtksX7bb582h8z7XlX0Ji/D2TqPP&#10;o0azfeulqAwITxIS+l6KNpoIEkZhp/N0i42x751EYcC476HDCY1FwMYOv49CQkLD4CAk4dQKWchl&#10;Nwc303FmuwZQMgdtmX+nrbutbDK3CcZq41Z7xXrlR75XywqAvrdL/U3tvchOyY6NTlafXrtHNVY9&#10;1JteyRO9McYCHnQKoJwHeO40NOgwjmiQDCokUUziV4uXy0ab9jpTlWcLK18D9A6L8unGtJ2ehi52&#10;v4wqi/VVUZbu4dlcltp7krAPmNVa7XyvlKZF5cq/cr9+tFevlbW3gxKCkLiRamXldUOVtYOOWXbr&#10;tRpp9w97p7XY7a2telDrZ+hIq84iTZNeFZj9DYa+lRomCGMFrbRf8ZeXCoOlZdH43lbpf6Z1th/2&#10;GC2+t4Mpr3zz96PUGVbyR43dt3Y/FPRQeBgK9WN1qbB6CqJqUlfEC7oth2KuVfUNLHNhR0GTrFOM&#10;tfLboXjZdoQClkqziwvXCdbdyPamvmtSK9qq2u7B/f6b1E2/US12+Isa8CWXk/3q+vbK7PTVPwDd&#10;HdT+c5gnb2CeDHB+J8xFxAPaoVyIBHb+GuScMybQbHkiCWLibGA08FlhfCSCI8ZhJP9/jFOcLBMu&#10;R9XHyJyGoeAhDgcLYx6J7qCSy4HLuQiSpD/JYhx8jg/nCXN3Ch2pvDtz5wBzsOsU5vwnwJwSFsRs&#10;QueBCEgQ9x4bpVE8Y59FDEo68vk8+By4mwJ9JKt3ei00DuGSw+kDnwtEIWSCc0oiFifwklx8Q+DI&#10;u5Bynow+unZHoM8C6AgUp0DvYscfjUK78ItGSKTg54KUPpg/4YQzDvnAPeNRwJ0BHfyYRIRJgGYH&#10;+yAKhSPJWcJeOIs9OjKzcWTYW35H1cf8dQ5S7+mdUsJjYBqCDjinhMZj/iqhZMa5FzEmoo70Pg96&#10;R+p84sew0Rd9px/DIwpXxtE5pQmjiUtSvMB5yKKAIgVmCV1EUez8nHnyuTPhI5/Ph8/fJhnZ6Iq+&#10;E+f2MsHmc4BiGlLBov6GZ8i/xJwFDOkZl2YM4btbup8nzMcU1ZHOZ0HnAdh1Queo+pjb8uLOjOJ2&#10;SIiJ28IFT3A1M0SlFMw+W5yPOaojzueB87dRaedV/2hUav3vPgxlBJdGHZsjxRiBuV9558ilU9tu&#10;2TwWuGieL8qPF6M/7WLUfQ2AzyXcwd5/2mG/x3j57C5SDx+gnH8HAAD//wMAUEsDBBQABgAIAAAA&#10;IQD+WFPz4QAAAAkBAAAPAAAAZHJzL2Rvd25yZXYueG1sTI9Bb4JAEIXvTfofNtOkN12oCkoZjDFt&#10;T8ak2qTxtsIIRHaXsCvgv+/01N7e5L289026HnUjeupcbQ1COA1AkMltUZsS4ev4PlmCcF6ZQjXW&#10;EMKdHKyzx4dUJYUdzCf1B18KLjEuUQiV920ipcsr0spNbUuGvYvttPJ8dqUsOjVwuW7kSxBEUqva&#10;8EKlWtpWlF8PN43wMahhMwvf+t31sr2fjov99y4kxOencfMKwtPo/8Lwi8/okDHT2d5M4USDMJlH&#10;nESIVzEI9ufxgsUZYbYKI5BZKv9/kP0AAAD//wMAUEsBAi0AFAAGAAgAAAAhALaDOJL+AAAA4QEA&#10;ABMAAAAAAAAAAAAAAAAAAAAAAFtDb250ZW50X1R5cGVzXS54bWxQSwECLQAUAAYACAAAACEAOP0h&#10;/9YAAACUAQAACwAAAAAAAAAAAAAAAAAvAQAAX3JlbHMvLnJlbHNQSwECLQAUAAYACAAAACEA2cyZ&#10;aroEAADIIgAADgAAAAAAAAAAAAAAAAAuAgAAZHJzL2Uyb0RvYy54bWxQSwECLQAUAAYACAAAACEA&#10;/lhT8+EAAAAJAQAADwAAAAAAAAAAAAAAAAAUBwAAZHJzL2Rvd25yZXYueG1sUEsFBgAAAAAEAAQA&#10;8wAAACIIAAAAAA==&#10;">
                <v:shape id="Text Box 6" o:spid="_x0000_s1105" type="#_x0000_t202" style="position:absolute;left:22234;top:14432;width:7614;height:10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EdvwwAAANoAAAAPAAAAZHJzL2Rvd25yZXYueG1sRI9Pi8Iw&#10;FMTvC36H8IS9rWkVRapRVJRdkD1Y9eDt0bz+wealNFG7394ICx6HmfkNM192phZ3al1lWUE8iEAQ&#10;Z1ZXXCg4HXdfUxDOI2usLZOCP3KwXPQ+5pho++AD3VNfiABhl6CC0vsmkdJlJRl0A9sQBy+3rUEf&#10;ZFtI3eIjwE0th1E0kQYrDgslNrQpKbumN6PgHI3323xU/DbfJ13lh7W/xLFW6rPfrWYgPHX+Hf5v&#10;/2gFE3hdCTdALp4AAAD//wMAUEsBAi0AFAAGAAgAAAAhANvh9svuAAAAhQEAABMAAAAAAAAAAAAA&#10;AAAAAAAAAFtDb250ZW50X1R5cGVzXS54bWxQSwECLQAUAAYACAAAACEAWvQsW78AAAAVAQAACwAA&#10;AAAAAAAAAAAAAAAfAQAAX3JlbHMvLnJlbHNQSwECLQAUAAYACAAAACEAH5RHb8MAAADaAAAADwAA&#10;AAAAAAAAAAAAAAAHAgAAZHJzL2Rvd25yZXYueG1sUEsFBgAAAAADAAMAtwAAAPcCAAAAAA==&#10;" fillcolor="window" stroked="f" strokeweight=".5pt">
                  <v:textbox inset="0,0,0,0">
                    <w:txbxContent>
                      <w:p w14:paraId="32C3AFA1" w14:textId="77777777" w:rsidR="00C5024A" w:rsidRPr="008508A0" w:rsidRDefault="00C5024A" w:rsidP="00C5024A">
                        <w:pPr>
                          <w:jc w:val="center"/>
                          <w:rPr>
                            <w:rFonts w:ascii="Arial" w:hAnsi="Arial" w:cs="Arial"/>
                            <w:b/>
                            <w:bCs/>
                            <w:sz w:val="10"/>
                            <w:szCs w:val="10"/>
                          </w:rPr>
                        </w:pPr>
                        <w:r>
                          <w:rPr>
                            <w:rFonts w:ascii="Arial" w:hAnsi="Arial" w:cs="Arial"/>
                            <w:b/>
                            <w:bCs/>
                            <w:sz w:val="10"/>
                            <w:szCs w:val="10"/>
                          </w:rPr>
                          <w:t>Kuukautta</w:t>
                        </w:r>
                      </w:p>
                    </w:txbxContent>
                  </v:textbox>
                </v:shape>
                <v:shape id="Text Box 9" o:spid="_x0000_s1106" type="#_x0000_t202" style="position:absolute;left:8643;top:8897;width:4422;height:9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C9MdwwAAANoAAAAPAAAAZHJzL2Rvd25yZXYueG1sRI9LiwIx&#10;EITvgv8h9MLeNDMuijsaRUVREA8+9uCtmfQ82ElnmESd/fcbQfBYVNVX1HTemkrcqXGlZQVxPwJB&#10;nFpdcq7gct70xiCcR9ZYWSYFf+RgPut2ppho++Aj3U8+FwHCLkEFhfd1IqVLCzLo+rYmDl5mG4M+&#10;yCaXusFHgJtKDqJoJA2WHBYKrGlVUPp7uhkFP9Fwv86+8kO9vegyOy79NY61Up8f7WICwlPr3+FX&#10;e6cVfMPzSrgBcvYPAAD//wMAUEsBAi0AFAAGAAgAAAAhANvh9svuAAAAhQEAABMAAAAAAAAAAAAA&#10;AAAAAAAAAFtDb250ZW50X1R5cGVzXS54bWxQSwECLQAUAAYACAAAACEAWvQsW78AAAAVAQAACwAA&#10;AAAAAAAAAAAAAAAfAQAAX3JlbHMvLnJlbHNQSwECLQAUAAYACAAAACEAbgvTHcMAAADaAAAADwAA&#10;AAAAAAAAAAAAAAAHAgAAZHJzL2Rvd25yZXYueG1sUEsFBgAAAAADAAMAtwAAAPcCAAAAAA==&#10;" fillcolor="window" stroked="f" strokeweight=".5pt">
                  <v:textbox inset="0,0,0,0">
                    <w:txbxContent>
                      <w:p w14:paraId="597021B4" w14:textId="77777777" w:rsidR="00C5024A" w:rsidRPr="008508A0" w:rsidRDefault="00C5024A" w:rsidP="00C5024A">
                        <w:pPr>
                          <w:rPr>
                            <w:rFonts w:ascii="Arial" w:hAnsi="Arial" w:cs="Arial"/>
                            <w:b/>
                            <w:bCs/>
                            <w:sz w:val="10"/>
                            <w:szCs w:val="10"/>
                          </w:rPr>
                        </w:pPr>
                        <w:r>
                          <w:rPr>
                            <w:rFonts w:ascii="Arial" w:hAnsi="Arial" w:cs="Arial"/>
                            <w:b/>
                            <w:bCs/>
                            <w:sz w:val="10"/>
                            <w:szCs w:val="10"/>
                          </w:rPr>
                          <w:t>Hoito</w:t>
                        </w:r>
                      </w:p>
                    </w:txbxContent>
                  </v:textbox>
                </v:shape>
                <v:shape id="Text Box 13" o:spid="_x0000_s1107" type="#_x0000_t202" style="position:absolute;left:15584;top:9468;width:4840;height:76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BrEFwAAAANsAAAAPAAAAZHJzL2Rvd25yZXYueG1sRE9Li8Iw&#10;EL4L/ocwgjdNq6xINYrKyi6IB18Hb0MzfWAzKU1Wu//eCIK3+fieM1+2phJ3alxpWUE8jEAQp1aX&#10;nCs4n7aDKQjnkTVWlknBPzlYLrqdOSbaPvhA96PPRQhhl6CCwvs6kdKlBRl0Q1sTBy6zjUEfYJNL&#10;3eAjhJtKjqJoIg2WHBoKrGlTUHo7/hkFl+hr952N8339c9Zldlj7axxrpfq9djUD4an1H/Hb/avD&#10;/DG8fgkHyMUTAAD//wMAUEsBAi0AFAAGAAgAAAAhANvh9svuAAAAhQEAABMAAAAAAAAAAAAAAAAA&#10;AAAAAFtDb250ZW50X1R5cGVzXS54bWxQSwECLQAUAAYACAAAACEAWvQsW78AAAAVAQAACwAAAAAA&#10;AAAAAAAAAAAfAQAAX3JlbHMvLnJlbHNQSwECLQAUAAYACAAAACEAegaxBcAAAADbAAAADwAAAAAA&#10;AAAAAAAAAAAHAgAAZHJzL2Rvd25yZXYueG1sUEsFBgAAAAADAAMAtwAAAPQCAAAAAA==&#10;" fillcolor="window" stroked="f" strokeweight=".5pt">
                  <v:textbox inset="0,0,0,0">
                    <w:txbxContent>
                      <w:p w14:paraId="04AD5D6F" w14:textId="77777777" w:rsidR="00C5024A" w:rsidRPr="008508A0" w:rsidRDefault="00C5024A" w:rsidP="00C5024A">
                        <w:pPr>
                          <w:rPr>
                            <w:rFonts w:ascii="Arial" w:hAnsi="Arial" w:cs="Arial"/>
                            <w:b/>
                            <w:bCs/>
                            <w:sz w:val="10"/>
                            <w:szCs w:val="10"/>
                          </w:rPr>
                        </w:pPr>
                        <w:r>
                          <w:rPr>
                            <w:rFonts w:ascii="Arial" w:hAnsi="Arial" w:cs="Arial"/>
                            <w:b/>
                            <w:bCs/>
                            <w:sz w:val="10"/>
                            <w:szCs w:val="10"/>
                          </w:rPr>
                          <w:t>Entsalutamidi</w:t>
                        </w:r>
                      </w:p>
                    </w:txbxContent>
                  </v:textbox>
                </v:shape>
                <v:shape id="Text Box 14" o:spid="_x0000_s1108" type="#_x0000_t202" style="position:absolute;left:15584;top:10237;width:3830;height:11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7ylxwQAAANsAAAAPAAAAZHJzL2Rvd25yZXYueG1sRE9Li8Iw&#10;EL4L/ocwC3vTtK7KUo2ioiiIBx978DY00wfbTEoTtfvvN4LgbT6+50znranEnRpXWlYQ9yMQxKnV&#10;JecKLudN7xuE88gaK8uk4I8czGfdzhQTbR98pPvJ5yKEsEtQQeF9nUjp0oIMur6tiQOX2cagD7DJ&#10;pW7wEcJNJQdRNJYGSw4NBda0Kij9Pd2Mgp9otF9nX/mh3l50mR2X/hrHWqnPj3YxAeGp9W/xy73T&#10;Yf4Qnr+EA+TsHwAA//8DAFBLAQItABQABgAIAAAAIQDb4fbL7gAAAIUBAAATAAAAAAAAAAAAAAAA&#10;AAAAAABbQ29udGVudF9UeXBlc10ueG1sUEsBAi0AFAAGAAgAAAAhAFr0LFu/AAAAFQEAAAsAAAAA&#10;AAAAAAAAAAAAHwEAAF9yZWxzLy5yZWxzUEsBAi0AFAAGAAgAAAAhAPXvKXHBAAAA2wAAAA8AAAAA&#10;AAAAAAAAAAAABwIAAGRycy9kb3ducmV2LnhtbFBLBQYAAAAAAwADALcAAAD1AgAAAAA=&#10;" fillcolor="window" stroked="f" strokeweight=".5pt">
                  <v:textbox inset="0,0,0,0">
                    <w:txbxContent>
                      <w:p w14:paraId="5C387025" w14:textId="77777777" w:rsidR="00C5024A" w:rsidRPr="008508A0" w:rsidRDefault="00C5024A" w:rsidP="00C5024A">
                        <w:pPr>
                          <w:rPr>
                            <w:rFonts w:ascii="Arial" w:hAnsi="Arial" w:cs="Arial"/>
                            <w:b/>
                            <w:bCs/>
                            <w:sz w:val="10"/>
                            <w:szCs w:val="10"/>
                          </w:rPr>
                        </w:pPr>
                        <w:r>
                          <w:rPr>
                            <w:rFonts w:ascii="Arial" w:hAnsi="Arial" w:cs="Arial"/>
                            <w:b/>
                            <w:bCs/>
                            <w:sz w:val="10"/>
                            <w:szCs w:val="10"/>
                          </w:rPr>
                          <w:t>Lumelääke</w:t>
                        </w:r>
                      </w:p>
                    </w:txbxContent>
                  </v:textbox>
                </v:shape>
                <v:shape id="Text Box 17" o:spid="_x0000_s1109" type="#_x0000_t202" style="position:absolute;left:17544;top:8501;width:10628;height:10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PbcGwQAAANsAAAAPAAAAZHJzL2Rvd25yZXYueG1sRE9Li8Iw&#10;EL4L/ocwC3vTtC7qUo2ioiiIBx978DY00wfbTEoTtfvvN4LgbT6+50znranEnRpXWlYQ9yMQxKnV&#10;JecKLudN7xuE88gaK8uk4I8czGfdzhQTbR98pPvJ5yKEsEtQQeF9nUjp0oIMur6tiQOX2cagD7DJ&#10;pW7wEcJNJQdRNJIGSw4NBda0Kij9Pd2Mgp9ouF9nX/mh3l50mR2X/hrHWqnPj3YxAeGp9W/xy73T&#10;Yf4Ynr+EA+TsHwAA//8DAFBLAQItABQABgAIAAAAIQDb4fbL7gAAAIUBAAATAAAAAAAAAAAAAAAA&#10;AAAAAABbQ29udGVudF9UeXBlc10ueG1sUEsBAi0AFAAGAAgAAAAhAFr0LFu/AAAAFQEAAAsAAAAA&#10;AAAAAAAAAAAAHwEAAF9yZWxzLy5yZWxzUEsBAi0AFAAGAAgAAAAhAAU9twbBAAAA2wAAAA8AAAAA&#10;AAAAAAAAAAAABwIAAGRycy9kb3ducmV2LnhtbFBLBQYAAAAAAwADALcAAAD1AgAAAAA=&#10;" fillcolor="window" stroked="f" strokeweight=".5pt">
                  <v:textbox inset="0,0,0,0">
                    <w:txbxContent>
                      <w:p w14:paraId="4EB2FD9A" w14:textId="77777777" w:rsidR="00C5024A" w:rsidRPr="008508A0" w:rsidRDefault="00C5024A" w:rsidP="00C5024A">
                        <w:pPr>
                          <w:jc w:val="center"/>
                          <w:rPr>
                            <w:rFonts w:ascii="Arial" w:hAnsi="Arial" w:cs="Arial"/>
                            <w:b/>
                            <w:bCs/>
                            <w:sz w:val="10"/>
                            <w:szCs w:val="10"/>
                          </w:rPr>
                        </w:pPr>
                        <w:r>
                          <w:rPr>
                            <w:rFonts w:ascii="Arial" w:hAnsi="Arial" w:cs="Arial"/>
                            <w:b/>
                            <w:bCs/>
                            <w:sz w:val="10"/>
                            <w:szCs w:val="10"/>
                          </w:rPr>
                          <w:t>Tutkittavien lukumäärä</w:t>
                        </w:r>
                      </w:p>
                    </w:txbxContent>
                  </v:textbox>
                </v:shape>
                <v:shape id="Text Box 22" o:spid="_x0000_s1110" type="#_x0000_t202" style="position:absolute;left:-4043;top:2464;width:9859;height:1366;rotation:-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V7DbxAAAANsAAAAPAAAAZHJzL2Rvd25yZXYueG1sRI/NasMw&#10;EITvgbyD2EBvsRwdmuBGMcWhxdBDfloKvW2trW1qrYylJs7bR4FAj8PMfMOs89F24kSDbx1rWCQp&#10;COLKmZZrDR/vL/MVCB+QDXaOScOFPOSb6WSNmXFnPtDpGGoRIewz1NCE0GdS+qohiz5xPXH0ftxg&#10;MUQ51NIMeI5w20mVpo/SYstxocGeioaq3+Of1bALqvhm3i+/qLzQ9lO5t1cutX6Yjc9PIAKN4T98&#10;b5dGg1Jw+xJ/gNxcAQAA//8DAFBLAQItABQABgAIAAAAIQDb4fbL7gAAAIUBAAATAAAAAAAAAAAA&#10;AAAAAAAAAABbQ29udGVudF9UeXBlc10ueG1sUEsBAi0AFAAGAAgAAAAhAFr0LFu/AAAAFQEAAAsA&#10;AAAAAAAAAAAAAAAAHwEAAF9yZWxzLy5yZWxzUEsBAi0AFAAGAAgAAAAhANZXsNvEAAAA2wAAAA8A&#10;AAAAAAAAAAAAAAAABwIAAGRycy9kb3ducmV2LnhtbFBLBQYAAAAAAwADALcAAAD4AgAAAAA=&#10;" fillcolor="window" stroked="f" strokeweight=".5pt">
                  <v:textbox inset="0,0,0,0">
                    <w:txbxContent>
                      <w:p w14:paraId="025B04CB" w14:textId="77777777" w:rsidR="00C5024A" w:rsidRPr="008508A0" w:rsidRDefault="00C5024A" w:rsidP="00C5024A">
                        <w:pPr>
                          <w:jc w:val="center"/>
                          <w:rPr>
                            <w:rFonts w:ascii="Arial" w:hAnsi="Arial" w:cs="Arial"/>
                            <w:b/>
                            <w:bCs/>
                            <w:sz w:val="12"/>
                            <w:szCs w:val="12"/>
                          </w:rPr>
                        </w:pPr>
                        <w:r>
                          <w:rPr>
                            <w:rFonts w:ascii="Arial" w:hAnsi="Arial" w:cs="Arial"/>
                            <w:b/>
                            <w:bCs/>
                            <w:sz w:val="12"/>
                            <w:szCs w:val="12"/>
                          </w:rPr>
                          <w:t>Elossaoloaika</w:t>
                        </w:r>
                        <w:r w:rsidRPr="008508A0">
                          <w:rPr>
                            <w:rFonts w:ascii="Arial" w:hAnsi="Arial" w:cs="Arial"/>
                            <w:b/>
                            <w:bCs/>
                            <w:sz w:val="12"/>
                            <w:szCs w:val="12"/>
                          </w:rPr>
                          <w:t xml:space="preserve"> (%)</w:t>
                        </w:r>
                      </w:p>
                    </w:txbxContent>
                  </v:textbox>
                </v:shape>
                <v:shape id="Text Box 27" o:spid="_x0000_s1111" type="#_x0000_t202" style="position:absolute;left:4850;top:11047;width:10179;height:9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UX27xAAAANsAAAAPAAAAZHJzL2Rvd25yZXYueG1sRI9LiwIx&#10;EITvC/6H0IK3NTOKuzIaRUVRWPbg6+CtmfQ8cNIZJlHHf2+EhT0WVfUVNZ23phJ3alxpWUHcj0AQ&#10;p1aXnCs4HTefYxDOI2usLJOCJzmYzzofU0y0ffCe7gefiwBhl6CCwvs6kdKlBRl0fVsTBy+zjUEf&#10;ZJNL3eAjwE0lB1H0JQ2WHBYKrGlVUHo93IyCczT6WWfD/LfennSZ7Zf+EsdaqV63XUxAeGr9f/iv&#10;vdMKBt/w/hJ+gJy9AAAA//8DAFBLAQItABQABgAIAAAAIQDb4fbL7gAAAIUBAAATAAAAAAAAAAAA&#10;AAAAAAAAAABbQ29udGVudF9UeXBlc10ueG1sUEsBAi0AFAAGAAgAAAAhAFr0LFu/AAAAFQEAAAsA&#10;AAAAAAAAAAAAAAAAHwEAAF9yZWxzLy5yZWxzUEsBAi0AFAAGAAgAAAAhAMtRfbvEAAAA2wAAAA8A&#10;AAAAAAAAAAAAAAAABwIAAGRycy9kb3ducmV2LnhtbFBLBQYAAAAAAwADALcAAAD4AgAAAAA=&#10;" fillcolor="window" stroked="f" strokeweight=".5pt">
                  <v:textbox inset="0,0,0,0">
                    <w:txbxContent>
                      <w:p w14:paraId="68D1F739" w14:textId="77777777" w:rsidR="00C5024A" w:rsidRPr="008508A0" w:rsidRDefault="00C5024A" w:rsidP="00C5024A">
                        <w:pPr>
                          <w:jc w:val="center"/>
                          <w:rPr>
                            <w:rFonts w:ascii="Arial" w:hAnsi="Arial" w:cs="Arial"/>
                            <w:b/>
                            <w:bCs/>
                            <w:sz w:val="10"/>
                            <w:szCs w:val="10"/>
                          </w:rPr>
                        </w:pPr>
                        <w:r w:rsidRPr="00575D0D">
                          <w:rPr>
                            <w:rFonts w:ascii="Arial" w:hAnsi="Arial" w:cs="Arial"/>
                            <w:b/>
                            <w:bCs/>
                            <w:sz w:val="10"/>
                            <w:szCs w:val="10"/>
                          </w:rPr>
                          <w:t>Stratifi</w:t>
                        </w:r>
                        <w:r>
                          <w:rPr>
                            <w:rFonts w:ascii="Arial" w:hAnsi="Arial" w:cs="Arial"/>
                            <w:b/>
                            <w:bCs/>
                            <w:sz w:val="10"/>
                            <w:szCs w:val="10"/>
                          </w:rPr>
                          <w:t>oitu</w:t>
                        </w:r>
                        <w:r w:rsidRPr="00575D0D">
                          <w:rPr>
                            <w:rFonts w:ascii="Arial" w:hAnsi="Arial" w:cs="Arial"/>
                            <w:b/>
                            <w:bCs/>
                            <w:sz w:val="10"/>
                            <w:szCs w:val="10"/>
                          </w:rPr>
                          <w:t xml:space="preserve"> </w:t>
                        </w:r>
                        <w:r>
                          <w:rPr>
                            <w:rFonts w:ascii="Arial" w:hAnsi="Arial" w:cs="Arial"/>
                            <w:b/>
                            <w:bCs/>
                            <w:sz w:val="10"/>
                            <w:szCs w:val="10"/>
                          </w:rPr>
                          <w:t>l</w:t>
                        </w:r>
                        <w:r w:rsidRPr="00575D0D">
                          <w:rPr>
                            <w:rFonts w:ascii="Arial" w:hAnsi="Arial" w:cs="Arial"/>
                            <w:b/>
                            <w:bCs/>
                            <w:sz w:val="10"/>
                            <w:szCs w:val="10"/>
                          </w:rPr>
                          <w:t>og</w:t>
                        </w:r>
                        <w:r>
                          <w:rPr>
                            <w:rFonts w:ascii="Arial" w:hAnsi="Arial" w:cs="Arial"/>
                            <w:b/>
                            <w:bCs/>
                            <w:sz w:val="10"/>
                            <w:szCs w:val="10"/>
                          </w:rPr>
                          <w:t xml:space="preserve"> r</w:t>
                        </w:r>
                        <w:r w:rsidRPr="00575D0D">
                          <w:rPr>
                            <w:rFonts w:ascii="Arial" w:hAnsi="Arial" w:cs="Arial"/>
                            <w:b/>
                            <w:bCs/>
                            <w:sz w:val="10"/>
                            <w:szCs w:val="10"/>
                          </w:rPr>
                          <w:t xml:space="preserve">ank </w:t>
                        </w:r>
                        <w:r>
                          <w:rPr>
                            <w:rFonts w:ascii="Arial" w:hAnsi="Arial" w:cs="Arial"/>
                            <w:b/>
                            <w:bCs/>
                            <w:sz w:val="10"/>
                            <w:szCs w:val="10"/>
                          </w:rPr>
                          <w:t>-t</w:t>
                        </w:r>
                        <w:r w:rsidRPr="00575D0D">
                          <w:rPr>
                            <w:rFonts w:ascii="Arial" w:hAnsi="Arial" w:cs="Arial"/>
                            <w:b/>
                            <w:bCs/>
                            <w:sz w:val="10"/>
                            <w:szCs w:val="10"/>
                          </w:rPr>
                          <w:t>est</w:t>
                        </w:r>
                        <w:r>
                          <w:rPr>
                            <w:rFonts w:ascii="Arial" w:hAnsi="Arial" w:cs="Arial"/>
                            <w:b/>
                            <w:bCs/>
                            <w:sz w:val="10"/>
                            <w:szCs w:val="10"/>
                          </w:rPr>
                          <w:t>i</w:t>
                        </w:r>
                        <w:r w:rsidRPr="00575D0D">
                          <w:rPr>
                            <w:rFonts w:ascii="Arial" w:hAnsi="Arial" w:cs="Arial"/>
                            <w:b/>
                            <w:bCs/>
                            <w:sz w:val="10"/>
                            <w:szCs w:val="10"/>
                          </w:rPr>
                          <w:t>: &lt;</w:t>
                        </w:r>
                        <w:r>
                          <w:rPr>
                            <w:rFonts w:ascii="Arial" w:hAnsi="Arial" w:cs="Arial"/>
                            <w:b/>
                            <w:bCs/>
                            <w:sz w:val="10"/>
                            <w:szCs w:val="10"/>
                          </w:rPr>
                          <w:t>,</w:t>
                        </w:r>
                        <w:r w:rsidRPr="00575D0D">
                          <w:rPr>
                            <w:rFonts w:ascii="Arial" w:hAnsi="Arial" w:cs="Arial"/>
                            <w:b/>
                            <w:bCs/>
                            <w:sz w:val="10"/>
                            <w:szCs w:val="10"/>
                          </w:rPr>
                          <w:t>0001</w:t>
                        </w:r>
                      </w:p>
                    </w:txbxContent>
                  </v:textbox>
                </v:shape>
                <v:shape id="Text Box 28" o:spid="_x0000_s1112" type="#_x0000_t202" style="position:absolute;left:4611;top:11921;width:15263;height:8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zunJwgAAANsAAAAPAAAAZHJzL2Rvd25yZXYueG1sRE/LasJA&#10;FN0X/IfhFtzVSRRLSR2lloqCdJFUF+4umZsHzdwJmTGJf+8sBJeH815tRtOInjpXW1YQzyIQxLnV&#10;NZcKTn+7tw8QziNrbCyTghs52KwnLytMtB04pT7zpQgh7BJUUHnfJlK6vCKDbmZb4sAVtjPoA+xK&#10;qTscQrhp5DyK3qXBmkNDhS19V5T/Z1ej4Bwtjz/Fovxt9yddF+nWX+JYKzV9Hb8+QXga/VP8cB+0&#10;gnkYG76EHyDXdwAAAP//AwBQSwECLQAUAAYACAAAACEA2+H2y+4AAACFAQAAEwAAAAAAAAAAAAAA&#10;AAAAAAAAW0NvbnRlbnRfVHlwZXNdLnhtbFBLAQItABQABgAIAAAAIQBa9CxbvwAAABUBAAALAAAA&#10;AAAAAAAAAAAAAB8BAABfcmVscy8ucmVsc1BLAQItABQABgAIAAAAIQC6zunJwgAAANsAAAAPAAAA&#10;AAAAAAAAAAAAAAcCAABkcnMvZG93bnJldi54bWxQSwUGAAAAAAMAAwC3AAAA9gIAAAAA&#10;" fillcolor="window" stroked="f" strokeweight=".5pt">
                  <v:textbox inset="0,0,0,0">
                    <w:txbxContent>
                      <w:p w14:paraId="3AC96EF1" w14:textId="77777777" w:rsidR="00C5024A" w:rsidRPr="008508A0" w:rsidRDefault="00C5024A" w:rsidP="00C5024A">
                        <w:pPr>
                          <w:jc w:val="center"/>
                          <w:rPr>
                            <w:rFonts w:ascii="Arial" w:hAnsi="Arial" w:cs="Arial"/>
                            <w:b/>
                            <w:bCs/>
                            <w:sz w:val="10"/>
                            <w:szCs w:val="10"/>
                          </w:rPr>
                        </w:pPr>
                        <w:r>
                          <w:rPr>
                            <w:rFonts w:ascii="Arial" w:hAnsi="Arial" w:cs="Arial"/>
                            <w:b/>
                            <w:bCs/>
                            <w:sz w:val="10"/>
                            <w:szCs w:val="10"/>
                          </w:rPr>
                          <w:t>Riskisuhde</w:t>
                        </w:r>
                        <w:r w:rsidRPr="00575D0D">
                          <w:rPr>
                            <w:rFonts w:ascii="Arial" w:hAnsi="Arial" w:cs="Arial"/>
                            <w:b/>
                            <w:bCs/>
                            <w:sz w:val="10"/>
                            <w:szCs w:val="10"/>
                          </w:rPr>
                          <w:t xml:space="preserve"> (95</w:t>
                        </w:r>
                        <w:r>
                          <w:rPr>
                            <w:rFonts w:ascii="Arial" w:hAnsi="Arial" w:cs="Arial"/>
                            <w:b/>
                            <w:bCs/>
                            <w:sz w:val="10"/>
                            <w:szCs w:val="10"/>
                          </w:rPr>
                          <w:t xml:space="preserve"> </w:t>
                        </w:r>
                        <w:r w:rsidRPr="00575D0D">
                          <w:rPr>
                            <w:rFonts w:ascii="Arial" w:hAnsi="Arial" w:cs="Arial"/>
                            <w:b/>
                            <w:bCs/>
                            <w:sz w:val="10"/>
                            <w:szCs w:val="10"/>
                          </w:rPr>
                          <w:t>% CI): 0</w:t>
                        </w:r>
                        <w:r>
                          <w:rPr>
                            <w:rFonts w:ascii="Arial" w:hAnsi="Arial" w:cs="Arial"/>
                            <w:b/>
                            <w:bCs/>
                            <w:sz w:val="10"/>
                            <w:szCs w:val="10"/>
                          </w:rPr>
                          <w:t>,</w:t>
                        </w:r>
                        <w:r w:rsidRPr="00575D0D">
                          <w:rPr>
                            <w:rFonts w:ascii="Arial" w:hAnsi="Arial" w:cs="Arial"/>
                            <w:b/>
                            <w:bCs/>
                            <w:sz w:val="10"/>
                            <w:szCs w:val="10"/>
                          </w:rPr>
                          <w:t>66</w:t>
                        </w:r>
                        <w:r>
                          <w:rPr>
                            <w:rFonts w:ascii="Arial" w:hAnsi="Arial" w:cs="Arial"/>
                            <w:b/>
                            <w:bCs/>
                            <w:sz w:val="10"/>
                            <w:szCs w:val="10"/>
                          </w:rPr>
                          <w:t xml:space="preserve"> </w:t>
                        </w:r>
                        <w:r w:rsidRPr="00575D0D">
                          <w:rPr>
                            <w:rFonts w:ascii="Arial" w:hAnsi="Arial" w:cs="Arial"/>
                            <w:b/>
                            <w:bCs/>
                            <w:sz w:val="10"/>
                            <w:szCs w:val="10"/>
                          </w:rPr>
                          <w:t>(0</w:t>
                        </w:r>
                        <w:r>
                          <w:rPr>
                            <w:rFonts w:ascii="Arial" w:hAnsi="Arial" w:cs="Arial"/>
                            <w:b/>
                            <w:bCs/>
                            <w:sz w:val="10"/>
                            <w:szCs w:val="10"/>
                          </w:rPr>
                          <w:t>,</w:t>
                        </w:r>
                        <w:r w:rsidRPr="00575D0D">
                          <w:rPr>
                            <w:rFonts w:ascii="Arial" w:hAnsi="Arial" w:cs="Arial"/>
                            <w:b/>
                            <w:bCs/>
                            <w:sz w:val="10"/>
                            <w:szCs w:val="10"/>
                          </w:rPr>
                          <w:t>53</w:t>
                        </w:r>
                        <w:r>
                          <w:rPr>
                            <w:rFonts w:ascii="Arial" w:hAnsi="Arial" w:cs="Arial"/>
                            <w:b/>
                            <w:bCs/>
                            <w:sz w:val="10"/>
                            <w:szCs w:val="10"/>
                          </w:rPr>
                          <w:t xml:space="preserve">; </w:t>
                        </w:r>
                        <w:r w:rsidRPr="00575D0D">
                          <w:rPr>
                            <w:rFonts w:ascii="Arial" w:hAnsi="Arial" w:cs="Arial"/>
                            <w:b/>
                            <w:bCs/>
                            <w:sz w:val="10"/>
                            <w:szCs w:val="10"/>
                          </w:rPr>
                          <w:t>0</w:t>
                        </w:r>
                        <w:r>
                          <w:rPr>
                            <w:rFonts w:ascii="Arial" w:hAnsi="Arial" w:cs="Arial"/>
                            <w:b/>
                            <w:bCs/>
                            <w:sz w:val="10"/>
                            <w:szCs w:val="10"/>
                          </w:rPr>
                          <w:t>,</w:t>
                        </w:r>
                        <w:r w:rsidRPr="00575D0D">
                          <w:rPr>
                            <w:rFonts w:ascii="Arial" w:hAnsi="Arial" w:cs="Arial"/>
                            <w:b/>
                            <w:bCs/>
                            <w:sz w:val="10"/>
                            <w:szCs w:val="10"/>
                          </w:rPr>
                          <w:t>81)</w:t>
                        </w:r>
                      </w:p>
                    </w:txbxContent>
                  </v:textbox>
                </v:shape>
                <v:shape id="Text Box 29" o:spid="_x0000_s1113" type="#_x0000_t202" style="position:absolute;left:-653;top:15182;width:7423;height:9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gkxSxAAAANsAAAAPAAAAZHJzL2Rvd25yZXYueG1sRI9LiwIx&#10;EITvC/6H0IK3NTOKyzoaRUVRWPbg6+CtmfQ8cNIZJlHHf2+EhT0WVfUVNZ23phJ3alxpWUHcj0AQ&#10;p1aXnCs4HTef3yCcR9ZYWSYFT3Iwn3U+ppho++A93Q8+FwHCLkEFhfd1IqVLCzLo+rYmDl5mG4M+&#10;yCaXusFHgJtKDqLoSxosOSwUWNOqoPR6uBkF52j0s86G+W+9Peky2y/9JY61Ur1uu5iA8NT6//Bf&#10;e6cVDMbw/hJ+gJy9AAAA//8DAFBLAQItABQABgAIAAAAIQDb4fbL7gAAAIUBAAATAAAAAAAAAAAA&#10;AAAAAAAAAABbQ29udGVudF9UeXBlc10ueG1sUEsBAi0AFAAGAAgAAAAhAFr0LFu/AAAAFQEAAAsA&#10;AAAAAAAAAAAAAAAAHwEAAF9yZWxzLy5yZWxzUEsBAi0AFAAGAAgAAAAhANWCTFLEAAAA2wAAAA8A&#10;AAAAAAAAAAAAAAAABwIAAGRycy9kb3ducmV2LnhtbFBLBQYAAAAAAwADALcAAAD4AgAAAAA=&#10;" fillcolor="window" stroked="f" strokeweight=".5pt">
                  <v:textbox inset="0,0,0,0">
                    <w:txbxContent>
                      <w:p w14:paraId="30742C6F" w14:textId="77777777" w:rsidR="00C5024A" w:rsidRPr="00575D0D" w:rsidRDefault="00C5024A" w:rsidP="00C5024A">
                        <w:pPr>
                          <w:rPr>
                            <w:rFonts w:ascii="Arial" w:hAnsi="Arial" w:cs="Arial"/>
                            <w:sz w:val="10"/>
                            <w:szCs w:val="10"/>
                          </w:rPr>
                        </w:pPr>
                        <w:r>
                          <w:rPr>
                            <w:rFonts w:ascii="Arial" w:hAnsi="Arial" w:cs="Arial"/>
                            <w:sz w:val="10"/>
                            <w:szCs w:val="10"/>
                          </w:rPr>
                          <w:t>Riskissä olevat potilaat</w:t>
                        </w:r>
                      </w:p>
                    </w:txbxContent>
                  </v:textbox>
                </v:shape>
                <v:shape id="Text Box 31" o:spid="_x0000_s1114" type="#_x0000_t202" style="position:absolute;left:-653;top:16138;width:4849;height:10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LdaJwwAAANsAAAAPAAAAZHJzL2Rvd25yZXYueG1sRI9LiwIx&#10;EITvC/6H0IK3NTPKLjIaRUVxQfbg6+CtmfQ8cNIZJlHHf28EwWNRVV9Rk1lrKnGjxpWWFcT9CARx&#10;anXJuYLjYf09AuE8ssbKMil4kIPZtPM1wUTbO+/otve5CBB2CSoovK8TKV1akEHXtzVx8DLbGPRB&#10;NrnUDd4D3FRyEEW/0mDJYaHAmpYFpZf91Sg4RT/bVTbM/+vNUZfZbuHPcayV6nXb+RiEp9Z/wu/2&#10;n1YwjOH1JfwAOX0CAAD//wMAUEsBAi0AFAAGAAgAAAAhANvh9svuAAAAhQEAABMAAAAAAAAAAAAA&#10;AAAAAAAAAFtDb250ZW50X1R5cGVzXS54bWxQSwECLQAUAAYACAAAACEAWvQsW78AAAAVAQAACwAA&#10;AAAAAAAAAAAAAAAfAQAAX3JlbHMvLnJlbHNQSwECLQAUAAYACAAAACEAri3WicMAAADbAAAADwAA&#10;AAAAAAAAAAAAAAAHAgAAZHJzL2Rvd25yZXYueG1sUEsFBgAAAAADAAMAtwAAAPcCAAAAAA==&#10;" fillcolor="window" stroked="f" strokeweight=".5pt">
                  <v:textbox inset="0,0,0,0">
                    <w:txbxContent>
                      <w:p w14:paraId="7603D609" w14:textId="77777777" w:rsidR="00C5024A" w:rsidRPr="008508A0" w:rsidRDefault="00C5024A" w:rsidP="00C5024A">
                        <w:pPr>
                          <w:rPr>
                            <w:rFonts w:ascii="Arial" w:hAnsi="Arial" w:cs="Arial"/>
                            <w:b/>
                            <w:bCs/>
                            <w:sz w:val="10"/>
                            <w:szCs w:val="10"/>
                          </w:rPr>
                        </w:pPr>
                        <w:r>
                          <w:rPr>
                            <w:rFonts w:ascii="Arial" w:hAnsi="Arial" w:cs="Arial"/>
                            <w:b/>
                            <w:bCs/>
                            <w:sz w:val="10"/>
                            <w:szCs w:val="10"/>
                          </w:rPr>
                          <w:t>Entsalutamidi</w:t>
                        </w:r>
                      </w:p>
                    </w:txbxContent>
                  </v:textbox>
                </v:shape>
                <v:shape id="Text Box 32" o:spid="_x0000_s1115" type="#_x0000_t202" style="position:absolute;left:204;top:17236;width:3991;height:7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0j+xAAAANsAAAAPAAAAZHJzL2Rvd25yZXYueG1sRI9Pi8Iw&#10;FMTvgt8hPGFvmlZRpBplFReFxYNd9+Dt0bz+YZuX0kSt334jCB6HmfkNs1x3phY3al1lWUE8ikAQ&#10;Z1ZXXCg4/3wN5yCcR9ZYWyYFD3KwXvV7S0y0vfOJbqkvRICwS1BB6X2TSOmykgy6kW2Ig5fb1qAP&#10;si2kbvEe4KaW4yiaSYMVh4USG9qWlP2lV6PgN5p+7/JJcWz2Z13lp42/xLFW6mPQfS5AeOr8O/xq&#10;H7SCyRieX8IPkKt/AAAA//8DAFBLAQItABQABgAIAAAAIQDb4fbL7gAAAIUBAAATAAAAAAAAAAAA&#10;AAAAAAAAAABbQ29udGVudF9UeXBlc10ueG1sUEsBAi0AFAAGAAgAAAAhAFr0LFu/AAAAFQEAAAsA&#10;AAAAAAAAAAAAAAAAHwEAAF9yZWxzLy5yZWxzUEsBAi0AFAAGAAgAAAAhAF7/SP7EAAAA2wAAAA8A&#10;AAAAAAAAAAAAAAAABwIAAGRycy9kb3ducmV2LnhtbFBLBQYAAAAAAwADALcAAAD4AgAAAAA=&#10;" fillcolor="window" stroked="f" strokeweight=".5pt">
                  <v:textbox inset="0,0,0,0">
                    <w:txbxContent>
                      <w:p w14:paraId="35A0F054" w14:textId="77777777" w:rsidR="00C5024A" w:rsidRPr="008508A0" w:rsidRDefault="00C5024A" w:rsidP="00C5024A">
                        <w:pPr>
                          <w:rPr>
                            <w:rFonts w:ascii="Arial" w:hAnsi="Arial" w:cs="Arial"/>
                            <w:b/>
                            <w:bCs/>
                            <w:sz w:val="10"/>
                            <w:szCs w:val="10"/>
                          </w:rPr>
                        </w:pPr>
                        <w:r>
                          <w:rPr>
                            <w:rFonts w:ascii="Arial" w:hAnsi="Arial" w:cs="Arial"/>
                            <w:b/>
                            <w:bCs/>
                            <w:sz w:val="10"/>
                            <w:szCs w:val="10"/>
                          </w:rPr>
                          <w:t>Lumelääke</w:t>
                        </w:r>
                      </w:p>
                    </w:txbxContent>
                  </v:textbox>
                </v:shape>
              </v:group>
            </w:pict>
          </mc:Fallback>
        </mc:AlternateContent>
      </w:r>
      <w:r w:rsidR="00F67529" w:rsidRPr="00BA6263">
        <w:rPr>
          <w:noProof/>
        </w:rPr>
        <w:drawing>
          <wp:inline distT="0" distB="0" distL="0" distR="0" wp14:anchorId="4763037A" wp14:editId="3C893C28">
            <wp:extent cx="4923790" cy="2485390"/>
            <wp:effectExtent l="0" t="0" r="0" b="0"/>
            <wp:docPr id="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a:picLocks noChangeAspect="1"/>
                    </pic:cNvPicPr>
                  </pic:nvPicPr>
                  <pic:blipFill>
                    <a:blip r:embed="rId26"/>
                    <a:stretch>
                      <a:fillRect/>
                    </a:stretch>
                  </pic:blipFill>
                  <pic:spPr>
                    <a:xfrm>
                      <a:off x="0" y="0"/>
                      <a:ext cx="4923790" cy="2485390"/>
                    </a:xfrm>
                    <a:prstGeom prst="rect">
                      <a:avLst/>
                    </a:prstGeom>
                  </pic:spPr>
                </pic:pic>
              </a:graphicData>
            </a:graphic>
          </wp:inline>
        </w:drawing>
      </w:r>
    </w:p>
    <w:p w14:paraId="51DDE1AA" w14:textId="5E4FA69A" w:rsidR="00F67529" w:rsidRPr="00BA6263" w:rsidRDefault="00F67529" w:rsidP="00F67529">
      <w:pPr>
        <w:autoSpaceDE w:val="0"/>
        <w:autoSpaceDN w:val="0"/>
        <w:adjustRightInd w:val="0"/>
        <w:spacing w:after="0"/>
        <w:rPr>
          <w:rFonts w:eastAsia="MS Mincho" w:cs="Times New Roman"/>
          <w:b/>
          <w:szCs w:val="20"/>
          <w:lang w:val="fi-FI" w:eastAsia="ja-JP"/>
        </w:rPr>
      </w:pPr>
      <w:r w:rsidRPr="00BA6263">
        <w:rPr>
          <w:rFonts w:eastAsia="MS Mincho" w:cs="Times New Roman"/>
          <w:b/>
          <w:szCs w:val="20"/>
          <w:lang w:val="fi-FI" w:eastAsia="ja-JP"/>
        </w:rPr>
        <w:t>Kuva </w:t>
      </w:r>
      <w:r w:rsidR="00133F26" w:rsidRPr="00BA6263">
        <w:rPr>
          <w:rFonts w:eastAsia="MS Mincho" w:cs="Times New Roman"/>
          <w:b/>
          <w:szCs w:val="20"/>
          <w:lang w:val="fi-FI" w:eastAsia="ja-JP"/>
        </w:rPr>
        <w:t>6</w:t>
      </w:r>
      <w:r w:rsidRPr="00BA6263">
        <w:rPr>
          <w:rFonts w:eastAsia="MS Mincho" w:cs="Times New Roman"/>
          <w:b/>
          <w:szCs w:val="20"/>
          <w:lang w:val="fi-FI" w:eastAsia="ja-JP"/>
        </w:rPr>
        <w:t xml:space="preserve">: </w:t>
      </w:r>
      <w:r w:rsidRPr="00BA6263">
        <w:rPr>
          <w:rFonts w:eastAsia="MS Mincho" w:cs="Times New Roman"/>
          <w:b/>
          <w:lang w:val="fi-FI"/>
        </w:rPr>
        <w:t>Kaplan-Meierin menetelmän mukainen käyrä kokonaiselossaoloajasta ARCHES-tutkimuksessa (hoitoaikeen [intent-to-treat] mukainen analyysi)</w:t>
      </w:r>
    </w:p>
    <w:p w14:paraId="37EAF66A" w14:textId="77777777" w:rsidR="00F67529" w:rsidRPr="00BA6263" w:rsidRDefault="00F67529" w:rsidP="00F67529">
      <w:pPr>
        <w:spacing w:after="0"/>
        <w:rPr>
          <w:lang w:val="fi-FI"/>
        </w:rPr>
      </w:pPr>
    </w:p>
    <w:p w14:paraId="3676FF3A" w14:textId="77777777" w:rsidR="00B73F5D" w:rsidRPr="00BA6263" w:rsidRDefault="00B73F5D" w:rsidP="00B73F5D">
      <w:pPr>
        <w:keepNext/>
        <w:autoSpaceDE w:val="0"/>
        <w:autoSpaceDN w:val="0"/>
        <w:adjustRightInd w:val="0"/>
        <w:spacing w:after="0"/>
        <w:rPr>
          <w:rFonts w:eastAsia="TimesNewRoman" w:cs="Times New Roman"/>
          <w:i/>
          <w:szCs w:val="20"/>
          <w:lang w:val="fi-FI"/>
        </w:rPr>
      </w:pPr>
      <w:r w:rsidRPr="00BA6263">
        <w:rPr>
          <w:rFonts w:eastAsia="TimesNewRoman" w:cs="Times New Roman"/>
          <w:i/>
          <w:szCs w:val="20"/>
          <w:lang w:val="fi-FI"/>
        </w:rPr>
        <w:t xml:space="preserve">MDV3100-14 (PROSPER) </w:t>
      </w:r>
      <w:r w:rsidRPr="00BA6263">
        <w:rPr>
          <w:rFonts w:eastAsia="TimesNewRoman" w:cs="Times New Roman"/>
          <w:i/>
          <w:szCs w:val="20"/>
          <w:lang w:val="fi-FI"/>
        </w:rPr>
        <w:noBreakHyphen/>
        <w:t>tutkimus (potilaat, joilla oli ei-metastasoitunut CRPC)</w:t>
      </w:r>
    </w:p>
    <w:p w14:paraId="0E2A20BA" w14:textId="77777777" w:rsidR="00B73F5D" w:rsidRPr="00BA6263" w:rsidRDefault="00B73F5D" w:rsidP="00B73F5D">
      <w:pPr>
        <w:keepNext/>
        <w:autoSpaceDE w:val="0"/>
        <w:autoSpaceDN w:val="0"/>
        <w:adjustRightInd w:val="0"/>
        <w:spacing w:after="0"/>
        <w:jc w:val="both"/>
        <w:rPr>
          <w:rFonts w:eastAsia="TimesNewRoman" w:cs="Times New Roman"/>
          <w:szCs w:val="20"/>
          <w:lang w:val="fi-FI"/>
        </w:rPr>
      </w:pPr>
    </w:p>
    <w:p w14:paraId="01362C15" w14:textId="77777777" w:rsidR="00B73F5D" w:rsidRPr="00BA6263" w:rsidRDefault="00B73F5D" w:rsidP="00B73F5D">
      <w:pPr>
        <w:spacing w:after="0"/>
        <w:rPr>
          <w:rFonts w:eastAsia="MS Mincho" w:cs="Times New Roman"/>
          <w:szCs w:val="20"/>
          <w:lang w:val="fi-FI" w:eastAsia="en-GB"/>
        </w:rPr>
      </w:pPr>
      <w:r w:rsidRPr="00BA6263">
        <w:rPr>
          <w:rFonts w:eastAsia="MS Mincho" w:cs="Times New Roman"/>
          <w:szCs w:val="20"/>
          <w:lang w:val="fi-FI"/>
        </w:rPr>
        <w:t xml:space="preserve">PROSPER-tutkimukseen osallistui 1401 potilasta, joilla oli oireeton korkean riskin ei-metastasoitunut CRPC, ja jotka jatkoivat androgeenideprivaatiohoitoa (ADT) </w:t>
      </w:r>
      <w:r w:rsidRPr="00BA6263">
        <w:rPr>
          <w:rFonts w:eastAsia="MS Mincho" w:cs="Times New Roman"/>
          <w:lang w:val="fi-FI"/>
        </w:rPr>
        <w:t xml:space="preserve">LHRH-analogilla, tai joille oli aiemmin tehty bilateraalinen </w:t>
      </w:r>
      <w:r w:rsidRPr="00BA6263">
        <w:rPr>
          <w:rFonts w:eastAsia="MS Mincho" w:cs="Times New Roman"/>
          <w:szCs w:val="20"/>
          <w:lang w:val="fi-FI"/>
        </w:rPr>
        <w:t>orkiektomia). Potilaiden PSA:n kahdentumisajan piti olla ≤ 10 kuukautta ja PSA-tason ≥ 2 ng/ml, ja sokkoutetun riippumattoman keskitetyn arvioijatahon (</w:t>
      </w:r>
      <w:r w:rsidRPr="00BA6263">
        <w:rPr>
          <w:rFonts w:eastAsia="MS Mincho" w:cs="Times New Roman"/>
          <w:i/>
          <w:szCs w:val="20"/>
          <w:lang w:val="fi-FI"/>
        </w:rPr>
        <w:t>blinded independent central review, BICR</w:t>
      </w:r>
      <w:r w:rsidRPr="00BA6263">
        <w:rPr>
          <w:rFonts w:eastAsia="MS Mincho" w:cs="Times New Roman"/>
          <w:szCs w:val="20"/>
          <w:lang w:val="fi-FI"/>
        </w:rPr>
        <w:t>) piti vahvistaa ei-metastasoitunut sairaus.</w:t>
      </w:r>
    </w:p>
    <w:p w14:paraId="1645D110" w14:textId="77777777" w:rsidR="00B73F5D" w:rsidRPr="00BA6263" w:rsidRDefault="00B73F5D" w:rsidP="00B73F5D">
      <w:pPr>
        <w:spacing w:after="0"/>
        <w:rPr>
          <w:rFonts w:eastAsia="MS Mincho" w:cs="Times New Roman"/>
          <w:szCs w:val="20"/>
          <w:lang w:val="fi-FI"/>
        </w:rPr>
      </w:pPr>
    </w:p>
    <w:p w14:paraId="0F720578"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Potilaat, joilla oli esiintynyt lievää tai kohtalaista sydämen vajaatoimintaa (NYHA-luokka I tai II), ja potilaat, jotka käyttivät kouristuskynnyksen alenemiseen yhdistettyjä lääkkeitä, voivat osallistua tutkimukseen. Potilaat suljettiin pois tutkimuksesta, jos heillä oli aiemmin ollut kouristuskohtauksia tai sairaus, joka voisi altistaa kouristuskohtaukselle, tai heille oli aiemmin annettu tiettyjä eturauhassyöpähoitoja (esim. kemoterapiaa, ketokonatsolia, abirateroniasetaattia, aminoglutetimidia ja/tai entsalutamidia).</w:t>
      </w:r>
    </w:p>
    <w:p w14:paraId="2448837B" w14:textId="77777777" w:rsidR="00B73F5D" w:rsidRPr="00BA6263" w:rsidRDefault="00B73F5D" w:rsidP="00B73F5D">
      <w:pPr>
        <w:spacing w:after="0"/>
        <w:rPr>
          <w:rFonts w:eastAsia="MS Mincho" w:cs="Times New Roman"/>
          <w:szCs w:val="20"/>
          <w:lang w:val="fi-FI"/>
        </w:rPr>
      </w:pPr>
    </w:p>
    <w:p w14:paraId="0CE8CE54" w14:textId="77777777" w:rsidR="00B73F5D" w:rsidRPr="00BA6263" w:rsidRDefault="00B73F5D" w:rsidP="00B73F5D">
      <w:pPr>
        <w:spacing w:after="0"/>
        <w:rPr>
          <w:rFonts w:eastAsia="MS Mincho" w:cs="Times New Roman"/>
          <w:szCs w:val="20"/>
          <w:lang w:val="fi-FI"/>
        </w:rPr>
      </w:pPr>
      <w:r w:rsidRPr="00BA6263">
        <w:rPr>
          <w:rFonts w:eastAsia="MS Mincho" w:cs="Times New Roman"/>
          <w:szCs w:val="20"/>
          <w:lang w:val="fi-FI"/>
        </w:rPr>
        <w:t>Potilaat satunnaistettiin (suhteessa</w:t>
      </w:r>
      <w:r w:rsidRPr="00BA6263">
        <w:rPr>
          <w:rFonts w:eastAsia="MS Mincho" w:cs="Times New Roman"/>
          <w:szCs w:val="20"/>
          <w:lang w:val="fi-FI" w:eastAsia="en-GB"/>
        </w:rPr>
        <w:t xml:space="preserve"> 2:1) saamaan kerran vuorokaudessa joko 160 mg entsalutamidia (N = 933) tai lumelääkettä (N = 468).</w:t>
      </w:r>
      <w:r w:rsidRPr="00BA6263">
        <w:rPr>
          <w:rFonts w:eastAsia="MS Mincho" w:cs="Times New Roman"/>
          <w:szCs w:val="20"/>
          <w:lang w:val="fi-FI"/>
        </w:rPr>
        <w:t xml:space="preserve"> Potilaiden stratifioinnissa käytettiin </w:t>
      </w:r>
      <w:r w:rsidRPr="00BA6263">
        <w:rPr>
          <w:rFonts w:ascii="Fira Sans" w:eastAsia="MS Mincho" w:hAnsi="Fira Sans" w:cs="Times New Roman"/>
          <w:bCs/>
          <w:szCs w:val="20"/>
          <w:lang w:val="fi-FI"/>
        </w:rPr>
        <w:t>prostataspesifistä antigeeniä</w:t>
      </w:r>
      <w:r w:rsidRPr="00BA6263">
        <w:rPr>
          <w:rFonts w:ascii="Fira Sans" w:eastAsia="MS Mincho" w:hAnsi="Fira Sans" w:cs="Times New Roman"/>
          <w:color w:val="474B4F"/>
          <w:szCs w:val="20"/>
          <w:lang w:val="fi-FI"/>
        </w:rPr>
        <w:t> </w:t>
      </w:r>
      <w:r w:rsidRPr="00BA6263">
        <w:rPr>
          <w:rFonts w:eastAsia="MS Mincho" w:cs="Times New Roman"/>
          <w:szCs w:val="20"/>
          <w:lang w:val="fi-FI"/>
        </w:rPr>
        <w:t>(PSA), PSA:n kahdentumisaikaa (PSADT) (&lt; 6 kuukautta tai ≥ 6 kuukautta) ja luukudokseen vaikuttavien aineiden käyttöä (kyllä tai ei).</w:t>
      </w:r>
    </w:p>
    <w:p w14:paraId="5A403708" w14:textId="77777777" w:rsidR="00B73F5D" w:rsidRPr="00BA6263" w:rsidRDefault="00B73F5D" w:rsidP="00B73F5D">
      <w:pPr>
        <w:spacing w:after="0"/>
        <w:rPr>
          <w:rFonts w:eastAsia="MS Mincho" w:cs="Times New Roman"/>
          <w:szCs w:val="20"/>
          <w:lang w:val="fi-FI" w:eastAsia="en-GB"/>
        </w:rPr>
      </w:pPr>
    </w:p>
    <w:p w14:paraId="2B7FB1F8" w14:textId="77777777" w:rsidR="00957575" w:rsidRPr="00BA6263" w:rsidRDefault="00957575" w:rsidP="00957575">
      <w:pPr>
        <w:spacing w:after="0"/>
        <w:rPr>
          <w:rFonts w:eastAsia="MS Mincho" w:cs="Times New Roman"/>
          <w:szCs w:val="20"/>
          <w:lang w:val="fi-FI" w:eastAsia="en-GB"/>
        </w:rPr>
      </w:pPr>
      <w:r w:rsidRPr="00BA6263">
        <w:rPr>
          <w:rFonts w:eastAsia="MS Mincho" w:cs="Times New Roman"/>
          <w:lang w:val="fi-FI"/>
        </w:rPr>
        <w:t>Potilaiden demografiset tiedot ja sairautta koskevat lähtötilanteen tiedot olivat samankaltaiset hoitoryhmien välillä.</w:t>
      </w:r>
      <w:r w:rsidRPr="00BA6263">
        <w:rPr>
          <w:rFonts w:eastAsia="MS Mincho" w:cs="Times New Roman"/>
          <w:szCs w:val="20"/>
          <w:lang w:val="fi-FI" w:eastAsia="en-GB"/>
        </w:rPr>
        <w:t xml:space="preserve"> Satunnaistamisen aikaan mediaani-ikä oli entsalutamidiryhmässä 74 vuotta ja lumelääkeryhmässä 73 vuotta. Suurin osa tutkimuspotilaista (noin 71 %) oli valkoihoisia, 16 % oli aasialaisia ja 2 % oli mustaihoisia. ECOG-toimintakykyluokka oli kahdeksallakymmenelläyhdellä prosentilla (81 %) potilaista 0 ja 19 %:lla potilaista ECOG-toimintakykyluokka oli 1.</w:t>
      </w:r>
    </w:p>
    <w:p w14:paraId="5CDB2ED7" w14:textId="77777777" w:rsidR="00957575" w:rsidRPr="00BA6263" w:rsidRDefault="00957575" w:rsidP="00957575">
      <w:pPr>
        <w:spacing w:after="0"/>
        <w:rPr>
          <w:rFonts w:eastAsia="MS Mincho" w:cs="Times New Roman"/>
          <w:szCs w:val="20"/>
          <w:lang w:val="fi-FI" w:eastAsia="ja-JP"/>
        </w:rPr>
      </w:pPr>
    </w:p>
    <w:p w14:paraId="5FA0CD56" w14:textId="77777777" w:rsidR="00957575" w:rsidRPr="00BA6263" w:rsidRDefault="00957575" w:rsidP="00957575">
      <w:pPr>
        <w:spacing w:after="0"/>
        <w:rPr>
          <w:rFonts w:eastAsia="MS Mincho" w:cs="Times New Roman"/>
          <w:szCs w:val="20"/>
          <w:lang w:val="fi-FI"/>
        </w:rPr>
      </w:pPr>
      <w:r w:rsidRPr="00BA6263">
        <w:rPr>
          <w:rFonts w:eastAsia="MS Mincho" w:cs="Times New Roman"/>
          <w:szCs w:val="20"/>
          <w:lang w:val="fi-FI" w:eastAsia="en-GB"/>
        </w:rPr>
        <w:t>Metastaasivapaa elossaoloaika (MFS) oli ensisijainen päätetapahtuma, joka oli aika satunnaistamisesta radiologiseen etenemiseen tai kuolemaan 112 päivän kuluessa hoidon lopettamisesta ilman näyttöä radiologisesta etenemisestä. Tutkimuksessa arvioituja tärkeitä toissijaisia päätetapahtumia olivat aika PSA-etenemisen alkamiseen, aika uuden</w:t>
      </w:r>
      <w:r w:rsidRPr="00BA6263">
        <w:rPr>
          <w:rFonts w:eastAsia="MS Mincho" w:cs="Times New Roman"/>
          <w:lang w:val="fi-FI" w:eastAsia="en-GB"/>
        </w:rPr>
        <w:t xml:space="preserve"> antineoplastisen ho</w:t>
      </w:r>
      <w:r w:rsidRPr="00BA6263">
        <w:rPr>
          <w:rFonts w:eastAsia="MS Mincho" w:cs="Times New Roman"/>
          <w:szCs w:val="20"/>
          <w:lang w:val="fi-FI" w:eastAsia="en-GB"/>
        </w:rPr>
        <w:t>idon (TTA) aloittamiseen</w:t>
      </w:r>
      <w:r w:rsidRPr="00BA6263">
        <w:rPr>
          <w:rFonts w:eastAsia="MS Mincho" w:cs="Times New Roman"/>
          <w:szCs w:val="20"/>
          <w:lang w:val="fi-FI"/>
        </w:rPr>
        <w:t>, kokonaiselossaoloaika (OS). Muita toissijaisia päätetapahtumia olivat aika ensimmäisen sytotoksisen kemoterapian aloittamiseen ja kemoterapiavapaa elossaoloaika. Ks. tulokset alla (taulukko 4).</w:t>
      </w:r>
    </w:p>
    <w:p w14:paraId="36F25746" w14:textId="77777777" w:rsidR="00957575" w:rsidRPr="00BA6263" w:rsidRDefault="00957575" w:rsidP="00957575">
      <w:pPr>
        <w:spacing w:after="0"/>
        <w:rPr>
          <w:rFonts w:eastAsia="MS Mincho" w:cs="Times New Roman"/>
          <w:szCs w:val="20"/>
          <w:lang w:val="fi-FI"/>
        </w:rPr>
      </w:pPr>
    </w:p>
    <w:p w14:paraId="740B50C8" w14:textId="30B745D3" w:rsidR="00B73F5D" w:rsidRPr="00BA6263" w:rsidRDefault="00957575" w:rsidP="00957575">
      <w:pPr>
        <w:spacing w:after="0"/>
        <w:rPr>
          <w:rFonts w:eastAsia="MS Mincho" w:cs="Times New Roman"/>
          <w:szCs w:val="20"/>
          <w:lang w:val="fi-FI" w:eastAsia="en-GB"/>
        </w:rPr>
      </w:pPr>
      <w:r w:rsidRPr="00BA6263">
        <w:rPr>
          <w:rFonts w:eastAsia="MS Mincho" w:cs="Times New Roman"/>
          <w:szCs w:val="20"/>
          <w:lang w:val="fi-FI"/>
        </w:rPr>
        <w:t>Entsalutamidihoito vähensi tilastollisesti merkitsevästi (71 %) radiologisen etenemisen tai kuoleman suhteellista riskiä verrattuna lumelääkkeeseen [</w:t>
      </w:r>
      <w:r w:rsidRPr="00BA6263">
        <w:rPr>
          <w:rFonts w:eastAsia="MS Mincho" w:cs="Times New Roman"/>
          <w:szCs w:val="20"/>
          <w:lang w:val="fi-FI" w:eastAsia="en-GB"/>
        </w:rPr>
        <w:t>riskisuhde = 0,29 (95 %:n luottamusväli: 0,24; 0,35), p &lt; 0,0001]. Mediaani MFS oli entsalutamidiryhmässä 36,6 kuukautta (95 % CI: 33,1; NR) ja lumelääkeryhmässä 14,7 kuukautta (95 % CI: 14,2; 15,0).</w:t>
      </w:r>
      <w:r w:rsidRPr="00BA6263">
        <w:rPr>
          <w:rFonts w:eastAsia="MS Mincho" w:cs="Times New Roman"/>
          <w:szCs w:val="20"/>
          <w:lang w:val="fi-FI"/>
        </w:rPr>
        <w:t xml:space="preserve"> Metastaasivapaata elossaoloaikaa (MFS) koskevat tulokset olivat johdonmukaisia myös kaikissa ennalta määritellyissä potilasryhmissä, mukaan luettuina PSA:n kahdentumisaika (PSADT; &lt; 6 kuukautta tai ≥ 6 kuukautta), demografinen alue (Pohjois-Amerikka, Eurooppa, muu maailma), ikä (&lt; 75 tai ≥ 75), luukudokseen vaikuttavan aineen käyttö (kyllä tai ei) (ks. kuva </w:t>
      </w:r>
      <w:r w:rsidR="001F372B" w:rsidRPr="00BA6263">
        <w:rPr>
          <w:rFonts w:eastAsia="MS Mincho" w:cs="Times New Roman"/>
          <w:szCs w:val="20"/>
          <w:lang w:val="fi-FI"/>
        </w:rPr>
        <w:t>7</w:t>
      </w:r>
      <w:r w:rsidRPr="00BA6263">
        <w:rPr>
          <w:rFonts w:eastAsia="MS Mincho" w:cs="Times New Roman"/>
          <w:szCs w:val="20"/>
          <w:lang w:val="fi-FI"/>
        </w:rPr>
        <w:t>).</w:t>
      </w:r>
    </w:p>
    <w:p w14:paraId="7126EBDC" w14:textId="77777777" w:rsidR="00B73F5D" w:rsidRPr="00BA6263" w:rsidRDefault="00B73F5D" w:rsidP="00B73F5D">
      <w:pPr>
        <w:autoSpaceDE w:val="0"/>
        <w:autoSpaceDN w:val="0"/>
        <w:adjustRightInd w:val="0"/>
        <w:spacing w:after="0"/>
        <w:jc w:val="both"/>
        <w:rPr>
          <w:rFonts w:eastAsia="TimesNewRoman" w:cs="Times New Roman"/>
          <w:szCs w:val="20"/>
          <w:lang w:val="fi-FI"/>
        </w:rPr>
      </w:pPr>
    </w:p>
    <w:p w14:paraId="7D3343A4" w14:textId="77777777" w:rsidR="00B73F5D" w:rsidRPr="00BA6263" w:rsidRDefault="00B73F5D" w:rsidP="001F372B">
      <w:pPr>
        <w:keepNext/>
        <w:spacing w:after="0"/>
        <w:rPr>
          <w:rFonts w:eastAsia="MS Mincho" w:cs="Times New Roman"/>
          <w:b/>
          <w:bCs/>
          <w:lang w:val="fi-FI"/>
        </w:rPr>
      </w:pPr>
      <w:r w:rsidRPr="00BA6263">
        <w:rPr>
          <w:rFonts w:eastAsia="MS Mincho" w:cs="Times New Roman"/>
          <w:b/>
          <w:bCs/>
          <w:lang w:val="fi-FI"/>
        </w:rPr>
        <w:t>Taulukko 4: Yhteenveto PROSPER-tutkimuksen tehokkuustuloksista (hoitoaikeen [intent-to-treat] mukainen analyysi)</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4442"/>
        <w:gridCol w:w="2312"/>
        <w:gridCol w:w="2308"/>
      </w:tblGrid>
      <w:tr w:rsidR="004C766C" w:rsidRPr="00BA6263" w14:paraId="0161F181" w14:textId="77777777" w:rsidTr="00EA7ABA">
        <w:tc>
          <w:tcPr>
            <w:tcW w:w="4442" w:type="dxa"/>
          </w:tcPr>
          <w:p w14:paraId="513821C7" w14:textId="77777777" w:rsidR="004C766C" w:rsidRPr="00BA6263" w:rsidRDefault="004C766C" w:rsidP="004C766C">
            <w:pPr>
              <w:spacing w:after="0"/>
              <w:ind w:left="288"/>
              <w:rPr>
                <w:rFonts w:eastAsia="MS Mincho" w:cs="Times New Roman"/>
                <w:lang w:val="fi-FI"/>
              </w:rPr>
            </w:pPr>
          </w:p>
        </w:tc>
        <w:tc>
          <w:tcPr>
            <w:tcW w:w="2312" w:type="dxa"/>
          </w:tcPr>
          <w:p w14:paraId="7174A30F" w14:textId="77777777" w:rsidR="004C766C" w:rsidRPr="00BA6263" w:rsidRDefault="004C766C" w:rsidP="004C766C">
            <w:pPr>
              <w:spacing w:after="0"/>
              <w:ind w:left="288"/>
              <w:jc w:val="center"/>
              <w:rPr>
                <w:rFonts w:eastAsia="MS Mincho" w:cs="Times New Roman"/>
                <w:b/>
                <w:lang w:val="fi-FI"/>
              </w:rPr>
            </w:pPr>
            <w:r w:rsidRPr="00BA6263">
              <w:rPr>
                <w:rFonts w:eastAsia="MS Mincho" w:cs="Times New Roman"/>
                <w:b/>
                <w:lang w:val="fi-FI"/>
              </w:rPr>
              <w:t>Entsalutamidi</w:t>
            </w:r>
            <w:r w:rsidRPr="00BA6263">
              <w:rPr>
                <w:rFonts w:eastAsia="MS Mincho" w:cs="Times New Roman"/>
                <w:b/>
                <w:lang w:val="fi-FI"/>
              </w:rPr>
              <w:br/>
              <w:t>(N = 933)</w:t>
            </w:r>
          </w:p>
        </w:tc>
        <w:tc>
          <w:tcPr>
            <w:tcW w:w="2308" w:type="dxa"/>
          </w:tcPr>
          <w:p w14:paraId="22A07980" w14:textId="77777777" w:rsidR="004C766C" w:rsidRPr="00BA6263" w:rsidRDefault="004C766C" w:rsidP="004C766C">
            <w:pPr>
              <w:spacing w:after="0"/>
              <w:ind w:left="288"/>
              <w:jc w:val="center"/>
              <w:rPr>
                <w:rFonts w:eastAsia="MS Mincho" w:cs="Times New Roman"/>
                <w:b/>
                <w:lang w:val="fi-FI"/>
              </w:rPr>
            </w:pPr>
            <w:r w:rsidRPr="00BA6263">
              <w:rPr>
                <w:rFonts w:eastAsia="MS Mincho" w:cs="Times New Roman"/>
                <w:b/>
                <w:lang w:val="fi-FI"/>
              </w:rPr>
              <w:t>Lumelääke</w:t>
            </w:r>
            <w:r w:rsidRPr="00BA6263">
              <w:rPr>
                <w:rFonts w:eastAsia="MS Mincho" w:cs="Times New Roman"/>
                <w:b/>
                <w:lang w:val="fi-FI"/>
              </w:rPr>
              <w:br/>
              <w:t>(N = 468)</w:t>
            </w:r>
          </w:p>
        </w:tc>
      </w:tr>
      <w:tr w:rsidR="004C766C" w:rsidRPr="00BA6263" w14:paraId="6B415675" w14:textId="77777777" w:rsidTr="00EA7ABA">
        <w:tc>
          <w:tcPr>
            <w:tcW w:w="9062" w:type="dxa"/>
            <w:gridSpan w:val="3"/>
          </w:tcPr>
          <w:p w14:paraId="257A98B6" w14:textId="77777777" w:rsidR="004C766C" w:rsidRPr="00BA6263" w:rsidRDefault="004C766C" w:rsidP="004C766C">
            <w:pPr>
              <w:spacing w:after="0"/>
              <w:rPr>
                <w:rFonts w:eastAsia="MS Mincho" w:cs="Times New Roman"/>
                <w:b/>
                <w:lang w:val="fi-FI"/>
              </w:rPr>
            </w:pPr>
            <w:r w:rsidRPr="00BA6263">
              <w:rPr>
                <w:rFonts w:eastAsia="MS Mincho" w:cs="Times New Roman"/>
                <w:b/>
                <w:lang w:val="fi-FI"/>
              </w:rPr>
              <w:t>Ensisijainen päätetapahtuma</w:t>
            </w:r>
          </w:p>
        </w:tc>
      </w:tr>
      <w:tr w:rsidR="004C766C" w:rsidRPr="00BA6263" w14:paraId="1716739D" w14:textId="77777777" w:rsidTr="00EA7ABA">
        <w:tc>
          <w:tcPr>
            <w:tcW w:w="9062" w:type="dxa"/>
            <w:gridSpan w:val="3"/>
          </w:tcPr>
          <w:p w14:paraId="449EB1C4" w14:textId="77777777" w:rsidR="004C766C" w:rsidRPr="00BA6263" w:rsidRDefault="004C766C" w:rsidP="004C766C">
            <w:pPr>
              <w:spacing w:after="0"/>
              <w:rPr>
                <w:rFonts w:eastAsia="MS Mincho" w:cs="Times New Roman"/>
                <w:b/>
                <w:lang w:val="fi-FI"/>
              </w:rPr>
            </w:pPr>
            <w:r w:rsidRPr="00BA6263">
              <w:rPr>
                <w:rFonts w:eastAsia="MS Mincho" w:cs="Times New Roman"/>
                <w:b/>
                <w:lang w:val="fi-FI"/>
              </w:rPr>
              <w:t>Metastaasivapaa elossaoloaika</w:t>
            </w:r>
          </w:p>
        </w:tc>
      </w:tr>
      <w:tr w:rsidR="004C766C" w:rsidRPr="00BA6263" w14:paraId="79F735E7" w14:textId="77777777" w:rsidTr="00EA7ABA">
        <w:tc>
          <w:tcPr>
            <w:tcW w:w="4442" w:type="dxa"/>
          </w:tcPr>
          <w:p w14:paraId="535E057B"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Tapahtumien määrä (%)</w:t>
            </w:r>
          </w:p>
        </w:tc>
        <w:tc>
          <w:tcPr>
            <w:tcW w:w="2312" w:type="dxa"/>
          </w:tcPr>
          <w:p w14:paraId="59052968"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eastAsia="ja-JP"/>
              </w:rPr>
              <w:t>219 (23,5)</w:t>
            </w:r>
          </w:p>
        </w:tc>
        <w:tc>
          <w:tcPr>
            <w:tcW w:w="2308" w:type="dxa"/>
          </w:tcPr>
          <w:p w14:paraId="36125FEF"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eastAsia="ja-JP"/>
              </w:rPr>
              <w:t>228 (48,7)</w:t>
            </w:r>
          </w:p>
        </w:tc>
      </w:tr>
      <w:tr w:rsidR="004C766C" w:rsidRPr="00BA6263" w14:paraId="79DC8713" w14:textId="77777777" w:rsidTr="00EA7ABA">
        <w:tc>
          <w:tcPr>
            <w:tcW w:w="4442" w:type="dxa"/>
          </w:tcPr>
          <w:p w14:paraId="1BDBD635"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Mediaani, kuukausia (95 % CI)</w:t>
            </w:r>
            <w:r w:rsidRPr="00BA6263">
              <w:rPr>
                <w:rFonts w:eastAsia="MS Mincho" w:cs="Times New Roman"/>
                <w:i/>
                <w:sz w:val="20"/>
                <w:szCs w:val="24"/>
                <w:vertAlign w:val="superscript"/>
                <w:lang w:val="fi-FI"/>
              </w:rPr>
              <w:t>1</w:t>
            </w:r>
          </w:p>
        </w:tc>
        <w:tc>
          <w:tcPr>
            <w:tcW w:w="2312" w:type="dxa"/>
          </w:tcPr>
          <w:p w14:paraId="5BB56952"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36,6 (33,1; NR)</w:t>
            </w:r>
          </w:p>
        </w:tc>
        <w:tc>
          <w:tcPr>
            <w:tcW w:w="2308" w:type="dxa"/>
          </w:tcPr>
          <w:p w14:paraId="59966639"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14,7 (14,2; 15,0)</w:t>
            </w:r>
          </w:p>
        </w:tc>
      </w:tr>
      <w:tr w:rsidR="004C766C" w:rsidRPr="00BA6263" w14:paraId="720AAFE4" w14:textId="77777777" w:rsidTr="00EA7ABA">
        <w:tc>
          <w:tcPr>
            <w:tcW w:w="4442" w:type="dxa"/>
          </w:tcPr>
          <w:p w14:paraId="1C36D319"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Riskisuhde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_Ref500769348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2</w:t>
            </w:r>
            <w:r w:rsidRPr="00BA6263">
              <w:rPr>
                <w:rFonts w:eastAsia="MS Mincho" w:cs="Times New Roman"/>
                <w:i/>
                <w:sz w:val="20"/>
                <w:szCs w:val="24"/>
                <w:vertAlign w:val="superscript"/>
                <w:lang w:val="fi-FI"/>
              </w:rPr>
              <w:fldChar w:fldCharType="end"/>
            </w:r>
            <w:r w:rsidRPr="00BA6263">
              <w:rPr>
                <w:rFonts w:eastAsia="MS Mincho" w:cs="Times New Roman"/>
                <w:lang w:val="fi-FI"/>
              </w:rPr>
              <w:t xml:space="preserve"> </w:t>
            </w:r>
          </w:p>
        </w:tc>
        <w:tc>
          <w:tcPr>
            <w:tcW w:w="4620" w:type="dxa"/>
            <w:gridSpan w:val="2"/>
          </w:tcPr>
          <w:p w14:paraId="7E4D2ED5"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0,29 (0,24; 0,35)</w:t>
            </w:r>
          </w:p>
        </w:tc>
      </w:tr>
      <w:tr w:rsidR="004C766C" w:rsidRPr="00BA6263" w14:paraId="5AED55E4" w14:textId="77777777" w:rsidTr="00EA7ABA">
        <w:tc>
          <w:tcPr>
            <w:tcW w:w="4442" w:type="dxa"/>
          </w:tcPr>
          <w:p w14:paraId="1F0AAA40"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P-arvo</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_Ref501557185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3</w:t>
            </w:r>
            <w:r w:rsidRPr="00BA6263">
              <w:rPr>
                <w:rFonts w:eastAsia="MS Mincho" w:cs="Times New Roman"/>
                <w:i/>
                <w:sz w:val="20"/>
                <w:szCs w:val="24"/>
                <w:vertAlign w:val="superscript"/>
                <w:lang w:val="fi-FI"/>
              </w:rPr>
              <w:fldChar w:fldCharType="end"/>
            </w:r>
            <w:r w:rsidRPr="00BA6263">
              <w:rPr>
                <w:rFonts w:eastAsia="MS Mincho" w:cs="Times New Roman"/>
                <w:lang w:val="fi-FI"/>
              </w:rPr>
              <w:t xml:space="preserve"> </w:t>
            </w:r>
          </w:p>
        </w:tc>
        <w:tc>
          <w:tcPr>
            <w:tcW w:w="4620" w:type="dxa"/>
            <w:gridSpan w:val="2"/>
          </w:tcPr>
          <w:p w14:paraId="77322CCB"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p &lt; 0,0001</w:t>
            </w:r>
          </w:p>
        </w:tc>
      </w:tr>
      <w:tr w:rsidR="004C766C" w:rsidRPr="00BA6263" w14:paraId="7D02A1C1" w14:textId="77777777" w:rsidTr="00EA7ABA">
        <w:tc>
          <w:tcPr>
            <w:tcW w:w="9062" w:type="dxa"/>
            <w:gridSpan w:val="3"/>
          </w:tcPr>
          <w:p w14:paraId="5E04E644" w14:textId="77777777" w:rsidR="004C766C" w:rsidRPr="00BA6263" w:rsidRDefault="004C766C" w:rsidP="004C766C">
            <w:pPr>
              <w:spacing w:after="0"/>
              <w:rPr>
                <w:rFonts w:eastAsia="MS Mincho" w:cs="Times New Roman"/>
                <w:b/>
                <w:lang w:val="fi-FI"/>
              </w:rPr>
            </w:pPr>
            <w:r w:rsidRPr="00BA6263">
              <w:rPr>
                <w:rFonts w:eastAsia="MS Mincho" w:cs="Times New Roman"/>
                <w:b/>
                <w:lang w:val="fi-FI"/>
              </w:rPr>
              <w:t>Tärkeät toissijaiset tehon päätetapahtumat</w:t>
            </w:r>
          </w:p>
        </w:tc>
      </w:tr>
      <w:tr w:rsidR="004C766C" w:rsidRPr="00BA6263" w14:paraId="6A06D1A3" w14:textId="77777777" w:rsidTr="00EA7ABA">
        <w:tc>
          <w:tcPr>
            <w:tcW w:w="9062" w:type="dxa"/>
            <w:gridSpan w:val="3"/>
            <w:tcBorders>
              <w:bottom w:val="single" w:sz="4" w:space="0" w:color="auto"/>
            </w:tcBorders>
          </w:tcPr>
          <w:p w14:paraId="69046E42" w14:textId="77777777" w:rsidR="004C766C" w:rsidRPr="00BA6263" w:rsidRDefault="004C766C" w:rsidP="004C766C">
            <w:pPr>
              <w:spacing w:after="0"/>
              <w:ind w:left="31"/>
              <w:rPr>
                <w:rFonts w:eastAsia="MS Mincho" w:cs="Times New Roman"/>
                <w:b/>
                <w:lang w:val="fi-FI"/>
              </w:rPr>
            </w:pPr>
            <w:r w:rsidRPr="00BA6263">
              <w:rPr>
                <w:rFonts w:eastAsia="MS Mincho" w:cs="Times New Roman"/>
                <w:b/>
                <w:lang w:val="fi-FI"/>
              </w:rPr>
              <w:t>Kokonaiselossaolo</w:t>
            </w:r>
            <w:r w:rsidRPr="00BA6263">
              <w:rPr>
                <w:rFonts w:eastAsia="MS Mincho" w:cs="Times New Roman"/>
                <w:bCs/>
                <w:i/>
                <w:iCs/>
                <w:vertAlign w:val="superscript"/>
                <w:lang w:val="fi-FI"/>
              </w:rPr>
              <w:t>4</w:t>
            </w:r>
          </w:p>
        </w:tc>
      </w:tr>
      <w:tr w:rsidR="004C766C" w:rsidRPr="00BA6263" w14:paraId="2AD50830" w14:textId="77777777" w:rsidTr="00EA7ABA">
        <w:tc>
          <w:tcPr>
            <w:tcW w:w="4442" w:type="dxa"/>
            <w:tcBorders>
              <w:top w:val="single" w:sz="4" w:space="0" w:color="auto"/>
              <w:left w:val="single" w:sz="4" w:space="0" w:color="auto"/>
              <w:bottom w:val="single" w:sz="4" w:space="0" w:color="auto"/>
              <w:right w:val="single" w:sz="4" w:space="0" w:color="auto"/>
            </w:tcBorders>
          </w:tcPr>
          <w:p w14:paraId="22A53721"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 xml:space="preserve">Tapahtumien määrä (%) </w:t>
            </w:r>
          </w:p>
        </w:tc>
        <w:tc>
          <w:tcPr>
            <w:tcW w:w="2312" w:type="dxa"/>
            <w:tcBorders>
              <w:top w:val="single" w:sz="4" w:space="0" w:color="auto"/>
              <w:left w:val="single" w:sz="4" w:space="0" w:color="auto"/>
              <w:bottom w:val="single" w:sz="4" w:space="0" w:color="auto"/>
              <w:right w:val="single" w:sz="4" w:space="0" w:color="auto"/>
            </w:tcBorders>
          </w:tcPr>
          <w:p w14:paraId="3740A975" w14:textId="77777777" w:rsidR="004C766C" w:rsidRPr="00BA6263" w:rsidRDefault="004C766C" w:rsidP="004C766C">
            <w:pPr>
              <w:spacing w:after="0"/>
              <w:ind w:left="288"/>
              <w:jc w:val="center"/>
              <w:rPr>
                <w:rFonts w:eastAsia="MS Mincho" w:cs="Times New Roman"/>
                <w:lang w:val="fi-FI"/>
              </w:rPr>
            </w:pPr>
            <w:r w:rsidRPr="00BA6263">
              <w:rPr>
                <w:rFonts w:eastAsia="SimSun" w:cs="Times New Roman"/>
                <w:lang w:eastAsia="ja-JP"/>
              </w:rPr>
              <w:t>288 (30,9)</w:t>
            </w:r>
          </w:p>
        </w:tc>
        <w:tc>
          <w:tcPr>
            <w:tcW w:w="2308" w:type="dxa"/>
            <w:tcBorders>
              <w:top w:val="single" w:sz="4" w:space="0" w:color="auto"/>
              <w:left w:val="single" w:sz="4" w:space="0" w:color="auto"/>
              <w:bottom w:val="single" w:sz="4" w:space="0" w:color="auto"/>
              <w:right w:val="single" w:sz="4" w:space="0" w:color="auto"/>
            </w:tcBorders>
          </w:tcPr>
          <w:p w14:paraId="46B1B762" w14:textId="77777777" w:rsidR="004C766C" w:rsidRPr="00BA6263" w:rsidRDefault="004C766C" w:rsidP="004C766C">
            <w:pPr>
              <w:spacing w:after="0"/>
              <w:ind w:left="288"/>
              <w:jc w:val="center"/>
              <w:rPr>
                <w:rFonts w:eastAsia="MS Mincho" w:cs="Times New Roman"/>
                <w:lang w:val="fi-FI"/>
              </w:rPr>
            </w:pPr>
            <w:r w:rsidRPr="00BA6263">
              <w:rPr>
                <w:rFonts w:eastAsia="SimSun" w:cs="Times New Roman"/>
                <w:lang w:eastAsia="ja-JP"/>
              </w:rPr>
              <w:t>178 (38,0)</w:t>
            </w:r>
          </w:p>
        </w:tc>
      </w:tr>
      <w:tr w:rsidR="004C766C" w:rsidRPr="00BA6263" w14:paraId="77107666" w14:textId="77777777" w:rsidTr="00EA7ABA">
        <w:tc>
          <w:tcPr>
            <w:tcW w:w="4442" w:type="dxa"/>
            <w:tcBorders>
              <w:top w:val="single" w:sz="4" w:space="0" w:color="auto"/>
              <w:left w:val="single" w:sz="4" w:space="0" w:color="auto"/>
              <w:bottom w:val="single" w:sz="4" w:space="0" w:color="auto"/>
              <w:right w:val="single" w:sz="4" w:space="0" w:color="auto"/>
            </w:tcBorders>
          </w:tcPr>
          <w:p w14:paraId="49A7EE42"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Mediaani, kuukausia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_Ref500769336 \r \h  \* MERGEFORMAT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1</w:t>
            </w:r>
            <w:r w:rsidRPr="00BA6263">
              <w:rPr>
                <w:rFonts w:eastAsia="MS Mincho" w:cs="Times New Roman"/>
                <w:i/>
                <w:sz w:val="20"/>
                <w:szCs w:val="24"/>
                <w:vertAlign w:val="superscript"/>
                <w:lang w:val="fi-FI"/>
              </w:rPr>
              <w:fldChar w:fldCharType="end"/>
            </w:r>
          </w:p>
        </w:tc>
        <w:tc>
          <w:tcPr>
            <w:tcW w:w="2312" w:type="dxa"/>
            <w:tcBorders>
              <w:top w:val="single" w:sz="4" w:space="0" w:color="auto"/>
              <w:left w:val="single" w:sz="4" w:space="0" w:color="auto"/>
              <w:bottom w:val="single" w:sz="4" w:space="0" w:color="auto"/>
              <w:right w:val="single" w:sz="4" w:space="0" w:color="auto"/>
            </w:tcBorders>
          </w:tcPr>
          <w:p w14:paraId="4A6C2521" w14:textId="77777777" w:rsidR="004C766C" w:rsidRPr="00BA6263" w:rsidRDefault="004C766C" w:rsidP="004C766C">
            <w:pPr>
              <w:spacing w:after="0"/>
              <w:ind w:left="288"/>
              <w:jc w:val="center"/>
              <w:rPr>
                <w:rFonts w:eastAsia="MS Mincho" w:cs="Times New Roman"/>
                <w:lang w:val="fi-FI"/>
              </w:rPr>
            </w:pPr>
            <w:r w:rsidRPr="00BA6263">
              <w:rPr>
                <w:rFonts w:eastAsia="SimSun" w:cs="Times New Roman"/>
              </w:rPr>
              <w:t>67,0 (64,0; NR)</w:t>
            </w:r>
          </w:p>
        </w:tc>
        <w:tc>
          <w:tcPr>
            <w:tcW w:w="2308" w:type="dxa"/>
            <w:tcBorders>
              <w:top w:val="single" w:sz="4" w:space="0" w:color="auto"/>
              <w:left w:val="single" w:sz="4" w:space="0" w:color="auto"/>
              <w:bottom w:val="single" w:sz="4" w:space="0" w:color="auto"/>
              <w:right w:val="single" w:sz="4" w:space="0" w:color="auto"/>
            </w:tcBorders>
          </w:tcPr>
          <w:p w14:paraId="31D943F2" w14:textId="77777777" w:rsidR="004C766C" w:rsidRPr="00BA6263" w:rsidRDefault="004C766C" w:rsidP="004C766C">
            <w:pPr>
              <w:spacing w:after="0"/>
              <w:ind w:left="288"/>
              <w:jc w:val="center"/>
              <w:rPr>
                <w:rFonts w:eastAsia="MS Mincho" w:cs="Times New Roman"/>
                <w:lang w:val="fi-FI"/>
              </w:rPr>
            </w:pPr>
            <w:r w:rsidRPr="00BA6263">
              <w:rPr>
                <w:rFonts w:eastAsia="SimSun" w:cs="Times New Roman"/>
              </w:rPr>
              <w:t>56,3 (54,4; 63,0)</w:t>
            </w:r>
          </w:p>
        </w:tc>
      </w:tr>
      <w:tr w:rsidR="004C766C" w:rsidRPr="00BA6263" w14:paraId="14582FD5" w14:textId="77777777" w:rsidTr="00EA7ABA">
        <w:tc>
          <w:tcPr>
            <w:tcW w:w="4442" w:type="dxa"/>
            <w:tcBorders>
              <w:top w:val="single" w:sz="4" w:space="0" w:color="auto"/>
            </w:tcBorders>
          </w:tcPr>
          <w:p w14:paraId="4D9B1EF0"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Riskisuhde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_Ref500769348 \r \h  \* MERGEFORMAT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2</w:t>
            </w:r>
            <w:r w:rsidRPr="00BA6263">
              <w:rPr>
                <w:rFonts w:eastAsia="MS Mincho" w:cs="Times New Roman"/>
                <w:i/>
                <w:sz w:val="20"/>
                <w:szCs w:val="24"/>
                <w:vertAlign w:val="superscript"/>
                <w:lang w:val="fi-FI"/>
              </w:rPr>
              <w:fldChar w:fldCharType="end"/>
            </w:r>
          </w:p>
        </w:tc>
        <w:tc>
          <w:tcPr>
            <w:tcW w:w="4620" w:type="dxa"/>
            <w:gridSpan w:val="2"/>
            <w:tcBorders>
              <w:top w:val="single" w:sz="4" w:space="0" w:color="auto"/>
            </w:tcBorders>
            <w:vAlign w:val="center"/>
          </w:tcPr>
          <w:p w14:paraId="52FECF01" w14:textId="77777777" w:rsidR="004C766C" w:rsidRPr="00BA6263" w:rsidRDefault="004C766C" w:rsidP="004C766C">
            <w:pPr>
              <w:spacing w:after="0"/>
              <w:ind w:left="288"/>
              <w:jc w:val="center"/>
              <w:rPr>
                <w:rFonts w:eastAsia="MS Mincho" w:cs="Times New Roman"/>
                <w:lang w:val="fi-FI"/>
              </w:rPr>
            </w:pPr>
            <w:r w:rsidRPr="00BA6263">
              <w:rPr>
                <w:rFonts w:eastAsia="SimSun" w:cs="Times New Roman"/>
              </w:rPr>
              <w:t>0,734 (0,608; 0,885)</w:t>
            </w:r>
          </w:p>
        </w:tc>
      </w:tr>
      <w:tr w:rsidR="004C766C" w:rsidRPr="00BA6263" w14:paraId="3358C27E" w14:textId="77777777" w:rsidTr="00EA7ABA">
        <w:tc>
          <w:tcPr>
            <w:tcW w:w="4442" w:type="dxa"/>
          </w:tcPr>
          <w:p w14:paraId="162FC963"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P-arvo</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_Ref501557185 \r \h  \* MERGEFORMAT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3</w:t>
            </w:r>
            <w:r w:rsidRPr="00BA6263">
              <w:rPr>
                <w:rFonts w:eastAsia="MS Mincho" w:cs="Times New Roman"/>
                <w:i/>
                <w:sz w:val="20"/>
                <w:szCs w:val="24"/>
                <w:vertAlign w:val="superscript"/>
                <w:lang w:val="fi-FI"/>
              </w:rPr>
              <w:fldChar w:fldCharType="end"/>
            </w:r>
          </w:p>
        </w:tc>
        <w:tc>
          <w:tcPr>
            <w:tcW w:w="4620" w:type="dxa"/>
            <w:gridSpan w:val="2"/>
            <w:vAlign w:val="center"/>
          </w:tcPr>
          <w:p w14:paraId="424D879F" w14:textId="77777777" w:rsidR="004C766C" w:rsidRPr="00BA6263" w:rsidRDefault="004C766C" w:rsidP="004C766C">
            <w:pPr>
              <w:spacing w:after="0"/>
              <w:ind w:left="288"/>
              <w:jc w:val="center"/>
              <w:rPr>
                <w:rFonts w:eastAsia="MS Mincho" w:cs="Times New Roman"/>
                <w:lang w:val="fi-FI"/>
              </w:rPr>
            </w:pPr>
            <w:r w:rsidRPr="00BA6263">
              <w:rPr>
                <w:rFonts w:eastAsia="SimSun" w:cs="Times New Roman"/>
              </w:rPr>
              <w:t>p = 0,0011</w:t>
            </w:r>
          </w:p>
        </w:tc>
      </w:tr>
      <w:tr w:rsidR="004C766C" w:rsidRPr="00BA6263" w14:paraId="3FFBC95B" w14:textId="77777777" w:rsidTr="00EA7ABA">
        <w:tc>
          <w:tcPr>
            <w:tcW w:w="9062" w:type="dxa"/>
            <w:gridSpan w:val="3"/>
          </w:tcPr>
          <w:p w14:paraId="6F2A2C8B" w14:textId="77777777" w:rsidR="004C766C" w:rsidRPr="00BA6263" w:rsidRDefault="004C766C" w:rsidP="004C766C">
            <w:pPr>
              <w:spacing w:after="0"/>
              <w:ind w:left="288"/>
              <w:rPr>
                <w:rFonts w:eastAsia="MS Mincho" w:cs="Times New Roman"/>
                <w:lang w:val="fi-FI"/>
              </w:rPr>
            </w:pPr>
            <w:r w:rsidRPr="00BA6263">
              <w:rPr>
                <w:rFonts w:eastAsia="MS Mincho" w:cs="Times New Roman"/>
                <w:b/>
                <w:lang w:val="fi-FI"/>
              </w:rPr>
              <w:t>Aika PSA-etenemisen alkamiseen</w:t>
            </w:r>
          </w:p>
        </w:tc>
      </w:tr>
      <w:tr w:rsidR="004C766C" w:rsidRPr="00BA6263" w14:paraId="5F7B93F3" w14:textId="77777777" w:rsidTr="00EA7ABA">
        <w:tc>
          <w:tcPr>
            <w:tcW w:w="4442" w:type="dxa"/>
          </w:tcPr>
          <w:p w14:paraId="39688173"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 xml:space="preserve">Tapahtumien määrä (%) </w:t>
            </w:r>
          </w:p>
        </w:tc>
        <w:tc>
          <w:tcPr>
            <w:tcW w:w="2312" w:type="dxa"/>
          </w:tcPr>
          <w:p w14:paraId="793AE700"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208 (22,3)</w:t>
            </w:r>
          </w:p>
        </w:tc>
        <w:tc>
          <w:tcPr>
            <w:tcW w:w="2308" w:type="dxa"/>
          </w:tcPr>
          <w:p w14:paraId="63BCDD1D"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324 (69,2)</w:t>
            </w:r>
          </w:p>
        </w:tc>
      </w:tr>
      <w:tr w:rsidR="004C766C" w:rsidRPr="00BA6263" w14:paraId="5CDB991A" w14:textId="77777777" w:rsidTr="00EA7ABA">
        <w:tc>
          <w:tcPr>
            <w:tcW w:w="4442" w:type="dxa"/>
          </w:tcPr>
          <w:p w14:paraId="22E7B921"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Mediaani, kuukausia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_Ref500769336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1</w:t>
            </w:r>
            <w:r w:rsidRPr="00BA6263">
              <w:rPr>
                <w:rFonts w:eastAsia="MS Mincho" w:cs="Times New Roman"/>
                <w:i/>
                <w:sz w:val="20"/>
                <w:szCs w:val="24"/>
                <w:vertAlign w:val="superscript"/>
                <w:lang w:val="fi-FI"/>
              </w:rPr>
              <w:fldChar w:fldCharType="end"/>
            </w:r>
          </w:p>
        </w:tc>
        <w:tc>
          <w:tcPr>
            <w:tcW w:w="2312" w:type="dxa"/>
          </w:tcPr>
          <w:p w14:paraId="2EB5F763"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37,2 (33,1; NR)</w:t>
            </w:r>
          </w:p>
        </w:tc>
        <w:tc>
          <w:tcPr>
            <w:tcW w:w="2308" w:type="dxa"/>
          </w:tcPr>
          <w:p w14:paraId="15E066FC"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3,9 (3,8; 4,0)</w:t>
            </w:r>
          </w:p>
        </w:tc>
      </w:tr>
      <w:tr w:rsidR="004C766C" w:rsidRPr="00BA6263" w14:paraId="06397B23" w14:textId="77777777" w:rsidTr="00EA7ABA">
        <w:tc>
          <w:tcPr>
            <w:tcW w:w="4442" w:type="dxa"/>
          </w:tcPr>
          <w:p w14:paraId="6F8D6631"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Riskisuhde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_Ref500769348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2</w:t>
            </w:r>
            <w:r w:rsidRPr="00BA6263">
              <w:rPr>
                <w:rFonts w:eastAsia="MS Mincho" w:cs="Times New Roman"/>
                <w:i/>
                <w:sz w:val="20"/>
                <w:szCs w:val="24"/>
                <w:vertAlign w:val="superscript"/>
                <w:lang w:val="fi-FI"/>
              </w:rPr>
              <w:fldChar w:fldCharType="end"/>
            </w:r>
          </w:p>
        </w:tc>
        <w:tc>
          <w:tcPr>
            <w:tcW w:w="4620" w:type="dxa"/>
            <w:gridSpan w:val="2"/>
            <w:vAlign w:val="center"/>
          </w:tcPr>
          <w:p w14:paraId="1E964749"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0,07 (0,05; 0,08)</w:t>
            </w:r>
          </w:p>
        </w:tc>
      </w:tr>
      <w:tr w:rsidR="004C766C" w:rsidRPr="00BA6263" w14:paraId="5A7B5F6D" w14:textId="77777777" w:rsidTr="00EA7ABA">
        <w:tc>
          <w:tcPr>
            <w:tcW w:w="4442" w:type="dxa"/>
          </w:tcPr>
          <w:p w14:paraId="6635A95B"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P-arvo</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_Ref501557185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3</w:t>
            </w:r>
            <w:r w:rsidRPr="00BA6263">
              <w:rPr>
                <w:rFonts w:eastAsia="MS Mincho" w:cs="Times New Roman"/>
                <w:i/>
                <w:sz w:val="20"/>
                <w:szCs w:val="24"/>
                <w:vertAlign w:val="superscript"/>
                <w:lang w:val="fi-FI"/>
              </w:rPr>
              <w:fldChar w:fldCharType="end"/>
            </w:r>
          </w:p>
        </w:tc>
        <w:tc>
          <w:tcPr>
            <w:tcW w:w="4620" w:type="dxa"/>
            <w:gridSpan w:val="2"/>
            <w:vAlign w:val="center"/>
          </w:tcPr>
          <w:p w14:paraId="33AEF861"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p &lt; 0,0001</w:t>
            </w:r>
          </w:p>
        </w:tc>
      </w:tr>
      <w:tr w:rsidR="004C766C" w:rsidRPr="00531C7F" w14:paraId="4F1351EC" w14:textId="77777777" w:rsidTr="00EA7ABA">
        <w:tc>
          <w:tcPr>
            <w:tcW w:w="9062" w:type="dxa"/>
            <w:gridSpan w:val="3"/>
          </w:tcPr>
          <w:p w14:paraId="4A08CFA9" w14:textId="77777777" w:rsidR="004C766C" w:rsidRPr="00BA6263" w:rsidRDefault="004C766C" w:rsidP="004C766C">
            <w:pPr>
              <w:spacing w:after="0"/>
              <w:rPr>
                <w:rFonts w:eastAsia="MS Mincho" w:cs="Times New Roman"/>
                <w:b/>
                <w:lang w:val="fi-FI"/>
              </w:rPr>
            </w:pPr>
            <w:r w:rsidRPr="00BA6263">
              <w:rPr>
                <w:rFonts w:eastAsia="MS Mincho" w:cs="Times New Roman"/>
                <w:b/>
                <w:lang w:val="fi-FI"/>
              </w:rPr>
              <w:t>Aika uuden antineoplastisen hoidon aloittamiseen</w:t>
            </w:r>
          </w:p>
        </w:tc>
      </w:tr>
      <w:tr w:rsidR="004C766C" w:rsidRPr="00BA6263" w14:paraId="4E5D5447" w14:textId="77777777" w:rsidTr="00EA7ABA">
        <w:tc>
          <w:tcPr>
            <w:tcW w:w="4442" w:type="dxa"/>
          </w:tcPr>
          <w:p w14:paraId="333AA82C"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 xml:space="preserve">Tapahtumien määrä (%) </w:t>
            </w:r>
          </w:p>
        </w:tc>
        <w:tc>
          <w:tcPr>
            <w:tcW w:w="2312" w:type="dxa"/>
            <w:vAlign w:val="center"/>
          </w:tcPr>
          <w:p w14:paraId="6C5266DD"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142 (15,2)</w:t>
            </w:r>
          </w:p>
        </w:tc>
        <w:tc>
          <w:tcPr>
            <w:tcW w:w="2308" w:type="dxa"/>
            <w:vAlign w:val="center"/>
          </w:tcPr>
          <w:p w14:paraId="3041260B"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226 (48,3)</w:t>
            </w:r>
          </w:p>
        </w:tc>
      </w:tr>
      <w:tr w:rsidR="004C766C" w:rsidRPr="00BA6263" w14:paraId="149D2E04" w14:textId="77777777" w:rsidTr="00EA7ABA">
        <w:tc>
          <w:tcPr>
            <w:tcW w:w="4442" w:type="dxa"/>
          </w:tcPr>
          <w:p w14:paraId="6D77114A"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Mediaani, kuukausia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_Ref500769336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1</w:t>
            </w:r>
            <w:r w:rsidRPr="00BA6263">
              <w:rPr>
                <w:rFonts w:eastAsia="MS Mincho" w:cs="Times New Roman"/>
                <w:i/>
                <w:sz w:val="20"/>
                <w:szCs w:val="24"/>
                <w:vertAlign w:val="superscript"/>
                <w:lang w:val="fi-FI"/>
              </w:rPr>
              <w:fldChar w:fldCharType="end"/>
            </w:r>
          </w:p>
        </w:tc>
        <w:tc>
          <w:tcPr>
            <w:tcW w:w="2312" w:type="dxa"/>
            <w:vAlign w:val="center"/>
          </w:tcPr>
          <w:p w14:paraId="0BDF3A7F"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39,6 (37,7; NR)</w:t>
            </w:r>
          </w:p>
        </w:tc>
        <w:tc>
          <w:tcPr>
            <w:tcW w:w="2308" w:type="dxa"/>
            <w:vAlign w:val="center"/>
          </w:tcPr>
          <w:p w14:paraId="0DD3E24C"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17,7 (16,2; 19,7)</w:t>
            </w:r>
          </w:p>
        </w:tc>
      </w:tr>
      <w:tr w:rsidR="004C766C" w:rsidRPr="00BA6263" w14:paraId="018188B8" w14:textId="77777777" w:rsidTr="00EA7ABA">
        <w:tc>
          <w:tcPr>
            <w:tcW w:w="4442" w:type="dxa"/>
          </w:tcPr>
          <w:p w14:paraId="6CFB0FF7"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Riskisuhde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_Ref500769348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2</w:t>
            </w:r>
            <w:r w:rsidRPr="00BA6263">
              <w:rPr>
                <w:rFonts w:eastAsia="MS Mincho" w:cs="Times New Roman"/>
                <w:i/>
                <w:sz w:val="20"/>
                <w:szCs w:val="24"/>
                <w:vertAlign w:val="superscript"/>
                <w:lang w:val="fi-FI"/>
              </w:rPr>
              <w:fldChar w:fldCharType="end"/>
            </w:r>
          </w:p>
        </w:tc>
        <w:tc>
          <w:tcPr>
            <w:tcW w:w="4620" w:type="dxa"/>
            <w:gridSpan w:val="2"/>
            <w:vAlign w:val="center"/>
          </w:tcPr>
          <w:p w14:paraId="76A05FA1"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0,21 (0,17; 0,26)</w:t>
            </w:r>
          </w:p>
        </w:tc>
      </w:tr>
      <w:tr w:rsidR="004C766C" w:rsidRPr="00BA6263" w14:paraId="2770626B" w14:textId="77777777" w:rsidTr="00EA7ABA">
        <w:tc>
          <w:tcPr>
            <w:tcW w:w="4442" w:type="dxa"/>
          </w:tcPr>
          <w:p w14:paraId="6166BD9A" w14:textId="77777777" w:rsidR="004C766C" w:rsidRPr="00BA6263" w:rsidRDefault="004C766C" w:rsidP="004C766C">
            <w:pPr>
              <w:spacing w:after="0"/>
              <w:ind w:left="288"/>
              <w:rPr>
                <w:rFonts w:eastAsia="MS Mincho" w:cs="Times New Roman"/>
                <w:lang w:val="fi-FI"/>
              </w:rPr>
            </w:pPr>
            <w:r w:rsidRPr="00BA6263">
              <w:rPr>
                <w:rFonts w:eastAsia="MS Mincho" w:cs="Times New Roman"/>
                <w:lang w:val="fi-FI"/>
              </w:rPr>
              <w:t>P-arvo</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_Ref501557185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3</w:t>
            </w:r>
            <w:r w:rsidRPr="00BA6263">
              <w:rPr>
                <w:rFonts w:eastAsia="MS Mincho" w:cs="Times New Roman"/>
                <w:i/>
                <w:sz w:val="20"/>
                <w:szCs w:val="24"/>
                <w:vertAlign w:val="superscript"/>
                <w:lang w:val="fi-FI"/>
              </w:rPr>
              <w:fldChar w:fldCharType="end"/>
            </w:r>
          </w:p>
        </w:tc>
        <w:tc>
          <w:tcPr>
            <w:tcW w:w="4620" w:type="dxa"/>
            <w:gridSpan w:val="2"/>
            <w:vAlign w:val="center"/>
          </w:tcPr>
          <w:p w14:paraId="3D84B714" w14:textId="77777777" w:rsidR="004C766C" w:rsidRPr="00BA6263" w:rsidRDefault="004C766C" w:rsidP="004C766C">
            <w:pPr>
              <w:spacing w:after="0"/>
              <w:ind w:left="288"/>
              <w:jc w:val="center"/>
              <w:rPr>
                <w:rFonts w:eastAsia="MS Mincho" w:cs="Times New Roman"/>
                <w:lang w:val="fi-FI"/>
              </w:rPr>
            </w:pPr>
            <w:r w:rsidRPr="00BA6263">
              <w:rPr>
                <w:rFonts w:eastAsia="MS Mincho" w:cs="Times New Roman"/>
                <w:lang w:val="fi-FI"/>
              </w:rPr>
              <w:t>p &lt; 0,0001</w:t>
            </w:r>
          </w:p>
        </w:tc>
      </w:tr>
    </w:tbl>
    <w:p w14:paraId="2F2B66EF" w14:textId="77777777" w:rsidR="00C374D1" w:rsidRPr="00BA6263" w:rsidRDefault="00C374D1" w:rsidP="00C374D1">
      <w:pPr>
        <w:spacing w:after="0" w:line="276" w:lineRule="auto"/>
        <w:ind w:left="360"/>
        <w:contextualSpacing/>
        <w:rPr>
          <w:rFonts w:eastAsia="MS Mincho" w:cs="Times New Roman"/>
          <w:sz w:val="18"/>
          <w:szCs w:val="24"/>
          <w:lang w:val="fi-FI" w:eastAsia="ja-JP"/>
        </w:rPr>
      </w:pPr>
      <w:bookmarkStart w:id="52" w:name="_Ref501557106"/>
      <w:r w:rsidRPr="00BA6263">
        <w:rPr>
          <w:rFonts w:eastAsia="MS Mincho" w:cs="Times New Roman"/>
          <w:sz w:val="18"/>
          <w:szCs w:val="24"/>
          <w:lang w:val="fi-FI" w:eastAsia="ja-JP"/>
        </w:rPr>
        <w:t>NR = Not reached (ei saavutettu).</w:t>
      </w:r>
    </w:p>
    <w:p w14:paraId="2F18BE36" w14:textId="116E7226" w:rsidR="00C374D1" w:rsidRPr="00BA6263" w:rsidRDefault="00C374D1" w:rsidP="00C374D1">
      <w:pPr>
        <w:pStyle w:val="ListParagraph"/>
        <w:numPr>
          <w:ilvl w:val="0"/>
          <w:numId w:val="48"/>
        </w:numPr>
        <w:spacing w:after="0" w:line="276" w:lineRule="auto"/>
        <w:contextualSpacing/>
        <w:rPr>
          <w:rFonts w:eastAsia="MS Mincho" w:cs="Times New Roman"/>
          <w:sz w:val="18"/>
          <w:szCs w:val="24"/>
          <w:lang w:val="fi-FI" w:eastAsia="ja-JP"/>
        </w:rPr>
      </w:pPr>
      <w:bookmarkStart w:id="53" w:name="_Ref500769336"/>
      <w:r w:rsidRPr="00BA6263">
        <w:rPr>
          <w:rFonts w:eastAsia="MS Mincho" w:cs="Times New Roman"/>
          <w:sz w:val="18"/>
          <w:szCs w:val="24"/>
          <w:lang w:val="fi-FI" w:eastAsia="ja-JP"/>
        </w:rPr>
        <w:t>Perustuu Kaplan-Meierin menetelmän mukaiseen arvioitiin.</w:t>
      </w:r>
      <w:bookmarkEnd w:id="53"/>
    </w:p>
    <w:p w14:paraId="6345D9DC" w14:textId="77777777" w:rsidR="00C374D1" w:rsidRPr="00BA6263" w:rsidRDefault="00C374D1" w:rsidP="00C374D1">
      <w:pPr>
        <w:pStyle w:val="ListParagraph"/>
        <w:numPr>
          <w:ilvl w:val="0"/>
          <w:numId w:val="48"/>
        </w:numPr>
        <w:spacing w:after="0" w:line="276" w:lineRule="auto"/>
        <w:contextualSpacing/>
        <w:rPr>
          <w:rFonts w:eastAsia="MS Mincho" w:cs="Times New Roman"/>
          <w:sz w:val="18"/>
          <w:szCs w:val="24"/>
          <w:lang w:val="fi-FI" w:eastAsia="ja-JP"/>
        </w:rPr>
      </w:pPr>
      <w:bookmarkStart w:id="54" w:name="_Ref500769348"/>
      <w:r w:rsidRPr="00BA6263">
        <w:rPr>
          <w:rFonts w:eastAsia="MS Mincho" w:cs="Times New Roman"/>
          <w:sz w:val="18"/>
          <w:szCs w:val="24"/>
          <w:lang w:val="fi-FI" w:eastAsia="ja-JP"/>
        </w:rPr>
        <w:t>Riskisuhde perustuu Coxin regressiomalliin (jossa hoito on ainoa kovariaatti) stratifioituna PSA:n kahdentumisajalla ja luukudokseen vaikuttavan aineen aiemmalla tai samanaikaisella käytöllä. Riskisuhde suhteessa lumelääkkeeseen on &lt; 1, mikä suosii entsalutamidia.</w:t>
      </w:r>
      <w:bookmarkEnd w:id="54"/>
    </w:p>
    <w:p w14:paraId="09C3A843" w14:textId="77777777" w:rsidR="00C374D1" w:rsidRPr="00BA6263" w:rsidRDefault="00C374D1" w:rsidP="00C374D1">
      <w:pPr>
        <w:pStyle w:val="ListParagraph"/>
        <w:numPr>
          <w:ilvl w:val="0"/>
          <w:numId w:val="48"/>
        </w:numPr>
        <w:spacing w:after="0" w:line="276" w:lineRule="auto"/>
        <w:contextualSpacing/>
        <w:rPr>
          <w:rFonts w:eastAsia="MS Mincho" w:cs="Times New Roman"/>
          <w:sz w:val="18"/>
          <w:szCs w:val="24"/>
          <w:lang w:val="fi-FI" w:eastAsia="ja-JP"/>
        </w:rPr>
      </w:pPr>
      <w:bookmarkStart w:id="55" w:name="_Ref500769356"/>
      <w:bookmarkStart w:id="56" w:name="_Ref501557185"/>
      <w:r w:rsidRPr="00BA6263">
        <w:rPr>
          <w:rFonts w:eastAsia="MS Mincho" w:cs="Times New Roman"/>
          <w:sz w:val="18"/>
          <w:szCs w:val="24"/>
          <w:lang w:val="fi-FI" w:eastAsia="ja-JP"/>
        </w:rPr>
        <w:t>P-arvo perustuu PSA:n kahdentumisajan (&lt; 6 kuukautta, ≥ 6 kuukautta) ja luukudokseen vaikuttavan aineen aiemman tai samanaikaisen käytön (kyllä, ei) suhteen, stratifioituun log rank </w:t>
      </w:r>
      <w:r w:rsidRPr="00BA6263">
        <w:rPr>
          <w:rFonts w:eastAsia="MS Mincho" w:cs="Times New Roman"/>
          <w:sz w:val="18"/>
          <w:szCs w:val="24"/>
          <w:lang w:val="fi-FI" w:eastAsia="ja-JP"/>
        </w:rPr>
        <w:noBreakHyphen/>
        <w:t>testiin.</w:t>
      </w:r>
      <w:bookmarkEnd w:id="55"/>
      <w:bookmarkEnd w:id="56"/>
    </w:p>
    <w:p w14:paraId="321AD5ED" w14:textId="77777777" w:rsidR="00C374D1" w:rsidRPr="00BA6263" w:rsidRDefault="00C374D1" w:rsidP="00C374D1">
      <w:pPr>
        <w:pStyle w:val="ListParagraph"/>
        <w:numPr>
          <w:ilvl w:val="0"/>
          <w:numId w:val="48"/>
        </w:numPr>
        <w:spacing w:after="0" w:line="276" w:lineRule="auto"/>
        <w:contextualSpacing/>
        <w:rPr>
          <w:rFonts w:eastAsia="MS Mincho" w:cs="Times New Roman"/>
          <w:sz w:val="18"/>
          <w:szCs w:val="24"/>
          <w:lang w:val="fi-FI" w:eastAsia="ja-JP"/>
        </w:rPr>
      </w:pPr>
      <w:r w:rsidRPr="00BA6263">
        <w:rPr>
          <w:rFonts w:eastAsia="MS Mincho" w:cs="Times New Roman"/>
          <w:sz w:val="18"/>
          <w:szCs w:val="24"/>
          <w:lang w:val="fi-FI" w:eastAsia="ja-JP"/>
        </w:rPr>
        <w:t>Perustuu ennalta määritettyyn välianalyysiin, jossa tiedonkeruun katkaisupiste oli 15. lokakuuta 2019.</w:t>
      </w:r>
    </w:p>
    <w:p w14:paraId="7241F4C9" w14:textId="77777777" w:rsidR="004C766C" w:rsidRPr="00BA6263" w:rsidRDefault="004C766C" w:rsidP="00C374D1">
      <w:pPr>
        <w:spacing w:after="0"/>
        <w:rPr>
          <w:lang w:val="fi-FI"/>
        </w:rPr>
      </w:pPr>
    </w:p>
    <w:bookmarkEnd w:id="52"/>
    <w:p w14:paraId="1D50EDD5" w14:textId="46FCE6B1" w:rsidR="00B73F5D" w:rsidRPr="00BA6263" w:rsidRDefault="00B73F5D" w:rsidP="00B73F5D">
      <w:pPr>
        <w:spacing w:after="0"/>
        <w:rPr>
          <w:rFonts w:eastAsia="MS Mincho" w:cs="Times New Roman"/>
          <w:szCs w:val="20"/>
          <w:lang w:val="fi-FI" w:eastAsia="ja-JP"/>
        </w:rPr>
      </w:pPr>
      <w:r w:rsidRPr="00BA6263">
        <w:rPr>
          <w:rFonts w:eastAsia="MS Mincho" w:cs="Times New Roman"/>
          <w:noProof/>
          <w:szCs w:val="20"/>
          <w:lang w:val="en-GB" w:eastAsia="ja-JP"/>
        </w:rPr>
        <w:drawing>
          <wp:inline distT="0" distB="0" distL="0" distR="0" wp14:anchorId="1A0113FB" wp14:editId="6C8D3051">
            <wp:extent cx="5717540" cy="2632710"/>
            <wp:effectExtent l="0" t="0" r="0" b="0"/>
            <wp:docPr id="205064005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5994926" name="Picture 2"/>
                    <pic:cNvPicPr>
                      <a:picLocks noChangeAspect="1" noChangeArrowheads="1"/>
                    </pic:cNvPicPr>
                  </pic:nvPicPr>
                  <pic:blipFill>
                    <a:blip r:embed="rId27" cstate="print">
                      <a:extLst>
                        <a:ext uri="{28A0092B-C50C-407E-A947-70E740481C1C}">
                          <a14:useLocalDpi xmlns:a14="http://schemas.microsoft.com/office/drawing/2010/main" val="0"/>
                        </a:ext>
                      </a:extLst>
                    </a:blip>
                    <a:stretch>
                      <a:fillRect/>
                    </a:stretch>
                  </pic:blipFill>
                  <pic:spPr bwMode="auto">
                    <a:xfrm>
                      <a:off x="0" y="0"/>
                      <a:ext cx="5717540" cy="2632710"/>
                    </a:xfrm>
                    <a:prstGeom prst="rect">
                      <a:avLst/>
                    </a:prstGeom>
                    <a:noFill/>
                    <a:ln>
                      <a:noFill/>
                    </a:ln>
                  </pic:spPr>
                </pic:pic>
              </a:graphicData>
            </a:graphic>
          </wp:inline>
        </w:drawing>
      </w:r>
    </w:p>
    <w:p w14:paraId="30BEB9B5" w14:textId="01FE8E5E" w:rsidR="00B73F5D" w:rsidRPr="00BA6263" w:rsidRDefault="00B73F5D" w:rsidP="00B73F5D">
      <w:pPr>
        <w:spacing w:after="220"/>
        <w:rPr>
          <w:rFonts w:eastAsia="MS Mincho" w:cs="Times New Roman"/>
          <w:b/>
          <w:bCs/>
          <w:lang w:val="fi-FI"/>
        </w:rPr>
      </w:pPr>
      <w:r w:rsidRPr="00BA6263">
        <w:rPr>
          <w:rFonts w:eastAsia="MS Mincho" w:cs="Times New Roman"/>
          <w:b/>
          <w:bCs/>
          <w:lang w:val="fi-FI"/>
        </w:rPr>
        <w:t>Kuva </w:t>
      </w:r>
      <w:r w:rsidR="001F372B" w:rsidRPr="00BA6263">
        <w:rPr>
          <w:rFonts w:eastAsia="MS Mincho" w:cs="Times New Roman"/>
          <w:b/>
          <w:bCs/>
          <w:lang w:val="fi-FI"/>
        </w:rPr>
        <w:t>7</w:t>
      </w:r>
      <w:r w:rsidRPr="00BA6263">
        <w:rPr>
          <w:rFonts w:eastAsia="MS Mincho" w:cs="Times New Roman"/>
          <w:b/>
          <w:bCs/>
          <w:lang w:val="fi-FI"/>
        </w:rPr>
        <w:t>: Kaplan-Meierin menetelmän mukaiset käyrät metastaasivapaasta elossaoloajasta PROSPER-tutkimuksessa (hoitoaikeen [intent-to-treat] mukainen analyysi)</w:t>
      </w:r>
    </w:p>
    <w:p w14:paraId="1FE71100" w14:textId="1DA8500B" w:rsidR="00B73F5D" w:rsidRPr="00BA6263" w:rsidRDefault="00B73F5D" w:rsidP="00B73F5D">
      <w:pPr>
        <w:spacing w:after="0"/>
        <w:rPr>
          <w:rFonts w:eastAsia="MS Mincho" w:cs="Times New Roman"/>
          <w:lang w:val="fi-FI" w:eastAsia="ja-JP"/>
        </w:rPr>
      </w:pPr>
      <w:r w:rsidRPr="00BA6263">
        <w:rPr>
          <w:rFonts w:eastAsia="MS Mincho" w:cs="Times New Roman"/>
          <w:iCs/>
          <w:color w:val="212121"/>
          <w:lang w:val="fi-FI" w:eastAsia="fi-FI"/>
        </w:rPr>
        <w:t xml:space="preserve">Kokonaiselossaoloajan lopullisessa analyysissä, joka tehtiin 466 kuoleman toteamisen jälkeen, kokonaiselossaoloajan osoitettiin pidentyneen tilastollisesti merkitsevästi entsalutamidihoitoon satunnaistetuilla potilailla verrattuna potilaisiin, jotka satunnaistettiin saamaan lumelääkettä. Kuolemanriski väheni 26,6 % [riskisuhde (HR) </w:t>
      </w:r>
      <w:r w:rsidRPr="00BA6263">
        <w:rPr>
          <w:rFonts w:eastAsia="MS Mincho" w:cs="Times New Roman"/>
          <w:lang w:val="fi-FI" w:eastAsia="ja-JP"/>
        </w:rPr>
        <w:t>= 0,734; (95 % CI: 0,608; 0,885), p = 0,0011] (ks. kuva </w:t>
      </w:r>
      <w:r w:rsidR="001F372B" w:rsidRPr="00BA6263">
        <w:rPr>
          <w:rFonts w:eastAsia="MS Mincho" w:cs="Times New Roman"/>
          <w:lang w:val="fi-FI" w:eastAsia="ja-JP"/>
        </w:rPr>
        <w:t>8</w:t>
      </w:r>
      <w:r w:rsidRPr="00BA6263">
        <w:rPr>
          <w:rFonts w:eastAsia="MS Mincho" w:cs="Times New Roman"/>
          <w:lang w:val="fi-FI" w:eastAsia="ja-JP"/>
        </w:rPr>
        <w:t>). Seuranta-ajan mediaani oli näissä ryhmissä 48,6 kuukautta (entsalutamidiryhmä) ja vastaavasti 47,2 kuukautta (lumelääkeryhmä). 33 % entsalutamidihoitoa saaneista ja 65 % lumelääkettä saaneista potilaista sai myöhemmin vähintään yhtä antineoplastista hoitoa, mikä saattaa pidentää kokonaiselossaoloaikaa.</w:t>
      </w:r>
    </w:p>
    <w:p w14:paraId="7E83E1F9" w14:textId="77777777" w:rsidR="00B73F5D" w:rsidRPr="00BA6263" w:rsidRDefault="00B73F5D" w:rsidP="00B73F5D">
      <w:pPr>
        <w:spacing w:after="0"/>
        <w:rPr>
          <w:rFonts w:eastAsia="MS Mincho" w:cs="Times New Roman"/>
          <w:sz w:val="24"/>
          <w:szCs w:val="24"/>
          <w:lang w:val="fi-FI" w:eastAsia="ja-JP"/>
        </w:rPr>
      </w:pPr>
    </w:p>
    <w:p w14:paraId="2480F768" w14:textId="77777777" w:rsidR="00B73F5D" w:rsidRPr="00BA6263" w:rsidRDefault="00B73F5D" w:rsidP="00B73F5D">
      <w:pPr>
        <w:spacing w:after="0"/>
        <w:rPr>
          <w:rFonts w:eastAsia="MS Mincho" w:cs="Times New Roman"/>
          <w:iCs/>
          <w:color w:val="212121"/>
          <w:lang w:val="fi-FI" w:eastAsia="fi-FI"/>
        </w:rPr>
      </w:pPr>
      <w:r w:rsidRPr="00BA6263">
        <w:rPr>
          <w:rFonts w:eastAsia="MS Mincho" w:cs="Times New Roman"/>
          <w:noProof/>
          <w:sz w:val="24"/>
          <w:szCs w:val="24"/>
          <w:lang w:val="fi-FI" w:eastAsia="fi-FI"/>
        </w:rPr>
        <w:drawing>
          <wp:inline distT="0" distB="0" distL="0" distR="0" wp14:anchorId="5A67FAD2" wp14:editId="620E2613">
            <wp:extent cx="5760720" cy="2962910"/>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3676333" name="Picture 1"/>
                    <pic:cNvPicPr>
                      <a:picLocks noChangeAspect="1" noChangeArrowheads="1"/>
                    </pic:cNvPicPr>
                  </pic:nvPicPr>
                  <pic:blipFill>
                    <a:blip r:embed="rId28">
                      <a:extLst>
                        <a:ext uri="{28A0092B-C50C-407E-A947-70E740481C1C}">
                          <a14:useLocalDpi xmlns:a14="http://schemas.microsoft.com/office/drawing/2010/main" val="0"/>
                        </a:ext>
                      </a:extLst>
                    </a:blip>
                    <a:stretch>
                      <a:fillRect/>
                    </a:stretch>
                  </pic:blipFill>
                  <pic:spPr bwMode="auto">
                    <a:xfrm>
                      <a:off x="0" y="0"/>
                      <a:ext cx="5760720" cy="2962910"/>
                    </a:xfrm>
                    <a:prstGeom prst="rect">
                      <a:avLst/>
                    </a:prstGeom>
                    <a:noFill/>
                    <a:ln>
                      <a:noFill/>
                    </a:ln>
                  </pic:spPr>
                </pic:pic>
              </a:graphicData>
            </a:graphic>
          </wp:inline>
        </w:drawing>
      </w:r>
    </w:p>
    <w:p w14:paraId="54A9F1C7" w14:textId="5D1369B3" w:rsidR="00B73F5D" w:rsidRPr="00BA6263" w:rsidRDefault="00B73F5D" w:rsidP="00B73F5D">
      <w:pPr>
        <w:spacing w:after="0"/>
        <w:rPr>
          <w:rFonts w:eastAsia="MS Mincho" w:cs="Times New Roman"/>
          <w:b/>
          <w:bCs/>
          <w:szCs w:val="20"/>
          <w:lang w:val="fi-FI"/>
        </w:rPr>
      </w:pPr>
      <w:r w:rsidRPr="00BA6263">
        <w:rPr>
          <w:rFonts w:eastAsia="MS Mincho" w:cs="Times New Roman"/>
          <w:b/>
          <w:bCs/>
          <w:szCs w:val="20"/>
          <w:lang w:val="fi-FI"/>
        </w:rPr>
        <w:t>Kuva </w:t>
      </w:r>
      <w:r w:rsidR="001F372B" w:rsidRPr="00BA6263">
        <w:rPr>
          <w:rFonts w:eastAsia="MS Mincho" w:cs="Times New Roman"/>
          <w:b/>
          <w:bCs/>
          <w:szCs w:val="20"/>
          <w:lang w:val="fi-FI"/>
        </w:rPr>
        <w:t>8</w:t>
      </w:r>
      <w:r w:rsidRPr="00BA6263">
        <w:rPr>
          <w:rFonts w:eastAsia="MS Mincho" w:cs="Times New Roman"/>
          <w:b/>
          <w:bCs/>
          <w:szCs w:val="20"/>
          <w:lang w:val="fi-FI"/>
        </w:rPr>
        <w:t>: Kaplan-Meierin menetelmän mukaiset käyrät kokonaiselossaoloajasta PROSPER-tutkimuksessa (hoitoaikeen [intent-to-treat] mukainen analyysi)</w:t>
      </w:r>
    </w:p>
    <w:p w14:paraId="16AD4F77" w14:textId="77777777" w:rsidR="00B73F5D" w:rsidRPr="00BA6263" w:rsidRDefault="00B73F5D" w:rsidP="00B73F5D">
      <w:pPr>
        <w:spacing w:after="0"/>
        <w:rPr>
          <w:rFonts w:eastAsia="MS Mincho" w:cs="Times New Roman"/>
          <w:szCs w:val="20"/>
          <w:lang w:val="fi-FI" w:eastAsia="en-GB"/>
        </w:rPr>
      </w:pPr>
    </w:p>
    <w:p w14:paraId="11CE4F7E" w14:textId="77777777" w:rsidR="00B73F5D" w:rsidRPr="00BA6263" w:rsidRDefault="00B73F5D" w:rsidP="00B73F5D">
      <w:pPr>
        <w:spacing w:after="0"/>
        <w:rPr>
          <w:rFonts w:eastAsia="MS Mincho" w:cs="Times New Roman"/>
          <w:szCs w:val="20"/>
          <w:lang w:val="fi-FI" w:eastAsia="en-GB"/>
        </w:rPr>
      </w:pPr>
      <w:r w:rsidRPr="00BA6263">
        <w:rPr>
          <w:rFonts w:eastAsia="MS Mincho" w:cs="Times New Roman"/>
          <w:szCs w:val="20"/>
          <w:lang w:val="fi-FI" w:eastAsia="en-GB"/>
        </w:rPr>
        <w:t>Entsalutamidi pienensi tilastollisesti merkitsevästi (93 %) PSA-etenemisen suhteellista riskiä lumelääkkeeseen verrattuna [riskisuhde = 0,07 (95 %:n luottamusväli:</w:t>
      </w:r>
      <w:r w:rsidRPr="00BA6263">
        <w:rPr>
          <w:rFonts w:eastAsia="MS Mincho" w:cs="Times New Roman"/>
          <w:szCs w:val="20"/>
          <w:lang w:val="fi-FI"/>
        </w:rPr>
        <w:t xml:space="preserve"> </w:t>
      </w:r>
      <w:r w:rsidRPr="00BA6263">
        <w:rPr>
          <w:rFonts w:eastAsia="MS Mincho" w:cs="Times New Roman"/>
          <w:szCs w:val="20"/>
          <w:lang w:val="fi-FI" w:eastAsia="en-GB"/>
        </w:rPr>
        <w:t xml:space="preserve">0,05; 0,08), p &lt; 0,0001]. </w:t>
      </w:r>
      <w:r w:rsidRPr="00BA6263">
        <w:rPr>
          <w:rFonts w:eastAsia="MS Mincho" w:cs="Times New Roman"/>
          <w:szCs w:val="20"/>
          <w:lang w:val="fi-FI"/>
        </w:rPr>
        <w:t>Mediaaniaika PSA-etenemiseen oli</w:t>
      </w:r>
      <w:r w:rsidRPr="00BA6263">
        <w:rPr>
          <w:rFonts w:eastAsia="MS Mincho" w:cs="Times New Roman"/>
          <w:szCs w:val="20"/>
          <w:lang w:val="fi-FI" w:eastAsia="en-GB"/>
        </w:rPr>
        <w:t xml:space="preserve"> entsalutamidiryhmässä 37,2 kuukautta (95 % CI: </w:t>
      </w:r>
      <w:r w:rsidRPr="00BA6263">
        <w:rPr>
          <w:rFonts w:ascii="Times" w:eastAsia="MS Mincho" w:hAnsi="Times" w:cs="Times"/>
          <w:color w:val="000000"/>
          <w:szCs w:val="20"/>
          <w:lang w:val="fi-FI"/>
        </w:rPr>
        <w:t>33,1; NR)</w:t>
      </w:r>
      <w:r w:rsidRPr="00BA6263">
        <w:rPr>
          <w:rFonts w:eastAsia="MS Mincho" w:cs="Times New Roman"/>
          <w:szCs w:val="20"/>
          <w:lang w:val="fi-FI" w:eastAsia="en-GB"/>
        </w:rPr>
        <w:t xml:space="preserve"> ja lumelääkeryhmässä 3,9 kuukautta (95 % CI: </w:t>
      </w:r>
      <w:r w:rsidRPr="00BA6263">
        <w:rPr>
          <w:rFonts w:ascii="Times" w:eastAsia="MS Mincho" w:hAnsi="Times" w:cs="Times"/>
          <w:color w:val="000000"/>
          <w:szCs w:val="20"/>
          <w:lang w:val="fi-FI"/>
        </w:rPr>
        <w:t>3,8;</w:t>
      </w:r>
      <w:r w:rsidRPr="00BA6263">
        <w:rPr>
          <w:rFonts w:ascii="Times" w:eastAsia="MS Mincho" w:hAnsi="Times" w:cs="Times"/>
          <w:color w:val="FFFFFF"/>
          <w:szCs w:val="20"/>
          <w:lang w:val="fi-FI"/>
        </w:rPr>
        <w:t xml:space="preserve"> </w:t>
      </w:r>
      <w:r w:rsidRPr="00BA6263">
        <w:rPr>
          <w:rFonts w:ascii="Times" w:eastAsia="MS Mincho" w:hAnsi="Times" w:cs="Times"/>
          <w:color w:val="000000"/>
          <w:szCs w:val="20"/>
          <w:lang w:val="fi-FI"/>
        </w:rPr>
        <w:t>4,0)</w:t>
      </w:r>
      <w:r w:rsidRPr="00BA6263">
        <w:rPr>
          <w:rFonts w:eastAsia="MS Mincho" w:cs="Times New Roman"/>
          <w:szCs w:val="20"/>
          <w:lang w:val="fi-FI" w:eastAsia="en-GB"/>
        </w:rPr>
        <w:t>.</w:t>
      </w:r>
    </w:p>
    <w:p w14:paraId="32CC3E49" w14:textId="77777777" w:rsidR="00B73F5D" w:rsidRPr="00BA6263" w:rsidRDefault="00B73F5D" w:rsidP="00B73F5D">
      <w:pPr>
        <w:spacing w:after="0"/>
        <w:rPr>
          <w:rFonts w:eastAsia="MS Mincho" w:cs="Times New Roman"/>
          <w:szCs w:val="20"/>
          <w:lang w:val="fi-FI" w:eastAsia="en-GB"/>
        </w:rPr>
      </w:pPr>
    </w:p>
    <w:p w14:paraId="607E421F" w14:textId="4CCACF3E" w:rsidR="00B73F5D" w:rsidRPr="00BA6263" w:rsidRDefault="00B73F5D" w:rsidP="00B73F5D">
      <w:pPr>
        <w:spacing w:after="0"/>
        <w:rPr>
          <w:rFonts w:eastAsia="MS Mincho" w:cs="Times New Roman"/>
          <w:szCs w:val="20"/>
          <w:lang w:val="fi-FI" w:eastAsia="en-GB"/>
        </w:rPr>
      </w:pPr>
      <w:r w:rsidRPr="00BA6263">
        <w:rPr>
          <w:rFonts w:eastAsia="MS Mincho" w:cs="Times New Roman"/>
          <w:szCs w:val="20"/>
          <w:lang w:val="fi-FI" w:eastAsia="en-GB"/>
        </w:rPr>
        <w:t>Entsalutamidi pidensi tilastollisesti merkitsevästi aikaviivettä ennen ensimmäisen uuden antineoplastisen hoidon aloittamista verrattuna lumelääkkeeseen [riskisuhde = 0,21 (95 %:n luottamusväli: 0,17; 0,26), p &lt; 0,0001]. Mediaaniaika ennen uuden antineoplastisen hoidon aloittamista oli entsalutamidiryhmässä 39,6 kuukautta (95 % CI: 37,7; NR) ja lumelääkeryhmässä 17,7 kuukautta (95 % CI: 16,2; 19,7) (ks. kuva </w:t>
      </w:r>
      <w:r w:rsidR="001F372B" w:rsidRPr="00BA6263">
        <w:rPr>
          <w:rFonts w:eastAsia="MS Mincho" w:cs="Times New Roman"/>
          <w:szCs w:val="20"/>
          <w:lang w:val="fi-FI" w:eastAsia="en-GB"/>
        </w:rPr>
        <w:t>9</w:t>
      </w:r>
      <w:r w:rsidRPr="00BA6263">
        <w:rPr>
          <w:rFonts w:eastAsia="MS Mincho" w:cs="Times New Roman"/>
          <w:szCs w:val="20"/>
          <w:lang w:val="fi-FI" w:eastAsia="en-GB"/>
        </w:rPr>
        <w:t>).</w:t>
      </w:r>
    </w:p>
    <w:p w14:paraId="42B6F9E2" w14:textId="77777777" w:rsidR="00B73F5D" w:rsidRPr="00BA6263" w:rsidRDefault="00B73F5D" w:rsidP="00B73F5D">
      <w:pPr>
        <w:spacing w:after="0"/>
        <w:rPr>
          <w:rFonts w:eastAsia="TimesNewRoman" w:cs="Times New Roman"/>
          <w:szCs w:val="20"/>
          <w:lang w:val="fi-FI"/>
        </w:rPr>
      </w:pPr>
    </w:p>
    <w:p w14:paraId="009D26E0" w14:textId="77777777" w:rsidR="00B73F5D" w:rsidRPr="00BA6263" w:rsidRDefault="00B73F5D" w:rsidP="00B73F5D">
      <w:pPr>
        <w:spacing w:after="0"/>
        <w:rPr>
          <w:rFonts w:eastAsia="TimesNewRoman" w:cs="Times New Roman"/>
          <w:szCs w:val="20"/>
          <w:lang w:val="fi-FI"/>
        </w:rPr>
      </w:pPr>
      <w:r w:rsidRPr="00BA6263">
        <w:rPr>
          <w:rFonts w:eastAsia="TimesNewRoman" w:cs="Times New Roman"/>
          <w:noProof/>
          <w:szCs w:val="20"/>
          <w:lang w:val="en-GB" w:eastAsia="ja-JP"/>
        </w:rPr>
        <w:drawing>
          <wp:inline distT="0" distB="0" distL="0" distR="0" wp14:anchorId="53D7944C" wp14:editId="106108F2">
            <wp:extent cx="5767705" cy="279336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9321295" name="Picture 3"/>
                    <pic:cNvPicPr>
                      <a:picLocks noChangeAspect="1" noChangeArrowheads="1"/>
                    </pic:cNvPicPr>
                  </pic:nvPicPr>
                  <pic:blipFill>
                    <a:blip r:embed="rId29">
                      <a:extLst>
                        <a:ext uri="{28A0092B-C50C-407E-A947-70E740481C1C}">
                          <a14:useLocalDpi xmlns:a14="http://schemas.microsoft.com/office/drawing/2010/main" val="0"/>
                        </a:ext>
                      </a:extLst>
                    </a:blip>
                    <a:stretch>
                      <a:fillRect/>
                    </a:stretch>
                  </pic:blipFill>
                  <pic:spPr bwMode="auto">
                    <a:xfrm>
                      <a:off x="0" y="0"/>
                      <a:ext cx="5767705" cy="2793365"/>
                    </a:xfrm>
                    <a:prstGeom prst="rect">
                      <a:avLst/>
                    </a:prstGeom>
                    <a:noFill/>
                    <a:ln>
                      <a:noFill/>
                    </a:ln>
                  </pic:spPr>
                </pic:pic>
              </a:graphicData>
            </a:graphic>
          </wp:inline>
        </w:drawing>
      </w:r>
    </w:p>
    <w:p w14:paraId="33F241F4" w14:textId="1B7D67D9" w:rsidR="00B73F5D" w:rsidRPr="00BA6263" w:rsidRDefault="00B73F5D" w:rsidP="00B73F5D">
      <w:pPr>
        <w:spacing w:after="0"/>
        <w:rPr>
          <w:rFonts w:eastAsia="TimesNewRoman" w:cs="Times New Roman"/>
          <w:b/>
          <w:bCs/>
          <w:lang w:val="fi-FI"/>
        </w:rPr>
      </w:pPr>
      <w:r w:rsidRPr="00BA6263">
        <w:rPr>
          <w:rFonts w:eastAsia="MS Mincho" w:cs="Times New Roman"/>
          <w:b/>
          <w:bCs/>
          <w:lang w:val="fi-FI"/>
        </w:rPr>
        <w:t>Kuva </w:t>
      </w:r>
      <w:r w:rsidR="001F372B" w:rsidRPr="00BA6263">
        <w:rPr>
          <w:rFonts w:eastAsia="MS Mincho" w:cs="Times New Roman"/>
          <w:b/>
          <w:bCs/>
          <w:lang w:val="fi-FI"/>
        </w:rPr>
        <w:t>9</w:t>
      </w:r>
      <w:r w:rsidRPr="00BA6263">
        <w:rPr>
          <w:rFonts w:eastAsia="MS Mincho" w:cs="Times New Roman"/>
          <w:b/>
          <w:bCs/>
          <w:lang w:val="fi-FI"/>
        </w:rPr>
        <w:t>: Kaplan-Meierin menetelmän mukaiset käyrät koskien aikaa ennen ensimmäisen uuden antineoplastisen hoidon aloittamista PROSPER-tutkimuksessa (hoitoaikeen [intent-to-treat] mukainen analyysi)</w:t>
      </w:r>
    </w:p>
    <w:p w14:paraId="6FD90F62" w14:textId="77777777" w:rsidR="00B73F5D" w:rsidRPr="00BA6263" w:rsidRDefault="00B73F5D" w:rsidP="00B73F5D">
      <w:pPr>
        <w:autoSpaceDE w:val="0"/>
        <w:autoSpaceDN w:val="0"/>
        <w:adjustRightInd w:val="0"/>
        <w:spacing w:after="0"/>
        <w:rPr>
          <w:rFonts w:eastAsia="TimesNewRoman" w:cs="Times New Roman"/>
          <w:szCs w:val="20"/>
          <w:lang w:val="fi-FI"/>
        </w:rPr>
      </w:pPr>
    </w:p>
    <w:p w14:paraId="75300DB5" w14:textId="77777777" w:rsidR="00B73F5D" w:rsidRPr="00BA6263" w:rsidRDefault="00B73F5D" w:rsidP="00B73F5D">
      <w:pPr>
        <w:keepNext/>
        <w:autoSpaceDE w:val="0"/>
        <w:autoSpaceDN w:val="0"/>
        <w:adjustRightInd w:val="0"/>
        <w:spacing w:after="0"/>
        <w:rPr>
          <w:rFonts w:eastAsia="TimesNewRoman" w:cs="Times New Roman"/>
          <w:i/>
          <w:szCs w:val="20"/>
          <w:lang w:val="fi-FI"/>
        </w:rPr>
      </w:pPr>
      <w:r w:rsidRPr="00BA6263">
        <w:rPr>
          <w:rFonts w:eastAsia="TimesNewRoman" w:cs="Times New Roman"/>
          <w:i/>
          <w:szCs w:val="20"/>
          <w:lang w:val="fi-FI"/>
        </w:rPr>
        <w:t xml:space="preserve">MDV3100-09 (STRIVE) </w:t>
      </w:r>
      <w:r w:rsidRPr="00BA6263">
        <w:rPr>
          <w:rFonts w:eastAsia="TimesNewRoman" w:cs="Times New Roman"/>
          <w:i/>
          <w:szCs w:val="20"/>
          <w:lang w:val="fi-FI"/>
        </w:rPr>
        <w:noBreakHyphen/>
        <w:t>tutkimus (potilaat, jotka eivät aiemmin olleet saaneet kemoterapiaa, ja joilla oli metastaattinen/ei-metastasoitunut CRPC)</w:t>
      </w:r>
    </w:p>
    <w:p w14:paraId="4F8ADEF3" w14:textId="77777777" w:rsidR="00B73F5D" w:rsidRPr="00BA6263" w:rsidRDefault="00B73F5D" w:rsidP="00B73F5D">
      <w:pPr>
        <w:keepNext/>
        <w:autoSpaceDE w:val="0"/>
        <w:autoSpaceDN w:val="0"/>
        <w:adjustRightInd w:val="0"/>
        <w:spacing w:after="0"/>
        <w:rPr>
          <w:rFonts w:eastAsia="TimesNewRoman" w:cs="Times New Roman"/>
          <w:szCs w:val="20"/>
          <w:lang w:val="fi-FI"/>
        </w:rPr>
      </w:pPr>
    </w:p>
    <w:p w14:paraId="1D97F668" w14:textId="3505C002" w:rsidR="00B73F5D" w:rsidRPr="00BA6263" w:rsidRDefault="00B73F5D" w:rsidP="00B73F5D">
      <w:pPr>
        <w:autoSpaceDE w:val="0"/>
        <w:autoSpaceDN w:val="0"/>
        <w:adjustRightInd w:val="0"/>
        <w:spacing w:after="0"/>
        <w:rPr>
          <w:rFonts w:eastAsia="TimesNewRoman" w:cs="Times New Roman"/>
          <w:szCs w:val="20"/>
          <w:lang w:val="fi-FI"/>
        </w:rPr>
      </w:pPr>
      <w:r w:rsidRPr="00BA6263">
        <w:rPr>
          <w:rFonts w:eastAsia="TimesNewRoman" w:cs="Times New Roman"/>
          <w:szCs w:val="20"/>
          <w:lang w:val="fi-FI"/>
        </w:rPr>
        <w:t>STRIVE-tutkimukseen osallistui 396 ei-metastasoitunutta tai metastaattista CRPC:tä sairastavaa potilasta, joilla primääri androgeenideprivaatiohoito ei estänyt serologista tai radiologista sairauden etenemistä, ja jotka satunnaistettiin saamaan kerran vuorokaudessa joko 160 mg entsalutamidia (N = 198) tai 50 mg bikalutamidia (N = 198). Ensisijainen päätetapahtuma oli tautivapaa elossaoloaika (PFS) eli aika, joka kului satunnaistamisesta ensimmäiseen objektiiviseen näyttöön radiologisesta etenemisestä, PSA-etenemiseen tai tutkimuksen aikaiseen kuolemaan. Mediaani PFS oli entsalutamidiryhmässä 19,4 kuukautta (95 % CI: 16,5, ei saavutettu) ja bikalutamidiryhmässä 5,7 kuukautta (95 % CI: 5,6; 8,1) [riskisuhde = 0,24 (95 %:n luottamusväli: 0,18; 0,32), p &lt; 0,0001]. Entsalutamidin johdonmukainen PFS-hyöty bikalutamidiin verrattuna havaittiin kaikissa ennakolta määritetyissä potilasryhmissä.</w:t>
      </w:r>
      <w:r w:rsidRPr="00BA6263">
        <w:rPr>
          <w:rFonts w:eastAsia="MS Mincho" w:cs="Times New Roman"/>
          <w:szCs w:val="20"/>
          <w:lang w:val="fi-FI"/>
        </w:rPr>
        <w:t xml:space="preserve"> Potilasryhmässä, jossa tauti oli e</w:t>
      </w:r>
      <w:r w:rsidRPr="00BA6263">
        <w:rPr>
          <w:rFonts w:eastAsia="TimesNewRoman" w:cs="Times New Roman"/>
          <w:szCs w:val="20"/>
          <w:lang w:val="fi-FI"/>
        </w:rPr>
        <w:t>i-metastasoitunut (N = 139), entsalutamidilla hoidetuista potilaista 19/70 (27,1 %) ja bikalutamidilla hoidetuista potilaista 49/69 (71,0 %) sai PFS-tapahtuman (yhteensä 68 tapahtumaa). Riskisuhde oli 0,24 (95 % CI: 0,14; 0,42), eikä mediaaniaikaa PFS-tapahtumaan saavutettu entsalutamidiryhmässä, kun taas bikalutamidiryhmässä mediaaniaika oli 8,6 kuukautta (ks. kuva </w:t>
      </w:r>
      <w:r w:rsidR="00AB6060" w:rsidRPr="00BA6263">
        <w:rPr>
          <w:rFonts w:eastAsia="TimesNewRoman" w:cs="Times New Roman"/>
          <w:szCs w:val="20"/>
          <w:lang w:val="fi-FI"/>
        </w:rPr>
        <w:t>1</w:t>
      </w:r>
      <w:r w:rsidR="001F372B" w:rsidRPr="00BA6263">
        <w:rPr>
          <w:rFonts w:eastAsia="TimesNewRoman" w:cs="Times New Roman"/>
          <w:szCs w:val="20"/>
          <w:lang w:val="fi-FI"/>
        </w:rPr>
        <w:t>0</w:t>
      </w:r>
      <w:r w:rsidRPr="00BA6263">
        <w:rPr>
          <w:rFonts w:eastAsia="TimesNewRoman" w:cs="Times New Roman"/>
          <w:szCs w:val="20"/>
          <w:lang w:val="fi-FI"/>
        </w:rPr>
        <w:t>).</w:t>
      </w:r>
    </w:p>
    <w:p w14:paraId="69D4BD5C" w14:textId="77777777" w:rsidR="00B73F5D" w:rsidRPr="00BA6263" w:rsidRDefault="00B73F5D" w:rsidP="00B73F5D">
      <w:pPr>
        <w:autoSpaceDE w:val="0"/>
        <w:autoSpaceDN w:val="0"/>
        <w:adjustRightInd w:val="0"/>
        <w:spacing w:after="0"/>
        <w:jc w:val="both"/>
        <w:rPr>
          <w:rFonts w:eastAsia="TimesNewRoman" w:cs="Times New Roman"/>
          <w:szCs w:val="20"/>
          <w:lang w:val="fi-FI"/>
        </w:rPr>
      </w:pPr>
    </w:p>
    <w:p w14:paraId="21715A80" w14:textId="77777777" w:rsidR="00B73F5D" w:rsidRPr="00BA6263" w:rsidRDefault="00B73F5D" w:rsidP="00B73F5D">
      <w:pPr>
        <w:autoSpaceDE w:val="0"/>
        <w:autoSpaceDN w:val="0"/>
        <w:adjustRightInd w:val="0"/>
        <w:spacing w:after="0"/>
        <w:jc w:val="both"/>
        <w:rPr>
          <w:rFonts w:eastAsia="TimesNewRoman" w:cs="Times New Roman"/>
          <w:szCs w:val="20"/>
          <w:lang w:val="fi-FI"/>
        </w:rPr>
      </w:pPr>
    </w:p>
    <w:p w14:paraId="14A99F71" w14:textId="77777777" w:rsidR="00B73F5D" w:rsidRPr="00BA6263" w:rsidRDefault="00B73F5D" w:rsidP="00B73F5D">
      <w:pPr>
        <w:autoSpaceDE w:val="0"/>
        <w:autoSpaceDN w:val="0"/>
        <w:adjustRightInd w:val="0"/>
        <w:spacing w:after="0"/>
        <w:jc w:val="both"/>
        <w:rPr>
          <w:rFonts w:eastAsia="TimesNewRoman" w:cs="Times New Roman"/>
          <w:szCs w:val="20"/>
          <w:lang w:val="fi-FI"/>
        </w:rPr>
      </w:pPr>
      <w:r w:rsidRPr="00BA6263">
        <w:rPr>
          <w:rFonts w:eastAsia="TimesNewRoman" w:cs="Times New Roman"/>
          <w:noProof/>
          <w:szCs w:val="20"/>
          <w:lang w:val="en-GB" w:eastAsia="ja-JP"/>
        </w:rPr>
        <w:drawing>
          <wp:inline distT="0" distB="0" distL="0" distR="0" wp14:anchorId="75A0DD83" wp14:editId="68E3219B">
            <wp:extent cx="5647055" cy="2461895"/>
            <wp:effectExtent l="0" t="0" r="0" b="0"/>
            <wp:docPr id="4"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932822" name="Picture 5"/>
                    <pic:cNvPicPr>
                      <a:picLocks noChangeAspect="1" noChangeArrowheads="1"/>
                    </pic:cNvPicPr>
                  </pic:nvPicPr>
                  <pic:blipFill>
                    <a:blip r:embed="rId30" cstate="print">
                      <a:extLst>
                        <a:ext uri="{28A0092B-C50C-407E-A947-70E740481C1C}">
                          <a14:useLocalDpi xmlns:a14="http://schemas.microsoft.com/office/drawing/2010/main" val="0"/>
                        </a:ext>
                      </a:extLst>
                    </a:blip>
                    <a:stretch>
                      <a:fillRect/>
                    </a:stretch>
                  </pic:blipFill>
                  <pic:spPr bwMode="auto">
                    <a:xfrm>
                      <a:off x="0" y="0"/>
                      <a:ext cx="5647055" cy="2461895"/>
                    </a:xfrm>
                    <a:prstGeom prst="rect">
                      <a:avLst/>
                    </a:prstGeom>
                    <a:noFill/>
                    <a:ln>
                      <a:noFill/>
                    </a:ln>
                  </pic:spPr>
                </pic:pic>
              </a:graphicData>
            </a:graphic>
          </wp:inline>
        </w:drawing>
      </w:r>
    </w:p>
    <w:p w14:paraId="72D4976E" w14:textId="38A3CDD7" w:rsidR="00B73F5D" w:rsidRPr="00BA6263" w:rsidRDefault="00B73F5D" w:rsidP="00B73F5D">
      <w:pPr>
        <w:spacing w:after="0"/>
        <w:rPr>
          <w:rFonts w:eastAsia="TimesNewRoman" w:cs="Times New Roman"/>
          <w:b/>
          <w:bCs/>
          <w:lang w:val="fi-FI"/>
        </w:rPr>
      </w:pPr>
      <w:r w:rsidRPr="00BA6263">
        <w:rPr>
          <w:rFonts w:eastAsia="MS Mincho" w:cs="Times New Roman"/>
          <w:b/>
          <w:bCs/>
          <w:lang w:val="fi-FI"/>
        </w:rPr>
        <w:t>Kuva </w:t>
      </w:r>
      <w:r w:rsidR="00AB6060" w:rsidRPr="00BA6263">
        <w:rPr>
          <w:rFonts w:eastAsia="MS Mincho" w:cs="Times New Roman"/>
          <w:b/>
          <w:bCs/>
          <w:lang w:val="fi-FI"/>
        </w:rPr>
        <w:t>1</w:t>
      </w:r>
      <w:r w:rsidR="001F372B" w:rsidRPr="00BA6263">
        <w:rPr>
          <w:rFonts w:eastAsia="MS Mincho" w:cs="Times New Roman"/>
          <w:b/>
          <w:bCs/>
          <w:lang w:val="fi-FI"/>
        </w:rPr>
        <w:t>0</w:t>
      </w:r>
      <w:r w:rsidRPr="00BA6263">
        <w:rPr>
          <w:rFonts w:eastAsia="MS Mincho" w:cs="Times New Roman"/>
          <w:b/>
          <w:bCs/>
          <w:lang w:val="fi-FI"/>
        </w:rPr>
        <w:t>: Kaplan-Meierin menetelmän mukaiset käyrät etenemisvapaasta elossaoloajasta STRIVE-tutkimuksessa (hoitoaikeen [intent-to-treat] mukainen analyysi)</w:t>
      </w:r>
    </w:p>
    <w:p w14:paraId="60C25E81" w14:textId="77777777" w:rsidR="00B73F5D" w:rsidRPr="00BA6263" w:rsidRDefault="00B73F5D" w:rsidP="00B73F5D">
      <w:pPr>
        <w:autoSpaceDE w:val="0"/>
        <w:autoSpaceDN w:val="0"/>
        <w:adjustRightInd w:val="0"/>
        <w:spacing w:after="0"/>
        <w:jc w:val="both"/>
        <w:rPr>
          <w:rFonts w:eastAsia="MS Mincho" w:cs="Times New Roman"/>
          <w:szCs w:val="20"/>
          <w:lang w:val="fi-FI"/>
        </w:rPr>
      </w:pPr>
    </w:p>
    <w:p w14:paraId="1BB06B55" w14:textId="77777777" w:rsidR="00B73F5D" w:rsidRPr="00BA6263" w:rsidRDefault="00B73F5D" w:rsidP="00B73F5D">
      <w:pPr>
        <w:keepNext/>
        <w:spacing w:after="0"/>
        <w:rPr>
          <w:rFonts w:eastAsia="MS Mincho" w:cs="Times New Roman"/>
          <w:lang w:val="fi-FI"/>
        </w:rPr>
      </w:pPr>
      <w:r w:rsidRPr="00BA6263">
        <w:rPr>
          <w:rFonts w:eastAsia="MS Mincho" w:cs="Times New Roman"/>
          <w:i/>
          <w:lang w:val="fi-FI"/>
        </w:rPr>
        <w:t>9785-CL-0222 (TERRAIN) -tutkimus (potilaat, joilla oli metastaattinen CPRC ja jotka eivät aiemmin olleet saaneet kemoterapiaa)</w:t>
      </w:r>
    </w:p>
    <w:p w14:paraId="5A126801" w14:textId="77777777" w:rsidR="00B73F5D" w:rsidRPr="00BA6263" w:rsidRDefault="00B73F5D" w:rsidP="00B73F5D">
      <w:pPr>
        <w:keepNext/>
        <w:spacing w:after="0"/>
        <w:rPr>
          <w:rFonts w:eastAsia="MS Mincho" w:cs="Times New Roman"/>
          <w:lang w:val="fi-FI"/>
        </w:rPr>
      </w:pPr>
    </w:p>
    <w:p w14:paraId="0F2CDD2F" w14:textId="77777777" w:rsidR="00B73F5D" w:rsidRPr="00BA6263" w:rsidRDefault="00B73F5D" w:rsidP="00B73F5D">
      <w:pPr>
        <w:spacing w:after="0"/>
        <w:rPr>
          <w:rFonts w:eastAsia="TimesNewRoman" w:cs="Times New Roman"/>
          <w:lang w:val="fi-FI"/>
        </w:rPr>
      </w:pPr>
      <w:r w:rsidRPr="00BA6263">
        <w:rPr>
          <w:rFonts w:eastAsia="MS Mincho" w:cs="Times New Roman"/>
          <w:lang w:val="fi-FI" w:eastAsia="en-GB"/>
        </w:rPr>
        <w:t>TERRAIN-tutkimukseen osallistui 375 potilasta, joilla oli metastaattinen CPRC, jotka eivät aiemmin olleet saaneet kemo- tai antiandrogeeniterapiaa, ja jotka satunnaistettiin saamaan kerran vuorokaudessa joko 160 mg entsalutamidia (N =</w:t>
      </w:r>
      <w:r w:rsidRPr="00BA6263">
        <w:rPr>
          <w:rFonts w:eastAsia="MS Mincho" w:cs="Times New Roman"/>
          <w:szCs w:val="20"/>
          <w:lang w:val="fi-FI"/>
        </w:rPr>
        <w:t> </w:t>
      </w:r>
      <w:r w:rsidRPr="00BA6263">
        <w:rPr>
          <w:rFonts w:eastAsia="MS Mincho" w:cs="Times New Roman"/>
          <w:lang w:val="fi-FI" w:eastAsia="en-GB"/>
        </w:rPr>
        <w:t>184) tai 50 mg bikalutamidia (N = 191). PFS:n mediaaniarvo oli entsalutamidipotilailla 15,7 kuukautta ja bikalutamidipotilailla 5,8 kuukautta [</w:t>
      </w:r>
      <w:r w:rsidRPr="00BA6263">
        <w:rPr>
          <w:rFonts w:eastAsia="SimSun" w:cs="Times New Roman"/>
          <w:lang w:val="fi-FI"/>
        </w:rPr>
        <w:t xml:space="preserve">riskisuhde </w:t>
      </w:r>
      <w:r w:rsidRPr="00BA6263">
        <w:rPr>
          <w:rFonts w:eastAsia="MS Mincho" w:cs="Times New Roman"/>
          <w:lang w:val="fi-FI" w:eastAsia="en-GB"/>
        </w:rPr>
        <w:t xml:space="preserve">= 0,44 (95 %:n luottamusväli: 0,34; 0,57), p &lt; 0,0001]. Tautivapaa </w:t>
      </w:r>
      <w:r w:rsidRPr="00BA6263">
        <w:rPr>
          <w:rFonts w:eastAsia="MS Mincho" w:cs="Times New Roman"/>
          <w:szCs w:val="20"/>
          <w:lang w:val="fi-FI" w:eastAsia="en-GB"/>
        </w:rPr>
        <w:t xml:space="preserve">elinaika määriteltiin päättyväksi johonkin seuraavista tapahtumista: radiologisesti määritetty taudin eteneminen, jonka arvioi </w:t>
      </w:r>
      <w:r w:rsidRPr="00BA6263">
        <w:rPr>
          <w:rFonts w:eastAsia="MS Mincho" w:cs="Times New Roman"/>
          <w:lang w:val="fi-FI" w:eastAsia="en-GB"/>
        </w:rPr>
        <w:t>riippumaton keskitet</w:t>
      </w:r>
      <w:r w:rsidRPr="00BA6263">
        <w:rPr>
          <w:rFonts w:eastAsia="MS Mincho" w:cs="Times New Roman"/>
          <w:szCs w:val="20"/>
          <w:lang w:val="fi-FI" w:eastAsia="en-GB"/>
        </w:rPr>
        <w:t>t</w:t>
      </w:r>
      <w:r w:rsidRPr="00BA6263">
        <w:rPr>
          <w:rFonts w:eastAsia="MS Mincho" w:cs="Times New Roman"/>
          <w:lang w:val="fi-FI" w:eastAsia="en-GB"/>
        </w:rPr>
        <w:t>y arvioija</w:t>
      </w:r>
      <w:r w:rsidRPr="00BA6263">
        <w:rPr>
          <w:rFonts w:eastAsia="MS Mincho" w:cs="Times New Roman"/>
          <w:szCs w:val="20"/>
          <w:lang w:val="fi-FI" w:eastAsia="en-GB"/>
        </w:rPr>
        <w:t xml:space="preserve">taho, </w:t>
      </w:r>
      <w:r w:rsidRPr="00BA6263">
        <w:rPr>
          <w:rFonts w:eastAsia="MS Mincho" w:cs="Times New Roman"/>
          <w:lang w:val="fi-FI" w:eastAsia="en-GB"/>
        </w:rPr>
        <w:t xml:space="preserve">luustoon liittyvä tapahtuma, </w:t>
      </w:r>
      <w:r w:rsidRPr="00BA6263">
        <w:rPr>
          <w:rFonts w:eastAsia="MS Mincho" w:cs="Times New Roman"/>
          <w:szCs w:val="20"/>
          <w:lang w:val="fi-FI" w:eastAsia="en-GB"/>
        </w:rPr>
        <w:t>uuden</w:t>
      </w:r>
      <w:r w:rsidRPr="00BA6263">
        <w:rPr>
          <w:rFonts w:eastAsia="MS Mincho" w:cs="Times New Roman"/>
          <w:lang w:val="fi-FI" w:eastAsia="en-GB"/>
        </w:rPr>
        <w:t xml:space="preserve"> antineoplasti</w:t>
      </w:r>
      <w:r w:rsidRPr="00BA6263">
        <w:rPr>
          <w:rFonts w:eastAsia="MS Mincho" w:cs="Times New Roman"/>
          <w:szCs w:val="20"/>
          <w:lang w:val="fi-FI" w:eastAsia="en-GB"/>
        </w:rPr>
        <w:t>s</w:t>
      </w:r>
      <w:r w:rsidRPr="00BA6263">
        <w:rPr>
          <w:rFonts w:eastAsia="MS Mincho" w:cs="Times New Roman"/>
          <w:lang w:val="fi-FI" w:eastAsia="en-GB"/>
        </w:rPr>
        <w:t>en ho</w:t>
      </w:r>
      <w:r w:rsidRPr="00BA6263">
        <w:rPr>
          <w:rFonts w:eastAsia="MS Mincho" w:cs="Times New Roman"/>
          <w:szCs w:val="20"/>
          <w:lang w:val="fi-FI" w:eastAsia="en-GB"/>
        </w:rPr>
        <w:t xml:space="preserve">idon aloittaminen </w:t>
      </w:r>
      <w:r w:rsidRPr="00BA6263">
        <w:rPr>
          <w:rFonts w:eastAsia="MS Mincho" w:cs="Times New Roman"/>
          <w:lang w:val="fi-FI" w:eastAsia="en-GB"/>
        </w:rPr>
        <w:t xml:space="preserve">tai </w:t>
      </w:r>
      <w:r w:rsidRPr="00BA6263">
        <w:rPr>
          <w:rFonts w:eastAsia="MS Mincho" w:cs="Times New Roman"/>
          <w:szCs w:val="20"/>
          <w:lang w:val="fi-FI" w:eastAsia="en-GB"/>
        </w:rPr>
        <w:t>mistä tahansa syystä aiheutunut kuolema</w:t>
      </w:r>
      <w:r w:rsidRPr="00BA6263">
        <w:rPr>
          <w:rFonts w:eastAsia="MS Mincho" w:cs="Times New Roman"/>
          <w:lang w:val="fi-FI" w:eastAsia="en-GB"/>
        </w:rPr>
        <w:t>.</w:t>
      </w:r>
      <w:r w:rsidRPr="00BA6263">
        <w:rPr>
          <w:rFonts w:ascii="Verdana" w:eastAsia="MS Mincho" w:hAnsi="Verdana" w:cs="Times New Roman"/>
          <w:sz w:val="18"/>
          <w:szCs w:val="18"/>
          <w:lang w:val="fi-FI" w:eastAsia="en-GB"/>
        </w:rPr>
        <w:t xml:space="preserve"> </w:t>
      </w:r>
      <w:r w:rsidRPr="00BA6263">
        <w:rPr>
          <w:rFonts w:eastAsia="MS Mincho" w:cs="Times New Roman"/>
          <w:szCs w:val="20"/>
          <w:lang w:val="fi-FI" w:eastAsia="en-GB"/>
        </w:rPr>
        <w:t>Tautivapaan elinajan piteneminen havaittiin johdonmukaisesti kaikissa ennalta määritellyissä potilasryhmissä.</w:t>
      </w:r>
    </w:p>
    <w:p w14:paraId="472E205A" w14:textId="77777777" w:rsidR="00B73F5D" w:rsidRPr="00BA6263" w:rsidRDefault="00B73F5D" w:rsidP="00B73F5D">
      <w:pPr>
        <w:autoSpaceDE w:val="0"/>
        <w:autoSpaceDN w:val="0"/>
        <w:adjustRightInd w:val="0"/>
        <w:spacing w:after="0"/>
        <w:rPr>
          <w:rFonts w:eastAsia="MS Mincho" w:cs="Times New Roman"/>
          <w:lang w:val="fi-FI" w:eastAsia="fi-FI"/>
        </w:rPr>
      </w:pPr>
    </w:p>
    <w:p w14:paraId="4F9BF316" w14:textId="77777777" w:rsidR="00B73F5D" w:rsidRPr="00BA6263" w:rsidRDefault="00B73F5D" w:rsidP="00B73F5D">
      <w:pPr>
        <w:keepNext/>
        <w:spacing w:after="0"/>
        <w:rPr>
          <w:rFonts w:eastAsia="MS Mincho" w:cs="Times New Roman"/>
          <w:i/>
          <w:lang w:val="fi-FI"/>
        </w:rPr>
      </w:pPr>
      <w:r w:rsidRPr="00BA6263">
        <w:rPr>
          <w:rFonts w:eastAsia="MS Mincho" w:cs="Times New Roman"/>
          <w:i/>
          <w:lang w:val="fi-FI"/>
        </w:rPr>
        <w:t>MDV3100-03 (PREVAIL) -tutkimus (potilaat, jotka eivät olleet aiemmin saaneet kemoterapiaa, ja joilla oli metastaattinen CRPC)</w:t>
      </w:r>
    </w:p>
    <w:p w14:paraId="2CC97D64" w14:textId="77777777" w:rsidR="00B73F5D" w:rsidRPr="00BA6263" w:rsidRDefault="00B73F5D" w:rsidP="00B73F5D">
      <w:pPr>
        <w:keepNext/>
        <w:spacing w:after="0"/>
        <w:rPr>
          <w:rFonts w:eastAsia="TimesNewRoman" w:cs="Times New Roman"/>
          <w:lang w:val="fi-FI"/>
        </w:rPr>
      </w:pPr>
    </w:p>
    <w:p w14:paraId="48DC3C78" w14:textId="77777777" w:rsidR="00B73F5D" w:rsidRPr="00BA6263" w:rsidRDefault="00B73F5D" w:rsidP="00B73F5D">
      <w:pPr>
        <w:spacing w:after="0"/>
        <w:rPr>
          <w:rFonts w:eastAsia="MS Mincho" w:cs="Times New Roman"/>
          <w:lang w:val="fi-FI"/>
        </w:rPr>
      </w:pPr>
      <w:r w:rsidRPr="00BA6263">
        <w:rPr>
          <w:rFonts w:eastAsia="MS Mincho" w:cs="Times New Roman"/>
          <w:bCs/>
          <w:lang w:val="fi-FI"/>
        </w:rPr>
        <w:t xml:space="preserve">Yhteensä </w:t>
      </w:r>
      <w:r w:rsidRPr="00BA6263">
        <w:rPr>
          <w:rFonts w:eastAsia="MS Mincho" w:cs="Times New Roman"/>
          <w:lang w:val="fi-FI"/>
        </w:rPr>
        <w:t>1717 oireetonta tai lievästi oireilevaa potilasta, jotka eivät olleet aiemmin saaneet kemoterapiaa, satunnaistettiin (suhteessa 1:1) saamaan joko entsalutamidia suun kautta 160 mg kerran vuorokaudessa (N = 872) tai lumelääkettä suun kautta kerran vuorokaudessa (N = 845). Tutkimukseen saivat osallistua myös potilaat, joilla oli viskeraalinen sairaus, potilaat, joilla oli esiintynyt lievää tai kohtalaista sydämen vajaatoimintaa (NYHA-luokka I tai II) ja epileptisten kohtausten kynnystä alentavia lääkinnällisiä valmisteita käyttävät potilaat. Tutkimuksesta suljettiin pois potilaat, joilla oli aiemmin ollut epileptisiä kohtauksia tai joilla oli jokin mahdollisesti epileptiselle kohtaukselle altistava tila ja potilaat, joilla oli eturauhassyövästä johtuvaa kohtalaista tai vaikeaa kipua. Tutkimushoitoa jatkettiin taudin etenemiseen asti (radiologisesti vahvistettu eteneminen, luustoon liittyvä tapahtuma tai kliininen eteneminen) ja sytotoksisen kemoterapian tai kokeiluasteella olevan lääkehoidon aloittamiseen tai kestämättömien toksisten vaikutusten ilmaantumiseen asti.</w:t>
      </w:r>
    </w:p>
    <w:p w14:paraId="4408AAF3" w14:textId="77777777" w:rsidR="00B73F5D" w:rsidRPr="00BA6263" w:rsidRDefault="00B73F5D" w:rsidP="00B73F5D">
      <w:pPr>
        <w:spacing w:after="0"/>
        <w:rPr>
          <w:rFonts w:eastAsia="MS Mincho" w:cs="Times New Roman"/>
          <w:lang w:val="fi-FI"/>
        </w:rPr>
      </w:pPr>
    </w:p>
    <w:p w14:paraId="1B930093" w14:textId="7735222D" w:rsidR="00B73F5D" w:rsidRPr="00BA6263" w:rsidRDefault="001F372B" w:rsidP="00B73F5D">
      <w:pPr>
        <w:autoSpaceDE w:val="0"/>
        <w:autoSpaceDN w:val="0"/>
        <w:adjustRightInd w:val="0"/>
        <w:spacing w:after="0"/>
        <w:rPr>
          <w:rFonts w:eastAsia="MS Mincho" w:cs="Times New Roman"/>
          <w:lang w:val="fi-FI"/>
        </w:rPr>
      </w:pPr>
      <w:r w:rsidRPr="00BA6263">
        <w:rPr>
          <w:rFonts w:eastAsia="MS Mincho" w:cs="Times New Roman"/>
          <w:lang w:val="fi-FI"/>
        </w:rPr>
        <w:t>Potilaiden demografiset tiedot ja sairautta koskevat lähtötilanteen tiedot olivat samankaltaiset hoitoryhmien välillä. Potilaiden mediaani-ikä oli 71 vuotta (vaihteluväli 42–93) ja potilaiden osuus rodun mukaan jaettuna oli seuraava: 77 % valkoihoisia, 10 % aasialaisia, 2 % mustaihoisia ja 11 % muita tai rotu tuntematon. ECOG-toimintakykyluokka oli kuudellakymmenelläkahdeksalla prosentilla (68 %) potilaista 0 ja 32 %:lla vastaavasti 1. Lähtötilanteen kipuarvio oli 0</w:t>
      </w:r>
      <w:r w:rsidRPr="00BA6263">
        <w:rPr>
          <w:rFonts w:eastAsia="MS Mincho" w:cs="Times New Roman"/>
          <w:lang w:val="fi-FI"/>
        </w:rPr>
        <w:noBreakHyphen/>
        <w:t>1 (oireeton) 67 %:lla potilaista ja 2–3 (lievästi oireileva) 32 %:lla potilaista lyhyen BPI-lomakkeen (Brief Pain Inventory) avulla arvioituna (pahin kipu viimeisten 24 tunnin aikana asteikolla 0–10). Noin 45 %:lla potilaista oli mitattavissa oleva pehmytkudossairaus tutkimuksen aloitusvaiheessa ja 12 %:lla potilaista oli viskeraalisia etäpesäkkeitä keuhkoissa ja/tai maksassa</w:t>
      </w:r>
      <w:r w:rsidR="00B73F5D" w:rsidRPr="00BA6263">
        <w:rPr>
          <w:rFonts w:eastAsia="MS Mincho" w:cs="Times New Roman"/>
          <w:lang w:val="fi-FI"/>
        </w:rPr>
        <w:t>.</w:t>
      </w:r>
    </w:p>
    <w:p w14:paraId="7189C823" w14:textId="77777777" w:rsidR="00B73F5D" w:rsidRPr="00BA6263" w:rsidRDefault="00B73F5D" w:rsidP="00B73F5D">
      <w:pPr>
        <w:autoSpaceDE w:val="0"/>
        <w:autoSpaceDN w:val="0"/>
        <w:adjustRightInd w:val="0"/>
        <w:spacing w:after="0"/>
        <w:rPr>
          <w:rFonts w:eastAsia="MS Mincho" w:cs="Times New Roman"/>
          <w:lang w:val="fi-FI"/>
        </w:rPr>
      </w:pPr>
    </w:p>
    <w:p w14:paraId="4DCFE485" w14:textId="77777777" w:rsidR="00B73F5D" w:rsidRPr="00BA6263" w:rsidRDefault="00B73F5D" w:rsidP="00B73F5D">
      <w:pPr>
        <w:autoSpaceDE w:val="0"/>
        <w:autoSpaceDN w:val="0"/>
        <w:adjustRightInd w:val="0"/>
        <w:spacing w:after="0"/>
        <w:rPr>
          <w:rFonts w:eastAsia="TimesNewRoman" w:cs="Times New Roman"/>
          <w:lang w:val="fi-FI"/>
        </w:rPr>
      </w:pPr>
      <w:r w:rsidRPr="00BA6263">
        <w:rPr>
          <w:rFonts w:eastAsia="TimesNewRoman" w:cs="Times New Roman"/>
          <w:lang w:val="fi-FI"/>
        </w:rPr>
        <w:t>Tutkimuksen ensisijaiset päätetapahtumat olivat kokonaiselossaoloaika ja radiologinen etenemisvapaa aika (rPFS). Ensisijaisten päätetapahtumien lisäksi hoidon hyötyä arvioitiin myös seuraavien kriteerien avulla: aika sytotoksisen kemoterapian aloittamiseen, paras pehmytkudoksen kokonaisvaste, aika ensimmäiseen luustoon liittyvään tapahtumaan, PSA-vaste (≥ 50 %:n lasku lähtötilanteesta), aika PSA-pitoisuuteen perustuvaan etenemiseen ja aika FACT-P:n kokonaispistemäärän heikkenemiseen.</w:t>
      </w:r>
    </w:p>
    <w:p w14:paraId="3B7E9B42" w14:textId="77777777" w:rsidR="00B73F5D" w:rsidRPr="00BA6263" w:rsidRDefault="00B73F5D" w:rsidP="00B73F5D">
      <w:pPr>
        <w:autoSpaceDE w:val="0"/>
        <w:autoSpaceDN w:val="0"/>
        <w:adjustRightInd w:val="0"/>
        <w:spacing w:after="0"/>
        <w:rPr>
          <w:rFonts w:eastAsia="MS Mincho" w:cs="Times New Roman"/>
          <w:lang w:val="fi-FI"/>
        </w:rPr>
      </w:pPr>
    </w:p>
    <w:p w14:paraId="0316FDC2"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TimesNewRoman" w:cs="Times New Roman"/>
          <w:lang w:val="fi-FI"/>
        </w:rPr>
        <w:t xml:space="preserve">Radiologista etenemistä arvioitiin käyttämällä peräkkäisiä kuvantamistutkimuksia siten kuin on määritelty Prostate Cancer Clinical Trials Working Group 2 (PCWG2) -kriteereissä (luuston osalta) ja/tai Response Evaluation Criteria in Solid Tumors (RECIST v 1.1) -kriteereissä (pehmytkudosleesioiden osalta). </w:t>
      </w:r>
      <w:r w:rsidRPr="00BA6263">
        <w:rPr>
          <w:rFonts w:eastAsia="UniversLTStd-Cn" w:cs="Times New Roman"/>
          <w:lang w:val="fi-FI"/>
        </w:rPr>
        <w:t>rPFS:n analyysissa käytettiin sentraalisesti tarkistettua radiologisesti havainnoidun etenemisen arviointia.</w:t>
      </w:r>
    </w:p>
    <w:p w14:paraId="2411B998" w14:textId="77777777" w:rsidR="00B73F5D" w:rsidRPr="00BA6263" w:rsidRDefault="00B73F5D" w:rsidP="00B73F5D">
      <w:pPr>
        <w:autoSpaceDE w:val="0"/>
        <w:autoSpaceDN w:val="0"/>
        <w:adjustRightInd w:val="0"/>
        <w:spacing w:after="0"/>
        <w:rPr>
          <w:rFonts w:eastAsia="SimSun" w:cs="Times New Roman"/>
          <w:lang w:val="fi-FI" w:eastAsia="fi-FI"/>
        </w:rPr>
      </w:pPr>
    </w:p>
    <w:p w14:paraId="5709C5F3"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Ennalta määrätty kokonaiselossaoloajan välianalyysi, kun kuolemantapauksia oli todettu 540, osoitti, että entsalutamidihoitoa saaneiden potilaiden kokonaiselossaoloaika oli tilastollisesti merkitsevästi parempi kuin lumelääkettä saaneiden potilaiden. Kuolemanriski väheni 29,4 % [riskisuhde = 0,706; (95 %:n luottamusväli: 0,60; 0,84), p &lt; 0,0001]. Päivitetty elinaika-analyysi tehtiin sen jälkeen, kun kuolemantapauksia oli todettu 784. Tästä analyysista saadut tulokset vastasivat välianalyysin tuloksia (taulukko 5). Päivitetyssä analyysissä 52 % entsalutamidihoitoa saaneista ja 81 % plasebolla hoidetuista potilaista oli saanut jatkohoitoa metastaattiseen kastraatioresistenttiin eturauhassyöpään (CRPC), mikä saattaa pidentää kokonaiselossaoloaikaa.</w:t>
      </w:r>
    </w:p>
    <w:p w14:paraId="2CFBE1EE" w14:textId="77777777" w:rsidR="00B73F5D" w:rsidRPr="00BA6263" w:rsidRDefault="00B73F5D" w:rsidP="00B73F5D">
      <w:pPr>
        <w:autoSpaceDE w:val="0"/>
        <w:autoSpaceDN w:val="0"/>
        <w:adjustRightInd w:val="0"/>
        <w:spacing w:after="0"/>
        <w:rPr>
          <w:rFonts w:eastAsia="MS Mincho" w:cs="Times New Roman"/>
          <w:lang w:val="fi-FI"/>
        </w:rPr>
      </w:pPr>
    </w:p>
    <w:p w14:paraId="56173B74" w14:textId="4C6D1002" w:rsidR="00B73F5D" w:rsidRPr="00BA6263" w:rsidRDefault="001F372B" w:rsidP="00B73F5D">
      <w:pPr>
        <w:autoSpaceDE w:val="0"/>
        <w:autoSpaceDN w:val="0"/>
        <w:adjustRightInd w:val="0"/>
        <w:spacing w:after="0"/>
        <w:rPr>
          <w:rFonts w:eastAsia="MS Mincho" w:cs="Times New Roman"/>
          <w:lang w:val="fi-FI"/>
        </w:rPr>
      </w:pPr>
      <w:r w:rsidRPr="00BA6263">
        <w:rPr>
          <w:rFonts w:eastAsia="MS Mincho" w:cs="Times New Roman"/>
          <w:lang w:val="fi-FI"/>
        </w:rPr>
        <w:t>PREVAIL-tutkimuksesta 5 vuoden aikana kertyneiden tietojen lopullinen analyysi osoitti, että tilastollisesti merkitsevä kokonaiselossaoloajan pidentyminen säilyi entsalutamidihoitoa saaneilla potilailla lumelääkettä saaneisiin potilaisiin verrattuna [riskisuhde = 0,835 (95 %:n CI: 0,75; 0,93), p-arvo = 0,0008] riippumatta siitä, että 28 % lumelääkettä saaneista potilaista siirtyi entsalutamidihoitoon. Viiden vuoden kokonaiselossaoloprosentti oli entsalutamidiryhmässä 26 % ja lumeryhmässä 21 %</w:t>
      </w:r>
      <w:r w:rsidR="00B73F5D" w:rsidRPr="00BA6263">
        <w:rPr>
          <w:rFonts w:eastAsia="MS Mincho" w:cs="Times New Roman"/>
          <w:lang w:val="fi-FI"/>
        </w:rPr>
        <w:t>.</w:t>
      </w:r>
    </w:p>
    <w:p w14:paraId="5450C2BB" w14:textId="77777777" w:rsidR="00B73F5D" w:rsidRPr="00BA6263" w:rsidRDefault="00B73F5D" w:rsidP="00B73F5D">
      <w:pPr>
        <w:autoSpaceDE w:val="0"/>
        <w:autoSpaceDN w:val="0"/>
        <w:adjustRightInd w:val="0"/>
        <w:spacing w:after="0"/>
        <w:rPr>
          <w:rFonts w:eastAsia="MS Mincho" w:cs="Times New Roman"/>
          <w:lang w:val="fi-FI"/>
        </w:rPr>
      </w:pPr>
    </w:p>
    <w:p w14:paraId="394B67DC" w14:textId="77777777" w:rsidR="00B73F5D" w:rsidRPr="00BA6263" w:rsidRDefault="00B73F5D" w:rsidP="00B73F5D">
      <w:pPr>
        <w:keepNext/>
        <w:suppressLineNumbers/>
        <w:spacing w:after="0"/>
        <w:outlineLvl w:val="0"/>
        <w:rPr>
          <w:rFonts w:eastAsia="MS Mincho" w:cs="Times New Roman"/>
          <w:lang w:val="fi-FI"/>
        </w:rPr>
      </w:pPr>
      <w:r w:rsidRPr="00BA6263">
        <w:rPr>
          <w:rFonts w:eastAsia="MS Mincho" w:cs="Times New Roman"/>
          <w:b/>
          <w:lang w:val="fi-FI"/>
        </w:rPr>
        <w:t>Taulukko 5:</w:t>
      </w:r>
      <w:r w:rsidRPr="00BA6263">
        <w:rPr>
          <w:rFonts w:eastAsia="MS Mincho" w:cs="Times New Roman"/>
          <w:lang w:val="fi-FI"/>
        </w:rPr>
        <w:t xml:space="preserve"> </w:t>
      </w:r>
      <w:r w:rsidRPr="00BA6263">
        <w:rPr>
          <w:rFonts w:eastAsia="MS Mincho" w:cs="Times New Roman"/>
          <w:b/>
          <w:lang w:val="fi-FI"/>
        </w:rPr>
        <w:t>Joko entsalutamidi- tai lumelääkehoitoa PREVAIL-tutkimuksessa saaneiden potilaiden kokonaiselossaoloaika (hoitoaikeen [intent-to-treat] mukainen analyysi)</w:t>
      </w:r>
    </w:p>
    <w:tbl>
      <w:tblPr>
        <w:tblW w:w="88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1E0" w:firstRow="1" w:lastRow="1" w:firstColumn="1" w:lastColumn="1" w:noHBand="0" w:noVBand="0"/>
      </w:tblPr>
      <w:tblGrid>
        <w:gridCol w:w="5312"/>
        <w:gridCol w:w="1711"/>
        <w:gridCol w:w="43"/>
        <w:gridCol w:w="1754"/>
      </w:tblGrid>
      <w:tr w:rsidR="00B73F5D" w:rsidRPr="00BA6263" w14:paraId="41D56CB8" w14:textId="77777777" w:rsidTr="00F51AC6">
        <w:trPr>
          <w:cantSplit/>
        </w:trPr>
        <w:tc>
          <w:tcPr>
            <w:tcW w:w="5312" w:type="dxa"/>
            <w:tcBorders>
              <w:bottom w:val="single" w:sz="12" w:space="0" w:color="auto"/>
            </w:tcBorders>
            <w:vAlign w:val="bottom"/>
          </w:tcPr>
          <w:p w14:paraId="1CDC3A4A" w14:textId="77777777" w:rsidR="00B73F5D" w:rsidRPr="00BA6263" w:rsidRDefault="00B73F5D" w:rsidP="00B73F5D">
            <w:pPr>
              <w:keepNext/>
              <w:spacing w:after="0"/>
              <w:rPr>
                <w:rFonts w:eastAsia="MS Mincho" w:cs="Times New Roman"/>
                <w:bCs/>
                <w:lang w:val="fi-FI"/>
              </w:rPr>
            </w:pPr>
          </w:p>
        </w:tc>
        <w:tc>
          <w:tcPr>
            <w:tcW w:w="1711" w:type="dxa"/>
            <w:tcBorders>
              <w:bottom w:val="single" w:sz="12" w:space="0" w:color="auto"/>
            </w:tcBorders>
            <w:vAlign w:val="bottom"/>
          </w:tcPr>
          <w:p w14:paraId="47B4FAC7" w14:textId="77777777" w:rsidR="00B73F5D" w:rsidRPr="00BA6263" w:rsidRDefault="00B73F5D" w:rsidP="00B73F5D">
            <w:pPr>
              <w:keepNext/>
              <w:spacing w:after="0"/>
              <w:jc w:val="center"/>
              <w:rPr>
                <w:rFonts w:eastAsia="MS Mincho" w:cs="Times New Roman"/>
                <w:b/>
                <w:lang w:val="fi-FI"/>
              </w:rPr>
            </w:pPr>
            <w:r w:rsidRPr="00BA6263">
              <w:rPr>
                <w:rFonts w:eastAsia="MS Mincho" w:cs="Times New Roman"/>
                <w:b/>
                <w:lang w:val="fi-FI"/>
              </w:rPr>
              <w:t>Entsalutamidi</w:t>
            </w:r>
            <w:r w:rsidRPr="00BA6263">
              <w:rPr>
                <w:rFonts w:eastAsia="MS Mincho" w:cs="Times New Roman"/>
                <w:b/>
                <w:sz w:val="20"/>
                <w:szCs w:val="24"/>
                <w:lang w:val="fi-FI"/>
              </w:rPr>
              <w:br/>
            </w:r>
            <w:r w:rsidRPr="00BA6263">
              <w:rPr>
                <w:rFonts w:eastAsia="MS Mincho" w:cs="Times New Roman"/>
                <w:b/>
                <w:lang w:val="fi-FI"/>
              </w:rPr>
              <w:t>N = 872</w:t>
            </w:r>
          </w:p>
        </w:tc>
        <w:tc>
          <w:tcPr>
            <w:tcW w:w="1797" w:type="dxa"/>
            <w:gridSpan w:val="2"/>
            <w:tcBorders>
              <w:bottom w:val="single" w:sz="12" w:space="0" w:color="auto"/>
            </w:tcBorders>
            <w:vAlign w:val="bottom"/>
          </w:tcPr>
          <w:p w14:paraId="05059297" w14:textId="77777777" w:rsidR="00B73F5D" w:rsidRPr="00BA6263" w:rsidRDefault="00B73F5D" w:rsidP="00B73F5D">
            <w:pPr>
              <w:keepNext/>
              <w:spacing w:after="0"/>
              <w:jc w:val="center"/>
              <w:rPr>
                <w:rFonts w:eastAsia="MS Mincho" w:cs="Times New Roman"/>
                <w:b/>
                <w:lang w:val="fi-FI"/>
              </w:rPr>
            </w:pPr>
            <w:r w:rsidRPr="00BA6263">
              <w:rPr>
                <w:rFonts w:eastAsia="MS Mincho" w:cs="Times New Roman"/>
                <w:b/>
                <w:lang w:val="fi-FI"/>
              </w:rPr>
              <w:t>Lumelääke</w:t>
            </w:r>
            <w:r w:rsidRPr="00BA6263">
              <w:rPr>
                <w:rFonts w:eastAsia="MS Mincho" w:cs="Times New Roman"/>
                <w:b/>
                <w:sz w:val="20"/>
                <w:szCs w:val="24"/>
                <w:lang w:val="fi-FI"/>
              </w:rPr>
              <w:br/>
            </w:r>
            <w:r w:rsidRPr="00BA6263">
              <w:rPr>
                <w:rFonts w:eastAsia="MS Mincho" w:cs="Times New Roman"/>
                <w:b/>
                <w:lang w:val="fi-FI"/>
              </w:rPr>
              <w:t>N = 845</w:t>
            </w:r>
          </w:p>
        </w:tc>
      </w:tr>
      <w:tr w:rsidR="00B73F5D" w:rsidRPr="00BA6263" w14:paraId="1E3C0BF1" w14:textId="77777777" w:rsidTr="00F51AC6">
        <w:trPr>
          <w:cantSplit/>
        </w:trPr>
        <w:tc>
          <w:tcPr>
            <w:tcW w:w="5312" w:type="dxa"/>
            <w:tcBorders>
              <w:top w:val="single" w:sz="12" w:space="0" w:color="auto"/>
              <w:right w:val="nil"/>
            </w:tcBorders>
          </w:tcPr>
          <w:p w14:paraId="33B89BB9" w14:textId="77777777" w:rsidR="00B73F5D" w:rsidRPr="00BA6263" w:rsidRDefault="00B73F5D" w:rsidP="00B73F5D">
            <w:pPr>
              <w:keepNext/>
              <w:spacing w:after="0"/>
              <w:rPr>
                <w:rFonts w:eastAsia="MS Mincho" w:cs="Times New Roman"/>
                <w:lang w:val="fi-FI"/>
              </w:rPr>
            </w:pPr>
            <w:r w:rsidRPr="00BA6263">
              <w:rPr>
                <w:rFonts w:eastAsia="MS Mincho" w:cs="Times New Roman"/>
                <w:lang w:val="fi-FI"/>
              </w:rPr>
              <w:t>Ennalta määrätty välianalyysi</w:t>
            </w:r>
          </w:p>
        </w:tc>
        <w:tc>
          <w:tcPr>
            <w:tcW w:w="1711" w:type="dxa"/>
            <w:tcBorders>
              <w:top w:val="single" w:sz="12" w:space="0" w:color="auto"/>
              <w:left w:val="nil"/>
              <w:right w:val="nil"/>
            </w:tcBorders>
          </w:tcPr>
          <w:p w14:paraId="4C3AC99E" w14:textId="77777777" w:rsidR="00B73F5D" w:rsidRPr="00BA6263" w:rsidRDefault="00B73F5D" w:rsidP="00B73F5D">
            <w:pPr>
              <w:keepNext/>
              <w:spacing w:after="0"/>
              <w:rPr>
                <w:rFonts w:eastAsia="MS Mincho" w:cs="Times New Roman"/>
                <w:lang w:val="fi-FI"/>
              </w:rPr>
            </w:pPr>
          </w:p>
        </w:tc>
        <w:tc>
          <w:tcPr>
            <w:tcW w:w="1797" w:type="dxa"/>
            <w:gridSpan w:val="2"/>
            <w:tcBorders>
              <w:top w:val="single" w:sz="12" w:space="0" w:color="auto"/>
              <w:left w:val="nil"/>
            </w:tcBorders>
          </w:tcPr>
          <w:p w14:paraId="0655A232" w14:textId="77777777" w:rsidR="00B73F5D" w:rsidRPr="00BA6263" w:rsidRDefault="00B73F5D" w:rsidP="00B73F5D">
            <w:pPr>
              <w:keepNext/>
              <w:spacing w:after="0"/>
              <w:rPr>
                <w:rFonts w:eastAsia="MS Mincho" w:cs="Times New Roman"/>
                <w:lang w:val="fi-FI"/>
              </w:rPr>
            </w:pPr>
          </w:p>
        </w:tc>
      </w:tr>
      <w:tr w:rsidR="00B73F5D" w:rsidRPr="00BA6263" w14:paraId="390C3490" w14:textId="77777777" w:rsidTr="00F51AC6">
        <w:trPr>
          <w:cantSplit/>
        </w:trPr>
        <w:tc>
          <w:tcPr>
            <w:tcW w:w="5312" w:type="dxa"/>
          </w:tcPr>
          <w:p w14:paraId="00A2E3BD" w14:textId="77777777" w:rsidR="00B73F5D" w:rsidRPr="00BA6263" w:rsidRDefault="00B73F5D" w:rsidP="00B73F5D">
            <w:pPr>
              <w:keepNext/>
              <w:spacing w:after="0"/>
              <w:ind w:left="187"/>
              <w:rPr>
                <w:rFonts w:eastAsia="MS Mincho" w:cs="Times New Roman"/>
                <w:lang w:val="fi-FI"/>
              </w:rPr>
            </w:pPr>
            <w:r w:rsidRPr="00BA6263">
              <w:rPr>
                <w:rFonts w:eastAsia="MS Mincho" w:cs="Times New Roman"/>
                <w:lang w:val="fi-FI"/>
              </w:rPr>
              <w:t>Kuolemantapauksia (%)</w:t>
            </w:r>
          </w:p>
        </w:tc>
        <w:tc>
          <w:tcPr>
            <w:tcW w:w="1711" w:type="dxa"/>
          </w:tcPr>
          <w:p w14:paraId="04076C35" w14:textId="77777777" w:rsidR="00B73F5D" w:rsidRPr="00BA6263" w:rsidRDefault="00B73F5D" w:rsidP="00B73F5D">
            <w:pPr>
              <w:keepNext/>
              <w:keepLines/>
              <w:spacing w:after="0"/>
              <w:jc w:val="center"/>
              <w:rPr>
                <w:rFonts w:eastAsia="MS Mincho" w:cs="Times New Roman"/>
                <w:lang w:val="fi-FI"/>
              </w:rPr>
            </w:pPr>
            <w:r w:rsidRPr="00BA6263">
              <w:rPr>
                <w:rFonts w:eastAsia="MS Mincho" w:cs="Times New Roman"/>
                <w:lang w:val="fi-FI"/>
              </w:rPr>
              <w:t>241 (27,6 %)</w:t>
            </w:r>
          </w:p>
        </w:tc>
        <w:tc>
          <w:tcPr>
            <w:tcW w:w="1797" w:type="dxa"/>
            <w:gridSpan w:val="2"/>
          </w:tcPr>
          <w:p w14:paraId="2BCED69E" w14:textId="77777777" w:rsidR="00B73F5D" w:rsidRPr="00BA6263" w:rsidRDefault="00B73F5D" w:rsidP="00B73F5D">
            <w:pPr>
              <w:keepNext/>
              <w:keepLines/>
              <w:spacing w:after="0"/>
              <w:jc w:val="center"/>
              <w:rPr>
                <w:rFonts w:eastAsia="MS Mincho" w:cs="Times New Roman"/>
                <w:lang w:val="fi-FI"/>
              </w:rPr>
            </w:pPr>
            <w:r w:rsidRPr="00BA6263">
              <w:rPr>
                <w:rFonts w:eastAsia="MS Mincho" w:cs="Times New Roman"/>
                <w:lang w:val="fi-FI"/>
              </w:rPr>
              <w:t>299 (35,4 %)</w:t>
            </w:r>
          </w:p>
        </w:tc>
      </w:tr>
      <w:tr w:rsidR="00B73F5D" w:rsidRPr="00BA6263" w14:paraId="3E5D9F74" w14:textId="77777777" w:rsidTr="00F51AC6">
        <w:trPr>
          <w:cantSplit/>
        </w:trPr>
        <w:tc>
          <w:tcPr>
            <w:tcW w:w="5312" w:type="dxa"/>
          </w:tcPr>
          <w:p w14:paraId="2449459A" w14:textId="77777777" w:rsidR="00B73F5D" w:rsidRPr="00BA6263" w:rsidRDefault="00B73F5D" w:rsidP="00B73F5D">
            <w:pPr>
              <w:keepNext/>
              <w:spacing w:after="0"/>
              <w:ind w:left="187"/>
              <w:rPr>
                <w:rFonts w:eastAsia="MS Mincho" w:cs="Times New Roman"/>
                <w:lang w:val="fi-FI"/>
              </w:rPr>
            </w:pPr>
            <w:r w:rsidRPr="00BA6263">
              <w:rPr>
                <w:rFonts w:eastAsia="MS Mincho" w:cs="Times New Roman"/>
                <w:lang w:val="fi-FI"/>
              </w:rPr>
              <w:t>Mediaani elossaoloaika, kuukautta (95 %:n CI)</w:t>
            </w:r>
          </w:p>
        </w:tc>
        <w:tc>
          <w:tcPr>
            <w:tcW w:w="1711" w:type="dxa"/>
          </w:tcPr>
          <w:p w14:paraId="29FFF977" w14:textId="77777777" w:rsidR="00B73F5D" w:rsidRPr="00BA6263" w:rsidRDefault="00B73F5D" w:rsidP="00B73F5D">
            <w:pPr>
              <w:keepNext/>
              <w:keepLines/>
              <w:spacing w:after="0"/>
              <w:jc w:val="center"/>
              <w:rPr>
                <w:rFonts w:eastAsia="MS Mincho" w:cs="Times New Roman"/>
                <w:lang w:val="fi-FI"/>
              </w:rPr>
            </w:pPr>
            <w:r w:rsidRPr="00BA6263">
              <w:rPr>
                <w:rFonts w:eastAsia="MS Mincho" w:cs="Times New Roman"/>
                <w:lang w:val="fi-FI"/>
              </w:rPr>
              <w:t>32,4 (30,1; NR)</w:t>
            </w:r>
          </w:p>
        </w:tc>
        <w:tc>
          <w:tcPr>
            <w:tcW w:w="1797" w:type="dxa"/>
            <w:gridSpan w:val="2"/>
          </w:tcPr>
          <w:p w14:paraId="5C121FDF" w14:textId="77777777" w:rsidR="00B73F5D" w:rsidRPr="00BA6263" w:rsidRDefault="00B73F5D" w:rsidP="00B73F5D">
            <w:pPr>
              <w:keepNext/>
              <w:keepLines/>
              <w:spacing w:after="0"/>
              <w:jc w:val="center"/>
              <w:rPr>
                <w:rFonts w:eastAsia="MS Mincho" w:cs="Times New Roman"/>
                <w:lang w:val="fi-FI"/>
              </w:rPr>
            </w:pPr>
            <w:r w:rsidRPr="00BA6263">
              <w:rPr>
                <w:rFonts w:eastAsia="MS Mincho" w:cs="Times New Roman"/>
                <w:lang w:val="fi-FI"/>
              </w:rPr>
              <w:t>30,2 (28,0; NR)</w:t>
            </w:r>
          </w:p>
        </w:tc>
      </w:tr>
      <w:tr w:rsidR="00B73F5D" w:rsidRPr="00BA6263" w14:paraId="5FB7E2BA" w14:textId="77777777" w:rsidTr="00F51AC6">
        <w:trPr>
          <w:cantSplit/>
        </w:trPr>
        <w:tc>
          <w:tcPr>
            <w:tcW w:w="5312" w:type="dxa"/>
          </w:tcPr>
          <w:p w14:paraId="28BAFF22" w14:textId="77777777" w:rsidR="00B73F5D" w:rsidRPr="00BA6263" w:rsidRDefault="00B73F5D" w:rsidP="00B73F5D">
            <w:pPr>
              <w:keepNext/>
              <w:spacing w:after="0"/>
              <w:rPr>
                <w:rFonts w:eastAsia="MS Mincho" w:cs="Times New Roman"/>
                <w:lang w:val="fi-FI"/>
              </w:rPr>
            </w:pPr>
            <w:r w:rsidRPr="00BA6263">
              <w:rPr>
                <w:rFonts w:eastAsia="MS Mincho" w:cs="Times New Roman"/>
                <w:lang w:val="fi-FI"/>
              </w:rPr>
              <w:t xml:space="preserve">   P-arvo</w:t>
            </w:r>
            <w:r w:rsidRPr="00BA6263">
              <w:rPr>
                <w:rFonts w:eastAsia="MS Mincho" w:cs="Times New Roman"/>
                <w:i/>
                <w:iCs/>
                <w:vertAlign w:val="superscript"/>
                <w:lang w:val="fi-FI"/>
              </w:rPr>
              <w:t>1</w:t>
            </w:r>
          </w:p>
        </w:tc>
        <w:tc>
          <w:tcPr>
            <w:tcW w:w="3508" w:type="dxa"/>
            <w:gridSpan w:val="3"/>
          </w:tcPr>
          <w:p w14:paraId="28DA7499" w14:textId="77777777" w:rsidR="00B73F5D" w:rsidRPr="00BA6263" w:rsidRDefault="00B73F5D" w:rsidP="00B73F5D">
            <w:pPr>
              <w:keepNext/>
              <w:spacing w:after="0"/>
              <w:jc w:val="center"/>
              <w:rPr>
                <w:rFonts w:eastAsia="MS Mincho" w:cs="Times New Roman"/>
                <w:lang w:val="fi-FI"/>
              </w:rPr>
            </w:pPr>
            <w:r w:rsidRPr="00BA6263">
              <w:rPr>
                <w:rFonts w:eastAsia="MS Mincho" w:cs="Times New Roman"/>
                <w:lang w:val="fi-FI"/>
              </w:rPr>
              <w:t>p &lt; 0,0001</w:t>
            </w:r>
          </w:p>
        </w:tc>
      </w:tr>
      <w:tr w:rsidR="00B73F5D" w:rsidRPr="00BA6263" w14:paraId="0020DD31" w14:textId="77777777" w:rsidTr="00F51AC6">
        <w:trPr>
          <w:cantSplit/>
        </w:trPr>
        <w:tc>
          <w:tcPr>
            <w:tcW w:w="5312" w:type="dxa"/>
          </w:tcPr>
          <w:p w14:paraId="2C81EEE9" w14:textId="77777777" w:rsidR="00B73F5D" w:rsidRPr="00BA6263" w:rsidRDefault="00B73F5D" w:rsidP="00B73F5D">
            <w:pPr>
              <w:keepNext/>
              <w:spacing w:after="0"/>
              <w:rPr>
                <w:rFonts w:eastAsia="MS Mincho" w:cs="Times New Roman"/>
                <w:lang w:val="fi-FI"/>
              </w:rPr>
            </w:pPr>
            <w:r w:rsidRPr="00BA6263">
              <w:rPr>
                <w:rFonts w:eastAsia="MS Mincho" w:cs="Times New Roman"/>
                <w:lang w:val="fi-FI"/>
              </w:rPr>
              <w:t xml:space="preserve">   Riskisuhde (95 %:n CI)</w:t>
            </w:r>
            <w:r w:rsidRPr="00BA6263">
              <w:rPr>
                <w:rFonts w:eastAsia="MS Mincho" w:cs="Times New Roman"/>
                <w:i/>
                <w:iCs/>
                <w:vertAlign w:val="superscript"/>
                <w:lang w:val="fi-FI"/>
              </w:rPr>
              <w:t>2</w:t>
            </w:r>
          </w:p>
        </w:tc>
        <w:tc>
          <w:tcPr>
            <w:tcW w:w="3508" w:type="dxa"/>
            <w:gridSpan w:val="3"/>
          </w:tcPr>
          <w:p w14:paraId="0FB7255B" w14:textId="77777777" w:rsidR="00B73F5D" w:rsidRPr="00BA6263" w:rsidRDefault="00B73F5D" w:rsidP="00B73F5D">
            <w:pPr>
              <w:keepNext/>
              <w:spacing w:after="0"/>
              <w:jc w:val="center"/>
              <w:rPr>
                <w:rFonts w:eastAsia="MS Mincho" w:cs="Times New Roman"/>
                <w:lang w:val="fi-FI"/>
              </w:rPr>
            </w:pPr>
            <w:r w:rsidRPr="00BA6263">
              <w:rPr>
                <w:rFonts w:eastAsia="MS Mincho" w:cs="Times New Roman"/>
                <w:lang w:val="fi-FI"/>
              </w:rPr>
              <w:t>0,71 (0,60; 0,84)</w:t>
            </w:r>
          </w:p>
        </w:tc>
      </w:tr>
      <w:tr w:rsidR="00B73F5D" w:rsidRPr="00BA6263" w14:paraId="76BA0161" w14:textId="77777777" w:rsidTr="00F51AC6">
        <w:trPr>
          <w:cantSplit/>
        </w:trPr>
        <w:tc>
          <w:tcPr>
            <w:tcW w:w="5312" w:type="dxa"/>
            <w:tcBorders>
              <w:right w:val="nil"/>
            </w:tcBorders>
          </w:tcPr>
          <w:p w14:paraId="07D25F12" w14:textId="77777777" w:rsidR="00B73F5D" w:rsidRPr="00BA6263" w:rsidRDefault="00B73F5D" w:rsidP="00B73F5D">
            <w:pPr>
              <w:keepNext/>
              <w:spacing w:after="0"/>
              <w:rPr>
                <w:rFonts w:eastAsia="MS Mincho" w:cs="Times New Roman"/>
                <w:lang w:val="fi-FI"/>
              </w:rPr>
            </w:pPr>
            <w:r w:rsidRPr="00BA6263">
              <w:rPr>
                <w:rFonts w:eastAsia="MS Mincho" w:cs="Times New Roman"/>
                <w:lang w:val="fi-FI"/>
              </w:rPr>
              <w:t>Päivitetty eloonjäämisanalyysi</w:t>
            </w:r>
          </w:p>
        </w:tc>
        <w:tc>
          <w:tcPr>
            <w:tcW w:w="1711" w:type="dxa"/>
            <w:tcBorders>
              <w:left w:val="nil"/>
              <w:right w:val="nil"/>
            </w:tcBorders>
          </w:tcPr>
          <w:p w14:paraId="2C95E6D8" w14:textId="77777777" w:rsidR="00B73F5D" w:rsidRPr="00BA6263" w:rsidRDefault="00B73F5D" w:rsidP="00B73F5D">
            <w:pPr>
              <w:keepNext/>
              <w:spacing w:after="0"/>
              <w:rPr>
                <w:rFonts w:eastAsia="MS Mincho" w:cs="Times New Roman"/>
                <w:lang w:val="fi-FI"/>
              </w:rPr>
            </w:pPr>
          </w:p>
        </w:tc>
        <w:tc>
          <w:tcPr>
            <w:tcW w:w="1797" w:type="dxa"/>
            <w:gridSpan w:val="2"/>
            <w:tcBorders>
              <w:left w:val="nil"/>
            </w:tcBorders>
          </w:tcPr>
          <w:p w14:paraId="0DC5C241" w14:textId="77777777" w:rsidR="00B73F5D" w:rsidRPr="00BA6263" w:rsidRDefault="00B73F5D" w:rsidP="00B73F5D">
            <w:pPr>
              <w:keepNext/>
              <w:spacing w:after="0"/>
              <w:rPr>
                <w:rFonts w:eastAsia="MS Mincho" w:cs="Times New Roman"/>
                <w:lang w:val="fi-FI"/>
              </w:rPr>
            </w:pPr>
          </w:p>
        </w:tc>
      </w:tr>
      <w:tr w:rsidR="00B73F5D" w:rsidRPr="00BA6263" w14:paraId="5D20FAB2" w14:textId="77777777" w:rsidTr="00F51AC6">
        <w:trPr>
          <w:cantSplit/>
        </w:trPr>
        <w:tc>
          <w:tcPr>
            <w:tcW w:w="5312" w:type="dxa"/>
          </w:tcPr>
          <w:p w14:paraId="58D3CC8D" w14:textId="77777777" w:rsidR="00B73F5D" w:rsidRPr="00BA6263" w:rsidRDefault="00B73F5D" w:rsidP="00B73F5D">
            <w:pPr>
              <w:keepNext/>
              <w:spacing w:after="0"/>
              <w:ind w:left="187"/>
              <w:rPr>
                <w:rFonts w:eastAsia="MS Mincho" w:cs="Times New Roman"/>
                <w:lang w:val="fi-FI"/>
              </w:rPr>
            </w:pPr>
            <w:r w:rsidRPr="00BA6263">
              <w:rPr>
                <w:rFonts w:eastAsia="MS Mincho" w:cs="Times New Roman"/>
                <w:lang w:val="fi-FI"/>
              </w:rPr>
              <w:t>Kuolemantapauksia (%)</w:t>
            </w:r>
          </w:p>
        </w:tc>
        <w:tc>
          <w:tcPr>
            <w:tcW w:w="1711" w:type="dxa"/>
          </w:tcPr>
          <w:p w14:paraId="505B2B71" w14:textId="77777777" w:rsidR="00B73F5D" w:rsidRPr="00BA6263" w:rsidRDefault="00B73F5D" w:rsidP="00B73F5D">
            <w:pPr>
              <w:keepNext/>
              <w:spacing w:after="0"/>
              <w:jc w:val="center"/>
              <w:rPr>
                <w:rFonts w:eastAsia="MS Mincho" w:cs="Times New Roman"/>
                <w:lang w:val="fi-FI"/>
              </w:rPr>
            </w:pPr>
            <w:r w:rsidRPr="00BA6263">
              <w:rPr>
                <w:rFonts w:eastAsia="MS Mincho" w:cs="Times New Roman"/>
                <w:lang w:val="fi-FI"/>
              </w:rPr>
              <w:t>368 (42,2 %)</w:t>
            </w:r>
          </w:p>
        </w:tc>
        <w:tc>
          <w:tcPr>
            <w:tcW w:w="1797" w:type="dxa"/>
            <w:gridSpan w:val="2"/>
          </w:tcPr>
          <w:p w14:paraId="549E6F4F" w14:textId="77777777" w:rsidR="00B73F5D" w:rsidRPr="00BA6263" w:rsidRDefault="00B73F5D" w:rsidP="00B73F5D">
            <w:pPr>
              <w:keepNext/>
              <w:spacing w:after="0"/>
              <w:jc w:val="center"/>
              <w:rPr>
                <w:rFonts w:eastAsia="MS Mincho" w:cs="Times New Roman"/>
                <w:lang w:val="fi-FI"/>
              </w:rPr>
            </w:pPr>
            <w:r w:rsidRPr="00BA6263">
              <w:rPr>
                <w:rFonts w:eastAsia="MS Mincho" w:cs="Times New Roman"/>
                <w:lang w:val="fi-FI"/>
              </w:rPr>
              <w:t> 416 (49,2 %)</w:t>
            </w:r>
          </w:p>
        </w:tc>
      </w:tr>
      <w:tr w:rsidR="00B73F5D" w:rsidRPr="00BA6263" w14:paraId="08D172D3" w14:textId="77777777" w:rsidTr="00F51AC6">
        <w:trPr>
          <w:cantSplit/>
        </w:trPr>
        <w:tc>
          <w:tcPr>
            <w:tcW w:w="5312" w:type="dxa"/>
          </w:tcPr>
          <w:p w14:paraId="553E6610" w14:textId="77777777" w:rsidR="00B73F5D" w:rsidRPr="00BA6263" w:rsidRDefault="00B73F5D" w:rsidP="00B73F5D">
            <w:pPr>
              <w:keepNext/>
              <w:spacing w:after="0"/>
              <w:ind w:left="187"/>
              <w:rPr>
                <w:rFonts w:eastAsia="MS Mincho" w:cs="Times New Roman"/>
                <w:lang w:val="fi-FI"/>
              </w:rPr>
            </w:pPr>
            <w:r w:rsidRPr="00BA6263">
              <w:rPr>
                <w:rFonts w:eastAsia="MS Mincho" w:cs="Times New Roman"/>
                <w:lang w:val="fi-FI"/>
              </w:rPr>
              <w:t>Mediaani elossaoloaika, kuukautta (95 %:n CI)</w:t>
            </w:r>
          </w:p>
        </w:tc>
        <w:tc>
          <w:tcPr>
            <w:tcW w:w="1711" w:type="dxa"/>
          </w:tcPr>
          <w:p w14:paraId="55DE6720" w14:textId="77777777" w:rsidR="00B73F5D" w:rsidRPr="00BA6263" w:rsidRDefault="00B73F5D" w:rsidP="00B73F5D">
            <w:pPr>
              <w:keepNext/>
              <w:spacing w:after="0"/>
              <w:jc w:val="center"/>
              <w:rPr>
                <w:rFonts w:eastAsia="MS Mincho" w:cs="Times New Roman"/>
                <w:lang w:val="fi-FI"/>
              </w:rPr>
            </w:pPr>
            <w:r w:rsidRPr="00BA6263">
              <w:rPr>
                <w:rFonts w:eastAsia="MS Mincho" w:cs="Times New Roman"/>
                <w:lang w:val="fi-FI"/>
              </w:rPr>
              <w:t xml:space="preserve">35,3 (32,2; NR) </w:t>
            </w:r>
          </w:p>
        </w:tc>
        <w:tc>
          <w:tcPr>
            <w:tcW w:w="1797" w:type="dxa"/>
            <w:gridSpan w:val="2"/>
          </w:tcPr>
          <w:p w14:paraId="5027255E" w14:textId="77777777" w:rsidR="00B73F5D" w:rsidRPr="00BA6263" w:rsidRDefault="00B73F5D" w:rsidP="00B73F5D">
            <w:pPr>
              <w:keepNext/>
              <w:spacing w:after="0"/>
              <w:jc w:val="center"/>
              <w:rPr>
                <w:rFonts w:eastAsia="MS Mincho" w:cs="Times New Roman"/>
                <w:lang w:val="fi-FI"/>
              </w:rPr>
            </w:pPr>
            <w:r w:rsidRPr="00BA6263">
              <w:rPr>
                <w:rFonts w:eastAsia="MS Mincho" w:cs="Times New Roman"/>
                <w:lang w:val="fi-FI"/>
              </w:rPr>
              <w:t>31,3 (28,8; 34,2)</w:t>
            </w:r>
          </w:p>
        </w:tc>
      </w:tr>
      <w:tr w:rsidR="00B73F5D" w:rsidRPr="00BA6263" w14:paraId="738358CC" w14:textId="77777777" w:rsidTr="00F51AC6">
        <w:trPr>
          <w:cantSplit/>
        </w:trPr>
        <w:tc>
          <w:tcPr>
            <w:tcW w:w="5312" w:type="dxa"/>
          </w:tcPr>
          <w:p w14:paraId="662EBCCD" w14:textId="77777777" w:rsidR="00B73F5D" w:rsidRPr="00BA6263" w:rsidRDefault="00B73F5D" w:rsidP="00B73F5D">
            <w:pPr>
              <w:keepNext/>
              <w:spacing w:after="0"/>
              <w:ind w:left="187"/>
              <w:rPr>
                <w:rFonts w:eastAsia="MS Mincho" w:cs="Times New Roman"/>
                <w:lang w:val="fi-FI"/>
              </w:rPr>
            </w:pPr>
            <w:r w:rsidRPr="00BA6263">
              <w:rPr>
                <w:rFonts w:eastAsia="MS Mincho" w:cs="Times New Roman"/>
                <w:lang w:val="fi-FI"/>
              </w:rPr>
              <w:t>p-arvo</w:t>
            </w:r>
            <w:r w:rsidRPr="00BA6263">
              <w:rPr>
                <w:rFonts w:eastAsia="MS Mincho" w:cs="Times New Roman"/>
                <w:vertAlign w:val="superscript"/>
                <w:lang w:val="fi-FI"/>
              </w:rPr>
              <w:t>a</w:t>
            </w:r>
          </w:p>
        </w:tc>
        <w:tc>
          <w:tcPr>
            <w:tcW w:w="3508" w:type="dxa"/>
            <w:gridSpan w:val="3"/>
          </w:tcPr>
          <w:p w14:paraId="2A0DEE7F" w14:textId="77777777" w:rsidR="00B73F5D" w:rsidRPr="00BA6263" w:rsidRDefault="00B73F5D" w:rsidP="00B73F5D">
            <w:pPr>
              <w:keepNext/>
              <w:spacing w:after="0"/>
              <w:jc w:val="center"/>
              <w:rPr>
                <w:rFonts w:eastAsia="MS Mincho" w:cs="Times New Roman"/>
                <w:lang w:val="fi-FI"/>
              </w:rPr>
            </w:pPr>
            <w:bookmarkStart w:id="57" w:name="_Hlk62243084"/>
            <w:r w:rsidRPr="00BA6263">
              <w:rPr>
                <w:rFonts w:eastAsia="MS Mincho" w:cs="Times New Roman"/>
                <w:lang w:val="fi-FI"/>
              </w:rPr>
              <w:t>p</w:t>
            </w:r>
            <w:bookmarkEnd w:id="57"/>
            <w:r w:rsidRPr="00BA6263">
              <w:rPr>
                <w:rFonts w:eastAsia="MS Mincho" w:cs="Times New Roman"/>
                <w:lang w:val="fi-FI"/>
              </w:rPr>
              <w:t xml:space="preserve"> = 0,0002</w:t>
            </w:r>
          </w:p>
        </w:tc>
      </w:tr>
      <w:tr w:rsidR="00B73F5D" w:rsidRPr="00BA6263" w14:paraId="13D19596" w14:textId="77777777" w:rsidTr="00F51AC6">
        <w:trPr>
          <w:cantSplit/>
        </w:trPr>
        <w:tc>
          <w:tcPr>
            <w:tcW w:w="5312" w:type="dxa"/>
          </w:tcPr>
          <w:p w14:paraId="10F28213" w14:textId="77777777" w:rsidR="00B73F5D" w:rsidRPr="00BA6263" w:rsidRDefault="00B73F5D" w:rsidP="00B73F5D">
            <w:pPr>
              <w:keepNext/>
              <w:spacing w:after="0"/>
              <w:rPr>
                <w:rFonts w:eastAsia="MS Mincho" w:cs="Times New Roman"/>
                <w:lang w:val="fi-FI"/>
              </w:rPr>
            </w:pPr>
            <w:r w:rsidRPr="00BA6263">
              <w:rPr>
                <w:rFonts w:eastAsia="MS Mincho" w:cs="Times New Roman"/>
                <w:lang w:val="fi-FI"/>
              </w:rPr>
              <w:t xml:space="preserve">   Riskisuhde (95 %:n CI)</w:t>
            </w:r>
            <w:r w:rsidRPr="00BA6263">
              <w:rPr>
                <w:rFonts w:eastAsia="MS Mincho" w:cs="Times New Roman"/>
                <w:vertAlign w:val="superscript"/>
                <w:lang w:val="fi-FI"/>
              </w:rPr>
              <w:t xml:space="preserve"> b</w:t>
            </w:r>
          </w:p>
        </w:tc>
        <w:tc>
          <w:tcPr>
            <w:tcW w:w="3508" w:type="dxa"/>
            <w:gridSpan w:val="3"/>
          </w:tcPr>
          <w:p w14:paraId="4274BF09" w14:textId="77777777" w:rsidR="00B73F5D" w:rsidRPr="00BA6263" w:rsidRDefault="00B73F5D" w:rsidP="00B73F5D">
            <w:pPr>
              <w:keepNext/>
              <w:spacing w:after="0"/>
              <w:jc w:val="center"/>
              <w:rPr>
                <w:rFonts w:eastAsia="MS Mincho" w:cs="Times New Roman"/>
                <w:lang w:val="fi-FI"/>
              </w:rPr>
            </w:pPr>
            <w:r w:rsidRPr="00BA6263">
              <w:rPr>
                <w:rFonts w:eastAsia="MS Mincho" w:cs="Times New Roman"/>
                <w:lang w:val="fi-FI"/>
              </w:rPr>
              <w:t>0,77 (0,67; 0,88)</w:t>
            </w:r>
          </w:p>
        </w:tc>
      </w:tr>
      <w:tr w:rsidR="00B73F5D" w:rsidRPr="00BA6263" w14:paraId="282D2FA0" w14:textId="77777777" w:rsidTr="00F51AC6">
        <w:trPr>
          <w:cantSplit/>
        </w:trPr>
        <w:tc>
          <w:tcPr>
            <w:tcW w:w="8820" w:type="dxa"/>
            <w:gridSpan w:val="4"/>
            <w:tcBorders>
              <w:top w:val="single" w:sz="4" w:space="0" w:color="auto"/>
              <w:left w:val="single" w:sz="4" w:space="0" w:color="auto"/>
              <w:bottom w:val="single" w:sz="4" w:space="0" w:color="auto"/>
              <w:right w:val="single" w:sz="4" w:space="0" w:color="auto"/>
            </w:tcBorders>
          </w:tcPr>
          <w:p w14:paraId="6A6462BF" w14:textId="77777777" w:rsidR="00B73F5D" w:rsidRPr="00BA6263" w:rsidRDefault="00B73F5D" w:rsidP="00B73F5D">
            <w:pPr>
              <w:keepNext/>
              <w:spacing w:after="0"/>
              <w:rPr>
                <w:rFonts w:eastAsia="MS Mincho" w:cs="Times New Roman"/>
                <w:lang w:val="fr-FR"/>
              </w:rPr>
            </w:pPr>
            <w:r w:rsidRPr="00BA6263">
              <w:rPr>
                <w:rFonts w:eastAsia="MS Mincho" w:cs="Times New Roman"/>
                <w:lang w:val="fi-FI"/>
              </w:rPr>
              <w:t>5 vuoden eloonjäämisanalyysi</w:t>
            </w:r>
          </w:p>
        </w:tc>
      </w:tr>
      <w:tr w:rsidR="00B73F5D" w:rsidRPr="00BA6263" w14:paraId="543C2FE6" w14:textId="77777777" w:rsidTr="00F51AC6">
        <w:trPr>
          <w:cantSplit/>
        </w:trPr>
        <w:tc>
          <w:tcPr>
            <w:tcW w:w="5312" w:type="dxa"/>
            <w:tcBorders>
              <w:top w:val="single" w:sz="4" w:space="0" w:color="auto"/>
              <w:left w:val="single" w:sz="4" w:space="0" w:color="auto"/>
              <w:bottom w:val="single" w:sz="4" w:space="0" w:color="auto"/>
              <w:right w:val="single" w:sz="4" w:space="0" w:color="auto"/>
            </w:tcBorders>
          </w:tcPr>
          <w:p w14:paraId="6888D8BA" w14:textId="77777777" w:rsidR="00B73F5D" w:rsidRPr="00BA6263" w:rsidRDefault="00B73F5D" w:rsidP="00B73F5D">
            <w:pPr>
              <w:keepNext/>
              <w:spacing w:after="0"/>
              <w:ind w:left="164"/>
              <w:rPr>
                <w:rFonts w:eastAsia="MS Mincho" w:cs="Times New Roman"/>
              </w:rPr>
            </w:pPr>
            <w:r w:rsidRPr="00BA6263">
              <w:rPr>
                <w:rFonts w:eastAsia="MS Mincho" w:cs="Times New Roman"/>
                <w:lang w:val="fi-FI"/>
              </w:rPr>
              <w:t>Kuolemantapauksia (%)</w:t>
            </w:r>
          </w:p>
        </w:tc>
        <w:tc>
          <w:tcPr>
            <w:tcW w:w="1754" w:type="dxa"/>
            <w:gridSpan w:val="2"/>
            <w:tcBorders>
              <w:top w:val="single" w:sz="4" w:space="0" w:color="auto"/>
              <w:left w:val="single" w:sz="4" w:space="0" w:color="auto"/>
              <w:bottom w:val="single" w:sz="4" w:space="0" w:color="auto"/>
              <w:right w:val="single" w:sz="4" w:space="0" w:color="auto"/>
            </w:tcBorders>
          </w:tcPr>
          <w:p w14:paraId="64EF3BF9" w14:textId="77777777" w:rsidR="00B73F5D" w:rsidRPr="00BA6263" w:rsidRDefault="00B73F5D" w:rsidP="00B73F5D">
            <w:pPr>
              <w:keepNext/>
              <w:spacing w:after="0"/>
              <w:jc w:val="center"/>
              <w:rPr>
                <w:rFonts w:eastAsia="MS Mincho" w:cs="Times New Roman"/>
                <w:lang w:val="fr-FR"/>
              </w:rPr>
            </w:pPr>
            <w:r w:rsidRPr="00BA6263">
              <w:rPr>
                <w:rFonts w:eastAsia="MS Mincho" w:cs="Times New Roman"/>
                <w:lang w:val="fi-FI"/>
              </w:rPr>
              <w:t>689 (79)</w:t>
            </w:r>
          </w:p>
        </w:tc>
        <w:tc>
          <w:tcPr>
            <w:tcW w:w="1754" w:type="dxa"/>
            <w:tcBorders>
              <w:top w:val="single" w:sz="4" w:space="0" w:color="auto"/>
              <w:left w:val="single" w:sz="4" w:space="0" w:color="auto"/>
              <w:bottom w:val="single" w:sz="4" w:space="0" w:color="auto"/>
              <w:right w:val="single" w:sz="4" w:space="0" w:color="auto"/>
            </w:tcBorders>
          </w:tcPr>
          <w:p w14:paraId="48DCA895" w14:textId="77777777" w:rsidR="00B73F5D" w:rsidRPr="00BA6263" w:rsidRDefault="00B73F5D" w:rsidP="00B73F5D">
            <w:pPr>
              <w:keepNext/>
              <w:spacing w:after="0"/>
              <w:jc w:val="center"/>
              <w:rPr>
                <w:rFonts w:eastAsia="MS Mincho" w:cs="Times New Roman"/>
                <w:lang w:val="fr-FR"/>
              </w:rPr>
            </w:pPr>
            <w:r w:rsidRPr="00BA6263">
              <w:rPr>
                <w:rFonts w:eastAsia="MS Mincho" w:cs="Times New Roman"/>
                <w:lang w:val="fi-FI"/>
              </w:rPr>
              <w:t>693 (82)</w:t>
            </w:r>
          </w:p>
        </w:tc>
      </w:tr>
      <w:tr w:rsidR="00B73F5D" w:rsidRPr="00BA6263" w14:paraId="014F0148" w14:textId="77777777" w:rsidTr="00F51AC6">
        <w:trPr>
          <w:cantSplit/>
        </w:trPr>
        <w:tc>
          <w:tcPr>
            <w:tcW w:w="5312" w:type="dxa"/>
            <w:tcBorders>
              <w:top w:val="single" w:sz="4" w:space="0" w:color="auto"/>
              <w:left w:val="single" w:sz="4" w:space="0" w:color="auto"/>
              <w:bottom w:val="single" w:sz="4" w:space="0" w:color="auto"/>
              <w:right w:val="single" w:sz="4" w:space="0" w:color="auto"/>
            </w:tcBorders>
          </w:tcPr>
          <w:p w14:paraId="2406673E" w14:textId="77777777" w:rsidR="00B73F5D" w:rsidRPr="00BA6263" w:rsidRDefault="00B73F5D" w:rsidP="00B73F5D">
            <w:pPr>
              <w:keepNext/>
              <w:spacing w:after="0"/>
              <w:ind w:left="164"/>
              <w:rPr>
                <w:rFonts w:eastAsia="MS Mincho" w:cs="Times New Roman"/>
                <w:lang w:val="fi-FI"/>
              </w:rPr>
            </w:pPr>
            <w:r w:rsidRPr="00BA6263">
              <w:rPr>
                <w:rFonts w:eastAsia="MS Mincho" w:cs="Times New Roman"/>
                <w:lang w:val="fi-FI"/>
              </w:rPr>
              <w:t>Mediaani elossaoloaika, kuukautta (95 %:n CI)</w:t>
            </w:r>
          </w:p>
        </w:tc>
        <w:tc>
          <w:tcPr>
            <w:tcW w:w="1754" w:type="dxa"/>
            <w:gridSpan w:val="2"/>
            <w:tcBorders>
              <w:top w:val="single" w:sz="4" w:space="0" w:color="auto"/>
              <w:left w:val="single" w:sz="4" w:space="0" w:color="auto"/>
              <w:bottom w:val="single" w:sz="4" w:space="0" w:color="auto"/>
              <w:right w:val="single" w:sz="4" w:space="0" w:color="auto"/>
            </w:tcBorders>
          </w:tcPr>
          <w:p w14:paraId="24B38373" w14:textId="77777777" w:rsidR="00B73F5D" w:rsidRPr="00BA6263" w:rsidRDefault="00B73F5D" w:rsidP="00B73F5D">
            <w:pPr>
              <w:keepNext/>
              <w:spacing w:after="0"/>
              <w:jc w:val="center"/>
              <w:rPr>
                <w:rFonts w:eastAsia="MS Mincho" w:cs="Times New Roman"/>
                <w:lang w:val="fr-FR"/>
              </w:rPr>
            </w:pPr>
            <w:r w:rsidRPr="00BA6263">
              <w:rPr>
                <w:rFonts w:eastAsia="MS Mincho" w:cs="Times New Roman"/>
                <w:lang w:val="fi-FI"/>
              </w:rPr>
              <w:t>35,5 (33,5; 38,0)</w:t>
            </w:r>
          </w:p>
        </w:tc>
        <w:tc>
          <w:tcPr>
            <w:tcW w:w="1754" w:type="dxa"/>
            <w:tcBorders>
              <w:top w:val="single" w:sz="4" w:space="0" w:color="auto"/>
              <w:left w:val="single" w:sz="4" w:space="0" w:color="auto"/>
              <w:bottom w:val="single" w:sz="4" w:space="0" w:color="auto"/>
              <w:right w:val="single" w:sz="4" w:space="0" w:color="auto"/>
            </w:tcBorders>
          </w:tcPr>
          <w:p w14:paraId="15C6A906" w14:textId="77777777" w:rsidR="00B73F5D" w:rsidRPr="00BA6263" w:rsidRDefault="00B73F5D" w:rsidP="00B73F5D">
            <w:pPr>
              <w:keepNext/>
              <w:spacing w:after="0"/>
              <w:jc w:val="center"/>
              <w:rPr>
                <w:rFonts w:eastAsia="MS Mincho" w:cs="Times New Roman"/>
                <w:lang w:val="fr-FR"/>
              </w:rPr>
            </w:pPr>
            <w:r w:rsidRPr="00BA6263">
              <w:rPr>
                <w:rFonts w:eastAsia="MS Mincho" w:cs="Times New Roman"/>
                <w:lang w:val="fi-FI"/>
              </w:rPr>
              <w:t>31,4 (28,9; 33.8)</w:t>
            </w:r>
          </w:p>
        </w:tc>
      </w:tr>
      <w:tr w:rsidR="00B73F5D" w:rsidRPr="00BA6263" w14:paraId="4B927771" w14:textId="77777777" w:rsidTr="00F51AC6">
        <w:trPr>
          <w:cantSplit/>
        </w:trPr>
        <w:tc>
          <w:tcPr>
            <w:tcW w:w="5312" w:type="dxa"/>
            <w:tcBorders>
              <w:top w:val="single" w:sz="4" w:space="0" w:color="auto"/>
              <w:left w:val="single" w:sz="4" w:space="0" w:color="auto"/>
              <w:bottom w:val="single" w:sz="4" w:space="0" w:color="auto"/>
              <w:right w:val="single" w:sz="4" w:space="0" w:color="auto"/>
            </w:tcBorders>
          </w:tcPr>
          <w:p w14:paraId="4EF0E02D" w14:textId="77777777" w:rsidR="00B73F5D" w:rsidRPr="00BA6263" w:rsidRDefault="00B73F5D" w:rsidP="00B73F5D">
            <w:pPr>
              <w:keepNext/>
              <w:spacing w:after="0"/>
              <w:ind w:left="164"/>
              <w:rPr>
                <w:rFonts w:eastAsia="MS Mincho" w:cs="Times New Roman"/>
                <w:lang w:val="fi-FI"/>
              </w:rPr>
            </w:pPr>
            <w:r w:rsidRPr="00BA6263">
              <w:rPr>
                <w:rFonts w:eastAsia="MS Mincho" w:cs="Times New Roman"/>
                <w:lang w:val="fi-FI"/>
              </w:rPr>
              <w:t>P-arvo</w:t>
            </w:r>
            <w:r w:rsidRPr="00BA6263">
              <w:rPr>
                <w:rFonts w:eastAsia="MS Mincho" w:cs="Times New Roman"/>
                <w:i/>
                <w:vertAlign w:val="superscript"/>
                <w:lang w:val="fi-FI"/>
              </w:rPr>
              <w:t>1</w:t>
            </w:r>
          </w:p>
        </w:tc>
        <w:tc>
          <w:tcPr>
            <w:tcW w:w="3508" w:type="dxa"/>
            <w:gridSpan w:val="3"/>
            <w:tcBorders>
              <w:top w:val="single" w:sz="4" w:space="0" w:color="auto"/>
              <w:left w:val="single" w:sz="4" w:space="0" w:color="auto"/>
              <w:bottom w:val="single" w:sz="4" w:space="0" w:color="auto"/>
              <w:right w:val="single" w:sz="4" w:space="0" w:color="auto"/>
            </w:tcBorders>
          </w:tcPr>
          <w:p w14:paraId="09D500F5" w14:textId="77777777" w:rsidR="00B73F5D" w:rsidRPr="00BA6263" w:rsidRDefault="00B73F5D" w:rsidP="00B73F5D">
            <w:pPr>
              <w:keepNext/>
              <w:spacing w:after="0"/>
              <w:jc w:val="center"/>
              <w:rPr>
                <w:rFonts w:eastAsia="MS Mincho" w:cs="Times New Roman"/>
                <w:lang w:val="fr-FR"/>
              </w:rPr>
            </w:pPr>
            <w:r w:rsidRPr="00BA6263">
              <w:rPr>
                <w:rFonts w:eastAsia="MS Mincho" w:cs="Times New Roman"/>
                <w:lang w:val="fi-FI"/>
              </w:rPr>
              <w:t>p = 0,0008</w:t>
            </w:r>
          </w:p>
        </w:tc>
      </w:tr>
      <w:tr w:rsidR="00B73F5D" w:rsidRPr="00BA6263" w14:paraId="752C9B14" w14:textId="77777777" w:rsidTr="00F51AC6">
        <w:trPr>
          <w:cantSplit/>
        </w:trPr>
        <w:tc>
          <w:tcPr>
            <w:tcW w:w="5312" w:type="dxa"/>
            <w:tcBorders>
              <w:top w:val="single" w:sz="4" w:space="0" w:color="auto"/>
              <w:left w:val="single" w:sz="4" w:space="0" w:color="auto"/>
              <w:bottom w:val="single" w:sz="4" w:space="0" w:color="auto"/>
              <w:right w:val="single" w:sz="4" w:space="0" w:color="auto"/>
            </w:tcBorders>
          </w:tcPr>
          <w:p w14:paraId="4CFD0BFB" w14:textId="77777777" w:rsidR="00B73F5D" w:rsidRPr="00BA6263" w:rsidRDefault="00B73F5D" w:rsidP="00B73F5D">
            <w:pPr>
              <w:keepNext/>
              <w:spacing w:after="0"/>
              <w:ind w:left="164"/>
              <w:rPr>
                <w:rFonts w:eastAsia="MS Mincho" w:cs="Times New Roman"/>
                <w:lang w:val="fi-FI"/>
              </w:rPr>
            </w:pPr>
            <w:r w:rsidRPr="00BA6263">
              <w:rPr>
                <w:rFonts w:eastAsia="MS Mincho" w:cs="Times New Roman"/>
                <w:lang w:val="fi-FI"/>
              </w:rPr>
              <w:t>Riskisuhde (95 %:n CI)</w:t>
            </w:r>
            <w:r w:rsidRPr="00BA6263">
              <w:rPr>
                <w:rFonts w:eastAsia="MS Mincho" w:cs="Times New Roman"/>
                <w:i/>
                <w:iCs/>
                <w:vertAlign w:val="superscript"/>
                <w:lang w:val="fi-FI"/>
              </w:rPr>
              <w:t>2</w:t>
            </w:r>
          </w:p>
        </w:tc>
        <w:tc>
          <w:tcPr>
            <w:tcW w:w="3508" w:type="dxa"/>
            <w:gridSpan w:val="3"/>
            <w:tcBorders>
              <w:top w:val="single" w:sz="4" w:space="0" w:color="auto"/>
              <w:left w:val="single" w:sz="4" w:space="0" w:color="auto"/>
              <w:bottom w:val="single" w:sz="4" w:space="0" w:color="auto"/>
              <w:right w:val="single" w:sz="4" w:space="0" w:color="auto"/>
            </w:tcBorders>
          </w:tcPr>
          <w:p w14:paraId="22C18589" w14:textId="77777777" w:rsidR="00B73F5D" w:rsidRPr="00BA6263" w:rsidRDefault="00B73F5D" w:rsidP="00B73F5D">
            <w:pPr>
              <w:keepNext/>
              <w:spacing w:after="0"/>
              <w:jc w:val="center"/>
              <w:rPr>
                <w:rFonts w:eastAsia="MS Mincho" w:cs="Times New Roman"/>
                <w:lang w:val="fr-FR"/>
              </w:rPr>
            </w:pPr>
            <w:r w:rsidRPr="00BA6263">
              <w:rPr>
                <w:rFonts w:eastAsia="MS Mincho" w:cs="Times New Roman"/>
                <w:lang w:val="fi-FI"/>
              </w:rPr>
              <w:t>0,835 (0,75; 0,93)</w:t>
            </w:r>
          </w:p>
        </w:tc>
      </w:tr>
      <w:tr w:rsidR="00B73F5D" w:rsidRPr="00BA6263" w14:paraId="5F81CECD" w14:textId="77777777" w:rsidTr="00F51AC6">
        <w:trPr>
          <w:cantSplit/>
        </w:trPr>
        <w:tc>
          <w:tcPr>
            <w:tcW w:w="8820" w:type="dxa"/>
            <w:gridSpan w:val="4"/>
            <w:tcBorders>
              <w:left w:val="nil"/>
              <w:bottom w:val="nil"/>
              <w:right w:val="nil"/>
            </w:tcBorders>
          </w:tcPr>
          <w:p w14:paraId="4B4644F4" w14:textId="77777777" w:rsidR="00B73F5D" w:rsidRPr="00BA6263" w:rsidRDefault="00B73F5D" w:rsidP="00B73F5D">
            <w:pPr>
              <w:spacing w:after="0"/>
              <w:ind w:left="360"/>
              <w:rPr>
                <w:rFonts w:eastAsia="MS Mincho" w:cs="Times New Roman"/>
                <w:sz w:val="18"/>
                <w:szCs w:val="18"/>
                <w:vertAlign w:val="superscript"/>
                <w:lang w:val="fi-FI"/>
              </w:rPr>
            </w:pPr>
            <w:r w:rsidRPr="00BA6263">
              <w:rPr>
                <w:rFonts w:eastAsia="MS Mincho" w:cs="Times New Roman"/>
                <w:sz w:val="18"/>
                <w:szCs w:val="18"/>
                <w:lang w:val="fi-FI"/>
              </w:rPr>
              <w:t>NR= Not reached (ei saavutettu)</w:t>
            </w:r>
          </w:p>
          <w:p w14:paraId="61D013B0" w14:textId="77777777" w:rsidR="00B73F5D" w:rsidRPr="00BA6263" w:rsidRDefault="00B73F5D" w:rsidP="0020683A">
            <w:pPr>
              <w:numPr>
                <w:ilvl w:val="0"/>
                <w:numId w:val="24"/>
              </w:numPr>
              <w:spacing w:after="0"/>
              <w:contextualSpacing/>
              <w:rPr>
                <w:rFonts w:eastAsia="MS Mincho" w:cs="Times New Roman"/>
                <w:sz w:val="18"/>
                <w:szCs w:val="18"/>
                <w:lang w:val="fi-FI"/>
              </w:rPr>
            </w:pPr>
            <w:r w:rsidRPr="00BA6263">
              <w:rPr>
                <w:rFonts w:eastAsia="MS Mincho" w:cs="Times New Roman"/>
                <w:sz w:val="18"/>
                <w:szCs w:val="18"/>
                <w:lang w:val="fi-FI"/>
              </w:rPr>
              <w:t>P-arvo on johdettu stratifioimattomasta log rank </w:t>
            </w:r>
            <w:r w:rsidRPr="00BA6263">
              <w:rPr>
                <w:rFonts w:eastAsia="MS Mincho" w:cs="Times New Roman"/>
                <w:sz w:val="18"/>
                <w:szCs w:val="18"/>
                <w:lang w:val="fi-FI"/>
              </w:rPr>
              <w:noBreakHyphen/>
              <w:t>testistä.</w:t>
            </w:r>
          </w:p>
          <w:p w14:paraId="069038FB" w14:textId="77777777" w:rsidR="00B73F5D" w:rsidRPr="00BA6263" w:rsidRDefault="00B73F5D" w:rsidP="0020683A">
            <w:pPr>
              <w:numPr>
                <w:ilvl w:val="0"/>
                <w:numId w:val="24"/>
              </w:numPr>
              <w:spacing w:after="0"/>
              <w:contextualSpacing/>
              <w:rPr>
                <w:rFonts w:eastAsia="MS Mincho" w:cs="Times New Roman"/>
                <w:sz w:val="18"/>
                <w:szCs w:val="18"/>
                <w:lang w:val="fi-FI"/>
              </w:rPr>
            </w:pPr>
            <w:r w:rsidRPr="00BA6263">
              <w:rPr>
                <w:rFonts w:eastAsia="MS Mincho" w:cs="Times New Roman"/>
                <w:sz w:val="18"/>
                <w:szCs w:val="18"/>
                <w:lang w:val="fi-FI"/>
              </w:rPr>
              <w:t>Riskisuhde on johdettu stratifioimattomasta suhteellisen riskin mallista. Riskisuhde &lt;1 suosii entsalutamidia.</w:t>
            </w:r>
          </w:p>
          <w:p w14:paraId="65E6BA31" w14:textId="77777777" w:rsidR="00B73F5D" w:rsidRPr="00BA6263" w:rsidRDefault="00B73F5D" w:rsidP="00B73F5D">
            <w:pPr>
              <w:keepNext/>
              <w:spacing w:after="0"/>
              <w:ind w:left="144" w:hanging="144"/>
              <w:rPr>
                <w:rFonts w:eastAsia="MS Mincho" w:cs="Times New Roman"/>
                <w:sz w:val="20"/>
                <w:szCs w:val="20"/>
                <w:lang w:val="fi-FI"/>
              </w:rPr>
            </w:pPr>
          </w:p>
        </w:tc>
      </w:tr>
    </w:tbl>
    <w:p w14:paraId="11E788FC" w14:textId="77777777" w:rsidR="00B73F5D" w:rsidRPr="00BA6263" w:rsidRDefault="00B73F5D" w:rsidP="00B73F5D">
      <w:pPr>
        <w:spacing w:after="0"/>
        <w:rPr>
          <w:rFonts w:eastAsia="MS Mincho" w:cs="Times New Roman"/>
          <w:b/>
          <w:lang w:val="fi-FI"/>
        </w:rPr>
      </w:pPr>
    </w:p>
    <w:p w14:paraId="7A7EDE58" w14:textId="0F0BF9B7" w:rsidR="00B73F5D" w:rsidRPr="00BA6263" w:rsidRDefault="00B73F5D" w:rsidP="00B73F5D">
      <w:pPr>
        <w:spacing w:after="0"/>
        <w:rPr>
          <w:rFonts w:eastAsia="MS Mincho" w:cs="Times New Roman"/>
          <w:szCs w:val="20"/>
          <w:lang w:val="fi-FI"/>
        </w:rPr>
      </w:pPr>
      <w:r w:rsidRPr="00BA6263">
        <w:rPr>
          <w:rFonts w:eastAsia="MS Mincho" w:cs="Times New Roman"/>
          <w:noProof/>
          <w:szCs w:val="20"/>
          <w:lang w:val="fi-FI"/>
        </w:rPr>
        <w:drawing>
          <wp:inline distT="0" distB="0" distL="0" distR="0" wp14:anchorId="50CC6F32" wp14:editId="4DD2C35B">
            <wp:extent cx="5760720" cy="3360420"/>
            <wp:effectExtent l="0" t="0" r="0" b="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2566738" name=""/>
                    <pic:cNvPicPr/>
                  </pic:nvPicPr>
                  <pic:blipFill>
                    <a:blip r:embed="rId31"/>
                    <a:stretch>
                      <a:fillRect/>
                    </a:stretch>
                  </pic:blipFill>
                  <pic:spPr>
                    <a:xfrm>
                      <a:off x="0" y="0"/>
                      <a:ext cx="5760720" cy="3360420"/>
                    </a:xfrm>
                    <a:prstGeom prst="rect">
                      <a:avLst/>
                    </a:prstGeom>
                  </pic:spPr>
                </pic:pic>
              </a:graphicData>
            </a:graphic>
          </wp:inline>
        </w:drawing>
      </w:r>
      <w:r w:rsidRPr="00BA6263">
        <w:rPr>
          <w:rFonts w:eastAsia="MS Mincho" w:cs="Times New Roman"/>
          <w:b/>
          <w:lang w:val="fi-FI"/>
        </w:rPr>
        <w:t>Kuva </w:t>
      </w:r>
      <w:r w:rsidR="00AB6060" w:rsidRPr="00BA6263">
        <w:rPr>
          <w:rFonts w:eastAsia="MS Mincho" w:cs="Times New Roman"/>
          <w:b/>
          <w:lang w:val="fi-FI"/>
        </w:rPr>
        <w:t>1</w:t>
      </w:r>
      <w:r w:rsidR="001F372B" w:rsidRPr="00BA6263">
        <w:rPr>
          <w:rFonts w:eastAsia="MS Mincho" w:cs="Times New Roman"/>
          <w:b/>
          <w:lang w:val="fi-FI"/>
        </w:rPr>
        <w:t>1</w:t>
      </w:r>
      <w:r w:rsidRPr="00BA6263">
        <w:rPr>
          <w:rFonts w:eastAsia="MS Mincho" w:cs="Times New Roman"/>
          <w:b/>
          <w:lang w:val="fi-FI"/>
        </w:rPr>
        <w:t>: Kaplan-Meierin menetelmän mukaiset, 5 vuoden kokonaiseloonjäämisanalyysiin perustuvat käyrät kokonaiselinajalle PREVAIL-tutkimuksessa (hoitoaikeen [intent-to-treat] mukainen analyysi)</w:t>
      </w:r>
    </w:p>
    <w:p w14:paraId="7024DC03" w14:textId="77777777" w:rsidR="00B73F5D" w:rsidRPr="00BA6263" w:rsidRDefault="00B73F5D" w:rsidP="00D46A30">
      <w:pPr>
        <w:spacing w:after="0"/>
        <w:rPr>
          <w:lang w:val="fi-FI"/>
        </w:rPr>
      </w:pPr>
    </w:p>
    <w:p w14:paraId="51195DA5" w14:textId="77777777" w:rsidR="00B73F5D" w:rsidRPr="00BA6263" w:rsidRDefault="00B73F5D" w:rsidP="00D46A30">
      <w:pPr>
        <w:spacing w:after="0"/>
        <w:rPr>
          <w:rFonts w:eastAsia="MS Mincho" w:cs="Times New Roman"/>
          <w:b/>
          <w:lang w:val="fi-FI"/>
        </w:rPr>
      </w:pPr>
      <w:r w:rsidRPr="00BA6263">
        <w:rPr>
          <w:rFonts w:eastAsia="MS Mincho" w:cs="Times New Roman"/>
          <w:noProof/>
          <w:szCs w:val="20"/>
          <w:lang w:val="fi-FI"/>
        </w:rPr>
        <w:drawing>
          <wp:inline distT="0" distB="0" distL="0" distR="0" wp14:anchorId="299D4D02" wp14:editId="129FFC21">
            <wp:extent cx="5760720" cy="2078990"/>
            <wp:effectExtent l="0" t="0" r="0"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1529899" name=""/>
                    <pic:cNvPicPr/>
                  </pic:nvPicPr>
                  <pic:blipFill>
                    <a:blip r:embed="rId32"/>
                    <a:stretch>
                      <a:fillRect/>
                    </a:stretch>
                  </pic:blipFill>
                  <pic:spPr>
                    <a:xfrm>
                      <a:off x="0" y="0"/>
                      <a:ext cx="5760720" cy="2078990"/>
                    </a:xfrm>
                    <a:prstGeom prst="rect">
                      <a:avLst/>
                    </a:prstGeom>
                  </pic:spPr>
                </pic:pic>
              </a:graphicData>
            </a:graphic>
          </wp:inline>
        </w:drawing>
      </w:r>
    </w:p>
    <w:p w14:paraId="552A54D6" w14:textId="5977A4EA" w:rsidR="00B73F5D" w:rsidRPr="00BA6263" w:rsidRDefault="00B73F5D" w:rsidP="00B73F5D">
      <w:pPr>
        <w:suppressLineNumbers/>
        <w:spacing w:after="0"/>
        <w:outlineLvl w:val="0"/>
        <w:rPr>
          <w:rFonts w:eastAsia="MS Mincho" w:cs="Times New Roman"/>
          <w:b/>
          <w:lang w:val="fi-FI"/>
        </w:rPr>
      </w:pPr>
      <w:r w:rsidRPr="00BA6263">
        <w:rPr>
          <w:rFonts w:eastAsia="MS Mincho" w:cs="Times New Roman"/>
          <w:b/>
          <w:lang w:val="fi-FI"/>
        </w:rPr>
        <w:t>Kuva 1</w:t>
      </w:r>
      <w:r w:rsidR="001F372B" w:rsidRPr="00BA6263">
        <w:rPr>
          <w:rFonts w:eastAsia="MS Mincho" w:cs="Times New Roman"/>
          <w:b/>
          <w:lang w:val="fi-FI"/>
        </w:rPr>
        <w:t>2</w:t>
      </w:r>
      <w:r w:rsidRPr="00BA6263">
        <w:rPr>
          <w:rFonts w:eastAsia="MS Mincho" w:cs="Times New Roman"/>
          <w:b/>
          <w:lang w:val="fi-FI"/>
        </w:rPr>
        <w:t>: 5 vuoden analyysi kokonaiselossaoloajasta alaryhmittäin: riskisuhde ja 95 %:n luottamusväli PREVAIL-tutkimuksessa (hoitoaikeen [intent-to-treat] mukainen analyysi)</w:t>
      </w:r>
    </w:p>
    <w:p w14:paraId="54058409" w14:textId="77777777" w:rsidR="00B73F5D" w:rsidRPr="00BA6263" w:rsidRDefault="00B73F5D" w:rsidP="00D46A30">
      <w:pPr>
        <w:spacing w:after="0"/>
        <w:rPr>
          <w:lang w:val="fi-FI"/>
        </w:rPr>
      </w:pPr>
    </w:p>
    <w:p w14:paraId="72A7357E" w14:textId="5DFE9121" w:rsidR="00B73F5D" w:rsidRPr="00BA6263" w:rsidRDefault="00B73F5D" w:rsidP="00B73F5D">
      <w:pPr>
        <w:widowControl w:val="0"/>
        <w:suppressLineNumbers/>
        <w:spacing w:after="0"/>
        <w:outlineLvl w:val="0"/>
        <w:rPr>
          <w:rFonts w:eastAsia="MS Mincho" w:cs="Times New Roman"/>
          <w:lang w:val="fi-FI"/>
        </w:rPr>
      </w:pPr>
      <w:r w:rsidRPr="00BA6263">
        <w:rPr>
          <w:rFonts w:eastAsia="MS Mincho" w:cs="Times New Roman"/>
          <w:lang w:val="fi-FI"/>
        </w:rPr>
        <w:t xml:space="preserve">Ennalta määrätty rPFS-analyysi osoitti hoitoryhmien välillä tilastollisesti merkitsevää paranemista: radiologisen etenemisen tai kuoleman riski väheni 81,4 % [riskisuhde = 0,19 (95 %:n luottamusväli: 0,15; 0,23), p &lt; 0,0001]. Entsalutamidihoitoa saaneista potilaista 118:lla (14 %) ja lumelääkettä saaneista 321:lla (40 %) ilmeni jokin tapahtuma. rPFS:n mediaania ei saavutettu (95 %:n luottamusväli: 13,8; ei saavutettu) entsalutamidihoitoa saaneessa ryhmässä ja se oli 3,9 kuukautta (95 %:n luottamusväli: 3,7;5,4; ei saavutettu) lumelääkehoitoa saaneessa ryhmässä </w:t>
      </w:r>
      <w:r w:rsidRPr="00BA6263">
        <w:rPr>
          <w:rFonts w:eastAsia="UniversLTStd-Cn" w:cs="Times New Roman"/>
          <w:lang w:val="fi-FI"/>
        </w:rPr>
        <w:t>(kuva 1</w:t>
      </w:r>
      <w:r w:rsidR="001F372B" w:rsidRPr="00BA6263">
        <w:rPr>
          <w:rFonts w:eastAsia="UniversLTStd-Cn" w:cs="Times New Roman"/>
          <w:lang w:val="fi-FI"/>
        </w:rPr>
        <w:t>3</w:t>
      </w:r>
      <w:r w:rsidRPr="00BA6263">
        <w:rPr>
          <w:rFonts w:eastAsia="UniversLTStd-Cn" w:cs="Times New Roman"/>
          <w:lang w:val="fi-FI"/>
        </w:rPr>
        <w:t xml:space="preserve">). </w:t>
      </w:r>
      <w:r w:rsidRPr="00BA6263">
        <w:rPr>
          <w:rFonts w:eastAsia="MS Mincho" w:cs="Times New Roman"/>
          <w:lang w:val="fi-FI"/>
        </w:rPr>
        <w:t xml:space="preserve">Kaikissa ennalta määrätyissä potilasalaryhmissä (esim. ikä, lähtötilanteen ECOG-toimintakyky, lähtötilanteen PSA ja LDH, Gleasonin pistesumma diagnoosivaiheessa ja viskeraalinen sairaus seulontakäynnillä) havaittiin johdonmukainen rPFS-hyöty. </w:t>
      </w:r>
      <w:r w:rsidRPr="00BA6263">
        <w:rPr>
          <w:rFonts w:eastAsia="MS Mincho" w:cs="Times New Roman"/>
          <w:szCs w:val="20"/>
          <w:lang w:val="fi-FI"/>
        </w:rPr>
        <w:t>Ennalta määrätyssä rPFS-analyysissa, joka perustui tutkijoiden suorittamaan radiologisen etenemisen arviointiin, todettiin tilastollisesti merkitsevää paranemista hoitoryhmien välillä: radiologisesti havaitun etenemisen tai kuoleman riski väheni 69,3 % [riskisuhde = 0,31 (95 %:n luottamusväli: 0,27; 0,35), p &lt; 0,0001]. rPFS:n mediaani oli 19,7 kuukautta entsalutamidiryhmässä ja 5,4 kuukautta lumelääkeryhmässä</w:t>
      </w:r>
      <w:r w:rsidRPr="00BA6263">
        <w:rPr>
          <w:rFonts w:eastAsia="MS Mincho" w:cs="Times New Roman"/>
          <w:lang w:val="fi-FI"/>
        </w:rPr>
        <w:t>.</w:t>
      </w:r>
    </w:p>
    <w:p w14:paraId="13BC1604" w14:textId="77777777" w:rsidR="00B73F5D" w:rsidRPr="00BA6263" w:rsidRDefault="00B73F5D" w:rsidP="00D46A30">
      <w:pPr>
        <w:spacing w:after="0"/>
        <w:rPr>
          <w:lang w:val="fi-FI"/>
        </w:rPr>
      </w:pPr>
    </w:p>
    <w:p w14:paraId="31A55904" w14:textId="77777777" w:rsidR="00B73F5D" w:rsidRPr="00BA6263" w:rsidRDefault="00B73F5D" w:rsidP="001C781B">
      <w:pPr>
        <w:keepNext/>
        <w:spacing w:after="0"/>
        <w:rPr>
          <w:lang w:val="fi-FI"/>
        </w:rPr>
      </w:pPr>
    </w:p>
    <w:p w14:paraId="2F54C5D2" w14:textId="77777777" w:rsidR="00B73F5D" w:rsidRPr="00BA6263" w:rsidRDefault="00B73F5D" w:rsidP="00D85E1F">
      <w:pPr>
        <w:keepNext/>
        <w:spacing w:after="0"/>
        <w:rPr>
          <w:rFonts w:eastAsia="MS Mincho" w:cs="Times New Roman"/>
          <w:lang w:val="fi-FI"/>
        </w:rPr>
      </w:pPr>
      <w:r w:rsidRPr="00BA6263">
        <w:rPr>
          <w:rFonts w:eastAsia="MS Mincho" w:cs="Times New Roman"/>
          <w:noProof/>
          <w:lang w:val="en-GB" w:eastAsia="ja-JP"/>
        </w:rPr>
        <w:drawing>
          <wp:inline distT="0" distB="0" distL="0" distR="0" wp14:anchorId="1E982C85" wp14:editId="4EF0BC70">
            <wp:extent cx="5717540" cy="3315970"/>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6725253" name="Picture 7"/>
                    <pic:cNvPicPr>
                      <a:picLocks noChangeAspect="1" noChangeArrowheads="1"/>
                    </pic:cNvPicPr>
                  </pic:nvPicPr>
                  <pic:blipFill>
                    <a:blip r:embed="rId33">
                      <a:extLst>
                        <a:ext uri="{28A0092B-C50C-407E-A947-70E740481C1C}">
                          <a14:useLocalDpi xmlns:a14="http://schemas.microsoft.com/office/drawing/2010/main" val="0"/>
                        </a:ext>
                      </a:extLst>
                    </a:blip>
                    <a:stretch>
                      <a:fillRect/>
                    </a:stretch>
                  </pic:blipFill>
                  <pic:spPr bwMode="auto">
                    <a:xfrm>
                      <a:off x="0" y="0"/>
                      <a:ext cx="5717540" cy="3315970"/>
                    </a:xfrm>
                    <a:prstGeom prst="rect">
                      <a:avLst/>
                    </a:prstGeom>
                    <a:noFill/>
                    <a:ln>
                      <a:noFill/>
                    </a:ln>
                  </pic:spPr>
                </pic:pic>
              </a:graphicData>
            </a:graphic>
          </wp:inline>
        </w:drawing>
      </w:r>
    </w:p>
    <w:p w14:paraId="6235DB2F" w14:textId="77777777" w:rsidR="00B73F5D" w:rsidRPr="00BA6263" w:rsidRDefault="00B73F5D" w:rsidP="00B73F5D">
      <w:pPr>
        <w:keepNext/>
        <w:spacing w:after="0"/>
        <w:rPr>
          <w:rFonts w:eastAsia="MS Mincho" w:cs="Times New Roman"/>
          <w:sz w:val="18"/>
          <w:szCs w:val="18"/>
          <w:lang w:val="fi-FI"/>
        </w:rPr>
      </w:pPr>
      <w:r w:rsidRPr="00BA6263">
        <w:rPr>
          <w:rFonts w:eastAsia="MS Mincho" w:cs="Times New Roman"/>
          <w:sz w:val="18"/>
          <w:szCs w:val="18"/>
          <w:lang w:val="fi-FI"/>
        </w:rPr>
        <w:t>Ensisijaisen analyysin suorittamishetkellä satunnaistettuja potilaita oli 1633.</w:t>
      </w:r>
    </w:p>
    <w:p w14:paraId="4726885E" w14:textId="77777777" w:rsidR="00B73F5D" w:rsidRPr="00BA6263" w:rsidRDefault="00B73F5D" w:rsidP="00B73F5D">
      <w:pPr>
        <w:keepNext/>
        <w:spacing w:after="0"/>
        <w:rPr>
          <w:rFonts w:eastAsia="MS Mincho" w:cs="Times New Roman"/>
          <w:b/>
          <w:noProof/>
          <w:lang w:val="fi-FI"/>
        </w:rPr>
      </w:pPr>
    </w:p>
    <w:p w14:paraId="2C4A6660" w14:textId="0A127CF4" w:rsidR="00B73F5D" w:rsidRPr="00BA6263" w:rsidRDefault="00B73F5D" w:rsidP="00B73F5D">
      <w:pPr>
        <w:keepNext/>
        <w:spacing w:after="0"/>
        <w:rPr>
          <w:rFonts w:eastAsia="MS Mincho" w:cs="Times New Roman"/>
          <w:lang w:val="fi-FI"/>
        </w:rPr>
      </w:pPr>
      <w:r w:rsidRPr="00BA6263">
        <w:rPr>
          <w:rFonts w:eastAsia="MS Mincho" w:cs="Times New Roman"/>
          <w:b/>
          <w:noProof/>
          <w:lang w:val="fi-FI"/>
        </w:rPr>
        <w:t>Kuva 1</w:t>
      </w:r>
      <w:r w:rsidR="001F372B" w:rsidRPr="00BA6263">
        <w:rPr>
          <w:rFonts w:eastAsia="MS Mincho" w:cs="Times New Roman"/>
          <w:b/>
          <w:noProof/>
          <w:lang w:val="fi-FI"/>
        </w:rPr>
        <w:t>3</w:t>
      </w:r>
      <w:r w:rsidRPr="00BA6263">
        <w:rPr>
          <w:rFonts w:eastAsia="MS Mincho" w:cs="Times New Roman"/>
          <w:b/>
          <w:noProof/>
          <w:lang w:val="fi-FI"/>
        </w:rPr>
        <w:t xml:space="preserve">: </w:t>
      </w:r>
      <w:r w:rsidRPr="00BA6263">
        <w:rPr>
          <w:rFonts w:eastAsia="MS Mincho" w:cs="Times New Roman"/>
          <w:b/>
          <w:lang w:val="fi-FI"/>
        </w:rPr>
        <w:t>Kaplan-Meierin menetelmän mukaiset, radiologista etenemisvapaata aikaa (rPFS) kuvaavat käyrät (hoitoaikeen [intent-to-treat] mukainen analyysi)</w:t>
      </w:r>
    </w:p>
    <w:p w14:paraId="3D463DC0" w14:textId="77777777" w:rsidR="00B73F5D" w:rsidRPr="00BA6263" w:rsidRDefault="00B73F5D" w:rsidP="00B73F5D">
      <w:pPr>
        <w:keepNext/>
        <w:spacing w:after="0"/>
        <w:rPr>
          <w:rFonts w:eastAsia="MS Mincho" w:cs="Times New Roman"/>
          <w:lang w:val="fi-FI"/>
        </w:rPr>
      </w:pPr>
    </w:p>
    <w:p w14:paraId="4ABBD686" w14:textId="77777777" w:rsidR="00B73F5D" w:rsidRPr="00BA6263" w:rsidRDefault="00B73F5D" w:rsidP="00B73F5D">
      <w:pPr>
        <w:autoSpaceDE w:val="0"/>
        <w:autoSpaceDN w:val="0"/>
        <w:adjustRightInd w:val="0"/>
        <w:spacing w:after="0"/>
        <w:rPr>
          <w:rFonts w:eastAsia="MS Mincho" w:cs="Times New Roman"/>
          <w:lang w:val="fi-FI" w:eastAsia="fi-FI"/>
        </w:rPr>
      </w:pPr>
      <w:r w:rsidRPr="00BA6263">
        <w:rPr>
          <w:rFonts w:eastAsia="MS Mincho" w:cs="Times New Roman"/>
          <w:lang w:val="fi-FI" w:eastAsia="fi-FI"/>
        </w:rPr>
        <w:t>Ensisijaisten tehon päätetapahtumien lisäksi myös seuraavissa prospektiivisesti määritellyissä päätetapahtumissa todettiin tilastollisesti merkitsevää paranemista.</w:t>
      </w:r>
    </w:p>
    <w:p w14:paraId="2321C27A" w14:textId="77777777" w:rsidR="00B73F5D" w:rsidRPr="00BA6263" w:rsidRDefault="00B73F5D" w:rsidP="00B73F5D">
      <w:pPr>
        <w:autoSpaceDE w:val="0"/>
        <w:autoSpaceDN w:val="0"/>
        <w:adjustRightInd w:val="0"/>
        <w:spacing w:after="0"/>
        <w:rPr>
          <w:rFonts w:eastAsia="MS Mincho" w:cs="Times New Roman"/>
          <w:lang w:val="fi-FI" w:eastAsia="fi-FI"/>
        </w:rPr>
      </w:pPr>
    </w:p>
    <w:p w14:paraId="612E7618" w14:textId="77777777" w:rsidR="00B73F5D" w:rsidRPr="00BA6263" w:rsidRDefault="00B73F5D" w:rsidP="00B73F5D">
      <w:pPr>
        <w:autoSpaceDE w:val="0"/>
        <w:autoSpaceDN w:val="0"/>
        <w:adjustRightInd w:val="0"/>
        <w:spacing w:after="0"/>
        <w:rPr>
          <w:rFonts w:eastAsia="SimSun" w:cs="Times New Roman"/>
          <w:lang w:val="fi-FI"/>
        </w:rPr>
      </w:pPr>
      <w:r w:rsidRPr="00BA6263">
        <w:rPr>
          <w:rFonts w:eastAsia="SimSun" w:cs="Times New Roman"/>
          <w:lang w:val="fi-FI"/>
        </w:rPr>
        <w:t>Mediaaniaika sytotoksisen kemoterapian aloittamiseen oli entsalutamidihoitoa saaneilla potilailla 28,0 kuukautta ja lumelääkettä saaneilla potilailla 10,8 kuukautta [riskisuhde = 0,35 (95 %:n luottamusväli: 0,30; 0,40), p &lt; 0,0001].</w:t>
      </w:r>
    </w:p>
    <w:p w14:paraId="4E756443" w14:textId="77777777" w:rsidR="00B73F5D" w:rsidRPr="00BA6263" w:rsidRDefault="00B73F5D" w:rsidP="00B73F5D">
      <w:pPr>
        <w:autoSpaceDE w:val="0"/>
        <w:autoSpaceDN w:val="0"/>
        <w:adjustRightInd w:val="0"/>
        <w:spacing w:after="0"/>
        <w:rPr>
          <w:rFonts w:eastAsia="SimSun" w:cs="Times New Roman"/>
          <w:lang w:val="fi-FI"/>
        </w:rPr>
      </w:pPr>
    </w:p>
    <w:p w14:paraId="08944D9D" w14:textId="77777777" w:rsidR="00B73F5D" w:rsidRPr="00BA6263" w:rsidRDefault="00B73F5D" w:rsidP="00B73F5D">
      <w:pPr>
        <w:spacing w:after="0"/>
        <w:rPr>
          <w:rFonts w:eastAsia="MS Mincho" w:cs="Times New Roman"/>
          <w:lang w:val="fi-FI"/>
        </w:rPr>
      </w:pPr>
      <w:r w:rsidRPr="00BA6263">
        <w:rPr>
          <w:rFonts w:eastAsia="MS Mincho" w:cs="Times New Roman"/>
          <w:lang w:val="fi-FI"/>
        </w:rPr>
        <w:t>Niiden entsalutamidihoitoa saaneiden potilaiden, joilla oli lähtötilanteessa mitattavissa oleva sairaus ja jotka saivat objektiivisen pehmytkudosvasteen, osuus oli 58,8 % (95 %:n luottamusväli: 53,8; 63,7), kun lumelääkettä saaneilla vastaava osuus oli 5,0 % (95 %:n luottamusväli: 3,0; 7,7). Objektiivisessa pehmytkudosvasteessa havaittu absoluuttinen ero entsalutamidi- ja lumelääkehaarojen välillä oli 53,9 % (95 %:n luottamusväli: 48,5; 59,1, p &lt; 0,0001). Täydellisiä vasteita raportoitiin 19,7 %:lla entsalutamidilla hoidetuista potilaista, kun vastaava luku lumelääkettä saaneilla potilailla oli 1,0 %, ja osittaisia vasteita raportoitiin 39,1 %:lla entsalutamidilla hoidetuista potilaista, kun vastaava luku lumelääkettä saaneilla potilailla oli 3,9 %.</w:t>
      </w:r>
    </w:p>
    <w:p w14:paraId="3C722965" w14:textId="77777777" w:rsidR="00B73F5D" w:rsidRPr="00BA6263" w:rsidRDefault="00B73F5D" w:rsidP="00B73F5D">
      <w:pPr>
        <w:autoSpaceDE w:val="0"/>
        <w:autoSpaceDN w:val="0"/>
        <w:adjustRightInd w:val="0"/>
        <w:spacing w:after="0"/>
        <w:rPr>
          <w:rFonts w:eastAsia="SimSun" w:cs="Times New Roman"/>
          <w:lang w:val="fi-FI"/>
        </w:rPr>
      </w:pPr>
    </w:p>
    <w:p w14:paraId="02AAEBBA" w14:textId="77777777" w:rsidR="00B73F5D" w:rsidRPr="00BA6263" w:rsidRDefault="00B73F5D" w:rsidP="00B73F5D">
      <w:pPr>
        <w:autoSpaceDE w:val="0"/>
        <w:autoSpaceDN w:val="0"/>
        <w:adjustRightInd w:val="0"/>
        <w:spacing w:after="0"/>
        <w:rPr>
          <w:rFonts w:eastAsia="SimSun" w:cs="Times New Roman"/>
          <w:lang w:val="fi-FI"/>
        </w:rPr>
      </w:pPr>
      <w:r w:rsidRPr="00BA6263">
        <w:rPr>
          <w:rFonts w:eastAsia="MS Mincho" w:cs="Times New Roman"/>
          <w:lang w:val="fi-FI"/>
        </w:rPr>
        <w:t xml:space="preserve">Entsalutamidi vähensi merkitsevästi ensimmäisen luustoon liittyvän tapahtuman riskiä 28 %:lla [riskisuhde = 0,718 (95 %:n luottamusväli: 0,61; 0,84) p &lt; 0,0001]. </w:t>
      </w:r>
      <w:r w:rsidRPr="00BA6263">
        <w:rPr>
          <w:rFonts w:eastAsia="SimSun" w:cs="Times New Roman"/>
          <w:lang w:val="fi-FI"/>
        </w:rPr>
        <w:t>Luustoon liittyväksi tapahtumaksi määriteltiin eturauhassyövän vuoksi tehty luun sädehoito tai luukirurgia, patologiset luunmurtumat, selkäytimen kompressio tai luustokivun hoitoon tarkoitetun antineoplastisen hoidon muutokset. Analyysiin sisältyi 587 luustoon liittyvää tapahtumaa, joista 389 tapahtumaa (66,3 %) liittyi luun sädehoitoon, 79 tapahtumaa (13,5 %) selkäytimen kompressioon, 70 tapahtumaa (11,9 %) patologisiin luunmurtumiin, 45 tapahtumaa (7,6 %) luustokivun hoitoon tarkoitetun antineoplastisen hoidon muutoksiin ja 22 tapahtumaa (3,7 %) luukirurgiaan.</w:t>
      </w:r>
    </w:p>
    <w:p w14:paraId="7221DE7D" w14:textId="77777777" w:rsidR="00B73F5D" w:rsidRPr="00BA6263" w:rsidRDefault="00B73F5D" w:rsidP="00B73F5D">
      <w:pPr>
        <w:autoSpaceDE w:val="0"/>
        <w:autoSpaceDN w:val="0"/>
        <w:adjustRightInd w:val="0"/>
        <w:spacing w:after="0"/>
        <w:rPr>
          <w:rFonts w:eastAsia="SimSun" w:cs="Times New Roman"/>
          <w:lang w:val="fi-FI"/>
        </w:rPr>
      </w:pPr>
    </w:p>
    <w:p w14:paraId="186149CA" w14:textId="77777777" w:rsidR="00B73F5D" w:rsidRPr="00BA6263" w:rsidRDefault="00B73F5D" w:rsidP="00B73F5D">
      <w:pPr>
        <w:spacing w:after="0"/>
        <w:rPr>
          <w:rFonts w:eastAsia="MS Mincho" w:cs="Times New Roman"/>
          <w:lang w:val="fi-FI"/>
        </w:rPr>
      </w:pPr>
      <w:r w:rsidRPr="00BA6263">
        <w:rPr>
          <w:rFonts w:eastAsia="MS Mincho" w:cs="Times New Roman"/>
          <w:lang w:val="fi-FI"/>
        </w:rPr>
        <w:t>Entsalutamidia saavilla potilailla todettiin merkitsevästi korkeampi PSA-pitoisuuden kokonaisvaste (joka määriteltiin ≥ 50 %:n vähenemäksi lähtötilanteesta) verrattuna lumelääkettä saaviin potilaisiin: 78,0 % vs. 3,5 % (ero = 74,5 %, p &lt; 0,0001).</w:t>
      </w:r>
    </w:p>
    <w:p w14:paraId="675895D5" w14:textId="77777777" w:rsidR="00B73F5D" w:rsidRPr="00BA6263" w:rsidRDefault="00B73F5D" w:rsidP="001C781B">
      <w:pPr>
        <w:keepNext/>
        <w:spacing w:after="0"/>
        <w:rPr>
          <w:rFonts w:eastAsia="MS Mincho" w:cs="Times New Roman"/>
          <w:lang w:val="fi-FI"/>
        </w:rPr>
      </w:pPr>
    </w:p>
    <w:p w14:paraId="4C790936" w14:textId="77777777" w:rsidR="00B73F5D" w:rsidRPr="00BA6263" w:rsidRDefault="00B73F5D" w:rsidP="00B73F5D">
      <w:pPr>
        <w:spacing w:after="0"/>
        <w:rPr>
          <w:rFonts w:eastAsia="MS Mincho" w:cs="Times New Roman"/>
          <w:lang w:val="fi-FI"/>
        </w:rPr>
      </w:pPr>
      <w:r w:rsidRPr="00BA6263">
        <w:rPr>
          <w:rFonts w:eastAsia="MS Mincho" w:cs="Times New Roman"/>
          <w:lang w:val="fi-FI"/>
        </w:rPr>
        <w:t xml:space="preserve">Mediaaniaika PSA-pitoisuuden etenemiseen PCWG-kriteerien mukaisesti oli entsalutamidihoitoa saaneilla potilailla 11,2 kuukautta </w:t>
      </w:r>
      <w:r w:rsidRPr="00BA6263">
        <w:rPr>
          <w:rFonts w:eastAsia="SimSun" w:cs="Times New Roman"/>
          <w:lang w:val="fi-FI"/>
        </w:rPr>
        <w:t>ja lumelääkettä saaneilla potilailla 2,8 kuukautta [riskisuhde = 0,17 (95 %:n luottamusväli: 0,15; 0,20), p &lt; 0,0001].</w:t>
      </w:r>
    </w:p>
    <w:p w14:paraId="5A63279E" w14:textId="77777777" w:rsidR="00B73F5D" w:rsidRPr="00BA6263" w:rsidRDefault="00B73F5D" w:rsidP="00B73F5D">
      <w:pPr>
        <w:spacing w:after="0"/>
        <w:rPr>
          <w:rFonts w:eastAsia="MS Mincho" w:cs="Times New Roman"/>
          <w:lang w:val="fi-FI"/>
        </w:rPr>
      </w:pPr>
    </w:p>
    <w:p w14:paraId="28F3D1C9" w14:textId="77777777" w:rsidR="00B73F5D" w:rsidRPr="00BA6263" w:rsidRDefault="00B73F5D" w:rsidP="00B73F5D">
      <w:pPr>
        <w:autoSpaceDE w:val="0"/>
        <w:autoSpaceDN w:val="0"/>
        <w:adjustRightInd w:val="0"/>
        <w:spacing w:after="0"/>
        <w:rPr>
          <w:rFonts w:eastAsia="MS Mincho" w:cs="Times New Roman"/>
          <w:lang w:val="fi-FI" w:eastAsia="fi-FI"/>
        </w:rPr>
      </w:pPr>
      <w:r w:rsidRPr="00BA6263">
        <w:rPr>
          <w:rFonts w:eastAsia="SimSun" w:cs="Times New Roman"/>
          <w:lang w:val="fi-FI" w:eastAsia="fi-FI"/>
        </w:rPr>
        <w:t xml:space="preserve">Entsalutamidihoito pienensi FACT-P:n heikkenemisen riskiä 37,5 % verrattuna lumelääkkeeseen </w:t>
      </w:r>
      <w:r w:rsidRPr="00BA6263">
        <w:rPr>
          <w:rFonts w:eastAsia="MS Mincho" w:cs="Times New Roman"/>
          <w:lang w:val="fi-FI" w:eastAsia="fi-FI"/>
        </w:rPr>
        <w:t>(p &lt; 0,0001). Mediaaniaika FACT-P:n pienenemiseen oli 11,3 kuukautta entsalutamidiryhmässä ja 5,6 kuukautta lumelääkeryhmässä.</w:t>
      </w:r>
    </w:p>
    <w:p w14:paraId="2CC3C963" w14:textId="77777777" w:rsidR="00B73F5D" w:rsidRPr="00BA6263" w:rsidRDefault="00B73F5D" w:rsidP="00B73F5D">
      <w:pPr>
        <w:autoSpaceDE w:val="0"/>
        <w:autoSpaceDN w:val="0"/>
        <w:adjustRightInd w:val="0"/>
        <w:spacing w:after="0"/>
        <w:rPr>
          <w:rFonts w:eastAsia="MS Mincho" w:cs="Times New Roman"/>
          <w:lang w:val="fi-FI" w:eastAsia="fi-FI"/>
        </w:rPr>
      </w:pPr>
    </w:p>
    <w:p w14:paraId="6E11ABBC" w14:textId="77777777" w:rsidR="00B73F5D" w:rsidRPr="00BA6263" w:rsidRDefault="00B73F5D" w:rsidP="00B73F5D">
      <w:pPr>
        <w:autoSpaceDE w:val="0"/>
        <w:autoSpaceDN w:val="0"/>
        <w:adjustRightInd w:val="0"/>
        <w:spacing w:after="0"/>
        <w:rPr>
          <w:rFonts w:eastAsia="MS Mincho" w:cs="Times New Roman"/>
          <w:i/>
          <w:lang w:val="fi-FI" w:eastAsia="fi-FI"/>
        </w:rPr>
      </w:pPr>
      <w:r w:rsidRPr="00BA6263">
        <w:rPr>
          <w:rFonts w:eastAsia="MS Mincho" w:cs="Times New Roman"/>
          <w:i/>
          <w:lang w:val="fi-FI" w:eastAsia="fi-FI"/>
        </w:rPr>
        <w:t xml:space="preserve">CRPC2 (AFFIRM) -tutkimus (aiemmin kemoterapiaa saaneet potilaat, </w:t>
      </w:r>
      <w:r w:rsidRPr="00BA6263">
        <w:rPr>
          <w:rFonts w:eastAsia="MS Mincho" w:cs="Times New Roman"/>
          <w:i/>
          <w:color w:val="000000"/>
          <w:lang w:val="fi-FI" w:eastAsia="fi-FI"/>
        </w:rPr>
        <w:t>joilla oli metastaattinen CRPC</w:t>
      </w:r>
      <w:r w:rsidRPr="00BA6263">
        <w:rPr>
          <w:rFonts w:eastAsia="MS Mincho" w:cs="Times New Roman"/>
          <w:i/>
          <w:lang w:val="fi-FI" w:eastAsia="fi-FI"/>
        </w:rPr>
        <w:t>)</w:t>
      </w:r>
    </w:p>
    <w:p w14:paraId="36F64428" w14:textId="77777777" w:rsidR="00B73F5D" w:rsidRPr="00BA6263" w:rsidRDefault="00B73F5D" w:rsidP="00B73F5D">
      <w:pPr>
        <w:autoSpaceDE w:val="0"/>
        <w:autoSpaceDN w:val="0"/>
        <w:adjustRightInd w:val="0"/>
        <w:spacing w:after="0"/>
        <w:rPr>
          <w:rFonts w:eastAsia="MS Mincho" w:cs="Times New Roman"/>
          <w:lang w:val="fi-FI" w:eastAsia="fi-FI"/>
        </w:rPr>
      </w:pPr>
    </w:p>
    <w:p w14:paraId="20A18BEC" w14:textId="77777777" w:rsidR="00B73F5D" w:rsidRPr="00BA6263" w:rsidRDefault="00B73F5D" w:rsidP="00B73F5D">
      <w:pPr>
        <w:autoSpaceDE w:val="0"/>
        <w:autoSpaceDN w:val="0"/>
        <w:adjustRightInd w:val="0"/>
        <w:spacing w:after="0"/>
        <w:rPr>
          <w:rFonts w:eastAsia="MS Mincho" w:cs="Times New Roman"/>
          <w:lang w:val="fi-FI" w:eastAsia="fi-FI"/>
        </w:rPr>
      </w:pPr>
      <w:r w:rsidRPr="00BA6263">
        <w:rPr>
          <w:rFonts w:eastAsia="MS Mincho" w:cs="Times New Roman"/>
          <w:lang w:val="fi-FI" w:eastAsia="fi-FI"/>
        </w:rPr>
        <w:t>Entsalutamidin tehoa ja turvallisuutta metastaattista CRPC:tä sairastavilla potilailla, jotka olivat saaneet dosetakselia ja käyttivät LHRH-analogia tai joille oli tehty orkiektomia, arvioitiin satunnaistetussa, lumekontrolloidussa, kliinisessä vaiheen III monikeskustutkimuksessa. Yhteensä 1199 potilasta satunnaistettiin (suhteessa 2:1) saamaan joko entsalutamidia suun kautta 160 mg kerran vuorokaudessa (N = 800) tai lumelääkettä kerran vuorokaudessa (N = 399). Potilaat saivat käyttää prednisonia, mutta se ei ollut välttämätöntä (suurin sallittu päivittäinen annos oli 10 mg prednisonia tai vastaavaa valmistetta). Kumpaan tahansa tutkimushaaraan satunnaistettujen potilaiden tuli jatkaa hoitoa, kunnes tauti etenee (etenemiseksi määriteltiin radiologisesti vahvistettu eteneminen tai luustoon liittyvän tapahtuman esiintyminen) ja potilaalle aloitetaan uusi systeeminen antineoplastinen hoito tai kunnes esiintyy haittaavaa toksisuutta tai potilas keskeyttää hoidon.</w:t>
      </w:r>
    </w:p>
    <w:p w14:paraId="7081AAF5" w14:textId="77777777" w:rsidR="00B73F5D" w:rsidRPr="00BA6263" w:rsidRDefault="00B73F5D" w:rsidP="00B73F5D">
      <w:pPr>
        <w:autoSpaceDE w:val="0"/>
        <w:autoSpaceDN w:val="0"/>
        <w:adjustRightInd w:val="0"/>
        <w:spacing w:after="0"/>
        <w:rPr>
          <w:rFonts w:eastAsia="MS Mincho" w:cs="Times New Roman"/>
          <w:lang w:val="fi-FI" w:eastAsia="fi-FI"/>
        </w:rPr>
      </w:pPr>
    </w:p>
    <w:p w14:paraId="39886B1F" w14:textId="77777777" w:rsidR="00B73F5D" w:rsidRPr="00BA6263" w:rsidRDefault="00B73F5D" w:rsidP="00B73F5D">
      <w:pPr>
        <w:autoSpaceDE w:val="0"/>
        <w:autoSpaceDN w:val="0"/>
        <w:adjustRightInd w:val="0"/>
        <w:spacing w:after="0"/>
        <w:rPr>
          <w:rFonts w:eastAsia="SimSun" w:cs="Times New Roman"/>
          <w:lang w:val="fi-FI" w:eastAsia="fi-FI"/>
        </w:rPr>
      </w:pPr>
      <w:r w:rsidRPr="00BA6263">
        <w:rPr>
          <w:rFonts w:eastAsia="SimSun" w:cs="Times New Roman"/>
          <w:lang w:val="fi-FI" w:eastAsia="fi-FI"/>
        </w:rPr>
        <w:t>Seuraavat potilaiden demografiset tiedot ja sairautta koskevat lähtötilanteen tiedot olivat hyvin samankaltaiset hoitoryhmien välillä. Potilaiden mediaani-ikä oli 69 vuotta (vaihteluväli 41–92) ja potilaiden osuus rodun mukaan jaettuna oli seuraava: 93 % valkoihoisia, 4 % mustaihoisia, 1 % aasialaisia ja 2 % muita. ECOG-toimintakykyluokka oli 91,5 %:lla potilaista 0–1 ja 8,5 %:lla potilaista 2. Potilaista 28 %:lla kipu oli BPI (Brief Pain Inventory) -asteikolla arvioituna ≥ 4 (keskiarvo potilaan ilmoittamasta pahimmasta kivusta edellisten 24 tunnin aikana laskettuna seitsemän päivän ajalta ennen satunnaistamista). Useimmilla potilaista (91 %) oli etäpesäkkeitä luustossa ja 23 %:lla oli viskeraalisia etäpesäkkeitä keuhkoissa ja/tai maksassa. Tutkimuksen aloitusvaiheessa 41 %:lla satunnaistetuista potilaista taudin havaittiin edenneen pelkästään PSA-pitoisuuden perusteella ja 59 %:lla todettiin radiologinen löydös taudin etenemisestä. Lähtötilanteessa viisikymmentäyksi prosenttia (51 %) potilaista käytti bisfosfonaatteja.</w:t>
      </w:r>
    </w:p>
    <w:p w14:paraId="41825050" w14:textId="77777777" w:rsidR="00B73F5D" w:rsidRPr="00BA6263" w:rsidRDefault="00B73F5D" w:rsidP="00B73F5D">
      <w:pPr>
        <w:spacing w:after="0"/>
        <w:rPr>
          <w:rFonts w:eastAsia="MS Mincho" w:cs="Times New Roman"/>
          <w:lang w:val="fi-FI"/>
        </w:rPr>
      </w:pPr>
    </w:p>
    <w:p w14:paraId="3F4FF4EA" w14:textId="77777777" w:rsidR="00B73F5D" w:rsidRPr="00BA6263" w:rsidRDefault="00B73F5D" w:rsidP="00B73F5D">
      <w:pPr>
        <w:spacing w:after="0"/>
        <w:rPr>
          <w:rFonts w:eastAsia="MS Mincho" w:cs="Times New Roman"/>
          <w:lang w:val="fi-FI"/>
        </w:rPr>
      </w:pPr>
      <w:r w:rsidRPr="00BA6263">
        <w:rPr>
          <w:rFonts w:eastAsia="MS Mincho" w:cs="Times New Roman"/>
          <w:lang w:val="fi-FI"/>
        </w:rPr>
        <w:t>AFFIRM-tutkimuksesta suljettiin pois potilaat, joilla oli jokin mahdollisesti epileptiselle kohtaukselle altistava tila (ks. kohta 4.8) ja lääkkeitä, jonka tiedetään alentavan kohtauskynnystä, tai kliinisesti merkittävä sydän- ja verisuonisairaus, kuten huonossa hoitotasapainossa oleva korkea verenpaine, hiljattain esiintynyt sydäninfarkti tai epästabiili angina pectoris, NYHA (New York Heart Association) -luokan III tai IV sydämen vajaatoiminta (ellei ejektiofraktio ollut ≥ 45 %), kliinisesti merkittävä ventrikulaarinen arytmia tai eteis-kammiokatkos (ilman pysyvää sydämentahdistinta).</w:t>
      </w:r>
    </w:p>
    <w:p w14:paraId="79738567" w14:textId="77777777" w:rsidR="00B73F5D" w:rsidRPr="00BA6263" w:rsidRDefault="00B73F5D" w:rsidP="00B73F5D">
      <w:pPr>
        <w:autoSpaceDE w:val="0"/>
        <w:autoSpaceDN w:val="0"/>
        <w:adjustRightInd w:val="0"/>
        <w:spacing w:after="0"/>
        <w:rPr>
          <w:rFonts w:eastAsia="SimSun" w:cs="Times New Roman"/>
          <w:lang w:val="fi-FI" w:eastAsia="fi-FI"/>
        </w:rPr>
      </w:pPr>
    </w:p>
    <w:p w14:paraId="5FD1BCCC" w14:textId="5CD6AF50" w:rsidR="00B73F5D" w:rsidRPr="00BA6263" w:rsidRDefault="00B73F5D" w:rsidP="00B73F5D">
      <w:pPr>
        <w:autoSpaceDE w:val="0"/>
        <w:autoSpaceDN w:val="0"/>
        <w:adjustRightInd w:val="0"/>
        <w:spacing w:after="0"/>
        <w:rPr>
          <w:rFonts w:eastAsia="SimSun" w:cs="Times New Roman"/>
          <w:lang w:val="fi-FI" w:eastAsia="fi-FI"/>
        </w:rPr>
      </w:pPr>
      <w:r w:rsidRPr="00BA6263">
        <w:rPr>
          <w:rFonts w:eastAsia="SimSun" w:cs="Times New Roman"/>
          <w:lang w:val="fi-FI" w:eastAsia="fi-FI"/>
        </w:rPr>
        <w:t>Tutkimussuunnitelman ennalta määritetyssä välianalyysissä 520 kuolemantapauksen jälkeen todettiin, että entsalutamidihoitoa saaneiden potilaiden kokonaiselossaoloaika oli tilastollisesti merkitsevästi parempi kuin lumelääkettä saaneiden (taulukko 6 ja kuvat 1</w:t>
      </w:r>
      <w:r w:rsidR="001F372B" w:rsidRPr="00BA6263">
        <w:rPr>
          <w:rFonts w:eastAsia="SimSun" w:cs="Times New Roman"/>
          <w:lang w:val="fi-FI" w:eastAsia="fi-FI"/>
        </w:rPr>
        <w:t>4</w:t>
      </w:r>
      <w:r w:rsidRPr="00BA6263">
        <w:rPr>
          <w:rFonts w:eastAsia="SimSun" w:cs="Times New Roman"/>
          <w:lang w:val="fi-FI" w:eastAsia="fi-FI"/>
        </w:rPr>
        <w:t> ja 1</w:t>
      </w:r>
      <w:r w:rsidR="001F372B" w:rsidRPr="00BA6263">
        <w:rPr>
          <w:rFonts w:eastAsia="SimSun" w:cs="Times New Roman"/>
          <w:lang w:val="fi-FI" w:eastAsia="fi-FI"/>
        </w:rPr>
        <w:t>5</w:t>
      </w:r>
      <w:r w:rsidRPr="00BA6263">
        <w:rPr>
          <w:rFonts w:eastAsia="SimSun" w:cs="Times New Roman"/>
          <w:lang w:val="fi-FI" w:eastAsia="fi-FI"/>
        </w:rPr>
        <w:t>).</w:t>
      </w:r>
    </w:p>
    <w:p w14:paraId="0C44CC08" w14:textId="77777777" w:rsidR="00B73F5D" w:rsidRPr="00BA6263" w:rsidRDefault="00B73F5D" w:rsidP="00B73F5D">
      <w:pPr>
        <w:autoSpaceDE w:val="0"/>
        <w:autoSpaceDN w:val="0"/>
        <w:adjustRightInd w:val="0"/>
        <w:spacing w:after="0"/>
        <w:rPr>
          <w:rFonts w:eastAsia="SimSun" w:cs="Times New Roman"/>
          <w:sz w:val="24"/>
          <w:szCs w:val="24"/>
          <w:lang w:val="fi-FI" w:eastAsia="fi-FI"/>
        </w:rPr>
      </w:pPr>
    </w:p>
    <w:p w14:paraId="4654144A" w14:textId="77777777" w:rsidR="00B73F5D" w:rsidRPr="00BA6263" w:rsidRDefault="00B73F5D" w:rsidP="00B73F5D">
      <w:pPr>
        <w:keepNext/>
        <w:spacing w:after="0"/>
        <w:rPr>
          <w:rFonts w:eastAsia="MS Mincho" w:cs="Times New Roman"/>
          <w:b/>
          <w:lang w:val="fi-FI"/>
        </w:rPr>
      </w:pPr>
      <w:r w:rsidRPr="00BA6263">
        <w:rPr>
          <w:rFonts w:eastAsia="MS Mincho" w:cs="Times New Roman"/>
          <w:b/>
          <w:lang w:val="fi-FI"/>
        </w:rPr>
        <w:t>Taulukko 6: Joko entsalutamidia</w:t>
      </w:r>
      <w:r w:rsidRPr="00BA6263">
        <w:rPr>
          <w:rFonts w:eastAsia="MS Mincho" w:cs="Times New Roman"/>
          <w:noProof/>
          <w:lang w:val="fi-FI"/>
        </w:rPr>
        <w:t xml:space="preserve"> </w:t>
      </w:r>
      <w:r w:rsidRPr="00BA6263">
        <w:rPr>
          <w:rFonts w:eastAsia="MS Mincho" w:cs="Times New Roman"/>
          <w:b/>
          <w:lang w:val="fi-FI"/>
        </w:rPr>
        <w:t>tai lumelääkettä saaneiden potilaiden kokonaiselossaoloaika AFFIRM-tutkimuksessa (hoitoaikeen [intent-to-treat] mukainen analyysi)</w:t>
      </w:r>
    </w:p>
    <w:tbl>
      <w:tblPr>
        <w:tblW w:w="9072" w:type="dxa"/>
        <w:tblInd w:w="250"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00" w:firstRow="0" w:lastRow="0" w:firstColumn="0" w:lastColumn="0" w:noHBand="0" w:noVBand="0"/>
      </w:tblPr>
      <w:tblGrid>
        <w:gridCol w:w="3686"/>
        <w:gridCol w:w="2693"/>
        <w:gridCol w:w="2693"/>
      </w:tblGrid>
      <w:tr w:rsidR="00B73F5D" w:rsidRPr="00BA6263" w14:paraId="3548BFE6" w14:textId="77777777" w:rsidTr="00F51AC6">
        <w:trPr>
          <w:trHeight w:val="98"/>
        </w:trPr>
        <w:tc>
          <w:tcPr>
            <w:tcW w:w="3686" w:type="dxa"/>
            <w:tcBorders>
              <w:top w:val="single" w:sz="4" w:space="0" w:color="auto"/>
            </w:tcBorders>
          </w:tcPr>
          <w:p w14:paraId="229B3C5E" w14:textId="77777777" w:rsidR="00B73F5D" w:rsidRPr="00BA6263" w:rsidRDefault="00B73F5D" w:rsidP="00B73F5D">
            <w:pPr>
              <w:keepNext/>
              <w:autoSpaceDE w:val="0"/>
              <w:autoSpaceDN w:val="0"/>
              <w:adjustRightInd w:val="0"/>
              <w:spacing w:after="0"/>
              <w:rPr>
                <w:rFonts w:eastAsia="MS Mincho" w:cs="Times New Roman"/>
                <w:b/>
                <w:lang w:val="fi-FI"/>
              </w:rPr>
            </w:pPr>
          </w:p>
        </w:tc>
        <w:tc>
          <w:tcPr>
            <w:tcW w:w="2693" w:type="dxa"/>
            <w:tcBorders>
              <w:top w:val="single" w:sz="4" w:space="0" w:color="auto"/>
            </w:tcBorders>
          </w:tcPr>
          <w:p w14:paraId="3867A1B0" w14:textId="77777777" w:rsidR="00B73F5D" w:rsidRPr="00BA6263" w:rsidRDefault="00B73F5D" w:rsidP="00B73F5D">
            <w:pPr>
              <w:keepNext/>
              <w:autoSpaceDE w:val="0"/>
              <w:autoSpaceDN w:val="0"/>
              <w:adjustRightInd w:val="0"/>
              <w:spacing w:after="0"/>
              <w:jc w:val="center"/>
              <w:rPr>
                <w:rFonts w:eastAsia="MS Mincho" w:cs="Times New Roman"/>
                <w:b/>
                <w:lang w:val="fi-FI" w:eastAsia="fi-FI"/>
              </w:rPr>
            </w:pPr>
            <w:r w:rsidRPr="00BA6263">
              <w:rPr>
                <w:rFonts w:eastAsia="MS Mincho" w:cs="Times New Roman"/>
                <w:b/>
                <w:noProof/>
                <w:lang w:val="fi-FI" w:eastAsia="fi-FI"/>
              </w:rPr>
              <w:t>Entsalutamidi</w:t>
            </w:r>
            <w:r w:rsidRPr="00BA6263">
              <w:rPr>
                <w:rFonts w:eastAsia="MS Mincho" w:cs="Times New Roman"/>
                <w:noProof/>
                <w:lang w:val="fi-FI" w:eastAsia="fi-FI"/>
              </w:rPr>
              <w:t xml:space="preserve"> </w:t>
            </w:r>
            <w:r w:rsidRPr="00BA6263">
              <w:rPr>
                <w:rFonts w:eastAsia="MS Mincho" w:cs="Times New Roman"/>
                <w:b/>
                <w:lang w:val="fi-FI" w:eastAsia="fi-FI"/>
              </w:rPr>
              <w:t>(N = 800)</w:t>
            </w:r>
          </w:p>
        </w:tc>
        <w:tc>
          <w:tcPr>
            <w:tcW w:w="2693" w:type="dxa"/>
            <w:tcBorders>
              <w:top w:val="single" w:sz="4" w:space="0" w:color="auto"/>
            </w:tcBorders>
          </w:tcPr>
          <w:p w14:paraId="7AB2B7F9" w14:textId="77777777" w:rsidR="00B73F5D" w:rsidRPr="00BA6263" w:rsidRDefault="00B73F5D" w:rsidP="00B73F5D">
            <w:pPr>
              <w:keepNext/>
              <w:autoSpaceDE w:val="0"/>
              <w:autoSpaceDN w:val="0"/>
              <w:adjustRightInd w:val="0"/>
              <w:spacing w:after="0"/>
              <w:jc w:val="center"/>
              <w:rPr>
                <w:rFonts w:eastAsia="MS Mincho" w:cs="Times New Roman"/>
                <w:b/>
                <w:lang w:val="fi-FI" w:eastAsia="fi-FI"/>
              </w:rPr>
            </w:pPr>
            <w:r w:rsidRPr="00BA6263">
              <w:rPr>
                <w:rFonts w:eastAsia="MS Mincho" w:cs="Times New Roman"/>
                <w:b/>
                <w:lang w:val="fi-FI" w:eastAsia="fi-FI"/>
              </w:rPr>
              <w:t>Lumelääke (N = 399)</w:t>
            </w:r>
          </w:p>
        </w:tc>
      </w:tr>
      <w:tr w:rsidR="00B73F5D" w:rsidRPr="00BA6263" w14:paraId="02481E26" w14:textId="77777777" w:rsidTr="00F51AC6">
        <w:trPr>
          <w:trHeight w:val="125"/>
        </w:trPr>
        <w:tc>
          <w:tcPr>
            <w:tcW w:w="3686" w:type="dxa"/>
          </w:tcPr>
          <w:p w14:paraId="42F69885" w14:textId="77777777" w:rsidR="00B73F5D" w:rsidRPr="00BA6263" w:rsidRDefault="00B73F5D" w:rsidP="00B73F5D">
            <w:pPr>
              <w:keepNext/>
              <w:autoSpaceDE w:val="0"/>
              <w:autoSpaceDN w:val="0"/>
              <w:adjustRightInd w:val="0"/>
              <w:spacing w:after="0"/>
              <w:rPr>
                <w:rFonts w:eastAsia="MS Mincho" w:cs="Times New Roman"/>
                <w:lang w:val="fi-FI" w:eastAsia="fi-FI"/>
              </w:rPr>
            </w:pPr>
            <w:r w:rsidRPr="00BA6263">
              <w:rPr>
                <w:rFonts w:eastAsia="MS Mincho" w:cs="Times New Roman"/>
                <w:lang w:val="fi-FI" w:eastAsia="fi-FI"/>
              </w:rPr>
              <w:t xml:space="preserve">Kuolemantapauksia (%) </w:t>
            </w:r>
          </w:p>
        </w:tc>
        <w:tc>
          <w:tcPr>
            <w:tcW w:w="2693" w:type="dxa"/>
          </w:tcPr>
          <w:p w14:paraId="0946087A" w14:textId="77777777" w:rsidR="00B73F5D" w:rsidRPr="00BA6263" w:rsidRDefault="00B73F5D" w:rsidP="00B73F5D">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308 (38,5 %)</w:t>
            </w:r>
          </w:p>
        </w:tc>
        <w:tc>
          <w:tcPr>
            <w:tcW w:w="2693" w:type="dxa"/>
          </w:tcPr>
          <w:p w14:paraId="5EBFE1D9" w14:textId="77777777" w:rsidR="00B73F5D" w:rsidRPr="00BA6263" w:rsidRDefault="00B73F5D" w:rsidP="00B73F5D">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212 (53,1 %)</w:t>
            </w:r>
          </w:p>
        </w:tc>
      </w:tr>
      <w:tr w:rsidR="00B73F5D" w:rsidRPr="00BA6263" w14:paraId="4A035598" w14:textId="77777777" w:rsidTr="00F51AC6">
        <w:trPr>
          <w:trHeight w:val="125"/>
        </w:trPr>
        <w:tc>
          <w:tcPr>
            <w:tcW w:w="3686" w:type="dxa"/>
          </w:tcPr>
          <w:p w14:paraId="23B942E4" w14:textId="77777777" w:rsidR="00B73F5D" w:rsidRPr="00BA6263" w:rsidRDefault="00B73F5D" w:rsidP="00B73F5D">
            <w:pPr>
              <w:keepNext/>
              <w:autoSpaceDE w:val="0"/>
              <w:autoSpaceDN w:val="0"/>
              <w:adjustRightInd w:val="0"/>
              <w:spacing w:after="0"/>
              <w:rPr>
                <w:rFonts w:eastAsia="MS Mincho" w:cs="Times New Roman"/>
                <w:lang w:val="fi-FI" w:eastAsia="fi-FI"/>
              </w:rPr>
            </w:pPr>
            <w:r w:rsidRPr="00BA6263">
              <w:rPr>
                <w:rFonts w:eastAsia="MS Mincho" w:cs="Times New Roman"/>
                <w:lang w:val="fi-FI" w:eastAsia="fi-FI"/>
              </w:rPr>
              <w:t>Elossaoloajan mediaani (kuukautta) (95 %:n luottamusväli)</w:t>
            </w:r>
          </w:p>
        </w:tc>
        <w:tc>
          <w:tcPr>
            <w:tcW w:w="2693" w:type="dxa"/>
          </w:tcPr>
          <w:p w14:paraId="1547E951" w14:textId="77777777" w:rsidR="00B73F5D" w:rsidRPr="00BA6263" w:rsidRDefault="00B73F5D" w:rsidP="00B73F5D">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 xml:space="preserve">18,4 (17,3; NR) </w:t>
            </w:r>
          </w:p>
        </w:tc>
        <w:tc>
          <w:tcPr>
            <w:tcW w:w="2693" w:type="dxa"/>
          </w:tcPr>
          <w:p w14:paraId="02CE93A8" w14:textId="77777777" w:rsidR="00B73F5D" w:rsidRPr="00BA6263" w:rsidRDefault="00B73F5D" w:rsidP="00B73F5D">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 xml:space="preserve">13,6 (11,3; 15,8) </w:t>
            </w:r>
          </w:p>
        </w:tc>
      </w:tr>
      <w:tr w:rsidR="00B73F5D" w:rsidRPr="00BA6263" w14:paraId="4FBE8F8E" w14:textId="77777777" w:rsidTr="00F51AC6">
        <w:trPr>
          <w:trHeight w:val="120"/>
        </w:trPr>
        <w:tc>
          <w:tcPr>
            <w:tcW w:w="3686" w:type="dxa"/>
          </w:tcPr>
          <w:p w14:paraId="7CF77F96" w14:textId="77777777" w:rsidR="00B73F5D" w:rsidRPr="00BA6263" w:rsidRDefault="00B73F5D" w:rsidP="00B73F5D">
            <w:pPr>
              <w:keepNext/>
              <w:autoSpaceDE w:val="0"/>
              <w:autoSpaceDN w:val="0"/>
              <w:adjustRightInd w:val="0"/>
              <w:spacing w:after="0"/>
              <w:rPr>
                <w:rFonts w:eastAsia="MS Mincho" w:cs="Times New Roman"/>
                <w:lang w:val="fi-FI" w:eastAsia="fi-FI"/>
              </w:rPr>
            </w:pPr>
            <w:r w:rsidRPr="00BA6263">
              <w:rPr>
                <w:rFonts w:eastAsia="MS Mincho" w:cs="Times New Roman"/>
                <w:lang w:val="fi-FI" w:eastAsia="fi-FI"/>
              </w:rPr>
              <w:t>P-arvo</w:t>
            </w:r>
            <w:r w:rsidRPr="00BA6263">
              <w:rPr>
                <w:rFonts w:eastAsia="MS Mincho" w:cs="Times New Roman"/>
                <w:i/>
                <w:iCs/>
                <w:vertAlign w:val="superscript"/>
                <w:lang w:val="fi-FI" w:eastAsia="fi-FI"/>
              </w:rPr>
              <w:t>1</w:t>
            </w:r>
            <w:r w:rsidRPr="00BA6263">
              <w:rPr>
                <w:rFonts w:eastAsia="MS Mincho" w:cs="Times New Roman"/>
                <w:lang w:val="fi-FI" w:eastAsia="fi-FI"/>
              </w:rPr>
              <w:t xml:space="preserve"> </w:t>
            </w:r>
          </w:p>
        </w:tc>
        <w:tc>
          <w:tcPr>
            <w:tcW w:w="5386" w:type="dxa"/>
            <w:gridSpan w:val="2"/>
            <w:vAlign w:val="center"/>
          </w:tcPr>
          <w:p w14:paraId="3DE68664" w14:textId="77777777" w:rsidR="00B73F5D" w:rsidRPr="00BA6263" w:rsidRDefault="00B73F5D" w:rsidP="00B73F5D">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p &lt; 0,0001</w:t>
            </w:r>
          </w:p>
        </w:tc>
      </w:tr>
      <w:tr w:rsidR="00B73F5D" w:rsidRPr="00BA6263" w14:paraId="24E80743" w14:textId="77777777" w:rsidTr="00F51AC6">
        <w:trPr>
          <w:trHeight w:val="137"/>
        </w:trPr>
        <w:tc>
          <w:tcPr>
            <w:tcW w:w="3686" w:type="dxa"/>
            <w:tcBorders>
              <w:bottom w:val="single" w:sz="4" w:space="0" w:color="auto"/>
            </w:tcBorders>
          </w:tcPr>
          <w:p w14:paraId="5C9623A2" w14:textId="77777777" w:rsidR="00B73F5D" w:rsidRPr="00BA6263" w:rsidRDefault="00B73F5D" w:rsidP="00B73F5D">
            <w:pPr>
              <w:keepNext/>
              <w:autoSpaceDE w:val="0"/>
              <w:autoSpaceDN w:val="0"/>
              <w:adjustRightInd w:val="0"/>
              <w:spacing w:after="0"/>
              <w:rPr>
                <w:rFonts w:eastAsia="MS Mincho" w:cs="Times New Roman"/>
                <w:lang w:val="fi-FI" w:eastAsia="fi-FI"/>
              </w:rPr>
            </w:pPr>
            <w:r w:rsidRPr="00BA6263">
              <w:rPr>
                <w:rFonts w:eastAsia="MS Mincho" w:cs="Times New Roman"/>
                <w:lang w:val="fi-FI" w:eastAsia="fi-FI"/>
              </w:rPr>
              <w:t>Riskisuhde (HR) (95 %:n luottamusväli)</w:t>
            </w:r>
            <w:r w:rsidRPr="00BA6263">
              <w:rPr>
                <w:rFonts w:eastAsia="MS Mincho" w:cs="Times New Roman"/>
                <w:i/>
                <w:iCs/>
                <w:vertAlign w:val="superscript"/>
                <w:lang w:val="fi-FI" w:eastAsia="fi-FI"/>
              </w:rPr>
              <w:t>2</w:t>
            </w:r>
            <w:r w:rsidRPr="00BA6263">
              <w:rPr>
                <w:rFonts w:eastAsia="MS Mincho" w:cs="Times New Roman"/>
                <w:lang w:val="fi-FI" w:eastAsia="fi-FI"/>
              </w:rPr>
              <w:t xml:space="preserve"> </w:t>
            </w:r>
          </w:p>
        </w:tc>
        <w:tc>
          <w:tcPr>
            <w:tcW w:w="5386" w:type="dxa"/>
            <w:gridSpan w:val="2"/>
            <w:tcBorders>
              <w:bottom w:val="single" w:sz="4" w:space="0" w:color="auto"/>
            </w:tcBorders>
            <w:vAlign w:val="center"/>
          </w:tcPr>
          <w:p w14:paraId="06E1F105" w14:textId="77777777" w:rsidR="00B73F5D" w:rsidRPr="00BA6263" w:rsidRDefault="00B73F5D" w:rsidP="00B73F5D">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0,63 (0,53: 0,75)</w:t>
            </w:r>
          </w:p>
        </w:tc>
      </w:tr>
    </w:tbl>
    <w:p w14:paraId="746B62E3" w14:textId="77777777" w:rsidR="00B73F5D" w:rsidRPr="00BA6263" w:rsidRDefault="00B73F5D" w:rsidP="00B73F5D">
      <w:pPr>
        <w:keepNext/>
        <w:spacing w:after="0"/>
        <w:ind w:left="360"/>
        <w:rPr>
          <w:rFonts w:eastAsia="MS Mincho" w:cs="Times New Roman"/>
          <w:sz w:val="20"/>
          <w:szCs w:val="20"/>
          <w:vertAlign w:val="superscript"/>
          <w:lang w:val="fi-FI"/>
        </w:rPr>
      </w:pPr>
      <w:r w:rsidRPr="00BA6263">
        <w:rPr>
          <w:rFonts w:eastAsia="MS Mincho" w:cs="Times New Roman"/>
          <w:sz w:val="20"/>
          <w:szCs w:val="20"/>
          <w:lang w:val="fi-FI"/>
        </w:rPr>
        <w:t>NR = Not reached (ei saavutettu)</w:t>
      </w:r>
    </w:p>
    <w:p w14:paraId="56BD9E97" w14:textId="77777777" w:rsidR="00B73F5D" w:rsidRPr="00BA6263" w:rsidRDefault="00B73F5D" w:rsidP="0020683A">
      <w:pPr>
        <w:keepNext/>
        <w:numPr>
          <w:ilvl w:val="0"/>
          <w:numId w:val="23"/>
        </w:numPr>
        <w:spacing w:after="0"/>
        <w:contextualSpacing/>
        <w:rPr>
          <w:rFonts w:eastAsia="MS Mincho" w:cs="Times New Roman"/>
          <w:sz w:val="20"/>
          <w:szCs w:val="20"/>
          <w:lang w:val="fi-FI"/>
        </w:rPr>
      </w:pPr>
      <w:r w:rsidRPr="00BA6263">
        <w:rPr>
          <w:rFonts w:eastAsia="MS Mincho" w:cs="Times New Roman"/>
          <w:sz w:val="20"/>
          <w:szCs w:val="20"/>
          <w:lang w:val="fi-FI"/>
        </w:rPr>
        <w:t>P-arvo on saatu ECOG-toimintakykyluokan (0–1 vs. 2) ja kipupisteiden keskiarvon (&lt; 4 vs. ≥ 4) ositetusta log-rank-testistä.</w:t>
      </w:r>
    </w:p>
    <w:p w14:paraId="4379F812" w14:textId="77777777" w:rsidR="00B73F5D" w:rsidRPr="00BA6263" w:rsidRDefault="00B73F5D" w:rsidP="0020683A">
      <w:pPr>
        <w:numPr>
          <w:ilvl w:val="0"/>
          <w:numId w:val="23"/>
        </w:numPr>
        <w:spacing w:after="0"/>
        <w:contextualSpacing/>
        <w:rPr>
          <w:rFonts w:eastAsia="MS Mincho" w:cs="Times New Roman"/>
          <w:sz w:val="20"/>
          <w:szCs w:val="20"/>
          <w:lang w:val="fi-FI"/>
        </w:rPr>
      </w:pPr>
      <w:r w:rsidRPr="00BA6263">
        <w:rPr>
          <w:rFonts w:eastAsia="MS Mincho" w:cs="Times New Roman"/>
          <w:sz w:val="20"/>
          <w:szCs w:val="20"/>
          <w:lang w:val="fi-FI"/>
        </w:rPr>
        <w:t>Riskisuhde on saatu ositetusta verrannollisten riskitiheyksien mallista. Riskisuhde &lt; 1 osoittaa entsalutamidin paremmuuden</w:t>
      </w:r>
    </w:p>
    <w:p w14:paraId="392EB5FD" w14:textId="77777777" w:rsidR="00B73F5D" w:rsidRPr="00BA6263" w:rsidRDefault="00B73F5D" w:rsidP="00B73F5D">
      <w:pPr>
        <w:spacing w:after="0"/>
        <w:rPr>
          <w:rFonts w:eastAsia="MS Mincho" w:cs="Times New Roman"/>
          <w:b/>
          <w:lang w:val="fi-FI"/>
        </w:rPr>
      </w:pPr>
    </w:p>
    <w:p w14:paraId="50087085" w14:textId="77777777" w:rsidR="00B73F5D" w:rsidRPr="00BA6263" w:rsidRDefault="00B73F5D" w:rsidP="00B73F5D">
      <w:pPr>
        <w:spacing w:after="0"/>
        <w:rPr>
          <w:rFonts w:eastAsia="MS Mincho" w:cs="Times New Roman"/>
          <w:b/>
          <w:lang w:val="fi-FI"/>
        </w:rPr>
      </w:pPr>
      <w:r w:rsidRPr="00BA6263">
        <w:rPr>
          <w:rFonts w:eastAsia="MS Mincho" w:cs="Times New Roman"/>
          <w:b/>
          <w:noProof/>
          <w:lang w:val="en-GB" w:eastAsia="ja-JP"/>
        </w:rPr>
        <w:drawing>
          <wp:inline distT="0" distB="0" distL="0" distR="0" wp14:anchorId="0479F187" wp14:editId="55337D8A">
            <wp:extent cx="5667375" cy="4059555"/>
            <wp:effectExtent l="0" t="0" r="0" b="0"/>
            <wp:docPr id="8"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729390" name="Picture 9"/>
                    <pic:cNvPicPr>
                      <a:picLocks noChangeAspect="1" noChangeArrowheads="1"/>
                    </pic:cNvPicPr>
                  </pic:nvPicPr>
                  <pic:blipFill>
                    <a:blip r:embed="rId34">
                      <a:extLst>
                        <a:ext uri="{28A0092B-C50C-407E-A947-70E740481C1C}">
                          <a14:useLocalDpi xmlns:a14="http://schemas.microsoft.com/office/drawing/2010/main" val="0"/>
                        </a:ext>
                      </a:extLst>
                    </a:blip>
                    <a:stretch>
                      <a:fillRect/>
                    </a:stretch>
                  </pic:blipFill>
                  <pic:spPr bwMode="auto">
                    <a:xfrm>
                      <a:off x="0" y="0"/>
                      <a:ext cx="5667375" cy="4059555"/>
                    </a:xfrm>
                    <a:prstGeom prst="rect">
                      <a:avLst/>
                    </a:prstGeom>
                    <a:noFill/>
                    <a:ln>
                      <a:noFill/>
                    </a:ln>
                  </pic:spPr>
                </pic:pic>
              </a:graphicData>
            </a:graphic>
          </wp:inline>
        </w:drawing>
      </w:r>
    </w:p>
    <w:p w14:paraId="6ED16E56" w14:textId="331072E5" w:rsidR="00B73F5D" w:rsidRPr="00BA6263" w:rsidRDefault="00B73F5D" w:rsidP="00B73F5D">
      <w:pPr>
        <w:spacing w:after="0"/>
        <w:rPr>
          <w:rFonts w:eastAsia="MS Mincho" w:cs="Times New Roman"/>
          <w:lang w:val="fi-FI"/>
        </w:rPr>
      </w:pPr>
      <w:r w:rsidRPr="00BA6263">
        <w:rPr>
          <w:rFonts w:eastAsia="MS Mincho" w:cs="Times New Roman"/>
          <w:b/>
          <w:lang w:val="fi-FI"/>
        </w:rPr>
        <w:t>Kuva 1</w:t>
      </w:r>
      <w:r w:rsidR="001F372B" w:rsidRPr="00BA6263">
        <w:rPr>
          <w:rFonts w:eastAsia="MS Mincho" w:cs="Times New Roman"/>
          <w:b/>
          <w:lang w:val="fi-FI"/>
        </w:rPr>
        <w:t>4</w:t>
      </w:r>
      <w:r w:rsidRPr="00BA6263">
        <w:rPr>
          <w:rFonts w:eastAsia="MS Mincho" w:cs="Times New Roman"/>
          <w:b/>
          <w:lang w:val="fi-FI"/>
        </w:rPr>
        <w:t>: Kaplan-Meierin menetelmän mukaiset, kokonaiselossaoloaikaa kuvaavat käyrät AFFIRM-tutkimuksessa (hoitoaikeen [intent-to-treat] mukainen analyysi)</w:t>
      </w:r>
    </w:p>
    <w:p w14:paraId="7382D924" w14:textId="77777777" w:rsidR="00B73F5D" w:rsidRPr="00BA6263" w:rsidRDefault="00B73F5D" w:rsidP="00B73F5D">
      <w:pPr>
        <w:autoSpaceDE w:val="0"/>
        <w:autoSpaceDN w:val="0"/>
        <w:adjustRightInd w:val="0"/>
        <w:spacing w:after="0"/>
        <w:rPr>
          <w:rFonts w:eastAsia="MS Mincho" w:cs="Times New Roman"/>
          <w:color w:val="000000"/>
          <w:sz w:val="18"/>
          <w:szCs w:val="18"/>
          <w:lang w:val="fi-FI" w:eastAsia="fi-FI"/>
        </w:rPr>
      </w:pPr>
    </w:p>
    <w:p w14:paraId="7DD13CAD" w14:textId="77777777" w:rsidR="00B73F5D" w:rsidRPr="00BA6263" w:rsidRDefault="00B73F5D" w:rsidP="00B73F5D">
      <w:pPr>
        <w:autoSpaceDE w:val="0"/>
        <w:autoSpaceDN w:val="0"/>
        <w:adjustRightInd w:val="0"/>
        <w:spacing w:after="0"/>
        <w:rPr>
          <w:rFonts w:eastAsia="MS Mincho" w:cs="Times New Roman"/>
          <w:color w:val="000000"/>
          <w:sz w:val="18"/>
          <w:szCs w:val="18"/>
          <w:lang w:val="en-GB" w:eastAsia="fi-FI"/>
        </w:rPr>
      </w:pPr>
      <w:r w:rsidRPr="00BA6263">
        <w:rPr>
          <w:rFonts w:eastAsia="MS Mincho" w:cs="Times New Roman"/>
          <w:noProof/>
          <w:color w:val="000000"/>
          <w:sz w:val="18"/>
          <w:szCs w:val="18"/>
          <w:lang w:val="en-GB" w:eastAsia="fi-FI"/>
        </w:rPr>
        <w:drawing>
          <wp:inline distT="0" distB="0" distL="0" distR="0" wp14:anchorId="33640B7F" wp14:editId="2019E45A">
            <wp:extent cx="6029325" cy="3348960"/>
            <wp:effectExtent l="0" t="0" r="0" b="4445"/>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9141161" name="Picture 21"/>
                    <pic:cNvPicPr/>
                  </pic:nvPicPr>
                  <pic:blipFill>
                    <a:blip r:embed="rId35"/>
                    <a:stretch>
                      <a:fillRect/>
                    </a:stretch>
                  </pic:blipFill>
                  <pic:spPr>
                    <a:xfrm>
                      <a:off x="0" y="0"/>
                      <a:ext cx="6043549" cy="3356860"/>
                    </a:xfrm>
                    <a:prstGeom prst="rect">
                      <a:avLst/>
                    </a:prstGeom>
                  </pic:spPr>
                </pic:pic>
              </a:graphicData>
            </a:graphic>
          </wp:inline>
        </w:drawing>
      </w:r>
    </w:p>
    <w:p w14:paraId="5F11A9C3" w14:textId="77777777" w:rsidR="00B73F5D" w:rsidRPr="00BA6263" w:rsidRDefault="00B73F5D" w:rsidP="00B73F5D">
      <w:pPr>
        <w:autoSpaceDE w:val="0"/>
        <w:autoSpaceDN w:val="0"/>
        <w:adjustRightInd w:val="0"/>
        <w:spacing w:after="0"/>
        <w:rPr>
          <w:rFonts w:eastAsia="MS Mincho" w:cs="Times New Roman"/>
          <w:color w:val="000000"/>
          <w:sz w:val="18"/>
          <w:szCs w:val="18"/>
          <w:lang w:val="en-GB" w:eastAsia="fi-FI"/>
        </w:rPr>
      </w:pPr>
    </w:p>
    <w:p w14:paraId="43AA93DA" w14:textId="77777777" w:rsidR="00B73F5D" w:rsidRPr="00BA6263" w:rsidRDefault="00B73F5D" w:rsidP="00B73F5D">
      <w:pPr>
        <w:autoSpaceDE w:val="0"/>
        <w:autoSpaceDN w:val="0"/>
        <w:adjustRightInd w:val="0"/>
        <w:spacing w:after="0"/>
        <w:rPr>
          <w:rFonts w:eastAsia="MS Mincho" w:cs="Times New Roman"/>
          <w:i/>
          <w:color w:val="000000"/>
          <w:sz w:val="18"/>
          <w:szCs w:val="18"/>
          <w:lang w:val="en-GB" w:eastAsia="fi-FI"/>
        </w:rPr>
      </w:pPr>
      <w:r w:rsidRPr="00BA6263">
        <w:rPr>
          <w:rFonts w:eastAsia="MS Mincho" w:cs="Times New Roman"/>
          <w:color w:val="000000"/>
          <w:sz w:val="18"/>
          <w:szCs w:val="18"/>
          <w:lang w:val="en-GB" w:eastAsia="fi-FI"/>
        </w:rPr>
        <w:t>ECOG: </w:t>
      </w:r>
      <w:r w:rsidRPr="00BA6263">
        <w:rPr>
          <w:rFonts w:eastAsia="MS Mincho" w:cs="Times New Roman"/>
          <w:i/>
          <w:color w:val="000000"/>
          <w:sz w:val="18"/>
          <w:szCs w:val="18"/>
          <w:lang w:val="en-GB" w:eastAsia="fi-FI"/>
        </w:rPr>
        <w:t>Eastern Cooperative Oncology Group</w:t>
      </w:r>
      <w:r w:rsidRPr="00BA6263">
        <w:rPr>
          <w:rFonts w:eastAsia="MS Mincho" w:cs="Times New Roman"/>
          <w:color w:val="000000"/>
          <w:sz w:val="18"/>
          <w:szCs w:val="18"/>
          <w:lang w:val="en-GB" w:eastAsia="fi-FI"/>
        </w:rPr>
        <w:t>; BPI-SF: </w:t>
      </w:r>
      <w:r w:rsidRPr="00BA6263">
        <w:rPr>
          <w:rFonts w:eastAsia="MS Mincho" w:cs="Times New Roman"/>
          <w:i/>
          <w:color w:val="000000"/>
          <w:sz w:val="18"/>
          <w:szCs w:val="18"/>
          <w:lang w:val="en-GB" w:eastAsia="fi-FI"/>
        </w:rPr>
        <w:t>Brief Pain Inventory-Short Form</w:t>
      </w:r>
      <w:r w:rsidRPr="00BA6263">
        <w:rPr>
          <w:rFonts w:eastAsia="MS Mincho" w:cs="Times New Roman"/>
          <w:color w:val="000000"/>
          <w:sz w:val="18"/>
          <w:szCs w:val="18"/>
          <w:lang w:val="en-GB" w:eastAsia="fi-FI"/>
        </w:rPr>
        <w:t>; PSA: </w:t>
      </w:r>
      <w:r w:rsidRPr="00BA6263">
        <w:rPr>
          <w:rFonts w:eastAsia="MS Mincho" w:cs="Times New Roman"/>
          <w:i/>
          <w:color w:val="000000"/>
          <w:sz w:val="18"/>
          <w:szCs w:val="18"/>
          <w:lang w:val="en-GB" w:eastAsia="fi-FI"/>
        </w:rPr>
        <w:t>Prostate Specific Antigen</w:t>
      </w:r>
    </w:p>
    <w:p w14:paraId="01F6EF43" w14:textId="77777777" w:rsidR="00B73F5D" w:rsidRPr="00BA6263" w:rsidRDefault="00B73F5D" w:rsidP="00B73F5D">
      <w:pPr>
        <w:autoSpaceDE w:val="0"/>
        <w:autoSpaceDN w:val="0"/>
        <w:adjustRightInd w:val="0"/>
        <w:spacing w:after="0"/>
        <w:rPr>
          <w:rFonts w:eastAsia="MS Mincho" w:cs="Times New Roman"/>
          <w:b/>
          <w:iCs/>
          <w:color w:val="000000"/>
          <w:lang w:val="en-GB" w:eastAsia="fi-FI"/>
        </w:rPr>
      </w:pPr>
    </w:p>
    <w:p w14:paraId="79458161" w14:textId="19149C14" w:rsidR="00B73F5D" w:rsidRPr="00BA6263" w:rsidRDefault="00B73F5D" w:rsidP="00B73F5D">
      <w:pPr>
        <w:autoSpaceDE w:val="0"/>
        <w:autoSpaceDN w:val="0"/>
        <w:adjustRightInd w:val="0"/>
        <w:spacing w:after="0"/>
        <w:rPr>
          <w:rFonts w:eastAsia="MS Mincho" w:cs="Times New Roman"/>
          <w:lang w:val="fi-FI" w:eastAsia="fi-FI"/>
        </w:rPr>
      </w:pPr>
      <w:r w:rsidRPr="00BA6263">
        <w:rPr>
          <w:rFonts w:eastAsia="MS Mincho" w:cs="Times New Roman"/>
          <w:b/>
          <w:color w:val="000000"/>
          <w:lang w:val="fi-FI" w:eastAsia="fi-FI"/>
        </w:rPr>
        <w:t>Kuva 1</w:t>
      </w:r>
      <w:r w:rsidR="001F372B" w:rsidRPr="00BA6263">
        <w:rPr>
          <w:rFonts w:eastAsia="MS Mincho" w:cs="Times New Roman"/>
          <w:b/>
          <w:color w:val="000000"/>
          <w:lang w:val="fi-FI" w:eastAsia="fi-FI"/>
        </w:rPr>
        <w:t>5</w:t>
      </w:r>
      <w:r w:rsidRPr="00BA6263">
        <w:rPr>
          <w:rFonts w:eastAsia="MS Mincho" w:cs="Times New Roman"/>
          <w:b/>
          <w:color w:val="000000"/>
          <w:lang w:val="fi-FI" w:eastAsia="fi-FI"/>
        </w:rPr>
        <w:t>: Kokonaiselossaoloaika alaryhmittäin AFFIRM-tutkimuksessa - riskisuhde ja 95 %:n luottamusväli</w:t>
      </w:r>
    </w:p>
    <w:p w14:paraId="7A814E3D" w14:textId="77777777" w:rsidR="00B73F5D" w:rsidRPr="00BA6263" w:rsidRDefault="00B73F5D" w:rsidP="00B73F5D">
      <w:pPr>
        <w:autoSpaceDE w:val="0"/>
        <w:autoSpaceDN w:val="0"/>
        <w:adjustRightInd w:val="0"/>
        <w:spacing w:after="0"/>
        <w:rPr>
          <w:rFonts w:eastAsia="MS Mincho" w:cs="Times New Roman"/>
          <w:lang w:val="fi-FI" w:eastAsia="fi-FI"/>
        </w:rPr>
      </w:pPr>
    </w:p>
    <w:p w14:paraId="4DA36F93" w14:textId="77777777" w:rsidR="00B73F5D" w:rsidRPr="00BA6263" w:rsidRDefault="00B73F5D" w:rsidP="00B73F5D">
      <w:pPr>
        <w:autoSpaceDE w:val="0"/>
        <w:autoSpaceDN w:val="0"/>
        <w:adjustRightInd w:val="0"/>
        <w:spacing w:after="0"/>
        <w:rPr>
          <w:rFonts w:eastAsia="MS Mincho" w:cs="Times New Roman"/>
          <w:lang w:val="fi-FI" w:eastAsia="fi-FI"/>
        </w:rPr>
      </w:pPr>
      <w:r w:rsidRPr="00BA6263">
        <w:rPr>
          <w:rFonts w:eastAsia="MS Mincho" w:cs="Times New Roman"/>
          <w:lang w:val="fi-FI" w:eastAsia="fi-FI"/>
        </w:rPr>
        <w:t>Kokonaiselossaoloajan havaitun paranemisen lisäksi tutkimuksen tärkeimmät toissijaiset päätetapahtumat (taudin eteneminen PSA-pitoisuuden perusteella, radiologinen etenemisvapaa aika [rPFS] ja aika ensimmäiseen luustoon liittyvään tapahtumaan) olivat entsalutamidihoidon yhteydessä paremmat ja tilastollisesti merkitsevät monitestausoikaisun jälkeen.</w:t>
      </w:r>
    </w:p>
    <w:p w14:paraId="11FC2628" w14:textId="77777777" w:rsidR="00B73F5D" w:rsidRPr="00BA6263" w:rsidRDefault="00B73F5D" w:rsidP="00B73F5D">
      <w:pPr>
        <w:autoSpaceDE w:val="0"/>
        <w:autoSpaceDN w:val="0"/>
        <w:adjustRightInd w:val="0"/>
        <w:spacing w:after="0"/>
        <w:rPr>
          <w:rFonts w:eastAsia="MS Mincho" w:cs="Times New Roman"/>
          <w:lang w:val="fi-FI" w:eastAsia="fi-FI"/>
        </w:rPr>
      </w:pPr>
    </w:p>
    <w:p w14:paraId="11509883" w14:textId="77777777" w:rsidR="00B73F5D" w:rsidRPr="00BA6263" w:rsidRDefault="00B73F5D" w:rsidP="00B73F5D">
      <w:pPr>
        <w:spacing w:after="0"/>
        <w:rPr>
          <w:rFonts w:eastAsia="MS Mincho" w:cs="Times New Roman"/>
          <w:lang w:val="fi-FI"/>
        </w:rPr>
      </w:pPr>
      <w:r w:rsidRPr="00BA6263">
        <w:rPr>
          <w:rFonts w:eastAsia="MS Mincho" w:cs="Times New Roman"/>
          <w:lang w:val="fi-FI"/>
        </w:rPr>
        <w:t xml:space="preserve">Radiologista etenemisvapaata aikaa arvioitiin pehmytkudosmuutosten osalta RECIST v1.1 </w:t>
      </w:r>
      <w:r w:rsidRPr="00BA6263">
        <w:rPr>
          <w:rFonts w:eastAsia="MS Mincho" w:cs="Times New Roman"/>
          <w:lang w:val="fi-FI"/>
        </w:rPr>
        <w:noBreakHyphen/>
        <w:t>kriteereillä (Response Evaluation Criteria in Solid Tumours) ja luuston osalta käyttäen luustokarttatutkimusta (2 tai useampia muutoksia). Entsalutamidihoitoa saaneilla radiologinen etenemisvapaa aika oli 8,3 kuukautta ja lumelääkettä saaneilla 2,9 kuukautta [riskisuhde = 0,40, (95 %:n luottamusväli: 0,35; 0,47); p &lt; 0,0001]. Analyysiin sisältyi 216 kuolemantapausta, joihin ei liittynyt löydöstä taudin etenemisestä ja 645 kuolemantapausta, joihin liittyi löydös taudin etenemisestä. Löydöksistä 303 (47 %) oli pehmytkudosmuutoksia, 268 (42 %) luumuutoksia ja 74 (11 %) sekä pehmytkudos- että luumuutoksia.</w:t>
      </w:r>
    </w:p>
    <w:p w14:paraId="5BF7941C" w14:textId="77777777" w:rsidR="00B73F5D" w:rsidRPr="00BA6263" w:rsidRDefault="00B73F5D" w:rsidP="00B73F5D">
      <w:pPr>
        <w:spacing w:after="0"/>
        <w:rPr>
          <w:rFonts w:eastAsia="MS Mincho" w:cs="Times New Roman"/>
          <w:lang w:val="fi-FI"/>
        </w:rPr>
      </w:pPr>
    </w:p>
    <w:p w14:paraId="43F9CAB1" w14:textId="77777777" w:rsidR="00B73F5D" w:rsidRPr="00BA6263" w:rsidRDefault="00B73F5D" w:rsidP="00B73F5D">
      <w:pPr>
        <w:spacing w:after="0"/>
        <w:rPr>
          <w:rFonts w:eastAsia="MS Mincho" w:cs="Times New Roman"/>
          <w:lang w:val="fi-FI"/>
        </w:rPr>
      </w:pPr>
      <w:r w:rsidRPr="00BA6263">
        <w:rPr>
          <w:rFonts w:eastAsia="MS Mincho" w:cs="Times New Roman"/>
          <w:lang w:val="fi-FI"/>
        </w:rPr>
        <w:t>Analyysi vahvisti, että PSA-pitoisuus pieneni 50 % tai 90 % entsalutamidia saaneilla potilailla (54 % ja 24,8 %), ja vastaavat luvut lumelääkettä saaneiden ryhmässä olivat 1,5 % ja 0,9 % (p &lt; 0,0001). Mediaaniaika PSA-pitoisuuteen perustuvaan etenemiseen oli entsalutamidihoitoa saaneilla potilailla 8,3 kuukautta ja lumelääkettä saaneilla potilailla 3,0 kuukautta [riskisuhde = 0,25, (95 %:n luottamusväli: 0,20; 0,30); p &lt; 0,0001].</w:t>
      </w:r>
    </w:p>
    <w:p w14:paraId="60E1BDF1" w14:textId="77777777" w:rsidR="00B73F5D" w:rsidRPr="00BA6263" w:rsidRDefault="00B73F5D" w:rsidP="00B73F5D">
      <w:pPr>
        <w:spacing w:after="0"/>
        <w:rPr>
          <w:rFonts w:eastAsia="MS Mincho" w:cs="Times New Roman"/>
          <w:lang w:val="fi-FI"/>
        </w:rPr>
      </w:pPr>
    </w:p>
    <w:p w14:paraId="4F40B7FE" w14:textId="77777777" w:rsidR="00B73F5D" w:rsidRPr="00BA6263" w:rsidRDefault="00B73F5D" w:rsidP="00B73F5D">
      <w:pPr>
        <w:autoSpaceDE w:val="0"/>
        <w:autoSpaceDN w:val="0"/>
        <w:adjustRightInd w:val="0"/>
        <w:spacing w:after="0"/>
        <w:rPr>
          <w:rFonts w:eastAsia="MS Mincho" w:cs="Times New Roman"/>
          <w:lang w:val="fi-FI"/>
        </w:rPr>
      </w:pPr>
      <w:r w:rsidRPr="00BA6263">
        <w:rPr>
          <w:rFonts w:eastAsia="MS Mincho" w:cs="Times New Roman"/>
          <w:lang w:val="fi-FI"/>
        </w:rPr>
        <w:t>Mediaaniaika ensimmäiseen luustoon liittyvään tapahtumaan oli entsalutamidihoitoa saaneilla potilailla 16,7 kuukautta ja lumelääkettä saaneilla potilailla 13,3 kuukautta [riskisuhde = 0,69 (95 %:n luottamusväli: 0,57; 0,84); p &lt; 0,0001]. Luustoon liittyväksi tapahtumaksi määriteltiin luun sädehoito tai luukirurgia, patologiset luunmurtumat, selkäytimen kompressio tai luustokivun hoitoon tarkoitetun antineoplastisen hoidon muutokset. Analyysiin sisältyi 448 luustoon liittyvää tapahtumaa, joista 277 tapahtumaa (62 %) liittyi luun sädehoitoon, 95 (21 %) selkäytimen kompressioon, 47 (10 %) patologisiin luunmurtumiin, 36 (8 %) luustokivun hoitoon tarkoitetun antineoplastisen hoidon muutoksiin ja 7 (2 %) luukirurgiaan.</w:t>
      </w:r>
    </w:p>
    <w:p w14:paraId="00DF6544" w14:textId="77777777" w:rsidR="00B73F5D" w:rsidRPr="00BA6263" w:rsidRDefault="00B73F5D" w:rsidP="00E34356">
      <w:pPr>
        <w:keepNext/>
        <w:spacing w:after="0"/>
        <w:rPr>
          <w:rFonts w:eastAsia="MS Mincho" w:cs="Times New Roman"/>
          <w:lang w:val="fi-FI"/>
        </w:rPr>
      </w:pPr>
    </w:p>
    <w:p w14:paraId="153C9AF4" w14:textId="77777777" w:rsidR="00B73F5D" w:rsidRPr="00BA6263" w:rsidRDefault="00B73F5D" w:rsidP="00B73F5D">
      <w:pPr>
        <w:keepNext/>
        <w:spacing w:after="0"/>
        <w:rPr>
          <w:rFonts w:eastAsia="MS Mincho" w:cs="Times New Roman"/>
          <w:bCs/>
          <w:i/>
          <w:szCs w:val="20"/>
          <w:lang w:val="fi-FI"/>
        </w:rPr>
      </w:pPr>
      <w:r w:rsidRPr="00BA6263">
        <w:rPr>
          <w:rFonts w:eastAsia="MS Mincho" w:cs="Times New Roman"/>
          <w:bCs/>
          <w:i/>
          <w:szCs w:val="20"/>
          <w:lang w:val="fi-FI"/>
        </w:rPr>
        <w:t xml:space="preserve">9785-CL-0410-tutkimus (entsalutamidia abirateronin jälkeen potilaille, joilla on metastaattinen </w:t>
      </w:r>
      <w:r w:rsidRPr="00BA6263">
        <w:rPr>
          <w:rFonts w:eastAsia="MS Mincho" w:cs="Times New Roman"/>
          <w:i/>
          <w:lang w:val="fi-FI"/>
        </w:rPr>
        <w:t>kastraatioresistentti eturauhassyöpä</w:t>
      </w:r>
      <w:r w:rsidRPr="00BA6263">
        <w:rPr>
          <w:rFonts w:eastAsia="MS Mincho" w:cs="Times New Roman"/>
          <w:bCs/>
          <w:i/>
          <w:szCs w:val="20"/>
          <w:lang w:val="fi-FI"/>
        </w:rPr>
        <w:t>)</w:t>
      </w:r>
    </w:p>
    <w:p w14:paraId="51112D6D" w14:textId="77777777" w:rsidR="00B73F5D" w:rsidRPr="00BA6263" w:rsidRDefault="00B73F5D" w:rsidP="00B73F5D">
      <w:pPr>
        <w:keepNext/>
        <w:spacing w:after="0"/>
        <w:rPr>
          <w:rFonts w:eastAsia="MS Mincho" w:cs="Times New Roman"/>
          <w:bCs/>
          <w:szCs w:val="20"/>
          <w:lang w:val="fi-FI"/>
        </w:rPr>
      </w:pPr>
    </w:p>
    <w:p w14:paraId="1B088913" w14:textId="77777777" w:rsidR="00B73F5D" w:rsidRPr="00BA6263" w:rsidRDefault="00B73F5D" w:rsidP="00B73F5D">
      <w:pPr>
        <w:autoSpaceDE w:val="0"/>
        <w:autoSpaceDN w:val="0"/>
        <w:spacing w:after="0"/>
        <w:rPr>
          <w:rFonts w:eastAsia="MS Mincho" w:cs="Times New Roman"/>
          <w:bCs/>
          <w:iCs/>
          <w:szCs w:val="20"/>
          <w:lang w:val="fi-FI" w:eastAsia="en-GB"/>
        </w:rPr>
      </w:pPr>
      <w:r w:rsidRPr="00BA6263">
        <w:rPr>
          <w:rFonts w:eastAsia="MS Mincho" w:cs="Times New Roman"/>
          <w:bCs/>
          <w:szCs w:val="20"/>
          <w:lang w:val="fi-FI"/>
        </w:rPr>
        <w:t xml:space="preserve">Tutkimuksessa tutkittiin yhtä 214 potilaan ryhmää, jossa potilailla oli </w:t>
      </w:r>
      <w:r w:rsidRPr="00BA6263">
        <w:rPr>
          <w:rFonts w:eastAsia="MS Mincho" w:cs="Times New Roman"/>
          <w:szCs w:val="20"/>
          <w:lang w:val="fi-FI" w:eastAsia="en-GB"/>
        </w:rPr>
        <w:t xml:space="preserve">etenevä </w:t>
      </w:r>
      <w:r w:rsidRPr="00BA6263">
        <w:rPr>
          <w:rFonts w:eastAsia="MS Mincho" w:cs="Times New Roman"/>
          <w:bCs/>
          <w:szCs w:val="20"/>
          <w:lang w:val="fi-FI"/>
        </w:rPr>
        <w:t xml:space="preserve">metastaattinen </w:t>
      </w:r>
      <w:r w:rsidRPr="00BA6263">
        <w:rPr>
          <w:rFonts w:eastAsia="MS Mincho" w:cs="Times New Roman"/>
          <w:lang w:val="fi-FI"/>
        </w:rPr>
        <w:t xml:space="preserve">kastraatioresistentti eturauhassyöpä. Potilaat saivat </w:t>
      </w:r>
      <w:r w:rsidRPr="00BA6263">
        <w:rPr>
          <w:rFonts w:eastAsia="MS Mincho" w:cs="Times New Roman"/>
          <w:szCs w:val="20"/>
          <w:lang w:val="fi-FI" w:eastAsia="en-GB"/>
        </w:rPr>
        <w:t xml:space="preserve">entsalutamidia (160 mg kerran päivässä) vähintään 24 viikon abirateroniasetaatti- ja prednisonihoidon jälkeen. </w:t>
      </w:r>
      <w:r w:rsidRPr="00BA6263">
        <w:rPr>
          <w:rFonts w:eastAsia="MS Mincho" w:cs="Verdana"/>
          <w:bCs/>
          <w:iCs/>
          <w:color w:val="000000"/>
          <w:szCs w:val="20"/>
          <w:lang w:val="fi-FI"/>
        </w:rPr>
        <w:t xml:space="preserve">Tutkimukseen ensisijainen päätetapahtuma </w:t>
      </w:r>
      <w:r w:rsidRPr="00BA6263">
        <w:rPr>
          <w:rFonts w:eastAsia="MS Mincho" w:cs="Times New Roman"/>
          <w:szCs w:val="20"/>
          <w:lang w:val="fi-FI" w:eastAsia="en-GB"/>
        </w:rPr>
        <w:t>rPFS:n mediaani oli</w:t>
      </w:r>
      <w:r w:rsidRPr="00BA6263">
        <w:rPr>
          <w:rFonts w:eastAsia="MS Mincho" w:cs="Verdana"/>
          <w:bCs/>
          <w:iCs/>
          <w:color w:val="000000"/>
          <w:szCs w:val="20"/>
          <w:lang w:val="fi-FI"/>
        </w:rPr>
        <w:t xml:space="preserve"> </w:t>
      </w:r>
      <w:r w:rsidRPr="00BA6263">
        <w:rPr>
          <w:rFonts w:eastAsia="MS Mincho" w:cs="Times New Roman"/>
          <w:szCs w:val="20"/>
          <w:lang w:val="fi-FI" w:eastAsia="en-GB"/>
        </w:rPr>
        <w:t xml:space="preserve">8,1 kuukautta (95 % CI: 6,1; 8,3). Kokonaiselossaoloajan mediaania ei saavutettu. </w:t>
      </w:r>
      <w:r w:rsidRPr="00BA6263">
        <w:rPr>
          <w:rFonts w:eastAsia="MS Mincho" w:cs="Times New Roman"/>
          <w:bCs/>
          <w:iCs/>
          <w:szCs w:val="20"/>
          <w:lang w:val="fi-FI" w:eastAsia="en-GB"/>
        </w:rPr>
        <w:t>PSA-vaste (</w:t>
      </w:r>
      <w:r w:rsidRPr="00BA6263">
        <w:rPr>
          <w:rFonts w:eastAsia="MS Mincho" w:cs="Times New Roman"/>
          <w:lang w:val="fi-FI"/>
        </w:rPr>
        <w:t>määrityksenä ≥ 50 %:n aleneminen lähtötilanteesta</w:t>
      </w:r>
      <w:r w:rsidRPr="00BA6263">
        <w:rPr>
          <w:rFonts w:eastAsia="MS Mincho" w:cs="Times New Roman"/>
          <w:bCs/>
          <w:iCs/>
          <w:szCs w:val="20"/>
          <w:lang w:val="fi-FI" w:eastAsia="en-GB"/>
        </w:rPr>
        <w:t>) oli 22,4 % (95 % CI: 17,0; 28,6).</w:t>
      </w:r>
      <w:r w:rsidRPr="00BA6263">
        <w:rPr>
          <w:rFonts w:eastAsia="MS Mincho" w:cs="Times New Roman"/>
          <w:szCs w:val="20"/>
          <w:lang w:val="fi-FI" w:eastAsia="en-GB"/>
        </w:rPr>
        <w:t xml:space="preserve"> Aiemmin solunsalpaahoitoa saaneiden 69 potilaan </w:t>
      </w:r>
      <w:r w:rsidRPr="00BA6263">
        <w:rPr>
          <w:rFonts w:eastAsia="MS Mincho" w:cs="Times New Roman"/>
          <w:bCs/>
          <w:iCs/>
          <w:szCs w:val="20"/>
          <w:lang w:val="fi-FI" w:eastAsia="en-GB"/>
        </w:rPr>
        <w:t>rPFS:n mediaani oli 7,9 kuukautta (95 % CI: 5,5; 10,8). PSA-vaste oli 23,2 % (95 % CI: 13,9; 34,9). Niillä 145 potilaalla, jotka eivät aiemmin olleet saaneet solunsalpaajahoitoa, rPFS:n mediaani oli 8,1 kuukautta (95 % CI: 5,7; 8,3). PSA-vaste oli 22,1 % (95 % CI: 15,6; 29,7).</w:t>
      </w:r>
    </w:p>
    <w:p w14:paraId="317F7139" w14:textId="77777777" w:rsidR="00B73F5D" w:rsidRPr="00BA6263" w:rsidRDefault="00B73F5D" w:rsidP="00B73F5D">
      <w:pPr>
        <w:spacing w:after="0"/>
        <w:rPr>
          <w:rFonts w:eastAsia="MS Mincho" w:cs="Times New Roman"/>
          <w:szCs w:val="20"/>
          <w:lang w:val="fi-FI" w:eastAsia="en-GB"/>
        </w:rPr>
      </w:pPr>
    </w:p>
    <w:p w14:paraId="012770F3" w14:textId="77777777" w:rsidR="00B73F5D" w:rsidRPr="00BA6263" w:rsidRDefault="00B73F5D" w:rsidP="00B73F5D">
      <w:pPr>
        <w:spacing w:after="0"/>
        <w:rPr>
          <w:rFonts w:eastAsia="MS Mincho" w:cs="Times New Roman"/>
          <w:bCs/>
          <w:szCs w:val="20"/>
          <w:lang w:val="fi-FI"/>
        </w:rPr>
      </w:pPr>
      <w:r w:rsidRPr="00BA6263">
        <w:rPr>
          <w:rFonts w:eastAsia="MS Mincho" w:cs="Times New Roman"/>
          <w:szCs w:val="20"/>
          <w:lang w:val="fi-FI" w:eastAsia="en-GB"/>
        </w:rPr>
        <w:t>Joillain potilailla entsalutamidihoidon vaste oli abirateronihoidon jälkeen vähäinen, mutta tämän löydöksen syy on vielä tuntematon.</w:t>
      </w:r>
      <w:r w:rsidRPr="00BA6263">
        <w:rPr>
          <w:rFonts w:eastAsia="MS Mincho" w:cs="Verdana"/>
          <w:bCs/>
          <w:iCs/>
          <w:szCs w:val="20"/>
          <w:lang w:val="fi-FI"/>
        </w:rPr>
        <w:t xml:space="preserve"> Tutkimussuunnitelmassa ei saatu selvitettyä todennäköisesti hyötyviä potilaita, eikä sitä, missä järjestyksessä entsalutamidia ja abirateronia olisi paras antaa</w:t>
      </w:r>
      <w:r w:rsidRPr="00BA6263">
        <w:rPr>
          <w:rFonts w:eastAsia="MS Mincho" w:cs="Times New Roman"/>
          <w:szCs w:val="20"/>
          <w:lang w:val="fi-FI" w:eastAsia="en-GB"/>
        </w:rPr>
        <w:t>.</w:t>
      </w:r>
    </w:p>
    <w:p w14:paraId="6124DA90" w14:textId="77777777" w:rsidR="00B73F5D" w:rsidRPr="00BA6263" w:rsidRDefault="00B73F5D" w:rsidP="00B73F5D">
      <w:pPr>
        <w:spacing w:after="0"/>
        <w:rPr>
          <w:rFonts w:eastAsia="MS Mincho" w:cs="Times New Roman"/>
          <w:lang w:val="fi-FI"/>
        </w:rPr>
      </w:pPr>
    </w:p>
    <w:p w14:paraId="5DE1C0AC" w14:textId="77777777" w:rsidR="00B73F5D" w:rsidRPr="00BA6263" w:rsidRDefault="00B73F5D" w:rsidP="00B73F5D">
      <w:pPr>
        <w:keepNext/>
        <w:spacing w:after="0"/>
        <w:jc w:val="both"/>
        <w:rPr>
          <w:rFonts w:eastAsia="MS Mincho" w:cs="Times New Roman"/>
          <w:bCs/>
          <w:iCs/>
          <w:u w:val="single"/>
          <w:lang w:val="fi-FI"/>
        </w:rPr>
      </w:pPr>
      <w:r w:rsidRPr="00BA6263">
        <w:rPr>
          <w:rFonts w:eastAsia="MS Mincho" w:cs="Times New Roman"/>
          <w:bCs/>
          <w:iCs/>
          <w:u w:val="single"/>
          <w:lang w:val="fi-FI"/>
        </w:rPr>
        <w:t>Iäkkäät potilaat</w:t>
      </w:r>
    </w:p>
    <w:p w14:paraId="70730F78" w14:textId="38B24788" w:rsidR="00B73F5D" w:rsidRPr="00B73F5D" w:rsidRDefault="00B73F5D" w:rsidP="00B73F5D">
      <w:pPr>
        <w:spacing w:after="0"/>
        <w:rPr>
          <w:lang w:val="fi-FI"/>
        </w:rPr>
      </w:pPr>
      <w:r w:rsidRPr="00BA6263">
        <w:rPr>
          <w:rFonts w:eastAsia="MS Mincho" w:cs="Times New Roman"/>
          <w:lang w:val="fi-FI"/>
        </w:rPr>
        <w:t>Kontrolloituihin kliinisiin tutkimuksiin osallistuneesta 5 110:sta entsalutamidia saaneesta potilaasta 3 988 potilasta (78 %) oli iältään 65 vuotta tai vanhempia ja 1 703 potilasta (33 %) oli iältään 75 vuotta tai vanhempia. Yleisluonteisia tehoa ja turvallisuutta koskevia eroja ei havaittu vanhempien ja nuorempien potilaiden välillä.</w:t>
      </w:r>
    </w:p>
    <w:p w14:paraId="0DE4A7BB" w14:textId="50812E63" w:rsidR="00D57306" w:rsidRPr="007F3560" w:rsidRDefault="00D57306">
      <w:pPr>
        <w:pStyle w:val="Heading4"/>
        <w:rPr>
          <w:lang w:val="fi-FI"/>
        </w:rPr>
      </w:pPr>
      <w:r w:rsidRPr="007F3560">
        <w:rPr>
          <w:lang w:val="fi-FI"/>
        </w:rPr>
        <w:t>Pediatriset potilaat</w:t>
      </w:r>
    </w:p>
    <w:p w14:paraId="18037472" w14:textId="52A6C5DC" w:rsidR="00D57306" w:rsidRPr="007F3560" w:rsidRDefault="00B73F5D" w:rsidP="008D2561">
      <w:pPr>
        <w:rPr>
          <w:lang w:val="fi-FI"/>
        </w:rPr>
      </w:pPr>
      <w:r w:rsidRPr="00B73F5D">
        <w:rPr>
          <w:rFonts w:eastAsia="MS Mincho" w:cs="Times New Roman"/>
          <w:lang w:val="fi-FI"/>
        </w:rPr>
        <w:t>Euroopan lääkevirasto on myöntänyt vapautuksen velvoitteesta toimittaa tutkimustulokset entsalutamidin käytöstä eturauhassyövän hoidossa kaikissa pediatrisissa potilasryhmissä (ks. kohdasta 4.2 ohjeet käytöstä pediatristen potilaiden hoidossa</w:t>
      </w:r>
      <w:r w:rsidR="00D57306" w:rsidRPr="007F3560">
        <w:rPr>
          <w:lang w:val="fi-FI"/>
        </w:rPr>
        <w:t>).</w:t>
      </w:r>
      <w:bookmarkStart w:id="58" w:name="_i4i6nbamO3IKiYFOL8kvPr1P6"/>
      <w:bookmarkStart w:id="59" w:name="_i4i03eSlQtmottGXleutc8yyd"/>
      <w:bookmarkStart w:id="60" w:name="_i4i1fS31t6e5QyLKaACMXDn83"/>
      <w:bookmarkEnd w:id="58"/>
      <w:bookmarkEnd w:id="59"/>
      <w:bookmarkEnd w:id="60"/>
    </w:p>
    <w:p w14:paraId="57970624" w14:textId="3B9C6A9C" w:rsidR="00D57306" w:rsidRPr="0027106F" w:rsidRDefault="00D57306">
      <w:pPr>
        <w:pStyle w:val="Heading3"/>
        <w:rPr>
          <w:lang w:val="fi-FI"/>
        </w:rPr>
      </w:pPr>
      <w:bookmarkStart w:id="61" w:name="_i4i3WkgOUGy1Udj9luzJ2H7vL"/>
      <w:bookmarkStart w:id="62" w:name="_i4i2nqwaoU9lj1M48twMGDwrM"/>
      <w:bookmarkEnd w:id="61"/>
      <w:bookmarkEnd w:id="62"/>
      <w:r w:rsidRPr="0027106F">
        <w:rPr>
          <w:lang w:val="fi-FI"/>
        </w:rPr>
        <w:t>5.2</w:t>
      </w:r>
      <w:r w:rsidRPr="0027106F">
        <w:rPr>
          <w:lang w:val="fi-FI"/>
        </w:rPr>
        <w:tab/>
        <w:t>Farmakokinetiikka</w:t>
      </w:r>
    </w:p>
    <w:p w14:paraId="61B3945E" w14:textId="2302BE5D" w:rsidR="00B73F5D" w:rsidRPr="00B73F5D" w:rsidRDefault="00B73F5D" w:rsidP="00B73F5D">
      <w:pPr>
        <w:spacing w:after="0"/>
        <w:rPr>
          <w:rFonts w:eastAsia="MS Mincho" w:cs="Times New Roman"/>
          <w:lang w:val="fi-FI"/>
        </w:rPr>
      </w:pPr>
      <w:r w:rsidRPr="00B73F5D">
        <w:rPr>
          <w:rFonts w:eastAsia="MS Mincho" w:cs="Times New Roman"/>
          <w:lang w:val="fi-FI"/>
        </w:rPr>
        <w:t>Entsalutamidi liukenee heikosti veteen. Entsalutamidin liukenemista lisäävät kaprylokaproyyli-makrogoliglyseridit, jotka toimivat emulgaattorina/surfaktanttina. Prekliinisissä tutkimuksissa entsalutamidin imeytyminen lisääntyi, kun sitä liuotettiin kaprylokaproyyli-makrogoliglyserideihin.</w:t>
      </w:r>
    </w:p>
    <w:p w14:paraId="414FC55F" w14:textId="77777777" w:rsidR="00B73F5D" w:rsidRPr="00B73F5D" w:rsidRDefault="00B73F5D" w:rsidP="00B73F5D">
      <w:pPr>
        <w:spacing w:after="0"/>
        <w:rPr>
          <w:rFonts w:eastAsia="MS Mincho" w:cs="Times New Roman"/>
          <w:lang w:val="fi-FI"/>
        </w:rPr>
      </w:pPr>
    </w:p>
    <w:p w14:paraId="3C939063" w14:textId="0D66276A" w:rsidR="00D57306" w:rsidRPr="00B73F5D" w:rsidRDefault="00B73F5D" w:rsidP="00B73F5D">
      <w:pPr>
        <w:spacing w:after="0"/>
        <w:rPr>
          <w:lang w:val="fi-FI"/>
        </w:rPr>
      </w:pPr>
      <w:r w:rsidRPr="00B73F5D">
        <w:rPr>
          <w:rFonts w:eastAsia="MS Mincho" w:cs="Times New Roman"/>
          <w:lang w:val="fi-FI"/>
        </w:rPr>
        <w:t xml:space="preserve">Entsalutamidin </w:t>
      </w:r>
      <w:r w:rsidRPr="00B73F5D">
        <w:rPr>
          <w:rFonts w:eastAsia="MS Mincho" w:cs="Times New Roman"/>
          <w:bCs/>
          <w:noProof/>
          <w:lang w:val="fi-FI"/>
        </w:rPr>
        <w:t>farmakokinetiikkaa</w:t>
      </w:r>
      <w:r w:rsidRPr="00B73F5D">
        <w:rPr>
          <w:rFonts w:eastAsia="MS Mincho" w:cs="Times New Roman"/>
          <w:lang w:val="fi-FI"/>
        </w:rPr>
        <w:t xml:space="preserve"> on tutkittu eturauhassyöpää sairastavilla potilailla ja terveillä mieshenkilöillä. Entsalutamidin keskimääräinen terminaalinen puoliintumisaika (t</w:t>
      </w:r>
      <w:r w:rsidRPr="00B73F5D">
        <w:rPr>
          <w:rFonts w:eastAsia="MS Mincho" w:cs="Times New Roman"/>
          <w:vertAlign w:val="subscript"/>
          <w:lang w:val="fi-FI"/>
        </w:rPr>
        <w:t>1/2</w:t>
      </w:r>
      <w:r w:rsidRPr="00B73F5D">
        <w:rPr>
          <w:rFonts w:eastAsia="MS Mincho" w:cs="Times New Roman"/>
          <w:lang w:val="fi-FI"/>
        </w:rPr>
        <w:t xml:space="preserve">) oraalisen kerta-annoksen jälkeen on 5,8 vuorokautta (vaihteluväli 2,8–10,2 vuorokautta), ja vakaa tila saavutetaan noin kuukaudessa. Käytettäessä entsalutamidia päivittäin suun kautta </w:t>
      </w:r>
      <w:r w:rsidRPr="00B73F5D">
        <w:rPr>
          <w:rFonts w:eastAsia="MS Mincho" w:cs="Times New Roman"/>
          <w:bCs/>
          <w:noProof/>
          <w:lang w:val="fi-FI"/>
        </w:rPr>
        <w:t>se</w:t>
      </w:r>
      <w:r w:rsidRPr="00B73F5D">
        <w:rPr>
          <w:rFonts w:eastAsia="MS Mincho" w:cs="Times New Roman"/>
          <w:lang w:val="fi-FI"/>
        </w:rPr>
        <w:t xml:space="preserve"> akkumuloituu noin 8,3</w:t>
      </w:r>
      <w:r w:rsidRPr="00B73F5D">
        <w:rPr>
          <w:rFonts w:eastAsia="MS Mincho" w:cs="Times New Roman"/>
          <w:lang w:val="fi-FI"/>
        </w:rPr>
        <w:noBreakHyphen/>
        <w:t xml:space="preserve">kertaisesti suhteessa kerta-annokseen. Plasmapitoisuuksien päivittäinen vaihtelu on vähäistä (suurimman ja pienimmän pitoisuuden [peak-to-trough] suhde on 1,25). Entsalutamidin </w:t>
      </w:r>
      <w:r w:rsidRPr="00B73F5D">
        <w:rPr>
          <w:rFonts w:eastAsia="MS Mincho" w:cs="Times New Roman"/>
          <w:bCs/>
          <w:noProof/>
          <w:lang w:val="fi-FI"/>
        </w:rPr>
        <w:t>poistuminen</w:t>
      </w:r>
      <w:r w:rsidRPr="00B73F5D">
        <w:rPr>
          <w:rFonts w:eastAsia="MS Mincho" w:cs="Times New Roman"/>
          <w:lang w:val="fi-FI"/>
        </w:rPr>
        <w:t xml:space="preserve"> tapahtuu pääsääntöisesti maksan kautta metaboloitumalla. Tuloksena oleva aktiivinen metaboliitti on yhtä aktiivinen kuin entsalutamidi ja kiertäessään elimistössä pitoisuus plasmassa on suunnilleen sama kuin </w:t>
      </w:r>
      <w:r w:rsidRPr="00B73F5D">
        <w:rPr>
          <w:rFonts w:eastAsia="MS Mincho" w:cs="Times New Roman"/>
          <w:bCs/>
          <w:noProof/>
          <w:lang w:val="fi-FI"/>
        </w:rPr>
        <w:t>entsalutamidilla</w:t>
      </w:r>
      <w:r w:rsidR="00D57306" w:rsidRPr="00B73F5D">
        <w:rPr>
          <w:lang w:val="fi-FI"/>
        </w:rPr>
        <w:t>.</w:t>
      </w:r>
    </w:p>
    <w:p w14:paraId="0416F432" w14:textId="2BAEF4D6" w:rsidR="00D57306" w:rsidRPr="0027106F" w:rsidRDefault="00D57306">
      <w:pPr>
        <w:pStyle w:val="Heading4"/>
        <w:rPr>
          <w:lang w:val="fi-FI"/>
        </w:rPr>
      </w:pPr>
      <w:r w:rsidRPr="0027106F">
        <w:rPr>
          <w:lang w:val="fi-FI"/>
        </w:rPr>
        <w:t>Imeytyminen</w:t>
      </w:r>
    </w:p>
    <w:p w14:paraId="2631E6C4" w14:textId="3D646B80" w:rsidR="00B73F5D" w:rsidRPr="00B73F5D" w:rsidRDefault="00B73F5D" w:rsidP="00B73F5D">
      <w:pPr>
        <w:spacing w:after="0"/>
        <w:rPr>
          <w:rFonts w:eastAsia="MS Mincho" w:cs="Times New Roman"/>
          <w:lang w:val="fi-FI"/>
        </w:rPr>
      </w:pPr>
      <w:r w:rsidRPr="00B73F5D">
        <w:rPr>
          <w:rFonts w:eastAsia="MS Mincho" w:cs="Times New Roman"/>
          <w:lang w:val="fi-FI"/>
        </w:rPr>
        <w:t>Entsalutamidin enimmäispitoisuudet plasmassa (C</w:t>
      </w:r>
      <w:r w:rsidRPr="00B73F5D">
        <w:rPr>
          <w:rFonts w:eastAsia="MS Mincho" w:cs="Times New Roman"/>
          <w:vertAlign w:val="subscript"/>
          <w:lang w:val="fi-FI"/>
        </w:rPr>
        <w:t>max</w:t>
      </w:r>
      <w:r w:rsidRPr="00B73F5D">
        <w:rPr>
          <w:rFonts w:eastAsia="MS Mincho" w:cs="Times New Roman"/>
          <w:lang w:val="fi-FI"/>
        </w:rPr>
        <w:t>) saavutetaan 1–2 tunnin kuluessa annostelusta. Ihmisillä tehdyn massatasapainotutkimuksen (mass balance study) perusteella suun kautta otetusta entsalutamidista imeytyy vähintään 84,2 %. Entsalutamidi ei ole effluksikuljettajaproteiinien (P-gp tai BCRP) substraatti. Vakaassa tilassa entsalutamidin ja sen aktiivisen metaboliitin keskimääräiset C</w:t>
      </w:r>
      <w:r w:rsidRPr="00B73F5D">
        <w:rPr>
          <w:rFonts w:eastAsia="MS Mincho" w:cs="Times New Roman"/>
          <w:vertAlign w:val="subscript"/>
          <w:lang w:val="fi-FI"/>
        </w:rPr>
        <w:t>max</w:t>
      </w:r>
      <w:r w:rsidRPr="00B73F5D">
        <w:rPr>
          <w:rFonts w:eastAsia="MS Mincho" w:cs="Times New Roman"/>
          <w:lang w:val="fi-FI"/>
        </w:rPr>
        <w:noBreakHyphen/>
        <w:t xml:space="preserve">arvot </w:t>
      </w:r>
      <w:r w:rsidRPr="00B73F5D">
        <w:rPr>
          <w:rFonts w:eastAsia="MS Mincho" w:cs="Times New Roman"/>
          <w:bCs/>
          <w:noProof/>
          <w:lang w:val="fi-FI"/>
        </w:rPr>
        <w:t>ovat</w:t>
      </w:r>
      <w:r w:rsidRPr="00B73F5D">
        <w:rPr>
          <w:rFonts w:eastAsia="MS Mincho" w:cs="Times New Roman"/>
          <w:lang w:val="fi-FI"/>
        </w:rPr>
        <w:t xml:space="preserve"> 16,6 μg/ml (variaatiokerroin [CV] 23 %) ja 12,7 μg/ml (CV 30 %).</w:t>
      </w:r>
    </w:p>
    <w:p w14:paraId="636EBC8D" w14:textId="77777777" w:rsidR="00B73F5D" w:rsidRPr="00B73F5D" w:rsidRDefault="00B73F5D" w:rsidP="00B73F5D">
      <w:pPr>
        <w:spacing w:after="0"/>
        <w:rPr>
          <w:rFonts w:eastAsia="MS Mincho" w:cs="Times New Roman"/>
          <w:lang w:val="fi-FI"/>
        </w:rPr>
      </w:pPr>
    </w:p>
    <w:p w14:paraId="620E9B58" w14:textId="799DFF9F" w:rsidR="00D57306" w:rsidRPr="00B73F5D" w:rsidRDefault="00B73F5D" w:rsidP="00B73F5D">
      <w:pPr>
        <w:spacing w:after="0"/>
        <w:rPr>
          <w:lang w:val="fi-FI"/>
        </w:rPr>
      </w:pPr>
      <w:r w:rsidRPr="00B73F5D">
        <w:rPr>
          <w:rFonts w:eastAsia="MS Mincho" w:cs="Times New Roman"/>
          <w:lang w:val="fi-FI"/>
        </w:rPr>
        <w:t>Ruoka ei vaikuta kliinisesti merkittävästi entsalutamidiin. Kliinisissä tutkimuksissa Xtandi-valmistetta käytettiin ruokailusta riippumatta</w:t>
      </w:r>
      <w:r w:rsidR="00D57306" w:rsidRPr="00B73F5D">
        <w:rPr>
          <w:lang w:val="fi-FI"/>
        </w:rPr>
        <w:t>.</w:t>
      </w:r>
    </w:p>
    <w:p w14:paraId="656A616C" w14:textId="235D1F4C" w:rsidR="00D57306" w:rsidRPr="0027106F" w:rsidRDefault="00D57306" w:rsidP="00B23190">
      <w:pPr>
        <w:pStyle w:val="Heading4"/>
        <w:keepNext/>
        <w:rPr>
          <w:lang w:val="fi-FI"/>
        </w:rPr>
      </w:pPr>
      <w:r w:rsidRPr="0027106F">
        <w:rPr>
          <w:lang w:val="fi-FI"/>
        </w:rPr>
        <w:t>Jakautuminen</w:t>
      </w:r>
    </w:p>
    <w:p w14:paraId="67247BAD" w14:textId="07AE66C5" w:rsidR="00B73F5D" w:rsidRPr="00B73F5D" w:rsidRDefault="00B73F5D" w:rsidP="00B73F5D">
      <w:pPr>
        <w:pStyle w:val="Default"/>
        <w:rPr>
          <w:rFonts w:eastAsia="MS Mincho"/>
          <w:sz w:val="22"/>
          <w:szCs w:val="22"/>
        </w:rPr>
      </w:pPr>
      <w:r w:rsidRPr="00B73F5D">
        <w:rPr>
          <w:rFonts w:eastAsia="MS Mincho"/>
          <w:sz w:val="22"/>
          <w:szCs w:val="22"/>
        </w:rPr>
        <w:t xml:space="preserve">Entsalutamidin näennäisen jakautumistilavuuden keskiarvo (V/F) oraalisen kerta-annoksen jälkeen on 110 l (CV 29 %). Entsalutamidin </w:t>
      </w:r>
      <w:r w:rsidRPr="00B73F5D">
        <w:rPr>
          <w:rFonts w:eastAsia="MS Mincho"/>
          <w:bCs/>
          <w:noProof/>
          <w:sz w:val="22"/>
          <w:szCs w:val="22"/>
        </w:rPr>
        <w:t>jakautumistilavuus</w:t>
      </w:r>
      <w:r w:rsidRPr="00B73F5D">
        <w:rPr>
          <w:rFonts w:eastAsia="MS Mincho"/>
          <w:sz w:val="22"/>
          <w:szCs w:val="22"/>
        </w:rPr>
        <w:t xml:space="preserve"> on suurempi kuin ihmisen kehossa olevan veden tilavuus, mikä osoittaa suurta ekstravaskulaarista jakautumista. Jyrsijöillä tehdyt tutkimukset viittaavat siihen, että </w:t>
      </w:r>
      <w:r w:rsidRPr="00B73F5D">
        <w:rPr>
          <w:rFonts w:eastAsia="MS Mincho"/>
          <w:bCs/>
          <w:noProof/>
          <w:sz w:val="22"/>
          <w:szCs w:val="22"/>
        </w:rPr>
        <w:t>entsalutamidi</w:t>
      </w:r>
      <w:r w:rsidRPr="00B73F5D">
        <w:rPr>
          <w:rFonts w:eastAsia="MS Mincho"/>
          <w:sz w:val="22"/>
          <w:szCs w:val="22"/>
        </w:rPr>
        <w:t xml:space="preserve"> ja sen aktiivinen metaboliitti voivat läpäistä veri-aivoesteen.</w:t>
      </w:r>
    </w:p>
    <w:p w14:paraId="7DA9784E" w14:textId="77777777" w:rsidR="00B73F5D" w:rsidRPr="00B73F5D" w:rsidRDefault="00B73F5D" w:rsidP="00B73F5D">
      <w:pPr>
        <w:autoSpaceDE w:val="0"/>
        <w:autoSpaceDN w:val="0"/>
        <w:adjustRightInd w:val="0"/>
        <w:spacing w:after="0"/>
        <w:rPr>
          <w:rFonts w:eastAsia="MS Mincho" w:cs="Times New Roman"/>
          <w:lang w:val="fi-FI" w:eastAsia="fi-FI"/>
        </w:rPr>
      </w:pPr>
    </w:p>
    <w:p w14:paraId="4887B6F6" w14:textId="17CBFCD0" w:rsidR="00D57306" w:rsidRPr="00B73F5D" w:rsidRDefault="00B73F5D" w:rsidP="00B73F5D">
      <w:pPr>
        <w:spacing w:after="0"/>
        <w:rPr>
          <w:lang w:val="fi-FI"/>
        </w:rPr>
      </w:pPr>
      <w:r w:rsidRPr="00B73F5D">
        <w:rPr>
          <w:rFonts w:eastAsia="MS Mincho" w:cs="Times New Roman"/>
          <w:bCs/>
          <w:noProof/>
          <w:lang w:val="fi-FI"/>
        </w:rPr>
        <w:t>Entsalutamidi</w:t>
      </w:r>
      <w:r w:rsidRPr="00B73F5D">
        <w:rPr>
          <w:rFonts w:eastAsia="MS Mincho" w:cs="Times New Roman"/>
          <w:lang w:val="fi-FI"/>
        </w:rPr>
        <w:t xml:space="preserve"> sitoutuu plasman proteiineihin (noin 97–98 %), lähinnä albumiiniin. Aktiivinen metaboliitti sitoutuu 95-prosenttisesti plasman proteiineihin. Entsalutamidin ja muiden runsaasti sitoutuvien lääkeaineiden (varfariini, ibuprofeeni ja salisyylihappo) välillä ei havaittu proteiiniin sitoutumisen syrjäyttämistä </w:t>
      </w:r>
      <w:r w:rsidRPr="00B73F5D">
        <w:rPr>
          <w:rFonts w:eastAsia="MS Mincho" w:cs="Times New Roman"/>
          <w:i/>
          <w:lang w:val="fi-FI"/>
        </w:rPr>
        <w:t>in vitro</w:t>
      </w:r>
      <w:r w:rsidR="00D57306" w:rsidRPr="00B73F5D">
        <w:rPr>
          <w:lang w:val="fi-FI"/>
        </w:rPr>
        <w:t>.</w:t>
      </w:r>
    </w:p>
    <w:p w14:paraId="1982D822" w14:textId="46A5FD87" w:rsidR="00D57306" w:rsidRPr="007F3560" w:rsidRDefault="00D57306">
      <w:pPr>
        <w:pStyle w:val="Heading4"/>
        <w:rPr>
          <w:lang w:val="fi-FI"/>
        </w:rPr>
      </w:pPr>
      <w:r w:rsidRPr="007F3560">
        <w:rPr>
          <w:lang w:val="fi-FI"/>
        </w:rPr>
        <w:t>Biotransformaatio</w:t>
      </w:r>
    </w:p>
    <w:p w14:paraId="5BA3083F" w14:textId="271D9142" w:rsidR="00B73F5D" w:rsidRPr="00B73F5D" w:rsidRDefault="00B73F5D" w:rsidP="00B73F5D">
      <w:pPr>
        <w:spacing w:after="0"/>
        <w:rPr>
          <w:rFonts w:eastAsia="MS Mincho" w:cs="Times New Roman"/>
          <w:szCs w:val="20"/>
          <w:lang w:val="fi-FI"/>
        </w:rPr>
      </w:pPr>
      <w:r w:rsidRPr="00B73F5D">
        <w:rPr>
          <w:rFonts w:eastAsia="MS Mincho" w:cs="Times New Roman"/>
          <w:szCs w:val="20"/>
          <w:lang w:val="fi-FI"/>
        </w:rPr>
        <w:t>Entsalutamidi metaboloituu laajasti. Ihmisen plasmassa on havaittu kahta keskeistä metaboliittia: N</w:t>
      </w:r>
      <w:r w:rsidRPr="00B73F5D">
        <w:rPr>
          <w:rFonts w:eastAsia="MS Mincho" w:cs="Times New Roman"/>
          <w:szCs w:val="20"/>
          <w:lang w:val="fi-FI"/>
        </w:rPr>
        <w:noBreakHyphen/>
        <w:t xml:space="preserve">desmetyyli-entsalutamidia (aktiivinen metaboliitti) ja karboksyylihapon johdannaista (inaktiivinen metaboliitti). Entsalutamidi metaboloituu CYP2C8-entsyymin ja vähäisemmässä määrin CYP3A4/5-entsyymin välityksellä (ks. kohta 4.5). Molemmat entsyymit vaikuttavat aktiivisen metaboliitin muodostumiseen. N-desmetyyli-entsalutamidi metaboloituu </w:t>
      </w:r>
      <w:r w:rsidRPr="00B73F5D">
        <w:rPr>
          <w:rFonts w:eastAsia="MS Mincho" w:cs="Times New Roman"/>
          <w:i/>
          <w:szCs w:val="20"/>
          <w:lang w:val="fi-FI"/>
        </w:rPr>
        <w:t>in vitro</w:t>
      </w:r>
      <w:r w:rsidRPr="00B73F5D">
        <w:rPr>
          <w:rFonts w:eastAsia="MS Mincho" w:cs="Times New Roman"/>
          <w:szCs w:val="20"/>
          <w:lang w:val="fi-FI"/>
        </w:rPr>
        <w:t xml:space="preserve"> karboksyylihappometaboliitiksi karboksiesteraasi 1:n vaikutuksesta, jolla on vähäinen osuus myös entsalutamidin metaboloitumisessa karboksyylihappometaboliitiksi. N</w:t>
      </w:r>
      <w:r w:rsidRPr="00B73F5D">
        <w:rPr>
          <w:rFonts w:eastAsia="MS Mincho" w:cs="Times New Roman"/>
          <w:szCs w:val="20"/>
          <w:lang w:val="fi-FI"/>
        </w:rPr>
        <w:noBreakHyphen/>
        <w:t xml:space="preserve">desmetyyli-entsalutamidi ei metaboloitunut CYP-entsyymien välityksellä </w:t>
      </w:r>
      <w:r w:rsidRPr="00B73F5D">
        <w:rPr>
          <w:rFonts w:eastAsia="MS Mincho" w:cs="Times New Roman"/>
          <w:i/>
          <w:szCs w:val="20"/>
          <w:lang w:val="fi-FI"/>
        </w:rPr>
        <w:t>in vitro</w:t>
      </w:r>
      <w:r w:rsidRPr="00B73F5D">
        <w:rPr>
          <w:rFonts w:eastAsia="MS Mincho" w:cs="Times New Roman"/>
          <w:szCs w:val="20"/>
          <w:lang w:val="fi-FI"/>
        </w:rPr>
        <w:t>.</w:t>
      </w:r>
    </w:p>
    <w:p w14:paraId="18802FF5" w14:textId="77777777" w:rsidR="00B73F5D" w:rsidRPr="00B73F5D" w:rsidRDefault="00B73F5D" w:rsidP="00B73F5D">
      <w:pPr>
        <w:spacing w:after="0"/>
        <w:rPr>
          <w:rFonts w:eastAsia="MS Mincho" w:cs="Times New Roman"/>
          <w:lang w:val="fi-FI" w:eastAsia="fi-FI"/>
        </w:rPr>
      </w:pPr>
    </w:p>
    <w:p w14:paraId="439C058B" w14:textId="217881F0" w:rsidR="00D57306" w:rsidRPr="00B73F5D" w:rsidRDefault="00B73F5D" w:rsidP="00B73F5D">
      <w:pPr>
        <w:spacing w:after="0"/>
        <w:rPr>
          <w:lang w:val="fi-FI"/>
        </w:rPr>
      </w:pPr>
      <w:r w:rsidRPr="00B73F5D">
        <w:rPr>
          <w:rFonts w:eastAsia="MS Mincho" w:cs="Times New Roman"/>
          <w:szCs w:val="20"/>
          <w:lang w:val="fi-FI"/>
        </w:rPr>
        <w:t>Kliinisissä käyttöolosuhteissa entsalutamidi on CYP3A4:n voimakas indusori ja keskivoimakas CYP2C9:n ja CYP2C19:n indusori. Entsalutamidilla ei ole kliinisesti merkittävää vaikutusta CYP2C8:aan (ks. kohta 4.5</w:t>
      </w:r>
      <w:r w:rsidR="00D57306" w:rsidRPr="00B73F5D">
        <w:rPr>
          <w:rFonts w:eastAsia="MS Mincho"/>
          <w:lang w:val="fi-FI"/>
        </w:rPr>
        <w:t>).</w:t>
      </w:r>
    </w:p>
    <w:p w14:paraId="538D815B" w14:textId="57D90C31" w:rsidR="00D57306" w:rsidRPr="0027106F" w:rsidRDefault="00D57306">
      <w:pPr>
        <w:pStyle w:val="Heading4"/>
        <w:rPr>
          <w:lang w:val="fi-FI"/>
        </w:rPr>
      </w:pPr>
      <w:r w:rsidRPr="0027106F">
        <w:rPr>
          <w:lang w:val="fi-FI"/>
        </w:rPr>
        <w:t>Eliminaatio</w:t>
      </w:r>
    </w:p>
    <w:p w14:paraId="37798615" w14:textId="1FAD0D2B" w:rsidR="00B73F5D" w:rsidRPr="00B73F5D" w:rsidRDefault="00B73F5D" w:rsidP="00B73F5D">
      <w:pPr>
        <w:keepNext/>
        <w:spacing w:after="0"/>
        <w:rPr>
          <w:rFonts w:eastAsia="MS Mincho" w:cs="Times New Roman"/>
          <w:lang w:val="fi-FI"/>
        </w:rPr>
      </w:pPr>
      <w:r w:rsidRPr="00B73F5D">
        <w:rPr>
          <w:rFonts w:eastAsia="MS Mincho" w:cs="Times New Roman"/>
          <w:lang w:val="fi-FI"/>
        </w:rPr>
        <w:t>Entsalutamidin keskimääräinen näennäinen puhdistuma (CL/F) on 0,520–0,564 l/h.</w:t>
      </w:r>
    </w:p>
    <w:p w14:paraId="4C19A4A0" w14:textId="77777777" w:rsidR="00B73F5D" w:rsidRPr="00B73F5D" w:rsidRDefault="00B73F5D" w:rsidP="00B73F5D">
      <w:pPr>
        <w:keepNext/>
        <w:spacing w:after="0"/>
        <w:rPr>
          <w:rFonts w:eastAsia="MS Mincho" w:cs="Times New Roman"/>
          <w:lang w:val="fi-FI"/>
        </w:rPr>
      </w:pPr>
    </w:p>
    <w:p w14:paraId="0ECD7588" w14:textId="77777777" w:rsidR="00B73F5D" w:rsidRPr="00B73F5D" w:rsidRDefault="00B73F5D" w:rsidP="00B73F5D">
      <w:pPr>
        <w:autoSpaceDE w:val="0"/>
        <w:autoSpaceDN w:val="0"/>
        <w:adjustRightInd w:val="0"/>
        <w:spacing w:after="0"/>
        <w:rPr>
          <w:rFonts w:eastAsia="MS Mincho" w:cs="Times New Roman"/>
          <w:bCs/>
          <w:noProof/>
          <w:lang w:val="fi-FI"/>
        </w:rPr>
      </w:pPr>
      <w:r w:rsidRPr="00B73F5D">
        <w:rPr>
          <w:rFonts w:eastAsia="MS Mincho" w:cs="Times New Roman"/>
          <w:lang w:val="fi-FI"/>
        </w:rPr>
        <w:t xml:space="preserve">Kun suun kautta annettiin </w:t>
      </w:r>
      <w:r w:rsidRPr="00B73F5D">
        <w:rPr>
          <w:rFonts w:eastAsia="MS Mincho" w:cs="Times New Roman"/>
          <w:vertAlign w:val="superscript"/>
          <w:lang w:val="fi-FI"/>
        </w:rPr>
        <w:t>14</w:t>
      </w:r>
      <w:r w:rsidRPr="00B73F5D">
        <w:rPr>
          <w:rFonts w:eastAsia="MS Mincho" w:cs="Times New Roman"/>
          <w:lang w:val="fi-FI"/>
        </w:rPr>
        <w:t>C-</w:t>
      </w:r>
      <w:r w:rsidRPr="00B73F5D">
        <w:rPr>
          <w:rFonts w:eastAsia="MS Mincho" w:cs="Times New Roman"/>
          <w:bCs/>
          <w:noProof/>
          <w:lang w:val="fi-FI"/>
        </w:rPr>
        <w:t>entsalutamidia</w:t>
      </w:r>
      <w:r w:rsidRPr="00B73F5D">
        <w:rPr>
          <w:rFonts w:eastAsia="MS Mincho" w:cs="Times New Roman"/>
          <w:lang w:val="fi-FI"/>
        </w:rPr>
        <w:t xml:space="preserve">, enintään 77 vuorokautta annoksen ottamisesta 84,6 % radioaktiivisuudesta kertyi virtsaan tai ulosteeseen: 71,0 % kertyi virtsaan (pääasiassa inaktiivisena metaboliittina lisäksi jäänteitä </w:t>
      </w:r>
      <w:r w:rsidRPr="00B73F5D">
        <w:rPr>
          <w:rFonts w:eastAsia="MS Mincho" w:cs="Times New Roman"/>
          <w:bCs/>
          <w:noProof/>
          <w:lang w:val="fi-FI"/>
        </w:rPr>
        <w:t>entsalutamidista ja aktiivisesta metaboliitista</w:t>
      </w:r>
      <w:r w:rsidRPr="00B73F5D">
        <w:rPr>
          <w:rFonts w:eastAsia="MS Mincho" w:cs="Times New Roman"/>
          <w:lang w:val="fi-FI"/>
        </w:rPr>
        <w:t xml:space="preserve">), ja 13,6 % kertyi ulosteeseen (0,39 % annoksesta erittyi muuttumattomana </w:t>
      </w:r>
      <w:r w:rsidRPr="00B73F5D">
        <w:rPr>
          <w:rFonts w:eastAsia="MS Mincho" w:cs="Times New Roman"/>
          <w:bCs/>
          <w:noProof/>
          <w:lang w:val="fi-FI"/>
        </w:rPr>
        <w:t>entsalutamidina).</w:t>
      </w:r>
    </w:p>
    <w:p w14:paraId="7B2288FE" w14:textId="77777777" w:rsidR="00B73F5D" w:rsidRPr="00B73F5D" w:rsidRDefault="00B73F5D" w:rsidP="00B73F5D">
      <w:pPr>
        <w:autoSpaceDE w:val="0"/>
        <w:autoSpaceDN w:val="0"/>
        <w:adjustRightInd w:val="0"/>
        <w:spacing w:after="0"/>
        <w:rPr>
          <w:rFonts w:eastAsia="MS Mincho" w:cs="Times New Roman"/>
          <w:bCs/>
          <w:noProof/>
          <w:lang w:val="fi-FI"/>
        </w:rPr>
      </w:pPr>
    </w:p>
    <w:p w14:paraId="76EE6704" w14:textId="77777777" w:rsidR="00B73F5D" w:rsidRPr="00B73F5D" w:rsidRDefault="00B73F5D" w:rsidP="00B73F5D">
      <w:pPr>
        <w:autoSpaceDE w:val="0"/>
        <w:autoSpaceDN w:val="0"/>
        <w:adjustRightInd w:val="0"/>
        <w:spacing w:after="0"/>
        <w:rPr>
          <w:rFonts w:eastAsia="MS Mincho" w:cs="Times New Roman"/>
          <w:lang w:val="fi-FI"/>
        </w:rPr>
      </w:pPr>
      <w:r w:rsidRPr="00B73F5D">
        <w:rPr>
          <w:rFonts w:eastAsia="MS Mincho" w:cs="Times New Roman"/>
          <w:i/>
          <w:lang w:val="fi-FI"/>
        </w:rPr>
        <w:t>In vitro</w:t>
      </w:r>
      <w:r w:rsidRPr="00B73F5D">
        <w:rPr>
          <w:rFonts w:eastAsia="MS Mincho" w:cs="Times New Roman"/>
          <w:lang w:val="fi-FI"/>
        </w:rPr>
        <w:t xml:space="preserve"> -tiedot viittaavat siihen, että entsalutamidi ei ole OATP1B1:n, OATP1B3:n tai OCT1:n substraatti ja että N-desmetyyli-entsalutamidi ei ole P-gp:n tai BCRP:n substraatti.</w:t>
      </w:r>
    </w:p>
    <w:p w14:paraId="32F2F047" w14:textId="77777777" w:rsidR="00B73F5D" w:rsidRPr="00B73F5D" w:rsidRDefault="00B73F5D" w:rsidP="00B73F5D">
      <w:pPr>
        <w:autoSpaceDE w:val="0"/>
        <w:autoSpaceDN w:val="0"/>
        <w:adjustRightInd w:val="0"/>
        <w:spacing w:after="0"/>
        <w:rPr>
          <w:rFonts w:eastAsia="MS Mincho" w:cs="Times New Roman"/>
          <w:lang w:val="fi-FI"/>
        </w:rPr>
      </w:pPr>
    </w:p>
    <w:p w14:paraId="3A7E6663" w14:textId="51BB760F" w:rsidR="00D57306" w:rsidRPr="00B73F5D" w:rsidRDefault="00B73F5D" w:rsidP="00B73F5D">
      <w:pPr>
        <w:keepNext/>
        <w:spacing w:after="0"/>
        <w:rPr>
          <w:lang w:val="fi-FI"/>
        </w:rPr>
      </w:pPr>
      <w:r w:rsidRPr="00B73F5D">
        <w:rPr>
          <w:rFonts w:eastAsia="MS Mincho" w:cs="Times New Roman"/>
          <w:i/>
          <w:lang w:val="fi-FI"/>
        </w:rPr>
        <w:t>In vitro</w:t>
      </w:r>
      <w:r w:rsidRPr="00B73F5D">
        <w:rPr>
          <w:rFonts w:eastAsia="MS Mincho" w:cs="Times New Roman"/>
          <w:lang w:val="fi-FI"/>
        </w:rPr>
        <w:t xml:space="preserve"> -tiedot viittaavat siihen, että entsalutamidi ja sen päämetaboliitit eivät kliinisesti merkittävillä pitoisuuksilla estä seuraavia kuljettajaproteiineja: OATP1B1, OATP1B3, OCT2 tai OAT1</w:t>
      </w:r>
      <w:r w:rsidR="00D57306" w:rsidRPr="00B73F5D">
        <w:rPr>
          <w:lang w:val="fi-FI"/>
        </w:rPr>
        <w:t>.</w:t>
      </w:r>
    </w:p>
    <w:p w14:paraId="1E2AA621" w14:textId="14871DAC" w:rsidR="00D57306" w:rsidRPr="0027106F" w:rsidRDefault="00B73F5D" w:rsidP="00F16ED7">
      <w:pPr>
        <w:pStyle w:val="Heading4"/>
        <w:rPr>
          <w:lang w:val="fi-FI"/>
        </w:rPr>
      </w:pPr>
      <w:r w:rsidRPr="00B73F5D">
        <w:rPr>
          <w:rFonts w:eastAsia="MS Mincho" w:cs="Times New Roman"/>
          <w:lang w:val="fi-FI"/>
        </w:rPr>
        <w:t>Lineaarisuus</w:t>
      </w:r>
    </w:p>
    <w:p w14:paraId="6534025F" w14:textId="202F30B1" w:rsidR="00D57306" w:rsidRPr="0027106F" w:rsidRDefault="00B73F5D" w:rsidP="008D2561">
      <w:pPr>
        <w:rPr>
          <w:lang w:val="fi-FI"/>
        </w:rPr>
      </w:pPr>
      <w:r w:rsidRPr="00B73F5D">
        <w:rPr>
          <w:rFonts w:eastAsia="MS Mincho" w:cs="Times New Roman"/>
          <w:lang w:val="fi-FI"/>
        </w:rPr>
        <w:t>Annossuhteessa ei todettu suuria poikkeamia annosalueella 40–160 mg. Entsalutamidin ja aktiivisen metaboliitin vakaan tilan C</w:t>
      </w:r>
      <w:r w:rsidRPr="00B73F5D">
        <w:rPr>
          <w:rFonts w:eastAsia="MS Mincho" w:cs="Times New Roman"/>
          <w:vertAlign w:val="subscript"/>
          <w:lang w:val="fi-FI"/>
        </w:rPr>
        <w:t>min</w:t>
      </w:r>
      <w:r w:rsidRPr="00B73F5D">
        <w:rPr>
          <w:rFonts w:eastAsia="MS Mincho" w:cs="Times New Roman"/>
          <w:lang w:val="fi-FI"/>
        </w:rPr>
        <w:t>-arvot yksittäisillä potilailla pysyivät muuttumattomina yli vuoden jatkuneen hoidon jälkeen. Tämä osoittaa, että entsalutamidin farmakokinetiikka on lineaarinen aikaan nähden, kun vakaa tila on saavutettu</w:t>
      </w:r>
      <w:r w:rsidR="00D57306" w:rsidRPr="0027106F">
        <w:rPr>
          <w:lang w:val="fi-FI"/>
        </w:rPr>
        <w:t>.</w:t>
      </w:r>
    </w:p>
    <w:p w14:paraId="3F9995C8" w14:textId="6A124633" w:rsidR="00B73F5D" w:rsidRPr="00B73F5D" w:rsidRDefault="00B73F5D" w:rsidP="00B73F5D">
      <w:pPr>
        <w:keepNext/>
        <w:autoSpaceDE w:val="0"/>
        <w:autoSpaceDN w:val="0"/>
        <w:adjustRightInd w:val="0"/>
        <w:spacing w:after="0"/>
        <w:rPr>
          <w:rFonts w:eastAsia="MS Mincho" w:cs="Times New Roman"/>
          <w:lang w:val="fi-FI"/>
        </w:rPr>
      </w:pPr>
      <w:r w:rsidRPr="00B73F5D">
        <w:rPr>
          <w:rFonts w:eastAsia="MS Mincho" w:cs="Times New Roman"/>
          <w:u w:val="single"/>
          <w:lang w:val="fi-FI"/>
        </w:rPr>
        <w:t>Munuaisten vajaatoiminta</w:t>
      </w:r>
    </w:p>
    <w:p w14:paraId="0213E3D7" w14:textId="77777777" w:rsidR="00B73F5D" w:rsidRPr="00B73F5D" w:rsidRDefault="00B73F5D" w:rsidP="00B73F5D">
      <w:pPr>
        <w:spacing w:after="0"/>
        <w:rPr>
          <w:rFonts w:eastAsia="MS Mincho" w:cs="Times New Roman"/>
          <w:lang w:val="fi-FI"/>
        </w:rPr>
      </w:pPr>
      <w:r w:rsidRPr="00B73F5D">
        <w:rPr>
          <w:rFonts w:eastAsia="MS Mincho" w:cs="Times New Roman"/>
          <w:lang w:val="fi-FI"/>
        </w:rPr>
        <w:t xml:space="preserve">Munuaisten vajaatoimintaa sairastavilla potilailla ei ole tehty entsalutamidia koskevia virallisia tutkimuksia. Potilaat, joiden seerumin kreatiniiniarvo oli &gt; 177 μmol/l (2 mg/dl), suljettiin pois kliinisistä tutkimuksista. Populaatiofarmakokineettisen analyysin perusteella annoksen muuttaminen ei ole tarpeen, jos potilaan kreatiniinipuhdistuma (CrCL) on ≥ 30 ml/min (arvioituna Cockcroft-Gaultin kaavan avulla). Entsalutamidin käyttöä vaikeaa munuaisten vajaatoimintaa (CrCL &lt; 30 ml/min) tai loppuvaiheen munuaisten vajaatoimintaa sairastavilla potilailla ei ole tutkittu, ja varovaisuutta on noudatettava näitä potilaita hoidettaessa. On epätodennäköistä, että </w:t>
      </w:r>
      <w:r w:rsidRPr="00B73F5D">
        <w:rPr>
          <w:rFonts w:eastAsia="MS Mincho" w:cs="Times New Roman"/>
          <w:bCs/>
          <w:noProof/>
          <w:lang w:val="fi-FI"/>
        </w:rPr>
        <w:t>entsalutamidi</w:t>
      </w:r>
      <w:r w:rsidRPr="00B73F5D">
        <w:rPr>
          <w:rFonts w:eastAsia="MS Mincho" w:cs="Times New Roman"/>
          <w:lang w:val="fi-FI"/>
        </w:rPr>
        <w:t xml:space="preserve"> poistuisi merkittävästi jaksoittaisessa hemodialyysissä tai jatkuvassa vatsakalvodialyysissä.</w:t>
      </w:r>
    </w:p>
    <w:p w14:paraId="50185BD6" w14:textId="77777777" w:rsidR="00B73F5D" w:rsidRPr="00B73F5D" w:rsidRDefault="00B73F5D" w:rsidP="00B73F5D">
      <w:pPr>
        <w:spacing w:after="0"/>
        <w:rPr>
          <w:rFonts w:eastAsia="MS Mincho" w:cs="Times New Roman"/>
          <w:u w:val="single"/>
          <w:lang w:val="fi-FI"/>
        </w:rPr>
      </w:pPr>
    </w:p>
    <w:p w14:paraId="51880B71" w14:textId="77777777" w:rsidR="00B73F5D" w:rsidRPr="00B73F5D" w:rsidRDefault="00B73F5D" w:rsidP="00B73F5D">
      <w:pPr>
        <w:keepNext/>
        <w:spacing w:after="0"/>
        <w:rPr>
          <w:rFonts w:eastAsia="MS Mincho" w:cs="Times New Roman"/>
          <w:u w:val="single"/>
          <w:lang w:val="fi-FI"/>
        </w:rPr>
      </w:pPr>
      <w:r w:rsidRPr="00B73F5D">
        <w:rPr>
          <w:rFonts w:eastAsia="MS Mincho" w:cs="Times New Roman"/>
          <w:u w:val="single"/>
          <w:lang w:val="fi-FI"/>
        </w:rPr>
        <w:t>Maksan vajaatoiminta</w:t>
      </w:r>
    </w:p>
    <w:p w14:paraId="6B2BD1B4" w14:textId="77777777" w:rsidR="00B73F5D" w:rsidRPr="00B73F5D" w:rsidRDefault="00B73F5D" w:rsidP="00B73F5D">
      <w:pPr>
        <w:spacing w:after="0"/>
        <w:rPr>
          <w:rFonts w:eastAsia="MS Mincho" w:cs="Times New Roman"/>
          <w:szCs w:val="20"/>
          <w:lang w:val="fi-FI"/>
        </w:rPr>
      </w:pPr>
      <w:r w:rsidRPr="00B73F5D">
        <w:rPr>
          <w:rFonts w:eastAsia="MS Mincho" w:cs="Times New Roman"/>
          <w:lang w:val="fi-FI"/>
        </w:rPr>
        <w:t xml:space="preserve">Maksan vajaatoiminnalla ei ollut selvää vaikutusta entsalutamidin kokonaisaltistukseen tai sen aktiivisiin metaboliitteihin. Entsalutamidin puoliintumisaika kuitenkin kaksinkertaistui vaikeaa maksan vajaatoimintaa sairastavilla terveisiin verrokkeihin verrattuna (10,4 päivää vs. 4,7 päivää). Tämä liittyy mahdollisesti lisääntyneeseen </w:t>
      </w:r>
      <w:r w:rsidRPr="00B73F5D">
        <w:rPr>
          <w:rFonts w:eastAsia="MS Mincho" w:cs="Times New Roman"/>
          <w:szCs w:val="20"/>
          <w:lang w:val="fi-FI"/>
        </w:rPr>
        <w:t>jakaantumiseen kudoksissa.</w:t>
      </w:r>
    </w:p>
    <w:p w14:paraId="0B18D690" w14:textId="77777777" w:rsidR="00B73F5D" w:rsidRPr="00B73F5D" w:rsidRDefault="00B73F5D" w:rsidP="00B73F5D">
      <w:pPr>
        <w:spacing w:after="0"/>
        <w:rPr>
          <w:rFonts w:eastAsia="MS Mincho" w:cs="Times New Roman"/>
          <w:lang w:val="fi-FI"/>
        </w:rPr>
      </w:pPr>
    </w:p>
    <w:p w14:paraId="52EC02A4" w14:textId="77777777" w:rsidR="00B73F5D" w:rsidRPr="00B73F5D" w:rsidRDefault="00B73F5D" w:rsidP="00B73F5D">
      <w:pPr>
        <w:spacing w:after="0"/>
        <w:rPr>
          <w:rFonts w:eastAsia="MS Mincho" w:cs="Times New Roman"/>
          <w:lang w:val="fi-FI"/>
        </w:rPr>
      </w:pPr>
      <w:r w:rsidRPr="00B73F5D">
        <w:rPr>
          <w:rFonts w:eastAsia="MS Mincho" w:cs="Times New Roman"/>
          <w:lang w:val="fi-FI"/>
        </w:rPr>
        <w:t>Entsalutamidin farmakokinetiikkaa tutkittiin potilailla, joilla oli lähtötilanteessa lievä (N = 6, Child-Pugh-luokka A), keskivaikea (N = 8, Child-Pugh-luokka B) tai vaikea (N = 8, Child-Pugh-luokka C) maksan vajaatoiminta, ja 22:lla verrokkiryhmän kaltaistetulla potilaalla, joiden maksa toimi normaalisti. Suun kautta annetun entsalutamidin 160 mg:n kerta-annoksen jälkeen lievää maksan vajaatoimintaa sairastavilla entsalutamidin AUC-arvo nousi 5 % ja C</w:t>
      </w:r>
      <w:r w:rsidRPr="00B73F5D">
        <w:rPr>
          <w:rFonts w:eastAsia="MS Mincho" w:cs="Times New Roman"/>
          <w:vertAlign w:val="subscript"/>
          <w:lang w:val="fi-FI"/>
        </w:rPr>
        <w:t>max</w:t>
      </w:r>
      <w:r w:rsidRPr="00B73F5D">
        <w:rPr>
          <w:rFonts w:eastAsia="MS Mincho" w:cs="Times New Roman"/>
          <w:lang w:val="fi-FI"/>
        </w:rPr>
        <w:t>-arvo 24 % verrattuna terveisiin verrokkihenkilöihin. Vastaavasti keskivaikeaa maksan vajaatoimintaa sairastavilla entsalutamidin AUC-arvo nousi 29 % ja C</w:t>
      </w:r>
      <w:r w:rsidRPr="00B73F5D">
        <w:rPr>
          <w:rFonts w:eastAsia="MS Mincho" w:cs="Times New Roman"/>
          <w:vertAlign w:val="subscript"/>
          <w:lang w:val="fi-FI"/>
        </w:rPr>
        <w:t>max</w:t>
      </w:r>
      <w:r w:rsidRPr="00B73F5D">
        <w:rPr>
          <w:rFonts w:eastAsia="MS Mincho" w:cs="Times New Roman"/>
          <w:lang w:val="fi-FI"/>
        </w:rPr>
        <w:t>-arvo laski 11 % terveisiin verrokkihenkilöihin verrattuna. Vaikeaa maksan vajaatoimintaa sairastavilla entsalutamidin AUC-arvo nousi 5 % ja C</w:t>
      </w:r>
      <w:r w:rsidRPr="00B73F5D">
        <w:rPr>
          <w:rFonts w:eastAsia="MS Mincho" w:cs="Times New Roman"/>
          <w:vertAlign w:val="subscript"/>
          <w:lang w:val="fi-FI"/>
        </w:rPr>
        <w:t>max</w:t>
      </w:r>
      <w:r w:rsidRPr="00B73F5D">
        <w:rPr>
          <w:rFonts w:eastAsia="MS Mincho" w:cs="Times New Roman"/>
          <w:lang w:val="fi-FI"/>
        </w:rPr>
        <w:t>-arvo laski 41 % terveisiin verrokkihenkilöihin verrattuna. Sitoutumattoman entsalutamidin ja sitoutumattoman aktiivisen metaboliitin AUC- ja C</w:t>
      </w:r>
      <w:r w:rsidRPr="00B73F5D">
        <w:rPr>
          <w:rFonts w:eastAsia="MS Mincho" w:cs="Times New Roman"/>
          <w:vertAlign w:val="subscript"/>
          <w:lang w:val="fi-FI"/>
        </w:rPr>
        <w:t>max</w:t>
      </w:r>
      <w:r w:rsidRPr="00B73F5D">
        <w:rPr>
          <w:rFonts w:eastAsia="MS Mincho" w:cs="Times New Roman"/>
          <w:lang w:val="fi-FI"/>
        </w:rPr>
        <w:t>-arvot nousivat yhteensä lievää maksan vajaatoimintaa sairastavilla 14 % ja 19 %. Keskivaikeaa maksan vajaatoimintaa sairastavilla AUC-arvo nousi yhteensä 14 % ja C</w:t>
      </w:r>
      <w:r w:rsidRPr="00B73F5D">
        <w:rPr>
          <w:rFonts w:eastAsia="MS Mincho" w:cs="Times New Roman"/>
          <w:vertAlign w:val="subscript"/>
          <w:lang w:val="fi-FI"/>
        </w:rPr>
        <w:t>max</w:t>
      </w:r>
      <w:r w:rsidRPr="00B73F5D">
        <w:rPr>
          <w:rFonts w:eastAsia="MS Mincho" w:cs="Times New Roman"/>
          <w:lang w:val="fi-FI"/>
        </w:rPr>
        <w:t>-arvo laski 17 % terveisiin verrokkeihin nähden.</w:t>
      </w:r>
    </w:p>
    <w:p w14:paraId="432E2D7D" w14:textId="77777777" w:rsidR="00B73F5D" w:rsidRPr="00B73F5D" w:rsidRDefault="00B73F5D" w:rsidP="00B73F5D">
      <w:pPr>
        <w:spacing w:after="0"/>
        <w:rPr>
          <w:rFonts w:eastAsia="MS Mincho" w:cs="Times New Roman"/>
          <w:lang w:val="fi-FI"/>
        </w:rPr>
      </w:pPr>
      <w:r w:rsidRPr="00B73F5D">
        <w:rPr>
          <w:rFonts w:eastAsia="MS Mincho" w:cs="Times New Roman"/>
          <w:lang w:val="fi-FI"/>
        </w:rPr>
        <w:t>Vaikeaa maksan vajaatoimintaa sairastavilla AUC-arvo nousi 34 % ja C</w:t>
      </w:r>
      <w:r w:rsidRPr="00B73F5D">
        <w:rPr>
          <w:rFonts w:eastAsia="MS Mincho" w:cs="Times New Roman"/>
          <w:vertAlign w:val="subscript"/>
          <w:lang w:val="fi-FI"/>
        </w:rPr>
        <w:t>max</w:t>
      </w:r>
      <w:r w:rsidRPr="00B73F5D">
        <w:rPr>
          <w:rFonts w:eastAsia="MS Mincho" w:cs="Times New Roman"/>
          <w:lang w:val="fi-FI"/>
        </w:rPr>
        <w:t>-arvo laski 27 % terveisiin verrokkeihin nähden.</w:t>
      </w:r>
    </w:p>
    <w:p w14:paraId="5D93DB11" w14:textId="77777777" w:rsidR="00B73F5D" w:rsidRPr="00B73F5D" w:rsidRDefault="00B73F5D" w:rsidP="00B73F5D">
      <w:pPr>
        <w:spacing w:after="0"/>
        <w:rPr>
          <w:rFonts w:eastAsia="MS Mincho" w:cs="Times New Roman"/>
          <w:lang w:val="fi-FI"/>
        </w:rPr>
      </w:pPr>
    </w:p>
    <w:p w14:paraId="0C480008" w14:textId="77777777" w:rsidR="00B73F5D" w:rsidRPr="00B73F5D" w:rsidRDefault="00B73F5D" w:rsidP="00B73F5D">
      <w:pPr>
        <w:keepNext/>
        <w:spacing w:after="0"/>
        <w:rPr>
          <w:rFonts w:eastAsia="MS Mincho" w:cs="Times New Roman"/>
          <w:u w:val="single"/>
          <w:lang w:val="fi-FI"/>
        </w:rPr>
      </w:pPr>
      <w:r w:rsidRPr="00B73F5D">
        <w:rPr>
          <w:rFonts w:eastAsia="MS Mincho" w:cs="Times New Roman"/>
          <w:u w:val="single"/>
          <w:lang w:val="fi-FI"/>
        </w:rPr>
        <w:t>Rotu</w:t>
      </w:r>
    </w:p>
    <w:p w14:paraId="4135F91D" w14:textId="77777777" w:rsidR="00B73F5D" w:rsidRPr="00B73F5D" w:rsidRDefault="00B73F5D" w:rsidP="00B73F5D">
      <w:pPr>
        <w:spacing w:after="0"/>
        <w:rPr>
          <w:rFonts w:eastAsia="MS Mincho" w:cs="Times New Roman"/>
          <w:lang w:val="fi-FI"/>
        </w:rPr>
      </w:pPr>
      <w:r w:rsidRPr="00B73F5D">
        <w:rPr>
          <w:rFonts w:eastAsia="MS Mincho" w:cs="Times New Roman"/>
          <w:lang w:val="fi-FI"/>
        </w:rPr>
        <w:t>Kontrolloiduissa kliinisissä tutkimuksissa mukana olleista potilaista suurin osa (&gt; </w:t>
      </w:r>
      <w:r w:rsidRPr="00B73F5D">
        <w:rPr>
          <w:rFonts w:eastAsia="MS Mincho" w:cs="Times New Roman"/>
          <w:szCs w:val="20"/>
          <w:lang w:val="fi-FI"/>
        </w:rPr>
        <w:t>75</w:t>
      </w:r>
      <w:r w:rsidRPr="00B73F5D">
        <w:rPr>
          <w:rFonts w:eastAsia="MS Mincho" w:cs="Times New Roman"/>
          <w:lang w:val="fi-FI"/>
        </w:rPr>
        <w:t> %) oli valkoihoisia. Japanilaisilla ja kiinalaisilla eturauhassyöpäpotilailla tehdyistä tutkimuksista saatujen farmakokineettisten tietojen perusteella altistuksessa ei ollut perusjoukkojen välillä kliinisesti merkittäviä eroja. Mahdollisia eroja entsalutamidin farmakokinetiikassa muita rotuja edustavilla potilailla ei voida arvioida, koska tietoja ei ole riittävästi.</w:t>
      </w:r>
    </w:p>
    <w:p w14:paraId="4EA2AEF1" w14:textId="77777777" w:rsidR="00B73F5D" w:rsidRPr="00B73F5D" w:rsidRDefault="00B73F5D" w:rsidP="00B73F5D">
      <w:pPr>
        <w:spacing w:after="0"/>
        <w:rPr>
          <w:rFonts w:eastAsia="MS Mincho" w:cs="Times New Roman"/>
          <w:u w:val="single"/>
          <w:lang w:val="fi-FI"/>
        </w:rPr>
      </w:pPr>
    </w:p>
    <w:p w14:paraId="521E327C" w14:textId="77777777" w:rsidR="00B73F5D" w:rsidRPr="00B73F5D" w:rsidRDefault="00B73F5D" w:rsidP="00B73F5D">
      <w:pPr>
        <w:keepNext/>
        <w:spacing w:after="0"/>
        <w:rPr>
          <w:rFonts w:eastAsia="MS Mincho" w:cs="Times New Roman"/>
          <w:u w:val="single"/>
          <w:lang w:val="fi-FI"/>
        </w:rPr>
      </w:pPr>
      <w:r w:rsidRPr="00B73F5D">
        <w:rPr>
          <w:rFonts w:eastAsia="MS Mincho" w:cs="Times New Roman"/>
          <w:u w:val="single"/>
          <w:lang w:val="fi-FI"/>
        </w:rPr>
        <w:t>Iäkkäät potilaat</w:t>
      </w:r>
    </w:p>
    <w:p w14:paraId="612A5403" w14:textId="4306770F" w:rsidR="00D57306" w:rsidRPr="007F3560" w:rsidRDefault="00B73F5D" w:rsidP="00B73F5D">
      <w:pPr>
        <w:keepNext/>
        <w:autoSpaceDE w:val="0"/>
        <w:autoSpaceDN w:val="0"/>
        <w:adjustRightInd w:val="0"/>
        <w:spacing w:after="0"/>
        <w:rPr>
          <w:lang w:val="fi-FI"/>
        </w:rPr>
      </w:pPr>
      <w:r w:rsidRPr="00B73F5D">
        <w:rPr>
          <w:rFonts w:eastAsia="MS Mincho" w:cs="Times New Roman"/>
          <w:lang w:val="fi-FI"/>
        </w:rPr>
        <w:t>Iäkkäiden populaatiofarmakokineettisen analyysin perusteella iällä ei ollut kliinisesti merkittävää vaikutusta entsalutamidin farmakokinetiikkaan.</w:t>
      </w:r>
    </w:p>
    <w:p w14:paraId="2FE5DB45" w14:textId="7C5662A1" w:rsidR="00D57306" w:rsidRPr="007F3560" w:rsidRDefault="00D57306">
      <w:pPr>
        <w:pStyle w:val="Heading3"/>
        <w:rPr>
          <w:lang w:val="fi-FI"/>
        </w:rPr>
      </w:pPr>
      <w:bookmarkStart w:id="63" w:name="_i4i05dZ9RtpiRwMaVLtjPokR8"/>
      <w:bookmarkEnd w:id="63"/>
      <w:r w:rsidRPr="007F3560">
        <w:rPr>
          <w:lang w:val="fi-FI"/>
        </w:rPr>
        <w:t>5.3</w:t>
      </w:r>
      <w:r w:rsidRPr="007F3560">
        <w:rPr>
          <w:lang w:val="fi-FI"/>
        </w:rPr>
        <w:tab/>
        <w:t>Prekliiniset tiedot turvallisuudesta</w:t>
      </w:r>
    </w:p>
    <w:p w14:paraId="67272B4A" w14:textId="62F91166" w:rsidR="00EA0C5B" w:rsidRPr="00EA0C5B" w:rsidRDefault="00EA0C5B" w:rsidP="00EA0C5B">
      <w:pPr>
        <w:spacing w:after="0"/>
        <w:rPr>
          <w:rFonts w:eastAsia="MS Mincho" w:cs="Times New Roman"/>
          <w:lang w:val="fi-FI"/>
        </w:rPr>
      </w:pPr>
      <w:bookmarkStart w:id="64" w:name="_i4i157h7XMhIvvLoAEekCF6iY"/>
      <w:bookmarkStart w:id="65" w:name="_Hlk62739604"/>
      <w:bookmarkEnd w:id="64"/>
      <w:r w:rsidRPr="00EA0C5B">
        <w:rPr>
          <w:rFonts w:eastAsia="MS Mincho" w:cs="Times New Roman"/>
          <w:lang w:val="fi-FI"/>
        </w:rPr>
        <w:t xml:space="preserve">Tiineiden hiirien entsalutamidihoito lisäsi alkio-/sikiökuolemia, sekä ulkoisia ja luuston muutoksia. Hedelmällisyystutkimuksia ei ole tehty entsalutamidilla, mutta rotilla tehdyissä (4 ja 26 viikon) </w:t>
      </w:r>
      <w:bookmarkEnd w:id="65"/>
      <w:r w:rsidRPr="00EA0C5B">
        <w:rPr>
          <w:rFonts w:eastAsia="MS Mincho" w:cs="Times New Roman"/>
          <w:lang w:val="fi-FI"/>
        </w:rPr>
        <w:t xml:space="preserve">tutkimuksissa sekä koirilla tehdyissä (4, 13 ja 39 viikon) tutkimuksissa havaittiin lisääntymiselinten atrofiaa, aspermiaa/hypospermiaa ja hypertrofiaa/hyperplasiaa. Tulokset olivat yhdenmukaisia entsalutamidin farmakologisten ominaisuuksien kanssa. Hiirillä (4 viikon tutkimuksissa), rotilla (4 ja 26 viikon tutkimuksissa) ja koirilla (4 13 ja 39 viikon tutkimuksissa) havaitut lisääntymiselinten muutokset, jotka liittyivät </w:t>
      </w:r>
      <w:r w:rsidRPr="00EA0C5B">
        <w:rPr>
          <w:rFonts w:eastAsia="MS Mincho" w:cs="Times New Roman"/>
          <w:bCs/>
          <w:noProof/>
          <w:lang w:val="fi-FI"/>
        </w:rPr>
        <w:t>entsalutamidin</w:t>
      </w:r>
      <w:r w:rsidRPr="00EA0C5B">
        <w:rPr>
          <w:rFonts w:eastAsia="MS Mincho" w:cs="Times New Roman"/>
          <w:lang w:val="fi-FI"/>
        </w:rPr>
        <w:t xml:space="preserve"> käyttöön, olivat elimen painon väheneminen sekä eturauhasen ja lisäkivesten atrofia. Leydigin solujen hypertrofiaa ja/tai hyperplasiaa havaittiin hiirillä (4 viikon tutkimuksissa) ja koirilla (39 viikon tutkimuksissa). Muita rotilla esiintyneitä lisääntymiselimistön kudosten muutoksia olivat aivolisäkkeen hypertrofia/hyperplasia sekä rakkularauhasen atrofia. Muita koirilla esiintyneitä muutoksia olivat testikulaarinen hypospermia sekä siementiehyiden degeneraatio. Rotan maitorauhasissa havaittiin sukupuolten välisiä eroja (urosrotilla atrofia ja naarasrotilla lobulaarinen hyperplasia). Kummallakin eläinlajilla todetut muutokset lisääntymiselimissä olivat yhdenmukaisia entsalutamidin farmakologisten ominaisuuksien kanssa. Muutokset korjautuivat täysin tai osittain 8 viikon palautumisjakson jälkeen. Kummallakaan eläinlajilla ei esiintynyt kliiniseen patologiaan tai histopatologiaan liittyviä muutoksia minkään muun elinjärjestelmän, mukaan lukien maksan, alueella.</w:t>
      </w:r>
    </w:p>
    <w:p w14:paraId="64B496FD" w14:textId="77777777" w:rsidR="00EA0C5B" w:rsidRPr="00EA0C5B" w:rsidRDefault="00EA0C5B" w:rsidP="00EA0C5B">
      <w:pPr>
        <w:spacing w:after="0"/>
        <w:rPr>
          <w:rFonts w:eastAsia="MS Mincho" w:cs="Times New Roman"/>
          <w:bCs/>
          <w:noProof/>
          <w:lang w:val="fi-FI"/>
        </w:rPr>
      </w:pPr>
    </w:p>
    <w:p w14:paraId="7F115155" w14:textId="77777777" w:rsidR="00EA0C5B" w:rsidRPr="00EA0C5B" w:rsidRDefault="00EA0C5B" w:rsidP="00EA0C5B">
      <w:pPr>
        <w:spacing w:after="0"/>
        <w:rPr>
          <w:rFonts w:eastAsia="MS Mincho" w:cs="Times New Roman"/>
          <w:bCs/>
          <w:lang w:val="fi-FI"/>
        </w:rPr>
      </w:pPr>
      <w:r w:rsidRPr="00EA0C5B">
        <w:rPr>
          <w:rFonts w:eastAsia="MS Mincho" w:cs="Times New Roman"/>
          <w:bCs/>
          <w:lang w:val="fi-FI"/>
        </w:rPr>
        <w:t>Tiineillä rotilla tehdyt tutkimukset ovat osoittaneet, että entsalutamidi ja/tai sen metaboliitit kulkeutuvat sikiö</w:t>
      </w:r>
      <w:r w:rsidRPr="00EA0C5B">
        <w:rPr>
          <w:rFonts w:eastAsia="MS Mincho" w:cs="Times New Roman"/>
          <w:bCs/>
          <w:szCs w:val="20"/>
          <w:lang w:val="fi-FI"/>
        </w:rPr>
        <w:t>ihi</w:t>
      </w:r>
      <w:r w:rsidRPr="00EA0C5B">
        <w:rPr>
          <w:rFonts w:eastAsia="MS Mincho" w:cs="Times New Roman"/>
          <w:bCs/>
          <w:lang w:val="fi-FI"/>
        </w:rPr>
        <w:t xml:space="preserve">n. Kun rotille annettiin suun kautta 30 mg/kg </w:t>
      </w:r>
      <w:r w:rsidRPr="00EA0C5B">
        <w:rPr>
          <w:rFonts w:eastAsia="MS Mincho" w:cs="Times New Roman"/>
          <w:bCs/>
          <w:lang w:val="fi-FI"/>
        </w:rPr>
        <w:noBreakHyphen/>
        <w:t xml:space="preserve">annos </w:t>
      </w:r>
      <w:r w:rsidRPr="00EA0C5B">
        <w:rPr>
          <w:rFonts w:eastAsia="MS Mincho" w:cs="Times New Roman"/>
          <w:szCs w:val="20"/>
          <w:lang w:val="fi-FI"/>
        </w:rPr>
        <w:t>(~ 1,9 kertaa ihmisen suurin sallittu annos)</w:t>
      </w:r>
      <w:r w:rsidRPr="00EA0C5B">
        <w:rPr>
          <w:rFonts w:eastAsia="MS Mincho" w:cs="Times New Roman"/>
          <w:szCs w:val="20"/>
          <w:u w:val="single"/>
          <w:lang w:val="fi-FI"/>
        </w:rPr>
        <w:t xml:space="preserve"> </w:t>
      </w:r>
      <w:r w:rsidRPr="00EA0C5B">
        <w:rPr>
          <w:rFonts w:eastAsia="MS Mincho" w:cs="Times New Roman"/>
          <w:bCs/>
          <w:lang w:val="fi-FI"/>
        </w:rPr>
        <w:t xml:space="preserve">radioaktiivisesti merkittyä </w:t>
      </w:r>
      <w:r w:rsidRPr="00EA0C5B">
        <w:rPr>
          <w:rFonts w:eastAsia="MS Mincho" w:cs="Times New Roman"/>
          <w:bCs/>
          <w:vertAlign w:val="superscript"/>
          <w:lang w:val="fi-FI"/>
        </w:rPr>
        <w:t>14</w:t>
      </w:r>
      <w:r w:rsidRPr="00EA0C5B">
        <w:rPr>
          <w:rFonts w:eastAsia="MS Mincho" w:cs="Times New Roman"/>
          <w:bCs/>
          <w:lang w:val="fi-FI"/>
        </w:rPr>
        <w:t>C</w:t>
      </w:r>
      <w:r w:rsidRPr="00EA0C5B">
        <w:rPr>
          <w:rFonts w:eastAsia="MS Mincho" w:cs="Times New Roman"/>
          <w:bCs/>
          <w:szCs w:val="20"/>
          <w:lang w:val="fi-FI"/>
        </w:rPr>
        <w:t>-</w:t>
      </w:r>
      <w:r w:rsidRPr="00EA0C5B">
        <w:rPr>
          <w:rFonts w:eastAsia="MS Mincho" w:cs="Times New Roman"/>
          <w:bCs/>
          <w:lang w:val="fi-FI"/>
        </w:rPr>
        <w:t>entsalutamidia 14. tiineyspäivänä, sikiön radioaktiivisuus oli korkeimmillaan 4 tuntia annon jälkeen, ja se oli alempi kuin emon plasma</w:t>
      </w:r>
      <w:r w:rsidRPr="00EA0C5B">
        <w:rPr>
          <w:rFonts w:eastAsia="MS Mincho" w:cs="Times New Roman"/>
          <w:bCs/>
          <w:szCs w:val="20"/>
          <w:lang w:val="fi-FI"/>
        </w:rPr>
        <w:t xml:space="preserve">ssa </w:t>
      </w:r>
      <w:r w:rsidRPr="00EA0C5B">
        <w:rPr>
          <w:rFonts w:eastAsia="MS Mincho" w:cs="Times New Roman"/>
          <w:bCs/>
          <w:lang w:val="fi-FI"/>
        </w:rPr>
        <w:t>kudos/plasma-suh</w:t>
      </w:r>
      <w:r w:rsidRPr="00EA0C5B">
        <w:rPr>
          <w:rFonts w:eastAsia="MS Mincho" w:cs="Times New Roman"/>
          <w:bCs/>
          <w:szCs w:val="20"/>
          <w:lang w:val="fi-FI"/>
        </w:rPr>
        <w:t xml:space="preserve">teen ollessa </w:t>
      </w:r>
      <w:r w:rsidRPr="00EA0C5B">
        <w:rPr>
          <w:rFonts w:eastAsia="MS Mincho" w:cs="Times New Roman"/>
          <w:bCs/>
          <w:lang w:val="fi-FI"/>
        </w:rPr>
        <w:t xml:space="preserve">0,27. Sikiön radioaktiivisuus väheni niin, että se oli 0,08 kertaa maksimipitoisuus 72 tuntia annon jälkeen. </w:t>
      </w:r>
    </w:p>
    <w:p w14:paraId="566A1985" w14:textId="77777777" w:rsidR="00EA0C5B" w:rsidRPr="00EA0C5B" w:rsidRDefault="00EA0C5B" w:rsidP="00EA0C5B">
      <w:pPr>
        <w:spacing w:after="0"/>
        <w:rPr>
          <w:rFonts w:eastAsia="MS Mincho" w:cs="Times New Roman"/>
          <w:bCs/>
          <w:szCs w:val="20"/>
          <w:lang w:val="fi-FI"/>
        </w:rPr>
      </w:pPr>
    </w:p>
    <w:p w14:paraId="3F61F608" w14:textId="77777777" w:rsidR="00EA0C5B" w:rsidRPr="00EA0C5B" w:rsidRDefault="00EA0C5B" w:rsidP="00EA0C5B">
      <w:pPr>
        <w:spacing w:after="0"/>
        <w:rPr>
          <w:rFonts w:eastAsia="MS Mincho" w:cs="Times New Roman"/>
          <w:bCs/>
          <w:noProof/>
          <w:lang w:val="fi-FI"/>
        </w:rPr>
      </w:pPr>
      <w:r w:rsidRPr="00EA0C5B">
        <w:rPr>
          <w:rFonts w:eastAsia="MS Mincho" w:cs="Times New Roman"/>
          <w:bCs/>
          <w:lang w:val="fi-FI"/>
        </w:rPr>
        <w:t xml:space="preserve">Imettävillä rotilla tehdyt tutkimukset ovat osoittaneet, että entsalutamidi ja/tai sen metaboliitit erittyvät rotanmaitoon. Kun imettäville rotille annettiin suun kautta 30 mg/kg </w:t>
      </w:r>
      <w:r w:rsidRPr="00EA0C5B">
        <w:rPr>
          <w:rFonts w:eastAsia="MS Mincho" w:cs="Times New Roman"/>
          <w:bCs/>
          <w:lang w:val="fi-FI"/>
        </w:rPr>
        <w:noBreakHyphen/>
        <w:t>annos</w:t>
      </w:r>
      <w:r w:rsidRPr="00EA0C5B">
        <w:rPr>
          <w:rFonts w:eastAsia="MS Mincho" w:cs="Times New Roman"/>
          <w:bCs/>
          <w:szCs w:val="20"/>
          <w:lang w:val="fi-FI"/>
        </w:rPr>
        <w:t xml:space="preserve"> </w:t>
      </w:r>
      <w:r w:rsidRPr="00EA0C5B">
        <w:rPr>
          <w:rFonts w:eastAsia="MS Mincho" w:cs="Times New Roman"/>
          <w:szCs w:val="20"/>
          <w:lang w:val="fi-FI"/>
        </w:rPr>
        <w:t xml:space="preserve">(~ 1,9 kertaa ihmisen suurin sallittu annos) </w:t>
      </w:r>
      <w:r w:rsidRPr="00EA0C5B">
        <w:rPr>
          <w:rFonts w:eastAsia="MS Mincho" w:cs="Times New Roman"/>
          <w:bCs/>
          <w:lang w:val="fi-FI"/>
        </w:rPr>
        <w:t xml:space="preserve">radioaktiivisesti merkittyä </w:t>
      </w:r>
      <w:r w:rsidRPr="00EA0C5B">
        <w:rPr>
          <w:rFonts w:eastAsia="MS Mincho" w:cs="Times New Roman"/>
          <w:bCs/>
          <w:vertAlign w:val="superscript"/>
          <w:lang w:val="fi-FI"/>
        </w:rPr>
        <w:t>14</w:t>
      </w:r>
      <w:r w:rsidRPr="00EA0C5B">
        <w:rPr>
          <w:rFonts w:eastAsia="MS Mincho" w:cs="Times New Roman"/>
          <w:bCs/>
          <w:lang w:val="fi-FI"/>
        </w:rPr>
        <w:t>C-entsalutamidia</w:t>
      </w:r>
      <w:r w:rsidRPr="00EA0C5B">
        <w:rPr>
          <w:rFonts w:eastAsia="MS Mincho" w:cs="Times New Roman"/>
          <w:szCs w:val="20"/>
          <w:lang w:val="fi-FI"/>
        </w:rPr>
        <w:t xml:space="preserve">, maidon </w:t>
      </w:r>
      <w:r w:rsidRPr="00EA0C5B">
        <w:rPr>
          <w:rFonts w:eastAsia="MS Mincho" w:cs="Times New Roman"/>
          <w:bCs/>
          <w:lang w:val="fi-FI"/>
        </w:rPr>
        <w:t>radioaktiivisuus oli korkeimmillaan 4 tuntia annon jälkeen, ja se oli jopa 3,54 kertaa korkeampi kuin emon pl</w:t>
      </w:r>
      <w:r w:rsidRPr="00EA0C5B">
        <w:rPr>
          <w:rFonts w:eastAsia="MS Mincho" w:cs="Times New Roman"/>
          <w:bCs/>
          <w:szCs w:val="20"/>
          <w:lang w:val="fi-FI"/>
        </w:rPr>
        <w:t>a</w:t>
      </w:r>
      <w:r w:rsidRPr="00EA0C5B">
        <w:rPr>
          <w:rFonts w:eastAsia="MS Mincho" w:cs="Times New Roman"/>
          <w:bCs/>
          <w:lang w:val="fi-FI"/>
        </w:rPr>
        <w:t>smassa. Tutkimustulokset ovat myös osoittaneet, että entsalutamidi ja/tai sen metaboliitit kulkeutuvat rotanpoikasten kudoksiin maidon mukana ja eliminoituvat myöhemmin.</w:t>
      </w:r>
    </w:p>
    <w:p w14:paraId="2C286E45" w14:textId="77777777" w:rsidR="00EA0C5B" w:rsidRPr="00EA0C5B" w:rsidRDefault="00EA0C5B" w:rsidP="00EA0C5B">
      <w:pPr>
        <w:spacing w:after="0"/>
        <w:rPr>
          <w:rFonts w:eastAsia="MS Mincho" w:cs="Times New Roman"/>
          <w:bCs/>
          <w:noProof/>
          <w:lang w:val="fi-FI"/>
        </w:rPr>
      </w:pPr>
    </w:p>
    <w:p w14:paraId="261B0CFB" w14:textId="77777777" w:rsidR="00EA0C5B" w:rsidRPr="00EA0C5B" w:rsidRDefault="00EA0C5B" w:rsidP="00EA0C5B">
      <w:pPr>
        <w:spacing w:after="0"/>
        <w:rPr>
          <w:rFonts w:eastAsia="MS Mincho" w:cs="Times New Roman"/>
          <w:lang w:val="fi-FI"/>
        </w:rPr>
      </w:pPr>
      <w:r w:rsidRPr="00EA0C5B">
        <w:rPr>
          <w:rFonts w:eastAsia="MS Mincho" w:cs="Times New Roman"/>
          <w:bCs/>
          <w:szCs w:val="20"/>
          <w:lang w:val="fi-FI"/>
        </w:rPr>
        <w:t>Entsalutamidi</w:t>
      </w:r>
      <w:r w:rsidRPr="00EA0C5B">
        <w:rPr>
          <w:rFonts w:eastAsia="MS Mincho" w:cs="Times New Roman"/>
          <w:szCs w:val="20"/>
          <w:lang w:val="fi-FI" w:eastAsia="ja-JP"/>
        </w:rPr>
        <w:t xml:space="preserve"> ei ollut genotoksinen </w:t>
      </w:r>
      <w:r w:rsidRPr="00EA0C5B">
        <w:rPr>
          <w:rFonts w:eastAsia="MS Mincho" w:cs="Times New Roman"/>
          <w:i/>
          <w:szCs w:val="20"/>
          <w:lang w:val="fi-FI" w:eastAsia="ja-JP"/>
        </w:rPr>
        <w:t xml:space="preserve">in vitro- </w:t>
      </w:r>
      <w:r w:rsidRPr="00EA0C5B">
        <w:rPr>
          <w:rFonts w:eastAsia="MS Mincho" w:cs="Times New Roman"/>
          <w:szCs w:val="20"/>
          <w:lang w:val="fi-FI" w:eastAsia="ja-JP"/>
        </w:rPr>
        <w:t xml:space="preserve">ja </w:t>
      </w:r>
      <w:r w:rsidRPr="00EA0C5B">
        <w:rPr>
          <w:rFonts w:eastAsia="MS Mincho" w:cs="Times New Roman"/>
          <w:i/>
          <w:szCs w:val="20"/>
          <w:lang w:val="fi-FI" w:eastAsia="ja-JP"/>
        </w:rPr>
        <w:t xml:space="preserve">in vivo </w:t>
      </w:r>
      <w:r w:rsidRPr="00EA0C5B">
        <w:rPr>
          <w:rFonts w:eastAsia="MS Mincho" w:cs="Times New Roman"/>
          <w:szCs w:val="20"/>
          <w:lang w:val="fi-FI" w:eastAsia="ja-JP"/>
        </w:rPr>
        <w:t>-vakiotestisarjassa</w:t>
      </w:r>
      <w:r w:rsidRPr="00EA0C5B">
        <w:rPr>
          <w:rFonts w:eastAsia="MS Mincho" w:cs="Times New Roman"/>
          <w:i/>
          <w:szCs w:val="20"/>
          <w:lang w:val="fi-FI" w:eastAsia="ja-JP"/>
        </w:rPr>
        <w:t>.</w:t>
      </w:r>
      <w:r w:rsidRPr="00EA0C5B">
        <w:rPr>
          <w:rFonts w:eastAsia="MS Mincho" w:cs="Times New Roman"/>
          <w:szCs w:val="20"/>
          <w:lang w:val="fi-FI"/>
        </w:rPr>
        <w:t xml:space="preserve"> </w:t>
      </w:r>
      <w:r w:rsidRPr="00EA0C5B">
        <w:rPr>
          <w:rFonts w:eastAsia="MS Mincho" w:cs="Times New Roman"/>
          <w:lang w:val="fi-FI"/>
        </w:rPr>
        <w:t xml:space="preserve">Kuusi kuukautta kestäneessä tutkimuksessa entsalutamidilla ei havaittu karsinogeenistä potentiaalia transgeenisillä rasH2-hiirillä (ei neoplastisia löydöksiä) enintään 20 mg/kg vuorokausiannoksilla </w:t>
      </w:r>
      <w:r w:rsidRPr="00EA0C5B">
        <w:rPr>
          <w:rFonts w:eastAsia="MS Mincho" w:cs="Times New Roman"/>
          <w:szCs w:val="20"/>
          <w:lang w:val="fi-FI"/>
        </w:rPr>
        <w:t>(AUC</w:t>
      </w:r>
      <w:r w:rsidRPr="00EA0C5B">
        <w:rPr>
          <w:rFonts w:eastAsia="MS Mincho" w:cs="Times New Roman"/>
          <w:szCs w:val="20"/>
          <w:vertAlign w:val="subscript"/>
          <w:lang w:val="fi-FI"/>
        </w:rPr>
        <w:t xml:space="preserve">24h </w:t>
      </w:r>
      <w:r w:rsidRPr="00EA0C5B">
        <w:rPr>
          <w:rFonts w:eastAsia="MS Mincho" w:cs="Times New Roman"/>
          <w:szCs w:val="20"/>
          <w:lang w:val="fi-FI"/>
        </w:rPr>
        <w:t>~317 µg </w:t>
      </w:r>
      <w:r w:rsidRPr="00EA0C5B">
        <w:rPr>
          <w:rFonts w:ascii="Arial" w:eastAsia="MS Mincho" w:hAnsi="Arial" w:cs="Arial"/>
          <w:color w:val="000000"/>
          <w:sz w:val="20"/>
          <w:szCs w:val="20"/>
          <w:lang w:val="fi-FI"/>
        </w:rPr>
        <w:t>· </w:t>
      </w:r>
      <w:r w:rsidRPr="00EA0C5B">
        <w:rPr>
          <w:rFonts w:eastAsia="MS Mincho" w:cs="Times New Roman"/>
          <w:szCs w:val="20"/>
          <w:lang w:val="fi-FI"/>
        </w:rPr>
        <w:t>h/ml)</w:t>
      </w:r>
      <w:r w:rsidRPr="00EA0C5B">
        <w:rPr>
          <w:rFonts w:eastAsia="MS Mincho" w:cs="Times New Roman"/>
          <w:lang w:val="fi-FI"/>
        </w:rPr>
        <w:t xml:space="preserve">, mikä vastaa metastaattista CRPC:tä sairastavilla potilailla plasman kliinistä altistusta 160 mg vuorokausiannokselle </w:t>
      </w:r>
      <w:r w:rsidRPr="00EA0C5B">
        <w:rPr>
          <w:rFonts w:eastAsia="MS Mincho" w:cs="Times New Roman"/>
          <w:szCs w:val="20"/>
          <w:lang w:val="fi-FI"/>
        </w:rPr>
        <w:t>(AUC</w:t>
      </w:r>
      <w:r w:rsidRPr="00EA0C5B">
        <w:rPr>
          <w:rFonts w:eastAsia="MS Mincho" w:cs="Times New Roman"/>
          <w:szCs w:val="20"/>
          <w:vertAlign w:val="subscript"/>
          <w:lang w:val="fi-FI"/>
        </w:rPr>
        <w:t>24h</w:t>
      </w:r>
      <w:r w:rsidRPr="00EA0C5B">
        <w:rPr>
          <w:rFonts w:eastAsia="MS Mincho" w:cs="Times New Roman"/>
          <w:szCs w:val="20"/>
          <w:lang w:val="fi-FI"/>
        </w:rPr>
        <w:t xml:space="preserve"> ~322 µg </w:t>
      </w:r>
      <w:r w:rsidRPr="00EA0C5B">
        <w:rPr>
          <w:rFonts w:ascii="Arial" w:eastAsia="MS Mincho" w:hAnsi="Arial" w:cs="Arial"/>
          <w:color w:val="000000"/>
          <w:sz w:val="20"/>
          <w:szCs w:val="20"/>
          <w:lang w:val="fi-FI"/>
        </w:rPr>
        <w:t>· </w:t>
      </w:r>
      <w:r w:rsidRPr="00EA0C5B">
        <w:rPr>
          <w:rFonts w:eastAsia="MS Mincho" w:cs="Times New Roman"/>
          <w:szCs w:val="20"/>
          <w:lang w:val="fi-FI"/>
        </w:rPr>
        <w:t>h/ml)</w:t>
      </w:r>
      <w:r w:rsidRPr="00EA0C5B">
        <w:rPr>
          <w:rFonts w:eastAsia="MS Mincho" w:cs="Times New Roman"/>
          <w:lang w:val="fi-FI"/>
        </w:rPr>
        <w:t xml:space="preserve">. </w:t>
      </w:r>
    </w:p>
    <w:p w14:paraId="76CDD0B2" w14:textId="77777777" w:rsidR="00EA0C5B" w:rsidRPr="00EA0C5B" w:rsidRDefault="00EA0C5B" w:rsidP="00EA0C5B">
      <w:pPr>
        <w:spacing w:after="0"/>
        <w:rPr>
          <w:rFonts w:eastAsia="MS Mincho" w:cs="Times New Roman"/>
          <w:szCs w:val="20"/>
          <w:lang w:val="fi-FI"/>
        </w:rPr>
      </w:pPr>
    </w:p>
    <w:p w14:paraId="50CC42DC" w14:textId="77777777" w:rsidR="00EA0C5B" w:rsidRPr="00EA0C5B" w:rsidRDefault="00EA0C5B" w:rsidP="00EA0C5B">
      <w:pPr>
        <w:spacing w:after="0"/>
        <w:rPr>
          <w:rFonts w:eastAsia="MS Mincho" w:cs="Times New Roman"/>
          <w:lang w:val="fi-FI"/>
        </w:rPr>
      </w:pPr>
      <w:r w:rsidRPr="00EA0C5B">
        <w:rPr>
          <w:rFonts w:eastAsia="MS Mincho" w:cs="Times New Roman"/>
          <w:lang w:val="fi-FI"/>
        </w:rPr>
        <w:t>Kun rotille annettiin entsalutamidia päivittäin kahden vuoden ajan, neoplastisia löydöksiä ilmeni enemmän. Näihin sisältyi hyvänlaatuinen kateenkorvakasvain, fibroadenooma maitorauhasissa, hyvänlaatuiset välisolukasvaimet kiveksissä ja uroteelin papillooma sekä virtsarakon karsinooma uroksilla; hyvänlaatuinen granuloosasolukasvain naaraiden munasarjoissa ja aivolisäkkeen distaalinen adenooma molemmilla sukupuolilla. Kateenkorvakasvaimen, aivolisäkkeen adenooman ja maitorauhasen fibroadenooman sekä uroteelin papillooman ja virtsarakon karsinooman merkitystä ihmiselle ei voida poissulkea.</w:t>
      </w:r>
    </w:p>
    <w:p w14:paraId="472DD80D" w14:textId="77777777" w:rsidR="00EA0C5B" w:rsidRPr="00EA0C5B" w:rsidRDefault="00EA0C5B" w:rsidP="00EA0C5B">
      <w:pPr>
        <w:spacing w:after="0"/>
        <w:rPr>
          <w:rFonts w:eastAsia="MS Mincho" w:cs="Times New Roman"/>
          <w:lang w:val="fi-FI"/>
        </w:rPr>
      </w:pPr>
    </w:p>
    <w:p w14:paraId="4125E5B0" w14:textId="0751AA25" w:rsidR="00D57306" w:rsidRPr="0027106F" w:rsidRDefault="00EA0C5B" w:rsidP="00EA0C5B">
      <w:pPr>
        <w:spacing w:after="0"/>
        <w:rPr>
          <w:rFonts w:cs="Myanmar Text"/>
          <w:lang w:val="fi-FI"/>
        </w:rPr>
      </w:pPr>
      <w:r w:rsidRPr="00EA0C5B">
        <w:rPr>
          <w:rFonts w:eastAsia="MS Mincho" w:cs="Times New Roman"/>
          <w:lang w:val="fi-FI"/>
        </w:rPr>
        <w:t xml:space="preserve">Entsalutamidi ei ollut fototoksinen </w:t>
      </w:r>
      <w:r w:rsidRPr="00EA0C5B">
        <w:rPr>
          <w:rFonts w:eastAsia="MS Mincho" w:cs="Times New Roman"/>
          <w:i/>
          <w:lang w:val="fi-FI"/>
        </w:rPr>
        <w:t>in vitro</w:t>
      </w:r>
      <w:r w:rsidRPr="00EA0C5B">
        <w:rPr>
          <w:rFonts w:eastAsia="MS Mincho" w:cs="Times New Roman"/>
          <w:lang w:val="fi-FI"/>
        </w:rPr>
        <w:t>.</w:t>
      </w:r>
    </w:p>
    <w:p w14:paraId="65E96202" w14:textId="06F94839" w:rsidR="00D57306" w:rsidRPr="0027106F" w:rsidRDefault="00D57306">
      <w:pPr>
        <w:pStyle w:val="Heading2"/>
        <w:contextualSpacing w:val="0"/>
        <w:rPr>
          <w:lang w:val="fi-FI"/>
        </w:rPr>
      </w:pPr>
      <w:bookmarkStart w:id="66" w:name="_i4i4f6BMrn37rqk4h6rh4dFEy"/>
      <w:bookmarkStart w:id="67" w:name="_i4i5LhY7T24k1czF4nVs8TxMm"/>
      <w:bookmarkEnd w:id="66"/>
      <w:bookmarkEnd w:id="67"/>
      <w:r w:rsidRPr="0027106F">
        <w:rPr>
          <w:lang w:val="fi-FI"/>
        </w:rPr>
        <w:t>6.</w:t>
      </w:r>
      <w:r w:rsidRPr="0027106F">
        <w:rPr>
          <w:lang w:val="fi-FI"/>
        </w:rPr>
        <w:tab/>
        <w:t>FARMASEUTTISET TIEDOT</w:t>
      </w:r>
    </w:p>
    <w:p w14:paraId="4561D519" w14:textId="478D73AE" w:rsidR="00D57306" w:rsidRPr="0027106F" w:rsidRDefault="00D57306">
      <w:pPr>
        <w:pStyle w:val="Heading3"/>
        <w:rPr>
          <w:lang w:val="fi-FI"/>
        </w:rPr>
      </w:pPr>
      <w:bookmarkStart w:id="68" w:name="_i4i0Ft4pw7GhLE1eWypaB1Kyi"/>
      <w:bookmarkEnd w:id="68"/>
      <w:r w:rsidRPr="0027106F">
        <w:rPr>
          <w:lang w:val="fi-FI"/>
        </w:rPr>
        <w:t>6.1</w:t>
      </w:r>
      <w:r w:rsidRPr="0027106F">
        <w:rPr>
          <w:lang w:val="fi-FI"/>
        </w:rPr>
        <w:tab/>
        <w:t>Apuaineet</w:t>
      </w:r>
    </w:p>
    <w:p w14:paraId="5FBC57AC" w14:textId="08A179A1" w:rsidR="00EA0C5B" w:rsidRPr="00EA0C5B" w:rsidRDefault="00EA0C5B" w:rsidP="00EA0C5B">
      <w:pPr>
        <w:keepNext/>
        <w:spacing w:after="0"/>
        <w:rPr>
          <w:rFonts w:eastAsia="MS Mincho" w:cs="Times New Roman"/>
          <w:lang w:val="fi-FI"/>
        </w:rPr>
      </w:pPr>
      <w:bookmarkStart w:id="69" w:name="_i4i1PymoEwd474Z5FTU2awpv7"/>
      <w:bookmarkEnd w:id="69"/>
      <w:r w:rsidRPr="00EA0C5B">
        <w:rPr>
          <w:rFonts w:eastAsia="MS Mincho" w:cs="Times New Roman"/>
          <w:u w:val="single"/>
          <w:lang w:val="fi-FI"/>
        </w:rPr>
        <w:t>Kapselin sisältö</w:t>
      </w:r>
    </w:p>
    <w:p w14:paraId="577C3BB2" w14:textId="77777777" w:rsidR="00EA0C5B" w:rsidRPr="00EA0C5B" w:rsidRDefault="00EA0C5B" w:rsidP="00EA0C5B">
      <w:pPr>
        <w:spacing w:after="0"/>
        <w:rPr>
          <w:rFonts w:eastAsia="MS Mincho" w:cs="Times New Roman"/>
          <w:lang w:val="fi-FI"/>
        </w:rPr>
      </w:pPr>
      <w:r w:rsidRPr="00EA0C5B">
        <w:rPr>
          <w:rFonts w:eastAsia="MS Mincho" w:cs="Times New Roman"/>
          <w:lang w:val="fi-FI"/>
        </w:rPr>
        <w:t>Kaprylokaproyyli-makrogoli-8-glyseridit</w:t>
      </w:r>
    </w:p>
    <w:p w14:paraId="540B102D" w14:textId="77777777" w:rsidR="00EA0C5B" w:rsidRPr="00EA0C5B" w:rsidRDefault="00EA0C5B" w:rsidP="00EA0C5B">
      <w:pPr>
        <w:spacing w:after="0"/>
        <w:rPr>
          <w:rFonts w:eastAsia="MS Mincho" w:cs="Times New Roman"/>
          <w:lang w:val="fi-FI"/>
        </w:rPr>
      </w:pPr>
      <w:r w:rsidRPr="00EA0C5B">
        <w:rPr>
          <w:rFonts w:eastAsia="MS Mincho" w:cs="Times New Roman"/>
          <w:lang w:val="fi-FI"/>
        </w:rPr>
        <w:t>Butyylihydroksianisoli (E320)</w:t>
      </w:r>
    </w:p>
    <w:p w14:paraId="4778797F" w14:textId="77777777" w:rsidR="00EA0C5B" w:rsidRPr="00EA0C5B" w:rsidRDefault="00EA0C5B" w:rsidP="00EA0C5B">
      <w:pPr>
        <w:spacing w:after="0"/>
        <w:rPr>
          <w:rFonts w:eastAsia="MS Mincho" w:cs="Times New Roman"/>
          <w:lang w:val="fi-FI"/>
        </w:rPr>
      </w:pPr>
      <w:r w:rsidRPr="00EA0C5B">
        <w:rPr>
          <w:rFonts w:eastAsia="MS Mincho" w:cs="Times New Roman"/>
          <w:lang w:val="fi-FI"/>
        </w:rPr>
        <w:t>Butyylihydroksitolueeni (E321)</w:t>
      </w:r>
    </w:p>
    <w:p w14:paraId="73D9CD3B" w14:textId="77777777" w:rsidR="00EA0C5B" w:rsidRPr="00EA0C5B" w:rsidRDefault="00EA0C5B" w:rsidP="00EA0C5B">
      <w:pPr>
        <w:spacing w:after="0"/>
        <w:rPr>
          <w:rFonts w:eastAsia="MS Mincho" w:cs="Times New Roman"/>
          <w:lang w:val="fi-FI"/>
        </w:rPr>
      </w:pPr>
    </w:p>
    <w:p w14:paraId="05A3574F" w14:textId="77777777" w:rsidR="00EA0C5B" w:rsidRPr="00EA0C5B" w:rsidRDefault="00EA0C5B" w:rsidP="00EA0C5B">
      <w:pPr>
        <w:keepNext/>
        <w:spacing w:after="0"/>
        <w:rPr>
          <w:rFonts w:eastAsia="MS Mincho" w:cs="Times New Roman"/>
          <w:lang w:val="fi-FI"/>
        </w:rPr>
      </w:pPr>
      <w:r w:rsidRPr="00EA0C5B">
        <w:rPr>
          <w:rFonts w:eastAsia="MS Mincho" w:cs="Times New Roman"/>
          <w:u w:val="single"/>
          <w:lang w:val="fi-FI"/>
        </w:rPr>
        <w:t>Kapselin kuori</w:t>
      </w:r>
    </w:p>
    <w:p w14:paraId="66592360" w14:textId="77777777" w:rsidR="00EA0C5B" w:rsidRPr="00EA0C5B" w:rsidRDefault="00EA0C5B" w:rsidP="00EA0C5B">
      <w:pPr>
        <w:keepNext/>
        <w:spacing w:after="0"/>
        <w:rPr>
          <w:rFonts w:eastAsia="MS Mincho" w:cs="Times New Roman"/>
          <w:lang w:val="fi-FI"/>
        </w:rPr>
      </w:pPr>
      <w:r w:rsidRPr="00EA0C5B">
        <w:rPr>
          <w:rFonts w:eastAsia="MS Mincho" w:cs="Times New Roman"/>
          <w:lang w:val="fi-FI"/>
        </w:rPr>
        <w:t>Liivate</w:t>
      </w:r>
    </w:p>
    <w:p w14:paraId="04AF0421" w14:textId="77777777" w:rsidR="00EA0C5B" w:rsidRPr="00EA0C5B" w:rsidRDefault="00EA0C5B" w:rsidP="00EA0C5B">
      <w:pPr>
        <w:keepNext/>
        <w:autoSpaceDE w:val="0"/>
        <w:autoSpaceDN w:val="0"/>
        <w:adjustRightInd w:val="0"/>
        <w:spacing w:after="0"/>
        <w:rPr>
          <w:rFonts w:eastAsia="MS Mincho" w:cs="Times New Roman"/>
          <w:lang w:val="fi-FI"/>
        </w:rPr>
      </w:pPr>
      <w:r w:rsidRPr="00EA0C5B">
        <w:rPr>
          <w:rFonts w:eastAsia="MS Mincho" w:cs="Times New Roman"/>
          <w:lang w:val="fi-FI"/>
        </w:rPr>
        <w:t>Sorbitoli-sorbitaaniliuos</w:t>
      </w:r>
    </w:p>
    <w:p w14:paraId="493E08D4" w14:textId="77777777" w:rsidR="00EA0C5B" w:rsidRPr="00EA0C5B" w:rsidRDefault="00EA0C5B" w:rsidP="00EA0C5B">
      <w:pPr>
        <w:keepNext/>
        <w:autoSpaceDE w:val="0"/>
        <w:autoSpaceDN w:val="0"/>
        <w:adjustRightInd w:val="0"/>
        <w:spacing w:after="0"/>
        <w:rPr>
          <w:rFonts w:eastAsia="MS Mincho" w:cs="Times New Roman"/>
          <w:lang w:val="fi-FI"/>
        </w:rPr>
      </w:pPr>
      <w:r w:rsidRPr="00EA0C5B">
        <w:rPr>
          <w:rFonts w:eastAsia="MS Mincho" w:cs="Times New Roman"/>
          <w:lang w:val="fi-FI"/>
        </w:rPr>
        <w:t xml:space="preserve">Glyseroli </w:t>
      </w:r>
    </w:p>
    <w:p w14:paraId="6BE5989C" w14:textId="77777777" w:rsidR="00EA0C5B" w:rsidRPr="00EA0C5B" w:rsidRDefault="00EA0C5B" w:rsidP="00EA0C5B">
      <w:pPr>
        <w:keepNext/>
        <w:spacing w:after="0"/>
        <w:rPr>
          <w:rFonts w:eastAsia="MS Mincho" w:cs="Times New Roman"/>
          <w:lang w:val="fi-FI"/>
        </w:rPr>
      </w:pPr>
      <w:r w:rsidRPr="00EA0C5B">
        <w:rPr>
          <w:rFonts w:eastAsia="MS Mincho" w:cs="Times New Roman"/>
          <w:lang w:val="fi-FI"/>
        </w:rPr>
        <w:t>Titaanidioksidi (E171)</w:t>
      </w:r>
    </w:p>
    <w:p w14:paraId="621C9294" w14:textId="77777777" w:rsidR="00EA0C5B" w:rsidRPr="00EA0C5B" w:rsidRDefault="00EA0C5B" w:rsidP="00EA0C5B">
      <w:pPr>
        <w:keepNext/>
        <w:spacing w:after="0"/>
        <w:rPr>
          <w:rFonts w:eastAsia="MS Mincho" w:cs="Times New Roman"/>
          <w:lang w:val="fi-FI"/>
        </w:rPr>
      </w:pPr>
      <w:r w:rsidRPr="00EA0C5B">
        <w:rPr>
          <w:rFonts w:eastAsia="MS Mincho" w:cs="Times New Roman"/>
          <w:lang w:val="fi-FI"/>
        </w:rPr>
        <w:t>Puhdistettu vesi</w:t>
      </w:r>
    </w:p>
    <w:p w14:paraId="7D3025FB" w14:textId="77777777" w:rsidR="00EA0C5B" w:rsidRPr="00EA0C5B" w:rsidRDefault="00EA0C5B" w:rsidP="00EA0C5B">
      <w:pPr>
        <w:spacing w:after="0"/>
        <w:rPr>
          <w:rFonts w:eastAsia="MS Mincho" w:cs="Times New Roman"/>
          <w:lang w:val="fi-FI"/>
        </w:rPr>
      </w:pPr>
    </w:p>
    <w:p w14:paraId="3B2E15CE" w14:textId="77777777" w:rsidR="00EA0C5B" w:rsidRPr="00EA0C5B" w:rsidRDefault="00EA0C5B" w:rsidP="00EA0C5B">
      <w:pPr>
        <w:keepNext/>
        <w:spacing w:after="0"/>
        <w:rPr>
          <w:rFonts w:eastAsia="MS Mincho" w:cs="Times New Roman"/>
          <w:lang w:val="fi-FI"/>
        </w:rPr>
      </w:pPr>
      <w:r w:rsidRPr="00EA0C5B">
        <w:rPr>
          <w:rFonts w:eastAsia="MS Mincho" w:cs="Times New Roman"/>
          <w:u w:val="single"/>
          <w:lang w:val="fi-FI"/>
        </w:rPr>
        <w:t>Painomuste</w:t>
      </w:r>
    </w:p>
    <w:p w14:paraId="720750FB" w14:textId="77777777" w:rsidR="00EA0C5B" w:rsidRPr="00EA0C5B" w:rsidRDefault="00EA0C5B" w:rsidP="00EA0C5B">
      <w:pPr>
        <w:spacing w:after="0"/>
        <w:rPr>
          <w:rFonts w:eastAsia="MS Mincho" w:cs="Times New Roman"/>
          <w:lang w:val="fi-FI"/>
        </w:rPr>
      </w:pPr>
      <w:r w:rsidRPr="00EA0C5B">
        <w:rPr>
          <w:rFonts w:eastAsia="MS Mincho" w:cs="Times New Roman"/>
          <w:lang w:val="fi-FI"/>
        </w:rPr>
        <w:t>Musta rautaoksidi (E172)</w:t>
      </w:r>
    </w:p>
    <w:p w14:paraId="19276F7C" w14:textId="7BFF3502" w:rsidR="00D57306" w:rsidRPr="0027106F" w:rsidRDefault="00EA0C5B" w:rsidP="00EA0C5B">
      <w:pPr>
        <w:keepNext/>
        <w:autoSpaceDE w:val="0"/>
        <w:autoSpaceDN w:val="0"/>
        <w:adjustRightInd w:val="0"/>
        <w:spacing w:after="0"/>
        <w:rPr>
          <w:rFonts w:cs="Myanmar Text"/>
          <w:lang w:val="fi-FI"/>
        </w:rPr>
      </w:pPr>
      <w:r w:rsidRPr="00EA0C5B">
        <w:rPr>
          <w:rFonts w:eastAsia="MS Mincho" w:cs="Times New Roman"/>
          <w:lang w:val="fi-FI"/>
        </w:rPr>
        <w:t>Polyvinyyliasetaattiftalaatti</w:t>
      </w:r>
    </w:p>
    <w:p w14:paraId="18ECB779" w14:textId="74009CFB" w:rsidR="00D57306" w:rsidRPr="0027106F" w:rsidRDefault="00D57306">
      <w:pPr>
        <w:pStyle w:val="Heading3"/>
        <w:rPr>
          <w:lang w:val="fi-FI"/>
        </w:rPr>
      </w:pPr>
      <w:bookmarkStart w:id="70" w:name="_i4i2EetrZ6XA7TS7Ltmbdr4iI"/>
      <w:bookmarkEnd w:id="70"/>
      <w:r w:rsidRPr="0027106F">
        <w:rPr>
          <w:lang w:val="fi-FI"/>
        </w:rPr>
        <w:t>6.2</w:t>
      </w:r>
      <w:r w:rsidRPr="0027106F">
        <w:rPr>
          <w:lang w:val="fi-FI"/>
        </w:rPr>
        <w:tab/>
        <w:t>Yhteensopimattomuudet</w:t>
      </w:r>
    </w:p>
    <w:p w14:paraId="4C47651D" w14:textId="45E7E77C" w:rsidR="00D57306" w:rsidRPr="0027106F" w:rsidRDefault="00D57306">
      <w:pPr>
        <w:rPr>
          <w:lang w:val="fi-FI"/>
        </w:rPr>
      </w:pPr>
      <w:r w:rsidRPr="0027106F">
        <w:rPr>
          <w:lang w:val="fi-FI"/>
        </w:rPr>
        <w:t>Ei oleellinen.</w:t>
      </w:r>
    </w:p>
    <w:p w14:paraId="69FEE04D" w14:textId="0DA5B3D8" w:rsidR="00D57306" w:rsidRPr="0027106F" w:rsidRDefault="00D57306">
      <w:pPr>
        <w:pStyle w:val="Heading3"/>
        <w:rPr>
          <w:lang w:val="fi-FI"/>
        </w:rPr>
      </w:pPr>
      <w:bookmarkStart w:id="71" w:name="_i4i287ZrGDbDyeO5DsKChWpFe"/>
      <w:bookmarkStart w:id="72" w:name="_i4i5xItxM3HeUdOo6RcU9kmJ8"/>
      <w:bookmarkEnd w:id="71"/>
      <w:bookmarkEnd w:id="72"/>
      <w:r w:rsidRPr="0027106F">
        <w:rPr>
          <w:lang w:val="fi-FI"/>
        </w:rPr>
        <w:t>6.3</w:t>
      </w:r>
      <w:r w:rsidRPr="0027106F">
        <w:rPr>
          <w:lang w:val="fi-FI"/>
        </w:rPr>
        <w:tab/>
        <w:t>Kestoaika</w:t>
      </w:r>
    </w:p>
    <w:p w14:paraId="71EFD0D9" w14:textId="6F1A8106" w:rsidR="00D57306" w:rsidRPr="0027106F" w:rsidRDefault="00EA0C5B">
      <w:pPr>
        <w:rPr>
          <w:lang w:val="fi-FI"/>
        </w:rPr>
      </w:pPr>
      <w:r w:rsidRPr="00EA0C5B">
        <w:rPr>
          <w:rFonts w:eastAsia="MS Mincho" w:cs="Times New Roman"/>
          <w:noProof/>
          <w:lang w:val="fi-FI"/>
        </w:rPr>
        <w:t>3 vuotta</w:t>
      </w:r>
      <w:r w:rsidR="00D57306" w:rsidRPr="0027106F">
        <w:rPr>
          <w:lang w:val="fi-FI"/>
        </w:rPr>
        <w:t>.</w:t>
      </w:r>
    </w:p>
    <w:p w14:paraId="182BFDBC" w14:textId="35F8E80A" w:rsidR="00D57306" w:rsidRPr="0027106F" w:rsidRDefault="00D57306">
      <w:pPr>
        <w:pStyle w:val="Heading3"/>
        <w:rPr>
          <w:lang w:val="fi-FI"/>
        </w:rPr>
      </w:pPr>
      <w:bookmarkStart w:id="73" w:name="_i4i1cSnxmkxI9DivFeBCjXt6N"/>
      <w:bookmarkStart w:id="74" w:name="_i4i4VfrX9xEK71mbBzmTcQMbs"/>
      <w:bookmarkEnd w:id="73"/>
      <w:bookmarkEnd w:id="74"/>
      <w:r w:rsidRPr="0027106F">
        <w:rPr>
          <w:lang w:val="fi-FI"/>
        </w:rPr>
        <w:t>6.4</w:t>
      </w:r>
      <w:r w:rsidRPr="0027106F">
        <w:rPr>
          <w:lang w:val="fi-FI"/>
        </w:rPr>
        <w:tab/>
        <w:t>Säilytys</w:t>
      </w:r>
    </w:p>
    <w:p w14:paraId="6AB1D429" w14:textId="02567097" w:rsidR="00D57306" w:rsidRPr="0027106F" w:rsidRDefault="00EA0C5B" w:rsidP="008D2561">
      <w:pPr>
        <w:rPr>
          <w:noProof/>
          <w:lang w:val="fi-FI"/>
        </w:rPr>
      </w:pPr>
      <w:r w:rsidRPr="00EA0C5B">
        <w:rPr>
          <w:rFonts w:eastAsia="MS Mincho" w:cs="Times New Roman"/>
          <w:lang w:val="fi-FI"/>
        </w:rPr>
        <w:t>Tämä lääkevalmiste ei vaadi erityisiä säilytysolosuhteita</w:t>
      </w:r>
      <w:r w:rsidR="00D57306" w:rsidRPr="0027106F">
        <w:rPr>
          <w:noProof/>
          <w:lang w:val="fi-FI"/>
        </w:rPr>
        <w:t>.</w:t>
      </w:r>
      <w:bookmarkStart w:id="75" w:name="_i4i4YEuSYdNGoheZpLo4dp8Bq"/>
      <w:bookmarkEnd w:id="75"/>
    </w:p>
    <w:p w14:paraId="432511F2" w14:textId="16159E73" w:rsidR="00D57306" w:rsidRPr="0027106F" w:rsidRDefault="00D57306">
      <w:pPr>
        <w:pStyle w:val="Heading3"/>
        <w:rPr>
          <w:lang w:val="fi-FI"/>
        </w:rPr>
      </w:pPr>
      <w:r w:rsidRPr="0027106F">
        <w:rPr>
          <w:lang w:val="fi-FI"/>
        </w:rPr>
        <w:t>6.5</w:t>
      </w:r>
      <w:r w:rsidRPr="0027106F">
        <w:rPr>
          <w:lang w:val="fi-FI"/>
        </w:rPr>
        <w:tab/>
        <w:t>Pakkaustyyppi ja pakkauskoko (pakkauskoot)</w:t>
      </w:r>
    </w:p>
    <w:p w14:paraId="002E3DB8" w14:textId="0CA2572F" w:rsidR="00D57306" w:rsidRPr="00EA0C5B" w:rsidRDefault="00EA0C5B" w:rsidP="008D2561">
      <w:pPr>
        <w:rPr>
          <w:lang w:val="fi-FI"/>
        </w:rPr>
      </w:pPr>
      <w:bookmarkStart w:id="76" w:name="_i4i29prKxCLdTN894jum0kNoU"/>
      <w:bookmarkEnd w:id="76"/>
      <w:r w:rsidRPr="00EA0C5B">
        <w:rPr>
          <w:rFonts w:eastAsia="MS Mincho" w:cs="Times New Roman"/>
          <w:noProof/>
          <w:lang w:val="fi-FI"/>
        </w:rPr>
        <w:t>Pahvinen taittopakkaus, jossa 28 pehmeää kapselia sisältävä PVC/PCTFE/alumiini-läpipainopakkaus. Yksi kotelo sisältää 4 taittopakkausta (112 pehmeää kapselia)</w:t>
      </w:r>
    </w:p>
    <w:p w14:paraId="0902764B" w14:textId="244B1924" w:rsidR="00D57306" w:rsidRPr="00EA0C5B" w:rsidRDefault="00D57306" w:rsidP="00853A03">
      <w:pPr>
        <w:pStyle w:val="Heading3"/>
        <w:rPr>
          <w:lang w:val="fi-FI"/>
        </w:rPr>
      </w:pPr>
      <w:bookmarkStart w:id="77" w:name="_i4i79BWPytl1jN5URrZEFbQ6q"/>
      <w:bookmarkEnd w:id="77"/>
      <w:r w:rsidRPr="00EA0C5B">
        <w:rPr>
          <w:bCs/>
          <w:lang w:val="fi-FI"/>
        </w:rPr>
        <w:t>6.6</w:t>
      </w:r>
      <w:r w:rsidRPr="00EA0C5B">
        <w:rPr>
          <w:bCs/>
          <w:lang w:val="fi-FI"/>
        </w:rPr>
        <w:tab/>
      </w:r>
      <w:r w:rsidR="00EA0C5B" w:rsidRPr="00EA0C5B">
        <w:rPr>
          <w:rFonts w:ascii="Times New Roman" w:eastAsia="MS Mincho" w:hAnsi="Times New Roman" w:cs="Times New Roman"/>
          <w:noProof/>
          <w:lang w:val="fi-FI"/>
        </w:rPr>
        <w:t xml:space="preserve">Erityiset varotoimet hävittämiselle </w:t>
      </w:r>
      <w:r w:rsidR="00EA0C5B" w:rsidRPr="00EA0C5B">
        <w:rPr>
          <w:rFonts w:ascii="Times New Roman" w:eastAsia="MS Mincho" w:hAnsi="Times New Roman" w:cs="Times New Roman"/>
          <w:lang w:val="fi-FI"/>
        </w:rPr>
        <w:t>ja muut käsittelyohjeet</w:t>
      </w:r>
    </w:p>
    <w:p w14:paraId="3E80C26F" w14:textId="46E08529" w:rsidR="00D57306" w:rsidRPr="007F3560" w:rsidRDefault="00EA0C5B" w:rsidP="008D2561">
      <w:pPr>
        <w:rPr>
          <w:lang w:val="fi-FI"/>
        </w:rPr>
      </w:pPr>
      <w:r w:rsidRPr="00EA0C5B">
        <w:rPr>
          <w:rFonts w:eastAsia="MS Mincho" w:cs="Times New Roman"/>
          <w:noProof/>
          <w:lang w:val="fi-FI"/>
        </w:rPr>
        <w:t>Xtandia eivät saa käsitellä muut henkilöt kuin potilas tai hänen hoitajansa. Vaikutusmekanisminsa ja hiirillä todetun alkio- ja sikiötoksisuuden perusteella Xtandi voi vahingoittaa kehittyvää sikiötä. Naisten, jotka ovat raskaana tai voivat tulla raskaaksi, ei pidä käsitellä vahingoittuneita tai avattuja Xtandi-kapseleita ilman suojavarusteita, esim. suojakäsineitä. Ks. kohta 5.3 Prekliiniset tiedot turvallisuudesta</w:t>
      </w:r>
      <w:r w:rsidR="00D57306" w:rsidRPr="007F3560">
        <w:rPr>
          <w:szCs w:val="24"/>
          <w:lang w:val="fi-FI"/>
        </w:rPr>
        <w:t>.</w:t>
      </w:r>
    </w:p>
    <w:p w14:paraId="6CB00476" w14:textId="2B2C4F95" w:rsidR="00D57306" w:rsidRPr="007F3560" w:rsidRDefault="00D57306">
      <w:pPr>
        <w:rPr>
          <w:lang w:val="fi-FI" w:eastAsia="en-CA"/>
        </w:rPr>
      </w:pPr>
      <w:bookmarkStart w:id="78" w:name="_i4i74MxYe1SG2TqJocFC1UUPR"/>
      <w:bookmarkEnd w:id="78"/>
      <w:r w:rsidRPr="007F3560">
        <w:rPr>
          <w:lang w:val="fi-FI"/>
        </w:rPr>
        <w:t>Käyttämätön lääkevalmiste tai jäte on hävitettävä paikallisten vaatimusten mukaisesti.</w:t>
      </w:r>
    </w:p>
    <w:p w14:paraId="37A82638" w14:textId="567928AF" w:rsidR="00D57306" w:rsidRPr="0027106F" w:rsidRDefault="00D57306">
      <w:pPr>
        <w:pStyle w:val="Heading2"/>
        <w:rPr>
          <w:lang w:val="fi-FI"/>
        </w:rPr>
      </w:pPr>
      <w:bookmarkStart w:id="79" w:name="_i4i2i70zPFxv0ABQ77z6gov66"/>
      <w:bookmarkEnd w:id="79"/>
      <w:r w:rsidRPr="0027106F">
        <w:rPr>
          <w:lang w:val="fi-FI"/>
        </w:rPr>
        <w:t>7.</w:t>
      </w:r>
      <w:r w:rsidRPr="0027106F">
        <w:rPr>
          <w:lang w:val="fi-FI"/>
        </w:rPr>
        <w:tab/>
        <w:t>MYYNTILUVAN HALTIJA</w:t>
      </w:r>
    </w:p>
    <w:p w14:paraId="6DC74458" w14:textId="67940B3B" w:rsidR="00EA0C5B" w:rsidRPr="00EA0C5B" w:rsidRDefault="00EA0C5B" w:rsidP="00EA0C5B">
      <w:pPr>
        <w:spacing w:after="0"/>
        <w:rPr>
          <w:rFonts w:eastAsia="MS Mincho" w:cs="Times New Roman"/>
          <w:noProof/>
          <w:lang w:val="fi-FI"/>
        </w:rPr>
      </w:pPr>
      <w:bookmarkStart w:id="80" w:name="_i4i5XnMPG6fNnOaAeN1AtXjS2"/>
      <w:bookmarkEnd w:id="80"/>
      <w:r w:rsidRPr="00EA0C5B">
        <w:rPr>
          <w:rFonts w:eastAsia="MS Mincho" w:cs="Times New Roman"/>
          <w:noProof/>
          <w:lang w:val="fi-FI"/>
        </w:rPr>
        <w:t>Astellas Pharma Europe B.V.</w:t>
      </w:r>
    </w:p>
    <w:p w14:paraId="1095CDFF" w14:textId="77777777" w:rsidR="00EA0C5B" w:rsidRPr="00EA0C5B" w:rsidRDefault="00EA0C5B" w:rsidP="00EA0C5B">
      <w:pPr>
        <w:spacing w:after="0"/>
        <w:rPr>
          <w:rFonts w:eastAsia="MS Mincho" w:cs="Times New Roman"/>
          <w:noProof/>
          <w:lang w:val="fi-FI"/>
        </w:rPr>
      </w:pPr>
      <w:r w:rsidRPr="00EA0C5B">
        <w:rPr>
          <w:rFonts w:eastAsia="MS Mincho" w:cs="Times New Roman"/>
          <w:noProof/>
          <w:lang w:val="fi-FI"/>
        </w:rPr>
        <w:t xml:space="preserve">Sylviusweg 62 </w:t>
      </w:r>
    </w:p>
    <w:p w14:paraId="5E0C6403" w14:textId="77777777" w:rsidR="00EA0C5B" w:rsidRPr="00EA0C5B" w:rsidRDefault="00EA0C5B" w:rsidP="00EA0C5B">
      <w:pPr>
        <w:spacing w:after="0"/>
        <w:rPr>
          <w:rFonts w:eastAsia="MS Mincho" w:cs="Times New Roman"/>
          <w:noProof/>
          <w:lang w:val="fi-FI"/>
        </w:rPr>
      </w:pPr>
      <w:r w:rsidRPr="00EA0C5B">
        <w:rPr>
          <w:rFonts w:eastAsia="MS Mincho" w:cs="Times New Roman"/>
          <w:noProof/>
          <w:lang w:val="fi-FI"/>
        </w:rPr>
        <w:t>2333 BE Leiden</w:t>
      </w:r>
    </w:p>
    <w:p w14:paraId="6BA4D417" w14:textId="21662B33" w:rsidR="00D57306" w:rsidRPr="0027106F" w:rsidRDefault="00EA0C5B" w:rsidP="00EA0C5B">
      <w:pPr>
        <w:spacing w:after="0"/>
        <w:rPr>
          <w:lang w:val="fi-FI"/>
        </w:rPr>
      </w:pPr>
      <w:r w:rsidRPr="00EA0C5B">
        <w:rPr>
          <w:rFonts w:eastAsia="MS Mincho" w:cs="Times New Roman"/>
          <w:noProof/>
          <w:lang w:val="fi-FI"/>
        </w:rPr>
        <w:t>Alankomaat</w:t>
      </w:r>
    </w:p>
    <w:p w14:paraId="2D69761C" w14:textId="67C40E0B" w:rsidR="00D57306" w:rsidRPr="0027106F" w:rsidRDefault="00D57306" w:rsidP="00F16ED7">
      <w:pPr>
        <w:pStyle w:val="Heading2"/>
        <w:rPr>
          <w:lang w:val="fi-FI"/>
        </w:rPr>
      </w:pPr>
      <w:bookmarkStart w:id="81" w:name="_i4i2EQo2D2UByPkPUsN8dLIJp"/>
      <w:bookmarkEnd w:id="81"/>
      <w:r w:rsidRPr="0027106F">
        <w:rPr>
          <w:lang w:val="fi-FI"/>
        </w:rPr>
        <w:t>8.</w:t>
      </w:r>
      <w:r w:rsidRPr="0027106F">
        <w:rPr>
          <w:lang w:val="fi-FI"/>
        </w:rPr>
        <w:tab/>
      </w:r>
      <w:r w:rsidR="00EA0C5B" w:rsidRPr="00EA0C5B">
        <w:rPr>
          <w:rFonts w:eastAsia="MS Mincho" w:cs="Times New Roman"/>
          <w:bCs w:val="0"/>
          <w:caps w:val="0"/>
          <w:noProof/>
          <w:szCs w:val="22"/>
          <w:lang w:val="fi-FI"/>
        </w:rPr>
        <w:t>MYYNTILUVAN NUMERO(T)</w:t>
      </w:r>
    </w:p>
    <w:p w14:paraId="41E4EA03" w14:textId="386C3C7C" w:rsidR="00D57306" w:rsidRPr="0027106F" w:rsidRDefault="00D57306" w:rsidP="008D2561">
      <w:pPr>
        <w:rPr>
          <w:lang w:val="fi-FI"/>
        </w:rPr>
      </w:pPr>
      <w:r w:rsidRPr="00E71BE7">
        <w:rPr>
          <w:noProof/>
          <w:lang w:val="fi-FI"/>
        </w:rPr>
        <w:t>EU/1/13/846/001</w:t>
      </w:r>
    </w:p>
    <w:p w14:paraId="05F246C4" w14:textId="73FD3AFB" w:rsidR="00D57306" w:rsidRPr="0027106F" w:rsidRDefault="00D57306">
      <w:pPr>
        <w:pStyle w:val="Heading2"/>
        <w:rPr>
          <w:lang w:val="fi-FI"/>
        </w:rPr>
      </w:pPr>
      <w:bookmarkStart w:id="82" w:name="_i4i7JAE6tk6k5Owt4nmk2ke1w"/>
      <w:bookmarkEnd w:id="82"/>
      <w:r w:rsidRPr="0027106F">
        <w:rPr>
          <w:lang w:val="fi-FI"/>
        </w:rPr>
        <w:t>9.</w:t>
      </w:r>
      <w:r w:rsidRPr="0027106F">
        <w:rPr>
          <w:lang w:val="fi-FI"/>
        </w:rPr>
        <w:tab/>
        <w:t>MYYNTILUVAN MYÖNTÄMISPÄIVÄMÄÄRÄ/UUDISTAMISPÄIVÄMÄÄRÄ</w:t>
      </w:r>
    </w:p>
    <w:p w14:paraId="3A91803B" w14:textId="15187C52" w:rsidR="00D57306" w:rsidRPr="0027106F" w:rsidRDefault="00D57306">
      <w:pPr>
        <w:pStyle w:val="NoSpacing"/>
        <w:rPr>
          <w:lang w:val="fi-FI"/>
        </w:rPr>
      </w:pPr>
      <w:bookmarkStart w:id="83" w:name="_i4i2XGUc2EMaKZUX6AsEVdHC3"/>
      <w:bookmarkEnd w:id="83"/>
      <w:r w:rsidRPr="0027106F">
        <w:rPr>
          <w:lang w:val="fi-FI"/>
        </w:rPr>
        <w:t xml:space="preserve">Myyntiluvan myöntämisen päivämäärä: </w:t>
      </w:r>
      <w:r w:rsidR="00EA0C5B" w:rsidRPr="00EA0C5B">
        <w:rPr>
          <w:rFonts w:eastAsia="MS Mincho" w:cs="Times New Roman"/>
          <w:noProof/>
          <w:lang w:val="fi-FI"/>
        </w:rPr>
        <w:t>21. kesäkuuta 2013</w:t>
      </w:r>
    </w:p>
    <w:p w14:paraId="7AF125A8" w14:textId="551090E7" w:rsidR="00D57306" w:rsidRPr="0027106F" w:rsidRDefault="00D57306">
      <w:pPr>
        <w:pStyle w:val="NoSpacing"/>
        <w:rPr>
          <w:lang w:val="fi-FI"/>
        </w:rPr>
      </w:pPr>
      <w:bookmarkStart w:id="84" w:name="_i4i09TrtFh6Edh9Q8qTG3ZOWb"/>
      <w:bookmarkEnd w:id="84"/>
      <w:r w:rsidRPr="0027106F">
        <w:rPr>
          <w:lang w:val="fi-FI"/>
        </w:rPr>
        <w:t xml:space="preserve">Viimeisimmän uudistamisen päivämäärä: </w:t>
      </w:r>
      <w:r w:rsidR="00EA0C5B" w:rsidRPr="00EA0C5B">
        <w:rPr>
          <w:rFonts w:eastAsia="MS Mincho" w:cs="Times New Roman"/>
          <w:noProof/>
          <w:lang w:val="fi-FI"/>
        </w:rPr>
        <w:t>8. helmikuuta 2018</w:t>
      </w:r>
    </w:p>
    <w:p w14:paraId="103E9026" w14:textId="7457C02B" w:rsidR="00D57306" w:rsidRPr="0027106F" w:rsidRDefault="00D57306" w:rsidP="00D85E1F">
      <w:pPr>
        <w:pStyle w:val="Heading2"/>
        <w:rPr>
          <w:lang w:val="fi-FI"/>
        </w:rPr>
      </w:pPr>
      <w:bookmarkStart w:id="85" w:name="_i4i56votZJ0uHntSsXq5jo7mu"/>
      <w:bookmarkEnd w:id="85"/>
      <w:r w:rsidRPr="0027106F">
        <w:rPr>
          <w:lang w:val="fi-FI"/>
        </w:rPr>
        <w:t>10.</w:t>
      </w:r>
      <w:r w:rsidRPr="0027106F">
        <w:rPr>
          <w:lang w:val="fi-FI"/>
        </w:rPr>
        <w:tab/>
        <w:t>TEKSTIN MUUTTAMISPÄIVÄMÄÄRÄ</w:t>
      </w:r>
    </w:p>
    <w:p w14:paraId="4B2CCDDB" w14:textId="13A86FCC" w:rsidR="00D57306" w:rsidRPr="0027106F" w:rsidRDefault="00EA0C5B">
      <w:pPr>
        <w:rPr>
          <w:lang w:val="fi-FI"/>
        </w:rPr>
      </w:pPr>
      <w:bookmarkStart w:id="86" w:name="_i4i204uRCIGxY588adIY8FA0Y"/>
      <w:bookmarkStart w:id="87" w:name="_i4i1XAidASMmMJW9NB7nbCBQl"/>
      <w:bookmarkEnd w:id="86"/>
      <w:bookmarkEnd w:id="87"/>
      <w:r w:rsidRPr="00EA0C5B">
        <w:rPr>
          <w:rFonts w:eastAsia="MS Mincho" w:cs="Times New Roman"/>
          <w:noProof/>
          <w:lang w:val="fi-FI"/>
        </w:rPr>
        <w:t xml:space="preserve">Lisätietoa tästä lääkevalmisteesta on Euroopan lääkeviraston verkkosivulla </w:t>
      </w:r>
      <w:hyperlink r:id="rId36" w:history="1">
        <w:r w:rsidRPr="00EA0C5B">
          <w:rPr>
            <w:rFonts w:eastAsia="MS Mincho" w:cs="Times New Roman"/>
            <w:noProof/>
            <w:color w:val="0000FF"/>
            <w:u w:val="single"/>
            <w:lang w:val="fi-FI"/>
          </w:rPr>
          <w:t>http://www.ema.europa.eu</w:t>
        </w:r>
      </w:hyperlink>
      <w:r w:rsidR="00D57306" w:rsidRPr="0027106F">
        <w:rPr>
          <w:lang w:val="fi-FI"/>
        </w:rPr>
        <w:t>.</w:t>
      </w:r>
    </w:p>
    <w:p w14:paraId="10E2326A" w14:textId="23165FA9" w:rsidR="00D57306" w:rsidRPr="004F1BC5" w:rsidRDefault="00D57306" w:rsidP="008D2561">
      <w:pPr>
        <w:rPr>
          <w:lang w:val="fi-FI"/>
          <w:rPrChange w:id="88" w:author="Author">
            <w:rPr/>
          </w:rPrChange>
        </w:rPr>
      </w:pPr>
      <w:bookmarkStart w:id="89" w:name="_i4i5JIqMiCavB7lZdOaCIG96U"/>
      <w:bookmarkStart w:id="90" w:name="_i4i1RnsK7Ow3kVIWCZ239QQQf"/>
      <w:bookmarkEnd w:id="89"/>
      <w:bookmarkEnd w:id="90"/>
      <w:r w:rsidRPr="004F1BC5">
        <w:rPr>
          <w:lang w:val="fi-FI"/>
          <w:rPrChange w:id="91" w:author="Author">
            <w:rPr/>
          </w:rPrChange>
        </w:rPr>
        <w:br w:type="page"/>
      </w:r>
    </w:p>
    <w:p w14:paraId="50B4B68B" w14:textId="56879B06" w:rsidR="00D57306" w:rsidRPr="0027106F" w:rsidRDefault="00D57306">
      <w:pPr>
        <w:pStyle w:val="Heading2"/>
        <w:rPr>
          <w:lang w:val="fi-FI"/>
        </w:rPr>
      </w:pPr>
      <w:r w:rsidRPr="0027106F">
        <w:rPr>
          <w:lang w:val="fi-FI"/>
        </w:rPr>
        <w:t>1.</w:t>
      </w:r>
      <w:r w:rsidRPr="0027106F">
        <w:rPr>
          <w:lang w:val="fi-FI"/>
        </w:rPr>
        <w:tab/>
        <w:t>LÄÄKEVALMISTEEN NIMI</w:t>
      </w:r>
    </w:p>
    <w:p w14:paraId="0F48FB54" w14:textId="780B1A7E" w:rsidR="00E933A8" w:rsidRPr="00E933A8" w:rsidRDefault="00E933A8" w:rsidP="00E933A8">
      <w:pPr>
        <w:widowControl w:val="0"/>
        <w:spacing w:after="0"/>
        <w:rPr>
          <w:rFonts w:eastAsia="MS Mincho" w:cs="Times New Roman"/>
          <w:noProof/>
          <w:lang w:val="fi-FI"/>
        </w:rPr>
      </w:pPr>
      <w:r w:rsidRPr="00E933A8">
        <w:rPr>
          <w:rFonts w:eastAsia="MS Mincho" w:cs="Times New Roman"/>
          <w:noProof/>
          <w:lang w:val="fi-FI"/>
        </w:rPr>
        <w:t>Xtandi 40 mg kalvopäällysteiset tabletit</w:t>
      </w:r>
    </w:p>
    <w:p w14:paraId="07D83783" w14:textId="05466130" w:rsidR="00D57306" w:rsidRPr="0027106F" w:rsidRDefault="00E933A8" w:rsidP="00E933A8">
      <w:pPr>
        <w:widowControl w:val="0"/>
        <w:spacing w:after="0"/>
        <w:jc w:val="both"/>
        <w:rPr>
          <w:lang w:val="fi-FI"/>
        </w:rPr>
      </w:pPr>
      <w:r w:rsidRPr="00E933A8">
        <w:rPr>
          <w:rFonts w:eastAsia="MS Mincho" w:cs="Times New Roman"/>
          <w:noProof/>
          <w:lang w:val="fi-FI"/>
        </w:rPr>
        <w:t>Xtandi 80 mg kalvopäällysteiset tabletit</w:t>
      </w:r>
    </w:p>
    <w:p w14:paraId="0CD661FA" w14:textId="5B9AB0C2" w:rsidR="00D57306" w:rsidRPr="0027106F" w:rsidRDefault="00D57306">
      <w:pPr>
        <w:pStyle w:val="Heading2"/>
        <w:rPr>
          <w:lang w:val="fi-FI"/>
        </w:rPr>
      </w:pPr>
      <w:r w:rsidRPr="0027106F">
        <w:rPr>
          <w:lang w:val="fi-FI"/>
        </w:rPr>
        <w:t>2.</w:t>
      </w:r>
      <w:r w:rsidRPr="0027106F">
        <w:rPr>
          <w:lang w:val="fi-FI"/>
        </w:rPr>
        <w:tab/>
        <w:t>VAIKUTTAVAT AINEET JA NIIDEN MÄÄRÄT</w:t>
      </w:r>
    </w:p>
    <w:p w14:paraId="1E80139B" w14:textId="0EF06585" w:rsidR="00E933A8" w:rsidRPr="00E933A8" w:rsidRDefault="00E933A8" w:rsidP="00E933A8">
      <w:pPr>
        <w:widowControl w:val="0"/>
        <w:spacing w:after="0"/>
        <w:rPr>
          <w:rFonts w:eastAsia="MS Mincho" w:cs="Times New Roman"/>
          <w:bCs/>
          <w:noProof/>
          <w:lang w:val="fi-FI"/>
        </w:rPr>
      </w:pPr>
      <w:r w:rsidRPr="00E933A8">
        <w:rPr>
          <w:rFonts w:eastAsia="MS Mincho" w:cs="Times New Roman"/>
          <w:bCs/>
          <w:noProof/>
          <w:lang w:val="fi-FI"/>
        </w:rPr>
        <w:t>Xtandi 40 mg kalvopäällysteiset tabletit</w:t>
      </w:r>
    </w:p>
    <w:p w14:paraId="327CD7DC" w14:textId="77777777" w:rsidR="00E933A8" w:rsidRPr="00E933A8" w:rsidRDefault="00E933A8" w:rsidP="00E933A8">
      <w:pPr>
        <w:widowControl w:val="0"/>
        <w:spacing w:after="0"/>
        <w:rPr>
          <w:rFonts w:eastAsia="MS Mincho" w:cs="Times New Roman"/>
          <w:bCs/>
          <w:noProof/>
          <w:lang w:val="fi-FI"/>
        </w:rPr>
      </w:pPr>
      <w:r w:rsidRPr="00E933A8">
        <w:rPr>
          <w:rFonts w:eastAsia="MS Mincho" w:cs="Times New Roman"/>
          <w:bCs/>
          <w:noProof/>
          <w:lang w:val="fi-FI"/>
        </w:rPr>
        <w:t>Yksi kalvopäällysteinen tabletti sisältää 40 mg entsalutamidia.</w:t>
      </w:r>
    </w:p>
    <w:p w14:paraId="7A71CF63" w14:textId="77777777" w:rsidR="00E933A8" w:rsidRPr="00E933A8" w:rsidRDefault="00E933A8" w:rsidP="00E933A8">
      <w:pPr>
        <w:widowControl w:val="0"/>
        <w:spacing w:after="0"/>
        <w:rPr>
          <w:rFonts w:eastAsia="MS Mincho" w:cs="Times New Roman"/>
          <w:bCs/>
          <w:noProof/>
          <w:lang w:val="fi-FI"/>
        </w:rPr>
      </w:pPr>
    </w:p>
    <w:p w14:paraId="7B2DF934" w14:textId="77777777" w:rsidR="00E933A8" w:rsidRPr="00E933A8" w:rsidRDefault="00E933A8" w:rsidP="00E933A8">
      <w:pPr>
        <w:widowControl w:val="0"/>
        <w:spacing w:after="0"/>
        <w:rPr>
          <w:rFonts w:eastAsia="MS Mincho" w:cs="Times New Roman"/>
          <w:bCs/>
          <w:noProof/>
          <w:lang w:val="fi-FI"/>
        </w:rPr>
      </w:pPr>
      <w:r w:rsidRPr="00E933A8">
        <w:rPr>
          <w:rFonts w:eastAsia="MS Mincho" w:cs="Times New Roman"/>
          <w:bCs/>
          <w:noProof/>
          <w:lang w:val="fi-FI"/>
        </w:rPr>
        <w:t>Xtandi 80 mg kalvopäällysteiset tabletit</w:t>
      </w:r>
    </w:p>
    <w:p w14:paraId="76970761" w14:textId="2DBE43FE" w:rsidR="00D57306" w:rsidRPr="00E933A8" w:rsidRDefault="00E933A8" w:rsidP="00E933A8">
      <w:pPr>
        <w:widowControl w:val="0"/>
        <w:spacing w:after="0"/>
        <w:jc w:val="both"/>
        <w:rPr>
          <w:bCs/>
          <w:noProof/>
          <w:lang w:val="fi-FI"/>
        </w:rPr>
      </w:pPr>
      <w:r w:rsidRPr="00E933A8">
        <w:rPr>
          <w:rFonts w:eastAsia="MS Mincho" w:cs="Times New Roman"/>
          <w:bCs/>
          <w:noProof/>
          <w:lang w:val="fi-FI"/>
        </w:rPr>
        <w:t>Yksi kalvopäällysteinen tabletti sisältää 80 mg entsalutamidia</w:t>
      </w:r>
      <w:r w:rsidR="00D57306" w:rsidRPr="00E933A8">
        <w:rPr>
          <w:bCs/>
          <w:noProof/>
          <w:lang w:val="fi-FI"/>
        </w:rPr>
        <w:t>.</w:t>
      </w:r>
    </w:p>
    <w:p w14:paraId="1B030ED3" w14:textId="60DCBAA0" w:rsidR="00D57306" w:rsidRPr="004F1BC5" w:rsidRDefault="00D57306" w:rsidP="001814F4">
      <w:pPr>
        <w:spacing w:after="0"/>
        <w:rPr>
          <w:lang w:val="fi-FI"/>
          <w:rPrChange w:id="92" w:author="Author">
            <w:rPr>
              <w:lang w:val="en-GB"/>
            </w:rPr>
          </w:rPrChange>
        </w:rPr>
      </w:pPr>
    </w:p>
    <w:p w14:paraId="5F5C6E6C" w14:textId="26E67ED5" w:rsidR="00D57306" w:rsidRPr="0027106F" w:rsidRDefault="00D57306">
      <w:pPr>
        <w:pStyle w:val="NoSpacing"/>
        <w:rPr>
          <w:lang w:val="fi-FI"/>
        </w:rPr>
      </w:pPr>
      <w:r w:rsidRPr="0027106F">
        <w:rPr>
          <w:lang w:val="fi-FI"/>
        </w:rPr>
        <w:t xml:space="preserve">Täydellinen apuaineluettelo, ks. </w:t>
      </w:r>
      <w:r w:rsidR="00E933A8" w:rsidRPr="00E933A8">
        <w:rPr>
          <w:rFonts w:eastAsia="MS Mincho" w:cs="Times New Roman"/>
          <w:noProof/>
          <w:lang w:val="fi-FI"/>
        </w:rPr>
        <w:t>kohta 6.1</w:t>
      </w:r>
      <w:r w:rsidRPr="0027106F">
        <w:rPr>
          <w:lang w:val="fi-FI"/>
        </w:rPr>
        <w:t>.</w:t>
      </w:r>
    </w:p>
    <w:p w14:paraId="780500CB" w14:textId="6C48A802" w:rsidR="00D57306" w:rsidRPr="0027106F" w:rsidRDefault="00D57306">
      <w:pPr>
        <w:pStyle w:val="Heading2"/>
        <w:rPr>
          <w:lang w:val="fi-FI"/>
        </w:rPr>
      </w:pPr>
      <w:r w:rsidRPr="0027106F">
        <w:rPr>
          <w:lang w:val="fi-FI"/>
        </w:rPr>
        <w:t>3.</w:t>
      </w:r>
      <w:r w:rsidRPr="0027106F">
        <w:rPr>
          <w:lang w:val="fi-FI"/>
        </w:rPr>
        <w:tab/>
        <w:t>LÄÄKEMUOTO</w:t>
      </w:r>
    </w:p>
    <w:p w14:paraId="67FB3DAD" w14:textId="25345E3E" w:rsidR="00E933A8" w:rsidRPr="00E933A8" w:rsidRDefault="00E933A8" w:rsidP="00E933A8">
      <w:pPr>
        <w:spacing w:after="0"/>
        <w:rPr>
          <w:rFonts w:eastAsia="MS Mincho" w:cs="Times New Roman"/>
          <w:noProof/>
          <w:lang w:val="fi-FI"/>
        </w:rPr>
      </w:pPr>
      <w:r w:rsidRPr="00E933A8">
        <w:rPr>
          <w:rFonts w:eastAsia="MS Mincho" w:cs="Times New Roman"/>
          <w:noProof/>
          <w:lang w:val="fi-FI"/>
        </w:rPr>
        <w:t>Tabletti, kalvopäällysteinen.</w:t>
      </w:r>
    </w:p>
    <w:p w14:paraId="2C7A10BB" w14:textId="77777777" w:rsidR="00E933A8" w:rsidRPr="00E933A8" w:rsidRDefault="00E933A8" w:rsidP="00E933A8">
      <w:pPr>
        <w:autoSpaceDE w:val="0"/>
        <w:autoSpaceDN w:val="0"/>
        <w:adjustRightInd w:val="0"/>
        <w:spacing w:after="0"/>
        <w:jc w:val="both"/>
        <w:rPr>
          <w:rFonts w:eastAsia="MS Mincho" w:cs="Times New Roman"/>
          <w:noProof/>
          <w:u w:val="single"/>
          <w:lang w:val="fi-FI"/>
        </w:rPr>
      </w:pPr>
      <w:r w:rsidRPr="00E933A8">
        <w:rPr>
          <w:rFonts w:eastAsia="MS Mincho" w:cs="Times New Roman"/>
          <w:noProof/>
          <w:u w:val="single"/>
          <w:lang w:val="fi-FI"/>
        </w:rPr>
        <w:t>Xtandi 40 mg kalvopäällysteiset tabletit</w:t>
      </w:r>
    </w:p>
    <w:p w14:paraId="61E0AB93" w14:textId="77777777" w:rsidR="00E933A8" w:rsidRPr="00E933A8" w:rsidRDefault="00E933A8" w:rsidP="00E933A8">
      <w:pPr>
        <w:autoSpaceDE w:val="0"/>
        <w:autoSpaceDN w:val="0"/>
        <w:adjustRightInd w:val="0"/>
        <w:spacing w:after="0"/>
        <w:jc w:val="both"/>
        <w:rPr>
          <w:rFonts w:eastAsia="MS Mincho" w:cs="Times New Roman"/>
          <w:noProof/>
          <w:lang w:val="fi-FI"/>
        </w:rPr>
      </w:pPr>
      <w:r w:rsidRPr="00E933A8">
        <w:rPr>
          <w:rFonts w:eastAsia="MS Mincho" w:cs="Times New Roman"/>
          <w:noProof/>
          <w:lang w:val="fi-FI"/>
        </w:rPr>
        <w:t>Keltaiset, pyöreät, kalvopäällysteiset tabletit, joissa merkintä E 40.</w:t>
      </w:r>
    </w:p>
    <w:p w14:paraId="032317D9" w14:textId="77777777" w:rsidR="00E933A8" w:rsidRPr="00E933A8" w:rsidRDefault="00E933A8" w:rsidP="00E933A8">
      <w:pPr>
        <w:autoSpaceDE w:val="0"/>
        <w:autoSpaceDN w:val="0"/>
        <w:adjustRightInd w:val="0"/>
        <w:spacing w:after="0"/>
        <w:jc w:val="both"/>
        <w:rPr>
          <w:rFonts w:eastAsia="MS Mincho" w:cs="Times New Roman"/>
          <w:noProof/>
          <w:lang w:val="fi-FI"/>
        </w:rPr>
      </w:pPr>
    </w:p>
    <w:p w14:paraId="74569374" w14:textId="77777777" w:rsidR="00E933A8" w:rsidRPr="00E933A8" w:rsidRDefault="00E933A8" w:rsidP="00E933A8">
      <w:pPr>
        <w:autoSpaceDE w:val="0"/>
        <w:autoSpaceDN w:val="0"/>
        <w:adjustRightInd w:val="0"/>
        <w:spacing w:after="0"/>
        <w:jc w:val="both"/>
        <w:rPr>
          <w:rFonts w:eastAsia="MS Mincho" w:cs="Times New Roman"/>
          <w:noProof/>
          <w:u w:val="single"/>
          <w:lang w:val="fi-FI"/>
        </w:rPr>
      </w:pPr>
      <w:r w:rsidRPr="00E933A8">
        <w:rPr>
          <w:rFonts w:eastAsia="MS Mincho" w:cs="Times New Roman"/>
          <w:noProof/>
          <w:u w:val="single"/>
          <w:lang w:val="fi-FI"/>
        </w:rPr>
        <w:t>Xtandi 80 mg kalvopäällysteiset tabletit</w:t>
      </w:r>
    </w:p>
    <w:p w14:paraId="3538E33B" w14:textId="04F0CEA6" w:rsidR="00D57306" w:rsidRPr="0027106F" w:rsidRDefault="00E933A8" w:rsidP="00E933A8">
      <w:pPr>
        <w:spacing w:after="0"/>
        <w:jc w:val="both"/>
        <w:rPr>
          <w:lang w:val="fi-FI"/>
        </w:rPr>
      </w:pPr>
      <w:r w:rsidRPr="00E933A8">
        <w:rPr>
          <w:rFonts w:eastAsia="MS Mincho" w:cs="Times New Roman"/>
          <w:noProof/>
          <w:lang w:val="fi-FI"/>
        </w:rPr>
        <w:t>Keltaiset, soikeat, kalvopäällysteiset tabletit, joissa merkintä E 80</w:t>
      </w:r>
      <w:r w:rsidR="00D57306" w:rsidRPr="0027106F">
        <w:rPr>
          <w:noProof/>
          <w:lang w:val="fi-FI"/>
        </w:rPr>
        <w:t>.</w:t>
      </w:r>
    </w:p>
    <w:p w14:paraId="627212C4" w14:textId="42323C61" w:rsidR="00D57306" w:rsidRPr="0027106F" w:rsidRDefault="00D57306">
      <w:pPr>
        <w:pStyle w:val="Heading2"/>
        <w:rPr>
          <w:lang w:val="fi-FI"/>
        </w:rPr>
      </w:pPr>
      <w:r w:rsidRPr="0027106F">
        <w:rPr>
          <w:lang w:val="fi-FI"/>
        </w:rPr>
        <w:t>4.</w:t>
      </w:r>
      <w:r w:rsidRPr="0027106F">
        <w:rPr>
          <w:lang w:val="fi-FI"/>
        </w:rPr>
        <w:tab/>
        <w:t>KLIINISET TIEDOT</w:t>
      </w:r>
    </w:p>
    <w:p w14:paraId="4D46DC38" w14:textId="5702A5C4" w:rsidR="00D57306" w:rsidRPr="0027106F" w:rsidRDefault="00D57306">
      <w:pPr>
        <w:pStyle w:val="Heading3"/>
        <w:rPr>
          <w:lang w:val="fi-FI"/>
        </w:rPr>
      </w:pPr>
      <w:r w:rsidRPr="0027106F">
        <w:rPr>
          <w:lang w:val="fi-FI"/>
        </w:rPr>
        <w:t>4.1</w:t>
      </w:r>
      <w:r w:rsidRPr="0027106F">
        <w:rPr>
          <w:lang w:val="fi-FI"/>
        </w:rPr>
        <w:tab/>
        <w:t>Käyttöaiheet</w:t>
      </w:r>
    </w:p>
    <w:p w14:paraId="5A88AFAA" w14:textId="2B6AC704" w:rsidR="00E933A8" w:rsidRPr="00E933A8" w:rsidRDefault="00E933A8" w:rsidP="00E933A8">
      <w:pPr>
        <w:keepNext/>
        <w:spacing w:after="0"/>
        <w:rPr>
          <w:rFonts w:eastAsia="MS Mincho" w:cs="Times New Roman"/>
          <w:noProof/>
          <w:lang w:val="fi-FI"/>
        </w:rPr>
      </w:pPr>
      <w:r w:rsidRPr="00E933A8">
        <w:rPr>
          <w:rFonts w:eastAsia="MS Mincho" w:cs="Times New Roman"/>
          <w:noProof/>
          <w:lang w:val="fi-FI"/>
        </w:rPr>
        <w:t>Xtandi on tarkoitettu:</w:t>
      </w:r>
    </w:p>
    <w:p w14:paraId="48C7EB51" w14:textId="77777777" w:rsidR="00E933A8" w:rsidRPr="00E933A8" w:rsidRDefault="00E933A8" w:rsidP="0020683A">
      <w:pPr>
        <w:numPr>
          <w:ilvl w:val="0"/>
          <w:numId w:val="21"/>
        </w:numPr>
        <w:spacing w:after="0"/>
        <w:rPr>
          <w:rFonts w:eastAsia="MS Mincho" w:cs="Times New Roman"/>
          <w:noProof/>
          <w:lang w:val="fi-FI"/>
        </w:rPr>
      </w:pPr>
      <w:r w:rsidRPr="00E933A8">
        <w:rPr>
          <w:rFonts w:eastAsia="MS Mincho" w:cs="Times New Roman"/>
          <w:noProof/>
          <w:lang w:val="fi-FI"/>
        </w:rPr>
        <w:t>niiden aikuisten miespotilaiden hoitoon, jotka sairastavat korkean riskin biokemiallisesti uusiutunutta (BCR) ei-metastasoitunutta hormoniherkkää eturauhassyöpää (nmHSPC) ja joille salvage-sädehoito ei sovi, joko yhdessä androgeenideprivaatiohoidon kanssa tai ilman sitä (ks. kohta 5.1).</w:t>
      </w:r>
    </w:p>
    <w:p w14:paraId="389B651B" w14:textId="77777777" w:rsidR="00E933A8" w:rsidRPr="00E933A8" w:rsidRDefault="00E933A8" w:rsidP="0020683A">
      <w:pPr>
        <w:numPr>
          <w:ilvl w:val="0"/>
          <w:numId w:val="21"/>
        </w:numPr>
        <w:spacing w:after="0"/>
        <w:rPr>
          <w:rFonts w:eastAsia="MS Mincho" w:cs="Times New Roman"/>
          <w:noProof/>
          <w:lang w:val="fi-FI"/>
        </w:rPr>
      </w:pPr>
      <w:r w:rsidRPr="00E933A8">
        <w:rPr>
          <w:rFonts w:eastAsia="MS Mincho" w:cs="Times New Roman"/>
          <w:noProof/>
          <w:lang w:val="fi-FI"/>
        </w:rPr>
        <w:t>niiden aikuisten miespotilaiden hoitoon, jotka sairastavat metastaattista hormoniherkkää eturauhassyöpää (mHSPC), yhdessä androgeenideprivaatiohoidon kanssa (ks. kohta 5.1).</w:t>
      </w:r>
    </w:p>
    <w:p w14:paraId="3C829F1D" w14:textId="77777777" w:rsidR="00E933A8" w:rsidRPr="00E933A8" w:rsidRDefault="00E933A8" w:rsidP="0020683A">
      <w:pPr>
        <w:numPr>
          <w:ilvl w:val="0"/>
          <w:numId w:val="21"/>
        </w:numPr>
        <w:spacing w:after="0"/>
        <w:rPr>
          <w:rFonts w:eastAsia="MS Mincho" w:cs="Times New Roman"/>
          <w:noProof/>
          <w:lang w:val="fi-FI"/>
        </w:rPr>
      </w:pPr>
      <w:r w:rsidRPr="00E933A8">
        <w:rPr>
          <w:rFonts w:eastAsia="MS Mincho" w:cs="Times New Roman"/>
          <w:noProof/>
          <w:lang w:val="fi-FI"/>
        </w:rPr>
        <w:t>niiden aikuisten miespotilaiden hoitoon, jotka sairastavat korkean riskin ei-</w:t>
      </w:r>
      <w:r w:rsidRPr="00E933A8">
        <w:rPr>
          <w:rFonts w:eastAsia="MS Mincho" w:cs="Times New Roman"/>
          <w:szCs w:val="20"/>
          <w:lang w:val="fi-FI"/>
        </w:rPr>
        <w:t>metastasoitun</w:t>
      </w:r>
      <w:r w:rsidRPr="00E933A8">
        <w:rPr>
          <w:rFonts w:eastAsia="MS Mincho" w:cs="Times New Roman"/>
          <w:noProof/>
          <w:lang w:val="fi-FI"/>
        </w:rPr>
        <w:t>utta kastraatioresistenttiä eturauhassyöpää (CRPC) (ks. kohta 5.1).</w:t>
      </w:r>
    </w:p>
    <w:p w14:paraId="0E95F443" w14:textId="77777777" w:rsidR="00E933A8" w:rsidRDefault="00E933A8" w:rsidP="0020683A">
      <w:pPr>
        <w:numPr>
          <w:ilvl w:val="0"/>
          <w:numId w:val="21"/>
        </w:numPr>
        <w:spacing w:after="0"/>
        <w:rPr>
          <w:rFonts w:eastAsia="MS Mincho" w:cs="Times New Roman"/>
          <w:noProof/>
          <w:lang w:val="fi-FI"/>
        </w:rPr>
      </w:pPr>
      <w:r w:rsidRPr="00E933A8">
        <w:rPr>
          <w:rFonts w:eastAsia="MS Mincho" w:cs="Times New Roman"/>
          <w:noProof/>
          <w:lang w:val="fi-FI"/>
        </w:rPr>
        <w:t>niiden aikuisten miespotilaiden hoitoon, jotka sairastavat metastaattista CRPC:tä, ja jotka ovat oireettomia tai lievästi oireilevia androgeenideprivaatiohoidon epäonnistuttua ja joille solunsalpaajahoito ei ole vielä kliinisesti tarpeellista (ks. kohta 5.1).</w:t>
      </w:r>
    </w:p>
    <w:p w14:paraId="5A283837" w14:textId="6D2E7C7D" w:rsidR="00D57306" w:rsidRPr="00E933A8" w:rsidRDefault="00E933A8" w:rsidP="0020683A">
      <w:pPr>
        <w:numPr>
          <w:ilvl w:val="0"/>
          <w:numId w:val="21"/>
        </w:numPr>
        <w:spacing w:after="0"/>
        <w:rPr>
          <w:rFonts w:eastAsia="MS Mincho" w:cs="Times New Roman"/>
          <w:noProof/>
          <w:lang w:val="fi-FI"/>
        </w:rPr>
      </w:pPr>
      <w:r w:rsidRPr="00E933A8">
        <w:rPr>
          <w:rFonts w:eastAsia="MS Mincho" w:cs="Times New Roman"/>
          <w:noProof/>
          <w:lang w:val="fi-FI"/>
        </w:rPr>
        <w:t>niiden aikuisten miespotilaiden hoitoon, jotka sairastavat metastaattista CRPC:tä ja joiden tauti on edennyt dosetakselihoidon aikana tai sen jälkeen</w:t>
      </w:r>
      <w:r w:rsidR="00D57306" w:rsidRPr="0027106F">
        <w:rPr>
          <w:noProof/>
          <w:lang w:val="fi-FI"/>
        </w:rPr>
        <w:t>.</w:t>
      </w:r>
    </w:p>
    <w:p w14:paraId="54018878" w14:textId="4969034B" w:rsidR="00D57306" w:rsidRPr="007F3560" w:rsidRDefault="00D57306">
      <w:pPr>
        <w:pStyle w:val="Heading3"/>
        <w:rPr>
          <w:lang w:val="fi-FI"/>
        </w:rPr>
      </w:pPr>
      <w:r w:rsidRPr="007F3560">
        <w:rPr>
          <w:lang w:val="fi-FI"/>
        </w:rPr>
        <w:t>4.2</w:t>
      </w:r>
      <w:r w:rsidRPr="007F3560">
        <w:rPr>
          <w:lang w:val="fi-FI"/>
        </w:rPr>
        <w:tab/>
        <w:t>Annostus ja antotapa</w:t>
      </w:r>
    </w:p>
    <w:p w14:paraId="59DD5269" w14:textId="6FFCE3F2" w:rsidR="00D57306" w:rsidRPr="007F3560" w:rsidRDefault="00E933A8" w:rsidP="008D2561">
      <w:pPr>
        <w:rPr>
          <w:lang w:val="fi-FI"/>
        </w:rPr>
      </w:pPr>
      <w:bookmarkStart w:id="93" w:name="_i4i6GsDguGJui1fA1IgLttLl4"/>
      <w:bookmarkEnd w:id="93"/>
      <w:r w:rsidRPr="00E933A8">
        <w:rPr>
          <w:rFonts w:eastAsia="MS Mincho" w:cs="Times New Roman"/>
          <w:noProof/>
          <w:lang w:val="fi-FI"/>
        </w:rPr>
        <w:t>Entsalutamidihoito tulee aloittaa ja sitä tulee seurata eturauhasen syöpätautien hoitoon erikoistuneen lääkärin valvonnassa</w:t>
      </w:r>
      <w:r w:rsidR="00D57306" w:rsidRPr="007F3560">
        <w:rPr>
          <w:lang w:val="fi-FI"/>
        </w:rPr>
        <w:t>.</w:t>
      </w:r>
    </w:p>
    <w:p w14:paraId="1AAF78CA" w14:textId="5D53D0E6" w:rsidR="00D57306" w:rsidRPr="007F3560" w:rsidRDefault="00D57306">
      <w:pPr>
        <w:pStyle w:val="Heading4"/>
        <w:rPr>
          <w:lang w:val="fi-FI"/>
        </w:rPr>
      </w:pPr>
      <w:r w:rsidRPr="007F3560">
        <w:rPr>
          <w:lang w:val="fi-FI"/>
        </w:rPr>
        <w:t>Annostus</w:t>
      </w:r>
    </w:p>
    <w:p w14:paraId="027EB41C" w14:textId="4CCCD62F" w:rsidR="00E933A8" w:rsidRPr="00E933A8" w:rsidRDefault="00E933A8" w:rsidP="00E933A8">
      <w:pPr>
        <w:pStyle w:val="TableBulletGuidance"/>
        <w:keepLines w:val="0"/>
        <w:numPr>
          <w:ilvl w:val="0"/>
          <w:numId w:val="0"/>
        </w:numPr>
        <w:spacing w:before="0" w:after="0"/>
        <w:rPr>
          <w:i w:val="0"/>
          <w:iCs/>
          <w:color w:val="auto"/>
          <w:sz w:val="22"/>
          <w:szCs w:val="22"/>
        </w:rPr>
      </w:pPr>
      <w:r w:rsidRPr="00E933A8">
        <w:rPr>
          <w:i w:val="0"/>
          <w:iCs/>
          <w:color w:val="auto"/>
          <w:sz w:val="22"/>
          <w:szCs w:val="22"/>
        </w:rPr>
        <w:t>Entsalutamidin suositeltu annos</w:t>
      </w:r>
      <w:r w:rsidRPr="00E933A8">
        <w:rPr>
          <w:i w:val="0"/>
          <w:iCs/>
          <w:noProof/>
          <w:color w:val="auto"/>
          <w:sz w:val="22"/>
          <w:szCs w:val="22"/>
        </w:rPr>
        <w:t xml:space="preserve"> </w:t>
      </w:r>
      <w:r w:rsidRPr="00E933A8">
        <w:rPr>
          <w:i w:val="0"/>
          <w:iCs/>
          <w:color w:val="auto"/>
          <w:sz w:val="22"/>
          <w:szCs w:val="22"/>
        </w:rPr>
        <w:t>on 160 mg (neljä 40 mg:n kalvopäällysteistä tablettia tai kaksi 80 mg:n kalvopäällysteistä tablettia) kerran päivässä suun kautta.</w:t>
      </w:r>
    </w:p>
    <w:p w14:paraId="51D04287" w14:textId="77777777" w:rsidR="00E933A8" w:rsidRPr="00E933A8" w:rsidRDefault="00E933A8" w:rsidP="00E933A8">
      <w:pPr>
        <w:spacing w:after="0"/>
        <w:rPr>
          <w:rFonts w:eastAsia="SimSun" w:cs="Times New Roman"/>
          <w:u w:val="single"/>
          <w:lang w:val="fi-FI" w:eastAsia="fi-FI"/>
        </w:rPr>
      </w:pPr>
    </w:p>
    <w:p w14:paraId="3D952344" w14:textId="77777777" w:rsidR="00E933A8" w:rsidRPr="00E933A8" w:rsidRDefault="00E933A8" w:rsidP="00E933A8">
      <w:pPr>
        <w:spacing w:after="0"/>
        <w:rPr>
          <w:rFonts w:eastAsia="SimSun" w:cs="Times New Roman"/>
          <w:lang w:val="fi-FI" w:eastAsia="fi-FI"/>
        </w:rPr>
      </w:pPr>
      <w:r w:rsidRPr="00E933A8">
        <w:rPr>
          <w:rFonts w:eastAsia="SimSun" w:cs="Times New Roman"/>
          <w:lang w:val="fi-FI" w:eastAsia="fi-FI"/>
        </w:rPr>
        <w:t>Kemiallista kastraatiota jollakin luteinisoivaa hormonia vapauttava hormoni (LHRH) -analogilla on jatkettava hoidon aikana sellaisilla CRPC- tai mHSPC-potilailla, joita ei ole kastroitu kirurgisesti.</w:t>
      </w:r>
    </w:p>
    <w:p w14:paraId="1D76B99A" w14:textId="77777777" w:rsidR="00E933A8" w:rsidRPr="00E933A8" w:rsidRDefault="00E933A8" w:rsidP="00E933A8">
      <w:pPr>
        <w:spacing w:after="0"/>
        <w:rPr>
          <w:rFonts w:eastAsia="SimSun" w:cs="Times New Roman"/>
          <w:u w:val="single"/>
          <w:lang w:val="fi-FI" w:eastAsia="fi-FI"/>
        </w:rPr>
      </w:pPr>
    </w:p>
    <w:p w14:paraId="6EBB10E0" w14:textId="77777777" w:rsidR="00E933A8" w:rsidRPr="00E933A8" w:rsidRDefault="00E933A8" w:rsidP="00E933A8">
      <w:pPr>
        <w:spacing w:after="0"/>
        <w:rPr>
          <w:rFonts w:eastAsia="SimSun" w:cs="Times New Roman"/>
          <w:iCs/>
          <w:lang w:val="fi-FI" w:eastAsia="fi-FI"/>
        </w:rPr>
      </w:pPr>
      <w:r w:rsidRPr="00E933A8">
        <w:rPr>
          <w:rFonts w:eastAsia="SimSun" w:cs="Times New Roman"/>
          <w:lang w:val="fi-FI" w:eastAsia="fi-FI"/>
        </w:rPr>
        <w:t xml:space="preserve">Potilaille, joilla on korkean riskin BCR nmHSPC, voidaan antaa Xtandi-hoitoa joko LHRH-analogin kanssa tai ilman sitä. Xtandi-hoitoa LHRH-analogin kanssa tai ilman sitä saavien potilaiden hoito voidaan keskeyttää, jos PSA-arvo on havaitsemisrajan alapuolella (&lt; 0,2 ng/ml) 36 viikkoa kestäneen hoidon jälkeen. Hoito tulee aloittaa uudelleen, kun PSA-arvo on suurentunut tasolle </w:t>
      </w:r>
      <w:r w:rsidRPr="00E933A8">
        <w:rPr>
          <w:rFonts w:eastAsia="SimSun" w:cs="Times New Roman"/>
          <w:i/>
          <w:lang w:val="fi-FI" w:eastAsia="fi-FI"/>
        </w:rPr>
        <w:t>≥</w:t>
      </w:r>
      <w:r w:rsidRPr="00E933A8">
        <w:rPr>
          <w:rFonts w:eastAsia="SimSun" w:cs="Times New Roman"/>
          <w:iCs/>
          <w:lang w:val="fi-FI" w:eastAsia="fi-FI"/>
        </w:rPr>
        <w:t xml:space="preserve"> 2,0 ng/ml, jos potilaalle on aiemmin tehty radikaali prostatektomia, tai tasolle </w:t>
      </w:r>
      <w:r w:rsidRPr="00E933A8">
        <w:rPr>
          <w:rFonts w:eastAsia="SimSun" w:cs="Times New Roman"/>
          <w:i/>
          <w:lang w:val="fi-FI" w:eastAsia="fi-FI"/>
        </w:rPr>
        <w:t>≥</w:t>
      </w:r>
      <w:r w:rsidRPr="00E933A8">
        <w:rPr>
          <w:rFonts w:eastAsia="SimSun" w:cs="Times New Roman"/>
          <w:iCs/>
          <w:lang w:val="fi-FI" w:eastAsia="fi-FI"/>
        </w:rPr>
        <w:t> 5,0 ng/ml, jos potilas on aiemmin saanut primaarista sädehoitoa. Jos PSA-arvo on mitattavissa (</w:t>
      </w:r>
      <w:r w:rsidRPr="00E933A8">
        <w:rPr>
          <w:rFonts w:eastAsia="SimSun" w:cs="Times New Roman"/>
          <w:i/>
          <w:lang w:val="fi-FI" w:eastAsia="fi-FI"/>
        </w:rPr>
        <w:t>≥</w:t>
      </w:r>
      <w:r w:rsidRPr="00E933A8">
        <w:rPr>
          <w:rFonts w:eastAsia="SimSun" w:cs="Times New Roman"/>
          <w:iCs/>
          <w:lang w:val="fi-FI" w:eastAsia="fi-FI"/>
        </w:rPr>
        <w:t> 0,2 ng/ml) 36 viikkoa kestäneen hoidon jälkeen, hoitoa tulee jatkaa (ks. kohta 5.1).</w:t>
      </w:r>
    </w:p>
    <w:p w14:paraId="1983499A" w14:textId="77777777" w:rsidR="00E933A8" w:rsidRPr="00E933A8" w:rsidRDefault="00E933A8" w:rsidP="00E933A8">
      <w:pPr>
        <w:spacing w:after="0"/>
        <w:rPr>
          <w:rFonts w:eastAsia="SimSun" w:cs="Times New Roman"/>
          <w:u w:val="single"/>
          <w:lang w:val="fi-FI" w:eastAsia="fi-FI"/>
        </w:rPr>
      </w:pPr>
    </w:p>
    <w:p w14:paraId="5CAB65E5" w14:textId="77777777" w:rsidR="00E933A8" w:rsidRPr="00E933A8" w:rsidRDefault="00E933A8" w:rsidP="00E933A8">
      <w:pPr>
        <w:spacing w:after="0"/>
        <w:rPr>
          <w:rFonts w:eastAsia="SimSun" w:cs="Times New Roman"/>
          <w:lang w:val="fi-FI" w:eastAsia="fi-FI"/>
        </w:rPr>
      </w:pPr>
      <w:r w:rsidRPr="00E933A8">
        <w:rPr>
          <w:rFonts w:eastAsia="SimSun" w:cs="Times New Roman"/>
          <w:lang w:val="fi-FI" w:eastAsia="fi-FI"/>
        </w:rPr>
        <w:t>Jos potilas unohtaa ottaa Xtandi-annoksen</w:t>
      </w:r>
      <w:r w:rsidRPr="00E933A8">
        <w:rPr>
          <w:rFonts w:eastAsia="SimSun" w:cs="Times New Roman"/>
          <w:i/>
          <w:noProof/>
          <w:lang w:val="fi-FI" w:eastAsia="fi-FI"/>
        </w:rPr>
        <w:t xml:space="preserve"> </w:t>
      </w:r>
      <w:r w:rsidRPr="00E933A8">
        <w:rPr>
          <w:rFonts w:eastAsia="SimSun" w:cs="Times New Roman"/>
          <w:lang w:val="fi-FI" w:eastAsia="fi-FI"/>
        </w:rPr>
        <w:t>normaaliin aikaan, hänen on otettava se niin pian kuin mahdollista. Jos potilaalta jää päiväannos kokonaan ottamatta, hoitoa tulee jatkaa seuraavana päivänä normaalin annostusaikataulun mukaisesti.</w:t>
      </w:r>
    </w:p>
    <w:p w14:paraId="3670F0F0" w14:textId="77777777" w:rsidR="00E933A8" w:rsidRPr="00E933A8" w:rsidRDefault="00E933A8" w:rsidP="00E933A8">
      <w:pPr>
        <w:spacing w:after="0"/>
        <w:rPr>
          <w:rFonts w:eastAsia="SimSun" w:cs="Times New Roman"/>
          <w:lang w:val="fi-FI" w:eastAsia="fi-FI"/>
        </w:rPr>
      </w:pPr>
    </w:p>
    <w:p w14:paraId="25D7EC80" w14:textId="77777777" w:rsidR="00E933A8" w:rsidRPr="00E933A8" w:rsidRDefault="00E933A8" w:rsidP="00E933A8">
      <w:pPr>
        <w:spacing w:after="0"/>
        <w:rPr>
          <w:rFonts w:eastAsia="SimSun" w:cs="Times New Roman"/>
          <w:lang w:val="fi-FI" w:eastAsia="fi-FI"/>
        </w:rPr>
      </w:pPr>
      <w:r w:rsidRPr="00E933A8">
        <w:rPr>
          <w:rFonts w:eastAsia="SimSun" w:cs="Times New Roman"/>
          <w:lang w:val="fi-FI" w:eastAsia="fi-FI"/>
        </w:rPr>
        <w:t>Jos potilaalla ilmenee haittavaikutus, joka vastaa toksisuuskriteeristön astetta ≥ 3 tai haittavaikutus on sietämätön, hoito on keskeytettävä viikon ajaksi tai kunnes oireet lievittyvät asteelle ≤ 2, ja jatkettava sitten hoitoa samalla tai pienemmällä annoksella (120 mg tai 80 mg), mikäli se on perusteltua.</w:t>
      </w:r>
    </w:p>
    <w:p w14:paraId="67989EA6" w14:textId="77777777" w:rsidR="00E933A8" w:rsidRPr="00E933A8" w:rsidRDefault="00E933A8" w:rsidP="00E933A8">
      <w:pPr>
        <w:spacing w:after="0"/>
        <w:rPr>
          <w:rFonts w:eastAsia="SimSun" w:cs="Times New Roman"/>
          <w:lang w:val="fi-FI" w:eastAsia="fi-FI"/>
        </w:rPr>
      </w:pPr>
    </w:p>
    <w:p w14:paraId="650B3054" w14:textId="77777777" w:rsidR="00E933A8" w:rsidRPr="00E933A8" w:rsidRDefault="00E933A8" w:rsidP="00E933A8">
      <w:pPr>
        <w:keepNext/>
        <w:spacing w:after="0"/>
        <w:rPr>
          <w:rFonts w:eastAsia="SimSun" w:cs="Times New Roman"/>
          <w:i/>
          <w:lang w:val="fi-FI" w:eastAsia="fi-FI"/>
        </w:rPr>
      </w:pPr>
      <w:r w:rsidRPr="00E933A8">
        <w:rPr>
          <w:rFonts w:eastAsia="SimSun" w:cs="Times New Roman"/>
          <w:i/>
          <w:lang w:val="fi-FI" w:eastAsia="fi-FI"/>
        </w:rPr>
        <w:t>Samanaikainen käyttö voimakkaiden CYP2C8-entsyymin estäjien kanssa</w:t>
      </w:r>
    </w:p>
    <w:p w14:paraId="7949E12D" w14:textId="77777777" w:rsidR="00E933A8" w:rsidRPr="00E933A8" w:rsidRDefault="00E933A8" w:rsidP="00E933A8">
      <w:pPr>
        <w:spacing w:after="0"/>
        <w:rPr>
          <w:rFonts w:eastAsia="SimSun" w:cs="Times New Roman"/>
          <w:lang w:val="fi-FI" w:eastAsia="fi-FI"/>
        </w:rPr>
      </w:pPr>
      <w:r w:rsidRPr="00E933A8">
        <w:rPr>
          <w:rFonts w:eastAsia="SimSun" w:cs="Times New Roman"/>
          <w:lang w:val="fi-FI" w:eastAsia="fi-FI"/>
        </w:rPr>
        <w:t>Voimakkaiden CYP2C8-entsyymin estäjien samanaikaista käyttöä on mahdollisuuksien mukaan vältettävä. Jos potilaalle on annettava samanaikaisesti voimakasta CYP2C8:n estäjää, entsalutamidiannosta on pienennettävä 80 mg:aan kerran vuorokaudessa. Jos voimakkaan estäjän samanaikainen käyttö lopetetaan, on palattava käyttämään samaa entsalutamidiannosta kuin ennen CYP2C8:n estäjän käyttöä (ks. kohta 4.5).</w:t>
      </w:r>
    </w:p>
    <w:p w14:paraId="2250734F" w14:textId="77777777" w:rsidR="00E933A8" w:rsidRPr="00E933A8" w:rsidRDefault="00E933A8" w:rsidP="00E933A8">
      <w:pPr>
        <w:spacing w:after="0"/>
        <w:rPr>
          <w:rFonts w:eastAsia="SimSun" w:cs="Times New Roman"/>
          <w:lang w:val="fi-FI" w:eastAsia="fi-FI"/>
        </w:rPr>
      </w:pPr>
    </w:p>
    <w:p w14:paraId="03647033" w14:textId="77777777" w:rsidR="00E933A8" w:rsidRPr="00E933A8" w:rsidRDefault="00E933A8" w:rsidP="00E933A8">
      <w:pPr>
        <w:keepNext/>
        <w:spacing w:after="0"/>
        <w:rPr>
          <w:rFonts w:eastAsia="MS Mincho" w:cs="Times New Roman"/>
          <w:bCs/>
          <w:i/>
          <w:iCs/>
          <w:lang w:val="fi-FI"/>
        </w:rPr>
      </w:pPr>
      <w:r w:rsidRPr="00E933A8">
        <w:rPr>
          <w:rFonts w:eastAsia="MS Mincho" w:cs="Times New Roman"/>
          <w:bCs/>
          <w:i/>
          <w:iCs/>
          <w:lang w:val="fi-FI"/>
        </w:rPr>
        <w:t>Iäkkäät potilaat</w:t>
      </w:r>
    </w:p>
    <w:p w14:paraId="3F31077B" w14:textId="77777777" w:rsidR="00E933A8" w:rsidRPr="00E933A8" w:rsidRDefault="00E933A8" w:rsidP="00E933A8">
      <w:pPr>
        <w:spacing w:after="0"/>
        <w:rPr>
          <w:rFonts w:eastAsia="MS Mincho" w:cs="Times New Roman"/>
          <w:bCs/>
          <w:iCs/>
          <w:u w:val="single"/>
          <w:lang w:val="fi-FI"/>
        </w:rPr>
      </w:pPr>
      <w:r w:rsidRPr="00E933A8">
        <w:rPr>
          <w:rFonts w:eastAsia="MS Mincho" w:cs="Times New Roman"/>
          <w:lang w:val="fi-FI"/>
        </w:rPr>
        <w:t>Annoksen muuttaminen ei ole tarpeen hoidettaessa iäkkäitä potilaita (ks. kohdat 5.1 ja 5.2).</w:t>
      </w:r>
    </w:p>
    <w:p w14:paraId="56F8C0F0" w14:textId="77777777" w:rsidR="00E933A8" w:rsidRPr="00E933A8" w:rsidRDefault="00E933A8" w:rsidP="00E933A8">
      <w:pPr>
        <w:spacing w:after="0"/>
        <w:rPr>
          <w:rFonts w:eastAsia="MS Mincho" w:cs="Times New Roman"/>
          <w:bCs/>
          <w:iCs/>
          <w:lang w:val="fi-FI"/>
        </w:rPr>
      </w:pPr>
    </w:p>
    <w:p w14:paraId="200EAD6D" w14:textId="77777777" w:rsidR="00E933A8" w:rsidRPr="00E933A8" w:rsidRDefault="00E933A8" w:rsidP="00E933A8">
      <w:pPr>
        <w:keepNext/>
        <w:spacing w:after="0"/>
        <w:rPr>
          <w:rFonts w:eastAsia="MS Mincho" w:cs="Times New Roman"/>
          <w:bCs/>
          <w:i/>
          <w:iCs/>
          <w:lang w:val="fi-FI"/>
        </w:rPr>
      </w:pPr>
      <w:r w:rsidRPr="00E933A8">
        <w:rPr>
          <w:rFonts w:eastAsia="MS Mincho" w:cs="Times New Roman"/>
          <w:bCs/>
          <w:i/>
          <w:iCs/>
          <w:lang w:val="fi-FI"/>
        </w:rPr>
        <w:t>Maksan vajaatoiminta</w:t>
      </w:r>
    </w:p>
    <w:p w14:paraId="6E1FFA33" w14:textId="77777777" w:rsidR="00E933A8" w:rsidRPr="00E933A8" w:rsidRDefault="00E933A8" w:rsidP="00E933A8">
      <w:pPr>
        <w:spacing w:after="0"/>
        <w:rPr>
          <w:rFonts w:eastAsia="MS Mincho" w:cs="Times New Roman"/>
          <w:lang w:val="fi-FI"/>
        </w:rPr>
      </w:pPr>
      <w:r w:rsidRPr="00E933A8">
        <w:rPr>
          <w:rFonts w:eastAsia="MS Mincho" w:cs="Times New Roman"/>
          <w:lang w:val="fi-FI"/>
        </w:rPr>
        <w:t>Annoksen muuttaminen ei ole tarpeen hoidettaessa lievää, keskivaikeaa tai vaikeaa maksan vajaatoimintaa sairastavia potilaita (Child-Pugh -luokka A, B tai C). Vaikeaa maksan vajaatoimintaa sairastavilla potilailla on kuitenkin havaittu entsalutamidin puoliintumisajan pidentymistä (ks. kohdat 4.4 ja 5.2).</w:t>
      </w:r>
    </w:p>
    <w:p w14:paraId="5BCE5AEE" w14:textId="77777777" w:rsidR="00E933A8" w:rsidRPr="00E933A8" w:rsidRDefault="00E933A8" w:rsidP="00E933A8">
      <w:pPr>
        <w:spacing w:after="0"/>
        <w:rPr>
          <w:rFonts w:eastAsia="MS Mincho" w:cs="Times New Roman"/>
          <w:bCs/>
          <w:iCs/>
          <w:lang w:val="fi-FI"/>
        </w:rPr>
      </w:pPr>
    </w:p>
    <w:p w14:paraId="16834597" w14:textId="77777777" w:rsidR="00E933A8" w:rsidRPr="00E933A8" w:rsidRDefault="00E933A8" w:rsidP="00E933A8">
      <w:pPr>
        <w:keepNext/>
        <w:spacing w:after="0"/>
        <w:rPr>
          <w:rFonts w:eastAsia="MS Mincho" w:cs="Times New Roman"/>
          <w:bCs/>
          <w:i/>
          <w:iCs/>
          <w:lang w:val="fi-FI"/>
        </w:rPr>
      </w:pPr>
      <w:r w:rsidRPr="00E933A8">
        <w:rPr>
          <w:rFonts w:eastAsia="MS Mincho" w:cs="Times New Roman"/>
          <w:bCs/>
          <w:i/>
          <w:iCs/>
          <w:lang w:val="fi-FI"/>
        </w:rPr>
        <w:t>Munuaisten vajaatoiminta</w:t>
      </w:r>
    </w:p>
    <w:p w14:paraId="06A6BFFB" w14:textId="01CA668D" w:rsidR="00E933A8" w:rsidRPr="00E933A8" w:rsidRDefault="00E933A8" w:rsidP="00E933A8">
      <w:pPr>
        <w:spacing w:after="0"/>
        <w:rPr>
          <w:lang w:val="fi-FI"/>
        </w:rPr>
      </w:pPr>
      <w:r w:rsidRPr="00E933A8">
        <w:rPr>
          <w:rFonts w:eastAsia="MS Mincho" w:cs="Times New Roman"/>
          <w:lang w:val="fi-FI"/>
        </w:rPr>
        <w:t>Annoksen muuttaminen ei ole tarpeen hoidettaessa lievää tai keskivaikeaa munuaisten vajaatoimintaa sairastavia potilaita (ks. kohta 5.2)</w:t>
      </w:r>
      <w:r w:rsidRPr="00E933A8">
        <w:rPr>
          <w:rFonts w:eastAsia="MS Mincho" w:cs="Times New Roman"/>
          <w:i/>
          <w:iCs/>
          <w:lang w:val="fi-FI"/>
        </w:rPr>
        <w:t xml:space="preserve">. </w:t>
      </w:r>
      <w:r w:rsidRPr="00E933A8">
        <w:rPr>
          <w:rFonts w:eastAsia="MS Mincho" w:cs="Times New Roman"/>
          <w:lang w:val="fi-FI"/>
        </w:rPr>
        <w:t>Varovaisuutta on noudatettava hoidettaessa vaikeaa tai loppuvaiheen munuaisten vajaatoimintaa sairastavia potilaita (ks. kohta 4.4).</w:t>
      </w:r>
    </w:p>
    <w:p w14:paraId="37A434BF" w14:textId="60DAC194" w:rsidR="00D57306" w:rsidRPr="007F3560" w:rsidRDefault="00D57306">
      <w:pPr>
        <w:pStyle w:val="Heading5"/>
        <w:rPr>
          <w:lang w:val="fi-FI"/>
        </w:rPr>
      </w:pPr>
      <w:r w:rsidRPr="007F3560">
        <w:rPr>
          <w:lang w:val="fi-FI"/>
        </w:rPr>
        <w:t>Pediatriset potilaat</w:t>
      </w:r>
    </w:p>
    <w:p w14:paraId="3188464D" w14:textId="63B6D935" w:rsidR="00D57306" w:rsidRPr="007F3560" w:rsidRDefault="00E933A8" w:rsidP="00D4169B">
      <w:pPr>
        <w:rPr>
          <w:lang w:val="fi-FI"/>
        </w:rPr>
      </w:pPr>
      <w:r w:rsidRPr="00E933A8">
        <w:rPr>
          <w:rFonts w:eastAsia="MS Mincho" w:cs="Times New Roman"/>
          <w:lang w:val="fi-FI"/>
        </w:rPr>
        <w:t>Ei ole asianmukaista käyttää entsalutamidia pediatrisille potilaille, sillä valmiste on tarkoitettu niiden aikuisten miespotilaiden hoitoon, jotka sairastavat CRPC:tä, mHSPC:tä tai korkean riskin BCR nmHSPC:tä</w:t>
      </w:r>
      <w:r w:rsidR="00D57306" w:rsidRPr="007F3560">
        <w:rPr>
          <w:lang w:val="fi-FI"/>
        </w:rPr>
        <w:t>.</w:t>
      </w:r>
    </w:p>
    <w:p w14:paraId="53FDB351" w14:textId="31C07EEC" w:rsidR="00D57306" w:rsidRPr="0027106F" w:rsidRDefault="00D57306">
      <w:pPr>
        <w:pStyle w:val="Heading4"/>
        <w:rPr>
          <w:lang w:val="fi-FI"/>
        </w:rPr>
      </w:pPr>
      <w:r w:rsidRPr="0027106F">
        <w:rPr>
          <w:lang w:val="fi-FI"/>
        </w:rPr>
        <w:t>Antotapa</w:t>
      </w:r>
    </w:p>
    <w:p w14:paraId="46D4FEDF" w14:textId="75A00EB6" w:rsidR="00D57306" w:rsidRPr="00E933A8" w:rsidRDefault="00E933A8" w:rsidP="00D4169B">
      <w:pPr>
        <w:rPr>
          <w:lang w:val="fi-FI"/>
        </w:rPr>
      </w:pPr>
      <w:r w:rsidRPr="00E933A8">
        <w:rPr>
          <w:rFonts w:eastAsia="MS Mincho" w:cs="Times New Roman"/>
          <w:noProof/>
          <w:lang w:val="fi-FI"/>
        </w:rPr>
        <w:t xml:space="preserve">Xtandi on tarkoitettu otettavaksi suun kautta. Kalvopäällysteisiä tabletteja </w:t>
      </w:r>
      <w:r w:rsidRPr="00E933A8">
        <w:rPr>
          <w:rFonts w:eastAsia="MS Mincho" w:cs="Times New Roman"/>
          <w:lang w:val="fi-FI"/>
        </w:rPr>
        <w:t>ei saa leikata, murskata tai pureskella, vaan ne</w:t>
      </w:r>
      <w:r w:rsidRPr="00E933A8">
        <w:rPr>
          <w:rFonts w:eastAsia="MS Mincho" w:cs="Times New Roman"/>
          <w:noProof/>
          <w:lang w:val="fi-FI"/>
        </w:rPr>
        <w:t xml:space="preserve"> on nieltävä kokonaisina riittävän vesimäärän kera joko ruokailun yhteydessä tai ilman ruokaa</w:t>
      </w:r>
      <w:r w:rsidR="00D57306" w:rsidRPr="00E933A8">
        <w:rPr>
          <w:lang w:val="fi-FI"/>
        </w:rPr>
        <w:t>.</w:t>
      </w:r>
    </w:p>
    <w:p w14:paraId="74427FAF" w14:textId="3C8F51B3" w:rsidR="00D57306" w:rsidRPr="0027106F" w:rsidRDefault="00D57306">
      <w:pPr>
        <w:pStyle w:val="Heading3"/>
        <w:rPr>
          <w:lang w:val="fi-FI"/>
        </w:rPr>
      </w:pPr>
      <w:r w:rsidRPr="0027106F">
        <w:rPr>
          <w:lang w:val="fi-FI"/>
        </w:rPr>
        <w:t>4.3</w:t>
      </w:r>
      <w:r w:rsidRPr="0027106F">
        <w:rPr>
          <w:lang w:val="fi-FI"/>
        </w:rPr>
        <w:tab/>
        <w:t>Vasta-aiheet</w:t>
      </w:r>
    </w:p>
    <w:p w14:paraId="36295223" w14:textId="6CECECE1" w:rsidR="00D57306" w:rsidRPr="0027106F" w:rsidRDefault="00D57306">
      <w:pPr>
        <w:spacing w:after="0"/>
        <w:rPr>
          <w:lang w:val="fi-FI"/>
        </w:rPr>
      </w:pPr>
      <w:r w:rsidRPr="0027106F">
        <w:rPr>
          <w:lang w:val="fi-FI"/>
        </w:rPr>
        <w:t>Yliherkkyys vaikuttavalle aineelle (vaikuttaville aineille) tai kohdassa 6.1 mainituille apuaineille.</w:t>
      </w:r>
    </w:p>
    <w:p w14:paraId="6A40E267" w14:textId="5A0D8BC5" w:rsidR="00D57306" w:rsidRPr="0027106F" w:rsidRDefault="00DA226E" w:rsidP="00D85E1F">
      <w:pPr>
        <w:spacing w:after="0"/>
        <w:rPr>
          <w:lang w:val="fi-FI"/>
        </w:rPr>
      </w:pPr>
      <w:r w:rsidRPr="00DA226E">
        <w:rPr>
          <w:rFonts w:eastAsia="MS Mincho" w:cs="Times New Roman"/>
          <w:lang w:val="fi-FI"/>
        </w:rPr>
        <w:t>Naiset, jotka ovat raskaana tai voivat tulla raskaaksi (ks. kohdat 4.6 ja 6.6).</w:t>
      </w:r>
    </w:p>
    <w:p w14:paraId="563A7384" w14:textId="31DBDBCE" w:rsidR="00D57306" w:rsidRPr="0027106F" w:rsidRDefault="00D57306">
      <w:pPr>
        <w:pStyle w:val="Heading3"/>
        <w:rPr>
          <w:lang w:val="fi-FI"/>
        </w:rPr>
      </w:pPr>
      <w:r w:rsidRPr="0027106F">
        <w:rPr>
          <w:lang w:val="fi-FI"/>
        </w:rPr>
        <w:t>4.4</w:t>
      </w:r>
      <w:r w:rsidRPr="0027106F">
        <w:rPr>
          <w:lang w:val="fi-FI"/>
        </w:rPr>
        <w:tab/>
        <w:t>Varoitukset ja käyttöön liittyvät varotoimet</w:t>
      </w:r>
    </w:p>
    <w:p w14:paraId="7FDBEBBE" w14:textId="1B88C6AA" w:rsidR="00163458" w:rsidRPr="00163458" w:rsidRDefault="00163458" w:rsidP="00163458">
      <w:pPr>
        <w:keepNext/>
        <w:spacing w:after="0"/>
        <w:outlineLvl w:val="0"/>
        <w:rPr>
          <w:rFonts w:eastAsia="MS Mincho" w:cs="Times New Roman"/>
          <w:noProof/>
          <w:u w:val="single"/>
          <w:lang w:val="fi-FI"/>
        </w:rPr>
      </w:pPr>
      <w:r w:rsidRPr="00163458">
        <w:rPr>
          <w:rFonts w:eastAsia="MS Mincho" w:cs="Times New Roman"/>
          <w:noProof/>
          <w:u w:val="single"/>
          <w:lang w:val="fi-FI"/>
        </w:rPr>
        <w:t>Epileptisen kohtauksen riski</w:t>
      </w:r>
    </w:p>
    <w:p w14:paraId="32EFC20D"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Entsalutamidin käyttöön on liittynyt epileptisiä kohtauksia (ks. kohta 4.8). Päätös hoidon jatkamisesta epileptisiä kohtauksia saavilla potilailla on tehtävä tapauskohtaisesti.</w:t>
      </w:r>
    </w:p>
    <w:p w14:paraId="32F43807" w14:textId="77777777" w:rsidR="00163458" w:rsidRPr="00163458" w:rsidRDefault="00163458" w:rsidP="00163458">
      <w:pPr>
        <w:spacing w:after="0"/>
        <w:rPr>
          <w:rFonts w:eastAsia="MS Mincho" w:cs="Times New Roman"/>
          <w:u w:val="single"/>
          <w:lang w:val="fi-FI" w:eastAsia="fi-FI"/>
        </w:rPr>
      </w:pPr>
    </w:p>
    <w:p w14:paraId="5E162D12" w14:textId="77777777" w:rsidR="00163458" w:rsidRPr="00163458" w:rsidRDefault="00163458" w:rsidP="00163458">
      <w:pPr>
        <w:keepNext/>
        <w:spacing w:after="0"/>
        <w:rPr>
          <w:rFonts w:eastAsia="MS Mincho" w:cs="Times New Roman"/>
          <w:u w:val="single"/>
          <w:lang w:val="fi-FI" w:eastAsia="fi-FI"/>
        </w:rPr>
      </w:pPr>
      <w:r w:rsidRPr="00163458">
        <w:rPr>
          <w:rFonts w:eastAsia="MS Mincho" w:cs="Times New Roman"/>
          <w:u w:val="single"/>
          <w:lang w:val="fi-FI" w:eastAsia="fi-FI"/>
        </w:rPr>
        <w:t>Posteriorinen reversiibeli enkefalopatiaoireyhtymä</w:t>
      </w:r>
    </w:p>
    <w:p w14:paraId="13CC0527"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Xtandi-valmistetta saaneilla potilailla on harvoin raportoitu posteriorista reversiibeliä enkefalopatiaoireyhtymää (PRES) (ks. kohta 4.8). PRES on harvinainen, korjautuva neurologinen häiriö, johon saattaa liittyä nopeasti eteneviä oireita, kuten kouristuksia, päänsärkyä, sekavuutta, sokeutta ja muita näkö- ja neurologisia häiriöitä, joihin saattaa liittyä hypertensio. PRES-oireyhtymän diagnoosin varmistus edellyttää aivojen kuvantamista, mieluiten magneettikuvauksella. Xtandi-valmisteen lopettamista suositellaan potilaille, joille kehittyy PRES.</w:t>
      </w:r>
    </w:p>
    <w:p w14:paraId="14EE5514" w14:textId="77777777" w:rsidR="00163458" w:rsidRPr="00163458" w:rsidRDefault="00163458" w:rsidP="00163458">
      <w:pPr>
        <w:spacing w:after="0"/>
        <w:rPr>
          <w:rFonts w:eastAsia="MS Mincho" w:cs="Times New Roman"/>
          <w:lang w:val="fi-FI" w:eastAsia="fi-FI"/>
        </w:rPr>
      </w:pPr>
    </w:p>
    <w:p w14:paraId="1642A4AE" w14:textId="77777777" w:rsidR="00163458" w:rsidRPr="00163458" w:rsidRDefault="00163458" w:rsidP="00163458">
      <w:pPr>
        <w:keepNext/>
        <w:spacing w:after="0"/>
        <w:rPr>
          <w:rFonts w:eastAsia="MS Mincho" w:cs="Times New Roman"/>
          <w:lang w:val="fi-FI" w:eastAsia="fi-FI"/>
        </w:rPr>
      </w:pPr>
      <w:r w:rsidRPr="00163458">
        <w:rPr>
          <w:rFonts w:eastAsia="MS Mincho" w:cs="Times New Roman"/>
          <w:u w:val="single"/>
          <w:lang w:val="fi-FI" w:eastAsia="fi-FI"/>
        </w:rPr>
        <w:t>Toiset primaariset pahanlaatuiset kasvaimet</w:t>
      </w:r>
    </w:p>
    <w:p w14:paraId="15B45478"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Toisia primaarisia pahanlaatuisia kasvaimia on raportoitu kliinisissä tutkimuksissa potilailla, joita hoidettiin entsalutamidilla. Vaiheen 3 kliinisissä tutkimuksissa entsalutamidihoitoa saaneilla potilailla useimmiten, ja enemmän kuin lumelääkkeellä, raportoituja tapahtumia olivat virtsarakon syöpä (0,3 %), paksusuolen adenokarsinooma (0,2 %), transitiosellulaarinen karsinooma (0,2 %) ja pahanlaatuinen melanooma (0,2 %).</w:t>
      </w:r>
    </w:p>
    <w:p w14:paraId="42194E58" w14:textId="77777777" w:rsidR="00163458" w:rsidRPr="00163458" w:rsidRDefault="00163458" w:rsidP="00163458">
      <w:pPr>
        <w:spacing w:after="0"/>
        <w:rPr>
          <w:rFonts w:eastAsia="MS Mincho" w:cs="Times New Roman"/>
          <w:lang w:val="fi-FI" w:eastAsia="fi-FI"/>
        </w:rPr>
      </w:pPr>
    </w:p>
    <w:p w14:paraId="5FDF5C22"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Potilaita on kehotettava ottamaan välittömästi yhteyttä lääkäriinsä, jos he havaitsevat merkkejä maha-suolikanavan verenvuodosta, makroskooppisesta hematuriasta tai jos heillä esiintyy muita oireita, kuten virtsaamisvaivoja tai virtsapakkoa entsalutamidihoidon aikana.</w:t>
      </w:r>
    </w:p>
    <w:p w14:paraId="16DE8036" w14:textId="77777777" w:rsidR="00163458" w:rsidRPr="00163458" w:rsidRDefault="00163458" w:rsidP="00163458">
      <w:pPr>
        <w:spacing w:after="0"/>
        <w:rPr>
          <w:rFonts w:eastAsia="MS Mincho" w:cs="Times New Roman"/>
          <w:lang w:val="fi-FI" w:eastAsia="fi-FI"/>
        </w:rPr>
      </w:pPr>
    </w:p>
    <w:p w14:paraId="70E954C2" w14:textId="77777777" w:rsidR="00163458" w:rsidRPr="00163458" w:rsidRDefault="00163458" w:rsidP="00163458">
      <w:pPr>
        <w:keepNext/>
        <w:spacing w:after="0"/>
        <w:rPr>
          <w:rFonts w:eastAsia="MS Mincho" w:cs="Times New Roman"/>
          <w:u w:val="single"/>
          <w:lang w:val="fi-FI" w:eastAsia="fi-FI"/>
        </w:rPr>
      </w:pPr>
      <w:r w:rsidRPr="00163458">
        <w:rPr>
          <w:rFonts w:eastAsia="MS Mincho" w:cs="Times New Roman"/>
          <w:u w:val="single"/>
          <w:lang w:val="fi-FI" w:eastAsia="fi-FI"/>
        </w:rPr>
        <w:t>Samanaikainen käyttö muiden lääkevalmisteiden kanssa</w:t>
      </w:r>
    </w:p>
    <w:p w14:paraId="426578B5"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Entsalutamidi on voimakas entsyymi-indusori ja saattaa heikentää useiden yleisesti käytettyjen lääkkeiden tehoa (ks. esimerkkejä kohdasta 4.5). Samanaikaisesti käytettävät lääkkeet on tästä syystä tarkistettava entsalutamidihoitoa aloitettaessa. Entsalutamidin samanaikaista käyttöä sellaisten lääkevalmisteiden kanssa, jotka ovat monien metaboloivien entsyymien herkkiä substraatteja tai kuljettajia (ks. kohta 4.5), tulee yleisesti välttää, jos näiden terapeuttisella vaikutuksella on suurta merkitystä potilaalle eikä annoksia pystytä helposti muuttamaan tehon tai plasmapitoisuuden seurannan perusteella.</w:t>
      </w:r>
    </w:p>
    <w:p w14:paraId="49D496B0" w14:textId="77777777" w:rsidR="00163458" w:rsidRPr="00163458" w:rsidRDefault="00163458" w:rsidP="00163458">
      <w:pPr>
        <w:spacing w:after="0"/>
        <w:rPr>
          <w:rFonts w:eastAsia="MS Mincho" w:cs="Times New Roman"/>
          <w:u w:val="single"/>
          <w:lang w:val="fi-FI" w:eastAsia="fi-FI"/>
        </w:rPr>
      </w:pPr>
    </w:p>
    <w:p w14:paraId="7BA5BD18"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 xml:space="preserve">Samanaikaista käyttöä varfariinin ja kumariinin kaltaisten antikoagulanttien kanssa on vältettävä. Jos Xtandi-valmistetta käytetään samanaikaisesti CYP2C9-entsyymin metaboloiman antikoagulantin (esimerkiksi </w:t>
      </w:r>
      <w:bookmarkStart w:id="94" w:name="_Hlk343855708"/>
      <w:r w:rsidRPr="00163458">
        <w:rPr>
          <w:rFonts w:eastAsia="MS Mincho" w:cs="Times New Roman"/>
          <w:lang w:val="fi-FI" w:eastAsia="fi-FI"/>
        </w:rPr>
        <w:t>varfariinin tai asenokumarolin</w:t>
      </w:r>
      <w:bookmarkEnd w:id="94"/>
      <w:r w:rsidRPr="00163458">
        <w:rPr>
          <w:rFonts w:eastAsia="MS Mincho" w:cs="Times New Roman"/>
          <w:lang w:val="fi-FI" w:eastAsia="fi-FI"/>
        </w:rPr>
        <w:t>) kanssa, INR (</w:t>
      </w:r>
      <w:r w:rsidRPr="00163458">
        <w:rPr>
          <w:rFonts w:eastAsia="MS Mincho" w:cs="Times New Roman"/>
          <w:i/>
          <w:lang w:val="fi-FI" w:eastAsia="fi-FI"/>
        </w:rPr>
        <w:t>International Normalised Ratio</w:t>
      </w:r>
      <w:r w:rsidRPr="00163458">
        <w:rPr>
          <w:rFonts w:eastAsia="MS Mincho" w:cs="Times New Roman"/>
          <w:lang w:val="fi-FI" w:eastAsia="fi-FI"/>
        </w:rPr>
        <w:t>) -arvon lisäseuranta on tarpeen (ks. kohta 4.5).</w:t>
      </w:r>
    </w:p>
    <w:p w14:paraId="205435C9" w14:textId="77777777" w:rsidR="00163458" w:rsidRPr="00163458" w:rsidRDefault="00163458" w:rsidP="00163458">
      <w:pPr>
        <w:spacing w:after="0"/>
        <w:rPr>
          <w:rFonts w:eastAsia="MS Mincho" w:cs="Times New Roman"/>
          <w:lang w:val="fi-FI" w:eastAsia="fi-FI"/>
        </w:rPr>
      </w:pPr>
    </w:p>
    <w:p w14:paraId="59A0216E" w14:textId="77777777" w:rsidR="00163458" w:rsidRPr="00163458" w:rsidRDefault="00163458" w:rsidP="00163458">
      <w:pPr>
        <w:keepNext/>
        <w:spacing w:after="0"/>
        <w:rPr>
          <w:rFonts w:eastAsia="MS Mincho" w:cs="Times New Roman"/>
          <w:u w:val="single"/>
          <w:lang w:val="fi-FI" w:eastAsia="fi-FI"/>
        </w:rPr>
      </w:pPr>
      <w:r w:rsidRPr="00163458">
        <w:rPr>
          <w:rFonts w:eastAsia="MS Mincho" w:cs="Times New Roman"/>
          <w:u w:val="single"/>
          <w:lang w:val="fi-FI" w:eastAsia="fi-FI"/>
        </w:rPr>
        <w:t>Munuaisten vajaatoiminta</w:t>
      </w:r>
    </w:p>
    <w:p w14:paraId="6F2F68C0"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Varovaisuutta on noudatettava vaikeaa munuaisten vajaatoimintaa sairastavien potilaiden hoidossa, sillä entsalutamidin käyttöä ei ole tutkittu tässä potilasryhmässä.</w:t>
      </w:r>
    </w:p>
    <w:p w14:paraId="08D28E41" w14:textId="77777777" w:rsidR="00163458" w:rsidRPr="00163458" w:rsidRDefault="00163458" w:rsidP="00163458">
      <w:pPr>
        <w:spacing w:after="0"/>
        <w:rPr>
          <w:rFonts w:eastAsia="MS Mincho" w:cs="Times New Roman"/>
          <w:lang w:val="fi-FI" w:eastAsia="fi-FI"/>
        </w:rPr>
      </w:pPr>
    </w:p>
    <w:p w14:paraId="10A81AE0" w14:textId="77777777" w:rsidR="00163458" w:rsidRPr="00163458" w:rsidRDefault="00163458" w:rsidP="00163458">
      <w:pPr>
        <w:keepNext/>
        <w:spacing w:after="0"/>
        <w:rPr>
          <w:rFonts w:eastAsia="MS Mincho" w:cs="Times New Roman"/>
          <w:u w:val="single"/>
          <w:lang w:val="fi-FI" w:eastAsia="fi-FI"/>
        </w:rPr>
      </w:pPr>
      <w:r w:rsidRPr="00163458">
        <w:rPr>
          <w:rFonts w:eastAsia="MS Mincho" w:cs="Times New Roman"/>
          <w:u w:val="single"/>
          <w:lang w:val="fi-FI" w:eastAsia="fi-FI"/>
        </w:rPr>
        <w:t>Vaikea maksan vajaatoiminta</w:t>
      </w:r>
    </w:p>
    <w:p w14:paraId="1C1BACE3"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Vaikeaa maksan vajaatoimintaa sairastavilla potilailla on todettu entsalutamidin puoliintumisajan pidentymistä, joka mahdollisesti liittyy lisääntyneeseen jakaantumiseen kudoksissa. Tämän havainnon kliinisestä merkityksestä ei ole tietoa. On kuitenkin odotettavissa, että vakaan tilan pitoisuuksien saavuttaminen kestää kauemmin, ja maksimaalisen farmakologisen vaikutuksen saavuttamiseen sekä entsyymi-induktion käynnistymiseen ja estoon kuluva aika (ks. kohta 4.5) saattaa lisääntyä.</w:t>
      </w:r>
    </w:p>
    <w:p w14:paraId="6CC44C11" w14:textId="77777777" w:rsidR="00163458" w:rsidRPr="00163458" w:rsidRDefault="00163458" w:rsidP="00163458">
      <w:pPr>
        <w:spacing w:after="0"/>
        <w:rPr>
          <w:rFonts w:eastAsia="MS Mincho" w:cs="Times New Roman"/>
          <w:lang w:val="fi-FI" w:eastAsia="fi-FI"/>
        </w:rPr>
      </w:pPr>
    </w:p>
    <w:p w14:paraId="41A70C94" w14:textId="77777777" w:rsidR="00163458" w:rsidRPr="00163458" w:rsidRDefault="00163458" w:rsidP="00163458">
      <w:pPr>
        <w:keepNext/>
        <w:spacing w:after="0"/>
        <w:rPr>
          <w:rFonts w:eastAsia="MS Mincho" w:cs="Times New Roman"/>
          <w:u w:val="single"/>
          <w:lang w:val="fi-FI" w:eastAsia="fi-FI"/>
        </w:rPr>
      </w:pPr>
      <w:r w:rsidRPr="00163458">
        <w:rPr>
          <w:rFonts w:eastAsia="MS Mincho" w:cs="Times New Roman"/>
          <w:u w:val="single"/>
          <w:lang w:val="fi-FI" w:eastAsia="fi-FI"/>
        </w:rPr>
        <w:t>Äskettäin todettu sydän- ja verisuonisairaus</w:t>
      </w:r>
    </w:p>
    <w:p w14:paraId="409A72E4" w14:textId="77777777" w:rsidR="00163458" w:rsidRPr="00163458" w:rsidRDefault="00163458" w:rsidP="00163458">
      <w:pPr>
        <w:spacing w:after="0"/>
        <w:rPr>
          <w:rFonts w:eastAsia="MS Mincho" w:cs="Times New Roman"/>
          <w:lang w:val="fi-FI"/>
        </w:rPr>
      </w:pPr>
      <w:r w:rsidRPr="00163458">
        <w:rPr>
          <w:rFonts w:eastAsia="MS Mincho" w:cs="Times New Roman"/>
          <w:szCs w:val="20"/>
          <w:lang w:val="fi-FI"/>
        </w:rPr>
        <w:t>Vaiheen 3 tutkimuksista jätettiin pois potilaat, joilla oli hiljattain (6 kuukauden sisällä) ollut sydäninfarkti tai epästabiili angina pectoris (3 kuukauden sisällä)</w:t>
      </w:r>
      <w:r w:rsidRPr="00163458">
        <w:rPr>
          <w:rFonts w:eastAsia="MS Mincho" w:cs="Times New Roman"/>
          <w:lang w:val="fi-FI"/>
        </w:rPr>
        <w:t>, NYHA (New York Heart Association) -luokan III tai IV sydämen vajaatoiminta (ellei vasemman kammion ejektiofraktio LVEF ollut ≥ 45 %), bradykardia tai huonossa hoitotasapainossa oleva korkea verenpaine. Tämä on otettava huomioon, jos Xtandi-valmistetta määrätään näille potilaille.</w:t>
      </w:r>
    </w:p>
    <w:p w14:paraId="0036689A" w14:textId="77777777" w:rsidR="00163458" w:rsidRPr="00163458" w:rsidRDefault="00163458" w:rsidP="00163458">
      <w:pPr>
        <w:spacing w:after="0"/>
        <w:rPr>
          <w:rFonts w:eastAsia="MS Mincho" w:cs="Times New Roman"/>
          <w:u w:val="single"/>
          <w:lang w:val="fi-FI"/>
        </w:rPr>
      </w:pPr>
    </w:p>
    <w:p w14:paraId="42579245" w14:textId="77777777" w:rsidR="00163458" w:rsidRPr="00163458" w:rsidRDefault="00163458" w:rsidP="00163458">
      <w:pPr>
        <w:keepNext/>
        <w:spacing w:after="0"/>
        <w:rPr>
          <w:rFonts w:eastAsia="MS Mincho" w:cs="Times New Roman"/>
          <w:u w:val="single"/>
          <w:lang w:val="fi-FI"/>
        </w:rPr>
      </w:pPr>
      <w:r w:rsidRPr="00163458">
        <w:rPr>
          <w:rFonts w:eastAsia="MS Mincho" w:cs="Times New Roman"/>
          <w:u w:val="single"/>
          <w:lang w:val="fi-FI"/>
        </w:rPr>
        <w:t>Androgeenideprivaatiohoito saattaa pidentää QT-aikaa</w:t>
      </w:r>
    </w:p>
    <w:p w14:paraId="34932EFF" w14:textId="77777777" w:rsidR="00163458" w:rsidRPr="00163458" w:rsidRDefault="00163458" w:rsidP="00163458">
      <w:pPr>
        <w:spacing w:after="0"/>
        <w:rPr>
          <w:rFonts w:eastAsia="MS Mincho" w:cs="Times New Roman"/>
          <w:lang w:val="fi-FI"/>
        </w:rPr>
      </w:pPr>
      <w:r w:rsidRPr="00163458">
        <w:rPr>
          <w:rFonts w:eastAsia="MS Mincho" w:cs="Times New Roman"/>
          <w:lang w:val="fi-FI"/>
        </w:rPr>
        <w:t>Niillä potilailla, joilla on aiemmin todettu QT-ajan pidentymistä tai joilla on tähän altistavia riskitekijöitä ja jotka käyttävät samanaikaisesti sellaista lääkitystä, joka saattaa pidentää QT-aikaa (ks. kohta 4.5), lääkäreiden tulee ennen Xtandi-hoidon aloittamista arvioida käytön hyöty-riskisuhdetta, mukaan lukien kääntyvien kärkien takykardian mahdollisuutta.</w:t>
      </w:r>
    </w:p>
    <w:p w14:paraId="0D7EAAE8" w14:textId="77777777" w:rsidR="00163458" w:rsidRPr="00163458" w:rsidRDefault="00163458" w:rsidP="00163458">
      <w:pPr>
        <w:spacing w:after="0"/>
        <w:rPr>
          <w:rFonts w:eastAsia="MS Mincho" w:cs="Times New Roman"/>
          <w:lang w:val="fi-FI"/>
        </w:rPr>
      </w:pPr>
    </w:p>
    <w:p w14:paraId="4F6F3795" w14:textId="77777777" w:rsidR="00163458" w:rsidRPr="00163458" w:rsidRDefault="00163458" w:rsidP="00163458">
      <w:pPr>
        <w:keepNext/>
        <w:spacing w:after="0"/>
        <w:rPr>
          <w:rFonts w:eastAsia="MS Mincho" w:cs="Times New Roman"/>
          <w:u w:val="single"/>
          <w:lang w:val="fi-FI"/>
        </w:rPr>
      </w:pPr>
      <w:r w:rsidRPr="00163458">
        <w:rPr>
          <w:rFonts w:eastAsia="MS Mincho" w:cs="Times New Roman"/>
          <w:u w:val="single"/>
          <w:lang w:val="fi-FI"/>
        </w:rPr>
        <w:t>Käyttö kemoterapian kanssa</w:t>
      </w:r>
    </w:p>
    <w:p w14:paraId="78B43CE5" w14:textId="77777777" w:rsidR="00163458" w:rsidRPr="00163458" w:rsidRDefault="00163458" w:rsidP="00163458">
      <w:pPr>
        <w:spacing w:after="0"/>
        <w:rPr>
          <w:rFonts w:eastAsia="MS Mincho" w:cs="Times New Roman"/>
          <w:lang w:val="fi-FI"/>
        </w:rPr>
      </w:pPr>
      <w:r w:rsidRPr="00163458">
        <w:rPr>
          <w:rFonts w:eastAsia="MS Mincho" w:cs="Times New Roman"/>
          <w:lang w:val="fi-FI"/>
        </w:rPr>
        <w:t>Xtandi-valmisteen turvallisuutta ja tehoa käytettäessä sitä samanaikaisesti sytotoksisen kemoterapian kanssa ei ole todettu. Samanaikaisesti annetulla entsalutamidilla ei ole kliinisesti merkittävää vaikutusta laskimoon annetun dosetakselin farmakokinetiikkaan (ks. kohta 4.5); dosetakselin aiheuttaman neutropenian lisääntymistä ei voida silti sulkea pois.</w:t>
      </w:r>
    </w:p>
    <w:p w14:paraId="3591215E" w14:textId="77777777" w:rsidR="00163458" w:rsidRPr="00163458" w:rsidRDefault="00163458" w:rsidP="00163458">
      <w:pPr>
        <w:spacing w:after="0"/>
        <w:rPr>
          <w:rFonts w:eastAsia="MS Mincho" w:cs="Times New Roman"/>
          <w:lang w:val="fi-FI" w:eastAsia="fi-FI"/>
        </w:rPr>
      </w:pPr>
    </w:p>
    <w:p w14:paraId="1BB9D683" w14:textId="77777777" w:rsidR="00163458" w:rsidRPr="00163458" w:rsidRDefault="00163458" w:rsidP="00163458">
      <w:pPr>
        <w:spacing w:after="0"/>
        <w:rPr>
          <w:rFonts w:eastAsia="MS Mincho" w:cs="Times New Roman"/>
          <w:u w:val="single"/>
          <w:lang w:val="fi-FI"/>
        </w:rPr>
      </w:pPr>
      <w:r w:rsidRPr="00163458">
        <w:rPr>
          <w:rFonts w:eastAsia="MS Mincho" w:cs="Times New Roman"/>
          <w:u w:val="single"/>
          <w:lang w:val="fi-FI"/>
        </w:rPr>
        <w:t>Vaikeat ihoreaktiot</w:t>
      </w:r>
    </w:p>
    <w:p w14:paraId="43671E61" w14:textId="77777777" w:rsidR="00163458" w:rsidRPr="00163458" w:rsidRDefault="00163458" w:rsidP="00163458">
      <w:pPr>
        <w:spacing w:after="0"/>
        <w:rPr>
          <w:rFonts w:eastAsia="MS Mincho" w:cs="Times New Roman"/>
          <w:lang w:val="fi-FI"/>
        </w:rPr>
      </w:pPr>
      <w:r w:rsidRPr="00163458">
        <w:rPr>
          <w:rFonts w:eastAsia="MS Mincho" w:cs="Times New Roman"/>
          <w:lang w:val="fi-FI"/>
        </w:rPr>
        <w:t>Mahdollisesti henkeä uhkaavia tai kuolemaan johtavia, vaikeita ihoon kohdistuvia haittavaikutuksia (severe cutaneous adverse reaction, SCAR), kuten Stevens-Johnsonin oireyhtymää, on raportoitu entsalutamidihoidon yhteydessä.</w:t>
      </w:r>
    </w:p>
    <w:p w14:paraId="66055151" w14:textId="77777777" w:rsidR="00163458" w:rsidRPr="00163458" w:rsidRDefault="00163458" w:rsidP="00163458">
      <w:pPr>
        <w:spacing w:after="0"/>
        <w:rPr>
          <w:rFonts w:eastAsia="MS Mincho" w:cs="Times New Roman"/>
          <w:lang w:val="fi-FI"/>
        </w:rPr>
      </w:pPr>
    </w:p>
    <w:p w14:paraId="750D87B5" w14:textId="77777777" w:rsidR="00163458" w:rsidRPr="00163458" w:rsidRDefault="00163458" w:rsidP="00163458">
      <w:pPr>
        <w:spacing w:after="0"/>
        <w:rPr>
          <w:rFonts w:eastAsia="MS Mincho" w:cs="Times New Roman"/>
          <w:lang w:val="fi-FI"/>
        </w:rPr>
      </w:pPr>
      <w:r w:rsidRPr="00163458">
        <w:rPr>
          <w:rFonts w:eastAsia="MS Mincho" w:cs="Times New Roman"/>
          <w:lang w:val="fi-FI"/>
        </w:rPr>
        <w:t>Lääkettä määrättäessä potilaille on kerrottava näiden merkeistä ja oireista, ja potilaita on seurattava tarkasti ihoreaktioiden varalta.</w:t>
      </w:r>
    </w:p>
    <w:p w14:paraId="231C318D" w14:textId="77777777" w:rsidR="00163458" w:rsidRPr="00163458" w:rsidRDefault="00163458" w:rsidP="00163458">
      <w:pPr>
        <w:spacing w:after="0"/>
        <w:rPr>
          <w:rFonts w:eastAsia="MS Mincho" w:cs="Times New Roman"/>
          <w:lang w:val="fi-FI"/>
        </w:rPr>
      </w:pPr>
    </w:p>
    <w:p w14:paraId="0BA5BF60" w14:textId="77777777" w:rsidR="00163458" w:rsidRPr="00163458" w:rsidRDefault="00163458" w:rsidP="00163458">
      <w:pPr>
        <w:spacing w:after="0"/>
        <w:rPr>
          <w:rFonts w:eastAsia="MS Mincho" w:cs="Times New Roman"/>
          <w:lang w:val="fi-FI"/>
        </w:rPr>
      </w:pPr>
      <w:r w:rsidRPr="00163458">
        <w:rPr>
          <w:rFonts w:eastAsia="MS Mincho" w:cs="Times New Roman"/>
          <w:lang w:val="fi-FI" w:eastAsia="fi-FI"/>
        </w:rPr>
        <w:t xml:space="preserve">Jos tällaiseen reaktioon viittaavia merkkejä ja oireita ilmenee, entsalutamidihoito on lopetettava </w:t>
      </w:r>
      <w:r w:rsidRPr="00163458">
        <w:rPr>
          <w:rFonts w:eastAsia="MS Mincho" w:cs="Times New Roman"/>
          <w:lang w:val="fi-FI"/>
        </w:rPr>
        <w:t>välittömästi, ja jotakin muuta sopivaa hoitovaihtoehtoa on harkittava.</w:t>
      </w:r>
    </w:p>
    <w:p w14:paraId="70AB6E7C" w14:textId="77777777" w:rsidR="00163458" w:rsidRPr="00163458" w:rsidRDefault="00163458" w:rsidP="00163458">
      <w:pPr>
        <w:spacing w:after="0"/>
        <w:rPr>
          <w:rFonts w:eastAsia="MS Mincho" w:cs="Times New Roman"/>
          <w:lang w:val="fi-FI" w:eastAsia="fi-FI"/>
        </w:rPr>
      </w:pPr>
    </w:p>
    <w:p w14:paraId="7BBA761E" w14:textId="77777777" w:rsidR="00163458" w:rsidRPr="00163458" w:rsidRDefault="00163458" w:rsidP="00163458">
      <w:pPr>
        <w:keepNext/>
        <w:spacing w:after="0"/>
        <w:rPr>
          <w:rFonts w:eastAsia="MS Mincho" w:cs="Times New Roman"/>
          <w:u w:val="single"/>
          <w:lang w:val="fi-FI" w:eastAsia="fi-FI"/>
        </w:rPr>
      </w:pPr>
      <w:r w:rsidRPr="00163458">
        <w:rPr>
          <w:rFonts w:eastAsia="MS Mincho" w:cs="Times New Roman"/>
          <w:u w:val="single"/>
          <w:lang w:val="fi-FI" w:eastAsia="fi-FI"/>
        </w:rPr>
        <w:t>Yliherkkyysreaktiot</w:t>
      </w:r>
    </w:p>
    <w:p w14:paraId="3B524C78"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 xml:space="preserve">Yliherkkyysreaktioita, jotka voivat ilmetä esimerkiksi - niihin kuitenkaan rajoittumatta – ihottumana tai kasvojen, kielen, huulien tai nielun turvotuksena, on todettu entsalutamidin yhteydessä (ks. kohta 4.8). </w:t>
      </w:r>
    </w:p>
    <w:p w14:paraId="5F4C5CE7" w14:textId="77777777" w:rsidR="00163458" w:rsidRPr="00163458" w:rsidRDefault="00163458" w:rsidP="00163458">
      <w:pPr>
        <w:spacing w:after="0"/>
        <w:rPr>
          <w:rFonts w:eastAsia="MS Mincho" w:cs="Times New Roman"/>
          <w:lang w:val="fi-FI" w:eastAsia="fi-FI"/>
        </w:rPr>
      </w:pPr>
    </w:p>
    <w:p w14:paraId="0F94E46F" w14:textId="77777777" w:rsidR="00163458" w:rsidRPr="00163458" w:rsidRDefault="00163458" w:rsidP="00163458">
      <w:pPr>
        <w:spacing w:after="0"/>
        <w:rPr>
          <w:rFonts w:eastAsia="MS Mincho" w:cs="Times New Roman"/>
          <w:u w:val="single"/>
          <w:lang w:val="fi-FI" w:eastAsia="fi-FI"/>
        </w:rPr>
      </w:pPr>
      <w:r w:rsidRPr="00163458">
        <w:rPr>
          <w:rFonts w:eastAsia="MS Mincho" w:cs="Times New Roman"/>
          <w:u w:val="single"/>
          <w:lang w:val="fi-FI" w:eastAsia="fi-FI"/>
        </w:rPr>
        <w:t>Xtandi monoterapiana potilailla, joilla on korkean riskin BCR nmHSPC-tauti</w:t>
      </w:r>
    </w:p>
    <w:p w14:paraId="5E0C39FC" w14:textId="77777777" w:rsidR="00163458" w:rsidRPr="00163458" w:rsidRDefault="00163458" w:rsidP="00163458">
      <w:pPr>
        <w:spacing w:after="0"/>
        <w:rPr>
          <w:rFonts w:eastAsia="MS Mincho" w:cs="Times New Roman"/>
          <w:lang w:val="fi-FI" w:eastAsia="fi-FI"/>
        </w:rPr>
      </w:pPr>
      <w:r w:rsidRPr="00163458">
        <w:rPr>
          <w:rFonts w:eastAsia="MS Mincho" w:cs="Times New Roman"/>
          <w:lang w:val="fi-FI" w:eastAsia="fi-FI"/>
        </w:rPr>
        <w:t xml:space="preserve">EMBARK-tutkimuksen tulokset viittaavat siihen, että Xtandi monoterapiana ja yhdistelmähoitona </w:t>
      </w:r>
      <w:r w:rsidRPr="00163458">
        <w:rPr>
          <w:rFonts w:eastAsia="MS Mincho" w:cs="Times New Roman"/>
          <w:noProof/>
          <w:lang w:val="fi-FI" w:eastAsia="fi-FI"/>
        </w:rPr>
        <w:t xml:space="preserve">androgeenideprivaatiohoidon </w:t>
      </w:r>
      <w:r w:rsidRPr="00163458">
        <w:rPr>
          <w:rFonts w:eastAsia="MS Mincho" w:cs="Times New Roman"/>
          <w:lang w:val="fi-FI" w:eastAsia="fi-FI"/>
        </w:rPr>
        <w:t xml:space="preserve">kanssa eivät ole samanarvoisia hoitovaihtoehtoja potilailla, joilla on korkean riskin BCR nmHSPC (ks. kohdat 4.8 ja 5.1). Xtandi-lääkevalmistetta yhdessä </w:t>
      </w:r>
      <w:r w:rsidRPr="00163458">
        <w:rPr>
          <w:rFonts w:eastAsia="MS Mincho" w:cs="Times New Roman"/>
          <w:noProof/>
          <w:lang w:val="fi-FI" w:eastAsia="fi-FI"/>
        </w:rPr>
        <w:t>androgeenideprivaatiohoidon</w:t>
      </w:r>
      <w:r w:rsidRPr="00163458">
        <w:rPr>
          <w:rFonts w:eastAsia="MS Mincho" w:cs="Times New Roman"/>
          <w:lang w:val="fi-FI" w:eastAsia="fi-FI"/>
        </w:rPr>
        <w:t xml:space="preserve"> kanssa pidetään ensisijaisena hoitovaihtoehtona lukuun ottamatta tapauksia, joissa </w:t>
      </w:r>
      <w:r w:rsidRPr="00163458">
        <w:rPr>
          <w:rFonts w:eastAsia="MS Mincho" w:cs="Times New Roman"/>
          <w:noProof/>
          <w:lang w:val="fi-FI" w:eastAsia="fi-FI"/>
        </w:rPr>
        <w:t>androgeenideprivaatiohoidon</w:t>
      </w:r>
      <w:r w:rsidRPr="00163458">
        <w:rPr>
          <w:rFonts w:eastAsia="MS Mincho" w:cs="Times New Roman"/>
          <w:lang w:val="fi-FI" w:eastAsia="fi-FI"/>
        </w:rPr>
        <w:t xml:space="preserve"> lisääminen voi johtaa toksisuuteen tai riskiin, jota ei voida hyväksyä.</w:t>
      </w:r>
    </w:p>
    <w:p w14:paraId="16195337" w14:textId="77777777" w:rsidR="00163458" w:rsidRPr="00163458" w:rsidRDefault="00163458" w:rsidP="00163458">
      <w:pPr>
        <w:spacing w:after="0"/>
        <w:rPr>
          <w:rFonts w:eastAsia="MS Mincho" w:cs="Times New Roman"/>
          <w:lang w:val="fi-FI" w:eastAsia="fi-FI"/>
        </w:rPr>
      </w:pPr>
    </w:p>
    <w:p w14:paraId="649A1036" w14:textId="77777777" w:rsidR="00163458" w:rsidRPr="00163458" w:rsidRDefault="00163458" w:rsidP="00163458">
      <w:pPr>
        <w:spacing w:after="0"/>
        <w:rPr>
          <w:rFonts w:eastAsia="MS Mincho" w:cs="Times New Roman"/>
          <w:u w:val="single"/>
          <w:lang w:val="fi-FI" w:eastAsia="fi-FI"/>
        </w:rPr>
      </w:pPr>
      <w:r w:rsidRPr="00163458">
        <w:rPr>
          <w:rFonts w:eastAsia="MS Mincho" w:cs="Times New Roman"/>
          <w:u w:val="single"/>
          <w:lang w:val="fi-FI" w:eastAsia="fi-FI"/>
        </w:rPr>
        <w:t>Valmistemuotoon liittyvät nielemishäiriöt</w:t>
      </w:r>
    </w:p>
    <w:p w14:paraId="056CE068" w14:textId="64D3FF4A" w:rsidR="00163458" w:rsidRPr="00163458" w:rsidRDefault="00BC3DF2" w:rsidP="00163458">
      <w:pPr>
        <w:spacing w:after="0"/>
        <w:rPr>
          <w:rFonts w:eastAsia="MS Mincho" w:cs="Times New Roman"/>
          <w:lang w:val="fi-FI" w:eastAsia="fi-FI"/>
        </w:rPr>
      </w:pPr>
      <w:r w:rsidRPr="00BC3DF2">
        <w:rPr>
          <w:rFonts w:eastAsia="MS Mincho" w:cs="Times New Roman"/>
          <w:lang w:val="fi-FI" w:eastAsia="fi-FI"/>
        </w:rPr>
        <w:t>Tapauksia, joissa potilaiden on ollut vaikea niellä Xtandi-valmistetta, ja joihin on liittynyt jopa tukehtumisvaara, on raportoitu. Nielemisvaikeuksia ja tapauksia, joihin liittyi tukehtumisvaara, raportoitiin useimmiten kapselimuotoisen valmisteen käytön yhteydessä, mikä saattaa johtua valmisteen suuremmasta koosta. Potilaita on kehotettava nielemään tabletit kokonaisina riittävän vesimäärän kanssa</w:t>
      </w:r>
      <w:r w:rsidR="00163458" w:rsidRPr="00163458">
        <w:rPr>
          <w:rFonts w:eastAsia="MS Mincho" w:cs="Times New Roman"/>
          <w:lang w:val="fi-FI" w:eastAsia="fi-FI"/>
        </w:rPr>
        <w:t>.</w:t>
      </w:r>
    </w:p>
    <w:p w14:paraId="3CE9A1C4" w14:textId="77777777" w:rsidR="00163458" w:rsidRPr="00163458" w:rsidRDefault="00163458" w:rsidP="00163458">
      <w:pPr>
        <w:spacing w:after="0"/>
        <w:rPr>
          <w:rFonts w:eastAsia="MS Mincho" w:cs="Times New Roman"/>
          <w:lang w:val="fi-FI" w:eastAsia="fi-FI"/>
        </w:rPr>
      </w:pPr>
    </w:p>
    <w:p w14:paraId="69EFA794" w14:textId="77777777" w:rsidR="00163458" w:rsidRPr="00163458" w:rsidRDefault="00163458" w:rsidP="00163458">
      <w:pPr>
        <w:keepNext/>
        <w:spacing w:after="0"/>
        <w:rPr>
          <w:rFonts w:eastAsia="MS Mincho" w:cs="Times New Roman"/>
          <w:lang w:val="fi-FI" w:eastAsia="fi-FI"/>
        </w:rPr>
      </w:pPr>
      <w:r w:rsidRPr="00163458">
        <w:rPr>
          <w:rFonts w:eastAsia="MS Mincho" w:cs="Times New Roman"/>
          <w:u w:val="single"/>
          <w:lang w:val="fi-FI" w:eastAsia="fi-FI"/>
        </w:rPr>
        <w:t>Apuaineet</w:t>
      </w:r>
    </w:p>
    <w:p w14:paraId="11436E70" w14:textId="56A53901" w:rsidR="00D57306" w:rsidRPr="007F3560" w:rsidRDefault="00163458" w:rsidP="00163458">
      <w:pPr>
        <w:keepNext/>
        <w:spacing w:after="0"/>
        <w:rPr>
          <w:rFonts w:cs="Myanmar Text"/>
          <w:noProof/>
          <w:lang w:val="fi-FI"/>
        </w:rPr>
      </w:pPr>
      <w:r w:rsidRPr="00163458">
        <w:rPr>
          <w:rFonts w:eastAsia="MS Mincho" w:cs="Times New Roman"/>
          <w:szCs w:val="20"/>
          <w:lang w:val="fi-FI"/>
        </w:rPr>
        <w:t>Tämä lääkevalmiste sisältää alle 1 mmol natriumia (alle 23 mg) per kalvopäällysteinen tabletti eli sen voidaan sanoa olevan ”natriumiton”.</w:t>
      </w:r>
    </w:p>
    <w:p w14:paraId="62F07563" w14:textId="64FD69FE" w:rsidR="00D57306" w:rsidRPr="007F3560" w:rsidRDefault="00D57306" w:rsidP="009F63C3">
      <w:pPr>
        <w:pStyle w:val="Heading3"/>
        <w:pageBreakBefore/>
        <w:rPr>
          <w:lang w:val="fi-FI"/>
        </w:rPr>
      </w:pPr>
      <w:r w:rsidRPr="007F3560">
        <w:rPr>
          <w:lang w:val="fi-FI"/>
        </w:rPr>
        <w:t>4.5</w:t>
      </w:r>
      <w:r w:rsidRPr="007F3560">
        <w:rPr>
          <w:lang w:val="fi-FI"/>
        </w:rPr>
        <w:tab/>
        <w:t>Yhteisvaikutukset muiden lääkevalmisteiden kanssa sekä muut yhteisvaikutukset</w:t>
      </w:r>
    </w:p>
    <w:p w14:paraId="1B84242B" w14:textId="2F9D38FA" w:rsidR="00163458" w:rsidRPr="00BA6263" w:rsidRDefault="00163458" w:rsidP="00163458">
      <w:pPr>
        <w:keepNext/>
        <w:spacing w:after="0"/>
        <w:rPr>
          <w:rFonts w:eastAsia="MS Mincho" w:cs="Times New Roman"/>
          <w:u w:val="single"/>
          <w:lang w:val="fi-FI"/>
        </w:rPr>
      </w:pPr>
      <w:bookmarkStart w:id="95" w:name="_Toc320107878"/>
      <w:r w:rsidRPr="00BA6263">
        <w:rPr>
          <w:rFonts w:eastAsia="MS Mincho" w:cs="Times New Roman"/>
          <w:u w:val="single"/>
          <w:lang w:val="fi-FI"/>
        </w:rPr>
        <w:t>Mahdollisuus, että muut lääkevalmisteet vaikuttavat entsalutamidiin</w:t>
      </w:r>
    </w:p>
    <w:p w14:paraId="376C441D" w14:textId="77777777" w:rsidR="00163458" w:rsidRPr="00BA6263" w:rsidRDefault="00163458" w:rsidP="00163458">
      <w:pPr>
        <w:keepNext/>
        <w:spacing w:after="0"/>
        <w:rPr>
          <w:rFonts w:eastAsia="MS Mincho" w:cs="Times New Roman"/>
          <w:i/>
          <w:lang w:val="fi-FI"/>
        </w:rPr>
      </w:pPr>
    </w:p>
    <w:p w14:paraId="4F7DD2BE" w14:textId="77777777" w:rsidR="00163458" w:rsidRPr="00BA6263" w:rsidRDefault="00163458" w:rsidP="00163458">
      <w:pPr>
        <w:keepNext/>
        <w:spacing w:after="0"/>
        <w:rPr>
          <w:rFonts w:eastAsia="MS Mincho" w:cs="Times New Roman"/>
          <w:i/>
          <w:lang w:val="fi-FI"/>
        </w:rPr>
      </w:pPr>
      <w:r w:rsidRPr="00BA6263">
        <w:rPr>
          <w:rFonts w:eastAsia="MS Mincho" w:cs="Times New Roman"/>
          <w:i/>
          <w:lang w:val="fi-FI"/>
        </w:rPr>
        <w:t>CYP2C8-entsyymin estäjät</w:t>
      </w:r>
    </w:p>
    <w:p w14:paraId="290AA46F" w14:textId="77777777" w:rsidR="00163458" w:rsidRPr="00BA6263" w:rsidRDefault="00163458" w:rsidP="009F63C3">
      <w:pPr>
        <w:keepNext/>
        <w:spacing w:after="0"/>
        <w:rPr>
          <w:rFonts w:eastAsia="MS Mincho" w:cs="Times New Roman"/>
          <w:lang w:val="fi-FI"/>
        </w:rPr>
      </w:pPr>
      <w:r w:rsidRPr="00BA6263">
        <w:rPr>
          <w:rFonts w:eastAsia="MS Mincho" w:cs="Times New Roman"/>
          <w:lang w:val="fi-FI"/>
        </w:rPr>
        <w:t>CYP2C8-entsyymillä on tärkeä merkitys entsalutamidin eliminaatiossa ja entsalutamidin aktiivisen metaboliitin muodostumisessa. Kun voimakasta CYP2C8:n estäjää, gemfibrotsiiliä, annettiin suun kautta (600 mg kahdesti vuorokaudessa) terveille miehille, entsalutamidin AUC-arvo nousi 326 %, kun taas entsalutamidin C</w:t>
      </w:r>
      <w:r w:rsidRPr="00BA6263">
        <w:rPr>
          <w:rFonts w:eastAsia="MS Mincho" w:cs="Times New Roman"/>
          <w:vertAlign w:val="subscript"/>
          <w:lang w:val="fi-FI"/>
        </w:rPr>
        <w:t>max</w:t>
      </w:r>
      <w:r w:rsidRPr="00BA6263">
        <w:rPr>
          <w:rFonts w:eastAsia="MS Mincho" w:cs="Times New Roman"/>
          <w:lang w:val="fi-FI"/>
        </w:rPr>
        <w:t>-arvo laski 18 %. Yhteensä sitoutumattoman entsalutamidin ja sitoutumattoman aktiivisen metaboliitin AUC-arvot nousivat 77 % ja C</w:t>
      </w:r>
      <w:r w:rsidRPr="00BA6263">
        <w:rPr>
          <w:rFonts w:eastAsia="MS Mincho" w:cs="Times New Roman"/>
          <w:vertAlign w:val="subscript"/>
          <w:lang w:val="fi-FI"/>
        </w:rPr>
        <w:t>max</w:t>
      </w:r>
      <w:r w:rsidRPr="00BA6263">
        <w:rPr>
          <w:rFonts w:eastAsia="MS Mincho" w:cs="Times New Roman"/>
          <w:lang w:val="fi-FI"/>
        </w:rPr>
        <w:t>-arvot laskivat 19 %. Voimakkaiden CYP2C8:n estäjien (esimerkiksi gemfibrotsiili) käyttöä on vältettävä tai noudatettava varovaisuutta niiden käytössä entsalutamidihoidon aikana. Jos potilaalle on annettava samanaikaisesti voimakkaita CYP2C8:n estäjiä, entsalutamidiannosta on pienennettävä 80 mg:aan kerran päivässä (ks. kohta 4.2).</w:t>
      </w:r>
    </w:p>
    <w:p w14:paraId="1852EEE6" w14:textId="77777777" w:rsidR="00163458" w:rsidRPr="00BA6263" w:rsidRDefault="00163458" w:rsidP="00163458">
      <w:pPr>
        <w:spacing w:after="0"/>
        <w:rPr>
          <w:rFonts w:eastAsia="MS Mincho" w:cs="Times New Roman"/>
          <w:i/>
          <w:lang w:val="fi-FI"/>
        </w:rPr>
      </w:pPr>
    </w:p>
    <w:p w14:paraId="40A3A65A" w14:textId="77777777" w:rsidR="00163458" w:rsidRPr="00BA6263" w:rsidRDefault="00163458" w:rsidP="00163458">
      <w:pPr>
        <w:keepNext/>
        <w:spacing w:after="0"/>
        <w:rPr>
          <w:rFonts w:eastAsia="MS Mincho" w:cs="Times New Roman"/>
          <w:i/>
          <w:lang w:val="fi-FI"/>
        </w:rPr>
      </w:pPr>
      <w:r w:rsidRPr="00BA6263">
        <w:rPr>
          <w:rFonts w:eastAsia="MS Mincho" w:cs="Times New Roman"/>
          <w:i/>
          <w:lang w:val="fi-FI"/>
        </w:rPr>
        <w:t>CYP3A4-entsyymin estäjät</w:t>
      </w:r>
    </w:p>
    <w:p w14:paraId="61319865" w14:textId="77777777" w:rsidR="00163458" w:rsidRPr="00BA6263" w:rsidRDefault="00163458" w:rsidP="00163458">
      <w:pPr>
        <w:spacing w:after="0"/>
        <w:rPr>
          <w:rFonts w:eastAsia="MS Mincho" w:cs="Times New Roman"/>
          <w:lang w:val="fi-FI"/>
        </w:rPr>
      </w:pPr>
      <w:r w:rsidRPr="00BA6263">
        <w:rPr>
          <w:rFonts w:eastAsia="MS Mincho" w:cs="Times New Roman"/>
          <w:lang w:val="fi-FI"/>
        </w:rPr>
        <w:t>CYP3A4-entsyymin merkitys entsalutamidin metaboliassa ei ole erityisen keskeinen. Kun voimakasta CYP3A4:n estäjää, itrakonatsolia, annettiin suun kautta (200 mg kerran vuorokaudessa) terveille miehille, entsalutamidin AUC-arvo nousi 41 %, mutta C</w:t>
      </w:r>
      <w:r w:rsidRPr="00BA6263">
        <w:rPr>
          <w:rFonts w:eastAsia="MS Mincho" w:cs="Times New Roman"/>
          <w:vertAlign w:val="subscript"/>
          <w:lang w:val="fi-FI"/>
        </w:rPr>
        <w:t>max</w:t>
      </w:r>
      <w:r w:rsidRPr="00BA6263">
        <w:rPr>
          <w:rFonts w:eastAsia="MS Mincho" w:cs="Times New Roman"/>
          <w:lang w:val="fi-FI"/>
        </w:rPr>
        <w:t>-arvo ei muuttunut. Yhteensä sitoutumattoman entsalutamidin ja sitoutumattoman aktiivisen metaboliitin AUC-arvot nousivat 27 %, kun taas C</w:t>
      </w:r>
      <w:r w:rsidRPr="00BA6263">
        <w:rPr>
          <w:rFonts w:eastAsia="MS Mincho" w:cs="Times New Roman"/>
          <w:vertAlign w:val="subscript"/>
          <w:lang w:val="fi-FI"/>
        </w:rPr>
        <w:t>max</w:t>
      </w:r>
      <w:r w:rsidRPr="00BA6263">
        <w:rPr>
          <w:rFonts w:eastAsia="MS Mincho" w:cs="Times New Roman"/>
          <w:lang w:val="fi-FI"/>
        </w:rPr>
        <w:t>-arvot pysyivät samana. Annoksen muuttaminen ei ole tarpeen käytettäessä Xtandi-valmistetta samanaikaisesti CYP3A4:n estäjien kanssa.</w:t>
      </w:r>
    </w:p>
    <w:p w14:paraId="46B04264" w14:textId="77777777" w:rsidR="00163458" w:rsidRPr="00BA6263" w:rsidRDefault="00163458" w:rsidP="00163458">
      <w:pPr>
        <w:spacing w:after="0"/>
        <w:rPr>
          <w:rFonts w:eastAsia="MS Mincho" w:cs="Times New Roman"/>
          <w:u w:val="single"/>
          <w:lang w:val="fi-FI"/>
        </w:rPr>
      </w:pPr>
    </w:p>
    <w:p w14:paraId="72EFDF26" w14:textId="77777777" w:rsidR="00163458" w:rsidRPr="00BA6263" w:rsidRDefault="00163458" w:rsidP="00163458">
      <w:pPr>
        <w:keepNext/>
        <w:spacing w:after="0"/>
        <w:rPr>
          <w:rFonts w:eastAsia="MS Mincho" w:cs="Times New Roman"/>
          <w:i/>
          <w:lang w:val="fi-FI"/>
        </w:rPr>
      </w:pPr>
      <w:r w:rsidRPr="00BA6263">
        <w:rPr>
          <w:rFonts w:eastAsia="MS Mincho" w:cs="Times New Roman"/>
          <w:i/>
          <w:lang w:val="fi-FI"/>
        </w:rPr>
        <w:t>CYP2C8- ja CYP3A4-entsyymien indusorit</w:t>
      </w:r>
    </w:p>
    <w:p w14:paraId="7750B96D" w14:textId="77777777" w:rsidR="00163458" w:rsidRPr="00BA6263" w:rsidRDefault="00163458" w:rsidP="00163458">
      <w:pPr>
        <w:spacing w:after="0"/>
        <w:rPr>
          <w:rFonts w:eastAsia="MS Mincho" w:cs="Times New Roman"/>
          <w:lang w:val="fi-FI"/>
        </w:rPr>
      </w:pPr>
      <w:r w:rsidRPr="00BA6263">
        <w:rPr>
          <w:rFonts w:eastAsia="MS Mincho" w:cs="Times New Roman"/>
          <w:lang w:val="fi-FI"/>
        </w:rPr>
        <w:t>Kun keskivoimakasta CYP2C8:n ja voimakasta CYP3A4:n indusoria, rifampisiinia, annettiin suun kautta (600 mg kerran vuorokaudessa) terveille miehille, entsalutamidin ja aktiivisen metaboliitin AUC-arvo laski 37 %, mutta C</w:t>
      </w:r>
      <w:r w:rsidRPr="00BA6263">
        <w:rPr>
          <w:rFonts w:eastAsia="MS Mincho" w:cs="Times New Roman"/>
          <w:vertAlign w:val="subscript"/>
          <w:lang w:val="fi-FI"/>
        </w:rPr>
        <w:t>max</w:t>
      </w:r>
      <w:r w:rsidRPr="00BA6263">
        <w:rPr>
          <w:rFonts w:eastAsia="MS Mincho" w:cs="Times New Roman"/>
          <w:lang w:val="fi-FI"/>
        </w:rPr>
        <w:t>-arvo ei muuttunut. Annoksen muuttaminen ei ole tarpeen käytettäessä Xtandi-valmistetta samanaikaisesti CYP2C8:n tai CYP3A4:n indusorien kanssa.</w:t>
      </w:r>
    </w:p>
    <w:p w14:paraId="6EE677EA" w14:textId="77777777" w:rsidR="00163458" w:rsidRPr="00BA6263" w:rsidRDefault="00163458" w:rsidP="00163458">
      <w:pPr>
        <w:spacing w:after="0"/>
        <w:rPr>
          <w:rFonts w:eastAsia="MS Mincho" w:cs="Times New Roman"/>
          <w:u w:val="single"/>
          <w:lang w:val="fi-FI"/>
        </w:rPr>
      </w:pPr>
    </w:p>
    <w:p w14:paraId="1A934CD0" w14:textId="77777777" w:rsidR="00163458" w:rsidRPr="00BA6263" w:rsidRDefault="00163458" w:rsidP="00163458">
      <w:pPr>
        <w:keepNext/>
        <w:spacing w:after="0"/>
        <w:rPr>
          <w:rFonts w:eastAsia="MS Mincho" w:cs="Times New Roman"/>
          <w:u w:val="single"/>
          <w:lang w:val="fi-FI"/>
        </w:rPr>
      </w:pPr>
      <w:r w:rsidRPr="00BA6263">
        <w:rPr>
          <w:rFonts w:eastAsia="MS Mincho" w:cs="Times New Roman"/>
          <w:u w:val="single"/>
          <w:lang w:val="fi-FI"/>
        </w:rPr>
        <w:t>Mahdollisuus, että entsalutamidi vaikuttaa muihin lääkevalmisteisiin</w:t>
      </w:r>
    </w:p>
    <w:p w14:paraId="1FF68455" w14:textId="77777777" w:rsidR="00163458" w:rsidRPr="00BA6263" w:rsidRDefault="00163458" w:rsidP="00163458">
      <w:pPr>
        <w:keepNext/>
        <w:spacing w:after="0"/>
        <w:rPr>
          <w:rFonts w:eastAsia="MS Mincho" w:cs="Times New Roman"/>
          <w:i/>
          <w:lang w:val="fi-FI"/>
        </w:rPr>
      </w:pPr>
    </w:p>
    <w:p w14:paraId="4F3F7045" w14:textId="77777777" w:rsidR="00163458" w:rsidRPr="00BA6263" w:rsidRDefault="00163458" w:rsidP="00163458">
      <w:pPr>
        <w:keepNext/>
        <w:spacing w:after="0"/>
        <w:rPr>
          <w:rFonts w:eastAsia="MS Mincho" w:cs="Times New Roman"/>
          <w:i/>
          <w:lang w:val="fi-FI"/>
        </w:rPr>
      </w:pPr>
      <w:r w:rsidRPr="00BA6263">
        <w:rPr>
          <w:rFonts w:eastAsia="MS Mincho" w:cs="Times New Roman"/>
          <w:i/>
          <w:lang w:val="fi-FI"/>
        </w:rPr>
        <w:t>Entsyymi-induktio</w:t>
      </w:r>
    </w:p>
    <w:p w14:paraId="4FC2D42B" w14:textId="77777777" w:rsidR="00163458" w:rsidRPr="00BA6263" w:rsidRDefault="00163458" w:rsidP="00163458">
      <w:pPr>
        <w:spacing w:after="0"/>
        <w:rPr>
          <w:rFonts w:eastAsia="MS Mincho" w:cs="Times New Roman"/>
          <w:lang w:val="fi-FI"/>
        </w:rPr>
      </w:pPr>
      <w:r w:rsidRPr="00BA6263">
        <w:rPr>
          <w:rFonts w:eastAsia="MS Mincho" w:cs="Times New Roman"/>
          <w:noProof/>
          <w:lang w:val="fi-FI"/>
        </w:rPr>
        <w:t xml:space="preserve">Entsalutamidi on voimakas indusori ja lisää monien entsyymien ja kuljettajien synteesiä; tämän vuoksi yhteisvaikutus monien yleisten lääkevalmisteiden kanssa, jotka ovat näiden entsyymien substraatteja tai kuljettajia, on odotettavissa. Plasmapitoisuuksien lasku saattaa olla huomattava ja johtaa kliinisen tehon häviämiseen tai alentumiseen. On myös olemassa riski, että aktiivisten metaboliittien muodostuminen lisääntyy. Entsyymeihin, joihin saattaa liittyä induktiota, lukeutuvat CYP3A maksassa ja suolistossa, CYP2B6, CYP2C9, CYP2C19 ja uridiini-5'-difosfaattiglukuronyylitransferaasientsyymi (UGT - glukuronidi konjugaattientsyymi). Jotkin kuljettajat saattavat myös induktoitua, </w:t>
      </w:r>
      <w:r w:rsidRPr="00BA6263">
        <w:rPr>
          <w:rFonts w:eastAsia="MS Mincho" w:cs="Times New Roman"/>
          <w:lang w:val="fi-FI"/>
        </w:rPr>
        <w:t xml:space="preserve">esim. monilääkeresistenssiin liittyvä proteiini 2 </w:t>
      </w:r>
      <w:r w:rsidRPr="00BA6263">
        <w:rPr>
          <w:rFonts w:eastAsia="MS Mincho" w:cs="Times New Roman"/>
          <w:lang w:val="fi-FI" w:eastAsia="sv-SE"/>
        </w:rPr>
        <w:t>(</w:t>
      </w:r>
      <w:r w:rsidRPr="00BA6263">
        <w:rPr>
          <w:rFonts w:eastAsia="MS Mincho" w:cs="Times New Roman"/>
          <w:lang w:val="fi-FI"/>
        </w:rPr>
        <w:t>MRP2) sekä orgaanisten anionien kuljettajapolypeptidi 1B1 (OATP1B1).</w:t>
      </w:r>
    </w:p>
    <w:p w14:paraId="00524BF1" w14:textId="77777777" w:rsidR="00163458" w:rsidRPr="00BA6263" w:rsidRDefault="00163458" w:rsidP="00163458">
      <w:pPr>
        <w:spacing w:after="0"/>
        <w:rPr>
          <w:rFonts w:eastAsia="MS Mincho" w:cs="Times New Roman"/>
          <w:noProof/>
          <w:lang w:val="fi-FI"/>
        </w:rPr>
      </w:pPr>
    </w:p>
    <w:p w14:paraId="7038199D" w14:textId="77777777" w:rsidR="00163458" w:rsidRPr="00BA6263" w:rsidRDefault="00163458" w:rsidP="00163458">
      <w:pPr>
        <w:spacing w:after="0"/>
        <w:rPr>
          <w:rFonts w:eastAsia="MS Mincho" w:cs="Times New Roman"/>
          <w:noProof/>
          <w:lang w:val="fi-FI"/>
        </w:rPr>
      </w:pPr>
      <w:r w:rsidRPr="00BA6263">
        <w:rPr>
          <w:rFonts w:eastAsia="MS Mincho" w:cs="Times New Roman"/>
          <w:i/>
          <w:noProof/>
          <w:lang w:val="fi-FI"/>
        </w:rPr>
        <w:t>In vivo -</w:t>
      </w:r>
      <w:r w:rsidRPr="00BA6263">
        <w:rPr>
          <w:rFonts w:eastAsia="MS Mincho" w:cs="Times New Roman"/>
          <w:noProof/>
          <w:lang w:val="fi-FI"/>
        </w:rPr>
        <w:t xml:space="preserve">tutkimukset ovat osoittaneet, että entsalutamidi on CYP3A4:n voimakas indusori ja keskivoimakas CYP2C9:n ja CYP2C19:n indusori. Kun entsalutamidia (160 mg kerran vuorokaudesssa) käytettiin samanaikaisesti kerta-annoksena suun kautta annettujen sensitiivisten CYP-substraattiannosten kanssa eturauhassyöpäpotilaiden hoidossa, midatsolaamin (CYP3A4-substraatti) AUC-arvo laski 86 %, S-varfariinin (CYP2C9-substraatti) AUC-arvo laski 56 % ja omepratsolin (CYP2C19-substraatti) AUC-arvo laski 70 %. UGT1A1-induktiota on saattanut myös esiintyä. </w:t>
      </w:r>
      <w:r w:rsidRPr="00BA6263">
        <w:rPr>
          <w:rFonts w:eastAsia="MS Mincho" w:cs="Times New Roman"/>
          <w:lang w:val="fi-FI"/>
        </w:rPr>
        <w:t>Metastaattista kastraatioresistenttiä eturauhassyöpää (CRPC) sairastavilla potilailla tehdyssä kliinisessä tutkimuksessa Xtandi-valmisteella (160 mg kerran vuorokaudessa) ei havaittu kliinisesti merkityksellistä vaikutusta laskimoon annetun dosetakselin (75 mg/m</w:t>
      </w:r>
      <w:r w:rsidRPr="00BA6263">
        <w:rPr>
          <w:rFonts w:eastAsia="MS Mincho" w:cs="Times New Roman"/>
          <w:vertAlign w:val="superscript"/>
          <w:lang w:val="fi-FI"/>
        </w:rPr>
        <w:t>2</w:t>
      </w:r>
      <w:r w:rsidRPr="00BA6263">
        <w:rPr>
          <w:rFonts w:eastAsia="MS Mincho" w:cs="Times New Roman"/>
          <w:lang w:val="fi-FI"/>
        </w:rPr>
        <w:t xml:space="preserve"> infuusiona joka 3. viikko) farmakokinetiikkaan. Dosetakselin AUC-arvo pieneni 12 % </w:t>
      </w:r>
      <w:r w:rsidRPr="00BA6263">
        <w:rPr>
          <w:rFonts w:eastAsia="MS Mincho" w:cs="Times New Roman"/>
          <w:szCs w:val="20"/>
          <w:lang w:val="fi-FI"/>
        </w:rPr>
        <w:t>[</w:t>
      </w:r>
      <w:r w:rsidRPr="00BA6263">
        <w:rPr>
          <w:rFonts w:eastAsia="Times New Roman" w:cs="Times New Roman"/>
          <w:szCs w:val="20"/>
          <w:lang w:val="fi-FI"/>
        </w:rPr>
        <w:t xml:space="preserve">geometristen keskiarvojen suhde (GMR) =0,882 (90 % CI: 0,767; 1,02)] </w:t>
      </w:r>
      <w:r w:rsidRPr="00BA6263">
        <w:rPr>
          <w:rFonts w:eastAsia="MS Mincho" w:cs="Times New Roman"/>
          <w:lang w:val="fi-FI"/>
        </w:rPr>
        <w:t>ja C</w:t>
      </w:r>
      <w:r w:rsidRPr="00BA6263">
        <w:rPr>
          <w:rFonts w:eastAsia="MS Mincho" w:cs="Times New Roman"/>
          <w:vertAlign w:val="subscript"/>
          <w:lang w:val="fi-FI"/>
        </w:rPr>
        <w:t>max</w:t>
      </w:r>
      <w:r w:rsidRPr="00BA6263">
        <w:rPr>
          <w:rFonts w:eastAsia="MS Mincho" w:cs="Times New Roman"/>
          <w:lang w:val="fi-FI"/>
        </w:rPr>
        <w:t xml:space="preserve">-arvo pieneni 4 % </w:t>
      </w:r>
      <w:r w:rsidRPr="00BA6263">
        <w:rPr>
          <w:rFonts w:eastAsia="Times New Roman" w:cs="Times New Roman"/>
          <w:szCs w:val="20"/>
          <w:lang w:val="fi-FI"/>
        </w:rPr>
        <w:t>[GMR = 0,963 (90 % CI: 0,834; 1,11)]</w:t>
      </w:r>
      <w:r w:rsidRPr="00BA6263">
        <w:rPr>
          <w:rFonts w:eastAsia="MS Mincho" w:cs="Times New Roman"/>
          <w:lang w:val="fi-FI"/>
        </w:rPr>
        <w:t>.</w:t>
      </w:r>
    </w:p>
    <w:p w14:paraId="333B9DAA" w14:textId="77777777" w:rsidR="00163458" w:rsidRPr="00BA6263" w:rsidRDefault="00163458" w:rsidP="00163458">
      <w:pPr>
        <w:spacing w:after="0"/>
        <w:rPr>
          <w:rFonts w:eastAsia="MS Mincho" w:cs="Times New Roman"/>
          <w:noProof/>
          <w:lang w:val="fi-FI"/>
        </w:rPr>
      </w:pPr>
    </w:p>
    <w:p w14:paraId="111C4DC4" w14:textId="77777777" w:rsidR="00163458" w:rsidRPr="00BA6263" w:rsidRDefault="00163458" w:rsidP="009F63C3">
      <w:pPr>
        <w:keepNext/>
        <w:pageBreakBefore/>
        <w:spacing w:after="0"/>
        <w:rPr>
          <w:rFonts w:eastAsia="MS Mincho" w:cs="Times New Roman"/>
          <w:szCs w:val="20"/>
          <w:lang w:val="fi-FI"/>
        </w:rPr>
      </w:pPr>
      <w:r w:rsidRPr="00BA6263">
        <w:rPr>
          <w:rFonts w:eastAsia="MS Mincho" w:cs="Times New Roman"/>
          <w:noProof/>
          <w:szCs w:val="20"/>
          <w:lang w:val="fi-FI"/>
        </w:rPr>
        <w:t xml:space="preserve">Yhteisvaikutuksia on odotettavissa tiettyjen lääkevalmisteiden kanssa, jotka eliminoituvat metaboloitumalla tai aktiivisen kuljetuksen kautta. </w:t>
      </w:r>
      <w:r w:rsidRPr="00BA6263">
        <w:rPr>
          <w:rFonts w:eastAsia="MS Mincho" w:cs="Times New Roman"/>
          <w:szCs w:val="20"/>
          <w:lang w:val="fi-FI"/>
        </w:rPr>
        <w:t>Jos näiden terapeuttisella vaikutuksella on suurta merkitystä potilaalle eikä annoksia pystytä helposti muuttamaan tehon tai plasmapitoisuuden seurannan perusteella, näitä lääkevalmisteita tulee välttää tai käyttää varoen. Parasetamolin käytön jälkeen ilmenevän maksavaurion riskin epäillään olevan suurempi potilailla, jotka ovat samanaikaisesti saaneet entsyymi-induktoreita.</w:t>
      </w:r>
    </w:p>
    <w:p w14:paraId="05E004DD" w14:textId="77777777" w:rsidR="00163458" w:rsidRPr="00BA6263" w:rsidRDefault="00163458" w:rsidP="009F63C3">
      <w:pPr>
        <w:keepNext/>
        <w:spacing w:after="0"/>
        <w:rPr>
          <w:rFonts w:eastAsia="MS Mincho" w:cs="Times New Roman"/>
          <w:noProof/>
          <w:lang w:val="fi-FI"/>
        </w:rPr>
      </w:pPr>
    </w:p>
    <w:p w14:paraId="7E274FA6" w14:textId="77777777" w:rsidR="00163458" w:rsidRPr="00BA6263" w:rsidRDefault="00163458" w:rsidP="009F63C3">
      <w:pPr>
        <w:keepNext/>
        <w:spacing w:after="0"/>
        <w:rPr>
          <w:rFonts w:eastAsia="MS Mincho" w:cs="Times New Roman"/>
          <w:lang w:val="fi-FI"/>
        </w:rPr>
      </w:pPr>
      <w:r w:rsidRPr="00BA6263">
        <w:rPr>
          <w:rFonts w:eastAsia="MS Mincho" w:cs="Times New Roman"/>
          <w:noProof/>
          <w:lang w:val="fi-FI"/>
        </w:rPr>
        <w:t>Lääkevalmisteryhmiin, joihin saattaa olla vaikutusta, sisältyvät seuraavat - näihin kuitenkaan rajoittumatta:</w:t>
      </w:r>
    </w:p>
    <w:p w14:paraId="45278A71" w14:textId="77777777" w:rsidR="00163458" w:rsidRPr="00BA6263" w:rsidRDefault="00163458" w:rsidP="00163458">
      <w:pPr>
        <w:spacing w:after="0"/>
        <w:rPr>
          <w:rFonts w:eastAsia="MS Mincho" w:cs="Times New Roman"/>
          <w:lang w:val="fi-FI"/>
        </w:rPr>
      </w:pPr>
    </w:p>
    <w:p w14:paraId="18F6E3B3"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kipulääkkeet (esimerkiksi fentanyyli, tramadoli)</w:t>
      </w:r>
    </w:p>
    <w:p w14:paraId="528A0AEA"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antibiootit (esimerkiksi klaritromysiini, doksisykliini)</w:t>
      </w:r>
    </w:p>
    <w:p w14:paraId="14D19864"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syöpälääkkeet (esimerkiksi kabatsitakseli)</w:t>
      </w:r>
    </w:p>
    <w:p w14:paraId="47CFDE96"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epilepsialääkkeet (esimerkiksi karbamatsepiini, klonatsepaami, fenytoiini, primidoni, valproiinihappo)</w:t>
      </w:r>
    </w:p>
    <w:p w14:paraId="0C9B0B6B"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antipsykootit (esimerkiksi haloperidoli)</w:t>
      </w:r>
    </w:p>
    <w:p w14:paraId="3311C311"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antitromboottiset lääkkeet (esimerkiksi asenokumaroli, varfariini, klopidogreeli)</w:t>
      </w:r>
    </w:p>
    <w:p w14:paraId="4B7529AF"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beetasalpaajat (esimerkiksi bisoprololi, propranololi)</w:t>
      </w:r>
    </w:p>
    <w:p w14:paraId="68CCF57D"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kalsiumkanavan salpaajat (esimerkiksi diltiatseemi, felodipiini, nikardipiini, nifedipiini, verapamiili)</w:t>
      </w:r>
    </w:p>
    <w:p w14:paraId="19F2B13A"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sydänglykosidit (esimerkiksi digoksiini)</w:t>
      </w:r>
    </w:p>
    <w:p w14:paraId="0E85B85E"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kortikosteroidit (esimerkiksi deksametasoni, prednisoloni)</w:t>
      </w:r>
    </w:p>
    <w:p w14:paraId="3AFEADC3"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HIV-viruslääkkeet (esimerkiksi indinaviiri, ritonaviiri)</w:t>
      </w:r>
    </w:p>
    <w:p w14:paraId="575CF3D8"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unilääkkeet (esimerkiksi diatsepaami, midatsolaami, tsolpideemi)</w:t>
      </w:r>
    </w:p>
    <w:p w14:paraId="240395CA"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immunosuppressantit (esimerkiksi takrolimuusi)</w:t>
      </w:r>
    </w:p>
    <w:p w14:paraId="38962493"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protonipumpun estäjät (esimerkiksi omepratsoli)</w:t>
      </w:r>
    </w:p>
    <w:p w14:paraId="7305EC19"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CYP3A4-entsyymin metaboloimat statiinit (esimerkiksi atorvastatiini, simvastatiini)</w:t>
      </w:r>
    </w:p>
    <w:p w14:paraId="453F6CF9" w14:textId="77777777" w:rsidR="00163458" w:rsidRPr="00BA6263" w:rsidRDefault="00163458" w:rsidP="0020683A">
      <w:pPr>
        <w:numPr>
          <w:ilvl w:val="0"/>
          <w:numId w:val="12"/>
        </w:numPr>
        <w:spacing w:after="0"/>
        <w:rPr>
          <w:rFonts w:eastAsia="MS Mincho" w:cs="Times New Roman"/>
          <w:lang w:val="fi-FI"/>
        </w:rPr>
      </w:pPr>
      <w:r w:rsidRPr="00BA6263">
        <w:rPr>
          <w:rFonts w:eastAsia="MS Mincho" w:cs="Times New Roman"/>
          <w:lang w:val="fi-FI"/>
        </w:rPr>
        <w:t>kilpirauhaslääkkeet (esimerkiksi levotyroksiini).</w:t>
      </w:r>
    </w:p>
    <w:p w14:paraId="2D4469E5" w14:textId="77777777" w:rsidR="00163458" w:rsidRPr="00BA6263" w:rsidRDefault="00163458" w:rsidP="00163458">
      <w:pPr>
        <w:spacing w:after="0"/>
        <w:rPr>
          <w:rFonts w:eastAsia="MS Mincho" w:cs="Times New Roman"/>
          <w:lang w:val="fi-FI"/>
        </w:rPr>
      </w:pPr>
    </w:p>
    <w:p w14:paraId="349F3D13" w14:textId="77777777" w:rsidR="00163458" w:rsidRPr="00BA6263" w:rsidRDefault="00163458" w:rsidP="00163458">
      <w:pPr>
        <w:spacing w:after="0"/>
        <w:rPr>
          <w:rFonts w:eastAsia="MS Mincho" w:cs="Times New Roman"/>
          <w:lang w:val="fi-FI"/>
        </w:rPr>
      </w:pPr>
      <w:r w:rsidRPr="00BA6263">
        <w:rPr>
          <w:rFonts w:eastAsia="MS Mincho" w:cs="Times New Roman"/>
          <w:lang w:val="fi-FI"/>
        </w:rPr>
        <w:t>Entsalutamidin täysi induktiopotentiaali saatetaan saavuttaa vasta noin kuukauden kuluttua hoidon alusta, kun entsalutamidin vakaa pitoisuus plasmassa on saavutettu. Indusoivaa vaikutusta saattaa tosin esiintyä jo aiemminkin. Mikäli potilaat käyttävät lääkkeitä, jotka ovat CYP2B6-, CYP3A4-, CYP2C9-, CYP2C19- tai UGT1A1-substraatteja, entsalutamidihoidon ensimmäisen kuukauden aikana on arvioitava, onko farmakologinen teho vähentynyt (tai kasvanut tapauksissa, joissa lääke muodostaa aktiivisia metaboliitteja), ja annoksen muuttamista on tarvittaessa harkittava. Entsalutamidin pitkän puoliintumisajan (5,8 vrk, ks. kohta 5.2) vuoksi entsyymeihin kohdistuvat vaikutukset voivat jatkua jopa yli kuukauden ajan entsalutamidihoidon lopettamisen jälkeen. Samanaikaisesti annetun lääkevalmisteen annoksen asteittainen pienentäminen saattaa olla tarpeen entsalutamidihoitoa lopetettaessa.</w:t>
      </w:r>
    </w:p>
    <w:p w14:paraId="5BF6D54C" w14:textId="77777777" w:rsidR="00163458" w:rsidRPr="00BA6263" w:rsidRDefault="00163458" w:rsidP="00163458">
      <w:pPr>
        <w:spacing w:after="0"/>
        <w:rPr>
          <w:rFonts w:eastAsia="MS Mincho" w:cs="Times New Roman"/>
          <w:lang w:val="fi-FI"/>
        </w:rPr>
      </w:pPr>
    </w:p>
    <w:p w14:paraId="2761A4D2" w14:textId="77777777" w:rsidR="00163458" w:rsidRPr="00BA6263" w:rsidRDefault="00163458" w:rsidP="00163458">
      <w:pPr>
        <w:keepNext/>
        <w:spacing w:after="0"/>
        <w:rPr>
          <w:rFonts w:eastAsia="MS Mincho" w:cs="Times New Roman"/>
          <w:i/>
          <w:lang w:val="fi-FI"/>
        </w:rPr>
      </w:pPr>
      <w:r w:rsidRPr="00BA6263">
        <w:rPr>
          <w:rFonts w:eastAsia="MS Mincho" w:cs="Times New Roman"/>
          <w:i/>
          <w:lang w:val="fi-FI"/>
        </w:rPr>
        <w:t>CYP1A2- ja CYP2C8-substraatit</w:t>
      </w:r>
    </w:p>
    <w:p w14:paraId="67FCC874" w14:textId="77777777" w:rsidR="00163458" w:rsidRPr="00BA6263" w:rsidRDefault="00163458" w:rsidP="00163458">
      <w:pPr>
        <w:spacing w:after="0"/>
        <w:rPr>
          <w:rFonts w:eastAsia="MS Mincho" w:cs="Times New Roman"/>
          <w:lang w:val="fi-FI"/>
        </w:rPr>
      </w:pPr>
      <w:r w:rsidRPr="00BA6263">
        <w:rPr>
          <w:rFonts w:eastAsia="MS Mincho" w:cs="Times New Roman"/>
          <w:noProof/>
          <w:lang w:val="fi-FI"/>
        </w:rPr>
        <w:t xml:space="preserve">Entsalutamidi (160 mg kerran vuorokaudessa) ei aiheuttanut kliinisesti merkittävää kofeiinin (CYP1A2-substraatti) tai pioglitatsonin (CYP2C8-substraatti) AUC- tai </w:t>
      </w:r>
      <w:r w:rsidRPr="00BA6263">
        <w:rPr>
          <w:rFonts w:eastAsia="MS Mincho" w:cs="Times New Roman"/>
          <w:lang w:val="fi-FI"/>
        </w:rPr>
        <w:t>C</w:t>
      </w:r>
      <w:r w:rsidRPr="00BA6263">
        <w:rPr>
          <w:rFonts w:eastAsia="MS Mincho" w:cs="Times New Roman"/>
          <w:vertAlign w:val="subscript"/>
          <w:lang w:val="fi-FI"/>
        </w:rPr>
        <w:t>max</w:t>
      </w:r>
      <w:r w:rsidRPr="00BA6263">
        <w:rPr>
          <w:rFonts w:eastAsia="MS Mincho" w:cs="Times New Roman"/>
          <w:lang w:val="fi-FI"/>
        </w:rPr>
        <w:t>-</w:t>
      </w:r>
      <w:r w:rsidRPr="00BA6263">
        <w:rPr>
          <w:rFonts w:eastAsia="MS Mincho" w:cs="Times New Roman"/>
          <w:noProof/>
          <w:lang w:val="fi-FI"/>
        </w:rPr>
        <w:t>arvon muutosta</w:t>
      </w:r>
      <w:r w:rsidRPr="00BA6263">
        <w:rPr>
          <w:rFonts w:eastAsia="MS Mincho" w:cs="Times New Roman"/>
          <w:lang w:val="fi-FI"/>
        </w:rPr>
        <w:t>. Pioglitatsonin AUC-arvo nousi 20 % ja C</w:t>
      </w:r>
      <w:r w:rsidRPr="00BA6263">
        <w:rPr>
          <w:rFonts w:eastAsia="MS Mincho" w:cs="Times New Roman"/>
          <w:vertAlign w:val="subscript"/>
          <w:lang w:val="fi-FI"/>
        </w:rPr>
        <w:t>max</w:t>
      </w:r>
      <w:r w:rsidRPr="00BA6263">
        <w:rPr>
          <w:rFonts w:eastAsia="MS Mincho" w:cs="Times New Roman"/>
          <w:lang w:val="fi-FI"/>
        </w:rPr>
        <w:t>-arvo laski 18 %. Kofeiinin AUC-arvo laski 11 % ja C</w:t>
      </w:r>
      <w:r w:rsidRPr="00BA6263">
        <w:rPr>
          <w:rFonts w:eastAsia="MS Mincho" w:cs="Times New Roman"/>
          <w:vertAlign w:val="subscript"/>
          <w:lang w:val="fi-FI"/>
        </w:rPr>
        <w:t>max</w:t>
      </w:r>
      <w:r w:rsidRPr="00BA6263">
        <w:rPr>
          <w:rFonts w:eastAsia="MS Mincho" w:cs="Times New Roman"/>
          <w:lang w:val="fi-FI"/>
        </w:rPr>
        <w:t>-arvo 4 %. Annoksen muuttaminen ei ole aiheellista, kun CYP1A2- tai CYP2C8-substraattia käytetään samanaikaisesti Xtandi-valmisteen kanssa.</w:t>
      </w:r>
    </w:p>
    <w:p w14:paraId="67A304DF" w14:textId="77777777" w:rsidR="00163458" w:rsidRPr="00BA6263" w:rsidRDefault="00163458" w:rsidP="00163458">
      <w:pPr>
        <w:spacing w:after="0"/>
        <w:rPr>
          <w:rFonts w:eastAsia="MS Mincho" w:cs="Times New Roman"/>
          <w:i/>
          <w:lang w:val="fi-FI" w:eastAsia="fi-FI"/>
        </w:rPr>
      </w:pPr>
    </w:p>
    <w:p w14:paraId="73FECD14" w14:textId="77777777" w:rsidR="00163458" w:rsidRPr="00BA6263" w:rsidRDefault="00163458" w:rsidP="00163458">
      <w:pPr>
        <w:keepNext/>
        <w:spacing w:after="0"/>
        <w:rPr>
          <w:rFonts w:eastAsia="MS Mincho" w:cs="Times New Roman"/>
          <w:i/>
          <w:lang w:val="fi-FI" w:eastAsia="fi-FI"/>
        </w:rPr>
      </w:pPr>
      <w:r w:rsidRPr="00BA6263">
        <w:rPr>
          <w:rFonts w:eastAsia="MS Mincho" w:cs="Times New Roman"/>
          <w:i/>
          <w:lang w:val="fi-FI" w:eastAsia="fi-FI"/>
        </w:rPr>
        <w:t>P-gp-substraatit</w:t>
      </w:r>
    </w:p>
    <w:p w14:paraId="110E71F4" w14:textId="77777777" w:rsidR="00163458" w:rsidRPr="00BA6263" w:rsidRDefault="00163458" w:rsidP="00163458">
      <w:pPr>
        <w:spacing w:after="0"/>
        <w:rPr>
          <w:rFonts w:eastAsia="MS Mincho" w:cs="Times New Roman"/>
          <w:szCs w:val="20"/>
          <w:lang w:val="fi-FI"/>
        </w:rPr>
      </w:pPr>
      <w:r w:rsidRPr="00BA6263">
        <w:rPr>
          <w:rFonts w:eastAsia="MS Mincho" w:cs="Times New Roman"/>
          <w:i/>
          <w:szCs w:val="20"/>
          <w:lang w:val="fi-FI"/>
        </w:rPr>
        <w:t>In vitro</w:t>
      </w:r>
      <w:r w:rsidRPr="00BA6263">
        <w:rPr>
          <w:rFonts w:eastAsia="MS Mincho" w:cs="Times New Roman"/>
          <w:szCs w:val="20"/>
          <w:lang w:val="fi-FI"/>
        </w:rPr>
        <w:t xml:space="preserve"> -tiedot osoittavat, että entsalutamidi saattaa olla effluksikuljettajaproteiini P-glykoproteiinin (P-gp) estäjä. Entsalutamidilla todettiin vakaassa tilassa lievä P</w:t>
      </w:r>
      <w:r w:rsidRPr="00BA6263">
        <w:rPr>
          <w:rFonts w:eastAsia="MS Mincho" w:cs="Times New Roman"/>
          <w:szCs w:val="20"/>
          <w:lang w:val="fi-FI"/>
        </w:rPr>
        <w:noBreakHyphen/>
        <w:t>gp:n estovaikutus tutkimuksessa, johon osallistuneet eturauhassyöpää sairastavat potilaat saivat suun kautta yhden kerta-annoksen koettimena käytettyä P</w:t>
      </w:r>
      <w:r w:rsidRPr="00BA6263">
        <w:rPr>
          <w:rFonts w:eastAsia="MS Mincho" w:cs="Times New Roman"/>
          <w:szCs w:val="20"/>
          <w:lang w:val="fi-FI"/>
        </w:rPr>
        <w:noBreakHyphen/>
        <w:t>gp:n substraattia, digoksiinia, ennen entsalutamidia ja samanaikaisesti sen kanssa (ennen samanaikaista antoa potilaat olivat saaneet 160 mg entsalutamidia kerran päivässä vähintään 55 päivän ajan). Digoksiinipitoisuudet plasmassa mitattiin validoidulla nestekromatografia-tandem-massaspektrometrisellä määrityksellä. Digoksiinin AUC-arvo suureni 33 %:lla ja C</w:t>
      </w:r>
      <w:r w:rsidRPr="00BA6263">
        <w:rPr>
          <w:rFonts w:eastAsia="MS Mincho" w:cs="Times New Roman"/>
          <w:szCs w:val="20"/>
          <w:vertAlign w:val="subscript"/>
          <w:lang w:val="fi-FI"/>
        </w:rPr>
        <w:t>max</w:t>
      </w:r>
      <w:r w:rsidRPr="00BA6263">
        <w:rPr>
          <w:rFonts w:eastAsia="MS Mincho" w:cs="Times New Roman"/>
          <w:szCs w:val="20"/>
          <w:lang w:val="fi-FI"/>
        </w:rPr>
        <w:t>-arvo 17 %:lla. Käytettäessä lääkevalmisteita, joiden terapeuttinen alue on kapea ja jotka ovat P-gp-substraatteja (esimerkiksi kolkisiini, dabigatraanieteksilaatti, digoksiini), on syytä noudattaa varovaisuutta, jos niitä käytetään samanaikaisesti Xtandi-valmisteen kanssa. Annoksen muuttaminen saattaa olla tarpeen, jotta optimaaliset pitoisuudet plasmassa pystytään säilyttämään.</w:t>
      </w:r>
    </w:p>
    <w:p w14:paraId="72365084" w14:textId="77777777" w:rsidR="00163458" w:rsidRPr="00BA6263" w:rsidRDefault="00163458" w:rsidP="00163458">
      <w:pPr>
        <w:spacing w:after="0"/>
        <w:rPr>
          <w:rFonts w:eastAsia="MS Mincho" w:cs="Times New Roman"/>
          <w:i/>
          <w:lang w:val="fi-FI" w:eastAsia="fi-FI"/>
        </w:rPr>
      </w:pPr>
    </w:p>
    <w:p w14:paraId="28BBBE9B" w14:textId="77777777" w:rsidR="00163458" w:rsidRPr="00BA6263" w:rsidRDefault="00163458" w:rsidP="00163458">
      <w:pPr>
        <w:spacing w:after="0"/>
        <w:rPr>
          <w:rFonts w:eastAsia="MS Mincho" w:cs="Times New Roman"/>
          <w:szCs w:val="20"/>
          <w:lang w:val="fi-FI"/>
        </w:rPr>
      </w:pPr>
      <w:r w:rsidRPr="00BA6263">
        <w:rPr>
          <w:rFonts w:eastAsia="MS Mincho" w:cs="Times New Roman"/>
          <w:i/>
          <w:iCs/>
          <w:szCs w:val="20"/>
          <w:lang w:val="fi-FI"/>
        </w:rPr>
        <w:t xml:space="preserve">Laboratoriokokeisiin liittyvät häiriöt </w:t>
      </w:r>
    </w:p>
    <w:p w14:paraId="458C1474" w14:textId="77777777" w:rsidR="00163458" w:rsidRPr="00BA6263" w:rsidRDefault="00163458" w:rsidP="00163458">
      <w:pPr>
        <w:spacing w:after="0"/>
        <w:rPr>
          <w:rFonts w:eastAsia="MS Mincho" w:cs="Times New Roman"/>
          <w:szCs w:val="20"/>
          <w:lang w:val="fi-FI"/>
        </w:rPr>
      </w:pPr>
      <w:r w:rsidRPr="00BA6263">
        <w:rPr>
          <w:rFonts w:eastAsia="MS Mincho" w:cs="Times New Roman"/>
          <w:szCs w:val="20"/>
          <w:lang w:val="fi-FI"/>
        </w:rPr>
        <w:t>Entsalutamidilla hoidetuilla potilailla on havaittu kemiluminesenssi-mikropartikkeli-immunomäärityksen (CMIA) yhteydessä virheellisiä tuloksia kohonneista digoksiinin plasmapitoisuuksista riippumatta siitä, hoidetaanko heitä digoksiinilla. Sen vuoksi CMIA:lla saatuja digoksiinin plasmapitoisuuksien tuloksia on tulkittava varoen, ja ne on vahvistettava toisentyyppisellä määrityksellä ennen toimia digoksiiniannosten suhteen.</w:t>
      </w:r>
    </w:p>
    <w:p w14:paraId="29F97F4F" w14:textId="77777777" w:rsidR="00163458" w:rsidRPr="00BA6263" w:rsidRDefault="00163458" w:rsidP="00163458">
      <w:pPr>
        <w:spacing w:after="0"/>
        <w:rPr>
          <w:rFonts w:eastAsia="MS Mincho" w:cs="Times New Roman"/>
          <w:i/>
          <w:lang w:val="fi-FI" w:eastAsia="fi-FI"/>
        </w:rPr>
      </w:pPr>
    </w:p>
    <w:p w14:paraId="6395B304" w14:textId="77777777" w:rsidR="00163458" w:rsidRPr="00BA6263" w:rsidRDefault="00163458" w:rsidP="00163458">
      <w:pPr>
        <w:keepNext/>
        <w:spacing w:after="0"/>
        <w:rPr>
          <w:rFonts w:eastAsia="MS Mincho" w:cs="Times New Roman"/>
          <w:i/>
          <w:iCs/>
          <w:lang w:val="fi-FI" w:eastAsia="fi-FI"/>
        </w:rPr>
      </w:pPr>
      <w:r w:rsidRPr="00BA6263">
        <w:rPr>
          <w:rFonts w:eastAsia="MS Mincho" w:cs="Times New Roman"/>
          <w:i/>
          <w:iCs/>
          <w:lang w:val="fi-FI" w:eastAsia="fi-FI"/>
        </w:rPr>
        <w:t>BCRP-substraatit</w:t>
      </w:r>
    </w:p>
    <w:p w14:paraId="01019EF0" w14:textId="77777777" w:rsidR="00163458" w:rsidRPr="00BA6263" w:rsidRDefault="00163458" w:rsidP="00163458">
      <w:pPr>
        <w:spacing w:after="0"/>
        <w:rPr>
          <w:rFonts w:eastAsia="MS Mincho" w:cs="Times New Roman"/>
          <w:i/>
          <w:lang w:val="fi-FI" w:eastAsia="fi-FI"/>
        </w:rPr>
      </w:pPr>
      <w:r w:rsidRPr="00BA6263">
        <w:rPr>
          <w:rFonts w:eastAsia="MS Mincho" w:cs="Times New Roman"/>
          <w:lang w:val="fi-FI" w:eastAsia="fi-FI"/>
        </w:rPr>
        <w:t>Vakaassa tilassa entsalutamidi ei aiheuttanut kliinisesti merkittäviä muutoksia altistuksessa koettimena käytetylle rintasyövän resistenssiproteinin (BCRP) substraatille, rosuvastatiinille, eturauhassyöpää sairastavilla potilailla, jotka saivat suun kautta yhden kerta-annoksen rosuvastatiinia ennen entsalutamidia ja samanaikaisesti sen kanssa (ennen samanaikaista antoa potilaat olivat saaneet 160 mg entsalutamidia kerran päivässä vähintään 55 päivän ajan). Rosuvastatiinin AUC-arvo pieneni 14 %:lla ja C</w:t>
      </w:r>
      <w:r w:rsidRPr="00BA6263">
        <w:rPr>
          <w:rFonts w:eastAsia="MS Mincho" w:cs="Times New Roman"/>
          <w:vertAlign w:val="subscript"/>
          <w:lang w:val="fi-FI" w:eastAsia="fi-FI"/>
        </w:rPr>
        <w:t>max</w:t>
      </w:r>
      <w:r w:rsidRPr="00BA6263">
        <w:rPr>
          <w:rFonts w:eastAsia="MS Mincho" w:cs="Times New Roman"/>
          <w:lang w:val="fi-FI" w:eastAsia="fi-FI"/>
        </w:rPr>
        <w:t>-arvo suureni 6 %:lla. Annoksen säätäminen ei ole tarpeen, jos BCRP-substraattia annetaan samanaikaisesti Xtandi-valmisteen kanssa.</w:t>
      </w:r>
    </w:p>
    <w:p w14:paraId="363B01AE" w14:textId="77777777" w:rsidR="00163458" w:rsidRPr="00BA6263" w:rsidRDefault="00163458" w:rsidP="00163458">
      <w:pPr>
        <w:spacing w:after="0"/>
        <w:rPr>
          <w:rFonts w:eastAsia="MS Mincho" w:cs="Times New Roman"/>
          <w:i/>
          <w:lang w:val="fi-FI" w:eastAsia="fi-FI"/>
        </w:rPr>
      </w:pPr>
    </w:p>
    <w:p w14:paraId="10BC354D" w14:textId="77777777" w:rsidR="00163458" w:rsidRPr="00BA6263" w:rsidRDefault="00163458" w:rsidP="00163458">
      <w:pPr>
        <w:keepNext/>
        <w:spacing w:after="0"/>
        <w:rPr>
          <w:rFonts w:eastAsia="MS Mincho" w:cs="Times New Roman"/>
          <w:lang w:val="fi-FI" w:eastAsia="fi-FI"/>
        </w:rPr>
      </w:pPr>
      <w:r w:rsidRPr="00BA6263">
        <w:rPr>
          <w:rFonts w:eastAsia="MS Mincho" w:cs="Times New Roman"/>
          <w:i/>
          <w:lang w:val="fi-FI" w:eastAsia="fi-FI"/>
        </w:rPr>
        <w:t>MRP2-, OAT3- ja OCT1-substraatit</w:t>
      </w:r>
    </w:p>
    <w:p w14:paraId="1F5575AF" w14:textId="77777777" w:rsidR="00163458" w:rsidRPr="00BA6263" w:rsidRDefault="00163458" w:rsidP="00163458">
      <w:pPr>
        <w:spacing w:after="0"/>
        <w:rPr>
          <w:rFonts w:eastAsia="MS Mincho" w:cs="Times New Roman"/>
          <w:lang w:val="fi-FI" w:eastAsia="fi-FI"/>
        </w:rPr>
      </w:pPr>
      <w:r w:rsidRPr="00BA6263">
        <w:rPr>
          <w:rFonts w:eastAsia="MS Mincho" w:cs="Times New Roman"/>
          <w:i/>
          <w:lang w:val="fi-FI" w:eastAsia="fi-FI"/>
        </w:rPr>
        <w:t>In vitro</w:t>
      </w:r>
      <w:r w:rsidRPr="00BA6263">
        <w:rPr>
          <w:rFonts w:eastAsia="MS Mincho" w:cs="Times New Roman"/>
          <w:lang w:val="fi-FI" w:eastAsia="fi-FI"/>
        </w:rPr>
        <w:t xml:space="preserve"> -tulosten perusteella MRP2:n (ohutsuolessa) sekä orgaanisten anionien kuljettajan 3 (OAT3) ja orgaanisten kationien kuljettajan 1 (OCT1) (systeemisesti) estymistä ei voida sulkea pois. Teoreettisesti näiden kuljettajien induktio on myös mahdollinen, eikä nettovaikutusta tunneta.</w:t>
      </w:r>
    </w:p>
    <w:bookmarkEnd w:id="95"/>
    <w:p w14:paraId="2C908295" w14:textId="77777777" w:rsidR="00163458" w:rsidRPr="00BA6263" w:rsidRDefault="00163458" w:rsidP="00163458">
      <w:pPr>
        <w:spacing w:after="0"/>
        <w:rPr>
          <w:rFonts w:eastAsia="MS Mincho" w:cs="Times New Roman"/>
          <w:i/>
          <w:lang w:val="fi-FI" w:eastAsia="fi-FI"/>
        </w:rPr>
      </w:pPr>
    </w:p>
    <w:p w14:paraId="3EEE56F6" w14:textId="77777777" w:rsidR="00163458" w:rsidRPr="00BA6263" w:rsidRDefault="00163458" w:rsidP="00163458">
      <w:pPr>
        <w:keepNext/>
        <w:spacing w:after="0"/>
        <w:rPr>
          <w:rFonts w:eastAsia="MS Mincho" w:cs="Times New Roman"/>
          <w:i/>
          <w:lang w:val="fi-FI" w:eastAsia="fi-FI"/>
        </w:rPr>
      </w:pPr>
      <w:r w:rsidRPr="00BA6263">
        <w:rPr>
          <w:rFonts w:eastAsia="MS Mincho" w:cs="Times New Roman"/>
          <w:i/>
          <w:lang w:val="fi-FI" w:eastAsia="fi-FI"/>
        </w:rPr>
        <w:t>Lääkevalmisteet, jotka pidentävät QT-aikaa</w:t>
      </w:r>
    </w:p>
    <w:p w14:paraId="588AE41F" w14:textId="77777777" w:rsidR="00163458" w:rsidRPr="00BA6263" w:rsidRDefault="00163458" w:rsidP="00163458">
      <w:pPr>
        <w:spacing w:after="0"/>
        <w:rPr>
          <w:rFonts w:eastAsia="MS Mincho" w:cs="Times New Roman"/>
          <w:lang w:val="fi-FI" w:eastAsia="fi-FI"/>
        </w:rPr>
      </w:pPr>
      <w:r w:rsidRPr="00BA6263">
        <w:rPr>
          <w:rFonts w:eastAsia="MS Mincho" w:cs="Times New Roman"/>
          <w:lang w:val="fi-FI" w:eastAsia="fi-FI"/>
        </w:rPr>
        <w:t>Koska androgeenideprivaatiohoito saattaa pidentää QT-aikaa, Xtandi-valmisteen samanaikaista käyttöä sellaisten lääkevalmisteiden kanssa, joiden tiedetään pidentävän QT-aikaa tai jotka voivat aiheuttaa kääntyvien kärkien takykardiaa [kuten luokkaan IA kuuluvat rytmihäiriölääkkeet (esim. kinidiini, disopyramidi) tai luokan III rytmihäiriölääkkeet (esim. amiodaroni, sotaloli, dofetilidi, ibutilidi), metadoni, moksifloksasiini, psykoosilääkkeet jne.], on arvioitava huolellisesti (ks. kohta 4.4).</w:t>
      </w:r>
    </w:p>
    <w:p w14:paraId="635E6169" w14:textId="77777777" w:rsidR="00163458" w:rsidRPr="00BA6263" w:rsidRDefault="00163458" w:rsidP="00163458">
      <w:pPr>
        <w:spacing w:after="0"/>
        <w:rPr>
          <w:rFonts w:eastAsia="MS Mincho" w:cs="Times New Roman"/>
          <w:u w:val="single"/>
          <w:lang w:val="fi-FI" w:eastAsia="fi-FI"/>
        </w:rPr>
      </w:pPr>
    </w:p>
    <w:p w14:paraId="36CBE56B" w14:textId="77777777" w:rsidR="00163458" w:rsidRPr="00BA6263" w:rsidRDefault="00163458" w:rsidP="00163458">
      <w:pPr>
        <w:keepNext/>
        <w:spacing w:after="0"/>
        <w:rPr>
          <w:rFonts w:eastAsia="MS Mincho" w:cs="Times New Roman"/>
          <w:u w:val="single"/>
          <w:lang w:val="fi-FI" w:eastAsia="fi-FI"/>
        </w:rPr>
      </w:pPr>
      <w:r w:rsidRPr="00BA6263">
        <w:rPr>
          <w:rFonts w:eastAsia="MS Mincho" w:cs="Times New Roman"/>
          <w:u w:val="single"/>
          <w:lang w:val="fi-FI" w:eastAsia="fi-FI"/>
        </w:rPr>
        <w:t>Ruoan vaikutus entsalutamidiin</w:t>
      </w:r>
    </w:p>
    <w:p w14:paraId="54A86716" w14:textId="4E6263D8" w:rsidR="00D57306" w:rsidRPr="007F3560" w:rsidRDefault="00163458" w:rsidP="00163458">
      <w:pPr>
        <w:keepNext/>
        <w:spacing w:after="0"/>
        <w:rPr>
          <w:lang w:val="fi-FI"/>
        </w:rPr>
      </w:pPr>
      <w:r w:rsidRPr="00BA6263">
        <w:rPr>
          <w:rFonts w:eastAsia="MS Mincho" w:cs="Times New Roman"/>
          <w:lang w:val="fi-FI"/>
        </w:rPr>
        <w:t>Ruoka ei vaikuta kliinisesti merkittävästi entsalutamidiin. Kliinisissä tutkimuksissa Xtandi-valmistetta käytettiin ruokailusta riippumatta.</w:t>
      </w:r>
    </w:p>
    <w:p w14:paraId="5B87AA88" w14:textId="577DB92C" w:rsidR="00D57306" w:rsidRPr="0027106F" w:rsidRDefault="00D57306">
      <w:pPr>
        <w:pStyle w:val="Heading3"/>
        <w:rPr>
          <w:lang w:val="fi-FI"/>
        </w:rPr>
      </w:pPr>
      <w:r w:rsidRPr="0027106F">
        <w:rPr>
          <w:lang w:val="fi-FI"/>
        </w:rPr>
        <w:t>4.6</w:t>
      </w:r>
      <w:r w:rsidRPr="0027106F">
        <w:rPr>
          <w:lang w:val="fi-FI"/>
        </w:rPr>
        <w:tab/>
        <w:t>Hedelmällisyys, raskaus ja imetys</w:t>
      </w:r>
    </w:p>
    <w:p w14:paraId="5AE943E7" w14:textId="126C9F83" w:rsidR="003C003F" w:rsidRPr="003C003F" w:rsidRDefault="003C003F" w:rsidP="003C003F">
      <w:pPr>
        <w:keepNext/>
        <w:spacing w:after="0"/>
        <w:rPr>
          <w:rFonts w:eastAsia="MS Mincho" w:cs="Times New Roman"/>
          <w:u w:val="single"/>
          <w:lang w:val="fi-FI"/>
        </w:rPr>
      </w:pPr>
      <w:r w:rsidRPr="003C003F">
        <w:rPr>
          <w:rFonts w:eastAsia="MS Mincho" w:cs="Times New Roman"/>
          <w:u w:val="single"/>
          <w:lang w:val="fi-FI"/>
        </w:rPr>
        <w:t>Naiset, jotka voivat tulla raskaaksi</w:t>
      </w:r>
    </w:p>
    <w:p w14:paraId="41DEC9BD" w14:textId="77777777" w:rsidR="003C003F" w:rsidRPr="003C003F" w:rsidRDefault="003C003F" w:rsidP="003C003F">
      <w:pPr>
        <w:spacing w:after="0"/>
        <w:rPr>
          <w:rFonts w:eastAsia="MS Mincho" w:cs="Times New Roman"/>
          <w:lang w:val="fi-FI"/>
        </w:rPr>
      </w:pPr>
      <w:r w:rsidRPr="003C003F">
        <w:rPr>
          <w:rFonts w:eastAsia="MS Mincho" w:cs="Times New Roman"/>
          <w:lang w:val="fi-FI"/>
        </w:rPr>
        <w:t xml:space="preserve">Xtandi-valmisteen käytöstä ihmisillä raskauden aikana ei ole tietoja, eikä tätä lääkevalmistetta ole tarkoitettu naisille, jotka voivat tulla raskaaksi. Valmiste </w:t>
      </w:r>
      <w:r w:rsidRPr="003C003F">
        <w:rPr>
          <w:rFonts w:eastAsia="MS Mincho" w:cs="Times New Roman"/>
          <w:noProof/>
          <w:lang w:val="fi-FI"/>
        </w:rPr>
        <w:t xml:space="preserve">saattaa aiheuttaa haittaa syntymättömälle lapselle </w:t>
      </w:r>
      <w:r w:rsidRPr="003C003F">
        <w:rPr>
          <w:rFonts w:eastAsia="MS Mincho" w:cs="Times New Roman"/>
          <w:lang w:val="fi-FI"/>
        </w:rPr>
        <w:t>tai raskauden keskeytymisen, jos raskaana olevat naiset käyttävät sitä (ks. kohdat 4.3, 5.3 ja 6.6).</w:t>
      </w:r>
    </w:p>
    <w:p w14:paraId="1AEE22D1" w14:textId="77777777" w:rsidR="003C003F" w:rsidRPr="003C003F" w:rsidRDefault="003C003F" w:rsidP="003C003F">
      <w:pPr>
        <w:spacing w:after="0"/>
        <w:rPr>
          <w:rFonts w:eastAsia="MS Mincho" w:cs="Times New Roman"/>
          <w:u w:val="single"/>
          <w:lang w:val="fi-FI"/>
        </w:rPr>
      </w:pPr>
    </w:p>
    <w:p w14:paraId="3CBA6685" w14:textId="77777777" w:rsidR="003C003F" w:rsidRPr="003C003F" w:rsidRDefault="003C003F" w:rsidP="003C003F">
      <w:pPr>
        <w:keepNext/>
        <w:spacing w:after="0"/>
        <w:rPr>
          <w:rFonts w:eastAsia="MS Mincho" w:cs="Times New Roman"/>
          <w:u w:val="single"/>
          <w:lang w:val="fi-FI"/>
        </w:rPr>
      </w:pPr>
      <w:r w:rsidRPr="003C003F">
        <w:rPr>
          <w:rFonts w:eastAsia="MS Mincho" w:cs="Times New Roman"/>
          <w:u w:val="single"/>
          <w:lang w:val="fi-FI"/>
        </w:rPr>
        <w:t>Miesten ja naisten ehkäisy</w:t>
      </w:r>
    </w:p>
    <w:p w14:paraId="2F031B1B" w14:textId="2BEF3262" w:rsidR="00D57306" w:rsidRPr="0027106F" w:rsidRDefault="003C003F" w:rsidP="009F63C3">
      <w:pPr>
        <w:spacing w:after="0"/>
        <w:rPr>
          <w:lang w:val="fi-FI"/>
        </w:rPr>
      </w:pPr>
      <w:r w:rsidRPr="003C003F">
        <w:rPr>
          <w:rFonts w:eastAsia="MS Mincho" w:cs="Times New Roman"/>
          <w:lang w:val="fi-FI"/>
        </w:rPr>
        <w:t>Ei tiedetä, esiintyykö entsalutamidia tai sen metaboliitteja siemennesteessä. Kondomia on käytettävä entsalutamidihoidon aikana ja 3 kuukautta hoidon päättymisen jälkeen, jos potilas on sukupuoliyhteydessä raskaana olevan naisen kanssa. Kondomia ja sen lisäksi toista ehkäisymenetelmää on käytettävä entsalutamidihoidon aikana ja 3 kuukautta hoidon päättymisen jälkeen, jos potilas on sukupuoliyhteydessä sellaisen naisen kanssa, joka voi tulla raskaaksi. Eläinkokeissa on havaittu lisääntymistoksisuutta (ks. kohta 5.3</w:t>
      </w:r>
      <w:r w:rsidR="00D57306" w:rsidRPr="0027106F">
        <w:rPr>
          <w:lang w:val="fi-FI"/>
        </w:rPr>
        <w:t>).</w:t>
      </w:r>
    </w:p>
    <w:p w14:paraId="2533B207" w14:textId="44FA1AD2" w:rsidR="00D57306" w:rsidRPr="0027106F" w:rsidRDefault="00D57306" w:rsidP="009F63C3">
      <w:pPr>
        <w:pStyle w:val="Heading4"/>
        <w:keepNext/>
        <w:rPr>
          <w:lang w:val="fi-FI"/>
        </w:rPr>
      </w:pPr>
      <w:r w:rsidRPr="0027106F">
        <w:rPr>
          <w:lang w:val="fi-FI"/>
        </w:rPr>
        <w:t>Raskaus</w:t>
      </w:r>
    </w:p>
    <w:p w14:paraId="4B417A81" w14:textId="6E18B8A1" w:rsidR="00D57306" w:rsidRPr="0027106F" w:rsidRDefault="003C003F" w:rsidP="009F63C3">
      <w:pPr>
        <w:keepNext/>
        <w:rPr>
          <w:lang w:val="fi-FI"/>
        </w:rPr>
      </w:pPr>
      <w:r w:rsidRPr="003C003F">
        <w:rPr>
          <w:rFonts w:eastAsia="MS Mincho" w:cs="Times New Roman"/>
          <w:noProof/>
          <w:lang w:val="fi-FI"/>
        </w:rPr>
        <w:t>Entsalutamidi ei ole tarkoitettu naisille. Entsalutamidi on vasta-aiheista naisille, jotka ovat raskaana tai saattavat tulla raskaaksi (ks. kohdat 4.3, 5.3 ja 6.6</w:t>
      </w:r>
      <w:r w:rsidR="00D57306" w:rsidRPr="0027106F">
        <w:rPr>
          <w:lang w:val="fi-FI"/>
        </w:rPr>
        <w:t>).</w:t>
      </w:r>
    </w:p>
    <w:p w14:paraId="2A05770A" w14:textId="17647626" w:rsidR="00D57306" w:rsidRPr="0027106F" w:rsidRDefault="00D57306">
      <w:pPr>
        <w:pStyle w:val="Heading4"/>
        <w:rPr>
          <w:lang w:val="fi-FI"/>
        </w:rPr>
      </w:pPr>
      <w:r w:rsidRPr="0027106F">
        <w:rPr>
          <w:lang w:val="fi-FI"/>
        </w:rPr>
        <w:t>Imetys</w:t>
      </w:r>
    </w:p>
    <w:p w14:paraId="2EB47BBF" w14:textId="240EB078" w:rsidR="00D57306" w:rsidRPr="0027106F" w:rsidRDefault="003C003F" w:rsidP="00D4169B">
      <w:pPr>
        <w:rPr>
          <w:lang w:val="fi-FI"/>
        </w:rPr>
      </w:pPr>
      <w:r w:rsidRPr="003C003F">
        <w:rPr>
          <w:rFonts w:eastAsia="MS Mincho" w:cs="Times New Roman"/>
          <w:noProof/>
          <w:lang w:val="fi-FI"/>
        </w:rPr>
        <w:t xml:space="preserve">Entsalutamidi ei ole tarkoitettu naisille. </w:t>
      </w:r>
      <w:r w:rsidRPr="003C003F">
        <w:rPr>
          <w:rFonts w:eastAsia="SimSun" w:cs="Times New Roman"/>
          <w:color w:val="000000"/>
          <w:lang w:val="fi-FI" w:eastAsia="zh-CN"/>
        </w:rPr>
        <w:t xml:space="preserve">Ei ole riittävästi tietoa entsalutamidin erittymisestä ihmisen </w:t>
      </w:r>
      <w:r w:rsidRPr="003C003F">
        <w:rPr>
          <w:rFonts w:eastAsia="SimSun" w:cs="Times New Roman"/>
          <w:lang w:val="fi-FI" w:eastAsia="zh-CN"/>
        </w:rPr>
        <w:t>rintamaitoon. Entsalutamidi ja/tai sen metaboliitit erittyvät rotanmaitoon (ks. kohta 5.3</w:t>
      </w:r>
      <w:r w:rsidR="00D57306" w:rsidRPr="0027106F">
        <w:rPr>
          <w:rFonts w:eastAsia="SimSun"/>
          <w:lang w:val="fi-FI" w:eastAsia="zh-CN"/>
        </w:rPr>
        <w:t>).</w:t>
      </w:r>
    </w:p>
    <w:p w14:paraId="5CFC224E" w14:textId="437B0A3E" w:rsidR="00D57306" w:rsidRPr="0027106F" w:rsidRDefault="00D57306">
      <w:pPr>
        <w:pStyle w:val="Heading4"/>
        <w:rPr>
          <w:lang w:val="fi-FI"/>
        </w:rPr>
      </w:pPr>
      <w:r w:rsidRPr="0027106F">
        <w:rPr>
          <w:lang w:val="fi-FI"/>
        </w:rPr>
        <w:t>Hedelmällisyys</w:t>
      </w:r>
    </w:p>
    <w:p w14:paraId="4FBCF4F5" w14:textId="3B569951" w:rsidR="00D57306" w:rsidRPr="0027106F" w:rsidRDefault="003C003F" w:rsidP="00D4169B">
      <w:pPr>
        <w:rPr>
          <w:lang w:val="fi-FI"/>
        </w:rPr>
      </w:pPr>
      <w:r w:rsidRPr="003C003F">
        <w:rPr>
          <w:rFonts w:eastAsia="MS Mincho" w:cs="Times New Roman"/>
          <w:lang w:val="fi-FI"/>
        </w:rPr>
        <w:t>Eläinkokeet ovat osoittaneet, että entsalutamidi vaikuttaa urosrottien ja -koirien lisääntymisjärjestelmään (ks. kohta 5.3</w:t>
      </w:r>
      <w:r w:rsidR="00D57306" w:rsidRPr="0027106F">
        <w:rPr>
          <w:rFonts w:eastAsia="SimSun"/>
          <w:lang w:val="fi-FI" w:eastAsia="ja-JP"/>
        </w:rPr>
        <w:t>).</w:t>
      </w:r>
    </w:p>
    <w:p w14:paraId="1F0E470E" w14:textId="79C10590" w:rsidR="00D57306" w:rsidRPr="0027106F" w:rsidRDefault="00D57306">
      <w:pPr>
        <w:pStyle w:val="Heading3"/>
        <w:keepLines w:val="0"/>
        <w:rPr>
          <w:lang w:val="fi-FI"/>
        </w:rPr>
      </w:pPr>
      <w:r w:rsidRPr="0027106F">
        <w:rPr>
          <w:lang w:val="fi-FI"/>
        </w:rPr>
        <w:t>4.7</w:t>
      </w:r>
      <w:r w:rsidRPr="0027106F">
        <w:rPr>
          <w:lang w:val="fi-FI"/>
        </w:rPr>
        <w:tab/>
      </w:r>
      <w:r w:rsidR="00C94D57" w:rsidRPr="00C94D57">
        <w:rPr>
          <w:rFonts w:ascii="Times New Roman" w:eastAsia="MS Mincho" w:hAnsi="Times New Roman" w:cs="Times New Roman"/>
          <w:noProof/>
          <w:lang w:val="fi-FI"/>
        </w:rPr>
        <w:t>Vaikutus ajokykyyn ja koneiden käyttökykyyn</w:t>
      </w:r>
    </w:p>
    <w:p w14:paraId="01C894B8" w14:textId="4FD0192B" w:rsidR="00D57306" w:rsidRPr="003C003F" w:rsidRDefault="003C003F" w:rsidP="00D4169B">
      <w:pPr>
        <w:rPr>
          <w:lang w:val="fi-FI"/>
        </w:rPr>
      </w:pPr>
      <w:r w:rsidRPr="003C003F">
        <w:rPr>
          <w:rFonts w:eastAsia="MS Mincho" w:cs="Times New Roman"/>
          <w:noProof/>
          <w:lang w:val="fi-FI"/>
        </w:rPr>
        <w:t>Xtandilla voi olla kohtalainen vaikutus ajokykyyn ja koneiden käyttökykyyn, sillä psyykkisiä ja neurologisia haittatapahtumia mukaan lukien epileptinen kohtaus on raportoitu (ks. kohta 4.8). P</w:t>
      </w:r>
      <w:r w:rsidRPr="003C003F">
        <w:rPr>
          <w:rFonts w:eastAsia="MS Mincho" w:cs="Times New Roman"/>
          <w:szCs w:val="20"/>
          <w:lang w:val="fi-FI"/>
        </w:rPr>
        <w:t xml:space="preserve">otilaita tulee varoittaa mahdollisesta ajamiseen ja koneiden käyttämisen aikana ilmenevästä psyykkisen tai neurologisen haittatapahtuman riskistä. </w:t>
      </w:r>
      <w:r w:rsidRPr="003C003F">
        <w:rPr>
          <w:rFonts w:eastAsia="MS Mincho" w:cs="Times New Roman"/>
          <w:noProof/>
          <w:lang w:val="fi-FI"/>
        </w:rPr>
        <w:t>Tutkimuksia entsalutamidin vaikutuksista ajokykyyn ja koneiden käyttökykyyn ei ole tehty</w:t>
      </w:r>
      <w:r w:rsidR="00D57306" w:rsidRPr="003C003F">
        <w:rPr>
          <w:noProof/>
          <w:lang w:val="fi-FI"/>
        </w:rPr>
        <w:t>.</w:t>
      </w:r>
    </w:p>
    <w:p w14:paraId="06FE05E7" w14:textId="07EB18AE" w:rsidR="00D57306" w:rsidRPr="007F3560" w:rsidRDefault="00D57306">
      <w:pPr>
        <w:pStyle w:val="Heading3"/>
        <w:rPr>
          <w:lang w:val="fi-FI"/>
        </w:rPr>
      </w:pPr>
      <w:r w:rsidRPr="007F3560">
        <w:rPr>
          <w:lang w:val="fi-FI"/>
        </w:rPr>
        <w:t>4.8</w:t>
      </w:r>
      <w:r w:rsidRPr="007F3560">
        <w:rPr>
          <w:lang w:val="fi-FI"/>
        </w:rPr>
        <w:tab/>
        <w:t>Haittavaikutukset</w:t>
      </w:r>
    </w:p>
    <w:p w14:paraId="66E964A2" w14:textId="7C3A787C" w:rsidR="003C003F" w:rsidRPr="00BA6263" w:rsidRDefault="003C003F" w:rsidP="003C003F">
      <w:pPr>
        <w:keepNext/>
        <w:autoSpaceDE w:val="0"/>
        <w:autoSpaceDN w:val="0"/>
        <w:spacing w:after="0"/>
        <w:rPr>
          <w:rFonts w:eastAsia="MS Mincho" w:cs="Times New Roman"/>
          <w:lang w:val="fi-FI"/>
        </w:rPr>
      </w:pPr>
      <w:r w:rsidRPr="00BA6263">
        <w:rPr>
          <w:rFonts w:eastAsia="MS Mincho" w:cs="Times New Roman"/>
          <w:u w:val="single"/>
          <w:lang w:val="fi-FI"/>
        </w:rPr>
        <w:t>Turvallisuusprofiilin yhteenveto</w:t>
      </w:r>
    </w:p>
    <w:p w14:paraId="22C687F3" w14:textId="539FD7D1" w:rsidR="003C003F" w:rsidRPr="00BA6263" w:rsidRDefault="008F76F3" w:rsidP="003C003F">
      <w:pPr>
        <w:autoSpaceDE w:val="0"/>
        <w:autoSpaceDN w:val="0"/>
        <w:spacing w:after="0"/>
        <w:rPr>
          <w:rFonts w:eastAsia="MS Mincho" w:cs="Times New Roman"/>
          <w:lang w:val="fi-FI"/>
        </w:rPr>
      </w:pPr>
      <w:r w:rsidRPr="00BA6263">
        <w:rPr>
          <w:rFonts w:eastAsia="MS Mincho" w:cs="Times New Roman"/>
          <w:lang w:val="fi-FI"/>
        </w:rPr>
        <w:t>Yleisimmät haittavaikutukset ovat voimattomuus/uupumus, kuumat aallot, korkea verenpaine, murtumat, kaatumiset ja päänsärky.</w:t>
      </w:r>
      <w:r w:rsidR="003C003F" w:rsidRPr="00BA6263">
        <w:rPr>
          <w:rFonts w:eastAsia="MS Mincho" w:cs="Times New Roman"/>
          <w:lang w:val="fi-FI"/>
        </w:rPr>
        <w:t xml:space="preserve"> Muita tärkeitä haittavaikutuksia ovat mm. iskeeminen sydänsairaus ja epileptinen kohtaus.</w:t>
      </w:r>
    </w:p>
    <w:p w14:paraId="355A3ABD" w14:textId="77777777" w:rsidR="003C003F" w:rsidRPr="00BA6263" w:rsidRDefault="003C003F" w:rsidP="003C003F">
      <w:pPr>
        <w:autoSpaceDE w:val="0"/>
        <w:autoSpaceDN w:val="0"/>
        <w:spacing w:after="0"/>
        <w:rPr>
          <w:rFonts w:eastAsia="MS Mincho" w:cs="Times New Roman"/>
          <w:lang w:val="fi-FI"/>
        </w:rPr>
      </w:pPr>
    </w:p>
    <w:p w14:paraId="618C26BF" w14:textId="77777777" w:rsidR="003C003F" w:rsidRPr="00BA6263" w:rsidRDefault="003C003F" w:rsidP="003C003F">
      <w:pPr>
        <w:spacing w:after="0"/>
        <w:rPr>
          <w:rFonts w:eastAsia="MS Mincho" w:cs="Times New Roman"/>
          <w:sz w:val="24"/>
          <w:lang w:val="fi-FI" w:eastAsia="fi-FI"/>
        </w:rPr>
      </w:pPr>
      <w:r w:rsidRPr="00BA6263">
        <w:rPr>
          <w:rFonts w:eastAsia="MS Mincho" w:cs="Times New Roman"/>
          <w:lang w:val="fi-FI" w:eastAsia="fi-FI"/>
        </w:rPr>
        <w:t>Epileptisiä kohtauksia esiintyi 0,6 %:lla entsalutamidilla hoidetuista, 0,1 %:lla lumelääkkeellä hoidetuista ja 0,3 %:lla bikalutamidilla hoidetuista potilaista.</w:t>
      </w:r>
    </w:p>
    <w:p w14:paraId="58B74F2B" w14:textId="77777777" w:rsidR="003C003F" w:rsidRPr="00BA6263" w:rsidRDefault="003C003F" w:rsidP="003C003F">
      <w:pPr>
        <w:spacing w:after="0"/>
        <w:rPr>
          <w:rFonts w:eastAsia="MS Mincho" w:cs="Times New Roman"/>
          <w:sz w:val="24"/>
          <w:lang w:val="fi-FI" w:eastAsia="fi-FI"/>
        </w:rPr>
      </w:pPr>
    </w:p>
    <w:p w14:paraId="0B65000A" w14:textId="77777777" w:rsidR="003C003F" w:rsidRPr="00BA6263" w:rsidRDefault="003C003F" w:rsidP="003C003F">
      <w:pPr>
        <w:spacing w:after="0"/>
        <w:rPr>
          <w:rFonts w:eastAsia="MS Mincho" w:cs="Times New Roman"/>
          <w:lang w:val="fi-FI" w:eastAsia="fi-FI"/>
        </w:rPr>
      </w:pPr>
      <w:r w:rsidRPr="00BA6263">
        <w:rPr>
          <w:rFonts w:eastAsia="MS Mincho" w:cs="Times New Roman"/>
          <w:lang w:val="fi-FI" w:eastAsia="fi-FI"/>
        </w:rPr>
        <w:t>Entsalutamidilla hoidetuilla potilailla on harvoin raportoitu posteriorista reversiibeliä enkefalopatiaoireyhtymää (ks. kohta 4.4).</w:t>
      </w:r>
    </w:p>
    <w:p w14:paraId="3CBF23D3" w14:textId="77777777" w:rsidR="003C003F" w:rsidRPr="00BA6263" w:rsidRDefault="003C003F" w:rsidP="003C003F">
      <w:pPr>
        <w:autoSpaceDE w:val="0"/>
        <w:autoSpaceDN w:val="0"/>
        <w:spacing w:after="0"/>
        <w:rPr>
          <w:rFonts w:eastAsia="MS Mincho" w:cs="Times New Roman"/>
          <w:lang w:val="fi-FI"/>
        </w:rPr>
      </w:pPr>
    </w:p>
    <w:p w14:paraId="0BCE253B" w14:textId="77777777" w:rsidR="003C003F" w:rsidRPr="00BA6263" w:rsidRDefault="003C003F" w:rsidP="003C003F">
      <w:pPr>
        <w:autoSpaceDE w:val="0"/>
        <w:autoSpaceDN w:val="0"/>
        <w:spacing w:after="0"/>
        <w:rPr>
          <w:rFonts w:eastAsia="MS Mincho" w:cs="Times New Roman"/>
          <w:lang w:val="fi-FI"/>
        </w:rPr>
      </w:pPr>
      <w:r w:rsidRPr="00BA6263">
        <w:rPr>
          <w:rFonts w:eastAsia="MS Mincho" w:cs="Times New Roman"/>
          <w:lang w:val="fi-FI"/>
        </w:rPr>
        <w:t>Entsalutamidihoidon yhteydessä on raportoitu Stevens-Johnsonin oireyhtymää (ks. kohta 4.4).</w:t>
      </w:r>
    </w:p>
    <w:p w14:paraId="7E76F829" w14:textId="77777777" w:rsidR="003C003F" w:rsidRPr="00BA6263" w:rsidRDefault="003C003F" w:rsidP="003C003F">
      <w:pPr>
        <w:autoSpaceDE w:val="0"/>
        <w:autoSpaceDN w:val="0"/>
        <w:spacing w:after="0"/>
        <w:rPr>
          <w:rFonts w:eastAsia="MS Mincho" w:cs="Times New Roman"/>
          <w:lang w:val="fi-FI"/>
        </w:rPr>
      </w:pPr>
    </w:p>
    <w:p w14:paraId="351B31C9" w14:textId="77777777" w:rsidR="003C003F" w:rsidRPr="00BA6263" w:rsidRDefault="003C003F" w:rsidP="003C003F">
      <w:pPr>
        <w:keepNext/>
        <w:autoSpaceDE w:val="0"/>
        <w:autoSpaceDN w:val="0"/>
        <w:spacing w:after="0"/>
        <w:rPr>
          <w:rFonts w:eastAsia="MS Mincho" w:cs="Times New Roman"/>
          <w:lang w:val="fi-FI"/>
        </w:rPr>
      </w:pPr>
      <w:r w:rsidRPr="00BA6263">
        <w:rPr>
          <w:rFonts w:eastAsia="MS Mincho" w:cs="Times New Roman"/>
          <w:u w:val="single"/>
          <w:lang w:val="fi-FI"/>
        </w:rPr>
        <w:t>Listataulukko haittavaikutuksista</w:t>
      </w:r>
    </w:p>
    <w:p w14:paraId="6F51AD48" w14:textId="77777777" w:rsidR="003C003F" w:rsidRPr="00BA6263" w:rsidRDefault="003C003F" w:rsidP="003C003F">
      <w:pPr>
        <w:spacing w:after="0"/>
        <w:rPr>
          <w:rFonts w:eastAsia="MS Mincho" w:cs="Times New Roman"/>
          <w:lang w:val="fi-FI"/>
        </w:rPr>
      </w:pPr>
      <w:r w:rsidRPr="00BA6263">
        <w:rPr>
          <w:rFonts w:eastAsia="MS Mincho" w:cs="Times New Roman"/>
          <w:lang w:val="fi-FI"/>
        </w:rPr>
        <w:t>Kliinisten tutkimusten aikana havaitut haittavaikutukset on lueteltu alla yleisyyden mukaan seuraavasti: hyvin yleinen (≥ 1/10), yleinen (≥ 1/100, &lt; 1/10), melko harvinainen (≥ 1/1 000, &lt; 1/100), harvinainen (≥ 1/10 000, &lt; 1/1 000), hyvin harvinainen (&lt; 1/10 000), tuntematon (</w:t>
      </w:r>
      <w:r w:rsidRPr="00BA6263">
        <w:rPr>
          <w:rFonts w:eastAsia="MS Mincho" w:cs="Times New Roman"/>
          <w:noProof/>
          <w:szCs w:val="20"/>
          <w:lang w:val="fi-FI"/>
        </w:rPr>
        <w:t>koska saatavissa oleva tieto ei riitä esiintyvyyden arviointiin)</w:t>
      </w:r>
      <w:r w:rsidRPr="00BA6263">
        <w:rPr>
          <w:rFonts w:eastAsia="MS Mincho" w:cs="Times New Roman"/>
          <w:lang w:val="fi-FI"/>
        </w:rPr>
        <w:t>. Kussakin yleisyysryhmässä haittavaikutukset on esitetty vakavuuden mukaan alenevassa järjestyksessä.</w:t>
      </w:r>
    </w:p>
    <w:p w14:paraId="2B718504" w14:textId="77777777" w:rsidR="003C003F" w:rsidRPr="00BA6263" w:rsidRDefault="003C003F" w:rsidP="003C003F">
      <w:pPr>
        <w:autoSpaceDE w:val="0"/>
        <w:autoSpaceDN w:val="0"/>
        <w:adjustRightInd w:val="0"/>
        <w:spacing w:after="0"/>
        <w:rPr>
          <w:rFonts w:eastAsia="MS Mincho" w:cs="Times New Roman"/>
          <w:lang w:val="fi-FI"/>
        </w:rPr>
      </w:pPr>
    </w:p>
    <w:p w14:paraId="3D08A69F" w14:textId="77777777" w:rsidR="003C003F" w:rsidRPr="00BA6263" w:rsidRDefault="003C003F" w:rsidP="003C003F">
      <w:pPr>
        <w:keepNext/>
        <w:autoSpaceDE w:val="0"/>
        <w:autoSpaceDN w:val="0"/>
        <w:adjustRightInd w:val="0"/>
        <w:spacing w:after="0"/>
        <w:rPr>
          <w:rFonts w:eastAsia="MS Mincho" w:cs="Times New Roman"/>
          <w:b/>
          <w:lang w:val="fi-FI"/>
        </w:rPr>
      </w:pPr>
      <w:r w:rsidRPr="00BA6263">
        <w:rPr>
          <w:rFonts w:eastAsia="MS Mincho" w:cs="Times New Roman"/>
          <w:b/>
          <w:lang w:val="fi-FI"/>
        </w:rPr>
        <w:t>Taulukko 1: Kontrolloiduissa kliinisissä tutkimuksissa ja markkinoille tulon jälkeen havaitut haittavaikutukset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96"/>
        <w:gridCol w:w="6766"/>
      </w:tblGrid>
      <w:tr w:rsidR="003C003F" w:rsidRPr="00BA6263" w14:paraId="147898C6" w14:textId="77777777" w:rsidTr="00D85E1F">
        <w:trPr>
          <w:tblHeader/>
        </w:trPr>
        <w:tc>
          <w:tcPr>
            <w:tcW w:w="2296" w:type="dxa"/>
          </w:tcPr>
          <w:p w14:paraId="0FECF622" w14:textId="77777777" w:rsidR="003C003F" w:rsidRPr="00BA6263" w:rsidRDefault="003C003F" w:rsidP="003C003F">
            <w:pPr>
              <w:autoSpaceDE w:val="0"/>
              <w:autoSpaceDN w:val="0"/>
              <w:adjustRightInd w:val="0"/>
              <w:spacing w:after="0"/>
              <w:rPr>
                <w:rFonts w:eastAsia="MS Mincho" w:cs="Times New Roman"/>
                <w:b/>
                <w:lang w:val="fi-FI" w:eastAsia="ja-JP"/>
              </w:rPr>
            </w:pPr>
            <w:r w:rsidRPr="00BA6263">
              <w:rPr>
                <w:rFonts w:eastAsia="MS Mincho" w:cs="Times New Roman"/>
                <w:b/>
                <w:lang w:val="fi-FI" w:eastAsia="ja-JP"/>
              </w:rPr>
              <w:t>MedDRA elinjärjestelmä</w:t>
            </w:r>
          </w:p>
        </w:tc>
        <w:tc>
          <w:tcPr>
            <w:tcW w:w="6766" w:type="dxa"/>
          </w:tcPr>
          <w:p w14:paraId="10AB3E10" w14:textId="77777777" w:rsidR="003C003F" w:rsidRPr="00BA6263" w:rsidRDefault="003C003F" w:rsidP="003C003F">
            <w:pPr>
              <w:autoSpaceDE w:val="0"/>
              <w:autoSpaceDN w:val="0"/>
              <w:adjustRightInd w:val="0"/>
              <w:spacing w:after="0"/>
              <w:rPr>
                <w:rFonts w:eastAsia="MS Mincho" w:cs="Times New Roman"/>
                <w:b/>
                <w:lang w:val="fi-FI"/>
              </w:rPr>
            </w:pPr>
            <w:r w:rsidRPr="00BA6263">
              <w:rPr>
                <w:rFonts w:eastAsia="MS Mincho" w:cs="Times New Roman"/>
                <w:b/>
                <w:lang w:val="fi-FI"/>
              </w:rPr>
              <w:t>Haittavaikutus ja yleisyys</w:t>
            </w:r>
          </w:p>
        </w:tc>
      </w:tr>
      <w:tr w:rsidR="003C003F" w:rsidRPr="00531C7F" w14:paraId="1C81AEC1" w14:textId="77777777" w:rsidTr="00F51AC6">
        <w:tc>
          <w:tcPr>
            <w:tcW w:w="2296" w:type="dxa"/>
          </w:tcPr>
          <w:p w14:paraId="718996CE" w14:textId="77777777" w:rsidR="003C003F" w:rsidRPr="00BA6263" w:rsidRDefault="003C003F" w:rsidP="003C003F">
            <w:pPr>
              <w:autoSpaceDE w:val="0"/>
              <w:autoSpaceDN w:val="0"/>
              <w:adjustRightInd w:val="0"/>
              <w:spacing w:after="0"/>
              <w:rPr>
                <w:rFonts w:eastAsia="MS Mincho" w:cs="Times New Roman"/>
                <w:lang w:val="fi-FI" w:eastAsia="ja-JP"/>
              </w:rPr>
            </w:pPr>
            <w:r w:rsidRPr="00BA6263">
              <w:rPr>
                <w:rFonts w:eastAsia="MS Mincho" w:cs="Times New Roman"/>
                <w:lang w:val="fi-FI" w:eastAsia="ja-JP"/>
              </w:rPr>
              <w:t>Veri ja imukudos</w:t>
            </w:r>
          </w:p>
        </w:tc>
        <w:tc>
          <w:tcPr>
            <w:tcW w:w="6766" w:type="dxa"/>
          </w:tcPr>
          <w:p w14:paraId="466B437D"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Melko harvinainen: leukopenia, neutropenia</w:t>
            </w:r>
          </w:p>
          <w:p w14:paraId="1C08E68F" w14:textId="77777777" w:rsidR="003C003F" w:rsidRPr="00BA6263" w:rsidRDefault="003C003F" w:rsidP="003C003F">
            <w:pPr>
              <w:autoSpaceDE w:val="0"/>
              <w:autoSpaceDN w:val="0"/>
              <w:adjustRightInd w:val="0"/>
              <w:spacing w:after="0"/>
              <w:rPr>
                <w:rFonts w:eastAsia="MS Mincho" w:cs="Times New Roman"/>
                <w:lang w:val="fi-FI" w:eastAsia="ja-JP"/>
              </w:rPr>
            </w:pPr>
            <w:r w:rsidRPr="00BA6263">
              <w:rPr>
                <w:rFonts w:eastAsia="MS Mincho" w:cs="Times New Roman"/>
                <w:lang w:val="fi-FI"/>
              </w:rPr>
              <w:t>Tuntematon*: trombosytopenia</w:t>
            </w:r>
          </w:p>
        </w:tc>
      </w:tr>
      <w:tr w:rsidR="003C003F" w:rsidRPr="00531C7F" w14:paraId="4AEAFEE7" w14:textId="77777777" w:rsidTr="00F51AC6">
        <w:tc>
          <w:tcPr>
            <w:tcW w:w="2296" w:type="dxa"/>
          </w:tcPr>
          <w:p w14:paraId="3619DB6F"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Immuunijärjestelmä</w:t>
            </w:r>
          </w:p>
        </w:tc>
        <w:tc>
          <w:tcPr>
            <w:tcW w:w="6766" w:type="dxa"/>
          </w:tcPr>
          <w:p w14:paraId="19040971"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Tuntematon*: kasvojen turvotus, kielen turvotus, huulten turvotus, nielun turvotus</w:t>
            </w:r>
          </w:p>
        </w:tc>
      </w:tr>
      <w:tr w:rsidR="003C003F" w:rsidRPr="00BA6263" w14:paraId="7EEBF87F" w14:textId="77777777" w:rsidTr="00F51AC6">
        <w:tc>
          <w:tcPr>
            <w:tcW w:w="2296" w:type="dxa"/>
          </w:tcPr>
          <w:p w14:paraId="3441CF5E"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Aineenvaihdunta ja ravitsemus</w:t>
            </w:r>
          </w:p>
        </w:tc>
        <w:tc>
          <w:tcPr>
            <w:tcW w:w="6766" w:type="dxa"/>
          </w:tcPr>
          <w:p w14:paraId="5BBD0EC1"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Tuntematon*: vähentynyt ruokahalu</w:t>
            </w:r>
          </w:p>
        </w:tc>
      </w:tr>
      <w:tr w:rsidR="003C003F" w:rsidRPr="00531C7F" w14:paraId="4888FE61" w14:textId="77777777" w:rsidTr="00F51AC6">
        <w:tc>
          <w:tcPr>
            <w:tcW w:w="2296" w:type="dxa"/>
          </w:tcPr>
          <w:p w14:paraId="3DA9200A" w14:textId="77777777" w:rsidR="003C003F" w:rsidRPr="00BA6263" w:rsidRDefault="003C003F" w:rsidP="003C003F">
            <w:pPr>
              <w:autoSpaceDE w:val="0"/>
              <w:autoSpaceDN w:val="0"/>
              <w:adjustRightInd w:val="0"/>
              <w:spacing w:after="0"/>
              <w:rPr>
                <w:rFonts w:eastAsia="MS Mincho" w:cs="Times New Roman"/>
                <w:lang w:val="fi-FI" w:eastAsia="ja-JP"/>
              </w:rPr>
            </w:pPr>
            <w:r w:rsidRPr="00BA6263">
              <w:rPr>
                <w:rFonts w:eastAsia="MS Mincho" w:cs="Times New Roman"/>
                <w:lang w:val="fi-FI"/>
              </w:rPr>
              <w:t>Psyykkiset häiriöt</w:t>
            </w:r>
          </w:p>
        </w:tc>
        <w:tc>
          <w:tcPr>
            <w:tcW w:w="6766" w:type="dxa"/>
          </w:tcPr>
          <w:p w14:paraId="1C3EFBDF" w14:textId="77777777" w:rsidR="003C003F" w:rsidRPr="00BA6263" w:rsidRDefault="003C003F" w:rsidP="003C003F">
            <w:pPr>
              <w:autoSpaceDE w:val="0"/>
              <w:autoSpaceDN w:val="0"/>
              <w:adjustRightInd w:val="0"/>
              <w:spacing w:after="0"/>
              <w:rPr>
                <w:rFonts w:eastAsia="MS Mincho" w:cs="Times New Roman"/>
                <w:lang w:val="fi-FI" w:eastAsia="ja-JP"/>
              </w:rPr>
            </w:pPr>
            <w:r w:rsidRPr="00BA6263">
              <w:rPr>
                <w:rFonts w:eastAsia="MS Mincho" w:cs="Times New Roman"/>
                <w:lang w:val="fi-FI" w:eastAsia="ja-JP"/>
              </w:rPr>
              <w:t xml:space="preserve">Yleinen: ahdistuneisuus </w:t>
            </w:r>
          </w:p>
          <w:p w14:paraId="3751647E"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eastAsia="ja-JP"/>
              </w:rPr>
              <w:t>Melko harvinainen: näköhallusinaatiot</w:t>
            </w:r>
          </w:p>
        </w:tc>
      </w:tr>
      <w:tr w:rsidR="003C003F" w:rsidRPr="00BA6263" w14:paraId="198C98E0" w14:textId="77777777" w:rsidTr="00F51AC6">
        <w:tc>
          <w:tcPr>
            <w:tcW w:w="2296" w:type="dxa"/>
          </w:tcPr>
          <w:p w14:paraId="4A93A974" w14:textId="77777777" w:rsidR="003C003F" w:rsidRPr="00BA6263" w:rsidRDefault="003C003F" w:rsidP="003C003F">
            <w:pPr>
              <w:autoSpaceDE w:val="0"/>
              <w:autoSpaceDN w:val="0"/>
              <w:adjustRightInd w:val="0"/>
              <w:spacing w:after="0"/>
              <w:rPr>
                <w:rFonts w:eastAsia="MS Mincho" w:cs="Times New Roman"/>
                <w:lang w:val="fi-FI" w:eastAsia="ja-JP"/>
              </w:rPr>
            </w:pPr>
            <w:r w:rsidRPr="00BA6263">
              <w:rPr>
                <w:rFonts w:eastAsia="MS Mincho" w:cs="Times New Roman"/>
                <w:lang w:val="fi-FI"/>
              </w:rPr>
              <w:t>Hermosto</w:t>
            </w:r>
          </w:p>
        </w:tc>
        <w:tc>
          <w:tcPr>
            <w:tcW w:w="6766" w:type="dxa"/>
          </w:tcPr>
          <w:p w14:paraId="42861ED4" w14:textId="77777777" w:rsidR="005F7561" w:rsidRPr="00BA6263" w:rsidRDefault="005F7561" w:rsidP="005F7561">
            <w:pPr>
              <w:autoSpaceDE w:val="0"/>
              <w:autoSpaceDN w:val="0"/>
              <w:adjustRightInd w:val="0"/>
              <w:spacing w:after="0"/>
              <w:rPr>
                <w:rFonts w:eastAsia="MS Mincho" w:cs="Times New Roman"/>
                <w:lang w:val="fi-FI"/>
              </w:rPr>
            </w:pPr>
            <w:r w:rsidRPr="00BA6263">
              <w:rPr>
                <w:rFonts w:eastAsia="MS Mincho" w:cs="Times New Roman"/>
                <w:lang w:val="fi-FI"/>
              </w:rPr>
              <w:t>Hyvin yleinen: päänsärky</w:t>
            </w:r>
          </w:p>
          <w:p w14:paraId="1DD8954B" w14:textId="1BD85E9E" w:rsidR="003C003F" w:rsidRPr="00BA6263" w:rsidRDefault="005F7561" w:rsidP="005F7561">
            <w:pPr>
              <w:autoSpaceDE w:val="0"/>
              <w:autoSpaceDN w:val="0"/>
              <w:adjustRightInd w:val="0"/>
              <w:spacing w:after="0"/>
              <w:rPr>
                <w:rFonts w:eastAsia="MS Mincho" w:cs="Times New Roman"/>
                <w:lang w:val="fi-FI"/>
              </w:rPr>
            </w:pPr>
            <w:r w:rsidRPr="00BA6263">
              <w:rPr>
                <w:rFonts w:eastAsia="MS Mincho" w:cs="Times New Roman"/>
                <w:lang w:val="fi-FI"/>
              </w:rPr>
              <w:t>Yleinen: muistin heikkeneminen</w:t>
            </w:r>
            <w:r w:rsidR="003C003F" w:rsidRPr="00BA6263">
              <w:rPr>
                <w:rFonts w:eastAsia="MS Mincho" w:cs="Times New Roman"/>
                <w:lang w:val="fi-FI"/>
              </w:rPr>
              <w:t>, muistinmenetys, keskittymishäiriö, makuhäiriö, levottomat jalat </w:t>
            </w:r>
            <w:r w:rsidR="003C003F" w:rsidRPr="00BA6263">
              <w:rPr>
                <w:rFonts w:eastAsia="MS Mincho" w:cs="Times New Roman"/>
                <w:lang w:val="fi-FI"/>
              </w:rPr>
              <w:noBreakHyphen/>
              <w:t>oireyhtymä, kognitiivinen häiriö</w:t>
            </w:r>
          </w:p>
          <w:p w14:paraId="18E42308"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Melko harvinainen: epileptinen kohtaus</w:t>
            </w:r>
            <w:r w:rsidRPr="00BA6263">
              <w:rPr>
                <w:rFonts w:eastAsia="MS Mincho" w:cs="Times New Roman"/>
                <w:szCs w:val="20"/>
                <w:vertAlign w:val="superscript"/>
                <w:lang w:val="fi-FI" w:eastAsia="ja-JP"/>
              </w:rPr>
              <w:t>¥</w:t>
            </w:r>
          </w:p>
          <w:p w14:paraId="0320BA02" w14:textId="77777777" w:rsidR="003C003F" w:rsidRPr="00BA6263" w:rsidRDefault="003C003F" w:rsidP="003C003F">
            <w:pPr>
              <w:autoSpaceDE w:val="0"/>
              <w:autoSpaceDN w:val="0"/>
              <w:adjustRightInd w:val="0"/>
              <w:spacing w:after="0"/>
              <w:rPr>
                <w:rFonts w:eastAsia="MS Mincho" w:cs="Times New Roman"/>
                <w:lang w:val="fi-FI" w:eastAsia="ja-JP"/>
              </w:rPr>
            </w:pPr>
            <w:r w:rsidRPr="00BA6263">
              <w:rPr>
                <w:rFonts w:eastAsia="MS Mincho" w:cs="Times New Roman"/>
                <w:lang w:val="fi-FI"/>
              </w:rPr>
              <w:t>Tuntematon*: posteriorinen reversiibeli enkefalopatiaoireyhtymä</w:t>
            </w:r>
          </w:p>
        </w:tc>
      </w:tr>
      <w:tr w:rsidR="003C003F" w:rsidRPr="00531C7F" w14:paraId="57C6736D" w14:textId="77777777" w:rsidTr="00F51AC6">
        <w:tc>
          <w:tcPr>
            <w:tcW w:w="2296" w:type="dxa"/>
          </w:tcPr>
          <w:p w14:paraId="41D17B0E"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Sydän</w:t>
            </w:r>
          </w:p>
        </w:tc>
        <w:tc>
          <w:tcPr>
            <w:tcW w:w="6766" w:type="dxa"/>
          </w:tcPr>
          <w:p w14:paraId="1C6AA2FA"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Yleinen: iskeeminen sydänsairaus</w:t>
            </w:r>
            <w:r w:rsidRPr="00BA6263">
              <w:rPr>
                <w:rFonts w:eastAsia="MS Mincho" w:cs="Times New Roman"/>
                <w:szCs w:val="20"/>
                <w:vertAlign w:val="superscript"/>
                <w:lang w:val="fi-FI" w:eastAsia="ja-JP"/>
              </w:rPr>
              <w:t>†</w:t>
            </w:r>
          </w:p>
          <w:p w14:paraId="41FB10F6" w14:textId="77777777" w:rsidR="003C003F" w:rsidRPr="00BA6263" w:rsidRDefault="003C003F" w:rsidP="003C003F">
            <w:pPr>
              <w:autoSpaceDE w:val="0"/>
              <w:autoSpaceDN w:val="0"/>
              <w:adjustRightInd w:val="0"/>
              <w:spacing w:after="0"/>
              <w:rPr>
                <w:rFonts w:eastAsia="MS Mincho" w:cs="Times New Roman"/>
                <w:lang w:val="fi-FI" w:eastAsia="ja-JP"/>
              </w:rPr>
            </w:pPr>
            <w:r w:rsidRPr="00BA6263">
              <w:rPr>
                <w:rFonts w:eastAsia="MS Mincho" w:cs="Times New Roman"/>
                <w:lang w:val="fi-FI"/>
              </w:rPr>
              <w:t>Tuntematon*: QT-ajan pidentyminen (ks. kohdat 4.4 ja 4.5)</w:t>
            </w:r>
          </w:p>
        </w:tc>
      </w:tr>
      <w:tr w:rsidR="003C003F" w:rsidRPr="00531C7F" w14:paraId="2CAB922E" w14:textId="77777777" w:rsidTr="00F51AC6">
        <w:tc>
          <w:tcPr>
            <w:tcW w:w="2296" w:type="dxa"/>
          </w:tcPr>
          <w:p w14:paraId="7346F011"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Verisuonisto</w:t>
            </w:r>
          </w:p>
        </w:tc>
        <w:tc>
          <w:tcPr>
            <w:tcW w:w="6766" w:type="dxa"/>
          </w:tcPr>
          <w:p w14:paraId="0374A35B"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 xml:space="preserve">Hyvin yleinen: kuumat aallot, korkea verenpaine </w:t>
            </w:r>
          </w:p>
        </w:tc>
      </w:tr>
      <w:tr w:rsidR="003C003F" w:rsidRPr="00531C7F" w14:paraId="1C8073DA" w14:textId="77777777" w:rsidTr="00F51AC6">
        <w:tc>
          <w:tcPr>
            <w:tcW w:w="2296" w:type="dxa"/>
          </w:tcPr>
          <w:p w14:paraId="4D13CA6C"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Ruoansulatuselimistö</w:t>
            </w:r>
          </w:p>
        </w:tc>
        <w:tc>
          <w:tcPr>
            <w:tcW w:w="6766" w:type="dxa"/>
          </w:tcPr>
          <w:p w14:paraId="0B4977AA"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Tuntematon*: nielemishäiriöt</w:t>
            </w:r>
            <w:r w:rsidRPr="00BA6263">
              <w:rPr>
                <w:rFonts w:eastAsia="MS Mincho" w:cs="Myanmar Text"/>
                <w:szCs w:val="20"/>
                <w:vertAlign w:val="superscript"/>
                <w:lang w:val="fi-FI" w:eastAsia="ja-JP"/>
              </w:rPr>
              <w:t>∞</w:t>
            </w:r>
            <w:r w:rsidRPr="00BA6263">
              <w:rPr>
                <w:rFonts w:eastAsia="MS Mincho" w:cs="Myanmar Text"/>
                <w:szCs w:val="20"/>
                <w:lang w:val="fi-FI" w:eastAsia="ja-JP"/>
              </w:rPr>
              <w:t>,</w:t>
            </w:r>
            <w:r w:rsidRPr="00BA6263">
              <w:rPr>
                <w:rFonts w:eastAsia="MS Mincho" w:cs="Myanmar Text"/>
                <w:szCs w:val="20"/>
                <w:vertAlign w:val="superscript"/>
                <w:lang w:val="fi-FI" w:eastAsia="ja-JP"/>
              </w:rPr>
              <w:t xml:space="preserve"> </w:t>
            </w:r>
            <w:r w:rsidRPr="00BA6263">
              <w:rPr>
                <w:rFonts w:eastAsia="MS Mincho" w:cs="Times New Roman"/>
                <w:lang w:val="fi-FI"/>
              </w:rPr>
              <w:t>pahoinvointi, oksentelu, ripuli</w:t>
            </w:r>
          </w:p>
        </w:tc>
      </w:tr>
      <w:tr w:rsidR="003C003F" w:rsidRPr="00BA6263" w14:paraId="6EC6B433" w14:textId="77777777" w:rsidTr="00F51AC6">
        <w:tc>
          <w:tcPr>
            <w:tcW w:w="2296" w:type="dxa"/>
          </w:tcPr>
          <w:p w14:paraId="06E9236D"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Maksa ja sappi</w:t>
            </w:r>
          </w:p>
        </w:tc>
        <w:tc>
          <w:tcPr>
            <w:tcW w:w="6766" w:type="dxa"/>
          </w:tcPr>
          <w:p w14:paraId="3900CD09"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Melko harvinainen: suurentuneet maksaentsyymit</w:t>
            </w:r>
          </w:p>
        </w:tc>
      </w:tr>
      <w:tr w:rsidR="003C003F" w:rsidRPr="00531C7F" w14:paraId="59ADC557" w14:textId="77777777" w:rsidTr="00F51AC6">
        <w:tc>
          <w:tcPr>
            <w:tcW w:w="2296" w:type="dxa"/>
          </w:tcPr>
          <w:p w14:paraId="57FBF1E0"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Iho ja ihonalainen kudos</w:t>
            </w:r>
          </w:p>
        </w:tc>
        <w:tc>
          <w:tcPr>
            <w:tcW w:w="6766" w:type="dxa"/>
          </w:tcPr>
          <w:p w14:paraId="777B0732"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Yleinen: kuiva iho, kutina</w:t>
            </w:r>
          </w:p>
          <w:p w14:paraId="45D00DCA"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Tuntematon*: erythema multiforme, Stevens-Johnsonin oireyhtymä, ihottuma</w:t>
            </w:r>
          </w:p>
        </w:tc>
      </w:tr>
      <w:tr w:rsidR="003C003F" w:rsidRPr="00531C7F" w14:paraId="3E8FA331" w14:textId="77777777" w:rsidTr="00F51AC6">
        <w:tc>
          <w:tcPr>
            <w:tcW w:w="2296" w:type="dxa"/>
          </w:tcPr>
          <w:p w14:paraId="7A7874F7"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Luusto, lihakset ja sidekudos</w:t>
            </w:r>
          </w:p>
        </w:tc>
        <w:tc>
          <w:tcPr>
            <w:tcW w:w="6766" w:type="dxa"/>
          </w:tcPr>
          <w:p w14:paraId="7A2C2A2D"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Hyvin yleinen: murtumat</w:t>
            </w:r>
            <w:r w:rsidRPr="00BA6263">
              <w:rPr>
                <w:rFonts w:eastAsia="MS Mincho" w:cs="Times New Roman"/>
                <w:szCs w:val="20"/>
                <w:vertAlign w:val="superscript"/>
                <w:lang w:val="fi-FI" w:eastAsia="ja-JP"/>
              </w:rPr>
              <w:t>‡</w:t>
            </w:r>
          </w:p>
          <w:p w14:paraId="0B5B09B2"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Tuntematon*: myalgia, lihasspasmit, lihasheikkous, selkäkipu</w:t>
            </w:r>
          </w:p>
        </w:tc>
      </w:tr>
      <w:tr w:rsidR="003C003F" w:rsidRPr="00531C7F" w14:paraId="3EEB7008" w14:textId="77777777" w:rsidTr="00F51AC6">
        <w:tc>
          <w:tcPr>
            <w:tcW w:w="2296" w:type="dxa"/>
          </w:tcPr>
          <w:p w14:paraId="27746B1D"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Sukupuolielimet ja rinnat</w:t>
            </w:r>
          </w:p>
        </w:tc>
        <w:tc>
          <w:tcPr>
            <w:tcW w:w="6766" w:type="dxa"/>
          </w:tcPr>
          <w:p w14:paraId="383E08FC"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Yleinen: gynekomastia, nännikipu</w:t>
            </w:r>
            <w:r w:rsidRPr="00BA6263">
              <w:rPr>
                <w:rFonts w:eastAsia="MS Mincho" w:cs="Times New Roman"/>
                <w:vertAlign w:val="superscript"/>
                <w:lang w:val="fi-FI"/>
              </w:rPr>
              <w:t>#</w:t>
            </w:r>
            <w:r w:rsidRPr="00BA6263">
              <w:rPr>
                <w:rFonts w:eastAsia="MS Mincho" w:cs="Times New Roman"/>
                <w:lang w:val="fi-FI"/>
              </w:rPr>
              <w:t>, rinnan arkuus</w:t>
            </w:r>
            <w:r w:rsidRPr="00BA6263">
              <w:rPr>
                <w:rFonts w:eastAsia="MS Mincho" w:cs="Times New Roman"/>
                <w:vertAlign w:val="superscript"/>
                <w:lang w:val="fi-FI"/>
              </w:rPr>
              <w:t>#</w:t>
            </w:r>
          </w:p>
        </w:tc>
      </w:tr>
      <w:tr w:rsidR="003C003F" w:rsidRPr="00BA6263" w14:paraId="799FE4BE" w14:textId="77777777" w:rsidTr="00F51AC6">
        <w:tc>
          <w:tcPr>
            <w:tcW w:w="2296" w:type="dxa"/>
          </w:tcPr>
          <w:p w14:paraId="6935BD7E" w14:textId="77777777" w:rsidR="003C003F" w:rsidRPr="00BA6263" w:rsidRDefault="003C003F" w:rsidP="003C003F">
            <w:pPr>
              <w:spacing w:after="0"/>
              <w:rPr>
                <w:rFonts w:eastAsia="MS Mincho" w:cs="Times New Roman"/>
                <w:b/>
                <w:noProof/>
                <w:szCs w:val="20"/>
                <w:lang w:val="fi-FI"/>
              </w:rPr>
            </w:pPr>
            <w:r w:rsidRPr="00BA6263">
              <w:rPr>
                <w:rFonts w:eastAsia="MS Mincho" w:cs="Times New Roman"/>
                <w:noProof/>
                <w:szCs w:val="20"/>
                <w:lang w:val="fi-FI"/>
              </w:rPr>
              <w:t>Yleisoireet ja antopaikassa todettavat haitat</w:t>
            </w:r>
          </w:p>
        </w:tc>
        <w:tc>
          <w:tcPr>
            <w:tcW w:w="6766" w:type="dxa"/>
          </w:tcPr>
          <w:p w14:paraId="4DB37BC4"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Hyvin yleinen: astenia, uupumus</w:t>
            </w:r>
          </w:p>
        </w:tc>
      </w:tr>
      <w:tr w:rsidR="003C003F" w:rsidRPr="00BA6263" w14:paraId="578E52A2" w14:textId="77777777" w:rsidTr="00F51AC6">
        <w:tc>
          <w:tcPr>
            <w:tcW w:w="2296" w:type="dxa"/>
          </w:tcPr>
          <w:p w14:paraId="0617455D"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Vammat, myrkytykset ja hoitokomplikaatiot</w:t>
            </w:r>
          </w:p>
        </w:tc>
        <w:tc>
          <w:tcPr>
            <w:tcW w:w="6766" w:type="dxa"/>
          </w:tcPr>
          <w:p w14:paraId="45CCA979" w14:textId="77777777" w:rsidR="003C003F" w:rsidRPr="00BA6263" w:rsidRDefault="003C003F" w:rsidP="003C003F">
            <w:pPr>
              <w:autoSpaceDE w:val="0"/>
              <w:autoSpaceDN w:val="0"/>
              <w:adjustRightInd w:val="0"/>
              <w:spacing w:after="0"/>
              <w:rPr>
                <w:rFonts w:eastAsia="MS Mincho" w:cs="Times New Roman"/>
                <w:lang w:val="fi-FI"/>
              </w:rPr>
            </w:pPr>
            <w:r w:rsidRPr="00BA6263">
              <w:rPr>
                <w:rFonts w:eastAsia="MS Mincho" w:cs="Times New Roman"/>
                <w:lang w:val="fi-FI"/>
              </w:rPr>
              <w:t>Hyvin yleinen: kaatumiset</w:t>
            </w:r>
          </w:p>
        </w:tc>
      </w:tr>
    </w:tbl>
    <w:p w14:paraId="0A04FC3A" w14:textId="77777777" w:rsidR="003C003F" w:rsidRPr="00BA6263" w:rsidRDefault="003C003F" w:rsidP="00D85E1F">
      <w:pPr>
        <w:autoSpaceDE w:val="0"/>
        <w:autoSpaceDN w:val="0"/>
        <w:adjustRightInd w:val="0"/>
        <w:spacing w:after="0"/>
        <w:ind w:left="273" w:hanging="187"/>
        <w:rPr>
          <w:rFonts w:eastAsia="MS Mincho" w:cs="Times New Roman"/>
          <w:sz w:val="20"/>
          <w:szCs w:val="20"/>
          <w:lang w:val="fi-FI"/>
        </w:rPr>
      </w:pPr>
      <w:r w:rsidRPr="00BA6263">
        <w:rPr>
          <w:rFonts w:eastAsia="MS Mincho" w:cs="Times New Roman"/>
          <w:sz w:val="20"/>
          <w:szCs w:val="20"/>
          <w:lang w:val="fi-FI"/>
        </w:rPr>
        <w:t>*  Spontaanit raportit myyntiluvan myöntämisen jälkeen.</w:t>
      </w:r>
    </w:p>
    <w:p w14:paraId="7C4CFBB5" w14:textId="77777777" w:rsidR="003C003F" w:rsidRPr="00BA6263" w:rsidRDefault="003C003F" w:rsidP="00D85E1F">
      <w:pPr>
        <w:spacing w:after="0"/>
        <w:ind w:left="273" w:hanging="187"/>
        <w:rPr>
          <w:rFonts w:eastAsia="MS Mincho" w:cs="Times New Roman"/>
          <w:sz w:val="18"/>
          <w:szCs w:val="18"/>
          <w:lang w:val="fi-FI" w:eastAsia="ja-JP"/>
        </w:rPr>
      </w:pPr>
      <w:r w:rsidRPr="00BA6263">
        <w:rPr>
          <w:rFonts w:eastAsia="MS Mincho" w:cs="Times New Roman"/>
          <w:sz w:val="18"/>
          <w:szCs w:val="18"/>
          <w:lang w:val="fi-FI" w:eastAsia="ja-JP"/>
        </w:rPr>
        <w:t>¥  Arvioituna suppean vakioidun MedDRA-kyselyn (</w:t>
      </w:r>
      <w:r w:rsidRPr="00BA6263">
        <w:rPr>
          <w:rFonts w:eastAsia="MS Mincho" w:cs="Times New Roman"/>
          <w:i/>
          <w:sz w:val="18"/>
          <w:szCs w:val="18"/>
          <w:lang w:val="fi-FI" w:eastAsia="ja-JP"/>
        </w:rPr>
        <w:t>Standardised MedDRA Query</w:t>
      </w:r>
      <w:r w:rsidRPr="00BA6263">
        <w:rPr>
          <w:rFonts w:eastAsia="MS Mincho" w:cs="Times New Roman"/>
          <w:sz w:val="18"/>
          <w:szCs w:val="18"/>
          <w:lang w:val="fi-FI" w:eastAsia="ja-JP"/>
        </w:rPr>
        <w:t xml:space="preserve">, </w:t>
      </w:r>
      <w:r w:rsidRPr="00BA6263">
        <w:rPr>
          <w:rFonts w:eastAsia="MS Mincho" w:cs="Times New Roman"/>
          <w:i/>
          <w:sz w:val="18"/>
          <w:szCs w:val="18"/>
          <w:lang w:val="fi-FI" w:eastAsia="ja-JP"/>
        </w:rPr>
        <w:t>SMQ</w:t>
      </w:r>
      <w:r w:rsidRPr="00BA6263">
        <w:rPr>
          <w:rFonts w:eastAsia="MS Mincho" w:cs="Times New Roman"/>
          <w:sz w:val="18"/>
          <w:szCs w:val="18"/>
          <w:lang w:val="fi-FI" w:eastAsia="ja-JP"/>
        </w:rPr>
        <w:t>) perusteella hakusanalla ‘</w:t>
      </w:r>
      <w:r w:rsidRPr="00BA6263">
        <w:rPr>
          <w:rFonts w:eastAsia="MS Mincho" w:cs="Times New Roman"/>
          <w:i/>
          <w:sz w:val="18"/>
          <w:szCs w:val="18"/>
          <w:lang w:val="fi-FI" w:eastAsia="ja-JP"/>
        </w:rPr>
        <w:t>Convulsions</w:t>
      </w:r>
      <w:r w:rsidRPr="00BA6263">
        <w:rPr>
          <w:rFonts w:eastAsia="MS Mincho" w:cs="Times New Roman"/>
          <w:sz w:val="18"/>
          <w:szCs w:val="18"/>
          <w:lang w:val="fi-FI" w:eastAsia="ja-JP"/>
        </w:rPr>
        <w:t>’ (kouristukset), mihin sisältyvät kouristukset, toonis-klooniset epileptiset kouristuskohtaukset, kompleksiset partiaaliset kohtaukset, partiaaliset kohtaukset ja epileptiset sarjakohtaukset. Tämä sisältää harvinaiset epileptiset kohtaukset, joihin liittyy kuolemaan johtaneita komplikaatioita.</w:t>
      </w:r>
    </w:p>
    <w:p w14:paraId="30614943" w14:textId="77777777" w:rsidR="003C003F" w:rsidRPr="00BA6263" w:rsidRDefault="003C003F" w:rsidP="00D85E1F">
      <w:pPr>
        <w:spacing w:after="0"/>
        <w:ind w:left="273" w:hanging="187"/>
        <w:rPr>
          <w:rFonts w:eastAsia="MS Mincho" w:cs="Times New Roman"/>
          <w:sz w:val="18"/>
          <w:szCs w:val="18"/>
          <w:lang w:val="fi-FI" w:eastAsia="ja-JP"/>
        </w:rPr>
      </w:pPr>
      <w:r w:rsidRPr="00BA6263">
        <w:rPr>
          <w:rFonts w:eastAsia="MS Mincho" w:cs="Times New Roman"/>
          <w:sz w:val="18"/>
          <w:szCs w:val="18"/>
          <w:lang w:val="fi-FI" w:eastAsia="ja-JP"/>
        </w:rPr>
        <w:t xml:space="preserve">†  Arvioituna suppean vakiouidun MedDRA-kyselyn perusteella hakusanoilla </w:t>
      </w:r>
      <w:r w:rsidRPr="00BA6263">
        <w:rPr>
          <w:rFonts w:eastAsia="MS Mincho" w:cs="Times New Roman"/>
          <w:i/>
          <w:sz w:val="18"/>
          <w:szCs w:val="18"/>
          <w:lang w:val="fi-FI" w:eastAsia="ja-JP"/>
        </w:rPr>
        <w:t>’Myocardial Infarction</w:t>
      </w:r>
      <w:r w:rsidRPr="00BA6263">
        <w:rPr>
          <w:rFonts w:eastAsia="MS Mincho" w:cs="Times New Roman"/>
          <w:sz w:val="18"/>
          <w:szCs w:val="18"/>
          <w:lang w:val="fi-FI" w:eastAsia="ja-JP"/>
        </w:rPr>
        <w:t>’ (sydäninfarkti) ja ‘</w:t>
      </w:r>
      <w:r w:rsidRPr="00BA6263">
        <w:rPr>
          <w:rFonts w:eastAsia="MS Mincho" w:cs="Times New Roman"/>
          <w:i/>
          <w:sz w:val="18"/>
          <w:szCs w:val="18"/>
          <w:lang w:val="fi-FI" w:eastAsia="ja-JP"/>
        </w:rPr>
        <w:t>Other Ischemic Heart Disease</w:t>
      </w:r>
      <w:r w:rsidRPr="00BA6263">
        <w:rPr>
          <w:rFonts w:eastAsia="MS Mincho" w:cs="Times New Roman"/>
          <w:sz w:val="18"/>
          <w:szCs w:val="18"/>
          <w:lang w:val="fi-FI" w:eastAsia="ja-JP"/>
        </w:rPr>
        <w:t xml:space="preserve">’ (muu iskeeminen sydänsairaus) mukaan luettuina seuraavat suositellut termit, joita havaittiin vähintään kahdella potilaalla satunnaistetuissa lumekontrolloiduissa faasin 3 tutkimuksissa: rasitusrintakipu, sepelvaltimotauti, sydäninfarktit, akuutti sydäninfarkti, akuutti sepelvaltimo-oireyhtymä, </w:t>
      </w:r>
      <w:r w:rsidRPr="00BA6263">
        <w:rPr>
          <w:rFonts w:eastAsia="MS Mincho" w:cs="Times New Roman"/>
          <w:sz w:val="18"/>
          <w:szCs w:val="18"/>
          <w:lang w:val="fi-FI"/>
        </w:rPr>
        <w:t>epävakaa rasitusrintakipu</w:t>
      </w:r>
      <w:r w:rsidRPr="00BA6263">
        <w:rPr>
          <w:rFonts w:eastAsia="MS Mincho" w:cs="Times New Roman"/>
          <w:sz w:val="18"/>
          <w:szCs w:val="18"/>
          <w:lang w:val="fi-FI" w:eastAsia="ja-JP"/>
        </w:rPr>
        <w:t>, sydänlihasiskemia ja sepelvaltimoiden arterioskleroosi.</w:t>
      </w:r>
    </w:p>
    <w:p w14:paraId="1F446895" w14:textId="77777777" w:rsidR="003C003F" w:rsidRPr="00BA6263" w:rsidRDefault="003C003F" w:rsidP="00D85E1F">
      <w:pPr>
        <w:spacing w:after="0"/>
        <w:ind w:left="273" w:hanging="187"/>
        <w:rPr>
          <w:rFonts w:eastAsia="MS Mincho" w:cs="Times New Roman"/>
          <w:sz w:val="18"/>
          <w:szCs w:val="18"/>
          <w:lang w:val="fi-FI" w:eastAsia="ja-JP"/>
        </w:rPr>
      </w:pPr>
      <w:r w:rsidRPr="00BA6263">
        <w:rPr>
          <w:rFonts w:eastAsia="MS Mincho" w:cs="Times New Roman"/>
          <w:sz w:val="18"/>
          <w:szCs w:val="18"/>
          <w:lang w:val="fi-FI" w:eastAsia="ja-JP"/>
        </w:rPr>
        <w:t>‡  Sisältää kaikki suositellut termit, joissa on sana luun‘murtuma’.</w:t>
      </w:r>
    </w:p>
    <w:p w14:paraId="1E6CDC6B" w14:textId="77777777" w:rsidR="003C003F" w:rsidRPr="00BA6263" w:rsidRDefault="003C003F" w:rsidP="00D85E1F">
      <w:pPr>
        <w:spacing w:after="0"/>
        <w:ind w:left="273" w:hanging="187"/>
        <w:rPr>
          <w:rFonts w:eastAsia="MS Mincho" w:cs="Times New Roman"/>
          <w:sz w:val="18"/>
          <w:szCs w:val="18"/>
          <w:lang w:val="fi-FI" w:eastAsia="ja-JP"/>
        </w:rPr>
      </w:pPr>
      <w:r w:rsidRPr="00BA6263">
        <w:rPr>
          <w:rFonts w:eastAsia="MS Mincho" w:cs="Times New Roman"/>
          <w:sz w:val="18"/>
          <w:szCs w:val="18"/>
          <w:lang w:val="fi-FI" w:eastAsia="ja-JP"/>
        </w:rPr>
        <w:t>#  Entsalutamidin haittavaikutukset monoterapiassa.</w:t>
      </w:r>
    </w:p>
    <w:p w14:paraId="5150C8DD" w14:textId="77777777" w:rsidR="003C003F" w:rsidRPr="00BA6263" w:rsidRDefault="003C003F" w:rsidP="00D85E1F">
      <w:pPr>
        <w:spacing w:after="0"/>
        <w:ind w:left="273" w:hanging="187"/>
        <w:rPr>
          <w:rFonts w:eastAsia="MS Mincho" w:cs="Times New Roman"/>
          <w:sz w:val="18"/>
          <w:szCs w:val="18"/>
          <w:lang w:val="fi-FI" w:eastAsia="ja-JP"/>
        </w:rPr>
      </w:pPr>
      <w:r w:rsidRPr="00BA6263">
        <w:rPr>
          <w:rFonts w:eastAsia="MS Mincho" w:cs="Myanmar Text"/>
          <w:sz w:val="18"/>
          <w:szCs w:val="18"/>
          <w:lang w:val="fi-FI" w:eastAsia="ja-JP"/>
        </w:rPr>
        <w:t>∞</w:t>
      </w:r>
      <w:r w:rsidRPr="00BA6263">
        <w:rPr>
          <w:rFonts w:eastAsia="MS Mincho" w:cs="Times New Roman"/>
          <w:sz w:val="18"/>
          <w:szCs w:val="18"/>
          <w:lang w:val="fi-FI" w:eastAsia="ja-JP"/>
        </w:rPr>
        <w:t>  Nielemishäiriöitä, mukaan lukien tukehtumisvaaraa, on raportoitu. Molempia tapauksia on raportoitu useimmiten kapselimuotoisen valmisteen käytön yhteydessä, mikä saattaa johtua valmisteen suuremmasta koosta (ks. kohta 4.4).</w:t>
      </w:r>
    </w:p>
    <w:p w14:paraId="2336B7E1" w14:textId="77777777" w:rsidR="003C003F" w:rsidRPr="00BA6263" w:rsidRDefault="003C003F" w:rsidP="003C003F">
      <w:pPr>
        <w:autoSpaceDE w:val="0"/>
        <w:autoSpaceDN w:val="0"/>
        <w:adjustRightInd w:val="0"/>
        <w:spacing w:after="0"/>
        <w:rPr>
          <w:rFonts w:eastAsia="MS Mincho" w:cs="Times New Roman"/>
          <w:lang w:val="fi-FI"/>
        </w:rPr>
      </w:pPr>
    </w:p>
    <w:p w14:paraId="0538F44E" w14:textId="77777777" w:rsidR="003C003F" w:rsidRPr="00BA6263" w:rsidRDefault="003C003F" w:rsidP="003C003F">
      <w:pPr>
        <w:keepNext/>
        <w:spacing w:after="0"/>
        <w:rPr>
          <w:rFonts w:eastAsia="MS Mincho" w:cs="Times New Roman"/>
          <w:noProof/>
          <w:lang w:val="fi-FI"/>
        </w:rPr>
      </w:pPr>
      <w:r w:rsidRPr="00BA6263">
        <w:rPr>
          <w:rFonts w:eastAsia="MS Mincho" w:cs="Times New Roman"/>
          <w:noProof/>
          <w:u w:val="single"/>
          <w:lang w:val="fi-FI"/>
        </w:rPr>
        <w:t>Valikoitujen haittavaikutusten kuvaus</w:t>
      </w:r>
    </w:p>
    <w:p w14:paraId="75010556" w14:textId="77777777" w:rsidR="003C003F" w:rsidRPr="00BA6263" w:rsidRDefault="003C003F" w:rsidP="003C003F">
      <w:pPr>
        <w:keepNext/>
        <w:spacing w:after="0"/>
        <w:rPr>
          <w:rFonts w:eastAsia="MS Mincho" w:cs="Times New Roman"/>
          <w:noProof/>
          <w:lang w:val="fi-FI"/>
        </w:rPr>
      </w:pPr>
    </w:p>
    <w:p w14:paraId="4336AC81" w14:textId="77777777" w:rsidR="003C003F" w:rsidRPr="00BA6263" w:rsidRDefault="003C003F" w:rsidP="003C003F">
      <w:pPr>
        <w:keepNext/>
        <w:spacing w:after="0"/>
        <w:rPr>
          <w:rFonts w:eastAsia="MS Mincho" w:cs="Times New Roman"/>
          <w:lang w:val="fi-FI"/>
        </w:rPr>
      </w:pPr>
      <w:r w:rsidRPr="00BA6263">
        <w:rPr>
          <w:rFonts w:eastAsia="MS Mincho" w:cs="Times New Roman"/>
          <w:i/>
          <w:iCs/>
          <w:lang w:val="fi-FI"/>
        </w:rPr>
        <w:t>Epileptiset kohtaukset</w:t>
      </w:r>
    </w:p>
    <w:p w14:paraId="238498DF" w14:textId="1E5F5DD6" w:rsidR="003C003F" w:rsidRPr="00BA6263" w:rsidRDefault="003C003F" w:rsidP="003C003F">
      <w:pPr>
        <w:spacing w:after="0"/>
        <w:rPr>
          <w:rFonts w:eastAsia="MS Mincho" w:cs="Times New Roman"/>
          <w:lang w:val="fi-FI"/>
        </w:rPr>
      </w:pPr>
      <w:r w:rsidRPr="00BA6263">
        <w:rPr>
          <w:rFonts w:eastAsia="MS Mincho" w:cs="Times New Roman"/>
          <w:lang w:val="fi-FI"/>
        </w:rPr>
        <w:t xml:space="preserve">Kontrolloiduissa kliinisissä tutkimuksissa 31:llä (0,6 %) päivittäin 160 mg entsalutamidia saaneesta </w:t>
      </w:r>
      <w:r w:rsidR="00560E8B" w:rsidRPr="00BA6263">
        <w:rPr>
          <w:rFonts w:eastAsia="MS Mincho" w:cs="Times New Roman"/>
          <w:lang w:val="fi-FI"/>
        </w:rPr>
        <w:t>5 112</w:t>
      </w:r>
      <w:r w:rsidR="00B53A0D" w:rsidRPr="00BA6263">
        <w:rPr>
          <w:rFonts w:eastAsia="MS Mincho" w:cs="Times New Roman"/>
          <w:lang w:val="fi-FI"/>
        </w:rPr>
        <w:t> </w:t>
      </w:r>
      <w:r w:rsidR="00560E8B" w:rsidRPr="00BA6263">
        <w:rPr>
          <w:rFonts w:eastAsia="MS Mincho" w:cs="Times New Roman"/>
          <w:lang w:val="fi-FI"/>
        </w:rPr>
        <w:t xml:space="preserve">potilaasta </w:t>
      </w:r>
      <w:r w:rsidRPr="00BA6263">
        <w:rPr>
          <w:rFonts w:eastAsia="MS Mincho" w:cs="Times New Roman"/>
          <w:lang w:val="fi-FI"/>
        </w:rPr>
        <w:t>ilmeni epileptinen kohtaus, kun taas lumelääkettä saaneista neljällä potilaalla (0,1 %) sekä bikalutamidia saaneista yhdellä potilaalla (0,3 %) ilmeni epileptinen kohtaus. Prekliiniset tiedot ja annoseskalaatiotutkimuksesta saadut tiedot osoittavat, että annos on tärkeä kohtausriskiä ennustava tekijä. Kontrolloiduista kliinisistä tutkimuksista suljettiin pois potilaat, joilla oli aiemmin ollut epileptinen kohtaus tai joilla oli epileptisen kohtauksen riskitekijöitä.</w:t>
      </w:r>
    </w:p>
    <w:p w14:paraId="30E96BD8" w14:textId="77777777" w:rsidR="003C003F" w:rsidRPr="00BA6263" w:rsidRDefault="003C003F" w:rsidP="003C003F">
      <w:pPr>
        <w:autoSpaceDE w:val="0"/>
        <w:autoSpaceDN w:val="0"/>
        <w:spacing w:after="0"/>
        <w:rPr>
          <w:rFonts w:eastAsia="MS Mincho" w:cs="Times New Roman"/>
          <w:lang w:val="fi-FI"/>
        </w:rPr>
      </w:pPr>
    </w:p>
    <w:p w14:paraId="05DB063A" w14:textId="77777777" w:rsidR="003C003F" w:rsidRPr="00BA6263" w:rsidRDefault="003C003F" w:rsidP="003C003F">
      <w:pPr>
        <w:autoSpaceDE w:val="0"/>
        <w:autoSpaceDN w:val="0"/>
        <w:spacing w:after="0"/>
        <w:rPr>
          <w:rFonts w:eastAsia="MS Mincho" w:cs="Times New Roman"/>
          <w:lang w:val="fi-FI"/>
        </w:rPr>
      </w:pPr>
      <w:r w:rsidRPr="00BA6263">
        <w:rPr>
          <w:rFonts w:eastAsia="MS Mincho" w:cs="Times New Roman"/>
          <w:szCs w:val="20"/>
          <w:lang w:val="fi-FI"/>
        </w:rPr>
        <w:t xml:space="preserve">Yhden potilasryhmän 9785-CL-0403 (UPWARD) </w:t>
      </w:r>
      <w:r w:rsidRPr="00BA6263">
        <w:rPr>
          <w:rFonts w:eastAsia="MS Mincho" w:cs="Times New Roman"/>
          <w:szCs w:val="20"/>
          <w:lang w:val="fi-FI"/>
        </w:rPr>
        <w:noBreakHyphen/>
        <w:t>tutkimuksessa arvioitiin epileptisten kohtausten esiintymistiheyttä sellaisilla potilailla, joilla on kohtauksille altistavia tekijöitä (1,6 prosentilla oli aiemmin ollut kohtauksia). Kahdeksan 366:sta (2,2 %) entsalutamidilla hoidetusta potilaasta sai kohtauksen. Hoidon mediaanikesto oli 9,3 kuukautta.</w:t>
      </w:r>
    </w:p>
    <w:p w14:paraId="3E8AA0DC" w14:textId="77777777" w:rsidR="003C003F" w:rsidRPr="00BA6263" w:rsidRDefault="003C003F" w:rsidP="003C003F">
      <w:pPr>
        <w:autoSpaceDE w:val="0"/>
        <w:autoSpaceDN w:val="0"/>
        <w:spacing w:after="0"/>
        <w:rPr>
          <w:rFonts w:eastAsia="MS Mincho" w:cs="Times New Roman"/>
          <w:lang w:val="fi-FI"/>
        </w:rPr>
      </w:pPr>
    </w:p>
    <w:p w14:paraId="6749DDD4" w14:textId="77777777" w:rsidR="003C003F" w:rsidRPr="00BA6263" w:rsidRDefault="003C003F" w:rsidP="003C003F">
      <w:pPr>
        <w:autoSpaceDE w:val="0"/>
        <w:autoSpaceDN w:val="0"/>
        <w:spacing w:after="0"/>
        <w:rPr>
          <w:rFonts w:eastAsia="MS Mincho" w:cs="Times New Roman"/>
          <w:lang w:val="fi-FI"/>
        </w:rPr>
      </w:pPr>
      <w:r w:rsidRPr="00BA6263">
        <w:rPr>
          <w:rFonts w:eastAsia="MS Mincho" w:cs="Times New Roman"/>
          <w:lang w:val="fi-FI"/>
        </w:rPr>
        <w:t xml:space="preserve">Mekanismia, jonka välityksellä entsalutamidi mahdollisesti alentaa kohtauskynnystä, ei tunneta. Sillä saattaa kuitenkin olla yhteyttä </w:t>
      </w:r>
      <w:r w:rsidRPr="00BA6263">
        <w:rPr>
          <w:rFonts w:eastAsia="MS Mincho" w:cs="Times New Roman"/>
          <w:i/>
          <w:lang w:val="fi-FI"/>
        </w:rPr>
        <w:t>in vitro</w:t>
      </w:r>
      <w:r w:rsidRPr="00BA6263">
        <w:rPr>
          <w:rFonts w:eastAsia="MS Mincho" w:cs="Times New Roman"/>
          <w:lang w:val="fi-FI"/>
        </w:rPr>
        <w:t xml:space="preserve"> -tutkimusten tuloksiin, jotka osoittavat, että entsalutamidi ja sen aktiivinen metaboliitti sitoutuvat GABA-reseptoriin ja voivat estää sen aktivoiman kloridikanavan aukeamisen.</w:t>
      </w:r>
    </w:p>
    <w:p w14:paraId="17CFF9EA" w14:textId="77777777" w:rsidR="003C003F" w:rsidRPr="00BA6263" w:rsidRDefault="003C003F" w:rsidP="003C003F">
      <w:pPr>
        <w:autoSpaceDE w:val="0"/>
        <w:autoSpaceDN w:val="0"/>
        <w:spacing w:after="0"/>
        <w:rPr>
          <w:rFonts w:eastAsia="MS Mincho" w:cs="Times New Roman"/>
          <w:lang w:val="fi-FI"/>
        </w:rPr>
      </w:pPr>
    </w:p>
    <w:p w14:paraId="75A2CCDB" w14:textId="77777777" w:rsidR="005604EF" w:rsidRPr="00BA6263" w:rsidRDefault="005604EF" w:rsidP="005604EF">
      <w:pPr>
        <w:keepNext/>
        <w:autoSpaceDE w:val="0"/>
        <w:autoSpaceDN w:val="0"/>
        <w:spacing w:after="0"/>
        <w:rPr>
          <w:rFonts w:eastAsia="MS Mincho" w:cs="Times New Roman"/>
          <w:i/>
          <w:lang w:val="fi-FI"/>
        </w:rPr>
      </w:pPr>
      <w:r w:rsidRPr="00BA6263">
        <w:rPr>
          <w:rFonts w:eastAsia="MS Mincho" w:cs="Times New Roman"/>
          <w:i/>
          <w:lang w:val="fi-FI"/>
        </w:rPr>
        <w:t>Iskeeminen sydänsairaus</w:t>
      </w:r>
    </w:p>
    <w:p w14:paraId="76247639" w14:textId="461ED155" w:rsidR="00BC3DF2" w:rsidRPr="00BA6263" w:rsidRDefault="00BC3DF2" w:rsidP="00BC3DF2">
      <w:pPr>
        <w:autoSpaceDE w:val="0"/>
        <w:autoSpaceDN w:val="0"/>
        <w:spacing w:after="0"/>
        <w:rPr>
          <w:rFonts w:eastAsia="MS Mincho" w:cs="Times New Roman"/>
          <w:lang w:val="fi-FI"/>
        </w:rPr>
      </w:pPr>
      <w:r w:rsidRPr="00BA6263">
        <w:rPr>
          <w:rFonts w:eastAsia="MS Mincho" w:cs="Times New Roman"/>
          <w:lang w:val="fi-FI"/>
        </w:rPr>
        <w:t>Satunnaistetuissa lumekontrolloiduissa kliinisissä tutkimuksissa iskeeminen sydänsairaus esiintyi 3,5 %:lla potilaista, joita hoidettiin entsalutamidilla ja androgeenideprivaatiohoidolla, ja 2,1 %:lla potilaista, joita hoidettiin lumelääkkeellä ja androgeenideprivaatiohoidolla.Viidellätoista (0,4 %) entsalutamidia ja androgeenideprivaatiohoitoa saaneella potilaalla ja kolmella (0,1 %) lumelääkettä ja androgeenideprivaatiohoitoa saaneella potilaalla ilmeni iskeemisen sydänsairauden tapahtuma, joka johti kuolemaan.</w:t>
      </w:r>
    </w:p>
    <w:p w14:paraId="6FD86BE7" w14:textId="77777777" w:rsidR="00BC3DF2" w:rsidRPr="00BA6263" w:rsidRDefault="00BC3DF2" w:rsidP="00BC3DF2">
      <w:pPr>
        <w:spacing w:after="0"/>
        <w:rPr>
          <w:rFonts w:eastAsia="MS Mincho" w:cs="Times New Roman"/>
          <w:lang w:val="fi-FI"/>
        </w:rPr>
      </w:pPr>
    </w:p>
    <w:p w14:paraId="5CB07F38" w14:textId="4EFF7C63" w:rsidR="00BC3DF2" w:rsidRPr="00BA6263" w:rsidRDefault="00BC3DF2" w:rsidP="00BC3DF2">
      <w:pPr>
        <w:spacing w:after="0"/>
        <w:rPr>
          <w:rFonts w:eastAsia="SimSun" w:cs="Times New Roman"/>
          <w:szCs w:val="20"/>
          <w:lang w:val="fi-FI"/>
        </w:rPr>
      </w:pPr>
      <w:r w:rsidRPr="00BA6263">
        <w:rPr>
          <w:rFonts w:eastAsia="SimSun" w:cs="Times New Roman"/>
          <w:szCs w:val="20"/>
          <w:lang w:val="fi-FI"/>
        </w:rPr>
        <w:t>EMBARK-tutkimuksessa iskeeminen sydänsairaus esiintyi 6,2 %:lla potilaista, joita hoidettiin entsalutamidilla ja leuproreliinilla, ja 10,7 %:lla potilaista, joita hoidettiin pelkällä entsalutamidilla. Yhdellä (0,3 %) entsalutamidia ja leuproreliinia saaneella potilaalla, yhdellä (0,3 %) lumelääkettä ja leuproreliinia saaneella potilaalla ja yhdellä (0,3 %) pelkkää entsalutamidia saaneella potilaalla ilmeni iskeemisen sydänsairauden tapahtuma, joka johti kuolemaan.</w:t>
      </w:r>
    </w:p>
    <w:p w14:paraId="7A0D5C62" w14:textId="77777777" w:rsidR="00BC3DF2" w:rsidRPr="00BA6263" w:rsidRDefault="00BC3DF2" w:rsidP="00BC3DF2">
      <w:pPr>
        <w:spacing w:after="0"/>
        <w:rPr>
          <w:rFonts w:eastAsia="SimSun" w:cs="Times New Roman"/>
          <w:szCs w:val="20"/>
          <w:lang w:val="fi-FI"/>
        </w:rPr>
      </w:pPr>
    </w:p>
    <w:p w14:paraId="6D9E2205" w14:textId="77777777" w:rsidR="00BC3DF2" w:rsidRPr="00BA6263" w:rsidRDefault="00BC3DF2" w:rsidP="00BC3DF2">
      <w:pPr>
        <w:keepNext/>
        <w:spacing w:after="0"/>
        <w:rPr>
          <w:rFonts w:eastAsia="SimSun" w:cs="Times New Roman"/>
          <w:i/>
          <w:iCs/>
          <w:szCs w:val="20"/>
          <w:lang w:val="fi-FI"/>
        </w:rPr>
      </w:pPr>
      <w:r w:rsidRPr="00BA6263">
        <w:rPr>
          <w:rFonts w:eastAsia="MS Mincho" w:cs="Times New Roman"/>
          <w:i/>
          <w:iCs/>
          <w:szCs w:val="20"/>
          <w:lang w:val="fi-FI"/>
        </w:rPr>
        <w:t>Gynekomastia</w:t>
      </w:r>
    </w:p>
    <w:p w14:paraId="668C14EC" w14:textId="74D66FC8" w:rsidR="00BC3DF2" w:rsidRPr="00BA6263" w:rsidRDefault="00BC3DF2" w:rsidP="00BC3DF2">
      <w:pPr>
        <w:spacing w:after="0"/>
        <w:rPr>
          <w:rFonts w:eastAsia="MS Mincho" w:cs="Times New Roman"/>
          <w:lang w:val="fi-FI"/>
        </w:rPr>
      </w:pPr>
      <w:r w:rsidRPr="00BA6263">
        <w:rPr>
          <w:rFonts w:eastAsia="SimSun" w:cs="Times New Roman"/>
          <w:szCs w:val="20"/>
          <w:lang w:val="fi-FI"/>
        </w:rPr>
        <w:t>EMBARK-tutkimuksessa gynekomastiaa (kaikki asteet) todettiin 31 potilaalla 353 potilaasta (8,8 %), joita hoidettiin entsalutamidilla ja leuproreliinilla, ja 163 potilaalla 354 potilaasta (46 %), joita hoidettiin pelkällä entsalutamidilla. Asteen 3 tai korkeamman asteen gynekomastiaa ei todettu yhdelläkään entsalutamidi- ja leuproreliinihoitoa saaneella potilaalla, ja sitä todettiin 1 potilaalla (0,3 %), jota hoidettiin lumelääkkeellä ja leuproreliinilla, sekä 3 potilaalla (0,8 %), joita hoidettiin pelkällä entsalutamidilla.</w:t>
      </w:r>
    </w:p>
    <w:p w14:paraId="270B8C5C" w14:textId="77777777" w:rsidR="00BC3DF2" w:rsidRPr="00BA6263" w:rsidRDefault="00BC3DF2" w:rsidP="00BC3DF2">
      <w:pPr>
        <w:spacing w:after="0"/>
        <w:rPr>
          <w:rFonts w:eastAsia="MS Mincho" w:cs="Times New Roman"/>
          <w:lang w:val="fi-FI"/>
        </w:rPr>
      </w:pPr>
    </w:p>
    <w:p w14:paraId="01146B1C" w14:textId="77777777" w:rsidR="00BC3DF2" w:rsidRPr="00BA6263" w:rsidRDefault="00BC3DF2" w:rsidP="00BC3DF2">
      <w:pPr>
        <w:keepNext/>
        <w:spacing w:after="0"/>
        <w:rPr>
          <w:rFonts w:eastAsia="SimSun" w:cs="Times New Roman"/>
          <w:i/>
          <w:iCs/>
          <w:szCs w:val="20"/>
          <w:lang w:val="fi-FI"/>
        </w:rPr>
      </w:pPr>
      <w:r w:rsidRPr="00BA6263">
        <w:rPr>
          <w:rFonts w:eastAsia="MS Mincho" w:cs="Times New Roman"/>
          <w:i/>
          <w:iCs/>
          <w:szCs w:val="20"/>
          <w:lang w:val="fi-FI"/>
        </w:rPr>
        <w:t>Nännikipu</w:t>
      </w:r>
    </w:p>
    <w:p w14:paraId="075DC1CE" w14:textId="37E728E0" w:rsidR="00BC3DF2" w:rsidRPr="00BA6263" w:rsidRDefault="00BC3DF2" w:rsidP="00BC3DF2">
      <w:pPr>
        <w:spacing w:after="0"/>
        <w:rPr>
          <w:rFonts w:eastAsia="SimSun" w:cs="Times New Roman"/>
          <w:szCs w:val="20"/>
          <w:lang w:val="fi-FI"/>
        </w:rPr>
      </w:pPr>
      <w:r w:rsidRPr="00BA6263">
        <w:rPr>
          <w:rFonts w:eastAsia="SimSun" w:cs="Times New Roman"/>
          <w:szCs w:val="20"/>
          <w:lang w:val="fi-FI"/>
        </w:rPr>
        <w:t>EMBARK-tutkimuksessa nännikipua (kaikki asteet) todettiin 13 potilaalla 353 potilaasta (3,7 %), joita hoidettiin entsalutamidilla ja leuproreliinilla, ja 54 potilaalla 354 potilaasta (15,3 %), joita hoidettiin pelkällä entsalutamidilla. Asteen 3 tai korkeamman asteen nännikipua ei todettu yhdelläkään entsalutamidi- ja leuproreliinihoitoa saaneella potilaalla, tai pelkkää entsalutamidia saaneella potilaalla.</w:t>
      </w:r>
    </w:p>
    <w:p w14:paraId="32E0AAE5" w14:textId="77777777" w:rsidR="00BC3DF2" w:rsidRPr="00BA6263" w:rsidRDefault="00BC3DF2" w:rsidP="00BC3DF2">
      <w:pPr>
        <w:spacing w:after="0"/>
        <w:rPr>
          <w:rFonts w:eastAsia="SimSun" w:cs="Times New Roman"/>
          <w:szCs w:val="20"/>
          <w:lang w:val="fi-FI"/>
        </w:rPr>
      </w:pPr>
    </w:p>
    <w:p w14:paraId="7008D4DD" w14:textId="77777777" w:rsidR="00BC3DF2" w:rsidRPr="00BA6263" w:rsidRDefault="00BC3DF2" w:rsidP="00BC3DF2">
      <w:pPr>
        <w:keepNext/>
        <w:spacing w:after="0"/>
        <w:rPr>
          <w:rFonts w:eastAsia="SimSun" w:cs="Times New Roman"/>
          <w:i/>
          <w:iCs/>
          <w:szCs w:val="20"/>
          <w:lang w:val="fi-FI"/>
        </w:rPr>
      </w:pPr>
      <w:r w:rsidRPr="00BA6263">
        <w:rPr>
          <w:rFonts w:eastAsia="MS Mincho" w:cs="Times New Roman"/>
          <w:i/>
          <w:iCs/>
          <w:szCs w:val="20"/>
          <w:lang w:val="fi-FI"/>
        </w:rPr>
        <w:t>Rinnan arkuus</w:t>
      </w:r>
    </w:p>
    <w:p w14:paraId="12646814" w14:textId="0B349B67" w:rsidR="00D57306" w:rsidRPr="003C003F" w:rsidRDefault="00BC3DF2" w:rsidP="00BC3DF2">
      <w:pPr>
        <w:spacing w:after="0"/>
        <w:rPr>
          <w:rFonts w:eastAsia="SimSun" w:cs="Times New Roman"/>
          <w:szCs w:val="20"/>
          <w:lang w:val="fi-FI"/>
        </w:rPr>
      </w:pPr>
      <w:r w:rsidRPr="00BA6263">
        <w:rPr>
          <w:rFonts w:eastAsia="SimSun" w:cs="Times New Roman"/>
          <w:szCs w:val="20"/>
          <w:lang w:val="fi-FI"/>
        </w:rPr>
        <w:t>EMBARK-tutkimuksessa rinnan arkuutta (kaikki asteet) todettiin 4 potilaalla 353 potilaasta (1,1 %), joita hoidettiin entsalutamidilla ja leuproreliinilla, ja 51 potilaalla 354 potilaasta (14,4 %), joita hoidettiin pelkällä entsalutamidilla. Asteen 3 tai korkeamman asteen rinnan arkuutta ei todettu yhdelläkään entsalutamidi- ja leuproreliinihoitoa saaneella potilaalla, tai pelkkää entsalutamidia saaneella potilaalla</w:t>
      </w:r>
      <w:r w:rsidR="003C003F" w:rsidRPr="00BA6263">
        <w:rPr>
          <w:rFonts w:eastAsia="SimSun" w:cs="Times New Roman"/>
          <w:szCs w:val="20"/>
          <w:lang w:val="fi-FI"/>
        </w:rPr>
        <w:t>.</w:t>
      </w:r>
    </w:p>
    <w:p w14:paraId="30F976FF" w14:textId="332D657E" w:rsidR="00D57306" w:rsidRPr="007F3560" w:rsidRDefault="00D57306">
      <w:pPr>
        <w:pStyle w:val="Heading4"/>
        <w:rPr>
          <w:lang w:val="fi-FI"/>
        </w:rPr>
      </w:pPr>
      <w:r w:rsidRPr="007F3560">
        <w:rPr>
          <w:lang w:val="fi-FI"/>
        </w:rPr>
        <w:t>Epäillyistä haittavaikutuksista ilmoittaminen</w:t>
      </w:r>
    </w:p>
    <w:p w14:paraId="6D56E329" w14:textId="19051BAE" w:rsidR="00D57306" w:rsidRPr="003C003F" w:rsidRDefault="003C003F" w:rsidP="00890BEB">
      <w:pPr>
        <w:autoSpaceDE w:val="0"/>
        <w:autoSpaceDN w:val="0"/>
        <w:adjustRightInd w:val="0"/>
        <w:spacing w:after="0"/>
        <w:rPr>
          <w:lang w:val="fi-FI"/>
        </w:rPr>
      </w:pPr>
      <w:r w:rsidRPr="00D85E1F">
        <w:rPr>
          <w:rFonts w:eastAsia="MS Mincho" w:cs="Times New Roman"/>
          <w:lang w:val="fi-FI"/>
        </w:rPr>
        <w:t xml:space="preserve">On tärkeää ilmoittaa myyntiluvan myöntämisen jälkeisistä lääkevalmisteen epäillyistä haittavaikutuksista. Se mahdollistaa lääkevalmisteen hyöty-haittatasapainon jatkuvan arvioinnin. Terveydenhuollon ammattilaisia pyydetään ilmoittamaan kaikista epäillyistä haittavaikutuksista </w:t>
      </w:r>
      <w:hyperlink r:id="rId37" w:history="1">
        <w:r w:rsidRPr="003054C0">
          <w:rPr>
            <w:rFonts w:eastAsia="MS Mincho" w:cs="Times New Roman"/>
            <w:color w:val="0000FF"/>
            <w:u w:val="single"/>
            <w:shd w:val="pct15" w:color="auto" w:fill="FFFFFF"/>
            <w:lang w:val="fi-FI"/>
          </w:rPr>
          <w:t>liitteessä V</w:t>
        </w:r>
      </w:hyperlink>
      <w:r w:rsidRPr="003054C0">
        <w:rPr>
          <w:rFonts w:eastAsia="MS Mincho" w:cs="Times New Roman"/>
          <w:color w:val="0000FF"/>
          <w:u w:val="single"/>
          <w:shd w:val="pct15" w:color="auto" w:fill="FFFFFF"/>
          <w:lang w:val="fi-FI"/>
        </w:rPr>
        <w:t xml:space="preserve"> </w:t>
      </w:r>
      <w:r w:rsidRPr="003054C0">
        <w:rPr>
          <w:rFonts w:eastAsia="MS Mincho" w:cs="Times New Roman"/>
          <w:shd w:val="pct15" w:color="auto" w:fill="FFFFFF"/>
          <w:lang w:val="fi-FI"/>
        </w:rPr>
        <w:t>luetellun kansallisen ilmoitusjärjestelmän kautta</w:t>
      </w:r>
      <w:r w:rsidR="00D57306" w:rsidRPr="00D85E1F">
        <w:rPr>
          <w:rFonts w:cs="Myanmar Text"/>
          <w:lang w:val="fi-FI"/>
        </w:rPr>
        <w:t>.</w:t>
      </w:r>
    </w:p>
    <w:p w14:paraId="39558385" w14:textId="6407FE36" w:rsidR="00D57306" w:rsidRPr="0027106F" w:rsidRDefault="00D57306">
      <w:pPr>
        <w:pStyle w:val="Heading3"/>
        <w:rPr>
          <w:lang w:val="fi-FI"/>
        </w:rPr>
      </w:pPr>
      <w:r w:rsidRPr="0027106F">
        <w:rPr>
          <w:lang w:val="fi-FI"/>
        </w:rPr>
        <w:t>4.9</w:t>
      </w:r>
      <w:r w:rsidRPr="0027106F">
        <w:rPr>
          <w:lang w:val="fi-FI"/>
        </w:rPr>
        <w:tab/>
        <w:t>Yliannostus</w:t>
      </w:r>
    </w:p>
    <w:p w14:paraId="20A36740" w14:textId="4880D628" w:rsidR="00D57306" w:rsidRDefault="003C003F" w:rsidP="00890BEB">
      <w:pPr>
        <w:spacing w:after="0"/>
        <w:rPr>
          <w:lang w:val="fi-FI"/>
        </w:rPr>
      </w:pPr>
      <w:r w:rsidRPr="003C003F">
        <w:rPr>
          <w:rFonts w:eastAsia="MS Mincho" w:cs="Times New Roman"/>
          <w:lang w:val="fi-FI"/>
        </w:rPr>
        <w:t>Entsalutamidille ei ole olemassa vastalääkettä. Yliannostuksen yhteydessä entsalutamidin käyttö on lopetettava, potilaalle on annettava yleisiä elintoimintoja tukevia hoitoja ja on huomioitava valmisteen puoliintumisaika, joka on 5,8 vrk. Potilaalla voi olla suurentunut epileptisen kohtauksen riski yliannoksen jälkeen</w:t>
      </w:r>
      <w:r w:rsidR="00D57306" w:rsidRPr="0027106F">
        <w:rPr>
          <w:lang w:val="fi-FI"/>
        </w:rPr>
        <w:t>.</w:t>
      </w:r>
    </w:p>
    <w:p w14:paraId="3A3D816A" w14:textId="77777777" w:rsidR="009F63C3" w:rsidRDefault="009F63C3" w:rsidP="00890BEB">
      <w:pPr>
        <w:spacing w:after="0"/>
        <w:rPr>
          <w:lang w:val="fi-FI"/>
        </w:rPr>
      </w:pPr>
    </w:p>
    <w:p w14:paraId="5F5C8D04" w14:textId="31F2BE71" w:rsidR="009F63C3" w:rsidRPr="0027106F" w:rsidRDefault="009F63C3" w:rsidP="00890BEB">
      <w:pPr>
        <w:spacing w:after="0"/>
        <w:rPr>
          <w:lang w:val="fi-FI"/>
        </w:rPr>
      </w:pPr>
    </w:p>
    <w:p w14:paraId="37BCC53D" w14:textId="064CAEB1" w:rsidR="00D57306" w:rsidRPr="0027106F" w:rsidRDefault="00D57306" w:rsidP="009F63C3">
      <w:pPr>
        <w:pStyle w:val="Heading2"/>
        <w:keepNext/>
        <w:spacing w:before="0"/>
        <w:rPr>
          <w:lang w:val="fi-FI"/>
        </w:rPr>
      </w:pPr>
      <w:r w:rsidRPr="0027106F">
        <w:rPr>
          <w:lang w:val="fi-FI"/>
        </w:rPr>
        <w:t>5.</w:t>
      </w:r>
      <w:r w:rsidRPr="0027106F">
        <w:rPr>
          <w:lang w:val="fi-FI"/>
        </w:rPr>
        <w:tab/>
        <w:t>FARMAKOLOGISET OMINAISUUDET</w:t>
      </w:r>
    </w:p>
    <w:p w14:paraId="5FE77778" w14:textId="644D0107" w:rsidR="00D57306" w:rsidRPr="0027106F" w:rsidRDefault="00D57306">
      <w:pPr>
        <w:pStyle w:val="Heading3"/>
        <w:rPr>
          <w:lang w:val="fi-FI"/>
        </w:rPr>
      </w:pPr>
      <w:r w:rsidRPr="0027106F">
        <w:rPr>
          <w:lang w:val="fi-FI"/>
        </w:rPr>
        <w:t>5.1</w:t>
      </w:r>
      <w:r w:rsidRPr="0027106F">
        <w:rPr>
          <w:lang w:val="fi-FI"/>
        </w:rPr>
        <w:tab/>
        <w:t>Farmakodynamiikka</w:t>
      </w:r>
    </w:p>
    <w:p w14:paraId="4DDF2D48" w14:textId="7BD74FD2" w:rsidR="00D57306" w:rsidRPr="0027106F" w:rsidRDefault="00D57306" w:rsidP="009F63C3">
      <w:pPr>
        <w:keepNext/>
        <w:rPr>
          <w:lang w:val="fi-FI"/>
        </w:rPr>
      </w:pPr>
      <w:r w:rsidRPr="0027106F">
        <w:rPr>
          <w:lang w:val="fi-FI"/>
        </w:rPr>
        <w:t xml:space="preserve">Farmakoterapeuttinen ryhmä: </w:t>
      </w:r>
      <w:r w:rsidR="003C003F" w:rsidRPr="003C003F">
        <w:rPr>
          <w:rFonts w:eastAsia="MS Mincho" w:cs="Times New Roman"/>
          <w:lang w:val="fi-FI"/>
        </w:rPr>
        <w:t>hormoniantagonistit ja vastaavat valmisteet, antiandrogeenit</w:t>
      </w:r>
      <w:r w:rsidR="00150E16" w:rsidRPr="0027106F">
        <w:rPr>
          <w:lang w:val="fi-FI"/>
        </w:rPr>
        <w:t>,</w:t>
      </w:r>
      <w:r w:rsidR="00150E16">
        <w:rPr>
          <w:lang w:val="fi-FI"/>
        </w:rPr>
        <w:br/>
      </w:r>
      <w:r w:rsidR="00150E16" w:rsidRPr="0027106F">
        <w:rPr>
          <w:lang w:val="fi-FI"/>
        </w:rPr>
        <w:t>ATC</w:t>
      </w:r>
      <w:r w:rsidR="00150E16">
        <w:rPr>
          <w:lang w:val="fi-FI"/>
        </w:rPr>
        <w:t>-</w:t>
      </w:r>
      <w:r w:rsidR="00150E16" w:rsidRPr="0027106F">
        <w:rPr>
          <w:lang w:val="fi-FI"/>
        </w:rPr>
        <w:t xml:space="preserve">koodi: </w:t>
      </w:r>
      <w:r w:rsidRPr="0027106F">
        <w:rPr>
          <w:lang w:val="fi-FI"/>
        </w:rPr>
        <w:t xml:space="preserve"> L02BB04 </w:t>
      </w:r>
    </w:p>
    <w:p w14:paraId="05D8F236" w14:textId="3571DC92" w:rsidR="00D57306" w:rsidRPr="0027106F" w:rsidRDefault="00D57306" w:rsidP="009F63C3">
      <w:pPr>
        <w:pStyle w:val="Heading4"/>
        <w:keepNext/>
        <w:rPr>
          <w:lang w:val="fi-FI"/>
        </w:rPr>
      </w:pPr>
      <w:r w:rsidRPr="0027106F">
        <w:rPr>
          <w:lang w:val="fi-FI"/>
        </w:rPr>
        <w:t>Vaikutusmekanismi</w:t>
      </w:r>
    </w:p>
    <w:p w14:paraId="6ED0A6EE" w14:textId="5BF213BF" w:rsidR="00D57306" w:rsidRPr="0027106F" w:rsidRDefault="003C003F" w:rsidP="00890BEB">
      <w:pPr>
        <w:spacing w:after="0"/>
        <w:rPr>
          <w:lang w:val="fi-FI"/>
        </w:rPr>
      </w:pPr>
      <w:r w:rsidRPr="003C003F">
        <w:rPr>
          <w:rFonts w:eastAsia="MS Mincho" w:cs="Times New Roman"/>
          <w:lang w:val="fi-FI"/>
        </w:rPr>
        <w:t>Eturauhassyövän tiedetään olevan androgeeniherkkä ja reagoivan androgeenireseptorin signaalivälitystä estävään hoitoon. Vaikka seerumin androgeenipitoisuus olisi niin matala, että sitä olisi jopa mahdoton havaita, tauti jatkaa leviämistään androgeenireseptorin signaalivälityksen kautta. Syöpäsolun kasvuun vaikuttavassa androgeenireseptorisignaloinnissa keskeistä on tumatranslokaatio ja sitoutuminen DNA:han. Entsalutamidi on potentti adrogeenireseptorin signaalivälityksen estäjä, joka salpaa androgeenireseptorin signaalireitin useasta kohdasta. Entsalutamidi estää kilpailevasti androgeenejä sitoutumasta androgeenireseptoreihin, ja siten se estää myös aktivoituneiden reseptorien tumatranslokaatiota ja aktivoidun androgeenireseptorin vaikutusta DNA:han jopa tilanteissa, joissa androgeenireseptori on yli-ilmentynyt, sekä eturauhassyöpäsoluissa, jotka ovat resistenttejä antiandrogeeneille. Entsalutamidi vähentää eturauhassyöpäsolujen kasvua ja voi aiheuttaa solukuolemaa ja kasvaimen regressiota. Prekliinisten tutkimusten mukaan entsalutamidilla ei ole androgeenireseptoriagonistista vaikutusta</w:t>
      </w:r>
      <w:r w:rsidR="00D57306" w:rsidRPr="0027106F">
        <w:rPr>
          <w:rFonts w:cs="Myanmar Text"/>
          <w:lang w:val="fi-FI"/>
        </w:rPr>
        <w:t>.</w:t>
      </w:r>
    </w:p>
    <w:p w14:paraId="55A0E3D5" w14:textId="2393D0E2" w:rsidR="00D57306" w:rsidRPr="0027106F" w:rsidRDefault="00D57306">
      <w:pPr>
        <w:pStyle w:val="Heading4"/>
        <w:rPr>
          <w:lang w:val="fi-FI"/>
        </w:rPr>
      </w:pPr>
      <w:r w:rsidRPr="0027106F">
        <w:rPr>
          <w:lang w:val="fi-FI"/>
        </w:rPr>
        <w:t>Farmakodynaamiset vaikutukset</w:t>
      </w:r>
    </w:p>
    <w:p w14:paraId="44CDE16D" w14:textId="2ECB11A6" w:rsidR="003C003F" w:rsidRPr="003C003F" w:rsidRDefault="003C003F" w:rsidP="003C003F">
      <w:pPr>
        <w:autoSpaceDE w:val="0"/>
        <w:autoSpaceDN w:val="0"/>
        <w:adjustRightInd w:val="0"/>
        <w:spacing w:after="0"/>
        <w:rPr>
          <w:rFonts w:eastAsia="MS Mincho" w:cs="Times New Roman"/>
          <w:lang w:val="fi-FI"/>
        </w:rPr>
      </w:pPr>
      <w:r w:rsidRPr="003C003F">
        <w:rPr>
          <w:rFonts w:eastAsia="MS Mincho" w:cs="Times New Roman"/>
          <w:lang w:val="fi-FI"/>
        </w:rPr>
        <w:t>Vaiheen III kliiniseen tutkimukseen (AFFIRM) osallistui potilaita, joiden aiempi solunsalpaajahoito (dosetakseli) oli epäonnistunut. Tutkimuksessa potilaiden seerumin PSA-taso aleni vähintään 50 % lähtötilanteesta 54 %:lla entsalutamidia saaneista ja 1,5 %:lla lumelääkettä saaneista potilaista.</w:t>
      </w:r>
    </w:p>
    <w:p w14:paraId="294DFBCC" w14:textId="77777777" w:rsidR="003C003F" w:rsidRPr="003C003F" w:rsidRDefault="003C003F" w:rsidP="003C003F">
      <w:pPr>
        <w:autoSpaceDE w:val="0"/>
        <w:autoSpaceDN w:val="0"/>
        <w:adjustRightInd w:val="0"/>
        <w:spacing w:after="0"/>
        <w:rPr>
          <w:rFonts w:eastAsia="MS Mincho" w:cs="Times New Roman"/>
          <w:lang w:val="fi-FI"/>
        </w:rPr>
      </w:pPr>
    </w:p>
    <w:p w14:paraId="2FC19BD9" w14:textId="77777777" w:rsidR="003C003F" w:rsidRPr="003C003F" w:rsidRDefault="003C003F" w:rsidP="003C003F">
      <w:pPr>
        <w:autoSpaceDE w:val="0"/>
        <w:autoSpaceDN w:val="0"/>
        <w:adjustRightInd w:val="0"/>
        <w:spacing w:after="0"/>
        <w:rPr>
          <w:rFonts w:eastAsia="MS Mincho" w:cs="Times New Roman"/>
          <w:lang w:val="fi-FI"/>
        </w:rPr>
      </w:pPr>
      <w:r w:rsidRPr="003C003F">
        <w:rPr>
          <w:rFonts w:eastAsia="MS Mincho" w:cs="Times New Roman"/>
          <w:lang w:val="fi-FI"/>
        </w:rPr>
        <w:t>Toisessa vaiheen III kliinisessä tutkimuksessa (PREVAIL) tutkittiin potilaita, jotka eivät olleet aiemmin saaneet solunsalpaajahoitoa. PSA-tason määrityksenä oli ≥ 50 %:n aleneminen lähtötilanteesta, ja tämä saavutettiin 78,0 %:lla entsalutamidia saaneista potilaista, mikä oli merkitsevästi parempi vaste kuin lumelääkettä saaneiden potilaiden 3,5 % (ero = 74,5 %, p &lt; 0,0001).</w:t>
      </w:r>
    </w:p>
    <w:p w14:paraId="3184AC66" w14:textId="77777777" w:rsidR="003C003F" w:rsidRPr="003C003F" w:rsidRDefault="003C003F" w:rsidP="003C003F">
      <w:pPr>
        <w:autoSpaceDE w:val="0"/>
        <w:autoSpaceDN w:val="0"/>
        <w:adjustRightInd w:val="0"/>
        <w:spacing w:after="0"/>
        <w:rPr>
          <w:rFonts w:eastAsia="MS Mincho" w:cs="Times New Roman"/>
          <w:lang w:val="fi-FI"/>
        </w:rPr>
      </w:pPr>
    </w:p>
    <w:p w14:paraId="49D6935B" w14:textId="77777777" w:rsidR="003C003F" w:rsidRPr="003C003F" w:rsidRDefault="003C003F" w:rsidP="003C003F">
      <w:pPr>
        <w:autoSpaceDE w:val="0"/>
        <w:autoSpaceDN w:val="0"/>
        <w:adjustRightInd w:val="0"/>
        <w:spacing w:after="0"/>
        <w:rPr>
          <w:rFonts w:eastAsia="MS Mincho" w:cs="Times New Roman"/>
          <w:bCs/>
          <w:iCs/>
          <w:lang w:val="fi-FI"/>
        </w:rPr>
      </w:pPr>
      <w:r w:rsidRPr="003C003F">
        <w:rPr>
          <w:rFonts w:eastAsia="MS Mincho" w:cs="Times New Roman"/>
          <w:lang w:val="fi-FI"/>
        </w:rPr>
        <w:t xml:space="preserve">Vaiheen II kliinisessä tutkimuksessa (TERRAIN) tutkittiin potilaita, jotka eivät olleet aiemmin saaneet solunsalpaajahoitoa. PSA-tason määrityksenä oli ≥ 50 %:n aleneminen lähtötilanteesta, ja tämä saavutettiin </w:t>
      </w:r>
      <w:r w:rsidRPr="003C003F">
        <w:rPr>
          <w:rFonts w:eastAsia="MS Mincho" w:cs="Times New Roman"/>
          <w:bCs/>
          <w:iCs/>
          <w:lang w:val="fi-FI"/>
        </w:rPr>
        <w:t xml:space="preserve">82,1 %:lla </w:t>
      </w:r>
      <w:r w:rsidRPr="003C003F">
        <w:rPr>
          <w:rFonts w:eastAsia="MS Mincho" w:cs="Times New Roman"/>
          <w:lang w:val="fi-FI"/>
        </w:rPr>
        <w:t>entsalutamidia saaneista potilaista, mikä oli merkitsevästi parempi vaste kuin bikalutamidia saaneiden potilaiden</w:t>
      </w:r>
      <w:r w:rsidRPr="003C003F">
        <w:rPr>
          <w:rFonts w:eastAsia="MS Mincho" w:cs="Times New Roman"/>
          <w:bCs/>
          <w:iCs/>
          <w:lang w:val="fi-FI"/>
        </w:rPr>
        <w:t xml:space="preserve"> 20,9 % (ero = 61,2 %, p &lt; 0,0001).</w:t>
      </w:r>
    </w:p>
    <w:p w14:paraId="47DFDCC7" w14:textId="77777777" w:rsidR="003C003F" w:rsidRPr="003C003F" w:rsidRDefault="003C003F" w:rsidP="003C003F">
      <w:pPr>
        <w:autoSpaceDE w:val="0"/>
        <w:autoSpaceDN w:val="0"/>
        <w:adjustRightInd w:val="0"/>
        <w:spacing w:after="0"/>
        <w:rPr>
          <w:rFonts w:eastAsia="MS Mincho" w:cs="Times New Roman"/>
          <w:bCs/>
          <w:iCs/>
          <w:lang w:val="fi-FI"/>
        </w:rPr>
      </w:pPr>
    </w:p>
    <w:p w14:paraId="7225AC82" w14:textId="77777777" w:rsidR="003C003F" w:rsidRPr="003C003F" w:rsidRDefault="003C003F" w:rsidP="003C003F">
      <w:pPr>
        <w:autoSpaceDE w:val="0"/>
        <w:autoSpaceDN w:val="0"/>
        <w:adjustRightInd w:val="0"/>
        <w:spacing w:after="0"/>
        <w:rPr>
          <w:rFonts w:eastAsia="MS Mincho" w:cs="Times New Roman"/>
          <w:lang w:val="fi-FI"/>
        </w:rPr>
      </w:pPr>
      <w:r w:rsidRPr="003C003F">
        <w:rPr>
          <w:rFonts w:eastAsia="MS Mincho" w:cs="Times New Roman"/>
          <w:lang w:val="fi-FI"/>
        </w:rPr>
        <w:t xml:space="preserve">Tutkimuksessa </w:t>
      </w:r>
      <w:r w:rsidRPr="003C003F">
        <w:rPr>
          <w:rFonts w:eastAsia="MS Mincho" w:cs="Times New Roman"/>
          <w:bCs/>
          <w:iCs/>
          <w:lang w:val="fi-FI"/>
        </w:rPr>
        <w:t>9785-CL-0410</w:t>
      </w:r>
      <w:r w:rsidRPr="003C003F">
        <w:rPr>
          <w:rFonts w:eastAsia="MS Mincho" w:cs="Times New Roman"/>
          <w:lang w:val="fi-FI"/>
        </w:rPr>
        <w:t xml:space="preserve"> tutkittiin vain sellaista potilasryhmää, jota oli aiemmin hoidettu vähintään 24 viikkoa abirateronilla (ja prednisonilla). PSA-taso aleni ≥ 50 % lähtötilanteesta 22,4 %:lla potilaista. PSA-taso aleni ≥ 50 % lähtötilanteesta 22,1 %:lla siinä ryhmässä, joka ei aiemmin ollut saanut solunsalpaajahoitoa, ja 23,2 %:lla siinä ryhmässä, joka oli aiemmin saanut solunsalpaajahoitoa.</w:t>
      </w:r>
    </w:p>
    <w:p w14:paraId="2A57FED9" w14:textId="77777777" w:rsidR="003C003F" w:rsidRPr="003C003F" w:rsidRDefault="003C003F" w:rsidP="003C003F">
      <w:pPr>
        <w:autoSpaceDE w:val="0"/>
        <w:autoSpaceDN w:val="0"/>
        <w:adjustRightInd w:val="0"/>
        <w:spacing w:after="0"/>
        <w:rPr>
          <w:rFonts w:eastAsia="MS Mincho" w:cs="Times New Roman"/>
          <w:lang w:val="fi-FI"/>
        </w:rPr>
      </w:pPr>
    </w:p>
    <w:p w14:paraId="0CD89BFC" w14:textId="77777777" w:rsidR="003C003F" w:rsidRPr="003C003F" w:rsidRDefault="003C003F" w:rsidP="003C003F">
      <w:pPr>
        <w:spacing w:after="0"/>
        <w:rPr>
          <w:rFonts w:eastAsia="MS Mincho" w:cs="Times New Roman"/>
          <w:szCs w:val="20"/>
          <w:lang w:val="fi-FI"/>
        </w:rPr>
      </w:pPr>
      <w:r w:rsidRPr="003C003F">
        <w:rPr>
          <w:rFonts w:eastAsia="MS Mincho" w:cs="Times New Roman"/>
          <w:szCs w:val="20"/>
          <w:lang w:val="fi-FI"/>
        </w:rPr>
        <w:t xml:space="preserve">Kliinisessä tutkimuksessa MDV3100-09 (STRIVE) tutkittiin ei-metastasoitunutta ja metastaattista CRPC:tä. </w:t>
      </w:r>
      <w:r w:rsidRPr="003C003F">
        <w:rPr>
          <w:rFonts w:eastAsia="MS Mincho" w:cs="Times New Roman"/>
          <w:lang w:val="fi-FI"/>
        </w:rPr>
        <w:t xml:space="preserve">PSA-vasteosuuden määritelmänä oli ≥ 50 %:n aleneminen lähtötilanteesta. </w:t>
      </w:r>
      <w:r w:rsidRPr="003C003F">
        <w:rPr>
          <w:rFonts w:eastAsia="MS Mincho" w:cs="Times New Roman"/>
          <w:szCs w:val="20"/>
          <w:lang w:val="fi-FI"/>
        </w:rPr>
        <w:t>Vahvistettu kokonais-</w:t>
      </w:r>
      <w:r w:rsidRPr="003C003F">
        <w:rPr>
          <w:rFonts w:eastAsia="MS Mincho" w:cs="Times New Roman"/>
          <w:lang w:val="fi-FI"/>
        </w:rPr>
        <w:t>PSA-vasteosuus saavutettiin</w:t>
      </w:r>
      <w:r w:rsidRPr="003C003F">
        <w:rPr>
          <w:rFonts w:eastAsia="MS Mincho" w:cs="Times New Roman"/>
          <w:szCs w:val="20"/>
          <w:lang w:val="fi-FI"/>
        </w:rPr>
        <w:t xml:space="preserve"> 81,3 %:lla entsalutamidia saaneista potilaista, mikä oli merkitsevästi suurempi kuin bikalutamidia saaneiden potilaiden ryhmässä (31,3 %) (ero = 50,0 %, p &lt; 0,0001).</w:t>
      </w:r>
    </w:p>
    <w:p w14:paraId="6CE4BB28" w14:textId="77777777" w:rsidR="003C003F" w:rsidRPr="003C003F" w:rsidRDefault="003C003F" w:rsidP="003C003F">
      <w:pPr>
        <w:spacing w:after="0"/>
        <w:rPr>
          <w:rFonts w:eastAsia="MS Mincho" w:cs="Times New Roman"/>
          <w:szCs w:val="20"/>
          <w:lang w:val="fi-FI"/>
        </w:rPr>
      </w:pPr>
    </w:p>
    <w:p w14:paraId="52A1A7AF" w14:textId="7A94854F" w:rsidR="00D57306" w:rsidRPr="003C003F" w:rsidRDefault="003C003F" w:rsidP="003C003F">
      <w:pPr>
        <w:autoSpaceDE w:val="0"/>
        <w:autoSpaceDN w:val="0"/>
        <w:adjustRightInd w:val="0"/>
        <w:spacing w:after="0"/>
        <w:rPr>
          <w:rFonts w:cs="Myanmar Text"/>
          <w:lang w:val="fi-FI"/>
        </w:rPr>
      </w:pPr>
      <w:r w:rsidRPr="003C003F">
        <w:rPr>
          <w:rFonts w:eastAsia="MS Mincho" w:cs="Times New Roman"/>
          <w:szCs w:val="20"/>
          <w:lang w:val="fi-FI"/>
        </w:rPr>
        <w:t xml:space="preserve">Kliinisessä tutkimuksessa MDV3100-14 (PROSPER) tutkittiin ei-metastasoitunutta CRPC:tä. </w:t>
      </w:r>
      <w:r w:rsidRPr="003C003F">
        <w:rPr>
          <w:rFonts w:eastAsia="MS Mincho" w:cs="Times New Roman"/>
          <w:lang w:val="fi-FI"/>
        </w:rPr>
        <w:t xml:space="preserve">PSA-vasteosuuden määritelmänä oli ≥ 50 %:n aleneminen lähtötilanteesta. </w:t>
      </w:r>
      <w:r w:rsidRPr="003C003F">
        <w:rPr>
          <w:rFonts w:eastAsia="MS Mincho" w:cs="Times New Roman"/>
          <w:szCs w:val="20"/>
          <w:lang w:val="fi-FI"/>
        </w:rPr>
        <w:t xml:space="preserve">Vahvistettu </w:t>
      </w:r>
      <w:r w:rsidRPr="003C003F">
        <w:rPr>
          <w:rFonts w:eastAsia="MS Mincho" w:cs="Times New Roman"/>
          <w:lang w:val="fi-FI"/>
        </w:rPr>
        <w:t xml:space="preserve">PSA-vasteosuus saavutettiin </w:t>
      </w:r>
      <w:r w:rsidRPr="003C003F">
        <w:rPr>
          <w:rFonts w:eastAsia="MS Mincho" w:cs="Times New Roman"/>
          <w:szCs w:val="20"/>
          <w:lang w:val="fi-FI"/>
        </w:rPr>
        <w:t xml:space="preserve">76,3 %:lla entsalutamidia saaneista potilaista, mikä oli merkitsevästi suurempi kuin </w:t>
      </w:r>
      <w:r w:rsidRPr="003C003F">
        <w:rPr>
          <w:rFonts w:eastAsia="MS Mincho" w:cs="Times New Roman"/>
          <w:lang w:val="fi-FI"/>
        </w:rPr>
        <w:t>lumelääkettä saaneiden potilaiden</w:t>
      </w:r>
      <w:r w:rsidRPr="003C003F">
        <w:rPr>
          <w:rFonts w:eastAsia="MS Mincho" w:cs="Times New Roman"/>
          <w:bCs/>
          <w:iCs/>
          <w:lang w:val="fi-FI"/>
        </w:rPr>
        <w:t xml:space="preserve"> ryhmässä (</w:t>
      </w:r>
      <w:r w:rsidRPr="003C003F">
        <w:rPr>
          <w:rFonts w:eastAsia="MS Mincho" w:cs="Times New Roman"/>
          <w:szCs w:val="20"/>
          <w:lang w:val="fi-FI"/>
        </w:rPr>
        <w:t>2,4 %) (ero = 73,9 %, p &lt; 0,0001).</w:t>
      </w:r>
    </w:p>
    <w:p w14:paraId="1EAAD0B3" w14:textId="69130178" w:rsidR="00D57306" w:rsidRPr="007F3560" w:rsidRDefault="00D57306" w:rsidP="009F63C3">
      <w:pPr>
        <w:pStyle w:val="Heading4"/>
        <w:keepNext/>
        <w:keepLines/>
        <w:contextualSpacing w:val="0"/>
        <w:rPr>
          <w:lang w:val="fi-FI"/>
        </w:rPr>
      </w:pPr>
      <w:r w:rsidRPr="007F3560">
        <w:rPr>
          <w:lang w:val="fi-FI"/>
        </w:rPr>
        <w:t>Kliininen teho ja turvallisuus</w:t>
      </w:r>
    </w:p>
    <w:p w14:paraId="0C54AC20" w14:textId="78638419" w:rsidR="0020683A" w:rsidRPr="00BA6263" w:rsidRDefault="0020683A" w:rsidP="009F63C3">
      <w:pPr>
        <w:keepNext/>
        <w:keepLines/>
        <w:spacing w:after="0"/>
        <w:rPr>
          <w:rFonts w:eastAsia="MS Mincho" w:cs="Times New Roman"/>
          <w:lang w:val="fi-FI"/>
        </w:rPr>
      </w:pPr>
      <w:r w:rsidRPr="00BA6263">
        <w:rPr>
          <w:rFonts w:eastAsia="MS Mincho" w:cs="Times New Roman"/>
          <w:lang w:val="fi-FI"/>
        </w:rPr>
        <w:t>Entsalutamidin tehoa selvitettiin kolmessa satunnaistetussa, lumelääkekontrolloidussa vaiheen 3 kliinisessä monikeskustutkimuksessa [</w:t>
      </w:r>
      <w:r w:rsidRPr="00BA6263">
        <w:rPr>
          <w:rFonts w:eastAsia="MS Mincho" w:cs="Times New Roman"/>
          <w:szCs w:val="20"/>
          <w:lang w:val="fi-FI"/>
        </w:rPr>
        <w:t>MDV3100-14 (PROSPER</w:t>
      </w:r>
      <w:r w:rsidRPr="00BA6263">
        <w:rPr>
          <w:rFonts w:eastAsia="MS Mincho" w:cs="Times New Roman"/>
          <w:lang w:val="fi-FI"/>
        </w:rPr>
        <w:t>)</w:t>
      </w:r>
      <w:r w:rsidRPr="00BA6263">
        <w:rPr>
          <w:rFonts w:eastAsia="MS Mincho" w:cs="Times New Roman"/>
          <w:szCs w:val="20"/>
          <w:lang w:val="fi-FI"/>
        </w:rPr>
        <w:t xml:space="preserve">, </w:t>
      </w:r>
      <w:r w:rsidRPr="00BA6263">
        <w:rPr>
          <w:rFonts w:eastAsia="MS Mincho" w:cs="Times New Roman"/>
          <w:lang w:val="fi-FI"/>
        </w:rPr>
        <w:t xml:space="preserve">CRPC2 (AFFIRM), MDV3100-03 (PREVAIL)], joihin osallistui progressiivista eturauhassyöpää sairastavia potilaita, joilla sairaus oli edennyt androgeenideprivaatiohoidon aikana [LHRH-analogilla tai bilateraalisen </w:t>
      </w:r>
      <w:r w:rsidRPr="00BA6263">
        <w:rPr>
          <w:rFonts w:eastAsia="MS Mincho" w:cs="Times New Roman"/>
          <w:szCs w:val="20"/>
          <w:lang w:val="fi-FI"/>
        </w:rPr>
        <w:t>orkiektomian jälkeen]</w:t>
      </w:r>
      <w:r w:rsidRPr="00BA6263">
        <w:rPr>
          <w:rFonts w:eastAsia="MS Mincho" w:cs="Times New Roman"/>
          <w:lang w:val="fi-FI"/>
        </w:rPr>
        <w:t xml:space="preserve">. PREVAIL-tutkimukseen otettiin potilaita, joilla oli metastaattinen CRPC, ja jotka eivät aiemmin olleet saaneet kemoterapiaa, kun taas AFFIRM-tutkimukseen otettiin metastaattista CRPC:tä sairastavia, aiemmin dosetakselia saaneita potilaita, ja PROSPER-tutkimukseen otettiin potilaita, joilla oli ei-metastasoitunut CRPC. Tehoa metastaattista hormoniherkkää eturauhassyöpää sairastavilla potilailla selvitettiin yhdessä satunnaistetussa, lumelääkekontrolloidussa vaiheen 3 kliinisessä monikeskustutkimuksessa [9785-CL-0335 (ARCHES)]. Toisessa satunnaistetussa, lumelääkekontrolloidussa, vaiheen 3 kliinisessä monikeskustutkimuksessa </w:t>
      </w:r>
      <w:r w:rsidRPr="00BA6263">
        <w:rPr>
          <w:rFonts w:eastAsia="MS Mincho" w:cs="Times New Roman"/>
          <w:szCs w:val="20"/>
          <w:lang w:val="fi-FI"/>
        </w:rPr>
        <w:t>[MDV3100</w:t>
      </w:r>
      <w:r w:rsidRPr="00BA6263">
        <w:rPr>
          <w:rFonts w:eastAsia="MS Mincho" w:cs="Times New Roman"/>
          <w:szCs w:val="20"/>
          <w:lang w:val="fi-FI"/>
        </w:rPr>
        <w:noBreakHyphen/>
        <w:t>13 (EMBARK)] varmistettiin teho korkean riskin BCR nmHSPC:tä sairastavilla potilailla.</w:t>
      </w:r>
      <w:r w:rsidRPr="00BA6263">
        <w:rPr>
          <w:rFonts w:eastAsia="MS Mincho" w:cs="Times New Roman"/>
          <w:lang w:val="fi-FI"/>
        </w:rPr>
        <w:t xml:space="preserve"> Kaikkia potilaita oli hoidettu LHRH-analogilla tai heille oli tehty bilateraalinen orkiektomia, ellei toisin ole mainittu.</w:t>
      </w:r>
    </w:p>
    <w:p w14:paraId="275BF722" w14:textId="77777777" w:rsidR="0020683A" w:rsidRPr="00BA6263" w:rsidRDefault="0020683A" w:rsidP="009F63C3">
      <w:pPr>
        <w:keepNext/>
        <w:spacing w:after="0"/>
        <w:rPr>
          <w:rFonts w:eastAsia="MS Mincho" w:cs="Times New Roman"/>
          <w:lang w:val="fi-FI"/>
        </w:rPr>
      </w:pPr>
    </w:p>
    <w:p w14:paraId="0E248CFA" w14:textId="77777777" w:rsidR="0020683A" w:rsidRPr="00BA6263" w:rsidRDefault="0020683A" w:rsidP="009F63C3">
      <w:pPr>
        <w:keepNext/>
        <w:spacing w:after="0"/>
        <w:rPr>
          <w:rFonts w:eastAsia="MS Mincho" w:cs="Times New Roman"/>
          <w:lang w:val="fi-FI"/>
        </w:rPr>
      </w:pPr>
      <w:r w:rsidRPr="00BA6263">
        <w:rPr>
          <w:rFonts w:eastAsia="MS Mincho" w:cs="Times New Roman"/>
          <w:lang w:val="fi-FI"/>
        </w:rPr>
        <w:t xml:space="preserve">Aktiivisissa hoitohaaroissa Xtandi-valmistetta annettiin suun kautta 160 mg kerran vuorokaudessa. Kaikissa viidessä </w:t>
      </w:r>
      <w:r w:rsidRPr="00BA6263">
        <w:rPr>
          <w:rFonts w:eastAsia="MS Mincho" w:cs="Times New Roman"/>
          <w:szCs w:val="20"/>
          <w:lang w:val="fi-FI"/>
        </w:rPr>
        <w:t xml:space="preserve">(EMBARK, ARCHES, PROSPER, AFFIRM ja PREVAIL) </w:t>
      </w:r>
      <w:r w:rsidRPr="00BA6263">
        <w:rPr>
          <w:rFonts w:eastAsia="MS Mincho" w:cs="Times New Roman"/>
          <w:lang w:val="fi-FI"/>
        </w:rPr>
        <w:t>kliinisessä tutkimuksessa verrokkihaaran potilaat saivat lumelääkettä, eikä prednisonin käyttöä edellytetty.</w:t>
      </w:r>
    </w:p>
    <w:p w14:paraId="2B40FA16" w14:textId="77777777" w:rsidR="0020683A" w:rsidRPr="00BA6263" w:rsidRDefault="0020683A" w:rsidP="0020683A">
      <w:pPr>
        <w:spacing w:after="0"/>
        <w:rPr>
          <w:rFonts w:eastAsia="MS Mincho" w:cs="Times New Roman"/>
          <w:lang w:val="fi-FI"/>
        </w:rPr>
      </w:pPr>
    </w:p>
    <w:p w14:paraId="76C6D85C" w14:textId="77777777" w:rsidR="0020683A" w:rsidRPr="00BA6263" w:rsidRDefault="0020683A" w:rsidP="0020683A">
      <w:pPr>
        <w:autoSpaceDE w:val="0"/>
        <w:autoSpaceDN w:val="0"/>
        <w:adjustRightInd w:val="0"/>
        <w:spacing w:after="0"/>
        <w:rPr>
          <w:rFonts w:eastAsia="TimesNewRoman" w:cs="Times New Roman"/>
          <w:lang w:val="fi-FI"/>
        </w:rPr>
      </w:pPr>
      <w:r w:rsidRPr="00BA6263">
        <w:rPr>
          <w:rFonts w:eastAsia="TimesNewRoman" w:cs="Times New Roman"/>
          <w:lang w:val="fi-FI"/>
        </w:rPr>
        <w:t xml:space="preserve">Pelkistä seerumin PSA-pitoisuuden muutoksista ei voida aina ennustaa kliinistä hyötyä. Sen vuoksi </w:t>
      </w:r>
      <w:r w:rsidRPr="00BA6263">
        <w:rPr>
          <w:rFonts w:eastAsia="MS Mincho" w:cs="Times New Roman"/>
          <w:lang w:val="fi-FI"/>
        </w:rPr>
        <w:t>kaikissa viidessä</w:t>
      </w:r>
      <w:r w:rsidRPr="00BA6263">
        <w:rPr>
          <w:rFonts w:eastAsia="TimesNewRoman" w:cs="Times New Roman"/>
          <w:lang w:val="fi-FI"/>
        </w:rPr>
        <w:t xml:space="preserve"> tutkimuksessa suositeltiin, että potilaat jatkaisivat tutkimushoidossaan siihen asti, että keskeyttämis- tai lopetuskriteerit täyttyisivät. Kaikkien tutkimusten keskeyttämis- tai lopetuskriteerit on lueteltu alla.</w:t>
      </w:r>
    </w:p>
    <w:p w14:paraId="45672E5E" w14:textId="77777777" w:rsidR="0020683A" w:rsidRPr="00BA6263" w:rsidRDefault="0020683A" w:rsidP="0020683A">
      <w:pPr>
        <w:autoSpaceDE w:val="0"/>
        <w:autoSpaceDN w:val="0"/>
        <w:adjustRightInd w:val="0"/>
        <w:spacing w:after="0"/>
        <w:rPr>
          <w:rFonts w:eastAsia="TimesNewRoman" w:cs="Times New Roman"/>
          <w:lang w:val="fi-FI"/>
        </w:rPr>
      </w:pPr>
    </w:p>
    <w:p w14:paraId="226AAA30" w14:textId="77777777" w:rsidR="0020683A" w:rsidRPr="00BA6263" w:rsidRDefault="0020683A" w:rsidP="0020683A">
      <w:pPr>
        <w:spacing w:after="0"/>
        <w:rPr>
          <w:rFonts w:eastAsia="MS Mincho" w:cs="Times New Roman"/>
          <w:i/>
          <w:iCs/>
          <w:szCs w:val="20"/>
          <w:lang w:val="fi-FI"/>
        </w:rPr>
      </w:pPr>
      <w:r w:rsidRPr="00BA6263">
        <w:rPr>
          <w:rFonts w:eastAsia="MS Mincho" w:cs="Times New Roman"/>
          <w:i/>
          <w:iCs/>
          <w:szCs w:val="20"/>
          <w:lang w:val="fi-FI"/>
        </w:rPr>
        <w:t>MDV3100-13 (EMBARK) -tutkimus (potilaat, joilla oli korkean riskin biokemiallisesti uusiutunut ei-metastasoitunut HSPC)</w:t>
      </w:r>
    </w:p>
    <w:p w14:paraId="710FA556" w14:textId="77777777" w:rsidR="0020683A" w:rsidRPr="00BA6263" w:rsidRDefault="0020683A" w:rsidP="0020683A">
      <w:pPr>
        <w:spacing w:after="0"/>
        <w:rPr>
          <w:rFonts w:eastAsia="MS Mincho" w:cs="Times New Roman"/>
          <w:szCs w:val="20"/>
          <w:lang w:val="fi-FI"/>
        </w:rPr>
      </w:pPr>
    </w:p>
    <w:p w14:paraId="0046D366" w14:textId="77777777" w:rsidR="0020683A" w:rsidRPr="00BA6263" w:rsidRDefault="0020683A" w:rsidP="0020683A">
      <w:pPr>
        <w:spacing w:after="0"/>
        <w:rPr>
          <w:rFonts w:eastAsia="MS Mincho" w:cs="Times New Roman"/>
          <w:szCs w:val="20"/>
          <w:lang w:val="fi-FI"/>
        </w:rPr>
      </w:pPr>
      <w:r w:rsidRPr="00BA6263">
        <w:rPr>
          <w:rFonts w:eastAsia="MS Mincho" w:cs="Times New Roman"/>
          <w:szCs w:val="20"/>
          <w:lang w:val="fi-FI"/>
        </w:rPr>
        <w:t>EMBARK-tutkimukseen otettiin 1 068 potilasta, joilla oli korkean riskin BCR nmHSPC. Heidät satunnaistettiin suhteessa 1:1:1 saamaan 160 mg entsalutamidia suun kautta kerran vuorokaudessa samanaikaisesti androgeenideprivaatiohoidon kanssa (N = 355), 160 mg entsalutamidia suun kautta kerran vuorokaudessa avoimesti monoterapiana (N = 355) tai lumelääkettä suun kautta kerran vuorokaudessa samanaikaisesti androgeenideprivaatiohoidon kanssa (N = 358) (androgeenideprivaatiohoito määriteltiin leuproreliiniksi). Kaikille potilaille oli tehty aikaisemmin parantavaksi aiottu radikaali prostatektomia tai he olivat saaneet parantavaksi aiottua sädehoitoa (lyhytetäisyyksinen mukaan lukien) tai molemmat. Sokkoutetun riippumattoman keskitetyn arvioijatahon (blinded independent central review, BICR) piti vahvistaa ei-metastasoitunut sairaus, ja potilailla oli oltava korkean riskin biokemiallisesti uusiutunut sairaus (määriteltiin PSA:n kahdentumisajaksi ≤ 9 kuukautta). Potilaiden PSA-arvon piti myös olla ≥ 1 ng/ml, jos heille oli tehty aikaisemmin radikaali prostatektomia (sädehoidon kanssa tai ilman sitä) eturauhassyövän primaarihoitona, tai vähintään 2 ng/ml nadir-arvoa suurempi, jos he olivat saaneet aikaisemmin pelkkää sädehoitoa. Tutkimuksesta suljettiin pois potilaat, joille oli tehty aikaisemmin prostatektomia ja jotka soveltuivat tutkijan arvion mukaan saamaan salvage-sädehoitoa.</w:t>
      </w:r>
    </w:p>
    <w:p w14:paraId="3828ACF9" w14:textId="77777777" w:rsidR="0020683A" w:rsidRPr="00BA6263" w:rsidRDefault="0020683A" w:rsidP="0020683A">
      <w:pPr>
        <w:spacing w:after="0"/>
        <w:rPr>
          <w:rFonts w:eastAsia="MS Mincho" w:cs="Times New Roman"/>
          <w:szCs w:val="20"/>
          <w:lang w:val="fi-FI"/>
        </w:rPr>
      </w:pPr>
    </w:p>
    <w:p w14:paraId="0B8099CA" w14:textId="77777777" w:rsidR="0020683A" w:rsidRPr="00BA6263" w:rsidRDefault="0020683A" w:rsidP="0020683A">
      <w:pPr>
        <w:spacing w:after="0"/>
        <w:rPr>
          <w:rFonts w:eastAsia="MS Mincho" w:cs="Times New Roman"/>
          <w:szCs w:val="20"/>
          <w:lang w:val="fi-FI"/>
        </w:rPr>
      </w:pPr>
      <w:r w:rsidRPr="00BA6263">
        <w:rPr>
          <w:rFonts w:eastAsia="MS Mincho" w:cs="Times New Roman"/>
          <w:szCs w:val="20"/>
          <w:lang w:val="fi-FI"/>
        </w:rPr>
        <w:t>Potilaiden stratifioinnissa käytettiin seulontavaiheen PSA-arvoa (≤ 10 ng/ml vs. &gt; 10 ng/ml), PSA:n kahdentumisaikaa (≤ 3 kuukautta vs. &gt; 3 – ≤ 9 kuukautta) ja aiempaa hormonihoitoa (aiempi hormonihoito vs. ei aiempaa hormonihoitoa). Jos potilaan PSA-arvo oli havaitsemisrajan alapuolella (&lt; 0,2 ng/ml) viikolla 36, hoito keskeytettiin viikolla 37 ja aloitettiin uudelleen, kun PSA-arvo oli suurentunut tasolle ≥ 2,0 ng/ml, jos potilaalle oli tehty aikaisemmin prostatektomia, tai tasolle ≥ 5,0 ng/ml, jos potilaalle ei ollut tehty aikaisemmin prostatektomiaa. Jos potilaan PSA-arvo oli mitattavissa viikolla 36 (≥ 0,2 ng/ml), hoitoa jatkettiin keskeytyksettä, kunnes hoidon pysyvän lopettamisen kriteerit täyttyivät. Hoito keskeytettiin pysyvästi, kun taudin radiologinen eteneminen vahvistettiin paikallisen arvioinnin jälkeen suoritetussa keskitetyssä arvioinnissa.</w:t>
      </w:r>
    </w:p>
    <w:p w14:paraId="5F988743" w14:textId="77777777" w:rsidR="0020683A" w:rsidRPr="00BA6263" w:rsidRDefault="0020683A" w:rsidP="0020683A">
      <w:pPr>
        <w:spacing w:after="0"/>
        <w:rPr>
          <w:rFonts w:eastAsia="MS Mincho" w:cs="Times New Roman"/>
          <w:szCs w:val="20"/>
          <w:lang w:val="fi-FI"/>
        </w:rPr>
      </w:pPr>
    </w:p>
    <w:p w14:paraId="798A0DF9" w14:textId="77777777" w:rsidR="0020683A" w:rsidRPr="00BA6263" w:rsidRDefault="0020683A" w:rsidP="009F63C3">
      <w:pPr>
        <w:keepNext/>
        <w:keepLines/>
        <w:spacing w:after="0"/>
        <w:rPr>
          <w:rFonts w:eastAsia="MS Mincho" w:cs="Times New Roman"/>
          <w:szCs w:val="20"/>
          <w:lang w:val="fi-FI"/>
        </w:rPr>
      </w:pPr>
      <w:r w:rsidRPr="00BA6263">
        <w:rPr>
          <w:rFonts w:eastAsia="MS Mincho" w:cs="Times New Roman"/>
          <w:szCs w:val="20"/>
          <w:lang w:val="fi-FI"/>
        </w:rPr>
        <w:t>Potilaiden demografiset tiedot ja sairautta koskevat lähtötilanteen tiedot olivat kaikissa kolmessa hoitoryhmässä hyvin samankaltaiset. Mediaani-ikä oli satunnaistamisvaiheessa 69 vuotta (vaihteluväli: 49,0–93,0). Suurin osa koko populaation potilaista oli valkoihoisia (83,2 %), 7,3 % oli aasialaisia ja 4,4 % oli mustaihoisia. PSA:n kahdentumisajan mediaani oli 4,9 kuukautta. Potilaista 74 %:lle oli tehty aikaisemmin radikaali prostatektomia definitiivisenä hoitona, 75 % oli saanut aikaisemmin sädehoitoa (lyhytetäisyyksinen mukaan lukien) ja 49 % oli käynyt aikaisemmin läpi molemmat. Potilaista 32 %:lla Gleasonin pistesumma oli ≥ 8. Tutkimukseen ottovaiheessa Eastern Cooperative Oncology Group (ECOG) -toimintakykyluokka oli 92 %:lla potilaista 0 ja 8 %:lla potilaista 1.</w:t>
      </w:r>
    </w:p>
    <w:p w14:paraId="4046F43B" w14:textId="77777777" w:rsidR="0020683A" w:rsidRPr="00BA6263" w:rsidRDefault="0020683A" w:rsidP="0020683A">
      <w:pPr>
        <w:spacing w:after="0"/>
        <w:rPr>
          <w:rFonts w:eastAsia="MS Mincho" w:cs="Times New Roman"/>
          <w:szCs w:val="20"/>
          <w:lang w:val="fi-FI"/>
        </w:rPr>
      </w:pPr>
    </w:p>
    <w:p w14:paraId="7D144F20" w14:textId="77777777" w:rsidR="0020683A" w:rsidRPr="00BA6263" w:rsidRDefault="0020683A" w:rsidP="0020683A">
      <w:pPr>
        <w:spacing w:after="0"/>
        <w:rPr>
          <w:rFonts w:eastAsia="MS Mincho" w:cs="Times New Roman"/>
          <w:szCs w:val="20"/>
          <w:lang w:val="fi-FI"/>
        </w:rPr>
      </w:pPr>
      <w:r w:rsidRPr="00BA6263">
        <w:rPr>
          <w:rFonts w:eastAsia="MS Mincho" w:cs="Times New Roman"/>
          <w:szCs w:val="20"/>
          <w:lang w:val="fi-FI"/>
        </w:rPr>
        <w:t>Ensisijainen päätetapahtuma oli metastaasivapaa elossaoloaika (MFS) potilailla, jotka oli satunnaistettu saamaan entsalutamidin ja androgeenideprivaatiohoidon yhdistelmää, verrattuna potilaisiin, jotka oli satunnaistettu saamaan lumelääkkeen ja androgeenideprivaatiohoidon yhdistelmää. Metastaasivapaa elossaoloaika oli määritelmän mukaan aika satunnaistamisesta radiologiseen etenemiseen tai tutkimuksen aikana tapahtuneeseen kuolemaan, kumpi sitten tapahtuikin ensin.</w:t>
      </w:r>
    </w:p>
    <w:p w14:paraId="0F2C7AB6" w14:textId="77777777" w:rsidR="0020683A" w:rsidRPr="00BA6263" w:rsidRDefault="0020683A" w:rsidP="0020683A">
      <w:pPr>
        <w:spacing w:after="0"/>
        <w:rPr>
          <w:rFonts w:eastAsia="MS Mincho" w:cs="Times New Roman"/>
          <w:szCs w:val="20"/>
          <w:lang w:val="fi-FI"/>
        </w:rPr>
      </w:pPr>
    </w:p>
    <w:p w14:paraId="386C43CD" w14:textId="77777777" w:rsidR="0020683A" w:rsidRPr="00BA6263" w:rsidRDefault="0020683A" w:rsidP="0020683A">
      <w:pPr>
        <w:spacing w:after="0"/>
        <w:rPr>
          <w:rFonts w:eastAsia="MS Mincho" w:cs="Times New Roman"/>
          <w:szCs w:val="20"/>
          <w:lang w:val="fi-FI"/>
        </w:rPr>
      </w:pPr>
      <w:r w:rsidRPr="00BA6263">
        <w:rPr>
          <w:rFonts w:eastAsia="MS Mincho" w:cs="Times New Roman"/>
          <w:szCs w:val="20"/>
          <w:lang w:val="fi-FI"/>
        </w:rPr>
        <w:t>Tutkimuksessa arvioituja, multiplisiteetin suhteen testattuja toissijaisia päätetapahtumia olivat aika PSA:n etenemiseen, aika uuden antineoplastisen hoidon aloittamiseen sekä kokonaiselossaoloaika. Toinen multiplisiteetin suhteen testattu toissijainen päätetapahtuma oli MFS potilailla, jotka oli satunnaistettu saamaan entsalutamidia monoterapiana, verrattuna potilaisiin, jotka oli satunnaistettu saamaan lumelääkkeen ja androgeenideprivaatiohoidon yhdistelmää.</w:t>
      </w:r>
    </w:p>
    <w:p w14:paraId="2C71E558" w14:textId="77777777" w:rsidR="0020683A" w:rsidRPr="00BA6263" w:rsidRDefault="0020683A" w:rsidP="0020683A">
      <w:pPr>
        <w:spacing w:after="0"/>
        <w:rPr>
          <w:rFonts w:eastAsia="MS Mincho" w:cs="Times New Roman"/>
          <w:szCs w:val="20"/>
          <w:lang w:val="fi-FI"/>
        </w:rPr>
      </w:pPr>
    </w:p>
    <w:p w14:paraId="16A366EF" w14:textId="77777777" w:rsidR="009C7AF3" w:rsidRPr="00BA6263" w:rsidRDefault="009C7AF3" w:rsidP="009C7AF3">
      <w:pPr>
        <w:spacing w:after="0"/>
        <w:rPr>
          <w:rFonts w:eastAsia="MS Mincho" w:cs="Times New Roman"/>
          <w:szCs w:val="20"/>
          <w:lang w:val="fi-FI"/>
        </w:rPr>
      </w:pPr>
      <w:r w:rsidRPr="00BA6263">
        <w:rPr>
          <w:rFonts w:eastAsia="MS Mincho" w:cs="Times New Roman"/>
          <w:szCs w:val="20"/>
          <w:lang w:val="fi-FI"/>
        </w:rPr>
        <w:t>Entsalutamidin ja androgeenideprivaatiohoidon yhdistelmän sekä monoterapian osoitettiin parantavan MFS-aikaa tilastollisesti merkitsevästi enemmän kuin lumelääkkeen ja androgeenideprivaatiohoidon yhdistelmä. Tärkeimmät tehotulokset esitetään taulukossa 2.</w:t>
      </w:r>
    </w:p>
    <w:p w14:paraId="22A0E07C" w14:textId="77777777" w:rsidR="0020683A" w:rsidRPr="00BA6263" w:rsidRDefault="0020683A" w:rsidP="0020683A">
      <w:pPr>
        <w:spacing w:after="0"/>
        <w:rPr>
          <w:rFonts w:eastAsia="MS Mincho" w:cs="Times New Roman"/>
          <w:szCs w:val="20"/>
          <w:lang w:val="fi-FI"/>
        </w:rPr>
      </w:pPr>
    </w:p>
    <w:p w14:paraId="2CC93665" w14:textId="43254651" w:rsidR="00AF5838" w:rsidRPr="00BA6263" w:rsidRDefault="0020683A" w:rsidP="0020683A">
      <w:pPr>
        <w:spacing w:after="0"/>
        <w:rPr>
          <w:rFonts w:eastAsia="MS Mincho" w:cs="Times New Roman"/>
          <w:b/>
          <w:bCs/>
          <w:szCs w:val="20"/>
          <w:lang w:val="fi-FI"/>
        </w:rPr>
      </w:pPr>
      <w:r w:rsidRPr="00BA6263">
        <w:rPr>
          <w:rFonts w:eastAsia="MS Mincho" w:cs="Times New Roman"/>
          <w:b/>
          <w:bCs/>
          <w:szCs w:val="20"/>
          <w:lang w:val="fi-FI"/>
        </w:rPr>
        <w:t>Taulukko 2: Yhteenveto tehokkuustuloksista entsalutamidin ja androgeenideprivaatiohoidon yhdistelmää, lumelääkkeen ja androgeenideprivaatiohoidon yhdistelmää tai pelkkää entsalutamidia saaneilla potilailla EMBARK-tutkimuksessa (hoitoaikeen [intent-to-treat] mukainen analyysi)</w:t>
      </w:r>
    </w:p>
    <w:tbl>
      <w:tblPr>
        <w:tblW w:w="991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628"/>
        <w:gridCol w:w="2340"/>
        <w:gridCol w:w="2430"/>
        <w:gridCol w:w="2520"/>
      </w:tblGrid>
      <w:tr w:rsidR="00AF5838" w:rsidRPr="00BA6263" w14:paraId="0009E32A" w14:textId="77777777" w:rsidTr="0016116C">
        <w:trPr>
          <w:trHeight w:val="552"/>
          <w:tblHeader/>
        </w:trPr>
        <w:tc>
          <w:tcPr>
            <w:tcW w:w="2628" w:type="dxa"/>
          </w:tcPr>
          <w:p w14:paraId="6AF6A73D" w14:textId="77777777" w:rsidR="00AF5838" w:rsidRPr="00BA6263" w:rsidRDefault="00AF5838" w:rsidP="00AF5838">
            <w:pPr>
              <w:spacing w:after="0"/>
              <w:rPr>
                <w:rFonts w:eastAsia="MS Mincho" w:cs="Times New Roman"/>
                <w:b/>
                <w:bCs/>
                <w:szCs w:val="20"/>
                <w:lang w:val="fi-FI"/>
              </w:rPr>
            </w:pPr>
          </w:p>
        </w:tc>
        <w:tc>
          <w:tcPr>
            <w:tcW w:w="2340" w:type="dxa"/>
            <w:vAlign w:val="center"/>
          </w:tcPr>
          <w:p w14:paraId="137AD177" w14:textId="77777777" w:rsidR="00AF5838" w:rsidRPr="00BA6263" w:rsidRDefault="00AF5838" w:rsidP="00AF5838">
            <w:pPr>
              <w:spacing w:after="0"/>
              <w:jc w:val="center"/>
              <w:rPr>
                <w:rFonts w:eastAsia="MS Mincho" w:cs="Times New Roman"/>
                <w:b/>
                <w:bCs/>
                <w:szCs w:val="20"/>
                <w:lang w:val="fi-FI"/>
              </w:rPr>
            </w:pPr>
            <w:r w:rsidRPr="00BA6263">
              <w:rPr>
                <w:rFonts w:eastAsia="MS Mincho" w:cs="Times New Roman"/>
                <w:b/>
                <w:bCs/>
                <w:szCs w:val="20"/>
                <w:lang w:val="fi-FI"/>
              </w:rPr>
              <w:t>Entsalutamidi ja ADT</w:t>
            </w:r>
            <w:r w:rsidRPr="00BA6263">
              <w:rPr>
                <w:rFonts w:eastAsia="MS Mincho" w:cs="Times New Roman"/>
                <w:b/>
                <w:bCs/>
                <w:szCs w:val="20"/>
                <w:lang w:val="fi-FI"/>
              </w:rPr>
              <w:br/>
              <w:t>(N = 355)</w:t>
            </w:r>
          </w:p>
        </w:tc>
        <w:tc>
          <w:tcPr>
            <w:tcW w:w="2430" w:type="dxa"/>
            <w:vAlign w:val="center"/>
          </w:tcPr>
          <w:p w14:paraId="69C270E9" w14:textId="77777777" w:rsidR="00AF5838" w:rsidRPr="00BA6263" w:rsidRDefault="00AF5838" w:rsidP="00AF5838">
            <w:pPr>
              <w:spacing w:after="0"/>
              <w:jc w:val="center"/>
              <w:rPr>
                <w:rFonts w:eastAsia="MS Mincho" w:cs="Times New Roman"/>
                <w:b/>
                <w:bCs/>
                <w:szCs w:val="20"/>
                <w:lang w:val="fi-FI"/>
              </w:rPr>
            </w:pPr>
            <w:r w:rsidRPr="00BA6263">
              <w:rPr>
                <w:rFonts w:eastAsia="MS Mincho" w:cs="Times New Roman"/>
                <w:b/>
                <w:bCs/>
                <w:szCs w:val="20"/>
                <w:lang w:val="fi-FI"/>
              </w:rPr>
              <w:t>Lumelääke ja</w:t>
            </w:r>
          </w:p>
          <w:p w14:paraId="63727AB3" w14:textId="77777777" w:rsidR="00AF5838" w:rsidRPr="00BA6263" w:rsidRDefault="00AF5838" w:rsidP="00AF5838">
            <w:pPr>
              <w:spacing w:after="0"/>
              <w:jc w:val="center"/>
              <w:rPr>
                <w:rFonts w:eastAsia="MS Mincho" w:cs="Times New Roman"/>
                <w:b/>
                <w:bCs/>
                <w:szCs w:val="20"/>
                <w:lang w:val="fi-FI"/>
              </w:rPr>
            </w:pPr>
            <w:r w:rsidRPr="00BA6263">
              <w:rPr>
                <w:rFonts w:eastAsia="MS Mincho" w:cs="Times New Roman"/>
                <w:b/>
                <w:bCs/>
                <w:szCs w:val="20"/>
                <w:lang w:val="fi-FI"/>
              </w:rPr>
              <w:t>ADT</w:t>
            </w:r>
            <w:r w:rsidRPr="00BA6263">
              <w:rPr>
                <w:rFonts w:eastAsia="MS Mincho" w:cs="Times New Roman"/>
                <w:b/>
                <w:bCs/>
                <w:szCs w:val="20"/>
                <w:lang w:val="fi-FI"/>
              </w:rPr>
              <w:br/>
              <w:t>(N = 358)</w:t>
            </w:r>
          </w:p>
        </w:tc>
        <w:tc>
          <w:tcPr>
            <w:tcW w:w="2520" w:type="dxa"/>
            <w:vAlign w:val="center"/>
          </w:tcPr>
          <w:p w14:paraId="39DA1FFC" w14:textId="77777777" w:rsidR="00AF5838" w:rsidRPr="00BA6263" w:rsidRDefault="00AF5838" w:rsidP="00AF5838">
            <w:pPr>
              <w:spacing w:after="0"/>
              <w:jc w:val="center"/>
              <w:rPr>
                <w:rFonts w:eastAsia="MS Mincho" w:cs="Times New Roman"/>
                <w:b/>
                <w:bCs/>
                <w:szCs w:val="20"/>
                <w:lang w:val="fi-FI"/>
              </w:rPr>
            </w:pPr>
            <w:r w:rsidRPr="00BA6263">
              <w:rPr>
                <w:rFonts w:eastAsia="MS Mincho" w:cs="Times New Roman"/>
                <w:b/>
                <w:bCs/>
                <w:szCs w:val="20"/>
                <w:lang w:val="fi-FI"/>
              </w:rPr>
              <w:t>Entsalutamidi monoterapiana</w:t>
            </w:r>
            <w:r w:rsidRPr="00BA6263">
              <w:rPr>
                <w:rFonts w:eastAsia="MS Mincho" w:cs="Times New Roman"/>
                <w:b/>
                <w:bCs/>
                <w:szCs w:val="20"/>
                <w:lang w:val="fi-FI"/>
              </w:rPr>
              <w:br/>
              <w:t>(N = 355)</w:t>
            </w:r>
          </w:p>
        </w:tc>
      </w:tr>
      <w:tr w:rsidR="00AF5838" w:rsidRPr="00BA6263" w14:paraId="1D4C9AB2" w14:textId="77777777" w:rsidTr="0016116C">
        <w:tc>
          <w:tcPr>
            <w:tcW w:w="7398" w:type="dxa"/>
            <w:gridSpan w:val="3"/>
          </w:tcPr>
          <w:p w14:paraId="165C62DB" w14:textId="77777777" w:rsidR="00AF5838" w:rsidRPr="00BA6263" w:rsidRDefault="00AF5838" w:rsidP="00AF5838">
            <w:pPr>
              <w:spacing w:after="0"/>
              <w:rPr>
                <w:rFonts w:eastAsia="MS Mincho" w:cs="Times New Roman"/>
                <w:b/>
                <w:bCs/>
                <w:szCs w:val="20"/>
                <w:lang w:val="fi-FI"/>
              </w:rPr>
            </w:pPr>
            <w:r w:rsidRPr="00BA6263">
              <w:rPr>
                <w:rFonts w:eastAsia="MS Mincho" w:cs="Times New Roman"/>
                <w:b/>
                <w:bCs/>
                <w:szCs w:val="20"/>
                <w:lang w:val="fi-FI"/>
              </w:rPr>
              <w:t>Metastaasivapaa elossaoloaika</w:t>
            </w:r>
            <w:r w:rsidRPr="00BA6263">
              <w:rPr>
                <w:rFonts w:eastAsia="MS Mincho" w:cs="Times New Roman"/>
                <w:b/>
                <w:bCs/>
                <w:szCs w:val="20"/>
                <w:vertAlign w:val="superscript"/>
                <w:lang w:val="fi-FI"/>
              </w:rPr>
              <w:t>1</w:t>
            </w:r>
          </w:p>
        </w:tc>
        <w:tc>
          <w:tcPr>
            <w:tcW w:w="2520" w:type="dxa"/>
          </w:tcPr>
          <w:p w14:paraId="71491F8F" w14:textId="77777777" w:rsidR="00AF5838" w:rsidRPr="00BA6263" w:rsidRDefault="00AF5838" w:rsidP="00AF5838">
            <w:pPr>
              <w:spacing w:after="0"/>
              <w:rPr>
                <w:rFonts w:eastAsia="MS Mincho" w:cs="Times New Roman"/>
                <w:szCs w:val="20"/>
                <w:lang w:val="fi-FI"/>
              </w:rPr>
            </w:pPr>
          </w:p>
        </w:tc>
      </w:tr>
      <w:tr w:rsidR="00AF5838" w:rsidRPr="00BA6263" w14:paraId="64D33BCC" w14:textId="77777777" w:rsidTr="0016116C">
        <w:tc>
          <w:tcPr>
            <w:tcW w:w="2628" w:type="dxa"/>
          </w:tcPr>
          <w:p w14:paraId="1ED755BD"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Tapahtumien määrä (%)</w:t>
            </w:r>
            <w:r w:rsidRPr="00BA6263">
              <w:rPr>
                <w:rFonts w:eastAsia="MS Mincho" w:cs="Times New Roman"/>
                <w:i/>
                <w:iCs/>
                <w:szCs w:val="20"/>
                <w:vertAlign w:val="superscript"/>
                <w:lang w:val="fi-FI"/>
              </w:rPr>
              <w:t>2</w:t>
            </w:r>
          </w:p>
        </w:tc>
        <w:tc>
          <w:tcPr>
            <w:tcW w:w="2340" w:type="dxa"/>
            <w:vAlign w:val="center"/>
          </w:tcPr>
          <w:p w14:paraId="4600FA8B"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45 (12,7)</w:t>
            </w:r>
          </w:p>
        </w:tc>
        <w:tc>
          <w:tcPr>
            <w:tcW w:w="2430" w:type="dxa"/>
            <w:vAlign w:val="center"/>
          </w:tcPr>
          <w:p w14:paraId="2E9879E5"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92 (25,7)</w:t>
            </w:r>
          </w:p>
        </w:tc>
        <w:tc>
          <w:tcPr>
            <w:tcW w:w="2520" w:type="dxa"/>
            <w:vAlign w:val="center"/>
          </w:tcPr>
          <w:p w14:paraId="2A89000A"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63 (17,7)</w:t>
            </w:r>
          </w:p>
        </w:tc>
      </w:tr>
      <w:tr w:rsidR="00AF5838" w:rsidRPr="00BA6263" w14:paraId="75C92712" w14:textId="77777777" w:rsidTr="0016116C">
        <w:tc>
          <w:tcPr>
            <w:tcW w:w="2628" w:type="dxa"/>
          </w:tcPr>
          <w:p w14:paraId="16A9FBD8"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Mediaani, kuukausia (95 % CI)</w:t>
            </w:r>
            <w:r w:rsidRPr="00BA6263">
              <w:rPr>
                <w:rFonts w:eastAsia="MS Mincho" w:cs="Times New Roman"/>
                <w:i/>
                <w:iCs/>
                <w:szCs w:val="20"/>
                <w:vertAlign w:val="superscript"/>
                <w:lang w:val="fi-FI"/>
              </w:rPr>
              <w:t>3</w:t>
            </w:r>
          </w:p>
        </w:tc>
        <w:tc>
          <w:tcPr>
            <w:tcW w:w="2340" w:type="dxa"/>
            <w:vAlign w:val="center"/>
          </w:tcPr>
          <w:p w14:paraId="122F552E"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NR (NR; NR)</w:t>
            </w:r>
          </w:p>
        </w:tc>
        <w:tc>
          <w:tcPr>
            <w:tcW w:w="2430" w:type="dxa"/>
            <w:vAlign w:val="center"/>
          </w:tcPr>
          <w:p w14:paraId="3CE372AB"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NR (85,1; NR)</w:t>
            </w:r>
          </w:p>
        </w:tc>
        <w:tc>
          <w:tcPr>
            <w:tcW w:w="2520" w:type="dxa"/>
            <w:vAlign w:val="center"/>
          </w:tcPr>
          <w:p w14:paraId="7CB2E35B"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NR (NR; NR)</w:t>
            </w:r>
          </w:p>
        </w:tc>
      </w:tr>
      <w:tr w:rsidR="00AF5838" w:rsidRPr="00BA6263" w14:paraId="613928F9" w14:textId="77777777" w:rsidTr="0016116C">
        <w:tc>
          <w:tcPr>
            <w:tcW w:w="2628" w:type="dxa"/>
          </w:tcPr>
          <w:p w14:paraId="40ECD80C"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Riskisuhde suhteessa lumelääkkeen ja ADT:n yhdistelmään (95 % CI)</w:t>
            </w:r>
            <w:r w:rsidRPr="00BA6263">
              <w:rPr>
                <w:rFonts w:eastAsia="MS Mincho" w:cs="Times New Roman"/>
                <w:i/>
                <w:iCs/>
                <w:szCs w:val="20"/>
                <w:vertAlign w:val="superscript"/>
                <w:lang w:val="fi-FI"/>
              </w:rPr>
              <w:t>4</w:t>
            </w:r>
          </w:p>
        </w:tc>
        <w:tc>
          <w:tcPr>
            <w:tcW w:w="2340" w:type="dxa"/>
            <w:vAlign w:val="center"/>
          </w:tcPr>
          <w:p w14:paraId="59291D99"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0,42 (0,30; 0,61)</w:t>
            </w:r>
          </w:p>
        </w:tc>
        <w:tc>
          <w:tcPr>
            <w:tcW w:w="2430" w:type="dxa"/>
            <w:vAlign w:val="center"/>
          </w:tcPr>
          <w:p w14:paraId="19615D3D"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47429ACB"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0,63 (0,46; 0,87)</w:t>
            </w:r>
          </w:p>
        </w:tc>
      </w:tr>
      <w:tr w:rsidR="00AF5838" w:rsidRPr="00BA6263" w14:paraId="1C359C1E" w14:textId="77777777" w:rsidTr="0016116C">
        <w:tc>
          <w:tcPr>
            <w:tcW w:w="2628" w:type="dxa"/>
          </w:tcPr>
          <w:p w14:paraId="68E5C061"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P-arvo verrattuna lumelääkkeen ja ADT:n yhdistelmään</w:t>
            </w:r>
            <w:r w:rsidRPr="00BA6263">
              <w:rPr>
                <w:rFonts w:eastAsia="MS Mincho" w:cs="Times New Roman"/>
                <w:i/>
                <w:iCs/>
                <w:szCs w:val="20"/>
                <w:vertAlign w:val="superscript"/>
                <w:lang w:val="fi-FI"/>
              </w:rPr>
              <w:t>5</w:t>
            </w:r>
          </w:p>
        </w:tc>
        <w:tc>
          <w:tcPr>
            <w:tcW w:w="2340" w:type="dxa"/>
            <w:vAlign w:val="center"/>
          </w:tcPr>
          <w:p w14:paraId="511246F8"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p &lt; 0,0001</w:t>
            </w:r>
          </w:p>
        </w:tc>
        <w:tc>
          <w:tcPr>
            <w:tcW w:w="2430" w:type="dxa"/>
            <w:vAlign w:val="center"/>
          </w:tcPr>
          <w:p w14:paraId="453969FE"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46A3FD34"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p = 0,0049</w:t>
            </w:r>
          </w:p>
        </w:tc>
      </w:tr>
      <w:tr w:rsidR="00AF5838" w:rsidRPr="00BA6263" w14:paraId="1FD84EB5" w14:textId="77777777" w:rsidTr="0016116C">
        <w:tc>
          <w:tcPr>
            <w:tcW w:w="9918" w:type="dxa"/>
            <w:gridSpan w:val="4"/>
          </w:tcPr>
          <w:p w14:paraId="4FB2F7C6" w14:textId="77777777" w:rsidR="00AF5838" w:rsidRPr="00BA6263" w:rsidRDefault="00AF5838" w:rsidP="00AF5838">
            <w:pPr>
              <w:spacing w:after="0"/>
              <w:rPr>
                <w:rFonts w:eastAsia="MS Mincho" w:cs="Times New Roman"/>
                <w:b/>
                <w:bCs/>
                <w:szCs w:val="20"/>
                <w:lang w:val="fi-FI"/>
              </w:rPr>
            </w:pPr>
            <w:r w:rsidRPr="00BA6263">
              <w:rPr>
                <w:rFonts w:eastAsia="MS Mincho" w:cs="Times New Roman"/>
                <w:b/>
                <w:bCs/>
                <w:szCs w:val="20"/>
                <w:lang w:val="fi-FI"/>
              </w:rPr>
              <w:t>Aika PSA-etenemisen alkamiseen</w:t>
            </w:r>
            <w:r w:rsidRPr="00BA6263">
              <w:rPr>
                <w:rFonts w:eastAsia="MS Mincho" w:cs="Times New Roman"/>
                <w:b/>
                <w:bCs/>
                <w:szCs w:val="20"/>
                <w:vertAlign w:val="superscript"/>
                <w:lang w:val="fi-FI"/>
              </w:rPr>
              <w:t>6</w:t>
            </w:r>
          </w:p>
        </w:tc>
      </w:tr>
      <w:tr w:rsidR="00AF5838" w:rsidRPr="00BA6263" w14:paraId="4D53340E" w14:textId="77777777" w:rsidTr="0016116C">
        <w:tc>
          <w:tcPr>
            <w:tcW w:w="2628" w:type="dxa"/>
          </w:tcPr>
          <w:p w14:paraId="48503F2F"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Tapahtumien määrä (%)</w:t>
            </w:r>
            <w:r w:rsidRPr="00BA6263">
              <w:rPr>
                <w:rFonts w:eastAsia="MS Mincho" w:cs="Times New Roman"/>
                <w:i/>
                <w:iCs/>
                <w:szCs w:val="20"/>
                <w:vertAlign w:val="superscript"/>
                <w:lang w:val="fi-FI"/>
              </w:rPr>
              <w:t>2</w:t>
            </w:r>
          </w:p>
        </w:tc>
        <w:tc>
          <w:tcPr>
            <w:tcW w:w="2340" w:type="dxa"/>
            <w:vAlign w:val="center"/>
          </w:tcPr>
          <w:p w14:paraId="4994C836"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8 (2,3)</w:t>
            </w:r>
          </w:p>
        </w:tc>
        <w:tc>
          <w:tcPr>
            <w:tcW w:w="2430" w:type="dxa"/>
            <w:vAlign w:val="center"/>
          </w:tcPr>
          <w:p w14:paraId="6BD1AD29"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93 (26,0)</w:t>
            </w:r>
          </w:p>
        </w:tc>
        <w:tc>
          <w:tcPr>
            <w:tcW w:w="2520" w:type="dxa"/>
            <w:vAlign w:val="center"/>
          </w:tcPr>
          <w:p w14:paraId="65ECED29"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37 (10,4)</w:t>
            </w:r>
          </w:p>
        </w:tc>
      </w:tr>
      <w:tr w:rsidR="00AF5838" w:rsidRPr="00BA6263" w14:paraId="3D7DC8B0" w14:textId="77777777" w:rsidTr="0016116C">
        <w:tc>
          <w:tcPr>
            <w:tcW w:w="2628" w:type="dxa"/>
          </w:tcPr>
          <w:p w14:paraId="0C00E816"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Mediaani, kuukausia (95 % CI)</w:t>
            </w:r>
            <w:r w:rsidRPr="00BA6263">
              <w:rPr>
                <w:rFonts w:eastAsia="MS Mincho" w:cs="Times New Roman"/>
                <w:i/>
                <w:iCs/>
                <w:szCs w:val="20"/>
                <w:vertAlign w:val="superscript"/>
                <w:lang w:val="fi-FI"/>
              </w:rPr>
              <w:t>3</w:t>
            </w:r>
          </w:p>
        </w:tc>
        <w:tc>
          <w:tcPr>
            <w:tcW w:w="2340" w:type="dxa"/>
            <w:vAlign w:val="center"/>
          </w:tcPr>
          <w:p w14:paraId="19D45628"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NR (NR; NR)</w:t>
            </w:r>
          </w:p>
        </w:tc>
        <w:tc>
          <w:tcPr>
            <w:tcW w:w="2430" w:type="dxa"/>
            <w:vAlign w:val="center"/>
          </w:tcPr>
          <w:p w14:paraId="01F9FEEC"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NR (NR; NR)</w:t>
            </w:r>
          </w:p>
        </w:tc>
        <w:tc>
          <w:tcPr>
            <w:tcW w:w="2520" w:type="dxa"/>
            <w:vAlign w:val="center"/>
          </w:tcPr>
          <w:p w14:paraId="6EB554A9"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NR (NR; NR)</w:t>
            </w:r>
          </w:p>
        </w:tc>
      </w:tr>
      <w:tr w:rsidR="00AF5838" w:rsidRPr="00BA6263" w14:paraId="4A3404EB" w14:textId="77777777" w:rsidTr="0016116C">
        <w:tc>
          <w:tcPr>
            <w:tcW w:w="2628" w:type="dxa"/>
          </w:tcPr>
          <w:p w14:paraId="1D88EB12"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Riskisuhde suhteessa lumelääkkeen ja ADT:n yhdistelmään (95 % CI)</w:t>
            </w:r>
            <w:r w:rsidRPr="00BA6263">
              <w:rPr>
                <w:rFonts w:eastAsia="MS Mincho" w:cs="Times New Roman"/>
                <w:i/>
                <w:iCs/>
                <w:szCs w:val="20"/>
                <w:vertAlign w:val="superscript"/>
                <w:lang w:val="fi-FI"/>
              </w:rPr>
              <w:t>4</w:t>
            </w:r>
          </w:p>
        </w:tc>
        <w:tc>
          <w:tcPr>
            <w:tcW w:w="2340" w:type="dxa"/>
            <w:vAlign w:val="center"/>
          </w:tcPr>
          <w:p w14:paraId="28AED0EE"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0,07 (0,03; 0,14)</w:t>
            </w:r>
          </w:p>
        </w:tc>
        <w:tc>
          <w:tcPr>
            <w:tcW w:w="2430" w:type="dxa"/>
            <w:vAlign w:val="center"/>
          </w:tcPr>
          <w:p w14:paraId="55920790"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5E38F5A1"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0,33 (0,23; 0,49)</w:t>
            </w:r>
          </w:p>
        </w:tc>
      </w:tr>
      <w:tr w:rsidR="00AF5838" w:rsidRPr="00BA6263" w14:paraId="1646C5CC" w14:textId="77777777" w:rsidTr="0016116C">
        <w:tc>
          <w:tcPr>
            <w:tcW w:w="2628" w:type="dxa"/>
          </w:tcPr>
          <w:p w14:paraId="48AD86A2"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P-arvo verrattuna lumelääkkeen ja ADT:n yhdistelmään</w:t>
            </w:r>
            <w:r w:rsidRPr="00BA6263">
              <w:rPr>
                <w:rFonts w:eastAsia="MS Mincho" w:cs="Times New Roman"/>
                <w:i/>
                <w:iCs/>
                <w:szCs w:val="20"/>
                <w:vertAlign w:val="superscript"/>
                <w:lang w:val="fi-FI"/>
              </w:rPr>
              <w:t>5</w:t>
            </w:r>
          </w:p>
        </w:tc>
        <w:tc>
          <w:tcPr>
            <w:tcW w:w="2340" w:type="dxa"/>
            <w:vAlign w:val="center"/>
          </w:tcPr>
          <w:p w14:paraId="4412D7D5"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p &lt; 0,0001</w:t>
            </w:r>
          </w:p>
        </w:tc>
        <w:tc>
          <w:tcPr>
            <w:tcW w:w="2430" w:type="dxa"/>
            <w:vAlign w:val="center"/>
          </w:tcPr>
          <w:p w14:paraId="21EEDE32"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63CEF981"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p &lt; 0,0001</w:t>
            </w:r>
          </w:p>
        </w:tc>
      </w:tr>
      <w:tr w:rsidR="00AF5838" w:rsidRPr="00531C7F" w14:paraId="20992D75" w14:textId="77777777" w:rsidTr="0016116C">
        <w:tc>
          <w:tcPr>
            <w:tcW w:w="9918" w:type="dxa"/>
            <w:gridSpan w:val="4"/>
          </w:tcPr>
          <w:p w14:paraId="341EE738" w14:textId="77777777" w:rsidR="00AF5838" w:rsidRPr="00BA6263" w:rsidRDefault="00AF5838" w:rsidP="00AF5838">
            <w:pPr>
              <w:spacing w:after="0"/>
              <w:rPr>
                <w:rFonts w:eastAsia="MS Mincho" w:cs="Times New Roman"/>
                <w:b/>
                <w:bCs/>
                <w:szCs w:val="20"/>
                <w:lang w:val="fi-FI"/>
              </w:rPr>
            </w:pPr>
            <w:r w:rsidRPr="00BA6263">
              <w:rPr>
                <w:rFonts w:eastAsia="MS Mincho" w:cs="Times New Roman"/>
                <w:b/>
                <w:bCs/>
                <w:szCs w:val="20"/>
                <w:lang w:val="fi-FI"/>
              </w:rPr>
              <w:t>Aika uuden antineoplastisen hoidon aloittamiseen</w:t>
            </w:r>
          </w:p>
        </w:tc>
      </w:tr>
      <w:tr w:rsidR="00AF5838" w:rsidRPr="00BA6263" w14:paraId="111C7F30" w14:textId="77777777" w:rsidTr="0016116C">
        <w:tc>
          <w:tcPr>
            <w:tcW w:w="2628" w:type="dxa"/>
          </w:tcPr>
          <w:p w14:paraId="2F719A60"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Tapahtumien määrä (%)</w:t>
            </w:r>
            <w:r w:rsidRPr="00BA6263">
              <w:rPr>
                <w:rFonts w:eastAsia="MS Mincho" w:cs="Times New Roman"/>
                <w:i/>
                <w:iCs/>
                <w:szCs w:val="20"/>
                <w:vertAlign w:val="superscript"/>
                <w:lang w:val="fi-FI"/>
              </w:rPr>
              <w:t>7</w:t>
            </w:r>
          </w:p>
        </w:tc>
        <w:tc>
          <w:tcPr>
            <w:tcW w:w="2340" w:type="dxa"/>
            <w:vAlign w:val="center"/>
          </w:tcPr>
          <w:p w14:paraId="343C298C"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58 (16,3)</w:t>
            </w:r>
          </w:p>
        </w:tc>
        <w:tc>
          <w:tcPr>
            <w:tcW w:w="2430" w:type="dxa"/>
            <w:vAlign w:val="center"/>
          </w:tcPr>
          <w:p w14:paraId="03129D14"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140 (39,1)</w:t>
            </w:r>
          </w:p>
        </w:tc>
        <w:tc>
          <w:tcPr>
            <w:tcW w:w="2520" w:type="dxa"/>
            <w:vAlign w:val="center"/>
          </w:tcPr>
          <w:p w14:paraId="7C20CB19"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84 (23,7)</w:t>
            </w:r>
          </w:p>
        </w:tc>
      </w:tr>
      <w:tr w:rsidR="00AF5838" w:rsidRPr="00BA6263" w14:paraId="57C5E3BF" w14:textId="77777777" w:rsidTr="0016116C">
        <w:tc>
          <w:tcPr>
            <w:tcW w:w="2628" w:type="dxa"/>
          </w:tcPr>
          <w:p w14:paraId="0D481DA5"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Mediaani, kuukausia (95 % CI)</w:t>
            </w:r>
            <w:r w:rsidRPr="00BA6263">
              <w:rPr>
                <w:rFonts w:eastAsia="MS Mincho" w:cs="Times New Roman"/>
                <w:i/>
                <w:iCs/>
                <w:szCs w:val="20"/>
                <w:vertAlign w:val="superscript"/>
                <w:lang w:val="fi-FI"/>
              </w:rPr>
              <w:t>3</w:t>
            </w:r>
          </w:p>
        </w:tc>
        <w:tc>
          <w:tcPr>
            <w:tcW w:w="2340" w:type="dxa"/>
            <w:vAlign w:val="center"/>
          </w:tcPr>
          <w:p w14:paraId="22A6082D"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NR (NR; NR)</w:t>
            </w:r>
          </w:p>
        </w:tc>
        <w:tc>
          <w:tcPr>
            <w:tcW w:w="2430" w:type="dxa"/>
            <w:vAlign w:val="center"/>
          </w:tcPr>
          <w:p w14:paraId="569479E4"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76,2 (71,3; NR)</w:t>
            </w:r>
          </w:p>
        </w:tc>
        <w:tc>
          <w:tcPr>
            <w:tcW w:w="2520" w:type="dxa"/>
            <w:vAlign w:val="center"/>
          </w:tcPr>
          <w:p w14:paraId="19150DFA"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NR (NR; NR)</w:t>
            </w:r>
          </w:p>
        </w:tc>
      </w:tr>
      <w:tr w:rsidR="00AF5838" w:rsidRPr="00BA6263" w14:paraId="6E88D230" w14:textId="77777777" w:rsidTr="0016116C">
        <w:tc>
          <w:tcPr>
            <w:tcW w:w="2628" w:type="dxa"/>
          </w:tcPr>
          <w:p w14:paraId="5DBEEB81"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Riskisuhde suhteessa lumelääkkeen ja ADT:n yhdistelmään (95 % CI)</w:t>
            </w:r>
            <w:r w:rsidRPr="00BA6263">
              <w:rPr>
                <w:rFonts w:eastAsia="MS Mincho" w:cs="Times New Roman"/>
                <w:i/>
                <w:iCs/>
                <w:szCs w:val="20"/>
                <w:vertAlign w:val="superscript"/>
                <w:lang w:val="fi-FI"/>
              </w:rPr>
              <w:t>4</w:t>
            </w:r>
          </w:p>
        </w:tc>
        <w:tc>
          <w:tcPr>
            <w:tcW w:w="2340" w:type="dxa"/>
            <w:vAlign w:val="center"/>
          </w:tcPr>
          <w:p w14:paraId="005D9AE5"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0,36 (0,26; 0,49)</w:t>
            </w:r>
          </w:p>
        </w:tc>
        <w:tc>
          <w:tcPr>
            <w:tcW w:w="2430" w:type="dxa"/>
            <w:vAlign w:val="center"/>
          </w:tcPr>
          <w:p w14:paraId="220BED4E"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3E9B7FF6"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0,54 (0,41; 0,71)</w:t>
            </w:r>
          </w:p>
        </w:tc>
      </w:tr>
      <w:tr w:rsidR="00AF5838" w:rsidRPr="00BA6263" w14:paraId="37E13D49" w14:textId="77777777" w:rsidTr="0016116C">
        <w:tc>
          <w:tcPr>
            <w:tcW w:w="2628" w:type="dxa"/>
          </w:tcPr>
          <w:p w14:paraId="11F462C4" w14:textId="77777777" w:rsidR="00AF5838" w:rsidRPr="00BA6263" w:rsidRDefault="00AF5838" w:rsidP="00AF5838">
            <w:pPr>
              <w:spacing w:after="0"/>
              <w:rPr>
                <w:rFonts w:eastAsia="MS Mincho" w:cs="Times New Roman"/>
                <w:szCs w:val="20"/>
                <w:lang w:val="fi-FI"/>
              </w:rPr>
            </w:pPr>
            <w:r w:rsidRPr="00BA6263">
              <w:rPr>
                <w:rFonts w:eastAsia="MS Mincho" w:cs="Times New Roman"/>
                <w:szCs w:val="20"/>
                <w:lang w:val="fi-FI"/>
              </w:rPr>
              <w:t>P-arvo verrattuna lumelääkkeen ja ADT:n yhdistelmään</w:t>
            </w:r>
            <w:r w:rsidRPr="00BA6263">
              <w:rPr>
                <w:rFonts w:eastAsia="MS Mincho" w:cs="Times New Roman"/>
                <w:i/>
                <w:iCs/>
                <w:szCs w:val="20"/>
                <w:vertAlign w:val="superscript"/>
                <w:lang w:val="fi-FI"/>
              </w:rPr>
              <w:t>5</w:t>
            </w:r>
          </w:p>
        </w:tc>
        <w:tc>
          <w:tcPr>
            <w:tcW w:w="2340" w:type="dxa"/>
            <w:vAlign w:val="center"/>
          </w:tcPr>
          <w:p w14:paraId="677DBF42"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p &lt; 0,0001</w:t>
            </w:r>
          </w:p>
        </w:tc>
        <w:tc>
          <w:tcPr>
            <w:tcW w:w="2430" w:type="dxa"/>
            <w:vAlign w:val="center"/>
          </w:tcPr>
          <w:p w14:paraId="5E1F40CF"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w:t>
            </w:r>
          </w:p>
        </w:tc>
        <w:tc>
          <w:tcPr>
            <w:tcW w:w="2520" w:type="dxa"/>
            <w:vAlign w:val="center"/>
          </w:tcPr>
          <w:p w14:paraId="70062C5F" w14:textId="77777777" w:rsidR="00AF5838" w:rsidRPr="00BA6263" w:rsidRDefault="00AF5838" w:rsidP="00AF5838">
            <w:pPr>
              <w:spacing w:after="0"/>
              <w:jc w:val="center"/>
              <w:rPr>
                <w:rFonts w:eastAsia="MS Mincho" w:cs="Times New Roman"/>
                <w:szCs w:val="20"/>
                <w:lang w:val="fi-FI"/>
              </w:rPr>
            </w:pPr>
            <w:r w:rsidRPr="00BA6263">
              <w:rPr>
                <w:rFonts w:eastAsia="MS Mincho" w:cs="Times New Roman"/>
                <w:szCs w:val="20"/>
                <w:lang w:val="fi-FI"/>
              </w:rPr>
              <w:t>p &lt; 0,0001</w:t>
            </w:r>
          </w:p>
        </w:tc>
      </w:tr>
    </w:tbl>
    <w:p w14:paraId="54229B90" w14:textId="77777777" w:rsidR="0020683A" w:rsidRPr="00BA6263" w:rsidRDefault="0020683A" w:rsidP="0020683A">
      <w:pPr>
        <w:spacing w:after="0"/>
        <w:ind w:left="284"/>
        <w:rPr>
          <w:rFonts w:eastAsia="MS Mincho" w:cs="Times New Roman"/>
          <w:sz w:val="20"/>
          <w:szCs w:val="20"/>
          <w:lang w:val="fi-FI"/>
        </w:rPr>
      </w:pPr>
      <w:r w:rsidRPr="00BA6263">
        <w:rPr>
          <w:rFonts w:eastAsia="MS Mincho" w:cs="Times New Roman"/>
          <w:sz w:val="20"/>
          <w:szCs w:val="20"/>
          <w:lang w:val="fi-FI"/>
        </w:rPr>
        <w:t>NR = Not reached (ei saavutettu).</w:t>
      </w:r>
    </w:p>
    <w:p w14:paraId="4EB6BA4E" w14:textId="77777777" w:rsidR="0020683A" w:rsidRPr="00BA6263" w:rsidRDefault="0020683A" w:rsidP="0020683A">
      <w:pPr>
        <w:numPr>
          <w:ilvl w:val="0"/>
          <w:numId w:val="30"/>
        </w:numPr>
        <w:spacing w:after="0"/>
        <w:ind w:left="709"/>
        <w:contextualSpacing/>
        <w:rPr>
          <w:rFonts w:eastAsia="MS Mincho" w:cs="Times New Roman"/>
          <w:sz w:val="20"/>
          <w:szCs w:val="20"/>
          <w:lang w:val="fi-FI"/>
        </w:rPr>
      </w:pPr>
      <w:r w:rsidRPr="00BA6263">
        <w:rPr>
          <w:rFonts w:eastAsia="MS Mincho" w:cs="Times New Roman"/>
          <w:sz w:val="20"/>
          <w:szCs w:val="20"/>
          <w:lang w:val="fi-FI"/>
        </w:rPr>
        <w:t>Seuranta-ajan mediaani 61 kuukautta.</w:t>
      </w:r>
    </w:p>
    <w:p w14:paraId="531617C1" w14:textId="77777777" w:rsidR="0020683A" w:rsidRPr="00BA6263" w:rsidRDefault="0020683A" w:rsidP="0020683A">
      <w:pPr>
        <w:numPr>
          <w:ilvl w:val="0"/>
          <w:numId w:val="30"/>
        </w:numPr>
        <w:spacing w:after="0"/>
        <w:ind w:left="709"/>
        <w:contextualSpacing/>
        <w:rPr>
          <w:rFonts w:eastAsia="MS Mincho" w:cs="Times New Roman"/>
          <w:sz w:val="20"/>
          <w:szCs w:val="20"/>
          <w:lang w:val="fi-FI"/>
        </w:rPr>
      </w:pPr>
      <w:r w:rsidRPr="00BA6263">
        <w:rPr>
          <w:rFonts w:eastAsia="MS Mincho" w:cs="Times New Roman"/>
          <w:sz w:val="20"/>
          <w:szCs w:val="20"/>
          <w:lang w:val="fi-FI"/>
        </w:rPr>
        <w:t>Perustuu varhaisimpaan sopivaan tapahtumaan (radiologinen eteneminen tai kuolema).</w:t>
      </w:r>
    </w:p>
    <w:p w14:paraId="119A23A7" w14:textId="77777777" w:rsidR="0020683A" w:rsidRPr="00BA6263" w:rsidRDefault="0020683A" w:rsidP="0020683A">
      <w:pPr>
        <w:numPr>
          <w:ilvl w:val="0"/>
          <w:numId w:val="30"/>
        </w:numPr>
        <w:spacing w:after="0"/>
        <w:ind w:left="709"/>
        <w:contextualSpacing/>
        <w:rPr>
          <w:rFonts w:eastAsia="MS Mincho" w:cs="Times New Roman"/>
          <w:sz w:val="20"/>
          <w:szCs w:val="20"/>
          <w:lang w:val="fi-FI"/>
        </w:rPr>
      </w:pPr>
      <w:r w:rsidRPr="00BA6263">
        <w:rPr>
          <w:rFonts w:eastAsia="MS Mincho" w:cs="Times New Roman"/>
          <w:sz w:val="20"/>
          <w:szCs w:val="20"/>
          <w:lang w:val="fi-FI"/>
        </w:rPr>
        <w:t>Perustuu Kaplan-Meierin menetelmän mukaiseen arviointiin.</w:t>
      </w:r>
    </w:p>
    <w:p w14:paraId="61567DA8" w14:textId="77777777" w:rsidR="0020683A" w:rsidRPr="00BA6263" w:rsidRDefault="0020683A" w:rsidP="0020683A">
      <w:pPr>
        <w:numPr>
          <w:ilvl w:val="0"/>
          <w:numId w:val="30"/>
        </w:numPr>
        <w:spacing w:after="0"/>
        <w:ind w:left="709"/>
        <w:contextualSpacing/>
        <w:rPr>
          <w:rFonts w:eastAsia="MS Mincho" w:cs="Times New Roman"/>
          <w:sz w:val="20"/>
          <w:szCs w:val="20"/>
          <w:lang w:val="fi-FI"/>
        </w:rPr>
      </w:pPr>
      <w:r w:rsidRPr="00BA6263">
        <w:rPr>
          <w:rFonts w:eastAsia="MS Mincho" w:cs="Times New Roman"/>
          <w:sz w:val="20"/>
          <w:szCs w:val="20"/>
          <w:lang w:val="fi-FI"/>
        </w:rPr>
        <w:t>Riskisuhde perustuu Coxin regressiomalliin stratifioituna seulontavaiheen PSA-arvolla, PSA:n kahdentumisajalla ja aiemmalla hormonihoidolla.</w:t>
      </w:r>
    </w:p>
    <w:p w14:paraId="4E1F7484" w14:textId="77777777" w:rsidR="0020683A" w:rsidRPr="00BA6263" w:rsidRDefault="0020683A" w:rsidP="0020683A">
      <w:pPr>
        <w:numPr>
          <w:ilvl w:val="0"/>
          <w:numId w:val="30"/>
        </w:numPr>
        <w:spacing w:after="0"/>
        <w:ind w:left="709"/>
        <w:contextualSpacing/>
        <w:rPr>
          <w:rFonts w:eastAsia="MS Mincho" w:cs="Times New Roman"/>
          <w:sz w:val="20"/>
          <w:szCs w:val="20"/>
          <w:lang w:val="fi-FI"/>
        </w:rPr>
      </w:pPr>
      <w:r w:rsidRPr="00BA6263">
        <w:rPr>
          <w:rFonts w:eastAsia="MS Mincho" w:cs="Times New Roman"/>
          <w:sz w:val="20"/>
          <w:szCs w:val="20"/>
          <w:lang w:val="fi-FI"/>
        </w:rPr>
        <w:t xml:space="preserve">Kaksipuolinen P-arvo perustuu seulontavaiheen PSA-arvon, PSA:n kahdentumisajan ja aiemman hormonihoidon suhteen stratifioituun log rank -testiin. </w:t>
      </w:r>
    </w:p>
    <w:p w14:paraId="27C5C7AB" w14:textId="77777777" w:rsidR="0020683A" w:rsidRPr="00BA6263" w:rsidRDefault="0020683A" w:rsidP="0020683A">
      <w:pPr>
        <w:numPr>
          <w:ilvl w:val="0"/>
          <w:numId w:val="30"/>
        </w:numPr>
        <w:spacing w:after="0"/>
        <w:ind w:left="709"/>
        <w:contextualSpacing/>
        <w:rPr>
          <w:rFonts w:eastAsia="MS Mincho" w:cs="Times New Roman"/>
          <w:sz w:val="20"/>
          <w:szCs w:val="20"/>
          <w:lang w:val="fi-FI"/>
        </w:rPr>
      </w:pPr>
      <w:r w:rsidRPr="00BA6263">
        <w:rPr>
          <w:rFonts w:eastAsia="MS Mincho" w:cs="Times New Roman"/>
          <w:sz w:val="20"/>
          <w:szCs w:val="20"/>
          <w:lang w:val="fi-FI"/>
        </w:rPr>
        <w:t>Perustuu Prostate Cancer Clinical Trials Working Group 2 -kriteerien mukaiseen PSA-etenemiseen.</w:t>
      </w:r>
    </w:p>
    <w:p w14:paraId="7C5585A1" w14:textId="580A8A58" w:rsidR="0020683A" w:rsidRPr="00BA6263" w:rsidRDefault="0020683A" w:rsidP="00BC3DF2">
      <w:pPr>
        <w:numPr>
          <w:ilvl w:val="0"/>
          <w:numId w:val="30"/>
        </w:numPr>
        <w:spacing w:after="0"/>
        <w:ind w:left="709"/>
        <w:contextualSpacing/>
        <w:rPr>
          <w:rFonts w:eastAsia="MS Mincho" w:cs="Times New Roman"/>
          <w:sz w:val="20"/>
          <w:szCs w:val="20"/>
          <w:lang w:val="fi-FI"/>
        </w:rPr>
      </w:pPr>
      <w:r w:rsidRPr="00BA6263">
        <w:rPr>
          <w:rFonts w:eastAsia="MS Mincho" w:cs="Times New Roman"/>
          <w:sz w:val="20"/>
          <w:szCs w:val="20"/>
          <w:lang w:val="fi-FI"/>
        </w:rPr>
        <w:t>Perustuu eturauhassyövän antineoplastisen hoidon ensimmäiseen lähtötilanteen jälkeiseen käyttöön.</w:t>
      </w:r>
    </w:p>
    <w:p w14:paraId="77F47EA6" w14:textId="77777777" w:rsidR="0020683A" w:rsidRPr="00BA6263" w:rsidRDefault="0020683A" w:rsidP="0020683A">
      <w:pPr>
        <w:spacing w:after="0"/>
        <w:ind w:left="284"/>
        <w:rPr>
          <w:rFonts w:eastAsia="MS Mincho" w:cs="Times New Roman"/>
          <w:sz w:val="20"/>
          <w:szCs w:val="20"/>
          <w:lang w:val="fi-FI"/>
        </w:rPr>
      </w:pPr>
    </w:p>
    <w:p w14:paraId="5F390B8F" w14:textId="77777777" w:rsidR="00BC3DF2" w:rsidRPr="00BA6263" w:rsidRDefault="00BC3DF2" w:rsidP="00BC3DF2">
      <w:pPr>
        <w:spacing w:after="0"/>
        <w:rPr>
          <w:rFonts w:eastAsia="MS Mincho" w:cs="Times New Roman"/>
          <w:szCs w:val="20"/>
          <w:lang w:val="fi-FI"/>
        </w:rPr>
      </w:pPr>
      <w:r w:rsidRPr="00BA6263">
        <w:rPr>
          <w:rFonts w:eastAsia="MS Mincho" w:cs="Times New Roman"/>
          <w:szCs w:val="20"/>
          <w:lang w:val="fi-FI"/>
        </w:rPr>
        <w:t xml:space="preserve">Lopullisessa analyysissä (mediaaniseuranta 94,0 kuukautta) entsalutamidin ja androgeenideprivaatiohoidon yhdistelmä osoitti tilastollisesti merkitsevän kokonaiselossaolon paranemisen verrattuna lumelääkkeen ja androgeenideprivaatiohoidon yhdistelmään </w:t>
      </w:r>
      <w:r w:rsidRPr="00BA6263">
        <w:rPr>
          <w:rFonts w:eastAsia="MS Mincho" w:cs="Times New Roman"/>
          <w:lang w:val="fi-FI"/>
        </w:rPr>
        <w:t>[riskisuhde = 0,60 (95 %:n CI: 0,44; 0,80); p = 0,0006]. Kokonaiselossaoloajan mediaania ei saavutettu entsalutamidin ja androgeenideprivaatiohoidon yhdistelmää saaneessa hoitohaarassa, ja se oli 117,5 kuukautta (95 %:n CI: 109,8; NR) lumelääkkeen ja androgeenideprivaatiohoidon yhdistelmää saaneessa hoitohaarassa (kuva 3). Tilastollisesti merkitsevää eroa ei havaittu pelkkää entsalutamidia saaneilla verrattuna lumelääkkeen ja androgeenideprivaatiohoidon yhdistelmää saaneisiin (riskisuhde = 0,83; 95 %:n CI: 0,63-1,10) (kuva 4).</w:t>
      </w:r>
    </w:p>
    <w:p w14:paraId="2A7D667C" w14:textId="77777777" w:rsidR="00BC3DF2" w:rsidRPr="00BA6263" w:rsidRDefault="00BC3DF2" w:rsidP="00BC3DF2">
      <w:pPr>
        <w:spacing w:after="0"/>
        <w:ind w:left="284"/>
        <w:rPr>
          <w:rFonts w:eastAsia="MS Mincho" w:cs="Times New Roman"/>
          <w:sz w:val="20"/>
          <w:szCs w:val="20"/>
          <w:lang w:val="fi-FI"/>
        </w:rPr>
      </w:pPr>
    </w:p>
    <w:p w14:paraId="27D16E5A" w14:textId="77777777" w:rsidR="00BC3DF2" w:rsidRPr="00BA6263" w:rsidRDefault="00BC3DF2" w:rsidP="00E57724">
      <w:pPr>
        <w:keepNext/>
        <w:spacing w:after="0"/>
        <w:rPr>
          <w:rFonts w:eastAsia="MS Mincho" w:cs="Times New Roman"/>
          <w:szCs w:val="20"/>
          <w:lang w:val="fi-FI"/>
        </w:rPr>
      </w:pPr>
      <w:r w:rsidRPr="00BA6263">
        <w:rPr>
          <w:rFonts w:eastAsia="MS Mincho" w:cs="Times New Roman"/>
          <w:noProof/>
          <w:szCs w:val="20"/>
          <w:lang w:val="fi-FI"/>
        </w:rPr>
        <mc:AlternateContent>
          <mc:Choice Requires="wpg">
            <w:drawing>
              <wp:anchor distT="0" distB="0" distL="114300" distR="114300" simplePos="0" relativeHeight="251658274" behindDoc="0" locked="0" layoutInCell="1" allowOverlap="1" wp14:anchorId="2B0AED56" wp14:editId="5D3FD75B">
                <wp:simplePos x="0" y="0"/>
                <wp:positionH relativeFrom="column">
                  <wp:posOffset>-54610</wp:posOffset>
                </wp:positionH>
                <wp:positionV relativeFrom="paragraph">
                  <wp:posOffset>541655</wp:posOffset>
                </wp:positionV>
                <wp:extent cx="3587638" cy="2374900"/>
                <wp:effectExtent l="0" t="0" r="0" b="6350"/>
                <wp:wrapNone/>
                <wp:docPr id="1238004619" name="Group 46"/>
                <wp:cNvGraphicFramePr/>
                <a:graphic xmlns:a="http://schemas.openxmlformats.org/drawingml/2006/main">
                  <a:graphicData uri="http://schemas.microsoft.com/office/word/2010/wordprocessingGroup">
                    <wpg:wgp>
                      <wpg:cNvGrpSpPr/>
                      <wpg:grpSpPr>
                        <a:xfrm>
                          <a:off x="0" y="0"/>
                          <a:ext cx="3587638" cy="2374900"/>
                          <a:chOff x="-63500" y="0"/>
                          <a:chExt cx="3587638" cy="2374900"/>
                        </a:xfrm>
                      </wpg:grpSpPr>
                      <wps:wsp>
                        <wps:cNvPr id="1030253512" name="Text Box 47"/>
                        <wps:cNvSpPr txBox="1"/>
                        <wps:spPr>
                          <a:xfrm>
                            <a:off x="2805953" y="1792941"/>
                            <a:ext cx="718185" cy="124097"/>
                          </a:xfrm>
                          <a:prstGeom prst="rect">
                            <a:avLst/>
                          </a:prstGeom>
                          <a:solidFill>
                            <a:sysClr val="window" lastClr="FFFFFF"/>
                          </a:solidFill>
                          <a:ln w="6350">
                            <a:noFill/>
                          </a:ln>
                        </wps:spPr>
                        <wps:txbx>
                          <w:txbxContent>
                            <w:p w14:paraId="79B13EA5" w14:textId="77777777" w:rsidR="00BC3DF2" w:rsidRPr="005850C7" w:rsidRDefault="00BC3DF2" w:rsidP="00BC3DF2">
                              <w:pPr>
                                <w:jc w:val="center"/>
                                <w:rPr>
                                  <w:rFonts w:ascii="Arial" w:hAnsi="Arial" w:cs="Arial"/>
                                  <w:sz w:val="14"/>
                                  <w:szCs w:val="14"/>
                                </w:rPr>
                              </w:pPr>
                              <w:r>
                                <w:rPr>
                                  <w:rFonts w:ascii="Arial" w:hAnsi="Arial" w:cs="Arial"/>
                                  <w:sz w:val="14"/>
                                  <w:szCs w:val="14"/>
                                </w:rPr>
                                <w:t>Kuukautta</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997276603" name="Text Box 48"/>
                        <wps:cNvSpPr txBox="1"/>
                        <wps:spPr>
                          <a:xfrm>
                            <a:off x="2096487" y="1208149"/>
                            <a:ext cx="734225" cy="89210"/>
                          </a:xfrm>
                          <a:prstGeom prst="rect">
                            <a:avLst/>
                          </a:prstGeom>
                          <a:solidFill>
                            <a:sysClr val="window" lastClr="FFFFFF"/>
                          </a:solidFill>
                          <a:ln w="6350">
                            <a:noFill/>
                          </a:ln>
                        </wps:spPr>
                        <wps:txbx>
                          <w:txbxContent>
                            <w:p w14:paraId="1FBD428B" w14:textId="77777777" w:rsidR="00BC3DF2" w:rsidRPr="005850C7" w:rsidRDefault="00BC3DF2" w:rsidP="00BC3DF2">
                              <w:pPr>
                                <w:rPr>
                                  <w:rFonts w:ascii="Arial" w:hAnsi="Arial" w:cs="Arial"/>
                                  <w:sz w:val="10"/>
                                  <w:szCs w:val="10"/>
                                </w:rPr>
                              </w:pPr>
                              <w:r>
                                <w:rPr>
                                  <w:rFonts w:ascii="Arial" w:hAnsi="Arial" w:cs="Arial"/>
                                  <w:sz w:val="10"/>
                                  <w:szCs w:val="10"/>
                                </w:rPr>
                                <w:t>Tutkittavien lukumäärä</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139381598" name="Text Box 49"/>
                        <wps:cNvSpPr txBox="1"/>
                        <wps:spPr>
                          <a:xfrm>
                            <a:off x="1245533" y="1207950"/>
                            <a:ext cx="851269" cy="251440"/>
                          </a:xfrm>
                          <a:prstGeom prst="rect">
                            <a:avLst/>
                          </a:prstGeom>
                          <a:solidFill>
                            <a:sysClr val="window" lastClr="FFFFFF"/>
                          </a:solidFill>
                          <a:ln w="6350">
                            <a:noFill/>
                          </a:ln>
                        </wps:spPr>
                        <wps:txbx>
                          <w:txbxContent>
                            <w:p w14:paraId="3AAE990D"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Hoito</w:t>
                              </w:r>
                            </w:p>
                            <w:p w14:paraId="5732574C"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Entsalutamidi ja ADT</w:t>
                              </w:r>
                            </w:p>
                            <w:p w14:paraId="414BD4B4"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Lumelääke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807878407" name="Text Box 50"/>
                        <wps:cNvSpPr txBox="1"/>
                        <wps:spPr>
                          <a:xfrm>
                            <a:off x="809438" y="1459390"/>
                            <a:ext cx="1703209" cy="170985"/>
                          </a:xfrm>
                          <a:prstGeom prst="rect">
                            <a:avLst/>
                          </a:prstGeom>
                          <a:solidFill>
                            <a:sysClr val="window" lastClr="FFFFFF"/>
                          </a:solidFill>
                          <a:ln w="6350">
                            <a:noFill/>
                          </a:ln>
                        </wps:spPr>
                        <wps:txbx>
                          <w:txbxContent>
                            <w:p w14:paraId="152BCBEB" w14:textId="77777777" w:rsidR="00BC3DF2" w:rsidRPr="006C4DD4" w:rsidRDefault="00BC3DF2" w:rsidP="00BC3DF2">
                              <w:pPr>
                                <w:spacing w:after="10"/>
                                <w:rPr>
                                  <w:rFonts w:ascii="Arial" w:hAnsi="Arial" w:cs="Arial"/>
                                  <w:sz w:val="10"/>
                                  <w:szCs w:val="10"/>
                                  <w:lang w:val="en-GB"/>
                                </w:rPr>
                              </w:pPr>
                              <w:r w:rsidRPr="006C4DD4">
                                <w:rPr>
                                  <w:rFonts w:ascii="Arial" w:hAnsi="Arial" w:cs="Arial"/>
                                  <w:sz w:val="10"/>
                                  <w:szCs w:val="10"/>
                                  <w:lang w:val="en-GB"/>
                                </w:rPr>
                                <w:t>Stratifioitu log rank -testi: p =&lt; 0,0001</w:t>
                              </w:r>
                            </w:p>
                            <w:p w14:paraId="4C3AB7A2"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Stratifioitu riskisuhde (95 % CI): 0,424 (0,296; 0,607)</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977053999" name="Text Box 51"/>
                        <wps:cNvSpPr txBox="1"/>
                        <wps:spPr>
                          <a:xfrm>
                            <a:off x="390525" y="0"/>
                            <a:ext cx="162057" cy="1459200"/>
                          </a:xfrm>
                          <a:prstGeom prst="rect">
                            <a:avLst/>
                          </a:prstGeom>
                          <a:solidFill>
                            <a:sysClr val="window" lastClr="FFFFFF"/>
                          </a:solidFill>
                          <a:ln w="6350">
                            <a:noFill/>
                          </a:ln>
                        </wps:spPr>
                        <wps:txbx>
                          <w:txbxContent>
                            <w:p w14:paraId="03A3A3B6" w14:textId="77777777" w:rsidR="00BC3DF2" w:rsidRPr="0020683A" w:rsidRDefault="00BC3DF2" w:rsidP="00BC3DF2">
                              <w:pPr>
                                <w:jc w:val="center"/>
                                <w:rPr>
                                  <w:rFonts w:ascii="Arial" w:hAnsi="Arial" w:cs="Arial"/>
                                  <w:color w:val="000000"/>
                                  <w:sz w:val="14"/>
                                  <w:szCs w:val="14"/>
                                </w:rPr>
                              </w:pPr>
                              <w:r w:rsidRPr="0020683A">
                                <w:rPr>
                                  <w:rFonts w:ascii="Arial" w:hAnsi="Arial" w:cs="Arial"/>
                                  <w:color w:val="000000"/>
                                  <w:sz w:val="14"/>
                                  <w:szCs w:val="14"/>
                                </w:rPr>
                                <w:t>Metastaasivapaa elossaoloaika (%)</w:t>
                              </w:r>
                            </w:p>
                          </w:txbxContent>
                        </wps:txbx>
                        <wps:bodyPr rot="0" spcFirstLastPara="0" vertOverflow="overflow" horzOverflow="overflow" vert="vert270" wrap="square" lIns="0" tIns="0" rIns="0" bIns="0" numCol="1" spcCol="0" rtlCol="0" fromWordArt="0" anchor="t" anchorCtr="0" forceAA="0" compatLnSpc="1">
                          <a:prstTxWarp prst="textNoShape">
                            <a:avLst/>
                          </a:prstTxWarp>
                        </wps:bodyPr>
                      </wps:wsp>
                      <wps:wsp>
                        <wps:cNvPr id="178226553" name="Text Box 52"/>
                        <wps:cNvSpPr txBox="1"/>
                        <wps:spPr>
                          <a:xfrm>
                            <a:off x="-63500" y="1916789"/>
                            <a:ext cx="914274" cy="109718"/>
                          </a:xfrm>
                          <a:prstGeom prst="rect">
                            <a:avLst/>
                          </a:prstGeom>
                          <a:solidFill>
                            <a:sysClr val="window" lastClr="FFFFFF"/>
                          </a:solidFill>
                          <a:ln w="6350">
                            <a:noFill/>
                          </a:ln>
                        </wps:spPr>
                        <wps:txbx>
                          <w:txbxContent>
                            <w:p w14:paraId="37CC3923" w14:textId="77777777" w:rsidR="00BC3DF2" w:rsidRPr="005850C7" w:rsidRDefault="00BC3DF2" w:rsidP="00BC3DF2">
                              <w:pPr>
                                <w:rPr>
                                  <w:rFonts w:ascii="Arial" w:hAnsi="Arial" w:cs="Arial"/>
                                  <w:sz w:val="10"/>
                                  <w:szCs w:val="10"/>
                                </w:rPr>
                              </w:pPr>
                              <w:r>
                                <w:rPr>
                                  <w:rFonts w:ascii="Arial" w:hAnsi="Arial" w:cs="Arial"/>
                                  <w:sz w:val="10"/>
                                  <w:szCs w:val="10"/>
                                </w:rPr>
                                <w:t>Entsalutamidi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484515517" name="Text Box 53"/>
                        <wps:cNvSpPr txBox="1"/>
                        <wps:spPr>
                          <a:xfrm>
                            <a:off x="-63500" y="2018823"/>
                            <a:ext cx="749191" cy="108427"/>
                          </a:xfrm>
                          <a:prstGeom prst="rect">
                            <a:avLst/>
                          </a:prstGeom>
                          <a:solidFill>
                            <a:sysClr val="window" lastClr="FFFFFF"/>
                          </a:solidFill>
                          <a:ln w="6350">
                            <a:noFill/>
                          </a:ln>
                        </wps:spPr>
                        <wps:txbx>
                          <w:txbxContent>
                            <w:p w14:paraId="30B8BA26" w14:textId="77777777" w:rsidR="00BC3DF2" w:rsidRPr="005850C7" w:rsidRDefault="00BC3DF2" w:rsidP="00BC3DF2">
                              <w:pPr>
                                <w:rPr>
                                  <w:rFonts w:ascii="Arial" w:hAnsi="Arial" w:cs="Arial"/>
                                  <w:sz w:val="10"/>
                                  <w:szCs w:val="10"/>
                                </w:rPr>
                              </w:pPr>
                              <w:r>
                                <w:rPr>
                                  <w:rFonts w:ascii="Arial" w:hAnsi="Arial" w:cs="Arial"/>
                                  <w:sz w:val="10"/>
                                  <w:szCs w:val="10"/>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486332521" name="Text Box 54"/>
                        <wps:cNvSpPr txBox="1"/>
                        <wps:spPr>
                          <a:xfrm>
                            <a:off x="-63500" y="2264410"/>
                            <a:ext cx="749082" cy="110490"/>
                          </a:xfrm>
                          <a:prstGeom prst="rect">
                            <a:avLst/>
                          </a:prstGeom>
                          <a:solidFill>
                            <a:sysClr val="window" lastClr="FFFFFF"/>
                          </a:solidFill>
                          <a:ln w="6350">
                            <a:noFill/>
                          </a:ln>
                        </wps:spPr>
                        <wps:txbx>
                          <w:txbxContent>
                            <w:p w14:paraId="39CA13C1" w14:textId="77777777" w:rsidR="00BC3DF2" w:rsidRPr="005850C7" w:rsidRDefault="00BC3DF2" w:rsidP="00BC3DF2">
                              <w:pPr>
                                <w:rPr>
                                  <w:rFonts w:ascii="Arial" w:hAnsi="Arial" w:cs="Arial"/>
                                  <w:sz w:val="10"/>
                                  <w:szCs w:val="10"/>
                                </w:rPr>
                              </w:pPr>
                              <w:r>
                                <w:rPr>
                                  <w:rFonts w:ascii="Arial" w:hAnsi="Arial" w:cs="Arial"/>
                                  <w:sz w:val="10"/>
                                  <w:szCs w:val="10"/>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445404802" name="Text Box 55"/>
                        <wps:cNvSpPr txBox="1"/>
                        <wps:spPr>
                          <a:xfrm>
                            <a:off x="-63500" y="2187093"/>
                            <a:ext cx="749082" cy="77317"/>
                          </a:xfrm>
                          <a:prstGeom prst="rect">
                            <a:avLst/>
                          </a:prstGeom>
                          <a:solidFill>
                            <a:sysClr val="window" lastClr="FFFFFF"/>
                          </a:solidFill>
                          <a:ln w="6350">
                            <a:noFill/>
                          </a:ln>
                        </wps:spPr>
                        <wps:txbx>
                          <w:txbxContent>
                            <w:p w14:paraId="1864A5B0" w14:textId="77777777" w:rsidR="00BC3DF2" w:rsidRPr="005850C7" w:rsidRDefault="00BC3DF2" w:rsidP="00BC3DF2">
                              <w:pPr>
                                <w:rPr>
                                  <w:rFonts w:ascii="Arial" w:hAnsi="Arial" w:cs="Arial"/>
                                  <w:sz w:val="10"/>
                                  <w:szCs w:val="10"/>
                                </w:rPr>
                              </w:pPr>
                              <w:r>
                                <w:rPr>
                                  <w:rFonts w:ascii="Arial" w:hAnsi="Arial" w:cs="Arial"/>
                                  <w:sz w:val="10"/>
                                  <w:szCs w:val="10"/>
                                </w:rPr>
                                <w:t>Lumelääke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2B0AED56" id="_x0000_s1116" style="position:absolute;margin-left:-4.3pt;margin-top:42.65pt;width:282.5pt;height:187pt;z-index:251658274;mso-width-relative:margin;mso-height-relative:margin" coordorigin="-635" coordsize="35876,237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9b/nXAQAAFgdAAAOAAAAZHJzL2Uyb0RvYy54bWzsmV1P4zgUhu9Xmv8Q5X6o7diJXRFGDLOg&#10;ldAMEozm2qRJGymJs7ahZX/9HjsfhcBqBQwXkdqL1HH8+frxyTnO8ZddXQX3uTalatIQH6EwyJtM&#10;rcpmnYY/b84/8zAwVjYrWakmT8OH3IRfTj79cbxtlzlRG1Wtch1AI41Zbts03FjbLhcLk23yWpoj&#10;1eYNPCyUrqWFW71erLTcQut1tSAIxYut0qtWqyw3BnK/dQ/DE99+UeSZ/VEUJrdBlYYwNuuv2l9v&#10;3XVxciyXay3bTZn1w5BvGEUtywY6HZv6Jq0M7nT5rKm6zLQyqrBHmaoXqijKLPdzgNlgNJnNhVZ3&#10;rZ/Lerldt6NMIO1Epzc3m32/v9DtdXulQYltuwYt/J2by67QtfuHUQY7L9nDKFm+s0EGmRHjSRzB&#10;ImfwjEQJFagXNduA8q7e5zhikBnsK2ebP/+n+mLoffFkTNsWKDF7Icz7hLjeyDb3+polCHGlg3IF&#10;EKMIERYxTMKgkTVAe+Nm+1XtApo4YNwooLgTLbA7yIc6Q76BzBe0IxwxwSIvAk4EEdTXkMtBxwRz&#10;zFknIyYUCd/TKINcttrYi1zVgUukoQayPXDy/tJYGBQUHYq4/o2qytV5WVX+5sGcVTq4l7AJYO+s&#10;1DYMKmksZKbhuf+58UMTT6pVTbBNQ7d6vqdGufa6clUDxZ0O3Xxdyu5ud14/Hg9i3KrVA2ikVbft&#10;TJudlzD6S+j6SmrYZ0AF2A77Ay5FpaAz1afCYKP0Py/lu/Kw6vA0DLawb9PQ/H0ndQ4z+qsBHtwm&#10;HxJ6SNwOieauPlOgAgar1GY+CRW0rYZkoVX9C0zKqesFHskmg77S0A7JM9tZDzBJWX566gvBVm6l&#10;vWyu28w17SR3a3Gz+yV12y+YhZX+rgbi5HKybl3ZXtROt/4GeO+Q+3jwhUhIEscIOJ2Cz4c1fS34&#10;SMSUJx34BHFMhWvpEfgRJaQHnwuCvfWYJ/ejcThwPy/ucSQijpmA19iUe0/rGww+2HDGot7gE5QI&#10;MKJPuOfwfolF/95kmNIZgz8ahwP48wKfo4QnnCKwzxPwO1zfAD5Hgjp/ELw9TJmIxIR7nKCIoB58&#10;uBHg9XQ+xeBuDm7MDDyd0TocwJ8V+CJJEIuEAAyn3I+e/CsdHQCdOT9mH+UMrj2OCWKww1yE5LYE&#10;hK2zJb7bzc4sfBzxzsMnCfjeB/d+fxDyqgB/iDJ68z3EtQknJAav5Dn0xAH5BmP/KLTHAscJnzj3&#10;AlOS0B59iGmx9xRm6d2L0TB8HPmHqPZd51r/gT3llGHG8AtOTvR+7uHYjnPiG3oU1FIB+2HgnsMm&#10;mK/FH23DgftZ+TiY8jiKCCPA4dTJob+BexJT2p3WPOEecTg29a4ORnAYPF/uR9tw4H5W3FPKKKIc&#10;PT+9Zz7SfJ+bQzCHmPW5uR+xT5II3jRzjWjFaBkO1P8u6v0nLPh85z+w9J8a3ffBx/f+rH//QfTk&#10;XwAAAP//AwBQSwMEFAAGAAgAAAAhABH4ThbhAAAACQEAAA8AAABkcnMvZG93bnJldi54bWxMj0FL&#10;w0AUhO+C/2F5grd2E9MNMWZTSlFPRbAVxNs2+5qEZt+G7DZJ/73ryR6HGWa+Kdaz6diIg2stSYiX&#10;ETCkyuqWaglfh7dFBsx5RVp1llDCFR2sy/u7QuXaTvSJ497XLJSQy5WExvs+59xVDRrllrZHCt7J&#10;Dkb5IIea60FNodx0/CmKUm5US2GhUT1uG6zO+4uR8D6paZPEr+PufNpefw7i43sXo5SPD/PmBZjH&#10;2f+H4Q8/oEMZmI72QtqxTsIiS0NSQiYSYMEXIl0BO0pYiecEeFnw2wflLwAAAP//AwBQSwECLQAU&#10;AAYACAAAACEAtoM4kv4AAADhAQAAEwAAAAAAAAAAAAAAAAAAAAAAW0NvbnRlbnRfVHlwZXNdLnht&#10;bFBLAQItABQABgAIAAAAIQA4/SH/1gAAAJQBAAALAAAAAAAAAAAAAAAAAC8BAABfcmVscy8ucmVs&#10;c1BLAQItABQABgAIAAAAIQBf9b/nXAQAAFgdAAAOAAAAAAAAAAAAAAAAAC4CAABkcnMvZTJvRG9j&#10;LnhtbFBLAQItABQABgAIAAAAIQAR+E4W4QAAAAkBAAAPAAAAAAAAAAAAAAAAALYGAABkcnMvZG93&#10;bnJldi54bWxQSwUGAAAAAAQABADzAAAAxAcAAAAA&#10;">
                <v:shape id="Text Box 47" o:spid="_x0000_s1117" type="#_x0000_t202" style="position:absolute;left:28059;top:17929;width:7182;height:12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9hryAAAAOMAAAAPAAAAZHJzL2Rvd25yZXYueG1sRE9La8JA&#10;EL4X+h+WKfRWd5OQUqKrtKK0ID1o7aG3ITt5YHY2ZFdN/70rCB7ne89sMdpOnGjwrWMNyUSBIC6d&#10;abnWsP9Zv7yB8AHZYOeYNPyTh8X88WGGhXFn3tJpF2oRQ9gXqKEJoS+k9GVDFv3E9cSRq9xgMcRz&#10;qKUZ8BzDbSdTpV6lxZZjQ4M9LRsqD7uj1fCr8s2qyurv/nNv2mr7Ef6SxGj9/DS+T0EEGsNdfHN/&#10;mThfZSrNszxJ4fpTBEDOLwAAAP//AwBQSwECLQAUAAYACAAAACEA2+H2y+4AAACFAQAAEwAAAAAA&#10;AAAAAAAAAAAAAAAAW0NvbnRlbnRfVHlwZXNdLnhtbFBLAQItABQABgAIAAAAIQBa9CxbvwAAABUB&#10;AAALAAAAAAAAAAAAAAAAAB8BAABfcmVscy8ucmVsc1BLAQItABQABgAIAAAAIQDne9hryAAAAOMA&#10;AAAPAAAAAAAAAAAAAAAAAAcCAABkcnMvZG93bnJldi54bWxQSwUGAAAAAAMAAwC3AAAA/AIAAAAA&#10;" fillcolor="window" stroked="f" strokeweight=".5pt">
                  <v:textbox inset="0,0,0,0">
                    <w:txbxContent>
                      <w:p w14:paraId="79B13EA5" w14:textId="77777777" w:rsidR="00BC3DF2" w:rsidRPr="005850C7" w:rsidRDefault="00BC3DF2" w:rsidP="00BC3DF2">
                        <w:pPr>
                          <w:jc w:val="center"/>
                          <w:rPr>
                            <w:rFonts w:ascii="Arial" w:hAnsi="Arial" w:cs="Arial"/>
                            <w:sz w:val="14"/>
                            <w:szCs w:val="14"/>
                          </w:rPr>
                        </w:pPr>
                        <w:r>
                          <w:rPr>
                            <w:rFonts w:ascii="Arial" w:hAnsi="Arial" w:cs="Arial"/>
                            <w:sz w:val="14"/>
                            <w:szCs w:val="14"/>
                          </w:rPr>
                          <w:t>Kuukautta</w:t>
                        </w:r>
                      </w:p>
                    </w:txbxContent>
                  </v:textbox>
                </v:shape>
                <v:shape id="Text Box 48" o:spid="_x0000_s1118" type="#_x0000_t202" style="position:absolute;left:20964;top:12081;width:7343;height:8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rCqByAAAAOMAAAAPAAAAZHJzL2Rvd25yZXYueG1sRE9LawIx&#10;EL4X+h/CCL3VZJWuuhqlLZYWpAdfB2/DZvZBN5NlE3X7741Q6HG+9yxWvW3EhTpfO9aQDBUI4tyZ&#10;mksNh/3H8xSED8gGG8ek4Zc8rJaPDwvMjLvyli67UIoYwj5DDVUIbSalzyuy6IeuJY5c4TqLIZ5d&#10;KU2H1xhuGzlSKpUWa44NFbb0XlH+sztbDUf1slkX4/K7/TyYuti+hVOSGK2fBv3rHESgPvyL/9xf&#10;Js6fzSajSZqqMdx/igDI5Q0AAP//AwBQSwECLQAUAAYACAAAACEA2+H2y+4AAACFAQAAEwAAAAAA&#10;AAAAAAAAAAAAAAAAW0NvbnRlbnRfVHlwZXNdLnhtbFBLAQItABQABgAIAAAAIQBa9CxbvwAAABUB&#10;AAALAAAAAAAAAAAAAAAAAB8BAABfcmVscy8ucmVsc1BLAQItABQABgAIAAAAIQDarCqByAAAAOMA&#10;AAAPAAAAAAAAAAAAAAAAAAcCAABkcnMvZG93bnJldi54bWxQSwUGAAAAAAMAAwC3AAAA/AIAAAAA&#10;" fillcolor="window" stroked="f" strokeweight=".5pt">
                  <v:textbox inset="0,0,0,0">
                    <w:txbxContent>
                      <w:p w14:paraId="1FBD428B" w14:textId="77777777" w:rsidR="00BC3DF2" w:rsidRPr="005850C7" w:rsidRDefault="00BC3DF2" w:rsidP="00BC3DF2">
                        <w:pPr>
                          <w:rPr>
                            <w:rFonts w:ascii="Arial" w:hAnsi="Arial" w:cs="Arial"/>
                            <w:sz w:val="10"/>
                            <w:szCs w:val="10"/>
                          </w:rPr>
                        </w:pPr>
                        <w:r>
                          <w:rPr>
                            <w:rFonts w:ascii="Arial" w:hAnsi="Arial" w:cs="Arial"/>
                            <w:sz w:val="10"/>
                            <w:szCs w:val="10"/>
                          </w:rPr>
                          <w:t>Tutkittavien lukumäärä</w:t>
                        </w:r>
                      </w:p>
                    </w:txbxContent>
                  </v:textbox>
                </v:shape>
                <v:shape id="Text Box 49" o:spid="_x0000_s1119" type="#_x0000_t202" style="position:absolute;left:12455;top:12079;width:8513;height:25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W+JgzAAAAOMAAAAPAAAAZHJzL2Rvd25yZXYueG1sRI9PT8Mw&#10;DMXvSPsOkZG4sTRUQ1u3bBoIxCTEYWMcdrMa949onKoJW/n2+DCJo/2e3/t5tRl9p840xDawBTPN&#10;QBGXwbVcWzh+vt7PQcWE7LALTBZ+KcJmPblZYeHChfd0PqRaSQjHAi00KfWF1rFsyGOchp5YtCoM&#10;HpOMQ63dgBcJ951+yLJH7bFlaWiwp+eGyu/Dj7fwlc3eX6q8/ujfjq6t9k/pZIyz9u523C5BJRrT&#10;v/l6vXOCb/JFPjezhUDLT7IAvf4DAAD//wMAUEsBAi0AFAAGAAgAAAAhANvh9svuAAAAhQEAABMA&#10;AAAAAAAAAAAAAAAAAAAAAFtDb250ZW50X1R5cGVzXS54bWxQSwECLQAUAAYACAAAACEAWvQsW78A&#10;AAAVAQAACwAAAAAAAAAAAAAAAAAfAQAAX3JlbHMvLnJlbHNQSwECLQAUAAYACAAAACEAy1viYMwA&#10;AADjAAAADwAAAAAAAAAAAAAAAAAHAgAAZHJzL2Rvd25yZXYueG1sUEsFBgAAAAADAAMAtwAAAAAD&#10;AAAAAA==&#10;" fillcolor="window" stroked="f" strokeweight=".5pt">
                  <v:textbox inset="0,0,0,0">
                    <w:txbxContent>
                      <w:p w14:paraId="3AAE990D"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Hoito</w:t>
                        </w:r>
                      </w:p>
                      <w:p w14:paraId="5732574C"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Entsalutamidi ja ADT</w:t>
                        </w:r>
                      </w:p>
                      <w:p w14:paraId="414BD4B4"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Lumelääke ja ADT</w:t>
                        </w:r>
                      </w:p>
                    </w:txbxContent>
                  </v:textbox>
                </v:shape>
                <v:shape id="Text Box 50" o:spid="_x0000_s1120" type="#_x0000_t202" style="position:absolute;left:8094;top:14593;width:17032;height:17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jkHyQAAAOMAAAAPAAAAZHJzL2Rvd25yZXYueG1sRE9LawIx&#10;EL4X+h/CFLzVZGvbXbZGsaJYkB609tDbsJl94GaybKJu/70pFDzO957pfLCtOFPvG8cakrECQVw4&#10;03Cl4fC1fsxA+IBssHVMGn7Jw3x2fzfF3LgL7+i8D5WIIexz1FCH0OVS+qImi37sOuLIla63GOLZ&#10;V9L0eInhtpVPSr1Kiw3Hhho7WtZUHPcnq+FbvWxX5aT67DYH05S79/CTJEbr0cOweAMRaAg38b/7&#10;w8T5mUqzNHtWKfz9FAGQsysAAAD//wMAUEsBAi0AFAAGAAgAAAAhANvh9svuAAAAhQEAABMAAAAA&#10;AAAAAAAAAAAAAAAAAFtDb250ZW50X1R5cGVzXS54bWxQSwECLQAUAAYACAAAACEAWvQsW78AAAAV&#10;AQAACwAAAAAAAAAAAAAAAAAfAQAAX3JlbHMvLnJlbHNQSwECLQAUAAYACAAAACEAvzI5B8kAAADj&#10;AAAADwAAAAAAAAAAAAAAAAAHAgAAZHJzL2Rvd25yZXYueG1sUEsFBgAAAAADAAMAtwAAAP0CAAAA&#10;AA==&#10;" fillcolor="window" stroked="f" strokeweight=".5pt">
                  <v:textbox inset="0,0,0,0">
                    <w:txbxContent>
                      <w:p w14:paraId="152BCBEB" w14:textId="77777777" w:rsidR="00BC3DF2" w:rsidRPr="006C4DD4" w:rsidRDefault="00BC3DF2" w:rsidP="00BC3DF2">
                        <w:pPr>
                          <w:spacing w:after="10"/>
                          <w:rPr>
                            <w:rFonts w:ascii="Arial" w:hAnsi="Arial" w:cs="Arial"/>
                            <w:sz w:val="10"/>
                            <w:szCs w:val="10"/>
                            <w:lang w:val="en-GB"/>
                          </w:rPr>
                        </w:pPr>
                        <w:r w:rsidRPr="006C4DD4">
                          <w:rPr>
                            <w:rFonts w:ascii="Arial" w:hAnsi="Arial" w:cs="Arial"/>
                            <w:sz w:val="10"/>
                            <w:szCs w:val="10"/>
                            <w:lang w:val="en-GB"/>
                          </w:rPr>
                          <w:t>Stratifioitu log rank -testi: p =&lt; 0,0001</w:t>
                        </w:r>
                      </w:p>
                      <w:p w14:paraId="4C3AB7A2"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Stratifioitu riskisuhde (95 % CI): 0,424 (0,296; 0,607)</w:t>
                        </w:r>
                      </w:p>
                    </w:txbxContent>
                  </v:textbox>
                </v:shape>
                <v:shape id="Text Box 51" o:spid="_x0000_s1121" type="#_x0000_t202" style="position:absolute;left:3905;width:1620;height:145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pgiizAAAAOIAAAAPAAAAZHJzL2Rvd25yZXYueG1sRI9Ba8JA&#10;FITvgv9heUJvuqlFbVJXEaW0p4LGQ3N7zb4mqdm3IbvG1F/fFYQeh5n5hlmue1OLjlpXWVbwOIlA&#10;EOdWV1woOKav42cQziNrrC2Tgl9ysF4NB0tMtL3wnrqDL0SAsEtQQel9k0jp8pIMuoltiIP3bVuD&#10;Psi2kLrFS4CbWk6jaC4NVhwWSmxoW1J+OpyNAl/k8zTbn49vP1/V7vpxnX1ubabUw6jfvIDw1Pv/&#10;8L39rhXEi0U0e4rjGG6Xwh2Qqz8AAAD//wMAUEsBAi0AFAAGAAgAAAAhANvh9svuAAAAhQEAABMA&#10;AAAAAAAAAAAAAAAAAAAAAFtDb250ZW50X1R5cGVzXS54bWxQSwECLQAUAAYACAAAACEAWvQsW78A&#10;AAAVAQAACwAAAAAAAAAAAAAAAAAfAQAAX3JlbHMvLnJlbHNQSwECLQAUAAYACAAAACEAXaYIoswA&#10;AADiAAAADwAAAAAAAAAAAAAAAAAHAgAAZHJzL2Rvd25yZXYueG1sUEsFBgAAAAADAAMAtwAAAAAD&#10;AAAAAA==&#10;" fillcolor="window" stroked="f" strokeweight=".5pt">
                  <v:textbox style="layout-flow:vertical;mso-layout-flow-alt:bottom-to-top" inset="0,0,0,0">
                    <w:txbxContent>
                      <w:p w14:paraId="03A3A3B6" w14:textId="77777777" w:rsidR="00BC3DF2" w:rsidRPr="0020683A" w:rsidRDefault="00BC3DF2" w:rsidP="00BC3DF2">
                        <w:pPr>
                          <w:jc w:val="center"/>
                          <w:rPr>
                            <w:rFonts w:ascii="Arial" w:hAnsi="Arial" w:cs="Arial"/>
                            <w:color w:val="000000"/>
                            <w:sz w:val="14"/>
                            <w:szCs w:val="14"/>
                          </w:rPr>
                        </w:pPr>
                        <w:r w:rsidRPr="0020683A">
                          <w:rPr>
                            <w:rFonts w:ascii="Arial" w:hAnsi="Arial" w:cs="Arial"/>
                            <w:color w:val="000000"/>
                            <w:sz w:val="14"/>
                            <w:szCs w:val="14"/>
                          </w:rPr>
                          <w:t>Metastaasivapaa elossaoloaika (%)</w:t>
                        </w:r>
                      </w:p>
                    </w:txbxContent>
                  </v:textbox>
                </v:shape>
                <v:shape id="Text Box 52" o:spid="_x0000_s1122" type="#_x0000_t202" style="position:absolute;left:-635;top:19167;width:9142;height:10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D3u+yAAAAOIAAAAPAAAAZHJzL2Rvd25yZXYueG1sRE/LasJA&#10;FN0X/IfhFrqrk0RiJWYUW1oUpAttunB3ydw8aOZOyEw1/r0jFLo8nHe+Hk0nzjS41rKCeBqBIC6t&#10;brlWUHx9PC9AOI+ssbNMCq7kYL2aPOSYaXvhA52PvhYhhF2GChrv+0xKVzZk0E1tTxy4yg4GfYBD&#10;LfWAlxBuOplE0VwabDk0NNjTW0Plz/HXKPiO0v17Nas/+22h2+rw6k9xrJV6ehw3SxCeRv8v/nPv&#10;dJj/skiSeZrO4H4pYJCrGwAAAP//AwBQSwECLQAUAAYACAAAACEA2+H2y+4AAACFAQAAEwAAAAAA&#10;AAAAAAAAAAAAAAAAW0NvbnRlbnRfVHlwZXNdLnhtbFBLAQItABQABgAIAAAAIQBa9CxbvwAAABUB&#10;AAALAAAAAAAAAAAAAAAAAB8BAABfcmVscy8ucmVsc1BLAQItABQABgAIAAAAIQB1D3u+yAAAAOIA&#10;AAAPAAAAAAAAAAAAAAAAAAcCAABkcnMvZG93bnJldi54bWxQSwUGAAAAAAMAAwC3AAAA/AIAAAAA&#10;" fillcolor="window" stroked="f" strokeweight=".5pt">
                  <v:textbox inset="0,0,0,0">
                    <w:txbxContent>
                      <w:p w14:paraId="37CC3923" w14:textId="77777777" w:rsidR="00BC3DF2" w:rsidRPr="005850C7" w:rsidRDefault="00BC3DF2" w:rsidP="00BC3DF2">
                        <w:pPr>
                          <w:rPr>
                            <w:rFonts w:ascii="Arial" w:hAnsi="Arial" w:cs="Arial"/>
                            <w:sz w:val="10"/>
                            <w:szCs w:val="10"/>
                          </w:rPr>
                        </w:pPr>
                        <w:r>
                          <w:rPr>
                            <w:rFonts w:ascii="Arial" w:hAnsi="Arial" w:cs="Arial"/>
                            <w:sz w:val="10"/>
                            <w:szCs w:val="10"/>
                          </w:rPr>
                          <w:t>Entsalutamidi ja ADT:</w:t>
                        </w:r>
                      </w:p>
                    </w:txbxContent>
                  </v:textbox>
                </v:shape>
                <v:shape id="Text Box 53" o:spid="_x0000_s1123" type="#_x0000_t202" style="position:absolute;left:-635;top:20188;width:7491;height:10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T5DKyAAAAOMAAAAPAAAAZHJzL2Rvd25yZXYueG1sRE9LawIx&#10;EL4L/ocwhd5qNtZtZWsUFYsF6UFrD70Nm9kHbibLJur235tCweN875ktetuIC3W+dqxBjRIQxLkz&#10;NZcajl/vT1MQPiAbbByThl/ysJgPBzPMjLvyni6HUIoYwj5DDVUIbSalzyuy6EeuJY5c4TqLIZ5d&#10;KU2H1xhuGzlOkhdpsebYUGFL64ry0+FsNXwn6W5TPJef7fZo6mK/Cj9KGa0fH/rlG4hAfbiL/90f&#10;Js6fTCepSlP1Cn8/RQDk/AYAAP//AwBQSwECLQAUAAYACAAAACEA2+H2y+4AAACFAQAAEwAAAAAA&#10;AAAAAAAAAAAAAAAAW0NvbnRlbnRfVHlwZXNdLnhtbFBLAQItABQABgAIAAAAIQBa9CxbvwAAABUB&#10;AAALAAAAAAAAAAAAAAAAAB8BAABfcmVscy8ucmVsc1BLAQItABQABgAIAAAAIQC6T5DKyAAAAOMA&#10;AAAPAAAAAAAAAAAAAAAAAAcCAABkcnMvZG93bnJldi54bWxQSwUGAAAAAAMAAwC3AAAA/AIAAAAA&#10;" fillcolor="window" stroked="f" strokeweight=".5pt">
                  <v:textbox inset="0,0,0,0">
                    <w:txbxContent>
                      <w:p w14:paraId="30B8BA26" w14:textId="77777777" w:rsidR="00BC3DF2" w:rsidRPr="005850C7" w:rsidRDefault="00BC3DF2" w:rsidP="00BC3DF2">
                        <w:pPr>
                          <w:rPr>
                            <w:rFonts w:ascii="Arial" w:hAnsi="Arial" w:cs="Arial"/>
                            <w:sz w:val="10"/>
                            <w:szCs w:val="10"/>
                          </w:rPr>
                        </w:pPr>
                        <w:r>
                          <w:rPr>
                            <w:rFonts w:ascii="Arial" w:hAnsi="Arial" w:cs="Arial"/>
                            <w:sz w:val="10"/>
                            <w:szCs w:val="10"/>
                          </w:rPr>
                          <w:t>Riskissä olevat potilaat</w:t>
                        </w:r>
                      </w:p>
                    </w:txbxContent>
                  </v:textbox>
                </v:shape>
                <v:shape id="Text Box 54" o:spid="_x0000_s1124" type="#_x0000_t202" style="position:absolute;left:-635;top:22644;width:7490;height:1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CYmxwAAAOMAAAAPAAAAZHJzL2Rvd25yZXYueG1sRE9LawIx&#10;EL4X+h/CCL3V7ENFVqNUqSiUHnwdvA2b2QduJssm6vbfN0Khx/neM1/2phF36lxtWUE8jEAQ51bX&#10;XCo4HTfvUxDOI2tsLJOCH3KwXLy+zDHT9sF7uh98KUIIuwwVVN63mZQur8igG9qWOHCF7Qz6cHal&#10;1B0+QrhpZBJFE2mw5tBQYUvrivLr4WYUnKPx12eRlt/t9qTrYr/ylzjWSr0N+o8ZCE+9/xf/uXc6&#10;zB9NJ2majJMYnj8FAOTiFwAA//8DAFBLAQItABQABgAIAAAAIQDb4fbL7gAAAIUBAAATAAAAAAAA&#10;AAAAAAAAAAAAAABbQ29udGVudF9UeXBlc10ueG1sUEsBAi0AFAAGAAgAAAAhAFr0LFu/AAAAFQEA&#10;AAsAAAAAAAAAAAAAAAAAHwEAAF9yZWxzLy5yZWxzUEsBAi0AFAAGAAgAAAAhAGZwJibHAAAA4wAA&#10;AA8AAAAAAAAAAAAAAAAABwIAAGRycy9kb3ducmV2LnhtbFBLBQYAAAAAAwADALcAAAD7AgAAAAA=&#10;" fillcolor="window" stroked="f" strokeweight=".5pt">
                  <v:textbox inset="0,0,0,0">
                    <w:txbxContent>
                      <w:p w14:paraId="39CA13C1" w14:textId="77777777" w:rsidR="00BC3DF2" w:rsidRPr="005850C7" w:rsidRDefault="00BC3DF2" w:rsidP="00BC3DF2">
                        <w:pPr>
                          <w:rPr>
                            <w:rFonts w:ascii="Arial" w:hAnsi="Arial" w:cs="Arial"/>
                            <w:sz w:val="10"/>
                            <w:szCs w:val="10"/>
                          </w:rPr>
                        </w:pPr>
                        <w:r>
                          <w:rPr>
                            <w:rFonts w:ascii="Arial" w:hAnsi="Arial" w:cs="Arial"/>
                            <w:sz w:val="10"/>
                            <w:szCs w:val="10"/>
                          </w:rPr>
                          <w:t>Riskissä olevat potilaat</w:t>
                        </w:r>
                      </w:p>
                    </w:txbxContent>
                  </v:textbox>
                </v:shape>
                <v:shape id="Text Box 55" o:spid="_x0000_s1125" type="#_x0000_t202" style="position:absolute;left:-635;top:21870;width:7490;height:7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Om58ygAAAOIAAAAPAAAAZHJzL2Rvd25yZXYueG1sRI/NawIx&#10;FMTvhf4P4RW81WR1FVmN0orSQvHg18HbY/P2Azcvyybq9r9vCoUeh5n5DbNY9bYRd+p87VhDMlQg&#10;iHNnai41nI7b1xkIH5ANNo5Jwzd5WC2fnxaYGffgPd0PoRQRwj5DDVUIbSalzyuy6IeuJY5e4TqL&#10;IcqulKbDR4TbRo6UmkqLNceFCltaV5RfDzer4awmX5tiXO7aj5Opi/17uCSJ0Xrw0r/NQQTqw3/4&#10;r/1pNKTpJFXpTI3g91K8A3L5AwAA//8DAFBLAQItABQABgAIAAAAIQDb4fbL7gAAAIUBAAATAAAA&#10;AAAAAAAAAAAAAAAAAABbQ29udGVudF9UeXBlc10ueG1sUEsBAi0AFAAGAAgAAAAhAFr0LFu/AAAA&#10;FQEAAAsAAAAAAAAAAAAAAAAAHwEAAF9yZWxzLy5yZWxzUEsBAi0AFAAGAAgAAAAhAPU6bnzKAAAA&#10;4gAAAA8AAAAAAAAAAAAAAAAABwIAAGRycy9kb3ducmV2LnhtbFBLBQYAAAAAAwADALcAAAD+AgAA&#10;AAA=&#10;" fillcolor="window" stroked="f" strokeweight=".5pt">
                  <v:textbox inset="0,0,0,0">
                    <w:txbxContent>
                      <w:p w14:paraId="1864A5B0" w14:textId="77777777" w:rsidR="00BC3DF2" w:rsidRPr="005850C7" w:rsidRDefault="00BC3DF2" w:rsidP="00BC3DF2">
                        <w:pPr>
                          <w:rPr>
                            <w:rFonts w:ascii="Arial" w:hAnsi="Arial" w:cs="Arial"/>
                            <w:sz w:val="10"/>
                            <w:szCs w:val="10"/>
                          </w:rPr>
                        </w:pPr>
                        <w:r>
                          <w:rPr>
                            <w:rFonts w:ascii="Arial" w:hAnsi="Arial" w:cs="Arial"/>
                            <w:sz w:val="10"/>
                            <w:szCs w:val="10"/>
                          </w:rPr>
                          <w:t>Lumelääke ja ADT:</w:t>
                        </w:r>
                      </w:p>
                    </w:txbxContent>
                  </v:textbox>
                </v:shape>
              </v:group>
            </w:pict>
          </mc:Fallback>
        </mc:AlternateContent>
      </w:r>
      <w:r w:rsidRPr="00BA6263">
        <w:rPr>
          <w:rFonts w:eastAsia="MS Mincho" w:cs="Times New Roman"/>
          <w:noProof/>
          <w:szCs w:val="20"/>
          <w:lang w:val="fi-FI"/>
        </w:rPr>
        <w:drawing>
          <wp:inline distT="0" distB="0" distL="0" distR="0" wp14:anchorId="75359319" wp14:editId="23592C81">
            <wp:extent cx="5772150" cy="2962275"/>
            <wp:effectExtent l="0" t="0" r="0" b="0"/>
            <wp:docPr id="533898924"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4339491" name="Picture 3"/>
                    <pic:cNvPicPr>
                      <a:picLocks noChangeAspect="1" noChangeArrowheads="1"/>
                    </pic:cNvPicPr>
                  </pic:nvPicPr>
                  <pic:blipFill>
                    <a:blip r:embed="rId21" cstate="print">
                      <a:extLst>
                        <a:ext uri="{28A0092B-C50C-407E-A947-70E740481C1C}">
                          <a14:useLocalDpi xmlns:a14="http://schemas.microsoft.com/office/drawing/2010/main" val="0"/>
                        </a:ext>
                      </a:extLst>
                    </a:blip>
                    <a:srcRect t="12602" b="10004"/>
                    <a:stretch>
                      <a:fillRect/>
                    </a:stretch>
                  </pic:blipFill>
                  <pic:spPr bwMode="auto">
                    <a:xfrm>
                      <a:off x="0" y="0"/>
                      <a:ext cx="5772150" cy="2962275"/>
                    </a:xfrm>
                    <a:prstGeom prst="rect">
                      <a:avLst/>
                    </a:prstGeom>
                    <a:noFill/>
                    <a:ln>
                      <a:noFill/>
                    </a:ln>
                  </pic:spPr>
                </pic:pic>
              </a:graphicData>
            </a:graphic>
          </wp:inline>
        </w:drawing>
      </w:r>
    </w:p>
    <w:p w14:paraId="4D83F351" w14:textId="77777777" w:rsidR="00BC3DF2" w:rsidRPr="00BA6263" w:rsidRDefault="00BC3DF2" w:rsidP="00BC3DF2">
      <w:pPr>
        <w:keepNext/>
        <w:keepLines/>
        <w:spacing w:after="0"/>
        <w:rPr>
          <w:rFonts w:eastAsia="MS Mincho" w:cs="Times New Roman"/>
          <w:b/>
          <w:bCs/>
          <w:szCs w:val="20"/>
          <w:lang w:val="fi-FI"/>
        </w:rPr>
      </w:pPr>
      <w:r w:rsidRPr="00BA6263">
        <w:rPr>
          <w:rFonts w:eastAsia="MS Mincho" w:cs="Times New Roman"/>
          <w:b/>
          <w:bCs/>
          <w:szCs w:val="20"/>
          <w:lang w:val="fi-FI"/>
        </w:rPr>
        <w:t>Kuva 1: Kaplan-Meierin menetelmän mukaiset käyrät metastaasivapaasta elossaoloajasta entsalutamidin ja androgeenideprivaatiohoidon yhdistelmää vs. lumelääkkeen ja androgeenideprivaatiohoidon yhdistelmää saaneissa hoitohaaroissa EMBARK-tutkimuksessa (hoitoaikeen [intent-to-treat] mukainen analyysi)</w:t>
      </w:r>
    </w:p>
    <w:p w14:paraId="5A1A3CB2" w14:textId="77777777" w:rsidR="00BC3DF2" w:rsidRPr="00BA6263" w:rsidRDefault="00BC3DF2" w:rsidP="00BC3DF2">
      <w:pPr>
        <w:keepNext/>
        <w:spacing w:after="0"/>
        <w:rPr>
          <w:rFonts w:eastAsia="MS Mincho" w:cs="Times New Roman"/>
          <w:szCs w:val="20"/>
          <w:lang w:val="fi-FI"/>
        </w:rPr>
      </w:pPr>
    </w:p>
    <w:p w14:paraId="3B976370" w14:textId="77777777" w:rsidR="00BC3DF2" w:rsidRPr="00BA6263" w:rsidRDefault="00BC3DF2" w:rsidP="00BC3DF2">
      <w:pPr>
        <w:spacing w:after="0"/>
        <w:rPr>
          <w:rFonts w:eastAsia="MS Mincho" w:cs="Times New Roman"/>
          <w:szCs w:val="20"/>
          <w:lang w:val="fi-FI"/>
        </w:rPr>
      </w:pPr>
      <w:r w:rsidRPr="00BA6263">
        <w:rPr>
          <w:rFonts w:eastAsia="MS Mincho" w:cs="Times New Roman"/>
          <w:noProof/>
          <w:szCs w:val="20"/>
          <w:lang w:val="fi-FI"/>
        </w:rPr>
        <mc:AlternateContent>
          <mc:Choice Requires="wpg">
            <w:drawing>
              <wp:anchor distT="0" distB="0" distL="114300" distR="114300" simplePos="0" relativeHeight="251658273" behindDoc="0" locked="0" layoutInCell="1" allowOverlap="1" wp14:anchorId="2F0D259C" wp14:editId="266895DC">
                <wp:simplePos x="0" y="0"/>
                <wp:positionH relativeFrom="column">
                  <wp:posOffset>-53975</wp:posOffset>
                </wp:positionH>
                <wp:positionV relativeFrom="paragraph">
                  <wp:posOffset>464820</wp:posOffset>
                </wp:positionV>
                <wp:extent cx="3587638" cy="2365374"/>
                <wp:effectExtent l="0" t="0" r="0" b="0"/>
                <wp:wrapNone/>
                <wp:docPr id="1596110422" name="Group 45"/>
                <wp:cNvGraphicFramePr/>
                <a:graphic xmlns:a="http://schemas.openxmlformats.org/drawingml/2006/main">
                  <a:graphicData uri="http://schemas.microsoft.com/office/word/2010/wordprocessingGroup">
                    <wpg:wgp>
                      <wpg:cNvGrpSpPr/>
                      <wpg:grpSpPr>
                        <a:xfrm>
                          <a:off x="0" y="0"/>
                          <a:ext cx="3587638" cy="2365374"/>
                          <a:chOff x="-63500" y="0"/>
                          <a:chExt cx="3587638" cy="2365374"/>
                        </a:xfrm>
                      </wpg:grpSpPr>
                      <wps:wsp>
                        <wps:cNvPr id="1768108339" name="Text Box 35"/>
                        <wps:cNvSpPr txBox="1"/>
                        <wps:spPr>
                          <a:xfrm>
                            <a:off x="2805953" y="1792941"/>
                            <a:ext cx="718185" cy="124097"/>
                          </a:xfrm>
                          <a:prstGeom prst="rect">
                            <a:avLst/>
                          </a:prstGeom>
                          <a:solidFill>
                            <a:sysClr val="window" lastClr="FFFFFF"/>
                          </a:solidFill>
                          <a:ln w="6350">
                            <a:noFill/>
                          </a:ln>
                        </wps:spPr>
                        <wps:txbx>
                          <w:txbxContent>
                            <w:p w14:paraId="68350ADB" w14:textId="77777777" w:rsidR="00BC3DF2" w:rsidRPr="005850C7" w:rsidRDefault="00BC3DF2" w:rsidP="00BC3DF2">
                              <w:pPr>
                                <w:jc w:val="center"/>
                                <w:rPr>
                                  <w:rFonts w:ascii="Arial" w:hAnsi="Arial" w:cs="Arial"/>
                                  <w:sz w:val="14"/>
                                  <w:szCs w:val="14"/>
                                </w:rPr>
                              </w:pPr>
                              <w:r>
                                <w:rPr>
                                  <w:rFonts w:ascii="Arial" w:hAnsi="Arial" w:cs="Arial"/>
                                  <w:sz w:val="14"/>
                                  <w:szCs w:val="14"/>
                                </w:rPr>
                                <w:t>Kuukautta</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936755736" name="Text Box 36"/>
                        <wps:cNvSpPr txBox="1"/>
                        <wps:spPr>
                          <a:xfrm>
                            <a:off x="2485251" y="1219200"/>
                            <a:ext cx="718185" cy="89210"/>
                          </a:xfrm>
                          <a:prstGeom prst="rect">
                            <a:avLst/>
                          </a:prstGeom>
                          <a:solidFill>
                            <a:sysClr val="window" lastClr="FFFFFF"/>
                          </a:solidFill>
                          <a:ln w="6350">
                            <a:noFill/>
                          </a:ln>
                        </wps:spPr>
                        <wps:txbx>
                          <w:txbxContent>
                            <w:p w14:paraId="55EE5D0E" w14:textId="77777777" w:rsidR="00BC3DF2" w:rsidRPr="005850C7" w:rsidRDefault="00BC3DF2" w:rsidP="00BC3DF2">
                              <w:pPr>
                                <w:rPr>
                                  <w:rFonts w:ascii="Arial" w:hAnsi="Arial" w:cs="Arial"/>
                                  <w:sz w:val="10"/>
                                  <w:szCs w:val="10"/>
                                </w:rPr>
                              </w:pPr>
                              <w:r>
                                <w:rPr>
                                  <w:rFonts w:ascii="Arial" w:hAnsi="Arial" w:cs="Arial"/>
                                  <w:sz w:val="10"/>
                                  <w:szCs w:val="10"/>
                                </w:rPr>
                                <w:t>Tutkittavien lukumäärä</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262507245" name="Text Box 37"/>
                        <wps:cNvSpPr txBox="1"/>
                        <wps:spPr>
                          <a:xfrm>
                            <a:off x="1246094" y="1219200"/>
                            <a:ext cx="851210" cy="234176"/>
                          </a:xfrm>
                          <a:prstGeom prst="rect">
                            <a:avLst/>
                          </a:prstGeom>
                          <a:solidFill>
                            <a:sysClr val="window" lastClr="FFFFFF"/>
                          </a:solidFill>
                          <a:ln w="6350">
                            <a:noFill/>
                          </a:ln>
                        </wps:spPr>
                        <wps:txbx>
                          <w:txbxContent>
                            <w:p w14:paraId="3474D8B3"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Hoito</w:t>
                              </w:r>
                            </w:p>
                            <w:p w14:paraId="01AA131D"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Entsalutamidi monoterapiana</w:t>
                              </w:r>
                            </w:p>
                            <w:p w14:paraId="74ABE8F8"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Lumelääke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252747847" name="Text Box 38"/>
                        <wps:cNvSpPr txBox="1"/>
                        <wps:spPr>
                          <a:xfrm>
                            <a:off x="815788" y="1470212"/>
                            <a:ext cx="1703209" cy="170985"/>
                          </a:xfrm>
                          <a:prstGeom prst="rect">
                            <a:avLst/>
                          </a:prstGeom>
                          <a:solidFill>
                            <a:sysClr val="window" lastClr="FFFFFF"/>
                          </a:solidFill>
                          <a:ln w="6350">
                            <a:noFill/>
                          </a:ln>
                        </wps:spPr>
                        <wps:txbx>
                          <w:txbxContent>
                            <w:p w14:paraId="02155D19" w14:textId="77777777" w:rsidR="00BC3DF2" w:rsidRPr="006C4DD4" w:rsidRDefault="00BC3DF2" w:rsidP="00BC3DF2">
                              <w:pPr>
                                <w:spacing w:after="10"/>
                                <w:rPr>
                                  <w:rFonts w:ascii="Arial" w:hAnsi="Arial" w:cs="Arial"/>
                                  <w:sz w:val="10"/>
                                  <w:szCs w:val="10"/>
                                  <w:lang w:val="en-GB"/>
                                </w:rPr>
                              </w:pPr>
                              <w:r w:rsidRPr="006C4DD4">
                                <w:rPr>
                                  <w:rFonts w:ascii="Arial" w:hAnsi="Arial" w:cs="Arial"/>
                                  <w:sz w:val="10"/>
                                  <w:szCs w:val="10"/>
                                  <w:lang w:val="en-GB"/>
                                </w:rPr>
                                <w:t>Stratifioitu log rank -testi: p = 0,0049</w:t>
                              </w:r>
                            </w:p>
                            <w:p w14:paraId="08A12F6C"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Stratifioitu riskisuhde (95 % CI): 0,631 (0,456; 0,871)</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523687924" name="Text Box 39"/>
                        <wps:cNvSpPr txBox="1"/>
                        <wps:spPr>
                          <a:xfrm>
                            <a:off x="390460" y="0"/>
                            <a:ext cx="162040" cy="1514475"/>
                          </a:xfrm>
                          <a:prstGeom prst="rect">
                            <a:avLst/>
                          </a:prstGeom>
                          <a:solidFill>
                            <a:sysClr val="window" lastClr="FFFFFF"/>
                          </a:solidFill>
                          <a:ln w="6350">
                            <a:noFill/>
                          </a:ln>
                        </wps:spPr>
                        <wps:txbx>
                          <w:txbxContent>
                            <w:p w14:paraId="2AA50393" w14:textId="77777777" w:rsidR="00BC3DF2" w:rsidRPr="0020683A" w:rsidRDefault="00BC3DF2" w:rsidP="00BC3DF2">
                              <w:pPr>
                                <w:jc w:val="center"/>
                                <w:rPr>
                                  <w:rFonts w:ascii="Arial" w:hAnsi="Arial" w:cs="Arial"/>
                                  <w:color w:val="000000"/>
                                  <w:sz w:val="14"/>
                                  <w:szCs w:val="14"/>
                                </w:rPr>
                              </w:pPr>
                              <w:r w:rsidRPr="0020683A">
                                <w:rPr>
                                  <w:rFonts w:ascii="Arial" w:hAnsi="Arial" w:cs="Arial"/>
                                  <w:color w:val="000000"/>
                                  <w:sz w:val="14"/>
                                  <w:szCs w:val="14"/>
                                </w:rPr>
                                <w:t>Metastaasivapaa elossaoloaika (%)</w:t>
                              </w:r>
                            </w:p>
                          </w:txbxContent>
                        </wps:txbx>
                        <wps:bodyPr rot="0" spcFirstLastPara="0" vertOverflow="overflow" horzOverflow="overflow" vert="vert270" wrap="square" lIns="0" tIns="0" rIns="0" bIns="0" numCol="1" spcCol="0" rtlCol="0" fromWordArt="0" anchor="t" anchorCtr="0" forceAA="0" compatLnSpc="1">
                          <a:prstTxWarp prst="textNoShape">
                            <a:avLst/>
                          </a:prstTxWarp>
                        </wps:bodyPr>
                      </wps:wsp>
                      <wps:wsp>
                        <wps:cNvPr id="460453630" name="Text Box 40"/>
                        <wps:cNvSpPr txBox="1"/>
                        <wps:spPr>
                          <a:xfrm>
                            <a:off x="-63500" y="1962906"/>
                            <a:ext cx="1009566" cy="79346"/>
                          </a:xfrm>
                          <a:prstGeom prst="rect">
                            <a:avLst/>
                          </a:prstGeom>
                          <a:solidFill>
                            <a:sysClr val="window" lastClr="FFFFFF"/>
                          </a:solidFill>
                          <a:ln w="6350">
                            <a:noFill/>
                          </a:ln>
                        </wps:spPr>
                        <wps:txbx>
                          <w:txbxContent>
                            <w:p w14:paraId="1786F7DC" w14:textId="77777777" w:rsidR="00BC3DF2" w:rsidRPr="005850C7" w:rsidRDefault="00BC3DF2" w:rsidP="00BC3DF2">
                              <w:pPr>
                                <w:rPr>
                                  <w:rFonts w:ascii="Arial" w:hAnsi="Arial" w:cs="Arial"/>
                                  <w:sz w:val="10"/>
                                  <w:szCs w:val="10"/>
                                </w:rPr>
                              </w:pPr>
                              <w:r>
                                <w:rPr>
                                  <w:rFonts w:ascii="Arial" w:hAnsi="Arial" w:cs="Arial"/>
                                  <w:sz w:val="10"/>
                                  <w:szCs w:val="10"/>
                                </w:rPr>
                                <w:t>Entsalutamidi monoterapiana:</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524228468" name="Text Box 41"/>
                        <wps:cNvSpPr txBox="1"/>
                        <wps:spPr>
                          <a:xfrm>
                            <a:off x="-63500" y="2034086"/>
                            <a:ext cx="749191" cy="110943"/>
                          </a:xfrm>
                          <a:prstGeom prst="rect">
                            <a:avLst/>
                          </a:prstGeom>
                          <a:solidFill>
                            <a:sysClr val="window" lastClr="FFFFFF"/>
                          </a:solidFill>
                          <a:ln w="6350">
                            <a:noFill/>
                          </a:ln>
                        </wps:spPr>
                        <wps:txbx>
                          <w:txbxContent>
                            <w:p w14:paraId="2FDF78DE" w14:textId="77777777" w:rsidR="00BC3DF2" w:rsidRPr="005850C7" w:rsidRDefault="00BC3DF2" w:rsidP="00BC3DF2">
                              <w:pPr>
                                <w:rPr>
                                  <w:rFonts w:ascii="Arial" w:hAnsi="Arial" w:cs="Arial"/>
                                  <w:sz w:val="10"/>
                                  <w:szCs w:val="10"/>
                                </w:rPr>
                              </w:pPr>
                              <w:r>
                                <w:rPr>
                                  <w:rFonts w:ascii="Arial" w:hAnsi="Arial" w:cs="Arial"/>
                                  <w:sz w:val="10"/>
                                  <w:szCs w:val="10"/>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1206678530" name="Text Box 43"/>
                        <wps:cNvSpPr txBox="1"/>
                        <wps:spPr>
                          <a:xfrm>
                            <a:off x="-63500" y="2258709"/>
                            <a:ext cx="749191" cy="106665"/>
                          </a:xfrm>
                          <a:prstGeom prst="rect">
                            <a:avLst/>
                          </a:prstGeom>
                          <a:solidFill>
                            <a:sysClr val="window" lastClr="FFFFFF"/>
                          </a:solidFill>
                          <a:ln w="6350">
                            <a:noFill/>
                          </a:ln>
                        </wps:spPr>
                        <wps:txbx>
                          <w:txbxContent>
                            <w:p w14:paraId="2B2CB8D9" w14:textId="77777777" w:rsidR="00BC3DF2" w:rsidRPr="005850C7" w:rsidRDefault="00BC3DF2" w:rsidP="00BC3DF2">
                              <w:pPr>
                                <w:rPr>
                                  <w:rFonts w:ascii="Arial" w:hAnsi="Arial" w:cs="Arial"/>
                                  <w:sz w:val="10"/>
                                  <w:szCs w:val="10"/>
                                </w:rPr>
                              </w:pPr>
                              <w:r>
                                <w:rPr>
                                  <w:rFonts w:ascii="Arial" w:hAnsi="Arial" w:cs="Arial"/>
                                  <w:sz w:val="10"/>
                                  <w:szCs w:val="10"/>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s:wsp>
                        <wps:cNvPr id="721256533" name="Text Box 44"/>
                        <wps:cNvSpPr txBox="1"/>
                        <wps:spPr>
                          <a:xfrm>
                            <a:off x="-63500" y="2186802"/>
                            <a:ext cx="749191" cy="71302"/>
                          </a:xfrm>
                          <a:prstGeom prst="rect">
                            <a:avLst/>
                          </a:prstGeom>
                          <a:solidFill>
                            <a:sysClr val="window" lastClr="FFFFFF"/>
                          </a:solidFill>
                          <a:ln w="6350">
                            <a:noFill/>
                          </a:ln>
                        </wps:spPr>
                        <wps:txbx>
                          <w:txbxContent>
                            <w:p w14:paraId="6DBC3701" w14:textId="77777777" w:rsidR="00BC3DF2" w:rsidRPr="005850C7" w:rsidRDefault="00BC3DF2" w:rsidP="00BC3DF2">
                              <w:pPr>
                                <w:rPr>
                                  <w:rFonts w:ascii="Arial" w:hAnsi="Arial" w:cs="Arial"/>
                                  <w:sz w:val="10"/>
                                  <w:szCs w:val="10"/>
                                </w:rPr>
                              </w:pPr>
                              <w:r>
                                <w:rPr>
                                  <w:rFonts w:ascii="Arial" w:hAnsi="Arial" w:cs="Arial"/>
                                  <w:sz w:val="10"/>
                                  <w:szCs w:val="10"/>
                                </w:rPr>
                                <w:t>Lumelääke ja ADT:</w:t>
                              </w:r>
                            </w:p>
                          </w:txbxContent>
                        </wps:txbx>
                        <wps:bodyPr rot="0" spcFirstLastPara="0" vertOverflow="overflow" horzOverflow="overflow" vert="horz" wrap="square" lIns="0" tIns="0" rIns="0" bIns="0" numCol="1" spcCol="0" rtlCol="0" fromWordArt="0" anchor="t"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2F0D259C" id="_x0000_s1126" style="position:absolute;margin-left:-4.25pt;margin-top:36.6pt;width:282.5pt;height:186.25pt;z-index:251658273;mso-width-relative:margin;mso-height-relative:margin" coordorigin="-635" coordsize="35876,236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aBtbUQQAAFodAAAOAAAAZHJzL2Uyb0RvYy54bWzsWV1P4zgUfV9p/0OU96G2E8dJRRmxzIJW&#10;QjNIsJpnkyZtpCTO2oGW/fV77DRpKV2tKMtDpPIQ/H3t4+PTe+3zr+uq9J4zbQpVz3x6Rnwvq1M1&#10;L+rFzP/z4fpL7HumlfVclqrOZv5LZvyvF7/+cr5qphlTS1XOM+1hkNpMV83MX7ZtM51MTLrMKmnO&#10;VJPVqMyVrmSLrF5M5lquMHpVThgh0WSl9LzRKs2MQem3rtK/cOPneZa2P/LcZK1XznzMrXVf7b6P&#10;9ju5OJfThZbNskg305BHzKKSRQ2jw1DfZCu9J128GaoqUq2MytuzVFUTledFmrk1YDWU7K3mRqun&#10;xq1lMV0tmgEmQLuH09HDpt+fb3Rz39xpILFqFsDC5exa1rmu7H/M0ls7yF4GyLJ166UoDHgsogCb&#10;nKKOBREPRNiBmi6BvO33JQo4Afbbzuny9//oPumtT17NadWAJWYLhPkYEPdL2WQOXzMFEHfaK+Yg&#10;sYhiSuIgSHyvlhVI+2BX+5taewG3a7OzQHMLmteuUY4+fblB4QHsWEx4wgMHAhUJS0LXQ057HAWN&#10;acw7GCkLSSLsiAMMctpo095kqvJsYuZrMNsRTj7fmrZr2jex9o0qi/l1UZYu82KuSu09SxwCnJ25&#10;WvleKU2Lwpl/7f421l51K2tvNfPt7jlLtbLjdabKGpOzOHTrtal2/bh2+CUDSI9q/gKMtOqOnWnS&#10;6wKzv4XpO6lxzsAKaEf7A5+8VDCmNinfWyr996Fy2x67jlrfW+Hcznzz15PUGVb0Rw0+2EPeJ3Sf&#10;eOwT9VN1pYAChSo1qUuig27LPplrVf2EpFxaK6iSdQpbM7/tk1dtpx6QpDS7vHSNcJQb2d7W901q&#10;h7aQ2714WP+UutlsWIud/q56xsnp3r51bTegdrhtMuB7R7lPJ34SRIJzEURveR/1/H4v78OYMw60&#10;cfgpowkk2450mPdxwqirHiftB4xOtB8V7SmLGCeChZDffb13KnyE3kPCI5KE/877mOM4QF+6n80Q&#10;vznj1fsBpBPxR0V8xpkIRRyKt7yPj9T7mHIRwxu0ch8Kwih7LfdUkIAROFaW98gk8HlG6+cMIJ14&#10;Pyrec8QpMZxwyPO+3idH8j5ICATf8X7PwaERI+FG6CmnYShGzPgBns9jvPXvmQBgJ+d+ew3yrvC+&#10;jzE2bssmqgU9Qx5EAZDdIz3YCQk+wsnZCexpErGEOB9m69tTQhIeIZqwYi+SIByvj4Ol9CB9HvVP&#10;Qe2HrrUO855yFjIWhxG8kn3iD7c274xqd4jPSBCSeI/4IkxogqDXOTkUcUAwWieHkgGkE/FH5eVQ&#10;RqJIxPyQ4js+fkzxGcPNLzz517c5u8SH+Wi8vg4lLnSxIJ2IPyriC0SdHA8RuG3fF3z3NPFB3tM4&#10;ijtubD2dXcEXNOiqR3mLScmgDSfa/1+0d49YeMBzDzqbx0b7Qribd7f92yfRi38AAAD//wMAUEsD&#10;BBQABgAIAAAAIQBKvIG94QAAAAkBAAAPAAAAZHJzL2Rvd25yZXYueG1sTI9Ba8JAEIXvhf6HZQq9&#10;6SZqVNJsRKTtSQrVQultzI5JMDsbsmsS/323p3p88x7vfZNtRtOInjpXW1YQTyMQxIXVNZcKvo5v&#10;kzUI55E1NpZJwY0cbPLHhwxTbQf+pP7gSxFK2KWooPK+TaV0RUUG3dS2xME7286gD7Irpe5wCOWm&#10;kbMoWkqDNYeFClvaVVRcDlej4H3AYTuPX/v95by7/RyTj+99TEo9P43bFxCeRv8fhj/8gA55YDrZ&#10;K2snGgWTdRKSClbzGYjgJ8kyHE4KFotkBTLP5P0H+S8AAAD//wMAUEsBAi0AFAAGAAgAAAAhALaD&#10;OJL+AAAA4QEAABMAAAAAAAAAAAAAAAAAAAAAAFtDb250ZW50X1R5cGVzXS54bWxQSwECLQAUAAYA&#10;CAAAACEAOP0h/9YAAACUAQAACwAAAAAAAAAAAAAAAAAvAQAAX3JlbHMvLnJlbHNQSwECLQAUAAYA&#10;CAAAACEAH2gbW1EEAABaHQAADgAAAAAAAAAAAAAAAAAuAgAAZHJzL2Uyb0RvYy54bWxQSwECLQAU&#10;AAYACAAAACEASryBveEAAAAJAQAADwAAAAAAAAAAAAAAAACrBgAAZHJzL2Rvd25yZXYueG1sUEsF&#10;BgAAAAAEAAQA8wAAALkHAAAAAA==&#10;">
                <v:shape id="Text Box 35" o:spid="_x0000_s1127" type="#_x0000_t202" style="position:absolute;left:28059;top:17929;width:7182;height:12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hHy9yQAAAOMAAAAPAAAAZHJzL2Rvd25yZXYueG1sRE9LSwMx&#10;EL4L/Q9hCt5ssl1st2vTYkVRKB76OngbNrMP3EyWTWzXf98UBI/zvWe5HmwrztT7xrGGZKJAEBfO&#10;NFxpOB7eHjIQPiAbbB2Thl/ysF6N7paYG3fhHZ33oRIxhH2OGuoQulxKX9Rk0U9cRxy50vUWQzz7&#10;SpoeLzHctnKq1ExabDg21NjRS03F9/7Hajipx+1rmVaf3fvRNOVuE76SxGh9Px6en0AEGsK/+M/9&#10;YeL8+SxLVJamC7j9FAGQqysAAAD//wMAUEsBAi0AFAAGAAgAAAAhANvh9svuAAAAhQEAABMAAAAA&#10;AAAAAAAAAAAAAAAAAFtDb250ZW50X1R5cGVzXS54bWxQSwECLQAUAAYACAAAACEAWvQsW78AAAAV&#10;AQAACwAAAAAAAAAAAAAAAAAfAQAAX3JlbHMvLnJlbHNQSwECLQAUAAYACAAAACEAXYR8vckAAADj&#10;AAAADwAAAAAAAAAAAAAAAAAHAgAAZHJzL2Rvd25yZXYueG1sUEsFBgAAAAADAAMAtwAAAP0CAAAA&#10;AA==&#10;" fillcolor="window" stroked="f" strokeweight=".5pt">
                  <v:textbox inset="0,0,0,0">
                    <w:txbxContent>
                      <w:p w14:paraId="68350ADB" w14:textId="77777777" w:rsidR="00BC3DF2" w:rsidRPr="005850C7" w:rsidRDefault="00BC3DF2" w:rsidP="00BC3DF2">
                        <w:pPr>
                          <w:jc w:val="center"/>
                          <w:rPr>
                            <w:rFonts w:ascii="Arial" w:hAnsi="Arial" w:cs="Arial"/>
                            <w:sz w:val="14"/>
                            <w:szCs w:val="14"/>
                          </w:rPr>
                        </w:pPr>
                        <w:r>
                          <w:rPr>
                            <w:rFonts w:ascii="Arial" w:hAnsi="Arial" w:cs="Arial"/>
                            <w:sz w:val="14"/>
                            <w:szCs w:val="14"/>
                          </w:rPr>
                          <w:t>Kuukautta</w:t>
                        </w:r>
                      </w:p>
                    </w:txbxContent>
                  </v:textbox>
                </v:shape>
                <v:shape id="Text Box 36" o:spid="_x0000_s1128" type="#_x0000_t202" style="position:absolute;left:24852;top:12192;width:7182;height:8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1OcSywAAAOIAAAAPAAAAZHJzL2Rvd25yZXYueG1sRI9La8Mw&#10;EITvhfwHsYXeGtkxdho3SkhLSwqhh7wOuS3W+kGslbHUxPn3VaGQ4zAz3zDz5WBacaHeNZYVxOMI&#10;BHFhdcOVgsP+8/kFhPPIGlvLpOBGDpaL0cMcc22vvKXLzlciQNjlqKD2vsuldEVNBt3YdsTBK21v&#10;0AfZV1L3eA1w08pJFGXSYMNhocaO3msqzrsfo+AYpZuPMqm+u/VBN+X2zZ/iWCv19DisXkF4Gvw9&#10;/N/+0gpmSTZN02mSwd+lcAfk4hcAAP//AwBQSwECLQAUAAYACAAAACEA2+H2y+4AAACFAQAAEwAA&#10;AAAAAAAAAAAAAAAAAAAAW0NvbnRlbnRfVHlwZXNdLnhtbFBLAQItABQABgAIAAAAIQBa9CxbvwAA&#10;ABUBAAALAAAAAAAAAAAAAAAAAB8BAABfcmVscy8ucmVsc1BLAQItABQABgAIAAAAIQBM1OcSywAA&#10;AOIAAAAPAAAAAAAAAAAAAAAAAAcCAABkcnMvZG93bnJldi54bWxQSwUGAAAAAAMAAwC3AAAA/wIA&#10;AAAA&#10;" fillcolor="window" stroked="f" strokeweight=".5pt">
                  <v:textbox inset="0,0,0,0">
                    <w:txbxContent>
                      <w:p w14:paraId="55EE5D0E" w14:textId="77777777" w:rsidR="00BC3DF2" w:rsidRPr="005850C7" w:rsidRDefault="00BC3DF2" w:rsidP="00BC3DF2">
                        <w:pPr>
                          <w:rPr>
                            <w:rFonts w:ascii="Arial" w:hAnsi="Arial" w:cs="Arial"/>
                            <w:sz w:val="10"/>
                            <w:szCs w:val="10"/>
                          </w:rPr>
                        </w:pPr>
                        <w:r>
                          <w:rPr>
                            <w:rFonts w:ascii="Arial" w:hAnsi="Arial" w:cs="Arial"/>
                            <w:sz w:val="10"/>
                            <w:szCs w:val="10"/>
                          </w:rPr>
                          <w:t>Tutkittavien lukumäärä</w:t>
                        </w:r>
                      </w:p>
                    </w:txbxContent>
                  </v:textbox>
                </v:shape>
                <v:shape id="Text Box 37" o:spid="_x0000_s1129" type="#_x0000_t202" style="position:absolute;left:12460;top:12192;width:8513;height:23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34VGyQAAAOMAAAAPAAAAZHJzL2Rvd25yZXYueG1sRE9LSwMx&#10;EL4L/Q9hCt5ssqvblrVpUVFaKB76OngbNrMP3EyWTWy3/94IBY/zvWexGmwrztT7xrGGZKJAEBfO&#10;NFxpOB4+HuYgfEA22DomDVfysFqO7haYG3fhHZ33oRIxhH2OGuoQulxKX9Rk0U9cRxy50vUWQzz7&#10;SpoeLzHctjJVaiotNhwbauzorabie/9jNZxUtn0vH6vPbn00Tbl7DV9JYrS+Hw8vzyACDeFffHNv&#10;TJyfTtNMzdKnDP5+igDI5S8AAAD//wMAUEsBAi0AFAAGAAgAAAAhANvh9svuAAAAhQEAABMAAAAA&#10;AAAAAAAAAAAAAAAAAFtDb250ZW50X1R5cGVzXS54bWxQSwECLQAUAAYACAAAACEAWvQsW78AAAAV&#10;AQAACwAAAAAAAAAAAAAAAAAfAQAAX3JlbHMvLnJlbHNQSwECLQAUAAYACAAAACEAMN+FRskAAADj&#10;AAAADwAAAAAAAAAAAAAAAAAHAgAAZHJzL2Rvd25yZXYueG1sUEsFBgAAAAADAAMAtwAAAP0CAAAA&#10;AA==&#10;" fillcolor="window" stroked="f" strokeweight=".5pt">
                  <v:textbox inset="0,0,0,0">
                    <w:txbxContent>
                      <w:p w14:paraId="3474D8B3"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Hoito</w:t>
                        </w:r>
                      </w:p>
                      <w:p w14:paraId="01AA131D"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Entsalutamidi monoterapiana</w:t>
                        </w:r>
                      </w:p>
                      <w:p w14:paraId="74ABE8F8"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Lumelääke ja ADT</w:t>
                        </w:r>
                      </w:p>
                    </w:txbxContent>
                  </v:textbox>
                </v:shape>
                <v:shape id="Text Box 38" o:spid="_x0000_s1130" type="#_x0000_t202" style="position:absolute;left:8157;top:14702;width:17032;height:17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TU0AywAAAOIAAAAPAAAAZHJzL2Rvd25yZXYueG1sRI9Pa8JA&#10;FMTvBb/D8gRvdZOojURXaaWlBfGgtYfeHtmXP5h9G7Krpt/eFQoeh5n5DbNc96YRF+pcbVlBPI5A&#10;EOdW11wqOH5/PM9BOI+ssbFMCv7IwXo1eFpipu2V93Q5+FIECLsMFVTet5mULq/IoBvbljh4he0M&#10;+iC7UuoOrwFuGplE0Ys0WHNYqLClTUX56XA2Cn6i2fa9mJS79vOo62L/5n/jWCs1GvavCxCeev8I&#10;/7e/tIJklqTTdD5N4X4p3AG5ugEAAP//AwBQSwECLQAUAAYACAAAACEA2+H2y+4AAACFAQAAEwAA&#10;AAAAAAAAAAAAAAAAAAAAW0NvbnRlbnRfVHlwZXNdLnhtbFBLAQItABQABgAIAAAAIQBa9CxbvwAA&#10;ABUBAAALAAAAAAAAAAAAAAAAAB8BAABfcmVscy8ucmVsc1BLAQItABQABgAIAAAAIQDgTU0AywAA&#10;AOIAAAAPAAAAAAAAAAAAAAAAAAcCAABkcnMvZG93bnJldi54bWxQSwUGAAAAAAMAAwC3AAAA/wIA&#10;AAAA&#10;" fillcolor="window" stroked="f" strokeweight=".5pt">
                  <v:textbox inset="0,0,0,0">
                    <w:txbxContent>
                      <w:p w14:paraId="02155D19" w14:textId="77777777" w:rsidR="00BC3DF2" w:rsidRPr="006C4DD4" w:rsidRDefault="00BC3DF2" w:rsidP="00BC3DF2">
                        <w:pPr>
                          <w:spacing w:after="10"/>
                          <w:rPr>
                            <w:rFonts w:ascii="Arial" w:hAnsi="Arial" w:cs="Arial"/>
                            <w:sz w:val="10"/>
                            <w:szCs w:val="10"/>
                            <w:lang w:val="en-GB"/>
                          </w:rPr>
                        </w:pPr>
                        <w:r w:rsidRPr="006C4DD4">
                          <w:rPr>
                            <w:rFonts w:ascii="Arial" w:hAnsi="Arial" w:cs="Arial"/>
                            <w:sz w:val="10"/>
                            <w:szCs w:val="10"/>
                            <w:lang w:val="en-GB"/>
                          </w:rPr>
                          <w:t>Stratifioitu log rank -testi: p = 0,0049</w:t>
                        </w:r>
                      </w:p>
                      <w:p w14:paraId="08A12F6C" w14:textId="77777777" w:rsidR="00BC3DF2" w:rsidRPr="0027106F" w:rsidRDefault="00BC3DF2" w:rsidP="00BC3DF2">
                        <w:pPr>
                          <w:spacing w:after="10"/>
                          <w:rPr>
                            <w:rFonts w:ascii="Arial" w:hAnsi="Arial" w:cs="Arial"/>
                            <w:sz w:val="10"/>
                            <w:szCs w:val="10"/>
                            <w:lang w:val="fi-FI"/>
                          </w:rPr>
                        </w:pPr>
                        <w:r w:rsidRPr="0027106F">
                          <w:rPr>
                            <w:rFonts w:ascii="Arial" w:hAnsi="Arial" w:cs="Arial"/>
                            <w:sz w:val="10"/>
                            <w:szCs w:val="10"/>
                            <w:lang w:val="fi-FI"/>
                          </w:rPr>
                          <w:t>Stratifioitu riskisuhde (95 % CI): 0,631 (0,456; 0,871)</w:t>
                        </w:r>
                      </w:p>
                    </w:txbxContent>
                  </v:textbox>
                </v:shape>
                <v:shape id="Text Box 39" o:spid="_x0000_s1131" type="#_x0000_t202" style="position:absolute;left:3904;width:1621;height:151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73gZzAAAAOIAAAAPAAAAZHJzL2Rvd25yZXYueG1sRI9Pa8JA&#10;FMTvQr/D8gq96aaxRk1dRSylngT/HPT2mn1Notm3Ibtq9NN3CwWPw8z8hpnMWlOJCzWutKzgtReB&#10;IM6sLjlXsNt+dkcgnEfWWFkmBTdyMJs+dSaYanvlNV02PhcBwi5FBYX3dSqlywoy6Hq2Jg7ej20M&#10;+iCbXOoGrwFuKhlHUSINlhwWCqxpUVB22pyNAp9nyfawPu++jt/lx311H+wX9qDUy3M7fwfhqfWP&#10;8H97qRUM4n4yGo7jN/i7FO6AnP4CAAD//wMAUEsBAi0AFAAGAAgAAAAhANvh9svuAAAAhQEAABMA&#10;AAAAAAAAAAAAAAAAAAAAAFtDb250ZW50X1R5cGVzXS54bWxQSwECLQAUAAYACAAAACEAWvQsW78A&#10;AAAVAQAACwAAAAAAAAAAAAAAAAAfAQAAX3JlbHMvLnJlbHNQSwECLQAUAAYACAAAACEAde94GcwA&#10;AADiAAAADwAAAAAAAAAAAAAAAAAHAgAAZHJzL2Rvd25yZXYueG1sUEsFBgAAAAADAAMAtwAAAAAD&#10;AAAAAA==&#10;" fillcolor="window" stroked="f" strokeweight=".5pt">
                  <v:textbox style="layout-flow:vertical;mso-layout-flow-alt:bottom-to-top" inset="0,0,0,0">
                    <w:txbxContent>
                      <w:p w14:paraId="2AA50393" w14:textId="77777777" w:rsidR="00BC3DF2" w:rsidRPr="0020683A" w:rsidRDefault="00BC3DF2" w:rsidP="00BC3DF2">
                        <w:pPr>
                          <w:jc w:val="center"/>
                          <w:rPr>
                            <w:rFonts w:ascii="Arial" w:hAnsi="Arial" w:cs="Arial"/>
                            <w:color w:val="000000"/>
                            <w:sz w:val="14"/>
                            <w:szCs w:val="14"/>
                          </w:rPr>
                        </w:pPr>
                        <w:r w:rsidRPr="0020683A">
                          <w:rPr>
                            <w:rFonts w:ascii="Arial" w:hAnsi="Arial" w:cs="Arial"/>
                            <w:color w:val="000000"/>
                            <w:sz w:val="14"/>
                            <w:szCs w:val="14"/>
                          </w:rPr>
                          <w:t>Metastaasivapaa elossaoloaika (%)</w:t>
                        </w:r>
                      </w:p>
                    </w:txbxContent>
                  </v:textbox>
                </v:shape>
                <v:shape id="Text Box 40" o:spid="_x0000_s1132" type="#_x0000_t202" style="position:absolute;left:-635;top:19629;width:10095;height:7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BKXyQAAAOIAAAAPAAAAZHJzL2Rvd25yZXYueG1sRI/LasJA&#10;FIb3Bd9hOIK7OhOjQVJHUVFaKF146aK7Q+bkQjNnQmbU9O07i0KXP/+Nb7UZbCvu1PvGsYZkqkAQ&#10;F840XGm4Xo7PSxA+IBtsHZOGH/KwWY+eVpgb9+AT3c+hEnGEfY4a6hC6XEpf1GTRT11HHL3S9RZD&#10;lH0lTY+POG5bOVMqkxYbjg81drSvqfg+36yGT7V4P5Rp9dG9Xk1TnnbhK0mM1pPxsH0BEWgI/+G/&#10;9pvRMM/UfJFmaYSISBEH5PoXAAD//wMAUEsBAi0AFAAGAAgAAAAhANvh9svuAAAAhQEAABMAAAAA&#10;AAAAAAAAAAAAAAAAAFtDb250ZW50X1R5cGVzXS54bWxQSwECLQAUAAYACAAAACEAWvQsW78AAAAV&#10;AQAACwAAAAAAAAAAAAAAAAAfAQAAX3JlbHMvLnJlbHNQSwECLQAUAAYACAAAACEAPigSl8kAAADi&#10;AAAADwAAAAAAAAAAAAAAAAAHAgAAZHJzL2Rvd25yZXYueG1sUEsFBgAAAAADAAMAtwAAAP0CAAAA&#10;AA==&#10;" fillcolor="window" stroked="f" strokeweight=".5pt">
                  <v:textbox inset="0,0,0,0">
                    <w:txbxContent>
                      <w:p w14:paraId="1786F7DC" w14:textId="77777777" w:rsidR="00BC3DF2" w:rsidRPr="005850C7" w:rsidRDefault="00BC3DF2" w:rsidP="00BC3DF2">
                        <w:pPr>
                          <w:rPr>
                            <w:rFonts w:ascii="Arial" w:hAnsi="Arial" w:cs="Arial"/>
                            <w:sz w:val="10"/>
                            <w:szCs w:val="10"/>
                          </w:rPr>
                        </w:pPr>
                        <w:r>
                          <w:rPr>
                            <w:rFonts w:ascii="Arial" w:hAnsi="Arial" w:cs="Arial"/>
                            <w:sz w:val="10"/>
                            <w:szCs w:val="10"/>
                          </w:rPr>
                          <w:t>Entsalutamidi monoterapiana:</w:t>
                        </w:r>
                      </w:p>
                    </w:txbxContent>
                  </v:textbox>
                </v:shape>
                <v:shape id="Text Box 41" o:spid="_x0000_s1133" type="#_x0000_t202" style="position:absolute;left:-635;top:20340;width:7491;height:11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rV61zAAAAOMAAAAPAAAAZHJzL2Rvd25yZXYueG1sRI9La8NA&#10;DITvhf6HRYXcmrWdB8HJJrSlpYWSQ16H3IRXfhCv1ni3ifvvq0MhR2lGM59Wm8G16kp9aDwbSMcJ&#10;KOLC24YrA8fDx/MCVIjIFlvPZOCXAmzWjw8rzK2/8Y6u+1gpCeGQo4E6xi7XOhQ1OQxj3xGLVvre&#10;YZSxr7Tt8SbhrtVZksy1w4alocaO3moqLvsfZ+CUzL7fy0m17T6Ptil3r/GcptaY0dPwsgQVaYh3&#10;8//1lxX8WTbNssV0LtDykyxAr/8AAAD//wMAUEsBAi0AFAAGAAgAAAAhANvh9svuAAAAhQEAABMA&#10;AAAAAAAAAAAAAAAAAAAAAFtDb250ZW50X1R5cGVzXS54bWxQSwECLQAUAAYACAAAACEAWvQsW78A&#10;AAAVAQAACwAAAAAAAAAAAAAAAAAfAQAAX3JlbHMvLnJlbHNQSwECLQAUAAYACAAAACEAYq1etcwA&#10;AADjAAAADwAAAAAAAAAAAAAAAAAHAgAAZHJzL2Rvd25yZXYueG1sUEsFBgAAAAADAAMAtwAAAAAD&#10;AAAAAA==&#10;" fillcolor="window" stroked="f" strokeweight=".5pt">
                  <v:textbox inset="0,0,0,0">
                    <w:txbxContent>
                      <w:p w14:paraId="2FDF78DE" w14:textId="77777777" w:rsidR="00BC3DF2" w:rsidRPr="005850C7" w:rsidRDefault="00BC3DF2" w:rsidP="00BC3DF2">
                        <w:pPr>
                          <w:rPr>
                            <w:rFonts w:ascii="Arial" w:hAnsi="Arial" w:cs="Arial"/>
                            <w:sz w:val="10"/>
                            <w:szCs w:val="10"/>
                          </w:rPr>
                        </w:pPr>
                        <w:r>
                          <w:rPr>
                            <w:rFonts w:ascii="Arial" w:hAnsi="Arial" w:cs="Arial"/>
                            <w:sz w:val="10"/>
                            <w:szCs w:val="10"/>
                          </w:rPr>
                          <w:t>Riskissä olevat potilaat</w:t>
                        </w:r>
                      </w:p>
                    </w:txbxContent>
                  </v:textbox>
                </v:shape>
                <v:shape id="Text Box 43" o:spid="_x0000_s1134" type="#_x0000_t202" style="position:absolute;left:-635;top:22587;width:7491;height:10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uAeqzAAAAOMAAAAPAAAAZHJzL2Rvd25yZXYueG1sRI9LT8Mw&#10;EITvSPwHa5F6o3ZaNa1C3QoQCCTUQx8cuK3izUPE6yh22/Dv2QMSx92dnZlvvR19py40xDawhWxq&#10;QBGXwbVcWzgdX+9XoGJCdtgFJgs/FGG7ub1ZY+HClfd0OaRaiQnHAi00KfWF1rFsyGOchp5YblUY&#10;PCYZh1q7Aa9i7js9MybXHluWhAZ7em6o/D6cvYVPs/h4qeb1rn87ubbaP6WvLHPWTu7GxwdQicb0&#10;L/77fndSf2byfLlazIVCmGQBevMLAAD//wMAUEsBAi0AFAAGAAgAAAAhANvh9svuAAAAhQEAABMA&#10;AAAAAAAAAAAAAAAAAAAAAFtDb250ZW50X1R5cGVzXS54bWxQSwECLQAUAAYACAAAACEAWvQsW78A&#10;AAAVAQAACwAAAAAAAAAAAAAAAAAfAQAAX3JlbHMvLnJlbHNQSwECLQAUAAYACAAAACEAwbgHqswA&#10;AADjAAAADwAAAAAAAAAAAAAAAAAHAgAAZHJzL2Rvd25yZXYueG1sUEsFBgAAAAADAAMAtwAAAAAD&#10;AAAAAA==&#10;" fillcolor="window" stroked="f" strokeweight=".5pt">
                  <v:textbox inset="0,0,0,0">
                    <w:txbxContent>
                      <w:p w14:paraId="2B2CB8D9" w14:textId="77777777" w:rsidR="00BC3DF2" w:rsidRPr="005850C7" w:rsidRDefault="00BC3DF2" w:rsidP="00BC3DF2">
                        <w:pPr>
                          <w:rPr>
                            <w:rFonts w:ascii="Arial" w:hAnsi="Arial" w:cs="Arial"/>
                            <w:sz w:val="10"/>
                            <w:szCs w:val="10"/>
                          </w:rPr>
                        </w:pPr>
                        <w:r>
                          <w:rPr>
                            <w:rFonts w:ascii="Arial" w:hAnsi="Arial" w:cs="Arial"/>
                            <w:sz w:val="10"/>
                            <w:szCs w:val="10"/>
                          </w:rPr>
                          <w:t>Riskissä olevat potilaat</w:t>
                        </w:r>
                      </w:p>
                    </w:txbxContent>
                  </v:textbox>
                </v:shape>
                <v:shape id="Text Box 44" o:spid="_x0000_s1135" type="#_x0000_t202" style="position:absolute;left:-635;top:21868;width:7491;height:7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M2hywAAAOIAAAAPAAAAZHJzL2Rvd25yZXYueG1sRI9LawJB&#10;EITvQv7D0IHc4uyD1bBxlCiRCOLBRw65NTu9D7LTs+yMuvn3jhDwWFTVV9RsMZhWXKh3jWUF8TgC&#10;QVxY3XCl4HRcv76BcB5ZY2uZFPyRg8X8aTTDXNsr7+ly8JUIEHY5Kqi973IpXVGTQTe2HXHwStsb&#10;9EH2ldQ9XgPctDKJook02HBYqLGjVU3F7+FsFHxH2fazTKtd93XSTblf+p841kq9PA8f7yA8Df4R&#10;/m9vtIJpEifZJEtTuF8Kd0DObwAAAP//AwBQSwECLQAUAAYACAAAACEA2+H2y+4AAACFAQAAEwAA&#10;AAAAAAAAAAAAAAAAAAAAW0NvbnRlbnRfVHlwZXNdLnhtbFBLAQItABQABgAIAAAAIQBa9CxbvwAA&#10;ABUBAAALAAAAAAAAAAAAAAAAAB8BAABfcmVscy8ucmVsc1BLAQItABQABgAIAAAAIQBfIM2hywAA&#10;AOIAAAAPAAAAAAAAAAAAAAAAAAcCAABkcnMvZG93bnJldi54bWxQSwUGAAAAAAMAAwC3AAAA/wIA&#10;AAAA&#10;" fillcolor="window" stroked="f" strokeweight=".5pt">
                  <v:textbox inset="0,0,0,0">
                    <w:txbxContent>
                      <w:p w14:paraId="6DBC3701" w14:textId="77777777" w:rsidR="00BC3DF2" w:rsidRPr="005850C7" w:rsidRDefault="00BC3DF2" w:rsidP="00BC3DF2">
                        <w:pPr>
                          <w:rPr>
                            <w:rFonts w:ascii="Arial" w:hAnsi="Arial" w:cs="Arial"/>
                            <w:sz w:val="10"/>
                            <w:szCs w:val="10"/>
                          </w:rPr>
                        </w:pPr>
                        <w:r>
                          <w:rPr>
                            <w:rFonts w:ascii="Arial" w:hAnsi="Arial" w:cs="Arial"/>
                            <w:sz w:val="10"/>
                            <w:szCs w:val="10"/>
                          </w:rPr>
                          <w:t>Lumelääke ja ADT:</w:t>
                        </w:r>
                      </w:p>
                    </w:txbxContent>
                  </v:textbox>
                </v:shape>
              </v:group>
            </w:pict>
          </mc:Fallback>
        </mc:AlternateContent>
      </w:r>
      <w:r w:rsidRPr="00BA6263">
        <w:rPr>
          <w:rFonts w:eastAsia="MS Mincho" w:cs="Times New Roman"/>
          <w:noProof/>
          <w:szCs w:val="20"/>
          <w:lang w:val="fi-FI"/>
        </w:rPr>
        <w:drawing>
          <wp:inline distT="0" distB="0" distL="0" distR="0" wp14:anchorId="1549D7A4" wp14:editId="4CE26354">
            <wp:extent cx="5772150" cy="2828925"/>
            <wp:effectExtent l="0" t="0" r="0" b="9525"/>
            <wp:docPr id="1562659193"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3534645" name="Picture 6"/>
                    <pic:cNvPicPr>
                      <a:picLocks noChangeAspect="1" noChangeArrowheads="1"/>
                    </pic:cNvPicPr>
                  </pic:nvPicPr>
                  <pic:blipFill>
                    <a:blip r:embed="rId22" cstate="print">
                      <a:extLst>
                        <a:ext uri="{28A0092B-C50C-407E-A947-70E740481C1C}">
                          <a14:useLocalDpi xmlns:a14="http://schemas.microsoft.com/office/drawing/2010/main" val="0"/>
                        </a:ext>
                      </a:extLst>
                    </a:blip>
                    <a:srcRect t="14008" b="11105"/>
                    <a:stretch>
                      <a:fillRect/>
                    </a:stretch>
                  </pic:blipFill>
                  <pic:spPr bwMode="auto">
                    <a:xfrm>
                      <a:off x="0" y="0"/>
                      <a:ext cx="5772150" cy="2828925"/>
                    </a:xfrm>
                    <a:prstGeom prst="rect">
                      <a:avLst/>
                    </a:prstGeom>
                    <a:noFill/>
                    <a:ln>
                      <a:noFill/>
                    </a:ln>
                  </pic:spPr>
                </pic:pic>
              </a:graphicData>
            </a:graphic>
          </wp:inline>
        </w:drawing>
      </w:r>
    </w:p>
    <w:p w14:paraId="44F60C73" w14:textId="77777777" w:rsidR="00BC3DF2" w:rsidRPr="00BA6263" w:rsidRDefault="00BC3DF2" w:rsidP="00BC3DF2">
      <w:pPr>
        <w:autoSpaceDE w:val="0"/>
        <w:autoSpaceDN w:val="0"/>
        <w:adjustRightInd w:val="0"/>
        <w:spacing w:after="0"/>
        <w:rPr>
          <w:rFonts w:eastAsia="TimesNewRoman" w:cs="Times New Roman"/>
          <w:lang w:val="fi-FI"/>
        </w:rPr>
      </w:pPr>
      <w:r w:rsidRPr="00BA6263">
        <w:rPr>
          <w:rFonts w:eastAsia="MS Mincho" w:cs="Times New Roman"/>
          <w:b/>
          <w:bCs/>
          <w:szCs w:val="20"/>
          <w:lang w:val="fi-FI"/>
        </w:rPr>
        <w:t>Kuva 2: Kaplan-Meierin menetelmän mukaiset käyrät metastaasivapaasta elossaoloajasta entsalutamidia monoterapiana vs. lumelääkkeen ja androgeenideprivaatiohoidon yhdistelmää saaneissa hoitohaaroissa EMBARK-tutkimuksessa (hoitoaikeen [intent-to-treat] mukainen analyysi)</w:t>
      </w:r>
    </w:p>
    <w:p w14:paraId="2BAEB269" w14:textId="77777777" w:rsidR="00BC3DF2" w:rsidRPr="00BA6263" w:rsidRDefault="00BC3DF2" w:rsidP="00BC3DF2">
      <w:pPr>
        <w:autoSpaceDE w:val="0"/>
        <w:autoSpaceDN w:val="0"/>
        <w:adjustRightInd w:val="0"/>
        <w:spacing w:after="0"/>
        <w:rPr>
          <w:rFonts w:eastAsia="MS Mincho" w:cs="Times New Roman"/>
          <w:b/>
          <w:iCs/>
          <w:lang w:val="fi-FI"/>
        </w:rPr>
      </w:pPr>
    </w:p>
    <w:p w14:paraId="67FF2349" w14:textId="77777777" w:rsidR="00BC3DF2" w:rsidRPr="00BA6263" w:rsidRDefault="00BC3DF2" w:rsidP="00BC3DF2">
      <w:pPr>
        <w:spacing w:after="0"/>
        <w:rPr>
          <w:rFonts w:cs="Times New Roman"/>
          <w:b/>
        </w:rPr>
      </w:pPr>
      <w:r w:rsidRPr="00BA6263">
        <w:rPr>
          <w:noProof/>
        </w:rPr>
        <mc:AlternateContent>
          <mc:Choice Requires="wps">
            <w:drawing>
              <wp:anchor distT="0" distB="0" distL="114300" distR="114300" simplePos="0" relativeHeight="251658301" behindDoc="0" locked="0" layoutInCell="1" allowOverlap="1" wp14:anchorId="24096290" wp14:editId="1716E803">
                <wp:simplePos x="0" y="0"/>
                <wp:positionH relativeFrom="margin">
                  <wp:posOffset>3995411</wp:posOffset>
                </wp:positionH>
                <wp:positionV relativeFrom="paragraph">
                  <wp:posOffset>1781176</wp:posOffset>
                </wp:positionV>
                <wp:extent cx="241300" cy="76978"/>
                <wp:effectExtent l="0" t="0" r="6350" b="0"/>
                <wp:wrapNone/>
                <wp:docPr id="84334963" name="Text Box 1"/>
                <wp:cNvGraphicFramePr/>
                <a:graphic xmlns:a="http://schemas.openxmlformats.org/drawingml/2006/main">
                  <a:graphicData uri="http://schemas.microsoft.com/office/word/2010/wordprocessingShape">
                    <wps:wsp>
                      <wps:cNvSpPr txBox="1"/>
                      <wps:spPr>
                        <a:xfrm>
                          <a:off x="0" y="0"/>
                          <a:ext cx="241300" cy="76978"/>
                        </a:xfrm>
                        <a:prstGeom prst="rect">
                          <a:avLst/>
                        </a:prstGeom>
                        <a:solidFill>
                          <a:sysClr val="window" lastClr="FFFFFF"/>
                        </a:solidFill>
                        <a:ln w="6350">
                          <a:noFill/>
                        </a:ln>
                      </wps:spPr>
                      <wps:txbx>
                        <w:txbxContent>
                          <w:p w14:paraId="68972592" w14:textId="77777777" w:rsidR="00BC3DF2" w:rsidRPr="00B159B2" w:rsidRDefault="00BC3DF2" w:rsidP="00BC3DF2">
                            <w:pPr>
                              <w:spacing w:after="0"/>
                              <w:rPr>
                                <w:rFonts w:ascii="Arial" w:hAnsi="Arial" w:cs="Arial"/>
                                <w:sz w:val="7"/>
                                <w:szCs w:val="7"/>
                              </w:rPr>
                            </w:pPr>
                            <w:r>
                              <w:rPr>
                                <w:rFonts w:ascii="Arial" w:hAnsi="Arial" w:cs="Arial"/>
                                <w:sz w:val="7"/>
                                <w:szCs w:val="7"/>
                              </w:rPr>
                              <w:t>[NR, 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096290" id="_x0000_s1136" type="#_x0000_t202" style="position:absolute;margin-left:314.6pt;margin-top:140.25pt;width:19pt;height:6.05pt;z-index:25165830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32W3MQIAAFwEAAAOAAAAZHJzL2Uyb0RvYy54bWysVE1v2zAMvQ/YfxB0X+ykXdoZcYosRYYB&#10;RVsgHXpWZCkWIIuapMTOfv0o2U62bqdhOSgUSfHjPdKLu67R5CicV2BKOp3klAjDoVJmX9JvL5sP&#10;t5T4wEzFNBhR0pPw9G75/t2itYWYQQ26Eo5gEOOL1pa0DsEWWeZ5LRrmJ2CFQaME17CAV7fPKsda&#10;jN7obJbn86wFV1kHXHiP2vveSJcpvpSChycpvQhElxRrC+l06dzFM1suWLF3zNaKD2Wwf6iiYcpg&#10;0nOoexYYOTj1R6hGcQceZJhwaDKQUnGResBupvmbbrY1syL1guB4e4bJ/7+w/PG4tc+OhO4zdEhg&#10;BKS1vvCojP100jXxHyslaEcIT2fYRBcIR+XsenqVo4Wj6Wb+6eY2Bskub63z4YuAhkShpA5JSVix&#10;44MPvevoElN50KraKK3T5eTX2pEjQ/6Q9gpaSjTzAZUl3aTfkO23Z9qQtqTzq495ymQgxutTaYPF&#10;XVqMUuh2HVEVtp9fjwDsoDohLg76kfGWbxSW/4C5n5nDGcGGce7DEx5SA2aDQaKkBvfjb/roj9Sh&#10;lZIWZ66k/vuBOYEtfTVIahzQUXCjsBsFc2jWgDBMcaMsTyI+cEGPonTQvOI6rGIWNDHDMVdJwyiu&#10;Qz/5uE5crFbJCcfQsvBgtpbH0BHzSMZL98qcHRgLyPQjjNPIijfE9b7xpYHVIYBUidWIbI/iADiO&#10;cJqLYd3ijvx6T16Xj8LyJwAAAP//AwBQSwMEFAAGAAgAAAAhAGumcInhAAAACwEAAA8AAABkcnMv&#10;ZG93bnJldi54bWxMjz1PwzAQhnck/oN1SGzUjlFNm8apAIEYUIeWMnRzY+dDxOcodtvw7zkmGO+9&#10;R+89V6wn37OzG2MXUEM2E8AcVsF22GjYf7zeLYDFZNCaPqDT8O0irMvrq8LkNlxw68671DAqwZgb&#10;DW1KQ855rFrnTZyFwSHt6jB6k2gcG25Hc6Fy33MphOLedEgXWjO459ZVX7uT1/Ap5u8v9X2zGd72&#10;tqu3T+mQZVbr25vpcQUsuSn9wfCrT+pQktMxnNBG1mtQcikJ1SAXYg6MCKUeKDlSspQKeFnw/z+U&#10;PwAAAP//AwBQSwECLQAUAAYACAAAACEAtoM4kv4AAADhAQAAEwAAAAAAAAAAAAAAAAAAAAAAW0Nv&#10;bnRlbnRfVHlwZXNdLnhtbFBLAQItABQABgAIAAAAIQA4/SH/1gAAAJQBAAALAAAAAAAAAAAAAAAA&#10;AC8BAABfcmVscy8ucmVsc1BLAQItABQABgAIAAAAIQDq32W3MQIAAFwEAAAOAAAAAAAAAAAAAAAA&#10;AC4CAABkcnMvZTJvRG9jLnhtbFBLAQItABQABgAIAAAAIQBrpnCJ4QAAAAsBAAAPAAAAAAAAAAAA&#10;AAAAAIsEAABkcnMvZG93bnJldi54bWxQSwUGAAAAAAQABADzAAAAmQUAAAAA&#10;" fillcolor="window" stroked="f" strokeweight=".5pt">
                <v:textbox inset="0,0,0,0">
                  <w:txbxContent>
                    <w:p w14:paraId="68972592" w14:textId="77777777" w:rsidR="00BC3DF2" w:rsidRPr="00B159B2" w:rsidRDefault="00BC3DF2" w:rsidP="00BC3DF2">
                      <w:pPr>
                        <w:spacing w:after="0"/>
                        <w:rPr>
                          <w:rFonts w:ascii="Arial" w:hAnsi="Arial" w:cs="Arial"/>
                          <w:sz w:val="7"/>
                          <w:szCs w:val="7"/>
                        </w:rPr>
                      </w:pPr>
                      <w:r>
                        <w:rPr>
                          <w:rFonts w:ascii="Arial" w:hAnsi="Arial" w:cs="Arial"/>
                          <w:sz w:val="7"/>
                          <w:szCs w:val="7"/>
                        </w:rPr>
                        <w:t>[NR, NR]</w:t>
                      </w:r>
                    </w:p>
                  </w:txbxContent>
                </v:textbox>
                <w10:wrap anchorx="margin"/>
              </v:shape>
            </w:pict>
          </mc:Fallback>
        </mc:AlternateContent>
      </w:r>
      <w:r w:rsidRPr="00BA6263">
        <w:rPr>
          <w:noProof/>
        </w:rPr>
        <mc:AlternateContent>
          <mc:Choice Requires="wps">
            <w:drawing>
              <wp:anchor distT="0" distB="0" distL="114300" distR="114300" simplePos="0" relativeHeight="251658295" behindDoc="0" locked="0" layoutInCell="1" allowOverlap="1" wp14:anchorId="64CF6952" wp14:editId="04084B68">
                <wp:simplePos x="0" y="0"/>
                <wp:positionH relativeFrom="margin">
                  <wp:posOffset>3034030</wp:posOffset>
                </wp:positionH>
                <wp:positionV relativeFrom="paragraph">
                  <wp:posOffset>1782445</wp:posOffset>
                </wp:positionV>
                <wp:extent cx="251460" cy="57150"/>
                <wp:effectExtent l="0" t="0" r="0" b="0"/>
                <wp:wrapNone/>
                <wp:docPr id="1217897749" name="Text Box 1"/>
                <wp:cNvGraphicFramePr/>
                <a:graphic xmlns:a="http://schemas.openxmlformats.org/drawingml/2006/main">
                  <a:graphicData uri="http://schemas.microsoft.com/office/word/2010/wordprocessingShape">
                    <wps:wsp>
                      <wps:cNvSpPr txBox="1"/>
                      <wps:spPr>
                        <a:xfrm>
                          <a:off x="0" y="0"/>
                          <a:ext cx="251460" cy="57150"/>
                        </a:xfrm>
                        <a:prstGeom prst="rect">
                          <a:avLst/>
                        </a:prstGeom>
                        <a:solidFill>
                          <a:sysClr val="window" lastClr="FFFFFF"/>
                        </a:solidFill>
                        <a:ln w="6350">
                          <a:noFill/>
                        </a:ln>
                      </wps:spPr>
                      <wps:txbx>
                        <w:txbxContent>
                          <w:p w14:paraId="0989528B" w14:textId="77777777" w:rsidR="00BC3DF2" w:rsidRPr="00B159B2" w:rsidRDefault="00BC3DF2" w:rsidP="00BC3DF2">
                            <w:pPr>
                              <w:spacing w:after="0"/>
                              <w:rPr>
                                <w:rFonts w:ascii="Arial" w:hAnsi="Arial" w:cs="Arial"/>
                                <w:sz w:val="7"/>
                                <w:szCs w:val="7"/>
                              </w:rPr>
                            </w:pPr>
                            <w:r>
                              <w:rPr>
                                <w:rFonts w:ascii="Arial" w:hAnsi="Arial" w:cs="Arial"/>
                                <w:sz w:val="7"/>
                                <w:szCs w:val="7"/>
                              </w:rPr>
                              <w:t>73 (21 %)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4CF6952" id="_x0000_s1137" type="#_x0000_t202" style="position:absolute;margin-left:238.9pt;margin-top:140.35pt;width:19.8pt;height:4.5pt;z-index:25165829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1J8/LwIAAFwEAAAOAAAAZHJzL2Uyb0RvYy54bWysVE2P2jAQvVfqf7B8LwFaaIUIK8qKqhLa&#10;XYmt9mwcByI5Htc2JPTX99kh0G57qsrBjGfG8/HeTOZ3ba3ZSTlfkcn5aDDkTBlJRWX2Of/2vH73&#10;iTMfhCmEJqNyflae3y3evpk3dqbGdCBdKMcQxPhZY3N+CMHOsszLg6qFH5BVBsaSXC0Crm6fFU40&#10;iF7rbDwcTrOGXGEdSeU9tPedkS9S/LJUMjyWpVeB6ZyjtpBOl85dPLPFXMz2TthDJS9liH+oohaV&#10;QdJrqHsRBDu66o9QdSUdeSrDQFKdUVlWUqUe0M1o+Kqb7UFYlXoBON5eYfL/L6x8OG3tk2Oh/Uwt&#10;CIyANNbPPJSxn7Z0dfxHpQx2QHi+wqbawCSU48nowxQWCdPk42iSUM1ub63z4YuimkUh5w6kJKzE&#10;aeMD8sG1d4mpPOmqWFdap8vZr7RjJwH+QHtBDWda+ABlztfpF0tGiN+eacOanE/fo5YYxVCM1/lp&#10;A/dbi1EK7a5lVYH2h5MegB0VZ+DiqBsZb+W6Qvkb5H4SDjOChjH34RFHqQnZ6CJxdiD342/66A/q&#10;YOWswczl3H8/CqfQ0lcDUuOA9oLrhV0vmGO9IsAwwkZZmUQ8cEH3YumofsE6LGMWmISRyJXz0Iur&#10;0E0+1kmq5TI5YQytCBuztTKGjmhFMp7bF+HshbEAph+on0Yxe0Vc59vhvDwGKqvEakS2Q/ECOEY4&#10;MXVZt7gjv96T1+2jsPgJAAD//wMAUEsDBBQABgAIAAAAIQDtAtpi4gAAAAsBAAAPAAAAZHJzL2Rv&#10;d25yZXYueG1sTI/NbsIwEITvlXgHa5F6K3Yo1DSNg9qqVQ+oBygcuJl486PG6yg2EN4ec2qPOzua&#10;+SZbDrZlJ+x940hBMhHAkApnGqoUbH8+HxbAfNBkdOsIFVzQwzIf3WU6Ne5MazxtQsViCPlUK6hD&#10;6FLOfVGj1X7iOqT4K11vdYhnX3HT63MMty2fCvHErW4oNtS6w/cai9/N0SrYifnqo3ysvruvrWnK&#10;9VvYJ4lR6n48vL4ACziEPzPc8CM65JHp4I5kPGsVzKSM6EHBdCEksOiYJ3IG7HBTniXwPOP/N+RX&#10;AAAA//8DAFBLAQItABQABgAIAAAAIQC2gziS/gAAAOEBAAATAAAAAAAAAAAAAAAAAAAAAABbQ29u&#10;dGVudF9UeXBlc10ueG1sUEsBAi0AFAAGAAgAAAAhADj9If/WAAAAlAEAAAsAAAAAAAAAAAAAAAAA&#10;LwEAAF9yZWxzLy5yZWxzUEsBAi0AFAAGAAgAAAAhAGPUnz8vAgAAXAQAAA4AAAAAAAAAAAAAAAAA&#10;LgIAAGRycy9lMm9Eb2MueG1sUEsBAi0AFAAGAAgAAAAhAO0C2mLiAAAACwEAAA8AAAAAAAAAAAAA&#10;AAAAiQQAAGRycy9kb3ducmV2LnhtbFBLBQYAAAAABAAEAPMAAACYBQAAAAA=&#10;" fillcolor="window" stroked="f" strokeweight=".5pt">
                <v:textbox inset="0,0,0,0">
                  <w:txbxContent>
                    <w:p w14:paraId="0989528B" w14:textId="77777777" w:rsidR="00BC3DF2" w:rsidRPr="00B159B2" w:rsidRDefault="00BC3DF2" w:rsidP="00BC3DF2">
                      <w:pPr>
                        <w:spacing w:after="0"/>
                        <w:rPr>
                          <w:rFonts w:ascii="Arial" w:hAnsi="Arial" w:cs="Arial"/>
                          <w:sz w:val="7"/>
                          <w:szCs w:val="7"/>
                        </w:rPr>
                      </w:pPr>
                      <w:r>
                        <w:rPr>
                          <w:rFonts w:ascii="Arial" w:hAnsi="Arial" w:cs="Arial"/>
                          <w:sz w:val="7"/>
                          <w:szCs w:val="7"/>
                        </w:rPr>
                        <w:t>73 (21 %)</w:t>
                      </w:r>
                    </w:p>
                  </w:txbxContent>
                </v:textbox>
                <w10:wrap anchorx="margin"/>
              </v:shape>
            </w:pict>
          </mc:Fallback>
        </mc:AlternateContent>
      </w:r>
      <w:r w:rsidRPr="00BA6263">
        <w:rPr>
          <w:noProof/>
        </w:rPr>
        <mc:AlternateContent>
          <mc:Choice Requires="wps">
            <w:drawing>
              <wp:anchor distT="0" distB="0" distL="114300" distR="114300" simplePos="0" relativeHeight="251658283" behindDoc="0" locked="0" layoutInCell="1" allowOverlap="1" wp14:anchorId="4D417560" wp14:editId="6340BE3D">
                <wp:simplePos x="0" y="0"/>
                <wp:positionH relativeFrom="margin">
                  <wp:posOffset>2132965</wp:posOffset>
                </wp:positionH>
                <wp:positionV relativeFrom="paragraph">
                  <wp:posOffset>2274570</wp:posOffset>
                </wp:positionV>
                <wp:extent cx="1537335" cy="132080"/>
                <wp:effectExtent l="0" t="0" r="5715" b="1270"/>
                <wp:wrapNone/>
                <wp:docPr id="1351652884" name="Text Box 1"/>
                <wp:cNvGraphicFramePr/>
                <a:graphic xmlns:a="http://schemas.openxmlformats.org/drawingml/2006/main">
                  <a:graphicData uri="http://schemas.microsoft.com/office/word/2010/wordprocessingShape">
                    <wps:wsp>
                      <wps:cNvSpPr txBox="1"/>
                      <wps:spPr>
                        <a:xfrm>
                          <a:off x="0" y="0"/>
                          <a:ext cx="1537335" cy="132080"/>
                        </a:xfrm>
                        <a:prstGeom prst="rect">
                          <a:avLst/>
                        </a:prstGeom>
                        <a:solidFill>
                          <a:sysClr val="window" lastClr="FFFFFF"/>
                        </a:solidFill>
                        <a:ln w="6350">
                          <a:noFill/>
                        </a:ln>
                      </wps:spPr>
                      <wps:txbx>
                        <w:txbxContent>
                          <w:p w14:paraId="743065AD" w14:textId="77777777" w:rsidR="00BC3DF2" w:rsidRPr="00273C28" w:rsidRDefault="00BC3DF2" w:rsidP="00BC3DF2">
                            <w:pPr>
                              <w:spacing w:after="0"/>
                              <w:rPr>
                                <w:rFonts w:ascii="Arial" w:hAnsi="Arial" w:cs="Arial"/>
                                <w:sz w:val="16"/>
                                <w:szCs w:val="16"/>
                              </w:rPr>
                            </w:pPr>
                            <w:r>
                              <w:rPr>
                                <w:rFonts w:ascii="Arial" w:hAnsi="Arial" w:cs="Arial"/>
                                <w:sz w:val="16"/>
                                <w:szCs w:val="16"/>
                              </w:rPr>
                              <w:t>Kokonaiselossaolo (kuukautta)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D417560" id="_x0000_s1138" type="#_x0000_t202" style="position:absolute;margin-left:167.95pt;margin-top:179.1pt;width:121.05pt;height:10.4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dJjEMQIAAF4EAAAOAAAAZHJzL2Uyb0RvYy54bWysVE2P2jAQvVfqf7B8Lwkg6CoirCgrqkpo&#10;dyW22rNxbGLJ8bi2IaG/vmOHwHbbU1UOZuz5fm8mi/uu0eQknFdgSjoe5ZQIw6FS5lDS7y+bT3eU&#10;+MBMxTQYUdKz8PR++fHDorWFmEANuhKOYBDji9aWtA7BFlnmeS0a5kdghUGlBNewgFd3yCrHWoze&#10;6GyS5/OsBVdZB1x4j68PvZIuU3wpBQ9PUnoRiC4p1hbS6dK5j2e2XLDi4JitFb+Uwf6hioYpg0mv&#10;oR5YYOTo1B+hGsUdeJBhxKHJQErFReoBuxnn77rZ1cyK1AuC4+0VJv//wvLH084+OxK6L9AhgRGQ&#10;1vrC42Psp5Ouif9YKUE9Qni+wia6QHh0mk0/T6czSjjqxtNJfpdwzW7e1vnwVUBDolBSh7QktNhp&#10;6wNmRNPBJCbzoFW1UVqny9mvtSMnhgwi8RW0lGjmAz6WdJN+sWgM8ZubNqQt6Xw6y1MmAzFeb6cN&#10;mt+ajFLo9h1RFZafzwcI9lCdERkH/dB4yzcKy99i7mfmcEoQDJz88ISH1IDZ4CJRUoP7+bf3aI/k&#10;oZaSFqeupP7HkTmBLX0zSGsc0UFwg7AfBHNs1oAwjHGnLE8iOrigB1E6aF5xIVYxC6qY4ZirpGEQ&#10;16GffVwoLlarZISDaFnYmp3lMXTEPJLx0r0yZy+MBeT6EYZ5ZMU74nrb6GlgdQwgVWI1ItujeAEc&#10;hzgxdVm4uCVv78nq9llY/gIAAP//AwBQSwMEFAAGAAgAAAAhAHey4aHhAAAACwEAAA8AAABkcnMv&#10;ZG93bnJldi54bWxMj81OwzAQhO9IvIO1SNyonUahaYhTAQJxQBxayoGbG29+RLyOYrcNb89ygtvu&#10;zmj2m3Izu0GccAq9Jw3JQoFAqr3tqdWwf3++yUGEaMiawRNq+MYAm+ryojSF9Wfa4mkXW8EhFAqj&#10;oYtxLKQMdYfOhIUfkVhr/ORM5HVqpZ3MmcPdIJdK3UpneuIPnRnxscP6a3d0Gj5U9vrUpO3b+LK3&#10;fbN9iJ9JYrW+vprv70BEnOOfGX7xGR0qZjr4I9kgBg1pmq3ZykOWL0GwI1vl3O7Al9VagaxK+b9D&#10;9QMAAP//AwBQSwECLQAUAAYACAAAACEAtoM4kv4AAADhAQAAEwAAAAAAAAAAAAAAAAAAAAAAW0Nv&#10;bnRlbnRfVHlwZXNdLnhtbFBLAQItABQABgAIAAAAIQA4/SH/1gAAAJQBAAALAAAAAAAAAAAAAAAA&#10;AC8BAABfcmVscy8ucmVsc1BLAQItABQABgAIAAAAIQC2dJjEMQIAAF4EAAAOAAAAAAAAAAAAAAAA&#10;AC4CAABkcnMvZTJvRG9jLnhtbFBLAQItABQABgAIAAAAIQB3suGh4QAAAAsBAAAPAAAAAAAAAAAA&#10;AAAAAIsEAABkcnMvZG93bnJldi54bWxQSwUGAAAAAAQABADzAAAAmQUAAAAA&#10;" fillcolor="window" stroked="f" strokeweight=".5pt">
                <v:textbox inset="0,0,0,0">
                  <w:txbxContent>
                    <w:p w14:paraId="743065AD" w14:textId="77777777" w:rsidR="00BC3DF2" w:rsidRPr="00273C28" w:rsidRDefault="00BC3DF2" w:rsidP="00BC3DF2">
                      <w:pPr>
                        <w:spacing w:after="0"/>
                        <w:rPr>
                          <w:rFonts w:ascii="Arial" w:hAnsi="Arial" w:cs="Arial"/>
                          <w:sz w:val="16"/>
                          <w:szCs w:val="16"/>
                        </w:rPr>
                      </w:pPr>
                      <w:r>
                        <w:rPr>
                          <w:rFonts w:ascii="Arial" w:hAnsi="Arial" w:cs="Arial"/>
                          <w:sz w:val="16"/>
                          <w:szCs w:val="16"/>
                        </w:rPr>
                        <w:t>Kokonaiselossaolo (kuukautta)</w:t>
                      </w:r>
                    </w:p>
                  </w:txbxContent>
                </v:textbox>
                <w10:wrap anchorx="margin"/>
              </v:shape>
            </w:pict>
          </mc:Fallback>
        </mc:AlternateContent>
      </w:r>
      <w:r w:rsidRPr="00BA6263">
        <w:rPr>
          <w:noProof/>
        </w:rPr>
        <mc:AlternateContent>
          <mc:Choice Requires="wps">
            <w:drawing>
              <wp:anchor distT="0" distB="0" distL="114300" distR="114300" simplePos="0" relativeHeight="251658291" behindDoc="0" locked="0" layoutInCell="1" allowOverlap="1" wp14:anchorId="45CF063F" wp14:editId="322F81CB">
                <wp:simplePos x="0" y="0"/>
                <wp:positionH relativeFrom="margin">
                  <wp:posOffset>10688</wp:posOffset>
                </wp:positionH>
                <wp:positionV relativeFrom="paragraph">
                  <wp:posOffset>2448301</wp:posOffset>
                </wp:positionV>
                <wp:extent cx="400742" cy="68723"/>
                <wp:effectExtent l="0" t="0" r="0" b="7620"/>
                <wp:wrapNone/>
                <wp:docPr id="740590905" name="Text Box 1"/>
                <wp:cNvGraphicFramePr/>
                <a:graphic xmlns:a="http://schemas.openxmlformats.org/drawingml/2006/main">
                  <a:graphicData uri="http://schemas.microsoft.com/office/word/2010/wordprocessingShape">
                    <wps:wsp>
                      <wps:cNvSpPr txBox="1"/>
                      <wps:spPr>
                        <a:xfrm>
                          <a:off x="0" y="0"/>
                          <a:ext cx="400742" cy="68723"/>
                        </a:xfrm>
                        <a:prstGeom prst="rect">
                          <a:avLst/>
                        </a:prstGeom>
                        <a:solidFill>
                          <a:sysClr val="window" lastClr="FFFFFF"/>
                        </a:solidFill>
                        <a:ln w="6350">
                          <a:noFill/>
                        </a:ln>
                      </wps:spPr>
                      <wps:txbx>
                        <w:txbxContent>
                          <w:p w14:paraId="7FB98D1D"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ENZA + 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5CF063F" id="_x0000_s1139" type="#_x0000_t202" style="position:absolute;margin-left:.85pt;margin-top:192.8pt;width:31.55pt;height:5.4pt;z-index:25165829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GA60MAIAAFwEAAAOAAAAZHJzL2Uyb0RvYy54bWysVE1v2zAMvQ/YfxB0X+ykXVsYcYosRYYB&#10;QVsgHXpWZCkWIIuapMTOfv0o2U66bqdhOSgUSfHjPdLz+67R5CicV2BKOp3klAjDoVJmX9LvL+tP&#10;d5T4wEzFNBhR0pPw9H7x8cO8tYWYQQ26Eo5gEOOL1pa0DsEWWeZ5LRrmJ2CFQaME17CAV7fPKsda&#10;jN7obJbnN1kLrrIOuPAetQ+9kS5SfCkFD09SehGILinWFtLp0rmLZ7aYs2LvmK0VH8pg/1BFw5TB&#10;pOdQDywwcnDqj1CN4g48yDDh0GQgpeIi9YDdTPN33WxrZkXqBcHx9gyT/39h+eNxa58dCd0X6JDA&#10;CEhrfeFRGfvppGviP1ZK0I4Qns6wiS4QjsrrPL+9nlHC0XRzdzu7ikGyy1vrfPgqoCFRKKlDUhJW&#10;7LjxoXcdXWIqD1pVa6V1upz8SjtyZMgf0l5BS4lmPqCypOv0G7L99kwb0mIxV5/zlMlAjNen0gaL&#10;u7QYpdDtOqIqbD+/HQHYQXVCXBz0I+MtXyssf4O5n5nDGUEocO7DEx5SA2aDQaKkBvfzb/roj9Sh&#10;lZIWZ66k/seBOYEtfTNIahzQUXCjsBsFc2hWgDBMcaMsTyI+cEGPonTQvOI6LGMWNDHDMVdJwyiu&#10;Qj/5uE5cLJfJCcfQsrAxW8tj6Ih5JOOle2XODowFZPoRxmlkxTviet/40sDyEECqxGpEtkdxABxH&#10;OM3FsG5xR97ek9flo7D4BQAA//8DAFBLAwQUAAYACAAAACEARA62Zt4AAAAIAQAADwAAAGRycy9k&#10;b3ducmV2LnhtbEyPvU7DQBCEeyTe4bRIdORskphgfI4AgSgQRUIo6Da+9Y/w7Vm+S2LenqWCcnZG&#10;s98U68n16khj6DwbSGcJKOLK244bA7v356sVqBCRLfaeycA3BViX52cF5tafeEPHbWyUlHDI0UAb&#10;45BrHaqWHIaZH4jFq/3oMIocG21HPEm56/V1kmTaYcfyocWBHluqvrYHZ+AjWb4+1fPmbXjZ2a7e&#10;PMTPNLXGXF5M93egIk3xLwy/+IIOpTDt/YFtUL3oGwkamK+WGSjxs4Us2cvhNluALgv9f0D5AwAA&#10;//8DAFBLAQItABQABgAIAAAAIQC2gziS/gAAAOEBAAATAAAAAAAAAAAAAAAAAAAAAABbQ29udGVu&#10;dF9UeXBlc10ueG1sUEsBAi0AFAAGAAgAAAAhADj9If/WAAAAlAEAAAsAAAAAAAAAAAAAAAAALwEA&#10;AF9yZWxzLy5yZWxzUEsBAi0AFAAGAAgAAAAhAOoYDrQwAgAAXAQAAA4AAAAAAAAAAAAAAAAALgIA&#10;AGRycy9lMm9Eb2MueG1sUEsBAi0AFAAGAAgAAAAhAEQOtmbeAAAACAEAAA8AAAAAAAAAAAAAAAAA&#10;igQAAGRycy9kb3ducmV2LnhtbFBLBQYAAAAABAAEAPMAAACVBQAAAAA=&#10;" fillcolor="window" stroked="f" strokeweight=".5pt">
                <v:textbox inset="0,0,0,0">
                  <w:txbxContent>
                    <w:p w14:paraId="7FB98D1D"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ENZA + LA</w:t>
                      </w:r>
                    </w:p>
                  </w:txbxContent>
                </v:textbox>
                <w10:wrap anchorx="margin"/>
              </v:shape>
            </w:pict>
          </mc:Fallback>
        </mc:AlternateContent>
      </w:r>
      <w:r w:rsidRPr="00BA6263">
        <w:rPr>
          <w:noProof/>
        </w:rPr>
        <mc:AlternateContent>
          <mc:Choice Requires="wps">
            <w:drawing>
              <wp:anchor distT="0" distB="0" distL="114300" distR="114300" simplePos="0" relativeHeight="251658293" behindDoc="0" locked="0" layoutInCell="1" allowOverlap="1" wp14:anchorId="63931998" wp14:editId="1D49B5B0">
                <wp:simplePos x="0" y="0"/>
                <wp:positionH relativeFrom="margin">
                  <wp:align>left</wp:align>
                </wp:positionH>
                <wp:positionV relativeFrom="paragraph">
                  <wp:posOffset>2705100</wp:posOffset>
                </wp:positionV>
                <wp:extent cx="398527" cy="59690"/>
                <wp:effectExtent l="0" t="0" r="1905" b="0"/>
                <wp:wrapNone/>
                <wp:docPr id="1766248304" name="Text Box 1"/>
                <wp:cNvGraphicFramePr/>
                <a:graphic xmlns:a="http://schemas.openxmlformats.org/drawingml/2006/main">
                  <a:graphicData uri="http://schemas.microsoft.com/office/word/2010/wordprocessingShape">
                    <wps:wsp>
                      <wps:cNvSpPr txBox="1"/>
                      <wps:spPr>
                        <a:xfrm>
                          <a:off x="0" y="0"/>
                          <a:ext cx="398527" cy="59690"/>
                        </a:xfrm>
                        <a:prstGeom prst="rect">
                          <a:avLst/>
                        </a:prstGeom>
                        <a:solidFill>
                          <a:sysClr val="window" lastClr="FFFFFF"/>
                        </a:solidFill>
                        <a:ln w="6350">
                          <a:noFill/>
                        </a:ln>
                      </wps:spPr>
                      <wps:txbx>
                        <w:txbxContent>
                          <w:p w14:paraId="0C6787B3"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Tapaht./kum Envt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931998" id="_x0000_s1140" type="#_x0000_t202" style="position:absolute;margin-left:0;margin-top:213pt;width:31.4pt;height:4.7pt;z-index:251658293;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yMgIAAFwEAAAOAAAAZHJzL2Uyb0RvYy54bWysVE2P2jAQvVfqf7B8LwmsoBARVpQVVSW0&#10;uxJb7dk4NlhyPK5tSOiv79ghsN32VJWDGc+M5+O9mczv21qTk3BegSnpcJBTIgyHSpl9Sb+/rD9N&#10;KfGBmYppMKKkZ+Hp/eLjh3ljCzGCA+hKOIJBjC8aW9JDCLbIMs8PomZ+AFYYNEpwNQt4dfuscqzB&#10;6LXORnk+yRpwlXXAhfeofeiMdJHiSyl4eJLSi0B0SbG2kE6Xzl08s8WcFXvH7EHxSxnsH6qomTKY&#10;9BrqgQVGjk79EapW3IEHGQYc6gykVFykHrCbYf6um+2BWZF6QXC8vcLk/19Y/nja2mdHQvsFWiQw&#10;AtJYX3hUxn5a6er4j5UStCOE5ytsog2Eo/JuNh2PPlPC0TSeTWYJ1ez21jofvgqoSRRK6pCUhBU7&#10;bXzAfOjau8RUHrSq1krrdDn7lXbkxJA/pL2ChhLNfEBlSdfpF0vGEL8904Y0JZ3cjfOUyUCM1/lp&#10;g+63FqMU2l1LVIXt59MegB1UZ8TFQTcy3vK1wvI3mPuZOZwRhALnPjzhITVgNrhIlBzA/fybPvoj&#10;dWilpMGZK6n/cWROYEvfDJIaB7QXXC/sesEc6xUgDEPcKMuTiA9c0L0oHdSvuA7LmAVNzHDMVdLQ&#10;i6vQTT6uExfLZXLCMbQsbMzW8hg6Yh7JeGlfmbMXxgIy/Qj9NLLiHXGdb3xpYHkMIFViNSLboXgB&#10;HEc4MXVZt7gjb+/J6/ZRWPwCAAD//wMAUEsDBBQABgAIAAAAIQDGkoHk3gAAAAcBAAAPAAAAZHJz&#10;L2Rvd25yZXYueG1sTI/NTsNADITvSLzDykjc6CZpG6GQTQUIxAFxaCkHbm7W+RFZb5TdtuHtMSe4&#10;2Z7R+JtyM7tBnWgKvWcD6SIBRVx723NrYP/+fHMLKkRki4NnMvBNATbV5UWJhfVn3tJpF1slIRwK&#10;NNDFOBZah7ojh2HhR2LRGj85jLJOrbYTniXcDTpLklw77Fk+dDjSY0f11+7oDHwk69enZtm+jS97&#10;2zfbh/iZptaY66v5/g5UpDn+meEXX9ChEqaDP7INajAgRaKBVZbLIHKeSZGDHJbrFeiq1P/5qx8A&#10;AAD//wMAUEsBAi0AFAAGAAgAAAAhALaDOJL+AAAA4QEAABMAAAAAAAAAAAAAAAAAAAAAAFtDb250&#10;ZW50X1R5cGVzXS54bWxQSwECLQAUAAYACAAAACEAOP0h/9YAAACUAQAACwAAAAAAAAAAAAAAAAAv&#10;AQAAX3JlbHMvLnJlbHNQSwECLQAUAAYACAAAACEAPx/j8jICAABcBAAADgAAAAAAAAAAAAAAAAAu&#10;AgAAZHJzL2Uyb0RvYy54bWxQSwECLQAUAAYACAAAACEAxpKB5N4AAAAHAQAADwAAAAAAAAAAAAAA&#10;AACMBAAAZHJzL2Rvd25yZXYueG1sUEsFBgAAAAAEAAQA8wAAAJcFAAAAAA==&#10;" fillcolor="window" stroked="f" strokeweight=".5pt">
                <v:textbox inset="0,0,0,0">
                  <w:txbxContent>
                    <w:p w14:paraId="0C6787B3"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Tapaht./kum Envt</w:t>
                      </w:r>
                    </w:p>
                  </w:txbxContent>
                </v:textbox>
                <w10:wrap anchorx="margin"/>
              </v:shape>
            </w:pict>
          </mc:Fallback>
        </mc:AlternateContent>
      </w:r>
      <w:r w:rsidRPr="00BA6263">
        <w:rPr>
          <w:noProof/>
        </w:rPr>
        <mc:AlternateContent>
          <mc:Choice Requires="wps">
            <w:drawing>
              <wp:anchor distT="0" distB="0" distL="114300" distR="114300" simplePos="0" relativeHeight="251658292" behindDoc="0" locked="0" layoutInCell="1" allowOverlap="1" wp14:anchorId="2FCBCFC5" wp14:editId="38EE8033">
                <wp:simplePos x="0" y="0"/>
                <wp:positionH relativeFrom="margin">
                  <wp:align>left</wp:align>
                </wp:positionH>
                <wp:positionV relativeFrom="paragraph">
                  <wp:posOffset>2643505</wp:posOffset>
                </wp:positionV>
                <wp:extent cx="407124" cy="61595"/>
                <wp:effectExtent l="0" t="0" r="0" b="0"/>
                <wp:wrapNone/>
                <wp:docPr id="1938315310" name="Text Box 1"/>
                <wp:cNvGraphicFramePr/>
                <a:graphic xmlns:a="http://schemas.openxmlformats.org/drawingml/2006/main">
                  <a:graphicData uri="http://schemas.microsoft.com/office/word/2010/wordprocessingShape">
                    <wps:wsp>
                      <wps:cNvSpPr txBox="1"/>
                      <wps:spPr>
                        <a:xfrm>
                          <a:off x="0" y="0"/>
                          <a:ext cx="407124" cy="61595"/>
                        </a:xfrm>
                        <a:prstGeom prst="rect">
                          <a:avLst/>
                        </a:prstGeom>
                        <a:solidFill>
                          <a:sysClr val="window" lastClr="FFFFFF"/>
                        </a:solidFill>
                        <a:ln w="6350">
                          <a:noFill/>
                        </a:ln>
                      </wps:spPr>
                      <wps:txbx>
                        <w:txbxContent>
                          <w:p w14:paraId="7ACDA2BC"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Lumelääke + 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FCBCFC5" id="_x0000_s1141" type="#_x0000_t202" style="position:absolute;margin-left:0;margin-top:208.15pt;width:32.05pt;height:4.85pt;z-index:251658292;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O+MwMQIAAFwEAAAOAAAAZHJzL2Uyb0RvYy54bWysVE1v2zAMvQ/YfxB0X+xkTdcacYosRYYB&#10;RVsgHXpWZCkWIIuapMTOfv0o2U62bqdhOSgUSfHjPdKLu67R5CicV2BKOp3klAjDoVJmX9JvL5sP&#10;N5T4wEzFNBhR0pPw9G75/t2itYWYQQ26Eo5gEOOL1pa0DsEWWeZ5LRrmJ2CFQaME17CAV7fPKsda&#10;jN7obJbn11kLrrIOuPAetfe9kS5TfCkFD09SehGILinWFtLp0rmLZ7ZcsGLvmK0VH8pg/1BFw5TB&#10;pOdQ9ywwcnDqj1CN4g48yDDh0GQgpeIi9YDdTPM33WxrZkXqBcHx9gyT/39h+eNxa58dCd1n6JDA&#10;CEhrfeFRGfvppGviP1ZK0I4Qns6wiS4Qjsqr/NN0dkUJR9P1dH47j0Gyy1vrfPgioCFRKKlDUhJW&#10;7PjgQ+86usRUHrSqNkrrdDn5tXbkyJA/pL2ClhLNfEBlSTfpN2T77Zk2pMViPs7zlMlAjNen0gaL&#10;u7QYpdDtOqIqbD+/HQHYQXVCXBz0I+Mt3ygs/wFzPzOHM4JQ4NyHJzykBswGg0RJDe7H3/TRH6lD&#10;KyUtzlxJ/fcDcwJb+mqQ1Digo+BGYTcK5tCsAWGY4kZZnkR84IIeRemgecV1WMUsaGKGY66ShlFc&#10;h37ycZ24WK2SE46hZeHBbC2PoSPmkYyX7pU5OzAWkOlHGKeRFW+I633jSwOrQwCpEqsR2R7FAXAc&#10;4TQXw7rFHfn1nrwuH4XlTwAAAP//AwBQSwMEFAAGAAgAAAAhAIXv6YneAAAABwEAAA8AAABkcnMv&#10;ZG93bnJldi54bWxMj81OwzAQhO9IvIO1SNyo7bZEKI1TAQJxQBxayqE3N978iHgdxW4b3p7lVI47&#10;M5r5tlhPvhcnHGMXyICeKRBIVXAdNQZ2n693DyBisuRsHwgN/GCEdXl9VdjchTNt8LRNjeASirk1&#10;0KY05FLGqkVv4ywMSOzVYfQ28Tk20o32zOW+l3OlMultR7zQ2gGfW6y+t0dv4Evdv7/Ui+ZjeNu5&#10;rt48pb3Wzpjbm+lxBSLhlC5h+MNndCiZ6RCO5KLoDfAjycBSZwsQbGdLDeLAwjxTIMtC/ucvfwEA&#10;AP//AwBQSwECLQAUAAYACAAAACEAtoM4kv4AAADhAQAAEwAAAAAAAAAAAAAAAAAAAAAAW0NvbnRl&#10;bnRfVHlwZXNdLnhtbFBLAQItABQABgAIAAAAIQA4/SH/1gAAAJQBAAALAAAAAAAAAAAAAAAAAC8B&#10;AABfcmVscy8ucmVsc1BLAQItABQABgAIAAAAIQCTO+MwMQIAAFwEAAAOAAAAAAAAAAAAAAAAAC4C&#10;AABkcnMvZTJvRG9jLnhtbFBLAQItABQABgAIAAAAIQCF7+mJ3gAAAAcBAAAPAAAAAAAAAAAAAAAA&#10;AIsEAABkcnMvZG93bnJldi54bWxQSwUGAAAAAAQABADzAAAAlgUAAAAA&#10;" fillcolor="window" stroked="f" strokeweight=".5pt">
                <v:textbox inset="0,0,0,0">
                  <w:txbxContent>
                    <w:p w14:paraId="7ACDA2BC"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Lumelääke + LA</w:t>
                      </w:r>
                    </w:p>
                  </w:txbxContent>
                </v:textbox>
                <w10:wrap anchorx="margin"/>
              </v:shape>
            </w:pict>
          </mc:Fallback>
        </mc:AlternateContent>
      </w:r>
      <w:r w:rsidRPr="00BA6263">
        <w:rPr>
          <w:noProof/>
        </w:rPr>
        <mc:AlternateContent>
          <mc:Choice Requires="wps">
            <w:drawing>
              <wp:anchor distT="0" distB="0" distL="114300" distR="114300" simplePos="0" relativeHeight="251658287" behindDoc="0" locked="0" layoutInCell="1" allowOverlap="1" wp14:anchorId="30B8F0E1" wp14:editId="41FDC519">
                <wp:simplePos x="0" y="0"/>
                <wp:positionH relativeFrom="margin">
                  <wp:align>left</wp:align>
                </wp:positionH>
                <wp:positionV relativeFrom="paragraph">
                  <wp:posOffset>2769544</wp:posOffset>
                </wp:positionV>
                <wp:extent cx="402349" cy="64207"/>
                <wp:effectExtent l="0" t="0" r="0" b="0"/>
                <wp:wrapNone/>
                <wp:docPr id="30733019" name="Text Box 1"/>
                <wp:cNvGraphicFramePr/>
                <a:graphic xmlns:a="http://schemas.openxmlformats.org/drawingml/2006/main">
                  <a:graphicData uri="http://schemas.microsoft.com/office/word/2010/wordprocessingShape">
                    <wps:wsp>
                      <wps:cNvSpPr txBox="1"/>
                      <wps:spPr>
                        <a:xfrm>
                          <a:off x="0" y="0"/>
                          <a:ext cx="402349" cy="64207"/>
                        </a:xfrm>
                        <a:prstGeom prst="rect">
                          <a:avLst/>
                        </a:prstGeom>
                        <a:solidFill>
                          <a:sysClr val="window" lastClr="FFFFFF"/>
                        </a:solidFill>
                        <a:ln w="6350">
                          <a:noFill/>
                        </a:ln>
                      </wps:spPr>
                      <wps:txbx>
                        <w:txbxContent>
                          <w:p w14:paraId="3DE8F5CA"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0B8F0E1" id="_x0000_s1142" type="#_x0000_t202" style="position:absolute;margin-left:0;margin-top:218.05pt;width:31.7pt;height:5.05pt;z-index:251658287;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aPjTLwIAAFwEAAAOAAAAZHJzL2Uyb0RvYy54bWysVE2P2jAQvVfqf7B8Lwks3bYRYUVZUVVC&#10;uyux1Z6NYxNLjse1DQn99R07CbTbnqpyMOOZ8Xy8N5PFXddochLOKzAlnU5ySoThUClzKOm35827&#10;j5T4wEzFNBhR0rPw9G759s2itYWYQQ26Eo5gEOOL1pa0DsEWWeZ5LRrmJ2CFQaME17CAV3fIKsda&#10;jN7obJbnt1kLrrIOuPAetfe9kS5TfCkFD49SehGILinWFtLp0rmPZ7ZcsOLgmK0VH8pg/1BFw5TB&#10;pJdQ9ywwcnTqj1CN4g48yDDh0GQgpeIi9YDdTPNX3exqZkXqBcHx9gKT/39h+cNpZ58cCd1n6JDA&#10;CEhrfeFRGfvppGviP1ZK0I4Qni+wiS4Qjsp5PruZf6KEo+l2Pss/xCDZ9a11PnwR0JAolNQhKQkr&#10;dtr60LuOLjGVB62qjdI6Xc5+rR05MeQPaa+gpUQzH1BZ0k36Ddl+e6YNabGYm/d5ymQgxutTaYPF&#10;XVuMUuj2HVEVtj9NExF1e6jOiIuDfmS85RuF5W8x9xNzOCMIBc59eMRDasBsMEiU1OB+/E0f/ZE6&#10;tFLS4syV1H8/Miewpa8GSY0DOgpuFPajYI7NGhCGKW6U5UnEBy7oUZQOmhdch1XMgiZmOOYqaRjF&#10;degnH9eJi9UqOeEYWha2Zmd5DB0xj2Q8dy/M2YGxgEw/wDiNrHhFXO8bXxpYHQNIlVi9ojgAjiOc&#10;5mJYt7gjv96T1/WjsPwJAAD//wMAUEsDBBQABgAIAAAAIQCIvpTP3wAAAAcBAAAPAAAAZHJzL2Rv&#10;d25yZXYueG1sTI/NTsMwEITvSLyDtZW4USdNiFAapwIE4lBxaCmH3tx486PG6yh22/D2bE/luDOj&#10;mW+L1WR7ccbRd44UxPMIBFLlTEeNgt33x+MzCB80Gd07QgW/6GFV3t8VOjfuQhs8b0MjuIR8rhW0&#10;IQy5lL5q0Wo/dwMSe7UbrQ58jo00o75wue3lIooyaXVHvNDqAd9arI7bk1XwEz2t3+uk+Ro+d6ar&#10;N69hH8dGqYfZ9LIEEXAKtzBc8RkdSmY6uBMZL3oF/EhQkCZZDILtLElBHFhIswXIspD/+cs/AAAA&#10;//8DAFBLAQItABQABgAIAAAAIQC2gziS/gAAAOEBAAATAAAAAAAAAAAAAAAAAAAAAABbQ29udGVu&#10;dF9UeXBlc10ueG1sUEsBAi0AFAAGAAgAAAAhADj9If/WAAAAlAEAAAsAAAAAAAAAAAAAAAAALwEA&#10;AF9yZWxzLy5yZWxzUEsBAi0AFAAGAAgAAAAhAKRo+NMvAgAAXAQAAA4AAAAAAAAAAAAAAAAALgIA&#10;AGRycy9lMm9Eb2MueG1sUEsBAi0AFAAGAAgAAAAhAIi+lM/fAAAABwEAAA8AAAAAAAAAAAAAAAAA&#10;iQQAAGRycy9kb3ducmV2LnhtbFBLBQYAAAAABAAEAPMAAACVBQAAAAA=&#10;" fillcolor="window" stroked="f" strokeweight=".5pt">
                <v:textbox inset="0,0,0,0">
                  <w:txbxContent>
                    <w:p w14:paraId="3DE8F5CA"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Riskissä olevat potilaat</w:t>
                      </w:r>
                    </w:p>
                  </w:txbxContent>
                </v:textbox>
                <w10:wrap anchorx="margin"/>
              </v:shape>
            </w:pict>
          </mc:Fallback>
        </mc:AlternateContent>
      </w:r>
      <w:r w:rsidRPr="00BA6263">
        <w:rPr>
          <w:noProof/>
        </w:rPr>
        <mc:AlternateContent>
          <mc:Choice Requires="wps">
            <w:drawing>
              <wp:anchor distT="0" distB="0" distL="114300" distR="114300" simplePos="0" relativeHeight="251658294" behindDoc="0" locked="0" layoutInCell="1" allowOverlap="1" wp14:anchorId="3F7F365C" wp14:editId="0E553EF1">
                <wp:simplePos x="0" y="0"/>
                <wp:positionH relativeFrom="margin">
                  <wp:align>left</wp:align>
                </wp:positionH>
                <wp:positionV relativeFrom="paragraph">
                  <wp:posOffset>2512645</wp:posOffset>
                </wp:positionV>
                <wp:extent cx="396313" cy="57565"/>
                <wp:effectExtent l="0" t="0" r="3810" b="0"/>
                <wp:wrapNone/>
                <wp:docPr id="1086405400" name="Text Box 1"/>
                <wp:cNvGraphicFramePr/>
                <a:graphic xmlns:a="http://schemas.openxmlformats.org/drawingml/2006/main">
                  <a:graphicData uri="http://schemas.microsoft.com/office/word/2010/wordprocessingShape">
                    <wps:wsp>
                      <wps:cNvSpPr txBox="1"/>
                      <wps:spPr>
                        <a:xfrm>
                          <a:off x="0" y="0"/>
                          <a:ext cx="396313" cy="57565"/>
                        </a:xfrm>
                        <a:prstGeom prst="rect">
                          <a:avLst/>
                        </a:prstGeom>
                        <a:solidFill>
                          <a:sysClr val="window" lastClr="FFFFFF"/>
                        </a:solidFill>
                        <a:ln w="6350">
                          <a:noFill/>
                        </a:ln>
                      </wps:spPr>
                      <wps:txbx>
                        <w:txbxContent>
                          <w:p w14:paraId="2D2A2B03"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Tapaht./kum Envt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F7F365C" id="_x0000_s1143" type="#_x0000_t202" style="position:absolute;margin-left:0;margin-top:197.85pt;width:31.2pt;height:4.55pt;z-index:25165829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gwFMAIAAFwEAAAOAAAAZHJzL2Uyb0RvYy54bWysVN9v2jAQfp+0/8Hy+wgUwdaIUDEqpklV&#10;W4lOfTaOTSI5Pu9sSNhfv7NDYOv2NI0Hc74734/vu8virmsMOyr0NdiCT0ZjzpSVUNZ2X/BvL5sP&#10;nzjzQdhSGLCq4Cfl+d3y/btF63J1AxWYUiGjINbnrSt4FYLLs8zLSjXCj8ApS0YN2IhAV9xnJYqW&#10;ojcmuxmP51kLWDoEqbwn7X1v5MsUX2slw5PWXgVmCk61hXRiOnfxzJYLke9RuKqW5zLEP1TRiNpS&#10;0kuoexEEO2D9R6imlggedBhJaDLQupYq9UDdTMZvutlWwqnUC4Hj3QUm///Cysfj1j0jC91n6IjA&#10;CEjrfO5JGfvpNDbxnyplZCcITxfYVBeYJOX0dj6dTDmTZJp9nM1nMUh2fevQhy8KGhaFgiORkrAS&#10;xwcfetfBJabyYOpyUxuTLie/NsiOgvgj2ktoOTPCB1IWfJN+52y/PTOWtQWfT2fjlMlCjNenMpaK&#10;u7YYpdDtOlaX1P7kAsAOyhPhgtCPjHdyU1P5D5T7WSDNCEFBcx+e6NAGKBucJc4qwB9/00d/oo6s&#10;nLU0cwX33w8CFbX01RKpcUAHAQdhNwj20KyBYJjQRjmZRHqAwQyiRmheaR1WMQuZhJWUq+BhENeh&#10;n3xaJ6lWq+REY+hEeLBbJ2PoiHkk46V7FejOjAVi+hGGaRT5G+J63/jSwuoQQNeJ1Yhsj+IZcBrh&#10;NBfndYs78us9eV0/CsufAAAA//8DAFBLAwQUAAYACAAAACEAfvXf398AAAAHAQAADwAAAGRycy9k&#10;b3ducmV2LnhtbEyPzU7DMBCE70i8g7VI3KidNi0lZFMBAnGoOLS0h97cePMj4nUUu214e8wJjqMZ&#10;zXyTr0bbiTMNvnWMkEwUCOLSmZZrhN3n290ShA+aje4cE8I3eVgV11e5zoy78IbO21CLWMI+0whN&#10;CH0mpS8bstpPXE8cvcoNVocoh1qaQV9iue3kVKmFtLrluNDonl4aKr+2J4uwV/P1azWrP/r3nWmr&#10;zXM4JIlBvL0Znx5BBBrDXxh+8SM6FJHp6E5svOgQ4pGAMHuY34OI9mKagjgipCpdgixy+Z+/+AEA&#10;AP//AwBQSwECLQAUAAYACAAAACEAtoM4kv4AAADhAQAAEwAAAAAAAAAAAAAAAAAAAAAAW0NvbnRl&#10;bnRfVHlwZXNdLnhtbFBLAQItABQABgAIAAAAIQA4/SH/1gAAAJQBAAALAAAAAAAAAAAAAAAAAC8B&#10;AABfcmVscy8ucmVsc1BLAQItABQABgAIAAAAIQA6/gwFMAIAAFwEAAAOAAAAAAAAAAAAAAAAAC4C&#10;AABkcnMvZTJvRG9jLnhtbFBLAQItABQABgAIAAAAIQB+9d/f3wAAAAcBAAAPAAAAAAAAAAAAAAAA&#10;AIoEAABkcnMvZG93bnJldi54bWxQSwUGAAAAAAQABADzAAAAlgUAAAAA&#10;" fillcolor="window" stroked="f" strokeweight=".5pt">
                <v:textbox inset="0,0,0,0">
                  <w:txbxContent>
                    <w:p w14:paraId="2D2A2B03"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Tapaht./kum Envt</w:t>
                      </w:r>
                    </w:p>
                  </w:txbxContent>
                </v:textbox>
                <w10:wrap anchorx="margin"/>
              </v:shape>
            </w:pict>
          </mc:Fallback>
        </mc:AlternateContent>
      </w:r>
      <w:r w:rsidRPr="00BA6263">
        <w:rPr>
          <w:noProof/>
        </w:rPr>
        <mc:AlternateContent>
          <mc:Choice Requires="wps">
            <w:drawing>
              <wp:anchor distT="0" distB="0" distL="114300" distR="114300" simplePos="0" relativeHeight="251658288" behindDoc="0" locked="0" layoutInCell="1" allowOverlap="1" wp14:anchorId="775C5D05" wp14:editId="2D696EDF">
                <wp:simplePos x="0" y="0"/>
                <wp:positionH relativeFrom="margin">
                  <wp:align>left</wp:align>
                </wp:positionH>
                <wp:positionV relativeFrom="paragraph">
                  <wp:posOffset>2574823</wp:posOffset>
                </wp:positionV>
                <wp:extent cx="422882" cy="55351"/>
                <wp:effectExtent l="0" t="0" r="0" b="1905"/>
                <wp:wrapNone/>
                <wp:docPr id="1048258813" name="Text Box 1"/>
                <wp:cNvGraphicFramePr/>
                <a:graphic xmlns:a="http://schemas.openxmlformats.org/drawingml/2006/main">
                  <a:graphicData uri="http://schemas.microsoft.com/office/word/2010/wordprocessingShape">
                    <wps:wsp>
                      <wps:cNvSpPr txBox="1"/>
                      <wps:spPr>
                        <a:xfrm>
                          <a:off x="0" y="0"/>
                          <a:ext cx="422882" cy="55351"/>
                        </a:xfrm>
                        <a:prstGeom prst="rect">
                          <a:avLst/>
                        </a:prstGeom>
                        <a:solidFill>
                          <a:sysClr val="window" lastClr="FFFFFF"/>
                        </a:solidFill>
                        <a:ln w="6350">
                          <a:noFill/>
                        </a:ln>
                      </wps:spPr>
                      <wps:txbx>
                        <w:txbxContent>
                          <w:p w14:paraId="45C0E9C2"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75C5D05" id="_x0000_s1144" type="#_x0000_t202" style="position:absolute;margin-left:0;margin-top:202.75pt;width:33.3pt;height:4.35pt;z-index:25165828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uJQjMgIAAFwEAAAOAAAAZHJzL2Uyb0RvYy54bWysVN9v2jAQfp+0/8Hy+wiko6oQoWJUTJNQ&#10;W4lOfTaOTSI5Pu9sSNhfv7NDoOv2NI0Hc74734/vu8v8vmsMOyr0NdiCT0ZjzpSVUNZ2X/DvL+tP&#10;d5z5IGwpDFhV8JPy/H7x8cO8dTOVQwWmVMgoiPWz1hW8CsHNsszLSjXCj8ApS0YN2IhAV9xnJYqW&#10;ojcmy8fj26wFLB2CVN6T9qE38kWKr7WS4UlrrwIzBafaQjoxnbt4Zou5mO1RuKqW5zLEP1TRiNpS&#10;0kuoBxEEO2D9R6imlggedBhJaDLQupYq9UDdTMbvutlWwqnUC4Hj3QUm///Cysfj1j0jC90X6IjA&#10;CEjr/MyTMvbTaWziP1XKyE4Qni6wqS4wScrPeX53l3MmyTSd3kxTkOz61qEPXxU0LAoFRyIlYSWO&#10;Gx8oH7kOLjGVB1OX69qYdDn5lUF2FMQf0V5Cy5kRPpCy4Ov0iyVTiN+eGcvagt/eTMcpk4UYr/cz&#10;ltyvLUYpdLuO1SW1P8kHAHZQnggXhH5kvJPrmsrfUO5ngTQjBAXNfXiiQxugbHCWOKsAf/5NH/2J&#10;OrJy1tLMFdz/OAhU1NI3S6TGAR0EHITdINhDswKCYUIb5WQS6QEGM4gaoXmldVjGLGQSVlKugodB&#10;XIV+8mmdpFoukxONoRNhY7dOxtAR80jGS/cq0J0ZC8T0IwzTKGbviOt940sLy0MAXSdWI7I9imfA&#10;aYQTU+d1izvy9p68rh+FxS8AAAD//wMAUEsDBBQABgAIAAAAIQB+aaKQ3gAAAAcBAAAPAAAAZHJz&#10;L2Rvd25yZXYueG1sTI9LT8MwEITvSP0P1iJxo3ZKE6EQpyoIxAFx6IMDNzfePES8jmK3Df+e5dQe&#10;d2Y0822xmlwvTjiGzpOGZK5AIFXedtRo2O/e7h9BhGjImt4TavjFAKtydlOY3PozbfC0jY3gEgq5&#10;0dDGOORShqpFZ8LcD0js1X50JvI5NtKO5szlrpcLpTLpTEe80JoBX1qsfrZHp+FLpR+v9UPzObzv&#10;bVdvnuN3klit726n9ROIiFO8hOEfn9GhZKaDP5INotfAj0QNS5WmINjOsgzEgYVkuQBZFvKav/wD&#10;AAD//wMAUEsBAi0AFAAGAAgAAAAhALaDOJL+AAAA4QEAABMAAAAAAAAAAAAAAAAAAAAAAFtDb250&#10;ZW50X1R5cGVzXS54bWxQSwECLQAUAAYACAAAACEAOP0h/9YAAACUAQAACwAAAAAAAAAAAAAAAAAv&#10;AQAAX3JlbHMvLnJlbHNQSwECLQAUAAYACAAAACEApLiUIzICAABcBAAADgAAAAAAAAAAAAAAAAAu&#10;AgAAZHJzL2Uyb0RvYy54bWxQSwECLQAUAAYACAAAACEAfmmikN4AAAAHAQAADwAAAAAAAAAAAAAA&#10;AACMBAAAZHJzL2Rvd25yZXYueG1sUEsFBgAAAAAEAAQA8wAAAJcFAAAAAA==&#10;" fillcolor="window" stroked="f" strokeweight=".5pt">
                <v:textbox inset="0,0,0,0">
                  <w:txbxContent>
                    <w:p w14:paraId="45C0E9C2" w14:textId="77777777" w:rsidR="00BC3DF2" w:rsidRPr="00A73141" w:rsidRDefault="00BC3DF2" w:rsidP="00BC3DF2">
                      <w:pPr>
                        <w:spacing w:after="0"/>
                        <w:rPr>
                          <w:rFonts w:ascii="Arial" w:hAnsi="Arial" w:cs="Arial"/>
                          <w:sz w:val="6"/>
                          <w:szCs w:val="6"/>
                        </w:rPr>
                      </w:pPr>
                      <w:r w:rsidRPr="00A73141">
                        <w:rPr>
                          <w:rFonts w:ascii="Arial" w:hAnsi="Arial" w:cs="Arial"/>
                          <w:sz w:val="6"/>
                          <w:szCs w:val="6"/>
                        </w:rPr>
                        <w:t>Riskissä olevat potilaat</w:t>
                      </w:r>
                    </w:p>
                  </w:txbxContent>
                </v:textbox>
                <w10:wrap anchorx="margin"/>
              </v:shape>
            </w:pict>
          </mc:Fallback>
        </mc:AlternateContent>
      </w:r>
      <w:r w:rsidRPr="00BA6263">
        <w:rPr>
          <w:noProof/>
        </w:rPr>
        <mc:AlternateContent>
          <mc:Choice Requires="wps">
            <w:drawing>
              <wp:anchor distT="0" distB="0" distL="114300" distR="114300" simplePos="0" relativeHeight="251658285" behindDoc="0" locked="0" layoutInCell="1" allowOverlap="1" wp14:anchorId="40CF23C6" wp14:editId="659C36B3">
                <wp:simplePos x="0" y="0"/>
                <wp:positionH relativeFrom="margin">
                  <wp:posOffset>486410</wp:posOffset>
                </wp:positionH>
                <wp:positionV relativeFrom="paragraph">
                  <wp:posOffset>2012950</wp:posOffset>
                </wp:positionV>
                <wp:extent cx="1297940" cy="75565"/>
                <wp:effectExtent l="0" t="0" r="0" b="635"/>
                <wp:wrapNone/>
                <wp:docPr id="359338433" name="Text Box 1"/>
                <wp:cNvGraphicFramePr/>
                <a:graphic xmlns:a="http://schemas.openxmlformats.org/drawingml/2006/main">
                  <a:graphicData uri="http://schemas.microsoft.com/office/word/2010/wordprocessingShape">
                    <wps:wsp>
                      <wps:cNvSpPr txBox="1"/>
                      <wps:spPr>
                        <a:xfrm>
                          <a:off x="0" y="0"/>
                          <a:ext cx="1297940" cy="75565"/>
                        </a:xfrm>
                        <a:prstGeom prst="rect">
                          <a:avLst/>
                        </a:prstGeom>
                        <a:solidFill>
                          <a:sysClr val="window" lastClr="FFFFFF"/>
                        </a:solidFill>
                        <a:ln w="6350">
                          <a:noFill/>
                        </a:ln>
                      </wps:spPr>
                      <wps:txbx>
                        <w:txbxContent>
                          <w:p w14:paraId="14D47EE3" w14:textId="77777777" w:rsidR="00BC3DF2" w:rsidRPr="00FC7761" w:rsidRDefault="00BC3DF2" w:rsidP="00BC3DF2">
                            <w:pPr>
                              <w:spacing w:after="0"/>
                              <w:rPr>
                                <w:rFonts w:ascii="Arial" w:hAnsi="Arial" w:cs="Arial"/>
                                <w:sz w:val="7"/>
                                <w:szCs w:val="7"/>
                              </w:rPr>
                            </w:pPr>
                            <w:r w:rsidRPr="00FC7761">
                              <w:rPr>
                                <w:rFonts w:ascii="Arial" w:hAnsi="Arial" w:cs="Arial"/>
                                <w:sz w:val="7"/>
                                <w:szCs w:val="7"/>
                              </w:rPr>
                              <w:t>Stratifi</w:t>
                            </w:r>
                            <w:r>
                              <w:rPr>
                                <w:rFonts w:ascii="Arial" w:hAnsi="Arial" w:cs="Arial"/>
                                <w:sz w:val="7"/>
                                <w:szCs w:val="7"/>
                              </w:rPr>
                              <w:t>oitu riskisuhde</w:t>
                            </w:r>
                            <w:r w:rsidRPr="00FC7761">
                              <w:rPr>
                                <w:rFonts w:ascii="Arial" w:hAnsi="Arial" w:cs="Arial"/>
                                <w:sz w:val="7"/>
                                <w:szCs w:val="7"/>
                              </w:rPr>
                              <w:t xml:space="preserve"> (95</w:t>
                            </w:r>
                            <w:r>
                              <w:rPr>
                                <w:rFonts w:ascii="Arial" w:hAnsi="Arial" w:cs="Arial"/>
                                <w:sz w:val="7"/>
                                <w:szCs w:val="7"/>
                              </w:rPr>
                              <w:t> </w:t>
                            </w:r>
                            <w:r w:rsidRPr="00FC7761">
                              <w:rPr>
                                <w:rFonts w:ascii="Arial" w:hAnsi="Arial" w:cs="Arial"/>
                                <w:sz w:val="7"/>
                                <w:szCs w:val="7"/>
                              </w:rPr>
                              <w:t>% CI): 0</w:t>
                            </w:r>
                            <w:r>
                              <w:rPr>
                                <w:rFonts w:ascii="Arial" w:hAnsi="Arial" w:cs="Arial"/>
                                <w:sz w:val="7"/>
                                <w:szCs w:val="7"/>
                              </w:rPr>
                              <w:t>,</w:t>
                            </w:r>
                            <w:r w:rsidRPr="00FC7761">
                              <w:rPr>
                                <w:rFonts w:ascii="Arial" w:hAnsi="Arial" w:cs="Arial"/>
                                <w:sz w:val="7"/>
                                <w:szCs w:val="7"/>
                              </w:rPr>
                              <w:t>597 (0</w:t>
                            </w:r>
                            <w:r>
                              <w:rPr>
                                <w:rFonts w:ascii="Arial" w:hAnsi="Arial" w:cs="Arial"/>
                                <w:sz w:val="7"/>
                                <w:szCs w:val="7"/>
                              </w:rPr>
                              <w:t>,</w:t>
                            </w:r>
                            <w:r w:rsidRPr="00FC7761">
                              <w:rPr>
                                <w:rFonts w:ascii="Arial" w:hAnsi="Arial" w:cs="Arial"/>
                                <w:sz w:val="7"/>
                                <w:szCs w:val="7"/>
                              </w:rPr>
                              <w:t>444</w:t>
                            </w:r>
                            <w:r>
                              <w:rPr>
                                <w:rFonts w:ascii="Arial" w:hAnsi="Arial" w:cs="Arial"/>
                                <w:sz w:val="7"/>
                                <w:szCs w:val="7"/>
                              </w:rPr>
                              <w:t>;</w:t>
                            </w:r>
                            <w:r w:rsidRPr="00FC7761">
                              <w:rPr>
                                <w:rFonts w:ascii="Arial" w:hAnsi="Arial" w:cs="Arial"/>
                                <w:sz w:val="7"/>
                                <w:szCs w:val="7"/>
                              </w:rPr>
                              <w:t xml:space="preserve"> 0</w:t>
                            </w:r>
                            <w:r>
                              <w:rPr>
                                <w:rFonts w:ascii="Arial" w:hAnsi="Arial" w:cs="Arial"/>
                                <w:sz w:val="7"/>
                                <w:szCs w:val="7"/>
                              </w:rPr>
                              <w:t>,</w:t>
                            </w:r>
                            <w:r w:rsidRPr="00FC7761">
                              <w:rPr>
                                <w:rFonts w:ascii="Arial" w:hAnsi="Arial" w:cs="Arial"/>
                                <w:sz w:val="7"/>
                                <w:szCs w:val="7"/>
                              </w:rPr>
                              <w:t>804)</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0CF23C6" id="_x0000_s1145" type="#_x0000_t202" style="position:absolute;margin-left:38.3pt;margin-top:158.5pt;width:102.2pt;height:5.95pt;z-index:25165828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l11bLwIAAF0EAAAOAAAAZHJzL2Uyb0RvYy54bWysVN9v2jAQfp+0/8Hy+wjQQdeIUDEqpkmo&#10;rUSnPhvHJpYcn2cbEvbX7+wksHV7msaDOft+f99dFvdtrclJOK/AFHQyGlMiDIdSmUNBv71sPnyi&#10;xAdmSqbBiIKehaf3y/fvFo3NxRQq0KVwBIMYnze2oFUINs8yzytRMz8CKwwqJbiaBby6Q1Y61mD0&#10;WmfT8XieNeBK64AL7/H1oVPSZYovpeDhSUovAtEFxdpCOl069/HMlguWHxyzleJ9GewfqqiZMpj0&#10;EuqBBUaOTv0RqlbcgQcZRhzqDKRUXKQesJvJ+E03u4pZkXpBcLy9wOT/X1j+eNrZZ0dC+xlaJDAC&#10;0life3yM/bTS1fEfKyWoRwjPF9hEGwiPTtO727uPqOKou53N5rMYJbs6W+fDFwE1iUJBHbKSwGKn&#10;rQ+d6WASc3nQqtwordPl7NfakRNDApH3EhpKNPMBHwu6Sb8+229u2pCmoPOb2ThlMhDjdam0weKu&#10;PUYptPuWqBJbmdwMCOyhPCMwDrqZ8ZZvFJa/xdzPzOGQYMM4+OEJD6kBs0EvUVKB+/G392iP3KGW&#10;kgaHrqD++5E5gS19NchqnNBBcIOwHwRzrNeAMExwpSxPIjq4oAdROqhfcR9WMQuqmOGYq6BhENeh&#10;G33cJy5Wq2SEc2hZ2Jqd5TF0xDyS8dK+Mmd7xgJS/QjDOLL8DXGdbfQ0sDoGkCqxGpHtUOwBxxlO&#10;c9HvW1ySX+/J6vpVWP4EAAD//wMAUEsDBBQABgAIAAAAIQA56r9t4AAAAAoBAAAPAAAAZHJzL2Rv&#10;d25yZXYueG1sTI/NTsMwEITvSLyDtUjcqONUpCHEqQCBOKAeWsqBmxtvfkS8jmK3DW/PcoLb7s5o&#10;9ptyPbtBnHAKvScNapGAQKq97anVsH9/uclBhGjImsETavjGAOvq8qI0hfVn2uJpF1vBIRQKo6GL&#10;cSykDHWHzoSFH5FYa/zkTOR1aqWdzJnD3SDTJMmkMz3xh86M+NRh/bU7Og0fye3bc7NsN+Pr3vbN&#10;9jF+KmW1vr6aH+5BRJzjnxl+8RkdKmY6+CPZIAYNqyxjp4alWnEnNqS54uHAlzS/A1mV8n+F6gcA&#10;AP//AwBQSwECLQAUAAYACAAAACEAtoM4kv4AAADhAQAAEwAAAAAAAAAAAAAAAAAAAAAAW0NvbnRl&#10;bnRfVHlwZXNdLnhtbFBLAQItABQABgAIAAAAIQA4/SH/1gAAAJQBAAALAAAAAAAAAAAAAAAAAC8B&#10;AABfcmVscy8ucmVsc1BLAQItABQABgAIAAAAIQA5l11bLwIAAF0EAAAOAAAAAAAAAAAAAAAAAC4C&#10;AABkcnMvZTJvRG9jLnhtbFBLAQItABQABgAIAAAAIQA56r9t4AAAAAoBAAAPAAAAAAAAAAAAAAAA&#10;AIkEAABkcnMvZG93bnJldi54bWxQSwUGAAAAAAQABADzAAAAlgUAAAAA&#10;" fillcolor="window" stroked="f" strokeweight=".5pt">
                <v:textbox inset="0,0,0,0">
                  <w:txbxContent>
                    <w:p w14:paraId="14D47EE3" w14:textId="77777777" w:rsidR="00BC3DF2" w:rsidRPr="00FC7761" w:rsidRDefault="00BC3DF2" w:rsidP="00BC3DF2">
                      <w:pPr>
                        <w:spacing w:after="0"/>
                        <w:rPr>
                          <w:rFonts w:ascii="Arial" w:hAnsi="Arial" w:cs="Arial"/>
                          <w:sz w:val="7"/>
                          <w:szCs w:val="7"/>
                        </w:rPr>
                      </w:pPr>
                      <w:r w:rsidRPr="00FC7761">
                        <w:rPr>
                          <w:rFonts w:ascii="Arial" w:hAnsi="Arial" w:cs="Arial"/>
                          <w:sz w:val="7"/>
                          <w:szCs w:val="7"/>
                        </w:rPr>
                        <w:t>Stratifi</w:t>
                      </w:r>
                      <w:r>
                        <w:rPr>
                          <w:rFonts w:ascii="Arial" w:hAnsi="Arial" w:cs="Arial"/>
                          <w:sz w:val="7"/>
                          <w:szCs w:val="7"/>
                        </w:rPr>
                        <w:t>oitu riskisuhde</w:t>
                      </w:r>
                      <w:r w:rsidRPr="00FC7761">
                        <w:rPr>
                          <w:rFonts w:ascii="Arial" w:hAnsi="Arial" w:cs="Arial"/>
                          <w:sz w:val="7"/>
                          <w:szCs w:val="7"/>
                        </w:rPr>
                        <w:t xml:space="preserve"> (95</w:t>
                      </w:r>
                      <w:r>
                        <w:rPr>
                          <w:rFonts w:ascii="Arial" w:hAnsi="Arial" w:cs="Arial"/>
                          <w:sz w:val="7"/>
                          <w:szCs w:val="7"/>
                        </w:rPr>
                        <w:t> </w:t>
                      </w:r>
                      <w:r w:rsidRPr="00FC7761">
                        <w:rPr>
                          <w:rFonts w:ascii="Arial" w:hAnsi="Arial" w:cs="Arial"/>
                          <w:sz w:val="7"/>
                          <w:szCs w:val="7"/>
                        </w:rPr>
                        <w:t>% CI): 0</w:t>
                      </w:r>
                      <w:r>
                        <w:rPr>
                          <w:rFonts w:ascii="Arial" w:hAnsi="Arial" w:cs="Arial"/>
                          <w:sz w:val="7"/>
                          <w:szCs w:val="7"/>
                        </w:rPr>
                        <w:t>,</w:t>
                      </w:r>
                      <w:r w:rsidRPr="00FC7761">
                        <w:rPr>
                          <w:rFonts w:ascii="Arial" w:hAnsi="Arial" w:cs="Arial"/>
                          <w:sz w:val="7"/>
                          <w:szCs w:val="7"/>
                        </w:rPr>
                        <w:t>597 (0</w:t>
                      </w:r>
                      <w:r>
                        <w:rPr>
                          <w:rFonts w:ascii="Arial" w:hAnsi="Arial" w:cs="Arial"/>
                          <w:sz w:val="7"/>
                          <w:szCs w:val="7"/>
                        </w:rPr>
                        <w:t>,</w:t>
                      </w:r>
                      <w:r w:rsidRPr="00FC7761">
                        <w:rPr>
                          <w:rFonts w:ascii="Arial" w:hAnsi="Arial" w:cs="Arial"/>
                          <w:sz w:val="7"/>
                          <w:szCs w:val="7"/>
                        </w:rPr>
                        <w:t>444</w:t>
                      </w:r>
                      <w:r>
                        <w:rPr>
                          <w:rFonts w:ascii="Arial" w:hAnsi="Arial" w:cs="Arial"/>
                          <w:sz w:val="7"/>
                          <w:szCs w:val="7"/>
                        </w:rPr>
                        <w:t>;</w:t>
                      </w:r>
                      <w:r w:rsidRPr="00FC7761">
                        <w:rPr>
                          <w:rFonts w:ascii="Arial" w:hAnsi="Arial" w:cs="Arial"/>
                          <w:sz w:val="7"/>
                          <w:szCs w:val="7"/>
                        </w:rPr>
                        <w:t xml:space="preserve"> 0</w:t>
                      </w:r>
                      <w:r>
                        <w:rPr>
                          <w:rFonts w:ascii="Arial" w:hAnsi="Arial" w:cs="Arial"/>
                          <w:sz w:val="7"/>
                          <w:szCs w:val="7"/>
                        </w:rPr>
                        <w:t>,</w:t>
                      </w:r>
                      <w:r w:rsidRPr="00FC7761">
                        <w:rPr>
                          <w:rFonts w:ascii="Arial" w:hAnsi="Arial" w:cs="Arial"/>
                          <w:sz w:val="7"/>
                          <w:szCs w:val="7"/>
                        </w:rPr>
                        <w:t>804)</w:t>
                      </w:r>
                    </w:p>
                  </w:txbxContent>
                </v:textbox>
                <w10:wrap anchorx="margin"/>
              </v:shape>
            </w:pict>
          </mc:Fallback>
        </mc:AlternateContent>
      </w:r>
      <w:r w:rsidRPr="00BA6263">
        <w:rPr>
          <w:noProof/>
        </w:rPr>
        <mc:AlternateContent>
          <mc:Choice Requires="wps">
            <w:drawing>
              <wp:anchor distT="0" distB="0" distL="114300" distR="114300" simplePos="0" relativeHeight="251658286" behindDoc="0" locked="0" layoutInCell="1" allowOverlap="1" wp14:anchorId="34EB4DB7" wp14:editId="42113368">
                <wp:simplePos x="0" y="0"/>
                <wp:positionH relativeFrom="margin">
                  <wp:posOffset>491597</wp:posOffset>
                </wp:positionH>
                <wp:positionV relativeFrom="paragraph">
                  <wp:posOffset>1945640</wp:posOffset>
                </wp:positionV>
                <wp:extent cx="786130" cy="67945"/>
                <wp:effectExtent l="0" t="0" r="0" b="8255"/>
                <wp:wrapNone/>
                <wp:docPr id="1986129086" name="Text Box 1"/>
                <wp:cNvGraphicFramePr/>
                <a:graphic xmlns:a="http://schemas.openxmlformats.org/drawingml/2006/main">
                  <a:graphicData uri="http://schemas.microsoft.com/office/word/2010/wordprocessingShape">
                    <wps:wsp>
                      <wps:cNvSpPr txBox="1"/>
                      <wps:spPr>
                        <a:xfrm>
                          <a:off x="0" y="0"/>
                          <a:ext cx="786130" cy="67945"/>
                        </a:xfrm>
                        <a:prstGeom prst="rect">
                          <a:avLst/>
                        </a:prstGeom>
                        <a:solidFill>
                          <a:sysClr val="window" lastClr="FFFFFF"/>
                        </a:solidFill>
                        <a:ln w="6350">
                          <a:noFill/>
                        </a:ln>
                      </wps:spPr>
                      <wps:txbx>
                        <w:txbxContent>
                          <w:p w14:paraId="371481EA" w14:textId="77777777" w:rsidR="00BC3DF2" w:rsidRPr="00FC7761" w:rsidRDefault="00BC3DF2" w:rsidP="00BC3DF2">
                            <w:pPr>
                              <w:spacing w:after="0"/>
                              <w:rPr>
                                <w:rFonts w:ascii="Arial" w:hAnsi="Arial" w:cs="Arial"/>
                                <w:sz w:val="7"/>
                                <w:szCs w:val="7"/>
                              </w:rPr>
                            </w:pPr>
                            <w:r>
                              <w:rPr>
                                <w:rFonts w:ascii="Arial" w:hAnsi="Arial" w:cs="Arial"/>
                                <w:sz w:val="7"/>
                                <w:szCs w:val="7"/>
                              </w:rPr>
                              <w:t>Stratifioitu</w:t>
                            </w:r>
                            <w:r w:rsidRPr="00FC7761">
                              <w:rPr>
                                <w:rFonts w:ascii="Arial" w:hAnsi="Arial" w:cs="Arial"/>
                                <w:sz w:val="7"/>
                                <w:szCs w:val="7"/>
                              </w:rPr>
                              <w:t xml:space="preserve"> </w:t>
                            </w:r>
                            <w:r>
                              <w:rPr>
                                <w:rFonts w:ascii="Arial" w:hAnsi="Arial" w:cs="Arial"/>
                                <w:sz w:val="7"/>
                                <w:szCs w:val="7"/>
                              </w:rPr>
                              <w:t>l</w:t>
                            </w:r>
                            <w:r w:rsidRPr="00FC7761">
                              <w:rPr>
                                <w:rFonts w:ascii="Arial" w:hAnsi="Arial" w:cs="Arial"/>
                                <w:sz w:val="7"/>
                                <w:szCs w:val="7"/>
                              </w:rPr>
                              <w:t>og-</w:t>
                            </w:r>
                            <w:r>
                              <w:rPr>
                                <w:rFonts w:ascii="Arial" w:hAnsi="Arial" w:cs="Arial"/>
                                <w:sz w:val="7"/>
                                <w:szCs w:val="7"/>
                              </w:rPr>
                              <w:t>r</w:t>
                            </w:r>
                            <w:r w:rsidRPr="00FC7761">
                              <w:rPr>
                                <w:rFonts w:ascii="Arial" w:hAnsi="Arial" w:cs="Arial"/>
                                <w:sz w:val="7"/>
                                <w:szCs w:val="7"/>
                              </w:rPr>
                              <w:t xml:space="preserve">ank </w:t>
                            </w:r>
                            <w:r>
                              <w:rPr>
                                <w:rFonts w:ascii="Arial" w:hAnsi="Arial" w:cs="Arial"/>
                                <w:sz w:val="7"/>
                                <w:szCs w:val="7"/>
                              </w:rPr>
                              <w:t>-t</w:t>
                            </w:r>
                            <w:r w:rsidRPr="00FC7761">
                              <w:rPr>
                                <w:rFonts w:ascii="Arial" w:hAnsi="Arial" w:cs="Arial"/>
                                <w:sz w:val="7"/>
                                <w:szCs w:val="7"/>
                              </w:rPr>
                              <w:t>est</w:t>
                            </w:r>
                            <w:r>
                              <w:rPr>
                                <w:rFonts w:ascii="Arial" w:hAnsi="Arial" w:cs="Arial"/>
                                <w:sz w:val="7"/>
                                <w:szCs w:val="7"/>
                              </w:rPr>
                              <w:t>i</w:t>
                            </w:r>
                            <w:r w:rsidRPr="00FC7761">
                              <w:rPr>
                                <w:rFonts w:ascii="Arial" w:hAnsi="Arial" w:cs="Arial"/>
                                <w:sz w:val="7"/>
                                <w:szCs w:val="7"/>
                              </w:rPr>
                              <w:t>: p= 0</w:t>
                            </w:r>
                            <w:r>
                              <w:rPr>
                                <w:rFonts w:ascii="Arial" w:hAnsi="Arial" w:cs="Arial"/>
                                <w:sz w:val="7"/>
                                <w:szCs w:val="7"/>
                              </w:rPr>
                              <w:t>,</w:t>
                            </w:r>
                            <w:r w:rsidRPr="00FC7761">
                              <w:rPr>
                                <w:rFonts w:ascii="Arial" w:hAnsi="Arial" w:cs="Arial"/>
                                <w:sz w:val="7"/>
                                <w:szCs w:val="7"/>
                              </w:rPr>
                              <w:t>0006</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4EB4DB7" id="_x0000_s1146" type="#_x0000_t202" style="position:absolute;margin-left:38.7pt;margin-top:153.2pt;width:61.9pt;height:5.35pt;z-index:25165828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dPTFMAIAAFwEAAAOAAAAZHJzL2Uyb0RvYy54bWysVEtv2zAMvg/YfxB0X5z0kXZGnCJLkWFA&#10;0BZIh54VWYoNyKJGKbGzXz9Kjpuu22lYDgpFUnx8H+nZXdcYdlDoa7AFn4zGnCkroaztruDfn1ef&#10;bjnzQdhSGLCq4Efl+d3844dZ63J1ARWYUiGjINbnrSt4FYLLs8zLSjXCj8ApS0YN2IhAV9xlJYqW&#10;ojcmuxiPp1kLWDoEqbwn7X1v5PMUX2slw6PWXgVmCk61hXRiOrfxzOYzke9QuKqWpzLEP1TRiNpS&#10;0tdQ9yIItsf6j1BNLRE86DCS0GSgdS1V6oG6mYzfdbOphFOpFwLHu1eY/P8LKx8OG/eELHRfoCMC&#10;IyCt87knZeyn09jEf6qUkZ0gPL7CprrAJClvbqeTS7JIMk1vPl9dxyDZ+a1DH74qaFgUCo5ESsJK&#10;HNY+9K6DS0zlwdTlqjYmXY5+aZAdBPFHtJfQcmaED6Qs+Cr9Ttl+e2Ysa6mYy+txymQhxutTGUvF&#10;nVuMUui2HatLan9yNQCwhfJIuCD0I+OdXNVU/ppyPwmkGaGGae7DIx3aAGWDk8RZBfjzb/roT9SR&#10;lbOWZq7g/sdeoKKWvlkiNQ7oIOAgbAfB7pslEAwT2ignk0gPMJhB1AjNC63DImYhk7CSchU8DOIy&#10;9JNP6yTVYpGcaAydCGu7cTKGjphHMp67F4HuxFggph9gmEaRvyOu940vLSz2AXSdWI3I9iieAKcR&#10;TnNxWre4I2/vyev8UZj/AgAA//8DAFBLAwQUAAYACAAAACEA8n06Y98AAAAKAQAADwAAAGRycy9k&#10;b3ducmV2LnhtbEyPPU/DMBCGdyT+g3VIbNR2Cg0KcSpAIAbE0FIGNje+fIj4HMVuG/49xwTbfTx6&#10;77lyPftBHHGKfSADeqFAINXB9dQa2L0/X92CiMmSs0MgNPCNEdbV+VlpCxdOtMHjNrWCQygW1kCX&#10;0lhIGesOvY2LMCLxrgmTt4nbqZVusicO94PMlFpJb3viC50d8bHD+mt78AY+1M3rU7Ns38aXneub&#10;zUP61NoZc3kx39+BSDinPxh+9VkdKnbahwO5KAYDeX7NpIGlWnHBQKZ0BmLPE51rkFUp/79Q/QAA&#10;AP//AwBQSwECLQAUAAYACAAAACEAtoM4kv4AAADhAQAAEwAAAAAAAAAAAAAAAAAAAAAAW0NvbnRl&#10;bnRfVHlwZXNdLnhtbFBLAQItABQABgAIAAAAIQA4/SH/1gAAAJQBAAALAAAAAAAAAAAAAAAAAC8B&#10;AABfcmVscy8ucmVsc1BLAQItABQABgAIAAAAIQBpdPTFMAIAAFwEAAAOAAAAAAAAAAAAAAAAAC4C&#10;AABkcnMvZTJvRG9jLnhtbFBLAQItABQABgAIAAAAIQDyfTpj3wAAAAoBAAAPAAAAAAAAAAAAAAAA&#10;AIoEAABkcnMvZG93bnJldi54bWxQSwUGAAAAAAQABADzAAAAlgUAAAAA&#10;" fillcolor="window" stroked="f" strokeweight=".5pt">
                <v:textbox inset="0,0,0,0">
                  <w:txbxContent>
                    <w:p w14:paraId="371481EA" w14:textId="77777777" w:rsidR="00BC3DF2" w:rsidRPr="00FC7761" w:rsidRDefault="00BC3DF2" w:rsidP="00BC3DF2">
                      <w:pPr>
                        <w:spacing w:after="0"/>
                        <w:rPr>
                          <w:rFonts w:ascii="Arial" w:hAnsi="Arial" w:cs="Arial"/>
                          <w:sz w:val="7"/>
                          <w:szCs w:val="7"/>
                        </w:rPr>
                      </w:pPr>
                      <w:r>
                        <w:rPr>
                          <w:rFonts w:ascii="Arial" w:hAnsi="Arial" w:cs="Arial"/>
                          <w:sz w:val="7"/>
                          <w:szCs w:val="7"/>
                        </w:rPr>
                        <w:t>Stratifioitu</w:t>
                      </w:r>
                      <w:r w:rsidRPr="00FC7761">
                        <w:rPr>
                          <w:rFonts w:ascii="Arial" w:hAnsi="Arial" w:cs="Arial"/>
                          <w:sz w:val="7"/>
                          <w:szCs w:val="7"/>
                        </w:rPr>
                        <w:t xml:space="preserve"> </w:t>
                      </w:r>
                      <w:r>
                        <w:rPr>
                          <w:rFonts w:ascii="Arial" w:hAnsi="Arial" w:cs="Arial"/>
                          <w:sz w:val="7"/>
                          <w:szCs w:val="7"/>
                        </w:rPr>
                        <w:t>l</w:t>
                      </w:r>
                      <w:r w:rsidRPr="00FC7761">
                        <w:rPr>
                          <w:rFonts w:ascii="Arial" w:hAnsi="Arial" w:cs="Arial"/>
                          <w:sz w:val="7"/>
                          <w:szCs w:val="7"/>
                        </w:rPr>
                        <w:t>og-</w:t>
                      </w:r>
                      <w:r>
                        <w:rPr>
                          <w:rFonts w:ascii="Arial" w:hAnsi="Arial" w:cs="Arial"/>
                          <w:sz w:val="7"/>
                          <w:szCs w:val="7"/>
                        </w:rPr>
                        <w:t>r</w:t>
                      </w:r>
                      <w:r w:rsidRPr="00FC7761">
                        <w:rPr>
                          <w:rFonts w:ascii="Arial" w:hAnsi="Arial" w:cs="Arial"/>
                          <w:sz w:val="7"/>
                          <w:szCs w:val="7"/>
                        </w:rPr>
                        <w:t xml:space="preserve">ank </w:t>
                      </w:r>
                      <w:r>
                        <w:rPr>
                          <w:rFonts w:ascii="Arial" w:hAnsi="Arial" w:cs="Arial"/>
                          <w:sz w:val="7"/>
                          <w:szCs w:val="7"/>
                        </w:rPr>
                        <w:t>-t</w:t>
                      </w:r>
                      <w:r w:rsidRPr="00FC7761">
                        <w:rPr>
                          <w:rFonts w:ascii="Arial" w:hAnsi="Arial" w:cs="Arial"/>
                          <w:sz w:val="7"/>
                          <w:szCs w:val="7"/>
                        </w:rPr>
                        <w:t>est</w:t>
                      </w:r>
                      <w:r>
                        <w:rPr>
                          <w:rFonts w:ascii="Arial" w:hAnsi="Arial" w:cs="Arial"/>
                          <w:sz w:val="7"/>
                          <w:szCs w:val="7"/>
                        </w:rPr>
                        <w:t>i</w:t>
                      </w:r>
                      <w:r w:rsidRPr="00FC7761">
                        <w:rPr>
                          <w:rFonts w:ascii="Arial" w:hAnsi="Arial" w:cs="Arial"/>
                          <w:sz w:val="7"/>
                          <w:szCs w:val="7"/>
                        </w:rPr>
                        <w:t>: p= 0</w:t>
                      </w:r>
                      <w:r>
                        <w:rPr>
                          <w:rFonts w:ascii="Arial" w:hAnsi="Arial" w:cs="Arial"/>
                          <w:sz w:val="7"/>
                          <w:szCs w:val="7"/>
                        </w:rPr>
                        <w:t>,</w:t>
                      </w:r>
                      <w:r w:rsidRPr="00FC7761">
                        <w:rPr>
                          <w:rFonts w:ascii="Arial" w:hAnsi="Arial" w:cs="Arial"/>
                          <w:sz w:val="7"/>
                          <w:szCs w:val="7"/>
                        </w:rPr>
                        <w:t>0006</w:t>
                      </w:r>
                    </w:p>
                  </w:txbxContent>
                </v:textbox>
                <w10:wrap anchorx="margin"/>
              </v:shape>
            </w:pict>
          </mc:Fallback>
        </mc:AlternateContent>
      </w:r>
      <w:r w:rsidRPr="00BA6263">
        <w:rPr>
          <w:noProof/>
        </w:rPr>
        <mc:AlternateContent>
          <mc:Choice Requires="wps">
            <w:drawing>
              <wp:anchor distT="0" distB="0" distL="114300" distR="114300" simplePos="0" relativeHeight="251658302" behindDoc="0" locked="0" layoutInCell="1" allowOverlap="1" wp14:anchorId="28EDF307" wp14:editId="4B9109A4">
                <wp:simplePos x="0" y="0"/>
                <wp:positionH relativeFrom="margin">
                  <wp:posOffset>4046718</wp:posOffset>
                </wp:positionH>
                <wp:positionV relativeFrom="paragraph">
                  <wp:posOffset>1865201</wp:posOffset>
                </wp:positionV>
                <wp:extent cx="282440" cy="84732"/>
                <wp:effectExtent l="0" t="0" r="3810" b="0"/>
                <wp:wrapNone/>
                <wp:docPr id="702185581" name="Text Box 1"/>
                <wp:cNvGraphicFramePr/>
                <a:graphic xmlns:a="http://schemas.openxmlformats.org/drawingml/2006/main">
                  <a:graphicData uri="http://schemas.microsoft.com/office/word/2010/wordprocessingShape">
                    <wps:wsp>
                      <wps:cNvSpPr txBox="1"/>
                      <wps:spPr>
                        <a:xfrm>
                          <a:off x="0" y="0"/>
                          <a:ext cx="282440" cy="84732"/>
                        </a:xfrm>
                        <a:prstGeom prst="rect">
                          <a:avLst/>
                        </a:prstGeom>
                        <a:solidFill>
                          <a:sysClr val="window" lastClr="FFFFFF"/>
                        </a:solidFill>
                        <a:ln w="6350">
                          <a:noFill/>
                        </a:ln>
                      </wps:spPr>
                      <wps:txbx>
                        <w:txbxContent>
                          <w:p w14:paraId="28C8B15F" w14:textId="77777777" w:rsidR="00BC3DF2" w:rsidRPr="00B159B2" w:rsidRDefault="00BC3DF2" w:rsidP="00BC3DF2">
                            <w:pPr>
                              <w:spacing w:after="0"/>
                              <w:rPr>
                                <w:rFonts w:ascii="Arial" w:hAnsi="Arial" w:cs="Arial"/>
                                <w:sz w:val="7"/>
                                <w:szCs w:val="7"/>
                              </w:rPr>
                            </w:pPr>
                            <w:r>
                              <w:rPr>
                                <w:rFonts w:ascii="Arial" w:hAnsi="Arial" w:cs="Arial"/>
                                <w:sz w:val="7"/>
                                <w:szCs w:val="7"/>
                              </w:rPr>
                              <w:t>[109,8, 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8EDF307" id="_x0000_s1147" type="#_x0000_t202" style="position:absolute;margin-left:318.65pt;margin-top:146.85pt;width:22.25pt;height:6.65pt;z-index:25165830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1vRWMAIAAFwEAAAOAAAAZHJzL2Uyb0RvYy54bWysVN9v2jAQfp+0/8Hy+whQ2qGIUDEqpkmo&#10;rUSnPhvHJpYcn2cbEvbX7+wk0HV7msaDOd+d78f33WVx39aanITzCkxBJ6MxJcJwKJU5FPT7y+bT&#10;nBIfmCmZBiMKehae3i8/flg0NhdTqECXwhEMYnze2IJWIdg8yzyvRM38CKwwaJTgahbw6g5Z6ViD&#10;0WudTcfju6wBV1oHXHiP2ofOSJcpvpSChycpvQhEFxRrC+l06dzHM1suWH5wzFaK92Wwf6iiZspg&#10;0kuoBxYYOTr1R6hacQceZBhxqDOQUnGResBuJuN33ewqZkXqBcHx9gKT/39h+eNpZ58dCe0XaJHA&#10;CEhjfe5RGftppavjP1ZK0I4Qni+wiTYQjsrpfDqboYWjaT77fDONQbLrW+t8+CqgJlEoqENSElbs&#10;tPWhcx1cYioPWpUbpXW6nP1aO3JiyB/SXkJDiWY+oLKgm/Trs/32TBvSFPTu5nacMhmI8bpU2mBx&#10;1xajFNp9S1SJ7U9uBwD2UJ4RFwfdyHjLNwrL32LuZ+ZwRrBhnPvwhIfUgNmglyipwP38mz76I3Vo&#10;paTBmSuo/3FkTmBL3wySGgd0ENwg7AfBHOs1IAwT3CjLk4gPXNCDKB3Ur7gOq5gFTcxwzFXQMIjr&#10;0E0+rhMXq1VywjG0LGzNzvIYOmIeyXhpX5mzPWMBmX6EYRpZ/o64zje+NLA6BpAqsRqR7VDsAccR&#10;TnPRr1vckbf35HX9KCx/AQAA//8DAFBLAwQUAAYACAAAACEAfjtyduEAAAALAQAADwAAAGRycy9k&#10;b3ducmV2LnhtbEyPy07DMBBF90j8gzVI7KidRiQlZFIBArFAXbSUBTs3dh4iHkex24a/Z1jBcjRH&#10;955brmc3iJOdQu8JIVkoEJZqb3pqEfbvLzcrECFqMnrwZBG+bYB1dXlR6sL4M23taRdbwSEUCo3Q&#10;xTgWUoa6s06HhR8t8a/xk9ORz6mVZtJnDneDXCqVSad74oZOj/aps/XX7ugQPtTt23OTtpvxdW/6&#10;ZvsYP5PEIF5fzQ/3IKKd4x8Mv/qsDhU7HfyRTBADQpbmKaMIy7s0B8FEtkp4zAEhVbkCWZXy/4bq&#10;BwAA//8DAFBLAQItABQABgAIAAAAIQC2gziS/gAAAOEBAAATAAAAAAAAAAAAAAAAAAAAAABbQ29u&#10;dGVudF9UeXBlc10ueG1sUEsBAi0AFAAGAAgAAAAhADj9If/WAAAAlAEAAAsAAAAAAAAAAAAAAAAA&#10;LwEAAF9yZWxzLy5yZWxzUEsBAi0AFAAGAAgAAAAhALDW9FYwAgAAXAQAAA4AAAAAAAAAAAAAAAAA&#10;LgIAAGRycy9lMm9Eb2MueG1sUEsBAi0AFAAGAAgAAAAhAH47cnbhAAAACwEAAA8AAAAAAAAAAAAA&#10;AAAAigQAAGRycy9kb3ducmV2LnhtbFBLBQYAAAAABAAEAPMAAACYBQAAAAA=&#10;" fillcolor="window" stroked="f" strokeweight=".5pt">
                <v:textbox inset="0,0,0,0">
                  <w:txbxContent>
                    <w:p w14:paraId="28C8B15F" w14:textId="77777777" w:rsidR="00BC3DF2" w:rsidRPr="00B159B2" w:rsidRDefault="00BC3DF2" w:rsidP="00BC3DF2">
                      <w:pPr>
                        <w:spacing w:after="0"/>
                        <w:rPr>
                          <w:rFonts w:ascii="Arial" w:hAnsi="Arial" w:cs="Arial"/>
                          <w:sz w:val="7"/>
                          <w:szCs w:val="7"/>
                        </w:rPr>
                      </w:pPr>
                      <w:r>
                        <w:rPr>
                          <w:rFonts w:ascii="Arial" w:hAnsi="Arial" w:cs="Arial"/>
                          <w:sz w:val="7"/>
                          <w:szCs w:val="7"/>
                        </w:rPr>
                        <w:t>[109,8, NR]</w:t>
                      </w:r>
                    </w:p>
                  </w:txbxContent>
                </v:textbox>
                <w10:wrap anchorx="margin"/>
              </v:shape>
            </w:pict>
          </mc:Fallback>
        </mc:AlternateContent>
      </w:r>
      <w:r w:rsidRPr="00BA6263">
        <w:rPr>
          <w:noProof/>
        </w:rPr>
        <mc:AlternateContent>
          <mc:Choice Requires="wps">
            <w:drawing>
              <wp:anchor distT="0" distB="0" distL="114300" distR="114300" simplePos="0" relativeHeight="251658282" behindDoc="0" locked="0" layoutInCell="1" allowOverlap="1" wp14:anchorId="162BB7F7" wp14:editId="263D3AFA">
                <wp:simplePos x="0" y="0"/>
                <wp:positionH relativeFrom="margin">
                  <wp:posOffset>4676140</wp:posOffset>
                </wp:positionH>
                <wp:positionV relativeFrom="paragraph">
                  <wp:posOffset>1149668</wp:posOffset>
                </wp:positionV>
                <wp:extent cx="438150" cy="152400"/>
                <wp:effectExtent l="0" t="0" r="0" b="0"/>
                <wp:wrapNone/>
                <wp:docPr id="264887731" name="Text Box 1"/>
                <wp:cNvGraphicFramePr/>
                <a:graphic xmlns:a="http://schemas.openxmlformats.org/drawingml/2006/main">
                  <a:graphicData uri="http://schemas.microsoft.com/office/word/2010/wordprocessingShape">
                    <wps:wsp>
                      <wps:cNvSpPr txBox="1"/>
                      <wps:spPr>
                        <a:xfrm>
                          <a:off x="0" y="0"/>
                          <a:ext cx="438150" cy="152400"/>
                        </a:xfrm>
                        <a:prstGeom prst="rect">
                          <a:avLst/>
                        </a:prstGeom>
                        <a:solidFill>
                          <a:sysClr val="window" lastClr="FFFFFF"/>
                        </a:solidFill>
                        <a:ln w="6350">
                          <a:noFill/>
                        </a:ln>
                      </wps:spPr>
                      <wps:txbx>
                        <w:txbxContent>
                          <w:p w14:paraId="3649484D" w14:textId="77777777" w:rsidR="00BC3DF2" w:rsidRPr="00706EF5" w:rsidRDefault="00BC3DF2" w:rsidP="00BC3DF2">
                            <w:pPr>
                              <w:spacing w:after="0"/>
                              <w:rPr>
                                <w:rFonts w:ascii="Arial" w:hAnsi="Arial" w:cs="Arial"/>
                                <w:sz w:val="8"/>
                                <w:szCs w:val="8"/>
                              </w:rPr>
                            </w:pPr>
                            <w:r>
                              <w:rPr>
                                <w:rFonts w:ascii="Arial" w:hAnsi="Arial" w:cs="Arial"/>
                                <w:sz w:val="8"/>
                                <w:szCs w:val="8"/>
                              </w:rPr>
                              <w:t xml:space="preserve">Lumelääke </w:t>
                            </w:r>
                            <w:r w:rsidRPr="00706EF5">
                              <w:rPr>
                                <w:rFonts w:ascii="Arial" w:hAnsi="Arial" w:cs="Arial"/>
                                <w:sz w:val="8"/>
                                <w:szCs w:val="8"/>
                              </w:rPr>
                              <w:t>+</w:t>
                            </w:r>
                            <w:r>
                              <w:rPr>
                                <w:rFonts w:ascii="Arial" w:hAnsi="Arial" w:cs="Arial"/>
                                <w:sz w:val="8"/>
                                <w:szCs w:val="8"/>
                              </w:rPr>
                              <w:t xml:space="preserve"> </w:t>
                            </w:r>
                            <w:r w:rsidRPr="00706EF5">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62BB7F7" id="_x0000_s1148" type="#_x0000_t202" style="position:absolute;margin-left:368.2pt;margin-top:90.55pt;width:34.5pt;height:12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e9IoMQIAAF0EAAAOAAAAZHJzL2Uyb0RvYy54bWysVE1vGjEQvVfqf7B8LwskQRFiiSgRVSWU&#10;RCJVzsbrhZW8Htc27NJf32cvC23aU1UOZjwzno/3Znb20NaaHZXzFZmcjwZDzpSRVFRml/Nvr6tP&#10;95z5IEwhNBmV85Py/GH+8cOssVM1pj3pQjmGIMZPG5vzfQh2mmVe7lUt/ICsMjCW5GoRcHW7rHCi&#10;QfRaZ+PhcJI15ArrSCrvoX3sjHye4pelkuG5LL0KTOcctYV0unRu45nNZ2K6c8LuK3kuQ/xDFbWo&#10;DJJeQj2KINjBVX+EqivpyFMZBpLqjMqykir1gG5Gw3fdbPbCqtQLwPH2ApP/f2Hl03FjXxwL7Wdq&#10;QWAEpLF+6qGM/bSlq+M/KmWwA8LTBTbVBiahvL25H93BImEa3Y1vhwnW7PrYOh++KKpZFHLuwEoC&#10;SxzXPiAhXHuXmMuTropVpXW6nPxSO3YUIBC8F9RwpoUPUOZ8lX6xZoT47Zk2rMn55AZ1xSiGYrzO&#10;Txu4X3uMUmi3LasKlD+a9AhsqTgBGEfdzHgrVxXKXyP3i3AYEnSMwQ/POEpNyEZnibM9uR9/00d/&#10;cAcrZw2GLuf++0E4hZa+GrAaJ7QXXC9se8Ec6iUBhhFWysok4oELuhdLR/Ub9mERs8AkjESunIde&#10;XIZu9LFPUi0WyQlzaEVYm42VMXREK5Lx2r4JZ8+MBVD9RP04iuk74jrfDufFIVBZJVYjsh2KZ8Ax&#10;w4mp877FJfn1nryuX4X5TwAAAP//AwBQSwMEFAAGAAgAAAAhAOIlwhvgAAAACwEAAA8AAABkcnMv&#10;ZG93bnJldi54bWxMj01PwzAMhu9I/IfISNxYko2NqjSdAIE4oB02xoFb1rgfonGqJtvKv8ec4Gi/&#10;j14/LtaT78UJx9gFMqBnCgRSFVxHjYH9+8tNBiImS872gdDAN0ZYl5cXhc1dONMWT7vUCC6hmFsD&#10;bUpDLmWsWvQ2zsKAxFkdRm8Tj2Mj3WjPXO57OVdqJb3tiC+0dsCnFquv3dEb+FDLt+d60WyG173r&#10;6u1j+tTaGXN9NT3cg0g4pT8YfvVZHUp2OoQjuSh6A3eL1S2jHGRag2AiU0veHAzM1VKDLAv5/4fy&#10;BwAA//8DAFBLAQItABQABgAIAAAAIQC2gziS/gAAAOEBAAATAAAAAAAAAAAAAAAAAAAAAABbQ29u&#10;dGVudF9UeXBlc10ueG1sUEsBAi0AFAAGAAgAAAAhADj9If/WAAAAlAEAAAsAAAAAAAAAAAAAAAAA&#10;LwEAAF9yZWxzLy5yZWxzUEsBAi0AFAAGAAgAAAAhAD170igxAgAAXQQAAA4AAAAAAAAAAAAAAAAA&#10;LgIAAGRycy9lMm9Eb2MueG1sUEsBAi0AFAAGAAgAAAAhAOIlwhvgAAAACwEAAA8AAAAAAAAAAAAA&#10;AAAAiwQAAGRycy9kb3ducmV2LnhtbFBLBQYAAAAABAAEAPMAAACYBQAAAAA=&#10;" fillcolor="window" stroked="f" strokeweight=".5pt">
                <v:textbox inset="0,0,0,0">
                  <w:txbxContent>
                    <w:p w14:paraId="3649484D" w14:textId="77777777" w:rsidR="00BC3DF2" w:rsidRPr="00706EF5" w:rsidRDefault="00BC3DF2" w:rsidP="00BC3DF2">
                      <w:pPr>
                        <w:spacing w:after="0"/>
                        <w:rPr>
                          <w:rFonts w:ascii="Arial" w:hAnsi="Arial" w:cs="Arial"/>
                          <w:sz w:val="8"/>
                          <w:szCs w:val="8"/>
                        </w:rPr>
                      </w:pPr>
                      <w:r>
                        <w:rPr>
                          <w:rFonts w:ascii="Arial" w:hAnsi="Arial" w:cs="Arial"/>
                          <w:sz w:val="8"/>
                          <w:szCs w:val="8"/>
                        </w:rPr>
                        <w:t xml:space="preserve">Lumelääke </w:t>
                      </w:r>
                      <w:r w:rsidRPr="00706EF5">
                        <w:rPr>
                          <w:rFonts w:ascii="Arial" w:hAnsi="Arial" w:cs="Arial"/>
                          <w:sz w:val="8"/>
                          <w:szCs w:val="8"/>
                        </w:rPr>
                        <w:t>+</w:t>
                      </w:r>
                      <w:r>
                        <w:rPr>
                          <w:rFonts w:ascii="Arial" w:hAnsi="Arial" w:cs="Arial"/>
                          <w:sz w:val="8"/>
                          <w:szCs w:val="8"/>
                        </w:rPr>
                        <w:t xml:space="preserve"> </w:t>
                      </w:r>
                      <w:r w:rsidRPr="00706EF5">
                        <w:rPr>
                          <w:rFonts w:ascii="Arial" w:hAnsi="Arial" w:cs="Arial"/>
                          <w:sz w:val="8"/>
                          <w:szCs w:val="8"/>
                        </w:rPr>
                        <w:t>LA</w:t>
                      </w:r>
                    </w:p>
                  </w:txbxContent>
                </v:textbox>
                <w10:wrap anchorx="margin"/>
              </v:shape>
            </w:pict>
          </mc:Fallback>
        </mc:AlternateContent>
      </w:r>
      <w:r w:rsidRPr="00BA6263">
        <w:rPr>
          <w:noProof/>
        </w:rPr>
        <mc:AlternateContent>
          <mc:Choice Requires="wps">
            <w:drawing>
              <wp:anchor distT="0" distB="0" distL="114300" distR="114300" simplePos="0" relativeHeight="251658290" behindDoc="0" locked="0" layoutInCell="1" allowOverlap="1" wp14:anchorId="160C3DCC" wp14:editId="6EAB7EB1">
                <wp:simplePos x="0" y="0"/>
                <wp:positionH relativeFrom="margin">
                  <wp:posOffset>956628</wp:posOffset>
                </wp:positionH>
                <wp:positionV relativeFrom="paragraph">
                  <wp:posOffset>1844358</wp:posOffset>
                </wp:positionV>
                <wp:extent cx="457200" cy="79057"/>
                <wp:effectExtent l="0" t="0" r="0" b="0"/>
                <wp:wrapNone/>
                <wp:docPr id="1004487904" name="Text Box 1"/>
                <wp:cNvGraphicFramePr/>
                <a:graphic xmlns:a="http://schemas.openxmlformats.org/drawingml/2006/main">
                  <a:graphicData uri="http://schemas.microsoft.com/office/word/2010/wordprocessingShape">
                    <wps:wsp>
                      <wps:cNvSpPr txBox="1"/>
                      <wps:spPr>
                        <a:xfrm>
                          <a:off x="0" y="0"/>
                          <a:ext cx="457200" cy="79057"/>
                        </a:xfrm>
                        <a:prstGeom prst="rect">
                          <a:avLst/>
                        </a:prstGeom>
                        <a:solidFill>
                          <a:sysClr val="window" lastClr="FFFFFF"/>
                        </a:solidFill>
                        <a:ln w="6350">
                          <a:noFill/>
                        </a:ln>
                      </wps:spPr>
                      <wps:txbx>
                        <w:txbxContent>
                          <w:p w14:paraId="3467940E" w14:textId="77777777" w:rsidR="00BC3DF2" w:rsidRPr="00C2745E" w:rsidRDefault="00BC3DF2" w:rsidP="00BC3DF2">
                            <w:pPr>
                              <w:spacing w:after="0"/>
                              <w:rPr>
                                <w:rFonts w:ascii="Arial" w:hAnsi="Arial" w:cs="Arial"/>
                                <w:sz w:val="8"/>
                                <w:szCs w:val="8"/>
                              </w:rPr>
                            </w:pPr>
                            <w:r>
                              <w:rPr>
                                <w:rFonts w:ascii="Arial" w:hAnsi="Arial" w:cs="Arial"/>
                                <w:sz w:val="8"/>
                                <w:szCs w:val="8"/>
                              </w:rPr>
                              <w:t xml:space="preserve">Lumelääke </w:t>
                            </w:r>
                            <w:r w:rsidRPr="00C2745E">
                              <w:rPr>
                                <w:rFonts w:ascii="Arial" w:hAnsi="Arial" w:cs="Arial"/>
                                <w:sz w:val="8"/>
                                <w:szCs w:val="8"/>
                              </w:rPr>
                              <w:t>+</w:t>
                            </w:r>
                            <w:r>
                              <w:rPr>
                                <w:rFonts w:ascii="Arial" w:hAnsi="Arial" w:cs="Arial"/>
                                <w:sz w:val="8"/>
                                <w:szCs w:val="8"/>
                              </w:rPr>
                              <w:t xml:space="preserve"> </w:t>
                            </w:r>
                            <w:r w:rsidRPr="00C2745E">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60C3DCC" id="_x0000_s1149" type="#_x0000_t202" style="position:absolute;margin-left:75.35pt;margin-top:145.25pt;width:36pt;height:6.2pt;z-index:25165829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pg8KLwIAAFwEAAAOAAAAZHJzL2Uyb0RvYy54bWysVE2P2jAQvVfqf7B8LwnbsrQRYUVZUVVC&#10;uyux1Z6NYxNLjse1DQn99R07CbTbnqpyMOOZ8Xy8N5PFXddochLOKzAlnU5ySoThUClzKOm35827&#10;j5T4wEzFNBhR0rPw9G759s2itYW4gRp0JRzBIMYXrS1pHYItsszzWjTMT8AKg0YJrmEBr+6QVY61&#10;GL3R2U2e32YtuMo64MJ71N73RrpM8aUUPDxK6UUguqRYW0inS+c+ntlywYqDY7ZWfCiD/UMVDVMG&#10;k15C3bPAyNGpP0I1ijvwIMOEQ5OBlIqL1AN2M81fdbOrmRWpFwTH2wtM/v+F5Q+nnX1yJHSfoUMC&#10;IyCt9YVHZeynk66J/1gpQTtCeL7AJrpAOCo/zOZIBSUcTfNP+Wweg2TXt9b58EVAQ6JQUoekJKzY&#10;aetD7zq6xFQetKo2Sut0Ofu1duTEkD+kvYKWEs18QGVJN+k3ZPvtmTakLent+1meMhmI8fpU2mBx&#10;1xajFLp9R1SF7U9T7VG3h+qMuDjoR8ZbvlFY/hZzPzGHM4IN49yHRzykBswGg0RJDe7H3/TRH6lD&#10;KyUtzlxJ/fcjcwJb+mqQ1Digo+BGYT8K5tisAWGY4kZZnkR84IIeRemgecF1WMUsaGKGY66ShlFc&#10;h37ycZ24WK2SE46hZWFrdpbH0BHzSMZz98KcHRgLyPQDjNPIilfE9b7xpYHVMYBUidUrigPgOMJp&#10;LoZ1izvy6z15XT8Ky58AAAD//wMAUEsDBBQABgAIAAAAIQBioMO14AAAAAsBAAAPAAAAZHJzL2Rv&#10;d25yZXYueG1sTI9NT8MwDIbvSPyHyEjcWNJMBVaaToBAHBCHjXHgljXuh2icqsm28u8xJzi+9qPX&#10;j8v17AdxxCn2gQxkCwUCqQ6up9bA7v356hZETJacHQKhgW+MsK7Oz0pbuHCiDR63qRVcQrGwBrqU&#10;xkLKWHfobVyEEYl3TZi8TRynVrrJnrjcD1IrdS297YkvdHbExw7rr+3BG/hQ+etTs2zfxped65vN&#10;Q/rMMmfM5cV8fwci4Zz+YPjVZ3Wo2GkfDuSiGDjn6oZRA3qlchBMaK15sjewVHoFsirl/x+qHwAA&#10;AP//AwBQSwECLQAUAAYACAAAACEAtoM4kv4AAADhAQAAEwAAAAAAAAAAAAAAAAAAAAAAW0NvbnRl&#10;bnRfVHlwZXNdLnhtbFBLAQItABQABgAIAAAAIQA4/SH/1gAAAJQBAAALAAAAAAAAAAAAAAAAAC8B&#10;AABfcmVscy8ucmVsc1BLAQItABQABgAIAAAAIQBwpg8KLwIAAFwEAAAOAAAAAAAAAAAAAAAAAC4C&#10;AABkcnMvZTJvRG9jLnhtbFBLAQItABQABgAIAAAAIQBioMO14AAAAAsBAAAPAAAAAAAAAAAAAAAA&#10;AIkEAABkcnMvZG93bnJldi54bWxQSwUGAAAAAAQABADzAAAAlgUAAAAA&#10;" fillcolor="window" stroked="f" strokeweight=".5pt">
                <v:textbox inset="0,0,0,0">
                  <w:txbxContent>
                    <w:p w14:paraId="3467940E" w14:textId="77777777" w:rsidR="00BC3DF2" w:rsidRPr="00C2745E" w:rsidRDefault="00BC3DF2" w:rsidP="00BC3DF2">
                      <w:pPr>
                        <w:spacing w:after="0"/>
                        <w:rPr>
                          <w:rFonts w:ascii="Arial" w:hAnsi="Arial" w:cs="Arial"/>
                          <w:sz w:val="8"/>
                          <w:szCs w:val="8"/>
                        </w:rPr>
                      </w:pPr>
                      <w:r>
                        <w:rPr>
                          <w:rFonts w:ascii="Arial" w:hAnsi="Arial" w:cs="Arial"/>
                          <w:sz w:val="8"/>
                          <w:szCs w:val="8"/>
                        </w:rPr>
                        <w:t xml:space="preserve">Lumelääke </w:t>
                      </w:r>
                      <w:r w:rsidRPr="00C2745E">
                        <w:rPr>
                          <w:rFonts w:ascii="Arial" w:hAnsi="Arial" w:cs="Arial"/>
                          <w:sz w:val="8"/>
                          <w:szCs w:val="8"/>
                        </w:rPr>
                        <w:t>+</w:t>
                      </w:r>
                      <w:r>
                        <w:rPr>
                          <w:rFonts w:ascii="Arial" w:hAnsi="Arial" w:cs="Arial"/>
                          <w:sz w:val="8"/>
                          <w:szCs w:val="8"/>
                        </w:rPr>
                        <w:t xml:space="preserve"> </w:t>
                      </w:r>
                      <w:r w:rsidRPr="00C2745E">
                        <w:rPr>
                          <w:rFonts w:ascii="Arial" w:hAnsi="Arial" w:cs="Arial"/>
                          <w:sz w:val="8"/>
                          <w:szCs w:val="8"/>
                        </w:rPr>
                        <w:t>LA</w:t>
                      </w:r>
                    </w:p>
                  </w:txbxContent>
                </v:textbox>
                <w10:wrap anchorx="margin"/>
              </v:shape>
            </w:pict>
          </mc:Fallback>
        </mc:AlternateContent>
      </w:r>
      <w:r w:rsidRPr="00BA6263">
        <w:rPr>
          <w:noProof/>
        </w:rPr>
        <mc:AlternateContent>
          <mc:Choice Requires="wps">
            <w:drawing>
              <wp:anchor distT="0" distB="0" distL="114300" distR="114300" simplePos="0" relativeHeight="251658278" behindDoc="0" locked="0" layoutInCell="1" allowOverlap="1" wp14:anchorId="4428465C" wp14:editId="58200D37">
                <wp:simplePos x="0" y="0"/>
                <wp:positionH relativeFrom="margin">
                  <wp:posOffset>3033078</wp:posOffset>
                </wp:positionH>
                <wp:positionV relativeFrom="paragraph">
                  <wp:posOffset>1678305</wp:posOffset>
                </wp:positionV>
                <wp:extent cx="285750" cy="87313"/>
                <wp:effectExtent l="0" t="0" r="0" b="8255"/>
                <wp:wrapNone/>
                <wp:docPr id="1052637177" name="Text Box 1"/>
                <wp:cNvGraphicFramePr/>
                <a:graphic xmlns:a="http://schemas.openxmlformats.org/drawingml/2006/main">
                  <a:graphicData uri="http://schemas.microsoft.com/office/word/2010/wordprocessingShape">
                    <wps:wsp>
                      <wps:cNvSpPr txBox="1"/>
                      <wps:spPr>
                        <a:xfrm>
                          <a:off x="0" y="0"/>
                          <a:ext cx="285750" cy="87313"/>
                        </a:xfrm>
                        <a:prstGeom prst="rect">
                          <a:avLst/>
                        </a:prstGeom>
                        <a:solidFill>
                          <a:sysClr val="window" lastClr="FFFFFF"/>
                        </a:solidFill>
                        <a:ln w="6350">
                          <a:noFill/>
                        </a:ln>
                      </wps:spPr>
                      <wps:txbx>
                        <w:txbxContent>
                          <w:p w14:paraId="04A7AE03" w14:textId="77777777" w:rsidR="00BC3DF2" w:rsidRPr="00706EF5" w:rsidRDefault="00BC3DF2" w:rsidP="00BC3DF2">
                            <w:pPr>
                              <w:spacing w:after="0"/>
                              <w:jc w:val="center"/>
                              <w:rPr>
                                <w:rFonts w:ascii="Arial" w:hAnsi="Arial" w:cs="Arial"/>
                                <w:sz w:val="8"/>
                                <w:szCs w:val="8"/>
                              </w:rPr>
                            </w:pPr>
                            <w:r>
                              <w:rPr>
                                <w:rFonts w:ascii="Arial" w:hAnsi="Arial" w:cs="Arial"/>
                                <w:sz w:val="8"/>
                                <w:szCs w:val="8"/>
                              </w:rPr>
                              <w:t>Tapahtuma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428465C" id="_x0000_s1150" type="#_x0000_t202" style="position:absolute;margin-left:238.85pt;margin-top:132.15pt;width:22.5pt;height:6.9pt;z-index:25165827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t3YsLwIAAFwEAAAOAAAAZHJzL2Uyb0RvYy54bWysVEtv2zAMvg/YfxB0X5wH2gZGnCJLkWFA&#10;0RZIh54VWUoMyKJGKbGzXz9KtpOt22lYDgpFUnx8H+nFfVsbdlLoK7AFn4zGnCkroazsvuDfXjef&#10;5pz5IGwpDFhV8LPy/H758cOicbmawgFMqZBREOvzxhX8EILLs8zLg6qFH4FTlowasBaBrrjPShQN&#10;Ra9NNh2Pb7MGsHQIUnlP2ofOyJcpvtZKhmetvQrMFJxqC+nEdO7imS0XIt+jcIdK9mWIf6iiFpWl&#10;pJdQDyIIdsTqj1B1JRE86DCSUGegdSVV6oG6mYzfdbM9CKdSLwSOdxeY/P8LK59OW/eCLLSfoSUC&#10;IyCN87knZeyn1VjHf6qUkZ0gPF9gU21gkpTT+c3dDVkkmeZ3s8ksBsmubx368EVBzaJQcCRSElbi&#10;9OhD5zq4xFQeTFVuKmPS5ezXBtlJEH9EewkNZ0b4QMqCb9Kvz/bbM2NZU/DbGZUVo1iI8bpUxlJx&#10;1xajFNpdy6qS2p/MBwB2UJ4JF4RuZLyTm4rKf6TcLwJpRqhhmvvwTIc2QNmglzg7AP74mz76E3Vk&#10;5ayhmSu4/34UqKilr5ZIjQM6CDgIu0Gwx3oNBMOENsrJJNIDDGYQNUL9RuuwilnIJKykXAUPg7gO&#10;3eTTOkm1WiUnGkMnwqPdOhlDR7QiGa/tm0DXMxaI6ScYplHk74jrfDucV8cAukqsRmQ7FHvAaYTT&#10;XPTrFnfk13vyun4Ulj8BAAD//wMAUEsDBBQABgAIAAAAIQA2874Y4QAAAAsBAAAPAAAAZHJzL2Rv&#10;d25yZXYueG1sTI/LTsMwEEX3lfgHa5DYtU7SR6oQpwIEYoG66IMFOzeePEQ8jmK3DX/PsKLLuXN0&#10;50y+GW0nLjj41pGCeBaBQCqdaalWcDy8TdcgfNBkdOcIFfygh01xN8l1ZtyVdnjZh1pwCflMK2hC&#10;6DMpfdmg1X7meiTeVW6wOvA41NIM+srltpNJFK2k1S3xhUb3+NJg+b0/WwWf0fLjtZrX2/79aNpq&#10;9xy+4tgo9XA/Pj2CCDiGfxj+9FkdCnY6uTMZLzoFizRNGVWQrBZzEEwsk4STEyfpOgZZ5PL2h+IX&#10;AAD//wMAUEsBAi0AFAAGAAgAAAAhALaDOJL+AAAA4QEAABMAAAAAAAAAAAAAAAAAAAAAAFtDb250&#10;ZW50X1R5cGVzXS54bWxQSwECLQAUAAYACAAAACEAOP0h/9YAAACUAQAACwAAAAAAAAAAAAAAAAAv&#10;AQAAX3JlbHMvLnJlbHNQSwECLQAUAAYACAAAACEAYbd2LC8CAABcBAAADgAAAAAAAAAAAAAAAAAu&#10;AgAAZHJzL2Uyb0RvYy54bWxQSwECLQAUAAYACAAAACEANvO+GOEAAAALAQAADwAAAAAAAAAAAAAA&#10;AACJBAAAZHJzL2Rvd25yZXYueG1sUEsFBgAAAAAEAAQA8wAAAJcFAAAAAA==&#10;" fillcolor="window" stroked="f" strokeweight=".5pt">
                <v:textbox inset="0,0,0,0">
                  <w:txbxContent>
                    <w:p w14:paraId="04A7AE03" w14:textId="77777777" w:rsidR="00BC3DF2" w:rsidRPr="00706EF5" w:rsidRDefault="00BC3DF2" w:rsidP="00BC3DF2">
                      <w:pPr>
                        <w:spacing w:after="0"/>
                        <w:jc w:val="center"/>
                        <w:rPr>
                          <w:rFonts w:ascii="Arial" w:hAnsi="Arial" w:cs="Arial"/>
                          <w:sz w:val="8"/>
                          <w:szCs w:val="8"/>
                        </w:rPr>
                      </w:pPr>
                      <w:r>
                        <w:rPr>
                          <w:rFonts w:ascii="Arial" w:hAnsi="Arial" w:cs="Arial"/>
                          <w:sz w:val="8"/>
                          <w:szCs w:val="8"/>
                        </w:rPr>
                        <w:t>Tapahtuma</w:t>
                      </w:r>
                    </w:p>
                  </w:txbxContent>
                </v:textbox>
                <w10:wrap anchorx="margin"/>
              </v:shape>
            </w:pict>
          </mc:Fallback>
        </mc:AlternateContent>
      </w:r>
      <w:r w:rsidRPr="00BA6263">
        <w:rPr>
          <w:noProof/>
        </w:rPr>
        <mc:AlternateContent>
          <mc:Choice Requires="wps">
            <w:drawing>
              <wp:anchor distT="0" distB="0" distL="114300" distR="114300" simplePos="0" relativeHeight="251658276" behindDoc="0" locked="0" layoutInCell="1" allowOverlap="1" wp14:anchorId="60A7CFFE" wp14:editId="20E33B63">
                <wp:simplePos x="0" y="0"/>
                <wp:positionH relativeFrom="margin">
                  <wp:posOffset>1528128</wp:posOffset>
                </wp:positionH>
                <wp:positionV relativeFrom="paragraph">
                  <wp:posOffset>1687830</wp:posOffset>
                </wp:positionV>
                <wp:extent cx="542925" cy="74930"/>
                <wp:effectExtent l="0" t="0" r="9525" b="1270"/>
                <wp:wrapNone/>
                <wp:docPr id="406712215" name="Text Box 1"/>
                <wp:cNvGraphicFramePr/>
                <a:graphic xmlns:a="http://schemas.openxmlformats.org/drawingml/2006/main">
                  <a:graphicData uri="http://schemas.microsoft.com/office/word/2010/wordprocessingShape">
                    <wps:wsp>
                      <wps:cNvSpPr txBox="1"/>
                      <wps:spPr>
                        <a:xfrm>
                          <a:off x="0" y="0"/>
                          <a:ext cx="542925" cy="74930"/>
                        </a:xfrm>
                        <a:prstGeom prst="rect">
                          <a:avLst/>
                        </a:prstGeom>
                        <a:solidFill>
                          <a:sysClr val="window" lastClr="FFFFFF"/>
                        </a:solidFill>
                        <a:ln w="6350">
                          <a:noFill/>
                        </a:ln>
                      </wps:spPr>
                      <wps:txbx>
                        <w:txbxContent>
                          <w:p w14:paraId="2FCB6329" w14:textId="77777777" w:rsidR="00BC3DF2" w:rsidRPr="003E11A5" w:rsidRDefault="00BC3DF2" w:rsidP="00BC3DF2">
                            <w:pPr>
                              <w:spacing w:after="0"/>
                              <w:jc w:val="center"/>
                              <w:rPr>
                                <w:rFonts w:ascii="Arial" w:hAnsi="Arial" w:cs="Arial"/>
                                <w:sz w:val="8"/>
                                <w:szCs w:val="8"/>
                              </w:rPr>
                            </w:pPr>
                            <w:r>
                              <w:rPr>
                                <w:rFonts w:ascii="Arial" w:hAnsi="Arial" w:cs="Arial"/>
                                <w:sz w:val="8"/>
                                <w:szCs w:val="8"/>
                              </w:rPr>
                              <w:t>Tutkittavien lukumäärä</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0A7CFFE" id="_x0000_s1151" type="#_x0000_t202" style="position:absolute;margin-left:120.35pt;margin-top:132.9pt;width:42.75pt;height:5.9pt;z-index:2516582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bh4EMwIAAFwEAAAOAAAAZHJzL2Uyb0RvYy54bWysVN9v2jAQfp+0/8Hy+wjQ0g1EqBgV0yTU&#10;VqJTn41jk0iOzzsbEvbX7+wQ2Lo9TePBnO/O9+P77jK/b2vDjgp9BTbno8GQM2UlFJXd5/zby/rD&#10;J858ELYQBqzK+Ul5fr94/27euJkaQwmmUMgoiPWzxuW8DMHNsszLUtXCD8ApS0YNWItAV9xnBYqG&#10;otcmGw+Hd1kDWDgEqbwn7UNn5IsUX2slw5PWXgVmck61hXRiOnfxzBZzMdujcGUlz2WIf6iiFpWl&#10;pJdQDyIIdsDqj1B1JRE86DCQUGegdSVV6oG6GQ3fdLMthVOpFwLHuwtM/v+FlY/HrXtGFtrP0BKB&#10;EZDG+ZknZeyn1VjHf6qUkZ0gPF1gU21gkpST2/F0POFMkunj7fQmoZpd3zr04YuCmkUh50ikJKzE&#10;ceMD5SPX3iWm8mCqYl0Zky4nvzLIjoL4I9oLaDgzwgdS5nydfrFkCvHbM2NZk/O7m8kwZbIQ43V+&#10;xpL7tcUohXbXsqqg9kfTHoAdFCfCBaEbGe/kuqLyN5T7WSDNCEFBcx+e6NAGKBucJc5KwB9/00d/&#10;oo6snDU0czn33w8CFbX01RKpcUB7AXth1wv2UK+AYBjRRjmZRHqAwfSiRqhfaR2WMQuZhJWUK+eh&#10;F1ehm3xaJ6mWy+REY+hE2NitkzF0xDyS8dK+CnRnxgIx/Qj9NIrZG+I63/jSwvIQQFeJ1Yhsh+IZ&#10;cBrhxNR53eKO/HpPXtePwuInAAAA//8DAFBLAwQUAAYACAAAACEACJPyReEAAAALAQAADwAAAGRy&#10;cy9kb3ducmV2LnhtbEyPzU7DMBCE70i8g7VI3KidlCYoxKkAgTigHlrKgZsbb35EvI5itw1vz3KC&#10;2+7OaPabcj27QZxwCr0nDclCgUCqve2p1bB/f7m5AxGiIWsGT6jhGwOsq8uL0hTWn2mLp11sBYdQ&#10;KIyGLsaxkDLUHToTFn5EYq3xkzOR16mVdjJnDneDTJXKpDM98YfOjPjUYf21OzoNH2r19tws2834&#10;urd9s32Mn0litb6+mh/uQUSc458ZfvEZHSpmOvgj2SAGDemtytnKQ7biDuxYplkK4sCXPM9AVqX8&#10;36H6AQAA//8DAFBLAQItABQABgAIAAAAIQC2gziS/gAAAOEBAAATAAAAAAAAAAAAAAAAAAAAAABb&#10;Q29udGVudF9UeXBlc10ueG1sUEsBAi0AFAAGAAgAAAAhADj9If/WAAAAlAEAAAsAAAAAAAAAAAAA&#10;AAAALwEAAF9yZWxzLy5yZWxzUEsBAi0AFAAGAAgAAAAhAERuHgQzAgAAXAQAAA4AAAAAAAAAAAAA&#10;AAAALgIAAGRycy9lMm9Eb2MueG1sUEsBAi0AFAAGAAgAAAAhAAiT8kXhAAAACwEAAA8AAAAAAAAA&#10;AAAAAAAAjQQAAGRycy9kb3ducmV2LnhtbFBLBQYAAAAABAAEAPMAAACbBQAAAAA=&#10;" fillcolor="window" stroked="f" strokeweight=".5pt">
                <v:textbox inset="0,0,0,0">
                  <w:txbxContent>
                    <w:p w14:paraId="2FCB6329" w14:textId="77777777" w:rsidR="00BC3DF2" w:rsidRPr="003E11A5" w:rsidRDefault="00BC3DF2" w:rsidP="00BC3DF2">
                      <w:pPr>
                        <w:spacing w:after="0"/>
                        <w:jc w:val="center"/>
                        <w:rPr>
                          <w:rFonts w:ascii="Arial" w:hAnsi="Arial" w:cs="Arial"/>
                          <w:sz w:val="8"/>
                          <w:szCs w:val="8"/>
                        </w:rPr>
                      </w:pPr>
                      <w:r>
                        <w:rPr>
                          <w:rFonts w:ascii="Arial" w:hAnsi="Arial" w:cs="Arial"/>
                          <w:sz w:val="8"/>
                          <w:szCs w:val="8"/>
                        </w:rPr>
                        <w:t>Tutkittavien lukumäärä</w:t>
                      </w:r>
                    </w:p>
                  </w:txbxContent>
                </v:textbox>
                <w10:wrap anchorx="margin"/>
              </v:shape>
            </w:pict>
          </mc:Fallback>
        </mc:AlternateContent>
      </w:r>
      <w:r w:rsidRPr="00BA6263">
        <w:rPr>
          <w:noProof/>
        </w:rPr>
        <mc:AlternateContent>
          <mc:Choice Requires="wps">
            <w:drawing>
              <wp:anchor distT="0" distB="0" distL="114300" distR="114300" simplePos="0" relativeHeight="251658300" behindDoc="0" locked="0" layoutInCell="1" allowOverlap="1" wp14:anchorId="4869FEF6" wp14:editId="2566ED79">
                <wp:simplePos x="0" y="0"/>
                <wp:positionH relativeFrom="margin">
                  <wp:posOffset>2435637</wp:posOffset>
                </wp:positionH>
                <wp:positionV relativeFrom="paragraph">
                  <wp:posOffset>1866265</wp:posOffset>
                </wp:positionV>
                <wp:extent cx="251460" cy="57150"/>
                <wp:effectExtent l="0" t="0" r="0" b="0"/>
                <wp:wrapNone/>
                <wp:docPr id="1946160092" name="Text Box 1"/>
                <wp:cNvGraphicFramePr/>
                <a:graphic xmlns:a="http://schemas.openxmlformats.org/drawingml/2006/main">
                  <a:graphicData uri="http://schemas.microsoft.com/office/word/2010/wordprocessingShape">
                    <wps:wsp>
                      <wps:cNvSpPr txBox="1"/>
                      <wps:spPr>
                        <a:xfrm>
                          <a:off x="0" y="0"/>
                          <a:ext cx="251460" cy="57150"/>
                        </a:xfrm>
                        <a:prstGeom prst="rect">
                          <a:avLst/>
                        </a:prstGeom>
                        <a:solidFill>
                          <a:sysClr val="window" lastClr="FFFFFF"/>
                        </a:solidFill>
                        <a:ln w="6350">
                          <a:noFill/>
                        </a:ln>
                      </wps:spPr>
                      <wps:txbx>
                        <w:txbxContent>
                          <w:p w14:paraId="28A7ECF8" w14:textId="77777777" w:rsidR="00BC3DF2" w:rsidRPr="00B159B2" w:rsidRDefault="00BC3DF2" w:rsidP="00BC3DF2">
                            <w:pPr>
                              <w:spacing w:after="0"/>
                              <w:rPr>
                                <w:rFonts w:ascii="Arial" w:hAnsi="Arial" w:cs="Arial"/>
                                <w:sz w:val="7"/>
                                <w:szCs w:val="7"/>
                              </w:rPr>
                            </w:pPr>
                            <w:r>
                              <w:rPr>
                                <w:rFonts w:ascii="Arial" w:hAnsi="Arial" w:cs="Arial"/>
                                <w:sz w:val="7"/>
                                <w:szCs w:val="7"/>
                              </w:rPr>
                              <w:t>247 (69 %)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869FEF6" id="_x0000_s1152" type="#_x0000_t202" style="position:absolute;margin-left:191.8pt;margin-top:146.95pt;width:19.8pt;height:4.5pt;z-index:2516583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xW1gLgIAAFwEAAAOAAAAZHJzL2Uyb0RvYy54bWysVE2P2jAQvVfqf7B8LwFaaBURVpQVVSW0&#10;uxJb7dk4DkRyPK5tSOiv77Mh0G57qsrBjGfG8/HeTGZ3XaPZUTlfkyn4aDDkTBlJZW12Bf/2vHr3&#10;iTMfhCmFJqMKflKe383fvpm1Nldj2pMulWMIYnze2oLvQ7B5lnm5V43wA7LKwFiRa0TA1e2y0okW&#10;0RudjYfDadaSK60jqbyH9v5s5PMUv6qUDI9V5VVguuCoLaTTpXMbz2w+E/nOCbuv5aUM8Q9VNKI2&#10;SHoNdS+CYAdX/xGqqaUjT1UYSGoyqqpaqtQDuhkNX3Wz2QurUi8Ax9srTP7/hZUPx419cix0n6kD&#10;gRGQ1vrcQxn76SrXxH9UymAHhKcrbKoLTEI5now+TGGRME0+jiYJ1ez21jofvihqWBQK7kBKwkoc&#10;1z4gH1x7l5jKk67LVa11upz8Ujt2FOAPtJfUcqaFD1AWfJV+sWSE+O2ZNqwt+PQ9aolRDMV4Zz9t&#10;4H5rMUqh23asLtH+ONUedVsqT8DF0XlkvJWrGuWvkftJOMwIGsbch0cclSZko4vE2Z7cj7/poz+o&#10;g5WzFjNXcP/9IJxCS18NSI0D2guuF7a9YA7NkgDDCBtlZRLxwAXdi5Wj5gXrsIhZYBJGIlfBQy8u&#10;w3nysU5SLRbJCWNoRVibjZUxdEQrkvHcvQhnL4wFMP1A/TSK/BVxZ98zzotDoKpOrN5QvACOEU5M&#10;XdYt7siv9+R1+yjMfwIAAP//AwBQSwMEFAAGAAgAAAAhADkY4PThAAAACwEAAA8AAABkcnMvZG93&#10;bnJldi54bWxMj8tOwzAQRfdI/IM1SOyoHRuqJsSpAIFYoC5ayoKdG08eIraj2G3D3zOsYDm6R/ee&#10;KdezG9gJp9gHryFbCGDo62B732rYv7/crIDFZLw1Q/Co4RsjrKvLi9IUNpz9Fk+71DIq8bEwGrqU&#10;xoLzWHfoTFyEET1lTZicSXROLbeTOVO5G7gUYsmd6T0tdGbEpw7rr93RafgQd2/PjWo34+ve9s32&#10;MX1mmdX6+mp+uAeWcE5/MPzqkzpU5HQIR28jGzSolVoSqkHmKgdGxK1UEtiBIiFz4FXJ//9Q/QAA&#10;AP//AwBQSwECLQAUAAYACAAAACEAtoM4kv4AAADhAQAAEwAAAAAAAAAAAAAAAAAAAAAAW0NvbnRl&#10;bnRfVHlwZXNdLnhtbFBLAQItABQABgAIAAAAIQA4/SH/1gAAAJQBAAALAAAAAAAAAAAAAAAAAC8B&#10;AABfcmVscy8ucmVsc1BLAQItABQABgAIAAAAIQCFxW1gLgIAAFwEAAAOAAAAAAAAAAAAAAAAAC4C&#10;AABkcnMvZTJvRG9jLnhtbFBLAQItABQABgAIAAAAIQA5GOD04QAAAAsBAAAPAAAAAAAAAAAAAAAA&#10;AIgEAABkcnMvZG93bnJldi54bWxQSwUGAAAAAAQABADzAAAAlgUAAAAA&#10;" fillcolor="window" stroked="f" strokeweight=".5pt">
                <v:textbox inset="0,0,0,0">
                  <w:txbxContent>
                    <w:p w14:paraId="28A7ECF8" w14:textId="77777777" w:rsidR="00BC3DF2" w:rsidRPr="00B159B2" w:rsidRDefault="00BC3DF2" w:rsidP="00BC3DF2">
                      <w:pPr>
                        <w:spacing w:after="0"/>
                        <w:rPr>
                          <w:rFonts w:ascii="Arial" w:hAnsi="Arial" w:cs="Arial"/>
                          <w:sz w:val="7"/>
                          <w:szCs w:val="7"/>
                        </w:rPr>
                      </w:pPr>
                      <w:r>
                        <w:rPr>
                          <w:rFonts w:ascii="Arial" w:hAnsi="Arial" w:cs="Arial"/>
                          <w:sz w:val="7"/>
                          <w:szCs w:val="7"/>
                        </w:rPr>
                        <w:t>247 (69 %)</w:t>
                      </w:r>
                    </w:p>
                  </w:txbxContent>
                </v:textbox>
                <w10:wrap anchorx="margin"/>
              </v:shape>
            </w:pict>
          </mc:Fallback>
        </mc:AlternateContent>
      </w:r>
      <w:r w:rsidRPr="00BA6263">
        <w:rPr>
          <w:noProof/>
        </w:rPr>
        <mc:AlternateContent>
          <mc:Choice Requires="wps">
            <w:drawing>
              <wp:anchor distT="0" distB="0" distL="114300" distR="114300" simplePos="0" relativeHeight="251658299" behindDoc="0" locked="0" layoutInCell="1" allowOverlap="1" wp14:anchorId="78B10715" wp14:editId="3A699F73">
                <wp:simplePos x="0" y="0"/>
                <wp:positionH relativeFrom="margin">
                  <wp:posOffset>2432685</wp:posOffset>
                </wp:positionH>
                <wp:positionV relativeFrom="paragraph">
                  <wp:posOffset>1783715</wp:posOffset>
                </wp:positionV>
                <wp:extent cx="251460" cy="57150"/>
                <wp:effectExtent l="0" t="0" r="0" b="0"/>
                <wp:wrapNone/>
                <wp:docPr id="1144111228" name="Text Box 1"/>
                <wp:cNvGraphicFramePr/>
                <a:graphic xmlns:a="http://schemas.openxmlformats.org/drawingml/2006/main">
                  <a:graphicData uri="http://schemas.microsoft.com/office/word/2010/wordprocessingShape">
                    <wps:wsp>
                      <wps:cNvSpPr txBox="1"/>
                      <wps:spPr>
                        <a:xfrm>
                          <a:off x="0" y="0"/>
                          <a:ext cx="251460" cy="57150"/>
                        </a:xfrm>
                        <a:prstGeom prst="rect">
                          <a:avLst/>
                        </a:prstGeom>
                        <a:solidFill>
                          <a:sysClr val="window" lastClr="FFFFFF"/>
                        </a:solidFill>
                        <a:ln w="6350">
                          <a:noFill/>
                        </a:ln>
                      </wps:spPr>
                      <wps:txbx>
                        <w:txbxContent>
                          <w:p w14:paraId="4D3AAE19" w14:textId="77777777" w:rsidR="00BC3DF2" w:rsidRPr="00B159B2" w:rsidRDefault="00BC3DF2" w:rsidP="00BC3DF2">
                            <w:pPr>
                              <w:spacing w:after="0"/>
                              <w:rPr>
                                <w:rFonts w:ascii="Arial" w:hAnsi="Arial" w:cs="Arial"/>
                                <w:sz w:val="7"/>
                                <w:szCs w:val="7"/>
                              </w:rPr>
                            </w:pPr>
                            <w:r>
                              <w:rPr>
                                <w:rFonts w:ascii="Arial" w:hAnsi="Arial" w:cs="Arial"/>
                                <w:sz w:val="7"/>
                                <w:szCs w:val="7"/>
                              </w:rPr>
                              <w:t>282 (79 %)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8B10715" id="_x0000_s1153" type="#_x0000_t202" style="position:absolute;margin-left:191.55pt;margin-top:140.45pt;width:19.8pt;height:4.5pt;z-index:25165829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YklFLwIAAFwEAAAOAAAAZHJzL2Uyb0RvYy54bWysVE2P2jAQvVfqf7B8LwFaaIUIK8qKqhLa&#10;XYmt9mwcByI5Htc2JPTX99kh0G57qsrBjGfG8/HeTOZ3ba3ZSTlfkcn5aDDkTBlJRWX2Of/2vH73&#10;iTMfhCmEJqNyflae3y3evpk3dqbGdCBdKMcQxPhZY3N+CMHOsszLg6qFH5BVBsaSXC0Crm6fFU40&#10;iF7rbDwcTrOGXGEdSeU9tPedkS9S/LJUMjyWpVeB6ZyjtpBOl85dPLPFXMz2TthDJS9liH+oohaV&#10;QdJrqHsRBDu66o9QdSUdeSrDQFKdUVlWUqUe0M1o+Kqb7UFYlXoBON5eYfL/L6x8OG3tk2Oh/Uwt&#10;CIyANNbPPJSxn7Z0dfxHpQx2QHi+wqbawCSU48nowxQWCdPk42iSUM1ub63z4YuimkUh5w6kJKzE&#10;aeMD8sG1d4mpPOmqWFdap8vZr7RjJwH+QHtBDWda+ABlztfpF0tGiN+eacOanE/fo5YYxVCM1/lp&#10;A/dbi1EK7a5lVYH2x1cAdlScgYujbmS8lesK5W+Q+0k4zAgaxtyHRxylJmSji8TZgdyPv+mjP6iD&#10;lbMGM5dz//0onEJLXw1IjQPaC64Xdr1gjvWKAMMIG2VlEvHABd2LpaP6BeuwjFlgEkYiV85DL65C&#10;N/lYJ6mWy+SEMbQibMzWyhg6ohXJeG5fhLMXxgKYfqB+GsXsFXGdb4fz8hiorBKrEdkOxQvgGOHE&#10;1GXd4o78ek9et4/C4icAAAD//wMAUEsDBBQABgAIAAAAIQDM8UE34gAAAAsBAAAPAAAAZHJzL2Rv&#10;d25yZXYueG1sTI89T8MwEIZ3JP6DdUhs1E4CbZLGqQoCMSCGljJ0c+PLhxqfo9htw7/HnWC8u0fv&#10;PW+xmkzPzji6zpKEaCaAIVVWd9RI2H29PaTAnFekVW8JJfygg1V5e1OoXNsLbfC89Q0LIeRyJaH1&#10;fsg5d1WLRrmZHZDCrbajUT6MY8P1qC4h3PQ8FmLOjeoofGjVgC8tVsftyUj4Fk8fr3XSfA7vO93V&#10;m2e/jyIt5f3dtF4C8zj5Pxiu+kEdyuB0sCfSjvUSkjSJAiohTkUGLBCPcbwAdrhusgx4WfD/Hcpf&#10;AAAA//8DAFBLAQItABQABgAIAAAAIQC2gziS/gAAAOEBAAATAAAAAAAAAAAAAAAAAAAAAABbQ29u&#10;dGVudF9UeXBlc10ueG1sUEsBAi0AFAAGAAgAAAAhADj9If/WAAAAlAEAAAsAAAAAAAAAAAAAAAAA&#10;LwEAAF9yZWxzLy5yZWxzUEsBAi0AFAAGAAgAAAAhAARiSUUvAgAAXAQAAA4AAAAAAAAAAAAAAAAA&#10;LgIAAGRycy9lMm9Eb2MueG1sUEsBAi0AFAAGAAgAAAAhAMzxQTfiAAAACwEAAA8AAAAAAAAAAAAA&#10;AAAAiQQAAGRycy9kb3ducmV2LnhtbFBLBQYAAAAABAAEAPMAAACYBQAAAAA=&#10;" fillcolor="window" stroked="f" strokeweight=".5pt">
                <v:textbox inset="0,0,0,0">
                  <w:txbxContent>
                    <w:p w14:paraId="4D3AAE19" w14:textId="77777777" w:rsidR="00BC3DF2" w:rsidRPr="00B159B2" w:rsidRDefault="00BC3DF2" w:rsidP="00BC3DF2">
                      <w:pPr>
                        <w:spacing w:after="0"/>
                        <w:rPr>
                          <w:rFonts w:ascii="Arial" w:hAnsi="Arial" w:cs="Arial"/>
                          <w:sz w:val="7"/>
                          <w:szCs w:val="7"/>
                        </w:rPr>
                      </w:pPr>
                      <w:r>
                        <w:rPr>
                          <w:rFonts w:ascii="Arial" w:hAnsi="Arial" w:cs="Arial"/>
                          <w:sz w:val="7"/>
                          <w:szCs w:val="7"/>
                        </w:rPr>
                        <w:t>282 (79 %)</w:t>
                      </w:r>
                    </w:p>
                  </w:txbxContent>
                </v:textbox>
                <w10:wrap anchorx="margin"/>
              </v:shape>
            </w:pict>
          </mc:Fallback>
        </mc:AlternateContent>
      </w:r>
      <w:r w:rsidRPr="00BA6263">
        <w:rPr>
          <w:noProof/>
        </w:rPr>
        <mc:AlternateContent>
          <mc:Choice Requires="wps">
            <w:drawing>
              <wp:anchor distT="0" distB="0" distL="114300" distR="114300" simplePos="0" relativeHeight="251658298" behindDoc="0" locked="0" layoutInCell="1" allowOverlap="1" wp14:anchorId="0116CB22" wp14:editId="627B8E59">
                <wp:simplePos x="0" y="0"/>
                <wp:positionH relativeFrom="margin">
                  <wp:posOffset>3632102</wp:posOffset>
                </wp:positionH>
                <wp:positionV relativeFrom="paragraph">
                  <wp:posOffset>1859936</wp:posOffset>
                </wp:positionV>
                <wp:extent cx="127077" cy="66301"/>
                <wp:effectExtent l="0" t="0" r="6350" b="0"/>
                <wp:wrapNone/>
                <wp:docPr id="573692405" name="Text Box 1"/>
                <wp:cNvGraphicFramePr/>
                <a:graphic xmlns:a="http://schemas.openxmlformats.org/drawingml/2006/main">
                  <a:graphicData uri="http://schemas.microsoft.com/office/word/2010/wordprocessingShape">
                    <wps:wsp>
                      <wps:cNvSpPr txBox="1"/>
                      <wps:spPr>
                        <a:xfrm>
                          <a:off x="0" y="0"/>
                          <a:ext cx="127077" cy="66301"/>
                        </a:xfrm>
                        <a:prstGeom prst="rect">
                          <a:avLst/>
                        </a:prstGeom>
                        <a:solidFill>
                          <a:sysClr val="window" lastClr="FFFFFF"/>
                        </a:solidFill>
                        <a:ln w="6350">
                          <a:noFill/>
                        </a:ln>
                      </wps:spPr>
                      <wps:txbx>
                        <w:txbxContent>
                          <w:p w14:paraId="5F35E446" w14:textId="77777777" w:rsidR="00BC3DF2" w:rsidRPr="00B159B2" w:rsidRDefault="00BC3DF2" w:rsidP="00BC3DF2">
                            <w:pPr>
                              <w:spacing w:after="0"/>
                              <w:rPr>
                                <w:rFonts w:ascii="Arial" w:hAnsi="Arial" w:cs="Arial"/>
                                <w:sz w:val="7"/>
                                <w:szCs w:val="7"/>
                              </w:rPr>
                            </w:pPr>
                            <w:r>
                              <w:rPr>
                                <w:rFonts w:ascii="Arial" w:hAnsi="Arial" w:cs="Arial"/>
                                <w:sz w:val="7"/>
                                <w:szCs w:val="7"/>
                              </w:rPr>
                              <w:t>117.5</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116CB22" id="_x0000_s1154" type="#_x0000_t202" style="position:absolute;margin-left:286pt;margin-top:146.45pt;width:10pt;height:5.2pt;z-index:25165829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HjFlLgIAAFwEAAAOAAAAZHJzL2Uyb0RvYy54bWysVE2P2jAQvVfqf7B8LwmsClVEWFFWVJXQ&#10;7kpstWfjOGDJ8bhjQ0J/fccOgXbbU1UOZuz5fm8m8/uuMeyk0GuwJR+Pcs6UlVBpuy/5t5f1h0+c&#10;+SBsJQxYVfKz8vx+8f7dvHWFmsABTKWQURDri9aV/BCCK7LMy4NqhB+BU5aUNWAjAl1xn1UoWore&#10;mGyS59OsBawcglTe0+tDr+SLFL+ulQxPde1VYKbkVFtIJ6ZzF89sMRfFHoU7aHkpQ/xDFY3QlpJe&#10;Qz2IINgR9R+hGi0RPNRhJKHJoK61VKkH6macv+lmexBOpV4IHO+uMPn/F1Y+nrbuGVnoPkNHBEZA&#10;WucLT4+xn67GJv5TpYz0BOH5CpvqApPRaTLLZzPOJKmm07s8Bcluvg59+KKgYVEoORIpCStx2vhA&#10;+ch0MImpPBhdrbUx6XL2K4PsJIg/or2CljMjfKDHkq/TL5ZMIX5zM5a1VMzdxzxlshDj9XbGkvmt&#10;xSiFbtcxXcVOJgMAO6jOhAtCPzLeybWm8jeU+1kgzQhBQXMfnuioDVA2uEicHQB//O092hN1pOWs&#10;pZkruf9+FKiopa+WSI0DOgg4CLtBsMdmBQTDmDbKySSSAwYziDVC80rrsIxZSCWspFwlD4O4Cv3k&#10;0zpJtVwmIxpDJ8LGbp2MoSPmkYyX7lWguzAWiOlHGKZRFG+I622jp4XlMUCtE6sR2R7FC+A0womp&#10;y7rFHfn1nqxuH4XFTwAAAP//AwBQSwMEFAAGAAgAAAAhACxpItLhAAAACwEAAA8AAABkcnMvZG93&#10;bnJldi54bWxMj0tPwzAQhO9I/AdrkbhR56EACdlUgEAcUA8t7aE3N948RLyOYrcN/x73BMfZGc1+&#10;Uy5nM4gTTa63jBAvIhDEtdU9twjbr/e7RxDOK9ZqsEwIP+RgWV1flarQ9sxrOm18K0IJu0IhdN6P&#10;hZSu7sgot7AjcfAaOxnlg5xaqSd1DuVmkEkU3Uujeg4fOjXSa0f19+ZoEHZR9vnWpO1q/Njqvlm/&#10;+H0ca8Tbm/n5CYSn2f+F4YIf0KEKTAd7ZO3EgJA9JGGLR0jyJAcREll+uRwQ0ihNQVal/L+h+gUA&#10;AP//AwBQSwECLQAUAAYACAAAACEAtoM4kv4AAADhAQAAEwAAAAAAAAAAAAAAAAAAAAAAW0NvbnRl&#10;bnRfVHlwZXNdLnhtbFBLAQItABQABgAIAAAAIQA4/SH/1gAAAJQBAAALAAAAAAAAAAAAAAAAAC8B&#10;AABfcmVscy8ucmVsc1BLAQItABQABgAIAAAAIQCQHjFlLgIAAFwEAAAOAAAAAAAAAAAAAAAAAC4C&#10;AABkcnMvZTJvRG9jLnhtbFBLAQItABQABgAIAAAAIQAsaSLS4QAAAAsBAAAPAAAAAAAAAAAAAAAA&#10;AIgEAABkcnMvZG93bnJldi54bWxQSwUGAAAAAAQABADzAAAAlgUAAAAA&#10;" fillcolor="window" stroked="f" strokeweight=".5pt">
                <v:textbox inset="0,0,0,0">
                  <w:txbxContent>
                    <w:p w14:paraId="5F35E446" w14:textId="77777777" w:rsidR="00BC3DF2" w:rsidRPr="00B159B2" w:rsidRDefault="00BC3DF2" w:rsidP="00BC3DF2">
                      <w:pPr>
                        <w:spacing w:after="0"/>
                        <w:rPr>
                          <w:rFonts w:ascii="Arial" w:hAnsi="Arial" w:cs="Arial"/>
                          <w:sz w:val="7"/>
                          <w:szCs w:val="7"/>
                        </w:rPr>
                      </w:pPr>
                      <w:r>
                        <w:rPr>
                          <w:rFonts w:ascii="Arial" w:hAnsi="Arial" w:cs="Arial"/>
                          <w:sz w:val="7"/>
                          <w:szCs w:val="7"/>
                        </w:rPr>
                        <w:t>117.5</w:t>
                      </w:r>
                    </w:p>
                  </w:txbxContent>
                </v:textbox>
                <w10:wrap anchorx="margin"/>
              </v:shape>
            </w:pict>
          </mc:Fallback>
        </mc:AlternateContent>
      </w:r>
      <w:r w:rsidRPr="00BA6263">
        <w:rPr>
          <w:noProof/>
        </w:rPr>
        <mc:AlternateContent>
          <mc:Choice Requires="wps">
            <w:drawing>
              <wp:anchor distT="0" distB="0" distL="114300" distR="114300" simplePos="0" relativeHeight="251658297" behindDoc="0" locked="0" layoutInCell="1" allowOverlap="1" wp14:anchorId="3910D29C" wp14:editId="556C8DA7">
                <wp:simplePos x="0" y="0"/>
                <wp:positionH relativeFrom="margin">
                  <wp:posOffset>3560276</wp:posOffset>
                </wp:positionH>
                <wp:positionV relativeFrom="paragraph">
                  <wp:posOffset>1782585</wp:posOffset>
                </wp:positionV>
                <wp:extent cx="132602" cy="52488"/>
                <wp:effectExtent l="0" t="0" r="1270" b="5080"/>
                <wp:wrapNone/>
                <wp:docPr id="1419217552" name="Text Box 1"/>
                <wp:cNvGraphicFramePr/>
                <a:graphic xmlns:a="http://schemas.openxmlformats.org/drawingml/2006/main">
                  <a:graphicData uri="http://schemas.microsoft.com/office/word/2010/wordprocessingShape">
                    <wps:wsp>
                      <wps:cNvSpPr txBox="1"/>
                      <wps:spPr>
                        <a:xfrm>
                          <a:off x="0" y="0"/>
                          <a:ext cx="132602" cy="52488"/>
                        </a:xfrm>
                        <a:prstGeom prst="rect">
                          <a:avLst/>
                        </a:prstGeom>
                        <a:solidFill>
                          <a:sysClr val="window" lastClr="FFFFFF"/>
                        </a:solidFill>
                        <a:ln w="6350">
                          <a:noFill/>
                        </a:ln>
                      </wps:spPr>
                      <wps:txbx>
                        <w:txbxContent>
                          <w:p w14:paraId="3183408D" w14:textId="77777777" w:rsidR="00BC3DF2" w:rsidRPr="00B159B2" w:rsidRDefault="00BC3DF2" w:rsidP="00BC3DF2">
                            <w:pPr>
                              <w:spacing w:after="0"/>
                              <w:rPr>
                                <w:rFonts w:ascii="Arial" w:hAnsi="Arial" w:cs="Arial"/>
                                <w:sz w:val="7"/>
                                <w:szCs w:val="7"/>
                              </w:rPr>
                            </w:pPr>
                            <w:r>
                              <w:rPr>
                                <w:rFonts w:ascii="Arial" w:hAnsi="Arial" w:cs="Arial"/>
                                <w:sz w:val="7"/>
                                <w:szCs w:val="7"/>
                              </w:rPr>
                              <w:t>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10D29C" id="_x0000_s1155" type="#_x0000_t202" style="position:absolute;margin-left:280.35pt;margin-top:140.35pt;width:10.45pt;height:4.15pt;z-index:25165829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LD68LgIAAFwEAAAOAAAAZHJzL2Uyb0RvYy54bWysVE2P2jAQvVfqf7B8Lwmhi1BEWFFWVJXQ&#10;7kpstWfj2CSS43FtQ0J/fcdOAtttT1U5mLHn+72ZLO+7RpGzsK4GXdDpJKVEaA5lrY8F/f6y/bSg&#10;xHmmS6ZAi4JehKP3q48flq3JRQYVqFJYgkG0y1tT0Mp7kyeJ45VomJuAERqVEmzDPF7tMSktazF6&#10;o5IsTedJC7Y0FrhwDl8feiVdxfhSCu6fpHTCE1VQrM3H08bzEM5ktWT50TJT1Xwog/1DFQ2rNSa9&#10;hnpgnpGTrf8I1dTcggPpJxyaBKSsuYg9YDfT9F03+4oZEXtBcJy5wuT+X1j+eN6bZ0t89wU6JDAA&#10;0hqXO3wM/XTSNuEfKyWoRwgvV9hE5wkPTrNsnmaUcFTdZZ8XixAkufka6/xXAQ0JQkEtkhKxYued&#10;873paBJSOVB1ua2VipeL2yhLzgz5Q9pLaClRzHl8LOg2/oZsv7kpTdqCzmd3acykIcTrUymNxd1a&#10;DJLvDh2pS+wkm40AHKC8IC4W+pFxhm9rLH+HuZ+ZxRlBKHDu/RMeUgFmg0GipAL782/vwR6pQy0l&#10;Lc5cQd2PE7MCW/qmkdQwoKNgR+EwCvrUbABhmOJGGR5FdLBejaK00LziOqxDFlQxzTFXQf0obnw/&#10;+bhOXKzX0QjH0DC/03vDQ+iAeSDjpXtl1gyMeWT6EcZpZPk74nrb4KlhffIg68hqQLZHcQAcRzjO&#10;xbBuYUfe3qPV7aOw+gUAAP//AwBQSwMEFAAGAAgAAAAhABu/rCXgAAAACwEAAA8AAABkcnMvZG93&#10;bnJldi54bWxMjz1PwzAQhnek/gfrKrFRO0UJaRqnAgRiQB1aytDNjS8fanyOYrcN/x5ngu0+Hr33&#10;XL4ZTceuOLjWkoRoIYAhlVa3VEs4fL0/pMCcV6RVZwkl/KCDTTG7y1Wm7Y12eN37moUQcpmS0Hjf&#10;Z5y7skGj3ML2SGFX2cEoH9qh5npQtxBuOr4UIuFGtRQuNKrH1wbL8/5iJHyL+POteqy3/cdBt9Xu&#10;xR+jSEt5Px+f18A8jv4Phkk/qEMRnE72QtqxTkKciKeASlimUxGIOI0SYKdpshLAi5z//6H4BQAA&#10;//8DAFBLAQItABQABgAIAAAAIQC2gziS/gAAAOEBAAATAAAAAAAAAAAAAAAAAAAAAABbQ29udGVu&#10;dF9UeXBlc10ueG1sUEsBAi0AFAAGAAgAAAAhADj9If/WAAAAlAEAAAsAAAAAAAAAAAAAAAAALwEA&#10;AF9yZWxzLy5yZWxzUEsBAi0AFAAGAAgAAAAhAHIsPrwuAgAAXAQAAA4AAAAAAAAAAAAAAAAALgIA&#10;AGRycy9lMm9Eb2MueG1sUEsBAi0AFAAGAAgAAAAhABu/rCXgAAAACwEAAA8AAAAAAAAAAAAAAAAA&#10;iAQAAGRycy9kb3ducmV2LnhtbFBLBQYAAAAABAAEAPMAAACVBQAAAAA=&#10;" fillcolor="window" stroked="f" strokeweight=".5pt">
                <v:textbox inset="0,0,0,0">
                  <w:txbxContent>
                    <w:p w14:paraId="3183408D" w14:textId="77777777" w:rsidR="00BC3DF2" w:rsidRPr="00B159B2" w:rsidRDefault="00BC3DF2" w:rsidP="00BC3DF2">
                      <w:pPr>
                        <w:spacing w:after="0"/>
                        <w:rPr>
                          <w:rFonts w:ascii="Arial" w:hAnsi="Arial" w:cs="Arial"/>
                          <w:sz w:val="7"/>
                          <w:szCs w:val="7"/>
                        </w:rPr>
                      </w:pPr>
                      <w:r>
                        <w:rPr>
                          <w:rFonts w:ascii="Arial" w:hAnsi="Arial" w:cs="Arial"/>
                          <w:sz w:val="7"/>
                          <w:szCs w:val="7"/>
                        </w:rPr>
                        <w:t>NR</w:t>
                      </w:r>
                    </w:p>
                  </w:txbxContent>
                </v:textbox>
                <w10:wrap anchorx="margin"/>
              </v:shape>
            </w:pict>
          </mc:Fallback>
        </mc:AlternateContent>
      </w:r>
      <w:r w:rsidRPr="00BA6263">
        <w:rPr>
          <w:noProof/>
        </w:rPr>
        <mc:AlternateContent>
          <mc:Choice Requires="wps">
            <w:drawing>
              <wp:anchor distT="0" distB="0" distL="114300" distR="114300" simplePos="0" relativeHeight="251658296" behindDoc="0" locked="0" layoutInCell="1" allowOverlap="1" wp14:anchorId="4083177C" wp14:editId="0028C565">
                <wp:simplePos x="0" y="0"/>
                <wp:positionH relativeFrom="margin">
                  <wp:posOffset>3062733</wp:posOffset>
                </wp:positionH>
                <wp:positionV relativeFrom="paragraph">
                  <wp:posOffset>1865809</wp:posOffset>
                </wp:positionV>
                <wp:extent cx="251857" cy="57235"/>
                <wp:effectExtent l="0" t="0" r="0" b="0"/>
                <wp:wrapNone/>
                <wp:docPr id="16018337" name="Text Box 1"/>
                <wp:cNvGraphicFramePr/>
                <a:graphic xmlns:a="http://schemas.openxmlformats.org/drawingml/2006/main">
                  <a:graphicData uri="http://schemas.microsoft.com/office/word/2010/wordprocessingShape">
                    <wps:wsp>
                      <wps:cNvSpPr txBox="1"/>
                      <wps:spPr>
                        <a:xfrm>
                          <a:off x="0" y="0"/>
                          <a:ext cx="251857" cy="57235"/>
                        </a:xfrm>
                        <a:prstGeom prst="rect">
                          <a:avLst/>
                        </a:prstGeom>
                        <a:solidFill>
                          <a:sysClr val="window" lastClr="FFFFFF"/>
                        </a:solidFill>
                        <a:ln w="6350">
                          <a:noFill/>
                        </a:ln>
                      </wps:spPr>
                      <wps:txbx>
                        <w:txbxContent>
                          <w:p w14:paraId="13502303" w14:textId="77777777" w:rsidR="00BC3DF2" w:rsidRPr="00B159B2" w:rsidRDefault="00BC3DF2" w:rsidP="00BC3DF2">
                            <w:pPr>
                              <w:spacing w:after="0"/>
                              <w:rPr>
                                <w:rFonts w:ascii="Arial" w:hAnsi="Arial" w:cs="Arial"/>
                                <w:sz w:val="7"/>
                                <w:szCs w:val="7"/>
                              </w:rPr>
                            </w:pPr>
                            <w:r>
                              <w:rPr>
                                <w:rFonts w:ascii="Arial" w:hAnsi="Arial" w:cs="Arial"/>
                                <w:sz w:val="7"/>
                                <w:szCs w:val="7"/>
                              </w:rPr>
                              <w:t>111 (31 %)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083177C" id="_x0000_s1156" type="#_x0000_t202" style="position:absolute;margin-left:241.15pt;margin-top:146.9pt;width:19.85pt;height:4.5pt;z-index:2516582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fQYOMQIAAFwEAAAOAAAAZHJzL2Uyb0RvYy54bWysVN9v2jAQfp+0/8Hy+wjQ0VYRoWJUTJNQ&#10;W4lOfTaOQyw5Pu9sSNhfv7NDStftaRoP5nx3vh/fd5f5XdcYdlToNdiCT0ZjzpSVUGq7L/j35/Wn&#10;W858ELYUBqwq+El5frf4+GHeulxNoQZTKmQUxPq8dQWvQ3B5lnlZq0b4EThlyVgBNiLQFfdZiaKl&#10;6I3JpuPxddYClg5BKu9Je98b+SLFryolw2NVeRWYKTjVFtKJ6dzFM1vMRb5H4Wotz2WIf6iiEdpS&#10;0tdQ9yIIdkD9R6hGSwQPVRhJaDKoKi1V6oG6mYzfdbOthVOpFwLHu1eY/P8LKx+OW/eELHRfoCMC&#10;IyCt87knZeynq7CJ/1QpIztBeHqFTXWBSVJOZ5Pb2Q1nkkyzm+nVLAbJLm8d+vBVQcOiUHAkUhJW&#10;4rjxoXcdXGIqD0aXa21Mupz8yiA7CuKPaC+h5cwIH0hZ8HX6nbP99sxY1hb8+mo2TpksxHh9KmOp&#10;uEuLUQrdrmO6pPannwcAdlCeCBeEfmS8k2tN5W8o95NAmhGCguY+PNJRGaBscJY4qwF//k0f/Yk6&#10;snLW0swV3P84CFTU0jdLpMYBHQQchN0g2EOzAoJhQhvlZBLpAQYziBVC80LrsIxZyCSspFwFD4O4&#10;Cv3k0zpJtVwmJxpDJ8LGbp2MoSPmkYzn7kWgOzMWiOkHGKZR5O+I633jSwvLQ4BKJ1Yjsj2KZ8Bp&#10;hNNcnNct7sjbe/K6fBQWvwAAAP//AwBQSwMEFAAGAAgAAAAhALF99OXhAAAACwEAAA8AAABkcnMv&#10;ZG93bnJldi54bWxMj8tOwzAQRfdI/IM1SOyoE4eikGZSAQKxQCxayqI7N3YeIh5HsduGv2dYwXI0&#10;V/eeU65nN4iTnULvCSFdJCAs1d701CLsPl5uchAhajJ68GQRvm2AdXV5UerC+DNt7GkbW8ElFAqN&#10;0MU4FlKGurNOh4UfLfGv8ZPTkc+plWbSZy53g1RJcied7okXOj3ap87WX9ujQ/hMlm/PTda+j687&#10;0zebx7hPU4N4fTU/rEBEO8e/MPziMzpUzHTwRzJBDAi3uco4iqDuM3bgxFIptjsgZInKQVal/O9Q&#10;/QAAAP//AwBQSwECLQAUAAYACAAAACEAtoM4kv4AAADhAQAAEwAAAAAAAAAAAAAAAAAAAAAAW0Nv&#10;bnRlbnRfVHlwZXNdLnhtbFBLAQItABQABgAIAAAAIQA4/SH/1gAAAJQBAAALAAAAAAAAAAAAAAAA&#10;AC8BAABfcmVscy8ucmVsc1BLAQItABQABgAIAAAAIQDzfQYOMQIAAFwEAAAOAAAAAAAAAAAAAAAA&#10;AC4CAABkcnMvZTJvRG9jLnhtbFBLAQItABQABgAIAAAAIQCxffTl4QAAAAsBAAAPAAAAAAAAAAAA&#10;AAAAAIsEAABkcnMvZG93bnJldi54bWxQSwUGAAAAAAQABADzAAAAmQUAAAAA&#10;" fillcolor="window" stroked="f" strokeweight=".5pt">
                <v:textbox inset="0,0,0,0">
                  <w:txbxContent>
                    <w:p w14:paraId="13502303" w14:textId="77777777" w:rsidR="00BC3DF2" w:rsidRPr="00B159B2" w:rsidRDefault="00BC3DF2" w:rsidP="00BC3DF2">
                      <w:pPr>
                        <w:spacing w:after="0"/>
                        <w:rPr>
                          <w:rFonts w:ascii="Arial" w:hAnsi="Arial" w:cs="Arial"/>
                          <w:sz w:val="7"/>
                          <w:szCs w:val="7"/>
                        </w:rPr>
                      </w:pPr>
                      <w:r>
                        <w:rPr>
                          <w:rFonts w:ascii="Arial" w:hAnsi="Arial" w:cs="Arial"/>
                          <w:sz w:val="7"/>
                          <w:szCs w:val="7"/>
                        </w:rPr>
                        <w:t>111 (31 %)</w:t>
                      </w:r>
                    </w:p>
                  </w:txbxContent>
                </v:textbox>
                <w10:wrap anchorx="margin"/>
              </v:shape>
            </w:pict>
          </mc:Fallback>
        </mc:AlternateContent>
      </w:r>
      <w:r w:rsidRPr="00BA6263">
        <w:rPr>
          <w:noProof/>
        </w:rPr>
        <mc:AlternateContent>
          <mc:Choice Requires="wps">
            <w:drawing>
              <wp:anchor distT="0" distB="0" distL="114300" distR="114300" simplePos="0" relativeHeight="251658275" behindDoc="0" locked="0" layoutInCell="1" allowOverlap="1" wp14:anchorId="372962E6" wp14:editId="49C3D5AA">
                <wp:simplePos x="0" y="0"/>
                <wp:positionH relativeFrom="column">
                  <wp:posOffset>957664</wp:posOffset>
                </wp:positionH>
                <wp:positionV relativeFrom="paragraph">
                  <wp:posOffset>1689086</wp:posOffset>
                </wp:positionV>
                <wp:extent cx="266700" cy="66675"/>
                <wp:effectExtent l="0" t="0" r="0" b="9525"/>
                <wp:wrapNone/>
                <wp:docPr id="524071413" name="Text Box 1"/>
                <wp:cNvGraphicFramePr/>
                <a:graphic xmlns:a="http://schemas.openxmlformats.org/drawingml/2006/main">
                  <a:graphicData uri="http://schemas.microsoft.com/office/word/2010/wordprocessingShape">
                    <wps:wsp>
                      <wps:cNvSpPr txBox="1"/>
                      <wps:spPr>
                        <a:xfrm>
                          <a:off x="0" y="0"/>
                          <a:ext cx="266700" cy="66675"/>
                        </a:xfrm>
                        <a:prstGeom prst="rect">
                          <a:avLst/>
                        </a:prstGeom>
                        <a:solidFill>
                          <a:sysClr val="window" lastClr="FFFFFF"/>
                        </a:solidFill>
                        <a:ln w="6350">
                          <a:noFill/>
                        </a:ln>
                      </wps:spPr>
                      <wps:txbx>
                        <w:txbxContent>
                          <w:p w14:paraId="045BF000" w14:textId="77777777" w:rsidR="00BC3DF2" w:rsidRPr="003E11A5" w:rsidRDefault="00BC3DF2" w:rsidP="00BC3DF2">
                            <w:pPr>
                              <w:spacing w:after="0"/>
                              <w:jc w:val="center"/>
                              <w:rPr>
                                <w:rFonts w:ascii="Arial" w:hAnsi="Arial" w:cs="Arial"/>
                                <w:sz w:val="8"/>
                                <w:szCs w:val="8"/>
                              </w:rPr>
                            </w:pPr>
                            <w:r>
                              <w:rPr>
                                <w:rFonts w:ascii="Arial" w:hAnsi="Arial" w:cs="Arial"/>
                                <w:sz w:val="8"/>
                                <w:szCs w:val="8"/>
                              </w:rPr>
                              <w:t>Hoito</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2962E6" id="_x0000_s1157" type="#_x0000_t202" style="position:absolute;margin-left:75.4pt;margin-top:133pt;width:21pt;height:5.25pt;z-index:25165827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2I6pLAIAAFwEAAAOAAAAZHJzL2Uyb0RvYy54bWysVE1v2zAMvQ/YfxB0X+xkaDYYcYosRYYB&#10;RVsgHXpWZCk2IIsapcTOfv0oxU66bqdhOSgUSfHjPdKL27417KjQN2BLPp3knCkroWrsvuTfnzcf&#10;PnPmg7CVMGBVyU/K89vl+3eLzhVqBjWYSiGjINYXnSt5HYIrsszLWrXCT8ApS0YN2IpAV9xnFYqO&#10;orcmm+X5POsAK4cglfekvTsb+TLF11rJ8Ki1V4GZklNtIZ2Yzl08s+VCFHsUrm7kUIb4hypa0VhK&#10;egl1J4JgB2z+CNU2EsGDDhMJbQZaN1KlHqibaf6mm20tnEq9EDjeXWDy/y+sfDhu3ROy0H+BngiM&#10;gHTOF56UsZ9eYxv/qVJGdoLwdIFN9YFJUs7m8085WSSZ5iTfxCDZ9a1DH74qaFkUSo5ESsJKHO99&#10;OLuOLjGVB9NUm8aYdDn5tUF2FMQf0V5Bx5kRPpCy5Jv0G7L99sxY1lExH2/ylMlCjHdOZSwVd20x&#10;SqHf9aypqP1Zqj3qdlCdCBeE88h4JzcNlX9PuZ8E0oxQwzT34ZEObYCywSBxVgP+/Js++hN1ZOWs&#10;o5kruf9xEKiopW+WSI0DOgo4CrtRsId2DQTDlDbKySTSAwxmFDVC+0LrsIpZyCSspFwlD6O4DufJ&#10;p3WSarVKTjSGToR7u3Uyho6YRzKe+xeBbmAsENMPME6jKN4Qd/aNLy2sDgF0k1i9ojgATiOc5mJY&#10;t7gjr+/J6/pRWP4CAAD//wMAUEsDBBQABgAIAAAAIQBMlrSx3wAAAAsBAAAPAAAAZHJzL2Rvd25y&#10;ZXYueG1sTI/NTsMwEITvSLyDtUjcqJ2gBBriVIBAHBCHlnLozY03PyJeR7Hbhrdne4LjzI5mvylX&#10;sxvEEafQe9KQLBQIpNrbnloN28/Xm3sQIRqyZvCEGn4wwKq6vChNYf2J1njcxFZwCYXCaOhiHAsp&#10;Q92hM2HhRyS+NX5yJrKcWmknc+JyN8hUqVw60xN/6MyIzx3W35uD0/ClsveX5rb9GN+2tm/WT3GX&#10;JFbr66v58QFExDn+heGMz+hQMdPeH8gGMbDOFKNHDWme86hzYpmys2fnLs9AVqX8v6H6BQAA//8D&#10;AFBLAQItABQABgAIAAAAIQC2gziS/gAAAOEBAAATAAAAAAAAAAAAAAAAAAAAAABbQ29udGVudF9U&#10;eXBlc10ueG1sUEsBAi0AFAAGAAgAAAAhADj9If/WAAAAlAEAAAsAAAAAAAAAAAAAAAAALwEAAF9y&#10;ZWxzLy5yZWxzUEsBAi0AFAAGAAgAAAAhALPYjqksAgAAXAQAAA4AAAAAAAAAAAAAAAAALgIAAGRy&#10;cy9lMm9Eb2MueG1sUEsBAi0AFAAGAAgAAAAhAEyWtLHfAAAACwEAAA8AAAAAAAAAAAAAAAAAhgQA&#10;AGRycy9kb3ducmV2LnhtbFBLBQYAAAAABAAEAPMAAACSBQAAAAA=&#10;" fillcolor="window" stroked="f" strokeweight=".5pt">
                <v:textbox inset="0,0,0,0">
                  <w:txbxContent>
                    <w:p w14:paraId="045BF000" w14:textId="77777777" w:rsidR="00BC3DF2" w:rsidRPr="003E11A5" w:rsidRDefault="00BC3DF2" w:rsidP="00BC3DF2">
                      <w:pPr>
                        <w:spacing w:after="0"/>
                        <w:jc w:val="center"/>
                        <w:rPr>
                          <w:rFonts w:ascii="Arial" w:hAnsi="Arial" w:cs="Arial"/>
                          <w:sz w:val="8"/>
                          <w:szCs w:val="8"/>
                        </w:rPr>
                      </w:pPr>
                      <w:r>
                        <w:rPr>
                          <w:rFonts w:ascii="Arial" w:hAnsi="Arial" w:cs="Arial"/>
                          <w:sz w:val="8"/>
                          <w:szCs w:val="8"/>
                        </w:rPr>
                        <w:t>Hoito</w:t>
                      </w:r>
                    </w:p>
                  </w:txbxContent>
                </v:textbox>
              </v:shape>
            </w:pict>
          </mc:Fallback>
        </mc:AlternateContent>
      </w:r>
      <w:r w:rsidRPr="00BA6263">
        <w:rPr>
          <w:noProof/>
        </w:rPr>
        <mc:AlternateContent>
          <mc:Choice Requires="wps">
            <w:drawing>
              <wp:anchor distT="0" distB="0" distL="114300" distR="114300" simplePos="0" relativeHeight="251658289" behindDoc="0" locked="0" layoutInCell="1" allowOverlap="1" wp14:anchorId="78E8C740" wp14:editId="1530E30E">
                <wp:simplePos x="0" y="0"/>
                <wp:positionH relativeFrom="margin">
                  <wp:posOffset>962906</wp:posOffset>
                </wp:positionH>
                <wp:positionV relativeFrom="paragraph">
                  <wp:posOffset>1784482</wp:posOffset>
                </wp:positionV>
                <wp:extent cx="271940" cy="64586"/>
                <wp:effectExtent l="0" t="0" r="0" b="0"/>
                <wp:wrapNone/>
                <wp:docPr id="136684528" name="Text Box 1"/>
                <wp:cNvGraphicFramePr/>
                <a:graphic xmlns:a="http://schemas.openxmlformats.org/drawingml/2006/main">
                  <a:graphicData uri="http://schemas.microsoft.com/office/word/2010/wordprocessingShape">
                    <wps:wsp>
                      <wps:cNvSpPr txBox="1"/>
                      <wps:spPr>
                        <a:xfrm>
                          <a:off x="0" y="0"/>
                          <a:ext cx="271940" cy="64586"/>
                        </a:xfrm>
                        <a:prstGeom prst="rect">
                          <a:avLst/>
                        </a:prstGeom>
                        <a:solidFill>
                          <a:sysClr val="window" lastClr="FFFFFF"/>
                        </a:solidFill>
                        <a:ln w="6350">
                          <a:noFill/>
                        </a:ln>
                      </wps:spPr>
                      <wps:txbx>
                        <w:txbxContent>
                          <w:p w14:paraId="5612F588" w14:textId="77777777" w:rsidR="00BC3DF2" w:rsidRPr="00C2745E" w:rsidRDefault="00BC3DF2" w:rsidP="00BC3DF2">
                            <w:pPr>
                              <w:spacing w:after="0"/>
                              <w:rPr>
                                <w:rFonts w:ascii="Arial" w:hAnsi="Arial" w:cs="Arial"/>
                                <w:sz w:val="8"/>
                                <w:szCs w:val="8"/>
                              </w:rPr>
                            </w:pPr>
                            <w:r w:rsidRPr="00C2745E">
                              <w:rPr>
                                <w:rFonts w:ascii="Arial" w:hAnsi="Arial" w:cs="Arial"/>
                                <w:sz w:val="8"/>
                                <w:szCs w:val="8"/>
                              </w:rPr>
                              <w:t>E</w:t>
                            </w:r>
                            <w:r>
                              <w:rPr>
                                <w:rFonts w:ascii="Arial" w:hAnsi="Arial" w:cs="Arial"/>
                                <w:sz w:val="8"/>
                                <w:szCs w:val="8"/>
                              </w:rPr>
                              <w:t>N</w:t>
                            </w:r>
                            <w:r w:rsidRPr="00C2745E">
                              <w:rPr>
                                <w:rFonts w:ascii="Arial" w:hAnsi="Arial" w:cs="Arial"/>
                                <w:sz w:val="8"/>
                                <w:szCs w:val="8"/>
                              </w:rPr>
                              <w:t>ZA</w:t>
                            </w:r>
                            <w:r>
                              <w:rPr>
                                <w:rFonts w:ascii="Arial" w:hAnsi="Arial" w:cs="Arial"/>
                                <w:sz w:val="8"/>
                                <w:szCs w:val="8"/>
                              </w:rPr>
                              <w:t xml:space="preserve"> </w:t>
                            </w:r>
                            <w:r w:rsidRPr="00C2745E">
                              <w:rPr>
                                <w:rFonts w:ascii="Arial" w:hAnsi="Arial" w:cs="Arial"/>
                                <w:sz w:val="8"/>
                                <w:szCs w:val="8"/>
                              </w:rPr>
                              <w:t>+</w:t>
                            </w:r>
                            <w:r>
                              <w:rPr>
                                <w:rFonts w:ascii="Arial" w:hAnsi="Arial" w:cs="Arial"/>
                                <w:sz w:val="8"/>
                                <w:szCs w:val="8"/>
                              </w:rPr>
                              <w:t xml:space="preserve"> </w:t>
                            </w:r>
                            <w:r w:rsidRPr="00C2745E">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8E8C740" id="_x0000_s1158" type="#_x0000_t202" style="position:absolute;margin-left:75.8pt;margin-top:140.5pt;width:21.4pt;height:5.1pt;z-index:25165828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IIQ4LwIAAFwEAAAOAAAAZHJzL2Uyb0RvYy54bWysVN9v2jAQfp+0/8Hy+wiwlnURoWJUTJOq&#10;thKd+mwcm0RyfN7ZkLC/fmeTQNftaRoP5nx3vh/fd5f5bdcYdlDoa7AFn4zGnCkroaztruDfn9cf&#10;bjjzQdhSGLCq4Efl+e3i/bt563I1hQpMqZBREOvz1hW8CsHlWeZlpRrhR+CUJaMGbESgK+6yEkVL&#10;0RuTTcfjWdYClg5BKu9Je3cy8kWKr7WS4VFrrwIzBafaQjoxndt4Zou5yHcoXFXLvgzxD1U0oraU&#10;9BzqTgTB9lj/EaqpJYIHHUYSmgy0rqVKPVA3k/GbbjaVcCr1QuB4d4bJ/7+w8uGwcU/IQvcFOiIw&#10;AtI6n3tSxn46jU38p0oZ2QnC4xk21QUmSTn9NPl8RRZJptnV9c0sBskubx368FVBw6JQcCRSElbi&#10;cO/DyXVwiak8mLpc18aky9GvDLKDIP6I9hJazozwgZQFX6dfn+23Z8aylor5eD1OmSzEeKdUxlJx&#10;lxajFLptx+qS2p+m2qNuC+WRcEE4jYx3cl1T+feU+0kgzQg1THMfHunQBigb9BJnFeDPv+mjP1FH&#10;Vs5amrmC+x97gYpa+maJ1Digg4CDsB0Eu29WQDBMaKOcTCI9wGAGUSM0L7QOy5iFTMJKylXwMIir&#10;cJp8WieplsvkRGPoRLi3Gydj6Ih5JOO5exHoesYCMf0AwzSK/A1xJ9/40sJyH0DXidULij3gNMJp&#10;Lvp1izvy+p68Lh+FxS8AAAD//wMAUEsDBBQABgAIAAAAIQBlas/a4QAAAAsBAAAPAAAAZHJzL2Rv&#10;d25yZXYueG1sTI/NTsMwEITvSLyDtZW4Ucehrdo0TgUIxAH10FIO3Nx48yPidRS7bXh7tic4zuyn&#10;2Zl8M7pOnHEIrScNapqAQCq9banWcPh4vV+CCNGQNZ0n1PCDATbF7U1uMusvtMPzPtaCQyhkRkMT&#10;Y59JGcoGnQlT3yPxrfKDM5HlUEs7mAuHu06mSbKQzrTEHxrT43OD5ff+5DR8JvP3l+qh3vZvB9tW&#10;u6f4pZTV+m4yPq5BRBzjHwzX+lwdCu509CeyQXSs52rBqIZ0qXjUlVjNZiCO7KxUCrLI5f8NxS8A&#10;AAD//wMAUEsBAi0AFAAGAAgAAAAhALaDOJL+AAAA4QEAABMAAAAAAAAAAAAAAAAAAAAAAFtDb250&#10;ZW50X1R5cGVzXS54bWxQSwECLQAUAAYACAAAACEAOP0h/9YAAACUAQAACwAAAAAAAAAAAAAAAAAv&#10;AQAAX3JlbHMvLnJlbHNQSwECLQAUAAYACAAAACEA1iCEOC8CAABcBAAADgAAAAAAAAAAAAAAAAAu&#10;AgAAZHJzL2Uyb0RvYy54bWxQSwECLQAUAAYACAAAACEAZWrP2uEAAAALAQAADwAAAAAAAAAAAAAA&#10;AACJBAAAZHJzL2Rvd25yZXYueG1sUEsFBgAAAAAEAAQA8wAAAJcFAAAAAA==&#10;" fillcolor="window" stroked="f" strokeweight=".5pt">
                <v:textbox inset="0,0,0,0">
                  <w:txbxContent>
                    <w:p w14:paraId="5612F588" w14:textId="77777777" w:rsidR="00BC3DF2" w:rsidRPr="00C2745E" w:rsidRDefault="00BC3DF2" w:rsidP="00BC3DF2">
                      <w:pPr>
                        <w:spacing w:after="0"/>
                        <w:rPr>
                          <w:rFonts w:ascii="Arial" w:hAnsi="Arial" w:cs="Arial"/>
                          <w:sz w:val="8"/>
                          <w:szCs w:val="8"/>
                        </w:rPr>
                      </w:pPr>
                      <w:r w:rsidRPr="00C2745E">
                        <w:rPr>
                          <w:rFonts w:ascii="Arial" w:hAnsi="Arial" w:cs="Arial"/>
                          <w:sz w:val="8"/>
                          <w:szCs w:val="8"/>
                        </w:rPr>
                        <w:t>E</w:t>
                      </w:r>
                      <w:r>
                        <w:rPr>
                          <w:rFonts w:ascii="Arial" w:hAnsi="Arial" w:cs="Arial"/>
                          <w:sz w:val="8"/>
                          <w:szCs w:val="8"/>
                        </w:rPr>
                        <w:t>N</w:t>
                      </w:r>
                      <w:r w:rsidRPr="00C2745E">
                        <w:rPr>
                          <w:rFonts w:ascii="Arial" w:hAnsi="Arial" w:cs="Arial"/>
                          <w:sz w:val="8"/>
                          <w:szCs w:val="8"/>
                        </w:rPr>
                        <w:t>ZA</w:t>
                      </w:r>
                      <w:r>
                        <w:rPr>
                          <w:rFonts w:ascii="Arial" w:hAnsi="Arial" w:cs="Arial"/>
                          <w:sz w:val="8"/>
                          <w:szCs w:val="8"/>
                        </w:rPr>
                        <w:t xml:space="preserve"> </w:t>
                      </w:r>
                      <w:r w:rsidRPr="00C2745E">
                        <w:rPr>
                          <w:rFonts w:ascii="Arial" w:hAnsi="Arial" w:cs="Arial"/>
                          <w:sz w:val="8"/>
                          <w:szCs w:val="8"/>
                        </w:rPr>
                        <w:t>+</w:t>
                      </w:r>
                      <w:r>
                        <w:rPr>
                          <w:rFonts w:ascii="Arial" w:hAnsi="Arial" w:cs="Arial"/>
                          <w:sz w:val="8"/>
                          <w:szCs w:val="8"/>
                        </w:rPr>
                        <w:t xml:space="preserve"> </w:t>
                      </w:r>
                      <w:r w:rsidRPr="00C2745E">
                        <w:rPr>
                          <w:rFonts w:ascii="Arial" w:hAnsi="Arial" w:cs="Arial"/>
                          <w:sz w:val="8"/>
                          <w:szCs w:val="8"/>
                        </w:rPr>
                        <w:t>LA</w:t>
                      </w:r>
                    </w:p>
                  </w:txbxContent>
                </v:textbox>
                <w10:wrap anchorx="margin"/>
              </v:shape>
            </w:pict>
          </mc:Fallback>
        </mc:AlternateContent>
      </w:r>
      <w:r w:rsidRPr="00BA6263">
        <w:rPr>
          <w:noProof/>
        </w:rPr>
        <mc:AlternateContent>
          <mc:Choice Requires="wps">
            <w:drawing>
              <wp:anchor distT="0" distB="0" distL="114300" distR="114300" simplePos="0" relativeHeight="251658284" behindDoc="0" locked="0" layoutInCell="1" allowOverlap="1" wp14:anchorId="0F834CDB" wp14:editId="3B282CF3">
                <wp:simplePos x="0" y="0"/>
                <wp:positionH relativeFrom="margin">
                  <wp:posOffset>-344940</wp:posOffset>
                </wp:positionH>
                <wp:positionV relativeFrom="paragraph">
                  <wp:posOffset>1018369</wp:posOffset>
                </wp:positionV>
                <wp:extent cx="1025858" cy="132571"/>
                <wp:effectExtent l="8573" t="0" r="0" b="0"/>
                <wp:wrapNone/>
                <wp:docPr id="662875867" name="Text Box 1"/>
                <wp:cNvGraphicFramePr/>
                <a:graphic xmlns:a="http://schemas.openxmlformats.org/drawingml/2006/main">
                  <a:graphicData uri="http://schemas.microsoft.com/office/word/2010/wordprocessingShape">
                    <wps:wsp>
                      <wps:cNvSpPr txBox="1"/>
                      <wps:spPr>
                        <a:xfrm rot="16200000">
                          <a:off x="0" y="0"/>
                          <a:ext cx="1025858" cy="132571"/>
                        </a:xfrm>
                        <a:prstGeom prst="rect">
                          <a:avLst/>
                        </a:prstGeom>
                        <a:solidFill>
                          <a:sysClr val="window" lastClr="FFFFFF"/>
                        </a:solidFill>
                        <a:ln w="6350">
                          <a:noFill/>
                        </a:ln>
                      </wps:spPr>
                      <wps:txbx>
                        <w:txbxContent>
                          <w:p w14:paraId="306251D3" w14:textId="77777777" w:rsidR="00BC3DF2" w:rsidRPr="00F83CFE" w:rsidRDefault="00BC3DF2" w:rsidP="00BC3DF2">
                            <w:pPr>
                              <w:spacing w:after="0"/>
                              <w:jc w:val="center"/>
                              <w:rPr>
                                <w:rFonts w:ascii="Arial" w:hAnsi="Arial" w:cs="Arial"/>
                                <w:sz w:val="15"/>
                                <w:szCs w:val="15"/>
                              </w:rPr>
                            </w:pPr>
                            <w:r>
                              <w:rPr>
                                <w:rFonts w:ascii="Arial" w:hAnsi="Arial" w:cs="Arial"/>
                                <w:sz w:val="15"/>
                                <w:szCs w:val="15"/>
                              </w:rPr>
                              <w:t>Kokonaiselossaolo</w:t>
                            </w:r>
                            <w:r w:rsidRPr="00F83CFE">
                              <w:rPr>
                                <w:rFonts w:ascii="Arial" w:hAnsi="Arial" w:cs="Arial"/>
                                <w:sz w:val="15"/>
                                <w:szCs w:val="15"/>
                              </w:rPr>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F834CDB" id="_x0000_s1159" type="#_x0000_t202" style="position:absolute;margin-left:-27.15pt;margin-top:80.2pt;width:80.8pt;height:10.45pt;rotation:-90;z-index:2516582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Dj8FOAIAAG0EAAAOAAAAZHJzL2Uyb0RvYy54bWysVFFv2jAQfp+0/2D5fQSooBUiVIyKaRJq&#10;K9Gpz8ZxIJLj82xDwn79PjuEbt2epuXBOtvn7+6+7y7z+7bW7KScr8jkfDQYcqaMpKIy+5x/e1l/&#10;uuPMB2EKocmonJ+V5/eLjx/mjZ2pMR1IF8oxgBg/a2zODyHYWZZ5eVC18AOyyuCyJFeLgK3bZ4UT&#10;DdBrnY2Hw2nWkCusI6m8x+lDd8kXCb8slQxPZelVYDrnyC2k1aV1F9dsMRezvRP2UMlLGuIfsqhF&#10;ZRD0CvUggmBHV/0BVVfSkacyDCTVGZVlJVWqAdWMhu+q2R6EVakWkOPtlSb//2Dl42lrnx0L7Wdq&#10;IWAkpLF+5nEY62lLVzNH4G00Bd/4UplInMEdjJ6vLKo2MBkxhuPJ3QS6S9yNbsaT24SadWAR1Dof&#10;viiqWTRy7qBSQhWnjQ9IAK69S3T3pKtiXWmdNme/0o6dBARFHxTUcKaFDzjM+Tp9sQZA/PZMG9bk&#10;fHoz6fI3FPE6P23g/lZztEK7a1lVIP3xbc/IjooziEpcoG5v5bpC+hvEfhYOTYNDDEJ4wlJqQjS6&#10;WJwdyP3423n0h5a45axBE+bcfz8Kp1DSVwOVY8f2huuNXW+YY70i0DBK2SQTD1zQvVk6ql8xH8sY&#10;BVfCSMTKeejNVehGAfMl1XKZnNCXVoSN2VoZoXu9XtpX4exFsQCtH6lvTzF7J1znG18aWh4DlVVS&#10;NTLbsXghHD2dlLrMXxyaX/fJ6+0vsfgJAAD//wMAUEsDBBQABgAIAAAAIQDbkRqE3wAAAAgBAAAP&#10;AAAAZHJzL2Rvd25yZXYueG1sTI9BS8NAFITvBf/D8gRv7SYRUxuzKVJRCh5a2yJ422SfSTD7NmS3&#10;bfrvfZ7scZhh5pt8OdpOnHDwrSMF8SwCgVQ501Kt4LB/nT6C8EGT0Z0jVHBBD8viZpLrzLgzfeBp&#10;F2rBJeQzraAJoc+k9FWDVvuZ65HY+3aD1YHlUEsz6DOX204mUZRKq1vihUb3uGqw+tkdrYJNSFYl&#10;0Xb+hesLvnwm7v2N1krd3Y7PTyACjuE/DH/4jA4FM5XuSMaLjnXKV4KCRRSDYP8+XYAoFSQP8Rxk&#10;kcvrA8UvAAAA//8DAFBLAQItABQABgAIAAAAIQC2gziS/gAAAOEBAAATAAAAAAAAAAAAAAAAAAAA&#10;AABbQ29udGVudF9UeXBlc10ueG1sUEsBAi0AFAAGAAgAAAAhADj9If/WAAAAlAEAAAsAAAAAAAAA&#10;AAAAAAAALwEAAF9yZWxzLy5yZWxzUEsBAi0AFAAGAAgAAAAhAI8OPwU4AgAAbQQAAA4AAAAAAAAA&#10;AAAAAAAALgIAAGRycy9lMm9Eb2MueG1sUEsBAi0AFAAGAAgAAAAhANuRGoTfAAAACAEAAA8AAAAA&#10;AAAAAAAAAAAAkgQAAGRycy9kb3ducmV2LnhtbFBLBQYAAAAABAAEAPMAAACeBQAAAAA=&#10;" fillcolor="window" stroked="f" strokeweight=".5pt">
                <v:textbox inset="0,0,0,0">
                  <w:txbxContent>
                    <w:p w14:paraId="306251D3" w14:textId="77777777" w:rsidR="00BC3DF2" w:rsidRPr="00F83CFE" w:rsidRDefault="00BC3DF2" w:rsidP="00BC3DF2">
                      <w:pPr>
                        <w:spacing w:after="0"/>
                        <w:jc w:val="center"/>
                        <w:rPr>
                          <w:rFonts w:ascii="Arial" w:hAnsi="Arial" w:cs="Arial"/>
                          <w:sz w:val="15"/>
                          <w:szCs w:val="15"/>
                        </w:rPr>
                      </w:pPr>
                      <w:r>
                        <w:rPr>
                          <w:rFonts w:ascii="Arial" w:hAnsi="Arial" w:cs="Arial"/>
                          <w:sz w:val="15"/>
                          <w:szCs w:val="15"/>
                        </w:rPr>
                        <w:t>Kokonaiselossaolo</w:t>
                      </w:r>
                      <w:r w:rsidRPr="00F83CFE">
                        <w:rPr>
                          <w:rFonts w:ascii="Arial" w:hAnsi="Arial" w:cs="Arial"/>
                          <w:sz w:val="15"/>
                          <w:szCs w:val="15"/>
                        </w:rPr>
                        <w:t xml:space="preserve"> (%)</w:t>
                      </w:r>
                    </w:p>
                  </w:txbxContent>
                </v:textbox>
                <w10:wrap anchorx="margin"/>
              </v:shape>
            </w:pict>
          </mc:Fallback>
        </mc:AlternateContent>
      </w:r>
      <w:r w:rsidRPr="00BA6263">
        <w:rPr>
          <w:noProof/>
        </w:rPr>
        <mc:AlternateContent>
          <mc:Choice Requires="wps">
            <w:drawing>
              <wp:anchor distT="0" distB="0" distL="114300" distR="114300" simplePos="0" relativeHeight="251658281" behindDoc="0" locked="0" layoutInCell="1" allowOverlap="1" wp14:anchorId="0F513362" wp14:editId="392CE68E">
                <wp:simplePos x="0" y="0"/>
                <wp:positionH relativeFrom="margin">
                  <wp:posOffset>4677377</wp:posOffset>
                </wp:positionH>
                <wp:positionV relativeFrom="paragraph">
                  <wp:posOffset>1071544</wp:posOffset>
                </wp:positionV>
                <wp:extent cx="271940" cy="64586"/>
                <wp:effectExtent l="0" t="0" r="0" b="0"/>
                <wp:wrapNone/>
                <wp:docPr id="860458526" name="Text Box 1"/>
                <wp:cNvGraphicFramePr/>
                <a:graphic xmlns:a="http://schemas.openxmlformats.org/drawingml/2006/main">
                  <a:graphicData uri="http://schemas.microsoft.com/office/word/2010/wordprocessingShape">
                    <wps:wsp>
                      <wps:cNvSpPr txBox="1"/>
                      <wps:spPr>
                        <a:xfrm>
                          <a:off x="0" y="0"/>
                          <a:ext cx="271940" cy="64586"/>
                        </a:xfrm>
                        <a:prstGeom prst="rect">
                          <a:avLst/>
                        </a:prstGeom>
                        <a:solidFill>
                          <a:sysClr val="window" lastClr="FFFFFF"/>
                        </a:solidFill>
                        <a:ln w="6350">
                          <a:noFill/>
                        </a:ln>
                      </wps:spPr>
                      <wps:txbx>
                        <w:txbxContent>
                          <w:p w14:paraId="46E9E950" w14:textId="77777777" w:rsidR="00BC3DF2" w:rsidRPr="00706EF5" w:rsidRDefault="00BC3DF2" w:rsidP="00BC3DF2">
                            <w:pPr>
                              <w:spacing w:after="0"/>
                              <w:rPr>
                                <w:rFonts w:ascii="Arial" w:hAnsi="Arial" w:cs="Arial"/>
                                <w:sz w:val="8"/>
                                <w:szCs w:val="8"/>
                              </w:rPr>
                            </w:pPr>
                            <w:r w:rsidRPr="00706EF5">
                              <w:rPr>
                                <w:rFonts w:ascii="Arial" w:hAnsi="Arial" w:cs="Arial"/>
                                <w:sz w:val="8"/>
                                <w:szCs w:val="8"/>
                              </w:rPr>
                              <w:t>ENZA</w:t>
                            </w:r>
                            <w:r>
                              <w:rPr>
                                <w:rFonts w:ascii="Arial" w:hAnsi="Arial" w:cs="Arial"/>
                                <w:sz w:val="8"/>
                                <w:szCs w:val="8"/>
                              </w:rPr>
                              <w:t xml:space="preserve"> </w:t>
                            </w:r>
                            <w:r w:rsidRPr="00706EF5">
                              <w:rPr>
                                <w:rFonts w:ascii="Arial" w:hAnsi="Arial" w:cs="Arial"/>
                                <w:sz w:val="8"/>
                                <w:szCs w:val="8"/>
                              </w:rPr>
                              <w:t>+</w:t>
                            </w:r>
                            <w:r>
                              <w:rPr>
                                <w:rFonts w:ascii="Arial" w:hAnsi="Arial" w:cs="Arial"/>
                                <w:sz w:val="8"/>
                                <w:szCs w:val="8"/>
                              </w:rPr>
                              <w:t xml:space="preserve"> </w:t>
                            </w:r>
                            <w:r w:rsidRPr="00706EF5">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F513362" id="_x0000_s1160" type="#_x0000_t202" style="position:absolute;margin-left:368.3pt;margin-top:84.35pt;width:21.4pt;height:5.1pt;z-index:25165828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ywsUMAIAAFwEAAAOAAAAZHJzL2Uyb0RvYy54bWysVN9v2jAQfp+0/8Hy+wiwlrGIUDEqpkmo&#10;rUSnPhvHJpYcn2cbEvbX7+wk0HV7msaDOd+d78f33WVx19aanITzCkxBJ6MxJcJwKJU5FPT78+bD&#10;nBIfmCmZBiMKehae3i3fv1s0NhdTqECXwhEMYnze2IJWIdg8yzyvRM38CKwwaJTgahbw6g5Z6ViD&#10;0WudTcfjWdaAK60DLrxH7X1npMsUX0rBw6OUXgSiC4q1hXS6dO7jmS0XLD84ZivF+zLYP1RRM2Uw&#10;6SXUPQuMHJ36I1StuAMPMow41BlIqbhIPWA3k/GbbnYVsyL1guB4e4HJ/7+w/OG0s0+OhPYLtEhg&#10;BKSxPveojP200tXxHyslaEcIzxfYRBsIR+X00+TzDVo4mmY3t/NZDJJd31rnw1cBNYlCQR2SkrBi&#10;p60PnevgElN50KrcKK3T5ezX2pETQ/6Q9hIaSjTzAZUF3aRfn+23Z9qQBov5eDtOmQzEeF0qbbC4&#10;a4tRCu2+JarE9qfzAYA9lGfExUE3Mt7yjcLyt5j7iTmcEWwY5z484iE1YDboJUoqcD//po/+SB1a&#10;KWlw5grqfxyZE9jSN4OkxgEdBDcI+0Ewx3oNCMMEN8ryJOIDF/QgSgf1C67DKmZBEzMccxU0DOI6&#10;dJOP68TFapWccAwtC1uzszyGjphHMp7bF+Zsz1hAph9gmEaWvyGu840vDayOAaRKrEZkOxR7wHGE&#10;01z06xZ35PU9eV0/CstfAAAA//8DAFBLAwQUAAYACAAAACEAiOGR8+EAAAALAQAADwAAAGRycy9k&#10;b3ducmV2LnhtbEyPTU/DMAyG70j8h8hI3FhaBk1Xmk6AQBwQh41x4JY17odonKrJtvLvMSc42u+j&#10;14/L9ewGccQp9J40pIsEBFLtbU+tht3781UOIkRD1gyeUMM3BlhX52elKaw/0QaP29gKLqFQGA1d&#10;jGMhZag7dCYs/IjEWeMnZyKPUyvtZE5c7gZ5nSSZdKYnvtCZER87rL+2B6fhI7l9fWqW7dv4srN9&#10;s3mIn2lqtb68mO/vQESc4x8Mv/qsDhU77f2BbBCDBrXMMkY5yHIFggmlVjcg9rxR+QpkVcr/P1Q/&#10;AAAA//8DAFBLAQItABQABgAIAAAAIQC2gziS/gAAAOEBAAATAAAAAAAAAAAAAAAAAAAAAABbQ29u&#10;dGVudF9UeXBlc10ueG1sUEsBAi0AFAAGAAgAAAAhADj9If/WAAAAlAEAAAsAAAAAAAAAAAAAAAAA&#10;LwEAAF9yZWxzLy5yZWxzUEsBAi0AFAAGAAgAAAAhAJnLCxQwAgAAXAQAAA4AAAAAAAAAAAAAAAAA&#10;LgIAAGRycy9lMm9Eb2MueG1sUEsBAi0AFAAGAAgAAAAhAIjhkfPhAAAACwEAAA8AAAAAAAAAAAAA&#10;AAAAigQAAGRycy9kb3ducmV2LnhtbFBLBQYAAAAABAAEAPMAAACYBQAAAAA=&#10;" fillcolor="window" stroked="f" strokeweight=".5pt">
                <v:textbox inset="0,0,0,0">
                  <w:txbxContent>
                    <w:p w14:paraId="46E9E950" w14:textId="77777777" w:rsidR="00BC3DF2" w:rsidRPr="00706EF5" w:rsidRDefault="00BC3DF2" w:rsidP="00BC3DF2">
                      <w:pPr>
                        <w:spacing w:after="0"/>
                        <w:rPr>
                          <w:rFonts w:ascii="Arial" w:hAnsi="Arial" w:cs="Arial"/>
                          <w:sz w:val="8"/>
                          <w:szCs w:val="8"/>
                        </w:rPr>
                      </w:pPr>
                      <w:r w:rsidRPr="00706EF5">
                        <w:rPr>
                          <w:rFonts w:ascii="Arial" w:hAnsi="Arial" w:cs="Arial"/>
                          <w:sz w:val="8"/>
                          <w:szCs w:val="8"/>
                        </w:rPr>
                        <w:t>ENZA</w:t>
                      </w:r>
                      <w:r>
                        <w:rPr>
                          <w:rFonts w:ascii="Arial" w:hAnsi="Arial" w:cs="Arial"/>
                          <w:sz w:val="8"/>
                          <w:szCs w:val="8"/>
                        </w:rPr>
                        <w:t xml:space="preserve"> </w:t>
                      </w:r>
                      <w:r w:rsidRPr="00706EF5">
                        <w:rPr>
                          <w:rFonts w:ascii="Arial" w:hAnsi="Arial" w:cs="Arial"/>
                          <w:sz w:val="8"/>
                          <w:szCs w:val="8"/>
                        </w:rPr>
                        <w:t>+</w:t>
                      </w:r>
                      <w:r>
                        <w:rPr>
                          <w:rFonts w:ascii="Arial" w:hAnsi="Arial" w:cs="Arial"/>
                          <w:sz w:val="8"/>
                          <w:szCs w:val="8"/>
                        </w:rPr>
                        <w:t xml:space="preserve"> </w:t>
                      </w:r>
                      <w:r w:rsidRPr="00706EF5">
                        <w:rPr>
                          <w:rFonts w:ascii="Arial" w:hAnsi="Arial" w:cs="Arial"/>
                          <w:sz w:val="8"/>
                          <w:szCs w:val="8"/>
                        </w:rPr>
                        <w:t>LA</w:t>
                      </w:r>
                    </w:p>
                  </w:txbxContent>
                </v:textbox>
                <w10:wrap anchorx="margin"/>
              </v:shape>
            </w:pict>
          </mc:Fallback>
        </mc:AlternateContent>
      </w:r>
      <w:r w:rsidRPr="00BA6263">
        <w:rPr>
          <w:noProof/>
        </w:rPr>
        <mc:AlternateContent>
          <mc:Choice Requires="wps">
            <w:drawing>
              <wp:anchor distT="0" distB="0" distL="114300" distR="114300" simplePos="0" relativeHeight="251658280" behindDoc="0" locked="0" layoutInCell="1" allowOverlap="1" wp14:anchorId="0A95B905" wp14:editId="2CE7A9B8">
                <wp:simplePos x="0" y="0"/>
                <wp:positionH relativeFrom="margin">
                  <wp:posOffset>3961377</wp:posOffset>
                </wp:positionH>
                <wp:positionV relativeFrom="paragraph">
                  <wp:posOffset>1695195</wp:posOffset>
                </wp:positionV>
                <wp:extent cx="230134" cy="67506"/>
                <wp:effectExtent l="0" t="0" r="0" b="8890"/>
                <wp:wrapNone/>
                <wp:docPr id="831987172" name="Text Box 1"/>
                <wp:cNvGraphicFramePr/>
                <a:graphic xmlns:a="http://schemas.openxmlformats.org/drawingml/2006/main">
                  <a:graphicData uri="http://schemas.microsoft.com/office/word/2010/wordprocessingShape">
                    <wps:wsp>
                      <wps:cNvSpPr txBox="1"/>
                      <wps:spPr>
                        <a:xfrm>
                          <a:off x="0" y="0"/>
                          <a:ext cx="230134" cy="67506"/>
                        </a:xfrm>
                        <a:prstGeom prst="rect">
                          <a:avLst/>
                        </a:prstGeom>
                        <a:solidFill>
                          <a:sysClr val="window" lastClr="FFFFFF"/>
                        </a:solidFill>
                        <a:ln w="6350">
                          <a:noFill/>
                        </a:ln>
                      </wps:spPr>
                      <wps:txbx>
                        <w:txbxContent>
                          <w:p w14:paraId="16A87DDA" w14:textId="77777777" w:rsidR="00BC3DF2" w:rsidRPr="00706EF5" w:rsidRDefault="00BC3DF2" w:rsidP="00BC3DF2">
                            <w:pPr>
                              <w:spacing w:after="0"/>
                              <w:jc w:val="center"/>
                              <w:rPr>
                                <w:rFonts w:ascii="Arial" w:hAnsi="Arial" w:cs="Arial"/>
                                <w:sz w:val="8"/>
                                <w:szCs w:val="8"/>
                              </w:rPr>
                            </w:pPr>
                            <w:r w:rsidRPr="00706EF5">
                              <w:rPr>
                                <w:rFonts w:ascii="Arial" w:hAnsi="Arial" w:cs="Arial"/>
                                <w:sz w:val="8"/>
                                <w:szCs w:val="8"/>
                              </w:rPr>
                              <w:t>95</w:t>
                            </w:r>
                            <w:r>
                              <w:rPr>
                                <w:rFonts w:ascii="Arial" w:hAnsi="Arial" w:cs="Arial"/>
                                <w:sz w:val="8"/>
                                <w:szCs w:val="8"/>
                              </w:rPr>
                              <w:t> </w:t>
                            </w:r>
                            <w:r w:rsidRPr="00706EF5">
                              <w:rPr>
                                <w:rFonts w:ascii="Arial" w:hAnsi="Arial" w:cs="Arial"/>
                                <w:sz w:val="8"/>
                                <w:szCs w:val="8"/>
                              </w:rPr>
                              <w:t>% CI</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A95B905" id="_x0000_s1161" type="#_x0000_t202" style="position:absolute;margin-left:311.9pt;margin-top:133.5pt;width:18.1pt;height:5.3pt;z-index:2516582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606MMAIAAFwEAAAOAAAAZHJzL2Uyb0RvYy54bWysVE2P2jAQvVfqf7B8LwnQpW1EWFFWVJVW&#10;uyux1Z6NYxNLjse1DQn99R07CbTbnqpyMOOZ8Xy8N5PlbddochLOKzAlnU5ySoThUClzKOm35+27&#10;j5T4wEzFNBhR0rPw9Hb19s2ytYWYQQ26Eo5gEOOL1pa0DsEWWeZ5LRrmJ2CFQaME17CAV3fIKsda&#10;jN7obJbni6wFV1kHXHiP2rveSFcpvpSCh0cpvQhElxRrC+l06dzHM1stWXFwzNaKD2Wwf6iiYcpg&#10;0kuoOxYYOTr1R6hGcQceZJhwaDKQUnGResBupvmrbnY1syL1guB4e4HJ/7+w/OG0s0+OhO4zdEhg&#10;BKS1vvCojP100jXxHyslaEcIzxfYRBcIR+Vsnk/n7ynhaFp8uMkXMUh2fWudD18ENCQKJXVISsKK&#10;ne596F1Hl5jKg1bVVmmdLme/0Y6cGPKHtFfQUqKZD6gs6Tb9hmy/PdOGtFjM/CZPmQzEeH0qbbC4&#10;a4tRCt2+I6rC9mefRgD2UJ0RFwf9yHjLtwrLv8fcT8zhjCAUOPfhEQ+pAbPBIFFSg/vxN330R+rQ&#10;SkmLM1dS//3InMCWvhokNQ7oKLhR2I+COTYbQBimuFGWJxEfuKBHUTpoXnAd1jELmpjhmKukYRQ3&#10;oZ98XCcu1uvkhGNoWbg3O8tj6Ih5JOO5e2HODowFZPoBxmlkxSviet/40sD6GECqxGpEtkdxABxH&#10;OM3FsG5xR369J6/rR2H1EwAA//8DAFBLAwQUAAYACAAAACEAr/u6heEAAAALAQAADwAAAGRycy9k&#10;b3ducmV2LnhtbEyPzU7DMBCE70i8g7VI3KiTVDgojVMBAnFAHFrKoTc33vyIeB3FbhvenuVUbrs7&#10;o9lvyvXsBnHCKfSeNKSLBARS7W1PrYbd5+vdA4gQDVkzeEINPxhgXV1flaaw/kwbPG1jKziEQmE0&#10;dDGOhZSh7tCZsPAjEmuNn5yJvE6ttJM5c7gbZJYkSjrTE3/ozIjPHdbf26PT8JXcv780y/ZjfNvZ&#10;vtk8xX2aWq1vb+bHFYiIc7yY4Q+f0aFipoM/kg1i0KCyJaNHDZnKuRQ7lEp4OPAlzxXIqpT/O1S/&#10;AAAA//8DAFBLAQItABQABgAIAAAAIQC2gziS/gAAAOEBAAATAAAAAAAAAAAAAAAAAAAAAABbQ29u&#10;dGVudF9UeXBlc10ueG1sUEsBAi0AFAAGAAgAAAAhADj9If/WAAAAlAEAAAsAAAAAAAAAAAAAAAAA&#10;LwEAAF9yZWxzLy5yZWxzUEsBAi0AFAAGAAgAAAAhAOLrTowwAgAAXAQAAA4AAAAAAAAAAAAAAAAA&#10;LgIAAGRycy9lMm9Eb2MueG1sUEsBAi0AFAAGAAgAAAAhAK/7uoXhAAAACwEAAA8AAAAAAAAAAAAA&#10;AAAAigQAAGRycy9kb3ducmV2LnhtbFBLBQYAAAAABAAEAPMAAACYBQAAAAA=&#10;" fillcolor="window" stroked="f" strokeweight=".5pt">
                <v:textbox inset="0,0,0,0">
                  <w:txbxContent>
                    <w:p w14:paraId="16A87DDA" w14:textId="77777777" w:rsidR="00BC3DF2" w:rsidRPr="00706EF5" w:rsidRDefault="00BC3DF2" w:rsidP="00BC3DF2">
                      <w:pPr>
                        <w:spacing w:after="0"/>
                        <w:jc w:val="center"/>
                        <w:rPr>
                          <w:rFonts w:ascii="Arial" w:hAnsi="Arial" w:cs="Arial"/>
                          <w:sz w:val="8"/>
                          <w:szCs w:val="8"/>
                        </w:rPr>
                      </w:pPr>
                      <w:r w:rsidRPr="00706EF5">
                        <w:rPr>
                          <w:rFonts w:ascii="Arial" w:hAnsi="Arial" w:cs="Arial"/>
                          <w:sz w:val="8"/>
                          <w:szCs w:val="8"/>
                        </w:rPr>
                        <w:t>95</w:t>
                      </w:r>
                      <w:r>
                        <w:rPr>
                          <w:rFonts w:ascii="Arial" w:hAnsi="Arial" w:cs="Arial"/>
                          <w:sz w:val="8"/>
                          <w:szCs w:val="8"/>
                        </w:rPr>
                        <w:t> </w:t>
                      </w:r>
                      <w:r w:rsidRPr="00706EF5">
                        <w:rPr>
                          <w:rFonts w:ascii="Arial" w:hAnsi="Arial" w:cs="Arial"/>
                          <w:sz w:val="8"/>
                          <w:szCs w:val="8"/>
                        </w:rPr>
                        <w:t>% CI</w:t>
                      </w:r>
                    </w:p>
                  </w:txbxContent>
                </v:textbox>
                <w10:wrap anchorx="margin"/>
              </v:shape>
            </w:pict>
          </mc:Fallback>
        </mc:AlternateContent>
      </w:r>
      <w:r w:rsidRPr="00BA6263">
        <w:rPr>
          <w:noProof/>
        </w:rPr>
        <mc:AlternateContent>
          <mc:Choice Requires="wps">
            <w:drawing>
              <wp:anchor distT="0" distB="0" distL="114300" distR="114300" simplePos="0" relativeHeight="251658279" behindDoc="0" locked="0" layoutInCell="1" allowOverlap="1" wp14:anchorId="4E66B476" wp14:editId="5525EAAF">
                <wp:simplePos x="0" y="0"/>
                <wp:positionH relativeFrom="margin">
                  <wp:posOffset>3525622</wp:posOffset>
                </wp:positionH>
                <wp:positionV relativeFrom="paragraph">
                  <wp:posOffset>1688559</wp:posOffset>
                </wp:positionV>
                <wp:extent cx="245477" cy="67506"/>
                <wp:effectExtent l="0" t="0" r="2540" b="8890"/>
                <wp:wrapNone/>
                <wp:docPr id="2110651632" name="Text Box 1"/>
                <wp:cNvGraphicFramePr/>
                <a:graphic xmlns:a="http://schemas.openxmlformats.org/drawingml/2006/main">
                  <a:graphicData uri="http://schemas.microsoft.com/office/word/2010/wordprocessingShape">
                    <wps:wsp>
                      <wps:cNvSpPr txBox="1"/>
                      <wps:spPr>
                        <a:xfrm>
                          <a:off x="0" y="0"/>
                          <a:ext cx="245477" cy="67506"/>
                        </a:xfrm>
                        <a:prstGeom prst="rect">
                          <a:avLst/>
                        </a:prstGeom>
                        <a:solidFill>
                          <a:sysClr val="window" lastClr="FFFFFF"/>
                        </a:solidFill>
                        <a:ln w="6350">
                          <a:noFill/>
                        </a:ln>
                      </wps:spPr>
                      <wps:txbx>
                        <w:txbxContent>
                          <w:p w14:paraId="58F0DB3A" w14:textId="77777777" w:rsidR="00BC3DF2" w:rsidRPr="00706EF5" w:rsidRDefault="00BC3DF2" w:rsidP="00BC3DF2">
                            <w:pPr>
                              <w:spacing w:after="0"/>
                              <w:jc w:val="center"/>
                              <w:rPr>
                                <w:rFonts w:ascii="Arial" w:hAnsi="Arial" w:cs="Arial"/>
                                <w:sz w:val="8"/>
                                <w:szCs w:val="8"/>
                              </w:rPr>
                            </w:pPr>
                            <w:r w:rsidRPr="00706EF5">
                              <w:rPr>
                                <w:rFonts w:ascii="Arial" w:hAnsi="Arial" w:cs="Arial"/>
                                <w:sz w:val="8"/>
                                <w:szCs w:val="8"/>
                              </w:rPr>
                              <w:t>Media</w:t>
                            </w:r>
                            <w:r>
                              <w:rPr>
                                <w:rFonts w:ascii="Arial" w:hAnsi="Arial" w:cs="Arial"/>
                                <w:sz w:val="8"/>
                                <w:szCs w:val="8"/>
                              </w:rPr>
                              <w:t>a</w:t>
                            </w:r>
                            <w:r w:rsidRPr="00706EF5">
                              <w:rPr>
                                <w:rFonts w:ascii="Arial" w:hAnsi="Arial" w:cs="Arial"/>
                                <w:sz w:val="8"/>
                                <w:szCs w:val="8"/>
                              </w:rPr>
                              <w:t>n</w:t>
                            </w:r>
                            <w:r>
                              <w:rPr>
                                <w:rFonts w:ascii="Arial" w:hAnsi="Arial" w:cs="Arial"/>
                                <w:sz w:val="8"/>
                                <w:szCs w:val="8"/>
                              </w:rPr>
                              <w:t>i</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E66B476" id="_x0000_s1162" type="#_x0000_t202" style="position:absolute;margin-left:277.6pt;margin-top:132.95pt;width:19.35pt;height:5.3pt;z-index:25165827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Gc4LwIAAFwEAAAOAAAAZHJzL2Uyb0RvYy54bWysVN9v2jAQfp+0/8Hy+0igBaqIUDEqpkmo&#10;rUSnPhvHBkuOz7MNCfvrd3aSsnV7msaDOd+d78f33WVx39aanIXzCkxJx6OcEmE4VMocSvrtZfPp&#10;jhIfmKmYBiNKehGe3i8/flg0thATOIKuhCMYxPiisSU9hmCLLPP8KGrmR2CFQaMEV7OAV3fIKsca&#10;jF7rbJLns6wBV1kHXHiP2ofOSJcpvpSChycpvQhElxRrC+l06dzHM1suWHFwzB4V78tg/1BFzZTB&#10;pG+hHlhg5OTUH6FqxR14kGHEoc5ASsVF6gG7GefvutkdmRWpFwTH2zeY/P8Lyx/PO/vsSGg/Q4sE&#10;RkAa6wuPythPK10d/7FSgnaE8PIGm2gD4aic3E5v53NKOJpm82k+i0Gy61vrfPgioCZRKKlDUhJW&#10;7Lz1oXMdXGIqD1pVG6V1ulz8WjtyZsgf0l5BQ4lmPqCypJv067P99kwb0mAxN9M8ZTIQ43WptMHi&#10;ri1GKbT7lqgK279JExF1e6guiIuDbmS85RuF5W8x9zNzOCMIBc59eMJDasBs0EuUHMH9+Js++iN1&#10;aKWkwZkrqf9+Yk5gS18NkhoHdBDcIOwHwZzqNSAMY9woy5OID1zQgygd1K+4DquYBU3McMxV0jCI&#10;69BNPq4TF6tVcsIxtCxszc7yGDpiHsl4aV+Zsz1jAZl+hGEaWfGOuM43vjSwOgWQKrF6RbEHHEc4&#10;zUW/bnFHfr0nr+tHYfkTAAD//wMAUEsDBBQABgAIAAAAIQA02gUJ4AAAAAsBAAAPAAAAZHJzL2Rv&#10;d25yZXYueG1sTI89T8MwEIZ3JP6DdUhs1EkqBxriVIBADKhDSxnY3PjyIeJzFLtt+PccE2z38ei9&#10;58r17AZxwin0njSkiwQEUu1tT62G/fvLzR2IEA1ZM3hCDd8YYF1dXpSmsP5MWzztYis4hEJhNHQx&#10;joWUoe7QmbDwIxLvGj85E7mdWmknc+ZwN8gsSXLpTE98oTMjPnVYf+2OTsNHot6em2W7GV/3tm+2&#10;j/EzTa3W11fzwz2IiHP8g+FXn9WhYqeDP5INYtCglMoY1ZDlagWCCbVacnHgyW2uQFal/P9D9QMA&#10;AP//AwBQSwECLQAUAAYACAAAACEAtoM4kv4AAADhAQAAEwAAAAAAAAAAAAAAAAAAAAAAW0NvbnRl&#10;bnRfVHlwZXNdLnhtbFBLAQItABQABgAIAAAAIQA4/SH/1gAAAJQBAAALAAAAAAAAAAAAAAAAAC8B&#10;AABfcmVscy8ucmVsc1BLAQItABQABgAIAAAAIQAVzGc4LwIAAFwEAAAOAAAAAAAAAAAAAAAAAC4C&#10;AABkcnMvZTJvRG9jLnhtbFBLAQItABQABgAIAAAAIQA02gUJ4AAAAAsBAAAPAAAAAAAAAAAAAAAA&#10;AIkEAABkcnMvZG93bnJldi54bWxQSwUGAAAAAAQABADzAAAAlgUAAAAA&#10;" fillcolor="window" stroked="f" strokeweight=".5pt">
                <v:textbox inset="0,0,0,0">
                  <w:txbxContent>
                    <w:p w14:paraId="58F0DB3A" w14:textId="77777777" w:rsidR="00BC3DF2" w:rsidRPr="00706EF5" w:rsidRDefault="00BC3DF2" w:rsidP="00BC3DF2">
                      <w:pPr>
                        <w:spacing w:after="0"/>
                        <w:jc w:val="center"/>
                        <w:rPr>
                          <w:rFonts w:ascii="Arial" w:hAnsi="Arial" w:cs="Arial"/>
                          <w:sz w:val="8"/>
                          <w:szCs w:val="8"/>
                        </w:rPr>
                      </w:pPr>
                      <w:r w:rsidRPr="00706EF5">
                        <w:rPr>
                          <w:rFonts w:ascii="Arial" w:hAnsi="Arial" w:cs="Arial"/>
                          <w:sz w:val="8"/>
                          <w:szCs w:val="8"/>
                        </w:rPr>
                        <w:t>Media</w:t>
                      </w:r>
                      <w:r>
                        <w:rPr>
                          <w:rFonts w:ascii="Arial" w:hAnsi="Arial" w:cs="Arial"/>
                          <w:sz w:val="8"/>
                          <w:szCs w:val="8"/>
                        </w:rPr>
                        <w:t>a</w:t>
                      </w:r>
                      <w:r w:rsidRPr="00706EF5">
                        <w:rPr>
                          <w:rFonts w:ascii="Arial" w:hAnsi="Arial" w:cs="Arial"/>
                          <w:sz w:val="8"/>
                          <w:szCs w:val="8"/>
                        </w:rPr>
                        <w:t>n</w:t>
                      </w:r>
                      <w:r>
                        <w:rPr>
                          <w:rFonts w:ascii="Arial" w:hAnsi="Arial" w:cs="Arial"/>
                          <w:sz w:val="8"/>
                          <w:szCs w:val="8"/>
                        </w:rPr>
                        <w:t>i</w:t>
                      </w:r>
                    </w:p>
                  </w:txbxContent>
                </v:textbox>
                <w10:wrap anchorx="margin"/>
              </v:shape>
            </w:pict>
          </mc:Fallback>
        </mc:AlternateContent>
      </w:r>
      <w:r w:rsidRPr="00BA6263">
        <w:rPr>
          <w:noProof/>
        </w:rPr>
        <mc:AlternateContent>
          <mc:Choice Requires="wps">
            <w:drawing>
              <wp:anchor distT="0" distB="0" distL="114300" distR="114300" simplePos="0" relativeHeight="251658277" behindDoc="0" locked="0" layoutInCell="1" allowOverlap="1" wp14:anchorId="2AA910EB" wp14:editId="32FADCF1">
                <wp:simplePos x="0" y="0"/>
                <wp:positionH relativeFrom="margin">
                  <wp:posOffset>2384190</wp:posOffset>
                </wp:positionH>
                <wp:positionV relativeFrom="paragraph">
                  <wp:posOffset>1689057</wp:posOffset>
                </wp:positionV>
                <wp:extent cx="291504" cy="73643"/>
                <wp:effectExtent l="0" t="0" r="0" b="3175"/>
                <wp:wrapNone/>
                <wp:docPr id="1562612619" name="Text Box 1"/>
                <wp:cNvGraphicFramePr/>
                <a:graphic xmlns:a="http://schemas.openxmlformats.org/drawingml/2006/main">
                  <a:graphicData uri="http://schemas.microsoft.com/office/word/2010/wordprocessingShape">
                    <wps:wsp>
                      <wps:cNvSpPr txBox="1"/>
                      <wps:spPr>
                        <a:xfrm>
                          <a:off x="0" y="0"/>
                          <a:ext cx="291504" cy="73643"/>
                        </a:xfrm>
                        <a:prstGeom prst="rect">
                          <a:avLst/>
                        </a:prstGeom>
                        <a:solidFill>
                          <a:sysClr val="window" lastClr="FFFFFF"/>
                        </a:solidFill>
                        <a:ln w="6350">
                          <a:noFill/>
                        </a:ln>
                      </wps:spPr>
                      <wps:txbx>
                        <w:txbxContent>
                          <w:p w14:paraId="2B172167" w14:textId="77777777" w:rsidR="00BC3DF2" w:rsidRPr="003E11A5" w:rsidRDefault="00BC3DF2" w:rsidP="00BC3DF2">
                            <w:pPr>
                              <w:spacing w:after="0"/>
                              <w:jc w:val="center"/>
                              <w:rPr>
                                <w:rFonts w:ascii="Arial" w:hAnsi="Arial" w:cs="Arial"/>
                                <w:sz w:val="8"/>
                                <w:szCs w:val="8"/>
                              </w:rPr>
                            </w:pPr>
                            <w:r>
                              <w:rPr>
                                <w:rFonts w:ascii="Arial" w:hAnsi="Arial" w:cs="Arial"/>
                                <w:sz w:val="8"/>
                                <w:szCs w:val="8"/>
                              </w:rPr>
                              <w:t>Sensuroitu</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AA910EB" id="_x0000_s1163" type="#_x0000_t202" style="position:absolute;margin-left:187.75pt;margin-top:133pt;width:22.95pt;height:5.8pt;z-index:25165827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9ZnMAIAAFwEAAAOAAAAZHJzL2Uyb0RvYy54bWysVN9v2jAQfp+0/8Hy+0iAlnWIUDEqpkmo&#10;rUSnPhvHJpYcn2cbEvbX7+wksHV7msaDOd+d78f33WVx39aanITzCkxBx6OcEmE4lMocCvrtZfPh&#10;jhIfmCmZBiMKehae3i/fv1s0di4mUIEuhSMYxPh5YwtahWDnWeZ5JWrmR2CFQaMEV7OAV3fISsca&#10;jF7rbJLns6wBV1oHXHiP2ofOSJcpvpSChycpvQhEFxRrC+l06dzHM1su2PzgmK0U78tg/1BFzZTB&#10;pJdQDywwcnTqj1C14g48yDDiUGcgpeIi9YDdjPM33ewqZkXqBcHx9gKT/39h+eNpZ58dCe1naJHA&#10;CEhj/dyjMvbTSlfHf6yUoB0hPF9gE20gHJWTT+Pb/IYSjqaP09nNNAbJrm+t8+GLgJpEoaAOSUlY&#10;sdPWh851cImpPGhVbpTW6XL2a+3IiSF/SHsJDSWa+YDKgm7Sr8/22zNtSFPQ2fQ2T5kMxHhdKm2w&#10;uGuLUQrtviWqxPanFwD2UJ4RFwfdyHjLNwrL32LuZ+ZwRhAKnPvwhIfUgNmglyipwP34mz76I3Vo&#10;paTBmSuo/35kTmBLXw2SGgd0ENwg7AfBHOs1IAxj3CjLk4gPXNCDKB3Ur7gOq5gFTcxwzFXQMIjr&#10;0E0+rhMXq1VywjG0LGzNzvIYOmIeyXhpX5mzPWMBmX6EYRrZ/A1xnW98aWB1DCBVYjUi26HYA44j&#10;nOaiX7e4I7/ek9f1o7D8CQAA//8DAFBLAwQUAAYACAAAACEANK4kKuIAAAALAQAADwAAAGRycy9k&#10;b3ducmV2LnhtbEyPTU/DMAyG70j8h8hI3Fjabm1RaToBAnFAHDbGgVvWuB+icaom28q/n3eCo+1H&#10;r5+3XM92EEecfO9IQbyIQCDVzvTUKth9vt7dg/BBk9GDI1Twix7W1fVVqQvjTrTB4za0gkPIF1pB&#10;F8JYSOnrDq32Czci8a1xk9WBx6mVZtInDreDTKIok1b3xB86PeJzh/XP9mAVfEXp+0uzbD/Gt53p&#10;m81T+I5jo9Ttzfz4ACLgHP5guOizOlTstHcHMl4MCpZ5mjKqIMkyLsXEKolXIPa8yfMMZFXK/x2q&#10;MwAAAP//AwBQSwECLQAUAAYACAAAACEAtoM4kv4AAADhAQAAEwAAAAAAAAAAAAAAAAAAAAAAW0Nv&#10;bnRlbnRfVHlwZXNdLnhtbFBLAQItABQABgAIAAAAIQA4/SH/1gAAAJQBAAALAAAAAAAAAAAAAAAA&#10;AC8BAABfcmVscy8ucmVsc1BLAQItABQABgAIAAAAIQCCR9ZnMAIAAFwEAAAOAAAAAAAAAAAAAAAA&#10;AC4CAABkcnMvZTJvRG9jLnhtbFBLAQItABQABgAIAAAAIQA0riQq4gAAAAsBAAAPAAAAAAAAAAAA&#10;AAAAAIoEAABkcnMvZG93bnJldi54bWxQSwUGAAAAAAQABADzAAAAmQUAAAAA&#10;" fillcolor="window" stroked="f" strokeweight=".5pt">
                <v:textbox inset="0,0,0,0">
                  <w:txbxContent>
                    <w:p w14:paraId="2B172167" w14:textId="77777777" w:rsidR="00BC3DF2" w:rsidRPr="003E11A5" w:rsidRDefault="00BC3DF2" w:rsidP="00BC3DF2">
                      <w:pPr>
                        <w:spacing w:after="0"/>
                        <w:jc w:val="center"/>
                        <w:rPr>
                          <w:rFonts w:ascii="Arial" w:hAnsi="Arial" w:cs="Arial"/>
                          <w:sz w:val="8"/>
                          <w:szCs w:val="8"/>
                        </w:rPr>
                      </w:pPr>
                      <w:r>
                        <w:rPr>
                          <w:rFonts w:ascii="Arial" w:hAnsi="Arial" w:cs="Arial"/>
                          <w:sz w:val="8"/>
                          <w:szCs w:val="8"/>
                        </w:rPr>
                        <w:t>Sensuroitu</w:t>
                      </w:r>
                    </w:p>
                  </w:txbxContent>
                </v:textbox>
                <w10:wrap anchorx="margin"/>
              </v:shape>
            </w:pict>
          </mc:Fallback>
        </mc:AlternateContent>
      </w:r>
      <w:r w:rsidRPr="00BA6263">
        <w:rPr>
          <w:rFonts w:cs="Times New Roman"/>
          <w:b/>
          <w:noProof/>
        </w:rPr>
        <w:drawing>
          <wp:inline distT="0" distB="0" distL="0" distR="0" wp14:anchorId="5CFACDA9" wp14:editId="1CB0AA82">
            <wp:extent cx="5767070" cy="2877820"/>
            <wp:effectExtent l="0" t="0" r="5080" b="0"/>
            <wp:docPr id="165499076" name="Picture 1" descr="Kuva, joka sisältää kohteen teksti, viiva, diagrammi, kuvakaappaus  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379520" name="Picture 1" descr="Kuva, joka sisältää kohteen teksti, viiva, diagrammi, kuvakaappaus  Tekoälyllä luotu sisältö voi olla virheellistä."/>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767070" cy="2877820"/>
                    </a:xfrm>
                    <a:prstGeom prst="rect">
                      <a:avLst/>
                    </a:prstGeom>
                    <a:noFill/>
                  </pic:spPr>
                </pic:pic>
              </a:graphicData>
            </a:graphic>
          </wp:inline>
        </w:drawing>
      </w:r>
    </w:p>
    <w:p w14:paraId="1D26699D" w14:textId="77777777" w:rsidR="00BC3DF2" w:rsidRPr="00BA6263" w:rsidRDefault="00BC3DF2" w:rsidP="00BC3DF2">
      <w:pPr>
        <w:spacing w:after="0"/>
        <w:rPr>
          <w:rFonts w:cs="Times New Roman"/>
          <w:b/>
          <w:lang w:val="fi-FI"/>
        </w:rPr>
      </w:pPr>
      <w:r w:rsidRPr="00BA6263">
        <w:rPr>
          <w:rFonts w:cs="Times New Roman"/>
          <w:b/>
          <w:lang w:val="fi-FI"/>
        </w:rPr>
        <w:t xml:space="preserve">Kuva 3: </w:t>
      </w:r>
      <w:r w:rsidRPr="00BA6263">
        <w:rPr>
          <w:rFonts w:eastAsia="MS Mincho" w:cs="Times New Roman"/>
          <w:b/>
          <w:bCs/>
          <w:szCs w:val="20"/>
          <w:lang w:val="fi-FI"/>
        </w:rPr>
        <w:t>Kaplan-Meierin menetelmän mukaiset käyrät kokonaiselossaoloajasta entsalutamidin ja androgeenideprivaatiohoidon yhdistelmää vs. lumelääkkeen ja androgeenideprivaatiohoidon yhdistelmää saaneissa hoitohaaroissa EMBARK-tutkimuksessa (hoitoaikeen [intent-to-treat] mukainen analyysi)</w:t>
      </w:r>
    </w:p>
    <w:p w14:paraId="342E5B67" w14:textId="77777777" w:rsidR="00BC3DF2" w:rsidRPr="00BA6263" w:rsidRDefault="00BC3DF2" w:rsidP="00BC3DF2">
      <w:pPr>
        <w:spacing w:after="0"/>
        <w:rPr>
          <w:rFonts w:cs="Times New Roman"/>
          <w:b/>
          <w:lang w:val="fi-FI"/>
        </w:rPr>
      </w:pPr>
    </w:p>
    <w:p w14:paraId="71753F3A" w14:textId="77777777" w:rsidR="00BC3DF2" w:rsidRPr="00BA6263" w:rsidRDefault="00BC3DF2" w:rsidP="00BC3DF2">
      <w:pPr>
        <w:spacing w:after="0"/>
        <w:rPr>
          <w:rFonts w:cs="Times New Roman"/>
          <w:b/>
        </w:rPr>
      </w:pPr>
      <w:r w:rsidRPr="00BA6263">
        <w:rPr>
          <w:rFonts w:cs="Times New Roman"/>
          <w:b/>
          <w:noProof/>
        </w:rPr>
        <mc:AlternateContent>
          <mc:Choice Requires="wpg">
            <w:drawing>
              <wp:anchor distT="0" distB="0" distL="114300" distR="114300" simplePos="0" relativeHeight="251658303" behindDoc="0" locked="0" layoutInCell="1" allowOverlap="1" wp14:anchorId="2837D519" wp14:editId="00F6DA61">
                <wp:simplePos x="0" y="0"/>
                <wp:positionH relativeFrom="column">
                  <wp:posOffset>46749</wp:posOffset>
                </wp:positionH>
                <wp:positionV relativeFrom="paragraph">
                  <wp:posOffset>562834</wp:posOffset>
                </wp:positionV>
                <wp:extent cx="5109973" cy="2184400"/>
                <wp:effectExtent l="0" t="0" r="0" b="6350"/>
                <wp:wrapNone/>
                <wp:docPr id="859845398" name="Group 52"/>
                <wp:cNvGraphicFramePr/>
                <a:graphic xmlns:a="http://schemas.openxmlformats.org/drawingml/2006/main">
                  <a:graphicData uri="http://schemas.microsoft.com/office/word/2010/wordprocessingGroup">
                    <wpg:wgp>
                      <wpg:cNvGrpSpPr/>
                      <wpg:grpSpPr>
                        <a:xfrm>
                          <a:off x="0" y="0"/>
                          <a:ext cx="5109973" cy="2184400"/>
                          <a:chOff x="-123636" y="0"/>
                          <a:chExt cx="5109973" cy="2184400"/>
                        </a:xfrm>
                      </wpg:grpSpPr>
                      <wps:wsp>
                        <wps:cNvPr id="1347517223" name="Text Box 1"/>
                        <wps:cNvSpPr txBox="1"/>
                        <wps:spPr>
                          <a:xfrm>
                            <a:off x="841732" y="1055648"/>
                            <a:ext cx="266700" cy="66675"/>
                          </a:xfrm>
                          <a:prstGeom prst="rect">
                            <a:avLst/>
                          </a:prstGeom>
                          <a:solidFill>
                            <a:sysClr val="window" lastClr="FFFFFF"/>
                          </a:solidFill>
                          <a:ln w="6350">
                            <a:noFill/>
                          </a:ln>
                        </wps:spPr>
                        <wps:txbx>
                          <w:txbxContent>
                            <w:p w14:paraId="767878F5"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Hoito</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957333619" name="Text Box 1"/>
                        <wps:cNvSpPr txBox="1"/>
                        <wps:spPr>
                          <a:xfrm>
                            <a:off x="1377567" y="1052497"/>
                            <a:ext cx="532196" cy="69023"/>
                          </a:xfrm>
                          <a:prstGeom prst="rect">
                            <a:avLst/>
                          </a:prstGeom>
                          <a:solidFill>
                            <a:sysClr val="window" lastClr="FFFFFF"/>
                          </a:solidFill>
                          <a:ln w="6350">
                            <a:noFill/>
                          </a:ln>
                        </wps:spPr>
                        <wps:txbx>
                          <w:txbxContent>
                            <w:p w14:paraId="06C54D0A"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Tutkittavien lukumäärä</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132136821" name="Text Box 1"/>
                        <wps:cNvSpPr txBox="1"/>
                        <wps:spPr>
                          <a:xfrm>
                            <a:off x="2234527" y="1052621"/>
                            <a:ext cx="255270" cy="68580"/>
                          </a:xfrm>
                          <a:prstGeom prst="rect">
                            <a:avLst/>
                          </a:prstGeom>
                          <a:solidFill>
                            <a:sysClr val="window" lastClr="FFFFFF"/>
                          </a:solidFill>
                          <a:ln w="6350">
                            <a:noFill/>
                          </a:ln>
                        </wps:spPr>
                        <wps:txbx>
                          <w:txbxContent>
                            <w:p w14:paraId="5A2919D3"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Sensuroitu</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962810490" name="Text Box 1"/>
                        <wps:cNvSpPr txBox="1"/>
                        <wps:spPr>
                          <a:xfrm>
                            <a:off x="2839909" y="1052497"/>
                            <a:ext cx="241429" cy="88153"/>
                          </a:xfrm>
                          <a:prstGeom prst="rect">
                            <a:avLst/>
                          </a:prstGeom>
                          <a:solidFill>
                            <a:sysClr val="window" lastClr="FFFFFF"/>
                          </a:solidFill>
                          <a:ln w="6350">
                            <a:noFill/>
                          </a:ln>
                        </wps:spPr>
                        <wps:txbx>
                          <w:txbxContent>
                            <w:p w14:paraId="75D09F65"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Tapahtuma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591958951" name="Text Box 1"/>
                        <wps:cNvSpPr txBox="1"/>
                        <wps:spPr>
                          <a:xfrm>
                            <a:off x="3324540" y="1061704"/>
                            <a:ext cx="213360" cy="60960"/>
                          </a:xfrm>
                          <a:prstGeom prst="rect">
                            <a:avLst/>
                          </a:prstGeom>
                          <a:solidFill>
                            <a:sysClr val="window" lastClr="FFFFFF"/>
                          </a:solidFill>
                          <a:ln w="6350">
                            <a:noFill/>
                          </a:ln>
                        </wps:spPr>
                        <wps:txbx>
                          <w:txbxContent>
                            <w:p w14:paraId="5F7FED89" w14:textId="77777777" w:rsidR="00BC3DF2" w:rsidRPr="00B159B2" w:rsidRDefault="00BC3DF2" w:rsidP="00BC3DF2">
                              <w:pPr>
                                <w:spacing w:after="0"/>
                                <w:jc w:val="center"/>
                                <w:rPr>
                                  <w:rFonts w:ascii="Arial" w:hAnsi="Arial" w:cs="Arial"/>
                                  <w:sz w:val="7"/>
                                  <w:szCs w:val="7"/>
                                </w:rPr>
                              </w:pPr>
                              <w:r w:rsidRPr="00B159B2">
                                <w:rPr>
                                  <w:rFonts w:ascii="Arial" w:hAnsi="Arial" w:cs="Arial"/>
                                  <w:sz w:val="7"/>
                                  <w:szCs w:val="7"/>
                                </w:rPr>
                                <w:t>Media</w:t>
                              </w:r>
                              <w:r>
                                <w:rPr>
                                  <w:rFonts w:ascii="Arial" w:hAnsi="Arial" w:cs="Arial"/>
                                  <w:sz w:val="7"/>
                                  <w:szCs w:val="7"/>
                                </w:rPr>
                                <w:t>a</w:t>
                              </w:r>
                              <w:r w:rsidRPr="00B159B2">
                                <w:rPr>
                                  <w:rFonts w:ascii="Arial" w:hAnsi="Arial" w:cs="Arial"/>
                                  <w:sz w:val="7"/>
                                  <w:szCs w:val="7"/>
                                </w:rPr>
                                <w:t>n</w:t>
                              </w:r>
                              <w:r>
                                <w:rPr>
                                  <w:rFonts w:ascii="Arial" w:hAnsi="Arial" w:cs="Arial"/>
                                  <w:sz w:val="7"/>
                                  <w:szCs w:val="7"/>
                                </w:rPr>
                                <w:t>i</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39203712" name="Text Box 1"/>
                        <wps:cNvSpPr txBox="1"/>
                        <wps:spPr>
                          <a:xfrm>
                            <a:off x="3748434" y="1067760"/>
                            <a:ext cx="194310" cy="60960"/>
                          </a:xfrm>
                          <a:prstGeom prst="rect">
                            <a:avLst/>
                          </a:prstGeom>
                          <a:solidFill>
                            <a:sysClr val="window" lastClr="FFFFFF"/>
                          </a:solidFill>
                          <a:ln w="6350">
                            <a:noFill/>
                          </a:ln>
                        </wps:spPr>
                        <wps:txbx>
                          <w:txbxContent>
                            <w:p w14:paraId="49C886BF" w14:textId="77777777" w:rsidR="00BC3DF2" w:rsidRPr="00B159B2" w:rsidRDefault="00BC3DF2" w:rsidP="00BC3DF2">
                              <w:pPr>
                                <w:spacing w:after="0"/>
                                <w:jc w:val="center"/>
                                <w:rPr>
                                  <w:rFonts w:ascii="Arial" w:hAnsi="Arial" w:cs="Arial"/>
                                  <w:sz w:val="7"/>
                                  <w:szCs w:val="7"/>
                                </w:rPr>
                              </w:pPr>
                              <w:r w:rsidRPr="00B159B2">
                                <w:rPr>
                                  <w:rFonts w:ascii="Arial" w:hAnsi="Arial" w:cs="Arial"/>
                                  <w:sz w:val="7"/>
                                  <w:szCs w:val="7"/>
                                </w:rPr>
                                <w:t>95</w:t>
                              </w:r>
                              <w:r>
                                <w:rPr>
                                  <w:rFonts w:ascii="Arial" w:hAnsi="Arial" w:cs="Arial"/>
                                  <w:sz w:val="7"/>
                                  <w:szCs w:val="7"/>
                                </w:rPr>
                                <w:t> </w:t>
                              </w:r>
                              <w:r w:rsidRPr="00B159B2">
                                <w:rPr>
                                  <w:rFonts w:ascii="Arial" w:hAnsi="Arial" w:cs="Arial"/>
                                  <w:sz w:val="7"/>
                                  <w:szCs w:val="7"/>
                                </w:rPr>
                                <w:t>% CI</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645431027" name="Text Box 1"/>
                        <wps:cNvSpPr txBox="1"/>
                        <wps:spPr>
                          <a:xfrm>
                            <a:off x="1876425" y="1624642"/>
                            <a:ext cx="1572273" cy="132571"/>
                          </a:xfrm>
                          <a:prstGeom prst="rect">
                            <a:avLst/>
                          </a:prstGeom>
                          <a:solidFill>
                            <a:sysClr val="window" lastClr="FFFFFF"/>
                          </a:solidFill>
                          <a:ln w="6350">
                            <a:noFill/>
                          </a:ln>
                        </wps:spPr>
                        <wps:txbx>
                          <w:txbxContent>
                            <w:p w14:paraId="2CE62F65" w14:textId="77777777" w:rsidR="00BC3DF2" w:rsidRPr="00273C28" w:rsidRDefault="00BC3DF2" w:rsidP="00BC3DF2">
                              <w:pPr>
                                <w:spacing w:after="0"/>
                                <w:rPr>
                                  <w:rFonts w:ascii="Arial" w:hAnsi="Arial" w:cs="Arial"/>
                                  <w:sz w:val="16"/>
                                  <w:szCs w:val="16"/>
                                </w:rPr>
                              </w:pPr>
                              <w:r>
                                <w:rPr>
                                  <w:rFonts w:ascii="Arial" w:hAnsi="Arial" w:cs="Arial"/>
                                  <w:sz w:val="16"/>
                                  <w:szCs w:val="16"/>
                                </w:rPr>
                                <w:t>Kokonaiselossaolo (kuukautta)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47658865" name="Text Box 1"/>
                        <wps:cNvSpPr txBox="1"/>
                        <wps:spPr>
                          <a:xfrm>
                            <a:off x="-123636" y="2086299"/>
                            <a:ext cx="471255" cy="98101"/>
                          </a:xfrm>
                          <a:prstGeom prst="rect">
                            <a:avLst/>
                          </a:prstGeom>
                          <a:solidFill>
                            <a:sysClr val="window" lastClr="FFFFFF"/>
                          </a:solidFill>
                          <a:ln w="6350">
                            <a:noFill/>
                          </a:ln>
                        </wps:spPr>
                        <wps:txbx>
                          <w:txbxContent>
                            <w:p w14:paraId="15B4FFA6" w14:textId="77777777" w:rsidR="00BC3DF2" w:rsidRPr="009D4A57" w:rsidRDefault="00BC3DF2" w:rsidP="00BC3DF2">
                              <w:pPr>
                                <w:spacing w:after="0"/>
                                <w:rPr>
                                  <w:rFonts w:ascii="Arial" w:hAnsi="Arial" w:cs="Arial"/>
                                  <w:sz w:val="7"/>
                                  <w:szCs w:val="7"/>
                                </w:rPr>
                              </w:pPr>
                              <w:r>
                                <w:rPr>
                                  <w:rFonts w:ascii="Arial" w:hAnsi="Arial" w:cs="Arial"/>
                                  <w:sz w:val="7"/>
                                  <w:szCs w:val="7"/>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946755084" name="Text Box 1"/>
                        <wps:cNvSpPr txBox="1"/>
                        <wps:spPr>
                          <a:xfrm>
                            <a:off x="-123635" y="1903496"/>
                            <a:ext cx="471286" cy="69347"/>
                          </a:xfrm>
                          <a:prstGeom prst="rect">
                            <a:avLst/>
                          </a:prstGeom>
                          <a:solidFill>
                            <a:sysClr val="window" lastClr="FFFFFF"/>
                          </a:solidFill>
                          <a:ln w="6350">
                            <a:noFill/>
                          </a:ln>
                        </wps:spPr>
                        <wps:txbx>
                          <w:txbxContent>
                            <w:p w14:paraId="5BC0417E" w14:textId="77777777" w:rsidR="00BC3DF2" w:rsidRPr="009D4A57" w:rsidRDefault="00BC3DF2" w:rsidP="00BC3DF2">
                              <w:pPr>
                                <w:spacing w:after="0"/>
                                <w:rPr>
                                  <w:rFonts w:ascii="Arial" w:hAnsi="Arial" w:cs="Arial"/>
                                  <w:sz w:val="7"/>
                                  <w:szCs w:val="7"/>
                                </w:rPr>
                              </w:pPr>
                              <w:r>
                                <w:rPr>
                                  <w:rFonts w:ascii="Arial" w:hAnsi="Arial" w:cs="Arial"/>
                                  <w:sz w:val="7"/>
                                  <w:szCs w:val="7"/>
                                </w:rPr>
                                <w:t>Riskissä olevat potilaat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343860851" name="Text Box 1"/>
                        <wps:cNvSpPr txBox="1"/>
                        <wps:spPr>
                          <a:xfrm>
                            <a:off x="-108183" y="1785292"/>
                            <a:ext cx="304800" cy="52988"/>
                          </a:xfrm>
                          <a:prstGeom prst="rect">
                            <a:avLst/>
                          </a:prstGeom>
                          <a:solidFill>
                            <a:sysClr val="window" lastClr="FFFFFF"/>
                          </a:solidFill>
                          <a:ln w="6350">
                            <a:noFill/>
                          </a:ln>
                        </wps:spPr>
                        <wps:txbx>
                          <w:txbxContent>
                            <w:p w14:paraId="799D75D5" w14:textId="77777777" w:rsidR="00BC3DF2" w:rsidRPr="00895E42" w:rsidRDefault="00BC3DF2" w:rsidP="00BC3DF2">
                              <w:pPr>
                                <w:spacing w:after="0"/>
                                <w:rPr>
                                  <w:rFonts w:ascii="Arial" w:hAnsi="Arial" w:cs="Arial"/>
                                  <w:sz w:val="7"/>
                                  <w:szCs w:val="7"/>
                                </w:rPr>
                              </w:pPr>
                              <w:r w:rsidRPr="00895E42">
                                <w:rPr>
                                  <w:rFonts w:ascii="Arial" w:hAnsi="Arial" w:cs="Arial"/>
                                  <w:sz w:val="7"/>
                                  <w:szCs w:val="7"/>
                                </w:rPr>
                                <w:t>E</w:t>
                              </w:r>
                              <w:r>
                                <w:rPr>
                                  <w:rFonts w:ascii="Arial" w:hAnsi="Arial" w:cs="Arial"/>
                                  <w:sz w:val="7"/>
                                  <w:szCs w:val="7"/>
                                </w:rPr>
                                <w:t>N</w:t>
                              </w:r>
                              <w:r w:rsidRPr="00895E42">
                                <w:rPr>
                                  <w:rFonts w:ascii="Arial" w:hAnsi="Arial" w:cs="Arial"/>
                                  <w:sz w:val="7"/>
                                  <w:szCs w:val="7"/>
                                </w:rPr>
                                <w:t>ZA</w:t>
                              </w:r>
                              <w:r>
                                <w:rPr>
                                  <w:rFonts w:ascii="Arial" w:hAnsi="Arial" w:cs="Arial"/>
                                  <w:sz w:val="7"/>
                                  <w:szCs w:val="7"/>
                                </w:rPr>
                                <w: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281592281" name="Text Box 1"/>
                        <wps:cNvSpPr txBox="1"/>
                        <wps:spPr>
                          <a:xfrm>
                            <a:off x="-123635" y="2018900"/>
                            <a:ext cx="461062" cy="72629"/>
                          </a:xfrm>
                          <a:prstGeom prst="rect">
                            <a:avLst/>
                          </a:prstGeom>
                          <a:solidFill>
                            <a:sysClr val="window" lastClr="FFFFFF"/>
                          </a:solidFill>
                          <a:ln w="6350">
                            <a:noFill/>
                          </a:ln>
                        </wps:spPr>
                        <wps:txbx>
                          <w:txbxContent>
                            <w:p w14:paraId="28BE5E46" w14:textId="77777777" w:rsidR="00BC3DF2" w:rsidRPr="00895E42" w:rsidRDefault="00BC3DF2" w:rsidP="00BC3DF2">
                              <w:pPr>
                                <w:spacing w:after="0"/>
                                <w:rPr>
                                  <w:rFonts w:ascii="Arial" w:hAnsi="Arial" w:cs="Arial"/>
                                  <w:sz w:val="7"/>
                                  <w:szCs w:val="7"/>
                                </w:rPr>
                              </w:pPr>
                              <w:r>
                                <w:rPr>
                                  <w:rFonts w:ascii="Arial" w:hAnsi="Arial" w:cs="Arial"/>
                                  <w:sz w:val="7"/>
                                  <w:szCs w:val="7"/>
                                </w:rPr>
                                <w:t>Tapaht./kum Envt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2061364235" name="Text Box 1"/>
                        <wps:cNvSpPr txBox="1"/>
                        <wps:spPr>
                          <a:xfrm>
                            <a:off x="-118034" y="1838280"/>
                            <a:ext cx="442581" cy="54914"/>
                          </a:xfrm>
                          <a:prstGeom prst="rect">
                            <a:avLst/>
                          </a:prstGeom>
                          <a:solidFill>
                            <a:sysClr val="window" lastClr="FFFFFF"/>
                          </a:solidFill>
                          <a:ln w="6350">
                            <a:noFill/>
                          </a:ln>
                        </wps:spPr>
                        <wps:txbx>
                          <w:txbxContent>
                            <w:p w14:paraId="2A335A81" w14:textId="77777777" w:rsidR="00BC3DF2" w:rsidRPr="00895E42" w:rsidRDefault="00BC3DF2" w:rsidP="00BC3DF2">
                              <w:pPr>
                                <w:spacing w:after="0"/>
                                <w:rPr>
                                  <w:rFonts w:ascii="Arial" w:hAnsi="Arial" w:cs="Arial"/>
                                  <w:sz w:val="7"/>
                                  <w:szCs w:val="7"/>
                                </w:rPr>
                              </w:pPr>
                              <w:r>
                                <w:rPr>
                                  <w:rFonts w:ascii="Arial" w:hAnsi="Arial" w:cs="Arial"/>
                                  <w:sz w:val="7"/>
                                  <w:szCs w:val="7"/>
                                </w:rPr>
                                <w:t>Tapaht./kum Envt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976495332" name="Text Box 1"/>
                        <wps:cNvSpPr txBox="1"/>
                        <wps:spPr>
                          <a:xfrm>
                            <a:off x="-118036" y="1964275"/>
                            <a:ext cx="465766" cy="62859"/>
                          </a:xfrm>
                          <a:prstGeom prst="rect">
                            <a:avLst/>
                          </a:prstGeom>
                          <a:solidFill>
                            <a:sysClr val="window" lastClr="FFFFFF"/>
                          </a:solidFill>
                          <a:ln w="6350">
                            <a:noFill/>
                          </a:ln>
                        </wps:spPr>
                        <wps:txbx>
                          <w:txbxContent>
                            <w:p w14:paraId="0F23CDC0" w14:textId="77777777" w:rsidR="00BC3DF2" w:rsidRPr="009D4A57" w:rsidRDefault="00BC3DF2" w:rsidP="00BC3DF2">
                              <w:pPr>
                                <w:spacing w:after="0"/>
                                <w:rPr>
                                  <w:rFonts w:ascii="Arial" w:hAnsi="Arial" w:cs="Arial"/>
                                  <w:sz w:val="7"/>
                                  <w:szCs w:val="7"/>
                                </w:rPr>
                              </w:pPr>
                              <w:r>
                                <w:rPr>
                                  <w:rFonts w:ascii="Arial" w:hAnsi="Arial" w:cs="Arial"/>
                                  <w:sz w:val="7"/>
                                  <w:szCs w:val="7"/>
                                </w:rPr>
                                <w:t>Lumelääke + 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721149646" name="Text Box 1"/>
                        <wps:cNvSpPr txBox="1"/>
                        <wps:spPr>
                          <a:xfrm>
                            <a:off x="419573" y="1382652"/>
                            <a:ext cx="1076803" cy="60018"/>
                          </a:xfrm>
                          <a:prstGeom prst="rect">
                            <a:avLst/>
                          </a:prstGeom>
                          <a:solidFill>
                            <a:sysClr val="window" lastClr="FFFFFF"/>
                          </a:solidFill>
                          <a:ln w="6350">
                            <a:noFill/>
                          </a:ln>
                        </wps:spPr>
                        <wps:txbx>
                          <w:txbxContent>
                            <w:p w14:paraId="6B98EBC8" w14:textId="77777777" w:rsidR="00BC3DF2" w:rsidRPr="00FC3ADA" w:rsidRDefault="00BC3DF2" w:rsidP="00BC3DF2">
                              <w:pPr>
                                <w:spacing w:after="0"/>
                                <w:rPr>
                                  <w:rFonts w:ascii="Arial" w:hAnsi="Arial" w:cs="Arial"/>
                                  <w:sz w:val="7"/>
                                  <w:szCs w:val="7"/>
                                </w:rPr>
                              </w:pPr>
                              <w:r w:rsidRPr="00FC3ADA">
                                <w:rPr>
                                  <w:rFonts w:ascii="Arial" w:hAnsi="Arial" w:cs="Arial"/>
                                  <w:sz w:val="7"/>
                                  <w:szCs w:val="7"/>
                                </w:rPr>
                                <w:t>Stratif</w:t>
                              </w:r>
                              <w:r>
                                <w:rPr>
                                  <w:rFonts w:ascii="Arial" w:hAnsi="Arial" w:cs="Arial"/>
                                  <w:sz w:val="7"/>
                                  <w:szCs w:val="7"/>
                                </w:rPr>
                                <w:t>ioitu riskisuhde</w:t>
                              </w:r>
                              <w:r w:rsidRPr="00FC3ADA">
                                <w:rPr>
                                  <w:rFonts w:ascii="Arial" w:hAnsi="Arial" w:cs="Arial"/>
                                  <w:sz w:val="7"/>
                                  <w:szCs w:val="7"/>
                                </w:rPr>
                                <w:t xml:space="preserve"> (95</w:t>
                              </w:r>
                              <w:r>
                                <w:rPr>
                                  <w:rFonts w:ascii="Arial" w:hAnsi="Arial" w:cs="Arial"/>
                                  <w:sz w:val="7"/>
                                  <w:szCs w:val="7"/>
                                </w:rPr>
                                <w:t xml:space="preserve"> </w:t>
                              </w:r>
                              <w:r w:rsidRPr="00FC3ADA">
                                <w:rPr>
                                  <w:rFonts w:ascii="Arial" w:hAnsi="Arial" w:cs="Arial"/>
                                  <w:sz w:val="7"/>
                                  <w:szCs w:val="7"/>
                                </w:rPr>
                                <w:t>% CI): 0</w:t>
                              </w:r>
                              <w:r>
                                <w:rPr>
                                  <w:rFonts w:ascii="Arial" w:hAnsi="Arial" w:cs="Arial"/>
                                  <w:sz w:val="7"/>
                                  <w:szCs w:val="7"/>
                                </w:rPr>
                                <w:t>,</w:t>
                              </w:r>
                              <w:r w:rsidRPr="00FC3ADA">
                                <w:rPr>
                                  <w:rFonts w:ascii="Arial" w:hAnsi="Arial" w:cs="Arial"/>
                                  <w:sz w:val="7"/>
                                  <w:szCs w:val="7"/>
                                </w:rPr>
                                <w:t>830 (0</w:t>
                              </w:r>
                              <w:r>
                                <w:rPr>
                                  <w:rFonts w:ascii="Arial" w:hAnsi="Arial" w:cs="Arial"/>
                                  <w:sz w:val="7"/>
                                  <w:szCs w:val="7"/>
                                </w:rPr>
                                <w:t>,</w:t>
                              </w:r>
                              <w:r w:rsidRPr="00FC3ADA">
                                <w:rPr>
                                  <w:rFonts w:ascii="Arial" w:hAnsi="Arial" w:cs="Arial"/>
                                  <w:sz w:val="7"/>
                                  <w:szCs w:val="7"/>
                                </w:rPr>
                                <w:t>630</w:t>
                              </w:r>
                              <w:r>
                                <w:rPr>
                                  <w:rFonts w:ascii="Arial" w:hAnsi="Arial" w:cs="Arial"/>
                                  <w:sz w:val="7"/>
                                  <w:szCs w:val="7"/>
                                </w:rPr>
                                <w:t>;</w:t>
                              </w:r>
                              <w:r w:rsidRPr="00FC3ADA">
                                <w:rPr>
                                  <w:rFonts w:ascii="Arial" w:hAnsi="Arial" w:cs="Arial"/>
                                  <w:sz w:val="7"/>
                                  <w:szCs w:val="7"/>
                                </w:rPr>
                                <w:t xml:space="preserve"> 1</w:t>
                              </w:r>
                              <w:r>
                                <w:rPr>
                                  <w:rFonts w:ascii="Arial" w:hAnsi="Arial" w:cs="Arial"/>
                                  <w:sz w:val="7"/>
                                  <w:szCs w:val="7"/>
                                </w:rPr>
                                <w:t>,</w:t>
                              </w:r>
                              <w:r w:rsidRPr="00FC3ADA">
                                <w:rPr>
                                  <w:rFonts w:ascii="Arial" w:hAnsi="Arial" w:cs="Arial"/>
                                  <w:sz w:val="7"/>
                                  <w:szCs w:val="7"/>
                                </w:rPr>
                                <w:t>095)</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515840275" name="Text Box 1"/>
                        <wps:cNvSpPr txBox="1"/>
                        <wps:spPr>
                          <a:xfrm>
                            <a:off x="411782" y="1294846"/>
                            <a:ext cx="786130" cy="60018"/>
                          </a:xfrm>
                          <a:prstGeom prst="rect">
                            <a:avLst/>
                          </a:prstGeom>
                          <a:solidFill>
                            <a:sysClr val="window" lastClr="FFFFFF"/>
                          </a:solidFill>
                          <a:ln w="6350">
                            <a:noFill/>
                          </a:ln>
                        </wps:spPr>
                        <wps:txbx>
                          <w:txbxContent>
                            <w:p w14:paraId="649A37DD" w14:textId="77777777" w:rsidR="00BC3DF2" w:rsidRPr="00FC3ADA" w:rsidRDefault="00BC3DF2" w:rsidP="00BC3DF2">
                              <w:pPr>
                                <w:spacing w:after="0"/>
                                <w:rPr>
                                  <w:rFonts w:ascii="Arial" w:hAnsi="Arial" w:cs="Arial"/>
                                  <w:sz w:val="7"/>
                                  <w:szCs w:val="7"/>
                                </w:rPr>
                              </w:pPr>
                              <w:r w:rsidRPr="00FC3ADA">
                                <w:rPr>
                                  <w:rFonts w:ascii="Arial" w:hAnsi="Arial" w:cs="Arial"/>
                                  <w:sz w:val="7"/>
                                  <w:szCs w:val="7"/>
                                </w:rPr>
                                <w:t>Stratifi</w:t>
                              </w:r>
                              <w:r>
                                <w:rPr>
                                  <w:rFonts w:ascii="Arial" w:hAnsi="Arial" w:cs="Arial"/>
                                  <w:sz w:val="7"/>
                                  <w:szCs w:val="7"/>
                                </w:rPr>
                                <w:t>oitu</w:t>
                              </w:r>
                              <w:r w:rsidRPr="00FC3ADA">
                                <w:rPr>
                                  <w:rFonts w:ascii="Arial" w:hAnsi="Arial" w:cs="Arial"/>
                                  <w:sz w:val="7"/>
                                  <w:szCs w:val="7"/>
                                </w:rPr>
                                <w:t xml:space="preserve"> </w:t>
                              </w:r>
                              <w:r>
                                <w:rPr>
                                  <w:rFonts w:ascii="Arial" w:hAnsi="Arial" w:cs="Arial"/>
                                  <w:sz w:val="7"/>
                                  <w:szCs w:val="7"/>
                                </w:rPr>
                                <w:t>l</w:t>
                              </w:r>
                              <w:r w:rsidRPr="00FC3ADA">
                                <w:rPr>
                                  <w:rFonts w:ascii="Arial" w:hAnsi="Arial" w:cs="Arial"/>
                                  <w:sz w:val="7"/>
                                  <w:szCs w:val="7"/>
                                </w:rPr>
                                <w:t>og</w:t>
                              </w:r>
                              <w:r>
                                <w:rPr>
                                  <w:rFonts w:ascii="Arial" w:hAnsi="Arial" w:cs="Arial"/>
                                  <w:sz w:val="7"/>
                                  <w:szCs w:val="7"/>
                                </w:rPr>
                                <w:t xml:space="preserve"> r</w:t>
                              </w:r>
                              <w:r w:rsidRPr="00FC3ADA">
                                <w:rPr>
                                  <w:rFonts w:ascii="Arial" w:hAnsi="Arial" w:cs="Arial"/>
                                  <w:sz w:val="7"/>
                                  <w:szCs w:val="7"/>
                                </w:rPr>
                                <w:t xml:space="preserve">ank </w:t>
                              </w:r>
                              <w:r>
                                <w:rPr>
                                  <w:rFonts w:ascii="Arial" w:hAnsi="Arial" w:cs="Arial"/>
                                  <w:sz w:val="7"/>
                                  <w:szCs w:val="7"/>
                                </w:rPr>
                                <w:t>-t</w:t>
                              </w:r>
                              <w:r w:rsidRPr="00FC3ADA">
                                <w:rPr>
                                  <w:rFonts w:ascii="Arial" w:hAnsi="Arial" w:cs="Arial"/>
                                  <w:sz w:val="7"/>
                                  <w:szCs w:val="7"/>
                                </w:rPr>
                                <w:t>est</w:t>
                              </w:r>
                              <w:r>
                                <w:rPr>
                                  <w:rFonts w:ascii="Arial" w:hAnsi="Arial" w:cs="Arial"/>
                                  <w:sz w:val="7"/>
                                  <w:szCs w:val="7"/>
                                </w:rPr>
                                <w:t>i</w:t>
                              </w:r>
                              <w:r w:rsidRPr="00FC3ADA">
                                <w:rPr>
                                  <w:rFonts w:ascii="Arial" w:hAnsi="Arial" w:cs="Arial"/>
                                  <w:sz w:val="7"/>
                                  <w:szCs w:val="7"/>
                                </w:rPr>
                                <w:t>: p</w:t>
                              </w:r>
                              <w:r>
                                <w:rPr>
                                  <w:rFonts w:ascii="Arial" w:hAnsi="Arial" w:cs="Arial"/>
                                  <w:sz w:val="7"/>
                                  <w:szCs w:val="7"/>
                                </w:rPr>
                                <w:t> </w:t>
                              </w:r>
                              <w:r w:rsidRPr="00FC3ADA">
                                <w:rPr>
                                  <w:rFonts w:ascii="Arial" w:hAnsi="Arial" w:cs="Arial"/>
                                  <w:sz w:val="7"/>
                                  <w:szCs w:val="7"/>
                                </w:rPr>
                                <w:t>=</w:t>
                              </w:r>
                              <w:r>
                                <w:rPr>
                                  <w:rFonts w:ascii="Arial" w:hAnsi="Arial" w:cs="Arial"/>
                                  <w:sz w:val="7"/>
                                  <w:szCs w:val="7"/>
                                </w:rPr>
                                <w:t> </w:t>
                              </w:r>
                              <w:r w:rsidRPr="00FC3ADA">
                                <w:rPr>
                                  <w:rFonts w:ascii="Arial" w:hAnsi="Arial" w:cs="Arial"/>
                                  <w:sz w:val="7"/>
                                  <w:szCs w:val="7"/>
                                </w:rPr>
                                <w:t>0</w:t>
                              </w:r>
                              <w:r>
                                <w:rPr>
                                  <w:rFonts w:ascii="Arial" w:hAnsi="Arial" w:cs="Arial"/>
                                  <w:sz w:val="7"/>
                                  <w:szCs w:val="7"/>
                                </w:rPr>
                                <w:t>,</w:t>
                              </w:r>
                              <w:r w:rsidRPr="00FC3ADA">
                                <w:rPr>
                                  <w:rFonts w:ascii="Arial" w:hAnsi="Arial" w:cs="Arial"/>
                                  <w:sz w:val="7"/>
                                  <w:szCs w:val="7"/>
                                </w:rPr>
                                <w:t>1867</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288048371" name="Text Box 1"/>
                        <wps:cNvSpPr txBox="1"/>
                        <wps:spPr>
                          <a:xfrm>
                            <a:off x="868982" y="1149511"/>
                            <a:ext cx="170169" cy="53305"/>
                          </a:xfrm>
                          <a:prstGeom prst="rect">
                            <a:avLst/>
                          </a:prstGeom>
                          <a:solidFill>
                            <a:sysClr val="window" lastClr="FFFFFF"/>
                          </a:solidFill>
                          <a:ln w="6350">
                            <a:noFill/>
                          </a:ln>
                        </wps:spPr>
                        <wps:txbx>
                          <w:txbxContent>
                            <w:p w14:paraId="0B5DFBD2" w14:textId="77777777" w:rsidR="00BC3DF2" w:rsidRPr="00895E42" w:rsidRDefault="00BC3DF2" w:rsidP="00BC3DF2">
                              <w:pPr>
                                <w:spacing w:after="0"/>
                                <w:rPr>
                                  <w:rFonts w:ascii="Arial" w:hAnsi="Arial" w:cs="Arial"/>
                                  <w:sz w:val="7"/>
                                  <w:szCs w:val="7"/>
                                </w:rPr>
                              </w:pPr>
                              <w:r w:rsidRPr="00895E42">
                                <w:rPr>
                                  <w:rFonts w:ascii="Arial" w:hAnsi="Arial" w:cs="Arial"/>
                                  <w:sz w:val="7"/>
                                  <w:szCs w:val="7"/>
                                </w:rPr>
                                <w:t>E</w:t>
                              </w:r>
                              <w:r>
                                <w:rPr>
                                  <w:rFonts w:ascii="Arial" w:hAnsi="Arial" w:cs="Arial"/>
                                  <w:sz w:val="7"/>
                                  <w:szCs w:val="7"/>
                                </w:rPr>
                                <w:t>N</w:t>
                              </w:r>
                              <w:r w:rsidRPr="00895E42">
                                <w:rPr>
                                  <w:rFonts w:ascii="Arial" w:hAnsi="Arial" w:cs="Arial"/>
                                  <w:sz w:val="7"/>
                                  <w:szCs w:val="7"/>
                                </w:rPr>
                                <w:t>ZA</w:t>
                              </w:r>
                              <w:r>
                                <w:rPr>
                                  <w:rFonts w:ascii="Arial" w:hAnsi="Arial" w:cs="Arial"/>
                                  <w:sz w:val="7"/>
                                  <w:szCs w:val="7"/>
                                </w:rPr>
                                <w: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796891046" name="Text Box 1"/>
                        <wps:cNvSpPr txBox="1"/>
                        <wps:spPr>
                          <a:xfrm>
                            <a:off x="868927" y="1222035"/>
                            <a:ext cx="355036" cy="58754"/>
                          </a:xfrm>
                          <a:prstGeom prst="rect">
                            <a:avLst/>
                          </a:prstGeom>
                          <a:solidFill>
                            <a:sysClr val="window" lastClr="FFFFFF"/>
                          </a:solidFill>
                          <a:ln w="6350">
                            <a:noFill/>
                          </a:ln>
                        </wps:spPr>
                        <wps:txbx>
                          <w:txbxContent>
                            <w:p w14:paraId="2F92554C" w14:textId="77777777" w:rsidR="00BC3DF2" w:rsidRPr="009D4A57" w:rsidRDefault="00BC3DF2" w:rsidP="00BC3DF2">
                              <w:pPr>
                                <w:spacing w:after="0"/>
                                <w:rPr>
                                  <w:rFonts w:ascii="Arial" w:hAnsi="Arial" w:cs="Arial"/>
                                  <w:sz w:val="7"/>
                                  <w:szCs w:val="7"/>
                                </w:rPr>
                              </w:pPr>
                              <w:r>
                                <w:rPr>
                                  <w:rFonts w:ascii="Arial" w:hAnsi="Arial" w:cs="Arial"/>
                                  <w:sz w:val="7"/>
                                  <w:szCs w:val="7"/>
                                </w:rPr>
                                <w:t>Lumelääke + 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610046791" name="Text Box 1"/>
                        <wps:cNvSpPr txBox="1"/>
                        <wps:spPr>
                          <a:xfrm>
                            <a:off x="2246638" y="1222178"/>
                            <a:ext cx="255270" cy="68580"/>
                          </a:xfrm>
                          <a:prstGeom prst="rect">
                            <a:avLst/>
                          </a:prstGeom>
                          <a:solidFill>
                            <a:sysClr val="window" lastClr="FFFFFF"/>
                          </a:solidFill>
                          <a:ln w="6350">
                            <a:noFill/>
                          </a:ln>
                        </wps:spPr>
                        <wps:txbx>
                          <w:txbxContent>
                            <w:p w14:paraId="1BDF0C51"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247 (69 %)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655777431" name="Text Box 1"/>
                        <wps:cNvSpPr txBox="1"/>
                        <wps:spPr>
                          <a:xfrm>
                            <a:off x="2246638" y="1143455"/>
                            <a:ext cx="255270" cy="68580"/>
                          </a:xfrm>
                          <a:prstGeom prst="rect">
                            <a:avLst/>
                          </a:prstGeom>
                          <a:solidFill>
                            <a:sysClr val="window" lastClr="FFFFFF"/>
                          </a:solidFill>
                          <a:ln w="6350">
                            <a:noFill/>
                          </a:ln>
                        </wps:spPr>
                        <wps:txbx>
                          <w:txbxContent>
                            <w:p w14:paraId="56E852BF"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262 (74 %)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247557458" name="Text Box 1"/>
                        <wps:cNvSpPr txBox="1"/>
                        <wps:spPr>
                          <a:xfrm>
                            <a:off x="2846145" y="1228234"/>
                            <a:ext cx="255270" cy="68580"/>
                          </a:xfrm>
                          <a:prstGeom prst="rect">
                            <a:avLst/>
                          </a:prstGeom>
                          <a:solidFill>
                            <a:sysClr val="window" lastClr="FFFFFF"/>
                          </a:solidFill>
                          <a:ln w="6350">
                            <a:noFill/>
                          </a:ln>
                        </wps:spPr>
                        <wps:txbx>
                          <w:txbxContent>
                            <w:p w14:paraId="29BB42A1"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111 (31 %)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702210857" name="Text Box 1"/>
                        <wps:cNvSpPr txBox="1"/>
                        <wps:spPr>
                          <a:xfrm>
                            <a:off x="3354818" y="1149511"/>
                            <a:ext cx="148167" cy="55033"/>
                          </a:xfrm>
                          <a:prstGeom prst="rect">
                            <a:avLst/>
                          </a:prstGeom>
                          <a:solidFill>
                            <a:sysClr val="window" lastClr="FFFFFF"/>
                          </a:solidFill>
                          <a:ln w="6350">
                            <a:noFill/>
                          </a:ln>
                        </wps:spPr>
                        <wps:txbx>
                          <w:txbxContent>
                            <w:p w14:paraId="0FF7DAC8"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117,1</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497883868" name="Text Box 1"/>
                        <wps:cNvSpPr txBox="1"/>
                        <wps:spPr>
                          <a:xfrm>
                            <a:off x="3397207" y="1234290"/>
                            <a:ext cx="148167" cy="55033"/>
                          </a:xfrm>
                          <a:prstGeom prst="rect">
                            <a:avLst/>
                          </a:prstGeom>
                          <a:solidFill>
                            <a:sysClr val="window" lastClr="FFFFFF"/>
                          </a:solidFill>
                          <a:ln w="6350">
                            <a:noFill/>
                          </a:ln>
                        </wps:spPr>
                        <wps:txbx>
                          <w:txbxContent>
                            <w:p w14:paraId="3290D84A"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117,5</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2004410120" name="Text Box 1"/>
                        <wps:cNvSpPr txBox="1"/>
                        <wps:spPr>
                          <a:xfrm>
                            <a:off x="2861102" y="1140650"/>
                            <a:ext cx="258336" cy="70739"/>
                          </a:xfrm>
                          <a:prstGeom prst="rect">
                            <a:avLst/>
                          </a:prstGeom>
                          <a:solidFill>
                            <a:sysClr val="window" lastClr="FFFFFF"/>
                          </a:solidFill>
                          <a:ln w="6350">
                            <a:noFill/>
                          </a:ln>
                        </wps:spPr>
                        <wps:txbx>
                          <w:txbxContent>
                            <w:p w14:paraId="79C65A1C" w14:textId="77777777" w:rsidR="00BC3DF2" w:rsidRPr="00B159B2" w:rsidRDefault="00BC3DF2" w:rsidP="00BC3DF2">
                              <w:pPr>
                                <w:spacing w:after="0"/>
                                <w:rPr>
                                  <w:rFonts w:ascii="Arial" w:hAnsi="Arial" w:cs="Arial"/>
                                  <w:sz w:val="7"/>
                                  <w:szCs w:val="7"/>
                                </w:rPr>
                              </w:pPr>
                              <w:r>
                                <w:rPr>
                                  <w:rFonts w:ascii="Arial" w:hAnsi="Arial" w:cs="Arial"/>
                                  <w:sz w:val="7"/>
                                  <w:szCs w:val="7"/>
                                </w:rPr>
                                <w:t>53 (26 %)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574133967" name="Text Box 1"/>
                        <wps:cNvSpPr txBox="1"/>
                        <wps:spPr>
                          <a:xfrm>
                            <a:off x="3763573" y="1155566"/>
                            <a:ext cx="251460" cy="66301"/>
                          </a:xfrm>
                          <a:prstGeom prst="rect">
                            <a:avLst/>
                          </a:prstGeom>
                          <a:solidFill>
                            <a:sysClr val="window" lastClr="FFFFFF"/>
                          </a:solidFill>
                          <a:ln w="6350">
                            <a:noFill/>
                          </a:ln>
                        </wps:spPr>
                        <wps:txbx>
                          <w:txbxContent>
                            <w:p w14:paraId="497BCC19" w14:textId="77777777" w:rsidR="00BC3DF2" w:rsidRPr="00B159B2" w:rsidRDefault="00BC3DF2" w:rsidP="00BC3DF2">
                              <w:pPr>
                                <w:spacing w:after="0"/>
                                <w:rPr>
                                  <w:rFonts w:ascii="Arial" w:hAnsi="Arial" w:cs="Arial"/>
                                  <w:sz w:val="7"/>
                                  <w:szCs w:val="7"/>
                                </w:rPr>
                              </w:pPr>
                              <w:r>
                                <w:rPr>
                                  <w:rFonts w:ascii="Arial" w:hAnsi="Arial" w:cs="Arial"/>
                                  <w:sz w:val="7"/>
                                  <w:szCs w:val="7"/>
                                </w:rPr>
                                <w:t>[117,1, 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824495979" name="Text Box 1"/>
                        <wps:cNvSpPr txBox="1"/>
                        <wps:spPr>
                          <a:xfrm>
                            <a:off x="3793851" y="1231262"/>
                            <a:ext cx="251460" cy="74589"/>
                          </a:xfrm>
                          <a:prstGeom prst="rect">
                            <a:avLst/>
                          </a:prstGeom>
                          <a:solidFill>
                            <a:sysClr val="window" lastClr="FFFFFF"/>
                          </a:solidFill>
                          <a:ln w="6350">
                            <a:noFill/>
                          </a:ln>
                        </wps:spPr>
                        <wps:txbx>
                          <w:txbxContent>
                            <w:p w14:paraId="2D51B286" w14:textId="77777777" w:rsidR="00BC3DF2" w:rsidRPr="00B159B2" w:rsidRDefault="00BC3DF2" w:rsidP="00BC3DF2">
                              <w:pPr>
                                <w:spacing w:after="0"/>
                                <w:rPr>
                                  <w:rFonts w:ascii="Arial" w:hAnsi="Arial" w:cs="Arial"/>
                                  <w:sz w:val="7"/>
                                  <w:szCs w:val="7"/>
                                </w:rPr>
                              </w:pPr>
                              <w:r>
                                <w:rPr>
                                  <w:rFonts w:ascii="Arial" w:hAnsi="Arial" w:cs="Arial"/>
                                  <w:sz w:val="7"/>
                                  <w:szCs w:val="7"/>
                                </w:rPr>
                                <w:t>[109,8, NR]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99079094" name="Text Box 1"/>
                        <wps:cNvSpPr txBox="1"/>
                        <wps:spPr>
                          <a:xfrm>
                            <a:off x="4408498" y="456141"/>
                            <a:ext cx="170169" cy="66612"/>
                          </a:xfrm>
                          <a:prstGeom prst="rect">
                            <a:avLst/>
                          </a:prstGeom>
                          <a:solidFill>
                            <a:sysClr val="window" lastClr="FFFFFF"/>
                          </a:solidFill>
                          <a:ln w="6350">
                            <a:noFill/>
                          </a:ln>
                        </wps:spPr>
                        <wps:txbx>
                          <w:txbxContent>
                            <w:p w14:paraId="323A978C" w14:textId="77777777" w:rsidR="00BC3DF2" w:rsidRPr="00392913" w:rsidRDefault="00BC3DF2" w:rsidP="00BC3DF2">
                              <w:pPr>
                                <w:spacing w:after="0"/>
                                <w:rPr>
                                  <w:rFonts w:ascii="Arial" w:hAnsi="Arial" w:cs="Arial"/>
                                  <w:sz w:val="8"/>
                                  <w:szCs w:val="8"/>
                                </w:rPr>
                              </w:pPr>
                              <w:r w:rsidRPr="00392913">
                                <w:rPr>
                                  <w:rFonts w:ascii="Arial" w:hAnsi="Arial" w:cs="Arial"/>
                                  <w:sz w:val="8"/>
                                  <w:szCs w:val="8"/>
                                </w:rPr>
                                <w:t>E</w:t>
                              </w:r>
                              <w:r>
                                <w:rPr>
                                  <w:rFonts w:ascii="Arial" w:hAnsi="Arial" w:cs="Arial"/>
                                  <w:sz w:val="8"/>
                                  <w:szCs w:val="8"/>
                                </w:rPr>
                                <w:t>N</w:t>
                              </w:r>
                              <w:r w:rsidRPr="00392913">
                                <w:rPr>
                                  <w:rFonts w:ascii="Arial" w:hAnsi="Arial" w:cs="Arial"/>
                                  <w:sz w:val="8"/>
                                  <w:szCs w:val="8"/>
                                </w:rPr>
                                <w:t>ZA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1503377951" name="Text Box 1"/>
                        <wps:cNvSpPr txBox="1"/>
                        <wps:spPr>
                          <a:xfrm>
                            <a:off x="4408370" y="533400"/>
                            <a:ext cx="577967" cy="87561"/>
                          </a:xfrm>
                          <a:prstGeom prst="rect">
                            <a:avLst/>
                          </a:prstGeom>
                          <a:solidFill>
                            <a:sysClr val="window" lastClr="FFFFFF"/>
                          </a:solidFill>
                          <a:ln w="6350">
                            <a:noFill/>
                          </a:ln>
                        </wps:spPr>
                        <wps:txbx>
                          <w:txbxContent>
                            <w:p w14:paraId="0CD499AC" w14:textId="77777777" w:rsidR="00BC3DF2" w:rsidRPr="00392913" w:rsidRDefault="00BC3DF2" w:rsidP="00BC3DF2">
                              <w:pPr>
                                <w:spacing w:after="0"/>
                                <w:rPr>
                                  <w:rFonts w:ascii="Arial" w:hAnsi="Arial" w:cs="Arial"/>
                                  <w:sz w:val="8"/>
                                  <w:szCs w:val="8"/>
                                </w:rPr>
                              </w:pPr>
                              <w:r>
                                <w:rPr>
                                  <w:rFonts w:ascii="Arial" w:hAnsi="Arial" w:cs="Arial"/>
                                  <w:sz w:val="8"/>
                                  <w:szCs w:val="8"/>
                                </w:rPr>
                                <w:t xml:space="preserve">Lumelääke </w:t>
                              </w:r>
                              <w:r w:rsidRPr="00392913">
                                <w:rPr>
                                  <w:rFonts w:ascii="Arial" w:hAnsi="Arial" w:cs="Arial"/>
                                  <w:sz w:val="8"/>
                                  <w:szCs w:val="8"/>
                                </w:rPr>
                                <w:t>+LA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s:wsp>
                        <wps:cNvPr id="816551025" name="Text Box 1"/>
                        <wps:cNvSpPr txBox="1"/>
                        <wps:spPr>
                          <a:xfrm rot="16200000">
                            <a:off x="-403114" y="446643"/>
                            <a:ext cx="1025858" cy="132571"/>
                          </a:xfrm>
                          <a:prstGeom prst="rect">
                            <a:avLst/>
                          </a:prstGeom>
                          <a:solidFill>
                            <a:sysClr val="window" lastClr="FFFFFF"/>
                          </a:solidFill>
                          <a:ln w="6350">
                            <a:noFill/>
                          </a:ln>
                        </wps:spPr>
                        <wps:txbx>
                          <w:txbxContent>
                            <w:p w14:paraId="53181DB8" w14:textId="77777777" w:rsidR="00BC3DF2" w:rsidRPr="00F83CFE" w:rsidRDefault="00BC3DF2" w:rsidP="00BC3DF2">
                              <w:pPr>
                                <w:spacing w:after="0"/>
                                <w:jc w:val="center"/>
                                <w:rPr>
                                  <w:rFonts w:ascii="Arial" w:hAnsi="Arial" w:cs="Arial"/>
                                  <w:sz w:val="15"/>
                                  <w:szCs w:val="15"/>
                                </w:rPr>
                              </w:pPr>
                              <w:r>
                                <w:rPr>
                                  <w:rFonts w:ascii="Arial" w:hAnsi="Arial" w:cs="Arial"/>
                                  <w:sz w:val="15"/>
                                  <w:szCs w:val="15"/>
                                </w:rPr>
                                <w:t xml:space="preserve">Kokonaiselossaolo </w:t>
                              </w:r>
                              <w:r w:rsidRPr="00F83CFE">
                                <w:rPr>
                                  <w:rFonts w:ascii="Arial" w:hAnsi="Arial" w:cs="Arial"/>
                                  <w:sz w:val="15"/>
                                  <w:szCs w:val="15"/>
                                </w:rPr>
                                <w: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2837D519" id="_x0000_s1164" style="position:absolute;margin-left:3.7pt;margin-top:44.3pt;width:402.35pt;height:172pt;z-index:251658303;mso-width-relative:margin;mso-height-relative:margin" coordorigin="-1236" coordsize="51099,218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KXrNMAcAAElXAAAOAAAAZHJzL2Uyb0RvYy54bWzsXFuPmzgYfV9p/wPifRrfL1Ez1Wy7U61U&#10;tZXaqs8MIZNIBFhgJpn99XtsQjJJq12ppQ9GzEPGYMD4w8fnu9kvX+23efSY1c2mLBYxfUHiKCvS&#10;crkp7hfxl8+3VyaOmjYplkleFtkifsqa+NX177+93FXzjJXrMl9mdYSHFM18Vy3iddtW89msSdfZ&#10;NmlelFVWoHJV1tukxWF9P1vWyQ5P3+YzRoia7cp6WdVlmjUNzr7pKuNr//zVKkvbD6tVk7VRvojx&#10;bq3/rf3vnfudXb9M5vd1Uq036eE1kh94i22yKdDo8VFvkjaJHurNN4/abtK6bMpV+yItt7Nytdqk&#10;me8DekPJRW/e1uVD5ftyP9/dV0cxQbQXcvrhx6bvH9/W1afqYw1J7Kp7yMIfub7sV/XW/cdbRnsv&#10;sqejyLJ9G6U4KSmxVvM4SlHHqBGCHISariF5d98VZVxxFUenu9P1n/9z/6xvfnb2UrsKw6Q5SaL5&#10;OUl8WidV5gXczCGJj3W0WWIUc6El1YyhW0Wyxaj97Lr7R7mPqBsw7iVwtRNa1O5xGrf05xuc/I7s&#10;jKCaMy8CSqRUwnQjrxcjU0pDcF6KCmXpqo8ySOZV3bRvs3IbucIirjGu/XBLHt81bXdpf4lrvSnz&#10;zfJ2k+f+4Kl5ndfRYwIIADnLchdHedK0OLmIb/3fobWz2/Ii2i1ixSXxLRWle17XVF7g5ZwUut66&#10;Uru/2x+Ex3pZ3JXLJ4ioLjvUNVV6u8Hrv0PbH5MaMEOHMXW0H/Czyku0Vh5KcbQu63++d95dj2+O&#10;2jjaAbaLuPn7IakzdOmvAqPBYbwv1H3hri8UD9vXJcRAMSlVqS/ihrrN++KqLrdfMaPcuFZQlRQp&#10;2lrEbV983XaTB2akNLu58RcByVXSvis+Val7tJO5+xif91+Tujp8sRZf+n3Zj7dkfvHhumvdnUV5&#10;89CWq43/qk6ynRQPAsfY78bfrweBlZpzrqgdDASUay2V7lHAhNXnKJCcUYuJws0lyhLgL1wU+Hc/&#10;fb8JBW7eCg8FFEOSK8MwYwxEBaAVIdkJBQrPxjBP5kcukKjG3ONRYKTxfBooF4iJC0bABVYxQ4mw&#10;GJRDgcBwawmoBTM9FKJvqYAJKhjqHQiMoTJkKvDK3EQFoStE0lIrjZXDUQHnTEgBVHkUKKqJny+f&#10;UQGFBtZTAbEohqsQqYkKRkAFlFtGuKawZQeiAq6FEVz0INC6G+UnEFArOB0JCLzBM1FB4FSgMGtj&#10;SDolfiAQUKOVYLIDgWICB+dGAZXwR/V+NhglUnurIVCzwHu/JhgEDgOhlTRGYdQOhILnnmJGjGLW&#10;nqNAgHgk2nNWgYVJEjIGfNcmDASOASgn8NZLYqDADIqCAxdYwgVcomcOIocCc3STIljhqsNkAhg/&#10;ePcJBaGjgAtuFDED2sZXlBhqEIFztrE2ktkLjYgTYfqQGWqN1ykCRcExfDiFzAIOmcFJKi3D7y+h&#10;AuQHGNsH1/tYgVCUKNjiTiHSDApTwFQwxY3HEDdmRCFgJhgf0iygBmpQRwWGG9aFxE4eIgHT2aHO&#10;oUAKS70XNVAqmOLGY0CBhTvHSvj3B6QCB4IuiwpJEoJ1OULPQKCkVr1VwIwMmQqmsPEYQIAUOkph&#10;vQqMyoFsY4EQnPOCOqMARKDkhVFAiVaASUcFikBlClghmuLGY0CBpNIIxAqG04cEhUF8SCZlFtGz&#10;C/+QNlDBjgGzsDEwRY3HgAH4Kw3cNYgbD8YERhnbgwAkI+lFFh2SKag6JBBBESMBZ1R3Dt7JSRq6&#10;k1RbjFnk0Q2nDjkQ9KmkjCExw4/yk03AEZlwNoM3jI2WIRvGU8x4DEwAfyUAoO1wRMCQLaE4lpk5&#10;mwAggG7kdP4TCBAxHks+tZiCxmMAAVVSaq2RQzSYOnSGAop8OqRJjBUFWJE2BY3DX2HGsMpSaiEx&#10;dQ/kHWIwhak4ZE4gEIeVNuMFwRQzHgUVaAKVBZkTw+WSci4FUic6hei7pjGq3TJMbxXAQAh4bU3n&#10;/51M48BNY6wENgjsquGogHOrGTmssgQPMCxeO9OH6IhAMMWMx0AF2M5ECOQ0M7juB1OIFMU6hZ4K&#10;iOpU5+e2scEKs44KNNE84KBx59yaqCBwKoBFgEWP1uknA4GAa2xi0geNqcTuKxfxMiapOK6yVDzk&#10;VQWd1T+BIHAQUMMEYlpWD7f5CteW+/xs7yblFMmi5wrRcxQ4qzxkKpiixmNQiLBDhMYmEcOtrMHm&#10;ZEbYzjIWEq6i/4gZYxcuLHKGyRBmHin8CZOPNHwfKXXuGa2H3HTCgYC7/YVcsjTnx/36+iUFiEx4&#10;7ct5hxAyVh4jgYJgihmPgQfgrZQSZuxPZtB1W7BRBTsbf36bvsPOlleCcGSqekgIRJOFd6icrGTX&#10;Njbi6szk0Bffd4nhk4nw60wEv2Up9mv1usNhb1m3IezzY5Sf74B7/S8AAAD//wMAUEsDBBQABgAI&#10;AAAAIQCmvbV53wAAAAgBAAAPAAAAZHJzL2Rvd25yZXYueG1sTI9BS8NAFITvgv9heYI3u9m0xhDz&#10;UkpRT0WwFcTba/KahGZ3Q3abpP/e9aTHYYaZb/L1rDsx8uBaaxDUIgLBprRVa2qEz8PrQwrCeTIV&#10;ddYwwpUdrIvbm5yyyk7mg8e9r0UoMS4jhMb7PpPSlQ1rcgvbswneyQ6afJBDLauBplCuOxlHUSI1&#10;tSYsNNTztuHyvL9ohLeJps1SvYy782l7/T48vn/tFCPe382bZxCeZ/8Xhl/8gA5FYDrai6mc6BCe&#10;ViGIkKYJiGCnKlYgjgirZZyALHL5/0DxAwAA//8DAFBLAQItABQABgAIAAAAIQC2gziS/gAAAOEB&#10;AAATAAAAAAAAAAAAAAAAAAAAAABbQ29udGVudF9UeXBlc10ueG1sUEsBAi0AFAAGAAgAAAAhADj9&#10;If/WAAAAlAEAAAsAAAAAAAAAAAAAAAAALwEAAF9yZWxzLy5yZWxzUEsBAi0AFAAGAAgAAAAhAJwp&#10;es0wBwAASVcAAA4AAAAAAAAAAAAAAAAALgIAAGRycy9lMm9Eb2MueG1sUEsBAi0AFAAGAAgAAAAh&#10;AKa9tXnfAAAACAEAAA8AAAAAAAAAAAAAAAAAigkAAGRycy9kb3ducmV2LnhtbFBLBQYAAAAABAAE&#10;APMAAACWCgAAAAA=&#10;">
                <v:shape id="_x0000_s1165" type="#_x0000_t202" style="position:absolute;left:8417;top:10556;width:2667;height:6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aBxSyAAAAOMAAAAPAAAAZHJzL2Rvd25yZXYueG1sRE9LawIx&#10;EL4L/Q9hCt40+6i1bI3SisWC9KDVg7dhM/ugm8myibr+eyMUPM73ntmiN404U+dqywricQSCOLe6&#10;5lLB/vdr9AbCeWSNjWVScCUHi/nTYIaZthfe0nnnSxFC2GWooPK+zaR0eUUG3di2xIErbGfQh7Mr&#10;pe7wEsJNI5MoepUGaw4NFba0rCj/252MgkM02ayKtPxp13tdF9tPf4xjrdTwuf94B+Gp9w/xv/tb&#10;h/npy3QST5MkhftPAQA5vwEAAP//AwBQSwECLQAUAAYACAAAACEA2+H2y+4AAACFAQAAEwAAAAAA&#10;AAAAAAAAAAAAAAAAW0NvbnRlbnRfVHlwZXNdLnhtbFBLAQItABQABgAIAAAAIQBa9CxbvwAAABUB&#10;AAALAAAAAAAAAAAAAAAAAB8BAABfcmVscy8ucmVsc1BLAQItABQABgAIAAAAIQDMaBxSyAAAAOMA&#10;AAAPAAAAAAAAAAAAAAAAAAcCAABkcnMvZG93bnJldi54bWxQSwUGAAAAAAMAAwC3AAAA/AIAAAAA&#10;" fillcolor="window" stroked="f" strokeweight=".5pt">
                  <v:textbox inset="0,0,0,0">
                    <w:txbxContent>
                      <w:p w14:paraId="767878F5"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Hoito</w:t>
                        </w:r>
                      </w:p>
                    </w:txbxContent>
                  </v:textbox>
                </v:shape>
                <v:shape id="_x0000_s1166" type="#_x0000_t202" style="position:absolute;left:13775;top:10524;width:5322;height:6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tFI2yQAAAOMAAAAPAAAAZHJzL2Rvd25yZXYueG1sRE9La8JA&#10;EL4X/A/LCL3VTRp8xazSlkqF0oMaD96G7ORBs7Mhu9X477tCocf53pNtBtOKC/WusawgnkQgiAur&#10;G64U5Mft0wKE88gaW8uk4EYONuvRQ4aptlfe0+XgKxFC2KWooPa+S6V0RU0G3cR2xIErbW/Qh7Ov&#10;pO7xGsJNK5+jaCYNNhwaauzorabi+/BjFJyi6ed7mVRf3Ueum3L/6s9xrJV6HA8vKxCeBv8v/nPv&#10;dJi/nM6TJJnFS7j/FACQ618AAAD//wMAUEsBAi0AFAAGAAgAAAAhANvh9svuAAAAhQEAABMAAAAA&#10;AAAAAAAAAAAAAAAAAFtDb250ZW50X1R5cGVzXS54bWxQSwECLQAUAAYACAAAACEAWvQsW78AAAAV&#10;AQAACwAAAAAAAAAAAAAAAAAfAQAAX3JlbHMvLnJlbHNQSwECLQAUAAYACAAAACEAFrRSNskAAADj&#10;AAAADwAAAAAAAAAAAAAAAAAHAgAAZHJzL2Rvd25yZXYueG1sUEsFBgAAAAADAAMAtwAAAP0CAAAA&#10;AA==&#10;" fillcolor="window" stroked="f" strokeweight=".5pt">
                  <v:textbox inset="0,0,0,0">
                    <w:txbxContent>
                      <w:p w14:paraId="06C54D0A"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Tutkittavien lukumäärä</w:t>
                        </w:r>
                      </w:p>
                    </w:txbxContent>
                  </v:textbox>
                </v:shape>
                <v:shape id="_x0000_s1167" type="#_x0000_t202" style="position:absolute;left:22345;top:10526;width:2552;height: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aUlFyAAAAOMAAAAPAAAAZHJzL2Rvd25yZXYueG1sRE9LawIx&#10;EL4X/A9hCt5qNrsosjVKLRWF0oNWD96GzeyDbibLJur6702h0ON871msBtuKK/W+caxBTRIQxIUz&#10;DVcajt+blzkIH5ANto5Jw508rJajpwXmxt14T9dDqEQMYZ+jhjqELpfSFzVZ9BPXEUeudL3FEM++&#10;kqbHWwy3rUyTZCYtNhwbauzovabi53CxGk7J9POjzKqvbns0Tblfh7NSRuvx8/D2CiLQEP7Ff+6d&#10;ifNVlqpsNk8V/P4UAZDLBwAAAP//AwBQSwECLQAUAAYACAAAACEA2+H2y+4AAACFAQAAEwAAAAAA&#10;AAAAAAAAAAAAAAAAW0NvbnRlbnRfVHlwZXNdLnhtbFBLAQItABQABgAIAAAAIQBa9CxbvwAAABUB&#10;AAALAAAAAAAAAAAAAAAAAB8BAABfcmVscy8ucmVsc1BLAQItABQABgAIAAAAIQCsaUlFyAAAAOMA&#10;AAAPAAAAAAAAAAAAAAAAAAcCAABkcnMvZG93bnJldi54bWxQSwUGAAAAAAMAAwC3AAAA/AIAAAAA&#10;" fillcolor="window" stroked="f" strokeweight=".5pt">
                  <v:textbox inset="0,0,0,0">
                    <w:txbxContent>
                      <w:p w14:paraId="5A2919D3"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Sensuroitu</w:t>
                        </w:r>
                      </w:p>
                    </w:txbxContent>
                  </v:textbox>
                </v:shape>
                <v:shape id="_x0000_s1168" type="#_x0000_t202" style="position:absolute;left:28399;top:10524;width:2414;height:88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qfKvyQAAAOIAAAAPAAAAZHJzL2Rvd25yZXYueG1sRI/LagIx&#10;FIb3hb5DOIXuajJWRUejVKkoiAutXbg7TM5c6ORkmKQ6vr1ZCC5//hvfbNHZWlyo9ZVjDUlPgSDO&#10;nKm40HD6WX+MQfiAbLB2TBpu5GExf32ZYWrclQ90OYZCxBH2KWooQ2hSKX1WkkXfcw1x9HLXWgxR&#10;toU0LV7juK1lX6mRtFhxfCixoVVJ2d/x32r4VcPdd/5Z7JvNyVT5YRnOSWK0fn/rvqYgAnXhGX60&#10;t0bDZNQfJ2owiRARKeKAnN8BAAD//wMAUEsBAi0AFAAGAAgAAAAhANvh9svuAAAAhQEAABMAAAAA&#10;AAAAAAAAAAAAAAAAAFtDb250ZW50X1R5cGVzXS54bWxQSwECLQAUAAYACAAAACEAWvQsW78AAAAV&#10;AQAACwAAAAAAAAAAAAAAAAAfAQAAX3JlbHMvLnJlbHNQSwECLQAUAAYACAAAACEANKnyr8kAAADi&#10;AAAADwAAAAAAAAAAAAAAAAAHAgAAZHJzL2Rvd25yZXYueG1sUEsFBgAAAAADAAMAtwAAAP0CAAAA&#10;AA==&#10;" fillcolor="window" stroked="f" strokeweight=".5pt">
                  <v:textbox inset="0,0,0,0">
                    <w:txbxContent>
                      <w:p w14:paraId="75D09F65"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Tapahtuma</w:t>
                        </w:r>
                      </w:p>
                    </w:txbxContent>
                  </v:textbox>
                </v:shape>
                <v:shape id="_x0000_s1169" type="#_x0000_t202" style="position:absolute;left:33245;top:10617;width:2134;height:6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nbkkyAAAAOMAAAAPAAAAZHJzL2Rvd25yZXYueG1sRE9LawIx&#10;EL4X/A9hCt5qNsoWd2sUFUuF0oOvQ2/DZvZBN5Nlk+r235tCocf53rNYDbYVV+p941iDmiQgiAtn&#10;Gq40nE+vT3MQPiAbbB2Thh/ysFqOHhaYG3fjA12PoRIxhH2OGuoQulxKX9Rk0U9cRxy50vUWQzz7&#10;SpoebzHctnKaJM/SYsOxocaOtjUVX8dvq+GSpO+7clZ9dG9n05SHTfhUymg9fhzWLyACDeFf/Ofe&#10;mzg/zVSWzrNUwe9PEQC5vAMAAP//AwBQSwECLQAUAAYACAAAACEA2+H2y+4AAACFAQAAEwAAAAAA&#10;AAAAAAAAAAAAAAAAW0NvbnRlbnRfVHlwZXNdLnhtbFBLAQItABQABgAIAAAAIQBa9CxbvwAAABUB&#10;AAALAAAAAAAAAAAAAAAAAB8BAABfcmVscy8ucmVsc1BLAQItABQABgAIAAAAIQDCnbkkyAAAAOMA&#10;AAAPAAAAAAAAAAAAAAAAAAcCAABkcnMvZG93bnJldi54bWxQSwUGAAAAAAMAAwC3AAAA/AIAAAAA&#10;" fillcolor="window" stroked="f" strokeweight=".5pt">
                  <v:textbox inset="0,0,0,0">
                    <w:txbxContent>
                      <w:p w14:paraId="5F7FED89" w14:textId="77777777" w:rsidR="00BC3DF2" w:rsidRPr="00B159B2" w:rsidRDefault="00BC3DF2" w:rsidP="00BC3DF2">
                        <w:pPr>
                          <w:spacing w:after="0"/>
                          <w:jc w:val="center"/>
                          <w:rPr>
                            <w:rFonts w:ascii="Arial" w:hAnsi="Arial" w:cs="Arial"/>
                            <w:sz w:val="7"/>
                            <w:szCs w:val="7"/>
                          </w:rPr>
                        </w:pPr>
                        <w:r w:rsidRPr="00B159B2">
                          <w:rPr>
                            <w:rFonts w:ascii="Arial" w:hAnsi="Arial" w:cs="Arial"/>
                            <w:sz w:val="7"/>
                            <w:szCs w:val="7"/>
                          </w:rPr>
                          <w:t>Media</w:t>
                        </w:r>
                        <w:r>
                          <w:rPr>
                            <w:rFonts w:ascii="Arial" w:hAnsi="Arial" w:cs="Arial"/>
                            <w:sz w:val="7"/>
                            <w:szCs w:val="7"/>
                          </w:rPr>
                          <w:t>a</w:t>
                        </w:r>
                        <w:r w:rsidRPr="00B159B2">
                          <w:rPr>
                            <w:rFonts w:ascii="Arial" w:hAnsi="Arial" w:cs="Arial"/>
                            <w:sz w:val="7"/>
                            <w:szCs w:val="7"/>
                          </w:rPr>
                          <w:t>n</w:t>
                        </w:r>
                        <w:r>
                          <w:rPr>
                            <w:rFonts w:ascii="Arial" w:hAnsi="Arial" w:cs="Arial"/>
                            <w:sz w:val="7"/>
                            <w:szCs w:val="7"/>
                          </w:rPr>
                          <w:t>i</w:t>
                        </w:r>
                      </w:p>
                    </w:txbxContent>
                  </v:textbox>
                </v:shape>
                <v:shape id="_x0000_s1170" type="#_x0000_t202" style="position:absolute;left:37484;top:10677;width:1943;height:6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zRS2xwAAAOIAAAAPAAAAZHJzL2Rvd25yZXYueG1sRE/LSgMx&#10;FN0L/YdwBXc2mRmqdmxaWrFYEBd9Lbq7TO486ORmmMR2/PtGEFweznu2GGwrLtT7xrGGZKxAEBfO&#10;NFxpOOzXjy8gfEA22DomDT/kYTEf3c0wN+7KW7rsQiViCPscNdQhdLmUvqjJoh+7jjhypesthgj7&#10;SpoerzHctjJV6klabDg21NjRW03FefdtNRzV5PO9zKqv7uNgmnK7CqckMVo/3A/LVxCBhvAv/nNv&#10;TJyfTVOVPScp/F6KGOT8BgAA//8DAFBLAQItABQABgAIAAAAIQDb4fbL7gAAAIUBAAATAAAAAAAA&#10;AAAAAAAAAAAAAABbQ29udGVudF9UeXBlc10ueG1sUEsBAi0AFAAGAAgAAAAhAFr0LFu/AAAAFQEA&#10;AAsAAAAAAAAAAAAAAAAAHwEAAF9yZWxzLy5yZWxzUEsBAi0AFAAGAAgAAAAhAMrNFLbHAAAA4gAA&#10;AA8AAAAAAAAAAAAAAAAABwIAAGRycy9kb3ducmV2LnhtbFBLBQYAAAAAAwADALcAAAD7AgAAAAA=&#10;" fillcolor="window" stroked="f" strokeweight=".5pt">
                  <v:textbox inset="0,0,0,0">
                    <w:txbxContent>
                      <w:p w14:paraId="49C886BF" w14:textId="77777777" w:rsidR="00BC3DF2" w:rsidRPr="00B159B2" w:rsidRDefault="00BC3DF2" w:rsidP="00BC3DF2">
                        <w:pPr>
                          <w:spacing w:after="0"/>
                          <w:jc w:val="center"/>
                          <w:rPr>
                            <w:rFonts w:ascii="Arial" w:hAnsi="Arial" w:cs="Arial"/>
                            <w:sz w:val="7"/>
                            <w:szCs w:val="7"/>
                          </w:rPr>
                        </w:pPr>
                        <w:r w:rsidRPr="00B159B2">
                          <w:rPr>
                            <w:rFonts w:ascii="Arial" w:hAnsi="Arial" w:cs="Arial"/>
                            <w:sz w:val="7"/>
                            <w:szCs w:val="7"/>
                          </w:rPr>
                          <w:t>95</w:t>
                        </w:r>
                        <w:r>
                          <w:rPr>
                            <w:rFonts w:ascii="Arial" w:hAnsi="Arial" w:cs="Arial"/>
                            <w:sz w:val="7"/>
                            <w:szCs w:val="7"/>
                          </w:rPr>
                          <w:t> </w:t>
                        </w:r>
                        <w:r w:rsidRPr="00B159B2">
                          <w:rPr>
                            <w:rFonts w:ascii="Arial" w:hAnsi="Arial" w:cs="Arial"/>
                            <w:sz w:val="7"/>
                            <w:szCs w:val="7"/>
                          </w:rPr>
                          <w:t>% CI</w:t>
                        </w:r>
                      </w:p>
                    </w:txbxContent>
                  </v:textbox>
                </v:shape>
                <v:shape id="_x0000_s1171" type="#_x0000_t202" style="position:absolute;left:18764;top:16246;width:15722;height:13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mklnygAAAOIAAAAPAAAAZHJzL2Rvd25yZXYueG1sRI9La8Mw&#10;EITvhf4HsYXeGsl540YJSWhpIeSQ16G3xVo/iLUylpq4/z4KFHIcZuYbZrbobC0u1PrKsYakp0AQ&#10;Z85UXGg4Hj7fpiB8QDZYOyYNf+RhMX9+mmFq3JV3dNmHQkQI+xQ1lCE0qZQ+K8mi77mGOHq5ay2G&#10;KNtCmhavEW5r2VdqLC1WHBdKbGhdUnbe/1oNJzXafOSDYtt8HU2V71bhJ0mM1q8v3fIdRKAuPML/&#10;7W+jYTwcDQeJ6k/gfineATm/AQAA//8DAFBLAQItABQABgAIAAAAIQDb4fbL7gAAAIUBAAATAAAA&#10;AAAAAAAAAAAAAAAAAABbQ29udGVudF9UeXBlc10ueG1sUEsBAi0AFAAGAAgAAAAhAFr0LFu/AAAA&#10;FQEAAAsAAAAAAAAAAAAAAAAAHwEAAF9yZWxzLy5yZWxzUEsBAi0AFAAGAAgAAAAhAG2aSWfKAAAA&#10;4gAAAA8AAAAAAAAAAAAAAAAABwIAAGRycy9kb3ducmV2LnhtbFBLBQYAAAAAAwADALcAAAD+AgAA&#10;AAA=&#10;" fillcolor="window" stroked="f" strokeweight=".5pt">
                  <v:textbox inset="0,0,0,0">
                    <w:txbxContent>
                      <w:p w14:paraId="2CE62F65" w14:textId="77777777" w:rsidR="00BC3DF2" w:rsidRPr="00273C28" w:rsidRDefault="00BC3DF2" w:rsidP="00BC3DF2">
                        <w:pPr>
                          <w:spacing w:after="0"/>
                          <w:rPr>
                            <w:rFonts w:ascii="Arial" w:hAnsi="Arial" w:cs="Arial"/>
                            <w:sz w:val="16"/>
                            <w:szCs w:val="16"/>
                          </w:rPr>
                        </w:pPr>
                        <w:r>
                          <w:rPr>
                            <w:rFonts w:ascii="Arial" w:hAnsi="Arial" w:cs="Arial"/>
                            <w:sz w:val="16"/>
                            <w:szCs w:val="16"/>
                          </w:rPr>
                          <w:t>Kokonaiselossaolo (kuukautta)</w:t>
                        </w:r>
                      </w:p>
                    </w:txbxContent>
                  </v:textbox>
                </v:shape>
                <v:shape id="_x0000_s1172" type="#_x0000_t202" style="position:absolute;left:-1236;top:20862;width:4712;height:98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uJhJygAAAOEAAAAPAAAAZHJzL2Rvd25yZXYueG1sRI9Pa8JA&#10;FMTvBb/D8gq91U2sSUPqKrYoFqQHrT309si+/MHs25BdNX57Vyj0OMzMb5jZYjCtOFPvGssK4nEE&#10;griwuuFKweF7/ZyBcB5ZY2uZFFzJwWI+ephhru2Fd3Te+0oECLscFdTed7mUrqjJoBvbjjh4pe0N&#10;+iD7SuoeLwFuWjmJolQabDgs1NjRR03FcX8yCn6iZLsqX6qvbnPQTbl7979xrJV6ehyWbyA8Df4/&#10;/Nf+1Aqmr2mSZWkC90fhDcj5DQAA//8DAFBLAQItABQABgAIAAAAIQDb4fbL7gAAAIUBAAATAAAA&#10;AAAAAAAAAAAAAAAAAABbQ29udGVudF9UeXBlc10ueG1sUEsBAi0AFAAGAAgAAAAhAFr0LFu/AAAA&#10;FQEAAAsAAAAAAAAAAAAAAAAAHwEAAF9yZWxzLy5yZWxzUEsBAi0AFAAGAAgAAAAhACS4mEnKAAAA&#10;4QAAAA8AAAAAAAAAAAAAAAAABwIAAGRycy9kb3ducmV2LnhtbFBLBQYAAAAAAwADALcAAAD+AgAA&#10;AAA=&#10;" fillcolor="window" stroked="f" strokeweight=".5pt">
                  <v:textbox inset="0,0,0,0">
                    <w:txbxContent>
                      <w:p w14:paraId="15B4FFA6" w14:textId="77777777" w:rsidR="00BC3DF2" w:rsidRPr="009D4A57" w:rsidRDefault="00BC3DF2" w:rsidP="00BC3DF2">
                        <w:pPr>
                          <w:spacing w:after="0"/>
                          <w:rPr>
                            <w:rFonts w:ascii="Arial" w:hAnsi="Arial" w:cs="Arial"/>
                            <w:sz w:val="7"/>
                            <w:szCs w:val="7"/>
                          </w:rPr>
                        </w:pPr>
                        <w:r>
                          <w:rPr>
                            <w:rFonts w:ascii="Arial" w:hAnsi="Arial" w:cs="Arial"/>
                            <w:sz w:val="7"/>
                            <w:szCs w:val="7"/>
                          </w:rPr>
                          <w:t>Riskissä olevat potilaat</w:t>
                        </w:r>
                      </w:p>
                    </w:txbxContent>
                  </v:textbox>
                </v:shape>
                <v:shape id="_x0000_s1173" type="#_x0000_t202" style="position:absolute;left:-1236;top:19034;width:4712;height:6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WHntyQAAAOMAAAAPAAAAZHJzL2Rvd25yZXYueG1sRE9LSwMx&#10;EL4L/ocwgjebrO32sTYtVhQLpYe+Dr0Nm9kHbibLJrbrvzeC0ON875kve9uIC3W+dqwhGSgQxLkz&#10;NZcajoePpykIH5ANNo5Jww95WC7u7+aYGXflHV32oRQxhH2GGqoQ2kxKn1dk0Q9cSxy5wnUWQzy7&#10;UpoOrzHcNvJZqbG0WHNsqLClt4ryr/231XBS6ea9GJbb9vNo6mK3CuckMVo/PvSvLyAC9eEm/nev&#10;TZw/G40naaqmI/j7KQIgF78AAAD//wMAUEsBAi0AFAAGAAgAAAAhANvh9svuAAAAhQEAABMAAAAA&#10;AAAAAAAAAAAAAAAAAFtDb250ZW50X1R5cGVzXS54bWxQSwECLQAUAAYACAAAACEAWvQsW78AAAAV&#10;AQAACwAAAAAAAAAAAAAAAAAfAQAAX3JlbHMvLnJlbHNQSwECLQAUAAYACAAAACEAxlh57ckAAADj&#10;AAAADwAAAAAAAAAAAAAAAAAHAgAAZHJzL2Rvd25yZXYueG1sUEsFBgAAAAADAAMAtwAAAP0CAAAA&#10;AA==&#10;" fillcolor="window" stroked="f" strokeweight=".5pt">
                  <v:textbox inset="0,0,0,0">
                    <w:txbxContent>
                      <w:p w14:paraId="5BC0417E" w14:textId="77777777" w:rsidR="00BC3DF2" w:rsidRPr="009D4A57" w:rsidRDefault="00BC3DF2" w:rsidP="00BC3DF2">
                        <w:pPr>
                          <w:spacing w:after="0"/>
                          <w:rPr>
                            <w:rFonts w:ascii="Arial" w:hAnsi="Arial" w:cs="Arial"/>
                            <w:sz w:val="7"/>
                            <w:szCs w:val="7"/>
                          </w:rPr>
                        </w:pPr>
                        <w:r>
                          <w:rPr>
                            <w:rFonts w:ascii="Arial" w:hAnsi="Arial" w:cs="Arial"/>
                            <w:sz w:val="7"/>
                            <w:szCs w:val="7"/>
                          </w:rPr>
                          <w:t>Riskissä olevat potilaat</w:t>
                        </w:r>
                      </w:p>
                    </w:txbxContent>
                  </v:textbox>
                </v:shape>
                <v:shape id="_x0000_s1174" type="#_x0000_t202" style="position:absolute;left:-1081;top:17852;width:3047;height:5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qY1uyAAAAOMAAAAPAAAAZHJzL2Rvd25yZXYueG1sRE9LawIx&#10;EL4L/Q9hCr1psl2VZTVKWyoWSg9ae+ht2Mw+cDNZNlHXf28KBY/zvWe5HmwrztT7xrGGZKJAEBfO&#10;NFxpOHxvxhkIH5ANto5Jw5U8rFcPoyXmxl14R+d9qEQMYZ+jhjqELpfSFzVZ9BPXEUeudL3FEM++&#10;kqbHSwy3rXxWai4tNhwbauzorabiuD9ZDT9q9vleptVXtz2Ypty9ht8kMVo/PQ4vCxCBhnAX/7s/&#10;TJyfTtNsrrJZAn8/RQDk6gYAAP//AwBQSwECLQAUAAYACAAAACEA2+H2y+4AAACFAQAAEwAAAAAA&#10;AAAAAAAAAAAAAAAAW0NvbnRlbnRfVHlwZXNdLnhtbFBLAQItABQABgAIAAAAIQBa9CxbvwAAABUB&#10;AAALAAAAAAAAAAAAAAAAAB8BAABfcmVscy8ucmVsc1BLAQItABQABgAIAAAAIQDrqY1uyAAAAOMA&#10;AAAPAAAAAAAAAAAAAAAAAAcCAABkcnMvZG93bnJldi54bWxQSwUGAAAAAAMAAwC3AAAA/AIAAAAA&#10;" fillcolor="window" stroked="f" strokeweight=".5pt">
                  <v:textbox inset="0,0,0,0">
                    <w:txbxContent>
                      <w:p w14:paraId="799D75D5" w14:textId="77777777" w:rsidR="00BC3DF2" w:rsidRPr="00895E42" w:rsidRDefault="00BC3DF2" w:rsidP="00BC3DF2">
                        <w:pPr>
                          <w:spacing w:after="0"/>
                          <w:rPr>
                            <w:rFonts w:ascii="Arial" w:hAnsi="Arial" w:cs="Arial"/>
                            <w:sz w:val="7"/>
                            <w:szCs w:val="7"/>
                          </w:rPr>
                        </w:pPr>
                        <w:r w:rsidRPr="00895E42">
                          <w:rPr>
                            <w:rFonts w:ascii="Arial" w:hAnsi="Arial" w:cs="Arial"/>
                            <w:sz w:val="7"/>
                            <w:szCs w:val="7"/>
                          </w:rPr>
                          <w:t>E</w:t>
                        </w:r>
                        <w:r>
                          <w:rPr>
                            <w:rFonts w:ascii="Arial" w:hAnsi="Arial" w:cs="Arial"/>
                            <w:sz w:val="7"/>
                            <w:szCs w:val="7"/>
                          </w:rPr>
                          <w:t>N</w:t>
                        </w:r>
                        <w:r w:rsidRPr="00895E42">
                          <w:rPr>
                            <w:rFonts w:ascii="Arial" w:hAnsi="Arial" w:cs="Arial"/>
                            <w:sz w:val="7"/>
                            <w:szCs w:val="7"/>
                          </w:rPr>
                          <w:t>ZA</w:t>
                        </w:r>
                        <w:r>
                          <w:rPr>
                            <w:rFonts w:ascii="Arial" w:hAnsi="Arial" w:cs="Arial"/>
                            <w:sz w:val="7"/>
                            <w:szCs w:val="7"/>
                          </w:rPr>
                          <w:t>:</w:t>
                        </w:r>
                      </w:p>
                    </w:txbxContent>
                  </v:textbox>
                </v:shape>
                <v:shape id="_x0000_s1175" type="#_x0000_t202" style="position:absolute;left:-1236;top:20189;width:4610;height:7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qqGUyAAAAOIAAAAPAAAAZHJzL2Rvd25yZXYueG1sRE/LasJA&#10;FN0L/YfhFrrTSVIUTTOKiqUF6UKNC3eXzM2DZu6EzFTTv+8IQjcHDufFyVaDacWVetdYVhBPIhDE&#10;hdUNVwry0/t4DsJ5ZI2tZVLwSw5Wy6dRhqm2Nz7Q9egrEUrYpaig9r5LpXRFTQbdxHbEQSttb9AH&#10;2ldS93gL5aaVSRTNpMGGw0KNHW1rKr6PP0bBOZrud+Vr9dV95LopDxt/iWOt1MvzsH4D4Wnw/+ZH&#10;+lMrSObxdJEEhPulcAfk8g8AAP//AwBQSwECLQAUAAYACAAAACEA2+H2y+4AAACFAQAAEwAAAAAA&#10;AAAAAAAAAAAAAAAAW0NvbnRlbnRfVHlwZXNdLnhtbFBLAQItABQABgAIAAAAIQBa9CxbvwAAABUB&#10;AAALAAAAAAAAAAAAAAAAAB8BAABfcmVscy8ucmVsc1BLAQItABQABgAIAAAAIQAoqqGUyAAAAOIA&#10;AAAPAAAAAAAAAAAAAAAAAAcCAABkcnMvZG93bnJldi54bWxQSwUGAAAAAAMAAwC3AAAA/AIAAAAA&#10;" fillcolor="window" stroked="f" strokeweight=".5pt">
                  <v:textbox inset="0,0,0,0">
                    <w:txbxContent>
                      <w:p w14:paraId="28BE5E46" w14:textId="77777777" w:rsidR="00BC3DF2" w:rsidRPr="00895E42" w:rsidRDefault="00BC3DF2" w:rsidP="00BC3DF2">
                        <w:pPr>
                          <w:spacing w:after="0"/>
                          <w:rPr>
                            <w:rFonts w:ascii="Arial" w:hAnsi="Arial" w:cs="Arial"/>
                            <w:sz w:val="7"/>
                            <w:szCs w:val="7"/>
                          </w:rPr>
                        </w:pPr>
                        <w:r>
                          <w:rPr>
                            <w:rFonts w:ascii="Arial" w:hAnsi="Arial" w:cs="Arial"/>
                            <w:sz w:val="7"/>
                            <w:szCs w:val="7"/>
                          </w:rPr>
                          <w:t>Tapaht./kum Envt</w:t>
                        </w:r>
                      </w:p>
                    </w:txbxContent>
                  </v:textbox>
                </v:shape>
                <v:shape id="_x0000_s1176" type="#_x0000_t202" style="position:absolute;left:-1180;top:18382;width:4425;height:5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RHiFzAAAAOMAAAAPAAAAZHJzL2Rvd25yZXYueG1sRI9Pa8JA&#10;FMTvQr/D8gredDdJDRJdpS2WFkoPWj14e2Rf/tDs25Ddavrtu4WCx2FmfsOst6PtxIUG3zrWkMwV&#10;COLSmZZrDcfPl9kShA/IBjvHpOGHPGw3d5M1FsZdeU+XQ6hFhLAvUEMTQl9I6cuGLPq564mjV7nB&#10;YohyqKUZ8BrhtpOpUrm02HJcaLCn54bKr8O31XBSi/ddldUf/evRtNX+KZyTxGg9vR8fVyACjeEW&#10;/m+/GQ2pypMsf0izBfx9in9Abn4BAAD//wMAUEsBAi0AFAAGAAgAAAAhANvh9svuAAAAhQEAABMA&#10;AAAAAAAAAAAAAAAAAAAAAFtDb250ZW50X1R5cGVzXS54bWxQSwECLQAUAAYACAAAACEAWvQsW78A&#10;AAAVAQAACwAAAAAAAAAAAAAAAAAfAQAAX3JlbHMvLnJlbHNQSwECLQAUAAYACAAAACEA8ER4hcwA&#10;AADjAAAADwAAAAAAAAAAAAAAAAAHAgAAZHJzL2Rvd25yZXYueG1sUEsFBgAAAAADAAMAtwAAAAAD&#10;AAAAAA==&#10;" fillcolor="window" stroked="f" strokeweight=".5pt">
                  <v:textbox inset="0,0,0,0">
                    <w:txbxContent>
                      <w:p w14:paraId="2A335A81" w14:textId="77777777" w:rsidR="00BC3DF2" w:rsidRPr="00895E42" w:rsidRDefault="00BC3DF2" w:rsidP="00BC3DF2">
                        <w:pPr>
                          <w:spacing w:after="0"/>
                          <w:rPr>
                            <w:rFonts w:ascii="Arial" w:hAnsi="Arial" w:cs="Arial"/>
                            <w:sz w:val="7"/>
                            <w:szCs w:val="7"/>
                          </w:rPr>
                        </w:pPr>
                        <w:r>
                          <w:rPr>
                            <w:rFonts w:ascii="Arial" w:hAnsi="Arial" w:cs="Arial"/>
                            <w:sz w:val="7"/>
                            <w:szCs w:val="7"/>
                          </w:rPr>
                          <w:t>Tapaht./kum Envt</w:t>
                        </w:r>
                      </w:p>
                    </w:txbxContent>
                  </v:textbox>
                </v:shape>
                <v:shape id="_x0000_s1177" type="#_x0000_t202" style="position:absolute;left:-1180;top:19642;width:4657;height:6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5Z0VywAAAOIAAAAPAAAAZHJzL2Rvd25yZXYueG1sRI9La8Mw&#10;EITvhf4HsYXeGtlx83KihLY0pBByyOuQ22KtH9RaGUtNnH8fBQI9DjPzDTNbdKYWZ2pdZVlB3ItA&#10;EGdWV1woOOyXb2MQziNrrC2Tgis5WMyfn2aYanvhLZ13vhABwi5FBaX3TSqly0oy6Hq2IQ5ebluD&#10;Psi2kLrFS4CbWvajaCgNVhwWSmzoq6Tsd/dnFByjwfo7T4pNszroKt9++lMca6VeX7qPKQhPnf8P&#10;P9o/WsFkNHyfDJKkD/dL4Q7I+Q0AAP//AwBQSwECLQAUAAYACAAAACEA2+H2y+4AAACFAQAAEwAA&#10;AAAAAAAAAAAAAAAAAAAAW0NvbnRlbnRfVHlwZXNdLnhtbFBLAQItABQABgAIAAAAIQBa9CxbvwAA&#10;ABUBAAALAAAAAAAAAAAAAAAAAB8BAABfcmVscy8ucmVsc1BLAQItABQABgAIAAAAIQCG5Z0VywAA&#10;AOIAAAAPAAAAAAAAAAAAAAAAAAcCAABkcnMvZG93bnJldi54bWxQSwUGAAAAAAMAAwC3AAAA/wIA&#10;AAAA&#10;" fillcolor="window" stroked="f" strokeweight=".5pt">
                  <v:textbox inset="0,0,0,0">
                    <w:txbxContent>
                      <w:p w14:paraId="0F23CDC0" w14:textId="77777777" w:rsidR="00BC3DF2" w:rsidRPr="009D4A57" w:rsidRDefault="00BC3DF2" w:rsidP="00BC3DF2">
                        <w:pPr>
                          <w:spacing w:after="0"/>
                          <w:rPr>
                            <w:rFonts w:ascii="Arial" w:hAnsi="Arial" w:cs="Arial"/>
                            <w:sz w:val="7"/>
                            <w:szCs w:val="7"/>
                          </w:rPr>
                        </w:pPr>
                        <w:r>
                          <w:rPr>
                            <w:rFonts w:ascii="Arial" w:hAnsi="Arial" w:cs="Arial"/>
                            <w:sz w:val="7"/>
                            <w:szCs w:val="7"/>
                          </w:rPr>
                          <w:t>Lumelääke + LA:</w:t>
                        </w:r>
                      </w:p>
                    </w:txbxContent>
                  </v:textbox>
                </v:shape>
                <v:shape id="_x0000_s1178" type="#_x0000_t202" style="position:absolute;left:4195;top:13826;width:10768;height: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8ZlKyQAAAOMAAAAPAAAAZHJzL2Rvd25yZXYueG1sRE9LTwIx&#10;EL6b8B+aMfEm3SIusFIIGI0kxgOvA7fJdvYRttPNtsL6762JCcf53jNf9rYRF+p87ViDGiYgiHNn&#10;ai41HPbvj1MQPiAbbByThh/ysFwM7uaYGXflLV12oRQxhH2GGqoQ2kxKn1dk0Q9dSxy5wnUWQzy7&#10;UpoOrzHcNnKUJKm0WHNsqLCl14ry8+7bajgmz59vxVP51X4cTF1s1+GklNH64b5fvYAI1Ieb+N+9&#10;MXH+ZKTUeJaOU/j7KQIgF78AAAD//wMAUEsBAi0AFAAGAAgAAAAhANvh9svuAAAAhQEAABMAAAAA&#10;AAAAAAAAAAAAAAAAAFtDb250ZW50X1R5cGVzXS54bWxQSwECLQAUAAYACAAAACEAWvQsW78AAAAV&#10;AQAACwAAAAAAAAAAAAAAAAAfAQAAX3JlbHMvLnJlbHNQSwECLQAUAAYACAAAACEAefGZSskAAADj&#10;AAAADwAAAAAAAAAAAAAAAAAHAgAAZHJzL2Rvd25yZXYueG1sUEsFBgAAAAADAAMAtwAAAP0CAAAA&#10;AA==&#10;" fillcolor="window" stroked="f" strokeweight=".5pt">
                  <v:textbox inset="0,0,0,0">
                    <w:txbxContent>
                      <w:p w14:paraId="6B98EBC8" w14:textId="77777777" w:rsidR="00BC3DF2" w:rsidRPr="00FC3ADA" w:rsidRDefault="00BC3DF2" w:rsidP="00BC3DF2">
                        <w:pPr>
                          <w:spacing w:after="0"/>
                          <w:rPr>
                            <w:rFonts w:ascii="Arial" w:hAnsi="Arial" w:cs="Arial"/>
                            <w:sz w:val="7"/>
                            <w:szCs w:val="7"/>
                          </w:rPr>
                        </w:pPr>
                        <w:r w:rsidRPr="00FC3ADA">
                          <w:rPr>
                            <w:rFonts w:ascii="Arial" w:hAnsi="Arial" w:cs="Arial"/>
                            <w:sz w:val="7"/>
                            <w:szCs w:val="7"/>
                          </w:rPr>
                          <w:t>Stratif</w:t>
                        </w:r>
                        <w:r>
                          <w:rPr>
                            <w:rFonts w:ascii="Arial" w:hAnsi="Arial" w:cs="Arial"/>
                            <w:sz w:val="7"/>
                            <w:szCs w:val="7"/>
                          </w:rPr>
                          <w:t>ioitu riskisuhde</w:t>
                        </w:r>
                        <w:r w:rsidRPr="00FC3ADA">
                          <w:rPr>
                            <w:rFonts w:ascii="Arial" w:hAnsi="Arial" w:cs="Arial"/>
                            <w:sz w:val="7"/>
                            <w:szCs w:val="7"/>
                          </w:rPr>
                          <w:t xml:space="preserve"> (95</w:t>
                        </w:r>
                        <w:r>
                          <w:rPr>
                            <w:rFonts w:ascii="Arial" w:hAnsi="Arial" w:cs="Arial"/>
                            <w:sz w:val="7"/>
                            <w:szCs w:val="7"/>
                          </w:rPr>
                          <w:t xml:space="preserve"> </w:t>
                        </w:r>
                        <w:r w:rsidRPr="00FC3ADA">
                          <w:rPr>
                            <w:rFonts w:ascii="Arial" w:hAnsi="Arial" w:cs="Arial"/>
                            <w:sz w:val="7"/>
                            <w:szCs w:val="7"/>
                          </w:rPr>
                          <w:t>% CI): 0</w:t>
                        </w:r>
                        <w:r>
                          <w:rPr>
                            <w:rFonts w:ascii="Arial" w:hAnsi="Arial" w:cs="Arial"/>
                            <w:sz w:val="7"/>
                            <w:szCs w:val="7"/>
                          </w:rPr>
                          <w:t>,</w:t>
                        </w:r>
                        <w:r w:rsidRPr="00FC3ADA">
                          <w:rPr>
                            <w:rFonts w:ascii="Arial" w:hAnsi="Arial" w:cs="Arial"/>
                            <w:sz w:val="7"/>
                            <w:szCs w:val="7"/>
                          </w:rPr>
                          <w:t>830 (0</w:t>
                        </w:r>
                        <w:r>
                          <w:rPr>
                            <w:rFonts w:ascii="Arial" w:hAnsi="Arial" w:cs="Arial"/>
                            <w:sz w:val="7"/>
                            <w:szCs w:val="7"/>
                          </w:rPr>
                          <w:t>,</w:t>
                        </w:r>
                        <w:r w:rsidRPr="00FC3ADA">
                          <w:rPr>
                            <w:rFonts w:ascii="Arial" w:hAnsi="Arial" w:cs="Arial"/>
                            <w:sz w:val="7"/>
                            <w:szCs w:val="7"/>
                          </w:rPr>
                          <w:t>630</w:t>
                        </w:r>
                        <w:r>
                          <w:rPr>
                            <w:rFonts w:ascii="Arial" w:hAnsi="Arial" w:cs="Arial"/>
                            <w:sz w:val="7"/>
                            <w:szCs w:val="7"/>
                          </w:rPr>
                          <w:t>;</w:t>
                        </w:r>
                        <w:r w:rsidRPr="00FC3ADA">
                          <w:rPr>
                            <w:rFonts w:ascii="Arial" w:hAnsi="Arial" w:cs="Arial"/>
                            <w:sz w:val="7"/>
                            <w:szCs w:val="7"/>
                          </w:rPr>
                          <w:t xml:space="preserve"> 1</w:t>
                        </w:r>
                        <w:r>
                          <w:rPr>
                            <w:rFonts w:ascii="Arial" w:hAnsi="Arial" w:cs="Arial"/>
                            <w:sz w:val="7"/>
                            <w:szCs w:val="7"/>
                          </w:rPr>
                          <w:t>,</w:t>
                        </w:r>
                        <w:r w:rsidRPr="00FC3ADA">
                          <w:rPr>
                            <w:rFonts w:ascii="Arial" w:hAnsi="Arial" w:cs="Arial"/>
                            <w:sz w:val="7"/>
                            <w:szCs w:val="7"/>
                          </w:rPr>
                          <w:t>095)</w:t>
                        </w:r>
                      </w:p>
                    </w:txbxContent>
                  </v:textbox>
                </v:shape>
                <v:shape id="_x0000_s1179" type="#_x0000_t202" style="position:absolute;left:4117;top:12948;width:7862;height: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Ao3ywAAAOIAAAAPAAAAZHJzL2Rvd25yZXYueG1sRI9PawIx&#10;FMTvBb9DeAVvNVl1W9kapRXFgvSgtYfeHpu3f3Dzsmyirt/eFAo9DjPzG2a+7G0jLtT52rGGZKRA&#10;EOfO1FxqOH5tnmYgfEA22DgmDTfysFwMHuaYGXflPV0OoRQRwj5DDVUIbSalzyuy6EeuJY5e4TqL&#10;IcqulKbDa4TbRo6VepYWa44LFba0qig/Hc5Ww7dKd+tiUn6226Opi/17+EkSo/XwsX97BRGoD//h&#10;v/aH0ZAm6Wyqxi8p/F6Kd0Au7gAAAP//AwBQSwECLQAUAAYACAAAACEA2+H2y+4AAACFAQAAEwAA&#10;AAAAAAAAAAAAAAAAAAAAW0NvbnRlbnRfVHlwZXNdLnhtbFBLAQItABQABgAIAAAAIQBa9CxbvwAA&#10;ABUBAAALAAAAAAAAAAAAAAAAAB8BAABfcmVscy8ucmVsc1BLAQItABQABgAIAAAAIQDw+Ao3ywAA&#10;AOIAAAAPAAAAAAAAAAAAAAAAAAcCAABkcnMvZG93bnJldi54bWxQSwUGAAAAAAMAAwC3AAAA/wIA&#10;AAAA&#10;" fillcolor="window" stroked="f" strokeweight=".5pt">
                  <v:textbox inset="0,0,0,0">
                    <w:txbxContent>
                      <w:p w14:paraId="649A37DD" w14:textId="77777777" w:rsidR="00BC3DF2" w:rsidRPr="00FC3ADA" w:rsidRDefault="00BC3DF2" w:rsidP="00BC3DF2">
                        <w:pPr>
                          <w:spacing w:after="0"/>
                          <w:rPr>
                            <w:rFonts w:ascii="Arial" w:hAnsi="Arial" w:cs="Arial"/>
                            <w:sz w:val="7"/>
                            <w:szCs w:val="7"/>
                          </w:rPr>
                        </w:pPr>
                        <w:r w:rsidRPr="00FC3ADA">
                          <w:rPr>
                            <w:rFonts w:ascii="Arial" w:hAnsi="Arial" w:cs="Arial"/>
                            <w:sz w:val="7"/>
                            <w:szCs w:val="7"/>
                          </w:rPr>
                          <w:t>Stratifi</w:t>
                        </w:r>
                        <w:r>
                          <w:rPr>
                            <w:rFonts w:ascii="Arial" w:hAnsi="Arial" w:cs="Arial"/>
                            <w:sz w:val="7"/>
                            <w:szCs w:val="7"/>
                          </w:rPr>
                          <w:t>oitu</w:t>
                        </w:r>
                        <w:r w:rsidRPr="00FC3ADA">
                          <w:rPr>
                            <w:rFonts w:ascii="Arial" w:hAnsi="Arial" w:cs="Arial"/>
                            <w:sz w:val="7"/>
                            <w:szCs w:val="7"/>
                          </w:rPr>
                          <w:t xml:space="preserve"> </w:t>
                        </w:r>
                        <w:r>
                          <w:rPr>
                            <w:rFonts w:ascii="Arial" w:hAnsi="Arial" w:cs="Arial"/>
                            <w:sz w:val="7"/>
                            <w:szCs w:val="7"/>
                          </w:rPr>
                          <w:t>l</w:t>
                        </w:r>
                        <w:r w:rsidRPr="00FC3ADA">
                          <w:rPr>
                            <w:rFonts w:ascii="Arial" w:hAnsi="Arial" w:cs="Arial"/>
                            <w:sz w:val="7"/>
                            <w:szCs w:val="7"/>
                          </w:rPr>
                          <w:t>og</w:t>
                        </w:r>
                        <w:r>
                          <w:rPr>
                            <w:rFonts w:ascii="Arial" w:hAnsi="Arial" w:cs="Arial"/>
                            <w:sz w:val="7"/>
                            <w:szCs w:val="7"/>
                          </w:rPr>
                          <w:t xml:space="preserve"> r</w:t>
                        </w:r>
                        <w:r w:rsidRPr="00FC3ADA">
                          <w:rPr>
                            <w:rFonts w:ascii="Arial" w:hAnsi="Arial" w:cs="Arial"/>
                            <w:sz w:val="7"/>
                            <w:szCs w:val="7"/>
                          </w:rPr>
                          <w:t xml:space="preserve">ank </w:t>
                        </w:r>
                        <w:r>
                          <w:rPr>
                            <w:rFonts w:ascii="Arial" w:hAnsi="Arial" w:cs="Arial"/>
                            <w:sz w:val="7"/>
                            <w:szCs w:val="7"/>
                          </w:rPr>
                          <w:t>-t</w:t>
                        </w:r>
                        <w:r w:rsidRPr="00FC3ADA">
                          <w:rPr>
                            <w:rFonts w:ascii="Arial" w:hAnsi="Arial" w:cs="Arial"/>
                            <w:sz w:val="7"/>
                            <w:szCs w:val="7"/>
                          </w:rPr>
                          <w:t>est</w:t>
                        </w:r>
                        <w:r>
                          <w:rPr>
                            <w:rFonts w:ascii="Arial" w:hAnsi="Arial" w:cs="Arial"/>
                            <w:sz w:val="7"/>
                            <w:szCs w:val="7"/>
                          </w:rPr>
                          <w:t>i</w:t>
                        </w:r>
                        <w:r w:rsidRPr="00FC3ADA">
                          <w:rPr>
                            <w:rFonts w:ascii="Arial" w:hAnsi="Arial" w:cs="Arial"/>
                            <w:sz w:val="7"/>
                            <w:szCs w:val="7"/>
                          </w:rPr>
                          <w:t>: p</w:t>
                        </w:r>
                        <w:r>
                          <w:rPr>
                            <w:rFonts w:ascii="Arial" w:hAnsi="Arial" w:cs="Arial"/>
                            <w:sz w:val="7"/>
                            <w:szCs w:val="7"/>
                          </w:rPr>
                          <w:t> </w:t>
                        </w:r>
                        <w:r w:rsidRPr="00FC3ADA">
                          <w:rPr>
                            <w:rFonts w:ascii="Arial" w:hAnsi="Arial" w:cs="Arial"/>
                            <w:sz w:val="7"/>
                            <w:szCs w:val="7"/>
                          </w:rPr>
                          <w:t>=</w:t>
                        </w:r>
                        <w:r>
                          <w:rPr>
                            <w:rFonts w:ascii="Arial" w:hAnsi="Arial" w:cs="Arial"/>
                            <w:sz w:val="7"/>
                            <w:szCs w:val="7"/>
                          </w:rPr>
                          <w:t> </w:t>
                        </w:r>
                        <w:r w:rsidRPr="00FC3ADA">
                          <w:rPr>
                            <w:rFonts w:ascii="Arial" w:hAnsi="Arial" w:cs="Arial"/>
                            <w:sz w:val="7"/>
                            <w:szCs w:val="7"/>
                          </w:rPr>
                          <w:t>0</w:t>
                        </w:r>
                        <w:r>
                          <w:rPr>
                            <w:rFonts w:ascii="Arial" w:hAnsi="Arial" w:cs="Arial"/>
                            <w:sz w:val="7"/>
                            <w:szCs w:val="7"/>
                          </w:rPr>
                          <w:t>,</w:t>
                        </w:r>
                        <w:r w:rsidRPr="00FC3ADA">
                          <w:rPr>
                            <w:rFonts w:ascii="Arial" w:hAnsi="Arial" w:cs="Arial"/>
                            <w:sz w:val="7"/>
                            <w:szCs w:val="7"/>
                          </w:rPr>
                          <w:t>1867</w:t>
                        </w:r>
                      </w:p>
                    </w:txbxContent>
                  </v:textbox>
                </v:shape>
                <v:shape id="_x0000_s1180" type="#_x0000_t202" style="position:absolute;left:8689;top:11495;width:1702;height:53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2amXyAAAAOMAAAAPAAAAZHJzL2Rvd25yZXYueG1sRE9LawIx&#10;EL4X/A9hhN40WW3tshqlLS0K4kFrD70Nm9kHbibLJtX135uC0ON871msetuIM3W+dqwhGSsQxLkz&#10;NZcajl+foxSED8gGG8ek4UoeVsvBwwIz4y68p/MhlCKGsM9QQxVCm0np84os+rFriSNXuM5iiGdX&#10;StPhJYbbRk6UmkmLNceGClt6ryg/HX6thm/1vP0opuWuXR9NXezfwk+SGK0fh/3rHESgPvyL7+6N&#10;ifMnaaqe0ulLAn8/RQDk8gYAAP//AwBQSwECLQAUAAYACAAAACEA2+H2y+4AAACFAQAAEwAAAAAA&#10;AAAAAAAAAAAAAAAAW0NvbnRlbnRfVHlwZXNdLnhtbFBLAQItABQABgAIAAAAIQBa9CxbvwAAABUB&#10;AAALAAAAAAAAAAAAAAAAAB8BAABfcmVscy8ucmVsc1BLAQItABQABgAIAAAAIQB42amXyAAAAOMA&#10;AAAPAAAAAAAAAAAAAAAAAAcCAABkcnMvZG93bnJldi54bWxQSwUGAAAAAAMAAwC3AAAA/AIAAAAA&#10;" fillcolor="window" stroked="f" strokeweight=".5pt">
                  <v:textbox inset="0,0,0,0">
                    <w:txbxContent>
                      <w:p w14:paraId="0B5DFBD2" w14:textId="77777777" w:rsidR="00BC3DF2" w:rsidRPr="00895E42" w:rsidRDefault="00BC3DF2" w:rsidP="00BC3DF2">
                        <w:pPr>
                          <w:spacing w:after="0"/>
                          <w:rPr>
                            <w:rFonts w:ascii="Arial" w:hAnsi="Arial" w:cs="Arial"/>
                            <w:sz w:val="7"/>
                            <w:szCs w:val="7"/>
                          </w:rPr>
                        </w:pPr>
                        <w:r w:rsidRPr="00895E42">
                          <w:rPr>
                            <w:rFonts w:ascii="Arial" w:hAnsi="Arial" w:cs="Arial"/>
                            <w:sz w:val="7"/>
                            <w:szCs w:val="7"/>
                          </w:rPr>
                          <w:t>E</w:t>
                        </w:r>
                        <w:r>
                          <w:rPr>
                            <w:rFonts w:ascii="Arial" w:hAnsi="Arial" w:cs="Arial"/>
                            <w:sz w:val="7"/>
                            <w:szCs w:val="7"/>
                          </w:rPr>
                          <w:t>N</w:t>
                        </w:r>
                        <w:r w:rsidRPr="00895E42">
                          <w:rPr>
                            <w:rFonts w:ascii="Arial" w:hAnsi="Arial" w:cs="Arial"/>
                            <w:sz w:val="7"/>
                            <w:szCs w:val="7"/>
                          </w:rPr>
                          <w:t>ZA</w:t>
                        </w:r>
                        <w:r>
                          <w:rPr>
                            <w:rFonts w:ascii="Arial" w:hAnsi="Arial" w:cs="Arial"/>
                            <w:sz w:val="7"/>
                            <w:szCs w:val="7"/>
                          </w:rPr>
                          <w:t>:</w:t>
                        </w:r>
                      </w:p>
                    </w:txbxContent>
                  </v:textbox>
                </v:shape>
                <v:shape id="_x0000_s1181" type="#_x0000_t202" style="position:absolute;left:8689;top:12220;width:3550;height:5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IfdeyQAAAOMAAAAPAAAAZHJzL2Rvd25yZXYueG1sRE9LTwIx&#10;EL6b8B+aMfEm7SIusFIIGokmhAOvA7fJdvYRttPNtsL6762Jicf53jNf9rYRV+p87VhDMlQgiHNn&#10;ai41HA/rxykIH5ANNo5Jwzd5WC4Gd3PMjLvxjq77UIoYwj5DDVUIbSalzyuy6IeuJY5c4TqLIZ5d&#10;KU2HtxhuGzlSKpUWa44NFbb0VlF+2X9ZDSf1vHkvnspt+3E0dbF7DeckMVo/3PerFxCB+vAv/nN/&#10;mjh/Mkuns0SNU/j9KQIgFz8AAAD//wMAUEsBAi0AFAAGAAgAAAAhANvh9svuAAAAhQEAABMAAAAA&#10;AAAAAAAAAAAAAAAAAFtDb250ZW50X1R5cGVzXS54bWxQSwECLQAUAAYACAAAACEAWvQsW78AAAAV&#10;AQAACwAAAAAAAAAAAAAAAAAfAQAAX3JlbHMvLnJlbHNQSwECLQAUAAYACAAAACEAhCH3XskAAADj&#10;AAAADwAAAAAAAAAAAAAAAAAHAgAAZHJzL2Rvd25yZXYueG1sUEsFBgAAAAADAAMAtwAAAP0CAAAA&#10;AA==&#10;" fillcolor="window" stroked="f" strokeweight=".5pt">
                  <v:textbox inset="0,0,0,0">
                    <w:txbxContent>
                      <w:p w14:paraId="2F92554C" w14:textId="77777777" w:rsidR="00BC3DF2" w:rsidRPr="009D4A57" w:rsidRDefault="00BC3DF2" w:rsidP="00BC3DF2">
                        <w:pPr>
                          <w:spacing w:after="0"/>
                          <w:rPr>
                            <w:rFonts w:ascii="Arial" w:hAnsi="Arial" w:cs="Arial"/>
                            <w:sz w:val="7"/>
                            <w:szCs w:val="7"/>
                          </w:rPr>
                        </w:pPr>
                        <w:r>
                          <w:rPr>
                            <w:rFonts w:ascii="Arial" w:hAnsi="Arial" w:cs="Arial"/>
                            <w:sz w:val="7"/>
                            <w:szCs w:val="7"/>
                          </w:rPr>
                          <w:t>Lumelääke + LA</w:t>
                        </w:r>
                      </w:p>
                    </w:txbxContent>
                  </v:textbox>
                </v:shape>
                <v:shape id="_x0000_s1182" type="#_x0000_t202" style="position:absolute;left:22466;top:12221;width:2553;height: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FvDFywAAAOIAAAAPAAAAZHJzL2Rvd25yZXYueG1sRI9PSwMx&#10;FMTvgt8hPKE3m6TWta5NSy0tCuKhtT14e2ze/sHNy7JJ2/XbG0HwOMzMb5j5cnCtOFMfGs8G9FiB&#10;IC68bbgycPjY3s5AhIhssfVMBr4pwHJxfTXH3PoL7+i8j5VIEA45Gqhj7HIpQ1GTwzD2HXHySt87&#10;jEn2lbQ9XhLctXKiVCYdNpwWauxoXVPxtT85A0d1/7Yp76r37uVgm3L3HD+1tsaMbobVE4hIQ/wP&#10;/7VfrYFMKzXNHh41/F5Kd0AufgAAAP//AwBQSwECLQAUAAYACAAAACEA2+H2y+4AAACFAQAAEwAA&#10;AAAAAAAAAAAAAAAAAAAAW0NvbnRlbnRfVHlwZXNdLnhtbFBLAQItABQABgAIAAAAIQBa9CxbvwAA&#10;ABUBAAALAAAAAAAAAAAAAAAAAB8BAABfcmVscy8ucmVsc1BLAQItABQABgAIAAAAIQATFvDFywAA&#10;AOIAAAAPAAAAAAAAAAAAAAAAAAcCAABkcnMvZG93bnJldi54bWxQSwUGAAAAAAMAAwC3AAAA/wIA&#10;AAAA&#10;" fillcolor="window" stroked="f" strokeweight=".5pt">
                  <v:textbox inset="0,0,0,0">
                    <w:txbxContent>
                      <w:p w14:paraId="1BDF0C51"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247 (69 %)</w:t>
                        </w:r>
                      </w:p>
                    </w:txbxContent>
                  </v:textbox>
                </v:shape>
                <v:shape id="_x0000_s1183" type="#_x0000_t202" style="position:absolute;left:22466;top:11434;width:2553;height: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pmLlyAAAAOMAAAAPAAAAZHJzL2Rvd25yZXYueG1sRE9La8JA&#10;EL4L/Q/LFHrTTbQxkrqKFouF4sHXobchO3lgdjZkV43/vlso9Djfe+bL3jTiRp2rLSuIRxEI4tzq&#10;mksFp+PHcAbCeWSNjWVS8CAHy8XTYI6Ztnfe0+3gSxFC2GWooPK+zaR0eUUG3ci2xIErbGfQh7Mr&#10;pe7wHsJNI8dRNJUGaw4NFbb0XlF+OVyNgnOUfG2KSblrtyddF/u1/45jrdTLc796A+Gp9//iP/en&#10;DvOnSZKm6eskht+fAgBy8QMAAP//AwBQSwECLQAUAAYACAAAACEA2+H2y+4AAACFAQAAEwAAAAAA&#10;AAAAAAAAAAAAAAAAW0NvbnRlbnRfVHlwZXNdLnhtbFBLAQItABQABgAIAAAAIQBa9CxbvwAAABUB&#10;AAALAAAAAAAAAAAAAAAAAB8BAABfcmVscy8ucmVsc1BLAQItABQABgAIAAAAIQCHpmLlyAAAAOMA&#10;AAAPAAAAAAAAAAAAAAAAAAcCAABkcnMvZG93bnJldi54bWxQSwUGAAAAAAMAAwC3AAAA/AIAAAAA&#10;" fillcolor="window" stroked="f" strokeweight=".5pt">
                  <v:textbox inset="0,0,0,0">
                    <w:txbxContent>
                      <w:p w14:paraId="56E852BF"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262 (74 %)</w:t>
                        </w:r>
                      </w:p>
                    </w:txbxContent>
                  </v:textbox>
                </v:shape>
                <v:shape id="_x0000_s1184" type="#_x0000_t202" style="position:absolute;left:28461;top:12282;width:2553;height: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evbMxwAAAOIAAAAPAAAAZHJzL2Rvd25yZXYueG1sRE/LasJA&#10;FN0L/sNwBXd1Emu0REfR0qIgLrR20d0lc/PAzJ2QGTX+vbMouDyc92LVmVrcqHWVZQXxKAJBnFld&#10;caHg/PP99gHCeWSNtWVS8CAHq2W/t8BU2zsf6XbyhQgh7FJUUHrfpFK6rCSDbmQb4sDltjXoA2wL&#10;qVu8h3BTy3EUTaXBikNDiQ19lpRdTlej4DdK9l/5e3Fotmdd5ceN/4tjrdRw0K3nIDx1/iX+d++0&#10;gvFkliSzSRI2h0vhDsjlEwAA//8DAFBLAQItABQABgAIAAAAIQDb4fbL7gAAAIUBAAATAAAAAAAA&#10;AAAAAAAAAAAAAABbQ29udGVudF9UeXBlc10ueG1sUEsBAi0AFAAGAAgAAAAhAFr0LFu/AAAAFQEA&#10;AAsAAAAAAAAAAAAAAAAAHwEAAF9yZWxzLy5yZWxzUEsBAi0AFAAGAAgAAAAhANB69szHAAAA4gAA&#10;AA8AAAAAAAAAAAAAAAAABwIAAGRycy9kb3ducmV2LnhtbFBLBQYAAAAAAwADALcAAAD7AgAAAAA=&#10;" fillcolor="window" stroked="f" strokeweight=".5pt">
                  <v:textbox inset="0,0,0,0">
                    <w:txbxContent>
                      <w:p w14:paraId="29BB42A1"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111 (31 %)</w:t>
                        </w:r>
                      </w:p>
                    </w:txbxContent>
                  </v:textbox>
                </v:shape>
                <v:shape id="_x0000_s1185" type="#_x0000_t202" style="position:absolute;left:33548;top:11495;width:1481;height:5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e7IGyAAAAOMAAAAPAAAAZHJzL2Rvd25yZXYueG1sRE9LawIx&#10;EL4X+h/CFLzVZFesshqlFUuF4sHXwduwmX3gZrJsUt3+e1MoeJzvPfNlbxtxpc7XjjUkQwWCOHem&#10;5lLD8fD5OgXhA7LBxjFp+CUPy8Xz0xwz4268o+s+lCKGsM9QQxVCm0np84os+qFriSNXuM5iiGdX&#10;StPhLYbbRqZKvUmLNceGCltaVZRf9j9Ww0mNv9fFqNy2X0dTF7uPcE4So/XgpX+fgQjUh4f4370x&#10;cf5EpWmipuMJ/P0UAZCLOwAAAP//AwBQSwECLQAUAAYACAAAACEA2+H2y+4AAACFAQAAEwAAAAAA&#10;AAAAAAAAAAAAAAAAW0NvbnRlbnRfVHlwZXNdLnhtbFBLAQItABQABgAIAAAAIQBa9CxbvwAAABUB&#10;AAALAAAAAAAAAAAAAAAAAB8BAABfcmVscy8ucmVsc1BLAQItABQABgAIAAAAIQB9e7IGyAAAAOMA&#10;AAAPAAAAAAAAAAAAAAAAAAcCAABkcnMvZG93bnJldi54bWxQSwUGAAAAAAMAAwC3AAAA/AIAAAAA&#10;" fillcolor="window" stroked="f" strokeweight=".5pt">
                  <v:textbox inset="0,0,0,0">
                    <w:txbxContent>
                      <w:p w14:paraId="0FF7DAC8"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117,1</w:t>
                        </w:r>
                      </w:p>
                    </w:txbxContent>
                  </v:textbox>
                </v:shape>
                <v:shape id="_x0000_s1186" type="#_x0000_t202" style="position:absolute;left:33972;top:12342;width:1481;height:5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Dkl5yQAAAOIAAAAPAAAAZHJzL2Rvd25yZXYueG1sRE/LasJA&#10;FN0L/YfhFrrTSbTVNM1ErFQqFBe+Ft1dMjcPmrkTMqPGv+8sCl0ezjtbDqYVV+pdY1lBPIlAEBdW&#10;N1wpOB034wSE88gaW8uk4E4OlvnDKMNU2xvv6XrwlQgh7FJUUHvfpVK6oiaDbmI74sCVtjfoA+wr&#10;qXu8hXDTymkUzaXBhkNDjR2tayp+Dhej4By9fH2Us2rXfZ50U+7f/Xcca6WeHofVGwhPg/8X/7m3&#10;WsHz6yJJZsk8bA6Xwh2Q+S8AAAD//wMAUEsBAi0AFAAGAAgAAAAhANvh9svuAAAAhQEAABMAAAAA&#10;AAAAAAAAAAAAAAAAAFtDb250ZW50X1R5cGVzXS54bWxQSwECLQAUAAYACAAAACEAWvQsW78AAAAV&#10;AQAACwAAAAAAAAAAAAAAAAAfAQAAX3JlbHMvLnJlbHNQSwECLQAUAAYACAAAACEA8Q5JeckAAADi&#10;AAAADwAAAAAAAAAAAAAAAAAHAgAAZHJzL2Rvd25yZXYueG1sUEsFBgAAAAADAAMAtwAAAP0CAAAA&#10;AA==&#10;" fillcolor="window" stroked="f" strokeweight=".5pt">
                  <v:textbox inset="0,0,0,0">
                    <w:txbxContent>
                      <w:p w14:paraId="3290D84A" w14:textId="77777777" w:rsidR="00BC3DF2" w:rsidRPr="00B159B2" w:rsidRDefault="00BC3DF2" w:rsidP="00BC3DF2">
                        <w:pPr>
                          <w:spacing w:after="0"/>
                          <w:jc w:val="center"/>
                          <w:rPr>
                            <w:rFonts w:ascii="Arial" w:hAnsi="Arial" w:cs="Arial"/>
                            <w:sz w:val="7"/>
                            <w:szCs w:val="7"/>
                          </w:rPr>
                        </w:pPr>
                        <w:r>
                          <w:rPr>
                            <w:rFonts w:ascii="Arial" w:hAnsi="Arial" w:cs="Arial"/>
                            <w:sz w:val="7"/>
                            <w:szCs w:val="7"/>
                          </w:rPr>
                          <w:t>117,5</w:t>
                        </w:r>
                      </w:p>
                    </w:txbxContent>
                  </v:textbox>
                </v:shape>
                <v:shape id="_x0000_s1187" type="#_x0000_t202" style="position:absolute;left:28611;top:11406;width:2583;height:7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RB2SygAAAOMAAAAPAAAAZHJzL2Rvd25yZXYueG1sRI9NSwMx&#10;EIbvgv8hjNCbTdJWkbVpUVEsiIfW9tDbsJn9wM1k2cR2/fedg+BxeOd9Xp7legydOtGQ2sgO7NSA&#10;Ii6jb7l2sP96u30AlTKyxy4yOfilBOvV9dUSCx/PvKXTLtdKIJwKdNDk3Bdap7KhgGkae2LJqjgE&#10;zHIOtfYDngUeOj0z5l4HbFkWGuzppaHye/cTHBzM3cdrNa8/+/e9b6vtcz5a652b3IxPj6Ayjfn/&#10;+a+98Q6EuFhYY2diIU7iA3p1AQAA//8DAFBLAQItABQABgAIAAAAIQDb4fbL7gAAAIUBAAATAAAA&#10;AAAAAAAAAAAAAAAAAABbQ29udGVudF9UeXBlc10ueG1sUEsBAi0AFAAGAAgAAAAhAFr0LFu/AAAA&#10;FQEAAAsAAAAAAAAAAAAAAAAAHwEAAF9yZWxzLy5yZWxzUEsBAi0AFAAGAAgAAAAhABdEHZLKAAAA&#10;4wAAAA8AAAAAAAAAAAAAAAAABwIAAGRycy9kb3ducmV2LnhtbFBLBQYAAAAAAwADALcAAAD+AgAA&#10;AAA=&#10;" fillcolor="window" stroked="f" strokeweight=".5pt">
                  <v:textbox inset="0,0,0,0">
                    <w:txbxContent>
                      <w:p w14:paraId="79C65A1C" w14:textId="77777777" w:rsidR="00BC3DF2" w:rsidRPr="00B159B2" w:rsidRDefault="00BC3DF2" w:rsidP="00BC3DF2">
                        <w:pPr>
                          <w:spacing w:after="0"/>
                          <w:rPr>
                            <w:rFonts w:ascii="Arial" w:hAnsi="Arial" w:cs="Arial"/>
                            <w:sz w:val="7"/>
                            <w:szCs w:val="7"/>
                          </w:rPr>
                        </w:pPr>
                        <w:r>
                          <w:rPr>
                            <w:rFonts w:ascii="Arial" w:hAnsi="Arial" w:cs="Arial"/>
                            <w:sz w:val="7"/>
                            <w:szCs w:val="7"/>
                          </w:rPr>
                          <w:t>53 (26 %)</w:t>
                        </w:r>
                      </w:p>
                    </w:txbxContent>
                  </v:textbox>
                </v:shape>
                <v:shape id="_x0000_s1188" type="#_x0000_t202" style="position:absolute;left:37635;top:11555;width:2515;height:6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LyO2zAAAAOIAAAAPAAAAZHJzL2Rvd25yZXYueG1sRI9LawJB&#10;EITvQv7D0II3nV03PrI6ioYEheDB1yG3Zqf3QXZ6lp2Jbv59JiDkWFTVV9Ry3Zla3Kh1lWUF8SgC&#10;QZxZXXGh4HJ+H85BOI+ssbZMCn7IwXr11Ftiqu2dj3Q7+UIECLsUFZTeN6mULivJoBvZhjh4uW0N&#10;+iDbQuoW7wFuajmOoqk0WHFYKLGh15Kyr9O3UXCNJh9veVIcmt1FV/lx6z/jWCs16HebBQhPnf8P&#10;P9p7rWAye46T5GU6g79L4Q7I1S8AAAD//wMAUEsBAi0AFAAGAAgAAAAhANvh9svuAAAAhQEAABMA&#10;AAAAAAAAAAAAAAAAAAAAAFtDb250ZW50X1R5cGVzXS54bWxQSwECLQAUAAYACAAAACEAWvQsW78A&#10;AAAVAQAACwAAAAAAAAAAAAAAAAAfAQAAX3JlbHMvLnJlbHNQSwECLQAUAAYACAAAACEAJC8jtswA&#10;AADiAAAADwAAAAAAAAAAAAAAAAAHAgAAZHJzL2Rvd25yZXYueG1sUEsFBgAAAAADAAMAtwAAAAAD&#10;AAAAAA==&#10;" fillcolor="window" stroked="f" strokeweight=".5pt">
                  <v:textbox inset="0,0,0,0">
                    <w:txbxContent>
                      <w:p w14:paraId="497BCC19" w14:textId="77777777" w:rsidR="00BC3DF2" w:rsidRPr="00B159B2" w:rsidRDefault="00BC3DF2" w:rsidP="00BC3DF2">
                        <w:pPr>
                          <w:spacing w:after="0"/>
                          <w:rPr>
                            <w:rFonts w:ascii="Arial" w:hAnsi="Arial" w:cs="Arial"/>
                            <w:sz w:val="7"/>
                            <w:szCs w:val="7"/>
                          </w:rPr>
                        </w:pPr>
                        <w:r>
                          <w:rPr>
                            <w:rFonts w:ascii="Arial" w:hAnsi="Arial" w:cs="Arial"/>
                            <w:sz w:val="7"/>
                            <w:szCs w:val="7"/>
                          </w:rPr>
                          <w:t>[117,1, NR]</w:t>
                        </w:r>
                      </w:p>
                    </w:txbxContent>
                  </v:textbox>
                </v:shape>
                <v:shape id="_x0000_s1189" type="#_x0000_t202" style="position:absolute;left:37938;top:12312;width:2515;height:7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oCfzyAAAAOMAAAAPAAAAZHJzL2Rvd25yZXYueG1sRE9La8JA&#10;EL4L/Q/LFLzpJr6TukorLS0UD74O3obs5EGzsyG7avrvuwXB43zvWa47U4srta6yrCAeRiCIM6sr&#10;LhQcDx+DBQjnkTXWlknBLzlYr556S0y1vfGOrntfiBDCLkUFpfdNKqXLSjLohrYhDlxuW4M+nG0h&#10;dYu3EG5qOYqimTRYcWgosaFNSdnP/mIUnKLp93s+LrbN51FX+e7Nn+NYK9V/7l5fQHjq/EN8d3/p&#10;MH8xmkySaTJP4P+nAIBc/QEAAP//AwBQSwECLQAUAAYACAAAACEA2+H2y+4AAACFAQAAEwAAAAAA&#10;AAAAAAAAAAAAAAAAW0NvbnRlbnRfVHlwZXNdLnhtbFBLAQItABQABgAIAAAAIQBa9CxbvwAAABUB&#10;AAALAAAAAAAAAAAAAAAAAB8BAABfcmVscy8ucmVsc1BLAQItABQABgAIAAAAIQDHoCfzyAAAAOMA&#10;AAAPAAAAAAAAAAAAAAAAAAcCAABkcnMvZG93bnJldi54bWxQSwUGAAAAAAMAAwC3AAAA/AIAAAAA&#10;" fillcolor="window" stroked="f" strokeweight=".5pt">
                  <v:textbox inset="0,0,0,0">
                    <w:txbxContent>
                      <w:p w14:paraId="2D51B286" w14:textId="77777777" w:rsidR="00BC3DF2" w:rsidRPr="00B159B2" w:rsidRDefault="00BC3DF2" w:rsidP="00BC3DF2">
                        <w:pPr>
                          <w:spacing w:after="0"/>
                          <w:rPr>
                            <w:rFonts w:ascii="Arial" w:hAnsi="Arial" w:cs="Arial"/>
                            <w:sz w:val="7"/>
                            <w:szCs w:val="7"/>
                          </w:rPr>
                        </w:pPr>
                        <w:r>
                          <w:rPr>
                            <w:rFonts w:ascii="Arial" w:hAnsi="Arial" w:cs="Arial"/>
                            <w:sz w:val="7"/>
                            <w:szCs w:val="7"/>
                          </w:rPr>
                          <w:t>[109,8, NR]</w:t>
                        </w:r>
                      </w:p>
                    </w:txbxContent>
                  </v:textbox>
                </v:shape>
                <v:shape id="_x0000_s1190" type="#_x0000_t202" style="position:absolute;left:44084;top:4561;width:1702;height:6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9H1xygAAAOEAAAAPAAAAZHJzL2Rvd25yZXYueG1sRI/NawIx&#10;FMTvBf+H8ARvNVnth7saRaWlhdKDVg/eHpu3H7h5WTZRt/99Uyj0OMzMb5jFqreNuFLna8cakrEC&#10;QZw7U3Op4fD1ej8D4QOywcYxafgmD6vl4G6BmXE33tF1H0oRIewz1FCF0GZS+rwii37sWuLoFa6z&#10;GKLsSmk6vEW4beREqSdpsea4UGFL24ry8/5iNRzV48dLMS0/27eDqYvdJpySxGg9GvbrOYhAffgP&#10;/7XfjYY0Vc+pSh/g91F8A3L5AwAA//8DAFBLAQItABQABgAIAAAAIQDb4fbL7gAAAIUBAAATAAAA&#10;AAAAAAAAAAAAAAAAAABbQ29udGVudF9UeXBlc10ueG1sUEsBAi0AFAAGAAgAAAAhAFr0LFu/AAAA&#10;FQEAAAsAAAAAAAAAAAAAAAAAHwEAAF9yZWxzLy5yZWxzUEsBAi0AFAAGAAgAAAAhAH30fXHKAAAA&#10;4QAAAA8AAAAAAAAAAAAAAAAABwIAAGRycy9kb3ducmV2LnhtbFBLBQYAAAAAAwADALcAAAD+AgAA&#10;AAA=&#10;" fillcolor="window" stroked="f" strokeweight=".5pt">
                  <v:textbox inset="0,0,0,0">
                    <w:txbxContent>
                      <w:p w14:paraId="323A978C" w14:textId="77777777" w:rsidR="00BC3DF2" w:rsidRPr="00392913" w:rsidRDefault="00BC3DF2" w:rsidP="00BC3DF2">
                        <w:pPr>
                          <w:spacing w:after="0"/>
                          <w:rPr>
                            <w:rFonts w:ascii="Arial" w:hAnsi="Arial" w:cs="Arial"/>
                            <w:sz w:val="8"/>
                            <w:szCs w:val="8"/>
                          </w:rPr>
                        </w:pPr>
                        <w:r w:rsidRPr="00392913">
                          <w:rPr>
                            <w:rFonts w:ascii="Arial" w:hAnsi="Arial" w:cs="Arial"/>
                            <w:sz w:val="8"/>
                            <w:szCs w:val="8"/>
                          </w:rPr>
                          <w:t>E</w:t>
                        </w:r>
                        <w:r>
                          <w:rPr>
                            <w:rFonts w:ascii="Arial" w:hAnsi="Arial" w:cs="Arial"/>
                            <w:sz w:val="8"/>
                            <w:szCs w:val="8"/>
                          </w:rPr>
                          <w:t>N</w:t>
                        </w:r>
                        <w:r w:rsidRPr="00392913">
                          <w:rPr>
                            <w:rFonts w:ascii="Arial" w:hAnsi="Arial" w:cs="Arial"/>
                            <w:sz w:val="8"/>
                            <w:szCs w:val="8"/>
                          </w:rPr>
                          <w:t>ZA</w:t>
                        </w:r>
                      </w:p>
                    </w:txbxContent>
                  </v:textbox>
                </v:shape>
                <v:shape id="_x0000_s1191" type="#_x0000_t202" style="position:absolute;left:44083;top:5334;width:5780;height:8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UioeyAAAAOMAAAAPAAAAZHJzL2Rvd25yZXYueG1sRE9LS8NA&#10;EL4L/odlBG92N4ZYG7sJKhaF4iG1PXgbspMHZmdDdm3Tf+8Kgsf53rMuZzuII02+d6whWSgQxLUz&#10;Pbca9h+bm3sQPiAbHByThjN5KIvLizXmxp24ouMutCKGsM9RQxfCmEvp644s+oUbiSPXuMliiOfU&#10;SjPhKYbbQd4qdSct9hwbOhzpuaP6a/dtNRxUtn1p0vZ9fN2bvqmewmeSGK2vr+bHBxCB5vAv/nO/&#10;mTg/U2m6XK6yBH5/igDI4gcAAP//AwBQSwECLQAUAAYACAAAACEA2+H2y+4AAACFAQAAEwAAAAAA&#10;AAAAAAAAAAAAAAAAW0NvbnRlbnRfVHlwZXNdLnhtbFBLAQItABQABgAIAAAAIQBa9CxbvwAAABUB&#10;AAALAAAAAAAAAAAAAAAAAB8BAABfcmVscy8ucmVsc1BLAQItABQABgAIAAAAIQA7UioeyAAAAOMA&#10;AAAPAAAAAAAAAAAAAAAAAAcCAABkcnMvZG93bnJldi54bWxQSwUGAAAAAAMAAwC3AAAA/AIAAAAA&#10;" fillcolor="window" stroked="f" strokeweight=".5pt">
                  <v:textbox inset="0,0,0,0">
                    <w:txbxContent>
                      <w:p w14:paraId="0CD499AC" w14:textId="77777777" w:rsidR="00BC3DF2" w:rsidRPr="00392913" w:rsidRDefault="00BC3DF2" w:rsidP="00BC3DF2">
                        <w:pPr>
                          <w:spacing w:after="0"/>
                          <w:rPr>
                            <w:rFonts w:ascii="Arial" w:hAnsi="Arial" w:cs="Arial"/>
                            <w:sz w:val="8"/>
                            <w:szCs w:val="8"/>
                          </w:rPr>
                        </w:pPr>
                        <w:r>
                          <w:rPr>
                            <w:rFonts w:ascii="Arial" w:hAnsi="Arial" w:cs="Arial"/>
                            <w:sz w:val="8"/>
                            <w:szCs w:val="8"/>
                          </w:rPr>
                          <w:t xml:space="preserve">Lumelääke </w:t>
                        </w:r>
                        <w:r w:rsidRPr="00392913">
                          <w:rPr>
                            <w:rFonts w:ascii="Arial" w:hAnsi="Arial" w:cs="Arial"/>
                            <w:sz w:val="8"/>
                            <w:szCs w:val="8"/>
                          </w:rPr>
                          <w:t>+LA</w:t>
                        </w:r>
                      </w:p>
                    </w:txbxContent>
                  </v:textbox>
                </v:shape>
                <v:shape id="_x0000_s1192" type="#_x0000_t202" style="position:absolute;left:-4031;top:4466;width:10258;height:1326;rotation:-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9chWyQAAAOIAAAAPAAAAZHJzL2Rvd25yZXYueG1sRI9Ba8JA&#10;FITvBf/D8oTe6iaBWImuIpaWgAdbK4K3Z/aZBLNvQ3bV+O/dQsHjMDPfMLNFbxpxpc7VlhXEowgE&#10;cWF1zaWC3e/n2wSE88gaG8uk4E4OFvPBywwzbW/8Q9etL0WAsMtQQeV9m0npiooMupFtiYN3sp1B&#10;H2RXSt3hLcBNI5MoGkuDNYeFCltaVVSctxejYOOT1ZH5+/1A+Z0+9oldf3Gu1OuwX05BeOr9M/zf&#10;zrWCSTxO0zhKUvi7FO6AnD8AAAD//wMAUEsBAi0AFAAGAAgAAAAhANvh9svuAAAAhQEAABMAAAAA&#10;AAAAAAAAAAAAAAAAAFtDb250ZW50X1R5cGVzXS54bWxQSwECLQAUAAYACAAAACEAWvQsW78AAAAV&#10;AQAACwAAAAAAAAAAAAAAAAAfAQAAX3JlbHMvLnJlbHNQSwECLQAUAAYACAAAACEAKvXIVskAAADi&#10;AAAADwAAAAAAAAAAAAAAAAAHAgAAZHJzL2Rvd25yZXYueG1sUEsFBgAAAAADAAMAtwAAAP0CAAAA&#10;AA==&#10;" fillcolor="window" stroked="f" strokeweight=".5pt">
                  <v:textbox inset="0,0,0,0">
                    <w:txbxContent>
                      <w:p w14:paraId="53181DB8" w14:textId="77777777" w:rsidR="00BC3DF2" w:rsidRPr="00F83CFE" w:rsidRDefault="00BC3DF2" w:rsidP="00BC3DF2">
                        <w:pPr>
                          <w:spacing w:after="0"/>
                          <w:jc w:val="center"/>
                          <w:rPr>
                            <w:rFonts w:ascii="Arial" w:hAnsi="Arial" w:cs="Arial"/>
                            <w:sz w:val="15"/>
                            <w:szCs w:val="15"/>
                          </w:rPr>
                        </w:pPr>
                        <w:r>
                          <w:rPr>
                            <w:rFonts w:ascii="Arial" w:hAnsi="Arial" w:cs="Arial"/>
                            <w:sz w:val="15"/>
                            <w:szCs w:val="15"/>
                          </w:rPr>
                          <w:t xml:space="preserve">Kokonaiselossaolo </w:t>
                        </w:r>
                        <w:r w:rsidRPr="00F83CFE">
                          <w:rPr>
                            <w:rFonts w:ascii="Arial" w:hAnsi="Arial" w:cs="Arial"/>
                            <w:sz w:val="15"/>
                            <w:szCs w:val="15"/>
                          </w:rPr>
                          <w:t>(%)</w:t>
                        </w:r>
                      </w:p>
                    </w:txbxContent>
                  </v:textbox>
                </v:shape>
              </v:group>
            </w:pict>
          </mc:Fallback>
        </mc:AlternateContent>
      </w:r>
      <w:r w:rsidRPr="00BA6263">
        <w:rPr>
          <w:rFonts w:cs="Times New Roman"/>
          <w:b/>
          <w:noProof/>
        </w:rPr>
        <w:drawing>
          <wp:inline distT="0" distB="0" distL="0" distR="0" wp14:anchorId="19247ADB" wp14:editId="2789DF34">
            <wp:extent cx="5768975" cy="2754630"/>
            <wp:effectExtent l="0" t="0" r="3175" b="7620"/>
            <wp:docPr id="329369847" name="Picture 1" descr="A graph of two people  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4773025" name="Picture 1" descr="A graph of two people  Description automatically generated with medium confidence"/>
                    <pic:cNvPicPr/>
                  </pic:nvPicPr>
                  <pic:blipFill>
                    <a:blip r:embed="rId24">
                      <a:extLst>
                        <a:ext uri="{28A0092B-C50C-407E-A947-70E740481C1C}">
                          <a14:useLocalDpi xmlns:a14="http://schemas.microsoft.com/office/drawing/2010/main" val="0"/>
                        </a:ext>
                      </a:extLst>
                    </a:blip>
                    <a:stretch>
                      <a:fillRect/>
                    </a:stretch>
                  </pic:blipFill>
                  <pic:spPr>
                    <a:xfrm>
                      <a:off x="0" y="0"/>
                      <a:ext cx="5768975" cy="2754630"/>
                    </a:xfrm>
                    <a:prstGeom prst="rect">
                      <a:avLst/>
                    </a:prstGeom>
                  </pic:spPr>
                </pic:pic>
              </a:graphicData>
            </a:graphic>
          </wp:inline>
        </w:drawing>
      </w:r>
    </w:p>
    <w:p w14:paraId="507F6B36" w14:textId="2DDF5BB7" w:rsidR="00BC3DF2" w:rsidRPr="00BA6263" w:rsidRDefault="00BC3DF2" w:rsidP="00BC3DF2">
      <w:pPr>
        <w:spacing w:after="0"/>
        <w:rPr>
          <w:rFonts w:cs="Times New Roman"/>
          <w:b/>
          <w:lang w:val="fi-FI"/>
        </w:rPr>
      </w:pPr>
      <w:r w:rsidRPr="00BA6263">
        <w:rPr>
          <w:rFonts w:cs="Times New Roman"/>
          <w:b/>
          <w:lang w:val="fi-FI"/>
        </w:rPr>
        <w:t xml:space="preserve">Kuva 4: </w:t>
      </w:r>
      <w:r w:rsidRPr="00BA6263">
        <w:rPr>
          <w:rFonts w:eastAsia="MS Mincho" w:cs="Times New Roman"/>
          <w:b/>
          <w:bCs/>
          <w:szCs w:val="20"/>
          <w:lang w:val="fi-FI"/>
        </w:rPr>
        <w:t>Kaplan-Meierin menetelmän mukaiset käyrät kokonaiselossaoloajasta pelkkää entsalutamidia vs. lumelääkkeen ja androgeenideprivaatiohoidon yhdistelmää saaneissa hoitohaaroissa EMBARK-tutkimuksessa (hoitoaikeen [intent-to-treat] mukainen analyysi)</w:t>
      </w:r>
    </w:p>
    <w:p w14:paraId="5A2EDCA2" w14:textId="77777777" w:rsidR="005E1056" w:rsidRPr="00BA6263" w:rsidRDefault="005E1056" w:rsidP="00A638CB">
      <w:pPr>
        <w:spacing w:after="0"/>
      </w:pPr>
    </w:p>
    <w:p w14:paraId="794FDBA0" w14:textId="77777777" w:rsidR="0020683A" w:rsidRPr="00BA6263" w:rsidRDefault="0020683A" w:rsidP="0020683A">
      <w:pPr>
        <w:autoSpaceDE w:val="0"/>
        <w:autoSpaceDN w:val="0"/>
        <w:adjustRightInd w:val="0"/>
        <w:spacing w:after="0"/>
        <w:rPr>
          <w:rFonts w:eastAsia="MS Mincho" w:cs="Times New Roman"/>
          <w:bCs/>
          <w:iCs/>
          <w:lang w:val="fi-FI"/>
        </w:rPr>
      </w:pPr>
      <w:r w:rsidRPr="00BA6263">
        <w:rPr>
          <w:rFonts w:eastAsia="MS Mincho" w:cs="Times New Roman"/>
          <w:bCs/>
          <w:iCs/>
          <w:lang w:val="fi-FI"/>
        </w:rPr>
        <w:t>Kun androgeenideprivaatiohoitoa annettiin joko entsalutamidin ja androgeenideprivaatiohoidon yhdistelmänä tai lumelääkkeen ja androgeenideprivaation yhdistelmänä, testosteronipitoisuudet pienenivät nopeasti kastraatiotasolle ja pysyivät pieninä, kunnes hoito keskeytettiin 37 viikon kohdalla. Keskeyttämisen jälkeen testosteronipitoisuudet suurenivat vähitellen lähelle lähtöarvoja. Kun hoito aloitettiin uudelleen, arvot pienenivät jälleen kastraatiotasolle. Pelkkää entsalutamidia saaneessa ryhmässä testosteronipitoisuudet suurenivat hoidon aloittamisen jälkeen ja palasivat lähelle lähtöarvoja, kun hoito keskeytettiin. Pitoisuudet suurenivat jälleen, kun entsalutamidihoito aloitettiin uudelleen.</w:t>
      </w:r>
    </w:p>
    <w:p w14:paraId="07A97F97" w14:textId="77777777" w:rsidR="0020683A" w:rsidRPr="00BA6263" w:rsidRDefault="0020683A" w:rsidP="0020683A">
      <w:pPr>
        <w:autoSpaceDE w:val="0"/>
        <w:autoSpaceDN w:val="0"/>
        <w:adjustRightInd w:val="0"/>
        <w:spacing w:after="0"/>
        <w:rPr>
          <w:rFonts w:eastAsia="MS Mincho" w:cs="Times New Roman"/>
          <w:bCs/>
          <w:iCs/>
          <w:lang w:val="fi-FI"/>
        </w:rPr>
      </w:pPr>
    </w:p>
    <w:p w14:paraId="0C907E14" w14:textId="77777777" w:rsidR="0020683A" w:rsidRPr="00BA6263" w:rsidRDefault="0020683A" w:rsidP="0020683A">
      <w:pPr>
        <w:keepNext/>
        <w:autoSpaceDE w:val="0"/>
        <w:autoSpaceDN w:val="0"/>
        <w:adjustRightInd w:val="0"/>
        <w:spacing w:after="0"/>
        <w:rPr>
          <w:rFonts w:eastAsia="MS Mincho" w:cs="Times New Roman"/>
          <w:bCs/>
          <w:i/>
          <w:lang w:val="fi-FI"/>
        </w:rPr>
      </w:pPr>
      <w:r w:rsidRPr="00BA6263">
        <w:rPr>
          <w:rFonts w:eastAsia="MS Mincho" w:cs="Times New Roman"/>
          <w:bCs/>
          <w:i/>
          <w:lang w:val="fi-FI"/>
        </w:rPr>
        <w:t>9785-CL-0335 (ARCHES) tutkimus (potilaat, joilla oli metastaattinen HSPC)</w:t>
      </w:r>
    </w:p>
    <w:p w14:paraId="1E417DEA" w14:textId="77777777" w:rsidR="0020683A" w:rsidRPr="00BA6263" w:rsidRDefault="0020683A" w:rsidP="0020683A">
      <w:pPr>
        <w:keepNext/>
        <w:autoSpaceDE w:val="0"/>
        <w:autoSpaceDN w:val="0"/>
        <w:adjustRightInd w:val="0"/>
        <w:spacing w:after="0"/>
        <w:rPr>
          <w:rFonts w:eastAsia="MS Mincho" w:cs="Times New Roman"/>
          <w:lang w:val="fi-FI"/>
        </w:rPr>
      </w:pPr>
    </w:p>
    <w:p w14:paraId="518839C5" w14:textId="77777777" w:rsidR="0020683A" w:rsidRPr="00BA6263" w:rsidRDefault="0020683A" w:rsidP="0020683A">
      <w:pPr>
        <w:autoSpaceDE w:val="0"/>
        <w:autoSpaceDN w:val="0"/>
        <w:adjustRightInd w:val="0"/>
        <w:spacing w:after="0"/>
        <w:rPr>
          <w:rFonts w:eastAsia="MS Mincho" w:cs="Times New Roman"/>
          <w:lang w:val="fi-FI"/>
        </w:rPr>
      </w:pPr>
      <w:r w:rsidRPr="00BA6263">
        <w:rPr>
          <w:rFonts w:eastAsia="MS Mincho" w:cs="Times New Roman"/>
          <w:lang w:val="fi-FI"/>
        </w:rPr>
        <w:t>ARCHES-tutkimukseen osallistui 1 150 metastaattista hormoniherkkää eturauhassyöpää sairastavaa potilasta, jotka satunnaistettiin suhteessa 1:1 saamaan joko entsalutamidin ja androgeenideprivaatiohoidon yhdistelmää tai lumelääkkeen ja androgeenideprivaatiohoidon yhdistelmää (androgeenideprivaatiohoito määriteltiin LHRH-analogiksi tai bilateraaliseksi orkiektomiaksi). Potilaat saivat 160 mg entsalutamidia (N = 574) tai lumelääkettä (N = 576) kerran vuorokaudessa.</w:t>
      </w:r>
    </w:p>
    <w:p w14:paraId="721D2A82" w14:textId="77777777" w:rsidR="0020683A" w:rsidRPr="00BA6263" w:rsidRDefault="0020683A" w:rsidP="0020683A">
      <w:pPr>
        <w:autoSpaceDE w:val="0"/>
        <w:autoSpaceDN w:val="0"/>
        <w:adjustRightInd w:val="0"/>
        <w:spacing w:after="0"/>
        <w:rPr>
          <w:rFonts w:eastAsia="TimesNewRoman" w:cs="Times New Roman"/>
          <w:lang w:val="fi-FI"/>
        </w:rPr>
      </w:pPr>
    </w:p>
    <w:p w14:paraId="6A26A5FC" w14:textId="6CCE4FFF" w:rsidR="00A638CB" w:rsidRPr="00BA6263" w:rsidRDefault="00A638CB" w:rsidP="00A638CB">
      <w:pPr>
        <w:spacing w:after="0"/>
        <w:rPr>
          <w:rFonts w:eastAsia="MS Mincho" w:cs="Times New Roman"/>
          <w:szCs w:val="20"/>
          <w:lang w:val="fi-FI"/>
        </w:rPr>
      </w:pPr>
      <w:r w:rsidRPr="00BA6263">
        <w:rPr>
          <w:rFonts w:eastAsia="MS Mincho" w:cs="Times New Roman"/>
          <w:szCs w:val="20"/>
          <w:lang w:val="fi-FI"/>
        </w:rPr>
        <w:t xml:space="preserve">Metastaattista eturauhassyöpää sairastavat potilaat, joilla oli dokumentoitu positiivinen luustokuvaus (metastaaseja luustossa) tai metastaasimuutoksia TT- tai magneettikuvauksessa (pehmytkudoksissa) kelpuutettiin tutkimukseen. Potilaat, joilla sairauden levinneisyys oli rajoittunut alueellisesti lantion imusolmukkeisiin eivät olleet kelpoisia tutkimukseen. </w:t>
      </w:r>
    </w:p>
    <w:p w14:paraId="67BA981D" w14:textId="77777777" w:rsidR="00A638CB" w:rsidRPr="00BA6263" w:rsidRDefault="00A638CB" w:rsidP="00A638CB">
      <w:pPr>
        <w:spacing w:after="0"/>
        <w:rPr>
          <w:rFonts w:eastAsia="TimesNewRoman" w:cs="Times New Roman"/>
          <w:lang w:val="fi-FI"/>
        </w:rPr>
      </w:pPr>
      <w:r w:rsidRPr="00BA6263">
        <w:rPr>
          <w:rFonts w:eastAsia="MS Mincho" w:cs="Times New Roman"/>
          <w:szCs w:val="20"/>
          <w:lang w:val="fi-FI"/>
        </w:rPr>
        <w:t>Potilaille voitiin antaa korkeintaan 6 hoitosykliä dosetakseli-hoitoa siten, että viimeinen hoitoannos lopetettiin 2 kuukauden sisällä päivästä 1 ja kun sairauden etenemisestä ei ollut todisteita dosetakseli-hoidon aikana tai sen lopettamisen jälkeen. Tutkimuksista suljettiin pois potilaat, joilla tiedettiin tai epäiltiin olevan aivometastaaseja, aktiivinen leptomeningeaalinen sairaus, aiempi epileptinen kohtaus tai mitään kohtauksen ilmaantumiselle myötävaikuttavia tekijöitä.</w:t>
      </w:r>
    </w:p>
    <w:p w14:paraId="7C6A90CF" w14:textId="77777777" w:rsidR="00A638CB" w:rsidRPr="00BA6263" w:rsidRDefault="00A638CB" w:rsidP="00A638CB">
      <w:pPr>
        <w:autoSpaceDE w:val="0"/>
        <w:autoSpaceDN w:val="0"/>
        <w:adjustRightInd w:val="0"/>
        <w:spacing w:after="0"/>
        <w:rPr>
          <w:rFonts w:eastAsia="TimesNewRoman" w:cs="Times New Roman"/>
          <w:lang w:val="fi-FI"/>
        </w:rPr>
      </w:pPr>
    </w:p>
    <w:p w14:paraId="1F425434" w14:textId="41DFE5A5" w:rsidR="00A638CB" w:rsidRPr="00BA6263" w:rsidRDefault="00A638CB" w:rsidP="00A638CB">
      <w:pPr>
        <w:autoSpaceDE w:val="0"/>
        <w:autoSpaceDN w:val="0"/>
        <w:adjustRightInd w:val="0"/>
        <w:spacing w:after="0"/>
        <w:rPr>
          <w:rFonts w:eastAsia="MS Mincho" w:cs="Times New Roman"/>
          <w:lang w:val="fi-FI"/>
        </w:rPr>
      </w:pPr>
      <w:r w:rsidRPr="00BA6263">
        <w:rPr>
          <w:rFonts w:eastAsia="MS Mincho" w:cs="Times New Roman"/>
          <w:lang w:val="fi-FI"/>
        </w:rPr>
        <w:t xml:space="preserve">Potilaiden demografiset tiedot ja sairautta koskevat lähtötilanteen tiedot olivat molemmissa hoitoryhmissä hyvin samankaltaiset. Mediaani-ikä oli satunnaistamisvaiheessa 70 vuotta molemmissa hoitoryhmissä. Suurin osa koko populaation potilaista oli valkoihoisia (80,5 %), 13,5 % oli aasialaisia ja 1,4 % oli mustaihoisia. Tutkimukseen ottovaiheessa Eastern Cooperative Oncology Group (ECOG) </w:t>
      </w:r>
      <w:r w:rsidRPr="00BA6263">
        <w:rPr>
          <w:rFonts w:eastAsia="MS Mincho" w:cs="Times New Roman"/>
          <w:lang w:val="fi-FI"/>
        </w:rPr>
        <w:noBreakHyphen/>
        <w:t>toimintakykyluokka oli 78 %:lla potilaista 0 ja 22 %:lla potilaista 1. Potilaat jaoteltiin taudin pieni- versus suuri-volyymisyyden ja eturauhassyövän aikaisemman dosetakselihoidon perusteella. Kolmellakymmenelläseitsemällä prosentilla potilaista oli pieni tautivolyymi ja 63 %:lla potilaista oli suuri tautivolyymi. Kahdeksankymmentäkaksi prosenttia potilaista ei ollut saanut aikaisempaa dosetakselihoitoa, 2 % oli saanut aiemmin 1–5 hoitosykliä ja 16 % oli saanut 6 hoitojaksoa. Tutkimuksenaikaista dosetakselihoitoa ei sallittu.</w:t>
      </w:r>
    </w:p>
    <w:p w14:paraId="4EA5243C" w14:textId="77777777" w:rsidR="00A638CB" w:rsidRPr="00BA6263" w:rsidRDefault="00A638CB" w:rsidP="00A638CB">
      <w:pPr>
        <w:autoSpaceDE w:val="0"/>
        <w:autoSpaceDN w:val="0"/>
        <w:adjustRightInd w:val="0"/>
        <w:spacing w:after="0"/>
        <w:rPr>
          <w:rFonts w:eastAsia="MS Mincho" w:cs="Times New Roman"/>
          <w:lang w:val="fi-FI"/>
        </w:rPr>
      </w:pPr>
    </w:p>
    <w:p w14:paraId="306BE75E" w14:textId="77777777" w:rsidR="00A638CB" w:rsidRPr="00BA6263" w:rsidRDefault="00A638CB" w:rsidP="00A638CB">
      <w:pPr>
        <w:autoSpaceDE w:val="0"/>
        <w:autoSpaceDN w:val="0"/>
        <w:adjustRightInd w:val="0"/>
        <w:spacing w:after="0"/>
        <w:rPr>
          <w:rFonts w:eastAsia="MS Mincho" w:cs="Times New Roman"/>
          <w:lang w:val="fi-FI"/>
        </w:rPr>
      </w:pPr>
      <w:r w:rsidRPr="00BA6263">
        <w:rPr>
          <w:rFonts w:eastAsia="MS Mincho" w:cs="Times New Roman"/>
          <w:lang w:val="fi-FI"/>
        </w:rPr>
        <w:t xml:space="preserve">Ensisijainen päätetapahtuma oli riippumattoman keskitetyn arvioijatahon vahvistama radiologinen etenemisvapaa aika (rPFS) eli aika, joka kului satunnaistamisesta ensimmäiseen objektiiviseen näyttöön taudin radiologisesta etenemisestä tai kuolemaan (mistä tahansa syystä aiheutuvaan kuolemaan, joka tapahtui satunnaistamisen ja tutkimuslääkkeen käytön lopettamista seuraavien 24 viikon välisenä aikana), kumpi sitten tapahtuikin ensin. </w:t>
      </w:r>
    </w:p>
    <w:p w14:paraId="3697C542" w14:textId="77777777" w:rsidR="00A638CB" w:rsidRPr="00BA6263" w:rsidRDefault="00A638CB" w:rsidP="00A638CB">
      <w:pPr>
        <w:autoSpaceDE w:val="0"/>
        <w:autoSpaceDN w:val="0"/>
        <w:adjustRightInd w:val="0"/>
        <w:spacing w:after="0"/>
        <w:rPr>
          <w:rFonts w:eastAsia="MS Mincho" w:cs="Times New Roman"/>
          <w:lang w:val="fi-FI"/>
        </w:rPr>
      </w:pPr>
    </w:p>
    <w:p w14:paraId="79D5E857" w14:textId="4579B618" w:rsidR="0020683A" w:rsidRPr="00BA6263" w:rsidRDefault="00A638CB" w:rsidP="00A638CB">
      <w:pPr>
        <w:autoSpaceDE w:val="0"/>
        <w:autoSpaceDN w:val="0"/>
        <w:adjustRightInd w:val="0"/>
        <w:spacing w:after="0"/>
        <w:rPr>
          <w:rFonts w:eastAsia="TimesNewRoman" w:cs="Times New Roman"/>
          <w:lang w:val="fi-FI"/>
        </w:rPr>
      </w:pPr>
      <w:r w:rsidRPr="00BA6263">
        <w:rPr>
          <w:rFonts w:eastAsia="MS Mincho" w:cs="Times New Roman"/>
          <w:lang w:val="fi-FI"/>
        </w:rPr>
        <w:t>Entsalutamidi pienensi tilastollisesti merkitsevästi (61 %) rPFS-tapahtuman riskiä lumelääkkeeseen verrattuna [riskisuhde = 0,39 (95 %:n CI: 0,30; 0,50), p &lt; 0,0001]. Vastaavia rPFS-tuloksia havaittiin suuren tai pienen tautivolyymin potilailla ja potilailla, jotka olivat tai eivät olleet saaneet aiempaa dosetakseli-hoitoa. Mediaaniaikaa rPFS-tapahtumaan ei saavutettu entsalutamidiryhmässä, ja se oli 19,0 kuukautta (95 %:n CI: 16,6; 22,2) lumelääkeryhmässä</w:t>
      </w:r>
      <w:r w:rsidR="0020683A" w:rsidRPr="00BA6263">
        <w:rPr>
          <w:rFonts w:eastAsia="MS Mincho" w:cs="Times New Roman"/>
          <w:lang w:val="fi-FI"/>
        </w:rPr>
        <w:t>.</w:t>
      </w:r>
    </w:p>
    <w:p w14:paraId="1E3F58A1" w14:textId="77777777" w:rsidR="0020683A" w:rsidRPr="00BA6263" w:rsidRDefault="0020683A" w:rsidP="0020683A">
      <w:pPr>
        <w:autoSpaceDE w:val="0"/>
        <w:autoSpaceDN w:val="0"/>
        <w:adjustRightInd w:val="0"/>
        <w:spacing w:after="0"/>
        <w:rPr>
          <w:rFonts w:eastAsia="TimesNewRoman" w:cs="Times New Roman"/>
          <w:lang w:val="fi-FI"/>
        </w:rPr>
      </w:pPr>
    </w:p>
    <w:p w14:paraId="1C6FFF32" w14:textId="1D0E99BE" w:rsidR="0020683A" w:rsidRPr="00BA6263" w:rsidRDefault="0020683A" w:rsidP="0020683A">
      <w:pPr>
        <w:keepNext/>
        <w:autoSpaceDE w:val="0"/>
        <w:autoSpaceDN w:val="0"/>
        <w:adjustRightInd w:val="0"/>
        <w:spacing w:after="0"/>
        <w:rPr>
          <w:rFonts w:eastAsia="MS Mincho" w:cs="Times New Roman"/>
          <w:b/>
          <w:lang w:val="fi-FI"/>
        </w:rPr>
      </w:pPr>
      <w:r w:rsidRPr="00BA6263">
        <w:rPr>
          <w:rFonts w:eastAsia="MS Mincho" w:cs="Times New Roman"/>
          <w:b/>
          <w:lang w:val="fi-FI"/>
        </w:rPr>
        <w:t>Taulukko 3: Yhteenveto tehokkuustuloksista entsalutamidia tai lumelääkettä saaneilla potilailla ARCHES-tutkimuksessa (hoitoaikeen [intent-to-treat] mukainen analyysi)</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3397"/>
        <w:gridCol w:w="2658"/>
        <w:gridCol w:w="3007"/>
      </w:tblGrid>
      <w:tr w:rsidR="0020683A" w:rsidRPr="00BA6263" w14:paraId="5ECAA9BC" w14:textId="77777777" w:rsidTr="00F51AC6">
        <w:tc>
          <w:tcPr>
            <w:tcW w:w="3397" w:type="dxa"/>
          </w:tcPr>
          <w:p w14:paraId="0F9DE308" w14:textId="77777777" w:rsidR="0020683A" w:rsidRPr="00BA6263" w:rsidRDefault="0020683A" w:rsidP="0020683A">
            <w:pPr>
              <w:keepNext/>
              <w:keepLines/>
              <w:autoSpaceDE w:val="0"/>
              <w:autoSpaceDN w:val="0"/>
              <w:adjustRightInd w:val="0"/>
              <w:spacing w:after="0"/>
              <w:jc w:val="center"/>
              <w:rPr>
                <w:rFonts w:eastAsia="MS Mincho" w:cs="Times New Roman"/>
                <w:lang w:val="fi-FI" w:eastAsia="ja-JP"/>
              </w:rPr>
            </w:pPr>
          </w:p>
        </w:tc>
        <w:tc>
          <w:tcPr>
            <w:tcW w:w="2658" w:type="dxa"/>
          </w:tcPr>
          <w:p w14:paraId="371B506C" w14:textId="77777777" w:rsidR="0020683A" w:rsidRPr="00BA6263" w:rsidRDefault="0020683A" w:rsidP="0020683A">
            <w:pPr>
              <w:keepNext/>
              <w:keepLines/>
              <w:autoSpaceDE w:val="0"/>
              <w:autoSpaceDN w:val="0"/>
              <w:adjustRightInd w:val="0"/>
              <w:spacing w:after="0"/>
              <w:jc w:val="center"/>
              <w:rPr>
                <w:rFonts w:eastAsia="MS Mincho" w:cs="Times New Roman"/>
                <w:b/>
                <w:lang w:val="fi-FI" w:eastAsia="ja-JP"/>
              </w:rPr>
            </w:pPr>
            <w:r w:rsidRPr="00BA6263">
              <w:rPr>
                <w:rFonts w:eastAsia="MS Mincho" w:cs="Times New Roman"/>
                <w:b/>
                <w:lang w:val="fi-FI"/>
              </w:rPr>
              <w:t>Entsalutamidi ja ADT</w:t>
            </w:r>
            <w:r w:rsidRPr="00BA6263">
              <w:rPr>
                <w:rFonts w:eastAsia="MS Mincho" w:cs="Times New Roman"/>
                <w:lang w:val="fi-FI"/>
              </w:rPr>
              <w:br/>
            </w:r>
            <w:r w:rsidRPr="00BA6263">
              <w:rPr>
                <w:rFonts w:eastAsia="MS Mincho" w:cs="Times New Roman"/>
                <w:b/>
                <w:lang w:val="fi-FI"/>
              </w:rPr>
              <w:t>(N = 574)</w:t>
            </w:r>
          </w:p>
        </w:tc>
        <w:tc>
          <w:tcPr>
            <w:tcW w:w="3007" w:type="dxa"/>
          </w:tcPr>
          <w:p w14:paraId="2DE900A6" w14:textId="77777777" w:rsidR="0020683A" w:rsidRPr="00BA6263" w:rsidRDefault="0020683A" w:rsidP="0020683A">
            <w:pPr>
              <w:keepNext/>
              <w:keepLines/>
              <w:autoSpaceDE w:val="0"/>
              <w:autoSpaceDN w:val="0"/>
              <w:adjustRightInd w:val="0"/>
              <w:spacing w:after="0"/>
              <w:jc w:val="center"/>
              <w:rPr>
                <w:rFonts w:eastAsia="MS Mincho" w:cs="Times New Roman"/>
                <w:b/>
                <w:lang w:val="fi-FI" w:eastAsia="ja-JP"/>
              </w:rPr>
            </w:pPr>
            <w:r w:rsidRPr="00BA6263">
              <w:rPr>
                <w:rFonts w:eastAsia="MS Mincho" w:cs="Times New Roman"/>
                <w:b/>
                <w:lang w:val="fi-FI"/>
              </w:rPr>
              <w:t>Lumelääke ja ADT</w:t>
            </w:r>
            <w:r w:rsidRPr="00BA6263">
              <w:rPr>
                <w:rFonts w:eastAsia="MS Mincho" w:cs="Times New Roman"/>
                <w:lang w:val="fi-FI"/>
              </w:rPr>
              <w:br/>
            </w:r>
            <w:r w:rsidRPr="00BA6263">
              <w:rPr>
                <w:rFonts w:eastAsia="MS Mincho" w:cs="Times New Roman"/>
                <w:b/>
                <w:lang w:val="fi-FI"/>
              </w:rPr>
              <w:t>(N = 576)</w:t>
            </w:r>
          </w:p>
        </w:tc>
      </w:tr>
      <w:tr w:rsidR="0020683A" w:rsidRPr="00BA6263" w14:paraId="32CC6EDF" w14:textId="77777777" w:rsidTr="00F51AC6">
        <w:tc>
          <w:tcPr>
            <w:tcW w:w="9062" w:type="dxa"/>
            <w:gridSpan w:val="3"/>
          </w:tcPr>
          <w:p w14:paraId="1FDE6B70" w14:textId="77777777" w:rsidR="0020683A" w:rsidRPr="00BA6263" w:rsidRDefault="0020683A" w:rsidP="0020683A">
            <w:pPr>
              <w:keepNext/>
              <w:keepLines/>
              <w:autoSpaceDE w:val="0"/>
              <w:autoSpaceDN w:val="0"/>
              <w:adjustRightInd w:val="0"/>
              <w:spacing w:after="0"/>
              <w:rPr>
                <w:rFonts w:eastAsia="MS Mincho" w:cs="Times New Roman"/>
                <w:b/>
                <w:lang w:val="fi-FI" w:eastAsia="ja-JP"/>
              </w:rPr>
            </w:pPr>
            <w:r w:rsidRPr="00BA6263">
              <w:rPr>
                <w:rFonts w:eastAsia="MS Mincho" w:cs="Times New Roman"/>
                <w:b/>
                <w:lang w:val="fi-FI"/>
              </w:rPr>
              <w:t>Radiologinen etenemisvapaa aika</w:t>
            </w:r>
          </w:p>
        </w:tc>
      </w:tr>
      <w:tr w:rsidR="0020683A" w:rsidRPr="00BA6263" w14:paraId="0B55E409" w14:textId="77777777" w:rsidTr="00F51AC6">
        <w:tc>
          <w:tcPr>
            <w:tcW w:w="3397" w:type="dxa"/>
          </w:tcPr>
          <w:p w14:paraId="67C629EA" w14:textId="77777777" w:rsidR="0020683A" w:rsidRPr="00BA6263" w:rsidRDefault="0020683A" w:rsidP="0020683A">
            <w:pPr>
              <w:keepNext/>
              <w:keepLines/>
              <w:autoSpaceDE w:val="0"/>
              <w:autoSpaceDN w:val="0"/>
              <w:adjustRightInd w:val="0"/>
              <w:spacing w:after="0"/>
              <w:rPr>
                <w:rFonts w:eastAsia="MS Mincho" w:cs="Times New Roman"/>
                <w:lang w:val="fi-FI" w:eastAsia="ja-JP"/>
              </w:rPr>
            </w:pPr>
            <w:r w:rsidRPr="00BA6263">
              <w:rPr>
                <w:rFonts w:eastAsia="MS Mincho" w:cs="Times New Roman"/>
                <w:lang w:val="fi-FI"/>
              </w:rPr>
              <w:t>Tapahtumien määrä (%)</w:t>
            </w:r>
          </w:p>
        </w:tc>
        <w:tc>
          <w:tcPr>
            <w:tcW w:w="2658" w:type="dxa"/>
            <w:vAlign w:val="center"/>
          </w:tcPr>
          <w:p w14:paraId="3842EC18" w14:textId="77777777" w:rsidR="0020683A" w:rsidRPr="00BA6263" w:rsidRDefault="0020683A" w:rsidP="0020683A">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91 (15,9)</w:t>
            </w:r>
          </w:p>
        </w:tc>
        <w:tc>
          <w:tcPr>
            <w:tcW w:w="3007" w:type="dxa"/>
            <w:vAlign w:val="center"/>
          </w:tcPr>
          <w:p w14:paraId="7A6838BF" w14:textId="77777777" w:rsidR="0020683A" w:rsidRPr="00BA6263" w:rsidRDefault="0020683A" w:rsidP="0020683A">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201 (34,9)</w:t>
            </w:r>
          </w:p>
        </w:tc>
      </w:tr>
      <w:tr w:rsidR="0020683A" w:rsidRPr="00BA6263" w14:paraId="2323FEE4" w14:textId="77777777" w:rsidTr="00F51AC6">
        <w:tc>
          <w:tcPr>
            <w:tcW w:w="3397" w:type="dxa"/>
          </w:tcPr>
          <w:p w14:paraId="7919EF6E" w14:textId="77777777" w:rsidR="0020683A" w:rsidRPr="00BA6263" w:rsidRDefault="0020683A" w:rsidP="0020683A">
            <w:pPr>
              <w:keepNext/>
              <w:keepLines/>
              <w:autoSpaceDE w:val="0"/>
              <w:autoSpaceDN w:val="0"/>
              <w:adjustRightInd w:val="0"/>
              <w:spacing w:after="0"/>
              <w:rPr>
                <w:rFonts w:eastAsia="MS Mincho" w:cs="Times New Roman"/>
                <w:lang w:val="fi-FI" w:eastAsia="ja-JP"/>
              </w:rPr>
            </w:pPr>
            <w:r w:rsidRPr="00BA6263">
              <w:rPr>
                <w:rFonts w:eastAsia="MS Mincho" w:cs="Times New Roman"/>
                <w:lang w:val="fi-FI"/>
              </w:rPr>
              <w:t>Mediaani, kuukausia (95 %:n CI)</w:t>
            </w:r>
            <w:r w:rsidRPr="00BA6263">
              <w:rPr>
                <w:rFonts w:eastAsia="MS Mincho" w:cs="Times New Roman"/>
                <w:i/>
                <w:iCs/>
                <w:vertAlign w:val="superscript"/>
                <w:lang w:val="fi-FI"/>
              </w:rPr>
              <w:t>1</w:t>
            </w:r>
          </w:p>
        </w:tc>
        <w:tc>
          <w:tcPr>
            <w:tcW w:w="2658" w:type="dxa"/>
            <w:vAlign w:val="center"/>
          </w:tcPr>
          <w:p w14:paraId="730337B5" w14:textId="77777777" w:rsidR="0020683A" w:rsidRPr="00BA6263" w:rsidRDefault="0020683A" w:rsidP="0020683A">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NR</w:t>
            </w:r>
          </w:p>
        </w:tc>
        <w:tc>
          <w:tcPr>
            <w:tcW w:w="3007" w:type="dxa"/>
            <w:vAlign w:val="center"/>
          </w:tcPr>
          <w:p w14:paraId="5D7D188F" w14:textId="77777777" w:rsidR="0020683A" w:rsidRPr="00BA6263" w:rsidRDefault="0020683A" w:rsidP="0020683A">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19,0 (16,6; 22,2)</w:t>
            </w:r>
          </w:p>
        </w:tc>
      </w:tr>
      <w:tr w:rsidR="0020683A" w:rsidRPr="00BA6263" w14:paraId="49A1481D" w14:textId="77777777" w:rsidTr="00F51AC6">
        <w:tc>
          <w:tcPr>
            <w:tcW w:w="3397" w:type="dxa"/>
          </w:tcPr>
          <w:p w14:paraId="36F63B9C" w14:textId="77777777" w:rsidR="0020683A" w:rsidRPr="00BA6263" w:rsidRDefault="0020683A" w:rsidP="0020683A">
            <w:pPr>
              <w:keepNext/>
              <w:keepLines/>
              <w:autoSpaceDE w:val="0"/>
              <w:autoSpaceDN w:val="0"/>
              <w:adjustRightInd w:val="0"/>
              <w:spacing w:after="0"/>
              <w:rPr>
                <w:rFonts w:eastAsia="MS Mincho" w:cs="Times New Roman"/>
                <w:lang w:val="fi-FI" w:eastAsia="ja-JP"/>
              </w:rPr>
            </w:pPr>
            <w:r w:rsidRPr="00BA6263">
              <w:rPr>
                <w:rFonts w:eastAsia="MS Mincho" w:cs="Times New Roman"/>
                <w:lang w:val="fi-FI"/>
              </w:rPr>
              <w:t>Riskisuhde (95 %:n CI)</w:t>
            </w:r>
            <w:r w:rsidRPr="00BA6263">
              <w:rPr>
                <w:rFonts w:eastAsia="MS Mincho" w:cs="Times New Roman"/>
                <w:i/>
                <w:iCs/>
                <w:vertAlign w:val="superscript"/>
                <w:lang w:val="fi-FI"/>
              </w:rPr>
              <w:t>2</w:t>
            </w:r>
          </w:p>
        </w:tc>
        <w:tc>
          <w:tcPr>
            <w:tcW w:w="5665" w:type="dxa"/>
            <w:gridSpan w:val="2"/>
            <w:vAlign w:val="center"/>
          </w:tcPr>
          <w:p w14:paraId="1F598DCA" w14:textId="77777777" w:rsidR="0020683A" w:rsidRPr="00BA6263" w:rsidRDefault="0020683A" w:rsidP="0020683A">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0,39 (0,30; 0,50)</w:t>
            </w:r>
          </w:p>
        </w:tc>
      </w:tr>
      <w:tr w:rsidR="0020683A" w:rsidRPr="00BA6263" w14:paraId="7124211E" w14:textId="77777777" w:rsidTr="00F51AC6">
        <w:tc>
          <w:tcPr>
            <w:tcW w:w="3397" w:type="dxa"/>
          </w:tcPr>
          <w:p w14:paraId="4B58502F" w14:textId="77777777" w:rsidR="0020683A" w:rsidRPr="00BA6263" w:rsidRDefault="0020683A" w:rsidP="0020683A">
            <w:pPr>
              <w:keepNext/>
              <w:keepLines/>
              <w:autoSpaceDE w:val="0"/>
              <w:autoSpaceDN w:val="0"/>
              <w:adjustRightInd w:val="0"/>
              <w:spacing w:after="0"/>
              <w:rPr>
                <w:rFonts w:eastAsia="MS Mincho" w:cs="Times New Roman"/>
                <w:lang w:val="fi-FI" w:eastAsia="ja-JP"/>
              </w:rPr>
            </w:pPr>
            <w:r w:rsidRPr="00BA6263">
              <w:rPr>
                <w:rFonts w:eastAsia="MS Mincho" w:cs="Times New Roman"/>
                <w:lang w:val="fi-FI"/>
              </w:rPr>
              <w:t>P-arvo</w:t>
            </w:r>
            <w:r w:rsidRPr="00BA6263">
              <w:rPr>
                <w:rFonts w:eastAsia="MS Mincho" w:cs="Times New Roman"/>
                <w:i/>
                <w:iCs/>
                <w:vertAlign w:val="superscript"/>
                <w:lang w:val="fi-FI"/>
              </w:rPr>
              <w:t>2</w:t>
            </w:r>
          </w:p>
        </w:tc>
        <w:tc>
          <w:tcPr>
            <w:tcW w:w="5665" w:type="dxa"/>
            <w:gridSpan w:val="2"/>
            <w:vAlign w:val="center"/>
          </w:tcPr>
          <w:p w14:paraId="1608F823" w14:textId="77777777" w:rsidR="0020683A" w:rsidRPr="00BA6263" w:rsidRDefault="0020683A" w:rsidP="0020683A">
            <w:pPr>
              <w:keepNext/>
              <w:keepLines/>
              <w:autoSpaceDE w:val="0"/>
              <w:autoSpaceDN w:val="0"/>
              <w:adjustRightInd w:val="0"/>
              <w:spacing w:after="0"/>
              <w:jc w:val="center"/>
              <w:rPr>
                <w:rFonts w:eastAsia="MS Mincho" w:cs="Times New Roman"/>
                <w:lang w:val="fi-FI" w:eastAsia="ja-JP"/>
              </w:rPr>
            </w:pPr>
            <w:r w:rsidRPr="00BA6263">
              <w:rPr>
                <w:rFonts w:eastAsia="MS Mincho" w:cs="Times New Roman"/>
                <w:lang w:val="fi-FI"/>
              </w:rPr>
              <w:t>p &lt; 0,0001</w:t>
            </w:r>
          </w:p>
        </w:tc>
      </w:tr>
    </w:tbl>
    <w:p w14:paraId="121763E7" w14:textId="77777777" w:rsidR="0020683A" w:rsidRPr="00BA6263" w:rsidRDefault="0020683A" w:rsidP="0020683A">
      <w:pPr>
        <w:autoSpaceDE w:val="0"/>
        <w:autoSpaceDN w:val="0"/>
        <w:adjustRightInd w:val="0"/>
        <w:spacing w:after="0"/>
        <w:rPr>
          <w:rFonts w:eastAsia="MS Mincho" w:cs="Times New Roman"/>
          <w:sz w:val="18"/>
          <w:szCs w:val="20"/>
          <w:lang w:val="fi-FI" w:eastAsia="ja-JP"/>
        </w:rPr>
      </w:pPr>
      <w:r w:rsidRPr="00BA6263">
        <w:rPr>
          <w:rFonts w:eastAsia="MS Mincho" w:cs="Times New Roman"/>
          <w:sz w:val="18"/>
          <w:szCs w:val="20"/>
          <w:lang w:val="fi-FI" w:eastAsia="ja-JP"/>
        </w:rPr>
        <w:t>NR = Not reached (ei saavutettu).</w:t>
      </w:r>
    </w:p>
    <w:p w14:paraId="26604CE4" w14:textId="77777777" w:rsidR="0020683A" w:rsidRPr="00BA6263" w:rsidRDefault="0020683A" w:rsidP="0020683A">
      <w:pPr>
        <w:numPr>
          <w:ilvl w:val="0"/>
          <w:numId w:val="29"/>
        </w:numPr>
        <w:autoSpaceDE w:val="0"/>
        <w:autoSpaceDN w:val="0"/>
        <w:adjustRightInd w:val="0"/>
        <w:spacing w:after="0"/>
        <w:rPr>
          <w:rFonts w:eastAsia="MS Mincho" w:cs="Times New Roman"/>
          <w:sz w:val="18"/>
          <w:szCs w:val="20"/>
          <w:lang w:val="fi-FI" w:eastAsia="ja-JP"/>
        </w:rPr>
      </w:pPr>
      <w:r w:rsidRPr="00BA6263">
        <w:rPr>
          <w:rFonts w:eastAsia="MS Mincho" w:cs="Times New Roman"/>
          <w:sz w:val="18"/>
          <w:szCs w:val="20"/>
          <w:lang w:val="fi-FI" w:eastAsia="ja-JP"/>
        </w:rPr>
        <w:t>Laskettu Brookmeyerin ja Crowleyn menetelmällä.</w:t>
      </w:r>
    </w:p>
    <w:p w14:paraId="5772949A" w14:textId="77777777" w:rsidR="0020683A" w:rsidRPr="00BA6263" w:rsidRDefault="0020683A" w:rsidP="0020683A">
      <w:pPr>
        <w:numPr>
          <w:ilvl w:val="0"/>
          <w:numId w:val="29"/>
        </w:numPr>
        <w:autoSpaceDE w:val="0"/>
        <w:autoSpaceDN w:val="0"/>
        <w:adjustRightInd w:val="0"/>
        <w:spacing w:after="0"/>
        <w:rPr>
          <w:rFonts w:eastAsia="MS Mincho" w:cs="Arial"/>
          <w:sz w:val="18"/>
          <w:szCs w:val="20"/>
          <w:lang w:val="fi-FI" w:eastAsia="ja-JP"/>
        </w:rPr>
      </w:pPr>
      <w:r w:rsidRPr="00BA6263">
        <w:rPr>
          <w:rFonts w:eastAsia="MS Mincho" w:cs="Times New Roman"/>
          <w:sz w:val="18"/>
          <w:szCs w:val="18"/>
          <w:lang w:val="fi-FI"/>
        </w:rPr>
        <w:t>Ositettu tautivolyymin (pieni vs. suuri) ja aiemman dosetakselihoidon (kyllä tai ei) mukaan.</w:t>
      </w:r>
    </w:p>
    <w:p w14:paraId="61BBC69D" w14:textId="77777777" w:rsidR="0020683A" w:rsidRPr="00BA6263" w:rsidRDefault="0020683A" w:rsidP="0020683A">
      <w:pPr>
        <w:autoSpaceDE w:val="0"/>
        <w:autoSpaceDN w:val="0"/>
        <w:adjustRightInd w:val="0"/>
        <w:spacing w:after="0"/>
        <w:rPr>
          <w:rFonts w:eastAsia="TimesNewRoman" w:cs="Times New Roman"/>
          <w:lang w:val="fi-FI"/>
        </w:rPr>
      </w:pPr>
    </w:p>
    <w:p w14:paraId="7BBF59BC" w14:textId="77777777" w:rsidR="0020683A" w:rsidRPr="00BA6263" w:rsidRDefault="0020683A" w:rsidP="0020683A">
      <w:pPr>
        <w:autoSpaceDE w:val="0"/>
        <w:autoSpaceDN w:val="0"/>
        <w:adjustRightInd w:val="0"/>
        <w:spacing w:after="0"/>
        <w:rPr>
          <w:rFonts w:eastAsia="TimesNewRoman" w:cs="Times New Roman"/>
          <w:lang w:val="fi-FI"/>
        </w:rPr>
      </w:pPr>
      <w:r w:rsidRPr="00BA6263">
        <w:rPr>
          <w:rFonts w:eastAsia="MS Mincho" w:cs="Times New Roman"/>
          <w:noProof/>
          <w:szCs w:val="20"/>
          <w:lang w:val="fi-FI"/>
        </w:rPr>
        <w:drawing>
          <wp:inline distT="0" distB="0" distL="0" distR="0" wp14:anchorId="3756971D" wp14:editId="0FEFF254">
            <wp:extent cx="5760720" cy="3187700"/>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3709467" name=""/>
                    <pic:cNvPicPr/>
                  </pic:nvPicPr>
                  <pic:blipFill>
                    <a:blip r:embed="rId25"/>
                    <a:stretch>
                      <a:fillRect/>
                    </a:stretch>
                  </pic:blipFill>
                  <pic:spPr>
                    <a:xfrm>
                      <a:off x="0" y="0"/>
                      <a:ext cx="5760720" cy="3187700"/>
                    </a:xfrm>
                    <a:prstGeom prst="rect">
                      <a:avLst/>
                    </a:prstGeom>
                  </pic:spPr>
                </pic:pic>
              </a:graphicData>
            </a:graphic>
          </wp:inline>
        </w:drawing>
      </w:r>
    </w:p>
    <w:p w14:paraId="76E2864B" w14:textId="694B97AC"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MS Mincho" w:cs="Times New Roman"/>
          <w:b/>
          <w:lang w:val="fi-FI" w:eastAsia="fi-FI"/>
        </w:rPr>
        <w:t>Kuva </w:t>
      </w:r>
      <w:r w:rsidR="00A638CB" w:rsidRPr="00BA6263">
        <w:rPr>
          <w:rFonts w:eastAsia="MS Mincho" w:cs="Times New Roman"/>
          <w:b/>
          <w:lang w:val="fi-FI" w:eastAsia="fi-FI"/>
        </w:rPr>
        <w:t>5</w:t>
      </w:r>
      <w:r w:rsidRPr="00BA6263">
        <w:rPr>
          <w:rFonts w:eastAsia="MS Mincho" w:cs="Times New Roman"/>
          <w:b/>
          <w:lang w:val="fi-FI" w:eastAsia="fi-FI"/>
        </w:rPr>
        <w:t>: Kaplan-Meierin menetelmän mukainen käyrä radiologisesta etenemisvapaasta ajasta ARCHES-tutkimuksessa (hoitoaikeen [intent-to-treat] mukainen analyysi)</w:t>
      </w:r>
    </w:p>
    <w:p w14:paraId="6B46D4F8" w14:textId="77777777" w:rsidR="0020683A" w:rsidRPr="00BA6263" w:rsidRDefault="0020683A" w:rsidP="0020683A">
      <w:pPr>
        <w:autoSpaceDE w:val="0"/>
        <w:autoSpaceDN w:val="0"/>
        <w:adjustRightInd w:val="0"/>
        <w:spacing w:after="0"/>
        <w:rPr>
          <w:rFonts w:eastAsia="MS Mincho" w:cs="Times New Roman"/>
          <w:bCs/>
          <w:szCs w:val="20"/>
          <w:lang w:val="fi-FI" w:eastAsia="ja-JP"/>
        </w:rPr>
      </w:pPr>
      <w:bookmarkStart w:id="96" w:name="_Hlk67675757"/>
    </w:p>
    <w:p w14:paraId="17651353" w14:textId="77777777" w:rsidR="0020683A" w:rsidRPr="00BA6263" w:rsidRDefault="0020683A" w:rsidP="0020683A">
      <w:pPr>
        <w:autoSpaceDE w:val="0"/>
        <w:autoSpaceDN w:val="0"/>
        <w:adjustRightInd w:val="0"/>
        <w:spacing w:after="0"/>
        <w:rPr>
          <w:rFonts w:eastAsia="MS Mincho" w:cs="Times New Roman"/>
          <w:lang w:val="fi-FI"/>
        </w:rPr>
      </w:pPr>
      <w:r w:rsidRPr="00BA6263">
        <w:rPr>
          <w:rFonts w:eastAsia="MS Mincho" w:cs="Times New Roman"/>
          <w:lang w:val="fi-FI"/>
        </w:rPr>
        <w:t>Tärkeimpiä tutkimuksessa arvioituja toissijaisia tehon päätetapahtumia olivat aika PSA:n etenemiseen, aika uuden antineoplastisen hoidon aloittamiseen, havaitsemisrajan alapuolelle jäävä PSA-arvo (lasku tasolle &lt; 0,2 µg/l) ja objektiivinen vasteosuus (RECIST 1.1 pohjautuen riippumattomaan arviointiin). Kaikissa näissä toissijaisissa päätetapahtumissa osoitettiin tilastollisesti merkitsevää paranemista entsalutamidi-hoitoa saaneilla potilailla verrattuna lumelääkettä saaneisiin potilaisiin.</w:t>
      </w:r>
    </w:p>
    <w:p w14:paraId="1BA319EA" w14:textId="77777777" w:rsidR="0020683A" w:rsidRPr="00BA6263" w:rsidRDefault="0020683A" w:rsidP="0020683A">
      <w:pPr>
        <w:autoSpaceDE w:val="0"/>
        <w:autoSpaceDN w:val="0"/>
        <w:adjustRightInd w:val="0"/>
        <w:spacing w:after="0"/>
        <w:rPr>
          <w:rFonts w:eastAsia="TimesNewRoman" w:cs="Times New Roman"/>
          <w:lang w:val="fi-FI"/>
        </w:rPr>
      </w:pPr>
    </w:p>
    <w:p w14:paraId="5B25F9C7" w14:textId="1406A357" w:rsidR="0020683A" w:rsidRPr="00BA6263" w:rsidRDefault="0020683A" w:rsidP="0020683A">
      <w:pPr>
        <w:spacing w:after="0"/>
        <w:outlineLvl w:val="0"/>
        <w:rPr>
          <w:rFonts w:eastAsia="MS Mincho" w:cs="Times New Roman"/>
          <w:szCs w:val="20"/>
          <w:lang w:val="fi-FI"/>
        </w:rPr>
      </w:pPr>
      <w:r w:rsidRPr="00BA6263">
        <w:rPr>
          <w:rFonts w:eastAsia="MS Mincho" w:cs="Times New Roman"/>
          <w:lang w:val="fi-FI"/>
        </w:rPr>
        <w:t xml:space="preserve">Toinen tärkeä tutkimuksessa arvioitu toissijainen tehon päätetapahtuma oli kokonaiselossaoloaika. Etukäteen määritellyssä kokonaiselossaoloajan lopullisessa analyysissä, joka tehtiin 356 kuoleman toteamisen jälkeen, </w:t>
      </w:r>
      <w:r w:rsidRPr="00BA6263">
        <w:rPr>
          <w:rFonts w:eastAsia="MS Mincho" w:cs="Times New Roman"/>
          <w:iCs/>
          <w:color w:val="212121"/>
          <w:lang w:val="fi-FI"/>
        </w:rPr>
        <w:t>kuolemanriskin osoitettiin vähentyneen tilastollisesti merkitsevästi 34 %:lla entsalutamidihoitoon satunnaistetuilla potilailla verrattuna potilaisiin, jotka satunnaistettiin saamaan lumelääkettä [riskisuhde (HR) </w:t>
      </w:r>
      <w:r w:rsidRPr="00BA6263">
        <w:rPr>
          <w:rFonts w:eastAsia="MS Mincho" w:cs="Times New Roman"/>
          <w:lang w:val="fi-FI" w:eastAsia="ja-JP"/>
        </w:rPr>
        <w:t>= 0,66; (95 % CI: 0,53; 0,81), p &lt; 0,0001]. Kokonaiselossaoloajan mediaania ei saavutettu kummassakaan hoitoryhmässä. Arvioitu seuranta-ajan mediaani oli kaikilla potilailla 44,6 kuukautta (ks. kuva </w:t>
      </w:r>
      <w:r w:rsidR="00A638CB" w:rsidRPr="00BA6263">
        <w:rPr>
          <w:rFonts w:eastAsia="MS Mincho" w:cs="Times New Roman"/>
          <w:lang w:val="fi-FI" w:eastAsia="ja-JP"/>
        </w:rPr>
        <w:t>6</w:t>
      </w:r>
      <w:r w:rsidRPr="00BA6263">
        <w:rPr>
          <w:rFonts w:eastAsia="MS Mincho" w:cs="Times New Roman"/>
          <w:lang w:val="fi-FI" w:eastAsia="ja-JP"/>
        </w:rPr>
        <w:t>).</w:t>
      </w:r>
    </w:p>
    <w:p w14:paraId="5AEC23FA" w14:textId="77777777" w:rsidR="0020683A" w:rsidRPr="00BA6263" w:rsidRDefault="0020683A" w:rsidP="0020683A">
      <w:pPr>
        <w:autoSpaceDE w:val="0"/>
        <w:autoSpaceDN w:val="0"/>
        <w:adjustRightInd w:val="0"/>
        <w:spacing w:after="0"/>
        <w:rPr>
          <w:rFonts w:eastAsia="MS Mincho" w:cs="Times New Roman"/>
          <w:bCs/>
          <w:szCs w:val="20"/>
          <w:lang w:val="fi-FI" w:eastAsia="ja-JP"/>
        </w:rPr>
      </w:pPr>
    </w:p>
    <w:bookmarkEnd w:id="96"/>
    <w:p w14:paraId="302D221C" w14:textId="77777777"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MS Mincho" w:cs="Times New Roman"/>
          <w:noProof/>
          <w:color w:val="000000"/>
          <w:sz w:val="24"/>
          <w:szCs w:val="24"/>
          <w:lang w:eastAsia="fi-FI"/>
        </w:rPr>
        <mc:AlternateContent>
          <mc:Choice Requires="wpg">
            <w:drawing>
              <wp:anchor distT="0" distB="0" distL="114300" distR="114300" simplePos="0" relativeHeight="251658240" behindDoc="0" locked="0" layoutInCell="1" allowOverlap="1" wp14:anchorId="03303C3D" wp14:editId="6C839AB8">
                <wp:simplePos x="0" y="0"/>
                <wp:positionH relativeFrom="column">
                  <wp:posOffset>5086</wp:posOffset>
                </wp:positionH>
                <wp:positionV relativeFrom="paragraph">
                  <wp:posOffset>620923</wp:posOffset>
                </wp:positionV>
                <wp:extent cx="2932228" cy="1861936"/>
                <wp:effectExtent l="0" t="0" r="1905" b="5080"/>
                <wp:wrapNone/>
                <wp:docPr id="37" name="Group 37"/>
                <wp:cNvGraphicFramePr/>
                <a:graphic xmlns:a="http://schemas.openxmlformats.org/drawingml/2006/main">
                  <a:graphicData uri="http://schemas.microsoft.com/office/word/2010/wordprocessingGroup">
                    <wpg:wgp>
                      <wpg:cNvGrpSpPr/>
                      <wpg:grpSpPr>
                        <a:xfrm>
                          <a:off x="0" y="0"/>
                          <a:ext cx="2932228" cy="1861936"/>
                          <a:chOff x="-37543" y="-60335"/>
                          <a:chExt cx="2932693" cy="1862174"/>
                        </a:xfrm>
                      </wpg:grpSpPr>
                      <wps:wsp>
                        <wps:cNvPr id="38" name="Text Box 38"/>
                        <wps:cNvSpPr txBox="1"/>
                        <wps:spPr>
                          <a:xfrm>
                            <a:off x="2237186" y="1448596"/>
                            <a:ext cx="657964" cy="89455"/>
                          </a:xfrm>
                          <a:prstGeom prst="rect">
                            <a:avLst/>
                          </a:prstGeom>
                          <a:solidFill>
                            <a:sysClr val="window" lastClr="FFFFFF"/>
                          </a:solidFill>
                          <a:ln w="6350">
                            <a:noFill/>
                          </a:ln>
                        </wps:spPr>
                        <wps:txbx>
                          <w:txbxContent>
                            <w:p w14:paraId="675D47C2" w14:textId="77777777" w:rsidR="0020683A" w:rsidRPr="008508A0" w:rsidRDefault="0020683A" w:rsidP="0020683A">
                              <w:pPr>
                                <w:jc w:val="center"/>
                                <w:rPr>
                                  <w:rFonts w:ascii="Arial" w:hAnsi="Arial" w:cs="Arial"/>
                                  <w:b/>
                                  <w:bCs/>
                                  <w:sz w:val="10"/>
                                  <w:szCs w:val="10"/>
                                </w:rPr>
                              </w:pPr>
                              <w:r>
                                <w:rPr>
                                  <w:rFonts w:ascii="Arial" w:hAnsi="Arial" w:cs="Arial"/>
                                  <w:b/>
                                  <w:bCs/>
                                  <w:sz w:val="10"/>
                                  <w:szCs w:val="10"/>
                                </w:rPr>
                                <w:t>Kuukautta</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39" name="Text Box 39"/>
                        <wps:cNvSpPr txBox="1"/>
                        <wps:spPr>
                          <a:xfrm>
                            <a:off x="862963" y="865140"/>
                            <a:ext cx="322472" cy="98381"/>
                          </a:xfrm>
                          <a:prstGeom prst="rect">
                            <a:avLst/>
                          </a:prstGeom>
                          <a:solidFill>
                            <a:sysClr val="window" lastClr="FFFFFF"/>
                          </a:solidFill>
                          <a:ln w="6350">
                            <a:noFill/>
                          </a:ln>
                        </wps:spPr>
                        <wps:txbx>
                          <w:txbxContent>
                            <w:p w14:paraId="34F182D6" w14:textId="77777777" w:rsidR="0020683A" w:rsidRPr="008508A0" w:rsidRDefault="0020683A" w:rsidP="0020683A">
                              <w:pPr>
                                <w:rPr>
                                  <w:rFonts w:ascii="Arial" w:hAnsi="Arial" w:cs="Arial"/>
                                  <w:b/>
                                  <w:bCs/>
                                  <w:sz w:val="10"/>
                                  <w:szCs w:val="10"/>
                                </w:rPr>
                              </w:pPr>
                              <w:r>
                                <w:rPr>
                                  <w:rFonts w:ascii="Arial" w:hAnsi="Arial" w:cs="Arial"/>
                                  <w:b/>
                                  <w:bCs/>
                                  <w:sz w:val="10"/>
                                  <w:szCs w:val="10"/>
                                </w:rPr>
                                <w:t>Hoito</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0" name="Text Box 40"/>
                        <wps:cNvSpPr txBox="1"/>
                        <wps:spPr>
                          <a:xfrm>
                            <a:off x="1543298" y="963698"/>
                            <a:ext cx="491358" cy="76704"/>
                          </a:xfrm>
                          <a:prstGeom prst="rect">
                            <a:avLst/>
                          </a:prstGeom>
                          <a:solidFill>
                            <a:sysClr val="window" lastClr="FFFFFF"/>
                          </a:solidFill>
                          <a:ln w="6350">
                            <a:noFill/>
                          </a:ln>
                        </wps:spPr>
                        <wps:txbx>
                          <w:txbxContent>
                            <w:p w14:paraId="7E6ECAA6" w14:textId="77777777" w:rsidR="0020683A" w:rsidRPr="008508A0" w:rsidRDefault="0020683A" w:rsidP="0020683A">
                              <w:pPr>
                                <w:rPr>
                                  <w:rFonts w:ascii="Arial" w:hAnsi="Arial" w:cs="Arial"/>
                                  <w:b/>
                                  <w:bCs/>
                                  <w:sz w:val="10"/>
                                  <w:szCs w:val="10"/>
                                </w:rPr>
                              </w:pPr>
                              <w:r>
                                <w:rPr>
                                  <w:rFonts w:ascii="Arial" w:hAnsi="Arial" w:cs="Arial"/>
                                  <w:b/>
                                  <w:bCs/>
                                  <w:sz w:val="10"/>
                                  <w:szCs w:val="10"/>
                                </w:rPr>
                                <w:t>Entsalutamidi</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1" name="Text Box 41"/>
                        <wps:cNvSpPr txBox="1"/>
                        <wps:spPr>
                          <a:xfrm>
                            <a:off x="1558260" y="1048887"/>
                            <a:ext cx="589971" cy="113311"/>
                          </a:xfrm>
                          <a:prstGeom prst="rect">
                            <a:avLst/>
                          </a:prstGeom>
                          <a:solidFill>
                            <a:sysClr val="window" lastClr="FFFFFF"/>
                          </a:solidFill>
                          <a:ln w="6350">
                            <a:noFill/>
                          </a:ln>
                        </wps:spPr>
                        <wps:txbx>
                          <w:txbxContent>
                            <w:p w14:paraId="5C991E93" w14:textId="77777777" w:rsidR="0020683A" w:rsidRPr="008508A0" w:rsidRDefault="0020683A" w:rsidP="0020683A">
                              <w:pPr>
                                <w:rPr>
                                  <w:rFonts w:ascii="Arial" w:hAnsi="Arial" w:cs="Arial"/>
                                  <w:b/>
                                  <w:bCs/>
                                  <w:sz w:val="10"/>
                                  <w:szCs w:val="10"/>
                                </w:rPr>
                              </w:pPr>
                              <w:r>
                                <w:rPr>
                                  <w:rFonts w:ascii="Arial" w:hAnsi="Arial" w:cs="Arial"/>
                                  <w:b/>
                                  <w:bCs/>
                                  <w:sz w:val="10"/>
                                  <w:szCs w:val="10"/>
                                </w:rPr>
                                <w:t>Lumelääke</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2" name="Text Box 42"/>
                        <wps:cNvSpPr txBox="1"/>
                        <wps:spPr>
                          <a:xfrm>
                            <a:off x="1850558" y="881723"/>
                            <a:ext cx="853537" cy="81759"/>
                          </a:xfrm>
                          <a:prstGeom prst="rect">
                            <a:avLst/>
                          </a:prstGeom>
                          <a:solidFill>
                            <a:sysClr val="window" lastClr="FFFFFF"/>
                          </a:solidFill>
                          <a:ln w="6350">
                            <a:noFill/>
                          </a:ln>
                        </wps:spPr>
                        <wps:txbx>
                          <w:txbxContent>
                            <w:p w14:paraId="48AB42FC" w14:textId="77777777" w:rsidR="0020683A" w:rsidRPr="008508A0" w:rsidRDefault="0020683A" w:rsidP="0020683A">
                              <w:pPr>
                                <w:jc w:val="center"/>
                                <w:rPr>
                                  <w:rFonts w:ascii="Arial" w:hAnsi="Arial" w:cs="Arial"/>
                                  <w:b/>
                                  <w:bCs/>
                                  <w:sz w:val="10"/>
                                  <w:szCs w:val="10"/>
                                </w:rPr>
                              </w:pPr>
                              <w:r>
                                <w:rPr>
                                  <w:rFonts w:ascii="Arial" w:hAnsi="Arial" w:cs="Arial"/>
                                  <w:b/>
                                  <w:bCs/>
                                  <w:sz w:val="10"/>
                                  <w:szCs w:val="10"/>
                                </w:rPr>
                                <w:t>Tutkittavien lukumäärä</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3" name="Text Box 43"/>
                        <wps:cNvSpPr txBox="1"/>
                        <wps:spPr>
                          <a:xfrm rot="16200000">
                            <a:off x="-429053" y="401215"/>
                            <a:ext cx="1024068" cy="100967"/>
                          </a:xfrm>
                          <a:prstGeom prst="rect">
                            <a:avLst/>
                          </a:prstGeom>
                          <a:solidFill>
                            <a:sysClr val="window" lastClr="FFFFFF"/>
                          </a:solidFill>
                          <a:ln w="6350">
                            <a:noFill/>
                          </a:ln>
                        </wps:spPr>
                        <wps:txbx>
                          <w:txbxContent>
                            <w:p w14:paraId="3B7F0854" w14:textId="77777777" w:rsidR="0020683A" w:rsidRPr="008508A0" w:rsidRDefault="0020683A" w:rsidP="0020683A">
                              <w:pPr>
                                <w:jc w:val="center"/>
                                <w:rPr>
                                  <w:rFonts w:ascii="Arial" w:hAnsi="Arial" w:cs="Arial"/>
                                  <w:b/>
                                  <w:bCs/>
                                  <w:sz w:val="12"/>
                                  <w:szCs w:val="12"/>
                                </w:rPr>
                              </w:pPr>
                              <w:r>
                                <w:rPr>
                                  <w:rFonts w:ascii="Arial" w:hAnsi="Arial" w:cs="Arial"/>
                                  <w:b/>
                                  <w:bCs/>
                                  <w:sz w:val="12"/>
                                  <w:szCs w:val="12"/>
                                </w:rPr>
                                <w:t>Elossaoloaika</w:t>
                              </w:r>
                              <w:r w:rsidRPr="008508A0">
                                <w:rPr>
                                  <w:rFonts w:ascii="Arial" w:hAnsi="Arial" w:cs="Arial"/>
                                  <w:b/>
                                  <w:bCs/>
                                  <w:sz w:val="12"/>
                                  <w:szCs w:val="12"/>
                                </w:rPr>
                                <w:t xml:space="preserve"> (%)</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4" name="Text Box 44"/>
                        <wps:cNvSpPr txBox="1"/>
                        <wps:spPr>
                          <a:xfrm>
                            <a:off x="489429" y="1103767"/>
                            <a:ext cx="1013316" cy="88008"/>
                          </a:xfrm>
                          <a:prstGeom prst="rect">
                            <a:avLst/>
                          </a:prstGeom>
                          <a:solidFill>
                            <a:sysClr val="window" lastClr="FFFFFF"/>
                          </a:solidFill>
                          <a:ln w="6350">
                            <a:noFill/>
                          </a:ln>
                        </wps:spPr>
                        <wps:txbx>
                          <w:txbxContent>
                            <w:p w14:paraId="2FFF7F5B" w14:textId="77777777" w:rsidR="0020683A" w:rsidRPr="008508A0" w:rsidRDefault="0020683A" w:rsidP="0020683A">
                              <w:pPr>
                                <w:jc w:val="center"/>
                                <w:rPr>
                                  <w:rFonts w:ascii="Arial" w:hAnsi="Arial" w:cs="Arial"/>
                                  <w:b/>
                                  <w:bCs/>
                                  <w:sz w:val="10"/>
                                  <w:szCs w:val="10"/>
                                </w:rPr>
                              </w:pPr>
                              <w:r w:rsidRPr="00575D0D">
                                <w:rPr>
                                  <w:rFonts w:ascii="Arial" w:hAnsi="Arial" w:cs="Arial"/>
                                  <w:b/>
                                  <w:bCs/>
                                  <w:sz w:val="10"/>
                                  <w:szCs w:val="10"/>
                                </w:rPr>
                                <w:t>Stratifi</w:t>
                              </w:r>
                              <w:r>
                                <w:rPr>
                                  <w:rFonts w:ascii="Arial" w:hAnsi="Arial" w:cs="Arial"/>
                                  <w:b/>
                                  <w:bCs/>
                                  <w:sz w:val="10"/>
                                  <w:szCs w:val="10"/>
                                </w:rPr>
                                <w:t>oitu</w:t>
                              </w:r>
                              <w:r w:rsidRPr="00575D0D">
                                <w:rPr>
                                  <w:rFonts w:ascii="Arial" w:hAnsi="Arial" w:cs="Arial"/>
                                  <w:b/>
                                  <w:bCs/>
                                  <w:sz w:val="10"/>
                                  <w:szCs w:val="10"/>
                                </w:rPr>
                                <w:t xml:space="preserve"> </w:t>
                              </w:r>
                              <w:r>
                                <w:rPr>
                                  <w:rFonts w:ascii="Arial" w:hAnsi="Arial" w:cs="Arial"/>
                                  <w:b/>
                                  <w:bCs/>
                                  <w:sz w:val="10"/>
                                  <w:szCs w:val="10"/>
                                </w:rPr>
                                <w:t>l</w:t>
                              </w:r>
                              <w:r w:rsidRPr="00575D0D">
                                <w:rPr>
                                  <w:rFonts w:ascii="Arial" w:hAnsi="Arial" w:cs="Arial"/>
                                  <w:b/>
                                  <w:bCs/>
                                  <w:sz w:val="10"/>
                                  <w:szCs w:val="10"/>
                                </w:rPr>
                                <w:t>og</w:t>
                              </w:r>
                              <w:r>
                                <w:rPr>
                                  <w:rFonts w:ascii="Arial" w:hAnsi="Arial" w:cs="Arial"/>
                                  <w:b/>
                                  <w:bCs/>
                                  <w:sz w:val="10"/>
                                  <w:szCs w:val="10"/>
                                </w:rPr>
                                <w:t xml:space="preserve"> r</w:t>
                              </w:r>
                              <w:r w:rsidRPr="00575D0D">
                                <w:rPr>
                                  <w:rFonts w:ascii="Arial" w:hAnsi="Arial" w:cs="Arial"/>
                                  <w:b/>
                                  <w:bCs/>
                                  <w:sz w:val="10"/>
                                  <w:szCs w:val="10"/>
                                </w:rPr>
                                <w:t xml:space="preserve">ank </w:t>
                              </w:r>
                              <w:r>
                                <w:rPr>
                                  <w:rFonts w:ascii="Arial" w:hAnsi="Arial" w:cs="Arial"/>
                                  <w:b/>
                                  <w:bCs/>
                                  <w:sz w:val="10"/>
                                  <w:szCs w:val="10"/>
                                </w:rPr>
                                <w:t>-t</w:t>
                              </w:r>
                              <w:r w:rsidRPr="00575D0D">
                                <w:rPr>
                                  <w:rFonts w:ascii="Arial" w:hAnsi="Arial" w:cs="Arial"/>
                                  <w:b/>
                                  <w:bCs/>
                                  <w:sz w:val="10"/>
                                  <w:szCs w:val="10"/>
                                </w:rPr>
                                <w:t>est</w:t>
                              </w:r>
                              <w:r>
                                <w:rPr>
                                  <w:rFonts w:ascii="Arial" w:hAnsi="Arial" w:cs="Arial"/>
                                  <w:b/>
                                  <w:bCs/>
                                  <w:sz w:val="10"/>
                                  <w:szCs w:val="10"/>
                                </w:rPr>
                                <w:t>i</w:t>
                              </w:r>
                              <w:r w:rsidRPr="00575D0D">
                                <w:rPr>
                                  <w:rFonts w:ascii="Arial" w:hAnsi="Arial" w:cs="Arial"/>
                                  <w:b/>
                                  <w:bCs/>
                                  <w:sz w:val="10"/>
                                  <w:szCs w:val="10"/>
                                </w:rPr>
                                <w:t>: &lt;</w:t>
                              </w:r>
                              <w:r>
                                <w:rPr>
                                  <w:rFonts w:ascii="Arial" w:hAnsi="Arial" w:cs="Arial"/>
                                  <w:b/>
                                  <w:bCs/>
                                  <w:sz w:val="10"/>
                                  <w:szCs w:val="10"/>
                                </w:rPr>
                                <w:t xml:space="preserve"> ,</w:t>
                              </w:r>
                              <w:r w:rsidRPr="00575D0D">
                                <w:rPr>
                                  <w:rFonts w:ascii="Arial" w:hAnsi="Arial" w:cs="Arial"/>
                                  <w:b/>
                                  <w:bCs/>
                                  <w:sz w:val="10"/>
                                  <w:szCs w:val="10"/>
                                </w:rPr>
                                <w:t>0001</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5" name="Text Box 45"/>
                        <wps:cNvSpPr txBox="1"/>
                        <wps:spPr>
                          <a:xfrm>
                            <a:off x="461089" y="1191775"/>
                            <a:ext cx="1339424" cy="79048"/>
                          </a:xfrm>
                          <a:prstGeom prst="rect">
                            <a:avLst/>
                          </a:prstGeom>
                          <a:solidFill>
                            <a:sysClr val="window" lastClr="FFFFFF"/>
                          </a:solidFill>
                          <a:ln w="6350">
                            <a:noFill/>
                          </a:ln>
                        </wps:spPr>
                        <wps:txbx>
                          <w:txbxContent>
                            <w:p w14:paraId="7074F02D" w14:textId="77777777" w:rsidR="0020683A" w:rsidRPr="008508A0" w:rsidRDefault="0020683A" w:rsidP="0020683A">
                              <w:pPr>
                                <w:jc w:val="center"/>
                                <w:rPr>
                                  <w:rFonts w:ascii="Arial" w:hAnsi="Arial" w:cs="Arial"/>
                                  <w:b/>
                                  <w:bCs/>
                                  <w:sz w:val="10"/>
                                  <w:szCs w:val="10"/>
                                </w:rPr>
                              </w:pPr>
                              <w:r>
                                <w:rPr>
                                  <w:rFonts w:ascii="Arial" w:hAnsi="Arial" w:cs="Arial"/>
                                  <w:b/>
                                  <w:bCs/>
                                  <w:sz w:val="10"/>
                                  <w:szCs w:val="10"/>
                                </w:rPr>
                                <w:t>Riskisuhde</w:t>
                              </w:r>
                              <w:r w:rsidRPr="00575D0D">
                                <w:rPr>
                                  <w:rFonts w:ascii="Arial" w:hAnsi="Arial" w:cs="Arial"/>
                                  <w:b/>
                                  <w:bCs/>
                                  <w:sz w:val="10"/>
                                  <w:szCs w:val="10"/>
                                </w:rPr>
                                <w:t xml:space="preserve"> (95</w:t>
                              </w:r>
                              <w:r>
                                <w:rPr>
                                  <w:rFonts w:ascii="Arial" w:hAnsi="Arial" w:cs="Arial"/>
                                  <w:b/>
                                  <w:bCs/>
                                  <w:sz w:val="10"/>
                                  <w:szCs w:val="10"/>
                                </w:rPr>
                                <w:t xml:space="preserve"> </w:t>
                              </w:r>
                              <w:r w:rsidRPr="00575D0D">
                                <w:rPr>
                                  <w:rFonts w:ascii="Arial" w:hAnsi="Arial" w:cs="Arial"/>
                                  <w:b/>
                                  <w:bCs/>
                                  <w:sz w:val="10"/>
                                  <w:szCs w:val="10"/>
                                </w:rPr>
                                <w:t>% CI): 0</w:t>
                              </w:r>
                              <w:r>
                                <w:rPr>
                                  <w:rFonts w:ascii="Arial" w:hAnsi="Arial" w:cs="Arial"/>
                                  <w:b/>
                                  <w:bCs/>
                                  <w:sz w:val="10"/>
                                  <w:szCs w:val="10"/>
                                </w:rPr>
                                <w:t>,</w:t>
                              </w:r>
                              <w:r w:rsidRPr="00575D0D">
                                <w:rPr>
                                  <w:rFonts w:ascii="Arial" w:hAnsi="Arial" w:cs="Arial"/>
                                  <w:b/>
                                  <w:bCs/>
                                  <w:sz w:val="10"/>
                                  <w:szCs w:val="10"/>
                                </w:rPr>
                                <w:t>66</w:t>
                              </w:r>
                              <w:r>
                                <w:rPr>
                                  <w:rFonts w:ascii="Arial" w:hAnsi="Arial" w:cs="Arial"/>
                                  <w:b/>
                                  <w:bCs/>
                                  <w:sz w:val="10"/>
                                  <w:szCs w:val="10"/>
                                </w:rPr>
                                <w:t xml:space="preserve"> </w:t>
                              </w:r>
                              <w:r w:rsidRPr="00575D0D">
                                <w:rPr>
                                  <w:rFonts w:ascii="Arial" w:hAnsi="Arial" w:cs="Arial"/>
                                  <w:b/>
                                  <w:bCs/>
                                  <w:sz w:val="10"/>
                                  <w:szCs w:val="10"/>
                                </w:rPr>
                                <w:t>(0</w:t>
                              </w:r>
                              <w:r>
                                <w:rPr>
                                  <w:rFonts w:ascii="Arial" w:hAnsi="Arial" w:cs="Arial"/>
                                  <w:b/>
                                  <w:bCs/>
                                  <w:sz w:val="10"/>
                                  <w:szCs w:val="10"/>
                                </w:rPr>
                                <w:t>,</w:t>
                              </w:r>
                              <w:r w:rsidRPr="00575D0D">
                                <w:rPr>
                                  <w:rFonts w:ascii="Arial" w:hAnsi="Arial" w:cs="Arial"/>
                                  <w:b/>
                                  <w:bCs/>
                                  <w:sz w:val="10"/>
                                  <w:szCs w:val="10"/>
                                </w:rPr>
                                <w:t>53</w:t>
                              </w:r>
                              <w:r>
                                <w:rPr>
                                  <w:rFonts w:ascii="Arial" w:hAnsi="Arial" w:cs="Arial"/>
                                  <w:b/>
                                  <w:bCs/>
                                  <w:sz w:val="10"/>
                                  <w:szCs w:val="10"/>
                                </w:rPr>
                                <w:t xml:space="preserve">; </w:t>
                              </w:r>
                              <w:r w:rsidRPr="00575D0D">
                                <w:rPr>
                                  <w:rFonts w:ascii="Arial" w:hAnsi="Arial" w:cs="Arial"/>
                                  <w:b/>
                                  <w:bCs/>
                                  <w:sz w:val="10"/>
                                  <w:szCs w:val="10"/>
                                </w:rPr>
                                <w:t>0</w:t>
                              </w:r>
                              <w:r>
                                <w:rPr>
                                  <w:rFonts w:ascii="Arial" w:hAnsi="Arial" w:cs="Arial"/>
                                  <w:b/>
                                  <w:bCs/>
                                  <w:sz w:val="10"/>
                                  <w:szCs w:val="10"/>
                                </w:rPr>
                                <w:t>,</w:t>
                              </w:r>
                              <w:r w:rsidRPr="00575D0D">
                                <w:rPr>
                                  <w:rFonts w:ascii="Arial" w:hAnsi="Arial" w:cs="Arial"/>
                                  <w:b/>
                                  <w:bCs/>
                                  <w:sz w:val="10"/>
                                  <w:szCs w:val="10"/>
                                </w:rPr>
                                <w:t>81)</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6" name="Text Box 46"/>
                        <wps:cNvSpPr txBox="1"/>
                        <wps:spPr>
                          <a:xfrm>
                            <a:off x="15437" y="1520568"/>
                            <a:ext cx="724510" cy="110586"/>
                          </a:xfrm>
                          <a:prstGeom prst="rect">
                            <a:avLst/>
                          </a:prstGeom>
                          <a:solidFill>
                            <a:sysClr val="window" lastClr="FFFFFF"/>
                          </a:solidFill>
                          <a:ln w="6350">
                            <a:noFill/>
                          </a:ln>
                        </wps:spPr>
                        <wps:txbx>
                          <w:txbxContent>
                            <w:p w14:paraId="0FA7F2CD" w14:textId="77777777" w:rsidR="0020683A" w:rsidRPr="00575D0D" w:rsidRDefault="0020683A" w:rsidP="0020683A">
                              <w:pPr>
                                <w:rPr>
                                  <w:rFonts w:ascii="Arial" w:hAnsi="Arial" w:cs="Arial"/>
                                  <w:sz w:val="10"/>
                                  <w:szCs w:val="10"/>
                                </w:rPr>
                              </w:pPr>
                              <w:r>
                                <w:rPr>
                                  <w:rFonts w:ascii="Arial" w:hAnsi="Arial" w:cs="Arial"/>
                                  <w:sz w:val="10"/>
                                  <w:szCs w:val="10"/>
                                </w:rPr>
                                <w:t>Riskissä olevat potilaat</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7" name="Text Box 47"/>
                        <wps:cNvSpPr txBox="1"/>
                        <wps:spPr>
                          <a:xfrm>
                            <a:off x="-37543" y="1609879"/>
                            <a:ext cx="498629" cy="97868"/>
                          </a:xfrm>
                          <a:prstGeom prst="rect">
                            <a:avLst/>
                          </a:prstGeom>
                          <a:solidFill>
                            <a:sysClr val="window" lastClr="FFFFFF"/>
                          </a:solidFill>
                          <a:ln w="6350">
                            <a:noFill/>
                          </a:ln>
                        </wps:spPr>
                        <wps:txbx>
                          <w:txbxContent>
                            <w:p w14:paraId="444BA6D6" w14:textId="77777777" w:rsidR="0020683A" w:rsidRPr="008508A0" w:rsidRDefault="0020683A" w:rsidP="0020683A">
                              <w:pPr>
                                <w:rPr>
                                  <w:rFonts w:ascii="Arial" w:hAnsi="Arial" w:cs="Arial"/>
                                  <w:b/>
                                  <w:bCs/>
                                  <w:sz w:val="10"/>
                                  <w:szCs w:val="10"/>
                                </w:rPr>
                              </w:pPr>
                              <w:r>
                                <w:rPr>
                                  <w:rFonts w:ascii="Arial" w:hAnsi="Arial" w:cs="Arial"/>
                                  <w:b/>
                                  <w:bCs/>
                                  <w:sz w:val="10"/>
                                  <w:szCs w:val="10"/>
                                </w:rPr>
                                <w:t>Entsalutamidi</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s:wsp>
                        <wps:cNvPr id="48" name="Text Box 48"/>
                        <wps:cNvSpPr txBox="1"/>
                        <wps:spPr>
                          <a:xfrm>
                            <a:off x="32489" y="1707227"/>
                            <a:ext cx="427388" cy="94612"/>
                          </a:xfrm>
                          <a:prstGeom prst="rect">
                            <a:avLst/>
                          </a:prstGeom>
                          <a:solidFill>
                            <a:sysClr val="window" lastClr="FFFFFF"/>
                          </a:solidFill>
                          <a:ln w="6350">
                            <a:noFill/>
                          </a:ln>
                        </wps:spPr>
                        <wps:txbx>
                          <w:txbxContent>
                            <w:p w14:paraId="76195404" w14:textId="77777777" w:rsidR="0020683A" w:rsidRPr="008508A0" w:rsidRDefault="0020683A" w:rsidP="0020683A">
                              <w:pPr>
                                <w:rPr>
                                  <w:rFonts w:ascii="Arial" w:hAnsi="Arial" w:cs="Arial"/>
                                  <w:b/>
                                  <w:bCs/>
                                  <w:sz w:val="10"/>
                                  <w:szCs w:val="10"/>
                                </w:rPr>
                              </w:pPr>
                              <w:r>
                                <w:rPr>
                                  <w:rFonts w:ascii="Arial" w:hAnsi="Arial" w:cs="Arial"/>
                                  <w:b/>
                                  <w:bCs/>
                                  <w:sz w:val="10"/>
                                  <w:szCs w:val="10"/>
                                </w:rPr>
                                <w:t>Lumelääke</w:t>
                              </w:r>
                            </w:p>
                          </w:txbxContent>
                        </wps:txbx>
                        <wps:bodyPr rot="0" spcFirstLastPara="0" vertOverflow="clip" horzOverflow="clip" vert="horz" wrap="square" lIns="0" tIns="0" rIns="0" bIns="0" numCol="1" spcCol="0" rtlCol="0" fromWordArt="0" anchor="t"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03303C3D" id="Group 37" o:spid="_x0000_s1193" style="position:absolute;margin-left:.4pt;margin-top:48.9pt;width:230.9pt;height:146.6pt;z-index:251658240;mso-width-relative:margin;mso-height-relative:margin" coordorigin="-375,-603" coordsize="29326,1862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neftgQAALQiAAAOAAAAZHJzL2Uyb0RvYy54bWzsmk1v4zYQhu8F+h8E3ROT1AdJI8oizTZB&#10;gWA3QFLsmZFlW4AkqpQSO/31fUl9JFZ6WG+LogKcg0JRNMkZPjMcjnTxaV8W3ktmmlxXiU/Pie9l&#10;VapXebVJ/N8fb86E7zWtqlaq0FWW+K9Z43+6/Pmni129zJje6mKVGQ+dVM1yVyf+tm3r5WLRpNus&#10;VM25rrMKD9falKrFrdksVkbt0HtZLBgh8WKnzao2Os2aBrWfu4f+pet/vc7S9ut63WStVyQ+5ta6&#10;q3HXJ3tdXF6o5caoepun/TTUD8yiVHmFQceuPqtWec8m/9BVmadGN3rdnqe6XOj1Ok8zJwOkoWQi&#10;za3Rz7WTZbPcbepRTVDtRE8/3G365eXW1A/1vYEmdvUGunB3Vpb92pT2P2bp7Z3KXkeVZfvWS1HJ&#10;ZMAYwyKneEZFTGUQd0pNt9C8/d1ZwKMw8D00OItJEETD81/f9RFLtOj7YJSHts1imMLiYGK7Gqg0&#10;b9po/pk2HraqzpySmyW0cW+8fJX4AUSqVAliH62ov+i9hyqnI9fMasxr96iH2EN9g8q/URxjAYdq&#10;nAZoGIpI9ioalBhHXMZhJ7+QYeQ0NEqvlrVp2ttMl54tJL4B1Q429XLXtJ2ihiZ2+EYX+eomLwp3&#10;89pcF8Z7UTAA2M1K73yvUE2LysS/cX+9rg9+VlTeLvHjICJupErb/rqhigpLYxehE9eW2v3T3qmN&#10;xs6kbN2TXr1CR0Z3NtfU6U2O6d9h7HtlYGQwRziO9isu60JjtLTIa9/bavPntM62wyrjie/tYKyJ&#10;3/zxrEwGUX6rsP7WsoeCGQpPQ6F6Lq81xKdwRXXqiviBaYuhuDa6/AY/cmVHwSNVpRgr8duheN12&#10;LgN+KM2urlwj2G+t2rvqoU5t11bXdhEe99+UqfuVarHCX/RAmFpOFqxr22uz01d/A76tOf4XoMuP&#10;oMsBaNjDMaCLmMm4s3QRRzTs3euAOTxFyFmHuRSBcHYzU8xHmz9hDjv5/2MOFqf+vMPTGtmRmFNs&#10;Z0xig8COBt5jFOEZ1XLgPJQ0iPotkcecHG5m83LnbHAFJ87nwTk2uUncEo6+6mjOI8GwoVvOKQmF&#10;EPwQ9EhIyTGgi9toENA5e/TgRPqsApcQkcSU9NFbHUu6iEhkXTZIF4Jy5mB48+giCqKA9wE65ZEL&#10;kGYaubjd6BSgd0epOUQuCKinnI++6ns4745gNEa6BH/uoNKf6M9CJknUBewhoYz2R/MhkKGEhSTu&#10;IxlKiIzdBjBT8J1wJ/DnAz4yIlPwR+f1PeDbmLwnPURaheGkayMZSgJE5YeRDCU2fEGKxoYyQhDi&#10;QvqZgu6ySyfQ5wN69BH00VkdC3pMiRhAl5TzqUsPAlhCn2vkElG9NYSZgu6M+AT6fECHg5169NFZ&#10;HQm6TcIgIrcOPWIkQpRykIPhLIwojq7d0ZRESL/Pl3Mn24nz+XAOMKecj77qSM7fvT3DyxUpuDt7&#10;vh1NQ2mz7h3okovODmbqz8f3Dqdk4zySjTgaTjkffdWRnAcMMXrnzznhjE0C9JDxQPQnURnG1GV6&#10;5ok5P70i/ddekbovA/BphAth+8847LcX7+/dK9W3j00u/wIAAP//AwBQSwMEFAAGAAgAAAAhAPsi&#10;U23eAAAABwEAAA8AAABkcnMvZG93bnJldi54bWxMzsFKw0AQBuC74DssI3izm7QabcyklKKeimAr&#10;iLdtMk1Cs7Mhu03St3c86WkY/uGfL1tNtlUD9b5xjBDPIlDEhSsbrhA+9693T6B8MFya1jEhXMjD&#10;Kr++ykxaupE/aNiFSkkJ+9Qg1CF0qda+qMkaP3MdsWRH11sTZO0rXfZmlHLb6nkUJdqahuVDbTra&#10;1FScdmeL8Daacb2IX4bt6bi5fO8f3r+2MSHe3kzrZ1CBpvB3DL98oUMupoM7c+lViyDugLB8lCnp&#10;fTJPQB0QFss4Ap1n+r8//wEAAP//AwBQSwECLQAUAAYACAAAACEAtoM4kv4AAADhAQAAEwAAAAAA&#10;AAAAAAAAAAAAAAAAW0NvbnRlbnRfVHlwZXNdLnhtbFBLAQItABQABgAIAAAAIQA4/SH/1gAAAJQB&#10;AAALAAAAAAAAAAAAAAAAAC8BAABfcmVscy8ucmVsc1BLAQItABQABgAIAAAAIQDvGneftgQAALQi&#10;AAAOAAAAAAAAAAAAAAAAAC4CAABkcnMvZTJvRG9jLnhtbFBLAQItABQABgAIAAAAIQD7IlNt3gAA&#10;AAcBAAAPAAAAAAAAAAAAAAAAABAHAABkcnMvZG93bnJldi54bWxQSwUGAAAAAAQABADzAAAAGwgA&#10;AAAA&#10;">
                <v:shape id="Text Box 38" o:spid="_x0000_s1194" type="#_x0000_t202" style="position:absolute;left:22371;top:14485;width:6580;height:8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38UwgAAANsAAAAPAAAAZHJzL2Rvd25yZXYueG1sRE/LasJA&#10;FN0X/IfhFtzVSSqWkjpKLYqCdJFUF+4umZsHzdwJmTGJf+8sBJeH816uR9OInjpXW1YQzyIQxLnV&#10;NZcKTn+7t08QziNrbCyTghs5WK8mL0tMtB04pT7zpQgh7BJUUHnfJlK6vCKDbmZb4sAVtjPoA+xK&#10;qTscQrhp5HsUfUiDNYeGClv6qSj/z65GwTlaHLfFvPxt9yddF+nGX+JYKzV9Hb+/QHga/VP8cB+0&#10;gnkYG76EHyBXdwAAAP//AwBQSwECLQAUAAYACAAAACEA2+H2y+4AAACFAQAAEwAAAAAAAAAAAAAA&#10;AAAAAAAAW0NvbnRlbnRfVHlwZXNdLnhtbFBLAQItABQABgAIAAAAIQBa9CxbvwAAABUBAAALAAAA&#10;AAAAAAAAAAAAAB8BAABfcmVscy8ucmVsc1BLAQItABQABgAIAAAAIQA/F38UwgAAANsAAAAPAAAA&#10;AAAAAAAAAAAAAAcCAABkcnMvZG93bnJldi54bWxQSwUGAAAAAAMAAwC3AAAA9gIAAAAA&#10;" fillcolor="window" stroked="f" strokeweight=".5pt">
                  <v:textbox inset="0,0,0,0">
                    <w:txbxContent>
                      <w:p w14:paraId="675D47C2" w14:textId="77777777" w:rsidR="0020683A" w:rsidRPr="008508A0" w:rsidRDefault="0020683A" w:rsidP="0020683A">
                        <w:pPr>
                          <w:jc w:val="center"/>
                          <w:rPr>
                            <w:rFonts w:ascii="Arial" w:hAnsi="Arial" w:cs="Arial"/>
                            <w:b/>
                            <w:bCs/>
                            <w:sz w:val="10"/>
                            <w:szCs w:val="10"/>
                          </w:rPr>
                        </w:pPr>
                        <w:r>
                          <w:rPr>
                            <w:rFonts w:ascii="Arial" w:hAnsi="Arial" w:cs="Arial"/>
                            <w:b/>
                            <w:bCs/>
                            <w:sz w:val="10"/>
                            <w:szCs w:val="10"/>
                          </w:rPr>
                          <w:t>Kuukautta</w:t>
                        </w:r>
                      </w:p>
                    </w:txbxContent>
                  </v:textbox>
                </v:shape>
                <v:shape id="Text Box 39" o:spid="_x0000_s1195" type="#_x0000_t202" style="position:absolute;left:8629;top:8651;width:3225;height:9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W9qPxAAAANsAAAAPAAAAZHJzL2Rvd25yZXYueG1sRI9LiwIx&#10;EITvC/6H0IK3NTOKyzoaRUVRWPbg6+CtmfQ8cNIZJlHHf2+EhT0WVfUVNZ23phJ3alxpWUHcj0AQ&#10;p1aXnCs4HTef3yCcR9ZYWSYFT3Iwn3U+ppho++A93Q8+FwHCLkEFhfd1IqVLCzLo+rYmDl5mG4M+&#10;yCaXusFHgJtKDqLoSxosOSwUWNOqoPR6uBkF52j0s86G+W+9Peky2y/9JY61Ur1uu5iA8NT6//Bf&#10;e6cVDMfw/hJ+gJy9AAAA//8DAFBLAQItABQABgAIAAAAIQDb4fbL7gAAAIUBAAATAAAAAAAAAAAA&#10;AAAAAAAAAABbQ29udGVudF9UeXBlc10ueG1sUEsBAi0AFAAGAAgAAAAhAFr0LFu/AAAAFQEAAAsA&#10;AAAAAAAAAAAAAAAAHwEAAF9yZWxzLy5yZWxzUEsBAi0AFAAGAAgAAAAhAFBb2o/EAAAA2wAAAA8A&#10;AAAAAAAAAAAAAAAABwIAAGRycy9kb3ducmV2LnhtbFBLBQYAAAAAAwADALcAAAD4AgAAAAA=&#10;" fillcolor="window" stroked="f" strokeweight=".5pt">
                  <v:textbox inset="0,0,0,0">
                    <w:txbxContent>
                      <w:p w14:paraId="34F182D6" w14:textId="77777777" w:rsidR="0020683A" w:rsidRPr="008508A0" w:rsidRDefault="0020683A" w:rsidP="0020683A">
                        <w:pPr>
                          <w:rPr>
                            <w:rFonts w:ascii="Arial" w:hAnsi="Arial" w:cs="Arial"/>
                            <w:b/>
                            <w:bCs/>
                            <w:sz w:val="10"/>
                            <w:szCs w:val="10"/>
                          </w:rPr>
                        </w:pPr>
                        <w:r>
                          <w:rPr>
                            <w:rFonts w:ascii="Arial" w:hAnsi="Arial" w:cs="Arial"/>
                            <w:b/>
                            <w:bCs/>
                            <w:sz w:val="10"/>
                            <w:szCs w:val="10"/>
                          </w:rPr>
                          <w:t>Hoito</w:t>
                        </w:r>
                      </w:p>
                    </w:txbxContent>
                  </v:textbox>
                </v:shape>
                <v:shape id="Text Box 40" o:spid="_x0000_s1196" type="#_x0000_t202" style="position:absolute;left:15432;top:9636;width:4914;height:7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ZwBvwQAAANsAAAAPAAAAZHJzL2Rvd25yZXYueG1sRE/LisIw&#10;FN0L/kO4gjtN62OQjlFUFAWZhY9ZzO7S3D6Y5qY0Uevfm4Xg8nDe82VrKnGnxpWWFcTDCARxanXJ&#10;uYLrZTeYgXAeWWNlmRQ8ycFy0e3MMdH2wSe6n30uQgi7BBUU3teJlC4tyKAb2po4cJltDPoAm1zq&#10;Bh8h3FRyFEVf0mDJoaHAmjYFpf/nm1HwG02P22yc/9T7qy6z09r/xbFWqt9rV98gPLX+I367D1rB&#10;JKwPX8IPkIsXAAAA//8DAFBLAQItABQABgAIAAAAIQDb4fbL7gAAAIUBAAATAAAAAAAAAAAAAAAA&#10;AAAAAABbQ29udGVudF9UeXBlc10ueG1sUEsBAi0AFAAGAAgAAAAhAFr0LFu/AAAAFQEAAAsAAAAA&#10;AAAAAAAAAAAAHwEAAF9yZWxzLy5yZWxzUEsBAi0AFAAGAAgAAAAhAJlnAG/BAAAA2wAAAA8AAAAA&#10;AAAAAAAAAAAABwIAAGRycy9kb3ducmV2LnhtbFBLBQYAAAAAAwADALcAAAD1AgAAAAA=&#10;" fillcolor="window" stroked="f" strokeweight=".5pt">
                  <v:textbox inset="0,0,0,0">
                    <w:txbxContent>
                      <w:p w14:paraId="7E6ECAA6" w14:textId="77777777" w:rsidR="0020683A" w:rsidRPr="008508A0" w:rsidRDefault="0020683A" w:rsidP="0020683A">
                        <w:pPr>
                          <w:rPr>
                            <w:rFonts w:ascii="Arial" w:hAnsi="Arial" w:cs="Arial"/>
                            <w:b/>
                            <w:bCs/>
                            <w:sz w:val="10"/>
                            <w:szCs w:val="10"/>
                          </w:rPr>
                        </w:pPr>
                        <w:r>
                          <w:rPr>
                            <w:rFonts w:ascii="Arial" w:hAnsi="Arial" w:cs="Arial"/>
                            <w:b/>
                            <w:bCs/>
                            <w:sz w:val="10"/>
                            <w:szCs w:val="10"/>
                          </w:rPr>
                          <w:t>Entsalutamidi</w:t>
                        </w:r>
                      </w:p>
                    </w:txbxContent>
                  </v:textbox>
                </v:shape>
                <v:shape id="Text Box 41" o:spid="_x0000_s1197" type="#_x0000_t202" style="position:absolute;left:15582;top:10488;width:5900;height:113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K6X0xQAAANsAAAAPAAAAZHJzL2Rvd25yZXYueG1sRI9Pa8JA&#10;FMTvBb/D8gRvdZPaikTXYEtLC8VDoh68PbIvfzD7NmS3MX57t1DocZiZ3zCbdDStGKh3jWUF8TwC&#10;QVxY3XCl4Hj4eFyBcB5ZY2uZFNzIQbqdPGww0fbKGQ25r0SAsEtQQe19l0jpipoMurntiINX2t6g&#10;D7KvpO7xGuCmlU9RtJQGGw4LNXb0VlNxyX+MglP08v1eLqp993nUTZm9+nMca6Vm03G3BuFp9P/h&#10;v/aXVvAcw++X8APk9g4AAP//AwBQSwECLQAUAAYACAAAACEA2+H2y+4AAACFAQAAEwAAAAAAAAAA&#10;AAAAAAAAAAAAW0NvbnRlbnRfVHlwZXNdLnhtbFBLAQItABQABgAIAAAAIQBa9CxbvwAAABUBAAAL&#10;AAAAAAAAAAAAAAAAAB8BAABfcmVscy8ucmVsc1BLAQItABQABgAIAAAAIQD2K6X0xQAAANsAAAAP&#10;AAAAAAAAAAAAAAAAAAcCAABkcnMvZG93bnJldi54bWxQSwUGAAAAAAMAAwC3AAAA+QIAAAAA&#10;" fillcolor="window" stroked="f" strokeweight=".5pt">
                  <v:textbox inset="0,0,0,0">
                    <w:txbxContent>
                      <w:p w14:paraId="5C991E93" w14:textId="77777777" w:rsidR="0020683A" w:rsidRPr="008508A0" w:rsidRDefault="0020683A" w:rsidP="0020683A">
                        <w:pPr>
                          <w:rPr>
                            <w:rFonts w:ascii="Arial" w:hAnsi="Arial" w:cs="Arial"/>
                            <w:b/>
                            <w:bCs/>
                            <w:sz w:val="10"/>
                            <w:szCs w:val="10"/>
                          </w:rPr>
                        </w:pPr>
                        <w:r>
                          <w:rPr>
                            <w:rFonts w:ascii="Arial" w:hAnsi="Arial" w:cs="Arial"/>
                            <w:b/>
                            <w:bCs/>
                            <w:sz w:val="10"/>
                            <w:szCs w:val="10"/>
                          </w:rPr>
                          <w:t>Lumelääke</w:t>
                        </w:r>
                      </w:p>
                    </w:txbxContent>
                  </v:textbox>
                </v:shape>
                <v:shape id="Text Box 42" o:spid="_x0000_s1198" type="#_x0000_t202" style="position:absolute;left:18505;top:8817;width:8535;height:8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TuDxAAAANsAAAAPAAAAZHJzL2Rvd25yZXYueG1sRI9LiwIx&#10;EITvC/6H0IK3NTPqLjIaRUVRWPbg6+CtmfQ8cNIZJlHHf2+EhT0WVfUVNZ23phJ3alxpWUHcj0AQ&#10;p1aXnCs4HTefYxDOI2usLJOCJzmYzzofU0y0ffCe7gefiwBhl6CCwvs6kdKlBRl0fVsTBy+zjUEf&#10;ZJNL3eAjwE0lB1H0LQ2WHBYKrGlVUHo93IyCc/T1s86G+W+9Peky2y/9JY61Ur1uu5iA8NT6//Bf&#10;e6cVjAbw/hJ+gJy9AAAA//8DAFBLAQItABQABgAIAAAAIQDb4fbL7gAAAIUBAAATAAAAAAAAAAAA&#10;AAAAAAAAAABbQ29udGVudF9UeXBlc10ueG1sUEsBAi0AFAAGAAgAAAAhAFr0LFu/AAAAFQEAAAsA&#10;AAAAAAAAAAAAAAAAHwEAAF9yZWxzLy5yZWxzUEsBAi0AFAAGAAgAAAAhAAb5O4PEAAAA2wAAAA8A&#10;AAAAAAAAAAAAAAAABwIAAGRycy9kb3ducmV2LnhtbFBLBQYAAAAAAwADALcAAAD4AgAAAAA=&#10;" fillcolor="window" stroked="f" strokeweight=".5pt">
                  <v:textbox inset="0,0,0,0">
                    <w:txbxContent>
                      <w:p w14:paraId="48AB42FC" w14:textId="77777777" w:rsidR="0020683A" w:rsidRPr="008508A0" w:rsidRDefault="0020683A" w:rsidP="0020683A">
                        <w:pPr>
                          <w:jc w:val="center"/>
                          <w:rPr>
                            <w:rFonts w:ascii="Arial" w:hAnsi="Arial" w:cs="Arial"/>
                            <w:b/>
                            <w:bCs/>
                            <w:sz w:val="10"/>
                            <w:szCs w:val="10"/>
                          </w:rPr>
                        </w:pPr>
                        <w:r>
                          <w:rPr>
                            <w:rFonts w:ascii="Arial" w:hAnsi="Arial" w:cs="Arial"/>
                            <w:b/>
                            <w:bCs/>
                            <w:sz w:val="10"/>
                            <w:szCs w:val="10"/>
                          </w:rPr>
                          <w:t>Tutkittavien lukumäärä</w:t>
                        </w:r>
                      </w:p>
                    </w:txbxContent>
                  </v:textbox>
                </v:shape>
                <v:shape id="Text Box 43" o:spid="_x0000_s1199" type="#_x0000_t202" style="position:absolute;left:-4291;top:4012;width:10240;height:1010;rotation:-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xPDgxAAAANsAAAAPAAAAZHJzL2Rvd25yZXYueG1sRI9Ba8JA&#10;FITvgv9heUJvzcZUbIlZRSwtAQ9t0yJ4e2afSTD7NmS3Gv99Vyh4HGbmGyZbDaYVZ+pdY1nBNIpB&#10;EJdWN1wp+Pl+e3wB4TyyxtYyKbiSg9VyPMow1fbCX3QufCUChF2KCmrvu1RKV9Zk0EW2Iw7e0fYG&#10;fZB9JXWPlwA3rUzieC4NNhwWauxoU1N5Kn6Ngg+fbA7Mn897yq/0ukvs9p1zpR4mw3oBwtPg7+H/&#10;dq4VzJ7g9iX8ALn8AwAA//8DAFBLAQItABQABgAIAAAAIQDb4fbL7gAAAIUBAAATAAAAAAAAAAAA&#10;AAAAAAAAAABbQ29udGVudF9UeXBlc10ueG1sUEsBAi0AFAAGAAgAAAAhAFr0LFu/AAAAFQEAAAsA&#10;AAAAAAAAAAAAAAAAHwEAAF9yZWxzLy5yZWxzUEsBAi0AFAAGAAgAAAAhAGTE8ODEAAAA2wAAAA8A&#10;AAAAAAAAAAAAAAAABwIAAGRycy9kb3ducmV2LnhtbFBLBQYAAAAAAwADALcAAAD4AgAAAAA=&#10;" fillcolor="window" stroked="f" strokeweight=".5pt">
                  <v:textbox inset="0,0,0,0">
                    <w:txbxContent>
                      <w:p w14:paraId="3B7F0854" w14:textId="77777777" w:rsidR="0020683A" w:rsidRPr="008508A0" w:rsidRDefault="0020683A" w:rsidP="0020683A">
                        <w:pPr>
                          <w:jc w:val="center"/>
                          <w:rPr>
                            <w:rFonts w:ascii="Arial" w:hAnsi="Arial" w:cs="Arial"/>
                            <w:b/>
                            <w:bCs/>
                            <w:sz w:val="12"/>
                            <w:szCs w:val="12"/>
                          </w:rPr>
                        </w:pPr>
                        <w:r>
                          <w:rPr>
                            <w:rFonts w:ascii="Arial" w:hAnsi="Arial" w:cs="Arial"/>
                            <w:b/>
                            <w:bCs/>
                            <w:sz w:val="12"/>
                            <w:szCs w:val="12"/>
                          </w:rPr>
                          <w:t>Elossaoloaika</w:t>
                        </w:r>
                        <w:r w:rsidRPr="008508A0">
                          <w:rPr>
                            <w:rFonts w:ascii="Arial" w:hAnsi="Arial" w:cs="Arial"/>
                            <w:b/>
                            <w:bCs/>
                            <w:sz w:val="12"/>
                            <w:szCs w:val="12"/>
                          </w:rPr>
                          <w:t xml:space="preserve"> (%)</w:t>
                        </w:r>
                      </w:p>
                    </w:txbxContent>
                  </v:textbox>
                </v:shape>
                <v:shape id="Text Box 44" o:spid="_x0000_s1200" type="#_x0000_t202" style="position:absolute;left:4894;top:11037;width:10133;height:8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XAZsxQAAANsAAAAPAAAAZHJzL2Rvd25yZXYueG1sRI9Pa8JA&#10;FMTvQr/D8gremk1aLZJmI1oqFqQHNR68PbIvf2j2bciumn77bqHgcZiZ3zDZcjSduNLgWssKkigG&#10;QVxa3XKtoDhunhYgnEfW2FkmBT/kYJk/TDJMtb3xnq4HX4sAYZeigsb7PpXSlQ0ZdJHtiYNX2cGg&#10;D3KopR7wFuCmk89x/CoNthwWGuzpvaHy+3AxCk7xfPdRvdRf/bbQbbVf+3OSaKWmj+PqDYSn0d/D&#10;/+1PrWA2g78v4QfI/BcAAP//AwBQSwECLQAUAAYACAAAACEA2+H2y+4AAACFAQAAEwAAAAAAAAAA&#10;AAAAAAAAAAAAW0NvbnRlbnRfVHlwZXNdLnhtbFBLAQItABQABgAIAAAAIQBa9CxbvwAAABUBAAAL&#10;AAAAAAAAAAAAAAAAAB8BAABfcmVscy8ucmVsc1BLAQItABQABgAIAAAAIQDmXAZsxQAAANsAAAAP&#10;AAAAAAAAAAAAAAAAAAcCAABkcnMvZG93bnJldi54bWxQSwUGAAAAAAMAAwC3AAAA+QIAAAAA&#10;" fillcolor="window" stroked="f" strokeweight=".5pt">
                  <v:textbox inset="0,0,0,0">
                    <w:txbxContent>
                      <w:p w14:paraId="2FFF7F5B" w14:textId="77777777" w:rsidR="0020683A" w:rsidRPr="008508A0" w:rsidRDefault="0020683A" w:rsidP="0020683A">
                        <w:pPr>
                          <w:jc w:val="center"/>
                          <w:rPr>
                            <w:rFonts w:ascii="Arial" w:hAnsi="Arial" w:cs="Arial"/>
                            <w:b/>
                            <w:bCs/>
                            <w:sz w:val="10"/>
                            <w:szCs w:val="10"/>
                          </w:rPr>
                        </w:pPr>
                        <w:r w:rsidRPr="00575D0D">
                          <w:rPr>
                            <w:rFonts w:ascii="Arial" w:hAnsi="Arial" w:cs="Arial"/>
                            <w:b/>
                            <w:bCs/>
                            <w:sz w:val="10"/>
                            <w:szCs w:val="10"/>
                          </w:rPr>
                          <w:t>Stratifi</w:t>
                        </w:r>
                        <w:r>
                          <w:rPr>
                            <w:rFonts w:ascii="Arial" w:hAnsi="Arial" w:cs="Arial"/>
                            <w:b/>
                            <w:bCs/>
                            <w:sz w:val="10"/>
                            <w:szCs w:val="10"/>
                          </w:rPr>
                          <w:t>oitu</w:t>
                        </w:r>
                        <w:r w:rsidRPr="00575D0D">
                          <w:rPr>
                            <w:rFonts w:ascii="Arial" w:hAnsi="Arial" w:cs="Arial"/>
                            <w:b/>
                            <w:bCs/>
                            <w:sz w:val="10"/>
                            <w:szCs w:val="10"/>
                          </w:rPr>
                          <w:t xml:space="preserve"> </w:t>
                        </w:r>
                        <w:r>
                          <w:rPr>
                            <w:rFonts w:ascii="Arial" w:hAnsi="Arial" w:cs="Arial"/>
                            <w:b/>
                            <w:bCs/>
                            <w:sz w:val="10"/>
                            <w:szCs w:val="10"/>
                          </w:rPr>
                          <w:t>l</w:t>
                        </w:r>
                        <w:r w:rsidRPr="00575D0D">
                          <w:rPr>
                            <w:rFonts w:ascii="Arial" w:hAnsi="Arial" w:cs="Arial"/>
                            <w:b/>
                            <w:bCs/>
                            <w:sz w:val="10"/>
                            <w:szCs w:val="10"/>
                          </w:rPr>
                          <w:t>og</w:t>
                        </w:r>
                        <w:r>
                          <w:rPr>
                            <w:rFonts w:ascii="Arial" w:hAnsi="Arial" w:cs="Arial"/>
                            <w:b/>
                            <w:bCs/>
                            <w:sz w:val="10"/>
                            <w:szCs w:val="10"/>
                          </w:rPr>
                          <w:t xml:space="preserve"> r</w:t>
                        </w:r>
                        <w:r w:rsidRPr="00575D0D">
                          <w:rPr>
                            <w:rFonts w:ascii="Arial" w:hAnsi="Arial" w:cs="Arial"/>
                            <w:b/>
                            <w:bCs/>
                            <w:sz w:val="10"/>
                            <w:szCs w:val="10"/>
                          </w:rPr>
                          <w:t xml:space="preserve">ank </w:t>
                        </w:r>
                        <w:r>
                          <w:rPr>
                            <w:rFonts w:ascii="Arial" w:hAnsi="Arial" w:cs="Arial"/>
                            <w:b/>
                            <w:bCs/>
                            <w:sz w:val="10"/>
                            <w:szCs w:val="10"/>
                          </w:rPr>
                          <w:t>-t</w:t>
                        </w:r>
                        <w:r w:rsidRPr="00575D0D">
                          <w:rPr>
                            <w:rFonts w:ascii="Arial" w:hAnsi="Arial" w:cs="Arial"/>
                            <w:b/>
                            <w:bCs/>
                            <w:sz w:val="10"/>
                            <w:szCs w:val="10"/>
                          </w:rPr>
                          <w:t>est</w:t>
                        </w:r>
                        <w:r>
                          <w:rPr>
                            <w:rFonts w:ascii="Arial" w:hAnsi="Arial" w:cs="Arial"/>
                            <w:b/>
                            <w:bCs/>
                            <w:sz w:val="10"/>
                            <w:szCs w:val="10"/>
                          </w:rPr>
                          <w:t>i</w:t>
                        </w:r>
                        <w:r w:rsidRPr="00575D0D">
                          <w:rPr>
                            <w:rFonts w:ascii="Arial" w:hAnsi="Arial" w:cs="Arial"/>
                            <w:b/>
                            <w:bCs/>
                            <w:sz w:val="10"/>
                            <w:szCs w:val="10"/>
                          </w:rPr>
                          <w:t>: &lt;</w:t>
                        </w:r>
                        <w:r>
                          <w:rPr>
                            <w:rFonts w:ascii="Arial" w:hAnsi="Arial" w:cs="Arial"/>
                            <w:b/>
                            <w:bCs/>
                            <w:sz w:val="10"/>
                            <w:szCs w:val="10"/>
                          </w:rPr>
                          <w:t xml:space="preserve"> ,</w:t>
                        </w:r>
                        <w:r w:rsidRPr="00575D0D">
                          <w:rPr>
                            <w:rFonts w:ascii="Arial" w:hAnsi="Arial" w:cs="Arial"/>
                            <w:b/>
                            <w:bCs/>
                            <w:sz w:val="10"/>
                            <w:szCs w:val="10"/>
                          </w:rPr>
                          <w:t>0001</w:t>
                        </w:r>
                      </w:p>
                    </w:txbxContent>
                  </v:textbox>
                </v:shape>
                <v:shape id="Text Box 45" o:spid="_x0000_s1201" type="#_x0000_t202" style="position:absolute;left:4610;top:11917;width:13395;height:7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KP3xAAAANsAAAAPAAAAZHJzL2Rvd25yZXYueG1sRI9Li8JA&#10;EITvC/6HoQVv6yQ+FomOoqIoLHvwdfDWZDoPzPSEzKjx3zsLC3ssquorarZoTSUe1LjSsoK4H4Eg&#10;Tq0uOVdwPm0/JyCcR9ZYWSYFL3KwmHc+Zpho++QDPY4+FwHCLkEFhfd1IqVLCzLo+rYmDl5mG4M+&#10;yCaXusFngJtKDqLoSxosOSwUWNO6oPR2vBsFl2j8vcmG+U+9O+syO6z8NY61Ur1uu5yC8NT6//Bf&#10;e68VjMbw+yX8ADl/AwAA//8DAFBLAQItABQABgAIAAAAIQDb4fbL7gAAAIUBAAATAAAAAAAAAAAA&#10;AAAAAAAAAABbQ29udGVudF9UeXBlc10ueG1sUEsBAi0AFAAGAAgAAAAhAFr0LFu/AAAAFQEAAAsA&#10;AAAAAAAAAAAAAAAAHwEAAF9yZWxzLy5yZWxzUEsBAi0AFAAGAAgAAAAhAIkQo/fEAAAA2wAAAA8A&#10;AAAAAAAAAAAAAAAABwIAAGRycy9kb3ducmV2LnhtbFBLBQYAAAAAAwADALcAAAD4AgAAAAA=&#10;" fillcolor="window" stroked="f" strokeweight=".5pt">
                  <v:textbox inset="0,0,0,0">
                    <w:txbxContent>
                      <w:p w14:paraId="7074F02D" w14:textId="77777777" w:rsidR="0020683A" w:rsidRPr="008508A0" w:rsidRDefault="0020683A" w:rsidP="0020683A">
                        <w:pPr>
                          <w:jc w:val="center"/>
                          <w:rPr>
                            <w:rFonts w:ascii="Arial" w:hAnsi="Arial" w:cs="Arial"/>
                            <w:b/>
                            <w:bCs/>
                            <w:sz w:val="10"/>
                            <w:szCs w:val="10"/>
                          </w:rPr>
                        </w:pPr>
                        <w:r>
                          <w:rPr>
                            <w:rFonts w:ascii="Arial" w:hAnsi="Arial" w:cs="Arial"/>
                            <w:b/>
                            <w:bCs/>
                            <w:sz w:val="10"/>
                            <w:szCs w:val="10"/>
                          </w:rPr>
                          <w:t>Riskisuhde</w:t>
                        </w:r>
                        <w:r w:rsidRPr="00575D0D">
                          <w:rPr>
                            <w:rFonts w:ascii="Arial" w:hAnsi="Arial" w:cs="Arial"/>
                            <w:b/>
                            <w:bCs/>
                            <w:sz w:val="10"/>
                            <w:szCs w:val="10"/>
                          </w:rPr>
                          <w:t xml:space="preserve"> (95</w:t>
                        </w:r>
                        <w:r>
                          <w:rPr>
                            <w:rFonts w:ascii="Arial" w:hAnsi="Arial" w:cs="Arial"/>
                            <w:b/>
                            <w:bCs/>
                            <w:sz w:val="10"/>
                            <w:szCs w:val="10"/>
                          </w:rPr>
                          <w:t xml:space="preserve"> </w:t>
                        </w:r>
                        <w:r w:rsidRPr="00575D0D">
                          <w:rPr>
                            <w:rFonts w:ascii="Arial" w:hAnsi="Arial" w:cs="Arial"/>
                            <w:b/>
                            <w:bCs/>
                            <w:sz w:val="10"/>
                            <w:szCs w:val="10"/>
                          </w:rPr>
                          <w:t>% CI): 0</w:t>
                        </w:r>
                        <w:r>
                          <w:rPr>
                            <w:rFonts w:ascii="Arial" w:hAnsi="Arial" w:cs="Arial"/>
                            <w:b/>
                            <w:bCs/>
                            <w:sz w:val="10"/>
                            <w:szCs w:val="10"/>
                          </w:rPr>
                          <w:t>,</w:t>
                        </w:r>
                        <w:r w:rsidRPr="00575D0D">
                          <w:rPr>
                            <w:rFonts w:ascii="Arial" w:hAnsi="Arial" w:cs="Arial"/>
                            <w:b/>
                            <w:bCs/>
                            <w:sz w:val="10"/>
                            <w:szCs w:val="10"/>
                          </w:rPr>
                          <w:t>66</w:t>
                        </w:r>
                        <w:r>
                          <w:rPr>
                            <w:rFonts w:ascii="Arial" w:hAnsi="Arial" w:cs="Arial"/>
                            <w:b/>
                            <w:bCs/>
                            <w:sz w:val="10"/>
                            <w:szCs w:val="10"/>
                          </w:rPr>
                          <w:t xml:space="preserve"> </w:t>
                        </w:r>
                        <w:r w:rsidRPr="00575D0D">
                          <w:rPr>
                            <w:rFonts w:ascii="Arial" w:hAnsi="Arial" w:cs="Arial"/>
                            <w:b/>
                            <w:bCs/>
                            <w:sz w:val="10"/>
                            <w:szCs w:val="10"/>
                          </w:rPr>
                          <w:t>(0</w:t>
                        </w:r>
                        <w:r>
                          <w:rPr>
                            <w:rFonts w:ascii="Arial" w:hAnsi="Arial" w:cs="Arial"/>
                            <w:b/>
                            <w:bCs/>
                            <w:sz w:val="10"/>
                            <w:szCs w:val="10"/>
                          </w:rPr>
                          <w:t>,</w:t>
                        </w:r>
                        <w:r w:rsidRPr="00575D0D">
                          <w:rPr>
                            <w:rFonts w:ascii="Arial" w:hAnsi="Arial" w:cs="Arial"/>
                            <w:b/>
                            <w:bCs/>
                            <w:sz w:val="10"/>
                            <w:szCs w:val="10"/>
                          </w:rPr>
                          <w:t>53</w:t>
                        </w:r>
                        <w:r>
                          <w:rPr>
                            <w:rFonts w:ascii="Arial" w:hAnsi="Arial" w:cs="Arial"/>
                            <w:b/>
                            <w:bCs/>
                            <w:sz w:val="10"/>
                            <w:szCs w:val="10"/>
                          </w:rPr>
                          <w:t xml:space="preserve">; </w:t>
                        </w:r>
                        <w:r w:rsidRPr="00575D0D">
                          <w:rPr>
                            <w:rFonts w:ascii="Arial" w:hAnsi="Arial" w:cs="Arial"/>
                            <w:b/>
                            <w:bCs/>
                            <w:sz w:val="10"/>
                            <w:szCs w:val="10"/>
                          </w:rPr>
                          <w:t>0</w:t>
                        </w:r>
                        <w:r>
                          <w:rPr>
                            <w:rFonts w:ascii="Arial" w:hAnsi="Arial" w:cs="Arial"/>
                            <w:b/>
                            <w:bCs/>
                            <w:sz w:val="10"/>
                            <w:szCs w:val="10"/>
                          </w:rPr>
                          <w:t>,</w:t>
                        </w:r>
                        <w:r w:rsidRPr="00575D0D">
                          <w:rPr>
                            <w:rFonts w:ascii="Arial" w:hAnsi="Arial" w:cs="Arial"/>
                            <w:b/>
                            <w:bCs/>
                            <w:sz w:val="10"/>
                            <w:szCs w:val="10"/>
                          </w:rPr>
                          <w:t>81)</w:t>
                        </w:r>
                      </w:p>
                    </w:txbxContent>
                  </v:textbox>
                </v:shape>
                <v:shape id="Text Box 46" o:spid="_x0000_s1202" type="#_x0000_t202" style="position:absolute;left:154;top:15205;width:7245;height:11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wj2AxAAAANsAAAAPAAAAZHJzL2Rvd25yZXYueG1sRI9LiwIx&#10;EITvC/6H0IK3NTPqioxGUVEUlj34OnhrJj0PnHSGSdTx35uFhT0WVfUVNVu0phIPalxpWUHcj0AQ&#10;p1aXnCs4n7afExDOI2usLJOCFzlYzDsfM0y0ffKBHkefiwBhl6CCwvs6kdKlBRl0fVsTBy+zjUEf&#10;ZJNL3eAzwE0lB1E0lgZLDgsF1rQuKL0d70bBJfr63mTD/KfenXWZHVb+GsdaqV63XU5BeGr9f/iv&#10;vdcKRmP4/RJ+gJy/AQAA//8DAFBLAQItABQABgAIAAAAIQDb4fbL7gAAAIUBAAATAAAAAAAAAAAA&#10;AAAAAAAAAABbQ29udGVudF9UeXBlc10ueG1sUEsBAi0AFAAGAAgAAAAhAFr0LFu/AAAAFQEAAAsA&#10;AAAAAAAAAAAAAAAAHwEAAF9yZWxzLy5yZWxzUEsBAi0AFAAGAAgAAAAhAHnCPYDEAAAA2wAAAA8A&#10;AAAAAAAAAAAAAAAABwIAAGRycy9kb3ducmV2LnhtbFBLBQYAAAAAAwADALcAAAD4AgAAAAA=&#10;" fillcolor="window" stroked="f" strokeweight=".5pt">
                  <v:textbox inset="0,0,0,0">
                    <w:txbxContent>
                      <w:p w14:paraId="0FA7F2CD" w14:textId="77777777" w:rsidR="0020683A" w:rsidRPr="00575D0D" w:rsidRDefault="0020683A" w:rsidP="0020683A">
                        <w:pPr>
                          <w:rPr>
                            <w:rFonts w:ascii="Arial" w:hAnsi="Arial" w:cs="Arial"/>
                            <w:sz w:val="10"/>
                            <w:szCs w:val="10"/>
                          </w:rPr>
                        </w:pPr>
                        <w:r>
                          <w:rPr>
                            <w:rFonts w:ascii="Arial" w:hAnsi="Arial" w:cs="Arial"/>
                            <w:sz w:val="10"/>
                            <w:szCs w:val="10"/>
                          </w:rPr>
                          <w:t>Riskissä olevat potilaat</w:t>
                        </w:r>
                      </w:p>
                    </w:txbxContent>
                  </v:textbox>
                </v:shape>
                <v:shape id="Text Box 47" o:spid="_x0000_s1203" type="#_x0000_t202" style="position:absolute;left:-375;top:16098;width:4985;height:9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jpgbxAAAANsAAAAPAAAAZHJzL2Rvd25yZXYueG1sRI9LawJB&#10;EITvQv7D0IK3OLs+w+ooJigKIQeNHrw1O70PstOz7Iy6/ntHCHgsquorar5sTSWu1LjSsoK4H4Eg&#10;Tq0uOVdw/N28f4BwHlljZZkU3MnBcvHWmWOi7Y33dD34XAQIuwQVFN7XiZQuLcig69uaOHiZbQz6&#10;IJtc6gZvAW4qOYiiiTRYclgosKavgtK/w8UoOEXj73U2zH/q7VGX2f7Tn+NYK9XrtqsZCE+tf4X/&#10;2zutYDSF55fwA+TiAQAA//8DAFBLAQItABQABgAIAAAAIQDb4fbL7gAAAIUBAAATAAAAAAAAAAAA&#10;AAAAAAAAAABbQ29udGVudF9UeXBlc10ueG1sUEsBAi0AFAAGAAgAAAAhAFr0LFu/AAAAFQEAAAsA&#10;AAAAAAAAAAAAAAAAHwEAAF9yZWxzLy5yZWxzUEsBAi0AFAAGAAgAAAAhABaOmBvEAAAA2wAAAA8A&#10;AAAAAAAAAAAAAAAABwIAAGRycy9kb3ducmV2LnhtbFBLBQYAAAAAAwADALcAAAD4AgAAAAA=&#10;" fillcolor="window" stroked="f" strokeweight=".5pt">
                  <v:textbox inset="0,0,0,0">
                    <w:txbxContent>
                      <w:p w14:paraId="444BA6D6" w14:textId="77777777" w:rsidR="0020683A" w:rsidRPr="008508A0" w:rsidRDefault="0020683A" w:rsidP="0020683A">
                        <w:pPr>
                          <w:rPr>
                            <w:rFonts w:ascii="Arial" w:hAnsi="Arial" w:cs="Arial"/>
                            <w:b/>
                            <w:bCs/>
                            <w:sz w:val="10"/>
                            <w:szCs w:val="10"/>
                          </w:rPr>
                        </w:pPr>
                        <w:r>
                          <w:rPr>
                            <w:rFonts w:ascii="Arial" w:hAnsi="Arial" w:cs="Arial"/>
                            <w:b/>
                            <w:bCs/>
                            <w:sz w:val="10"/>
                            <w:szCs w:val="10"/>
                          </w:rPr>
                          <w:t>Entsalutamidi</w:t>
                        </w:r>
                      </w:p>
                    </w:txbxContent>
                  </v:textbox>
                </v:shape>
                <v:shape id="Text Box 48" o:spid="_x0000_s1204" type="#_x0000_t202" style="position:absolute;left:324;top:17072;width:4274;height:9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EQxpwQAAANsAAAAPAAAAZHJzL2Rvd25yZXYueG1sRE/LisIw&#10;FN0L/kO4gjtN62OQjlFUFAWZhY9ZzO7S3D6Y5qY0Uevfm4Xg8nDe82VrKnGnxpWWFcTDCARxanXJ&#10;uYLrZTeYgXAeWWNlmRQ8ycFy0e3MMdH2wSe6n30uQgi7BBUU3teJlC4tyKAb2po4cJltDPoAm1zq&#10;Bh8h3FRyFEVf0mDJoaHAmjYFpf/nm1HwG02P22yc/9T7qy6z09r/xbFWqt9rV98gPLX+I367D1rB&#10;JIwNX8IPkIsXAAAA//8DAFBLAQItABQABgAIAAAAIQDb4fbL7gAAAIUBAAATAAAAAAAAAAAAAAAA&#10;AAAAAABbQ29udGVudF9UeXBlc10ueG1sUEsBAi0AFAAGAAgAAAAhAFr0LFu/AAAAFQEAAAsAAAAA&#10;AAAAAAAAAAAAHwEAAF9yZWxzLy5yZWxzUEsBAi0AFAAGAAgAAAAhAGcRDGnBAAAA2wAAAA8AAAAA&#10;AAAAAAAAAAAABwIAAGRycy9kb3ducmV2LnhtbFBLBQYAAAAAAwADALcAAAD1AgAAAAA=&#10;" fillcolor="window" stroked="f" strokeweight=".5pt">
                  <v:textbox inset="0,0,0,0">
                    <w:txbxContent>
                      <w:p w14:paraId="76195404" w14:textId="77777777" w:rsidR="0020683A" w:rsidRPr="008508A0" w:rsidRDefault="0020683A" w:rsidP="0020683A">
                        <w:pPr>
                          <w:rPr>
                            <w:rFonts w:ascii="Arial" w:hAnsi="Arial" w:cs="Arial"/>
                            <w:b/>
                            <w:bCs/>
                            <w:sz w:val="10"/>
                            <w:szCs w:val="10"/>
                          </w:rPr>
                        </w:pPr>
                        <w:r>
                          <w:rPr>
                            <w:rFonts w:ascii="Arial" w:hAnsi="Arial" w:cs="Arial"/>
                            <w:b/>
                            <w:bCs/>
                            <w:sz w:val="10"/>
                            <w:szCs w:val="10"/>
                          </w:rPr>
                          <w:t>Lumelääke</w:t>
                        </w:r>
                      </w:p>
                    </w:txbxContent>
                  </v:textbox>
                </v:shape>
              </v:group>
            </w:pict>
          </mc:Fallback>
        </mc:AlternateContent>
      </w:r>
      <w:r w:rsidRPr="00BA6263">
        <w:rPr>
          <w:rFonts w:eastAsia="MS Mincho" w:cs="Times New Roman"/>
          <w:noProof/>
          <w:color w:val="000000"/>
          <w:sz w:val="24"/>
          <w:szCs w:val="24"/>
          <w:lang w:eastAsia="fi-FI"/>
        </w:rPr>
        <w:drawing>
          <wp:inline distT="0" distB="0" distL="0" distR="0" wp14:anchorId="0FD36548" wp14:editId="3BE13CDE">
            <wp:extent cx="4923809" cy="2485714"/>
            <wp:effectExtent l="0" t="0" r="0" b="0"/>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5334421" name=""/>
                    <pic:cNvPicPr/>
                  </pic:nvPicPr>
                  <pic:blipFill>
                    <a:blip r:embed="rId26"/>
                    <a:stretch>
                      <a:fillRect/>
                    </a:stretch>
                  </pic:blipFill>
                  <pic:spPr>
                    <a:xfrm>
                      <a:off x="0" y="0"/>
                      <a:ext cx="4923809" cy="2485714"/>
                    </a:xfrm>
                    <a:prstGeom prst="rect">
                      <a:avLst/>
                    </a:prstGeom>
                  </pic:spPr>
                </pic:pic>
              </a:graphicData>
            </a:graphic>
          </wp:inline>
        </w:drawing>
      </w:r>
    </w:p>
    <w:p w14:paraId="7B0658F7" w14:textId="5DB4EBC3" w:rsidR="0020683A" w:rsidRPr="00BA6263" w:rsidRDefault="0020683A" w:rsidP="0020683A">
      <w:pPr>
        <w:autoSpaceDE w:val="0"/>
        <w:autoSpaceDN w:val="0"/>
        <w:adjustRightInd w:val="0"/>
        <w:spacing w:after="0"/>
        <w:rPr>
          <w:rFonts w:eastAsia="TimesNewRoman" w:cs="Times New Roman"/>
          <w:iCs/>
          <w:szCs w:val="20"/>
          <w:lang w:val="fi-FI"/>
        </w:rPr>
      </w:pPr>
      <w:r w:rsidRPr="00BA6263">
        <w:rPr>
          <w:rFonts w:eastAsia="MS Mincho" w:cs="Times New Roman"/>
          <w:b/>
          <w:szCs w:val="20"/>
          <w:lang w:val="fi-FI" w:eastAsia="ja-JP"/>
        </w:rPr>
        <w:t>Kuva </w:t>
      </w:r>
      <w:r w:rsidR="00A638CB" w:rsidRPr="00BA6263">
        <w:rPr>
          <w:rFonts w:eastAsia="MS Mincho" w:cs="Times New Roman"/>
          <w:b/>
          <w:szCs w:val="20"/>
          <w:lang w:val="fi-FI" w:eastAsia="ja-JP"/>
        </w:rPr>
        <w:t>6</w:t>
      </w:r>
      <w:r w:rsidRPr="00BA6263">
        <w:rPr>
          <w:rFonts w:eastAsia="MS Mincho" w:cs="Times New Roman"/>
          <w:b/>
          <w:szCs w:val="20"/>
          <w:lang w:val="fi-FI" w:eastAsia="ja-JP"/>
        </w:rPr>
        <w:t xml:space="preserve">: </w:t>
      </w:r>
      <w:r w:rsidRPr="00BA6263">
        <w:rPr>
          <w:rFonts w:eastAsia="MS Mincho" w:cs="Times New Roman"/>
          <w:b/>
          <w:lang w:val="fi-FI"/>
        </w:rPr>
        <w:t>Kaplan-Meierin menetelmän mukainen käyrä kokonaiselossaoloajasta ARCHES-tutkimuksessa (hoitoaikeen [intent-to-treat] mukainen analyysi)</w:t>
      </w:r>
    </w:p>
    <w:p w14:paraId="3D90017A" w14:textId="77777777" w:rsidR="0020683A" w:rsidRPr="00BA6263" w:rsidRDefault="0020683A" w:rsidP="009F63C3">
      <w:pPr>
        <w:keepNext/>
        <w:autoSpaceDE w:val="0"/>
        <w:autoSpaceDN w:val="0"/>
        <w:adjustRightInd w:val="0"/>
        <w:spacing w:after="0"/>
        <w:rPr>
          <w:rFonts w:eastAsia="TimesNewRoman" w:cs="Times New Roman"/>
          <w:i/>
          <w:szCs w:val="20"/>
          <w:lang w:val="fi-FI"/>
        </w:rPr>
      </w:pPr>
    </w:p>
    <w:p w14:paraId="58958800" w14:textId="77777777" w:rsidR="0020683A" w:rsidRPr="00BA6263" w:rsidRDefault="0020683A" w:rsidP="0020683A">
      <w:pPr>
        <w:keepNext/>
        <w:autoSpaceDE w:val="0"/>
        <w:autoSpaceDN w:val="0"/>
        <w:adjustRightInd w:val="0"/>
        <w:spacing w:after="0"/>
        <w:rPr>
          <w:rFonts w:eastAsia="TimesNewRoman" w:cs="Times New Roman"/>
          <w:i/>
          <w:szCs w:val="20"/>
          <w:lang w:val="fi-FI"/>
        </w:rPr>
      </w:pPr>
      <w:r w:rsidRPr="00BA6263">
        <w:rPr>
          <w:rFonts w:eastAsia="TimesNewRoman" w:cs="Times New Roman"/>
          <w:i/>
          <w:szCs w:val="20"/>
          <w:lang w:val="fi-FI"/>
        </w:rPr>
        <w:t xml:space="preserve">MDV3100-14 (PROSPER) </w:t>
      </w:r>
      <w:r w:rsidRPr="00BA6263">
        <w:rPr>
          <w:rFonts w:eastAsia="TimesNewRoman" w:cs="Times New Roman"/>
          <w:i/>
          <w:szCs w:val="20"/>
          <w:lang w:val="fi-FI"/>
        </w:rPr>
        <w:noBreakHyphen/>
        <w:t>tutkimus (potilaat, joilla oli ei-metastasoitunut CRPC)</w:t>
      </w:r>
    </w:p>
    <w:p w14:paraId="7B8F4A4D" w14:textId="77777777" w:rsidR="0020683A" w:rsidRPr="00BA6263" w:rsidRDefault="0020683A" w:rsidP="0020683A">
      <w:pPr>
        <w:keepNext/>
        <w:autoSpaceDE w:val="0"/>
        <w:autoSpaceDN w:val="0"/>
        <w:adjustRightInd w:val="0"/>
        <w:spacing w:after="0"/>
        <w:rPr>
          <w:rFonts w:eastAsia="TimesNewRoman" w:cs="Times New Roman"/>
          <w:szCs w:val="20"/>
          <w:lang w:val="fi-FI"/>
        </w:rPr>
      </w:pPr>
    </w:p>
    <w:p w14:paraId="4322782A" w14:textId="77777777" w:rsidR="0020683A" w:rsidRPr="00BA6263" w:rsidRDefault="0020683A" w:rsidP="0020683A">
      <w:pPr>
        <w:spacing w:after="0"/>
        <w:rPr>
          <w:rFonts w:eastAsia="MS Mincho" w:cs="Times New Roman"/>
          <w:szCs w:val="20"/>
          <w:lang w:val="fi-FI" w:eastAsia="en-GB"/>
        </w:rPr>
      </w:pPr>
      <w:r w:rsidRPr="00BA6263">
        <w:rPr>
          <w:rFonts w:eastAsia="MS Mincho" w:cs="Times New Roman"/>
          <w:szCs w:val="20"/>
          <w:lang w:val="fi-FI"/>
        </w:rPr>
        <w:t xml:space="preserve">PROSPER-tutkimukseen osallistui 1401 potilasta, joilla oli oireeton korkean riskin ei-metastasoitunut CRPC, ja jotka jatkoivat androgeenideprivaatiohoitoa (ADT) </w:t>
      </w:r>
      <w:r w:rsidRPr="00BA6263">
        <w:rPr>
          <w:rFonts w:eastAsia="MS Mincho" w:cs="Times New Roman"/>
          <w:lang w:val="fi-FI"/>
        </w:rPr>
        <w:t xml:space="preserve">LHRH-analogilla, tai joille oli aiemmin tehty bilateraalinen </w:t>
      </w:r>
      <w:r w:rsidRPr="00BA6263">
        <w:rPr>
          <w:rFonts w:eastAsia="MS Mincho" w:cs="Times New Roman"/>
          <w:szCs w:val="20"/>
          <w:lang w:val="fi-FI"/>
        </w:rPr>
        <w:t>orkiektomia). Potilaiden PSA:n kahdentumisajan piti olla ≤ 10 kuukautta ja PSA-tason ≥ 2 ng/ml, ja sokkoutetun riippumattoman keskitetyn arvioijatahon (</w:t>
      </w:r>
      <w:r w:rsidRPr="00BA6263">
        <w:rPr>
          <w:rFonts w:eastAsia="MS Mincho" w:cs="Times New Roman"/>
          <w:i/>
          <w:szCs w:val="20"/>
          <w:lang w:val="fi-FI"/>
        </w:rPr>
        <w:t>blinded independent central review, BICR</w:t>
      </w:r>
      <w:r w:rsidRPr="00BA6263">
        <w:rPr>
          <w:rFonts w:eastAsia="MS Mincho" w:cs="Times New Roman"/>
          <w:szCs w:val="20"/>
          <w:lang w:val="fi-FI"/>
        </w:rPr>
        <w:t>) piti vahvistaa ei-metastasoitunut sairaus.</w:t>
      </w:r>
    </w:p>
    <w:p w14:paraId="1C68B768" w14:textId="77777777" w:rsidR="0020683A" w:rsidRPr="00BA6263" w:rsidRDefault="0020683A" w:rsidP="0020683A">
      <w:pPr>
        <w:spacing w:after="0"/>
        <w:rPr>
          <w:rFonts w:eastAsia="MS Mincho" w:cs="Times New Roman"/>
          <w:szCs w:val="20"/>
          <w:lang w:val="fi-FI"/>
        </w:rPr>
      </w:pPr>
    </w:p>
    <w:p w14:paraId="7850C394" w14:textId="77777777" w:rsidR="0020683A" w:rsidRPr="00BA6263" w:rsidRDefault="0020683A" w:rsidP="0020683A">
      <w:pPr>
        <w:spacing w:after="0"/>
        <w:rPr>
          <w:rFonts w:eastAsia="MS Mincho" w:cs="Times New Roman"/>
          <w:szCs w:val="20"/>
          <w:lang w:val="fi-FI"/>
        </w:rPr>
      </w:pPr>
      <w:r w:rsidRPr="00BA6263">
        <w:rPr>
          <w:rFonts w:eastAsia="MS Mincho" w:cs="Times New Roman"/>
          <w:szCs w:val="20"/>
          <w:lang w:val="fi-FI"/>
        </w:rPr>
        <w:t>Potilaat, joilla oli esiintynyt lievää tai kohtalaista sydämen vajaatoimintaa (NYHA-luokka I tai II), ja potilaat, jotka käyttivät kouristuskynnyksen alenemiseen yhdistettyjä lääkkeitä, voivat osallistua tutkimukseen. Potilaat suljettiin pois tutkimuksesta, jos heillä oli aiemmin ollut kouristuskohtauksia tai sairaus, joka voisi altistaa kouristuskohtaukselle, tai heille oli aiemmin annettu tiettyjä eturauhassyöpähoitoja (esim. kemoterapiaa, ketokonatsolia, abirateroniasetaattia, aminoglutetimidia ja/tai entsalutamidia).</w:t>
      </w:r>
    </w:p>
    <w:p w14:paraId="4D6C0AD0" w14:textId="77777777" w:rsidR="0020683A" w:rsidRPr="00BA6263" w:rsidRDefault="0020683A" w:rsidP="0020683A">
      <w:pPr>
        <w:spacing w:after="0"/>
        <w:rPr>
          <w:rFonts w:eastAsia="MS Mincho" w:cs="Times New Roman"/>
          <w:szCs w:val="20"/>
          <w:lang w:val="fi-FI"/>
        </w:rPr>
      </w:pPr>
    </w:p>
    <w:p w14:paraId="44E7A5C1" w14:textId="77777777" w:rsidR="0020683A" w:rsidRPr="00BA6263" w:rsidRDefault="0020683A" w:rsidP="0020683A">
      <w:pPr>
        <w:spacing w:after="0"/>
        <w:rPr>
          <w:rFonts w:eastAsia="MS Mincho" w:cs="Times New Roman"/>
          <w:szCs w:val="20"/>
          <w:lang w:val="fi-FI"/>
        </w:rPr>
      </w:pPr>
      <w:r w:rsidRPr="00BA6263">
        <w:rPr>
          <w:rFonts w:eastAsia="MS Mincho" w:cs="Times New Roman"/>
          <w:szCs w:val="20"/>
          <w:lang w:val="fi-FI"/>
        </w:rPr>
        <w:t>Potilaat satunnaistettiin (suhteessa</w:t>
      </w:r>
      <w:r w:rsidRPr="00BA6263">
        <w:rPr>
          <w:rFonts w:eastAsia="MS Mincho" w:cs="Times New Roman"/>
          <w:szCs w:val="20"/>
          <w:lang w:val="fi-FI" w:eastAsia="en-GB"/>
        </w:rPr>
        <w:t xml:space="preserve"> 2:1) saamaan kerran vuorokaudessa joko 160 mg entsalutamidia (N = 933) tai lumelääkettä (N = 468).</w:t>
      </w:r>
      <w:r w:rsidRPr="00BA6263">
        <w:rPr>
          <w:rFonts w:eastAsia="MS Mincho" w:cs="Times New Roman"/>
          <w:szCs w:val="20"/>
          <w:lang w:val="fi-FI"/>
        </w:rPr>
        <w:t xml:space="preserve"> Potilaiden stratifioinnissa käytettiin </w:t>
      </w:r>
      <w:r w:rsidRPr="00BA6263">
        <w:rPr>
          <w:rFonts w:ascii="Fira Sans" w:eastAsia="MS Mincho" w:hAnsi="Fira Sans" w:cs="Times New Roman"/>
          <w:bCs/>
          <w:szCs w:val="20"/>
          <w:lang w:val="fi-FI"/>
        </w:rPr>
        <w:t>prostataspesifistä antigeeniä</w:t>
      </w:r>
      <w:r w:rsidRPr="00BA6263">
        <w:rPr>
          <w:rFonts w:ascii="Fira Sans" w:eastAsia="MS Mincho" w:hAnsi="Fira Sans" w:cs="Times New Roman"/>
          <w:color w:val="474B4F"/>
          <w:szCs w:val="20"/>
          <w:lang w:val="fi-FI"/>
        </w:rPr>
        <w:t> </w:t>
      </w:r>
      <w:r w:rsidRPr="00BA6263">
        <w:rPr>
          <w:rFonts w:eastAsia="MS Mincho" w:cs="Times New Roman"/>
          <w:szCs w:val="20"/>
          <w:lang w:val="fi-FI"/>
        </w:rPr>
        <w:t>(PSA), PSA:n kahdentumisaikaa (PSADT) (&lt; 6 kuukautta tai ≥ 6 kuukautta) ja luukudokseen vaikuttavien aineiden käyttöä (kyllä tai ei).</w:t>
      </w:r>
    </w:p>
    <w:p w14:paraId="05CEAEF0" w14:textId="77777777" w:rsidR="0020683A" w:rsidRPr="00BA6263" w:rsidRDefault="0020683A" w:rsidP="0020683A">
      <w:pPr>
        <w:spacing w:after="0"/>
        <w:rPr>
          <w:rFonts w:eastAsia="MS Mincho" w:cs="Times New Roman"/>
          <w:szCs w:val="20"/>
          <w:lang w:val="fi-FI" w:eastAsia="en-GB"/>
        </w:rPr>
      </w:pPr>
    </w:p>
    <w:p w14:paraId="6519EE26" w14:textId="77777777" w:rsidR="0020683A" w:rsidRPr="00BA6263" w:rsidRDefault="0020683A" w:rsidP="0020683A">
      <w:pPr>
        <w:spacing w:after="0"/>
        <w:rPr>
          <w:rFonts w:eastAsia="MS Mincho" w:cs="Times New Roman"/>
          <w:szCs w:val="20"/>
          <w:lang w:val="fi-FI" w:eastAsia="ja-JP"/>
        </w:rPr>
      </w:pPr>
      <w:r w:rsidRPr="00BA6263">
        <w:rPr>
          <w:rFonts w:eastAsia="MS Mincho" w:cs="Times New Roman"/>
          <w:lang w:val="fi-FI"/>
        </w:rPr>
        <w:t>Potilaiden demografiset tiedot ja sairautta koskevat lähtötilanteen tiedot olivat samankaltaiset hoitoryhmien välillä.</w:t>
      </w:r>
      <w:r w:rsidRPr="00BA6263">
        <w:rPr>
          <w:rFonts w:eastAsia="MS Mincho" w:cs="Times New Roman"/>
          <w:szCs w:val="20"/>
          <w:lang w:val="fi-FI" w:eastAsia="en-GB"/>
        </w:rPr>
        <w:t xml:space="preserve"> Satunnaistamisen aikaan mediaani-ikä oli entsalutamidiryhmässä 74 vuotta ja lumelääkeryhmässä 73 vuotta. Suurin osa tutkimuspotilaista (noin 71 %) oli valkoihoisia, 16 % oli aasialaisia ja 2 % oli mustaihoisia. ECOG-toimintakykyluokka oli kahdeksallakymmenelläyhdellä prosentilla (81 %) potilaista 0 ja 19 %:lla potilaista ECOG-toimintakykyluokka oli 1.</w:t>
      </w:r>
    </w:p>
    <w:p w14:paraId="2ED21427" w14:textId="77777777" w:rsidR="0020683A" w:rsidRPr="00BA6263" w:rsidRDefault="0020683A" w:rsidP="0020683A">
      <w:pPr>
        <w:spacing w:after="0"/>
        <w:rPr>
          <w:rFonts w:eastAsia="MS Mincho" w:cs="Times New Roman"/>
          <w:szCs w:val="20"/>
          <w:lang w:val="fi-FI" w:eastAsia="ja-JP"/>
        </w:rPr>
      </w:pPr>
    </w:p>
    <w:p w14:paraId="4C5BE8AB" w14:textId="77777777" w:rsidR="0020683A" w:rsidRPr="00BA6263" w:rsidRDefault="0020683A" w:rsidP="0020683A">
      <w:pPr>
        <w:spacing w:after="0"/>
        <w:rPr>
          <w:rFonts w:eastAsia="MS Mincho" w:cs="Times New Roman"/>
          <w:szCs w:val="20"/>
          <w:lang w:val="fi-FI"/>
        </w:rPr>
      </w:pPr>
      <w:r w:rsidRPr="00BA6263">
        <w:rPr>
          <w:rFonts w:eastAsia="MS Mincho" w:cs="Times New Roman"/>
          <w:szCs w:val="20"/>
          <w:lang w:val="fi-FI" w:eastAsia="en-GB"/>
        </w:rPr>
        <w:t>Metastaasivapaa elossaoloaika (MFS) oli ensisijainen päätetapahtuma, joka oli aika satunnaistamisesta radiologiseen etenemiseen tai kuolemaan 112 päivän kuluessa hoidon lopettamisesta ilman näyttöä radiologisesta etenemisestä. Tutkimuksessa arvioituja tärkeitä toissijaisia päätetapahtumia olivat aika PSA-etenemisen alkamiseen, aika uuden</w:t>
      </w:r>
      <w:r w:rsidRPr="00BA6263">
        <w:rPr>
          <w:rFonts w:eastAsia="MS Mincho" w:cs="Times New Roman"/>
          <w:lang w:val="fi-FI" w:eastAsia="en-GB"/>
        </w:rPr>
        <w:t xml:space="preserve"> antineoplastisen ho</w:t>
      </w:r>
      <w:r w:rsidRPr="00BA6263">
        <w:rPr>
          <w:rFonts w:eastAsia="MS Mincho" w:cs="Times New Roman"/>
          <w:szCs w:val="20"/>
          <w:lang w:val="fi-FI" w:eastAsia="en-GB"/>
        </w:rPr>
        <w:t>idon (TTA) aloittamiseen</w:t>
      </w:r>
      <w:r w:rsidRPr="00BA6263">
        <w:rPr>
          <w:rFonts w:eastAsia="MS Mincho" w:cs="Times New Roman"/>
          <w:szCs w:val="20"/>
          <w:lang w:val="fi-FI"/>
        </w:rPr>
        <w:t>, kokonaiselossaoloaika (OS). Muita toissijaisia päätetapahtumia olivat aika ensimmäisen sytotoksisen kemoterapian aloittamiseen ja kemoterapiavapaa elossaoloaika. Ks. tulokset alla (taulukko 4).</w:t>
      </w:r>
    </w:p>
    <w:p w14:paraId="7CF9D36A" w14:textId="77777777" w:rsidR="0020683A" w:rsidRPr="00BA6263" w:rsidRDefault="0020683A" w:rsidP="0020683A">
      <w:pPr>
        <w:spacing w:after="0"/>
        <w:rPr>
          <w:rFonts w:eastAsia="MS Mincho" w:cs="Times New Roman"/>
          <w:szCs w:val="20"/>
          <w:lang w:val="fi-FI"/>
        </w:rPr>
      </w:pPr>
    </w:p>
    <w:p w14:paraId="17308DE9" w14:textId="00C589A9" w:rsidR="0020683A" w:rsidRPr="00BA6263" w:rsidRDefault="0020683A" w:rsidP="0020683A">
      <w:pPr>
        <w:spacing w:after="0"/>
        <w:rPr>
          <w:rFonts w:eastAsia="MS Mincho" w:cs="Times New Roman"/>
          <w:szCs w:val="20"/>
          <w:lang w:val="fi-FI" w:eastAsia="en-GB"/>
        </w:rPr>
      </w:pPr>
      <w:r w:rsidRPr="00BA6263">
        <w:rPr>
          <w:rFonts w:eastAsia="MS Mincho" w:cs="Times New Roman"/>
          <w:lang w:val="fi-FI"/>
        </w:rPr>
        <w:t xml:space="preserve">Entsalutamidihoito vähensi tilastollisesti merkitsevästi (71 %) radiologisen etenemisen tai kuoleman suhteellista riskiä verrattuna lumelääkkeeseen </w:t>
      </w:r>
      <w:r w:rsidRPr="00BA6263">
        <w:rPr>
          <w:rFonts w:eastAsia="MS Mincho" w:cs="Times New Roman"/>
          <w:lang w:val="fi-FI" w:eastAsia="en-GB"/>
        </w:rPr>
        <w:t>[riskisuhde = 0,29 (95 %:n luottamusväli: 0,24; 0,35), p &lt; 0,0001]. Mediaani MFS oli entsalutamidiryhmässä 36,6 kuukautta (95 % CI: 33,1; NR) ja lumelääkeryhmässä 14,7 kuukautta (95 % CI: 14,2; 15,0).</w:t>
      </w:r>
      <w:r w:rsidRPr="00BA6263">
        <w:rPr>
          <w:rFonts w:eastAsia="MS Mincho" w:cs="Times New Roman"/>
          <w:szCs w:val="20"/>
          <w:lang w:val="fi-FI"/>
        </w:rPr>
        <w:t xml:space="preserve"> Metastaasivapaata elossaoloaikaa (MFS) koskevat tulokset olivat johdonmukaisia myös kaikissa ennalta määritellyissä potilasryhmissä, mukaan luettuina PSA:n kahdentumisaika (PSADT; &lt; 6 kuukautta tai ≥ 6 kuukautta), demografinen alue (Pohjois-Amerikka, Eurooppa, muu maailma), ikä (&lt; 75 tai ≥ 75), luukudokseen vaikuttavan aineen käyttö (kyllä tai ei) (ks. kuva </w:t>
      </w:r>
      <w:r w:rsidR="00F85C94" w:rsidRPr="00BA6263">
        <w:rPr>
          <w:rFonts w:eastAsia="MS Mincho" w:cs="Times New Roman"/>
          <w:szCs w:val="20"/>
          <w:lang w:val="fi-FI"/>
        </w:rPr>
        <w:t>7</w:t>
      </w:r>
      <w:r w:rsidRPr="00BA6263">
        <w:rPr>
          <w:rFonts w:eastAsia="MS Mincho" w:cs="Times New Roman"/>
          <w:szCs w:val="20"/>
          <w:lang w:val="fi-FI"/>
        </w:rPr>
        <w:t>).</w:t>
      </w:r>
    </w:p>
    <w:p w14:paraId="3CC0D59F" w14:textId="77777777" w:rsidR="0020683A" w:rsidRPr="00BA6263" w:rsidRDefault="0020683A" w:rsidP="0020683A">
      <w:pPr>
        <w:autoSpaceDE w:val="0"/>
        <w:autoSpaceDN w:val="0"/>
        <w:adjustRightInd w:val="0"/>
        <w:spacing w:after="0"/>
        <w:rPr>
          <w:rFonts w:eastAsia="MS Mincho" w:cs="Times New Roman"/>
          <w:lang w:val="fi-FI" w:eastAsia="fi-FI"/>
        </w:rPr>
      </w:pPr>
    </w:p>
    <w:p w14:paraId="4CD01485" w14:textId="77777777" w:rsidR="0020683A" w:rsidRPr="00BA6263" w:rsidRDefault="0020683A" w:rsidP="00A638CB">
      <w:pPr>
        <w:keepNext/>
        <w:spacing w:after="0"/>
        <w:rPr>
          <w:rFonts w:eastAsia="MS Mincho" w:cs="Times New Roman"/>
          <w:b/>
          <w:bCs/>
          <w:lang w:val="fi-FI"/>
        </w:rPr>
      </w:pPr>
      <w:r w:rsidRPr="00BA6263">
        <w:rPr>
          <w:rFonts w:eastAsia="MS Mincho" w:cs="Times New Roman"/>
          <w:b/>
          <w:bCs/>
          <w:lang w:val="fi-FI"/>
        </w:rPr>
        <w:t>Taulukko 4: Yhteenveto PROSPER-tutkimuksen tehokkuustuloksista (hoitoaikeen [intent-to-treat] mukainen analyysi)</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4442"/>
        <w:gridCol w:w="2312"/>
        <w:gridCol w:w="2308"/>
      </w:tblGrid>
      <w:tr w:rsidR="006D47AF" w:rsidRPr="00BA6263" w14:paraId="7CC3C3D8" w14:textId="77777777" w:rsidTr="00EA7ABA">
        <w:tc>
          <w:tcPr>
            <w:tcW w:w="4442" w:type="dxa"/>
          </w:tcPr>
          <w:p w14:paraId="4C15C02D" w14:textId="77777777" w:rsidR="006D47AF" w:rsidRPr="00BA6263" w:rsidRDefault="006D47AF" w:rsidP="006D47AF">
            <w:pPr>
              <w:spacing w:after="0"/>
              <w:ind w:left="288"/>
              <w:rPr>
                <w:rFonts w:eastAsia="MS Mincho" w:cs="Times New Roman"/>
                <w:lang w:val="fi-FI"/>
              </w:rPr>
            </w:pPr>
          </w:p>
        </w:tc>
        <w:tc>
          <w:tcPr>
            <w:tcW w:w="2312" w:type="dxa"/>
          </w:tcPr>
          <w:p w14:paraId="797A5F87" w14:textId="77777777" w:rsidR="006D47AF" w:rsidRPr="00BA6263" w:rsidRDefault="006D47AF" w:rsidP="006D47AF">
            <w:pPr>
              <w:spacing w:after="0"/>
              <w:ind w:left="288"/>
              <w:jc w:val="center"/>
              <w:rPr>
                <w:rFonts w:eastAsia="MS Mincho" w:cs="Times New Roman"/>
                <w:b/>
                <w:lang w:val="fi-FI"/>
              </w:rPr>
            </w:pPr>
            <w:r w:rsidRPr="00BA6263">
              <w:rPr>
                <w:rFonts w:eastAsia="MS Mincho" w:cs="Times New Roman"/>
                <w:b/>
                <w:lang w:val="fi-FI"/>
              </w:rPr>
              <w:t>Entsalutamidi</w:t>
            </w:r>
            <w:r w:rsidRPr="00BA6263">
              <w:rPr>
                <w:rFonts w:eastAsia="MS Mincho" w:cs="Times New Roman"/>
                <w:b/>
                <w:lang w:val="fi-FI"/>
              </w:rPr>
              <w:br/>
              <w:t>(N = 933)</w:t>
            </w:r>
          </w:p>
        </w:tc>
        <w:tc>
          <w:tcPr>
            <w:tcW w:w="2308" w:type="dxa"/>
          </w:tcPr>
          <w:p w14:paraId="66AFAE6F" w14:textId="77777777" w:rsidR="006D47AF" w:rsidRPr="00BA6263" w:rsidRDefault="006D47AF" w:rsidP="006D47AF">
            <w:pPr>
              <w:spacing w:after="0"/>
              <w:ind w:left="288"/>
              <w:jc w:val="center"/>
              <w:rPr>
                <w:rFonts w:eastAsia="MS Mincho" w:cs="Times New Roman"/>
                <w:b/>
                <w:lang w:val="fi-FI"/>
              </w:rPr>
            </w:pPr>
            <w:r w:rsidRPr="00BA6263">
              <w:rPr>
                <w:rFonts w:eastAsia="MS Mincho" w:cs="Times New Roman"/>
                <w:b/>
                <w:lang w:val="fi-FI"/>
              </w:rPr>
              <w:t>Lumelääke</w:t>
            </w:r>
            <w:r w:rsidRPr="00BA6263">
              <w:rPr>
                <w:rFonts w:eastAsia="MS Mincho" w:cs="Times New Roman"/>
                <w:b/>
                <w:lang w:val="fi-FI"/>
              </w:rPr>
              <w:br/>
              <w:t>(N = 468)</w:t>
            </w:r>
          </w:p>
        </w:tc>
      </w:tr>
      <w:tr w:rsidR="006D47AF" w:rsidRPr="00BA6263" w14:paraId="2E441033" w14:textId="77777777" w:rsidTr="00EA7ABA">
        <w:tc>
          <w:tcPr>
            <w:tcW w:w="9062" w:type="dxa"/>
            <w:gridSpan w:val="3"/>
          </w:tcPr>
          <w:p w14:paraId="7D3D2868" w14:textId="77777777" w:rsidR="006D47AF" w:rsidRPr="00BA6263" w:rsidRDefault="006D47AF" w:rsidP="006D47AF">
            <w:pPr>
              <w:spacing w:after="0"/>
              <w:rPr>
                <w:rFonts w:eastAsia="MS Mincho" w:cs="Times New Roman"/>
                <w:b/>
                <w:lang w:val="fi-FI"/>
              </w:rPr>
            </w:pPr>
            <w:r w:rsidRPr="00BA6263">
              <w:rPr>
                <w:rFonts w:eastAsia="MS Mincho" w:cs="Times New Roman"/>
                <w:b/>
                <w:lang w:val="fi-FI"/>
              </w:rPr>
              <w:t>Ensisijainen päätetapahtuma</w:t>
            </w:r>
          </w:p>
        </w:tc>
      </w:tr>
      <w:tr w:rsidR="006D47AF" w:rsidRPr="00BA6263" w14:paraId="7BDDE7B8" w14:textId="77777777" w:rsidTr="00EA7ABA">
        <w:tc>
          <w:tcPr>
            <w:tcW w:w="9062" w:type="dxa"/>
            <w:gridSpan w:val="3"/>
          </w:tcPr>
          <w:p w14:paraId="042E3618" w14:textId="77777777" w:rsidR="006D47AF" w:rsidRPr="00BA6263" w:rsidRDefault="006D47AF" w:rsidP="006D47AF">
            <w:pPr>
              <w:spacing w:after="0"/>
              <w:rPr>
                <w:rFonts w:eastAsia="MS Mincho" w:cs="Times New Roman"/>
                <w:b/>
                <w:lang w:val="fi-FI"/>
              </w:rPr>
            </w:pPr>
            <w:r w:rsidRPr="00BA6263">
              <w:rPr>
                <w:rFonts w:eastAsia="MS Mincho" w:cs="Times New Roman"/>
                <w:b/>
                <w:lang w:val="fi-FI"/>
              </w:rPr>
              <w:t>Metastaasivapaa elossaoloaika</w:t>
            </w:r>
          </w:p>
        </w:tc>
      </w:tr>
      <w:tr w:rsidR="006D47AF" w:rsidRPr="00BA6263" w14:paraId="2C85463C" w14:textId="77777777" w:rsidTr="00EA7ABA">
        <w:tc>
          <w:tcPr>
            <w:tcW w:w="4442" w:type="dxa"/>
          </w:tcPr>
          <w:p w14:paraId="0B0F761B"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Tapahtumien määrä (%)</w:t>
            </w:r>
          </w:p>
        </w:tc>
        <w:tc>
          <w:tcPr>
            <w:tcW w:w="2312" w:type="dxa"/>
          </w:tcPr>
          <w:p w14:paraId="6B32B1D0"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eastAsia="ja-JP"/>
              </w:rPr>
              <w:t>219 (23,5)</w:t>
            </w:r>
          </w:p>
        </w:tc>
        <w:tc>
          <w:tcPr>
            <w:tcW w:w="2308" w:type="dxa"/>
          </w:tcPr>
          <w:p w14:paraId="12DC67C2"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eastAsia="ja-JP"/>
              </w:rPr>
              <w:t>228 (48,7)</w:t>
            </w:r>
          </w:p>
        </w:tc>
      </w:tr>
      <w:tr w:rsidR="006D47AF" w:rsidRPr="00BA6263" w14:paraId="62B25EB2" w14:textId="77777777" w:rsidTr="00EA7ABA">
        <w:tc>
          <w:tcPr>
            <w:tcW w:w="4442" w:type="dxa"/>
          </w:tcPr>
          <w:p w14:paraId="0FE42D96"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Mediaani, kuukausia (95 % CI)</w:t>
            </w:r>
            <w:r w:rsidRPr="00BA6263">
              <w:rPr>
                <w:rFonts w:eastAsia="MS Mincho" w:cs="Times New Roman"/>
                <w:i/>
                <w:sz w:val="20"/>
                <w:szCs w:val="24"/>
                <w:vertAlign w:val="superscript"/>
                <w:lang w:val="fi-FI"/>
              </w:rPr>
              <w:t>1</w:t>
            </w:r>
          </w:p>
        </w:tc>
        <w:tc>
          <w:tcPr>
            <w:tcW w:w="2312" w:type="dxa"/>
          </w:tcPr>
          <w:p w14:paraId="3FB59967"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36,6 (33,1; NR)</w:t>
            </w:r>
          </w:p>
        </w:tc>
        <w:tc>
          <w:tcPr>
            <w:tcW w:w="2308" w:type="dxa"/>
          </w:tcPr>
          <w:p w14:paraId="34CAC9F4"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14,7 (14,2; 15,0)</w:t>
            </w:r>
          </w:p>
        </w:tc>
      </w:tr>
      <w:tr w:rsidR="006D47AF" w:rsidRPr="00BA6263" w14:paraId="6E5C53A8" w14:textId="77777777" w:rsidTr="00EA7ABA">
        <w:tc>
          <w:tcPr>
            <w:tcW w:w="4442" w:type="dxa"/>
          </w:tcPr>
          <w:p w14:paraId="6FE7B052"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Riskisuhde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_Ref500769348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2</w:t>
            </w:r>
            <w:r w:rsidRPr="00BA6263">
              <w:rPr>
                <w:rFonts w:eastAsia="MS Mincho" w:cs="Times New Roman"/>
                <w:i/>
                <w:sz w:val="20"/>
                <w:szCs w:val="24"/>
                <w:vertAlign w:val="superscript"/>
                <w:lang w:val="fi-FI"/>
              </w:rPr>
              <w:fldChar w:fldCharType="end"/>
            </w:r>
            <w:r w:rsidRPr="00BA6263">
              <w:rPr>
                <w:rFonts w:eastAsia="MS Mincho" w:cs="Times New Roman"/>
                <w:lang w:val="fi-FI"/>
              </w:rPr>
              <w:t xml:space="preserve"> </w:t>
            </w:r>
          </w:p>
        </w:tc>
        <w:tc>
          <w:tcPr>
            <w:tcW w:w="4620" w:type="dxa"/>
            <w:gridSpan w:val="2"/>
          </w:tcPr>
          <w:p w14:paraId="26643BF1"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0,29 (0,24; 0,35)</w:t>
            </w:r>
          </w:p>
        </w:tc>
      </w:tr>
      <w:tr w:rsidR="006D47AF" w:rsidRPr="00BA6263" w14:paraId="09DF08DE" w14:textId="77777777" w:rsidTr="00EA7ABA">
        <w:tc>
          <w:tcPr>
            <w:tcW w:w="4442" w:type="dxa"/>
          </w:tcPr>
          <w:p w14:paraId="67023C54"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P-arvo</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_Ref501557185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3</w:t>
            </w:r>
            <w:r w:rsidRPr="00BA6263">
              <w:rPr>
                <w:rFonts w:eastAsia="MS Mincho" w:cs="Times New Roman"/>
                <w:i/>
                <w:sz w:val="20"/>
                <w:szCs w:val="24"/>
                <w:vertAlign w:val="superscript"/>
                <w:lang w:val="fi-FI"/>
              </w:rPr>
              <w:fldChar w:fldCharType="end"/>
            </w:r>
            <w:r w:rsidRPr="00BA6263">
              <w:rPr>
                <w:rFonts w:eastAsia="MS Mincho" w:cs="Times New Roman"/>
                <w:lang w:val="fi-FI"/>
              </w:rPr>
              <w:t xml:space="preserve"> </w:t>
            </w:r>
          </w:p>
        </w:tc>
        <w:tc>
          <w:tcPr>
            <w:tcW w:w="4620" w:type="dxa"/>
            <w:gridSpan w:val="2"/>
          </w:tcPr>
          <w:p w14:paraId="5BD15CB9"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p &lt; 0,0001</w:t>
            </w:r>
          </w:p>
        </w:tc>
      </w:tr>
      <w:tr w:rsidR="006D47AF" w:rsidRPr="00BA6263" w14:paraId="2C32D8F9" w14:textId="77777777" w:rsidTr="00EA7ABA">
        <w:tc>
          <w:tcPr>
            <w:tcW w:w="9062" w:type="dxa"/>
            <w:gridSpan w:val="3"/>
          </w:tcPr>
          <w:p w14:paraId="4C63D017" w14:textId="77777777" w:rsidR="006D47AF" w:rsidRPr="00BA6263" w:rsidRDefault="006D47AF" w:rsidP="006D47AF">
            <w:pPr>
              <w:spacing w:after="0"/>
              <w:rPr>
                <w:rFonts w:eastAsia="MS Mincho" w:cs="Times New Roman"/>
                <w:b/>
                <w:lang w:val="fi-FI"/>
              </w:rPr>
            </w:pPr>
            <w:r w:rsidRPr="00BA6263">
              <w:rPr>
                <w:rFonts w:eastAsia="MS Mincho" w:cs="Times New Roman"/>
                <w:b/>
                <w:lang w:val="fi-FI"/>
              </w:rPr>
              <w:t>Tärkeät toissijaiset tehon päätetapahtumat</w:t>
            </w:r>
          </w:p>
        </w:tc>
      </w:tr>
      <w:tr w:rsidR="006D47AF" w:rsidRPr="00BA6263" w14:paraId="53CE90D5" w14:textId="77777777" w:rsidTr="00EA7ABA">
        <w:tc>
          <w:tcPr>
            <w:tcW w:w="9062" w:type="dxa"/>
            <w:gridSpan w:val="3"/>
          </w:tcPr>
          <w:p w14:paraId="35BAA166" w14:textId="77777777" w:rsidR="006D47AF" w:rsidRPr="00BA6263" w:rsidRDefault="006D47AF" w:rsidP="006D47AF">
            <w:pPr>
              <w:spacing w:after="0"/>
              <w:rPr>
                <w:rFonts w:eastAsia="MS Mincho" w:cs="Times New Roman"/>
                <w:b/>
                <w:lang w:val="fi-FI"/>
              </w:rPr>
            </w:pPr>
            <w:r w:rsidRPr="00BA6263">
              <w:rPr>
                <w:rFonts w:eastAsia="MS Mincho" w:cs="Times New Roman"/>
                <w:b/>
                <w:lang w:val="fi-FI"/>
              </w:rPr>
              <w:t>Kokonaiselossaolo</w:t>
            </w:r>
            <w:r w:rsidRPr="00BA6263">
              <w:rPr>
                <w:rFonts w:eastAsia="MS Mincho" w:cs="Times New Roman"/>
                <w:bCs/>
                <w:i/>
                <w:iCs/>
                <w:vertAlign w:val="superscript"/>
                <w:lang w:val="fi-FI"/>
              </w:rPr>
              <w:t>4</w:t>
            </w:r>
          </w:p>
        </w:tc>
      </w:tr>
      <w:tr w:rsidR="006D47AF" w:rsidRPr="00BA6263" w14:paraId="6130E27C" w14:textId="77777777" w:rsidTr="00EA7AB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442" w:type="dxa"/>
            <w:tcBorders>
              <w:top w:val="single" w:sz="4" w:space="0" w:color="auto"/>
              <w:left w:val="single" w:sz="4" w:space="0" w:color="auto"/>
              <w:bottom w:val="single" w:sz="4" w:space="0" w:color="auto"/>
              <w:right w:val="single" w:sz="4" w:space="0" w:color="auto"/>
            </w:tcBorders>
          </w:tcPr>
          <w:p w14:paraId="36971FDC"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 xml:space="preserve">Tapahtumien määrä (%) </w:t>
            </w:r>
          </w:p>
        </w:tc>
        <w:tc>
          <w:tcPr>
            <w:tcW w:w="2312" w:type="dxa"/>
            <w:tcBorders>
              <w:top w:val="single" w:sz="4" w:space="0" w:color="auto"/>
              <w:left w:val="single" w:sz="4" w:space="0" w:color="auto"/>
              <w:bottom w:val="single" w:sz="4" w:space="0" w:color="auto"/>
              <w:right w:val="single" w:sz="4" w:space="0" w:color="auto"/>
            </w:tcBorders>
          </w:tcPr>
          <w:p w14:paraId="5EAE04A6" w14:textId="77777777" w:rsidR="006D47AF" w:rsidRPr="00BA6263" w:rsidRDefault="006D47AF" w:rsidP="006D47AF">
            <w:pPr>
              <w:spacing w:after="0"/>
              <w:ind w:left="288"/>
              <w:jc w:val="center"/>
              <w:rPr>
                <w:rFonts w:eastAsia="MS Mincho" w:cs="Times New Roman"/>
                <w:lang w:val="fi-FI"/>
              </w:rPr>
            </w:pPr>
            <w:r w:rsidRPr="00BA6263">
              <w:rPr>
                <w:rFonts w:eastAsia="SimSun" w:cs="Times New Roman"/>
                <w:lang w:eastAsia="ja-JP"/>
              </w:rPr>
              <w:t>288 (30,9)</w:t>
            </w:r>
          </w:p>
        </w:tc>
        <w:tc>
          <w:tcPr>
            <w:tcW w:w="2308" w:type="dxa"/>
            <w:tcBorders>
              <w:top w:val="single" w:sz="4" w:space="0" w:color="auto"/>
              <w:left w:val="single" w:sz="4" w:space="0" w:color="auto"/>
              <w:bottom w:val="single" w:sz="4" w:space="0" w:color="auto"/>
              <w:right w:val="single" w:sz="4" w:space="0" w:color="auto"/>
            </w:tcBorders>
          </w:tcPr>
          <w:p w14:paraId="54F54A51" w14:textId="77777777" w:rsidR="006D47AF" w:rsidRPr="00BA6263" w:rsidRDefault="006D47AF" w:rsidP="006D47AF">
            <w:pPr>
              <w:spacing w:after="0"/>
              <w:ind w:left="288"/>
              <w:jc w:val="center"/>
              <w:rPr>
                <w:rFonts w:eastAsia="MS Mincho" w:cs="Times New Roman"/>
                <w:lang w:val="fi-FI"/>
              </w:rPr>
            </w:pPr>
            <w:r w:rsidRPr="00BA6263">
              <w:rPr>
                <w:rFonts w:eastAsia="SimSun" w:cs="Times New Roman"/>
                <w:lang w:eastAsia="ja-JP"/>
              </w:rPr>
              <w:t>178 (38,0)</w:t>
            </w:r>
          </w:p>
        </w:tc>
      </w:tr>
      <w:tr w:rsidR="006D47AF" w:rsidRPr="00BA6263" w14:paraId="2A931E15" w14:textId="77777777" w:rsidTr="00EA7AB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442" w:type="dxa"/>
            <w:tcBorders>
              <w:top w:val="single" w:sz="4" w:space="0" w:color="auto"/>
              <w:left w:val="single" w:sz="4" w:space="0" w:color="auto"/>
              <w:bottom w:val="single" w:sz="4" w:space="0" w:color="auto"/>
              <w:right w:val="single" w:sz="4" w:space="0" w:color="auto"/>
            </w:tcBorders>
          </w:tcPr>
          <w:p w14:paraId="2B6D9FD1"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Mediaani, kuukausia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_Ref500769336 \r \h  \* MERGEFORMAT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1</w:t>
            </w:r>
            <w:r w:rsidRPr="00BA6263">
              <w:rPr>
                <w:rFonts w:eastAsia="MS Mincho" w:cs="Times New Roman"/>
                <w:i/>
                <w:sz w:val="20"/>
                <w:szCs w:val="24"/>
                <w:vertAlign w:val="superscript"/>
                <w:lang w:val="fi-FI"/>
              </w:rPr>
              <w:fldChar w:fldCharType="end"/>
            </w:r>
          </w:p>
        </w:tc>
        <w:tc>
          <w:tcPr>
            <w:tcW w:w="2312" w:type="dxa"/>
            <w:tcBorders>
              <w:top w:val="single" w:sz="4" w:space="0" w:color="auto"/>
              <w:left w:val="single" w:sz="4" w:space="0" w:color="auto"/>
              <w:bottom w:val="single" w:sz="4" w:space="0" w:color="auto"/>
              <w:right w:val="single" w:sz="4" w:space="0" w:color="auto"/>
            </w:tcBorders>
          </w:tcPr>
          <w:p w14:paraId="2798D691" w14:textId="77777777" w:rsidR="006D47AF" w:rsidRPr="00BA6263" w:rsidRDefault="006D47AF" w:rsidP="006D47AF">
            <w:pPr>
              <w:spacing w:after="0"/>
              <w:ind w:left="288"/>
              <w:jc w:val="center"/>
              <w:rPr>
                <w:rFonts w:eastAsia="MS Mincho" w:cs="Times New Roman"/>
                <w:lang w:val="fi-FI"/>
              </w:rPr>
            </w:pPr>
            <w:r w:rsidRPr="00BA6263">
              <w:rPr>
                <w:rFonts w:eastAsia="SimSun" w:cs="Times New Roman"/>
              </w:rPr>
              <w:t>67,0 (64,0; NR)</w:t>
            </w:r>
          </w:p>
        </w:tc>
        <w:tc>
          <w:tcPr>
            <w:tcW w:w="2308" w:type="dxa"/>
            <w:tcBorders>
              <w:top w:val="single" w:sz="4" w:space="0" w:color="auto"/>
              <w:left w:val="single" w:sz="4" w:space="0" w:color="auto"/>
              <w:bottom w:val="single" w:sz="4" w:space="0" w:color="auto"/>
              <w:right w:val="single" w:sz="4" w:space="0" w:color="auto"/>
            </w:tcBorders>
          </w:tcPr>
          <w:p w14:paraId="2D6C30A6" w14:textId="77777777" w:rsidR="006D47AF" w:rsidRPr="00BA6263" w:rsidRDefault="006D47AF" w:rsidP="006D47AF">
            <w:pPr>
              <w:spacing w:after="0"/>
              <w:ind w:left="288"/>
              <w:jc w:val="center"/>
              <w:rPr>
                <w:rFonts w:eastAsia="MS Mincho" w:cs="Times New Roman"/>
                <w:lang w:val="fi-FI"/>
              </w:rPr>
            </w:pPr>
            <w:r w:rsidRPr="00BA6263">
              <w:rPr>
                <w:rFonts w:eastAsia="SimSun" w:cs="Times New Roman"/>
              </w:rPr>
              <w:t>56,3 (54,4; 63,0)</w:t>
            </w:r>
          </w:p>
        </w:tc>
      </w:tr>
      <w:tr w:rsidR="006D47AF" w:rsidRPr="00BA6263" w14:paraId="097A85AE" w14:textId="77777777" w:rsidTr="00EA7ABA">
        <w:tc>
          <w:tcPr>
            <w:tcW w:w="4442" w:type="dxa"/>
            <w:tcBorders>
              <w:top w:val="single" w:sz="4" w:space="0" w:color="auto"/>
            </w:tcBorders>
          </w:tcPr>
          <w:p w14:paraId="68F5D3EF"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Riskisuhde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_Ref500769348 \r \h  \* MERGEFORMAT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2</w:t>
            </w:r>
            <w:r w:rsidRPr="00BA6263">
              <w:rPr>
                <w:rFonts w:eastAsia="MS Mincho" w:cs="Times New Roman"/>
                <w:i/>
                <w:sz w:val="20"/>
                <w:szCs w:val="24"/>
                <w:vertAlign w:val="superscript"/>
                <w:lang w:val="fi-FI"/>
              </w:rPr>
              <w:fldChar w:fldCharType="end"/>
            </w:r>
          </w:p>
        </w:tc>
        <w:tc>
          <w:tcPr>
            <w:tcW w:w="4620" w:type="dxa"/>
            <w:gridSpan w:val="2"/>
            <w:tcBorders>
              <w:top w:val="single" w:sz="4" w:space="0" w:color="auto"/>
            </w:tcBorders>
            <w:vAlign w:val="center"/>
          </w:tcPr>
          <w:p w14:paraId="39D05C87" w14:textId="77777777" w:rsidR="006D47AF" w:rsidRPr="00BA6263" w:rsidRDefault="006D47AF" w:rsidP="006D47AF">
            <w:pPr>
              <w:spacing w:after="0"/>
              <w:ind w:left="288"/>
              <w:jc w:val="center"/>
              <w:rPr>
                <w:rFonts w:eastAsia="MS Mincho" w:cs="Times New Roman"/>
                <w:lang w:val="fi-FI"/>
              </w:rPr>
            </w:pPr>
            <w:r w:rsidRPr="00BA6263">
              <w:rPr>
                <w:rFonts w:eastAsia="SimSun" w:cs="Times New Roman"/>
              </w:rPr>
              <w:t>0,734 (0,608; 0,885)</w:t>
            </w:r>
          </w:p>
        </w:tc>
      </w:tr>
      <w:tr w:rsidR="006D47AF" w:rsidRPr="00BA6263" w14:paraId="5F9C5CFD" w14:textId="77777777" w:rsidTr="00EA7ABA">
        <w:tc>
          <w:tcPr>
            <w:tcW w:w="4442" w:type="dxa"/>
          </w:tcPr>
          <w:p w14:paraId="3C67277F"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P-arvo</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_Ref501557185 \r \h  \* MERGEFORMAT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3</w:t>
            </w:r>
            <w:r w:rsidRPr="00BA6263">
              <w:rPr>
                <w:rFonts w:eastAsia="MS Mincho" w:cs="Times New Roman"/>
                <w:i/>
                <w:sz w:val="20"/>
                <w:szCs w:val="24"/>
                <w:vertAlign w:val="superscript"/>
                <w:lang w:val="fi-FI"/>
              </w:rPr>
              <w:fldChar w:fldCharType="end"/>
            </w:r>
          </w:p>
        </w:tc>
        <w:tc>
          <w:tcPr>
            <w:tcW w:w="4620" w:type="dxa"/>
            <w:gridSpan w:val="2"/>
            <w:vAlign w:val="center"/>
          </w:tcPr>
          <w:p w14:paraId="5C631152" w14:textId="77777777" w:rsidR="006D47AF" w:rsidRPr="00BA6263" w:rsidRDefault="006D47AF" w:rsidP="006D47AF">
            <w:pPr>
              <w:spacing w:after="0"/>
              <w:ind w:left="288"/>
              <w:jc w:val="center"/>
              <w:rPr>
                <w:rFonts w:eastAsia="MS Mincho" w:cs="Times New Roman"/>
                <w:lang w:val="fi-FI"/>
              </w:rPr>
            </w:pPr>
            <w:r w:rsidRPr="00BA6263">
              <w:rPr>
                <w:rFonts w:eastAsia="SimSun" w:cs="Times New Roman"/>
              </w:rPr>
              <w:t>p = 0,0011</w:t>
            </w:r>
          </w:p>
        </w:tc>
      </w:tr>
      <w:tr w:rsidR="006D47AF" w:rsidRPr="00BA6263" w14:paraId="2F97F83F" w14:textId="77777777" w:rsidTr="00EA7ABA">
        <w:tc>
          <w:tcPr>
            <w:tcW w:w="9062" w:type="dxa"/>
            <w:gridSpan w:val="3"/>
          </w:tcPr>
          <w:p w14:paraId="0CA84CD3" w14:textId="77777777" w:rsidR="006D47AF" w:rsidRPr="00BA6263" w:rsidRDefault="006D47AF" w:rsidP="006D47AF">
            <w:pPr>
              <w:spacing w:after="0"/>
              <w:ind w:left="288"/>
              <w:rPr>
                <w:rFonts w:eastAsia="MS Mincho" w:cs="Times New Roman"/>
                <w:lang w:val="fi-FI"/>
              </w:rPr>
            </w:pPr>
            <w:r w:rsidRPr="00BA6263">
              <w:rPr>
                <w:rFonts w:eastAsia="MS Mincho" w:cs="Times New Roman"/>
                <w:b/>
                <w:lang w:val="fi-FI"/>
              </w:rPr>
              <w:t>Aika PSA-etenemisen alkamiseen</w:t>
            </w:r>
          </w:p>
        </w:tc>
      </w:tr>
      <w:tr w:rsidR="006D47AF" w:rsidRPr="00BA6263" w14:paraId="079E9175" w14:textId="77777777" w:rsidTr="00EA7ABA">
        <w:tc>
          <w:tcPr>
            <w:tcW w:w="4442" w:type="dxa"/>
          </w:tcPr>
          <w:p w14:paraId="741B4833"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 xml:space="preserve">Tapahtumien määrä (%) </w:t>
            </w:r>
          </w:p>
        </w:tc>
        <w:tc>
          <w:tcPr>
            <w:tcW w:w="2312" w:type="dxa"/>
          </w:tcPr>
          <w:p w14:paraId="55ADB906"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208 (22,3)</w:t>
            </w:r>
          </w:p>
        </w:tc>
        <w:tc>
          <w:tcPr>
            <w:tcW w:w="2308" w:type="dxa"/>
          </w:tcPr>
          <w:p w14:paraId="049FF59F"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324 (69,2)</w:t>
            </w:r>
          </w:p>
        </w:tc>
      </w:tr>
      <w:tr w:rsidR="006D47AF" w:rsidRPr="00BA6263" w14:paraId="2EF98DE3" w14:textId="77777777" w:rsidTr="00EA7ABA">
        <w:tc>
          <w:tcPr>
            <w:tcW w:w="4442" w:type="dxa"/>
          </w:tcPr>
          <w:p w14:paraId="693EEDEC"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Mediaani, kuukausia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_Ref500769336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1</w:t>
            </w:r>
            <w:r w:rsidRPr="00BA6263">
              <w:rPr>
                <w:rFonts w:eastAsia="MS Mincho" w:cs="Times New Roman"/>
                <w:i/>
                <w:sz w:val="20"/>
                <w:szCs w:val="24"/>
                <w:vertAlign w:val="superscript"/>
                <w:lang w:val="fi-FI"/>
              </w:rPr>
              <w:fldChar w:fldCharType="end"/>
            </w:r>
          </w:p>
        </w:tc>
        <w:tc>
          <w:tcPr>
            <w:tcW w:w="2312" w:type="dxa"/>
          </w:tcPr>
          <w:p w14:paraId="2E3A6E52"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37,2 (33,1; NR)</w:t>
            </w:r>
          </w:p>
        </w:tc>
        <w:tc>
          <w:tcPr>
            <w:tcW w:w="2308" w:type="dxa"/>
          </w:tcPr>
          <w:p w14:paraId="12A715BC"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3,9 (3,8; 4,0)</w:t>
            </w:r>
          </w:p>
        </w:tc>
      </w:tr>
      <w:tr w:rsidR="006D47AF" w:rsidRPr="00BA6263" w14:paraId="5A0442F3" w14:textId="77777777" w:rsidTr="00EA7ABA">
        <w:tc>
          <w:tcPr>
            <w:tcW w:w="4442" w:type="dxa"/>
          </w:tcPr>
          <w:p w14:paraId="36C506F8"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Riskisuhde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_Ref500769348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2</w:t>
            </w:r>
            <w:r w:rsidRPr="00BA6263">
              <w:rPr>
                <w:rFonts w:eastAsia="MS Mincho" w:cs="Times New Roman"/>
                <w:i/>
                <w:sz w:val="20"/>
                <w:szCs w:val="24"/>
                <w:vertAlign w:val="superscript"/>
                <w:lang w:val="fi-FI"/>
              </w:rPr>
              <w:fldChar w:fldCharType="end"/>
            </w:r>
          </w:p>
        </w:tc>
        <w:tc>
          <w:tcPr>
            <w:tcW w:w="4620" w:type="dxa"/>
            <w:gridSpan w:val="2"/>
            <w:vAlign w:val="center"/>
          </w:tcPr>
          <w:p w14:paraId="3FA93933"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0,07 (0,05; 0,08)</w:t>
            </w:r>
          </w:p>
        </w:tc>
      </w:tr>
      <w:tr w:rsidR="006D47AF" w:rsidRPr="00BA6263" w14:paraId="4CDED6B0" w14:textId="77777777" w:rsidTr="00EA7ABA">
        <w:tc>
          <w:tcPr>
            <w:tcW w:w="4442" w:type="dxa"/>
          </w:tcPr>
          <w:p w14:paraId="708953EB"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P-arvo</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_Ref501557185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3</w:t>
            </w:r>
            <w:r w:rsidRPr="00BA6263">
              <w:rPr>
                <w:rFonts w:eastAsia="MS Mincho" w:cs="Times New Roman"/>
                <w:i/>
                <w:sz w:val="20"/>
                <w:szCs w:val="24"/>
                <w:vertAlign w:val="superscript"/>
                <w:lang w:val="fi-FI"/>
              </w:rPr>
              <w:fldChar w:fldCharType="end"/>
            </w:r>
          </w:p>
        </w:tc>
        <w:tc>
          <w:tcPr>
            <w:tcW w:w="4620" w:type="dxa"/>
            <w:gridSpan w:val="2"/>
            <w:vAlign w:val="center"/>
          </w:tcPr>
          <w:p w14:paraId="5F6550EF"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p &lt; 0,0001</w:t>
            </w:r>
          </w:p>
        </w:tc>
      </w:tr>
      <w:tr w:rsidR="006D47AF" w:rsidRPr="00531C7F" w14:paraId="52395175" w14:textId="77777777" w:rsidTr="00EA7ABA">
        <w:tc>
          <w:tcPr>
            <w:tcW w:w="9062" w:type="dxa"/>
            <w:gridSpan w:val="3"/>
          </w:tcPr>
          <w:p w14:paraId="1BDEED10" w14:textId="77777777" w:rsidR="006D47AF" w:rsidRPr="00BA6263" w:rsidRDefault="006D47AF" w:rsidP="006D47AF">
            <w:pPr>
              <w:spacing w:after="0"/>
              <w:rPr>
                <w:rFonts w:eastAsia="MS Mincho" w:cs="Times New Roman"/>
                <w:b/>
                <w:lang w:val="fi-FI"/>
              </w:rPr>
            </w:pPr>
            <w:r w:rsidRPr="00BA6263">
              <w:rPr>
                <w:rFonts w:eastAsia="MS Mincho" w:cs="Times New Roman"/>
                <w:b/>
                <w:lang w:val="fi-FI"/>
              </w:rPr>
              <w:t>Aika uuden antineoplastisen hoidon aloittamiseen</w:t>
            </w:r>
          </w:p>
        </w:tc>
      </w:tr>
      <w:tr w:rsidR="006D47AF" w:rsidRPr="00BA6263" w14:paraId="67E2FC7C" w14:textId="77777777" w:rsidTr="00EA7ABA">
        <w:tc>
          <w:tcPr>
            <w:tcW w:w="4442" w:type="dxa"/>
          </w:tcPr>
          <w:p w14:paraId="7BF6DCC0"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 xml:space="preserve">Tapahtumien määrä (%) </w:t>
            </w:r>
          </w:p>
        </w:tc>
        <w:tc>
          <w:tcPr>
            <w:tcW w:w="2312" w:type="dxa"/>
            <w:vAlign w:val="center"/>
          </w:tcPr>
          <w:p w14:paraId="487FBD7E"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142 (15,2)</w:t>
            </w:r>
          </w:p>
        </w:tc>
        <w:tc>
          <w:tcPr>
            <w:tcW w:w="2308" w:type="dxa"/>
            <w:vAlign w:val="center"/>
          </w:tcPr>
          <w:p w14:paraId="67955B78"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226 (48,3)</w:t>
            </w:r>
          </w:p>
        </w:tc>
      </w:tr>
      <w:tr w:rsidR="006D47AF" w:rsidRPr="00BA6263" w14:paraId="378783C4" w14:textId="77777777" w:rsidTr="00EA7ABA">
        <w:tc>
          <w:tcPr>
            <w:tcW w:w="4442" w:type="dxa"/>
          </w:tcPr>
          <w:p w14:paraId="09FCFE7C"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Mediaani, kuukausia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_Ref500769336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1</w:t>
            </w:r>
            <w:r w:rsidRPr="00BA6263">
              <w:rPr>
                <w:rFonts w:eastAsia="MS Mincho" w:cs="Times New Roman"/>
                <w:i/>
                <w:sz w:val="20"/>
                <w:szCs w:val="24"/>
                <w:vertAlign w:val="superscript"/>
                <w:lang w:val="fi-FI"/>
              </w:rPr>
              <w:fldChar w:fldCharType="end"/>
            </w:r>
          </w:p>
        </w:tc>
        <w:tc>
          <w:tcPr>
            <w:tcW w:w="2312" w:type="dxa"/>
            <w:vAlign w:val="center"/>
          </w:tcPr>
          <w:p w14:paraId="49BBA1EE"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39,6 (37,7; NR)</w:t>
            </w:r>
          </w:p>
        </w:tc>
        <w:tc>
          <w:tcPr>
            <w:tcW w:w="2308" w:type="dxa"/>
            <w:vAlign w:val="center"/>
          </w:tcPr>
          <w:p w14:paraId="3E3FFADB"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17,7 (16,2; 19,7)</w:t>
            </w:r>
          </w:p>
        </w:tc>
      </w:tr>
      <w:tr w:rsidR="006D47AF" w:rsidRPr="00BA6263" w14:paraId="0132FFD5" w14:textId="77777777" w:rsidTr="00EA7ABA">
        <w:tc>
          <w:tcPr>
            <w:tcW w:w="4442" w:type="dxa"/>
          </w:tcPr>
          <w:p w14:paraId="64D6D8BB"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Riskisuhde (95 % CI)</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_Ref500769348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2</w:t>
            </w:r>
            <w:r w:rsidRPr="00BA6263">
              <w:rPr>
                <w:rFonts w:eastAsia="MS Mincho" w:cs="Times New Roman"/>
                <w:i/>
                <w:sz w:val="20"/>
                <w:szCs w:val="24"/>
                <w:vertAlign w:val="superscript"/>
                <w:lang w:val="fi-FI"/>
              </w:rPr>
              <w:fldChar w:fldCharType="end"/>
            </w:r>
          </w:p>
        </w:tc>
        <w:tc>
          <w:tcPr>
            <w:tcW w:w="4620" w:type="dxa"/>
            <w:gridSpan w:val="2"/>
            <w:vAlign w:val="center"/>
          </w:tcPr>
          <w:p w14:paraId="214578AB"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0,21 (0,17; 0,26)</w:t>
            </w:r>
          </w:p>
        </w:tc>
      </w:tr>
      <w:tr w:rsidR="006D47AF" w:rsidRPr="00BA6263" w14:paraId="79D2FFD5" w14:textId="77777777" w:rsidTr="00EA7ABA">
        <w:tc>
          <w:tcPr>
            <w:tcW w:w="4442" w:type="dxa"/>
          </w:tcPr>
          <w:p w14:paraId="1C8D3B57" w14:textId="77777777" w:rsidR="006D47AF" w:rsidRPr="00BA6263" w:rsidRDefault="006D47AF" w:rsidP="006D47AF">
            <w:pPr>
              <w:spacing w:after="0"/>
              <w:ind w:left="288"/>
              <w:rPr>
                <w:rFonts w:eastAsia="MS Mincho" w:cs="Times New Roman"/>
                <w:lang w:val="fi-FI"/>
              </w:rPr>
            </w:pPr>
            <w:r w:rsidRPr="00BA6263">
              <w:rPr>
                <w:rFonts w:eastAsia="MS Mincho" w:cs="Times New Roman"/>
                <w:lang w:val="fi-FI"/>
              </w:rPr>
              <w:t>P-arvo</w:t>
            </w:r>
            <w:r w:rsidRPr="00BA6263">
              <w:rPr>
                <w:rFonts w:eastAsia="MS Mincho" w:cs="Times New Roman"/>
                <w:i/>
                <w:sz w:val="20"/>
                <w:szCs w:val="24"/>
                <w:vertAlign w:val="superscript"/>
                <w:lang w:val="fi-FI"/>
              </w:rPr>
              <w:fldChar w:fldCharType="begin"/>
            </w:r>
            <w:r w:rsidRPr="00BA6263">
              <w:rPr>
                <w:rFonts w:eastAsia="MS Mincho" w:cs="Times New Roman"/>
                <w:i/>
                <w:sz w:val="20"/>
                <w:szCs w:val="24"/>
                <w:vertAlign w:val="superscript"/>
                <w:lang w:val="fi-FI"/>
              </w:rPr>
              <w:instrText xml:space="preserve"> REF _Ref501557185 \r \h </w:instrText>
            </w:r>
            <w:r w:rsidRPr="00BA6263">
              <w:rPr>
                <w:rFonts w:eastAsia="MS Mincho" w:cs="Times New Roman"/>
                <w:i/>
                <w:sz w:val="20"/>
                <w:szCs w:val="24"/>
                <w:vertAlign w:val="superscript"/>
                <w:lang w:val="fi-FI"/>
              </w:rPr>
            </w:r>
            <w:r w:rsidRPr="00BA6263">
              <w:rPr>
                <w:rFonts w:eastAsia="MS Mincho" w:cs="Times New Roman"/>
                <w:i/>
                <w:sz w:val="20"/>
                <w:szCs w:val="24"/>
                <w:vertAlign w:val="superscript"/>
                <w:lang w:val="fi-FI"/>
              </w:rPr>
              <w:fldChar w:fldCharType="separate"/>
            </w:r>
            <w:r w:rsidRPr="00BA6263">
              <w:rPr>
                <w:rFonts w:eastAsia="MS Mincho" w:cs="Times New Roman"/>
                <w:i/>
                <w:sz w:val="20"/>
                <w:szCs w:val="24"/>
                <w:vertAlign w:val="superscript"/>
                <w:lang w:val="fi-FI"/>
              </w:rPr>
              <w:t>3</w:t>
            </w:r>
            <w:r w:rsidRPr="00BA6263">
              <w:rPr>
                <w:rFonts w:eastAsia="MS Mincho" w:cs="Times New Roman"/>
                <w:i/>
                <w:sz w:val="20"/>
                <w:szCs w:val="24"/>
                <w:vertAlign w:val="superscript"/>
                <w:lang w:val="fi-FI"/>
              </w:rPr>
              <w:fldChar w:fldCharType="end"/>
            </w:r>
          </w:p>
        </w:tc>
        <w:tc>
          <w:tcPr>
            <w:tcW w:w="4620" w:type="dxa"/>
            <w:gridSpan w:val="2"/>
            <w:vAlign w:val="center"/>
          </w:tcPr>
          <w:p w14:paraId="712A2B7B" w14:textId="77777777" w:rsidR="006D47AF" w:rsidRPr="00BA6263" w:rsidRDefault="006D47AF" w:rsidP="006D47AF">
            <w:pPr>
              <w:spacing w:after="0"/>
              <w:ind w:left="288"/>
              <w:jc w:val="center"/>
              <w:rPr>
                <w:rFonts w:eastAsia="MS Mincho" w:cs="Times New Roman"/>
                <w:lang w:val="fi-FI"/>
              </w:rPr>
            </w:pPr>
            <w:r w:rsidRPr="00BA6263">
              <w:rPr>
                <w:rFonts w:eastAsia="MS Mincho" w:cs="Times New Roman"/>
                <w:lang w:val="fi-FI"/>
              </w:rPr>
              <w:t>p &lt; 0,0001</w:t>
            </w:r>
          </w:p>
        </w:tc>
      </w:tr>
    </w:tbl>
    <w:p w14:paraId="18E3A7FA" w14:textId="77777777" w:rsidR="0020683A" w:rsidRPr="00BA6263" w:rsidRDefault="0020683A" w:rsidP="0020683A">
      <w:pPr>
        <w:spacing w:after="200" w:line="276" w:lineRule="auto"/>
        <w:ind w:left="360"/>
        <w:contextualSpacing/>
        <w:rPr>
          <w:rFonts w:eastAsia="MS Mincho" w:cs="Times New Roman"/>
          <w:sz w:val="18"/>
          <w:szCs w:val="24"/>
          <w:lang w:val="fi-FI" w:eastAsia="ja-JP"/>
        </w:rPr>
      </w:pPr>
      <w:r w:rsidRPr="00BA6263">
        <w:rPr>
          <w:rFonts w:eastAsia="MS Mincho" w:cs="Times New Roman"/>
          <w:sz w:val="18"/>
          <w:szCs w:val="24"/>
          <w:lang w:val="fi-FI" w:eastAsia="ja-JP"/>
        </w:rPr>
        <w:t>NR = Not reached (ei saavutettu).</w:t>
      </w:r>
    </w:p>
    <w:p w14:paraId="50370B64" w14:textId="77777777" w:rsidR="00350299" w:rsidRPr="00BA6263" w:rsidRDefault="0020683A" w:rsidP="00350299">
      <w:pPr>
        <w:numPr>
          <w:ilvl w:val="0"/>
          <w:numId w:val="1"/>
        </w:numPr>
        <w:spacing w:before="120" w:after="120" w:line="276" w:lineRule="auto"/>
        <w:contextualSpacing/>
        <w:rPr>
          <w:rFonts w:eastAsia="MS Mincho" w:cs="Times New Roman"/>
          <w:sz w:val="18"/>
          <w:szCs w:val="24"/>
          <w:lang w:val="fi-FI" w:eastAsia="ja-JP"/>
        </w:rPr>
      </w:pPr>
      <w:r w:rsidRPr="00BA6263">
        <w:rPr>
          <w:rFonts w:eastAsia="MS Mincho" w:cs="Times New Roman"/>
          <w:sz w:val="18"/>
          <w:szCs w:val="24"/>
          <w:lang w:val="fi-FI" w:eastAsia="ja-JP"/>
        </w:rPr>
        <w:t>Perustuu Kaplan-Meierin menetelmän mukaiseen arvioitiin.</w:t>
      </w:r>
    </w:p>
    <w:p w14:paraId="7ED030C7" w14:textId="77777777" w:rsidR="00350299" w:rsidRPr="00BA6263" w:rsidRDefault="0020683A" w:rsidP="00350299">
      <w:pPr>
        <w:numPr>
          <w:ilvl w:val="0"/>
          <w:numId w:val="1"/>
        </w:numPr>
        <w:spacing w:before="120" w:after="120" w:line="276" w:lineRule="auto"/>
        <w:contextualSpacing/>
        <w:rPr>
          <w:rFonts w:eastAsia="MS Mincho" w:cs="Times New Roman"/>
          <w:sz w:val="18"/>
          <w:szCs w:val="24"/>
          <w:lang w:val="fi-FI" w:eastAsia="ja-JP"/>
        </w:rPr>
      </w:pPr>
      <w:r w:rsidRPr="00BA6263">
        <w:rPr>
          <w:rFonts w:eastAsia="MS Mincho" w:cs="Times New Roman"/>
          <w:sz w:val="18"/>
          <w:szCs w:val="24"/>
          <w:lang w:val="fi-FI" w:eastAsia="ja-JP"/>
        </w:rPr>
        <w:t>Riskisuhde perustuu Coxin regressiomalliin (jossa hoito on ainoa kovariaatti) stratifioituna PSA:n kahdentumisajalla ja luukudokseen vaikuttavan aineen aiemmalla tai samanaikaisella käytöllä. Riskisuhde suhteessa lumelääkkeeseen on &lt; 1, mikä suosii entsalutamidia.</w:t>
      </w:r>
    </w:p>
    <w:p w14:paraId="4C8373F3" w14:textId="77777777" w:rsidR="00350299" w:rsidRPr="00BA6263" w:rsidRDefault="0020683A" w:rsidP="00350299">
      <w:pPr>
        <w:numPr>
          <w:ilvl w:val="0"/>
          <w:numId w:val="1"/>
        </w:numPr>
        <w:spacing w:before="120" w:after="120" w:line="276" w:lineRule="auto"/>
        <w:contextualSpacing/>
        <w:rPr>
          <w:rFonts w:eastAsia="MS Mincho" w:cs="Times New Roman"/>
          <w:sz w:val="18"/>
          <w:szCs w:val="24"/>
          <w:lang w:val="fi-FI" w:eastAsia="ja-JP"/>
        </w:rPr>
      </w:pPr>
      <w:r w:rsidRPr="00BA6263">
        <w:rPr>
          <w:rFonts w:eastAsia="MS Mincho" w:cs="Times New Roman"/>
          <w:sz w:val="18"/>
          <w:szCs w:val="24"/>
          <w:lang w:val="fi-FI" w:eastAsia="ja-JP"/>
        </w:rPr>
        <w:t xml:space="preserve">P-arvo perustuu PSA:n kahdentumisajan (&lt; 6 kuukautta, </w:t>
      </w:r>
      <w:bookmarkStart w:id="97" w:name="_Hlk526424329"/>
      <w:r w:rsidRPr="00BA6263">
        <w:rPr>
          <w:rFonts w:eastAsia="MS Mincho" w:cs="Times New Roman"/>
          <w:sz w:val="18"/>
          <w:lang w:val="fi-FI"/>
        </w:rPr>
        <w:t>≥</w:t>
      </w:r>
      <w:bookmarkEnd w:id="97"/>
      <w:r w:rsidRPr="00BA6263">
        <w:rPr>
          <w:rFonts w:eastAsia="MS Mincho" w:cs="Times New Roman"/>
          <w:sz w:val="18"/>
          <w:lang w:val="fi-FI"/>
        </w:rPr>
        <w:t xml:space="preserve"> 6 kuukautta) ja luukudokseen vaikuttavan aineen aiemman tai samanaikaisen käytön (kyllä, ei) suhteen,</w:t>
      </w:r>
      <w:r w:rsidRPr="00BA6263">
        <w:rPr>
          <w:rFonts w:eastAsia="MS Mincho" w:cs="Times New Roman"/>
          <w:b/>
          <w:sz w:val="18"/>
          <w:lang w:val="fi-FI"/>
        </w:rPr>
        <w:t xml:space="preserve"> </w:t>
      </w:r>
      <w:r w:rsidRPr="00BA6263">
        <w:rPr>
          <w:rFonts w:eastAsia="MS Mincho" w:cs="Times New Roman"/>
          <w:sz w:val="18"/>
          <w:szCs w:val="18"/>
          <w:lang w:val="fi-FI"/>
        </w:rPr>
        <w:t>stratifioituun log rank </w:t>
      </w:r>
      <w:r w:rsidRPr="00BA6263">
        <w:rPr>
          <w:rFonts w:eastAsia="MS Mincho" w:cs="Times New Roman"/>
          <w:sz w:val="18"/>
          <w:szCs w:val="18"/>
          <w:lang w:val="fi-FI"/>
        </w:rPr>
        <w:noBreakHyphen/>
        <w:t>testiin.</w:t>
      </w:r>
    </w:p>
    <w:p w14:paraId="39CD7C2B" w14:textId="3A46E31C" w:rsidR="0020683A" w:rsidRPr="00BA6263" w:rsidRDefault="0020683A" w:rsidP="00350299">
      <w:pPr>
        <w:numPr>
          <w:ilvl w:val="0"/>
          <w:numId w:val="1"/>
        </w:numPr>
        <w:spacing w:before="120" w:after="120" w:line="276" w:lineRule="auto"/>
        <w:contextualSpacing/>
        <w:rPr>
          <w:rFonts w:eastAsia="MS Mincho" w:cs="Times New Roman"/>
          <w:sz w:val="18"/>
          <w:szCs w:val="24"/>
          <w:lang w:val="fi-FI" w:eastAsia="ja-JP"/>
        </w:rPr>
      </w:pPr>
      <w:r w:rsidRPr="00BA6263">
        <w:rPr>
          <w:rFonts w:eastAsia="MS Mincho" w:cs="Times New Roman"/>
          <w:sz w:val="18"/>
          <w:szCs w:val="18"/>
          <w:lang w:val="fi-FI"/>
        </w:rPr>
        <w:t>Perustuu ennalta määritettyyn välianalyysiin, jossa tiedonkeruun katkaisupiste oli 15. lokakuuta 2019.</w:t>
      </w:r>
    </w:p>
    <w:p w14:paraId="1B21506B" w14:textId="77777777" w:rsidR="0020683A" w:rsidRPr="00BA6263" w:rsidRDefault="0020683A" w:rsidP="0020683A">
      <w:pPr>
        <w:autoSpaceDE w:val="0"/>
        <w:autoSpaceDN w:val="0"/>
        <w:adjustRightInd w:val="0"/>
        <w:spacing w:after="0"/>
        <w:rPr>
          <w:rFonts w:eastAsia="MS Mincho" w:cs="Times New Roman"/>
          <w:lang w:val="fi-FI" w:eastAsia="fi-FI"/>
        </w:rPr>
      </w:pPr>
    </w:p>
    <w:p w14:paraId="6816E7B2" w14:textId="77777777"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MS Mincho" w:cs="Times New Roman"/>
          <w:noProof/>
          <w:lang w:val="en-GB" w:eastAsia="ja-JP"/>
        </w:rPr>
        <w:drawing>
          <wp:inline distT="0" distB="0" distL="0" distR="0" wp14:anchorId="4AE8F5F3" wp14:editId="6FFA1ACD">
            <wp:extent cx="5717540" cy="2632710"/>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6702420" name="Picture 10"/>
                    <pic:cNvPicPr>
                      <a:picLocks noChangeAspect="1" noChangeArrowheads="1"/>
                    </pic:cNvPicPr>
                  </pic:nvPicPr>
                  <pic:blipFill>
                    <a:blip r:embed="rId27" cstate="print">
                      <a:extLst>
                        <a:ext uri="{28A0092B-C50C-407E-A947-70E740481C1C}">
                          <a14:useLocalDpi xmlns:a14="http://schemas.microsoft.com/office/drawing/2010/main" val="0"/>
                        </a:ext>
                      </a:extLst>
                    </a:blip>
                    <a:stretch>
                      <a:fillRect/>
                    </a:stretch>
                  </pic:blipFill>
                  <pic:spPr bwMode="auto">
                    <a:xfrm>
                      <a:off x="0" y="0"/>
                      <a:ext cx="5717540" cy="2632710"/>
                    </a:xfrm>
                    <a:prstGeom prst="rect">
                      <a:avLst/>
                    </a:prstGeom>
                    <a:noFill/>
                    <a:ln>
                      <a:noFill/>
                    </a:ln>
                  </pic:spPr>
                </pic:pic>
              </a:graphicData>
            </a:graphic>
          </wp:inline>
        </w:drawing>
      </w:r>
    </w:p>
    <w:p w14:paraId="5264ADD8" w14:textId="353EC880" w:rsidR="0020683A" w:rsidRPr="00BA6263" w:rsidRDefault="0020683A" w:rsidP="0020683A">
      <w:pPr>
        <w:spacing w:after="0"/>
        <w:rPr>
          <w:rFonts w:eastAsia="MS Mincho" w:cs="Times New Roman"/>
          <w:b/>
          <w:bCs/>
          <w:lang w:val="fi-FI" w:eastAsia="en-GB"/>
        </w:rPr>
      </w:pPr>
      <w:r w:rsidRPr="00BA6263">
        <w:rPr>
          <w:rFonts w:eastAsia="MS Mincho" w:cs="Times New Roman"/>
          <w:b/>
          <w:bCs/>
          <w:lang w:val="fi-FI"/>
        </w:rPr>
        <w:t>Kuva </w:t>
      </w:r>
      <w:r w:rsidR="00A638CB" w:rsidRPr="00BA6263">
        <w:rPr>
          <w:rFonts w:eastAsia="MS Mincho" w:cs="Times New Roman"/>
          <w:b/>
          <w:bCs/>
          <w:lang w:val="fi-FI"/>
        </w:rPr>
        <w:t>7</w:t>
      </w:r>
      <w:r w:rsidRPr="00BA6263">
        <w:rPr>
          <w:rFonts w:eastAsia="MS Mincho" w:cs="Times New Roman"/>
          <w:b/>
          <w:bCs/>
          <w:lang w:val="fi-FI"/>
        </w:rPr>
        <w:t>: Kaplan-Meierin menetelmän mukaiset käyrät metastaasivapaasta elossaoloajasta PROSPER-tutkimuksessa (hoitoaikeen [intent-to-treat] mukainen analyysi)</w:t>
      </w:r>
    </w:p>
    <w:p w14:paraId="7B6E1B58" w14:textId="77777777" w:rsidR="0020683A" w:rsidRPr="00BA6263" w:rsidRDefault="0020683A" w:rsidP="0020683A">
      <w:pPr>
        <w:spacing w:after="0"/>
        <w:rPr>
          <w:rFonts w:eastAsia="MS Mincho" w:cs="Times New Roman"/>
          <w:szCs w:val="20"/>
          <w:lang w:val="fi-FI" w:eastAsia="en-GB"/>
        </w:rPr>
      </w:pPr>
    </w:p>
    <w:p w14:paraId="4A1C040B" w14:textId="449EA181" w:rsidR="0020683A" w:rsidRPr="00BA6263" w:rsidRDefault="0020683A" w:rsidP="0020683A">
      <w:pPr>
        <w:spacing w:after="0"/>
        <w:rPr>
          <w:rFonts w:eastAsia="MS Mincho" w:cs="Times New Roman"/>
          <w:iCs/>
          <w:color w:val="212121"/>
          <w:lang w:val="fi-FI" w:eastAsia="fi-FI"/>
        </w:rPr>
      </w:pPr>
      <w:r w:rsidRPr="00BA6263">
        <w:rPr>
          <w:rFonts w:eastAsia="MS Mincho" w:cs="Times New Roman"/>
          <w:iCs/>
          <w:color w:val="212121"/>
          <w:lang w:val="fi-FI" w:eastAsia="fi-FI"/>
        </w:rPr>
        <w:t xml:space="preserve">Kokonaiselossaoloajan lopullisessa analyysissä, joka tehtiin 466 kuoleman toteamisen jälkeen, kokonaiselossaoloajan osoitettiin pidentyneen tilastollisesti merkitsevästi entsalutamidihoitoon satunnaistetuilla potilailla verrattuna potilaisiin, jotka satunnaistettiin saamaan lumelääkettä. Kuolemanriski väheni 26,6 % [riskisuhde (HR) </w:t>
      </w:r>
      <w:r w:rsidRPr="00BA6263">
        <w:rPr>
          <w:rFonts w:eastAsia="MS Mincho" w:cs="Times New Roman"/>
          <w:lang w:val="fi-FI" w:eastAsia="ja-JP"/>
        </w:rPr>
        <w:t>= 0,734; (95 % CI: 0,608; 0,885), p = 0,0011] (ks. kuva </w:t>
      </w:r>
      <w:r w:rsidR="00A638CB" w:rsidRPr="00BA6263">
        <w:rPr>
          <w:rFonts w:eastAsia="MS Mincho" w:cs="Times New Roman"/>
          <w:lang w:val="fi-FI" w:eastAsia="ja-JP"/>
        </w:rPr>
        <w:t>8</w:t>
      </w:r>
      <w:r w:rsidRPr="00BA6263">
        <w:rPr>
          <w:rFonts w:eastAsia="MS Mincho" w:cs="Times New Roman"/>
          <w:lang w:val="fi-FI" w:eastAsia="ja-JP"/>
        </w:rPr>
        <w:t>). Seuranta-ajan mediaani oli näissä ryhmissä 48,6 kuukautta (entsalutamidiryhmä) ja vastaavasti 47,2 kuukautta (lumelääkeryhmä). 33 % entsalutamidihoitoa saaneista ja 65 % lumelääkettä saaneista potilaista sai myöhemmin vähintään yhtä antineoplastista hoitoa, mikä saattaa pidentää kokonaiselossaoloaikaa.</w:t>
      </w:r>
    </w:p>
    <w:p w14:paraId="2FD3E440" w14:textId="77777777" w:rsidR="0020683A" w:rsidRPr="00BA6263" w:rsidRDefault="0020683A" w:rsidP="0020683A">
      <w:pPr>
        <w:spacing w:after="0"/>
        <w:rPr>
          <w:rFonts w:eastAsia="MS Mincho" w:cs="Times New Roman"/>
          <w:iCs/>
          <w:color w:val="212121"/>
          <w:lang w:val="fi-FI" w:eastAsia="fi-FI"/>
        </w:rPr>
      </w:pPr>
    </w:p>
    <w:p w14:paraId="6EE84550" w14:textId="77777777" w:rsidR="0020683A" w:rsidRPr="00BA6263" w:rsidRDefault="0020683A" w:rsidP="0020683A">
      <w:pPr>
        <w:spacing w:after="0"/>
        <w:rPr>
          <w:rFonts w:eastAsia="MS Mincho" w:cs="Times New Roman"/>
          <w:iCs/>
          <w:color w:val="212121"/>
          <w:lang w:val="fi-FI" w:eastAsia="fi-FI"/>
        </w:rPr>
      </w:pPr>
      <w:r w:rsidRPr="00BA6263">
        <w:rPr>
          <w:rFonts w:eastAsia="MS Mincho" w:cs="Times New Roman"/>
          <w:noProof/>
          <w:sz w:val="24"/>
          <w:szCs w:val="24"/>
          <w:lang w:val="fi-FI" w:eastAsia="fi-FI"/>
        </w:rPr>
        <w:drawing>
          <wp:inline distT="0" distB="0" distL="0" distR="0" wp14:anchorId="682B3B4A" wp14:editId="5D8E6710">
            <wp:extent cx="5760720" cy="2962910"/>
            <wp:effectExtent l="0" t="0" r="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1188406" name="Picture 3"/>
                    <pic:cNvPicPr>
                      <a:picLocks noChangeAspect="1" noChangeArrowheads="1"/>
                    </pic:cNvPicPr>
                  </pic:nvPicPr>
                  <pic:blipFill>
                    <a:blip r:embed="rId28">
                      <a:extLst>
                        <a:ext uri="{28A0092B-C50C-407E-A947-70E740481C1C}">
                          <a14:useLocalDpi xmlns:a14="http://schemas.microsoft.com/office/drawing/2010/main" val="0"/>
                        </a:ext>
                      </a:extLst>
                    </a:blip>
                    <a:stretch>
                      <a:fillRect/>
                    </a:stretch>
                  </pic:blipFill>
                  <pic:spPr bwMode="auto">
                    <a:xfrm>
                      <a:off x="0" y="0"/>
                      <a:ext cx="5760720" cy="2962910"/>
                    </a:xfrm>
                    <a:prstGeom prst="rect">
                      <a:avLst/>
                    </a:prstGeom>
                    <a:noFill/>
                    <a:ln>
                      <a:noFill/>
                    </a:ln>
                  </pic:spPr>
                </pic:pic>
              </a:graphicData>
            </a:graphic>
          </wp:inline>
        </w:drawing>
      </w:r>
    </w:p>
    <w:p w14:paraId="2F3104AE" w14:textId="14A6B063" w:rsidR="0020683A" w:rsidRPr="00BA6263" w:rsidRDefault="0020683A" w:rsidP="0020683A">
      <w:pPr>
        <w:spacing w:after="0"/>
        <w:rPr>
          <w:rFonts w:eastAsia="MS Mincho" w:cs="Times New Roman"/>
          <w:szCs w:val="20"/>
          <w:lang w:val="fi-FI" w:eastAsia="en-GB"/>
        </w:rPr>
      </w:pPr>
      <w:r w:rsidRPr="00BA6263">
        <w:rPr>
          <w:rFonts w:eastAsia="MS Mincho" w:cs="Times New Roman"/>
          <w:b/>
          <w:bCs/>
          <w:szCs w:val="20"/>
          <w:lang w:val="fi-FI"/>
        </w:rPr>
        <w:t>Kuva </w:t>
      </w:r>
      <w:r w:rsidR="00A638CB" w:rsidRPr="00BA6263">
        <w:rPr>
          <w:rFonts w:eastAsia="MS Mincho" w:cs="Times New Roman"/>
          <w:b/>
          <w:bCs/>
          <w:szCs w:val="20"/>
          <w:lang w:val="fi-FI"/>
        </w:rPr>
        <w:t>8</w:t>
      </w:r>
      <w:r w:rsidRPr="00BA6263">
        <w:rPr>
          <w:rFonts w:eastAsia="MS Mincho" w:cs="Times New Roman"/>
          <w:b/>
          <w:bCs/>
          <w:szCs w:val="20"/>
          <w:lang w:val="fi-FI"/>
        </w:rPr>
        <w:t>: Kaplan-Meierin menetelmän mukaiset käyrät kokonaiselossaoloajasta PROSPER-tutkimuksessa (hoitoaikeen [intent-to-treat] mukainen analyysi)</w:t>
      </w:r>
    </w:p>
    <w:p w14:paraId="068D5D88" w14:textId="77777777" w:rsidR="0020683A" w:rsidRPr="00BA6263" w:rsidRDefault="0020683A" w:rsidP="0020683A">
      <w:pPr>
        <w:spacing w:after="0"/>
        <w:rPr>
          <w:rFonts w:eastAsia="MS Mincho" w:cs="Times New Roman"/>
          <w:szCs w:val="20"/>
          <w:lang w:val="fi-FI" w:eastAsia="en-GB"/>
        </w:rPr>
      </w:pPr>
    </w:p>
    <w:p w14:paraId="7849E778" w14:textId="77777777" w:rsidR="0020683A" w:rsidRPr="00BA6263" w:rsidRDefault="0020683A" w:rsidP="0020683A">
      <w:pPr>
        <w:spacing w:after="0"/>
        <w:rPr>
          <w:rFonts w:eastAsia="MS Mincho" w:cs="Times New Roman"/>
          <w:szCs w:val="20"/>
          <w:lang w:val="fi-FI" w:eastAsia="en-GB"/>
        </w:rPr>
      </w:pPr>
      <w:r w:rsidRPr="00BA6263">
        <w:rPr>
          <w:rFonts w:eastAsia="MS Mincho" w:cs="Times New Roman"/>
          <w:szCs w:val="20"/>
          <w:lang w:val="fi-FI" w:eastAsia="en-GB"/>
        </w:rPr>
        <w:t>Entsalutamidi pienensi tilastollisesti merkitsevästi (93 %) PSA-etenemisen suhteellista riskiä lumelääkkeeseen verrattuna [riskisuhde = 0,07 (95 %:n luottamusväli:</w:t>
      </w:r>
      <w:r w:rsidRPr="00BA6263">
        <w:rPr>
          <w:rFonts w:eastAsia="MS Mincho" w:cs="Times New Roman"/>
          <w:szCs w:val="20"/>
          <w:lang w:val="fi-FI"/>
        </w:rPr>
        <w:t xml:space="preserve"> </w:t>
      </w:r>
      <w:r w:rsidRPr="00BA6263">
        <w:rPr>
          <w:rFonts w:eastAsia="MS Mincho" w:cs="Times New Roman"/>
          <w:szCs w:val="20"/>
          <w:lang w:val="fi-FI" w:eastAsia="en-GB"/>
        </w:rPr>
        <w:t xml:space="preserve">0,05; 0,08), p &lt; 0,0001]. </w:t>
      </w:r>
      <w:r w:rsidRPr="00BA6263">
        <w:rPr>
          <w:rFonts w:eastAsia="MS Mincho" w:cs="Times New Roman"/>
          <w:szCs w:val="20"/>
          <w:lang w:val="fi-FI"/>
        </w:rPr>
        <w:t>Mediaaniaika PSA-etenemiseen oli</w:t>
      </w:r>
      <w:r w:rsidRPr="00BA6263">
        <w:rPr>
          <w:rFonts w:eastAsia="MS Mincho" w:cs="Times New Roman"/>
          <w:szCs w:val="20"/>
          <w:lang w:val="fi-FI" w:eastAsia="en-GB"/>
        </w:rPr>
        <w:t xml:space="preserve"> entsalutamidiryhmässä 37,2 kuukautta (95 % CI: </w:t>
      </w:r>
      <w:r w:rsidRPr="00BA6263">
        <w:rPr>
          <w:rFonts w:ascii="Times" w:eastAsia="MS Mincho" w:hAnsi="Times" w:cs="Times"/>
          <w:color w:val="000000"/>
          <w:szCs w:val="20"/>
          <w:lang w:val="fi-FI"/>
        </w:rPr>
        <w:t>33,1; NR)</w:t>
      </w:r>
      <w:r w:rsidRPr="00BA6263">
        <w:rPr>
          <w:rFonts w:eastAsia="MS Mincho" w:cs="Times New Roman"/>
          <w:szCs w:val="20"/>
          <w:lang w:val="fi-FI" w:eastAsia="en-GB"/>
        </w:rPr>
        <w:t xml:space="preserve"> ja lumelääkeryhmässä 3,9 kuukautta (95 % CI: </w:t>
      </w:r>
      <w:r w:rsidRPr="00BA6263">
        <w:rPr>
          <w:rFonts w:ascii="Times" w:eastAsia="MS Mincho" w:hAnsi="Times" w:cs="Times"/>
          <w:color w:val="000000"/>
          <w:szCs w:val="20"/>
          <w:lang w:val="fi-FI"/>
        </w:rPr>
        <w:t>3,8;</w:t>
      </w:r>
      <w:r w:rsidRPr="00BA6263">
        <w:rPr>
          <w:rFonts w:ascii="Times" w:eastAsia="MS Mincho" w:hAnsi="Times" w:cs="Times"/>
          <w:color w:val="FFFFFF"/>
          <w:szCs w:val="20"/>
          <w:lang w:val="fi-FI"/>
        </w:rPr>
        <w:t xml:space="preserve"> </w:t>
      </w:r>
      <w:r w:rsidRPr="00BA6263">
        <w:rPr>
          <w:rFonts w:ascii="Times" w:eastAsia="MS Mincho" w:hAnsi="Times" w:cs="Times"/>
          <w:color w:val="000000"/>
          <w:szCs w:val="20"/>
          <w:lang w:val="fi-FI"/>
        </w:rPr>
        <w:t>4,0)</w:t>
      </w:r>
      <w:r w:rsidRPr="00BA6263">
        <w:rPr>
          <w:rFonts w:eastAsia="MS Mincho" w:cs="Times New Roman"/>
          <w:szCs w:val="20"/>
          <w:lang w:val="fi-FI" w:eastAsia="en-GB"/>
        </w:rPr>
        <w:t>.</w:t>
      </w:r>
    </w:p>
    <w:p w14:paraId="4641E838" w14:textId="77777777" w:rsidR="0020683A" w:rsidRPr="00BA6263" w:rsidRDefault="0020683A" w:rsidP="0020683A">
      <w:pPr>
        <w:spacing w:after="0"/>
        <w:rPr>
          <w:rFonts w:eastAsia="MS Mincho" w:cs="Times New Roman"/>
          <w:szCs w:val="20"/>
          <w:lang w:val="fi-FI" w:eastAsia="en-GB"/>
        </w:rPr>
      </w:pPr>
    </w:p>
    <w:p w14:paraId="69768F79" w14:textId="59C991F1" w:rsidR="0020683A" w:rsidRPr="00BA6263" w:rsidRDefault="0020683A" w:rsidP="0020683A">
      <w:pPr>
        <w:spacing w:after="0"/>
        <w:rPr>
          <w:rFonts w:eastAsia="MS Mincho" w:cs="Times New Roman"/>
          <w:szCs w:val="20"/>
          <w:lang w:val="fi-FI" w:eastAsia="en-GB"/>
        </w:rPr>
      </w:pPr>
      <w:r w:rsidRPr="00BA6263">
        <w:rPr>
          <w:rFonts w:eastAsia="MS Mincho" w:cs="Times New Roman"/>
          <w:szCs w:val="20"/>
          <w:lang w:val="fi-FI" w:eastAsia="en-GB"/>
        </w:rPr>
        <w:t>Entsalutamidi pidensi tilastollisesti merkitsevästi aikaviivettä ennen ensimmäisen uuden antineoplastisen hoidon aloittamista verrattuna lumelääkkeeseen [riskisuhde = 0,21 (95 %:n luottamusväli: 0,17; 0,26), p &lt; 0,0001]. Mediaaniaika ennen uuden antineoplastisen hoidon aloittamista oli entsalutamidiryhmässä 39,6 kuukautta (95 % CI: 37,7; NR) ja lumelääkeryhmässä 17,7 kuukautta (95 % CI: 16,2; 19,7) (ks. kuva </w:t>
      </w:r>
      <w:r w:rsidR="00A638CB" w:rsidRPr="00BA6263">
        <w:rPr>
          <w:rFonts w:eastAsia="MS Mincho" w:cs="Times New Roman"/>
          <w:szCs w:val="20"/>
          <w:lang w:val="fi-FI" w:eastAsia="en-GB"/>
        </w:rPr>
        <w:t>9</w:t>
      </w:r>
      <w:r w:rsidRPr="00BA6263">
        <w:rPr>
          <w:rFonts w:eastAsia="MS Mincho" w:cs="Times New Roman"/>
          <w:szCs w:val="20"/>
          <w:lang w:val="fi-FI" w:eastAsia="en-GB"/>
        </w:rPr>
        <w:t>).</w:t>
      </w:r>
    </w:p>
    <w:p w14:paraId="046AFAB7" w14:textId="77777777" w:rsidR="0020683A" w:rsidRPr="00BA6263" w:rsidRDefault="0020683A" w:rsidP="0020683A">
      <w:pPr>
        <w:autoSpaceDE w:val="0"/>
        <w:autoSpaceDN w:val="0"/>
        <w:adjustRightInd w:val="0"/>
        <w:spacing w:after="0"/>
        <w:rPr>
          <w:rFonts w:eastAsia="MS Mincho" w:cs="Times New Roman"/>
          <w:lang w:val="fi-FI" w:eastAsia="fi-FI"/>
        </w:rPr>
      </w:pPr>
    </w:p>
    <w:p w14:paraId="1720E539" w14:textId="77777777"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MS Mincho" w:cs="Times New Roman"/>
          <w:noProof/>
          <w:lang w:val="en-GB" w:eastAsia="ja-JP"/>
        </w:rPr>
        <w:drawing>
          <wp:inline distT="0" distB="0" distL="0" distR="0" wp14:anchorId="3B14C135" wp14:editId="2644D36A">
            <wp:extent cx="5767705" cy="2793365"/>
            <wp:effectExtent l="0" t="0" r="0" b="0"/>
            <wp:docPr id="11"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1705725" name="Picture 12"/>
                    <pic:cNvPicPr>
                      <a:picLocks noChangeAspect="1" noChangeArrowheads="1"/>
                    </pic:cNvPicPr>
                  </pic:nvPicPr>
                  <pic:blipFill>
                    <a:blip r:embed="rId29">
                      <a:extLst>
                        <a:ext uri="{28A0092B-C50C-407E-A947-70E740481C1C}">
                          <a14:useLocalDpi xmlns:a14="http://schemas.microsoft.com/office/drawing/2010/main" val="0"/>
                        </a:ext>
                      </a:extLst>
                    </a:blip>
                    <a:stretch>
                      <a:fillRect/>
                    </a:stretch>
                  </pic:blipFill>
                  <pic:spPr bwMode="auto">
                    <a:xfrm>
                      <a:off x="0" y="0"/>
                      <a:ext cx="5767705" cy="2793365"/>
                    </a:xfrm>
                    <a:prstGeom prst="rect">
                      <a:avLst/>
                    </a:prstGeom>
                    <a:noFill/>
                    <a:ln>
                      <a:noFill/>
                    </a:ln>
                  </pic:spPr>
                </pic:pic>
              </a:graphicData>
            </a:graphic>
          </wp:inline>
        </w:drawing>
      </w:r>
    </w:p>
    <w:p w14:paraId="64066BA9" w14:textId="24F0AB6F" w:rsidR="0020683A" w:rsidRPr="00BA6263" w:rsidRDefault="0020683A" w:rsidP="0020683A">
      <w:pPr>
        <w:spacing w:after="0"/>
        <w:rPr>
          <w:rFonts w:eastAsia="TimesNewRoman" w:cs="Times New Roman"/>
          <w:b/>
          <w:bCs/>
          <w:lang w:val="fi-FI"/>
        </w:rPr>
      </w:pPr>
      <w:r w:rsidRPr="00BA6263">
        <w:rPr>
          <w:rFonts w:eastAsia="MS Mincho" w:cs="Times New Roman"/>
          <w:b/>
          <w:bCs/>
          <w:lang w:val="fi-FI"/>
        </w:rPr>
        <w:t xml:space="preserve">Kuva </w:t>
      </w:r>
      <w:r w:rsidR="00A638CB" w:rsidRPr="00BA6263">
        <w:rPr>
          <w:rFonts w:eastAsia="MS Mincho" w:cs="Times New Roman"/>
          <w:b/>
          <w:bCs/>
          <w:lang w:val="fi-FI"/>
        </w:rPr>
        <w:t>9</w:t>
      </w:r>
      <w:r w:rsidRPr="00BA6263">
        <w:rPr>
          <w:rFonts w:eastAsia="MS Mincho" w:cs="Times New Roman"/>
          <w:b/>
          <w:bCs/>
          <w:lang w:val="fi-FI"/>
        </w:rPr>
        <w:t>: Kaplan-Meierin menetelmän mukaiset käyrät koskien aikaa ennen ensimmäisen uuden antineoplastisen hoidon aloittamista PROSPER-tutkimuksessa (hoitoaikeen [intent-to-treat] mukainen analyysi)</w:t>
      </w:r>
    </w:p>
    <w:p w14:paraId="655D15D3" w14:textId="77777777" w:rsidR="0020683A" w:rsidRPr="00BA6263" w:rsidRDefault="0020683A" w:rsidP="0020683A">
      <w:pPr>
        <w:autoSpaceDE w:val="0"/>
        <w:autoSpaceDN w:val="0"/>
        <w:adjustRightInd w:val="0"/>
        <w:spacing w:after="0"/>
        <w:rPr>
          <w:rFonts w:eastAsia="MS Mincho" w:cs="Times New Roman"/>
          <w:lang w:val="fi-FI" w:eastAsia="fi-FI"/>
        </w:rPr>
      </w:pPr>
    </w:p>
    <w:p w14:paraId="3F1B1AEA" w14:textId="77777777" w:rsidR="0020683A" w:rsidRPr="00BA6263" w:rsidRDefault="0020683A" w:rsidP="0020683A">
      <w:pPr>
        <w:keepNext/>
        <w:autoSpaceDE w:val="0"/>
        <w:autoSpaceDN w:val="0"/>
        <w:adjustRightInd w:val="0"/>
        <w:spacing w:after="0"/>
        <w:rPr>
          <w:rFonts w:eastAsia="TimesNewRoman" w:cs="Times New Roman"/>
          <w:i/>
          <w:szCs w:val="20"/>
          <w:lang w:val="fi-FI"/>
        </w:rPr>
      </w:pPr>
      <w:r w:rsidRPr="00BA6263">
        <w:rPr>
          <w:rFonts w:eastAsia="TimesNewRoman" w:cs="Times New Roman"/>
          <w:i/>
          <w:szCs w:val="20"/>
          <w:lang w:val="fi-FI"/>
        </w:rPr>
        <w:t xml:space="preserve">MDV3100-09 (STRIVE) </w:t>
      </w:r>
      <w:r w:rsidRPr="00BA6263">
        <w:rPr>
          <w:rFonts w:eastAsia="TimesNewRoman" w:cs="Times New Roman"/>
          <w:i/>
          <w:szCs w:val="20"/>
          <w:lang w:val="fi-FI"/>
        </w:rPr>
        <w:noBreakHyphen/>
        <w:t>tutkimus (potilaat, jotka eivät aiemmin olleet saaneet kemoterapiaa, ja joilla oli metastaattinen/ei-metastasoitunut CRPC)</w:t>
      </w:r>
    </w:p>
    <w:p w14:paraId="0DE465FE" w14:textId="77777777" w:rsidR="0020683A" w:rsidRPr="00BA6263" w:rsidRDefault="0020683A" w:rsidP="0020683A">
      <w:pPr>
        <w:keepNext/>
        <w:autoSpaceDE w:val="0"/>
        <w:autoSpaceDN w:val="0"/>
        <w:adjustRightInd w:val="0"/>
        <w:spacing w:after="0"/>
        <w:rPr>
          <w:rFonts w:eastAsia="TimesNewRoman" w:cs="Times New Roman"/>
          <w:szCs w:val="20"/>
          <w:lang w:val="fi-FI"/>
        </w:rPr>
      </w:pPr>
    </w:p>
    <w:p w14:paraId="0E2972BB" w14:textId="3FED95D8"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TimesNewRoman" w:cs="Times New Roman"/>
          <w:color w:val="000000"/>
          <w:lang w:val="fi-FI" w:eastAsia="fi-FI"/>
        </w:rPr>
        <w:t>STRIVE-tutkimukseen osallistui 396 ei-metastasoitunutta tai metastaattista CRPC:tä sairastavaa potilasta, joilla primääri androgeenideprivaatiohoito ei estänyt serologista tai radiologista sairauden etenemistä, ja jotka satunnaistettiin saamaan kerran vuorokaudessa joko 160 mg entsalutamidia (N = 198) tai 50 mg bikalutamidia (N = 198). Ensisijainen päätetapahtuma oli tautivapaa elossaoloaika (PFS) eli aika, joka kului satunnaistamisesta ensimmäiseen objektiiviseen näyttöön radiologisesta etenemisestä, PSA-etenemiseen tai tutkimuksen aikaiseen kuolemaan. Mediaani PFS oli entsalutamidiryhmässä 19,4 kuukautta (95 % CI: 16,5, ei saavutettu) ja bikalutamidiryhmässä 5,7 kuukautta (95 % CI: 5,6; 8,1) [riskisuhde = 0,24 (95 %:n luottamusväli: 0,18; 0,32), p &lt; 0,0001]. Entsalutamidin johdonmukainen PFS-hyöty bikalutamidiin verrattuna havaittiin kaikissa ennakolta määritetyissä potilasryhmissä.</w:t>
      </w:r>
      <w:r w:rsidRPr="00BA6263">
        <w:rPr>
          <w:rFonts w:eastAsia="MS Mincho" w:cs="Times New Roman"/>
          <w:color w:val="000000"/>
          <w:lang w:val="fi-FI" w:eastAsia="fi-FI"/>
        </w:rPr>
        <w:t xml:space="preserve"> Potilasryhmässä, jossa tauti oli e</w:t>
      </w:r>
      <w:r w:rsidRPr="00BA6263">
        <w:rPr>
          <w:rFonts w:eastAsia="TimesNewRoman" w:cs="Times New Roman"/>
          <w:color w:val="000000"/>
          <w:lang w:val="fi-FI" w:eastAsia="fi-FI"/>
        </w:rPr>
        <w:t>i-metastasoitunut (N = 139), entsalutamidilla hoidetuista potilaista 19/70 (27,1 %) ja bikalutamidilla hoidetuista potilaista 49/69 (71,0 %) sai PFS-tapahtuman (yhteensä 68 tapahtumaa). Riskisuhde oli 0,24 (95 % CI: 0,14; 0,42), eikä mediaaniaikaa PFS-tapahtumaan saavutettu entsalutamidiryhmässä, kun taas bikalutamidiryhmässä mediaaniaika oli 8,6 kuukautta (ks. kuva </w:t>
      </w:r>
      <w:r w:rsidR="00994507" w:rsidRPr="00BA6263">
        <w:rPr>
          <w:rFonts w:eastAsia="TimesNewRoman" w:cs="Times New Roman"/>
          <w:color w:val="000000"/>
          <w:lang w:val="fi-FI" w:eastAsia="fi-FI"/>
        </w:rPr>
        <w:t>1</w:t>
      </w:r>
      <w:r w:rsidR="00A638CB" w:rsidRPr="00BA6263">
        <w:rPr>
          <w:rFonts w:eastAsia="TimesNewRoman" w:cs="Times New Roman"/>
          <w:color w:val="000000"/>
          <w:lang w:val="fi-FI" w:eastAsia="fi-FI"/>
        </w:rPr>
        <w:t>0</w:t>
      </w:r>
      <w:r w:rsidRPr="00BA6263">
        <w:rPr>
          <w:rFonts w:eastAsia="TimesNewRoman" w:cs="Times New Roman"/>
          <w:color w:val="000000"/>
          <w:lang w:val="fi-FI" w:eastAsia="fi-FI"/>
        </w:rPr>
        <w:t>).</w:t>
      </w:r>
    </w:p>
    <w:p w14:paraId="4965CC93" w14:textId="77777777" w:rsidR="0020683A" w:rsidRPr="00BA6263" w:rsidRDefault="0020683A" w:rsidP="0020683A">
      <w:pPr>
        <w:autoSpaceDE w:val="0"/>
        <w:autoSpaceDN w:val="0"/>
        <w:adjustRightInd w:val="0"/>
        <w:spacing w:after="0"/>
        <w:rPr>
          <w:rFonts w:eastAsia="MS Mincho" w:cs="Times New Roman"/>
          <w:lang w:val="fi-FI" w:eastAsia="fi-FI"/>
        </w:rPr>
      </w:pPr>
    </w:p>
    <w:p w14:paraId="61660DE0" w14:textId="77777777"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MS Mincho" w:cs="Times New Roman"/>
          <w:noProof/>
          <w:lang w:val="en-GB" w:eastAsia="ja-JP"/>
        </w:rPr>
        <w:drawing>
          <wp:inline distT="0" distB="0" distL="0" distR="0" wp14:anchorId="396F5616" wp14:editId="20441C30">
            <wp:extent cx="5647055" cy="2461895"/>
            <wp:effectExtent l="0" t="0" r="0" b="0"/>
            <wp:docPr id="12"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8852854" name="Picture 13"/>
                    <pic:cNvPicPr>
                      <a:picLocks noChangeAspect="1" noChangeArrowheads="1"/>
                    </pic:cNvPicPr>
                  </pic:nvPicPr>
                  <pic:blipFill>
                    <a:blip r:embed="rId30" cstate="print">
                      <a:extLst>
                        <a:ext uri="{28A0092B-C50C-407E-A947-70E740481C1C}">
                          <a14:useLocalDpi xmlns:a14="http://schemas.microsoft.com/office/drawing/2010/main" val="0"/>
                        </a:ext>
                      </a:extLst>
                    </a:blip>
                    <a:stretch>
                      <a:fillRect/>
                    </a:stretch>
                  </pic:blipFill>
                  <pic:spPr bwMode="auto">
                    <a:xfrm>
                      <a:off x="0" y="0"/>
                      <a:ext cx="5647055" cy="2461895"/>
                    </a:xfrm>
                    <a:prstGeom prst="rect">
                      <a:avLst/>
                    </a:prstGeom>
                    <a:noFill/>
                    <a:ln>
                      <a:noFill/>
                    </a:ln>
                  </pic:spPr>
                </pic:pic>
              </a:graphicData>
            </a:graphic>
          </wp:inline>
        </w:drawing>
      </w:r>
    </w:p>
    <w:p w14:paraId="232F287D" w14:textId="189A551D" w:rsidR="0020683A" w:rsidRPr="00BA6263" w:rsidRDefault="0020683A" w:rsidP="0020683A">
      <w:pPr>
        <w:spacing w:after="0"/>
        <w:rPr>
          <w:rFonts w:eastAsia="TimesNewRoman" w:cs="Times New Roman"/>
          <w:b/>
          <w:bCs/>
          <w:lang w:val="fi-FI"/>
        </w:rPr>
      </w:pPr>
      <w:r w:rsidRPr="00BA6263">
        <w:rPr>
          <w:rFonts w:eastAsia="MS Mincho" w:cs="Times New Roman"/>
          <w:b/>
          <w:bCs/>
          <w:lang w:val="fi-FI"/>
        </w:rPr>
        <w:t>Kuva </w:t>
      </w:r>
      <w:r w:rsidR="00994507" w:rsidRPr="00BA6263">
        <w:rPr>
          <w:rFonts w:eastAsia="MS Mincho" w:cs="Times New Roman"/>
          <w:b/>
          <w:bCs/>
          <w:lang w:val="fi-FI"/>
        </w:rPr>
        <w:t>1</w:t>
      </w:r>
      <w:r w:rsidR="00A638CB" w:rsidRPr="00BA6263">
        <w:rPr>
          <w:rFonts w:eastAsia="MS Mincho" w:cs="Times New Roman"/>
          <w:b/>
          <w:bCs/>
          <w:lang w:val="fi-FI"/>
        </w:rPr>
        <w:t>0</w:t>
      </w:r>
      <w:r w:rsidRPr="00BA6263">
        <w:rPr>
          <w:rFonts w:eastAsia="MS Mincho" w:cs="Times New Roman"/>
          <w:b/>
          <w:bCs/>
          <w:lang w:val="fi-FI"/>
        </w:rPr>
        <w:t>: Kaplan-Meierin menetelmän mukaiset käyrät etenemisvapaasta elossaoloajasta STRIVE-tutkimuksessa (hoitoaikeen [intent-to-treat] mukainen analyysi)</w:t>
      </w:r>
    </w:p>
    <w:p w14:paraId="6330FC47" w14:textId="77777777" w:rsidR="0020683A" w:rsidRPr="00BA6263" w:rsidRDefault="0020683A" w:rsidP="0020683A">
      <w:pPr>
        <w:autoSpaceDE w:val="0"/>
        <w:autoSpaceDN w:val="0"/>
        <w:adjustRightInd w:val="0"/>
        <w:spacing w:after="0"/>
        <w:rPr>
          <w:rFonts w:eastAsia="MS Mincho" w:cs="Times New Roman"/>
          <w:lang w:val="fi-FI" w:eastAsia="fi-FI"/>
        </w:rPr>
      </w:pPr>
    </w:p>
    <w:p w14:paraId="694B2AD3" w14:textId="77777777" w:rsidR="0020683A" w:rsidRPr="00BA6263" w:rsidRDefault="0020683A" w:rsidP="0020683A">
      <w:pPr>
        <w:keepNext/>
        <w:spacing w:after="0"/>
        <w:rPr>
          <w:rFonts w:eastAsia="MS Mincho" w:cs="Times New Roman"/>
          <w:lang w:val="fi-FI"/>
        </w:rPr>
      </w:pPr>
      <w:r w:rsidRPr="00BA6263">
        <w:rPr>
          <w:rFonts w:eastAsia="MS Mincho" w:cs="Times New Roman"/>
          <w:i/>
          <w:lang w:val="fi-FI"/>
        </w:rPr>
        <w:t>9785-CL-0222 (TERRAIN) -tutkimus (potilaat, joilla oli metastaattinen CPRC ja jotka eivät aiemmin olleet saaneet kemoterapiaa)</w:t>
      </w:r>
    </w:p>
    <w:p w14:paraId="03B6C43C" w14:textId="77777777" w:rsidR="0020683A" w:rsidRPr="00BA6263" w:rsidRDefault="0020683A" w:rsidP="0020683A">
      <w:pPr>
        <w:keepNext/>
        <w:spacing w:after="0"/>
        <w:rPr>
          <w:rFonts w:eastAsia="MS Mincho" w:cs="Times New Roman"/>
          <w:lang w:val="fi-FI" w:eastAsia="en-GB"/>
        </w:rPr>
      </w:pPr>
    </w:p>
    <w:p w14:paraId="1592F4A3" w14:textId="77777777" w:rsidR="0020683A" w:rsidRPr="00BA6263" w:rsidRDefault="0020683A" w:rsidP="0020683A">
      <w:pPr>
        <w:spacing w:after="0"/>
        <w:rPr>
          <w:rFonts w:eastAsia="TimesNewRoman" w:cs="Times New Roman"/>
          <w:lang w:val="fi-FI"/>
        </w:rPr>
      </w:pPr>
      <w:r w:rsidRPr="00BA6263">
        <w:rPr>
          <w:rFonts w:eastAsia="MS Mincho" w:cs="Times New Roman"/>
          <w:lang w:val="fi-FI" w:eastAsia="en-GB"/>
        </w:rPr>
        <w:t>TERRAIN-tutkimukseen osallistui 375 potilasta, joilla oli metastaattinen CPRC, jotka eivät aiemmin olleet saaneet kemo- tai antiandrogeeniterapiaa, ja jotka satunnaistettiin saamaan kerran vuorokaudessa joko 160 mg entsalutamidia (N =</w:t>
      </w:r>
      <w:r w:rsidRPr="00BA6263">
        <w:rPr>
          <w:rFonts w:eastAsia="MS Mincho" w:cs="Times New Roman"/>
          <w:szCs w:val="20"/>
          <w:lang w:val="fi-FI"/>
        </w:rPr>
        <w:t> </w:t>
      </w:r>
      <w:r w:rsidRPr="00BA6263">
        <w:rPr>
          <w:rFonts w:eastAsia="MS Mincho" w:cs="Times New Roman"/>
          <w:lang w:val="fi-FI" w:eastAsia="en-GB"/>
        </w:rPr>
        <w:t>184) tai 50 mg bikalutamidia (N = 191). PFS:n mediaaniarvo oli entsalutamidipotilailla 15,7 kuukautta ja bikalutamidipotilailla 5,8 kuukautta [</w:t>
      </w:r>
      <w:r w:rsidRPr="00BA6263">
        <w:rPr>
          <w:rFonts w:eastAsia="SimSun" w:cs="Times New Roman"/>
          <w:lang w:val="fi-FI"/>
        </w:rPr>
        <w:t xml:space="preserve">riskisuhde </w:t>
      </w:r>
      <w:r w:rsidRPr="00BA6263">
        <w:rPr>
          <w:rFonts w:eastAsia="MS Mincho" w:cs="Times New Roman"/>
          <w:lang w:val="fi-FI" w:eastAsia="en-GB"/>
        </w:rPr>
        <w:t xml:space="preserve">= 0,44 (95 %:n luottamusväli: 0,34; 0,57), p &lt; 0,0001]. Tautivapaa </w:t>
      </w:r>
      <w:r w:rsidRPr="00BA6263">
        <w:rPr>
          <w:rFonts w:eastAsia="MS Mincho" w:cs="Times New Roman"/>
          <w:szCs w:val="20"/>
          <w:lang w:val="fi-FI" w:eastAsia="en-GB"/>
        </w:rPr>
        <w:t xml:space="preserve">elinaika määriteltiin päättyväksi johonkin seuraavista tapahtumista: radiologisesti määritetty taudin eteneminen, jonka arvioi </w:t>
      </w:r>
      <w:r w:rsidRPr="00BA6263">
        <w:rPr>
          <w:rFonts w:eastAsia="MS Mincho" w:cs="Times New Roman"/>
          <w:lang w:val="fi-FI" w:eastAsia="en-GB"/>
        </w:rPr>
        <w:t>riippumaton keskitet</w:t>
      </w:r>
      <w:r w:rsidRPr="00BA6263">
        <w:rPr>
          <w:rFonts w:eastAsia="MS Mincho" w:cs="Times New Roman"/>
          <w:szCs w:val="20"/>
          <w:lang w:val="fi-FI" w:eastAsia="en-GB"/>
        </w:rPr>
        <w:t>t</w:t>
      </w:r>
      <w:r w:rsidRPr="00BA6263">
        <w:rPr>
          <w:rFonts w:eastAsia="MS Mincho" w:cs="Times New Roman"/>
          <w:lang w:val="fi-FI" w:eastAsia="en-GB"/>
        </w:rPr>
        <w:t>y arvioija</w:t>
      </w:r>
      <w:r w:rsidRPr="00BA6263">
        <w:rPr>
          <w:rFonts w:eastAsia="MS Mincho" w:cs="Times New Roman"/>
          <w:szCs w:val="20"/>
          <w:lang w:val="fi-FI" w:eastAsia="en-GB"/>
        </w:rPr>
        <w:t xml:space="preserve">taho, </w:t>
      </w:r>
      <w:r w:rsidRPr="00BA6263">
        <w:rPr>
          <w:rFonts w:eastAsia="MS Mincho" w:cs="Times New Roman"/>
          <w:lang w:val="fi-FI" w:eastAsia="en-GB"/>
        </w:rPr>
        <w:t xml:space="preserve">luustoon liittyvä tapahtuma, </w:t>
      </w:r>
      <w:r w:rsidRPr="00BA6263">
        <w:rPr>
          <w:rFonts w:eastAsia="MS Mincho" w:cs="Times New Roman"/>
          <w:szCs w:val="20"/>
          <w:lang w:val="fi-FI" w:eastAsia="en-GB"/>
        </w:rPr>
        <w:t>uuden</w:t>
      </w:r>
      <w:r w:rsidRPr="00BA6263">
        <w:rPr>
          <w:rFonts w:eastAsia="MS Mincho" w:cs="Times New Roman"/>
          <w:lang w:val="fi-FI" w:eastAsia="en-GB"/>
        </w:rPr>
        <w:t xml:space="preserve"> antineoplasti</w:t>
      </w:r>
      <w:r w:rsidRPr="00BA6263">
        <w:rPr>
          <w:rFonts w:eastAsia="MS Mincho" w:cs="Times New Roman"/>
          <w:szCs w:val="20"/>
          <w:lang w:val="fi-FI" w:eastAsia="en-GB"/>
        </w:rPr>
        <w:t>s</w:t>
      </w:r>
      <w:r w:rsidRPr="00BA6263">
        <w:rPr>
          <w:rFonts w:eastAsia="MS Mincho" w:cs="Times New Roman"/>
          <w:lang w:val="fi-FI" w:eastAsia="en-GB"/>
        </w:rPr>
        <w:t>en ho</w:t>
      </w:r>
      <w:r w:rsidRPr="00BA6263">
        <w:rPr>
          <w:rFonts w:eastAsia="MS Mincho" w:cs="Times New Roman"/>
          <w:szCs w:val="20"/>
          <w:lang w:val="fi-FI" w:eastAsia="en-GB"/>
        </w:rPr>
        <w:t xml:space="preserve">idon aloittaminen </w:t>
      </w:r>
      <w:r w:rsidRPr="00BA6263">
        <w:rPr>
          <w:rFonts w:eastAsia="MS Mincho" w:cs="Times New Roman"/>
          <w:lang w:val="fi-FI" w:eastAsia="en-GB"/>
        </w:rPr>
        <w:t xml:space="preserve">tai </w:t>
      </w:r>
      <w:r w:rsidRPr="00BA6263">
        <w:rPr>
          <w:rFonts w:eastAsia="MS Mincho" w:cs="Times New Roman"/>
          <w:szCs w:val="20"/>
          <w:lang w:val="fi-FI" w:eastAsia="en-GB"/>
        </w:rPr>
        <w:t>mistä tahansa syystä aiheutunut kuolema</w:t>
      </w:r>
      <w:r w:rsidRPr="00BA6263">
        <w:rPr>
          <w:rFonts w:eastAsia="MS Mincho" w:cs="Times New Roman"/>
          <w:lang w:val="fi-FI" w:eastAsia="en-GB"/>
        </w:rPr>
        <w:t>.</w:t>
      </w:r>
      <w:r w:rsidRPr="00BA6263">
        <w:rPr>
          <w:rFonts w:ascii="Verdana" w:eastAsia="MS Mincho" w:hAnsi="Verdana" w:cs="Times New Roman"/>
          <w:sz w:val="18"/>
          <w:szCs w:val="18"/>
          <w:lang w:val="fi-FI" w:eastAsia="en-GB"/>
        </w:rPr>
        <w:t xml:space="preserve"> </w:t>
      </w:r>
      <w:r w:rsidRPr="00BA6263">
        <w:rPr>
          <w:rFonts w:eastAsia="MS Mincho" w:cs="Times New Roman"/>
          <w:szCs w:val="20"/>
          <w:lang w:val="fi-FI" w:eastAsia="en-GB"/>
        </w:rPr>
        <w:t>Tautivapaan elinajan piteneminen havaittiin johdonmukaisesti kaikissa ennalta määritellyissä potilasryhmissä.</w:t>
      </w:r>
    </w:p>
    <w:p w14:paraId="41BFC597" w14:textId="77777777" w:rsidR="0020683A" w:rsidRPr="00BA6263" w:rsidRDefault="0020683A" w:rsidP="0020683A">
      <w:pPr>
        <w:autoSpaceDE w:val="0"/>
        <w:autoSpaceDN w:val="0"/>
        <w:adjustRightInd w:val="0"/>
        <w:spacing w:after="0"/>
        <w:rPr>
          <w:rFonts w:eastAsia="MS Mincho" w:cs="Times New Roman"/>
          <w:lang w:val="fi-FI" w:eastAsia="fi-FI"/>
        </w:rPr>
      </w:pPr>
    </w:p>
    <w:p w14:paraId="750C0A6B" w14:textId="77777777" w:rsidR="0020683A" w:rsidRPr="00BA6263" w:rsidRDefault="0020683A" w:rsidP="0020683A">
      <w:pPr>
        <w:keepNext/>
        <w:spacing w:after="0"/>
        <w:rPr>
          <w:rFonts w:eastAsia="MS Mincho" w:cs="Times New Roman"/>
          <w:i/>
          <w:lang w:val="fi-FI"/>
        </w:rPr>
      </w:pPr>
      <w:r w:rsidRPr="00BA6263">
        <w:rPr>
          <w:rFonts w:eastAsia="MS Mincho" w:cs="Times New Roman"/>
          <w:i/>
          <w:lang w:val="fi-FI"/>
        </w:rPr>
        <w:t>MDV3100-03 (PREVAIL) -tutkimus (potilaat, jotka eivät olleet aiemmin saaneet kemoterapiaa, ja joilla oli metastaattinen CRPC)</w:t>
      </w:r>
    </w:p>
    <w:p w14:paraId="69F89F88" w14:textId="77777777" w:rsidR="0020683A" w:rsidRPr="00BA6263" w:rsidRDefault="0020683A" w:rsidP="0020683A">
      <w:pPr>
        <w:keepNext/>
        <w:spacing w:after="0"/>
        <w:rPr>
          <w:rFonts w:eastAsia="TimesNewRoman" w:cs="Times New Roman"/>
          <w:lang w:val="fi-FI"/>
        </w:rPr>
      </w:pPr>
    </w:p>
    <w:p w14:paraId="020D1D92" w14:textId="77777777" w:rsidR="0020683A" w:rsidRPr="00BA6263" w:rsidRDefault="0020683A" w:rsidP="0020683A">
      <w:pPr>
        <w:spacing w:after="0"/>
        <w:rPr>
          <w:rFonts w:eastAsia="MS Mincho" w:cs="Times New Roman"/>
          <w:lang w:val="fi-FI"/>
        </w:rPr>
      </w:pPr>
      <w:r w:rsidRPr="00BA6263">
        <w:rPr>
          <w:rFonts w:eastAsia="MS Mincho" w:cs="Times New Roman"/>
          <w:bCs/>
          <w:lang w:val="fi-FI"/>
        </w:rPr>
        <w:t xml:space="preserve">Yhteensä </w:t>
      </w:r>
      <w:r w:rsidRPr="00BA6263">
        <w:rPr>
          <w:rFonts w:eastAsia="MS Mincho" w:cs="Times New Roman"/>
          <w:lang w:val="fi-FI"/>
        </w:rPr>
        <w:t xml:space="preserve">1717 oireetonta tai lievästi oireilevaa potilasta, jotka eivät olleet aiemmin saaneet kemoterapiaa, satunnaistettiin (suhteessa 1:1) saamaan joko entsalutamidia suun kautta 160 mg kerran vuorokaudessa (N = 872) tai lumelääkettä suun kautta kerran vuorokaudessa (N = 845). Tutkimukseen saivat osallistua myös potilaat, joilla oli viskeraalinen sairaus, potilaat, joilla oli esiintynyt lievää tai kohtalaista sydämen vajaatoimintaa (NYHA-luokka I tai II) ja epileptisten kohtausten kynnystä alentavia lääkinnällisiä valmisteita käyttävät potilaat. Tutkimuksesta suljettiin pois potilaat, joilla oli aiemmin ollut epileptisiä kohtauksia tai joilla oli jokin mahdollisesti epileptiselle kohtaukselle altistava tila ja potilaat, joilla oli eturauhassyövästä johtuvaa kohtalaista tai vaikeaa kipua. Tutkimushoitoa jatkettiin taudin etenemiseen asti (radiologisesti vahvistettu eteneminen, luustoon liittyvä tapahtuma tai kliininen eteneminen) ja sytotoksisen kemoterapian tai kokeiluasteella olevan lääkehoidon aloittamiseen tai </w:t>
      </w:r>
      <w:bookmarkStart w:id="98" w:name="_Hlk162250501"/>
      <w:r w:rsidRPr="00BA6263">
        <w:rPr>
          <w:rFonts w:eastAsia="MS Mincho" w:cs="Times New Roman"/>
          <w:lang w:val="fi-FI"/>
        </w:rPr>
        <w:t xml:space="preserve">kestämättömien toksisten vaikutusten ilmaantumiseen </w:t>
      </w:r>
      <w:bookmarkEnd w:id="98"/>
      <w:r w:rsidRPr="00BA6263">
        <w:rPr>
          <w:rFonts w:eastAsia="MS Mincho" w:cs="Times New Roman"/>
          <w:lang w:val="fi-FI"/>
        </w:rPr>
        <w:t>asti.</w:t>
      </w:r>
    </w:p>
    <w:p w14:paraId="4C341280" w14:textId="77777777" w:rsidR="0020683A" w:rsidRPr="00BA6263" w:rsidRDefault="0020683A" w:rsidP="0020683A">
      <w:pPr>
        <w:spacing w:after="0"/>
        <w:rPr>
          <w:rFonts w:eastAsia="MS Mincho" w:cs="Times New Roman"/>
          <w:lang w:val="fi-FI"/>
        </w:rPr>
      </w:pPr>
    </w:p>
    <w:p w14:paraId="04B695A4" w14:textId="1679C467" w:rsidR="0020683A" w:rsidRPr="00BA6263" w:rsidRDefault="00A638CB" w:rsidP="0020683A">
      <w:pPr>
        <w:autoSpaceDE w:val="0"/>
        <w:autoSpaceDN w:val="0"/>
        <w:adjustRightInd w:val="0"/>
        <w:spacing w:after="0"/>
        <w:rPr>
          <w:rFonts w:eastAsia="MS Mincho" w:cs="Times New Roman"/>
          <w:lang w:val="fi-FI"/>
        </w:rPr>
      </w:pPr>
      <w:r w:rsidRPr="00BA6263">
        <w:rPr>
          <w:rFonts w:eastAsia="MS Mincho" w:cs="Times New Roman"/>
          <w:lang w:val="fi-FI"/>
        </w:rPr>
        <w:t>Potilaiden demografiset tiedot ja sairautta koskevat lähtötilanteen tiedot olivat samankaltaiset hoitoryhmien välillä. Potilaiden mediaani-ikä oli 71 vuotta (vaihteluväli 42–93) ja potilaiden osuus rodun mukaan jaettuna oli seuraava: 77 % valkoihoisia, 10 % aasialaisia, 2 % mustaihoisia ja 11 % muita tai rotu tuntematon. ECOG-toimintakykyluokka oli kuudellakymmenelläkahdeksalla prosentilla (68 %) potilaista 0 ja 32 %:lla vastaavasti 1. Lähtötilanteen kipuarvio oli 0</w:t>
      </w:r>
      <w:r w:rsidRPr="00BA6263">
        <w:rPr>
          <w:rFonts w:eastAsia="MS Mincho" w:cs="Times New Roman"/>
          <w:lang w:val="fi-FI"/>
        </w:rPr>
        <w:noBreakHyphen/>
        <w:t>1 (oireeton) 67 %:lla potilaista ja 2–3 (lievästi oireileva) 32 %:lla potilaista lyhyen BPI-lomakkeen (Brief Pain Inventory) avulla arvioituna (pahin kipu viimeisten 24 tunnin aikana asteikolla 0–10). Noin 45 %:lla potilaista oli mitattavissa oleva pehmytkudossairaus tutkimuksen aloitusvaiheessa ja 12 %:lla potilaista oli viskeraalisia etäpesäkkeitä keuhkoissa ja/tai maksassa</w:t>
      </w:r>
      <w:r w:rsidR="0020683A" w:rsidRPr="00BA6263">
        <w:rPr>
          <w:rFonts w:eastAsia="MS Mincho" w:cs="Times New Roman"/>
          <w:lang w:val="fi-FI"/>
        </w:rPr>
        <w:t>.</w:t>
      </w:r>
    </w:p>
    <w:p w14:paraId="6B977696" w14:textId="77777777" w:rsidR="0020683A" w:rsidRPr="00BA6263" w:rsidRDefault="0020683A" w:rsidP="0020683A">
      <w:pPr>
        <w:autoSpaceDE w:val="0"/>
        <w:autoSpaceDN w:val="0"/>
        <w:adjustRightInd w:val="0"/>
        <w:spacing w:after="0"/>
        <w:rPr>
          <w:rFonts w:eastAsia="MS Mincho" w:cs="Times New Roman"/>
          <w:lang w:val="fi-FI"/>
        </w:rPr>
      </w:pPr>
    </w:p>
    <w:p w14:paraId="2CAD59AC" w14:textId="77777777" w:rsidR="0020683A" w:rsidRPr="00BA6263" w:rsidRDefault="0020683A" w:rsidP="0020683A">
      <w:pPr>
        <w:autoSpaceDE w:val="0"/>
        <w:autoSpaceDN w:val="0"/>
        <w:adjustRightInd w:val="0"/>
        <w:spacing w:after="0"/>
        <w:rPr>
          <w:rFonts w:eastAsia="TimesNewRoman" w:cs="Times New Roman"/>
          <w:lang w:val="fi-FI"/>
        </w:rPr>
      </w:pPr>
      <w:r w:rsidRPr="00BA6263">
        <w:rPr>
          <w:rFonts w:eastAsia="TimesNewRoman" w:cs="Times New Roman"/>
          <w:lang w:val="fi-FI"/>
        </w:rPr>
        <w:t>Tutkimuksen ensisijaiset päätetapahtumat olivat kokonaiselossaoloaika ja radiologinen etenemisvapaa aika (rPFS). Ensisijaisten päätetapahtumien lisäksi hoidon hyötyä arvioitiin myös seuraavien kriteerien avulla: aika sytotoksisen kemoterapian aloittamiseen, paras pehmytkudoksen kokonaisvaste, aika ensimmäiseen luustoon liittyvään tapahtumaan, PSA-vaste (≥ 50 %:n lasku lähtötilanteesta), aika PSA-pitoisuuteen perustuvaan etenemiseen ja aika FACT-P:n kokonaispistemäärän heikkenemiseen.</w:t>
      </w:r>
    </w:p>
    <w:p w14:paraId="1155D4A8" w14:textId="77777777" w:rsidR="0020683A" w:rsidRPr="00BA6263" w:rsidRDefault="0020683A" w:rsidP="0020683A">
      <w:pPr>
        <w:autoSpaceDE w:val="0"/>
        <w:autoSpaceDN w:val="0"/>
        <w:adjustRightInd w:val="0"/>
        <w:spacing w:after="0"/>
        <w:rPr>
          <w:rFonts w:eastAsia="MS Mincho" w:cs="Times New Roman"/>
          <w:lang w:val="fi-FI"/>
        </w:rPr>
      </w:pPr>
    </w:p>
    <w:p w14:paraId="24CBFB36" w14:textId="77777777" w:rsidR="0020683A" w:rsidRPr="00BA6263" w:rsidRDefault="0020683A" w:rsidP="0020683A">
      <w:pPr>
        <w:autoSpaceDE w:val="0"/>
        <w:autoSpaceDN w:val="0"/>
        <w:adjustRightInd w:val="0"/>
        <w:spacing w:after="0"/>
        <w:rPr>
          <w:rFonts w:eastAsia="MS Mincho" w:cs="Times New Roman"/>
          <w:lang w:val="fi-FI"/>
        </w:rPr>
      </w:pPr>
      <w:r w:rsidRPr="00BA6263">
        <w:rPr>
          <w:rFonts w:eastAsia="TimesNewRoman" w:cs="Times New Roman"/>
          <w:lang w:val="fi-FI"/>
        </w:rPr>
        <w:t xml:space="preserve">Radiologista etenemistä arvioitiin käyttämällä peräkkäisiä kuvantamistutkimuksia siten kuin on määritelty Prostate Cancer Clinical Trials Working Group 2 (PCWG2) -kriteereissä (luuston osalta) ja/tai Response Evaluation Criteria in Solid Tumors (RECIST v 1.1) -kriteereissä (pehmytkudosleesioiden osalta). </w:t>
      </w:r>
      <w:r w:rsidRPr="00BA6263">
        <w:rPr>
          <w:rFonts w:eastAsia="UniversLTStd-Cn" w:cs="Times New Roman"/>
          <w:lang w:val="fi-FI"/>
        </w:rPr>
        <w:t>rPFS:n analyysissa käytettiin sentraalisesti tarkistettua radiologisesti havainnoidun etenemisen arviointia.</w:t>
      </w:r>
    </w:p>
    <w:p w14:paraId="407119B7" w14:textId="77777777" w:rsidR="0020683A" w:rsidRPr="00BA6263" w:rsidRDefault="0020683A" w:rsidP="0020683A">
      <w:pPr>
        <w:autoSpaceDE w:val="0"/>
        <w:autoSpaceDN w:val="0"/>
        <w:adjustRightInd w:val="0"/>
        <w:spacing w:after="0"/>
        <w:rPr>
          <w:rFonts w:eastAsia="SimSun" w:cs="Times New Roman"/>
          <w:lang w:val="fi-FI" w:eastAsia="fi-FI"/>
        </w:rPr>
      </w:pPr>
    </w:p>
    <w:p w14:paraId="4DF445D1" w14:textId="77777777" w:rsidR="0020683A" w:rsidRPr="00BA6263" w:rsidRDefault="0020683A" w:rsidP="0020683A">
      <w:pPr>
        <w:autoSpaceDE w:val="0"/>
        <w:autoSpaceDN w:val="0"/>
        <w:adjustRightInd w:val="0"/>
        <w:spacing w:after="0"/>
        <w:rPr>
          <w:rFonts w:eastAsia="MS Mincho" w:cs="Times New Roman"/>
          <w:lang w:val="fi-FI"/>
        </w:rPr>
      </w:pPr>
      <w:r w:rsidRPr="00BA6263">
        <w:rPr>
          <w:rFonts w:eastAsia="MS Mincho" w:cs="Times New Roman"/>
          <w:lang w:val="fi-FI"/>
        </w:rPr>
        <w:t>Ennalta määrätty kokonaiselossaoloajan välianalyysi, kun kuolemantapauksia oli todettu 540, osoitti, että entsalutamidihoitoa saaneiden potilaiden kokonaiselossaoloaika oli tilastollisesti merkitsevästi parempi kuin lumelääkettä saaneiden potilaiden. Kuolemanriski väheni 29,4 % [riskisuhde = 0,706; (95 %:n luottamusväli: 0,60; 0,84), p &lt; 0,0001]. Päivitetty elinaika-analyysi tehtiin sen jälkeen, kun kuolemantapauksia oli todettu 784. Tästä analyysista saadut tulokset vastasivat välianalyysin tuloksia (taulukko 5). Päivitetyssä analyysissä 52 % entsalutamidihoitoa saaneista ja 81 % plasebolla hoidetuista potilaista oli saanut jatkohoitoa metastaattiseen kastraatioresistenttiin eturauhassyöpään (CRPC), mikä saattaa pidentää kokonaiselossaoloaikaa.</w:t>
      </w:r>
    </w:p>
    <w:p w14:paraId="2F272F94" w14:textId="77777777" w:rsidR="0020683A" w:rsidRPr="00BA6263" w:rsidRDefault="0020683A" w:rsidP="0020683A">
      <w:pPr>
        <w:autoSpaceDE w:val="0"/>
        <w:autoSpaceDN w:val="0"/>
        <w:adjustRightInd w:val="0"/>
        <w:spacing w:after="0"/>
        <w:rPr>
          <w:rFonts w:eastAsia="MS Mincho" w:cs="Times New Roman"/>
          <w:lang w:val="fi-FI"/>
        </w:rPr>
      </w:pPr>
    </w:p>
    <w:p w14:paraId="0D5913A4" w14:textId="45321BE2" w:rsidR="0020683A" w:rsidRPr="00BA6263" w:rsidRDefault="0020683A" w:rsidP="0020683A">
      <w:pPr>
        <w:autoSpaceDE w:val="0"/>
        <w:autoSpaceDN w:val="0"/>
        <w:adjustRightInd w:val="0"/>
        <w:spacing w:after="0"/>
        <w:rPr>
          <w:rFonts w:eastAsia="MS Mincho" w:cs="Times New Roman"/>
          <w:lang w:val="fi-FI"/>
        </w:rPr>
      </w:pPr>
      <w:r w:rsidRPr="00BA6263">
        <w:rPr>
          <w:rFonts w:eastAsia="MS Mincho" w:cs="Times New Roman"/>
          <w:lang w:val="fi-FI"/>
        </w:rPr>
        <w:t>PREVAIL-tutkimuksesta 5 vuoden aikana kertyneiden tietojen lopullinen analyysi osoitti, että tilastollisesti merkitsevä kokonaiselossaoloajan pidentyminen säilyi entsalutamidihoitoa saaneilla potilailla lumelääkettä saaneisiin potilaisiin verrattuna [riskisuhde = 0,835 (95 %:n CI: 0,75; 0,93)</w:t>
      </w:r>
      <w:r w:rsidR="00A638CB" w:rsidRPr="00BA6263">
        <w:rPr>
          <w:rFonts w:eastAsia="MS Mincho" w:cs="Times New Roman"/>
          <w:lang w:val="fi-FI"/>
        </w:rPr>
        <w:t>,</w:t>
      </w:r>
      <w:r w:rsidRPr="00BA6263">
        <w:rPr>
          <w:rFonts w:eastAsia="MS Mincho" w:cs="Times New Roman"/>
          <w:lang w:val="fi-FI"/>
        </w:rPr>
        <w:t xml:space="preserve"> p-arvo = 0,0008] riippumatta siitä, että 28 % lumelääkettä saaneista potilaista siirtyi entsalutamidihoitoon. Viiden vuoden kokonaiselossaoloprosentti oli entsalutamidiryhmässä 26 % ja lumeryhmässä 21 %.</w:t>
      </w:r>
    </w:p>
    <w:p w14:paraId="2D532A02" w14:textId="77777777" w:rsidR="0020683A" w:rsidRPr="00BA6263" w:rsidRDefault="0020683A" w:rsidP="001F0DFD">
      <w:pPr>
        <w:spacing w:after="0"/>
        <w:rPr>
          <w:lang w:val="fi-FI"/>
        </w:rPr>
      </w:pPr>
    </w:p>
    <w:p w14:paraId="6A7F67BD" w14:textId="77777777" w:rsidR="0020683A" w:rsidRPr="00BA6263" w:rsidRDefault="0020683A" w:rsidP="0020683A">
      <w:pPr>
        <w:keepNext/>
        <w:suppressLineNumbers/>
        <w:spacing w:after="0"/>
        <w:outlineLvl w:val="0"/>
        <w:rPr>
          <w:rFonts w:eastAsia="MS Mincho" w:cs="Times New Roman"/>
          <w:lang w:val="fi-FI"/>
        </w:rPr>
      </w:pPr>
      <w:r w:rsidRPr="00BA6263">
        <w:rPr>
          <w:rFonts w:eastAsia="MS Mincho" w:cs="Times New Roman"/>
          <w:b/>
          <w:lang w:val="fi-FI"/>
        </w:rPr>
        <w:t>Taulukko 5:</w:t>
      </w:r>
      <w:r w:rsidRPr="00BA6263">
        <w:rPr>
          <w:rFonts w:eastAsia="MS Mincho" w:cs="Times New Roman"/>
          <w:lang w:val="fi-FI"/>
        </w:rPr>
        <w:t xml:space="preserve"> </w:t>
      </w:r>
      <w:r w:rsidRPr="00BA6263">
        <w:rPr>
          <w:rFonts w:eastAsia="MS Mincho" w:cs="Times New Roman"/>
          <w:b/>
          <w:lang w:val="fi-FI"/>
        </w:rPr>
        <w:t>Joko entsalutamidi- tai lumelääkehoitoa PREVAIL-tutkimuksessa saaneiden potilaiden kokonaiselossaoloaika (hoitoaikeen [intent-to-treat] mukainen analyysi)</w:t>
      </w:r>
    </w:p>
    <w:tbl>
      <w:tblPr>
        <w:tblW w:w="88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1E0" w:firstRow="1" w:lastRow="1" w:firstColumn="1" w:lastColumn="1" w:noHBand="0" w:noVBand="0"/>
      </w:tblPr>
      <w:tblGrid>
        <w:gridCol w:w="5312"/>
        <w:gridCol w:w="1711"/>
        <w:gridCol w:w="43"/>
        <w:gridCol w:w="1754"/>
      </w:tblGrid>
      <w:tr w:rsidR="0020683A" w:rsidRPr="00BA6263" w14:paraId="7F21C304" w14:textId="77777777" w:rsidTr="00F51AC6">
        <w:trPr>
          <w:cantSplit/>
        </w:trPr>
        <w:tc>
          <w:tcPr>
            <w:tcW w:w="5312" w:type="dxa"/>
            <w:tcBorders>
              <w:bottom w:val="single" w:sz="12" w:space="0" w:color="auto"/>
            </w:tcBorders>
            <w:vAlign w:val="bottom"/>
          </w:tcPr>
          <w:p w14:paraId="34BBB5C5" w14:textId="77777777" w:rsidR="0020683A" w:rsidRPr="00BA6263" w:rsidRDefault="0020683A" w:rsidP="0020683A">
            <w:pPr>
              <w:keepNext/>
              <w:spacing w:after="0"/>
              <w:rPr>
                <w:rFonts w:eastAsia="MS Mincho" w:cs="Times New Roman"/>
                <w:bCs/>
                <w:lang w:val="fi-FI"/>
              </w:rPr>
            </w:pPr>
          </w:p>
        </w:tc>
        <w:tc>
          <w:tcPr>
            <w:tcW w:w="1711" w:type="dxa"/>
            <w:tcBorders>
              <w:bottom w:val="single" w:sz="12" w:space="0" w:color="auto"/>
            </w:tcBorders>
            <w:vAlign w:val="bottom"/>
          </w:tcPr>
          <w:p w14:paraId="203926ED" w14:textId="77777777" w:rsidR="0020683A" w:rsidRPr="00BA6263" w:rsidRDefault="0020683A" w:rsidP="0020683A">
            <w:pPr>
              <w:keepNext/>
              <w:spacing w:after="0"/>
              <w:jc w:val="center"/>
              <w:rPr>
                <w:rFonts w:eastAsia="MS Mincho" w:cs="Times New Roman"/>
                <w:b/>
                <w:lang w:val="fr-FR"/>
              </w:rPr>
            </w:pPr>
            <w:r w:rsidRPr="00BA6263">
              <w:rPr>
                <w:rFonts w:eastAsia="MS Mincho" w:cs="Times New Roman"/>
                <w:b/>
                <w:lang w:val="fr-FR"/>
              </w:rPr>
              <w:t>Entsalutamidi</w:t>
            </w:r>
            <w:r w:rsidRPr="00BA6263">
              <w:rPr>
                <w:rFonts w:eastAsia="MS Mincho" w:cs="Times New Roman"/>
                <w:b/>
                <w:sz w:val="20"/>
                <w:szCs w:val="24"/>
                <w:lang w:val="fr-FR"/>
              </w:rPr>
              <w:br/>
            </w:r>
            <w:r w:rsidRPr="00BA6263">
              <w:rPr>
                <w:rFonts w:eastAsia="MS Mincho" w:cs="Times New Roman"/>
                <w:b/>
                <w:lang w:val="fr-FR"/>
              </w:rPr>
              <w:t>N = 872</w:t>
            </w:r>
          </w:p>
        </w:tc>
        <w:tc>
          <w:tcPr>
            <w:tcW w:w="1797" w:type="dxa"/>
            <w:gridSpan w:val="2"/>
            <w:tcBorders>
              <w:bottom w:val="single" w:sz="12" w:space="0" w:color="auto"/>
            </w:tcBorders>
            <w:vAlign w:val="bottom"/>
          </w:tcPr>
          <w:p w14:paraId="4B971C34" w14:textId="77777777" w:rsidR="0020683A" w:rsidRPr="00BA6263" w:rsidRDefault="0020683A" w:rsidP="0020683A">
            <w:pPr>
              <w:keepNext/>
              <w:spacing w:after="0"/>
              <w:jc w:val="center"/>
              <w:rPr>
                <w:rFonts w:eastAsia="MS Mincho" w:cs="Times New Roman"/>
                <w:b/>
                <w:lang w:val="fr-FR"/>
              </w:rPr>
            </w:pPr>
            <w:r w:rsidRPr="00BA6263">
              <w:rPr>
                <w:rFonts w:eastAsia="MS Mincho" w:cs="Times New Roman"/>
                <w:b/>
                <w:lang w:val="fr-FR"/>
              </w:rPr>
              <w:t>Lumelääke</w:t>
            </w:r>
            <w:r w:rsidRPr="00BA6263">
              <w:rPr>
                <w:rFonts w:eastAsia="MS Mincho" w:cs="Times New Roman"/>
                <w:b/>
                <w:sz w:val="20"/>
                <w:szCs w:val="24"/>
                <w:lang w:val="fr-FR"/>
              </w:rPr>
              <w:br/>
            </w:r>
            <w:r w:rsidRPr="00BA6263">
              <w:rPr>
                <w:rFonts w:eastAsia="MS Mincho" w:cs="Times New Roman"/>
                <w:b/>
                <w:lang w:val="fr-FR"/>
              </w:rPr>
              <w:t>N = 845</w:t>
            </w:r>
          </w:p>
        </w:tc>
      </w:tr>
      <w:tr w:rsidR="0020683A" w:rsidRPr="00BA6263" w14:paraId="341769BB" w14:textId="77777777" w:rsidTr="00F51AC6">
        <w:trPr>
          <w:cantSplit/>
        </w:trPr>
        <w:tc>
          <w:tcPr>
            <w:tcW w:w="5312" w:type="dxa"/>
            <w:tcBorders>
              <w:top w:val="single" w:sz="12" w:space="0" w:color="auto"/>
              <w:right w:val="nil"/>
            </w:tcBorders>
          </w:tcPr>
          <w:p w14:paraId="4D435F46" w14:textId="77777777" w:rsidR="0020683A" w:rsidRPr="00BA6263" w:rsidRDefault="0020683A" w:rsidP="0020683A">
            <w:pPr>
              <w:keepNext/>
              <w:spacing w:after="0"/>
              <w:rPr>
                <w:rFonts w:eastAsia="MS Mincho" w:cs="Times New Roman"/>
              </w:rPr>
            </w:pPr>
            <w:r w:rsidRPr="00BA6263">
              <w:rPr>
                <w:rFonts w:eastAsia="MS Mincho" w:cs="Times New Roman"/>
              </w:rPr>
              <w:t>Ennalta määrätty välianalyysi</w:t>
            </w:r>
          </w:p>
        </w:tc>
        <w:tc>
          <w:tcPr>
            <w:tcW w:w="1711" w:type="dxa"/>
            <w:tcBorders>
              <w:top w:val="single" w:sz="12" w:space="0" w:color="auto"/>
              <w:left w:val="nil"/>
              <w:right w:val="nil"/>
            </w:tcBorders>
          </w:tcPr>
          <w:p w14:paraId="2CAACCC8" w14:textId="77777777" w:rsidR="0020683A" w:rsidRPr="00BA6263" w:rsidRDefault="0020683A" w:rsidP="0020683A">
            <w:pPr>
              <w:keepNext/>
              <w:spacing w:after="0"/>
              <w:rPr>
                <w:rFonts w:eastAsia="MS Mincho" w:cs="Times New Roman"/>
              </w:rPr>
            </w:pPr>
          </w:p>
        </w:tc>
        <w:tc>
          <w:tcPr>
            <w:tcW w:w="1797" w:type="dxa"/>
            <w:gridSpan w:val="2"/>
            <w:tcBorders>
              <w:top w:val="single" w:sz="12" w:space="0" w:color="auto"/>
              <w:left w:val="nil"/>
            </w:tcBorders>
          </w:tcPr>
          <w:p w14:paraId="2F7EF205" w14:textId="77777777" w:rsidR="0020683A" w:rsidRPr="00BA6263" w:rsidRDefault="0020683A" w:rsidP="0020683A">
            <w:pPr>
              <w:keepNext/>
              <w:spacing w:after="0"/>
              <w:rPr>
                <w:rFonts w:eastAsia="MS Mincho" w:cs="Times New Roman"/>
              </w:rPr>
            </w:pPr>
          </w:p>
        </w:tc>
      </w:tr>
      <w:tr w:rsidR="0020683A" w:rsidRPr="00BA6263" w14:paraId="311C58AF" w14:textId="77777777" w:rsidTr="00F51AC6">
        <w:trPr>
          <w:cantSplit/>
        </w:trPr>
        <w:tc>
          <w:tcPr>
            <w:tcW w:w="5312" w:type="dxa"/>
          </w:tcPr>
          <w:p w14:paraId="01400274" w14:textId="77777777" w:rsidR="0020683A" w:rsidRPr="00BA6263" w:rsidRDefault="0020683A" w:rsidP="0020683A">
            <w:pPr>
              <w:keepNext/>
              <w:spacing w:after="0"/>
              <w:ind w:left="187"/>
              <w:rPr>
                <w:rFonts w:eastAsia="MS Mincho" w:cs="Times New Roman"/>
              </w:rPr>
            </w:pPr>
            <w:r w:rsidRPr="00BA6263">
              <w:rPr>
                <w:rFonts w:eastAsia="MS Mincho" w:cs="Times New Roman"/>
              </w:rPr>
              <w:t>Kuolemantapauksia (%)</w:t>
            </w:r>
          </w:p>
        </w:tc>
        <w:tc>
          <w:tcPr>
            <w:tcW w:w="1711" w:type="dxa"/>
          </w:tcPr>
          <w:p w14:paraId="0FAAD59D" w14:textId="77777777" w:rsidR="0020683A" w:rsidRPr="00BA6263" w:rsidRDefault="0020683A" w:rsidP="0020683A">
            <w:pPr>
              <w:keepNext/>
              <w:keepLines/>
              <w:spacing w:after="0"/>
              <w:jc w:val="center"/>
              <w:rPr>
                <w:rFonts w:eastAsia="MS Mincho" w:cs="Times New Roman"/>
              </w:rPr>
            </w:pPr>
            <w:r w:rsidRPr="00BA6263">
              <w:rPr>
                <w:rFonts w:eastAsia="MS Mincho" w:cs="Times New Roman"/>
              </w:rPr>
              <w:t>241 (27,6 %)</w:t>
            </w:r>
          </w:p>
        </w:tc>
        <w:tc>
          <w:tcPr>
            <w:tcW w:w="1797" w:type="dxa"/>
            <w:gridSpan w:val="2"/>
          </w:tcPr>
          <w:p w14:paraId="27D1A7BA" w14:textId="77777777" w:rsidR="0020683A" w:rsidRPr="00BA6263" w:rsidRDefault="0020683A" w:rsidP="0020683A">
            <w:pPr>
              <w:keepNext/>
              <w:keepLines/>
              <w:spacing w:after="0"/>
              <w:jc w:val="center"/>
              <w:rPr>
                <w:rFonts w:eastAsia="MS Mincho" w:cs="Times New Roman"/>
              </w:rPr>
            </w:pPr>
            <w:r w:rsidRPr="00BA6263">
              <w:rPr>
                <w:rFonts w:eastAsia="MS Mincho" w:cs="Times New Roman"/>
              </w:rPr>
              <w:t>299 (35,4 %)</w:t>
            </w:r>
          </w:p>
        </w:tc>
      </w:tr>
      <w:tr w:rsidR="0020683A" w:rsidRPr="00BA6263" w14:paraId="3134DE23" w14:textId="77777777" w:rsidTr="00F51AC6">
        <w:trPr>
          <w:cantSplit/>
        </w:trPr>
        <w:tc>
          <w:tcPr>
            <w:tcW w:w="5312" w:type="dxa"/>
          </w:tcPr>
          <w:p w14:paraId="2783060F" w14:textId="77777777" w:rsidR="0020683A" w:rsidRPr="00BA6263" w:rsidRDefault="0020683A" w:rsidP="0020683A">
            <w:pPr>
              <w:keepNext/>
              <w:spacing w:after="0"/>
              <w:ind w:left="187"/>
              <w:rPr>
                <w:rFonts w:eastAsia="MS Mincho" w:cs="Times New Roman"/>
                <w:lang w:val="fi-FI"/>
              </w:rPr>
            </w:pPr>
            <w:r w:rsidRPr="00BA6263">
              <w:rPr>
                <w:rFonts w:eastAsia="MS Mincho" w:cs="Times New Roman"/>
                <w:lang w:val="fi-FI"/>
              </w:rPr>
              <w:t>Mediaani elossaoloaika, kuukautta (95 %:n CI)</w:t>
            </w:r>
          </w:p>
        </w:tc>
        <w:tc>
          <w:tcPr>
            <w:tcW w:w="1711" w:type="dxa"/>
          </w:tcPr>
          <w:p w14:paraId="688C2C6D" w14:textId="77777777" w:rsidR="0020683A" w:rsidRPr="00BA6263" w:rsidRDefault="0020683A" w:rsidP="0020683A">
            <w:pPr>
              <w:keepNext/>
              <w:keepLines/>
              <w:spacing w:after="0"/>
              <w:jc w:val="center"/>
              <w:rPr>
                <w:rFonts w:eastAsia="MS Mincho" w:cs="Times New Roman"/>
              </w:rPr>
            </w:pPr>
            <w:r w:rsidRPr="00BA6263">
              <w:rPr>
                <w:rFonts w:eastAsia="MS Mincho" w:cs="Times New Roman"/>
              </w:rPr>
              <w:t>32,4 (30,1; NR)</w:t>
            </w:r>
          </w:p>
        </w:tc>
        <w:tc>
          <w:tcPr>
            <w:tcW w:w="1797" w:type="dxa"/>
            <w:gridSpan w:val="2"/>
          </w:tcPr>
          <w:p w14:paraId="649131EB" w14:textId="77777777" w:rsidR="0020683A" w:rsidRPr="00BA6263" w:rsidRDefault="0020683A" w:rsidP="0020683A">
            <w:pPr>
              <w:keepNext/>
              <w:keepLines/>
              <w:spacing w:after="0"/>
              <w:jc w:val="center"/>
              <w:rPr>
                <w:rFonts w:eastAsia="MS Mincho" w:cs="Times New Roman"/>
              </w:rPr>
            </w:pPr>
            <w:r w:rsidRPr="00BA6263">
              <w:rPr>
                <w:rFonts w:eastAsia="MS Mincho" w:cs="Times New Roman"/>
              </w:rPr>
              <w:t>30,2 (28,0; NR)</w:t>
            </w:r>
          </w:p>
        </w:tc>
      </w:tr>
      <w:tr w:rsidR="0020683A" w:rsidRPr="00BA6263" w14:paraId="45057274" w14:textId="77777777" w:rsidTr="00F51AC6">
        <w:trPr>
          <w:cantSplit/>
        </w:trPr>
        <w:tc>
          <w:tcPr>
            <w:tcW w:w="5312" w:type="dxa"/>
          </w:tcPr>
          <w:p w14:paraId="543AAF6B" w14:textId="77777777" w:rsidR="0020683A" w:rsidRPr="00BA6263" w:rsidRDefault="0020683A" w:rsidP="0020683A">
            <w:pPr>
              <w:keepNext/>
              <w:spacing w:after="0"/>
              <w:rPr>
                <w:rFonts w:eastAsia="MS Mincho" w:cs="Times New Roman"/>
              </w:rPr>
            </w:pPr>
            <w:r w:rsidRPr="00BA6263">
              <w:rPr>
                <w:rFonts w:eastAsia="MS Mincho" w:cs="Times New Roman"/>
              </w:rPr>
              <w:t xml:space="preserve">   P-arvo</w:t>
            </w:r>
            <w:r w:rsidRPr="00BA6263">
              <w:rPr>
                <w:rFonts w:eastAsia="MS Mincho" w:cs="Times New Roman"/>
                <w:i/>
                <w:iCs/>
                <w:vertAlign w:val="superscript"/>
              </w:rPr>
              <w:t>1</w:t>
            </w:r>
          </w:p>
        </w:tc>
        <w:tc>
          <w:tcPr>
            <w:tcW w:w="3508" w:type="dxa"/>
            <w:gridSpan w:val="3"/>
          </w:tcPr>
          <w:p w14:paraId="6A687961"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r-FR"/>
              </w:rPr>
              <w:t>p &lt; 0,0001</w:t>
            </w:r>
          </w:p>
        </w:tc>
      </w:tr>
      <w:tr w:rsidR="0020683A" w:rsidRPr="00BA6263" w14:paraId="6D81DB70" w14:textId="77777777" w:rsidTr="00F51AC6">
        <w:trPr>
          <w:cantSplit/>
        </w:trPr>
        <w:tc>
          <w:tcPr>
            <w:tcW w:w="5312" w:type="dxa"/>
          </w:tcPr>
          <w:p w14:paraId="7D049B69" w14:textId="77777777" w:rsidR="0020683A" w:rsidRPr="00BA6263" w:rsidRDefault="0020683A" w:rsidP="0020683A">
            <w:pPr>
              <w:keepNext/>
              <w:spacing w:after="0"/>
              <w:rPr>
                <w:rFonts w:eastAsia="MS Mincho" w:cs="Times New Roman"/>
              </w:rPr>
            </w:pPr>
            <w:r w:rsidRPr="00BA6263">
              <w:rPr>
                <w:rFonts w:eastAsia="MS Mincho" w:cs="Times New Roman"/>
              </w:rPr>
              <w:t xml:space="preserve">   Riskisuhde (95 %:n CI)</w:t>
            </w:r>
            <w:r w:rsidRPr="00BA6263">
              <w:rPr>
                <w:rFonts w:eastAsia="MS Mincho" w:cs="Times New Roman"/>
                <w:i/>
                <w:iCs/>
                <w:vertAlign w:val="superscript"/>
              </w:rPr>
              <w:t>2</w:t>
            </w:r>
          </w:p>
        </w:tc>
        <w:tc>
          <w:tcPr>
            <w:tcW w:w="3508" w:type="dxa"/>
            <w:gridSpan w:val="3"/>
          </w:tcPr>
          <w:p w14:paraId="34CB1217"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r-FR"/>
              </w:rPr>
              <w:t>0,71 (0,60</w:t>
            </w:r>
            <w:r w:rsidRPr="00BA6263">
              <w:rPr>
                <w:rFonts w:eastAsia="MS Mincho" w:cs="Times New Roman"/>
                <w:lang w:val="fi-FI"/>
              </w:rPr>
              <w:t xml:space="preserve">; </w:t>
            </w:r>
            <w:r w:rsidRPr="00BA6263">
              <w:rPr>
                <w:rFonts w:eastAsia="MS Mincho" w:cs="Times New Roman"/>
                <w:lang w:val="fr-FR"/>
              </w:rPr>
              <w:t>0</w:t>
            </w:r>
            <w:r w:rsidRPr="00BA6263">
              <w:rPr>
                <w:rFonts w:eastAsia="MS Mincho" w:cs="Times New Roman"/>
                <w:lang w:val="fi-FI"/>
              </w:rPr>
              <w:t>,</w:t>
            </w:r>
            <w:r w:rsidRPr="00BA6263">
              <w:rPr>
                <w:rFonts w:eastAsia="MS Mincho" w:cs="Times New Roman"/>
                <w:lang w:val="fr-FR"/>
              </w:rPr>
              <w:t>84)</w:t>
            </w:r>
          </w:p>
        </w:tc>
      </w:tr>
      <w:tr w:rsidR="0020683A" w:rsidRPr="00BA6263" w14:paraId="23BD2F5A" w14:textId="77777777" w:rsidTr="00F51AC6">
        <w:trPr>
          <w:cantSplit/>
        </w:trPr>
        <w:tc>
          <w:tcPr>
            <w:tcW w:w="5312" w:type="dxa"/>
            <w:tcBorders>
              <w:right w:val="nil"/>
            </w:tcBorders>
          </w:tcPr>
          <w:p w14:paraId="29CC44C9" w14:textId="77777777" w:rsidR="0020683A" w:rsidRPr="00BA6263" w:rsidRDefault="0020683A" w:rsidP="0020683A">
            <w:pPr>
              <w:keepNext/>
              <w:spacing w:after="0"/>
              <w:rPr>
                <w:rFonts w:eastAsia="MS Mincho" w:cs="Times New Roman"/>
              </w:rPr>
            </w:pPr>
            <w:r w:rsidRPr="00BA6263">
              <w:rPr>
                <w:rFonts w:eastAsia="MS Mincho" w:cs="Times New Roman"/>
              </w:rPr>
              <w:t>Päivitetty eloonjäämisanalyysi</w:t>
            </w:r>
          </w:p>
        </w:tc>
        <w:tc>
          <w:tcPr>
            <w:tcW w:w="1711" w:type="dxa"/>
            <w:tcBorders>
              <w:left w:val="nil"/>
              <w:right w:val="nil"/>
            </w:tcBorders>
          </w:tcPr>
          <w:p w14:paraId="1C77987B" w14:textId="77777777" w:rsidR="0020683A" w:rsidRPr="00BA6263" w:rsidRDefault="0020683A" w:rsidP="0020683A">
            <w:pPr>
              <w:keepNext/>
              <w:spacing w:after="0"/>
              <w:rPr>
                <w:rFonts w:eastAsia="MS Mincho" w:cs="Times New Roman"/>
              </w:rPr>
            </w:pPr>
          </w:p>
        </w:tc>
        <w:tc>
          <w:tcPr>
            <w:tcW w:w="1797" w:type="dxa"/>
            <w:gridSpan w:val="2"/>
            <w:tcBorders>
              <w:left w:val="nil"/>
            </w:tcBorders>
          </w:tcPr>
          <w:p w14:paraId="332168C5" w14:textId="77777777" w:rsidR="0020683A" w:rsidRPr="00BA6263" w:rsidRDefault="0020683A" w:rsidP="0020683A">
            <w:pPr>
              <w:keepNext/>
              <w:spacing w:after="0"/>
              <w:rPr>
                <w:rFonts w:eastAsia="MS Mincho" w:cs="Times New Roman"/>
              </w:rPr>
            </w:pPr>
          </w:p>
        </w:tc>
      </w:tr>
      <w:tr w:rsidR="0020683A" w:rsidRPr="00BA6263" w14:paraId="08357FB9" w14:textId="77777777" w:rsidTr="00F51AC6">
        <w:trPr>
          <w:cantSplit/>
        </w:trPr>
        <w:tc>
          <w:tcPr>
            <w:tcW w:w="5312" w:type="dxa"/>
          </w:tcPr>
          <w:p w14:paraId="2BCE44BF" w14:textId="77777777" w:rsidR="0020683A" w:rsidRPr="00BA6263" w:rsidRDefault="0020683A" w:rsidP="0020683A">
            <w:pPr>
              <w:keepNext/>
              <w:spacing w:after="0"/>
              <w:ind w:left="187"/>
              <w:rPr>
                <w:rFonts w:eastAsia="MS Mincho" w:cs="Times New Roman"/>
              </w:rPr>
            </w:pPr>
            <w:r w:rsidRPr="00BA6263">
              <w:rPr>
                <w:rFonts w:eastAsia="MS Mincho" w:cs="Times New Roman"/>
              </w:rPr>
              <w:t>Kuolemantapauksia (%)</w:t>
            </w:r>
          </w:p>
        </w:tc>
        <w:tc>
          <w:tcPr>
            <w:tcW w:w="1711" w:type="dxa"/>
          </w:tcPr>
          <w:p w14:paraId="23301DF1"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368 (42,2 %)</w:t>
            </w:r>
          </w:p>
        </w:tc>
        <w:tc>
          <w:tcPr>
            <w:tcW w:w="1797" w:type="dxa"/>
            <w:gridSpan w:val="2"/>
          </w:tcPr>
          <w:p w14:paraId="07F97621"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r-FR"/>
              </w:rPr>
              <w:t> </w:t>
            </w:r>
            <w:r w:rsidRPr="00BA6263">
              <w:rPr>
                <w:rFonts w:eastAsia="MS Mincho" w:cs="Times New Roman"/>
                <w:lang w:val="fi-FI"/>
              </w:rPr>
              <w:t>416 (49,2 %)</w:t>
            </w:r>
          </w:p>
        </w:tc>
      </w:tr>
      <w:tr w:rsidR="0020683A" w:rsidRPr="00BA6263" w14:paraId="62DF7366" w14:textId="77777777" w:rsidTr="00F51AC6">
        <w:trPr>
          <w:cantSplit/>
        </w:trPr>
        <w:tc>
          <w:tcPr>
            <w:tcW w:w="5312" w:type="dxa"/>
          </w:tcPr>
          <w:p w14:paraId="0771845F" w14:textId="77777777" w:rsidR="0020683A" w:rsidRPr="00BA6263" w:rsidRDefault="0020683A" w:rsidP="0020683A">
            <w:pPr>
              <w:keepNext/>
              <w:spacing w:after="0"/>
              <w:ind w:left="187"/>
              <w:rPr>
                <w:rFonts w:eastAsia="MS Mincho" w:cs="Times New Roman"/>
                <w:lang w:val="fi-FI"/>
              </w:rPr>
            </w:pPr>
            <w:r w:rsidRPr="00BA6263">
              <w:rPr>
                <w:rFonts w:eastAsia="MS Mincho" w:cs="Times New Roman"/>
                <w:lang w:val="fi-FI"/>
              </w:rPr>
              <w:t>Mediaani elossaoloaika, kuukautta (95 %:n CI)</w:t>
            </w:r>
          </w:p>
        </w:tc>
        <w:tc>
          <w:tcPr>
            <w:tcW w:w="1711" w:type="dxa"/>
          </w:tcPr>
          <w:p w14:paraId="28EFF1C7"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 xml:space="preserve">35,3 (32,2; </w:t>
            </w:r>
            <w:r w:rsidRPr="00BA6263">
              <w:rPr>
                <w:rFonts w:eastAsia="MS Mincho" w:cs="Times New Roman"/>
                <w:lang w:val="fr-FR"/>
              </w:rPr>
              <w:t>NR</w:t>
            </w:r>
            <w:r w:rsidRPr="00BA6263">
              <w:rPr>
                <w:rFonts w:eastAsia="MS Mincho" w:cs="Times New Roman"/>
                <w:lang w:val="fi-FI"/>
              </w:rPr>
              <w:t>)</w:t>
            </w:r>
            <w:r w:rsidRPr="00BA6263">
              <w:rPr>
                <w:rFonts w:eastAsia="MS Mincho" w:cs="Times New Roman"/>
                <w:lang w:val="fr-FR"/>
              </w:rPr>
              <w:t xml:space="preserve"> </w:t>
            </w:r>
          </w:p>
        </w:tc>
        <w:tc>
          <w:tcPr>
            <w:tcW w:w="1797" w:type="dxa"/>
            <w:gridSpan w:val="2"/>
          </w:tcPr>
          <w:p w14:paraId="181B1ACA"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31,3 (28,8; 34,2)</w:t>
            </w:r>
          </w:p>
        </w:tc>
      </w:tr>
      <w:tr w:rsidR="0020683A" w:rsidRPr="00BA6263" w14:paraId="2B55E904" w14:textId="77777777" w:rsidTr="00F51AC6">
        <w:trPr>
          <w:cantSplit/>
        </w:trPr>
        <w:tc>
          <w:tcPr>
            <w:tcW w:w="5312" w:type="dxa"/>
          </w:tcPr>
          <w:p w14:paraId="315AFCDA" w14:textId="77777777" w:rsidR="0020683A" w:rsidRPr="00BA6263" w:rsidRDefault="0020683A" w:rsidP="0020683A">
            <w:pPr>
              <w:keepNext/>
              <w:spacing w:after="0"/>
              <w:ind w:left="187"/>
              <w:rPr>
                <w:rFonts w:eastAsia="MS Mincho" w:cs="Times New Roman"/>
                <w:lang w:val="fi-FI"/>
              </w:rPr>
            </w:pPr>
            <w:r w:rsidRPr="00BA6263">
              <w:rPr>
                <w:rFonts w:eastAsia="MS Mincho" w:cs="Times New Roman"/>
                <w:lang w:val="fi-FI"/>
              </w:rPr>
              <w:t>p-arvo</w:t>
            </w:r>
            <w:r w:rsidRPr="00BA6263">
              <w:rPr>
                <w:rFonts w:eastAsia="MS Mincho" w:cs="Times New Roman"/>
                <w:vertAlign w:val="superscript"/>
                <w:lang w:val="fi-FI"/>
              </w:rPr>
              <w:t>a</w:t>
            </w:r>
          </w:p>
        </w:tc>
        <w:tc>
          <w:tcPr>
            <w:tcW w:w="3508" w:type="dxa"/>
            <w:gridSpan w:val="3"/>
          </w:tcPr>
          <w:p w14:paraId="0AA30726" w14:textId="77777777" w:rsidR="0020683A" w:rsidRPr="00BA6263" w:rsidRDefault="0020683A" w:rsidP="0020683A">
            <w:pPr>
              <w:keepNext/>
              <w:spacing w:after="0"/>
              <w:jc w:val="center"/>
              <w:rPr>
                <w:rFonts w:eastAsia="MS Mincho" w:cs="Times New Roman"/>
                <w:lang w:val="fi-FI"/>
              </w:rPr>
            </w:pPr>
            <w:r w:rsidRPr="00BA6263">
              <w:rPr>
                <w:rFonts w:eastAsia="MS Mincho" w:cs="Times New Roman"/>
                <w:lang w:val="fi-FI"/>
              </w:rPr>
              <w:t>p = 0,0002</w:t>
            </w:r>
          </w:p>
        </w:tc>
      </w:tr>
      <w:tr w:rsidR="0020683A" w:rsidRPr="00BA6263" w14:paraId="7E00C956" w14:textId="77777777" w:rsidTr="00F51AC6">
        <w:trPr>
          <w:cantSplit/>
        </w:trPr>
        <w:tc>
          <w:tcPr>
            <w:tcW w:w="5312" w:type="dxa"/>
          </w:tcPr>
          <w:p w14:paraId="19D8F860" w14:textId="77777777" w:rsidR="0020683A" w:rsidRPr="00BA6263" w:rsidRDefault="0020683A" w:rsidP="0020683A">
            <w:pPr>
              <w:keepNext/>
              <w:spacing w:after="0"/>
              <w:rPr>
                <w:rFonts w:eastAsia="MS Mincho" w:cs="Times New Roman"/>
              </w:rPr>
            </w:pPr>
            <w:r w:rsidRPr="00BA6263">
              <w:rPr>
                <w:rFonts w:eastAsia="MS Mincho" w:cs="Times New Roman"/>
              </w:rPr>
              <w:t xml:space="preserve">   Riskisuhde (95 %:n CI)</w:t>
            </w:r>
            <w:r w:rsidRPr="00BA6263">
              <w:rPr>
                <w:rFonts w:eastAsia="MS Mincho" w:cs="Times New Roman"/>
                <w:vertAlign w:val="superscript"/>
              </w:rPr>
              <w:t xml:space="preserve"> b</w:t>
            </w:r>
          </w:p>
        </w:tc>
        <w:tc>
          <w:tcPr>
            <w:tcW w:w="3508" w:type="dxa"/>
            <w:gridSpan w:val="3"/>
          </w:tcPr>
          <w:p w14:paraId="33BD3E03"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r-FR"/>
              </w:rPr>
              <w:t>0,7</w:t>
            </w:r>
            <w:r w:rsidRPr="00BA6263">
              <w:rPr>
                <w:rFonts w:eastAsia="MS Mincho" w:cs="Times New Roman"/>
                <w:lang w:val="fi-FI"/>
              </w:rPr>
              <w:t>7</w:t>
            </w:r>
            <w:r w:rsidRPr="00BA6263">
              <w:rPr>
                <w:rFonts w:eastAsia="MS Mincho" w:cs="Times New Roman"/>
                <w:lang w:val="fr-FR"/>
              </w:rPr>
              <w:t xml:space="preserve"> (0,6</w:t>
            </w:r>
            <w:r w:rsidRPr="00BA6263">
              <w:rPr>
                <w:rFonts w:eastAsia="MS Mincho" w:cs="Times New Roman"/>
                <w:lang w:val="fi-FI"/>
              </w:rPr>
              <w:t xml:space="preserve">7; </w:t>
            </w:r>
            <w:r w:rsidRPr="00BA6263">
              <w:rPr>
                <w:rFonts w:eastAsia="MS Mincho" w:cs="Times New Roman"/>
                <w:lang w:val="fr-FR"/>
              </w:rPr>
              <w:t>0,8</w:t>
            </w:r>
            <w:r w:rsidRPr="00BA6263">
              <w:rPr>
                <w:rFonts w:eastAsia="MS Mincho" w:cs="Times New Roman"/>
                <w:lang w:val="fi-FI"/>
              </w:rPr>
              <w:t>8</w:t>
            </w:r>
            <w:r w:rsidRPr="00BA6263">
              <w:rPr>
                <w:rFonts w:eastAsia="MS Mincho" w:cs="Times New Roman"/>
                <w:lang w:val="fr-FR"/>
              </w:rPr>
              <w:t>)</w:t>
            </w:r>
          </w:p>
        </w:tc>
      </w:tr>
      <w:tr w:rsidR="0020683A" w:rsidRPr="00BA6263" w14:paraId="4290EDE3" w14:textId="77777777" w:rsidTr="00F51AC6">
        <w:trPr>
          <w:cantSplit/>
        </w:trPr>
        <w:tc>
          <w:tcPr>
            <w:tcW w:w="8820" w:type="dxa"/>
            <w:gridSpan w:val="4"/>
            <w:tcBorders>
              <w:top w:val="single" w:sz="4" w:space="0" w:color="auto"/>
              <w:left w:val="single" w:sz="4" w:space="0" w:color="auto"/>
              <w:bottom w:val="single" w:sz="4" w:space="0" w:color="auto"/>
              <w:right w:val="single" w:sz="4" w:space="0" w:color="auto"/>
            </w:tcBorders>
          </w:tcPr>
          <w:p w14:paraId="7F38D6AF" w14:textId="77777777" w:rsidR="0020683A" w:rsidRPr="00BA6263" w:rsidRDefault="0020683A" w:rsidP="0020683A">
            <w:pPr>
              <w:keepNext/>
              <w:spacing w:after="0"/>
              <w:rPr>
                <w:rFonts w:eastAsia="MS Mincho" w:cs="Times New Roman"/>
                <w:lang w:val="fr-FR"/>
              </w:rPr>
            </w:pPr>
            <w:r w:rsidRPr="00BA6263">
              <w:rPr>
                <w:rFonts w:eastAsia="MS Mincho" w:cs="Times New Roman"/>
                <w:lang w:val="fi-FI"/>
              </w:rPr>
              <w:t>5 vuoden eloonjäämisanalyysi</w:t>
            </w:r>
          </w:p>
        </w:tc>
      </w:tr>
      <w:tr w:rsidR="0020683A" w:rsidRPr="00BA6263" w14:paraId="691CECA8" w14:textId="77777777" w:rsidTr="00F51AC6">
        <w:trPr>
          <w:cantSplit/>
        </w:trPr>
        <w:tc>
          <w:tcPr>
            <w:tcW w:w="5312" w:type="dxa"/>
            <w:tcBorders>
              <w:top w:val="single" w:sz="4" w:space="0" w:color="auto"/>
              <w:left w:val="single" w:sz="4" w:space="0" w:color="auto"/>
              <w:bottom w:val="single" w:sz="4" w:space="0" w:color="auto"/>
              <w:right w:val="single" w:sz="4" w:space="0" w:color="auto"/>
            </w:tcBorders>
          </w:tcPr>
          <w:p w14:paraId="4D02F01C" w14:textId="77777777" w:rsidR="0020683A" w:rsidRPr="00BA6263" w:rsidRDefault="0020683A" w:rsidP="0020683A">
            <w:pPr>
              <w:keepNext/>
              <w:spacing w:after="0"/>
              <w:ind w:left="164"/>
              <w:rPr>
                <w:rFonts w:eastAsia="MS Mincho" w:cs="Times New Roman"/>
              </w:rPr>
            </w:pPr>
            <w:r w:rsidRPr="00BA6263">
              <w:rPr>
                <w:rFonts w:eastAsia="MS Mincho" w:cs="Times New Roman"/>
                <w:lang w:val="fi-FI"/>
              </w:rPr>
              <w:t>Kuolemantapauksia (%)</w:t>
            </w:r>
          </w:p>
        </w:tc>
        <w:tc>
          <w:tcPr>
            <w:tcW w:w="1754" w:type="dxa"/>
            <w:gridSpan w:val="2"/>
            <w:tcBorders>
              <w:top w:val="single" w:sz="4" w:space="0" w:color="auto"/>
              <w:left w:val="single" w:sz="4" w:space="0" w:color="auto"/>
              <w:bottom w:val="single" w:sz="4" w:space="0" w:color="auto"/>
              <w:right w:val="single" w:sz="4" w:space="0" w:color="auto"/>
            </w:tcBorders>
          </w:tcPr>
          <w:p w14:paraId="04C2496D"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689 (79)</w:t>
            </w:r>
          </w:p>
        </w:tc>
        <w:tc>
          <w:tcPr>
            <w:tcW w:w="1754" w:type="dxa"/>
            <w:tcBorders>
              <w:top w:val="single" w:sz="4" w:space="0" w:color="auto"/>
              <w:left w:val="single" w:sz="4" w:space="0" w:color="auto"/>
              <w:bottom w:val="single" w:sz="4" w:space="0" w:color="auto"/>
              <w:right w:val="single" w:sz="4" w:space="0" w:color="auto"/>
            </w:tcBorders>
          </w:tcPr>
          <w:p w14:paraId="2C87999D"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693 (82)</w:t>
            </w:r>
          </w:p>
        </w:tc>
      </w:tr>
      <w:tr w:rsidR="0020683A" w:rsidRPr="00BA6263" w14:paraId="149EB030" w14:textId="77777777" w:rsidTr="00F51AC6">
        <w:trPr>
          <w:cantSplit/>
        </w:trPr>
        <w:tc>
          <w:tcPr>
            <w:tcW w:w="5312" w:type="dxa"/>
            <w:tcBorders>
              <w:top w:val="single" w:sz="4" w:space="0" w:color="auto"/>
              <w:left w:val="single" w:sz="4" w:space="0" w:color="auto"/>
              <w:bottom w:val="single" w:sz="4" w:space="0" w:color="auto"/>
              <w:right w:val="single" w:sz="4" w:space="0" w:color="auto"/>
            </w:tcBorders>
          </w:tcPr>
          <w:p w14:paraId="15AFD3F5" w14:textId="77777777" w:rsidR="0020683A" w:rsidRPr="00BA6263" w:rsidRDefault="0020683A" w:rsidP="0020683A">
            <w:pPr>
              <w:keepNext/>
              <w:spacing w:after="0"/>
              <w:ind w:left="164"/>
              <w:rPr>
                <w:rFonts w:eastAsia="MS Mincho" w:cs="Times New Roman"/>
                <w:lang w:val="fi-FI"/>
              </w:rPr>
            </w:pPr>
            <w:r w:rsidRPr="00BA6263">
              <w:rPr>
                <w:rFonts w:eastAsia="MS Mincho" w:cs="Times New Roman"/>
                <w:lang w:val="fi-FI"/>
              </w:rPr>
              <w:t>Mediaani elossaoloaika, kuukautta (95 %:n CI)</w:t>
            </w:r>
          </w:p>
        </w:tc>
        <w:tc>
          <w:tcPr>
            <w:tcW w:w="1754" w:type="dxa"/>
            <w:gridSpan w:val="2"/>
            <w:tcBorders>
              <w:top w:val="single" w:sz="4" w:space="0" w:color="auto"/>
              <w:left w:val="single" w:sz="4" w:space="0" w:color="auto"/>
              <w:bottom w:val="single" w:sz="4" w:space="0" w:color="auto"/>
              <w:right w:val="single" w:sz="4" w:space="0" w:color="auto"/>
            </w:tcBorders>
          </w:tcPr>
          <w:p w14:paraId="15631933"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35,5 (33,5; 38,0)</w:t>
            </w:r>
          </w:p>
        </w:tc>
        <w:tc>
          <w:tcPr>
            <w:tcW w:w="1754" w:type="dxa"/>
            <w:tcBorders>
              <w:top w:val="single" w:sz="4" w:space="0" w:color="auto"/>
              <w:left w:val="single" w:sz="4" w:space="0" w:color="auto"/>
              <w:bottom w:val="single" w:sz="4" w:space="0" w:color="auto"/>
              <w:right w:val="single" w:sz="4" w:space="0" w:color="auto"/>
            </w:tcBorders>
          </w:tcPr>
          <w:p w14:paraId="15CA800A"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31,4 (28,9; 33.8)</w:t>
            </w:r>
          </w:p>
        </w:tc>
      </w:tr>
      <w:tr w:rsidR="0020683A" w:rsidRPr="00BA6263" w14:paraId="28A8633E" w14:textId="77777777" w:rsidTr="00F51AC6">
        <w:trPr>
          <w:cantSplit/>
        </w:trPr>
        <w:tc>
          <w:tcPr>
            <w:tcW w:w="5312" w:type="dxa"/>
            <w:tcBorders>
              <w:top w:val="single" w:sz="4" w:space="0" w:color="auto"/>
              <w:left w:val="single" w:sz="4" w:space="0" w:color="auto"/>
              <w:bottom w:val="single" w:sz="4" w:space="0" w:color="auto"/>
              <w:right w:val="single" w:sz="4" w:space="0" w:color="auto"/>
            </w:tcBorders>
          </w:tcPr>
          <w:p w14:paraId="26D9EFE4" w14:textId="77777777" w:rsidR="0020683A" w:rsidRPr="00BA6263" w:rsidRDefault="0020683A" w:rsidP="0020683A">
            <w:pPr>
              <w:keepNext/>
              <w:spacing w:after="0"/>
              <w:ind w:left="164"/>
              <w:rPr>
                <w:rFonts w:eastAsia="MS Mincho" w:cs="Times New Roman"/>
                <w:lang w:val="fi-FI"/>
              </w:rPr>
            </w:pPr>
            <w:r w:rsidRPr="00BA6263">
              <w:rPr>
                <w:rFonts w:eastAsia="MS Mincho" w:cs="Times New Roman"/>
                <w:lang w:val="fi-FI"/>
              </w:rPr>
              <w:t>P-arvo</w:t>
            </w:r>
            <w:r w:rsidRPr="00BA6263">
              <w:rPr>
                <w:rFonts w:eastAsia="MS Mincho" w:cs="Times New Roman"/>
                <w:i/>
                <w:iCs/>
                <w:vertAlign w:val="superscript"/>
                <w:lang w:val="fi-FI"/>
              </w:rPr>
              <w:t>1</w:t>
            </w:r>
          </w:p>
        </w:tc>
        <w:tc>
          <w:tcPr>
            <w:tcW w:w="3508" w:type="dxa"/>
            <w:gridSpan w:val="3"/>
            <w:tcBorders>
              <w:top w:val="single" w:sz="4" w:space="0" w:color="auto"/>
              <w:left w:val="single" w:sz="4" w:space="0" w:color="auto"/>
              <w:bottom w:val="single" w:sz="4" w:space="0" w:color="auto"/>
              <w:right w:val="single" w:sz="4" w:space="0" w:color="auto"/>
            </w:tcBorders>
          </w:tcPr>
          <w:p w14:paraId="11D4B820"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p = 0,0008</w:t>
            </w:r>
          </w:p>
        </w:tc>
      </w:tr>
      <w:tr w:rsidR="0020683A" w:rsidRPr="00BA6263" w14:paraId="3E3BFFF5" w14:textId="77777777" w:rsidTr="00F51AC6">
        <w:trPr>
          <w:cantSplit/>
        </w:trPr>
        <w:tc>
          <w:tcPr>
            <w:tcW w:w="5312" w:type="dxa"/>
            <w:tcBorders>
              <w:top w:val="single" w:sz="4" w:space="0" w:color="auto"/>
              <w:left w:val="single" w:sz="4" w:space="0" w:color="auto"/>
              <w:bottom w:val="single" w:sz="4" w:space="0" w:color="auto"/>
              <w:right w:val="single" w:sz="4" w:space="0" w:color="auto"/>
            </w:tcBorders>
          </w:tcPr>
          <w:p w14:paraId="5EF3FD2A" w14:textId="77777777" w:rsidR="0020683A" w:rsidRPr="00BA6263" w:rsidRDefault="0020683A" w:rsidP="0020683A">
            <w:pPr>
              <w:keepNext/>
              <w:spacing w:after="0"/>
              <w:ind w:left="164"/>
              <w:rPr>
                <w:rFonts w:eastAsia="MS Mincho" w:cs="Times New Roman"/>
                <w:lang w:val="fi-FI"/>
              </w:rPr>
            </w:pPr>
            <w:r w:rsidRPr="00BA6263">
              <w:rPr>
                <w:rFonts w:eastAsia="MS Mincho" w:cs="Times New Roman"/>
                <w:lang w:val="fi-FI"/>
              </w:rPr>
              <w:t>Riskisuhde (95 %:n CI)</w:t>
            </w:r>
            <w:r w:rsidRPr="00BA6263">
              <w:rPr>
                <w:rFonts w:eastAsia="MS Mincho" w:cs="Times New Roman"/>
                <w:i/>
                <w:iCs/>
                <w:vertAlign w:val="superscript"/>
                <w:lang w:val="fi-FI"/>
              </w:rPr>
              <w:t>2</w:t>
            </w:r>
          </w:p>
        </w:tc>
        <w:tc>
          <w:tcPr>
            <w:tcW w:w="3508" w:type="dxa"/>
            <w:gridSpan w:val="3"/>
            <w:tcBorders>
              <w:top w:val="single" w:sz="4" w:space="0" w:color="auto"/>
              <w:left w:val="single" w:sz="4" w:space="0" w:color="auto"/>
              <w:bottom w:val="single" w:sz="4" w:space="0" w:color="auto"/>
              <w:right w:val="single" w:sz="4" w:space="0" w:color="auto"/>
            </w:tcBorders>
          </w:tcPr>
          <w:p w14:paraId="51442493" w14:textId="77777777" w:rsidR="0020683A" w:rsidRPr="00BA6263" w:rsidRDefault="0020683A" w:rsidP="0020683A">
            <w:pPr>
              <w:keepNext/>
              <w:spacing w:after="0"/>
              <w:jc w:val="center"/>
              <w:rPr>
                <w:rFonts w:eastAsia="MS Mincho" w:cs="Times New Roman"/>
                <w:lang w:val="fr-FR"/>
              </w:rPr>
            </w:pPr>
            <w:r w:rsidRPr="00BA6263">
              <w:rPr>
                <w:rFonts w:eastAsia="MS Mincho" w:cs="Times New Roman"/>
                <w:lang w:val="fi-FI"/>
              </w:rPr>
              <w:t>0,835 (0,75; 0,93)</w:t>
            </w:r>
          </w:p>
        </w:tc>
      </w:tr>
      <w:tr w:rsidR="0020683A" w:rsidRPr="00BA6263" w14:paraId="08BDB164" w14:textId="77777777" w:rsidTr="00F51AC6">
        <w:trPr>
          <w:cantSplit/>
        </w:trPr>
        <w:tc>
          <w:tcPr>
            <w:tcW w:w="8820" w:type="dxa"/>
            <w:gridSpan w:val="4"/>
            <w:tcBorders>
              <w:left w:val="nil"/>
              <w:bottom w:val="nil"/>
              <w:right w:val="nil"/>
            </w:tcBorders>
          </w:tcPr>
          <w:p w14:paraId="1ED72AB4" w14:textId="77777777" w:rsidR="0020683A" w:rsidRPr="00BA6263" w:rsidRDefault="0020683A" w:rsidP="0020683A">
            <w:pPr>
              <w:spacing w:after="0"/>
              <w:rPr>
                <w:rFonts w:eastAsia="MS Mincho" w:cs="Times New Roman"/>
                <w:sz w:val="18"/>
                <w:szCs w:val="18"/>
                <w:lang w:val="fi-FI"/>
              </w:rPr>
            </w:pPr>
            <w:r w:rsidRPr="00BA6263">
              <w:rPr>
                <w:rFonts w:eastAsia="MS Mincho" w:cs="Times New Roman"/>
                <w:sz w:val="18"/>
                <w:szCs w:val="18"/>
                <w:lang w:val="fi-FI"/>
              </w:rPr>
              <w:t>NR= Not reached (ei saavutettu)</w:t>
            </w:r>
          </w:p>
          <w:p w14:paraId="3F8E06EB" w14:textId="77777777" w:rsidR="0020683A" w:rsidRPr="00BA6263" w:rsidRDefault="0020683A" w:rsidP="0020683A">
            <w:pPr>
              <w:numPr>
                <w:ilvl w:val="0"/>
                <w:numId w:val="27"/>
              </w:numPr>
              <w:spacing w:after="0"/>
              <w:contextualSpacing/>
              <w:rPr>
                <w:rFonts w:eastAsia="MS Mincho" w:cs="Times New Roman"/>
                <w:sz w:val="18"/>
                <w:szCs w:val="18"/>
                <w:lang w:val="fi-FI"/>
              </w:rPr>
            </w:pPr>
            <w:r w:rsidRPr="00BA6263">
              <w:rPr>
                <w:rFonts w:eastAsia="MS Mincho" w:cs="Times New Roman"/>
                <w:sz w:val="18"/>
                <w:szCs w:val="18"/>
                <w:lang w:val="fi-FI"/>
              </w:rPr>
              <w:t>P-arvo on johdettu stratifioimattomasta log rank </w:t>
            </w:r>
            <w:r w:rsidRPr="00BA6263">
              <w:rPr>
                <w:rFonts w:eastAsia="MS Mincho" w:cs="Times New Roman"/>
                <w:sz w:val="18"/>
                <w:szCs w:val="18"/>
                <w:lang w:val="fi-FI"/>
              </w:rPr>
              <w:noBreakHyphen/>
              <w:t>testistä.</w:t>
            </w:r>
          </w:p>
          <w:p w14:paraId="46AC42CE" w14:textId="77777777" w:rsidR="0020683A" w:rsidRPr="00BA6263" w:rsidRDefault="0020683A" w:rsidP="0020683A">
            <w:pPr>
              <w:numPr>
                <w:ilvl w:val="0"/>
                <w:numId w:val="27"/>
              </w:numPr>
              <w:spacing w:after="0"/>
              <w:contextualSpacing/>
              <w:rPr>
                <w:rFonts w:eastAsia="MS Mincho" w:cs="Times New Roman"/>
                <w:sz w:val="18"/>
                <w:szCs w:val="18"/>
                <w:lang w:val="fi-FI"/>
              </w:rPr>
            </w:pPr>
            <w:r w:rsidRPr="00BA6263">
              <w:rPr>
                <w:rFonts w:eastAsia="MS Mincho" w:cs="Times New Roman"/>
                <w:sz w:val="18"/>
                <w:szCs w:val="18"/>
                <w:lang w:val="fi-FI"/>
              </w:rPr>
              <w:t>Riskisuhde on johdettu stratifioimattomasta suhteellisen riskin mallista. Riskisuhde &lt;1 suosii entsalutamidia.</w:t>
            </w:r>
          </w:p>
          <w:p w14:paraId="623AE706" w14:textId="77777777" w:rsidR="0020683A" w:rsidRPr="00BA6263" w:rsidRDefault="0020683A" w:rsidP="0020683A">
            <w:pPr>
              <w:keepNext/>
              <w:spacing w:after="0"/>
              <w:ind w:left="144" w:hanging="144"/>
              <w:rPr>
                <w:rFonts w:eastAsia="MS Mincho" w:cs="Times New Roman"/>
                <w:sz w:val="20"/>
                <w:szCs w:val="20"/>
                <w:lang w:val="fi-FI"/>
              </w:rPr>
            </w:pPr>
          </w:p>
        </w:tc>
      </w:tr>
    </w:tbl>
    <w:p w14:paraId="091EAD82" w14:textId="58706E45" w:rsidR="0020683A" w:rsidRPr="00BA6263" w:rsidRDefault="0020683A" w:rsidP="0020683A">
      <w:pPr>
        <w:spacing w:after="0"/>
        <w:rPr>
          <w:rFonts w:eastAsia="MS Mincho" w:cs="Times New Roman"/>
          <w:lang w:val="fi-FI"/>
        </w:rPr>
      </w:pPr>
      <w:r w:rsidRPr="00BA6263">
        <w:rPr>
          <w:rFonts w:eastAsia="MS Mincho" w:cs="Times New Roman"/>
          <w:noProof/>
          <w:szCs w:val="20"/>
          <w:lang w:val="fi-FI"/>
        </w:rPr>
        <w:drawing>
          <wp:inline distT="0" distB="0" distL="0" distR="0" wp14:anchorId="485A0C1B" wp14:editId="418F4073">
            <wp:extent cx="5760720" cy="3360420"/>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7893168" name=""/>
                    <pic:cNvPicPr/>
                  </pic:nvPicPr>
                  <pic:blipFill>
                    <a:blip r:embed="rId31"/>
                    <a:stretch>
                      <a:fillRect/>
                    </a:stretch>
                  </pic:blipFill>
                  <pic:spPr>
                    <a:xfrm>
                      <a:off x="0" y="0"/>
                      <a:ext cx="5760720" cy="3360420"/>
                    </a:xfrm>
                    <a:prstGeom prst="rect">
                      <a:avLst/>
                    </a:prstGeom>
                  </pic:spPr>
                </pic:pic>
              </a:graphicData>
            </a:graphic>
          </wp:inline>
        </w:drawing>
      </w:r>
      <w:r w:rsidRPr="00BA6263">
        <w:rPr>
          <w:rFonts w:eastAsia="MS Mincho" w:cs="Times New Roman"/>
          <w:b/>
          <w:lang w:val="fi-FI"/>
        </w:rPr>
        <w:t>Kuva </w:t>
      </w:r>
      <w:r w:rsidR="00994507" w:rsidRPr="00BA6263">
        <w:rPr>
          <w:rFonts w:eastAsia="MS Mincho" w:cs="Times New Roman"/>
          <w:b/>
          <w:lang w:val="fi-FI"/>
        </w:rPr>
        <w:t>1</w:t>
      </w:r>
      <w:r w:rsidR="00A638CB" w:rsidRPr="00BA6263">
        <w:rPr>
          <w:rFonts w:eastAsia="MS Mincho" w:cs="Times New Roman"/>
          <w:b/>
          <w:lang w:val="fi-FI"/>
        </w:rPr>
        <w:t>1</w:t>
      </w:r>
      <w:r w:rsidRPr="00BA6263">
        <w:rPr>
          <w:rFonts w:eastAsia="MS Mincho" w:cs="Times New Roman"/>
          <w:b/>
          <w:lang w:val="fi-FI"/>
        </w:rPr>
        <w:t>: Kaplan-Meierin menetelmän mukaiset, 5 vuoden kokonaiseloonjäämisanalyysiin perustuvat käyrät kokonaiselinajalle PREVAIL-tutkimuksessa (hoitoaikeen [intent-to-treat] mukainen analyysi)</w:t>
      </w:r>
    </w:p>
    <w:p w14:paraId="218932E3" w14:textId="77777777" w:rsidR="0020683A" w:rsidRPr="00BA6263" w:rsidRDefault="0020683A" w:rsidP="004168AA">
      <w:pPr>
        <w:keepNext/>
        <w:spacing w:after="0"/>
        <w:rPr>
          <w:lang w:val="fi-FI"/>
        </w:rPr>
      </w:pPr>
    </w:p>
    <w:p w14:paraId="2771FF9D" w14:textId="6C433883" w:rsidR="0020683A" w:rsidRPr="00BA6263" w:rsidRDefault="0020683A" w:rsidP="0020683A">
      <w:pPr>
        <w:keepNext/>
        <w:suppressLineNumbers/>
        <w:spacing w:after="0"/>
        <w:outlineLvl w:val="0"/>
        <w:rPr>
          <w:rFonts w:eastAsia="MS Mincho" w:cs="Times New Roman"/>
          <w:b/>
          <w:lang w:val="fi-FI"/>
        </w:rPr>
      </w:pPr>
      <w:r w:rsidRPr="00BA6263">
        <w:rPr>
          <w:rFonts w:eastAsia="MS Mincho" w:cs="Times New Roman"/>
          <w:noProof/>
          <w:szCs w:val="20"/>
          <w:lang w:val="fi-FI"/>
        </w:rPr>
        <w:drawing>
          <wp:inline distT="0" distB="0" distL="0" distR="0" wp14:anchorId="2FA8510C" wp14:editId="673A07F5">
            <wp:extent cx="5760720" cy="2078990"/>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7403685" name=""/>
                    <pic:cNvPicPr/>
                  </pic:nvPicPr>
                  <pic:blipFill>
                    <a:blip r:embed="rId32"/>
                    <a:stretch>
                      <a:fillRect/>
                    </a:stretch>
                  </pic:blipFill>
                  <pic:spPr>
                    <a:xfrm>
                      <a:off x="0" y="0"/>
                      <a:ext cx="5760720" cy="2078990"/>
                    </a:xfrm>
                    <a:prstGeom prst="rect">
                      <a:avLst/>
                    </a:prstGeom>
                  </pic:spPr>
                </pic:pic>
              </a:graphicData>
            </a:graphic>
          </wp:inline>
        </w:drawing>
      </w:r>
      <w:r w:rsidRPr="00BA6263">
        <w:rPr>
          <w:rFonts w:eastAsia="MS Mincho" w:cs="Times New Roman"/>
          <w:b/>
          <w:lang w:val="fi-FI"/>
        </w:rPr>
        <w:t>Kuva 1</w:t>
      </w:r>
      <w:r w:rsidR="00A638CB" w:rsidRPr="00BA6263">
        <w:rPr>
          <w:rFonts w:eastAsia="MS Mincho" w:cs="Times New Roman"/>
          <w:b/>
          <w:lang w:val="fi-FI"/>
        </w:rPr>
        <w:t>2</w:t>
      </w:r>
      <w:r w:rsidRPr="00BA6263">
        <w:rPr>
          <w:rFonts w:eastAsia="MS Mincho" w:cs="Times New Roman"/>
          <w:b/>
          <w:lang w:val="fi-FI"/>
        </w:rPr>
        <w:t>: 5 vuoden analyysi kokonaiselossaoloajasta alaryhmittäin: riskisuhde ja 95 %:n luottamusväli PREVAIL-tutkimuksessa (hoitoaikeen [intent-to-treat] mukainen analyysi)</w:t>
      </w:r>
    </w:p>
    <w:p w14:paraId="5B67F902" w14:textId="77777777" w:rsidR="0020683A" w:rsidRPr="00BA6263" w:rsidRDefault="0020683A" w:rsidP="00D30DEB">
      <w:pPr>
        <w:spacing w:after="0"/>
        <w:rPr>
          <w:lang w:val="fi-FI"/>
        </w:rPr>
      </w:pPr>
    </w:p>
    <w:p w14:paraId="3EC8ACCD" w14:textId="69DBE58F" w:rsidR="0020683A" w:rsidRPr="00BA6263" w:rsidRDefault="0020683A" w:rsidP="0020683A">
      <w:pPr>
        <w:widowControl w:val="0"/>
        <w:suppressLineNumbers/>
        <w:spacing w:after="0"/>
        <w:outlineLvl w:val="0"/>
        <w:rPr>
          <w:rFonts w:eastAsia="MS Mincho" w:cs="Times New Roman"/>
          <w:b/>
          <w:noProof/>
          <w:lang w:val="fi-FI"/>
        </w:rPr>
      </w:pPr>
      <w:r w:rsidRPr="00BA6263">
        <w:rPr>
          <w:rFonts w:eastAsia="MS Mincho" w:cs="Times New Roman"/>
          <w:lang w:val="fi-FI"/>
        </w:rPr>
        <w:t xml:space="preserve">Ennalta määrätty rPFS-analyysi osoitti hoitoryhmien välillä tilastollisesti merkitsevää paranemista: radiologisen etenemisen tai kuoleman riski väheni 81,4 % [riskisuhde = 0,19 (95 %:n luottamusväli: 0,15; 0,23), p &lt; 0,0001]. Entsalutamidihoitoa saaneista potilaista 118:lla (14 %) ja lumelääkettä saaneista 321:lla (40 %) ilmeni jokin tapahtuma. rPFS:n mediaania ei saavutettu (95 %:n luottamusväli: 13,8; ei saavutettu) entsalutamidihoitoa saaneessa ryhmässä ja se oli 3,9 kuukautta (95 %:n luottamusväli: 3,7;5,4; ei saavutettu) lumelääkehoitoa saaneessa ryhmässä </w:t>
      </w:r>
      <w:r w:rsidRPr="00BA6263">
        <w:rPr>
          <w:rFonts w:eastAsia="UniversLTStd-Cn" w:cs="Times New Roman"/>
          <w:lang w:val="fi-FI"/>
        </w:rPr>
        <w:t>(kuva 1</w:t>
      </w:r>
      <w:r w:rsidR="00A638CB" w:rsidRPr="00BA6263">
        <w:rPr>
          <w:rFonts w:eastAsia="UniversLTStd-Cn" w:cs="Times New Roman"/>
          <w:lang w:val="fi-FI"/>
        </w:rPr>
        <w:t>3</w:t>
      </w:r>
      <w:r w:rsidRPr="00BA6263">
        <w:rPr>
          <w:rFonts w:eastAsia="UniversLTStd-Cn" w:cs="Times New Roman"/>
          <w:lang w:val="fi-FI"/>
        </w:rPr>
        <w:t xml:space="preserve">). </w:t>
      </w:r>
      <w:r w:rsidRPr="00BA6263">
        <w:rPr>
          <w:rFonts w:eastAsia="MS Mincho" w:cs="Times New Roman"/>
          <w:lang w:val="fi-FI"/>
        </w:rPr>
        <w:t xml:space="preserve">Kaikissa ennalta määrätyissä potilasalaryhmissä (esim. ikä, lähtötilanteen ECOG-toimintakyky, lähtötilanteen PSA ja LDH, Gleasonin pistesumma diagnoosivaiheessa ja viskeraalinen sairaus seulontakäynnillä) havaittiin johdonmukainen rPFS-hyöty. </w:t>
      </w:r>
      <w:r w:rsidRPr="00BA6263">
        <w:rPr>
          <w:rFonts w:eastAsia="MS Mincho" w:cs="Times New Roman"/>
          <w:szCs w:val="20"/>
          <w:lang w:val="fi-FI"/>
        </w:rPr>
        <w:t>Ennalta määrätyssä rPFS-analyysissa, joka perustui tutkijoiden suorittamaan radiologisen etenemisen arviointiin, todettiin tilastollisesti merkitsevää paranemista hoitoryhmien välillä: radiologisesti havaitun etenemisen tai kuoleman riski väheni 69,3 % [riskisuhde = 0,31 (95 %:n luottamusväli: 0,27; 0,35), p &lt; 0,0001]. rPFS:n mediaani oli 19,7 kuukautta entsalutamidiryhmässä ja 5,4 kuukautta lumelääkeryhmässä</w:t>
      </w:r>
      <w:r w:rsidRPr="00BA6263">
        <w:rPr>
          <w:rFonts w:eastAsia="MS Mincho" w:cs="Times New Roman"/>
          <w:lang w:val="fi-FI"/>
        </w:rPr>
        <w:t>.</w:t>
      </w:r>
    </w:p>
    <w:p w14:paraId="3399FD9B" w14:textId="77777777" w:rsidR="0020683A" w:rsidRPr="00BA6263" w:rsidRDefault="0020683A" w:rsidP="00D30DEB">
      <w:pPr>
        <w:spacing w:after="0"/>
        <w:rPr>
          <w:lang w:val="fi-FI"/>
        </w:rPr>
      </w:pPr>
    </w:p>
    <w:p w14:paraId="35A2E193" w14:textId="77777777" w:rsidR="0020683A" w:rsidRPr="00BA6263" w:rsidRDefault="0020683A" w:rsidP="00D76830">
      <w:pPr>
        <w:keepNext/>
        <w:spacing w:after="0"/>
        <w:rPr>
          <w:rFonts w:eastAsia="MS Mincho" w:cs="Times New Roman"/>
          <w:lang w:val="fi-FI"/>
        </w:rPr>
      </w:pPr>
      <w:r w:rsidRPr="00BA6263">
        <w:rPr>
          <w:rFonts w:eastAsia="MS Mincho" w:cs="Times New Roman"/>
          <w:noProof/>
          <w:lang w:val="en-GB" w:eastAsia="ja-JP"/>
        </w:rPr>
        <w:drawing>
          <wp:inline distT="0" distB="0" distL="0" distR="0" wp14:anchorId="38503099" wp14:editId="77653B50">
            <wp:extent cx="5717540" cy="3315970"/>
            <wp:effectExtent l="0" t="0" r="0" b="0"/>
            <wp:docPr id="15"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4395672" name="Picture 16"/>
                    <pic:cNvPicPr>
                      <a:picLocks noChangeAspect="1" noChangeArrowheads="1"/>
                    </pic:cNvPicPr>
                  </pic:nvPicPr>
                  <pic:blipFill>
                    <a:blip r:embed="rId33">
                      <a:extLst>
                        <a:ext uri="{28A0092B-C50C-407E-A947-70E740481C1C}">
                          <a14:useLocalDpi xmlns:a14="http://schemas.microsoft.com/office/drawing/2010/main" val="0"/>
                        </a:ext>
                      </a:extLst>
                    </a:blip>
                    <a:stretch>
                      <a:fillRect/>
                    </a:stretch>
                  </pic:blipFill>
                  <pic:spPr bwMode="auto">
                    <a:xfrm>
                      <a:off x="0" y="0"/>
                      <a:ext cx="5717540" cy="3315970"/>
                    </a:xfrm>
                    <a:prstGeom prst="rect">
                      <a:avLst/>
                    </a:prstGeom>
                    <a:noFill/>
                    <a:ln>
                      <a:noFill/>
                    </a:ln>
                  </pic:spPr>
                </pic:pic>
              </a:graphicData>
            </a:graphic>
          </wp:inline>
        </w:drawing>
      </w:r>
    </w:p>
    <w:p w14:paraId="44B49C12" w14:textId="77777777" w:rsidR="0020683A" w:rsidRPr="00BA6263" w:rsidRDefault="0020683A" w:rsidP="00D76830">
      <w:pPr>
        <w:keepNext/>
        <w:rPr>
          <w:rFonts w:eastAsia="MS Mincho" w:cs="Times New Roman"/>
          <w:lang w:val="fi-FI"/>
        </w:rPr>
      </w:pPr>
      <w:r w:rsidRPr="00BA6263">
        <w:rPr>
          <w:rFonts w:eastAsia="MS Mincho" w:cs="Times New Roman"/>
          <w:sz w:val="18"/>
          <w:szCs w:val="18"/>
          <w:lang w:val="fi-FI"/>
        </w:rPr>
        <w:t>Ensisijaisen analyysin suorittamishetkellä satunnaistettuja potilaita oli 1633.</w:t>
      </w:r>
    </w:p>
    <w:p w14:paraId="5FD425F2" w14:textId="34029569" w:rsidR="0020683A" w:rsidRPr="00BA6263" w:rsidRDefault="0020683A" w:rsidP="004168AA">
      <w:pPr>
        <w:keepNext/>
        <w:suppressLineNumbers/>
        <w:spacing w:after="0"/>
        <w:outlineLvl w:val="0"/>
        <w:rPr>
          <w:rFonts w:eastAsia="MS Mincho" w:cs="Times New Roman"/>
          <w:lang w:val="fi-FI"/>
        </w:rPr>
      </w:pPr>
      <w:r w:rsidRPr="00BA6263">
        <w:rPr>
          <w:rFonts w:eastAsia="MS Mincho" w:cs="Times New Roman"/>
          <w:b/>
          <w:noProof/>
          <w:lang w:val="fi-FI"/>
        </w:rPr>
        <w:t>Kuva 1</w:t>
      </w:r>
      <w:r w:rsidR="001F1CE5" w:rsidRPr="00BA6263">
        <w:rPr>
          <w:rFonts w:eastAsia="MS Mincho" w:cs="Times New Roman"/>
          <w:b/>
          <w:noProof/>
          <w:lang w:val="fi-FI"/>
        </w:rPr>
        <w:t>3</w:t>
      </w:r>
      <w:r w:rsidRPr="00BA6263">
        <w:rPr>
          <w:rFonts w:eastAsia="MS Mincho" w:cs="Times New Roman"/>
          <w:b/>
          <w:noProof/>
          <w:lang w:val="fi-FI"/>
        </w:rPr>
        <w:t xml:space="preserve">: </w:t>
      </w:r>
      <w:r w:rsidRPr="00BA6263">
        <w:rPr>
          <w:rFonts w:eastAsia="MS Mincho" w:cs="Times New Roman"/>
          <w:b/>
          <w:lang w:val="fi-FI"/>
        </w:rPr>
        <w:t>Kaplan-Meierin menetelmän mukaiset, radiologista etenemisvapaata aikaa (rPFS) kuvaavat käyrät (hoitoaikeen [intent-to-treat] mukainen analyysi)</w:t>
      </w:r>
    </w:p>
    <w:p w14:paraId="68C092B9" w14:textId="77777777" w:rsidR="0020683A" w:rsidRPr="00BA6263" w:rsidRDefault="0020683A" w:rsidP="004168AA">
      <w:pPr>
        <w:keepNext/>
        <w:spacing w:after="0"/>
        <w:rPr>
          <w:rFonts w:eastAsia="MS Mincho" w:cs="Times New Roman"/>
          <w:lang w:val="fi-FI"/>
        </w:rPr>
      </w:pPr>
    </w:p>
    <w:p w14:paraId="3EC9ACEE" w14:textId="77777777"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MS Mincho" w:cs="Times New Roman"/>
          <w:lang w:val="fi-FI" w:eastAsia="fi-FI"/>
        </w:rPr>
        <w:t>Ensisijaisten tehon päätetapahtumien lisäksi myös seuraavissa prospektiivisesti määritellyissä päätetapahtumissa todettiin tilastollisesti merkitsevää paranemista.</w:t>
      </w:r>
    </w:p>
    <w:p w14:paraId="59FC0B9D" w14:textId="77777777" w:rsidR="0020683A" w:rsidRPr="00BA6263" w:rsidRDefault="0020683A" w:rsidP="0020683A">
      <w:pPr>
        <w:autoSpaceDE w:val="0"/>
        <w:autoSpaceDN w:val="0"/>
        <w:adjustRightInd w:val="0"/>
        <w:spacing w:after="0"/>
        <w:rPr>
          <w:rFonts w:eastAsia="MS Mincho" w:cs="Times New Roman"/>
          <w:lang w:val="fi-FI" w:eastAsia="fi-FI"/>
        </w:rPr>
      </w:pPr>
    </w:p>
    <w:p w14:paraId="3556681E" w14:textId="77777777" w:rsidR="0020683A" w:rsidRPr="00BA6263" w:rsidRDefault="0020683A" w:rsidP="0020683A">
      <w:pPr>
        <w:autoSpaceDE w:val="0"/>
        <w:autoSpaceDN w:val="0"/>
        <w:adjustRightInd w:val="0"/>
        <w:spacing w:after="0"/>
        <w:rPr>
          <w:rFonts w:eastAsia="SimSun" w:cs="Times New Roman"/>
          <w:lang w:val="fi-FI"/>
        </w:rPr>
      </w:pPr>
      <w:r w:rsidRPr="00BA6263">
        <w:rPr>
          <w:rFonts w:eastAsia="SimSun" w:cs="Times New Roman"/>
          <w:lang w:val="fi-FI"/>
        </w:rPr>
        <w:t>Mediaaniaika sytotoksisen kemoterapian aloittamiseen oli entsalutamidihoitoa saaneilla potilailla 28,0 kuukautta ja lumelääkettä saaneilla potilailla 10,8 kuukautta [riskisuhde = 0,35 (95 %:n luottamusväli: 0,30; 0,40), p &lt; 0,0001].</w:t>
      </w:r>
    </w:p>
    <w:p w14:paraId="4EE517D2" w14:textId="77777777" w:rsidR="0020683A" w:rsidRPr="00BA6263" w:rsidRDefault="0020683A" w:rsidP="0020683A">
      <w:pPr>
        <w:autoSpaceDE w:val="0"/>
        <w:autoSpaceDN w:val="0"/>
        <w:adjustRightInd w:val="0"/>
        <w:spacing w:after="0"/>
        <w:rPr>
          <w:rFonts w:eastAsia="SimSun" w:cs="Times New Roman"/>
          <w:lang w:val="fi-FI"/>
        </w:rPr>
      </w:pPr>
    </w:p>
    <w:p w14:paraId="45CFB3B9" w14:textId="77777777" w:rsidR="0020683A" w:rsidRPr="00BA6263" w:rsidRDefault="0020683A" w:rsidP="0020683A">
      <w:pPr>
        <w:spacing w:after="0"/>
        <w:rPr>
          <w:rFonts w:eastAsia="MS Mincho" w:cs="Times New Roman"/>
          <w:lang w:val="fi-FI"/>
        </w:rPr>
      </w:pPr>
      <w:r w:rsidRPr="00BA6263">
        <w:rPr>
          <w:rFonts w:eastAsia="MS Mincho" w:cs="Times New Roman"/>
          <w:lang w:val="fi-FI"/>
        </w:rPr>
        <w:t>Niiden entsalutamidihoitoa saaneiden potilaiden, joilla oli lähtötilanteessa mitattavissa oleva sairaus ja jotka saivat objektiivisen pehmytkudosvasteen, osuus oli 58,8 % (95 %:n luottamusväli: 53,8; 63,7), kun lumelääkettä saaneilla vastaava osuus oli 5,0 % (95 %:n luottamusväli: 3,0; 7,7). Objektiivisessa pehmytkudosvasteessa havaittu absoluuttinen ero entsalutamidi- ja lumelääkehaarojen välillä oli 53,9 % (95 %:n luottamusväli: 48,5; 59,1, p &lt; 0,0001). Täydellisiä vasteita raportoitiin 19,7 %:lla entsalutamidilla hoidetuista potilaista, kun vastaava luku lumelääkettä saaneilla potilailla oli 1,0 %, ja osittaisia vasteita raportoitiin 39,1 %:lla entsalutamidilla hoidetuista potilaista, kun vastaava luku lumelääkettä saaneilla potilailla oli 3,9 %.</w:t>
      </w:r>
    </w:p>
    <w:p w14:paraId="4C2E9147" w14:textId="77777777" w:rsidR="0020683A" w:rsidRPr="00BA6263" w:rsidRDefault="0020683A" w:rsidP="0020683A">
      <w:pPr>
        <w:autoSpaceDE w:val="0"/>
        <w:autoSpaceDN w:val="0"/>
        <w:adjustRightInd w:val="0"/>
        <w:spacing w:after="0"/>
        <w:rPr>
          <w:rFonts w:eastAsia="SimSun" w:cs="Times New Roman"/>
          <w:lang w:val="fi-FI"/>
        </w:rPr>
      </w:pPr>
    </w:p>
    <w:p w14:paraId="31883F2A" w14:textId="77777777" w:rsidR="0020683A" w:rsidRPr="00BA6263" w:rsidRDefault="0020683A" w:rsidP="0020683A">
      <w:pPr>
        <w:autoSpaceDE w:val="0"/>
        <w:autoSpaceDN w:val="0"/>
        <w:adjustRightInd w:val="0"/>
        <w:spacing w:after="0"/>
        <w:rPr>
          <w:rFonts w:eastAsia="SimSun" w:cs="Times New Roman"/>
          <w:lang w:val="fi-FI"/>
        </w:rPr>
      </w:pPr>
      <w:r w:rsidRPr="00BA6263">
        <w:rPr>
          <w:rFonts w:eastAsia="MS Mincho" w:cs="Times New Roman"/>
          <w:lang w:val="fi-FI"/>
        </w:rPr>
        <w:t xml:space="preserve">Entsalutamidi vähensi merkitsevästi ensimmäisen luustoon liittyvän tapahtuman riskiä 28 %:lla [riskisuhde = 0,718 (95 %:n luottamusväli: 0,61; 0,84) p &lt; 0,0001]. </w:t>
      </w:r>
      <w:r w:rsidRPr="00BA6263">
        <w:rPr>
          <w:rFonts w:eastAsia="SimSun" w:cs="Times New Roman"/>
          <w:lang w:val="fi-FI"/>
        </w:rPr>
        <w:t>Luustoon liittyväksi tapahtumaksi määriteltiin eturauhassyövän vuoksi tehty luun sädehoito tai luukirurgia, patologiset luunmurtumat, selkäytimen kompressio tai luustokivun hoitoon tarkoitetun antineoplastisen hoidon muutokset. Analyysiin sisältyi 587 luustoon liittyvää tapahtumaa, joista 389 tapahtumaa (66,3 %) liittyi luun sädehoitoon, 79 tapahtumaa (13,5 %) selkäytimen kompressioon, 70 tapahtumaa (11,9 %) patologisiin luunmurtumiin, 45 tapahtumaa (7,6 %) luustokivun hoitoon tarkoitetun antineoplastisen hoidon muutoksiin ja 22 tapahtumaa (3,7 %) luukirurgiaan.</w:t>
      </w:r>
    </w:p>
    <w:p w14:paraId="52EBF716" w14:textId="77777777" w:rsidR="0020683A" w:rsidRPr="00BA6263" w:rsidRDefault="0020683A" w:rsidP="0020683A">
      <w:pPr>
        <w:autoSpaceDE w:val="0"/>
        <w:autoSpaceDN w:val="0"/>
        <w:adjustRightInd w:val="0"/>
        <w:spacing w:after="0"/>
        <w:rPr>
          <w:rFonts w:eastAsia="SimSun" w:cs="Times New Roman"/>
          <w:lang w:val="fi-FI"/>
        </w:rPr>
      </w:pPr>
    </w:p>
    <w:p w14:paraId="4172F61C" w14:textId="77777777" w:rsidR="0020683A" w:rsidRPr="00BA6263" w:rsidRDefault="0020683A" w:rsidP="0020683A">
      <w:pPr>
        <w:spacing w:after="0"/>
        <w:rPr>
          <w:rFonts w:eastAsia="MS Mincho" w:cs="Times New Roman"/>
          <w:lang w:val="fi-FI"/>
        </w:rPr>
      </w:pPr>
      <w:r w:rsidRPr="00BA6263">
        <w:rPr>
          <w:rFonts w:eastAsia="MS Mincho" w:cs="Times New Roman"/>
          <w:lang w:val="fi-FI"/>
        </w:rPr>
        <w:t>Entsalutamidia saavilla potilailla todettiin merkitsevästi korkeampi PSA-pitoisuuden kokonaisvaste (joka määriteltiin ≥ 50 %:n vähenemäksi lähtötilanteesta) verrattuna lumelääkettä saaviin potilaisiin: 78,0 % vs. 3,5 % (ero = 74,5 %, p &lt; 0,0001).</w:t>
      </w:r>
    </w:p>
    <w:p w14:paraId="72587852" w14:textId="77777777" w:rsidR="0020683A" w:rsidRPr="00BA6263" w:rsidRDefault="0020683A" w:rsidP="0020683A">
      <w:pPr>
        <w:spacing w:after="0"/>
        <w:rPr>
          <w:rFonts w:eastAsia="MS Mincho" w:cs="Times New Roman"/>
          <w:lang w:val="fi-FI"/>
        </w:rPr>
      </w:pPr>
    </w:p>
    <w:p w14:paraId="470CCE0F" w14:textId="77777777" w:rsidR="0020683A" w:rsidRPr="00BA6263" w:rsidRDefault="0020683A" w:rsidP="0020683A">
      <w:pPr>
        <w:spacing w:after="0"/>
        <w:rPr>
          <w:rFonts w:eastAsia="MS Mincho" w:cs="Times New Roman"/>
          <w:lang w:val="fi-FI"/>
        </w:rPr>
      </w:pPr>
      <w:r w:rsidRPr="00BA6263">
        <w:rPr>
          <w:rFonts w:eastAsia="MS Mincho" w:cs="Times New Roman"/>
          <w:lang w:val="fi-FI"/>
        </w:rPr>
        <w:t xml:space="preserve">Mediaaniaika PSA-pitoisuuden etenemiseen PCWG-kriteerien mukaisesti oli entsalutamidihoitoa saaneilla potilailla 11,2 kuukautta </w:t>
      </w:r>
      <w:r w:rsidRPr="00BA6263">
        <w:rPr>
          <w:rFonts w:eastAsia="SimSun" w:cs="Times New Roman"/>
          <w:lang w:val="fi-FI"/>
        </w:rPr>
        <w:t>ja lumelääkettä saaneilla potilailla 2,8 kuukautta [riskisuhde = 0,17 (95 %:n luottamusväli: 0,15; 0,20), p &lt; 0,0001].</w:t>
      </w:r>
    </w:p>
    <w:p w14:paraId="514A016C" w14:textId="77777777" w:rsidR="0020683A" w:rsidRPr="00BA6263" w:rsidRDefault="0020683A" w:rsidP="0020683A">
      <w:pPr>
        <w:spacing w:after="0"/>
        <w:rPr>
          <w:rFonts w:eastAsia="MS Mincho" w:cs="Times New Roman"/>
          <w:lang w:val="fi-FI"/>
        </w:rPr>
      </w:pPr>
    </w:p>
    <w:p w14:paraId="1F255C43" w14:textId="77777777"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SimSun" w:cs="Times New Roman"/>
          <w:lang w:val="fi-FI" w:eastAsia="fi-FI"/>
        </w:rPr>
        <w:t xml:space="preserve">Entsalutamidihoito pienensi FACT-P:n heikkenemisen riskiä 37,5 % verrattuna lumelääkkeeseen </w:t>
      </w:r>
      <w:r w:rsidRPr="00BA6263">
        <w:rPr>
          <w:rFonts w:eastAsia="MS Mincho" w:cs="Times New Roman"/>
          <w:lang w:val="fi-FI" w:eastAsia="fi-FI"/>
        </w:rPr>
        <w:t>(p &lt; 0,0001). Mediaaniaika FACT-P:n pienenemiseen oli 11,3 kuukautta entsalutamidiryhmässä ja 5,6 kuukautta lumelääkeryhmässä.</w:t>
      </w:r>
    </w:p>
    <w:p w14:paraId="77512983" w14:textId="77777777" w:rsidR="0020683A" w:rsidRPr="00BA6263" w:rsidRDefault="0020683A" w:rsidP="0020683A">
      <w:pPr>
        <w:autoSpaceDE w:val="0"/>
        <w:autoSpaceDN w:val="0"/>
        <w:adjustRightInd w:val="0"/>
        <w:spacing w:after="0"/>
        <w:rPr>
          <w:rFonts w:eastAsia="MS Mincho" w:cs="Times New Roman"/>
          <w:lang w:val="fi-FI" w:eastAsia="fi-FI"/>
        </w:rPr>
      </w:pPr>
    </w:p>
    <w:p w14:paraId="7FB2891D" w14:textId="77777777" w:rsidR="0020683A" w:rsidRPr="00BA6263" w:rsidRDefault="0020683A" w:rsidP="0020683A">
      <w:pPr>
        <w:keepNext/>
        <w:autoSpaceDE w:val="0"/>
        <w:autoSpaceDN w:val="0"/>
        <w:adjustRightInd w:val="0"/>
        <w:spacing w:after="0"/>
        <w:rPr>
          <w:rFonts w:eastAsia="MS Mincho" w:cs="Times New Roman"/>
          <w:i/>
          <w:lang w:val="fi-FI" w:eastAsia="fi-FI"/>
        </w:rPr>
      </w:pPr>
      <w:r w:rsidRPr="00BA6263">
        <w:rPr>
          <w:rFonts w:eastAsia="MS Mincho" w:cs="Times New Roman"/>
          <w:i/>
          <w:lang w:val="fi-FI" w:eastAsia="fi-FI"/>
        </w:rPr>
        <w:t xml:space="preserve">CRPC2 (AFFIRM) -tutkimus (aiemmin kemoterapiaa saaneet potilaat, </w:t>
      </w:r>
      <w:r w:rsidRPr="00BA6263">
        <w:rPr>
          <w:rFonts w:eastAsia="MS Mincho" w:cs="Times New Roman"/>
          <w:i/>
          <w:color w:val="000000"/>
          <w:lang w:val="fi-FI" w:eastAsia="fi-FI"/>
        </w:rPr>
        <w:t>joilla oli metastaattinen CRPC</w:t>
      </w:r>
      <w:r w:rsidRPr="00BA6263">
        <w:rPr>
          <w:rFonts w:eastAsia="MS Mincho" w:cs="Times New Roman"/>
          <w:i/>
          <w:lang w:val="fi-FI" w:eastAsia="fi-FI"/>
        </w:rPr>
        <w:t>)</w:t>
      </w:r>
    </w:p>
    <w:p w14:paraId="7F43078E" w14:textId="77777777" w:rsidR="0020683A" w:rsidRPr="00BA6263" w:rsidRDefault="0020683A" w:rsidP="0020683A">
      <w:pPr>
        <w:keepNext/>
        <w:autoSpaceDE w:val="0"/>
        <w:autoSpaceDN w:val="0"/>
        <w:adjustRightInd w:val="0"/>
        <w:spacing w:after="0"/>
        <w:rPr>
          <w:rFonts w:eastAsia="MS Mincho" w:cs="Times New Roman"/>
          <w:lang w:val="fi-FI" w:eastAsia="fi-FI"/>
        </w:rPr>
      </w:pPr>
    </w:p>
    <w:p w14:paraId="4985D3B0" w14:textId="77777777"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MS Mincho" w:cs="Times New Roman"/>
          <w:lang w:val="fi-FI" w:eastAsia="fi-FI"/>
        </w:rPr>
        <w:t>Entsalutamidin tehoa ja turvallisuutta metastaattista CRPC:tä sairastavilla potilailla, jotka olivat saaneet dosetakselia ja käyttivät LHRH-analogia tai joille oli tehty orkiektomia, arvioitiin satunnaistetussa, lumekontrolloidussa, kliinisessä vaiheen III monikeskustutkimuksessa. Yhteensä 1199 potilasta satunnaistettiin (suhteessa 2:1) saamaan joko entsalutamidia suun kautta 160 mg kerran vuorokaudessa (N = 800) tai lumelääkettä kerran vuorokaudessa (N = 399). Potilaat saivat käyttää prednisonia, mutta se ei ollut välttämätöntä (suurin sallittu päivittäinen annos oli 10 mg prednisonia tai vastaavaa valmistetta). Kumpaan tahansa tutkimushaaraan satunnaistettujen potilaiden tuli jatkaa hoitoa, kunnes tauti etenee (etenemiseksi määriteltiin radiologisesti vahvistettu eteneminen tai luustoon liittyvän tapahtuman esiintyminen) ja potilaalle aloitetaan uusi systeeminen antineoplastinen hoito tai kunnes esiintyy haittaavaa toksisuutta tai potilas keskeyttää hoidon.</w:t>
      </w:r>
    </w:p>
    <w:p w14:paraId="2E16DF94" w14:textId="77777777" w:rsidR="0020683A" w:rsidRPr="00BA6263" w:rsidRDefault="0020683A" w:rsidP="0020683A">
      <w:pPr>
        <w:autoSpaceDE w:val="0"/>
        <w:autoSpaceDN w:val="0"/>
        <w:adjustRightInd w:val="0"/>
        <w:spacing w:after="0"/>
        <w:rPr>
          <w:rFonts w:eastAsia="MS Mincho" w:cs="Times New Roman"/>
          <w:lang w:val="fi-FI" w:eastAsia="fi-FI"/>
        </w:rPr>
      </w:pPr>
    </w:p>
    <w:p w14:paraId="3E8C0609" w14:textId="77777777" w:rsidR="0020683A" w:rsidRPr="00BA6263" w:rsidRDefault="0020683A" w:rsidP="0020683A">
      <w:pPr>
        <w:autoSpaceDE w:val="0"/>
        <w:autoSpaceDN w:val="0"/>
        <w:adjustRightInd w:val="0"/>
        <w:spacing w:after="0"/>
        <w:rPr>
          <w:rFonts w:eastAsia="SimSun" w:cs="Times New Roman"/>
          <w:lang w:val="fi-FI" w:eastAsia="fi-FI"/>
        </w:rPr>
      </w:pPr>
      <w:r w:rsidRPr="00BA6263">
        <w:rPr>
          <w:rFonts w:eastAsia="SimSun" w:cs="Times New Roman"/>
          <w:lang w:val="fi-FI" w:eastAsia="fi-FI"/>
        </w:rPr>
        <w:t>Seuraavat potilaiden demografiset tiedot ja sairautta koskevat lähtötilanteen tiedot olivat hyvin samankaltaiset hoitoryhmien välillä. Potilaiden mediaani-ikä oli 69 vuotta (vaihteluväli 41–92) ja potilaiden osuus rodun mukaan jaettuna oli seuraava: 93 % valkoihoisia, 4 % mustaihoisia, 1 % aasialaisia ja 2 % muita. ECOG-toimintakykyluokka oli 91,5 %:lla potilaista 0–1 ja 8,5 %:lla potilaista 2. Potilaista 28 %:lla kipu oli BPI (Brief Pain Inventory) -asteikolla arvioituna ≥ 4 (keskiarvo potilaan ilmoittamasta pahimmasta kivusta edellisten 24 tunnin aikana laskettuna seitsemän päivän ajalta ennen satunnaistamista). Useimmilla potilaista (91 %) oli etäpesäkkeitä luustossa ja 23 %:lla oli viskeraalisia etäpesäkkeitä keuhkoissa ja/tai maksassa. Tutkimuksen aloitusvaiheessa 41 %:lla satunnaistetuista potilaista taudin havaittiin edenneen pelkästään PSA-pitoisuuden perusteella ja 59 %:lla todettiin radiologinen löydös taudin etenemisestä. Lähtötilanteessa viisikymmentäyksi prosenttia (51 %) potilaista käytti bisfosfonaatteja.</w:t>
      </w:r>
    </w:p>
    <w:p w14:paraId="1CD055DF" w14:textId="77777777" w:rsidR="0020683A" w:rsidRPr="00BA6263" w:rsidRDefault="0020683A" w:rsidP="0020683A">
      <w:pPr>
        <w:spacing w:after="0"/>
        <w:rPr>
          <w:rFonts w:eastAsia="MS Mincho" w:cs="Times New Roman"/>
          <w:lang w:val="fi-FI"/>
        </w:rPr>
      </w:pPr>
    </w:p>
    <w:p w14:paraId="7F7B143D" w14:textId="77777777" w:rsidR="0020683A" w:rsidRPr="00BA6263" w:rsidRDefault="0020683A" w:rsidP="0020683A">
      <w:pPr>
        <w:spacing w:after="0"/>
        <w:rPr>
          <w:rFonts w:eastAsia="MS Mincho" w:cs="Times New Roman"/>
          <w:lang w:val="fi-FI"/>
        </w:rPr>
      </w:pPr>
      <w:r w:rsidRPr="00BA6263">
        <w:rPr>
          <w:rFonts w:eastAsia="MS Mincho" w:cs="Times New Roman"/>
          <w:lang w:val="fi-FI"/>
        </w:rPr>
        <w:t>AFFIRM-tutkimuksesta suljettiin pois potilaat, joilla oli jokin mahdollisesti epileptiselle kohtaukselle altistava tila (ks. kohta 4.8) ja lääkkeitä, jonka tiedetään alentavan kohtauskynnystä, tai kliinisesti merkittävä sydän- ja verisuonisairaus, kuten huonossa hoitotasapainossa oleva korkea verenpaine, hiljattain esiintynyt sydäninfarkti tai epästabiili angina pectoris, NYHA (New York Heart Association) -luokan III tai IV sydämen vajaatoiminta (ellei ejektiofraktio ollut ≥ 45 %), kliinisesti merkittävä ventrikulaarinen arytmia tai eteis-kammiokatkos (ilman pysyvää sydämentahdistinta).</w:t>
      </w:r>
    </w:p>
    <w:p w14:paraId="2FC46C43" w14:textId="77777777" w:rsidR="0020683A" w:rsidRPr="00BA6263" w:rsidRDefault="0020683A" w:rsidP="0020683A">
      <w:pPr>
        <w:autoSpaceDE w:val="0"/>
        <w:autoSpaceDN w:val="0"/>
        <w:adjustRightInd w:val="0"/>
        <w:spacing w:after="0"/>
        <w:rPr>
          <w:rFonts w:eastAsia="SimSun" w:cs="Times New Roman"/>
          <w:lang w:val="fi-FI" w:eastAsia="fi-FI"/>
        </w:rPr>
      </w:pPr>
    </w:p>
    <w:p w14:paraId="1D7A02CF" w14:textId="1CBA87B6" w:rsidR="0020683A" w:rsidRPr="00BA6263" w:rsidRDefault="0020683A" w:rsidP="0020683A">
      <w:pPr>
        <w:autoSpaceDE w:val="0"/>
        <w:autoSpaceDN w:val="0"/>
        <w:adjustRightInd w:val="0"/>
        <w:spacing w:after="0"/>
        <w:rPr>
          <w:rFonts w:eastAsia="SimSun" w:cs="Times New Roman"/>
          <w:lang w:val="fi-FI" w:eastAsia="fi-FI"/>
        </w:rPr>
      </w:pPr>
      <w:r w:rsidRPr="00BA6263">
        <w:rPr>
          <w:rFonts w:eastAsia="SimSun" w:cs="Times New Roman"/>
          <w:lang w:val="fi-FI" w:eastAsia="fi-FI"/>
        </w:rPr>
        <w:t>Tutkimussuunnitelman ennalta määritetyssä välianalyysissä 520 kuolemantapauksen jälkeen todettiin, että entsalutamidihoitoa saaneiden potilaiden kokonaiselossaoloaika oli tilastollisesti merkitsevästi parempi kuin lumelääkettä saaneiden (taulukko 6 ja kuvat 1</w:t>
      </w:r>
      <w:r w:rsidR="001F1CE5" w:rsidRPr="00BA6263">
        <w:rPr>
          <w:rFonts w:eastAsia="SimSun" w:cs="Times New Roman"/>
          <w:lang w:val="fi-FI" w:eastAsia="fi-FI"/>
        </w:rPr>
        <w:t>4</w:t>
      </w:r>
      <w:r w:rsidRPr="00BA6263">
        <w:rPr>
          <w:rFonts w:eastAsia="SimSun" w:cs="Times New Roman"/>
          <w:lang w:val="fi-FI" w:eastAsia="fi-FI"/>
        </w:rPr>
        <w:t> ja 1</w:t>
      </w:r>
      <w:r w:rsidR="001F1CE5" w:rsidRPr="00BA6263">
        <w:rPr>
          <w:rFonts w:eastAsia="SimSun" w:cs="Times New Roman"/>
          <w:lang w:val="fi-FI" w:eastAsia="fi-FI"/>
        </w:rPr>
        <w:t>5</w:t>
      </w:r>
      <w:r w:rsidRPr="00BA6263">
        <w:rPr>
          <w:rFonts w:eastAsia="SimSun" w:cs="Times New Roman"/>
          <w:lang w:val="fi-FI" w:eastAsia="fi-FI"/>
        </w:rPr>
        <w:t>).</w:t>
      </w:r>
    </w:p>
    <w:p w14:paraId="6CCA8913" w14:textId="77777777" w:rsidR="0020683A" w:rsidRPr="00BA6263" w:rsidRDefault="0020683A" w:rsidP="0020683A">
      <w:pPr>
        <w:autoSpaceDE w:val="0"/>
        <w:autoSpaceDN w:val="0"/>
        <w:adjustRightInd w:val="0"/>
        <w:spacing w:after="0"/>
        <w:rPr>
          <w:rFonts w:eastAsia="SimSun" w:cs="Times New Roman"/>
          <w:sz w:val="24"/>
          <w:szCs w:val="24"/>
          <w:lang w:val="fi-FI" w:eastAsia="fi-FI"/>
        </w:rPr>
      </w:pPr>
    </w:p>
    <w:p w14:paraId="30F9A1DA" w14:textId="77777777" w:rsidR="0020683A" w:rsidRPr="00BA6263" w:rsidRDefault="0020683A" w:rsidP="0020683A">
      <w:pPr>
        <w:keepNext/>
        <w:spacing w:after="0"/>
        <w:rPr>
          <w:rFonts w:eastAsia="MS Mincho" w:cs="Times New Roman"/>
          <w:b/>
          <w:lang w:val="fi-FI"/>
        </w:rPr>
      </w:pPr>
      <w:r w:rsidRPr="00BA6263">
        <w:rPr>
          <w:rFonts w:eastAsia="MS Mincho" w:cs="Times New Roman"/>
          <w:b/>
          <w:lang w:val="fi-FI"/>
        </w:rPr>
        <w:t>Taulukko 6: Joko entsalutamidia</w:t>
      </w:r>
      <w:r w:rsidRPr="00BA6263">
        <w:rPr>
          <w:rFonts w:eastAsia="MS Mincho" w:cs="Times New Roman"/>
          <w:noProof/>
          <w:lang w:val="fi-FI"/>
        </w:rPr>
        <w:t xml:space="preserve"> </w:t>
      </w:r>
      <w:r w:rsidRPr="00BA6263">
        <w:rPr>
          <w:rFonts w:eastAsia="MS Mincho" w:cs="Times New Roman"/>
          <w:b/>
          <w:lang w:val="fi-FI"/>
        </w:rPr>
        <w:t>tai lumelääkettä saaneiden potilaiden kokonaiselossaoloaika AFFIRM-tutkimuksessa (hoitoaikeen [intent-to-treat] mukainen analyysi)</w:t>
      </w:r>
    </w:p>
    <w:tbl>
      <w:tblPr>
        <w:tblW w:w="9072" w:type="dxa"/>
        <w:tblInd w:w="250"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00" w:firstRow="0" w:lastRow="0" w:firstColumn="0" w:lastColumn="0" w:noHBand="0" w:noVBand="0"/>
      </w:tblPr>
      <w:tblGrid>
        <w:gridCol w:w="3686"/>
        <w:gridCol w:w="2693"/>
        <w:gridCol w:w="2693"/>
      </w:tblGrid>
      <w:tr w:rsidR="0020683A" w:rsidRPr="00BA6263" w14:paraId="3251A065" w14:textId="77777777" w:rsidTr="00F51AC6">
        <w:trPr>
          <w:trHeight w:val="98"/>
        </w:trPr>
        <w:tc>
          <w:tcPr>
            <w:tcW w:w="3686" w:type="dxa"/>
            <w:tcBorders>
              <w:top w:val="single" w:sz="4" w:space="0" w:color="auto"/>
            </w:tcBorders>
          </w:tcPr>
          <w:p w14:paraId="73C2FD16" w14:textId="77777777" w:rsidR="0020683A" w:rsidRPr="00BA6263" w:rsidRDefault="0020683A" w:rsidP="0020683A">
            <w:pPr>
              <w:keepNext/>
              <w:autoSpaceDE w:val="0"/>
              <w:autoSpaceDN w:val="0"/>
              <w:adjustRightInd w:val="0"/>
              <w:spacing w:after="0"/>
              <w:rPr>
                <w:rFonts w:eastAsia="MS Mincho" w:cs="Times New Roman"/>
                <w:b/>
                <w:lang w:val="fi-FI"/>
              </w:rPr>
            </w:pPr>
          </w:p>
        </w:tc>
        <w:tc>
          <w:tcPr>
            <w:tcW w:w="2693" w:type="dxa"/>
            <w:tcBorders>
              <w:top w:val="single" w:sz="4" w:space="0" w:color="auto"/>
            </w:tcBorders>
          </w:tcPr>
          <w:p w14:paraId="1A742D7B" w14:textId="77777777" w:rsidR="0020683A" w:rsidRPr="00BA6263" w:rsidRDefault="0020683A" w:rsidP="0020683A">
            <w:pPr>
              <w:keepNext/>
              <w:autoSpaceDE w:val="0"/>
              <w:autoSpaceDN w:val="0"/>
              <w:adjustRightInd w:val="0"/>
              <w:spacing w:after="0"/>
              <w:jc w:val="center"/>
              <w:rPr>
                <w:rFonts w:eastAsia="MS Mincho" w:cs="Times New Roman"/>
                <w:b/>
                <w:lang w:val="fi-FI" w:eastAsia="fi-FI"/>
              </w:rPr>
            </w:pPr>
            <w:r w:rsidRPr="00BA6263">
              <w:rPr>
                <w:rFonts w:eastAsia="MS Mincho" w:cs="Times New Roman"/>
                <w:b/>
                <w:noProof/>
                <w:lang w:val="fi-FI" w:eastAsia="fi-FI"/>
              </w:rPr>
              <w:t>Entsalutamidi</w:t>
            </w:r>
            <w:r w:rsidRPr="00BA6263">
              <w:rPr>
                <w:rFonts w:eastAsia="MS Mincho" w:cs="Times New Roman"/>
                <w:noProof/>
                <w:lang w:val="fi-FI" w:eastAsia="fi-FI"/>
              </w:rPr>
              <w:t xml:space="preserve"> </w:t>
            </w:r>
            <w:r w:rsidRPr="00BA6263">
              <w:rPr>
                <w:rFonts w:eastAsia="MS Mincho" w:cs="Times New Roman"/>
                <w:b/>
                <w:lang w:val="fi-FI" w:eastAsia="fi-FI"/>
              </w:rPr>
              <w:t>(N = 800)</w:t>
            </w:r>
          </w:p>
        </w:tc>
        <w:tc>
          <w:tcPr>
            <w:tcW w:w="2693" w:type="dxa"/>
            <w:tcBorders>
              <w:top w:val="single" w:sz="4" w:space="0" w:color="auto"/>
            </w:tcBorders>
          </w:tcPr>
          <w:p w14:paraId="76017E27" w14:textId="77777777" w:rsidR="0020683A" w:rsidRPr="00BA6263" w:rsidRDefault="0020683A" w:rsidP="0020683A">
            <w:pPr>
              <w:keepNext/>
              <w:autoSpaceDE w:val="0"/>
              <w:autoSpaceDN w:val="0"/>
              <w:adjustRightInd w:val="0"/>
              <w:spacing w:after="0"/>
              <w:jc w:val="center"/>
              <w:rPr>
                <w:rFonts w:eastAsia="MS Mincho" w:cs="Times New Roman"/>
                <w:b/>
                <w:lang w:val="fi-FI" w:eastAsia="fi-FI"/>
              </w:rPr>
            </w:pPr>
            <w:r w:rsidRPr="00BA6263">
              <w:rPr>
                <w:rFonts w:eastAsia="MS Mincho" w:cs="Times New Roman"/>
                <w:b/>
                <w:lang w:val="fi-FI" w:eastAsia="fi-FI"/>
              </w:rPr>
              <w:t>Lumelääke (N = 399)</w:t>
            </w:r>
          </w:p>
        </w:tc>
      </w:tr>
      <w:tr w:rsidR="0020683A" w:rsidRPr="00BA6263" w14:paraId="289E3617" w14:textId="77777777" w:rsidTr="00F51AC6">
        <w:trPr>
          <w:trHeight w:val="125"/>
        </w:trPr>
        <w:tc>
          <w:tcPr>
            <w:tcW w:w="3686" w:type="dxa"/>
          </w:tcPr>
          <w:p w14:paraId="008310D9" w14:textId="77777777" w:rsidR="0020683A" w:rsidRPr="00BA6263" w:rsidRDefault="0020683A" w:rsidP="0020683A">
            <w:pPr>
              <w:keepNext/>
              <w:autoSpaceDE w:val="0"/>
              <w:autoSpaceDN w:val="0"/>
              <w:adjustRightInd w:val="0"/>
              <w:spacing w:after="0"/>
              <w:rPr>
                <w:rFonts w:eastAsia="MS Mincho" w:cs="Times New Roman"/>
                <w:lang w:val="fi-FI" w:eastAsia="fi-FI"/>
              </w:rPr>
            </w:pPr>
            <w:r w:rsidRPr="00BA6263">
              <w:rPr>
                <w:rFonts w:eastAsia="MS Mincho" w:cs="Times New Roman"/>
                <w:lang w:val="fi-FI" w:eastAsia="fi-FI"/>
              </w:rPr>
              <w:t xml:space="preserve">Kuolemantapauksia (%) </w:t>
            </w:r>
          </w:p>
        </w:tc>
        <w:tc>
          <w:tcPr>
            <w:tcW w:w="2693" w:type="dxa"/>
          </w:tcPr>
          <w:p w14:paraId="3F29F341" w14:textId="77777777" w:rsidR="0020683A" w:rsidRPr="00BA6263" w:rsidRDefault="0020683A" w:rsidP="0020683A">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308 (38,5 %)</w:t>
            </w:r>
          </w:p>
        </w:tc>
        <w:tc>
          <w:tcPr>
            <w:tcW w:w="2693" w:type="dxa"/>
          </w:tcPr>
          <w:p w14:paraId="4765D4B6" w14:textId="77777777" w:rsidR="0020683A" w:rsidRPr="00BA6263" w:rsidRDefault="0020683A" w:rsidP="0020683A">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212 (53,1 %)</w:t>
            </w:r>
          </w:p>
        </w:tc>
      </w:tr>
      <w:tr w:rsidR="0020683A" w:rsidRPr="00BA6263" w14:paraId="1F12D404" w14:textId="77777777" w:rsidTr="00F51AC6">
        <w:trPr>
          <w:trHeight w:val="125"/>
        </w:trPr>
        <w:tc>
          <w:tcPr>
            <w:tcW w:w="3686" w:type="dxa"/>
          </w:tcPr>
          <w:p w14:paraId="588DE061" w14:textId="77777777" w:rsidR="0020683A" w:rsidRPr="00BA6263" w:rsidRDefault="0020683A" w:rsidP="0020683A">
            <w:pPr>
              <w:keepNext/>
              <w:autoSpaceDE w:val="0"/>
              <w:autoSpaceDN w:val="0"/>
              <w:adjustRightInd w:val="0"/>
              <w:spacing w:after="0"/>
              <w:rPr>
                <w:rFonts w:eastAsia="MS Mincho" w:cs="Times New Roman"/>
                <w:lang w:val="fi-FI" w:eastAsia="fi-FI"/>
              </w:rPr>
            </w:pPr>
            <w:r w:rsidRPr="00BA6263">
              <w:rPr>
                <w:rFonts w:eastAsia="MS Mincho" w:cs="Times New Roman"/>
                <w:lang w:val="fi-FI" w:eastAsia="fi-FI"/>
              </w:rPr>
              <w:t>Elossaoloajan mediaani (kuukautta) (95 %:n luottamusväli)</w:t>
            </w:r>
          </w:p>
        </w:tc>
        <w:tc>
          <w:tcPr>
            <w:tcW w:w="2693" w:type="dxa"/>
          </w:tcPr>
          <w:p w14:paraId="55E5C2C7" w14:textId="77777777" w:rsidR="0020683A" w:rsidRPr="00BA6263" w:rsidRDefault="0020683A" w:rsidP="0020683A">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 xml:space="preserve">18,4 (17,3; NR) </w:t>
            </w:r>
          </w:p>
        </w:tc>
        <w:tc>
          <w:tcPr>
            <w:tcW w:w="2693" w:type="dxa"/>
          </w:tcPr>
          <w:p w14:paraId="6A6E2874" w14:textId="77777777" w:rsidR="0020683A" w:rsidRPr="00BA6263" w:rsidRDefault="0020683A" w:rsidP="0020683A">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 xml:space="preserve">13,6 (11,3; 15,8) </w:t>
            </w:r>
          </w:p>
        </w:tc>
      </w:tr>
      <w:tr w:rsidR="0020683A" w:rsidRPr="00BA6263" w14:paraId="285332E5" w14:textId="77777777" w:rsidTr="00F51AC6">
        <w:trPr>
          <w:trHeight w:val="120"/>
        </w:trPr>
        <w:tc>
          <w:tcPr>
            <w:tcW w:w="3686" w:type="dxa"/>
          </w:tcPr>
          <w:p w14:paraId="305C6A2E" w14:textId="77777777" w:rsidR="0020683A" w:rsidRPr="00BA6263" w:rsidRDefault="0020683A" w:rsidP="0020683A">
            <w:pPr>
              <w:keepNext/>
              <w:autoSpaceDE w:val="0"/>
              <w:autoSpaceDN w:val="0"/>
              <w:adjustRightInd w:val="0"/>
              <w:spacing w:after="0"/>
              <w:rPr>
                <w:rFonts w:eastAsia="MS Mincho" w:cs="Times New Roman"/>
                <w:lang w:val="fi-FI" w:eastAsia="fi-FI"/>
              </w:rPr>
            </w:pPr>
            <w:r w:rsidRPr="00BA6263">
              <w:rPr>
                <w:rFonts w:eastAsia="MS Mincho" w:cs="Times New Roman"/>
                <w:lang w:val="fi-FI" w:eastAsia="fi-FI"/>
              </w:rPr>
              <w:t>P-arvo</w:t>
            </w:r>
            <w:r w:rsidRPr="00BA6263">
              <w:rPr>
                <w:rFonts w:eastAsia="MS Mincho" w:cs="Times New Roman"/>
                <w:i/>
                <w:iCs/>
                <w:vertAlign w:val="superscript"/>
                <w:lang w:val="fi-FI" w:eastAsia="fi-FI"/>
              </w:rPr>
              <w:t>1</w:t>
            </w:r>
            <w:r w:rsidRPr="00BA6263">
              <w:rPr>
                <w:rFonts w:eastAsia="MS Mincho" w:cs="Times New Roman"/>
                <w:lang w:val="fi-FI" w:eastAsia="fi-FI"/>
              </w:rPr>
              <w:t xml:space="preserve"> </w:t>
            </w:r>
          </w:p>
        </w:tc>
        <w:tc>
          <w:tcPr>
            <w:tcW w:w="5386" w:type="dxa"/>
            <w:gridSpan w:val="2"/>
            <w:vAlign w:val="center"/>
          </w:tcPr>
          <w:p w14:paraId="6462408C" w14:textId="77777777" w:rsidR="0020683A" w:rsidRPr="00BA6263" w:rsidRDefault="0020683A" w:rsidP="0020683A">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p &lt; 0,0001</w:t>
            </w:r>
          </w:p>
        </w:tc>
      </w:tr>
      <w:tr w:rsidR="0020683A" w:rsidRPr="00BA6263" w14:paraId="2CA3BCD0" w14:textId="77777777" w:rsidTr="00F51AC6">
        <w:trPr>
          <w:trHeight w:val="137"/>
        </w:trPr>
        <w:tc>
          <w:tcPr>
            <w:tcW w:w="3686" w:type="dxa"/>
            <w:tcBorders>
              <w:bottom w:val="single" w:sz="4" w:space="0" w:color="auto"/>
            </w:tcBorders>
          </w:tcPr>
          <w:p w14:paraId="1AD45495" w14:textId="77777777" w:rsidR="0020683A" w:rsidRPr="00BA6263" w:rsidRDefault="0020683A" w:rsidP="0020683A">
            <w:pPr>
              <w:keepNext/>
              <w:autoSpaceDE w:val="0"/>
              <w:autoSpaceDN w:val="0"/>
              <w:adjustRightInd w:val="0"/>
              <w:spacing w:after="0"/>
              <w:rPr>
                <w:rFonts w:eastAsia="MS Mincho" w:cs="Times New Roman"/>
                <w:lang w:val="fi-FI" w:eastAsia="fi-FI"/>
              </w:rPr>
            </w:pPr>
            <w:r w:rsidRPr="00BA6263">
              <w:rPr>
                <w:rFonts w:eastAsia="MS Mincho" w:cs="Times New Roman"/>
                <w:lang w:val="fi-FI" w:eastAsia="fi-FI"/>
              </w:rPr>
              <w:t>Riskisuhde (HR) (95 %:n luottamusväli)</w:t>
            </w:r>
            <w:r w:rsidRPr="00BA6263">
              <w:rPr>
                <w:rFonts w:eastAsia="MS Mincho" w:cs="Times New Roman"/>
                <w:i/>
                <w:iCs/>
                <w:vertAlign w:val="superscript"/>
                <w:lang w:val="fi-FI" w:eastAsia="fi-FI"/>
              </w:rPr>
              <w:t>2</w:t>
            </w:r>
            <w:r w:rsidRPr="00BA6263">
              <w:rPr>
                <w:rFonts w:eastAsia="MS Mincho" w:cs="Times New Roman"/>
                <w:lang w:val="fi-FI" w:eastAsia="fi-FI"/>
              </w:rPr>
              <w:t xml:space="preserve"> </w:t>
            </w:r>
          </w:p>
        </w:tc>
        <w:tc>
          <w:tcPr>
            <w:tcW w:w="5386" w:type="dxa"/>
            <w:gridSpan w:val="2"/>
            <w:tcBorders>
              <w:bottom w:val="single" w:sz="4" w:space="0" w:color="auto"/>
            </w:tcBorders>
            <w:vAlign w:val="center"/>
          </w:tcPr>
          <w:p w14:paraId="5EBDA65A" w14:textId="77777777" w:rsidR="0020683A" w:rsidRPr="00BA6263" w:rsidRDefault="0020683A" w:rsidP="0020683A">
            <w:pPr>
              <w:keepNext/>
              <w:autoSpaceDE w:val="0"/>
              <w:autoSpaceDN w:val="0"/>
              <w:adjustRightInd w:val="0"/>
              <w:spacing w:after="0"/>
              <w:jc w:val="center"/>
              <w:rPr>
                <w:rFonts w:eastAsia="MS Mincho" w:cs="Times New Roman"/>
                <w:lang w:val="fi-FI" w:eastAsia="fi-FI"/>
              </w:rPr>
            </w:pPr>
            <w:r w:rsidRPr="00BA6263">
              <w:rPr>
                <w:rFonts w:eastAsia="MS Mincho" w:cs="Times New Roman"/>
                <w:lang w:val="fi-FI" w:eastAsia="fi-FI"/>
              </w:rPr>
              <w:t>0,63 (0,53: 0,75)</w:t>
            </w:r>
          </w:p>
        </w:tc>
      </w:tr>
    </w:tbl>
    <w:p w14:paraId="208F438B" w14:textId="77777777" w:rsidR="0020683A" w:rsidRPr="00BA6263" w:rsidRDefault="0020683A" w:rsidP="0020683A">
      <w:pPr>
        <w:keepNext/>
        <w:spacing w:after="0"/>
        <w:ind w:left="708"/>
        <w:rPr>
          <w:rFonts w:eastAsia="MS Mincho" w:cs="Times New Roman"/>
          <w:sz w:val="18"/>
          <w:szCs w:val="18"/>
          <w:lang w:val="fi-FI"/>
        </w:rPr>
      </w:pPr>
      <w:r w:rsidRPr="00BA6263">
        <w:rPr>
          <w:rFonts w:eastAsia="MS Mincho" w:cs="Times New Roman"/>
          <w:sz w:val="18"/>
          <w:szCs w:val="18"/>
          <w:lang w:val="fi-FI"/>
        </w:rPr>
        <w:t>NR = Not reached (ei saavutettu)</w:t>
      </w:r>
    </w:p>
    <w:p w14:paraId="331EE604" w14:textId="77777777" w:rsidR="0020683A" w:rsidRPr="00BA6263" w:rsidRDefault="0020683A" w:rsidP="0020683A">
      <w:pPr>
        <w:keepNext/>
        <w:numPr>
          <w:ilvl w:val="0"/>
          <w:numId w:val="28"/>
        </w:numPr>
        <w:spacing w:after="0"/>
        <w:contextualSpacing/>
        <w:rPr>
          <w:rFonts w:eastAsia="MS Mincho" w:cs="Times New Roman"/>
          <w:sz w:val="18"/>
          <w:szCs w:val="18"/>
          <w:lang w:val="fi-FI"/>
        </w:rPr>
      </w:pPr>
      <w:r w:rsidRPr="00BA6263">
        <w:rPr>
          <w:rFonts w:eastAsia="MS Mincho" w:cs="Times New Roman"/>
          <w:sz w:val="18"/>
          <w:szCs w:val="18"/>
          <w:lang w:val="fi-FI"/>
        </w:rPr>
        <w:t>P-arvo on saatu ECOG-toimintakykyluokan (0–1 vs. 2) ja kipupisteiden keskiarvon (&lt; 4 vs. ≥ 4) ositetusta log-rank-testistä.</w:t>
      </w:r>
    </w:p>
    <w:p w14:paraId="436AFBF9" w14:textId="77777777" w:rsidR="0020683A" w:rsidRPr="00BA6263" w:rsidRDefault="0020683A" w:rsidP="0020683A">
      <w:pPr>
        <w:keepNext/>
        <w:numPr>
          <w:ilvl w:val="0"/>
          <w:numId w:val="28"/>
        </w:numPr>
        <w:spacing w:after="0"/>
        <w:contextualSpacing/>
        <w:rPr>
          <w:rFonts w:eastAsia="MS Mincho" w:cs="Times New Roman"/>
          <w:sz w:val="18"/>
          <w:szCs w:val="18"/>
          <w:lang w:val="fi-FI"/>
        </w:rPr>
      </w:pPr>
      <w:r w:rsidRPr="00BA6263">
        <w:rPr>
          <w:rFonts w:eastAsia="MS Mincho" w:cs="Times New Roman"/>
          <w:sz w:val="18"/>
          <w:szCs w:val="18"/>
          <w:lang w:val="fi-FI"/>
        </w:rPr>
        <w:t>Riskisuhde on saatu ositetusta verrannollisten riskitiheyksien mallista. Riskisuhde &lt; 1 osoittaa entsalutamidin paremmuuden</w:t>
      </w:r>
    </w:p>
    <w:p w14:paraId="7A515519" w14:textId="77777777" w:rsidR="0020683A" w:rsidRPr="00BA6263" w:rsidRDefault="0020683A" w:rsidP="0020683A">
      <w:pPr>
        <w:spacing w:after="0"/>
        <w:rPr>
          <w:rFonts w:eastAsia="MS Mincho" w:cs="Times New Roman"/>
          <w:b/>
          <w:lang w:val="fi-FI"/>
        </w:rPr>
      </w:pPr>
    </w:p>
    <w:p w14:paraId="1D3A9187" w14:textId="77777777" w:rsidR="0020683A" w:rsidRPr="00BA6263" w:rsidRDefault="0020683A" w:rsidP="0020683A">
      <w:pPr>
        <w:spacing w:after="0"/>
        <w:rPr>
          <w:rFonts w:eastAsia="MS Mincho" w:cs="Times New Roman"/>
          <w:b/>
          <w:lang w:val="fi-FI"/>
        </w:rPr>
      </w:pPr>
      <w:r w:rsidRPr="00BA6263">
        <w:rPr>
          <w:rFonts w:eastAsia="MS Mincho" w:cs="Times New Roman"/>
          <w:b/>
          <w:noProof/>
          <w:lang w:val="en-GB" w:eastAsia="ja-JP"/>
        </w:rPr>
        <w:drawing>
          <wp:inline distT="0" distB="0" distL="0" distR="0" wp14:anchorId="01A1752F" wp14:editId="2A194F23">
            <wp:extent cx="5667375" cy="4059555"/>
            <wp:effectExtent l="0" t="0" r="0" b="0"/>
            <wp:docPr id="16"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1896301" name="Picture 17"/>
                    <pic:cNvPicPr>
                      <a:picLocks noChangeAspect="1" noChangeArrowheads="1"/>
                    </pic:cNvPicPr>
                  </pic:nvPicPr>
                  <pic:blipFill>
                    <a:blip r:embed="rId34">
                      <a:extLst>
                        <a:ext uri="{28A0092B-C50C-407E-A947-70E740481C1C}">
                          <a14:useLocalDpi xmlns:a14="http://schemas.microsoft.com/office/drawing/2010/main" val="0"/>
                        </a:ext>
                      </a:extLst>
                    </a:blip>
                    <a:stretch>
                      <a:fillRect/>
                    </a:stretch>
                  </pic:blipFill>
                  <pic:spPr bwMode="auto">
                    <a:xfrm>
                      <a:off x="0" y="0"/>
                      <a:ext cx="5667375" cy="4059555"/>
                    </a:xfrm>
                    <a:prstGeom prst="rect">
                      <a:avLst/>
                    </a:prstGeom>
                    <a:noFill/>
                    <a:ln>
                      <a:noFill/>
                    </a:ln>
                  </pic:spPr>
                </pic:pic>
              </a:graphicData>
            </a:graphic>
          </wp:inline>
        </w:drawing>
      </w:r>
    </w:p>
    <w:p w14:paraId="6AED9BD1" w14:textId="3AF51501" w:rsidR="0020683A" w:rsidRPr="00BA6263" w:rsidRDefault="0020683A" w:rsidP="0020683A">
      <w:pPr>
        <w:spacing w:after="0"/>
        <w:rPr>
          <w:rFonts w:eastAsia="MS Mincho" w:cs="Times New Roman"/>
          <w:b/>
          <w:lang w:val="fi-FI"/>
        </w:rPr>
      </w:pPr>
      <w:r w:rsidRPr="00BA6263">
        <w:rPr>
          <w:rFonts w:eastAsia="MS Mincho" w:cs="Times New Roman"/>
          <w:b/>
          <w:lang w:val="fi-FI"/>
        </w:rPr>
        <w:t>Kuva 1</w:t>
      </w:r>
      <w:r w:rsidR="001F1CE5" w:rsidRPr="00BA6263">
        <w:rPr>
          <w:rFonts w:eastAsia="MS Mincho" w:cs="Times New Roman"/>
          <w:b/>
          <w:lang w:val="fi-FI"/>
        </w:rPr>
        <w:t>4</w:t>
      </w:r>
      <w:r w:rsidRPr="00BA6263">
        <w:rPr>
          <w:rFonts w:eastAsia="MS Mincho" w:cs="Times New Roman"/>
          <w:b/>
          <w:lang w:val="fi-FI"/>
        </w:rPr>
        <w:t>: Kaplan-Meierin menetelmän mukaiset, kokonaiselossaoloaikaa kuvaavat käyrät AFFIRM-tutkimuksessa (hoitoaikeen [intent-to-treat] mukainen analyysi)</w:t>
      </w:r>
    </w:p>
    <w:p w14:paraId="387F8E79" w14:textId="77777777" w:rsidR="0020683A" w:rsidRPr="00BA6263" w:rsidRDefault="0020683A" w:rsidP="0020683A">
      <w:pPr>
        <w:autoSpaceDE w:val="0"/>
        <w:autoSpaceDN w:val="0"/>
        <w:adjustRightInd w:val="0"/>
        <w:spacing w:after="0"/>
        <w:rPr>
          <w:rFonts w:eastAsia="MS Mincho" w:cs="Times New Roman"/>
          <w:lang w:val="fi-FI" w:eastAsia="fi-FI"/>
        </w:rPr>
      </w:pPr>
    </w:p>
    <w:p w14:paraId="10898104" w14:textId="77777777" w:rsidR="0020683A" w:rsidRPr="00BA6263" w:rsidRDefault="0020683A" w:rsidP="0020683A">
      <w:pPr>
        <w:autoSpaceDE w:val="0"/>
        <w:autoSpaceDN w:val="0"/>
        <w:adjustRightInd w:val="0"/>
        <w:spacing w:after="0"/>
        <w:rPr>
          <w:rFonts w:eastAsia="MS Mincho" w:cs="Times New Roman"/>
          <w:color w:val="000000"/>
          <w:sz w:val="18"/>
          <w:szCs w:val="18"/>
          <w:lang w:val="en-GB" w:eastAsia="fi-FI"/>
        </w:rPr>
      </w:pPr>
      <w:r w:rsidRPr="00BA6263">
        <w:rPr>
          <w:rFonts w:eastAsia="MS Mincho" w:cs="Times New Roman"/>
          <w:noProof/>
          <w:color w:val="000000"/>
          <w:sz w:val="18"/>
          <w:szCs w:val="18"/>
          <w:lang w:val="en-GB" w:eastAsia="fi-FI"/>
        </w:rPr>
        <w:drawing>
          <wp:inline distT="0" distB="0" distL="0" distR="0" wp14:anchorId="27FDBAFF" wp14:editId="4BFBA057">
            <wp:extent cx="6067425" cy="3370123"/>
            <wp:effectExtent l="0" t="0" r="0" b="1905"/>
            <wp:docPr id="18" name="Picture 18" descr="Table  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5813714" name="Picture 18" descr="Table  Description automatically generated"/>
                    <pic:cNvPicPr/>
                  </pic:nvPicPr>
                  <pic:blipFill>
                    <a:blip r:embed="rId35"/>
                    <a:stretch>
                      <a:fillRect/>
                    </a:stretch>
                  </pic:blipFill>
                  <pic:spPr>
                    <a:xfrm>
                      <a:off x="0" y="0"/>
                      <a:ext cx="6089445" cy="3382354"/>
                    </a:xfrm>
                    <a:prstGeom prst="rect">
                      <a:avLst/>
                    </a:prstGeom>
                  </pic:spPr>
                </pic:pic>
              </a:graphicData>
            </a:graphic>
          </wp:inline>
        </w:drawing>
      </w:r>
    </w:p>
    <w:p w14:paraId="06272DC1" w14:textId="77777777" w:rsidR="0020683A" w:rsidRPr="00BA6263" w:rsidRDefault="0020683A" w:rsidP="0020683A">
      <w:pPr>
        <w:autoSpaceDE w:val="0"/>
        <w:autoSpaceDN w:val="0"/>
        <w:adjustRightInd w:val="0"/>
        <w:spacing w:after="0"/>
        <w:rPr>
          <w:rFonts w:eastAsia="MS Mincho" w:cs="Times New Roman"/>
          <w:color w:val="000000"/>
          <w:sz w:val="18"/>
          <w:szCs w:val="18"/>
          <w:lang w:val="en-GB" w:eastAsia="fi-FI"/>
        </w:rPr>
      </w:pPr>
    </w:p>
    <w:p w14:paraId="2812FA8A" w14:textId="77777777" w:rsidR="0020683A" w:rsidRPr="00BA6263" w:rsidRDefault="0020683A" w:rsidP="0020683A">
      <w:pPr>
        <w:autoSpaceDE w:val="0"/>
        <w:autoSpaceDN w:val="0"/>
        <w:adjustRightInd w:val="0"/>
        <w:spacing w:after="0"/>
        <w:rPr>
          <w:rFonts w:eastAsia="MS Mincho" w:cs="Times New Roman"/>
          <w:lang w:val="en-GB" w:eastAsia="fi-FI"/>
        </w:rPr>
      </w:pPr>
      <w:r w:rsidRPr="00BA6263">
        <w:rPr>
          <w:rFonts w:eastAsia="MS Mincho" w:cs="Times New Roman"/>
          <w:color w:val="000000"/>
          <w:sz w:val="18"/>
          <w:szCs w:val="18"/>
          <w:lang w:val="en-GB" w:eastAsia="fi-FI"/>
        </w:rPr>
        <w:t>ECOG: </w:t>
      </w:r>
      <w:r w:rsidRPr="00BA6263">
        <w:rPr>
          <w:rFonts w:eastAsia="MS Mincho" w:cs="Times New Roman"/>
          <w:i/>
          <w:color w:val="000000"/>
          <w:sz w:val="18"/>
          <w:szCs w:val="18"/>
          <w:lang w:val="en-GB" w:eastAsia="fi-FI"/>
        </w:rPr>
        <w:t>Eastern Cooperative Oncology Group</w:t>
      </w:r>
      <w:r w:rsidRPr="00BA6263">
        <w:rPr>
          <w:rFonts w:eastAsia="MS Mincho" w:cs="Times New Roman"/>
          <w:color w:val="000000"/>
          <w:sz w:val="18"/>
          <w:szCs w:val="18"/>
          <w:lang w:val="en-GB" w:eastAsia="fi-FI"/>
        </w:rPr>
        <w:t>; BPI-SF: </w:t>
      </w:r>
      <w:r w:rsidRPr="00BA6263">
        <w:rPr>
          <w:rFonts w:eastAsia="MS Mincho" w:cs="Times New Roman"/>
          <w:i/>
          <w:color w:val="000000"/>
          <w:sz w:val="18"/>
          <w:szCs w:val="18"/>
          <w:lang w:val="en-GB" w:eastAsia="fi-FI"/>
        </w:rPr>
        <w:t>Brief Pain Inventory-Short Form</w:t>
      </w:r>
      <w:r w:rsidRPr="00BA6263">
        <w:rPr>
          <w:rFonts w:eastAsia="MS Mincho" w:cs="Times New Roman"/>
          <w:color w:val="000000"/>
          <w:sz w:val="18"/>
          <w:szCs w:val="18"/>
          <w:lang w:val="en-GB" w:eastAsia="fi-FI"/>
        </w:rPr>
        <w:t>; PSA: </w:t>
      </w:r>
      <w:r w:rsidRPr="00BA6263">
        <w:rPr>
          <w:rFonts w:eastAsia="MS Mincho" w:cs="Times New Roman"/>
          <w:i/>
          <w:color w:val="000000"/>
          <w:sz w:val="18"/>
          <w:szCs w:val="18"/>
          <w:lang w:val="en-GB" w:eastAsia="fi-FI"/>
        </w:rPr>
        <w:t>Prostate Specific Antigen</w:t>
      </w:r>
    </w:p>
    <w:p w14:paraId="6D10F796" w14:textId="67339091" w:rsidR="0020683A" w:rsidRPr="00BA6263" w:rsidRDefault="0020683A" w:rsidP="0020683A">
      <w:pPr>
        <w:autoSpaceDE w:val="0"/>
        <w:autoSpaceDN w:val="0"/>
        <w:adjustRightInd w:val="0"/>
        <w:spacing w:after="0"/>
        <w:rPr>
          <w:rFonts w:eastAsia="MS Mincho" w:cs="Times New Roman"/>
          <w:lang w:val="fi-FI" w:eastAsia="fi-FI"/>
        </w:rPr>
      </w:pPr>
      <w:r w:rsidRPr="00BA6263">
        <w:rPr>
          <w:rFonts w:eastAsia="MS Mincho" w:cs="Times New Roman"/>
          <w:b/>
          <w:color w:val="000000"/>
          <w:lang w:val="fi-FI" w:eastAsia="fi-FI"/>
        </w:rPr>
        <w:t>Kuva 1</w:t>
      </w:r>
      <w:r w:rsidR="001F1CE5" w:rsidRPr="00BA6263">
        <w:rPr>
          <w:rFonts w:eastAsia="MS Mincho" w:cs="Times New Roman"/>
          <w:b/>
          <w:color w:val="000000"/>
          <w:lang w:val="fi-FI" w:eastAsia="fi-FI"/>
        </w:rPr>
        <w:t>5</w:t>
      </w:r>
      <w:r w:rsidRPr="00BA6263">
        <w:rPr>
          <w:rFonts w:eastAsia="MS Mincho" w:cs="Times New Roman"/>
          <w:b/>
          <w:color w:val="000000"/>
          <w:lang w:val="fi-FI" w:eastAsia="fi-FI"/>
        </w:rPr>
        <w:t>: Kokonaiselossaoloaika alaryhmittäin AFFIRM-tutkimuksessa - riskisuhde ja 95 %:n luottamusväli</w:t>
      </w:r>
    </w:p>
    <w:p w14:paraId="3EF733E6" w14:textId="77777777" w:rsidR="0020683A" w:rsidRPr="00BA6263" w:rsidRDefault="0020683A" w:rsidP="0020683A">
      <w:pPr>
        <w:autoSpaceDE w:val="0"/>
        <w:autoSpaceDN w:val="0"/>
        <w:adjustRightInd w:val="0"/>
        <w:spacing w:after="0"/>
        <w:rPr>
          <w:rFonts w:eastAsia="MS Mincho" w:cs="Times New Roman"/>
          <w:lang w:val="fi-FI" w:eastAsia="fi-FI"/>
        </w:rPr>
      </w:pPr>
    </w:p>
    <w:p w14:paraId="2C8EC284" w14:textId="77777777" w:rsidR="0020683A" w:rsidRPr="00BA6263" w:rsidRDefault="0020683A" w:rsidP="004168AA">
      <w:pPr>
        <w:keepNext/>
        <w:keepLines/>
        <w:autoSpaceDE w:val="0"/>
        <w:autoSpaceDN w:val="0"/>
        <w:adjustRightInd w:val="0"/>
        <w:spacing w:after="0"/>
        <w:rPr>
          <w:rFonts w:eastAsia="MS Mincho" w:cs="Times New Roman"/>
          <w:lang w:val="fi-FI" w:eastAsia="fi-FI"/>
        </w:rPr>
      </w:pPr>
      <w:r w:rsidRPr="00BA6263">
        <w:rPr>
          <w:rFonts w:eastAsia="MS Mincho" w:cs="Times New Roman"/>
          <w:lang w:val="fi-FI" w:eastAsia="fi-FI"/>
        </w:rPr>
        <w:t>Kokonaiselossaoloajan havaitun paranemisen lisäksi tutkimuksen tärkeimmät toissijaiset päätetapahtumat (taudin eteneminen PSA-pitoisuuden perusteella, radiologinen etenemisvapaa aika [rPFS] ja aika ensimmäiseen luustoon liittyvään tapahtumaan) olivat entsalutamidihoidon yhteydessä paremmat ja tilastollisesti merkitsevät monitestausoikaisun jälkeen.</w:t>
      </w:r>
    </w:p>
    <w:p w14:paraId="7BC91220" w14:textId="77777777" w:rsidR="0020683A" w:rsidRPr="00BA6263" w:rsidRDefault="0020683A" w:rsidP="004168AA">
      <w:pPr>
        <w:keepNext/>
        <w:autoSpaceDE w:val="0"/>
        <w:autoSpaceDN w:val="0"/>
        <w:adjustRightInd w:val="0"/>
        <w:spacing w:after="0"/>
        <w:rPr>
          <w:rFonts w:eastAsia="MS Mincho" w:cs="Times New Roman"/>
          <w:lang w:val="fi-FI" w:eastAsia="fi-FI"/>
        </w:rPr>
      </w:pPr>
    </w:p>
    <w:p w14:paraId="6BC93D19" w14:textId="77777777" w:rsidR="0020683A" w:rsidRPr="00BA6263" w:rsidRDefault="0020683A" w:rsidP="0020683A">
      <w:pPr>
        <w:spacing w:after="0"/>
        <w:rPr>
          <w:rFonts w:eastAsia="MS Mincho" w:cs="Times New Roman"/>
          <w:lang w:val="fi-FI"/>
        </w:rPr>
      </w:pPr>
      <w:r w:rsidRPr="00BA6263">
        <w:rPr>
          <w:rFonts w:eastAsia="MS Mincho" w:cs="Times New Roman"/>
          <w:lang w:val="fi-FI"/>
        </w:rPr>
        <w:t xml:space="preserve">Radiologista etenemisvapaata aikaa arvioitiin pehmytkudosmuutosten osalta RECIST v1.1 </w:t>
      </w:r>
      <w:r w:rsidRPr="00BA6263">
        <w:rPr>
          <w:rFonts w:eastAsia="MS Mincho" w:cs="Times New Roman"/>
          <w:lang w:val="fi-FI"/>
        </w:rPr>
        <w:noBreakHyphen/>
        <w:t>kriteereillä (Response Evaluation Criteria in Solid Tumours) ja luuston osalta käyttäen luustokarttatutkimusta (2 tai useampia muutoksia). Entsalutamidihoitoa saaneilla radiologinen etenemisvapaa aika oli 8,3 kuukautta ja lumelääkettä saaneilla 2,9 kuukautta [riskisuhde = 0,40, (95 %:n luottamusväli: 0,35; 0,47); p &lt; 0,0001]. Analyysiin sisältyi 216 kuolemantapausta, joihin ei liittynyt löydöstä taudin etenemisestä ja 645 kuolemantapausta, joihin liittyi löydös taudin etenemisestä. Löydöksistä 303 (47 %) oli pehmytkudosmuutoksia, 268 (42 %) luumuutoksia ja 74 (11 %) sekä pehmytkudos- että luumuutoksia.</w:t>
      </w:r>
    </w:p>
    <w:p w14:paraId="2239E271" w14:textId="77777777" w:rsidR="0020683A" w:rsidRPr="00BA6263" w:rsidRDefault="0020683A" w:rsidP="0020683A">
      <w:pPr>
        <w:spacing w:after="0"/>
        <w:rPr>
          <w:rFonts w:eastAsia="MS Mincho" w:cs="Times New Roman"/>
          <w:lang w:val="fi-FI"/>
        </w:rPr>
      </w:pPr>
    </w:p>
    <w:p w14:paraId="21B0D45B" w14:textId="77777777" w:rsidR="0020683A" w:rsidRPr="00BA6263" w:rsidRDefault="0020683A" w:rsidP="0020683A">
      <w:pPr>
        <w:spacing w:after="0"/>
        <w:rPr>
          <w:rFonts w:eastAsia="MS Mincho" w:cs="Times New Roman"/>
          <w:lang w:val="fi-FI"/>
        </w:rPr>
      </w:pPr>
      <w:r w:rsidRPr="00BA6263">
        <w:rPr>
          <w:rFonts w:eastAsia="MS Mincho" w:cs="Times New Roman"/>
          <w:lang w:val="fi-FI"/>
        </w:rPr>
        <w:t>Analyysi vahvisti, että PSA-pitoisuus pieneni 50 % tai 90 % entsalutamidia saaneilla potilailla (54 % ja 24,8 %), ja vastaavat luvut lumelääkettä saaneiden ryhmässä olivat 1,5 % ja 0,9 % (p &lt; 0,0001). Mediaaniaika PSA-pitoisuuteen perustuvaan etenemiseen oli entsalutamidihoitoa saaneilla potilailla 8,3 kuukautta ja lumelääkettä saaneilla potilailla 3,0 kuukautta [riskisuhde = 0,25, (95 %:n luottamusväli: 0,20; 0,30); p &lt; 0,0001].</w:t>
      </w:r>
    </w:p>
    <w:p w14:paraId="17CF6F98" w14:textId="77777777" w:rsidR="0020683A" w:rsidRPr="00BA6263" w:rsidRDefault="0020683A" w:rsidP="0020683A">
      <w:pPr>
        <w:spacing w:after="0"/>
        <w:rPr>
          <w:rFonts w:eastAsia="MS Mincho" w:cs="Times New Roman"/>
          <w:lang w:val="fi-FI"/>
        </w:rPr>
      </w:pPr>
    </w:p>
    <w:p w14:paraId="0BF8C71B" w14:textId="77777777" w:rsidR="0020683A" w:rsidRPr="00BA6263" w:rsidRDefault="0020683A" w:rsidP="0020683A">
      <w:pPr>
        <w:autoSpaceDE w:val="0"/>
        <w:autoSpaceDN w:val="0"/>
        <w:adjustRightInd w:val="0"/>
        <w:spacing w:after="0"/>
        <w:rPr>
          <w:rFonts w:eastAsia="MS Mincho" w:cs="Times New Roman"/>
          <w:lang w:val="fi-FI"/>
        </w:rPr>
      </w:pPr>
      <w:r w:rsidRPr="00BA6263">
        <w:rPr>
          <w:rFonts w:eastAsia="MS Mincho" w:cs="Times New Roman"/>
          <w:lang w:val="fi-FI"/>
        </w:rPr>
        <w:t>Mediaaniaika ensimmäiseen luustoon liittyvään tapahtumaan oli entsalutamidihoitoa saaneilla potilailla 16,7 kuukautta ja lumelääkettä saaneilla potilailla 13,3 kuukautta [riskisuhde = 0,69 (95 %:n luottamusväli: 0,57; 0,84); p &lt; 0,0001]. Luustoon liittyväksi tapahtumaksi määriteltiin luun sädehoito tai luukirurgia, patologiset luunmurtumat, selkäytimen kompressio tai luustokivun hoitoon tarkoitetun antineoplastisen hoidon muutokset. Analyysiin sisältyi 448 luustoon liittyvää tapahtumaa, joista 277 tapahtumaa (62 %) liittyi luun sädehoitoon, 95 (21 %) selkäytimen kompressioon, 47 (10 %) patologisiin luunmurtumiin, 36 (8 %) luustokivun hoitoon tarkoitetun antineoplastisen hoidon muutoksiin ja 7 (2 %) luukirurgiaan.</w:t>
      </w:r>
    </w:p>
    <w:p w14:paraId="61FB02B7" w14:textId="77777777" w:rsidR="0020683A" w:rsidRPr="00BA6263" w:rsidRDefault="0020683A" w:rsidP="0020683A">
      <w:pPr>
        <w:spacing w:after="0"/>
        <w:rPr>
          <w:rFonts w:eastAsia="MS Mincho" w:cs="Times New Roman"/>
          <w:b/>
          <w:bCs/>
          <w:szCs w:val="20"/>
          <w:lang w:val="fi-FI"/>
        </w:rPr>
      </w:pPr>
    </w:p>
    <w:p w14:paraId="75A41140" w14:textId="77777777" w:rsidR="0020683A" w:rsidRPr="00BA6263" w:rsidRDefault="0020683A" w:rsidP="0020683A">
      <w:pPr>
        <w:keepNext/>
        <w:spacing w:after="0"/>
        <w:rPr>
          <w:rFonts w:eastAsia="MS Mincho" w:cs="Times New Roman"/>
          <w:bCs/>
          <w:i/>
          <w:szCs w:val="20"/>
          <w:lang w:val="fi-FI"/>
        </w:rPr>
      </w:pPr>
      <w:r w:rsidRPr="00BA6263">
        <w:rPr>
          <w:rFonts w:eastAsia="MS Mincho" w:cs="Times New Roman"/>
          <w:bCs/>
          <w:i/>
          <w:szCs w:val="20"/>
          <w:lang w:val="fi-FI"/>
        </w:rPr>
        <w:t xml:space="preserve">9785-CL-0410-tutkimus (entsalutamidia abirateronin jälkeen potilaille, joilla on metastaattinen </w:t>
      </w:r>
      <w:r w:rsidRPr="00BA6263">
        <w:rPr>
          <w:rFonts w:eastAsia="MS Mincho" w:cs="Times New Roman"/>
          <w:i/>
          <w:lang w:val="fi-FI"/>
        </w:rPr>
        <w:t>kastraatioresistentti eturauhassyöpä</w:t>
      </w:r>
      <w:r w:rsidRPr="00BA6263">
        <w:rPr>
          <w:rFonts w:eastAsia="MS Mincho" w:cs="Times New Roman"/>
          <w:bCs/>
          <w:i/>
          <w:szCs w:val="20"/>
          <w:lang w:val="fi-FI"/>
        </w:rPr>
        <w:t>)</w:t>
      </w:r>
    </w:p>
    <w:p w14:paraId="3236BE3C" w14:textId="77777777" w:rsidR="0020683A" w:rsidRPr="00BA6263" w:rsidRDefault="0020683A" w:rsidP="0020683A">
      <w:pPr>
        <w:keepNext/>
        <w:spacing w:after="0"/>
        <w:rPr>
          <w:rFonts w:eastAsia="MS Mincho" w:cs="Times New Roman"/>
          <w:bCs/>
          <w:szCs w:val="20"/>
          <w:lang w:val="fi-FI"/>
        </w:rPr>
      </w:pPr>
    </w:p>
    <w:p w14:paraId="792CD28B" w14:textId="77777777" w:rsidR="0020683A" w:rsidRPr="00BA6263" w:rsidRDefault="0020683A" w:rsidP="0020683A">
      <w:pPr>
        <w:autoSpaceDE w:val="0"/>
        <w:autoSpaceDN w:val="0"/>
        <w:spacing w:after="0"/>
        <w:rPr>
          <w:rFonts w:eastAsia="MS Mincho" w:cs="Times New Roman"/>
          <w:bCs/>
          <w:iCs/>
          <w:szCs w:val="20"/>
          <w:lang w:val="fi-FI" w:eastAsia="en-GB"/>
        </w:rPr>
      </w:pPr>
      <w:r w:rsidRPr="00BA6263">
        <w:rPr>
          <w:rFonts w:eastAsia="MS Mincho" w:cs="Times New Roman"/>
          <w:bCs/>
          <w:szCs w:val="20"/>
          <w:lang w:val="fi-FI"/>
        </w:rPr>
        <w:t xml:space="preserve">Tutkimuksessa tutkittiin yhtä 214 potilaan ryhmää, jossa potilailla oli </w:t>
      </w:r>
      <w:r w:rsidRPr="00BA6263">
        <w:rPr>
          <w:rFonts w:eastAsia="MS Mincho" w:cs="Times New Roman"/>
          <w:szCs w:val="20"/>
          <w:lang w:val="fi-FI" w:eastAsia="en-GB"/>
        </w:rPr>
        <w:t xml:space="preserve">etenevä </w:t>
      </w:r>
      <w:r w:rsidRPr="00BA6263">
        <w:rPr>
          <w:rFonts w:eastAsia="MS Mincho" w:cs="Times New Roman"/>
          <w:bCs/>
          <w:szCs w:val="20"/>
          <w:lang w:val="fi-FI"/>
        </w:rPr>
        <w:t xml:space="preserve">metastaattinen </w:t>
      </w:r>
      <w:r w:rsidRPr="00BA6263">
        <w:rPr>
          <w:rFonts w:eastAsia="MS Mincho" w:cs="Times New Roman"/>
          <w:lang w:val="fi-FI"/>
        </w:rPr>
        <w:t xml:space="preserve">kastraatioresistentti eturauhassyöpä. Potilaat saivat </w:t>
      </w:r>
      <w:r w:rsidRPr="00BA6263">
        <w:rPr>
          <w:rFonts w:eastAsia="MS Mincho" w:cs="Times New Roman"/>
          <w:szCs w:val="20"/>
          <w:lang w:val="fi-FI" w:eastAsia="en-GB"/>
        </w:rPr>
        <w:t xml:space="preserve">entsalutamidia (160 mg kerran päivässä) vähintään 24 viikon abirateroniasetaatti- ja prednisonihoidon jälkeen. </w:t>
      </w:r>
      <w:r w:rsidRPr="00BA6263">
        <w:rPr>
          <w:rFonts w:eastAsia="MS Mincho" w:cs="Verdana"/>
          <w:bCs/>
          <w:iCs/>
          <w:color w:val="000000"/>
          <w:szCs w:val="20"/>
          <w:lang w:val="fi-FI"/>
        </w:rPr>
        <w:t xml:space="preserve">Tutkimukseen ensisijainen päätetapahtuma </w:t>
      </w:r>
      <w:r w:rsidRPr="00BA6263">
        <w:rPr>
          <w:rFonts w:eastAsia="MS Mincho" w:cs="Times New Roman"/>
          <w:szCs w:val="20"/>
          <w:lang w:val="fi-FI" w:eastAsia="en-GB"/>
        </w:rPr>
        <w:t>rPFS:n mediaani oli</w:t>
      </w:r>
      <w:r w:rsidRPr="00BA6263">
        <w:rPr>
          <w:rFonts w:eastAsia="MS Mincho" w:cs="Verdana"/>
          <w:bCs/>
          <w:iCs/>
          <w:color w:val="000000"/>
          <w:szCs w:val="20"/>
          <w:lang w:val="fi-FI"/>
        </w:rPr>
        <w:t xml:space="preserve"> </w:t>
      </w:r>
      <w:r w:rsidRPr="00BA6263">
        <w:rPr>
          <w:rFonts w:eastAsia="MS Mincho" w:cs="Times New Roman"/>
          <w:szCs w:val="20"/>
          <w:lang w:val="fi-FI" w:eastAsia="en-GB"/>
        </w:rPr>
        <w:t xml:space="preserve">8,1 kuukautta (95 % CI: 6,1; 8,3). Kokonaiselossaoloajan mediaania ei saavutettu. </w:t>
      </w:r>
      <w:r w:rsidRPr="00BA6263">
        <w:rPr>
          <w:rFonts w:eastAsia="MS Mincho" w:cs="Times New Roman"/>
          <w:bCs/>
          <w:iCs/>
          <w:szCs w:val="20"/>
          <w:lang w:val="fi-FI" w:eastAsia="en-GB"/>
        </w:rPr>
        <w:t>PSA-vaste (</w:t>
      </w:r>
      <w:r w:rsidRPr="00BA6263">
        <w:rPr>
          <w:rFonts w:eastAsia="MS Mincho" w:cs="Times New Roman"/>
          <w:lang w:val="fi-FI"/>
        </w:rPr>
        <w:t>määrityksenä ≥ 50 %:n aleneminen lähtötilanteesta</w:t>
      </w:r>
      <w:r w:rsidRPr="00BA6263">
        <w:rPr>
          <w:rFonts w:eastAsia="MS Mincho" w:cs="Times New Roman"/>
          <w:bCs/>
          <w:iCs/>
          <w:szCs w:val="20"/>
          <w:lang w:val="fi-FI" w:eastAsia="en-GB"/>
        </w:rPr>
        <w:t>) oli 22,4 % (95 % CI: 17,0; 28,6).</w:t>
      </w:r>
      <w:r w:rsidRPr="00BA6263">
        <w:rPr>
          <w:rFonts w:eastAsia="MS Mincho" w:cs="Times New Roman"/>
          <w:szCs w:val="20"/>
          <w:lang w:val="fi-FI" w:eastAsia="en-GB"/>
        </w:rPr>
        <w:t xml:space="preserve"> Aiemmin solunsalpaahoitoa saaneiden 69 potilaan </w:t>
      </w:r>
      <w:r w:rsidRPr="00BA6263">
        <w:rPr>
          <w:rFonts w:eastAsia="MS Mincho" w:cs="Times New Roman"/>
          <w:bCs/>
          <w:iCs/>
          <w:szCs w:val="20"/>
          <w:lang w:val="fi-FI" w:eastAsia="en-GB"/>
        </w:rPr>
        <w:t>rPFS:n mediaani oli 7,9 kuukautta (95 % CI: 5,5; 10,8). PSA-vaste oli 23,2 % (95 % CI: 13,9; 34,9). Niillä 145 potilaalla, jotka eivät aiemmin olleet saaneet solunsalpaajahoitoa, rPFS:n mediaani oli 8,1 kuukautta (95 % CI: 5,7; 8,3). PSA-vaste oli 22,1 % (95 % CI: 15,6; 29,7).</w:t>
      </w:r>
    </w:p>
    <w:p w14:paraId="47961B07" w14:textId="77777777" w:rsidR="0020683A" w:rsidRPr="00BA6263" w:rsidRDefault="0020683A" w:rsidP="0020683A">
      <w:pPr>
        <w:spacing w:after="0"/>
        <w:rPr>
          <w:rFonts w:eastAsia="MS Mincho" w:cs="Times New Roman"/>
          <w:szCs w:val="20"/>
          <w:lang w:val="fi-FI" w:eastAsia="en-GB"/>
        </w:rPr>
      </w:pPr>
    </w:p>
    <w:p w14:paraId="6497B12F" w14:textId="77777777" w:rsidR="0020683A" w:rsidRPr="00BA6263" w:rsidRDefault="0020683A" w:rsidP="0020683A">
      <w:pPr>
        <w:spacing w:after="0"/>
        <w:rPr>
          <w:rFonts w:eastAsia="MS Mincho" w:cs="Times New Roman"/>
          <w:bCs/>
          <w:szCs w:val="20"/>
          <w:lang w:val="fi-FI"/>
        </w:rPr>
      </w:pPr>
      <w:r w:rsidRPr="00BA6263">
        <w:rPr>
          <w:rFonts w:eastAsia="MS Mincho" w:cs="Times New Roman"/>
          <w:szCs w:val="20"/>
          <w:lang w:val="fi-FI" w:eastAsia="en-GB"/>
        </w:rPr>
        <w:t>Joillain potilailla entsalutamidihoidon vaste oli abirateronihoidon jälkeen vähäinen, mutta tämän löydöksen syy on vielä tuntematon.</w:t>
      </w:r>
      <w:r w:rsidRPr="00BA6263">
        <w:rPr>
          <w:rFonts w:eastAsia="MS Mincho" w:cs="Verdana"/>
          <w:bCs/>
          <w:iCs/>
          <w:szCs w:val="20"/>
          <w:lang w:val="fi-FI"/>
        </w:rPr>
        <w:t xml:space="preserve"> Tutkimussuunnitelmassa ei saatu selvitettyä todennäköisesti hyötyviä potilaita, eikä sitä, missä järjestyksessä entsalutamidia ja abirateronia olisi paras antaa</w:t>
      </w:r>
      <w:r w:rsidRPr="00BA6263">
        <w:rPr>
          <w:rFonts w:eastAsia="MS Mincho" w:cs="Times New Roman"/>
          <w:szCs w:val="20"/>
          <w:lang w:val="fi-FI" w:eastAsia="en-GB"/>
        </w:rPr>
        <w:t>.</w:t>
      </w:r>
    </w:p>
    <w:p w14:paraId="2A754984" w14:textId="77777777" w:rsidR="0020683A" w:rsidRPr="00BA6263" w:rsidRDefault="0020683A" w:rsidP="0020683A">
      <w:pPr>
        <w:spacing w:after="0"/>
        <w:rPr>
          <w:rFonts w:eastAsia="MS Mincho" w:cs="Times New Roman"/>
          <w:lang w:val="fi-FI"/>
        </w:rPr>
      </w:pPr>
    </w:p>
    <w:p w14:paraId="709226F0" w14:textId="77777777" w:rsidR="0020683A" w:rsidRPr="00BA6263" w:rsidRDefault="0020683A" w:rsidP="0020683A">
      <w:pPr>
        <w:keepNext/>
        <w:spacing w:after="0"/>
        <w:jc w:val="both"/>
        <w:rPr>
          <w:rFonts w:eastAsia="MS Mincho" w:cs="Times New Roman"/>
          <w:bCs/>
          <w:iCs/>
          <w:u w:val="single"/>
          <w:lang w:val="fi-FI"/>
        </w:rPr>
      </w:pPr>
      <w:r w:rsidRPr="00BA6263">
        <w:rPr>
          <w:rFonts w:eastAsia="MS Mincho" w:cs="Times New Roman"/>
          <w:bCs/>
          <w:iCs/>
          <w:u w:val="single"/>
          <w:lang w:val="fi-FI"/>
        </w:rPr>
        <w:t>Iäkkäät potilaat</w:t>
      </w:r>
    </w:p>
    <w:p w14:paraId="637D9A1C" w14:textId="31467E2E" w:rsidR="00D57306" w:rsidRPr="0020683A" w:rsidRDefault="0020683A" w:rsidP="0020683A">
      <w:pPr>
        <w:spacing w:after="0"/>
        <w:rPr>
          <w:rFonts w:cs="Myanmar Text"/>
          <w:lang w:val="fi-FI"/>
        </w:rPr>
      </w:pPr>
      <w:r w:rsidRPr="00BA6263">
        <w:rPr>
          <w:rFonts w:eastAsia="MS Mincho" w:cs="Times New Roman"/>
          <w:lang w:val="fi-FI"/>
        </w:rPr>
        <w:t xml:space="preserve">Kontrolloituihin kliinisiin tutkimuksiin osallistuneesta </w:t>
      </w:r>
      <w:r w:rsidRPr="00BA6263">
        <w:rPr>
          <w:rFonts w:eastAsia="Times New Roman" w:cs="Times New Roman"/>
          <w:szCs w:val="20"/>
          <w:lang w:val="fi-FI"/>
        </w:rPr>
        <w:t>5 110</w:t>
      </w:r>
      <w:r w:rsidRPr="00BA6263">
        <w:rPr>
          <w:rFonts w:eastAsia="MS Mincho" w:cs="Times New Roman"/>
          <w:lang w:val="fi-FI"/>
        </w:rPr>
        <w:t xml:space="preserve">:sta entsalutamidia saaneesta potilaasta </w:t>
      </w:r>
      <w:r w:rsidRPr="00BA6263">
        <w:rPr>
          <w:rFonts w:eastAsia="Times New Roman" w:cs="Times New Roman"/>
          <w:szCs w:val="20"/>
          <w:lang w:val="fi-FI"/>
        </w:rPr>
        <w:t>3 988</w:t>
      </w:r>
      <w:r w:rsidRPr="00BA6263">
        <w:rPr>
          <w:rFonts w:eastAsia="MS Mincho" w:cs="Times New Roman"/>
          <w:lang w:val="fi-FI"/>
        </w:rPr>
        <w:t xml:space="preserve"> potilasta (78 %) oli iältään 65 vuotta tai vanhempia ja </w:t>
      </w:r>
      <w:r w:rsidRPr="00BA6263">
        <w:rPr>
          <w:rFonts w:eastAsia="Times New Roman" w:cs="Times New Roman"/>
          <w:szCs w:val="20"/>
          <w:lang w:val="fi-FI"/>
        </w:rPr>
        <w:t>1 703</w:t>
      </w:r>
      <w:r w:rsidRPr="00BA6263">
        <w:rPr>
          <w:rFonts w:eastAsia="MS Mincho" w:cs="Times New Roman"/>
          <w:lang w:val="fi-FI"/>
        </w:rPr>
        <w:t> potilasta (33 %) oli iältään 75 vuotta tai vanhempia. Yleisluonteisia tehoa ja turvallisuutta koskevia eroja ei havaittu vanhempien ja nuorempien potilaiden välillä.</w:t>
      </w:r>
    </w:p>
    <w:p w14:paraId="648E00A2" w14:textId="1D349BBA" w:rsidR="00D57306" w:rsidRPr="007F3560" w:rsidRDefault="00D57306" w:rsidP="004168AA">
      <w:pPr>
        <w:pStyle w:val="Heading4"/>
        <w:keepNext/>
        <w:contextualSpacing w:val="0"/>
        <w:rPr>
          <w:lang w:val="fi-FI"/>
        </w:rPr>
      </w:pPr>
      <w:r w:rsidRPr="007F3560">
        <w:rPr>
          <w:lang w:val="fi-FI"/>
        </w:rPr>
        <w:t>Pediatriset potilaat</w:t>
      </w:r>
    </w:p>
    <w:p w14:paraId="36BB263C" w14:textId="6F339095" w:rsidR="00D57306" w:rsidRPr="007F3560" w:rsidRDefault="00934A69" w:rsidP="004168AA">
      <w:pPr>
        <w:keepNext/>
        <w:spacing w:after="0"/>
        <w:rPr>
          <w:lang w:val="fi-FI"/>
        </w:rPr>
      </w:pPr>
      <w:r w:rsidRPr="00934A69">
        <w:rPr>
          <w:rFonts w:eastAsia="MS Mincho" w:cs="Times New Roman"/>
          <w:lang w:val="fi-FI"/>
        </w:rPr>
        <w:t>Euroopan lääkevirasto on myöntänyt vapautuksen velvoitteesta toimittaa tutkimustulokset entsalutamidin käytöstä eturauhassyövän hoidossa kaikissa pediatrisissa potilasryhmissä (ks. kohdasta 4.2 ohjeet käytöstä pediatristen potilaiden hoidossa</w:t>
      </w:r>
      <w:r w:rsidR="00D57306" w:rsidRPr="007F3560">
        <w:rPr>
          <w:rFonts w:cs="Myanmar Text"/>
          <w:lang w:val="fi-FI"/>
        </w:rPr>
        <w:t>).</w:t>
      </w:r>
    </w:p>
    <w:p w14:paraId="44B6AE67" w14:textId="4C92BD8B" w:rsidR="00D57306" w:rsidRPr="0027106F" w:rsidRDefault="00D57306">
      <w:pPr>
        <w:pStyle w:val="Heading3"/>
        <w:rPr>
          <w:lang w:val="fi-FI"/>
        </w:rPr>
      </w:pPr>
      <w:r w:rsidRPr="0027106F">
        <w:rPr>
          <w:lang w:val="fi-FI"/>
        </w:rPr>
        <w:t>5.2</w:t>
      </w:r>
      <w:r w:rsidRPr="0027106F">
        <w:rPr>
          <w:lang w:val="fi-FI"/>
        </w:rPr>
        <w:tab/>
        <w:t>Farmakokinetiikka</w:t>
      </w:r>
    </w:p>
    <w:p w14:paraId="1479ECE2" w14:textId="65F58588" w:rsidR="00934A69" w:rsidRPr="00934A69" w:rsidRDefault="00934A69" w:rsidP="00934A69">
      <w:pPr>
        <w:spacing w:after="0"/>
        <w:rPr>
          <w:rFonts w:eastAsia="MS Mincho" w:cs="Times New Roman"/>
          <w:lang w:val="fi-FI"/>
        </w:rPr>
      </w:pPr>
      <w:r w:rsidRPr="00934A69">
        <w:rPr>
          <w:rFonts w:eastAsia="MS Mincho" w:cs="Times New Roman"/>
          <w:lang w:val="fi-FI"/>
        </w:rPr>
        <w:t>Entsalutamidi liukenee heikosti veteen. Entsalutamidin liukenemista lisäävät kaprylokaproyyli-makrogoliglyseridit, jotka toimivat emulgaattorina/surfaktanttina. Prekliinisissä tutkimuksissa entsalutamidin imeytyminen lisääntyi, kun sitä liuotettiin kaprylokaproyyli-makrogoliglyserideihin.</w:t>
      </w:r>
    </w:p>
    <w:p w14:paraId="24815E5D" w14:textId="77777777" w:rsidR="00934A69" w:rsidRPr="00934A69" w:rsidRDefault="00934A69" w:rsidP="00934A69">
      <w:pPr>
        <w:spacing w:after="0"/>
        <w:rPr>
          <w:rFonts w:eastAsia="MS Mincho" w:cs="Times New Roman"/>
          <w:lang w:val="fi-FI"/>
        </w:rPr>
      </w:pPr>
    </w:p>
    <w:p w14:paraId="0A5F7783" w14:textId="5617B131" w:rsidR="00D57306" w:rsidRPr="00934A69" w:rsidRDefault="00934A69" w:rsidP="00934A69">
      <w:pPr>
        <w:spacing w:after="0"/>
        <w:rPr>
          <w:lang w:val="fi-FI"/>
        </w:rPr>
      </w:pPr>
      <w:r w:rsidRPr="00934A69">
        <w:rPr>
          <w:rFonts w:eastAsia="MS Mincho" w:cs="Times New Roman"/>
          <w:lang w:val="fi-FI"/>
        </w:rPr>
        <w:t xml:space="preserve">Entsalutamidin </w:t>
      </w:r>
      <w:r w:rsidRPr="00934A69">
        <w:rPr>
          <w:rFonts w:eastAsia="MS Mincho" w:cs="Times New Roman"/>
          <w:bCs/>
          <w:noProof/>
          <w:lang w:val="fi-FI"/>
        </w:rPr>
        <w:t>farmakokinetiikkaa</w:t>
      </w:r>
      <w:r w:rsidRPr="00934A69">
        <w:rPr>
          <w:rFonts w:eastAsia="MS Mincho" w:cs="Times New Roman"/>
          <w:lang w:val="fi-FI"/>
        </w:rPr>
        <w:t xml:space="preserve"> on tutkittu eturauhassyöpää sairastavilla potilailla ja terveillä mieshenkilöillä. Entsalutamidin keskimääräinen terminaalinen puoliintumisaika (t</w:t>
      </w:r>
      <w:r w:rsidRPr="00934A69">
        <w:rPr>
          <w:rFonts w:eastAsia="MS Mincho" w:cs="Times New Roman"/>
          <w:vertAlign w:val="subscript"/>
          <w:lang w:val="fi-FI"/>
        </w:rPr>
        <w:t>1/2</w:t>
      </w:r>
      <w:r w:rsidRPr="00934A69">
        <w:rPr>
          <w:rFonts w:eastAsia="MS Mincho" w:cs="Times New Roman"/>
          <w:lang w:val="fi-FI"/>
        </w:rPr>
        <w:t xml:space="preserve">) oraalisen kerta-annoksen jälkeen on 5,8 vuorokautta (vaihteluväli 2,8–10,2 vuorokautta), ja vakaa tila saavutetaan noin kuukaudessa. Käytettäessä entsalutamidia päivittäin suun kautta </w:t>
      </w:r>
      <w:r w:rsidRPr="00934A69">
        <w:rPr>
          <w:rFonts w:eastAsia="MS Mincho" w:cs="Times New Roman"/>
          <w:bCs/>
          <w:noProof/>
          <w:lang w:val="fi-FI"/>
        </w:rPr>
        <w:t>se</w:t>
      </w:r>
      <w:r w:rsidRPr="00934A69">
        <w:rPr>
          <w:rFonts w:eastAsia="MS Mincho" w:cs="Times New Roman"/>
          <w:lang w:val="fi-FI"/>
        </w:rPr>
        <w:t xml:space="preserve"> akkumuloituu noin 8,3</w:t>
      </w:r>
      <w:r w:rsidRPr="00934A69">
        <w:rPr>
          <w:rFonts w:eastAsia="MS Mincho" w:cs="Times New Roman"/>
          <w:lang w:val="fi-FI"/>
        </w:rPr>
        <w:noBreakHyphen/>
        <w:t xml:space="preserve">kertaisesti suhteessa kerta-annokseen. Plasmapitoisuuksien päivittäinen vaihtelu on vähäistä (suurimman ja pienimmän pitoisuuden [peak-to-trough] suhde on 1,25). Entsalutamidin </w:t>
      </w:r>
      <w:r w:rsidRPr="00934A69">
        <w:rPr>
          <w:rFonts w:eastAsia="MS Mincho" w:cs="Times New Roman"/>
          <w:bCs/>
          <w:noProof/>
          <w:lang w:val="fi-FI"/>
        </w:rPr>
        <w:t>poistuminen</w:t>
      </w:r>
      <w:r w:rsidRPr="00934A69">
        <w:rPr>
          <w:rFonts w:eastAsia="MS Mincho" w:cs="Times New Roman"/>
          <w:lang w:val="fi-FI"/>
        </w:rPr>
        <w:t xml:space="preserve"> tapahtuu pääsääntöisesti maksan kautta metaboloitumalla. Tuloksena oleva aktiivinen metaboliitti on yhtä aktiivinen kuin entsalutamidi ja kiertäessään elimistössä pitoisuus plasmassa on suunnilleen sama kuin </w:t>
      </w:r>
      <w:r w:rsidRPr="00934A69">
        <w:rPr>
          <w:rFonts w:eastAsia="MS Mincho" w:cs="Times New Roman"/>
          <w:bCs/>
          <w:noProof/>
          <w:lang w:val="fi-FI"/>
        </w:rPr>
        <w:t>entsalutamidilla</w:t>
      </w:r>
      <w:r w:rsidR="00D57306" w:rsidRPr="00934A69">
        <w:rPr>
          <w:rFonts w:cs="Myanmar Text"/>
          <w:lang w:val="fi-FI"/>
        </w:rPr>
        <w:t>.</w:t>
      </w:r>
    </w:p>
    <w:p w14:paraId="0B788BF3" w14:textId="2505955D" w:rsidR="00D57306" w:rsidRPr="007F3560" w:rsidRDefault="00D57306">
      <w:pPr>
        <w:pStyle w:val="Heading4"/>
        <w:rPr>
          <w:lang w:val="fi-FI"/>
        </w:rPr>
      </w:pPr>
      <w:r w:rsidRPr="007F3560">
        <w:rPr>
          <w:lang w:val="fi-FI"/>
        </w:rPr>
        <w:t>Imeytyminen</w:t>
      </w:r>
    </w:p>
    <w:p w14:paraId="70170F1F" w14:textId="5305DE62" w:rsidR="00934A69" w:rsidRPr="00934A69" w:rsidRDefault="00934A69" w:rsidP="00934A69">
      <w:pPr>
        <w:spacing w:after="0"/>
        <w:rPr>
          <w:rFonts w:eastAsia="MS Mincho" w:cs="Times New Roman"/>
          <w:lang w:val="fi-FI"/>
        </w:rPr>
      </w:pPr>
      <w:r w:rsidRPr="00934A69">
        <w:rPr>
          <w:rFonts w:eastAsia="MS Mincho" w:cs="Times New Roman"/>
          <w:lang w:val="fi-FI"/>
        </w:rPr>
        <w:t>Entsalutamidin imeytymistä annettuna suun kautta kalvopäällysteisinä tabletteina arvioitiin terveillä, miespuolisilla vapaaehtoisilla yhden 160 mg:n kalvopäällysteisten Xtandi-tablettien annoksen jälkeen, ja farmakokineettistä mallintamista ja simulaatiota käytettiin ennustamaan farmakokineettinen profiili vakaassa tilassa. Näiden ennusteiden sekä muiden tukevien tietojen perusteella mediaaniaika siihen, että entsalutamidin enimmäispitoisuus plasmassa saavutetaan (C</w:t>
      </w:r>
      <w:r w:rsidRPr="00934A69">
        <w:rPr>
          <w:rFonts w:eastAsia="MS Mincho" w:cs="Times New Roman"/>
          <w:vertAlign w:val="subscript"/>
          <w:lang w:val="fi-FI"/>
        </w:rPr>
        <w:t>max</w:t>
      </w:r>
      <w:r w:rsidRPr="00934A69">
        <w:rPr>
          <w:rFonts w:eastAsia="MS Mincho" w:cs="Times New Roman"/>
          <w:lang w:val="fi-FI"/>
        </w:rPr>
        <w:t>), on kaksi tuntia (alue 0,5</w:t>
      </w:r>
      <w:r w:rsidRPr="00934A69">
        <w:rPr>
          <w:rFonts w:eastAsia="MS Mincho" w:cs="Times New Roman"/>
          <w:lang w:val="fi-FI"/>
        </w:rPr>
        <w:noBreakHyphen/>
        <w:t xml:space="preserve">6 tuntia). Entsalutamidin ja sen aktiivisen metaboliitin vakaan tilan farmakokineettiset profiilit ovat samanlaisia kalvopäällysteissä tableteissa ja Xtandi pehmeä kapseli -muodossa. Pehmeä kapseli -muodon suun kautta ottamisen jälkeen (Xtandi 160 mg päivittäin) potilailla, joilla on metastaattinen </w:t>
      </w:r>
      <w:r w:rsidRPr="00934A69">
        <w:rPr>
          <w:rFonts w:eastAsia="MS Mincho" w:cs="Times New Roman"/>
          <w:noProof/>
          <w:lang w:val="fi-FI"/>
        </w:rPr>
        <w:t>kastraatioresistentti eturauhassyöpä, entsalutamidin ja sen aktiivisen metaboliitin vakaan tilan keskimääräiset C</w:t>
      </w:r>
      <w:r w:rsidRPr="00934A69">
        <w:rPr>
          <w:rFonts w:eastAsia="MS Mincho" w:cs="Times New Roman"/>
          <w:noProof/>
          <w:vertAlign w:val="subscript"/>
          <w:lang w:val="fi-FI"/>
        </w:rPr>
        <w:t>max</w:t>
      </w:r>
      <w:r w:rsidRPr="00934A69">
        <w:rPr>
          <w:rFonts w:eastAsia="MS Mincho" w:cs="Times New Roman"/>
          <w:noProof/>
          <w:lang w:val="fi-FI"/>
        </w:rPr>
        <w:t>–arvot plasmassa ovat 16,6 μg/ml (variaatiokerroin [CV] 23 %) ja 12,7 μg/ml (CV 30 %).</w:t>
      </w:r>
    </w:p>
    <w:p w14:paraId="3FAC17DD" w14:textId="77777777" w:rsidR="00934A69" w:rsidRPr="00934A69" w:rsidRDefault="00934A69" w:rsidP="00934A69">
      <w:pPr>
        <w:spacing w:after="0"/>
        <w:rPr>
          <w:rFonts w:eastAsia="MS Mincho" w:cs="Times New Roman"/>
          <w:lang w:val="fi-FI"/>
        </w:rPr>
      </w:pPr>
    </w:p>
    <w:p w14:paraId="481C6003" w14:textId="77777777" w:rsidR="00934A69" w:rsidRPr="00934A69" w:rsidRDefault="00934A69" w:rsidP="00934A69">
      <w:pPr>
        <w:spacing w:after="0"/>
        <w:rPr>
          <w:rFonts w:eastAsia="MS Mincho" w:cs="Times New Roman"/>
          <w:lang w:val="fi-FI"/>
        </w:rPr>
      </w:pPr>
      <w:r w:rsidRPr="00934A69">
        <w:rPr>
          <w:rFonts w:eastAsia="MS Mincho" w:cs="Times New Roman"/>
          <w:lang w:val="fi-FI"/>
        </w:rPr>
        <w:t>Ihmisillä tehdyn massatasapainotutkimuksen (mass balance study) perusteella suun kautta otetusta entsalutamidista imeytyy vähintään 84,2 %. Entsalutamidi ei ole effluksikuljettajaproteiinien (P-gp tai BCRP) substraatti.</w:t>
      </w:r>
    </w:p>
    <w:p w14:paraId="039C2E0F" w14:textId="77777777" w:rsidR="00934A69" w:rsidRPr="00934A69" w:rsidRDefault="00934A69" w:rsidP="00934A69">
      <w:pPr>
        <w:spacing w:after="0"/>
        <w:rPr>
          <w:rFonts w:eastAsia="MS Mincho" w:cs="Times New Roman"/>
          <w:lang w:val="fi-FI"/>
        </w:rPr>
      </w:pPr>
    </w:p>
    <w:p w14:paraId="345E50C3" w14:textId="6C354786" w:rsidR="00D57306" w:rsidRPr="00934A69" w:rsidRDefault="00934A69" w:rsidP="00934A69">
      <w:pPr>
        <w:spacing w:after="0"/>
        <w:rPr>
          <w:lang w:val="fi-FI"/>
        </w:rPr>
      </w:pPr>
      <w:r w:rsidRPr="00934A69">
        <w:rPr>
          <w:rFonts w:eastAsia="MS Mincho" w:cs="Times New Roman"/>
          <w:lang w:val="fi-FI"/>
        </w:rPr>
        <w:t>Ruoka ei vaikuta kliinisesti merkittävästi entsalutamidiin. Kliinisissä tutkimuksissa Xtandi-valmistetta käytettiin ruokailusta riippumatta</w:t>
      </w:r>
      <w:r w:rsidR="00D57306" w:rsidRPr="00934A69">
        <w:rPr>
          <w:rFonts w:cs="Myanmar Text"/>
          <w:lang w:val="fi-FI"/>
        </w:rPr>
        <w:t>.</w:t>
      </w:r>
    </w:p>
    <w:p w14:paraId="214D0B4E" w14:textId="7646EAD8" w:rsidR="00D57306" w:rsidRPr="0027106F" w:rsidRDefault="00D57306">
      <w:pPr>
        <w:pStyle w:val="Heading4"/>
        <w:rPr>
          <w:lang w:val="fi-FI"/>
        </w:rPr>
      </w:pPr>
      <w:r w:rsidRPr="0027106F">
        <w:rPr>
          <w:lang w:val="fi-FI"/>
        </w:rPr>
        <w:t>Jakautuminen</w:t>
      </w:r>
    </w:p>
    <w:p w14:paraId="2639726D" w14:textId="50577AB1" w:rsidR="00934A69" w:rsidRPr="00934A69" w:rsidRDefault="00934A69" w:rsidP="00934A69">
      <w:pPr>
        <w:pStyle w:val="Default"/>
        <w:rPr>
          <w:rFonts w:eastAsia="MS Mincho"/>
          <w:sz w:val="22"/>
          <w:szCs w:val="22"/>
        </w:rPr>
      </w:pPr>
      <w:r w:rsidRPr="00934A69">
        <w:rPr>
          <w:rFonts w:eastAsia="MS Mincho"/>
          <w:sz w:val="22"/>
          <w:szCs w:val="22"/>
        </w:rPr>
        <w:t xml:space="preserve">Entsalutamidin näennäisen jakautumistilavuuden keskiarvo (V/F) oraalisen kerta-annoksen jälkeen on 110 l (CV 29 %). Entsalutamidin </w:t>
      </w:r>
      <w:r w:rsidRPr="00934A69">
        <w:rPr>
          <w:rFonts w:eastAsia="MS Mincho"/>
          <w:bCs/>
          <w:noProof/>
          <w:sz w:val="22"/>
          <w:szCs w:val="22"/>
        </w:rPr>
        <w:t>jakautumistilavuus</w:t>
      </w:r>
      <w:r w:rsidRPr="00934A69">
        <w:rPr>
          <w:rFonts w:eastAsia="MS Mincho"/>
          <w:sz w:val="22"/>
          <w:szCs w:val="22"/>
        </w:rPr>
        <w:t xml:space="preserve"> on suurempi kuin ihmisen kehossa olevan veden tilavuus, mikä osoittaa suurta ekstravaskulaarista jakautumista. Jyrsijöillä tehdyt tutkimukset viittaavat siihen, että </w:t>
      </w:r>
      <w:r w:rsidRPr="00934A69">
        <w:rPr>
          <w:rFonts w:eastAsia="MS Mincho"/>
          <w:bCs/>
          <w:noProof/>
          <w:sz w:val="22"/>
          <w:szCs w:val="22"/>
        </w:rPr>
        <w:t>entsalutamidi</w:t>
      </w:r>
      <w:r w:rsidRPr="00934A69">
        <w:rPr>
          <w:rFonts w:eastAsia="MS Mincho"/>
          <w:sz w:val="22"/>
          <w:szCs w:val="22"/>
        </w:rPr>
        <w:t xml:space="preserve"> ja sen aktiivinen metaboliitti voivat läpäistä veri-aivoesteen.</w:t>
      </w:r>
    </w:p>
    <w:p w14:paraId="04E79911" w14:textId="77777777" w:rsidR="00934A69" w:rsidRPr="00934A69" w:rsidRDefault="00934A69" w:rsidP="00934A69">
      <w:pPr>
        <w:autoSpaceDE w:val="0"/>
        <w:autoSpaceDN w:val="0"/>
        <w:adjustRightInd w:val="0"/>
        <w:spacing w:after="0"/>
        <w:rPr>
          <w:rFonts w:eastAsia="MS Mincho" w:cs="Times New Roman"/>
          <w:lang w:val="fi-FI" w:eastAsia="fi-FI"/>
        </w:rPr>
      </w:pPr>
    </w:p>
    <w:p w14:paraId="782F19BB" w14:textId="2616B62C" w:rsidR="00D57306" w:rsidRPr="00934A69" w:rsidRDefault="00934A69" w:rsidP="00934A69">
      <w:pPr>
        <w:spacing w:after="0"/>
        <w:rPr>
          <w:lang w:val="fi-FI"/>
        </w:rPr>
      </w:pPr>
      <w:r w:rsidRPr="00934A69">
        <w:rPr>
          <w:rFonts w:eastAsia="MS Mincho" w:cs="Times New Roman"/>
          <w:bCs/>
          <w:noProof/>
          <w:lang w:val="fi-FI"/>
        </w:rPr>
        <w:t>Entsalutamidi</w:t>
      </w:r>
      <w:r w:rsidRPr="00934A69">
        <w:rPr>
          <w:rFonts w:eastAsia="MS Mincho" w:cs="Times New Roman"/>
          <w:lang w:val="fi-FI"/>
        </w:rPr>
        <w:t xml:space="preserve"> sitoutuu plasman proteiineihin (noin 97–98 %), lähinnä albumiiniin. Aktiivinen metaboliitti sitoutuu 95-prosenttisesti plasman proteiineihin. Entsalutamidin ja muiden runsaasti sitoutuvien lääkeaineiden (varfariini, ibuprofeeni ja salisyylihappo) välillä ei havaittu proteiiniin sitoutumisen syrjäyttämistä </w:t>
      </w:r>
      <w:r w:rsidRPr="00934A69">
        <w:rPr>
          <w:rFonts w:eastAsia="MS Mincho" w:cs="Times New Roman"/>
          <w:i/>
          <w:lang w:val="fi-FI"/>
        </w:rPr>
        <w:t>in vitro</w:t>
      </w:r>
      <w:r w:rsidR="00D57306" w:rsidRPr="00934A69">
        <w:rPr>
          <w:rFonts w:cs="Myanmar Text"/>
          <w:lang w:val="fi-FI"/>
        </w:rPr>
        <w:t>.</w:t>
      </w:r>
    </w:p>
    <w:p w14:paraId="41FB25A0" w14:textId="7FD9C9EC" w:rsidR="00D57306" w:rsidRPr="007F3560" w:rsidRDefault="00D57306">
      <w:pPr>
        <w:pStyle w:val="Heading4"/>
        <w:contextualSpacing w:val="0"/>
        <w:rPr>
          <w:lang w:val="fi-FI"/>
        </w:rPr>
      </w:pPr>
      <w:r w:rsidRPr="007F3560">
        <w:rPr>
          <w:lang w:val="fi-FI"/>
        </w:rPr>
        <w:t>Biotransformaatio</w:t>
      </w:r>
    </w:p>
    <w:p w14:paraId="7FDC3B66" w14:textId="0C19466E" w:rsidR="00934A69" w:rsidRPr="00934A69" w:rsidRDefault="00934A69" w:rsidP="00934A69">
      <w:pPr>
        <w:spacing w:after="0"/>
        <w:rPr>
          <w:rFonts w:eastAsia="MS Mincho" w:cs="Times New Roman"/>
          <w:lang w:val="fi-FI"/>
        </w:rPr>
      </w:pPr>
      <w:r w:rsidRPr="00934A69">
        <w:rPr>
          <w:rFonts w:eastAsia="MS Mincho" w:cs="Times New Roman"/>
          <w:lang w:val="fi-FI"/>
        </w:rPr>
        <w:t>Entsalutamidi metaboloituu laajasti. Ihmisen plasmassa on havaittu kahta keskeistä metaboliittia: N</w:t>
      </w:r>
      <w:r w:rsidRPr="00934A69">
        <w:rPr>
          <w:rFonts w:eastAsia="MS Mincho" w:cs="Times New Roman"/>
          <w:lang w:val="fi-FI"/>
        </w:rPr>
        <w:noBreakHyphen/>
        <w:t xml:space="preserve">desmetyyli-entsalutamidia (aktiivinen metaboliitti) ja karboksyylihapon johdannaista (inaktiivinen metaboliitti). Entsalutamidi metaboloituu CYP2C8-entsyymin ja vähäisemmässä määrin CYP3A4/5-entsyymin välityksellä (ks. kohta 4.5). Molemmat entsyymit vaikuttavat aktiivisen metaboliitin muodostumiseen. N-desmetyyli-entsalutamidi metaboloituu </w:t>
      </w:r>
      <w:r w:rsidRPr="00934A69">
        <w:rPr>
          <w:rFonts w:eastAsia="MS Mincho" w:cs="Times New Roman"/>
          <w:i/>
          <w:lang w:val="fi-FI"/>
        </w:rPr>
        <w:t>in vitro</w:t>
      </w:r>
      <w:r w:rsidRPr="00934A69">
        <w:rPr>
          <w:rFonts w:eastAsia="MS Mincho" w:cs="Times New Roman"/>
          <w:lang w:val="fi-FI"/>
        </w:rPr>
        <w:t xml:space="preserve"> karboksyylihappometaboliitiksi karboksiesteraasi 1:n vaikutuksesta, jolla on vähäinen osuus myös entsalutamidin metaboloitumisessa karboksyylihappometaboliitiksi. N</w:t>
      </w:r>
      <w:r w:rsidRPr="00934A69">
        <w:rPr>
          <w:rFonts w:eastAsia="MS Mincho" w:cs="Times New Roman"/>
          <w:lang w:val="fi-FI"/>
        </w:rPr>
        <w:noBreakHyphen/>
        <w:t xml:space="preserve">desmetyyli-entsalutamidi ei metaboloitunut CYP-entsyymien välityksellä </w:t>
      </w:r>
      <w:r w:rsidRPr="00934A69">
        <w:rPr>
          <w:rFonts w:eastAsia="MS Mincho" w:cs="Times New Roman"/>
          <w:i/>
          <w:lang w:val="fi-FI"/>
        </w:rPr>
        <w:t>in vitro</w:t>
      </w:r>
      <w:r w:rsidRPr="00934A69">
        <w:rPr>
          <w:rFonts w:eastAsia="MS Mincho" w:cs="Times New Roman"/>
          <w:lang w:val="fi-FI"/>
        </w:rPr>
        <w:t>.</w:t>
      </w:r>
    </w:p>
    <w:p w14:paraId="3EDFA3A7" w14:textId="77777777" w:rsidR="00934A69" w:rsidRPr="00934A69" w:rsidRDefault="00934A69" w:rsidP="00934A69">
      <w:pPr>
        <w:spacing w:after="0"/>
        <w:rPr>
          <w:rFonts w:eastAsia="MS Mincho" w:cs="Times New Roman"/>
          <w:lang w:val="fi-FI" w:eastAsia="fi-FI"/>
        </w:rPr>
      </w:pPr>
    </w:p>
    <w:p w14:paraId="0B236191" w14:textId="3E458558" w:rsidR="00D57306" w:rsidRPr="00934A69" w:rsidRDefault="00934A69" w:rsidP="00934A69">
      <w:pPr>
        <w:spacing w:after="0"/>
        <w:rPr>
          <w:lang w:val="fi-FI"/>
        </w:rPr>
      </w:pPr>
      <w:r w:rsidRPr="00934A69">
        <w:rPr>
          <w:rFonts w:eastAsia="MS Mincho" w:cs="Times New Roman"/>
          <w:szCs w:val="20"/>
          <w:lang w:val="fi-FI"/>
        </w:rPr>
        <w:t>Kliinisissä käyttöolosuhteissa entsalutamidi on CYP3A4:n voimakas indusori ja keskivoimakas CYP2C9:n ja CYP2C19:n indusori. Entsalutamidilla ei ole kliinisesti merkittävää vaikutusta CYP2C8:aan (ks. kohta 4.5</w:t>
      </w:r>
      <w:r w:rsidR="00D57306" w:rsidRPr="00934A69">
        <w:rPr>
          <w:rFonts w:eastAsia="MS Mincho" w:cs="Myanmar Text"/>
          <w:lang w:val="fi-FI"/>
        </w:rPr>
        <w:t>).</w:t>
      </w:r>
    </w:p>
    <w:p w14:paraId="6762A322" w14:textId="076A4255" w:rsidR="00D57306" w:rsidRPr="0027106F" w:rsidRDefault="00D57306">
      <w:pPr>
        <w:pStyle w:val="Heading4"/>
        <w:rPr>
          <w:lang w:val="fi-FI"/>
        </w:rPr>
      </w:pPr>
      <w:r w:rsidRPr="0027106F">
        <w:rPr>
          <w:lang w:val="fi-FI"/>
        </w:rPr>
        <w:t>Eliminaatio</w:t>
      </w:r>
    </w:p>
    <w:p w14:paraId="602D3519" w14:textId="7DD6745A" w:rsidR="00934A69" w:rsidRPr="00934A69" w:rsidRDefault="00934A69" w:rsidP="00934A69">
      <w:pPr>
        <w:spacing w:after="0"/>
        <w:rPr>
          <w:rFonts w:eastAsia="MS Mincho" w:cs="Times New Roman"/>
          <w:lang w:val="fi-FI"/>
        </w:rPr>
      </w:pPr>
      <w:r w:rsidRPr="00934A69">
        <w:rPr>
          <w:rFonts w:eastAsia="MS Mincho" w:cs="Times New Roman"/>
          <w:lang w:val="fi-FI"/>
        </w:rPr>
        <w:t>Entsalutamidin keskimääräinen näennäinen puhdistuma (CL/F) on 0,520–0,564 l/h.</w:t>
      </w:r>
    </w:p>
    <w:p w14:paraId="415ADC9E" w14:textId="77777777" w:rsidR="00934A69" w:rsidRPr="00934A69" w:rsidRDefault="00934A69" w:rsidP="00934A69">
      <w:pPr>
        <w:spacing w:after="0"/>
        <w:rPr>
          <w:rFonts w:eastAsia="MS Mincho" w:cs="Times New Roman"/>
          <w:lang w:val="fi-FI"/>
        </w:rPr>
      </w:pPr>
    </w:p>
    <w:p w14:paraId="55CE7FC0" w14:textId="77777777" w:rsidR="00934A69" w:rsidRPr="00934A69" w:rsidRDefault="00934A69" w:rsidP="00934A69">
      <w:pPr>
        <w:autoSpaceDE w:val="0"/>
        <w:autoSpaceDN w:val="0"/>
        <w:adjustRightInd w:val="0"/>
        <w:spacing w:after="0"/>
        <w:rPr>
          <w:rFonts w:eastAsia="MS Mincho" w:cs="Times New Roman"/>
          <w:bCs/>
          <w:noProof/>
          <w:lang w:val="fi-FI"/>
        </w:rPr>
      </w:pPr>
      <w:r w:rsidRPr="00934A69">
        <w:rPr>
          <w:rFonts w:eastAsia="MS Mincho" w:cs="Times New Roman"/>
          <w:lang w:val="fi-FI"/>
        </w:rPr>
        <w:t xml:space="preserve">Kun suun kautta annettiin </w:t>
      </w:r>
      <w:r w:rsidRPr="00934A69">
        <w:rPr>
          <w:rFonts w:eastAsia="MS Mincho" w:cs="Times New Roman"/>
          <w:vertAlign w:val="superscript"/>
          <w:lang w:val="fi-FI"/>
        </w:rPr>
        <w:t>14</w:t>
      </w:r>
      <w:r w:rsidRPr="00934A69">
        <w:rPr>
          <w:rFonts w:eastAsia="MS Mincho" w:cs="Times New Roman"/>
          <w:lang w:val="fi-FI"/>
        </w:rPr>
        <w:t>C-</w:t>
      </w:r>
      <w:r w:rsidRPr="00934A69">
        <w:rPr>
          <w:rFonts w:eastAsia="MS Mincho" w:cs="Times New Roman"/>
          <w:bCs/>
          <w:noProof/>
          <w:lang w:val="fi-FI"/>
        </w:rPr>
        <w:t>entsalutamidia</w:t>
      </w:r>
      <w:r w:rsidRPr="00934A69">
        <w:rPr>
          <w:rFonts w:eastAsia="MS Mincho" w:cs="Times New Roman"/>
          <w:lang w:val="fi-FI"/>
        </w:rPr>
        <w:t xml:space="preserve">, enintään 77 vuorokautta annoksen ottamisesta 84,6 % radioaktiivisuudesta kertyi virtsaan tai ulosteeseen: 71,0 % kertyi virtsaan (pääasiassa inaktiivisena metaboliittina lisäksi jäänteitä </w:t>
      </w:r>
      <w:r w:rsidRPr="00934A69">
        <w:rPr>
          <w:rFonts w:eastAsia="MS Mincho" w:cs="Times New Roman"/>
          <w:bCs/>
          <w:noProof/>
          <w:lang w:val="fi-FI"/>
        </w:rPr>
        <w:t>entsalutamidista ja aktiivisesta metaboliitista</w:t>
      </w:r>
      <w:r w:rsidRPr="00934A69">
        <w:rPr>
          <w:rFonts w:eastAsia="MS Mincho" w:cs="Times New Roman"/>
          <w:lang w:val="fi-FI"/>
        </w:rPr>
        <w:t xml:space="preserve">), ja 13,6 % kertyi ulosteeseen (0,39 % annoksesta erittyi muuttumattomana </w:t>
      </w:r>
      <w:r w:rsidRPr="00934A69">
        <w:rPr>
          <w:rFonts w:eastAsia="MS Mincho" w:cs="Times New Roman"/>
          <w:bCs/>
          <w:noProof/>
          <w:lang w:val="fi-FI"/>
        </w:rPr>
        <w:t>entsalutamidina).</w:t>
      </w:r>
    </w:p>
    <w:p w14:paraId="6E07C73B" w14:textId="77777777" w:rsidR="00934A69" w:rsidRPr="00934A69" w:rsidRDefault="00934A69" w:rsidP="00934A69">
      <w:pPr>
        <w:autoSpaceDE w:val="0"/>
        <w:autoSpaceDN w:val="0"/>
        <w:adjustRightInd w:val="0"/>
        <w:spacing w:after="0"/>
        <w:rPr>
          <w:rFonts w:eastAsia="MS Mincho" w:cs="Times New Roman"/>
          <w:bCs/>
          <w:noProof/>
          <w:lang w:val="fi-FI"/>
        </w:rPr>
      </w:pPr>
    </w:p>
    <w:p w14:paraId="3B732482" w14:textId="77777777" w:rsidR="00934A69" w:rsidRPr="00934A69" w:rsidRDefault="00934A69" w:rsidP="00934A69">
      <w:pPr>
        <w:autoSpaceDE w:val="0"/>
        <w:autoSpaceDN w:val="0"/>
        <w:adjustRightInd w:val="0"/>
        <w:spacing w:after="0"/>
        <w:rPr>
          <w:rFonts w:eastAsia="MS Mincho" w:cs="Times New Roman"/>
          <w:lang w:val="fi-FI"/>
        </w:rPr>
      </w:pPr>
      <w:r w:rsidRPr="00934A69">
        <w:rPr>
          <w:rFonts w:eastAsia="MS Mincho" w:cs="Times New Roman"/>
          <w:i/>
          <w:lang w:val="fi-FI"/>
        </w:rPr>
        <w:t>In vitro</w:t>
      </w:r>
      <w:r w:rsidRPr="00934A69">
        <w:rPr>
          <w:rFonts w:eastAsia="MS Mincho" w:cs="Times New Roman"/>
          <w:lang w:val="fi-FI"/>
        </w:rPr>
        <w:t xml:space="preserve"> -tiedot viittaavat siihen, että entsalutamidi ei ole OATP1B1:n, OATP1B3:n tai OCT1:n substraatti ja että N-desmetyyli-entsalutamidi ei ole P-gp:n tai BCRP:n substraatti.</w:t>
      </w:r>
    </w:p>
    <w:p w14:paraId="4B4C75A7" w14:textId="77777777" w:rsidR="00934A69" w:rsidRPr="00934A69" w:rsidRDefault="00934A69" w:rsidP="00934A69">
      <w:pPr>
        <w:autoSpaceDE w:val="0"/>
        <w:autoSpaceDN w:val="0"/>
        <w:adjustRightInd w:val="0"/>
        <w:spacing w:after="0"/>
        <w:rPr>
          <w:rFonts w:eastAsia="MS Mincho" w:cs="Times New Roman"/>
          <w:lang w:val="fi-FI"/>
        </w:rPr>
      </w:pPr>
    </w:p>
    <w:p w14:paraId="3ACBF9D6" w14:textId="1FE3B654" w:rsidR="00D57306" w:rsidRPr="00934A69" w:rsidRDefault="00934A69" w:rsidP="00934A69">
      <w:pPr>
        <w:keepNext/>
        <w:spacing w:after="0"/>
        <w:rPr>
          <w:lang w:val="fi-FI"/>
        </w:rPr>
      </w:pPr>
      <w:r w:rsidRPr="00934A69">
        <w:rPr>
          <w:rFonts w:eastAsia="MS Mincho" w:cs="Times New Roman"/>
          <w:i/>
          <w:lang w:val="fi-FI"/>
        </w:rPr>
        <w:t>In vitro</w:t>
      </w:r>
      <w:r w:rsidRPr="00934A69">
        <w:rPr>
          <w:rFonts w:eastAsia="MS Mincho" w:cs="Times New Roman"/>
          <w:lang w:val="fi-FI"/>
        </w:rPr>
        <w:t xml:space="preserve"> -tiedot viittaavat siihen, että entsalutamidi ja sen päämetaboliitit eivät kliinisesti merkittävillä pitoisuuksilla estä seuraavia kuljettajaproteiineja: OATP1B1, OATP1B3, OCT2 tai OAT1</w:t>
      </w:r>
      <w:r w:rsidR="00D57306" w:rsidRPr="00934A69">
        <w:rPr>
          <w:rFonts w:cs="Myanmar Text"/>
          <w:lang w:val="fi-FI"/>
        </w:rPr>
        <w:t>.</w:t>
      </w:r>
    </w:p>
    <w:p w14:paraId="05AF6CF7" w14:textId="17E56B00" w:rsidR="00934A69" w:rsidRPr="0027106F" w:rsidRDefault="00934A69">
      <w:pPr>
        <w:pStyle w:val="Heading4"/>
        <w:rPr>
          <w:lang w:val="fi-FI"/>
        </w:rPr>
      </w:pPr>
      <w:r w:rsidRPr="00934A69">
        <w:rPr>
          <w:rFonts w:eastAsia="MS Mincho" w:cs="Times New Roman"/>
          <w:lang w:val="fi-FI"/>
        </w:rPr>
        <w:t>Lineaarisuus</w:t>
      </w:r>
    </w:p>
    <w:p w14:paraId="37FF1F78" w14:textId="7DF00E0B" w:rsidR="00934A69" w:rsidRPr="0027106F" w:rsidRDefault="00934A69" w:rsidP="00934A69">
      <w:pPr>
        <w:spacing w:after="0"/>
        <w:rPr>
          <w:rFonts w:cs="Myanmar Text"/>
          <w:lang w:val="fi-FI"/>
        </w:rPr>
      </w:pPr>
      <w:r w:rsidRPr="00934A69">
        <w:rPr>
          <w:rFonts w:eastAsia="MS Mincho" w:cs="Times New Roman"/>
          <w:lang w:val="fi-FI"/>
        </w:rPr>
        <w:t>Annossuhteessa ei todettu suuria poikkeamia annosalueella 40–160 mg. Entsalutamidin ja aktiivisen metaboliitin vakaan tilan C</w:t>
      </w:r>
      <w:r w:rsidRPr="00934A69">
        <w:rPr>
          <w:rFonts w:eastAsia="MS Mincho" w:cs="Times New Roman"/>
          <w:vertAlign w:val="subscript"/>
          <w:lang w:val="fi-FI"/>
        </w:rPr>
        <w:t>min</w:t>
      </w:r>
      <w:r w:rsidRPr="00934A69">
        <w:rPr>
          <w:rFonts w:eastAsia="MS Mincho" w:cs="Times New Roman"/>
          <w:lang w:val="fi-FI"/>
        </w:rPr>
        <w:t>-arvot yksittäisillä potilailla pysyivät muuttumattomina yli vuoden jatkuneen hoidon jälkeen. Tämä osoittaa, että entsalutamidin farmakokinetiikka on lineaarinen aikaan nähden, kun vakaa tila on saavutettu</w:t>
      </w:r>
      <w:r w:rsidR="00D57306" w:rsidRPr="0027106F">
        <w:rPr>
          <w:rFonts w:cs="Myanmar Text"/>
          <w:lang w:val="fi-FI"/>
        </w:rPr>
        <w:t>.</w:t>
      </w:r>
    </w:p>
    <w:p w14:paraId="4AD752F9" w14:textId="05ED5C06" w:rsidR="00934A69" w:rsidRPr="004F1BC5" w:rsidRDefault="00934A69" w:rsidP="00934A69">
      <w:pPr>
        <w:spacing w:after="0"/>
        <w:rPr>
          <w:rFonts w:cs="Myanmar Text"/>
          <w:lang w:val="fi-FI"/>
          <w:rPrChange w:id="99" w:author="Author">
            <w:rPr>
              <w:rFonts w:cs="Myanmar Text"/>
            </w:rPr>
          </w:rPrChange>
        </w:rPr>
      </w:pPr>
    </w:p>
    <w:p w14:paraId="78FE8EF9" w14:textId="0F7D71D6" w:rsidR="00934A69" w:rsidRPr="00934A69" w:rsidRDefault="00934A69" w:rsidP="00934A69">
      <w:pPr>
        <w:keepNext/>
        <w:autoSpaceDE w:val="0"/>
        <w:autoSpaceDN w:val="0"/>
        <w:adjustRightInd w:val="0"/>
        <w:spacing w:after="0"/>
        <w:rPr>
          <w:rFonts w:eastAsia="MS Mincho" w:cs="Times New Roman"/>
          <w:lang w:val="fi-FI"/>
        </w:rPr>
      </w:pPr>
      <w:r w:rsidRPr="00934A69">
        <w:rPr>
          <w:rFonts w:eastAsia="MS Mincho" w:cs="Times New Roman"/>
          <w:u w:val="single"/>
          <w:lang w:val="fi-FI"/>
        </w:rPr>
        <w:t>Munuaisten vajaatoiminta</w:t>
      </w:r>
    </w:p>
    <w:p w14:paraId="58BFE190" w14:textId="77777777" w:rsidR="00934A69" w:rsidRPr="00934A69" w:rsidRDefault="00934A69" w:rsidP="00934A69">
      <w:pPr>
        <w:spacing w:after="0"/>
        <w:rPr>
          <w:rFonts w:eastAsia="MS Mincho" w:cs="Times New Roman"/>
          <w:lang w:val="fi-FI"/>
        </w:rPr>
      </w:pPr>
      <w:r w:rsidRPr="00934A69">
        <w:rPr>
          <w:rFonts w:eastAsia="MS Mincho" w:cs="Times New Roman"/>
          <w:lang w:val="fi-FI"/>
        </w:rPr>
        <w:t xml:space="preserve">Munuaisten vajaatoimintaa sairastavilla potilailla ei ole tehty entsalutamidia koskevia virallisia tutkimuksia. Potilaat, joiden seerumin kreatiniiniarvo oli &gt; 177 μmol/l (2 mg/dl), suljettiin pois kliinisistä tutkimuksista. Populaatiofarmakokineettisen analyysin perusteella annoksen muuttaminen ei ole tarpeen, jos potilaan kreatiniinipuhdistuma (CrCL) on ≥ 30 ml/min (arvioituna Cockcroft-Gaultin kaavan avulla). Entsalutamidin käyttöä vaikeaa munuaisten vajaatoimintaa (CrCL &lt; 30 ml/min) tai loppuvaiheen munuaisten vajaatoimintaa sairastavilla potilailla ei ole tutkittu, ja varovaisuutta on noudatettava näitä potilaita hoidettaessa. On epätodennäköistä, että </w:t>
      </w:r>
      <w:r w:rsidRPr="00934A69">
        <w:rPr>
          <w:rFonts w:eastAsia="MS Mincho" w:cs="Times New Roman"/>
          <w:bCs/>
          <w:noProof/>
          <w:lang w:val="fi-FI"/>
        </w:rPr>
        <w:t>entsalutamidi</w:t>
      </w:r>
      <w:r w:rsidRPr="00934A69">
        <w:rPr>
          <w:rFonts w:eastAsia="MS Mincho" w:cs="Times New Roman"/>
          <w:lang w:val="fi-FI"/>
        </w:rPr>
        <w:t xml:space="preserve"> poistuisi merkittävästi jaksoittaisessa hemodialyysissä tai jatkuvassa vatsakalvodialyysissä.</w:t>
      </w:r>
    </w:p>
    <w:p w14:paraId="543D3BEF" w14:textId="77777777" w:rsidR="00934A69" w:rsidRPr="00934A69" w:rsidRDefault="00934A69" w:rsidP="00934A69">
      <w:pPr>
        <w:spacing w:after="0"/>
        <w:rPr>
          <w:rFonts w:eastAsia="MS Mincho" w:cs="Times New Roman"/>
          <w:u w:val="single"/>
          <w:lang w:val="fi-FI"/>
        </w:rPr>
      </w:pPr>
    </w:p>
    <w:p w14:paraId="4C312BDF" w14:textId="77777777" w:rsidR="00934A69" w:rsidRPr="00934A69" w:rsidRDefault="00934A69" w:rsidP="00934A69">
      <w:pPr>
        <w:keepNext/>
        <w:spacing w:after="0"/>
        <w:rPr>
          <w:rFonts w:eastAsia="MS Mincho" w:cs="Times New Roman"/>
          <w:u w:val="single"/>
          <w:lang w:val="fi-FI"/>
        </w:rPr>
      </w:pPr>
      <w:r w:rsidRPr="00934A69">
        <w:rPr>
          <w:rFonts w:eastAsia="MS Mincho" w:cs="Times New Roman"/>
          <w:u w:val="single"/>
          <w:lang w:val="fi-FI"/>
        </w:rPr>
        <w:t>Maksan vajaatoiminta</w:t>
      </w:r>
    </w:p>
    <w:p w14:paraId="156CE102" w14:textId="77777777" w:rsidR="00934A69" w:rsidRPr="00934A69" w:rsidRDefault="00934A69" w:rsidP="00934A69">
      <w:pPr>
        <w:spacing w:after="0"/>
        <w:rPr>
          <w:rFonts w:eastAsia="MS Mincho" w:cs="Times New Roman"/>
          <w:szCs w:val="20"/>
          <w:lang w:val="fi-FI"/>
        </w:rPr>
      </w:pPr>
      <w:r w:rsidRPr="00934A69">
        <w:rPr>
          <w:rFonts w:eastAsia="MS Mincho" w:cs="Times New Roman"/>
          <w:lang w:val="fi-FI"/>
        </w:rPr>
        <w:t xml:space="preserve">Maksan vajaatoiminnalla ei ollut selvää vaikutusta entsalutamidin kokonaisaltistukseen tai sen aktiivisiin metaboliitteihin. Entsalutamidin puoliintumisaika kuitenkin kaksinkertaistui vaikeaa maksan vajaatoimintaa sairastavilla terveisiin verrokkeihin verrattuna (10,4 päivää vs. 4,7 päivää). Tämä liittyy mahdollisesti lisääntyneeseen </w:t>
      </w:r>
      <w:r w:rsidRPr="00934A69">
        <w:rPr>
          <w:rFonts w:eastAsia="MS Mincho" w:cs="Times New Roman"/>
          <w:szCs w:val="20"/>
          <w:lang w:val="fi-FI"/>
        </w:rPr>
        <w:t>jakaantumiseen kudoksissa.</w:t>
      </w:r>
    </w:p>
    <w:p w14:paraId="0D00B8C9" w14:textId="77777777" w:rsidR="00934A69" w:rsidRPr="00934A69" w:rsidRDefault="00934A69" w:rsidP="00934A69">
      <w:pPr>
        <w:spacing w:after="0"/>
        <w:rPr>
          <w:rFonts w:eastAsia="MS Mincho" w:cs="Times New Roman"/>
          <w:lang w:val="fi-FI"/>
        </w:rPr>
      </w:pPr>
    </w:p>
    <w:p w14:paraId="6FBDAD31" w14:textId="77777777" w:rsidR="00934A69" w:rsidRPr="00934A69" w:rsidRDefault="00934A69" w:rsidP="00934A69">
      <w:pPr>
        <w:spacing w:after="0"/>
        <w:rPr>
          <w:rFonts w:eastAsia="MS Mincho" w:cs="Times New Roman"/>
          <w:lang w:val="fi-FI"/>
        </w:rPr>
      </w:pPr>
      <w:r w:rsidRPr="00934A69">
        <w:rPr>
          <w:rFonts w:eastAsia="MS Mincho" w:cs="Times New Roman"/>
          <w:lang w:val="fi-FI"/>
        </w:rPr>
        <w:t>Entsalutamidin farmakokinetiikkaa tutkittiin potilailla, joilla oli lähtötilanteessa lievä (N = 6, Child-Pugh-luokka A), keskivaikea (N = 8, Child-Pugh-luokka B) tai vaikea (N = 8, Child-Pugh-luokka C) maksan vajaatoiminta, ja 22:lla verrokkiryhmän kaltaistetulla potilaalla, joiden maksa toimi normaalisti. Suun kautta annetun entsalutamidin 160 mg:n kerta-annoksen jälkeen lievää maksan vajaatoimintaa sairastavilla entsalutamidin AUC-arvo nousi 5 % ja C</w:t>
      </w:r>
      <w:r w:rsidRPr="00934A69">
        <w:rPr>
          <w:rFonts w:eastAsia="MS Mincho" w:cs="Times New Roman"/>
          <w:vertAlign w:val="subscript"/>
          <w:lang w:val="fi-FI"/>
        </w:rPr>
        <w:t>max</w:t>
      </w:r>
      <w:r w:rsidRPr="00934A69">
        <w:rPr>
          <w:rFonts w:eastAsia="MS Mincho" w:cs="Times New Roman"/>
          <w:lang w:val="fi-FI"/>
        </w:rPr>
        <w:t>-arvo 24 % verrattuna terveisiin verrokkihenkilöihin. Vastaavasti keskivaikeaa maksan vajaatoimintaa sairastavilla entsalutamidin AUC-arvo nousi 29 % ja C</w:t>
      </w:r>
      <w:r w:rsidRPr="00934A69">
        <w:rPr>
          <w:rFonts w:eastAsia="MS Mincho" w:cs="Times New Roman"/>
          <w:vertAlign w:val="subscript"/>
          <w:lang w:val="fi-FI"/>
        </w:rPr>
        <w:t>max</w:t>
      </w:r>
      <w:r w:rsidRPr="00934A69">
        <w:rPr>
          <w:rFonts w:eastAsia="MS Mincho" w:cs="Times New Roman"/>
          <w:lang w:val="fi-FI"/>
        </w:rPr>
        <w:t>-arvo laski 11 % terveisiin verrokkihenkilöihin verrattuna. Vaikeaa maksan vajaatoimintaa sairastavilla entsalutamidin AUC-arvo nousi 5 % ja C</w:t>
      </w:r>
      <w:r w:rsidRPr="00934A69">
        <w:rPr>
          <w:rFonts w:eastAsia="MS Mincho" w:cs="Times New Roman"/>
          <w:vertAlign w:val="subscript"/>
          <w:lang w:val="fi-FI"/>
        </w:rPr>
        <w:t>max</w:t>
      </w:r>
      <w:r w:rsidRPr="00934A69">
        <w:rPr>
          <w:rFonts w:eastAsia="MS Mincho" w:cs="Times New Roman"/>
          <w:lang w:val="fi-FI"/>
        </w:rPr>
        <w:t>-arvo laski 41 % terveisiin verrokkihenkilöihin verrattuna. Sitoutumattoman entsalutamidin ja sitoutumattoman aktiivisen metaboliitin AUC- ja C</w:t>
      </w:r>
      <w:r w:rsidRPr="00934A69">
        <w:rPr>
          <w:rFonts w:eastAsia="MS Mincho" w:cs="Times New Roman"/>
          <w:vertAlign w:val="subscript"/>
          <w:lang w:val="fi-FI"/>
        </w:rPr>
        <w:t>max</w:t>
      </w:r>
      <w:r w:rsidRPr="00934A69">
        <w:rPr>
          <w:rFonts w:eastAsia="MS Mincho" w:cs="Times New Roman"/>
          <w:lang w:val="fi-FI"/>
        </w:rPr>
        <w:t>-arvot nousivat yhteensä lievää maksan vajaatoimintaa sairastavilla 14 % ja 19 %. Keskivaikeaa maksan vajaatoimintaa sairastavilla AUC-arvo nousi yhteensä 14 % ja C</w:t>
      </w:r>
      <w:r w:rsidRPr="00934A69">
        <w:rPr>
          <w:rFonts w:eastAsia="MS Mincho" w:cs="Times New Roman"/>
          <w:vertAlign w:val="subscript"/>
          <w:lang w:val="fi-FI"/>
        </w:rPr>
        <w:t>max</w:t>
      </w:r>
      <w:r w:rsidRPr="00934A69">
        <w:rPr>
          <w:rFonts w:eastAsia="MS Mincho" w:cs="Times New Roman"/>
          <w:lang w:val="fi-FI"/>
        </w:rPr>
        <w:t>-arvo laski 17 % terveisiin verrokkeihin nähden.</w:t>
      </w:r>
    </w:p>
    <w:p w14:paraId="5AAA1727" w14:textId="77777777" w:rsidR="00934A69" w:rsidRPr="00934A69" w:rsidRDefault="00934A69" w:rsidP="00934A69">
      <w:pPr>
        <w:spacing w:after="0"/>
        <w:rPr>
          <w:rFonts w:eastAsia="MS Mincho" w:cs="Times New Roman"/>
          <w:lang w:val="fi-FI"/>
        </w:rPr>
      </w:pPr>
      <w:r w:rsidRPr="00934A69">
        <w:rPr>
          <w:rFonts w:eastAsia="MS Mincho" w:cs="Times New Roman"/>
          <w:lang w:val="fi-FI"/>
        </w:rPr>
        <w:t>Vaikeaa maksan vajaatoimintaa sairastavilla AUC-arvo nousi 34 % ja C</w:t>
      </w:r>
      <w:r w:rsidRPr="00934A69">
        <w:rPr>
          <w:rFonts w:eastAsia="MS Mincho" w:cs="Times New Roman"/>
          <w:vertAlign w:val="subscript"/>
          <w:lang w:val="fi-FI"/>
        </w:rPr>
        <w:t>max</w:t>
      </w:r>
      <w:r w:rsidRPr="00934A69">
        <w:rPr>
          <w:rFonts w:eastAsia="MS Mincho" w:cs="Times New Roman"/>
          <w:lang w:val="fi-FI"/>
        </w:rPr>
        <w:t>-arvo laski 27 % terveisiin verrokkeihin nähden.</w:t>
      </w:r>
    </w:p>
    <w:p w14:paraId="4A4711CD" w14:textId="77777777" w:rsidR="00934A69" w:rsidRPr="00934A69" w:rsidRDefault="00934A69" w:rsidP="00934A69">
      <w:pPr>
        <w:spacing w:after="0"/>
        <w:rPr>
          <w:rFonts w:eastAsia="MS Mincho" w:cs="Times New Roman"/>
          <w:lang w:val="fi-FI"/>
        </w:rPr>
      </w:pPr>
    </w:p>
    <w:p w14:paraId="2382CF20" w14:textId="77777777" w:rsidR="00934A69" w:rsidRPr="00934A69" w:rsidRDefault="00934A69" w:rsidP="00934A69">
      <w:pPr>
        <w:keepNext/>
        <w:spacing w:after="0"/>
        <w:rPr>
          <w:rFonts w:eastAsia="MS Mincho" w:cs="Times New Roman"/>
          <w:u w:val="single"/>
          <w:lang w:val="fi-FI"/>
        </w:rPr>
      </w:pPr>
      <w:r w:rsidRPr="00934A69">
        <w:rPr>
          <w:rFonts w:eastAsia="MS Mincho" w:cs="Times New Roman"/>
          <w:u w:val="single"/>
          <w:lang w:val="fi-FI"/>
        </w:rPr>
        <w:t>Rotu</w:t>
      </w:r>
    </w:p>
    <w:p w14:paraId="6C50B672" w14:textId="77777777" w:rsidR="00934A69" w:rsidRPr="00934A69" w:rsidRDefault="00934A69" w:rsidP="00934A69">
      <w:pPr>
        <w:spacing w:after="0"/>
        <w:rPr>
          <w:rFonts w:eastAsia="MS Mincho" w:cs="Times New Roman"/>
          <w:lang w:val="fi-FI"/>
        </w:rPr>
      </w:pPr>
      <w:r w:rsidRPr="00934A69">
        <w:rPr>
          <w:rFonts w:eastAsia="MS Mincho" w:cs="Times New Roman"/>
          <w:lang w:val="fi-FI"/>
        </w:rPr>
        <w:t>Kontrolloiduissa kliinisissä tutkimuksissa mukana olleista potilaista suurin osa (&gt; </w:t>
      </w:r>
      <w:r w:rsidRPr="00934A69">
        <w:rPr>
          <w:rFonts w:eastAsia="MS Mincho" w:cs="Times New Roman"/>
          <w:szCs w:val="20"/>
          <w:lang w:val="fi-FI"/>
        </w:rPr>
        <w:t>75</w:t>
      </w:r>
      <w:r w:rsidRPr="00934A69">
        <w:rPr>
          <w:rFonts w:eastAsia="MS Mincho" w:cs="Times New Roman"/>
          <w:lang w:val="fi-FI"/>
        </w:rPr>
        <w:t> %) oli valkoihoisia. Japanilaisilla ja kiinalaisilla eturauhassyöpäpotilailla tehdyistä tutkimuksista saatujen farmakokineettisten tietojen perusteella altistuksessa ei ollut perusjoukkojen välillä kliinisesti merkittäviä eroja. Mahdollisia eroja entsalutamidin farmakokinetiikassa muita rotuja edustavilla potilailla ei voida arvioida, koska tietoja ei ole riittävästi.</w:t>
      </w:r>
    </w:p>
    <w:p w14:paraId="6F74199D" w14:textId="77777777" w:rsidR="00934A69" w:rsidRPr="00934A69" w:rsidRDefault="00934A69" w:rsidP="00934A69">
      <w:pPr>
        <w:spacing w:after="0"/>
        <w:rPr>
          <w:rFonts w:eastAsia="MS Mincho" w:cs="Times New Roman"/>
          <w:u w:val="single"/>
          <w:lang w:val="fi-FI"/>
        </w:rPr>
      </w:pPr>
    </w:p>
    <w:p w14:paraId="540792F2" w14:textId="77777777" w:rsidR="00934A69" w:rsidRPr="00934A69" w:rsidRDefault="00934A69" w:rsidP="00934A69">
      <w:pPr>
        <w:keepNext/>
        <w:spacing w:after="0"/>
        <w:rPr>
          <w:rFonts w:eastAsia="MS Mincho" w:cs="Times New Roman"/>
          <w:u w:val="single"/>
          <w:lang w:val="fi-FI"/>
        </w:rPr>
      </w:pPr>
      <w:r w:rsidRPr="00934A69">
        <w:rPr>
          <w:rFonts w:eastAsia="MS Mincho" w:cs="Times New Roman"/>
          <w:u w:val="single"/>
          <w:lang w:val="fi-FI"/>
        </w:rPr>
        <w:t>Iäkkäät potilaat</w:t>
      </w:r>
    </w:p>
    <w:p w14:paraId="26ECD516" w14:textId="4B296E68" w:rsidR="00D57306" w:rsidRPr="00934A69" w:rsidRDefault="00934A69" w:rsidP="00934A69">
      <w:pPr>
        <w:keepNext/>
        <w:autoSpaceDE w:val="0"/>
        <w:autoSpaceDN w:val="0"/>
        <w:adjustRightInd w:val="0"/>
        <w:spacing w:after="0"/>
        <w:rPr>
          <w:rFonts w:cs="Myanmar Text"/>
          <w:lang w:val="fi-FI"/>
        </w:rPr>
      </w:pPr>
      <w:r w:rsidRPr="00934A69">
        <w:rPr>
          <w:rFonts w:eastAsia="MS Mincho" w:cs="Times New Roman"/>
          <w:lang w:val="fi-FI"/>
        </w:rPr>
        <w:t>Iäkkäiden populaatiofarmakokineettisen analyysin perusteella iällä ei ollut kliinisesti merkittävää vaikutusta entsalutamidin farmakokinetiikkaan.</w:t>
      </w:r>
    </w:p>
    <w:p w14:paraId="66B77D9D" w14:textId="6B895EE6" w:rsidR="00D57306" w:rsidRPr="007F3560" w:rsidRDefault="00D57306">
      <w:pPr>
        <w:pStyle w:val="Heading3"/>
        <w:rPr>
          <w:lang w:val="fi-FI"/>
        </w:rPr>
      </w:pPr>
      <w:r w:rsidRPr="007F3560">
        <w:rPr>
          <w:lang w:val="fi-FI"/>
        </w:rPr>
        <w:t>5.3</w:t>
      </w:r>
      <w:r w:rsidRPr="007F3560">
        <w:rPr>
          <w:lang w:val="fi-FI"/>
        </w:rPr>
        <w:tab/>
        <w:t>Prekliiniset tiedot turvallisuudesta</w:t>
      </w:r>
    </w:p>
    <w:p w14:paraId="21E99B44" w14:textId="3A5B9151" w:rsidR="00934A69" w:rsidRPr="00934A69" w:rsidRDefault="00934A69" w:rsidP="004168AA">
      <w:pPr>
        <w:spacing w:after="0"/>
        <w:rPr>
          <w:rFonts w:eastAsia="MS Mincho" w:cs="Times New Roman"/>
          <w:lang w:val="fi-FI"/>
        </w:rPr>
      </w:pPr>
      <w:r w:rsidRPr="00934A69">
        <w:rPr>
          <w:rFonts w:eastAsia="MS Mincho" w:cs="Times New Roman"/>
          <w:lang w:val="fi-FI"/>
        </w:rPr>
        <w:t xml:space="preserve">Tiineiden hiirien entsalutamidihoito lisäsi alkio-/sikiökuolemia, sekä ulkoisia ja luuston muutoksia. </w:t>
      </w:r>
      <w:r w:rsidRPr="00934A69">
        <w:rPr>
          <w:rFonts w:eastAsia="MS Mincho" w:cs="Times New Roman"/>
          <w:szCs w:val="20"/>
          <w:lang w:val="fi-FI"/>
        </w:rPr>
        <w:t>Hedelmällisyystutkimuksia ei ole tehty entsalutamidilla</w:t>
      </w:r>
      <w:r w:rsidRPr="00934A69">
        <w:rPr>
          <w:rFonts w:eastAsia="MS Mincho" w:cs="Times New Roman"/>
          <w:lang w:val="fi-FI"/>
        </w:rPr>
        <w:t xml:space="preserve">, mutta rotilla tehdyissä (4 ja 26 viikon) tutkimuksissa sekä koirilla tehdyissä (4, 13 ja 39 viikon) tutkimuksissa havaittiin lisääntymiselinten atrofiaa, aspermiaa/hypospermiaa ja hypertrofiaa/hyperplasiaa. Tulokset olivat yhdenmukaisia entsalutamidin farmakologisten ominaisuuksien kanssa. Hiirillä (4 viikon tutkimuksissa), rotilla (4 ja 26 viikon tutkimuksissa) ja koirilla (4 13 ja 39 viikon tutkimuksissa) havaitut lisääntymiselinten muutokset, jotka liittyivät </w:t>
      </w:r>
      <w:r w:rsidRPr="00934A69">
        <w:rPr>
          <w:rFonts w:eastAsia="MS Mincho" w:cs="Times New Roman"/>
          <w:bCs/>
          <w:noProof/>
          <w:lang w:val="fi-FI"/>
        </w:rPr>
        <w:t>entsalutamidin</w:t>
      </w:r>
      <w:r w:rsidRPr="00934A69">
        <w:rPr>
          <w:rFonts w:eastAsia="MS Mincho" w:cs="Times New Roman"/>
          <w:lang w:val="fi-FI"/>
        </w:rPr>
        <w:t xml:space="preserve"> käyttöön, olivat elimen painon väheneminen sekä eturauhasen ja lisäkivesten atrofia. Leydigin solujen hypertrofiaa ja/tai hyperplasiaa havaittiin hiirillä (4 viikon tutkimuksissa) ja koirilla (39 viikon tutkimuksissa). Muita rotilla esiintyneitä lisääntymiselimistön kudosten muutoksia olivat aivolisäkkeen hypertrofia/hyperplasia sekä rakkularauhasen atrofia. Muita koirilla esiintyneitä muutoksia olivat testikulaarinen hypospermia sekä siementiehyiden degeneraatio. Rotan maitorauhasissa havaittiin sukupuolten välisiä eroja (urosrotilla atrofia ja naarasrotilla lobulaarinen hyperplasia). Kummallakin eläinlajilla todetut muutokset lisääntymiselimissä olivat yhdenmukaisia entsalutamidin farmakologisten ominaisuuksien kanssa. Muutokset korjautuivat täysin tai osittain 8 viikon palautumisjakson jälkeen. Kummallakaan eläinlajilla ei esiintynyt kliiniseen patologiaan tai histopatologiaan liittyviä muutoksia minkään muun elinjärjestelmän, mukaan lukien maksan, alueella.</w:t>
      </w:r>
    </w:p>
    <w:p w14:paraId="19F64C82" w14:textId="77777777" w:rsidR="00934A69" w:rsidRPr="00934A69" w:rsidRDefault="00934A69" w:rsidP="00934A69">
      <w:pPr>
        <w:spacing w:after="0"/>
        <w:rPr>
          <w:rFonts w:eastAsia="MS Mincho" w:cs="Times New Roman"/>
          <w:bCs/>
          <w:noProof/>
          <w:lang w:val="fi-FI"/>
        </w:rPr>
      </w:pPr>
    </w:p>
    <w:p w14:paraId="18E1D1AC" w14:textId="77777777" w:rsidR="00934A69" w:rsidRPr="00934A69" w:rsidRDefault="00934A69" w:rsidP="00934A69">
      <w:pPr>
        <w:spacing w:after="0"/>
        <w:rPr>
          <w:rFonts w:eastAsia="MS Mincho" w:cs="Times New Roman"/>
          <w:bCs/>
          <w:lang w:val="fi-FI"/>
        </w:rPr>
      </w:pPr>
      <w:r w:rsidRPr="00934A69">
        <w:rPr>
          <w:rFonts w:eastAsia="MS Mincho" w:cs="Times New Roman"/>
          <w:bCs/>
          <w:lang w:val="fi-FI"/>
        </w:rPr>
        <w:t>Tiineillä rotilla tehdyt tutkimukset ovat osoittaneet, että entsalutamidi ja/tai sen metaboliitit kulkeutuvat sikiö</w:t>
      </w:r>
      <w:r w:rsidRPr="00934A69">
        <w:rPr>
          <w:rFonts w:eastAsia="MS Mincho" w:cs="Times New Roman"/>
          <w:bCs/>
          <w:szCs w:val="20"/>
          <w:lang w:val="fi-FI"/>
        </w:rPr>
        <w:t>ihi</w:t>
      </w:r>
      <w:r w:rsidRPr="00934A69">
        <w:rPr>
          <w:rFonts w:eastAsia="MS Mincho" w:cs="Times New Roman"/>
          <w:bCs/>
          <w:lang w:val="fi-FI"/>
        </w:rPr>
        <w:t xml:space="preserve">n. Kun rotille annettiin suun kautta 30 mg/kg </w:t>
      </w:r>
      <w:r w:rsidRPr="00934A69">
        <w:rPr>
          <w:rFonts w:eastAsia="MS Mincho" w:cs="Times New Roman"/>
          <w:bCs/>
          <w:lang w:val="fi-FI"/>
        </w:rPr>
        <w:noBreakHyphen/>
        <w:t xml:space="preserve">annos </w:t>
      </w:r>
      <w:r w:rsidRPr="00934A69">
        <w:rPr>
          <w:rFonts w:eastAsia="MS Mincho" w:cs="Times New Roman"/>
          <w:szCs w:val="20"/>
          <w:lang w:val="fi-FI"/>
        </w:rPr>
        <w:t>(~ 1,9 kertaa ihmisen suurin sallittu annos)</w:t>
      </w:r>
      <w:r w:rsidRPr="00934A69">
        <w:rPr>
          <w:rFonts w:eastAsia="MS Mincho" w:cs="Times New Roman"/>
          <w:szCs w:val="20"/>
          <w:u w:val="single"/>
          <w:lang w:val="fi-FI"/>
        </w:rPr>
        <w:t xml:space="preserve"> </w:t>
      </w:r>
      <w:r w:rsidRPr="00934A69">
        <w:rPr>
          <w:rFonts w:eastAsia="MS Mincho" w:cs="Times New Roman"/>
          <w:bCs/>
          <w:lang w:val="fi-FI"/>
        </w:rPr>
        <w:t xml:space="preserve">radioaktiivisesti merkittyä </w:t>
      </w:r>
      <w:r w:rsidRPr="00934A69">
        <w:rPr>
          <w:rFonts w:eastAsia="MS Mincho" w:cs="Times New Roman"/>
          <w:bCs/>
          <w:vertAlign w:val="superscript"/>
          <w:lang w:val="fi-FI"/>
        </w:rPr>
        <w:t>14</w:t>
      </w:r>
      <w:r w:rsidRPr="00934A69">
        <w:rPr>
          <w:rFonts w:eastAsia="MS Mincho" w:cs="Times New Roman"/>
          <w:bCs/>
          <w:lang w:val="fi-FI"/>
        </w:rPr>
        <w:t>C</w:t>
      </w:r>
      <w:r w:rsidRPr="00934A69">
        <w:rPr>
          <w:rFonts w:eastAsia="MS Mincho" w:cs="Times New Roman"/>
          <w:bCs/>
          <w:szCs w:val="20"/>
          <w:lang w:val="fi-FI"/>
        </w:rPr>
        <w:t>-</w:t>
      </w:r>
      <w:r w:rsidRPr="00934A69">
        <w:rPr>
          <w:rFonts w:eastAsia="MS Mincho" w:cs="Times New Roman"/>
          <w:bCs/>
          <w:lang w:val="fi-FI"/>
        </w:rPr>
        <w:t>entsalutamidia 14. tiineyspäivänä, sikiön radioaktiivisuus oli korkeimmillaan 4 tuntia annon jälkeen, ja se oli alempi kuin emon plasma</w:t>
      </w:r>
      <w:r w:rsidRPr="00934A69">
        <w:rPr>
          <w:rFonts w:eastAsia="MS Mincho" w:cs="Times New Roman"/>
          <w:bCs/>
          <w:szCs w:val="20"/>
          <w:lang w:val="fi-FI"/>
        </w:rPr>
        <w:t xml:space="preserve">ssa </w:t>
      </w:r>
      <w:r w:rsidRPr="00934A69">
        <w:rPr>
          <w:rFonts w:eastAsia="MS Mincho" w:cs="Times New Roman"/>
          <w:bCs/>
          <w:lang w:val="fi-FI"/>
        </w:rPr>
        <w:t>kudos/plasma-suh</w:t>
      </w:r>
      <w:r w:rsidRPr="00934A69">
        <w:rPr>
          <w:rFonts w:eastAsia="MS Mincho" w:cs="Times New Roman"/>
          <w:bCs/>
          <w:szCs w:val="20"/>
          <w:lang w:val="fi-FI"/>
        </w:rPr>
        <w:t xml:space="preserve">teen ollessa </w:t>
      </w:r>
      <w:r w:rsidRPr="00934A69">
        <w:rPr>
          <w:rFonts w:eastAsia="MS Mincho" w:cs="Times New Roman"/>
          <w:bCs/>
          <w:lang w:val="fi-FI"/>
        </w:rPr>
        <w:t>0,27. Sikiön radioaktiivisuus väheni niin, että se oli 0,08 kertaa maksimipitoisuus 72 tuntia annon jälkeen.</w:t>
      </w:r>
    </w:p>
    <w:p w14:paraId="2A358109" w14:textId="77777777" w:rsidR="00934A69" w:rsidRPr="00934A69" w:rsidRDefault="00934A69" w:rsidP="00934A69">
      <w:pPr>
        <w:spacing w:after="0"/>
        <w:rPr>
          <w:rFonts w:eastAsia="MS Mincho" w:cs="Times New Roman"/>
          <w:bCs/>
          <w:szCs w:val="20"/>
          <w:lang w:val="fi-FI"/>
        </w:rPr>
      </w:pPr>
    </w:p>
    <w:p w14:paraId="61A41008" w14:textId="77777777" w:rsidR="00934A69" w:rsidRPr="00934A69" w:rsidRDefault="00934A69" w:rsidP="00934A69">
      <w:pPr>
        <w:spacing w:after="0"/>
        <w:rPr>
          <w:rFonts w:eastAsia="MS Mincho" w:cs="Times New Roman"/>
          <w:bCs/>
          <w:noProof/>
          <w:lang w:val="fi-FI"/>
        </w:rPr>
      </w:pPr>
      <w:r w:rsidRPr="00934A69">
        <w:rPr>
          <w:rFonts w:eastAsia="MS Mincho" w:cs="Times New Roman"/>
          <w:bCs/>
          <w:lang w:val="fi-FI"/>
        </w:rPr>
        <w:t xml:space="preserve">Imettävillä rotilla tehdyt tutkimukset ovat osoittaneet, että entsalutamidi ja/tai sen metaboliitit erittyvät rotanmaitoon. Kun imettäville rotille annettiin suun kautta 30 mg/kg </w:t>
      </w:r>
      <w:r w:rsidRPr="00934A69">
        <w:rPr>
          <w:rFonts w:eastAsia="MS Mincho" w:cs="Times New Roman"/>
          <w:bCs/>
          <w:lang w:val="fi-FI"/>
        </w:rPr>
        <w:noBreakHyphen/>
        <w:t>annos</w:t>
      </w:r>
      <w:r w:rsidRPr="00934A69">
        <w:rPr>
          <w:rFonts w:eastAsia="MS Mincho" w:cs="Times New Roman"/>
          <w:bCs/>
          <w:szCs w:val="20"/>
          <w:lang w:val="fi-FI"/>
        </w:rPr>
        <w:t xml:space="preserve"> </w:t>
      </w:r>
      <w:r w:rsidRPr="00934A69">
        <w:rPr>
          <w:rFonts w:eastAsia="MS Mincho" w:cs="Times New Roman"/>
          <w:szCs w:val="20"/>
          <w:lang w:val="fi-FI"/>
        </w:rPr>
        <w:t xml:space="preserve">(~ 1,9 kertaa ihmisen suurin sallittu annos) </w:t>
      </w:r>
      <w:r w:rsidRPr="00934A69">
        <w:rPr>
          <w:rFonts w:eastAsia="MS Mincho" w:cs="Times New Roman"/>
          <w:bCs/>
          <w:lang w:val="fi-FI"/>
        </w:rPr>
        <w:t xml:space="preserve">radioaktiivisesti merkittyä </w:t>
      </w:r>
      <w:r w:rsidRPr="00934A69">
        <w:rPr>
          <w:rFonts w:eastAsia="MS Mincho" w:cs="Times New Roman"/>
          <w:bCs/>
          <w:vertAlign w:val="superscript"/>
          <w:lang w:val="fi-FI"/>
        </w:rPr>
        <w:t>14</w:t>
      </w:r>
      <w:r w:rsidRPr="00934A69">
        <w:rPr>
          <w:rFonts w:eastAsia="MS Mincho" w:cs="Times New Roman"/>
          <w:bCs/>
          <w:lang w:val="fi-FI"/>
        </w:rPr>
        <w:t>C-entsalutamidia</w:t>
      </w:r>
      <w:r w:rsidRPr="00934A69">
        <w:rPr>
          <w:rFonts w:eastAsia="MS Mincho" w:cs="Times New Roman"/>
          <w:szCs w:val="20"/>
          <w:lang w:val="fi-FI"/>
        </w:rPr>
        <w:t xml:space="preserve">, maidon </w:t>
      </w:r>
      <w:r w:rsidRPr="00934A69">
        <w:rPr>
          <w:rFonts w:eastAsia="MS Mincho" w:cs="Times New Roman"/>
          <w:bCs/>
          <w:lang w:val="fi-FI"/>
        </w:rPr>
        <w:t>radioaktiivisuus oli korkeimmillaan 4 tuntia annon jälkeen, ja se oli jopa 3,54 kertaa korkeampi kuin emon pl</w:t>
      </w:r>
      <w:r w:rsidRPr="00934A69">
        <w:rPr>
          <w:rFonts w:eastAsia="MS Mincho" w:cs="Times New Roman"/>
          <w:bCs/>
          <w:szCs w:val="20"/>
          <w:lang w:val="fi-FI"/>
        </w:rPr>
        <w:t>a</w:t>
      </w:r>
      <w:r w:rsidRPr="00934A69">
        <w:rPr>
          <w:rFonts w:eastAsia="MS Mincho" w:cs="Times New Roman"/>
          <w:bCs/>
          <w:lang w:val="fi-FI"/>
        </w:rPr>
        <w:t>smassa. Tutkimustulokset ovat myös osoittaneet, että entsalutamidi ja/tai sen metaboliitit kulkeutuvat rotanpoikasten kudoksiin maidon mukana ja eliminoituvat myöhemmin.</w:t>
      </w:r>
    </w:p>
    <w:p w14:paraId="6E07F3F8" w14:textId="77777777" w:rsidR="00934A69" w:rsidRPr="00934A69" w:rsidRDefault="00934A69" w:rsidP="00934A69">
      <w:pPr>
        <w:spacing w:after="0"/>
        <w:rPr>
          <w:rFonts w:eastAsia="MS Mincho" w:cs="Times New Roman"/>
          <w:bCs/>
          <w:noProof/>
          <w:lang w:val="fi-FI"/>
        </w:rPr>
      </w:pPr>
    </w:p>
    <w:p w14:paraId="422774F8" w14:textId="77777777" w:rsidR="00934A69" w:rsidRPr="00934A69" w:rsidRDefault="00934A69" w:rsidP="00934A69">
      <w:pPr>
        <w:spacing w:after="0"/>
        <w:rPr>
          <w:rFonts w:eastAsia="MS Mincho" w:cs="Times New Roman"/>
          <w:lang w:val="fi-FI" w:eastAsia="fi-FI"/>
        </w:rPr>
      </w:pPr>
      <w:r w:rsidRPr="00934A69">
        <w:rPr>
          <w:rFonts w:eastAsia="MS Mincho" w:cs="Times New Roman"/>
          <w:bCs/>
          <w:lang w:val="fi-FI" w:eastAsia="fi-FI"/>
        </w:rPr>
        <w:t>Entsalutamidi</w:t>
      </w:r>
      <w:r w:rsidRPr="00934A69">
        <w:rPr>
          <w:rFonts w:eastAsia="MS Mincho" w:cs="Times New Roman"/>
          <w:lang w:val="fi-FI" w:eastAsia="ja-JP"/>
        </w:rPr>
        <w:t xml:space="preserve"> ei ollut genotoksinen </w:t>
      </w:r>
      <w:r w:rsidRPr="00934A69">
        <w:rPr>
          <w:rFonts w:eastAsia="MS Mincho" w:cs="Times New Roman"/>
          <w:i/>
          <w:lang w:val="fi-FI" w:eastAsia="ja-JP"/>
        </w:rPr>
        <w:t xml:space="preserve">in vitro- </w:t>
      </w:r>
      <w:r w:rsidRPr="00934A69">
        <w:rPr>
          <w:rFonts w:eastAsia="MS Mincho" w:cs="Times New Roman"/>
          <w:lang w:val="fi-FI" w:eastAsia="ja-JP"/>
        </w:rPr>
        <w:t xml:space="preserve">ja </w:t>
      </w:r>
      <w:r w:rsidRPr="00934A69">
        <w:rPr>
          <w:rFonts w:eastAsia="MS Mincho" w:cs="Times New Roman"/>
          <w:i/>
          <w:lang w:val="fi-FI" w:eastAsia="ja-JP"/>
        </w:rPr>
        <w:t xml:space="preserve">in vivo </w:t>
      </w:r>
      <w:r w:rsidRPr="00934A69">
        <w:rPr>
          <w:rFonts w:eastAsia="MS Mincho" w:cs="Times New Roman"/>
          <w:lang w:val="fi-FI" w:eastAsia="ja-JP"/>
        </w:rPr>
        <w:t>-vakiotestisarjassa</w:t>
      </w:r>
      <w:r w:rsidRPr="00934A69">
        <w:rPr>
          <w:rFonts w:eastAsia="MS Mincho" w:cs="Times New Roman"/>
          <w:i/>
          <w:lang w:val="fi-FI" w:eastAsia="ja-JP"/>
        </w:rPr>
        <w:t>.</w:t>
      </w:r>
      <w:r w:rsidRPr="00934A69">
        <w:rPr>
          <w:rFonts w:eastAsia="MS Mincho" w:cs="Times New Roman"/>
          <w:lang w:val="fi-FI" w:eastAsia="fi-FI"/>
        </w:rPr>
        <w:t xml:space="preserve"> Kuusi kuukautta kestäneessä tutkimuksessa entsalutamidilla ei havaittu karsinogeenistä potentiaalia transgeenisillä rasH2-hiirillä (ei neoplastisia löydöksiä) enintään 20 mg/kg vuorokausiannoksilla (AUC</w:t>
      </w:r>
      <w:r w:rsidRPr="00934A69">
        <w:rPr>
          <w:rFonts w:eastAsia="MS Mincho" w:cs="Times New Roman"/>
          <w:vertAlign w:val="subscript"/>
          <w:lang w:val="fi-FI" w:eastAsia="fi-FI"/>
        </w:rPr>
        <w:t xml:space="preserve">24h </w:t>
      </w:r>
      <w:r w:rsidRPr="00934A69">
        <w:rPr>
          <w:rFonts w:eastAsia="MS Mincho" w:cs="Times New Roman"/>
          <w:lang w:val="fi-FI" w:eastAsia="fi-FI"/>
        </w:rPr>
        <w:t>~317 µg </w:t>
      </w:r>
      <w:r w:rsidRPr="00934A69">
        <w:rPr>
          <w:rFonts w:ascii="Arial" w:eastAsia="MS Mincho" w:hAnsi="Arial" w:cs="Arial"/>
          <w:color w:val="000000"/>
          <w:lang w:val="fi-FI" w:eastAsia="fi-FI"/>
        </w:rPr>
        <w:t>· </w:t>
      </w:r>
      <w:r w:rsidRPr="00934A69">
        <w:rPr>
          <w:rFonts w:eastAsia="MS Mincho" w:cs="Times New Roman"/>
          <w:lang w:val="fi-FI" w:eastAsia="fi-FI"/>
        </w:rPr>
        <w:t>h/ml), mikä vastaa metastaattista CRPC:tä sairastavilla potilailla plasman kliinistä altistusta 160 mg vuorokausiannokselle (AUC</w:t>
      </w:r>
      <w:r w:rsidRPr="00934A69">
        <w:rPr>
          <w:rFonts w:eastAsia="MS Mincho" w:cs="Times New Roman"/>
          <w:vertAlign w:val="subscript"/>
          <w:lang w:val="fi-FI" w:eastAsia="fi-FI"/>
        </w:rPr>
        <w:t>24h</w:t>
      </w:r>
      <w:r w:rsidRPr="00934A69">
        <w:rPr>
          <w:rFonts w:eastAsia="MS Mincho" w:cs="Times New Roman"/>
          <w:lang w:val="fi-FI" w:eastAsia="fi-FI"/>
        </w:rPr>
        <w:t xml:space="preserve"> ~322 µg </w:t>
      </w:r>
      <w:r w:rsidRPr="00934A69">
        <w:rPr>
          <w:rFonts w:ascii="Arial" w:eastAsia="MS Mincho" w:hAnsi="Arial" w:cs="Arial"/>
          <w:color w:val="000000"/>
          <w:lang w:val="fi-FI" w:eastAsia="fi-FI"/>
        </w:rPr>
        <w:t>· </w:t>
      </w:r>
      <w:r w:rsidRPr="00934A69">
        <w:rPr>
          <w:rFonts w:eastAsia="MS Mincho" w:cs="Times New Roman"/>
          <w:lang w:val="fi-FI" w:eastAsia="fi-FI"/>
        </w:rPr>
        <w:t xml:space="preserve">h/ml). </w:t>
      </w:r>
    </w:p>
    <w:p w14:paraId="7EBF1BF1" w14:textId="77777777" w:rsidR="00934A69" w:rsidRPr="00934A69" w:rsidRDefault="00934A69" w:rsidP="00934A69">
      <w:pPr>
        <w:spacing w:after="0"/>
        <w:rPr>
          <w:rFonts w:eastAsia="MS Mincho" w:cs="Times New Roman"/>
          <w:sz w:val="24"/>
          <w:szCs w:val="24"/>
          <w:lang w:val="fi-FI" w:eastAsia="fi-FI"/>
        </w:rPr>
      </w:pPr>
    </w:p>
    <w:p w14:paraId="049FE231" w14:textId="77777777" w:rsidR="00934A69" w:rsidRPr="00934A69" w:rsidRDefault="00934A69" w:rsidP="00934A69">
      <w:pPr>
        <w:spacing w:after="0"/>
        <w:rPr>
          <w:rFonts w:eastAsia="MS Mincho" w:cs="Times New Roman"/>
          <w:lang w:val="fi-FI"/>
        </w:rPr>
      </w:pPr>
      <w:r w:rsidRPr="00934A69">
        <w:rPr>
          <w:rFonts w:eastAsia="MS Mincho" w:cs="Times New Roman"/>
          <w:lang w:val="fi-FI"/>
        </w:rPr>
        <w:t>Kun rotille annettiin entsalutamidia päivittäin kahden vuoden ajan, neoplastisia löydöksiä ilmeni enemmän. Näihin sisältyi hyvänlaatuinen kateenkorvakasvain, fibroadenooma maitorauhasissa, hyvänlaatuiset välisolukasvaimet kiveksissä ja uroteelin papillooma sekä virtsarakon karsinooma uroksilla; hyvänlaatuinen granuloosasolukasvain naaraiden munasarjoissa ja aivolisäkkeen distaalinen adenooma molemmilla sukupuolilla. Kateenkorvakasvaimen, aivolisäkkeen adenooman ja maitorauhasen fibroadenooman sekä uroteelin papillooman ja virtsarakon karsinooman merkitystä ihmiselle ei voida poissulkea.</w:t>
      </w:r>
    </w:p>
    <w:p w14:paraId="04B52C2D" w14:textId="77777777" w:rsidR="00934A69" w:rsidRPr="00934A69" w:rsidRDefault="00934A69" w:rsidP="00934A69">
      <w:pPr>
        <w:spacing w:after="0"/>
        <w:rPr>
          <w:rFonts w:eastAsia="MS Mincho" w:cs="Times New Roman"/>
          <w:lang w:val="fi-FI" w:eastAsia="fi-FI"/>
        </w:rPr>
      </w:pPr>
    </w:p>
    <w:p w14:paraId="01874D65" w14:textId="32D1EC1B" w:rsidR="00D57306" w:rsidRPr="0027106F" w:rsidRDefault="00934A69" w:rsidP="000E2D79">
      <w:pPr>
        <w:spacing w:after="0"/>
        <w:rPr>
          <w:rFonts w:cs="Myanmar Text"/>
          <w:lang w:val="fi-FI"/>
        </w:rPr>
      </w:pPr>
      <w:r w:rsidRPr="00934A69">
        <w:rPr>
          <w:rFonts w:eastAsia="MS Mincho" w:cs="Times New Roman"/>
          <w:lang w:val="fi-FI"/>
        </w:rPr>
        <w:t xml:space="preserve">Entsalutamidi ei ollut fototoksinen </w:t>
      </w:r>
      <w:r w:rsidRPr="00934A69">
        <w:rPr>
          <w:rFonts w:eastAsia="MS Mincho" w:cs="Times New Roman"/>
          <w:i/>
          <w:lang w:val="fi-FI"/>
        </w:rPr>
        <w:t>in vitro</w:t>
      </w:r>
      <w:r w:rsidRPr="00934A69">
        <w:rPr>
          <w:rFonts w:eastAsia="MS Mincho" w:cs="Times New Roman"/>
          <w:lang w:val="fi-FI"/>
        </w:rPr>
        <w:t>.</w:t>
      </w:r>
    </w:p>
    <w:p w14:paraId="3EB0C44E" w14:textId="0C5DBF11" w:rsidR="00D57306" w:rsidRPr="0027106F" w:rsidRDefault="00D57306">
      <w:pPr>
        <w:pStyle w:val="Heading2"/>
        <w:rPr>
          <w:lang w:val="fi-FI"/>
        </w:rPr>
      </w:pPr>
      <w:r w:rsidRPr="0027106F">
        <w:rPr>
          <w:lang w:val="fi-FI"/>
        </w:rPr>
        <w:t>6.</w:t>
      </w:r>
      <w:r w:rsidRPr="0027106F">
        <w:rPr>
          <w:lang w:val="fi-FI"/>
        </w:rPr>
        <w:tab/>
        <w:t>FARMASEUTTISET TIEDOT</w:t>
      </w:r>
    </w:p>
    <w:p w14:paraId="1E67A90C" w14:textId="66808EE3" w:rsidR="00D57306" w:rsidRPr="0027106F" w:rsidRDefault="00D57306">
      <w:pPr>
        <w:pStyle w:val="Heading3"/>
        <w:rPr>
          <w:lang w:val="fi-FI"/>
        </w:rPr>
      </w:pPr>
      <w:r w:rsidRPr="0027106F">
        <w:rPr>
          <w:lang w:val="fi-FI"/>
        </w:rPr>
        <w:t>6.1</w:t>
      </w:r>
      <w:r w:rsidRPr="0027106F">
        <w:rPr>
          <w:lang w:val="fi-FI"/>
        </w:rPr>
        <w:tab/>
        <w:t>Apuaineet</w:t>
      </w:r>
    </w:p>
    <w:p w14:paraId="0860377E" w14:textId="03F037F3" w:rsidR="00934A69" w:rsidRPr="00934A69" w:rsidRDefault="00934A69" w:rsidP="00934A69">
      <w:pPr>
        <w:keepNext/>
        <w:autoSpaceDE w:val="0"/>
        <w:autoSpaceDN w:val="0"/>
        <w:adjustRightInd w:val="0"/>
        <w:spacing w:after="0"/>
        <w:rPr>
          <w:rFonts w:eastAsia="MS Mincho" w:cs="Times New Roman"/>
          <w:u w:val="single"/>
          <w:lang w:val="fi-FI"/>
        </w:rPr>
      </w:pPr>
      <w:r w:rsidRPr="00934A69">
        <w:rPr>
          <w:rFonts w:eastAsia="MS Mincho" w:cs="Times New Roman"/>
          <w:u w:val="single"/>
          <w:lang w:val="fi-FI"/>
        </w:rPr>
        <w:t>Tabletin ydin</w:t>
      </w:r>
    </w:p>
    <w:p w14:paraId="6E3D88D4" w14:textId="77777777" w:rsidR="00934A69" w:rsidRPr="00934A69" w:rsidRDefault="00934A69" w:rsidP="00934A69">
      <w:pPr>
        <w:autoSpaceDE w:val="0"/>
        <w:autoSpaceDN w:val="0"/>
        <w:adjustRightInd w:val="0"/>
        <w:spacing w:after="0"/>
        <w:rPr>
          <w:rFonts w:eastAsia="MS Mincho" w:cs="Times New Roman"/>
          <w:lang w:val="fi-FI"/>
        </w:rPr>
      </w:pPr>
      <w:r w:rsidRPr="00934A69">
        <w:rPr>
          <w:rFonts w:eastAsia="MS Mincho" w:cs="Times New Roman"/>
          <w:lang w:val="fi-FI"/>
        </w:rPr>
        <w:t>Hypromelloosiasetaattisukkinaatti</w:t>
      </w:r>
    </w:p>
    <w:p w14:paraId="49B725BA" w14:textId="77777777" w:rsidR="00934A69" w:rsidRPr="00934A69" w:rsidRDefault="00934A69" w:rsidP="00934A69">
      <w:pPr>
        <w:autoSpaceDE w:val="0"/>
        <w:autoSpaceDN w:val="0"/>
        <w:adjustRightInd w:val="0"/>
        <w:spacing w:after="0"/>
        <w:rPr>
          <w:rFonts w:eastAsia="MS Mincho" w:cs="Times New Roman"/>
          <w:lang w:val="fi-FI"/>
        </w:rPr>
      </w:pPr>
      <w:r w:rsidRPr="00934A69">
        <w:rPr>
          <w:rFonts w:eastAsia="MS Mincho" w:cs="Times New Roman"/>
          <w:lang w:val="fi-FI"/>
        </w:rPr>
        <w:t>Mikrokiteinen selluloosa</w:t>
      </w:r>
    </w:p>
    <w:p w14:paraId="122F1C07" w14:textId="77777777" w:rsidR="00934A69" w:rsidRPr="00934A69" w:rsidRDefault="00934A69" w:rsidP="00934A69">
      <w:pPr>
        <w:autoSpaceDE w:val="0"/>
        <w:autoSpaceDN w:val="0"/>
        <w:adjustRightInd w:val="0"/>
        <w:spacing w:after="0"/>
        <w:rPr>
          <w:rFonts w:eastAsia="MS Mincho" w:cs="Times New Roman"/>
          <w:szCs w:val="20"/>
          <w:lang w:val="fi-FI"/>
        </w:rPr>
      </w:pPr>
      <w:r w:rsidRPr="00934A69">
        <w:rPr>
          <w:rFonts w:eastAsia="MS Mincho" w:cs="Times New Roman"/>
          <w:szCs w:val="20"/>
          <w:lang w:val="fi-FI"/>
        </w:rPr>
        <w:t>Kolloidinen vedetön piidioksidi</w:t>
      </w:r>
    </w:p>
    <w:p w14:paraId="3452E8A6" w14:textId="77777777" w:rsidR="00934A69" w:rsidRPr="00934A69" w:rsidRDefault="00934A69" w:rsidP="00934A69">
      <w:pPr>
        <w:autoSpaceDE w:val="0"/>
        <w:autoSpaceDN w:val="0"/>
        <w:adjustRightInd w:val="0"/>
        <w:spacing w:after="0"/>
        <w:rPr>
          <w:rFonts w:eastAsia="MS Mincho" w:cs="Times New Roman"/>
          <w:szCs w:val="20"/>
          <w:lang w:val="fi-FI"/>
        </w:rPr>
      </w:pPr>
      <w:r w:rsidRPr="00934A69">
        <w:rPr>
          <w:rFonts w:eastAsia="MS Mincho" w:cs="Times New Roman"/>
          <w:szCs w:val="20"/>
          <w:lang w:val="fi-FI"/>
        </w:rPr>
        <w:t>Kroskarmelloosinatrium</w:t>
      </w:r>
    </w:p>
    <w:p w14:paraId="6BB3F34E" w14:textId="77777777" w:rsidR="00934A69" w:rsidRPr="00934A69" w:rsidRDefault="00934A69" w:rsidP="00934A69">
      <w:pPr>
        <w:autoSpaceDE w:val="0"/>
        <w:autoSpaceDN w:val="0"/>
        <w:adjustRightInd w:val="0"/>
        <w:spacing w:after="0"/>
        <w:rPr>
          <w:rFonts w:eastAsia="MS Mincho" w:cs="Times New Roman"/>
          <w:szCs w:val="20"/>
          <w:lang w:val="fi-FI"/>
        </w:rPr>
      </w:pPr>
      <w:r w:rsidRPr="00934A69">
        <w:rPr>
          <w:rFonts w:eastAsia="MS Mincho" w:cs="Times New Roman"/>
          <w:szCs w:val="20"/>
          <w:lang w:val="fi-FI"/>
        </w:rPr>
        <w:t>Magnesiumstearaatti</w:t>
      </w:r>
    </w:p>
    <w:p w14:paraId="7189F0B8" w14:textId="77777777" w:rsidR="00934A69" w:rsidRPr="00934A69" w:rsidRDefault="00934A69" w:rsidP="00934A69">
      <w:pPr>
        <w:autoSpaceDE w:val="0"/>
        <w:autoSpaceDN w:val="0"/>
        <w:adjustRightInd w:val="0"/>
        <w:spacing w:after="0"/>
        <w:rPr>
          <w:rFonts w:eastAsia="MS Mincho" w:cs="Times New Roman"/>
          <w:szCs w:val="20"/>
          <w:lang w:val="fi-FI"/>
        </w:rPr>
      </w:pPr>
    </w:p>
    <w:p w14:paraId="53E4A693" w14:textId="77777777" w:rsidR="00934A69" w:rsidRPr="00934A69" w:rsidRDefault="00934A69" w:rsidP="00934A69">
      <w:pPr>
        <w:keepNext/>
        <w:autoSpaceDE w:val="0"/>
        <w:autoSpaceDN w:val="0"/>
        <w:adjustRightInd w:val="0"/>
        <w:spacing w:after="0"/>
        <w:rPr>
          <w:rFonts w:eastAsia="MS Mincho" w:cs="Times New Roman"/>
          <w:szCs w:val="20"/>
          <w:u w:val="single"/>
          <w:lang w:val="fi-FI"/>
        </w:rPr>
      </w:pPr>
      <w:r w:rsidRPr="00934A69">
        <w:rPr>
          <w:rFonts w:eastAsia="MS Mincho" w:cs="Times New Roman"/>
          <w:szCs w:val="20"/>
          <w:u w:val="single"/>
          <w:lang w:val="fi-FI"/>
        </w:rPr>
        <w:t>Tabletin pinnoite</w:t>
      </w:r>
    </w:p>
    <w:p w14:paraId="05D72641" w14:textId="77777777" w:rsidR="00934A69" w:rsidRPr="00934A69" w:rsidRDefault="00934A69" w:rsidP="00934A69">
      <w:pPr>
        <w:autoSpaceDE w:val="0"/>
        <w:autoSpaceDN w:val="0"/>
        <w:adjustRightInd w:val="0"/>
        <w:spacing w:after="0"/>
        <w:rPr>
          <w:rFonts w:eastAsia="MS Mincho" w:cs="Times New Roman"/>
          <w:szCs w:val="20"/>
          <w:lang w:val="fi-FI"/>
        </w:rPr>
      </w:pPr>
      <w:r w:rsidRPr="00934A69">
        <w:rPr>
          <w:rFonts w:eastAsia="MS Mincho" w:cs="Times New Roman"/>
          <w:szCs w:val="20"/>
          <w:lang w:val="fi-FI"/>
        </w:rPr>
        <w:t>Hypermelloosi</w:t>
      </w:r>
    </w:p>
    <w:p w14:paraId="29E33EB7" w14:textId="77777777" w:rsidR="00934A69" w:rsidRPr="00934A69" w:rsidRDefault="00934A69" w:rsidP="00934A69">
      <w:pPr>
        <w:autoSpaceDE w:val="0"/>
        <w:autoSpaceDN w:val="0"/>
        <w:adjustRightInd w:val="0"/>
        <w:spacing w:after="0"/>
        <w:rPr>
          <w:rFonts w:eastAsia="MS Mincho" w:cs="Times New Roman"/>
          <w:szCs w:val="20"/>
          <w:lang w:val="fi-FI"/>
        </w:rPr>
      </w:pPr>
      <w:r w:rsidRPr="00934A69">
        <w:rPr>
          <w:rFonts w:eastAsia="MS Mincho" w:cs="Times New Roman"/>
          <w:szCs w:val="20"/>
          <w:lang w:val="fi-FI"/>
        </w:rPr>
        <w:t>Talkki</w:t>
      </w:r>
    </w:p>
    <w:p w14:paraId="0DE9C7AD" w14:textId="77777777" w:rsidR="00934A69" w:rsidRPr="00934A69" w:rsidRDefault="00934A69" w:rsidP="00934A69">
      <w:pPr>
        <w:autoSpaceDE w:val="0"/>
        <w:autoSpaceDN w:val="0"/>
        <w:adjustRightInd w:val="0"/>
        <w:spacing w:after="0"/>
        <w:rPr>
          <w:rFonts w:eastAsia="MS Mincho" w:cs="Times New Roman"/>
          <w:lang w:val="fi-FI"/>
        </w:rPr>
      </w:pPr>
      <w:r w:rsidRPr="00934A69">
        <w:rPr>
          <w:rFonts w:eastAsia="MS Mincho" w:cs="Times New Roman"/>
          <w:szCs w:val="20"/>
          <w:lang w:val="fi-FI"/>
        </w:rPr>
        <w:t>Makrogoli (8000)</w:t>
      </w:r>
    </w:p>
    <w:p w14:paraId="5C9DFF7A" w14:textId="77777777" w:rsidR="00934A69" w:rsidRPr="00934A69" w:rsidRDefault="00934A69" w:rsidP="00934A69">
      <w:pPr>
        <w:spacing w:after="0"/>
        <w:rPr>
          <w:rFonts w:eastAsia="MS Mincho" w:cs="Times New Roman"/>
          <w:lang w:val="fi-FI"/>
        </w:rPr>
      </w:pPr>
      <w:r w:rsidRPr="00934A69">
        <w:rPr>
          <w:rFonts w:eastAsia="MS Mincho" w:cs="Times New Roman"/>
          <w:lang w:val="fi-FI"/>
        </w:rPr>
        <w:t>Titaanidioksidi (E171)</w:t>
      </w:r>
    </w:p>
    <w:p w14:paraId="7F238AC9" w14:textId="5FEF8C8F" w:rsidR="00D57306" w:rsidRPr="00E71BE7" w:rsidRDefault="00934A69" w:rsidP="00934A69">
      <w:pPr>
        <w:keepNext/>
        <w:autoSpaceDE w:val="0"/>
        <w:autoSpaceDN w:val="0"/>
        <w:adjustRightInd w:val="0"/>
        <w:spacing w:after="0"/>
        <w:jc w:val="both"/>
        <w:rPr>
          <w:lang w:val="fi-FI"/>
        </w:rPr>
      </w:pPr>
      <w:r w:rsidRPr="00934A69">
        <w:rPr>
          <w:rFonts w:eastAsia="MS Mincho" w:cs="Times New Roman"/>
          <w:lang w:val="fi-FI"/>
        </w:rPr>
        <w:t>Keltainen rautaoksidi (E172</w:t>
      </w:r>
      <w:r w:rsidR="00D57306" w:rsidRPr="00E71BE7">
        <w:rPr>
          <w:rFonts w:cs="Myanmar Text"/>
          <w:lang w:val="fi-FI"/>
        </w:rPr>
        <w:t>)</w:t>
      </w:r>
    </w:p>
    <w:p w14:paraId="11904AF8" w14:textId="592B7D23" w:rsidR="00D57306" w:rsidRPr="0027106F" w:rsidRDefault="00D57306">
      <w:pPr>
        <w:pStyle w:val="Heading3"/>
        <w:rPr>
          <w:lang w:val="fi-FI"/>
        </w:rPr>
      </w:pPr>
      <w:r w:rsidRPr="0027106F">
        <w:rPr>
          <w:lang w:val="fi-FI"/>
        </w:rPr>
        <w:t>6.2</w:t>
      </w:r>
      <w:r w:rsidRPr="0027106F">
        <w:rPr>
          <w:lang w:val="fi-FI"/>
        </w:rPr>
        <w:tab/>
        <w:t>Yhteensopimattomuudet</w:t>
      </w:r>
    </w:p>
    <w:p w14:paraId="6798BF91" w14:textId="20B9F7FC" w:rsidR="00D57306" w:rsidRPr="0027106F" w:rsidRDefault="00D57306">
      <w:pPr>
        <w:rPr>
          <w:lang w:val="fi-FI"/>
        </w:rPr>
      </w:pPr>
      <w:r w:rsidRPr="0027106F">
        <w:rPr>
          <w:lang w:val="fi-FI"/>
        </w:rPr>
        <w:t>Ei oleellinen.</w:t>
      </w:r>
    </w:p>
    <w:p w14:paraId="69FA15B5" w14:textId="558EF1F0" w:rsidR="00D57306" w:rsidRPr="0027106F" w:rsidRDefault="00D57306">
      <w:pPr>
        <w:pStyle w:val="Heading3"/>
        <w:rPr>
          <w:lang w:val="fi-FI"/>
        </w:rPr>
      </w:pPr>
      <w:r w:rsidRPr="0027106F">
        <w:rPr>
          <w:lang w:val="fi-FI"/>
        </w:rPr>
        <w:t>6.3</w:t>
      </w:r>
      <w:r w:rsidRPr="0027106F">
        <w:rPr>
          <w:lang w:val="fi-FI"/>
        </w:rPr>
        <w:tab/>
        <w:t>Kestoaika</w:t>
      </w:r>
    </w:p>
    <w:p w14:paraId="3A1FC082" w14:textId="731E8EA3" w:rsidR="00D57306" w:rsidRPr="0027106F" w:rsidRDefault="00934A69" w:rsidP="00D4169B">
      <w:pPr>
        <w:rPr>
          <w:lang w:val="fi-FI"/>
        </w:rPr>
      </w:pPr>
      <w:r w:rsidRPr="00934A69">
        <w:rPr>
          <w:rFonts w:eastAsia="MS Mincho" w:cs="Times New Roman"/>
          <w:noProof/>
          <w:lang w:val="fi-FI"/>
        </w:rPr>
        <w:t>4 vuotta</w:t>
      </w:r>
      <w:r w:rsidR="00D57306" w:rsidRPr="0027106F">
        <w:rPr>
          <w:lang w:val="fi-FI"/>
        </w:rPr>
        <w:t>.</w:t>
      </w:r>
    </w:p>
    <w:p w14:paraId="6F290973" w14:textId="1716263E" w:rsidR="00D57306" w:rsidRPr="0027106F" w:rsidRDefault="00D57306">
      <w:pPr>
        <w:pStyle w:val="Heading3"/>
        <w:rPr>
          <w:lang w:val="fi-FI"/>
        </w:rPr>
      </w:pPr>
      <w:r w:rsidRPr="0027106F">
        <w:rPr>
          <w:lang w:val="fi-FI"/>
        </w:rPr>
        <w:t>6.4</w:t>
      </w:r>
      <w:r w:rsidRPr="0027106F">
        <w:rPr>
          <w:lang w:val="fi-FI"/>
        </w:rPr>
        <w:tab/>
        <w:t>Säilytys</w:t>
      </w:r>
    </w:p>
    <w:p w14:paraId="145C72E5" w14:textId="49C4BC8A" w:rsidR="00D57306" w:rsidRPr="0027106F" w:rsidRDefault="00934A69" w:rsidP="000E2D79">
      <w:pPr>
        <w:spacing w:after="0"/>
        <w:rPr>
          <w:noProof/>
          <w:lang w:val="fi-FI"/>
        </w:rPr>
      </w:pPr>
      <w:r w:rsidRPr="00934A69">
        <w:rPr>
          <w:rFonts w:eastAsia="MS Mincho" w:cs="Times New Roman"/>
          <w:lang w:val="fi-FI"/>
        </w:rPr>
        <w:t>Tämä lääkevalmiste ei vaadi erityisiä säilytysolosuhteita</w:t>
      </w:r>
      <w:r w:rsidR="00D57306" w:rsidRPr="0027106F">
        <w:rPr>
          <w:rFonts w:cs="Myanmar Text"/>
          <w:noProof/>
          <w:lang w:val="fi-FI"/>
        </w:rPr>
        <w:t>.</w:t>
      </w:r>
    </w:p>
    <w:p w14:paraId="39B0873F" w14:textId="6DE3BE06" w:rsidR="00D57306" w:rsidRPr="0027106F" w:rsidRDefault="00D57306">
      <w:pPr>
        <w:pStyle w:val="Heading3"/>
        <w:rPr>
          <w:lang w:val="fi-FI"/>
        </w:rPr>
      </w:pPr>
      <w:r w:rsidRPr="0027106F">
        <w:rPr>
          <w:lang w:val="fi-FI"/>
        </w:rPr>
        <w:t>6.5</w:t>
      </w:r>
      <w:r w:rsidRPr="0027106F">
        <w:rPr>
          <w:lang w:val="fi-FI"/>
        </w:rPr>
        <w:tab/>
        <w:t>Pakkaustyyppi ja pakkauskoko (pakkauskoot)</w:t>
      </w:r>
    </w:p>
    <w:p w14:paraId="36569C64" w14:textId="7FA9686A" w:rsidR="00934A69" w:rsidRPr="004F1BC5" w:rsidRDefault="00934A69" w:rsidP="00934A69">
      <w:pPr>
        <w:keepNext/>
        <w:spacing w:after="0"/>
        <w:rPr>
          <w:rFonts w:eastAsia="MS Mincho" w:cs="Times New Roman"/>
          <w:noProof/>
          <w:u w:val="single"/>
          <w:lang w:val="fi-FI"/>
          <w:rPrChange w:id="100" w:author="Author">
            <w:rPr>
              <w:rFonts w:eastAsia="MS Mincho" w:cs="Times New Roman"/>
              <w:noProof/>
              <w:lang w:val="fi-FI"/>
            </w:rPr>
          </w:rPrChange>
        </w:rPr>
      </w:pPr>
      <w:r w:rsidRPr="004F1BC5">
        <w:rPr>
          <w:rFonts w:eastAsia="MS Mincho" w:cs="Times New Roman"/>
          <w:noProof/>
          <w:u w:val="single"/>
          <w:lang w:val="fi-FI"/>
          <w:rPrChange w:id="101" w:author="Author">
            <w:rPr>
              <w:rFonts w:eastAsia="MS Mincho" w:cs="Times New Roman"/>
              <w:noProof/>
              <w:lang w:val="fi-FI"/>
            </w:rPr>
          </w:rPrChange>
        </w:rPr>
        <w:t>40 mg kalvopäällysteiset tabletit</w:t>
      </w:r>
    </w:p>
    <w:p w14:paraId="33BA7834" w14:textId="77777777" w:rsidR="00934A69" w:rsidRPr="00934A69" w:rsidRDefault="00934A69" w:rsidP="00934A69">
      <w:pPr>
        <w:spacing w:after="0"/>
        <w:rPr>
          <w:rFonts w:eastAsia="MS Mincho" w:cs="Times New Roman"/>
          <w:noProof/>
          <w:lang w:val="fi-FI"/>
        </w:rPr>
      </w:pPr>
      <w:r w:rsidRPr="00934A69">
        <w:rPr>
          <w:rFonts w:eastAsia="MS Mincho" w:cs="Times New Roman"/>
          <w:noProof/>
          <w:lang w:val="fi-FI"/>
        </w:rPr>
        <w:t>Pahvinen taittopakkaus, jossa 28 kalvopäällysteistä tablettia sisältävä PVC/PCTFE/alumiini-läpipainopakkaus. Yksi kotelo sisältää 112 kalvopäällysteistä tablettia (4 taittopakkausta).</w:t>
      </w:r>
    </w:p>
    <w:p w14:paraId="13A22E7F" w14:textId="77777777" w:rsidR="00934A69" w:rsidRPr="00934A69" w:rsidRDefault="00934A69" w:rsidP="00934A69">
      <w:pPr>
        <w:spacing w:after="0"/>
        <w:rPr>
          <w:rFonts w:eastAsia="MS Mincho" w:cs="Times New Roman"/>
          <w:noProof/>
          <w:lang w:val="fi-FI"/>
        </w:rPr>
      </w:pPr>
    </w:p>
    <w:p w14:paraId="4FDE7C2D" w14:textId="77777777" w:rsidR="00934A69" w:rsidRPr="004F1BC5" w:rsidRDefault="00934A69" w:rsidP="00934A69">
      <w:pPr>
        <w:keepNext/>
        <w:spacing w:after="0"/>
        <w:rPr>
          <w:rFonts w:eastAsia="MS Mincho" w:cs="Times New Roman"/>
          <w:noProof/>
          <w:u w:val="single"/>
          <w:lang w:val="fi-FI"/>
          <w:rPrChange w:id="102" w:author="Author">
            <w:rPr>
              <w:rFonts w:eastAsia="MS Mincho" w:cs="Times New Roman"/>
              <w:noProof/>
              <w:lang w:val="fi-FI"/>
            </w:rPr>
          </w:rPrChange>
        </w:rPr>
      </w:pPr>
      <w:r w:rsidRPr="004F1BC5">
        <w:rPr>
          <w:rFonts w:eastAsia="MS Mincho" w:cs="Times New Roman"/>
          <w:noProof/>
          <w:u w:val="single"/>
          <w:lang w:val="fi-FI"/>
          <w:rPrChange w:id="103" w:author="Author">
            <w:rPr>
              <w:rFonts w:eastAsia="MS Mincho" w:cs="Times New Roman"/>
              <w:noProof/>
              <w:lang w:val="fi-FI"/>
            </w:rPr>
          </w:rPrChange>
        </w:rPr>
        <w:t>80 mg kalvopäällysteiset tabletit</w:t>
      </w:r>
    </w:p>
    <w:p w14:paraId="3D37B6A0" w14:textId="7D88AEDE" w:rsidR="00D57306" w:rsidRPr="00934A69" w:rsidRDefault="00934A69" w:rsidP="00934A69">
      <w:pPr>
        <w:spacing w:after="0"/>
        <w:jc w:val="both"/>
        <w:rPr>
          <w:lang w:val="fi-FI"/>
        </w:rPr>
      </w:pPr>
      <w:r w:rsidRPr="00934A69">
        <w:rPr>
          <w:rFonts w:eastAsia="MS Mincho" w:cs="Times New Roman"/>
          <w:noProof/>
          <w:lang w:val="fi-FI"/>
        </w:rPr>
        <w:t>Pahvinen taittopakkaus, jossa 14 kalvopäällysteistä tablettia sisältävä PVC/PCTFE/alumiini-läpipainopakkaus. Yksi kotelo sisältää 56 kalvopäällysteistä tablettia (4 taittopakkausta).</w:t>
      </w:r>
    </w:p>
    <w:p w14:paraId="1D65F99C" w14:textId="1EDB6156" w:rsidR="00D57306" w:rsidRPr="00934A69" w:rsidRDefault="00D57306" w:rsidP="00853A03">
      <w:pPr>
        <w:pStyle w:val="Heading3"/>
        <w:rPr>
          <w:lang w:val="fi-FI"/>
        </w:rPr>
      </w:pPr>
      <w:r w:rsidRPr="00934A69">
        <w:rPr>
          <w:bCs/>
          <w:lang w:val="fi-FI"/>
        </w:rPr>
        <w:t>6.6</w:t>
      </w:r>
      <w:r w:rsidRPr="00934A69">
        <w:rPr>
          <w:bCs/>
          <w:lang w:val="fi-FI"/>
        </w:rPr>
        <w:tab/>
      </w:r>
      <w:r w:rsidR="00934A69" w:rsidRPr="00934A69">
        <w:rPr>
          <w:rFonts w:ascii="Times New Roman" w:eastAsia="MS Mincho" w:hAnsi="Times New Roman" w:cs="Times New Roman"/>
          <w:noProof/>
          <w:lang w:val="fi-FI"/>
        </w:rPr>
        <w:t xml:space="preserve">Erityiset varotoimet hävittämiselle </w:t>
      </w:r>
      <w:r w:rsidR="00934A69" w:rsidRPr="00934A69">
        <w:rPr>
          <w:rFonts w:ascii="Times New Roman" w:eastAsia="MS Mincho" w:hAnsi="Times New Roman" w:cs="Times New Roman"/>
          <w:lang w:val="fi-FI"/>
        </w:rPr>
        <w:t>ja muut käsittelyohjeet</w:t>
      </w:r>
    </w:p>
    <w:p w14:paraId="6C259535" w14:textId="1EFF9A3C" w:rsidR="00D57306" w:rsidRPr="00934A69" w:rsidRDefault="00934A69" w:rsidP="00D06D57">
      <w:pPr>
        <w:spacing w:after="220"/>
        <w:rPr>
          <w:lang w:val="fi-FI"/>
        </w:rPr>
      </w:pPr>
      <w:r w:rsidRPr="00934A69">
        <w:rPr>
          <w:rFonts w:eastAsia="MS Mincho" w:cs="Times New Roman"/>
          <w:noProof/>
          <w:lang w:val="fi-FI"/>
        </w:rPr>
        <w:t>Xtandia eivät saa käsitellä muut henkilöt kuin potilas tai hänen hoitajansa. Vaikutusmekanisminsa ja hiirillä todetun alkio- ja sikiötoksisuuden perusteella Xtandi voi vahingoittaa kehittyvää sikiötä. Naisten, jotka ovat raskaana tai voivat tulla raskaaksi, ei pidä käsitellä rikkoutuneita tai vahingoittuneita Xtandi-tabletteja ilman suojavarusteita, esim. suojakäsineitä. Ks. kohta 5.3 Prekliiniset tiedot turvallisuudesta. Kalvopäällysteisiä tabletteja ei saa pureskella, leikata eikä murskata</w:t>
      </w:r>
      <w:r w:rsidR="00D57306" w:rsidRPr="00934A69">
        <w:rPr>
          <w:rFonts w:cs="Myanmar Text"/>
          <w:szCs w:val="24"/>
          <w:lang w:val="fi-FI" w:eastAsia="en-CA"/>
        </w:rPr>
        <w:t>.</w:t>
      </w:r>
    </w:p>
    <w:p w14:paraId="78DA13A7" w14:textId="7B52A1A9" w:rsidR="00D57306" w:rsidRPr="0027106F" w:rsidRDefault="00D57306">
      <w:pPr>
        <w:spacing w:after="0"/>
        <w:rPr>
          <w:lang w:val="fi-FI" w:eastAsia="en-CA"/>
        </w:rPr>
      </w:pPr>
      <w:r w:rsidRPr="0027106F">
        <w:rPr>
          <w:lang w:val="fi-FI"/>
        </w:rPr>
        <w:t>Käyttämätön lääkevalmiste tai jäte on hävitettävä paikallisten vaatimusten mukaisesti.</w:t>
      </w:r>
    </w:p>
    <w:p w14:paraId="6130E22E" w14:textId="2F2F66B4" w:rsidR="00D57306" w:rsidRPr="0027106F" w:rsidRDefault="00D57306">
      <w:pPr>
        <w:pStyle w:val="Heading2"/>
        <w:rPr>
          <w:lang w:val="fi-FI"/>
        </w:rPr>
      </w:pPr>
      <w:r w:rsidRPr="0027106F">
        <w:rPr>
          <w:lang w:val="fi-FI"/>
        </w:rPr>
        <w:t>7.</w:t>
      </w:r>
      <w:r w:rsidRPr="0027106F">
        <w:rPr>
          <w:lang w:val="fi-FI"/>
        </w:rPr>
        <w:tab/>
        <w:t>MYYNTILUVAN HALTIJA</w:t>
      </w:r>
    </w:p>
    <w:p w14:paraId="2717D6CC" w14:textId="748516DB" w:rsidR="00934A69" w:rsidRPr="00934A69" w:rsidRDefault="00934A69" w:rsidP="00934A69">
      <w:pPr>
        <w:spacing w:after="0"/>
        <w:rPr>
          <w:rFonts w:eastAsia="MS Mincho" w:cs="Times New Roman"/>
          <w:noProof/>
          <w:lang w:val="fi-FI"/>
        </w:rPr>
      </w:pPr>
      <w:r w:rsidRPr="00934A69">
        <w:rPr>
          <w:rFonts w:eastAsia="MS Mincho" w:cs="Times New Roman"/>
          <w:noProof/>
          <w:lang w:val="fi-FI"/>
        </w:rPr>
        <w:t>Astellas Pharma Europe B.V.</w:t>
      </w:r>
    </w:p>
    <w:p w14:paraId="589828E6" w14:textId="77777777" w:rsidR="00934A69" w:rsidRPr="00934A69" w:rsidRDefault="00934A69" w:rsidP="00934A69">
      <w:pPr>
        <w:spacing w:after="0"/>
        <w:rPr>
          <w:rFonts w:eastAsia="MS Mincho" w:cs="Times New Roman"/>
          <w:noProof/>
          <w:lang w:val="fi-FI"/>
        </w:rPr>
      </w:pPr>
      <w:r w:rsidRPr="00934A69">
        <w:rPr>
          <w:rFonts w:eastAsia="MS Mincho" w:cs="Times New Roman"/>
          <w:noProof/>
          <w:lang w:val="fi-FI"/>
        </w:rPr>
        <w:t xml:space="preserve">Sylviusweg 62 </w:t>
      </w:r>
    </w:p>
    <w:p w14:paraId="6065E2C2" w14:textId="77777777" w:rsidR="00934A69" w:rsidRPr="00934A69" w:rsidRDefault="00934A69" w:rsidP="00934A69">
      <w:pPr>
        <w:spacing w:after="0"/>
        <w:rPr>
          <w:rFonts w:eastAsia="MS Mincho" w:cs="Times New Roman"/>
          <w:noProof/>
          <w:lang w:val="fi-FI"/>
        </w:rPr>
      </w:pPr>
      <w:r w:rsidRPr="00934A69">
        <w:rPr>
          <w:rFonts w:eastAsia="MS Mincho" w:cs="Times New Roman"/>
          <w:noProof/>
          <w:lang w:val="fi-FI"/>
        </w:rPr>
        <w:t>2333 BE Leiden</w:t>
      </w:r>
    </w:p>
    <w:p w14:paraId="35A44D66" w14:textId="35A420A4" w:rsidR="00D57306" w:rsidRPr="0027106F" w:rsidRDefault="00934A69" w:rsidP="00934A69">
      <w:pPr>
        <w:spacing w:after="0"/>
        <w:rPr>
          <w:lang w:val="fi-FI"/>
        </w:rPr>
      </w:pPr>
      <w:r w:rsidRPr="00934A69">
        <w:rPr>
          <w:rFonts w:eastAsia="MS Mincho" w:cs="Times New Roman"/>
          <w:noProof/>
          <w:lang w:val="fi-FI"/>
        </w:rPr>
        <w:t>Alankomaat</w:t>
      </w:r>
    </w:p>
    <w:p w14:paraId="7B3A026A" w14:textId="2729A375" w:rsidR="00D57306" w:rsidRPr="0027106F" w:rsidRDefault="00D57306" w:rsidP="00F16ED7">
      <w:pPr>
        <w:pStyle w:val="Heading2"/>
        <w:rPr>
          <w:lang w:val="fi-FI"/>
        </w:rPr>
      </w:pPr>
      <w:r w:rsidRPr="0027106F">
        <w:rPr>
          <w:lang w:val="fi-FI"/>
        </w:rPr>
        <w:t>8.</w:t>
      </w:r>
      <w:r w:rsidRPr="0027106F">
        <w:rPr>
          <w:lang w:val="fi-FI"/>
        </w:rPr>
        <w:tab/>
      </w:r>
      <w:r w:rsidR="00934A69" w:rsidRPr="00934A69">
        <w:rPr>
          <w:rFonts w:eastAsia="MS Mincho" w:cs="Times New Roman"/>
          <w:bCs w:val="0"/>
          <w:caps w:val="0"/>
          <w:noProof/>
          <w:szCs w:val="22"/>
          <w:lang w:val="fi-FI"/>
        </w:rPr>
        <w:t>MYYNTILUVAN NUMERO(T)</w:t>
      </w:r>
    </w:p>
    <w:p w14:paraId="26B9D7E3" w14:textId="7F4E94FD" w:rsidR="00934A69" w:rsidRPr="00934A69" w:rsidRDefault="00934A69" w:rsidP="00934A69">
      <w:pPr>
        <w:spacing w:after="0"/>
        <w:rPr>
          <w:rFonts w:eastAsia="MS Mincho" w:cs="Times New Roman"/>
          <w:noProof/>
          <w:lang w:val="fi-FI"/>
        </w:rPr>
      </w:pPr>
      <w:r w:rsidRPr="00934A69">
        <w:rPr>
          <w:rFonts w:eastAsia="MS Mincho" w:cs="Times New Roman"/>
          <w:noProof/>
          <w:lang w:val="fi-FI"/>
        </w:rPr>
        <w:t>EU/1/13/846/002 (kalvopäällysteinen tabletti 40 mg)</w:t>
      </w:r>
    </w:p>
    <w:p w14:paraId="5062E200" w14:textId="00C421BA" w:rsidR="00D57306" w:rsidRPr="0027106F" w:rsidRDefault="00934A69" w:rsidP="00934A69">
      <w:pPr>
        <w:spacing w:after="0"/>
        <w:jc w:val="both"/>
        <w:rPr>
          <w:lang w:val="fi-FI"/>
        </w:rPr>
      </w:pPr>
      <w:r w:rsidRPr="00934A69">
        <w:rPr>
          <w:rFonts w:eastAsia="MS Mincho" w:cs="Times New Roman"/>
          <w:noProof/>
          <w:lang w:val="fi-FI"/>
        </w:rPr>
        <w:t>EU/1/13/846/003 (kalvopäällysteinen tabletti 80 mg</w:t>
      </w:r>
      <w:r w:rsidR="00D57306" w:rsidRPr="0027106F">
        <w:rPr>
          <w:rFonts w:cs="Myanmar Text"/>
          <w:noProof/>
          <w:lang w:val="fi-FI"/>
        </w:rPr>
        <w:t>)</w:t>
      </w:r>
    </w:p>
    <w:p w14:paraId="7C84E9F2" w14:textId="559D2511" w:rsidR="00D57306" w:rsidRPr="0027106F" w:rsidRDefault="00D57306">
      <w:pPr>
        <w:pStyle w:val="Heading2"/>
        <w:rPr>
          <w:lang w:val="fi-FI"/>
        </w:rPr>
      </w:pPr>
      <w:r w:rsidRPr="0027106F">
        <w:rPr>
          <w:lang w:val="fi-FI"/>
        </w:rPr>
        <w:t>9.</w:t>
      </w:r>
      <w:r w:rsidRPr="0027106F">
        <w:rPr>
          <w:lang w:val="fi-FI"/>
        </w:rPr>
        <w:tab/>
        <w:t>MYYNTILUVAN MYÖNTÄMISPÄIVÄMÄÄRÄ/UUDISTAMISPÄIVÄMÄÄRÄ</w:t>
      </w:r>
    </w:p>
    <w:p w14:paraId="120FE1DA" w14:textId="66A6610B" w:rsidR="00D57306" w:rsidRPr="0027106F" w:rsidRDefault="00D57306">
      <w:pPr>
        <w:pStyle w:val="NoSpacing"/>
        <w:rPr>
          <w:lang w:val="fi-FI"/>
        </w:rPr>
      </w:pPr>
      <w:r w:rsidRPr="0027106F">
        <w:rPr>
          <w:lang w:val="fi-FI"/>
        </w:rPr>
        <w:t xml:space="preserve">Myyntiluvan myöntämisen päivämäärä: </w:t>
      </w:r>
      <w:r w:rsidR="00934A69" w:rsidRPr="00934A69">
        <w:rPr>
          <w:rFonts w:eastAsia="MS Mincho" w:cs="Times New Roman"/>
          <w:noProof/>
          <w:lang w:val="fi-FI"/>
        </w:rPr>
        <w:t>21. kesäkuuta 2013</w:t>
      </w:r>
    </w:p>
    <w:p w14:paraId="06582245" w14:textId="06584947" w:rsidR="00D57306" w:rsidRPr="0027106F" w:rsidRDefault="00D57306">
      <w:pPr>
        <w:pStyle w:val="NoSpacing"/>
        <w:rPr>
          <w:lang w:val="fi-FI"/>
        </w:rPr>
      </w:pPr>
      <w:r w:rsidRPr="0027106F">
        <w:rPr>
          <w:lang w:val="fi-FI"/>
        </w:rPr>
        <w:t xml:space="preserve">Viimeisimmän uudistamisen päivämäärä: </w:t>
      </w:r>
      <w:r w:rsidR="00934A69" w:rsidRPr="00934A69">
        <w:rPr>
          <w:rFonts w:eastAsia="MS Mincho" w:cs="Times New Roman"/>
          <w:noProof/>
          <w:lang w:val="fi-FI"/>
        </w:rPr>
        <w:t>8. helmikuuta 2018</w:t>
      </w:r>
    </w:p>
    <w:p w14:paraId="7E275BC6" w14:textId="7084CA31" w:rsidR="00D57306" w:rsidRPr="0027106F" w:rsidRDefault="00D57306">
      <w:pPr>
        <w:pStyle w:val="Heading2"/>
        <w:keepNext/>
        <w:rPr>
          <w:lang w:val="fi-FI"/>
        </w:rPr>
        <w:pPrChange w:id="104" w:author="Author">
          <w:pPr>
            <w:pStyle w:val="Heading2"/>
            <w:keepNext/>
            <w:spacing w:after="660"/>
          </w:pPr>
        </w:pPrChange>
      </w:pPr>
      <w:r w:rsidRPr="0027106F">
        <w:rPr>
          <w:lang w:val="fi-FI"/>
        </w:rPr>
        <w:t>10.</w:t>
      </w:r>
      <w:r w:rsidRPr="0027106F">
        <w:rPr>
          <w:lang w:val="fi-FI"/>
        </w:rPr>
        <w:tab/>
        <w:t>TEKSTIN MUUTTAMISPÄIVÄMÄÄRÄ</w:t>
      </w:r>
    </w:p>
    <w:p w14:paraId="46F8A94D" w14:textId="520FA105" w:rsidR="00D57306" w:rsidRPr="0027106F" w:rsidRDefault="00653E01">
      <w:pPr>
        <w:rPr>
          <w:lang w:val="fi-FI"/>
        </w:rPr>
      </w:pPr>
      <w:r w:rsidRPr="00653E01">
        <w:rPr>
          <w:rFonts w:eastAsia="MS Mincho" w:cs="Times New Roman"/>
          <w:noProof/>
          <w:lang w:val="fi-FI"/>
        </w:rPr>
        <w:t xml:space="preserve">Lisätietoa tästä lääkevalmisteesta on Euroopan lääkeviraston verkkosivulla </w:t>
      </w:r>
      <w:hyperlink r:id="rId38" w:history="1">
        <w:r w:rsidRPr="00653E01">
          <w:rPr>
            <w:rFonts w:eastAsia="MS Mincho" w:cs="Times New Roman"/>
            <w:noProof/>
            <w:color w:val="0000FF"/>
            <w:u w:val="single"/>
            <w:lang w:val="fi-FI"/>
          </w:rPr>
          <w:t>http://www.ema.europa.eu</w:t>
        </w:r>
      </w:hyperlink>
      <w:r w:rsidR="00D57306" w:rsidRPr="0027106F">
        <w:rPr>
          <w:lang w:val="fi-FI"/>
        </w:rPr>
        <w:t>.</w:t>
      </w:r>
    </w:p>
    <w:p w14:paraId="4C83B7E1" w14:textId="27CA667A" w:rsidR="00D57306" w:rsidRPr="004F1BC5" w:rsidRDefault="00D57306">
      <w:pPr>
        <w:rPr>
          <w:lang w:val="fi-FI"/>
          <w:rPrChange w:id="105" w:author="Author">
            <w:rPr/>
          </w:rPrChange>
        </w:rPr>
      </w:pPr>
      <w:r w:rsidRPr="004F1BC5">
        <w:rPr>
          <w:lang w:val="fi-FI"/>
          <w:rPrChange w:id="106" w:author="Author">
            <w:rPr/>
          </w:rPrChange>
        </w:rPr>
        <w:br w:type="page"/>
      </w:r>
    </w:p>
    <w:p w14:paraId="74320276" w14:textId="5F4A0828" w:rsidR="00D57306" w:rsidRPr="004F1BC5" w:rsidRDefault="00D57306" w:rsidP="004C7418">
      <w:pPr>
        <w:pStyle w:val="NoSpacing"/>
        <w:rPr>
          <w:lang w:val="fi-FI"/>
          <w:rPrChange w:id="107" w:author="Author">
            <w:rPr/>
          </w:rPrChange>
        </w:rPr>
      </w:pPr>
      <w:bookmarkStart w:id="108" w:name="_i4i6PgdtnB9AzUmHSZhSsgCAA"/>
      <w:bookmarkStart w:id="109" w:name="_i4i7YBiM4wl06BqbDbHbInl20"/>
      <w:bookmarkStart w:id="110" w:name="_i4i5i2pypORiXcVUnzMWisXdp"/>
      <w:bookmarkStart w:id="111" w:name="_i4i4hVjSa0AgyB9JXDiHoEXlP"/>
      <w:bookmarkStart w:id="112" w:name="_i4i3M2OAjegn8RBNVEgbXF7KX"/>
      <w:bookmarkStart w:id="113" w:name="_i4i3VNuCnD6cvBd2MNB9h0ZlG"/>
      <w:bookmarkEnd w:id="108"/>
      <w:bookmarkEnd w:id="109"/>
      <w:bookmarkEnd w:id="110"/>
      <w:bookmarkEnd w:id="111"/>
      <w:bookmarkEnd w:id="112"/>
      <w:bookmarkEnd w:id="113"/>
    </w:p>
    <w:p w14:paraId="3D954CE6" w14:textId="77777777" w:rsidR="00D57306" w:rsidRPr="004F1BC5" w:rsidRDefault="00D57306" w:rsidP="004C7418">
      <w:pPr>
        <w:pStyle w:val="NoSpacing"/>
        <w:rPr>
          <w:lang w:val="fi-FI"/>
          <w:rPrChange w:id="114" w:author="Author">
            <w:rPr/>
          </w:rPrChange>
        </w:rPr>
      </w:pPr>
    </w:p>
    <w:p w14:paraId="23B3D9EA" w14:textId="77777777" w:rsidR="00D57306" w:rsidRPr="004F1BC5" w:rsidRDefault="00D57306" w:rsidP="004C7418">
      <w:pPr>
        <w:pStyle w:val="NoSpacing"/>
        <w:rPr>
          <w:lang w:val="fi-FI"/>
          <w:rPrChange w:id="115" w:author="Author">
            <w:rPr/>
          </w:rPrChange>
        </w:rPr>
      </w:pPr>
    </w:p>
    <w:p w14:paraId="45BBAEFD" w14:textId="77777777" w:rsidR="00D57306" w:rsidRPr="004F1BC5" w:rsidRDefault="00D57306" w:rsidP="004C7418">
      <w:pPr>
        <w:pStyle w:val="NoSpacing"/>
        <w:rPr>
          <w:lang w:val="fi-FI"/>
          <w:rPrChange w:id="116" w:author="Author">
            <w:rPr/>
          </w:rPrChange>
        </w:rPr>
      </w:pPr>
    </w:p>
    <w:p w14:paraId="4C34F69A" w14:textId="77777777" w:rsidR="00D57306" w:rsidRPr="004F1BC5" w:rsidRDefault="00D57306" w:rsidP="004C7418">
      <w:pPr>
        <w:pStyle w:val="NoSpacing"/>
        <w:rPr>
          <w:lang w:val="fi-FI"/>
          <w:rPrChange w:id="117" w:author="Author">
            <w:rPr/>
          </w:rPrChange>
        </w:rPr>
      </w:pPr>
    </w:p>
    <w:p w14:paraId="26E551DB" w14:textId="77777777" w:rsidR="00D57306" w:rsidRPr="004F1BC5" w:rsidRDefault="00D57306" w:rsidP="004C7418">
      <w:pPr>
        <w:pStyle w:val="NoSpacing"/>
        <w:rPr>
          <w:lang w:val="fi-FI"/>
          <w:rPrChange w:id="118" w:author="Author">
            <w:rPr/>
          </w:rPrChange>
        </w:rPr>
      </w:pPr>
    </w:p>
    <w:p w14:paraId="46820537" w14:textId="77777777" w:rsidR="00D57306" w:rsidRPr="004F1BC5" w:rsidRDefault="00D57306" w:rsidP="004C7418">
      <w:pPr>
        <w:pStyle w:val="NoSpacing"/>
        <w:rPr>
          <w:lang w:val="fi-FI"/>
          <w:rPrChange w:id="119" w:author="Author">
            <w:rPr/>
          </w:rPrChange>
        </w:rPr>
      </w:pPr>
    </w:p>
    <w:p w14:paraId="050EF3D6" w14:textId="77777777" w:rsidR="00D57306" w:rsidRPr="004F1BC5" w:rsidRDefault="00D57306" w:rsidP="004C7418">
      <w:pPr>
        <w:pStyle w:val="NoSpacing"/>
        <w:rPr>
          <w:lang w:val="fi-FI"/>
          <w:rPrChange w:id="120" w:author="Author">
            <w:rPr/>
          </w:rPrChange>
        </w:rPr>
      </w:pPr>
    </w:p>
    <w:p w14:paraId="29AD1EF4" w14:textId="77777777" w:rsidR="00D57306" w:rsidRPr="004F1BC5" w:rsidRDefault="00D57306" w:rsidP="004C7418">
      <w:pPr>
        <w:pStyle w:val="NoSpacing"/>
        <w:rPr>
          <w:lang w:val="fi-FI"/>
          <w:rPrChange w:id="121" w:author="Author">
            <w:rPr/>
          </w:rPrChange>
        </w:rPr>
      </w:pPr>
    </w:p>
    <w:p w14:paraId="718931AE" w14:textId="77777777" w:rsidR="00D57306" w:rsidRPr="004F1BC5" w:rsidRDefault="00D57306" w:rsidP="004C7418">
      <w:pPr>
        <w:pStyle w:val="NoSpacing"/>
        <w:rPr>
          <w:lang w:val="fi-FI"/>
          <w:rPrChange w:id="122" w:author="Author">
            <w:rPr/>
          </w:rPrChange>
        </w:rPr>
      </w:pPr>
    </w:p>
    <w:p w14:paraId="3743E582" w14:textId="77777777" w:rsidR="00D57306" w:rsidRPr="004F1BC5" w:rsidRDefault="00D57306" w:rsidP="004C7418">
      <w:pPr>
        <w:pStyle w:val="NoSpacing"/>
        <w:rPr>
          <w:lang w:val="fi-FI"/>
          <w:rPrChange w:id="123" w:author="Author">
            <w:rPr/>
          </w:rPrChange>
        </w:rPr>
      </w:pPr>
    </w:p>
    <w:p w14:paraId="42C88B76" w14:textId="77777777" w:rsidR="00D57306" w:rsidRPr="004F1BC5" w:rsidRDefault="00D57306" w:rsidP="004C7418">
      <w:pPr>
        <w:pStyle w:val="NoSpacing"/>
        <w:rPr>
          <w:lang w:val="fi-FI"/>
          <w:rPrChange w:id="124" w:author="Author">
            <w:rPr/>
          </w:rPrChange>
        </w:rPr>
      </w:pPr>
    </w:p>
    <w:p w14:paraId="229B028A" w14:textId="77777777" w:rsidR="00D57306" w:rsidRPr="004F1BC5" w:rsidRDefault="00D57306" w:rsidP="004C7418">
      <w:pPr>
        <w:pStyle w:val="NoSpacing"/>
        <w:rPr>
          <w:lang w:val="fi-FI"/>
          <w:rPrChange w:id="125" w:author="Author">
            <w:rPr/>
          </w:rPrChange>
        </w:rPr>
      </w:pPr>
    </w:p>
    <w:p w14:paraId="2FBD255A" w14:textId="77777777" w:rsidR="00D57306" w:rsidRPr="004F1BC5" w:rsidRDefault="00D57306" w:rsidP="004C7418">
      <w:pPr>
        <w:pStyle w:val="NoSpacing"/>
        <w:rPr>
          <w:lang w:val="fi-FI"/>
          <w:rPrChange w:id="126" w:author="Author">
            <w:rPr/>
          </w:rPrChange>
        </w:rPr>
      </w:pPr>
    </w:p>
    <w:p w14:paraId="064EB089" w14:textId="77777777" w:rsidR="00D57306" w:rsidRPr="004F1BC5" w:rsidRDefault="00D57306" w:rsidP="004C7418">
      <w:pPr>
        <w:pStyle w:val="NoSpacing"/>
        <w:rPr>
          <w:lang w:val="fi-FI"/>
          <w:rPrChange w:id="127" w:author="Author">
            <w:rPr/>
          </w:rPrChange>
        </w:rPr>
      </w:pPr>
    </w:p>
    <w:p w14:paraId="13D72C26" w14:textId="77777777" w:rsidR="00D57306" w:rsidRPr="004F1BC5" w:rsidRDefault="00D57306" w:rsidP="004C7418">
      <w:pPr>
        <w:pStyle w:val="NoSpacing"/>
        <w:rPr>
          <w:lang w:val="fi-FI"/>
          <w:rPrChange w:id="128" w:author="Author">
            <w:rPr/>
          </w:rPrChange>
        </w:rPr>
      </w:pPr>
    </w:p>
    <w:p w14:paraId="40C56002" w14:textId="77777777" w:rsidR="00D57306" w:rsidRPr="004F1BC5" w:rsidRDefault="00D57306" w:rsidP="004C7418">
      <w:pPr>
        <w:pStyle w:val="NoSpacing"/>
        <w:rPr>
          <w:lang w:val="fi-FI"/>
          <w:rPrChange w:id="129" w:author="Author">
            <w:rPr/>
          </w:rPrChange>
        </w:rPr>
      </w:pPr>
    </w:p>
    <w:p w14:paraId="6F00FB06" w14:textId="77777777" w:rsidR="00D57306" w:rsidRPr="004F1BC5" w:rsidRDefault="00D57306" w:rsidP="004C7418">
      <w:pPr>
        <w:pStyle w:val="NoSpacing"/>
        <w:rPr>
          <w:lang w:val="fi-FI"/>
          <w:rPrChange w:id="130" w:author="Author">
            <w:rPr/>
          </w:rPrChange>
        </w:rPr>
      </w:pPr>
    </w:p>
    <w:p w14:paraId="13AB0E44" w14:textId="77777777" w:rsidR="00D57306" w:rsidRPr="004F1BC5" w:rsidRDefault="00D57306" w:rsidP="004C7418">
      <w:pPr>
        <w:pStyle w:val="NoSpacing"/>
        <w:rPr>
          <w:lang w:val="fi-FI"/>
          <w:rPrChange w:id="131" w:author="Author">
            <w:rPr/>
          </w:rPrChange>
        </w:rPr>
      </w:pPr>
    </w:p>
    <w:p w14:paraId="244F0E90" w14:textId="77777777" w:rsidR="00D57306" w:rsidRPr="004F1BC5" w:rsidRDefault="00D57306" w:rsidP="004C7418">
      <w:pPr>
        <w:pStyle w:val="NoSpacing"/>
        <w:rPr>
          <w:lang w:val="fi-FI"/>
          <w:rPrChange w:id="132" w:author="Author">
            <w:rPr/>
          </w:rPrChange>
        </w:rPr>
      </w:pPr>
    </w:p>
    <w:p w14:paraId="07EE6536" w14:textId="77777777" w:rsidR="00D57306" w:rsidRPr="004F1BC5" w:rsidRDefault="00D57306" w:rsidP="004C7418">
      <w:pPr>
        <w:pStyle w:val="NoSpacing"/>
        <w:rPr>
          <w:lang w:val="fi-FI"/>
          <w:rPrChange w:id="133" w:author="Author">
            <w:rPr/>
          </w:rPrChange>
        </w:rPr>
      </w:pPr>
    </w:p>
    <w:p w14:paraId="5FAD7340" w14:textId="6BB37986" w:rsidR="00D57306" w:rsidRPr="004F1BC5" w:rsidRDefault="00D57306" w:rsidP="00B711A1">
      <w:pPr>
        <w:pStyle w:val="NoSpacing"/>
        <w:rPr>
          <w:lang w:val="fi-FI"/>
          <w:rPrChange w:id="134" w:author="Author">
            <w:rPr/>
          </w:rPrChange>
        </w:rPr>
      </w:pPr>
    </w:p>
    <w:p w14:paraId="1C2B45A7" w14:textId="5DB710EF" w:rsidR="00D57306" w:rsidRPr="0027106F" w:rsidRDefault="00D57306" w:rsidP="00E25F80">
      <w:pPr>
        <w:pStyle w:val="EPARSectionHeading-AnnexII"/>
        <w:spacing w:after="220"/>
        <w:rPr>
          <w:lang w:val="fi-FI"/>
        </w:rPr>
      </w:pPr>
      <w:r w:rsidRPr="0027106F">
        <w:rPr>
          <w:lang w:val="fi-FI"/>
        </w:rPr>
        <w:t>LIITE II</w:t>
      </w:r>
    </w:p>
    <w:p w14:paraId="431BE49F" w14:textId="1B82570B" w:rsidR="00D57306" w:rsidRPr="0027106F" w:rsidRDefault="00D57306" w:rsidP="00E25F80">
      <w:pPr>
        <w:pStyle w:val="AnnexIITOC"/>
        <w:spacing w:after="220"/>
        <w:ind w:right="1613"/>
        <w:rPr>
          <w:lang w:val="fi-FI"/>
        </w:rPr>
      </w:pPr>
      <w:r w:rsidRPr="0027106F">
        <w:rPr>
          <w:lang w:val="fi-FI"/>
        </w:rPr>
        <w:t>A.</w:t>
      </w:r>
      <w:r w:rsidRPr="0027106F">
        <w:rPr>
          <w:lang w:val="fi-FI"/>
        </w:rPr>
        <w:tab/>
      </w:r>
      <w:r w:rsidR="00E25F80" w:rsidRPr="00E25F80">
        <w:rPr>
          <w:rFonts w:ascii="Times New Roman" w:eastAsia="MS Mincho" w:hAnsi="Times New Roman" w:cs="Times New Roman"/>
          <w:bCs w:val="0"/>
          <w:caps w:val="0"/>
          <w:noProof w:val="0"/>
          <w:szCs w:val="22"/>
          <w:lang w:val="fi-FI"/>
        </w:rPr>
        <w:t>ERÄN VAPAUTTAMISESTA VASTAAVA(T) VALMISTAJA(T)</w:t>
      </w:r>
    </w:p>
    <w:p w14:paraId="201E7025" w14:textId="3DC270A3" w:rsidR="00D57306" w:rsidRPr="0027106F" w:rsidRDefault="00D57306" w:rsidP="00E25F80">
      <w:pPr>
        <w:pStyle w:val="AnnexIITOC"/>
        <w:spacing w:after="220"/>
        <w:rPr>
          <w:lang w:val="fi-FI"/>
        </w:rPr>
      </w:pPr>
      <w:r w:rsidRPr="0027106F">
        <w:rPr>
          <w:lang w:val="fi-FI"/>
        </w:rPr>
        <w:t>B.</w:t>
      </w:r>
      <w:r w:rsidRPr="0027106F">
        <w:rPr>
          <w:lang w:val="fi-FI"/>
        </w:rPr>
        <w:tab/>
        <w:t>TOIMITTAMISEEN JA KÄYTTÖÖN LIITTYVÄT EHDOT TAI RAJOITUKSET</w:t>
      </w:r>
    </w:p>
    <w:p w14:paraId="4AC100C0" w14:textId="7F28C960" w:rsidR="00D57306" w:rsidRPr="0027106F" w:rsidRDefault="00D57306" w:rsidP="00E25F80">
      <w:pPr>
        <w:pStyle w:val="AnnexIITOC"/>
        <w:spacing w:after="220"/>
        <w:rPr>
          <w:lang w:val="fi-FI"/>
        </w:rPr>
      </w:pPr>
      <w:r w:rsidRPr="0027106F">
        <w:rPr>
          <w:lang w:val="fi-FI"/>
        </w:rPr>
        <w:t>C.</w:t>
      </w:r>
      <w:r w:rsidRPr="0027106F">
        <w:rPr>
          <w:lang w:val="fi-FI"/>
        </w:rPr>
        <w:tab/>
        <w:t>MYYNTILUVAN MUUT EHDOT JA EDELLYTYKSET</w:t>
      </w:r>
    </w:p>
    <w:p w14:paraId="6946A043" w14:textId="097D939A" w:rsidR="00D57306" w:rsidRPr="0027106F" w:rsidRDefault="00D57306">
      <w:pPr>
        <w:pStyle w:val="AnnexIITOC"/>
        <w:spacing w:after="440"/>
        <w:rPr>
          <w:lang w:val="fi-FI"/>
        </w:rPr>
      </w:pPr>
      <w:r w:rsidRPr="0027106F">
        <w:rPr>
          <w:lang w:val="fi-FI"/>
        </w:rPr>
        <w:t>D.</w:t>
      </w:r>
      <w:r w:rsidRPr="0027106F">
        <w:rPr>
          <w:lang w:val="fi-FI"/>
        </w:rPr>
        <w:tab/>
        <w:t>EHDOT TAI RAJOITUKSET, JOTKA KOSKEVAT LÄÄKEVALMISTEEN TURVALLISTA JA TEHOKASTA KÄYTTÖÄ</w:t>
      </w:r>
    </w:p>
    <w:p w14:paraId="557F145D" w14:textId="0C7946E7" w:rsidR="00D57306" w:rsidRPr="004F1BC5" w:rsidRDefault="00D57306" w:rsidP="008D2561">
      <w:pPr>
        <w:rPr>
          <w:lang w:val="fi-FI"/>
          <w:rPrChange w:id="135" w:author="Author">
            <w:rPr/>
          </w:rPrChange>
        </w:rPr>
      </w:pPr>
      <w:r w:rsidRPr="004F1BC5">
        <w:rPr>
          <w:lang w:val="fi-FI"/>
          <w:rPrChange w:id="136" w:author="Author">
            <w:rPr/>
          </w:rPrChange>
        </w:rPr>
        <w:br w:type="page"/>
      </w:r>
    </w:p>
    <w:p w14:paraId="073D0E74" w14:textId="6D1FCB4C" w:rsidR="00D57306" w:rsidRPr="0027106F" w:rsidRDefault="00D57306" w:rsidP="00D10F2E">
      <w:pPr>
        <w:pStyle w:val="TitleB"/>
        <w:tabs>
          <w:tab w:val="clear" w:pos="567"/>
        </w:tabs>
        <w:ind w:left="720" w:hanging="720"/>
        <w:rPr>
          <w:lang w:val="fi-FI"/>
        </w:rPr>
      </w:pPr>
      <w:r w:rsidRPr="0027106F">
        <w:rPr>
          <w:lang w:val="fi-FI"/>
        </w:rPr>
        <w:t>A.</w:t>
      </w:r>
      <w:r w:rsidRPr="0027106F">
        <w:rPr>
          <w:lang w:val="fi-FI"/>
        </w:rPr>
        <w:tab/>
      </w:r>
      <w:r w:rsidR="00E25F80" w:rsidRPr="00E25F80">
        <w:rPr>
          <w:rFonts w:eastAsia="MS Mincho" w:cs="Times New Roman"/>
          <w:bCs w:val="0"/>
          <w:caps w:val="0"/>
          <w:szCs w:val="22"/>
          <w:lang w:val="fi-FI"/>
        </w:rPr>
        <w:t>ERÄN VAPAUTTAMISESTA VASTAAVA(T) VALMISTAJA(T)</w:t>
      </w:r>
    </w:p>
    <w:p w14:paraId="4C602360" w14:textId="1901A705" w:rsidR="00D57306" w:rsidRPr="0027106F" w:rsidRDefault="00E25F80" w:rsidP="00076792">
      <w:pPr>
        <w:spacing w:after="220"/>
        <w:rPr>
          <w:lang w:val="fi-FI"/>
        </w:rPr>
      </w:pPr>
      <w:bookmarkStart w:id="137" w:name="_i4i2XkEISrDtcEs6XLAYrvVLw"/>
      <w:bookmarkStart w:id="138" w:name="_i4i1UuZ3tsb6y48SuaN1WqAdA"/>
      <w:bookmarkStart w:id="139" w:name="_i4i4CQibiawMRQw4fzssEZtn0"/>
      <w:bookmarkEnd w:id="137"/>
      <w:bookmarkEnd w:id="138"/>
      <w:bookmarkEnd w:id="139"/>
      <w:r w:rsidRPr="00E25F80">
        <w:rPr>
          <w:rFonts w:eastAsia="MS Mincho" w:cs="Times New Roman"/>
          <w:u w:val="single"/>
          <w:lang w:val="fi-FI"/>
        </w:rPr>
        <w:t>Erän vapauttamisesta vastaavan (vastaavien) valmistajan (valmistajien) nimi (nimet) ja osoite (osoitteet</w:t>
      </w:r>
      <w:r>
        <w:rPr>
          <w:rFonts w:eastAsia="MS Mincho" w:cs="Times New Roman"/>
          <w:u w:val="single"/>
          <w:lang w:val="fi-FI"/>
        </w:rPr>
        <w:t>)</w:t>
      </w:r>
    </w:p>
    <w:p w14:paraId="4C30255F" w14:textId="2028B266" w:rsidR="00E25F80" w:rsidRPr="00E25F80" w:rsidRDefault="00E25F80" w:rsidP="00E25F80">
      <w:pPr>
        <w:widowControl w:val="0"/>
        <w:autoSpaceDE w:val="0"/>
        <w:autoSpaceDN w:val="0"/>
        <w:adjustRightInd w:val="0"/>
        <w:spacing w:after="0"/>
        <w:ind w:right="115"/>
        <w:rPr>
          <w:rFonts w:eastAsia="SimSun" w:cs="Times New Roman"/>
          <w:szCs w:val="20"/>
          <w:lang w:val="nl-NL"/>
        </w:rPr>
      </w:pPr>
      <w:bookmarkStart w:id="140" w:name="_i4i3kvRgGSCH6Udu4EVZJ2SjE"/>
      <w:bookmarkEnd w:id="140"/>
      <w:r w:rsidRPr="00E25F80">
        <w:rPr>
          <w:rFonts w:eastAsia="SimSun" w:cs="Times New Roman"/>
          <w:szCs w:val="20"/>
          <w:lang w:val="nl-NL"/>
        </w:rPr>
        <w:t>Delpharm Meppel B.V.</w:t>
      </w:r>
    </w:p>
    <w:p w14:paraId="6E1679DC" w14:textId="77777777" w:rsidR="00E25F80" w:rsidRPr="00E25F80" w:rsidRDefault="00E25F80" w:rsidP="00E25F80">
      <w:pPr>
        <w:tabs>
          <w:tab w:val="left" w:pos="567"/>
        </w:tabs>
        <w:spacing w:after="0"/>
        <w:rPr>
          <w:rFonts w:eastAsia="MS Mincho" w:cs="Times New Roman"/>
          <w:noProof/>
          <w:szCs w:val="20"/>
          <w:lang w:val="nl-NL"/>
        </w:rPr>
      </w:pPr>
      <w:r w:rsidRPr="00E25F80">
        <w:rPr>
          <w:rFonts w:eastAsia="MS Mincho" w:cs="Times New Roman"/>
          <w:noProof/>
          <w:szCs w:val="20"/>
          <w:lang w:val="nl-NL"/>
        </w:rPr>
        <w:t>Hogemaat 2</w:t>
      </w:r>
    </w:p>
    <w:p w14:paraId="6F4DF0A5" w14:textId="77777777" w:rsidR="00E25F80" w:rsidRPr="00E25F80" w:rsidRDefault="00E25F80" w:rsidP="00E25F80">
      <w:pPr>
        <w:spacing w:after="0"/>
        <w:rPr>
          <w:rFonts w:eastAsia="MS Mincho" w:cs="Times New Roman"/>
          <w:noProof/>
          <w:lang w:val="fi-FI"/>
        </w:rPr>
      </w:pPr>
      <w:r w:rsidRPr="00E25F80">
        <w:rPr>
          <w:rFonts w:eastAsia="MS Mincho" w:cs="Times New Roman"/>
          <w:noProof/>
          <w:szCs w:val="20"/>
          <w:lang w:val="fi-FI"/>
        </w:rPr>
        <w:t>7942 JG Meppel</w:t>
      </w:r>
    </w:p>
    <w:p w14:paraId="278D35D4" w14:textId="6541961D" w:rsidR="00D57306" w:rsidRPr="00E71BE7" w:rsidRDefault="00E25F80" w:rsidP="00E25F80">
      <w:pPr>
        <w:spacing w:after="0"/>
        <w:rPr>
          <w:lang w:val="fi-FI"/>
        </w:rPr>
      </w:pPr>
      <w:r w:rsidRPr="00E25F80">
        <w:rPr>
          <w:rFonts w:eastAsia="MS Mincho" w:cs="Times New Roman"/>
          <w:noProof/>
          <w:lang w:val="fi-FI"/>
        </w:rPr>
        <w:t>Alankomaat</w:t>
      </w:r>
    </w:p>
    <w:p w14:paraId="6F56C52D" w14:textId="22C9A08A" w:rsidR="00D57306" w:rsidRPr="00E71BE7" w:rsidRDefault="00D57306">
      <w:pPr>
        <w:pStyle w:val="TitleB"/>
        <w:tabs>
          <w:tab w:val="clear" w:pos="567"/>
        </w:tabs>
        <w:ind w:left="720" w:hanging="720"/>
        <w:rPr>
          <w:lang w:val="fi-FI"/>
        </w:rPr>
      </w:pPr>
      <w:bookmarkStart w:id="141" w:name="_i4i23YOGnocEbMQxd8fUjH6T8"/>
      <w:bookmarkStart w:id="142" w:name="_i4i78yLbO0iQK5qHyjySIpm0S"/>
      <w:bookmarkStart w:id="143" w:name="_i4i3Wqws54oX3Jpo5I46qG7VV"/>
      <w:bookmarkStart w:id="144" w:name="_i4i6WSQdElWme0CvaPthqEnEx"/>
      <w:bookmarkStart w:id="145" w:name="_i4i21PBZiUXlMS3McvkICEAjm"/>
      <w:bookmarkEnd w:id="141"/>
      <w:bookmarkEnd w:id="142"/>
      <w:bookmarkEnd w:id="143"/>
      <w:bookmarkEnd w:id="144"/>
      <w:bookmarkEnd w:id="145"/>
      <w:r w:rsidRPr="00E71BE7">
        <w:rPr>
          <w:lang w:val="fi-FI"/>
        </w:rPr>
        <w:t>B.</w:t>
      </w:r>
      <w:r w:rsidRPr="00E71BE7">
        <w:rPr>
          <w:lang w:val="fi-FI"/>
        </w:rPr>
        <w:tab/>
        <w:t>TOIMITTAMISEEN JA KÄYTTÖÖN LIITTYVÄT EHDOT TAI RAJOITUKSET</w:t>
      </w:r>
    </w:p>
    <w:p w14:paraId="6ED75445" w14:textId="31C0B331" w:rsidR="00D57306" w:rsidRPr="0027106F" w:rsidRDefault="00D57306">
      <w:pPr>
        <w:pStyle w:val="NoSpacing"/>
        <w:rPr>
          <w:noProof/>
          <w:lang w:val="fi-FI"/>
        </w:rPr>
      </w:pPr>
      <w:r w:rsidRPr="0027106F">
        <w:rPr>
          <w:lang w:val="fi-FI"/>
        </w:rPr>
        <w:t>Reseptilääke.</w:t>
      </w:r>
    </w:p>
    <w:p w14:paraId="55C8BDE5" w14:textId="19DFB3C5" w:rsidR="00D57306" w:rsidRPr="0027106F" w:rsidRDefault="00D57306">
      <w:pPr>
        <w:pStyle w:val="TitleB"/>
        <w:tabs>
          <w:tab w:val="clear" w:pos="567"/>
        </w:tabs>
        <w:ind w:left="720" w:hanging="720"/>
        <w:rPr>
          <w:lang w:val="fi-FI"/>
        </w:rPr>
      </w:pPr>
      <w:bookmarkStart w:id="146" w:name="_i4i3dw9BgLmRMPX3gjX0qTybu"/>
      <w:bookmarkStart w:id="147" w:name="_i4i3YYufHsNXCtvRXXeURiSb4"/>
      <w:bookmarkStart w:id="148" w:name="_i4i5Wia3A69XlfJUxQzLtDhCl"/>
      <w:bookmarkStart w:id="149" w:name="_i4i5vNULKw3cdXUCpJM6UxTM4"/>
      <w:bookmarkStart w:id="150" w:name="_i4i62BbdlfYxHishMwmxqWVbo"/>
      <w:bookmarkStart w:id="151" w:name="_i4i1OREK6geuuhzVOIyRenel1"/>
      <w:bookmarkEnd w:id="146"/>
      <w:bookmarkEnd w:id="147"/>
      <w:bookmarkEnd w:id="148"/>
      <w:bookmarkEnd w:id="149"/>
      <w:bookmarkEnd w:id="150"/>
      <w:bookmarkEnd w:id="151"/>
      <w:r w:rsidRPr="0027106F">
        <w:rPr>
          <w:lang w:val="fi-FI"/>
        </w:rPr>
        <w:t>C.</w:t>
      </w:r>
      <w:r w:rsidRPr="0027106F">
        <w:rPr>
          <w:lang w:val="fi-FI"/>
        </w:rPr>
        <w:tab/>
        <w:t>MYYNTILUVAN MUUT EHDOT JA EDELLYTYKSET</w:t>
      </w:r>
    </w:p>
    <w:p w14:paraId="1129EA83" w14:textId="0360272B" w:rsidR="00D57306" w:rsidRDefault="008035F5" w:rsidP="008035F5">
      <w:pPr>
        <w:pStyle w:val="Heading3-AnnexII"/>
        <w:numPr>
          <w:ilvl w:val="0"/>
          <w:numId w:val="18"/>
        </w:numPr>
        <w:tabs>
          <w:tab w:val="clear" w:pos="562"/>
          <w:tab w:val="left" w:pos="720"/>
        </w:tabs>
        <w:ind w:left="1260" w:hanging="1260"/>
      </w:pPr>
      <w:bookmarkStart w:id="152" w:name="_i4i3HMYKs3CtFcoj19mDwOMEP"/>
      <w:bookmarkEnd w:id="152"/>
      <w:r w:rsidRPr="008035F5">
        <w:rPr>
          <w:rFonts w:eastAsia="MS Mincho" w:cs="Times New Roman"/>
          <w:noProof/>
          <w:lang w:val="en-US"/>
        </w:rPr>
        <w:t>Määräaikaiset turvallisuuskatsaukset</w:t>
      </w:r>
    </w:p>
    <w:p w14:paraId="101661C9" w14:textId="6494C3E7" w:rsidR="00D57306" w:rsidRPr="0027106F" w:rsidRDefault="008035F5">
      <w:pPr>
        <w:rPr>
          <w:lang w:val="fi-FI"/>
        </w:rPr>
      </w:pPr>
      <w:r w:rsidRPr="008035F5">
        <w:rPr>
          <w:rFonts w:eastAsia="MS Mincho" w:cs="Times New Roman"/>
          <w:lang w:val="fi-FI"/>
        </w:rPr>
        <w:t>Tämän lääkevalmisteen osalta velvoitteet määräaikaisten turvallisuuskatsausten toimittamisesta on määritelty Euroopan unionin viitepäivämäärät (EURD) ja toimittamisvaatimukset sisältävässä luettelossa, josta on säädetty Direktiivin 2001/83/EY 107 c artiklan 7 kohdassa, ja kaikissa luettelon myöhemmissä päivityksissä, jotka on julkaistu Euroopan lääkeviraston verkkosivuilla</w:t>
      </w:r>
      <w:r w:rsidR="00D57306" w:rsidRPr="0027106F">
        <w:rPr>
          <w:lang w:val="fi-FI"/>
        </w:rPr>
        <w:t>.</w:t>
      </w:r>
    </w:p>
    <w:p w14:paraId="45B2065B" w14:textId="67C337C3" w:rsidR="00D57306" w:rsidRPr="0027106F" w:rsidRDefault="00D57306">
      <w:pPr>
        <w:pStyle w:val="TitleB"/>
        <w:rPr>
          <w:lang w:val="fi-FI"/>
        </w:rPr>
      </w:pPr>
      <w:bookmarkStart w:id="153" w:name="_i4i3819Xf4gwwq11SudM0DDiu"/>
      <w:bookmarkEnd w:id="153"/>
      <w:r w:rsidRPr="0027106F">
        <w:rPr>
          <w:lang w:val="fi-FI"/>
        </w:rPr>
        <w:t>D.</w:t>
      </w:r>
      <w:r w:rsidRPr="0027106F">
        <w:rPr>
          <w:lang w:val="fi-FI"/>
        </w:rPr>
        <w:tab/>
        <w:t>EHDOT TAI RAJOITUKSET, JOTKA KOSKEVAT LÄÄKEVALMISTEEN TURVALLISTA JA TEHOKASTA KÄYTTÖÄ</w:t>
      </w:r>
    </w:p>
    <w:p w14:paraId="59AA9C96" w14:textId="71A7EECA" w:rsidR="00D57306" w:rsidRDefault="008035F5" w:rsidP="008035F5">
      <w:pPr>
        <w:pStyle w:val="Heading3-AnnexII"/>
        <w:numPr>
          <w:ilvl w:val="0"/>
          <w:numId w:val="18"/>
        </w:numPr>
        <w:tabs>
          <w:tab w:val="clear" w:pos="562"/>
          <w:tab w:val="left" w:pos="720"/>
        </w:tabs>
        <w:ind w:left="1260" w:hanging="1260"/>
      </w:pPr>
      <w:r w:rsidRPr="008035F5">
        <w:rPr>
          <w:rFonts w:eastAsia="MS Mincho" w:cs="Times New Roman"/>
          <w:noProof/>
          <w:lang w:val="en-US"/>
        </w:rPr>
        <w:t>Riskienhallintasuunnitelma (RMP)</w:t>
      </w:r>
    </w:p>
    <w:p w14:paraId="4533AA1D" w14:textId="395144D5" w:rsidR="008035F5" w:rsidRPr="008035F5" w:rsidRDefault="008035F5" w:rsidP="008035F5">
      <w:pPr>
        <w:spacing w:after="0"/>
        <w:rPr>
          <w:rFonts w:eastAsia="MS Mincho" w:cs="Times New Roman"/>
          <w:lang w:val="fi-FI"/>
        </w:rPr>
      </w:pPr>
      <w:r w:rsidRPr="008035F5">
        <w:rPr>
          <w:rFonts w:eastAsia="MS Mincho" w:cs="Times New Roman"/>
          <w:lang w:val="fi-FI"/>
        </w:rPr>
        <w:t>Myyntiluvan haltijan on suoritettava vaaditut lääketurvatoimet ja interventiot myyntiluvan moduulissa 1.8.2 esitetyn sovitun riskienhallintasuunnitelman sekä mahdollisten sovittujen riskienhallintasuunnitelman myöhempien päivitysten mukaisesti.</w:t>
      </w:r>
    </w:p>
    <w:p w14:paraId="6A11F2CC" w14:textId="77777777" w:rsidR="008035F5" w:rsidRPr="008035F5" w:rsidRDefault="008035F5" w:rsidP="008035F5">
      <w:pPr>
        <w:spacing w:after="0"/>
        <w:ind w:right="-1"/>
        <w:rPr>
          <w:rFonts w:eastAsia="MS Mincho" w:cs="Times New Roman"/>
          <w:lang w:val="fi-FI"/>
        </w:rPr>
      </w:pPr>
    </w:p>
    <w:p w14:paraId="4D9C7B43" w14:textId="77777777" w:rsidR="008035F5" w:rsidRPr="008035F5" w:rsidRDefault="008035F5" w:rsidP="008035F5">
      <w:pPr>
        <w:spacing w:after="0"/>
        <w:ind w:right="-1"/>
        <w:rPr>
          <w:rFonts w:eastAsia="MS Mincho" w:cs="Times New Roman"/>
          <w:lang w:val="fi-FI"/>
        </w:rPr>
      </w:pPr>
      <w:r w:rsidRPr="008035F5">
        <w:rPr>
          <w:rFonts w:eastAsia="MS Mincho" w:cs="Times New Roman"/>
          <w:lang w:val="fi-FI"/>
        </w:rPr>
        <w:t>Päivitetty RMP tulee toimittaa</w:t>
      </w:r>
    </w:p>
    <w:p w14:paraId="0BB5ED14" w14:textId="77777777" w:rsidR="008035F5" w:rsidRDefault="008035F5" w:rsidP="008035F5">
      <w:pPr>
        <w:numPr>
          <w:ilvl w:val="0"/>
          <w:numId w:val="31"/>
        </w:numPr>
        <w:spacing w:after="0"/>
        <w:ind w:left="567" w:hanging="210"/>
        <w:rPr>
          <w:rFonts w:eastAsia="MS Mincho" w:cs="Times New Roman"/>
          <w:noProof/>
        </w:rPr>
      </w:pPr>
      <w:r w:rsidRPr="008035F5">
        <w:rPr>
          <w:rFonts w:eastAsia="MS Mincho" w:cs="Times New Roman"/>
          <w:noProof/>
        </w:rPr>
        <w:t>Euroopan lääkeviraston pyynnöstä</w:t>
      </w:r>
    </w:p>
    <w:p w14:paraId="6D2BBA9B" w14:textId="5D54D4E2" w:rsidR="00D57306" w:rsidRPr="0027106F" w:rsidRDefault="008035F5" w:rsidP="008035F5">
      <w:pPr>
        <w:numPr>
          <w:ilvl w:val="0"/>
          <w:numId w:val="31"/>
        </w:numPr>
        <w:spacing w:after="0"/>
        <w:ind w:left="567" w:hanging="210"/>
        <w:rPr>
          <w:rFonts w:eastAsia="MS Mincho" w:cs="Times New Roman"/>
          <w:noProof/>
          <w:lang w:val="fi-FI"/>
        </w:rPr>
      </w:pPr>
      <w:r w:rsidRPr="008035F5">
        <w:rPr>
          <w:rFonts w:eastAsia="MS Mincho" w:cs="Times New Roman"/>
          <w:lang w:val="fi-FI"/>
        </w:rPr>
        <w:t>kun riskienhallintajärjestelmää muutetaan, varsinkin kun saadaan uutta tietoa, joka saattaa johtaa hyöty-riskiprofiilin merkittävään muutokseen, tai kun on saavutettu tärkeä tavoite (lääketurvatoiminnassa tai riskien minimoinnissa</w:t>
      </w:r>
      <w:r>
        <w:rPr>
          <w:rFonts w:eastAsia="MS Mincho" w:cs="Times New Roman"/>
          <w:lang w:val="fi-FI"/>
        </w:rPr>
        <w:t>)</w:t>
      </w:r>
      <w:r w:rsidR="00D57306" w:rsidRPr="0027106F">
        <w:rPr>
          <w:lang w:val="fi-FI"/>
        </w:rPr>
        <w:t>.</w:t>
      </w:r>
    </w:p>
    <w:p w14:paraId="41A2B4C2" w14:textId="088D8C6F" w:rsidR="00D57306" w:rsidRPr="004269AF" w:rsidRDefault="00D57306" w:rsidP="004269AF">
      <w:pPr>
        <w:spacing w:after="200" w:line="276" w:lineRule="auto"/>
        <w:rPr>
          <w:rFonts w:eastAsiaTheme="minorHAnsi"/>
          <w:bCs/>
          <w:noProof/>
          <w:lang w:val="en-CA"/>
        </w:rPr>
      </w:pPr>
      <w:r w:rsidRPr="0027106F">
        <w:rPr>
          <w:lang w:val="fi-FI"/>
        </w:rPr>
        <w:br w:type="page"/>
      </w:r>
    </w:p>
    <w:p w14:paraId="19FD5869" w14:textId="44CB2F3C" w:rsidR="00D57306" w:rsidRDefault="00D57306" w:rsidP="00BF462C">
      <w:pPr>
        <w:pStyle w:val="NoSpacing"/>
      </w:pPr>
    </w:p>
    <w:p w14:paraId="27357722" w14:textId="77777777" w:rsidR="00D57306" w:rsidRDefault="00D57306" w:rsidP="00BF462C">
      <w:pPr>
        <w:pStyle w:val="NoSpacing"/>
      </w:pPr>
    </w:p>
    <w:p w14:paraId="492815AA" w14:textId="77777777" w:rsidR="00D57306" w:rsidRDefault="00D57306" w:rsidP="00BF462C">
      <w:pPr>
        <w:pStyle w:val="NoSpacing"/>
      </w:pPr>
    </w:p>
    <w:p w14:paraId="21D3EB15" w14:textId="77777777" w:rsidR="00D57306" w:rsidRDefault="00D57306" w:rsidP="00BF462C">
      <w:pPr>
        <w:pStyle w:val="NoSpacing"/>
      </w:pPr>
    </w:p>
    <w:p w14:paraId="59EE53AD" w14:textId="77777777" w:rsidR="00D57306" w:rsidRDefault="00D57306" w:rsidP="00BF462C">
      <w:pPr>
        <w:pStyle w:val="NoSpacing"/>
      </w:pPr>
    </w:p>
    <w:p w14:paraId="270D05E4" w14:textId="77777777" w:rsidR="00D57306" w:rsidRDefault="00D57306" w:rsidP="00BF462C">
      <w:pPr>
        <w:pStyle w:val="NoSpacing"/>
      </w:pPr>
    </w:p>
    <w:p w14:paraId="39A7C0D6" w14:textId="77777777" w:rsidR="00D57306" w:rsidRDefault="00D57306" w:rsidP="00BF462C">
      <w:pPr>
        <w:pStyle w:val="NoSpacing"/>
      </w:pPr>
    </w:p>
    <w:p w14:paraId="739DB6BE" w14:textId="77777777" w:rsidR="00D57306" w:rsidRDefault="00D57306" w:rsidP="00BF462C">
      <w:pPr>
        <w:pStyle w:val="NoSpacing"/>
      </w:pPr>
    </w:p>
    <w:p w14:paraId="04789189" w14:textId="77777777" w:rsidR="00D57306" w:rsidRDefault="00D57306" w:rsidP="00BF462C">
      <w:pPr>
        <w:pStyle w:val="NoSpacing"/>
      </w:pPr>
    </w:p>
    <w:p w14:paraId="2073E7A6" w14:textId="77777777" w:rsidR="00D57306" w:rsidRDefault="00D57306" w:rsidP="00BF462C">
      <w:pPr>
        <w:pStyle w:val="NoSpacing"/>
      </w:pPr>
    </w:p>
    <w:p w14:paraId="198A8B99" w14:textId="77777777" w:rsidR="00D57306" w:rsidRDefault="00D57306" w:rsidP="00BF462C">
      <w:pPr>
        <w:pStyle w:val="NoSpacing"/>
      </w:pPr>
    </w:p>
    <w:p w14:paraId="731A1A36" w14:textId="77777777" w:rsidR="00D57306" w:rsidRDefault="00D57306" w:rsidP="00BF462C">
      <w:pPr>
        <w:pStyle w:val="NoSpacing"/>
      </w:pPr>
    </w:p>
    <w:p w14:paraId="4B6C7B35" w14:textId="77777777" w:rsidR="00D57306" w:rsidRDefault="00D57306" w:rsidP="00BF462C">
      <w:pPr>
        <w:pStyle w:val="NoSpacing"/>
      </w:pPr>
    </w:p>
    <w:p w14:paraId="1BBF882F" w14:textId="77777777" w:rsidR="00D57306" w:rsidRDefault="00D57306" w:rsidP="00BF462C">
      <w:pPr>
        <w:pStyle w:val="NoSpacing"/>
      </w:pPr>
    </w:p>
    <w:p w14:paraId="1DD82414" w14:textId="77777777" w:rsidR="00D57306" w:rsidRDefault="00D57306" w:rsidP="00BF462C">
      <w:pPr>
        <w:pStyle w:val="NoSpacing"/>
      </w:pPr>
    </w:p>
    <w:p w14:paraId="07ECE52A" w14:textId="77777777" w:rsidR="00D57306" w:rsidRDefault="00D57306" w:rsidP="00BF462C">
      <w:pPr>
        <w:pStyle w:val="NoSpacing"/>
      </w:pPr>
    </w:p>
    <w:p w14:paraId="26204431" w14:textId="77777777" w:rsidR="00D57306" w:rsidRDefault="00D57306" w:rsidP="00BF462C">
      <w:pPr>
        <w:pStyle w:val="NoSpacing"/>
      </w:pPr>
    </w:p>
    <w:p w14:paraId="3EE4CDAA" w14:textId="77777777" w:rsidR="00D57306" w:rsidRDefault="00D57306" w:rsidP="00BF462C">
      <w:pPr>
        <w:pStyle w:val="NoSpacing"/>
      </w:pPr>
    </w:p>
    <w:p w14:paraId="6AB2BFA2" w14:textId="77777777" w:rsidR="00D57306" w:rsidRDefault="00D57306" w:rsidP="00BF462C">
      <w:pPr>
        <w:pStyle w:val="NoSpacing"/>
      </w:pPr>
    </w:p>
    <w:p w14:paraId="666E91A0" w14:textId="77777777" w:rsidR="00D57306" w:rsidRDefault="00D57306" w:rsidP="00BF462C">
      <w:pPr>
        <w:pStyle w:val="NoSpacing"/>
      </w:pPr>
    </w:p>
    <w:p w14:paraId="3AD596EB" w14:textId="1F3163B7" w:rsidR="00D57306" w:rsidRPr="00924D54" w:rsidRDefault="00D57306" w:rsidP="00924D54">
      <w:pPr>
        <w:pStyle w:val="NoSpacing"/>
      </w:pPr>
    </w:p>
    <w:p w14:paraId="2F0B8F83" w14:textId="350F3346" w:rsidR="00D57306" w:rsidRPr="0027106F" w:rsidRDefault="00D57306">
      <w:pPr>
        <w:pStyle w:val="EPARSectionHeading-AnnexIII"/>
        <w:rPr>
          <w:lang w:val="fi-FI"/>
        </w:rPr>
      </w:pPr>
      <w:r w:rsidRPr="0027106F">
        <w:rPr>
          <w:lang w:val="fi-FI"/>
        </w:rPr>
        <w:t>LIITE III</w:t>
      </w:r>
    </w:p>
    <w:p w14:paraId="698D5BC5" w14:textId="0C2F1336" w:rsidR="00D57306" w:rsidRPr="0027106F" w:rsidRDefault="00D57306">
      <w:pPr>
        <w:pStyle w:val="EPARSubHeading"/>
        <w:rPr>
          <w:noProof/>
          <w:lang w:val="fi-FI"/>
        </w:rPr>
      </w:pPr>
      <w:r w:rsidRPr="0027106F">
        <w:rPr>
          <w:lang w:val="fi-FI"/>
        </w:rPr>
        <w:t>MYYNTIPÄÄLLYSMERKINNÄT JA PAKKAUSSELOSTE</w:t>
      </w:r>
    </w:p>
    <w:p w14:paraId="6F0683D5" w14:textId="6ADF4F23" w:rsidR="00D57306" w:rsidRPr="00D26E16" w:rsidRDefault="00D57306" w:rsidP="00B135F6">
      <w:r w:rsidRPr="00D26E16">
        <w:br w:type="page"/>
      </w:r>
    </w:p>
    <w:p w14:paraId="67FC7877" w14:textId="432D9385" w:rsidR="00D57306" w:rsidRDefault="00D57306" w:rsidP="00BF462C">
      <w:pPr>
        <w:pStyle w:val="NoSpacing"/>
      </w:pPr>
    </w:p>
    <w:p w14:paraId="5BA65142" w14:textId="77777777" w:rsidR="00D57306" w:rsidRDefault="00D57306" w:rsidP="00BF462C">
      <w:pPr>
        <w:pStyle w:val="NoSpacing"/>
      </w:pPr>
    </w:p>
    <w:p w14:paraId="16883DA0" w14:textId="77777777" w:rsidR="00D57306" w:rsidRDefault="00D57306" w:rsidP="00BF462C">
      <w:pPr>
        <w:pStyle w:val="NoSpacing"/>
      </w:pPr>
    </w:p>
    <w:p w14:paraId="03B0E524" w14:textId="77777777" w:rsidR="00D57306" w:rsidRDefault="00D57306" w:rsidP="00BF462C">
      <w:pPr>
        <w:pStyle w:val="NoSpacing"/>
      </w:pPr>
    </w:p>
    <w:p w14:paraId="34534A87" w14:textId="77777777" w:rsidR="00D57306" w:rsidRDefault="00D57306" w:rsidP="00BF462C">
      <w:pPr>
        <w:pStyle w:val="NoSpacing"/>
      </w:pPr>
    </w:p>
    <w:p w14:paraId="7A5EFC93" w14:textId="77777777" w:rsidR="00D57306" w:rsidRDefault="00D57306" w:rsidP="00BF462C">
      <w:pPr>
        <w:pStyle w:val="NoSpacing"/>
      </w:pPr>
    </w:p>
    <w:p w14:paraId="290C83F2" w14:textId="77777777" w:rsidR="00D57306" w:rsidRDefault="00D57306" w:rsidP="00BF462C">
      <w:pPr>
        <w:pStyle w:val="NoSpacing"/>
      </w:pPr>
    </w:p>
    <w:p w14:paraId="602EAE28" w14:textId="77777777" w:rsidR="00D57306" w:rsidRDefault="00D57306" w:rsidP="00BF462C">
      <w:pPr>
        <w:pStyle w:val="NoSpacing"/>
      </w:pPr>
    </w:p>
    <w:p w14:paraId="79DC2D2A" w14:textId="77777777" w:rsidR="00D57306" w:rsidRDefault="00D57306" w:rsidP="00BF462C">
      <w:pPr>
        <w:pStyle w:val="NoSpacing"/>
      </w:pPr>
    </w:p>
    <w:p w14:paraId="0EBD8F09" w14:textId="77777777" w:rsidR="00D57306" w:rsidRDefault="00D57306" w:rsidP="00BF462C">
      <w:pPr>
        <w:pStyle w:val="NoSpacing"/>
      </w:pPr>
    </w:p>
    <w:p w14:paraId="1924F99B" w14:textId="77777777" w:rsidR="00D57306" w:rsidRDefault="00D57306" w:rsidP="00BF462C">
      <w:pPr>
        <w:pStyle w:val="NoSpacing"/>
      </w:pPr>
    </w:p>
    <w:p w14:paraId="3A885EAA" w14:textId="77777777" w:rsidR="00D57306" w:rsidRDefault="00D57306" w:rsidP="00BF462C">
      <w:pPr>
        <w:pStyle w:val="NoSpacing"/>
      </w:pPr>
    </w:p>
    <w:p w14:paraId="1CA471CF" w14:textId="77777777" w:rsidR="00D57306" w:rsidRDefault="00D57306" w:rsidP="00BF462C">
      <w:pPr>
        <w:pStyle w:val="NoSpacing"/>
      </w:pPr>
    </w:p>
    <w:p w14:paraId="6BAEC1B4" w14:textId="77777777" w:rsidR="00D57306" w:rsidRDefault="00D57306" w:rsidP="00BF462C">
      <w:pPr>
        <w:pStyle w:val="NoSpacing"/>
      </w:pPr>
    </w:p>
    <w:p w14:paraId="2A49F660" w14:textId="77777777" w:rsidR="00D57306" w:rsidRDefault="00D57306" w:rsidP="00BF462C">
      <w:pPr>
        <w:pStyle w:val="NoSpacing"/>
      </w:pPr>
    </w:p>
    <w:p w14:paraId="727D8E93" w14:textId="77777777" w:rsidR="00D57306" w:rsidRDefault="00D57306" w:rsidP="00BF462C">
      <w:pPr>
        <w:pStyle w:val="NoSpacing"/>
      </w:pPr>
    </w:p>
    <w:p w14:paraId="55D3851A" w14:textId="77777777" w:rsidR="00D57306" w:rsidRDefault="00D57306" w:rsidP="00BF462C">
      <w:pPr>
        <w:pStyle w:val="NoSpacing"/>
      </w:pPr>
    </w:p>
    <w:p w14:paraId="2EA61F45" w14:textId="77777777" w:rsidR="00D57306" w:rsidRDefault="00D57306" w:rsidP="00BF462C">
      <w:pPr>
        <w:pStyle w:val="NoSpacing"/>
      </w:pPr>
    </w:p>
    <w:p w14:paraId="360A7854" w14:textId="77777777" w:rsidR="00D57306" w:rsidRDefault="00D57306" w:rsidP="00BF462C">
      <w:pPr>
        <w:pStyle w:val="NoSpacing"/>
      </w:pPr>
    </w:p>
    <w:p w14:paraId="4AB6F553" w14:textId="77777777" w:rsidR="00D57306" w:rsidRDefault="00D57306" w:rsidP="00BF462C">
      <w:pPr>
        <w:pStyle w:val="NoSpacing"/>
      </w:pPr>
    </w:p>
    <w:p w14:paraId="67EE3D94" w14:textId="77777777" w:rsidR="00D57306" w:rsidRDefault="00D57306" w:rsidP="00BF462C">
      <w:pPr>
        <w:pStyle w:val="NoSpacing"/>
      </w:pPr>
    </w:p>
    <w:p w14:paraId="39BD3B18" w14:textId="085515AF" w:rsidR="00D57306" w:rsidRPr="00924D54" w:rsidRDefault="00D57306" w:rsidP="00BF462C">
      <w:pPr>
        <w:pStyle w:val="NoSpacing"/>
      </w:pPr>
    </w:p>
    <w:p w14:paraId="2B90E9E0" w14:textId="30A9EC40" w:rsidR="00D57306" w:rsidRDefault="00D57306">
      <w:pPr>
        <w:pStyle w:val="TitleA"/>
      </w:pPr>
      <w:r w:rsidRPr="00DC69E5">
        <w:t>A. MYYNTIPÄÄLLYSMERKINNÄT</w:t>
      </w:r>
    </w:p>
    <w:p w14:paraId="71690E43" w14:textId="058EB0D8" w:rsidR="00D57306" w:rsidRDefault="00D57306" w:rsidP="00B135F6">
      <w:pPr>
        <w:rPr>
          <w:noProof/>
        </w:rPr>
      </w:pPr>
      <w:r w:rsidRPr="006B4557">
        <w:rPr>
          <w:noProof/>
        </w:rPr>
        <w:br w:type="page"/>
      </w:r>
    </w:p>
    <w:p w14:paraId="66552303" w14:textId="2E5543F9" w:rsidR="00D57306" w:rsidRPr="0027106F" w:rsidRDefault="00D57306" w:rsidP="004168AA">
      <w:pPr>
        <w:pStyle w:val="Title-AnnexIIIa"/>
        <w:rPr>
          <w:lang w:val="fi-FI"/>
        </w:rPr>
      </w:pPr>
      <w:bookmarkStart w:id="154" w:name="_i4i5vWVwq8PNUTVeVbeYYD2oy"/>
      <w:bookmarkStart w:id="155" w:name="_i4i4LeKVfGjjLWUFkOGuAyC2k"/>
      <w:bookmarkStart w:id="156" w:name="_i4i7WxXwzbZhU9hIKJKHOcqso"/>
      <w:bookmarkStart w:id="157" w:name="_i4i5KTU117CMk8TTdJpIfaAcT"/>
      <w:bookmarkStart w:id="158" w:name="_i4i3gQJdE9FnregU4EJUsjnoy"/>
      <w:bookmarkStart w:id="159" w:name="_i4i4gs7tEIYmAXuTntMBuo794"/>
      <w:bookmarkStart w:id="160" w:name="_i4i1U0Qe08Fcsp5QsPQ68VSsy"/>
      <w:bookmarkStart w:id="161" w:name="_i4i2WlF4zTSuot3W82Gly6CfW"/>
      <w:bookmarkEnd w:id="154"/>
      <w:bookmarkEnd w:id="155"/>
      <w:bookmarkEnd w:id="156"/>
      <w:bookmarkEnd w:id="157"/>
      <w:bookmarkEnd w:id="158"/>
      <w:bookmarkEnd w:id="159"/>
      <w:bookmarkEnd w:id="160"/>
      <w:bookmarkEnd w:id="161"/>
      <w:r w:rsidRPr="0027106F">
        <w:rPr>
          <w:lang w:val="fi-FI"/>
        </w:rPr>
        <w:t>ULKOPAKKAUKSESSA ON OLTAVA SEURAAVAT MERKINNÄT</w:t>
      </w:r>
    </w:p>
    <w:p w14:paraId="6B2D21E6" w14:textId="744EA20B" w:rsidR="00D57306" w:rsidRPr="0027106F" w:rsidRDefault="008035F5" w:rsidP="005B0B82">
      <w:pPr>
        <w:pBdr>
          <w:top w:val="single" w:sz="4" w:space="1" w:color="auto"/>
          <w:left w:val="single" w:sz="4" w:space="4" w:color="auto"/>
          <w:bottom w:val="single" w:sz="4" w:space="1" w:color="auto"/>
          <w:right w:val="single" w:sz="4" w:space="4" w:color="auto"/>
        </w:pBdr>
        <w:spacing w:after="0"/>
        <w:ind w:left="562" w:hanging="562"/>
        <w:rPr>
          <w:rFonts w:cs="Myanmar Text"/>
          <w:lang w:val="fi-FI"/>
        </w:rPr>
      </w:pPr>
      <w:bookmarkStart w:id="162" w:name="_i4i5lUvrC58Isf5pZjLO48k4G"/>
      <w:bookmarkEnd w:id="162"/>
      <w:r w:rsidRPr="008035F5">
        <w:rPr>
          <w:rFonts w:eastAsia="MS Mincho" w:cs="Times New Roman"/>
          <w:b/>
          <w:noProof/>
          <w:lang w:val="fi-FI"/>
        </w:rPr>
        <w:t>ULKOKOTELO, MUKAAN LUKIEN BLUE BOX</w:t>
      </w:r>
    </w:p>
    <w:p w14:paraId="3D7A5F67" w14:textId="21FF83EB" w:rsidR="00D57306" w:rsidRPr="0027106F" w:rsidRDefault="00D57306" w:rsidP="00464479">
      <w:pPr>
        <w:pStyle w:val="StayOnPublish"/>
        <w:rPr>
          <w:lang w:val="fi-FI"/>
        </w:rPr>
      </w:pPr>
    </w:p>
    <w:p w14:paraId="1AAACD29" w14:textId="1EE087DA" w:rsidR="00D57306" w:rsidRPr="0027106F" w:rsidRDefault="00D57306">
      <w:pPr>
        <w:pStyle w:val="Heading3-AnnexIIIa"/>
        <w:spacing w:before="660"/>
        <w:ind w:right="14"/>
        <w:rPr>
          <w:lang w:val="fi-FI"/>
        </w:rPr>
      </w:pPr>
      <w:bookmarkStart w:id="163" w:name="_i4i1TL51gp2RzhukXexd1UqUY"/>
      <w:bookmarkStart w:id="164" w:name="_i4i4XxL3SfmRvho8ElfkXlSkh"/>
      <w:bookmarkStart w:id="165" w:name="_i4i6KPeRtqoK8OFyVJ0DEi90c"/>
      <w:bookmarkEnd w:id="163"/>
      <w:bookmarkEnd w:id="164"/>
      <w:bookmarkEnd w:id="165"/>
      <w:r w:rsidRPr="0027106F">
        <w:rPr>
          <w:lang w:val="fi-FI"/>
        </w:rPr>
        <w:t>1.</w:t>
      </w:r>
      <w:r w:rsidRPr="0027106F">
        <w:rPr>
          <w:lang w:val="fi-FI"/>
        </w:rPr>
        <w:tab/>
        <w:t>LÄÄKEVALMISTEEN NIMI</w:t>
      </w:r>
    </w:p>
    <w:p w14:paraId="39469D62" w14:textId="45E1F9E6" w:rsidR="00D57306" w:rsidRPr="0027106F" w:rsidRDefault="008035F5" w:rsidP="00CA79E8">
      <w:pPr>
        <w:spacing w:after="0"/>
        <w:rPr>
          <w:lang w:val="fi-FI"/>
        </w:rPr>
      </w:pPr>
      <w:bookmarkStart w:id="166" w:name="_i4i4x6kxpvTcNFHMTZDeksE7q"/>
      <w:bookmarkEnd w:id="166"/>
      <w:r w:rsidRPr="008035F5">
        <w:rPr>
          <w:rFonts w:eastAsia="MS Mincho" w:cs="Times New Roman"/>
          <w:noProof/>
          <w:lang w:val="fi-FI"/>
        </w:rPr>
        <w:t>Xtandi 40 mg kapseli, pehmeä</w:t>
      </w:r>
    </w:p>
    <w:p w14:paraId="65108B52" w14:textId="61212681" w:rsidR="00D57306" w:rsidRPr="0027106F" w:rsidRDefault="008035F5" w:rsidP="00CA79E8">
      <w:pPr>
        <w:spacing w:after="0"/>
        <w:rPr>
          <w:lang w:val="fi-FI"/>
        </w:rPr>
      </w:pPr>
      <w:r w:rsidRPr="008035F5">
        <w:rPr>
          <w:rFonts w:eastAsia="MS Mincho" w:cs="Times New Roman"/>
          <w:noProof/>
          <w:lang w:val="fi-FI"/>
        </w:rPr>
        <w:t>entsalutamidi</w:t>
      </w:r>
    </w:p>
    <w:p w14:paraId="46BDB702" w14:textId="155E2032" w:rsidR="00D57306" w:rsidRPr="0027106F" w:rsidRDefault="00D57306">
      <w:pPr>
        <w:pStyle w:val="Heading3-AnnexIIIa"/>
        <w:rPr>
          <w:lang w:val="fi-FI"/>
        </w:rPr>
      </w:pPr>
      <w:bookmarkStart w:id="167" w:name="_i4i4KVkBh4wVr4XSjQrfsIq2L"/>
      <w:bookmarkStart w:id="168" w:name="_i4i6YMKtTgFFTkUK5u2OSNgqg"/>
      <w:bookmarkEnd w:id="167"/>
      <w:bookmarkEnd w:id="168"/>
      <w:r w:rsidRPr="0027106F">
        <w:rPr>
          <w:lang w:val="fi-FI"/>
        </w:rPr>
        <w:t>2.</w:t>
      </w:r>
      <w:r w:rsidRPr="0027106F">
        <w:rPr>
          <w:lang w:val="fi-FI"/>
        </w:rPr>
        <w:tab/>
        <w:t>VAIKUTTAVA(T) AINE(ET)</w:t>
      </w:r>
    </w:p>
    <w:p w14:paraId="7722A8FB" w14:textId="7FD619F0" w:rsidR="00D57306" w:rsidRPr="0027106F" w:rsidRDefault="008035F5" w:rsidP="00CA79E8">
      <w:pPr>
        <w:spacing w:after="0"/>
        <w:rPr>
          <w:lang w:val="fi-FI"/>
        </w:rPr>
      </w:pPr>
      <w:bookmarkStart w:id="169" w:name="_i4i1yQfWtJ3BZuCpPZZbEOdUP"/>
      <w:bookmarkEnd w:id="169"/>
      <w:r w:rsidRPr="008035F5">
        <w:rPr>
          <w:rFonts w:eastAsia="MS Mincho" w:cs="Times New Roman"/>
          <w:noProof/>
          <w:lang w:val="fi-FI"/>
        </w:rPr>
        <w:t>Yksi kapseli sisältää 40 mg entsalutamidia</w:t>
      </w:r>
      <w:r w:rsidR="00D57306" w:rsidRPr="0027106F">
        <w:rPr>
          <w:rFonts w:cs="Myanmar Text"/>
          <w:lang w:val="fi-FI"/>
        </w:rPr>
        <w:t>.</w:t>
      </w:r>
    </w:p>
    <w:p w14:paraId="07B99C8C" w14:textId="403D3EF4" w:rsidR="00D57306" w:rsidRPr="0027106F" w:rsidRDefault="00D57306">
      <w:pPr>
        <w:pStyle w:val="Heading3-AnnexIIIa"/>
        <w:rPr>
          <w:lang w:val="fi-FI"/>
        </w:rPr>
      </w:pPr>
      <w:bookmarkStart w:id="170" w:name="_i4i7TvVuj9oHX3p6hHge2uaDF"/>
      <w:bookmarkStart w:id="171" w:name="_i4i1qsktkTdArlyIirP1nEXHW"/>
      <w:bookmarkStart w:id="172" w:name="_i4i2GfL8cyTr0iwDmggqVgvgp"/>
      <w:bookmarkEnd w:id="170"/>
      <w:bookmarkEnd w:id="171"/>
      <w:bookmarkEnd w:id="172"/>
      <w:r w:rsidRPr="0027106F">
        <w:rPr>
          <w:lang w:val="fi-FI"/>
        </w:rPr>
        <w:t>3.</w:t>
      </w:r>
      <w:r w:rsidRPr="0027106F">
        <w:rPr>
          <w:lang w:val="fi-FI"/>
        </w:rPr>
        <w:tab/>
        <w:t>LUETTELO APUAINEISTA</w:t>
      </w:r>
    </w:p>
    <w:p w14:paraId="1901DEF1" w14:textId="0FF8C945" w:rsidR="008035F5" w:rsidRPr="008035F5" w:rsidRDefault="008035F5" w:rsidP="008035F5">
      <w:pPr>
        <w:suppressAutoHyphens/>
        <w:spacing w:after="0"/>
        <w:rPr>
          <w:rFonts w:eastAsia="MS Mincho" w:cs="Times New Roman"/>
          <w:lang w:val="fi-FI"/>
        </w:rPr>
      </w:pPr>
      <w:bookmarkStart w:id="173" w:name="_i4i4tp3ulbhiYCwKtl5nSMzOu"/>
      <w:bookmarkEnd w:id="173"/>
      <w:r w:rsidRPr="008035F5">
        <w:rPr>
          <w:rFonts w:eastAsia="MS Mincho" w:cs="Times New Roman"/>
          <w:lang w:val="fi-FI"/>
        </w:rPr>
        <w:t xml:space="preserve">Sisältää sorbitolia (E420). </w:t>
      </w:r>
    </w:p>
    <w:p w14:paraId="751C8F60" w14:textId="23C67810" w:rsidR="00D57306" w:rsidRPr="007F3560" w:rsidRDefault="008035F5" w:rsidP="008035F5">
      <w:pPr>
        <w:spacing w:after="0"/>
        <w:rPr>
          <w:lang w:val="fi-FI"/>
        </w:rPr>
      </w:pPr>
      <w:r w:rsidRPr="008035F5">
        <w:rPr>
          <w:rFonts w:eastAsia="MS Mincho" w:cs="Times New Roman"/>
          <w:lang w:val="fi-FI"/>
        </w:rPr>
        <w:t>Ks. lisätietoja pakkausselosteesta</w:t>
      </w:r>
      <w:r w:rsidR="00D57306" w:rsidRPr="007F3560">
        <w:rPr>
          <w:rFonts w:cs="Myanmar Text"/>
          <w:lang w:val="fi-FI"/>
        </w:rPr>
        <w:t xml:space="preserve">. </w:t>
      </w:r>
      <w:bookmarkStart w:id="174" w:name="_i4i5QMlztiXMp39DReJuGIMWr"/>
      <w:bookmarkEnd w:id="174"/>
    </w:p>
    <w:p w14:paraId="63B5407F" w14:textId="40A5282A" w:rsidR="00D57306" w:rsidRPr="007F3560" w:rsidRDefault="00D57306">
      <w:pPr>
        <w:pStyle w:val="Heading3-AnnexIIIa"/>
        <w:contextualSpacing w:val="0"/>
        <w:rPr>
          <w:lang w:val="fi-FI"/>
        </w:rPr>
      </w:pPr>
      <w:bookmarkStart w:id="175" w:name="_i4i318ysZfPrmjmwTLMkE6w79"/>
      <w:bookmarkEnd w:id="175"/>
      <w:r w:rsidRPr="007F3560">
        <w:rPr>
          <w:lang w:val="fi-FI"/>
        </w:rPr>
        <w:t>4.</w:t>
      </w:r>
      <w:r w:rsidRPr="007F3560">
        <w:rPr>
          <w:lang w:val="fi-FI"/>
        </w:rPr>
        <w:tab/>
        <w:t>LÄÄKEMUOTO JA SISÄLLÖN MÄÄRÄ</w:t>
      </w:r>
    </w:p>
    <w:p w14:paraId="3B783442" w14:textId="40EBC4AA" w:rsidR="00D57306" w:rsidRPr="0027106F" w:rsidRDefault="008035F5" w:rsidP="005B0B82">
      <w:pPr>
        <w:spacing w:before="220" w:after="0"/>
        <w:rPr>
          <w:lang w:val="fi-FI"/>
        </w:rPr>
      </w:pPr>
      <w:bookmarkStart w:id="176" w:name="_i4i59YrX2o8XB1y48lGhp5ZBO"/>
      <w:bookmarkEnd w:id="176"/>
      <w:r w:rsidRPr="008035F5">
        <w:rPr>
          <w:rFonts w:eastAsia="MS Mincho" w:cs="Times New Roman"/>
          <w:lang w:val="fi-FI"/>
        </w:rPr>
        <w:t>112 pehmeää kapselia</w:t>
      </w:r>
    </w:p>
    <w:p w14:paraId="0D79A5F1" w14:textId="308CD9A6" w:rsidR="00D57306" w:rsidRPr="0027106F" w:rsidRDefault="00D57306">
      <w:pPr>
        <w:pStyle w:val="Heading3-AnnexIIIa"/>
        <w:rPr>
          <w:lang w:val="fi-FI"/>
        </w:rPr>
      </w:pPr>
      <w:bookmarkStart w:id="177" w:name="_i4i3e3zrO0qo7kRXobgRr10qs"/>
      <w:bookmarkEnd w:id="177"/>
      <w:r w:rsidRPr="0027106F">
        <w:rPr>
          <w:lang w:val="fi-FI"/>
        </w:rPr>
        <w:t>5.</w:t>
      </w:r>
      <w:r w:rsidRPr="0027106F">
        <w:rPr>
          <w:lang w:val="fi-FI"/>
        </w:rPr>
        <w:tab/>
        <w:t>ANTOTAPA JA TARVITTAESSA ANTOREITTI (ANTOREITIT)</w:t>
      </w:r>
    </w:p>
    <w:p w14:paraId="0EDFB97D" w14:textId="436D155A" w:rsidR="00D57306" w:rsidRPr="0027106F" w:rsidRDefault="00D57306">
      <w:pPr>
        <w:spacing w:after="0"/>
        <w:rPr>
          <w:lang w:val="fi-FI"/>
        </w:rPr>
      </w:pPr>
      <w:bookmarkStart w:id="178" w:name="_i4i51F2KYuQdNIvbSXul7bblX"/>
      <w:bookmarkStart w:id="179" w:name="_i4i18BwKeth17aekg58JUyN0R"/>
      <w:bookmarkStart w:id="180" w:name="_i4i2taH5K9ueW9LHUNMXxICF8"/>
      <w:bookmarkEnd w:id="178"/>
      <w:bookmarkEnd w:id="179"/>
      <w:bookmarkEnd w:id="180"/>
      <w:r w:rsidRPr="0027106F">
        <w:rPr>
          <w:lang w:val="fi-FI"/>
        </w:rPr>
        <w:t>Lue pakkausseloste ennen käyttöä.</w:t>
      </w:r>
    </w:p>
    <w:p w14:paraId="00A0E7D7" w14:textId="56F98382" w:rsidR="00D57306" w:rsidRPr="0027106F" w:rsidRDefault="008035F5" w:rsidP="00F43978">
      <w:pPr>
        <w:spacing w:after="0"/>
        <w:rPr>
          <w:lang w:val="fi-FI"/>
        </w:rPr>
      </w:pPr>
      <w:r w:rsidRPr="008035F5">
        <w:rPr>
          <w:rFonts w:eastAsia="MS Mincho" w:cs="Times New Roman"/>
          <w:lang w:val="fi-FI"/>
        </w:rPr>
        <w:t>Suun kautta</w:t>
      </w:r>
      <w:r w:rsidR="00D57306" w:rsidRPr="0027106F">
        <w:rPr>
          <w:lang w:val="fi-FI"/>
        </w:rPr>
        <w:t>.</w:t>
      </w:r>
    </w:p>
    <w:p w14:paraId="37EAC69F" w14:textId="4B3D850C" w:rsidR="00D57306" w:rsidRPr="0027106F" w:rsidRDefault="00D57306">
      <w:pPr>
        <w:pStyle w:val="Heading3-AnnexIIIa"/>
        <w:rPr>
          <w:lang w:val="fi-FI"/>
        </w:rPr>
      </w:pPr>
      <w:bookmarkStart w:id="181" w:name="_i4i1EysN2cfM2qVYA7Qi7MZIX"/>
      <w:bookmarkEnd w:id="181"/>
      <w:r w:rsidRPr="0027106F">
        <w:rPr>
          <w:lang w:val="fi-FI"/>
        </w:rPr>
        <w:t>6.</w:t>
      </w:r>
      <w:r w:rsidRPr="0027106F">
        <w:rPr>
          <w:lang w:val="fi-FI"/>
        </w:rPr>
        <w:tab/>
        <w:t>ERITYISVAROITUS VALMISTEEN SÄILYTTÄMISESTÄ POISSA LASTEN ULOTTUVILTA JA NÄKYVILTÄ</w:t>
      </w:r>
    </w:p>
    <w:p w14:paraId="44D29F59" w14:textId="6A8A7631" w:rsidR="00D57306" w:rsidRPr="0027106F" w:rsidRDefault="00D57306">
      <w:pPr>
        <w:spacing w:after="0"/>
        <w:rPr>
          <w:lang w:val="fi-FI"/>
        </w:rPr>
      </w:pPr>
      <w:bookmarkStart w:id="182" w:name="_i4i3wUPvVLKIW8Cb4iybqALuY"/>
      <w:bookmarkEnd w:id="182"/>
      <w:r w:rsidRPr="0027106F">
        <w:rPr>
          <w:lang w:val="fi-FI"/>
        </w:rPr>
        <w:t>Ei lasten ulottuville eikä näkyville.</w:t>
      </w:r>
    </w:p>
    <w:p w14:paraId="5F37F99D" w14:textId="64673474" w:rsidR="00D57306" w:rsidRPr="0027106F" w:rsidRDefault="00D57306">
      <w:pPr>
        <w:pStyle w:val="Heading3-AnnexIIIa"/>
        <w:rPr>
          <w:lang w:val="fi-FI"/>
        </w:rPr>
      </w:pPr>
      <w:bookmarkStart w:id="183" w:name="_i4i2CHURJ7rUmR7oukcDckj1b"/>
      <w:bookmarkStart w:id="184" w:name="_i4i0Ei1jBnQMMeOzYxWb6cS8D"/>
      <w:bookmarkStart w:id="185" w:name="_i4i6fxWzVDAkqX6uJnFNjKUR2"/>
      <w:bookmarkEnd w:id="183"/>
      <w:bookmarkEnd w:id="184"/>
      <w:bookmarkEnd w:id="185"/>
      <w:r w:rsidRPr="0027106F">
        <w:rPr>
          <w:lang w:val="fi-FI"/>
        </w:rPr>
        <w:t>7.</w:t>
      </w:r>
      <w:r w:rsidRPr="0027106F">
        <w:rPr>
          <w:lang w:val="fi-FI"/>
        </w:rPr>
        <w:tab/>
        <w:t>MUU ERITYISVAROITUS (MUUT ERITYISVAROITUKSET), JOS TARPEEN</w:t>
      </w:r>
    </w:p>
    <w:p w14:paraId="016FE58A" w14:textId="0BF1B7AC" w:rsidR="00D57306" w:rsidRPr="0027106F" w:rsidRDefault="00D57306" w:rsidP="00F43978">
      <w:pPr>
        <w:spacing w:after="0"/>
        <w:rPr>
          <w:lang w:val="fi-FI"/>
        </w:rPr>
      </w:pPr>
      <w:r w:rsidRPr="0027106F">
        <w:rPr>
          <w:lang w:val="fi-FI"/>
        </w:rPr>
        <w:t> </w:t>
      </w:r>
    </w:p>
    <w:p w14:paraId="3CC58905" w14:textId="3060FD3A" w:rsidR="00D57306" w:rsidRPr="0027106F" w:rsidRDefault="00D57306" w:rsidP="008035F5">
      <w:pPr>
        <w:pStyle w:val="Heading3-AnnexIIIa"/>
        <w:spacing w:before="0"/>
        <w:rPr>
          <w:lang w:val="fi-FI"/>
        </w:rPr>
      </w:pPr>
      <w:bookmarkStart w:id="186" w:name="_i4i6x9vmN332WVuKHwuMPh9Oi"/>
      <w:bookmarkEnd w:id="186"/>
      <w:r w:rsidRPr="0027106F">
        <w:rPr>
          <w:lang w:val="fi-FI"/>
        </w:rPr>
        <w:t>8.</w:t>
      </w:r>
      <w:r w:rsidRPr="0027106F">
        <w:rPr>
          <w:lang w:val="fi-FI"/>
        </w:rPr>
        <w:tab/>
        <w:t>VIIMEINEN KÄYTTÖPÄIVÄMÄÄRÄ</w:t>
      </w:r>
    </w:p>
    <w:p w14:paraId="01264CE7" w14:textId="4123873A" w:rsidR="00D57306" w:rsidRPr="0027106F" w:rsidRDefault="00D57306" w:rsidP="00F43978">
      <w:pPr>
        <w:spacing w:after="0"/>
        <w:rPr>
          <w:lang w:val="fi-FI"/>
        </w:rPr>
      </w:pPr>
      <w:bookmarkStart w:id="187" w:name="_i4i3oA1YyBJ5gdd5dExNrXDRh"/>
      <w:bookmarkEnd w:id="187"/>
      <w:r w:rsidRPr="0027106F">
        <w:rPr>
          <w:lang w:val="fi-FI"/>
        </w:rPr>
        <w:t>EXP</w:t>
      </w:r>
    </w:p>
    <w:p w14:paraId="3560EED1" w14:textId="3662B4D6" w:rsidR="00D57306" w:rsidRPr="0027106F" w:rsidRDefault="00D57306">
      <w:pPr>
        <w:pStyle w:val="Heading3-AnnexIIIa"/>
        <w:rPr>
          <w:lang w:val="fi-FI"/>
        </w:rPr>
      </w:pPr>
      <w:bookmarkStart w:id="188" w:name="_i4i0fgQJBtXJzHkNFpES7hJoF"/>
      <w:bookmarkStart w:id="189" w:name="_i4i5OwVZqDJIbjcsUqcJJh0Yp"/>
      <w:bookmarkStart w:id="190" w:name="_i4i722m5K0oZ7tCPHmBiAnRLP"/>
      <w:bookmarkStart w:id="191" w:name="_i4i5RLSuPCJrp0VlIg9I6BqiM"/>
      <w:bookmarkStart w:id="192" w:name="_i4i2L9JfcYkGKlDdNXLCazSSU"/>
      <w:bookmarkStart w:id="193" w:name="_i4i5OugsBLJwAE4QFhDNezNP6"/>
      <w:bookmarkStart w:id="194" w:name="_i4i6VN1EYNunOhSdNC8NnG34e"/>
      <w:bookmarkStart w:id="195" w:name="_i4i79WmA2nKrTHQnMqEPTWYV6"/>
      <w:bookmarkEnd w:id="188"/>
      <w:bookmarkEnd w:id="189"/>
      <w:bookmarkEnd w:id="190"/>
      <w:bookmarkEnd w:id="191"/>
      <w:bookmarkEnd w:id="192"/>
      <w:bookmarkEnd w:id="193"/>
      <w:bookmarkEnd w:id="194"/>
      <w:bookmarkEnd w:id="195"/>
      <w:r w:rsidRPr="0027106F">
        <w:rPr>
          <w:lang w:val="fi-FI"/>
        </w:rPr>
        <w:t>9.</w:t>
      </w:r>
      <w:r w:rsidRPr="0027106F">
        <w:rPr>
          <w:lang w:val="fi-FI"/>
        </w:rPr>
        <w:tab/>
        <w:t>ERITYISET SÄILYTYSOLOSUHTEET</w:t>
      </w:r>
    </w:p>
    <w:p w14:paraId="62B6AAE8" w14:textId="6DCE8D08" w:rsidR="00D57306" w:rsidRPr="0027106F" w:rsidRDefault="00D57306" w:rsidP="008035F5">
      <w:pPr>
        <w:spacing w:after="0"/>
        <w:rPr>
          <w:lang w:val="fi-FI"/>
        </w:rPr>
      </w:pPr>
      <w:bookmarkStart w:id="196" w:name="_i4i4LlOGlXjzWRzVBF37DGzat"/>
      <w:bookmarkStart w:id="197" w:name="_i4i4oupkgkYmRv8LFU8zWINV0"/>
      <w:bookmarkStart w:id="198" w:name="_i4i5haLEmEMA3pUP8r2IccUhS"/>
      <w:bookmarkStart w:id="199" w:name="_i4i0MmjMi9BW8YO88aOEiGmes"/>
      <w:bookmarkEnd w:id="196"/>
      <w:bookmarkEnd w:id="197"/>
      <w:bookmarkEnd w:id="198"/>
      <w:bookmarkEnd w:id="199"/>
      <w:r w:rsidRPr="0027106F">
        <w:rPr>
          <w:lang w:val="fi-FI"/>
        </w:rPr>
        <w:t> </w:t>
      </w:r>
      <w:bookmarkStart w:id="200" w:name="_i4i07yyT6JKd4WNwGoYfBgMMv"/>
      <w:bookmarkStart w:id="201" w:name="_i4i6Rqm8ZHNwmIKMTxA6i3x2s"/>
      <w:bookmarkEnd w:id="200"/>
      <w:bookmarkEnd w:id="201"/>
    </w:p>
    <w:p w14:paraId="14C7699A" w14:textId="749E1BEE" w:rsidR="00D57306" w:rsidRPr="0027106F" w:rsidRDefault="00D57306" w:rsidP="008035F5">
      <w:pPr>
        <w:pStyle w:val="Heading3-AnnexIIIa"/>
        <w:keepNext/>
        <w:spacing w:before="0"/>
        <w:rPr>
          <w:lang w:val="fi-FI"/>
        </w:rPr>
      </w:pPr>
      <w:bookmarkStart w:id="202" w:name="_i4i5uyXsi8AdXKdMLwIE2rNh8"/>
      <w:bookmarkEnd w:id="202"/>
      <w:r w:rsidRPr="0027106F">
        <w:rPr>
          <w:lang w:val="fi-FI"/>
        </w:rPr>
        <w:t>10.</w:t>
      </w:r>
      <w:r w:rsidRPr="0027106F">
        <w:rPr>
          <w:lang w:val="fi-FI"/>
        </w:rPr>
        <w:tab/>
        <w:t>ERITYISET VAROTOIMET KÄYTTÄMÄTTÖMIEN LÄÄKEVALMISTEIDEN TAI NIISTÄ PERÄISIN OLEVAN JÄTEMATERIAALIN HÄVITTÄMISEKSI, JOS TARPEEN</w:t>
      </w:r>
    </w:p>
    <w:p w14:paraId="412AF689" w14:textId="408B135A" w:rsidR="00D57306" w:rsidRPr="0027106F" w:rsidRDefault="00D57306" w:rsidP="00F43978">
      <w:pPr>
        <w:spacing w:after="0"/>
        <w:rPr>
          <w:lang w:val="fi-FI"/>
        </w:rPr>
      </w:pPr>
      <w:bookmarkStart w:id="203" w:name="_i4i4INjhLodDo96in4uqgfcXx"/>
      <w:bookmarkEnd w:id="203"/>
      <w:r w:rsidRPr="0027106F">
        <w:rPr>
          <w:lang w:val="fi-FI"/>
        </w:rPr>
        <w:t> </w:t>
      </w:r>
      <w:bookmarkStart w:id="204" w:name="_i4i4r3DN3LgTG9fK3YejWTqAR"/>
      <w:bookmarkStart w:id="205" w:name="_i4i2lQdroAskTxrGmp3IhnGgE"/>
      <w:bookmarkEnd w:id="204"/>
      <w:bookmarkEnd w:id="205"/>
    </w:p>
    <w:p w14:paraId="2840CB73" w14:textId="7187C26A" w:rsidR="00D57306" w:rsidRPr="0027106F" w:rsidRDefault="00D57306" w:rsidP="008035F5">
      <w:pPr>
        <w:pStyle w:val="Heading3-AnnexIIIa"/>
        <w:keepNext/>
        <w:spacing w:before="0"/>
        <w:rPr>
          <w:lang w:val="fi-FI"/>
        </w:rPr>
      </w:pPr>
      <w:bookmarkStart w:id="206" w:name="_i4i5K8OlmcfDo1BX81DAi0wxK"/>
      <w:bookmarkStart w:id="207" w:name="_i4i49pj2k64neVAkoglV5feXN"/>
      <w:bookmarkStart w:id="208" w:name="_i4i05OM4P0gscKrOh1siUgnpB"/>
      <w:bookmarkEnd w:id="206"/>
      <w:bookmarkEnd w:id="207"/>
      <w:bookmarkEnd w:id="208"/>
      <w:r w:rsidRPr="0027106F">
        <w:rPr>
          <w:lang w:val="fi-FI"/>
        </w:rPr>
        <w:t>11.</w:t>
      </w:r>
      <w:r w:rsidRPr="0027106F">
        <w:rPr>
          <w:lang w:val="fi-FI"/>
        </w:rPr>
        <w:tab/>
        <w:t>MYYNTILUVAN HALTIJAN NIMI JA OSOITE</w:t>
      </w:r>
    </w:p>
    <w:p w14:paraId="46ADE751" w14:textId="22068942" w:rsidR="008035F5" w:rsidRPr="008035F5" w:rsidRDefault="008035F5" w:rsidP="008035F5">
      <w:pPr>
        <w:suppressAutoHyphens/>
        <w:spacing w:after="0"/>
        <w:rPr>
          <w:rFonts w:eastAsia="MS Mincho" w:cs="Times New Roman"/>
          <w:noProof/>
          <w:lang w:val="fi-FI"/>
        </w:rPr>
      </w:pPr>
      <w:r w:rsidRPr="008035F5">
        <w:rPr>
          <w:rFonts w:eastAsia="MS Mincho" w:cs="Times New Roman"/>
          <w:noProof/>
          <w:lang w:val="fi-FI"/>
        </w:rPr>
        <w:t>Astellas Pharma Europe B.V.</w:t>
      </w:r>
    </w:p>
    <w:p w14:paraId="188FDCCE" w14:textId="77777777" w:rsidR="008035F5" w:rsidRPr="008035F5" w:rsidRDefault="008035F5" w:rsidP="008035F5">
      <w:pPr>
        <w:suppressAutoHyphens/>
        <w:spacing w:after="0"/>
        <w:rPr>
          <w:rFonts w:eastAsia="MS Mincho" w:cs="Times New Roman"/>
          <w:noProof/>
          <w:lang w:val="fi-FI"/>
        </w:rPr>
      </w:pPr>
      <w:r w:rsidRPr="008035F5">
        <w:rPr>
          <w:rFonts w:eastAsia="MS Mincho" w:cs="Times New Roman"/>
          <w:noProof/>
          <w:lang w:val="fi-FI"/>
        </w:rPr>
        <w:t>Sylviusweg 62</w:t>
      </w:r>
    </w:p>
    <w:p w14:paraId="62167E29" w14:textId="77777777" w:rsidR="008035F5" w:rsidRPr="008035F5" w:rsidRDefault="008035F5" w:rsidP="008035F5">
      <w:pPr>
        <w:suppressAutoHyphens/>
        <w:spacing w:after="0"/>
        <w:rPr>
          <w:rFonts w:eastAsia="MS Mincho" w:cs="Times New Roman"/>
          <w:noProof/>
          <w:lang w:val="fi-FI"/>
        </w:rPr>
      </w:pPr>
      <w:r w:rsidRPr="008035F5">
        <w:rPr>
          <w:rFonts w:eastAsia="MS Mincho" w:cs="Times New Roman"/>
          <w:noProof/>
          <w:lang w:val="fi-FI"/>
        </w:rPr>
        <w:t>2333 BE Leiden</w:t>
      </w:r>
    </w:p>
    <w:p w14:paraId="030D6D5D" w14:textId="3AB08C63" w:rsidR="00D57306" w:rsidRPr="0027106F" w:rsidRDefault="008035F5" w:rsidP="008035F5">
      <w:pPr>
        <w:spacing w:after="0"/>
        <w:rPr>
          <w:lang w:val="fi-FI"/>
        </w:rPr>
      </w:pPr>
      <w:r w:rsidRPr="008035F5">
        <w:rPr>
          <w:rFonts w:eastAsia="MS Mincho" w:cs="Times New Roman"/>
          <w:noProof/>
          <w:lang w:val="fi-FI"/>
        </w:rPr>
        <w:t>Alankomaat</w:t>
      </w:r>
    </w:p>
    <w:p w14:paraId="352933B8" w14:textId="2ACA6ECA" w:rsidR="00D57306" w:rsidRPr="0027106F" w:rsidRDefault="00D57306" w:rsidP="00262143">
      <w:pPr>
        <w:pStyle w:val="Heading3-AnnexIIIa"/>
        <w:rPr>
          <w:lang w:val="fi-FI"/>
        </w:rPr>
      </w:pPr>
      <w:bookmarkStart w:id="209" w:name="_i4i1ab8vTdwYYA4uaR4h3KCQM"/>
      <w:bookmarkStart w:id="210" w:name="_i4i7BcKyzXmyuzVHNiLr4Mn1g"/>
      <w:bookmarkEnd w:id="209"/>
      <w:bookmarkEnd w:id="210"/>
      <w:r w:rsidRPr="0027106F">
        <w:rPr>
          <w:lang w:val="fi-FI"/>
        </w:rPr>
        <w:t>12.</w:t>
      </w:r>
      <w:r w:rsidRPr="0027106F">
        <w:rPr>
          <w:lang w:val="fi-FI"/>
        </w:rPr>
        <w:tab/>
      </w:r>
      <w:r w:rsidR="008035F5" w:rsidRPr="008035F5">
        <w:rPr>
          <w:rFonts w:eastAsia="MS Mincho" w:cs="Times New Roman"/>
          <w:bCs w:val="0"/>
          <w:caps w:val="0"/>
          <w:noProof/>
          <w:szCs w:val="22"/>
          <w:lang w:val="fi-FI"/>
        </w:rPr>
        <w:t>MYYNTILUVAN NUMERO(T)</w:t>
      </w:r>
    </w:p>
    <w:p w14:paraId="08B1F6C3" w14:textId="3F08F0E7" w:rsidR="00D57306" w:rsidRPr="0027106F" w:rsidRDefault="008035F5" w:rsidP="003121C6">
      <w:pPr>
        <w:spacing w:after="0"/>
        <w:rPr>
          <w:lang w:val="fi-FI"/>
        </w:rPr>
      </w:pPr>
      <w:bookmarkStart w:id="211" w:name="_i4i5Z5gzFcHvn58HaH4xyA3fx"/>
      <w:bookmarkEnd w:id="211"/>
      <w:r w:rsidRPr="008035F5">
        <w:rPr>
          <w:rFonts w:eastAsia="MS Mincho" w:cs="Times New Roman"/>
          <w:noProof/>
          <w:lang w:val="fi-FI"/>
        </w:rPr>
        <w:t>EU/1/13/846/001 112 pehmeää kapselia</w:t>
      </w:r>
      <w:bookmarkStart w:id="212" w:name="_i4i37JFugq169jjlMmBR5eMYe"/>
      <w:bookmarkStart w:id="213" w:name="_i4i75AtzJSBreGsskKgSjg0Gq"/>
      <w:bookmarkEnd w:id="212"/>
      <w:bookmarkEnd w:id="213"/>
    </w:p>
    <w:p w14:paraId="2E5443F3" w14:textId="505E554A" w:rsidR="00D57306" w:rsidRPr="0027106F" w:rsidRDefault="00D57306">
      <w:pPr>
        <w:pStyle w:val="Heading3-AnnexIIIa"/>
        <w:rPr>
          <w:lang w:val="fi-FI"/>
        </w:rPr>
      </w:pPr>
      <w:bookmarkStart w:id="214" w:name="_i4i4UELxvVrXgpHp40LoNIIYv"/>
      <w:bookmarkEnd w:id="214"/>
      <w:r w:rsidRPr="0027106F">
        <w:rPr>
          <w:lang w:val="fi-FI"/>
        </w:rPr>
        <w:t>13.</w:t>
      </w:r>
      <w:r w:rsidRPr="0027106F">
        <w:rPr>
          <w:lang w:val="fi-FI"/>
        </w:rPr>
        <w:tab/>
        <w:t>ERÄNUMERO</w:t>
      </w:r>
    </w:p>
    <w:p w14:paraId="71BF8216" w14:textId="58D284B1" w:rsidR="00D57306" w:rsidRPr="0027106F" w:rsidRDefault="00D57306" w:rsidP="003121C6">
      <w:pPr>
        <w:spacing w:after="0"/>
        <w:rPr>
          <w:lang w:val="fi-FI"/>
        </w:rPr>
      </w:pPr>
      <w:bookmarkStart w:id="215" w:name="_i4i0clpYOQOdCjw1p7bK4xnv4"/>
      <w:bookmarkEnd w:id="215"/>
      <w:r w:rsidRPr="0027106F">
        <w:rPr>
          <w:lang w:val="fi-FI"/>
        </w:rPr>
        <w:t>Lot</w:t>
      </w:r>
      <w:bookmarkStart w:id="216" w:name="_i4i3E6nG5Jlq7T04xv0PvSpDA"/>
      <w:bookmarkStart w:id="217" w:name="_i4i2Nbomn6APu6ppIPQR3V175"/>
      <w:bookmarkEnd w:id="216"/>
      <w:bookmarkEnd w:id="217"/>
    </w:p>
    <w:p w14:paraId="5AEE8AC4" w14:textId="60135C3D" w:rsidR="00D57306" w:rsidRPr="0027106F" w:rsidRDefault="00D57306">
      <w:pPr>
        <w:pStyle w:val="Heading3-AnnexIIIa"/>
        <w:rPr>
          <w:lang w:val="fi-FI"/>
        </w:rPr>
      </w:pPr>
      <w:bookmarkStart w:id="218" w:name="_i4i4f3SLjseoxrRNfE0ZDDT3j"/>
      <w:bookmarkStart w:id="219" w:name="_i4i3Z3U5CSJMjFA6ne4WY5Rnu"/>
      <w:bookmarkEnd w:id="218"/>
      <w:bookmarkEnd w:id="219"/>
      <w:r w:rsidRPr="0027106F">
        <w:rPr>
          <w:lang w:val="fi-FI"/>
        </w:rPr>
        <w:t>14.</w:t>
      </w:r>
      <w:r w:rsidRPr="0027106F">
        <w:rPr>
          <w:lang w:val="fi-FI"/>
        </w:rPr>
        <w:tab/>
        <w:t>YLEINEN TOIMITTAMISLUOKITTELU</w:t>
      </w:r>
    </w:p>
    <w:p w14:paraId="0C4E55F3" w14:textId="49C6B700" w:rsidR="00D57306" w:rsidRPr="0027106F" w:rsidRDefault="008035F5" w:rsidP="003121C6">
      <w:pPr>
        <w:spacing w:after="0"/>
        <w:rPr>
          <w:lang w:val="fi-FI"/>
        </w:rPr>
      </w:pPr>
      <w:r w:rsidRPr="008035F5">
        <w:rPr>
          <w:rFonts w:eastAsia="MS Mincho" w:cs="Times New Roman"/>
          <w:noProof/>
          <w:lang w:val="fi-FI"/>
        </w:rPr>
        <w:t>Reseptilääke</w:t>
      </w:r>
      <w:r w:rsidR="00D57306" w:rsidRPr="0027106F">
        <w:rPr>
          <w:rFonts w:cs="Myanmar Text"/>
          <w:lang w:val="fi-FI"/>
        </w:rPr>
        <w:t>.</w:t>
      </w:r>
    </w:p>
    <w:p w14:paraId="34440F77" w14:textId="6C5F3614" w:rsidR="00D57306" w:rsidRPr="0027106F" w:rsidRDefault="00D57306">
      <w:pPr>
        <w:pStyle w:val="Heading3-AnnexIIIa"/>
        <w:rPr>
          <w:lang w:val="fi-FI"/>
        </w:rPr>
      </w:pPr>
      <w:bookmarkStart w:id="220" w:name="_i4i6jnBonfTwbmkJY8fMIelqg"/>
      <w:bookmarkEnd w:id="220"/>
      <w:r w:rsidRPr="0027106F">
        <w:rPr>
          <w:lang w:val="fi-FI"/>
        </w:rPr>
        <w:t>15.</w:t>
      </w:r>
      <w:r w:rsidRPr="0027106F">
        <w:rPr>
          <w:lang w:val="fi-FI"/>
        </w:rPr>
        <w:tab/>
        <w:t>KÄYTTÖOHJEET</w:t>
      </w:r>
    </w:p>
    <w:p w14:paraId="321206F2" w14:textId="14D441E9" w:rsidR="00D57306" w:rsidRPr="0027106F" w:rsidRDefault="00D57306" w:rsidP="003121C6">
      <w:pPr>
        <w:spacing w:after="0"/>
        <w:rPr>
          <w:lang w:val="fi-FI"/>
        </w:rPr>
      </w:pPr>
      <w:bookmarkStart w:id="221" w:name="_i4i29DAa5rJRuClAuYGlEd1BA"/>
      <w:bookmarkEnd w:id="221"/>
      <w:r w:rsidRPr="0027106F">
        <w:rPr>
          <w:lang w:val="fi-FI"/>
        </w:rPr>
        <w:t> </w:t>
      </w:r>
      <w:bookmarkStart w:id="222" w:name="_i4i717013QBDnfR1CqfC07KxK"/>
      <w:bookmarkStart w:id="223" w:name="_i4i7LAVJ5Zhbf6aNn1itUAX4C"/>
      <w:bookmarkEnd w:id="222"/>
      <w:bookmarkEnd w:id="223"/>
    </w:p>
    <w:p w14:paraId="78A14D06" w14:textId="41E11570" w:rsidR="00D57306" w:rsidRPr="0027106F" w:rsidRDefault="00D57306" w:rsidP="008035F5">
      <w:pPr>
        <w:pStyle w:val="Heading3-AnnexIIIa"/>
        <w:spacing w:before="0"/>
        <w:rPr>
          <w:lang w:val="fi-FI"/>
        </w:rPr>
      </w:pPr>
      <w:bookmarkStart w:id="224" w:name="_i4i0WMrzE36oGObGFzi7gEDx1"/>
      <w:bookmarkStart w:id="225" w:name="_i4i0yvhEw1nz5iH5cyFufatBz"/>
      <w:bookmarkStart w:id="226" w:name="_i4i2lUTu7Sid8okKGUAGwlF3K"/>
      <w:bookmarkStart w:id="227" w:name="_i4i7cnV7Q7vUGSdMnHeUfxyC7"/>
      <w:bookmarkEnd w:id="224"/>
      <w:bookmarkEnd w:id="225"/>
      <w:bookmarkEnd w:id="226"/>
      <w:bookmarkEnd w:id="227"/>
      <w:r w:rsidRPr="0027106F">
        <w:rPr>
          <w:lang w:val="fi-FI"/>
        </w:rPr>
        <w:t>16.</w:t>
      </w:r>
      <w:r w:rsidRPr="0027106F">
        <w:rPr>
          <w:lang w:val="fi-FI"/>
        </w:rPr>
        <w:tab/>
        <w:t>TIEDOT PISTEKIRJOITUKSELLA</w:t>
      </w:r>
    </w:p>
    <w:p w14:paraId="5F14DA96" w14:textId="6A7F5769" w:rsidR="00D57306" w:rsidRPr="0027106F" w:rsidRDefault="00D57306" w:rsidP="003121C6">
      <w:pPr>
        <w:spacing w:after="0"/>
        <w:rPr>
          <w:lang w:val="fi-FI"/>
        </w:rPr>
      </w:pPr>
      <w:bookmarkStart w:id="228" w:name="_i4i2XhNs8CCxr9ePH7hyZUMao"/>
      <w:bookmarkEnd w:id="228"/>
      <w:r w:rsidRPr="0027106F">
        <w:rPr>
          <w:lang w:val="fi-FI"/>
        </w:rPr>
        <w:t>xtandi 40 mg</w:t>
      </w:r>
    </w:p>
    <w:p w14:paraId="3E128CA0" w14:textId="2DCFF6D8" w:rsidR="00D57306" w:rsidRPr="0027106F" w:rsidRDefault="00D57306">
      <w:pPr>
        <w:pStyle w:val="Heading3-AnnexIIIa"/>
        <w:rPr>
          <w:lang w:val="fi-FI"/>
        </w:rPr>
      </w:pPr>
      <w:r w:rsidRPr="0027106F">
        <w:rPr>
          <w:lang w:val="fi-FI"/>
        </w:rPr>
        <w:t>17.</w:t>
      </w:r>
      <w:r w:rsidRPr="0027106F">
        <w:rPr>
          <w:lang w:val="fi-FI"/>
        </w:rPr>
        <w:tab/>
        <w:t>YKSILÖLLINEN TUNNISTE – 2D-VIIVAKOODI</w:t>
      </w:r>
    </w:p>
    <w:p w14:paraId="68A9B1AF" w14:textId="67CEAF4F" w:rsidR="00D57306" w:rsidRPr="0027106F" w:rsidRDefault="008035F5" w:rsidP="003121C6">
      <w:pPr>
        <w:spacing w:after="0"/>
        <w:rPr>
          <w:lang w:val="fi-FI"/>
        </w:rPr>
      </w:pPr>
      <w:r w:rsidRPr="00D85E1F">
        <w:rPr>
          <w:rFonts w:eastAsia="MS Mincho" w:cs="Times New Roman"/>
          <w:noProof/>
          <w:lang w:val="fi-FI"/>
        </w:rPr>
        <w:t>2D-viivakoodi, joka sisältää yksilöllisen tunnisteen.</w:t>
      </w:r>
    </w:p>
    <w:p w14:paraId="5112856D" w14:textId="4A27218E" w:rsidR="00D57306" w:rsidRPr="0027106F" w:rsidRDefault="00D57306">
      <w:pPr>
        <w:pStyle w:val="Heading3-AnnexIIIa"/>
        <w:rPr>
          <w:lang w:val="fi-FI"/>
        </w:rPr>
      </w:pPr>
      <w:r w:rsidRPr="0027106F">
        <w:rPr>
          <w:lang w:val="fi-FI"/>
        </w:rPr>
        <w:t>18.</w:t>
      </w:r>
      <w:r w:rsidRPr="0027106F">
        <w:rPr>
          <w:lang w:val="fi-FI"/>
        </w:rPr>
        <w:tab/>
        <w:t>YKSILÖLLINEN TUNNISTE – LUETTAVISSA OLEVAT TIEDOT</w:t>
      </w:r>
    </w:p>
    <w:p w14:paraId="4E95944B" w14:textId="014E9268" w:rsidR="00D57306" w:rsidRPr="00AA2796" w:rsidRDefault="00D57306" w:rsidP="00C44367">
      <w:pPr>
        <w:spacing w:after="0"/>
        <w:rPr>
          <w:rFonts w:cs="Myanmar Text"/>
          <w:lang w:val="sv-SE"/>
        </w:rPr>
      </w:pPr>
      <w:r w:rsidRPr="00AA2796">
        <w:rPr>
          <w:rFonts w:cs="Myanmar Text"/>
          <w:lang w:val="sv-SE"/>
        </w:rPr>
        <w:t>PC</w:t>
      </w:r>
    </w:p>
    <w:p w14:paraId="5B66D816" w14:textId="77777777" w:rsidR="00D57306" w:rsidRPr="00AA2796" w:rsidRDefault="00D57306" w:rsidP="00C44367">
      <w:pPr>
        <w:spacing w:after="0"/>
        <w:rPr>
          <w:rFonts w:cs="Myanmar Text"/>
          <w:lang w:val="sv-SE"/>
        </w:rPr>
      </w:pPr>
      <w:r w:rsidRPr="00AA2796">
        <w:rPr>
          <w:rFonts w:cs="Myanmar Text"/>
          <w:lang w:val="sv-SE"/>
        </w:rPr>
        <w:t>SN</w:t>
      </w:r>
    </w:p>
    <w:p w14:paraId="137CB1D7" w14:textId="4E85E27C" w:rsidR="00D57306" w:rsidRPr="00AA2796" w:rsidRDefault="008035F5" w:rsidP="00C44367">
      <w:pPr>
        <w:spacing w:after="0"/>
        <w:rPr>
          <w:lang w:val="sv-SE"/>
        </w:rPr>
      </w:pPr>
      <w:r w:rsidRPr="00D85E1F">
        <w:rPr>
          <w:rFonts w:eastAsia="MS Mincho" w:cs="Times New Roman"/>
          <w:noProof/>
          <w:lang w:val="fi-FI"/>
        </w:rPr>
        <w:t>NN</w:t>
      </w:r>
      <w:r w:rsidR="00D57306" w:rsidRPr="00AA2796">
        <w:rPr>
          <w:rFonts w:cs="Myanmar Text"/>
          <w:lang w:val="sv-SE"/>
        </w:rPr>
        <w:t xml:space="preserve"> </w:t>
      </w:r>
    </w:p>
    <w:p w14:paraId="31BF4386" w14:textId="59AA18B2" w:rsidR="00D57306" w:rsidRPr="00AA2796" w:rsidRDefault="00D57306" w:rsidP="008D2561">
      <w:pPr>
        <w:rPr>
          <w:lang w:val="sv-SE"/>
        </w:rPr>
      </w:pPr>
      <w:r w:rsidRPr="00AA2796">
        <w:rPr>
          <w:noProof/>
          <w:lang w:val="sv-SE"/>
        </w:rPr>
        <w:br w:type="page"/>
      </w:r>
    </w:p>
    <w:p w14:paraId="118E2AEC" w14:textId="733B8598" w:rsidR="00D57306" w:rsidRPr="0027106F" w:rsidRDefault="00252F12">
      <w:pPr>
        <w:pStyle w:val="Title-AnnexIIIa"/>
        <w:rPr>
          <w:lang w:val="fi-FI"/>
        </w:rPr>
      </w:pPr>
      <w:r w:rsidRPr="00252F12">
        <w:rPr>
          <w:lang w:val="fi-FI"/>
        </w:rPr>
        <w:t>SISÄPAKKAUKSISSA</w:t>
      </w:r>
      <w:r w:rsidR="00D57306" w:rsidRPr="0027106F">
        <w:rPr>
          <w:lang w:val="fi-FI"/>
        </w:rPr>
        <w:t xml:space="preserve"> ON OLTAVA SEURAAVAT MERKINNÄT</w:t>
      </w:r>
    </w:p>
    <w:p w14:paraId="16115EE7" w14:textId="0F9EC6C9" w:rsidR="00D57306" w:rsidRPr="0027106F" w:rsidRDefault="0021545F" w:rsidP="005B0B82">
      <w:pPr>
        <w:pBdr>
          <w:top w:val="single" w:sz="4" w:space="1" w:color="auto"/>
          <w:left w:val="single" w:sz="4" w:space="4" w:color="auto"/>
          <w:bottom w:val="single" w:sz="4" w:space="1" w:color="auto"/>
          <w:right w:val="single" w:sz="4" w:space="4" w:color="auto"/>
        </w:pBdr>
        <w:spacing w:after="0"/>
        <w:rPr>
          <w:lang w:val="fi-FI"/>
        </w:rPr>
      </w:pPr>
      <w:r w:rsidRPr="0021545F">
        <w:rPr>
          <w:rFonts w:eastAsia="MS Mincho" w:cs="Times New Roman"/>
          <w:b/>
          <w:noProof/>
          <w:lang w:val="fi-FI"/>
        </w:rPr>
        <w:t>TAITTOPAKKAUS – EI BLUE BOX</w:t>
      </w:r>
    </w:p>
    <w:p w14:paraId="33727C1E" w14:textId="4CC9DF77" w:rsidR="00D57306" w:rsidRPr="0027106F" w:rsidRDefault="00D57306" w:rsidP="007B3B2A">
      <w:pPr>
        <w:pStyle w:val="StayOnPublish"/>
        <w:rPr>
          <w:lang w:val="fi-FI"/>
        </w:rPr>
      </w:pPr>
      <w:r w:rsidRPr="0027106F">
        <w:rPr>
          <w:rStyle w:val="PlaceholderText"/>
          <w:lang w:val="fi-FI"/>
        </w:rPr>
        <w:t xml:space="preserve"> </w:t>
      </w:r>
    </w:p>
    <w:p w14:paraId="4A104737" w14:textId="454A75A0" w:rsidR="00D57306" w:rsidRPr="0027106F" w:rsidRDefault="00D57306">
      <w:pPr>
        <w:pStyle w:val="Heading3-AnnexIIIa"/>
        <w:spacing w:before="660"/>
        <w:ind w:right="14"/>
        <w:rPr>
          <w:lang w:val="fi-FI"/>
        </w:rPr>
      </w:pPr>
      <w:r w:rsidRPr="0027106F">
        <w:rPr>
          <w:lang w:val="fi-FI"/>
        </w:rPr>
        <w:t>1.</w:t>
      </w:r>
      <w:r w:rsidRPr="0027106F">
        <w:rPr>
          <w:lang w:val="fi-FI"/>
        </w:rPr>
        <w:tab/>
        <w:t>LÄÄKEVALMISTEEN NIMI</w:t>
      </w:r>
    </w:p>
    <w:p w14:paraId="6D88EB49" w14:textId="2201C4F6" w:rsidR="00D57306" w:rsidRPr="0027106F" w:rsidRDefault="0021545F" w:rsidP="00D81BA1">
      <w:pPr>
        <w:spacing w:after="0"/>
        <w:rPr>
          <w:lang w:val="fi-FI"/>
        </w:rPr>
      </w:pPr>
      <w:r w:rsidRPr="0021545F">
        <w:rPr>
          <w:rFonts w:eastAsia="MS Mincho" w:cs="Times New Roman"/>
          <w:noProof/>
          <w:lang w:val="fi-FI"/>
        </w:rPr>
        <w:t>Xtandi 40 mg kapseli, pehmeä</w:t>
      </w:r>
      <w:r w:rsidRPr="0027106F">
        <w:rPr>
          <w:rFonts w:cs="Myanmar Text"/>
          <w:lang w:val="fi-FI"/>
        </w:rPr>
        <w:t xml:space="preserve"> </w:t>
      </w:r>
    </w:p>
    <w:p w14:paraId="38B73559" w14:textId="09D31A5E" w:rsidR="00D57306" w:rsidRPr="0027106F" w:rsidRDefault="0021545F" w:rsidP="007B3B2A">
      <w:pPr>
        <w:rPr>
          <w:lang w:val="fi-FI"/>
        </w:rPr>
      </w:pPr>
      <w:r w:rsidRPr="0021545F">
        <w:rPr>
          <w:rFonts w:eastAsia="MS Mincho" w:cs="Times New Roman"/>
          <w:noProof/>
          <w:lang w:val="fi-FI"/>
        </w:rPr>
        <w:t>entsalutamidi</w:t>
      </w:r>
    </w:p>
    <w:p w14:paraId="67866B79" w14:textId="7372B69D" w:rsidR="00D57306" w:rsidRPr="0027106F" w:rsidRDefault="00D57306">
      <w:pPr>
        <w:pStyle w:val="Heading3-AnnexIIIa"/>
        <w:rPr>
          <w:lang w:val="fi-FI"/>
        </w:rPr>
      </w:pPr>
      <w:r w:rsidRPr="0027106F">
        <w:rPr>
          <w:lang w:val="fi-FI"/>
        </w:rPr>
        <w:t>2.</w:t>
      </w:r>
      <w:r w:rsidRPr="0027106F">
        <w:rPr>
          <w:lang w:val="fi-FI"/>
        </w:rPr>
        <w:tab/>
        <w:t>VAIKUTTAVA(T) AINE(ET)</w:t>
      </w:r>
    </w:p>
    <w:p w14:paraId="2AD6007D" w14:textId="56AC9478" w:rsidR="00D57306" w:rsidRPr="0027106F" w:rsidRDefault="0021545F" w:rsidP="00D81BA1">
      <w:pPr>
        <w:spacing w:after="0"/>
        <w:rPr>
          <w:lang w:val="fi-FI"/>
        </w:rPr>
      </w:pPr>
      <w:r w:rsidRPr="0021545F">
        <w:rPr>
          <w:rFonts w:eastAsia="MS Mincho" w:cs="Times New Roman"/>
          <w:noProof/>
          <w:lang w:val="fi-FI"/>
        </w:rPr>
        <w:t>Yksi kapseli sisältää 40 mg entsalutamidia</w:t>
      </w:r>
      <w:r w:rsidR="00D57306" w:rsidRPr="0027106F">
        <w:rPr>
          <w:rFonts w:cs="Myanmar Text"/>
          <w:noProof/>
          <w:lang w:val="fi-FI"/>
        </w:rPr>
        <w:t>.</w:t>
      </w:r>
    </w:p>
    <w:p w14:paraId="6EDD74BA" w14:textId="75C030D3" w:rsidR="00D57306" w:rsidRPr="0027106F" w:rsidRDefault="00D57306">
      <w:pPr>
        <w:pStyle w:val="Heading3-AnnexIIIa"/>
        <w:rPr>
          <w:lang w:val="fi-FI"/>
        </w:rPr>
      </w:pPr>
      <w:r w:rsidRPr="0027106F">
        <w:rPr>
          <w:lang w:val="fi-FI"/>
        </w:rPr>
        <w:t>3.</w:t>
      </w:r>
      <w:r w:rsidRPr="0027106F">
        <w:rPr>
          <w:lang w:val="fi-FI"/>
        </w:rPr>
        <w:tab/>
        <w:t>LUETTELO APUAINEISTA</w:t>
      </w:r>
    </w:p>
    <w:p w14:paraId="162AD26F" w14:textId="0CC41B3D" w:rsidR="0021545F" w:rsidRPr="0021545F" w:rsidRDefault="0021545F" w:rsidP="0021545F">
      <w:pPr>
        <w:suppressAutoHyphens/>
        <w:spacing w:after="0"/>
        <w:rPr>
          <w:rFonts w:eastAsia="MS Mincho" w:cs="Times New Roman"/>
          <w:lang w:val="fi-FI"/>
        </w:rPr>
      </w:pPr>
      <w:r w:rsidRPr="0021545F">
        <w:rPr>
          <w:rFonts w:eastAsia="MS Mincho" w:cs="Times New Roman"/>
          <w:lang w:val="fi-FI"/>
        </w:rPr>
        <w:t xml:space="preserve">Sisältää sorbitolia (E420). </w:t>
      </w:r>
    </w:p>
    <w:p w14:paraId="205F7794" w14:textId="46357B33" w:rsidR="00D57306" w:rsidRPr="007F3560" w:rsidRDefault="0021545F" w:rsidP="0021545F">
      <w:pPr>
        <w:spacing w:after="0"/>
        <w:rPr>
          <w:lang w:val="fi-FI"/>
        </w:rPr>
      </w:pPr>
      <w:r w:rsidRPr="0021545F">
        <w:rPr>
          <w:rFonts w:eastAsia="MS Mincho" w:cs="Times New Roman"/>
          <w:lang w:val="fi-FI"/>
        </w:rPr>
        <w:t>Ks. lisätietoja pakkausselosteesta</w:t>
      </w:r>
      <w:r w:rsidR="00D57306" w:rsidRPr="007F3560">
        <w:rPr>
          <w:lang w:val="fi-FI"/>
        </w:rPr>
        <w:t xml:space="preserve">. </w:t>
      </w:r>
    </w:p>
    <w:p w14:paraId="097B2DDA" w14:textId="1F6D6D0C" w:rsidR="00D57306" w:rsidRPr="007F3560" w:rsidRDefault="00D57306">
      <w:pPr>
        <w:pStyle w:val="Heading3-AnnexIIIa"/>
        <w:rPr>
          <w:lang w:val="fi-FI"/>
        </w:rPr>
      </w:pPr>
      <w:r w:rsidRPr="007F3560">
        <w:rPr>
          <w:lang w:val="fi-FI"/>
        </w:rPr>
        <w:t>4.</w:t>
      </w:r>
      <w:r w:rsidRPr="007F3560">
        <w:rPr>
          <w:lang w:val="fi-FI"/>
        </w:rPr>
        <w:tab/>
        <w:t>LÄÄKEMUOTO JA SISÄLLÖN MÄÄRÄ</w:t>
      </w:r>
    </w:p>
    <w:p w14:paraId="559AC9CD" w14:textId="1D2DCAA8" w:rsidR="00D57306" w:rsidRPr="0027106F" w:rsidRDefault="0021545F" w:rsidP="00D81BA1">
      <w:pPr>
        <w:spacing w:before="220" w:after="0"/>
        <w:rPr>
          <w:lang w:val="fi-FI"/>
        </w:rPr>
      </w:pPr>
      <w:r w:rsidRPr="0021545F">
        <w:rPr>
          <w:rFonts w:eastAsia="MS Mincho" w:cs="Times New Roman"/>
          <w:lang w:val="fi-FI"/>
        </w:rPr>
        <w:t>28 pehmeää kapselia</w:t>
      </w:r>
    </w:p>
    <w:p w14:paraId="2E3CB3DC" w14:textId="138A4B95" w:rsidR="00D57306" w:rsidRPr="0027106F" w:rsidRDefault="00D57306">
      <w:pPr>
        <w:pStyle w:val="Heading3-AnnexIIIa"/>
        <w:rPr>
          <w:lang w:val="fi-FI"/>
        </w:rPr>
      </w:pPr>
      <w:r w:rsidRPr="0027106F">
        <w:rPr>
          <w:lang w:val="fi-FI"/>
        </w:rPr>
        <w:t>5.</w:t>
      </w:r>
      <w:r w:rsidRPr="0027106F">
        <w:rPr>
          <w:lang w:val="fi-FI"/>
        </w:rPr>
        <w:tab/>
        <w:t>ANTOTAPA JA TARVITTAESSA ANTOREITTI (ANTOREITIT)</w:t>
      </w:r>
    </w:p>
    <w:p w14:paraId="69CCD875" w14:textId="10CBF8C3" w:rsidR="00D57306" w:rsidRPr="00933418" w:rsidRDefault="00D57306">
      <w:pPr>
        <w:spacing w:after="0"/>
        <w:rPr>
          <w:lang w:val="fi-FI"/>
        </w:rPr>
      </w:pPr>
      <w:r w:rsidRPr="00933418">
        <w:rPr>
          <w:lang w:val="fi-FI"/>
        </w:rPr>
        <w:t>Lue pakkausseloste ennen käyttöä.</w:t>
      </w:r>
    </w:p>
    <w:p w14:paraId="2C6175AE" w14:textId="1482831A" w:rsidR="0021545F" w:rsidRPr="0021545F" w:rsidRDefault="0021545F" w:rsidP="00D85E1F">
      <w:pPr>
        <w:spacing w:after="0"/>
        <w:rPr>
          <w:rFonts w:eastAsia="MS Mincho" w:cs="Times New Roman"/>
          <w:lang w:val="fi-FI"/>
        </w:rPr>
      </w:pPr>
      <w:r w:rsidRPr="0021545F">
        <w:rPr>
          <w:rFonts w:eastAsia="MS Mincho" w:cs="Times New Roman"/>
          <w:lang w:val="fi-FI"/>
        </w:rPr>
        <w:t>Suun kautta.</w:t>
      </w:r>
    </w:p>
    <w:p w14:paraId="31EC5CBE" w14:textId="77777777" w:rsidR="0021545F" w:rsidRPr="0021545F" w:rsidRDefault="0021545F" w:rsidP="0021545F">
      <w:pPr>
        <w:suppressAutoHyphens/>
        <w:spacing w:after="0"/>
        <w:rPr>
          <w:rFonts w:eastAsia="MS Mincho" w:cs="Times New Roman"/>
          <w:lang w:val="fi-FI"/>
        </w:rPr>
      </w:pPr>
    </w:p>
    <w:p w14:paraId="53AEB845" w14:textId="77777777" w:rsidR="0021545F" w:rsidRPr="0021545F" w:rsidRDefault="0021545F" w:rsidP="0021545F">
      <w:pPr>
        <w:suppressAutoHyphens/>
        <w:spacing w:after="0"/>
        <w:rPr>
          <w:rFonts w:eastAsia="MS Mincho" w:cs="Times New Roman"/>
          <w:lang w:val="fi-FI"/>
        </w:rPr>
      </w:pPr>
      <w:r w:rsidRPr="0021545F">
        <w:rPr>
          <w:rFonts w:eastAsia="MS Mincho" w:cs="Times New Roman"/>
          <w:lang w:val="fi-FI"/>
        </w:rPr>
        <w:t>Maanantai</w:t>
      </w:r>
    </w:p>
    <w:p w14:paraId="70E00156" w14:textId="77777777" w:rsidR="0021545F" w:rsidRPr="0021545F" w:rsidRDefault="0021545F" w:rsidP="0021545F">
      <w:pPr>
        <w:suppressAutoHyphens/>
        <w:spacing w:after="0"/>
        <w:rPr>
          <w:rFonts w:eastAsia="MS Mincho" w:cs="Times New Roman"/>
          <w:lang w:val="fi-FI"/>
        </w:rPr>
      </w:pPr>
      <w:r w:rsidRPr="0021545F">
        <w:rPr>
          <w:rFonts w:eastAsia="MS Mincho" w:cs="Times New Roman"/>
          <w:lang w:val="fi-FI"/>
        </w:rPr>
        <w:t>Tiistai</w:t>
      </w:r>
    </w:p>
    <w:p w14:paraId="5CA02B03" w14:textId="77777777" w:rsidR="0021545F" w:rsidRPr="0021545F" w:rsidRDefault="0021545F" w:rsidP="0021545F">
      <w:pPr>
        <w:suppressAutoHyphens/>
        <w:spacing w:after="0"/>
        <w:rPr>
          <w:rFonts w:eastAsia="MS Mincho" w:cs="Times New Roman"/>
          <w:lang w:val="fi-FI"/>
        </w:rPr>
      </w:pPr>
      <w:r w:rsidRPr="0021545F">
        <w:rPr>
          <w:rFonts w:eastAsia="MS Mincho" w:cs="Times New Roman"/>
          <w:lang w:val="fi-FI"/>
        </w:rPr>
        <w:t>Keskiviikko</w:t>
      </w:r>
    </w:p>
    <w:p w14:paraId="079F0C27" w14:textId="77777777" w:rsidR="0021545F" w:rsidRPr="0021545F" w:rsidRDefault="0021545F" w:rsidP="0021545F">
      <w:pPr>
        <w:suppressAutoHyphens/>
        <w:spacing w:after="0"/>
        <w:rPr>
          <w:rFonts w:eastAsia="MS Mincho" w:cs="Times New Roman"/>
          <w:lang w:val="fi-FI"/>
        </w:rPr>
      </w:pPr>
      <w:r w:rsidRPr="0021545F">
        <w:rPr>
          <w:rFonts w:eastAsia="MS Mincho" w:cs="Times New Roman"/>
          <w:lang w:val="fi-FI"/>
        </w:rPr>
        <w:t>Torstai</w:t>
      </w:r>
    </w:p>
    <w:p w14:paraId="7BA1E385" w14:textId="77777777" w:rsidR="0021545F" w:rsidRPr="0021545F" w:rsidRDefault="0021545F" w:rsidP="0021545F">
      <w:pPr>
        <w:suppressAutoHyphens/>
        <w:spacing w:after="0"/>
        <w:rPr>
          <w:rFonts w:eastAsia="MS Mincho" w:cs="Times New Roman"/>
          <w:lang w:val="fi-FI"/>
        </w:rPr>
      </w:pPr>
      <w:r w:rsidRPr="0021545F">
        <w:rPr>
          <w:rFonts w:eastAsia="MS Mincho" w:cs="Times New Roman"/>
          <w:lang w:val="fi-FI"/>
        </w:rPr>
        <w:t>Perjantai</w:t>
      </w:r>
    </w:p>
    <w:p w14:paraId="0CA25DBB" w14:textId="77777777" w:rsidR="0021545F" w:rsidRPr="0021545F" w:rsidRDefault="0021545F" w:rsidP="0021545F">
      <w:pPr>
        <w:suppressAutoHyphens/>
        <w:spacing w:after="0"/>
        <w:rPr>
          <w:rFonts w:eastAsia="MS Mincho" w:cs="Times New Roman"/>
          <w:lang w:val="fi-FI"/>
        </w:rPr>
      </w:pPr>
      <w:r w:rsidRPr="0021545F">
        <w:rPr>
          <w:rFonts w:eastAsia="MS Mincho" w:cs="Times New Roman"/>
          <w:lang w:val="fi-FI"/>
        </w:rPr>
        <w:t>Lauantai</w:t>
      </w:r>
    </w:p>
    <w:p w14:paraId="798A84CA" w14:textId="12AD116F" w:rsidR="00D57306" w:rsidRPr="007F3560" w:rsidRDefault="0021545F" w:rsidP="0021545F">
      <w:pPr>
        <w:spacing w:after="0"/>
        <w:rPr>
          <w:lang w:val="fi-FI"/>
        </w:rPr>
      </w:pPr>
      <w:r w:rsidRPr="0021545F">
        <w:rPr>
          <w:rFonts w:eastAsia="MS Mincho" w:cs="Times New Roman"/>
          <w:lang w:val="fi-FI"/>
        </w:rPr>
        <w:t>Sunnuntai</w:t>
      </w:r>
    </w:p>
    <w:p w14:paraId="521528A7" w14:textId="15180A46" w:rsidR="00D57306" w:rsidRPr="007F3560" w:rsidRDefault="00D57306">
      <w:pPr>
        <w:pStyle w:val="Heading3-AnnexIIIa"/>
        <w:rPr>
          <w:lang w:val="fi-FI"/>
        </w:rPr>
      </w:pPr>
      <w:r w:rsidRPr="007F3560">
        <w:rPr>
          <w:lang w:val="fi-FI"/>
        </w:rPr>
        <w:t>6.</w:t>
      </w:r>
      <w:r w:rsidRPr="007F3560">
        <w:rPr>
          <w:lang w:val="fi-FI"/>
        </w:rPr>
        <w:tab/>
        <w:t>ERITYISVAROITUS VALMISTEEN SÄILYTTÄMISESTÄ POISSA LASTEN ULOTTUVILTA JA NÄKYVILTÄ</w:t>
      </w:r>
    </w:p>
    <w:p w14:paraId="10C55E78" w14:textId="42835952" w:rsidR="00D57306" w:rsidRPr="0027106F" w:rsidRDefault="00D57306">
      <w:pPr>
        <w:rPr>
          <w:lang w:val="fi-FI"/>
        </w:rPr>
      </w:pPr>
      <w:r w:rsidRPr="0027106F">
        <w:rPr>
          <w:lang w:val="fi-FI"/>
        </w:rPr>
        <w:t>Ei lasten ulottuville eikä näkyville.</w:t>
      </w:r>
    </w:p>
    <w:p w14:paraId="7EC5E639" w14:textId="7466FCFD" w:rsidR="00D57306" w:rsidRPr="0027106F" w:rsidRDefault="00D57306">
      <w:pPr>
        <w:pStyle w:val="Heading3-AnnexIIIa"/>
        <w:rPr>
          <w:lang w:val="fi-FI"/>
        </w:rPr>
      </w:pPr>
      <w:r w:rsidRPr="0027106F">
        <w:rPr>
          <w:lang w:val="fi-FI"/>
        </w:rPr>
        <w:t>7.</w:t>
      </w:r>
      <w:r w:rsidRPr="0027106F">
        <w:rPr>
          <w:lang w:val="fi-FI"/>
        </w:rPr>
        <w:tab/>
        <w:t>MUU ERITYISVAROITUS (MUUT ERITYISVAROITUKSET), JOS TARPEEN</w:t>
      </w:r>
    </w:p>
    <w:p w14:paraId="091E2799" w14:textId="64E2B308" w:rsidR="00D57306" w:rsidRPr="0027106F" w:rsidRDefault="00D57306" w:rsidP="007B3B2A">
      <w:pPr>
        <w:rPr>
          <w:lang w:val="fi-FI"/>
        </w:rPr>
      </w:pPr>
      <w:r w:rsidRPr="0027106F">
        <w:rPr>
          <w:lang w:val="fi-FI"/>
        </w:rPr>
        <w:t> </w:t>
      </w:r>
    </w:p>
    <w:p w14:paraId="64E1DB0B" w14:textId="5A9E1242" w:rsidR="00D57306" w:rsidRPr="0027106F" w:rsidRDefault="00D57306">
      <w:pPr>
        <w:pStyle w:val="Heading3-AnnexIIIa"/>
        <w:rPr>
          <w:lang w:val="fi-FI"/>
        </w:rPr>
      </w:pPr>
      <w:r w:rsidRPr="0027106F">
        <w:rPr>
          <w:lang w:val="fi-FI"/>
        </w:rPr>
        <w:t>8.</w:t>
      </w:r>
      <w:r w:rsidRPr="0027106F">
        <w:rPr>
          <w:lang w:val="fi-FI"/>
        </w:rPr>
        <w:tab/>
        <w:t>VIIMEINEN KÄYTTÖPÄIVÄMÄÄRÄ</w:t>
      </w:r>
    </w:p>
    <w:p w14:paraId="479D1341" w14:textId="7951B654" w:rsidR="00D57306" w:rsidRPr="0027106F" w:rsidRDefault="00D57306" w:rsidP="007B3B2A">
      <w:pPr>
        <w:rPr>
          <w:lang w:val="fi-FI"/>
        </w:rPr>
      </w:pPr>
      <w:r w:rsidRPr="0027106F">
        <w:rPr>
          <w:lang w:val="fi-FI"/>
        </w:rPr>
        <w:t>EXP</w:t>
      </w:r>
    </w:p>
    <w:p w14:paraId="6FF891C8" w14:textId="73478149" w:rsidR="00D57306" w:rsidRPr="0027106F" w:rsidRDefault="00D57306">
      <w:pPr>
        <w:pStyle w:val="Heading3-AnnexIIIa"/>
        <w:keepNext/>
        <w:rPr>
          <w:lang w:val="fi-FI"/>
        </w:rPr>
      </w:pPr>
      <w:r w:rsidRPr="0027106F">
        <w:rPr>
          <w:lang w:val="fi-FI"/>
        </w:rPr>
        <w:t>9.</w:t>
      </w:r>
      <w:r w:rsidRPr="0027106F">
        <w:rPr>
          <w:lang w:val="fi-FI"/>
        </w:rPr>
        <w:tab/>
        <w:t>ERITYISET SÄILYTYSOLOSUHTEET</w:t>
      </w:r>
    </w:p>
    <w:p w14:paraId="2DFD9873" w14:textId="255B1B65" w:rsidR="00D57306" w:rsidRPr="0027106F" w:rsidRDefault="00D57306" w:rsidP="005B1F8B">
      <w:pPr>
        <w:spacing w:after="0"/>
        <w:rPr>
          <w:lang w:val="fi-FI"/>
        </w:rPr>
      </w:pPr>
      <w:r w:rsidRPr="0027106F">
        <w:rPr>
          <w:lang w:val="fi-FI"/>
        </w:rPr>
        <w:t> </w:t>
      </w:r>
    </w:p>
    <w:p w14:paraId="74CE31BD" w14:textId="61FDF59D" w:rsidR="00D57306" w:rsidRPr="0027106F" w:rsidRDefault="00D57306" w:rsidP="005B1F8B">
      <w:pPr>
        <w:pStyle w:val="Heading3-AnnexIIIa"/>
        <w:spacing w:before="0"/>
        <w:rPr>
          <w:lang w:val="fi-FI"/>
        </w:rPr>
      </w:pPr>
      <w:r w:rsidRPr="0027106F">
        <w:rPr>
          <w:lang w:val="fi-FI"/>
        </w:rPr>
        <w:t>10.</w:t>
      </w:r>
      <w:r w:rsidRPr="0027106F">
        <w:rPr>
          <w:lang w:val="fi-FI"/>
        </w:rPr>
        <w:tab/>
        <w:t>ERITYISET VAROTOIMET KÄYTTÄMÄTTÖMIEN LÄÄKEVALMISTEIDEN TAI NIISTÄ PERÄISIN OLEVAN JÄTEMATERIAALIN HÄVITTÄMISEKSI, JOS TARPEEN</w:t>
      </w:r>
    </w:p>
    <w:p w14:paraId="2557282E" w14:textId="10EA0E58" w:rsidR="00D57306" w:rsidRPr="0027106F" w:rsidRDefault="00D57306" w:rsidP="005B1F8B">
      <w:pPr>
        <w:spacing w:after="0"/>
        <w:rPr>
          <w:lang w:val="fi-FI"/>
        </w:rPr>
      </w:pPr>
      <w:r w:rsidRPr="0027106F">
        <w:rPr>
          <w:lang w:val="fi-FI"/>
        </w:rPr>
        <w:t> </w:t>
      </w:r>
    </w:p>
    <w:p w14:paraId="1BAD44C1" w14:textId="6D6E1D07" w:rsidR="00D57306" w:rsidRPr="0027106F" w:rsidRDefault="00D57306" w:rsidP="005B1F8B">
      <w:pPr>
        <w:pStyle w:val="Heading3-AnnexIIIa"/>
        <w:spacing w:before="0"/>
        <w:rPr>
          <w:lang w:val="fi-FI"/>
        </w:rPr>
      </w:pPr>
      <w:r w:rsidRPr="0027106F">
        <w:rPr>
          <w:lang w:val="fi-FI"/>
        </w:rPr>
        <w:t>11.</w:t>
      </w:r>
      <w:r w:rsidRPr="0027106F">
        <w:rPr>
          <w:lang w:val="fi-FI"/>
        </w:rPr>
        <w:tab/>
        <w:t>MYYNTILUVAN HALTIJAN NIMI JA OSOITE</w:t>
      </w:r>
    </w:p>
    <w:p w14:paraId="4CC5CE0B" w14:textId="1F92B519" w:rsidR="005B1F8B" w:rsidRPr="005B1F8B" w:rsidRDefault="005B1F8B" w:rsidP="005B1F8B">
      <w:pPr>
        <w:suppressAutoHyphens/>
        <w:spacing w:after="0"/>
        <w:rPr>
          <w:rFonts w:eastAsia="MS Mincho" w:cs="Times New Roman"/>
          <w:noProof/>
          <w:lang w:val="fi-FI"/>
        </w:rPr>
      </w:pPr>
      <w:r w:rsidRPr="005B1F8B">
        <w:rPr>
          <w:rFonts w:eastAsia="MS Mincho" w:cs="Times New Roman"/>
          <w:noProof/>
          <w:lang w:val="fi-FI"/>
        </w:rPr>
        <w:t>Astellas Pharma Europe B.V.</w:t>
      </w:r>
    </w:p>
    <w:p w14:paraId="5B7E58C2" w14:textId="77777777" w:rsidR="005B1F8B" w:rsidRPr="005B1F8B" w:rsidRDefault="005B1F8B" w:rsidP="005B1F8B">
      <w:pPr>
        <w:suppressAutoHyphens/>
        <w:spacing w:after="0"/>
        <w:rPr>
          <w:rFonts w:eastAsia="MS Mincho" w:cs="Times New Roman"/>
          <w:noProof/>
          <w:lang w:val="fi-FI"/>
        </w:rPr>
      </w:pPr>
      <w:r w:rsidRPr="005B1F8B">
        <w:rPr>
          <w:rFonts w:eastAsia="MS Mincho" w:cs="Times New Roman"/>
          <w:noProof/>
          <w:lang w:val="fi-FI"/>
        </w:rPr>
        <w:t>Sylviusweg 62</w:t>
      </w:r>
    </w:p>
    <w:p w14:paraId="191FDF5F" w14:textId="77777777" w:rsidR="005B1F8B" w:rsidRPr="005B1F8B" w:rsidRDefault="005B1F8B" w:rsidP="005B1F8B">
      <w:pPr>
        <w:suppressAutoHyphens/>
        <w:spacing w:after="0"/>
        <w:rPr>
          <w:rFonts w:eastAsia="MS Mincho" w:cs="Times New Roman"/>
          <w:noProof/>
          <w:lang w:val="fi-FI"/>
        </w:rPr>
      </w:pPr>
      <w:r w:rsidRPr="005B1F8B">
        <w:rPr>
          <w:rFonts w:eastAsia="MS Mincho" w:cs="Times New Roman"/>
          <w:noProof/>
          <w:lang w:val="fi-FI"/>
        </w:rPr>
        <w:t>2333 BE Leiden</w:t>
      </w:r>
    </w:p>
    <w:p w14:paraId="213971F5" w14:textId="6587A35B" w:rsidR="00D57306" w:rsidRPr="0027106F" w:rsidRDefault="005B1F8B" w:rsidP="005B1F8B">
      <w:pPr>
        <w:spacing w:after="0"/>
        <w:rPr>
          <w:lang w:val="fi-FI"/>
        </w:rPr>
      </w:pPr>
      <w:r w:rsidRPr="005B1F8B">
        <w:rPr>
          <w:rFonts w:eastAsia="MS Mincho" w:cs="Times New Roman"/>
          <w:noProof/>
          <w:lang w:val="fi-FI"/>
        </w:rPr>
        <w:t>Alankomaat</w:t>
      </w:r>
    </w:p>
    <w:p w14:paraId="33D58BC9" w14:textId="2FBA4B6E" w:rsidR="00D57306" w:rsidRPr="0027106F" w:rsidRDefault="00D57306" w:rsidP="00262143">
      <w:pPr>
        <w:pStyle w:val="Heading3-AnnexIIIa"/>
        <w:rPr>
          <w:lang w:val="fi-FI"/>
        </w:rPr>
      </w:pPr>
      <w:r w:rsidRPr="0027106F">
        <w:rPr>
          <w:lang w:val="fi-FI"/>
        </w:rPr>
        <w:t>12.</w:t>
      </w:r>
      <w:r w:rsidRPr="0027106F">
        <w:rPr>
          <w:lang w:val="fi-FI"/>
        </w:rPr>
        <w:tab/>
      </w:r>
      <w:r w:rsidR="005B1F8B" w:rsidRPr="005B1F8B">
        <w:rPr>
          <w:rFonts w:eastAsia="MS Mincho" w:cs="Times New Roman"/>
          <w:bCs w:val="0"/>
          <w:caps w:val="0"/>
          <w:noProof/>
          <w:szCs w:val="22"/>
          <w:lang w:val="fi-FI"/>
        </w:rPr>
        <w:t>MYYNTILUVAN NUMERO(T)</w:t>
      </w:r>
    </w:p>
    <w:p w14:paraId="2260784F" w14:textId="58C62A68" w:rsidR="00D57306" w:rsidRPr="0027106F" w:rsidRDefault="00D57306" w:rsidP="00262143">
      <w:pPr>
        <w:spacing w:after="0"/>
        <w:rPr>
          <w:lang w:val="fi-FI"/>
        </w:rPr>
      </w:pPr>
      <w:r w:rsidRPr="0027106F">
        <w:rPr>
          <w:lang w:val="fi-FI"/>
        </w:rPr>
        <w:t> </w:t>
      </w:r>
    </w:p>
    <w:p w14:paraId="69F443D1" w14:textId="204B2762" w:rsidR="00D57306" w:rsidRPr="0027106F" w:rsidRDefault="00D57306" w:rsidP="005B1F8B">
      <w:pPr>
        <w:pStyle w:val="Heading3-AnnexIIIa"/>
        <w:spacing w:before="0"/>
        <w:contextualSpacing w:val="0"/>
        <w:rPr>
          <w:lang w:val="fi-FI"/>
        </w:rPr>
      </w:pPr>
      <w:r w:rsidRPr="0027106F">
        <w:rPr>
          <w:lang w:val="fi-FI"/>
        </w:rPr>
        <w:t>13.</w:t>
      </w:r>
      <w:r w:rsidRPr="0027106F">
        <w:rPr>
          <w:lang w:val="fi-FI"/>
        </w:rPr>
        <w:tab/>
        <w:t>ERÄNUMERO</w:t>
      </w:r>
    </w:p>
    <w:p w14:paraId="5ADA8FF3" w14:textId="4D9FD110" w:rsidR="00D57306" w:rsidRPr="0027106F" w:rsidRDefault="00D57306" w:rsidP="007B3B2A">
      <w:pPr>
        <w:rPr>
          <w:lang w:val="fi-FI"/>
        </w:rPr>
      </w:pPr>
      <w:r w:rsidRPr="0027106F">
        <w:rPr>
          <w:lang w:val="fi-FI"/>
        </w:rPr>
        <w:t>Lot</w:t>
      </w:r>
    </w:p>
    <w:p w14:paraId="0DD1541E" w14:textId="35759808" w:rsidR="00D57306" w:rsidRPr="0027106F" w:rsidRDefault="00D57306">
      <w:pPr>
        <w:pStyle w:val="Heading3-AnnexIIIa"/>
        <w:rPr>
          <w:lang w:val="fi-FI"/>
        </w:rPr>
      </w:pPr>
      <w:r w:rsidRPr="0027106F">
        <w:rPr>
          <w:lang w:val="fi-FI"/>
        </w:rPr>
        <w:t>14.</w:t>
      </w:r>
      <w:r w:rsidRPr="0027106F">
        <w:rPr>
          <w:lang w:val="fi-FI"/>
        </w:rPr>
        <w:tab/>
        <w:t>YLEINEN TOIMITTAMISLUOKITTELU</w:t>
      </w:r>
    </w:p>
    <w:p w14:paraId="3294B986" w14:textId="605394CE" w:rsidR="00D57306" w:rsidRPr="0027106F" w:rsidRDefault="005B1F8B" w:rsidP="007B3B2A">
      <w:pPr>
        <w:rPr>
          <w:lang w:val="fi-FI"/>
        </w:rPr>
      </w:pPr>
      <w:r w:rsidRPr="005B1F8B">
        <w:rPr>
          <w:rFonts w:eastAsia="MS Mincho" w:cs="Times New Roman"/>
          <w:noProof/>
          <w:lang w:val="fi-FI"/>
        </w:rPr>
        <w:t>Reseptilääke</w:t>
      </w:r>
      <w:r w:rsidR="00D57306" w:rsidRPr="0027106F">
        <w:rPr>
          <w:rFonts w:cs="Myanmar Text"/>
          <w:lang w:val="fi-FI"/>
        </w:rPr>
        <w:t>.</w:t>
      </w:r>
    </w:p>
    <w:p w14:paraId="0E9E0D1E" w14:textId="13867E46" w:rsidR="00D57306" w:rsidRPr="0027106F" w:rsidRDefault="00D57306">
      <w:pPr>
        <w:pStyle w:val="Heading3-AnnexIIIa"/>
        <w:rPr>
          <w:lang w:val="fi-FI"/>
        </w:rPr>
      </w:pPr>
      <w:r w:rsidRPr="0027106F">
        <w:rPr>
          <w:lang w:val="fi-FI"/>
        </w:rPr>
        <w:t>15.</w:t>
      </w:r>
      <w:r w:rsidRPr="0027106F">
        <w:rPr>
          <w:lang w:val="fi-FI"/>
        </w:rPr>
        <w:tab/>
        <w:t>KÄYTTÖOHJEET</w:t>
      </w:r>
    </w:p>
    <w:p w14:paraId="6069FDA8" w14:textId="6FBD94AC" w:rsidR="00D57306" w:rsidRPr="0027106F" w:rsidRDefault="00D57306" w:rsidP="005B1F8B">
      <w:pPr>
        <w:spacing w:after="0"/>
        <w:rPr>
          <w:lang w:val="fi-FI"/>
        </w:rPr>
      </w:pPr>
      <w:r w:rsidRPr="0027106F">
        <w:rPr>
          <w:lang w:val="fi-FI"/>
        </w:rPr>
        <w:t> </w:t>
      </w:r>
    </w:p>
    <w:p w14:paraId="5D34F3FD" w14:textId="3AE9140F" w:rsidR="00D57306" w:rsidRPr="0027106F" w:rsidRDefault="00D57306" w:rsidP="005B1F8B">
      <w:pPr>
        <w:pStyle w:val="Heading3-AnnexIIIa"/>
        <w:spacing w:before="0"/>
        <w:rPr>
          <w:lang w:val="fi-FI"/>
        </w:rPr>
      </w:pPr>
      <w:r w:rsidRPr="0027106F">
        <w:rPr>
          <w:lang w:val="fi-FI"/>
        </w:rPr>
        <w:t>16.</w:t>
      </w:r>
      <w:r w:rsidRPr="0027106F">
        <w:rPr>
          <w:lang w:val="fi-FI"/>
        </w:rPr>
        <w:tab/>
        <w:t>TIEDOT PISTEKIRJOITUKSELLA</w:t>
      </w:r>
    </w:p>
    <w:p w14:paraId="53812892" w14:textId="2880D3A2" w:rsidR="00D57306" w:rsidRPr="0027106F" w:rsidRDefault="00D57306" w:rsidP="00565C3E">
      <w:pPr>
        <w:rPr>
          <w:lang w:val="fi-FI"/>
        </w:rPr>
      </w:pPr>
      <w:r w:rsidRPr="0027106F">
        <w:rPr>
          <w:lang w:val="fi-FI"/>
        </w:rPr>
        <w:t xml:space="preserve">xtandi 40 mg </w:t>
      </w:r>
    </w:p>
    <w:p w14:paraId="1CFE45F4" w14:textId="3ADD53B6" w:rsidR="00D57306" w:rsidRPr="0027106F" w:rsidRDefault="00D57306">
      <w:pPr>
        <w:pStyle w:val="Heading3-AnnexIIIa"/>
        <w:rPr>
          <w:lang w:val="fi-FI"/>
        </w:rPr>
      </w:pPr>
      <w:r w:rsidRPr="0027106F">
        <w:rPr>
          <w:lang w:val="fi-FI"/>
        </w:rPr>
        <w:t>17.</w:t>
      </w:r>
      <w:r w:rsidRPr="0027106F">
        <w:rPr>
          <w:lang w:val="fi-FI"/>
        </w:rPr>
        <w:tab/>
        <w:t>YKSILÖLLINEN TUNNISTE – 2D-VIIVAKOODI</w:t>
      </w:r>
    </w:p>
    <w:p w14:paraId="61CE5E1B" w14:textId="0B8AA6DF" w:rsidR="00D57306" w:rsidRPr="0027106F" w:rsidRDefault="00C431F4" w:rsidP="00565C3E">
      <w:pPr>
        <w:rPr>
          <w:lang w:val="fi-FI"/>
        </w:rPr>
      </w:pPr>
      <w:r>
        <w:rPr>
          <w:rFonts w:eastAsia="MS Mincho" w:cs="Times New Roman"/>
          <w:noProof/>
          <w:lang w:val="fi-FI"/>
        </w:rPr>
        <w:t> </w:t>
      </w:r>
    </w:p>
    <w:p w14:paraId="44FD220D" w14:textId="4A15AF74" w:rsidR="00D57306" w:rsidRPr="0027106F" w:rsidRDefault="00D57306">
      <w:pPr>
        <w:pStyle w:val="Heading3-AnnexIIIa"/>
        <w:rPr>
          <w:lang w:val="fi-FI"/>
        </w:rPr>
      </w:pPr>
      <w:r w:rsidRPr="0027106F">
        <w:rPr>
          <w:lang w:val="fi-FI"/>
        </w:rPr>
        <w:t>18.</w:t>
      </w:r>
      <w:r w:rsidRPr="0027106F">
        <w:rPr>
          <w:lang w:val="fi-FI"/>
        </w:rPr>
        <w:tab/>
        <w:t>YKSILÖLLINEN TUNNISTE – LUETTAVISSA OLEVAT TIEDOT</w:t>
      </w:r>
    </w:p>
    <w:p w14:paraId="002DA45E" w14:textId="2BDC14CA" w:rsidR="00C431F4" w:rsidRPr="005B1F8B" w:rsidDel="00C431F4" w:rsidRDefault="00C431F4" w:rsidP="00D85E1F">
      <w:pPr>
        <w:spacing w:after="0"/>
        <w:rPr>
          <w:rFonts w:eastAsia="MS Mincho" w:cs="Times New Roman"/>
          <w:noProof/>
          <w:lang w:val="fi-FI"/>
        </w:rPr>
      </w:pPr>
    </w:p>
    <w:p w14:paraId="4A1E5E8E" w14:textId="14CA3190" w:rsidR="005B1F8B" w:rsidRPr="004F1BC5" w:rsidRDefault="005B1F8B" w:rsidP="00D85E1F">
      <w:pPr>
        <w:spacing w:after="0"/>
        <w:rPr>
          <w:lang w:val="fi-FI"/>
          <w:rPrChange w:id="229" w:author="Author">
            <w:rPr/>
          </w:rPrChange>
        </w:rPr>
      </w:pPr>
    </w:p>
    <w:p w14:paraId="3E102A4F" w14:textId="303C1AD5" w:rsidR="00D57306" w:rsidRPr="004F1BC5" w:rsidRDefault="00D57306">
      <w:pPr>
        <w:rPr>
          <w:lang w:val="fi-FI"/>
          <w:rPrChange w:id="230" w:author="Author">
            <w:rPr/>
          </w:rPrChange>
        </w:rPr>
      </w:pPr>
      <w:r w:rsidRPr="004F1BC5">
        <w:rPr>
          <w:noProof/>
          <w:lang w:val="fi-FI"/>
          <w:rPrChange w:id="231" w:author="Author">
            <w:rPr>
              <w:noProof/>
            </w:rPr>
          </w:rPrChange>
        </w:rPr>
        <w:br w:type="page"/>
      </w:r>
    </w:p>
    <w:p w14:paraId="0D33ED85" w14:textId="19644E11" w:rsidR="00D57306" w:rsidRPr="0027106F" w:rsidRDefault="00D57306">
      <w:pPr>
        <w:pStyle w:val="Title-AnnexIIIa"/>
        <w:rPr>
          <w:lang w:val="fi-FI"/>
        </w:rPr>
      </w:pPr>
      <w:r w:rsidRPr="0027106F">
        <w:rPr>
          <w:lang w:val="fi-FI"/>
        </w:rPr>
        <w:t>LÄPIPAINOPAKKAUKSISSA TAI LEVYISSÄ ON OLTAVA VÄHINTÄÄN SEURAAVAT MERKINNÄT</w:t>
      </w:r>
    </w:p>
    <w:p w14:paraId="1C2BD279" w14:textId="4D90E593" w:rsidR="00D57306" w:rsidRPr="0027106F" w:rsidRDefault="005B1F8B" w:rsidP="00702BB2">
      <w:pPr>
        <w:pStyle w:val="Subtitle-AnnexIIIa"/>
        <w:rPr>
          <w:lang w:val="fi-FI"/>
        </w:rPr>
      </w:pPr>
      <w:r w:rsidRPr="005B1F8B">
        <w:rPr>
          <w:rFonts w:eastAsia="MS Mincho" w:cs="Times New Roman"/>
          <w:noProof/>
          <w:lang w:val="fi-FI" w:eastAsia="en-US"/>
        </w:rPr>
        <w:t>LÄPIPAINOPAKKAUS</w:t>
      </w:r>
    </w:p>
    <w:p w14:paraId="5836268D" w14:textId="502AF248" w:rsidR="00D57306" w:rsidRPr="0027106F" w:rsidRDefault="00D57306" w:rsidP="00702BB2">
      <w:pPr>
        <w:pStyle w:val="StayOnPublish"/>
        <w:rPr>
          <w:lang w:val="fi-FI"/>
        </w:rPr>
      </w:pPr>
    </w:p>
    <w:p w14:paraId="3071CAB6" w14:textId="16C2210C" w:rsidR="00D57306" w:rsidRPr="0027106F" w:rsidRDefault="00D57306">
      <w:pPr>
        <w:pStyle w:val="Heading3-AnnexIIIa"/>
        <w:spacing w:before="660"/>
        <w:ind w:right="14"/>
        <w:rPr>
          <w:lang w:val="fi-FI"/>
        </w:rPr>
      </w:pPr>
      <w:r w:rsidRPr="0027106F">
        <w:rPr>
          <w:lang w:val="fi-FI"/>
        </w:rPr>
        <w:t>1.</w:t>
      </w:r>
      <w:r w:rsidRPr="0027106F">
        <w:rPr>
          <w:lang w:val="fi-FI"/>
        </w:rPr>
        <w:tab/>
        <w:t>LÄÄKEVALMISTEEN NIMI</w:t>
      </w:r>
    </w:p>
    <w:p w14:paraId="187A79A4" w14:textId="6A6763E3" w:rsidR="00D57306" w:rsidRPr="0027106F" w:rsidRDefault="00D57306" w:rsidP="00702BB2">
      <w:pPr>
        <w:pStyle w:val="NoSpacing"/>
        <w:rPr>
          <w:lang w:val="fi-FI"/>
        </w:rPr>
      </w:pPr>
      <w:bookmarkStart w:id="232" w:name="_i4i6wkmNHNsKx285LuQCyVsqe"/>
      <w:bookmarkEnd w:id="232"/>
      <w:r w:rsidRPr="0027106F">
        <w:rPr>
          <w:lang w:val="fi-FI"/>
        </w:rPr>
        <w:t>Xtandi 40 mg</w:t>
      </w:r>
    </w:p>
    <w:p w14:paraId="2D995408" w14:textId="24399977" w:rsidR="00D57306" w:rsidRPr="0027106F" w:rsidRDefault="00D57306" w:rsidP="00702BB2">
      <w:pPr>
        <w:pStyle w:val="Heading3-AnnexIIIa"/>
        <w:rPr>
          <w:lang w:val="fi-FI"/>
        </w:rPr>
      </w:pPr>
      <w:bookmarkStart w:id="233" w:name="_i4i1Av4EjJpmWHVmFADo8craM"/>
      <w:bookmarkEnd w:id="233"/>
      <w:r w:rsidRPr="0027106F">
        <w:rPr>
          <w:lang w:val="fi-FI"/>
        </w:rPr>
        <w:t>2.</w:t>
      </w:r>
      <w:r w:rsidRPr="0027106F">
        <w:rPr>
          <w:lang w:val="fi-FI"/>
        </w:rPr>
        <w:tab/>
      </w:r>
      <w:r w:rsidR="005B1F8B" w:rsidRPr="005B1F8B">
        <w:rPr>
          <w:rFonts w:eastAsia="MS Mincho" w:cs="Times New Roman"/>
          <w:bCs w:val="0"/>
          <w:caps w:val="0"/>
          <w:noProof/>
          <w:szCs w:val="22"/>
          <w:lang w:val="fi-FI"/>
        </w:rPr>
        <w:t>MYYNTILUVAN HALTIJAN NIMI</w:t>
      </w:r>
    </w:p>
    <w:p w14:paraId="6E398D5F" w14:textId="35666724" w:rsidR="00D57306" w:rsidRPr="0027106F" w:rsidRDefault="00D57306" w:rsidP="005B1F8B">
      <w:pPr>
        <w:spacing w:after="0"/>
        <w:rPr>
          <w:lang w:val="fi-FI"/>
        </w:rPr>
      </w:pPr>
      <w:bookmarkStart w:id="234" w:name="_i4i3f7FQbkKr1i36E2zK1FJIC"/>
      <w:bookmarkEnd w:id="234"/>
      <w:r w:rsidRPr="0027106F">
        <w:rPr>
          <w:lang w:val="fi-FI"/>
        </w:rPr>
        <w:t> </w:t>
      </w:r>
    </w:p>
    <w:p w14:paraId="30F166E1" w14:textId="564D4E8A" w:rsidR="00D57306" w:rsidRPr="0027106F" w:rsidRDefault="00D57306" w:rsidP="005B1F8B">
      <w:pPr>
        <w:pStyle w:val="Heading3-AnnexIIIa"/>
        <w:spacing w:before="0"/>
        <w:rPr>
          <w:lang w:val="fi-FI"/>
        </w:rPr>
      </w:pPr>
      <w:r w:rsidRPr="0027106F">
        <w:rPr>
          <w:lang w:val="fi-FI"/>
        </w:rPr>
        <w:t>3.</w:t>
      </w:r>
      <w:r w:rsidRPr="0027106F">
        <w:rPr>
          <w:lang w:val="fi-FI"/>
        </w:rPr>
        <w:tab/>
        <w:t>VIIMEINEN KÄYTTÖPÄIVÄMÄÄRÄ</w:t>
      </w:r>
    </w:p>
    <w:p w14:paraId="380498D6" w14:textId="5293DC86" w:rsidR="00D57306" w:rsidRPr="00E71BE7" w:rsidRDefault="00D57306" w:rsidP="00702BB2">
      <w:pPr>
        <w:rPr>
          <w:lang w:val="fi-FI"/>
        </w:rPr>
      </w:pPr>
      <w:bookmarkStart w:id="235" w:name="_i4i6haKMd1uhfO1xWqP7hsvB3"/>
      <w:bookmarkEnd w:id="235"/>
      <w:r w:rsidRPr="00E71BE7">
        <w:rPr>
          <w:lang w:val="fi-FI"/>
        </w:rPr>
        <w:t>EXP</w:t>
      </w:r>
    </w:p>
    <w:p w14:paraId="23680E14" w14:textId="243676F3" w:rsidR="00D57306" w:rsidRPr="00E71BE7" w:rsidRDefault="00D57306">
      <w:pPr>
        <w:pStyle w:val="Heading3-AnnexIIIa"/>
        <w:rPr>
          <w:lang w:val="fi-FI"/>
        </w:rPr>
      </w:pPr>
      <w:r w:rsidRPr="00E71BE7">
        <w:rPr>
          <w:lang w:val="fi-FI"/>
        </w:rPr>
        <w:t>4.</w:t>
      </w:r>
      <w:r w:rsidRPr="00E71BE7">
        <w:rPr>
          <w:lang w:val="fi-FI"/>
        </w:rPr>
        <w:tab/>
        <w:t>ERÄNUMERO</w:t>
      </w:r>
    </w:p>
    <w:p w14:paraId="69F0E1EA" w14:textId="34450128" w:rsidR="00D57306" w:rsidRPr="00E71BE7" w:rsidRDefault="00D57306" w:rsidP="00702BB2">
      <w:pPr>
        <w:rPr>
          <w:lang w:val="fi-FI"/>
        </w:rPr>
      </w:pPr>
      <w:bookmarkStart w:id="236" w:name="_i4i77X1naPGQjsUHQSXnz0F1G"/>
      <w:bookmarkEnd w:id="236"/>
      <w:r w:rsidRPr="00E71BE7">
        <w:rPr>
          <w:lang w:val="fi-FI"/>
        </w:rPr>
        <w:t>Lot</w:t>
      </w:r>
    </w:p>
    <w:p w14:paraId="5917C73E" w14:textId="2978520A" w:rsidR="00D57306" w:rsidRPr="004F1BC5" w:rsidRDefault="00D57306">
      <w:pPr>
        <w:pStyle w:val="Heading3-AnnexIIIa"/>
        <w:rPr>
          <w:lang w:val="fi-FI"/>
          <w:rPrChange w:id="237" w:author="Author">
            <w:rPr/>
          </w:rPrChange>
        </w:rPr>
      </w:pPr>
      <w:r w:rsidRPr="004F1BC5">
        <w:rPr>
          <w:lang w:val="fi-FI"/>
          <w:rPrChange w:id="238" w:author="Author">
            <w:rPr/>
          </w:rPrChange>
        </w:rPr>
        <w:t>5.</w:t>
      </w:r>
      <w:r w:rsidRPr="004F1BC5">
        <w:rPr>
          <w:lang w:val="fi-FI"/>
          <w:rPrChange w:id="239" w:author="Author">
            <w:rPr/>
          </w:rPrChange>
        </w:rPr>
        <w:tab/>
        <w:t>MUUTA</w:t>
      </w:r>
    </w:p>
    <w:p w14:paraId="00436B52" w14:textId="18506F3C" w:rsidR="00D57306" w:rsidRPr="004F1BC5" w:rsidRDefault="00D57306" w:rsidP="00702BB2">
      <w:pPr>
        <w:rPr>
          <w:lang w:val="fi-FI"/>
          <w:rPrChange w:id="240" w:author="Author">
            <w:rPr/>
          </w:rPrChange>
        </w:rPr>
      </w:pPr>
      <w:bookmarkStart w:id="241" w:name="_i4i38rt7M7U5EFiIIPRifvYGL"/>
      <w:bookmarkStart w:id="242" w:name="_i4i2mYBEDrKuUu5XjSnfZMWRW"/>
      <w:bookmarkStart w:id="243" w:name="_i4i7ECRSxOeJMzaC1laFAbJy9"/>
      <w:bookmarkEnd w:id="241"/>
      <w:bookmarkEnd w:id="242"/>
      <w:bookmarkEnd w:id="243"/>
      <w:r w:rsidRPr="004F1BC5">
        <w:rPr>
          <w:lang w:val="fi-FI"/>
          <w:rPrChange w:id="244" w:author="Author">
            <w:rPr>
              <w:lang w:val="en-GB"/>
            </w:rPr>
          </w:rPrChange>
        </w:rPr>
        <w:t> </w:t>
      </w:r>
    </w:p>
    <w:p w14:paraId="3578DB71" w14:textId="0CDB239E" w:rsidR="00D57306" w:rsidRPr="004F1BC5" w:rsidRDefault="00D57306">
      <w:pPr>
        <w:rPr>
          <w:lang w:val="fi-FI"/>
          <w:rPrChange w:id="245" w:author="Author">
            <w:rPr/>
          </w:rPrChange>
        </w:rPr>
      </w:pPr>
      <w:r w:rsidRPr="004F1BC5">
        <w:rPr>
          <w:noProof/>
          <w:lang w:val="fi-FI"/>
          <w:rPrChange w:id="246" w:author="Author">
            <w:rPr>
              <w:noProof/>
            </w:rPr>
          </w:rPrChange>
        </w:rPr>
        <w:br w:type="page"/>
      </w:r>
    </w:p>
    <w:p w14:paraId="78874FCC" w14:textId="4C0728A3" w:rsidR="00D57306" w:rsidRPr="0027106F" w:rsidRDefault="00D57306">
      <w:pPr>
        <w:pStyle w:val="Title-AnnexIIIa"/>
        <w:rPr>
          <w:lang w:val="fi-FI"/>
        </w:rPr>
      </w:pPr>
      <w:r w:rsidRPr="0027106F">
        <w:rPr>
          <w:lang w:val="fi-FI"/>
        </w:rPr>
        <w:t>ULKOPAKKAUKSESSA ON OLTAVA SEURAAVAT MERKINNÄT</w:t>
      </w:r>
    </w:p>
    <w:p w14:paraId="7A0D33DA" w14:textId="2EB166B6" w:rsidR="00D57306" w:rsidRPr="0027106F" w:rsidRDefault="00FE4D4E" w:rsidP="008108DC">
      <w:pPr>
        <w:pStyle w:val="Subtitle-AnnexIIIa"/>
        <w:rPr>
          <w:lang w:val="fi-FI"/>
        </w:rPr>
      </w:pPr>
      <w:r w:rsidRPr="00FE4D4E">
        <w:rPr>
          <w:rFonts w:eastAsia="MS Mincho" w:cs="Times New Roman"/>
          <w:noProof/>
          <w:lang w:val="fi-FI" w:eastAsia="en-US"/>
        </w:rPr>
        <w:t>ULKOKOTELO, MUKAAN LUKIEN BLUE</w:t>
      </w:r>
      <w:r>
        <w:rPr>
          <w:rFonts w:eastAsia="MS Mincho" w:cs="Times New Roman"/>
          <w:noProof/>
          <w:lang w:val="fi-FI" w:eastAsia="en-US"/>
        </w:rPr>
        <w:t xml:space="preserve"> BOX</w:t>
      </w:r>
    </w:p>
    <w:p w14:paraId="678B1E04" w14:textId="24C9887C" w:rsidR="00D57306" w:rsidRPr="0027106F" w:rsidRDefault="00D57306" w:rsidP="008108DC">
      <w:pPr>
        <w:pStyle w:val="StayOnPublish"/>
        <w:rPr>
          <w:lang w:val="fi-FI"/>
        </w:rPr>
      </w:pPr>
      <w:r w:rsidRPr="0027106F">
        <w:rPr>
          <w:rStyle w:val="PlaceholderText"/>
          <w:lang w:val="fi-FI"/>
        </w:rPr>
        <w:t xml:space="preserve"> </w:t>
      </w:r>
    </w:p>
    <w:p w14:paraId="5F0B67FA" w14:textId="24307910" w:rsidR="00D57306" w:rsidRPr="0027106F" w:rsidRDefault="00D57306">
      <w:pPr>
        <w:pStyle w:val="Heading3-AnnexIIIa"/>
        <w:spacing w:before="660"/>
        <w:ind w:right="14"/>
        <w:rPr>
          <w:lang w:val="fi-FI"/>
        </w:rPr>
      </w:pPr>
      <w:r w:rsidRPr="0027106F">
        <w:rPr>
          <w:lang w:val="fi-FI"/>
        </w:rPr>
        <w:t>1.</w:t>
      </w:r>
      <w:r w:rsidRPr="0027106F">
        <w:rPr>
          <w:lang w:val="fi-FI"/>
        </w:rPr>
        <w:tab/>
        <w:t>LÄÄKEVALMISTEEN NIMI</w:t>
      </w:r>
    </w:p>
    <w:p w14:paraId="53A0CA92" w14:textId="08B85F96" w:rsidR="00D57306" w:rsidRPr="0027106F" w:rsidRDefault="00FE4D4E" w:rsidP="005B0B82">
      <w:pPr>
        <w:spacing w:after="0"/>
        <w:rPr>
          <w:lang w:val="fi-FI"/>
        </w:rPr>
      </w:pPr>
      <w:r w:rsidRPr="00FE4D4E">
        <w:rPr>
          <w:rFonts w:eastAsia="MS Mincho" w:cs="Times New Roman"/>
          <w:noProof/>
          <w:lang w:val="fi-FI"/>
        </w:rPr>
        <w:t>Xtandi 40 mg kalvopäällysteiset tabletit</w:t>
      </w:r>
    </w:p>
    <w:p w14:paraId="5A881A54" w14:textId="3AF1243E" w:rsidR="00D57306" w:rsidRPr="0027106F" w:rsidRDefault="00FE4D4E" w:rsidP="008108DC">
      <w:pPr>
        <w:rPr>
          <w:lang w:val="fi-FI"/>
        </w:rPr>
      </w:pPr>
      <w:r w:rsidRPr="00FE4D4E">
        <w:rPr>
          <w:rFonts w:eastAsia="MS Mincho" w:cs="Times New Roman"/>
          <w:noProof/>
          <w:lang w:val="fi-FI"/>
        </w:rPr>
        <w:t>entsalutamidi</w:t>
      </w:r>
    </w:p>
    <w:p w14:paraId="3266F9CF" w14:textId="65DB263E" w:rsidR="00D57306" w:rsidRPr="0027106F" w:rsidRDefault="00D57306">
      <w:pPr>
        <w:pStyle w:val="Heading3-AnnexIIIa"/>
        <w:rPr>
          <w:lang w:val="fi-FI"/>
        </w:rPr>
      </w:pPr>
      <w:r w:rsidRPr="0027106F">
        <w:rPr>
          <w:lang w:val="fi-FI"/>
        </w:rPr>
        <w:t>2.</w:t>
      </w:r>
      <w:r w:rsidRPr="0027106F">
        <w:rPr>
          <w:lang w:val="fi-FI"/>
        </w:rPr>
        <w:tab/>
        <w:t>VAIKUTTAVA(T) AINE(ET)</w:t>
      </w:r>
    </w:p>
    <w:p w14:paraId="338A4641" w14:textId="67D4541D" w:rsidR="00D57306" w:rsidRPr="0027106F" w:rsidRDefault="00FE4D4E" w:rsidP="008108DC">
      <w:pPr>
        <w:rPr>
          <w:lang w:val="fi-FI"/>
        </w:rPr>
      </w:pPr>
      <w:r w:rsidRPr="00FE4D4E">
        <w:rPr>
          <w:rFonts w:eastAsia="MS Mincho" w:cs="Times New Roman"/>
          <w:noProof/>
          <w:lang w:val="fi-FI"/>
        </w:rPr>
        <w:t>Yksi kalvopäällysteinen tabletti sisältää 40 mg entsalutamidia</w:t>
      </w:r>
      <w:r w:rsidR="00D57306" w:rsidRPr="0027106F">
        <w:rPr>
          <w:noProof/>
          <w:lang w:val="fi-FI"/>
        </w:rPr>
        <w:t>.</w:t>
      </w:r>
    </w:p>
    <w:p w14:paraId="5AB5ED19" w14:textId="6CD5D91E" w:rsidR="00D57306" w:rsidRPr="0027106F" w:rsidRDefault="00D57306">
      <w:pPr>
        <w:pStyle w:val="Heading3-AnnexIIIa"/>
        <w:rPr>
          <w:lang w:val="fi-FI"/>
        </w:rPr>
      </w:pPr>
      <w:r w:rsidRPr="0027106F">
        <w:rPr>
          <w:lang w:val="fi-FI"/>
        </w:rPr>
        <w:t>3.</w:t>
      </w:r>
      <w:r w:rsidRPr="0027106F">
        <w:rPr>
          <w:lang w:val="fi-FI"/>
        </w:rPr>
        <w:tab/>
        <w:t>LUETTELO APUAINEISTA</w:t>
      </w:r>
    </w:p>
    <w:p w14:paraId="1055CED9" w14:textId="6EEC65D2" w:rsidR="00D57306" w:rsidRPr="0027106F" w:rsidRDefault="00D57306" w:rsidP="00A825E1">
      <w:pPr>
        <w:spacing w:after="0"/>
        <w:rPr>
          <w:lang w:val="fi-FI"/>
        </w:rPr>
      </w:pPr>
      <w:r w:rsidRPr="0027106F">
        <w:rPr>
          <w:lang w:val="fi-FI"/>
        </w:rPr>
        <w:t> </w:t>
      </w:r>
    </w:p>
    <w:p w14:paraId="46ED0A7D" w14:textId="61BCAED8" w:rsidR="00D57306" w:rsidRPr="0027106F" w:rsidRDefault="00D57306" w:rsidP="00FE4D4E">
      <w:pPr>
        <w:pStyle w:val="Heading3-AnnexIIIa"/>
        <w:spacing w:before="0"/>
        <w:rPr>
          <w:lang w:val="fi-FI"/>
        </w:rPr>
      </w:pPr>
      <w:r w:rsidRPr="0027106F">
        <w:rPr>
          <w:lang w:val="fi-FI"/>
        </w:rPr>
        <w:t>4.</w:t>
      </w:r>
      <w:r w:rsidRPr="0027106F">
        <w:rPr>
          <w:lang w:val="fi-FI"/>
        </w:rPr>
        <w:tab/>
        <w:t>LÄÄKEMUOTO JA SISÄLLÖN MÄÄRÄ</w:t>
      </w:r>
    </w:p>
    <w:p w14:paraId="0EB824F8" w14:textId="01E965C4" w:rsidR="00D57306" w:rsidRPr="0027106F" w:rsidRDefault="00FE4D4E" w:rsidP="005B0B82">
      <w:pPr>
        <w:spacing w:before="220" w:after="0"/>
        <w:rPr>
          <w:lang w:val="fi-FI"/>
        </w:rPr>
      </w:pPr>
      <w:r w:rsidRPr="00FE4D4E">
        <w:rPr>
          <w:rFonts w:eastAsia="MS Mincho" w:cs="Times New Roman"/>
          <w:lang w:val="fi-FI"/>
        </w:rPr>
        <w:t>112 kalvopäällysteistä tablettia</w:t>
      </w:r>
    </w:p>
    <w:p w14:paraId="496F037A" w14:textId="33174C1E" w:rsidR="00D57306" w:rsidRPr="0027106F" w:rsidRDefault="00D57306">
      <w:pPr>
        <w:pStyle w:val="Heading3-AnnexIIIa"/>
        <w:rPr>
          <w:lang w:val="fi-FI"/>
        </w:rPr>
      </w:pPr>
      <w:r w:rsidRPr="0027106F">
        <w:rPr>
          <w:lang w:val="fi-FI"/>
        </w:rPr>
        <w:t>5.</w:t>
      </w:r>
      <w:r w:rsidRPr="0027106F">
        <w:rPr>
          <w:lang w:val="fi-FI"/>
        </w:rPr>
        <w:tab/>
        <w:t>ANTOTAPA JA TARVITTAESSA ANTOREITTI (ANTOREITIT)</w:t>
      </w:r>
    </w:p>
    <w:p w14:paraId="42E540CD" w14:textId="555798A8" w:rsidR="00D57306" w:rsidRPr="0027106F" w:rsidRDefault="00D57306">
      <w:pPr>
        <w:spacing w:after="0"/>
        <w:rPr>
          <w:lang w:val="fi-FI"/>
        </w:rPr>
      </w:pPr>
      <w:r w:rsidRPr="0027106F">
        <w:rPr>
          <w:lang w:val="fi-FI"/>
        </w:rPr>
        <w:t>Lue pakkausseloste ennen käyttöä.</w:t>
      </w:r>
    </w:p>
    <w:p w14:paraId="79A6E3E9" w14:textId="7639CBE8" w:rsidR="00D57306" w:rsidRPr="0027106F" w:rsidRDefault="00FE4D4E" w:rsidP="00FE4D4E">
      <w:pPr>
        <w:spacing w:after="0"/>
        <w:rPr>
          <w:lang w:val="fi-FI"/>
        </w:rPr>
      </w:pPr>
      <w:r w:rsidRPr="00FE4D4E">
        <w:rPr>
          <w:rFonts w:eastAsia="MS Mincho" w:cs="Times New Roman"/>
          <w:lang w:val="fi-FI"/>
        </w:rPr>
        <w:t>Suun kautta</w:t>
      </w:r>
      <w:r w:rsidR="00D57306" w:rsidRPr="0027106F">
        <w:rPr>
          <w:lang w:val="fi-FI"/>
        </w:rPr>
        <w:t>.</w:t>
      </w:r>
    </w:p>
    <w:p w14:paraId="163A3330" w14:textId="401EBCB2" w:rsidR="00FE4D4E" w:rsidRPr="00AA2796" w:rsidRDefault="00FE4D4E" w:rsidP="00FE4D4E">
      <w:pPr>
        <w:spacing w:after="0"/>
        <w:rPr>
          <w:lang w:val="fi-FI"/>
        </w:rPr>
      </w:pPr>
    </w:p>
    <w:p w14:paraId="12825629" w14:textId="65DCA53D" w:rsidR="00D57306" w:rsidRPr="0027106F" w:rsidRDefault="00D57306">
      <w:pPr>
        <w:pStyle w:val="Heading3-AnnexIIIa"/>
        <w:rPr>
          <w:lang w:val="fi-FI"/>
        </w:rPr>
      </w:pPr>
      <w:r w:rsidRPr="0027106F">
        <w:rPr>
          <w:lang w:val="fi-FI"/>
        </w:rPr>
        <w:t>6.</w:t>
      </w:r>
      <w:r w:rsidRPr="0027106F">
        <w:rPr>
          <w:lang w:val="fi-FI"/>
        </w:rPr>
        <w:tab/>
        <w:t>ERITYISVAROITUS VALMISTEEN SÄILYTTÄMISESTÄ POISSA LASTEN ULOTTUVILTA JA NÄKYVILTÄ</w:t>
      </w:r>
    </w:p>
    <w:p w14:paraId="2D3027C1" w14:textId="184177B1" w:rsidR="00D57306" w:rsidRPr="0027106F" w:rsidRDefault="00D57306">
      <w:pPr>
        <w:rPr>
          <w:lang w:val="fi-FI"/>
        </w:rPr>
      </w:pPr>
      <w:r w:rsidRPr="0027106F">
        <w:rPr>
          <w:lang w:val="fi-FI"/>
        </w:rPr>
        <w:t>Ei lasten ulottuville eikä näkyville.</w:t>
      </w:r>
    </w:p>
    <w:p w14:paraId="2B71EE2E" w14:textId="5B97031A" w:rsidR="00D57306" w:rsidRPr="0027106F" w:rsidRDefault="00D57306">
      <w:pPr>
        <w:pStyle w:val="Heading3-AnnexIIIa"/>
        <w:rPr>
          <w:lang w:val="fi-FI"/>
        </w:rPr>
      </w:pPr>
      <w:r w:rsidRPr="0027106F">
        <w:rPr>
          <w:lang w:val="fi-FI"/>
        </w:rPr>
        <w:t>7.</w:t>
      </w:r>
      <w:r w:rsidRPr="0027106F">
        <w:rPr>
          <w:lang w:val="fi-FI"/>
        </w:rPr>
        <w:tab/>
        <w:t>MUU ERITYISVAROITUS (MUUT ERITYISVAROITUKSET), JOS TARPEEN</w:t>
      </w:r>
    </w:p>
    <w:p w14:paraId="4CCB3719" w14:textId="3FC2F7E5" w:rsidR="00D57306" w:rsidRPr="0027106F" w:rsidRDefault="00D57306" w:rsidP="00FE4D4E">
      <w:pPr>
        <w:spacing w:after="0"/>
        <w:rPr>
          <w:lang w:val="fi-FI"/>
        </w:rPr>
      </w:pPr>
      <w:r w:rsidRPr="0027106F">
        <w:rPr>
          <w:lang w:val="fi-FI"/>
        </w:rPr>
        <w:t> </w:t>
      </w:r>
    </w:p>
    <w:p w14:paraId="2B0D9280" w14:textId="0DCCEFAE" w:rsidR="00D57306" w:rsidRPr="0027106F" w:rsidRDefault="00D57306" w:rsidP="00FE4D4E">
      <w:pPr>
        <w:pStyle w:val="Heading3-AnnexIIIa"/>
        <w:spacing w:before="0"/>
        <w:rPr>
          <w:lang w:val="fi-FI"/>
        </w:rPr>
      </w:pPr>
      <w:r w:rsidRPr="0027106F">
        <w:rPr>
          <w:lang w:val="fi-FI"/>
        </w:rPr>
        <w:t>8.</w:t>
      </w:r>
      <w:r w:rsidRPr="0027106F">
        <w:rPr>
          <w:lang w:val="fi-FI"/>
        </w:rPr>
        <w:tab/>
        <w:t>VIIMEINEN KÄYTTÖPÄIVÄMÄÄRÄ</w:t>
      </w:r>
    </w:p>
    <w:p w14:paraId="42B9F8DD" w14:textId="13AD083E" w:rsidR="00D57306" w:rsidRPr="0027106F" w:rsidRDefault="00D57306" w:rsidP="008108DC">
      <w:pPr>
        <w:rPr>
          <w:lang w:val="fi-FI"/>
        </w:rPr>
      </w:pPr>
      <w:r w:rsidRPr="0027106F">
        <w:rPr>
          <w:lang w:val="fi-FI"/>
        </w:rPr>
        <w:t>EXP</w:t>
      </w:r>
    </w:p>
    <w:p w14:paraId="738D113F" w14:textId="776CEE16" w:rsidR="00D57306" w:rsidRPr="0027106F" w:rsidRDefault="00D57306">
      <w:pPr>
        <w:pStyle w:val="Heading3-AnnexIIIa"/>
        <w:rPr>
          <w:lang w:val="fi-FI"/>
        </w:rPr>
      </w:pPr>
      <w:r w:rsidRPr="0027106F">
        <w:rPr>
          <w:lang w:val="fi-FI"/>
        </w:rPr>
        <w:t>9.</w:t>
      </w:r>
      <w:r w:rsidRPr="0027106F">
        <w:rPr>
          <w:lang w:val="fi-FI"/>
        </w:rPr>
        <w:tab/>
        <w:t>ERITYISET SÄILYTYSOLOSUHTEET</w:t>
      </w:r>
    </w:p>
    <w:p w14:paraId="05DB8B5C" w14:textId="0500157C" w:rsidR="00D57306" w:rsidRPr="0027106F" w:rsidRDefault="00D57306" w:rsidP="00FE4D4E">
      <w:pPr>
        <w:spacing w:after="0"/>
        <w:rPr>
          <w:lang w:val="fi-FI"/>
        </w:rPr>
      </w:pPr>
      <w:r w:rsidRPr="0027106F">
        <w:rPr>
          <w:lang w:val="fi-FI"/>
        </w:rPr>
        <w:t> </w:t>
      </w:r>
    </w:p>
    <w:p w14:paraId="527E0A6F" w14:textId="76F659C0" w:rsidR="00D57306" w:rsidRPr="0027106F" w:rsidRDefault="00D57306" w:rsidP="00FE4D4E">
      <w:pPr>
        <w:pStyle w:val="Heading3-AnnexIIIa"/>
        <w:keepNext/>
        <w:spacing w:before="0"/>
        <w:rPr>
          <w:lang w:val="fi-FI"/>
        </w:rPr>
      </w:pPr>
      <w:r w:rsidRPr="0027106F">
        <w:rPr>
          <w:lang w:val="fi-FI"/>
        </w:rPr>
        <w:t>10.</w:t>
      </w:r>
      <w:r w:rsidRPr="0027106F">
        <w:rPr>
          <w:lang w:val="fi-FI"/>
        </w:rPr>
        <w:tab/>
        <w:t>ERITYISET VAROTOIMET KÄYTTÄMÄTTÖMIEN LÄÄKEVALMISTEIDEN TAI NIISTÄ PERÄISIN OLEVAN JÄTEMATERIAALIN HÄVITTÄMISEKSI, JOS TARPEEN</w:t>
      </w:r>
    </w:p>
    <w:p w14:paraId="48631F23" w14:textId="6148B3F6" w:rsidR="00D57306" w:rsidRPr="0027106F" w:rsidRDefault="00D57306" w:rsidP="00FE4D4E">
      <w:pPr>
        <w:spacing w:after="0"/>
        <w:rPr>
          <w:lang w:val="fi-FI"/>
        </w:rPr>
      </w:pPr>
      <w:r w:rsidRPr="0027106F">
        <w:rPr>
          <w:lang w:val="fi-FI"/>
        </w:rPr>
        <w:t> </w:t>
      </w:r>
    </w:p>
    <w:p w14:paraId="1DAE6140" w14:textId="2207822C" w:rsidR="00D57306" w:rsidRPr="0027106F" w:rsidRDefault="00D57306" w:rsidP="00FE4D4E">
      <w:pPr>
        <w:pStyle w:val="Heading3-AnnexIIIa"/>
        <w:keepNext/>
        <w:spacing w:before="0"/>
        <w:rPr>
          <w:lang w:val="fi-FI"/>
        </w:rPr>
      </w:pPr>
      <w:r w:rsidRPr="0027106F">
        <w:rPr>
          <w:lang w:val="fi-FI"/>
        </w:rPr>
        <w:t>11.</w:t>
      </w:r>
      <w:r w:rsidRPr="0027106F">
        <w:rPr>
          <w:lang w:val="fi-FI"/>
        </w:rPr>
        <w:tab/>
        <w:t>MYYNTILUVAN HALTIJAN NIMI JA OSOITE</w:t>
      </w:r>
    </w:p>
    <w:p w14:paraId="62A50BB8" w14:textId="2F3814C9" w:rsidR="00FE4D4E" w:rsidRPr="00FE4D4E" w:rsidRDefault="00FE4D4E" w:rsidP="00FE4D4E">
      <w:pPr>
        <w:keepNext/>
        <w:keepLines/>
        <w:suppressAutoHyphens/>
        <w:spacing w:after="0"/>
        <w:rPr>
          <w:rFonts w:eastAsia="MS Mincho" w:cs="Times New Roman"/>
          <w:noProof/>
          <w:lang w:val="fi-FI"/>
        </w:rPr>
      </w:pPr>
      <w:r w:rsidRPr="00FE4D4E">
        <w:rPr>
          <w:rFonts w:eastAsia="MS Mincho" w:cs="Times New Roman"/>
          <w:noProof/>
          <w:lang w:val="fi-FI"/>
        </w:rPr>
        <w:t>Astellas Pharma Europe B.V.</w:t>
      </w:r>
    </w:p>
    <w:p w14:paraId="70BF70B3" w14:textId="77777777" w:rsidR="00FE4D4E" w:rsidRPr="00FE4D4E" w:rsidRDefault="00FE4D4E" w:rsidP="00FE4D4E">
      <w:pPr>
        <w:keepNext/>
        <w:keepLines/>
        <w:suppressAutoHyphens/>
        <w:spacing w:after="0"/>
        <w:rPr>
          <w:rFonts w:eastAsia="MS Mincho" w:cs="Times New Roman"/>
          <w:noProof/>
          <w:lang w:val="fi-FI"/>
        </w:rPr>
      </w:pPr>
      <w:r w:rsidRPr="00FE4D4E">
        <w:rPr>
          <w:rFonts w:eastAsia="MS Mincho" w:cs="Times New Roman"/>
          <w:noProof/>
          <w:lang w:val="fi-FI"/>
        </w:rPr>
        <w:t>Sylviusweg 62</w:t>
      </w:r>
    </w:p>
    <w:p w14:paraId="7B538194" w14:textId="77777777" w:rsidR="00FE4D4E" w:rsidRPr="00FE4D4E" w:rsidRDefault="00FE4D4E" w:rsidP="00FE4D4E">
      <w:pPr>
        <w:keepNext/>
        <w:keepLines/>
        <w:suppressAutoHyphens/>
        <w:spacing w:after="0"/>
        <w:rPr>
          <w:rFonts w:eastAsia="MS Mincho" w:cs="Times New Roman"/>
          <w:noProof/>
          <w:lang w:val="fi-FI"/>
        </w:rPr>
      </w:pPr>
      <w:r w:rsidRPr="00FE4D4E">
        <w:rPr>
          <w:rFonts w:eastAsia="MS Mincho" w:cs="Times New Roman"/>
          <w:noProof/>
          <w:lang w:val="fi-FI"/>
        </w:rPr>
        <w:t>2333 BE Leiden</w:t>
      </w:r>
    </w:p>
    <w:p w14:paraId="03031FAD" w14:textId="10C9F7E7" w:rsidR="00D57306" w:rsidRPr="0027106F" w:rsidRDefault="00FE4D4E" w:rsidP="00FE4D4E">
      <w:pPr>
        <w:spacing w:after="0"/>
        <w:rPr>
          <w:lang w:val="fi-FI"/>
        </w:rPr>
      </w:pPr>
      <w:r w:rsidRPr="00FE4D4E">
        <w:rPr>
          <w:rFonts w:eastAsia="MS Mincho" w:cs="Times New Roman"/>
          <w:noProof/>
          <w:lang w:val="fi-FI"/>
        </w:rPr>
        <w:t>Alankomaat</w:t>
      </w:r>
    </w:p>
    <w:p w14:paraId="29E2DC5B" w14:textId="44D56E37" w:rsidR="00D57306" w:rsidRPr="0027106F" w:rsidRDefault="00D57306" w:rsidP="00A825E1">
      <w:pPr>
        <w:pStyle w:val="Heading3-AnnexIIIa"/>
        <w:rPr>
          <w:lang w:val="fi-FI"/>
        </w:rPr>
      </w:pPr>
      <w:r w:rsidRPr="0027106F">
        <w:rPr>
          <w:lang w:val="fi-FI"/>
        </w:rPr>
        <w:t>12.</w:t>
      </w:r>
      <w:r w:rsidRPr="0027106F">
        <w:rPr>
          <w:lang w:val="fi-FI"/>
        </w:rPr>
        <w:tab/>
      </w:r>
      <w:r w:rsidR="00FE4D4E" w:rsidRPr="00FE4D4E">
        <w:rPr>
          <w:rFonts w:eastAsia="MS Mincho" w:cs="Times New Roman"/>
          <w:bCs w:val="0"/>
          <w:caps w:val="0"/>
          <w:noProof/>
          <w:szCs w:val="22"/>
          <w:lang w:val="fi-FI"/>
        </w:rPr>
        <w:t>MYYNTILUVAN NUMERO(T)</w:t>
      </w:r>
    </w:p>
    <w:p w14:paraId="7F2C64DA" w14:textId="5D25BBBA" w:rsidR="00D57306" w:rsidRPr="0027106F" w:rsidRDefault="00D57306" w:rsidP="00A825E1">
      <w:pPr>
        <w:spacing w:after="0"/>
        <w:rPr>
          <w:lang w:val="fi-FI"/>
        </w:rPr>
      </w:pPr>
      <w:r w:rsidRPr="0027106F">
        <w:rPr>
          <w:rFonts w:cs="Myanmar Text"/>
          <w:lang w:val="fi-FI"/>
        </w:rPr>
        <w:t>EU/1/13/846/002</w:t>
      </w:r>
    </w:p>
    <w:p w14:paraId="6525EF36" w14:textId="4BFA6F03" w:rsidR="00D57306" w:rsidRPr="0027106F" w:rsidRDefault="00D57306">
      <w:pPr>
        <w:pStyle w:val="Heading3-AnnexIIIa"/>
        <w:contextualSpacing w:val="0"/>
        <w:rPr>
          <w:lang w:val="fi-FI"/>
        </w:rPr>
      </w:pPr>
      <w:r w:rsidRPr="0027106F">
        <w:rPr>
          <w:lang w:val="fi-FI"/>
        </w:rPr>
        <w:t>13.</w:t>
      </w:r>
      <w:r w:rsidRPr="0027106F">
        <w:rPr>
          <w:lang w:val="fi-FI"/>
        </w:rPr>
        <w:tab/>
        <w:t>ERÄNUMERO</w:t>
      </w:r>
    </w:p>
    <w:p w14:paraId="7B56D9BC" w14:textId="7BD14B3F" w:rsidR="00D57306" w:rsidRPr="0027106F" w:rsidRDefault="00D57306" w:rsidP="008108DC">
      <w:pPr>
        <w:rPr>
          <w:lang w:val="fi-FI"/>
        </w:rPr>
      </w:pPr>
      <w:r w:rsidRPr="0027106F">
        <w:rPr>
          <w:lang w:val="fi-FI"/>
        </w:rPr>
        <w:t>Lot</w:t>
      </w:r>
    </w:p>
    <w:p w14:paraId="4DEBE972" w14:textId="2D18F8A2" w:rsidR="00D57306" w:rsidRPr="0027106F" w:rsidRDefault="00D57306">
      <w:pPr>
        <w:pStyle w:val="Heading3-AnnexIIIa"/>
        <w:rPr>
          <w:lang w:val="fi-FI"/>
        </w:rPr>
      </w:pPr>
      <w:r w:rsidRPr="0027106F">
        <w:rPr>
          <w:lang w:val="fi-FI"/>
        </w:rPr>
        <w:t>14.</w:t>
      </w:r>
      <w:r w:rsidRPr="0027106F">
        <w:rPr>
          <w:lang w:val="fi-FI"/>
        </w:rPr>
        <w:tab/>
        <w:t>YLEINEN TOIMITTAMISLUOKITTELU</w:t>
      </w:r>
    </w:p>
    <w:p w14:paraId="6E67A6D5" w14:textId="23090ABA" w:rsidR="00D57306" w:rsidRPr="0027106F" w:rsidRDefault="00FE4D4E" w:rsidP="008108DC">
      <w:pPr>
        <w:rPr>
          <w:lang w:val="fi-FI"/>
        </w:rPr>
      </w:pPr>
      <w:r w:rsidRPr="00FE4D4E">
        <w:rPr>
          <w:rFonts w:eastAsia="MS Mincho" w:cs="Times New Roman"/>
          <w:noProof/>
          <w:lang w:val="fi-FI"/>
        </w:rPr>
        <w:t>Reseptilääke</w:t>
      </w:r>
      <w:r w:rsidR="00D57306" w:rsidRPr="0027106F">
        <w:rPr>
          <w:rFonts w:cs="Myanmar Text"/>
          <w:lang w:val="fi-FI"/>
        </w:rPr>
        <w:t>.</w:t>
      </w:r>
    </w:p>
    <w:p w14:paraId="19783337" w14:textId="014E9DB4" w:rsidR="00D57306" w:rsidRPr="0027106F" w:rsidRDefault="00D57306">
      <w:pPr>
        <w:pStyle w:val="Heading3-AnnexIIIa"/>
        <w:rPr>
          <w:lang w:val="fi-FI"/>
        </w:rPr>
      </w:pPr>
      <w:r w:rsidRPr="0027106F">
        <w:rPr>
          <w:lang w:val="fi-FI"/>
        </w:rPr>
        <w:t>15.</w:t>
      </w:r>
      <w:r w:rsidRPr="0027106F">
        <w:rPr>
          <w:lang w:val="fi-FI"/>
        </w:rPr>
        <w:tab/>
        <w:t>KÄYTTÖOHJEET</w:t>
      </w:r>
    </w:p>
    <w:p w14:paraId="335185F2" w14:textId="63FEFA96" w:rsidR="00D57306" w:rsidRPr="0027106F" w:rsidRDefault="00D57306" w:rsidP="00FE4D4E">
      <w:pPr>
        <w:spacing w:after="0"/>
        <w:rPr>
          <w:lang w:val="fi-FI"/>
        </w:rPr>
      </w:pPr>
      <w:r w:rsidRPr="0027106F">
        <w:rPr>
          <w:lang w:val="fi-FI"/>
        </w:rPr>
        <w:t> </w:t>
      </w:r>
    </w:p>
    <w:p w14:paraId="598C5AE5" w14:textId="7B750F9A" w:rsidR="00D57306" w:rsidRPr="0027106F" w:rsidRDefault="00D57306" w:rsidP="00FE4D4E">
      <w:pPr>
        <w:pStyle w:val="Heading3-AnnexIIIa"/>
        <w:spacing w:before="0"/>
        <w:rPr>
          <w:lang w:val="fi-FI"/>
        </w:rPr>
      </w:pPr>
      <w:r w:rsidRPr="0027106F">
        <w:rPr>
          <w:lang w:val="fi-FI"/>
        </w:rPr>
        <w:t>16.</w:t>
      </w:r>
      <w:r w:rsidRPr="0027106F">
        <w:rPr>
          <w:lang w:val="fi-FI"/>
        </w:rPr>
        <w:tab/>
        <w:t>TIEDOT PISTEKIRJOITUKSELLA</w:t>
      </w:r>
    </w:p>
    <w:p w14:paraId="7887F60E" w14:textId="3FE09326" w:rsidR="00D57306" w:rsidRDefault="00FE4D4E" w:rsidP="00FE4D4E">
      <w:pPr>
        <w:spacing w:after="0"/>
        <w:rPr>
          <w:rFonts w:eastAsia="MS Mincho" w:cs="Times New Roman"/>
          <w:lang w:val="fi-FI"/>
        </w:rPr>
      </w:pPr>
      <w:r w:rsidRPr="00FE4D4E">
        <w:rPr>
          <w:rFonts w:eastAsia="MS Mincho" w:cs="Times New Roman"/>
          <w:lang w:val="fi-FI"/>
        </w:rPr>
        <w:t>xtandi 40 mg kalvopäällysteiset tabletit</w:t>
      </w:r>
    </w:p>
    <w:p w14:paraId="60BFE3BB" w14:textId="5C262EDC" w:rsidR="00FE4D4E" w:rsidRPr="004F1BC5" w:rsidRDefault="00FE4D4E" w:rsidP="008108DC">
      <w:pPr>
        <w:rPr>
          <w:lang w:val="fi-FI"/>
          <w:rPrChange w:id="247" w:author="Author">
            <w:rPr>
              <w:lang w:val="en-GB"/>
            </w:rPr>
          </w:rPrChange>
        </w:rPr>
      </w:pPr>
    </w:p>
    <w:p w14:paraId="12F76263" w14:textId="3B6EBC87" w:rsidR="00D57306" w:rsidRPr="0027106F" w:rsidRDefault="00D57306">
      <w:pPr>
        <w:pStyle w:val="Heading3-AnnexIIIa"/>
        <w:rPr>
          <w:lang w:val="fi-FI"/>
        </w:rPr>
      </w:pPr>
      <w:r w:rsidRPr="0027106F">
        <w:rPr>
          <w:lang w:val="fi-FI"/>
        </w:rPr>
        <w:t>17.</w:t>
      </w:r>
      <w:r w:rsidRPr="0027106F">
        <w:rPr>
          <w:lang w:val="fi-FI"/>
        </w:rPr>
        <w:tab/>
        <w:t>YKSILÖLLINEN TUNNISTE – 2D-VIIVAKOODI</w:t>
      </w:r>
    </w:p>
    <w:p w14:paraId="378627A3" w14:textId="5EC324A8" w:rsidR="00D57306" w:rsidRPr="0027106F" w:rsidRDefault="00FE4D4E" w:rsidP="008108DC">
      <w:pPr>
        <w:rPr>
          <w:lang w:val="fi-FI"/>
        </w:rPr>
      </w:pPr>
      <w:r w:rsidRPr="00D85E1F">
        <w:rPr>
          <w:rFonts w:eastAsia="MS Mincho" w:cs="Times New Roman"/>
          <w:noProof/>
          <w:lang w:val="fi-FI"/>
        </w:rPr>
        <w:t>2D-viivakoodi, joka sisältää yksilöllisen tunnisteen</w:t>
      </w:r>
      <w:r w:rsidR="00D57306" w:rsidRPr="00D85E1F">
        <w:rPr>
          <w:lang w:val="fi-FI"/>
        </w:rPr>
        <w:t>.</w:t>
      </w:r>
    </w:p>
    <w:p w14:paraId="30AB707B" w14:textId="106B5511" w:rsidR="00D57306" w:rsidRPr="0027106F" w:rsidRDefault="00D57306">
      <w:pPr>
        <w:pStyle w:val="Heading3-AnnexIIIa"/>
        <w:rPr>
          <w:lang w:val="fi-FI"/>
        </w:rPr>
      </w:pPr>
      <w:r w:rsidRPr="0027106F">
        <w:rPr>
          <w:lang w:val="fi-FI"/>
        </w:rPr>
        <w:t>18.</w:t>
      </w:r>
      <w:r w:rsidRPr="0027106F">
        <w:rPr>
          <w:lang w:val="fi-FI"/>
        </w:rPr>
        <w:tab/>
        <w:t>YKSILÖLLINEN TUNNISTE – LUETTAVISSA OLEVAT TIEDOT</w:t>
      </w:r>
    </w:p>
    <w:p w14:paraId="3C06F779" w14:textId="189F57C4" w:rsidR="00D57306" w:rsidRPr="00AA2796" w:rsidRDefault="00D57306" w:rsidP="003C1979">
      <w:pPr>
        <w:spacing w:after="0"/>
        <w:rPr>
          <w:rFonts w:cs="Myanmar Text"/>
          <w:lang w:val="sv-SE"/>
        </w:rPr>
      </w:pPr>
      <w:r w:rsidRPr="00AA2796">
        <w:rPr>
          <w:rFonts w:cs="Myanmar Text"/>
          <w:lang w:val="sv-SE"/>
        </w:rPr>
        <w:t>PC</w:t>
      </w:r>
    </w:p>
    <w:p w14:paraId="7250C029" w14:textId="77777777" w:rsidR="00D57306" w:rsidRPr="00AA2796" w:rsidRDefault="00D57306" w:rsidP="003C1979">
      <w:pPr>
        <w:spacing w:after="0"/>
        <w:rPr>
          <w:rFonts w:cs="Myanmar Text"/>
          <w:lang w:val="sv-SE"/>
        </w:rPr>
      </w:pPr>
      <w:r w:rsidRPr="00AA2796">
        <w:rPr>
          <w:rFonts w:cs="Myanmar Text"/>
          <w:lang w:val="sv-SE"/>
        </w:rPr>
        <w:t>SN</w:t>
      </w:r>
    </w:p>
    <w:p w14:paraId="1EE8D19E" w14:textId="64DD4B51" w:rsidR="00D57306" w:rsidRPr="00AA2796" w:rsidRDefault="00D57306" w:rsidP="003C1979">
      <w:pPr>
        <w:rPr>
          <w:lang w:val="sv-SE"/>
        </w:rPr>
      </w:pPr>
      <w:r w:rsidRPr="00AA2796">
        <w:rPr>
          <w:rFonts w:cs="Myanmar Text"/>
          <w:lang w:val="sv-SE"/>
        </w:rPr>
        <w:t xml:space="preserve">NN </w:t>
      </w:r>
    </w:p>
    <w:p w14:paraId="64BE6374" w14:textId="70026A1E" w:rsidR="00D57306" w:rsidRPr="00AA2796" w:rsidRDefault="00D57306">
      <w:pPr>
        <w:rPr>
          <w:lang w:val="sv-SE"/>
        </w:rPr>
      </w:pPr>
      <w:r w:rsidRPr="00AA2796">
        <w:rPr>
          <w:noProof/>
          <w:lang w:val="sv-SE"/>
        </w:rPr>
        <w:br w:type="page"/>
      </w:r>
    </w:p>
    <w:p w14:paraId="76FA36CC" w14:textId="33698421" w:rsidR="00D57306" w:rsidRPr="0027106F" w:rsidRDefault="00D57306">
      <w:pPr>
        <w:pStyle w:val="Title-AnnexIIIa"/>
        <w:rPr>
          <w:lang w:val="fi-FI"/>
        </w:rPr>
      </w:pPr>
      <w:r w:rsidRPr="0027106F">
        <w:rPr>
          <w:lang w:val="fi-FI"/>
        </w:rPr>
        <w:t>ULKOPAKKAUKSESSA ON OLTAVA SEURAAVAT MERKINNÄT</w:t>
      </w:r>
    </w:p>
    <w:p w14:paraId="78153242" w14:textId="0DF6B987" w:rsidR="00D57306" w:rsidRPr="0027106F" w:rsidRDefault="00080B94" w:rsidP="00C9606E">
      <w:pPr>
        <w:pStyle w:val="Subtitle-AnnexIIIa"/>
        <w:rPr>
          <w:lang w:val="fi-FI"/>
        </w:rPr>
      </w:pPr>
      <w:r w:rsidRPr="00080B94">
        <w:rPr>
          <w:rFonts w:eastAsia="MS Mincho" w:cs="Times New Roman"/>
          <w:noProof/>
          <w:lang w:val="fi-FI" w:eastAsia="en-US"/>
        </w:rPr>
        <w:t>ULKOKOTELO, MUKAAN LUKIEN BLUE BOX</w:t>
      </w:r>
    </w:p>
    <w:p w14:paraId="6035FB72" w14:textId="6CAA4855" w:rsidR="00D57306" w:rsidRPr="0027106F" w:rsidRDefault="00D57306" w:rsidP="00C9606E">
      <w:pPr>
        <w:pStyle w:val="StayOnPublish"/>
        <w:rPr>
          <w:lang w:val="fi-FI"/>
        </w:rPr>
      </w:pPr>
      <w:r w:rsidRPr="0027106F">
        <w:rPr>
          <w:rStyle w:val="PlaceholderText"/>
          <w:lang w:val="fi-FI"/>
        </w:rPr>
        <w:t xml:space="preserve"> </w:t>
      </w:r>
    </w:p>
    <w:p w14:paraId="11FC2CCB" w14:textId="0B3A5B85" w:rsidR="00D57306" w:rsidRPr="0027106F" w:rsidRDefault="00D57306">
      <w:pPr>
        <w:pStyle w:val="Heading3-AnnexIIIa"/>
        <w:spacing w:before="660"/>
        <w:ind w:right="14"/>
        <w:rPr>
          <w:lang w:val="fi-FI"/>
        </w:rPr>
      </w:pPr>
      <w:r w:rsidRPr="0027106F">
        <w:rPr>
          <w:lang w:val="fi-FI"/>
        </w:rPr>
        <w:t>1.</w:t>
      </w:r>
      <w:r w:rsidRPr="0027106F">
        <w:rPr>
          <w:lang w:val="fi-FI"/>
        </w:rPr>
        <w:tab/>
        <w:t>LÄÄKEVALMISTEEN NIMI</w:t>
      </w:r>
    </w:p>
    <w:p w14:paraId="124F1C33" w14:textId="5DA3520D" w:rsidR="00D57306" w:rsidRPr="0027106F" w:rsidRDefault="00080B94" w:rsidP="00C9606E">
      <w:pPr>
        <w:spacing w:after="0"/>
        <w:rPr>
          <w:b/>
          <w:lang w:val="fi-FI"/>
        </w:rPr>
      </w:pPr>
      <w:r w:rsidRPr="00080B94">
        <w:rPr>
          <w:rFonts w:eastAsia="MS Mincho" w:cs="Times New Roman"/>
          <w:noProof/>
          <w:lang w:val="fi-FI"/>
        </w:rPr>
        <w:t>Xtandi 80 mg kalvopäällysteiset tabletit</w:t>
      </w:r>
    </w:p>
    <w:p w14:paraId="7FF989B2" w14:textId="3F325C49" w:rsidR="00D57306" w:rsidRPr="0027106F" w:rsidRDefault="00080B94" w:rsidP="00C9606E">
      <w:pPr>
        <w:rPr>
          <w:lang w:val="fi-FI"/>
        </w:rPr>
      </w:pPr>
      <w:r w:rsidRPr="00080B94">
        <w:rPr>
          <w:rFonts w:eastAsia="MS Mincho" w:cs="Times New Roman"/>
          <w:noProof/>
          <w:lang w:val="fi-FI"/>
        </w:rPr>
        <w:t>entsalutamidi</w:t>
      </w:r>
    </w:p>
    <w:p w14:paraId="23246235" w14:textId="6F385383" w:rsidR="00D57306" w:rsidRPr="0027106F" w:rsidRDefault="00D57306">
      <w:pPr>
        <w:pStyle w:val="Heading3-AnnexIIIa"/>
        <w:rPr>
          <w:lang w:val="fi-FI"/>
        </w:rPr>
      </w:pPr>
      <w:r w:rsidRPr="0027106F">
        <w:rPr>
          <w:lang w:val="fi-FI"/>
        </w:rPr>
        <w:t>2.</w:t>
      </w:r>
      <w:r w:rsidRPr="0027106F">
        <w:rPr>
          <w:lang w:val="fi-FI"/>
        </w:rPr>
        <w:tab/>
        <w:t>VAIKUTTAVA(T) AINE(ET)</w:t>
      </w:r>
    </w:p>
    <w:p w14:paraId="45D85E80" w14:textId="47E94694" w:rsidR="00D57306" w:rsidRPr="0027106F" w:rsidRDefault="00080B94" w:rsidP="00C9606E">
      <w:pPr>
        <w:rPr>
          <w:lang w:val="fi-FI"/>
        </w:rPr>
      </w:pPr>
      <w:r w:rsidRPr="00080B94">
        <w:rPr>
          <w:rFonts w:eastAsia="MS Mincho" w:cs="Times New Roman"/>
          <w:noProof/>
          <w:lang w:val="fi-FI"/>
        </w:rPr>
        <w:t>Yksi kalvopäällysteinen tabletti sisältää 80 mg entsalutamidia</w:t>
      </w:r>
      <w:r w:rsidR="00D57306" w:rsidRPr="0027106F">
        <w:rPr>
          <w:rFonts w:cs="Myanmar Text"/>
          <w:lang w:val="fi-FI"/>
        </w:rPr>
        <w:t>.</w:t>
      </w:r>
    </w:p>
    <w:p w14:paraId="18AE26C6" w14:textId="33F216DF" w:rsidR="00D57306" w:rsidRPr="0027106F" w:rsidRDefault="00D57306">
      <w:pPr>
        <w:pStyle w:val="Heading3-AnnexIIIa"/>
        <w:rPr>
          <w:lang w:val="fi-FI"/>
        </w:rPr>
      </w:pPr>
      <w:r w:rsidRPr="0027106F">
        <w:rPr>
          <w:lang w:val="fi-FI"/>
        </w:rPr>
        <w:t>3.</w:t>
      </w:r>
      <w:r w:rsidRPr="0027106F">
        <w:rPr>
          <w:lang w:val="fi-FI"/>
        </w:rPr>
        <w:tab/>
        <w:t>LUETTELO APUAINEISTA</w:t>
      </w:r>
    </w:p>
    <w:p w14:paraId="6C123E56" w14:textId="112E7B06" w:rsidR="00D57306" w:rsidRPr="0027106F" w:rsidRDefault="00D57306" w:rsidP="00C9606E">
      <w:pPr>
        <w:spacing w:after="0"/>
        <w:rPr>
          <w:lang w:val="fi-FI"/>
        </w:rPr>
      </w:pPr>
      <w:r w:rsidRPr="0027106F">
        <w:rPr>
          <w:rFonts w:cs="Myanmar Text"/>
          <w:lang w:val="fi-FI"/>
        </w:rPr>
        <w:t> </w:t>
      </w:r>
    </w:p>
    <w:p w14:paraId="12EE633B" w14:textId="483FDB18" w:rsidR="00D57306" w:rsidRPr="0027106F" w:rsidRDefault="00D57306" w:rsidP="00080B94">
      <w:pPr>
        <w:pStyle w:val="Heading3-AnnexIIIa"/>
        <w:spacing w:before="0"/>
        <w:rPr>
          <w:lang w:val="fi-FI"/>
        </w:rPr>
      </w:pPr>
      <w:r w:rsidRPr="0027106F">
        <w:rPr>
          <w:lang w:val="fi-FI"/>
        </w:rPr>
        <w:t>4.</w:t>
      </w:r>
      <w:r w:rsidRPr="0027106F">
        <w:rPr>
          <w:lang w:val="fi-FI"/>
        </w:rPr>
        <w:tab/>
        <w:t>LÄÄKEMUOTO JA SISÄLLÖN MÄÄRÄ</w:t>
      </w:r>
    </w:p>
    <w:p w14:paraId="5E6176D2" w14:textId="478160B8" w:rsidR="00D57306" w:rsidRPr="0027106F" w:rsidRDefault="00080B94" w:rsidP="00C9606E">
      <w:pPr>
        <w:spacing w:before="220" w:after="0"/>
        <w:rPr>
          <w:lang w:val="fi-FI"/>
        </w:rPr>
      </w:pPr>
      <w:r w:rsidRPr="00080B94">
        <w:rPr>
          <w:rFonts w:eastAsia="MS Mincho" w:cs="Times New Roman"/>
          <w:lang w:val="fi-FI"/>
        </w:rPr>
        <w:t>56 kalvopäällysteistä tablettia</w:t>
      </w:r>
    </w:p>
    <w:p w14:paraId="5C182C75" w14:textId="55D4866C" w:rsidR="00D57306" w:rsidRPr="0027106F" w:rsidRDefault="00D57306">
      <w:pPr>
        <w:pStyle w:val="Heading3-AnnexIIIa"/>
        <w:rPr>
          <w:lang w:val="fi-FI"/>
        </w:rPr>
      </w:pPr>
      <w:r w:rsidRPr="0027106F">
        <w:rPr>
          <w:lang w:val="fi-FI"/>
        </w:rPr>
        <w:t>5.</w:t>
      </w:r>
      <w:r w:rsidRPr="0027106F">
        <w:rPr>
          <w:lang w:val="fi-FI"/>
        </w:rPr>
        <w:tab/>
        <w:t>ANTOTAPA JA TARVITTAESSA ANTOREITTI (ANTOREITIT)</w:t>
      </w:r>
    </w:p>
    <w:p w14:paraId="266E5A00" w14:textId="4031A430" w:rsidR="00D57306" w:rsidRPr="0027106F" w:rsidRDefault="00D57306">
      <w:pPr>
        <w:spacing w:after="0"/>
        <w:rPr>
          <w:lang w:val="fi-FI"/>
        </w:rPr>
      </w:pPr>
      <w:r w:rsidRPr="0027106F">
        <w:rPr>
          <w:lang w:val="fi-FI"/>
        </w:rPr>
        <w:t>Lue pakkausseloste ennen käyttöä.</w:t>
      </w:r>
    </w:p>
    <w:p w14:paraId="727F6F24" w14:textId="5D542DEC" w:rsidR="00D57306" w:rsidRPr="0027106F" w:rsidRDefault="00080B94" w:rsidP="00C9606E">
      <w:pPr>
        <w:spacing w:after="0"/>
        <w:rPr>
          <w:lang w:val="fi-FI"/>
        </w:rPr>
      </w:pPr>
      <w:r w:rsidRPr="00080B94">
        <w:rPr>
          <w:rFonts w:eastAsia="MS Mincho" w:cs="Times New Roman"/>
          <w:lang w:val="fi-FI"/>
        </w:rPr>
        <w:t>Suun kautta</w:t>
      </w:r>
      <w:r w:rsidR="00D57306" w:rsidRPr="0027106F">
        <w:rPr>
          <w:lang w:val="fi-FI"/>
        </w:rPr>
        <w:t>.</w:t>
      </w:r>
    </w:p>
    <w:p w14:paraId="1DD79A50" w14:textId="08C088FE" w:rsidR="00D57306" w:rsidRPr="00AA2796" w:rsidRDefault="00D57306" w:rsidP="00C9606E">
      <w:pPr>
        <w:rPr>
          <w:lang w:val="fi-FI"/>
        </w:rPr>
      </w:pPr>
    </w:p>
    <w:p w14:paraId="7347A7A1" w14:textId="035949FD" w:rsidR="00D57306" w:rsidRPr="0027106F" w:rsidRDefault="00D57306">
      <w:pPr>
        <w:pStyle w:val="Heading3-AnnexIIIa"/>
        <w:rPr>
          <w:lang w:val="fi-FI"/>
        </w:rPr>
      </w:pPr>
      <w:r w:rsidRPr="0027106F">
        <w:rPr>
          <w:lang w:val="fi-FI"/>
        </w:rPr>
        <w:t>6.</w:t>
      </w:r>
      <w:r w:rsidRPr="0027106F">
        <w:rPr>
          <w:lang w:val="fi-FI"/>
        </w:rPr>
        <w:tab/>
        <w:t>ERITYISVAROITUS VALMISTEEN SÄILYTTÄMISESTÄ POISSA LASTEN ULOTTUVILTA JA NÄKYVILTÄ</w:t>
      </w:r>
    </w:p>
    <w:p w14:paraId="1EF6D103" w14:textId="5BB81BEB" w:rsidR="00D57306" w:rsidRPr="0027106F" w:rsidRDefault="00D57306">
      <w:pPr>
        <w:spacing w:after="0"/>
        <w:rPr>
          <w:lang w:val="fi-FI"/>
        </w:rPr>
      </w:pPr>
      <w:r w:rsidRPr="0027106F">
        <w:rPr>
          <w:lang w:val="fi-FI"/>
        </w:rPr>
        <w:t>Ei lasten ulottuville eikä näkyville.</w:t>
      </w:r>
    </w:p>
    <w:p w14:paraId="7DBD2DF0" w14:textId="15700CB5" w:rsidR="00D57306" w:rsidRPr="0027106F" w:rsidRDefault="00D57306">
      <w:pPr>
        <w:pStyle w:val="Heading3-AnnexIIIa"/>
        <w:rPr>
          <w:lang w:val="fi-FI"/>
        </w:rPr>
      </w:pPr>
      <w:r w:rsidRPr="0027106F">
        <w:rPr>
          <w:lang w:val="fi-FI"/>
        </w:rPr>
        <w:t>7.</w:t>
      </w:r>
      <w:r w:rsidRPr="0027106F">
        <w:rPr>
          <w:lang w:val="fi-FI"/>
        </w:rPr>
        <w:tab/>
        <w:t>MUU ERITYISVAROITUS (MUUT ERITYISVAROITUKSET), JOS TARPEEN</w:t>
      </w:r>
    </w:p>
    <w:p w14:paraId="5D9845D3" w14:textId="084BC161" w:rsidR="00D57306" w:rsidRPr="0027106F" w:rsidRDefault="00D57306" w:rsidP="00080B94">
      <w:pPr>
        <w:spacing w:after="0"/>
        <w:rPr>
          <w:lang w:val="fi-FI"/>
        </w:rPr>
      </w:pPr>
      <w:r w:rsidRPr="0027106F">
        <w:rPr>
          <w:lang w:val="fi-FI"/>
        </w:rPr>
        <w:t> </w:t>
      </w:r>
    </w:p>
    <w:p w14:paraId="35BB9063" w14:textId="1CB29402" w:rsidR="00D57306" w:rsidRPr="0027106F" w:rsidRDefault="00D57306" w:rsidP="00080B94">
      <w:pPr>
        <w:pStyle w:val="Heading3-AnnexIIIa"/>
        <w:spacing w:before="0"/>
        <w:rPr>
          <w:lang w:val="fi-FI"/>
        </w:rPr>
      </w:pPr>
      <w:r w:rsidRPr="0027106F">
        <w:rPr>
          <w:lang w:val="fi-FI"/>
        </w:rPr>
        <w:t>8.</w:t>
      </w:r>
      <w:r w:rsidRPr="0027106F">
        <w:rPr>
          <w:lang w:val="fi-FI"/>
        </w:rPr>
        <w:tab/>
        <w:t>VIIMEINEN KÄYTTÖPÄIVÄMÄÄRÄ</w:t>
      </w:r>
    </w:p>
    <w:p w14:paraId="779EEC8B" w14:textId="4BD04DDA" w:rsidR="00D57306" w:rsidRPr="0027106F" w:rsidRDefault="00D57306" w:rsidP="00C9606E">
      <w:pPr>
        <w:rPr>
          <w:lang w:val="fi-FI"/>
        </w:rPr>
      </w:pPr>
      <w:r w:rsidRPr="0027106F">
        <w:rPr>
          <w:lang w:val="fi-FI"/>
        </w:rPr>
        <w:t>EXP</w:t>
      </w:r>
    </w:p>
    <w:p w14:paraId="26E594BF" w14:textId="692A284D" w:rsidR="00D57306" w:rsidRPr="0027106F" w:rsidRDefault="00D57306">
      <w:pPr>
        <w:pStyle w:val="Heading3-AnnexIIIa"/>
        <w:rPr>
          <w:lang w:val="fi-FI"/>
        </w:rPr>
      </w:pPr>
      <w:r w:rsidRPr="0027106F">
        <w:rPr>
          <w:lang w:val="fi-FI"/>
        </w:rPr>
        <w:t>9.</w:t>
      </w:r>
      <w:r w:rsidRPr="0027106F">
        <w:rPr>
          <w:lang w:val="fi-FI"/>
        </w:rPr>
        <w:tab/>
        <w:t>ERITYISET SÄILYTYSOLOSUHTEET</w:t>
      </w:r>
    </w:p>
    <w:p w14:paraId="50882DCA" w14:textId="6ADD8827" w:rsidR="00D57306" w:rsidRPr="0027106F" w:rsidRDefault="00D57306" w:rsidP="00080B94">
      <w:pPr>
        <w:spacing w:after="0"/>
        <w:rPr>
          <w:lang w:val="fi-FI"/>
        </w:rPr>
      </w:pPr>
      <w:r w:rsidRPr="0027106F">
        <w:rPr>
          <w:lang w:val="fi-FI"/>
        </w:rPr>
        <w:t> </w:t>
      </w:r>
    </w:p>
    <w:p w14:paraId="13518663" w14:textId="30F30247" w:rsidR="00D57306" w:rsidRPr="0027106F" w:rsidRDefault="00D57306" w:rsidP="00080B94">
      <w:pPr>
        <w:pStyle w:val="Heading3-AnnexIIIa"/>
        <w:keepNext/>
        <w:spacing w:before="0"/>
        <w:rPr>
          <w:lang w:val="fi-FI"/>
        </w:rPr>
      </w:pPr>
      <w:r w:rsidRPr="0027106F">
        <w:rPr>
          <w:lang w:val="fi-FI"/>
        </w:rPr>
        <w:t>10.</w:t>
      </w:r>
      <w:r w:rsidRPr="0027106F">
        <w:rPr>
          <w:lang w:val="fi-FI"/>
        </w:rPr>
        <w:tab/>
        <w:t>ERITYISET VAROTOIMET KÄYTTÄMÄTTÖMIEN LÄÄKEVALMISTEIDEN TAI NIISTÄ PERÄISIN OLEVAN JÄTEMATERIAALIN HÄVITTÄMISEKSI, JOS TARPEEN</w:t>
      </w:r>
    </w:p>
    <w:p w14:paraId="399D3BF0" w14:textId="45B189A7" w:rsidR="00D57306" w:rsidRPr="0027106F" w:rsidRDefault="00D57306" w:rsidP="00080B94">
      <w:pPr>
        <w:spacing w:after="0"/>
        <w:rPr>
          <w:lang w:val="fi-FI"/>
        </w:rPr>
      </w:pPr>
      <w:r w:rsidRPr="0027106F">
        <w:rPr>
          <w:lang w:val="fi-FI"/>
        </w:rPr>
        <w:t> </w:t>
      </w:r>
    </w:p>
    <w:p w14:paraId="601133F6" w14:textId="1C3C319E" w:rsidR="00D57306" w:rsidRPr="0027106F" w:rsidRDefault="00D57306" w:rsidP="00080B94">
      <w:pPr>
        <w:pStyle w:val="Heading3-AnnexIIIa"/>
        <w:keepNext/>
        <w:spacing w:before="0"/>
        <w:rPr>
          <w:lang w:val="fi-FI"/>
        </w:rPr>
      </w:pPr>
      <w:r w:rsidRPr="0027106F">
        <w:rPr>
          <w:lang w:val="fi-FI"/>
        </w:rPr>
        <w:t>11.</w:t>
      </w:r>
      <w:r w:rsidRPr="0027106F">
        <w:rPr>
          <w:lang w:val="fi-FI"/>
        </w:rPr>
        <w:tab/>
        <w:t>MYYNTILUVAN HALTIJAN NIMI JA OSOITE</w:t>
      </w:r>
    </w:p>
    <w:p w14:paraId="069690BC" w14:textId="06B6AFA7" w:rsidR="00080B94" w:rsidRPr="00080B94" w:rsidRDefault="00080B94" w:rsidP="00080B94">
      <w:pPr>
        <w:keepNext/>
        <w:keepLines/>
        <w:suppressAutoHyphens/>
        <w:spacing w:after="0"/>
        <w:rPr>
          <w:rFonts w:eastAsia="MS Mincho" w:cs="Times New Roman"/>
          <w:noProof/>
          <w:lang w:val="fi-FI"/>
        </w:rPr>
      </w:pPr>
      <w:r w:rsidRPr="00080B94">
        <w:rPr>
          <w:rFonts w:eastAsia="MS Mincho" w:cs="Times New Roman"/>
          <w:noProof/>
          <w:lang w:val="fi-FI"/>
        </w:rPr>
        <w:t>Astellas Pharma Europe B.V.</w:t>
      </w:r>
    </w:p>
    <w:p w14:paraId="593B402E" w14:textId="77777777" w:rsidR="00080B94" w:rsidRPr="00080B94" w:rsidRDefault="00080B94" w:rsidP="00080B94">
      <w:pPr>
        <w:keepNext/>
        <w:keepLines/>
        <w:suppressAutoHyphens/>
        <w:spacing w:after="0"/>
        <w:rPr>
          <w:rFonts w:eastAsia="MS Mincho" w:cs="Times New Roman"/>
          <w:noProof/>
          <w:lang w:val="fi-FI"/>
        </w:rPr>
      </w:pPr>
      <w:r w:rsidRPr="00080B94">
        <w:rPr>
          <w:rFonts w:eastAsia="MS Mincho" w:cs="Times New Roman"/>
          <w:noProof/>
          <w:lang w:val="fi-FI"/>
        </w:rPr>
        <w:t>Sylviusweg 62</w:t>
      </w:r>
    </w:p>
    <w:p w14:paraId="511A1447" w14:textId="77777777" w:rsidR="00080B94" w:rsidRPr="00080B94" w:rsidRDefault="00080B94" w:rsidP="00080B94">
      <w:pPr>
        <w:keepNext/>
        <w:keepLines/>
        <w:suppressAutoHyphens/>
        <w:spacing w:after="0"/>
        <w:rPr>
          <w:rFonts w:eastAsia="MS Mincho" w:cs="Times New Roman"/>
          <w:noProof/>
          <w:lang w:val="fi-FI"/>
        </w:rPr>
      </w:pPr>
      <w:r w:rsidRPr="00080B94">
        <w:rPr>
          <w:rFonts w:eastAsia="MS Mincho" w:cs="Times New Roman"/>
          <w:noProof/>
          <w:lang w:val="fi-FI"/>
        </w:rPr>
        <w:t>2333 BE Leiden</w:t>
      </w:r>
    </w:p>
    <w:p w14:paraId="0064F302" w14:textId="41376F54" w:rsidR="00D57306" w:rsidRPr="0027106F" w:rsidRDefault="00080B94" w:rsidP="00080B94">
      <w:pPr>
        <w:spacing w:after="0"/>
        <w:rPr>
          <w:lang w:val="fi-FI"/>
        </w:rPr>
      </w:pPr>
      <w:r w:rsidRPr="00080B94">
        <w:rPr>
          <w:rFonts w:eastAsia="MS Mincho" w:cs="Times New Roman"/>
          <w:noProof/>
          <w:lang w:val="fi-FI"/>
        </w:rPr>
        <w:t>Alankomaat</w:t>
      </w:r>
    </w:p>
    <w:p w14:paraId="3BCB4B8C" w14:textId="3D860398" w:rsidR="00D57306" w:rsidRPr="0027106F" w:rsidRDefault="00D57306" w:rsidP="00C9606E">
      <w:pPr>
        <w:pStyle w:val="Heading3-AnnexIIIa"/>
        <w:rPr>
          <w:lang w:val="fi-FI"/>
        </w:rPr>
      </w:pPr>
      <w:r w:rsidRPr="0027106F">
        <w:rPr>
          <w:lang w:val="fi-FI"/>
        </w:rPr>
        <w:t>12.</w:t>
      </w:r>
      <w:r w:rsidRPr="0027106F">
        <w:rPr>
          <w:lang w:val="fi-FI"/>
        </w:rPr>
        <w:tab/>
      </w:r>
      <w:r w:rsidR="00080B94" w:rsidRPr="00080B94">
        <w:rPr>
          <w:rFonts w:eastAsia="MS Mincho" w:cs="Times New Roman"/>
          <w:bCs w:val="0"/>
          <w:caps w:val="0"/>
          <w:noProof/>
          <w:szCs w:val="22"/>
          <w:lang w:val="fi-FI"/>
        </w:rPr>
        <w:t>MYYNTILUVAN NUMERO(T)</w:t>
      </w:r>
    </w:p>
    <w:p w14:paraId="7BC0E4BE" w14:textId="5754A71C" w:rsidR="00D57306" w:rsidRPr="0027106F" w:rsidRDefault="00D57306" w:rsidP="00C9606E">
      <w:pPr>
        <w:spacing w:after="0"/>
        <w:rPr>
          <w:lang w:val="fi-FI"/>
        </w:rPr>
      </w:pPr>
      <w:r w:rsidRPr="0027106F">
        <w:rPr>
          <w:lang w:val="fi-FI"/>
        </w:rPr>
        <w:t>EU/1/13/846/003</w:t>
      </w:r>
    </w:p>
    <w:p w14:paraId="3214528C" w14:textId="30B51A4B" w:rsidR="00D57306" w:rsidRPr="0027106F" w:rsidRDefault="00D57306">
      <w:pPr>
        <w:pStyle w:val="Heading3-AnnexIIIa"/>
        <w:rPr>
          <w:lang w:val="fi-FI"/>
        </w:rPr>
      </w:pPr>
      <w:r w:rsidRPr="0027106F">
        <w:rPr>
          <w:lang w:val="fi-FI"/>
        </w:rPr>
        <w:t>13.</w:t>
      </w:r>
      <w:r w:rsidRPr="0027106F">
        <w:rPr>
          <w:lang w:val="fi-FI"/>
        </w:rPr>
        <w:tab/>
        <w:t>ERÄNUMERO</w:t>
      </w:r>
    </w:p>
    <w:p w14:paraId="50AF9E19" w14:textId="001CA03E" w:rsidR="00D57306" w:rsidRPr="0027106F" w:rsidRDefault="00D57306" w:rsidP="00C9606E">
      <w:pPr>
        <w:rPr>
          <w:lang w:val="fi-FI"/>
        </w:rPr>
      </w:pPr>
      <w:r w:rsidRPr="0027106F">
        <w:rPr>
          <w:lang w:val="fi-FI"/>
        </w:rPr>
        <w:t>Lot</w:t>
      </w:r>
    </w:p>
    <w:p w14:paraId="7C510BBB" w14:textId="5AC6D8F6" w:rsidR="00D57306" w:rsidRPr="0027106F" w:rsidRDefault="00D57306">
      <w:pPr>
        <w:pStyle w:val="Heading3-AnnexIIIa"/>
        <w:rPr>
          <w:lang w:val="fi-FI"/>
        </w:rPr>
      </w:pPr>
      <w:r w:rsidRPr="0027106F">
        <w:rPr>
          <w:lang w:val="fi-FI"/>
        </w:rPr>
        <w:t>14.</w:t>
      </w:r>
      <w:r w:rsidRPr="0027106F">
        <w:rPr>
          <w:lang w:val="fi-FI"/>
        </w:rPr>
        <w:tab/>
        <w:t>YLEINEN TOIMITTAMISLUOKITTELU</w:t>
      </w:r>
    </w:p>
    <w:p w14:paraId="4C3BFF4B" w14:textId="6A37492A" w:rsidR="00D57306" w:rsidRPr="0027106F" w:rsidRDefault="00080B94" w:rsidP="00C9606E">
      <w:pPr>
        <w:rPr>
          <w:lang w:val="fi-FI"/>
        </w:rPr>
      </w:pPr>
      <w:r w:rsidRPr="00080B94">
        <w:rPr>
          <w:rFonts w:eastAsia="MS Mincho" w:cs="Times New Roman"/>
          <w:noProof/>
          <w:lang w:val="fi-FI"/>
        </w:rPr>
        <w:t>Reseptilääke</w:t>
      </w:r>
      <w:r w:rsidR="00D57306" w:rsidRPr="0027106F">
        <w:rPr>
          <w:rFonts w:cs="Myanmar Text"/>
          <w:lang w:val="fi-FI"/>
        </w:rPr>
        <w:t>.</w:t>
      </w:r>
    </w:p>
    <w:p w14:paraId="34BDAB8D" w14:textId="26DA3D8B" w:rsidR="00D57306" w:rsidRPr="0027106F" w:rsidRDefault="00D57306">
      <w:pPr>
        <w:pStyle w:val="Heading3-AnnexIIIa"/>
        <w:rPr>
          <w:lang w:val="fi-FI"/>
        </w:rPr>
      </w:pPr>
      <w:r w:rsidRPr="0027106F">
        <w:rPr>
          <w:lang w:val="fi-FI"/>
        </w:rPr>
        <w:t>15.</w:t>
      </w:r>
      <w:r w:rsidRPr="0027106F">
        <w:rPr>
          <w:lang w:val="fi-FI"/>
        </w:rPr>
        <w:tab/>
        <w:t>KÄYTTÖOHJEET</w:t>
      </w:r>
    </w:p>
    <w:p w14:paraId="6B6B08C0" w14:textId="4291DC30" w:rsidR="00D57306" w:rsidRPr="0027106F" w:rsidRDefault="00D57306" w:rsidP="00080B94">
      <w:pPr>
        <w:spacing w:after="0"/>
        <w:rPr>
          <w:lang w:val="fi-FI"/>
        </w:rPr>
      </w:pPr>
      <w:r w:rsidRPr="0027106F">
        <w:rPr>
          <w:lang w:val="fi-FI"/>
        </w:rPr>
        <w:t> </w:t>
      </w:r>
    </w:p>
    <w:p w14:paraId="043BA75D" w14:textId="6ADB0099" w:rsidR="00D57306" w:rsidRPr="0027106F" w:rsidRDefault="00D57306" w:rsidP="00080B94">
      <w:pPr>
        <w:pStyle w:val="Heading3-AnnexIIIa"/>
        <w:spacing w:before="0"/>
        <w:rPr>
          <w:lang w:val="fi-FI"/>
        </w:rPr>
      </w:pPr>
      <w:r w:rsidRPr="0027106F">
        <w:rPr>
          <w:lang w:val="fi-FI"/>
        </w:rPr>
        <w:t>16.</w:t>
      </w:r>
      <w:r w:rsidRPr="0027106F">
        <w:rPr>
          <w:lang w:val="fi-FI"/>
        </w:rPr>
        <w:tab/>
        <w:t>TIEDOT PISTEKIRJOITUKSELLA</w:t>
      </w:r>
    </w:p>
    <w:p w14:paraId="7F9046C4" w14:textId="0769EE6D" w:rsidR="00D57306" w:rsidRPr="0027106F" w:rsidRDefault="00080B94" w:rsidP="00C9606E">
      <w:pPr>
        <w:rPr>
          <w:lang w:val="fi-FI"/>
        </w:rPr>
      </w:pPr>
      <w:r w:rsidRPr="00080B94">
        <w:rPr>
          <w:rFonts w:eastAsia="MS Mincho" w:cs="Times New Roman"/>
          <w:lang w:val="fi-FI"/>
        </w:rPr>
        <w:t>xtandi 80 mg kalvopäällysteiset tabletit</w:t>
      </w:r>
    </w:p>
    <w:p w14:paraId="5CF7BEF1" w14:textId="7F0BADC1" w:rsidR="00D57306" w:rsidRPr="0027106F" w:rsidRDefault="00D57306">
      <w:pPr>
        <w:pStyle w:val="Heading3-AnnexIIIa"/>
        <w:rPr>
          <w:lang w:val="fi-FI"/>
        </w:rPr>
      </w:pPr>
      <w:r w:rsidRPr="0027106F">
        <w:rPr>
          <w:lang w:val="fi-FI"/>
        </w:rPr>
        <w:t>17.</w:t>
      </w:r>
      <w:r w:rsidRPr="0027106F">
        <w:rPr>
          <w:lang w:val="fi-FI"/>
        </w:rPr>
        <w:tab/>
        <w:t>YKSILÖLLINEN TUNNISTE – 2D-VIIVAKOODI</w:t>
      </w:r>
    </w:p>
    <w:p w14:paraId="27651991" w14:textId="103FEDA9" w:rsidR="00D57306" w:rsidRPr="0027106F" w:rsidRDefault="00080B94" w:rsidP="00C9606E">
      <w:pPr>
        <w:rPr>
          <w:lang w:val="fi-FI"/>
        </w:rPr>
      </w:pPr>
      <w:r w:rsidRPr="00D85E1F">
        <w:rPr>
          <w:rFonts w:eastAsia="MS Mincho" w:cs="Times New Roman"/>
          <w:noProof/>
          <w:lang w:val="fi-FI"/>
        </w:rPr>
        <w:t>2D-viivakoodi, joka sisältää yksilöllisen tunnisteen.</w:t>
      </w:r>
    </w:p>
    <w:p w14:paraId="6C92865F" w14:textId="1366F542" w:rsidR="00D57306" w:rsidRPr="0027106F" w:rsidRDefault="00D57306">
      <w:pPr>
        <w:pStyle w:val="Heading3-AnnexIIIa"/>
        <w:rPr>
          <w:lang w:val="fi-FI"/>
        </w:rPr>
      </w:pPr>
      <w:r w:rsidRPr="0027106F">
        <w:rPr>
          <w:lang w:val="fi-FI"/>
        </w:rPr>
        <w:t>18.</w:t>
      </w:r>
      <w:r w:rsidRPr="0027106F">
        <w:rPr>
          <w:lang w:val="fi-FI"/>
        </w:rPr>
        <w:tab/>
        <w:t>YKSILÖLLINEN TUNNISTE – LUETTAVISSA OLEVAT TIEDOT</w:t>
      </w:r>
    </w:p>
    <w:p w14:paraId="553DACA1" w14:textId="00B34B11" w:rsidR="00080B94" w:rsidRPr="003A5F02" w:rsidRDefault="00080B94" w:rsidP="00080B94">
      <w:pPr>
        <w:spacing w:after="0"/>
        <w:rPr>
          <w:rFonts w:eastAsia="MS Mincho" w:cs="Times New Roman"/>
          <w:color w:val="008000"/>
          <w:lang w:val="fi-FI"/>
        </w:rPr>
      </w:pPr>
      <w:r w:rsidRPr="003A5F02">
        <w:rPr>
          <w:rFonts w:eastAsia="MS Mincho" w:cs="Times New Roman"/>
          <w:lang w:val="fi-FI"/>
        </w:rPr>
        <w:t>PC</w:t>
      </w:r>
    </w:p>
    <w:p w14:paraId="3A1473EE" w14:textId="77777777" w:rsidR="00080B94" w:rsidRPr="003A5F02" w:rsidRDefault="00080B94" w:rsidP="00080B94">
      <w:pPr>
        <w:spacing w:after="0"/>
        <w:rPr>
          <w:rFonts w:eastAsia="MS Mincho" w:cs="Times New Roman"/>
          <w:lang w:val="fi-FI"/>
        </w:rPr>
      </w:pPr>
      <w:r w:rsidRPr="003A5F02">
        <w:rPr>
          <w:rFonts w:eastAsia="MS Mincho" w:cs="Times New Roman"/>
          <w:lang w:val="fi-FI"/>
        </w:rPr>
        <w:t>SN</w:t>
      </w:r>
    </w:p>
    <w:p w14:paraId="66799BF3" w14:textId="650B61C9" w:rsidR="00D57306" w:rsidRPr="00AA2796" w:rsidRDefault="00080B94" w:rsidP="00080B94">
      <w:pPr>
        <w:spacing w:after="0"/>
        <w:rPr>
          <w:lang w:val="fi-FI"/>
        </w:rPr>
      </w:pPr>
      <w:r w:rsidRPr="00D85E1F">
        <w:rPr>
          <w:rFonts w:eastAsia="MS Mincho" w:cs="Times New Roman"/>
          <w:noProof/>
          <w:lang w:val="fi-FI"/>
        </w:rPr>
        <w:t>NN</w:t>
      </w:r>
    </w:p>
    <w:p w14:paraId="6260A94B" w14:textId="0802C88B" w:rsidR="00D57306" w:rsidRPr="00AA2796" w:rsidRDefault="00D57306">
      <w:pPr>
        <w:rPr>
          <w:lang w:val="fi-FI"/>
        </w:rPr>
      </w:pPr>
      <w:r w:rsidRPr="00AA2796">
        <w:rPr>
          <w:noProof/>
          <w:lang w:val="fi-FI"/>
        </w:rPr>
        <w:br w:type="page"/>
      </w:r>
    </w:p>
    <w:p w14:paraId="314B914B" w14:textId="3E26B8D2" w:rsidR="00D57306" w:rsidRPr="0027106F" w:rsidRDefault="00BB3E47">
      <w:pPr>
        <w:pStyle w:val="Title-AnnexIIIa"/>
        <w:rPr>
          <w:lang w:val="fi-FI"/>
        </w:rPr>
      </w:pPr>
      <w:r w:rsidRPr="00BB3E47">
        <w:rPr>
          <w:lang w:val="fi-FI"/>
        </w:rPr>
        <w:t>SISÄPAKKAUKSISSA</w:t>
      </w:r>
      <w:r w:rsidR="00D57306" w:rsidRPr="0027106F">
        <w:rPr>
          <w:lang w:val="fi-FI"/>
        </w:rPr>
        <w:t xml:space="preserve"> ON OLTAVA SEURAAVAT MERKINNÄT</w:t>
      </w:r>
    </w:p>
    <w:p w14:paraId="3B11A511" w14:textId="22B93F0F" w:rsidR="00D57306" w:rsidRPr="0027106F" w:rsidRDefault="00080B94" w:rsidP="005214F3">
      <w:pPr>
        <w:pStyle w:val="Subtitle-AnnexIIIa"/>
        <w:rPr>
          <w:lang w:val="fi-FI"/>
        </w:rPr>
      </w:pPr>
      <w:r w:rsidRPr="00080B94">
        <w:rPr>
          <w:rFonts w:eastAsia="MS Mincho" w:cs="Times New Roman"/>
          <w:noProof/>
          <w:lang w:val="fi-FI" w:eastAsia="en-US"/>
        </w:rPr>
        <w:t>TAITTOPAKKAUS – EI BLUE BOX</w:t>
      </w:r>
    </w:p>
    <w:p w14:paraId="2EF64735" w14:textId="2DF32990" w:rsidR="00D57306" w:rsidRPr="0027106F" w:rsidRDefault="00D57306" w:rsidP="005214F3">
      <w:pPr>
        <w:pStyle w:val="StayOnPublish"/>
        <w:rPr>
          <w:lang w:val="fi-FI"/>
        </w:rPr>
      </w:pPr>
      <w:r w:rsidRPr="0027106F">
        <w:rPr>
          <w:rStyle w:val="PlaceholderText"/>
          <w:lang w:val="fi-FI"/>
        </w:rPr>
        <w:t xml:space="preserve"> </w:t>
      </w:r>
    </w:p>
    <w:p w14:paraId="3916816A" w14:textId="6CF70ECE" w:rsidR="00D57306" w:rsidRPr="0027106F" w:rsidRDefault="00D57306">
      <w:pPr>
        <w:pStyle w:val="Heading3-AnnexIIIa"/>
        <w:spacing w:before="660"/>
        <w:ind w:right="14"/>
        <w:rPr>
          <w:lang w:val="fi-FI"/>
        </w:rPr>
      </w:pPr>
      <w:r w:rsidRPr="0027106F">
        <w:rPr>
          <w:lang w:val="fi-FI"/>
        </w:rPr>
        <w:t>1.</w:t>
      </w:r>
      <w:r w:rsidRPr="0027106F">
        <w:rPr>
          <w:lang w:val="fi-FI"/>
        </w:rPr>
        <w:tab/>
        <w:t>LÄÄKEVALMISTEEN NIMI</w:t>
      </w:r>
    </w:p>
    <w:p w14:paraId="2F6F8C16" w14:textId="4E201483" w:rsidR="00D57306" w:rsidRPr="0027106F" w:rsidRDefault="00080B94" w:rsidP="009D63C2">
      <w:pPr>
        <w:spacing w:after="0"/>
        <w:rPr>
          <w:lang w:val="fi-FI"/>
        </w:rPr>
      </w:pPr>
      <w:r w:rsidRPr="00080B94">
        <w:rPr>
          <w:rFonts w:eastAsia="MS Mincho" w:cs="Times New Roman"/>
          <w:noProof/>
          <w:lang w:val="fi-FI"/>
        </w:rPr>
        <w:t>Xtandi 40 mg kalvopäällysteiset tabletit</w:t>
      </w:r>
    </w:p>
    <w:p w14:paraId="655DF3E5" w14:textId="14E59D61" w:rsidR="00D57306" w:rsidRPr="0027106F" w:rsidRDefault="00080B94" w:rsidP="005214F3">
      <w:pPr>
        <w:rPr>
          <w:lang w:val="fi-FI"/>
        </w:rPr>
      </w:pPr>
      <w:r w:rsidRPr="00080B94">
        <w:rPr>
          <w:rFonts w:eastAsia="MS Mincho" w:cs="Times New Roman"/>
          <w:noProof/>
          <w:lang w:val="fi-FI"/>
        </w:rPr>
        <w:t>entsalutamidi</w:t>
      </w:r>
    </w:p>
    <w:p w14:paraId="6062721B" w14:textId="28B7D381" w:rsidR="00D57306" w:rsidRPr="0027106F" w:rsidRDefault="00D57306">
      <w:pPr>
        <w:pStyle w:val="Heading3-AnnexIIIa"/>
        <w:rPr>
          <w:lang w:val="fi-FI"/>
        </w:rPr>
      </w:pPr>
      <w:r w:rsidRPr="0027106F">
        <w:rPr>
          <w:lang w:val="fi-FI"/>
        </w:rPr>
        <w:t>2.</w:t>
      </w:r>
      <w:r w:rsidRPr="0027106F">
        <w:rPr>
          <w:lang w:val="fi-FI"/>
        </w:rPr>
        <w:tab/>
        <w:t>VAIKUTTAVA(T) AINE(ET)</w:t>
      </w:r>
    </w:p>
    <w:p w14:paraId="3BC04E73" w14:textId="3BC65D13" w:rsidR="00D57306" w:rsidRPr="0027106F" w:rsidRDefault="00080B94" w:rsidP="009D63C2">
      <w:pPr>
        <w:spacing w:after="0"/>
        <w:rPr>
          <w:lang w:val="fi-FI"/>
        </w:rPr>
      </w:pPr>
      <w:r w:rsidRPr="00080B94">
        <w:rPr>
          <w:rFonts w:eastAsia="MS Mincho" w:cs="Times New Roman"/>
          <w:noProof/>
          <w:lang w:val="fi-FI"/>
        </w:rPr>
        <w:t>Yksi kalvopäällysteinen tabletti sisältää 40 mg entsalutamidia</w:t>
      </w:r>
      <w:r w:rsidRPr="0027106F">
        <w:rPr>
          <w:rFonts w:cs="Myanmar Text"/>
          <w:lang w:val="fi-FI"/>
        </w:rPr>
        <w:t>.</w:t>
      </w:r>
    </w:p>
    <w:p w14:paraId="5B8E670B" w14:textId="5A4AF4A0" w:rsidR="00D57306" w:rsidRPr="0027106F" w:rsidRDefault="00D57306">
      <w:pPr>
        <w:pStyle w:val="Heading3-AnnexIIIa"/>
        <w:rPr>
          <w:lang w:val="fi-FI"/>
        </w:rPr>
      </w:pPr>
      <w:r w:rsidRPr="0027106F">
        <w:rPr>
          <w:lang w:val="fi-FI"/>
        </w:rPr>
        <w:t>3.</w:t>
      </w:r>
      <w:r w:rsidRPr="0027106F">
        <w:rPr>
          <w:lang w:val="fi-FI"/>
        </w:rPr>
        <w:tab/>
        <w:t>LUETTELO APUAINEISTA</w:t>
      </w:r>
    </w:p>
    <w:p w14:paraId="011405F7" w14:textId="31AE41B6" w:rsidR="00D57306" w:rsidRPr="0027106F" w:rsidRDefault="00D57306" w:rsidP="009D63C2">
      <w:pPr>
        <w:spacing w:after="0"/>
        <w:rPr>
          <w:lang w:val="fi-FI"/>
        </w:rPr>
      </w:pPr>
      <w:r w:rsidRPr="0027106F">
        <w:rPr>
          <w:rFonts w:cs="Myanmar Text"/>
          <w:lang w:val="fi-FI"/>
        </w:rPr>
        <w:t> </w:t>
      </w:r>
    </w:p>
    <w:p w14:paraId="78357698" w14:textId="7BE0A27C" w:rsidR="00D57306" w:rsidRPr="0027106F" w:rsidRDefault="00D57306" w:rsidP="00080B94">
      <w:pPr>
        <w:pStyle w:val="Heading3-AnnexIIIa"/>
        <w:spacing w:before="0"/>
        <w:contextualSpacing w:val="0"/>
        <w:rPr>
          <w:lang w:val="fi-FI"/>
        </w:rPr>
      </w:pPr>
      <w:r w:rsidRPr="0027106F">
        <w:rPr>
          <w:lang w:val="fi-FI"/>
        </w:rPr>
        <w:t>4.</w:t>
      </w:r>
      <w:r w:rsidRPr="0027106F">
        <w:rPr>
          <w:lang w:val="fi-FI"/>
        </w:rPr>
        <w:tab/>
        <w:t>LÄÄKEMUOTO JA SISÄLLÖN MÄÄRÄ</w:t>
      </w:r>
    </w:p>
    <w:p w14:paraId="3613A952" w14:textId="6F98BCED" w:rsidR="00D57306" w:rsidRPr="0027106F" w:rsidRDefault="00080B94" w:rsidP="005B0B82">
      <w:pPr>
        <w:spacing w:before="220" w:after="0"/>
        <w:rPr>
          <w:lang w:val="fi-FI"/>
        </w:rPr>
      </w:pPr>
      <w:r w:rsidRPr="00080B94">
        <w:rPr>
          <w:rFonts w:eastAsia="MS Mincho" w:cs="Times New Roman"/>
          <w:lang w:val="fi-FI"/>
        </w:rPr>
        <w:t>28 kalvopäällysteistä tablettia</w:t>
      </w:r>
    </w:p>
    <w:p w14:paraId="2B5376CC" w14:textId="0604140C" w:rsidR="00D57306" w:rsidRPr="0027106F" w:rsidRDefault="00D57306">
      <w:pPr>
        <w:pStyle w:val="Heading3-AnnexIIIa"/>
        <w:rPr>
          <w:lang w:val="fi-FI"/>
        </w:rPr>
      </w:pPr>
      <w:r w:rsidRPr="0027106F">
        <w:rPr>
          <w:lang w:val="fi-FI"/>
        </w:rPr>
        <w:t>5.</w:t>
      </w:r>
      <w:r w:rsidRPr="0027106F">
        <w:rPr>
          <w:lang w:val="fi-FI"/>
        </w:rPr>
        <w:tab/>
        <w:t>ANTOTAPA JA TARVITTAESSA ANTOREITTI (ANTOREITIT)</w:t>
      </w:r>
    </w:p>
    <w:p w14:paraId="3C0138F1" w14:textId="1324AE86" w:rsidR="00D57306" w:rsidRPr="00F32045" w:rsidRDefault="00D57306">
      <w:pPr>
        <w:spacing w:after="0"/>
        <w:rPr>
          <w:lang w:val="fi-FI"/>
        </w:rPr>
      </w:pPr>
      <w:r w:rsidRPr="00F32045">
        <w:rPr>
          <w:lang w:val="fi-FI"/>
        </w:rPr>
        <w:t>Lue pakkausseloste ennen käyttöä.</w:t>
      </w:r>
    </w:p>
    <w:p w14:paraId="1D446182" w14:textId="21718FBA" w:rsidR="00080B94" w:rsidRPr="00080B94" w:rsidRDefault="00080B94" w:rsidP="00D85E1F">
      <w:pPr>
        <w:spacing w:after="0"/>
        <w:rPr>
          <w:rFonts w:eastAsia="MS Mincho" w:cs="Times New Roman"/>
          <w:lang w:val="fi-FI"/>
        </w:rPr>
      </w:pPr>
      <w:r w:rsidRPr="00080B94">
        <w:rPr>
          <w:rFonts w:eastAsia="MS Mincho" w:cs="Times New Roman"/>
          <w:lang w:val="fi-FI"/>
        </w:rPr>
        <w:t>Suun kautta.</w:t>
      </w:r>
    </w:p>
    <w:p w14:paraId="635D7644" w14:textId="77777777" w:rsidR="00080B94" w:rsidRPr="00080B94" w:rsidRDefault="00080B94" w:rsidP="00080B94">
      <w:pPr>
        <w:suppressAutoHyphens/>
        <w:spacing w:after="0"/>
        <w:rPr>
          <w:rFonts w:eastAsia="MS Mincho" w:cs="Times New Roman"/>
          <w:lang w:val="fi-FI"/>
        </w:rPr>
      </w:pPr>
    </w:p>
    <w:p w14:paraId="138EF7D5" w14:textId="77777777" w:rsidR="00080B94" w:rsidRPr="00080B94" w:rsidRDefault="00080B94" w:rsidP="00080B94">
      <w:pPr>
        <w:suppressAutoHyphens/>
        <w:spacing w:after="0"/>
        <w:rPr>
          <w:rFonts w:eastAsia="MS Mincho" w:cs="Times New Roman"/>
          <w:lang w:val="fi-FI"/>
        </w:rPr>
      </w:pPr>
      <w:r w:rsidRPr="00080B94">
        <w:rPr>
          <w:rFonts w:eastAsia="MS Mincho" w:cs="Times New Roman"/>
          <w:lang w:val="fi-FI"/>
        </w:rPr>
        <w:t>Maanantai</w:t>
      </w:r>
    </w:p>
    <w:p w14:paraId="6EC653C8" w14:textId="77777777" w:rsidR="00080B94" w:rsidRPr="00080B94" w:rsidRDefault="00080B94" w:rsidP="00080B94">
      <w:pPr>
        <w:suppressAutoHyphens/>
        <w:spacing w:after="0"/>
        <w:rPr>
          <w:rFonts w:eastAsia="MS Mincho" w:cs="Times New Roman"/>
          <w:lang w:val="fi-FI"/>
        </w:rPr>
      </w:pPr>
      <w:r w:rsidRPr="00080B94">
        <w:rPr>
          <w:rFonts w:eastAsia="MS Mincho" w:cs="Times New Roman"/>
          <w:lang w:val="fi-FI"/>
        </w:rPr>
        <w:t>Tiistai</w:t>
      </w:r>
    </w:p>
    <w:p w14:paraId="498922B5" w14:textId="77777777" w:rsidR="00080B94" w:rsidRPr="00080B94" w:rsidRDefault="00080B94" w:rsidP="00080B94">
      <w:pPr>
        <w:suppressAutoHyphens/>
        <w:spacing w:after="0"/>
        <w:rPr>
          <w:rFonts w:eastAsia="MS Mincho" w:cs="Times New Roman"/>
          <w:lang w:val="fi-FI"/>
        </w:rPr>
      </w:pPr>
      <w:r w:rsidRPr="00080B94">
        <w:rPr>
          <w:rFonts w:eastAsia="MS Mincho" w:cs="Times New Roman"/>
          <w:lang w:val="fi-FI"/>
        </w:rPr>
        <w:t>Keskiviikko</w:t>
      </w:r>
    </w:p>
    <w:p w14:paraId="2D0547C1" w14:textId="77777777" w:rsidR="00080B94" w:rsidRPr="00080B94" w:rsidRDefault="00080B94" w:rsidP="00080B94">
      <w:pPr>
        <w:suppressAutoHyphens/>
        <w:spacing w:after="0"/>
        <w:rPr>
          <w:rFonts w:eastAsia="MS Mincho" w:cs="Times New Roman"/>
          <w:lang w:val="fi-FI"/>
        </w:rPr>
      </w:pPr>
      <w:r w:rsidRPr="00080B94">
        <w:rPr>
          <w:rFonts w:eastAsia="MS Mincho" w:cs="Times New Roman"/>
          <w:lang w:val="fi-FI"/>
        </w:rPr>
        <w:t>Torstai</w:t>
      </w:r>
    </w:p>
    <w:p w14:paraId="3E9E9453" w14:textId="77777777" w:rsidR="00080B94" w:rsidRPr="00080B94" w:rsidRDefault="00080B94" w:rsidP="00080B94">
      <w:pPr>
        <w:suppressAutoHyphens/>
        <w:spacing w:after="0"/>
        <w:rPr>
          <w:rFonts w:eastAsia="MS Mincho" w:cs="Times New Roman"/>
          <w:lang w:val="fi-FI"/>
        </w:rPr>
      </w:pPr>
      <w:r w:rsidRPr="00080B94">
        <w:rPr>
          <w:rFonts w:eastAsia="MS Mincho" w:cs="Times New Roman"/>
          <w:lang w:val="fi-FI"/>
        </w:rPr>
        <w:t>Perjantai</w:t>
      </w:r>
    </w:p>
    <w:p w14:paraId="64AD0C7E" w14:textId="77777777" w:rsidR="00080B94" w:rsidRPr="00080B94" w:rsidRDefault="00080B94" w:rsidP="00080B94">
      <w:pPr>
        <w:suppressAutoHyphens/>
        <w:spacing w:after="0"/>
        <w:rPr>
          <w:rFonts w:eastAsia="MS Mincho" w:cs="Times New Roman"/>
          <w:lang w:val="fi-FI"/>
        </w:rPr>
      </w:pPr>
      <w:r w:rsidRPr="00080B94">
        <w:rPr>
          <w:rFonts w:eastAsia="MS Mincho" w:cs="Times New Roman"/>
          <w:lang w:val="fi-FI"/>
        </w:rPr>
        <w:t>Lauantai</w:t>
      </w:r>
    </w:p>
    <w:p w14:paraId="31754848" w14:textId="5D806362" w:rsidR="00D57306" w:rsidRPr="007F3560" w:rsidRDefault="00080B94" w:rsidP="00080B94">
      <w:pPr>
        <w:spacing w:after="0"/>
        <w:rPr>
          <w:lang w:val="fi-FI"/>
        </w:rPr>
      </w:pPr>
      <w:r w:rsidRPr="00080B94">
        <w:rPr>
          <w:rFonts w:eastAsia="MS Mincho" w:cs="Times New Roman"/>
          <w:lang w:val="fi-FI"/>
        </w:rPr>
        <w:t>Sunnuntai</w:t>
      </w:r>
    </w:p>
    <w:p w14:paraId="7B62D176" w14:textId="1C652CA6" w:rsidR="00D57306" w:rsidRPr="007F3560" w:rsidRDefault="00D57306">
      <w:pPr>
        <w:pStyle w:val="Heading3-AnnexIIIa"/>
        <w:contextualSpacing w:val="0"/>
        <w:rPr>
          <w:lang w:val="fi-FI"/>
        </w:rPr>
      </w:pPr>
      <w:r w:rsidRPr="007F3560">
        <w:rPr>
          <w:lang w:val="fi-FI"/>
        </w:rPr>
        <w:t>6.</w:t>
      </w:r>
      <w:r w:rsidRPr="007F3560">
        <w:rPr>
          <w:lang w:val="fi-FI"/>
        </w:rPr>
        <w:tab/>
        <w:t>ERITYISVAROITUS VALMISTEEN SÄILYTTÄMISESTÄ POISSA LASTEN ULOTTUVILTA JA NÄKYVILTÄ</w:t>
      </w:r>
    </w:p>
    <w:p w14:paraId="190A9DDF" w14:textId="302588A0" w:rsidR="00D57306" w:rsidRPr="0027106F" w:rsidRDefault="00D57306">
      <w:pPr>
        <w:rPr>
          <w:lang w:val="fi-FI"/>
        </w:rPr>
      </w:pPr>
      <w:r w:rsidRPr="0027106F">
        <w:rPr>
          <w:lang w:val="fi-FI"/>
        </w:rPr>
        <w:t>Ei lasten ulottuville eikä näkyville.</w:t>
      </w:r>
    </w:p>
    <w:p w14:paraId="47572D2F" w14:textId="3BEB8C2C" w:rsidR="00D57306" w:rsidRPr="0027106F" w:rsidRDefault="00D57306">
      <w:pPr>
        <w:pStyle w:val="Heading3-AnnexIIIa"/>
        <w:rPr>
          <w:lang w:val="fi-FI"/>
        </w:rPr>
      </w:pPr>
      <w:r w:rsidRPr="0027106F">
        <w:rPr>
          <w:lang w:val="fi-FI"/>
        </w:rPr>
        <w:t>7.</w:t>
      </w:r>
      <w:r w:rsidRPr="0027106F">
        <w:rPr>
          <w:lang w:val="fi-FI"/>
        </w:rPr>
        <w:tab/>
        <w:t>MUU ERITYISVAROITUS (MUUT ERITYISVAROITUKSET), JOS TARPEEN</w:t>
      </w:r>
    </w:p>
    <w:p w14:paraId="766D2E40" w14:textId="5ED00F06" w:rsidR="00D57306" w:rsidRPr="0027106F" w:rsidRDefault="00D57306" w:rsidP="00080B94">
      <w:pPr>
        <w:spacing w:after="0"/>
        <w:rPr>
          <w:lang w:val="fi-FI"/>
        </w:rPr>
      </w:pPr>
      <w:r w:rsidRPr="0027106F">
        <w:rPr>
          <w:lang w:val="fi-FI"/>
        </w:rPr>
        <w:t> </w:t>
      </w:r>
    </w:p>
    <w:p w14:paraId="559446B5" w14:textId="087E2676" w:rsidR="00D57306" w:rsidRPr="0027106F" w:rsidRDefault="00D57306" w:rsidP="00080B94">
      <w:pPr>
        <w:pStyle w:val="Heading3-AnnexIIIa"/>
        <w:spacing w:before="0"/>
        <w:rPr>
          <w:lang w:val="fi-FI"/>
        </w:rPr>
      </w:pPr>
      <w:r w:rsidRPr="0027106F">
        <w:rPr>
          <w:lang w:val="fi-FI"/>
        </w:rPr>
        <w:t>8.</w:t>
      </w:r>
      <w:r w:rsidRPr="0027106F">
        <w:rPr>
          <w:lang w:val="fi-FI"/>
        </w:rPr>
        <w:tab/>
        <w:t>VIIMEINEN KÄYTTÖPÄIVÄMÄÄRÄ</w:t>
      </w:r>
    </w:p>
    <w:p w14:paraId="34697887" w14:textId="753B9036" w:rsidR="00D57306" w:rsidRPr="0027106F" w:rsidRDefault="00D57306" w:rsidP="005214F3">
      <w:pPr>
        <w:rPr>
          <w:lang w:val="fi-FI"/>
        </w:rPr>
      </w:pPr>
      <w:r w:rsidRPr="0027106F">
        <w:rPr>
          <w:lang w:val="fi-FI"/>
        </w:rPr>
        <w:t>EXP</w:t>
      </w:r>
    </w:p>
    <w:p w14:paraId="4D41A6AA" w14:textId="72C33946" w:rsidR="00D57306" w:rsidRPr="0027106F" w:rsidRDefault="00D57306">
      <w:pPr>
        <w:pStyle w:val="Heading3-AnnexIIIa"/>
        <w:keepNext/>
        <w:rPr>
          <w:lang w:val="fi-FI"/>
        </w:rPr>
      </w:pPr>
      <w:r w:rsidRPr="0027106F">
        <w:rPr>
          <w:lang w:val="fi-FI"/>
        </w:rPr>
        <w:t>9.</w:t>
      </w:r>
      <w:r w:rsidRPr="0027106F">
        <w:rPr>
          <w:lang w:val="fi-FI"/>
        </w:rPr>
        <w:tab/>
        <w:t>ERITYISET SÄILYTYSOLOSUHTEET</w:t>
      </w:r>
    </w:p>
    <w:p w14:paraId="6AA39681" w14:textId="119B71CF" w:rsidR="00D57306" w:rsidRPr="0027106F" w:rsidRDefault="00D57306" w:rsidP="00080B94">
      <w:pPr>
        <w:spacing w:after="0"/>
        <w:rPr>
          <w:lang w:val="fi-FI"/>
        </w:rPr>
      </w:pPr>
      <w:r w:rsidRPr="0027106F">
        <w:rPr>
          <w:lang w:val="fi-FI"/>
        </w:rPr>
        <w:t> </w:t>
      </w:r>
    </w:p>
    <w:p w14:paraId="20D1CF65" w14:textId="1170B33C" w:rsidR="00D57306" w:rsidRPr="0027106F" w:rsidRDefault="00D57306" w:rsidP="00080B94">
      <w:pPr>
        <w:pStyle w:val="Heading3-AnnexIIIa"/>
        <w:spacing w:before="0"/>
        <w:rPr>
          <w:lang w:val="fi-FI"/>
        </w:rPr>
      </w:pPr>
      <w:r w:rsidRPr="0027106F">
        <w:rPr>
          <w:lang w:val="fi-FI"/>
        </w:rPr>
        <w:t>10.</w:t>
      </w:r>
      <w:r w:rsidRPr="0027106F">
        <w:rPr>
          <w:lang w:val="fi-FI"/>
        </w:rPr>
        <w:tab/>
        <w:t>ERITYISET VAROTOIMET KÄYTTÄMÄTTÖMIEN LÄÄKEVALMISTEIDEN TAI NIISTÄ PERÄISIN OLEVAN JÄTEMATERIAALIN HÄVITTÄMISEKSI, JOS TARPEEN</w:t>
      </w:r>
    </w:p>
    <w:p w14:paraId="2C0E2B30" w14:textId="73CC11E8" w:rsidR="00D57306" w:rsidRPr="0027106F" w:rsidRDefault="00D57306" w:rsidP="00080B94">
      <w:pPr>
        <w:spacing w:after="0"/>
        <w:rPr>
          <w:lang w:val="fi-FI"/>
        </w:rPr>
      </w:pPr>
      <w:r w:rsidRPr="0027106F">
        <w:rPr>
          <w:lang w:val="fi-FI"/>
        </w:rPr>
        <w:t> </w:t>
      </w:r>
    </w:p>
    <w:p w14:paraId="369B8D94" w14:textId="30A3C1E7" w:rsidR="00D57306" w:rsidRPr="0027106F" w:rsidRDefault="00D57306" w:rsidP="00080B94">
      <w:pPr>
        <w:pStyle w:val="Heading3-AnnexIIIa"/>
        <w:spacing w:before="0"/>
        <w:rPr>
          <w:lang w:val="fi-FI"/>
        </w:rPr>
      </w:pPr>
      <w:r w:rsidRPr="0027106F">
        <w:rPr>
          <w:lang w:val="fi-FI"/>
        </w:rPr>
        <w:t>11.</w:t>
      </w:r>
      <w:r w:rsidRPr="0027106F">
        <w:rPr>
          <w:lang w:val="fi-FI"/>
        </w:rPr>
        <w:tab/>
        <w:t>MYYNTILUVAN HALTIJAN NIMI JA OSOITE</w:t>
      </w:r>
    </w:p>
    <w:p w14:paraId="5C2C9287" w14:textId="35B0FF85" w:rsidR="00080B94" w:rsidRPr="00080B94" w:rsidRDefault="00080B94" w:rsidP="00080B94">
      <w:pPr>
        <w:suppressAutoHyphens/>
        <w:spacing w:after="0"/>
        <w:rPr>
          <w:rFonts w:eastAsia="MS Mincho" w:cs="Times New Roman"/>
          <w:noProof/>
          <w:lang w:val="fi-FI"/>
        </w:rPr>
      </w:pPr>
      <w:r w:rsidRPr="00080B94">
        <w:rPr>
          <w:rFonts w:eastAsia="MS Mincho" w:cs="Times New Roman"/>
          <w:noProof/>
          <w:lang w:val="fi-FI"/>
        </w:rPr>
        <w:t>Astellas Pharma Europe B.V.</w:t>
      </w:r>
    </w:p>
    <w:p w14:paraId="34FE3476" w14:textId="77777777" w:rsidR="00080B94" w:rsidRPr="00080B94" w:rsidRDefault="00080B94" w:rsidP="00080B94">
      <w:pPr>
        <w:suppressAutoHyphens/>
        <w:spacing w:after="0"/>
        <w:rPr>
          <w:rFonts w:eastAsia="MS Mincho" w:cs="Times New Roman"/>
          <w:noProof/>
          <w:lang w:val="fi-FI"/>
        </w:rPr>
      </w:pPr>
      <w:r w:rsidRPr="00080B94">
        <w:rPr>
          <w:rFonts w:eastAsia="MS Mincho" w:cs="Times New Roman"/>
          <w:noProof/>
          <w:lang w:val="fi-FI"/>
        </w:rPr>
        <w:t>Sylviusweg 62</w:t>
      </w:r>
    </w:p>
    <w:p w14:paraId="172F7088" w14:textId="77777777" w:rsidR="00080B94" w:rsidRPr="00080B94" w:rsidRDefault="00080B94" w:rsidP="00080B94">
      <w:pPr>
        <w:suppressAutoHyphens/>
        <w:spacing w:after="0"/>
        <w:rPr>
          <w:rFonts w:eastAsia="MS Mincho" w:cs="Times New Roman"/>
          <w:noProof/>
          <w:lang w:val="fi-FI"/>
        </w:rPr>
      </w:pPr>
      <w:r w:rsidRPr="00080B94">
        <w:rPr>
          <w:rFonts w:eastAsia="MS Mincho" w:cs="Times New Roman"/>
          <w:noProof/>
          <w:lang w:val="fi-FI"/>
        </w:rPr>
        <w:t>2333 BE Leiden</w:t>
      </w:r>
    </w:p>
    <w:p w14:paraId="00AAAD57" w14:textId="1B4809E9" w:rsidR="00D57306" w:rsidRPr="0027106F" w:rsidRDefault="00080B94" w:rsidP="00080B94">
      <w:pPr>
        <w:spacing w:after="0"/>
        <w:rPr>
          <w:lang w:val="fi-FI"/>
        </w:rPr>
      </w:pPr>
      <w:r w:rsidRPr="00080B94">
        <w:rPr>
          <w:rFonts w:eastAsia="MS Mincho" w:cs="Times New Roman"/>
          <w:noProof/>
          <w:lang w:val="fi-FI"/>
        </w:rPr>
        <w:t>Alankomaat</w:t>
      </w:r>
    </w:p>
    <w:p w14:paraId="2EC8A392" w14:textId="5B7F2AE9" w:rsidR="00D57306" w:rsidRPr="0027106F" w:rsidRDefault="00D57306" w:rsidP="009D63C2">
      <w:pPr>
        <w:pStyle w:val="Heading3-AnnexIIIa"/>
        <w:rPr>
          <w:lang w:val="fi-FI"/>
        </w:rPr>
      </w:pPr>
      <w:r w:rsidRPr="0027106F">
        <w:rPr>
          <w:lang w:val="fi-FI"/>
        </w:rPr>
        <w:t>12.</w:t>
      </w:r>
      <w:r w:rsidRPr="0027106F">
        <w:rPr>
          <w:lang w:val="fi-FI"/>
        </w:rPr>
        <w:tab/>
      </w:r>
      <w:r w:rsidR="00080B94" w:rsidRPr="00080B94">
        <w:rPr>
          <w:rFonts w:eastAsia="MS Mincho" w:cs="Times New Roman"/>
          <w:bCs w:val="0"/>
          <w:caps w:val="0"/>
          <w:noProof/>
          <w:szCs w:val="22"/>
          <w:lang w:val="fi-FI"/>
        </w:rPr>
        <w:t>MYYNTILUVAN NUMERO(T)</w:t>
      </w:r>
    </w:p>
    <w:p w14:paraId="6237DE06" w14:textId="47AEC69F" w:rsidR="00D57306" w:rsidRPr="0027106F" w:rsidRDefault="00D57306" w:rsidP="002C4EF0">
      <w:pPr>
        <w:spacing w:after="0"/>
        <w:rPr>
          <w:lang w:val="fi-FI"/>
        </w:rPr>
      </w:pPr>
      <w:r w:rsidRPr="0027106F">
        <w:rPr>
          <w:bCs/>
          <w:lang w:val="fi-FI"/>
        </w:rPr>
        <w:t> </w:t>
      </w:r>
    </w:p>
    <w:p w14:paraId="144D6430" w14:textId="5EEF0005" w:rsidR="00D57306" w:rsidRPr="0027106F" w:rsidRDefault="00D57306" w:rsidP="00080B94">
      <w:pPr>
        <w:pStyle w:val="Heading3-AnnexIIIa"/>
        <w:spacing w:before="0"/>
        <w:contextualSpacing w:val="0"/>
        <w:rPr>
          <w:lang w:val="fi-FI"/>
        </w:rPr>
      </w:pPr>
      <w:r w:rsidRPr="0027106F">
        <w:rPr>
          <w:lang w:val="fi-FI"/>
        </w:rPr>
        <w:t>13.</w:t>
      </w:r>
      <w:r w:rsidRPr="0027106F">
        <w:rPr>
          <w:lang w:val="fi-FI"/>
        </w:rPr>
        <w:tab/>
        <w:t>ERÄNUMERO</w:t>
      </w:r>
    </w:p>
    <w:p w14:paraId="780932B1" w14:textId="67D0E79F" w:rsidR="00D57306" w:rsidRPr="0027106F" w:rsidRDefault="00D57306" w:rsidP="005214F3">
      <w:pPr>
        <w:rPr>
          <w:lang w:val="fi-FI"/>
        </w:rPr>
      </w:pPr>
      <w:r w:rsidRPr="0027106F">
        <w:rPr>
          <w:lang w:val="fi-FI"/>
        </w:rPr>
        <w:t>Lot</w:t>
      </w:r>
    </w:p>
    <w:p w14:paraId="13EAA56B" w14:textId="1B82A009" w:rsidR="00D57306" w:rsidRPr="0027106F" w:rsidRDefault="00D57306">
      <w:pPr>
        <w:pStyle w:val="Heading3-AnnexIIIa"/>
        <w:rPr>
          <w:lang w:val="fi-FI"/>
        </w:rPr>
      </w:pPr>
      <w:r w:rsidRPr="0027106F">
        <w:rPr>
          <w:lang w:val="fi-FI"/>
        </w:rPr>
        <w:t>14.</w:t>
      </w:r>
      <w:r w:rsidRPr="0027106F">
        <w:rPr>
          <w:lang w:val="fi-FI"/>
        </w:rPr>
        <w:tab/>
        <w:t>YLEINEN TOIMITTAMISLUOKITTELU</w:t>
      </w:r>
    </w:p>
    <w:p w14:paraId="2BD8A9C0" w14:textId="13EB8E5C" w:rsidR="00D57306" w:rsidRPr="0027106F" w:rsidRDefault="00080B94" w:rsidP="005214F3">
      <w:pPr>
        <w:rPr>
          <w:lang w:val="fi-FI"/>
        </w:rPr>
      </w:pPr>
      <w:r w:rsidRPr="00080B94">
        <w:rPr>
          <w:rFonts w:eastAsia="MS Mincho" w:cs="Times New Roman"/>
          <w:noProof/>
          <w:lang w:val="fi-FI"/>
        </w:rPr>
        <w:t>Reseptilääke</w:t>
      </w:r>
      <w:r w:rsidR="00D57306" w:rsidRPr="0027106F">
        <w:rPr>
          <w:rFonts w:cs="Myanmar Text"/>
          <w:lang w:val="fi-FI"/>
        </w:rPr>
        <w:t>.</w:t>
      </w:r>
    </w:p>
    <w:p w14:paraId="31F50736" w14:textId="41EB0F3B" w:rsidR="00D57306" w:rsidRPr="0027106F" w:rsidRDefault="00D57306">
      <w:pPr>
        <w:pStyle w:val="Heading3-AnnexIIIa"/>
        <w:rPr>
          <w:lang w:val="fi-FI"/>
        </w:rPr>
      </w:pPr>
      <w:r w:rsidRPr="0027106F">
        <w:rPr>
          <w:lang w:val="fi-FI"/>
        </w:rPr>
        <w:t>15.</w:t>
      </w:r>
      <w:r w:rsidRPr="0027106F">
        <w:rPr>
          <w:lang w:val="fi-FI"/>
        </w:rPr>
        <w:tab/>
        <w:t>KÄYTTÖOHJEET</w:t>
      </w:r>
    </w:p>
    <w:p w14:paraId="20228201" w14:textId="4E08A6DD" w:rsidR="00D57306" w:rsidRPr="0027106F" w:rsidRDefault="00D57306" w:rsidP="00080B94">
      <w:pPr>
        <w:spacing w:after="0"/>
        <w:rPr>
          <w:lang w:val="fi-FI"/>
        </w:rPr>
      </w:pPr>
      <w:r w:rsidRPr="0027106F">
        <w:rPr>
          <w:lang w:val="fi-FI"/>
        </w:rPr>
        <w:t> </w:t>
      </w:r>
    </w:p>
    <w:p w14:paraId="66E21C9B" w14:textId="2C6D510C" w:rsidR="00D57306" w:rsidRPr="0027106F" w:rsidRDefault="00D57306" w:rsidP="00080B94">
      <w:pPr>
        <w:pStyle w:val="Heading3-AnnexIIIa"/>
        <w:spacing w:before="0"/>
        <w:rPr>
          <w:lang w:val="fi-FI"/>
        </w:rPr>
      </w:pPr>
      <w:r w:rsidRPr="0027106F">
        <w:rPr>
          <w:lang w:val="fi-FI"/>
        </w:rPr>
        <w:t>16.</w:t>
      </w:r>
      <w:r w:rsidRPr="0027106F">
        <w:rPr>
          <w:lang w:val="fi-FI"/>
        </w:rPr>
        <w:tab/>
        <w:t>TIEDOT PISTEKIRJOITUKSELLA</w:t>
      </w:r>
    </w:p>
    <w:p w14:paraId="0B7041A6" w14:textId="308B3D97" w:rsidR="00D57306" w:rsidRPr="0027106F" w:rsidRDefault="00080B94" w:rsidP="005214F3">
      <w:pPr>
        <w:rPr>
          <w:lang w:val="fi-FI"/>
        </w:rPr>
      </w:pPr>
      <w:r w:rsidRPr="00080B94">
        <w:rPr>
          <w:rFonts w:eastAsia="MS Mincho" w:cs="Times New Roman"/>
          <w:lang w:val="fi-FI"/>
        </w:rPr>
        <w:t>xtandi 40 mg kalvopäällysteiset tabletit</w:t>
      </w:r>
    </w:p>
    <w:p w14:paraId="6C9340E3" w14:textId="48E82E66" w:rsidR="00D57306" w:rsidRPr="0027106F" w:rsidRDefault="00D57306">
      <w:pPr>
        <w:pStyle w:val="Heading3-AnnexIIIa"/>
        <w:rPr>
          <w:lang w:val="fi-FI"/>
        </w:rPr>
      </w:pPr>
      <w:r w:rsidRPr="0027106F">
        <w:rPr>
          <w:lang w:val="fi-FI"/>
        </w:rPr>
        <w:t>17.</w:t>
      </w:r>
      <w:r w:rsidRPr="0027106F">
        <w:rPr>
          <w:lang w:val="fi-FI"/>
        </w:rPr>
        <w:tab/>
        <w:t>YKSILÖLLINEN TUNNISTE – 2D-VIIVAKOODI</w:t>
      </w:r>
    </w:p>
    <w:p w14:paraId="682D3E85" w14:textId="2439C215" w:rsidR="00D57306" w:rsidRPr="0027106F" w:rsidRDefault="00D57306" w:rsidP="00EC648D">
      <w:pPr>
        <w:spacing w:after="0"/>
        <w:rPr>
          <w:lang w:val="fi-FI"/>
        </w:rPr>
      </w:pPr>
      <w:r w:rsidRPr="0027106F">
        <w:rPr>
          <w:lang w:val="fi-FI"/>
        </w:rPr>
        <w:t> </w:t>
      </w:r>
    </w:p>
    <w:p w14:paraId="2AC47079" w14:textId="314FA077" w:rsidR="00D57306" w:rsidRPr="0027106F" w:rsidRDefault="00D57306" w:rsidP="00EC648D">
      <w:pPr>
        <w:pStyle w:val="Heading3-AnnexIIIa"/>
        <w:spacing w:before="0"/>
        <w:rPr>
          <w:lang w:val="fi-FI"/>
        </w:rPr>
      </w:pPr>
      <w:r w:rsidRPr="0027106F">
        <w:rPr>
          <w:lang w:val="fi-FI"/>
        </w:rPr>
        <w:t>18.</w:t>
      </w:r>
      <w:r w:rsidRPr="0027106F">
        <w:rPr>
          <w:lang w:val="fi-FI"/>
        </w:rPr>
        <w:tab/>
        <w:t>YKSILÖLLINEN TUNNISTE – LUETTAVISSA OLEVAT TIEDOT</w:t>
      </w:r>
    </w:p>
    <w:p w14:paraId="4D1BAAF9" w14:textId="2690B275" w:rsidR="00D57306" w:rsidRPr="00AA2796" w:rsidRDefault="00D57306">
      <w:pPr>
        <w:rPr>
          <w:lang w:val="fi-FI"/>
        </w:rPr>
      </w:pPr>
      <w:r w:rsidRPr="00AA2796">
        <w:rPr>
          <w:noProof/>
          <w:lang w:val="fi-FI"/>
        </w:rPr>
        <w:br w:type="page"/>
      </w:r>
    </w:p>
    <w:p w14:paraId="397AE434" w14:textId="0CF4DA78" w:rsidR="00D57306" w:rsidRPr="0027106F" w:rsidRDefault="00FA2A45">
      <w:pPr>
        <w:pStyle w:val="Title-AnnexIIIa"/>
        <w:rPr>
          <w:lang w:val="fi-FI"/>
        </w:rPr>
      </w:pPr>
      <w:r w:rsidRPr="00FA2A45">
        <w:rPr>
          <w:lang w:val="fi-FI"/>
        </w:rPr>
        <w:t>SISÄPAKKAUKSISSA</w:t>
      </w:r>
      <w:r w:rsidR="00D57306" w:rsidRPr="0027106F">
        <w:rPr>
          <w:lang w:val="fi-FI"/>
        </w:rPr>
        <w:t xml:space="preserve"> ON OLTAVA SEURAAVAT MERKINNÄT</w:t>
      </w:r>
    </w:p>
    <w:p w14:paraId="3A917F40" w14:textId="743A42CB" w:rsidR="00D57306" w:rsidRPr="0027106F" w:rsidRDefault="00EC648D" w:rsidP="003E4D26">
      <w:pPr>
        <w:pStyle w:val="Subtitle-AnnexIIIa"/>
        <w:rPr>
          <w:lang w:val="fi-FI"/>
        </w:rPr>
      </w:pPr>
      <w:r w:rsidRPr="00EC648D">
        <w:rPr>
          <w:rFonts w:eastAsia="MS Mincho" w:cs="Times New Roman"/>
          <w:noProof/>
          <w:lang w:val="fi-FI" w:eastAsia="en-US"/>
        </w:rPr>
        <w:t>TAITTOPAKKAUS – EI BLUE BOX</w:t>
      </w:r>
    </w:p>
    <w:p w14:paraId="7ACB845A" w14:textId="3A14ECF4" w:rsidR="00D57306" w:rsidRPr="0027106F" w:rsidRDefault="00D57306" w:rsidP="003E4D26">
      <w:pPr>
        <w:pStyle w:val="StayOnPublish"/>
        <w:rPr>
          <w:lang w:val="fi-FI"/>
        </w:rPr>
      </w:pPr>
      <w:r w:rsidRPr="0027106F">
        <w:rPr>
          <w:rStyle w:val="PlaceholderText"/>
          <w:lang w:val="fi-FI"/>
        </w:rPr>
        <w:t xml:space="preserve"> </w:t>
      </w:r>
    </w:p>
    <w:p w14:paraId="6CA1632F" w14:textId="371FC4C9" w:rsidR="00D57306" w:rsidRPr="0027106F" w:rsidRDefault="00D57306">
      <w:pPr>
        <w:pStyle w:val="Heading3-AnnexIIIa"/>
        <w:spacing w:before="660"/>
        <w:ind w:right="14"/>
        <w:rPr>
          <w:lang w:val="fi-FI"/>
        </w:rPr>
      </w:pPr>
      <w:r w:rsidRPr="0027106F">
        <w:rPr>
          <w:lang w:val="fi-FI"/>
        </w:rPr>
        <w:t>1.</w:t>
      </w:r>
      <w:r w:rsidRPr="0027106F">
        <w:rPr>
          <w:lang w:val="fi-FI"/>
        </w:rPr>
        <w:tab/>
        <w:t>LÄÄKEVALMISTEEN NIMI</w:t>
      </w:r>
    </w:p>
    <w:p w14:paraId="0666F0E6" w14:textId="4C42169B" w:rsidR="00D57306" w:rsidRPr="0027106F" w:rsidRDefault="00EC648D" w:rsidP="002C4EF0">
      <w:pPr>
        <w:spacing w:after="0"/>
        <w:rPr>
          <w:lang w:val="fi-FI"/>
        </w:rPr>
      </w:pPr>
      <w:r w:rsidRPr="00EC648D">
        <w:rPr>
          <w:rFonts w:eastAsia="MS Mincho" w:cs="Times New Roman"/>
          <w:noProof/>
          <w:lang w:val="fi-FI"/>
        </w:rPr>
        <w:t>Xtandi 80 mg kalvopäällysteiset tabletit</w:t>
      </w:r>
    </w:p>
    <w:p w14:paraId="36344D8B" w14:textId="542ED287" w:rsidR="00D57306" w:rsidRPr="0027106F" w:rsidRDefault="00EC648D" w:rsidP="003E4D26">
      <w:pPr>
        <w:rPr>
          <w:lang w:val="fi-FI"/>
        </w:rPr>
      </w:pPr>
      <w:r w:rsidRPr="00EC648D">
        <w:rPr>
          <w:rFonts w:eastAsia="MS Mincho" w:cs="Times New Roman"/>
          <w:noProof/>
          <w:lang w:val="fi-FI"/>
        </w:rPr>
        <w:t>entsalutamidi</w:t>
      </w:r>
    </w:p>
    <w:p w14:paraId="0F8FAADC" w14:textId="6F1BCAB3" w:rsidR="00D57306" w:rsidRPr="0027106F" w:rsidRDefault="00D57306">
      <w:pPr>
        <w:pStyle w:val="Heading3-AnnexIIIa"/>
        <w:rPr>
          <w:lang w:val="fi-FI"/>
        </w:rPr>
      </w:pPr>
      <w:r w:rsidRPr="0027106F">
        <w:rPr>
          <w:lang w:val="fi-FI"/>
        </w:rPr>
        <w:t>2.</w:t>
      </w:r>
      <w:r w:rsidRPr="0027106F">
        <w:rPr>
          <w:lang w:val="fi-FI"/>
        </w:rPr>
        <w:tab/>
        <w:t>VAIKUTTAVA(T) AINE(ET)</w:t>
      </w:r>
    </w:p>
    <w:p w14:paraId="159A79D7" w14:textId="40BEBADC" w:rsidR="00D57306" w:rsidRPr="0027106F" w:rsidRDefault="00E70137" w:rsidP="003E4D26">
      <w:pPr>
        <w:rPr>
          <w:lang w:val="fi-FI"/>
        </w:rPr>
      </w:pPr>
      <w:r w:rsidRPr="00E70137">
        <w:rPr>
          <w:rFonts w:eastAsia="MS Mincho" w:cs="Times New Roman"/>
          <w:noProof/>
          <w:lang w:val="fi-FI"/>
        </w:rPr>
        <w:t>Yksi kalvopäällysteinen tabletti sisältää 80 mg entsalutamidia</w:t>
      </w:r>
      <w:r w:rsidR="00D57306" w:rsidRPr="0027106F">
        <w:rPr>
          <w:lang w:val="fi-FI"/>
        </w:rPr>
        <w:t>.</w:t>
      </w:r>
    </w:p>
    <w:p w14:paraId="6240DE42" w14:textId="281BB93E" w:rsidR="00D57306" w:rsidRPr="0027106F" w:rsidRDefault="00D57306">
      <w:pPr>
        <w:pStyle w:val="Heading3-AnnexIIIa"/>
        <w:rPr>
          <w:lang w:val="fi-FI"/>
        </w:rPr>
      </w:pPr>
      <w:r w:rsidRPr="0027106F">
        <w:rPr>
          <w:lang w:val="fi-FI"/>
        </w:rPr>
        <w:t>3.</w:t>
      </w:r>
      <w:r w:rsidRPr="0027106F">
        <w:rPr>
          <w:lang w:val="fi-FI"/>
        </w:rPr>
        <w:tab/>
        <w:t>LUETTELO APUAINEISTA</w:t>
      </w:r>
    </w:p>
    <w:p w14:paraId="6D9B69CF" w14:textId="1FEA949D" w:rsidR="00D57306" w:rsidRPr="0027106F" w:rsidRDefault="00D57306" w:rsidP="002C4EF0">
      <w:pPr>
        <w:spacing w:after="0"/>
        <w:rPr>
          <w:lang w:val="fi-FI"/>
        </w:rPr>
      </w:pPr>
      <w:r w:rsidRPr="0027106F">
        <w:rPr>
          <w:rFonts w:cs="Myanmar Text"/>
          <w:lang w:val="fi-FI"/>
        </w:rPr>
        <w:t> </w:t>
      </w:r>
    </w:p>
    <w:p w14:paraId="7E371040" w14:textId="5E9BFB9D" w:rsidR="00D57306" w:rsidRPr="0027106F" w:rsidRDefault="00D57306" w:rsidP="00E70137">
      <w:pPr>
        <w:pStyle w:val="Heading3-AnnexIIIa"/>
        <w:spacing w:before="0"/>
        <w:rPr>
          <w:lang w:val="fi-FI"/>
        </w:rPr>
      </w:pPr>
      <w:r w:rsidRPr="0027106F">
        <w:rPr>
          <w:lang w:val="fi-FI"/>
        </w:rPr>
        <w:t>4.</w:t>
      </w:r>
      <w:r w:rsidRPr="0027106F">
        <w:rPr>
          <w:lang w:val="fi-FI"/>
        </w:rPr>
        <w:tab/>
        <w:t>LÄÄKEMUOTO JA SISÄLLÖN MÄÄRÄ</w:t>
      </w:r>
    </w:p>
    <w:p w14:paraId="21775060" w14:textId="4A5FB604" w:rsidR="00D57306" w:rsidRPr="0027106F" w:rsidRDefault="00E70137" w:rsidP="005B0B82">
      <w:pPr>
        <w:spacing w:before="220" w:after="0"/>
        <w:rPr>
          <w:lang w:val="fi-FI"/>
        </w:rPr>
      </w:pPr>
      <w:r w:rsidRPr="00E70137">
        <w:rPr>
          <w:rFonts w:eastAsia="MS Mincho" w:cs="Times New Roman"/>
          <w:lang w:val="fi-FI"/>
        </w:rPr>
        <w:t>14 kalvopäällysteistä tablettia</w:t>
      </w:r>
    </w:p>
    <w:p w14:paraId="795346B7" w14:textId="77D72148" w:rsidR="00D57306" w:rsidRPr="0027106F" w:rsidRDefault="00D57306">
      <w:pPr>
        <w:pStyle w:val="Heading3-AnnexIIIa"/>
        <w:rPr>
          <w:lang w:val="fi-FI"/>
        </w:rPr>
      </w:pPr>
      <w:r w:rsidRPr="0027106F">
        <w:rPr>
          <w:lang w:val="fi-FI"/>
        </w:rPr>
        <w:t>5.</w:t>
      </w:r>
      <w:r w:rsidRPr="0027106F">
        <w:rPr>
          <w:lang w:val="fi-FI"/>
        </w:rPr>
        <w:tab/>
        <w:t>ANTOTAPA JA TARVITTAESSA ANTOREITTI (ANTOREITIT)</w:t>
      </w:r>
    </w:p>
    <w:p w14:paraId="0ACCE481" w14:textId="7A52028B" w:rsidR="00D57306" w:rsidRPr="00F32045" w:rsidRDefault="00D57306">
      <w:pPr>
        <w:spacing w:after="0"/>
        <w:rPr>
          <w:lang w:val="fi-FI"/>
        </w:rPr>
      </w:pPr>
      <w:r w:rsidRPr="00F32045">
        <w:rPr>
          <w:lang w:val="fi-FI"/>
        </w:rPr>
        <w:t>Lue pakkausseloste ennen käyttöä.</w:t>
      </w:r>
    </w:p>
    <w:p w14:paraId="3263C7BA" w14:textId="1558DF52" w:rsidR="00E70137" w:rsidRPr="00E70137" w:rsidRDefault="00E70137" w:rsidP="00D85E1F">
      <w:pPr>
        <w:spacing w:after="0"/>
        <w:rPr>
          <w:rFonts w:eastAsia="MS Mincho" w:cs="Times New Roman"/>
          <w:lang w:val="fi-FI"/>
        </w:rPr>
      </w:pPr>
      <w:r w:rsidRPr="00E70137">
        <w:rPr>
          <w:rFonts w:eastAsia="MS Mincho" w:cs="Times New Roman"/>
          <w:lang w:val="fi-FI"/>
        </w:rPr>
        <w:t>Suun kautta.</w:t>
      </w:r>
    </w:p>
    <w:p w14:paraId="38F20A2E" w14:textId="77777777" w:rsidR="00E70137" w:rsidRPr="00E70137" w:rsidRDefault="00E70137" w:rsidP="00E70137">
      <w:pPr>
        <w:suppressAutoHyphens/>
        <w:spacing w:after="0"/>
        <w:rPr>
          <w:rFonts w:eastAsia="MS Mincho" w:cs="Times New Roman"/>
          <w:lang w:val="fi-FI"/>
        </w:rPr>
      </w:pPr>
    </w:p>
    <w:p w14:paraId="387D57DC" w14:textId="77777777" w:rsidR="00E70137" w:rsidRPr="00E70137" w:rsidRDefault="00E70137" w:rsidP="00E70137">
      <w:pPr>
        <w:suppressAutoHyphens/>
        <w:spacing w:after="0"/>
        <w:rPr>
          <w:rFonts w:eastAsia="MS Mincho" w:cs="Times New Roman"/>
          <w:lang w:val="fi-FI"/>
        </w:rPr>
      </w:pPr>
      <w:r w:rsidRPr="00E70137">
        <w:rPr>
          <w:rFonts w:eastAsia="MS Mincho" w:cs="Times New Roman"/>
          <w:lang w:val="fi-FI"/>
        </w:rPr>
        <w:t>Maanantai</w:t>
      </w:r>
    </w:p>
    <w:p w14:paraId="3BA061E6" w14:textId="77777777" w:rsidR="00E70137" w:rsidRPr="00E70137" w:rsidRDefault="00E70137" w:rsidP="00E70137">
      <w:pPr>
        <w:suppressAutoHyphens/>
        <w:spacing w:after="0"/>
        <w:rPr>
          <w:rFonts w:eastAsia="MS Mincho" w:cs="Times New Roman"/>
          <w:lang w:val="fi-FI"/>
        </w:rPr>
      </w:pPr>
      <w:r w:rsidRPr="00E70137">
        <w:rPr>
          <w:rFonts w:eastAsia="MS Mincho" w:cs="Times New Roman"/>
          <w:lang w:val="fi-FI"/>
        </w:rPr>
        <w:t>Tiistai</w:t>
      </w:r>
    </w:p>
    <w:p w14:paraId="12D87944" w14:textId="77777777" w:rsidR="00E70137" w:rsidRPr="00E70137" w:rsidRDefault="00E70137" w:rsidP="00E70137">
      <w:pPr>
        <w:suppressAutoHyphens/>
        <w:spacing w:after="0"/>
        <w:rPr>
          <w:rFonts w:eastAsia="MS Mincho" w:cs="Times New Roman"/>
          <w:lang w:val="fi-FI"/>
        </w:rPr>
      </w:pPr>
      <w:r w:rsidRPr="00E70137">
        <w:rPr>
          <w:rFonts w:eastAsia="MS Mincho" w:cs="Times New Roman"/>
          <w:lang w:val="fi-FI"/>
        </w:rPr>
        <w:t>Keskiviikko</w:t>
      </w:r>
    </w:p>
    <w:p w14:paraId="15B0EED6" w14:textId="77777777" w:rsidR="00E70137" w:rsidRPr="00E70137" w:rsidRDefault="00E70137" w:rsidP="00E70137">
      <w:pPr>
        <w:suppressAutoHyphens/>
        <w:spacing w:after="0"/>
        <w:rPr>
          <w:rFonts w:eastAsia="MS Mincho" w:cs="Times New Roman"/>
          <w:lang w:val="fi-FI"/>
        </w:rPr>
      </w:pPr>
      <w:r w:rsidRPr="00E70137">
        <w:rPr>
          <w:rFonts w:eastAsia="MS Mincho" w:cs="Times New Roman"/>
          <w:lang w:val="fi-FI"/>
        </w:rPr>
        <w:t>Torstai</w:t>
      </w:r>
    </w:p>
    <w:p w14:paraId="3FC74602" w14:textId="77777777" w:rsidR="00E70137" w:rsidRPr="00E70137" w:rsidRDefault="00E70137" w:rsidP="00E70137">
      <w:pPr>
        <w:suppressAutoHyphens/>
        <w:spacing w:after="0"/>
        <w:rPr>
          <w:rFonts w:eastAsia="MS Mincho" w:cs="Times New Roman"/>
          <w:lang w:val="fi-FI"/>
        </w:rPr>
      </w:pPr>
      <w:r w:rsidRPr="00E70137">
        <w:rPr>
          <w:rFonts w:eastAsia="MS Mincho" w:cs="Times New Roman"/>
          <w:lang w:val="fi-FI"/>
        </w:rPr>
        <w:t>Perjantai</w:t>
      </w:r>
    </w:p>
    <w:p w14:paraId="5AD59264" w14:textId="77777777" w:rsidR="00E70137" w:rsidRPr="00E70137" w:rsidRDefault="00E70137" w:rsidP="00E70137">
      <w:pPr>
        <w:suppressAutoHyphens/>
        <w:spacing w:after="0"/>
        <w:rPr>
          <w:rFonts w:eastAsia="MS Mincho" w:cs="Times New Roman"/>
          <w:lang w:val="fi-FI"/>
        </w:rPr>
      </w:pPr>
      <w:r w:rsidRPr="00E70137">
        <w:rPr>
          <w:rFonts w:eastAsia="MS Mincho" w:cs="Times New Roman"/>
          <w:lang w:val="fi-FI"/>
        </w:rPr>
        <w:t>Lauantai</w:t>
      </w:r>
    </w:p>
    <w:p w14:paraId="761EF24E" w14:textId="1A28412B" w:rsidR="00D57306" w:rsidRPr="007F3560" w:rsidRDefault="00E70137" w:rsidP="00E70137">
      <w:pPr>
        <w:spacing w:after="0"/>
        <w:rPr>
          <w:lang w:val="fi-FI"/>
        </w:rPr>
      </w:pPr>
      <w:r w:rsidRPr="00E70137">
        <w:rPr>
          <w:rFonts w:eastAsia="MS Mincho" w:cs="Times New Roman"/>
          <w:lang w:val="fi-FI"/>
        </w:rPr>
        <w:t>Sunnuntai</w:t>
      </w:r>
    </w:p>
    <w:p w14:paraId="1C429838" w14:textId="3B0E6C83" w:rsidR="00D57306" w:rsidRPr="007F3560" w:rsidRDefault="00D57306">
      <w:pPr>
        <w:pStyle w:val="Heading3-AnnexIIIa"/>
        <w:contextualSpacing w:val="0"/>
        <w:rPr>
          <w:lang w:val="fi-FI"/>
        </w:rPr>
      </w:pPr>
      <w:r w:rsidRPr="007F3560">
        <w:rPr>
          <w:lang w:val="fi-FI"/>
        </w:rPr>
        <w:t>6.</w:t>
      </w:r>
      <w:r w:rsidRPr="007F3560">
        <w:rPr>
          <w:lang w:val="fi-FI"/>
        </w:rPr>
        <w:tab/>
        <w:t>ERITYISVAROITUS VALMISTEEN SÄILYTTÄMISESTÄ POISSA LASTEN ULOTTUVILTA JA NÄKYVILTÄ</w:t>
      </w:r>
    </w:p>
    <w:p w14:paraId="41D655D0" w14:textId="14D8BF2B" w:rsidR="00D57306" w:rsidRPr="0027106F" w:rsidRDefault="00D57306">
      <w:pPr>
        <w:spacing w:after="0"/>
        <w:rPr>
          <w:lang w:val="fi-FI"/>
        </w:rPr>
      </w:pPr>
      <w:r w:rsidRPr="0027106F">
        <w:rPr>
          <w:lang w:val="fi-FI"/>
        </w:rPr>
        <w:t>Ei lasten ulottuville eikä näkyville.</w:t>
      </w:r>
    </w:p>
    <w:p w14:paraId="56A6F29D" w14:textId="78760A30" w:rsidR="00D57306" w:rsidRPr="0027106F" w:rsidRDefault="00D57306">
      <w:pPr>
        <w:pStyle w:val="Heading3-AnnexIIIa"/>
        <w:rPr>
          <w:lang w:val="fi-FI"/>
        </w:rPr>
      </w:pPr>
      <w:r w:rsidRPr="0027106F">
        <w:rPr>
          <w:lang w:val="fi-FI"/>
        </w:rPr>
        <w:t>7.</w:t>
      </w:r>
      <w:r w:rsidRPr="0027106F">
        <w:rPr>
          <w:lang w:val="fi-FI"/>
        </w:rPr>
        <w:tab/>
        <w:t>MUU ERITYISVAROITUS (MUUT ERITYISVAROITUKSET), JOS TARPEEN</w:t>
      </w:r>
    </w:p>
    <w:p w14:paraId="5DB65A02" w14:textId="5C79C771" w:rsidR="00D57306" w:rsidRPr="0027106F" w:rsidRDefault="00D57306" w:rsidP="00E70137">
      <w:pPr>
        <w:spacing w:after="0"/>
        <w:rPr>
          <w:lang w:val="fi-FI"/>
        </w:rPr>
      </w:pPr>
      <w:r w:rsidRPr="0027106F">
        <w:rPr>
          <w:lang w:val="fi-FI"/>
        </w:rPr>
        <w:t> </w:t>
      </w:r>
    </w:p>
    <w:p w14:paraId="37A7EAED" w14:textId="3CE15A5C" w:rsidR="00D57306" w:rsidRPr="0027106F" w:rsidRDefault="00D57306" w:rsidP="00E70137">
      <w:pPr>
        <w:pStyle w:val="Heading3-AnnexIIIa"/>
        <w:spacing w:before="0"/>
        <w:rPr>
          <w:lang w:val="fi-FI"/>
        </w:rPr>
      </w:pPr>
      <w:r w:rsidRPr="0027106F">
        <w:rPr>
          <w:lang w:val="fi-FI"/>
        </w:rPr>
        <w:t>8.</w:t>
      </w:r>
      <w:r w:rsidRPr="0027106F">
        <w:rPr>
          <w:lang w:val="fi-FI"/>
        </w:rPr>
        <w:tab/>
        <w:t>VIIMEINEN KÄYTTÖPÄIVÄMÄÄRÄ</w:t>
      </w:r>
    </w:p>
    <w:p w14:paraId="3FEC44AA" w14:textId="67DC9D6D" w:rsidR="00D57306" w:rsidRPr="0027106F" w:rsidRDefault="00D57306" w:rsidP="003E4D26">
      <w:pPr>
        <w:rPr>
          <w:lang w:val="fi-FI"/>
        </w:rPr>
      </w:pPr>
      <w:r w:rsidRPr="0027106F">
        <w:rPr>
          <w:lang w:val="fi-FI"/>
        </w:rPr>
        <w:t>EXP</w:t>
      </w:r>
    </w:p>
    <w:p w14:paraId="6612FAEF" w14:textId="47B277D5" w:rsidR="00D57306" w:rsidRPr="0027106F" w:rsidRDefault="00D57306">
      <w:pPr>
        <w:pStyle w:val="Heading3-AnnexIIIa"/>
        <w:keepNext/>
        <w:rPr>
          <w:lang w:val="fi-FI"/>
        </w:rPr>
      </w:pPr>
      <w:r w:rsidRPr="0027106F">
        <w:rPr>
          <w:lang w:val="fi-FI"/>
        </w:rPr>
        <w:t>9.</w:t>
      </w:r>
      <w:r w:rsidRPr="0027106F">
        <w:rPr>
          <w:lang w:val="fi-FI"/>
        </w:rPr>
        <w:tab/>
        <w:t>ERITYISET SÄILYTYSOLOSUHTEET</w:t>
      </w:r>
    </w:p>
    <w:p w14:paraId="0131801D" w14:textId="6E212061" w:rsidR="00D57306" w:rsidRPr="0027106F" w:rsidRDefault="00D57306" w:rsidP="00E70137">
      <w:pPr>
        <w:spacing w:after="0"/>
        <w:rPr>
          <w:lang w:val="fi-FI"/>
        </w:rPr>
      </w:pPr>
      <w:r w:rsidRPr="0027106F">
        <w:rPr>
          <w:lang w:val="fi-FI"/>
        </w:rPr>
        <w:t> </w:t>
      </w:r>
    </w:p>
    <w:p w14:paraId="630C917B" w14:textId="2D0DC26A" w:rsidR="00D57306" w:rsidRPr="0027106F" w:rsidRDefault="00D57306" w:rsidP="00E70137">
      <w:pPr>
        <w:pStyle w:val="Heading3-AnnexIIIa"/>
        <w:spacing w:before="0"/>
        <w:rPr>
          <w:lang w:val="fi-FI"/>
        </w:rPr>
      </w:pPr>
      <w:r w:rsidRPr="0027106F">
        <w:rPr>
          <w:lang w:val="fi-FI"/>
        </w:rPr>
        <w:t>10.</w:t>
      </w:r>
      <w:r w:rsidRPr="0027106F">
        <w:rPr>
          <w:lang w:val="fi-FI"/>
        </w:rPr>
        <w:tab/>
        <w:t>ERITYISET VAROTOIMET KÄYTTÄMÄTTÖMIEN LÄÄKEVALMISTEIDEN TAI NIISTÄ PERÄISIN OLEVAN JÄTEMATERIAALIN HÄVITTÄMISEKSI, JOS TARPEEN</w:t>
      </w:r>
    </w:p>
    <w:p w14:paraId="7435F752" w14:textId="61FCCCEC" w:rsidR="00D57306" w:rsidRPr="0027106F" w:rsidRDefault="00D57306" w:rsidP="00E70137">
      <w:pPr>
        <w:spacing w:after="0"/>
        <w:rPr>
          <w:lang w:val="fi-FI"/>
        </w:rPr>
      </w:pPr>
      <w:r w:rsidRPr="0027106F">
        <w:rPr>
          <w:lang w:val="fi-FI"/>
        </w:rPr>
        <w:t> </w:t>
      </w:r>
    </w:p>
    <w:p w14:paraId="555DEFB6" w14:textId="79D166D5" w:rsidR="00D57306" w:rsidRPr="0027106F" w:rsidRDefault="00D57306" w:rsidP="00E70137">
      <w:pPr>
        <w:pStyle w:val="Heading3-AnnexIIIa"/>
        <w:spacing w:before="0"/>
        <w:rPr>
          <w:lang w:val="fi-FI"/>
        </w:rPr>
      </w:pPr>
      <w:r w:rsidRPr="0027106F">
        <w:rPr>
          <w:lang w:val="fi-FI"/>
        </w:rPr>
        <w:t>11.</w:t>
      </w:r>
      <w:r w:rsidRPr="0027106F">
        <w:rPr>
          <w:lang w:val="fi-FI"/>
        </w:rPr>
        <w:tab/>
        <w:t>MYYNTILUVAN HALTIJAN NIMI JA OSOITE</w:t>
      </w:r>
    </w:p>
    <w:p w14:paraId="7DDDA477" w14:textId="2C0BF3F0" w:rsidR="00E70137" w:rsidRPr="00E70137" w:rsidRDefault="00E70137" w:rsidP="00E70137">
      <w:pPr>
        <w:suppressAutoHyphens/>
        <w:spacing w:after="0"/>
        <w:rPr>
          <w:rFonts w:eastAsia="MS Mincho" w:cs="Times New Roman"/>
          <w:noProof/>
          <w:lang w:val="fi-FI"/>
        </w:rPr>
      </w:pPr>
      <w:r w:rsidRPr="00E70137">
        <w:rPr>
          <w:rFonts w:eastAsia="MS Mincho" w:cs="Times New Roman"/>
          <w:noProof/>
          <w:lang w:val="fi-FI"/>
        </w:rPr>
        <w:t>Astellas Pharma Europe B.V.</w:t>
      </w:r>
    </w:p>
    <w:p w14:paraId="3AFB77AB" w14:textId="77777777" w:rsidR="00E70137" w:rsidRPr="00E70137" w:rsidRDefault="00E70137" w:rsidP="00E70137">
      <w:pPr>
        <w:suppressAutoHyphens/>
        <w:spacing w:after="0"/>
        <w:rPr>
          <w:rFonts w:eastAsia="MS Mincho" w:cs="Times New Roman"/>
          <w:noProof/>
          <w:lang w:val="fi-FI"/>
        </w:rPr>
      </w:pPr>
      <w:r w:rsidRPr="00E70137">
        <w:rPr>
          <w:rFonts w:eastAsia="MS Mincho" w:cs="Times New Roman"/>
          <w:noProof/>
          <w:lang w:val="fi-FI"/>
        </w:rPr>
        <w:t>Sylviusweg 62</w:t>
      </w:r>
    </w:p>
    <w:p w14:paraId="5C2AC07F" w14:textId="77777777" w:rsidR="00E70137" w:rsidRPr="00E70137" w:rsidRDefault="00E70137" w:rsidP="00E70137">
      <w:pPr>
        <w:suppressAutoHyphens/>
        <w:spacing w:after="0"/>
        <w:rPr>
          <w:rFonts w:eastAsia="MS Mincho" w:cs="Times New Roman"/>
          <w:noProof/>
          <w:lang w:val="fi-FI"/>
        </w:rPr>
      </w:pPr>
      <w:r w:rsidRPr="00E70137">
        <w:rPr>
          <w:rFonts w:eastAsia="MS Mincho" w:cs="Times New Roman"/>
          <w:noProof/>
          <w:lang w:val="fi-FI"/>
        </w:rPr>
        <w:t>2333 BE Leiden</w:t>
      </w:r>
    </w:p>
    <w:p w14:paraId="3DB5F779" w14:textId="12679D58" w:rsidR="00D57306" w:rsidRPr="0027106F" w:rsidRDefault="00E70137" w:rsidP="00E70137">
      <w:pPr>
        <w:spacing w:after="0"/>
        <w:rPr>
          <w:lang w:val="fi-FI"/>
        </w:rPr>
      </w:pPr>
      <w:r w:rsidRPr="00E70137">
        <w:rPr>
          <w:rFonts w:eastAsia="MS Mincho" w:cs="Times New Roman"/>
          <w:noProof/>
          <w:lang w:val="fi-FI"/>
        </w:rPr>
        <w:t>Alankomaat</w:t>
      </w:r>
    </w:p>
    <w:p w14:paraId="08E3BA19" w14:textId="5CFAAFAE" w:rsidR="00D57306" w:rsidRPr="0027106F" w:rsidRDefault="00D57306" w:rsidP="00813635">
      <w:pPr>
        <w:pStyle w:val="Heading3-AnnexIIIa"/>
        <w:rPr>
          <w:lang w:val="fi-FI"/>
        </w:rPr>
      </w:pPr>
      <w:r w:rsidRPr="0027106F">
        <w:rPr>
          <w:lang w:val="fi-FI"/>
        </w:rPr>
        <w:t>12.</w:t>
      </w:r>
      <w:r w:rsidRPr="0027106F">
        <w:rPr>
          <w:lang w:val="fi-FI"/>
        </w:rPr>
        <w:tab/>
      </w:r>
      <w:r w:rsidR="00E70137" w:rsidRPr="00E70137">
        <w:rPr>
          <w:rFonts w:eastAsia="MS Mincho" w:cs="Times New Roman"/>
          <w:bCs w:val="0"/>
          <w:caps w:val="0"/>
          <w:noProof/>
          <w:szCs w:val="22"/>
          <w:lang w:val="fi-FI"/>
        </w:rPr>
        <w:t>MYYNTILUVAN NUMERO(T)</w:t>
      </w:r>
    </w:p>
    <w:p w14:paraId="2366FC18" w14:textId="0C2675B3" w:rsidR="00D57306" w:rsidRPr="0027106F" w:rsidRDefault="00D57306" w:rsidP="007661C9">
      <w:pPr>
        <w:spacing w:after="0"/>
        <w:rPr>
          <w:lang w:val="fi-FI"/>
        </w:rPr>
      </w:pPr>
      <w:r w:rsidRPr="0027106F">
        <w:rPr>
          <w:bCs/>
          <w:lang w:val="fi-FI"/>
        </w:rPr>
        <w:t> </w:t>
      </w:r>
    </w:p>
    <w:p w14:paraId="40E1E23C" w14:textId="1147A21A" w:rsidR="00D57306" w:rsidRPr="0027106F" w:rsidRDefault="00D57306" w:rsidP="00E70137">
      <w:pPr>
        <w:pStyle w:val="Heading3-AnnexIIIa"/>
        <w:spacing w:before="0"/>
        <w:rPr>
          <w:lang w:val="fi-FI"/>
        </w:rPr>
      </w:pPr>
      <w:r w:rsidRPr="0027106F">
        <w:rPr>
          <w:lang w:val="fi-FI"/>
        </w:rPr>
        <w:t>13.</w:t>
      </w:r>
      <w:r w:rsidRPr="0027106F">
        <w:rPr>
          <w:lang w:val="fi-FI"/>
        </w:rPr>
        <w:tab/>
        <w:t>ERÄNUMERO</w:t>
      </w:r>
    </w:p>
    <w:p w14:paraId="34B0F682" w14:textId="1A4E8941" w:rsidR="00D57306" w:rsidRPr="0027106F" w:rsidRDefault="00D57306" w:rsidP="003E4D26">
      <w:pPr>
        <w:rPr>
          <w:lang w:val="fi-FI"/>
        </w:rPr>
      </w:pPr>
      <w:r w:rsidRPr="0027106F">
        <w:rPr>
          <w:lang w:val="fi-FI"/>
        </w:rPr>
        <w:t>Lot</w:t>
      </w:r>
    </w:p>
    <w:p w14:paraId="03EDA37C" w14:textId="5F4A4BFC" w:rsidR="00D57306" w:rsidRPr="0027106F" w:rsidRDefault="00D57306">
      <w:pPr>
        <w:pStyle w:val="Heading3-AnnexIIIa"/>
        <w:rPr>
          <w:lang w:val="fi-FI"/>
        </w:rPr>
      </w:pPr>
      <w:r w:rsidRPr="0027106F">
        <w:rPr>
          <w:lang w:val="fi-FI"/>
        </w:rPr>
        <w:t>14.</w:t>
      </w:r>
      <w:r w:rsidRPr="0027106F">
        <w:rPr>
          <w:lang w:val="fi-FI"/>
        </w:rPr>
        <w:tab/>
        <w:t>YLEINEN TOIMITTAMISLUOKITTELU</w:t>
      </w:r>
    </w:p>
    <w:p w14:paraId="4EA57FBF" w14:textId="42D83778" w:rsidR="00D57306" w:rsidRPr="0027106F" w:rsidRDefault="00E70137" w:rsidP="003E4D26">
      <w:pPr>
        <w:rPr>
          <w:lang w:val="fi-FI"/>
        </w:rPr>
      </w:pPr>
      <w:r w:rsidRPr="00E70137">
        <w:rPr>
          <w:rFonts w:eastAsia="MS Mincho" w:cs="Times New Roman"/>
          <w:noProof/>
          <w:lang w:val="fi-FI"/>
        </w:rPr>
        <w:t>Reseptilääke</w:t>
      </w:r>
      <w:r w:rsidR="00D57306" w:rsidRPr="0027106F">
        <w:rPr>
          <w:rFonts w:cs="Myanmar Text"/>
          <w:lang w:val="fi-FI"/>
        </w:rPr>
        <w:t>.</w:t>
      </w:r>
    </w:p>
    <w:p w14:paraId="3E22A8F7" w14:textId="6D257172" w:rsidR="00D57306" w:rsidRPr="0027106F" w:rsidRDefault="00D57306">
      <w:pPr>
        <w:pStyle w:val="Heading3-AnnexIIIa"/>
        <w:rPr>
          <w:lang w:val="fi-FI"/>
        </w:rPr>
      </w:pPr>
      <w:r w:rsidRPr="0027106F">
        <w:rPr>
          <w:lang w:val="fi-FI"/>
        </w:rPr>
        <w:t>15.</w:t>
      </w:r>
      <w:r w:rsidRPr="0027106F">
        <w:rPr>
          <w:lang w:val="fi-FI"/>
        </w:rPr>
        <w:tab/>
        <w:t>KÄYTTÖOHJEET</w:t>
      </w:r>
    </w:p>
    <w:p w14:paraId="52B8D8C2" w14:textId="0F28B218" w:rsidR="00D57306" w:rsidRPr="0027106F" w:rsidRDefault="00D57306" w:rsidP="00E70137">
      <w:pPr>
        <w:spacing w:after="0"/>
        <w:rPr>
          <w:lang w:val="fi-FI"/>
        </w:rPr>
      </w:pPr>
      <w:r w:rsidRPr="0027106F">
        <w:rPr>
          <w:lang w:val="fi-FI"/>
        </w:rPr>
        <w:t> </w:t>
      </w:r>
    </w:p>
    <w:p w14:paraId="186059D4" w14:textId="4BF36589" w:rsidR="00D57306" w:rsidRPr="0027106F" w:rsidRDefault="00D57306" w:rsidP="00E70137">
      <w:pPr>
        <w:pStyle w:val="Heading3-AnnexIIIa"/>
        <w:spacing w:before="0"/>
        <w:rPr>
          <w:lang w:val="fi-FI"/>
        </w:rPr>
      </w:pPr>
      <w:r w:rsidRPr="0027106F">
        <w:rPr>
          <w:lang w:val="fi-FI"/>
        </w:rPr>
        <w:t>16.</w:t>
      </w:r>
      <w:r w:rsidRPr="0027106F">
        <w:rPr>
          <w:lang w:val="fi-FI"/>
        </w:rPr>
        <w:tab/>
        <w:t>TIEDOT PISTEKIRJOITUKSELLA</w:t>
      </w:r>
    </w:p>
    <w:p w14:paraId="4362DB34" w14:textId="4D7BC0C7" w:rsidR="00D57306" w:rsidRPr="0027106F" w:rsidRDefault="00E70137" w:rsidP="003E4D26">
      <w:pPr>
        <w:rPr>
          <w:lang w:val="fi-FI"/>
        </w:rPr>
      </w:pPr>
      <w:r w:rsidRPr="00E70137">
        <w:rPr>
          <w:rFonts w:eastAsia="MS Mincho" w:cs="Times New Roman"/>
          <w:lang w:val="fi-FI"/>
        </w:rPr>
        <w:t>xtandi 80 mg kalvopäällysteiset tabletit</w:t>
      </w:r>
    </w:p>
    <w:p w14:paraId="428034C7" w14:textId="5524F2CA" w:rsidR="00D57306" w:rsidRPr="0027106F" w:rsidRDefault="00D57306">
      <w:pPr>
        <w:pStyle w:val="Heading3-AnnexIIIa"/>
        <w:rPr>
          <w:lang w:val="fi-FI"/>
        </w:rPr>
      </w:pPr>
      <w:r w:rsidRPr="0027106F">
        <w:rPr>
          <w:lang w:val="fi-FI"/>
        </w:rPr>
        <w:t>17.</w:t>
      </w:r>
      <w:r w:rsidRPr="0027106F">
        <w:rPr>
          <w:lang w:val="fi-FI"/>
        </w:rPr>
        <w:tab/>
        <w:t>YKSILÖLLINEN TUNNISTE – 2D-VIIVAKOODI</w:t>
      </w:r>
    </w:p>
    <w:p w14:paraId="4B759CCB" w14:textId="3DDF7C3D" w:rsidR="00D57306" w:rsidRPr="0027106F" w:rsidRDefault="00D57306" w:rsidP="00E70137">
      <w:pPr>
        <w:spacing w:after="0"/>
        <w:rPr>
          <w:lang w:val="fi-FI"/>
        </w:rPr>
      </w:pPr>
      <w:r w:rsidRPr="0027106F">
        <w:rPr>
          <w:lang w:val="fi-FI"/>
        </w:rPr>
        <w:t> </w:t>
      </w:r>
    </w:p>
    <w:p w14:paraId="7A0D042A" w14:textId="03460DFB" w:rsidR="00D57306" w:rsidRPr="0027106F" w:rsidRDefault="00D57306" w:rsidP="00E70137">
      <w:pPr>
        <w:pStyle w:val="Heading3-AnnexIIIa"/>
        <w:spacing w:before="0"/>
        <w:rPr>
          <w:lang w:val="fi-FI"/>
        </w:rPr>
      </w:pPr>
      <w:r w:rsidRPr="0027106F">
        <w:rPr>
          <w:lang w:val="fi-FI"/>
        </w:rPr>
        <w:t>18.</w:t>
      </w:r>
      <w:r w:rsidRPr="0027106F">
        <w:rPr>
          <w:lang w:val="fi-FI"/>
        </w:rPr>
        <w:tab/>
        <w:t>YKSILÖLLINEN TUNNISTE – LUETTAVISSA OLEVAT TIEDOT</w:t>
      </w:r>
    </w:p>
    <w:p w14:paraId="6065B917" w14:textId="471B4C4F" w:rsidR="00D57306" w:rsidRPr="00AA2796" w:rsidRDefault="00D57306">
      <w:pPr>
        <w:rPr>
          <w:lang w:val="fi-FI"/>
        </w:rPr>
      </w:pPr>
      <w:r w:rsidRPr="00AA2796">
        <w:rPr>
          <w:noProof/>
          <w:lang w:val="fi-FI"/>
        </w:rPr>
        <w:br w:type="page"/>
      </w:r>
    </w:p>
    <w:p w14:paraId="397A8EAF" w14:textId="3241ED10" w:rsidR="00D57306" w:rsidRPr="0027106F" w:rsidRDefault="00D57306">
      <w:pPr>
        <w:pStyle w:val="Title-AnnexIIIa"/>
        <w:rPr>
          <w:lang w:val="fi-FI"/>
        </w:rPr>
      </w:pPr>
      <w:r w:rsidRPr="0027106F">
        <w:rPr>
          <w:lang w:val="fi-FI"/>
        </w:rPr>
        <w:t>LÄPIPAINOPAKKAUKSISSA TAI LEVYISSÄ ON OLTAVA VÄHINTÄÄN SEURAAVAT MERKINNÄT</w:t>
      </w:r>
    </w:p>
    <w:p w14:paraId="2DC0958F" w14:textId="0C3814DB" w:rsidR="00D57306" w:rsidRPr="0027106F" w:rsidRDefault="00C93CFE" w:rsidP="00673C03">
      <w:pPr>
        <w:pStyle w:val="Subtitle-AnnexIIIa"/>
        <w:rPr>
          <w:lang w:val="fi-FI"/>
        </w:rPr>
      </w:pPr>
      <w:r w:rsidRPr="00C93CFE">
        <w:rPr>
          <w:rFonts w:eastAsia="MS Mincho" w:cs="Times New Roman"/>
          <w:noProof/>
          <w:lang w:val="fi-FI" w:eastAsia="en-US"/>
        </w:rPr>
        <w:t>LÄPIPAINOPAKKAUS</w:t>
      </w:r>
    </w:p>
    <w:p w14:paraId="50365B73" w14:textId="74696F2B" w:rsidR="00D57306" w:rsidRPr="0027106F" w:rsidRDefault="00D57306" w:rsidP="00673C03">
      <w:pPr>
        <w:pStyle w:val="StayOnPublish"/>
        <w:rPr>
          <w:lang w:val="fi-FI"/>
        </w:rPr>
      </w:pPr>
      <w:r w:rsidRPr="0027106F">
        <w:rPr>
          <w:lang w:val="fi-FI"/>
        </w:rPr>
        <w:t xml:space="preserve"> </w:t>
      </w:r>
    </w:p>
    <w:p w14:paraId="505F3613" w14:textId="6894EE93" w:rsidR="00D57306" w:rsidRPr="0027106F" w:rsidRDefault="00D57306">
      <w:pPr>
        <w:pStyle w:val="Heading3-AnnexIIIa"/>
        <w:spacing w:before="660"/>
        <w:ind w:right="14"/>
        <w:rPr>
          <w:lang w:val="fi-FI"/>
        </w:rPr>
      </w:pPr>
      <w:r w:rsidRPr="0027106F">
        <w:rPr>
          <w:lang w:val="fi-FI"/>
        </w:rPr>
        <w:t>1.</w:t>
      </w:r>
      <w:r w:rsidRPr="0027106F">
        <w:rPr>
          <w:lang w:val="fi-FI"/>
        </w:rPr>
        <w:tab/>
        <w:t>LÄÄKEVALMISTEEN NIMI</w:t>
      </w:r>
    </w:p>
    <w:p w14:paraId="6FAA54EF" w14:textId="6BA91157" w:rsidR="00D57306" w:rsidRPr="0027106F" w:rsidRDefault="00D57306" w:rsidP="00673C03">
      <w:pPr>
        <w:pStyle w:val="NoSpacing"/>
        <w:rPr>
          <w:lang w:val="fi-FI"/>
        </w:rPr>
      </w:pPr>
      <w:r w:rsidRPr="0027106F">
        <w:rPr>
          <w:lang w:val="fi-FI"/>
        </w:rPr>
        <w:t>Xtandi 40 mg</w:t>
      </w:r>
    </w:p>
    <w:p w14:paraId="74895373" w14:textId="27DC037E" w:rsidR="00D57306" w:rsidRPr="0027106F" w:rsidRDefault="00D57306" w:rsidP="00673C03">
      <w:pPr>
        <w:pStyle w:val="Heading3-AnnexIIIa"/>
        <w:rPr>
          <w:lang w:val="fi-FI"/>
        </w:rPr>
      </w:pPr>
      <w:r w:rsidRPr="0027106F">
        <w:rPr>
          <w:lang w:val="fi-FI"/>
        </w:rPr>
        <w:t>2.</w:t>
      </w:r>
      <w:r w:rsidRPr="0027106F">
        <w:rPr>
          <w:lang w:val="fi-FI"/>
        </w:rPr>
        <w:tab/>
      </w:r>
      <w:r w:rsidR="00133819" w:rsidRPr="00133819">
        <w:rPr>
          <w:rFonts w:eastAsia="MS Mincho" w:cs="Times New Roman"/>
          <w:bCs w:val="0"/>
          <w:caps w:val="0"/>
          <w:noProof/>
          <w:szCs w:val="22"/>
          <w:lang w:val="fi-FI"/>
        </w:rPr>
        <w:t>MYYNTILUVAN HALTIJAN NIMI</w:t>
      </w:r>
    </w:p>
    <w:p w14:paraId="53536214" w14:textId="1C47A296" w:rsidR="00D57306" w:rsidRPr="0027106F" w:rsidRDefault="00D57306" w:rsidP="00C93CFE">
      <w:pPr>
        <w:spacing w:after="0"/>
        <w:rPr>
          <w:lang w:val="fi-FI"/>
        </w:rPr>
      </w:pPr>
      <w:r w:rsidRPr="0027106F">
        <w:rPr>
          <w:lang w:val="fi-FI"/>
        </w:rPr>
        <w:t> </w:t>
      </w:r>
    </w:p>
    <w:p w14:paraId="40E68A7C" w14:textId="3B7A4EEE" w:rsidR="00D57306" w:rsidRPr="0027106F" w:rsidRDefault="00D57306" w:rsidP="00C93CFE">
      <w:pPr>
        <w:pStyle w:val="Heading3-AnnexIIIa"/>
        <w:spacing w:before="0"/>
        <w:rPr>
          <w:lang w:val="fi-FI"/>
        </w:rPr>
      </w:pPr>
      <w:r w:rsidRPr="0027106F">
        <w:rPr>
          <w:lang w:val="fi-FI"/>
        </w:rPr>
        <w:t>3.</w:t>
      </w:r>
      <w:r w:rsidRPr="0027106F">
        <w:rPr>
          <w:lang w:val="fi-FI"/>
        </w:rPr>
        <w:tab/>
        <w:t>VIIMEINEN KÄYTTÖPÄIVÄMÄÄRÄ</w:t>
      </w:r>
    </w:p>
    <w:p w14:paraId="675B7C21" w14:textId="17F6F8F8" w:rsidR="00D57306" w:rsidRPr="008F76F3" w:rsidRDefault="00D57306" w:rsidP="00673C03">
      <w:pPr>
        <w:rPr>
          <w:lang w:val="fi-FI"/>
        </w:rPr>
      </w:pPr>
      <w:r w:rsidRPr="008F76F3">
        <w:rPr>
          <w:lang w:val="fi-FI"/>
        </w:rPr>
        <w:t>EXP</w:t>
      </w:r>
    </w:p>
    <w:p w14:paraId="3BB5E9F6" w14:textId="69C2D01A" w:rsidR="00D57306" w:rsidRPr="008F76F3" w:rsidRDefault="00D57306">
      <w:pPr>
        <w:pStyle w:val="Heading3-AnnexIIIa"/>
        <w:rPr>
          <w:lang w:val="fi-FI"/>
        </w:rPr>
      </w:pPr>
      <w:r w:rsidRPr="008F76F3">
        <w:rPr>
          <w:lang w:val="fi-FI"/>
        </w:rPr>
        <w:t>4.</w:t>
      </w:r>
      <w:r w:rsidRPr="008F76F3">
        <w:rPr>
          <w:lang w:val="fi-FI"/>
        </w:rPr>
        <w:tab/>
        <w:t>ERÄNUMERO</w:t>
      </w:r>
    </w:p>
    <w:p w14:paraId="4CDD5264" w14:textId="4ACCD737" w:rsidR="00D57306" w:rsidRPr="008F76F3" w:rsidRDefault="00D57306" w:rsidP="00673C03">
      <w:pPr>
        <w:rPr>
          <w:lang w:val="fi-FI"/>
        </w:rPr>
      </w:pPr>
      <w:r w:rsidRPr="008F76F3">
        <w:rPr>
          <w:lang w:val="fi-FI"/>
        </w:rPr>
        <w:t>Lot</w:t>
      </w:r>
    </w:p>
    <w:p w14:paraId="61AE9FDE" w14:textId="2AD03761" w:rsidR="00D57306" w:rsidRPr="004F1BC5" w:rsidRDefault="00D57306">
      <w:pPr>
        <w:pStyle w:val="Heading3-AnnexIIIa"/>
        <w:rPr>
          <w:lang w:val="fi-FI"/>
          <w:rPrChange w:id="248" w:author="Author">
            <w:rPr/>
          </w:rPrChange>
        </w:rPr>
      </w:pPr>
      <w:r w:rsidRPr="004F1BC5">
        <w:rPr>
          <w:lang w:val="fi-FI"/>
          <w:rPrChange w:id="249" w:author="Author">
            <w:rPr/>
          </w:rPrChange>
        </w:rPr>
        <w:t>5.</w:t>
      </w:r>
      <w:r w:rsidRPr="004F1BC5">
        <w:rPr>
          <w:lang w:val="fi-FI"/>
          <w:rPrChange w:id="250" w:author="Author">
            <w:rPr/>
          </w:rPrChange>
        </w:rPr>
        <w:tab/>
        <w:t>MUUTA</w:t>
      </w:r>
    </w:p>
    <w:p w14:paraId="0337E3D0" w14:textId="701F1195" w:rsidR="00D57306" w:rsidRPr="004F1BC5" w:rsidRDefault="00D57306" w:rsidP="00673C03">
      <w:pPr>
        <w:rPr>
          <w:lang w:val="fi-FI"/>
          <w:rPrChange w:id="251" w:author="Author">
            <w:rPr/>
          </w:rPrChange>
        </w:rPr>
      </w:pPr>
      <w:r w:rsidRPr="004F1BC5">
        <w:rPr>
          <w:lang w:val="fi-FI"/>
          <w:rPrChange w:id="252" w:author="Author">
            <w:rPr>
              <w:lang w:val="en-GB"/>
            </w:rPr>
          </w:rPrChange>
        </w:rPr>
        <w:t> </w:t>
      </w:r>
    </w:p>
    <w:p w14:paraId="122B6613" w14:textId="7F707135" w:rsidR="00D57306" w:rsidRPr="004F1BC5" w:rsidRDefault="00D57306">
      <w:pPr>
        <w:rPr>
          <w:lang w:val="fi-FI"/>
          <w:rPrChange w:id="253" w:author="Author">
            <w:rPr/>
          </w:rPrChange>
        </w:rPr>
      </w:pPr>
      <w:r w:rsidRPr="004F1BC5">
        <w:rPr>
          <w:noProof/>
          <w:lang w:val="fi-FI"/>
          <w:rPrChange w:id="254" w:author="Author">
            <w:rPr>
              <w:noProof/>
            </w:rPr>
          </w:rPrChange>
        </w:rPr>
        <w:br w:type="page"/>
      </w:r>
    </w:p>
    <w:p w14:paraId="25F7B3A2" w14:textId="0A68D5E3" w:rsidR="00D57306" w:rsidRPr="0027106F" w:rsidRDefault="00D57306">
      <w:pPr>
        <w:pStyle w:val="Title-AnnexIIIa"/>
        <w:rPr>
          <w:lang w:val="fi-FI"/>
        </w:rPr>
      </w:pPr>
      <w:r w:rsidRPr="0027106F">
        <w:rPr>
          <w:lang w:val="fi-FI"/>
        </w:rPr>
        <w:t>LÄPIPAINOPAKKAUKSISSA TAI LEVYISSÄ ON OLTAVA VÄHINTÄÄN SEURAAVAT MERKINNÄT</w:t>
      </w:r>
    </w:p>
    <w:p w14:paraId="2AB31855" w14:textId="6B28FD9D" w:rsidR="00D57306" w:rsidRPr="0027106F" w:rsidRDefault="00133819" w:rsidP="00D7345D">
      <w:pPr>
        <w:pStyle w:val="Subtitle-AnnexIIIa"/>
        <w:rPr>
          <w:lang w:val="fi-FI"/>
        </w:rPr>
      </w:pPr>
      <w:r w:rsidRPr="00133819">
        <w:rPr>
          <w:rFonts w:eastAsia="MS Mincho" w:cs="Times New Roman"/>
          <w:noProof/>
          <w:lang w:val="fi-FI" w:eastAsia="en-US"/>
        </w:rPr>
        <w:t>LÄPIPAINOPAKKAUS</w:t>
      </w:r>
    </w:p>
    <w:p w14:paraId="33B93D7C" w14:textId="18056CCE" w:rsidR="00D57306" w:rsidRPr="0027106F" w:rsidRDefault="00D57306" w:rsidP="00D7345D">
      <w:pPr>
        <w:pStyle w:val="StayOnPublish"/>
        <w:rPr>
          <w:lang w:val="fi-FI"/>
        </w:rPr>
      </w:pPr>
      <w:r w:rsidRPr="0027106F">
        <w:rPr>
          <w:lang w:val="fi-FI"/>
        </w:rPr>
        <w:t xml:space="preserve"> </w:t>
      </w:r>
    </w:p>
    <w:p w14:paraId="64789842" w14:textId="14F5967F" w:rsidR="00D57306" w:rsidRPr="0027106F" w:rsidRDefault="00D57306">
      <w:pPr>
        <w:pStyle w:val="Heading3-AnnexIIIa"/>
        <w:spacing w:before="660"/>
        <w:ind w:right="14"/>
        <w:rPr>
          <w:lang w:val="fi-FI"/>
        </w:rPr>
      </w:pPr>
      <w:r w:rsidRPr="0027106F">
        <w:rPr>
          <w:lang w:val="fi-FI"/>
        </w:rPr>
        <w:t>1.</w:t>
      </w:r>
      <w:r w:rsidRPr="0027106F">
        <w:rPr>
          <w:lang w:val="fi-FI"/>
        </w:rPr>
        <w:tab/>
        <w:t>LÄÄKEVALMISTEEN NIMI</w:t>
      </w:r>
    </w:p>
    <w:p w14:paraId="0176107F" w14:textId="4CA69B2B" w:rsidR="00D57306" w:rsidRPr="0027106F" w:rsidRDefault="00D57306" w:rsidP="00D7345D">
      <w:pPr>
        <w:pStyle w:val="NoSpacing"/>
        <w:rPr>
          <w:lang w:val="fi-FI"/>
        </w:rPr>
      </w:pPr>
      <w:r w:rsidRPr="0027106F">
        <w:rPr>
          <w:lang w:val="fi-FI"/>
        </w:rPr>
        <w:t>Xtandi 80 mg</w:t>
      </w:r>
    </w:p>
    <w:p w14:paraId="2963768F" w14:textId="3A6AC91D" w:rsidR="00D57306" w:rsidRPr="0027106F" w:rsidRDefault="00D57306" w:rsidP="00D7345D">
      <w:pPr>
        <w:pStyle w:val="Heading3-AnnexIIIa"/>
        <w:rPr>
          <w:lang w:val="fi-FI"/>
        </w:rPr>
      </w:pPr>
      <w:r w:rsidRPr="0027106F">
        <w:rPr>
          <w:lang w:val="fi-FI"/>
        </w:rPr>
        <w:t>2.</w:t>
      </w:r>
      <w:r w:rsidRPr="0027106F">
        <w:rPr>
          <w:lang w:val="fi-FI"/>
        </w:rPr>
        <w:tab/>
      </w:r>
      <w:r w:rsidR="00133819" w:rsidRPr="00133819">
        <w:rPr>
          <w:rFonts w:eastAsia="MS Mincho" w:cs="Times New Roman"/>
          <w:bCs w:val="0"/>
          <w:caps w:val="0"/>
          <w:noProof/>
          <w:szCs w:val="22"/>
          <w:lang w:val="fi-FI"/>
        </w:rPr>
        <w:t>MYYNTILUVAN HALTIJAN NIMI</w:t>
      </w:r>
    </w:p>
    <w:p w14:paraId="67C81C0C" w14:textId="24BBB1A8" w:rsidR="00D57306" w:rsidRPr="0027106F" w:rsidRDefault="00D57306" w:rsidP="00133819">
      <w:pPr>
        <w:spacing w:after="0"/>
        <w:rPr>
          <w:lang w:val="fi-FI"/>
        </w:rPr>
      </w:pPr>
      <w:r w:rsidRPr="0027106F">
        <w:rPr>
          <w:lang w:val="fi-FI"/>
        </w:rPr>
        <w:t> </w:t>
      </w:r>
    </w:p>
    <w:p w14:paraId="02E8E45F" w14:textId="7C86BD44" w:rsidR="00D57306" w:rsidRPr="0027106F" w:rsidRDefault="00D57306" w:rsidP="00133819">
      <w:pPr>
        <w:pStyle w:val="Heading3-AnnexIIIa"/>
        <w:spacing w:before="0"/>
        <w:rPr>
          <w:lang w:val="fi-FI"/>
        </w:rPr>
      </w:pPr>
      <w:r w:rsidRPr="0027106F">
        <w:rPr>
          <w:lang w:val="fi-FI"/>
        </w:rPr>
        <w:t>3.</w:t>
      </w:r>
      <w:r w:rsidRPr="0027106F">
        <w:rPr>
          <w:lang w:val="fi-FI"/>
        </w:rPr>
        <w:tab/>
        <w:t>VIIMEINEN KÄYTTÖPÄIVÄMÄÄRÄ</w:t>
      </w:r>
    </w:p>
    <w:p w14:paraId="3B8DD0CD" w14:textId="05C17E79" w:rsidR="00D57306" w:rsidRPr="008F76F3" w:rsidRDefault="00D57306" w:rsidP="00D7345D">
      <w:pPr>
        <w:rPr>
          <w:lang w:val="fi-FI"/>
        </w:rPr>
      </w:pPr>
      <w:r w:rsidRPr="008F76F3">
        <w:rPr>
          <w:lang w:val="fi-FI"/>
        </w:rPr>
        <w:t>EXP</w:t>
      </w:r>
    </w:p>
    <w:p w14:paraId="4A901C78" w14:textId="129DA92C" w:rsidR="00D57306" w:rsidRPr="00E71BE7" w:rsidRDefault="00D57306">
      <w:pPr>
        <w:pStyle w:val="Heading3-AnnexIIIa"/>
        <w:rPr>
          <w:lang w:val="fi-FI"/>
        </w:rPr>
      </w:pPr>
      <w:r w:rsidRPr="00E71BE7">
        <w:rPr>
          <w:lang w:val="fi-FI"/>
        </w:rPr>
        <w:t>4.</w:t>
      </w:r>
      <w:r w:rsidRPr="00E71BE7">
        <w:rPr>
          <w:lang w:val="fi-FI"/>
        </w:rPr>
        <w:tab/>
        <w:t>ERÄNUMERO</w:t>
      </w:r>
    </w:p>
    <w:p w14:paraId="15A109D4" w14:textId="7FA38736" w:rsidR="00D57306" w:rsidRPr="00E71BE7" w:rsidRDefault="00D57306" w:rsidP="00D7345D">
      <w:pPr>
        <w:rPr>
          <w:lang w:val="fi-FI"/>
        </w:rPr>
      </w:pPr>
      <w:r w:rsidRPr="00E71BE7">
        <w:rPr>
          <w:lang w:val="fi-FI"/>
        </w:rPr>
        <w:t>Lot</w:t>
      </w:r>
    </w:p>
    <w:p w14:paraId="5E02C283" w14:textId="35672008" w:rsidR="00D57306" w:rsidRPr="004F1BC5" w:rsidRDefault="00D57306">
      <w:pPr>
        <w:pStyle w:val="Heading3-AnnexIIIa"/>
        <w:rPr>
          <w:lang w:val="fi-FI"/>
          <w:rPrChange w:id="255" w:author="Author">
            <w:rPr/>
          </w:rPrChange>
        </w:rPr>
      </w:pPr>
      <w:r w:rsidRPr="004F1BC5">
        <w:rPr>
          <w:lang w:val="fi-FI"/>
          <w:rPrChange w:id="256" w:author="Author">
            <w:rPr/>
          </w:rPrChange>
        </w:rPr>
        <w:t>5.</w:t>
      </w:r>
      <w:r w:rsidRPr="004F1BC5">
        <w:rPr>
          <w:lang w:val="fi-FI"/>
          <w:rPrChange w:id="257" w:author="Author">
            <w:rPr/>
          </w:rPrChange>
        </w:rPr>
        <w:tab/>
        <w:t>MUUTA</w:t>
      </w:r>
    </w:p>
    <w:p w14:paraId="2AECF3C8" w14:textId="0BA5CE81" w:rsidR="00D57306" w:rsidRPr="004F1BC5" w:rsidRDefault="00D57306" w:rsidP="00D7345D">
      <w:pPr>
        <w:rPr>
          <w:lang w:val="fi-FI"/>
          <w:rPrChange w:id="258" w:author="Author">
            <w:rPr/>
          </w:rPrChange>
        </w:rPr>
      </w:pPr>
      <w:r w:rsidRPr="004F1BC5">
        <w:rPr>
          <w:lang w:val="fi-FI"/>
          <w:rPrChange w:id="259" w:author="Author">
            <w:rPr>
              <w:lang w:val="en-GB"/>
            </w:rPr>
          </w:rPrChange>
        </w:rPr>
        <w:t> </w:t>
      </w:r>
    </w:p>
    <w:p w14:paraId="5F51117A" w14:textId="16ED8D60" w:rsidR="00D57306" w:rsidRPr="004F1BC5" w:rsidRDefault="00D57306">
      <w:pPr>
        <w:rPr>
          <w:lang w:val="fi-FI"/>
          <w:rPrChange w:id="260" w:author="Author">
            <w:rPr/>
          </w:rPrChange>
        </w:rPr>
      </w:pPr>
      <w:r w:rsidRPr="004F1BC5">
        <w:rPr>
          <w:noProof/>
          <w:lang w:val="fi-FI"/>
          <w:rPrChange w:id="261" w:author="Author">
            <w:rPr>
              <w:noProof/>
            </w:rPr>
          </w:rPrChange>
        </w:rPr>
        <w:br w:type="page"/>
      </w:r>
    </w:p>
    <w:p w14:paraId="44185CA6" w14:textId="0366CD22" w:rsidR="00D57306" w:rsidRPr="004F1BC5" w:rsidRDefault="00D57306" w:rsidP="00BF462C">
      <w:pPr>
        <w:pStyle w:val="NoSpacing"/>
        <w:rPr>
          <w:lang w:val="fi-FI"/>
          <w:rPrChange w:id="262" w:author="Author">
            <w:rPr/>
          </w:rPrChange>
        </w:rPr>
      </w:pPr>
      <w:bookmarkStart w:id="263" w:name="_i4i2gXsXUcYrytyUjY53Sg6HE"/>
      <w:bookmarkStart w:id="264" w:name="_i4i6rG9O1nndqqh1nM8IxDSaV"/>
      <w:bookmarkEnd w:id="263"/>
      <w:bookmarkEnd w:id="264"/>
    </w:p>
    <w:p w14:paraId="75A71249" w14:textId="77777777" w:rsidR="00D57306" w:rsidRPr="004F1BC5" w:rsidRDefault="00D57306" w:rsidP="00BF462C">
      <w:pPr>
        <w:pStyle w:val="NoSpacing"/>
        <w:rPr>
          <w:lang w:val="fi-FI"/>
          <w:rPrChange w:id="265" w:author="Author">
            <w:rPr/>
          </w:rPrChange>
        </w:rPr>
      </w:pPr>
    </w:p>
    <w:p w14:paraId="25756D63" w14:textId="77777777" w:rsidR="00D57306" w:rsidRPr="004F1BC5" w:rsidRDefault="00D57306" w:rsidP="00BF462C">
      <w:pPr>
        <w:pStyle w:val="NoSpacing"/>
        <w:rPr>
          <w:lang w:val="fi-FI"/>
          <w:rPrChange w:id="266" w:author="Author">
            <w:rPr/>
          </w:rPrChange>
        </w:rPr>
      </w:pPr>
    </w:p>
    <w:p w14:paraId="24F233FA" w14:textId="77777777" w:rsidR="00D57306" w:rsidRPr="004F1BC5" w:rsidRDefault="00D57306" w:rsidP="00BF462C">
      <w:pPr>
        <w:pStyle w:val="NoSpacing"/>
        <w:rPr>
          <w:lang w:val="fi-FI"/>
          <w:rPrChange w:id="267" w:author="Author">
            <w:rPr/>
          </w:rPrChange>
        </w:rPr>
      </w:pPr>
    </w:p>
    <w:p w14:paraId="7AC0BC75" w14:textId="77777777" w:rsidR="00D57306" w:rsidRPr="004F1BC5" w:rsidRDefault="00D57306" w:rsidP="00BF462C">
      <w:pPr>
        <w:pStyle w:val="NoSpacing"/>
        <w:rPr>
          <w:lang w:val="fi-FI"/>
          <w:rPrChange w:id="268" w:author="Author">
            <w:rPr/>
          </w:rPrChange>
        </w:rPr>
      </w:pPr>
    </w:p>
    <w:p w14:paraId="4F0ACF03" w14:textId="77777777" w:rsidR="00D57306" w:rsidRPr="004F1BC5" w:rsidRDefault="00D57306" w:rsidP="00BF462C">
      <w:pPr>
        <w:pStyle w:val="NoSpacing"/>
        <w:rPr>
          <w:lang w:val="fi-FI"/>
          <w:rPrChange w:id="269" w:author="Author">
            <w:rPr/>
          </w:rPrChange>
        </w:rPr>
      </w:pPr>
    </w:p>
    <w:p w14:paraId="6CB47F54" w14:textId="77777777" w:rsidR="00D57306" w:rsidRPr="004F1BC5" w:rsidRDefault="00D57306" w:rsidP="00BF462C">
      <w:pPr>
        <w:pStyle w:val="NoSpacing"/>
        <w:rPr>
          <w:lang w:val="fi-FI"/>
          <w:rPrChange w:id="270" w:author="Author">
            <w:rPr/>
          </w:rPrChange>
        </w:rPr>
      </w:pPr>
    </w:p>
    <w:p w14:paraId="6385A02A" w14:textId="77777777" w:rsidR="00D57306" w:rsidRPr="004F1BC5" w:rsidRDefault="00D57306" w:rsidP="00BF462C">
      <w:pPr>
        <w:pStyle w:val="NoSpacing"/>
        <w:rPr>
          <w:lang w:val="fi-FI"/>
          <w:rPrChange w:id="271" w:author="Author">
            <w:rPr/>
          </w:rPrChange>
        </w:rPr>
      </w:pPr>
    </w:p>
    <w:p w14:paraId="185E65C5" w14:textId="77777777" w:rsidR="00D57306" w:rsidRPr="004F1BC5" w:rsidRDefault="00D57306" w:rsidP="00BF462C">
      <w:pPr>
        <w:pStyle w:val="NoSpacing"/>
        <w:rPr>
          <w:lang w:val="fi-FI"/>
          <w:rPrChange w:id="272" w:author="Author">
            <w:rPr/>
          </w:rPrChange>
        </w:rPr>
      </w:pPr>
    </w:p>
    <w:p w14:paraId="7872E95D" w14:textId="77777777" w:rsidR="00D57306" w:rsidRPr="004F1BC5" w:rsidRDefault="00D57306" w:rsidP="00BF462C">
      <w:pPr>
        <w:pStyle w:val="NoSpacing"/>
        <w:rPr>
          <w:lang w:val="fi-FI"/>
          <w:rPrChange w:id="273" w:author="Author">
            <w:rPr/>
          </w:rPrChange>
        </w:rPr>
      </w:pPr>
    </w:p>
    <w:p w14:paraId="6B6F9AD4" w14:textId="77777777" w:rsidR="00D57306" w:rsidRPr="004F1BC5" w:rsidRDefault="00D57306" w:rsidP="00BF462C">
      <w:pPr>
        <w:pStyle w:val="NoSpacing"/>
        <w:rPr>
          <w:lang w:val="fi-FI"/>
          <w:rPrChange w:id="274" w:author="Author">
            <w:rPr/>
          </w:rPrChange>
        </w:rPr>
      </w:pPr>
    </w:p>
    <w:p w14:paraId="3393B592" w14:textId="77777777" w:rsidR="00D57306" w:rsidRPr="004F1BC5" w:rsidRDefault="00D57306" w:rsidP="00BF462C">
      <w:pPr>
        <w:pStyle w:val="NoSpacing"/>
        <w:rPr>
          <w:lang w:val="fi-FI"/>
          <w:rPrChange w:id="275" w:author="Author">
            <w:rPr/>
          </w:rPrChange>
        </w:rPr>
      </w:pPr>
    </w:p>
    <w:p w14:paraId="44A973F0" w14:textId="77777777" w:rsidR="00D57306" w:rsidRPr="004F1BC5" w:rsidRDefault="00D57306" w:rsidP="00BF462C">
      <w:pPr>
        <w:pStyle w:val="NoSpacing"/>
        <w:rPr>
          <w:lang w:val="fi-FI"/>
          <w:rPrChange w:id="276" w:author="Author">
            <w:rPr/>
          </w:rPrChange>
        </w:rPr>
      </w:pPr>
    </w:p>
    <w:p w14:paraId="33D1861F" w14:textId="77777777" w:rsidR="00D57306" w:rsidRPr="004F1BC5" w:rsidRDefault="00D57306" w:rsidP="00BF462C">
      <w:pPr>
        <w:pStyle w:val="NoSpacing"/>
        <w:rPr>
          <w:lang w:val="fi-FI"/>
          <w:rPrChange w:id="277" w:author="Author">
            <w:rPr/>
          </w:rPrChange>
        </w:rPr>
      </w:pPr>
    </w:p>
    <w:p w14:paraId="08131521" w14:textId="77777777" w:rsidR="00D57306" w:rsidRPr="004F1BC5" w:rsidRDefault="00D57306" w:rsidP="00BF462C">
      <w:pPr>
        <w:pStyle w:val="NoSpacing"/>
        <w:rPr>
          <w:lang w:val="fi-FI"/>
          <w:rPrChange w:id="278" w:author="Author">
            <w:rPr/>
          </w:rPrChange>
        </w:rPr>
      </w:pPr>
    </w:p>
    <w:p w14:paraId="5F1E3980" w14:textId="77777777" w:rsidR="00D57306" w:rsidRPr="004F1BC5" w:rsidRDefault="00D57306" w:rsidP="00BF462C">
      <w:pPr>
        <w:pStyle w:val="NoSpacing"/>
        <w:rPr>
          <w:lang w:val="fi-FI"/>
          <w:rPrChange w:id="279" w:author="Author">
            <w:rPr/>
          </w:rPrChange>
        </w:rPr>
      </w:pPr>
    </w:p>
    <w:p w14:paraId="2590CB47" w14:textId="77777777" w:rsidR="00D57306" w:rsidRPr="004F1BC5" w:rsidRDefault="00D57306" w:rsidP="00BF462C">
      <w:pPr>
        <w:pStyle w:val="NoSpacing"/>
        <w:rPr>
          <w:lang w:val="fi-FI"/>
          <w:rPrChange w:id="280" w:author="Author">
            <w:rPr/>
          </w:rPrChange>
        </w:rPr>
      </w:pPr>
    </w:p>
    <w:p w14:paraId="3ED32C39" w14:textId="77777777" w:rsidR="00D57306" w:rsidRPr="004F1BC5" w:rsidRDefault="00D57306" w:rsidP="00BF462C">
      <w:pPr>
        <w:pStyle w:val="NoSpacing"/>
        <w:rPr>
          <w:lang w:val="fi-FI"/>
          <w:rPrChange w:id="281" w:author="Author">
            <w:rPr/>
          </w:rPrChange>
        </w:rPr>
      </w:pPr>
    </w:p>
    <w:p w14:paraId="465460D9" w14:textId="77777777" w:rsidR="00D57306" w:rsidRPr="004F1BC5" w:rsidRDefault="00D57306" w:rsidP="00BF462C">
      <w:pPr>
        <w:pStyle w:val="NoSpacing"/>
        <w:rPr>
          <w:lang w:val="fi-FI"/>
          <w:rPrChange w:id="282" w:author="Author">
            <w:rPr/>
          </w:rPrChange>
        </w:rPr>
      </w:pPr>
    </w:p>
    <w:p w14:paraId="2E142C04" w14:textId="77777777" w:rsidR="00D57306" w:rsidRPr="004F1BC5" w:rsidRDefault="00D57306" w:rsidP="00BF462C">
      <w:pPr>
        <w:pStyle w:val="NoSpacing"/>
        <w:rPr>
          <w:lang w:val="fi-FI"/>
          <w:rPrChange w:id="283" w:author="Author">
            <w:rPr/>
          </w:rPrChange>
        </w:rPr>
      </w:pPr>
    </w:p>
    <w:p w14:paraId="56E95E5B" w14:textId="77777777" w:rsidR="00D57306" w:rsidRPr="004F1BC5" w:rsidRDefault="00D57306" w:rsidP="00BF462C">
      <w:pPr>
        <w:pStyle w:val="NoSpacing"/>
        <w:rPr>
          <w:lang w:val="fi-FI"/>
          <w:rPrChange w:id="284" w:author="Author">
            <w:rPr/>
          </w:rPrChange>
        </w:rPr>
      </w:pPr>
    </w:p>
    <w:p w14:paraId="51D5BF25" w14:textId="55B45D29" w:rsidR="00D57306" w:rsidRPr="004F1BC5" w:rsidRDefault="00D57306" w:rsidP="00BF462C">
      <w:pPr>
        <w:pStyle w:val="NoSpacing"/>
        <w:rPr>
          <w:lang w:val="fi-FI"/>
          <w:rPrChange w:id="285" w:author="Author">
            <w:rPr/>
          </w:rPrChange>
        </w:rPr>
      </w:pPr>
    </w:p>
    <w:p w14:paraId="1012D279" w14:textId="145695C1" w:rsidR="00D57306" w:rsidRPr="004F1BC5" w:rsidRDefault="00D57306">
      <w:pPr>
        <w:pStyle w:val="TitleA"/>
        <w:rPr>
          <w:lang w:val="fi-FI"/>
          <w:rPrChange w:id="286" w:author="Author">
            <w:rPr/>
          </w:rPrChange>
        </w:rPr>
      </w:pPr>
      <w:r w:rsidRPr="004F1BC5">
        <w:rPr>
          <w:lang w:val="fi-FI"/>
          <w:rPrChange w:id="287" w:author="Author">
            <w:rPr/>
          </w:rPrChange>
        </w:rPr>
        <w:t>B. PAKKAUSSELOSTE</w:t>
      </w:r>
    </w:p>
    <w:p w14:paraId="3D21323E" w14:textId="58B1A31A" w:rsidR="00D57306" w:rsidRPr="004F1BC5" w:rsidRDefault="00D57306" w:rsidP="00B135F6">
      <w:pPr>
        <w:rPr>
          <w:noProof/>
          <w:lang w:val="fi-FI"/>
          <w:rPrChange w:id="288" w:author="Author">
            <w:rPr>
              <w:noProof/>
            </w:rPr>
          </w:rPrChange>
        </w:rPr>
      </w:pPr>
      <w:r w:rsidRPr="004F1BC5">
        <w:rPr>
          <w:noProof/>
          <w:lang w:val="fi-FI"/>
          <w:rPrChange w:id="289" w:author="Author">
            <w:rPr>
              <w:noProof/>
            </w:rPr>
          </w:rPrChange>
        </w:rPr>
        <w:br w:type="page"/>
      </w:r>
    </w:p>
    <w:p w14:paraId="3D913689" w14:textId="21DCD7DC" w:rsidR="00D57306" w:rsidRPr="0027106F" w:rsidRDefault="00D57306">
      <w:pPr>
        <w:pStyle w:val="Title-AnnexIIIb"/>
        <w:rPr>
          <w:lang w:val="fi-FI"/>
        </w:rPr>
      </w:pPr>
      <w:bookmarkStart w:id="290" w:name="_i4i0w8rlcJQImdLRzX60bw8Wn"/>
      <w:bookmarkStart w:id="291" w:name="_i4i7YtgotZK2Iu9K3Zh3zpD9O"/>
      <w:bookmarkStart w:id="292" w:name="_i4i2rtDrkhh45pzgim3Jtva27"/>
      <w:bookmarkStart w:id="293" w:name="_i4i5AzrgYWFlkL2Rv6QjBbTQs"/>
      <w:bookmarkStart w:id="294" w:name="_i4i1QLSDcTRbxslrdbiNWZEJY"/>
      <w:bookmarkStart w:id="295" w:name="_i4i6lii7sZ3F7AjlOWDgGnevw"/>
      <w:bookmarkEnd w:id="290"/>
      <w:bookmarkEnd w:id="291"/>
      <w:bookmarkEnd w:id="292"/>
      <w:bookmarkEnd w:id="293"/>
      <w:bookmarkEnd w:id="294"/>
      <w:bookmarkEnd w:id="295"/>
      <w:r w:rsidRPr="0027106F">
        <w:rPr>
          <w:lang w:val="fi-FI"/>
        </w:rPr>
        <w:t>Pakkausseloste: Tietoa potilaalle</w:t>
      </w:r>
    </w:p>
    <w:p w14:paraId="06E60096" w14:textId="54DA1FF1" w:rsidR="00D57306" w:rsidRPr="0027106F" w:rsidRDefault="007F3560" w:rsidP="00B2265E">
      <w:pPr>
        <w:widowControl w:val="0"/>
        <w:autoSpaceDE w:val="0"/>
        <w:autoSpaceDN w:val="0"/>
        <w:adjustRightInd w:val="0"/>
        <w:spacing w:after="0"/>
        <w:jc w:val="center"/>
        <w:rPr>
          <w:rStyle w:val="Strong"/>
          <w:rFonts w:cs="Myanmar Text"/>
          <w:b w:val="0"/>
          <w:bCs w:val="0"/>
          <w:lang w:val="fi-FI"/>
        </w:rPr>
      </w:pPr>
      <w:bookmarkStart w:id="296" w:name="_i4i4Uh5NG7uo6JIytqViIY7dt"/>
      <w:bookmarkStart w:id="297" w:name="_i4i118gyAiLZhYwQRW5k6axkc"/>
      <w:bookmarkStart w:id="298" w:name="_i4i74x7btTVm9T7XAwJrOBTys"/>
      <w:bookmarkEnd w:id="296"/>
      <w:bookmarkEnd w:id="297"/>
      <w:bookmarkEnd w:id="298"/>
      <w:r w:rsidRPr="007F3560">
        <w:rPr>
          <w:rFonts w:eastAsia="MS Mincho" w:cs="Times New Roman"/>
          <w:b/>
          <w:noProof/>
          <w:lang w:val="fi-FI"/>
        </w:rPr>
        <w:t>Xtandi 40 mg kapseli, pehmeä</w:t>
      </w:r>
    </w:p>
    <w:p w14:paraId="40B133AA" w14:textId="0F57EDCA" w:rsidR="00D57306" w:rsidRDefault="003E0246" w:rsidP="00813635">
      <w:pPr>
        <w:pStyle w:val="Subtitle-AnnexIIIb"/>
        <w:rPr>
          <w:rFonts w:eastAsia="MS Mincho" w:cs="Times New Roman"/>
          <w:noProof/>
          <w:lang w:val="fi-FI"/>
        </w:rPr>
      </w:pPr>
      <w:bookmarkStart w:id="299" w:name="_i4i2HiL1WgrWd3JgxQifsuAy9"/>
      <w:bookmarkEnd w:id="299"/>
      <w:r>
        <w:rPr>
          <w:rFonts w:eastAsia="MS Mincho" w:cs="Times New Roman"/>
          <w:noProof/>
          <w:lang w:val="fi-FI"/>
        </w:rPr>
        <w:t>e</w:t>
      </w:r>
      <w:r w:rsidR="007F3560" w:rsidRPr="007F3560">
        <w:rPr>
          <w:rFonts w:eastAsia="MS Mincho" w:cs="Times New Roman"/>
          <w:noProof/>
          <w:lang w:val="fi-FI"/>
        </w:rPr>
        <w:t>ntsalutamidi</w:t>
      </w:r>
    </w:p>
    <w:p w14:paraId="2575C087" w14:textId="31B88876" w:rsidR="003E0246" w:rsidRPr="004F1BC5" w:rsidRDefault="003E0246" w:rsidP="00813635">
      <w:pPr>
        <w:pStyle w:val="Subtitle-AnnexIIIb"/>
        <w:rPr>
          <w:rFonts w:eastAsia="Times New Roman"/>
          <w:lang w:val="fi-FI"/>
          <w:rPrChange w:id="300" w:author="Author">
            <w:rPr>
              <w:rFonts w:eastAsia="Times New Roman"/>
              <w:lang w:val="en-GB"/>
            </w:rPr>
          </w:rPrChange>
        </w:rPr>
      </w:pPr>
    </w:p>
    <w:p w14:paraId="6917CAEF" w14:textId="21E88172" w:rsidR="00D57306" w:rsidRPr="0027106F" w:rsidRDefault="00B66F2E">
      <w:pPr>
        <w:pStyle w:val="Heading3-AnnexIIIb"/>
        <w:rPr>
          <w:lang w:val="fi-FI"/>
        </w:rPr>
      </w:pPr>
      <w:bookmarkStart w:id="301" w:name="_i4i2o60CR5YDfFnNMiBCgWpeQ"/>
      <w:bookmarkStart w:id="302" w:name="_i4i7JBpUi6PqYCiULioxyZclE"/>
      <w:bookmarkStart w:id="303" w:name="_i4i0rNs4YheYXvTXvmmytK6ds"/>
      <w:bookmarkEnd w:id="301"/>
      <w:bookmarkEnd w:id="302"/>
      <w:bookmarkEnd w:id="303"/>
      <w:r w:rsidRPr="00B66F2E">
        <w:rPr>
          <w:rFonts w:eastAsia="MS Mincho" w:cs="Times New Roman"/>
          <w:noProof/>
          <w:lang w:val="fi-FI"/>
        </w:rPr>
        <w:t>Lue tämä pakkausseloste huolellisesti ennen kuin aloitat lääkkeen ottamisen, sillä se sisältää sinulle tärkeitä tietoja</w:t>
      </w:r>
      <w:r w:rsidR="00D57306" w:rsidRPr="0027106F">
        <w:rPr>
          <w:lang w:val="fi-FI"/>
        </w:rPr>
        <w:t>.</w:t>
      </w:r>
    </w:p>
    <w:p w14:paraId="50D12C48" w14:textId="41D0782B" w:rsidR="00D57306" w:rsidRPr="0027106F" w:rsidRDefault="00D57306" w:rsidP="003E0246">
      <w:pPr>
        <w:pStyle w:val="ListDash-PL"/>
        <w:numPr>
          <w:ilvl w:val="0"/>
          <w:numId w:val="10"/>
        </w:numPr>
        <w:ind w:left="630" w:hanging="630"/>
        <w:rPr>
          <w:lang w:val="fi-FI"/>
        </w:rPr>
      </w:pPr>
      <w:bookmarkStart w:id="304" w:name="_Hlk55992067"/>
      <w:r w:rsidRPr="0027106F">
        <w:rPr>
          <w:lang w:val="fi-FI"/>
        </w:rPr>
        <w:t>Säilytä tämä pakkausseloste. Voit tarvita sitä myöhemmin.</w:t>
      </w:r>
      <w:bookmarkStart w:id="305" w:name="_i4i0jSbGBdHOoCTJ9bXbXnPNn"/>
      <w:bookmarkEnd w:id="305"/>
    </w:p>
    <w:p w14:paraId="039CB0DC" w14:textId="33BA2B52" w:rsidR="00D57306" w:rsidRPr="0027106F" w:rsidRDefault="00D57306" w:rsidP="003E0246">
      <w:pPr>
        <w:pStyle w:val="ListDash-PL"/>
        <w:numPr>
          <w:ilvl w:val="0"/>
          <w:numId w:val="10"/>
        </w:numPr>
        <w:ind w:left="630" w:hanging="630"/>
        <w:rPr>
          <w:lang w:val="fi-FI" w:eastAsia="en-CA"/>
        </w:rPr>
      </w:pPr>
      <w:r w:rsidRPr="0027106F">
        <w:rPr>
          <w:lang w:val="fi-FI"/>
        </w:rPr>
        <w:t>Jos sinulla on kysyttävää, käänny lääkärin puoleen.</w:t>
      </w:r>
    </w:p>
    <w:bookmarkEnd w:id="304"/>
    <w:p w14:paraId="2D398E36" w14:textId="5D003FBB" w:rsidR="00D57306" w:rsidRPr="0027106F" w:rsidRDefault="003E0246" w:rsidP="003E0246">
      <w:pPr>
        <w:pStyle w:val="ListDash-PL"/>
        <w:numPr>
          <w:ilvl w:val="0"/>
          <w:numId w:val="10"/>
        </w:numPr>
        <w:ind w:left="630" w:hanging="630"/>
        <w:rPr>
          <w:lang w:val="fi-FI" w:eastAsia="en-CA"/>
        </w:rPr>
      </w:pPr>
      <w:r w:rsidRPr="003E0246">
        <w:rPr>
          <w:rFonts w:eastAsia="MS Mincho" w:cs="Times New Roman"/>
          <w:lang w:val="fi-FI"/>
        </w:rPr>
        <w:t>Tämä lääke on määrätty vain sinulle eikä sitä pidä</w:t>
      </w:r>
      <w:r w:rsidRPr="003E0246">
        <w:rPr>
          <w:rFonts w:eastAsia="MS Mincho" w:cs="Times New Roman"/>
          <w:noProof w:val="0"/>
          <w:lang w:val="fi-FI"/>
        </w:rPr>
        <w:t xml:space="preserve"> </w:t>
      </w:r>
      <w:r w:rsidRPr="003E0246">
        <w:rPr>
          <w:rFonts w:eastAsia="MS Mincho" w:cs="Times New Roman"/>
          <w:lang w:val="fi-FI"/>
        </w:rPr>
        <w:t>antaa muiden käyttöön. Se voi aiheuttaa haittaa muille, vaikka heillä olisikin samanlaiset oireet kuin sinulla</w:t>
      </w:r>
      <w:r w:rsidR="00D57306" w:rsidRPr="0027106F">
        <w:rPr>
          <w:lang w:val="fi-FI"/>
        </w:rPr>
        <w:t>.</w:t>
      </w:r>
    </w:p>
    <w:p w14:paraId="1411807E" w14:textId="069052DF" w:rsidR="00D57306" w:rsidRDefault="003E0246" w:rsidP="003E0246">
      <w:pPr>
        <w:pStyle w:val="ListDash-PL"/>
        <w:numPr>
          <w:ilvl w:val="0"/>
          <w:numId w:val="10"/>
        </w:numPr>
        <w:ind w:left="630" w:hanging="630"/>
        <w:rPr>
          <w:lang w:eastAsia="en-CA"/>
        </w:rPr>
      </w:pPr>
      <w:r w:rsidRPr="003E0246">
        <w:rPr>
          <w:rFonts w:eastAsia="MS Mincho" w:cs="Times New Roman"/>
          <w:lang w:val="fi-FI"/>
        </w:rPr>
        <w:t>Jos havaitset haittavaikutuksia, kerro niistä lääkärille. Tämä koskee myös sellaisia mahdollisia haittavaikutuksia, joita ei ole mainittu tässä pakkausselosteessa. Ks. kohta 4</w:t>
      </w:r>
      <w:r w:rsidR="00D57306" w:rsidRPr="006C0B2E">
        <w:t>.</w:t>
      </w:r>
    </w:p>
    <w:p w14:paraId="7E7B1133" w14:textId="56A6E750" w:rsidR="00D57306" w:rsidRDefault="00D57306">
      <w:pPr>
        <w:pStyle w:val="Heading3-AnnexIIIb"/>
      </w:pPr>
      <w:bookmarkStart w:id="306" w:name="_i4i7KzFqL0FmOqRruDR37jQH0"/>
      <w:bookmarkStart w:id="307" w:name="_i4i36n9ZM8e6FSfx81QxaBhCg"/>
      <w:bookmarkStart w:id="308" w:name="_i4i1HoD1QzARBlOimZvuadBly"/>
      <w:bookmarkStart w:id="309" w:name="_i4i1dyyclzhTGUXCzjcqcnmjN"/>
      <w:bookmarkStart w:id="310" w:name="_i4i3OtMXVxYieqvoRaIM6Zwl7"/>
      <w:bookmarkEnd w:id="306"/>
      <w:bookmarkEnd w:id="307"/>
      <w:bookmarkEnd w:id="308"/>
      <w:bookmarkEnd w:id="309"/>
      <w:bookmarkEnd w:id="310"/>
      <w:r w:rsidRPr="00061583">
        <w:t>Tässä pakkausselosteessa kerrotaan:</w:t>
      </w:r>
    </w:p>
    <w:p w14:paraId="524FD0E8" w14:textId="08E0350F" w:rsidR="00D57306" w:rsidRPr="0027106F" w:rsidRDefault="00D57306" w:rsidP="0098516F">
      <w:pPr>
        <w:pStyle w:val="PackageLeafletTOC"/>
        <w:tabs>
          <w:tab w:val="clear" w:pos="425"/>
          <w:tab w:val="clear" w:pos="720"/>
          <w:tab w:val="left" w:pos="630"/>
        </w:tabs>
        <w:spacing w:before="0"/>
        <w:ind w:left="720" w:hanging="720"/>
        <w:rPr>
          <w:lang w:val="fi-FI"/>
        </w:rPr>
      </w:pPr>
      <w:r w:rsidRPr="0027106F">
        <w:rPr>
          <w:lang w:val="fi-FI"/>
        </w:rPr>
        <w:t>1.</w:t>
      </w:r>
      <w:r w:rsidRPr="0027106F">
        <w:rPr>
          <w:lang w:val="fi-FI"/>
        </w:rPr>
        <w:tab/>
        <w:t xml:space="preserve">Mitä </w:t>
      </w:r>
      <w:r w:rsidR="003E0246" w:rsidRPr="0027106F">
        <w:rPr>
          <w:lang w:val="fi-FI"/>
        </w:rPr>
        <w:t>Xtandi</w:t>
      </w:r>
      <w:r w:rsidRPr="0027106F">
        <w:rPr>
          <w:lang w:val="fi-FI"/>
        </w:rPr>
        <w:t xml:space="preserve"> on ja mihin sitä käytetään</w:t>
      </w:r>
      <w:bookmarkStart w:id="311" w:name="_i4i54cAwUyXtHFANXaoQ2V7BK"/>
      <w:bookmarkEnd w:id="311"/>
    </w:p>
    <w:p w14:paraId="5B0E2607" w14:textId="13BA7036" w:rsidR="00D57306" w:rsidRPr="0027106F" w:rsidRDefault="00D57306" w:rsidP="00F349D6">
      <w:pPr>
        <w:pStyle w:val="PackageLeafletTOC"/>
        <w:tabs>
          <w:tab w:val="clear" w:pos="425"/>
          <w:tab w:val="clear" w:pos="720"/>
          <w:tab w:val="left" w:pos="630"/>
        </w:tabs>
        <w:ind w:left="720" w:hanging="720"/>
        <w:rPr>
          <w:lang w:val="fi-FI"/>
        </w:rPr>
      </w:pPr>
      <w:r w:rsidRPr="0027106F">
        <w:rPr>
          <w:lang w:val="fi-FI"/>
        </w:rPr>
        <w:t>2.</w:t>
      </w:r>
      <w:r w:rsidRPr="0027106F">
        <w:rPr>
          <w:lang w:val="fi-FI"/>
        </w:rPr>
        <w:tab/>
        <w:t xml:space="preserve">Mitä sinun on tiedettävä, </w:t>
      </w:r>
      <w:r w:rsidR="003E0246" w:rsidRPr="003E0246">
        <w:rPr>
          <w:rFonts w:eastAsia="MS Mincho" w:cs="Times New Roman"/>
          <w:noProof/>
          <w:lang w:val="fi-FI"/>
        </w:rPr>
        <w:t>ennen kuin käytät Xtandi-valmistetta</w:t>
      </w:r>
    </w:p>
    <w:p w14:paraId="48D5BAE7" w14:textId="2D92421D" w:rsidR="00D57306" w:rsidRPr="0027106F" w:rsidRDefault="00D57306" w:rsidP="00F349D6">
      <w:pPr>
        <w:pStyle w:val="PackageLeafletTOC"/>
        <w:tabs>
          <w:tab w:val="clear" w:pos="425"/>
          <w:tab w:val="clear" w:pos="720"/>
          <w:tab w:val="left" w:pos="630"/>
        </w:tabs>
        <w:ind w:left="720" w:hanging="720"/>
        <w:rPr>
          <w:lang w:val="fi-FI"/>
        </w:rPr>
      </w:pPr>
      <w:r w:rsidRPr="0027106F">
        <w:rPr>
          <w:lang w:val="fi-FI"/>
        </w:rPr>
        <w:t>3.</w:t>
      </w:r>
      <w:r w:rsidRPr="0027106F">
        <w:rPr>
          <w:lang w:val="fi-FI"/>
        </w:rPr>
        <w:tab/>
        <w:t xml:space="preserve">Miten </w:t>
      </w:r>
      <w:r w:rsidR="003E0246" w:rsidRPr="0027106F">
        <w:rPr>
          <w:lang w:val="fi-FI"/>
        </w:rPr>
        <w:t>Xtandi</w:t>
      </w:r>
      <w:r w:rsidRPr="0027106F">
        <w:rPr>
          <w:lang w:val="fi-FI"/>
        </w:rPr>
        <w:t xml:space="preserve">-valmistetta </w:t>
      </w:r>
      <w:r w:rsidR="003E0246" w:rsidRPr="003E0246">
        <w:rPr>
          <w:rFonts w:eastAsia="MS Mincho" w:cs="Times New Roman"/>
          <w:noProof/>
          <w:lang w:val="fi-FI"/>
        </w:rPr>
        <w:t>käytetään</w:t>
      </w:r>
    </w:p>
    <w:p w14:paraId="4A6FFA06" w14:textId="7A62E0BC" w:rsidR="00D57306" w:rsidRPr="0027106F" w:rsidRDefault="00D57306" w:rsidP="00F349D6">
      <w:pPr>
        <w:pStyle w:val="PackageLeafletTOC"/>
        <w:tabs>
          <w:tab w:val="clear" w:pos="425"/>
          <w:tab w:val="clear" w:pos="720"/>
          <w:tab w:val="left" w:pos="630"/>
        </w:tabs>
        <w:ind w:left="720" w:hanging="720"/>
        <w:rPr>
          <w:lang w:val="fi-FI"/>
        </w:rPr>
      </w:pPr>
      <w:r w:rsidRPr="0027106F">
        <w:rPr>
          <w:lang w:val="fi-FI"/>
        </w:rPr>
        <w:t>4.</w:t>
      </w:r>
      <w:r w:rsidRPr="0027106F">
        <w:rPr>
          <w:lang w:val="fi-FI"/>
        </w:rPr>
        <w:tab/>
        <w:t>Mahdolliset haittavaikutukset</w:t>
      </w:r>
    </w:p>
    <w:p w14:paraId="44D7844F" w14:textId="69EC401C" w:rsidR="00D57306" w:rsidRPr="0027106F" w:rsidRDefault="00D57306" w:rsidP="00F349D6">
      <w:pPr>
        <w:pStyle w:val="PackageLeafletTOC"/>
        <w:tabs>
          <w:tab w:val="clear" w:pos="425"/>
          <w:tab w:val="clear" w:pos="720"/>
          <w:tab w:val="left" w:pos="630"/>
        </w:tabs>
        <w:ind w:left="720" w:hanging="720"/>
        <w:rPr>
          <w:lang w:val="fi-FI"/>
        </w:rPr>
      </w:pPr>
      <w:r w:rsidRPr="0027106F">
        <w:rPr>
          <w:lang w:val="fi-FI"/>
        </w:rPr>
        <w:t>5.</w:t>
      </w:r>
      <w:r w:rsidRPr="0027106F">
        <w:rPr>
          <w:lang w:val="fi-FI"/>
        </w:rPr>
        <w:tab/>
      </w:r>
      <w:r w:rsidR="003E0246" w:rsidRPr="0027106F">
        <w:rPr>
          <w:lang w:val="fi-FI"/>
        </w:rPr>
        <w:t>Xtandi</w:t>
      </w:r>
      <w:r w:rsidRPr="0027106F">
        <w:rPr>
          <w:lang w:val="fi-FI"/>
        </w:rPr>
        <w:t>-valmisteen säilyttäminen</w:t>
      </w:r>
    </w:p>
    <w:p w14:paraId="1AFB9328" w14:textId="7E11225E" w:rsidR="00D57306" w:rsidRPr="0027106F" w:rsidRDefault="00D57306" w:rsidP="00F349D6">
      <w:pPr>
        <w:pStyle w:val="PackageLeafletTOC"/>
        <w:tabs>
          <w:tab w:val="clear" w:pos="425"/>
          <w:tab w:val="clear" w:pos="720"/>
          <w:tab w:val="left" w:pos="630"/>
        </w:tabs>
        <w:ind w:left="720" w:hanging="720"/>
        <w:rPr>
          <w:lang w:val="fi-FI"/>
        </w:rPr>
      </w:pPr>
      <w:r w:rsidRPr="0027106F">
        <w:rPr>
          <w:lang w:val="fi-FI"/>
        </w:rPr>
        <w:t>6.</w:t>
      </w:r>
      <w:r w:rsidRPr="0027106F">
        <w:rPr>
          <w:lang w:val="fi-FI"/>
        </w:rPr>
        <w:tab/>
        <w:t>Pakkauksen sisältö ja muuta tietoa</w:t>
      </w:r>
    </w:p>
    <w:p w14:paraId="404931CF" w14:textId="2FA4A423" w:rsidR="00D57306" w:rsidRPr="0027106F" w:rsidRDefault="00D57306">
      <w:pPr>
        <w:pStyle w:val="Heading3-PL"/>
        <w:rPr>
          <w:lang w:val="fi-FI"/>
        </w:rPr>
      </w:pPr>
      <w:bookmarkStart w:id="312" w:name="_i4i6Oq8gY7Y8fIs8mS5XjFimv"/>
      <w:bookmarkStart w:id="313" w:name="_i4i3XAXcvPohfuKCuPdC7qYY2"/>
      <w:bookmarkStart w:id="314" w:name="_i4i34iQRMzMgRV8h8S7dmL8rK"/>
      <w:bookmarkStart w:id="315" w:name="_i4i6fzhJur9attakZYA875tcG"/>
      <w:bookmarkEnd w:id="312"/>
      <w:bookmarkEnd w:id="313"/>
      <w:bookmarkEnd w:id="314"/>
      <w:bookmarkEnd w:id="315"/>
      <w:r w:rsidRPr="0027106F">
        <w:rPr>
          <w:lang w:val="fi-FI"/>
        </w:rPr>
        <w:t>1.</w:t>
      </w:r>
      <w:r w:rsidRPr="0027106F">
        <w:rPr>
          <w:lang w:val="fi-FI"/>
        </w:rPr>
        <w:tab/>
        <w:t xml:space="preserve">Mitä </w:t>
      </w:r>
      <w:r w:rsidRPr="00B13A67">
        <w:rPr>
          <w:lang w:val="fi-FI"/>
        </w:rPr>
        <w:t>Xtandi</w:t>
      </w:r>
      <w:r w:rsidRPr="0027106F">
        <w:rPr>
          <w:lang w:val="fi-FI"/>
        </w:rPr>
        <w:t xml:space="preserve"> on ja mihin sitä käytetään</w:t>
      </w:r>
    </w:p>
    <w:p w14:paraId="1BD6FBAC" w14:textId="67B66940" w:rsidR="00F349D6" w:rsidRPr="00F349D6" w:rsidRDefault="00F349D6" w:rsidP="00F349D6">
      <w:pPr>
        <w:numPr>
          <w:ilvl w:val="12"/>
          <w:numId w:val="0"/>
        </w:numPr>
        <w:spacing w:after="0"/>
        <w:rPr>
          <w:rFonts w:eastAsia="MS Mincho" w:cs="Times New Roman"/>
          <w:noProof/>
          <w:lang w:val="fi-FI"/>
        </w:rPr>
      </w:pPr>
      <w:r w:rsidRPr="00F349D6">
        <w:rPr>
          <w:rFonts w:eastAsia="MS Mincho" w:cs="Times New Roman"/>
          <w:noProof/>
          <w:lang w:val="fi-FI"/>
        </w:rPr>
        <w:t>Xtandin sisältämä vaikuttava aine on entsalutamidi. Xtandia käytetään aikuisten miesten eturauhassyövän hoitoon</w:t>
      </w:r>
    </w:p>
    <w:p w14:paraId="2181C92E" w14:textId="77777777" w:rsidR="00F349D6" w:rsidRPr="00F349D6" w:rsidRDefault="00F349D6" w:rsidP="00F349D6">
      <w:pPr>
        <w:numPr>
          <w:ilvl w:val="0"/>
          <w:numId w:val="35"/>
        </w:numPr>
        <w:tabs>
          <w:tab w:val="left" w:pos="567"/>
        </w:tabs>
        <w:spacing w:after="0"/>
        <w:ind w:left="567" w:hanging="567"/>
        <w:rPr>
          <w:rFonts w:eastAsia="MS Mincho" w:cs="Times New Roman"/>
          <w:noProof/>
          <w:lang w:val="fi-FI"/>
        </w:rPr>
      </w:pPr>
      <w:r w:rsidRPr="00F349D6">
        <w:rPr>
          <w:rFonts w:eastAsia="MS Mincho" w:cs="Times New Roman"/>
          <w:noProof/>
          <w:lang w:val="fi-FI"/>
        </w:rPr>
        <w:t>kun hormonihoidolle tai testosteronia vähentävälle kirurgiselle hoidolle ei enää saada vastetta</w:t>
      </w:r>
    </w:p>
    <w:p w14:paraId="0B0FBF6F" w14:textId="77777777" w:rsidR="00F349D6" w:rsidRPr="00F349D6" w:rsidRDefault="00F349D6" w:rsidP="00F349D6">
      <w:pPr>
        <w:spacing w:after="0"/>
        <w:ind w:right="-2"/>
        <w:rPr>
          <w:rFonts w:eastAsia="MS Mincho" w:cs="Times New Roman"/>
          <w:noProof/>
          <w:lang w:val="fi-FI"/>
        </w:rPr>
      </w:pPr>
      <w:r w:rsidRPr="00F349D6">
        <w:rPr>
          <w:rFonts w:eastAsia="MS Mincho" w:cs="Times New Roman"/>
          <w:noProof/>
          <w:lang w:val="fi-FI"/>
        </w:rPr>
        <w:t>tai</w:t>
      </w:r>
    </w:p>
    <w:p w14:paraId="762FB101" w14:textId="77777777" w:rsidR="00F349D6" w:rsidRPr="00F349D6" w:rsidRDefault="00F349D6" w:rsidP="00F349D6">
      <w:pPr>
        <w:numPr>
          <w:ilvl w:val="0"/>
          <w:numId w:val="36"/>
        </w:numPr>
        <w:tabs>
          <w:tab w:val="left" w:pos="567"/>
        </w:tabs>
        <w:spacing w:after="0"/>
        <w:ind w:left="567" w:hanging="567"/>
        <w:rPr>
          <w:rFonts w:eastAsia="MS Mincho" w:cs="Times New Roman"/>
          <w:noProof/>
          <w:lang w:val="fi-FI"/>
        </w:rPr>
      </w:pPr>
      <w:r w:rsidRPr="00F349D6">
        <w:rPr>
          <w:rFonts w:eastAsia="MS Mincho" w:cs="Times New Roman"/>
          <w:noProof/>
          <w:lang w:val="fi-FI"/>
        </w:rPr>
        <w:t>kun syöpä on levinnyt muualle elimistöön ja hormonihoidolle tai testosteronia vähentävälle kirurgiselle hoidolle saadaan vastetta</w:t>
      </w:r>
    </w:p>
    <w:p w14:paraId="1EA66F99" w14:textId="77777777" w:rsidR="00F349D6" w:rsidRPr="00F349D6" w:rsidRDefault="00F349D6" w:rsidP="00F349D6">
      <w:pPr>
        <w:spacing w:after="0"/>
        <w:ind w:right="-2"/>
        <w:rPr>
          <w:rFonts w:eastAsia="MS Mincho" w:cs="Times New Roman"/>
          <w:noProof/>
          <w:lang w:val="fi-FI"/>
        </w:rPr>
      </w:pPr>
      <w:r w:rsidRPr="00F349D6">
        <w:rPr>
          <w:rFonts w:eastAsia="MS Mincho" w:cs="Times New Roman"/>
          <w:noProof/>
          <w:lang w:val="fi-FI"/>
        </w:rPr>
        <w:t>tai</w:t>
      </w:r>
    </w:p>
    <w:p w14:paraId="7213FA59" w14:textId="77777777" w:rsidR="00F349D6" w:rsidRPr="00F349D6" w:rsidRDefault="00F349D6" w:rsidP="00F349D6">
      <w:pPr>
        <w:numPr>
          <w:ilvl w:val="0"/>
          <w:numId w:val="36"/>
        </w:numPr>
        <w:tabs>
          <w:tab w:val="left" w:pos="567"/>
        </w:tabs>
        <w:spacing w:after="0"/>
        <w:ind w:left="567" w:hanging="567"/>
        <w:rPr>
          <w:rFonts w:eastAsia="MS Mincho" w:cs="Times New Roman"/>
          <w:noProof/>
          <w:lang w:val="fi-FI"/>
        </w:rPr>
      </w:pPr>
      <w:r w:rsidRPr="00F349D6">
        <w:rPr>
          <w:rFonts w:eastAsia="MS Mincho" w:cs="Times New Roman"/>
          <w:noProof/>
          <w:lang w:val="fi-FI"/>
        </w:rPr>
        <w:t>kun potilaan eturauhanen on poistettu tai potilas on saanut aiemmin sädehoitoa ja hänen PSA-arvonsa nousee nopeasti, mutta syöpä ei ole levinnyt muualle elimistöön ja testosteronia vähentävälle hormonihoidolle saadaan vastetta.</w:t>
      </w:r>
    </w:p>
    <w:p w14:paraId="03782A43" w14:textId="77777777" w:rsidR="00F349D6" w:rsidRPr="00F349D6" w:rsidRDefault="00F349D6" w:rsidP="00F349D6">
      <w:pPr>
        <w:numPr>
          <w:ilvl w:val="12"/>
          <w:numId w:val="0"/>
        </w:numPr>
        <w:spacing w:after="0"/>
        <w:ind w:right="-2"/>
        <w:rPr>
          <w:rFonts w:eastAsia="MS Mincho" w:cs="Times New Roman"/>
          <w:noProof/>
          <w:lang w:val="fi-FI"/>
        </w:rPr>
      </w:pPr>
    </w:p>
    <w:p w14:paraId="33F9FE9E" w14:textId="77777777" w:rsidR="00F349D6" w:rsidRPr="00F349D6" w:rsidRDefault="00F349D6" w:rsidP="00F349D6">
      <w:pPr>
        <w:numPr>
          <w:ilvl w:val="12"/>
          <w:numId w:val="0"/>
        </w:numPr>
        <w:spacing w:after="0"/>
        <w:ind w:right="-2"/>
        <w:rPr>
          <w:rFonts w:eastAsia="MS Mincho" w:cs="Times New Roman"/>
          <w:b/>
          <w:noProof/>
          <w:lang w:val="fi-FI"/>
        </w:rPr>
      </w:pPr>
      <w:r w:rsidRPr="00F349D6">
        <w:rPr>
          <w:rFonts w:eastAsia="MS Mincho" w:cs="Times New Roman"/>
          <w:b/>
          <w:noProof/>
          <w:lang w:val="fi-FI"/>
        </w:rPr>
        <w:t>Miten Xtandi vaikuttaa</w:t>
      </w:r>
    </w:p>
    <w:p w14:paraId="1C701C04" w14:textId="189D5AF0" w:rsidR="00D57306" w:rsidRPr="00F349D6" w:rsidRDefault="00F349D6" w:rsidP="00F349D6">
      <w:pPr>
        <w:widowControl w:val="0"/>
        <w:autoSpaceDE w:val="0"/>
        <w:autoSpaceDN w:val="0"/>
        <w:adjustRightInd w:val="0"/>
        <w:spacing w:after="0"/>
        <w:rPr>
          <w:rFonts w:eastAsia="PMingLiU" w:cs="Arial"/>
          <w:lang w:val="fi-FI"/>
        </w:rPr>
      </w:pPr>
      <w:r w:rsidRPr="00F349D6">
        <w:rPr>
          <w:rFonts w:eastAsia="MS Mincho" w:cs="Times New Roman"/>
          <w:noProof/>
          <w:lang w:val="fi-FI"/>
        </w:rPr>
        <w:t>Xtandi on lääke, joka vaikuttaa estämällä androgeeni-hormonien toimintaa (kuten testosteroni). Estämällä androgeenejä entsalutamidi pysäyttää eturauhassyöpäsolujen kasvun ja jakautumisen</w:t>
      </w:r>
      <w:r w:rsidR="00D57306" w:rsidRPr="00F349D6">
        <w:rPr>
          <w:rFonts w:cs="Myanmar Text"/>
          <w:noProof/>
          <w:lang w:val="fi-FI"/>
        </w:rPr>
        <w:t>.</w:t>
      </w:r>
    </w:p>
    <w:p w14:paraId="13EF87C5" w14:textId="361E24A7" w:rsidR="00D57306" w:rsidRPr="00F349D6" w:rsidRDefault="00D57306">
      <w:pPr>
        <w:pStyle w:val="Heading3-PL"/>
        <w:rPr>
          <w:rFonts w:eastAsia="PMingLiU"/>
          <w:lang w:val="fi-FI"/>
        </w:rPr>
      </w:pPr>
      <w:bookmarkStart w:id="316" w:name="_i4i7YJkuTBOdCn7cewDMYdHF6"/>
      <w:bookmarkStart w:id="317" w:name="_i4i0vZuI6dwuey5VeSr5PVx0q"/>
      <w:bookmarkStart w:id="318" w:name="_i4i72ORGV33hB5WU52QsDVN2L"/>
      <w:bookmarkStart w:id="319" w:name="_i4i0c8nsEEh6lwEUV6OohYesS"/>
      <w:bookmarkEnd w:id="316"/>
      <w:bookmarkEnd w:id="317"/>
      <w:bookmarkEnd w:id="318"/>
      <w:bookmarkEnd w:id="319"/>
      <w:r w:rsidRPr="00F349D6">
        <w:rPr>
          <w:lang w:val="fi-FI"/>
        </w:rPr>
        <w:t>2.</w:t>
      </w:r>
      <w:r w:rsidRPr="00F349D6">
        <w:rPr>
          <w:lang w:val="fi-FI"/>
        </w:rPr>
        <w:tab/>
        <w:t xml:space="preserve">Mitä sinun on tiedettävä, </w:t>
      </w:r>
      <w:r w:rsidR="00F349D6" w:rsidRPr="00F349D6">
        <w:rPr>
          <w:rFonts w:eastAsia="MS Mincho" w:cs="Times New Roman"/>
          <w:noProof/>
          <w:szCs w:val="22"/>
          <w:lang w:val="fi-FI" w:eastAsia="en-US"/>
        </w:rPr>
        <w:t>ennen kuin käytät Xtandi-valmistetta</w:t>
      </w:r>
    </w:p>
    <w:p w14:paraId="67383A86" w14:textId="77A60BB4" w:rsidR="00D57306" w:rsidRDefault="00F349D6">
      <w:pPr>
        <w:pStyle w:val="Heading4-PL"/>
      </w:pPr>
      <w:bookmarkStart w:id="320" w:name="_i4i30nZvABWB3ZwMohZdWNmbZ"/>
      <w:bookmarkEnd w:id="320"/>
      <w:r w:rsidRPr="00F349D6">
        <w:rPr>
          <w:rFonts w:ascii="Times New Roman" w:eastAsia="MS Mincho" w:hAnsi="Times New Roman" w:cs="Times New Roman"/>
          <w:bCs w:val="0"/>
          <w:szCs w:val="22"/>
          <w:lang w:val="fi-FI"/>
        </w:rPr>
        <w:t>Älä käytä Xtandi-valmistetta</w:t>
      </w:r>
    </w:p>
    <w:p w14:paraId="732A1C17" w14:textId="6816D894" w:rsidR="00D57306" w:rsidRPr="0027106F" w:rsidRDefault="00D57306" w:rsidP="00F349D6">
      <w:pPr>
        <w:pStyle w:val="ListDash-PL"/>
        <w:numPr>
          <w:ilvl w:val="0"/>
          <w:numId w:val="19"/>
        </w:numPr>
        <w:spacing w:after="0"/>
        <w:ind w:left="540" w:hanging="558"/>
        <w:rPr>
          <w:rFonts w:eastAsia="Times New Roman"/>
          <w:lang w:val="fi-FI" w:eastAsia="en-CA"/>
        </w:rPr>
      </w:pPr>
      <w:r w:rsidRPr="0027106F">
        <w:rPr>
          <w:lang w:val="fi-FI"/>
        </w:rPr>
        <w:t>jos olet allerginen</w:t>
      </w:r>
      <w:bookmarkStart w:id="321" w:name="_i4i4pX8AeybR0FEraQHb0oJKd"/>
      <w:bookmarkEnd w:id="321"/>
      <w:r w:rsidRPr="0027106F">
        <w:rPr>
          <w:rFonts w:eastAsia="Times New Roman"/>
          <w:lang w:val="fi-FI" w:eastAsia="en-CA"/>
        </w:rPr>
        <w:t xml:space="preserve"> </w:t>
      </w:r>
      <w:r w:rsidR="00F349D6" w:rsidRPr="00F349D6">
        <w:rPr>
          <w:rFonts w:eastAsia="MS Mincho" w:cs="Times New Roman"/>
          <w:lang w:val="fi-FI"/>
        </w:rPr>
        <w:t>(yliherkkä) entsalutamidille tai tämän lääkkeen jollekin muulle aineelle (lueteltu kohdassa 6)</w:t>
      </w:r>
    </w:p>
    <w:p w14:paraId="31849066" w14:textId="2F3BC4CD" w:rsidR="00D57306" w:rsidRPr="0027106F" w:rsidRDefault="00F349D6" w:rsidP="00F349D6">
      <w:pPr>
        <w:pStyle w:val="ListDash-PL"/>
        <w:numPr>
          <w:ilvl w:val="0"/>
          <w:numId w:val="19"/>
        </w:numPr>
        <w:spacing w:after="0"/>
        <w:ind w:left="540" w:hanging="558"/>
        <w:rPr>
          <w:rFonts w:eastAsia="PMingLiU" w:cs="Arial"/>
          <w:lang w:val="fi-FI"/>
        </w:rPr>
      </w:pPr>
      <w:r w:rsidRPr="00F349D6">
        <w:rPr>
          <w:rFonts w:eastAsia="MS Mincho" w:cs="Times New Roman"/>
          <w:lang w:val="fi-FI"/>
        </w:rPr>
        <w:t>jos olet raskaana tai suunnittelet raskautta (ks. kohta Raskaus, imetys ja hedelmällisyys)</w:t>
      </w:r>
      <w:r w:rsidRPr="0027106F">
        <w:rPr>
          <w:rFonts w:eastAsia="PMingLiU" w:cs="Arial"/>
          <w:lang w:val="fi-FI"/>
        </w:rPr>
        <w:t xml:space="preserve"> </w:t>
      </w:r>
    </w:p>
    <w:p w14:paraId="45A45E37" w14:textId="3756559E" w:rsidR="00D57306" w:rsidRPr="0027106F" w:rsidRDefault="00D57306">
      <w:pPr>
        <w:pStyle w:val="Heading4-PL"/>
        <w:rPr>
          <w:lang w:val="fi-FI"/>
        </w:rPr>
      </w:pPr>
      <w:bookmarkStart w:id="322" w:name="_i4i7dxPtidsc8EslSC2hncKun"/>
      <w:bookmarkStart w:id="323" w:name="_i4i2hOgK3eCqJhZjhSBMZ9aUn"/>
      <w:bookmarkEnd w:id="322"/>
      <w:bookmarkEnd w:id="323"/>
      <w:r w:rsidRPr="0027106F">
        <w:rPr>
          <w:lang w:val="fi-FI"/>
        </w:rPr>
        <w:t>Varoitukset ja varotoimet</w:t>
      </w:r>
    </w:p>
    <w:p w14:paraId="7D7FD052" w14:textId="0BCF6184" w:rsidR="00AB0A75" w:rsidRPr="00AB0A75" w:rsidRDefault="00AB0A75" w:rsidP="00AB0A75">
      <w:pPr>
        <w:keepNext/>
        <w:spacing w:after="0"/>
        <w:rPr>
          <w:rFonts w:eastAsia="MS Mincho" w:cs="Times New Roman"/>
          <w:noProof/>
          <w:u w:val="single"/>
          <w:lang w:val="fi-FI"/>
        </w:rPr>
      </w:pPr>
      <w:r w:rsidRPr="00AB0A75">
        <w:rPr>
          <w:rFonts w:eastAsia="MS Mincho" w:cs="Times New Roman"/>
          <w:noProof/>
          <w:u w:val="single"/>
          <w:lang w:val="fi-FI"/>
        </w:rPr>
        <w:t>Epileptiset kohtaukset</w:t>
      </w:r>
    </w:p>
    <w:p w14:paraId="2B67E3E2"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Xtandia käyttäneistä potilaista 6:lla tuhannesta ja lumelääkettä käyttäneistä alle 3:lla tuhannesta todettiin epileptisiä kohtauksia (ks. Muut lääkevalmisteet ja Xtandi jäljempänä olevasta kohdasta sekä kohta 4. Mahdolliset haittavaikutukset).</w:t>
      </w:r>
    </w:p>
    <w:p w14:paraId="4B9E25F3" w14:textId="77777777" w:rsidR="00AB0A75" w:rsidRPr="00AB0A75" w:rsidRDefault="00AB0A75" w:rsidP="00AB0A75">
      <w:pPr>
        <w:spacing w:after="0"/>
        <w:rPr>
          <w:rFonts w:eastAsia="MS Mincho" w:cs="Times New Roman"/>
          <w:noProof/>
          <w:lang w:val="fi-FI"/>
        </w:rPr>
      </w:pPr>
    </w:p>
    <w:p w14:paraId="0D22B4BF"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Jos käytät lääkettä, joka voi aiheuttaa kohtauksia tai alentaa kohtauskynnystä: ks. alla oleva kohta Muut lääkevalmisteet ja Xtandi.</w:t>
      </w:r>
    </w:p>
    <w:p w14:paraId="077CB238" w14:textId="77777777" w:rsidR="00AB0A75" w:rsidRPr="00AB0A75" w:rsidRDefault="00AB0A75" w:rsidP="00AB0A75">
      <w:pPr>
        <w:spacing w:after="0"/>
        <w:rPr>
          <w:rFonts w:eastAsia="MS Mincho" w:cs="Times New Roman"/>
          <w:noProof/>
          <w:lang w:val="fi-FI"/>
        </w:rPr>
      </w:pPr>
    </w:p>
    <w:p w14:paraId="55CDD5F9"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Jos saat kohtauksen hoidon aikana:</w:t>
      </w:r>
    </w:p>
    <w:p w14:paraId="5496A42C"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Hakeudu lääkärin vastaanotolle mahdollisimman pian. Lääkärisi saattaa päättää, että sinun on lopetettava Xtandin käyttö.</w:t>
      </w:r>
    </w:p>
    <w:p w14:paraId="32250959" w14:textId="77777777" w:rsidR="00AB0A75" w:rsidRPr="00AB0A75" w:rsidRDefault="00AB0A75" w:rsidP="00AB0A75">
      <w:pPr>
        <w:spacing w:after="0"/>
        <w:rPr>
          <w:rFonts w:eastAsia="MS Mincho" w:cs="Times New Roman"/>
          <w:noProof/>
          <w:lang w:val="fi-FI"/>
        </w:rPr>
      </w:pPr>
    </w:p>
    <w:p w14:paraId="51E45B3F" w14:textId="77777777" w:rsidR="00AB0A75" w:rsidRPr="00AB0A75" w:rsidRDefault="00AB0A75" w:rsidP="00AB0A75">
      <w:pPr>
        <w:keepNext/>
        <w:keepLines/>
        <w:spacing w:after="0"/>
        <w:rPr>
          <w:rFonts w:eastAsia="MS Mincho" w:cs="Times New Roman"/>
          <w:noProof/>
          <w:u w:val="single"/>
          <w:lang w:val="fi-FI"/>
        </w:rPr>
      </w:pPr>
      <w:r w:rsidRPr="00AB0A75">
        <w:rPr>
          <w:rFonts w:eastAsia="MS Mincho" w:cs="Times New Roman"/>
          <w:noProof/>
          <w:u w:val="single"/>
          <w:lang w:val="fi-FI"/>
        </w:rPr>
        <w:t>Posteriorinen reversiibeli enkefalopatiaoireyhtymä (PRES)</w:t>
      </w:r>
    </w:p>
    <w:p w14:paraId="408D5767"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Xtandi-valmistetta käyttäneillä potilailla on harvoin todettu PRES-oireyhtymää, joka on harvinainen, aivoihin liittyvä, korjautuva tila. Jos sinulla ilmenee kouristuksia, pahenevaa päänsärkyä, sekavuutta, sokeutta tai muita näköhäiriöitä, ota yhteyttä lääkäriin mahdollisimman pian. (Ks. myös kohta 4 Mahdolliset haittavaikutukset).</w:t>
      </w:r>
    </w:p>
    <w:p w14:paraId="095EEA41" w14:textId="77777777" w:rsidR="00AB0A75" w:rsidRPr="00AB0A75" w:rsidRDefault="00AB0A75" w:rsidP="00AB0A75">
      <w:pPr>
        <w:spacing w:after="0"/>
        <w:rPr>
          <w:rFonts w:eastAsia="MS Mincho" w:cs="Times New Roman"/>
          <w:noProof/>
          <w:lang w:val="fi-FI"/>
        </w:rPr>
      </w:pPr>
    </w:p>
    <w:p w14:paraId="194D7F4E" w14:textId="77777777" w:rsidR="00AB0A75" w:rsidRPr="00AB0A75" w:rsidRDefault="00AB0A75" w:rsidP="00AB0A75">
      <w:pPr>
        <w:keepNext/>
        <w:spacing w:after="0"/>
        <w:rPr>
          <w:rFonts w:eastAsia="MS Mincho" w:cs="Times New Roman"/>
          <w:noProof/>
          <w:u w:val="single"/>
          <w:lang w:val="fi-FI"/>
        </w:rPr>
      </w:pPr>
      <w:r w:rsidRPr="00AB0A75">
        <w:rPr>
          <w:rFonts w:eastAsia="MS Mincho" w:cs="Times New Roman"/>
          <w:noProof/>
          <w:u w:val="single"/>
          <w:lang w:val="fi-FI"/>
        </w:rPr>
        <w:t>Uusien syöpien (toisten primaaristen pahanlaatuisten kasvaimien) riski</w:t>
      </w:r>
    </w:p>
    <w:p w14:paraId="4D1995F2"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Xtandi-valmisteella hoidetuilla potilailla on raportoitu uusia (toisia) syöpiä, mukaan lukien virtsarakon ja paksusuolen syöpä.</w:t>
      </w:r>
    </w:p>
    <w:p w14:paraId="699A511C" w14:textId="77777777" w:rsidR="00AB0A75" w:rsidRPr="00AB0A75" w:rsidRDefault="00AB0A75" w:rsidP="00AB0A75">
      <w:pPr>
        <w:spacing w:after="0"/>
        <w:rPr>
          <w:rFonts w:eastAsia="MS Mincho" w:cs="Times New Roman"/>
          <w:noProof/>
          <w:lang w:val="fi-FI"/>
        </w:rPr>
      </w:pPr>
    </w:p>
    <w:p w14:paraId="60268419"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Ota yhteyttä lääkäriisi mahdollisimman pian, jos huomaat maha-suolikanavan verenvuodon merkkejä, verta virtsassa tai jos tunnet usein voimakasta virtsaamistarvetta Xtandi-valmisteen käytön aikana.</w:t>
      </w:r>
    </w:p>
    <w:p w14:paraId="40A6A69F" w14:textId="77777777" w:rsidR="00AB0A75" w:rsidRPr="00AB0A75" w:rsidRDefault="00AB0A75" w:rsidP="00AB0A75">
      <w:pPr>
        <w:spacing w:after="0"/>
        <w:rPr>
          <w:rFonts w:eastAsia="MS Mincho" w:cs="Times New Roman"/>
          <w:noProof/>
          <w:lang w:val="fi-FI"/>
        </w:rPr>
      </w:pPr>
    </w:p>
    <w:p w14:paraId="5452FF0C" w14:textId="77777777" w:rsidR="00AB0A75" w:rsidRPr="00AB0A75" w:rsidRDefault="00AB0A75" w:rsidP="00AB0A75">
      <w:pPr>
        <w:spacing w:after="0"/>
        <w:rPr>
          <w:rFonts w:eastAsia="MS Mincho" w:cs="Times New Roman"/>
          <w:u w:val="single"/>
          <w:lang w:val="fi-FI" w:eastAsia="fi-FI"/>
        </w:rPr>
      </w:pPr>
      <w:r w:rsidRPr="00AB0A75">
        <w:rPr>
          <w:rFonts w:eastAsia="MS Mincho" w:cs="Times New Roman"/>
          <w:u w:val="single"/>
          <w:lang w:val="fi-FI" w:eastAsia="fi-FI"/>
        </w:rPr>
        <w:t>Valmistemuotoon liittyvät nielemisvaikeudet</w:t>
      </w:r>
    </w:p>
    <w:p w14:paraId="0F0F4EAC" w14:textId="77777777" w:rsidR="00AB0A75" w:rsidRPr="00AB0A75" w:rsidRDefault="00AB0A75" w:rsidP="00AB0A75">
      <w:pPr>
        <w:spacing w:after="0"/>
        <w:rPr>
          <w:rFonts w:eastAsia="MS Mincho" w:cs="Times New Roman"/>
          <w:lang w:val="fi-FI" w:eastAsia="fi-FI"/>
        </w:rPr>
      </w:pPr>
      <w:r w:rsidRPr="00AB0A75">
        <w:rPr>
          <w:rFonts w:eastAsia="MS Mincho" w:cs="Times New Roman"/>
          <w:lang w:val="fi-FI" w:eastAsia="fi-FI"/>
        </w:rPr>
        <w:t>Tapauksia, joissa potilaiden on ollut vaikea niellä tätä lääkevalmistetta ja joihin on liittynyt jopa tukehtumisvaara, on raportoitu. Nielemisvaikeuksia ja tapauksia, joihin liittyi tukehtumisvaara, havaittiin useimmiten kapseleita saavilla potilailla, mikä saattaa johtua valmisteen suuremmasta koosta. Kapselit tulee niellä kokonaisina riittävän vesimäärän kanssa.</w:t>
      </w:r>
    </w:p>
    <w:p w14:paraId="5949D1C2" w14:textId="77777777" w:rsidR="00AB0A75" w:rsidRPr="00AB0A75" w:rsidRDefault="00AB0A75" w:rsidP="00AB0A75">
      <w:pPr>
        <w:spacing w:after="0"/>
        <w:rPr>
          <w:rFonts w:eastAsia="MS Mincho" w:cs="Times New Roman"/>
          <w:lang w:val="fi-FI" w:eastAsia="fi-FI"/>
        </w:rPr>
      </w:pPr>
    </w:p>
    <w:p w14:paraId="0000DEF0" w14:textId="77777777" w:rsidR="00AB0A75" w:rsidRPr="00AB0A75" w:rsidRDefault="00AB0A75" w:rsidP="00AB0A75">
      <w:pPr>
        <w:spacing w:after="0"/>
        <w:rPr>
          <w:rFonts w:eastAsia="MS Mincho" w:cs="Times New Roman"/>
          <w:lang w:val="fi-FI" w:eastAsia="fi-FI"/>
        </w:rPr>
      </w:pPr>
      <w:r w:rsidRPr="00AB0A75">
        <w:rPr>
          <w:rFonts w:eastAsia="MS Mincho" w:cs="Times New Roman"/>
          <w:lang w:val="fi-FI" w:eastAsia="fi-FI"/>
        </w:rPr>
        <w:t>Jos sinun on vaikea niellä suurikokoisia kapseleita tai sinulla on aiemmin ollut nielemishäiriöitä, Xtandi-kapseleiden nieleminen voi olla vaikeaa ja saatat olla vaarassa tukehtua. Voit vaihtoehtoisesti käyttää Xtandi-tabletteja. Kysy asiasta lääkäriltäsi.</w:t>
      </w:r>
    </w:p>
    <w:p w14:paraId="3C756066" w14:textId="77777777" w:rsidR="00AB0A75" w:rsidRPr="00AB0A75" w:rsidRDefault="00AB0A75" w:rsidP="00AB0A75">
      <w:pPr>
        <w:spacing w:after="0"/>
        <w:rPr>
          <w:rFonts w:eastAsia="MS Mincho" w:cs="Times New Roman"/>
          <w:noProof/>
          <w:lang w:val="fi-FI"/>
        </w:rPr>
      </w:pPr>
    </w:p>
    <w:p w14:paraId="7E000045"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Keskustele lääkärin kanssa ennen kuin otat Xtandia</w:t>
      </w:r>
    </w:p>
    <w:p w14:paraId="61174F2D" w14:textId="77777777" w:rsidR="00AB0A75" w:rsidRPr="00AB0A75" w:rsidRDefault="00AB0A75" w:rsidP="00AB0A75">
      <w:pPr>
        <w:numPr>
          <w:ilvl w:val="0"/>
          <w:numId w:val="38"/>
        </w:numPr>
        <w:tabs>
          <w:tab w:val="num" w:pos="360"/>
        </w:tabs>
        <w:spacing w:after="0"/>
        <w:ind w:left="360"/>
        <w:rPr>
          <w:rFonts w:eastAsia="MS Mincho" w:cs="Times New Roman"/>
          <w:noProof/>
          <w:lang w:val="fi-FI"/>
        </w:rPr>
      </w:pPr>
      <w:r w:rsidRPr="00AB0A75">
        <w:rPr>
          <w:rFonts w:eastAsia="MS Mincho" w:cs="Times New Roman"/>
          <w:noProof/>
          <w:lang w:val="fi-FI"/>
        </w:rPr>
        <w:t>jos sinulla on joskus esiintynyt vakavaa ihottumaa tai ihon kuoriutumista, rakkuloita ja/tai suun haavaumia Xtandi-valmisteen tai muiden lääkkeiden ottamisen jälkeen</w:t>
      </w:r>
    </w:p>
    <w:p w14:paraId="564551C8" w14:textId="77777777" w:rsidR="00AB0A75" w:rsidRPr="00AB0A75" w:rsidRDefault="00AB0A75" w:rsidP="00AB0A75">
      <w:pPr>
        <w:numPr>
          <w:ilvl w:val="0"/>
          <w:numId w:val="38"/>
        </w:numPr>
        <w:tabs>
          <w:tab w:val="num" w:pos="360"/>
        </w:tabs>
        <w:spacing w:after="0"/>
        <w:ind w:left="360"/>
        <w:rPr>
          <w:rFonts w:eastAsia="MS Mincho" w:cs="Times New Roman"/>
          <w:noProof/>
          <w:lang w:val="fi-FI"/>
        </w:rPr>
      </w:pPr>
      <w:r w:rsidRPr="00AB0A75">
        <w:rPr>
          <w:rFonts w:eastAsia="MS Mincho" w:cs="Times New Roman"/>
          <w:noProof/>
          <w:lang w:val="fi-FI"/>
        </w:rPr>
        <w:t>jos käytät veritulppien ehkäisyyn tarkoitettuja lääkkeitä (esim. varfariini, asenokumaroli, klopidogreeli)</w:t>
      </w:r>
    </w:p>
    <w:p w14:paraId="3C5F36BB" w14:textId="77777777" w:rsidR="00AB0A75" w:rsidRPr="00AB0A75" w:rsidRDefault="00AB0A75" w:rsidP="00AB0A75">
      <w:pPr>
        <w:numPr>
          <w:ilvl w:val="0"/>
          <w:numId w:val="38"/>
        </w:numPr>
        <w:tabs>
          <w:tab w:val="num" w:pos="360"/>
        </w:tabs>
        <w:spacing w:after="0"/>
        <w:ind w:left="360"/>
        <w:rPr>
          <w:rFonts w:eastAsia="MS Mincho" w:cs="Times New Roman"/>
          <w:noProof/>
          <w:lang w:val="fi-FI"/>
        </w:rPr>
      </w:pPr>
      <w:r w:rsidRPr="00AB0A75">
        <w:rPr>
          <w:rFonts w:eastAsia="MS Mincho" w:cs="Times New Roman"/>
          <w:noProof/>
          <w:lang w:val="fi-FI"/>
        </w:rPr>
        <w:t>jos käytät kemoterapiaa, esimerkiksi dosetakselia</w:t>
      </w:r>
    </w:p>
    <w:p w14:paraId="2BC36BF1" w14:textId="77777777" w:rsidR="00AB0A75" w:rsidRPr="00AB0A75" w:rsidRDefault="00AB0A75" w:rsidP="00AB0A75">
      <w:pPr>
        <w:numPr>
          <w:ilvl w:val="0"/>
          <w:numId w:val="38"/>
        </w:numPr>
        <w:tabs>
          <w:tab w:val="num" w:pos="360"/>
        </w:tabs>
        <w:spacing w:after="0"/>
        <w:ind w:left="360"/>
        <w:rPr>
          <w:rFonts w:eastAsia="MS Mincho" w:cs="Times New Roman"/>
          <w:noProof/>
          <w:lang w:val="fi-FI"/>
        </w:rPr>
      </w:pPr>
      <w:r w:rsidRPr="00AB0A75">
        <w:rPr>
          <w:rFonts w:eastAsia="MS Mincho" w:cs="Times New Roman"/>
          <w:noProof/>
          <w:lang w:val="fi-FI"/>
        </w:rPr>
        <w:t>jos sinulla on maksan toimintahäiriöitä</w:t>
      </w:r>
    </w:p>
    <w:p w14:paraId="0310C563" w14:textId="77777777" w:rsidR="00AB0A75" w:rsidRPr="00AB0A75" w:rsidRDefault="00AB0A75" w:rsidP="00AB0A75">
      <w:pPr>
        <w:numPr>
          <w:ilvl w:val="0"/>
          <w:numId w:val="38"/>
        </w:numPr>
        <w:tabs>
          <w:tab w:val="num" w:pos="360"/>
        </w:tabs>
        <w:spacing w:after="0"/>
        <w:ind w:left="360"/>
        <w:rPr>
          <w:rFonts w:eastAsia="MS Mincho" w:cs="Times New Roman"/>
          <w:noProof/>
          <w:lang w:val="fi-FI"/>
        </w:rPr>
      </w:pPr>
      <w:r w:rsidRPr="00AB0A75">
        <w:rPr>
          <w:rFonts w:eastAsia="MS Mincho" w:cs="Times New Roman"/>
          <w:noProof/>
          <w:lang w:val="fi-FI"/>
        </w:rPr>
        <w:t>jos sinulla on munuaisten toimintahäiriöitä.</w:t>
      </w:r>
    </w:p>
    <w:p w14:paraId="3571095C" w14:textId="77777777" w:rsidR="00AB0A75" w:rsidRPr="00AB0A75" w:rsidRDefault="00AB0A75" w:rsidP="00AB0A75">
      <w:pPr>
        <w:spacing w:after="0"/>
        <w:rPr>
          <w:rFonts w:eastAsia="MS Mincho" w:cs="Times New Roman"/>
          <w:noProof/>
          <w:lang w:val="fi-FI"/>
        </w:rPr>
      </w:pPr>
    </w:p>
    <w:p w14:paraId="4C80D036"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Kerro lääkärille, jos sinulla on jokin seuraavista:</w:t>
      </w:r>
    </w:p>
    <w:p w14:paraId="04C08488"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Jokin sydän- tai verisuonisairaus, mukaan lukien sydämen rytmihäiriöt (arytmia) tai jos saat lääkehoitoa näihin. Riski saada sydämen rytmihäiriöitä saattaa suurentua Xtandi-hoidon aikana.</w:t>
      </w:r>
    </w:p>
    <w:p w14:paraId="68A911DF" w14:textId="77777777" w:rsidR="00AB0A75" w:rsidRPr="00AB0A75" w:rsidRDefault="00AB0A75" w:rsidP="00AB0A75">
      <w:pPr>
        <w:spacing w:after="0"/>
        <w:rPr>
          <w:rFonts w:eastAsia="MS Mincho" w:cs="Times New Roman"/>
          <w:noProof/>
          <w:lang w:val="fi-FI"/>
        </w:rPr>
      </w:pPr>
    </w:p>
    <w:p w14:paraId="391F8841" w14:textId="77777777" w:rsidR="00AB0A75" w:rsidRPr="00AB0A75" w:rsidRDefault="00AB0A75" w:rsidP="00AB0A75">
      <w:pPr>
        <w:spacing w:after="0"/>
        <w:rPr>
          <w:rFonts w:eastAsia="MS Mincho" w:cs="Times New Roman"/>
          <w:noProof/>
          <w:lang w:val="fi-FI"/>
        </w:rPr>
      </w:pPr>
      <w:bookmarkStart w:id="324" w:name="_Hlk69316098"/>
      <w:r w:rsidRPr="00AB0A75">
        <w:rPr>
          <w:rFonts w:eastAsia="MS Mincho" w:cs="Times New Roman"/>
          <w:noProof/>
          <w:lang w:val="fi-FI"/>
        </w:rPr>
        <w:t>Jos olet allerginen entsalutamidille, tämä saattaa johtaa ihottumaan tai kasvojen, kielen, huulten tai kurkun turpoamiseen. Jos olet allerginen entsalutamidille tai tämän lääkkeen jollekin muulle aineelle, älä ota Xtandia.</w:t>
      </w:r>
    </w:p>
    <w:bookmarkEnd w:id="324"/>
    <w:p w14:paraId="09BB0334" w14:textId="77777777" w:rsidR="00AB0A75" w:rsidRPr="00AB0A75" w:rsidRDefault="00AB0A75" w:rsidP="00AB0A75">
      <w:pPr>
        <w:spacing w:after="0"/>
        <w:rPr>
          <w:rFonts w:eastAsia="MS Mincho" w:cs="Times New Roman"/>
          <w:noProof/>
          <w:lang w:val="fi-FI"/>
        </w:rPr>
      </w:pPr>
    </w:p>
    <w:p w14:paraId="66769058"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Xtandi-hoidon yhteydessä on ilmoitettu vakavaa ihottumaa tai ihon kuoriutumista, rakkuloita ja/tai suun haavaumia, mukaan lukien Stevens-Johnsonin oireyhtymää. Lopeta Xtandi-valmisteen käyttö ja hakeudu välittömästi lääkäriin, jos huomaat näihin kohdassa 4 kuvattuihin vakaviin ihoreaktioihin liittyviä oireita.</w:t>
      </w:r>
    </w:p>
    <w:p w14:paraId="6D8C717C" w14:textId="77777777" w:rsidR="00AB0A75" w:rsidRPr="00AB0A75" w:rsidRDefault="00AB0A75" w:rsidP="00AB0A75">
      <w:pPr>
        <w:spacing w:after="0"/>
        <w:rPr>
          <w:rFonts w:eastAsia="MS Mincho" w:cs="Times New Roman"/>
          <w:noProof/>
          <w:lang w:val="fi-FI"/>
        </w:rPr>
      </w:pPr>
    </w:p>
    <w:p w14:paraId="7ED3ABDE" w14:textId="2B8E43E5" w:rsidR="00D57306" w:rsidRPr="0027106F" w:rsidRDefault="00AB0A75" w:rsidP="00AB0A75">
      <w:pPr>
        <w:autoSpaceDE w:val="0"/>
        <w:autoSpaceDN w:val="0"/>
        <w:adjustRightInd w:val="0"/>
        <w:spacing w:after="0"/>
        <w:rPr>
          <w:lang w:val="fi-FI"/>
        </w:rPr>
      </w:pPr>
      <w:r w:rsidRPr="00AB0A75">
        <w:rPr>
          <w:rFonts w:eastAsia="MS Mincho" w:cs="Times New Roman"/>
          <w:b/>
          <w:noProof/>
          <w:lang w:val="fi-FI"/>
        </w:rPr>
        <w:t>Jos jokin yllä mainituista kohdista soveltuu sinuun tai olet epävarma, keskustele lääkärin kanssa ennen tämän lääkkeen käyttöä.</w:t>
      </w:r>
    </w:p>
    <w:p w14:paraId="19755372" w14:textId="6F1EB6F3" w:rsidR="00D57306" w:rsidRPr="0027106F" w:rsidRDefault="00D57306" w:rsidP="00D76DEE">
      <w:pPr>
        <w:pStyle w:val="Heading4-PL"/>
        <w:keepNext/>
        <w:keepLines/>
        <w:rPr>
          <w:lang w:val="fi-FI"/>
        </w:rPr>
      </w:pPr>
      <w:r w:rsidRPr="0027106F">
        <w:rPr>
          <w:lang w:val="fi-FI"/>
        </w:rPr>
        <w:t>Lapset ja nuoret</w:t>
      </w:r>
    </w:p>
    <w:p w14:paraId="450EF031" w14:textId="54CD6E93" w:rsidR="00D57306" w:rsidRPr="0027106F" w:rsidRDefault="00AB0A75" w:rsidP="00D76DEE">
      <w:pPr>
        <w:keepNext/>
        <w:keepLines/>
        <w:rPr>
          <w:rFonts w:eastAsia="PMingLiU" w:cs="Arial"/>
          <w:lang w:val="fi-FI"/>
        </w:rPr>
      </w:pPr>
      <w:r w:rsidRPr="00AB0A75">
        <w:rPr>
          <w:rFonts w:eastAsia="MS Mincho" w:cs="Times New Roman"/>
          <w:noProof/>
          <w:lang w:val="fi-FI"/>
        </w:rPr>
        <w:t>Tätä lääkettä ei ole tarkoitettu lasten ja nuorten käyttöön</w:t>
      </w:r>
      <w:r w:rsidR="00D57306" w:rsidRPr="0027106F">
        <w:rPr>
          <w:rFonts w:cs="Myanmar Text"/>
          <w:lang w:val="fi-FI"/>
        </w:rPr>
        <w:t>.</w:t>
      </w:r>
    </w:p>
    <w:p w14:paraId="69214EFB" w14:textId="6358B2C5" w:rsidR="00D57306" w:rsidRPr="0027106F" w:rsidRDefault="00D57306" w:rsidP="003838FD">
      <w:pPr>
        <w:pStyle w:val="Heading4-PL"/>
        <w:keepNext/>
        <w:rPr>
          <w:lang w:val="fi-FI"/>
        </w:rPr>
      </w:pPr>
      <w:bookmarkStart w:id="325" w:name="_i4i5Im7ag91goObM8wvMhiPGw"/>
      <w:bookmarkStart w:id="326" w:name="_i4i1HKEEFVXMq58qvhDcKB5Bp"/>
      <w:bookmarkEnd w:id="325"/>
      <w:bookmarkEnd w:id="326"/>
      <w:r w:rsidRPr="0027106F">
        <w:rPr>
          <w:lang w:val="fi-FI"/>
        </w:rPr>
        <w:t xml:space="preserve">Muut lääkevalmisteet ja </w:t>
      </w:r>
      <w:r w:rsidRPr="00B13A67">
        <w:rPr>
          <w:lang w:val="fi-FI"/>
        </w:rPr>
        <w:t>Xtandi</w:t>
      </w:r>
    </w:p>
    <w:p w14:paraId="6964C738" w14:textId="10A39A7D" w:rsidR="00AB0A75" w:rsidRPr="00AB0A75" w:rsidRDefault="00AB0A75" w:rsidP="00AB0A75">
      <w:pPr>
        <w:spacing w:after="0"/>
        <w:rPr>
          <w:rFonts w:eastAsia="MS Mincho" w:cs="Times New Roman"/>
          <w:noProof/>
          <w:lang w:val="fi-FI"/>
        </w:rPr>
      </w:pPr>
      <w:r w:rsidRPr="00AB0A75">
        <w:rPr>
          <w:rFonts w:eastAsia="MS Mincho" w:cs="Times New Roman"/>
          <w:noProof/>
          <w:lang w:val="fi-FI"/>
        </w:rPr>
        <w:t>Kerro lääkärille, jos parhaillaan käytät, olet äskettäin käyttänyt tai saatat käyttää muita lääkkeitä. Sinun on tiedettävä käyttämiesi lääkkeiden nimet. Pidä niistä mukanasi listaa, jonka voit näyttää lääkärille, kun sinulle määrätään uutta lääkettä. Sinun ei pidä aloittaa tai lopettaa mitään lääkitystä ennen kuin olet keskustellut Xtandia määränneen lääkärin kanssa.</w:t>
      </w:r>
    </w:p>
    <w:p w14:paraId="5A3B98EB" w14:textId="77777777" w:rsidR="00AB0A75" w:rsidRPr="00AB0A75" w:rsidRDefault="00AB0A75" w:rsidP="00AB0A75">
      <w:pPr>
        <w:spacing w:after="0"/>
        <w:rPr>
          <w:rFonts w:eastAsia="MS Mincho" w:cs="Times New Roman"/>
          <w:noProof/>
          <w:lang w:val="fi-FI"/>
        </w:rPr>
      </w:pPr>
    </w:p>
    <w:p w14:paraId="3B664697"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Kerro lääkärille, jos parhaillaan käytät jotakin seuraavista lääkkeistä. Samanaikainen käyttö Xtandin kanssa saattaa lisätä epileptisten kohtausten riskiä:</w:t>
      </w:r>
    </w:p>
    <w:p w14:paraId="5DAED2D0" w14:textId="77777777" w:rsidR="00AB0A75" w:rsidRPr="00AB0A75" w:rsidRDefault="00AB0A75" w:rsidP="00AB0A75">
      <w:pPr>
        <w:spacing w:after="0"/>
        <w:rPr>
          <w:rFonts w:eastAsia="MS Mincho" w:cs="Times New Roman"/>
          <w:noProof/>
          <w:lang w:val="fi-FI"/>
        </w:rPr>
      </w:pPr>
    </w:p>
    <w:p w14:paraId="16DA6C1A" w14:textId="77777777" w:rsidR="00AB0A75" w:rsidRPr="00AB0A75" w:rsidRDefault="00AB0A75" w:rsidP="00AB0A75">
      <w:pPr>
        <w:numPr>
          <w:ilvl w:val="0"/>
          <w:numId w:val="39"/>
        </w:numPr>
        <w:tabs>
          <w:tab w:val="num" w:pos="567"/>
        </w:tabs>
        <w:spacing w:after="0"/>
        <w:ind w:left="567" w:hanging="567"/>
        <w:rPr>
          <w:rFonts w:eastAsia="MS Mincho" w:cs="Times New Roman"/>
          <w:noProof/>
          <w:lang w:val="fi-FI"/>
        </w:rPr>
      </w:pPr>
      <w:r w:rsidRPr="00AB0A75">
        <w:rPr>
          <w:rFonts w:eastAsia="MS Mincho" w:cs="Times New Roman"/>
          <w:noProof/>
          <w:lang w:val="fi-FI"/>
        </w:rPr>
        <w:t>tietyt astman ja muiden hengitystiesairauksien hoitoon tarkoitetut lääkkeet (esim. aminofylliini, teofylliini)</w:t>
      </w:r>
    </w:p>
    <w:p w14:paraId="5471E28F" w14:textId="77777777" w:rsidR="00AB0A75" w:rsidRPr="00AB0A75" w:rsidRDefault="00AB0A75" w:rsidP="00AB0A75">
      <w:pPr>
        <w:numPr>
          <w:ilvl w:val="0"/>
          <w:numId w:val="39"/>
        </w:numPr>
        <w:tabs>
          <w:tab w:val="num" w:pos="567"/>
        </w:tabs>
        <w:spacing w:after="0"/>
        <w:ind w:left="567" w:hanging="567"/>
        <w:rPr>
          <w:rFonts w:eastAsia="MS Mincho" w:cs="Times New Roman"/>
          <w:noProof/>
          <w:lang w:val="fi-FI"/>
        </w:rPr>
      </w:pPr>
      <w:r w:rsidRPr="00AB0A75">
        <w:rPr>
          <w:rFonts w:eastAsia="MS Mincho" w:cs="Times New Roman"/>
          <w:noProof/>
          <w:lang w:val="fi-FI"/>
        </w:rPr>
        <w:t>tietyt psyykkisten häiriöiden, kuten masennuksen ja skitsofrenian, hoitoon tarkoitetut lääkkeet (esim. klotsapiini, olantsapiini, risperidoni, t</w:t>
      </w:r>
      <w:r w:rsidRPr="00AB0A75">
        <w:rPr>
          <w:rFonts w:eastAsia="MS Mincho" w:cs="Times New Roman"/>
          <w:bCs/>
          <w:noProof/>
          <w:lang w:val="fi-FI"/>
        </w:rPr>
        <w:t>siprasidoni, bupropioni, litium, klooripromatsiini, mesoridatsiini, tioridatsiini, amitriptyliini, desipramiini, doksepiini, imipramiini, maprotiliini, mirtatsapiini)</w:t>
      </w:r>
    </w:p>
    <w:p w14:paraId="300D5BDF" w14:textId="77777777" w:rsidR="00AB0A75" w:rsidRPr="00AB0A75" w:rsidRDefault="00AB0A75" w:rsidP="00AB0A75">
      <w:pPr>
        <w:numPr>
          <w:ilvl w:val="0"/>
          <w:numId w:val="39"/>
        </w:numPr>
        <w:tabs>
          <w:tab w:val="num" w:pos="567"/>
        </w:tabs>
        <w:spacing w:after="0"/>
        <w:ind w:left="567" w:hanging="567"/>
        <w:rPr>
          <w:rFonts w:eastAsia="MS Mincho" w:cs="Times New Roman"/>
          <w:noProof/>
          <w:lang w:val="fi-FI"/>
        </w:rPr>
      </w:pPr>
      <w:r w:rsidRPr="00AB0A75">
        <w:rPr>
          <w:rFonts w:eastAsia="MS Mincho" w:cs="Times New Roman"/>
          <w:bCs/>
          <w:noProof/>
          <w:lang w:val="fi-FI"/>
        </w:rPr>
        <w:t>tietyt kipulääkkeet (esim. petidiini).</w:t>
      </w:r>
    </w:p>
    <w:p w14:paraId="0B8A3E46" w14:textId="77777777" w:rsidR="00AB0A75" w:rsidRPr="00AB0A75" w:rsidRDefault="00AB0A75" w:rsidP="00AB0A75">
      <w:pPr>
        <w:spacing w:after="0"/>
        <w:rPr>
          <w:rFonts w:eastAsia="MS Mincho" w:cs="Times New Roman"/>
          <w:noProof/>
          <w:lang w:val="fi-FI"/>
        </w:rPr>
      </w:pPr>
    </w:p>
    <w:p w14:paraId="5183C91D"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Kerro lääkärille, jos parhaillaan käytät jotakin seuraavista lääkkeistä. Nämä lääkkeet saattavat vaikuttaa Xtandin tehoon tai Xtandi saattaa vaikuttaa niiden tehoon.</w:t>
      </w:r>
    </w:p>
    <w:p w14:paraId="47C73487" w14:textId="77777777" w:rsidR="00AB0A75" w:rsidRPr="00AB0A75" w:rsidRDefault="00AB0A75" w:rsidP="00AB0A75">
      <w:pPr>
        <w:spacing w:after="0"/>
        <w:rPr>
          <w:rFonts w:eastAsia="MS Mincho" w:cs="Times New Roman"/>
          <w:noProof/>
          <w:lang w:val="fi-FI"/>
        </w:rPr>
      </w:pPr>
    </w:p>
    <w:p w14:paraId="4036F476"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Näitä ovat tietyt lääkkeet, joita käytetään:</w:t>
      </w:r>
    </w:p>
    <w:p w14:paraId="174D2F68"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kolesterolin alentamiseen (esim. gemfibrotsiili, atorvastatiini, simvastatiini)</w:t>
      </w:r>
    </w:p>
    <w:p w14:paraId="072068C6"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kivun hoitoon (esim. fentanyyli, tramadoli)</w:t>
      </w:r>
    </w:p>
    <w:p w14:paraId="01602C0E"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syövän hoitoon (esim. kabatsitakseli)</w:t>
      </w:r>
    </w:p>
    <w:p w14:paraId="6186CA6F"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epilepsian hoitoon (esim. karbamatsepiini, klonatsepaami, fenytoiini, primidoni, valproiinihappo)</w:t>
      </w:r>
    </w:p>
    <w:p w14:paraId="0B10EAC2"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tiettyjen psyykkisten häiriöiden, kuten vaikean ahdistuksen tai skitsofrenian, hoitoon (esim. diatsepaami, midatsolaami, haloperidoli)</w:t>
      </w:r>
    </w:p>
    <w:p w14:paraId="230AB8AB"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unihäiriöiden hoitoon (esim. tsolpideemi)</w:t>
      </w:r>
    </w:p>
    <w:p w14:paraId="6D5B47B1"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sydänsairauksiin tai verenpaineen alentamiseen (esim. bisoprololi, digoksiini, diltiatseemi, felodipiini, nikardipiini, nifedipiini, propranololi, verapamiili)</w:t>
      </w:r>
    </w:p>
    <w:p w14:paraId="61DA4DC1"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tulehdukseen liittyvän vakavan sairauden hoitoon (esim. deksametasoni, prednisoloni)</w:t>
      </w:r>
    </w:p>
    <w:p w14:paraId="0EE5DA14"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HIV-infektion hoitoon (esim. indinaviiri, ritonaviiri)</w:t>
      </w:r>
    </w:p>
    <w:p w14:paraId="22EBF980"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bakteeri-infektioiden hoitoon (esim. klaritromysiini, doksisykliini)</w:t>
      </w:r>
    </w:p>
    <w:p w14:paraId="51CF5ADF"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kilpirauhashäiriöiden hoitoon (esim. levotyroksiini)</w:t>
      </w:r>
    </w:p>
    <w:p w14:paraId="1ADDFFC5"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kihdin hoitoon (esim. kolkisiini)</w:t>
      </w:r>
    </w:p>
    <w:p w14:paraId="51A9EB7A"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vatsavaivojen hoitoon (esim. omepratsoli)</w:t>
      </w:r>
    </w:p>
    <w:p w14:paraId="7EBB8906"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sydänsairauksien tai aivohalvauksen estoon (esim. dabigatraanieteksilaatti)</w:t>
      </w:r>
    </w:p>
    <w:p w14:paraId="7B84A5FC" w14:textId="77777777" w:rsidR="00AB0A75" w:rsidRPr="00AB0A75" w:rsidRDefault="00AB0A75" w:rsidP="00AB0A75">
      <w:pPr>
        <w:numPr>
          <w:ilvl w:val="0"/>
          <w:numId w:val="40"/>
        </w:numPr>
        <w:tabs>
          <w:tab w:val="num" w:pos="567"/>
        </w:tabs>
        <w:spacing w:after="0"/>
        <w:ind w:left="567" w:hanging="567"/>
        <w:rPr>
          <w:rFonts w:eastAsia="MS Mincho" w:cs="Times New Roman"/>
          <w:noProof/>
          <w:lang w:val="fi-FI"/>
        </w:rPr>
      </w:pPr>
      <w:r w:rsidRPr="00AB0A75">
        <w:rPr>
          <w:rFonts w:eastAsia="MS Mincho" w:cs="Times New Roman"/>
          <w:noProof/>
          <w:lang w:val="fi-FI"/>
        </w:rPr>
        <w:t>elinten hylkimisreaktion estoon (esim. takrolimuusi).</w:t>
      </w:r>
    </w:p>
    <w:p w14:paraId="2AE0A9A9" w14:textId="77777777" w:rsidR="00AB0A75" w:rsidRPr="00AB0A75" w:rsidRDefault="00AB0A75" w:rsidP="00AB0A75">
      <w:pPr>
        <w:spacing w:after="0"/>
        <w:rPr>
          <w:rFonts w:eastAsia="MS Mincho" w:cs="Times New Roman"/>
          <w:noProof/>
          <w:lang w:val="fi-FI"/>
        </w:rPr>
      </w:pPr>
    </w:p>
    <w:p w14:paraId="07D98EA4" w14:textId="77777777" w:rsidR="00AB0A75" w:rsidRPr="00AB0A75" w:rsidRDefault="00AB0A75" w:rsidP="00AB0A75">
      <w:pPr>
        <w:spacing w:after="0"/>
        <w:rPr>
          <w:rFonts w:eastAsia="MS Mincho" w:cs="Times New Roman"/>
          <w:noProof/>
          <w:lang w:val="fi-FI"/>
        </w:rPr>
      </w:pPr>
      <w:r w:rsidRPr="00AB0A75">
        <w:rPr>
          <w:rFonts w:eastAsia="MS Mincho" w:cs="Times New Roman"/>
          <w:noProof/>
          <w:lang w:val="fi-FI"/>
        </w:rPr>
        <w:t>Xtandi saattaa vaikuttaa sydämen rytmihäiriöiden hoitoon tarkoitettuihin lääkkeisiin (esim. kinidiini, prokainamidi, amiodaroni ja sotaloli) tai se saattaa lisätä rytmihäiriöiden riskiä, kun sitä käytetään tiettyjen lääkkeiden kanssa [esim. metadoni, (käytetään kivunlievitykseen ja osana huumeidenkäyttäjien vieroitushoitoa), moksifloksasiini (antibiootti), vakavien psyykkisten sairauksien hoidossa käytettävät psykoosilääkkeet].</w:t>
      </w:r>
    </w:p>
    <w:p w14:paraId="4041DFAD" w14:textId="77777777" w:rsidR="00AB0A75" w:rsidRPr="00AB0A75" w:rsidRDefault="00AB0A75" w:rsidP="00AB0A75">
      <w:pPr>
        <w:spacing w:after="0"/>
        <w:rPr>
          <w:rFonts w:eastAsia="MS Mincho" w:cs="Times New Roman"/>
          <w:noProof/>
          <w:lang w:val="fi-FI"/>
        </w:rPr>
      </w:pPr>
    </w:p>
    <w:p w14:paraId="40C08594" w14:textId="43D655BA" w:rsidR="00D57306" w:rsidRPr="0027106F" w:rsidRDefault="00AB0A75" w:rsidP="00AB0A75">
      <w:pPr>
        <w:numPr>
          <w:ilvl w:val="12"/>
          <w:numId w:val="0"/>
        </w:numPr>
        <w:spacing w:after="0"/>
        <w:rPr>
          <w:lang w:val="fi-FI"/>
        </w:rPr>
      </w:pPr>
      <w:r w:rsidRPr="00AB0A75">
        <w:rPr>
          <w:rFonts w:eastAsia="MS Mincho" w:cs="Times New Roman"/>
          <w:noProof/>
          <w:lang w:val="fi-FI"/>
        </w:rPr>
        <w:t>Kerro lääkärille, jos käytät jotakin yllä mainituista lääkkeistä. Xtandin tai muun käyttämäsi lääkkeen annosta saatetaan joutua muuttamaan.</w:t>
      </w:r>
    </w:p>
    <w:p w14:paraId="34D165CB" w14:textId="10F86AED" w:rsidR="00D57306" w:rsidRPr="0027106F" w:rsidRDefault="00D57306" w:rsidP="00A15669">
      <w:pPr>
        <w:pStyle w:val="Heading4-PL"/>
        <w:keepNext/>
        <w:keepLines/>
        <w:rPr>
          <w:lang w:val="fi-FI"/>
        </w:rPr>
      </w:pPr>
      <w:bookmarkStart w:id="327" w:name="_i4i1zH5E5HuhUasZzNC5iUQfs"/>
      <w:bookmarkStart w:id="328" w:name="_i4i0NeFhpN19wRlT9eNtNwYrq"/>
      <w:bookmarkStart w:id="329" w:name="_i4i5azFCH9wVa8MyvUUvB0lBG"/>
      <w:bookmarkStart w:id="330" w:name="_i4i7TRhasOzhx0MxFD2ag8iCZ"/>
      <w:bookmarkEnd w:id="327"/>
      <w:bookmarkEnd w:id="328"/>
      <w:bookmarkEnd w:id="329"/>
      <w:bookmarkEnd w:id="330"/>
      <w:r w:rsidRPr="0027106F">
        <w:rPr>
          <w:lang w:val="fi-FI"/>
        </w:rPr>
        <w:t>Raskaus, imetys ja hedelmällisyys</w:t>
      </w:r>
    </w:p>
    <w:p w14:paraId="5C1A453D" w14:textId="2734E836" w:rsidR="003838FD" w:rsidRPr="003838FD" w:rsidRDefault="003838FD" w:rsidP="00A15669">
      <w:pPr>
        <w:keepNext/>
        <w:keepLines/>
        <w:numPr>
          <w:ilvl w:val="0"/>
          <w:numId w:val="41"/>
        </w:numPr>
        <w:tabs>
          <w:tab w:val="clear" w:pos="720"/>
          <w:tab w:val="num" w:pos="567"/>
        </w:tabs>
        <w:spacing w:after="0"/>
        <w:ind w:left="562" w:hanging="562"/>
        <w:rPr>
          <w:rFonts w:eastAsia="MS Mincho" w:cs="Times New Roman"/>
          <w:lang w:val="fi-FI"/>
        </w:rPr>
      </w:pPr>
      <w:bookmarkStart w:id="331" w:name="_i4i0F39DOs7FyiSXv2MbwSbkW"/>
      <w:bookmarkStart w:id="332" w:name="_i4i08ibfRXLdNUsWdlcdddzVZ"/>
      <w:bookmarkEnd w:id="331"/>
      <w:bookmarkEnd w:id="332"/>
      <w:r w:rsidRPr="003838FD">
        <w:rPr>
          <w:rFonts w:eastAsia="MS Mincho" w:cs="Times New Roman"/>
          <w:b/>
          <w:noProof/>
          <w:lang w:val="fi-FI"/>
        </w:rPr>
        <w:t xml:space="preserve">Xtandi ei ole tarkoitettu naisille. </w:t>
      </w:r>
      <w:r w:rsidRPr="003838FD">
        <w:rPr>
          <w:rFonts w:eastAsia="MS Mincho" w:cs="Times New Roman"/>
          <w:noProof/>
          <w:lang w:val="fi-FI"/>
        </w:rPr>
        <w:t xml:space="preserve">Tämä lääke saattaa aiheuttaa haittaa syntymättömälle lapselle </w:t>
      </w:r>
      <w:r w:rsidRPr="003838FD">
        <w:rPr>
          <w:rFonts w:eastAsia="MS Mincho" w:cs="Times New Roman"/>
          <w:lang w:val="fi-FI"/>
        </w:rPr>
        <w:t>tai raskauden keskeytymisen, jos raskaana olevat naiset käyttävät sitä. Naisten, jotka ovat raskaana, voivat tulla raskaaksi tai imettävät, ei pidä käyttää tätä valmistetta.</w:t>
      </w:r>
    </w:p>
    <w:p w14:paraId="76DF27F3" w14:textId="77777777" w:rsidR="003838FD" w:rsidRPr="003838FD" w:rsidRDefault="003838FD" w:rsidP="00A15669">
      <w:pPr>
        <w:keepNext/>
        <w:keepLines/>
        <w:numPr>
          <w:ilvl w:val="0"/>
          <w:numId w:val="41"/>
        </w:numPr>
        <w:tabs>
          <w:tab w:val="clear" w:pos="720"/>
          <w:tab w:val="num" w:pos="567"/>
        </w:tabs>
        <w:spacing w:after="0"/>
        <w:ind w:left="562" w:hanging="562"/>
        <w:rPr>
          <w:rFonts w:eastAsia="MS Mincho" w:cs="Times New Roman"/>
          <w:noProof/>
          <w:lang w:val="fi-FI"/>
        </w:rPr>
      </w:pPr>
      <w:r w:rsidRPr="003838FD">
        <w:rPr>
          <w:rFonts w:eastAsia="MS Mincho" w:cs="Times New Roman"/>
          <w:noProof/>
          <w:lang w:val="fi-FI"/>
        </w:rPr>
        <w:t>Tämä lääke saattaa vaikuttaa miesten hedelmällisyyteen.</w:t>
      </w:r>
    </w:p>
    <w:p w14:paraId="6A0C799B" w14:textId="77777777" w:rsidR="003838FD" w:rsidRPr="003838FD" w:rsidRDefault="003838FD" w:rsidP="003838FD">
      <w:pPr>
        <w:numPr>
          <w:ilvl w:val="0"/>
          <w:numId w:val="41"/>
        </w:numPr>
        <w:tabs>
          <w:tab w:val="clear" w:pos="720"/>
          <w:tab w:val="num" w:pos="567"/>
        </w:tabs>
        <w:spacing w:after="0"/>
        <w:ind w:left="567" w:hanging="567"/>
        <w:rPr>
          <w:rFonts w:eastAsia="MS Mincho" w:cs="Times New Roman"/>
          <w:noProof/>
          <w:lang w:val="fi-FI"/>
        </w:rPr>
      </w:pPr>
      <w:r w:rsidRPr="003838FD">
        <w:rPr>
          <w:rFonts w:eastAsia="MS Mincho" w:cs="Times New Roman"/>
          <w:noProof/>
          <w:lang w:val="fi-FI"/>
        </w:rPr>
        <w:t>Jos olet sukupuoliyhteydessä sellaisen naisen kanssa, joka voi tulla raskaaksi, käytä kondomia ja muuta tehokasta ehkäisymenetelmää tämän lääkkeen käytön aikana sekä 3 kuukauden ajan hoidon lopettamisen jälkeen. Jos olet sukupuoliyhteydessä raskaana olevan naisen kanssa, käytä kondomia syntymättömän lapsen suojaamiseksi.</w:t>
      </w:r>
    </w:p>
    <w:p w14:paraId="7158132E" w14:textId="6A4D0139" w:rsidR="00D57306" w:rsidRPr="0027106F" w:rsidRDefault="003838FD" w:rsidP="003838FD">
      <w:pPr>
        <w:numPr>
          <w:ilvl w:val="0"/>
          <w:numId w:val="15"/>
        </w:numPr>
        <w:autoSpaceDE w:val="0"/>
        <w:autoSpaceDN w:val="0"/>
        <w:adjustRightInd w:val="0"/>
        <w:spacing w:after="0"/>
        <w:ind w:left="567" w:hanging="567"/>
        <w:rPr>
          <w:lang w:val="fi-FI"/>
        </w:rPr>
      </w:pPr>
      <w:r w:rsidRPr="003838FD">
        <w:rPr>
          <w:rFonts w:eastAsia="MS Mincho" w:cs="Times New Roman"/>
          <w:lang w:val="fi-FI"/>
        </w:rPr>
        <w:t>Naispuolinen hoitaja, ks. kohta 3. Miten Xtandia käytetään.</w:t>
      </w:r>
    </w:p>
    <w:p w14:paraId="5AE4D01C" w14:textId="2604E090" w:rsidR="00D57306" w:rsidRPr="0027106F" w:rsidRDefault="00D57306">
      <w:pPr>
        <w:pStyle w:val="Heading4-PL"/>
        <w:rPr>
          <w:lang w:val="fi-FI"/>
        </w:rPr>
      </w:pPr>
      <w:bookmarkStart w:id="333" w:name="_i4i2um9PSo5G6NViK0BiZ1rEv"/>
      <w:bookmarkEnd w:id="333"/>
      <w:r w:rsidRPr="0027106F">
        <w:rPr>
          <w:lang w:val="fi-FI"/>
        </w:rPr>
        <w:t>Ajaminen ja koneiden käyttö</w:t>
      </w:r>
    </w:p>
    <w:p w14:paraId="17109A84" w14:textId="002CFD85" w:rsidR="00D57306" w:rsidRPr="003838FD" w:rsidRDefault="003838FD" w:rsidP="00E665CD">
      <w:pPr>
        <w:numPr>
          <w:ilvl w:val="12"/>
          <w:numId w:val="0"/>
        </w:numPr>
        <w:spacing w:after="0"/>
        <w:rPr>
          <w:lang w:val="fi-FI"/>
        </w:rPr>
      </w:pPr>
      <w:r w:rsidRPr="003838FD">
        <w:rPr>
          <w:rFonts w:eastAsia="MS Mincho" w:cs="Times New Roman"/>
          <w:lang w:val="fi-FI"/>
        </w:rPr>
        <w:t xml:space="preserve">Xtandilla voi olla </w:t>
      </w:r>
      <w:r w:rsidRPr="003838FD">
        <w:rPr>
          <w:rFonts w:eastAsia="MS Mincho" w:cs="Times New Roman"/>
          <w:noProof/>
          <w:lang w:val="fi-FI"/>
        </w:rPr>
        <w:t>kohtalainen vaikutus ajokykyyn ja koneidenkäyttökykyyn</w:t>
      </w:r>
      <w:r w:rsidRPr="003838FD">
        <w:rPr>
          <w:rFonts w:eastAsia="MS Mincho" w:cs="Times New Roman"/>
          <w:lang w:val="fi-FI"/>
        </w:rPr>
        <w:t>. Xtandi-hoitoa saavilla potilailla on raportoitu epileptisiä kohtauksia. Jos sinulla on suurentunut riski saada epileptisiä kohtauksia, keskustele lääkärin kanssa</w:t>
      </w:r>
      <w:r w:rsidR="00D57306" w:rsidRPr="003838FD">
        <w:rPr>
          <w:rFonts w:eastAsia="MS Mincho" w:cs="Myanmar Text"/>
          <w:bCs/>
          <w:lang w:val="fi-FI" w:eastAsia="ja-JP"/>
        </w:rPr>
        <w:t xml:space="preserve">. </w:t>
      </w:r>
      <w:bookmarkStart w:id="334" w:name="_i4i5q3u2Ntj25XjK6aNtd0UeD"/>
      <w:bookmarkEnd w:id="334"/>
    </w:p>
    <w:p w14:paraId="73047358" w14:textId="0826DCEC" w:rsidR="00D57306" w:rsidRPr="003838FD" w:rsidRDefault="00D57306">
      <w:pPr>
        <w:pStyle w:val="Heading4-PL"/>
        <w:rPr>
          <w:lang w:val="fi-FI"/>
        </w:rPr>
      </w:pPr>
      <w:bookmarkStart w:id="335" w:name="_i4i5QGE6UduhFgMJ0q0ojekAe"/>
      <w:bookmarkEnd w:id="335"/>
      <w:r w:rsidRPr="00B13A67">
        <w:rPr>
          <w:lang w:val="fi-FI"/>
        </w:rPr>
        <w:t>Xtandi</w:t>
      </w:r>
      <w:r w:rsidRPr="003838FD">
        <w:rPr>
          <w:lang w:val="fi-FI"/>
        </w:rPr>
        <w:t xml:space="preserve"> sisältää</w:t>
      </w:r>
      <w:bookmarkStart w:id="336" w:name="_i4i3heOXL77WALq4vii5cF1uX"/>
      <w:bookmarkStart w:id="337" w:name="_i4i0S6GdjYVaLIolfIHhP1U2I"/>
      <w:bookmarkEnd w:id="336"/>
      <w:bookmarkEnd w:id="337"/>
      <w:r w:rsidRPr="003838FD">
        <w:rPr>
          <w:lang w:val="fi-FI"/>
        </w:rPr>
        <w:t xml:space="preserve"> </w:t>
      </w:r>
      <w:r w:rsidR="003838FD" w:rsidRPr="003838FD">
        <w:rPr>
          <w:rFonts w:ascii="Times New Roman" w:eastAsia="MS Mincho" w:hAnsi="Times New Roman" w:cs="Times New Roman"/>
          <w:bCs w:val="0"/>
          <w:szCs w:val="22"/>
          <w:lang w:val="fi-FI"/>
        </w:rPr>
        <w:t>sorbitolia</w:t>
      </w:r>
    </w:p>
    <w:p w14:paraId="0CC9FC6B" w14:textId="5CD1CCA4" w:rsidR="00D57306" w:rsidRPr="003838FD" w:rsidRDefault="003838FD" w:rsidP="00E665CD">
      <w:pPr>
        <w:spacing w:after="0"/>
        <w:rPr>
          <w:lang w:val="fi-FI"/>
        </w:rPr>
      </w:pPr>
      <w:r w:rsidRPr="003838FD">
        <w:rPr>
          <w:rFonts w:eastAsia="MS Mincho" w:cs="Times New Roman"/>
          <w:noProof/>
          <w:lang w:val="fi-FI"/>
        </w:rPr>
        <w:t>Tämä lääkevalmiste sisältää 57,8 mg sorbitolia (sokerilaji) pehmeää kapselia kohden</w:t>
      </w:r>
      <w:r w:rsidR="00D57306" w:rsidRPr="003838FD">
        <w:rPr>
          <w:lang w:val="fi-FI"/>
        </w:rPr>
        <w:t xml:space="preserve">. </w:t>
      </w:r>
    </w:p>
    <w:p w14:paraId="3BE55BAE" w14:textId="142A8023" w:rsidR="00D57306" w:rsidRPr="003838FD" w:rsidRDefault="00D57306">
      <w:pPr>
        <w:pStyle w:val="Heading3-PL"/>
        <w:rPr>
          <w:rFonts w:eastAsia="PMingLiU"/>
          <w:lang w:val="fi-FI"/>
        </w:rPr>
      </w:pPr>
      <w:bookmarkStart w:id="338" w:name="_i4i25ZS0MROAFwFtAaiWW8tJQ"/>
      <w:bookmarkStart w:id="339" w:name="_i4i4Q0pwnbTM1Gapp1zxuMBKt"/>
      <w:bookmarkStart w:id="340" w:name="_i4i0lUtq5t22ZzzYl6Vt7lM6l"/>
      <w:bookmarkEnd w:id="338"/>
      <w:bookmarkEnd w:id="339"/>
      <w:bookmarkEnd w:id="340"/>
      <w:r w:rsidRPr="003838FD">
        <w:rPr>
          <w:lang w:val="fi-FI"/>
        </w:rPr>
        <w:t>3.</w:t>
      </w:r>
      <w:r w:rsidRPr="003838FD">
        <w:rPr>
          <w:lang w:val="fi-FI"/>
        </w:rPr>
        <w:tab/>
        <w:t xml:space="preserve">Miten </w:t>
      </w:r>
      <w:r w:rsidRPr="00B13A67">
        <w:rPr>
          <w:lang w:val="fi-FI"/>
        </w:rPr>
        <w:t>Xtandi</w:t>
      </w:r>
      <w:r w:rsidRPr="003838FD">
        <w:rPr>
          <w:lang w:val="fi-FI"/>
        </w:rPr>
        <w:t xml:space="preserve">-valmistetta </w:t>
      </w:r>
      <w:r w:rsidR="003838FD" w:rsidRPr="003838FD">
        <w:rPr>
          <w:rFonts w:eastAsia="MS Mincho" w:cs="Times New Roman"/>
          <w:noProof/>
          <w:szCs w:val="22"/>
          <w:lang w:val="fi-FI" w:eastAsia="en-US"/>
        </w:rPr>
        <w:t>käytetään</w:t>
      </w:r>
    </w:p>
    <w:p w14:paraId="68FAEEA3" w14:textId="78CA7754" w:rsidR="00D57306" w:rsidRPr="003838FD" w:rsidRDefault="003838FD" w:rsidP="00E665CD">
      <w:pPr>
        <w:widowControl w:val="0"/>
        <w:autoSpaceDE w:val="0"/>
        <w:autoSpaceDN w:val="0"/>
        <w:adjustRightInd w:val="0"/>
        <w:spacing w:after="0"/>
        <w:rPr>
          <w:rFonts w:eastAsia="MS Mincho" w:cs="Myanmar Text"/>
          <w:noProof/>
          <w:lang w:val="fi-FI" w:eastAsia="ja-JP"/>
        </w:rPr>
      </w:pPr>
      <w:bookmarkStart w:id="341" w:name="_i4i6QB4SoQneUsVvfSRLOojnE"/>
      <w:bookmarkEnd w:id="341"/>
      <w:r w:rsidRPr="003838FD">
        <w:rPr>
          <w:rFonts w:eastAsia="MS Mincho" w:cs="Times New Roman"/>
          <w:noProof/>
          <w:lang w:val="fi-FI"/>
        </w:rPr>
        <w:t>Ota tätä lääkettä juuri siten kuin lääkäri on määrännyt. Tarkista ohjeet lääkäriltä, jos olet epävarma</w:t>
      </w:r>
      <w:r w:rsidR="00D57306" w:rsidRPr="003838FD">
        <w:rPr>
          <w:rFonts w:eastAsia="MS Mincho" w:cs="Myanmar Text"/>
          <w:noProof/>
          <w:lang w:val="fi-FI" w:eastAsia="ja-JP"/>
        </w:rPr>
        <w:t xml:space="preserve">. </w:t>
      </w:r>
    </w:p>
    <w:p w14:paraId="7DA1C78A" w14:textId="342133BC" w:rsidR="00D57306" w:rsidRPr="004F1BC5" w:rsidRDefault="00D57306" w:rsidP="00E665CD">
      <w:pPr>
        <w:spacing w:after="0"/>
        <w:rPr>
          <w:rFonts w:eastAsia="PMingLiU" w:cs="Arial"/>
          <w:lang w:val="fi-FI"/>
          <w:rPrChange w:id="342" w:author="Author">
            <w:rPr>
              <w:rFonts w:eastAsia="PMingLiU" w:cs="Arial"/>
              <w:lang w:val="en-GB"/>
            </w:rPr>
          </w:rPrChange>
        </w:rPr>
      </w:pPr>
    </w:p>
    <w:p w14:paraId="427101A7" w14:textId="1FCC36CA" w:rsidR="00D57306" w:rsidRPr="0027106F" w:rsidRDefault="003838FD" w:rsidP="00E665CD">
      <w:pPr>
        <w:widowControl w:val="0"/>
        <w:autoSpaceDE w:val="0"/>
        <w:autoSpaceDN w:val="0"/>
        <w:adjustRightInd w:val="0"/>
        <w:spacing w:after="0"/>
        <w:rPr>
          <w:rFonts w:eastAsia="MS Mincho" w:cs="Myanmar Text"/>
          <w:lang w:val="fi-FI" w:eastAsia="ja-JP"/>
        </w:rPr>
      </w:pPr>
      <w:r w:rsidRPr="003838FD">
        <w:rPr>
          <w:rFonts w:eastAsia="MS Mincho" w:cs="Times New Roman"/>
          <w:noProof/>
          <w:lang w:val="fi-FI"/>
        </w:rPr>
        <w:t>Tavallinen annos on 160 mg (4 pehmeää kapselia) kerran päivässä samaan aikaan otettuna</w:t>
      </w:r>
      <w:r w:rsidR="00D57306" w:rsidRPr="0027106F">
        <w:rPr>
          <w:rFonts w:eastAsia="MS Mincho" w:cs="Myanmar Text"/>
          <w:lang w:val="fi-FI" w:eastAsia="ja-JP"/>
        </w:rPr>
        <w:t xml:space="preserve">. </w:t>
      </w:r>
    </w:p>
    <w:p w14:paraId="5FFE0168" w14:textId="28820A27" w:rsidR="003838FD" w:rsidRPr="004F1BC5" w:rsidRDefault="003838FD" w:rsidP="00E665CD">
      <w:pPr>
        <w:widowControl w:val="0"/>
        <w:autoSpaceDE w:val="0"/>
        <w:autoSpaceDN w:val="0"/>
        <w:adjustRightInd w:val="0"/>
        <w:spacing w:after="0"/>
        <w:rPr>
          <w:noProof/>
          <w:lang w:val="fi-FI"/>
          <w:rPrChange w:id="343" w:author="Author">
            <w:rPr>
              <w:noProof/>
              <w:lang w:val="en-GB"/>
            </w:rPr>
          </w:rPrChange>
        </w:rPr>
      </w:pPr>
    </w:p>
    <w:p w14:paraId="59745B05" w14:textId="642C784B" w:rsidR="003838FD" w:rsidRPr="003838FD" w:rsidRDefault="003838FD" w:rsidP="003838FD">
      <w:pPr>
        <w:keepNext/>
        <w:spacing w:after="0"/>
        <w:rPr>
          <w:rFonts w:eastAsia="MS Mincho" w:cs="Times New Roman"/>
          <w:b/>
          <w:noProof/>
          <w:lang w:val="fi-FI"/>
        </w:rPr>
      </w:pPr>
      <w:r w:rsidRPr="003838FD">
        <w:rPr>
          <w:rFonts w:eastAsia="MS Mincho" w:cs="Times New Roman"/>
          <w:b/>
          <w:noProof/>
          <w:lang w:val="fi-FI"/>
        </w:rPr>
        <w:t>Xtandin ottaminen</w:t>
      </w:r>
    </w:p>
    <w:p w14:paraId="5FD4B58B" w14:textId="77777777" w:rsidR="003838FD" w:rsidRPr="003838FD" w:rsidRDefault="003838FD" w:rsidP="003838FD">
      <w:pPr>
        <w:numPr>
          <w:ilvl w:val="0"/>
          <w:numId w:val="43"/>
        </w:numPr>
        <w:tabs>
          <w:tab w:val="num" w:pos="567"/>
        </w:tabs>
        <w:spacing w:after="0"/>
        <w:ind w:left="567" w:hanging="567"/>
        <w:rPr>
          <w:rFonts w:eastAsia="MS Mincho" w:cs="Times New Roman"/>
          <w:noProof/>
          <w:lang w:val="fi-FI"/>
        </w:rPr>
      </w:pPr>
      <w:r w:rsidRPr="003838FD">
        <w:rPr>
          <w:rFonts w:eastAsia="MS Mincho" w:cs="Times New Roman"/>
          <w:noProof/>
          <w:lang w:val="fi-FI"/>
        </w:rPr>
        <w:t>Niele pehmeät kapselit kokonaisina riittävän vesimäärän kera.</w:t>
      </w:r>
    </w:p>
    <w:p w14:paraId="7E457075" w14:textId="77777777" w:rsidR="003838FD" w:rsidRPr="003838FD" w:rsidRDefault="003838FD" w:rsidP="003838FD">
      <w:pPr>
        <w:numPr>
          <w:ilvl w:val="0"/>
          <w:numId w:val="43"/>
        </w:numPr>
        <w:tabs>
          <w:tab w:val="num" w:pos="567"/>
        </w:tabs>
        <w:spacing w:after="0"/>
        <w:ind w:left="567" w:hanging="567"/>
        <w:rPr>
          <w:rFonts w:eastAsia="MS Mincho" w:cs="Times New Roman"/>
          <w:noProof/>
          <w:lang w:val="fi-FI"/>
        </w:rPr>
      </w:pPr>
      <w:r w:rsidRPr="003838FD">
        <w:rPr>
          <w:rFonts w:eastAsia="MS Mincho" w:cs="Times New Roman"/>
          <w:noProof/>
          <w:lang w:val="fi-FI"/>
        </w:rPr>
        <w:t>Älä pureskele, liuota tai avaa pehmeitä kapseleita ennen nielemistä.</w:t>
      </w:r>
    </w:p>
    <w:p w14:paraId="48F825F9" w14:textId="77777777" w:rsidR="003838FD" w:rsidRPr="003838FD" w:rsidRDefault="003838FD" w:rsidP="003838FD">
      <w:pPr>
        <w:numPr>
          <w:ilvl w:val="0"/>
          <w:numId w:val="43"/>
        </w:numPr>
        <w:tabs>
          <w:tab w:val="num" w:pos="567"/>
        </w:tabs>
        <w:spacing w:after="0"/>
        <w:ind w:left="567" w:hanging="567"/>
        <w:rPr>
          <w:rFonts w:eastAsia="MS Mincho" w:cs="Times New Roman"/>
          <w:noProof/>
          <w:lang w:val="fi-FI"/>
        </w:rPr>
      </w:pPr>
      <w:r w:rsidRPr="003838FD">
        <w:rPr>
          <w:rFonts w:eastAsia="MS Mincho" w:cs="Times New Roman"/>
          <w:noProof/>
          <w:lang w:val="fi-FI"/>
        </w:rPr>
        <w:t>Xtandi voidaan ottaa ruokailusta riippumatta.</w:t>
      </w:r>
    </w:p>
    <w:p w14:paraId="72D5A9D4" w14:textId="77777777" w:rsidR="003838FD" w:rsidRPr="003838FD" w:rsidRDefault="003838FD" w:rsidP="003838FD">
      <w:pPr>
        <w:numPr>
          <w:ilvl w:val="0"/>
          <w:numId w:val="43"/>
        </w:numPr>
        <w:tabs>
          <w:tab w:val="num" w:pos="567"/>
        </w:tabs>
        <w:spacing w:after="0"/>
        <w:ind w:left="567" w:hanging="567"/>
        <w:rPr>
          <w:rFonts w:eastAsia="MS Mincho" w:cs="Times New Roman"/>
          <w:lang w:val="fi-FI"/>
        </w:rPr>
      </w:pPr>
      <w:r w:rsidRPr="003838FD">
        <w:rPr>
          <w:rFonts w:eastAsia="MS Mincho" w:cs="Times New Roman"/>
          <w:lang w:val="fi-FI"/>
        </w:rPr>
        <w:t xml:space="preserve">Xtandia eivät saa käsitellä muut henkilöt kuin potilas tai hänen hoitajansa. Naisten, jotka ovat raskaana tai voivat tulla raskaaksi, </w:t>
      </w:r>
      <w:r w:rsidRPr="003838FD">
        <w:rPr>
          <w:rFonts w:eastAsia="MS Mincho" w:cs="Times New Roman"/>
          <w:noProof/>
          <w:lang w:val="fi-FI"/>
        </w:rPr>
        <w:t>ei pidä käsitellä vahingoittuneita tai avattuja Xtandi-kapseleita ilman suojavarusteita, esim. suojakäsineitä</w:t>
      </w:r>
      <w:r w:rsidRPr="003838FD">
        <w:rPr>
          <w:rFonts w:eastAsia="MS Mincho" w:cs="Times New Roman"/>
          <w:lang w:val="fi-FI"/>
        </w:rPr>
        <w:t>.</w:t>
      </w:r>
    </w:p>
    <w:p w14:paraId="09E12B32" w14:textId="77777777" w:rsidR="003838FD" w:rsidRPr="003838FD" w:rsidRDefault="003838FD" w:rsidP="003838FD">
      <w:pPr>
        <w:spacing w:after="0"/>
        <w:rPr>
          <w:rFonts w:eastAsia="MS Mincho" w:cs="Times New Roman"/>
          <w:noProof/>
          <w:lang w:val="fi-FI"/>
        </w:rPr>
      </w:pPr>
    </w:p>
    <w:p w14:paraId="2067F670" w14:textId="663040A2" w:rsidR="00D57306" w:rsidRPr="003838FD" w:rsidRDefault="003838FD" w:rsidP="003838FD">
      <w:pPr>
        <w:keepNext/>
        <w:autoSpaceDE w:val="0"/>
        <w:autoSpaceDN w:val="0"/>
        <w:adjustRightInd w:val="0"/>
        <w:spacing w:after="0"/>
        <w:rPr>
          <w:lang w:val="fi-FI"/>
        </w:rPr>
      </w:pPr>
      <w:r w:rsidRPr="003838FD">
        <w:rPr>
          <w:rFonts w:eastAsia="MS Mincho" w:cs="Times New Roman"/>
          <w:noProof/>
          <w:lang w:val="fi-FI"/>
        </w:rPr>
        <w:t>Lääkäri voi myös määrätä sinulle muita lääkkeitä samanaikaisesti Xtandin kanssa</w:t>
      </w:r>
      <w:r w:rsidR="00D57306" w:rsidRPr="003838FD">
        <w:rPr>
          <w:rFonts w:eastAsia="SimSun" w:cs="Myanmar Text"/>
          <w:lang w:val="fi-FI" w:eastAsia="ja-JP"/>
        </w:rPr>
        <w:t>.</w:t>
      </w:r>
    </w:p>
    <w:p w14:paraId="4F65F849" w14:textId="4C4E893A" w:rsidR="00D57306" w:rsidRPr="0027106F" w:rsidRDefault="00D57306">
      <w:pPr>
        <w:pStyle w:val="Heading4-PL"/>
        <w:rPr>
          <w:lang w:val="fi-FI"/>
        </w:rPr>
      </w:pPr>
      <w:r w:rsidRPr="0027106F">
        <w:rPr>
          <w:lang w:val="fi-FI"/>
        </w:rPr>
        <w:t xml:space="preserve">Jos otat enemmän </w:t>
      </w:r>
      <w:r w:rsidRPr="00B13A67">
        <w:rPr>
          <w:lang w:val="fi-FI"/>
        </w:rPr>
        <w:t>Xtandi</w:t>
      </w:r>
      <w:r w:rsidRPr="0027106F">
        <w:rPr>
          <w:lang w:val="fi-FI"/>
        </w:rPr>
        <w:t>-valmistetta kuin sinun pitäisi</w:t>
      </w:r>
    </w:p>
    <w:p w14:paraId="15F2DAF2" w14:textId="579D3E9D" w:rsidR="00D57306" w:rsidRPr="0027106F" w:rsidRDefault="003838FD" w:rsidP="00E665CD">
      <w:pPr>
        <w:autoSpaceDE w:val="0"/>
        <w:autoSpaceDN w:val="0"/>
        <w:adjustRightInd w:val="0"/>
        <w:spacing w:after="0"/>
        <w:rPr>
          <w:lang w:val="fi-FI"/>
        </w:rPr>
      </w:pPr>
      <w:bookmarkStart w:id="344" w:name="_i4i016K1cdyAw1diE0OFG2oLV"/>
      <w:bookmarkEnd w:id="344"/>
      <w:r w:rsidRPr="003838FD">
        <w:rPr>
          <w:rFonts w:eastAsia="MS Mincho" w:cs="Times New Roman"/>
          <w:noProof/>
          <w:lang w:val="fi-FI"/>
        </w:rPr>
        <w:t>Jos otat useamman pehmeän kapselin kuin mitä sinulle on määrätty, lopeta Xtandin käyttö ja ota yhteyttä lääkäriin. Riskisi saada kohtauksia tai muita sivuvaikutuksia saattaa olla lisääntynyt</w:t>
      </w:r>
      <w:r w:rsidR="00D57306" w:rsidRPr="0027106F">
        <w:rPr>
          <w:rFonts w:cs="Myanmar Text"/>
          <w:lang w:val="fi-FI"/>
        </w:rPr>
        <w:t>.</w:t>
      </w:r>
    </w:p>
    <w:p w14:paraId="20C621E6" w14:textId="65BF3C0C" w:rsidR="00D57306" w:rsidRPr="0027106F" w:rsidRDefault="00D57306">
      <w:pPr>
        <w:pStyle w:val="Heading4-PL"/>
        <w:rPr>
          <w:lang w:val="fi-FI"/>
        </w:rPr>
      </w:pPr>
      <w:bookmarkStart w:id="345" w:name="_i4i5I1TGgpCQy4L9YJyTMOgde"/>
      <w:bookmarkStart w:id="346" w:name="_i4i2qloFNYsvxZWEIf13s1kSC"/>
      <w:bookmarkEnd w:id="345"/>
      <w:bookmarkEnd w:id="346"/>
      <w:r w:rsidRPr="0027106F">
        <w:rPr>
          <w:lang w:val="fi-FI"/>
        </w:rPr>
        <w:t xml:space="preserve">Jos unohdat ottaa </w:t>
      </w:r>
      <w:r w:rsidRPr="00B13A67">
        <w:rPr>
          <w:lang w:val="fi-FI"/>
        </w:rPr>
        <w:t>Xtandi</w:t>
      </w:r>
      <w:r w:rsidRPr="0027106F">
        <w:rPr>
          <w:lang w:val="fi-FI"/>
        </w:rPr>
        <w:t>-valmistetta</w:t>
      </w:r>
    </w:p>
    <w:p w14:paraId="44B5CA86" w14:textId="12FB935B" w:rsidR="003838FD" w:rsidRPr="003838FD" w:rsidRDefault="003838FD" w:rsidP="003838FD">
      <w:pPr>
        <w:numPr>
          <w:ilvl w:val="0"/>
          <w:numId w:val="44"/>
        </w:numPr>
        <w:tabs>
          <w:tab w:val="clear" w:pos="720"/>
          <w:tab w:val="num" w:pos="567"/>
        </w:tabs>
        <w:spacing w:after="0"/>
        <w:ind w:left="567" w:right="-2" w:hanging="567"/>
        <w:rPr>
          <w:rFonts w:eastAsia="MS Mincho" w:cs="Times New Roman"/>
          <w:noProof/>
          <w:lang w:val="fi-FI"/>
        </w:rPr>
      </w:pPr>
      <w:r w:rsidRPr="003838FD">
        <w:rPr>
          <w:rFonts w:eastAsia="MS Mincho" w:cs="Times New Roman"/>
          <w:noProof/>
          <w:lang w:val="fi-FI"/>
        </w:rPr>
        <w:t>Jos unohdat ottaa Xtandin tavalliseen aikaan, ota tavanomainen annoksesi niin pian kuin muistat.</w:t>
      </w:r>
    </w:p>
    <w:p w14:paraId="0D273E8A" w14:textId="77777777" w:rsidR="003838FD" w:rsidRPr="003838FD" w:rsidRDefault="003838FD" w:rsidP="003838FD">
      <w:pPr>
        <w:numPr>
          <w:ilvl w:val="0"/>
          <w:numId w:val="44"/>
        </w:numPr>
        <w:tabs>
          <w:tab w:val="clear" w:pos="720"/>
          <w:tab w:val="num" w:pos="567"/>
        </w:tabs>
        <w:spacing w:after="0"/>
        <w:ind w:left="567" w:right="-2" w:hanging="567"/>
        <w:rPr>
          <w:rFonts w:eastAsia="MS Mincho" w:cs="Times New Roman"/>
          <w:noProof/>
          <w:lang w:val="fi-FI"/>
        </w:rPr>
      </w:pPr>
      <w:r w:rsidRPr="003838FD">
        <w:rPr>
          <w:rFonts w:eastAsia="MS Mincho" w:cs="Times New Roman"/>
          <w:noProof/>
          <w:lang w:val="fi-FI"/>
        </w:rPr>
        <w:t>Jos Xtandi on jäänyt ottamatta yhtenä päivänä, ota tavanomainen annos seuraavana päivänä.</w:t>
      </w:r>
    </w:p>
    <w:p w14:paraId="3596EF07" w14:textId="77777777" w:rsidR="003838FD" w:rsidRPr="003838FD" w:rsidRDefault="003838FD" w:rsidP="003838FD">
      <w:pPr>
        <w:numPr>
          <w:ilvl w:val="0"/>
          <w:numId w:val="44"/>
        </w:numPr>
        <w:tabs>
          <w:tab w:val="clear" w:pos="720"/>
          <w:tab w:val="num" w:pos="567"/>
        </w:tabs>
        <w:spacing w:after="0"/>
        <w:ind w:left="567" w:right="-2" w:hanging="567"/>
        <w:rPr>
          <w:rFonts w:eastAsia="MS Mincho" w:cs="Times New Roman"/>
          <w:noProof/>
          <w:lang w:val="fi-FI"/>
        </w:rPr>
      </w:pPr>
      <w:r w:rsidRPr="003838FD">
        <w:rPr>
          <w:rFonts w:eastAsia="MS Mincho" w:cs="Times New Roman"/>
          <w:noProof/>
          <w:lang w:val="fi-FI"/>
        </w:rPr>
        <w:t>Jos Xtandi on jäänyt ottamatta useampana kuin yhtenä päivänä, ota välittömästi yhteyttä lääkäriin.</w:t>
      </w:r>
    </w:p>
    <w:p w14:paraId="4472144F" w14:textId="313680E5" w:rsidR="00D57306" w:rsidRPr="0027106F" w:rsidRDefault="003838FD" w:rsidP="003838FD">
      <w:pPr>
        <w:numPr>
          <w:ilvl w:val="0"/>
          <w:numId w:val="15"/>
        </w:numPr>
        <w:autoSpaceDE w:val="0"/>
        <w:autoSpaceDN w:val="0"/>
        <w:adjustRightInd w:val="0"/>
        <w:spacing w:after="0"/>
        <w:ind w:left="567" w:hanging="567"/>
        <w:rPr>
          <w:rFonts w:eastAsia="PMingLiU"/>
          <w:lang w:val="fi-FI" w:eastAsia="en-CA"/>
        </w:rPr>
      </w:pPr>
      <w:r w:rsidRPr="003838FD">
        <w:rPr>
          <w:rFonts w:eastAsia="MS Mincho" w:cs="Times New Roman"/>
          <w:b/>
          <w:noProof/>
          <w:lang w:val="fi-FI"/>
        </w:rPr>
        <w:t>Älä ota kaksinkertaista annosta</w:t>
      </w:r>
      <w:r w:rsidRPr="003838FD">
        <w:rPr>
          <w:rFonts w:eastAsia="MS Mincho" w:cs="Times New Roman"/>
          <w:noProof/>
          <w:lang w:val="fi-FI"/>
        </w:rPr>
        <w:t xml:space="preserve"> korvataksesi unohtamasi kerta-annoksen</w:t>
      </w:r>
      <w:r w:rsidR="00D57306" w:rsidRPr="0027106F">
        <w:rPr>
          <w:rFonts w:eastAsia="MS Mincho" w:cs="Myanmar Text"/>
          <w:lang w:val="fi-FI" w:eastAsia="ja-JP"/>
        </w:rPr>
        <w:t>.</w:t>
      </w:r>
    </w:p>
    <w:p w14:paraId="6781FDD4" w14:textId="44DCC94A" w:rsidR="00D57306" w:rsidRPr="0027106F" w:rsidRDefault="00D57306">
      <w:pPr>
        <w:pStyle w:val="Heading4-PL"/>
        <w:rPr>
          <w:lang w:val="fi-FI"/>
        </w:rPr>
      </w:pPr>
      <w:bookmarkStart w:id="347" w:name="_i4i2flybK1oaSlamUmXovzEXU"/>
      <w:bookmarkEnd w:id="347"/>
      <w:r w:rsidRPr="0027106F">
        <w:rPr>
          <w:lang w:val="fi-FI"/>
        </w:rPr>
        <w:t xml:space="preserve">Jos lopetat </w:t>
      </w:r>
      <w:r w:rsidRPr="00B13A67">
        <w:rPr>
          <w:lang w:val="fi-FI"/>
        </w:rPr>
        <w:t>Xtandi</w:t>
      </w:r>
      <w:r w:rsidRPr="0027106F">
        <w:rPr>
          <w:lang w:val="fi-FI"/>
        </w:rPr>
        <w:t xml:space="preserve">-valmisteen </w:t>
      </w:r>
      <w:r w:rsidR="003838FD" w:rsidRPr="003838FD">
        <w:rPr>
          <w:rFonts w:ascii="Times New Roman" w:eastAsia="MS Mincho" w:hAnsi="Times New Roman" w:cs="Times New Roman"/>
          <w:bCs w:val="0"/>
          <w:szCs w:val="22"/>
          <w:lang w:val="fi-FI"/>
        </w:rPr>
        <w:t>käytön</w:t>
      </w:r>
    </w:p>
    <w:p w14:paraId="5A393D52" w14:textId="4D826061" w:rsidR="003838FD" w:rsidRPr="003838FD" w:rsidRDefault="003838FD" w:rsidP="003838FD">
      <w:pPr>
        <w:spacing w:after="0"/>
        <w:rPr>
          <w:rFonts w:eastAsia="MS Mincho" w:cs="Times New Roman"/>
          <w:noProof/>
          <w:lang w:val="fi-FI"/>
        </w:rPr>
      </w:pPr>
      <w:bookmarkStart w:id="348" w:name="_i4i4T3w2BHtSYigVrT3Ji7uML"/>
      <w:bookmarkEnd w:id="348"/>
      <w:r w:rsidRPr="003838FD">
        <w:rPr>
          <w:rFonts w:eastAsia="MS Mincho" w:cs="Times New Roman"/>
          <w:noProof/>
          <w:lang w:val="fi-FI"/>
        </w:rPr>
        <w:t>Älä lopeta tämän lääkkeen käyttöä ellei lääkäri ole näin määrännyt.</w:t>
      </w:r>
    </w:p>
    <w:p w14:paraId="60F265BA" w14:textId="77777777" w:rsidR="003838FD" w:rsidRPr="003838FD" w:rsidRDefault="003838FD" w:rsidP="003838FD">
      <w:pPr>
        <w:spacing w:after="0"/>
        <w:ind w:right="-2"/>
        <w:rPr>
          <w:rFonts w:eastAsia="MS Mincho" w:cs="Times New Roman"/>
          <w:noProof/>
          <w:lang w:val="fi-FI"/>
        </w:rPr>
      </w:pPr>
    </w:p>
    <w:p w14:paraId="4E3582D6" w14:textId="77777777" w:rsidR="003838FD" w:rsidRPr="003838FD" w:rsidRDefault="003838FD" w:rsidP="003838FD">
      <w:pPr>
        <w:spacing w:after="0"/>
        <w:ind w:right="-2"/>
        <w:rPr>
          <w:rFonts w:eastAsia="MS Mincho" w:cs="Times New Roman"/>
          <w:noProof/>
          <w:lang w:val="fi-FI"/>
        </w:rPr>
      </w:pPr>
      <w:r w:rsidRPr="003838FD">
        <w:rPr>
          <w:rFonts w:eastAsia="MS Mincho" w:cs="Times New Roman"/>
          <w:b/>
          <w:bCs/>
          <w:noProof/>
          <w:lang w:val="fi-FI"/>
        </w:rPr>
        <w:t>Jos sinun on vaikea niellä suurikokoisia kapseleita tai sinulla on aiemmin ollut nielemishäiriöitä</w:t>
      </w:r>
    </w:p>
    <w:p w14:paraId="75E925A7" w14:textId="77777777" w:rsidR="003838FD" w:rsidRPr="003838FD" w:rsidRDefault="003838FD" w:rsidP="003838FD">
      <w:pPr>
        <w:spacing w:after="0"/>
        <w:ind w:right="-2"/>
        <w:rPr>
          <w:rFonts w:eastAsia="MS Mincho" w:cs="Times New Roman"/>
          <w:noProof/>
          <w:lang w:val="fi-FI"/>
        </w:rPr>
      </w:pPr>
      <w:r w:rsidRPr="003838FD">
        <w:rPr>
          <w:rFonts w:eastAsia="MS Mincho" w:cs="Times New Roman"/>
          <w:noProof/>
          <w:lang w:val="fi-FI"/>
        </w:rPr>
        <w:t>Entsalutamidikapseleita ei pidä antaa potilaille, joiden on vaikea niellä suurikokoisia kapseleita tai joilla on nielemishäiriöitä. On suositeltavaa käyttää kapselien sijasta entsalutamiditabletteja.</w:t>
      </w:r>
    </w:p>
    <w:p w14:paraId="0C5676AD" w14:textId="77777777" w:rsidR="003838FD" w:rsidRPr="003838FD" w:rsidRDefault="003838FD" w:rsidP="003838FD">
      <w:pPr>
        <w:spacing w:after="0"/>
        <w:ind w:right="-2"/>
        <w:rPr>
          <w:rFonts w:eastAsia="MS Mincho" w:cs="Times New Roman"/>
          <w:noProof/>
          <w:lang w:val="fi-FI"/>
        </w:rPr>
      </w:pPr>
    </w:p>
    <w:p w14:paraId="6C1379D3" w14:textId="77777777" w:rsidR="003838FD" w:rsidRPr="003838FD" w:rsidRDefault="003838FD" w:rsidP="003838FD">
      <w:pPr>
        <w:spacing w:after="0"/>
        <w:ind w:right="-2"/>
        <w:rPr>
          <w:rFonts w:eastAsia="MS Mincho" w:cs="Times New Roman"/>
          <w:noProof/>
          <w:lang w:val="fi-FI"/>
        </w:rPr>
      </w:pPr>
      <w:r w:rsidRPr="003838FD">
        <w:rPr>
          <w:rFonts w:eastAsia="MS Mincho" w:cs="Times New Roman"/>
          <w:szCs w:val="20"/>
          <w:lang w:val="fi-FI"/>
        </w:rPr>
        <w:t>Jos sinun on vaikea niellä suurikokoisia kapseleita tai sinulla on aiemmin ollut nielemishäiriöitä, Xtandi-kapseleiden nieleminen voi olla vaikeaa ja saatat olla vaarassa tukehtua. Voit vaihtoehtoisesti käyttää Xtandi-tabletteja. Kysy asiasta lääkäriltäsi.</w:t>
      </w:r>
    </w:p>
    <w:p w14:paraId="42358F95" w14:textId="77777777" w:rsidR="003838FD" w:rsidRPr="003838FD" w:rsidRDefault="003838FD" w:rsidP="003838FD">
      <w:pPr>
        <w:spacing w:after="0"/>
        <w:ind w:right="-2"/>
        <w:rPr>
          <w:rFonts w:eastAsia="MS Mincho" w:cs="Times New Roman"/>
          <w:noProof/>
          <w:lang w:val="fi-FI"/>
        </w:rPr>
      </w:pPr>
    </w:p>
    <w:p w14:paraId="4CBCEF80" w14:textId="5E891F4B" w:rsidR="00D57306" w:rsidRPr="003838FD" w:rsidRDefault="003838FD" w:rsidP="003838FD">
      <w:pPr>
        <w:spacing w:after="0"/>
        <w:rPr>
          <w:lang w:val="fi-FI"/>
        </w:rPr>
      </w:pPr>
      <w:r w:rsidRPr="003838FD">
        <w:rPr>
          <w:rFonts w:eastAsia="MS Mincho" w:cs="Times New Roman"/>
          <w:noProof/>
          <w:lang w:val="fi-FI"/>
        </w:rPr>
        <w:t>Jos sinulla on kysymyksiä tämän lääkkeen käytöstä, käänny lääkärin puoleen.</w:t>
      </w:r>
    </w:p>
    <w:p w14:paraId="073CEC47" w14:textId="2D768D7D" w:rsidR="00D57306" w:rsidRPr="0027106F" w:rsidRDefault="00D57306">
      <w:pPr>
        <w:pStyle w:val="Heading3-PL"/>
        <w:rPr>
          <w:lang w:val="fi-FI"/>
        </w:rPr>
      </w:pPr>
      <w:r w:rsidRPr="0027106F">
        <w:rPr>
          <w:lang w:val="fi-FI"/>
        </w:rPr>
        <w:t>4.</w:t>
      </w:r>
      <w:r w:rsidRPr="0027106F">
        <w:rPr>
          <w:lang w:val="fi-FI"/>
        </w:rPr>
        <w:tab/>
        <w:t>Mahdolliset haittavaikutukset</w:t>
      </w:r>
    </w:p>
    <w:p w14:paraId="47410D0D" w14:textId="2C8BDF1C" w:rsidR="00D57306" w:rsidRPr="0027106F" w:rsidRDefault="00D57306">
      <w:pPr>
        <w:rPr>
          <w:lang w:val="fi-FI"/>
        </w:rPr>
      </w:pPr>
      <w:bookmarkStart w:id="349" w:name="_i4i3Uu0EW6FPq1GBrrNLDwU1r"/>
      <w:bookmarkEnd w:id="349"/>
      <w:r w:rsidRPr="0027106F">
        <w:rPr>
          <w:lang w:val="fi-FI"/>
        </w:rPr>
        <w:t>Kuten kaikki lääkkeet, tämäkin lääke voi aiheuttaa haittavaikutuksia. Kaikki eivät kuitenkaan niitä saa.</w:t>
      </w:r>
    </w:p>
    <w:p w14:paraId="4AE28889" w14:textId="3DD2DF6A" w:rsidR="003838FD" w:rsidRPr="003838FD" w:rsidRDefault="003838FD" w:rsidP="003838FD">
      <w:pPr>
        <w:keepNext/>
        <w:widowControl w:val="0"/>
        <w:spacing w:after="0"/>
        <w:rPr>
          <w:rFonts w:eastAsia="MS Mincho" w:cs="Times New Roman"/>
          <w:noProof/>
          <w:lang w:val="fi-FI"/>
        </w:rPr>
      </w:pPr>
      <w:r w:rsidRPr="003838FD">
        <w:rPr>
          <w:rFonts w:eastAsia="MS Mincho" w:cs="Times New Roman"/>
          <w:b/>
          <w:noProof/>
          <w:lang w:val="fi-FI"/>
        </w:rPr>
        <w:t>Epileptinen kohtaus</w:t>
      </w:r>
    </w:p>
    <w:p w14:paraId="6F9CD7D8" w14:textId="77777777" w:rsidR="003838FD" w:rsidRPr="003838FD" w:rsidRDefault="003838FD" w:rsidP="003838FD">
      <w:pPr>
        <w:widowControl w:val="0"/>
        <w:spacing w:after="0"/>
        <w:rPr>
          <w:rFonts w:eastAsia="MS Mincho" w:cs="Times New Roman"/>
          <w:noProof/>
          <w:lang w:val="fi-FI"/>
        </w:rPr>
      </w:pPr>
      <w:r w:rsidRPr="003838FD">
        <w:rPr>
          <w:rFonts w:eastAsia="MS Mincho" w:cs="Times New Roman"/>
          <w:noProof/>
          <w:lang w:val="fi-FI"/>
        </w:rPr>
        <w:t>Xtandia käyttäneistä potilaista 6:lla tuhannesta ja lumelääkettä käyttäneistä alle 3:lla tuhannesta todettiin epileptisiä kohtauksia.</w:t>
      </w:r>
    </w:p>
    <w:p w14:paraId="6F115EC5" w14:textId="77777777" w:rsidR="003838FD" w:rsidRPr="003838FD" w:rsidRDefault="003838FD" w:rsidP="003838FD">
      <w:pPr>
        <w:widowControl w:val="0"/>
        <w:spacing w:after="0"/>
        <w:rPr>
          <w:rFonts w:eastAsia="MS Mincho" w:cs="Times New Roman"/>
          <w:noProof/>
          <w:lang w:val="fi-FI"/>
        </w:rPr>
      </w:pPr>
    </w:p>
    <w:p w14:paraId="086D9B97" w14:textId="77777777" w:rsidR="003838FD" w:rsidRPr="003838FD" w:rsidRDefault="003838FD" w:rsidP="003838FD">
      <w:pPr>
        <w:widowControl w:val="0"/>
        <w:spacing w:after="0"/>
        <w:rPr>
          <w:rFonts w:eastAsia="MS Mincho" w:cs="Times New Roman"/>
          <w:noProof/>
          <w:lang w:val="fi-FI"/>
        </w:rPr>
      </w:pPr>
      <w:r w:rsidRPr="003838FD">
        <w:rPr>
          <w:rFonts w:eastAsia="MS Mincho" w:cs="Times New Roman"/>
          <w:noProof/>
          <w:lang w:val="fi-FI"/>
        </w:rPr>
        <w:t>Kohtaukset ovat todennäköisempiä, jos otat tätä lääkettä suuremman annoksen kuin mitä sinulle on suositeltu, jos käytät tiettyjä muita lääkkeitä tai jos sinulla on tavallista suurempi riski saada kohtaus.</w:t>
      </w:r>
    </w:p>
    <w:p w14:paraId="6FF6923F" w14:textId="77777777" w:rsidR="003838FD" w:rsidRPr="003838FD" w:rsidRDefault="003838FD" w:rsidP="003838FD">
      <w:pPr>
        <w:spacing w:after="0"/>
        <w:rPr>
          <w:rFonts w:eastAsia="MS Mincho" w:cs="Times New Roman"/>
          <w:noProof/>
          <w:lang w:val="fi-FI"/>
        </w:rPr>
      </w:pPr>
    </w:p>
    <w:p w14:paraId="61556309" w14:textId="77777777" w:rsidR="003838FD" w:rsidRPr="003838FD" w:rsidRDefault="003838FD" w:rsidP="003838FD">
      <w:pPr>
        <w:spacing w:after="0"/>
        <w:rPr>
          <w:rFonts w:eastAsia="MS Mincho" w:cs="Times New Roman"/>
          <w:noProof/>
          <w:lang w:val="fi-FI"/>
        </w:rPr>
      </w:pPr>
      <w:r w:rsidRPr="003838FD">
        <w:rPr>
          <w:rFonts w:eastAsia="MS Mincho" w:cs="Times New Roman"/>
          <w:b/>
          <w:noProof/>
          <w:lang w:val="fi-FI"/>
        </w:rPr>
        <w:t xml:space="preserve">Jos saat kohtauksen, </w:t>
      </w:r>
      <w:r w:rsidRPr="003838FD">
        <w:rPr>
          <w:rFonts w:eastAsia="MS Mincho" w:cs="Times New Roman"/>
          <w:noProof/>
          <w:lang w:val="fi-FI"/>
        </w:rPr>
        <w:t>hakeudu lääkärin vastaanotolle mahdollisimman pian. Lääkärisi saattaa päättää, että sinun on lopetettava Xtandin käyttö.</w:t>
      </w:r>
    </w:p>
    <w:p w14:paraId="23C53CB1" w14:textId="77777777" w:rsidR="003838FD" w:rsidRPr="003838FD" w:rsidRDefault="003838FD" w:rsidP="003838FD">
      <w:pPr>
        <w:spacing w:after="0"/>
        <w:rPr>
          <w:rFonts w:eastAsia="MS Mincho" w:cs="Times New Roman"/>
          <w:noProof/>
          <w:lang w:val="fi-FI"/>
        </w:rPr>
      </w:pPr>
    </w:p>
    <w:p w14:paraId="60B625C5" w14:textId="77777777" w:rsidR="003838FD" w:rsidRPr="003838FD" w:rsidRDefault="003838FD" w:rsidP="003838FD">
      <w:pPr>
        <w:keepNext/>
        <w:spacing w:after="0"/>
        <w:rPr>
          <w:rFonts w:eastAsia="MS Mincho" w:cs="Times New Roman"/>
          <w:noProof/>
          <w:lang w:val="fi-FI"/>
        </w:rPr>
      </w:pPr>
      <w:r w:rsidRPr="003838FD">
        <w:rPr>
          <w:rFonts w:eastAsia="MS Mincho" w:cs="Times New Roman"/>
          <w:b/>
          <w:noProof/>
          <w:lang w:val="fi-FI"/>
        </w:rPr>
        <w:t>Posteriorinen reversiibeli enkefalopatiaoireyhtymä (PRES)</w:t>
      </w:r>
    </w:p>
    <w:p w14:paraId="46D3DDBE" w14:textId="77777777" w:rsidR="003838FD" w:rsidRPr="003838FD" w:rsidRDefault="003838FD" w:rsidP="003838FD">
      <w:pPr>
        <w:spacing w:after="0"/>
        <w:rPr>
          <w:rFonts w:eastAsia="MS Mincho" w:cs="Times New Roman"/>
          <w:noProof/>
          <w:lang w:val="fi-FI"/>
        </w:rPr>
      </w:pPr>
      <w:r w:rsidRPr="003838FD">
        <w:rPr>
          <w:rFonts w:eastAsia="MS Mincho" w:cs="Times New Roman"/>
          <w:noProof/>
          <w:lang w:val="fi-FI"/>
        </w:rPr>
        <w:t>Xtandi-valmistetta käyttäneillä potilailla on harvoin (enintään 1 henkilöllä 1 000:sta) todettu PRES-oireyhtymää, joka on harvinainen, aivoihin liittyvä, korjautuva tila. Jos sinulla ilmenee kouristuksia, pahenevaa päänsärkyä, sekavuutta, sokeutta tai muita näköhäiriöitä, ota yhteyttä lääkäriin mahdollisimman pian.</w:t>
      </w:r>
    </w:p>
    <w:p w14:paraId="48EEA06F" w14:textId="77777777" w:rsidR="003838FD" w:rsidRPr="003838FD" w:rsidRDefault="003838FD" w:rsidP="003838FD">
      <w:pPr>
        <w:spacing w:after="0"/>
        <w:rPr>
          <w:rFonts w:eastAsia="MS Mincho" w:cs="Times New Roman"/>
          <w:noProof/>
          <w:lang w:val="fi-FI"/>
        </w:rPr>
      </w:pPr>
    </w:p>
    <w:p w14:paraId="058D9712" w14:textId="77777777" w:rsidR="003838FD" w:rsidRPr="003838FD" w:rsidRDefault="003838FD" w:rsidP="003838FD">
      <w:pPr>
        <w:keepNext/>
        <w:spacing w:after="0"/>
        <w:rPr>
          <w:rFonts w:eastAsia="MS Mincho" w:cs="Times New Roman"/>
          <w:b/>
          <w:bCs/>
          <w:noProof/>
          <w:lang w:val="fi-FI"/>
        </w:rPr>
      </w:pPr>
      <w:r w:rsidRPr="003838FD">
        <w:rPr>
          <w:rFonts w:eastAsia="MS Mincho" w:cs="Times New Roman"/>
          <w:b/>
          <w:bCs/>
          <w:noProof/>
          <w:lang w:val="fi-FI"/>
        </w:rPr>
        <w:t>Muita haittavaikutuksia ovat:</w:t>
      </w:r>
    </w:p>
    <w:p w14:paraId="23E951BA" w14:textId="77777777" w:rsidR="003838FD" w:rsidRPr="003838FD" w:rsidRDefault="003838FD" w:rsidP="003838FD">
      <w:pPr>
        <w:keepNext/>
        <w:spacing w:after="0"/>
        <w:ind w:right="-2"/>
        <w:rPr>
          <w:rFonts w:eastAsia="MS Mincho" w:cs="Times New Roman"/>
          <w:noProof/>
          <w:lang w:val="fi-FI"/>
        </w:rPr>
      </w:pPr>
    </w:p>
    <w:p w14:paraId="48F10B49" w14:textId="77777777" w:rsidR="003838FD" w:rsidRPr="003838FD" w:rsidRDefault="003838FD" w:rsidP="003838FD">
      <w:pPr>
        <w:keepNext/>
        <w:spacing w:after="0"/>
        <w:ind w:right="-2"/>
        <w:rPr>
          <w:rFonts w:eastAsia="MS Mincho" w:cs="Times New Roman"/>
          <w:iCs/>
          <w:noProof/>
          <w:lang w:val="fi-FI"/>
        </w:rPr>
      </w:pPr>
      <w:r w:rsidRPr="003838FD">
        <w:rPr>
          <w:rFonts w:eastAsia="MS Mincho" w:cs="Times New Roman"/>
          <w:b/>
          <w:bCs/>
          <w:noProof/>
          <w:lang w:val="fi-FI"/>
        </w:rPr>
        <w:t xml:space="preserve">Hyvin yleiset haittavaikutukset </w:t>
      </w:r>
      <w:r w:rsidRPr="003838FD">
        <w:rPr>
          <w:rFonts w:eastAsia="MS Mincho" w:cs="Times New Roman"/>
          <w:iCs/>
          <w:noProof/>
          <w:lang w:val="fi-FI"/>
        </w:rPr>
        <w:t>(voivat esiintyä yli 1 henkilöllä 10:stä)</w:t>
      </w:r>
    </w:p>
    <w:p w14:paraId="624ACAA1" w14:textId="30CD54D6" w:rsidR="003838FD" w:rsidRPr="003838FD" w:rsidRDefault="00A32D8C" w:rsidP="003838FD">
      <w:pPr>
        <w:spacing w:after="0"/>
        <w:ind w:left="567" w:right="-2"/>
        <w:rPr>
          <w:rFonts w:eastAsia="MS Mincho" w:cs="Times New Roman"/>
          <w:noProof/>
          <w:lang w:val="fi-FI"/>
        </w:rPr>
      </w:pPr>
      <w:r>
        <w:rPr>
          <w:rFonts w:eastAsia="MS Mincho" w:cs="Times New Roman"/>
          <w:iCs/>
          <w:noProof/>
          <w:lang w:val="fi-FI"/>
        </w:rPr>
        <w:t xml:space="preserve">päänsärky, </w:t>
      </w:r>
      <w:r w:rsidR="003838FD" w:rsidRPr="003838FD">
        <w:rPr>
          <w:rFonts w:eastAsia="MS Mincho" w:cs="Times New Roman"/>
          <w:iCs/>
          <w:noProof/>
          <w:lang w:val="fi-FI"/>
        </w:rPr>
        <w:t>väsymys, kaatumiset, luunmurtumat, kuumat aallot, korkea verenpaine.</w:t>
      </w:r>
    </w:p>
    <w:p w14:paraId="6A4C7DE5" w14:textId="77777777" w:rsidR="003838FD" w:rsidRPr="003838FD" w:rsidRDefault="003838FD" w:rsidP="003838FD">
      <w:pPr>
        <w:spacing w:after="0"/>
        <w:ind w:right="-2"/>
        <w:rPr>
          <w:rFonts w:eastAsia="MS Mincho" w:cs="Times New Roman"/>
          <w:noProof/>
          <w:lang w:val="fi-FI"/>
        </w:rPr>
      </w:pPr>
    </w:p>
    <w:p w14:paraId="13869A41" w14:textId="77777777" w:rsidR="003838FD" w:rsidRPr="003838FD" w:rsidRDefault="003838FD" w:rsidP="003838FD">
      <w:pPr>
        <w:keepNext/>
        <w:autoSpaceDE w:val="0"/>
        <w:autoSpaceDN w:val="0"/>
        <w:adjustRightInd w:val="0"/>
        <w:spacing w:after="0"/>
        <w:rPr>
          <w:rFonts w:eastAsia="MS Mincho" w:cs="Times New Roman"/>
          <w:bCs/>
          <w:lang w:val="fi-FI" w:eastAsia="fi-FI"/>
        </w:rPr>
      </w:pPr>
      <w:r w:rsidRPr="003838FD">
        <w:rPr>
          <w:rFonts w:eastAsia="MS Mincho" w:cs="Times New Roman"/>
          <w:b/>
          <w:bCs/>
          <w:lang w:val="fi-FI" w:eastAsia="fi-FI"/>
        </w:rPr>
        <w:t xml:space="preserve">Yleiset haittavaikutukset </w:t>
      </w:r>
      <w:r w:rsidRPr="003838FD">
        <w:rPr>
          <w:rFonts w:eastAsia="MS Mincho" w:cs="Times New Roman"/>
          <w:bCs/>
          <w:lang w:val="fi-FI" w:eastAsia="fi-FI"/>
        </w:rPr>
        <w:t>(voivat esiintyä alle 1 henkilöllä 10:stä)</w:t>
      </w:r>
    </w:p>
    <w:p w14:paraId="2DD85DD8" w14:textId="4AD8B76F" w:rsidR="003838FD" w:rsidRPr="003838FD" w:rsidRDefault="003838FD" w:rsidP="003838FD">
      <w:pPr>
        <w:spacing w:after="0"/>
        <w:ind w:left="567" w:right="-2"/>
        <w:rPr>
          <w:rFonts w:eastAsia="MS Mincho" w:cs="Times New Roman"/>
          <w:lang w:val="fi-FI"/>
        </w:rPr>
      </w:pPr>
      <w:r w:rsidRPr="003838FD">
        <w:rPr>
          <w:rFonts w:eastAsia="MS Mincho" w:cs="Times New Roman"/>
          <w:iCs/>
          <w:noProof/>
          <w:lang w:val="fi-FI"/>
        </w:rPr>
        <w:t>ahdistuneisuus, kuiva iho, kutina, muistin heikkeneminen, sydämen valtimoiden tukos (iskeeminen sydänsairaus), rintojen suureneminen miehillä (gynekomastia), nännikipu, rinnan arkuus, levottomien jalkojen oireyhtymän oire (voimakas tarve liikutella jotakin ruumiinosaa, yleensä jalkaa), heikentynyt keskittyminen, muistinmenetys, makuaistin muutos, vaikeus ajatella selkeästi.</w:t>
      </w:r>
    </w:p>
    <w:p w14:paraId="60950414" w14:textId="77777777" w:rsidR="003838FD" w:rsidRPr="003838FD" w:rsidRDefault="003838FD" w:rsidP="003838FD">
      <w:pPr>
        <w:spacing w:after="0"/>
        <w:ind w:right="-2"/>
        <w:rPr>
          <w:rFonts w:eastAsia="MS Mincho" w:cs="Times New Roman"/>
          <w:lang w:val="fi-FI"/>
        </w:rPr>
      </w:pPr>
    </w:p>
    <w:p w14:paraId="4FCA6096" w14:textId="77777777" w:rsidR="003838FD" w:rsidRPr="003838FD" w:rsidRDefault="003838FD" w:rsidP="003838FD">
      <w:pPr>
        <w:keepNext/>
        <w:autoSpaceDE w:val="0"/>
        <w:autoSpaceDN w:val="0"/>
        <w:adjustRightInd w:val="0"/>
        <w:spacing w:after="0"/>
        <w:rPr>
          <w:rFonts w:eastAsia="MS Mincho" w:cs="Times New Roman"/>
          <w:noProof/>
          <w:sz w:val="24"/>
          <w:szCs w:val="24"/>
          <w:lang w:val="fi-FI" w:eastAsia="fi-FI"/>
        </w:rPr>
      </w:pPr>
      <w:r w:rsidRPr="003838FD">
        <w:rPr>
          <w:rFonts w:eastAsia="MS Mincho" w:cs="Times New Roman"/>
          <w:b/>
          <w:bCs/>
          <w:lang w:val="fi-FI" w:eastAsia="fi-FI"/>
        </w:rPr>
        <w:t xml:space="preserve">Melko harvinaiset haittavaikutukset </w:t>
      </w:r>
      <w:r w:rsidRPr="003838FD">
        <w:rPr>
          <w:rFonts w:eastAsia="MS Mincho" w:cs="Times New Roman"/>
          <w:bCs/>
          <w:lang w:val="fi-FI" w:eastAsia="fi-FI"/>
        </w:rPr>
        <w:t>(voivat esiintyä alle 1 henkilöllä 100:sta)</w:t>
      </w:r>
    </w:p>
    <w:p w14:paraId="21E834DC" w14:textId="77777777" w:rsidR="003838FD" w:rsidRPr="003838FD" w:rsidRDefault="003838FD" w:rsidP="003838FD">
      <w:pPr>
        <w:spacing w:after="0"/>
        <w:ind w:left="567" w:right="-2"/>
        <w:rPr>
          <w:rFonts w:eastAsia="MS Mincho" w:cs="Times New Roman"/>
          <w:iCs/>
          <w:noProof/>
          <w:lang w:val="fi-FI"/>
        </w:rPr>
      </w:pPr>
      <w:r w:rsidRPr="003838FD">
        <w:rPr>
          <w:rFonts w:eastAsia="MS Mincho" w:cs="Times New Roman"/>
          <w:iCs/>
          <w:noProof/>
          <w:lang w:val="fi-FI"/>
        </w:rPr>
        <w:t>hallusinaatiot, alhainen veren valkosolujen määrä, verikokeessa havaittava maksaentsyymiarvojen suureneminen (maksaongelmien merkki).</w:t>
      </w:r>
    </w:p>
    <w:p w14:paraId="644091A5" w14:textId="77777777" w:rsidR="003838FD" w:rsidRPr="003838FD" w:rsidRDefault="003838FD" w:rsidP="003838FD">
      <w:pPr>
        <w:spacing w:after="0"/>
        <w:ind w:right="-2"/>
        <w:rPr>
          <w:rFonts w:eastAsia="MS Mincho" w:cs="Times New Roman"/>
          <w:noProof/>
          <w:lang w:val="fi-FI"/>
        </w:rPr>
      </w:pPr>
    </w:p>
    <w:p w14:paraId="1C2049D9" w14:textId="77777777" w:rsidR="003838FD" w:rsidRPr="003838FD" w:rsidRDefault="003838FD" w:rsidP="003838FD">
      <w:pPr>
        <w:keepNext/>
        <w:spacing w:after="0"/>
        <w:rPr>
          <w:rFonts w:eastAsia="MS Mincho" w:cs="Times New Roman"/>
          <w:noProof/>
          <w:lang w:val="fi-FI"/>
        </w:rPr>
      </w:pPr>
      <w:r w:rsidRPr="003838FD">
        <w:rPr>
          <w:rFonts w:eastAsia="MS Mincho" w:cs="Times New Roman"/>
          <w:b/>
          <w:iCs/>
          <w:noProof/>
          <w:lang w:val="fi-FI"/>
        </w:rPr>
        <w:t>Tuntematon</w:t>
      </w:r>
      <w:r w:rsidRPr="003838FD">
        <w:rPr>
          <w:rFonts w:eastAsia="MS Mincho" w:cs="Times New Roman"/>
          <w:iCs/>
          <w:noProof/>
          <w:lang w:val="fi-FI"/>
        </w:rPr>
        <w:t xml:space="preserve"> (ko</w:t>
      </w:r>
      <w:r w:rsidRPr="003838FD">
        <w:rPr>
          <w:rFonts w:eastAsia="MS Mincho" w:cs="Times New Roman"/>
          <w:noProof/>
          <w:lang w:val="fi-FI"/>
        </w:rPr>
        <w:t>ska saatavissa oleva tieto ei riitä esiintymistiheyden arviointiin)</w:t>
      </w:r>
    </w:p>
    <w:p w14:paraId="0E81AC88" w14:textId="452F2CB4" w:rsidR="00D57306" w:rsidRPr="0027106F" w:rsidRDefault="003838FD" w:rsidP="003838FD">
      <w:pPr>
        <w:spacing w:after="0"/>
        <w:ind w:left="567" w:right="-2"/>
        <w:rPr>
          <w:rFonts w:cs="Myanmar Text"/>
          <w:b/>
          <w:lang w:val="fi-FI"/>
        </w:rPr>
      </w:pPr>
      <w:r w:rsidRPr="003838FD">
        <w:rPr>
          <w:rFonts w:eastAsia="MS Mincho" w:cs="Times New Roman"/>
          <w:iCs/>
          <w:noProof/>
          <w:lang w:val="fi-FI"/>
        </w:rPr>
        <w:t>lihaskipu, lihasspasmit, lihasheikkous, selkäkipu, muutokset EKG:ssä (QT-ajan pidentyminen), vaikeudet niellä tätä lääkettä, mukaan lukien tukehtumisriski, vatsavaivat, mukaan lukien pahoinvointi, ihoreaktio, joka aiheuttaa iholla punaisia täpliä tai läiskiä, jotka voivat muistuttaa maalitaulua tai maalitaulun keskiosaa, jossa on tummanpunainen keskikohta ja punaisia renkaita sen ympärillä (erythema multiforme), tai toinen vakava ihoreaktio, johon liittyy kehoon ilmestyviä, punertavia, ei koholla olevia, maalitaulua muistuttavia tai pyöreitä läiskiä, joiden keskustassa on usein rakkuloita, ihon kuoriutumista sekä suun, kurkun, nenän, sukupuolielinten ja silmien haavaumia, joita ennen voi esiintyä kuumetta ja influenssan kaltaisia oireita (Stevens-Johnsonin oireyhtymä), ihottuma, oksentelu, kasvojen, huulten, kielen ja/tai kurkun turpoaminen, verihiutaleiden väheneminen (mikä lisää verenvuotojen tai mustelmien riskiä), ripuli, vähentynyt ruokahalu.</w:t>
      </w:r>
    </w:p>
    <w:p w14:paraId="1FC486B2" w14:textId="5FFD987C" w:rsidR="00D57306" w:rsidRPr="0027106F" w:rsidRDefault="00D57306" w:rsidP="00A15669">
      <w:pPr>
        <w:pStyle w:val="Heading4-PL"/>
        <w:keepNext/>
        <w:keepLines/>
        <w:rPr>
          <w:lang w:val="fi-FI"/>
        </w:rPr>
      </w:pPr>
      <w:bookmarkStart w:id="350" w:name="_i4i4AkJLH9uMKL1WaANBVCGFU"/>
      <w:bookmarkEnd w:id="350"/>
      <w:r w:rsidRPr="0027106F">
        <w:rPr>
          <w:lang w:val="fi-FI"/>
        </w:rPr>
        <w:t>Haittavaikutuksista ilmoittaminen</w:t>
      </w:r>
    </w:p>
    <w:p w14:paraId="5170115C" w14:textId="0DC49DFE" w:rsidR="00D57306" w:rsidRPr="0027106F" w:rsidRDefault="003838FD" w:rsidP="00A15669">
      <w:pPr>
        <w:keepNext/>
        <w:keepLines/>
        <w:spacing w:after="0"/>
        <w:rPr>
          <w:rFonts w:eastAsia="PMingLiU" w:cs="Arial"/>
          <w:lang w:val="fi-FI"/>
        </w:rPr>
      </w:pPr>
      <w:r w:rsidRPr="003838FD">
        <w:rPr>
          <w:rFonts w:eastAsia="MS Mincho" w:cs="Times New Roman"/>
          <w:noProof/>
          <w:lang w:val="fi-FI"/>
        </w:rPr>
        <w:t xml:space="preserve">Jos havaitset haittavaikutuksia, kerro niistä lääkärille. Tämä koskee myös sellaisia mahdollisia haittavaikutuksia, joita ei ole mainittu tässä pakkausselosteessa. </w:t>
      </w:r>
      <w:r w:rsidRPr="003838FD">
        <w:rPr>
          <w:rFonts w:eastAsia="MS Mincho" w:cs="Times New Roman"/>
          <w:lang w:val="fi-FI"/>
        </w:rPr>
        <w:t xml:space="preserve">Voit ilmoittaa haittavaikutuksista myös suoraan </w:t>
      </w:r>
      <w:hyperlink r:id="rId39" w:history="1">
        <w:r w:rsidRPr="003838FD">
          <w:rPr>
            <w:rFonts w:eastAsia="MS Mincho" w:cs="Times New Roman"/>
            <w:color w:val="0000FF"/>
            <w:u w:val="single"/>
            <w:shd w:val="pct15" w:color="auto" w:fill="auto"/>
            <w:lang w:val="fi-FI"/>
          </w:rPr>
          <w:t>liitteessä V</w:t>
        </w:r>
      </w:hyperlink>
      <w:r w:rsidRPr="003838FD">
        <w:rPr>
          <w:rFonts w:eastAsia="MS Mincho" w:cs="Times New Roman"/>
          <w:shd w:val="pct15" w:color="auto" w:fill="auto"/>
          <w:lang w:val="fi-FI"/>
        </w:rPr>
        <w:t xml:space="preserve"> luetellun kansallisen ilmoitusjärjestelmän kautta</w:t>
      </w:r>
      <w:r w:rsidRPr="003838FD">
        <w:rPr>
          <w:rFonts w:eastAsia="MS Mincho" w:cs="Times New Roman"/>
          <w:lang w:val="fi-FI"/>
        </w:rPr>
        <w:t>. Ilmoittamalla haittavaikutuksista voit auttaa saamaan enemmän tietoa tämän lääkevalmisteen turvallisuudesta</w:t>
      </w:r>
      <w:r w:rsidR="00D57306" w:rsidRPr="0027106F">
        <w:rPr>
          <w:rFonts w:cs="Myanmar Text"/>
          <w:lang w:val="fi-FI"/>
        </w:rPr>
        <w:t>.</w:t>
      </w:r>
    </w:p>
    <w:p w14:paraId="5356E730" w14:textId="29A419A1" w:rsidR="00D57306" w:rsidRPr="0027106F" w:rsidRDefault="00D57306">
      <w:pPr>
        <w:pStyle w:val="Heading3-PL"/>
        <w:rPr>
          <w:lang w:val="fi-FI"/>
        </w:rPr>
      </w:pPr>
      <w:bookmarkStart w:id="351" w:name="_i4i76aSgbmE3NTKBh8MxTSFsj"/>
      <w:bookmarkEnd w:id="351"/>
      <w:r w:rsidRPr="0027106F">
        <w:rPr>
          <w:lang w:val="fi-FI"/>
        </w:rPr>
        <w:t>5.</w:t>
      </w:r>
      <w:r w:rsidRPr="0027106F">
        <w:rPr>
          <w:lang w:val="fi-FI"/>
        </w:rPr>
        <w:tab/>
      </w:r>
      <w:r w:rsidRPr="00B13A67">
        <w:rPr>
          <w:lang w:val="fi-FI"/>
        </w:rPr>
        <w:t>Xtandi</w:t>
      </w:r>
      <w:r w:rsidRPr="0027106F">
        <w:rPr>
          <w:lang w:val="fi-FI"/>
        </w:rPr>
        <w:t>-valmisteen säilyttäminen</w:t>
      </w:r>
    </w:p>
    <w:p w14:paraId="47F00470" w14:textId="79AE1DD3" w:rsidR="00D57306" w:rsidRPr="0027106F" w:rsidRDefault="00D57306">
      <w:pPr>
        <w:rPr>
          <w:lang w:val="fi-FI"/>
        </w:rPr>
      </w:pPr>
      <w:r w:rsidRPr="0027106F">
        <w:rPr>
          <w:lang w:val="fi-FI"/>
        </w:rPr>
        <w:t>Ei lasten ulottuville eikä näkyville.</w:t>
      </w:r>
    </w:p>
    <w:p w14:paraId="5DE71B05" w14:textId="7E5CD479" w:rsidR="00D57306" w:rsidRPr="0027106F" w:rsidRDefault="00D57306">
      <w:pPr>
        <w:rPr>
          <w:rFonts w:eastAsia="PMingLiU" w:cs="Arial"/>
          <w:noProof/>
          <w:lang w:val="fi-FI"/>
        </w:rPr>
      </w:pPr>
      <w:bookmarkStart w:id="352" w:name="_i4i6oadhqpR6yn7BXLycfxyOW"/>
      <w:bookmarkStart w:id="353" w:name="_i4i51zsJLHpdJnyuJSepiSu7V"/>
      <w:bookmarkEnd w:id="352"/>
      <w:bookmarkEnd w:id="353"/>
      <w:r w:rsidRPr="0027106F">
        <w:rPr>
          <w:lang w:val="fi-FI"/>
        </w:rPr>
        <w:t>Älä käytä tätä lääkettä</w:t>
      </w:r>
      <w:r w:rsidRPr="0027106F">
        <w:rPr>
          <w:rFonts w:eastAsia="PMingLiU" w:cs="Arial"/>
          <w:lang w:val="fi-FI"/>
        </w:rPr>
        <w:t xml:space="preserve"> </w:t>
      </w:r>
      <w:r w:rsidR="003838FD" w:rsidRPr="003838FD">
        <w:rPr>
          <w:rFonts w:eastAsia="MS Mincho" w:cs="Times New Roman"/>
          <w:noProof/>
          <w:lang w:val="fi-FI"/>
        </w:rPr>
        <w:t>pahvisessa taittopakkauksessa ja kotelossa mainitun viimeisen käyttöpäivämäärän (EXP) jälkeen</w:t>
      </w:r>
      <w:r w:rsidRPr="0027106F">
        <w:rPr>
          <w:lang w:val="fi-FI"/>
        </w:rPr>
        <w:t>.</w:t>
      </w:r>
      <w:r w:rsidRPr="0027106F">
        <w:rPr>
          <w:rFonts w:eastAsia="PMingLiU" w:cs="Arial"/>
          <w:noProof/>
          <w:lang w:val="fi-FI"/>
        </w:rPr>
        <w:t xml:space="preserve"> </w:t>
      </w:r>
      <w:r w:rsidRPr="0027106F">
        <w:rPr>
          <w:lang w:val="fi-FI"/>
        </w:rPr>
        <w:t>Viimeinen käyttöpäivämäärä tarkoittaa kuukauden viimeistä päivää.</w:t>
      </w:r>
    </w:p>
    <w:p w14:paraId="060482F6" w14:textId="24860E18" w:rsidR="00D57306" w:rsidRPr="0027106F" w:rsidRDefault="003838FD" w:rsidP="00E665CD">
      <w:pPr>
        <w:numPr>
          <w:ilvl w:val="12"/>
          <w:numId w:val="0"/>
        </w:numPr>
        <w:ind w:right="-2"/>
        <w:rPr>
          <w:rFonts w:eastAsia="PMingLiU" w:cs="Arial"/>
          <w:noProof/>
          <w:lang w:val="fi-FI"/>
        </w:rPr>
      </w:pPr>
      <w:r w:rsidRPr="003838FD">
        <w:rPr>
          <w:rFonts w:eastAsia="MS Mincho" w:cs="Times New Roman"/>
          <w:noProof/>
          <w:lang w:val="fi-FI"/>
        </w:rPr>
        <w:t>Tämä lääke</w:t>
      </w:r>
      <w:r w:rsidRPr="003838FD">
        <w:rPr>
          <w:rFonts w:eastAsia="MS Mincho" w:cs="Times New Roman"/>
          <w:noProof/>
          <w:szCs w:val="20"/>
          <w:lang w:val="fi-FI"/>
        </w:rPr>
        <w:t>valmiste</w:t>
      </w:r>
      <w:r w:rsidRPr="003838FD">
        <w:rPr>
          <w:rFonts w:eastAsia="MS Mincho" w:cs="Times New Roman"/>
          <w:noProof/>
          <w:lang w:val="fi-FI"/>
        </w:rPr>
        <w:t xml:space="preserve"> ei vaadi erityisiä säilytysolosuhteita</w:t>
      </w:r>
      <w:r w:rsidR="00D57306" w:rsidRPr="0027106F">
        <w:rPr>
          <w:rFonts w:cs="Myanmar Text"/>
          <w:noProof/>
          <w:lang w:val="fi-FI"/>
        </w:rPr>
        <w:t>.</w:t>
      </w:r>
    </w:p>
    <w:p w14:paraId="7620B94F" w14:textId="2069185B" w:rsidR="00D57306" w:rsidRPr="0027106F" w:rsidRDefault="003838FD" w:rsidP="00853A03">
      <w:pPr>
        <w:rPr>
          <w:lang w:val="fi-FI"/>
        </w:rPr>
      </w:pPr>
      <w:r w:rsidRPr="003838FD">
        <w:rPr>
          <w:rFonts w:eastAsia="MS Mincho" w:cs="Times New Roman"/>
          <w:noProof/>
          <w:lang w:val="fi-FI"/>
        </w:rPr>
        <w:t>Älä käytä pehmeitä kapseleita, jotka vuotavat, ovat vahingoittuneet tai joissa on merkkejä peukaloinnista</w:t>
      </w:r>
      <w:r w:rsidR="00D57306" w:rsidRPr="0027106F">
        <w:rPr>
          <w:lang w:val="fi-FI"/>
        </w:rPr>
        <w:t xml:space="preserve">. </w:t>
      </w:r>
    </w:p>
    <w:p w14:paraId="6071F067" w14:textId="27E014AE" w:rsidR="00D57306" w:rsidRPr="0027106F" w:rsidRDefault="003838FD">
      <w:pPr>
        <w:rPr>
          <w:lang w:val="fi-FI"/>
        </w:rPr>
      </w:pPr>
      <w:r w:rsidRPr="003838FD">
        <w:rPr>
          <w:rFonts w:eastAsia="MS Mincho" w:cs="Times New Roman"/>
          <w:noProof/>
          <w:lang w:val="fi-FI"/>
        </w:rPr>
        <w:t>Lääkkeitä ei pidä heittää viemäriin eikä hävittää talousjätteiden mukana. Kysy käyttämättömien lääkkeiden hävittämisestä apteekista. Näin menetellen suojelet luontoa</w:t>
      </w:r>
      <w:r w:rsidR="00D57306" w:rsidRPr="0027106F">
        <w:rPr>
          <w:noProof/>
          <w:lang w:val="fi-FI" w:eastAsia="en-CA"/>
        </w:rPr>
        <w:t>.</w:t>
      </w:r>
    </w:p>
    <w:p w14:paraId="0E207E0E" w14:textId="56E45656" w:rsidR="00D57306" w:rsidRPr="0027106F" w:rsidRDefault="00D57306">
      <w:pPr>
        <w:pStyle w:val="Heading3-PL"/>
        <w:rPr>
          <w:lang w:val="fi-FI"/>
        </w:rPr>
      </w:pPr>
      <w:bookmarkStart w:id="354" w:name="_i4i57SJuXdT9Ji2a36WQcpZv2"/>
      <w:bookmarkEnd w:id="354"/>
      <w:r w:rsidRPr="0027106F">
        <w:rPr>
          <w:lang w:val="fi-FI"/>
        </w:rPr>
        <w:t>6.</w:t>
      </w:r>
      <w:r w:rsidRPr="0027106F">
        <w:rPr>
          <w:lang w:val="fi-FI"/>
        </w:rPr>
        <w:tab/>
        <w:t>Pakkauksen sisältö ja muuta tietoa</w:t>
      </w:r>
    </w:p>
    <w:p w14:paraId="0F90A260" w14:textId="0C47C9B4" w:rsidR="00D57306" w:rsidRDefault="00D57306">
      <w:pPr>
        <w:pStyle w:val="Heading4-PL"/>
      </w:pPr>
      <w:bookmarkStart w:id="355" w:name="_i4i0w6mPZJYuwayBEmcXkPK7O"/>
      <w:bookmarkEnd w:id="355"/>
      <w:r>
        <w:t xml:space="preserve">Mitä </w:t>
      </w:r>
      <w:r w:rsidRPr="00B13A67">
        <w:t>Xtandi</w:t>
      </w:r>
      <w:r>
        <w:t xml:space="preserve"> sisältää</w:t>
      </w:r>
    </w:p>
    <w:p w14:paraId="3AB1F4B2" w14:textId="6EC877A0" w:rsidR="00D57306" w:rsidRPr="0027106F" w:rsidRDefault="003838FD" w:rsidP="00F32045">
      <w:pPr>
        <w:numPr>
          <w:ilvl w:val="0"/>
          <w:numId w:val="45"/>
        </w:numPr>
        <w:tabs>
          <w:tab w:val="clear" w:pos="720"/>
          <w:tab w:val="num" w:pos="-1985"/>
        </w:tabs>
        <w:spacing w:after="0"/>
        <w:ind w:left="567" w:right="-2" w:hanging="567"/>
        <w:rPr>
          <w:rFonts w:eastAsia="PMingLiU"/>
          <w:lang w:val="fi-FI"/>
        </w:rPr>
      </w:pPr>
      <w:bookmarkStart w:id="356" w:name="_i4i6EgjscNrhLiZPtPf1XKFBP"/>
      <w:bookmarkEnd w:id="356"/>
      <w:r w:rsidRPr="003838FD">
        <w:rPr>
          <w:rFonts w:eastAsia="MS Mincho" w:cs="Times New Roman"/>
          <w:noProof/>
          <w:lang w:val="fi-FI"/>
        </w:rPr>
        <w:t xml:space="preserve">Vaikuttava aine on </w:t>
      </w:r>
      <w:r w:rsidRPr="003838FD">
        <w:rPr>
          <w:rFonts w:eastAsia="MS Mincho" w:cs="Times New Roman"/>
          <w:lang w:val="fi-FI"/>
        </w:rPr>
        <w:t>entsalutamidi</w:t>
      </w:r>
      <w:r w:rsidRPr="003838FD">
        <w:rPr>
          <w:rFonts w:eastAsia="MS Mincho" w:cs="Times New Roman"/>
          <w:noProof/>
          <w:lang w:val="fi-FI"/>
        </w:rPr>
        <w:t>. Yksi pehmeä kapseli sisältää 40 mg entsalutamidia</w:t>
      </w:r>
      <w:r w:rsidR="00D57306" w:rsidRPr="0027106F">
        <w:rPr>
          <w:rFonts w:cs="Myanmar Text"/>
          <w:lang w:val="fi-FI"/>
        </w:rPr>
        <w:t xml:space="preserve">. </w:t>
      </w:r>
    </w:p>
    <w:p w14:paraId="580536DD" w14:textId="046A5CD9" w:rsidR="00D57306" w:rsidRPr="0027106F" w:rsidRDefault="003838FD" w:rsidP="00F32045">
      <w:pPr>
        <w:numPr>
          <w:ilvl w:val="0"/>
          <w:numId w:val="45"/>
        </w:numPr>
        <w:tabs>
          <w:tab w:val="clear" w:pos="720"/>
          <w:tab w:val="num" w:pos="-1985"/>
        </w:tabs>
        <w:spacing w:after="0"/>
        <w:ind w:left="567" w:right="-2" w:hanging="567"/>
        <w:rPr>
          <w:lang w:val="fi-FI"/>
        </w:rPr>
      </w:pPr>
      <w:r w:rsidRPr="003838FD">
        <w:rPr>
          <w:rFonts w:eastAsia="MS Mincho" w:cs="Times New Roman"/>
          <w:lang w:val="fi-FI"/>
        </w:rPr>
        <w:t>Pehmeän kapselin muut aineet ovat: kaprylokaproyyli-makrogoli-8-glyseridit, butyylihydroksianisoli (E320) ja butyylihydroksitolueeni (E321</w:t>
      </w:r>
      <w:r w:rsidR="00D57306" w:rsidRPr="0027106F">
        <w:rPr>
          <w:lang w:val="fi-FI"/>
        </w:rPr>
        <w:t>).</w:t>
      </w:r>
    </w:p>
    <w:p w14:paraId="154F37A5" w14:textId="31E4F17A" w:rsidR="003838FD" w:rsidRPr="003838FD" w:rsidRDefault="003838FD" w:rsidP="003838FD">
      <w:pPr>
        <w:numPr>
          <w:ilvl w:val="0"/>
          <w:numId w:val="45"/>
        </w:numPr>
        <w:tabs>
          <w:tab w:val="clear" w:pos="720"/>
          <w:tab w:val="num" w:pos="-1985"/>
        </w:tabs>
        <w:spacing w:after="0"/>
        <w:ind w:left="567" w:right="-2" w:hanging="567"/>
        <w:rPr>
          <w:rFonts w:eastAsia="MS Mincho" w:cs="Times New Roman"/>
          <w:lang w:val="fi-FI"/>
        </w:rPr>
      </w:pPr>
      <w:r w:rsidRPr="003838FD">
        <w:rPr>
          <w:rFonts w:eastAsia="MS Mincho" w:cs="Times New Roman"/>
          <w:lang w:val="fi-FI"/>
        </w:rPr>
        <w:t>Pehmeän kapselikuoren aineet ovat liivate, sorbitoli-sorbitaaniliuos (ks. kohta 2), glyseroli, titaanidioksidi (E171) ja puhdistettu vesi.</w:t>
      </w:r>
    </w:p>
    <w:p w14:paraId="10E5691F" w14:textId="1F2A394D" w:rsidR="00D57306" w:rsidRPr="0027106F" w:rsidRDefault="003838FD" w:rsidP="003838FD">
      <w:pPr>
        <w:numPr>
          <w:ilvl w:val="0"/>
          <w:numId w:val="7"/>
        </w:numPr>
        <w:spacing w:after="0"/>
        <w:ind w:left="562" w:hanging="562"/>
        <w:rPr>
          <w:lang w:val="fi-FI"/>
        </w:rPr>
      </w:pPr>
      <w:r w:rsidRPr="003838FD">
        <w:rPr>
          <w:rFonts w:eastAsia="MS Mincho" w:cs="Times New Roman"/>
          <w:lang w:val="fi-FI"/>
        </w:rPr>
        <w:t>Painomusteen aineet ovat musta rautaoksidi (E172) ja polyvinyyliasetaattiftalaatti</w:t>
      </w:r>
      <w:r w:rsidR="00D57306" w:rsidRPr="0027106F">
        <w:rPr>
          <w:lang w:val="fi-FI"/>
        </w:rPr>
        <w:t>.</w:t>
      </w:r>
    </w:p>
    <w:p w14:paraId="4BFE8993" w14:textId="18015335" w:rsidR="00D57306" w:rsidRDefault="00D57306">
      <w:pPr>
        <w:pStyle w:val="Heading4-PL"/>
      </w:pPr>
      <w:bookmarkStart w:id="357" w:name="_i4i1yqShY9mEUCr7twknCAdL9"/>
      <w:bookmarkEnd w:id="357"/>
      <w:r>
        <w:t>Lääkevalmisteen kuvaus ja pakkauskoko</w:t>
      </w:r>
    </w:p>
    <w:p w14:paraId="5C4D4494" w14:textId="6E132426" w:rsidR="00B4438A" w:rsidRPr="00B4438A" w:rsidRDefault="00B4438A" w:rsidP="00B4438A">
      <w:pPr>
        <w:numPr>
          <w:ilvl w:val="1"/>
          <w:numId w:val="46"/>
        </w:numPr>
        <w:tabs>
          <w:tab w:val="clear" w:pos="1440"/>
        </w:tabs>
        <w:spacing w:after="0"/>
        <w:ind w:left="567" w:hanging="567"/>
        <w:rPr>
          <w:rFonts w:eastAsia="MS Mincho" w:cs="Times New Roman"/>
          <w:noProof/>
          <w:lang w:val="fi-FI"/>
        </w:rPr>
      </w:pPr>
      <w:bookmarkStart w:id="358" w:name="_i4i13hHMOq3jJ2OMFiUDFjzyo"/>
      <w:bookmarkEnd w:id="358"/>
      <w:r w:rsidRPr="00B4438A">
        <w:rPr>
          <w:rFonts w:eastAsia="MS Mincho" w:cs="Times New Roman"/>
          <w:lang w:val="fi-FI"/>
        </w:rPr>
        <w:t>Pehmeät Xtandi-kapselit ovat valkoisia tai lähes valkoisia, pehmeitä kapseleita (noin 20 mm x 9 mm), joihin on toiselle puolelle kirjoitettu "ENZ".</w:t>
      </w:r>
    </w:p>
    <w:p w14:paraId="73F229FE" w14:textId="54C03DE4" w:rsidR="00D57306" w:rsidRPr="00B4438A" w:rsidRDefault="00B4438A" w:rsidP="00B4438A">
      <w:pPr>
        <w:numPr>
          <w:ilvl w:val="0"/>
          <w:numId w:val="7"/>
        </w:numPr>
        <w:spacing w:after="0"/>
        <w:ind w:left="567" w:right="-2" w:hanging="567"/>
        <w:rPr>
          <w:lang w:val="fi-FI"/>
        </w:rPr>
      </w:pPr>
      <w:r w:rsidRPr="00B4438A">
        <w:rPr>
          <w:rFonts w:eastAsia="MS Mincho" w:cs="Times New Roman"/>
          <w:lang w:val="fi-FI"/>
        </w:rPr>
        <w:t>Kotelo sisältää 112 pehmeää kapselia neljässä 28 pehmeän kapselin läpipainotaittopakkauksessa</w:t>
      </w:r>
      <w:r w:rsidR="00D57306" w:rsidRPr="00B4438A">
        <w:rPr>
          <w:rFonts w:cs="Myanmar Text"/>
          <w:lang w:val="fi-FI"/>
        </w:rPr>
        <w:t>.</w:t>
      </w:r>
    </w:p>
    <w:p w14:paraId="2C41D868" w14:textId="5E12F873" w:rsidR="00D57306" w:rsidRPr="0027106F" w:rsidRDefault="00D57306" w:rsidP="00B4438A">
      <w:pPr>
        <w:pStyle w:val="Heading4-PL"/>
        <w:contextualSpacing w:val="0"/>
        <w:rPr>
          <w:lang w:val="fi-FI"/>
        </w:rPr>
      </w:pPr>
      <w:bookmarkStart w:id="359" w:name="_i4i6pNV5f52n0sryqUZdgrjwf"/>
      <w:bookmarkEnd w:id="359"/>
      <w:r w:rsidRPr="0027106F">
        <w:rPr>
          <w:lang w:val="fi-FI"/>
        </w:rPr>
        <w:t>Myyntiluvan haltija</w:t>
      </w:r>
    </w:p>
    <w:p w14:paraId="0EBB0C0B" w14:textId="079A8EEF" w:rsidR="00B4438A" w:rsidRPr="00B4438A" w:rsidRDefault="00B4438A" w:rsidP="00B4438A">
      <w:pPr>
        <w:suppressAutoHyphens/>
        <w:spacing w:after="0"/>
        <w:rPr>
          <w:rFonts w:eastAsia="MS Mincho" w:cs="Times New Roman"/>
          <w:noProof/>
          <w:lang w:val="fi-FI"/>
        </w:rPr>
      </w:pPr>
      <w:bookmarkStart w:id="360" w:name="_i4i4WF6mlmcWTyLhMUSBOFboh"/>
      <w:bookmarkEnd w:id="360"/>
      <w:r w:rsidRPr="00B4438A">
        <w:rPr>
          <w:rFonts w:eastAsia="MS Mincho" w:cs="Times New Roman"/>
          <w:noProof/>
          <w:lang w:val="fi-FI"/>
        </w:rPr>
        <w:t>Astellas Pharma Europe B.V.</w:t>
      </w:r>
    </w:p>
    <w:p w14:paraId="38C9B985" w14:textId="77777777" w:rsidR="00B4438A" w:rsidRPr="00B4438A" w:rsidRDefault="00B4438A" w:rsidP="00B4438A">
      <w:pPr>
        <w:suppressAutoHyphens/>
        <w:spacing w:after="0"/>
        <w:rPr>
          <w:rFonts w:eastAsia="MS Mincho" w:cs="Times New Roman"/>
          <w:noProof/>
          <w:lang w:val="fi-FI"/>
        </w:rPr>
      </w:pPr>
      <w:r w:rsidRPr="00B4438A">
        <w:rPr>
          <w:rFonts w:eastAsia="MS Mincho" w:cs="Times New Roman"/>
          <w:noProof/>
          <w:lang w:val="fi-FI"/>
        </w:rPr>
        <w:t>Sylviusweg 62</w:t>
      </w:r>
    </w:p>
    <w:p w14:paraId="2DDEEDA6" w14:textId="77777777" w:rsidR="00B4438A" w:rsidRPr="00B4438A" w:rsidRDefault="00B4438A" w:rsidP="00B4438A">
      <w:pPr>
        <w:suppressAutoHyphens/>
        <w:spacing w:after="0"/>
        <w:rPr>
          <w:rFonts w:eastAsia="MS Mincho" w:cs="Times New Roman"/>
          <w:noProof/>
          <w:lang w:val="fi-FI"/>
        </w:rPr>
      </w:pPr>
      <w:r w:rsidRPr="00B4438A">
        <w:rPr>
          <w:rFonts w:eastAsia="MS Mincho" w:cs="Times New Roman"/>
          <w:noProof/>
          <w:lang w:val="fi-FI"/>
        </w:rPr>
        <w:t>2333 BE Leiden</w:t>
      </w:r>
    </w:p>
    <w:p w14:paraId="5C4FB3F9" w14:textId="77777777" w:rsidR="00B4438A" w:rsidRPr="00B4438A" w:rsidRDefault="00B4438A" w:rsidP="00B4438A">
      <w:pPr>
        <w:spacing w:after="0"/>
        <w:rPr>
          <w:rFonts w:eastAsia="MS Mincho" w:cs="Times New Roman"/>
          <w:noProof/>
          <w:lang w:val="fi-FI"/>
        </w:rPr>
      </w:pPr>
      <w:r w:rsidRPr="00B4438A">
        <w:rPr>
          <w:rFonts w:eastAsia="MS Mincho" w:cs="Times New Roman"/>
          <w:noProof/>
          <w:lang w:val="fi-FI"/>
        </w:rPr>
        <w:t>Alankomaat</w:t>
      </w:r>
    </w:p>
    <w:p w14:paraId="78B839E9" w14:textId="77777777" w:rsidR="00B4438A" w:rsidRPr="00B4438A" w:rsidRDefault="00B4438A" w:rsidP="00B4438A">
      <w:pPr>
        <w:suppressAutoHyphens/>
        <w:spacing w:after="0"/>
        <w:rPr>
          <w:rFonts w:eastAsia="MS Mincho" w:cs="Times New Roman"/>
          <w:noProof/>
          <w:lang w:val="fi-FI" w:eastAsia="ja-JP"/>
        </w:rPr>
      </w:pPr>
    </w:p>
    <w:p w14:paraId="4E929368" w14:textId="77777777" w:rsidR="00B4438A" w:rsidRPr="00B4438A" w:rsidRDefault="00B4438A" w:rsidP="00B4438A">
      <w:pPr>
        <w:suppressAutoHyphens/>
        <w:spacing w:after="0"/>
        <w:rPr>
          <w:rFonts w:eastAsia="MS Mincho" w:cs="Times New Roman"/>
          <w:b/>
          <w:noProof/>
          <w:lang w:val="fi-FI" w:eastAsia="ja-JP"/>
        </w:rPr>
      </w:pPr>
      <w:r w:rsidRPr="00B4438A">
        <w:rPr>
          <w:rFonts w:eastAsia="MS Mincho" w:cs="Times New Roman"/>
          <w:b/>
          <w:noProof/>
          <w:lang w:val="fi-FI" w:eastAsia="ja-JP"/>
        </w:rPr>
        <w:t>Valmistaja</w:t>
      </w:r>
    </w:p>
    <w:p w14:paraId="682DEF0B" w14:textId="77777777" w:rsidR="00B4438A" w:rsidRPr="00B4438A" w:rsidRDefault="00B4438A" w:rsidP="00B4438A">
      <w:pPr>
        <w:widowControl w:val="0"/>
        <w:autoSpaceDE w:val="0"/>
        <w:autoSpaceDN w:val="0"/>
        <w:adjustRightInd w:val="0"/>
        <w:spacing w:after="0"/>
        <w:ind w:right="120"/>
        <w:rPr>
          <w:rFonts w:eastAsia="SimSun" w:cs="Times New Roman"/>
          <w:szCs w:val="20"/>
          <w:lang w:val="fi-FI"/>
        </w:rPr>
      </w:pPr>
      <w:r w:rsidRPr="00B4438A">
        <w:rPr>
          <w:rFonts w:eastAsia="SimSun" w:cs="Times New Roman"/>
          <w:szCs w:val="20"/>
          <w:lang w:val="fi-FI"/>
        </w:rPr>
        <w:t>Delpharm Meppel B.V.</w:t>
      </w:r>
    </w:p>
    <w:p w14:paraId="45387946" w14:textId="77777777" w:rsidR="00B4438A" w:rsidRPr="00B4438A" w:rsidRDefault="00B4438A" w:rsidP="00B4438A">
      <w:pPr>
        <w:tabs>
          <w:tab w:val="left" w:pos="567"/>
        </w:tabs>
        <w:spacing w:after="0"/>
        <w:rPr>
          <w:rFonts w:eastAsia="MS Mincho" w:cs="Times New Roman"/>
          <w:noProof/>
          <w:szCs w:val="20"/>
          <w:lang w:val="fi-FI"/>
        </w:rPr>
      </w:pPr>
      <w:r w:rsidRPr="00B4438A">
        <w:rPr>
          <w:rFonts w:eastAsia="MS Mincho" w:cs="Times New Roman"/>
          <w:noProof/>
          <w:szCs w:val="20"/>
          <w:lang w:val="fi-FI"/>
        </w:rPr>
        <w:t>Hogemaat 2</w:t>
      </w:r>
    </w:p>
    <w:p w14:paraId="22914B12" w14:textId="77777777" w:rsidR="00B4438A" w:rsidRPr="00B4438A" w:rsidRDefault="00B4438A" w:rsidP="00B4438A">
      <w:pPr>
        <w:tabs>
          <w:tab w:val="left" w:pos="567"/>
        </w:tabs>
        <w:spacing w:after="0"/>
        <w:rPr>
          <w:rFonts w:eastAsia="MS Mincho" w:cs="Times New Roman"/>
          <w:noProof/>
          <w:szCs w:val="20"/>
          <w:lang w:val="fi-FI"/>
        </w:rPr>
      </w:pPr>
      <w:r w:rsidRPr="00B4438A">
        <w:rPr>
          <w:rFonts w:eastAsia="MS Mincho" w:cs="Times New Roman"/>
          <w:noProof/>
          <w:szCs w:val="20"/>
          <w:lang w:val="fi-FI"/>
        </w:rPr>
        <w:t>7942 JG Meppel</w:t>
      </w:r>
    </w:p>
    <w:p w14:paraId="1FBD7213" w14:textId="3AF9C6CF" w:rsidR="00D57306" w:rsidRPr="004F1BC5" w:rsidRDefault="00B4438A" w:rsidP="00B4438A">
      <w:pPr>
        <w:widowControl w:val="0"/>
        <w:autoSpaceDE w:val="0"/>
        <w:autoSpaceDN w:val="0"/>
        <w:adjustRightInd w:val="0"/>
        <w:spacing w:after="0"/>
        <w:rPr>
          <w:rFonts w:eastAsia="MS Mincho" w:cs="Myanmar Text"/>
          <w:lang w:val="fi-FI" w:eastAsia="ja-JP"/>
          <w:rPrChange w:id="361" w:author="Author">
            <w:rPr>
              <w:rFonts w:eastAsia="MS Mincho" w:cs="Myanmar Text"/>
              <w:lang w:eastAsia="ja-JP"/>
            </w:rPr>
          </w:rPrChange>
        </w:rPr>
      </w:pPr>
      <w:r w:rsidRPr="00B4438A">
        <w:rPr>
          <w:rFonts w:eastAsia="MS Mincho" w:cs="Times New Roman"/>
          <w:noProof/>
          <w:lang w:val="fi-FI"/>
        </w:rPr>
        <w:t>Alankomaat</w:t>
      </w:r>
    </w:p>
    <w:p w14:paraId="41CE1267" w14:textId="7B806473" w:rsidR="00D57306" w:rsidRPr="004F1BC5" w:rsidRDefault="00D57306" w:rsidP="008C1F6D">
      <w:pPr>
        <w:numPr>
          <w:ilvl w:val="12"/>
          <w:numId w:val="0"/>
        </w:numPr>
        <w:spacing w:after="0"/>
        <w:ind w:right="-2"/>
        <w:rPr>
          <w:lang w:val="fi-FI"/>
          <w:rPrChange w:id="362" w:author="Author">
            <w:rPr>
              <w:lang w:val="en-GB"/>
            </w:rPr>
          </w:rPrChange>
        </w:rPr>
      </w:pPr>
    </w:p>
    <w:p w14:paraId="19A4C88B" w14:textId="7AD6674C" w:rsidR="00D57306" w:rsidRPr="0027106F" w:rsidRDefault="00D57306" w:rsidP="00B4438A">
      <w:pPr>
        <w:spacing w:after="0"/>
        <w:rPr>
          <w:lang w:val="fi-FI"/>
        </w:rPr>
      </w:pPr>
      <w:r w:rsidRPr="0027106F">
        <w:rPr>
          <w:noProof/>
          <w:lang w:val="fi-FI"/>
        </w:rPr>
        <w:t>Lisätietoja tästä lääkevalmisteesta antaa myyntiluvan haltijan paikallinen edustaja:</w:t>
      </w:r>
    </w:p>
    <w:p w14:paraId="1B1F8391" w14:textId="2F050574" w:rsidR="00B4438A" w:rsidRPr="0036187A" w:rsidRDefault="00B4438A" w:rsidP="00A15669">
      <w:pPr>
        <w:keepNext/>
        <w:keepLines/>
        <w:spacing w:after="0"/>
        <w:rPr>
          <w:rFonts w:eastAsia="MS Mincho" w:cs="Times New Roman"/>
          <w:noProof/>
          <w:lang w:val="fi-FI"/>
        </w:rPr>
      </w:pPr>
    </w:p>
    <w:tbl>
      <w:tblPr>
        <w:tblW w:w="9322" w:type="dxa"/>
        <w:tblLayout w:type="fixed"/>
        <w:tblLook w:val="0000" w:firstRow="0" w:lastRow="0" w:firstColumn="0" w:lastColumn="0" w:noHBand="0" w:noVBand="0"/>
      </w:tblPr>
      <w:tblGrid>
        <w:gridCol w:w="4644"/>
        <w:gridCol w:w="4678"/>
      </w:tblGrid>
      <w:tr w:rsidR="00B4438A" w:rsidRPr="0036187A" w14:paraId="23811162" w14:textId="77777777" w:rsidTr="009E24BB">
        <w:trPr>
          <w:cantSplit/>
        </w:trPr>
        <w:tc>
          <w:tcPr>
            <w:tcW w:w="4644" w:type="dxa"/>
          </w:tcPr>
          <w:p w14:paraId="230719D5" w14:textId="77777777" w:rsidR="00B4438A" w:rsidRPr="0036187A" w:rsidRDefault="00B4438A" w:rsidP="00A15669">
            <w:pPr>
              <w:keepNext/>
              <w:spacing w:after="0"/>
              <w:rPr>
                <w:rFonts w:eastAsia="MS Mincho" w:cs="Times New Roman"/>
                <w:b/>
                <w:noProof/>
                <w:lang w:val="fi-FI"/>
              </w:rPr>
            </w:pPr>
            <w:r w:rsidRPr="0036187A">
              <w:rPr>
                <w:rFonts w:eastAsia="MS Mincho" w:cs="Times New Roman"/>
                <w:b/>
                <w:noProof/>
                <w:lang w:val="fi-FI"/>
              </w:rPr>
              <w:t>België/Belgique/Belgien</w:t>
            </w:r>
          </w:p>
          <w:p w14:paraId="6276D725"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Astellas Pharma B.V. Branch</w:t>
            </w:r>
            <w:r w:rsidRPr="0036187A">
              <w:rPr>
                <w:rFonts w:eastAsia="MS Mincho" w:cs="Times New Roman"/>
                <w:noProof/>
                <w:lang w:val="fi-FI"/>
              </w:rPr>
              <w:br/>
              <w:t>Tél/Tel: + 32 (0)2 5580710</w:t>
            </w:r>
          </w:p>
          <w:p w14:paraId="04288D52" w14:textId="77777777" w:rsidR="00B4438A" w:rsidRPr="0036187A" w:rsidRDefault="00B4438A" w:rsidP="00B4438A">
            <w:pPr>
              <w:spacing w:after="0"/>
              <w:rPr>
                <w:rFonts w:eastAsia="MS Mincho" w:cs="Times New Roman"/>
                <w:noProof/>
                <w:lang w:val="fi-FI"/>
              </w:rPr>
            </w:pPr>
          </w:p>
        </w:tc>
        <w:tc>
          <w:tcPr>
            <w:tcW w:w="4678" w:type="dxa"/>
          </w:tcPr>
          <w:p w14:paraId="22C24554"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Lietuva</w:t>
            </w:r>
          </w:p>
          <w:p w14:paraId="11EA6662" w14:textId="77777777" w:rsidR="00B4438A" w:rsidRPr="0036187A" w:rsidRDefault="00B4438A" w:rsidP="00B4438A">
            <w:pPr>
              <w:suppressAutoHyphens/>
              <w:spacing w:after="0"/>
              <w:rPr>
                <w:rFonts w:eastAsia="MS Mincho" w:cs="Times New Roman"/>
                <w:noProof/>
                <w:szCs w:val="20"/>
                <w:lang w:val="fi-FI"/>
              </w:rPr>
            </w:pPr>
            <w:r w:rsidRPr="0036187A">
              <w:rPr>
                <w:rFonts w:eastAsia="MS Mincho" w:cs="Times New Roman"/>
                <w:noProof/>
                <w:szCs w:val="20"/>
                <w:lang w:val="fi-FI"/>
              </w:rPr>
              <w:t>Astellas Pharma d.o.o.</w:t>
            </w:r>
          </w:p>
          <w:p w14:paraId="68668049"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 xml:space="preserve">Tel: + </w:t>
            </w:r>
            <w:r w:rsidRPr="0036187A">
              <w:rPr>
                <w:rFonts w:eastAsia="MS Mincho" w:cs="Times New Roman"/>
                <w:noProof/>
                <w:szCs w:val="20"/>
                <w:lang w:val="pt-PT"/>
              </w:rPr>
              <w:t>370 37 408 681</w:t>
            </w:r>
          </w:p>
          <w:p w14:paraId="3F5463AF" w14:textId="77777777" w:rsidR="00B4438A" w:rsidRPr="0036187A" w:rsidRDefault="00B4438A" w:rsidP="00B4438A">
            <w:pPr>
              <w:spacing w:after="0"/>
              <w:rPr>
                <w:rFonts w:eastAsia="MS Mincho" w:cs="Times New Roman"/>
                <w:noProof/>
                <w:lang w:val="fi-FI"/>
              </w:rPr>
            </w:pPr>
          </w:p>
        </w:tc>
      </w:tr>
      <w:tr w:rsidR="00B4438A" w:rsidRPr="00531C7F" w14:paraId="096E8FF4" w14:textId="77777777" w:rsidTr="009E24BB">
        <w:trPr>
          <w:cantSplit/>
        </w:trPr>
        <w:tc>
          <w:tcPr>
            <w:tcW w:w="4644" w:type="dxa"/>
          </w:tcPr>
          <w:p w14:paraId="2984AA27" w14:textId="77777777" w:rsidR="00B4438A" w:rsidRPr="0036187A" w:rsidRDefault="00B4438A" w:rsidP="00B4438A">
            <w:pPr>
              <w:spacing w:after="0"/>
              <w:rPr>
                <w:rFonts w:eastAsia="MS Mincho" w:cs="Times New Roman"/>
                <w:b/>
                <w:noProof/>
                <w:lang w:val="ru-RU"/>
              </w:rPr>
            </w:pPr>
            <w:r w:rsidRPr="0036187A">
              <w:rPr>
                <w:rFonts w:eastAsia="MS Mincho" w:cs="Times New Roman"/>
                <w:b/>
                <w:noProof/>
                <w:lang w:val="ru-RU"/>
              </w:rPr>
              <w:t>България</w:t>
            </w:r>
          </w:p>
          <w:p w14:paraId="618073EE" w14:textId="77777777" w:rsidR="00B4438A" w:rsidRPr="0036187A" w:rsidRDefault="00B4438A" w:rsidP="00B4438A">
            <w:pPr>
              <w:spacing w:after="0"/>
              <w:rPr>
                <w:rFonts w:eastAsia="MS Mincho" w:cs="Times New Roman"/>
                <w:noProof/>
                <w:lang w:val="ru-RU"/>
              </w:rPr>
            </w:pPr>
            <w:r w:rsidRPr="0036187A">
              <w:rPr>
                <w:rFonts w:eastAsia="MS Mincho" w:cs="Times New Roman"/>
                <w:noProof/>
                <w:lang w:val="ru-RU"/>
              </w:rPr>
              <w:t xml:space="preserve">Астелас Фарма ЕООД </w:t>
            </w:r>
            <w:r w:rsidRPr="0036187A">
              <w:rPr>
                <w:rFonts w:eastAsia="MS Mincho" w:cs="Times New Roman"/>
                <w:noProof/>
                <w:lang w:val="ru-RU"/>
              </w:rPr>
              <w:br/>
            </w:r>
            <w:r w:rsidRPr="0036187A">
              <w:rPr>
                <w:rFonts w:eastAsia="MS Mincho" w:cs="Times New Roman"/>
                <w:noProof/>
              </w:rPr>
              <w:t>Te</w:t>
            </w:r>
            <w:r w:rsidRPr="0036187A">
              <w:rPr>
                <w:rFonts w:eastAsia="MS Mincho" w:cs="Times New Roman"/>
                <w:noProof/>
                <w:lang w:val="ru-RU"/>
              </w:rPr>
              <w:t>л.: + 359 2 862 53 72</w:t>
            </w:r>
          </w:p>
          <w:p w14:paraId="17EC6288" w14:textId="77777777" w:rsidR="00B4438A" w:rsidRPr="0036187A" w:rsidRDefault="00B4438A" w:rsidP="00B4438A">
            <w:pPr>
              <w:spacing w:after="0"/>
              <w:rPr>
                <w:rFonts w:eastAsia="MS Mincho" w:cs="Times New Roman"/>
                <w:noProof/>
                <w:lang w:val="ru-RU"/>
              </w:rPr>
            </w:pPr>
          </w:p>
        </w:tc>
        <w:tc>
          <w:tcPr>
            <w:tcW w:w="4678" w:type="dxa"/>
          </w:tcPr>
          <w:p w14:paraId="628CB28D" w14:textId="77777777" w:rsidR="00B4438A" w:rsidRPr="00AA2796" w:rsidRDefault="00B4438A" w:rsidP="00B4438A">
            <w:pPr>
              <w:spacing w:after="0"/>
              <w:rPr>
                <w:rFonts w:eastAsia="MS Mincho" w:cs="Times New Roman"/>
                <w:b/>
                <w:noProof/>
                <w:lang w:val="de-DE"/>
              </w:rPr>
            </w:pPr>
            <w:r w:rsidRPr="0036187A">
              <w:rPr>
                <w:rFonts w:eastAsia="MS Mincho" w:cs="Times New Roman"/>
                <w:b/>
                <w:noProof/>
                <w:lang w:val="de-DE"/>
              </w:rPr>
              <w:t>Luxembourg</w:t>
            </w:r>
            <w:r w:rsidRPr="00AA2796">
              <w:rPr>
                <w:rFonts w:eastAsia="MS Mincho" w:cs="Times New Roman"/>
                <w:b/>
                <w:noProof/>
                <w:lang w:val="de-DE"/>
              </w:rPr>
              <w:t>/</w:t>
            </w:r>
            <w:r w:rsidRPr="0036187A">
              <w:rPr>
                <w:rFonts w:eastAsia="MS Mincho" w:cs="Times New Roman"/>
                <w:b/>
                <w:noProof/>
                <w:lang w:val="de-DE"/>
              </w:rPr>
              <w:t>Luxemburg</w:t>
            </w:r>
          </w:p>
          <w:p w14:paraId="4AAABF70" w14:textId="77777777" w:rsidR="00B4438A" w:rsidRPr="00AA2796" w:rsidRDefault="00B4438A" w:rsidP="00B4438A">
            <w:pPr>
              <w:spacing w:after="0"/>
              <w:rPr>
                <w:rFonts w:eastAsia="MS Mincho" w:cs="Times New Roman"/>
                <w:noProof/>
                <w:lang w:val="de-DE"/>
              </w:rPr>
            </w:pPr>
            <w:r w:rsidRPr="0036187A">
              <w:rPr>
                <w:rFonts w:eastAsia="MS Mincho" w:cs="Times New Roman"/>
                <w:noProof/>
                <w:lang w:val="de-DE"/>
              </w:rPr>
              <w:t>Astellas</w:t>
            </w:r>
            <w:r w:rsidRPr="00AA2796">
              <w:rPr>
                <w:rFonts w:eastAsia="MS Mincho" w:cs="Times New Roman"/>
                <w:noProof/>
                <w:lang w:val="de-DE"/>
              </w:rPr>
              <w:t xml:space="preserve"> </w:t>
            </w:r>
            <w:r w:rsidRPr="0036187A">
              <w:rPr>
                <w:rFonts w:eastAsia="MS Mincho" w:cs="Times New Roman"/>
                <w:noProof/>
                <w:lang w:val="de-DE"/>
              </w:rPr>
              <w:t>Pharma</w:t>
            </w:r>
            <w:r w:rsidRPr="00AA2796">
              <w:rPr>
                <w:rFonts w:eastAsia="MS Mincho" w:cs="Times New Roman"/>
                <w:noProof/>
                <w:lang w:val="de-DE"/>
              </w:rPr>
              <w:t xml:space="preserve"> </w:t>
            </w:r>
            <w:r w:rsidRPr="0036187A">
              <w:rPr>
                <w:rFonts w:eastAsia="MS Mincho" w:cs="Times New Roman"/>
                <w:noProof/>
                <w:lang w:val="de-DE"/>
              </w:rPr>
              <w:t>B</w:t>
            </w:r>
            <w:r w:rsidRPr="00AA2796">
              <w:rPr>
                <w:rFonts w:eastAsia="MS Mincho" w:cs="Times New Roman"/>
                <w:noProof/>
                <w:lang w:val="de-DE"/>
              </w:rPr>
              <w:t>.</w:t>
            </w:r>
            <w:r w:rsidRPr="0036187A">
              <w:rPr>
                <w:rFonts w:eastAsia="MS Mincho" w:cs="Times New Roman"/>
                <w:noProof/>
                <w:lang w:val="de-DE"/>
              </w:rPr>
              <w:t>V</w:t>
            </w:r>
            <w:r w:rsidRPr="00AA2796">
              <w:rPr>
                <w:rFonts w:eastAsia="MS Mincho" w:cs="Times New Roman"/>
                <w:noProof/>
                <w:lang w:val="de-DE"/>
              </w:rPr>
              <w:t xml:space="preserve">. </w:t>
            </w:r>
            <w:r w:rsidRPr="0036187A">
              <w:rPr>
                <w:rFonts w:eastAsia="MS Mincho" w:cs="Times New Roman"/>
                <w:noProof/>
                <w:lang w:val="de-DE"/>
              </w:rPr>
              <w:t>Branch</w:t>
            </w:r>
            <w:r w:rsidRPr="00AA2796">
              <w:rPr>
                <w:rFonts w:eastAsia="MS Mincho" w:cs="Times New Roman"/>
                <w:noProof/>
                <w:lang w:val="de-DE"/>
              </w:rPr>
              <w:br/>
            </w:r>
            <w:r w:rsidRPr="0036187A">
              <w:rPr>
                <w:rFonts w:eastAsia="MS Mincho" w:cs="Times New Roman"/>
                <w:noProof/>
                <w:lang w:val="de-DE"/>
              </w:rPr>
              <w:t>Belgique</w:t>
            </w:r>
            <w:r w:rsidRPr="00AA2796">
              <w:rPr>
                <w:rFonts w:eastAsia="MS Mincho" w:cs="Times New Roman"/>
                <w:noProof/>
                <w:lang w:val="de-DE"/>
              </w:rPr>
              <w:t>/</w:t>
            </w:r>
            <w:r w:rsidRPr="0036187A">
              <w:rPr>
                <w:rFonts w:eastAsia="MS Mincho" w:cs="Times New Roman"/>
                <w:noProof/>
                <w:lang w:val="de-DE"/>
              </w:rPr>
              <w:t>Belgien</w:t>
            </w:r>
            <w:r w:rsidRPr="00AA2796">
              <w:rPr>
                <w:rFonts w:eastAsia="MS Mincho" w:cs="Times New Roman"/>
                <w:noProof/>
                <w:lang w:val="de-DE"/>
              </w:rPr>
              <w:br/>
            </w:r>
            <w:r w:rsidRPr="0036187A">
              <w:rPr>
                <w:rFonts w:eastAsia="MS Mincho" w:cs="Times New Roman"/>
                <w:noProof/>
                <w:lang w:val="de-DE"/>
              </w:rPr>
              <w:t>T</w:t>
            </w:r>
            <w:r w:rsidRPr="00AA2796">
              <w:rPr>
                <w:rFonts w:eastAsia="MS Mincho" w:cs="Times New Roman"/>
                <w:noProof/>
                <w:lang w:val="de-DE"/>
              </w:rPr>
              <w:t>é</w:t>
            </w:r>
            <w:r w:rsidRPr="0036187A">
              <w:rPr>
                <w:rFonts w:eastAsia="MS Mincho" w:cs="Times New Roman"/>
                <w:noProof/>
                <w:lang w:val="de-DE"/>
              </w:rPr>
              <w:t>l</w:t>
            </w:r>
            <w:r w:rsidRPr="00AA2796">
              <w:rPr>
                <w:rFonts w:eastAsia="MS Mincho" w:cs="Times New Roman"/>
                <w:noProof/>
                <w:lang w:val="de-DE"/>
              </w:rPr>
              <w:t>/</w:t>
            </w:r>
            <w:r w:rsidRPr="0036187A">
              <w:rPr>
                <w:rFonts w:eastAsia="MS Mincho" w:cs="Times New Roman"/>
                <w:noProof/>
                <w:lang w:val="de-DE"/>
              </w:rPr>
              <w:t>Tel</w:t>
            </w:r>
            <w:r w:rsidRPr="00AA2796">
              <w:rPr>
                <w:rFonts w:eastAsia="MS Mincho" w:cs="Times New Roman"/>
                <w:noProof/>
                <w:lang w:val="de-DE"/>
              </w:rPr>
              <w:t>: + 32 (0)2 5580710</w:t>
            </w:r>
          </w:p>
          <w:p w14:paraId="137EFAF7" w14:textId="77777777" w:rsidR="00B4438A" w:rsidRPr="00AA2796" w:rsidRDefault="00B4438A" w:rsidP="00B4438A">
            <w:pPr>
              <w:spacing w:after="0"/>
              <w:rPr>
                <w:rFonts w:eastAsia="MS Mincho" w:cs="Times New Roman"/>
                <w:noProof/>
                <w:lang w:val="de-DE"/>
              </w:rPr>
            </w:pPr>
          </w:p>
        </w:tc>
      </w:tr>
      <w:tr w:rsidR="00B4438A" w:rsidRPr="00531C7F" w14:paraId="343A5C87" w14:textId="77777777" w:rsidTr="009E24BB">
        <w:trPr>
          <w:cantSplit/>
        </w:trPr>
        <w:tc>
          <w:tcPr>
            <w:tcW w:w="4644" w:type="dxa"/>
          </w:tcPr>
          <w:p w14:paraId="71953C49" w14:textId="77777777" w:rsidR="00B4438A" w:rsidRPr="00AA2796" w:rsidRDefault="00B4438A" w:rsidP="00B4438A">
            <w:pPr>
              <w:spacing w:after="0"/>
              <w:rPr>
                <w:rFonts w:eastAsia="MS Mincho" w:cs="Times New Roman"/>
                <w:b/>
                <w:noProof/>
                <w:lang w:val="de-DE"/>
              </w:rPr>
            </w:pPr>
            <w:r w:rsidRPr="00AA2796">
              <w:rPr>
                <w:rFonts w:eastAsia="MS Mincho" w:cs="Times New Roman"/>
                <w:b/>
                <w:noProof/>
                <w:lang w:val="de-DE"/>
              </w:rPr>
              <w:t>Č</w:t>
            </w:r>
            <w:r w:rsidRPr="0036187A">
              <w:rPr>
                <w:rFonts w:eastAsia="MS Mincho" w:cs="Times New Roman"/>
                <w:b/>
                <w:noProof/>
                <w:lang w:val="fi-FI"/>
              </w:rPr>
              <w:t>esk</w:t>
            </w:r>
            <w:r w:rsidRPr="00AA2796">
              <w:rPr>
                <w:rFonts w:eastAsia="MS Mincho" w:cs="Times New Roman"/>
                <w:b/>
                <w:noProof/>
                <w:lang w:val="de-DE"/>
              </w:rPr>
              <w:t xml:space="preserve">á </w:t>
            </w:r>
            <w:r w:rsidRPr="0036187A">
              <w:rPr>
                <w:rFonts w:eastAsia="MS Mincho" w:cs="Times New Roman"/>
                <w:b/>
                <w:noProof/>
                <w:lang w:val="fi-FI"/>
              </w:rPr>
              <w:t>republika</w:t>
            </w:r>
          </w:p>
          <w:p w14:paraId="0536A2A7" w14:textId="77777777" w:rsidR="00B4438A" w:rsidRPr="00AA2796" w:rsidRDefault="00B4438A" w:rsidP="00B4438A">
            <w:pPr>
              <w:spacing w:after="0"/>
              <w:rPr>
                <w:rFonts w:eastAsia="MS Mincho" w:cs="Times New Roman"/>
                <w:noProof/>
                <w:lang w:val="de-DE"/>
              </w:rPr>
            </w:pPr>
            <w:r w:rsidRPr="0036187A">
              <w:rPr>
                <w:rFonts w:eastAsia="MS Mincho" w:cs="Times New Roman"/>
                <w:noProof/>
                <w:lang w:val="fi-FI"/>
              </w:rPr>
              <w:t>Astellas</w:t>
            </w:r>
            <w:r w:rsidRPr="00AA2796">
              <w:rPr>
                <w:rFonts w:eastAsia="MS Mincho" w:cs="Times New Roman"/>
                <w:noProof/>
                <w:lang w:val="de-DE"/>
              </w:rPr>
              <w:t xml:space="preserve"> </w:t>
            </w:r>
            <w:r w:rsidRPr="0036187A">
              <w:rPr>
                <w:rFonts w:eastAsia="MS Mincho" w:cs="Times New Roman"/>
                <w:noProof/>
                <w:lang w:val="fi-FI"/>
              </w:rPr>
              <w:t>Pharma</w:t>
            </w:r>
            <w:r w:rsidRPr="00AA2796">
              <w:rPr>
                <w:rFonts w:eastAsia="MS Mincho" w:cs="Times New Roman"/>
                <w:noProof/>
                <w:lang w:val="de-DE"/>
              </w:rPr>
              <w:t xml:space="preserve"> </w:t>
            </w:r>
            <w:r w:rsidRPr="0036187A">
              <w:rPr>
                <w:rFonts w:eastAsia="MS Mincho" w:cs="Times New Roman"/>
                <w:noProof/>
                <w:lang w:val="fi-FI"/>
              </w:rPr>
              <w:t>s</w:t>
            </w:r>
            <w:r w:rsidRPr="00AA2796">
              <w:rPr>
                <w:rFonts w:eastAsia="MS Mincho" w:cs="Times New Roman"/>
                <w:noProof/>
                <w:lang w:val="de-DE"/>
              </w:rPr>
              <w:t>.</w:t>
            </w:r>
            <w:r w:rsidRPr="0036187A">
              <w:rPr>
                <w:rFonts w:eastAsia="MS Mincho" w:cs="Times New Roman"/>
                <w:noProof/>
                <w:lang w:val="fi-FI"/>
              </w:rPr>
              <w:t>r</w:t>
            </w:r>
            <w:r w:rsidRPr="00AA2796">
              <w:rPr>
                <w:rFonts w:eastAsia="MS Mincho" w:cs="Times New Roman"/>
                <w:noProof/>
                <w:lang w:val="de-DE"/>
              </w:rPr>
              <w:t>.</w:t>
            </w:r>
            <w:r w:rsidRPr="0036187A">
              <w:rPr>
                <w:rFonts w:eastAsia="MS Mincho" w:cs="Times New Roman"/>
                <w:noProof/>
                <w:lang w:val="fi-FI"/>
              </w:rPr>
              <w:t>o</w:t>
            </w:r>
            <w:r w:rsidRPr="00AA2796">
              <w:rPr>
                <w:rFonts w:eastAsia="MS Mincho" w:cs="Times New Roman"/>
                <w:noProof/>
                <w:lang w:val="de-DE"/>
              </w:rPr>
              <w:t>.</w:t>
            </w:r>
            <w:r w:rsidRPr="00AA2796">
              <w:rPr>
                <w:rFonts w:eastAsia="MS Mincho" w:cs="Times New Roman"/>
                <w:noProof/>
                <w:lang w:val="de-DE"/>
              </w:rPr>
              <w:br/>
            </w:r>
            <w:r w:rsidRPr="0036187A">
              <w:rPr>
                <w:rFonts w:eastAsia="MS Mincho" w:cs="Times New Roman"/>
                <w:noProof/>
                <w:lang w:val="fi-FI"/>
              </w:rPr>
              <w:t>Tel</w:t>
            </w:r>
            <w:r w:rsidRPr="00AA2796">
              <w:rPr>
                <w:rFonts w:eastAsia="MS Mincho" w:cs="Times New Roman"/>
                <w:noProof/>
                <w:lang w:val="de-DE"/>
              </w:rPr>
              <w:t xml:space="preserve">: + 420 </w:t>
            </w:r>
            <w:r w:rsidRPr="00AA2796">
              <w:rPr>
                <w:rFonts w:eastAsia="MS Mincho" w:cs="Times New Roman"/>
                <w:szCs w:val="20"/>
                <w:lang w:val="de-DE"/>
              </w:rPr>
              <w:t>221 401 500</w:t>
            </w:r>
          </w:p>
        </w:tc>
        <w:tc>
          <w:tcPr>
            <w:tcW w:w="4678" w:type="dxa"/>
          </w:tcPr>
          <w:p w14:paraId="1C0A83F6" w14:textId="77777777" w:rsidR="00B4438A" w:rsidRPr="00AA2796" w:rsidRDefault="00B4438A" w:rsidP="00B4438A">
            <w:pPr>
              <w:spacing w:after="0"/>
              <w:rPr>
                <w:rFonts w:eastAsia="MS Mincho" w:cs="Times New Roman"/>
                <w:b/>
                <w:noProof/>
                <w:lang w:val="de-DE"/>
              </w:rPr>
            </w:pPr>
            <w:r w:rsidRPr="0036187A">
              <w:rPr>
                <w:rFonts w:eastAsia="MS Mincho" w:cs="Times New Roman"/>
                <w:b/>
                <w:noProof/>
                <w:lang w:val="fi-FI"/>
              </w:rPr>
              <w:t>Magyarorsz</w:t>
            </w:r>
            <w:r w:rsidRPr="00AA2796">
              <w:rPr>
                <w:rFonts w:eastAsia="MS Mincho" w:cs="Times New Roman"/>
                <w:b/>
                <w:noProof/>
                <w:lang w:val="de-DE"/>
              </w:rPr>
              <w:t>á</w:t>
            </w:r>
            <w:r w:rsidRPr="0036187A">
              <w:rPr>
                <w:rFonts w:eastAsia="MS Mincho" w:cs="Times New Roman"/>
                <w:b/>
                <w:noProof/>
                <w:lang w:val="fi-FI"/>
              </w:rPr>
              <w:t>g</w:t>
            </w:r>
          </w:p>
          <w:p w14:paraId="5A753D0C" w14:textId="77777777" w:rsidR="00B4438A" w:rsidRPr="00AA2796" w:rsidRDefault="00B4438A" w:rsidP="00B4438A">
            <w:pPr>
              <w:spacing w:after="0"/>
              <w:rPr>
                <w:rFonts w:eastAsia="MS Mincho" w:cs="Times New Roman"/>
                <w:noProof/>
                <w:lang w:val="de-DE"/>
              </w:rPr>
            </w:pPr>
            <w:r w:rsidRPr="0036187A">
              <w:rPr>
                <w:rFonts w:eastAsia="MS Mincho" w:cs="Times New Roman"/>
                <w:noProof/>
                <w:lang w:val="fi-FI"/>
              </w:rPr>
              <w:t>Astellas</w:t>
            </w:r>
            <w:r w:rsidRPr="00AA2796">
              <w:rPr>
                <w:rFonts w:eastAsia="MS Mincho" w:cs="Times New Roman"/>
                <w:noProof/>
                <w:lang w:val="de-DE"/>
              </w:rPr>
              <w:t xml:space="preserve"> </w:t>
            </w:r>
            <w:r w:rsidRPr="0036187A">
              <w:rPr>
                <w:rFonts w:eastAsia="MS Mincho" w:cs="Times New Roman"/>
                <w:noProof/>
                <w:lang w:val="fi-FI"/>
              </w:rPr>
              <w:t>Pharma</w:t>
            </w:r>
            <w:r w:rsidRPr="00AA2796">
              <w:rPr>
                <w:rFonts w:eastAsia="MS Mincho" w:cs="Times New Roman"/>
                <w:noProof/>
                <w:lang w:val="de-DE"/>
              </w:rPr>
              <w:t xml:space="preserve"> </w:t>
            </w:r>
            <w:r w:rsidRPr="0036187A">
              <w:rPr>
                <w:rFonts w:eastAsia="MS Mincho" w:cs="Times New Roman"/>
                <w:noProof/>
                <w:lang w:val="fi-FI"/>
              </w:rPr>
              <w:t>Kft</w:t>
            </w:r>
            <w:r w:rsidRPr="00AA2796">
              <w:rPr>
                <w:rFonts w:eastAsia="MS Mincho" w:cs="Times New Roman"/>
                <w:noProof/>
                <w:lang w:val="de-DE"/>
              </w:rPr>
              <w:t>.</w:t>
            </w:r>
            <w:r w:rsidRPr="00AA2796">
              <w:rPr>
                <w:rFonts w:eastAsia="MS Mincho" w:cs="Times New Roman"/>
                <w:noProof/>
                <w:lang w:val="de-DE"/>
              </w:rPr>
              <w:br/>
            </w:r>
            <w:r w:rsidRPr="0036187A">
              <w:rPr>
                <w:rFonts w:eastAsia="MS Mincho" w:cs="Times New Roman"/>
                <w:noProof/>
                <w:lang w:val="fi-FI"/>
              </w:rPr>
              <w:t>Tel</w:t>
            </w:r>
            <w:r w:rsidRPr="00AA2796">
              <w:rPr>
                <w:rFonts w:eastAsia="MS Mincho" w:cs="Times New Roman"/>
                <w:noProof/>
                <w:lang w:val="de-DE"/>
              </w:rPr>
              <w:t>.: + 36 1 577 8200</w:t>
            </w:r>
          </w:p>
          <w:p w14:paraId="5EB3D68A" w14:textId="77777777" w:rsidR="00B4438A" w:rsidRPr="00AA2796" w:rsidRDefault="00B4438A" w:rsidP="00B4438A">
            <w:pPr>
              <w:spacing w:after="0"/>
              <w:rPr>
                <w:rFonts w:eastAsia="MS Mincho" w:cs="Times New Roman"/>
                <w:noProof/>
                <w:lang w:val="de-DE"/>
              </w:rPr>
            </w:pPr>
          </w:p>
        </w:tc>
      </w:tr>
      <w:tr w:rsidR="00B4438A" w:rsidRPr="0036187A" w14:paraId="1C211C0E" w14:textId="77777777" w:rsidTr="009E24BB">
        <w:trPr>
          <w:cantSplit/>
        </w:trPr>
        <w:tc>
          <w:tcPr>
            <w:tcW w:w="4644" w:type="dxa"/>
          </w:tcPr>
          <w:p w14:paraId="3DFC6C34" w14:textId="77777777" w:rsidR="00B4438A" w:rsidRPr="0036187A" w:rsidRDefault="00B4438A" w:rsidP="00B4438A">
            <w:pPr>
              <w:spacing w:after="0"/>
              <w:rPr>
                <w:rFonts w:eastAsia="MS Mincho" w:cs="Times New Roman"/>
                <w:b/>
                <w:noProof/>
                <w:lang w:val="en-GB"/>
              </w:rPr>
            </w:pPr>
            <w:r w:rsidRPr="0036187A">
              <w:rPr>
                <w:rFonts w:eastAsia="MS Mincho" w:cs="Times New Roman"/>
                <w:b/>
                <w:noProof/>
                <w:lang w:val="en-GB"/>
              </w:rPr>
              <w:t>Danmark</w:t>
            </w:r>
          </w:p>
          <w:p w14:paraId="17CFD378" w14:textId="77777777" w:rsidR="00B4438A" w:rsidRPr="0036187A" w:rsidRDefault="00B4438A" w:rsidP="00B4438A">
            <w:pPr>
              <w:spacing w:after="0"/>
              <w:rPr>
                <w:rFonts w:eastAsia="MS Mincho" w:cs="Times New Roman"/>
                <w:noProof/>
                <w:lang w:val="en-GB"/>
              </w:rPr>
            </w:pPr>
            <w:r w:rsidRPr="0036187A">
              <w:rPr>
                <w:rFonts w:eastAsia="MS Mincho" w:cs="Times New Roman"/>
                <w:noProof/>
                <w:lang w:val="en-GB"/>
              </w:rPr>
              <w:t>Astellas Pharma a/s</w:t>
            </w:r>
            <w:r w:rsidRPr="0036187A">
              <w:rPr>
                <w:rFonts w:eastAsia="MS Mincho" w:cs="Times New Roman"/>
                <w:noProof/>
                <w:lang w:val="en-GB"/>
              </w:rPr>
              <w:br/>
              <w:t>Tlf.: + 45 43 430355</w:t>
            </w:r>
          </w:p>
          <w:p w14:paraId="1AF06E80" w14:textId="77777777" w:rsidR="00B4438A" w:rsidRPr="0036187A" w:rsidRDefault="00B4438A" w:rsidP="00B4438A">
            <w:pPr>
              <w:spacing w:after="0"/>
              <w:rPr>
                <w:rFonts w:eastAsia="MS Mincho" w:cs="Times New Roman"/>
                <w:noProof/>
                <w:lang w:val="en-GB"/>
              </w:rPr>
            </w:pPr>
          </w:p>
        </w:tc>
        <w:tc>
          <w:tcPr>
            <w:tcW w:w="4678" w:type="dxa"/>
          </w:tcPr>
          <w:p w14:paraId="14CBD80E"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Malta</w:t>
            </w:r>
          </w:p>
          <w:p w14:paraId="40D80A11" w14:textId="77777777" w:rsidR="00BA6263" w:rsidRPr="0036187A" w:rsidRDefault="00BA6263" w:rsidP="00BA6263">
            <w:pPr>
              <w:spacing w:after="0"/>
              <w:rPr>
                <w:ins w:id="363" w:author="Author"/>
                <w:rFonts w:eastAsia="SimSun" w:cs="Myanmar Text"/>
                <w:lang w:val="fi-FI"/>
              </w:rPr>
            </w:pPr>
            <w:ins w:id="364" w:author="Author">
              <w:r w:rsidRPr="0036187A">
                <w:rPr>
                  <w:rFonts w:eastAsia="SimSun" w:cs="Myanmar Text"/>
                  <w:lang w:val="fi-FI"/>
                </w:rPr>
                <w:t xml:space="preserve">Vivian Corporation Ltd. </w:t>
              </w:r>
            </w:ins>
          </w:p>
          <w:p w14:paraId="6B2C435C" w14:textId="3B06F97B" w:rsidR="00B4438A" w:rsidRPr="0036187A" w:rsidRDefault="00BA6263" w:rsidP="00BA6263">
            <w:pPr>
              <w:spacing w:after="0"/>
              <w:rPr>
                <w:rFonts w:eastAsia="MS Mincho" w:cs="Times New Roman"/>
                <w:noProof/>
                <w:lang w:val="fi-FI"/>
              </w:rPr>
            </w:pPr>
            <w:ins w:id="365" w:author="Author">
              <w:r w:rsidRPr="0036187A">
                <w:rPr>
                  <w:rFonts w:eastAsia="SimSun" w:cs="Myanmar Text"/>
                  <w:lang w:val="fi-FI"/>
                </w:rPr>
                <w:t>Tel: +356 22588600</w:t>
              </w:r>
            </w:ins>
            <w:del w:id="366" w:author="Author">
              <w:r w:rsidRPr="0036187A" w:rsidDel="002D53F4">
                <w:rPr>
                  <w:rFonts w:eastAsia="SimSun" w:cs="Myanmar Text"/>
                  <w:lang w:val="fi-FI"/>
                </w:rPr>
                <w:delText>Astellas Pharmaceuticals AEBE</w:delText>
              </w:r>
              <w:r w:rsidRPr="0036187A" w:rsidDel="002D53F4">
                <w:rPr>
                  <w:rFonts w:eastAsia="SimSun" w:cs="Myanmar Text"/>
                  <w:lang w:val="fi-FI"/>
                </w:rPr>
                <w:br/>
              </w:r>
              <w:r w:rsidRPr="0036187A" w:rsidDel="002D53F4">
                <w:rPr>
                  <w:rFonts w:eastAsia="SimSun" w:cs="Myanmar Text"/>
                  <w:lang w:val="es-ES"/>
                </w:rPr>
                <w:delText>Tel: + 30 210 8189900</w:delText>
              </w:r>
            </w:del>
          </w:p>
        </w:tc>
      </w:tr>
      <w:tr w:rsidR="00B4438A" w:rsidRPr="0036187A" w14:paraId="65268687" w14:textId="77777777" w:rsidTr="009E24BB">
        <w:trPr>
          <w:cantSplit/>
        </w:trPr>
        <w:tc>
          <w:tcPr>
            <w:tcW w:w="4644" w:type="dxa"/>
          </w:tcPr>
          <w:p w14:paraId="3D3E13D6" w14:textId="77777777" w:rsidR="00B4438A" w:rsidRPr="0036187A" w:rsidRDefault="00B4438A" w:rsidP="00B4438A">
            <w:pPr>
              <w:spacing w:after="0"/>
              <w:rPr>
                <w:rFonts w:eastAsia="MS Mincho" w:cs="Times New Roman"/>
                <w:b/>
                <w:noProof/>
                <w:lang w:val="de-DE"/>
              </w:rPr>
            </w:pPr>
            <w:r w:rsidRPr="0036187A">
              <w:rPr>
                <w:rFonts w:eastAsia="MS Mincho" w:cs="Times New Roman"/>
                <w:b/>
                <w:noProof/>
                <w:lang w:val="de-DE"/>
              </w:rPr>
              <w:t>Deutschland</w:t>
            </w:r>
          </w:p>
          <w:p w14:paraId="118BCEEA" w14:textId="77777777" w:rsidR="00B4438A" w:rsidRPr="0036187A" w:rsidRDefault="00B4438A" w:rsidP="00B4438A">
            <w:pPr>
              <w:spacing w:after="0"/>
              <w:rPr>
                <w:rFonts w:eastAsia="MS Mincho" w:cs="Times New Roman"/>
                <w:noProof/>
                <w:lang w:val="de-DE"/>
              </w:rPr>
            </w:pPr>
            <w:r w:rsidRPr="0036187A">
              <w:rPr>
                <w:rFonts w:eastAsia="MS Mincho" w:cs="Times New Roman"/>
                <w:noProof/>
                <w:lang w:val="de-DE"/>
              </w:rPr>
              <w:t>Astellas Pharma GmbH</w:t>
            </w:r>
            <w:r w:rsidRPr="0036187A">
              <w:rPr>
                <w:rFonts w:eastAsia="MS Mincho" w:cs="Times New Roman"/>
                <w:noProof/>
                <w:lang w:val="de-DE"/>
              </w:rPr>
              <w:br/>
              <w:t>Tel: + 49 (0)89 454401</w:t>
            </w:r>
          </w:p>
          <w:p w14:paraId="3B8D9623" w14:textId="77777777" w:rsidR="00B4438A" w:rsidRPr="0036187A" w:rsidRDefault="00B4438A" w:rsidP="00B4438A">
            <w:pPr>
              <w:spacing w:after="0"/>
              <w:rPr>
                <w:rFonts w:eastAsia="MS Mincho" w:cs="Times New Roman"/>
                <w:noProof/>
                <w:lang w:val="de-DE"/>
              </w:rPr>
            </w:pPr>
          </w:p>
        </w:tc>
        <w:tc>
          <w:tcPr>
            <w:tcW w:w="4678" w:type="dxa"/>
          </w:tcPr>
          <w:p w14:paraId="41C5A038" w14:textId="77777777" w:rsidR="00B4438A" w:rsidRPr="0036187A" w:rsidRDefault="00B4438A" w:rsidP="00B4438A">
            <w:pPr>
              <w:spacing w:after="0"/>
              <w:rPr>
                <w:rFonts w:eastAsia="MS Mincho" w:cs="Times New Roman"/>
                <w:b/>
                <w:noProof/>
                <w:lang w:val="sv-SE"/>
              </w:rPr>
            </w:pPr>
            <w:r w:rsidRPr="0036187A">
              <w:rPr>
                <w:rFonts w:eastAsia="MS Mincho" w:cs="Times New Roman"/>
                <w:b/>
                <w:noProof/>
                <w:lang w:val="sv-SE"/>
              </w:rPr>
              <w:t>Nederland</w:t>
            </w:r>
          </w:p>
          <w:p w14:paraId="55A06693" w14:textId="77777777" w:rsidR="00B4438A" w:rsidRPr="0036187A" w:rsidRDefault="00B4438A" w:rsidP="00B4438A">
            <w:pPr>
              <w:spacing w:after="0"/>
              <w:rPr>
                <w:rFonts w:eastAsia="MS Mincho" w:cs="Times New Roman"/>
                <w:noProof/>
                <w:lang w:val="sv-SE"/>
              </w:rPr>
            </w:pPr>
            <w:r w:rsidRPr="0036187A">
              <w:rPr>
                <w:rFonts w:eastAsia="MS Mincho" w:cs="Times New Roman"/>
                <w:noProof/>
                <w:lang w:val="sv-SE"/>
              </w:rPr>
              <w:t>Astellas Pharma B.V.</w:t>
            </w:r>
            <w:r w:rsidRPr="0036187A">
              <w:rPr>
                <w:rFonts w:eastAsia="MS Mincho" w:cs="Times New Roman"/>
                <w:noProof/>
                <w:lang w:val="sv-SE"/>
              </w:rPr>
              <w:br/>
              <w:t>Tel: + 31 (0)71 5455745</w:t>
            </w:r>
          </w:p>
          <w:p w14:paraId="058BF444" w14:textId="77777777" w:rsidR="00B4438A" w:rsidRPr="0036187A" w:rsidRDefault="00B4438A" w:rsidP="00B4438A">
            <w:pPr>
              <w:spacing w:after="0"/>
              <w:rPr>
                <w:rFonts w:eastAsia="MS Mincho" w:cs="Times New Roman"/>
                <w:noProof/>
                <w:lang w:val="sv-SE"/>
              </w:rPr>
            </w:pPr>
          </w:p>
        </w:tc>
      </w:tr>
      <w:tr w:rsidR="00B4438A" w:rsidRPr="0036187A" w14:paraId="0BC6AEE0" w14:textId="77777777" w:rsidTr="009E24BB">
        <w:trPr>
          <w:cantSplit/>
        </w:trPr>
        <w:tc>
          <w:tcPr>
            <w:tcW w:w="4644" w:type="dxa"/>
          </w:tcPr>
          <w:p w14:paraId="1203E13B"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Eesti</w:t>
            </w:r>
          </w:p>
          <w:p w14:paraId="39E45566" w14:textId="77777777" w:rsidR="00B4438A" w:rsidRPr="0036187A" w:rsidRDefault="00B4438A" w:rsidP="00B4438A">
            <w:pPr>
              <w:spacing w:after="0"/>
              <w:rPr>
                <w:rFonts w:eastAsia="MS Mincho" w:cs="Times New Roman"/>
                <w:noProof/>
                <w:lang w:val="fi-FI"/>
              </w:rPr>
            </w:pPr>
            <w:r w:rsidRPr="0036187A">
              <w:rPr>
                <w:rFonts w:eastAsia="MS Mincho" w:cs="Times New Roman"/>
                <w:noProof/>
                <w:szCs w:val="20"/>
                <w:lang w:val="fi-FI"/>
              </w:rPr>
              <w:t>Astellas Pharma d.o.o.</w:t>
            </w:r>
            <w:r w:rsidRPr="0036187A">
              <w:rPr>
                <w:rFonts w:eastAsia="MS Mincho" w:cs="Times New Roman"/>
                <w:noProof/>
                <w:lang w:val="fi-FI"/>
              </w:rPr>
              <w:br/>
              <w:t xml:space="preserve">Tel: + </w:t>
            </w:r>
            <w:r w:rsidRPr="0036187A">
              <w:rPr>
                <w:rFonts w:eastAsia="MS Mincho" w:cs="Times New Roman"/>
                <w:szCs w:val="20"/>
                <w:lang w:val="fi-FI"/>
              </w:rPr>
              <w:t>372 6 056 014</w:t>
            </w:r>
          </w:p>
          <w:p w14:paraId="07ACF00B" w14:textId="77777777" w:rsidR="00B4438A" w:rsidRPr="0036187A" w:rsidRDefault="00B4438A" w:rsidP="00B4438A">
            <w:pPr>
              <w:spacing w:after="0"/>
              <w:rPr>
                <w:rFonts w:eastAsia="MS Mincho" w:cs="Times New Roman"/>
                <w:noProof/>
                <w:lang w:val="fi-FI"/>
              </w:rPr>
            </w:pPr>
          </w:p>
        </w:tc>
        <w:tc>
          <w:tcPr>
            <w:tcW w:w="4678" w:type="dxa"/>
          </w:tcPr>
          <w:p w14:paraId="10817C23"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Norge</w:t>
            </w:r>
          </w:p>
          <w:p w14:paraId="52840FA6"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 xml:space="preserve">Astellas Pharma </w:t>
            </w:r>
            <w:r w:rsidRPr="0036187A">
              <w:rPr>
                <w:rFonts w:eastAsia="MS Mincho" w:cs="Times New Roman"/>
                <w:noProof/>
                <w:lang w:val="fi-FI"/>
              </w:rPr>
              <w:br/>
              <w:t>Tlf: + 47 66 76 46 00</w:t>
            </w:r>
          </w:p>
          <w:p w14:paraId="2F593157" w14:textId="77777777" w:rsidR="00B4438A" w:rsidRPr="0036187A" w:rsidRDefault="00B4438A" w:rsidP="00B4438A">
            <w:pPr>
              <w:spacing w:after="0"/>
              <w:rPr>
                <w:rFonts w:eastAsia="MS Mincho" w:cs="Times New Roman"/>
                <w:noProof/>
                <w:lang w:val="fi-FI"/>
              </w:rPr>
            </w:pPr>
          </w:p>
        </w:tc>
      </w:tr>
      <w:tr w:rsidR="00B4438A" w:rsidRPr="00531C7F" w14:paraId="7466A55F" w14:textId="77777777" w:rsidTr="009E24BB">
        <w:trPr>
          <w:cantSplit/>
        </w:trPr>
        <w:tc>
          <w:tcPr>
            <w:tcW w:w="4644" w:type="dxa"/>
          </w:tcPr>
          <w:p w14:paraId="602F79CD" w14:textId="77777777" w:rsidR="00B4438A" w:rsidRPr="00AA2796" w:rsidRDefault="00B4438A" w:rsidP="00B4438A">
            <w:pPr>
              <w:spacing w:after="0"/>
              <w:rPr>
                <w:rFonts w:eastAsia="MS Mincho" w:cs="Times New Roman"/>
                <w:b/>
                <w:noProof/>
              </w:rPr>
            </w:pPr>
            <w:r w:rsidRPr="0036187A">
              <w:rPr>
                <w:rFonts w:eastAsia="MS Mincho" w:cs="Times New Roman"/>
                <w:b/>
                <w:noProof/>
                <w:lang w:val="fi-FI"/>
              </w:rPr>
              <w:t>Ελλάδα</w:t>
            </w:r>
          </w:p>
          <w:p w14:paraId="186090AE" w14:textId="77777777" w:rsidR="00B4438A" w:rsidRPr="00AA2796" w:rsidRDefault="00B4438A" w:rsidP="00B4438A">
            <w:pPr>
              <w:spacing w:after="0"/>
              <w:rPr>
                <w:rFonts w:eastAsia="MS Mincho" w:cs="Times New Roman"/>
                <w:noProof/>
              </w:rPr>
            </w:pPr>
            <w:r w:rsidRPr="00AA2796">
              <w:rPr>
                <w:rFonts w:eastAsia="MS Mincho" w:cs="Times New Roman"/>
                <w:noProof/>
              </w:rPr>
              <w:t>Astellas Pharmaceuticals AEBE</w:t>
            </w:r>
            <w:r w:rsidRPr="00AA2796">
              <w:rPr>
                <w:rFonts w:eastAsia="MS Mincho" w:cs="Times New Roman"/>
                <w:noProof/>
              </w:rPr>
              <w:br/>
            </w:r>
            <w:r w:rsidRPr="0036187A">
              <w:rPr>
                <w:rFonts w:eastAsia="MS Mincho" w:cs="Times New Roman"/>
                <w:noProof/>
                <w:lang w:val="fi-FI"/>
              </w:rPr>
              <w:t>Τηλ</w:t>
            </w:r>
            <w:r w:rsidRPr="00AA2796">
              <w:rPr>
                <w:rFonts w:eastAsia="MS Mincho" w:cs="Times New Roman"/>
                <w:noProof/>
              </w:rPr>
              <w:t>: + 30 210 8189900</w:t>
            </w:r>
          </w:p>
          <w:p w14:paraId="4B9B2991" w14:textId="77777777" w:rsidR="00B4438A" w:rsidRPr="00AA2796" w:rsidRDefault="00B4438A" w:rsidP="00B4438A">
            <w:pPr>
              <w:spacing w:after="0"/>
              <w:rPr>
                <w:rFonts w:eastAsia="MS Mincho" w:cs="Times New Roman"/>
                <w:noProof/>
              </w:rPr>
            </w:pPr>
          </w:p>
        </w:tc>
        <w:tc>
          <w:tcPr>
            <w:tcW w:w="4678" w:type="dxa"/>
          </w:tcPr>
          <w:p w14:paraId="1A968F06" w14:textId="77777777" w:rsidR="00B4438A" w:rsidRPr="0036187A" w:rsidRDefault="00B4438A" w:rsidP="00B4438A">
            <w:pPr>
              <w:spacing w:after="0"/>
              <w:rPr>
                <w:rFonts w:eastAsia="MS Mincho" w:cs="Times New Roman"/>
                <w:b/>
                <w:noProof/>
                <w:lang w:val="de-DE"/>
              </w:rPr>
            </w:pPr>
            <w:r w:rsidRPr="0036187A">
              <w:rPr>
                <w:rFonts w:eastAsia="MS Mincho" w:cs="Times New Roman"/>
                <w:b/>
                <w:noProof/>
                <w:lang w:val="de-DE"/>
              </w:rPr>
              <w:t>Österreich</w:t>
            </w:r>
          </w:p>
          <w:p w14:paraId="1CF98983" w14:textId="77777777" w:rsidR="00B4438A" w:rsidRPr="0036187A" w:rsidRDefault="00B4438A" w:rsidP="00B4438A">
            <w:pPr>
              <w:spacing w:after="0"/>
              <w:rPr>
                <w:rFonts w:eastAsia="MS Mincho" w:cs="Times New Roman"/>
                <w:noProof/>
                <w:lang w:val="de-DE"/>
              </w:rPr>
            </w:pPr>
            <w:r w:rsidRPr="0036187A">
              <w:rPr>
                <w:rFonts w:eastAsia="MS Mincho" w:cs="Times New Roman"/>
                <w:noProof/>
                <w:lang w:val="de-DE"/>
              </w:rPr>
              <w:t>Astellas Pharma Ges.m.b.H.</w:t>
            </w:r>
            <w:r w:rsidRPr="0036187A">
              <w:rPr>
                <w:rFonts w:eastAsia="MS Mincho" w:cs="Times New Roman"/>
                <w:noProof/>
                <w:lang w:val="de-DE"/>
              </w:rPr>
              <w:br/>
              <w:t>Tel: + 43 (0)1 8772668</w:t>
            </w:r>
          </w:p>
          <w:p w14:paraId="2C1D2023" w14:textId="77777777" w:rsidR="00B4438A" w:rsidRPr="0036187A" w:rsidRDefault="00B4438A" w:rsidP="00B4438A">
            <w:pPr>
              <w:spacing w:after="0"/>
              <w:rPr>
                <w:rFonts w:eastAsia="MS Mincho" w:cs="Times New Roman"/>
                <w:noProof/>
                <w:lang w:val="de-DE"/>
              </w:rPr>
            </w:pPr>
          </w:p>
        </w:tc>
      </w:tr>
      <w:tr w:rsidR="00B4438A" w:rsidRPr="00531C7F" w14:paraId="1F70BC8E" w14:textId="77777777" w:rsidTr="009E24BB">
        <w:trPr>
          <w:cantSplit/>
        </w:trPr>
        <w:tc>
          <w:tcPr>
            <w:tcW w:w="4644" w:type="dxa"/>
          </w:tcPr>
          <w:p w14:paraId="20E3125E" w14:textId="77777777" w:rsidR="00B4438A" w:rsidRPr="0036187A" w:rsidRDefault="00B4438A" w:rsidP="00B4438A">
            <w:pPr>
              <w:spacing w:after="0"/>
              <w:rPr>
                <w:rFonts w:eastAsia="MS Mincho" w:cs="Times New Roman"/>
                <w:b/>
                <w:noProof/>
                <w:lang w:val="es-ES"/>
              </w:rPr>
            </w:pPr>
            <w:r w:rsidRPr="0036187A">
              <w:rPr>
                <w:rFonts w:eastAsia="MS Mincho" w:cs="Times New Roman"/>
                <w:b/>
                <w:noProof/>
                <w:lang w:val="es-ES"/>
              </w:rPr>
              <w:t>España</w:t>
            </w:r>
          </w:p>
          <w:p w14:paraId="42446682" w14:textId="77777777" w:rsidR="00B4438A" w:rsidRPr="0036187A" w:rsidRDefault="00B4438A" w:rsidP="00B4438A">
            <w:pPr>
              <w:spacing w:after="0"/>
              <w:rPr>
                <w:rFonts w:eastAsia="MS Mincho" w:cs="Times New Roman"/>
                <w:noProof/>
                <w:lang w:val="es-ES"/>
              </w:rPr>
            </w:pPr>
            <w:r w:rsidRPr="0036187A">
              <w:rPr>
                <w:rFonts w:eastAsia="MS Mincho" w:cs="Times New Roman"/>
                <w:noProof/>
                <w:lang w:val="es-ES"/>
              </w:rPr>
              <w:t>Astellas Pharma S.A.</w:t>
            </w:r>
            <w:r w:rsidRPr="0036187A">
              <w:rPr>
                <w:rFonts w:eastAsia="MS Mincho" w:cs="Times New Roman"/>
                <w:noProof/>
                <w:lang w:val="es-ES"/>
              </w:rPr>
              <w:br/>
              <w:t>Tel: + 34 91 4952700</w:t>
            </w:r>
          </w:p>
          <w:p w14:paraId="551D5235" w14:textId="77777777" w:rsidR="00B4438A" w:rsidRPr="0036187A" w:rsidRDefault="00B4438A" w:rsidP="00B4438A">
            <w:pPr>
              <w:spacing w:after="0"/>
              <w:rPr>
                <w:rFonts w:eastAsia="MS Mincho" w:cs="Times New Roman"/>
                <w:noProof/>
                <w:lang w:val="es-ES"/>
              </w:rPr>
            </w:pPr>
          </w:p>
        </w:tc>
        <w:tc>
          <w:tcPr>
            <w:tcW w:w="4678" w:type="dxa"/>
          </w:tcPr>
          <w:p w14:paraId="60E791F2"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Polska</w:t>
            </w:r>
          </w:p>
          <w:p w14:paraId="2ED6D0D3"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Astellas Pharma Sp.z.o.o.</w:t>
            </w:r>
            <w:r w:rsidRPr="0036187A">
              <w:rPr>
                <w:rFonts w:eastAsia="MS Mincho" w:cs="Times New Roman"/>
                <w:noProof/>
                <w:lang w:val="fi-FI"/>
              </w:rPr>
              <w:br/>
              <w:t>Tel.: + 48 225451 111</w:t>
            </w:r>
          </w:p>
          <w:p w14:paraId="0215F550" w14:textId="77777777" w:rsidR="00B4438A" w:rsidRPr="0036187A" w:rsidRDefault="00B4438A" w:rsidP="00B4438A">
            <w:pPr>
              <w:spacing w:after="0"/>
              <w:rPr>
                <w:rFonts w:eastAsia="MS Mincho" w:cs="Times New Roman"/>
                <w:noProof/>
                <w:lang w:val="fi-FI"/>
              </w:rPr>
            </w:pPr>
          </w:p>
        </w:tc>
      </w:tr>
      <w:tr w:rsidR="00B4438A" w:rsidRPr="003054C0" w14:paraId="009ADBC7" w14:textId="77777777" w:rsidTr="009E24BB">
        <w:trPr>
          <w:cantSplit/>
        </w:trPr>
        <w:tc>
          <w:tcPr>
            <w:tcW w:w="4644" w:type="dxa"/>
          </w:tcPr>
          <w:p w14:paraId="42FE59CC" w14:textId="77777777" w:rsidR="00B4438A" w:rsidRPr="0036187A" w:rsidRDefault="00B4438A" w:rsidP="00B4438A">
            <w:pPr>
              <w:spacing w:after="0"/>
              <w:rPr>
                <w:rFonts w:eastAsia="MS Mincho" w:cs="Times New Roman"/>
                <w:b/>
                <w:noProof/>
                <w:lang w:val="fr-FR"/>
              </w:rPr>
            </w:pPr>
            <w:r w:rsidRPr="0036187A">
              <w:rPr>
                <w:rFonts w:eastAsia="MS Mincho" w:cs="Times New Roman"/>
                <w:b/>
                <w:noProof/>
                <w:lang w:val="fr-FR"/>
              </w:rPr>
              <w:t>France</w:t>
            </w:r>
          </w:p>
          <w:p w14:paraId="32C7B928" w14:textId="77777777" w:rsidR="00B4438A" w:rsidRPr="0036187A" w:rsidRDefault="00B4438A" w:rsidP="00B4438A">
            <w:pPr>
              <w:spacing w:after="0"/>
              <w:rPr>
                <w:rFonts w:eastAsia="MS Mincho" w:cs="Times New Roman"/>
                <w:noProof/>
                <w:lang w:val="fr-FR"/>
              </w:rPr>
            </w:pPr>
            <w:r w:rsidRPr="0036187A">
              <w:rPr>
                <w:rFonts w:eastAsia="MS Mincho" w:cs="Times New Roman"/>
                <w:noProof/>
                <w:lang w:val="fr-FR"/>
              </w:rPr>
              <w:t>Astellas Pharma S.A.S.</w:t>
            </w:r>
            <w:r w:rsidRPr="0036187A">
              <w:rPr>
                <w:rFonts w:eastAsia="MS Mincho" w:cs="Times New Roman"/>
                <w:noProof/>
                <w:lang w:val="fr-FR"/>
              </w:rPr>
              <w:br/>
              <w:t>Tél: + 33 (0)1 55917500</w:t>
            </w:r>
          </w:p>
          <w:p w14:paraId="33170966" w14:textId="77777777" w:rsidR="00B4438A" w:rsidRPr="0036187A" w:rsidRDefault="00B4438A" w:rsidP="00B4438A">
            <w:pPr>
              <w:spacing w:after="0"/>
              <w:rPr>
                <w:rFonts w:eastAsia="MS Mincho" w:cs="Times New Roman"/>
                <w:noProof/>
                <w:lang w:val="fr-FR"/>
              </w:rPr>
            </w:pPr>
          </w:p>
        </w:tc>
        <w:tc>
          <w:tcPr>
            <w:tcW w:w="4678" w:type="dxa"/>
          </w:tcPr>
          <w:p w14:paraId="15D06E0A" w14:textId="77777777" w:rsidR="00B4438A" w:rsidRPr="0036187A" w:rsidRDefault="00B4438A" w:rsidP="00B4438A">
            <w:pPr>
              <w:spacing w:after="0"/>
              <w:rPr>
                <w:rFonts w:eastAsia="MS Mincho" w:cs="Times New Roman"/>
                <w:b/>
                <w:noProof/>
                <w:lang w:val="pt-PT"/>
              </w:rPr>
            </w:pPr>
            <w:r w:rsidRPr="0036187A">
              <w:rPr>
                <w:rFonts w:eastAsia="MS Mincho" w:cs="Times New Roman"/>
                <w:b/>
                <w:noProof/>
                <w:lang w:val="pt-PT"/>
              </w:rPr>
              <w:t>Portugal</w:t>
            </w:r>
          </w:p>
          <w:p w14:paraId="781A4341" w14:textId="77777777" w:rsidR="00B4438A" w:rsidRPr="0036187A" w:rsidRDefault="00B4438A" w:rsidP="00B4438A">
            <w:pPr>
              <w:spacing w:after="0"/>
              <w:rPr>
                <w:rFonts w:eastAsia="MS Mincho" w:cs="Times New Roman"/>
                <w:noProof/>
                <w:lang w:val="pt-PT"/>
              </w:rPr>
            </w:pPr>
            <w:r w:rsidRPr="0036187A">
              <w:rPr>
                <w:rFonts w:eastAsia="MS Mincho" w:cs="Times New Roman"/>
                <w:noProof/>
                <w:lang w:val="pt-PT"/>
              </w:rPr>
              <w:t>Astellas Farma, Lda.</w:t>
            </w:r>
            <w:r w:rsidRPr="0036187A">
              <w:rPr>
                <w:rFonts w:eastAsia="MS Mincho" w:cs="Times New Roman"/>
                <w:noProof/>
                <w:lang w:val="pt-PT"/>
              </w:rPr>
              <w:br/>
              <w:t>Tel: + 351 21 4401300</w:t>
            </w:r>
          </w:p>
          <w:p w14:paraId="22931BB6" w14:textId="77777777" w:rsidR="00B4438A" w:rsidRPr="0036187A" w:rsidRDefault="00B4438A" w:rsidP="00B4438A">
            <w:pPr>
              <w:spacing w:after="0"/>
              <w:rPr>
                <w:rFonts w:eastAsia="MS Mincho" w:cs="Times New Roman"/>
                <w:noProof/>
                <w:lang w:val="pt-PT"/>
              </w:rPr>
            </w:pPr>
          </w:p>
        </w:tc>
      </w:tr>
      <w:tr w:rsidR="00B4438A" w:rsidRPr="00531C7F" w14:paraId="57A37DD9" w14:textId="77777777" w:rsidTr="009E24BB">
        <w:trPr>
          <w:cantSplit/>
        </w:trPr>
        <w:tc>
          <w:tcPr>
            <w:tcW w:w="4644" w:type="dxa"/>
          </w:tcPr>
          <w:p w14:paraId="4FEE1FC8"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Hrvatska</w:t>
            </w:r>
          </w:p>
          <w:p w14:paraId="7D46283A"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Astellas d.o.o.</w:t>
            </w:r>
            <w:r w:rsidRPr="0036187A">
              <w:rPr>
                <w:rFonts w:eastAsia="MS Mincho" w:cs="Times New Roman"/>
                <w:noProof/>
                <w:lang w:val="fi-FI"/>
              </w:rPr>
              <w:br/>
              <w:t>Tel: + 385 1 670 01 02</w:t>
            </w:r>
          </w:p>
          <w:p w14:paraId="078225F2" w14:textId="77777777" w:rsidR="00B4438A" w:rsidRPr="0036187A" w:rsidRDefault="00B4438A" w:rsidP="00B4438A">
            <w:pPr>
              <w:spacing w:after="0"/>
              <w:rPr>
                <w:rFonts w:eastAsia="MS Mincho" w:cs="Times New Roman"/>
                <w:noProof/>
                <w:lang w:val="fi-FI"/>
              </w:rPr>
            </w:pPr>
          </w:p>
        </w:tc>
        <w:tc>
          <w:tcPr>
            <w:tcW w:w="4678" w:type="dxa"/>
          </w:tcPr>
          <w:p w14:paraId="26F6658B"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România</w:t>
            </w:r>
          </w:p>
          <w:p w14:paraId="55A25AEA"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S.C. Astellas Pharma SRL</w:t>
            </w:r>
            <w:r w:rsidRPr="0036187A">
              <w:rPr>
                <w:rFonts w:eastAsia="MS Mincho" w:cs="Times New Roman"/>
                <w:noProof/>
                <w:lang w:val="fi-FI"/>
              </w:rPr>
              <w:br/>
              <w:t>Tel: + 40 (0)21 361 04 95</w:t>
            </w:r>
          </w:p>
          <w:p w14:paraId="50869F8B" w14:textId="77777777" w:rsidR="00B4438A" w:rsidRPr="0036187A" w:rsidRDefault="00B4438A" w:rsidP="00B4438A">
            <w:pPr>
              <w:spacing w:after="0"/>
              <w:rPr>
                <w:rFonts w:eastAsia="MS Mincho" w:cs="Times New Roman"/>
                <w:noProof/>
                <w:lang w:val="fi-FI"/>
              </w:rPr>
            </w:pPr>
          </w:p>
        </w:tc>
      </w:tr>
      <w:tr w:rsidR="00B4438A" w:rsidRPr="003054C0" w14:paraId="65D821D2" w14:textId="77777777" w:rsidTr="009E24BB">
        <w:trPr>
          <w:cantSplit/>
        </w:trPr>
        <w:tc>
          <w:tcPr>
            <w:tcW w:w="4644" w:type="dxa"/>
          </w:tcPr>
          <w:p w14:paraId="361FCC51" w14:textId="77777777" w:rsidR="00B4438A" w:rsidRPr="0036187A" w:rsidRDefault="00B4438A" w:rsidP="00B4438A">
            <w:pPr>
              <w:spacing w:after="0"/>
              <w:rPr>
                <w:rFonts w:eastAsia="MS Mincho" w:cs="Times New Roman"/>
                <w:b/>
                <w:noProof/>
                <w:lang w:val="en-GB"/>
              </w:rPr>
            </w:pPr>
            <w:r w:rsidRPr="00531C7F">
              <w:rPr>
                <w:rFonts w:eastAsia="MS Mincho" w:cs="Times New Roman"/>
                <w:noProof/>
              </w:rPr>
              <w:br w:type="page"/>
            </w:r>
            <w:r w:rsidRPr="0036187A">
              <w:rPr>
                <w:rFonts w:eastAsia="MS Mincho" w:cs="Times New Roman"/>
                <w:b/>
                <w:noProof/>
                <w:lang w:val="en-GB"/>
              </w:rPr>
              <w:t>Ireland</w:t>
            </w:r>
          </w:p>
          <w:p w14:paraId="7CEE1B22" w14:textId="77777777" w:rsidR="00B4438A" w:rsidRPr="0036187A" w:rsidRDefault="00B4438A" w:rsidP="00B4438A">
            <w:pPr>
              <w:spacing w:after="0"/>
              <w:rPr>
                <w:rFonts w:eastAsia="MS Mincho" w:cs="Times New Roman"/>
                <w:noProof/>
              </w:rPr>
            </w:pPr>
            <w:r w:rsidRPr="0036187A">
              <w:rPr>
                <w:rFonts w:eastAsia="MS Mincho" w:cs="Times New Roman"/>
                <w:noProof/>
                <w:lang w:val="en-GB"/>
              </w:rPr>
              <w:t>Astellas Pharma Co. Ltd.</w:t>
            </w:r>
            <w:r w:rsidRPr="0036187A">
              <w:rPr>
                <w:rFonts w:eastAsia="MS Mincho" w:cs="Times New Roman"/>
                <w:noProof/>
                <w:lang w:val="en-GB"/>
              </w:rPr>
              <w:br/>
            </w:r>
            <w:r w:rsidRPr="0036187A">
              <w:rPr>
                <w:rFonts w:eastAsia="MS Mincho" w:cs="Times New Roman"/>
                <w:noProof/>
              </w:rPr>
              <w:t>Tel: + 353 (0)1 4671555</w:t>
            </w:r>
          </w:p>
          <w:p w14:paraId="5593F424" w14:textId="77777777" w:rsidR="00B4438A" w:rsidRPr="0036187A" w:rsidRDefault="00B4438A" w:rsidP="00B4438A">
            <w:pPr>
              <w:spacing w:after="0"/>
              <w:rPr>
                <w:rFonts w:eastAsia="MS Mincho" w:cs="Times New Roman"/>
                <w:noProof/>
              </w:rPr>
            </w:pPr>
          </w:p>
        </w:tc>
        <w:tc>
          <w:tcPr>
            <w:tcW w:w="4678" w:type="dxa"/>
          </w:tcPr>
          <w:p w14:paraId="2809EE9C"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Slovenija</w:t>
            </w:r>
          </w:p>
          <w:p w14:paraId="20138EDF"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Astellas Pharma d.o.o.</w:t>
            </w:r>
            <w:r w:rsidRPr="0036187A">
              <w:rPr>
                <w:rFonts w:eastAsia="MS Mincho" w:cs="Times New Roman"/>
                <w:noProof/>
                <w:lang w:val="fi-FI"/>
              </w:rPr>
              <w:br/>
              <w:t>Tel: + 386 14011 400</w:t>
            </w:r>
          </w:p>
          <w:p w14:paraId="295CBD55" w14:textId="77777777" w:rsidR="00B4438A" w:rsidRPr="0036187A" w:rsidRDefault="00B4438A" w:rsidP="00B4438A">
            <w:pPr>
              <w:spacing w:after="0"/>
              <w:rPr>
                <w:rFonts w:eastAsia="MS Mincho" w:cs="Times New Roman"/>
                <w:noProof/>
                <w:lang w:val="fi-FI"/>
              </w:rPr>
            </w:pPr>
          </w:p>
        </w:tc>
      </w:tr>
      <w:tr w:rsidR="00B4438A" w:rsidRPr="00531C7F" w14:paraId="46E8AB2E" w14:textId="77777777" w:rsidTr="009E24BB">
        <w:trPr>
          <w:cantSplit/>
        </w:trPr>
        <w:tc>
          <w:tcPr>
            <w:tcW w:w="4644" w:type="dxa"/>
          </w:tcPr>
          <w:p w14:paraId="2F965B1E"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Ísland</w:t>
            </w:r>
          </w:p>
          <w:p w14:paraId="363261F8" w14:textId="0B47E512" w:rsidR="00B4438A" w:rsidRPr="0036187A" w:rsidRDefault="00B4438A" w:rsidP="00B4438A">
            <w:pPr>
              <w:spacing w:after="0"/>
              <w:rPr>
                <w:rFonts w:eastAsia="MS Mincho" w:cs="Times New Roman"/>
                <w:noProof/>
                <w:lang w:val="fi-FI"/>
              </w:rPr>
            </w:pPr>
            <w:r w:rsidRPr="0036187A">
              <w:rPr>
                <w:rFonts w:eastAsia="MS Mincho" w:cs="Times New Roman"/>
                <w:noProof/>
                <w:lang w:val="fi-FI"/>
              </w:rPr>
              <w:t xml:space="preserve">Vistor </w:t>
            </w:r>
            <w:r w:rsidRPr="0036187A">
              <w:rPr>
                <w:rFonts w:eastAsia="MS Mincho" w:cs="Times New Roman"/>
                <w:noProof/>
                <w:lang w:val="fi-FI"/>
              </w:rPr>
              <w:br/>
              <w:t>Sími: + 354 535 7000</w:t>
            </w:r>
          </w:p>
          <w:p w14:paraId="45E5394A" w14:textId="77777777" w:rsidR="00B4438A" w:rsidRPr="0036187A" w:rsidRDefault="00B4438A" w:rsidP="00B4438A">
            <w:pPr>
              <w:spacing w:after="0"/>
              <w:rPr>
                <w:rFonts w:eastAsia="MS Mincho" w:cs="Times New Roman"/>
                <w:noProof/>
                <w:lang w:val="fi-FI"/>
              </w:rPr>
            </w:pPr>
          </w:p>
        </w:tc>
        <w:tc>
          <w:tcPr>
            <w:tcW w:w="4678" w:type="dxa"/>
          </w:tcPr>
          <w:p w14:paraId="05D3AFB1"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Slovenská republika</w:t>
            </w:r>
          </w:p>
          <w:p w14:paraId="2507CAAE"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 xml:space="preserve">Astellas Pharma s.r.o., </w:t>
            </w:r>
            <w:r w:rsidRPr="0036187A">
              <w:rPr>
                <w:rFonts w:eastAsia="MS Mincho" w:cs="Times New Roman"/>
                <w:noProof/>
                <w:lang w:val="fi-FI"/>
              </w:rPr>
              <w:br/>
              <w:t>Tel: + 421 2 4444 2157</w:t>
            </w:r>
          </w:p>
          <w:p w14:paraId="36F74396" w14:textId="77777777" w:rsidR="00B4438A" w:rsidRPr="0036187A" w:rsidRDefault="00B4438A" w:rsidP="00B4438A">
            <w:pPr>
              <w:spacing w:after="0"/>
              <w:rPr>
                <w:rFonts w:eastAsia="MS Mincho" w:cs="Times New Roman"/>
                <w:noProof/>
                <w:lang w:val="fi-FI"/>
              </w:rPr>
            </w:pPr>
          </w:p>
        </w:tc>
      </w:tr>
      <w:tr w:rsidR="00B4438A" w:rsidRPr="00531C7F" w14:paraId="6CC0533C" w14:textId="77777777" w:rsidTr="009E24BB">
        <w:trPr>
          <w:cantSplit/>
        </w:trPr>
        <w:tc>
          <w:tcPr>
            <w:tcW w:w="4644" w:type="dxa"/>
          </w:tcPr>
          <w:p w14:paraId="66FBEDCF"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Italia</w:t>
            </w:r>
          </w:p>
          <w:p w14:paraId="69DEFFD4"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Astellas Pharma S.p.A.</w:t>
            </w:r>
            <w:r w:rsidRPr="0036187A">
              <w:rPr>
                <w:rFonts w:eastAsia="MS Mincho" w:cs="Times New Roman"/>
                <w:noProof/>
                <w:lang w:val="fi-FI"/>
              </w:rPr>
              <w:br/>
              <w:t>Tel: + 39 (0)2 921381</w:t>
            </w:r>
          </w:p>
          <w:p w14:paraId="2B095BDB" w14:textId="77777777" w:rsidR="00B4438A" w:rsidRPr="0036187A" w:rsidRDefault="00B4438A" w:rsidP="00B4438A">
            <w:pPr>
              <w:spacing w:after="0"/>
              <w:rPr>
                <w:rFonts w:eastAsia="MS Mincho" w:cs="Times New Roman"/>
                <w:noProof/>
                <w:lang w:val="fi-FI"/>
              </w:rPr>
            </w:pPr>
          </w:p>
        </w:tc>
        <w:tc>
          <w:tcPr>
            <w:tcW w:w="4678" w:type="dxa"/>
          </w:tcPr>
          <w:p w14:paraId="2115B35B"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Suomi/Finland</w:t>
            </w:r>
          </w:p>
          <w:p w14:paraId="588E78E2" w14:textId="77777777" w:rsidR="00B4438A" w:rsidRPr="0036187A" w:rsidRDefault="00B4438A" w:rsidP="00B4438A">
            <w:pPr>
              <w:spacing w:after="0"/>
              <w:rPr>
                <w:rFonts w:eastAsia="MS Mincho" w:cs="Times New Roman"/>
                <w:noProof/>
                <w:lang w:val="fi-FI"/>
              </w:rPr>
            </w:pPr>
            <w:r w:rsidRPr="0036187A">
              <w:rPr>
                <w:rFonts w:eastAsia="MS Mincho" w:cs="Times New Roman"/>
                <w:noProof/>
                <w:lang w:val="fi-FI"/>
              </w:rPr>
              <w:t>Astellas Pharma</w:t>
            </w:r>
            <w:r w:rsidRPr="0036187A">
              <w:rPr>
                <w:rFonts w:eastAsia="MS Mincho" w:cs="Times New Roman"/>
                <w:noProof/>
                <w:lang w:val="fi-FI"/>
              </w:rPr>
              <w:br/>
              <w:t>Puh/Tel: + 358 (0)9 85606000</w:t>
            </w:r>
          </w:p>
        </w:tc>
      </w:tr>
      <w:tr w:rsidR="00B4438A" w:rsidRPr="003054C0" w14:paraId="37603A66" w14:textId="77777777" w:rsidTr="009E24BB">
        <w:trPr>
          <w:cantSplit/>
        </w:trPr>
        <w:tc>
          <w:tcPr>
            <w:tcW w:w="4644" w:type="dxa"/>
          </w:tcPr>
          <w:p w14:paraId="29461C89"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Κύπρος</w:t>
            </w:r>
          </w:p>
          <w:p w14:paraId="2765FAC7" w14:textId="77777777" w:rsidR="00BA6263" w:rsidRPr="0036187A" w:rsidDel="002D6C4B" w:rsidRDefault="00BA6263" w:rsidP="00BA6263">
            <w:pPr>
              <w:spacing w:after="0"/>
              <w:rPr>
                <w:del w:id="367" w:author="Author"/>
                <w:rFonts w:eastAsia="MS Mincho" w:cs="Times New Roman"/>
              </w:rPr>
            </w:pPr>
            <w:del w:id="368" w:author="Author">
              <w:r w:rsidRPr="0036187A" w:rsidDel="002D6C4B">
                <w:rPr>
                  <w:rFonts w:eastAsia="MS Mincho" w:cs="Times New Roman"/>
                  <w:lang w:val="fi-FI"/>
                </w:rPr>
                <w:delText>Ελλάδα</w:delText>
              </w:r>
            </w:del>
          </w:p>
          <w:p w14:paraId="0E52700D" w14:textId="77777777" w:rsidR="00BA6263" w:rsidRPr="0036187A" w:rsidRDefault="00BA6263" w:rsidP="00BA6263">
            <w:pPr>
              <w:spacing w:after="0"/>
              <w:rPr>
                <w:ins w:id="369" w:author="Author"/>
                <w:rFonts w:eastAsia="MS Mincho" w:cs="Times New Roman"/>
                <w:lang w:val="fi-FI"/>
              </w:rPr>
            </w:pPr>
            <w:ins w:id="370" w:author="Author">
              <w:r w:rsidRPr="0036187A">
                <w:rPr>
                  <w:rFonts w:eastAsia="MS Mincho" w:cs="Times New Roman"/>
                  <w:lang w:val="fi-FI"/>
                </w:rPr>
                <w:t>Novagem Ltd</w:t>
              </w:r>
            </w:ins>
          </w:p>
          <w:p w14:paraId="0BA14857" w14:textId="77777777" w:rsidR="00BA6263" w:rsidRPr="0036187A" w:rsidDel="002D53F4" w:rsidRDefault="00BA6263" w:rsidP="00BA6263">
            <w:pPr>
              <w:spacing w:after="0"/>
              <w:rPr>
                <w:del w:id="371" w:author="Author"/>
                <w:rFonts w:eastAsia="MS Mincho" w:cs="Times New Roman"/>
                <w:lang w:val="fi-FI"/>
              </w:rPr>
            </w:pPr>
            <w:ins w:id="372" w:author="Author">
              <w:r w:rsidRPr="0036187A">
                <w:rPr>
                  <w:rFonts w:eastAsia="MS Mincho" w:cs="Times New Roman"/>
                  <w:lang w:val="fi-FI"/>
                </w:rPr>
                <w:t>Τηλ: +357 22 483858</w:t>
              </w:r>
            </w:ins>
            <w:del w:id="373" w:author="Author">
              <w:r w:rsidRPr="0036187A" w:rsidDel="002D53F4">
                <w:rPr>
                  <w:rFonts w:eastAsia="MS Mincho" w:cs="Times New Roman"/>
                  <w:lang w:val="fi-FI"/>
                </w:rPr>
                <w:delText>Astellas Pharmaceuticals AEBE</w:delText>
              </w:r>
            </w:del>
          </w:p>
          <w:p w14:paraId="58516178" w14:textId="4560EC20" w:rsidR="00B4438A" w:rsidRPr="0036187A" w:rsidRDefault="00BA6263" w:rsidP="00BA6263">
            <w:pPr>
              <w:spacing w:after="0"/>
              <w:rPr>
                <w:rFonts w:eastAsia="MS Mincho" w:cs="Times New Roman"/>
                <w:noProof/>
                <w:lang w:val="fi-FI"/>
              </w:rPr>
            </w:pPr>
            <w:del w:id="374" w:author="Author">
              <w:r w:rsidRPr="0036187A" w:rsidDel="002D53F4">
                <w:rPr>
                  <w:rFonts w:eastAsia="MS Mincho" w:cs="Times New Roman"/>
                </w:rPr>
                <w:delText>Τηλ</w:delText>
              </w:r>
              <w:r w:rsidRPr="0036187A" w:rsidDel="002D53F4">
                <w:rPr>
                  <w:rFonts w:eastAsia="MS Mincho" w:cs="Times New Roman"/>
                  <w:lang w:val="fi-FI"/>
                </w:rPr>
                <w:delText>: + 30 210 8189900</w:delText>
              </w:r>
            </w:del>
          </w:p>
          <w:p w14:paraId="45152A69" w14:textId="77777777" w:rsidR="00B4438A" w:rsidRPr="0036187A" w:rsidRDefault="00B4438A" w:rsidP="00B4438A">
            <w:pPr>
              <w:spacing w:after="0"/>
              <w:rPr>
                <w:rFonts w:eastAsia="MS Mincho" w:cs="Times New Roman"/>
                <w:noProof/>
                <w:lang w:val="fi-FI"/>
              </w:rPr>
            </w:pPr>
          </w:p>
        </w:tc>
        <w:tc>
          <w:tcPr>
            <w:tcW w:w="4678" w:type="dxa"/>
          </w:tcPr>
          <w:p w14:paraId="5808D49C" w14:textId="77777777" w:rsidR="00B4438A" w:rsidRPr="0036187A" w:rsidRDefault="00B4438A" w:rsidP="00B4438A">
            <w:pPr>
              <w:spacing w:after="0"/>
              <w:rPr>
                <w:rFonts w:eastAsia="MS Mincho" w:cs="Times New Roman"/>
                <w:b/>
                <w:noProof/>
                <w:lang w:val="de-DE"/>
              </w:rPr>
            </w:pPr>
            <w:r w:rsidRPr="0036187A">
              <w:rPr>
                <w:rFonts w:eastAsia="MS Mincho" w:cs="Times New Roman"/>
                <w:b/>
                <w:noProof/>
                <w:lang w:val="de-DE"/>
              </w:rPr>
              <w:t>Sverige</w:t>
            </w:r>
          </w:p>
          <w:p w14:paraId="65D15609" w14:textId="77777777" w:rsidR="00B4438A" w:rsidRPr="0036187A" w:rsidRDefault="00B4438A" w:rsidP="00B4438A">
            <w:pPr>
              <w:spacing w:after="0"/>
              <w:rPr>
                <w:rFonts w:eastAsia="MS Mincho" w:cs="Times New Roman"/>
                <w:noProof/>
                <w:lang w:val="de-DE"/>
              </w:rPr>
            </w:pPr>
            <w:r w:rsidRPr="0036187A">
              <w:rPr>
                <w:rFonts w:eastAsia="MS Mincho" w:cs="Times New Roman"/>
                <w:noProof/>
                <w:lang w:val="de-DE"/>
              </w:rPr>
              <w:t>Astellas Pharma AB</w:t>
            </w:r>
            <w:r w:rsidRPr="0036187A">
              <w:rPr>
                <w:rFonts w:eastAsia="MS Mincho" w:cs="Times New Roman"/>
                <w:noProof/>
                <w:lang w:val="de-DE"/>
              </w:rPr>
              <w:br/>
              <w:t>Tel: + 46 (0)40</w:t>
            </w:r>
            <w:r w:rsidRPr="0036187A">
              <w:rPr>
                <w:rFonts w:eastAsia="MS Mincho" w:cs="Times New Roman"/>
                <w:noProof/>
                <w:lang w:val="de-DE"/>
              </w:rPr>
              <w:noBreakHyphen/>
              <w:t>650 15 00</w:t>
            </w:r>
          </w:p>
          <w:p w14:paraId="2ADE90A8" w14:textId="77777777" w:rsidR="00B4438A" w:rsidRPr="0036187A" w:rsidRDefault="00B4438A" w:rsidP="00B4438A">
            <w:pPr>
              <w:spacing w:after="0"/>
              <w:rPr>
                <w:rFonts w:eastAsia="MS Mincho" w:cs="Times New Roman"/>
                <w:noProof/>
                <w:lang w:val="de-DE"/>
              </w:rPr>
            </w:pPr>
          </w:p>
        </w:tc>
      </w:tr>
      <w:tr w:rsidR="00B4438A" w:rsidRPr="003054C0" w14:paraId="17942D2D" w14:textId="77777777" w:rsidTr="009E24BB">
        <w:trPr>
          <w:cantSplit/>
        </w:trPr>
        <w:tc>
          <w:tcPr>
            <w:tcW w:w="4644" w:type="dxa"/>
          </w:tcPr>
          <w:p w14:paraId="01AD2BD5" w14:textId="77777777" w:rsidR="00B4438A" w:rsidRPr="0036187A" w:rsidRDefault="00B4438A" w:rsidP="00B4438A">
            <w:pPr>
              <w:spacing w:after="0"/>
              <w:rPr>
                <w:rFonts w:eastAsia="MS Mincho" w:cs="Times New Roman"/>
                <w:b/>
                <w:noProof/>
                <w:lang w:val="fi-FI"/>
              </w:rPr>
            </w:pPr>
            <w:r w:rsidRPr="0036187A">
              <w:rPr>
                <w:rFonts w:eastAsia="MS Mincho" w:cs="Times New Roman"/>
                <w:b/>
                <w:noProof/>
                <w:lang w:val="fi-FI"/>
              </w:rPr>
              <w:t>Latvija</w:t>
            </w:r>
          </w:p>
          <w:p w14:paraId="577318E8" w14:textId="7701EE9E" w:rsidR="00B4438A" w:rsidRPr="0036187A" w:rsidRDefault="00B4438A" w:rsidP="00C431F4">
            <w:pPr>
              <w:spacing w:after="0"/>
              <w:rPr>
                <w:rFonts w:eastAsia="MS Mincho" w:cs="Times New Roman"/>
                <w:noProof/>
                <w:lang w:val="fi-FI"/>
              </w:rPr>
            </w:pPr>
            <w:r w:rsidRPr="0036187A">
              <w:rPr>
                <w:rFonts w:eastAsia="MS Mincho" w:cs="Times New Roman"/>
                <w:noProof/>
                <w:szCs w:val="20"/>
                <w:lang w:val="fi-FI"/>
              </w:rPr>
              <w:t>Astellas Pharma d.o.o.</w:t>
            </w:r>
            <w:r w:rsidRPr="0036187A">
              <w:rPr>
                <w:rFonts w:eastAsia="MS Mincho" w:cs="Times New Roman"/>
                <w:noProof/>
                <w:lang w:val="fi-FI"/>
              </w:rPr>
              <w:br/>
              <w:t>Tel: + 371 67 619365</w:t>
            </w:r>
          </w:p>
        </w:tc>
        <w:tc>
          <w:tcPr>
            <w:tcW w:w="4678" w:type="dxa"/>
          </w:tcPr>
          <w:p w14:paraId="758F5A9D" w14:textId="77777777" w:rsidR="00B4438A" w:rsidRPr="0036187A" w:rsidRDefault="00B4438A" w:rsidP="00B4438A">
            <w:pPr>
              <w:spacing w:after="0"/>
              <w:rPr>
                <w:rFonts w:eastAsia="MS Mincho" w:cs="Times New Roman"/>
                <w:noProof/>
                <w:lang w:val="fi-FI"/>
              </w:rPr>
            </w:pPr>
          </w:p>
        </w:tc>
      </w:tr>
    </w:tbl>
    <w:p w14:paraId="7F731FE1" w14:textId="773B0A3F" w:rsidR="00D57306" w:rsidRPr="00FF7E2D" w:rsidRDefault="00D57306" w:rsidP="00B4438A">
      <w:pPr>
        <w:spacing w:after="0"/>
        <w:rPr>
          <w:lang w:eastAsia="en-CA"/>
        </w:rPr>
      </w:pPr>
    </w:p>
    <w:p w14:paraId="7E9AF95D" w14:textId="28EF6AA5" w:rsidR="00D57306" w:rsidRPr="0027106F" w:rsidRDefault="00D57306">
      <w:pPr>
        <w:spacing w:before="240"/>
        <w:rPr>
          <w:b/>
          <w:bCs/>
          <w:lang w:val="fi-FI"/>
        </w:rPr>
      </w:pPr>
      <w:bookmarkStart w:id="375" w:name="_i4i0hCdpHq1Tf08LSBpnlVkZK"/>
      <w:bookmarkEnd w:id="375"/>
      <w:r w:rsidRPr="0027106F">
        <w:rPr>
          <w:b/>
          <w:bCs/>
          <w:lang w:val="fi-FI"/>
        </w:rPr>
        <w:t xml:space="preserve">Tämä pakkausseloste on tarkistettu viimeksi </w:t>
      </w:r>
      <w:r w:rsidR="00FF7E2D" w:rsidRPr="00BB353F">
        <w:rPr>
          <w:rFonts w:eastAsia="MS Mincho" w:cs="Times New Roman"/>
          <w:b/>
          <w:bCs/>
          <w:noProof/>
          <w:lang w:val="fi-FI"/>
        </w:rPr>
        <w:t>KK.VVVV</w:t>
      </w:r>
    </w:p>
    <w:p w14:paraId="1A5D6417" w14:textId="59BEE28A" w:rsidR="00D57306" w:rsidRPr="0027106F" w:rsidRDefault="008B6212">
      <w:pPr>
        <w:rPr>
          <w:lang w:val="fi-FI"/>
        </w:rPr>
      </w:pPr>
      <w:bookmarkStart w:id="376" w:name="_i4i7AmGiHwKzdsCo1kfkmYERH"/>
      <w:bookmarkStart w:id="377" w:name="_i4i0htMMFGPZMCpDJf9yi0q4q"/>
      <w:bookmarkStart w:id="378" w:name="_i4i03qmHfb1lbaHsFPo3pZG0p"/>
      <w:bookmarkEnd w:id="376"/>
      <w:bookmarkEnd w:id="377"/>
      <w:bookmarkEnd w:id="378"/>
      <w:r w:rsidRPr="008B6212">
        <w:rPr>
          <w:rFonts w:eastAsia="MS Mincho" w:cs="Times New Roman"/>
          <w:noProof/>
          <w:lang w:val="fi-FI"/>
        </w:rPr>
        <w:t xml:space="preserve">Lisätietoa tästä lääkevalmisteesta on saatavilla Euroopan lääkeviraston verkkosivulta </w:t>
      </w:r>
      <w:hyperlink r:id="rId40" w:history="1">
        <w:r w:rsidRPr="008B6212">
          <w:rPr>
            <w:rFonts w:eastAsia="MS Mincho" w:cs="Times New Roman"/>
            <w:noProof/>
            <w:color w:val="0000FF"/>
            <w:u w:val="single"/>
            <w:lang w:val="fi-FI"/>
          </w:rPr>
          <w:t>http://www.ema.europa.eu</w:t>
        </w:r>
      </w:hyperlink>
      <w:r w:rsidRPr="008B6212">
        <w:rPr>
          <w:rFonts w:eastAsia="MS Mincho" w:cs="Times New Roman"/>
          <w:noProof/>
          <w:color w:val="0000FF"/>
          <w:lang w:val="fi-FI"/>
        </w:rPr>
        <w:t>/</w:t>
      </w:r>
      <w:r w:rsidR="00D57306" w:rsidRPr="0027106F">
        <w:rPr>
          <w:lang w:val="fi-FI"/>
        </w:rPr>
        <w:t xml:space="preserve">. </w:t>
      </w:r>
    </w:p>
    <w:p w14:paraId="0BD59136" w14:textId="60D2CB83" w:rsidR="00D57306" w:rsidRPr="00FF7E2D" w:rsidRDefault="00D57306" w:rsidP="004258D5">
      <w:pPr>
        <w:rPr>
          <w:lang w:val="fi-FI"/>
        </w:rPr>
      </w:pPr>
      <w:r w:rsidRPr="00FF7E2D">
        <w:rPr>
          <w:lang w:val="fi-FI"/>
        </w:rPr>
        <w:br w:type="page"/>
      </w:r>
    </w:p>
    <w:p w14:paraId="1B3089B4" w14:textId="7BECE318" w:rsidR="00D57306" w:rsidRPr="00FF7E2D" w:rsidRDefault="00D57306">
      <w:pPr>
        <w:pStyle w:val="Title-AnnexIIIb"/>
        <w:rPr>
          <w:lang w:val="fi-FI"/>
        </w:rPr>
      </w:pPr>
      <w:r w:rsidRPr="00FF7E2D">
        <w:rPr>
          <w:lang w:val="fi-FI"/>
        </w:rPr>
        <w:t>Pakkausseloste: Tietoa potilaalle</w:t>
      </w:r>
    </w:p>
    <w:p w14:paraId="301F8400" w14:textId="65020A83" w:rsidR="00D57306" w:rsidRPr="004F1BC5" w:rsidRDefault="008B6212" w:rsidP="00BA32C3">
      <w:pPr>
        <w:pStyle w:val="Subtitle-AnnexIIIb"/>
        <w:rPr>
          <w:rStyle w:val="Strong"/>
          <w:lang w:val="fi-FI"/>
          <w:rPrChange w:id="379" w:author="Author">
            <w:rPr>
              <w:rStyle w:val="Strong"/>
              <w:rFonts w:eastAsia="PMingLiU" w:cs="Arial"/>
              <w:b w:val="0"/>
              <w:lang w:val="en-GB"/>
            </w:rPr>
          </w:rPrChange>
        </w:rPr>
      </w:pPr>
      <w:r w:rsidRPr="00FF7E2D">
        <w:rPr>
          <w:rFonts w:eastAsia="MS Mincho" w:cs="Times New Roman"/>
          <w:b/>
          <w:noProof/>
          <w:lang w:val="fi-FI"/>
        </w:rPr>
        <w:t>Xtandi 40 mg kalvopäällysteiset tabletit</w:t>
      </w:r>
      <w:r w:rsidR="00D57306" w:rsidRPr="00FF7E2D">
        <w:rPr>
          <w:rFonts w:cs="Myanmar Text"/>
          <w:b/>
          <w:noProof/>
          <w:lang w:val="fi-FI"/>
        </w:rPr>
        <w:br/>
      </w:r>
      <w:r w:rsidRPr="00FF7E2D">
        <w:rPr>
          <w:rFonts w:eastAsia="MS Mincho" w:cs="Times New Roman"/>
          <w:b/>
          <w:noProof/>
          <w:lang w:val="fi-FI"/>
        </w:rPr>
        <w:t>Xtandi 80 mg kalvopäällysteiset tabletit</w:t>
      </w:r>
    </w:p>
    <w:p w14:paraId="4417C406" w14:textId="46AFAF6E" w:rsidR="00D57306" w:rsidRPr="0027106F" w:rsidRDefault="008B6212" w:rsidP="000D689F">
      <w:pPr>
        <w:pStyle w:val="Subtitle-AnnexIIIb"/>
        <w:spacing w:after="440"/>
        <w:rPr>
          <w:rFonts w:eastAsia="Times New Roman"/>
          <w:lang w:val="fi-FI"/>
        </w:rPr>
      </w:pPr>
      <w:r w:rsidRPr="008B6212">
        <w:rPr>
          <w:rFonts w:eastAsia="MS Mincho" w:cs="Times New Roman"/>
          <w:noProof/>
          <w:lang w:val="fi-FI"/>
        </w:rPr>
        <w:t>entsalutamidi</w:t>
      </w:r>
    </w:p>
    <w:p w14:paraId="5EC7F3B8" w14:textId="79F9CD70" w:rsidR="00D57306" w:rsidRPr="0027106F" w:rsidRDefault="00320253">
      <w:pPr>
        <w:pStyle w:val="Heading3-AnnexIIIb"/>
        <w:rPr>
          <w:lang w:val="fi-FI"/>
        </w:rPr>
      </w:pPr>
      <w:r w:rsidRPr="00320253">
        <w:rPr>
          <w:rFonts w:eastAsia="MS Mincho" w:cs="Times New Roman"/>
          <w:noProof/>
          <w:lang w:val="fi-FI"/>
        </w:rPr>
        <w:t>Lue tämä pakkausseloste huolellisesti ennen kuin aloitat lääkkeen ottamisen, sillä se sisältää sinulle tärkeitä tietoja</w:t>
      </w:r>
      <w:r w:rsidR="00D57306" w:rsidRPr="0027106F">
        <w:rPr>
          <w:lang w:val="fi-FI"/>
        </w:rPr>
        <w:t>.</w:t>
      </w:r>
    </w:p>
    <w:p w14:paraId="37DDB602" w14:textId="76EC5D21" w:rsidR="00D57306" w:rsidRPr="0027106F" w:rsidRDefault="008B6212" w:rsidP="00B73F5D">
      <w:pPr>
        <w:pStyle w:val="ListDash-PL"/>
        <w:numPr>
          <w:ilvl w:val="0"/>
          <w:numId w:val="10"/>
        </w:numPr>
        <w:ind w:left="562" w:hanging="562"/>
        <w:rPr>
          <w:lang w:val="fi-FI"/>
        </w:rPr>
      </w:pPr>
      <w:r w:rsidRPr="008B6212">
        <w:rPr>
          <w:rFonts w:eastAsia="MS Mincho" w:cs="Times New Roman"/>
          <w:lang w:val="fi-FI"/>
        </w:rPr>
        <w:t>Säilytä tämä pakkausseloste. Voit tarvita sitä myöhemmin</w:t>
      </w:r>
      <w:r w:rsidR="00D57306" w:rsidRPr="0027106F">
        <w:rPr>
          <w:lang w:val="fi-FI"/>
        </w:rPr>
        <w:t>.</w:t>
      </w:r>
    </w:p>
    <w:p w14:paraId="4F9C2E3D" w14:textId="503C4E6A" w:rsidR="00D57306" w:rsidRPr="0027106F" w:rsidRDefault="008B6212" w:rsidP="00B73F5D">
      <w:pPr>
        <w:pStyle w:val="ListDash-PL"/>
        <w:numPr>
          <w:ilvl w:val="0"/>
          <w:numId w:val="10"/>
        </w:numPr>
        <w:ind w:left="562" w:hanging="562"/>
        <w:rPr>
          <w:lang w:val="fi-FI" w:eastAsia="en-CA"/>
        </w:rPr>
      </w:pPr>
      <w:r w:rsidRPr="008B6212">
        <w:rPr>
          <w:rFonts w:eastAsia="MS Mincho" w:cs="Times New Roman"/>
          <w:lang w:val="fi-FI"/>
        </w:rPr>
        <w:t>Jos sinulla on kysyttävää, käänny lääkärin puoleen</w:t>
      </w:r>
      <w:r w:rsidR="00D57306" w:rsidRPr="0027106F">
        <w:rPr>
          <w:lang w:val="fi-FI"/>
        </w:rPr>
        <w:t>.</w:t>
      </w:r>
    </w:p>
    <w:p w14:paraId="35A6A6E3" w14:textId="6076796C" w:rsidR="00D57306" w:rsidRPr="0027106F" w:rsidRDefault="008B6212" w:rsidP="00B73F5D">
      <w:pPr>
        <w:pStyle w:val="ListDash-PL"/>
        <w:numPr>
          <w:ilvl w:val="0"/>
          <w:numId w:val="10"/>
        </w:numPr>
        <w:ind w:left="562" w:hanging="562"/>
        <w:rPr>
          <w:lang w:val="fi-FI" w:eastAsia="en-CA"/>
        </w:rPr>
      </w:pPr>
      <w:r w:rsidRPr="008B6212">
        <w:rPr>
          <w:rFonts w:eastAsia="MS Mincho" w:cs="Times New Roman"/>
          <w:lang w:val="fi-FI"/>
        </w:rPr>
        <w:t>Tämä lääke on määrätty vain sinulle eikä sitä pidä</w:t>
      </w:r>
      <w:r w:rsidRPr="008B6212">
        <w:rPr>
          <w:rFonts w:eastAsia="MS Mincho" w:cs="Times New Roman"/>
          <w:noProof w:val="0"/>
          <w:lang w:val="fi-FI"/>
        </w:rPr>
        <w:t xml:space="preserve"> </w:t>
      </w:r>
      <w:r w:rsidRPr="008B6212">
        <w:rPr>
          <w:rFonts w:eastAsia="MS Mincho" w:cs="Times New Roman"/>
          <w:lang w:val="fi-FI"/>
        </w:rPr>
        <w:t>antaa muiden käyttöön. Se voi aiheuttaa haittaa muille, vaikka heillä olisikin samanlaiset oireet kuin sinulla</w:t>
      </w:r>
      <w:r w:rsidR="00D57306" w:rsidRPr="0027106F">
        <w:rPr>
          <w:lang w:val="fi-FI"/>
        </w:rPr>
        <w:t>.</w:t>
      </w:r>
    </w:p>
    <w:p w14:paraId="555D2C4E" w14:textId="3FE9EDAD" w:rsidR="00D57306" w:rsidRDefault="008B6212" w:rsidP="00B73F5D">
      <w:pPr>
        <w:pStyle w:val="ListDash-PL"/>
        <w:numPr>
          <w:ilvl w:val="0"/>
          <w:numId w:val="10"/>
        </w:numPr>
        <w:ind w:left="562" w:hanging="562"/>
        <w:rPr>
          <w:lang w:eastAsia="en-CA"/>
        </w:rPr>
      </w:pPr>
      <w:r w:rsidRPr="008B6212">
        <w:rPr>
          <w:rFonts w:eastAsia="MS Mincho" w:cs="Times New Roman"/>
          <w:lang w:val="fi-FI"/>
        </w:rPr>
        <w:t>Jos havaitset haittavaikutuksia, kerro niistä lääkärille. Tämä koskee myös sellaisia mahdollisia haittavaikutuksia, joita ei ole mainittu tässä pakkausselosteessa. Ks. kohta 4</w:t>
      </w:r>
      <w:r w:rsidR="00D57306" w:rsidRPr="006C0B2E">
        <w:t>.</w:t>
      </w:r>
    </w:p>
    <w:p w14:paraId="72797E01" w14:textId="75D614A5" w:rsidR="00D57306" w:rsidRDefault="00D57306">
      <w:pPr>
        <w:pStyle w:val="Heading3-AnnexIIIb"/>
      </w:pPr>
      <w:r w:rsidRPr="00061583">
        <w:t>Tässä pakkausselosteessa kerrotaan:</w:t>
      </w:r>
    </w:p>
    <w:p w14:paraId="39E3EC1E" w14:textId="491B7C24" w:rsidR="00D57306" w:rsidRPr="0027106F" w:rsidRDefault="00D57306" w:rsidP="008B6212">
      <w:pPr>
        <w:pStyle w:val="PackageLeafletTOC"/>
        <w:tabs>
          <w:tab w:val="clear" w:pos="425"/>
        </w:tabs>
        <w:spacing w:before="0"/>
        <w:ind w:left="540" w:hanging="540"/>
        <w:rPr>
          <w:lang w:val="fi-FI"/>
        </w:rPr>
      </w:pPr>
      <w:r w:rsidRPr="0027106F">
        <w:rPr>
          <w:lang w:val="fi-FI"/>
        </w:rPr>
        <w:t>1.</w:t>
      </w:r>
      <w:r w:rsidRPr="0027106F">
        <w:rPr>
          <w:lang w:val="fi-FI"/>
        </w:rPr>
        <w:tab/>
        <w:t xml:space="preserve">Mitä </w:t>
      </w:r>
      <w:r w:rsidRPr="00B13A67">
        <w:rPr>
          <w:lang w:val="fi-FI"/>
        </w:rPr>
        <w:t>Xtandi</w:t>
      </w:r>
      <w:r w:rsidRPr="0027106F">
        <w:rPr>
          <w:lang w:val="fi-FI"/>
        </w:rPr>
        <w:t xml:space="preserve"> on ja mihin sitä käytetään</w:t>
      </w:r>
    </w:p>
    <w:p w14:paraId="77E60932" w14:textId="001736BB" w:rsidR="00D57306" w:rsidRPr="0027106F" w:rsidRDefault="00D57306" w:rsidP="008B6212">
      <w:pPr>
        <w:pStyle w:val="PackageLeafletTOC"/>
        <w:tabs>
          <w:tab w:val="clear" w:pos="425"/>
        </w:tabs>
        <w:spacing w:before="0"/>
        <w:ind w:left="540" w:hanging="540"/>
        <w:rPr>
          <w:lang w:val="fi-FI"/>
        </w:rPr>
      </w:pPr>
      <w:r w:rsidRPr="0027106F">
        <w:rPr>
          <w:lang w:val="fi-FI"/>
        </w:rPr>
        <w:t>2.</w:t>
      </w:r>
      <w:r w:rsidRPr="0027106F">
        <w:rPr>
          <w:lang w:val="fi-FI"/>
        </w:rPr>
        <w:tab/>
        <w:t xml:space="preserve">Mitä sinun on tiedettävä, </w:t>
      </w:r>
      <w:r w:rsidR="006844B6" w:rsidRPr="006844B6">
        <w:rPr>
          <w:rFonts w:eastAsia="MS Mincho" w:cs="Times New Roman"/>
          <w:noProof/>
          <w:lang w:val="fi-FI"/>
        </w:rPr>
        <w:t>ennen kuin käytät Xtandi-valmistetta</w:t>
      </w:r>
    </w:p>
    <w:p w14:paraId="4EFBBC3F" w14:textId="6F6DDF7F" w:rsidR="00D57306" w:rsidRPr="0027106F" w:rsidRDefault="00D57306" w:rsidP="008B6212">
      <w:pPr>
        <w:pStyle w:val="PackageLeafletTOC"/>
        <w:tabs>
          <w:tab w:val="clear" w:pos="425"/>
        </w:tabs>
        <w:spacing w:before="0"/>
        <w:ind w:left="540" w:hanging="540"/>
        <w:rPr>
          <w:lang w:val="fi-FI"/>
        </w:rPr>
      </w:pPr>
      <w:r w:rsidRPr="0027106F">
        <w:rPr>
          <w:lang w:val="fi-FI"/>
        </w:rPr>
        <w:t>3.</w:t>
      </w:r>
      <w:r w:rsidRPr="0027106F">
        <w:rPr>
          <w:lang w:val="fi-FI"/>
        </w:rPr>
        <w:tab/>
        <w:t xml:space="preserve">Miten </w:t>
      </w:r>
      <w:r w:rsidRPr="00B13A67">
        <w:rPr>
          <w:lang w:val="fi-FI"/>
        </w:rPr>
        <w:t>Xtandi</w:t>
      </w:r>
      <w:r w:rsidRPr="0027106F">
        <w:rPr>
          <w:lang w:val="fi-FI"/>
        </w:rPr>
        <w:t xml:space="preserve">-valmistetta </w:t>
      </w:r>
      <w:r w:rsidR="006844B6" w:rsidRPr="006844B6">
        <w:rPr>
          <w:rFonts w:eastAsia="MS Mincho" w:cs="Times New Roman"/>
          <w:noProof/>
          <w:lang w:val="fi-FI"/>
        </w:rPr>
        <w:t>käytetään</w:t>
      </w:r>
    </w:p>
    <w:p w14:paraId="2A71AB1C" w14:textId="61408853" w:rsidR="00D57306" w:rsidRPr="0027106F" w:rsidRDefault="00D57306" w:rsidP="008B6212">
      <w:pPr>
        <w:pStyle w:val="PackageLeafletTOC"/>
        <w:tabs>
          <w:tab w:val="clear" w:pos="425"/>
        </w:tabs>
        <w:spacing w:before="0"/>
        <w:ind w:left="540" w:hanging="540"/>
        <w:rPr>
          <w:lang w:val="fi-FI"/>
        </w:rPr>
      </w:pPr>
      <w:r w:rsidRPr="0027106F">
        <w:rPr>
          <w:lang w:val="fi-FI"/>
        </w:rPr>
        <w:t>4.</w:t>
      </w:r>
      <w:r w:rsidRPr="0027106F">
        <w:rPr>
          <w:lang w:val="fi-FI"/>
        </w:rPr>
        <w:tab/>
        <w:t>Mahdolliset haittavaikutukset</w:t>
      </w:r>
    </w:p>
    <w:p w14:paraId="65BE0C10" w14:textId="4376523A" w:rsidR="00D57306" w:rsidRPr="0027106F" w:rsidRDefault="00D57306" w:rsidP="008B6212">
      <w:pPr>
        <w:pStyle w:val="PackageLeafletTOC"/>
        <w:tabs>
          <w:tab w:val="clear" w:pos="425"/>
        </w:tabs>
        <w:spacing w:before="0"/>
        <w:ind w:left="540" w:hanging="540"/>
        <w:rPr>
          <w:lang w:val="fi-FI"/>
        </w:rPr>
      </w:pPr>
      <w:r w:rsidRPr="0027106F">
        <w:rPr>
          <w:lang w:val="fi-FI"/>
        </w:rPr>
        <w:t>5.</w:t>
      </w:r>
      <w:r w:rsidRPr="0027106F">
        <w:rPr>
          <w:lang w:val="fi-FI"/>
        </w:rPr>
        <w:tab/>
      </w:r>
      <w:r w:rsidRPr="00B13A67">
        <w:rPr>
          <w:lang w:val="fi-FI"/>
        </w:rPr>
        <w:t>Xtandi</w:t>
      </w:r>
      <w:r w:rsidRPr="0027106F">
        <w:rPr>
          <w:lang w:val="fi-FI"/>
        </w:rPr>
        <w:t>-valmisteen säilyttäminen</w:t>
      </w:r>
    </w:p>
    <w:p w14:paraId="46E1B92C" w14:textId="7129DB19" w:rsidR="00D57306" w:rsidRPr="0027106F" w:rsidRDefault="00D57306" w:rsidP="008B6212">
      <w:pPr>
        <w:pStyle w:val="PackageLeafletTOC"/>
        <w:tabs>
          <w:tab w:val="clear" w:pos="425"/>
        </w:tabs>
        <w:spacing w:before="0"/>
        <w:ind w:left="540" w:hanging="540"/>
        <w:rPr>
          <w:lang w:val="fi-FI"/>
        </w:rPr>
      </w:pPr>
      <w:r w:rsidRPr="0027106F">
        <w:rPr>
          <w:lang w:val="fi-FI"/>
        </w:rPr>
        <w:t>6.</w:t>
      </w:r>
      <w:r w:rsidRPr="0027106F">
        <w:rPr>
          <w:lang w:val="fi-FI"/>
        </w:rPr>
        <w:tab/>
        <w:t>Pakkauksen sisältö ja muuta tietoa</w:t>
      </w:r>
    </w:p>
    <w:p w14:paraId="5C89B462" w14:textId="3FC0EABA" w:rsidR="00D57306" w:rsidRPr="0027106F" w:rsidRDefault="00D57306">
      <w:pPr>
        <w:pStyle w:val="Heading3-PL"/>
        <w:rPr>
          <w:lang w:val="fi-FI"/>
        </w:rPr>
      </w:pPr>
      <w:r w:rsidRPr="0027106F">
        <w:rPr>
          <w:lang w:val="fi-FI"/>
        </w:rPr>
        <w:t>1.</w:t>
      </w:r>
      <w:r w:rsidRPr="0027106F">
        <w:rPr>
          <w:lang w:val="fi-FI"/>
        </w:rPr>
        <w:tab/>
        <w:t xml:space="preserve">Mitä </w:t>
      </w:r>
      <w:r w:rsidRPr="00B13A67">
        <w:rPr>
          <w:lang w:val="fi-FI"/>
        </w:rPr>
        <w:t>Xtandi</w:t>
      </w:r>
      <w:r w:rsidRPr="0027106F">
        <w:rPr>
          <w:lang w:val="fi-FI"/>
        </w:rPr>
        <w:t xml:space="preserve"> on ja mihin sitä käytetään</w:t>
      </w:r>
    </w:p>
    <w:p w14:paraId="5EC7B065" w14:textId="5597442C" w:rsidR="006844B6" w:rsidRPr="006844B6" w:rsidRDefault="006844B6" w:rsidP="006844B6">
      <w:pPr>
        <w:numPr>
          <w:ilvl w:val="12"/>
          <w:numId w:val="0"/>
        </w:numPr>
        <w:spacing w:after="0"/>
        <w:rPr>
          <w:rFonts w:eastAsia="MS Mincho" w:cs="Times New Roman"/>
          <w:noProof/>
          <w:lang w:val="fi-FI"/>
        </w:rPr>
      </w:pPr>
      <w:r w:rsidRPr="006844B6">
        <w:rPr>
          <w:rFonts w:eastAsia="MS Mincho" w:cs="Times New Roman"/>
          <w:noProof/>
          <w:lang w:val="fi-FI"/>
        </w:rPr>
        <w:t xml:space="preserve">Xtandin sisältämä vaikuttava aine on entsalutamidi. Xtandia käytetään aikuisten miesten eturauhassyövän </w:t>
      </w:r>
      <w:r w:rsidRPr="006844B6">
        <w:rPr>
          <w:rFonts w:eastAsia="MS Mincho" w:cs="Times New Roman"/>
          <w:lang w:val="fi-FI"/>
        </w:rPr>
        <w:t xml:space="preserve">hoitoon </w:t>
      </w:r>
    </w:p>
    <w:p w14:paraId="2DC6EDBB" w14:textId="77777777" w:rsidR="006844B6" w:rsidRPr="006844B6" w:rsidRDefault="006844B6" w:rsidP="006844B6">
      <w:pPr>
        <w:numPr>
          <w:ilvl w:val="0"/>
          <w:numId w:val="35"/>
        </w:numPr>
        <w:tabs>
          <w:tab w:val="left" w:pos="567"/>
        </w:tabs>
        <w:spacing w:after="0"/>
        <w:ind w:left="567" w:hanging="567"/>
        <w:rPr>
          <w:rFonts w:eastAsia="MS Mincho" w:cs="Times New Roman"/>
          <w:noProof/>
          <w:lang w:val="fi-FI"/>
        </w:rPr>
      </w:pPr>
      <w:r w:rsidRPr="006844B6">
        <w:rPr>
          <w:rFonts w:eastAsia="MS Mincho" w:cs="Times New Roman"/>
          <w:noProof/>
          <w:lang w:val="fi-FI"/>
        </w:rPr>
        <w:t>kun hormonihoidolle tai testosteronia vähentävälle kirurgiselle hoidolle ei enää saada vastetta</w:t>
      </w:r>
    </w:p>
    <w:p w14:paraId="439AED02" w14:textId="77777777" w:rsidR="006844B6" w:rsidRPr="006844B6" w:rsidRDefault="006844B6" w:rsidP="006844B6">
      <w:pPr>
        <w:spacing w:after="0"/>
        <w:ind w:right="-2"/>
        <w:rPr>
          <w:rFonts w:eastAsia="MS Mincho" w:cs="Times New Roman"/>
          <w:noProof/>
          <w:lang w:val="fi-FI"/>
        </w:rPr>
      </w:pPr>
      <w:r w:rsidRPr="006844B6">
        <w:rPr>
          <w:rFonts w:eastAsia="MS Mincho" w:cs="Times New Roman"/>
          <w:noProof/>
          <w:lang w:val="fi-FI"/>
        </w:rPr>
        <w:t>tai</w:t>
      </w:r>
    </w:p>
    <w:p w14:paraId="298349E8" w14:textId="77777777" w:rsidR="006844B6" w:rsidRPr="006844B6" w:rsidRDefault="006844B6" w:rsidP="006844B6">
      <w:pPr>
        <w:numPr>
          <w:ilvl w:val="0"/>
          <w:numId w:val="36"/>
        </w:numPr>
        <w:tabs>
          <w:tab w:val="left" w:pos="567"/>
        </w:tabs>
        <w:spacing w:after="0"/>
        <w:ind w:left="567" w:hanging="567"/>
        <w:rPr>
          <w:rFonts w:eastAsia="MS Mincho" w:cs="Times New Roman"/>
          <w:noProof/>
          <w:lang w:val="fi-FI"/>
        </w:rPr>
      </w:pPr>
      <w:r w:rsidRPr="006844B6">
        <w:rPr>
          <w:rFonts w:eastAsia="MS Mincho" w:cs="Times New Roman"/>
          <w:noProof/>
          <w:lang w:val="fi-FI"/>
        </w:rPr>
        <w:t>kun syöpä on levinnyt muualle elimistöön ja hormonihoidolle tai testosteronia vähentävälle kirurgiselle hoidolle saadaan vastetta</w:t>
      </w:r>
    </w:p>
    <w:p w14:paraId="2CB71D81" w14:textId="77777777" w:rsidR="006844B6" w:rsidRPr="006844B6" w:rsidRDefault="006844B6" w:rsidP="006844B6">
      <w:pPr>
        <w:tabs>
          <w:tab w:val="left" w:pos="567"/>
        </w:tabs>
        <w:spacing w:after="0"/>
        <w:rPr>
          <w:rFonts w:eastAsia="MS Mincho" w:cs="Times New Roman"/>
          <w:noProof/>
          <w:lang w:val="fi-FI"/>
        </w:rPr>
      </w:pPr>
      <w:r w:rsidRPr="006844B6">
        <w:rPr>
          <w:rFonts w:eastAsia="MS Mincho" w:cs="Times New Roman"/>
          <w:noProof/>
          <w:lang w:val="fi-FI"/>
        </w:rPr>
        <w:t>tai</w:t>
      </w:r>
    </w:p>
    <w:p w14:paraId="07F397A3" w14:textId="77777777" w:rsidR="006844B6" w:rsidRPr="006844B6" w:rsidRDefault="006844B6" w:rsidP="006844B6">
      <w:pPr>
        <w:numPr>
          <w:ilvl w:val="0"/>
          <w:numId w:val="36"/>
        </w:numPr>
        <w:spacing w:after="0"/>
        <w:ind w:left="567" w:right="-2" w:hanging="567"/>
        <w:contextualSpacing/>
        <w:rPr>
          <w:rFonts w:eastAsia="MS Mincho" w:cs="Times New Roman"/>
          <w:noProof/>
          <w:lang w:val="fi-FI"/>
        </w:rPr>
      </w:pPr>
      <w:r w:rsidRPr="006844B6">
        <w:rPr>
          <w:rFonts w:eastAsia="MS Mincho" w:cs="Times New Roman"/>
          <w:noProof/>
          <w:lang w:val="fi-FI"/>
        </w:rPr>
        <w:t>kun potilaan eturauhanen on poistettu tai potilas on saanut aiemmin sädehoitoa ja hänen PSA-arvonsa nousee nopeasti, mutta syöpä ei ole levinnyt muualle elimistöön ja testosteronia vähentävälle hormonihoidolle saadaan vastetta.</w:t>
      </w:r>
    </w:p>
    <w:p w14:paraId="270CFD6A" w14:textId="77777777" w:rsidR="006844B6" w:rsidRPr="006844B6" w:rsidRDefault="006844B6" w:rsidP="006844B6">
      <w:pPr>
        <w:numPr>
          <w:ilvl w:val="12"/>
          <w:numId w:val="0"/>
        </w:numPr>
        <w:spacing w:after="0"/>
        <w:ind w:right="-2"/>
        <w:rPr>
          <w:rFonts w:eastAsia="MS Mincho" w:cs="Times New Roman"/>
          <w:noProof/>
          <w:lang w:val="fi-FI"/>
        </w:rPr>
      </w:pPr>
    </w:p>
    <w:p w14:paraId="3862A400" w14:textId="77777777" w:rsidR="006844B6" w:rsidRPr="006844B6" w:rsidRDefault="006844B6" w:rsidP="006844B6">
      <w:pPr>
        <w:numPr>
          <w:ilvl w:val="12"/>
          <w:numId w:val="0"/>
        </w:numPr>
        <w:spacing w:after="0"/>
        <w:ind w:right="-2"/>
        <w:rPr>
          <w:rFonts w:eastAsia="MS Mincho" w:cs="Times New Roman"/>
          <w:b/>
          <w:noProof/>
          <w:lang w:val="fi-FI"/>
        </w:rPr>
      </w:pPr>
      <w:r w:rsidRPr="006844B6">
        <w:rPr>
          <w:rFonts w:eastAsia="MS Mincho" w:cs="Times New Roman"/>
          <w:b/>
          <w:noProof/>
          <w:lang w:val="fi-FI"/>
        </w:rPr>
        <w:t>Miten Xtandi vaikuttaa</w:t>
      </w:r>
    </w:p>
    <w:p w14:paraId="371AA3C1" w14:textId="678432A1" w:rsidR="00D57306" w:rsidRPr="006844B6" w:rsidRDefault="006844B6" w:rsidP="006844B6">
      <w:pPr>
        <w:widowControl w:val="0"/>
        <w:autoSpaceDE w:val="0"/>
        <w:autoSpaceDN w:val="0"/>
        <w:adjustRightInd w:val="0"/>
        <w:spacing w:after="0"/>
        <w:rPr>
          <w:rFonts w:eastAsia="PMingLiU" w:cs="Arial"/>
          <w:lang w:val="fi-FI"/>
        </w:rPr>
      </w:pPr>
      <w:r w:rsidRPr="006844B6">
        <w:rPr>
          <w:rFonts w:eastAsia="MS Mincho" w:cs="Times New Roman"/>
          <w:noProof/>
          <w:lang w:val="fi-FI"/>
        </w:rPr>
        <w:t>Xtandi on lääke, joka vaikuttaa estämällä androgeeni-hormonien toimintaa (kuten testosteroni). Estämällä androgeenejä entsalutamidi pysäyttää eturauhassyöpäsolujen kasvun ja jakautumisen</w:t>
      </w:r>
      <w:r w:rsidR="00D57306" w:rsidRPr="006844B6">
        <w:rPr>
          <w:rFonts w:cs="Myanmar Text"/>
          <w:noProof/>
          <w:lang w:val="fi-FI"/>
        </w:rPr>
        <w:t>.</w:t>
      </w:r>
    </w:p>
    <w:p w14:paraId="1408EE7F" w14:textId="4B1EC9CC" w:rsidR="00D57306" w:rsidRPr="006844B6" w:rsidRDefault="00D57306">
      <w:pPr>
        <w:pStyle w:val="Heading3-PL"/>
        <w:rPr>
          <w:rFonts w:eastAsia="PMingLiU"/>
          <w:lang w:val="fi-FI"/>
        </w:rPr>
      </w:pPr>
      <w:r w:rsidRPr="006844B6">
        <w:rPr>
          <w:lang w:val="fi-FI"/>
        </w:rPr>
        <w:t>2.</w:t>
      </w:r>
      <w:r w:rsidRPr="006844B6">
        <w:rPr>
          <w:lang w:val="fi-FI"/>
        </w:rPr>
        <w:tab/>
        <w:t xml:space="preserve">Mitä sinun on tiedettävä, </w:t>
      </w:r>
      <w:r w:rsidR="006844B6" w:rsidRPr="006844B6">
        <w:rPr>
          <w:rFonts w:eastAsia="MS Mincho" w:cs="Times New Roman"/>
          <w:noProof/>
          <w:szCs w:val="22"/>
          <w:lang w:val="fi-FI" w:eastAsia="en-US"/>
        </w:rPr>
        <w:t>ennen kuin käytät Xtandi-valmistetta</w:t>
      </w:r>
    </w:p>
    <w:p w14:paraId="35B22746" w14:textId="27838F9F" w:rsidR="00D57306" w:rsidRDefault="006844B6">
      <w:pPr>
        <w:pStyle w:val="Heading4-PL"/>
      </w:pPr>
      <w:r w:rsidRPr="006844B6">
        <w:rPr>
          <w:rFonts w:ascii="Times New Roman" w:eastAsia="MS Mincho" w:hAnsi="Times New Roman" w:cs="Times New Roman"/>
          <w:bCs w:val="0"/>
          <w:szCs w:val="22"/>
          <w:lang w:val="fi-FI"/>
        </w:rPr>
        <w:t>Älä käytä Xtandi-valmistetta</w:t>
      </w:r>
    </w:p>
    <w:p w14:paraId="0E99778F" w14:textId="0BDBC611" w:rsidR="00D57306" w:rsidRPr="0027106F" w:rsidRDefault="00D57306" w:rsidP="006844B6">
      <w:pPr>
        <w:pStyle w:val="ListDash-PL"/>
        <w:numPr>
          <w:ilvl w:val="0"/>
          <w:numId w:val="17"/>
        </w:numPr>
        <w:spacing w:after="0"/>
        <w:ind w:left="540" w:hanging="558"/>
        <w:rPr>
          <w:rFonts w:eastAsia="Times New Roman"/>
          <w:lang w:val="fi-FI" w:eastAsia="en-CA"/>
        </w:rPr>
      </w:pPr>
      <w:r w:rsidRPr="0027106F">
        <w:rPr>
          <w:lang w:val="fi-FI"/>
        </w:rPr>
        <w:t>jos olet allerginen</w:t>
      </w:r>
      <w:r w:rsidRPr="0027106F">
        <w:rPr>
          <w:rFonts w:eastAsia="Times New Roman"/>
          <w:lang w:val="fi-FI" w:eastAsia="en-CA"/>
        </w:rPr>
        <w:t xml:space="preserve"> </w:t>
      </w:r>
      <w:r w:rsidR="006844B6" w:rsidRPr="006844B6">
        <w:rPr>
          <w:rFonts w:eastAsia="MS Mincho" w:cs="Times New Roman"/>
          <w:lang w:val="fi-FI"/>
        </w:rPr>
        <w:t>(yliherkkä) entsalutamidille tai tämän lääkkeen jollekin muulle aineelle (lueteltu kohdassa 6</w:t>
      </w:r>
      <w:r w:rsidR="006844B6" w:rsidRPr="0027106F">
        <w:rPr>
          <w:rFonts w:eastAsia="Times New Roman"/>
          <w:lang w:val="fi-FI" w:eastAsia="en-CA"/>
        </w:rPr>
        <w:t>)</w:t>
      </w:r>
    </w:p>
    <w:p w14:paraId="308C553C" w14:textId="27AD039B" w:rsidR="00D57306" w:rsidRPr="0027106F" w:rsidRDefault="006844B6" w:rsidP="006844B6">
      <w:pPr>
        <w:pStyle w:val="ListDash-PL"/>
        <w:numPr>
          <w:ilvl w:val="0"/>
          <w:numId w:val="17"/>
        </w:numPr>
        <w:spacing w:after="0"/>
        <w:ind w:left="540" w:hanging="558"/>
        <w:rPr>
          <w:rFonts w:eastAsia="PMingLiU" w:cs="Arial"/>
          <w:lang w:val="fi-FI"/>
        </w:rPr>
      </w:pPr>
      <w:r w:rsidRPr="006844B6">
        <w:rPr>
          <w:rFonts w:eastAsia="MS Mincho" w:cs="Times New Roman"/>
          <w:lang w:val="fi-FI"/>
        </w:rPr>
        <w:t>jos olet raskaana tai suunnittelet raskautta (ks. kohta Raskaus, imetys ja hedelmällisyys</w:t>
      </w:r>
      <w:r w:rsidR="00D57306" w:rsidRPr="0027106F">
        <w:rPr>
          <w:rFonts w:eastAsia="MS Mincho" w:cs="Myanmar Text"/>
          <w:lang w:val="fi-FI" w:eastAsia="ja-JP"/>
        </w:rPr>
        <w:t>)</w:t>
      </w:r>
    </w:p>
    <w:p w14:paraId="12AE9FB0" w14:textId="03718CAD" w:rsidR="00D57306" w:rsidRPr="0027106F" w:rsidRDefault="00D57306">
      <w:pPr>
        <w:pStyle w:val="Heading4-PL"/>
        <w:rPr>
          <w:lang w:val="fi-FI"/>
        </w:rPr>
      </w:pPr>
      <w:r w:rsidRPr="0027106F">
        <w:rPr>
          <w:lang w:val="fi-FI"/>
        </w:rPr>
        <w:t>Varoitukset ja varotoimet</w:t>
      </w:r>
    </w:p>
    <w:p w14:paraId="2F31C356" w14:textId="322EFAC5" w:rsidR="006844B6" w:rsidRPr="006844B6" w:rsidRDefault="006844B6" w:rsidP="006844B6">
      <w:pPr>
        <w:keepNext/>
        <w:spacing w:after="0"/>
        <w:rPr>
          <w:rFonts w:eastAsia="MS Mincho" w:cs="Times New Roman"/>
          <w:noProof/>
          <w:u w:val="single"/>
          <w:lang w:val="fi-FI"/>
        </w:rPr>
      </w:pPr>
      <w:r w:rsidRPr="006844B6">
        <w:rPr>
          <w:rFonts w:eastAsia="MS Mincho" w:cs="Times New Roman"/>
          <w:noProof/>
          <w:u w:val="single"/>
          <w:lang w:val="fi-FI"/>
        </w:rPr>
        <w:t>Epileptiset kohtaukset</w:t>
      </w:r>
    </w:p>
    <w:p w14:paraId="231F93B5"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Xtandia käyttäneistä potilaista 6:lla tuhannesta ja lumelääkettä käyttäneistä alle 3:lla tuhannesta todettiin epileptisiä kohtauksia (ks. Muut lääkevalmisteet ja Xtandi jäljempänä olevasta kohdasta sekä kohta 4. Mahdolliset haittavaikutukset).</w:t>
      </w:r>
    </w:p>
    <w:p w14:paraId="0D725BF3" w14:textId="77777777" w:rsidR="006844B6" w:rsidRPr="006844B6" w:rsidRDefault="006844B6" w:rsidP="006844B6">
      <w:pPr>
        <w:spacing w:after="0"/>
        <w:rPr>
          <w:rFonts w:eastAsia="MS Mincho" w:cs="Times New Roman"/>
          <w:noProof/>
          <w:lang w:val="fi-FI"/>
        </w:rPr>
      </w:pPr>
    </w:p>
    <w:p w14:paraId="773E40E8" w14:textId="77777777" w:rsidR="006844B6" w:rsidRPr="006844B6" w:rsidRDefault="006844B6" w:rsidP="000D689F">
      <w:pPr>
        <w:keepNext/>
        <w:spacing w:after="0"/>
        <w:rPr>
          <w:rFonts w:eastAsia="MS Mincho" w:cs="Times New Roman"/>
          <w:noProof/>
          <w:lang w:val="fi-FI"/>
        </w:rPr>
      </w:pPr>
      <w:r w:rsidRPr="006844B6">
        <w:rPr>
          <w:rFonts w:eastAsia="MS Mincho" w:cs="Times New Roman"/>
          <w:noProof/>
          <w:lang w:val="fi-FI"/>
        </w:rPr>
        <w:t>Jos käytät lääkettä, joka voi aiheuttaa kohtauksia tai alentaa kohtauskynnystä: ks. alla oleva kohta Muut lääkevalmisteet ja Xtandi.</w:t>
      </w:r>
    </w:p>
    <w:p w14:paraId="2A4CF700" w14:textId="77777777" w:rsidR="006844B6" w:rsidRPr="006844B6" w:rsidRDefault="006844B6" w:rsidP="006844B6">
      <w:pPr>
        <w:spacing w:after="0"/>
        <w:rPr>
          <w:rFonts w:eastAsia="MS Mincho" w:cs="Times New Roman"/>
          <w:noProof/>
          <w:lang w:val="fi-FI"/>
        </w:rPr>
      </w:pPr>
    </w:p>
    <w:p w14:paraId="65AC7212"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Jos saat kohtauksen hoidon aikana:</w:t>
      </w:r>
    </w:p>
    <w:p w14:paraId="23A109C9"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Hakeudu lääkärin vastaanotolle mahdollisimman pian. Lääkärisi saattaa päättää, että sinun on lopetettava Xtandin käyttö.</w:t>
      </w:r>
    </w:p>
    <w:p w14:paraId="74013769" w14:textId="77777777" w:rsidR="006844B6" w:rsidRPr="006844B6" w:rsidRDefault="006844B6" w:rsidP="006844B6">
      <w:pPr>
        <w:spacing w:after="0"/>
        <w:rPr>
          <w:rFonts w:eastAsia="MS Mincho" w:cs="Times New Roman"/>
          <w:noProof/>
          <w:lang w:val="fi-FI"/>
        </w:rPr>
      </w:pPr>
    </w:p>
    <w:p w14:paraId="6DB7BDB7" w14:textId="77777777" w:rsidR="006844B6" w:rsidRPr="006844B6" w:rsidRDefault="006844B6" w:rsidP="006844B6">
      <w:pPr>
        <w:keepNext/>
        <w:spacing w:after="0"/>
        <w:rPr>
          <w:rFonts w:eastAsia="MS Mincho" w:cs="Times New Roman"/>
          <w:noProof/>
          <w:u w:val="single"/>
          <w:lang w:val="fi-FI"/>
        </w:rPr>
      </w:pPr>
      <w:r w:rsidRPr="006844B6">
        <w:rPr>
          <w:rFonts w:eastAsia="MS Mincho" w:cs="Times New Roman"/>
          <w:noProof/>
          <w:u w:val="single"/>
          <w:lang w:val="fi-FI"/>
        </w:rPr>
        <w:t>Posteriorinen reversiibeli enkefalopatiaoireyhtymä (PRES)</w:t>
      </w:r>
    </w:p>
    <w:p w14:paraId="3CF5F803"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Xtandi-valmistetta käyttäneillä potilailla on harvoin todettu PRES-oireyhtymää, joka on harvinainen, aivoihin liittyvä, korjautuva tila. Jos sinulla ilmenee kouristuksia, pahenevaa päänsärkyä, sekavuutta, sokeutta tai muita näköhäiriöitä, ota yhteyttä lääkäriin mahdollisimman pian. (Ks. myös kohta 4 Mahdolliset haittavaikutukset).</w:t>
      </w:r>
    </w:p>
    <w:p w14:paraId="43385F89" w14:textId="77777777" w:rsidR="006844B6" w:rsidRPr="006844B6" w:rsidRDefault="006844B6" w:rsidP="006844B6">
      <w:pPr>
        <w:spacing w:after="0"/>
        <w:rPr>
          <w:rFonts w:eastAsia="MS Mincho" w:cs="Times New Roman"/>
          <w:noProof/>
          <w:lang w:val="fi-FI"/>
        </w:rPr>
      </w:pPr>
    </w:p>
    <w:p w14:paraId="64B5D971" w14:textId="77777777" w:rsidR="006844B6" w:rsidRPr="006844B6" w:rsidRDefault="006844B6" w:rsidP="006844B6">
      <w:pPr>
        <w:keepNext/>
        <w:spacing w:after="0"/>
        <w:rPr>
          <w:rFonts w:eastAsia="MS Mincho" w:cs="Times New Roman"/>
          <w:noProof/>
          <w:u w:val="single"/>
          <w:lang w:val="fi-FI"/>
        </w:rPr>
      </w:pPr>
      <w:r w:rsidRPr="006844B6">
        <w:rPr>
          <w:rFonts w:eastAsia="MS Mincho" w:cs="Times New Roman"/>
          <w:noProof/>
          <w:u w:val="single"/>
          <w:lang w:val="fi-FI"/>
        </w:rPr>
        <w:t>Uusien syöpien (toisten primaaristen pahanlaatuisten kasvaimien) riski</w:t>
      </w:r>
    </w:p>
    <w:p w14:paraId="2F63B99D"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Xtandi-valmisteella hoidetuilla potilailla on raportoitu uusia (toisia) syöpiä, mukaan lukien virtsarakon ja paksusuolen syöpä.</w:t>
      </w:r>
    </w:p>
    <w:p w14:paraId="1FD495A7" w14:textId="77777777" w:rsidR="006844B6" w:rsidRPr="006844B6" w:rsidRDefault="006844B6" w:rsidP="006844B6">
      <w:pPr>
        <w:spacing w:after="0"/>
        <w:rPr>
          <w:rFonts w:eastAsia="MS Mincho" w:cs="Times New Roman"/>
          <w:noProof/>
          <w:lang w:val="fi-FI"/>
        </w:rPr>
      </w:pPr>
    </w:p>
    <w:p w14:paraId="397DE46F"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Ota yhteyttä lääkäriisi mahdollisimman pian, jos huomaat maha-suolikanavan verenvuodon merkkejä, verta virtsassa tai jos tunnet usein voimakasta virtsaamistarvetta Xtandi-valmisteen käytön aikana.</w:t>
      </w:r>
    </w:p>
    <w:p w14:paraId="2DB15C14" w14:textId="77777777" w:rsidR="006844B6" w:rsidRPr="006844B6" w:rsidRDefault="006844B6" w:rsidP="006844B6">
      <w:pPr>
        <w:spacing w:after="0"/>
        <w:rPr>
          <w:rFonts w:eastAsia="MS Mincho" w:cs="Times New Roman"/>
          <w:noProof/>
          <w:lang w:val="fi-FI"/>
        </w:rPr>
      </w:pPr>
    </w:p>
    <w:p w14:paraId="0826385F" w14:textId="77777777" w:rsidR="006844B6" w:rsidRPr="006844B6" w:rsidRDefault="006844B6" w:rsidP="006844B6">
      <w:pPr>
        <w:spacing w:after="0"/>
        <w:rPr>
          <w:rFonts w:eastAsia="MS Mincho" w:cs="Times New Roman"/>
          <w:u w:val="single"/>
          <w:lang w:val="fi-FI" w:eastAsia="fi-FI"/>
        </w:rPr>
      </w:pPr>
      <w:r w:rsidRPr="006844B6">
        <w:rPr>
          <w:rFonts w:eastAsia="MS Mincho" w:cs="Times New Roman"/>
          <w:u w:val="single"/>
          <w:lang w:val="fi-FI" w:eastAsia="fi-FI"/>
        </w:rPr>
        <w:t>Valmistemuotoon liittyvät nielemisvaikeudet</w:t>
      </w:r>
    </w:p>
    <w:p w14:paraId="3D4D4477" w14:textId="77777777" w:rsidR="006844B6" w:rsidRPr="006844B6" w:rsidRDefault="006844B6" w:rsidP="006844B6">
      <w:pPr>
        <w:spacing w:after="0"/>
        <w:rPr>
          <w:rFonts w:eastAsia="MS Mincho" w:cs="Times New Roman"/>
          <w:szCs w:val="20"/>
          <w:lang w:val="fi-FI"/>
        </w:rPr>
      </w:pPr>
      <w:r w:rsidRPr="006844B6">
        <w:rPr>
          <w:rFonts w:eastAsia="MS Mincho" w:cs="Times New Roman"/>
          <w:szCs w:val="20"/>
          <w:lang w:val="fi-FI"/>
        </w:rPr>
        <w:t>Tapauksia, joissa potilaiden on ollut vaikea niellä tätä lääkevalmistetta ja joihin on liittynyt jopa tukehtumisvaara, on raportoitu. Nielemisvaikeuksia ja tapauksia, joihin liittyi tukehtumisvaara, havaittiin useimmiten kapseleita saavilla potilailla, mikä saattaa johtua valmisteen suuremmasta koosta. Tabletit tulee niellä kokonaisina riittävän vesimäärän kanssa.</w:t>
      </w:r>
    </w:p>
    <w:p w14:paraId="58486CA9" w14:textId="77777777" w:rsidR="006844B6" w:rsidRPr="006844B6" w:rsidRDefault="006844B6" w:rsidP="006844B6">
      <w:pPr>
        <w:spacing w:after="0"/>
        <w:rPr>
          <w:rFonts w:eastAsia="MS Mincho" w:cs="Times New Roman"/>
          <w:noProof/>
          <w:lang w:val="fi-FI"/>
        </w:rPr>
      </w:pPr>
    </w:p>
    <w:p w14:paraId="6D7D6AA8"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Keskustele lääkärin kanssa ennen kuin otat Xtandia</w:t>
      </w:r>
    </w:p>
    <w:p w14:paraId="7F719202" w14:textId="77777777" w:rsidR="006844B6" w:rsidRPr="006844B6" w:rsidRDefault="006844B6" w:rsidP="006844B6">
      <w:pPr>
        <w:numPr>
          <w:ilvl w:val="0"/>
          <w:numId w:val="38"/>
        </w:numPr>
        <w:tabs>
          <w:tab w:val="num" w:pos="360"/>
        </w:tabs>
        <w:spacing w:after="0"/>
        <w:ind w:left="360"/>
        <w:rPr>
          <w:rFonts w:eastAsia="MS Mincho" w:cs="Times New Roman"/>
          <w:noProof/>
          <w:lang w:val="fi-FI"/>
        </w:rPr>
      </w:pPr>
      <w:r w:rsidRPr="006844B6">
        <w:rPr>
          <w:rFonts w:eastAsia="MS Mincho" w:cs="Times New Roman"/>
          <w:noProof/>
          <w:lang w:val="fi-FI"/>
        </w:rPr>
        <w:t>jos sinulla on joskus esiintynyt vakavaa ihottumaa tai ihon kuoriutumista, rakkuloita ja/tai suun haavaumia Xtandi-valmisteen tai muiden lääkkeiden ottamisen jälkeen</w:t>
      </w:r>
    </w:p>
    <w:p w14:paraId="42FB54FB" w14:textId="77777777" w:rsidR="006844B6" w:rsidRPr="006844B6" w:rsidRDefault="006844B6" w:rsidP="006844B6">
      <w:pPr>
        <w:numPr>
          <w:ilvl w:val="0"/>
          <w:numId w:val="38"/>
        </w:numPr>
        <w:tabs>
          <w:tab w:val="num" w:pos="360"/>
        </w:tabs>
        <w:spacing w:after="0"/>
        <w:ind w:left="360"/>
        <w:rPr>
          <w:rFonts w:eastAsia="MS Mincho" w:cs="Times New Roman"/>
          <w:noProof/>
          <w:lang w:val="fi-FI"/>
        </w:rPr>
      </w:pPr>
      <w:r w:rsidRPr="006844B6">
        <w:rPr>
          <w:rFonts w:eastAsia="MS Mincho" w:cs="Times New Roman"/>
          <w:noProof/>
          <w:lang w:val="fi-FI"/>
        </w:rPr>
        <w:t>jos käytät veritulppien ehkäisyyn tarkoitettuja lääkkeitä (esim. varfariini, asenokumaroli, klopidogreeli)</w:t>
      </w:r>
    </w:p>
    <w:p w14:paraId="3EF7FD92" w14:textId="77777777" w:rsidR="006844B6" w:rsidRPr="006844B6" w:rsidRDefault="006844B6" w:rsidP="006844B6">
      <w:pPr>
        <w:numPr>
          <w:ilvl w:val="0"/>
          <w:numId w:val="38"/>
        </w:numPr>
        <w:tabs>
          <w:tab w:val="num" w:pos="360"/>
        </w:tabs>
        <w:spacing w:after="0"/>
        <w:ind w:left="360"/>
        <w:rPr>
          <w:rFonts w:eastAsia="MS Mincho" w:cs="Times New Roman"/>
          <w:noProof/>
          <w:lang w:val="fi-FI"/>
        </w:rPr>
      </w:pPr>
      <w:r w:rsidRPr="006844B6">
        <w:rPr>
          <w:rFonts w:eastAsia="MS Mincho" w:cs="Times New Roman"/>
          <w:noProof/>
          <w:lang w:val="fi-FI"/>
        </w:rPr>
        <w:t>jos käytät kemoterapiaa, esimerkiksi dosetakselia</w:t>
      </w:r>
    </w:p>
    <w:p w14:paraId="4AC7A274" w14:textId="77777777" w:rsidR="006844B6" w:rsidRPr="006844B6" w:rsidRDefault="006844B6" w:rsidP="006844B6">
      <w:pPr>
        <w:numPr>
          <w:ilvl w:val="0"/>
          <w:numId w:val="38"/>
        </w:numPr>
        <w:tabs>
          <w:tab w:val="num" w:pos="360"/>
        </w:tabs>
        <w:spacing w:after="0"/>
        <w:ind w:left="360"/>
        <w:rPr>
          <w:rFonts w:eastAsia="MS Mincho" w:cs="Times New Roman"/>
          <w:noProof/>
          <w:lang w:val="fi-FI"/>
        </w:rPr>
      </w:pPr>
      <w:r w:rsidRPr="006844B6">
        <w:rPr>
          <w:rFonts w:eastAsia="MS Mincho" w:cs="Times New Roman"/>
          <w:noProof/>
          <w:lang w:val="fi-FI"/>
        </w:rPr>
        <w:t>jos sinulla on maksan toimintahäiriöitä</w:t>
      </w:r>
    </w:p>
    <w:p w14:paraId="67B022DD" w14:textId="77777777" w:rsidR="006844B6" w:rsidRPr="006844B6" w:rsidRDefault="006844B6" w:rsidP="006844B6">
      <w:pPr>
        <w:numPr>
          <w:ilvl w:val="0"/>
          <w:numId w:val="38"/>
        </w:numPr>
        <w:tabs>
          <w:tab w:val="num" w:pos="360"/>
        </w:tabs>
        <w:spacing w:after="0"/>
        <w:ind w:left="360"/>
        <w:rPr>
          <w:rFonts w:eastAsia="MS Mincho" w:cs="Times New Roman"/>
          <w:noProof/>
          <w:lang w:val="fi-FI"/>
        </w:rPr>
      </w:pPr>
      <w:r w:rsidRPr="006844B6">
        <w:rPr>
          <w:rFonts w:eastAsia="MS Mincho" w:cs="Times New Roman"/>
          <w:noProof/>
          <w:lang w:val="fi-FI"/>
        </w:rPr>
        <w:t>jos sinulla on munuaisten toimintahäiriöitä.</w:t>
      </w:r>
    </w:p>
    <w:p w14:paraId="6B36799C" w14:textId="77777777" w:rsidR="006844B6" w:rsidRPr="006844B6" w:rsidRDefault="006844B6" w:rsidP="006844B6">
      <w:pPr>
        <w:spacing w:after="0"/>
        <w:rPr>
          <w:rFonts w:eastAsia="MS Mincho" w:cs="Times New Roman"/>
          <w:noProof/>
          <w:lang w:val="fi-FI"/>
        </w:rPr>
      </w:pPr>
    </w:p>
    <w:p w14:paraId="23E44325"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Kerro lääkärille, jos sinulla on jokin seuraavista:</w:t>
      </w:r>
    </w:p>
    <w:p w14:paraId="06F0A475"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Jokin sydän- tai verisuonisairaus, mukaan lukien sydämen rytmihäiriöt (arytmia) tai jos saat lääkehoitoa näihin. Riski saada sydämen rytmihäiriöitä saattaa suurentua Xtandi-hoidon aikana.</w:t>
      </w:r>
    </w:p>
    <w:p w14:paraId="58E1D0F4" w14:textId="77777777" w:rsidR="006844B6" w:rsidRPr="006844B6" w:rsidRDefault="006844B6" w:rsidP="006844B6">
      <w:pPr>
        <w:spacing w:after="0"/>
        <w:rPr>
          <w:rFonts w:eastAsia="MS Mincho" w:cs="Times New Roman"/>
          <w:noProof/>
          <w:lang w:val="fi-FI"/>
        </w:rPr>
      </w:pPr>
    </w:p>
    <w:p w14:paraId="6A1A002C"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 xml:space="preserve">Jos olet allerginen entsalutamidille, tämä saattaa johtaa </w:t>
      </w:r>
      <w:r w:rsidRPr="006844B6">
        <w:rPr>
          <w:rFonts w:eastAsia="MS Mincho" w:cs="Times New Roman"/>
          <w:lang w:val="fi-FI"/>
        </w:rPr>
        <w:t>ihottumaan tai kasvojen,</w:t>
      </w:r>
      <w:r w:rsidRPr="006844B6">
        <w:rPr>
          <w:rFonts w:eastAsia="MS Mincho" w:cs="Times New Roman"/>
          <w:noProof/>
          <w:lang w:val="fi-FI"/>
        </w:rPr>
        <w:t xml:space="preserve"> kielen, huulten tai kurkun turpoamiseen. Jos olet allerginen entsalutamidille tai tämän lääkkeen jollekin muulle aineelle, älä ota Xtandia.</w:t>
      </w:r>
    </w:p>
    <w:p w14:paraId="02858888" w14:textId="77777777" w:rsidR="006844B6" w:rsidRPr="006844B6" w:rsidRDefault="006844B6" w:rsidP="006844B6">
      <w:pPr>
        <w:spacing w:after="0"/>
        <w:rPr>
          <w:rFonts w:eastAsia="MS Mincho" w:cs="Times New Roman"/>
          <w:noProof/>
          <w:lang w:val="fi-FI"/>
        </w:rPr>
      </w:pPr>
    </w:p>
    <w:p w14:paraId="57D37623" w14:textId="77777777" w:rsidR="006844B6" w:rsidRPr="006844B6" w:rsidRDefault="006844B6" w:rsidP="006844B6">
      <w:pPr>
        <w:spacing w:after="0"/>
        <w:rPr>
          <w:rFonts w:eastAsia="MS Mincho" w:cs="Times New Roman"/>
          <w:noProof/>
          <w:lang w:val="fi-FI"/>
        </w:rPr>
      </w:pPr>
      <w:r w:rsidRPr="006844B6">
        <w:rPr>
          <w:rFonts w:eastAsia="MS Mincho" w:cs="Times New Roman"/>
          <w:noProof/>
          <w:lang w:val="fi-FI"/>
        </w:rPr>
        <w:t>Xtandi-hoidon yhteydessä on ilmoitettu vakavaa ihottumaa tai ihon kuoriutumista, rakkuloita ja/tai suun haavaumia, mukaan lukien Stevens-Johnsonin oireyhtymää. Lopeta Xtandi-valmisteen käyttö ja hakeudu välittömästi lääkäriin, jos huomaat näihin kohdassa 4 kuvattuihin vakaviin ihoreaktioihin liittyviä oireita.</w:t>
      </w:r>
    </w:p>
    <w:p w14:paraId="6668076A" w14:textId="77777777" w:rsidR="006844B6" w:rsidRPr="006844B6" w:rsidRDefault="006844B6" w:rsidP="006844B6">
      <w:pPr>
        <w:spacing w:after="0"/>
        <w:rPr>
          <w:rFonts w:eastAsia="MS Mincho" w:cs="Times New Roman"/>
          <w:noProof/>
          <w:lang w:val="fi-FI"/>
        </w:rPr>
      </w:pPr>
    </w:p>
    <w:p w14:paraId="48482638" w14:textId="59B28F44" w:rsidR="006844B6" w:rsidRPr="0027106F" w:rsidRDefault="006844B6" w:rsidP="006844B6">
      <w:pPr>
        <w:autoSpaceDE w:val="0"/>
        <w:autoSpaceDN w:val="0"/>
        <w:adjustRightInd w:val="0"/>
        <w:spacing w:after="0"/>
        <w:rPr>
          <w:lang w:val="fi-FI"/>
        </w:rPr>
      </w:pPr>
      <w:r w:rsidRPr="006844B6">
        <w:rPr>
          <w:rFonts w:eastAsia="MS Mincho" w:cs="Times New Roman"/>
          <w:b/>
          <w:noProof/>
          <w:lang w:val="fi-FI"/>
        </w:rPr>
        <w:t>Jos jokin yllä mainituista kohdista soveltuu sinuun tai olet epävarma, keskustele lääkärin kanssa ennen tämän lääkkeen käyttöä.</w:t>
      </w:r>
    </w:p>
    <w:p w14:paraId="5657575C" w14:textId="2307538A" w:rsidR="00D57306" w:rsidRPr="0027106F" w:rsidRDefault="00D57306">
      <w:pPr>
        <w:pStyle w:val="Heading4-PL"/>
        <w:rPr>
          <w:lang w:val="fi-FI"/>
        </w:rPr>
      </w:pPr>
      <w:r w:rsidRPr="0027106F">
        <w:rPr>
          <w:lang w:val="fi-FI"/>
        </w:rPr>
        <w:t>Lapset ja nuoret</w:t>
      </w:r>
    </w:p>
    <w:p w14:paraId="6FBF503E" w14:textId="0307635F" w:rsidR="00D57306" w:rsidRPr="0027106F" w:rsidRDefault="006844B6" w:rsidP="00BA32C3">
      <w:pPr>
        <w:rPr>
          <w:rFonts w:eastAsia="PMingLiU" w:cs="Arial"/>
          <w:lang w:val="fi-FI"/>
        </w:rPr>
      </w:pPr>
      <w:r w:rsidRPr="006844B6">
        <w:rPr>
          <w:rFonts w:eastAsia="MS Mincho" w:cs="Times New Roman"/>
          <w:noProof/>
          <w:lang w:val="fi-FI"/>
        </w:rPr>
        <w:t>Tätä lääkettä ei ole tarkoitettu lasten ja nuorten käyttöön</w:t>
      </w:r>
      <w:r w:rsidR="00D57306" w:rsidRPr="0027106F">
        <w:rPr>
          <w:rFonts w:cs="Myanmar Text"/>
          <w:lang w:val="fi-FI"/>
        </w:rPr>
        <w:t>.</w:t>
      </w:r>
    </w:p>
    <w:p w14:paraId="197642FA" w14:textId="3AE32FB8" w:rsidR="00D57306" w:rsidRPr="0027106F" w:rsidRDefault="00D57306" w:rsidP="000D689F">
      <w:pPr>
        <w:pStyle w:val="Heading4-PL"/>
        <w:keepNext/>
        <w:keepLines/>
        <w:rPr>
          <w:lang w:val="fi-FI"/>
        </w:rPr>
      </w:pPr>
      <w:r w:rsidRPr="0027106F">
        <w:rPr>
          <w:lang w:val="fi-FI"/>
        </w:rPr>
        <w:t xml:space="preserve">Muut lääkevalmisteet ja </w:t>
      </w:r>
      <w:r w:rsidRPr="00B13A67">
        <w:rPr>
          <w:lang w:val="fi-FI"/>
        </w:rPr>
        <w:t>Xtandi</w:t>
      </w:r>
    </w:p>
    <w:p w14:paraId="5F361F33" w14:textId="04963888" w:rsidR="00804B40" w:rsidRPr="00804B40" w:rsidRDefault="00804B40" w:rsidP="000D689F">
      <w:pPr>
        <w:keepNext/>
        <w:keepLines/>
        <w:spacing w:after="0"/>
        <w:rPr>
          <w:rFonts w:eastAsia="MS Mincho" w:cs="Times New Roman"/>
          <w:noProof/>
          <w:lang w:val="fi-FI"/>
        </w:rPr>
      </w:pPr>
      <w:r w:rsidRPr="00804B40">
        <w:rPr>
          <w:rFonts w:eastAsia="MS Mincho" w:cs="Times New Roman"/>
          <w:noProof/>
          <w:lang w:val="fi-FI"/>
        </w:rPr>
        <w:t>Kerro lääkärille, jos parhaillaan käytät, olet äskettäin käyttänyt tai saatat käyttää muita lääkkeitä. Sinun on tiedettävä käyttämiesi lääkkeiden nimet. Pidä niistä mukanasi listaa, jonka voit näyttää lääkärille, kun sinulle määrätään uutta lääkettä. Sinun ei pidä aloittaa tai lopettaa mitään lääkitystä ennen kuin olet keskustellut Xtandia määränneen lääkärin kanssa.</w:t>
      </w:r>
    </w:p>
    <w:p w14:paraId="3A57C364" w14:textId="77777777" w:rsidR="00804B40" w:rsidRPr="00804B40" w:rsidRDefault="00804B40" w:rsidP="00804B40">
      <w:pPr>
        <w:spacing w:after="0"/>
        <w:rPr>
          <w:rFonts w:eastAsia="MS Mincho" w:cs="Times New Roman"/>
          <w:noProof/>
          <w:lang w:val="fi-FI"/>
        </w:rPr>
      </w:pPr>
    </w:p>
    <w:p w14:paraId="53EFA154" w14:textId="77777777" w:rsidR="00804B40" w:rsidRPr="00804B40" w:rsidRDefault="00804B40" w:rsidP="00804B40">
      <w:pPr>
        <w:spacing w:after="0"/>
        <w:rPr>
          <w:rFonts w:eastAsia="MS Mincho" w:cs="Times New Roman"/>
          <w:noProof/>
          <w:lang w:val="fi-FI"/>
        </w:rPr>
      </w:pPr>
      <w:r w:rsidRPr="00804B40">
        <w:rPr>
          <w:rFonts w:eastAsia="MS Mincho" w:cs="Times New Roman"/>
          <w:noProof/>
          <w:lang w:val="fi-FI"/>
        </w:rPr>
        <w:t>Kerro lääkärille, jos parhaillaan käytät jotakin seuraavista lääkkeistä. Samanaikainen käyttö Xtandin kanssa saattaa lisätä epileptisten kohtausten riskiä:</w:t>
      </w:r>
    </w:p>
    <w:p w14:paraId="2B0CF0BA" w14:textId="77777777" w:rsidR="00804B40" w:rsidRPr="00804B40" w:rsidRDefault="00804B40" w:rsidP="00804B40">
      <w:pPr>
        <w:spacing w:after="0"/>
        <w:rPr>
          <w:rFonts w:eastAsia="MS Mincho" w:cs="Times New Roman"/>
          <w:noProof/>
          <w:lang w:val="fi-FI"/>
        </w:rPr>
      </w:pPr>
    </w:p>
    <w:p w14:paraId="2A7BE7EA" w14:textId="77777777" w:rsidR="00804B40" w:rsidRPr="00804B40" w:rsidRDefault="00804B40" w:rsidP="00804B40">
      <w:pPr>
        <w:numPr>
          <w:ilvl w:val="0"/>
          <w:numId w:val="39"/>
        </w:numPr>
        <w:tabs>
          <w:tab w:val="num" w:pos="567"/>
        </w:tabs>
        <w:spacing w:after="0"/>
        <w:ind w:left="567" w:hanging="567"/>
        <w:rPr>
          <w:rFonts w:eastAsia="MS Mincho" w:cs="Times New Roman"/>
          <w:noProof/>
          <w:lang w:val="fi-FI"/>
        </w:rPr>
      </w:pPr>
      <w:r w:rsidRPr="00804B40">
        <w:rPr>
          <w:rFonts w:eastAsia="MS Mincho" w:cs="Times New Roman"/>
          <w:noProof/>
          <w:lang w:val="fi-FI"/>
        </w:rPr>
        <w:t>tietyt astman ja muiden hengitystiesairauksien hoitoon tarkoitetut lääkkeet (esim. aminofylliini, teofylliini)</w:t>
      </w:r>
    </w:p>
    <w:p w14:paraId="6E7CB566" w14:textId="77777777" w:rsidR="00804B40" w:rsidRPr="00804B40" w:rsidRDefault="00804B40" w:rsidP="00804B40">
      <w:pPr>
        <w:numPr>
          <w:ilvl w:val="0"/>
          <w:numId w:val="39"/>
        </w:numPr>
        <w:tabs>
          <w:tab w:val="num" w:pos="567"/>
        </w:tabs>
        <w:spacing w:after="0"/>
        <w:ind w:left="567" w:hanging="567"/>
        <w:rPr>
          <w:rFonts w:eastAsia="MS Mincho" w:cs="Times New Roman"/>
          <w:noProof/>
          <w:lang w:val="fi-FI"/>
        </w:rPr>
      </w:pPr>
      <w:r w:rsidRPr="00804B40">
        <w:rPr>
          <w:rFonts w:eastAsia="MS Mincho" w:cs="Times New Roman"/>
          <w:noProof/>
          <w:lang w:val="fi-FI"/>
        </w:rPr>
        <w:t>tietyt psyykkisten häiriöiden, kuten masennuksen ja skitsofrenian, hoitoon tarkoitetut lääkkeet (esim. klotsapiini, olantsapiini, risperidoni, t</w:t>
      </w:r>
      <w:r w:rsidRPr="00804B40">
        <w:rPr>
          <w:rFonts w:eastAsia="MS Mincho" w:cs="Times New Roman"/>
          <w:bCs/>
          <w:noProof/>
          <w:lang w:val="fi-FI"/>
        </w:rPr>
        <w:t>siprasidoni, bupropioni, litium, klooripromatsiini, mesoridatsiini, tioridatsiini, amitriptyliini, desipramiini, doksepiini, imipramiini, maprotiliini, mirtatsapiini)</w:t>
      </w:r>
    </w:p>
    <w:p w14:paraId="41480F81" w14:textId="77777777" w:rsidR="00804B40" w:rsidRPr="00804B40" w:rsidRDefault="00804B40" w:rsidP="00804B40">
      <w:pPr>
        <w:numPr>
          <w:ilvl w:val="0"/>
          <w:numId w:val="39"/>
        </w:numPr>
        <w:tabs>
          <w:tab w:val="num" w:pos="567"/>
        </w:tabs>
        <w:spacing w:after="0"/>
        <w:ind w:left="567" w:hanging="567"/>
        <w:rPr>
          <w:rFonts w:eastAsia="MS Mincho" w:cs="Times New Roman"/>
          <w:noProof/>
          <w:lang w:val="fi-FI"/>
        </w:rPr>
      </w:pPr>
      <w:r w:rsidRPr="00804B40">
        <w:rPr>
          <w:rFonts w:eastAsia="MS Mincho" w:cs="Times New Roman"/>
          <w:bCs/>
          <w:noProof/>
          <w:lang w:val="fi-FI"/>
        </w:rPr>
        <w:t>tietyt kipulääkkeet (esim. petidiini).</w:t>
      </w:r>
    </w:p>
    <w:p w14:paraId="04878EAD" w14:textId="77777777" w:rsidR="00804B40" w:rsidRPr="00804B40" w:rsidRDefault="00804B40" w:rsidP="00804B40">
      <w:pPr>
        <w:spacing w:after="0"/>
        <w:rPr>
          <w:rFonts w:eastAsia="MS Mincho" w:cs="Times New Roman"/>
          <w:noProof/>
          <w:lang w:val="fi-FI"/>
        </w:rPr>
      </w:pPr>
    </w:p>
    <w:p w14:paraId="5F7928E9" w14:textId="77777777" w:rsidR="00804B40" w:rsidRPr="00804B40" w:rsidRDefault="00804B40" w:rsidP="00804B40">
      <w:pPr>
        <w:spacing w:after="0"/>
        <w:rPr>
          <w:rFonts w:eastAsia="MS Mincho" w:cs="Times New Roman"/>
          <w:noProof/>
          <w:lang w:val="fi-FI"/>
        </w:rPr>
      </w:pPr>
      <w:r w:rsidRPr="00804B40">
        <w:rPr>
          <w:rFonts w:eastAsia="MS Mincho" w:cs="Times New Roman"/>
          <w:noProof/>
          <w:lang w:val="fi-FI"/>
        </w:rPr>
        <w:t>Kerro lääkärille, jos parhaillaan käytät jotakin seuraavista lääkkeistä. Nämä lääkkeet saattavat vaikuttaa Xtandin tehoon tai Xtandi saattaa vaikuttaa niiden tehoon.</w:t>
      </w:r>
    </w:p>
    <w:p w14:paraId="462356F9" w14:textId="77777777" w:rsidR="00804B40" w:rsidRPr="00804B40" w:rsidRDefault="00804B40" w:rsidP="00804B40">
      <w:pPr>
        <w:spacing w:after="0"/>
        <w:rPr>
          <w:rFonts w:eastAsia="MS Mincho" w:cs="Times New Roman"/>
          <w:noProof/>
          <w:lang w:val="fi-FI"/>
        </w:rPr>
      </w:pPr>
    </w:p>
    <w:p w14:paraId="54CC709D" w14:textId="77777777" w:rsidR="00804B40" w:rsidRPr="00804B40" w:rsidRDefault="00804B40" w:rsidP="00804B40">
      <w:pPr>
        <w:spacing w:after="0"/>
        <w:rPr>
          <w:rFonts w:eastAsia="MS Mincho" w:cs="Times New Roman"/>
          <w:noProof/>
          <w:lang w:val="fi-FI"/>
        </w:rPr>
      </w:pPr>
      <w:r w:rsidRPr="00804B40">
        <w:rPr>
          <w:rFonts w:eastAsia="MS Mincho" w:cs="Times New Roman"/>
          <w:noProof/>
          <w:lang w:val="fi-FI"/>
        </w:rPr>
        <w:t>Näitä ovat tietyt lääkkeet, joita käytetään:</w:t>
      </w:r>
    </w:p>
    <w:p w14:paraId="42090EED"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kolesterolin alentamiseen (esim. gemfibrotsiili, atorvastatiini, simvastatiini)</w:t>
      </w:r>
    </w:p>
    <w:p w14:paraId="708E7668"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kivun hoitoon (esim. fentanyyli, tramadoli)</w:t>
      </w:r>
    </w:p>
    <w:p w14:paraId="24616B98"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syövän hoitoon (esim. kabatsitakseli)</w:t>
      </w:r>
    </w:p>
    <w:p w14:paraId="48696AC7"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epilepsian hoitoon (esim. karbamatsepiini, klonatsepaami, fenytoiini, primidoni, valproiinihappo)</w:t>
      </w:r>
    </w:p>
    <w:p w14:paraId="0F3235DA"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tiettyjen psyykkisten häiriöiden, kuten vaikean ahdistuksen tai skitsofrenian, hoitoon (esim. diatsepaami, midatsolaami, haloperidoli)</w:t>
      </w:r>
    </w:p>
    <w:p w14:paraId="1448B2B5"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unihäiriöiden hoitoon (esim. tsolpideemi)</w:t>
      </w:r>
    </w:p>
    <w:p w14:paraId="43FC7A4F"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sydänsairauksiin tai verenpaineen alentamiseen (esim. bisoprololi, digoksiini, diltiatseemi, felodipiini, nikardipiini, nifedipiini, propranololi, verapamiili)</w:t>
      </w:r>
    </w:p>
    <w:p w14:paraId="47ECF726"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tulehdukseen liittyvän vakavan sairauden hoitoon (esim. deksametasoni, prednisoloni)</w:t>
      </w:r>
    </w:p>
    <w:p w14:paraId="68D24D76"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HIV-infektion hoitoon (esim. indinaviiri, ritonaviiri)</w:t>
      </w:r>
    </w:p>
    <w:p w14:paraId="66F28DD8"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bakteeri-infektioiden hoitoon (esim. klaritromysiini, doksisykliini)</w:t>
      </w:r>
    </w:p>
    <w:p w14:paraId="0238797B"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kilpirauhashäiriöiden hoitoon (esim. levotyroksiini)</w:t>
      </w:r>
    </w:p>
    <w:p w14:paraId="4B990746"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kihdin hoitoon (esim. kolkisiini)</w:t>
      </w:r>
    </w:p>
    <w:p w14:paraId="48B8ECFC"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vatsavaivojen hoitoon (esim. omepratsoli)</w:t>
      </w:r>
    </w:p>
    <w:p w14:paraId="7968673F"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sydänsairauksien tai aivohalvauksen estoon (esim. dabigatraanieteksilaatti)</w:t>
      </w:r>
    </w:p>
    <w:p w14:paraId="354DC4B6" w14:textId="77777777" w:rsidR="00804B40" w:rsidRPr="00804B40" w:rsidRDefault="00804B40" w:rsidP="00804B40">
      <w:pPr>
        <w:numPr>
          <w:ilvl w:val="0"/>
          <w:numId w:val="40"/>
        </w:numPr>
        <w:tabs>
          <w:tab w:val="num" w:pos="567"/>
        </w:tabs>
        <w:spacing w:after="0"/>
        <w:ind w:left="567" w:hanging="567"/>
        <w:rPr>
          <w:rFonts w:eastAsia="MS Mincho" w:cs="Times New Roman"/>
          <w:noProof/>
          <w:lang w:val="fi-FI"/>
        </w:rPr>
      </w:pPr>
      <w:r w:rsidRPr="00804B40">
        <w:rPr>
          <w:rFonts w:eastAsia="MS Mincho" w:cs="Times New Roman"/>
          <w:noProof/>
          <w:lang w:val="fi-FI"/>
        </w:rPr>
        <w:t>elinten hylkimisreaktion estoon (esim. takrolimuusi).</w:t>
      </w:r>
    </w:p>
    <w:p w14:paraId="03805875" w14:textId="77777777" w:rsidR="00804B40" w:rsidRPr="00804B40" w:rsidRDefault="00804B40" w:rsidP="00804B40">
      <w:pPr>
        <w:spacing w:after="0"/>
        <w:rPr>
          <w:rFonts w:eastAsia="MS Mincho" w:cs="Times New Roman"/>
          <w:noProof/>
          <w:lang w:val="fi-FI"/>
        </w:rPr>
      </w:pPr>
    </w:p>
    <w:p w14:paraId="6DCE27EA" w14:textId="77777777" w:rsidR="00804B40" w:rsidRPr="00804B40" w:rsidRDefault="00804B40" w:rsidP="00804B40">
      <w:pPr>
        <w:spacing w:after="0"/>
        <w:rPr>
          <w:rFonts w:eastAsia="MS Mincho" w:cs="Times New Roman"/>
          <w:noProof/>
          <w:lang w:val="fi-FI"/>
        </w:rPr>
      </w:pPr>
      <w:r w:rsidRPr="00804B40">
        <w:rPr>
          <w:rFonts w:eastAsia="MS Mincho" w:cs="Times New Roman"/>
          <w:noProof/>
          <w:lang w:val="fi-FI"/>
        </w:rPr>
        <w:t>Xtandi saattaa vaikuttaa sydämen rytmihäiriöiden hoitoon tarkoitettuihin lääkkeisiin (esim. kinidiini, prokainamidi, amiodaroni ja sotaloli) tai se saattaa lisätä rytmihäiriöiden riskiä, kun sitä käytetään tiettyjen lääkkeiden kanssa [esim. metadoni (käytetään kivunlievitykseen ja osana huumeidenkäyttäjien vieroitushoitoa), moksifloksasiini (antibiootti), vakavien psyykkisten sairauksien hoidossa käytettävät psykoosilääkkeet].</w:t>
      </w:r>
    </w:p>
    <w:p w14:paraId="18DE2AAE" w14:textId="77777777" w:rsidR="00804B40" w:rsidRPr="00804B40" w:rsidRDefault="00804B40" w:rsidP="00804B40">
      <w:pPr>
        <w:spacing w:after="0"/>
        <w:rPr>
          <w:rFonts w:eastAsia="MS Mincho" w:cs="Times New Roman"/>
          <w:noProof/>
          <w:lang w:val="fi-FI"/>
        </w:rPr>
      </w:pPr>
    </w:p>
    <w:p w14:paraId="1E25C633" w14:textId="330FEA24" w:rsidR="00804B40" w:rsidRPr="0027106F" w:rsidRDefault="00804B40" w:rsidP="00804B40">
      <w:pPr>
        <w:numPr>
          <w:ilvl w:val="12"/>
          <w:numId w:val="0"/>
        </w:numPr>
        <w:spacing w:after="0"/>
        <w:rPr>
          <w:rFonts w:cs="Myanmar Text"/>
          <w:lang w:val="fi-FI" w:eastAsia="ja-JP"/>
        </w:rPr>
      </w:pPr>
      <w:r w:rsidRPr="00804B40">
        <w:rPr>
          <w:rFonts w:eastAsia="MS Mincho" w:cs="Times New Roman"/>
          <w:noProof/>
          <w:lang w:val="fi-FI"/>
        </w:rPr>
        <w:t>Kerro lääkärille, jos käytät jotakin yllä mainituista lääkkeistä. Xtandin tai muun käyttämäsi lääkkeen annosta saatetaan joutua muuttamaan.</w:t>
      </w:r>
    </w:p>
    <w:p w14:paraId="18683289" w14:textId="3630DFF0" w:rsidR="00D57306" w:rsidRPr="0027106F" w:rsidRDefault="00D57306">
      <w:pPr>
        <w:pStyle w:val="Heading4-PL"/>
        <w:rPr>
          <w:lang w:val="fi-FI"/>
        </w:rPr>
      </w:pPr>
      <w:r w:rsidRPr="0027106F">
        <w:rPr>
          <w:lang w:val="fi-FI"/>
        </w:rPr>
        <w:t>Raskaus, imetys ja hedelmällisyys</w:t>
      </w:r>
    </w:p>
    <w:p w14:paraId="05CD6144" w14:textId="6F17906F" w:rsidR="00804B40" w:rsidRPr="00804B40" w:rsidRDefault="00804B40" w:rsidP="00804B40">
      <w:pPr>
        <w:numPr>
          <w:ilvl w:val="0"/>
          <w:numId w:val="41"/>
        </w:numPr>
        <w:tabs>
          <w:tab w:val="clear" w:pos="720"/>
          <w:tab w:val="num" w:pos="567"/>
        </w:tabs>
        <w:spacing w:after="0"/>
        <w:ind w:left="567" w:hanging="567"/>
        <w:rPr>
          <w:rFonts w:eastAsia="MS Mincho" w:cs="Times New Roman"/>
          <w:lang w:val="fi-FI"/>
        </w:rPr>
      </w:pPr>
      <w:r w:rsidRPr="00804B40">
        <w:rPr>
          <w:rFonts w:eastAsia="MS Mincho" w:cs="Times New Roman"/>
          <w:b/>
          <w:noProof/>
          <w:lang w:val="fi-FI"/>
        </w:rPr>
        <w:t xml:space="preserve">Xtandi ei ole tarkoitettu naisille. </w:t>
      </w:r>
      <w:r w:rsidRPr="00804B40">
        <w:rPr>
          <w:rFonts w:eastAsia="MS Mincho" w:cs="Times New Roman"/>
          <w:noProof/>
          <w:lang w:val="fi-FI"/>
        </w:rPr>
        <w:t xml:space="preserve">Tämä lääke saattaa aiheuttaa haittaa syntymättömälle lapselle </w:t>
      </w:r>
      <w:r w:rsidRPr="00804B40">
        <w:rPr>
          <w:rFonts w:eastAsia="MS Mincho" w:cs="Times New Roman"/>
          <w:lang w:val="fi-FI"/>
        </w:rPr>
        <w:t>tai raskauden keskeytymisen, jos raskaana olevat naiset käyttävät sitä. Naisten, jotka ovat raskaana, voivat tulla raskaaksi tai imettävät, ei pidä käyttää tätä valmistetta.</w:t>
      </w:r>
    </w:p>
    <w:p w14:paraId="33191BEF" w14:textId="77777777" w:rsidR="00804B40" w:rsidRPr="00804B40" w:rsidRDefault="00804B40" w:rsidP="00804B40">
      <w:pPr>
        <w:numPr>
          <w:ilvl w:val="0"/>
          <w:numId w:val="41"/>
        </w:numPr>
        <w:tabs>
          <w:tab w:val="clear" w:pos="720"/>
          <w:tab w:val="num" w:pos="567"/>
        </w:tabs>
        <w:spacing w:after="0"/>
        <w:ind w:left="567" w:hanging="567"/>
        <w:rPr>
          <w:rFonts w:eastAsia="MS Mincho" w:cs="Times New Roman"/>
          <w:noProof/>
          <w:lang w:val="fi-FI"/>
        </w:rPr>
      </w:pPr>
      <w:r w:rsidRPr="00804B40">
        <w:rPr>
          <w:rFonts w:eastAsia="MS Mincho" w:cs="Times New Roman"/>
          <w:noProof/>
          <w:lang w:val="fi-FI"/>
        </w:rPr>
        <w:t>Tämä lääke saattaa vaikuttaa miesten hedelmällisyyteen.</w:t>
      </w:r>
    </w:p>
    <w:p w14:paraId="65517C6F" w14:textId="77777777" w:rsidR="00804B40" w:rsidRPr="00804B40" w:rsidRDefault="00804B40" w:rsidP="00804B40">
      <w:pPr>
        <w:numPr>
          <w:ilvl w:val="0"/>
          <w:numId w:val="41"/>
        </w:numPr>
        <w:tabs>
          <w:tab w:val="clear" w:pos="720"/>
          <w:tab w:val="num" w:pos="567"/>
        </w:tabs>
        <w:spacing w:after="0"/>
        <w:ind w:left="567" w:hanging="567"/>
        <w:rPr>
          <w:rFonts w:eastAsia="MS Mincho" w:cs="Times New Roman"/>
          <w:noProof/>
          <w:lang w:val="fi-FI"/>
        </w:rPr>
      </w:pPr>
      <w:r w:rsidRPr="00804B40">
        <w:rPr>
          <w:rFonts w:eastAsia="MS Mincho" w:cs="Times New Roman"/>
          <w:noProof/>
          <w:lang w:val="fi-FI"/>
        </w:rPr>
        <w:t>Jos olet sukupuoliyhteydessä sellaisen naisen kanssa, joka voi tulla raskaaksi, käytä kondomia ja muuta tehokasta ehkäisymenetelmää tämän lääkkeen käytön aikana sekä 3 kuukauden ajan hoidon lopettamisen jälkeen. Jos olet sukupuoliyhteydessä raskaana olevan naisen kanssa, käytä kondomia syntymättömän lapsen suojaamiseksi.</w:t>
      </w:r>
    </w:p>
    <w:p w14:paraId="076EB2F5" w14:textId="58F94D4E" w:rsidR="00D57306" w:rsidRPr="0027106F" w:rsidRDefault="00804B40" w:rsidP="00804B40">
      <w:pPr>
        <w:numPr>
          <w:ilvl w:val="0"/>
          <w:numId w:val="15"/>
        </w:numPr>
        <w:autoSpaceDE w:val="0"/>
        <w:autoSpaceDN w:val="0"/>
        <w:adjustRightInd w:val="0"/>
        <w:spacing w:after="0"/>
        <w:ind w:left="567" w:hanging="567"/>
        <w:rPr>
          <w:lang w:val="fi-FI"/>
        </w:rPr>
      </w:pPr>
      <w:r w:rsidRPr="00804B40">
        <w:rPr>
          <w:rFonts w:eastAsia="MS Mincho" w:cs="Times New Roman"/>
          <w:lang w:val="fi-FI"/>
        </w:rPr>
        <w:t>Naispuolinen hoitaja, ks. kohta 3. Miten Xtandia käytetään</w:t>
      </w:r>
      <w:r w:rsidR="00D57306" w:rsidRPr="0027106F">
        <w:rPr>
          <w:rFonts w:cs="Myanmar Text"/>
          <w:lang w:val="fi-FI" w:eastAsia="ja-JP"/>
        </w:rPr>
        <w:t>.</w:t>
      </w:r>
    </w:p>
    <w:p w14:paraId="3CD42377" w14:textId="4C813CCF" w:rsidR="00D57306" w:rsidRPr="0027106F" w:rsidRDefault="00D57306">
      <w:pPr>
        <w:pStyle w:val="Heading4-PL"/>
        <w:rPr>
          <w:lang w:val="fi-FI"/>
        </w:rPr>
      </w:pPr>
      <w:r w:rsidRPr="0027106F">
        <w:rPr>
          <w:lang w:val="fi-FI"/>
        </w:rPr>
        <w:t>Ajaminen ja koneiden käyttö</w:t>
      </w:r>
    </w:p>
    <w:p w14:paraId="31616A7E" w14:textId="030FC40E" w:rsidR="00D57306" w:rsidRPr="00804B40" w:rsidRDefault="00804B40" w:rsidP="00BA32C3">
      <w:pPr>
        <w:rPr>
          <w:lang w:val="fi-FI"/>
        </w:rPr>
      </w:pPr>
      <w:r w:rsidRPr="00804B40">
        <w:rPr>
          <w:rFonts w:eastAsia="MS Mincho" w:cs="Times New Roman"/>
          <w:lang w:val="fi-FI"/>
        </w:rPr>
        <w:t>Xtandilla voi olla</w:t>
      </w:r>
      <w:r w:rsidRPr="00804B40">
        <w:rPr>
          <w:rFonts w:eastAsia="MS Mincho" w:cs="Times New Roman"/>
          <w:noProof/>
          <w:lang w:val="fi-FI"/>
        </w:rPr>
        <w:t xml:space="preserve"> kohtalainen vaikutus ajokykyyn ja koneidenkäyttökykyyn.</w:t>
      </w:r>
      <w:r w:rsidRPr="00804B40">
        <w:rPr>
          <w:rFonts w:eastAsia="MS Mincho" w:cs="Times New Roman"/>
          <w:lang w:val="fi-FI"/>
        </w:rPr>
        <w:t xml:space="preserve"> Xtandi-hoitoa saavilla potilailla on raportoitu epileptisiä kohtauksia.</w:t>
      </w:r>
      <w:r w:rsidRPr="00804B40">
        <w:rPr>
          <w:rFonts w:eastAsia="MS Mincho" w:cs="Times New Roman"/>
          <w:noProof/>
          <w:lang w:val="fi-FI"/>
        </w:rPr>
        <w:t xml:space="preserve"> Jos sinulla on suurentunut riski saada epileptisiä kohtauksia, keskustele lääkärin kanssa</w:t>
      </w:r>
      <w:r w:rsidR="00D57306" w:rsidRPr="00804B40">
        <w:rPr>
          <w:rFonts w:eastAsia="MS Mincho" w:cs="Myanmar Text"/>
          <w:bCs/>
          <w:lang w:val="fi-FI" w:eastAsia="ja-JP"/>
        </w:rPr>
        <w:t xml:space="preserve">. </w:t>
      </w:r>
    </w:p>
    <w:p w14:paraId="013F2A96" w14:textId="1E5CB1BB" w:rsidR="00D57306" w:rsidRPr="00804B40" w:rsidRDefault="00D57306">
      <w:pPr>
        <w:pStyle w:val="Heading4-PL"/>
        <w:rPr>
          <w:lang w:val="fi-FI"/>
        </w:rPr>
      </w:pPr>
      <w:r w:rsidRPr="00B13A67">
        <w:rPr>
          <w:lang w:val="fi-FI"/>
        </w:rPr>
        <w:t>Xtandi</w:t>
      </w:r>
      <w:r w:rsidRPr="00804B40">
        <w:rPr>
          <w:lang w:val="fi-FI"/>
        </w:rPr>
        <w:t xml:space="preserve"> sisältää </w:t>
      </w:r>
      <w:r w:rsidR="00804B40" w:rsidRPr="00804B40">
        <w:rPr>
          <w:rFonts w:ascii="Times New Roman" w:eastAsia="MS Mincho" w:hAnsi="Times New Roman" w:cs="Times New Roman"/>
          <w:szCs w:val="22"/>
          <w:lang w:val="fi-FI"/>
        </w:rPr>
        <w:t>natriumia</w:t>
      </w:r>
    </w:p>
    <w:p w14:paraId="6F51628E" w14:textId="76D65042" w:rsidR="00D57306" w:rsidRPr="00804B40" w:rsidRDefault="00804B40" w:rsidP="000D689F">
      <w:pPr>
        <w:spacing w:after="0"/>
        <w:rPr>
          <w:lang w:val="fi-FI"/>
        </w:rPr>
      </w:pPr>
      <w:r w:rsidRPr="00804B40">
        <w:rPr>
          <w:rFonts w:eastAsia="MS Mincho" w:cs="Times New Roman"/>
          <w:noProof/>
          <w:lang w:val="fi-FI"/>
        </w:rPr>
        <w:t>Tämä lääkevalmiste sisältää alle 1 mmol natriumia (alle 23 mg) per kalvopäällysteinen tabletti eli sen voidaan sanoa olevan ”natriumiton”</w:t>
      </w:r>
      <w:r w:rsidR="00D57306" w:rsidRPr="00804B40">
        <w:rPr>
          <w:rFonts w:eastAsia="SimSun" w:cs="Arial"/>
          <w:noProof/>
          <w:lang w:val="fi-FI"/>
        </w:rPr>
        <w:t>.</w:t>
      </w:r>
    </w:p>
    <w:p w14:paraId="203EC5EB" w14:textId="6B086C78" w:rsidR="00D57306" w:rsidRPr="00804B40" w:rsidRDefault="00D57306" w:rsidP="00D85E1F">
      <w:pPr>
        <w:pStyle w:val="Heading3-PL"/>
        <w:rPr>
          <w:rFonts w:eastAsia="PMingLiU"/>
          <w:lang w:val="fi-FI"/>
        </w:rPr>
      </w:pPr>
      <w:r w:rsidRPr="00804B40">
        <w:rPr>
          <w:lang w:val="fi-FI"/>
        </w:rPr>
        <w:t>3.</w:t>
      </w:r>
      <w:r w:rsidRPr="00804B40">
        <w:rPr>
          <w:lang w:val="fi-FI"/>
        </w:rPr>
        <w:tab/>
        <w:t xml:space="preserve">Miten </w:t>
      </w:r>
      <w:r w:rsidRPr="00B13A67">
        <w:rPr>
          <w:lang w:val="fi-FI"/>
        </w:rPr>
        <w:t>Xtandi</w:t>
      </w:r>
      <w:r w:rsidRPr="00804B40">
        <w:rPr>
          <w:lang w:val="fi-FI"/>
        </w:rPr>
        <w:t xml:space="preserve">-valmistetta </w:t>
      </w:r>
      <w:r w:rsidR="00804B40" w:rsidRPr="00804B40">
        <w:rPr>
          <w:rFonts w:eastAsia="MS Mincho" w:cs="Times New Roman"/>
          <w:noProof/>
          <w:szCs w:val="22"/>
          <w:lang w:val="fi-FI" w:eastAsia="en-US"/>
        </w:rPr>
        <w:t>käytetään</w:t>
      </w:r>
    </w:p>
    <w:p w14:paraId="233B8FC8" w14:textId="56543FD2" w:rsidR="00D57306" w:rsidRPr="00804B40" w:rsidRDefault="00804B40" w:rsidP="00203BF8">
      <w:pPr>
        <w:widowControl w:val="0"/>
        <w:autoSpaceDE w:val="0"/>
        <w:autoSpaceDN w:val="0"/>
        <w:adjustRightInd w:val="0"/>
        <w:spacing w:after="0"/>
        <w:rPr>
          <w:rFonts w:eastAsia="MS Mincho" w:cs="Myanmar Text"/>
          <w:noProof/>
          <w:lang w:val="fi-FI" w:eastAsia="ja-JP"/>
        </w:rPr>
      </w:pPr>
      <w:r w:rsidRPr="00804B40">
        <w:rPr>
          <w:rFonts w:eastAsia="MS Mincho" w:cs="Times New Roman"/>
          <w:noProof/>
          <w:lang w:val="fi-FI"/>
        </w:rPr>
        <w:t>Ota tätä lääkettä juuri siten kuin lääkäri on määrännyt. Tarkista ohjeet lääkäriltä, jos olet epävarma</w:t>
      </w:r>
      <w:r w:rsidR="00D57306" w:rsidRPr="00804B40">
        <w:rPr>
          <w:rFonts w:eastAsia="MS Mincho" w:cs="Myanmar Text"/>
          <w:noProof/>
          <w:lang w:val="fi-FI" w:eastAsia="ja-JP"/>
        </w:rPr>
        <w:t xml:space="preserve">. </w:t>
      </w:r>
    </w:p>
    <w:p w14:paraId="3F07A31B" w14:textId="29D47333" w:rsidR="00D57306" w:rsidRPr="00FF7E2D" w:rsidRDefault="00D57306" w:rsidP="00203BF8">
      <w:pPr>
        <w:widowControl w:val="0"/>
        <w:autoSpaceDE w:val="0"/>
        <w:autoSpaceDN w:val="0"/>
        <w:adjustRightInd w:val="0"/>
        <w:spacing w:after="0"/>
        <w:rPr>
          <w:rFonts w:eastAsia="PMingLiU" w:cs="Arial"/>
          <w:lang w:val="fi-FI"/>
        </w:rPr>
      </w:pPr>
    </w:p>
    <w:p w14:paraId="2309062C" w14:textId="434E6101" w:rsidR="00D57306" w:rsidRPr="0027106F" w:rsidRDefault="00804B40" w:rsidP="008E0860">
      <w:pPr>
        <w:widowControl w:val="0"/>
        <w:autoSpaceDE w:val="0"/>
        <w:autoSpaceDN w:val="0"/>
        <w:adjustRightInd w:val="0"/>
        <w:rPr>
          <w:noProof/>
          <w:lang w:val="fi-FI"/>
        </w:rPr>
      </w:pPr>
      <w:r w:rsidRPr="00804B40">
        <w:rPr>
          <w:rFonts w:eastAsia="MS Mincho" w:cs="Times New Roman"/>
          <w:noProof/>
          <w:lang w:val="fi-FI"/>
        </w:rPr>
        <w:t>Tavallinen annos on 160 mg (neljä 40 mg:n kalvopäällysteistä tablettia tai kaksi 80 mg:n kalvopäällysteistä tablettia) kerran päivässä samaan aikaan otettuna</w:t>
      </w:r>
      <w:r w:rsidR="00D57306" w:rsidRPr="0027106F">
        <w:rPr>
          <w:rFonts w:cs="Myanmar Text"/>
          <w:color w:val="000000" w:themeColor="text1"/>
          <w:szCs w:val="26"/>
          <w:lang w:val="fi-FI"/>
        </w:rPr>
        <w:t xml:space="preserve">. </w:t>
      </w:r>
    </w:p>
    <w:p w14:paraId="71F36078" w14:textId="17642AE4" w:rsidR="00804B40" w:rsidRPr="00804B40" w:rsidRDefault="00804B40" w:rsidP="00804B40">
      <w:pPr>
        <w:keepNext/>
        <w:spacing w:after="0"/>
        <w:rPr>
          <w:rFonts w:eastAsia="MS Mincho" w:cs="Times New Roman"/>
          <w:b/>
          <w:noProof/>
          <w:lang w:val="fi-FI"/>
        </w:rPr>
      </w:pPr>
      <w:r w:rsidRPr="00804B40">
        <w:rPr>
          <w:rFonts w:eastAsia="MS Mincho" w:cs="Times New Roman"/>
          <w:b/>
          <w:noProof/>
          <w:lang w:val="fi-FI"/>
        </w:rPr>
        <w:t>Xtandin ottaminen</w:t>
      </w:r>
    </w:p>
    <w:p w14:paraId="20C8DA4D" w14:textId="77777777" w:rsidR="00804B40" w:rsidRPr="00804B40" w:rsidRDefault="00804B40" w:rsidP="00804B40">
      <w:pPr>
        <w:numPr>
          <w:ilvl w:val="0"/>
          <w:numId w:val="43"/>
        </w:numPr>
        <w:tabs>
          <w:tab w:val="num" w:pos="567"/>
        </w:tabs>
        <w:spacing w:after="0"/>
        <w:ind w:left="567" w:hanging="567"/>
        <w:rPr>
          <w:rFonts w:eastAsia="MS Mincho" w:cs="Times New Roman"/>
          <w:noProof/>
          <w:lang w:val="fi-FI"/>
        </w:rPr>
      </w:pPr>
      <w:r w:rsidRPr="00804B40">
        <w:rPr>
          <w:rFonts w:eastAsia="MS Mincho" w:cs="Times New Roman"/>
          <w:noProof/>
          <w:lang w:val="fi-FI"/>
        </w:rPr>
        <w:t>Niele tabletit kokonaisina riittävän vesimäärän kera.</w:t>
      </w:r>
    </w:p>
    <w:p w14:paraId="546B7571" w14:textId="77777777" w:rsidR="00804B40" w:rsidRPr="00804B40" w:rsidRDefault="00804B40" w:rsidP="00804B40">
      <w:pPr>
        <w:numPr>
          <w:ilvl w:val="0"/>
          <w:numId w:val="43"/>
        </w:numPr>
        <w:tabs>
          <w:tab w:val="num" w:pos="567"/>
        </w:tabs>
        <w:spacing w:after="0"/>
        <w:ind w:left="567" w:hanging="567"/>
        <w:rPr>
          <w:rFonts w:eastAsia="MS Mincho" w:cs="Times New Roman"/>
          <w:noProof/>
          <w:lang w:val="fi-FI"/>
        </w:rPr>
      </w:pPr>
      <w:r w:rsidRPr="00804B40">
        <w:rPr>
          <w:rFonts w:eastAsia="MS Mincho" w:cs="Times New Roman"/>
          <w:noProof/>
          <w:lang w:val="fi-FI"/>
        </w:rPr>
        <w:t>Älä leikkaa, murskaa tai pureskele tabletteja ennen nielemistä.</w:t>
      </w:r>
    </w:p>
    <w:p w14:paraId="3985561B" w14:textId="77777777" w:rsidR="00804B40" w:rsidRPr="00804B40" w:rsidRDefault="00804B40" w:rsidP="00804B40">
      <w:pPr>
        <w:numPr>
          <w:ilvl w:val="0"/>
          <w:numId w:val="43"/>
        </w:numPr>
        <w:tabs>
          <w:tab w:val="num" w:pos="567"/>
        </w:tabs>
        <w:spacing w:after="0"/>
        <w:ind w:left="567" w:hanging="567"/>
        <w:rPr>
          <w:rFonts w:eastAsia="MS Mincho" w:cs="Times New Roman"/>
          <w:noProof/>
          <w:lang w:val="fi-FI"/>
        </w:rPr>
      </w:pPr>
      <w:r w:rsidRPr="00804B40">
        <w:rPr>
          <w:rFonts w:eastAsia="MS Mincho" w:cs="Times New Roman"/>
          <w:noProof/>
          <w:lang w:val="fi-FI"/>
        </w:rPr>
        <w:t>Xtandi voidaan ottaa ruokailusta riippumatta.</w:t>
      </w:r>
    </w:p>
    <w:p w14:paraId="4B450C6B" w14:textId="77777777" w:rsidR="00804B40" w:rsidRPr="00804B40" w:rsidRDefault="00804B40" w:rsidP="00804B40">
      <w:pPr>
        <w:numPr>
          <w:ilvl w:val="0"/>
          <w:numId w:val="43"/>
        </w:numPr>
        <w:tabs>
          <w:tab w:val="num" w:pos="567"/>
        </w:tabs>
        <w:spacing w:after="0"/>
        <w:ind w:left="567" w:hanging="567"/>
        <w:rPr>
          <w:rFonts w:eastAsia="MS Mincho" w:cs="Times New Roman"/>
          <w:noProof/>
          <w:lang w:val="fi-FI"/>
        </w:rPr>
      </w:pPr>
      <w:r w:rsidRPr="00804B40">
        <w:rPr>
          <w:rFonts w:eastAsia="MS Mincho" w:cs="Times New Roman"/>
          <w:lang w:val="fi-FI"/>
        </w:rPr>
        <w:t xml:space="preserve">Xtandia eivät saa käsitellä muut henkilöt kuin potilas tai hänen hoitajansa. Naisten, jotka ovat raskaana tai voivat tulla raskaaksi, </w:t>
      </w:r>
      <w:r w:rsidRPr="00804B40">
        <w:rPr>
          <w:rFonts w:eastAsia="MS Mincho" w:cs="Times New Roman"/>
          <w:noProof/>
          <w:lang w:val="fi-FI"/>
        </w:rPr>
        <w:t>ei pidä käsitellä rikkoutuneita tai vahingoittuneita Xtandi-tabletteja ilman suojavarusteita, esim. suojakäsineitä</w:t>
      </w:r>
      <w:r w:rsidRPr="00804B40">
        <w:rPr>
          <w:rFonts w:eastAsia="MS Mincho" w:cs="Times New Roman"/>
          <w:lang w:val="fi-FI"/>
        </w:rPr>
        <w:t>.</w:t>
      </w:r>
    </w:p>
    <w:p w14:paraId="32FA5112" w14:textId="77777777" w:rsidR="00804B40" w:rsidRPr="00804B40" w:rsidRDefault="00804B40" w:rsidP="00804B40">
      <w:pPr>
        <w:spacing w:after="0"/>
        <w:rPr>
          <w:rFonts w:eastAsia="MS Mincho" w:cs="Times New Roman"/>
          <w:noProof/>
          <w:lang w:val="fi-FI"/>
        </w:rPr>
      </w:pPr>
    </w:p>
    <w:p w14:paraId="7C281C17" w14:textId="5DE78EF5" w:rsidR="00D57306" w:rsidRPr="00804B40" w:rsidRDefault="00804B40" w:rsidP="00804B40">
      <w:pPr>
        <w:keepNext/>
        <w:autoSpaceDE w:val="0"/>
        <w:autoSpaceDN w:val="0"/>
        <w:adjustRightInd w:val="0"/>
        <w:spacing w:after="0"/>
        <w:rPr>
          <w:lang w:val="fi-FI"/>
        </w:rPr>
      </w:pPr>
      <w:r w:rsidRPr="00804B40">
        <w:rPr>
          <w:rFonts w:eastAsia="MS Mincho" w:cs="Times New Roman"/>
          <w:noProof/>
          <w:lang w:val="fi-FI"/>
        </w:rPr>
        <w:t>Lääkäri voi myös määrätä sinulle muita lääkkeitä samanaikaisesti Xtandin kanssa</w:t>
      </w:r>
      <w:r w:rsidR="00D57306" w:rsidRPr="00804B40">
        <w:rPr>
          <w:rFonts w:eastAsia="SimSun" w:cs="Myanmar Text"/>
          <w:lang w:val="fi-FI" w:eastAsia="ja-JP"/>
        </w:rPr>
        <w:t>.</w:t>
      </w:r>
    </w:p>
    <w:p w14:paraId="29CA8D7A" w14:textId="2CCD1706" w:rsidR="00D57306" w:rsidRPr="0027106F" w:rsidRDefault="00D57306">
      <w:pPr>
        <w:pStyle w:val="Heading4-PL"/>
        <w:rPr>
          <w:lang w:val="fi-FI"/>
        </w:rPr>
      </w:pPr>
      <w:r w:rsidRPr="0027106F">
        <w:rPr>
          <w:lang w:val="fi-FI"/>
        </w:rPr>
        <w:t xml:space="preserve">Jos otat enemmän </w:t>
      </w:r>
      <w:r w:rsidRPr="00B13A67">
        <w:rPr>
          <w:lang w:val="fi-FI"/>
        </w:rPr>
        <w:t>Xtandi</w:t>
      </w:r>
      <w:r w:rsidRPr="0027106F">
        <w:rPr>
          <w:lang w:val="fi-FI"/>
        </w:rPr>
        <w:t>-valmistetta kuin sinun pitäisi</w:t>
      </w:r>
    </w:p>
    <w:p w14:paraId="5AA2432E" w14:textId="2E9ED58E" w:rsidR="00D57306" w:rsidRPr="0027106F" w:rsidRDefault="00804B40" w:rsidP="00BA32C3">
      <w:pPr>
        <w:rPr>
          <w:lang w:val="fi-FI"/>
        </w:rPr>
      </w:pPr>
      <w:r w:rsidRPr="00804B40">
        <w:rPr>
          <w:rFonts w:eastAsia="MS Mincho" w:cs="Times New Roman"/>
          <w:noProof/>
          <w:lang w:val="fi-FI"/>
        </w:rPr>
        <w:t>Jos otat useamman tabletin kuin mitä sinulle on määrätty, lopeta Xtandin käyttö ja ota yhteyttä lääkäriin. Riskisi saada kohtauksia tai muita sivuvaikutuksia saattaa olla lisääntynyt</w:t>
      </w:r>
      <w:r w:rsidR="00D57306" w:rsidRPr="0027106F">
        <w:rPr>
          <w:rFonts w:cs="Myanmar Text"/>
          <w:lang w:val="fi-FI"/>
        </w:rPr>
        <w:t>.</w:t>
      </w:r>
    </w:p>
    <w:p w14:paraId="1DF82EF4" w14:textId="427DEC49" w:rsidR="00D57306" w:rsidRPr="0027106F" w:rsidRDefault="00D57306">
      <w:pPr>
        <w:pStyle w:val="Heading4-PL"/>
        <w:rPr>
          <w:lang w:val="fi-FI"/>
        </w:rPr>
      </w:pPr>
      <w:r w:rsidRPr="0027106F">
        <w:rPr>
          <w:lang w:val="fi-FI"/>
        </w:rPr>
        <w:t xml:space="preserve">Jos unohdat ottaa </w:t>
      </w:r>
      <w:r w:rsidRPr="00B13A67">
        <w:rPr>
          <w:lang w:val="fi-FI"/>
        </w:rPr>
        <w:t>Xtandi</w:t>
      </w:r>
      <w:r w:rsidRPr="0027106F">
        <w:rPr>
          <w:lang w:val="fi-FI"/>
        </w:rPr>
        <w:t>-valmistetta</w:t>
      </w:r>
    </w:p>
    <w:p w14:paraId="12E19FEE" w14:textId="27BA452B" w:rsidR="00804B40" w:rsidRPr="00804B40" w:rsidRDefault="00804B40" w:rsidP="00804B40">
      <w:pPr>
        <w:numPr>
          <w:ilvl w:val="0"/>
          <w:numId w:val="44"/>
        </w:numPr>
        <w:tabs>
          <w:tab w:val="clear" w:pos="720"/>
          <w:tab w:val="num" w:pos="567"/>
        </w:tabs>
        <w:spacing w:after="0"/>
        <w:ind w:left="567" w:right="-2" w:hanging="567"/>
        <w:rPr>
          <w:rFonts w:eastAsia="MS Mincho" w:cs="Times New Roman"/>
          <w:noProof/>
          <w:lang w:val="fi-FI"/>
        </w:rPr>
      </w:pPr>
      <w:r w:rsidRPr="00804B40">
        <w:rPr>
          <w:rFonts w:eastAsia="MS Mincho" w:cs="Times New Roman"/>
          <w:noProof/>
          <w:lang w:val="fi-FI"/>
        </w:rPr>
        <w:t>Jos unohdat ottaa Xtandin tavalliseen aikaan, ota tavanomainen annoksesi niin pian kuin muistat.</w:t>
      </w:r>
    </w:p>
    <w:p w14:paraId="74C132EB" w14:textId="77777777" w:rsidR="00804B40" w:rsidRPr="00804B40" w:rsidRDefault="00804B40" w:rsidP="00804B40">
      <w:pPr>
        <w:numPr>
          <w:ilvl w:val="0"/>
          <w:numId w:val="44"/>
        </w:numPr>
        <w:tabs>
          <w:tab w:val="clear" w:pos="720"/>
          <w:tab w:val="num" w:pos="567"/>
        </w:tabs>
        <w:spacing w:after="0"/>
        <w:ind w:left="567" w:right="-2" w:hanging="567"/>
        <w:rPr>
          <w:rFonts w:eastAsia="MS Mincho" w:cs="Times New Roman"/>
          <w:noProof/>
          <w:lang w:val="fi-FI"/>
        </w:rPr>
      </w:pPr>
      <w:r w:rsidRPr="00804B40">
        <w:rPr>
          <w:rFonts w:eastAsia="MS Mincho" w:cs="Times New Roman"/>
          <w:noProof/>
          <w:lang w:val="fi-FI"/>
        </w:rPr>
        <w:t>Jos Xtandi on jäänyt ottamatta yhtenä päivänä, ota tavanomainen annos seuraavana päivänä.</w:t>
      </w:r>
    </w:p>
    <w:p w14:paraId="32CB49D3" w14:textId="77777777" w:rsidR="00804B40" w:rsidRPr="00804B40" w:rsidRDefault="00804B40" w:rsidP="00804B40">
      <w:pPr>
        <w:numPr>
          <w:ilvl w:val="0"/>
          <w:numId w:val="44"/>
        </w:numPr>
        <w:tabs>
          <w:tab w:val="clear" w:pos="720"/>
          <w:tab w:val="num" w:pos="567"/>
        </w:tabs>
        <w:spacing w:after="0"/>
        <w:ind w:left="567" w:right="-2" w:hanging="567"/>
        <w:rPr>
          <w:rFonts w:eastAsia="MS Mincho" w:cs="Times New Roman"/>
          <w:noProof/>
          <w:lang w:val="fi-FI"/>
        </w:rPr>
      </w:pPr>
      <w:r w:rsidRPr="00804B40">
        <w:rPr>
          <w:rFonts w:eastAsia="MS Mincho" w:cs="Times New Roman"/>
          <w:noProof/>
          <w:lang w:val="fi-FI"/>
        </w:rPr>
        <w:t>Jos Xtandi on jäänyt ottamatta useampana kuin yhtenä päivänä, ota välittömästi yhteyttä lääkäriin.</w:t>
      </w:r>
    </w:p>
    <w:p w14:paraId="5FA6D3E6" w14:textId="600B2C95" w:rsidR="00D57306" w:rsidRPr="0027106F" w:rsidRDefault="00804B40" w:rsidP="00804B40">
      <w:pPr>
        <w:numPr>
          <w:ilvl w:val="0"/>
          <w:numId w:val="15"/>
        </w:numPr>
        <w:autoSpaceDE w:val="0"/>
        <w:autoSpaceDN w:val="0"/>
        <w:adjustRightInd w:val="0"/>
        <w:spacing w:after="0"/>
        <w:ind w:left="567" w:hanging="567"/>
        <w:rPr>
          <w:rFonts w:eastAsia="PMingLiU"/>
          <w:lang w:val="fi-FI" w:eastAsia="en-CA"/>
        </w:rPr>
      </w:pPr>
      <w:r w:rsidRPr="00804B40">
        <w:rPr>
          <w:rFonts w:eastAsia="MS Mincho" w:cs="Times New Roman"/>
          <w:b/>
          <w:noProof/>
          <w:lang w:val="fi-FI"/>
        </w:rPr>
        <w:t>Älä ota kaksinkertaista annosta</w:t>
      </w:r>
      <w:r w:rsidRPr="00804B40">
        <w:rPr>
          <w:rFonts w:eastAsia="MS Mincho" w:cs="Times New Roman"/>
          <w:noProof/>
          <w:lang w:val="fi-FI"/>
        </w:rPr>
        <w:t xml:space="preserve"> korvataksesi unohtamasi kerta-annoksen</w:t>
      </w:r>
      <w:r w:rsidR="00D57306" w:rsidRPr="0027106F">
        <w:rPr>
          <w:rFonts w:eastAsia="MS Mincho" w:cs="Myanmar Text"/>
          <w:lang w:val="fi-FI" w:eastAsia="ja-JP"/>
        </w:rPr>
        <w:t>.</w:t>
      </w:r>
    </w:p>
    <w:p w14:paraId="1E1C0DFA" w14:textId="057DD05C" w:rsidR="00D57306" w:rsidRPr="0027106F" w:rsidRDefault="00D57306">
      <w:pPr>
        <w:pStyle w:val="Heading4-PL"/>
        <w:rPr>
          <w:lang w:val="fi-FI"/>
        </w:rPr>
      </w:pPr>
      <w:r w:rsidRPr="0027106F">
        <w:rPr>
          <w:lang w:val="fi-FI"/>
        </w:rPr>
        <w:t xml:space="preserve">Jos lopetat </w:t>
      </w:r>
      <w:r w:rsidRPr="00B13A67">
        <w:rPr>
          <w:lang w:val="fi-FI"/>
        </w:rPr>
        <w:t>Xtandi</w:t>
      </w:r>
      <w:r w:rsidRPr="0027106F">
        <w:rPr>
          <w:lang w:val="fi-FI"/>
        </w:rPr>
        <w:t xml:space="preserve">-valmisteen </w:t>
      </w:r>
      <w:r w:rsidR="00804B40" w:rsidRPr="00804B40">
        <w:rPr>
          <w:rFonts w:ascii="Times New Roman" w:eastAsia="MS Mincho" w:hAnsi="Times New Roman" w:cs="Times New Roman"/>
          <w:bCs w:val="0"/>
          <w:szCs w:val="22"/>
          <w:lang w:val="fi-FI"/>
        </w:rPr>
        <w:t>käytön</w:t>
      </w:r>
    </w:p>
    <w:p w14:paraId="48A47888" w14:textId="0B722670" w:rsidR="00804B40" w:rsidRPr="00804B40" w:rsidRDefault="00804B40" w:rsidP="00804B40">
      <w:pPr>
        <w:spacing w:after="0"/>
        <w:rPr>
          <w:rFonts w:eastAsia="MS Mincho" w:cs="Times New Roman"/>
          <w:noProof/>
          <w:lang w:val="fi-FI"/>
        </w:rPr>
      </w:pPr>
      <w:r w:rsidRPr="00804B40">
        <w:rPr>
          <w:rFonts w:eastAsia="MS Mincho" w:cs="Times New Roman"/>
          <w:noProof/>
          <w:lang w:val="fi-FI"/>
        </w:rPr>
        <w:t>Älä lopeta tämän lääkkeen käyttöä ellei lääkäri ole näin määrännyt.</w:t>
      </w:r>
    </w:p>
    <w:p w14:paraId="68B0C515" w14:textId="77777777" w:rsidR="00804B40" w:rsidRPr="00804B40" w:rsidRDefault="00804B40" w:rsidP="00804B40">
      <w:pPr>
        <w:spacing w:after="0"/>
        <w:ind w:right="-2"/>
        <w:rPr>
          <w:rFonts w:eastAsia="MS Mincho" w:cs="Times New Roman"/>
          <w:noProof/>
          <w:lang w:val="fi-FI"/>
        </w:rPr>
      </w:pPr>
    </w:p>
    <w:p w14:paraId="792309EB" w14:textId="276C93E3" w:rsidR="00D57306" w:rsidRPr="00804B40" w:rsidRDefault="00804B40" w:rsidP="00804B40">
      <w:pPr>
        <w:spacing w:after="0"/>
        <w:rPr>
          <w:lang w:val="fi-FI"/>
        </w:rPr>
      </w:pPr>
      <w:r w:rsidRPr="00804B40">
        <w:rPr>
          <w:rFonts w:eastAsia="MS Mincho" w:cs="Times New Roman"/>
          <w:noProof/>
          <w:lang w:val="fi-FI"/>
        </w:rPr>
        <w:t>Jos sinulla on kysymyksiä tämän lääkkeen käytöstä, käänny lääkärin puoleen</w:t>
      </w:r>
      <w:r w:rsidR="00D57306" w:rsidRPr="00804B40">
        <w:rPr>
          <w:rFonts w:cs="Myanmar Text"/>
          <w:noProof/>
          <w:lang w:val="fi-FI"/>
        </w:rPr>
        <w:t>.</w:t>
      </w:r>
    </w:p>
    <w:p w14:paraId="50407647" w14:textId="7C869099" w:rsidR="00D57306" w:rsidRPr="0027106F" w:rsidRDefault="00D57306">
      <w:pPr>
        <w:pStyle w:val="Heading3-PL"/>
        <w:rPr>
          <w:lang w:val="fi-FI"/>
        </w:rPr>
      </w:pPr>
      <w:r w:rsidRPr="0027106F">
        <w:rPr>
          <w:lang w:val="fi-FI"/>
        </w:rPr>
        <w:t>4.</w:t>
      </w:r>
      <w:r w:rsidRPr="0027106F">
        <w:rPr>
          <w:lang w:val="fi-FI"/>
        </w:rPr>
        <w:tab/>
        <w:t>Mahdolliset haittavaikutukset</w:t>
      </w:r>
    </w:p>
    <w:p w14:paraId="54067003" w14:textId="3D66B80D" w:rsidR="00D57306" w:rsidRPr="0027106F" w:rsidRDefault="00D57306">
      <w:pPr>
        <w:rPr>
          <w:lang w:val="fi-FI"/>
        </w:rPr>
      </w:pPr>
      <w:r w:rsidRPr="0027106F">
        <w:rPr>
          <w:lang w:val="fi-FI"/>
        </w:rPr>
        <w:t>Kuten kaikki lääkkeet, tämäkin lääke voi aiheuttaa haittavaikutuksia. Kaikki eivät kuitenkaan niitä saa.</w:t>
      </w:r>
    </w:p>
    <w:p w14:paraId="63864C16" w14:textId="77C496F7" w:rsidR="00804B40" w:rsidRPr="00804B40" w:rsidRDefault="00804B40" w:rsidP="00CF0181">
      <w:pPr>
        <w:keepNext/>
        <w:keepLines/>
        <w:spacing w:after="0"/>
        <w:rPr>
          <w:rFonts w:eastAsia="MS Mincho" w:cs="Times New Roman"/>
          <w:b/>
          <w:noProof/>
          <w:lang w:val="fi-FI"/>
        </w:rPr>
      </w:pPr>
      <w:r w:rsidRPr="00804B40">
        <w:rPr>
          <w:rFonts w:eastAsia="MS Mincho" w:cs="Times New Roman"/>
          <w:b/>
          <w:noProof/>
          <w:lang w:val="fi-FI"/>
        </w:rPr>
        <w:t>Epileptinen kohtaus</w:t>
      </w:r>
    </w:p>
    <w:p w14:paraId="3221D3BE" w14:textId="77777777" w:rsidR="00804B40" w:rsidRPr="00804B40" w:rsidRDefault="00804B40" w:rsidP="00CF0181">
      <w:pPr>
        <w:keepNext/>
        <w:keepLines/>
        <w:spacing w:after="0"/>
        <w:rPr>
          <w:rFonts w:eastAsia="MS Mincho" w:cs="Times New Roman"/>
          <w:noProof/>
          <w:lang w:val="fi-FI"/>
        </w:rPr>
      </w:pPr>
      <w:r w:rsidRPr="00804B40">
        <w:rPr>
          <w:rFonts w:eastAsia="MS Mincho" w:cs="Times New Roman"/>
          <w:noProof/>
          <w:lang w:val="fi-FI"/>
        </w:rPr>
        <w:t>Xtandia käyttäneistä potilaista 6:lla tuhannesta ja lumelääkettä käyttäneistä alle 3:lla tuhannesta todettiin epileptisiä kohtauksia.</w:t>
      </w:r>
    </w:p>
    <w:p w14:paraId="56C4DB24" w14:textId="77777777" w:rsidR="00804B40" w:rsidRPr="00804B40" w:rsidRDefault="00804B40" w:rsidP="00CF0181">
      <w:pPr>
        <w:keepNext/>
        <w:keepLines/>
        <w:spacing w:after="0"/>
        <w:rPr>
          <w:rFonts w:eastAsia="MS Mincho" w:cs="Times New Roman"/>
          <w:noProof/>
          <w:lang w:val="fi-FI"/>
        </w:rPr>
      </w:pPr>
    </w:p>
    <w:p w14:paraId="5917D9FB" w14:textId="77777777" w:rsidR="00804B40" w:rsidRPr="00804B40" w:rsidRDefault="00804B40" w:rsidP="00CF0181">
      <w:pPr>
        <w:keepNext/>
        <w:keepLines/>
        <w:spacing w:after="0"/>
        <w:rPr>
          <w:rFonts w:eastAsia="MS Mincho" w:cs="Times New Roman"/>
          <w:noProof/>
          <w:lang w:val="fi-FI"/>
        </w:rPr>
      </w:pPr>
      <w:r w:rsidRPr="00804B40">
        <w:rPr>
          <w:rFonts w:eastAsia="MS Mincho" w:cs="Times New Roman"/>
          <w:noProof/>
          <w:lang w:val="fi-FI"/>
        </w:rPr>
        <w:t>Kohtaukset ovat todennäköisempiä, jos otat tätä lääkettä suuremman annoksen kuin mitä sinulle on suositeltu, jos käytät tiettyjä muita lääkkeitä tai jos sinulla on tavallista suurempi riski saada kohtaus.</w:t>
      </w:r>
    </w:p>
    <w:p w14:paraId="03124D3A" w14:textId="77777777" w:rsidR="00804B40" w:rsidRPr="00804B40" w:rsidRDefault="00804B40" w:rsidP="00804B40">
      <w:pPr>
        <w:spacing w:after="0"/>
        <w:rPr>
          <w:rFonts w:eastAsia="MS Mincho" w:cs="Times New Roman"/>
          <w:noProof/>
          <w:lang w:val="fi-FI"/>
        </w:rPr>
      </w:pPr>
    </w:p>
    <w:p w14:paraId="702951C8" w14:textId="77777777" w:rsidR="00804B40" w:rsidRPr="00804B40" w:rsidRDefault="00804B40" w:rsidP="00804B40">
      <w:pPr>
        <w:spacing w:after="0"/>
        <w:rPr>
          <w:rFonts w:eastAsia="MS Mincho" w:cs="Times New Roman"/>
          <w:noProof/>
          <w:lang w:val="fi-FI"/>
        </w:rPr>
      </w:pPr>
      <w:r w:rsidRPr="00804B40">
        <w:rPr>
          <w:rFonts w:eastAsia="MS Mincho" w:cs="Times New Roman"/>
          <w:b/>
          <w:noProof/>
          <w:lang w:val="fi-FI"/>
        </w:rPr>
        <w:t xml:space="preserve">Jos saat kohtauksen, </w:t>
      </w:r>
      <w:r w:rsidRPr="00804B40">
        <w:rPr>
          <w:rFonts w:eastAsia="MS Mincho" w:cs="Times New Roman"/>
          <w:noProof/>
          <w:lang w:val="fi-FI"/>
        </w:rPr>
        <w:t>hakeudu lääkärin vastaanotolle mahdollisimman pian. Lääkärisi saattaa päättää, että sinun on lopetettava Xtandin käyttö.</w:t>
      </w:r>
    </w:p>
    <w:p w14:paraId="7C3349D6" w14:textId="77777777" w:rsidR="00804B40" w:rsidRPr="00804B40" w:rsidRDefault="00804B40" w:rsidP="00804B40">
      <w:pPr>
        <w:spacing w:after="0"/>
        <w:rPr>
          <w:rFonts w:eastAsia="MS Mincho" w:cs="Times New Roman"/>
          <w:noProof/>
          <w:lang w:val="fi-FI"/>
        </w:rPr>
      </w:pPr>
    </w:p>
    <w:p w14:paraId="56A481F7" w14:textId="77777777" w:rsidR="00804B40" w:rsidRPr="00804B40" w:rsidRDefault="00804B40" w:rsidP="00804B40">
      <w:pPr>
        <w:keepNext/>
        <w:spacing w:after="0"/>
        <w:rPr>
          <w:rFonts w:eastAsia="MS Mincho" w:cs="Times New Roman"/>
          <w:b/>
          <w:noProof/>
          <w:lang w:val="fi-FI"/>
        </w:rPr>
      </w:pPr>
      <w:r w:rsidRPr="00804B40">
        <w:rPr>
          <w:rFonts w:eastAsia="MS Mincho" w:cs="Times New Roman"/>
          <w:b/>
          <w:noProof/>
          <w:lang w:val="fi-FI"/>
        </w:rPr>
        <w:t>Posteriorinen reversiibeli enkefalopatiaoireyhtymä (PRES)</w:t>
      </w:r>
    </w:p>
    <w:p w14:paraId="001AB7E0" w14:textId="77777777" w:rsidR="00804B40" w:rsidRPr="00804B40" w:rsidRDefault="00804B40" w:rsidP="00804B40">
      <w:pPr>
        <w:spacing w:after="0"/>
        <w:rPr>
          <w:rFonts w:eastAsia="MS Mincho" w:cs="Times New Roman"/>
          <w:noProof/>
          <w:lang w:val="fi-FI"/>
        </w:rPr>
      </w:pPr>
      <w:r w:rsidRPr="00804B40">
        <w:rPr>
          <w:rFonts w:eastAsia="MS Mincho" w:cs="Times New Roman"/>
          <w:noProof/>
          <w:lang w:val="fi-FI"/>
        </w:rPr>
        <w:t>Xtandi-valmistetta käyttäneillä potilailla on harvoin (enintään 1 henkilöllä 1 000:sta) todettu PRES-oireyhtymää, joka on harvinainen, aivoihin liittyvä, korjautuva tila. Jos sinulla ilmenee kouristuksia, pahenevaa päänsärkyä, sekavuutta, sokeutta tai muita näköhäiriöitä, ota yhteyttä lääkäriin mahdollisimman pian.</w:t>
      </w:r>
    </w:p>
    <w:p w14:paraId="1C0CC95F" w14:textId="77777777" w:rsidR="00804B40" w:rsidRPr="00804B40" w:rsidRDefault="00804B40" w:rsidP="00804B40">
      <w:pPr>
        <w:spacing w:after="0"/>
        <w:rPr>
          <w:rFonts w:eastAsia="MS Mincho" w:cs="Times New Roman"/>
          <w:noProof/>
          <w:lang w:val="fi-FI"/>
        </w:rPr>
      </w:pPr>
    </w:p>
    <w:p w14:paraId="3195EF72" w14:textId="77777777" w:rsidR="00804B40" w:rsidRPr="00804B40" w:rsidRDefault="00804B40" w:rsidP="00804B40">
      <w:pPr>
        <w:keepNext/>
        <w:spacing w:after="0"/>
        <w:rPr>
          <w:rFonts w:eastAsia="MS Mincho" w:cs="Times New Roman"/>
          <w:b/>
          <w:bCs/>
          <w:noProof/>
          <w:lang w:val="fi-FI"/>
        </w:rPr>
      </w:pPr>
      <w:r w:rsidRPr="00804B40">
        <w:rPr>
          <w:rFonts w:eastAsia="MS Mincho" w:cs="Times New Roman"/>
          <w:b/>
          <w:bCs/>
          <w:noProof/>
          <w:lang w:val="fi-FI"/>
        </w:rPr>
        <w:t>Muita haittavaikutuksia ovat:</w:t>
      </w:r>
    </w:p>
    <w:p w14:paraId="600FB789" w14:textId="77777777" w:rsidR="00804B40" w:rsidRPr="00804B40" w:rsidRDefault="00804B40" w:rsidP="00804B40">
      <w:pPr>
        <w:keepNext/>
        <w:spacing w:after="0"/>
        <w:rPr>
          <w:rFonts w:eastAsia="MS Mincho" w:cs="Times New Roman"/>
          <w:noProof/>
          <w:lang w:val="fi-FI"/>
        </w:rPr>
      </w:pPr>
    </w:p>
    <w:p w14:paraId="5600FBC7" w14:textId="77777777" w:rsidR="00804B40" w:rsidRPr="00804B40" w:rsidRDefault="00804B40" w:rsidP="00804B40">
      <w:pPr>
        <w:keepNext/>
        <w:spacing w:after="0"/>
        <w:rPr>
          <w:rFonts w:eastAsia="MS Mincho" w:cs="Times New Roman"/>
          <w:iCs/>
          <w:noProof/>
          <w:lang w:val="fi-FI"/>
        </w:rPr>
      </w:pPr>
      <w:r w:rsidRPr="00804B40">
        <w:rPr>
          <w:rFonts w:eastAsia="MS Mincho" w:cs="Times New Roman"/>
          <w:b/>
          <w:bCs/>
          <w:noProof/>
          <w:lang w:val="fi-FI"/>
        </w:rPr>
        <w:t>Hyvin yleiset haittavaikutukset </w:t>
      </w:r>
      <w:r w:rsidRPr="00804B40">
        <w:rPr>
          <w:rFonts w:eastAsia="MS Mincho" w:cs="Times New Roman"/>
          <w:iCs/>
          <w:noProof/>
          <w:lang w:val="fi-FI"/>
        </w:rPr>
        <w:t>(voivat esiintyä yli 1 henkilöllä 10:stä)</w:t>
      </w:r>
    </w:p>
    <w:p w14:paraId="7EC7E88A" w14:textId="6FE5A2E8" w:rsidR="00804B40" w:rsidRPr="00804B40" w:rsidRDefault="00BE1566" w:rsidP="00804B40">
      <w:pPr>
        <w:spacing w:after="0"/>
        <w:ind w:left="567" w:right="-2"/>
        <w:rPr>
          <w:rFonts w:eastAsia="MS Mincho" w:cs="Times New Roman"/>
          <w:noProof/>
          <w:lang w:val="fi-FI"/>
        </w:rPr>
      </w:pPr>
      <w:r>
        <w:rPr>
          <w:rFonts w:eastAsia="MS Mincho" w:cs="Times New Roman"/>
          <w:iCs/>
          <w:noProof/>
          <w:lang w:val="fi-FI"/>
        </w:rPr>
        <w:t xml:space="preserve">päänsärky, </w:t>
      </w:r>
      <w:r w:rsidR="00804B40" w:rsidRPr="00804B40">
        <w:rPr>
          <w:rFonts w:eastAsia="MS Mincho" w:cs="Times New Roman"/>
          <w:iCs/>
          <w:noProof/>
          <w:lang w:val="fi-FI"/>
        </w:rPr>
        <w:t>väsymys, kaatumiset, luunmurtumat, kuumat aallot, korkea verenpaine</w:t>
      </w:r>
    </w:p>
    <w:p w14:paraId="563101E0" w14:textId="77777777" w:rsidR="00804B40" w:rsidRPr="00804B40" w:rsidRDefault="00804B40" w:rsidP="00804B40">
      <w:pPr>
        <w:spacing w:after="0"/>
        <w:ind w:right="-2"/>
        <w:rPr>
          <w:rFonts w:eastAsia="MS Mincho" w:cs="Times New Roman"/>
          <w:noProof/>
          <w:lang w:val="fi-FI"/>
        </w:rPr>
      </w:pPr>
    </w:p>
    <w:p w14:paraId="3121BF13" w14:textId="77777777" w:rsidR="00804B40" w:rsidRPr="00804B40" w:rsidRDefault="00804B40" w:rsidP="00804B40">
      <w:pPr>
        <w:keepNext/>
        <w:autoSpaceDE w:val="0"/>
        <w:autoSpaceDN w:val="0"/>
        <w:adjustRightInd w:val="0"/>
        <w:spacing w:after="0"/>
        <w:rPr>
          <w:rFonts w:eastAsia="MS Mincho" w:cs="Times New Roman"/>
          <w:bCs/>
          <w:lang w:val="fi-FI" w:eastAsia="fi-FI"/>
        </w:rPr>
      </w:pPr>
      <w:r w:rsidRPr="00804B40">
        <w:rPr>
          <w:rFonts w:eastAsia="MS Mincho" w:cs="Times New Roman"/>
          <w:b/>
          <w:bCs/>
          <w:lang w:val="fi-FI" w:eastAsia="fi-FI"/>
        </w:rPr>
        <w:t xml:space="preserve">Yleiset haittavaikutukset </w:t>
      </w:r>
      <w:r w:rsidRPr="00804B40">
        <w:rPr>
          <w:rFonts w:eastAsia="MS Mincho" w:cs="Times New Roman"/>
          <w:bCs/>
          <w:lang w:val="fi-FI" w:eastAsia="fi-FI"/>
        </w:rPr>
        <w:t>(voivat esiintyä alle 1 henkilöllä 10:stä)</w:t>
      </w:r>
    </w:p>
    <w:p w14:paraId="76AC076D" w14:textId="202C26AD" w:rsidR="00804B40" w:rsidRPr="00804B40" w:rsidRDefault="00804B40" w:rsidP="00804B40">
      <w:pPr>
        <w:spacing w:after="0"/>
        <w:ind w:left="567" w:right="-2"/>
        <w:rPr>
          <w:rFonts w:eastAsia="MS Mincho" w:cs="Times New Roman"/>
          <w:lang w:val="fi-FI"/>
        </w:rPr>
      </w:pPr>
      <w:r w:rsidRPr="00804B40">
        <w:rPr>
          <w:rFonts w:eastAsia="MS Mincho" w:cs="Times New Roman"/>
          <w:iCs/>
          <w:noProof/>
          <w:lang w:val="fi-FI"/>
        </w:rPr>
        <w:t>ahdistuneisuus, kuiva iho, kutina, muistin heikkeneminen, sydämen valtimoiden tukos (iskeeminen sydänsairaus), rintojen suureneminen miehillä (gynekomastia), nännikipu, rinnan arkuus, levottomien jalkojen oireyhtymän oire (voimakas tarve liikutella jotakin ruumiinosaa, yleensä jalkaa), heikentynyt keskittyminen, muistinmenetys, makuaistin muutos, vaikeus ajatella selkeästi.</w:t>
      </w:r>
    </w:p>
    <w:p w14:paraId="40A5E466" w14:textId="77777777" w:rsidR="00804B40" w:rsidRPr="00804B40" w:rsidRDefault="00804B40" w:rsidP="00804B40">
      <w:pPr>
        <w:spacing w:after="0"/>
        <w:ind w:right="-2"/>
        <w:rPr>
          <w:rFonts w:eastAsia="MS Mincho" w:cs="Times New Roman"/>
          <w:lang w:val="fi-FI"/>
        </w:rPr>
      </w:pPr>
    </w:p>
    <w:p w14:paraId="3737E403" w14:textId="77777777" w:rsidR="00804B40" w:rsidRPr="00804B40" w:rsidRDefault="00804B40" w:rsidP="00804B40">
      <w:pPr>
        <w:keepNext/>
        <w:autoSpaceDE w:val="0"/>
        <w:autoSpaceDN w:val="0"/>
        <w:adjustRightInd w:val="0"/>
        <w:spacing w:after="0"/>
        <w:rPr>
          <w:rFonts w:eastAsia="MS Mincho" w:cs="Times New Roman"/>
          <w:noProof/>
          <w:sz w:val="24"/>
          <w:szCs w:val="24"/>
          <w:lang w:val="fi-FI" w:eastAsia="fi-FI"/>
        </w:rPr>
      </w:pPr>
      <w:r w:rsidRPr="00804B40">
        <w:rPr>
          <w:rFonts w:eastAsia="MS Mincho" w:cs="Times New Roman"/>
          <w:b/>
          <w:bCs/>
          <w:lang w:val="fi-FI" w:eastAsia="fi-FI"/>
        </w:rPr>
        <w:t xml:space="preserve">Melko harvinaiset haittavaikutukset </w:t>
      </w:r>
      <w:r w:rsidRPr="00804B40">
        <w:rPr>
          <w:rFonts w:eastAsia="MS Mincho" w:cs="Times New Roman"/>
          <w:bCs/>
          <w:lang w:val="fi-FI" w:eastAsia="fi-FI"/>
        </w:rPr>
        <w:t>(voivat esiintyä alle 1 henkilöllä 100:sta)</w:t>
      </w:r>
    </w:p>
    <w:p w14:paraId="76332173" w14:textId="77777777" w:rsidR="00804B40" w:rsidRPr="00804B40" w:rsidRDefault="00804B40" w:rsidP="00804B40">
      <w:pPr>
        <w:spacing w:after="0"/>
        <w:ind w:left="567" w:right="-2"/>
        <w:rPr>
          <w:rFonts w:eastAsia="MS Mincho" w:cs="Times New Roman"/>
          <w:iCs/>
          <w:noProof/>
          <w:lang w:val="fi-FI"/>
        </w:rPr>
      </w:pPr>
      <w:r w:rsidRPr="00804B40">
        <w:rPr>
          <w:rFonts w:eastAsia="MS Mincho" w:cs="Times New Roman"/>
          <w:iCs/>
          <w:noProof/>
          <w:lang w:val="fi-FI"/>
        </w:rPr>
        <w:t>hallusinaatiot, alhainen veren valkosolujen määrä, verikokeessa havaittava maksaentsyymiarvojen suureneminen (maksaongelmien merkki).</w:t>
      </w:r>
    </w:p>
    <w:p w14:paraId="22973B3B" w14:textId="77777777" w:rsidR="00804B40" w:rsidRPr="00804B40" w:rsidRDefault="00804B40" w:rsidP="00804B40">
      <w:pPr>
        <w:spacing w:after="0"/>
        <w:ind w:right="-2"/>
        <w:rPr>
          <w:rFonts w:eastAsia="MS Mincho" w:cs="Times New Roman"/>
          <w:noProof/>
          <w:lang w:val="fi-FI"/>
        </w:rPr>
      </w:pPr>
    </w:p>
    <w:p w14:paraId="1EC8030E" w14:textId="77777777" w:rsidR="00804B40" w:rsidRPr="00804B40" w:rsidRDefault="00804B40" w:rsidP="00804B40">
      <w:pPr>
        <w:keepNext/>
        <w:spacing w:after="0"/>
        <w:rPr>
          <w:rFonts w:eastAsia="MS Mincho" w:cs="Times New Roman"/>
          <w:noProof/>
          <w:lang w:val="fi-FI"/>
        </w:rPr>
      </w:pPr>
      <w:r w:rsidRPr="00804B40">
        <w:rPr>
          <w:rFonts w:eastAsia="MS Mincho" w:cs="Times New Roman"/>
          <w:b/>
          <w:iCs/>
          <w:noProof/>
          <w:lang w:val="fi-FI"/>
        </w:rPr>
        <w:t>Tuntematon</w:t>
      </w:r>
      <w:r w:rsidRPr="00804B40">
        <w:rPr>
          <w:rFonts w:eastAsia="MS Mincho" w:cs="Times New Roman"/>
          <w:iCs/>
          <w:noProof/>
          <w:lang w:val="fi-FI"/>
        </w:rPr>
        <w:t xml:space="preserve"> (ko</w:t>
      </w:r>
      <w:r w:rsidRPr="00804B40">
        <w:rPr>
          <w:rFonts w:eastAsia="MS Mincho" w:cs="Times New Roman"/>
          <w:noProof/>
          <w:lang w:val="fi-FI"/>
        </w:rPr>
        <w:t>ska saatavissa oleva tieto ei riitä esiintymistiheyden arviointiin)</w:t>
      </w:r>
    </w:p>
    <w:p w14:paraId="6A336E80" w14:textId="6E882371" w:rsidR="00D57306" w:rsidRPr="0027106F" w:rsidRDefault="00804B40" w:rsidP="00804B40">
      <w:pPr>
        <w:spacing w:after="0"/>
        <w:ind w:left="567" w:right="-2"/>
        <w:rPr>
          <w:rFonts w:eastAsia="PMingLiU" w:cs="Arial"/>
          <w:lang w:val="fi-FI"/>
        </w:rPr>
      </w:pPr>
      <w:r w:rsidRPr="00804B40">
        <w:rPr>
          <w:rFonts w:eastAsia="MS Mincho" w:cs="Times New Roman"/>
          <w:iCs/>
          <w:noProof/>
          <w:lang w:val="fi-FI"/>
        </w:rPr>
        <w:t>lihaskipu, lihasspasmit, lihasheikkous, selkäkipu, muutokset EKG:ssä (QT-ajan pidentyminen), vaikeudet niellä tätä lääkettä, mukaan lukien tukehtumisriski, vatsavaivat, mukaan lukien pahoinvointi, ihoreaktio, joka aiheuttaa iholla punaisia täpliä tai läiskiä, jotka voivat muistuttaa maalitaulua tai maalitaulun keskiosaa, jossa on tummanpunainen keskikohta ja punaisia renkaita sen ympärillä (erythema multiforme), tai toinen vakava ihoreaktio, johon liittyy kehoon ilmestyviä, punertavia, ei koholla olevia, maalitaulua muistuttavia tai pyöreitä läiskiä, joiden keskustassa on usein rakkuloita, ihon kuoriutumista sekä suun, kurkun, nenän, sukupuolielinten ja silmien haavaumia, joita ennen voi esiintyä kuumetta ja influenssan kaltaisia oireita (Stevens-Johnsonin oireyhtymä), ihottuma, oksentelu, kasvojen, huulten, kielen ja/tai kurkun turpoaminen, verihiutaleiden väheneminen (mikä lisää verenvuotojen tai mustelmien riskiä), ripuli, vähentynyt ruokahalu.</w:t>
      </w:r>
      <w:r w:rsidRPr="00804B40">
        <w:rPr>
          <w:lang w:val="fi-FI"/>
        </w:rPr>
        <w:t xml:space="preserve"> </w:t>
      </w:r>
    </w:p>
    <w:p w14:paraId="522323BA" w14:textId="1FBB9FA2" w:rsidR="00D57306" w:rsidRPr="0027106F" w:rsidRDefault="00D57306">
      <w:pPr>
        <w:pStyle w:val="Heading4-PL"/>
        <w:rPr>
          <w:lang w:val="fi-FI"/>
        </w:rPr>
      </w:pPr>
      <w:r w:rsidRPr="0027106F">
        <w:rPr>
          <w:lang w:val="fi-FI"/>
        </w:rPr>
        <w:t>Haittavaikutuksista ilmoittaminen</w:t>
      </w:r>
    </w:p>
    <w:p w14:paraId="291E80BF" w14:textId="5EB13B74" w:rsidR="00D57306" w:rsidRPr="0027106F" w:rsidRDefault="00804B40" w:rsidP="00BA32C3">
      <w:pPr>
        <w:rPr>
          <w:rFonts w:eastAsia="PMingLiU" w:cs="Arial"/>
          <w:lang w:val="fi-FI"/>
        </w:rPr>
      </w:pPr>
      <w:r w:rsidRPr="00804B40">
        <w:rPr>
          <w:rFonts w:eastAsia="MS Mincho" w:cs="Times New Roman"/>
          <w:noProof/>
          <w:lang w:val="fi-FI"/>
        </w:rPr>
        <w:t xml:space="preserve">Jos havaitset haittavaikutuksia, kerro niistä lääkärille. Tämä koskee myös sellaisia mahdollisia haittavaikutuksia, joita ei ole mainittu tässä pakkausselosteessa. </w:t>
      </w:r>
      <w:r w:rsidRPr="00804B40">
        <w:rPr>
          <w:rFonts w:eastAsia="MS Mincho" w:cs="Times New Roman"/>
          <w:lang w:val="fi-FI"/>
        </w:rPr>
        <w:t>Voit ilmoittaa haittavaikutuksista myös suoraan</w:t>
      </w:r>
      <w:r w:rsidRPr="00804B40">
        <w:rPr>
          <w:rFonts w:eastAsia="MS Mincho" w:cs="Times New Roman"/>
          <w:shd w:val="pct15" w:color="auto" w:fill="auto"/>
          <w:lang w:val="fi-FI"/>
        </w:rPr>
        <w:t xml:space="preserve"> </w:t>
      </w:r>
      <w:hyperlink r:id="rId41" w:history="1">
        <w:r w:rsidRPr="00804B40">
          <w:rPr>
            <w:rFonts w:eastAsia="MS Mincho" w:cs="Times New Roman"/>
            <w:color w:val="0000FF"/>
            <w:u w:val="single"/>
            <w:shd w:val="pct15" w:color="auto" w:fill="auto"/>
            <w:lang w:val="fi-FI"/>
          </w:rPr>
          <w:t>liitteessä V</w:t>
        </w:r>
      </w:hyperlink>
      <w:r w:rsidRPr="00804B40">
        <w:rPr>
          <w:rFonts w:eastAsia="MS Mincho" w:cs="Times New Roman"/>
          <w:shd w:val="pct15" w:color="auto" w:fill="auto"/>
          <w:lang w:val="fi-FI"/>
        </w:rPr>
        <w:t xml:space="preserve"> luetellun kansallisen ilmoitusjärjestelmän kautta.</w:t>
      </w:r>
      <w:r w:rsidRPr="00804B40">
        <w:rPr>
          <w:rFonts w:eastAsia="MS Mincho" w:cs="Times New Roman"/>
          <w:lang w:val="fi-FI"/>
        </w:rPr>
        <w:t xml:space="preserve"> Ilmoittamalla haittavaikutuksista voit auttaa saamaan enemmän tietoa tämän lääkevalmisteen turvallisuudesta</w:t>
      </w:r>
      <w:r w:rsidR="00D57306" w:rsidRPr="0027106F">
        <w:rPr>
          <w:rFonts w:cs="Myanmar Text"/>
          <w:lang w:val="fi-FI"/>
        </w:rPr>
        <w:t>.</w:t>
      </w:r>
    </w:p>
    <w:p w14:paraId="123DE1A0" w14:textId="622CDE05" w:rsidR="00D57306" w:rsidRPr="0027106F" w:rsidRDefault="00D57306">
      <w:pPr>
        <w:pStyle w:val="Heading3-PL"/>
        <w:rPr>
          <w:lang w:val="fi-FI"/>
        </w:rPr>
      </w:pPr>
      <w:r w:rsidRPr="0027106F">
        <w:rPr>
          <w:lang w:val="fi-FI"/>
        </w:rPr>
        <w:t>5.</w:t>
      </w:r>
      <w:r w:rsidRPr="0027106F">
        <w:rPr>
          <w:lang w:val="fi-FI"/>
        </w:rPr>
        <w:tab/>
      </w:r>
      <w:r w:rsidRPr="00B13A67">
        <w:rPr>
          <w:lang w:val="fi-FI"/>
        </w:rPr>
        <w:t>Xtandi</w:t>
      </w:r>
      <w:r w:rsidRPr="0027106F">
        <w:rPr>
          <w:lang w:val="fi-FI"/>
        </w:rPr>
        <w:t>-valmisteen säilyttäminen</w:t>
      </w:r>
    </w:p>
    <w:p w14:paraId="6B05807A" w14:textId="33351BC3" w:rsidR="00D57306" w:rsidRPr="0027106F" w:rsidRDefault="00D57306">
      <w:pPr>
        <w:rPr>
          <w:lang w:val="fi-FI"/>
        </w:rPr>
      </w:pPr>
      <w:r w:rsidRPr="0027106F">
        <w:rPr>
          <w:lang w:val="fi-FI"/>
        </w:rPr>
        <w:t>Ei lasten ulottuville eikä näkyville.</w:t>
      </w:r>
    </w:p>
    <w:p w14:paraId="4D1EC1DB" w14:textId="4F4CE3C6" w:rsidR="00D57306" w:rsidRPr="0027106F" w:rsidRDefault="00D57306">
      <w:pPr>
        <w:rPr>
          <w:rFonts w:eastAsia="PMingLiU" w:cs="Arial"/>
          <w:noProof/>
          <w:lang w:val="fi-FI"/>
        </w:rPr>
      </w:pPr>
      <w:r w:rsidRPr="0027106F">
        <w:rPr>
          <w:lang w:val="fi-FI"/>
        </w:rPr>
        <w:t>Älä käytä tätä lääkettä</w:t>
      </w:r>
      <w:r w:rsidRPr="0027106F">
        <w:rPr>
          <w:rFonts w:eastAsia="PMingLiU" w:cs="Arial"/>
          <w:lang w:val="fi-FI"/>
        </w:rPr>
        <w:t xml:space="preserve"> </w:t>
      </w:r>
      <w:r w:rsidR="006D5F9E" w:rsidRPr="006D5F9E">
        <w:rPr>
          <w:rFonts w:eastAsia="MS Mincho" w:cs="Times New Roman"/>
          <w:noProof/>
          <w:lang w:val="fi-FI"/>
        </w:rPr>
        <w:t>pahvisessa taittopakkauksessa ja kotelossa mainitun viimeisen käyttöpäivämäärän (EXP) jälkeen</w:t>
      </w:r>
      <w:r w:rsidRPr="0027106F">
        <w:rPr>
          <w:lang w:val="fi-FI"/>
        </w:rPr>
        <w:t>.</w:t>
      </w:r>
      <w:r w:rsidRPr="0027106F">
        <w:rPr>
          <w:rFonts w:eastAsia="PMingLiU" w:cs="Arial"/>
          <w:noProof/>
          <w:lang w:val="fi-FI"/>
        </w:rPr>
        <w:t xml:space="preserve"> </w:t>
      </w:r>
      <w:r w:rsidRPr="0027106F">
        <w:rPr>
          <w:lang w:val="fi-FI"/>
        </w:rPr>
        <w:t>Viimeinen käyttöpäivämäärä tarkoittaa kuukauden viimeistä päivää.</w:t>
      </w:r>
    </w:p>
    <w:p w14:paraId="2FFFBA03" w14:textId="7AD4F97E" w:rsidR="00D57306" w:rsidRPr="0027106F" w:rsidRDefault="006D5F9E" w:rsidP="00BA32C3">
      <w:pPr>
        <w:rPr>
          <w:rFonts w:eastAsia="PMingLiU" w:cs="Arial"/>
          <w:noProof/>
          <w:lang w:val="fi-FI"/>
        </w:rPr>
      </w:pPr>
      <w:r w:rsidRPr="006D5F9E">
        <w:rPr>
          <w:rFonts w:eastAsia="MS Mincho" w:cs="Times New Roman"/>
          <w:noProof/>
          <w:lang w:val="fi-FI"/>
        </w:rPr>
        <w:t>Tämä lääke</w:t>
      </w:r>
      <w:r w:rsidRPr="006D5F9E">
        <w:rPr>
          <w:rFonts w:eastAsia="MS Mincho" w:cs="Times New Roman"/>
          <w:noProof/>
          <w:szCs w:val="20"/>
          <w:lang w:val="fi-FI"/>
        </w:rPr>
        <w:t>valmiste</w:t>
      </w:r>
      <w:r w:rsidRPr="006D5F9E">
        <w:rPr>
          <w:rFonts w:eastAsia="MS Mincho" w:cs="Times New Roman"/>
          <w:noProof/>
          <w:lang w:val="fi-FI"/>
        </w:rPr>
        <w:t xml:space="preserve"> ei vaadi erityisiä säilytysolosuhteita</w:t>
      </w:r>
      <w:r w:rsidR="00D57306" w:rsidRPr="0027106F">
        <w:rPr>
          <w:rFonts w:cs="Myanmar Text"/>
          <w:noProof/>
          <w:lang w:val="fi-FI"/>
        </w:rPr>
        <w:t>.</w:t>
      </w:r>
    </w:p>
    <w:p w14:paraId="008FDB90" w14:textId="702DCC41" w:rsidR="00D57306" w:rsidRPr="0027106F" w:rsidRDefault="006D5F9E">
      <w:pPr>
        <w:rPr>
          <w:lang w:val="fi-FI"/>
        </w:rPr>
      </w:pPr>
      <w:r w:rsidRPr="006D5F9E">
        <w:rPr>
          <w:rFonts w:eastAsia="MS Mincho" w:cs="Times New Roman"/>
          <w:noProof/>
          <w:lang w:val="fi-FI"/>
        </w:rPr>
        <w:t>Lääkkeitä ei pidä heittää viemäriin eikä hävittää talousjätteiden mukana. Kysy käyttämättömien lääkkeiden hävittämisestä apteekista. Näin menetellen suojelet luontoa</w:t>
      </w:r>
      <w:r w:rsidR="00D57306" w:rsidRPr="0027106F">
        <w:rPr>
          <w:noProof/>
          <w:lang w:val="fi-FI" w:eastAsia="en-CA"/>
        </w:rPr>
        <w:t>.</w:t>
      </w:r>
    </w:p>
    <w:p w14:paraId="29E6C7F4" w14:textId="66E722D0" w:rsidR="00D57306" w:rsidRPr="0027106F" w:rsidRDefault="00D57306">
      <w:pPr>
        <w:pStyle w:val="Heading3-PL"/>
        <w:rPr>
          <w:lang w:val="fi-FI"/>
        </w:rPr>
      </w:pPr>
      <w:r w:rsidRPr="0027106F">
        <w:rPr>
          <w:lang w:val="fi-FI"/>
        </w:rPr>
        <w:t>6.</w:t>
      </w:r>
      <w:r w:rsidRPr="0027106F">
        <w:rPr>
          <w:lang w:val="fi-FI"/>
        </w:rPr>
        <w:tab/>
        <w:t>Pakkauksen sisältö ja muuta tietoa</w:t>
      </w:r>
    </w:p>
    <w:p w14:paraId="1591AEAA" w14:textId="78DA2868" w:rsidR="00D57306" w:rsidRPr="0027106F" w:rsidRDefault="00D57306">
      <w:pPr>
        <w:pStyle w:val="Heading4-PL"/>
        <w:rPr>
          <w:lang w:val="fi-FI"/>
        </w:rPr>
      </w:pPr>
      <w:r w:rsidRPr="0027106F">
        <w:rPr>
          <w:lang w:val="fi-FI"/>
        </w:rPr>
        <w:t xml:space="preserve">Mitä </w:t>
      </w:r>
      <w:r w:rsidRPr="00B13A67">
        <w:rPr>
          <w:lang w:val="fi-FI"/>
        </w:rPr>
        <w:t>Xtandi</w:t>
      </w:r>
      <w:r w:rsidRPr="0027106F">
        <w:rPr>
          <w:lang w:val="fi-FI"/>
        </w:rPr>
        <w:t xml:space="preserve"> sisältää</w:t>
      </w:r>
    </w:p>
    <w:p w14:paraId="5D24FCA9" w14:textId="40CBEFA7" w:rsidR="006D5F9E" w:rsidRPr="006D5F9E" w:rsidRDefault="006D5F9E" w:rsidP="006D5F9E">
      <w:pPr>
        <w:keepNext/>
        <w:spacing w:after="0"/>
        <w:rPr>
          <w:rFonts w:eastAsia="MS Mincho" w:cs="Times New Roman"/>
          <w:lang w:val="fi-FI"/>
        </w:rPr>
      </w:pPr>
      <w:r w:rsidRPr="006D5F9E">
        <w:rPr>
          <w:rFonts w:eastAsia="MS Mincho" w:cs="Times New Roman"/>
          <w:noProof/>
          <w:lang w:val="fi-FI"/>
        </w:rPr>
        <w:t>Vaikuttava aine on entsalutamidi.</w:t>
      </w:r>
    </w:p>
    <w:p w14:paraId="6EFDB509" w14:textId="77777777" w:rsidR="006D5F9E" w:rsidRPr="006D5F9E" w:rsidRDefault="006D5F9E" w:rsidP="006D5F9E">
      <w:pPr>
        <w:spacing w:after="0"/>
        <w:rPr>
          <w:rFonts w:eastAsia="MS Mincho" w:cs="Times New Roman"/>
          <w:lang w:val="fi-FI"/>
        </w:rPr>
      </w:pPr>
      <w:r w:rsidRPr="006D5F9E">
        <w:rPr>
          <w:rFonts w:eastAsia="MS Mincho" w:cs="Times New Roman"/>
          <w:lang w:val="fi-FI"/>
        </w:rPr>
        <w:t>Yksi Xtandi 40 mg kalvopäällysteinen tabletti sisältää 40 mg:aa entsalutamidia.</w:t>
      </w:r>
    </w:p>
    <w:p w14:paraId="30437DC7" w14:textId="549705F2" w:rsidR="00D57306" w:rsidRPr="001026B1" w:rsidRDefault="006D5F9E" w:rsidP="008E0860">
      <w:pPr>
        <w:pStyle w:val="ListDash-PL"/>
        <w:numPr>
          <w:ilvl w:val="0"/>
          <w:numId w:val="0"/>
        </w:numPr>
        <w:rPr>
          <w:rFonts w:eastAsia="PMingLiU"/>
          <w:lang w:val="fi-FI"/>
        </w:rPr>
      </w:pPr>
      <w:r w:rsidRPr="006D5F9E">
        <w:rPr>
          <w:rFonts w:eastAsia="MS Mincho" w:cs="Times New Roman"/>
          <w:noProof w:val="0"/>
          <w:lang w:val="fi-FI"/>
        </w:rPr>
        <w:t>Yksi Xtandi 80 mg kalvopäällysteinen tabletti sisältää 80 mg:aa entsalutamidia</w:t>
      </w:r>
      <w:r w:rsidR="00D57306" w:rsidRPr="006D5F9E">
        <w:rPr>
          <w:rFonts w:cs="Myanmar Text"/>
          <w:lang w:val="fi-FI"/>
        </w:rPr>
        <w:t>.</w:t>
      </w:r>
    </w:p>
    <w:p w14:paraId="247F6FF7" w14:textId="340BF9B1" w:rsidR="00880F9E" w:rsidRPr="00880F9E" w:rsidRDefault="00880F9E" w:rsidP="00880F9E">
      <w:pPr>
        <w:keepNext/>
        <w:autoSpaceDE w:val="0"/>
        <w:autoSpaceDN w:val="0"/>
        <w:adjustRightInd w:val="0"/>
        <w:spacing w:after="0"/>
        <w:rPr>
          <w:rFonts w:eastAsia="MS Mincho" w:cs="Times New Roman"/>
          <w:szCs w:val="20"/>
          <w:lang w:val="fi-FI"/>
        </w:rPr>
      </w:pPr>
      <w:r w:rsidRPr="00880F9E">
        <w:rPr>
          <w:rFonts w:eastAsia="MS Mincho" w:cs="Times New Roman"/>
          <w:noProof/>
          <w:lang w:val="fi-FI"/>
        </w:rPr>
        <w:t>Tabletin muut aineet ovat:</w:t>
      </w:r>
    </w:p>
    <w:p w14:paraId="23126BD9" w14:textId="77777777" w:rsidR="00880F9E" w:rsidRDefault="00880F9E" w:rsidP="00880F9E">
      <w:pPr>
        <w:keepNext/>
        <w:numPr>
          <w:ilvl w:val="0"/>
          <w:numId w:val="45"/>
        </w:numPr>
        <w:tabs>
          <w:tab w:val="num" w:pos="-1985"/>
        </w:tabs>
        <w:autoSpaceDE w:val="0"/>
        <w:autoSpaceDN w:val="0"/>
        <w:adjustRightInd w:val="0"/>
        <w:spacing w:after="0"/>
        <w:ind w:left="567" w:right="-2" w:hanging="567"/>
        <w:rPr>
          <w:rFonts w:eastAsia="MS Mincho" w:cs="Times New Roman"/>
          <w:lang w:val="fi-FI"/>
        </w:rPr>
      </w:pPr>
      <w:r w:rsidRPr="00880F9E">
        <w:rPr>
          <w:rFonts w:eastAsia="MS Mincho" w:cs="Times New Roman"/>
          <w:lang w:val="fi-FI"/>
        </w:rPr>
        <w:t>Tabletin ydin: hypromelloosiasetaattisukkinaatti, mikrokiteinen selluloosa, k</w:t>
      </w:r>
      <w:r w:rsidRPr="00880F9E">
        <w:rPr>
          <w:rFonts w:eastAsia="MS Mincho" w:cs="Times New Roman"/>
          <w:szCs w:val="20"/>
          <w:lang w:val="fi-FI"/>
        </w:rPr>
        <w:t>olloidinen vedetön piidioksidi, kroskarmelloosinatrium, magnesiumstearaatti.</w:t>
      </w:r>
    </w:p>
    <w:p w14:paraId="0F6271EE" w14:textId="69566FCD" w:rsidR="00D57306" w:rsidRPr="0027106F" w:rsidRDefault="00880F9E" w:rsidP="0070453A">
      <w:pPr>
        <w:keepNext/>
        <w:numPr>
          <w:ilvl w:val="0"/>
          <w:numId w:val="45"/>
        </w:numPr>
        <w:tabs>
          <w:tab w:val="num" w:pos="-1985"/>
        </w:tabs>
        <w:autoSpaceDE w:val="0"/>
        <w:autoSpaceDN w:val="0"/>
        <w:adjustRightInd w:val="0"/>
        <w:spacing w:after="0"/>
        <w:ind w:left="567" w:right="-2" w:hanging="567"/>
        <w:rPr>
          <w:rFonts w:eastAsia="MS Mincho" w:cs="Myanmar Text"/>
          <w:lang w:val="fi-FI"/>
        </w:rPr>
      </w:pPr>
      <w:r w:rsidRPr="00880F9E">
        <w:rPr>
          <w:rFonts w:eastAsia="MS Mincho" w:cs="Times New Roman"/>
          <w:szCs w:val="20"/>
          <w:lang w:val="fi-FI"/>
        </w:rPr>
        <w:t>Tabletin pinnoite: hypromelloosi, talkki, makrogoli (8000), t</w:t>
      </w:r>
      <w:r w:rsidRPr="00880F9E">
        <w:rPr>
          <w:rFonts w:eastAsia="MS Mincho" w:cs="Times New Roman"/>
          <w:lang w:val="fi-FI"/>
        </w:rPr>
        <w:t>itaanidioksidi (E171), keltainen rautaoksidi (E172).</w:t>
      </w:r>
    </w:p>
    <w:p w14:paraId="4EB978CC" w14:textId="4895A64A" w:rsidR="00D57306" w:rsidRPr="0027106F" w:rsidRDefault="00D57306">
      <w:pPr>
        <w:pStyle w:val="Heading4-PL"/>
        <w:rPr>
          <w:lang w:val="fi-FI"/>
        </w:rPr>
      </w:pPr>
      <w:r w:rsidRPr="0027106F">
        <w:rPr>
          <w:lang w:val="fi-FI"/>
        </w:rPr>
        <w:t>Lääkevalmisteen kuvaus ja pakkauskoko</w:t>
      </w:r>
    </w:p>
    <w:p w14:paraId="24A53DB2" w14:textId="6ECFC6E3" w:rsidR="00BB353F" w:rsidRPr="00BB353F" w:rsidRDefault="00BB353F" w:rsidP="00BB353F">
      <w:pPr>
        <w:suppressAutoHyphens/>
        <w:spacing w:after="0"/>
        <w:rPr>
          <w:rFonts w:eastAsia="MS Mincho" w:cs="Times New Roman"/>
          <w:lang w:val="fi-FI"/>
        </w:rPr>
      </w:pPr>
      <w:r w:rsidRPr="00BB353F">
        <w:rPr>
          <w:rFonts w:eastAsia="MS Mincho" w:cs="Times New Roman"/>
          <w:lang w:val="fi-FI"/>
        </w:rPr>
        <w:t>Xtandi 40 mg kalvopäällysteiset tabletit ovat keltaisia, pyöreitä, kalvopäällysteisiä tabletteja, joihin on painettu E 40. Kotelo sisältää 112 tablettia neljässä 28 tabletin läpipainotaittopakkauksessa.</w:t>
      </w:r>
    </w:p>
    <w:p w14:paraId="723CA6A9" w14:textId="77777777" w:rsidR="00BB353F" w:rsidRPr="00BB353F" w:rsidRDefault="00BB353F" w:rsidP="00BB353F">
      <w:pPr>
        <w:suppressAutoHyphens/>
        <w:spacing w:after="0"/>
        <w:rPr>
          <w:rFonts w:eastAsia="MS Mincho" w:cs="Times New Roman"/>
          <w:lang w:val="fi-FI"/>
        </w:rPr>
      </w:pPr>
    </w:p>
    <w:p w14:paraId="014DC7CE" w14:textId="3C0033CB" w:rsidR="00D57306" w:rsidRPr="0027106F" w:rsidRDefault="00BB353F" w:rsidP="00BB353F">
      <w:pPr>
        <w:spacing w:after="0"/>
        <w:rPr>
          <w:rFonts w:cs="Myanmar Text"/>
          <w:lang w:val="fi-FI"/>
        </w:rPr>
      </w:pPr>
      <w:r w:rsidRPr="00BB353F">
        <w:rPr>
          <w:rFonts w:eastAsia="MS Mincho" w:cs="Times New Roman"/>
          <w:lang w:val="fi-FI"/>
        </w:rPr>
        <w:t>Xtandi 80 mg kalvopäällysteiset tabletit ovat keltaisia, soikeita, kalvopäällysteisiä tabletteja, joihin on painettu E 80. Kotelo sisältää 56 tablettia neljässä 14 tabletin läpipainotaittopakkauksessa</w:t>
      </w:r>
      <w:r w:rsidR="00D57306" w:rsidRPr="0027106F">
        <w:rPr>
          <w:rFonts w:cs="Myanmar Text"/>
          <w:lang w:val="fi-FI"/>
        </w:rPr>
        <w:t>.</w:t>
      </w:r>
    </w:p>
    <w:p w14:paraId="1FF6CFE7" w14:textId="17C4A208" w:rsidR="00D57306" w:rsidRPr="0027106F" w:rsidRDefault="00D57306" w:rsidP="00BB353F">
      <w:pPr>
        <w:pStyle w:val="Heading4-PL"/>
        <w:contextualSpacing w:val="0"/>
        <w:rPr>
          <w:lang w:val="fi-FI"/>
        </w:rPr>
      </w:pPr>
      <w:r w:rsidRPr="0027106F">
        <w:rPr>
          <w:lang w:val="fi-FI"/>
        </w:rPr>
        <w:t>Myyntiluvan haltija</w:t>
      </w:r>
    </w:p>
    <w:p w14:paraId="0A87B425" w14:textId="0370B609" w:rsidR="00BB353F" w:rsidRPr="00BB353F" w:rsidRDefault="00BB353F" w:rsidP="00BB353F">
      <w:pPr>
        <w:suppressAutoHyphens/>
        <w:spacing w:after="0"/>
        <w:rPr>
          <w:rFonts w:eastAsia="MS Mincho" w:cs="Times New Roman"/>
          <w:noProof/>
          <w:lang w:val="fi-FI"/>
        </w:rPr>
      </w:pPr>
      <w:r w:rsidRPr="00BB353F">
        <w:rPr>
          <w:rFonts w:eastAsia="MS Mincho" w:cs="Times New Roman"/>
          <w:noProof/>
          <w:lang w:val="fi-FI"/>
        </w:rPr>
        <w:t>Astellas Pharma Europe B.V.</w:t>
      </w:r>
    </w:p>
    <w:p w14:paraId="1316A3BF" w14:textId="77777777" w:rsidR="00BB353F" w:rsidRPr="00BB353F" w:rsidRDefault="00BB353F" w:rsidP="00BB353F">
      <w:pPr>
        <w:suppressAutoHyphens/>
        <w:spacing w:after="0"/>
        <w:rPr>
          <w:rFonts w:eastAsia="MS Mincho" w:cs="Times New Roman"/>
          <w:noProof/>
          <w:lang w:val="fi-FI"/>
        </w:rPr>
      </w:pPr>
      <w:r w:rsidRPr="00BB353F">
        <w:rPr>
          <w:rFonts w:eastAsia="MS Mincho" w:cs="Times New Roman"/>
          <w:noProof/>
          <w:lang w:val="fi-FI"/>
        </w:rPr>
        <w:t>Sylviusweg 62</w:t>
      </w:r>
    </w:p>
    <w:p w14:paraId="6694819E" w14:textId="77777777" w:rsidR="00BB353F" w:rsidRPr="00BB353F" w:rsidRDefault="00BB353F" w:rsidP="00BB353F">
      <w:pPr>
        <w:suppressAutoHyphens/>
        <w:spacing w:after="0"/>
        <w:rPr>
          <w:rFonts w:eastAsia="MS Mincho" w:cs="Times New Roman"/>
          <w:noProof/>
          <w:lang w:val="fi-FI"/>
        </w:rPr>
      </w:pPr>
      <w:r w:rsidRPr="00BB353F">
        <w:rPr>
          <w:rFonts w:eastAsia="MS Mincho" w:cs="Times New Roman"/>
          <w:noProof/>
          <w:lang w:val="fi-FI"/>
        </w:rPr>
        <w:t>2333 BE Leiden</w:t>
      </w:r>
    </w:p>
    <w:p w14:paraId="6A3D832E" w14:textId="77777777" w:rsidR="00BB353F" w:rsidRPr="00BB353F" w:rsidRDefault="00BB353F" w:rsidP="00BB353F">
      <w:pPr>
        <w:spacing w:after="0"/>
        <w:rPr>
          <w:rFonts w:eastAsia="MS Mincho" w:cs="Times New Roman"/>
          <w:noProof/>
          <w:lang w:val="fi-FI"/>
        </w:rPr>
      </w:pPr>
      <w:r w:rsidRPr="00BB353F">
        <w:rPr>
          <w:rFonts w:eastAsia="MS Mincho" w:cs="Times New Roman"/>
          <w:noProof/>
          <w:lang w:val="fi-FI"/>
        </w:rPr>
        <w:t>Alankomaat</w:t>
      </w:r>
    </w:p>
    <w:p w14:paraId="54DE746B" w14:textId="77777777" w:rsidR="00BB353F" w:rsidRPr="00BB353F" w:rsidRDefault="00BB353F" w:rsidP="00BB353F">
      <w:pPr>
        <w:suppressAutoHyphens/>
        <w:spacing w:after="0"/>
        <w:rPr>
          <w:rFonts w:eastAsia="MS Mincho" w:cs="Times New Roman"/>
          <w:noProof/>
          <w:lang w:val="fi-FI" w:eastAsia="ja-JP"/>
        </w:rPr>
      </w:pPr>
    </w:p>
    <w:p w14:paraId="75251E9C" w14:textId="77777777" w:rsidR="00BB353F" w:rsidRPr="00BB353F" w:rsidRDefault="00BB353F" w:rsidP="00BB353F">
      <w:pPr>
        <w:suppressAutoHyphens/>
        <w:spacing w:after="0"/>
        <w:rPr>
          <w:rFonts w:eastAsia="MS Mincho" w:cs="Times New Roman"/>
          <w:b/>
          <w:noProof/>
          <w:lang w:val="fi-FI" w:eastAsia="ja-JP"/>
        </w:rPr>
      </w:pPr>
      <w:r w:rsidRPr="00BB353F">
        <w:rPr>
          <w:rFonts w:eastAsia="MS Mincho" w:cs="Times New Roman"/>
          <w:b/>
          <w:noProof/>
          <w:lang w:val="fi-FI" w:eastAsia="ja-JP"/>
        </w:rPr>
        <w:t>Valmistaja</w:t>
      </w:r>
    </w:p>
    <w:p w14:paraId="2C143C89" w14:textId="77777777" w:rsidR="00BB353F" w:rsidRPr="00BB353F" w:rsidRDefault="00BB353F" w:rsidP="00BB353F">
      <w:pPr>
        <w:widowControl w:val="0"/>
        <w:autoSpaceDE w:val="0"/>
        <w:autoSpaceDN w:val="0"/>
        <w:adjustRightInd w:val="0"/>
        <w:spacing w:after="0"/>
        <w:ind w:right="120"/>
        <w:rPr>
          <w:rFonts w:eastAsia="SimSun" w:cs="Times New Roman"/>
          <w:szCs w:val="20"/>
          <w:lang w:val="fi-FI"/>
        </w:rPr>
      </w:pPr>
      <w:r w:rsidRPr="00BB353F">
        <w:rPr>
          <w:rFonts w:eastAsia="SimSun" w:cs="Times New Roman"/>
          <w:szCs w:val="20"/>
          <w:lang w:val="fi-FI"/>
        </w:rPr>
        <w:t>Delpharm Meppel B.V.</w:t>
      </w:r>
    </w:p>
    <w:p w14:paraId="1F6322F9" w14:textId="77777777" w:rsidR="00BB353F" w:rsidRPr="00BB353F" w:rsidRDefault="00BB353F" w:rsidP="00BB353F">
      <w:pPr>
        <w:tabs>
          <w:tab w:val="left" w:pos="567"/>
        </w:tabs>
        <w:spacing w:after="0"/>
        <w:rPr>
          <w:rFonts w:eastAsia="MS Mincho" w:cs="Times New Roman"/>
          <w:noProof/>
          <w:szCs w:val="20"/>
          <w:lang w:val="fi-FI"/>
        </w:rPr>
      </w:pPr>
      <w:r w:rsidRPr="00BB353F">
        <w:rPr>
          <w:rFonts w:eastAsia="MS Mincho" w:cs="Times New Roman"/>
          <w:noProof/>
          <w:szCs w:val="20"/>
          <w:lang w:val="fi-FI"/>
        </w:rPr>
        <w:t>Hogemaat 2</w:t>
      </w:r>
    </w:p>
    <w:p w14:paraId="39415DB5" w14:textId="77777777" w:rsidR="00BB353F" w:rsidRPr="00BB353F" w:rsidRDefault="00BB353F" w:rsidP="00BB353F">
      <w:pPr>
        <w:tabs>
          <w:tab w:val="left" w:pos="567"/>
        </w:tabs>
        <w:spacing w:after="0"/>
        <w:rPr>
          <w:rFonts w:eastAsia="MS Mincho" w:cs="Times New Roman"/>
          <w:noProof/>
          <w:szCs w:val="20"/>
          <w:lang w:val="fi-FI"/>
        </w:rPr>
      </w:pPr>
      <w:r w:rsidRPr="00BB353F">
        <w:rPr>
          <w:rFonts w:eastAsia="MS Mincho" w:cs="Times New Roman"/>
          <w:noProof/>
          <w:szCs w:val="20"/>
          <w:lang w:val="fi-FI"/>
        </w:rPr>
        <w:t>7942 JG Meppel</w:t>
      </w:r>
    </w:p>
    <w:p w14:paraId="5AAAA43E" w14:textId="1BB4CBE3" w:rsidR="00D57306" w:rsidRPr="00FF7E2D" w:rsidRDefault="00BB353F" w:rsidP="00BB353F">
      <w:pPr>
        <w:widowControl w:val="0"/>
        <w:autoSpaceDE w:val="0"/>
        <w:autoSpaceDN w:val="0"/>
        <w:adjustRightInd w:val="0"/>
        <w:spacing w:after="0"/>
        <w:rPr>
          <w:rFonts w:eastAsia="MS Mincho" w:cs="Myanmar Text"/>
          <w:lang w:val="fi-FI" w:eastAsia="ja-JP"/>
        </w:rPr>
      </w:pPr>
      <w:r w:rsidRPr="00BB353F">
        <w:rPr>
          <w:rFonts w:eastAsia="MS Mincho" w:cs="Times New Roman"/>
          <w:noProof/>
          <w:lang w:val="fi-FI"/>
        </w:rPr>
        <w:t>Alankomaat</w:t>
      </w:r>
    </w:p>
    <w:p w14:paraId="5F6BB1FE" w14:textId="56E7533A" w:rsidR="00D57306" w:rsidRPr="00FF7E2D" w:rsidRDefault="00D57306" w:rsidP="00DD62B8">
      <w:pPr>
        <w:numPr>
          <w:ilvl w:val="12"/>
          <w:numId w:val="0"/>
        </w:numPr>
        <w:spacing w:after="0"/>
        <w:ind w:right="-2"/>
        <w:rPr>
          <w:lang w:val="fi-FI"/>
        </w:rPr>
      </w:pPr>
    </w:p>
    <w:p w14:paraId="4B0037BD" w14:textId="2101D18D" w:rsidR="0092450F" w:rsidRDefault="00D57306" w:rsidP="00BB353F">
      <w:pPr>
        <w:spacing w:after="0"/>
        <w:rPr>
          <w:noProof/>
          <w:lang w:val="fi-FI"/>
        </w:rPr>
      </w:pPr>
      <w:r w:rsidRPr="0027106F">
        <w:rPr>
          <w:noProof/>
          <w:lang w:val="fi-FI"/>
        </w:rPr>
        <w:t>Lisätietoja tästä lääkevalmisteesta antaa myyntiluvan haltijan paikallinen edustaja:</w:t>
      </w:r>
    </w:p>
    <w:p w14:paraId="41984473" w14:textId="4E795D6C" w:rsidR="00D57306" w:rsidRPr="0027106F" w:rsidRDefault="00D57306" w:rsidP="00BB353F">
      <w:pPr>
        <w:spacing w:after="0"/>
        <w:rPr>
          <w:lang w:val="fi-FI"/>
        </w:rPr>
      </w:pPr>
    </w:p>
    <w:p w14:paraId="2C198BD2" w14:textId="33D091A1" w:rsidR="00BB353F" w:rsidRPr="0036187A" w:rsidRDefault="00BB353F" w:rsidP="00BB353F">
      <w:pPr>
        <w:spacing w:after="0"/>
        <w:rPr>
          <w:rFonts w:eastAsia="MS Mincho" w:cs="Times New Roman"/>
          <w:noProof/>
          <w:lang w:val="fi-FI"/>
        </w:rPr>
      </w:pPr>
    </w:p>
    <w:tbl>
      <w:tblPr>
        <w:tblW w:w="9322" w:type="dxa"/>
        <w:tblLayout w:type="fixed"/>
        <w:tblLook w:val="0000" w:firstRow="0" w:lastRow="0" w:firstColumn="0" w:lastColumn="0" w:noHBand="0" w:noVBand="0"/>
      </w:tblPr>
      <w:tblGrid>
        <w:gridCol w:w="4644"/>
        <w:gridCol w:w="4678"/>
      </w:tblGrid>
      <w:tr w:rsidR="00BB353F" w:rsidRPr="0036187A" w14:paraId="3BA11A16" w14:textId="77777777" w:rsidTr="009E24BB">
        <w:trPr>
          <w:cantSplit/>
        </w:trPr>
        <w:tc>
          <w:tcPr>
            <w:tcW w:w="4644" w:type="dxa"/>
          </w:tcPr>
          <w:p w14:paraId="6B15B1E1"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België/Belgique/Belgien</w:t>
            </w:r>
          </w:p>
          <w:p w14:paraId="3A560697"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Astellas Pharma B.V. Branch</w:t>
            </w:r>
            <w:r w:rsidRPr="0036187A">
              <w:rPr>
                <w:rFonts w:eastAsia="MS Mincho" w:cs="Times New Roman"/>
                <w:noProof/>
                <w:lang w:val="fi-FI"/>
              </w:rPr>
              <w:br/>
              <w:t>Tél/Tel: + 32 (0)2 5580710</w:t>
            </w:r>
          </w:p>
          <w:p w14:paraId="1147A075" w14:textId="77777777" w:rsidR="00BB353F" w:rsidRPr="0036187A" w:rsidRDefault="00BB353F" w:rsidP="00BB353F">
            <w:pPr>
              <w:spacing w:after="0"/>
              <w:rPr>
                <w:rFonts w:eastAsia="MS Mincho" w:cs="Times New Roman"/>
                <w:noProof/>
                <w:lang w:val="fi-FI"/>
              </w:rPr>
            </w:pPr>
          </w:p>
        </w:tc>
        <w:tc>
          <w:tcPr>
            <w:tcW w:w="4678" w:type="dxa"/>
          </w:tcPr>
          <w:p w14:paraId="03E35491"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Lietuva</w:t>
            </w:r>
          </w:p>
          <w:p w14:paraId="432FEAA9" w14:textId="77777777" w:rsidR="00BB353F" w:rsidRPr="0036187A" w:rsidRDefault="00BB353F" w:rsidP="00BB353F">
            <w:pPr>
              <w:spacing w:after="0"/>
              <w:rPr>
                <w:rFonts w:eastAsia="MS Mincho" w:cs="Times New Roman"/>
                <w:noProof/>
                <w:lang w:val="fi-FI"/>
              </w:rPr>
            </w:pPr>
            <w:r w:rsidRPr="0036187A">
              <w:rPr>
                <w:rFonts w:eastAsia="MS Mincho" w:cs="Times New Roman"/>
                <w:noProof/>
                <w:szCs w:val="20"/>
                <w:lang w:val="fi-FI"/>
              </w:rPr>
              <w:t>Astellas Pharma d.o.o.</w:t>
            </w:r>
          </w:p>
          <w:p w14:paraId="204A20C6"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Tel: + 370 37 408 681</w:t>
            </w:r>
          </w:p>
          <w:p w14:paraId="56D81B6D" w14:textId="77777777" w:rsidR="00BB353F" w:rsidRPr="0036187A" w:rsidRDefault="00BB353F" w:rsidP="00BB353F">
            <w:pPr>
              <w:spacing w:after="0"/>
              <w:rPr>
                <w:rFonts w:eastAsia="MS Mincho" w:cs="Times New Roman"/>
                <w:noProof/>
                <w:lang w:val="fi-FI"/>
              </w:rPr>
            </w:pPr>
          </w:p>
        </w:tc>
      </w:tr>
      <w:tr w:rsidR="00BB353F" w:rsidRPr="00531C7F" w14:paraId="37D49750" w14:textId="77777777" w:rsidTr="009E24BB">
        <w:trPr>
          <w:cantSplit/>
        </w:trPr>
        <w:tc>
          <w:tcPr>
            <w:tcW w:w="4644" w:type="dxa"/>
          </w:tcPr>
          <w:p w14:paraId="2E7290A4" w14:textId="77777777" w:rsidR="00BB353F" w:rsidRPr="0036187A" w:rsidRDefault="00BB353F" w:rsidP="00BB353F">
            <w:pPr>
              <w:spacing w:after="0"/>
              <w:rPr>
                <w:rFonts w:eastAsia="MS Mincho" w:cs="Times New Roman"/>
                <w:b/>
                <w:noProof/>
                <w:lang w:val="ru-RU"/>
              </w:rPr>
            </w:pPr>
            <w:r w:rsidRPr="0036187A">
              <w:rPr>
                <w:rFonts w:eastAsia="MS Mincho" w:cs="Times New Roman"/>
                <w:b/>
                <w:noProof/>
                <w:lang w:val="ru-RU"/>
              </w:rPr>
              <w:t>България</w:t>
            </w:r>
          </w:p>
          <w:p w14:paraId="7C23A476" w14:textId="77777777" w:rsidR="00BB353F" w:rsidRPr="0036187A" w:rsidRDefault="00BB353F" w:rsidP="00BB353F">
            <w:pPr>
              <w:spacing w:after="0"/>
              <w:rPr>
                <w:rFonts w:eastAsia="MS Mincho" w:cs="Times New Roman"/>
                <w:noProof/>
                <w:lang w:val="ru-RU"/>
              </w:rPr>
            </w:pPr>
            <w:r w:rsidRPr="0036187A">
              <w:rPr>
                <w:rFonts w:eastAsia="MS Mincho" w:cs="Times New Roman"/>
                <w:noProof/>
                <w:lang w:val="ru-RU"/>
              </w:rPr>
              <w:t xml:space="preserve">Астелас Фарма ЕООД </w:t>
            </w:r>
            <w:r w:rsidRPr="0036187A">
              <w:rPr>
                <w:rFonts w:eastAsia="MS Mincho" w:cs="Times New Roman"/>
                <w:noProof/>
                <w:lang w:val="ru-RU"/>
              </w:rPr>
              <w:br/>
            </w:r>
            <w:r w:rsidRPr="0036187A">
              <w:rPr>
                <w:rFonts w:eastAsia="MS Mincho" w:cs="Times New Roman"/>
                <w:noProof/>
              </w:rPr>
              <w:t>Te</w:t>
            </w:r>
            <w:r w:rsidRPr="0036187A">
              <w:rPr>
                <w:rFonts w:eastAsia="MS Mincho" w:cs="Times New Roman"/>
                <w:noProof/>
                <w:lang w:val="ru-RU"/>
              </w:rPr>
              <w:t>л.: + 359 2 862 53 72</w:t>
            </w:r>
          </w:p>
          <w:p w14:paraId="7E694E9B" w14:textId="77777777" w:rsidR="00BB353F" w:rsidRPr="0036187A" w:rsidRDefault="00BB353F" w:rsidP="00BB353F">
            <w:pPr>
              <w:spacing w:after="0"/>
              <w:rPr>
                <w:rFonts w:eastAsia="MS Mincho" w:cs="Times New Roman"/>
                <w:noProof/>
                <w:lang w:val="ru-RU"/>
              </w:rPr>
            </w:pPr>
          </w:p>
        </w:tc>
        <w:tc>
          <w:tcPr>
            <w:tcW w:w="4678" w:type="dxa"/>
          </w:tcPr>
          <w:p w14:paraId="28F9875F" w14:textId="77777777" w:rsidR="00BB353F" w:rsidRPr="00AA2796" w:rsidRDefault="00BB353F" w:rsidP="00BB353F">
            <w:pPr>
              <w:spacing w:after="0"/>
              <w:rPr>
                <w:rFonts w:eastAsia="MS Mincho" w:cs="Times New Roman"/>
                <w:b/>
                <w:noProof/>
                <w:lang w:val="de-DE"/>
              </w:rPr>
            </w:pPr>
            <w:r w:rsidRPr="0036187A">
              <w:rPr>
                <w:rFonts w:eastAsia="MS Mincho" w:cs="Times New Roman"/>
                <w:b/>
                <w:noProof/>
                <w:lang w:val="de-DE"/>
              </w:rPr>
              <w:t>Luxembourg</w:t>
            </w:r>
            <w:r w:rsidRPr="00AA2796">
              <w:rPr>
                <w:rFonts w:eastAsia="MS Mincho" w:cs="Times New Roman"/>
                <w:b/>
                <w:noProof/>
                <w:lang w:val="de-DE"/>
              </w:rPr>
              <w:t>/</w:t>
            </w:r>
            <w:r w:rsidRPr="0036187A">
              <w:rPr>
                <w:rFonts w:eastAsia="MS Mincho" w:cs="Times New Roman"/>
                <w:b/>
                <w:noProof/>
                <w:lang w:val="de-DE"/>
              </w:rPr>
              <w:t>Luxemburg</w:t>
            </w:r>
          </w:p>
          <w:p w14:paraId="07CB131E" w14:textId="77777777" w:rsidR="00BB353F" w:rsidRPr="00AA2796" w:rsidRDefault="00BB353F" w:rsidP="00BB353F">
            <w:pPr>
              <w:spacing w:after="0"/>
              <w:rPr>
                <w:rFonts w:eastAsia="MS Mincho" w:cs="Times New Roman"/>
                <w:noProof/>
                <w:lang w:val="de-DE"/>
              </w:rPr>
            </w:pPr>
            <w:r w:rsidRPr="0036187A">
              <w:rPr>
                <w:rFonts w:eastAsia="MS Mincho" w:cs="Times New Roman"/>
                <w:noProof/>
                <w:lang w:val="de-DE"/>
              </w:rPr>
              <w:t>Astellas</w:t>
            </w:r>
            <w:r w:rsidRPr="00AA2796">
              <w:rPr>
                <w:rFonts w:eastAsia="MS Mincho" w:cs="Times New Roman"/>
                <w:noProof/>
                <w:lang w:val="de-DE"/>
              </w:rPr>
              <w:t xml:space="preserve"> </w:t>
            </w:r>
            <w:r w:rsidRPr="0036187A">
              <w:rPr>
                <w:rFonts w:eastAsia="MS Mincho" w:cs="Times New Roman"/>
                <w:noProof/>
                <w:lang w:val="de-DE"/>
              </w:rPr>
              <w:t>Pharma</w:t>
            </w:r>
            <w:r w:rsidRPr="00AA2796">
              <w:rPr>
                <w:rFonts w:eastAsia="MS Mincho" w:cs="Times New Roman"/>
                <w:noProof/>
                <w:lang w:val="de-DE"/>
              </w:rPr>
              <w:t xml:space="preserve"> </w:t>
            </w:r>
            <w:r w:rsidRPr="0036187A">
              <w:rPr>
                <w:rFonts w:eastAsia="MS Mincho" w:cs="Times New Roman"/>
                <w:noProof/>
                <w:lang w:val="de-DE"/>
              </w:rPr>
              <w:t>B</w:t>
            </w:r>
            <w:r w:rsidRPr="00AA2796">
              <w:rPr>
                <w:rFonts w:eastAsia="MS Mincho" w:cs="Times New Roman"/>
                <w:noProof/>
                <w:lang w:val="de-DE"/>
              </w:rPr>
              <w:t>.</w:t>
            </w:r>
            <w:r w:rsidRPr="0036187A">
              <w:rPr>
                <w:rFonts w:eastAsia="MS Mincho" w:cs="Times New Roman"/>
                <w:noProof/>
                <w:lang w:val="de-DE"/>
              </w:rPr>
              <w:t>V</w:t>
            </w:r>
            <w:r w:rsidRPr="00AA2796">
              <w:rPr>
                <w:rFonts w:eastAsia="MS Mincho" w:cs="Times New Roman"/>
                <w:noProof/>
                <w:lang w:val="de-DE"/>
              </w:rPr>
              <w:t xml:space="preserve">. </w:t>
            </w:r>
            <w:r w:rsidRPr="0036187A">
              <w:rPr>
                <w:rFonts w:eastAsia="MS Mincho" w:cs="Times New Roman"/>
                <w:noProof/>
                <w:lang w:val="de-DE"/>
              </w:rPr>
              <w:t>Branch</w:t>
            </w:r>
            <w:r w:rsidRPr="00AA2796">
              <w:rPr>
                <w:rFonts w:eastAsia="MS Mincho" w:cs="Times New Roman"/>
                <w:noProof/>
                <w:lang w:val="de-DE"/>
              </w:rPr>
              <w:br/>
            </w:r>
            <w:r w:rsidRPr="0036187A">
              <w:rPr>
                <w:rFonts w:eastAsia="MS Mincho" w:cs="Times New Roman"/>
                <w:noProof/>
                <w:lang w:val="de-DE"/>
              </w:rPr>
              <w:t>Belgique</w:t>
            </w:r>
            <w:r w:rsidRPr="00AA2796">
              <w:rPr>
                <w:rFonts w:eastAsia="MS Mincho" w:cs="Times New Roman"/>
                <w:noProof/>
                <w:lang w:val="de-DE"/>
              </w:rPr>
              <w:t>/</w:t>
            </w:r>
            <w:r w:rsidRPr="0036187A">
              <w:rPr>
                <w:rFonts w:eastAsia="MS Mincho" w:cs="Times New Roman"/>
                <w:noProof/>
                <w:lang w:val="de-DE"/>
              </w:rPr>
              <w:t>Belgien</w:t>
            </w:r>
            <w:r w:rsidRPr="00AA2796">
              <w:rPr>
                <w:rFonts w:eastAsia="MS Mincho" w:cs="Times New Roman"/>
                <w:noProof/>
                <w:lang w:val="de-DE"/>
              </w:rPr>
              <w:br/>
            </w:r>
            <w:r w:rsidRPr="0036187A">
              <w:rPr>
                <w:rFonts w:eastAsia="MS Mincho" w:cs="Times New Roman"/>
                <w:noProof/>
                <w:lang w:val="de-DE"/>
              </w:rPr>
              <w:t>T</w:t>
            </w:r>
            <w:r w:rsidRPr="00AA2796">
              <w:rPr>
                <w:rFonts w:eastAsia="MS Mincho" w:cs="Times New Roman"/>
                <w:noProof/>
                <w:lang w:val="de-DE"/>
              </w:rPr>
              <w:t>é</w:t>
            </w:r>
            <w:r w:rsidRPr="0036187A">
              <w:rPr>
                <w:rFonts w:eastAsia="MS Mincho" w:cs="Times New Roman"/>
                <w:noProof/>
                <w:lang w:val="de-DE"/>
              </w:rPr>
              <w:t>l</w:t>
            </w:r>
            <w:r w:rsidRPr="00AA2796">
              <w:rPr>
                <w:rFonts w:eastAsia="MS Mincho" w:cs="Times New Roman"/>
                <w:noProof/>
                <w:lang w:val="de-DE"/>
              </w:rPr>
              <w:t>/</w:t>
            </w:r>
            <w:r w:rsidRPr="0036187A">
              <w:rPr>
                <w:rFonts w:eastAsia="MS Mincho" w:cs="Times New Roman"/>
                <w:noProof/>
                <w:lang w:val="de-DE"/>
              </w:rPr>
              <w:t>Tel</w:t>
            </w:r>
            <w:r w:rsidRPr="00AA2796">
              <w:rPr>
                <w:rFonts w:eastAsia="MS Mincho" w:cs="Times New Roman"/>
                <w:noProof/>
                <w:lang w:val="de-DE"/>
              </w:rPr>
              <w:t>: + 32 (0)2 5580710</w:t>
            </w:r>
          </w:p>
          <w:p w14:paraId="14A923F1" w14:textId="77777777" w:rsidR="00BB353F" w:rsidRPr="00AA2796" w:rsidRDefault="00BB353F" w:rsidP="00BB353F">
            <w:pPr>
              <w:spacing w:after="0"/>
              <w:rPr>
                <w:rFonts w:eastAsia="MS Mincho" w:cs="Times New Roman"/>
                <w:noProof/>
                <w:lang w:val="de-DE"/>
              </w:rPr>
            </w:pPr>
          </w:p>
        </w:tc>
      </w:tr>
      <w:tr w:rsidR="00BB353F" w:rsidRPr="00531C7F" w14:paraId="259270A5" w14:textId="77777777" w:rsidTr="009E24BB">
        <w:trPr>
          <w:cantSplit/>
        </w:trPr>
        <w:tc>
          <w:tcPr>
            <w:tcW w:w="4644" w:type="dxa"/>
          </w:tcPr>
          <w:p w14:paraId="71BDABD4" w14:textId="77777777" w:rsidR="00BB353F" w:rsidRPr="00AA2796" w:rsidRDefault="00BB353F" w:rsidP="00BB353F">
            <w:pPr>
              <w:spacing w:after="0"/>
              <w:rPr>
                <w:rFonts w:eastAsia="MS Mincho" w:cs="Times New Roman"/>
                <w:b/>
                <w:noProof/>
                <w:lang w:val="de-DE"/>
              </w:rPr>
            </w:pPr>
            <w:r w:rsidRPr="00AA2796">
              <w:rPr>
                <w:rFonts w:eastAsia="MS Mincho" w:cs="Times New Roman"/>
                <w:b/>
                <w:noProof/>
                <w:lang w:val="de-DE"/>
              </w:rPr>
              <w:t>Č</w:t>
            </w:r>
            <w:r w:rsidRPr="0036187A">
              <w:rPr>
                <w:rFonts w:eastAsia="MS Mincho" w:cs="Times New Roman"/>
                <w:b/>
                <w:noProof/>
                <w:lang w:val="fi-FI"/>
              </w:rPr>
              <w:t>esk</w:t>
            </w:r>
            <w:r w:rsidRPr="00AA2796">
              <w:rPr>
                <w:rFonts w:eastAsia="MS Mincho" w:cs="Times New Roman"/>
                <w:b/>
                <w:noProof/>
                <w:lang w:val="de-DE"/>
              </w:rPr>
              <w:t xml:space="preserve">á </w:t>
            </w:r>
            <w:r w:rsidRPr="0036187A">
              <w:rPr>
                <w:rFonts w:eastAsia="MS Mincho" w:cs="Times New Roman"/>
                <w:b/>
                <w:noProof/>
                <w:lang w:val="fi-FI"/>
              </w:rPr>
              <w:t>republika</w:t>
            </w:r>
          </w:p>
          <w:p w14:paraId="1475E711" w14:textId="77777777" w:rsidR="00BB353F" w:rsidRPr="00AA2796" w:rsidRDefault="00BB353F" w:rsidP="00BB353F">
            <w:pPr>
              <w:spacing w:after="0"/>
              <w:rPr>
                <w:rFonts w:eastAsia="MS Mincho" w:cs="Times New Roman"/>
                <w:noProof/>
                <w:lang w:val="de-DE"/>
              </w:rPr>
            </w:pPr>
            <w:r w:rsidRPr="0036187A">
              <w:rPr>
                <w:rFonts w:eastAsia="MS Mincho" w:cs="Times New Roman"/>
                <w:noProof/>
                <w:lang w:val="fi-FI"/>
              </w:rPr>
              <w:t>Astellas</w:t>
            </w:r>
            <w:r w:rsidRPr="00AA2796">
              <w:rPr>
                <w:rFonts w:eastAsia="MS Mincho" w:cs="Times New Roman"/>
                <w:noProof/>
                <w:lang w:val="de-DE"/>
              </w:rPr>
              <w:t xml:space="preserve"> </w:t>
            </w:r>
            <w:r w:rsidRPr="0036187A">
              <w:rPr>
                <w:rFonts w:eastAsia="MS Mincho" w:cs="Times New Roman"/>
                <w:noProof/>
                <w:lang w:val="fi-FI"/>
              </w:rPr>
              <w:t>Pharma</w:t>
            </w:r>
            <w:r w:rsidRPr="00AA2796">
              <w:rPr>
                <w:rFonts w:eastAsia="MS Mincho" w:cs="Times New Roman"/>
                <w:noProof/>
                <w:lang w:val="de-DE"/>
              </w:rPr>
              <w:t xml:space="preserve"> </w:t>
            </w:r>
            <w:r w:rsidRPr="0036187A">
              <w:rPr>
                <w:rFonts w:eastAsia="MS Mincho" w:cs="Times New Roman"/>
                <w:noProof/>
                <w:lang w:val="fi-FI"/>
              </w:rPr>
              <w:t>s</w:t>
            </w:r>
            <w:r w:rsidRPr="00AA2796">
              <w:rPr>
                <w:rFonts w:eastAsia="MS Mincho" w:cs="Times New Roman"/>
                <w:noProof/>
                <w:lang w:val="de-DE"/>
              </w:rPr>
              <w:t>.</w:t>
            </w:r>
            <w:r w:rsidRPr="0036187A">
              <w:rPr>
                <w:rFonts w:eastAsia="MS Mincho" w:cs="Times New Roman"/>
                <w:noProof/>
                <w:lang w:val="fi-FI"/>
              </w:rPr>
              <w:t>r</w:t>
            </w:r>
            <w:r w:rsidRPr="00AA2796">
              <w:rPr>
                <w:rFonts w:eastAsia="MS Mincho" w:cs="Times New Roman"/>
                <w:noProof/>
                <w:lang w:val="de-DE"/>
              </w:rPr>
              <w:t>.</w:t>
            </w:r>
            <w:r w:rsidRPr="0036187A">
              <w:rPr>
                <w:rFonts w:eastAsia="MS Mincho" w:cs="Times New Roman"/>
                <w:noProof/>
                <w:lang w:val="fi-FI"/>
              </w:rPr>
              <w:t>o</w:t>
            </w:r>
            <w:r w:rsidRPr="00AA2796">
              <w:rPr>
                <w:rFonts w:eastAsia="MS Mincho" w:cs="Times New Roman"/>
                <w:noProof/>
                <w:lang w:val="de-DE"/>
              </w:rPr>
              <w:t>.</w:t>
            </w:r>
            <w:r w:rsidRPr="00AA2796">
              <w:rPr>
                <w:rFonts w:eastAsia="MS Mincho" w:cs="Times New Roman"/>
                <w:noProof/>
                <w:lang w:val="de-DE"/>
              </w:rPr>
              <w:br/>
            </w:r>
            <w:r w:rsidRPr="0036187A">
              <w:rPr>
                <w:rFonts w:eastAsia="MS Mincho" w:cs="Times New Roman"/>
                <w:noProof/>
                <w:lang w:val="fi-FI"/>
              </w:rPr>
              <w:t>Tel</w:t>
            </w:r>
            <w:r w:rsidRPr="00AA2796">
              <w:rPr>
                <w:rFonts w:eastAsia="MS Mincho" w:cs="Times New Roman"/>
                <w:noProof/>
                <w:lang w:val="de-DE"/>
              </w:rPr>
              <w:t xml:space="preserve">: + 420 </w:t>
            </w:r>
            <w:r w:rsidRPr="00AA2796">
              <w:rPr>
                <w:rFonts w:eastAsia="MS Mincho" w:cs="Times New Roman"/>
                <w:szCs w:val="20"/>
                <w:lang w:val="de-DE"/>
              </w:rPr>
              <w:t>221 401 500</w:t>
            </w:r>
          </w:p>
        </w:tc>
        <w:tc>
          <w:tcPr>
            <w:tcW w:w="4678" w:type="dxa"/>
          </w:tcPr>
          <w:p w14:paraId="0A2E452E" w14:textId="77777777" w:rsidR="00BB353F" w:rsidRPr="00AA2796" w:rsidRDefault="00BB353F" w:rsidP="00BB353F">
            <w:pPr>
              <w:spacing w:after="0"/>
              <w:rPr>
                <w:rFonts w:eastAsia="MS Mincho" w:cs="Times New Roman"/>
                <w:b/>
                <w:noProof/>
                <w:lang w:val="de-DE"/>
              </w:rPr>
            </w:pPr>
            <w:r w:rsidRPr="0036187A">
              <w:rPr>
                <w:rFonts w:eastAsia="MS Mincho" w:cs="Times New Roman"/>
                <w:b/>
                <w:noProof/>
                <w:lang w:val="fi-FI"/>
              </w:rPr>
              <w:t>Magyarorsz</w:t>
            </w:r>
            <w:r w:rsidRPr="00AA2796">
              <w:rPr>
                <w:rFonts w:eastAsia="MS Mincho" w:cs="Times New Roman"/>
                <w:b/>
                <w:noProof/>
                <w:lang w:val="de-DE"/>
              </w:rPr>
              <w:t>á</w:t>
            </w:r>
            <w:r w:rsidRPr="0036187A">
              <w:rPr>
                <w:rFonts w:eastAsia="MS Mincho" w:cs="Times New Roman"/>
                <w:b/>
                <w:noProof/>
                <w:lang w:val="fi-FI"/>
              </w:rPr>
              <w:t>g</w:t>
            </w:r>
          </w:p>
          <w:p w14:paraId="2C20AC8F" w14:textId="77777777" w:rsidR="00BB353F" w:rsidRPr="00AA2796" w:rsidRDefault="00BB353F" w:rsidP="00BB353F">
            <w:pPr>
              <w:spacing w:after="0"/>
              <w:rPr>
                <w:rFonts w:eastAsia="MS Mincho" w:cs="Times New Roman"/>
                <w:noProof/>
                <w:lang w:val="de-DE"/>
              </w:rPr>
            </w:pPr>
            <w:r w:rsidRPr="0036187A">
              <w:rPr>
                <w:rFonts w:eastAsia="MS Mincho" w:cs="Times New Roman"/>
                <w:noProof/>
                <w:lang w:val="fi-FI"/>
              </w:rPr>
              <w:t>Astellas</w:t>
            </w:r>
            <w:r w:rsidRPr="00AA2796">
              <w:rPr>
                <w:rFonts w:eastAsia="MS Mincho" w:cs="Times New Roman"/>
                <w:noProof/>
                <w:lang w:val="de-DE"/>
              </w:rPr>
              <w:t xml:space="preserve"> </w:t>
            </w:r>
            <w:r w:rsidRPr="0036187A">
              <w:rPr>
                <w:rFonts w:eastAsia="MS Mincho" w:cs="Times New Roman"/>
                <w:noProof/>
                <w:lang w:val="fi-FI"/>
              </w:rPr>
              <w:t>Pharma</w:t>
            </w:r>
            <w:r w:rsidRPr="00AA2796">
              <w:rPr>
                <w:rFonts w:eastAsia="MS Mincho" w:cs="Times New Roman"/>
                <w:noProof/>
                <w:lang w:val="de-DE"/>
              </w:rPr>
              <w:t xml:space="preserve"> </w:t>
            </w:r>
            <w:r w:rsidRPr="0036187A">
              <w:rPr>
                <w:rFonts w:eastAsia="MS Mincho" w:cs="Times New Roman"/>
                <w:noProof/>
                <w:lang w:val="fi-FI"/>
              </w:rPr>
              <w:t>Kft</w:t>
            </w:r>
            <w:r w:rsidRPr="00AA2796">
              <w:rPr>
                <w:rFonts w:eastAsia="MS Mincho" w:cs="Times New Roman"/>
                <w:noProof/>
                <w:lang w:val="de-DE"/>
              </w:rPr>
              <w:t>.</w:t>
            </w:r>
            <w:r w:rsidRPr="00AA2796">
              <w:rPr>
                <w:rFonts w:eastAsia="MS Mincho" w:cs="Times New Roman"/>
                <w:noProof/>
                <w:lang w:val="de-DE"/>
              </w:rPr>
              <w:br/>
            </w:r>
            <w:r w:rsidRPr="0036187A">
              <w:rPr>
                <w:rFonts w:eastAsia="MS Mincho" w:cs="Times New Roman"/>
                <w:noProof/>
                <w:lang w:val="fi-FI"/>
              </w:rPr>
              <w:t>Tel</w:t>
            </w:r>
            <w:r w:rsidRPr="00AA2796">
              <w:rPr>
                <w:rFonts w:eastAsia="MS Mincho" w:cs="Times New Roman"/>
                <w:noProof/>
                <w:lang w:val="de-DE"/>
              </w:rPr>
              <w:t>.: + 36 1 577 8200</w:t>
            </w:r>
          </w:p>
          <w:p w14:paraId="7C88C249" w14:textId="77777777" w:rsidR="00BB353F" w:rsidRPr="00AA2796" w:rsidRDefault="00BB353F" w:rsidP="00BB353F">
            <w:pPr>
              <w:spacing w:after="0"/>
              <w:rPr>
                <w:rFonts w:eastAsia="MS Mincho" w:cs="Times New Roman"/>
                <w:noProof/>
                <w:lang w:val="de-DE"/>
              </w:rPr>
            </w:pPr>
          </w:p>
        </w:tc>
      </w:tr>
      <w:tr w:rsidR="00BB353F" w:rsidRPr="0036187A" w14:paraId="3EC4F679" w14:textId="77777777" w:rsidTr="009E24BB">
        <w:trPr>
          <w:cantSplit/>
        </w:trPr>
        <w:tc>
          <w:tcPr>
            <w:tcW w:w="4644" w:type="dxa"/>
          </w:tcPr>
          <w:p w14:paraId="7DF822CF" w14:textId="77777777" w:rsidR="00BB353F" w:rsidRPr="0036187A" w:rsidRDefault="00BB353F" w:rsidP="00BB353F">
            <w:pPr>
              <w:spacing w:after="0"/>
              <w:rPr>
                <w:rFonts w:eastAsia="MS Mincho" w:cs="Times New Roman"/>
                <w:b/>
                <w:noProof/>
                <w:lang w:val="en-GB"/>
              </w:rPr>
            </w:pPr>
            <w:r w:rsidRPr="0036187A">
              <w:rPr>
                <w:rFonts w:eastAsia="MS Mincho" w:cs="Times New Roman"/>
                <w:b/>
                <w:noProof/>
                <w:lang w:val="en-GB"/>
              </w:rPr>
              <w:t>Danmark</w:t>
            </w:r>
          </w:p>
          <w:p w14:paraId="335C5A3C" w14:textId="77777777" w:rsidR="00BB353F" w:rsidRPr="0036187A" w:rsidRDefault="00BB353F" w:rsidP="00BB353F">
            <w:pPr>
              <w:spacing w:after="0"/>
              <w:rPr>
                <w:rFonts w:eastAsia="MS Mincho" w:cs="Times New Roman"/>
                <w:noProof/>
                <w:lang w:val="en-GB"/>
              </w:rPr>
            </w:pPr>
            <w:r w:rsidRPr="0036187A">
              <w:rPr>
                <w:rFonts w:eastAsia="MS Mincho" w:cs="Times New Roman"/>
                <w:noProof/>
                <w:lang w:val="en-GB"/>
              </w:rPr>
              <w:t>Astellas Pharma a/s</w:t>
            </w:r>
            <w:r w:rsidRPr="0036187A">
              <w:rPr>
                <w:rFonts w:eastAsia="MS Mincho" w:cs="Times New Roman"/>
                <w:noProof/>
                <w:lang w:val="en-GB"/>
              </w:rPr>
              <w:br/>
              <w:t>Tlf.: + 45 43 430355</w:t>
            </w:r>
          </w:p>
          <w:p w14:paraId="78FE6D29" w14:textId="77777777" w:rsidR="00BB353F" w:rsidRPr="0036187A" w:rsidRDefault="00BB353F" w:rsidP="00BB353F">
            <w:pPr>
              <w:spacing w:after="0"/>
              <w:rPr>
                <w:rFonts w:eastAsia="MS Mincho" w:cs="Times New Roman"/>
                <w:noProof/>
                <w:lang w:val="en-GB"/>
              </w:rPr>
            </w:pPr>
          </w:p>
        </w:tc>
        <w:tc>
          <w:tcPr>
            <w:tcW w:w="4678" w:type="dxa"/>
          </w:tcPr>
          <w:p w14:paraId="53AEB508"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Malta</w:t>
            </w:r>
          </w:p>
          <w:p w14:paraId="78DAD7F4" w14:textId="77777777" w:rsidR="00D85E1F" w:rsidRPr="0036187A" w:rsidRDefault="00D85E1F" w:rsidP="00D85E1F">
            <w:pPr>
              <w:spacing w:after="0"/>
              <w:rPr>
                <w:ins w:id="380" w:author="Author"/>
                <w:rFonts w:eastAsia="SimSun" w:cs="Myanmar Text"/>
                <w:lang w:val="fi-FI"/>
              </w:rPr>
            </w:pPr>
            <w:ins w:id="381" w:author="Author">
              <w:r w:rsidRPr="0036187A">
                <w:rPr>
                  <w:rFonts w:eastAsia="SimSun" w:cs="Myanmar Text"/>
                  <w:lang w:val="fi-FI"/>
                </w:rPr>
                <w:t xml:space="preserve">Vivian Corporation Ltd. </w:t>
              </w:r>
            </w:ins>
          </w:p>
          <w:p w14:paraId="7063C68D" w14:textId="7E9BB1D5" w:rsidR="00BB353F" w:rsidRPr="0036187A" w:rsidRDefault="00D85E1F" w:rsidP="00D85E1F">
            <w:pPr>
              <w:spacing w:after="0"/>
              <w:rPr>
                <w:rFonts w:eastAsia="MS Mincho" w:cs="Times New Roman"/>
                <w:noProof/>
                <w:lang w:val="fi-FI"/>
              </w:rPr>
            </w:pPr>
            <w:ins w:id="382" w:author="Author">
              <w:r w:rsidRPr="0036187A">
                <w:rPr>
                  <w:rFonts w:eastAsia="SimSun" w:cs="Myanmar Text"/>
                  <w:lang w:val="fi-FI"/>
                </w:rPr>
                <w:t>Tel: +356 22588600</w:t>
              </w:r>
            </w:ins>
            <w:del w:id="383" w:author="Author">
              <w:r w:rsidRPr="0036187A" w:rsidDel="002D53F4">
                <w:rPr>
                  <w:rFonts w:eastAsia="SimSun" w:cs="Myanmar Text"/>
                  <w:lang w:val="fi-FI"/>
                </w:rPr>
                <w:delText>Astellas Pharmaceuticals AEBE</w:delText>
              </w:r>
              <w:r w:rsidRPr="0036187A" w:rsidDel="002D53F4">
                <w:rPr>
                  <w:rFonts w:eastAsia="SimSun" w:cs="Myanmar Text"/>
                  <w:lang w:val="fi-FI"/>
                </w:rPr>
                <w:br/>
              </w:r>
              <w:r w:rsidRPr="0036187A" w:rsidDel="002D53F4">
                <w:rPr>
                  <w:rFonts w:eastAsia="SimSun" w:cs="Myanmar Text"/>
                  <w:lang w:val="es-ES"/>
                </w:rPr>
                <w:delText>Tel: + 30 210 8189900</w:delText>
              </w:r>
            </w:del>
          </w:p>
        </w:tc>
      </w:tr>
      <w:tr w:rsidR="00BB353F" w:rsidRPr="0036187A" w14:paraId="4E258522" w14:textId="77777777" w:rsidTr="009E24BB">
        <w:trPr>
          <w:cantSplit/>
        </w:trPr>
        <w:tc>
          <w:tcPr>
            <w:tcW w:w="4644" w:type="dxa"/>
          </w:tcPr>
          <w:p w14:paraId="2530657D" w14:textId="77777777" w:rsidR="00BB353F" w:rsidRPr="0036187A" w:rsidRDefault="00BB353F" w:rsidP="00BB353F">
            <w:pPr>
              <w:spacing w:after="0"/>
              <w:rPr>
                <w:rFonts w:eastAsia="MS Mincho" w:cs="Times New Roman"/>
                <w:b/>
                <w:noProof/>
                <w:lang w:val="de-DE"/>
              </w:rPr>
            </w:pPr>
            <w:r w:rsidRPr="0036187A">
              <w:rPr>
                <w:rFonts w:eastAsia="MS Mincho" w:cs="Times New Roman"/>
                <w:b/>
                <w:noProof/>
                <w:lang w:val="de-DE"/>
              </w:rPr>
              <w:t>Deutschland</w:t>
            </w:r>
          </w:p>
          <w:p w14:paraId="4CB2249B" w14:textId="77777777" w:rsidR="00BB353F" w:rsidRPr="0036187A" w:rsidRDefault="00BB353F" w:rsidP="00BB353F">
            <w:pPr>
              <w:spacing w:after="0"/>
              <w:rPr>
                <w:rFonts w:eastAsia="MS Mincho" w:cs="Times New Roman"/>
                <w:noProof/>
                <w:lang w:val="de-DE"/>
              </w:rPr>
            </w:pPr>
            <w:r w:rsidRPr="0036187A">
              <w:rPr>
                <w:rFonts w:eastAsia="MS Mincho" w:cs="Times New Roman"/>
                <w:noProof/>
                <w:lang w:val="de-DE"/>
              </w:rPr>
              <w:t>Astellas Pharma GmbH</w:t>
            </w:r>
            <w:r w:rsidRPr="0036187A">
              <w:rPr>
                <w:rFonts w:eastAsia="MS Mincho" w:cs="Times New Roman"/>
                <w:noProof/>
                <w:lang w:val="de-DE"/>
              </w:rPr>
              <w:br/>
              <w:t>Tel: + 49 (0)89 454401</w:t>
            </w:r>
          </w:p>
          <w:p w14:paraId="693330FD" w14:textId="77777777" w:rsidR="00BB353F" w:rsidRPr="0036187A" w:rsidRDefault="00BB353F" w:rsidP="00BB353F">
            <w:pPr>
              <w:spacing w:after="0"/>
              <w:rPr>
                <w:rFonts w:eastAsia="MS Mincho" w:cs="Times New Roman"/>
                <w:noProof/>
                <w:lang w:val="de-DE"/>
              </w:rPr>
            </w:pPr>
          </w:p>
        </w:tc>
        <w:tc>
          <w:tcPr>
            <w:tcW w:w="4678" w:type="dxa"/>
          </w:tcPr>
          <w:p w14:paraId="6BEB3C37" w14:textId="77777777" w:rsidR="00BB353F" w:rsidRPr="0036187A" w:rsidRDefault="00BB353F" w:rsidP="00BB353F">
            <w:pPr>
              <w:spacing w:after="0"/>
              <w:rPr>
                <w:rFonts w:eastAsia="MS Mincho" w:cs="Times New Roman"/>
                <w:b/>
                <w:noProof/>
                <w:lang w:val="sv-SE"/>
              </w:rPr>
            </w:pPr>
            <w:r w:rsidRPr="0036187A">
              <w:rPr>
                <w:rFonts w:eastAsia="MS Mincho" w:cs="Times New Roman"/>
                <w:b/>
                <w:noProof/>
                <w:lang w:val="sv-SE"/>
              </w:rPr>
              <w:t>Nederland</w:t>
            </w:r>
          </w:p>
          <w:p w14:paraId="3A71EFCF" w14:textId="77777777" w:rsidR="00BB353F" w:rsidRPr="0036187A" w:rsidRDefault="00BB353F" w:rsidP="00BB353F">
            <w:pPr>
              <w:spacing w:after="0"/>
              <w:rPr>
                <w:rFonts w:eastAsia="MS Mincho" w:cs="Times New Roman"/>
                <w:noProof/>
                <w:lang w:val="sv-SE"/>
              </w:rPr>
            </w:pPr>
            <w:r w:rsidRPr="0036187A">
              <w:rPr>
                <w:rFonts w:eastAsia="MS Mincho" w:cs="Times New Roman"/>
                <w:noProof/>
                <w:lang w:val="sv-SE"/>
              </w:rPr>
              <w:t>Astellas Pharma B.V.</w:t>
            </w:r>
            <w:r w:rsidRPr="0036187A">
              <w:rPr>
                <w:rFonts w:eastAsia="MS Mincho" w:cs="Times New Roman"/>
                <w:noProof/>
                <w:lang w:val="sv-SE"/>
              </w:rPr>
              <w:br/>
              <w:t>Tel: + 31 (0)71 5455745</w:t>
            </w:r>
          </w:p>
          <w:p w14:paraId="4009AC58" w14:textId="77777777" w:rsidR="00BB353F" w:rsidRPr="0036187A" w:rsidRDefault="00BB353F" w:rsidP="00BB353F">
            <w:pPr>
              <w:spacing w:after="0"/>
              <w:rPr>
                <w:rFonts w:eastAsia="MS Mincho" w:cs="Times New Roman"/>
                <w:noProof/>
                <w:lang w:val="sv-SE"/>
              </w:rPr>
            </w:pPr>
          </w:p>
        </w:tc>
      </w:tr>
      <w:tr w:rsidR="00BB353F" w:rsidRPr="0036187A" w14:paraId="773D7F80" w14:textId="77777777" w:rsidTr="009E24BB">
        <w:trPr>
          <w:cantSplit/>
        </w:trPr>
        <w:tc>
          <w:tcPr>
            <w:tcW w:w="4644" w:type="dxa"/>
          </w:tcPr>
          <w:p w14:paraId="1071490A"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Eesti</w:t>
            </w:r>
          </w:p>
          <w:p w14:paraId="650BB662" w14:textId="77777777" w:rsidR="00BB353F" w:rsidRPr="0036187A" w:rsidRDefault="00BB353F" w:rsidP="00BB353F">
            <w:pPr>
              <w:spacing w:after="0"/>
              <w:rPr>
                <w:rFonts w:eastAsia="MS Mincho" w:cs="Times New Roman"/>
                <w:szCs w:val="20"/>
                <w:lang w:val="fi-FI"/>
              </w:rPr>
            </w:pPr>
            <w:r w:rsidRPr="0036187A">
              <w:rPr>
                <w:rFonts w:eastAsia="MS Mincho" w:cs="Times New Roman"/>
                <w:noProof/>
                <w:szCs w:val="20"/>
                <w:lang w:val="fi-FI"/>
              </w:rPr>
              <w:t>Astellas Pharma d.o.o.</w:t>
            </w:r>
          </w:p>
          <w:p w14:paraId="0D60BED2"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Tel: + 372 6 056 014</w:t>
            </w:r>
          </w:p>
          <w:p w14:paraId="5385435F" w14:textId="77777777" w:rsidR="00BB353F" w:rsidRPr="0036187A" w:rsidRDefault="00BB353F" w:rsidP="00BB353F">
            <w:pPr>
              <w:spacing w:after="0"/>
              <w:rPr>
                <w:rFonts w:eastAsia="MS Mincho" w:cs="Times New Roman"/>
                <w:noProof/>
                <w:lang w:val="fi-FI"/>
              </w:rPr>
            </w:pPr>
          </w:p>
        </w:tc>
        <w:tc>
          <w:tcPr>
            <w:tcW w:w="4678" w:type="dxa"/>
          </w:tcPr>
          <w:p w14:paraId="3A767F7C"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Norge</w:t>
            </w:r>
          </w:p>
          <w:p w14:paraId="6F058811"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 xml:space="preserve">Astellas Pharma </w:t>
            </w:r>
            <w:r w:rsidRPr="0036187A">
              <w:rPr>
                <w:rFonts w:eastAsia="MS Mincho" w:cs="Times New Roman"/>
                <w:noProof/>
                <w:lang w:val="fi-FI"/>
              </w:rPr>
              <w:br/>
              <w:t>Tlf: + 47 66 76 46 00</w:t>
            </w:r>
          </w:p>
          <w:p w14:paraId="4241F414" w14:textId="77777777" w:rsidR="00BB353F" w:rsidRPr="0036187A" w:rsidRDefault="00BB353F" w:rsidP="00BB353F">
            <w:pPr>
              <w:spacing w:after="0"/>
              <w:rPr>
                <w:rFonts w:eastAsia="MS Mincho" w:cs="Times New Roman"/>
                <w:noProof/>
                <w:lang w:val="fi-FI"/>
              </w:rPr>
            </w:pPr>
          </w:p>
        </w:tc>
      </w:tr>
      <w:tr w:rsidR="00BB353F" w:rsidRPr="00531C7F" w14:paraId="337B0607" w14:textId="77777777" w:rsidTr="009E24BB">
        <w:trPr>
          <w:cantSplit/>
        </w:trPr>
        <w:tc>
          <w:tcPr>
            <w:tcW w:w="4644" w:type="dxa"/>
          </w:tcPr>
          <w:p w14:paraId="0D514258" w14:textId="77777777" w:rsidR="00BB353F" w:rsidRPr="00AA2796" w:rsidRDefault="00BB353F" w:rsidP="00BB353F">
            <w:pPr>
              <w:spacing w:after="0"/>
              <w:rPr>
                <w:rFonts w:eastAsia="MS Mincho" w:cs="Times New Roman"/>
                <w:b/>
                <w:noProof/>
              </w:rPr>
            </w:pPr>
            <w:r w:rsidRPr="0036187A">
              <w:rPr>
                <w:rFonts w:eastAsia="MS Mincho" w:cs="Times New Roman"/>
                <w:b/>
                <w:noProof/>
                <w:lang w:val="fi-FI"/>
              </w:rPr>
              <w:t>Ελλάδα</w:t>
            </w:r>
          </w:p>
          <w:p w14:paraId="016AF2BA" w14:textId="77777777" w:rsidR="00BB353F" w:rsidRPr="00AA2796" w:rsidRDefault="00BB353F" w:rsidP="00BB353F">
            <w:pPr>
              <w:spacing w:after="0"/>
              <w:rPr>
                <w:rFonts w:eastAsia="MS Mincho" w:cs="Times New Roman"/>
                <w:noProof/>
              </w:rPr>
            </w:pPr>
            <w:r w:rsidRPr="00AA2796">
              <w:rPr>
                <w:rFonts w:eastAsia="MS Mincho" w:cs="Times New Roman"/>
                <w:noProof/>
              </w:rPr>
              <w:t>Astellas Pharmaceuticals AEBE</w:t>
            </w:r>
            <w:r w:rsidRPr="00AA2796">
              <w:rPr>
                <w:rFonts w:eastAsia="MS Mincho" w:cs="Times New Roman"/>
                <w:noProof/>
              </w:rPr>
              <w:br/>
            </w:r>
            <w:r w:rsidRPr="0036187A">
              <w:rPr>
                <w:rFonts w:eastAsia="MS Mincho" w:cs="Times New Roman"/>
                <w:noProof/>
                <w:lang w:val="fi-FI"/>
              </w:rPr>
              <w:t>Τηλ</w:t>
            </w:r>
            <w:r w:rsidRPr="00AA2796">
              <w:rPr>
                <w:rFonts w:eastAsia="MS Mincho" w:cs="Times New Roman"/>
                <w:noProof/>
              </w:rPr>
              <w:t>: + 30 210 8189900</w:t>
            </w:r>
          </w:p>
          <w:p w14:paraId="7EEE8B5B" w14:textId="77777777" w:rsidR="00BB353F" w:rsidRPr="00AA2796" w:rsidRDefault="00BB353F" w:rsidP="00BB353F">
            <w:pPr>
              <w:spacing w:after="0"/>
              <w:rPr>
                <w:rFonts w:eastAsia="MS Mincho" w:cs="Times New Roman"/>
                <w:noProof/>
              </w:rPr>
            </w:pPr>
          </w:p>
        </w:tc>
        <w:tc>
          <w:tcPr>
            <w:tcW w:w="4678" w:type="dxa"/>
          </w:tcPr>
          <w:p w14:paraId="20650E55" w14:textId="77777777" w:rsidR="00BB353F" w:rsidRPr="0036187A" w:rsidRDefault="00BB353F" w:rsidP="00BB353F">
            <w:pPr>
              <w:spacing w:after="0"/>
              <w:rPr>
                <w:rFonts w:eastAsia="MS Mincho" w:cs="Times New Roman"/>
                <w:b/>
                <w:noProof/>
                <w:lang w:val="de-DE"/>
              </w:rPr>
            </w:pPr>
            <w:r w:rsidRPr="0036187A">
              <w:rPr>
                <w:rFonts w:eastAsia="MS Mincho" w:cs="Times New Roman"/>
                <w:b/>
                <w:noProof/>
                <w:lang w:val="de-DE"/>
              </w:rPr>
              <w:t>Österreich</w:t>
            </w:r>
          </w:p>
          <w:p w14:paraId="5FE3A406" w14:textId="77777777" w:rsidR="00BB353F" w:rsidRPr="0036187A" w:rsidRDefault="00BB353F" w:rsidP="00BB353F">
            <w:pPr>
              <w:spacing w:after="0"/>
              <w:rPr>
                <w:rFonts w:eastAsia="MS Mincho" w:cs="Times New Roman"/>
                <w:noProof/>
                <w:lang w:val="de-DE"/>
              </w:rPr>
            </w:pPr>
            <w:r w:rsidRPr="0036187A">
              <w:rPr>
                <w:rFonts w:eastAsia="MS Mincho" w:cs="Times New Roman"/>
                <w:noProof/>
                <w:lang w:val="de-DE"/>
              </w:rPr>
              <w:t>Astellas Pharma Ges.m.b.H.</w:t>
            </w:r>
            <w:r w:rsidRPr="0036187A">
              <w:rPr>
                <w:rFonts w:eastAsia="MS Mincho" w:cs="Times New Roman"/>
                <w:noProof/>
                <w:lang w:val="de-DE"/>
              </w:rPr>
              <w:br/>
              <w:t>Tel: + 43 (0)1 8772668</w:t>
            </w:r>
          </w:p>
          <w:p w14:paraId="3B186F85" w14:textId="77777777" w:rsidR="00BB353F" w:rsidRPr="0036187A" w:rsidRDefault="00BB353F" w:rsidP="00BB353F">
            <w:pPr>
              <w:spacing w:after="0"/>
              <w:rPr>
                <w:rFonts w:eastAsia="MS Mincho" w:cs="Times New Roman"/>
                <w:noProof/>
                <w:lang w:val="de-DE"/>
              </w:rPr>
            </w:pPr>
          </w:p>
        </w:tc>
      </w:tr>
      <w:tr w:rsidR="00BB353F" w:rsidRPr="00531C7F" w14:paraId="5D26435F" w14:textId="77777777" w:rsidTr="009E24BB">
        <w:trPr>
          <w:cantSplit/>
        </w:trPr>
        <w:tc>
          <w:tcPr>
            <w:tcW w:w="4644" w:type="dxa"/>
          </w:tcPr>
          <w:p w14:paraId="11A303AD" w14:textId="77777777" w:rsidR="00BB353F" w:rsidRPr="0036187A" w:rsidRDefault="00BB353F" w:rsidP="00BB353F">
            <w:pPr>
              <w:spacing w:after="0"/>
              <w:rPr>
                <w:rFonts w:eastAsia="MS Mincho" w:cs="Times New Roman"/>
                <w:b/>
                <w:noProof/>
                <w:lang w:val="es-ES"/>
              </w:rPr>
            </w:pPr>
            <w:r w:rsidRPr="0036187A">
              <w:rPr>
                <w:rFonts w:eastAsia="MS Mincho" w:cs="Times New Roman"/>
                <w:b/>
                <w:noProof/>
                <w:lang w:val="es-ES"/>
              </w:rPr>
              <w:t>España</w:t>
            </w:r>
          </w:p>
          <w:p w14:paraId="35D0C21D" w14:textId="77777777" w:rsidR="00BB353F" w:rsidRPr="0036187A" w:rsidRDefault="00BB353F" w:rsidP="00BB353F">
            <w:pPr>
              <w:spacing w:after="0"/>
              <w:rPr>
                <w:rFonts w:eastAsia="MS Mincho" w:cs="Times New Roman"/>
                <w:noProof/>
                <w:lang w:val="es-ES"/>
              </w:rPr>
            </w:pPr>
            <w:r w:rsidRPr="0036187A">
              <w:rPr>
                <w:rFonts w:eastAsia="MS Mincho" w:cs="Times New Roman"/>
                <w:noProof/>
                <w:lang w:val="es-ES"/>
              </w:rPr>
              <w:t>Astellas Pharma S.A.</w:t>
            </w:r>
            <w:r w:rsidRPr="0036187A">
              <w:rPr>
                <w:rFonts w:eastAsia="MS Mincho" w:cs="Times New Roman"/>
                <w:noProof/>
                <w:lang w:val="es-ES"/>
              </w:rPr>
              <w:br/>
              <w:t>Tel: + 34 91 4952700</w:t>
            </w:r>
          </w:p>
          <w:p w14:paraId="24B3AA34" w14:textId="77777777" w:rsidR="00BB353F" w:rsidRPr="0036187A" w:rsidRDefault="00BB353F" w:rsidP="00BB353F">
            <w:pPr>
              <w:spacing w:after="0"/>
              <w:rPr>
                <w:rFonts w:eastAsia="MS Mincho" w:cs="Times New Roman"/>
                <w:noProof/>
                <w:lang w:val="es-ES"/>
              </w:rPr>
            </w:pPr>
          </w:p>
        </w:tc>
        <w:tc>
          <w:tcPr>
            <w:tcW w:w="4678" w:type="dxa"/>
          </w:tcPr>
          <w:p w14:paraId="1B95544D"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Polska</w:t>
            </w:r>
          </w:p>
          <w:p w14:paraId="4ACFC56B"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Astellas Pharma Sp.z.o.o.</w:t>
            </w:r>
            <w:r w:rsidRPr="0036187A">
              <w:rPr>
                <w:rFonts w:eastAsia="MS Mincho" w:cs="Times New Roman"/>
                <w:noProof/>
                <w:lang w:val="fi-FI"/>
              </w:rPr>
              <w:br/>
              <w:t>Tel.: + 48 225451 111</w:t>
            </w:r>
          </w:p>
          <w:p w14:paraId="1FD58399" w14:textId="77777777" w:rsidR="00BB353F" w:rsidRPr="0036187A" w:rsidRDefault="00BB353F" w:rsidP="00BB353F">
            <w:pPr>
              <w:spacing w:after="0"/>
              <w:rPr>
                <w:rFonts w:eastAsia="MS Mincho" w:cs="Times New Roman"/>
                <w:noProof/>
                <w:lang w:val="fi-FI"/>
              </w:rPr>
            </w:pPr>
          </w:p>
        </w:tc>
      </w:tr>
      <w:tr w:rsidR="00BB353F" w:rsidRPr="003054C0" w14:paraId="7E1E6705" w14:textId="77777777" w:rsidTr="009E24BB">
        <w:trPr>
          <w:cantSplit/>
        </w:trPr>
        <w:tc>
          <w:tcPr>
            <w:tcW w:w="4644" w:type="dxa"/>
          </w:tcPr>
          <w:p w14:paraId="1FF37598" w14:textId="77777777" w:rsidR="00BB353F" w:rsidRPr="0036187A" w:rsidRDefault="00BB353F" w:rsidP="00BB353F">
            <w:pPr>
              <w:spacing w:after="0"/>
              <w:rPr>
                <w:rFonts w:eastAsia="MS Mincho" w:cs="Times New Roman"/>
                <w:b/>
                <w:noProof/>
                <w:lang w:val="fr-FR"/>
              </w:rPr>
            </w:pPr>
            <w:r w:rsidRPr="0036187A">
              <w:rPr>
                <w:rFonts w:eastAsia="MS Mincho" w:cs="Times New Roman"/>
                <w:b/>
                <w:noProof/>
                <w:lang w:val="fr-FR"/>
              </w:rPr>
              <w:t>France</w:t>
            </w:r>
          </w:p>
          <w:p w14:paraId="59F31924" w14:textId="77777777" w:rsidR="00BB353F" w:rsidRPr="0036187A" w:rsidRDefault="00BB353F" w:rsidP="00BB353F">
            <w:pPr>
              <w:spacing w:after="0"/>
              <w:rPr>
                <w:rFonts w:eastAsia="MS Mincho" w:cs="Times New Roman"/>
                <w:noProof/>
                <w:lang w:val="fr-FR"/>
              </w:rPr>
            </w:pPr>
            <w:r w:rsidRPr="0036187A">
              <w:rPr>
                <w:rFonts w:eastAsia="MS Mincho" w:cs="Times New Roman"/>
                <w:noProof/>
                <w:lang w:val="fr-FR"/>
              </w:rPr>
              <w:t>Astellas Pharma S.A.S.</w:t>
            </w:r>
            <w:r w:rsidRPr="0036187A">
              <w:rPr>
                <w:rFonts w:eastAsia="MS Mincho" w:cs="Times New Roman"/>
                <w:noProof/>
                <w:lang w:val="fr-FR"/>
              </w:rPr>
              <w:br/>
              <w:t>Tél: + 33 (0)1 55917500</w:t>
            </w:r>
          </w:p>
          <w:p w14:paraId="5E185A82" w14:textId="77777777" w:rsidR="00BB353F" w:rsidRPr="0036187A" w:rsidRDefault="00BB353F" w:rsidP="00BB353F">
            <w:pPr>
              <w:spacing w:after="0"/>
              <w:rPr>
                <w:rFonts w:eastAsia="MS Mincho" w:cs="Times New Roman"/>
                <w:noProof/>
                <w:lang w:val="fr-FR"/>
              </w:rPr>
            </w:pPr>
          </w:p>
        </w:tc>
        <w:tc>
          <w:tcPr>
            <w:tcW w:w="4678" w:type="dxa"/>
          </w:tcPr>
          <w:p w14:paraId="675524A9" w14:textId="77777777" w:rsidR="00BB353F" w:rsidRPr="0036187A" w:rsidRDefault="00BB353F" w:rsidP="00BB353F">
            <w:pPr>
              <w:spacing w:after="0"/>
              <w:rPr>
                <w:rFonts w:eastAsia="MS Mincho" w:cs="Times New Roman"/>
                <w:b/>
                <w:noProof/>
                <w:lang w:val="pt-PT"/>
              </w:rPr>
            </w:pPr>
            <w:r w:rsidRPr="0036187A">
              <w:rPr>
                <w:rFonts w:eastAsia="MS Mincho" w:cs="Times New Roman"/>
                <w:b/>
                <w:noProof/>
                <w:lang w:val="pt-PT"/>
              </w:rPr>
              <w:t>Portugal</w:t>
            </w:r>
          </w:p>
          <w:p w14:paraId="486C55C4" w14:textId="77777777" w:rsidR="00BB353F" w:rsidRPr="0036187A" w:rsidRDefault="00BB353F" w:rsidP="00BB353F">
            <w:pPr>
              <w:spacing w:after="0"/>
              <w:rPr>
                <w:rFonts w:eastAsia="MS Mincho" w:cs="Times New Roman"/>
                <w:noProof/>
                <w:lang w:val="pt-PT"/>
              </w:rPr>
            </w:pPr>
            <w:r w:rsidRPr="0036187A">
              <w:rPr>
                <w:rFonts w:eastAsia="MS Mincho" w:cs="Times New Roman"/>
                <w:noProof/>
                <w:lang w:val="pt-PT"/>
              </w:rPr>
              <w:t>Astellas Farma, Lda.</w:t>
            </w:r>
            <w:r w:rsidRPr="0036187A">
              <w:rPr>
                <w:rFonts w:eastAsia="MS Mincho" w:cs="Times New Roman"/>
                <w:noProof/>
                <w:lang w:val="pt-PT"/>
              </w:rPr>
              <w:br/>
              <w:t>Tel: + 351 21 4401300</w:t>
            </w:r>
          </w:p>
          <w:p w14:paraId="7F230908" w14:textId="77777777" w:rsidR="00BB353F" w:rsidRPr="0036187A" w:rsidRDefault="00BB353F" w:rsidP="00BB353F">
            <w:pPr>
              <w:spacing w:after="0"/>
              <w:rPr>
                <w:rFonts w:eastAsia="MS Mincho" w:cs="Times New Roman"/>
                <w:noProof/>
                <w:lang w:val="pt-PT"/>
              </w:rPr>
            </w:pPr>
          </w:p>
        </w:tc>
      </w:tr>
      <w:tr w:rsidR="00BB353F" w:rsidRPr="00531C7F" w14:paraId="13A683AB" w14:textId="77777777" w:rsidTr="009E24BB">
        <w:trPr>
          <w:cantSplit/>
        </w:trPr>
        <w:tc>
          <w:tcPr>
            <w:tcW w:w="4644" w:type="dxa"/>
          </w:tcPr>
          <w:p w14:paraId="6F633967"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Hrvatska</w:t>
            </w:r>
          </w:p>
          <w:p w14:paraId="4C9E17BB"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Astellas d.o.o.</w:t>
            </w:r>
            <w:r w:rsidRPr="0036187A">
              <w:rPr>
                <w:rFonts w:eastAsia="MS Mincho" w:cs="Times New Roman"/>
                <w:noProof/>
                <w:lang w:val="fi-FI"/>
              </w:rPr>
              <w:br/>
              <w:t>Tel: + 385 1 670 01 02</w:t>
            </w:r>
          </w:p>
          <w:p w14:paraId="68014FC0" w14:textId="77777777" w:rsidR="00BB353F" w:rsidRPr="0036187A" w:rsidRDefault="00BB353F" w:rsidP="00BB353F">
            <w:pPr>
              <w:spacing w:after="0"/>
              <w:rPr>
                <w:rFonts w:eastAsia="MS Mincho" w:cs="Times New Roman"/>
                <w:noProof/>
                <w:lang w:val="fi-FI"/>
              </w:rPr>
            </w:pPr>
          </w:p>
        </w:tc>
        <w:tc>
          <w:tcPr>
            <w:tcW w:w="4678" w:type="dxa"/>
          </w:tcPr>
          <w:p w14:paraId="155D6B65"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România</w:t>
            </w:r>
          </w:p>
          <w:p w14:paraId="3BEDB1B9"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S.C. Astellas Pharma SRL</w:t>
            </w:r>
            <w:r w:rsidRPr="0036187A">
              <w:rPr>
                <w:rFonts w:eastAsia="MS Mincho" w:cs="Times New Roman"/>
                <w:noProof/>
                <w:lang w:val="fi-FI"/>
              </w:rPr>
              <w:br/>
              <w:t>Tel: + 40 (0)21 361 04 95</w:t>
            </w:r>
          </w:p>
          <w:p w14:paraId="28C7CA3E" w14:textId="77777777" w:rsidR="00BB353F" w:rsidRPr="0036187A" w:rsidRDefault="00BB353F" w:rsidP="00BB353F">
            <w:pPr>
              <w:spacing w:after="0"/>
              <w:rPr>
                <w:rFonts w:eastAsia="MS Mincho" w:cs="Times New Roman"/>
                <w:noProof/>
                <w:lang w:val="fi-FI"/>
              </w:rPr>
            </w:pPr>
          </w:p>
        </w:tc>
      </w:tr>
      <w:tr w:rsidR="00BB353F" w:rsidRPr="003054C0" w14:paraId="65FF4C0A" w14:textId="77777777" w:rsidTr="009E24BB">
        <w:trPr>
          <w:cantSplit/>
        </w:trPr>
        <w:tc>
          <w:tcPr>
            <w:tcW w:w="4644" w:type="dxa"/>
          </w:tcPr>
          <w:p w14:paraId="7615F41C" w14:textId="77777777" w:rsidR="00BB353F" w:rsidRPr="0036187A" w:rsidRDefault="00BB353F" w:rsidP="00BB353F">
            <w:pPr>
              <w:spacing w:after="0"/>
              <w:rPr>
                <w:rFonts w:eastAsia="MS Mincho" w:cs="Times New Roman"/>
                <w:b/>
                <w:noProof/>
                <w:lang w:val="en-GB"/>
              </w:rPr>
            </w:pPr>
            <w:r w:rsidRPr="00531C7F">
              <w:rPr>
                <w:rFonts w:eastAsia="MS Mincho" w:cs="Times New Roman"/>
                <w:noProof/>
              </w:rPr>
              <w:br w:type="page"/>
            </w:r>
            <w:r w:rsidRPr="0036187A">
              <w:rPr>
                <w:rFonts w:eastAsia="MS Mincho" w:cs="Times New Roman"/>
                <w:b/>
                <w:noProof/>
                <w:lang w:val="en-GB"/>
              </w:rPr>
              <w:t>Ireland</w:t>
            </w:r>
          </w:p>
          <w:p w14:paraId="4342D0D4" w14:textId="77777777" w:rsidR="00BB353F" w:rsidRPr="0036187A" w:rsidRDefault="00BB353F" w:rsidP="00BB353F">
            <w:pPr>
              <w:spacing w:after="0"/>
              <w:rPr>
                <w:rFonts w:eastAsia="MS Mincho" w:cs="Times New Roman"/>
                <w:noProof/>
              </w:rPr>
            </w:pPr>
            <w:r w:rsidRPr="0036187A">
              <w:rPr>
                <w:rFonts w:eastAsia="MS Mincho" w:cs="Times New Roman"/>
                <w:noProof/>
                <w:lang w:val="en-GB"/>
              </w:rPr>
              <w:t>Astellas Pharma Co. Ltd.</w:t>
            </w:r>
            <w:r w:rsidRPr="0036187A">
              <w:rPr>
                <w:rFonts w:eastAsia="MS Mincho" w:cs="Times New Roman"/>
                <w:noProof/>
                <w:lang w:val="en-GB"/>
              </w:rPr>
              <w:br/>
            </w:r>
            <w:r w:rsidRPr="0036187A">
              <w:rPr>
                <w:rFonts w:eastAsia="MS Mincho" w:cs="Times New Roman"/>
                <w:noProof/>
              </w:rPr>
              <w:t>Tel: + 353 (0)1 4671555</w:t>
            </w:r>
          </w:p>
          <w:p w14:paraId="75523C30" w14:textId="77777777" w:rsidR="00BB353F" w:rsidRPr="0036187A" w:rsidRDefault="00BB353F" w:rsidP="00BB353F">
            <w:pPr>
              <w:spacing w:after="0"/>
              <w:rPr>
                <w:rFonts w:eastAsia="MS Mincho" w:cs="Times New Roman"/>
                <w:noProof/>
              </w:rPr>
            </w:pPr>
          </w:p>
        </w:tc>
        <w:tc>
          <w:tcPr>
            <w:tcW w:w="4678" w:type="dxa"/>
          </w:tcPr>
          <w:p w14:paraId="6EDC0235"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Slovenija</w:t>
            </w:r>
          </w:p>
          <w:p w14:paraId="094DA65D"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Astellas Pharma d.o.o.</w:t>
            </w:r>
            <w:r w:rsidRPr="0036187A">
              <w:rPr>
                <w:rFonts w:eastAsia="MS Mincho" w:cs="Times New Roman"/>
                <w:noProof/>
                <w:lang w:val="fi-FI"/>
              </w:rPr>
              <w:br/>
              <w:t>Tel: + 386 14011 400</w:t>
            </w:r>
          </w:p>
          <w:p w14:paraId="02F4020D" w14:textId="77777777" w:rsidR="00BB353F" w:rsidRPr="0036187A" w:rsidRDefault="00BB353F" w:rsidP="00BB353F">
            <w:pPr>
              <w:spacing w:after="0"/>
              <w:rPr>
                <w:rFonts w:eastAsia="MS Mincho" w:cs="Times New Roman"/>
                <w:noProof/>
                <w:lang w:val="fi-FI"/>
              </w:rPr>
            </w:pPr>
          </w:p>
        </w:tc>
      </w:tr>
      <w:tr w:rsidR="00BB353F" w:rsidRPr="00531C7F" w14:paraId="3E3C568D" w14:textId="77777777" w:rsidTr="009E24BB">
        <w:trPr>
          <w:cantSplit/>
        </w:trPr>
        <w:tc>
          <w:tcPr>
            <w:tcW w:w="4644" w:type="dxa"/>
          </w:tcPr>
          <w:p w14:paraId="0E1518FE"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Ísland</w:t>
            </w:r>
          </w:p>
          <w:p w14:paraId="5A6C8E55" w14:textId="602BAAB8" w:rsidR="00BB353F" w:rsidRPr="0036187A" w:rsidRDefault="00BB353F" w:rsidP="00BB353F">
            <w:pPr>
              <w:spacing w:after="0"/>
              <w:rPr>
                <w:rFonts w:eastAsia="MS Mincho" w:cs="Times New Roman"/>
                <w:noProof/>
                <w:lang w:val="fi-FI"/>
              </w:rPr>
            </w:pPr>
            <w:r w:rsidRPr="0036187A">
              <w:rPr>
                <w:rFonts w:eastAsia="MS Mincho" w:cs="Times New Roman"/>
                <w:noProof/>
                <w:lang w:val="fi-FI"/>
              </w:rPr>
              <w:t xml:space="preserve">Vistor </w:t>
            </w:r>
            <w:r w:rsidRPr="0036187A">
              <w:rPr>
                <w:rFonts w:eastAsia="MS Mincho" w:cs="Times New Roman"/>
                <w:noProof/>
                <w:lang w:val="fi-FI"/>
              </w:rPr>
              <w:br/>
              <w:t>Sími: + 354 535 7000</w:t>
            </w:r>
          </w:p>
          <w:p w14:paraId="119D265A" w14:textId="77777777" w:rsidR="00BB353F" w:rsidRPr="0036187A" w:rsidRDefault="00BB353F" w:rsidP="00BB353F">
            <w:pPr>
              <w:spacing w:after="0"/>
              <w:rPr>
                <w:rFonts w:eastAsia="MS Mincho" w:cs="Times New Roman"/>
                <w:noProof/>
                <w:lang w:val="fi-FI"/>
              </w:rPr>
            </w:pPr>
          </w:p>
        </w:tc>
        <w:tc>
          <w:tcPr>
            <w:tcW w:w="4678" w:type="dxa"/>
          </w:tcPr>
          <w:p w14:paraId="54D50B82"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Slovenská republika</w:t>
            </w:r>
          </w:p>
          <w:p w14:paraId="0C2758A4"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 xml:space="preserve">Astellas Pharma s.r.o., </w:t>
            </w:r>
            <w:r w:rsidRPr="0036187A">
              <w:rPr>
                <w:rFonts w:eastAsia="MS Mincho" w:cs="Times New Roman"/>
                <w:noProof/>
                <w:lang w:val="fi-FI"/>
              </w:rPr>
              <w:br/>
              <w:t>Tel: + 421 2 4444 2157</w:t>
            </w:r>
          </w:p>
          <w:p w14:paraId="5C8039F5" w14:textId="77777777" w:rsidR="00BB353F" w:rsidRPr="0036187A" w:rsidRDefault="00BB353F" w:rsidP="00BB353F">
            <w:pPr>
              <w:spacing w:after="0"/>
              <w:rPr>
                <w:rFonts w:eastAsia="MS Mincho" w:cs="Times New Roman"/>
                <w:noProof/>
                <w:lang w:val="fi-FI"/>
              </w:rPr>
            </w:pPr>
          </w:p>
        </w:tc>
      </w:tr>
      <w:tr w:rsidR="00BB353F" w:rsidRPr="00531C7F" w14:paraId="58C0BCC8" w14:textId="77777777" w:rsidTr="009E24BB">
        <w:trPr>
          <w:cantSplit/>
        </w:trPr>
        <w:tc>
          <w:tcPr>
            <w:tcW w:w="4644" w:type="dxa"/>
          </w:tcPr>
          <w:p w14:paraId="2BD1444D"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Italia</w:t>
            </w:r>
          </w:p>
          <w:p w14:paraId="16361917"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Astellas Pharma S.p.A.</w:t>
            </w:r>
            <w:r w:rsidRPr="0036187A">
              <w:rPr>
                <w:rFonts w:eastAsia="MS Mincho" w:cs="Times New Roman"/>
                <w:noProof/>
                <w:lang w:val="fi-FI"/>
              </w:rPr>
              <w:br/>
              <w:t>Tel: + 39 (0)2 921381</w:t>
            </w:r>
          </w:p>
          <w:p w14:paraId="346D3609" w14:textId="77777777" w:rsidR="00BB353F" w:rsidRPr="0036187A" w:rsidRDefault="00BB353F" w:rsidP="00BB353F">
            <w:pPr>
              <w:spacing w:after="0"/>
              <w:rPr>
                <w:rFonts w:eastAsia="MS Mincho" w:cs="Times New Roman"/>
                <w:noProof/>
                <w:lang w:val="fi-FI"/>
              </w:rPr>
            </w:pPr>
          </w:p>
        </w:tc>
        <w:tc>
          <w:tcPr>
            <w:tcW w:w="4678" w:type="dxa"/>
          </w:tcPr>
          <w:p w14:paraId="5CBED754"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Suomi/Finland</w:t>
            </w:r>
          </w:p>
          <w:p w14:paraId="2057861D" w14:textId="77777777" w:rsidR="00BB353F" w:rsidRPr="0036187A" w:rsidRDefault="00BB353F" w:rsidP="00BB353F">
            <w:pPr>
              <w:spacing w:after="0"/>
              <w:rPr>
                <w:rFonts w:eastAsia="MS Mincho" w:cs="Times New Roman"/>
                <w:noProof/>
                <w:lang w:val="fi-FI"/>
              </w:rPr>
            </w:pPr>
            <w:r w:rsidRPr="0036187A">
              <w:rPr>
                <w:rFonts w:eastAsia="MS Mincho" w:cs="Times New Roman"/>
                <w:noProof/>
                <w:lang w:val="fi-FI"/>
              </w:rPr>
              <w:t>Astellas Pharma</w:t>
            </w:r>
            <w:r w:rsidRPr="0036187A">
              <w:rPr>
                <w:rFonts w:eastAsia="MS Mincho" w:cs="Times New Roman"/>
                <w:noProof/>
                <w:lang w:val="fi-FI"/>
              </w:rPr>
              <w:br/>
              <w:t>Puh/Tel: + 358 (0)9 85606000</w:t>
            </w:r>
          </w:p>
        </w:tc>
      </w:tr>
      <w:tr w:rsidR="00BB353F" w:rsidRPr="003054C0" w14:paraId="42F9FE31" w14:textId="77777777" w:rsidTr="009E24BB">
        <w:trPr>
          <w:cantSplit/>
        </w:trPr>
        <w:tc>
          <w:tcPr>
            <w:tcW w:w="4644" w:type="dxa"/>
          </w:tcPr>
          <w:p w14:paraId="751731F9"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Κύπρος</w:t>
            </w:r>
          </w:p>
          <w:p w14:paraId="572102D1" w14:textId="77777777" w:rsidR="00D85E1F" w:rsidRPr="0036187A" w:rsidDel="002D6C4B" w:rsidRDefault="00D85E1F" w:rsidP="00D85E1F">
            <w:pPr>
              <w:spacing w:after="0"/>
              <w:rPr>
                <w:del w:id="384" w:author="Author"/>
                <w:rFonts w:eastAsia="MS Mincho" w:cs="Times New Roman"/>
              </w:rPr>
            </w:pPr>
            <w:del w:id="385" w:author="Author">
              <w:r w:rsidRPr="0036187A" w:rsidDel="002D6C4B">
                <w:rPr>
                  <w:rFonts w:eastAsia="MS Mincho" w:cs="Times New Roman"/>
                  <w:lang w:val="fi-FI"/>
                </w:rPr>
                <w:delText>Ελλάδα</w:delText>
              </w:r>
            </w:del>
          </w:p>
          <w:p w14:paraId="2875F4C1" w14:textId="77777777" w:rsidR="00D85E1F" w:rsidRPr="0036187A" w:rsidRDefault="00D85E1F" w:rsidP="00D85E1F">
            <w:pPr>
              <w:spacing w:after="0"/>
              <w:rPr>
                <w:ins w:id="386" w:author="Author"/>
                <w:rFonts w:eastAsia="MS Mincho" w:cs="Times New Roman"/>
                <w:lang w:val="fi-FI"/>
              </w:rPr>
            </w:pPr>
            <w:ins w:id="387" w:author="Author">
              <w:r w:rsidRPr="0036187A">
                <w:rPr>
                  <w:rFonts w:eastAsia="MS Mincho" w:cs="Times New Roman"/>
                  <w:lang w:val="fi-FI"/>
                </w:rPr>
                <w:t>Novagem Ltd</w:t>
              </w:r>
            </w:ins>
          </w:p>
          <w:p w14:paraId="503B4802" w14:textId="77777777" w:rsidR="00D85E1F" w:rsidRPr="0036187A" w:rsidDel="002D53F4" w:rsidRDefault="00D85E1F" w:rsidP="00D85E1F">
            <w:pPr>
              <w:spacing w:after="0"/>
              <w:rPr>
                <w:del w:id="388" w:author="Author"/>
                <w:rFonts w:eastAsia="MS Mincho" w:cs="Times New Roman"/>
                <w:lang w:val="fi-FI"/>
              </w:rPr>
            </w:pPr>
            <w:ins w:id="389" w:author="Author">
              <w:r w:rsidRPr="0036187A">
                <w:rPr>
                  <w:rFonts w:eastAsia="MS Mincho" w:cs="Times New Roman"/>
                  <w:lang w:val="fi-FI"/>
                </w:rPr>
                <w:t>Τηλ: +357 22 483858</w:t>
              </w:r>
            </w:ins>
            <w:del w:id="390" w:author="Author">
              <w:r w:rsidRPr="0036187A" w:rsidDel="002D53F4">
                <w:rPr>
                  <w:rFonts w:eastAsia="MS Mincho" w:cs="Times New Roman"/>
                  <w:lang w:val="fi-FI"/>
                </w:rPr>
                <w:delText>Astellas Pharmaceuticals AEBE</w:delText>
              </w:r>
            </w:del>
          </w:p>
          <w:p w14:paraId="1FA8408B" w14:textId="0D4661E7" w:rsidR="00BB353F" w:rsidRPr="0036187A" w:rsidRDefault="00D85E1F" w:rsidP="00D85E1F">
            <w:pPr>
              <w:spacing w:after="0"/>
              <w:rPr>
                <w:rFonts w:eastAsia="MS Mincho" w:cs="Times New Roman"/>
                <w:noProof/>
                <w:lang w:val="fi-FI"/>
              </w:rPr>
            </w:pPr>
            <w:del w:id="391" w:author="Author">
              <w:r w:rsidRPr="0036187A" w:rsidDel="002D53F4">
                <w:rPr>
                  <w:rFonts w:eastAsia="MS Mincho" w:cs="Times New Roman"/>
                </w:rPr>
                <w:delText>Τηλ</w:delText>
              </w:r>
              <w:r w:rsidRPr="0036187A" w:rsidDel="002D53F4">
                <w:rPr>
                  <w:rFonts w:eastAsia="MS Mincho" w:cs="Times New Roman"/>
                  <w:lang w:val="fi-FI"/>
                </w:rPr>
                <w:delText>: + 30 210 8189900</w:delText>
              </w:r>
            </w:del>
          </w:p>
          <w:p w14:paraId="14C0DD1B" w14:textId="77777777" w:rsidR="00BB353F" w:rsidRPr="0036187A" w:rsidRDefault="00BB353F" w:rsidP="00BB353F">
            <w:pPr>
              <w:spacing w:after="0"/>
              <w:rPr>
                <w:rFonts w:eastAsia="MS Mincho" w:cs="Times New Roman"/>
                <w:noProof/>
                <w:lang w:val="fi-FI"/>
              </w:rPr>
            </w:pPr>
          </w:p>
        </w:tc>
        <w:tc>
          <w:tcPr>
            <w:tcW w:w="4678" w:type="dxa"/>
          </w:tcPr>
          <w:p w14:paraId="45EF08A9" w14:textId="77777777" w:rsidR="00BB353F" w:rsidRPr="0036187A" w:rsidRDefault="00BB353F" w:rsidP="00BB353F">
            <w:pPr>
              <w:spacing w:after="0"/>
              <w:rPr>
                <w:rFonts w:eastAsia="MS Mincho" w:cs="Times New Roman"/>
                <w:b/>
                <w:noProof/>
                <w:lang w:val="de-DE"/>
              </w:rPr>
            </w:pPr>
            <w:r w:rsidRPr="0036187A">
              <w:rPr>
                <w:rFonts w:eastAsia="MS Mincho" w:cs="Times New Roman"/>
                <w:b/>
                <w:noProof/>
                <w:lang w:val="de-DE"/>
              </w:rPr>
              <w:t>Sverige</w:t>
            </w:r>
          </w:p>
          <w:p w14:paraId="7E2C098B" w14:textId="77777777" w:rsidR="00BB353F" w:rsidRPr="0036187A" w:rsidRDefault="00BB353F" w:rsidP="00BB353F">
            <w:pPr>
              <w:spacing w:after="0"/>
              <w:rPr>
                <w:rFonts w:eastAsia="MS Mincho" w:cs="Times New Roman"/>
                <w:noProof/>
                <w:lang w:val="de-DE"/>
              </w:rPr>
            </w:pPr>
            <w:r w:rsidRPr="0036187A">
              <w:rPr>
                <w:rFonts w:eastAsia="MS Mincho" w:cs="Times New Roman"/>
                <w:noProof/>
                <w:lang w:val="de-DE"/>
              </w:rPr>
              <w:t>Astellas Pharma AB</w:t>
            </w:r>
            <w:r w:rsidRPr="0036187A">
              <w:rPr>
                <w:rFonts w:eastAsia="MS Mincho" w:cs="Times New Roman"/>
                <w:noProof/>
                <w:lang w:val="de-DE"/>
              </w:rPr>
              <w:br/>
              <w:t>Tel: + 46 (0)40</w:t>
            </w:r>
            <w:r w:rsidRPr="0036187A">
              <w:rPr>
                <w:rFonts w:eastAsia="MS Mincho" w:cs="Times New Roman"/>
                <w:noProof/>
                <w:lang w:val="de-DE"/>
              </w:rPr>
              <w:noBreakHyphen/>
              <w:t>650 15 00</w:t>
            </w:r>
          </w:p>
          <w:p w14:paraId="7A7704A4" w14:textId="77777777" w:rsidR="00BB353F" w:rsidRPr="0036187A" w:rsidRDefault="00BB353F" w:rsidP="00BB353F">
            <w:pPr>
              <w:spacing w:after="0"/>
              <w:rPr>
                <w:rFonts w:eastAsia="MS Mincho" w:cs="Times New Roman"/>
                <w:noProof/>
                <w:lang w:val="de-DE"/>
              </w:rPr>
            </w:pPr>
          </w:p>
        </w:tc>
      </w:tr>
      <w:tr w:rsidR="00BB353F" w:rsidRPr="003054C0" w14:paraId="057E79EB" w14:textId="77777777" w:rsidTr="009E24BB">
        <w:trPr>
          <w:cantSplit/>
        </w:trPr>
        <w:tc>
          <w:tcPr>
            <w:tcW w:w="4644" w:type="dxa"/>
          </w:tcPr>
          <w:p w14:paraId="0B9965F6" w14:textId="77777777" w:rsidR="00BB353F" w:rsidRPr="0036187A" w:rsidRDefault="00BB353F" w:rsidP="00BB353F">
            <w:pPr>
              <w:spacing w:after="0"/>
              <w:rPr>
                <w:rFonts w:eastAsia="MS Mincho" w:cs="Times New Roman"/>
                <w:b/>
                <w:noProof/>
                <w:lang w:val="fi-FI"/>
              </w:rPr>
            </w:pPr>
            <w:r w:rsidRPr="0036187A">
              <w:rPr>
                <w:rFonts w:eastAsia="MS Mincho" w:cs="Times New Roman"/>
                <w:b/>
                <w:noProof/>
                <w:lang w:val="fi-FI"/>
              </w:rPr>
              <w:t>Latvija</w:t>
            </w:r>
          </w:p>
          <w:p w14:paraId="16E93EC6" w14:textId="77777777" w:rsidR="00BB353F" w:rsidRPr="0036187A" w:rsidRDefault="00BB353F" w:rsidP="00BB353F">
            <w:pPr>
              <w:spacing w:after="0"/>
              <w:rPr>
                <w:rFonts w:eastAsia="MS Mincho" w:cs="Times New Roman"/>
                <w:noProof/>
                <w:lang w:val="fi-FI"/>
              </w:rPr>
            </w:pPr>
            <w:r w:rsidRPr="0036187A">
              <w:rPr>
                <w:rFonts w:eastAsia="MS Mincho" w:cs="Times New Roman"/>
                <w:noProof/>
                <w:szCs w:val="20"/>
                <w:lang w:val="fi-FI"/>
              </w:rPr>
              <w:t>Astellas Pharma d.o.o.</w:t>
            </w:r>
            <w:r w:rsidRPr="0036187A">
              <w:rPr>
                <w:rFonts w:eastAsia="MS Mincho" w:cs="Times New Roman"/>
                <w:noProof/>
                <w:lang w:val="fi-FI"/>
              </w:rPr>
              <w:br/>
              <w:t>Tel: + 371 67 619365</w:t>
            </w:r>
          </w:p>
          <w:p w14:paraId="0D19F272" w14:textId="77777777" w:rsidR="00BB353F" w:rsidRPr="0036187A" w:rsidRDefault="00BB353F" w:rsidP="00BB353F">
            <w:pPr>
              <w:spacing w:after="0"/>
              <w:rPr>
                <w:rFonts w:eastAsia="MS Mincho" w:cs="Times New Roman"/>
                <w:noProof/>
                <w:lang w:val="fi-FI"/>
              </w:rPr>
            </w:pPr>
          </w:p>
        </w:tc>
        <w:tc>
          <w:tcPr>
            <w:tcW w:w="4678" w:type="dxa"/>
          </w:tcPr>
          <w:p w14:paraId="3776C1F4" w14:textId="77777777" w:rsidR="00BB353F" w:rsidRPr="0036187A" w:rsidRDefault="00BB353F" w:rsidP="00BB353F">
            <w:pPr>
              <w:spacing w:after="0"/>
              <w:rPr>
                <w:rFonts w:eastAsia="MS Mincho" w:cs="Times New Roman"/>
                <w:noProof/>
                <w:lang w:val="fi-FI"/>
              </w:rPr>
            </w:pPr>
          </w:p>
          <w:p w14:paraId="61FB6C81" w14:textId="77777777" w:rsidR="00BB353F" w:rsidRPr="0036187A" w:rsidRDefault="00BB353F" w:rsidP="00BB353F">
            <w:pPr>
              <w:spacing w:after="0"/>
              <w:rPr>
                <w:rFonts w:eastAsia="MS Mincho" w:cs="Times New Roman"/>
                <w:noProof/>
                <w:lang w:val="fi-FI"/>
              </w:rPr>
            </w:pPr>
          </w:p>
        </w:tc>
      </w:tr>
    </w:tbl>
    <w:p w14:paraId="714592C3" w14:textId="59E7FC8D" w:rsidR="00D57306" w:rsidRPr="00FF7E2D" w:rsidRDefault="00D57306" w:rsidP="00BB353F">
      <w:pPr>
        <w:pStyle w:val="StayOnPublish"/>
        <w:rPr>
          <w:lang w:eastAsia="en-CA"/>
        </w:rPr>
      </w:pPr>
    </w:p>
    <w:p w14:paraId="151C3FAC" w14:textId="223C9185" w:rsidR="00D57306" w:rsidRPr="0027106F" w:rsidRDefault="00D57306">
      <w:pPr>
        <w:spacing w:before="240"/>
        <w:rPr>
          <w:lang w:val="fi-FI"/>
        </w:rPr>
      </w:pPr>
      <w:r w:rsidRPr="0027106F">
        <w:rPr>
          <w:b/>
          <w:bCs/>
          <w:lang w:val="fi-FI"/>
        </w:rPr>
        <w:t xml:space="preserve">Tämä pakkausseloste on tarkistettu viimeksi </w:t>
      </w:r>
      <w:r w:rsidR="00FF7E2D" w:rsidRPr="00BB353F">
        <w:rPr>
          <w:rFonts w:eastAsia="MS Mincho" w:cs="Times New Roman"/>
          <w:b/>
          <w:bCs/>
          <w:noProof/>
          <w:lang w:val="fi-FI"/>
        </w:rPr>
        <w:t>KK.VVVV</w:t>
      </w:r>
      <w:r w:rsidR="00FF7E2D" w:rsidDel="00D85E1F">
        <w:rPr>
          <w:rFonts w:eastAsia="MS Mincho" w:cs="Times New Roman"/>
          <w:b/>
          <w:bCs/>
          <w:noProof/>
          <w:lang w:val="fi-FI"/>
        </w:rPr>
        <w:t xml:space="preserve"> </w:t>
      </w:r>
    </w:p>
    <w:p w14:paraId="77C374A2" w14:textId="71797954" w:rsidR="00D57306" w:rsidRPr="0027106F" w:rsidRDefault="00BB353F">
      <w:pPr>
        <w:rPr>
          <w:lang w:val="fi-FI"/>
        </w:rPr>
      </w:pPr>
      <w:r w:rsidRPr="00BB353F">
        <w:rPr>
          <w:rFonts w:eastAsia="MS Mincho" w:cs="Times New Roman"/>
          <w:noProof/>
          <w:lang w:val="fi-FI"/>
        </w:rPr>
        <w:t xml:space="preserve">Lisätietoa tästä lääkevalmisteesta on saatavilla Euroopan lääkeviraston verkkosivulta </w:t>
      </w:r>
      <w:hyperlink r:id="rId42" w:history="1">
        <w:r w:rsidRPr="00BB353F">
          <w:rPr>
            <w:rFonts w:eastAsia="MS Mincho" w:cs="Times New Roman"/>
            <w:noProof/>
            <w:color w:val="0000FF"/>
            <w:u w:val="single"/>
            <w:lang w:val="fi-FI"/>
          </w:rPr>
          <w:t>http://www.ema.europa.eu</w:t>
        </w:r>
      </w:hyperlink>
      <w:r w:rsidRPr="00BB353F">
        <w:rPr>
          <w:rFonts w:eastAsia="MS Mincho" w:cs="Times New Roman"/>
          <w:noProof/>
          <w:color w:val="0000FF"/>
          <w:lang w:val="fi-FI"/>
        </w:rPr>
        <w:t>/</w:t>
      </w:r>
      <w:r w:rsidR="00D57306" w:rsidRPr="0027106F">
        <w:rPr>
          <w:lang w:val="fi-FI"/>
        </w:rPr>
        <w:t xml:space="preserve">. </w:t>
      </w:r>
    </w:p>
    <w:sectPr w:rsidR="00D57306" w:rsidRPr="0027106F" w:rsidSect="0036187A">
      <w:footerReference w:type="default" r:id="rId43"/>
      <w:footerReference w:type="first" r:id="rId44"/>
      <w:endnotePr>
        <w:numFmt w:val="decimal"/>
      </w:endnotePr>
      <w:pgSz w:w="11907" w:h="16839" w:code="9"/>
      <w:pgMar w:top="1138" w:right="1411" w:bottom="1138" w:left="1411" w:header="734" w:footer="734" w:gutter="0"/>
      <w:cols w:space="720"/>
      <w:titlePg/>
      <w:docGrid w:linePitch="299"/>
    </w:sectPr>
  </w:body>
</w:document>
</file>

<file path=word/customizations.xml><?xml version="1.0" encoding="utf-8"?>
<wne:tcg xmlns:r="http://schemas.openxmlformats.org/officeDocument/2006/relationships" xmlns:wne="http://schemas.microsoft.com/office/word/2006/wordml">
  <wne:keymaps>
    <wne:keymap wne:kcmPrimary="002E">
      <wne:macro wne:macroName="PROJECT.MODINIT.DELETEKEYBOUND"/>
    </wne:keymap>
  </wne:keymaps>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1CDC22" w14:textId="77777777" w:rsidR="008C47D7" w:rsidRDefault="008C47D7">
      <w:r>
        <w:separator/>
      </w:r>
    </w:p>
  </w:endnote>
  <w:endnote w:type="continuationSeparator" w:id="0">
    <w:p w14:paraId="537A30E5" w14:textId="77777777" w:rsidR="008C47D7" w:rsidRDefault="008C47D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Myanmar Text">
    <w:panose1 w:val="020B0502040204020203"/>
    <w:charset w:val="00"/>
    <w:family w:val="swiss"/>
    <w:pitch w:val="variable"/>
    <w:sig w:usb0="80000003" w:usb1="00000000" w:usb2="00000400" w:usb3="00000000" w:csb0="00000001"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Lucida Sans Unicode">
    <w:panose1 w:val="020B0602030504020204"/>
    <w:charset w:val="00"/>
    <w:family w:val="swiss"/>
    <w:pitch w:val="variable"/>
    <w:sig w:usb0="80000AFF" w:usb1="0000396B" w:usb2="00000000" w:usb3="00000000" w:csb0="000000BF" w:csb1="00000000"/>
  </w:font>
  <w:font w:name="Consolas">
    <w:panose1 w:val="020B0609020204030204"/>
    <w:charset w:val="00"/>
    <w:family w:val="modern"/>
    <w:pitch w:val="fixed"/>
    <w:sig w:usb0="E00006FF" w:usb1="0000FCFF" w:usb2="00000001"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TimesNewRoman">
    <w:altName w:val="MS Mincho"/>
    <w:panose1 w:val="00000000000000000000"/>
    <w:charset w:val="00"/>
    <w:family w:val="swiss"/>
    <w:notTrueType/>
    <w:pitch w:val="default"/>
    <w:sig w:usb0="00000003" w:usb1="08070000" w:usb2="00000010" w:usb3="00000000" w:csb0="00020001" w:csb1="00000000"/>
  </w:font>
  <w:font w:name="Fira Sans">
    <w:charset w:val="00"/>
    <w:family w:val="swiss"/>
    <w:pitch w:val="variable"/>
    <w:sig w:usb0="600002FF" w:usb1="00000001" w:usb2="00000000" w:usb3="00000000" w:csb0="0000019F" w:csb1="00000000"/>
  </w:font>
  <w:font w:name="Times">
    <w:panose1 w:val="02020603050405020304"/>
    <w:charset w:val="00"/>
    <w:family w:val="roman"/>
    <w:pitch w:val="variable"/>
    <w:sig w:usb0="E0002EFF" w:usb1="C000785B" w:usb2="00000009" w:usb3="00000000" w:csb0="000001FF" w:csb1="00000000"/>
  </w:font>
  <w:font w:name="UniversLTStd-Cn">
    <w:altName w:val="MS Gothic"/>
    <w:panose1 w:val="00000000000000000000"/>
    <w:charset w:val="80"/>
    <w:family w:val="swiss"/>
    <w:notTrueType/>
    <w:pitch w:val="default"/>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130638" w14:textId="77777777" w:rsidR="008646CA" w:rsidRDefault="0054771C">
    <w:pPr>
      <w:tabs>
        <w:tab w:val="right" w:pos="8931"/>
      </w:tabs>
      <w:ind w:right="96"/>
      <w:jc w:val="center"/>
    </w:pPr>
    <w:r>
      <w:fldChar w:fldCharType="begin"/>
    </w:r>
    <w:r w:rsidR="008646CA">
      <w:instrText xml:space="preserve"> EQ </w:instrText>
    </w:r>
    <w:r>
      <w:fldChar w:fldCharType="end"/>
    </w:r>
    <w:r>
      <w:rPr>
        <w:rFonts w:cs="Arial"/>
      </w:rPr>
      <w:fldChar w:fldCharType="begin"/>
    </w:r>
    <w:r w:rsidR="008646CA">
      <w:rPr>
        <w:rFonts w:cs="Arial"/>
      </w:rPr>
      <w:instrText xml:space="preserve">PAGE  </w:instrText>
    </w:r>
    <w:r>
      <w:rPr>
        <w:rFonts w:cs="Arial"/>
      </w:rPr>
      <w:fldChar w:fldCharType="separate"/>
    </w:r>
    <w:r w:rsidR="005706BC">
      <w:rPr>
        <w:rFonts w:cs="Arial"/>
        <w:noProof/>
      </w:rPr>
      <w:t>8</w:t>
    </w:r>
    <w:r>
      <w:rP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E69028" w14:textId="77777777" w:rsidR="008646CA" w:rsidRDefault="0054771C">
    <w:pPr>
      <w:tabs>
        <w:tab w:val="right" w:pos="8931"/>
      </w:tabs>
      <w:ind w:right="96"/>
      <w:jc w:val="center"/>
    </w:pPr>
    <w:r>
      <w:fldChar w:fldCharType="begin"/>
    </w:r>
    <w:r w:rsidR="008646CA">
      <w:instrText xml:space="preserve"> EQ </w:instrText>
    </w:r>
    <w:r>
      <w:fldChar w:fldCharType="end"/>
    </w:r>
    <w:r>
      <w:rPr>
        <w:rFonts w:cs="Arial"/>
      </w:rPr>
      <w:fldChar w:fldCharType="begin"/>
    </w:r>
    <w:r w:rsidR="008646CA">
      <w:rPr>
        <w:rFonts w:cs="Arial"/>
      </w:rPr>
      <w:instrText xml:space="preserve">PAGE  </w:instrText>
    </w:r>
    <w:r>
      <w:rPr>
        <w:rFonts w:cs="Arial"/>
      </w:rPr>
      <w:fldChar w:fldCharType="separate"/>
    </w:r>
    <w:r w:rsidR="005706BC">
      <w:rPr>
        <w:rFonts w:cs="Arial"/>
        <w:noProof/>
      </w:rPr>
      <w:t>1</w:t>
    </w:r>
    <w:r>
      <w:rP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C851D6" w14:textId="77777777" w:rsidR="008C47D7" w:rsidRDefault="008C47D7">
      <w:r>
        <w:separator/>
      </w:r>
    </w:p>
  </w:footnote>
  <w:footnote w:type="continuationSeparator" w:id="0">
    <w:p w14:paraId="67F1E0B3" w14:textId="77777777" w:rsidR="008C47D7" w:rsidRDefault="008C47D7">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44ACF014"/>
    <w:lvl w:ilvl="0">
      <w:numFmt w:val="decimal"/>
      <w:pStyle w:val="ListDash-PL"/>
      <w:lvlText w:val="*"/>
      <w:lvlJc w:val="left"/>
    </w:lvl>
  </w:abstractNum>
  <w:abstractNum w:abstractNumId="1" w15:restartNumberingAfterBreak="0">
    <w:nsid w:val="00D76314"/>
    <w:multiLevelType w:val="multilevel"/>
    <w:tmpl w:val="15048CEA"/>
    <w:lvl w:ilvl="0">
      <w:start w:val="1"/>
      <w:numFmt w:val="decimal"/>
      <w:lvlText w:val="%1."/>
      <w:lvlJc w:val="left"/>
      <w:pPr>
        <w:ind w:left="720" w:hanging="360"/>
      </w:pPr>
      <w:rPr>
        <w:rFonts w:cs="Times New Roman" w:hint="default"/>
      </w:rPr>
    </w:lvl>
    <w:lvl w:ilvl="1" w:tentative="1">
      <w:start w:val="1"/>
      <w:numFmt w:val="lowerLetter"/>
      <w:lvlText w:val="%2."/>
      <w:lvlJc w:val="left"/>
      <w:pPr>
        <w:ind w:left="1440" w:hanging="360"/>
      </w:pPr>
      <w:rPr>
        <w:rFonts w:cs="Times New Roman"/>
      </w:rPr>
    </w:lvl>
    <w:lvl w:ilvl="2" w:tentative="1">
      <w:start w:val="1"/>
      <w:numFmt w:val="lowerRoman"/>
      <w:lvlText w:val="%3."/>
      <w:lvlJc w:val="right"/>
      <w:pPr>
        <w:ind w:left="2160" w:hanging="180"/>
      </w:pPr>
      <w:rPr>
        <w:rFonts w:cs="Times New Roman"/>
      </w:rPr>
    </w:lvl>
    <w:lvl w:ilvl="3" w:tentative="1">
      <w:start w:val="1"/>
      <w:numFmt w:val="decimal"/>
      <w:lvlText w:val="%4."/>
      <w:lvlJc w:val="left"/>
      <w:pPr>
        <w:ind w:left="2880" w:hanging="360"/>
      </w:pPr>
      <w:rPr>
        <w:rFonts w:cs="Times New Roman"/>
      </w:rPr>
    </w:lvl>
    <w:lvl w:ilvl="4" w:tentative="1">
      <w:start w:val="1"/>
      <w:numFmt w:val="lowerLetter"/>
      <w:lvlText w:val="%5."/>
      <w:lvlJc w:val="left"/>
      <w:pPr>
        <w:ind w:left="3600" w:hanging="360"/>
      </w:pPr>
      <w:rPr>
        <w:rFonts w:cs="Times New Roman"/>
      </w:rPr>
    </w:lvl>
    <w:lvl w:ilvl="5" w:tentative="1">
      <w:start w:val="1"/>
      <w:numFmt w:val="lowerRoman"/>
      <w:lvlText w:val="%6."/>
      <w:lvlJc w:val="right"/>
      <w:pPr>
        <w:ind w:left="4320" w:hanging="180"/>
      </w:pPr>
      <w:rPr>
        <w:rFonts w:cs="Times New Roman"/>
      </w:rPr>
    </w:lvl>
    <w:lvl w:ilvl="6" w:tentative="1">
      <w:start w:val="1"/>
      <w:numFmt w:val="decimal"/>
      <w:lvlText w:val="%7."/>
      <w:lvlJc w:val="left"/>
      <w:pPr>
        <w:ind w:left="5040" w:hanging="360"/>
      </w:pPr>
      <w:rPr>
        <w:rFonts w:cs="Times New Roman"/>
      </w:rPr>
    </w:lvl>
    <w:lvl w:ilvl="7" w:tentative="1">
      <w:start w:val="1"/>
      <w:numFmt w:val="lowerLetter"/>
      <w:lvlText w:val="%8."/>
      <w:lvlJc w:val="left"/>
      <w:pPr>
        <w:ind w:left="5760" w:hanging="360"/>
      </w:pPr>
      <w:rPr>
        <w:rFonts w:cs="Times New Roman"/>
      </w:rPr>
    </w:lvl>
    <w:lvl w:ilvl="8" w:tentative="1">
      <w:start w:val="1"/>
      <w:numFmt w:val="lowerRoman"/>
      <w:lvlText w:val="%9."/>
      <w:lvlJc w:val="right"/>
      <w:pPr>
        <w:ind w:left="6480" w:hanging="180"/>
      </w:pPr>
      <w:rPr>
        <w:rFonts w:cs="Times New Roman"/>
      </w:rPr>
    </w:lvl>
  </w:abstractNum>
  <w:abstractNum w:abstractNumId="2" w15:restartNumberingAfterBreak="0">
    <w:nsid w:val="049A27B0"/>
    <w:multiLevelType w:val="hybridMultilevel"/>
    <w:tmpl w:val="948645C8"/>
    <w:lvl w:ilvl="0" w:tplc="9AAEA96E">
      <w:start w:val="1"/>
      <w:numFmt w:val="bullet"/>
      <w:lvlText w:val="-"/>
      <w:lvlJc w:val="left"/>
      <w:pPr>
        <w:ind w:left="1854" w:hanging="360"/>
      </w:pPr>
      <w:rPr>
        <w:rFonts w:ascii="Arial" w:hAnsi="Arial" w:cs="Arial" w:hint="default"/>
      </w:rPr>
    </w:lvl>
    <w:lvl w:ilvl="1" w:tplc="FFFFFFFF" w:tentative="1">
      <w:start w:val="1"/>
      <w:numFmt w:val="bullet"/>
      <w:lvlText w:val="o"/>
      <w:lvlJc w:val="left"/>
      <w:pPr>
        <w:ind w:left="2574" w:hanging="360"/>
      </w:pPr>
      <w:rPr>
        <w:rFonts w:ascii="Courier New" w:hAnsi="Courier New" w:hint="default"/>
      </w:rPr>
    </w:lvl>
    <w:lvl w:ilvl="2" w:tplc="FFFFFFFF" w:tentative="1">
      <w:start w:val="1"/>
      <w:numFmt w:val="bullet"/>
      <w:lvlText w:val=""/>
      <w:lvlJc w:val="left"/>
      <w:pPr>
        <w:ind w:left="3294" w:hanging="360"/>
      </w:pPr>
      <w:rPr>
        <w:rFonts w:ascii="Wingdings" w:hAnsi="Wingdings" w:hint="default"/>
      </w:rPr>
    </w:lvl>
    <w:lvl w:ilvl="3" w:tplc="FFFFFFFF" w:tentative="1">
      <w:start w:val="1"/>
      <w:numFmt w:val="bullet"/>
      <w:lvlText w:val=""/>
      <w:lvlJc w:val="left"/>
      <w:pPr>
        <w:ind w:left="4014" w:hanging="360"/>
      </w:pPr>
      <w:rPr>
        <w:rFonts w:ascii="Symbol" w:hAnsi="Symbol" w:hint="default"/>
      </w:rPr>
    </w:lvl>
    <w:lvl w:ilvl="4" w:tplc="FFFFFFFF" w:tentative="1">
      <w:start w:val="1"/>
      <w:numFmt w:val="bullet"/>
      <w:lvlText w:val="o"/>
      <w:lvlJc w:val="left"/>
      <w:pPr>
        <w:ind w:left="4734" w:hanging="360"/>
      </w:pPr>
      <w:rPr>
        <w:rFonts w:ascii="Courier New" w:hAnsi="Courier New" w:hint="default"/>
      </w:rPr>
    </w:lvl>
    <w:lvl w:ilvl="5" w:tplc="FFFFFFFF" w:tentative="1">
      <w:start w:val="1"/>
      <w:numFmt w:val="bullet"/>
      <w:lvlText w:val=""/>
      <w:lvlJc w:val="left"/>
      <w:pPr>
        <w:ind w:left="5454" w:hanging="360"/>
      </w:pPr>
      <w:rPr>
        <w:rFonts w:ascii="Wingdings" w:hAnsi="Wingdings" w:hint="default"/>
      </w:rPr>
    </w:lvl>
    <w:lvl w:ilvl="6" w:tplc="FFFFFFFF" w:tentative="1">
      <w:start w:val="1"/>
      <w:numFmt w:val="bullet"/>
      <w:lvlText w:val=""/>
      <w:lvlJc w:val="left"/>
      <w:pPr>
        <w:ind w:left="6174" w:hanging="360"/>
      </w:pPr>
      <w:rPr>
        <w:rFonts w:ascii="Symbol" w:hAnsi="Symbol" w:hint="default"/>
      </w:rPr>
    </w:lvl>
    <w:lvl w:ilvl="7" w:tplc="FFFFFFFF" w:tentative="1">
      <w:start w:val="1"/>
      <w:numFmt w:val="bullet"/>
      <w:lvlText w:val="o"/>
      <w:lvlJc w:val="left"/>
      <w:pPr>
        <w:ind w:left="6894" w:hanging="360"/>
      </w:pPr>
      <w:rPr>
        <w:rFonts w:ascii="Courier New" w:hAnsi="Courier New" w:hint="default"/>
      </w:rPr>
    </w:lvl>
    <w:lvl w:ilvl="8" w:tplc="FFFFFFFF" w:tentative="1">
      <w:start w:val="1"/>
      <w:numFmt w:val="bullet"/>
      <w:lvlText w:val=""/>
      <w:lvlJc w:val="left"/>
      <w:pPr>
        <w:ind w:left="7614" w:hanging="360"/>
      </w:pPr>
      <w:rPr>
        <w:rFonts w:ascii="Wingdings" w:hAnsi="Wingdings" w:hint="default"/>
      </w:rPr>
    </w:lvl>
  </w:abstractNum>
  <w:abstractNum w:abstractNumId="3" w15:restartNumberingAfterBreak="0">
    <w:nsid w:val="05BC3A90"/>
    <w:multiLevelType w:val="hybridMultilevel"/>
    <w:tmpl w:val="15048CEA"/>
    <w:lvl w:ilvl="0" w:tplc="822C35E8">
      <w:start w:val="1"/>
      <w:numFmt w:val="decimal"/>
      <w:lvlText w:val="%1."/>
      <w:lvlJc w:val="left"/>
      <w:pPr>
        <w:ind w:left="720" w:hanging="360"/>
      </w:pPr>
    </w:lvl>
    <w:lvl w:ilvl="1" w:tplc="76A29012">
      <w:start w:val="1"/>
      <w:numFmt w:val="lowerLetter"/>
      <w:lvlText w:val="%2."/>
      <w:lvlJc w:val="left"/>
      <w:pPr>
        <w:ind w:left="1440" w:hanging="360"/>
      </w:pPr>
    </w:lvl>
    <w:lvl w:ilvl="2" w:tplc="83026848">
      <w:start w:val="1"/>
      <w:numFmt w:val="lowerRoman"/>
      <w:lvlText w:val="%3."/>
      <w:lvlJc w:val="right"/>
      <w:pPr>
        <w:ind w:left="2160" w:hanging="180"/>
      </w:pPr>
    </w:lvl>
    <w:lvl w:ilvl="3" w:tplc="2FB6C61C">
      <w:start w:val="1"/>
      <w:numFmt w:val="decimal"/>
      <w:lvlText w:val="%4."/>
      <w:lvlJc w:val="left"/>
      <w:pPr>
        <w:ind w:left="2880" w:hanging="360"/>
      </w:pPr>
    </w:lvl>
    <w:lvl w:ilvl="4" w:tplc="DC5EA1FA">
      <w:start w:val="1"/>
      <w:numFmt w:val="lowerLetter"/>
      <w:lvlText w:val="%5."/>
      <w:lvlJc w:val="left"/>
      <w:pPr>
        <w:ind w:left="3600" w:hanging="360"/>
      </w:pPr>
    </w:lvl>
    <w:lvl w:ilvl="5" w:tplc="76B22992">
      <w:start w:val="1"/>
      <w:numFmt w:val="lowerRoman"/>
      <w:lvlText w:val="%6."/>
      <w:lvlJc w:val="right"/>
      <w:pPr>
        <w:ind w:left="4320" w:hanging="180"/>
      </w:pPr>
    </w:lvl>
    <w:lvl w:ilvl="6" w:tplc="1AC44658">
      <w:start w:val="1"/>
      <w:numFmt w:val="decimal"/>
      <w:lvlText w:val="%7."/>
      <w:lvlJc w:val="left"/>
      <w:pPr>
        <w:ind w:left="5040" w:hanging="360"/>
      </w:pPr>
    </w:lvl>
    <w:lvl w:ilvl="7" w:tplc="FDBA7152">
      <w:start w:val="1"/>
      <w:numFmt w:val="lowerLetter"/>
      <w:lvlText w:val="%8."/>
      <w:lvlJc w:val="left"/>
      <w:pPr>
        <w:ind w:left="5760" w:hanging="360"/>
      </w:pPr>
    </w:lvl>
    <w:lvl w:ilvl="8" w:tplc="DBA6175C">
      <w:start w:val="1"/>
      <w:numFmt w:val="lowerRoman"/>
      <w:lvlText w:val="%9."/>
      <w:lvlJc w:val="right"/>
      <w:pPr>
        <w:ind w:left="6480" w:hanging="180"/>
      </w:pPr>
    </w:lvl>
  </w:abstractNum>
  <w:abstractNum w:abstractNumId="4" w15:restartNumberingAfterBreak="0">
    <w:nsid w:val="09292273"/>
    <w:multiLevelType w:val="hybridMultilevel"/>
    <w:tmpl w:val="2814EE68"/>
    <w:lvl w:ilvl="0" w:tplc="C6785DA6">
      <w:start w:val="1"/>
      <w:numFmt w:val="bullet"/>
      <w:lvlText w:val="-"/>
      <w:lvlJc w:val="left"/>
      <w:pPr>
        <w:ind w:left="720" w:hanging="360"/>
      </w:pPr>
      <w:rPr>
        <w:rFonts w:ascii="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9C44CC1"/>
    <w:multiLevelType w:val="hybridMultilevel"/>
    <w:tmpl w:val="7F38FEF6"/>
    <w:lvl w:ilvl="0" w:tplc="EFBE129E">
      <w:start w:val="1"/>
      <w:numFmt w:val="bullet"/>
      <w:lvlText w:val=""/>
      <w:lvlJc w:val="left"/>
      <w:pPr>
        <w:tabs>
          <w:tab w:val="num" w:pos="720"/>
        </w:tabs>
        <w:ind w:left="720" w:hanging="360"/>
      </w:pPr>
      <w:rPr>
        <w:rFonts w:ascii="Symbol" w:hAnsi="Symbol" w:hint="default"/>
      </w:rPr>
    </w:lvl>
    <w:lvl w:ilvl="1" w:tplc="98428B0A" w:tentative="1">
      <w:start w:val="1"/>
      <w:numFmt w:val="bullet"/>
      <w:lvlText w:val="o"/>
      <w:lvlJc w:val="left"/>
      <w:pPr>
        <w:tabs>
          <w:tab w:val="num" w:pos="1440"/>
        </w:tabs>
        <w:ind w:left="1440" w:hanging="360"/>
      </w:pPr>
      <w:rPr>
        <w:rFonts w:ascii="Courier New" w:hAnsi="Courier New" w:hint="default"/>
      </w:rPr>
    </w:lvl>
    <w:lvl w:ilvl="2" w:tplc="A4AA8FA8" w:tentative="1">
      <w:start w:val="1"/>
      <w:numFmt w:val="bullet"/>
      <w:lvlText w:val=""/>
      <w:lvlJc w:val="left"/>
      <w:pPr>
        <w:tabs>
          <w:tab w:val="num" w:pos="2160"/>
        </w:tabs>
        <w:ind w:left="2160" w:hanging="360"/>
      </w:pPr>
      <w:rPr>
        <w:rFonts w:ascii="Wingdings" w:hAnsi="Wingdings" w:hint="default"/>
      </w:rPr>
    </w:lvl>
    <w:lvl w:ilvl="3" w:tplc="95405E76" w:tentative="1">
      <w:start w:val="1"/>
      <w:numFmt w:val="bullet"/>
      <w:lvlText w:val=""/>
      <w:lvlJc w:val="left"/>
      <w:pPr>
        <w:tabs>
          <w:tab w:val="num" w:pos="2880"/>
        </w:tabs>
        <w:ind w:left="2880" w:hanging="360"/>
      </w:pPr>
      <w:rPr>
        <w:rFonts w:ascii="Symbol" w:hAnsi="Symbol" w:hint="default"/>
      </w:rPr>
    </w:lvl>
    <w:lvl w:ilvl="4" w:tplc="46662FC2" w:tentative="1">
      <w:start w:val="1"/>
      <w:numFmt w:val="bullet"/>
      <w:lvlText w:val="o"/>
      <w:lvlJc w:val="left"/>
      <w:pPr>
        <w:tabs>
          <w:tab w:val="num" w:pos="3600"/>
        </w:tabs>
        <w:ind w:left="3600" w:hanging="360"/>
      </w:pPr>
      <w:rPr>
        <w:rFonts w:ascii="Courier New" w:hAnsi="Courier New" w:hint="default"/>
      </w:rPr>
    </w:lvl>
    <w:lvl w:ilvl="5" w:tplc="6C52E254" w:tentative="1">
      <w:start w:val="1"/>
      <w:numFmt w:val="bullet"/>
      <w:lvlText w:val=""/>
      <w:lvlJc w:val="left"/>
      <w:pPr>
        <w:tabs>
          <w:tab w:val="num" w:pos="4320"/>
        </w:tabs>
        <w:ind w:left="4320" w:hanging="360"/>
      </w:pPr>
      <w:rPr>
        <w:rFonts w:ascii="Wingdings" w:hAnsi="Wingdings" w:hint="default"/>
      </w:rPr>
    </w:lvl>
    <w:lvl w:ilvl="6" w:tplc="551A17D2" w:tentative="1">
      <w:start w:val="1"/>
      <w:numFmt w:val="bullet"/>
      <w:lvlText w:val=""/>
      <w:lvlJc w:val="left"/>
      <w:pPr>
        <w:tabs>
          <w:tab w:val="num" w:pos="5040"/>
        </w:tabs>
        <w:ind w:left="5040" w:hanging="360"/>
      </w:pPr>
      <w:rPr>
        <w:rFonts w:ascii="Symbol" w:hAnsi="Symbol" w:hint="default"/>
      </w:rPr>
    </w:lvl>
    <w:lvl w:ilvl="7" w:tplc="1A9064D4" w:tentative="1">
      <w:start w:val="1"/>
      <w:numFmt w:val="bullet"/>
      <w:lvlText w:val="o"/>
      <w:lvlJc w:val="left"/>
      <w:pPr>
        <w:tabs>
          <w:tab w:val="num" w:pos="5760"/>
        </w:tabs>
        <w:ind w:left="5760" w:hanging="360"/>
      </w:pPr>
      <w:rPr>
        <w:rFonts w:ascii="Courier New" w:hAnsi="Courier New" w:hint="default"/>
      </w:rPr>
    </w:lvl>
    <w:lvl w:ilvl="8" w:tplc="B5FC18A0"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C47422A"/>
    <w:multiLevelType w:val="hybridMultilevel"/>
    <w:tmpl w:val="000C1132"/>
    <w:lvl w:ilvl="0" w:tplc="F1447E50">
      <w:numFmt w:val="bullet"/>
      <w:lvlText w:val="-"/>
      <w:lvlJc w:val="left"/>
      <w:pPr>
        <w:ind w:left="720" w:hanging="360"/>
      </w:pPr>
      <w:rPr>
        <w:rFonts w:ascii="Calibri" w:eastAsiaTheme="minorHAnsi" w:hAnsi="Calibri" w:cs="Calibri" w:hint="default"/>
      </w:rPr>
    </w:lvl>
    <w:lvl w:ilvl="1" w:tplc="60CCFD6C" w:tentative="1">
      <w:start w:val="1"/>
      <w:numFmt w:val="bullet"/>
      <w:lvlText w:val="o"/>
      <w:lvlJc w:val="left"/>
      <w:pPr>
        <w:ind w:left="1440" w:hanging="360"/>
      </w:pPr>
      <w:rPr>
        <w:rFonts w:ascii="Courier New" w:hAnsi="Courier New" w:cs="Courier New" w:hint="default"/>
      </w:rPr>
    </w:lvl>
    <w:lvl w:ilvl="2" w:tplc="DDA465C6" w:tentative="1">
      <w:start w:val="1"/>
      <w:numFmt w:val="bullet"/>
      <w:lvlText w:val=""/>
      <w:lvlJc w:val="left"/>
      <w:pPr>
        <w:ind w:left="2160" w:hanging="360"/>
      </w:pPr>
      <w:rPr>
        <w:rFonts w:ascii="Wingdings" w:hAnsi="Wingdings" w:hint="default"/>
      </w:rPr>
    </w:lvl>
    <w:lvl w:ilvl="3" w:tplc="E47ADFF0" w:tentative="1">
      <w:start w:val="1"/>
      <w:numFmt w:val="bullet"/>
      <w:lvlText w:val=""/>
      <w:lvlJc w:val="left"/>
      <w:pPr>
        <w:ind w:left="2880" w:hanging="360"/>
      </w:pPr>
      <w:rPr>
        <w:rFonts w:ascii="Symbol" w:hAnsi="Symbol" w:hint="default"/>
      </w:rPr>
    </w:lvl>
    <w:lvl w:ilvl="4" w:tplc="8AAC5A12" w:tentative="1">
      <w:start w:val="1"/>
      <w:numFmt w:val="bullet"/>
      <w:lvlText w:val="o"/>
      <w:lvlJc w:val="left"/>
      <w:pPr>
        <w:ind w:left="3600" w:hanging="360"/>
      </w:pPr>
      <w:rPr>
        <w:rFonts w:ascii="Courier New" w:hAnsi="Courier New" w:cs="Courier New" w:hint="default"/>
      </w:rPr>
    </w:lvl>
    <w:lvl w:ilvl="5" w:tplc="F964078E" w:tentative="1">
      <w:start w:val="1"/>
      <w:numFmt w:val="bullet"/>
      <w:lvlText w:val=""/>
      <w:lvlJc w:val="left"/>
      <w:pPr>
        <w:ind w:left="4320" w:hanging="360"/>
      </w:pPr>
      <w:rPr>
        <w:rFonts w:ascii="Wingdings" w:hAnsi="Wingdings" w:hint="default"/>
      </w:rPr>
    </w:lvl>
    <w:lvl w:ilvl="6" w:tplc="3EB64F0C" w:tentative="1">
      <w:start w:val="1"/>
      <w:numFmt w:val="bullet"/>
      <w:lvlText w:val=""/>
      <w:lvlJc w:val="left"/>
      <w:pPr>
        <w:ind w:left="5040" w:hanging="360"/>
      </w:pPr>
      <w:rPr>
        <w:rFonts w:ascii="Symbol" w:hAnsi="Symbol" w:hint="default"/>
      </w:rPr>
    </w:lvl>
    <w:lvl w:ilvl="7" w:tplc="D26027FA" w:tentative="1">
      <w:start w:val="1"/>
      <w:numFmt w:val="bullet"/>
      <w:lvlText w:val="o"/>
      <w:lvlJc w:val="left"/>
      <w:pPr>
        <w:ind w:left="5760" w:hanging="360"/>
      </w:pPr>
      <w:rPr>
        <w:rFonts w:ascii="Courier New" w:hAnsi="Courier New" w:cs="Courier New" w:hint="default"/>
      </w:rPr>
    </w:lvl>
    <w:lvl w:ilvl="8" w:tplc="09F0A202" w:tentative="1">
      <w:start w:val="1"/>
      <w:numFmt w:val="bullet"/>
      <w:lvlText w:val=""/>
      <w:lvlJc w:val="left"/>
      <w:pPr>
        <w:ind w:left="6480" w:hanging="360"/>
      </w:pPr>
      <w:rPr>
        <w:rFonts w:ascii="Wingdings" w:hAnsi="Wingdings" w:hint="default"/>
      </w:rPr>
    </w:lvl>
  </w:abstractNum>
  <w:abstractNum w:abstractNumId="7" w15:restartNumberingAfterBreak="0">
    <w:nsid w:val="0F7106F6"/>
    <w:multiLevelType w:val="hybridMultilevel"/>
    <w:tmpl w:val="8FDED93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1342EA7"/>
    <w:multiLevelType w:val="hybridMultilevel"/>
    <w:tmpl w:val="FEBAE60A"/>
    <w:lvl w:ilvl="0" w:tplc="9E3AB2D4">
      <w:start w:val="1"/>
      <w:numFmt w:val="bullet"/>
      <w:lvlText w:val=""/>
      <w:lvlJc w:val="left"/>
      <w:pPr>
        <w:ind w:left="1275" w:hanging="555"/>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 w15:restartNumberingAfterBreak="0">
    <w:nsid w:val="14BD553B"/>
    <w:multiLevelType w:val="hybridMultilevel"/>
    <w:tmpl w:val="F18E677A"/>
    <w:lvl w:ilvl="0" w:tplc="3E4EC25E">
      <w:start w:val="1"/>
      <w:numFmt w:val="bullet"/>
      <w:lvlText w:val="-"/>
      <w:lvlJc w:val="left"/>
      <w:pPr>
        <w:tabs>
          <w:tab w:val="num" w:pos="720"/>
        </w:tabs>
        <w:ind w:left="720" w:hanging="360"/>
      </w:pPr>
      <w:rPr>
        <w:rFonts w:ascii="Arial" w:hAnsi="Arial" w:hint="default"/>
      </w:rPr>
    </w:lvl>
    <w:lvl w:ilvl="1" w:tplc="0F78ADC4" w:tentative="1">
      <w:start w:val="1"/>
      <w:numFmt w:val="bullet"/>
      <w:lvlText w:val="o"/>
      <w:lvlJc w:val="left"/>
      <w:pPr>
        <w:tabs>
          <w:tab w:val="num" w:pos="1440"/>
        </w:tabs>
        <w:ind w:left="1440" w:hanging="360"/>
      </w:pPr>
      <w:rPr>
        <w:rFonts w:ascii="Courier New" w:hAnsi="Courier New" w:hint="default"/>
      </w:rPr>
    </w:lvl>
    <w:lvl w:ilvl="2" w:tplc="B1DCE1A0" w:tentative="1">
      <w:start w:val="1"/>
      <w:numFmt w:val="bullet"/>
      <w:lvlText w:val=""/>
      <w:lvlJc w:val="left"/>
      <w:pPr>
        <w:tabs>
          <w:tab w:val="num" w:pos="2160"/>
        </w:tabs>
        <w:ind w:left="2160" w:hanging="360"/>
      </w:pPr>
      <w:rPr>
        <w:rFonts w:ascii="Wingdings" w:hAnsi="Wingdings" w:hint="default"/>
      </w:rPr>
    </w:lvl>
    <w:lvl w:ilvl="3" w:tplc="7CEE26C4" w:tentative="1">
      <w:start w:val="1"/>
      <w:numFmt w:val="bullet"/>
      <w:lvlText w:val=""/>
      <w:lvlJc w:val="left"/>
      <w:pPr>
        <w:tabs>
          <w:tab w:val="num" w:pos="2880"/>
        </w:tabs>
        <w:ind w:left="2880" w:hanging="360"/>
      </w:pPr>
      <w:rPr>
        <w:rFonts w:ascii="Symbol" w:hAnsi="Symbol" w:hint="default"/>
      </w:rPr>
    </w:lvl>
    <w:lvl w:ilvl="4" w:tplc="7DD83ED4" w:tentative="1">
      <w:start w:val="1"/>
      <w:numFmt w:val="bullet"/>
      <w:lvlText w:val="o"/>
      <w:lvlJc w:val="left"/>
      <w:pPr>
        <w:tabs>
          <w:tab w:val="num" w:pos="3600"/>
        </w:tabs>
        <w:ind w:left="3600" w:hanging="360"/>
      </w:pPr>
      <w:rPr>
        <w:rFonts w:ascii="Courier New" w:hAnsi="Courier New" w:hint="default"/>
      </w:rPr>
    </w:lvl>
    <w:lvl w:ilvl="5" w:tplc="D2B64F6A" w:tentative="1">
      <w:start w:val="1"/>
      <w:numFmt w:val="bullet"/>
      <w:lvlText w:val=""/>
      <w:lvlJc w:val="left"/>
      <w:pPr>
        <w:tabs>
          <w:tab w:val="num" w:pos="4320"/>
        </w:tabs>
        <w:ind w:left="4320" w:hanging="360"/>
      </w:pPr>
      <w:rPr>
        <w:rFonts w:ascii="Wingdings" w:hAnsi="Wingdings" w:hint="default"/>
      </w:rPr>
    </w:lvl>
    <w:lvl w:ilvl="6" w:tplc="207EDE32" w:tentative="1">
      <w:start w:val="1"/>
      <w:numFmt w:val="bullet"/>
      <w:lvlText w:val=""/>
      <w:lvlJc w:val="left"/>
      <w:pPr>
        <w:tabs>
          <w:tab w:val="num" w:pos="5040"/>
        </w:tabs>
        <w:ind w:left="5040" w:hanging="360"/>
      </w:pPr>
      <w:rPr>
        <w:rFonts w:ascii="Symbol" w:hAnsi="Symbol" w:hint="default"/>
      </w:rPr>
    </w:lvl>
    <w:lvl w:ilvl="7" w:tplc="C87A69AA" w:tentative="1">
      <w:start w:val="1"/>
      <w:numFmt w:val="bullet"/>
      <w:lvlText w:val="o"/>
      <w:lvlJc w:val="left"/>
      <w:pPr>
        <w:tabs>
          <w:tab w:val="num" w:pos="5760"/>
        </w:tabs>
        <w:ind w:left="5760" w:hanging="360"/>
      </w:pPr>
      <w:rPr>
        <w:rFonts w:ascii="Courier New" w:hAnsi="Courier New" w:hint="default"/>
      </w:rPr>
    </w:lvl>
    <w:lvl w:ilvl="8" w:tplc="16C62BDA"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151F0796"/>
    <w:multiLevelType w:val="hybridMultilevel"/>
    <w:tmpl w:val="61C4080C"/>
    <w:lvl w:ilvl="0" w:tplc="7A00B700">
      <w:start w:val="1"/>
      <w:numFmt w:val="bullet"/>
      <w:lvlText w:val="-"/>
      <w:lvlJc w:val="left"/>
      <w:pPr>
        <w:tabs>
          <w:tab w:val="num" w:pos="720"/>
        </w:tabs>
        <w:ind w:left="720" w:hanging="360"/>
      </w:pPr>
      <w:rPr>
        <w:rFonts w:ascii="Arial" w:hAnsi="Arial" w:hint="default"/>
      </w:rPr>
    </w:lvl>
    <w:lvl w:ilvl="1" w:tplc="1876CDE4" w:tentative="1">
      <w:start w:val="1"/>
      <w:numFmt w:val="bullet"/>
      <w:lvlText w:val="o"/>
      <w:lvlJc w:val="left"/>
      <w:pPr>
        <w:tabs>
          <w:tab w:val="num" w:pos="1440"/>
        </w:tabs>
        <w:ind w:left="1440" w:hanging="360"/>
      </w:pPr>
      <w:rPr>
        <w:rFonts w:ascii="Courier New" w:hAnsi="Courier New" w:hint="default"/>
      </w:rPr>
    </w:lvl>
    <w:lvl w:ilvl="2" w:tplc="5DD2AE1A" w:tentative="1">
      <w:start w:val="1"/>
      <w:numFmt w:val="bullet"/>
      <w:lvlText w:val=""/>
      <w:lvlJc w:val="left"/>
      <w:pPr>
        <w:tabs>
          <w:tab w:val="num" w:pos="2160"/>
        </w:tabs>
        <w:ind w:left="2160" w:hanging="360"/>
      </w:pPr>
      <w:rPr>
        <w:rFonts w:ascii="Wingdings" w:hAnsi="Wingdings" w:hint="default"/>
      </w:rPr>
    </w:lvl>
    <w:lvl w:ilvl="3" w:tplc="9E94023C" w:tentative="1">
      <w:start w:val="1"/>
      <w:numFmt w:val="bullet"/>
      <w:lvlText w:val=""/>
      <w:lvlJc w:val="left"/>
      <w:pPr>
        <w:tabs>
          <w:tab w:val="num" w:pos="2880"/>
        </w:tabs>
        <w:ind w:left="2880" w:hanging="360"/>
      </w:pPr>
      <w:rPr>
        <w:rFonts w:ascii="Symbol" w:hAnsi="Symbol" w:hint="default"/>
      </w:rPr>
    </w:lvl>
    <w:lvl w:ilvl="4" w:tplc="203A948E" w:tentative="1">
      <w:start w:val="1"/>
      <w:numFmt w:val="bullet"/>
      <w:lvlText w:val="o"/>
      <w:lvlJc w:val="left"/>
      <w:pPr>
        <w:tabs>
          <w:tab w:val="num" w:pos="3600"/>
        </w:tabs>
        <w:ind w:left="3600" w:hanging="360"/>
      </w:pPr>
      <w:rPr>
        <w:rFonts w:ascii="Courier New" w:hAnsi="Courier New" w:hint="default"/>
      </w:rPr>
    </w:lvl>
    <w:lvl w:ilvl="5" w:tplc="80F834E8" w:tentative="1">
      <w:start w:val="1"/>
      <w:numFmt w:val="bullet"/>
      <w:lvlText w:val=""/>
      <w:lvlJc w:val="left"/>
      <w:pPr>
        <w:tabs>
          <w:tab w:val="num" w:pos="4320"/>
        </w:tabs>
        <w:ind w:left="4320" w:hanging="360"/>
      </w:pPr>
      <w:rPr>
        <w:rFonts w:ascii="Wingdings" w:hAnsi="Wingdings" w:hint="default"/>
      </w:rPr>
    </w:lvl>
    <w:lvl w:ilvl="6" w:tplc="0B120F2C" w:tentative="1">
      <w:start w:val="1"/>
      <w:numFmt w:val="bullet"/>
      <w:lvlText w:val=""/>
      <w:lvlJc w:val="left"/>
      <w:pPr>
        <w:tabs>
          <w:tab w:val="num" w:pos="5040"/>
        </w:tabs>
        <w:ind w:left="5040" w:hanging="360"/>
      </w:pPr>
      <w:rPr>
        <w:rFonts w:ascii="Symbol" w:hAnsi="Symbol" w:hint="default"/>
      </w:rPr>
    </w:lvl>
    <w:lvl w:ilvl="7" w:tplc="90209892" w:tentative="1">
      <w:start w:val="1"/>
      <w:numFmt w:val="bullet"/>
      <w:lvlText w:val="o"/>
      <w:lvlJc w:val="left"/>
      <w:pPr>
        <w:tabs>
          <w:tab w:val="num" w:pos="5760"/>
        </w:tabs>
        <w:ind w:left="5760" w:hanging="360"/>
      </w:pPr>
      <w:rPr>
        <w:rFonts w:ascii="Courier New" w:hAnsi="Courier New" w:hint="default"/>
      </w:rPr>
    </w:lvl>
    <w:lvl w:ilvl="8" w:tplc="923A49A2"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176C4040"/>
    <w:multiLevelType w:val="hybridMultilevel"/>
    <w:tmpl w:val="0944DF9C"/>
    <w:lvl w:ilvl="0" w:tplc="AE2663CA">
      <w:start w:val="1"/>
      <w:numFmt w:val="bullet"/>
      <w:pStyle w:val="TableBulletGuidance"/>
      <w:lvlText w:val=""/>
      <w:lvlJc w:val="left"/>
      <w:pPr>
        <w:tabs>
          <w:tab w:val="num" w:pos="1080"/>
        </w:tabs>
        <w:ind w:left="1080" w:hanging="360"/>
      </w:pPr>
      <w:rPr>
        <w:rFonts w:ascii="Symbol" w:hAnsi="Symbol" w:hint="default"/>
      </w:rPr>
    </w:lvl>
    <w:lvl w:ilvl="1" w:tplc="B28E9C2A" w:tentative="1">
      <w:start w:val="1"/>
      <w:numFmt w:val="bullet"/>
      <w:lvlText w:val="o"/>
      <w:lvlJc w:val="left"/>
      <w:pPr>
        <w:tabs>
          <w:tab w:val="num" w:pos="1440"/>
        </w:tabs>
        <w:ind w:left="1440" w:hanging="360"/>
      </w:pPr>
      <w:rPr>
        <w:rFonts w:ascii="Courier New" w:hAnsi="Courier New" w:hint="default"/>
      </w:rPr>
    </w:lvl>
    <w:lvl w:ilvl="2" w:tplc="A87C27D6" w:tentative="1">
      <w:start w:val="1"/>
      <w:numFmt w:val="bullet"/>
      <w:lvlText w:val=""/>
      <w:lvlJc w:val="left"/>
      <w:pPr>
        <w:tabs>
          <w:tab w:val="num" w:pos="2160"/>
        </w:tabs>
        <w:ind w:left="2160" w:hanging="360"/>
      </w:pPr>
      <w:rPr>
        <w:rFonts w:ascii="Wingdings" w:hAnsi="Wingdings" w:hint="default"/>
      </w:rPr>
    </w:lvl>
    <w:lvl w:ilvl="3" w:tplc="87AC65F2">
      <w:start w:val="1"/>
      <w:numFmt w:val="bullet"/>
      <w:lvlText w:val=""/>
      <w:lvlJc w:val="left"/>
      <w:pPr>
        <w:tabs>
          <w:tab w:val="num" w:pos="2880"/>
        </w:tabs>
        <w:ind w:left="2880" w:hanging="360"/>
      </w:pPr>
      <w:rPr>
        <w:rFonts w:ascii="Symbol" w:hAnsi="Symbol" w:hint="default"/>
      </w:rPr>
    </w:lvl>
    <w:lvl w:ilvl="4" w:tplc="76B4576C" w:tentative="1">
      <w:start w:val="1"/>
      <w:numFmt w:val="bullet"/>
      <w:lvlText w:val="o"/>
      <w:lvlJc w:val="left"/>
      <w:pPr>
        <w:tabs>
          <w:tab w:val="num" w:pos="3600"/>
        </w:tabs>
        <w:ind w:left="3600" w:hanging="360"/>
      </w:pPr>
      <w:rPr>
        <w:rFonts w:ascii="Courier New" w:hAnsi="Courier New" w:hint="default"/>
      </w:rPr>
    </w:lvl>
    <w:lvl w:ilvl="5" w:tplc="60C6F9A0" w:tentative="1">
      <w:start w:val="1"/>
      <w:numFmt w:val="bullet"/>
      <w:lvlText w:val=""/>
      <w:lvlJc w:val="left"/>
      <w:pPr>
        <w:tabs>
          <w:tab w:val="num" w:pos="4320"/>
        </w:tabs>
        <w:ind w:left="4320" w:hanging="360"/>
      </w:pPr>
      <w:rPr>
        <w:rFonts w:ascii="Wingdings" w:hAnsi="Wingdings" w:hint="default"/>
      </w:rPr>
    </w:lvl>
    <w:lvl w:ilvl="6" w:tplc="FF7016D8" w:tentative="1">
      <w:start w:val="1"/>
      <w:numFmt w:val="bullet"/>
      <w:lvlText w:val=""/>
      <w:lvlJc w:val="left"/>
      <w:pPr>
        <w:tabs>
          <w:tab w:val="num" w:pos="5040"/>
        </w:tabs>
        <w:ind w:left="5040" w:hanging="360"/>
      </w:pPr>
      <w:rPr>
        <w:rFonts w:ascii="Symbol" w:hAnsi="Symbol" w:hint="default"/>
      </w:rPr>
    </w:lvl>
    <w:lvl w:ilvl="7" w:tplc="9EFE1F20" w:tentative="1">
      <w:start w:val="1"/>
      <w:numFmt w:val="bullet"/>
      <w:lvlText w:val="o"/>
      <w:lvlJc w:val="left"/>
      <w:pPr>
        <w:tabs>
          <w:tab w:val="num" w:pos="5760"/>
        </w:tabs>
        <w:ind w:left="5760" w:hanging="360"/>
      </w:pPr>
      <w:rPr>
        <w:rFonts w:ascii="Courier New" w:hAnsi="Courier New" w:hint="default"/>
      </w:rPr>
    </w:lvl>
    <w:lvl w:ilvl="8" w:tplc="8D84A4D8"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1BBA7189"/>
    <w:multiLevelType w:val="hybridMultilevel"/>
    <w:tmpl w:val="148C821C"/>
    <w:lvl w:ilvl="0" w:tplc="91665C7C">
      <w:start w:val="1"/>
      <w:numFmt w:val="decimal"/>
      <w:lvlText w:val="%1."/>
      <w:lvlJc w:val="left"/>
      <w:pPr>
        <w:ind w:left="720" w:hanging="360"/>
      </w:pPr>
      <w:rPr>
        <w:rFonts w:cs="Times New Roman"/>
        <w:sz w:val="18"/>
        <w:szCs w:val="18"/>
      </w:rPr>
    </w:lvl>
    <w:lvl w:ilvl="1" w:tplc="782CC75C" w:tentative="1">
      <w:start w:val="1"/>
      <w:numFmt w:val="lowerLetter"/>
      <w:lvlText w:val="%2."/>
      <w:lvlJc w:val="left"/>
      <w:pPr>
        <w:ind w:left="1440" w:hanging="360"/>
      </w:pPr>
      <w:rPr>
        <w:rFonts w:cs="Times New Roman"/>
      </w:rPr>
    </w:lvl>
    <w:lvl w:ilvl="2" w:tplc="A7C6DB76" w:tentative="1">
      <w:start w:val="1"/>
      <w:numFmt w:val="lowerRoman"/>
      <w:lvlText w:val="%3."/>
      <w:lvlJc w:val="right"/>
      <w:pPr>
        <w:ind w:left="2160" w:hanging="180"/>
      </w:pPr>
      <w:rPr>
        <w:rFonts w:cs="Times New Roman"/>
      </w:rPr>
    </w:lvl>
    <w:lvl w:ilvl="3" w:tplc="DCF094C2" w:tentative="1">
      <w:start w:val="1"/>
      <w:numFmt w:val="decimal"/>
      <w:lvlText w:val="%4."/>
      <w:lvlJc w:val="left"/>
      <w:pPr>
        <w:ind w:left="2880" w:hanging="360"/>
      </w:pPr>
      <w:rPr>
        <w:rFonts w:cs="Times New Roman"/>
      </w:rPr>
    </w:lvl>
    <w:lvl w:ilvl="4" w:tplc="61EC3596" w:tentative="1">
      <w:start w:val="1"/>
      <w:numFmt w:val="lowerLetter"/>
      <w:lvlText w:val="%5."/>
      <w:lvlJc w:val="left"/>
      <w:pPr>
        <w:ind w:left="3600" w:hanging="360"/>
      </w:pPr>
      <w:rPr>
        <w:rFonts w:cs="Times New Roman"/>
      </w:rPr>
    </w:lvl>
    <w:lvl w:ilvl="5" w:tplc="0A6A06DA" w:tentative="1">
      <w:start w:val="1"/>
      <w:numFmt w:val="lowerRoman"/>
      <w:lvlText w:val="%6."/>
      <w:lvlJc w:val="right"/>
      <w:pPr>
        <w:ind w:left="4320" w:hanging="180"/>
      </w:pPr>
      <w:rPr>
        <w:rFonts w:cs="Times New Roman"/>
      </w:rPr>
    </w:lvl>
    <w:lvl w:ilvl="6" w:tplc="5526234A" w:tentative="1">
      <w:start w:val="1"/>
      <w:numFmt w:val="decimal"/>
      <w:lvlText w:val="%7."/>
      <w:lvlJc w:val="left"/>
      <w:pPr>
        <w:ind w:left="5040" w:hanging="360"/>
      </w:pPr>
      <w:rPr>
        <w:rFonts w:cs="Times New Roman"/>
      </w:rPr>
    </w:lvl>
    <w:lvl w:ilvl="7" w:tplc="3A1C8BF2" w:tentative="1">
      <w:start w:val="1"/>
      <w:numFmt w:val="lowerLetter"/>
      <w:lvlText w:val="%8."/>
      <w:lvlJc w:val="left"/>
      <w:pPr>
        <w:ind w:left="5760" w:hanging="360"/>
      </w:pPr>
      <w:rPr>
        <w:rFonts w:cs="Times New Roman"/>
      </w:rPr>
    </w:lvl>
    <w:lvl w:ilvl="8" w:tplc="6D9802CA" w:tentative="1">
      <w:start w:val="1"/>
      <w:numFmt w:val="lowerRoman"/>
      <w:lvlText w:val="%9."/>
      <w:lvlJc w:val="right"/>
      <w:pPr>
        <w:ind w:left="6480" w:hanging="180"/>
      </w:pPr>
      <w:rPr>
        <w:rFonts w:cs="Times New Roman"/>
      </w:rPr>
    </w:lvl>
  </w:abstractNum>
  <w:abstractNum w:abstractNumId="13" w15:restartNumberingAfterBreak="0">
    <w:nsid w:val="1DA46425"/>
    <w:multiLevelType w:val="hybridMultilevel"/>
    <w:tmpl w:val="0C86D8D6"/>
    <w:lvl w:ilvl="0" w:tplc="B3CC4826">
      <w:start w:val="1"/>
      <w:numFmt w:val="decimal"/>
      <w:lvlText w:val="%1."/>
      <w:lvlJc w:val="left"/>
      <w:pPr>
        <w:ind w:left="720" w:hanging="360"/>
      </w:pPr>
      <w:rPr>
        <w:rFonts w:hint="default"/>
      </w:rPr>
    </w:lvl>
    <w:lvl w:ilvl="1" w:tplc="5238C18A">
      <w:start w:val="1"/>
      <w:numFmt w:val="lowerLetter"/>
      <w:lvlText w:val="%2."/>
      <w:lvlJc w:val="left"/>
      <w:pPr>
        <w:ind w:left="1440" w:hanging="360"/>
      </w:pPr>
    </w:lvl>
    <w:lvl w:ilvl="2" w:tplc="6C486232" w:tentative="1">
      <w:start w:val="1"/>
      <w:numFmt w:val="lowerRoman"/>
      <w:lvlText w:val="%3."/>
      <w:lvlJc w:val="right"/>
      <w:pPr>
        <w:ind w:left="2160" w:hanging="180"/>
      </w:pPr>
    </w:lvl>
    <w:lvl w:ilvl="3" w:tplc="9E8C0056" w:tentative="1">
      <w:start w:val="1"/>
      <w:numFmt w:val="decimal"/>
      <w:lvlText w:val="%4."/>
      <w:lvlJc w:val="left"/>
      <w:pPr>
        <w:ind w:left="2880" w:hanging="360"/>
      </w:pPr>
    </w:lvl>
    <w:lvl w:ilvl="4" w:tplc="42BA6C44" w:tentative="1">
      <w:start w:val="1"/>
      <w:numFmt w:val="lowerLetter"/>
      <w:lvlText w:val="%5."/>
      <w:lvlJc w:val="left"/>
      <w:pPr>
        <w:ind w:left="3600" w:hanging="360"/>
      </w:pPr>
    </w:lvl>
    <w:lvl w:ilvl="5" w:tplc="0720AC9E" w:tentative="1">
      <w:start w:val="1"/>
      <w:numFmt w:val="lowerRoman"/>
      <w:lvlText w:val="%6."/>
      <w:lvlJc w:val="right"/>
      <w:pPr>
        <w:ind w:left="4320" w:hanging="180"/>
      </w:pPr>
    </w:lvl>
    <w:lvl w:ilvl="6" w:tplc="D3AE7584" w:tentative="1">
      <w:start w:val="1"/>
      <w:numFmt w:val="decimal"/>
      <w:lvlText w:val="%7."/>
      <w:lvlJc w:val="left"/>
      <w:pPr>
        <w:ind w:left="5040" w:hanging="360"/>
      </w:pPr>
    </w:lvl>
    <w:lvl w:ilvl="7" w:tplc="DC426980" w:tentative="1">
      <w:start w:val="1"/>
      <w:numFmt w:val="lowerLetter"/>
      <w:lvlText w:val="%8."/>
      <w:lvlJc w:val="left"/>
      <w:pPr>
        <w:ind w:left="5760" w:hanging="360"/>
      </w:pPr>
    </w:lvl>
    <w:lvl w:ilvl="8" w:tplc="CCE4BCD4" w:tentative="1">
      <w:start w:val="1"/>
      <w:numFmt w:val="lowerRoman"/>
      <w:lvlText w:val="%9."/>
      <w:lvlJc w:val="right"/>
      <w:pPr>
        <w:ind w:left="6480" w:hanging="180"/>
      </w:pPr>
    </w:lvl>
  </w:abstractNum>
  <w:abstractNum w:abstractNumId="14" w15:restartNumberingAfterBreak="0">
    <w:nsid w:val="249E7E3B"/>
    <w:multiLevelType w:val="hybridMultilevel"/>
    <w:tmpl w:val="C92047B8"/>
    <w:lvl w:ilvl="0" w:tplc="CD50EF1E">
      <w:start w:val="1"/>
      <w:numFmt w:val="bullet"/>
      <w:lvlText w:val="-"/>
      <w:lvlJc w:val="left"/>
      <w:pPr>
        <w:tabs>
          <w:tab w:val="num" w:pos="720"/>
        </w:tabs>
        <w:ind w:left="720" w:hanging="360"/>
      </w:pPr>
      <w:rPr>
        <w:rFonts w:ascii="Arial" w:hAnsi="Arial" w:hint="default"/>
      </w:rPr>
    </w:lvl>
    <w:lvl w:ilvl="1" w:tplc="F04C1F00" w:tentative="1">
      <w:start w:val="1"/>
      <w:numFmt w:val="bullet"/>
      <w:lvlText w:val="o"/>
      <w:lvlJc w:val="left"/>
      <w:pPr>
        <w:tabs>
          <w:tab w:val="num" w:pos="1440"/>
        </w:tabs>
        <w:ind w:left="1440" w:hanging="360"/>
      </w:pPr>
      <w:rPr>
        <w:rFonts w:ascii="Courier New" w:hAnsi="Courier New" w:hint="default"/>
      </w:rPr>
    </w:lvl>
    <w:lvl w:ilvl="2" w:tplc="985228A8" w:tentative="1">
      <w:start w:val="1"/>
      <w:numFmt w:val="bullet"/>
      <w:lvlText w:val=""/>
      <w:lvlJc w:val="left"/>
      <w:pPr>
        <w:tabs>
          <w:tab w:val="num" w:pos="2160"/>
        </w:tabs>
        <w:ind w:left="2160" w:hanging="360"/>
      </w:pPr>
      <w:rPr>
        <w:rFonts w:ascii="Wingdings" w:hAnsi="Wingdings" w:hint="default"/>
      </w:rPr>
    </w:lvl>
    <w:lvl w:ilvl="3" w:tplc="2494ABF8" w:tentative="1">
      <w:start w:val="1"/>
      <w:numFmt w:val="bullet"/>
      <w:lvlText w:val=""/>
      <w:lvlJc w:val="left"/>
      <w:pPr>
        <w:tabs>
          <w:tab w:val="num" w:pos="2880"/>
        </w:tabs>
        <w:ind w:left="2880" w:hanging="360"/>
      </w:pPr>
      <w:rPr>
        <w:rFonts w:ascii="Symbol" w:hAnsi="Symbol" w:hint="default"/>
      </w:rPr>
    </w:lvl>
    <w:lvl w:ilvl="4" w:tplc="B4AEF032" w:tentative="1">
      <w:start w:val="1"/>
      <w:numFmt w:val="bullet"/>
      <w:lvlText w:val="o"/>
      <w:lvlJc w:val="left"/>
      <w:pPr>
        <w:tabs>
          <w:tab w:val="num" w:pos="3600"/>
        </w:tabs>
        <w:ind w:left="3600" w:hanging="360"/>
      </w:pPr>
      <w:rPr>
        <w:rFonts w:ascii="Courier New" w:hAnsi="Courier New" w:hint="default"/>
      </w:rPr>
    </w:lvl>
    <w:lvl w:ilvl="5" w:tplc="3FE251CC" w:tentative="1">
      <w:start w:val="1"/>
      <w:numFmt w:val="bullet"/>
      <w:lvlText w:val=""/>
      <w:lvlJc w:val="left"/>
      <w:pPr>
        <w:tabs>
          <w:tab w:val="num" w:pos="4320"/>
        </w:tabs>
        <w:ind w:left="4320" w:hanging="360"/>
      </w:pPr>
      <w:rPr>
        <w:rFonts w:ascii="Wingdings" w:hAnsi="Wingdings" w:hint="default"/>
      </w:rPr>
    </w:lvl>
    <w:lvl w:ilvl="6" w:tplc="74BCD658" w:tentative="1">
      <w:start w:val="1"/>
      <w:numFmt w:val="bullet"/>
      <w:lvlText w:val=""/>
      <w:lvlJc w:val="left"/>
      <w:pPr>
        <w:tabs>
          <w:tab w:val="num" w:pos="5040"/>
        </w:tabs>
        <w:ind w:left="5040" w:hanging="360"/>
      </w:pPr>
      <w:rPr>
        <w:rFonts w:ascii="Symbol" w:hAnsi="Symbol" w:hint="default"/>
      </w:rPr>
    </w:lvl>
    <w:lvl w:ilvl="7" w:tplc="66EC01A4" w:tentative="1">
      <w:start w:val="1"/>
      <w:numFmt w:val="bullet"/>
      <w:lvlText w:val="o"/>
      <w:lvlJc w:val="left"/>
      <w:pPr>
        <w:tabs>
          <w:tab w:val="num" w:pos="5760"/>
        </w:tabs>
        <w:ind w:left="5760" w:hanging="360"/>
      </w:pPr>
      <w:rPr>
        <w:rFonts w:ascii="Courier New" w:hAnsi="Courier New" w:hint="default"/>
      </w:rPr>
    </w:lvl>
    <w:lvl w:ilvl="8" w:tplc="72AE01C2"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90E3C06"/>
    <w:multiLevelType w:val="hybridMultilevel"/>
    <w:tmpl w:val="17C0951C"/>
    <w:lvl w:ilvl="0" w:tplc="F9945F7C">
      <w:start w:val="1"/>
      <w:numFmt w:val="bullet"/>
      <w:lvlText w:val="-"/>
      <w:lvlJc w:val="left"/>
      <w:pPr>
        <w:ind w:left="1296" w:hanging="360"/>
      </w:pPr>
      <w:rPr>
        <w:rFonts w:ascii="Times New Roman" w:hAnsi="Times New Roman" w:cs="Times New Roman" w:hint="default"/>
      </w:rPr>
    </w:lvl>
    <w:lvl w:ilvl="1" w:tplc="04090003" w:tentative="1">
      <w:start w:val="1"/>
      <w:numFmt w:val="bullet"/>
      <w:lvlText w:val="o"/>
      <w:lvlJc w:val="left"/>
      <w:pPr>
        <w:ind w:left="2016" w:hanging="360"/>
      </w:pPr>
      <w:rPr>
        <w:rFonts w:ascii="Courier New" w:hAnsi="Courier New" w:cs="Courier New" w:hint="default"/>
      </w:rPr>
    </w:lvl>
    <w:lvl w:ilvl="2" w:tplc="04090005" w:tentative="1">
      <w:start w:val="1"/>
      <w:numFmt w:val="bullet"/>
      <w:lvlText w:val=""/>
      <w:lvlJc w:val="left"/>
      <w:pPr>
        <w:ind w:left="2736" w:hanging="360"/>
      </w:pPr>
      <w:rPr>
        <w:rFonts w:ascii="Wingdings" w:hAnsi="Wingdings" w:hint="default"/>
      </w:rPr>
    </w:lvl>
    <w:lvl w:ilvl="3" w:tplc="04090001" w:tentative="1">
      <w:start w:val="1"/>
      <w:numFmt w:val="bullet"/>
      <w:lvlText w:val=""/>
      <w:lvlJc w:val="left"/>
      <w:pPr>
        <w:ind w:left="3456" w:hanging="360"/>
      </w:pPr>
      <w:rPr>
        <w:rFonts w:ascii="Symbol" w:hAnsi="Symbol" w:hint="default"/>
      </w:rPr>
    </w:lvl>
    <w:lvl w:ilvl="4" w:tplc="04090003" w:tentative="1">
      <w:start w:val="1"/>
      <w:numFmt w:val="bullet"/>
      <w:lvlText w:val="o"/>
      <w:lvlJc w:val="left"/>
      <w:pPr>
        <w:ind w:left="4176" w:hanging="360"/>
      </w:pPr>
      <w:rPr>
        <w:rFonts w:ascii="Courier New" w:hAnsi="Courier New" w:cs="Courier New" w:hint="default"/>
      </w:rPr>
    </w:lvl>
    <w:lvl w:ilvl="5" w:tplc="04090005" w:tentative="1">
      <w:start w:val="1"/>
      <w:numFmt w:val="bullet"/>
      <w:lvlText w:val=""/>
      <w:lvlJc w:val="left"/>
      <w:pPr>
        <w:ind w:left="4896" w:hanging="360"/>
      </w:pPr>
      <w:rPr>
        <w:rFonts w:ascii="Wingdings" w:hAnsi="Wingdings" w:hint="default"/>
      </w:rPr>
    </w:lvl>
    <w:lvl w:ilvl="6" w:tplc="04090001" w:tentative="1">
      <w:start w:val="1"/>
      <w:numFmt w:val="bullet"/>
      <w:lvlText w:val=""/>
      <w:lvlJc w:val="left"/>
      <w:pPr>
        <w:ind w:left="5616" w:hanging="360"/>
      </w:pPr>
      <w:rPr>
        <w:rFonts w:ascii="Symbol" w:hAnsi="Symbol" w:hint="default"/>
      </w:rPr>
    </w:lvl>
    <w:lvl w:ilvl="7" w:tplc="04090003" w:tentative="1">
      <w:start w:val="1"/>
      <w:numFmt w:val="bullet"/>
      <w:lvlText w:val="o"/>
      <w:lvlJc w:val="left"/>
      <w:pPr>
        <w:ind w:left="6336" w:hanging="360"/>
      </w:pPr>
      <w:rPr>
        <w:rFonts w:ascii="Courier New" w:hAnsi="Courier New" w:cs="Courier New" w:hint="default"/>
      </w:rPr>
    </w:lvl>
    <w:lvl w:ilvl="8" w:tplc="04090005" w:tentative="1">
      <w:start w:val="1"/>
      <w:numFmt w:val="bullet"/>
      <w:lvlText w:val=""/>
      <w:lvlJc w:val="left"/>
      <w:pPr>
        <w:ind w:left="7056" w:hanging="360"/>
      </w:pPr>
      <w:rPr>
        <w:rFonts w:ascii="Wingdings" w:hAnsi="Wingdings" w:hint="default"/>
      </w:rPr>
    </w:lvl>
  </w:abstractNum>
  <w:abstractNum w:abstractNumId="16" w15:restartNumberingAfterBreak="0">
    <w:nsid w:val="2E7448EC"/>
    <w:multiLevelType w:val="hybridMultilevel"/>
    <w:tmpl w:val="2982C854"/>
    <w:lvl w:ilvl="0" w:tplc="650631AE">
      <w:start w:val="1"/>
      <w:numFmt w:val="decimal"/>
      <w:pStyle w:val="TableNotes"/>
      <w:lvlText w:val="%1."/>
      <w:lvlJc w:val="left"/>
      <w:pPr>
        <w:ind w:left="720" w:hanging="360"/>
      </w:pPr>
    </w:lvl>
    <w:lvl w:ilvl="1" w:tplc="325EC058" w:tentative="1">
      <w:start w:val="1"/>
      <w:numFmt w:val="lowerLetter"/>
      <w:lvlText w:val="%2."/>
      <w:lvlJc w:val="left"/>
      <w:pPr>
        <w:ind w:left="1440" w:hanging="360"/>
      </w:pPr>
    </w:lvl>
    <w:lvl w:ilvl="2" w:tplc="87A4010C" w:tentative="1">
      <w:start w:val="1"/>
      <w:numFmt w:val="lowerRoman"/>
      <w:lvlText w:val="%3."/>
      <w:lvlJc w:val="right"/>
      <w:pPr>
        <w:ind w:left="2160" w:hanging="180"/>
      </w:pPr>
    </w:lvl>
    <w:lvl w:ilvl="3" w:tplc="9B9EABDE" w:tentative="1">
      <w:start w:val="1"/>
      <w:numFmt w:val="decimal"/>
      <w:lvlText w:val="%4."/>
      <w:lvlJc w:val="left"/>
      <w:pPr>
        <w:ind w:left="2880" w:hanging="360"/>
      </w:pPr>
    </w:lvl>
    <w:lvl w:ilvl="4" w:tplc="1402F290" w:tentative="1">
      <w:start w:val="1"/>
      <w:numFmt w:val="lowerLetter"/>
      <w:lvlText w:val="%5."/>
      <w:lvlJc w:val="left"/>
      <w:pPr>
        <w:ind w:left="3600" w:hanging="360"/>
      </w:pPr>
    </w:lvl>
    <w:lvl w:ilvl="5" w:tplc="034CF144" w:tentative="1">
      <w:start w:val="1"/>
      <w:numFmt w:val="lowerRoman"/>
      <w:lvlText w:val="%6."/>
      <w:lvlJc w:val="right"/>
      <w:pPr>
        <w:ind w:left="4320" w:hanging="180"/>
      </w:pPr>
    </w:lvl>
    <w:lvl w:ilvl="6" w:tplc="434C2484" w:tentative="1">
      <w:start w:val="1"/>
      <w:numFmt w:val="decimal"/>
      <w:lvlText w:val="%7."/>
      <w:lvlJc w:val="left"/>
      <w:pPr>
        <w:ind w:left="5040" w:hanging="360"/>
      </w:pPr>
    </w:lvl>
    <w:lvl w:ilvl="7" w:tplc="546C4CAC" w:tentative="1">
      <w:start w:val="1"/>
      <w:numFmt w:val="lowerLetter"/>
      <w:lvlText w:val="%8."/>
      <w:lvlJc w:val="left"/>
      <w:pPr>
        <w:ind w:left="5760" w:hanging="360"/>
      </w:pPr>
    </w:lvl>
    <w:lvl w:ilvl="8" w:tplc="DF648158" w:tentative="1">
      <w:start w:val="1"/>
      <w:numFmt w:val="lowerRoman"/>
      <w:lvlText w:val="%9."/>
      <w:lvlJc w:val="right"/>
      <w:pPr>
        <w:ind w:left="6480" w:hanging="180"/>
      </w:pPr>
    </w:lvl>
  </w:abstractNum>
  <w:abstractNum w:abstractNumId="17" w15:restartNumberingAfterBreak="0">
    <w:nsid w:val="327155C8"/>
    <w:multiLevelType w:val="multilevel"/>
    <w:tmpl w:val="E610AFB6"/>
    <w:styleLink w:val="Style2"/>
    <w:lvl w:ilvl="0">
      <w:start w:val="3"/>
      <w:numFmt w:val="decimal"/>
      <w:lvlText w:val="%1."/>
      <w:lvlJc w:val="left"/>
      <w:pPr>
        <w:ind w:left="357" w:hanging="357"/>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33976A00"/>
    <w:multiLevelType w:val="multilevel"/>
    <w:tmpl w:val="5B7CFB96"/>
    <w:styleLink w:val="NewStyle"/>
    <w:lvl w:ilvl="0">
      <w:numFmt w:val="bullet"/>
      <w:lvlText w:val="-"/>
      <w:lvlJc w:val="left"/>
      <w:pPr>
        <w:ind w:left="360" w:hanging="360"/>
      </w:pPr>
      <w:rPr>
        <w:rFonts w:ascii="Times New Roman" w:eastAsiaTheme="minorEastAsia" w:hAnsi="Times New Roman" w:cs="Times New Roman" w:hint="default"/>
        <w:sz w:val="22"/>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19" w15:restartNumberingAfterBreak="0">
    <w:nsid w:val="339E63FC"/>
    <w:multiLevelType w:val="hybridMultilevel"/>
    <w:tmpl w:val="FEDA8AEA"/>
    <w:lvl w:ilvl="0" w:tplc="72BE66B0">
      <w:start w:val="1"/>
      <w:numFmt w:val="bullet"/>
      <w:lvlText w:val=""/>
      <w:lvlJc w:val="left"/>
      <w:pPr>
        <w:tabs>
          <w:tab w:val="num" w:pos="360"/>
        </w:tabs>
        <w:ind w:left="360" w:hanging="360"/>
      </w:pPr>
      <w:rPr>
        <w:rFonts w:ascii="Symbol" w:hAnsi="Symbol" w:hint="default"/>
        <w:sz w:val="22"/>
      </w:rPr>
    </w:lvl>
    <w:lvl w:ilvl="1" w:tplc="DD7C6B88" w:tentative="1">
      <w:start w:val="1"/>
      <w:numFmt w:val="bullet"/>
      <w:lvlText w:val="o"/>
      <w:lvlJc w:val="left"/>
      <w:pPr>
        <w:tabs>
          <w:tab w:val="num" w:pos="1440"/>
        </w:tabs>
        <w:ind w:left="1440" w:hanging="360"/>
      </w:pPr>
      <w:rPr>
        <w:rFonts w:ascii="Courier New" w:hAnsi="Courier New" w:hint="default"/>
      </w:rPr>
    </w:lvl>
    <w:lvl w:ilvl="2" w:tplc="9F0E4760" w:tentative="1">
      <w:start w:val="1"/>
      <w:numFmt w:val="bullet"/>
      <w:lvlText w:val=""/>
      <w:lvlJc w:val="left"/>
      <w:pPr>
        <w:tabs>
          <w:tab w:val="num" w:pos="2160"/>
        </w:tabs>
        <w:ind w:left="2160" w:hanging="360"/>
      </w:pPr>
      <w:rPr>
        <w:rFonts w:ascii="Wingdings" w:hAnsi="Wingdings" w:hint="default"/>
      </w:rPr>
    </w:lvl>
    <w:lvl w:ilvl="3" w:tplc="C3EA7E46" w:tentative="1">
      <w:start w:val="1"/>
      <w:numFmt w:val="bullet"/>
      <w:lvlText w:val=""/>
      <w:lvlJc w:val="left"/>
      <w:pPr>
        <w:tabs>
          <w:tab w:val="num" w:pos="2880"/>
        </w:tabs>
        <w:ind w:left="2880" w:hanging="360"/>
      </w:pPr>
      <w:rPr>
        <w:rFonts w:ascii="Symbol" w:hAnsi="Symbol" w:hint="default"/>
      </w:rPr>
    </w:lvl>
    <w:lvl w:ilvl="4" w:tplc="B14E9004" w:tentative="1">
      <w:start w:val="1"/>
      <w:numFmt w:val="bullet"/>
      <w:lvlText w:val="o"/>
      <w:lvlJc w:val="left"/>
      <w:pPr>
        <w:tabs>
          <w:tab w:val="num" w:pos="3600"/>
        </w:tabs>
        <w:ind w:left="3600" w:hanging="360"/>
      </w:pPr>
      <w:rPr>
        <w:rFonts w:ascii="Courier New" w:hAnsi="Courier New" w:hint="default"/>
      </w:rPr>
    </w:lvl>
    <w:lvl w:ilvl="5" w:tplc="6492AF78" w:tentative="1">
      <w:start w:val="1"/>
      <w:numFmt w:val="bullet"/>
      <w:lvlText w:val=""/>
      <w:lvlJc w:val="left"/>
      <w:pPr>
        <w:tabs>
          <w:tab w:val="num" w:pos="4320"/>
        </w:tabs>
        <w:ind w:left="4320" w:hanging="360"/>
      </w:pPr>
      <w:rPr>
        <w:rFonts w:ascii="Wingdings" w:hAnsi="Wingdings" w:hint="default"/>
      </w:rPr>
    </w:lvl>
    <w:lvl w:ilvl="6" w:tplc="41FA8C3E" w:tentative="1">
      <w:start w:val="1"/>
      <w:numFmt w:val="bullet"/>
      <w:lvlText w:val=""/>
      <w:lvlJc w:val="left"/>
      <w:pPr>
        <w:tabs>
          <w:tab w:val="num" w:pos="5040"/>
        </w:tabs>
        <w:ind w:left="5040" w:hanging="360"/>
      </w:pPr>
      <w:rPr>
        <w:rFonts w:ascii="Symbol" w:hAnsi="Symbol" w:hint="default"/>
      </w:rPr>
    </w:lvl>
    <w:lvl w:ilvl="7" w:tplc="9AC4B688" w:tentative="1">
      <w:start w:val="1"/>
      <w:numFmt w:val="bullet"/>
      <w:lvlText w:val="o"/>
      <w:lvlJc w:val="left"/>
      <w:pPr>
        <w:tabs>
          <w:tab w:val="num" w:pos="5760"/>
        </w:tabs>
        <w:ind w:left="5760" w:hanging="360"/>
      </w:pPr>
      <w:rPr>
        <w:rFonts w:ascii="Courier New" w:hAnsi="Courier New" w:hint="default"/>
      </w:rPr>
    </w:lvl>
    <w:lvl w:ilvl="8" w:tplc="275420B6"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371A1766"/>
    <w:multiLevelType w:val="hybridMultilevel"/>
    <w:tmpl w:val="4C26B28C"/>
    <w:lvl w:ilvl="0" w:tplc="04090001">
      <w:start w:val="1"/>
      <w:numFmt w:val="bullet"/>
      <w:lvlText w:val=""/>
      <w:lvlJc w:val="left"/>
      <w:pPr>
        <w:ind w:left="720" w:hanging="360"/>
      </w:pPr>
      <w:rPr>
        <w:rFonts w:ascii="Symbol" w:hAnsi="Symbol" w:hint="default"/>
      </w:rPr>
    </w:lvl>
    <w:lvl w:ilvl="1" w:tplc="04090003">
      <w:start w:val="1"/>
      <w:numFmt w:val="decimal"/>
      <w:lvlText w:val="%2."/>
      <w:lvlJc w:val="left"/>
      <w:pPr>
        <w:tabs>
          <w:tab w:val="num" w:pos="1440"/>
        </w:tabs>
        <w:ind w:left="1440" w:hanging="360"/>
      </w:pPr>
    </w:lvl>
    <w:lvl w:ilvl="2" w:tplc="04090005">
      <w:start w:val="1"/>
      <w:numFmt w:val="decimal"/>
      <w:lvlText w:val="%3."/>
      <w:lvlJc w:val="left"/>
      <w:pPr>
        <w:tabs>
          <w:tab w:val="num" w:pos="2160"/>
        </w:tabs>
        <w:ind w:left="2160" w:hanging="360"/>
      </w:pPr>
    </w:lvl>
    <w:lvl w:ilvl="3" w:tplc="04090001">
      <w:start w:val="1"/>
      <w:numFmt w:val="decimal"/>
      <w:lvlText w:val="%4."/>
      <w:lvlJc w:val="left"/>
      <w:pPr>
        <w:tabs>
          <w:tab w:val="num" w:pos="2880"/>
        </w:tabs>
        <w:ind w:left="2880" w:hanging="360"/>
      </w:pPr>
    </w:lvl>
    <w:lvl w:ilvl="4" w:tplc="04090003">
      <w:start w:val="1"/>
      <w:numFmt w:val="decimal"/>
      <w:lvlText w:val="%5."/>
      <w:lvlJc w:val="left"/>
      <w:pPr>
        <w:tabs>
          <w:tab w:val="num" w:pos="3600"/>
        </w:tabs>
        <w:ind w:left="3600" w:hanging="360"/>
      </w:p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abstractNum w:abstractNumId="21" w15:restartNumberingAfterBreak="0">
    <w:nsid w:val="37CE163C"/>
    <w:multiLevelType w:val="hybridMultilevel"/>
    <w:tmpl w:val="7100A50A"/>
    <w:lvl w:ilvl="0" w:tplc="C4765C94">
      <w:start w:val="1"/>
      <w:numFmt w:val="decimal"/>
      <w:lvlText w:val="%1."/>
      <w:lvlJc w:val="left"/>
      <w:pPr>
        <w:ind w:left="1004" w:hanging="360"/>
      </w:pPr>
    </w:lvl>
    <w:lvl w:ilvl="1" w:tplc="2E304BC4" w:tentative="1">
      <w:start w:val="1"/>
      <w:numFmt w:val="lowerLetter"/>
      <w:lvlText w:val="%2."/>
      <w:lvlJc w:val="left"/>
      <w:pPr>
        <w:ind w:left="1724" w:hanging="360"/>
      </w:pPr>
    </w:lvl>
    <w:lvl w:ilvl="2" w:tplc="04C09120" w:tentative="1">
      <w:start w:val="1"/>
      <w:numFmt w:val="lowerRoman"/>
      <w:lvlText w:val="%3."/>
      <w:lvlJc w:val="right"/>
      <w:pPr>
        <w:ind w:left="2444" w:hanging="180"/>
      </w:pPr>
    </w:lvl>
    <w:lvl w:ilvl="3" w:tplc="E5C0B206" w:tentative="1">
      <w:start w:val="1"/>
      <w:numFmt w:val="decimal"/>
      <w:lvlText w:val="%4."/>
      <w:lvlJc w:val="left"/>
      <w:pPr>
        <w:ind w:left="3164" w:hanging="360"/>
      </w:pPr>
    </w:lvl>
    <w:lvl w:ilvl="4" w:tplc="14AEA30C" w:tentative="1">
      <w:start w:val="1"/>
      <w:numFmt w:val="lowerLetter"/>
      <w:lvlText w:val="%5."/>
      <w:lvlJc w:val="left"/>
      <w:pPr>
        <w:ind w:left="3884" w:hanging="360"/>
      </w:pPr>
    </w:lvl>
    <w:lvl w:ilvl="5" w:tplc="8702DC68" w:tentative="1">
      <w:start w:val="1"/>
      <w:numFmt w:val="lowerRoman"/>
      <w:lvlText w:val="%6."/>
      <w:lvlJc w:val="right"/>
      <w:pPr>
        <w:ind w:left="4604" w:hanging="180"/>
      </w:pPr>
    </w:lvl>
    <w:lvl w:ilvl="6" w:tplc="33D49FF0" w:tentative="1">
      <w:start w:val="1"/>
      <w:numFmt w:val="decimal"/>
      <w:lvlText w:val="%7."/>
      <w:lvlJc w:val="left"/>
      <w:pPr>
        <w:ind w:left="5324" w:hanging="360"/>
      </w:pPr>
    </w:lvl>
    <w:lvl w:ilvl="7" w:tplc="2BDE3852" w:tentative="1">
      <w:start w:val="1"/>
      <w:numFmt w:val="lowerLetter"/>
      <w:lvlText w:val="%8."/>
      <w:lvlJc w:val="left"/>
      <w:pPr>
        <w:ind w:left="6044" w:hanging="360"/>
      </w:pPr>
    </w:lvl>
    <w:lvl w:ilvl="8" w:tplc="F37EB8CC" w:tentative="1">
      <w:start w:val="1"/>
      <w:numFmt w:val="lowerRoman"/>
      <w:lvlText w:val="%9."/>
      <w:lvlJc w:val="right"/>
      <w:pPr>
        <w:ind w:left="6764" w:hanging="180"/>
      </w:pPr>
    </w:lvl>
  </w:abstractNum>
  <w:abstractNum w:abstractNumId="22" w15:restartNumberingAfterBreak="0">
    <w:nsid w:val="3E255F75"/>
    <w:multiLevelType w:val="multilevel"/>
    <w:tmpl w:val="04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432E6D5D"/>
    <w:multiLevelType w:val="hybridMultilevel"/>
    <w:tmpl w:val="90F6D504"/>
    <w:lvl w:ilvl="0" w:tplc="B0181318">
      <w:start w:val="1"/>
      <w:numFmt w:val="bullet"/>
      <w:pStyle w:val="ListBullet-AnnexII"/>
      <w:lvlText w:val=""/>
      <w:lvlJc w:val="left"/>
      <w:pPr>
        <w:ind w:left="1080" w:hanging="360"/>
      </w:pPr>
      <w:rPr>
        <w:rFonts w:ascii="Symbol" w:hAnsi="Symbol"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24" w15:restartNumberingAfterBreak="0">
    <w:nsid w:val="44566A38"/>
    <w:multiLevelType w:val="multilevel"/>
    <w:tmpl w:val="17A6A5D6"/>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50F2304"/>
    <w:multiLevelType w:val="hybridMultilevel"/>
    <w:tmpl w:val="813426D6"/>
    <w:lvl w:ilvl="0" w:tplc="FA426494">
      <w:start w:val="1"/>
      <w:numFmt w:val="decimal"/>
      <w:lvlText w:val="%1."/>
      <w:lvlJc w:val="left"/>
      <w:pPr>
        <w:ind w:left="1068" w:hanging="360"/>
      </w:pPr>
      <w:rPr>
        <w:rFonts w:cs="Times New Roman"/>
      </w:rPr>
    </w:lvl>
    <w:lvl w:ilvl="1" w:tplc="F3B4D78E" w:tentative="1">
      <w:start w:val="1"/>
      <w:numFmt w:val="lowerLetter"/>
      <w:lvlText w:val="%2."/>
      <w:lvlJc w:val="left"/>
      <w:pPr>
        <w:ind w:left="1788" w:hanging="360"/>
      </w:pPr>
      <w:rPr>
        <w:rFonts w:cs="Times New Roman"/>
      </w:rPr>
    </w:lvl>
    <w:lvl w:ilvl="2" w:tplc="FAF8A61E" w:tentative="1">
      <w:start w:val="1"/>
      <w:numFmt w:val="lowerRoman"/>
      <w:lvlText w:val="%3."/>
      <w:lvlJc w:val="right"/>
      <w:pPr>
        <w:ind w:left="2508" w:hanging="180"/>
      </w:pPr>
      <w:rPr>
        <w:rFonts w:cs="Times New Roman"/>
      </w:rPr>
    </w:lvl>
    <w:lvl w:ilvl="3" w:tplc="4E825B68" w:tentative="1">
      <w:start w:val="1"/>
      <w:numFmt w:val="decimal"/>
      <w:lvlText w:val="%4."/>
      <w:lvlJc w:val="left"/>
      <w:pPr>
        <w:ind w:left="3228" w:hanging="360"/>
      </w:pPr>
      <w:rPr>
        <w:rFonts w:cs="Times New Roman"/>
      </w:rPr>
    </w:lvl>
    <w:lvl w:ilvl="4" w:tplc="25D0F0A0" w:tentative="1">
      <w:start w:val="1"/>
      <w:numFmt w:val="lowerLetter"/>
      <w:lvlText w:val="%5."/>
      <w:lvlJc w:val="left"/>
      <w:pPr>
        <w:ind w:left="3948" w:hanging="360"/>
      </w:pPr>
      <w:rPr>
        <w:rFonts w:cs="Times New Roman"/>
      </w:rPr>
    </w:lvl>
    <w:lvl w:ilvl="5" w:tplc="E02A27C4" w:tentative="1">
      <w:start w:val="1"/>
      <w:numFmt w:val="lowerRoman"/>
      <w:lvlText w:val="%6."/>
      <w:lvlJc w:val="right"/>
      <w:pPr>
        <w:ind w:left="4668" w:hanging="180"/>
      </w:pPr>
      <w:rPr>
        <w:rFonts w:cs="Times New Roman"/>
      </w:rPr>
    </w:lvl>
    <w:lvl w:ilvl="6" w:tplc="F0A0EEA0" w:tentative="1">
      <w:start w:val="1"/>
      <w:numFmt w:val="decimal"/>
      <w:lvlText w:val="%7."/>
      <w:lvlJc w:val="left"/>
      <w:pPr>
        <w:ind w:left="5388" w:hanging="360"/>
      </w:pPr>
      <w:rPr>
        <w:rFonts w:cs="Times New Roman"/>
      </w:rPr>
    </w:lvl>
    <w:lvl w:ilvl="7" w:tplc="2328FBD8" w:tentative="1">
      <w:start w:val="1"/>
      <w:numFmt w:val="lowerLetter"/>
      <w:lvlText w:val="%8."/>
      <w:lvlJc w:val="left"/>
      <w:pPr>
        <w:ind w:left="6108" w:hanging="360"/>
      </w:pPr>
      <w:rPr>
        <w:rFonts w:cs="Times New Roman"/>
      </w:rPr>
    </w:lvl>
    <w:lvl w:ilvl="8" w:tplc="520E3D08" w:tentative="1">
      <w:start w:val="1"/>
      <w:numFmt w:val="lowerRoman"/>
      <w:lvlText w:val="%9."/>
      <w:lvlJc w:val="right"/>
      <w:pPr>
        <w:ind w:left="6828" w:hanging="180"/>
      </w:pPr>
      <w:rPr>
        <w:rFonts w:cs="Times New Roman"/>
      </w:rPr>
    </w:lvl>
  </w:abstractNum>
  <w:abstractNum w:abstractNumId="26" w15:restartNumberingAfterBreak="0">
    <w:nsid w:val="46434277"/>
    <w:multiLevelType w:val="multilevel"/>
    <w:tmpl w:val="5E929B0C"/>
    <w:styleLink w:val="Style1"/>
    <w:lvl w:ilvl="0">
      <w:start w:val="1"/>
      <w:numFmt w:val="decimal"/>
      <w:lvlText w:val="%1."/>
      <w:lvlJc w:val="left"/>
      <w:pPr>
        <w:ind w:left="360" w:hanging="360"/>
      </w:pPr>
      <w:rPr>
        <w:rFonts w:hint="default"/>
      </w:rPr>
    </w:lvl>
    <w:lvl w:ilvl="1">
      <w:start w:val="1"/>
      <w:numFmt w:val="decimal"/>
      <w:lvlText w:val="%1.%2."/>
      <w:lvlJc w:val="left"/>
      <w:pPr>
        <w:ind w:left="3267"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46F27DB7"/>
    <w:multiLevelType w:val="hybridMultilevel"/>
    <w:tmpl w:val="6720900E"/>
    <w:lvl w:ilvl="0" w:tplc="9FF04FDE">
      <w:start w:val="1"/>
      <w:numFmt w:val="decimal"/>
      <w:lvlText w:val="%1."/>
      <w:lvlJc w:val="left"/>
      <w:pPr>
        <w:ind w:left="720" w:hanging="360"/>
      </w:pPr>
      <w:rPr>
        <w:rFonts w:cs="Times New Roman"/>
      </w:rPr>
    </w:lvl>
    <w:lvl w:ilvl="1" w:tplc="6EB6BB14" w:tentative="1">
      <w:start w:val="1"/>
      <w:numFmt w:val="lowerLetter"/>
      <w:lvlText w:val="%2."/>
      <w:lvlJc w:val="left"/>
      <w:pPr>
        <w:ind w:left="1440" w:hanging="360"/>
      </w:pPr>
      <w:rPr>
        <w:rFonts w:cs="Times New Roman"/>
      </w:rPr>
    </w:lvl>
    <w:lvl w:ilvl="2" w:tplc="76AAB488" w:tentative="1">
      <w:start w:val="1"/>
      <w:numFmt w:val="lowerRoman"/>
      <w:lvlText w:val="%3."/>
      <w:lvlJc w:val="right"/>
      <w:pPr>
        <w:ind w:left="2160" w:hanging="180"/>
      </w:pPr>
      <w:rPr>
        <w:rFonts w:cs="Times New Roman"/>
      </w:rPr>
    </w:lvl>
    <w:lvl w:ilvl="3" w:tplc="76E0081E" w:tentative="1">
      <w:start w:val="1"/>
      <w:numFmt w:val="decimal"/>
      <w:lvlText w:val="%4."/>
      <w:lvlJc w:val="left"/>
      <w:pPr>
        <w:ind w:left="2880" w:hanging="360"/>
      </w:pPr>
      <w:rPr>
        <w:rFonts w:cs="Times New Roman"/>
      </w:rPr>
    </w:lvl>
    <w:lvl w:ilvl="4" w:tplc="BFA82932" w:tentative="1">
      <w:start w:val="1"/>
      <w:numFmt w:val="lowerLetter"/>
      <w:lvlText w:val="%5."/>
      <w:lvlJc w:val="left"/>
      <w:pPr>
        <w:ind w:left="3600" w:hanging="360"/>
      </w:pPr>
      <w:rPr>
        <w:rFonts w:cs="Times New Roman"/>
      </w:rPr>
    </w:lvl>
    <w:lvl w:ilvl="5" w:tplc="DBF01202" w:tentative="1">
      <w:start w:val="1"/>
      <w:numFmt w:val="lowerRoman"/>
      <w:lvlText w:val="%6."/>
      <w:lvlJc w:val="right"/>
      <w:pPr>
        <w:ind w:left="4320" w:hanging="180"/>
      </w:pPr>
      <w:rPr>
        <w:rFonts w:cs="Times New Roman"/>
      </w:rPr>
    </w:lvl>
    <w:lvl w:ilvl="6" w:tplc="497803A6" w:tentative="1">
      <w:start w:val="1"/>
      <w:numFmt w:val="decimal"/>
      <w:lvlText w:val="%7."/>
      <w:lvlJc w:val="left"/>
      <w:pPr>
        <w:ind w:left="5040" w:hanging="360"/>
      </w:pPr>
      <w:rPr>
        <w:rFonts w:cs="Times New Roman"/>
      </w:rPr>
    </w:lvl>
    <w:lvl w:ilvl="7" w:tplc="3D38DCA0" w:tentative="1">
      <w:start w:val="1"/>
      <w:numFmt w:val="lowerLetter"/>
      <w:lvlText w:val="%8."/>
      <w:lvlJc w:val="left"/>
      <w:pPr>
        <w:ind w:left="5760" w:hanging="360"/>
      </w:pPr>
      <w:rPr>
        <w:rFonts w:cs="Times New Roman"/>
      </w:rPr>
    </w:lvl>
    <w:lvl w:ilvl="8" w:tplc="5FE0A476" w:tentative="1">
      <w:start w:val="1"/>
      <w:numFmt w:val="lowerRoman"/>
      <w:lvlText w:val="%9."/>
      <w:lvlJc w:val="right"/>
      <w:pPr>
        <w:ind w:left="6480" w:hanging="180"/>
      </w:pPr>
      <w:rPr>
        <w:rFonts w:cs="Times New Roman"/>
      </w:rPr>
    </w:lvl>
  </w:abstractNum>
  <w:abstractNum w:abstractNumId="28" w15:restartNumberingAfterBreak="0">
    <w:nsid w:val="4CB86E90"/>
    <w:multiLevelType w:val="hybridMultilevel"/>
    <w:tmpl w:val="AC80368C"/>
    <w:lvl w:ilvl="0" w:tplc="C0BEB57C">
      <w:start w:val="1"/>
      <w:numFmt w:val="bullet"/>
      <w:lvlText w:val="-"/>
      <w:lvlJc w:val="left"/>
      <w:pPr>
        <w:ind w:left="360" w:hanging="360"/>
      </w:pPr>
    </w:lvl>
    <w:lvl w:ilvl="1" w:tplc="E51056E8" w:tentative="1">
      <w:start w:val="1"/>
      <w:numFmt w:val="bullet"/>
      <w:lvlText w:val="o"/>
      <w:lvlJc w:val="left"/>
      <w:pPr>
        <w:tabs>
          <w:tab w:val="num" w:pos="1440"/>
        </w:tabs>
        <w:ind w:left="1440" w:hanging="360"/>
      </w:pPr>
      <w:rPr>
        <w:rFonts w:ascii="Courier New" w:hAnsi="Courier New" w:hint="default"/>
      </w:rPr>
    </w:lvl>
    <w:lvl w:ilvl="2" w:tplc="8B4E9E64" w:tentative="1">
      <w:start w:val="1"/>
      <w:numFmt w:val="bullet"/>
      <w:lvlText w:val=""/>
      <w:lvlJc w:val="left"/>
      <w:pPr>
        <w:tabs>
          <w:tab w:val="num" w:pos="2160"/>
        </w:tabs>
        <w:ind w:left="2160" w:hanging="360"/>
      </w:pPr>
      <w:rPr>
        <w:rFonts w:ascii="Wingdings" w:hAnsi="Wingdings" w:hint="default"/>
      </w:rPr>
    </w:lvl>
    <w:lvl w:ilvl="3" w:tplc="015432FE" w:tentative="1">
      <w:start w:val="1"/>
      <w:numFmt w:val="bullet"/>
      <w:lvlText w:val=""/>
      <w:lvlJc w:val="left"/>
      <w:pPr>
        <w:tabs>
          <w:tab w:val="num" w:pos="2880"/>
        </w:tabs>
        <w:ind w:left="2880" w:hanging="360"/>
      </w:pPr>
      <w:rPr>
        <w:rFonts w:ascii="Symbol" w:hAnsi="Symbol" w:hint="default"/>
      </w:rPr>
    </w:lvl>
    <w:lvl w:ilvl="4" w:tplc="BA3C098E" w:tentative="1">
      <w:start w:val="1"/>
      <w:numFmt w:val="bullet"/>
      <w:lvlText w:val="o"/>
      <w:lvlJc w:val="left"/>
      <w:pPr>
        <w:tabs>
          <w:tab w:val="num" w:pos="3600"/>
        </w:tabs>
        <w:ind w:left="3600" w:hanging="360"/>
      </w:pPr>
      <w:rPr>
        <w:rFonts w:ascii="Courier New" w:hAnsi="Courier New" w:hint="default"/>
      </w:rPr>
    </w:lvl>
    <w:lvl w:ilvl="5" w:tplc="0210697C" w:tentative="1">
      <w:start w:val="1"/>
      <w:numFmt w:val="bullet"/>
      <w:lvlText w:val=""/>
      <w:lvlJc w:val="left"/>
      <w:pPr>
        <w:tabs>
          <w:tab w:val="num" w:pos="4320"/>
        </w:tabs>
        <w:ind w:left="4320" w:hanging="360"/>
      </w:pPr>
      <w:rPr>
        <w:rFonts w:ascii="Wingdings" w:hAnsi="Wingdings" w:hint="default"/>
      </w:rPr>
    </w:lvl>
    <w:lvl w:ilvl="6" w:tplc="18502BB0" w:tentative="1">
      <w:start w:val="1"/>
      <w:numFmt w:val="bullet"/>
      <w:lvlText w:val=""/>
      <w:lvlJc w:val="left"/>
      <w:pPr>
        <w:tabs>
          <w:tab w:val="num" w:pos="5040"/>
        </w:tabs>
        <w:ind w:left="5040" w:hanging="360"/>
      </w:pPr>
      <w:rPr>
        <w:rFonts w:ascii="Symbol" w:hAnsi="Symbol" w:hint="default"/>
      </w:rPr>
    </w:lvl>
    <w:lvl w:ilvl="7" w:tplc="4766982C" w:tentative="1">
      <w:start w:val="1"/>
      <w:numFmt w:val="bullet"/>
      <w:lvlText w:val="o"/>
      <w:lvlJc w:val="left"/>
      <w:pPr>
        <w:tabs>
          <w:tab w:val="num" w:pos="5760"/>
        </w:tabs>
        <w:ind w:left="5760" w:hanging="360"/>
      </w:pPr>
      <w:rPr>
        <w:rFonts w:ascii="Courier New" w:hAnsi="Courier New" w:hint="default"/>
      </w:rPr>
    </w:lvl>
    <w:lvl w:ilvl="8" w:tplc="4F725D52"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4F9256B5"/>
    <w:multiLevelType w:val="hybridMultilevel"/>
    <w:tmpl w:val="2D3A6E5E"/>
    <w:lvl w:ilvl="0" w:tplc="156A0B42">
      <w:start w:val="1"/>
      <w:numFmt w:val="bullet"/>
      <w:lvlText w:val="-"/>
      <w:lvlJc w:val="left"/>
      <w:pPr>
        <w:tabs>
          <w:tab w:val="num" w:pos="720"/>
        </w:tabs>
        <w:ind w:left="720" w:hanging="360"/>
      </w:pPr>
      <w:rPr>
        <w:rFonts w:ascii="Arial" w:hAnsi="Arial" w:hint="default"/>
      </w:rPr>
    </w:lvl>
    <w:lvl w:ilvl="1" w:tplc="212ACF34" w:tentative="1">
      <w:start w:val="1"/>
      <w:numFmt w:val="bullet"/>
      <w:lvlText w:val="o"/>
      <w:lvlJc w:val="left"/>
      <w:pPr>
        <w:tabs>
          <w:tab w:val="num" w:pos="1440"/>
        </w:tabs>
        <w:ind w:left="1440" w:hanging="360"/>
      </w:pPr>
      <w:rPr>
        <w:rFonts w:ascii="Courier New" w:hAnsi="Courier New" w:hint="default"/>
      </w:rPr>
    </w:lvl>
    <w:lvl w:ilvl="2" w:tplc="81C85980" w:tentative="1">
      <w:start w:val="1"/>
      <w:numFmt w:val="bullet"/>
      <w:lvlText w:val=""/>
      <w:lvlJc w:val="left"/>
      <w:pPr>
        <w:tabs>
          <w:tab w:val="num" w:pos="2160"/>
        </w:tabs>
        <w:ind w:left="2160" w:hanging="360"/>
      </w:pPr>
      <w:rPr>
        <w:rFonts w:ascii="Wingdings" w:hAnsi="Wingdings" w:hint="default"/>
      </w:rPr>
    </w:lvl>
    <w:lvl w:ilvl="3" w:tplc="E03AD634" w:tentative="1">
      <w:start w:val="1"/>
      <w:numFmt w:val="bullet"/>
      <w:lvlText w:val=""/>
      <w:lvlJc w:val="left"/>
      <w:pPr>
        <w:tabs>
          <w:tab w:val="num" w:pos="2880"/>
        </w:tabs>
        <w:ind w:left="2880" w:hanging="360"/>
      </w:pPr>
      <w:rPr>
        <w:rFonts w:ascii="Symbol" w:hAnsi="Symbol" w:hint="default"/>
      </w:rPr>
    </w:lvl>
    <w:lvl w:ilvl="4" w:tplc="1B02669C" w:tentative="1">
      <w:start w:val="1"/>
      <w:numFmt w:val="bullet"/>
      <w:lvlText w:val="o"/>
      <w:lvlJc w:val="left"/>
      <w:pPr>
        <w:tabs>
          <w:tab w:val="num" w:pos="3600"/>
        </w:tabs>
        <w:ind w:left="3600" w:hanging="360"/>
      </w:pPr>
      <w:rPr>
        <w:rFonts w:ascii="Courier New" w:hAnsi="Courier New" w:hint="default"/>
      </w:rPr>
    </w:lvl>
    <w:lvl w:ilvl="5" w:tplc="FAE6080C" w:tentative="1">
      <w:start w:val="1"/>
      <w:numFmt w:val="bullet"/>
      <w:lvlText w:val=""/>
      <w:lvlJc w:val="left"/>
      <w:pPr>
        <w:tabs>
          <w:tab w:val="num" w:pos="4320"/>
        </w:tabs>
        <w:ind w:left="4320" w:hanging="360"/>
      </w:pPr>
      <w:rPr>
        <w:rFonts w:ascii="Wingdings" w:hAnsi="Wingdings" w:hint="default"/>
      </w:rPr>
    </w:lvl>
    <w:lvl w:ilvl="6" w:tplc="EE164CE4" w:tentative="1">
      <w:start w:val="1"/>
      <w:numFmt w:val="bullet"/>
      <w:lvlText w:val=""/>
      <w:lvlJc w:val="left"/>
      <w:pPr>
        <w:tabs>
          <w:tab w:val="num" w:pos="5040"/>
        </w:tabs>
        <w:ind w:left="5040" w:hanging="360"/>
      </w:pPr>
      <w:rPr>
        <w:rFonts w:ascii="Symbol" w:hAnsi="Symbol" w:hint="default"/>
      </w:rPr>
    </w:lvl>
    <w:lvl w:ilvl="7" w:tplc="17486A06" w:tentative="1">
      <w:start w:val="1"/>
      <w:numFmt w:val="bullet"/>
      <w:lvlText w:val="o"/>
      <w:lvlJc w:val="left"/>
      <w:pPr>
        <w:tabs>
          <w:tab w:val="num" w:pos="5760"/>
        </w:tabs>
        <w:ind w:left="5760" w:hanging="360"/>
      </w:pPr>
      <w:rPr>
        <w:rFonts w:ascii="Courier New" w:hAnsi="Courier New" w:hint="default"/>
      </w:rPr>
    </w:lvl>
    <w:lvl w:ilvl="8" w:tplc="C48491AE"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5795424F"/>
    <w:multiLevelType w:val="multilevel"/>
    <w:tmpl w:val="348417D6"/>
    <w:lvl w:ilvl="0">
      <w:start w:val="1"/>
      <w:numFmt w:val="bullet"/>
      <w:lvlText w:val="-"/>
      <w:lvlJc w:val="left"/>
      <w:pPr>
        <w:tabs>
          <w:tab w:val="num" w:pos="720"/>
        </w:tabs>
        <w:ind w:left="720" w:hanging="720"/>
      </w:pPr>
      <w:rPr>
        <w:rFonts w:ascii="Times New Roman" w:hAnsi="Times New Roman" w:cs="Times New Roman"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1" w15:restartNumberingAfterBreak="0">
    <w:nsid w:val="57B74CC4"/>
    <w:multiLevelType w:val="hybridMultilevel"/>
    <w:tmpl w:val="FFFFFFFF"/>
    <w:lvl w:ilvl="0" w:tplc="DFF08FC8">
      <w:numFmt w:val="bullet"/>
      <w:lvlText w:val="-"/>
      <w:lvlJc w:val="left"/>
      <w:pPr>
        <w:ind w:left="360" w:hanging="360"/>
      </w:pPr>
      <w:rPr>
        <w:rFonts w:hint="default"/>
      </w:rPr>
    </w:lvl>
    <w:lvl w:ilvl="1" w:tplc="97C61C60">
      <w:start w:val="1"/>
      <w:numFmt w:val="bullet"/>
      <w:lvlText w:val="o"/>
      <w:lvlJc w:val="left"/>
      <w:pPr>
        <w:ind w:left="1080" w:hanging="360"/>
      </w:pPr>
      <w:rPr>
        <w:rFonts w:ascii="Courier New" w:hAnsi="Courier New" w:hint="default"/>
      </w:rPr>
    </w:lvl>
    <w:lvl w:ilvl="2" w:tplc="F1AE313E">
      <w:start w:val="1"/>
      <w:numFmt w:val="bullet"/>
      <w:lvlText w:val=""/>
      <w:lvlJc w:val="left"/>
      <w:pPr>
        <w:ind w:left="1800" w:hanging="360"/>
      </w:pPr>
      <w:rPr>
        <w:rFonts w:ascii="Wingdings" w:hAnsi="Wingdings" w:hint="default"/>
      </w:rPr>
    </w:lvl>
    <w:lvl w:ilvl="3" w:tplc="A78AE40C">
      <w:start w:val="1"/>
      <w:numFmt w:val="bullet"/>
      <w:lvlText w:val=""/>
      <w:lvlJc w:val="left"/>
      <w:pPr>
        <w:ind w:left="2520" w:hanging="360"/>
      </w:pPr>
      <w:rPr>
        <w:rFonts w:ascii="Symbol" w:hAnsi="Symbol" w:hint="default"/>
      </w:rPr>
    </w:lvl>
    <w:lvl w:ilvl="4" w:tplc="5AC8FC12">
      <w:start w:val="1"/>
      <w:numFmt w:val="bullet"/>
      <w:lvlText w:val="o"/>
      <w:lvlJc w:val="left"/>
      <w:pPr>
        <w:ind w:left="3240" w:hanging="360"/>
      </w:pPr>
      <w:rPr>
        <w:rFonts w:ascii="Courier New" w:hAnsi="Courier New" w:hint="default"/>
      </w:rPr>
    </w:lvl>
    <w:lvl w:ilvl="5" w:tplc="C66A755C">
      <w:start w:val="1"/>
      <w:numFmt w:val="bullet"/>
      <w:lvlText w:val=""/>
      <w:lvlJc w:val="left"/>
      <w:pPr>
        <w:ind w:left="3960" w:hanging="360"/>
      </w:pPr>
      <w:rPr>
        <w:rFonts w:ascii="Wingdings" w:hAnsi="Wingdings" w:hint="default"/>
      </w:rPr>
    </w:lvl>
    <w:lvl w:ilvl="6" w:tplc="A724BBE4">
      <w:start w:val="1"/>
      <w:numFmt w:val="bullet"/>
      <w:lvlText w:val=""/>
      <w:lvlJc w:val="left"/>
      <w:pPr>
        <w:ind w:left="4680" w:hanging="360"/>
      </w:pPr>
      <w:rPr>
        <w:rFonts w:ascii="Symbol" w:hAnsi="Symbol" w:hint="default"/>
      </w:rPr>
    </w:lvl>
    <w:lvl w:ilvl="7" w:tplc="C29C9414">
      <w:start w:val="1"/>
      <w:numFmt w:val="bullet"/>
      <w:lvlText w:val="o"/>
      <w:lvlJc w:val="left"/>
      <w:pPr>
        <w:ind w:left="5400" w:hanging="360"/>
      </w:pPr>
      <w:rPr>
        <w:rFonts w:ascii="Courier New" w:hAnsi="Courier New" w:hint="default"/>
      </w:rPr>
    </w:lvl>
    <w:lvl w:ilvl="8" w:tplc="2B246F1A">
      <w:start w:val="1"/>
      <w:numFmt w:val="bullet"/>
      <w:lvlText w:val=""/>
      <w:lvlJc w:val="left"/>
      <w:pPr>
        <w:ind w:left="6120" w:hanging="360"/>
      </w:pPr>
      <w:rPr>
        <w:rFonts w:ascii="Wingdings" w:hAnsi="Wingdings" w:hint="default"/>
      </w:rPr>
    </w:lvl>
  </w:abstractNum>
  <w:abstractNum w:abstractNumId="32" w15:restartNumberingAfterBreak="0">
    <w:nsid w:val="5914184A"/>
    <w:multiLevelType w:val="hybridMultilevel"/>
    <w:tmpl w:val="FFFFFFFF"/>
    <w:lvl w:ilvl="0" w:tplc="E3D2B18A">
      <w:numFmt w:val="bullet"/>
      <w:lvlText w:val="-"/>
      <w:lvlJc w:val="left"/>
      <w:pPr>
        <w:ind w:left="720" w:hanging="360"/>
      </w:pPr>
      <w:rPr>
        <w:rFonts w:ascii="Arial" w:eastAsia="MS Mincho" w:hAnsi="Aria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A4A62C3"/>
    <w:multiLevelType w:val="hybridMultilevel"/>
    <w:tmpl w:val="5FBACB84"/>
    <w:lvl w:ilvl="0" w:tplc="34E0E348">
      <w:start w:val="1"/>
      <w:numFmt w:val="bullet"/>
      <w:lvlText w:val="-"/>
      <w:lvlJc w:val="left"/>
      <w:pPr>
        <w:tabs>
          <w:tab w:val="num" w:pos="720"/>
        </w:tabs>
        <w:ind w:left="720" w:hanging="360"/>
      </w:pPr>
      <w:rPr>
        <w:rFonts w:ascii="Arial" w:hAnsi="Arial" w:hint="default"/>
      </w:rPr>
    </w:lvl>
    <w:lvl w:ilvl="1" w:tplc="D5549430" w:tentative="1">
      <w:start w:val="1"/>
      <w:numFmt w:val="bullet"/>
      <w:lvlText w:val="o"/>
      <w:lvlJc w:val="left"/>
      <w:pPr>
        <w:tabs>
          <w:tab w:val="num" w:pos="1440"/>
        </w:tabs>
        <w:ind w:left="1440" w:hanging="360"/>
      </w:pPr>
      <w:rPr>
        <w:rFonts w:ascii="Courier New" w:hAnsi="Courier New" w:hint="default"/>
      </w:rPr>
    </w:lvl>
    <w:lvl w:ilvl="2" w:tplc="92CE679C" w:tentative="1">
      <w:start w:val="1"/>
      <w:numFmt w:val="bullet"/>
      <w:lvlText w:val=""/>
      <w:lvlJc w:val="left"/>
      <w:pPr>
        <w:tabs>
          <w:tab w:val="num" w:pos="2160"/>
        </w:tabs>
        <w:ind w:left="2160" w:hanging="360"/>
      </w:pPr>
      <w:rPr>
        <w:rFonts w:ascii="Wingdings" w:hAnsi="Wingdings" w:hint="default"/>
      </w:rPr>
    </w:lvl>
    <w:lvl w:ilvl="3" w:tplc="336868F8" w:tentative="1">
      <w:start w:val="1"/>
      <w:numFmt w:val="bullet"/>
      <w:lvlText w:val=""/>
      <w:lvlJc w:val="left"/>
      <w:pPr>
        <w:tabs>
          <w:tab w:val="num" w:pos="2880"/>
        </w:tabs>
        <w:ind w:left="2880" w:hanging="360"/>
      </w:pPr>
      <w:rPr>
        <w:rFonts w:ascii="Symbol" w:hAnsi="Symbol" w:hint="default"/>
      </w:rPr>
    </w:lvl>
    <w:lvl w:ilvl="4" w:tplc="4DFE9596" w:tentative="1">
      <w:start w:val="1"/>
      <w:numFmt w:val="bullet"/>
      <w:lvlText w:val="o"/>
      <w:lvlJc w:val="left"/>
      <w:pPr>
        <w:tabs>
          <w:tab w:val="num" w:pos="3600"/>
        </w:tabs>
        <w:ind w:left="3600" w:hanging="360"/>
      </w:pPr>
      <w:rPr>
        <w:rFonts w:ascii="Courier New" w:hAnsi="Courier New" w:hint="default"/>
      </w:rPr>
    </w:lvl>
    <w:lvl w:ilvl="5" w:tplc="06009042" w:tentative="1">
      <w:start w:val="1"/>
      <w:numFmt w:val="bullet"/>
      <w:lvlText w:val=""/>
      <w:lvlJc w:val="left"/>
      <w:pPr>
        <w:tabs>
          <w:tab w:val="num" w:pos="4320"/>
        </w:tabs>
        <w:ind w:left="4320" w:hanging="360"/>
      </w:pPr>
      <w:rPr>
        <w:rFonts w:ascii="Wingdings" w:hAnsi="Wingdings" w:hint="default"/>
      </w:rPr>
    </w:lvl>
    <w:lvl w:ilvl="6" w:tplc="A4FCEAA2" w:tentative="1">
      <w:start w:val="1"/>
      <w:numFmt w:val="bullet"/>
      <w:lvlText w:val=""/>
      <w:lvlJc w:val="left"/>
      <w:pPr>
        <w:tabs>
          <w:tab w:val="num" w:pos="5040"/>
        </w:tabs>
        <w:ind w:left="5040" w:hanging="360"/>
      </w:pPr>
      <w:rPr>
        <w:rFonts w:ascii="Symbol" w:hAnsi="Symbol" w:hint="default"/>
      </w:rPr>
    </w:lvl>
    <w:lvl w:ilvl="7" w:tplc="F0942484" w:tentative="1">
      <w:start w:val="1"/>
      <w:numFmt w:val="bullet"/>
      <w:lvlText w:val="o"/>
      <w:lvlJc w:val="left"/>
      <w:pPr>
        <w:tabs>
          <w:tab w:val="num" w:pos="5760"/>
        </w:tabs>
        <w:ind w:left="5760" w:hanging="360"/>
      </w:pPr>
      <w:rPr>
        <w:rFonts w:ascii="Courier New" w:hAnsi="Courier New" w:hint="default"/>
      </w:rPr>
    </w:lvl>
    <w:lvl w:ilvl="8" w:tplc="23F4B028"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6A772E0D"/>
    <w:multiLevelType w:val="hybridMultilevel"/>
    <w:tmpl w:val="CD8E403A"/>
    <w:lvl w:ilvl="0" w:tplc="21D683C6">
      <w:start w:val="1"/>
      <w:numFmt w:val="bullet"/>
      <w:lvlText w:val="-"/>
      <w:lvlJc w:val="left"/>
      <w:pPr>
        <w:tabs>
          <w:tab w:val="num" w:pos="720"/>
        </w:tabs>
        <w:ind w:left="720" w:hanging="360"/>
      </w:pPr>
      <w:rPr>
        <w:rFonts w:ascii="Arial" w:hAnsi="Arial" w:hint="default"/>
      </w:rPr>
    </w:lvl>
    <w:lvl w:ilvl="1" w:tplc="DA14C08A" w:tentative="1">
      <w:start w:val="1"/>
      <w:numFmt w:val="bullet"/>
      <w:lvlText w:val="o"/>
      <w:lvlJc w:val="left"/>
      <w:pPr>
        <w:tabs>
          <w:tab w:val="num" w:pos="1440"/>
        </w:tabs>
        <w:ind w:left="1440" w:hanging="360"/>
      </w:pPr>
      <w:rPr>
        <w:rFonts w:ascii="Courier New" w:hAnsi="Courier New" w:hint="default"/>
      </w:rPr>
    </w:lvl>
    <w:lvl w:ilvl="2" w:tplc="F43EA54E" w:tentative="1">
      <w:start w:val="1"/>
      <w:numFmt w:val="bullet"/>
      <w:lvlText w:val=""/>
      <w:lvlJc w:val="left"/>
      <w:pPr>
        <w:tabs>
          <w:tab w:val="num" w:pos="2160"/>
        </w:tabs>
        <w:ind w:left="2160" w:hanging="360"/>
      </w:pPr>
      <w:rPr>
        <w:rFonts w:ascii="Wingdings" w:hAnsi="Wingdings" w:hint="default"/>
      </w:rPr>
    </w:lvl>
    <w:lvl w:ilvl="3" w:tplc="3B2C6D1C" w:tentative="1">
      <w:start w:val="1"/>
      <w:numFmt w:val="bullet"/>
      <w:lvlText w:val=""/>
      <w:lvlJc w:val="left"/>
      <w:pPr>
        <w:tabs>
          <w:tab w:val="num" w:pos="2880"/>
        </w:tabs>
        <w:ind w:left="2880" w:hanging="360"/>
      </w:pPr>
      <w:rPr>
        <w:rFonts w:ascii="Symbol" w:hAnsi="Symbol" w:hint="default"/>
      </w:rPr>
    </w:lvl>
    <w:lvl w:ilvl="4" w:tplc="25D00A1A" w:tentative="1">
      <w:start w:val="1"/>
      <w:numFmt w:val="bullet"/>
      <w:lvlText w:val="o"/>
      <w:lvlJc w:val="left"/>
      <w:pPr>
        <w:tabs>
          <w:tab w:val="num" w:pos="3600"/>
        </w:tabs>
        <w:ind w:left="3600" w:hanging="360"/>
      </w:pPr>
      <w:rPr>
        <w:rFonts w:ascii="Courier New" w:hAnsi="Courier New" w:hint="default"/>
      </w:rPr>
    </w:lvl>
    <w:lvl w:ilvl="5" w:tplc="EE4EBAA8" w:tentative="1">
      <w:start w:val="1"/>
      <w:numFmt w:val="bullet"/>
      <w:lvlText w:val=""/>
      <w:lvlJc w:val="left"/>
      <w:pPr>
        <w:tabs>
          <w:tab w:val="num" w:pos="4320"/>
        </w:tabs>
        <w:ind w:left="4320" w:hanging="360"/>
      </w:pPr>
      <w:rPr>
        <w:rFonts w:ascii="Wingdings" w:hAnsi="Wingdings" w:hint="default"/>
      </w:rPr>
    </w:lvl>
    <w:lvl w:ilvl="6" w:tplc="4630F51A" w:tentative="1">
      <w:start w:val="1"/>
      <w:numFmt w:val="bullet"/>
      <w:lvlText w:val=""/>
      <w:lvlJc w:val="left"/>
      <w:pPr>
        <w:tabs>
          <w:tab w:val="num" w:pos="5040"/>
        </w:tabs>
        <w:ind w:left="5040" w:hanging="360"/>
      </w:pPr>
      <w:rPr>
        <w:rFonts w:ascii="Symbol" w:hAnsi="Symbol" w:hint="default"/>
      </w:rPr>
    </w:lvl>
    <w:lvl w:ilvl="7" w:tplc="9F10C128" w:tentative="1">
      <w:start w:val="1"/>
      <w:numFmt w:val="bullet"/>
      <w:lvlText w:val="o"/>
      <w:lvlJc w:val="left"/>
      <w:pPr>
        <w:tabs>
          <w:tab w:val="num" w:pos="5760"/>
        </w:tabs>
        <w:ind w:left="5760" w:hanging="360"/>
      </w:pPr>
      <w:rPr>
        <w:rFonts w:ascii="Courier New" w:hAnsi="Courier New" w:hint="default"/>
      </w:rPr>
    </w:lvl>
    <w:lvl w:ilvl="8" w:tplc="D226AB2A"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6DE70751"/>
    <w:multiLevelType w:val="hybridMultilevel"/>
    <w:tmpl w:val="CD7C9124"/>
    <w:lvl w:ilvl="0" w:tplc="FFFFFFFF">
      <w:start w:val="1"/>
      <w:numFmt w:val="bullet"/>
      <w:lvlText w:val="-"/>
      <w:lvlJc w:val="left"/>
      <w:pPr>
        <w:ind w:left="1854" w:hanging="360"/>
      </w:pPr>
      <w:rPr>
        <w:rFont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6ED956DC"/>
    <w:multiLevelType w:val="hybridMultilevel"/>
    <w:tmpl w:val="0BAE70DA"/>
    <w:lvl w:ilvl="0" w:tplc="BB30ACAE">
      <w:start w:val="1"/>
      <w:numFmt w:val="bullet"/>
      <w:lvlText w:val="-"/>
      <w:lvlJc w:val="left"/>
      <w:pPr>
        <w:tabs>
          <w:tab w:val="num" w:pos="720"/>
        </w:tabs>
        <w:ind w:left="720" w:hanging="360"/>
      </w:pPr>
      <w:rPr>
        <w:rFonts w:ascii="Arial" w:hAnsi="Arial" w:hint="default"/>
      </w:rPr>
    </w:lvl>
    <w:lvl w:ilvl="1" w:tplc="074A1F46" w:tentative="1">
      <w:start w:val="1"/>
      <w:numFmt w:val="bullet"/>
      <w:lvlText w:val="o"/>
      <w:lvlJc w:val="left"/>
      <w:pPr>
        <w:tabs>
          <w:tab w:val="num" w:pos="1440"/>
        </w:tabs>
        <w:ind w:left="1440" w:hanging="360"/>
      </w:pPr>
      <w:rPr>
        <w:rFonts w:ascii="Courier New" w:hAnsi="Courier New" w:hint="default"/>
      </w:rPr>
    </w:lvl>
    <w:lvl w:ilvl="2" w:tplc="2E6EB68C" w:tentative="1">
      <w:start w:val="1"/>
      <w:numFmt w:val="bullet"/>
      <w:lvlText w:val=""/>
      <w:lvlJc w:val="left"/>
      <w:pPr>
        <w:tabs>
          <w:tab w:val="num" w:pos="2160"/>
        </w:tabs>
        <w:ind w:left="2160" w:hanging="360"/>
      </w:pPr>
      <w:rPr>
        <w:rFonts w:ascii="Wingdings" w:hAnsi="Wingdings" w:hint="default"/>
      </w:rPr>
    </w:lvl>
    <w:lvl w:ilvl="3" w:tplc="903A7DCC" w:tentative="1">
      <w:start w:val="1"/>
      <w:numFmt w:val="bullet"/>
      <w:lvlText w:val=""/>
      <w:lvlJc w:val="left"/>
      <w:pPr>
        <w:tabs>
          <w:tab w:val="num" w:pos="2880"/>
        </w:tabs>
        <w:ind w:left="2880" w:hanging="360"/>
      </w:pPr>
      <w:rPr>
        <w:rFonts w:ascii="Symbol" w:hAnsi="Symbol" w:hint="default"/>
      </w:rPr>
    </w:lvl>
    <w:lvl w:ilvl="4" w:tplc="95A4491C" w:tentative="1">
      <w:start w:val="1"/>
      <w:numFmt w:val="bullet"/>
      <w:lvlText w:val="o"/>
      <w:lvlJc w:val="left"/>
      <w:pPr>
        <w:tabs>
          <w:tab w:val="num" w:pos="3600"/>
        </w:tabs>
        <w:ind w:left="3600" w:hanging="360"/>
      </w:pPr>
      <w:rPr>
        <w:rFonts w:ascii="Courier New" w:hAnsi="Courier New" w:hint="default"/>
      </w:rPr>
    </w:lvl>
    <w:lvl w:ilvl="5" w:tplc="2C16B548" w:tentative="1">
      <w:start w:val="1"/>
      <w:numFmt w:val="bullet"/>
      <w:lvlText w:val=""/>
      <w:lvlJc w:val="left"/>
      <w:pPr>
        <w:tabs>
          <w:tab w:val="num" w:pos="4320"/>
        </w:tabs>
        <w:ind w:left="4320" w:hanging="360"/>
      </w:pPr>
      <w:rPr>
        <w:rFonts w:ascii="Wingdings" w:hAnsi="Wingdings" w:hint="default"/>
      </w:rPr>
    </w:lvl>
    <w:lvl w:ilvl="6" w:tplc="171AA68E" w:tentative="1">
      <w:start w:val="1"/>
      <w:numFmt w:val="bullet"/>
      <w:lvlText w:val=""/>
      <w:lvlJc w:val="left"/>
      <w:pPr>
        <w:tabs>
          <w:tab w:val="num" w:pos="5040"/>
        </w:tabs>
        <w:ind w:left="5040" w:hanging="360"/>
      </w:pPr>
      <w:rPr>
        <w:rFonts w:ascii="Symbol" w:hAnsi="Symbol" w:hint="default"/>
      </w:rPr>
    </w:lvl>
    <w:lvl w:ilvl="7" w:tplc="08C82024" w:tentative="1">
      <w:start w:val="1"/>
      <w:numFmt w:val="bullet"/>
      <w:lvlText w:val="o"/>
      <w:lvlJc w:val="left"/>
      <w:pPr>
        <w:tabs>
          <w:tab w:val="num" w:pos="5760"/>
        </w:tabs>
        <w:ind w:left="5760" w:hanging="360"/>
      </w:pPr>
      <w:rPr>
        <w:rFonts w:ascii="Courier New" w:hAnsi="Courier New" w:hint="default"/>
      </w:rPr>
    </w:lvl>
    <w:lvl w:ilvl="8" w:tplc="5770E144"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6F9337D0"/>
    <w:multiLevelType w:val="hybridMultilevel"/>
    <w:tmpl w:val="B6C885E6"/>
    <w:lvl w:ilvl="0" w:tplc="9E3AB2D4">
      <w:start w:val="1"/>
      <w:numFmt w:val="bullet"/>
      <w:lvlText w:val=""/>
      <w:lvlJc w:val="left"/>
      <w:pPr>
        <w:tabs>
          <w:tab w:val="num" w:pos="720"/>
        </w:tabs>
        <w:ind w:left="720" w:hanging="360"/>
      </w:pPr>
      <w:rPr>
        <w:rFonts w:ascii="Symbol" w:hAnsi="Symbol" w:hint="default"/>
      </w:rPr>
    </w:lvl>
    <w:lvl w:ilvl="1" w:tplc="DF9CDE80" w:tentative="1">
      <w:start w:val="1"/>
      <w:numFmt w:val="bullet"/>
      <w:lvlText w:val="o"/>
      <w:lvlJc w:val="left"/>
      <w:pPr>
        <w:tabs>
          <w:tab w:val="num" w:pos="1440"/>
        </w:tabs>
        <w:ind w:left="1440" w:hanging="360"/>
      </w:pPr>
      <w:rPr>
        <w:rFonts w:ascii="Courier New" w:hAnsi="Courier New" w:cs="Courier New" w:hint="default"/>
      </w:rPr>
    </w:lvl>
    <w:lvl w:ilvl="2" w:tplc="7724037E" w:tentative="1">
      <w:start w:val="1"/>
      <w:numFmt w:val="bullet"/>
      <w:lvlText w:val=""/>
      <w:lvlJc w:val="left"/>
      <w:pPr>
        <w:tabs>
          <w:tab w:val="num" w:pos="2160"/>
        </w:tabs>
        <w:ind w:left="2160" w:hanging="360"/>
      </w:pPr>
      <w:rPr>
        <w:rFonts w:ascii="Wingdings" w:hAnsi="Wingdings" w:hint="default"/>
      </w:rPr>
    </w:lvl>
    <w:lvl w:ilvl="3" w:tplc="6F605688" w:tentative="1">
      <w:start w:val="1"/>
      <w:numFmt w:val="bullet"/>
      <w:lvlText w:val=""/>
      <w:lvlJc w:val="left"/>
      <w:pPr>
        <w:tabs>
          <w:tab w:val="num" w:pos="2880"/>
        </w:tabs>
        <w:ind w:left="2880" w:hanging="360"/>
      </w:pPr>
      <w:rPr>
        <w:rFonts w:ascii="Symbol" w:hAnsi="Symbol" w:hint="default"/>
      </w:rPr>
    </w:lvl>
    <w:lvl w:ilvl="4" w:tplc="24067070" w:tentative="1">
      <w:start w:val="1"/>
      <w:numFmt w:val="bullet"/>
      <w:lvlText w:val="o"/>
      <w:lvlJc w:val="left"/>
      <w:pPr>
        <w:tabs>
          <w:tab w:val="num" w:pos="3600"/>
        </w:tabs>
        <w:ind w:left="3600" w:hanging="360"/>
      </w:pPr>
      <w:rPr>
        <w:rFonts w:ascii="Courier New" w:hAnsi="Courier New" w:cs="Courier New" w:hint="default"/>
      </w:rPr>
    </w:lvl>
    <w:lvl w:ilvl="5" w:tplc="F51AA54A" w:tentative="1">
      <w:start w:val="1"/>
      <w:numFmt w:val="bullet"/>
      <w:lvlText w:val=""/>
      <w:lvlJc w:val="left"/>
      <w:pPr>
        <w:tabs>
          <w:tab w:val="num" w:pos="4320"/>
        </w:tabs>
        <w:ind w:left="4320" w:hanging="360"/>
      </w:pPr>
      <w:rPr>
        <w:rFonts w:ascii="Wingdings" w:hAnsi="Wingdings" w:hint="default"/>
      </w:rPr>
    </w:lvl>
    <w:lvl w:ilvl="6" w:tplc="A3EC457A" w:tentative="1">
      <w:start w:val="1"/>
      <w:numFmt w:val="bullet"/>
      <w:lvlText w:val=""/>
      <w:lvlJc w:val="left"/>
      <w:pPr>
        <w:tabs>
          <w:tab w:val="num" w:pos="5040"/>
        </w:tabs>
        <w:ind w:left="5040" w:hanging="360"/>
      </w:pPr>
      <w:rPr>
        <w:rFonts w:ascii="Symbol" w:hAnsi="Symbol" w:hint="default"/>
      </w:rPr>
    </w:lvl>
    <w:lvl w:ilvl="7" w:tplc="BAEC790E" w:tentative="1">
      <w:start w:val="1"/>
      <w:numFmt w:val="bullet"/>
      <w:lvlText w:val="o"/>
      <w:lvlJc w:val="left"/>
      <w:pPr>
        <w:tabs>
          <w:tab w:val="num" w:pos="5760"/>
        </w:tabs>
        <w:ind w:left="5760" w:hanging="360"/>
      </w:pPr>
      <w:rPr>
        <w:rFonts w:ascii="Courier New" w:hAnsi="Courier New" w:cs="Courier New" w:hint="default"/>
      </w:rPr>
    </w:lvl>
    <w:lvl w:ilvl="8" w:tplc="75F6E63E"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70926AD0"/>
    <w:multiLevelType w:val="hybridMultilevel"/>
    <w:tmpl w:val="C180FCF0"/>
    <w:lvl w:ilvl="0" w:tplc="5ADC3462">
      <w:start w:val="1"/>
      <w:numFmt w:val="bullet"/>
      <w:lvlText w:val="-"/>
      <w:lvlJc w:val="left"/>
      <w:pPr>
        <w:ind w:left="360" w:hanging="360"/>
      </w:pPr>
    </w:lvl>
    <w:lvl w:ilvl="1" w:tplc="E0DA87D8">
      <w:start w:val="1"/>
      <w:numFmt w:val="bullet"/>
      <w:lvlText w:val="-"/>
      <w:lvlJc w:val="left"/>
      <w:pPr>
        <w:tabs>
          <w:tab w:val="num" w:pos="1440"/>
        </w:tabs>
        <w:ind w:left="1440" w:hanging="360"/>
      </w:pPr>
      <w:rPr>
        <w:rFonts w:ascii="Arial" w:hAnsi="Arial" w:hint="default"/>
      </w:rPr>
    </w:lvl>
    <w:lvl w:ilvl="2" w:tplc="F7EA8956" w:tentative="1">
      <w:start w:val="1"/>
      <w:numFmt w:val="bullet"/>
      <w:lvlText w:val=""/>
      <w:lvlJc w:val="left"/>
      <w:pPr>
        <w:ind w:left="2160" w:hanging="360"/>
      </w:pPr>
      <w:rPr>
        <w:rFonts w:ascii="Wingdings" w:hAnsi="Wingdings" w:hint="default"/>
      </w:rPr>
    </w:lvl>
    <w:lvl w:ilvl="3" w:tplc="2C46C15C" w:tentative="1">
      <w:start w:val="1"/>
      <w:numFmt w:val="bullet"/>
      <w:lvlText w:val=""/>
      <w:lvlJc w:val="left"/>
      <w:pPr>
        <w:ind w:left="2880" w:hanging="360"/>
      </w:pPr>
      <w:rPr>
        <w:rFonts w:ascii="Symbol" w:hAnsi="Symbol" w:hint="default"/>
      </w:rPr>
    </w:lvl>
    <w:lvl w:ilvl="4" w:tplc="623856DE" w:tentative="1">
      <w:start w:val="1"/>
      <w:numFmt w:val="bullet"/>
      <w:lvlText w:val="o"/>
      <w:lvlJc w:val="left"/>
      <w:pPr>
        <w:ind w:left="3600" w:hanging="360"/>
      </w:pPr>
      <w:rPr>
        <w:rFonts w:ascii="Courier New" w:hAnsi="Courier New" w:hint="default"/>
      </w:rPr>
    </w:lvl>
    <w:lvl w:ilvl="5" w:tplc="DDE63CFC" w:tentative="1">
      <w:start w:val="1"/>
      <w:numFmt w:val="bullet"/>
      <w:lvlText w:val=""/>
      <w:lvlJc w:val="left"/>
      <w:pPr>
        <w:ind w:left="4320" w:hanging="360"/>
      </w:pPr>
      <w:rPr>
        <w:rFonts w:ascii="Wingdings" w:hAnsi="Wingdings" w:hint="default"/>
      </w:rPr>
    </w:lvl>
    <w:lvl w:ilvl="6" w:tplc="0C76530A" w:tentative="1">
      <w:start w:val="1"/>
      <w:numFmt w:val="bullet"/>
      <w:lvlText w:val=""/>
      <w:lvlJc w:val="left"/>
      <w:pPr>
        <w:ind w:left="5040" w:hanging="360"/>
      </w:pPr>
      <w:rPr>
        <w:rFonts w:ascii="Symbol" w:hAnsi="Symbol" w:hint="default"/>
      </w:rPr>
    </w:lvl>
    <w:lvl w:ilvl="7" w:tplc="3F4C9338" w:tentative="1">
      <w:start w:val="1"/>
      <w:numFmt w:val="bullet"/>
      <w:lvlText w:val="o"/>
      <w:lvlJc w:val="left"/>
      <w:pPr>
        <w:ind w:left="5760" w:hanging="360"/>
      </w:pPr>
      <w:rPr>
        <w:rFonts w:ascii="Courier New" w:hAnsi="Courier New" w:hint="default"/>
      </w:rPr>
    </w:lvl>
    <w:lvl w:ilvl="8" w:tplc="5D783A00" w:tentative="1">
      <w:start w:val="1"/>
      <w:numFmt w:val="bullet"/>
      <w:lvlText w:val=""/>
      <w:lvlJc w:val="left"/>
      <w:pPr>
        <w:ind w:left="6480" w:hanging="360"/>
      </w:pPr>
      <w:rPr>
        <w:rFonts w:ascii="Wingdings" w:hAnsi="Wingdings" w:hint="default"/>
      </w:rPr>
    </w:lvl>
  </w:abstractNum>
  <w:abstractNum w:abstractNumId="39" w15:restartNumberingAfterBreak="0">
    <w:nsid w:val="75B97A53"/>
    <w:multiLevelType w:val="multilevel"/>
    <w:tmpl w:val="04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0" w15:restartNumberingAfterBreak="0">
    <w:nsid w:val="7AAF4EE4"/>
    <w:multiLevelType w:val="hybridMultilevel"/>
    <w:tmpl w:val="948429AE"/>
    <w:lvl w:ilvl="0" w:tplc="78FE0AF2">
      <w:start w:val="1"/>
      <w:numFmt w:val="bullet"/>
      <w:lvlText w:val="-"/>
      <w:lvlJc w:val="left"/>
      <w:pPr>
        <w:ind w:left="1854" w:hanging="360"/>
      </w:pPr>
      <w:rPr>
        <w:rFonts w:ascii="Arial" w:hAnsi="Arial" w:cs="Arial" w:hint="default"/>
      </w:rPr>
    </w:lvl>
    <w:lvl w:ilvl="1" w:tplc="04090003" w:tentative="1">
      <w:start w:val="1"/>
      <w:numFmt w:val="bullet"/>
      <w:lvlText w:val="o"/>
      <w:lvlJc w:val="left"/>
      <w:pPr>
        <w:ind w:left="2574" w:hanging="360"/>
      </w:pPr>
      <w:rPr>
        <w:rFonts w:ascii="Courier New" w:hAnsi="Courier New" w:hint="default"/>
      </w:rPr>
    </w:lvl>
    <w:lvl w:ilvl="2" w:tplc="04090005" w:tentative="1">
      <w:start w:val="1"/>
      <w:numFmt w:val="bullet"/>
      <w:lvlText w:val=""/>
      <w:lvlJc w:val="left"/>
      <w:pPr>
        <w:ind w:left="3294" w:hanging="360"/>
      </w:pPr>
      <w:rPr>
        <w:rFonts w:ascii="Wingdings" w:hAnsi="Wingdings" w:hint="default"/>
      </w:rPr>
    </w:lvl>
    <w:lvl w:ilvl="3" w:tplc="04090001" w:tentative="1">
      <w:start w:val="1"/>
      <w:numFmt w:val="bullet"/>
      <w:lvlText w:val=""/>
      <w:lvlJc w:val="left"/>
      <w:pPr>
        <w:ind w:left="4014" w:hanging="360"/>
      </w:pPr>
      <w:rPr>
        <w:rFonts w:ascii="Symbol" w:hAnsi="Symbol" w:hint="default"/>
      </w:rPr>
    </w:lvl>
    <w:lvl w:ilvl="4" w:tplc="04090003" w:tentative="1">
      <w:start w:val="1"/>
      <w:numFmt w:val="bullet"/>
      <w:lvlText w:val="o"/>
      <w:lvlJc w:val="left"/>
      <w:pPr>
        <w:ind w:left="4734" w:hanging="360"/>
      </w:pPr>
      <w:rPr>
        <w:rFonts w:ascii="Courier New" w:hAnsi="Courier New" w:hint="default"/>
      </w:rPr>
    </w:lvl>
    <w:lvl w:ilvl="5" w:tplc="04090005" w:tentative="1">
      <w:start w:val="1"/>
      <w:numFmt w:val="bullet"/>
      <w:lvlText w:val=""/>
      <w:lvlJc w:val="left"/>
      <w:pPr>
        <w:ind w:left="5454" w:hanging="360"/>
      </w:pPr>
      <w:rPr>
        <w:rFonts w:ascii="Wingdings" w:hAnsi="Wingdings" w:hint="default"/>
      </w:rPr>
    </w:lvl>
    <w:lvl w:ilvl="6" w:tplc="04090001" w:tentative="1">
      <w:start w:val="1"/>
      <w:numFmt w:val="bullet"/>
      <w:lvlText w:val=""/>
      <w:lvlJc w:val="left"/>
      <w:pPr>
        <w:ind w:left="6174" w:hanging="360"/>
      </w:pPr>
      <w:rPr>
        <w:rFonts w:ascii="Symbol" w:hAnsi="Symbol" w:hint="default"/>
      </w:rPr>
    </w:lvl>
    <w:lvl w:ilvl="7" w:tplc="04090003" w:tentative="1">
      <w:start w:val="1"/>
      <w:numFmt w:val="bullet"/>
      <w:lvlText w:val="o"/>
      <w:lvlJc w:val="left"/>
      <w:pPr>
        <w:ind w:left="6894" w:hanging="360"/>
      </w:pPr>
      <w:rPr>
        <w:rFonts w:ascii="Courier New" w:hAnsi="Courier New" w:hint="default"/>
      </w:rPr>
    </w:lvl>
    <w:lvl w:ilvl="8" w:tplc="04090005" w:tentative="1">
      <w:start w:val="1"/>
      <w:numFmt w:val="bullet"/>
      <w:lvlText w:val=""/>
      <w:lvlJc w:val="left"/>
      <w:pPr>
        <w:ind w:left="7614" w:hanging="360"/>
      </w:pPr>
      <w:rPr>
        <w:rFonts w:ascii="Wingdings" w:hAnsi="Wingdings" w:hint="default"/>
      </w:rPr>
    </w:lvl>
  </w:abstractNum>
  <w:abstractNum w:abstractNumId="41" w15:restartNumberingAfterBreak="0">
    <w:nsid w:val="7FA64EA5"/>
    <w:multiLevelType w:val="hybridMultilevel"/>
    <w:tmpl w:val="62EEC042"/>
    <w:lvl w:ilvl="0" w:tplc="1AC20D66">
      <w:start w:val="1"/>
      <w:numFmt w:val="decimal"/>
      <w:lvlText w:val="%1."/>
      <w:lvlJc w:val="left"/>
      <w:pPr>
        <w:ind w:left="720" w:hanging="360"/>
      </w:pPr>
      <w:rPr>
        <w:rFonts w:cs="Times New Roman"/>
      </w:rPr>
    </w:lvl>
    <w:lvl w:ilvl="1" w:tplc="5714317A" w:tentative="1">
      <w:start w:val="1"/>
      <w:numFmt w:val="lowerLetter"/>
      <w:lvlText w:val="%2."/>
      <w:lvlJc w:val="left"/>
      <w:pPr>
        <w:ind w:left="1440" w:hanging="360"/>
      </w:pPr>
      <w:rPr>
        <w:rFonts w:cs="Times New Roman"/>
      </w:rPr>
    </w:lvl>
    <w:lvl w:ilvl="2" w:tplc="80441AC4" w:tentative="1">
      <w:start w:val="1"/>
      <w:numFmt w:val="lowerRoman"/>
      <w:lvlText w:val="%3."/>
      <w:lvlJc w:val="right"/>
      <w:pPr>
        <w:ind w:left="2160" w:hanging="180"/>
      </w:pPr>
      <w:rPr>
        <w:rFonts w:cs="Times New Roman"/>
      </w:rPr>
    </w:lvl>
    <w:lvl w:ilvl="3" w:tplc="1F36BF24" w:tentative="1">
      <w:start w:val="1"/>
      <w:numFmt w:val="decimal"/>
      <w:lvlText w:val="%4."/>
      <w:lvlJc w:val="left"/>
      <w:pPr>
        <w:ind w:left="2880" w:hanging="360"/>
      </w:pPr>
      <w:rPr>
        <w:rFonts w:cs="Times New Roman"/>
      </w:rPr>
    </w:lvl>
    <w:lvl w:ilvl="4" w:tplc="5FD49EE0" w:tentative="1">
      <w:start w:val="1"/>
      <w:numFmt w:val="lowerLetter"/>
      <w:lvlText w:val="%5."/>
      <w:lvlJc w:val="left"/>
      <w:pPr>
        <w:ind w:left="3600" w:hanging="360"/>
      </w:pPr>
      <w:rPr>
        <w:rFonts w:cs="Times New Roman"/>
      </w:rPr>
    </w:lvl>
    <w:lvl w:ilvl="5" w:tplc="6024C7DE" w:tentative="1">
      <w:start w:val="1"/>
      <w:numFmt w:val="lowerRoman"/>
      <w:lvlText w:val="%6."/>
      <w:lvlJc w:val="right"/>
      <w:pPr>
        <w:ind w:left="4320" w:hanging="180"/>
      </w:pPr>
      <w:rPr>
        <w:rFonts w:cs="Times New Roman"/>
      </w:rPr>
    </w:lvl>
    <w:lvl w:ilvl="6" w:tplc="3D4623CE" w:tentative="1">
      <w:start w:val="1"/>
      <w:numFmt w:val="decimal"/>
      <w:lvlText w:val="%7."/>
      <w:lvlJc w:val="left"/>
      <w:pPr>
        <w:ind w:left="5040" w:hanging="360"/>
      </w:pPr>
      <w:rPr>
        <w:rFonts w:cs="Times New Roman"/>
      </w:rPr>
    </w:lvl>
    <w:lvl w:ilvl="7" w:tplc="F2D6AD28" w:tentative="1">
      <w:start w:val="1"/>
      <w:numFmt w:val="lowerLetter"/>
      <w:lvlText w:val="%8."/>
      <w:lvlJc w:val="left"/>
      <w:pPr>
        <w:ind w:left="5760" w:hanging="360"/>
      </w:pPr>
      <w:rPr>
        <w:rFonts w:cs="Times New Roman"/>
      </w:rPr>
    </w:lvl>
    <w:lvl w:ilvl="8" w:tplc="75D27EB6" w:tentative="1">
      <w:start w:val="1"/>
      <w:numFmt w:val="lowerRoman"/>
      <w:lvlText w:val="%9."/>
      <w:lvlJc w:val="right"/>
      <w:pPr>
        <w:ind w:left="6480" w:hanging="180"/>
      </w:pPr>
      <w:rPr>
        <w:rFonts w:cs="Times New Roman"/>
      </w:rPr>
    </w:lvl>
  </w:abstractNum>
  <w:num w:numId="1" w16cid:durableId="720134142">
    <w:abstractNumId w:val="16"/>
    <w:lvlOverride w:ilvl="0">
      <w:startOverride w:val="1"/>
    </w:lvlOverride>
  </w:num>
  <w:num w:numId="2" w16cid:durableId="1946501422">
    <w:abstractNumId w:val="22"/>
  </w:num>
  <w:num w:numId="3" w16cid:durableId="647515568">
    <w:abstractNumId w:val="39"/>
  </w:num>
  <w:num w:numId="4" w16cid:durableId="398290415">
    <w:abstractNumId w:val="26"/>
  </w:num>
  <w:num w:numId="5" w16cid:durableId="749929619">
    <w:abstractNumId w:val="17"/>
  </w:num>
  <w:num w:numId="6" w16cid:durableId="1554997683">
    <w:abstractNumId w:val="18"/>
  </w:num>
  <w:num w:numId="7" w16cid:durableId="452212514">
    <w:abstractNumId w:val="0"/>
    <w:lvlOverride w:ilvl="0">
      <w:lvl w:ilvl="0">
        <w:start w:val="1"/>
        <w:numFmt w:val="bullet"/>
        <w:pStyle w:val="ListDash-PL"/>
        <w:lvlText w:val="-"/>
        <w:legacy w:legacy="1" w:legacySpace="0" w:legacyIndent="360"/>
        <w:lvlJc w:val="left"/>
        <w:pPr>
          <w:ind w:left="360" w:hanging="360"/>
        </w:pPr>
        <w:rPr>
          <w:rFonts w:ascii="Arial" w:hAnsi="Arial" w:cs="Arial" w:hint="default"/>
        </w:rPr>
      </w:lvl>
    </w:lvlOverride>
  </w:num>
  <w:num w:numId="8" w16cid:durableId="863709481">
    <w:abstractNumId w:val="37"/>
  </w:num>
  <w:num w:numId="9" w16cid:durableId="286543400">
    <w:abstractNumId w:val="23"/>
  </w:num>
  <w:num w:numId="10" w16cid:durableId="2086030706">
    <w:abstractNumId w:val="30"/>
  </w:num>
  <w:num w:numId="11" w16cid:durableId="1208445087">
    <w:abstractNumId w:val="24"/>
  </w:num>
  <w:num w:numId="12" w16cid:durableId="1825196270">
    <w:abstractNumId w:val="20"/>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5680751">
    <w:abstractNumId w:val="31"/>
  </w:num>
  <w:num w:numId="14" w16cid:durableId="481195891">
    <w:abstractNumId w:val="32"/>
  </w:num>
  <w:num w:numId="15" w16cid:durableId="1420054978">
    <w:abstractNumId w:val="40"/>
  </w:num>
  <w:num w:numId="16" w16cid:durableId="1924336669">
    <w:abstractNumId w:val="35"/>
  </w:num>
  <w:num w:numId="17" w16cid:durableId="1326011350">
    <w:abstractNumId w:val="4"/>
  </w:num>
  <w:num w:numId="18" w16cid:durableId="798257773">
    <w:abstractNumId w:val="8"/>
  </w:num>
  <w:num w:numId="19" w16cid:durableId="166335856">
    <w:abstractNumId w:val="15"/>
  </w:num>
  <w:num w:numId="20" w16cid:durableId="963661840">
    <w:abstractNumId w:val="2"/>
  </w:num>
  <w:num w:numId="21" w16cid:durableId="675307497">
    <w:abstractNumId w:val="19"/>
  </w:num>
  <w:num w:numId="22" w16cid:durableId="1185552958">
    <w:abstractNumId w:val="11"/>
  </w:num>
  <w:num w:numId="23" w16cid:durableId="1090539440">
    <w:abstractNumId w:val="12"/>
  </w:num>
  <w:num w:numId="24" w16cid:durableId="695883676">
    <w:abstractNumId w:val="41"/>
  </w:num>
  <w:num w:numId="25" w16cid:durableId="55404735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439135478">
    <w:abstractNumId w:val="13"/>
  </w:num>
  <w:num w:numId="27" w16cid:durableId="1090812511">
    <w:abstractNumId w:val="27"/>
  </w:num>
  <w:num w:numId="28" w16cid:durableId="69741154">
    <w:abstractNumId w:val="25"/>
  </w:num>
  <w:num w:numId="29" w16cid:durableId="1106775188">
    <w:abstractNumId w:val="3"/>
  </w:num>
  <w:num w:numId="30" w16cid:durableId="984286148">
    <w:abstractNumId w:val="21"/>
  </w:num>
  <w:num w:numId="31" w16cid:durableId="1968319172">
    <w:abstractNumId w:val="5"/>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921910200">
    <w:abstractNumId w:val="0"/>
    <w:lvlOverride w:ilvl="0">
      <w:lvl w:ilvl="0">
        <w:start w:val="1"/>
        <w:numFmt w:val="bullet"/>
        <w:pStyle w:val="ListDash-PL"/>
        <w:lvlText w:val="-"/>
        <w:legacy w:legacy="1" w:legacySpace="0" w:legacyIndent="360"/>
        <w:lvlJc w:val="left"/>
        <w:pPr>
          <w:ind w:left="360" w:hanging="360"/>
        </w:pPr>
      </w:lvl>
    </w:lvlOverride>
  </w:num>
  <w:num w:numId="33" w16cid:durableId="406726026">
    <w:abstractNumId w:val="0"/>
    <w:lvlOverride w:ilvl="0">
      <w:lvl w:ilvl="0">
        <w:start w:val="1"/>
        <w:numFmt w:val="bullet"/>
        <w:pStyle w:val="ListDash-PL"/>
        <w:lvlText w:val="-"/>
        <w:legacy w:legacy="1" w:legacySpace="0" w:legacyIndent="360"/>
        <w:lvlJc w:val="left"/>
        <w:pPr>
          <w:ind w:left="360" w:hanging="360"/>
        </w:pPr>
      </w:lvl>
    </w:lvlOverride>
  </w:num>
  <w:num w:numId="34" w16cid:durableId="897400617">
    <w:abstractNumId w:val="0"/>
    <w:lvlOverride w:ilvl="0">
      <w:lvl w:ilvl="0">
        <w:start w:val="1"/>
        <w:numFmt w:val="bullet"/>
        <w:pStyle w:val="ListDash-PL"/>
        <w:lvlText w:val="-"/>
        <w:legacy w:legacy="1" w:legacySpace="0" w:legacyIndent="360"/>
        <w:lvlJc w:val="left"/>
        <w:pPr>
          <w:ind w:left="360" w:hanging="360"/>
        </w:pPr>
      </w:lvl>
    </w:lvlOverride>
  </w:num>
  <w:num w:numId="35" w16cid:durableId="1666931520">
    <w:abstractNumId w:val="28"/>
  </w:num>
  <w:num w:numId="36" w16cid:durableId="2098399545">
    <w:abstractNumId w:val="6"/>
  </w:num>
  <w:num w:numId="37" w16cid:durableId="1044911141">
    <w:abstractNumId w:val="0"/>
    <w:lvlOverride w:ilvl="0">
      <w:lvl w:ilvl="0">
        <w:start w:val="1"/>
        <w:numFmt w:val="bullet"/>
        <w:pStyle w:val="ListDash-PL"/>
        <w:lvlText w:val="-"/>
        <w:legacy w:legacy="1" w:legacySpace="0" w:legacyIndent="360"/>
        <w:lvlJc w:val="left"/>
        <w:pPr>
          <w:ind w:left="360" w:hanging="360"/>
        </w:pPr>
      </w:lvl>
    </w:lvlOverride>
  </w:num>
  <w:num w:numId="38" w16cid:durableId="1395006981">
    <w:abstractNumId w:val="29"/>
  </w:num>
  <w:num w:numId="39" w16cid:durableId="537550597">
    <w:abstractNumId w:val="36"/>
  </w:num>
  <w:num w:numId="40" w16cid:durableId="181433738">
    <w:abstractNumId w:val="10"/>
  </w:num>
  <w:num w:numId="41" w16cid:durableId="495725547">
    <w:abstractNumId w:val="33"/>
  </w:num>
  <w:num w:numId="42" w16cid:durableId="270207256">
    <w:abstractNumId w:val="37"/>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460026581">
    <w:abstractNumId w:val="14"/>
  </w:num>
  <w:num w:numId="44" w16cid:durableId="1215966038">
    <w:abstractNumId w:val="34"/>
  </w:num>
  <w:num w:numId="45" w16cid:durableId="1657295415">
    <w:abstractNumId w:val="9"/>
  </w:num>
  <w:num w:numId="46" w16cid:durableId="73669584">
    <w:abstractNumId w:val="38"/>
  </w:num>
  <w:num w:numId="47" w16cid:durableId="2145341658">
    <w:abstractNumId w:val="0"/>
    <w:lvlOverride w:ilvl="0">
      <w:lvl w:ilvl="0">
        <w:start w:val="1"/>
        <w:numFmt w:val="bullet"/>
        <w:pStyle w:val="ListDash-PL"/>
        <w:lvlText w:val="-"/>
        <w:legacy w:legacy="1" w:legacySpace="0" w:legacyIndent="360"/>
        <w:lvlJc w:val="left"/>
        <w:pPr>
          <w:ind w:left="360" w:hanging="360"/>
        </w:pPr>
      </w:lvl>
    </w:lvlOverride>
  </w:num>
  <w:num w:numId="48" w16cid:durableId="1521433735">
    <w:abstractNumId w:val="7"/>
  </w:num>
  <w:numIdMacAtCleanup w:val="3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stylePaneFormatFilter w:val="1728" w:allStyles="0" w:customStyles="0" w:latentStyles="0" w:stylesInUse="1" w:headingStyles="1" w:numberingStyles="0" w:tableStyles="0" w:directFormattingOnRuns="1" w:directFormattingOnParagraphs="1" w:directFormattingOnNumbering="1" w:directFormattingOnTables="0" w:clearFormatting="1" w:top3HeadingStyles="0" w:visibleStyles="0" w:alternateStyleNames="0"/>
  <w:stylePaneSortMethod w:val="0000"/>
  <w:revisionView w:formatting="0"/>
  <w:documentProtection w:edit="comments" w:enforcement="0"/>
  <w:defaultTabStop w:val="720"/>
  <w:hyphenationZone w:val="425"/>
  <w:characterSpacingControl w:val="doNotCompress"/>
  <w:hdrShapeDefaults>
    <o:shapedefaults v:ext="edit" spidmax="2050"/>
  </w:hdrShapeDefaults>
  <w:footnotePr>
    <w:footnote w:id="-1"/>
    <w:footnote w:id="0"/>
  </w:footnotePr>
  <w:endnotePr>
    <w:numFmt w:val="decimal"/>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00472"/>
    <w:rsid w:val="00000063"/>
    <w:rsid w:val="000001D8"/>
    <w:rsid w:val="00000279"/>
    <w:rsid w:val="00000391"/>
    <w:rsid w:val="00000B6C"/>
    <w:rsid w:val="00000D7E"/>
    <w:rsid w:val="00001404"/>
    <w:rsid w:val="0000188F"/>
    <w:rsid w:val="00001C5D"/>
    <w:rsid w:val="00001D8D"/>
    <w:rsid w:val="00001DF4"/>
    <w:rsid w:val="0000212D"/>
    <w:rsid w:val="00002218"/>
    <w:rsid w:val="00002459"/>
    <w:rsid w:val="00002569"/>
    <w:rsid w:val="0000268E"/>
    <w:rsid w:val="000026E1"/>
    <w:rsid w:val="00002BC9"/>
    <w:rsid w:val="00002BE6"/>
    <w:rsid w:val="00002D23"/>
    <w:rsid w:val="00002DEE"/>
    <w:rsid w:val="0000318A"/>
    <w:rsid w:val="0000334F"/>
    <w:rsid w:val="00003889"/>
    <w:rsid w:val="00003AA6"/>
    <w:rsid w:val="00003C0A"/>
    <w:rsid w:val="000040DA"/>
    <w:rsid w:val="000051D9"/>
    <w:rsid w:val="00005563"/>
    <w:rsid w:val="000058DB"/>
    <w:rsid w:val="00005D05"/>
    <w:rsid w:val="00006ADA"/>
    <w:rsid w:val="00007056"/>
    <w:rsid w:val="000070EB"/>
    <w:rsid w:val="0000786B"/>
    <w:rsid w:val="00007A14"/>
    <w:rsid w:val="00010345"/>
    <w:rsid w:val="00010499"/>
    <w:rsid w:val="00010633"/>
    <w:rsid w:val="00010881"/>
    <w:rsid w:val="0001098A"/>
    <w:rsid w:val="00010E70"/>
    <w:rsid w:val="00011039"/>
    <w:rsid w:val="000113FB"/>
    <w:rsid w:val="00011457"/>
    <w:rsid w:val="0001196C"/>
    <w:rsid w:val="00011B60"/>
    <w:rsid w:val="00011FE2"/>
    <w:rsid w:val="0001203C"/>
    <w:rsid w:val="00012998"/>
    <w:rsid w:val="00012C05"/>
    <w:rsid w:val="00012DC3"/>
    <w:rsid w:val="000132E9"/>
    <w:rsid w:val="0001373F"/>
    <w:rsid w:val="00014174"/>
    <w:rsid w:val="000146C1"/>
    <w:rsid w:val="00014FC0"/>
    <w:rsid w:val="000154F8"/>
    <w:rsid w:val="00015FB8"/>
    <w:rsid w:val="000161C8"/>
    <w:rsid w:val="000161CF"/>
    <w:rsid w:val="00016330"/>
    <w:rsid w:val="00016953"/>
    <w:rsid w:val="00016C3E"/>
    <w:rsid w:val="00017592"/>
    <w:rsid w:val="00017773"/>
    <w:rsid w:val="000178D0"/>
    <w:rsid w:val="00017A67"/>
    <w:rsid w:val="00017C40"/>
    <w:rsid w:val="00017D36"/>
    <w:rsid w:val="00017FDE"/>
    <w:rsid w:val="00017FEC"/>
    <w:rsid w:val="0002007A"/>
    <w:rsid w:val="00020756"/>
    <w:rsid w:val="00020CAF"/>
    <w:rsid w:val="0002109E"/>
    <w:rsid w:val="0002133A"/>
    <w:rsid w:val="000213BE"/>
    <w:rsid w:val="00021509"/>
    <w:rsid w:val="0002186B"/>
    <w:rsid w:val="00021ED3"/>
    <w:rsid w:val="0002213F"/>
    <w:rsid w:val="000222E8"/>
    <w:rsid w:val="00022F57"/>
    <w:rsid w:val="00023323"/>
    <w:rsid w:val="0002393B"/>
    <w:rsid w:val="00023C67"/>
    <w:rsid w:val="00023E2E"/>
    <w:rsid w:val="0002436C"/>
    <w:rsid w:val="00024B45"/>
    <w:rsid w:val="00024D22"/>
    <w:rsid w:val="00024E98"/>
    <w:rsid w:val="00024F69"/>
    <w:rsid w:val="000256FD"/>
    <w:rsid w:val="000258C8"/>
    <w:rsid w:val="000258EE"/>
    <w:rsid w:val="00025CCB"/>
    <w:rsid w:val="00025EBB"/>
    <w:rsid w:val="00025F5A"/>
    <w:rsid w:val="00026A73"/>
    <w:rsid w:val="00026C21"/>
    <w:rsid w:val="00026EBD"/>
    <w:rsid w:val="0002797E"/>
    <w:rsid w:val="00027A6B"/>
    <w:rsid w:val="00027F7A"/>
    <w:rsid w:val="00030B81"/>
    <w:rsid w:val="00030C06"/>
    <w:rsid w:val="00032695"/>
    <w:rsid w:val="00032C06"/>
    <w:rsid w:val="00032F51"/>
    <w:rsid w:val="00034074"/>
    <w:rsid w:val="00034166"/>
    <w:rsid w:val="00034BBA"/>
    <w:rsid w:val="0003512E"/>
    <w:rsid w:val="0003590C"/>
    <w:rsid w:val="00035E3F"/>
    <w:rsid w:val="00035F48"/>
    <w:rsid w:val="00037246"/>
    <w:rsid w:val="00037D7B"/>
    <w:rsid w:val="0004068F"/>
    <w:rsid w:val="00040B5F"/>
    <w:rsid w:val="00040E76"/>
    <w:rsid w:val="000414A0"/>
    <w:rsid w:val="000417EB"/>
    <w:rsid w:val="000418E6"/>
    <w:rsid w:val="00042266"/>
    <w:rsid w:val="00042355"/>
    <w:rsid w:val="0004239A"/>
    <w:rsid w:val="000426EC"/>
    <w:rsid w:val="000426FA"/>
    <w:rsid w:val="000429B6"/>
    <w:rsid w:val="00042EAB"/>
    <w:rsid w:val="00042EEA"/>
    <w:rsid w:val="000430CB"/>
    <w:rsid w:val="000431AD"/>
    <w:rsid w:val="00043344"/>
    <w:rsid w:val="00043356"/>
    <w:rsid w:val="000435FF"/>
    <w:rsid w:val="00043851"/>
    <w:rsid w:val="0004468F"/>
    <w:rsid w:val="00044C87"/>
    <w:rsid w:val="00044D24"/>
    <w:rsid w:val="0004513F"/>
    <w:rsid w:val="00045147"/>
    <w:rsid w:val="00045CFB"/>
    <w:rsid w:val="000462DA"/>
    <w:rsid w:val="000468DD"/>
    <w:rsid w:val="00046B5D"/>
    <w:rsid w:val="00046CA1"/>
    <w:rsid w:val="00046FCE"/>
    <w:rsid w:val="00047AC9"/>
    <w:rsid w:val="00047BC3"/>
    <w:rsid w:val="00050A61"/>
    <w:rsid w:val="0005138C"/>
    <w:rsid w:val="00051391"/>
    <w:rsid w:val="0005173C"/>
    <w:rsid w:val="0005175A"/>
    <w:rsid w:val="000517DB"/>
    <w:rsid w:val="00051AFD"/>
    <w:rsid w:val="00051F85"/>
    <w:rsid w:val="00052371"/>
    <w:rsid w:val="00052473"/>
    <w:rsid w:val="00052FD5"/>
    <w:rsid w:val="00053292"/>
    <w:rsid w:val="00053918"/>
    <w:rsid w:val="00053A8B"/>
    <w:rsid w:val="00053B0D"/>
    <w:rsid w:val="00054291"/>
    <w:rsid w:val="00054A9D"/>
    <w:rsid w:val="00054E87"/>
    <w:rsid w:val="00054EE7"/>
    <w:rsid w:val="000552CC"/>
    <w:rsid w:val="00055490"/>
    <w:rsid w:val="0005553C"/>
    <w:rsid w:val="00055FDE"/>
    <w:rsid w:val="000561B2"/>
    <w:rsid w:val="000569B4"/>
    <w:rsid w:val="000569DC"/>
    <w:rsid w:val="00056C44"/>
    <w:rsid w:val="0005712D"/>
    <w:rsid w:val="000573D7"/>
    <w:rsid w:val="000574D1"/>
    <w:rsid w:val="00057D6A"/>
    <w:rsid w:val="0006039D"/>
    <w:rsid w:val="0006048B"/>
    <w:rsid w:val="00060748"/>
    <w:rsid w:val="000608F4"/>
    <w:rsid w:val="00060C0C"/>
    <w:rsid w:val="00060FB7"/>
    <w:rsid w:val="000612DF"/>
    <w:rsid w:val="00061583"/>
    <w:rsid w:val="0006173B"/>
    <w:rsid w:val="000618B3"/>
    <w:rsid w:val="00061A52"/>
    <w:rsid w:val="00061ED9"/>
    <w:rsid w:val="00061F66"/>
    <w:rsid w:val="00062555"/>
    <w:rsid w:val="00062D86"/>
    <w:rsid w:val="000636BE"/>
    <w:rsid w:val="000638FD"/>
    <w:rsid w:val="00063A36"/>
    <w:rsid w:val="0006410F"/>
    <w:rsid w:val="00064567"/>
    <w:rsid w:val="000647A8"/>
    <w:rsid w:val="00064A90"/>
    <w:rsid w:val="000656FA"/>
    <w:rsid w:val="00065E0A"/>
    <w:rsid w:val="00066252"/>
    <w:rsid w:val="00066495"/>
    <w:rsid w:val="0006699F"/>
    <w:rsid w:val="00066E5C"/>
    <w:rsid w:val="00066E83"/>
    <w:rsid w:val="000671FA"/>
    <w:rsid w:val="00067E51"/>
    <w:rsid w:val="00067F72"/>
    <w:rsid w:val="0007015F"/>
    <w:rsid w:val="00070559"/>
    <w:rsid w:val="000709A1"/>
    <w:rsid w:val="00070CAD"/>
    <w:rsid w:val="00071170"/>
    <w:rsid w:val="0007140F"/>
    <w:rsid w:val="0007176D"/>
    <w:rsid w:val="00071EED"/>
    <w:rsid w:val="00071F70"/>
    <w:rsid w:val="0007216B"/>
    <w:rsid w:val="00072681"/>
    <w:rsid w:val="00072A22"/>
    <w:rsid w:val="00072C8D"/>
    <w:rsid w:val="00072E68"/>
    <w:rsid w:val="00073859"/>
    <w:rsid w:val="00073962"/>
    <w:rsid w:val="00073A77"/>
    <w:rsid w:val="00073AC2"/>
    <w:rsid w:val="00073E3E"/>
    <w:rsid w:val="00074062"/>
    <w:rsid w:val="000741BA"/>
    <w:rsid w:val="00074A98"/>
    <w:rsid w:val="00074DA1"/>
    <w:rsid w:val="000753A9"/>
    <w:rsid w:val="000756FB"/>
    <w:rsid w:val="000758A6"/>
    <w:rsid w:val="00075931"/>
    <w:rsid w:val="00075CB9"/>
    <w:rsid w:val="00076260"/>
    <w:rsid w:val="00076792"/>
    <w:rsid w:val="00076939"/>
    <w:rsid w:val="00076D05"/>
    <w:rsid w:val="00076E73"/>
    <w:rsid w:val="00076F8B"/>
    <w:rsid w:val="0007703F"/>
    <w:rsid w:val="000770AB"/>
    <w:rsid w:val="000772B9"/>
    <w:rsid w:val="00077B59"/>
    <w:rsid w:val="00077E68"/>
    <w:rsid w:val="0008039E"/>
    <w:rsid w:val="00080660"/>
    <w:rsid w:val="00080B81"/>
    <w:rsid w:val="00080B94"/>
    <w:rsid w:val="000812C6"/>
    <w:rsid w:val="000818F1"/>
    <w:rsid w:val="00081A74"/>
    <w:rsid w:val="00081C4A"/>
    <w:rsid w:val="00081CA0"/>
    <w:rsid w:val="00081D16"/>
    <w:rsid w:val="00081E70"/>
    <w:rsid w:val="00081FBB"/>
    <w:rsid w:val="00082372"/>
    <w:rsid w:val="0008292C"/>
    <w:rsid w:val="00082F45"/>
    <w:rsid w:val="000831BB"/>
    <w:rsid w:val="000836E0"/>
    <w:rsid w:val="00083715"/>
    <w:rsid w:val="000837D3"/>
    <w:rsid w:val="00083914"/>
    <w:rsid w:val="00083C47"/>
    <w:rsid w:val="00083EFA"/>
    <w:rsid w:val="00083F7B"/>
    <w:rsid w:val="00084584"/>
    <w:rsid w:val="00084AFF"/>
    <w:rsid w:val="00084D5F"/>
    <w:rsid w:val="00084DA8"/>
    <w:rsid w:val="0008513D"/>
    <w:rsid w:val="000853CD"/>
    <w:rsid w:val="00085414"/>
    <w:rsid w:val="000856EA"/>
    <w:rsid w:val="00085872"/>
    <w:rsid w:val="00086096"/>
    <w:rsid w:val="000869AF"/>
    <w:rsid w:val="00086B5F"/>
    <w:rsid w:val="00086D7D"/>
    <w:rsid w:val="00087227"/>
    <w:rsid w:val="00087454"/>
    <w:rsid w:val="0008759C"/>
    <w:rsid w:val="000879C6"/>
    <w:rsid w:val="00087A12"/>
    <w:rsid w:val="00087C10"/>
    <w:rsid w:val="00087CED"/>
    <w:rsid w:val="00087DD3"/>
    <w:rsid w:val="00090871"/>
    <w:rsid w:val="00091030"/>
    <w:rsid w:val="000912C7"/>
    <w:rsid w:val="000913E6"/>
    <w:rsid w:val="0009149E"/>
    <w:rsid w:val="000916F9"/>
    <w:rsid w:val="000917E5"/>
    <w:rsid w:val="00091BE3"/>
    <w:rsid w:val="00091C4B"/>
    <w:rsid w:val="00091C9A"/>
    <w:rsid w:val="00091F82"/>
    <w:rsid w:val="0009206E"/>
    <w:rsid w:val="000922AB"/>
    <w:rsid w:val="000926E4"/>
    <w:rsid w:val="0009296F"/>
    <w:rsid w:val="00092DDA"/>
    <w:rsid w:val="000934D6"/>
    <w:rsid w:val="00093646"/>
    <w:rsid w:val="000948C7"/>
    <w:rsid w:val="000949AC"/>
    <w:rsid w:val="00094D68"/>
    <w:rsid w:val="00094ED9"/>
    <w:rsid w:val="000955D5"/>
    <w:rsid w:val="00095DA6"/>
    <w:rsid w:val="00095F9C"/>
    <w:rsid w:val="0009640B"/>
    <w:rsid w:val="0009678E"/>
    <w:rsid w:val="0009681D"/>
    <w:rsid w:val="000968F6"/>
    <w:rsid w:val="00096921"/>
    <w:rsid w:val="00096A09"/>
    <w:rsid w:val="0009795B"/>
    <w:rsid w:val="00097C4C"/>
    <w:rsid w:val="00097CA5"/>
    <w:rsid w:val="000A0489"/>
    <w:rsid w:val="000A04B4"/>
    <w:rsid w:val="000A073C"/>
    <w:rsid w:val="000A082F"/>
    <w:rsid w:val="000A192B"/>
    <w:rsid w:val="000A23BB"/>
    <w:rsid w:val="000A2867"/>
    <w:rsid w:val="000A2965"/>
    <w:rsid w:val="000A3119"/>
    <w:rsid w:val="000A429C"/>
    <w:rsid w:val="000A446A"/>
    <w:rsid w:val="000A4E9C"/>
    <w:rsid w:val="000A5350"/>
    <w:rsid w:val="000A56A7"/>
    <w:rsid w:val="000A5797"/>
    <w:rsid w:val="000A59BE"/>
    <w:rsid w:val="000A6256"/>
    <w:rsid w:val="000A6258"/>
    <w:rsid w:val="000A6696"/>
    <w:rsid w:val="000A6A3F"/>
    <w:rsid w:val="000A6C56"/>
    <w:rsid w:val="000A6EC9"/>
    <w:rsid w:val="000A709E"/>
    <w:rsid w:val="000A713A"/>
    <w:rsid w:val="000A782B"/>
    <w:rsid w:val="000A7E95"/>
    <w:rsid w:val="000B003B"/>
    <w:rsid w:val="000B020A"/>
    <w:rsid w:val="000B06CB"/>
    <w:rsid w:val="000B0743"/>
    <w:rsid w:val="000B0E55"/>
    <w:rsid w:val="000B1987"/>
    <w:rsid w:val="000B1A81"/>
    <w:rsid w:val="000B1BA4"/>
    <w:rsid w:val="000B2146"/>
    <w:rsid w:val="000B21BA"/>
    <w:rsid w:val="000B21FF"/>
    <w:rsid w:val="000B24C6"/>
    <w:rsid w:val="000B371F"/>
    <w:rsid w:val="000B3A06"/>
    <w:rsid w:val="000B3EC2"/>
    <w:rsid w:val="000B4231"/>
    <w:rsid w:val="000B4CC3"/>
    <w:rsid w:val="000B4E67"/>
    <w:rsid w:val="000B5700"/>
    <w:rsid w:val="000B5CEA"/>
    <w:rsid w:val="000B5E48"/>
    <w:rsid w:val="000B5E6F"/>
    <w:rsid w:val="000B5F60"/>
    <w:rsid w:val="000B601B"/>
    <w:rsid w:val="000B6A30"/>
    <w:rsid w:val="000B7674"/>
    <w:rsid w:val="000B7D0F"/>
    <w:rsid w:val="000C0149"/>
    <w:rsid w:val="000C0944"/>
    <w:rsid w:val="000C0E3C"/>
    <w:rsid w:val="000C100B"/>
    <w:rsid w:val="000C13A7"/>
    <w:rsid w:val="000C1C2B"/>
    <w:rsid w:val="000C1C8F"/>
    <w:rsid w:val="000C1CFF"/>
    <w:rsid w:val="000C21A1"/>
    <w:rsid w:val="000C31DA"/>
    <w:rsid w:val="000C3516"/>
    <w:rsid w:val="000C360B"/>
    <w:rsid w:val="000C360D"/>
    <w:rsid w:val="000C367F"/>
    <w:rsid w:val="000C3C14"/>
    <w:rsid w:val="000C3FF1"/>
    <w:rsid w:val="000C46D4"/>
    <w:rsid w:val="000C4C5B"/>
    <w:rsid w:val="000C4CAE"/>
    <w:rsid w:val="000C4F1D"/>
    <w:rsid w:val="000C5203"/>
    <w:rsid w:val="000C5664"/>
    <w:rsid w:val="000C5E20"/>
    <w:rsid w:val="000C5E69"/>
    <w:rsid w:val="000C6A04"/>
    <w:rsid w:val="000C6BF0"/>
    <w:rsid w:val="000C743E"/>
    <w:rsid w:val="000D0087"/>
    <w:rsid w:val="000D01D3"/>
    <w:rsid w:val="000D0493"/>
    <w:rsid w:val="000D1FA2"/>
    <w:rsid w:val="000D23DD"/>
    <w:rsid w:val="000D23E3"/>
    <w:rsid w:val="000D252B"/>
    <w:rsid w:val="000D2B5F"/>
    <w:rsid w:val="000D32C8"/>
    <w:rsid w:val="000D32EA"/>
    <w:rsid w:val="000D34FB"/>
    <w:rsid w:val="000D396C"/>
    <w:rsid w:val="000D3BCD"/>
    <w:rsid w:val="000D3C18"/>
    <w:rsid w:val="000D3EDE"/>
    <w:rsid w:val="000D4275"/>
    <w:rsid w:val="000D46C4"/>
    <w:rsid w:val="000D478F"/>
    <w:rsid w:val="000D4D97"/>
    <w:rsid w:val="000D59A2"/>
    <w:rsid w:val="000D5C4C"/>
    <w:rsid w:val="000D66CB"/>
    <w:rsid w:val="000D689F"/>
    <w:rsid w:val="000D6962"/>
    <w:rsid w:val="000D6C34"/>
    <w:rsid w:val="000D6E73"/>
    <w:rsid w:val="000D6E8E"/>
    <w:rsid w:val="000D7160"/>
    <w:rsid w:val="000D76AF"/>
    <w:rsid w:val="000E0162"/>
    <w:rsid w:val="000E07B3"/>
    <w:rsid w:val="000E0941"/>
    <w:rsid w:val="000E09EF"/>
    <w:rsid w:val="000E0B2A"/>
    <w:rsid w:val="000E1525"/>
    <w:rsid w:val="000E1E95"/>
    <w:rsid w:val="000E1F29"/>
    <w:rsid w:val="000E23AC"/>
    <w:rsid w:val="000E24B7"/>
    <w:rsid w:val="000E2D79"/>
    <w:rsid w:val="000E36D2"/>
    <w:rsid w:val="000E3714"/>
    <w:rsid w:val="000E4168"/>
    <w:rsid w:val="000E4308"/>
    <w:rsid w:val="000E43AF"/>
    <w:rsid w:val="000E47A4"/>
    <w:rsid w:val="000E487E"/>
    <w:rsid w:val="000E4C75"/>
    <w:rsid w:val="000E4DC7"/>
    <w:rsid w:val="000E4F31"/>
    <w:rsid w:val="000E5367"/>
    <w:rsid w:val="000E56E7"/>
    <w:rsid w:val="000E5CFA"/>
    <w:rsid w:val="000E5F15"/>
    <w:rsid w:val="000E6158"/>
    <w:rsid w:val="000E76F7"/>
    <w:rsid w:val="000E77C9"/>
    <w:rsid w:val="000E7C5D"/>
    <w:rsid w:val="000F02F1"/>
    <w:rsid w:val="000F0568"/>
    <w:rsid w:val="000F0AEE"/>
    <w:rsid w:val="000F194C"/>
    <w:rsid w:val="000F1BA0"/>
    <w:rsid w:val="000F205E"/>
    <w:rsid w:val="000F2227"/>
    <w:rsid w:val="000F25AC"/>
    <w:rsid w:val="000F25F6"/>
    <w:rsid w:val="000F26D2"/>
    <w:rsid w:val="000F2820"/>
    <w:rsid w:val="000F2C64"/>
    <w:rsid w:val="000F2E37"/>
    <w:rsid w:val="000F3399"/>
    <w:rsid w:val="000F3753"/>
    <w:rsid w:val="000F44A0"/>
    <w:rsid w:val="000F47BA"/>
    <w:rsid w:val="000F4AAC"/>
    <w:rsid w:val="000F4BF0"/>
    <w:rsid w:val="000F5430"/>
    <w:rsid w:val="000F5C04"/>
    <w:rsid w:val="000F5CAB"/>
    <w:rsid w:val="000F5DDC"/>
    <w:rsid w:val="000F5F3F"/>
    <w:rsid w:val="000F620F"/>
    <w:rsid w:val="000F6BE6"/>
    <w:rsid w:val="000F6E0F"/>
    <w:rsid w:val="000F7368"/>
    <w:rsid w:val="000F737B"/>
    <w:rsid w:val="001017AA"/>
    <w:rsid w:val="001018CD"/>
    <w:rsid w:val="00101CC8"/>
    <w:rsid w:val="00101DC3"/>
    <w:rsid w:val="00102014"/>
    <w:rsid w:val="001020AC"/>
    <w:rsid w:val="0010266F"/>
    <w:rsid w:val="001026B1"/>
    <w:rsid w:val="0010279D"/>
    <w:rsid w:val="001029A5"/>
    <w:rsid w:val="00102D5F"/>
    <w:rsid w:val="00103119"/>
    <w:rsid w:val="001035F1"/>
    <w:rsid w:val="00103C12"/>
    <w:rsid w:val="00104006"/>
    <w:rsid w:val="001043A6"/>
    <w:rsid w:val="00104A61"/>
    <w:rsid w:val="00104C02"/>
    <w:rsid w:val="00104E78"/>
    <w:rsid w:val="001050E7"/>
    <w:rsid w:val="0010558E"/>
    <w:rsid w:val="001058D2"/>
    <w:rsid w:val="00105D90"/>
    <w:rsid w:val="00105F2E"/>
    <w:rsid w:val="00105F9A"/>
    <w:rsid w:val="00106A6F"/>
    <w:rsid w:val="0010715C"/>
    <w:rsid w:val="00107499"/>
    <w:rsid w:val="0010755B"/>
    <w:rsid w:val="00110E2A"/>
    <w:rsid w:val="00110F01"/>
    <w:rsid w:val="00111208"/>
    <w:rsid w:val="0011131F"/>
    <w:rsid w:val="00111C04"/>
    <w:rsid w:val="001121AC"/>
    <w:rsid w:val="00112457"/>
    <w:rsid w:val="00112619"/>
    <w:rsid w:val="00112AEA"/>
    <w:rsid w:val="00113016"/>
    <w:rsid w:val="0011302B"/>
    <w:rsid w:val="0011310E"/>
    <w:rsid w:val="0011315C"/>
    <w:rsid w:val="0011323E"/>
    <w:rsid w:val="00113321"/>
    <w:rsid w:val="001136C4"/>
    <w:rsid w:val="00113A18"/>
    <w:rsid w:val="00114146"/>
    <w:rsid w:val="00114456"/>
    <w:rsid w:val="00114504"/>
    <w:rsid w:val="0011487F"/>
    <w:rsid w:val="00114AAB"/>
    <w:rsid w:val="00114BB3"/>
    <w:rsid w:val="00114DD0"/>
    <w:rsid w:val="00114DF1"/>
    <w:rsid w:val="00114F5E"/>
    <w:rsid w:val="001150B3"/>
    <w:rsid w:val="001152DD"/>
    <w:rsid w:val="0011541C"/>
    <w:rsid w:val="001158A5"/>
    <w:rsid w:val="00115C68"/>
    <w:rsid w:val="00115FA3"/>
    <w:rsid w:val="00116082"/>
    <w:rsid w:val="0011615D"/>
    <w:rsid w:val="00116321"/>
    <w:rsid w:val="00116459"/>
    <w:rsid w:val="00116529"/>
    <w:rsid w:val="00116A86"/>
    <w:rsid w:val="00116D2D"/>
    <w:rsid w:val="00116FF8"/>
    <w:rsid w:val="001174C0"/>
    <w:rsid w:val="0011780C"/>
    <w:rsid w:val="00117CA3"/>
    <w:rsid w:val="00117CB7"/>
    <w:rsid w:val="00117FD0"/>
    <w:rsid w:val="001200F6"/>
    <w:rsid w:val="001205B6"/>
    <w:rsid w:val="00120A1E"/>
    <w:rsid w:val="001210B9"/>
    <w:rsid w:val="00121358"/>
    <w:rsid w:val="00121926"/>
    <w:rsid w:val="00121952"/>
    <w:rsid w:val="00121EC6"/>
    <w:rsid w:val="00121FB4"/>
    <w:rsid w:val="00121FB6"/>
    <w:rsid w:val="0012232B"/>
    <w:rsid w:val="0012297D"/>
    <w:rsid w:val="001229FF"/>
    <w:rsid w:val="00122A85"/>
    <w:rsid w:val="00123308"/>
    <w:rsid w:val="001236AE"/>
    <w:rsid w:val="001237C3"/>
    <w:rsid w:val="00123A4F"/>
    <w:rsid w:val="00123E29"/>
    <w:rsid w:val="00124654"/>
    <w:rsid w:val="001246FD"/>
    <w:rsid w:val="001255AB"/>
    <w:rsid w:val="001257B8"/>
    <w:rsid w:val="001258D4"/>
    <w:rsid w:val="00125ABD"/>
    <w:rsid w:val="00125B65"/>
    <w:rsid w:val="00125C2D"/>
    <w:rsid w:val="00125FF3"/>
    <w:rsid w:val="0012669C"/>
    <w:rsid w:val="001268AD"/>
    <w:rsid w:val="00127049"/>
    <w:rsid w:val="00127561"/>
    <w:rsid w:val="00127DBD"/>
    <w:rsid w:val="00130734"/>
    <w:rsid w:val="00130892"/>
    <w:rsid w:val="00130C01"/>
    <w:rsid w:val="00130D05"/>
    <w:rsid w:val="00130D5F"/>
    <w:rsid w:val="00130EA2"/>
    <w:rsid w:val="00130FB0"/>
    <w:rsid w:val="0013143A"/>
    <w:rsid w:val="001314AD"/>
    <w:rsid w:val="0013177C"/>
    <w:rsid w:val="00131954"/>
    <w:rsid w:val="00131B8C"/>
    <w:rsid w:val="00132200"/>
    <w:rsid w:val="001325AE"/>
    <w:rsid w:val="00133214"/>
    <w:rsid w:val="0013325C"/>
    <w:rsid w:val="001332DF"/>
    <w:rsid w:val="00133819"/>
    <w:rsid w:val="00133960"/>
    <w:rsid w:val="00133B79"/>
    <w:rsid w:val="00133F26"/>
    <w:rsid w:val="001344FD"/>
    <w:rsid w:val="00134838"/>
    <w:rsid w:val="00134AAE"/>
    <w:rsid w:val="00134F28"/>
    <w:rsid w:val="0013553A"/>
    <w:rsid w:val="001355E5"/>
    <w:rsid w:val="0013571C"/>
    <w:rsid w:val="00135EDB"/>
    <w:rsid w:val="001360B6"/>
    <w:rsid w:val="00136593"/>
    <w:rsid w:val="0013675F"/>
    <w:rsid w:val="0013680A"/>
    <w:rsid w:val="00136A85"/>
    <w:rsid w:val="0013743A"/>
    <w:rsid w:val="001375F0"/>
    <w:rsid w:val="001375FC"/>
    <w:rsid w:val="001376BC"/>
    <w:rsid w:val="0013772F"/>
    <w:rsid w:val="0013797F"/>
    <w:rsid w:val="0014000B"/>
    <w:rsid w:val="001404AD"/>
    <w:rsid w:val="0014067F"/>
    <w:rsid w:val="00140923"/>
    <w:rsid w:val="00140BC9"/>
    <w:rsid w:val="00140BD3"/>
    <w:rsid w:val="00140EB9"/>
    <w:rsid w:val="0014196A"/>
    <w:rsid w:val="001419C0"/>
    <w:rsid w:val="00141F8A"/>
    <w:rsid w:val="001421E8"/>
    <w:rsid w:val="001422C1"/>
    <w:rsid w:val="00142359"/>
    <w:rsid w:val="0014256D"/>
    <w:rsid w:val="0014300B"/>
    <w:rsid w:val="0014374C"/>
    <w:rsid w:val="00143891"/>
    <w:rsid w:val="00143B31"/>
    <w:rsid w:val="00143DBB"/>
    <w:rsid w:val="001444E9"/>
    <w:rsid w:val="001445B3"/>
    <w:rsid w:val="001445F4"/>
    <w:rsid w:val="001449E8"/>
    <w:rsid w:val="00144A9D"/>
    <w:rsid w:val="00144B24"/>
    <w:rsid w:val="00144BF3"/>
    <w:rsid w:val="00144E7F"/>
    <w:rsid w:val="00144F3F"/>
    <w:rsid w:val="001452F5"/>
    <w:rsid w:val="00145E45"/>
    <w:rsid w:val="001463F1"/>
    <w:rsid w:val="00146797"/>
    <w:rsid w:val="00146814"/>
    <w:rsid w:val="00146E12"/>
    <w:rsid w:val="00146E7A"/>
    <w:rsid w:val="00147327"/>
    <w:rsid w:val="001474F7"/>
    <w:rsid w:val="001476CE"/>
    <w:rsid w:val="00147E0A"/>
    <w:rsid w:val="00147EAB"/>
    <w:rsid w:val="001501ED"/>
    <w:rsid w:val="001508DA"/>
    <w:rsid w:val="00150C4B"/>
    <w:rsid w:val="00150E16"/>
    <w:rsid w:val="00151125"/>
    <w:rsid w:val="00151184"/>
    <w:rsid w:val="001514A3"/>
    <w:rsid w:val="001514FB"/>
    <w:rsid w:val="00151715"/>
    <w:rsid w:val="001518A2"/>
    <w:rsid w:val="001529E2"/>
    <w:rsid w:val="0015346B"/>
    <w:rsid w:val="00153AC2"/>
    <w:rsid w:val="00153FD9"/>
    <w:rsid w:val="00154173"/>
    <w:rsid w:val="0015433D"/>
    <w:rsid w:val="0015466F"/>
    <w:rsid w:val="001552F2"/>
    <w:rsid w:val="001553CA"/>
    <w:rsid w:val="00155533"/>
    <w:rsid w:val="00155672"/>
    <w:rsid w:val="00156952"/>
    <w:rsid w:val="00156E7C"/>
    <w:rsid w:val="00156FC7"/>
    <w:rsid w:val="00157203"/>
    <w:rsid w:val="00157241"/>
    <w:rsid w:val="00157C8F"/>
    <w:rsid w:val="00157EF5"/>
    <w:rsid w:val="001601CB"/>
    <w:rsid w:val="0016033F"/>
    <w:rsid w:val="001604D3"/>
    <w:rsid w:val="00160519"/>
    <w:rsid w:val="001608FF"/>
    <w:rsid w:val="00160B86"/>
    <w:rsid w:val="00160F0D"/>
    <w:rsid w:val="001611A6"/>
    <w:rsid w:val="0016121D"/>
    <w:rsid w:val="0016132A"/>
    <w:rsid w:val="00161576"/>
    <w:rsid w:val="00161A43"/>
    <w:rsid w:val="0016247B"/>
    <w:rsid w:val="0016255F"/>
    <w:rsid w:val="00163458"/>
    <w:rsid w:val="001639FD"/>
    <w:rsid w:val="00163AAA"/>
    <w:rsid w:val="00163B0B"/>
    <w:rsid w:val="0016413C"/>
    <w:rsid w:val="00164629"/>
    <w:rsid w:val="00164C39"/>
    <w:rsid w:val="00164E92"/>
    <w:rsid w:val="001652BD"/>
    <w:rsid w:val="001654B3"/>
    <w:rsid w:val="0016556E"/>
    <w:rsid w:val="00165585"/>
    <w:rsid w:val="00165876"/>
    <w:rsid w:val="00165A30"/>
    <w:rsid w:val="00165B8E"/>
    <w:rsid w:val="00166331"/>
    <w:rsid w:val="001664A4"/>
    <w:rsid w:val="0016655E"/>
    <w:rsid w:val="00166689"/>
    <w:rsid w:val="00166765"/>
    <w:rsid w:val="00166CBD"/>
    <w:rsid w:val="001670C6"/>
    <w:rsid w:val="00167530"/>
    <w:rsid w:val="00167623"/>
    <w:rsid w:val="00167822"/>
    <w:rsid w:val="00167C9B"/>
    <w:rsid w:val="00167D11"/>
    <w:rsid w:val="0017047E"/>
    <w:rsid w:val="00170781"/>
    <w:rsid w:val="00170A6A"/>
    <w:rsid w:val="00170A72"/>
    <w:rsid w:val="00171385"/>
    <w:rsid w:val="00171390"/>
    <w:rsid w:val="001714F6"/>
    <w:rsid w:val="0017176E"/>
    <w:rsid w:val="001722BF"/>
    <w:rsid w:val="00172397"/>
    <w:rsid w:val="0017248E"/>
    <w:rsid w:val="001724B8"/>
    <w:rsid w:val="0017251E"/>
    <w:rsid w:val="0017261C"/>
    <w:rsid w:val="00172D95"/>
    <w:rsid w:val="00172E91"/>
    <w:rsid w:val="00172EE3"/>
    <w:rsid w:val="00172EF6"/>
    <w:rsid w:val="001730C3"/>
    <w:rsid w:val="00173C60"/>
    <w:rsid w:val="00173E95"/>
    <w:rsid w:val="0017460B"/>
    <w:rsid w:val="00174A8F"/>
    <w:rsid w:val="00174E70"/>
    <w:rsid w:val="00174EB2"/>
    <w:rsid w:val="00175F6C"/>
    <w:rsid w:val="00176262"/>
    <w:rsid w:val="00176533"/>
    <w:rsid w:val="001767EA"/>
    <w:rsid w:val="00176E54"/>
    <w:rsid w:val="00176F66"/>
    <w:rsid w:val="00177E51"/>
    <w:rsid w:val="00177F22"/>
    <w:rsid w:val="00180087"/>
    <w:rsid w:val="001803F8"/>
    <w:rsid w:val="0018058E"/>
    <w:rsid w:val="00180901"/>
    <w:rsid w:val="001814F4"/>
    <w:rsid w:val="0018170B"/>
    <w:rsid w:val="0018177D"/>
    <w:rsid w:val="00181DC4"/>
    <w:rsid w:val="001822C9"/>
    <w:rsid w:val="0018270D"/>
    <w:rsid w:val="00182D91"/>
    <w:rsid w:val="00182DD1"/>
    <w:rsid w:val="00183290"/>
    <w:rsid w:val="0018343A"/>
    <w:rsid w:val="001834D7"/>
    <w:rsid w:val="0018372D"/>
    <w:rsid w:val="00183957"/>
    <w:rsid w:val="00183BAC"/>
    <w:rsid w:val="00183DC6"/>
    <w:rsid w:val="0018424A"/>
    <w:rsid w:val="00184277"/>
    <w:rsid w:val="001846C0"/>
    <w:rsid w:val="001847B8"/>
    <w:rsid w:val="00184996"/>
    <w:rsid w:val="00184A97"/>
    <w:rsid w:val="00184BFE"/>
    <w:rsid w:val="001851BF"/>
    <w:rsid w:val="001863EA"/>
    <w:rsid w:val="001864D7"/>
    <w:rsid w:val="00186C79"/>
    <w:rsid w:val="00186E91"/>
    <w:rsid w:val="001871C9"/>
    <w:rsid w:val="0018764C"/>
    <w:rsid w:val="00187976"/>
    <w:rsid w:val="00187D4C"/>
    <w:rsid w:val="00187F0E"/>
    <w:rsid w:val="00190194"/>
    <w:rsid w:val="00190528"/>
    <w:rsid w:val="00190707"/>
    <w:rsid w:val="001908AE"/>
    <w:rsid w:val="001908B6"/>
    <w:rsid w:val="00190B8A"/>
    <w:rsid w:val="00190C08"/>
    <w:rsid w:val="001914E7"/>
    <w:rsid w:val="0019205A"/>
    <w:rsid w:val="0019208D"/>
    <w:rsid w:val="00192440"/>
    <w:rsid w:val="001924F6"/>
    <w:rsid w:val="001926DB"/>
    <w:rsid w:val="001928B9"/>
    <w:rsid w:val="001929CF"/>
    <w:rsid w:val="001929DC"/>
    <w:rsid w:val="00192BC8"/>
    <w:rsid w:val="001937B2"/>
    <w:rsid w:val="00193926"/>
    <w:rsid w:val="00193982"/>
    <w:rsid w:val="00193AE3"/>
    <w:rsid w:val="00193AFC"/>
    <w:rsid w:val="00194A04"/>
    <w:rsid w:val="00194E9B"/>
    <w:rsid w:val="00195224"/>
    <w:rsid w:val="0019619D"/>
    <w:rsid w:val="00196308"/>
    <w:rsid w:val="001963D3"/>
    <w:rsid w:val="00196D21"/>
    <w:rsid w:val="00196DE0"/>
    <w:rsid w:val="0019706B"/>
    <w:rsid w:val="0019769B"/>
    <w:rsid w:val="00197B52"/>
    <w:rsid w:val="001A0580"/>
    <w:rsid w:val="001A0E2F"/>
    <w:rsid w:val="001A0F14"/>
    <w:rsid w:val="001A0F77"/>
    <w:rsid w:val="001A117C"/>
    <w:rsid w:val="001A1A9F"/>
    <w:rsid w:val="001A1D10"/>
    <w:rsid w:val="001A2092"/>
    <w:rsid w:val="001A2943"/>
    <w:rsid w:val="001A2A16"/>
    <w:rsid w:val="001A2A3A"/>
    <w:rsid w:val="001A2C8D"/>
    <w:rsid w:val="001A2F4B"/>
    <w:rsid w:val="001A3485"/>
    <w:rsid w:val="001A381C"/>
    <w:rsid w:val="001A383D"/>
    <w:rsid w:val="001A3AFE"/>
    <w:rsid w:val="001A3B22"/>
    <w:rsid w:val="001A3F72"/>
    <w:rsid w:val="001A40F7"/>
    <w:rsid w:val="001A41D2"/>
    <w:rsid w:val="001A45B2"/>
    <w:rsid w:val="001A45C3"/>
    <w:rsid w:val="001A46CF"/>
    <w:rsid w:val="001A47DD"/>
    <w:rsid w:val="001A4C18"/>
    <w:rsid w:val="001A4C55"/>
    <w:rsid w:val="001A4FBE"/>
    <w:rsid w:val="001A51F0"/>
    <w:rsid w:val="001A536C"/>
    <w:rsid w:val="001A55FD"/>
    <w:rsid w:val="001A5EA0"/>
    <w:rsid w:val="001A67C4"/>
    <w:rsid w:val="001A6815"/>
    <w:rsid w:val="001A68CE"/>
    <w:rsid w:val="001A69DF"/>
    <w:rsid w:val="001A7486"/>
    <w:rsid w:val="001A760D"/>
    <w:rsid w:val="001A7B6D"/>
    <w:rsid w:val="001A7BC1"/>
    <w:rsid w:val="001A7DC3"/>
    <w:rsid w:val="001B0667"/>
    <w:rsid w:val="001B100E"/>
    <w:rsid w:val="001B1567"/>
    <w:rsid w:val="001B1D3C"/>
    <w:rsid w:val="001B1E4F"/>
    <w:rsid w:val="001B1EE8"/>
    <w:rsid w:val="001B2145"/>
    <w:rsid w:val="001B2766"/>
    <w:rsid w:val="001B2811"/>
    <w:rsid w:val="001B2AD2"/>
    <w:rsid w:val="001B2E20"/>
    <w:rsid w:val="001B339B"/>
    <w:rsid w:val="001B36E6"/>
    <w:rsid w:val="001B38FA"/>
    <w:rsid w:val="001B397B"/>
    <w:rsid w:val="001B4164"/>
    <w:rsid w:val="001B4366"/>
    <w:rsid w:val="001B4634"/>
    <w:rsid w:val="001B465D"/>
    <w:rsid w:val="001B4F12"/>
    <w:rsid w:val="001B504F"/>
    <w:rsid w:val="001B5829"/>
    <w:rsid w:val="001B5958"/>
    <w:rsid w:val="001B5A7A"/>
    <w:rsid w:val="001B5C9F"/>
    <w:rsid w:val="001B5F23"/>
    <w:rsid w:val="001B612A"/>
    <w:rsid w:val="001B61E1"/>
    <w:rsid w:val="001B671A"/>
    <w:rsid w:val="001B673B"/>
    <w:rsid w:val="001B6A27"/>
    <w:rsid w:val="001B6C1C"/>
    <w:rsid w:val="001B71C2"/>
    <w:rsid w:val="001C0289"/>
    <w:rsid w:val="001C02C0"/>
    <w:rsid w:val="001C0A67"/>
    <w:rsid w:val="001C16BF"/>
    <w:rsid w:val="001C1D24"/>
    <w:rsid w:val="001C1E84"/>
    <w:rsid w:val="001C20B4"/>
    <w:rsid w:val="001C21B2"/>
    <w:rsid w:val="001C22E8"/>
    <w:rsid w:val="001C2734"/>
    <w:rsid w:val="001C2BCB"/>
    <w:rsid w:val="001C31B2"/>
    <w:rsid w:val="001C3296"/>
    <w:rsid w:val="001C387B"/>
    <w:rsid w:val="001C39BA"/>
    <w:rsid w:val="001C3ADA"/>
    <w:rsid w:val="001C3FA4"/>
    <w:rsid w:val="001C4282"/>
    <w:rsid w:val="001C47B8"/>
    <w:rsid w:val="001C4936"/>
    <w:rsid w:val="001C50E5"/>
    <w:rsid w:val="001C5294"/>
    <w:rsid w:val="001C5683"/>
    <w:rsid w:val="001C6F58"/>
    <w:rsid w:val="001C7201"/>
    <w:rsid w:val="001C7535"/>
    <w:rsid w:val="001C781B"/>
    <w:rsid w:val="001C7992"/>
    <w:rsid w:val="001C7A08"/>
    <w:rsid w:val="001C7AF4"/>
    <w:rsid w:val="001C7C63"/>
    <w:rsid w:val="001C7E04"/>
    <w:rsid w:val="001D0291"/>
    <w:rsid w:val="001D0301"/>
    <w:rsid w:val="001D050B"/>
    <w:rsid w:val="001D062F"/>
    <w:rsid w:val="001D066C"/>
    <w:rsid w:val="001D0ABD"/>
    <w:rsid w:val="001D0E28"/>
    <w:rsid w:val="001D0F2E"/>
    <w:rsid w:val="001D0F6D"/>
    <w:rsid w:val="001D1C66"/>
    <w:rsid w:val="001D1CC5"/>
    <w:rsid w:val="001D2211"/>
    <w:rsid w:val="001D2304"/>
    <w:rsid w:val="001D263B"/>
    <w:rsid w:val="001D30A5"/>
    <w:rsid w:val="001D318A"/>
    <w:rsid w:val="001D33EF"/>
    <w:rsid w:val="001D390A"/>
    <w:rsid w:val="001D39EC"/>
    <w:rsid w:val="001D3D12"/>
    <w:rsid w:val="001D4629"/>
    <w:rsid w:val="001D4AC4"/>
    <w:rsid w:val="001D4B4F"/>
    <w:rsid w:val="001D4D0C"/>
    <w:rsid w:val="001D4FE9"/>
    <w:rsid w:val="001D5370"/>
    <w:rsid w:val="001D56CF"/>
    <w:rsid w:val="001D5B9A"/>
    <w:rsid w:val="001D5E22"/>
    <w:rsid w:val="001D68CC"/>
    <w:rsid w:val="001D6B0B"/>
    <w:rsid w:val="001D6E6D"/>
    <w:rsid w:val="001D7E36"/>
    <w:rsid w:val="001E0296"/>
    <w:rsid w:val="001E02CB"/>
    <w:rsid w:val="001E05D0"/>
    <w:rsid w:val="001E062D"/>
    <w:rsid w:val="001E0703"/>
    <w:rsid w:val="001E0730"/>
    <w:rsid w:val="001E101A"/>
    <w:rsid w:val="001E1348"/>
    <w:rsid w:val="001E139F"/>
    <w:rsid w:val="001E18A9"/>
    <w:rsid w:val="001E1CE9"/>
    <w:rsid w:val="001E1FD7"/>
    <w:rsid w:val="001E200F"/>
    <w:rsid w:val="001E21B8"/>
    <w:rsid w:val="001E265B"/>
    <w:rsid w:val="001E272C"/>
    <w:rsid w:val="001E2FBF"/>
    <w:rsid w:val="001E33ED"/>
    <w:rsid w:val="001E34A7"/>
    <w:rsid w:val="001E3694"/>
    <w:rsid w:val="001E38E5"/>
    <w:rsid w:val="001E394F"/>
    <w:rsid w:val="001E3A54"/>
    <w:rsid w:val="001E4185"/>
    <w:rsid w:val="001E452F"/>
    <w:rsid w:val="001E49F6"/>
    <w:rsid w:val="001E4CF9"/>
    <w:rsid w:val="001E4D4F"/>
    <w:rsid w:val="001E4DB9"/>
    <w:rsid w:val="001E50F9"/>
    <w:rsid w:val="001E5892"/>
    <w:rsid w:val="001E5C94"/>
    <w:rsid w:val="001E5FAD"/>
    <w:rsid w:val="001E67B6"/>
    <w:rsid w:val="001E6CD9"/>
    <w:rsid w:val="001E6DE8"/>
    <w:rsid w:val="001E6F53"/>
    <w:rsid w:val="001E6FAB"/>
    <w:rsid w:val="001E7517"/>
    <w:rsid w:val="001E76F4"/>
    <w:rsid w:val="001E7878"/>
    <w:rsid w:val="001E7CDC"/>
    <w:rsid w:val="001E7DDD"/>
    <w:rsid w:val="001E7E19"/>
    <w:rsid w:val="001E7F45"/>
    <w:rsid w:val="001F0056"/>
    <w:rsid w:val="001F0107"/>
    <w:rsid w:val="001F082A"/>
    <w:rsid w:val="001F0DFD"/>
    <w:rsid w:val="001F0F51"/>
    <w:rsid w:val="001F149B"/>
    <w:rsid w:val="001F1C2A"/>
    <w:rsid w:val="001F1CE5"/>
    <w:rsid w:val="001F1EBB"/>
    <w:rsid w:val="001F20EF"/>
    <w:rsid w:val="001F2F21"/>
    <w:rsid w:val="001F36FA"/>
    <w:rsid w:val="001F372B"/>
    <w:rsid w:val="001F3767"/>
    <w:rsid w:val="001F3894"/>
    <w:rsid w:val="001F38ED"/>
    <w:rsid w:val="001F395E"/>
    <w:rsid w:val="001F3960"/>
    <w:rsid w:val="001F3B6C"/>
    <w:rsid w:val="001F3E61"/>
    <w:rsid w:val="001F3ED4"/>
    <w:rsid w:val="001F4263"/>
    <w:rsid w:val="001F4B41"/>
    <w:rsid w:val="001F4BBC"/>
    <w:rsid w:val="001F4D7A"/>
    <w:rsid w:val="001F4F4B"/>
    <w:rsid w:val="001F507B"/>
    <w:rsid w:val="001F54EA"/>
    <w:rsid w:val="001F5E8A"/>
    <w:rsid w:val="001F5EEB"/>
    <w:rsid w:val="001F607B"/>
    <w:rsid w:val="001F62C7"/>
    <w:rsid w:val="001F67C4"/>
    <w:rsid w:val="001F696B"/>
    <w:rsid w:val="001F6B09"/>
    <w:rsid w:val="001F6C66"/>
    <w:rsid w:val="001F781E"/>
    <w:rsid w:val="001F78A2"/>
    <w:rsid w:val="001F79B8"/>
    <w:rsid w:val="001F7B38"/>
    <w:rsid w:val="001F7B68"/>
    <w:rsid w:val="001F7EBE"/>
    <w:rsid w:val="001F7F08"/>
    <w:rsid w:val="0020023B"/>
    <w:rsid w:val="00200472"/>
    <w:rsid w:val="002005A4"/>
    <w:rsid w:val="0020073E"/>
    <w:rsid w:val="00200A02"/>
    <w:rsid w:val="00200CDF"/>
    <w:rsid w:val="00200EF8"/>
    <w:rsid w:val="00201098"/>
    <w:rsid w:val="002010E9"/>
    <w:rsid w:val="0020114A"/>
    <w:rsid w:val="00201338"/>
    <w:rsid w:val="00201D25"/>
    <w:rsid w:val="00202044"/>
    <w:rsid w:val="00202DE6"/>
    <w:rsid w:val="0020305D"/>
    <w:rsid w:val="00203BF8"/>
    <w:rsid w:val="00203C74"/>
    <w:rsid w:val="0020426D"/>
    <w:rsid w:val="002042CF"/>
    <w:rsid w:val="0020439B"/>
    <w:rsid w:val="002046C5"/>
    <w:rsid w:val="002046F8"/>
    <w:rsid w:val="00204857"/>
    <w:rsid w:val="00204E1C"/>
    <w:rsid w:val="0020517E"/>
    <w:rsid w:val="002051DF"/>
    <w:rsid w:val="00205488"/>
    <w:rsid w:val="0020552B"/>
    <w:rsid w:val="002057FB"/>
    <w:rsid w:val="00205CB6"/>
    <w:rsid w:val="00206559"/>
    <w:rsid w:val="002065A9"/>
    <w:rsid w:val="002067A9"/>
    <w:rsid w:val="0020683A"/>
    <w:rsid w:val="00206A02"/>
    <w:rsid w:val="00206BA9"/>
    <w:rsid w:val="00206E77"/>
    <w:rsid w:val="00207203"/>
    <w:rsid w:val="00207238"/>
    <w:rsid w:val="002072BB"/>
    <w:rsid w:val="00207624"/>
    <w:rsid w:val="002079A9"/>
    <w:rsid w:val="00207B95"/>
    <w:rsid w:val="00207EF1"/>
    <w:rsid w:val="0021060F"/>
    <w:rsid w:val="002106BF"/>
    <w:rsid w:val="00210D82"/>
    <w:rsid w:val="0021151D"/>
    <w:rsid w:val="00211848"/>
    <w:rsid w:val="00211D40"/>
    <w:rsid w:val="00211E5A"/>
    <w:rsid w:val="00212817"/>
    <w:rsid w:val="00212955"/>
    <w:rsid w:val="00212AB9"/>
    <w:rsid w:val="00212DA3"/>
    <w:rsid w:val="00212DB5"/>
    <w:rsid w:val="00213063"/>
    <w:rsid w:val="00213832"/>
    <w:rsid w:val="002145C9"/>
    <w:rsid w:val="0021473D"/>
    <w:rsid w:val="002148E5"/>
    <w:rsid w:val="00214BB5"/>
    <w:rsid w:val="002151CF"/>
    <w:rsid w:val="0021545F"/>
    <w:rsid w:val="00215BF1"/>
    <w:rsid w:val="002168E3"/>
    <w:rsid w:val="0021710F"/>
    <w:rsid w:val="00217470"/>
    <w:rsid w:val="002178A8"/>
    <w:rsid w:val="002202DE"/>
    <w:rsid w:val="00220385"/>
    <w:rsid w:val="002205E1"/>
    <w:rsid w:val="0022074E"/>
    <w:rsid w:val="0022088D"/>
    <w:rsid w:val="002208E8"/>
    <w:rsid w:val="00220F3E"/>
    <w:rsid w:val="00221035"/>
    <w:rsid w:val="00221275"/>
    <w:rsid w:val="00221650"/>
    <w:rsid w:val="002216C1"/>
    <w:rsid w:val="0022226C"/>
    <w:rsid w:val="00222301"/>
    <w:rsid w:val="00222710"/>
    <w:rsid w:val="00222B64"/>
    <w:rsid w:val="00222B7A"/>
    <w:rsid w:val="00222F10"/>
    <w:rsid w:val="0022333B"/>
    <w:rsid w:val="002233CF"/>
    <w:rsid w:val="002235BD"/>
    <w:rsid w:val="00223B8C"/>
    <w:rsid w:val="002241A2"/>
    <w:rsid w:val="00224307"/>
    <w:rsid w:val="00224921"/>
    <w:rsid w:val="002249EC"/>
    <w:rsid w:val="00224AB5"/>
    <w:rsid w:val="00224B36"/>
    <w:rsid w:val="00224DA7"/>
    <w:rsid w:val="0022507A"/>
    <w:rsid w:val="00225356"/>
    <w:rsid w:val="002259C9"/>
    <w:rsid w:val="0022654B"/>
    <w:rsid w:val="00226C37"/>
    <w:rsid w:val="00226DDC"/>
    <w:rsid w:val="002272CF"/>
    <w:rsid w:val="0022739D"/>
    <w:rsid w:val="00227503"/>
    <w:rsid w:val="0022751C"/>
    <w:rsid w:val="002277D7"/>
    <w:rsid w:val="00227B86"/>
    <w:rsid w:val="00227B8A"/>
    <w:rsid w:val="00230031"/>
    <w:rsid w:val="0023036E"/>
    <w:rsid w:val="00230570"/>
    <w:rsid w:val="00230A5A"/>
    <w:rsid w:val="00230BF7"/>
    <w:rsid w:val="00230E48"/>
    <w:rsid w:val="00231363"/>
    <w:rsid w:val="0023144A"/>
    <w:rsid w:val="00231599"/>
    <w:rsid w:val="00231A1A"/>
    <w:rsid w:val="00231EF3"/>
    <w:rsid w:val="00232005"/>
    <w:rsid w:val="00232403"/>
    <w:rsid w:val="00232753"/>
    <w:rsid w:val="00232A35"/>
    <w:rsid w:val="00232C77"/>
    <w:rsid w:val="00232F2D"/>
    <w:rsid w:val="00233081"/>
    <w:rsid w:val="00233144"/>
    <w:rsid w:val="00233932"/>
    <w:rsid w:val="00233DE9"/>
    <w:rsid w:val="002345FD"/>
    <w:rsid w:val="00234D35"/>
    <w:rsid w:val="00235235"/>
    <w:rsid w:val="0023555C"/>
    <w:rsid w:val="0023586D"/>
    <w:rsid w:val="00235C09"/>
    <w:rsid w:val="00235F76"/>
    <w:rsid w:val="00236270"/>
    <w:rsid w:val="002362E0"/>
    <w:rsid w:val="002363D1"/>
    <w:rsid w:val="002367AD"/>
    <w:rsid w:val="00236984"/>
    <w:rsid w:val="002369EF"/>
    <w:rsid w:val="00236C0E"/>
    <w:rsid w:val="0023725A"/>
    <w:rsid w:val="002377D4"/>
    <w:rsid w:val="00237988"/>
    <w:rsid w:val="00237AF2"/>
    <w:rsid w:val="00237B1C"/>
    <w:rsid w:val="00237CD0"/>
    <w:rsid w:val="00237F20"/>
    <w:rsid w:val="002404BD"/>
    <w:rsid w:val="002405E7"/>
    <w:rsid w:val="00240ACB"/>
    <w:rsid w:val="00240DFF"/>
    <w:rsid w:val="002411FC"/>
    <w:rsid w:val="00241C0C"/>
    <w:rsid w:val="00241F32"/>
    <w:rsid w:val="0024290B"/>
    <w:rsid w:val="0024298E"/>
    <w:rsid w:val="00242B93"/>
    <w:rsid w:val="0024318D"/>
    <w:rsid w:val="00243873"/>
    <w:rsid w:val="00243995"/>
    <w:rsid w:val="00244093"/>
    <w:rsid w:val="002445BA"/>
    <w:rsid w:val="00244855"/>
    <w:rsid w:val="00244927"/>
    <w:rsid w:val="0024492A"/>
    <w:rsid w:val="002449AB"/>
    <w:rsid w:val="00244A49"/>
    <w:rsid w:val="00244BA9"/>
    <w:rsid w:val="00244E21"/>
    <w:rsid w:val="00244E35"/>
    <w:rsid w:val="0024511B"/>
    <w:rsid w:val="0024537C"/>
    <w:rsid w:val="0024539B"/>
    <w:rsid w:val="002454AD"/>
    <w:rsid w:val="0024559F"/>
    <w:rsid w:val="00245D69"/>
    <w:rsid w:val="00246089"/>
    <w:rsid w:val="0024621F"/>
    <w:rsid w:val="0024626D"/>
    <w:rsid w:val="002468A1"/>
    <w:rsid w:val="002469DA"/>
    <w:rsid w:val="00246A49"/>
    <w:rsid w:val="00247905"/>
    <w:rsid w:val="002479CE"/>
    <w:rsid w:val="00247C01"/>
    <w:rsid w:val="00247D03"/>
    <w:rsid w:val="0025033D"/>
    <w:rsid w:val="0025070B"/>
    <w:rsid w:val="00250938"/>
    <w:rsid w:val="0025099E"/>
    <w:rsid w:val="002509A4"/>
    <w:rsid w:val="00250B75"/>
    <w:rsid w:val="002511A9"/>
    <w:rsid w:val="00251412"/>
    <w:rsid w:val="00251F7D"/>
    <w:rsid w:val="0025226A"/>
    <w:rsid w:val="00252C7A"/>
    <w:rsid w:val="00252F12"/>
    <w:rsid w:val="00253198"/>
    <w:rsid w:val="0025324C"/>
    <w:rsid w:val="00253EF6"/>
    <w:rsid w:val="002540F4"/>
    <w:rsid w:val="00254103"/>
    <w:rsid w:val="002541DF"/>
    <w:rsid w:val="0025444C"/>
    <w:rsid w:val="002544A9"/>
    <w:rsid w:val="00254583"/>
    <w:rsid w:val="00254868"/>
    <w:rsid w:val="00255123"/>
    <w:rsid w:val="00255474"/>
    <w:rsid w:val="002558B2"/>
    <w:rsid w:val="00255E78"/>
    <w:rsid w:val="002560AB"/>
    <w:rsid w:val="002560D5"/>
    <w:rsid w:val="002562E2"/>
    <w:rsid w:val="00256382"/>
    <w:rsid w:val="002567C1"/>
    <w:rsid w:val="0025681A"/>
    <w:rsid w:val="00256B19"/>
    <w:rsid w:val="00256CD5"/>
    <w:rsid w:val="00256D67"/>
    <w:rsid w:val="002577EB"/>
    <w:rsid w:val="002578A4"/>
    <w:rsid w:val="002579AA"/>
    <w:rsid w:val="00257DC7"/>
    <w:rsid w:val="00257FE1"/>
    <w:rsid w:val="002602AB"/>
    <w:rsid w:val="002604BF"/>
    <w:rsid w:val="002608EF"/>
    <w:rsid w:val="00260E6D"/>
    <w:rsid w:val="002612CC"/>
    <w:rsid w:val="00261E22"/>
    <w:rsid w:val="00261EBD"/>
    <w:rsid w:val="00262143"/>
    <w:rsid w:val="00262242"/>
    <w:rsid w:val="0026237A"/>
    <w:rsid w:val="00262387"/>
    <w:rsid w:val="0026271A"/>
    <w:rsid w:val="002627B8"/>
    <w:rsid w:val="002627FE"/>
    <w:rsid w:val="0026292B"/>
    <w:rsid w:val="00263ADB"/>
    <w:rsid w:val="00263DCD"/>
    <w:rsid w:val="00263E29"/>
    <w:rsid w:val="00263EE4"/>
    <w:rsid w:val="00263F1E"/>
    <w:rsid w:val="00264165"/>
    <w:rsid w:val="002641DB"/>
    <w:rsid w:val="002652D5"/>
    <w:rsid w:val="002656F2"/>
    <w:rsid w:val="00265E9F"/>
    <w:rsid w:val="00265FCF"/>
    <w:rsid w:val="0026690B"/>
    <w:rsid w:val="002669D5"/>
    <w:rsid w:val="00266A64"/>
    <w:rsid w:val="00266AF1"/>
    <w:rsid w:val="00266D48"/>
    <w:rsid w:val="002676C0"/>
    <w:rsid w:val="002678AB"/>
    <w:rsid w:val="002679D2"/>
    <w:rsid w:val="00267C7A"/>
    <w:rsid w:val="00267D4D"/>
    <w:rsid w:val="002702FC"/>
    <w:rsid w:val="00270344"/>
    <w:rsid w:val="002707D8"/>
    <w:rsid w:val="00270870"/>
    <w:rsid w:val="00270E62"/>
    <w:rsid w:val="00271011"/>
    <w:rsid w:val="0027102A"/>
    <w:rsid w:val="0027106F"/>
    <w:rsid w:val="002715CC"/>
    <w:rsid w:val="00271A5C"/>
    <w:rsid w:val="002720CE"/>
    <w:rsid w:val="0027211D"/>
    <w:rsid w:val="00272247"/>
    <w:rsid w:val="002722A6"/>
    <w:rsid w:val="0027246D"/>
    <w:rsid w:val="00272622"/>
    <w:rsid w:val="0027267A"/>
    <w:rsid w:val="002728E8"/>
    <w:rsid w:val="00273174"/>
    <w:rsid w:val="00273265"/>
    <w:rsid w:val="00273C3A"/>
    <w:rsid w:val="00273DBF"/>
    <w:rsid w:val="002747F1"/>
    <w:rsid w:val="00274B55"/>
    <w:rsid w:val="00274E86"/>
    <w:rsid w:val="0027544A"/>
    <w:rsid w:val="0027563C"/>
    <w:rsid w:val="002756AD"/>
    <w:rsid w:val="00275A05"/>
    <w:rsid w:val="00275AFC"/>
    <w:rsid w:val="00276023"/>
    <w:rsid w:val="00276116"/>
    <w:rsid w:val="00276171"/>
    <w:rsid w:val="002761CA"/>
    <w:rsid w:val="002764AB"/>
    <w:rsid w:val="00276510"/>
    <w:rsid w:val="0028019A"/>
    <w:rsid w:val="00280B0D"/>
    <w:rsid w:val="002811F0"/>
    <w:rsid w:val="00281234"/>
    <w:rsid w:val="002814E7"/>
    <w:rsid w:val="002816C9"/>
    <w:rsid w:val="00281A66"/>
    <w:rsid w:val="00281ACF"/>
    <w:rsid w:val="00282670"/>
    <w:rsid w:val="00282981"/>
    <w:rsid w:val="00282F16"/>
    <w:rsid w:val="0028303A"/>
    <w:rsid w:val="0028305D"/>
    <w:rsid w:val="00283777"/>
    <w:rsid w:val="00283AEC"/>
    <w:rsid w:val="00283C23"/>
    <w:rsid w:val="002840C4"/>
    <w:rsid w:val="00284102"/>
    <w:rsid w:val="00284297"/>
    <w:rsid w:val="00284893"/>
    <w:rsid w:val="00285EB7"/>
    <w:rsid w:val="00285F61"/>
    <w:rsid w:val="00286393"/>
    <w:rsid w:val="00286439"/>
    <w:rsid w:val="0028694B"/>
    <w:rsid w:val="00286DE1"/>
    <w:rsid w:val="00287328"/>
    <w:rsid w:val="00287720"/>
    <w:rsid w:val="00287886"/>
    <w:rsid w:val="00287A14"/>
    <w:rsid w:val="00287BAB"/>
    <w:rsid w:val="00287C82"/>
    <w:rsid w:val="00287DEF"/>
    <w:rsid w:val="0029004F"/>
    <w:rsid w:val="00290108"/>
    <w:rsid w:val="00290598"/>
    <w:rsid w:val="00290A20"/>
    <w:rsid w:val="00291222"/>
    <w:rsid w:val="002912FB"/>
    <w:rsid w:val="00291AAD"/>
    <w:rsid w:val="00292AA4"/>
    <w:rsid w:val="00292C0F"/>
    <w:rsid w:val="00292D29"/>
    <w:rsid w:val="00292FDA"/>
    <w:rsid w:val="00293679"/>
    <w:rsid w:val="00293703"/>
    <w:rsid w:val="002937BB"/>
    <w:rsid w:val="0029389E"/>
    <w:rsid w:val="0029393E"/>
    <w:rsid w:val="00293C7E"/>
    <w:rsid w:val="00293CCE"/>
    <w:rsid w:val="00293EB5"/>
    <w:rsid w:val="0029444F"/>
    <w:rsid w:val="00294594"/>
    <w:rsid w:val="00294A6C"/>
    <w:rsid w:val="00294B02"/>
    <w:rsid w:val="00294B69"/>
    <w:rsid w:val="00295F9A"/>
    <w:rsid w:val="00296323"/>
    <w:rsid w:val="00296B71"/>
    <w:rsid w:val="00296D2E"/>
    <w:rsid w:val="002974C5"/>
    <w:rsid w:val="0029750E"/>
    <w:rsid w:val="002976A2"/>
    <w:rsid w:val="00297DBB"/>
    <w:rsid w:val="002A065F"/>
    <w:rsid w:val="002A0A50"/>
    <w:rsid w:val="002A0AA1"/>
    <w:rsid w:val="002A0E4C"/>
    <w:rsid w:val="002A11CC"/>
    <w:rsid w:val="002A137E"/>
    <w:rsid w:val="002A1903"/>
    <w:rsid w:val="002A1979"/>
    <w:rsid w:val="002A1E2A"/>
    <w:rsid w:val="002A22F5"/>
    <w:rsid w:val="002A254C"/>
    <w:rsid w:val="002A25E4"/>
    <w:rsid w:val="002A2760"/>
    <w:rsid w:val="002A2F89"/>
    <w:rsid w:val="002A2F9A"/>
    <w:rsid w:val="002A33F9"/>
    <w:rsid w:val="002A4534"/>
    <w:rsid w:val="002A459E"/>
    <w:rsid w:val="002A493E"/>
    <w:rsid w:val="002A4DB7"/>
    <w:rsid w:val="002A5123"/>
    <w:rsid w:val="002A58E7"/>
    <w:rsid w:val="002A63CE"/>
    <w:rsid w:val="002A6B1B"/>
    <w:rsid w:val="002A6D1E"/>
    <w:rsid w:val="002A7E12"/>
    <w:rsid w:val="002A7E21"/>
    <w:rsid w:val="002B032A"/>
    <w:rsid w:val="002B038D"/>
    <w:rsid w:val="002B0657"/>
    <w:rsid w:val="002B1554"/>
    <w:rsid w:val="002B1A2F"/>
    <w:rsid w:val="002B1B29"/>
    <w:rsid w:val="002B20C7"/>
    <w:rsid w:val="002B273F"/>
    <w:rsid w:val="002B286A"/>
    <w:rsid w:val="002B28D7"/>
    <w:rsid w:val="002B2966"/>
    <w:rsid w:val="002B2BAC"/>
    <w:rsid w:val="002B2ED1"/>
    <w:rsid w:val="002B422C"/>
    <w:rsid w:val="002B4667"/>
    <w:rsid w:val="002B4D09"/>
    <w:rsid w:val="002B4DC8"/>
    <w:rsid w:val="002B5083"/>
    <w:rsid w:val="002B5890"/>
    <w:rsid w:val="002B5A8C"/>
    <w:rsid w:val="002B6632"/>
    <w:rsid w:val="002B6B26"/>
    <w:rsid w:val="002B6DF2"/>
    <w:rsid w:val="002B6FC7"/>
    <w:rsid w:val="002B72E6"/>
    <w:rsid w:val="002B788D"/>
    <w:rsid w:val="002B79F4"/>
    <w:rsid w:val="002B7AAE"/>
    <w:rsid w:val="002B7B3D"/>
    <w:rsid w:val="002B7D22"/>
    <w:rsid w:val="002B7F1D"/>
    <w:rsid w:val="002C0316"/>
    <w:rsid w:val="002C038F"/>
    <w:rsid w:val="002C0E60"/>
    <w:rsid w:val="002C137C"/>
    <w:rsid w:val="002C1452"/>
    <w:rsid w:val="002C1D46"/>
    <w:rsid w:val="002C20F7"/>
    <w:rsid w:val="002C22FD"/>
    <w:rsid w:val="002C2912"/>
    <w:rsid w:val="002C2CCB"/>
    <w:rsid w:val="002C2E59"/>
    <w:rsid w:val="002C35C4"/>
    <w:rsid w:val="002C4D38"/>
    <w:rsid w:val="002C4EF0"/>
    <w:rsid w:val="002C52D7"/>
    <w:rsid w:val="002C6572"/>
    <w:rsid w:val="002C6D2E"/>
    <w:rsid w:val="002C7758"/>
    <w:rsid w:val="002C7A0D"/>
    <w:rsid w:val="002C7C8D"/>
    <w:rsid w:val="002D0036"/>
    <w:rsid w:val="002D004C"/>
    <w:rsid w:val="002D07DE"/>
    <w:rsid w:val="002D09A6"/>
    <w:rsid w:val="002D0BDB"/>
    <w:rsid w:val="002D0DDC"/>
    <w:rsid w:val="002D0EEB"/>
    <w:rsid w:val="002D0F6D"/>
    <w:rsid w:val="002D16C1"/>
    <w:rsid w:val="002D18B1"/>
    <w:rsid w:val="002D2086"/>
    <w:rsid w:val="002D23AD"/>
    <w:rsid w:val="002D2625"/>
    <w:rsid w:val="002D29CA"/>
    <w:rsid w:val="002D2CDF"/>
    <w:rsid w:val="002D3C58"/>
    <w:rsid w:val="002D3D98"/>
    <w:rsid w:val="002D411C"/>
    <w:rsid w:val="002D41E4"/>
    <w:rsid w:val="002D433F"/>
    <w:rsid w:val="002D439F"/>
    <w:rsid w:val="002D44A6"/>
    <w:rsid w:val="002D533E"/>
    <w:rsid w:val="002D556C"/>
    <w:rsid w:val="002D5E38"/>
    <w:rsid w:val="002D60D3"/>
    <w:rsid w:val="002D6516"/>
    <w:rsid w:val="002D66C4"/>
    <w:rsid w:val="002D699F"/>
    <w:rsid w:val="002D6C00"/>
    <w:rsid w:val="002D7093"/>
    <w:rsid w:val="002D7258"/>
    <w:rsid w:val="002D72E3"/>
    <w:rsid w:val="002D7308"/>
    <w:rsid w:val="002D7899"/>
    <w:rsid w:val="002D7B43"/>
    <w:rsid w:val="002D7CF9"/>
    <w:rsid w:val="002D7EDE"/>
    <w:rsid w:val="002E0605"/>
    <w:rsid w:val="002E07D6"/>
    <w:rsid w:val="002E1283"/>
    <w:rsid w:val="002E135F"/>
    <w:rsid w:val="002E17D5"/>
    <w:rsid w:val="002E18B2"/>
    <w:rsid w:val="002E1B9F"/>
    <w:rsid w:val="002E2C76"/>
    <w:rsid w:val="002E2E6D"/>
    <w:rsid w:val="002E30B3"/>
    <w:rsid w:val="002E3381"/>
    <w:rsid w:val="002E3676"/>
    <w:rsid w:val="002E3835"/>
    <w:rsid w:val="002E411B"/>
    <w:rsid w:val="002E50EC"/>
    <w:rsid w:val="002E56F8"/>
    <w:rsid w:val="002E683F"/>
    <w:rsid w:val="002E6A5D"/>
    <w:rsid w:val="002E6CB7"/>
    <w:rsid w:val="002E6F69"/>
    <w:rsid w:val="002E7014"/>
    <w:rsid w:val="002E7B48"/>
    <w:rsid w:val="002E7EFC"/>
    <w:rsid w:val="002E7FC6"/>
    <w:rsid w:val="002F03AB"/>
    <w:rsid w:val="002F08BE"/>
    <w:rsid w:val="002F1463"/>
    <w:rsid w:val="002F1472"/>
    <w:rsid w:val="002F1B4E"/>
    <w:rsid w:val="002F219C"/>
    <w:rsid w:val="002F21CC"/>
    <w:rsid w:val="002F26A2"/>
    <w:rsid w:val="002F287C"/>
    <w:rsid w:val="002F3D94"/>
    <w:rsid w:val="002F4314"/>
    <w:rsid w:val="002F46CB"/>
    <w:rsid w:val="002F4937"/>
    <w:rsid w:val="002F4ACC"/>
    <w:rsid w:val="002F4F99"/>
    <w:rsid w:val="002F4FDA"/>
    <w:rsid w:val="002F5131"/>
    <w:rsid w:val="002F522B"/>
    <w:rsid w:val="002F5BE3"/>
    <w:rsid w:val="002F5E63"/>
    <w:rsid w:val="002F62AF"/>
    <w:rsid w:val="002F64A0"/>
    <w:rsid w:val="002F6582"/>
    <w:rsid w:val="002F7548"/>
    <w:rsid w:val="00300C09"/>
    <w:rsid w:val="00300C8F"/>
    <w:rsid w:val="00300E19"/>
    <w:rsid w:val="00301153"/>
    <w:rsid w:val="00301526"/>
    <w:rsid w:val="003016B1"/>
    <w:rsid w:val="00301857"/>
    <w:rsid w:val="003027ED"/>
    <w:rsid w:val="0030281E"/>
    <w:rsid w:val="00302C69"/>
    <w:rsid w:val="00302D9F"/>
    <w:rsid w:val="00302F53"/>
    <w:rsid w:val="003030B6"/>
    <w:rsid w:val="003038C0"/>
    <w:rsid w:val="00303AED"/>
    <w:rsid w:val="00303CB4"/>
    <w:rsid w:val="00304109"/>
    <w:rsid w:val="003041FA"/>
    <w:rsid w:val="00304316"/>
    <w:rsid w:val="00304EBF"/>
    <w:rsid w:val="00304EC6"/>
    <w:rsid w:val="003054C0"/>
    <w:rsid w:val="003054DD"/>
    <w:rsid w:val="003059B2"/>
    <w:rsid w:val="003059EF"/>
    <w:rsid w:val="00305D60"/>
    <w:rsid w:val="003069BD"/>
    <w:rsid w:val="00306FB0"/>
    <w:rsid w:val="00307268"/>
    <w:rsid w:val="00307434"/>
    <w:rsid w:val="0030755D"/>
    <w:rsid w:val="003077F2"/>
    <w:rsid w:val="003078FC"/>
    <w:rsid w:val="00307C69"/>
    <w:rsid w:val="0031015A"/>
    <w:rsid w:val="00310183"/>
    <w:rsid w:val="00310AF1"/>
    <w:rsid w:val="00310B2A"/>
    <w:rsid w:val="00310B38"/>
    <w:rsid w:val="00311062"/>
    <w:rsid w:val="0031117A"/>
    <w:rsid w:val="003112C2"/>
    <w:rsid w:val="00311447"/>
    <w:rsid w:val="0031186F"/>
    <w:rsid w:val="00311B8A"/>
    <w:rsid w:val="00311F10"/>
    <w:rsid w:val="00312025"/>
    <w:rsid w:val="003121C6"/>
    <w:rsid w:val="003125DD"/>
    <w:rsid w:val="00312D6F"/>
    <w:rsid w:val="00312DBF"/>
    <w:rsid w:val="0031378C"/>
    <w:rsid w:val="0031387F"/>
    <w:rsid w:val="00313FD2"/>
    <w:rsid w:val="00314532"/>
    <w:rsid w:val="00314622"/>
    <w:rsid w:val="003147D4"/>
    <w:rsid w:val="00314AAF"/>
    <w:rsid w:val="00315058"/>
    <w:rsid w:val="0031539C"/>
    <w:rsid w:val="0031553F"/>
    <w:rsid w:val="003156E8"/>
    <w:rsid w:val="00315EA7"/>
    <w:rsid w:val="00315EAB"/>
    <w:rsid w:val="00316126"/>
    <w:rsid w:val="00316902"/>
    <w:rsid w:val="00316B38"/>
    <w:rsid w:val="00316ED9"/>
    <w:rsid w:val="00316F5C"/>
    <w:rsid w:val="003174BE"/>
    <w:rsid w:val="0031773B"/>
    <w:rsid w:val="00317956"/>
    <w:rsid w:val="00317C67"/>
    <w:rsid w:val="00317CED"/>
    <w:rsid w:val="00317EEC"/>
    <w:rsid w:val="00320253"/>
    <w:rsid w:val="003209C6"/>
    <w:rsid w:val="00320A76"/>
    <w:rsid w:val="00320C76"/>
    <w:rsid w:val="00320DBE"/>
    <w:rsid w:val="00320E75"/>
    <w:rsid w:val="003219BB"/>
    <w:rsid w:val="00321A09"/>
    <w:rsid w:val="00321BF6"/>
    <w:rsid w:val="00322029"/>
    <w:rsid w:val="0032216A"/>
    <w:rsid w:val="003223FD"/>
    <w:rsid w:val="00322700"/>
    <w:rsid w:val="00322C84"/>
    <w:rsid w:val="00322CB7"/>
    <w:rsid w:val="00322D38"/>
    <w:rsid w:val="00322E19"/>
    <w:rsid w:val="00323322"/>
    <w:rsid w:val="00323342"/>
    <w:rsid w:val="00323E6C"/>
    <w:rsid w:val="00324699"/>
    <w:rsid w:val="00324A37"/>
    <w:rsid w:val="00324B4B"/>
    <w:rsid w:val="00324C8E"/>
    <w:rsid w:val="00324CC6"/>
    <w:rsid w:val="00324CE1"/>
    <w:rsid w:val="00325516"/>
    <w:rsid w:val="00325BD4"/>
    <w:rsid w:val="00325E55"/>
    <w:rsid w:val="003262CB"/>
    <w:rsid w:val="00326521"/>
    <w:rsid w:val="0032725F"/>
    <w:rsid w:val="0032792D"/>
    <w:rsid w:val="0033039F"/>
    <w:rsid w:val="00330D5D"/>
    <w:rsid w:val="00330E21"/>
    <w:rsid w:val="00330FFC"/>
    <w:rsid w:val="0033110F"/>
    <w:rsid w:val="00331747"/>
    <w:rsid w:val="003317AC"/>
    <w:rsid w:val="0033183C"/>
    <w:rsid w:val="003319FA"/>
    <w:rsid w:val="00331C18"/>
    <w:rsid w:val="00332242"/>
    <w:rsid w:val="00332345"/>
    <w:rsid w:val="00332800"/>
    <w:rsid w:val="003334A7"/>
    <w:rsid w:val="003339D8"/>
    <w:rsid w:val="00333CCE"/>
    <w:rsid w:val="00333DCB"/>
    <w:rsid w:val="00334590"/>
    <w:rsid w:val="0033476B"/>
    <w:rsid w:val="00334E18"/>
    <w:rsid w:val="00335267"/>
    <w:rsid w:val="0033555E"/>
    <w:rsid w:val="0033590F"/>
    <w:rsid w:val="00335994"/>
    <w:rsid w:val="003363D9"/>
    <w:rsid w:val="003369AA"/>
    <w:rsid w:val="00336CF4"/>
    <w:rsid w:val="003371F3"/>
    <w:rsid w:val="0034000E"/>
    <w:rsid w:val="00340029"/>
    <w:rsid w:val="003405D4"/>
    <w:rsid w:val="00340664"/>
    <w:rsid w:val="003407E7"/>
    <w:rsid w:val="003408A7"/>
    <w:rsid w:val="0034170B"/>
    <w:rsid w:val="003419B1"/>
    <w:rsid w:val="00341F49"/>
    <w:rsid w:val="00342130"/>
    <w:rsid w:val="003429AC"/>
    <w:rsid w:val="00342B6F"/>
    <w:rsid w:val="003435F8"/>
    <w:rsid w:val="00343AB5"/>
    <w:rsid w:val="00344369"/>
    <w:rsid w:val="00344631"/>
    <w:rsid w:val="0034486F"/>
    <w:rsid w:val="00344DAA"/>
    <w:rsid w:val="00344DD2"/>
    <w:rsid w:val="00344E86"/>
    <w:rsid w:val="00345151"/>
    <w:rsid w:val="003453F4"/>
    <w:rsid w:val="003455A2"/>
    <w:rsid w:val="00345872"/>
    <w:rsid w:val="00345E4D"/>
    <w:rsid w:val="00345F93"/>
    <w:rsid w:val="00346708"/>
    <w:rsid w:val="00346D6E"/>
    <w:rsid w:val="00346E6F"/>
    <w:rsid w:val="00347A7B"/>
    <w:rsid w:val="00350299"/>
    <w:rsid w:val="00350317"/>
    <w:rsid w:val="0035050D"/>
    <w:rsid w:val="00350C2E"/>
    <w:rsid w:val="00351577"/>
    <w:rsid w:val="003515E7"/>
    <w:rsid w:val="003521F5"/>
    <w:rsid w:val="00352E12"/>
    <w:rsid w:val="00353332"/>
    <w:rsid w:val="003535DB"/>
    <w:rsid w:val="003536D3"/>
    <w:rsid w:val="00353748"/>
    <w:rsid w:val="0035379C"/>
    <w:rsid w:val="003539B5"/>
    <w:rsid w:val="003543D5"/>
    <w:rsid w:val="0035478D"/>
    <w:rsid w:val="003550BF"/>
    <w:rsid w:val="003551D7"/>
    <w:rsid w:val="0035554C"/>
    <w:rsid w:val="00355678"/>
    <w:rsid w:val="0035588B"/>
    <w:rsid w:val="00355989"/>
    <w:rsid w:val="00355AFC"/>
    <w:rsid w:val="00356306"/>
    <w:rsid w:val="003563CE"/>
    <w:rsid w:val="00356D0D"/>
    <w:rsid w:val="0035711D"/>
    <w:rsid w:val="003573A0"/>
    <w:rsid w:val="0035756F"/>
    <w:rsid w:val="003579BB"/>
    <w:rsid w:val="00357B3E"/>
    <w:rsid w:val="00357DA8"/>
    <w:rsid w:val="00357F0E"/>
    <w:rsid w:val="00357FD5"/>
    <w:rsid w:val="00360B32"/>
    <w:rsid w:val="00360D6B"/>
    <w:rsid w:val="00360E4F"/>
    <w:rsid w:val="00361273"/>
    <w:rsid w:val="003613B9"/>
    <w:rsid w:val="0036146B"/>
    <w:rsid w:val="003617C5"/>
    <w:rsid w:val="0036187A"/>
    <w:rsid w:val="00361B3D"/>
    <w:rsid w:val="003621B4"/>
    <w:rsid w:val="00362430"/>
    <w:rsid w:val="00362442"/>
    <w:rsid w:val="003626F9"/>
    <w:rsid w:val="0036398E"/>
    <w:rsid w:val="00364AC4"/>
    <w:rsid w:val="00365446"/>
    <w:rsid w:val="00365816"/>
    <w:rsid w:val="00366098"/>
    <w:rsid w:val="00366307"/>
    <w:rsid w:val="003663FE"/>
    <w:rsid w:val="003674FF"/>
    <w:rsid w:val="003676DA"/>
    <w:rsid w:val="003678AE"/>
    <w:rsid w:val="003678BB"/>
    <w:rsid w:val="00367948"/>
    <w:rsid w:val="00367CCE"/>
    <w:rsid w:val="003702D4"/>
    <w:rsid w:val="0037034B"/>
    <w:rsid w:val="00370392"/>
    <w:rsid w:val="00370A38"/>
    <w:rsid w:val="00370A50"/>
    <w:rsid w:val="00370CCE"/>
    <w:rsid w:val="003711EC"/>
    <w:rsid w:val="00371826"/>
    <w:rsid w:val="003727D7"/>
    <w:rsid w:val="00372842"/>
    <w:rsid w:val="00372B08"/>
    <w:rsid w:val="00373C69"/>
    <w:rsid w:val="00374121"/>
    <w:rsid w:val="00374326"/>
    <w:rsid w:val="003743B1"/>
    <w:rsid w:val="003746B0"/>
    <w:rsid w:val="0037528F"/>
    <w:rsid w:val="00375429"/>
    <w:rsid w:val="003758A3"/>
    <w:rsid w:val="003758B2"/>
    <w:rsid w:val="00375A37"/>
    <w:rsid w:val="00375AD3"/>
    <w:rsid w:val="003766B2"/>
    <w:rsid w:val="003769C8"/>
    <w:rsid w:val="00376B5B"/>
    <w:rsid w:val="00376C99"/>
    <w:rsid w:val="00376DAE"/>
    <w:rsid w:val="00376EE4"/>
    <w:rsid w:val="003770A4"/>
    <w:rsid w:val="00377306"/>
    <w:rsid w:val="00377BD6"/>
    <w:rsid w:val="003800E7"/>
    <w:rsid w:val="003801FC"/>
    <w:rsid w:val="003806BA"/>
    <w:rsid w:val="00380966"/>
    <w:rsid w:val="003809F3"/>
    <w:rsid w:val="00380A00"/>
    <w:rsid w:val="00380A12"/>
    <w:rsid w:val="00380C04"/>
    <w:rsid w:val="00380F2C"/>
    <w:rsid w:val="003812B6"/>
    <w:rsid w:val="003814E8"/>
    <w:rsid w:val="00381654"/>
    <w:rsid w:val="00381715"/>
    <w:rsid w:val="00381DB8"/>
    <w:rsid w:val="00382191"/>
    <w:rsid w:val="0038227A"/>
    <w:rsid w:val="00382C83"/>
    <w:rsid w:val="00382CBD"/>
    <w:rsid w:val="00382D03"/>
    <w:rsid w:val="00383152"/>
    <w:rsid w:val="003834CF"/>
    <w:rsid w:val="003838FD"/>
    <w:rsid w:val="00383BC8"/>
    <w:rsid w:val="0038440B"/>
    <w:rsid w:val="00384CDA"/>
    <w:rsid w:val="00384EAD"/>
    <w:rsid w:val="00385B22"/>
    <w:rsid w:val="00385C17"/>
    <w:rsid w:val="00385F91"/>
    <w:rsid w:val="00386489"/>
    <w:rsid w:val="00386A09"/>
    <w:rsid w:val="00386CD1"/>
    <w:rsid w:val="00386D73"/>
    <w:rsid w:val="00386EE6"/>
    <w:rsid w:val="0038726B"/>
    <w:rsid w:val="0038757A"/>
    <w:rsid w:val="003879A5"/>
    <w:rsid w:val="00387AEF"/>
    <w:rsid w:val="00387F18"/>
    <w:rsid w:val="00390384"/>
    <w:rsid w:val="0039044E"/>
    <w:rsid w:val="003905CD"/>
    <w:rsid w:val="00390C97"/>
    <w:rsid w:val="00390D9A"/>
    <w:rsid w:val="00390F98"/>
    <w:rsid w:val="00390FBB"/>
    <w:rsid w:val="003910B8"/>
    <w:rsid w:val="0039132B"/>
    <w:rsid w:val="0039144B"/>
    <w:rsid w:val="00391473"/>
    <w:rsid w:val="00391518"/>
    <w:rsid w:val="00391E05"/>
    <w:rsid w:val="00391EF0"/>
    <w:rsid w:val="0039220F"/>
    <w:rsid w:val="00392271"/>
    <w:rsid w:val="003927C1"/>
    <w:rsid w:val="003928FC"/>
    <w:rsid w:val="003934F7"/>
    <w:rsid w:val="00393A32"/>
    <w:rsid w:val="00393CD3"/>
    <w:rsid w:val="00394041"/>
    <w:rsid w:val="00394641"/>
    <w:rsid w:val="003947FE"/>
    <w:rsid w:val="00394D48"/>
    <w:rsid w:val="00394E61"/>
    <w:rsid w:val="003952EF"/>
    <w:rsid w:val="00395864"/>
    <w:rsid w:val="00395872"/>
    <w:rsid w:val="00395886"/>
    <w:rsid w:val="00395A3F"/>
    <w:rsid w:val="003961F1"/>
    <w:rsid w:val="00396CC9"/>
    <w:rsid w:val="00397597"/>
    <w:rsid w:val="00397625"/>
    <w:rsid w:val="0039762F"/>
    <w:rsid w:val="003979E2"/>
    <w:rsid w:val="00397A51"/>
    <w:rsid w:val="003A09E2"/>
    <w:rsid w:val="003A0FCE"/>
    <w:rsid w:val="003A13A2"/>
    <w:rsid w:val="003A1DCF"/>
    <w:rsid w:val="003A2063"/>
    <w:rsid w:val="003A21BC"/>
    <w:rsid w:val="003A22A4"/>
    <w:rsid w:val="003A22F0"/>
    <w:rsid w:val="003A251A"/>
    <w:rsid w:val="003A3018"/>
    <w:rsid w:val="003A3118"/>
    <w:rsid w:val="003A3594"/>
    <w:rsid w:val="003A39B7"/>
    <w:rsid w:val="003A3EEF"/>
    <w:rsid w:val="003A3FCA"/>
    <w:rsid w:val="003A434B"/>
    <w:rsid w:val="003A4413"/>
    <w:rsid w:val="003A4F98"/>
    <w:rsid w:val="003A50C7"/>
    <w:rsid w:val="003A52CA"/>
    <w:rsid w:val="003A5582"/>
    <w:rsid w:val="003A56D5"/>
    <w:rsid w:val="003A5F02"/>
    <w:rsid w:val="003A638D"/>
    <w:rsid w:val="003A6614"/>
    <w:rsid w:val="003A6678"/>
    <w:rsid w:val="003A6B4D"/>
    <w:rsid w:val="003A6C1B"/>
    <w:rsid w:val="003A6C7E"/>
    <w:rsid w:val="003A6CE3"/>
    <w:rsid w:val="003A6E25"/>
    <w:rsid w:val="003A7146"/>
    <w:rsid w:val="003A727C"/>
    <w:rsid w:val="003A7583"/>
    <w:rsid w:val="003A7671"/>
    <w:rsid w:val="003A79BF"/>
    <w:rsid w:val="003A7B8A"/>
    <w:rsid w:val="003A7D37"/>
    <w:rsid w:val="003B00E8"/>
    <w:rsid w:val="003B0203"/>
    <w:rsid w:val="003B0740"/>
    <w:rsid w:val="003B0A34"/>
    <w:rsid w:val="003B0A3A"/>
    <w:rsid w:val="003B0DB6"/>
    <w:rsid w:val="003B0EEC"/>
    <w:rsid w:val="003B1326"/>
    <w:rsid w:val="003B15C7"/>
    <w:rsid w:val="003B172C"/>
    <w:rsid w:val="003B1870"/>
    <w:rsid w:val="003B1947"/>
    <w:rsid w:val="003B196D"/>
    <w:rsid w:val="003B1B25"/>
    <w:rsid w:val="003B20F6"/>
    <w:rsid w:val="003B259C"/>
    <w:rsid w:val="003B3708"/>
    <w:rsid w:val="003B39B3"/>
    <w:rsid w:val="003B3B56"/>
    <w:rsid w:val="003B3D2A"/>
    <w:rsid w:val="003B451F"/>
    <w:rsid w:val="003B4554"/>
    <w:rsid w:val="003B4970"/>
    <w:rsid w:val="003B4971"/>
    <w:rsid w:val="003B4991"/>
    <w:rsid w:val="003B4A7A"/>
    <w:rsid w:val="003B4AC1"/>
    <w:rsid w:val="003B4B53"/>
    <w:rsid w:val="003B5379"/>
    <w:rsid w:val="003B537D"/>
    <w:rsid w:val="003B5406"/>
    <w:rsid w:val="003B5A5E"/>
    <w:rsid w:val="003B5F72"/>
    <w:rsid w:val="003B66B0"/>
    <w:rsid w:val="003B68E8"/>
    <w:rsid w:val="003B6D82"/>
    <w:rsid w:val="003B7262"/>
    <w:rsid w:val="003B7361"/>
    <w:rsid w:val="003B76E3"/>
    <w:rsid w:val="003B79B6"/>
    <w:rsid w:val="003C003F"/>
    <w:rsid w:val="003C0339"/>
    <w:rsid w:val="003C0401"/>
    <w:rsid w:val="003C125E"/>
    <w:rsid w:val="003C16EC"/>
    <w:rsid w:val="003C18A6"/>
    <w:rsid w:val="003C1979"/>
    <w:rsid w:val="003C1C7A"/>
    <w:rsid w:val="003C232F"/>
    <w:rsid w:val="003C24D3"/>
    <w:rsid w:val="003C2A8D"/>
    <w:rsid w:val="003C2B11"/>
    <w:rsid w:val="003C2D51"/>
    <w:rsid w:val="003C3311"/>
    <w:rsid w:val="003C3A83"/>
    <w:rsid w:val="003C3D01"/>
    <w:rsid w:val="003C4323"/>
    <w:rsid w:val="003C4D38"/>
    <w:rsid w:val="003C5546"/>
    <w:rsid w:val="003C5E5C"/>
    <w:rsid w:val="003C60B4"/>
    <w:rsid w:val="003C63D7"/>
    <w:rsid w:val="003C76E4"/>
    <w:rsid w:val="003C7BF8"/>
    <w:rsid w:val="003D07B3"/>
    <w:rsid w:val="003D07E0"/>
    <w:rsid w:val="003D0BE7"/>
    <w:rsid w:val="003D0E89"/>
    <w:rsid w:val="003D1108"/>
    <w:rsid w:val="003D159C"/>
    <w:rsid w:val="003D1A83"/>
    <w:rsid w:val="003D1D26"/>
    <w:rsid w:val="003D2919"/>
    <w:rsid w:val="003D2C8B"/>
    <w:rsid w:val="003D31F3"/>
    <w:rsid w:val="003D3429"/>
    <w:rsid w:val="003D35FF"/>
    <w:rsid w:val="003D364C"/>
    <w:rsid w:val="003D3686"/>
    <w:rsid w:val="003D37DE"/>
    <w:rsid w:val="003D38A0"/>
    <w:rsid w:val="003D4CD1"/>
    <w:rsid w:val="003D4FF5"/>
    <w:rsid w:val="003D5ACA"/>
    <w:rsid w:val="003D637F"/>
    <w:rsid w:val="003D6718"/>
    <w:rsid w:val="003D6889"/>
    <w:rsid w:val="003D68EA"/>
    <w:rsid w:val="003D7322"/>
    <w:rsid w:val="003D735A"/>
    <w:rsid w:val="003D73A1"/>
    <w:rsid w:val="003D7452"/>
    <w:rsid w:val="003D7497"/>
    <w:rsid w:val="003D75E0"/>
    <w:rsid w:val="003D78EF"/>
    <w:rsid w:val="003D7C4F"/>
    <w:rsid w:val="003D7DDC"/>
    <w:rsid w:val="003E00CA"/>
    <w:rsid w:val="003E0246"/>
    <w:rsid w:val="003E0531"/>
    <w:rsid w:val="003E0E33"/>
    <w:rsid w:val="003E14F8"/>
    <w:rsid w:val="003E2B31"/>
    <w:rsid w:val="003E3233"/>
    <w:rsid w:val="003E3385"/>
    <w:rsid w:val="003E34D4"/>
    <w:rsid w:val="003E37E2"/>
    <w:rsid w:val="003E3FEB"/>
    <w:rsid w:val="003E41ED"/>
    <w:rsid w:val="003E4295"/>
    <w:rsid w:val="003E46B1"/>
    <w:rsid w:val="003E46FC"/>
    <w:rsid w:val="003E476B"/>
    <w:rsid w:val="003E47A5"/>
    <w:rsid w:val="003E4B0D"/>
    <w:rsid w:val="003E4EE0"/>
    <w:rsid w:val="003E544D"/>
    <w:rsid w:val="003E5458"/>
    <w:rsid w:val="003E58B1"/>
    <w:rsid w:val="003E5F1D"/>
    <w:rsid w:val="003E5F7E"/>
    <w:rsid w:val="003E633C"/>
    <w:rsid w:val="003E645B"/>
    <w:rsid w:val="003E6580"/>
    <w:rsid w:val="003E6963"/>
    <w:rsid w:val="003E6C82"/>
    <w:rsid w:val="003E6D38"/>
    <w:rsid w:val="003E6E2A"/>
    <w:rsid w:val="003E75AD"/>
    <w:rsid w:val="003E78D1"/>
    <w:rsid w:val="003E79D2"/>
    <w:rsid w:val="003E7E1F"/>
    <w:rsid w:val="003E7E67"/>
    <w:rsid w:val="003E7F2D"/>
    <w:rsid w:val="003F04F5"/>
    <w:rsid w:val="003F06EF"/>
    <w:rsid w:val="003F0940"/>
    <w:rsid w:val="003F09FC"/>
    <w:rsid w:val="003F0B5E"/>
    <w:rsid w:val="003F0C83"/>
    <w:rsid w:val="003F0CD5"/>
    <w:rsid w:val="003F14E5"/>
    <w:rsid w:val="003F1724"/>
    <w:rsid w:val="003F1754"/>
    <w:rsid w:val="003F1992"/>
    <w:rsid w:val="003F1A10"/>
    <w:rsid w:val="003F21AC"/>
    <w:rsid w:val="003F2935"/>
    <w:rsid w:val="003F31D3"/>
    <w:rsid w:val="003F38B6"/>
    <w:rsid w:val="003F3E11"/>
    <w:rsid w:val="003F3F7A"/>
    <w:rsid w:val="003F433F"/>
    <w:rsid w:val="003F4935"/>
    <w:rsid w:val="003F4A4C"/>
    <w:rsid w:val="003F5053"/>
    <w:rsid w:val="003F5365"/>
    <w:rsid w:val="003F5C88"/>
    <w:rsid w:val="003F6196"/>
    <w:rsid w:val="003F66F1"/>
    <w:rsid w:val="003F6DE8"/>
    <w:rsid w:val="003F7182"/>
    <w:rsid w:val="003F7962"/>
    <w:rsid w:val="003F7F73"/>
    <w:rsid w:val="00400889"/>
    <w:rsid w:val="0040092D"/>
    <w:rsid w:val="004016FD"/>
    <w:rsid w:val="004022C7"/>
    <w:rsid w:val="00402695"/>
    <w:rsid w:val="0040274E"/>
    <w:rsid w:val="0040283A"/>
    <w:rsid w:val="004028D3"/>
    <w:rsid w:val="0040310E"/>
    <w:rsid w:val="0040317E"/>
    <w:rsid w:val="004036C4"/>
    <w:rsid w:val="00403954"/>
    <w:rsid w:val="00403B39"/>
    <w:rsid w:val="00403EBF"/>
    <w:rsid w:val="00403F92"/>
    <w:rsid w:val="00404030"/>
    <w:rsid w:val="004042AD"/>
    <w:rsid w:val="00404BA7"/>
    <w:rsid w:val="004051A0"/>
    <w:rsid w:val="00405411"/>
    <w:rsid w:val="00405568"/>
    <w:rsid w:val="004055D4"/>
    <w:rsid w:val="00405759"/>
    <w:rsid w:val="0040626A"/>
    <w:rsid w:val="00406284"/>
    <w:rsid w:val="00406933"/>
    <w:rsid w:val="004069AB"/>
    <w:rsid w:val="00406C5E"/>
    <w:rsid w:val="00407059"/>
    <w:rsid w:val="0040718B"/>
    <w:rsid w:val="004072F1"/>
    <w:rsid w:val="00407349"/>
    <w:rsid w:val="004075EF"/>
    <w:rsid w:val="00407C3B"/>
    <w:rsid w:val="00407FF3"/>
    <w:rsid w:val="004103AD"/>
    <w:rsid w:val="004104D1"/>
    <w:rsid w:val="00410E91"/>
    <w:rsid w:val="00410F11"/>
    <w:rsid w:val="0041185D"/>
    <w:rsid w:val="00411E2C"/>
    <w:rsid w:val="004125CB"/>
    <w:rsid w:val="004128C5"/>
    <w:rsid w:val="00412A61"/>
    <w:rsid w:val="00412C70"/>
    <w:rsid w:val="00412CA6"/>
    <w:rsid w:val="00412E04"/>
    <w:rsid w:val="00413272"/>
    <w:rsid w:val="00413624"/>
    <w:rsid w:val="00413974"/>
    <w:rsid w:val="00413DD1"/>
    <w:rsid w:val="0041454C"/>
    <w:rsid w:val="00414554"/>
    <w:rsid w:val="00414632"/>
    <w:rsid w:val="00414C4E"/>
    <w:rsid w:val="00414D31"/>
    <w:rsid w:val="004152B2"/>
    <w:rsid w:val="0041565D"/>
    <w:rsid w:val="00415948"/>
    <w:rsid w:val="00415D62"/>
    <w:rsid w:val="00415DA7"/>
    <w:rsid w:val="00415E32"/>
    <w:rsid w:val="00416531"/>
    <w:rsid w:val="004168AA"/>
    <w:rsid w:val="00417877"/>
    <w:rsid w:val="00417AF5"/>
    <w:rsid w:val="00417F53"/>
    <w:rsid w:val="004204B9"/>
    <w:rsid w:val="00420547"/>
    <w:rsid w:val="0042090A"/>
    <w:rsid w:val="00420C4D"/>
    <w:rsid w:val="00420D9D"/>
    <w:rsid w:val="00421EAB"/>
    <w:rsid w:val="00421F29"/>
    <w:rsid w:val="004226AD"/>
    <w:rsid w:val="004226EF"/>
    <w:rsid w:val="00422CB6"/>
    <w:rsid w:val="0042320D"/>
    <w:rsid w:val="00423521"/>
    <w:rsid w:val="0042353B"/>
    <w:rsid w:val="004247A7"/>
    <w:rsid w:val="00425495"/>
    <w:rsid w:val="00425583"/>
    <w:rsid w:val="00425667"/>
    <w:rsid w:val="004258D5"/>
    <w:rsid w:val="00425C6F"/>
    <w:rsid w:val="00425CAA"/>
    <w:rsid w:val="004267F2"/>
    <w:rsid w:val="0042685A"/>
    <w:rsid w:val="004269AF"/>
    <w:rsid w:val="00426E09"/>
    <w:rsid w:val="00427006"/>
    <w:rsid w:val="00427246"/>
    <w:rsid w:val="00427D55"/>
    <w:rsid w:val="00430087"/>
    <w:rsid w:val="0043019F"/>
    <w:rsid w:val="004306AC"/>
    <w:rsid w:val="00430817"/>
    <w:rsid w:val="00430BF5"/>
    <w:rsid w:val="00430CB3"/>
    <w:rsid w:val="00430EBF"/>
    <w:rsid w:val="00430FB2"/>
    <w:rsid w:val="004310A7"/>
    <w:rsid w:val="00431619"/>
    <w:rsid w:val="0043226B"/>
    <w:rsid w:val="0043250E"/>
    <w:rsid w:val="00432C36"/>
    <w:rsid w:val="00433317"/>
    <w:rsid w:val="004333EE"/>
    <w:rsid w:val="00433715"/>
    <w:rsid w:val="0043399A"/>
    <w:rsid w:val="00433AF5"/>
    <w:rsid w:val="00433E88"/>
    <w:rsid w:val="00434168"/>
    <w:rsid w:val="004344A4"/>
    <w:rsid w:val="00434594"/>
    <w:rsid w:val="00434A64"/>
    <w:rsid w:val="00434A7A"/>
    <w:rsid w:val="00434D4C"/>
    <w:rsid w:val="004351EB"/>
    <w:rsid w:val="00435282"/>
    <w:rsid w:val="00435464"/>
    <w:rsid w:val="004354F0"/>
    <w:rsid w:val="00435A35"/>
    <w:rsid w:val="004362B8"/>
    <w:rsid w:val="004368B1"/>
    <w:rsid w:val="00436B0F"/>
    <w:rsid w:val="00436B2B"/>
    <w:rsid w:val="00436DE5"/>
    <w:rsid w:val="00436F42"/>
    <w:rsid w:val="00437071"/>
    <w:rsid w:val="0043739C"/>
    <w:rsid w:val="0043740B"/>
    <w:rsid w:val="00437451"/>
    <w:rsid w:val="00437BA3"/>
    <w:rsid w:val="004407DF"/>
    <w:rsid w:val="00440A6F"/>
    <w:rsid w:val="00440AD4"/>
    <w:rsid w:val="00440BB6"/>
    <w:rsid w:val="00440DB3"/>
    <w:rsid w:val="0044164C"/>
    <w:rsid w:val="00441726"/>
    <w:rsid w:val="00441A31"/>
    <w:rsid w:val="00441C1A"/>
    <w:rsid w:val="00443045"/>
    <w:rsid w:val="004430F7"/>
    <w:rsid w:val="00443183"/>
    <w:rsid w:val="00443558"/>
    <w:rsid w:val="00443985"/>
    <w:rsid w:val="004439B1"/>
    <w:rsid w:val="004439C0"/>
    <w:rsid w:val="004441BA"/>
    <w:rsid w:val="00444488"/>
    <w:rsid w:val="00445355"/>
    <w:rsid w:val="004458B4"/>
    <w:rsid w:val="0044625C"/>
    <w:rsid w:val="0044699F"/>
    <w:rsid w:val="00446BB0"/>
    <w:rsid w:val="00446DA9"/>
    <w:rsid w:val="00447139"/>
    <w:rsid w:val="0044741A"/>
    <w:rsid w:val="00447504"/>
    <w:rsid w:val="0044760F"/>
    <w:rsid w:val="00447743"/>
    <w:rsid w:val="0044799A"/>
    <w:rsid w:val="0045067D"/>
    <w:rsid w:val="00450729"/>
    <w:rsid w:val="00450908"/>
    <w:rsid w:val="00450A30"/>
    <w:rsid w:val="00450E00"/>
    <w:rsid w:val="00451515"/>
    <w:rsid w:val="00452B9B"/>
    <w:rsid w:val="004537A1"/>
    <w:rsid w:val="00453D02"/>
    <w:rsid w:val="00453E4B"/>
    <w:rsid w:val="00453F4D"/>
    <w:rsid w:val="004542EB"/>
    <w:rsid w:val="00454919"/>
    <w:rsid w:val="00454BE3"/>
    <w:rsid w:val="00454E75"/>
    <w:rsid w:val="0045560B"/>
    <w:rsid w:val="0045566C"/>
    <w:rsid w:val="004558B5"/>
    <w:rsid w:val="0045598E"/>
    <w:rsid w:val="00455B9F"/>
    <w:rsid w:val="00455E60"/>
    <w:rsid w:val="00456F40"/>
    <w:rsid w:val="00456FD3"/>
    <w:rsid w:val="0045721F"/>
    <w:rsid w:val="0045749F"/>
    <w:rsid w:val="00457524"/>
    <w:rsid w:val="00457539"/>
    <w:rsid w:val="00457F14"/>
    <w:rsid w:val="00460394"/>
    <w:rsid w:val="0046044A"/>
    <w:rsid w:val="004606BA"/>
    <w:rsid w:val="004609BB"/>
    <w:rsid w:val="00460D4E"/>
    <w:rsid w:val="00460D88"/>
    <w:rsid w:val="00460FEC"/>
    <w:rsid w:val="00461227"/>
    <w:rsid w:val="00461513"/>
    <w:rsid w:val="00461EF6"/>
    <w:rsid w:val="004620FE"/>
    <w:rsid w:val="004623AB"/>
    <w:rsid w:val="0046264C"/>
    <w:rsid w:val="0046305E"/>
    <w:rsid w:val="004630C5"/>
    <w:rsid w:val="004631E8"/>
    <w:rsid w:val="00463A19"/>
    <w:rsid w:val="0046404C"/>
    <w:rsid w:val="00464479"/>
    <w:rsid w:val="00464756"/>
    <w:rsid w:val="004647DF"/>
    <w:rsid w:val="00464929"/>
    <w:rsid w:val="004649A8"/>
    <w:rsid w:val="00464AF6"/>
    <w:rsid w:val="00464C9D"/>
    <w:rsid w:val="004651B5"/>
    <w:rsid w:val="004651B6"/>
    <w:rsid w:val="004654A7"/>
    <w:rsid w:val="0046585A"/>
    <w:rsid w:val="00465946"/>
    <w:rsid w:val="00465A83"/>
    <w:rsid w:val="00465C12"/>
    <w:rsid w:val="00465DA9"/>
    <w:rsid w:val="00465DC5"/>
    <w:rsid w:val="00465EEC"/>
    <w:rsid w:val="0046660C"/>
    <w:rsid w:val="0046719D"/>
    <w:rsid w:val="00467D18"/>
    <w:rsid w:val="00467F43"/>
    <w:rsid w:val="00467F76"/>
    <w:rsid w:val="00470142"/>
    <w:rsid w:val="00470508"/>
    <w:rsid w:val="00470609"/>
    <w:rsid w:val="00470610"/>
    <w:rsid w:val="004712DF"/>
    <w:rsid w:val="00471514"/>
    <w:rsid w:val="00471F0E"/>
    <w:rsid w:val="0047237E"/>
    <w:rsid w:val="00472414"/>
    <w:rsid w:val="00472B6C"/>
    <w:rsid w:val="00472C64"/>
    <w:rsid w:val="00472EE1"/>
    <w:rsid w:val="004733BC"/>
    <w:rsid w:val="004734FD"/>
    <w:rsid w:val="004735FF"/>
    <w:rsid w:val="004742F9"/>
    <w:rsid w:val="00474309"/>
    <w:rsid w:val="00474467"/>
    <w:rsid w:val="004744E8"/>
    <w:rsid w:val="004746BF"/>
    <w:rsid w:val="004747F6"/>
    <w:rsid w:val="00474869"/>
    <w:rsid w:val="00474C0C"/>
    <w:rsid w:val="00474CE9"/>
    <w:rsid w:val="00475069"/>
    <w:rsid w:val="00475297"/>
    <w:rsid w:val="00475950"/>
    <w:rsid w:val="00475D30"/>
    <w:rsid w:val="00475E59"/>
    <w:rsid w:val="004760E5"/>
    <w:rsid w:val="0047630C"/>
    <w:rsid w:val="004764A3"/>
    <w:rsid w:val="00477396"/>
    <w:rsid w:val="00477882"/>
    <w:rsid w:val="0048017B"/>
    <w:rsid w:val="004803C3"/>
    <w:rsid w:val="0048062E"/>
    <w:rsid w:val="00480A63"/>
    <w:rsid w:val="00480FDB"/>
    <w:rsid w:val="0048127D"/>
    <w:rsid w:val="00481DF1"/>
    <w:rsid w:val="00482C91"/>
    <w:rsid w:val="00483329"/>
    <w:rsid w:val="00483AE1"/>
    <w:rsid w:val="00483B62"/>
    <w:rsid w:val="00483DB7"/>
    <w:rsid w:val="0048420A"/>
    <w:rsid w:val="00485065"/>
    <w:rsid w:val="0048509B"/>
    <w:rsid w:val="0048541B"/>
    <w:rsid w:val="004854DB"/>
    <w:rsid w:val="004858E0"/>
    <w:rsid w:val="00485A21"/>
    <w:rsid w:val="00485E85"/>
    <w:rsid w:val="00485FB7"/>
    <w:rsid w:val="00485FD1"/>
    <w:rsid w:val="0048641D"/>
    <w:rsid w:val="0048726E"/>
    <w:rsid w:val="00487755"/>
    <w:rsid w:val="00487BFD"/>
    <w:rsid w:val="00487DE5"/>
    <w:rsid w:val="004912EF"/>
    <w:rsid w:val="004914B6"/>
    <w:rsid w:val="0049156B"/>
    <w:rsid w:val="00491A1F"/>
    <w:rsid w:val="00491AAE"/>
    <w:rsid w:val="0049253B"/>
    <w:rsid w:val="00492685"/>
    <w:rsid w:val="004926B7"/>
    <w:rsid w:val="004926FE"/>
    <w:rsid w:val="00492E93"/>
    <w:rsid w:val="00492F43"/>
    <w:rsid w:val="00493671"/>
    <w:rsid w:val="0049432B"/>
    <w:rsid w:val="004947D2"/>
    <w:rsid w:val="004947D8"/>
    <w:rsid w:val="004947F2"/>
    <w:rsid w:val="00494F79"/>
    <w:rsid w:val="00494FD0"/>
    <w:rsid w:val="00495158"/>
    <w:rsid w:val="004952B3"/>
    <w:rsid w:val="004953F7"/>
    <w:rsid w:val="0049556F"/>
    <w:rsid w:val="00495ABA"/>
    <w:rsid w:val="00495DCC"/>
    <w:rsid w:val="0049616B"/>
    <w:rsid w:val="00496642"/>
    <w:rsid w:val="004969D1"/>
    <w:rsid w:val="00496A6C"/>
    <w:rsid w:val="00496A9E"/>
    <w:rsid w:val="00496E9C"/>
    <w:rsid w:val="00496EF9"/>
    <w:rsid w:val="004970D4"/>
    <w:rsid w:val="00497980"/>
    <w:rsid w:val="00497C8E"/>
    <w:rsid w:val="004A0305"/>
    <w:rsid w:val="004A0B48"/>
    <w:rsid w:val="004A0CA0"/>
    <w:rsid w:val="004A12B7"/>
    <w:rsid w:val="004A12E8"/>
    <w:rsid w:val="004A1494"/>
    <w:rsid w:val="004A1991"/>
    <w:rsid w:val="004A1AD8"/>
    <w:rsid w:val="004A1DF4"/>
    <w:rsid w:val="004A281C"/>
    <w:rsid w:val="004A2822"/>
    <w:rsid w:val="004A29E1"/>
    <w:rsid w:val="004A2DEA"/>
    <w:rsid w:val="004A30B3"/>
    <w:rsid w:val="004A34CD"/>
    <w:rsid w:val="004A3663"/>
    <w:rsid w:val="004A381D"/>
    <w:rsid w:val="004A3C95"/>
    <w:rsid w:val="004A45F8"/>
    <w:rsid w:val="004A47C1"/>
    <w:rsid w:val="004A4A90"/>
    <w:rsid w:val="004A5531"/>
    <w:rsid w:val="004A5AA7"/>
    <w:rsid w:val="004A5E7F"/>
    <w:rsid w:val="004A642D"/>
    <w:rsid w:val="004A6CFC"/>
    <w:rsid w:val="004A6E0B"/>
    <w:rsid w:val="004A6EC8"/>
    <w:rsid w:val="004A7010"/>
    <w:rsid w:val="004A7DAB"/>
    <w:rsid w:val="004A7EB0"/>
    <w:rsid w:val="004B0796"/>
    <w:rsid w:val="004B0D76"/>
    <w:rsid w:val="004B1231"/>
    <w:rsid w:val="004B178A"/>
    <w:rsid w:val="004B185C"/>
    <w:rsid w:val="004B192D"/>
    <w:rsid w:val="004B1CD5"/>
    <w:rsid w:val="004B1E4B"/>
    <w:rsid w:val="004B2070"/>
    <w:rsid w:val="004B21B0"/>
    <w:rsid w:val="004B2473"/>
    <w:rsid w:val="004B2EA9"/>
    <w:rsid w:val="004B2F1B"/>
    <w:rsid w:val="004B2FC0"/>
    <w:rsid w:val="004B2FC8"/>
    <w:rsid w:val="004B3314"/>
    <w:rsid w:val="004B36D0"/>
    <w:rsid w:val="004B3B50"/>
    <w:rsid w:val="004B3E61"/>
    <w:rsid w:val="004B3F8B"/>
    <w:rsid w:val="004B4063"/>
    <w:rsid w:val="004B46F9"/>
    <w:rsid w:val="004B4D2E"/>
    <w:rsid w:val="004B5007"/>
    <w:rsid w:val="004B6184"/>
    <w:rsid w:val="004B6A7E"/>
    <w:rsid w:val="004B6E60"/>
    <w:rsid w:val="004B6F70"/>
    <w:rsid w:val="004B76C6"/>
    <w:rsid w:val="004B79F9"/>
    <w:rsid w:val="004B7DF8"/>
    <w:rsid w:val="004C08CC"/>
    <w:rsid w:val="004C1030"/>
    <w:rsid w:val="004C1107"/>
    <w:rsid w:val="004C1240"/>
    <w:rsid w:val="004C1385"/>
    <w:rsid w:val="004C139E"/>
    <w:rsid w:val="004C157B"/>
    <w:rsid w:val="004C1C68"/>
    <w:rsid w:val="004C347C"/>
    <w:rsid w:val="004C35FF"/>
    <w:rsid w:val="004C3DD7"/>
    <w:rsid w:val="004C42AF"/>
    <w:rsid w:val="004C479C"/>
    <w:rsid w:val="004C48BD"/>
    <w:rsid w:val="004C4F26"/>
    <w:rsid w:val="004C4F8F"/>
    <w:rsid w:val="004C52A3"/>
    <w:rsid w:val="004C54BB"/>
    <w:rsid w:val="004C55DB"/>
    <w:rsid w:val="004C5D48"/>
    <w:rsid w:val="004C5E2B"/>
    <w:rsid w:val="004C62A9"/>
    <w:rsid w:val="004C64D0"/>
    <w:rsid w:val="004C6A6C"/>
    <w:rsid w:val="004C6B11"/>
    <w:rsid w:val="004C6FD0"/>
    <w:rsid w:val="004C738A"/>
    <w:rsid w:val="004C7418"/>
    <w:rsid w:val="004C7599"/>
    <w:rsid w:val="004C766C"/>
    <w:rsid w:val="004C7689"/>
    <w:rsid w:val="004C7B24"/>
    <w:rsid w:val="004C7CAB"/>
    <w:rsid w:val="004D010B"/>
    <w:rsid w:val="004D0252"/>
    <w:rsid w:val="004D05D9"/>
    <w:rsid w:val="004D0EF7"/>
    <w:rsid w:val="004D12D3"/>
    <w:rsid w:val="004D1474"/>
    <w:rsid w:val="004D208F"/>
    <w:rsid w:val="004D2186"/>
    <w:rsid w:val="004D245D"/>
    <w:rsid w:val="004D24CA"/>
    <w:rsid w:val="004D2535"/>
    <w:rsid w:val="004D2633"/>
    <w:rsid w:val="004D27E9"/>
    <w:rsid w:val="004D289A"/>
    <w:rsid w:val="004D2CF4"/>
    <w:rsid w:val="004D2DAA"/>
    <w:rsid w:val="004D31C2"/>
    <w:rsid w:val="004D32FD"/>
    <w:rsid w:val="004D34A3"/>
    <w:rsid w:val="004D35C2"/>
    <w:rsid w:val="004D3797"/>
    <w:rsid w:val="004D3C53"/>
    <w:rsid w:val="004D3CC7"/>
    <w:rsid w:val="004D3E44"/>
    <w:rsid w:val="004D3FC3"/>
    <w:rsid w:val="004D4052"/>
    <w:rsid w:val="004D41DD"/>
    <w:rsid w:val="004D4362"/>
    <w:rsid w:val="004D4807"/>
    <w:rsid w:val="004D489A"/>
    <w:rsid w:val="004D4F80"/>
    <w:rsid w:val="004D518F"/>
    <w:rsid w:val="004D5618"/>
    <w:rsid w:val="004D5C31"/>
    <w:rsid w:val="004D5ED4"/>
    <w:rsid w:val="004D614B"/>
    <w:rsid w:val="004D640B"/>
    <w:rsid w:val="004D642F"/>
    <w:rsid w:val="004D6B37"/>
    <w:rsid w:val="004D752B"/>
    <w:rsid w:val="004D7AA1"/>
    <w:rsid w:val="004E043D"/>
    <w:rsid w:val="004E06BC"/>
    <w:rsid w:val="004E09BB"/>
    <w:rsid w:val="004E0F9D"/>
    <w:rsid w:val="004E154E"/>
    <w:rsid w:val="004E158C"/>
    <w:rsid w:val="004E1B7D"/>
    <w:rsid w:val="004E1C28"/>
    <w:rsid w:val="004E1EBF"/>
    <w:rsid w:val="004E1F8F"/>
    <w:rsid w:val="004E2406"/>
    <w:rsid w:val="004E2866"/>
    <w:rsid w:val="004E2B99"/>
    <w:rsid w:val="004E2D22"/>
    <w:rsid w:val="004E2F30"/>
    <w:rsid w:val="004E36F4"/>
    <w:rsid w:val="004E376F"/>
    <w:rsid w:val="004E3C23"/>
    <w:rsid w:val="004E3D66"/>
    <w:rsid w:val="004E4434"/>
    <w:rsid w:val="004E44CF"/>
    <w:rsid w:val="004E491F"/>
    <w:rsid w:val="004E4995"/>
    <w:rsid w:val="004E4AB9"/>
    <w:rsid w:val="004E4CBE"/>
    <w:rsid w:val="004E5BC6"/>
    <w:rsid w:val="004E5CEA"/>
    <w:rsid w:val="004E5F6B"/>
    <w:rsid w:val="004E65BF"/>
    <w:rsid w:val="004E6838"/>
    <w:rsid w:val="004E698D"/>
    <w:rsid w:val="004E6BA8"/>
    <w:rsid w:val="004F0840"/>
    <w:rsid w:val="004F0979"/>
    <w:rsid w:val="004F1140"/>
    <w:rsid w:val="004F15D3"/>
    <w:rsid w:val="004F176F"/>
    <w:rsid w:val="004F178D"/>
    <w:rsid w:val="004F1999"/>
    <w:rsid w:val="004F1AED"/>
    <w:rsid w:val="004F1BC5"/>
    <w:rsid w:val="004F1E12"/>
    <w:rsid w:val="004F2119"/>
    <w:rsid w:val="004F223A"/>
    <w:rsid w:val="004F23CB"/>
    <w:rsid w:val="004F271C"/>
    <w:rsid w:val="004F293F"/>
    <w:rsid w:val="004F2B24"/>
    <w:rsid w:val="004F3549"/>
    <w:rsid w:val="004F35AB"/>
    <w:rsid w:val="004F3838"/>
    <w:rsid w:val="004F3A50"/>
    <w:rsid w:val="004F3C4D"/>
    <w:rsid w:val="004F3DA0"/>
    <w:rsid w:val="004F3EAB"/>
    <w:rsid w:val="004F3F2F"/>
    <w:rsid w:val="004F4249"/>
    <w:rsid w:val="004F46D8"/>
    <w:rsid w:val="004F4B0E"/>
    <w:rsid w:val="004F4D2F"/>
    <w:rsid w:val="004F547D"/>
    <w:rsid w:val="004F58DC"/>
    <w:rsid w:val="004F61B4"/>
    <w:rsid w:val="004F6A9C"/>
    <w:rsid w:val="004F7243"/>
    <w:rsid w:val="004F724E"/>
    <w:rsid w:val="004F72A2"/>
    <w:rsid w:val="004F72FE"/>
    <w:rsid w:val="004F770E"/>
    <w:rsid w:val="004F7E02"/>
    <w:rsid w:val="00500049"/>
    <w:rsid w:val="00500089"/>
    <w:rsid w:val="005003B3"/>
    <w:rsid w:val="00500404"/>
    <w:rsid w:val="005004A0"/>
    <w:rsid w:val="00500A53"/>
    <w:rsid w:val="00500EFD"/>
    <w:rsid w:val="00501FD3"/>
    <w:rsid w:val="005028C5"/>
    <w:rsid w:val="00503459"/>
    <w:rsid w:val="0050375F"/>
    <w:rsid w:val="00503796"/>
    <w:rsid w:val="00503BC1"/>
    <w:rsid w:val="00503D48"/>
    <w:rsid w:val="00503FD7"/>
    <w:rsid w:val="005040FB"/>
    <w:rsid w:val="0050467A"/>
    <w:rsid w:val="00504991"/>
    <w:rsid w:val="00504B13"/>
    <w:rsid w:val="00504B79"/>
    <w:rsid w:val="00504F85"/>
    <w:rsid w:val="005050DD"/>
    <w:rsid w:val="005053E0"/>
    <w:rsid w:val="0050541D"/>
    <w:rsid w:val="0050587E"/>
    <w:rsid w:val="0050599F"/>
    <w:rsid w:val="00505BD6"/>
    <w:rsid w:val="005060B3"/>
    <w:rsid w:val="00506580"/>
    <w:rsid w:val="00506818"/>
    <w:rsid w:val="00506A40"/>
    <w:rsid w:val="00506E05"/>
    <w:rsid w:val="005070DB"/>
    <w:rsid w:val="00507228"/>
    <w:rsid w:val="00507731"/>
    <w:rsid w:val="00507796"/>
    <w:rsid w:val="00510939"/>
    <w:rsid w:val="00510E93"/>
    <w:rsid w:val="00510FD7"/>
    <w:rsid w:val="0051112D"/>
    <w:rsid w:val="005112DC"/>
    <w:rsid w:val="005114EC"/>
    <w:rsid w:val="0051193F"/>
    <w:rsid w:val="00511B8D"/>
    <w:rsid w:val="00511DF2"/>
    <w:rsid w:val="00511F5D"/>
    <w:rsid w:val="00512068"/>
    <w:rsid w:val="00512374"/>
    <w:rsid w:val="00512496"/>
    <w:rsid w:val="0051360C"/>
    <w:rsid w:val="0051375A"/>
    <w:rsid w:val="0051389D"/>
    <w:rsid w:val="00513948"/>
    <w:rsid w:val="00513997"/>
    <w:rsid w:val="005143CF"/>
    <w:rsid w:val="005146EF"/>
    <w:rsid w:val="00514AD3"/>
    <w:rsid w:val="00514C66"/>
    <w:rsid w:val="00514E52"/>
    <w:rsid w:val="00514FE1"/>
    <w:rsid w:val="00515836"/>
    <w:rsid w:val="005158F1"/>
    <w:rsid w:val="00515A69"/>
    <w:rsid w:val="00515F92"/>
    <w:rsid w:val="00516C52"/>
    <w:rsid w:val="00516F50"/>
    <w:rsid w:val="00517268"/>
    <w:rsid w:val="00517D72"/>
    <w:rsid w:val="00517EF6"/>
    <w:rsid w:val="00517FC4"/>
    <w:rsid w:val="00520043"/>
    <w:rsid w:val="005204E1"/>
    <w:rsid w:val="0052055E"/>
    <w:rsid w:val="00520B4E"/>
    <w:rsid w:val="00520B85"/>
    <w:rsid w:val="00520CC5"/>
    <w:rsid w:val="00521110"/>
    <w:rsid w:val="005217F5"/>
    <w:rsid w:val="005217F6"/>
    <w:rsid w:val="00521A68"/>
    <w:rsid w:val="00521A8A"/>
    <w:rsid w:val="00521E1A"/>
    <w:rsid w:val="00521E83"/>
    <w:rsid w:val="00522D47"/>
    <w:rsid w:val="0052340F"/>
    <w:rsid w:val="005238A6"/>
    <w:rsid w:val="005239D6"/>
    <w:rsid w:val="0052445B"/>
    <w:rsid w:val="00524773"/>
    <w:rsid w:val="00524821"/>
    <w:rsid w:val="00524A92"/>
    <w:rsid w:val="00524AFE"/>
    <w:rsid w:val="00524DB5"/>
    <w:rsid w:val="00524EC7"/>
    <w:rsid w:val="005258C6"/>
    <w:rsid w:val="00525A8E"/>
    <w:rsid w:val="00525C0A"/>
    <w:rsid w:val="00525FCD"/>
    <w:rsid w:val="00526296"/>
    <w:rsid w:val="005264C4"/>
    <w:rsid w:val="00526506"/>
    <w:rsid w:val="00526541"/>
    <w:rsid w:val="00526AC3"/>
    <w:rsid w:val="00526BB7"/>
    <w:rsid w:val="00526CD9"/>
    <w:rsid w:val="00526CEC"/>
    <w:rsid w:val="0052756A"/>
    <w:rsid w:val="005279A2"/>
    <w:rsid w:val="005279B7"/>
    <w:rsid w:val="00527B15"/>
    <w:rsid w:val="00527C32"/>
    <w:rsid w:val="00527C88"/>
    <w:rsid w:val="00527CC2"/>
    <w:rsid w:val="00527E45"/>
    <w:rsid w:val="00530066"/>
    <w:rsid w:val="005301E5"/>
    <w:rsid w:val="005302FD"/>
    <w:rsid w:val="005305E1"/>
    <w:rsid w:val="005306B9"/>
    <w:rsid w:val="005308CA"/>
    <w:rsid w:val="00530939"/>
    <w:rsid w:val="0053131D"/>
    <w:rsid w:val="005318BC"/>
    <w:rsid w:val="00531C7F"/>
    <w:rsid w:val="00531E22"/>
    <w:rsid w:val="00531FA9"/>
    <w:rsid w:val="00532199"/>
    <w:rsid w:val="005322B3"/>
    <w:rsid w:val="0053273C"/>
    <w:rsid w:val="00532D8B"/>
    <w:rsid w:val="00532E60"/>
    <w:rsid w:val="00533477"/>
    <w:rsid w:val="005338F2"/>
    <w:rsid w:val="00533933"/>
    <w:rsid w:val="00533970"/>
    <w:rsid w:val="00533FC6"/>
    <w:rsid w:val="00534217"/>
    <w:rsid w:val="00534331"/>
    <w:rsid w:val="0053446A"/>
    <w:rsid w:val="0053491B"/>
    <w:rsid w:val="00534AD2"/>
    <w:rsid w:val="00534E63"/>
    <w:rsid w:val="00535095"/>
    <w:rsid w:val="00535155"/>
    <w:rsid w:val="005352A5"/>
    <w:rsid w:val="00535912"/>
    <w:rsid w:val="00535A9E"/>
    <w:rsid w:val="005361A5"/>
    <w:rsid w:val="00536DCE"/>
    <w:rsid w:val="00537125"/>
    <w:rsid w:val="005375B7"/>
    <w:rsid w:val="00537DBA"/>
    <w:rsid w:val="00540052"/>
    <w:rsid w:val="005406EE"/>
    <w:rsid w:val="00540C32"/>
    <w:rsid w:val="00540CD4"/>
    <w:rsid w:val="00540E10"/>
    <w:rsid w:val="0054106D"/>
    <w:rsid w:val="00541200"/>
    <w:rsid w:val="00541622"/>
    <w:rsid w:val="00542879"/>
    <w:rsid w:val="005428FF"/>
    <w:rsid w:val="0054290F"/>
    <w:rsid w:val="00542DB2"/>
    <w:rsid w:val="00543202"/>
    <w:rsid w:val="005433B9"/>
    <w:rsid w:val="005433C1"/>
    <w:rsid w:val="00543626"/>
    <w:rsid w:val="005437E2"/>
    <w:rsid w:val="005438A9"/>
    <w:rsid w:val="0054456E"/>
    <w:rsid w:val="005446DF"/>
    <w:rsid w:val="005446F3"/>
    <w:rsid w:val="00545482"/>
    <w:rsid w:val="005454BE"/>
    <w:rsid w:val="00545E0F"/>
    <w:rsid w:val="0054624B"/>
    <w:rsid w:val="00546C03"/>
    <w:rsid w:val="0054729C"/>
    <w:rsid w:val="00547552"/>
    <w:rsid w:val="0054771C"/>
    <w:rsid w:val="00547777"/>
    <w:rsid w:val="00547A11"/>
    <w:rsid w:val="005501EA"/>
    <w:rsid w:val="005507DE"/>
    <w:rsid w:val="00550BA9"/>
    <w:rsid w:val="005511B3"/>
    <w:rsid w:val="005512FE"/>
    <w:rsid w:val="00551332"/>
    <w:rsid w:val="005517C6"/>
    <w:rsid w:val="005518D1"/>
    <w:rsid w:val="005521A1"/>
    <w:rsid w:val="00552325"/>
    <w:rsid w:val="00552AB5"/>
    <w:rsid w:val="00552DDD"/>
    <w:rsid w:val="00553057"/>
    <w:rsid w:val="005535C2"/>
    <w:rsid w:val="00553A5D"/>
    <w:rsid w:val="0055433F"/>
    <w:rsid w:val="0055498E"/>
    <w:rsid w:val="00554AE2"/>
    <w:rsid w:val="00555048"/>
    <w:rsid w:val="0055507E"/>
    <w:rsid w:val="0055524E"/>
    <w:rsid w:val="00555AD7"/>
    <w:rsid w:val="0055636E"/>
    <w:rsid w:val="0055694D"/>
    <w:rsid w:val="00556E22"/>
    <w:rsid w:val="00556E9B"/>
    <w:rsid w:val="00557072"/>
    <w:rsid w:val="00557736"/>
    <w:rsid w:val="00557B8B"/>
    <w:rsid w:val="00557E81"/>
    <w:rsid w:val="00560000"/>
    <w:rsid w:val="005601CD"/>
    <w:rsid w:val="005604EF"/>
    <w:rsid w:val="0056080C"/>
    <w:rsid w:val="00560A29"/>
    <w:rsid w:val="00560E8B"/>
    <w:rsid w:val="00560F28"/>
    <w:rsid w:val="0056134C"/>
    <w:rsid w:val="00561470"/>
    <w:rsid w:val="005618B0"/>
    <w:rsid w:val="005625BD"/>
    <w:rsid w:val="00562929"/>
    <w:rsid w:val="00562B6E"/>
    <w:rsid w:val="00562CEE"/>
    <w:rsid w:val="00562E8B"/>
    <w:rsid w:val="00563139"/>
    <w:rsid w:val="00563322"/>
    <w:rsid w:val="005635BB"/>
    <w:rsid w:val="00563C6A"/>
    <w:rsid w:val="00563FE0"/>
    <w:rsid w:val="00563FFE"/>
    <w:rsid w:val="00564590"/>
    <w:rsid w:val="0056478D"/>
    <w:rsid w:val="0056484F"/>
    <w:rsid w:val="00564930"/>
    <w:rsid w:val="00564BD1"/>
    <w:rsid w:val="00564E86"/>
    <w:rsid w:val="005654E2"/>
    <w:rsid w:val="00565C33"/>
    <w:rsid w:val="00565C3E"/>
    <w:rsid w:val="005663DB"/>
    <w:rsid w:val="005665AC"/>
    <w:rsid w:val="005669B5"/>
    <w:rsid w:val="00566C37"/>
    <w:rsid w:val="00566F4E"/>
    <w:rsid w:val="00567009"/>
    <w:rsid w:val="005671FD"/>
    <w:rsid w:val="005672FD"/>
    <w:rsid w:val="005703BE"/>
    <w:rsid w:val="005706BC"/>
    <w:rsid w:val="005707B3"/>
    <w:rsid w:val="0057087C"/>
    <w:rsid w:val="005709DD"/>
    <w:rsid w:val="00570A25"/>
    <w:rsid w:val="00570F18"/>
    <w:rsid w:val="0057105E"/>
    <w:rsid w:val="00571781"/>
    <w:rsid w:val="005718CA"/>
    <w:rsid w:val="00571AC9"/>
    <w:rsid w:val="00571D16"/>
    <w:rsid w:val="00571EB0"/>
    <w:rsid w:val="00571F27"/>
    <w:rsid w:val="0057253C"/>
    <w:rsid w:val="00572AD9"/>
    <w:rsid w:val="00572DB8"/>
    <w:rsid w:val="00572F11"/>
    <w:rsid w:val="005733E5"/>
    <w:rsid w:val="00573498"/>
    <w:rsid w:val="0057368E"/>
    <w:rsid w:val="005736AE"/>
    <w:rsid w:val="00573F00"/>
    <w:rsid w:val="00574374"/>
    <w:rsid w:val="00574436"/>
    <w:rsid w:val="00574492"/>
    <w:rsid w:val="00575E78"/>
    <w:rsid w:val="0057634E"/>
    <w:rsid w:val="0057645C"/>
    <w:rsid w:val="00576886"/>
    <w:rsid w:val="00576A3E"/>
    <w:rsid w:val="005770C4"/>
    <w:rsid w:val="00577451"/>
    <w:rsid w:val="0057766F"/>
    <w:rsid w:val="00577BC9"/>
    <w:rsid w:val="00580690"/>
    <w:rsid w:val="005811E0"/>
    <w:rsid w:val="00581320"/>
    <w:rsid w:val="00581518"/>
    <w:rsid w:val="005816F6"/>
    <w:rsid w:val="005820C4"/>
    <w:rsid w:val="00582277"/>
    <w:rsid w:val="00582844"/>
    <w:rsid w:val="00582A68"/>
    <w:rsid w:val="00582AFC"/>
    <w:rsid w:val="00582BB7"/>
    <w:rsid w:val="00582FA8"/>
    <w:rsid w:val="00583153"/>
    <w:rsid w:val="00583549"/>
    <w:rsid w:val="005837D2"/>
    <w:rsid w:val="0058385C"/>
    <w:rsid w:val="00583A2A"/>
    <w:rsid w:val="00583AD2"/>
    <w:rsid w:val="00583E0C"/>
    <w:rsid w:val="00584E3D"/>
    <w:rsid w:val="005858FE"/>
    <w:rsid w:val="00585B3B"/>
    <w:rsid w:val="0058623E"/>
    <w:rsid w:val="00586288"/>
    <w:rsid w:val="005863F5"/>
    <w:rsid w:val="005864BD"/>
    <w:rsid w:val="005864EC"/>
    <w:rsid w:val="00586602"/>
    <w:rsid w:val="00586BE1"/>
    <w:rsid w:val="00587061"/>
    <w:rsid w:val="005873F7"/>
    <w:rsid w:val="00587E7D"/>
    <w:rsid w:val="00587F45"/>
    <w:rsid w:val="00590421"/>
    <w:rsid w:val="0059078B"/>
    <w:rsid w:val="005908D8"/>
    <w:rsid w:val="00590927"/>
    <w:rsid w:val="00590B69"/>
    <w:rsid w:val="005913C1"/>
    <w:rsid w:val="0059234B"/>
    <w:rsid w:val="00592546"/>
    <w:rsid w:val="005925C8"/>
    <w:rsid w:val="00593084"/>
    <w:rsid w:val="005930EF"/>
    <w:rsid w:val="00593168"/>
    <w:rsid w:val="00593397"/>
    <w:rsid w:val="00593555"/>
    <w:rsid w:val="005937A1"/>
    <w:rsid w:val="00593A39"/>
    <w:rsid w:val="00594A84"/>
    <w:rsid w:val="005951B2"/>
    <w:rsid w:val="0059541D"/>
    <w:rsid w:val="00595572"/>
    <w:rsid w:val="005955DF"/>
    <w:rsid w:val="005957F2"/>
    <w:rsid w:val="0059584A"/>
    <w:rsid w:val="00595C9A"/>
    <w:rsid w:val="00596388"/>
    <w:rsid w:val="005964B3"/>
    <w:rsid w:val="005965E7"/>
    <w:rsid w:val="00596AC1"/>
    <w:rsid w:val="00596D60"/>
    <w:rsid w:val="00596E4F"/>
    <w:rsid w:val="0059706D"/>
    <w:rsid w:val="0059780F"/>
    <w:rsid w:val="005A052E"/>
    <w:rsid w:val="005A0F7F"/>
    <w:rsid w:val="005A12D4"/>
    <w:rsid w:val="005A159F"/>
    <w:rsid w:val="005A2961"/>
    <w:rsid w:val="005A2998"/>
    <w:rsid w:val="005A2B2E"/>
    <w:rsid w:val="005A2B3A"/>
    <w:rsid w:val="005A2BEB"/>
    <w:rsid w:val="005A2DE2"/>
    <w:rsid w:val="005A3093"/>
    <w:rsid w:val="005A31A3"/>
    <w:rsid w:val="005A32DF"/>
    <w:rsid w:val="005A33CE"/>
    <w:rsid w:val="005A390A"/>
    <w:rsid w:val="005A3EBC"/>
    <w:rsid w:val="005A3F43"/>
    <w:rsid w:val="005A3FA9"/>
    <w:rsid w:val="005A4861"/>
    <w:rsid w:val="005A4C7F"/>
    <w:rsid w:val="005A51BC"/>
    <w:rsid w:val="005A5795"/>
    <w:rsid w:val="005A5850"/>
    <w:rsid w:val="005A5E3B"/>
    <w:rsid w:val="005A627C"/>
    <w:rsid w:val="005A628D"/>
    <w:rsid w:val="005A67A0"/>
    <w:rsid w:val="005A7802"/>
    <w:rsid w:val="005B05BB"/>
    <w:rsid w:val="005B08ED"/>
    <w:rsid w:val="005B0A96"/>
    <w:rsid w:val="005B0B82"/>
    <w:rsid w:val="005B0D09"/>
    <w:rsid w:val="005B0D64"/>
    <w:rsid w:val="005B0E86"/>
    <w:rsid w:val="005B11DE"/>
    <w:rsid w:val="005B150A"/>
    <w:rsid w:val="005B1713"/>
    <w:rsid w:val="005B19D8"/>
    <w:rsid w:val="005B1E2F"/>
    <w:rsid w:val="005B1F8B"/>
    <w:rsid w:val="005B23A9"/>
    <w:rsid w:val="005B2A6C"/>
    <w:rsid w:val="005B2BEF"/>
    <w:rsid w:val="005B2C57"/>
    <w:rsid w:val="005B3496"/>
    <w:rsid w:val="005B3613"/>
    <w:rsid w:val="005B3BF2"/>
    <w:rsid w:val="005B3D11"/>
    <w:rsid w:val="005B3E6D"/>
    <w:rsid w:val="005B3F02"/>
    <w:rsid w:val="005B417B"/>
    <w:rsid w:val="005B41DD"/>
    <w:rsid w:val="005B4726"/>
    <w:rsid w:val="005B50AD"/>
    <w:rsid w:val="005B5570"/>
    <w:rsid w:val="005B5901"/>
    <w:rsid w:val="005B6002"/>
    <w:rsid w:val="005B6072"/>
    <w:rsid w:val="005B627B"/>
    <w:rsid w:val="005B6308"/>
    <w:rsid w:val="005B6659"/>
    <w:rsid w:val="005B7346"/>
    <w:rsid w:val="005B75B6"/>
    <w:rsid w:val="005B75BD"/>
    <w:rsid w:val="005B78BA"/>
    <w:rsid w:val="005B7E59"/>
    <w:rsid w:val="005C0933"/>
    <w:rsid w:val="005C1BE4"/>
    <w:rsid w:val="005C1CC0"/>
    <w:rsid w:val="005C1CE7"/>
    <w:rsid w:val="005C1DB0"/>
    <w:rsid w:val="005C1ED2"/>
    <w:rsid w:val="005C22DF"/>
    <w:rsid w:val="005C271B"/>
    <w:rsid w:val="005C29C6"/>
    <w:rsid w:val="005C2CF4"/>
    <w:rsid w:val="005C2D3B"/>
    <w:rsid w:val="005C2D8F"/>
    <w:rsid w:val="005C2FF6"/>
    <w:rsid w:val="005C3395"/>
    <w:rsid w:val="005C3552"/>
    <w:rsid w:val="005C3CDE"/>
    <w:rsid w:val="005C3D89"/>
    <w:rsid w:val="005C415E"/>
    <w:rsid w:val="005C43BD"/>
    <w:rsid w:val="005C4A6D"/>
    <w:rsid w:val="005C4D0F"/>
    <w:rsid w:val="005C5053"/>
    <w:rsid w:val="005C505C"/>
    <w:rsid w:val="005C5190"/>
    <w:rsid w:val="005C53FC"/>
    <w:rsid w:val="005C5917"/>
    <w:rsid w:val="005C5BC4"/>
    <w:rsid w:val="005C5C51"/>
    <w:rsid w:val="005C5E92"/>
    <w:rsid w:val="005C648D"/>
    <w:rsid w:val="005C6DA6"/>
    <w:rsid w:val="005C704B"/>
    <w:rsid w:val="005C7079"/>
    <w:rsid w:val="005C7452"/>
    <w:rsid w:val="005C7544"/>
    <w:rsid w:val="005C78A7"/>
    <w:rsid w:val="005C78C2"/>
    <w:rsid w:val="005D0010"/>
    <w:rsid w:val="005D0147"/>
    <w:rsid w:val="005D037A"/>
    <w:rsid w:val="005D03BF"/>
    <w:rsid w:val="005D08CB"/>
    <w:rsid w:val="005D1119"/>
    <w:rsid w:val="005D140E"/>
    <w:rsid w:val="005D142E"/>
    <w:rsid w:val="005D1BCD"/>
    <w:rsid w:val="005D2772"/>
    <w:rsid w:val="005D2A32"/>
    <w:rsid w:val="005D2E92"/>
    <w:rsid w:val="005D3123"/>
    <w:rsid w:val="005D3BF6"/>
    <w:rsid w:val="005D3CCF"/>
    <w:rsid w:val="005D3ED6"/>
    <w:rsid w:val="005D4052"/>
    <w:rsid w:val="005D40A4"/>
    <w:rsid w:val="005D433E"/>
    <w:rsid w:val="005D43F7"/>
    <w:rsid w:val="005D4424"/>
    <w:rsid w:val="005D44A1"/>
    <w:rsid w:val="005D4FE0"/>
    <w:rsid w:val="005D55D1"/>
    <w:rsid w:val="005D591F"/>
    <w:rsid w:val="005D5D40"/>
    <w:rsid w:val="005D5DB5"/>
    <w:rsid w:val="005D5E1E"/>
    <w:rsid w:val="005D614D"/>
    <w:rsid w:val="005D672B"/>
    <w:rsid w:val="005D677F"/>
    <w:rsid w:val="005D679E"/>
    <w:rsid w:val="005D6A79"/>
    <w:rsid w:val="005D6A89"/>
    <w:rsid w:val="005D6F25"/>
    <w:rsid w:val="005D780D"/>
    <w:rsid w:val="005D7A05"/>
    <w:rsid w:val="005D7B1B"/>
    <w:rsid w:val="005D7C13"/>
    <w:rsid w:val="005D7C72"/>
    <w:rsid w:val="005D7D80"/>
    <w:rsid w:val="005E013C"/>
    <w:rsid w:val="005E082F"/>
    <w:rsid w:val="005E0843"/>
    <w:rsid w:val="005E0A64"/>
    <w:rsid w:val="005E102A"/>
    <w:rsid w:val="005E1056"/>
    <w:rsid w:val="005E141B"/>
    <w:rsid w:val="005E1484"/>
    <w:rsid w:val="005E1AA3"/>
    <w:rsid w:val="005E1E9D"/>
    <w:rsid w:val="005E203B"/>
    <w:rsid w:val="005E2248"/>
    <w:rsid w:val="005E28E2"/>
    <w:rsid w:val="005E2AC6"/>
    <w:rsid w:val="005E2C62"/>
    <w:rsid w:val="005E3387"/>
    <w:rsid w:val="005E3ED9"/>
    <w:rsid w:val="005E415F"/>
    <w:rsid w:val="005E43AC"/>
    <w:rsid w:val="005E4C08"/>
    <w:rsid w:val="005E4EB8"/>
    <w:rsid w:val="005E51EF"/>
    <w:rsid w:val="005E526E"/>
    <w:rsid w:val="005E556F"/>
    <w:rsid w:val="005E56A5"/>
    <w:rsid w:val="005E5E8A"/>
    <w:rsid w:val="005E6448"/>
    <w:rsid w:val="005E6633"/>
    <w:rsid w:val="005E66C6"/>
    <w:rsid w:val="005E67CF"/>
    <w:rsid w:val="005E69E5"/>
    <w:rsid w:val="005E69E6"/>
    <w:rsid w:val="005E7237"/>
    <w:rsid w:val="005E7312"/>
    <w:rsid w:val="005E74BD"/>
    <w:rsid w:val="005E7BD8"/>
    <w:rsid w:val="005F024A"/>
    <w:rsid w:val="005F06B9"/>
    <w:rsid w:val="005F0A2C"/>
    <w:rsid w:val="005F0B92"/>
    <w:rsid w:val="005F0C38"/>
    <w:rsid w:val="005F1E70"/>
    <w:rsid w:val="005F1E90"/>
    <w:rsid w:val="005F2020"/>
    <w:rsid w:val="005F211E"/>
    <w:rsid w:val="005F2C28"/>
    <w:rsid w:val="005F2EB8"/>
    <w:rsid w:val="005F2F4A"/>
    <w:rsid w:val="005F3003"/>
    <w:rsid w:val="005F31F5"/>
    <w:rsid w:val="005F3697"/>
    <w:rsid w:val="005F388D"/>
    <w:rsid w:val="005F3E17"/>
    <w:rsid w:val="005F4032"/>
    <w:rsid w:val="005F4CC9"/>
    <w:rsid w:val="005F4F73"/>
    <w:rsid w:val="005F4F8E"/>
    <w:rsid w:val="005F5060"/>
    <w:rsid w:val="005F50D5"/>
    <w:rsid w:val="005F5116"/>
    <w:rsid w:val="005F5636"/>
    <w:rsid w:val="005F5916"/>
    <w:rsid w:val="005F5B14"/>
    <w:rsid w:val="005F70C1"/>
    <w:rsid w:val="005F7302"/>
    <w:rsid w:val="005F7442"/>
    <w:rsid w:val="005F7561"/>
    <w:rsid w:val="005F797E"/>
    <w:rsid w:val="005F7A56"/>
    <w:rsid w:val="006000D2"/>
    <w:rsid w:val="00600B48"/>
    <w:rsid w:val="00600F23"/>
    <w:rsid w:val="0060110B"/>
    <w:rsid w:val="00601626"/>
    <w:rsid w:val="00601660"/>
    <w:rsid w:val="00601A29"/>
    <w:rsid w:val="00601ACB"/>
    <w:rsid w:val="00601BCF"/>
    <w:rsid w:val="00601E54"/>
    <w:rsid w:val="00602508"/>
    <w:rsid w:val="006029D5"/>
    <w:rsid w:val="006029F7"/>
    <w:rsid w:val="00602B9C"/>
    <w:rsid w:val="00602E43"/>
    <w:rsid w:val="00602E8C"/>
    <w:rsid w:val="00602F1E"/>
    <w:rsid w:val="00604431"/>
    <w:rsid w:val="00604521"/>
    <w:rsid w:val="0060461D"/>
    <w:rsid w:val="00604D8B"/>
    <w:rsid w:val="00604F56"/>
    <w:rsid w:val="00605137"/>
    <w:rsid w:val="0060532C"/>
    <w:rsid w:val="00605977"/>
    <w:rsid w:val="00605F94"/>
    <w:rsid w:val="00606B08"/>
    <w:rsid w:val="00606BC2"/>
    <w:rsid w:val="00606E1A"/>
    <w:rsid w:val="00606E67"/>
    <w:rsid w:val="00607180"/>
    <w:rsid w:val="006072D3"/>
    <w:rsid w:val="006074B1"/>
    <w:rsid w:val="00607E48"/>
    <w:rsid w:val="00610378"/>
    <w:rsid w:val="00610649"/>
    <w:rsid w:val="00610C5D"/>
    <w:rsid w:val="00610DA9"/>
    <w:rsid w:val="006110A2"/>
    <w:rsid w:val="0061158E"/>
    <w:rsid w:val="00611932"/>
    <w:rsid w:val="0061258A"/>
    <w:rsid w:val="00612914"/>
    <w:rsid w:val="00612955"/>
    <w:rsid w:val="00612FF2"/>
    <w:rsid w:val="006134D3"/>
    <w:rsid w:val="0061384A"/>
    <w:rsid w:val="0061391A"/>
    <w:rsid w:val="00614127"/>
    <w:rsid w:val="006143F2"/>
    <w:rsid w:val="006145A3"/>
    <w:rsid w:val="00614799"/>
    <w:rsid w:val="00614DA4"/>
    <w:rsid w:val="00615068"/>
    <w:rsid w:val="0061530B"/>
    <w:rsid w:val="00615D0A"/>
    <w:rsid w:val="00615FFC"/>
    <w:rsid w:val="00616745"/>
    <w:rsid w:val="0061689A"/>
    <w:rsid w:val="00616F0C"/>
    <w:rsid w:val="006174D1"/>
    <w:rsid w:val="00617C00"/>
    <w:rsid w:val="00617F4D"/>
    <w:rsid w:val="00617FE3"/>
    <w:rsid w:val="00620035"/>
    <w:rsid w:val="006202A0"/>
    <w:rsid w:val="00620324"/>
    <w:rsid w:val="00620D3E"/>
    <w:rsid w:val="00620DC1"/>
    <w:rsid w:val="00620FA9"/>
    <w:rsid w:val="0062122B"/>
    <w:rsid w:val="00621C9F"/>
    <w:rsid w:val="00621D1C"/>
    <w:rsid w:val="00621E6F"/>
    <w:rsid w:val="00622148"/>
    <w:rsid w:val="00622265"/>
    <w:rsid w:val="00622A18"/>
    <w:rsid w:val="00622C07"/>
    <w:rsid w:val="00623B86"/>
    <w:rsid w:val="00623CC3"/>
    <w:rsid w:val="006249BB"/>
    <w:rsid w:val="00624A93"/>
    <w:rsid w:val="00624EAE"/>
    <w:rsid w:val="00624F92"/>
    <w:rsid w:val="006259BA"/>
    <w:rsid w:val="00625B16"/>
    <w:rsid w:val="00625E29"/>
    <w:rsid w:val="00626530"/>
    <w:rsid w:val="006267A1"/>
    <w:rsid w:val="00626BF4"/>
    <w:rsid w:val="00626D27"/>
    <w:rsid w:val="0062709A"/>
    <w:rsid w:val="00627B62"/>
    <w:rsid w:val="00627D15"/>
    <w:rsid w:val="00627D98"/>
    <w:rsid w:val="00630C33"/>
    <w:rsid w:val="00630C6B"/>
    <w:rsid w:val="00630F1E"/>
    <w:rsid w:val="00630F2E"/>
    <w:rsid w:val="00631F88"/>
    <w:rsid w:val="00632149"/>
    <w:rsid w:val="00632B98"/>
    <w:rsid w:val="0063378D"/>
    <w:rsid w:val="00633A8B"/>
    <w:rsid w:val="00633ABD"/>
    <w:rsid w:val="00634109"/>
    <w:rsid w:val="00634772"/>
    <w:rsid w:val="006348CB"/>
    <w:rsid w:val="00634947"/>
    <w:rsid w:val="00634FF4"/>
    <w:rsid w:val="006350F1"/>
    <w:rsid w:val="006357CD"/>
    <w:rsid w:val="00635A76"/>
    <w:rsid w:val="0063646F"/>
    <w:rsid w:val="00636480"/>
    <w:rsid w:val="0063655D"/>
    <w:rsid w:val="00636A3F"/>
    <w:rsid w:val="00637316"/>
    <w:rsid w:val="006375DD"/>
    <w:rsid w:val="0063778F"/>
    <w:rsid w:val="00637934"/>
    <w:rsid w:val="00637B90"/>
    <w:rsid w:val="00637CAC"/>
    <w:rsid w:val="00637D6C"/>
    <w:rsid w:val="00637DB6"/>
    <w:rsid w:val="00637E51"/>
    <w:rsid w:val="006404A4"/>
    <w:rsid w:val="00640693"/>
    <w:rsid w:val="006406AA"/>
    <w:rsid w:val="006407BF"/>
    <w:rsid w:val="00640F22"/>
    <w:rsid w:val="006416C0"/>
    <w:rsid w:val="00641BF4"/>
    <w:rsid w:val="0064212B"/>
    <w:rsid w:val="00642868"/>
    <w:rsid w:val="00642BF4"/>
    <w:rsid w:val="00642CA8"/>
    <w:rsid w:val="00642CAB"/>
    <w:rsid w:val="00642CDA"/>
    <w:rsid w:val="00643107"/>
    <w:rsid w:val="00643BA2"/>
    <w:rsid w:val="00643CD2"/>
    <w:rsid w:val="00643DAE"/>
    <w:rsid w:val="0064451D"/>
    <w:rsid w:val="00644577"/>
    <w:rsid w:val="0064497A"/>
    <w:rsid w:val="00644C32"/>
    <w:rsid w:val="00644F4B"/>
    <w:rsid w:val="00645125"/>
    <w:rsid w:val="006459F7"/>
    <w:rsid w:val="00645C29"/>
    <w:rsid w:val="00646385"/>
    <w:rsid w:val="00646391"/>
    <w:rsid w:val="006465E1"/>
    <w:rsid w:val="00646A06"/>
    <w:rsid w:val="00647162"/>
    <w:rsid w:val="0064751C"/>
    <w:rsid w:val="00647683"/>
    <w:rsid w:val="00647DDD"/>
    <w:rsid w:val="00650273"/>
    <w:rsid w:val="00650543"/>
    <w:rsid w:val="006506D6"/>
    <w:rsid w:val="00650A16"/>
    <w:rsid w:val="0065156D"/>
    <w:rsid w:val="006518E5"/>
    <w:rsid w:val="00651B5B"/>
    <w:rsid w:val="006521B0"/>
    <w:rsid w:val="0065231B"/>
    <w:rsid w:val="006530DC"/>
    <w:rsid w:val="00653119"/>
    <w:rsid w:val="006531F5"/>
    <w:rsid w:val="00653592"/>
    <w:rsid w:val="00653E01"/>
    <w:rsid w:val="00653EBC"/>
    <w:rsid w:val="0065433E"/>
    <w:rsid w:val="006545EB"/>
    <w:rsid w:val="006546A7"/>
    <w:rsid w:val="0065483C"/>
    <w:rsid w:val="00654A8B"/>
    <w:rsid w:val="006550DC"/>
    <w:rsid w:val="0065529F"/>
    <w:rsid w:val="00655A3C"/>
    <w:rsid w:val="00655DA6"/>
    <w:rsid w:val="00656405"/>
    <w:rsid w:val="00656432"/>
    <w:rsid w:val="00656935"/>
    <w:rsid w:val="00656A28"/>
    <w:rsid w:val="00656AB0"/>
    <w:rsid w:val="00656B97"/>
    <w:rsid w:val="00656F16"/>
    <w:rsid w:val="00657A68"/>
    <w:rsid w:val="00657B07"/>
    <w:rsid w:val="006608D5"/>
    <w:rsid w:val="00660B68"/>
    <w:rsid w:val="00660CC4"/>
    <w:rsid w:val="00660EAA"/>
    <w:rsid w:val="00660F5E"/>
    <w:rsid w:val="00661012"/>
    <w:rsid w:val="00661A47"/>
    <w:rsid w:val="00661FAD"/>
    <w:rsid w:val="0066235B"/>
    <w:rsid w:val="00662C8B"/>
    <w:rsid w:val="0066319F"/>
    <w:rsid w:val="00663A19"/>
    <w:rsid w:val="00663BB0"/>
    <w:rsid w:val="00663D15"/>
    <w:rsid w:val="00663D24"/>
    <w:rsid w:val="006642EB"/>
    <w:rsid w:val="0066581D"/>
    <w:rsid w:val="00665D81"/>
    <w:rsid w:val="006663B2"/>
    <w:rsid w:val="0066686D"/>
    <w:rsid w:val="00666A67"/>
    <w:rsid w:val="00666D68"/>
    <w:rsid w:val="00667AEF"/>
    <w:rsid w:val="006703AE"/>
    <w:rsid w:val="00670518"/>
    <w:rsid w:val="00670942"/>
    <w:rsid w:val="00670DD3"/>
    <w:rsid w:val="00670F3E"/>
    <w:rsid w:val="006711D5"/>
    <w:rsid w:val="00671520"/>
    <w:rsid w:val="00671860"/>
    <w:rsid w:val="006718FD"/>
    <w:rsid w:val="00671A76"/>
    <w:rsid w:val="00671B8B"/>
    <w:rsid w:val="00671C09"/>
    <w:rsid w:val="006722B9"/>
    <w:rsid w:val="00672306"/>
    <w:rsid w:val="0067230C"/>
    <w:rsid w:val="0067328E"/>
    <w:rsid w:val="0067355E"/>
    <w:rsid w:val="006737C5"/>
    <w:rsid w:val="006739B7"/>
    <w:rsid w:val="00673F1C"/>
    <w:rsid w:val="006740AF"/>
    <w:rsid w:val="0067417B"/>
    <w:rsid w:val="006741FD"/>
    <w:rsid w:val="006743EF"/>
    <w:rsid w:val="006744BB"/>
    <w:rsid w:val="006749C0"/>
    <w:rsid w:val="00674B6E"/>
    <w:rsid w:val="00674DE9"/>
    <w:rsid w:val="00674F25"/>
    <w:rsid w:val="00675010"/>
    <w:rsid w:val="006753C6"/>
    <w:rsid w:val="00675690"/>
    <w:rsid w:val="006756A8"/>
    <w:rsid w:val="0067595C"/>
    <w:rsid w:val="006761BA"/>
    <w:rsid w:val="0067628F"/>
    <w:rsid w:val="006764FE"/>
    <w:rsid w:val="00676839"/>
    <w:rsid w:val="00676B67"/>
    <w:rsid w:val="00676BFF"/>
    <w:rsid w:val="00676EC3"/>
    <w:rsid w:val="0067795D"/>
    <w:rsid w:val="00677991"/>
    <w:rsid w:val="006804E2"/>
    <w:rsid w:val="00680A81"/>
    <w:rsid w:val="00680D4D"/>
    <w:rsid w:val="006814C6"/>
    <w:rsid w:val="0068178F"/>
    <w:rsid w:val="00681D36"/>
    <w:rsid w:val="00682576"/>
    <w:rsid w:val="006825D7"/>
    <w:rsid w:val="00682AEF"/>
    <w:rsid w:val="00682BE4"/>
    <w:rsid w:val="0068335D"/>
    <w:rsid w:val="0068381C"/>
    <w:rsid w:val="006841BC"/>
    <w:rsid w:val="006844B6"/>
    <w:rsid w:val="00684922"/>
    <w:rsid w:val="006857F3"/>
    <w:rsid w:val="00685EA8"/>
    <w:rsid w:val="00686425"/>
    <w:rsid w:val="0068689E"/>
    <w:rsid w:val="00687014"/>
    <w:rsid w:val="006872B2"/>
    <w:rsid w:val="0068788A"/>
    <w:rsid w:val="00687B99"/>
    <w:rsid w:val="00687D33"/>
    <w:rsid w:val="0069000D"/>
    <w:rsid w:val="006901F7"/>
    <w:rsid w:val="00690658"/>
    <w:rsid w:val="00690C0B"/>
    <w:rsid w:val="00690D3A"/>
    <w:rsid w:val="00690F25"/>
    <w:rsid w:val="00692602"/>
    <w:rsid w:val="00692F2D"/>
    <w:rsid w:val="00692FC6"/>
    <w:rsid w:val="0069350D"/>
    <w:rsid w:val="0069352B"/>
    <w:rsid w:val="006935AF"/>
    <w:rsid w:val="00693B31"/>
    <w:rsid w:val="006944D9"/>
    <w:rsid w:val="006946A4"/>
    <w:rsid w:val="00694A97"/>
    <w:rsid w:val="00694EC8"/>
    <w:rsid w:val="0069506A"/>
    <w:rsid w:val="006950F9"/>
    <w:rsid w:val="00695BA6"/>
    <w:rsid w:val="00695CAF"/>
    <w:rsid w:val="00696137"/>
    <w:rsid w:val="006962B7"/>
    <w:rsid w:val="006963F4"/>
    <w:rsid w:val="00696714"/>
    <w:rsid w:val="00696A6B"/>
    <w:rsid w:val="00696BC3"/>
    <w:rsid w:val="00697037"/>
    <w:rsid w:val="00697F85"/>
    <w:rsid w:val="006A011B"/>
    <w:rsid w:val="006A0319"/>
    <w:rsid w:val="006A06EE"/>
    <w:rsid w:val="006A0746"/>
    <w:rsid w:val="006A0B09"/>
    <w:rsid w:val="006A0B49"/>
    <w:rsid w:val="006A0B78"/>
    <w:rsid w:val="006A0DAA"/>
    <w:rsid w:val="006A0DD7"/>
    <w:rsid w:val="006A0F3F"/>
    <w:rsid w:val="006A1590"/>
    <w:rsid w:val="006A1825"/>
    <w:rsid w:val="006A1B94"/>
    <w:rsid w:val="006A1BAC"/>
    <w:rsid w:val="006A1F3E"/>
    <w:rsid w:val="006A2761"/>
    <w:rsid w:val="006A2A3D"/>
    <w:rsid w:val="006A2D8C"/>
    <w:rsid w:val="006A32D2"/>
    <w:rsid w:val="006A3327"/>
    <w:rsid w:val="006A33A8"/>
    <w:rsid w:val="006A33D2"/>
    <w:rsid w:val="006A39E1"/>
    <w:rsid w:val="006A3A56"/>
    <w:rsid w:val="006A3BB6"/>
    <w:rsid w:val="006A3DAF"/>
    <w:rsid w:val="006A4072"/>
    <w:rsid w:val="006A4179"/>
    <w:rsid w:val="006A41DA"/>
    <w:rsid w:val="006A4574"/>
    <w:rsid w:val="006A48C1"/>
    <w:rsid w:val="006A523B"/>
    <w:rsid w:val="006A527E"/>
    <w:rsid w:val="006A52E4"/>
    <w:rsid w:val="006A5912"/>
    <w:rsid w:val="006A62E1"/>
    <w:rsid w:val="006A62E6"/>
    <w:rsid w:val="006A633B"/>
    <w:rsid w:val="006A6709"/>
    <w:rsid w:val="006A6D6F"/>
    <w:rsid w:val="006A6E63"/>
    <w:rsid w:val="006A79CD"/>
    <w:rsid w:val="006A7B02"/>
    <w:rsid w:val="006A7E46"/>
    <w:rsid w:val="006B0168"/>
    <w:rsid w:val="006B0740"/>
    <w:rsid w:val="006B0949"/>
    <w:rsid w:val="006B09DB"/>
    <w:rsid w:val="006B0AB3"/>
    <w:rsid w:val="006B0BD4"/>
    <w:rsid w:val="006B1AD2"/>
    <w:rsid w:val="006B2216"/>
    <w:rsid w:val="006B2997"/>
    <w:rsid w:val="006B2D1E"/>
    <w:rsid w:val="006B38B5"/>
    <w:rsid w:val="006B3F6D"/>
    <w:rsid w:val="006B42D1"/>
    <w:rsid w:val="006B43CF"/>
    <w:rsid w:val="006B47C0"/>
    <w:rsid w:val="006B47C3"/>
    <w:rsid w:val="006B4EB7"/>
    <w:rsid w:val="006B4FBD"/>
    <w:rsid w:val="006B55F9"/>
    <w:rsid w:val="006B5E94"/>
    <w:rsid w:val="006B5F4E"/>
    <w:rsid w:val="006B64FC"/>
    <w:rsid w:val="006B69F9"/>
    <w:rsid w:val="006B703E"/>
    <w:rsid w:val="006B7E03"/>
    <w:rsid w:val="006B7F71"/>
    <w:rsid w:val="006C03FA"/>
    <w:rsid w:val="006C053C"/>
    <w:rsid w:val="006C07E8"/>
    <w:rsid w:val="006C0AD0"/>
    <w:rsid w:val="006C0B2E"/>
    <w:rsid w:val="006C0B78"/>
    <w:rsid w:val="006C0F1A"/>
    <w:rsid w:val="006C0FEF"/>
    <w:rsid w:val="006C1886"/>
    <w:rsid w:val="006C1DE4"/>
    <w:rsid w:val="006C22F8"/>
    <w:rsid w:val="006C24FA"/>
    <w:rsid w:val="006C2865"/>
    <w:rsid w:val="006C2CE3"/>
    <w:rsid w:val="006C2DB7"/>
    <w:rsid w:val="006C2F0D"/>
    <w:rsid w:val="006C2F62"/>
    <w:rsid w:val="006C3558"/>
    <w:rsid w:val="006C3635"/>
    <w:rsid w:val="006C3772"/>
    <w:rsid w:val="006C3A5F"/>
    <w:rsid w:val="006C3B36"/>
    <w:rsid w:val="006C3B79"/>
    <w:rsid w:val="006C3B7F"/>
    <w:rsid w:val="006C3BA2"/>
    <w:rsid w:val="006C42B8"/>
    <w:rsid w:val="006C4403"/>
    <w:rsid w:val="006C48B4"/>
    <w:rsid w:val="006C48C1"/>
    <w:rsid w:val="006C4A22"/>
    <w:rsid w:val="006C4B89"/>
    <w:rsid w:val="006C6076"/>
    <w:rsid w:val="006C61E6"/>
    <w:rsid w:val="006C67E2"/>
    <w:rsid w:val="006C6A0F"/>
    <w:rsid w:val="006C6A6F"/>
    <w:rsid w:val="006C6D53"/>
    <w:rsid w:val="006C752E"/>
    <w:rsid w:val="006C7DD0"/>
    <w:rsid w:val="006C7DE1"/>
    <w:rsid w:val="006D0688"/>
    <w:rsid w:val="006D1103"/>
    <w:rsid w:val="006D169E"/>
    <w:rsid w:val="006D1831"/>
    <w:rsid w:val="006D1B42"/>
    <w:rsid w:val="006D1D58"/>
    <w:rsid w:val="006D2423"/>
    <w:rsid w:val="006D25C6"/>
    <w:rsid w:val="006D2DCA"/>
    <w:rsid w:val="006D2E5D"/>
    <w:rsid w:val="006D3446"/>
    <w:rsid w:val="006D358E"/>
    <w:rsid w:val="006D368E"/>
    <w:rsid w:val="006D47AF"/>
    <w:rsid w:val="006D4902"/>
    <w:rsid w:val="006D4BBA"/>
    <w:rsid w:val="006D517A"/>
    <w:rsid w:val="006D547F"/>
    <w:rsid w:val="006D5662"/>
    <w:rsid w:val="006D585B"/>
    <w:rsid w:val="006D5978"/>
    <w:rsid w:val="006D5A3C"/>
    <w:rsid w:val="006D5B67"/>
    <w:rsid w:val="006D5CD5"/>
    <w:rsid w:val="006D5D07"/>
    <w:rsid w:val="006D5F9E"/>
    <w:rsid w:val="006D60FE"/>
    <w:rsid w:val="006D6259"/>
    <w:rsid w:val="006D63FF"/>
    <w:rsid w:val="006D641D"/>
    <w:rsid w:val="006D6AAB"/>
    <w:rsid w:val="006D6AB6"/>
    <w:rsid w:val="006D6F0D"/>
    <w:rsid w:val="006D70F3"/>
    <w:rsid w:val="006D764C"/>
    <w:rsid w:val="006D7AA4"/>
    <w:rsid w:val="006D7EE5"/>
    <w:rsid w:val="006D7FBF"/>
    <w:rsid w:val="006E0558"/>
    <w:rsid w:val="006E0A74"/>
    <w:rsid w:val="006E0B35"/>
    <w:rsid w:val="006E0B47"/>
    <w:rsid w:val="006E0CEF"/>
    <w:rsid w:val="006E1B87"/>
    <w:rsid w:val="006E1FC4"/>
    <w:rsid w:val="006E299F"/>
    <w:rsid w:val="006E2AE9"/>
    <w:rsid w:val="006E2FD0"/>
    <w:rsid w:val="006E3371"/>
    <w:rsid w:val="006E3513"/>
    <w:rsid w:val="006E3B3B"/>
    <w:rsid w:val="006E3CAB"/>
    <w:rsid w:val="006E44A6"/>
    <w:rsid w:val="006E5488"/>
    <w:rsid w:val="006E5CB8"/>
    <w:rsid w:val="006E5D1B"/>
    <w:rsid w:val="006E60A9"/>
    <w:rsid w:val="006E63E2"/>
    <w:rsid w:val="006E6878"/>
    <w:rsid w:val="006E6E4E"/>
    <w:rsid w:val="006E6E7B"/>
    <w:rsid w:val="006E726C"/>
    <w:rsid w:val="006E76C6"/>
    <w:rsid w:val="006E76E1"/>
    <w:rsid w:val="006E7AFA"/>
    <w:rsid w:val="006E7F9B"/>
    <w:rsid w:val="006F002B"/>
    <w:rsid w:val="006F019A"/>
    <w:rsid w:val="006F037B"/>
    <w:rsid w:val="006F05EA"/>
    <w:rsid w:val="006F0CB9"/>
    <w:rsid w:val="006F0FFB"/>
    <w:rsid w:val="006F1448"/>
    <w:rsid w:val="006F1512"/>
    <w:rsid w:val="006F1711"/>
    <w:rsid w:val="006F182E"/>
    <w:rsid w:val="006F1AFD"/>
    <w:rsid w:val="006F1C22"/>
    <w:rsid w:val="006F255D"/>
    <w:rsid w:val="006F2BE5"/>
    <w:rsid w:val="006F31EA"/>
    <w:rsid w:val="006F3265"/>
    <w:rsid w:val="006F32C6"/>
    <w:rsid w:val="006F3AAA"/>
    <w:rsid w:val="006F3BBC"/>
    <w:rsid w:val="006F3C40"/>
    <w:rsid w:val="006F3EEE"/>
    <w:rsid w:val="006F3FF5"/>
    <w:rsid w:val="006F44CA"/>
    <w:rsid w:val="006F4565"/>
    <w:rsid w:val="006F48E9"/>
    <w:rsid w:val="006F5402"/>
    <w:rsid w:val="006F5690"/>
    <w:rsid w:val="006F56FB"/>
    <w:rsid w:val="006F5A11"/>
    <w:rsid w:val="006F5A31"/>
    <w:rsid w:val="006F5BAE"/>
    <w:rsid w:val="006F5BC8"/>
    <w:rsid w:val="006F621E"/>
    <w:rsid w:val="006F6454"/>
    <w:rsid w:val="006F6A14"/>
    <w:rsid w:val="006F6A63"/>
    <w:rsid w:val="006F6CCD"/>
    <w:rsid w:val="006F6F76"/>
    <w:rsid w:val="006F6F86"/>
    <w:rsid w:val="006F7093"/>
    <w:rsid w:val="006F74E6"/>
    <w:rsid w:val="006F7D50"/>
    <w:rsid w:val="006F7F01"/>
    <w:rsid w:val="00700743"/>
    <w:rsid w:val="007008BD"/>
    <w:rsid w:val="00700A30"/>
    <w:rsid w:val="00701320"/>
    <w:rsid w:val="00701425"/>
    <w:rsid w:val="007015C5"/>
    <w:rsid w:val="007021AD"/>
    <w:rsid w:val="0070220C"/>
    <w:rsid w:val="00702245"/>
    <w:rsid w:val="007025C6"/>
    <w:rsid w:val="00702BB2"/>
    <w:rsid w:val="00702CE5"/>
    <w:rsid w:val="00702F70"/>
    <w:rsid w:val="00703076"/>
    <w:rsid w:val="0070331A"/>
    <w:rsid w:val="007035ED"/>
    <w:rsid w:val="00703A95"/>
    <w:rsid w:val="00703E08"/>
    <w:rsid w:val="00703EC7"/>
    <w:rsid w:val="007041CA"/>
    <w:rsid w:val="007047B0"/>
    <w:rsid w:val="00704DB7"/>
    <w:rsid w:val="007050D2"/>
    <w:rsid w:val="0070555F"/>
    <w:rsid w:val="0070589D"/>
    <w:rsid w:val="00705A16"/>
    <w:rsid w:val="00706644"/>
    <w:rsid w:val="00706AC3"/>
    <w:rsid w:val="00706E89"/>
    <w:rsid w:val="007075E6"/>
    <w:rsid w:val="007077C2"/>
    <w:rsid w:val="00710340"/>
    <w:rsid w:val="007103CC"/>
    <w:rsid w:val="0071079C"/>
    <w:rsid w:val="00710818"/>
    <w:rsid w:val="00710BD6"/>
    <w:rsid w:val="00710C5D"/>
    <w:rsid w:val="00710D28"/>
    <w:rsid w:val="00711568"/>
    <w:rsid w:val="00711723"/>
    <w:rsid w:val="0071227D"/>
    <w:rsid w:val="007122DC"/>
    <w:rsid w:val="00712740"/>
    <w:rsid w:val="00712C2B"/>
    <w:rsid w:val="007137D0"/>
    <w:rsid w:val="00713821"/>
    <w:rsid w:val="00713867"/>
    <w:rsid w:val="00713949"/>
    <w:rsid w:val="007139F3"/>
    <w:rsid w:val="00713C43"/>
    <w:rsid w:val="00713EC4"/>
    <w:rsid w:val="0071456D"/>
    <w:rsid w:val="007146CF"/>
    <w:rsid w:val="00714FC1"/>
    <w:rsid w:val="007151A5"/>
    <w:rsid w:val="00715B35"/>
    <w:rsid w:val="00715B90"/>
    <w:rsid w:val="00715BB6"/>
    <w:rsid w:val="00715CFF"/>
    <w:rsid w:val="00715D2A"/>
    <w:rsid w:val="00715D84"/>
    <w:rsid w:val="00715F3B"/>
    <w:rsid w:val="00716208"/>
    <w:rsid w:val="0071686C"/>
    <w:rsid w:val="00716ADD"/>
    <w:rsid w:val="00716B19"/>
    <w:rsid w:val="00716D21"/>
    <w:rsid w:val="00717920"/>
    <w:rsid w:val="00717EAE"/>
    <w:rsid w:val="00717F6F"/>
    <w:rsid w:val="007203C7"/>
    <w:rsid w:val="007211CA"/>
    <w:rsid w:val="007214D6"/>
    <w:rsid w:val="007216F2"/>
    <w:rsid w:val="0072224D"/>
    <w:rsid w:val="00722B8E"/>
    <w:rsid w:val="007231DF"/>
    <w:rsid w:val="00723270"/>
    <w:rsid w:val="007233CE"/>
    <w:rsid w:val="007233D7"/>
    <w:rsid w:val="00723499"/>
    <w:rsid w:val="00723897"/>
    <w:rsid w:val="00724049"/>
    <w:rsid w:val="00724395"/>
    <w:rsid w:val="007253B9"/>
    <w:rsid w:val="00725AF5"/>
    <w:rsid w:val="00725C89"/>
    <w:rsid w:val="00725EBF"/>
    <w:rsid w:val="0072660C"/>
    <w:rsid w:val="007267B3"/>
    <w:rsid w:val="00726C23"/>
    <w:rsid w:val="00727214"/>
    <w:rsid w:val="00727329"/>
    <w:rsid w:val="00727675"/>
    <w:rsid w:val="00727B13"/>
    <w:rsid w:val="00727D6E"/>
    <w:rsid w:val="00727F1F"/>
    <w:rsid w:val="00730528"/>
    <w:rsid w:val="007305A1"/>
    <w:rsid w:val="00730910"/>
    <w:rsid w:val="00730AD3"/>
    <w:rsid w:val="00730FCD"/>
    <w:rsid w:val="0073130C"/>
    <w:rsid w:val="00731656"/>
    <w:rsid w:val="00731A19"/>
    <w:rsid w:val="00731A88"/>
    <w:rsid w:val="00731AF3"/>
    <w:rsid w:val="00731E5C"/>
    <w:rsid w:val="00732084"/>
    <w:rsid w:val="00732AB2"/>
    <w:rsid w:val="00732E40"/>
    <w:rsid w:val="00732F46"/>
    <w:rsid w:val="007330B5"/>
    <w:rsid w:val="00733193"/>
    <w:rsid w:val="00733805"/>
    <w:rsid w:val="00733972"/>
    <w:rsid w:val="007339D6"/>
    <w:rsid w:val="0073424E"/>
    <w:rsid w:val="007342C0"/>
    <w:rsid w:val="007343B3"/>
    <w:rsid w:val="0073468A"/>
    <w:rsid w:val="0073477B"/>
    <w:rsid w:val="007347AD"/>
    <w:rsid w:val="00734C29"/>
    <w:rsid w:val="00735662"/>
    <w:rsid w:val="0073583A"/>
    <w:rsid w:val="007358D0"/>
    <w:rsid w:val="00735949"/>
    <w:rsid w:val="007360DE"/>
    <w:rsid w:val="00736702"/>
    <w:rsid w:val="00736986"/>
    <w:rsid w:val="00737086"/>
    <w:rsid w:val="00737D04"/>
    <w:rsid w:val="00737E67"/>
    <w:rsid w:val="0074057D"/>
    <w:rsid w:val="0074075A"/>
    <w:rsid w:val="00740D78"/>
    <w:rsid w:val="007415FE"/>
    <w:rsid w:val="0074182D"/>
    <w:rsid w:val="00741B20"/>
    <w:rsid w:val="00741FD3"/>
    <w:rsid w:val="00742093"/>
    <w:rsid w:val="007420AB"/>
    <w:rsid w:val="00742143"/>
    <w:rsid w:val="007422D2"/>
    <w:rsid w:val="007423D2"/>
    <w:rsid w:val="00742683"/>
    <w:rsid w:val="00742A20"/>
    <w:rsid w:val="00743921"/>
    <w:rsid w:val="0074448F"/>
    <w:rsid w:val="00744994"/>
    <w:rsid w:val="00744B01"/>
    <w:rsid w:val="00744B44"/>
    <w:rsid w:val="007455DA"/>
    <w:rsid w:val="007458A5"/>
    <w:rsid w:val="00745901"/>
    <w:rsid w:val="00745940"/>
    <w:rsid w:val="00745DD4"/>
    <w:rsid w:val="00746079"/>
    <w:rsid w:val="00746244"/>
    <w:rsid w:val="00746299"/>
    <w:rsid w:val="0074644F"/>
    <w:rsid w:val="00746581"/>
    <w:rsid w:val="00746886"/>
    <w:rsid w:val="0074799B"/>
    <w:rsid w:val="00750187"/>
    <w:rsid w:val="00750A15"/>
    <w:rsid w:val="00750A71"/>
    <w:rsid w:val="00750D3B"/>
    <w:rsid w:val="00750E1E"/>
    <w:rsid w:val="00751111"/>
    <w:rsid w:val="0075144A"/>
    <w:rsid w:val="007518E2"/>
    <w:rsid w:val="007519CA"/>
    <w:rsid w:val="00751D6B"/>
    <w:rsid w:val="00751DE9"/>
    <w:rsid w:val="0075224D"/>
    <w:rsid w:val="00752568"/>
    <w:rsid w:val="00752750"/>
    <w:rsid w:val="00752A7C"/>
    <w:rsid w:val="00753125"/>
    <w:rsid w:val="00753956"/>
    <w:rsid w:val="00753C08"/>
    <w:rsid w:val="00753FF9"/>
    <w:rsid w:val="00754AE9"/>
    <w:rsid w:val="00754C63"/>
    <w:rsid w:val="00754DD5"/>
    <w:rsid w:val="007555FF"/>
    <w:rsid w:val="00755681"/>
    <w:rsid w:val="0075571F"/>
    <w:rsid w:val="00755ADC"/>
    <w:rsid w:val="00755D50"/>
    <w:rsid w:val="0075624A"/>
    <w:rsid w:val="00756401"/>
    <w:rsid w:val="00756762"/>
    <w:rsid w:val="007567EB"/>
    <w:rsid w:val="0075680D"/>
    <w:rsid w:val="00756A1A"/>
    <w:rsid w:val="00756F06"/>
    <w:rsid w:val="00757048"/>
    <w:rsid w:val="00757909"/>
    <w:rsid w:val="00757B9F"/>
    <w:rsid w:val="00757D0A"/>
    <w:rsid w:val="007600A9"/>
    <w:rsid w:val="007602CA"/>
    <w:rsid w:val="007603E8"/>
    <w:rsid w:val="0076060E"/>
    <w:rsid w:val="00760650"/>
    <w:rsid w:val="00761474"/>
    <w:rsid w:val="0076159F"/>
    <w:rsid w:val="0076170E"/>
    <w:rsid w:val="0076191E"/>
    <w:rsid w:val="00761EB0"/>
    <w:rsid w:val="00762645"/>
    <w:rsid w:val="00763301"/>
    <w:rsid w:val="007633A7"/>
    <w:rsid w:val="007644A4"/>
    <w:rsid w:val="007648AA"/>
    <w:rsid w:val="00764EB0"/>
    <w:rsid w:val="007652DB"/>
    <w:rsid w:val="00765385"/>
    <w:rsid w:val="007659F3"/>
    <w:rsid w:val="00765B4D"/>
    <w:rsid w:val="00765C8F"/>
    <w:rsid w:val="00765EFA"/>
    <w:rsid w:val="00765F0B"/>
    <w:rsid w:val="007661C9"/>
    <w:rsid w:val="007667CC"/>
    <w:rsid w:val="00766CDE"/>
    <w:rsid w:val="00767428"/>
    <w:rsid w:val="0076792D"/>
    <w:rsid w:val="00767A6F"/>
    <w:rsid w:val="00767D7E"/>
    <w:rsid w:val="00770040"/>
    <w:rsid w:val="00770202"/>
    <w:rsid w:val="00770667"/>
    <w:rsid w:val="007708C5"/>
    <w:rsid w:val="007708E8"/>
    <w:rsid w:val="0077146F"/>
    <w:rsid w:val="00771892"/>
    <w:rsid w:val="0077197A"/>
    <w:rsid w:val="00771B3A"/>
    <w:rsid w:val="00771FAC"/>
    <w:rsid w:val="00771FDA"/>
    <w:rsid w:val="00772344"/>
    <w:rsid w:val="00772398"/>
    <w:rsid w:val="007724EB"/>
    <w:rsid w:val="00772751"/>
    <w:rsid w:val="007729D4"/>
    <w:rsid w:val="00772B50"/>
    <w:rsid w:val="00772B54"/>
    <w:rsid w:val="00773961"/>
    <w:rsid w:val="00774306"/>
    <w:rsid w:val="00774CBD"/>
    <w:rsid w:val="007753E2"/>
    <w:rsid w:val="0077541A"/>
    <w:rsid w:val="00775C28"/>
    <w:rsid w:val="007760BD"/>
    <w:rsid w:val="007763AF"/>
    <w:rsid w:val="00776F05"/>
    <w:rsid w:val="00777243"/>
    <w:rsid w:val="007775BB"/>
    <w:rsid w:val="00777D0A"/>
    <w:rsid w:val="00780C46"/>
    <w:rsid w:val="00780C5A"/>
    <w:rsid w:val="00781205"/>
    <w:rsid w:val="007813C7"/>
    <w:rsid w:val="00781452"/>
    <w:rsid w:val="007818F9"/>
    <w:rsid w:val="00781DAE"/>
    <w:rsid w:val="0078209B"/>
    <w:rsid w:val="0078286E"/>
    <w:rsid w:val="0078287F"/>
    <w:rsid w:val="007829D3"/>
    <w:rsid w:val="00782DCF"/>
    <w:rsid w:val="00782F23"/>
    <w:rsid w:val="00782FB4"/>
    <w:rsid w:val="007832D6"/>
    <w:rsid w:val="00783713"/>
    <w:rsid w:val="007843F9"/>
    <w:rsid w:val="00784C02"/>
    <w:rsid w:val="00784D50"/>
    <w:rsid w:val="00785866"/>
    <w:rsid w:val="0078597D"/>
    <w:rsid w:val="007861E9"/>
    <w:rsid w:val="00786261"/>
    <w:rsid w:val="007864F5"/>
    <w:rsid w:val="00786515"/>
    <w:rsid w:val="00786643"/>
    <w:rsid w:val="00786659"/>
    <w:rsid w:val="00786BCE"/>
    <w:rsid w:val="00786CCE"/>
    <w:rsid w:val="00786FA9"/>
    <w:rsid w:val="0078738F"/>
    <w:rsid w:val="007875EA"/>
    <w:rsid w:val="00787BC4"/>
    <w:rsid w:val="00790242"/>
    <w:rsid w:val="00790894"/>
    <w:rsid w:val="00790F89"/>
    <w:rsid w:val="007910E3"/>
    <w:rsid w:val="007913B5"/>
    <w:rsid w:val="00791495"/>
    <w:rsid w:val="00791641"/>
    <w:rsid w:val="00791956"/>
    <w:rsid w:val="007919A7"/>
    <w:rsid w:val="00792448"/>
    <w:rsid w:val="007929B9"/>
    <w:rsid w:val="00792B9C"/>
    <w:rsid w:val="00792BF7"/>
    <w:rsid w:val="00792C61"/>
    <w:rsid w:val="00792C71"/>
    <w:rsid w:val="00792C72"/>
    <w:rsid w:val="00792F1A"/>
    <w:rsid w:val="00792F66"/>
    <w:rsid w:val="007931AE"/>
    <w:rsid w:val="0079349C"/>
    <w:rsid w:val="00793507"/>
    <w:rsid w:val="0079352B"/>
    <w:rsid w:val="007937BA"/>
    <w:rsid w:val="00793B65"/>
    <w:rsid w:val="00793BCE"/>
    <w:rsid w:val="007943C7"/>
    <w:rsid w:val="00794710"/>
    <w:rsid w:val="007953E8"/>
    <w:rsid w:val="0079566B"/>
    <w:rsid w:val="007956F1"/>
    <w:rsid w:val="007958E6"/>
    <w:rsid w:val="00795933"/>
    <w:rsid w:val="00795A31"/>
    <w:rsid w:val="00795A65"/>
    <w:rsid w:val="00795B0E"/>
    <w:rsid w:val="00795E5A"/>
    <w:rsid w:val="0079624E"/>
    <w:rsid w:val="00796D45"/>
    <w:rsid w:val="00797156"/>
    <w:rsid w:val="007976E9"/>
    <w:rsid w:val="00797B3B"/>
    <w:rsid w:val="007A01C2"/>
    <w:rsid w:val="007A041B"/>
    <w:rsid w:val="007A083C"/>
    <w:rsid w:val="007A084E"/>
    <w:rsid w:val="007A089D"/>
    <w:rsid w:val="007A0BBF"/>
    <w:rsid w:val="007A0F7C"/>
    <w:rsid w:val="007A0FDF"/>
    <w:rsid w:val="007A104E"/>
    <w:rsid w:val="007A13C0"/>
    <w:rsid w:val="007A1FD5"/>
    <w:rsid w:val="007A2157"/>
    <w:rsid w:val="007A224E"/>
    <w:rsid w:val="007A2892"/>
    <w:rsid w:val="007A2B67"/>
    <w:rsid w:val="007A2BF1"/>
    <w:rsid w:val="007A3679"/>
    <w:rsid w:val="007A38C4"/>
    <w:rsid w:val="007A3E71"/>
    <w:rsid w:val="007A3EF9"/>
    <w:rsid w:val="007A47E0"/>
    <w:rsid w:val="007A47EE"/>
    <w:rsid w:val="007A4B18"/>
    <w:rsid w:val="007A4B6A"/>
    <w:rsid w:val="007A4C14"/>
    <w:rsid w:val="007A4D69"/>
    <w:rsid w:val="007A4EEE"/>
    <w:rsid w:val="007A4FAA"/>
    <w:rsid w:val="007A51ED"/>
    <w:rsid w:val="007A5416"/>
    <w:rsid w:val="007A5B5C"/>
    <w:rsid w:val="007A609B"/>
    <w:rsid w:val="007A67C1"/>
    <w:rsid w:val="007A6BFF"/>
    <w:rsid w:val="007A6CAD"/>
    <w:rsid w:val="007A6DAC"/>
    <w:rsid w:val="007A6F9A"/>
    <w:rsid w:val="007A718E"/>
    <w:rsid w:val="007A7216"/>
    <w:rsid w:val="007A7566"/>
    <w:rsid w:val="007A7E23"/>
    <w:rsid w:val="007B05E3"/>
    <w:rsid w:val="007B0669"/>
    <w:rsid w:val="007B0A5C"/>
    <w:rsid w:val="007B0D7C"/>
    <w:rsid w:val="007B0E35"/>
    <w:rsid w:val="007B1566"/>
    <w:rsid w:val="007B172A"/>
    <w:rsid w:val="007B1838"/>
    <w:rsid w:val="007B1D86"/>
    <w:rsid w:val="007B206F"/>
    <w:rsid w:val="007B28A9"/>
    <w:rsid w:val="007B297F"/>
    <w:rsid w:val="007B2C0A"/>
    <w:rsid w:val="007B2C64"/>
    <w:rsid w:val="007B2D78"/>
    <w:rsid w:val="007B370C"/>
    <w:rsid w:val="007B3E64"/>
    <w:rsid w:val="007B4528"/>
    <w:rsid w:val="007B4827"/>
    <w:rsid w:val="007B4900"/>
    <w:rsid w:val="007B4D64"/>
    <w:rsid w:val="007B503A"/>
    <w:rsid w:val="007B5161"/>
    <w:rsid w:val="007B57CF"/>
    <w:rsid w:val="007B585E"/>
    <w:rsid w:val="007B61CF"/>
    <w:rsid w:val="007B65ED"/>
    <w:rsid w:val="007B71B1"/>
    <w:rsid w:val="007B78D5"/>
    <w:rsid w:val="007C003C"/>
    <w:rsid w:val="007C011D"/>
    <w:rsid w:val="007C07A0"/>
    <w:rsid w:val="007C09DB"/>
    <w:rsid w:val="007C0C75"/>
    <w:rsid w:val="007C18C2"/>
    <w:rsid w:val="007C1AB1"/>
    <w:rsid w:val="007C1DCD"/>
    <w:rsid w:val="007C218E"/>
    <w:rsid w:val="007C237E"/>
    <w:rsid w:val="007C25EB"/>
    <w:rsid w:val="007C2AEB"/>
    <w:rsid w:val="007C2E02"/>
    <w:rsid w:val="007C31C1"/>
    <w:rsid w:val="007C326B"/>
    <w:rsid w:val="007C3D13"/>
    <w:rsid w:val="007C4034"/>
    <w:rsid w:val="007C45D6"/>
    <w:rsid w:val="007C468B"/>
    <w:rsid w:val="007C50A9"/>
    <w:rsid w:val="007C50EF"/>
    <w:rsid w:val="007C525A"/>
    <w:rsid w:val="007C5578"/>
    <w:rsid w:val="007C5BC6"/>
    <w:rsid w:val="007C5BFE"/>
    <w:rsid w:val="007C5D76"/>
    <w:rsid w:val="007C659E"/>
    <w:rsid w:val="007C6648"/>
    <w:rsid w:val="007C67BD"/>
    <w:rsid w:val="007C7C77"/>
    <w:rsid w:val="007C7DC5"/>
    <w:rsid w:val="007D00A9"/>
    <w:rsid w:val="007D0145"/>
    <w:rsid w:val="007D0447"/>
    <w:rsid w:val="007D0634"/>
    <w:rsid w:val="007D077F"/>
    <w:rsid w:val="007D0B0D"/>
    <w:rsid w:val="007D0C26"/>
    <w:rsid w:val="007D0E10"/>
    <w:rsid w:val="007D0E7C"/>
    <w:rsid w:val="007D1FD2"/>
    <w:rsid w:val="007D2000"/>
    <w:rsid w:val="007D2070"/>
    <w:rsid w:val="007D20DC"/>
    <w:rsid w:val="007D2214"/>
    <w:rsid w:val="007D256B"/>
    <w:rsid w:val="007D2722"/>
    <w:rsid w:val="007D2C35"/>
    <w:rsid w:val="007D3031"/>
    <w:rsid w:val="007D3524"/>
    <w:rsid w:val="007D36DB"/>
    <w:rsid w:val="007D3774"/>
    <w:rsid w:val="007D3A6C"/>
    <w:rsid w:val="007D3B59"/>
    <w:rsid w:val="007D3B89"/>
    <w:rsid w:val="007D3BB5"/>
    <w:rsid w:val="007D4479"/>
    <w:rsid w:val="007D4529"/>
    <w:rsid w:val="007D45CE"/>
    <w:rsid w:val="007D4992"/>
    <w:rsid w:val="007D51A0"/>
    <w:rsid w:val="007D51FC"/>
    <w:rsid w:val="007D54BB"/>
    <w:rsid w:val="007D55B9"/>
    <w:rsid w:val="007D5AA2"/>
    <w:rsid w:val="007D5D2D"/>
    <w:rsid w:val="007D5D54"/>
    <w:rsid w:val="007D5E27"/>
    <w:rsid w:val="007D5E2B"/>
    <w:rsid w:val="007D5F1E"/>
    <w:rsid w:val="007D61A4"/>
    <w:rsid w:val="007D65C4"/>
    <w:rsid w:val="007D6A28"/>
    <w:rsid w:val="007D71A2"/>
    <w:rsid w:val="007D7B47"/>
    <w:rsid w:val="007E01FA"/>
    <w:rsid w:val="007E052E"/>
    <w:rsid w:val="007E0579"/>
    <w:rsid w:val="007E0A5B"/>
    <w:rsid w:val="007E0D65"/>
    <w:rsid w:val="007E0E79"/>
    <w:rsid w:val="007E15D5"/>
    <w:rsid w:val="007E1B50"/>
    <w:rsid w:val="007E1ECC"/>
    <w:rsid w:val="007E2A05"/>
    <w:rsid w:val="007E2DFE"/>
    <w:rsid w:val="007E3DCD"/>
    <w:rsid w:val="007E44EF"/>
    <w:rsid w:val="007E4DF8"/>
    <w:rsid w:val="007E4ECF"/>
    <w:rsid w:val="007E5309"/>
    <w:rsid w:val="007E545F"/>
    <w:rsid w:val="007E5774"/>
    <w:rsid w:val="007E60BF"/>
    <w:rsid w:val="007E630D"/>
    <w:rsid w:val="007E6897"/>
    <w:rsid w:val="007E70E5"/>
    <w:rsid w:val="007E7180"/>
    <w:rsid w:val="007E75C3"/>
    <w:rsid w:val="007E77FE"/>
    <w:rsid w:val="007E7870"/>
    <w:rsid w:val="007E78DC"/>
    <w:rsid w:val="007E7B18"/>
    <w:rsid w:val="007E7E9C"/>
    <w:rsid w:val="007E7EE8"/>
    <w:rsid w:val="007F013C"/>
    <w:rsid w:val="007F04B8"/>
    <w:rsid w:val="007F0A74"/>
    <w:rsid w:val="007F0E7C"/>
    <w:rsid w:val="007F1664"/>
    <w:rsid w:val="007F208A"/>
    <w:rsid w:val="007F2398"/>
    <w:rsid w:val="007F24F1"/>
    <w:rsid w:val="007F2620"/>
    <w:rsid w:val="007F26D0"/>
    <w:rsid w:val="007F295C"/>
    <w:rsid w:val="007F2F83"/>
    <w:rsid w:val="007F3140"/>
    <w:rsid w:val="007F3560"/>
    <w:rsid w:val="007F392A"/>
    <w:rsid w:val="007F3DD0"/>
    <w:rsid w:val="007F41EF"/>
    <w:rsid w:val="007F4249"/>
    <w:rsid w:val="007F4F7A"/>
    <w:rsid w:val="007F4FBB"/>
    <w:rsid w:val="007F5487"/>
    <w:rsid w:val="007F58AC"/>
    <w:rsid w:val="007F5BDF"/>
    <w:rsid w:val="007F5C43"/>
    <w:rsid w:val="007F65ED"/>
    <w:rsid w:val="007F666C"/>
    <w:rsid w:val="007F684A"/>
    <w:rsid w:val="007F725C"/>
    <w:rsid w:val="007F75B3"/>
    <w:rsid w:val="007F7677"/>
    <w:rsid w:val="007F7AE1"/>
    <w:rsid w:val="00800A19"/>
    <w:rsid w:val="00800F7F"/>
    <w:rsid w:val="008012B8"/>
    <w:rsid w:val="00801497"/>
    <w:rsid w:val="0080175B"/>
    <w:rsid w:val="008018B1"/>
    <w:rsid w:val="008019F0"/>
    <w:rsid w:val="00801FAE"/>
    <w:rsid w:val="00802292"/>
    <w:rsid w:val="00802A48"/>
    <w:rsid w:val="00802CD0"/>
    <w:rsid w:val="00802E54"/>
    <w:rsid w:val="00802E68"/>
    <w:rsid w:val="008031EB"/>
    <w:rsid w:val="008035F5"/>
    <w:rsid w:val="008037CB"/>
    <w:rsid w:val="00803BDE"/>
    <w:rsid w:val="00803D5F"/>
    <w:rsid w:val="008041A4"/>
    <w:rsid w:val="00804207"/>
    <w:rsid w:val="00804832"/>
    <w:rsid w:val="00804A37"/>
    <w:rsid w:val="00804A66"/>
    <w:rsid w:val="00804B40"/>
    <w:rsid w:val="00804F9D"/>
    <w:rsid w:val="0080543F"/>
    <w:rsid w:val="00805554"/>
    <w:rsid w:val="008055AA"/>
    <w:rsid w:val="00805A3A"/>
    <w:rsid w:val="00805AA3"/>
    <w:rsid w:val="00805DB9"/>
    <w:rsid w:val="00806132"/>
    <w:rsid w:val="0080646F"/>
    <w:rsid w:val="0080660A"/>
    <w:rsid w:val="00806627"/>
    <w:rsid w:val="008067C0"/>
    <w:rsid w:val="00806C35"/>
    <w:rsid w:val="00806C8B"/>
    <w:rsid w:val="00807000"/>
    <w:rsid w:val="0080714E"/>
    <w:rsid w:val="008073CB"/>
    <w:rsid w:val="00807589"/>
    <w:rsid w:val="008075F1"/>
    <w:rsid w:val="008075FE"/>
    <w:rsid w:val="00807896"/>
    <w:rsid w:val="00807B86"/>
    <w:rsid w:val="008102F5"/>
    <w:rsid w:val="008116B2"/>
    <w:rsid w:val="008117F1"/>
    <w:rsid w:val="00811C52"/>
    <w:rsid w:val="00811E48"/>
    <w:rsid w:val="008124BD"/>
    <w:rsid w:val="0081257A"/>
    <w:rsid w:val="00812B03"/>
    <w:rsid w:val="00812C6E"/>
    <w:rsid w:val="00812D48"/>
    <w:rsid w:val="00812E21"/>
    <w:rsid w:val="00812E29"/>
    <w:rsid w:val="00812F78"/>
    <w:rsid w:val="00812FE4"/>
    <w:rsid w:val="0081303F"/>
    <w:rsid w:val="00813635"/>
    <w:rsid w:val="00813773"/>
    <w:rsid w:val="00813D90"/>
    <w:rsid w:val="00814558"/>
    <w:rsid w:val="00814700"/>
    <w:rsid w:val="00814DD4"/>
    <w:rsid w:val="00815416"/>
    <w:rsid w:val="00815475"/>
    <w:rsid w:val="008158F4"/>
    <w:rsid w:val="00815A35"/>
    <w:rsid w:val="00815C66"/>
    <w:rsid w:val="00815FF4"/>
    <w:rsid w:val="008160B8"/>
    <w:rsid w:val="008165A8"/>
    <w:rsid w:val="00816802"/>
    <w:rsid w:val="00816D0D"/>
    <w:rsid w:val="00816DED"/>
    <w:rsid w:val="008174EE"/>
    <w:rsid w:val="0081758C"/>
    <w:rsid w:val="008179B5"/>
    <w:rsid w:val="008179FD"/>
    <w:rsid w:val="00820433"/>
    <w:rsid w:val="0082045B"/>
    <w:rsid w:val="00820578"/>
    <w:rsid w:val="00820663"/>
    <w:rsid w:val="00820920"/>
    <w:rsid w:val="00820D9C"/>
    <w:rsid w:val="00821359"/>
    <w:rsid w:val="00821697"/>
    <w:rsid w:val="0082178B"/>
    <w:rsid w:val="0082289D"/>
    <w:rsid w:val="008228A6"/>
    <w:rsid w:val="00822912"/>
    <w:rsid w:val="008230E7"/>
    <w:rsid w:val="0082333B"/>
    <w:rsid w:val="008236D2"/>
    <w:rsid w:val="00823952"/>
    <w:rsid w:val="00824278"/>
    <w:rsid w:val="0082439D"/>
    <w:rsid w:val="0082470F"/>
    <w:rsid w:val="00824DF4"/>
    <w:rsid w:val="00825894"/>
    <w:rsid w:val="0082599D"/>
    <w:rsid w:val="00825C52"/>
    <w:rsid w:val="00825DB5"/>
    <w:rsid w:val="00826063"/>
    <w:rsid w:val="00826111"/>
    <w:rsid w:val="00826313"/>
    <w:rsid w:val="00826581"/>
    <w:rsid w:val="0082669F"/>
    <w:rsid w:val="008269AD"/>
    <w:rsid w:val="00826C07"/>
    <w:rsid w:val="00826DD0"/>
    <w:rsid w:val="0082767A"/>
    <w:rsid w:val="008277C7"/>
    <w:rsid w:val="00827A1A"/>
    <w:rsid w:val="008303D8"/>
    <w:rsid w:val="00830B75"/>
    <w:rsid w:val="0083112A"/>
    <w:rsid w:val="00831135"/>
    <w:rsid w:val="0083122B"/>
    <w:rsid w:val="008313E5"/>
    <w:rsid w:val="0083181C"/>
    <w:rsid w:val="0083185F"/>
    <w:rsid w:val="008318E1"/>
    <w:rsid w:val="00831B85"/>
    <w:rsid w:val="00831C7C"/>
    <w:rsid w:val="00831F77"/>
    <w:rsid w:val="008324B5"/>
    <w:rsid w:val="008326CF"/>
    <w:rsid w:val="008327AE"/>
    <w:rsid w:val="008331F5"/>
    <w:rsid w:val="008333A5"/>
    <w:rsid w:val="00833441"/>
    <w:rsid w:val="00833B2D"/>
    <w:rsid w:val="00833E0D"/>
    <w:rsid w:val="00833E5E"/>
    <w:rsid w:val="00833E7C"/>
    <w:rsid w:val="00834206"/>
    <w:rsid w:val="00834311"/>
    <w:rsid w:val="008349F2"/>
    <w:rsid w:val="00834AE7"/>
    <w:rsid w:val="008352CE"/>
    <w:rsid w:val="00835C71"/>
    <w:rsid w:val="00835E4A"/>
    <w:rsid w:val="00836121"/>
    <w:rsid w:val="0083634D"/>
    <w:rsid w:val="00836ABA"/>
    <w:rsid w:val="00836AE8"/>
    <w:rsid w:val="00837546"/>
    <w:rsid w:val="00837948"/>
    <w:rsid w:val="00837E69"/>
    <w:rsid w:val="0084077A"/>
    <w:rsid w:val="00840910"/>
    <w:rsid w:val="00840C9C"/>
    <w:rsid w:val="00841466"/>
    <w:rsid w:val="008419E4"/>
    <w:rsid w:val="00841C12"/>
    <w:rsid w:val="00841E21"/>
    <w:rsid w:val="00842509"/>
    <w:rsid w:val="008427B9"/>
    <w:rsid w:val="0084288A"/>
    <w:rsid w:val="00842B89"/>
    <w:rsid w:val="00842D4C"/>
    <w:rsid w:val="0084350F"/>
    <w:rsid w:val="0084379F"/>
    <w:rsid w:val="00843816"/>
    <w:rsid w:val="00843F20"/>
    <w:rsid w:val="00844314"/>
    <w:rsid w:val="00844439"/>
    <w:rsid w:val="008444C3"/>
    <w:rsid w:val="0084455C"/>
    <w:rsid w:val="0084456A"/>
    <w:rsid w:val="00844583"/>
    <w:rsid w:val="00844AB1"/>
    <w:rsid w:val="00844ED6"/>
    <w:rsid w:val="008455C5"/>
    <w:rsid w:val="008457D0"/>
    <w:rsid w:val="00845AD8"/>
    <w:rsid w:val="008460F4"/>
    <w:rsid w:val="00846113"/>
    <w:rsid w:val="008467A7"/>
    <w:rsid w:val="008469BE"/>
    <w:rsid w:val="00846D8C"/>
    <w:rsid w:val="008470D2"/>
    <w:rsid w:val="0084778B"/>
    <w:rsid w:val="0084779D"/>
    <w:rsid w:val="0084787D"/>
    <w:rsid w:val="0084788F"/>
    <w:rsid w:val="00847BE8"/>
    <w:rsid w:val="00847C43"/>
    <w:rsid w:val="00847FE5"/>
    <w:rsid w:val="008502FA"/>
    <w:rsid w:val="00850376"/>
    <w:rsid w:val="00850606"/>
    <w:rsid w:val="0085071A"/>
    <w:rsid w:val="00850C4D"/>
    <w:rsid w:val="0085110F"/>
    <w:rsid w:val="00851521"/>
    <w:rsid w:val="0085160A"/>
    <w:rsid w:val="00851868"/>
    <w:rsid w:val="00851BB2"/>
    <w:rsid w:val="00851CE4"/>
    <w:rsid w:val="00851D8E"/>
    <w:rsid w:val="00852C86"/>
    <w:rsid w:val="00852F90"/>
    <w:rsid w:val="008533AB"/>
    <w:rsid w:val="008533DD"/>
    <w:rsid w:val="008534BB"/>
    <w:rsid w:val="0085386B"/>
    <w:rsid w:val="00853A03"/>
    <w:rsid w:val="00853A7C"/>
    <w:rsid w:val="00853B3C"/>
    <w:rsid w:val="00853DD5"/>
    <w:rsid w:val="00854667"/>
    <w:rsid w:val="00854D30"/>
    <w:rsid w:val="00854D32"/>
    <w:rsid w:val="00854E62"/>
    <w:rsid w:val="00854F0C"/>
    <w:rsid w:val="0085522C"/>
    <w:rsid w:val="008558BB"/>
    <w:rsid w:val="00856384"/>
    <w:rsid w:val="008565EB"/>
    <w:rsid w:val="00856B55"/>
    <w:rsid w:val="00856C70"/>
    <w:rsid w:val="00857252"/>
    <w:rsid w:val="00860347"/>
    <w:rsid w:val="00860696"/>
    <w:rsid w:val="008606C8"/>
    <w:rsid w:val="008606CA"/>
    <w:rsid w:val="00860A5D"/>
    <w:rsid w:val="00861537"/>
    <w:rsid w:val="00861D37"/>
    <w:rsid w:val="0086228B"/>
    <w:rsid w:val="0086278F"/>
    <w:rsid w:val="00862B4F"/>
    <w:rsid w:val="00862B58"/>
    <w:rsid w:val="00862DA0"/>
    <w:rsid w:val="008630FD"/>
    <w:rsid w:val="00863448"/>
    <w:rsid w:val="00863564"/>
    <w:rsid w:val="008636A3"/>
    <w:rsid w:val="008638B9"/>
    <w:rsid w:val="00863CAD"/>
    <w:rsid w:val="00863CC6"/>
    <w:rsid w:val="00863F3B"/>
    <w:rsid w:val="008646CA"/>
    <w:rsid w:val="0086565C"/>
    <w:rsid w:val="00865C8E"/>
    <w:rsid w:val="00866A66"/>
    <w:rsid w:val="00866B06"/>
    <w:rsid w:val="00866C21"/>
    <w:rsid w:val="00866CA9"/>
    <w:rsid w:val="00866FC2"/>
    <w:rsid w:val="00867A2F"/>
    <w:rsid w:val="00867A99"/>
    <w:rsid w:val="00870158"/>
    <w:rsid w:val="008701E7"/>
    <w:rsid w:val="00870327"/>
    <w:rsid w:val="00870552"/>
    <w:rsid w:val="008706E3"/>
    <w:rsid w:val="008708E8"/>
    <w:rsid w:val="0087116D"/>
    <w:rsid w:val="00871349"/>
    <w:rsid w:val="008714D9"/>
    <w:rsid w:val="008714FB"/>
    <w:rsid w:val="00871788"/>
    <w:rsid w:val="00871ABA"/>
    <w:rsid w:val="00871FA6"/>
    <w:rsid w:val="00872016"/>
    <w:rsid w:val="0087206F"/>
    <w:rsid w:val="008720E0"/>
    <w:rsid w:val="0087246C"/>
    <w:rsid w:val="008724B9"/>
    <w:rsid w:val="00872A4D"/>
    <w:rsid w:val="00873003"/>
    <w:rsid w:val="00873111"/>
    <w:rsid w:val="0087354B"/>
    <w:rsid w:val="008738EE"/>
    <w:rsid w:val="0087393C"/>
    <w:rsid w:val="00873BD5"/>
    <w:rsid w:val="008744A7"/>
    <w:rsid w:val="00875449"/>
    <w:rsid w:val="00875CA2"/>
    <w:rsid w:val="008763CC"/>
    <w:rsid w:val="00876656"/>
    <w:rsid w:val="00876792"/>
    <w:rsid w:val="00876EA9"/>
    <w:rsid w:val="00877417"/>
    <w:rsid w:val="0087774F"/>
    <w:rsid w:val="008777A5"/>
    <w:rsid w:val="00877833"/>
    <w:rsid w:val="008778E9"/>
    <w:rsid w:val="00877CFB"/>
    <w:rsid w:val="00877F1B"/>
    <w:rsid w:val="00877F2D"/>
    <w:rsid w:val="0088058D"/>
    <w:rsid w:val="008809DC"/>
    <w:rsid w:val="00880B7A"/>
    <w:rsid w:val="00880F9E"/>
    <w:rsid w:val="00881094"/>
    <w:rsid w:val="008810B7"/>
    <w:rsid w:val="0088121D"/>
    <w:rsid w:val="008817B5"/>
    <w:rsid w:val="00881837"/>
    <w:rsid w:val="00881E2B"/>
    <w:rsid w:val="00882018"/>
    <w:rsid w:val="00882723"/>
    <w:rsid w:val="00882E6B"/>
    <w:rsid w:val="008830D1"/>
    <w:rsid w:val="00883AB3"/>
    <w:rsid w:val="00883AB4"/>
    <w:rsid w:val="00883EA3"/>
    <w:rsid w:val="00884590"/>
    <w:rsid w:val="008846D2"/>
    <w:rsid w:val="00884B31"/>
    <w:rsid w:val="00884E52"/>
    <w:rsid w:val="00884EE9"/>
    <w:rsid w:val="00885004"/>
    <w:rsid w:val="00886F1B"/>
    <w:rsid w:val="0088792C"/>
    <w:rsid w:val="00887A44"/>
    <w:rsid w:val="00887F6E"/>
    <w:rsid w:val="00887FD7"/>
    <w:rsid w:val="008900E1"/>
    <w:rsid w:val="00890A1A"/>
    <w:rsid w:val="00890BEB"/>
    <w:rsid w:val="00890EE2"/>
    <w:rsid w:val="00891091"/>
    <w:rsid w:val="008913BE"/>
    <w:rsid w:val="00891483"/>
    <w:rsid w:val="008916BE"/>
    <w:rsid w:val="00891A53"/>
    <w:rsid w:val="00891D31"/>
    <w:rsid w:val="00891F50"/>
    <w:rsid w:val="00892355"/>
    <w:rsid w:val="00892402"/>
    <w:rsid w:val="0089248A"/>
    <w:rsid w:val="0089253F"/>
    <w:rsid w:val="00892824"/>
    <w:rsid w:val="0089295A"/>
    <w:rsid w:val="00892A79"/>
    <w:rsid w:val="00892B39"/>
    <w:rsid w:val="00892EFE"/>
    <w:rsid w:val="00893650"/>
    <w:rsid w:val="008938A3"/>
    <w:rsid w:val="00893901"/>
    <w:rsid w:val="00893E27"/>
    <w:rsid w:val="00893FC9"/>
    <w:rsid w:val="00894120"/>
    <w:rsid w:val="008942E1"/>
    <w:rsid w:val="0089430F"/>
    <w:rsid w:val="00894327"/>
    <w:rsid w:val="0089448D"/>
    <w:rsid w:val="00894490"/>
    <w:rsid w:val="00894567"/>
    <w:rsid w:val="008946C0"/>
    <w:rsid w:val="00894F8B"/>
    <w:rsid w:val="008952FB"/>
    <w:rsid w:val="0089627F"/>
    <w:rsid w:val="00896750"/>
    <w:rsid w:val="00897362"/>
    <w:rsid w:val="008974D4"/>
    <w:rsid w:val="008978B2"/>
    <w:rsid w:val="008979A5"/>
    <w:rsid w:val="00897A2E"/>
    <w:rsid w:val="008A0086"/>
    <w:rsid w:val="008A08C2"/>
    <w:rsid w:val="008A0A59"/>
    <w:rsid w:val="008A11B2"/>
    <w:rsid w:val="008A138F"/>
    <w:rsid w:val="008A16C7"/>
    <w:rsid w:val="008A1E38"/>
    <w:rsid w:val="008A21D3"/>
    <w:rsid w:val="008A240C"/>
    <w:rsid w:val="008A279C"/>
    <w:rsid w:val="008A3A98"/>
    <w:rsid w:val="008A4228"/>
    <w:rsid w:val="008A47A6"/>
    <w:rsid w:val="008A4B2C"/>
    <w:rsid w:val="008A4B81"/>
    <w:rsid w:val="008A4E53"/>
    <w:rsid w:val="008A5077"/>
    <w:rsid w:val="008A53ED"/>
    <w:rsid w:val="008A5953"/>
    <w:rsid w:val="008A6442"/>
    <w:rsid w:val="008A6625"/>
    <w:rsid w:val="008A69D6"/>
    <w:rsid w:val="008A7101"/>
    <w:rsid w:val="008A7699"/>
    <w:rsid w:val="008B0415"/>
    <w:rsid w:val="008B0991"/>
    <w:rsid w:val="008B0BF1"/>
    <w:rsid w:val="008B1605"/>
    <w:rsid w:val="008B1825"/>
    <w:rsid w:val="008B1D73"/>
    <w:rsid w:val="008B2B0E"/>
    <w:rsid w:val="008B3146"/>
    <w:rsid w:val="008B3285"/>
    <w:rsid w:val="008B33E4"/>
    <w:rsid w:val="008B383B"/>
    <w:rsid w:val="008B3F11"/>
    <w:rsid w:val="008B3FA6"/>
    <w:rsid w:val="008B41CF"/>
    <w:rsid w:val="008B428A"/>
    <w:rsid w:val="008B469F"/>
    <w:rsid w:val="008B4C9A"/>
    <w:rsid w:val="008B4CA8"/>
    <w:rsid w:val="008B51E1"/>
    <w:rsid w:val="008B52A5"/>
    <w:rsid w:val="008B536E"/>
    <w:rsid w:val="008B5988"/>
    <w:rsid w:val="008B5A20"/>
    <w:rsid w:val="008B5C46"/>
    <w:rsid w:val="008B6212"/>
    <w:rsid w:val="008B63DD"/>
    <w:rsid w:val="008B68A3"/>
    <w:rsid w:val="008B68C3"/>
    <w:rsid w:val="008B692D"/>
    <w:rsid w:val="008B7307"/>
    <w:rsid w:val="008B7FB5"/>
    <w:rsid w:val="008C06EF"/>
    <w:rsid w:val="008C0990"/>
    <w:rsid w:val="008C0A00"/>
    <w:rsid w:val="008C0AC8"/>
    <w:rsid w:val="008C0C21"/>
    <w:rsid w:val="008C0D70"/>
    <w:rsid w:val="008C0E98"/>
    <w:rsid w:val="008C1081"/>
    <w:rsid w:val="008C12F0"/>
    <w:rsid w:val="008C18E3"/>
    <w:rsid w:val="008C1AEC"/>
    <w:rsid w:val="008C1D41"/>
    <w:rsid w:val="008C1E32"/>
    <w:rsid w:val="008C1F6D"/>
    <w:rsid w:val="008C218B"/>
    <w:rsid w:val="008C3014"/>
    <w:rsid w:val="008C31A1"/>
    <w:rsid w:val="008C3382"/>
    <w:rsid w:val="008C454B"/>
    <w:rsid w:val="008C47D7"/>
    <w:rsid w:val="008C5270"/>
    <w:rsid w:val="008C5CBF"/>
    <w:rsid w:val="008C5E30"/>
    <w:rsid w:val="008C69D5"/>
    <w:rsid w:val="008C6C72"/>
    <w:rsid w:val="008C6D45"/>
    <w:rsid w:val="008C730E"/>
    <w:rsid w:val="008C7322"/>
    <w:rsid w:val="008C773D"/>
    <w:rsid w:val="008C7F57"/>
    <w:rsid w:val="008D05A1"/>
    <w:rsid w:val="008D13BB"/>
    <w:rsid w:val="008D1A25"/>
    <w:rsid w:val="008D1D56"/>
    <w:rsid w:val="008D1E10"/>
    <w:rsid w:val="008D1F56"/>
    <w:rsid w:val="008D1FD0"/>
    <w:rsid w:val="008D1FF5"/>
    <w:rsid w:val="008D21BF"/>
    <w:rsid w:val="008D22A0"/>
    <w:rsid w:val="008D23A0"/>
    <w:rsid w:val="008D252C"/>
    <w:rsid w:val="008D2561"/>
    <w:rsid w:val="008D271F"/>
    <w:rsid w:val="008D2956"/>
    <w:rsid w:val="008D29F3"/>
    <w:rsid w:val="008D2FAB"/>
    <w:rsid w:val="008D329D"/>
    <w:rsid w:val="008D394B"/>
    <w:rsid w:val="008D3B1D"/>
    <w:rsid w:val="008D3BFB"/>
    <w:rsid w:val="008D3E14"/>
    <w:rsid w:val="008D424E"/>
    <w:rsid w:val="008D521D"/>
    <w:rsid w:val="008D5557"/>
    <w:rsid w:val="008D5EEB"/>
    <w:rsid w:val="008D5FAD"/>
    <w:rsid w:val="008D5FE2"/>
    <w:rsid w:val="008D6367"/>
    <w:rsid w:val="008D65C6"/>
    <w:rsid w:val="008D67F9"/>
    <w:rsid w:val="008D6B6B"/>
    <w:rsid w:val="008D712D"/>
    <w:rsid w:val="008D7250"/>
    <w:rsid w:val="008D7A48"/>
    <w:rsid w:val="008D7B1C"/>
    <w:rsid w:val="008D7ED9"/>
    <w:rsid w:val="008E0650"/>
    <w:rsid w:val="008E0860"/>
    <w:rsid w:val="008E0A0B"/>
    <w:rsid w:val="008E0AEB"/>
    <w:rsid w:val="008E0BC0"/>
    <w:rsid w:val="008E0E80"/>
    <w:rsid w:val="008E0F5D"/>
    <w:rsid w:val="008E1091"/>
    <w:rsid w:val="008E13F2"/>
    <w:rsid w:val="008E151D"/>
    <w:rsid w:val="008E1812"/>
    <w:rsid w:val="008E1FF4"/>
    <w:rsid w:val="008E2123"/>
    <w:rsid w:val="008E2265"/>
    <w:rsid w:val="008E2E8C"/>
    <w:rsid w:val="008E2FDC"/>
    <w:rsid w:val="008E32E7"/>
    <w:rsid w:val="008E3677"/>
    <w:rsid w:val="008E3B82"/>
    <w:rsid w:val="008E4C52"/>
    <w:rsid w:val="008E4F5F"/>
    <w:rsid w:val="008E5569"/>
    <w:rsid w:val="008E5B29"/>
    <w:rsid w:val="008E5BE2"/>
    <w:rsid w:val="008E5DD0"/>
    <w:rsid w:val="008E6079"/>
    <w:rsid w:val="008E612A"/>
    <w:rsid w:val="008E6160"/>
    <w:rsid w:val="008E6827"/>
    <w:rsid w:val="008E6873"/>
    <w:rsid w:val="008E6EE7"/>
    <w:rsid w:val="008E728F"/>
    <w:rsid w:val="008E7B81"/>
    <w:rsid w:val="008F05DB"/>
    <w:rsid w:val="008F0DAE"/>
    <w:rsid w:val="008F1385"/>
    <w:rsid w:val="008F1A31"/>
    <w:rsid w:val="008F1D0B"/>
    <w:rsid w:val="008F26DC"/>
    <w:rsid w:val="008F2791"/>
    <w:rsid w:val="008F2C36"/>
    <w:rsid w:val="008F3040"/>
    <w:rsid w:val="008F4230"/>
    <w:rsid w:val="008F45F2"/>
    <w:rsid w:val="008F4B43"/>
    <w:rsid w:val="008F4E4E"/>
    <w:rsid w:val="008F534B"/>
    <w:rsid w:val="008F5757"/>
    <w:rsid w:val="008F5B92"/>
    <w:rsid w:val="008F5D5F"/>
    <w:rsid w:val="008F5EE8"/>
    <w:rsid w:val="008F6555"/>
    <w:rsid w:val="008F6BCB"/>
    <w:rsid w:val="008F7188"/>
    <w:rsid w:val="008F75D1"/>
    <w:rsid w:val="008F76F3"/>
    <w:rsid w:val="008F7914"/>
    <w:rsid w:val="008F7C09"/>
    <w:rsid w:val="008F7ED4"/>
    <w:rsid w:val="00900334"/>
    <w:rsid w:val="009003E5"/>
    <w:rsid w:val="0090070B"/>
    <w:rsid w:val="00900838"/>
    <w:rsid w:val="00900A96"/>
    <w:rsid w:val="00900DA2"/>
    <w:rsid w:val="00900E96"/>
    <w:rsid w:val="009011B6"/>
    <w:rsid w:val="0090176C"/>
    <w:rsid w:val="00901D27"/>
    <w:rsid w:val="00901E74"/>
    <w:rsid w:val="00901EAD"/>
    <w:rsid w:val="00902169"/>
    <w:rsid w:val="00902493"/>
    <w:rsid w:val="0090267E"/>
    <w:rsid w:val="00902858"/>
    <w:rsid w:val="009029F6"/>
    <w:rsid w:val="00902DA9"/>
    <w:rsid w:val="009037C3"/>
    <w:rsid w:val="00903862"/>
    <w:rsid w:val="00903D92"/>
    <w:rsid w:val="00903E3C"/>
    <w:rsid w:val="00903E53"/>
    <w:rsid w:val="009046A7"/>
    <w:rsid w:val="00904A07"/>
    <w:rsid w:val="00904C02"/>
    <w:rsid w:val="00904C38"/>
    <w:rsid w:val="009054C9"/>
    <w:rsid w:val="0090570A"/>
    <w:rsid w:val="00905AE3"/>
    <w:rsid w:val="00905B7E"/>
    <w:rsid w:val="009064A4"/>
    <w:rsid w:val="0090650D"/>
    <w:rsid w:val="00906924"/>
    <w:rsid w:val="00906945"/>
    <w:rsid w:val="00906BB2"/>
    <w:rsid w:val="00906EDC"/>
    <w:rsid w:val="0090705D"/>
    <w:rsid w:val="00907508"/>
    <w:rsid w:val="0091042F"/>
    <w:rsid w:val="009106D4"/>
    <w:rsid w:val="00910D6B"/>
    <w:rsid w:val="00910FBC"/>
    <w:rsid w:val="009114A9"/>
    <w:rsid w:val="009116D3"/>
    <w:rsid w:val="00911705"/>
    <w:rsid w:val="0091207C"/>
    <w:rsid w:val="00912165"/>
    <w:rsid w:val="00912372"/>
    <w:rsid w:val="0091249D"/>
    <w:rsid w:val="00912585"/>
    <w:rsid w:val="009130BD"/>
    <w:rsid w:val="00913645"/>
    <w:rsid w:val="009138AF"/>
    <w:rsid w:val="00913FE2"/>
    <w:rsid w:val="00914A2D"/>
    <w:rsid w:val="00914B1C"/>
    <w:rsid w:val="00914E3C"/>
    <w:rsid w:val="00914E53"/>
    <w:rsid w:val="00915750"/>
    <w:rsid w:val="0091598C"/>
    <w:rsid w:val="00915D20"/>
    <w:rsid w:val="00915F20"/>
    <w:rsid w:val="00916296"/>
    <w:rsid w:val="0091677F"/>
    <w:rsid w:val="0091691C"/>
    <w:rsid w:val="00916A54"/>
    <w:rsid w:val="00916A98"/>
    <w:rsid w:val="009170E4"/>
    <w:rsid w:val="0091715C"/>
    <w:rsid w:val="0091737C"/>
    <w:rsid w:val="0091752F"/>
    <w:rsid w:val="00920026"/>
    <w:rsid w:val="00920223"/>
    <w:rsid w:val="0092053A"/>
    <w:rsid w:val="00920C6B"/>
    <w:rsid w:val="00921088"/>
    <w:rsid w:val="0092177A"/>
    <w:rsid w:val="0092212D"/>
    <w:rsid w:val="009226CF"/>
    <w:rsid w:val="0092370D"/>
    <w:rsid w:val="009238D2"/>
    <w:rsid w:val="00924029"/>
    <w:rsid w:val="0092450F"/>
    <w:rsid w:val="00924C90"/>
    <w:rsid w:val="00924D54"/>
    <w:rsid w:val="0092546F"/>
    <w:rsid w:val="00925502"/>
    <w:rsid w:val="00925628"/>
    <w:rsid w:val="00925B9E"/>
    <w:rsid w:val="009261B0"/>
    <w:rsid w:val="00926609"/>
    <w:rsid w:val="00926821"/>
    <w:rsid w:val="00926F44"/>
    <w:rsid w:val="00927225"/>
    <w:rsid w:val="0092735E"/>
    <w:rsid w:val="009273AB"/>
    <w:rsid w:val="009274D5"/>
    <w:rsid w:val="00927542"/>
    <w:rsid w:val="00927947"/>
    <w:rsid w:val="00927BFA"/>
    <w:rsid w:val="00930286"/>
    <w:rsid w:val="009303F2"/>
    <w:rsid w:val="00930BD6"/>
    <w:rsid w:val="00930C71"/>
    <w:rsid w:val="00931608"/>
    <w:rsid w:val="00932351"/>
    <w:rsid w:val="00932AE7"/>
    <w:rsid w:val="00933418"/>
    <w:rsid w:val="00933A96"/>
    <w:rsid w:val="00934757"/>
    <w:rsid w:val="00934870"/>
    <w:rsid w:val="00934A69"/>
    <w:rsid w:val="00934A6C"/>
    <w:rsid w:val="00934C36"/>
    <w:rsid w:val="00935877"/>
    <w:rsid w:val="00936CF8"/>
    <w:rsid w:val="00937019"/>
    <w:rsid w:val="009372E6"/>
    <w:rsid w:val="0093730D"/>
    <w:rsid w:val="00937546"/>
    <w:rsid w:val="00937AB8"/>
    <w:rsid w:val="00937CB7"/>
    <w:rsid w:val="009403B2"/>
    <w:rsid w:val="0094040F"/>
    <w:rsid w:val="00940878"/>
    <w:rsid w:val="00940D2F"/>
    <w:rsid w:val="00941914"/>
    <w:rsid w:val="00941B12"/>
    <w:rsid w:val="00941B6B"/>
    <w:rsid w:val="00942090"/>
    <w:rsid w:val="00942151"/>
    <w:rsid w:val="009423FC"/>
    <w:rsid w:val="0094258F"/>
    <w:rsid w:val="00942B2C"/>
    <w:rsid w:val="00942E17"/>
    <w:rsid w:val="0094309A"/>
    <w:rsid w:val="009431E9"/>
    <w:rsid w:val="009432AF"/>
    <w:rsid w:val="00943363"/>
    <w:rsid w:val="009437CE"/>
    <w:rsid w:val="00943DBD"/>
    <w:rsid w:val="00943E38"/>
    <w:rsid w:val="00943F72"/>
    <w:rsid w:val="00943FFC"/>
    <w:rsid w:val="009440EE"/>
    <w:rsid w:val="00944467"/>
    <w:rsid w:val="00944E4A"/>
    <w:rsid w:val="00944EF4"/>
    <w:rsid w:val="00944F35"/>
    <w:rsid w:val="00945492"/>
    <w:rsid w:val="00945F5F"/>
    <w:rsid w:val="0094618B"/>
    <w:rsid w:val="0094650B"/>
    <w:rsid w:val="009467FC"/>
    <w:rsid w:val="00946CE0"/>
    <w:rsid w:val="00946D17"/>
    <w:rsid w:val="00947051"/>
    <w:rsid w:val="009471A7"/>
    <w:rsid w:val="00947307"/>
    <w:rsid w:val="00947330"/>
    <w:rsid w:val="009474F9"/>
    <w:rsid w:val="00947A8B"/>
    <w:rsid w:val="00947BF7"/>
    <w:rsid w:val="00950040"/>
    <w:rsid w:val="0095021D"/>
    <w:rsid w:val="0095043E"/>
    <w:rsid w:val="009507D7"/>
    <w:rsid w:val="00950EE7"/>
    <w:rsid w:val="00951136"/>
    <w:rsid w:val="0095193D"/>
    <w:rsid w:val="00951FC7"/>
    <w:rsid w:val="0095241A"/>
    <w:rsid w:val="009526BD"/>
    <w:rsid w:val="00952D62"/>
    <w:rsid w:val="0095334D"/>
    <w:rsid w:val="00953CB6"/>
    <w:rsid w:val="00953DD6"/>
    <w:rsid w:val="00954277"/>
    <w:rsid w:val="009543A4"/>
    <w:rsid w:val="00954E37"/>
    <w:rsid w:val="00955825"/>
    <w:rsid w:val="00955ABA"/>
    <w:rsid w:val="00956435"/>
    <w:rsid w:val="00956E1E"/>
    <w:rsid w:val="00956E90"/>
    <w:rsid w:val="0095725D"/>
    <w:rsid w:val="00957575"/>
    <w:rsid w:val="00957648"/>
    <w:rsid w:val="00957A38"/>
    <w:rsid w:val="00957AD5"/>
    <w:rsid w:val="00957C76"/>
    <w:rsid w:val="0096024B"/>
    <w:rsid w:val="00960582"/>
    <w:rsid w:val="00960821"/>
    <w:rsid w:val="00960C79"/>
    <w:rsid w:val="00960E93"/>
    <w:rsid w:val="00961623"/>
    <w:rsid w:val="00961AEA"/>
    <w:rsid w:val="00962067"/>
    <w:rsid w:val="0096221A"/>
    <w:rsid w:val="0096240B"/>
    <w:rsid w:val="0096240C"/>
    <w:rsid w:val="009624C1"/>
    <w:rsid w:val="00962703"/>
    <w:rsid w:val="00962A81"/>
    <w:rsid w:val="00962F39"/>
    <w:rsid w:val="00962FD5"/>
    <w:rsid w:val="0096319F"/>
    <w:rsid w:val="009632AD"/>
    <w:rsid w:val="009633D5"/>
    <w:rsid w:val="0096368C"/>
    <w:rsid w:val="0096383C"/>
    <w:rsid w:val="00963D2A"/>
    <w:rsid w:val="00964ADD"/>
    <w:rsid w:val="00964D9F"/>
    <w:rsid w:val="00964E26"/>
    <w:rsid w:val="00965E7A"/>
    <w:rsid w:val="00966310"/>
    <w:rsid w:val="009666EE"/>
    <w:rsid w:val="00966968"/>
    <w:rsid w:val="00966CFA"/>
    <w:rsid w:val="00967013"/>
    <w:rsid w:val="00967181"/>
    <w:rsid w:val="00967240"/>
    <w:rsid w:val="0096756E"/>
    <w:rsid w:val="009679EC"/>
    <w:rsid w:val="00967A36"/>
    <w:rsid w:val="00970390"/>
    <w:rsid w:val="009706E8"/>
    <w:rsid w:val="00970825"/>
    <w:rsid w:val="00970C95"/>
    <w:rsid w:val="00970E74"/>
    <w:rsid w:val="00970FA5"/>
    <w:rsid w:val="0097122B"/>
    <w:rsid w:val="009712E9"/>
    <w:rsid w:val="009713BE"/>
    <w:rsid w:val="0097143E"/>
    <w:rsid w:val="00971E19"/>
    <w:rsid w:val="00972005"/>
    <w:rsid w:val="00972058"/>
    <w:rsid w:val="0097225B"/>
    <w:rsid w:val="009723CF"/>
    <w:rsid w:val="00972484"/>
    <w:rsid w:val="0097255C"/>
    <w:rsid w:val="009725E5"/>
    <w:rsid w:val="00973027"/>
    <w:rsid w:val="00973B48"/>
    <w:rsid w:val="00973C8B"/>
    <w:rsid w:val="0097461D"/>
    <w:rsid w:val="00974DA0"/>
    <w:rsid w:val="00974EEE"/>
    <w:rsid w:val="0097541E"/>
    <w:rsid w:val="0097571C"/>
    <w:rsid w:val="009757C5"/>
    <w:rsid w:val="00975EDC"/>
    <w:rsid w:val="00975F1E"/>
    <w:rsid w:val="00976359"/>
    <w:rsid w:val="009765BA"/>
    <w:rsid w:val="00976E8E"/>
    <w:rsid w:val="00976F20"/>
    <w:rsid w:val="00976F3D"/>
    <w:rsid w:val="0097715D"/>
    <w:rsid w:val="00977172"/>
    <w:rsid w:val="009776E4"/>
    <w:rsid w:val="009803A2"/>
    <w:rsid w:val="00980709"/>
    <w:rsid w:val="00980789"/>
    <w:rsid w:val="009807CB"/>
    <w:rsid w:val="00980A5F"/>
    <w:rsid w:val="00980C9A"/>
    <w:rsid w:val="00980CFF"/>
    <w:rsid w:val="0098115F"/>
    <w:rsid w:val="009812DC"/>
    <w:rsid w:val="009814C1"/>
    <w:rsid w:val="00981954"/>
    <w:rsid w:val="00982430"/>
    <w:rsid w:val="009824FE"/>
    <w:rsid w:val="00982542"/>
    <w:rsid w:val="009825A3"/>
    <w:rsid w:val="00982648"/>
    <w:rsid w:val="009829C5"/>
    <w:rsid w:val="0098308B"/>
    <w:rsid w:val="0098327E"/>
    <w:rsid w:val="00983658"/>
    <w:rsid w:val="00983E8D"/>
    <w:rsid w:val="00983EC9"/>
    <w:rsid w:val="00984277"/>
    <w:rsid w:val="00984297"/>
    <w:rsid w:val="00984F43"/>
    <w:rsid w:val="0098516F"/>
    <w:rsid w:val="00985845"/>
    <w:rsid w:val="0098695D"/>
    <w:rsid w:val="0098777C"/>
    <w:rsid w:val="009879FE"/>
    <w:rsid w:val="00987C76"/>
    <w:rsid w:val="00987D82"/>
    <w:rsid w:val="00990001"/>
    <w:rsid w:val="00990154"/>
    <w:rsid w:val="009908DE"/>
    <w:rsid w:val="00990D51"/>
    <w:rsid w:val="00990F5D"/>
    <w:rsid w:val="00991082"/>
    <w:rsid w:val="0099223B"/>
    <w:rsid w:val="0099241F"/>
    <w:rsid w:val="0099251A"/>
    <w:rsid w:val="0099298E"/>
    <w:rsid w:val="00992BE7"/>
    <w:rsid w:val="00992DF5"/>
    <w:rsid w:val="00992F35"/>
    <w:rsid w:val="00993257"/>
    <w:rsid w:val="00993D70"/>
    <w:rsid w:val="00993DE5"/>
    <w:rsid w:val="00993EC4"/>
    <w:rsid w:val="00994507"/>
    <w:rsid w:val="00994672"/>
    <w:rsid w:val="0099479A"/>
    <w:rsid w:val="00994896"/>
    <w:rsid w:val="0099536D"/>
    <w:rsid w:val="009960AC"/>
    <w:rsid w:val="0099659D"/>
    <w:rsid w:val="00996852"/>
    <w:rsid w:val="00996C37"/>
    <w:rsid w:val="00996C6C"/>
    <w:rsid w:val="00997418"/>
    <w:rsid w:val="00997844"/>
    <w:rsid w:val="00997F16"/>
    <w:rsid w:val="009A067F"/>
    <w:rsid w:val="009A06DB"/>
    <w:rsid w:val="009A072D"/>
    <w:rsid w:val="009A08EB"/>
    <w:rsid w:val="009A08F7"/>
    <w:rsid w:val="009A0BB2"/>
    <w:rsid w:val="009A0FA1"/>
    <w:rsid w:val="009A1276"/>
    <w:rsid w:val="009A1460"/>
    <w:rsid w:val="009A16AF"/>
    <w:rsid w:val="009A1B97"/>
    <w:rsid w:val="009A2096"/>
    <w:rsid w:val="009A2D13"/>
    <w:rsid w:val="009A2EB2"/>
    <w:rsid w:val="009A2F4C"/>
    <w:rsid w:val="009A2F53"/>
    <w:rsid w:val="009A31B4"/>
    <w:rsid w:val="009A35F8"/>
    <w:rsid w:val="009A3803"/>
    <w:rsid w:val="009A387B"/>
    <w:rsid w:val="009A402D"/>
    <w:rsid w:val="009A408F"/>
    <w:rsid w:val="009A419C"/>
    <w:rsid w:val="009A4A1A"/>
    <w:rsid w:val="009A555A"/>
    <w:rsid w:val="009A567E"/>
    <w:rsid w:val="009A56F0"/>
    <w:rsid w:val="009A57FC"/>
    <w:rsid w:val="009A5CC7"/>
    <w:rsid w:val="009A6421"/>
    <w:rsid w:val="009A64DB"/>
    <w:rsid w:val="009A6873"/>
    <w:rsid w:val="009A6FAE"/>
    <w:rsid w:val="009A7AAD"/>
    <w:rsid w:val="009B0124"/>
    <w:rsid w:val="009B0444"/>
    <w:rsid w:val="009B04C7"/>
    <w:rsid w:val="009B04D0"/>
    <w:rsid w:val="009B05AF"/>
    <w:rsid w:val="009B0700"/>
    <w:rsid w:val="009B0963"/>
    <w:rsid w:val="009B0BE6"/>
    <w:rsid w:val="009B0EC5"/>
    <w:rsid w:val="009B0F28"/>
    <w:rsid w:val="009B1035"/>
    <w:rsid w:val="009B15E4"/>
    <w:rsid w:val="009B1601"/>
    <w:rsid w:val="009B19A6"/>
    <w:rsid w:val="009B1C77"/>
    <w:rsid w:val="009B1D08"/>
    <w:rsid w:val="009B2883"/>
    <w:rsid w:val="009B2A67"/>
    <w:rsid w:val="009B331C"/>
    <w:rsid w:val="009B3453"/>
    <w:rsid w:val="009B3830"/>
    <w:rsid w:val="009B3F30"/>
    <w:rsid w:val="009B445E"/>
    <w:rsid w:val="009B47B2"/>
    <w:rsid w:val="009B4C71"/>
    <w:rsid w:val="009B5541"/>
    <w:rsid w:val="009B5826"/>
    <w:rsid w:val="009B58CF"/>
    <w:rsid w:val="009B6577"/>
    <w:rsid w:val="009B7A03"/>
    <w:rsid w:val="009C046F"/>
    <w:rsid w:val="009C06FD"/>
    <w:rsid w:val="009C0876"/>
    <w:rsid w:val="009C0CEB"/>
    <w:rsid w:val="009C0E03"/>
    <w:rsid w:val="009C0F99"/>
    <w:rsid w:val="009C1246"/>
    <w:rsid w:val="009C18DC"/>
    <w:rsid w:val="009C1A52"/>
    <w:rsid w:val="009C1B55"/>
    <w:rsid w:val="009C202B"/>
    <w:rsid w:val="009C2260"/>
    <w:rsid w:val="009C2542"/>
    <w:rsid w:val="009C2610"/>
    <w:rsid w:val="009C26FB"/>
    <w:rsid w:val="009C2A4E"/>
    <w:rsid w:val="009C2C4E"/>
    <w:rsid w:val="009C3254"/>
    <w:rsid w:val="009C3469"/>
    <w:rsid w:val="009C346A"/>
    <w:rsid w:val="009C3642"/>
    <w:rsid w:val="009C3649"/>
    <w:rsid w:val="009C3850"/>
    <w:rsid w:val="009C3ACB"/>
    <w:rsid w:val="009C48BF"/>
    <w:rsid w:val="009C4A60"/>
    <w:rsid w:val="009C4A7A"/>
    <w:rsid w:val="009C4DBE"/>
    <w:rsid w:val="009C4FAF"/>
    <w:rsid w:val="009C4FD1"/>
    <w:rsid w:val="009C4FFC"/>
    <w:rsid w:val="009C53AE"/>
    <w:rsid w:val="009C54F6"/>
    <w:rsid w:val="009C5601"/>
    <w:rsid w:val="009C5662"/>
    <w:rsid w:val="009C590A"/>
    <w:rsid w:val="009C5B63"/>
    <w:rsid w:val="009C5F4C"/>
    <w:rsid w:val="009C650F"/>
    <w:rsid w:val="009C683B"/>
    <w:rsid w:val="009C7041"/>
    <w:rsid w:val="009C7369"/>
    <w:rsid w:val="009C75E7"/>
    <w:rsid w:val="009C76BB"/>
    <w:rsid w:val="009C7AF3"/>
    <w:rsid w:val="009D004E"/>
    <w:rsid w:val="009D01AE"/>
    <w:rsid w:val="009D0527"/>
    <w:rsid w:val="009D06F9"/>
    <w:rsid w:val="009D0B0B"/>
    <w:rsid w:val="009D0F7D"/>
    <w:rsid w:val="009D0FDD"/>
    <w:rsid w:val="009D1464"/>
    <w:rsid w:val="009D1818"/>
    <w:rsid w:val="009D18BF"/>
    <w:rsid w:val="009D28EE"/>
    <w:rsid w:val="009D2AB5"/>
    <w:rsid w:val="009D32E5"/>
    <w:rsid w:val="009D34CB"/>
    <w:rsid w:val="009D37C1"/>
    <w:rsid w:val="009D37F9"/>
    <w:rsid w:val="009D3AD0"/>
    <w:rsid w:val="009D3B27"/>
    <w:rsid w:val="009D3D66"/>
    <w:rsid w:val="009D414F"/>
    <w:rsid w:val="009D441C"/>
    <w:rsid w:val="009D45CD"/>
    <w:rsid w:val="009D45E7"/>
    <w:rsid w:val="009D46B0"/>
    <w:rsid w:val="009D49F8"/>
    <w:rsid w:val="009D4D13"/>
    <w:rsid w:val="009D4FC8"/>
    <w:rsid w:val="009D53D1"/>
    <w:rsid w:val="009D57F3"/>
    <w:rsid w:val="009D5BC6"/>
    <w:rsid w:val="009D63C2"/>
    <w:rsid w:val="009D63C5"/>
    <w:rsid w:val="009D691D"/>
    <w:rsid w:val="009D6CA2"/>
    <w:rsid w:val="009D6D89"/>
    <w:rsid w:val="009D76B3"/>
    <w:rsid w:val="009D776F"/>
    <w:rsid w:val="009D782B"/>
    <w:rsid w:val="009E0798"/>
    <w:rsid w:val="009E0DB2"/>
    <w:rsid w:val="009E12DD"/>
    <w:rsid w:val="009E159D"/>
    <w:rsid w:val="009E160B"/>
    <w:rsid w:val="009E1D9A"/>
    <w:rsid w:val="009E1DDC"/>
    <w:rsid w:val="009E2143"/>
    <w:rsid w:val="009E2918"/>
    <w:rsid w:val="009E2B31"/>
    <w:rsid w:val="009E2C7E"/>
    <w:rsid w:val="009E348F"/>
    <w:rsid w:val="009E3625"/>
    <w:rsid w:val="009E3626"/>
    <w:rsid w:val="009E3D7C"/>
    <w:rsid w:val="009E431F"/>
    <w:rsid w:val="009E45D6"/>
    <w:rsid w:val="009E4AD0"/>
    <w:rsid w:val="009E4E81"/>
    <w:rsid w:val="009E4F9E"/>
    <w:rsid w:val="009E505D"/>
    <w:rsid w:val="009E51AD"/>
    <w:rsid w:val="009E53A2"/>
    <w:rsid w:val="009E5789"/>
    <w:rsid w:val="009E57F8"/>
    <w:rsid w:val="009E5E7F"/>
    <w:rsid w:val="009E62D7"/>
    <w:rsid w:val="009E65AA"/>
    <w:rsid w:val="009E6A0C"/>
    <w:rsid w:val="009E6A24"/>
    <w:rsid w:val="009E6B7E"/>
    <w:rsid w:val="009E6E6A"/>
    <w:rsid w:val="009E704B"/>
    <w:rsid w:val="009E729A"/>
    <w:rsid w:val="009E7510"/>
    <w:rsid w:val="009F0271"/>
    <w:rsid w:val="009F03B2"/>
    <w:rsid w:val="009F0809"/>
    <w:rsid w:val="009F0EAF"/>
    <w:rsid w:val="009F16A7"/>
    <w:rsid w:val="009F193E"/>
    <w:rsid w:val="009F19FF"/>
    <w:rsid w:val="009F1E14"/>
    <w:rsid w:val="009F2070"/>
    <w:rsid w:val="009F22AE"/>
    <w:rsid w:val="009F28D7"/>
    <w:rsid w:val="009F2ACE"/>
    <w:rsid w:val="009F2FA9"/>
    <w:rsid w:val="009F30BC"/>
    <w:rsid w:val="009F35DE"/>
    <w:rsid w:val="009F3A31"/>
    <w:rsid w:val="009F3A40"/>
    <w:rsid w:val="009F3BFD"/>
    <w:rsid w:val="009F4071"/>
    <w:rsid w:val="009F4403"/>
    <w:rsid w:val="009F46C9"/>
    <w:rsid w:val="009F4713"/>
    <w:rsid w:val="009F471C"/>
    <w:rsid w:val="009F4792"/>
    <w:rsid w:val="009F4CE9"/>
    <w:rsid w:val="009F4CFD"/>
    <w:rsid w:val="009F4E94"/>
    <w:rsid w:val="009F5594"/>
    <w:rsid w:val="009F6268"/>
    <w:rsid w:val="009F63C3"/>
    <w:rsid w:val="009F6539"/>
    <w:rsid w:val="009F686F"/>
    <w:rsid w:val="009F6C12"/>
    <w:rsid w:val="009F6C60"/>
    <w:rsid w:val="009F75F1"/>
    <w:rsid w:val="009F76F9"/>
    <w:rsid w:val="009F7761"/>
    <w:rsid w:val="009F7AF2"/>
    <w:rsid w:val="009F7FCA"/>
    <w:rsid w:val="00A007C3"/>
    <w:rsid w:val="00A00C86"/>
    <w:rsid w:val="00A01016"/>
    <w:rsid w:val="00A017D3"/>
    <w:rsid w:val="00A017E6"/>
    <w:rsid w:val="00A01839"/>
    <w:rsid w:val="00A01EB3"/>
    <w:rsid w:val="00A02203"/>
    <w:rsid w:val="00A02449"/>
    <w:rsid w:val="00A02A5F"/>
    <w:rsid w:val="00A02CC2"/>
    <w:rsid w:val="00A02EC7"/>
    <w:rsid w:val="00A041A7"/>
    <w:rsid w:val="00A042CD"/>
    <w:rsid w:val="00A04395"/>
    <w:rsid w:val="00A045FC"/>
    <w:rsid w:val="00A04672"/>
    <w:rsid w:val="00A047EC"/>
    <w:rsid w:val="00A04C04"/>
    <w:rsid w:val="00A04EC5"/>
    <w:rsid w:val="00A05101"/>
    <w:rsid w:val="00A051FB"/>
    <w:rsid w:val="00A0533D"/>
    <w:rsid w:val="00A057FB"/>
    <w:rsid w:val="00A05BA3"/>
    <w:rsid w:val="00A05E5D"/>
    <w:rsid w:val="00A0616F"/>
    <w:rsid w:val="00A06263"/>
    <w:rsid w:val="00A067D3"/>
    <w:rsid w:val="00A06E52"/>
    <w:rsid w:val="00A06E79"/>
    <w:rsid w:val="00A07125"/>
    <w:rsid w:val="00A07249"/>
    <w:rsid w:val="00A07666"/>
    <w:rsid w:val="00A07759"/>
    <w:rsid w:val="00A07D36"/>
    <w:rsid w:val="00A107B8"/>
    <w:rsid w:val="00A108A7"/>
    <w:rsid w:val="00A110C6"/>
    <w:rsid w:val="00A114C1"/>
    <w:rsid w:val="00A11B29"/>
    <w:rsid w:val="00A11CA4"/>
    <w:rsid w:val="00A11D28"/>
    <w:rsid w:val="00A120B8"/>
    <w:rsid w:val="00A121B1"/>
    <w:rsid w:val="00A121F8"/>
    <w:rsid w:val="00A122DD"/>
    <w:rsid w:val="00A122FF"/>
    <w:rsid w:val="00A12365"/>
    <w:rsid w:val="00A12560"/>
    <w:rsid w:val="00A12572"/>
    <w:rsid w:val="00A12A93"/>
    <w:rsid w:val="00A12EC7"/>
    <w:rsid w:val="00A1387A"/>
    <w:rsid w:val="00A14548"/>
    <w:rsid w:val="00A15669"/>
    <w:rsid w:val="00A15D48"/>
    <w:rsid w:val="00A15E57"/>
    <w:rsid w:val="00A16E94"/>
    <w:rsid w:val="00A176A3"/>
    <w:rsid w:val="00A178E8"/>
    <w:rsid w:val="00A17ADB"/>
    <w:rsid w:val="00A20212"/>
    <w:rsid w:val="00A203EF"/>
    <w:rsid w:val="00A20D0D"/>
    <w:rsid w:val="00A21596"/>
    <w:rsid w:val="00A21BBF"/>
    <w:rsid w:val="00A222A5"/>
    <w:rsid w:val="00A2255B"/>
    <w:rsid w:val="00A22C6A"/>
    <w:rsid w:val="00A230E5"/>
    <w:rsid w:val="00A23111"/>
    <w:rsid w:val="00A23C5B"/>
    <w:rsid w:val="00A24428"/>
    <w:rsid w:val="00A24676"/>
    <w:rsid w:val="00A2496E"/>
    <w:rsid w:val="00A255A2"/>
    <w:rsid w:val="00A255FA"/>
    <w:rsid w:val="00A25860"/>
    <w:rsid w:val="00A25BB4"/>
    <w:rsid w:val="00A25F02"/>
    <w:rsid w:val="00A26508"/>
    <w:rsid w:val="00A265EF"/>
    <w:rsid w:val="00A2687E"/>
    <w:rsid w:val="00A268AF"/>
    <w:rsid w:val="00A272B9"/>
    <w:rsid w:val="00A2755F"/>
    <w:rsid w:val="00A2783B"/>
    <w:rsid w:val="00A27B15"/>
    <w:rsid w:val="00A27C54"/>
    <w:rsid w:val="00A308FA"/>
    <w:rsid w:val="00A3115E"/>
    <w:rsid w:val="00A316FC"/>
    <w:rsid w:val="00A319BB"/>
    <w:rsid w:val="00A31B6A"/>
    <w:rsid w:val="00A31C30"/>
    <w:rsid w:val="00A31CC9"/>
    <w:rsid w:val="00A3252E"/>
    <w:rsid w:val="00A32530"/>
    <w:rsid w:val="00A32D8C"/>
    <w:rsid w:val="00A33411"/>
    <w:rsid w:val="00A3357B"/>
    <w:rsid w:val="00A33951"/>
    <w:rsid w:val="00A33CF1"/>
    <w:rsid w:val="00A34151"/>
    <w:rsid w:val="00A3431E"/>
    <w:rsid w:val="00A3452D"/>
    <w:rsid w:val="00A3473B"/>
    <w:rsid w:val="00A3499B"/>
    <w:rsid w:val="00A3561D"/>
    <w:rsid w:val="00A358CB"/>
    <w:rsid w:val="00A35A98"/>
    <w:rsid w:val="00A36088"/>
    <w:rsid w:val="00A360E6"/>
    <w:rsid w:val="00A36105"/>
    <w:rsid w:val="00A362A9"/>
    <w:rsid w:val="00A36359"/>
    <w:rsid w:val="00A363E2"/>
    <w:rsid w:val="00A36461"/>
    <w:rsid w:val="00A365AD"/>
    <w:rsid w:val="00A368BC"/>
    <w:rsid w:val="00A36A20"/>
    <w:rsid w:val="00A36BE5"/>
    <w:rsid w:val="00A36CC1"/>
    <w:rsid w:val="00A36DF0"/>
    <w:rsid w:val="00A378E5"/>
    <w:rsid w:val="00A37D75"/>
    <w:rsid w:val="00A37DC5"/>
    <w:rsid w:val="00A40536"/>
    <w:rsid w:val="00A408B7"/>
    <w:rsid w:val="00A408FC"/>
    <w:rsid w:val="00A412B2"/>
    <w:rsid w:val="00A41626"/>
    <w:rsid w:val="00A4169A"/>
    <w:rsid w:val="00A41732"/>
    <w:rsid w:val="00A4179C"/>
    <w:rsid w:val="00A41940"/>
    <w:rsid w:val="00A41BD4"/>
    <w:rsid w:val="00A41FD6"/>
    <w:rsid w:val="00A4205D"/>
    <w:rsid w:val="00A42292"/>
    <w:rsid w:val="00A42D27"/>
    <w:rsid w:val="00A438A7"/>
    <w:rsid w:val="00A43944"/>
    <w:rsid w:val="00A43E59"/>
    <w:rsid w:val="00A44047"/>
    <w:rsid w:val="00A44774"/>
    <w:rsid w:val="00A4485C"/>
    <w:rsid w:val="00A44DF2"/>
    <w:rsid w:val="00A453C1"/>
    <w:rsid w:val="00A456EA"/>
    <w:rsid w:val="00A45D9C"/>
    <w:rsid w:val="00A4635D"/>
    <w:rsid w:val="00A46C2E"/>
    <w:rsid w:val="00A46D50"/>
    <w:rsid w:val="00A4706D"/>
    <w:rsid w:val="00A472DF"/>
    <w:rsid w:val="00A47876"/>
    <w:rsid w:val="00A47B0E"/>
    <w:rsid w:val="00A47F8C"/>
    <w:rsid w:val="00A5027F"/>
    <w:rsid w:val="00A50999"/>
    <w:rsid w:val="00A5165A"/>
    <w:rsid w:val="00A51A7C"/>
    <w:rsid w:val="00A523B8"/>
    <w:rsid w:val="00A52CCC"/>
    <w:rsid w:val="00A52DCF"/>
    <w:rsid w:val="00A52F43"/>
    <w:rsid w:val="00A532A1"/>
    <w:rsid w:val="00A5337A"/>
    <w:rsid w:val="00A53390"/>
    <w:rsid w:val="00A5364E"/>
    <w:rsid w:val="00A53B9A"/>
    <w:rsid w:val="00A547DB"/>
    <w:rsid w:val="00A54D2D"/>
    <w:rsid w:val="00A5530A"/>
    <w:rsid w:val="00A55DBE"/>
    <w:rsid w:val="00A570AD"/>
    <w:rsid w:val="00A5712B"/>
    <w:rsid w:val="00A575C2"/>
    <w:rsid w:val="00A57746"/>
    <w:rsid w:val="00A57BBB"/>
    <w:rsid w:val="00A57F40"/>
    <w:rsid w:val="00A57FBD"/>
    <w:rsid w:val="00A604E6"/>
    <w:rsid w:val="00A61528"/>
    <w:rsid w:val="00A615DC"/>
    <w:rsid w:val="00A6175E"/>
    <w:rsid w:val="00A617E0"/>
    <w:rsid w:val="00A61E02"/>
    <w:rsid w:val="00A61EB7"/>
    <w:rsid w:val="00A62897"/>
    <w:rsid w:val="00A62A4D"/>
    <w:rsid w:val="00A62FB3"/>
    <w:rsid w:val="00A638C2"/>
    <w:rsid w:val="00A638CB"/>
    <w:rsid w:val="00A64364"/>
    <w:rsid w:val="00A646C8"/>
    <w:rsid w:val="00A6491B"/>
    <w:rsid w:val="00A65552"/>
    <w:rsid w:val="00A657DA"/>
    <w:rsid w:val="00A65BA8"/>
    <w:rsid w:val="00A664B2"/>
    <w:rsid w:val="00A6675A"/>
    <w:rsid w:val="00A66ABA"/>
    <w:rsid w:val="00A66B4F"/>
    <w:rsid w:val="00A66B83"/>
    <w:rsid w:val="00A66CB4"/>
    <w:rsid w:val="00A67245"/>
    <w:rsid w:val="00A675FF"/>
    <w:rsid w:val="00A678DE"/>
    <w:rsid w:val="00A708F0"/>
    <w:rsid w:val="00A70D15"/>
    <w:rsid w:val="00A70ED9"/>
    <w:rsid w:val="00A71417"/>
    <w:rsid w:val="00A7198A"/>
    <w:rsid w:val="00A7206A"/>
    <w:rsid w:val="00A72AD1"/>
    <w:rsid w:val="00A72FAE"/>
    <w:rsid w:val="00A73141"/>
    <w:rsid w:val="00A73334"/>
    <w:rsid w:val="00A73422"/>
    <w:rsid w:val="00A73457"/>
    <w:rsid w:val="00A73546"/>
    <w:rsid w:val="00A73817"/>
    <w:rsid w:val="00A73AF8"/>
    <w:rsid w:val="00A74191"/>
    <w:rsid w:val="00A7427A"/>
    <w:rsid w:val="00A74503"/>
    <w:rsid w:val="00A74606"/>
    <w:rsid w:val="00A74794"/>
    <w:rsid w:val="00A74E8B"/>
    <w:rsid w:val="00A74E94"/>
    <w:rsid w:val="00A759DF"/>
    <w:rsid w:val="00A75DD1"/>
    <w:rsid w:val="00A760F8"/>
    <w:rsid w:val="00A766DB"/>
    <w:rsid w:val="00A769C2"/>
    <w:rsid w:val="00A76B3E"/>
    <w:rsid w:val="00A76C47"/>
    <w:rsid w:val="00A7756D"/>
    <w:rsid w:val="00A77984"/>
    <w:rsid w:val="00A77DB4"/>
    <w:rsid w:val="00A803BB"/>
    <w:rsid w:val="00A804A0"/>
    <w:rsid w:val="00A806A3"/>
    <w:rsid w:val="00A807C6"/>
    <w:rsid w:val="00A80C3B"/>
    <w:rsid w:val="00A81B02"/>
    <w:rsid w:val="00A81B2E"/>
    <w:rsid w:val="00A8200B"/>
    <w:rsid w:val="00A824C5"/>
    <w:rsid w:val="00A825E1"/>
    <w:rsid w:val="00A82C56"/>
    <w:rsid w:val="00A830EB"/>
    <w:rsid w:val="00A833D4"/>
    <w:rsid w:val="00A835CA"/>
    <w:rsid w:val="00A83B9C"/>
    <w:rsid w:val="00A83FD0"/>
    <w:rsid w:val="00A848E0"/>
    <w:rsid w:val="00A84BE8"/>
    <w:rsid w:val="00A84DD1"/>
    <w:rsid w:val="00A84E25"/>
    <w:rsid w:val="00A84F98"/>
    <w:rsid w:val="00A85830"/>
    <w:rsid w:val="00A85A92"/>
    <w:rsid w:val="00A85D2B"/>
    <w:rsid w:val="00A86018"/>
    <w:rsid w:val="00A8650D"/>
    <w:rsid w:val="00A8669D"/>
    <w:rsid w:val="00A867FB"/>
    <w:rsid w:val="00A873C3"/>
    <w:rsid w:val="00A87EF6"/>
    <w:rsid w:val="00A87F27"/>
    <w:rsid w:val="00A90284"/>
    <w:rsid w:val="00A90668"/>
    <w:rsid w:val="00A90856"/>
    <w:rsid w:val="00A90C43"/>
    <w:rsid w:val="00A90E1D"/>
    <w:rsid w:val="00A911A8"/>
    <w:rsid w:val="00A913C0"/>
    <w:rsid w:val="00A91455"/>
    <w:rsid w:val="00A918C8"/>
    <w:rsid w:val="00A92B0F"/>
    <w:rsid w:val="00A934EA"/>
    <w:rsid w:val="00A9389E"/>
    <w:rsid w:val="00A93BB6"/>
    <w:rsid w:val="00A9468B"/>
    <w:rsid w:val="00A94BB1"/>
    <w:rsid w:val="00A94CBF"/>
    <w:rsid w:val="00A94D0B"/>
    <w:rsid w:val="00A95208"/>
    <w:rsid w:val="00A95420"/>
    <w:rsid w:val="00A95F9B"/>
    <w:rsid w:val="00A9629D"/>
    <w:rsid w:val="00A963A9"/>
    <w:rsid w:val="00A969A8"/>
    <w:rsid w:val="00A96A1A"/>
    <w:rsid w:val="00A96B11"/>
    <w:rsid w:val="00A96C6D"/>
    <w:rsid w:val="00A97693"/>
    <w:rsid w:val="00A97EF0"/>
    <w:rsid w:val="00AA04C7"/>
    <w:rsid w:val="00AA14C2"/>
    <w:rsid w:val="00AA1A1C"/>
    <w:rsid w:val="00AA1AB2"/>
    <w:rsid w:val="00AA1BF7"/>
    <w:rsid w:val="00AA219F"/>
    <w:rsid w:val="00AA263D"/>
    <w:rsid w:val="00AA2699"/>
    <w:rsid w:val="00AA2796"/>
    <w:rsid w:val="00AA2861"/>
    <w:rsid w:val="00AA2A1A"/>
    <w:rsid w:val="00AA2DDF"/>
    <w:rsid w:val="00AA3413"/>
    <w:rsid w:val="00AA36B0"/>
    <w:rsid w:val="00AA38C8"/>
    <w:rsid w:val="00AA3AFE"/>
    <w:rsid w:val="00AA3B24"/>
    <w:rsid w:val="00AA3F10"/>
    <w:rsid w:val="00AA3FC8"/>
    <w:rsid w:val="00AA412D"/>
    <w:rsid w:val="00AA4FC2"/>
    <w:rsid w:val="00AA5499"/>
    <w:rsid w:val="00AA59C3"/>
    <w:rsid w:val="00AA5BF2"/>
    <w:rsid w:val="00AA5DC6"/>
    <w:rsid w:val="00AA63A6"/>
    <w:rsid w:val="00AA651D"/>
    <w:rsid w:val="00AA67BF"/>
    <w:rsid w:val="00AA69DC"/>
    <w:rsid w:val="00AA6BE3"/>
    <w:rsid w:val="00AA6D62"/>
    <w:rsid w:val="00AA6DF5"/>
    <w:rsid w:val="00AA6E51"/>
    <w:rsid w:val="00AA6E7C"/>
    <w:rsid w:val="00AA6EBD"/>
    <w:rsid w:val="00AA7869"/>
    <w:rsid w:val="00AA7D00"/>
    <w:rsid w:val="00AB0401"/>
    <w:rsid w:val="00AB080E"/>
    <w:rsid w:val="00AB0A75"/>
    <w:rsid w:val="00AB0D3C"/>
    <w:rsid w:val="00AB17F2"/>
    <w:rsid w:val="00AB185F"/>
    <w:rsid w:val="00AB1B50"/>
    <w:rsid w:val="00AB1B9D"/>
    <w:rsid w:val="00AB2135"/>
    <w:rsid w:val="00AB2701"/>
    <w:rsid w:val="00AB28E7"/>
    <w:rsid w:val="00AB2944"/>
    <w:rsid w:val="00AB330D"/>
    <w:rsid w:val="00AB33FA"/>
    <w:rsid w:val="00AB3ADC"/>
    <w:rsid w:val="00AB3B4D"/>
    <w:rsid w:val="00AB3D5D"/>
    <w:rsid w:val="00AB42D0"/>
    <w:rsid w:val="00AB475D"/>
    <w:rsid w:val="00AB519A"/>
    <w:rsid w:val="00AB6060"/>
    <w:rsid w:val="00AB6275"/>
    <w:rsid w:val="00AB6544"/>
    <w:rsid w:val="00AB654F"/>
    <w:rsid w:val="00AB6884"/>
    <w:rsid w:val="00AB6D83"/>
    <w:rsid w:val="00AB70B2"/>
    <w:rsid w:val="00AB7956"/>
    <w:rsid w:val="00AB7BC4"/>
    <w:rsid w:val="00AB7CCF"/>
    <w:rsid w:val="00AB7F59"/>
    <w:rsid w:val="00AC0780"/>
    <w:rsid w:val="00AC0DDC"/>
    <w:rsid w:val="00AC1028"/>
    <w:rsid w:val="00AC1058"/>
    <w:rsid w:val="00AC12A6"/>
    <w:rsid w:val="00AC13D1"/>
    <w:rsid w:val="00AC14E8"/>
    <w:rsid w:val="00AC1B1E"/>
    <w:rsid w:val="00AC1CE2"/>
    <w:rsid w:val="00AC2018"/>
    <w:rsid w:val="00AC20E3"/>
    <w:rsid w:val="00AC2A92"/>
    <w:rsid w:val="00AC301E"/>
    <w:rsid w:val="00AC3055"/>
    <w:rsid w:val="00AC305B"/>
    <w:rsid w:val="00AC3261"/>
    <w:rsid w:val="00AC334C"/>
    <w:rsid w:val="00AC3362"/>
    <w:rsid w:val="00AC356C"/>
    <w:rsid w:val="00AC416B"/>
    <w:rsid w:val="00AC4264"/>
    <w:rsid w:val="00AC43AB"/>
    <w:rsid w:val="00AC44C1"/>
    <w:rsid w:val="00AC44D5"/>
    <w:rsid w:val="00AC48D6"/>
    <w:rsid w:val="00AC5779"/>
    <w:rsid w:val="00AC57FA"/>
    <w:rsid w:val="00AC5E7B"/>
    <w:rsid w:val="00AC603F"/>
    <w:rsid w:val="00AC64C9"/>
    <w:rsid w:val="00AC65E4"/>
    <w:rsid w:val="00AC6806"/>
    <w:rsid w:val="00AC6922"/>
    <w:rsid w:val="00AC69BB"/>
    <w:rsid w:val="00AC7171"/>
    <w:rsid w:val="00AC72D3"/>
    <w:rsid w:val="00AC75CC"/>
    <w:rsid w:val="00AC7E92"/>
    <w:rsid w:val="00AD034A"/>
    <w:rsid w:val="00AD0983"/>
    <w:rsid w:val="00AD0FBE"/>
    <w:rsid w:val="00AD1B8A"/>
    <w:rsid w:val="00AD2091"/>
    <w:rsid w:val="00AD231A"/>
    <w:rsid w:val="00AD280D"/>
    <w:rsid w:val="00AD28F2"/>
    <w:rsid w:val="00AD2B10"/>
    <w:rsid w:val="00AD2BD6"/>
    <w:rsid w:val="00AD3031"/>
    <w:rsid w:val="00AD36F0"/>
    <w:rsid w:val="00AD3924"/>
    <w:rsid w:val="00AD39AD"/>
    <w:rsid w:val="00AD45E7"/>
    <w:rsid w:val="00AD47F3"/>
    <w:rsid w:val="00AD482A"/>
    <w:rsid w:val="00AD4A77"/>
    <w:rsid w:val="00AD4DE2"/>
    <w:rsid w:val="00AD5D6A"/>
    <w:rsid w:val="00AD5E9E"/>
    <w:rsid w:val="00AD5ECC"/>
    <w:rsid w:val="00AD6086"/>
    <w:rsid w:val="00AD6195"/>
    <w:rsid w:val="00AD64DA"/>
    <w:rsid w:val="00AD65FC"/>
    <w:rsid w:val="00AD6634"/>
    <w:rsid w:val="00AD66F8"/>
    <w:rsid w:val="00AD67C3"/>
    <w:rsid w:val="00AD68C0"/>
    <w:rsid w:val="00AD6AC8"/>
    <w:rsid w:val="00AD6B1E"/>
    <w:rsid w:val="00AD6E08"/>
    <w:rsid w:val="00AD6E1B"/>
    <w:rsid w:val="00AD6EB7"/>
    <w:rsid w:val="00AD78E7"/>
    <w:rsid w:val="00AD7C6C"/>
    <w:rsid w:val="00AD7EC4"/>
    <w:rsid w:val="00AD7FB6"/>
    <w:rsid w:val="00AE006F"/>
    <w:rsid w:val="00AE0ADE"/>
    <w:rsid w:val="00AE0B27"/>
    <w:rsid w:val="00AE0C77"/>
    <w:rsid w:val="00AE17FF"/>
    <w:rsid w:val="00AE1DBA"/>
    <w:rsid w:val="00AE253F"/>
    <w:rsid w:val="00AE281E"/>
    <w:rsid w:val="00AE2CB1"/>
    <w:rsid w:val="00AE3548"/>
    <w:rsid w:val="00AE379F"/>
    <w:rsid w:val="00AE398B"/>
    <w:rsid w:val="00AE3A24"/>
    <w:rsid w:val="00AE412E"/>
    <w:rsid w:val="00AE49B3"/>
    <w:rsid w:val="00AE49D1"/>
    <w:rsid w:val="00AE4A50"/>
    <w:rsid w:val="00AE568A"/>
    <w:rsid w:val="00AE596D"/>
    <w:rsid w:val="00AE5BC3"/>
    <w:rsid w:val="00AE5D25"/>
    <w:rsid w:val="00AE6124"/>
    <w:rsid w:val="00AE65FA"/>
    <w:rsid w:val="00AE6EBD"/>
    <w:rsid w:val="00AE7370"/>
    <w:rsid w:val="00AF0B7C"/>
    <w:rsid w:val="00AF11E1"/>
    <w:rsid w:val="00AF1AF3"/>
    <w:rsid w:val="00AF1DC9"/>
    <w:rsid w:val="00AF1F5D"/>
    <w:rsid w:val="00AF2718"/>
    <w:rsid w:val="00AF287E"/>
    <w:rsid w:val="00AF2FB0"/>
    <w:rsid w:val="00AF32F7"/>
    <w:rsid w:val="00AF3935"/>
    <w:rsid w:val="00AF43BA"/>
    <w:rsid w:val="00AF46EE"/>
    <w:rsid w:val="00AF4C69"/>
    <w:rsid w:val="00AF50A8"/>
    <w:rsid w:val="00AF526F"/>
    <w:rsid w:val="00AF53F1"/>
    <w:rsid w:val="00AF569B"/>
    <w:rsid w:val="00AF5838"/>
    <w:rsid w:val="00AF589D"/>
    <w:rsid w:val="00AF5E0A"/>
    <w:rsid w:val="00AF5F43"/>
    <w:rsid w:val="00AF622B"/>
    <w:rsid w:val="00AF661E"/>
    <w:rsid w:val="00AF69E4"/>
    <w:rsid w:val="00AF6AAD"/>
    <w:rsid w:val="00AF7076"/>
    <w:rsid w:val="00AF71B5"/>
    <w:rsid w:val="00B0159E"/>
    <w:rsid w:val="00B016F3"/>
    <w:rsid w:val="00B01719"/>
    <w:rsid w:val="00B01B42"/>
    <w:rsid w:val="00B01CD6"/>
    <w:rsid w:val="00B01EAE"/>
    <w:rsid w:val="00B0230E"/>
    <w:rsid w:val="00B027F9"/>
    <w:rsid w:val="00B02EEE"/>
    <w:rsid w:val="00B03643"/>
    <w:rsid w:val="00B038D9"/>
    <w:rsid w:val="00B03DB6"/>
    <w:rsid w:val="00B04C55"/>
    <w:rsid w:val="00B062A3"/>
    <w:rsid w:val="00B068BA"/>
    <w:rsid w:val="00B06AE8"/>
    <w:rsid w:val="00B07106"/>
    <w:rsid w:val="00B072B7"/>
    <w:rsid w:val="00B0767C"/>
    <w:rsid w:val="00B07819"/>
    <w:rsid w:val="00B07831"/>
    <w:rsid w:val="00B07C69"/>
    <w:rsid w:val="00B07D84"/>
    <w:rsid w:val="00B1030E"/>
    <w:rsid w:val="00B10354"/>
    <w:rsid w:val="00B105C4"/>
    <w:rsid w:val="00B109E5"/>
    <w:rsid w:val="00B10A5C"/>
    <w:rsid w:val="00B11481"/>
    <w:rsid w:val="00B114F7"/>
    <w:rsid w:val="00B11588"/>
    <w:rsid w:val="00B11BBA"/>
    <w:rsid w:val="00B1201D"/>
    <w:rsid w:val="00B122AF"/>
    <w:rsid w:val="00B12819"/>
    <w:rsid w:val="00B13285"/>
    <w:rsid w:val="00B135F6"/>
    <w:rsid w:val="00B138B3"/>
    <w:rsid w:val="00B138D2"/>
    <w:rsid w:val="00B139CC"/>
    <w:rsid w:val="00B13A67"/>
    <w:rsid w:val="00B1406E"/>
    <w:rsid w:val="00B141BF"/>
    <w:rsid w:val="00B142C3"/>
    <w:rsid w:val="00B1463B"/>
    <w:rsid w:val="00B14BB9"/>
    <w:rsid w:val="00B14C14"/>
    <w:rsid w:val="00B15064"/>
    <w:rsid w:val="00B1575C"/>
    <w:rsid w:val="00B159FE"/>
    <w:rsid w:val="00B15AA2"/>
    <w:rsid w:val="00B15B35"/>
    <w:rsid w:val="00B15F13"/>
    <w:rsid w:val="00B163CF"/>
    <w:rsid w:val="00B169BE"/>
    <w:rsid w:val="00B16BC6"/>
    <w:rsid w:val="00B16DA1"/>
    <w:rsid w:val="00B16FC9"/>
    <w:rsid w:val="00B172AB"/>
    <w:rsid w:val="00B17528"/>
    <w:rsid w:val="00B1752A"/>
    <w:rsid w:val="00B1767E"/>
    <w:rsid w:val="00B1789E"/>
    <w:rsid w:val="00B17A22"/>
    <w:rsid w:val="00B17A53"/>
    <w:rsid w:val="00B17D33"/>
    <w:rsid w:val="00B17FAB"/>
    <w:rsid w:val="00B200AD"/>
    <w:rsid w:val="00B204C3"/>
    <w:rsid w:val="00B20D2C"/>
    <w:rsid w:val="00B224D6"/>
    <w:rsid w:val="00B2265E"/>
    <w:rsid w:val="00B226C8"/>
    <w:rsid w:val="00B22D11"/>
    <w:rsid w:val="00B22DD8"/>
    <w:rsid w:val="00B22F15"/>
    <w:rsid w:val="00B22F26"/>
    <w:rsid w:val="00B23190"/>
    <w:rsid w:val="00B2368E"/>
    <w:rsid w:val="00B23D72"/>
    <w:rsid w:val="00B24270"/>
    <w:rsid w:val="00B246EB"/>
    <w:rsid w:val="00B2481B"/>
    <w:rsid w:val="00B248F8"/>
    <w:rsid w:val="00B24D50"/>
    <w:rsid w:val="00B24F0C"/>
    <w:rsid w:val="00B25296"/>
    <w:rsid w:val="00B25318"/>
    <w:rsid w:val="00B25EA7"/>
    <w:rsid w:val="00B25FC1"/>
    <w:rsid w:val="00B263FF"/>
    <w:rsid w:val="00B26ECF"/>
    <w:rsid w:val="00B2706B"/>
    <w:rsid w:val="00B27182"/>
    <w:rsid w:val="00B27960"/>
    <w:rsid w:val="00B27DDB"/>
    <w:rsid w:val="00B27FD0"/>
    <w:rsid w:val="00B3042B"/>
    <w:rsid w:val="00B30DBA"/>
    <w:rsid w:val="00B30E59"/>
    <w:rsid w:val="00B31191"/>
    <w:rsid w:val="00B3158F"/>
    <w:rsid w:val="00B31AC7"/>
    <w:rsid w:val="00B31C40"/>
    <w:rsid w:val="00B326F1"/>
    <w:rsid w:val="00B32A0C"/>
    <w:rsid w:val="00B32B49"/>
    <w:rsid w:val="00B32BE0"/>
    <w:rsid w:val="00B32C22"/>
    <w:rsid w:val="00B33168"/>
    <w:rsid w:val="00B3320E"/>
    <w:rsid w:val="00B33C0E"/>
    <w:rsid w:val="00B33ED8"/>
    <w:rsid w:val="00B33F86"/>
    <w:rsid w:val="00B340A6"/>
    <w:rsid w:val="00B34448"/>
    <w:rsid w:val="00B34CFC"/>
    <w:rsid w:val="00B34EEC"/>
    <w:rsid w:val="00B35439"/>
    <w:rsid w:val="00B3549B"/>
    <w:rsid w:val="00B36226"/>
    <w:rsid w:val="00B36E93"/>
    <w:rsid w:val="00B37047"/>
    <w:rsid w:val="00B37793"/>
    <w:rsid w:val="00B37C73"/>
    <w:rsid w:val="00B37E10"/>
    <w:rsid w:val="00B403B2"/>
    <w:rsid w:val="00B40606"/>
    <w:rsid w:val="00B4070A"/>
    <w:rsid w:val="00B407FA"/>
    <w:rsid w:val="00B4084A"/>
    <w:rsid w:val="00B40A7A"/>
    <w:rsid w:val="00B40AAA"/>
    <w:rsid w:val="00B41042"/>
    <w:rsid w:val="00B4139E"/>
    <w:rsid w:val="00B41760"/>
    <w:rsid w:val="00B4208B"/>
    <w:rsid w:val="00B425DA"/>
    <w:rsid w:val="00B429FA"/>
    <w:rsid w:val="00B42B0C"/>
    <w:rsid w:val="00B42EF2"/>
    <w:rsid w:val="00B432C5"/>
    <w:rsid w:val="00B432EC"/>
    <w:rsid w:val="00B43327"/>
    <w:rsid w:val="00B4333B"/>
    <w:rsid w:val="00B43558"/>
    <w:rsid w:val="00B437D0"/>
    <w:rsid w:val="00B437DB"/>
    <w:rsid w:val="00B43D18"/>
    <w:rsid w:val="00B43D48"/>
    <w:rsid w:val="00B43D9E"/>
    <w:rsid w:val="00B4438A"/>
    <w:rsid w:val="00B44681"/>
    <w:rsid w:val="00B446FF"/>
    <w:rsid w:val="00B44BA4"/>
    <w:rsid w:val="00B44BEA"/>
    <w:rsid w:val="00B45046"/>
    <w:rsid w:val="00B451CE"/>
    <w:rsid w:val="00B4553A"/>
    <w:rsid w:val="00B45859"/>
    <w:rsid w:val="00B4684D"/>
    <w:rsid w:val="00B46FFB"/>
    <w:rsid w:val="00B47712"/>
    <w:rsid w:val="00B4793E"/>
    <w:rsid w:val="00B47ACC"/>
    <w:rsid w:val="00B50039"/>
    <w:rsid w:val="00B50056"/>
    <w:rsid w:val="00B504B3"/>
    <w:rsid w:val="00B505C8"/>
    <w:rsid w:val="00B5068C"/>
    <w:rsid w:val="00B50692"/>
    <w:rsid w:val="00B5076C"/>
    <w:rsid w:val="00B50D73"/>
    <w:rsid w:val="00B50DB7"/>
    <w:rsid w:val="00B50F06"/>
    <w:rsid w:val="00B512D2"/>
    <w:rsid w:val="00B514A0"/>
    <w:rsid w:val="00B5156C"/>
    <w:rsid w:val="00B51787"/>
    <w:rsid w:val="00B5178C"/>
    <w:rsid w:val="00B51AC5"/>
    <w:rsid w:val="00B51B9B"/>
    <w:rsid w:val="00B51D00"/>
    <w:rsid w:val="00B51D35"/>
    <w:rsid w:val="00B5232B"/>
    <w:rsid w:val="00B52CA8"/>
    <w:rsid w:val="00B53215"/>
    <w:rsid w:val="00B5334E"/>
    <w:rsid w:val="00B5337D"/>
    <w:rsid w:val="00B53550"/>
    <w:rsid w:val="00B53A0D"/>
    <w:rsid w:val="00B53C86"/>
    <w:rsid w:val="00B54598"/>
    <w:rsid w:val="00B545DD"/>
    <w:rsid w:val="00B54F4A"/>
    <w:rsid w:val="00B55FA8"/>
    <w:rsid w:val="00B56298"/>
    <w:rsid w:val="00B566D6"/>
    <w:rsid w:val="00B56707"/>
    <w:rsid w:val="00B56B8B"/>
    <w:rsid w:val="00B56E90"/>
    <w:rsid w:val="00B573DB"/>
    <w:rsid w:val="00B57A2E"/>
    <w:rsid w:val="00B57A99"/>
    <w:rsid w:val="00B60204"/>
    <w:rsid w:val="00B60F1A"/>
    <w:rsid w:val="00B6192D"/>
    <w:rsid w:val="00B61FF3"/>
    <w:rsid w:val="00B625E7"/>
    <w:rsid w:val="00B63A0B"/>
    <w:rsid w:val="00B63E9C"/>
    <w:rsid w:val="00B63FF4"/>
    <w:rsid w:val="00B64492"/>
    <w:rsid w:val="00B65207"/>
    <w:rsid w:val="00B652C9"/>
    <w:rsid w:val="00B65762"/>
    <w:rsid w:val="00B65863"/>
    <w:rsid w:val="00B65AA1"/>
    <w:rsid w:val="00B65CBB"/>
    <w:rsid w:val="00B65D64"/>
    <w:rsid w:val="00B65D6E"/>
    <w:rsid w:val="00B660E4"/>
    <w:rsid w:val="00B665FD"/>
    <w:rsid w:val="00B66C95"/>
    <w:rsid w:val="00B66CDA"/>
    <w:rsid w:val="00B66F2E"/>
    <w:rsid w:val="00B66FC6"/>
    <w:rsid w:val="00B673D0"/>
    <w:rsid w:val="00B6765F"/>
    <w:rsid w:val="00B676E4"/>
    <w:rsid w:val="00B67DEB"/>
    <w:rsid w:val="00B67F12"/>
    <w:rsid w:val="00B700C7"/>
    <w:rsid w:val="00B703B7"/>
    <w:rsid w:val="00B70A0F"/>
    <w:rsid w:val="00B70B00"/>
    <w:rsid w:val="00B70C16"/>
    <w:rsid w:val="00B70CC1"/>
    <w:rsid w:val="00B70E63"/>
    <w:rsid w:val="00B70F68"/>
    <w:rsid w:val="00B71156"/>
    <w:rsid w:val="00B711A1"/>
    <w:rsid w:val="00B71738"/>
    <w:rsid w:val="00B719D4"/>
    <w:rsid w:val="00B71CF4"/>
    <w:rsid w:val="00B71FD8"/>
    <w:rsid w:val="00B7213B"/>
    <w:rsid w:val="00B726F7"/>
    <w:rsid w:val="00B72A0E"/>
    <w:rsid w:val="00B73747"/>
    <w:rsid w:val="00B738F3"/>
    <w:rsid w:val="00B73E52"/>
    <w:rsid w:val="00B73F5D"/>
    <w:rsid w:val="00B74F9F"/>
    <w:rsid w:val="00B74FF0"/>
    <w:rsid w:val="00B752BE"/>
    <w:rsid w:val="00B760E9"/>
    <w:rsid w:val="00B76555"/>
    <w:rsid w:val="00B76751"/>
    <w:rsid w:val="00B76FB6"/>
    <w:rsid w:val="00B770EA"/>
    <w:rsid w:val="00B777EF"/>
    <w:rsid w:val="00B77C3D"/>
    <w:rsid w:val="00B77CFE"/>
    <w:rsid w:val="00B77D57"/>
    <w:rsid w:val="00B8049E"/>
    <w:rsid w:val="00B804A6"/>
    <w:rsid w:val="00B80F0C"/>
    <w:rsid w:val="00B80F64"/>
    <w:rsid w:val="00B81168"/>
    <w:rsid w:val="00B811BD"/>
    <w:rsid w:val="00B8186B"/>
    <w:rsid w:val="00B81E67"/>
    <w:rsid w:val="00B82317"/>
    <w:rsid w:val="00B828E6"/>
    <w:rsid w:val="00B82B48"/>
    <w:rsid w:val="00B82CC7"/>
    <w:rsid w:val="00B82D53"/>
    <w:rsid w:val="00B82E8C"/>
    <w:rsid w:val="00B836B0"/>
    <w:rsid w:val="00B839C7"/>
    <w:rsid w:val="00B83A7A"/>
    <w:rsid w:val="00B83E18"/>
    <w:rsid w:val="00B8401B"/>
    <w:rsid w:val="00B8401D"/>
    <w:rsid w:val="00B840BB"/>
    <w:rsid w:val="00B840DE"/>
    <w:rsid w:val="00B8569E"/>
    <w:rsid w:val="00B860A1"/>
    <w:rsid w:val="00B864C3"/>
    <w:rsid w:val="00B864EF"/>
    <w:rsid w:val="00B86D5C"/>
    <w:rsid w:val="00B86E50"/>
    <w:rsid w:val="00B86F5C"/>
    <w:rsid w:val="00B870DA"/>
    <w:rsid w:val="00B8712C"/>
    <w:rsid w:val="00B876EB"/>
    <w:rsid w:val="00B8780F"/>
    <w:rsid w:val="00B87AB0"/>
    <w:rsid w:val="00B87B3E"/>
    <w:rsid w:val="00B87D58"/>
    <w:rsid w:val="00B87E89"/>
    <w:rsid w:val="00B90445"/>
    <w:rsid w:val="00B90DF1"/>
    <w:rsid w:val="00B91864"/>
    <w:rsid w:val="00B91951"/>
    <w:rsid w:val="00B91EEE"/>
    <w:rsid w:val="00B920A1"/>
    <w:rsid w:val="00B922D6"/>
    <w:rsid w:val="00B92683"/>
    <w:rsid w:val="00B92F83"/>
    <w:rsid w:val="00B942B3"/>
    <w:rsid w:val="00B945CA"/>
    <w:rsid w:val="00B9493D"/>
    <w:rsid w:val="00B949EC"/>
    <w:rsid w:val="00B94C00"/>
    <w:rsid w:val="00B94C74"/>
    <w:rsid w:val="00B957FC"/>
    <w:rsid w:val="00B95CF4"/>
    <w:rsid w:val="00B95D3E"/>
    <w:rsid w:val="00B960AF"/>
    <w:rsid w:val="00B960C9"/>
    <w:rsid w:val="00B963DF"/>
    <w:rsid w:val="00B963E7"/>
    <w:rsid w:val="00B96790"/>
    <w:rsid w:val="00B969DD"/>
    <w:rsid w:val="00B973C1"/>
    <w:rsid w:val="00B97B3C"/>
    <w:rsid w:val="00BA0019"/>
    <w:rsid w:val="00BA0514"/>
    <w:rsid w:val="00BA0573"/>
    <w:rsid w:val="00BA08F1"/>
    <w:rsid w:val="00BA0C20"/>
    <w:rsid w:val="00BA0C98"/>
    <w:rsid w:val="00BA1176"/>
    <w:rsid w:val="00BA16AE"/>
    <w:rsid w:val="00BA1A74"/>
    <w:rsid w:val="00BA1A76"/>
    <w:rsid w:val="00BA1ACB"/>
    <w:rsid w:val="00BA1EC0"/>
    <w:rsid w:val="00BA2436"/>
    <w:rsid w:val="00BA294C"/>
    <w:rsid w:val="00BA2A3E"/>
    <w:rsid w:val="00BA2DB7"/>
    <w:rsid w:val="00BA302D"/>
    <w:rsid w:val="00BA3703"/>
    <w:rsid w:val="00BA391E"/>
    <w:rsid w:val="00BA392A"/>
    <w:rsid w:val="00BA4407"/>
    <w:rsid w:val="00BA4F5B"/>
    <w:rsid w:val="00BA5037"/>
    <w:rsid w:val="00BA5857"/>
    <w:rsid w:val="00BA585D"/>
    <w:rsid w:val="00BA5AD0"/>
    <w:rsid w:val="00BA5B3B"/>
    <w:rsid w:val="00BA6263"/>
    <w:rsid w:val="00BA62FF"/>
    <w:rsid w:val="00BA6E2D"/>
    <w:rsid w:val="00BA6E65"/>
    <w:rsid w:val="00BA7681"/>
    <w:rsid w:val="00BA79FD"/>
    <w:rsid w:val="00BA7EBF"/>
    <w:rsid w:val="00BB01BF"/>
    <w:rsid w:val="00BB051B"/>
    <w:rsid w:val="00BB0702"/>
    <w:rsid w:val="00BB138E"/>
    <w:rsid w:val="00BB1552"/>
    <w:rsid w:val="00BB1CA0"/>
    <w:rsid w:val="00BB1D7F"/>
    <w:rsid w:val="00BB2485"/>
    <w:rsid w:val="00BB25D6"/>
    <w:rsid w:val="00BB293E"/>
    <w:rsid w:val="00BB2E08"/>
    <w:rsid w:val="00BB2EC4"/>
    <w:rsid w:val="00BB353F"/>
    <w:rsid w:val="00BB3E47"/>
    <w:rsid w:val="00BB43D5"/>
    <w:rsid w:val="00BB458E"/>
    <w:rsid w:val="00BB4C4E"/>
    <w:rsid w:val="00BB4FA1"/>
    <w:rsid w:val="00BB5B49"/>
    <w:rsid w:val="00BB676F"/>
    <w:rsid w:val="00BB69D8"/>
    <w:rsid w:val="00BB7526"/>
    <w:rsid w:val="00BB7B7E"/>
    <w:rsid w:val="00BB7DFB"/>
    <w:rsid w:val="00BC0026"/>
    <w:rsid w:val="00BC0327"/>
    <w:rsid w:val="00BC07F5"/>
    <w:rsid w:val="00BC0B2D"/>
    <w:rsid w:val="00BC0DEE"/>
    <w:rsid w:val="00BC0E9B"/>
    <w:rsid w:val="00BC11A4"/>
    <w:rsid w:val="00BC11CE"/>
    <w:rsid w:val="00BC1A25"/>
    <w:rsid w:val="00BC1FF5"/>
    <w:rsid w:val="00BC2241"/>
    <w:rsid w:val="00BC2513"/>
    <w:rsid w:val="00BC2555"/>
    <w:rsid w:val="00BC26CA"/>
    <w:rsid w:val="00BC27BF"/>
    <w:rsid w:val="00BC2BEA"/>
    <w:rsid w:val="00BC2EB5"/>
    <w:rsid w:val="00BC3051"/>
    <w:rsid w:val="00BC3C7C"/>
    <w:rsid w:val="00BC3DF2"/>
    <w:rsid w:val="00BC4146"/>
    <w:rsid w:val="00BC4662"/>
    <w:rsid w:val="00BC4730"/>
    <w:rsid w:val="00BC4BDE"/>
    <w:rsid w:val="00BC4C2E"/>
    <w:rsid w:val="00BC5627"/>
    <w:rsid w:val="00BC57B1"/>
    <w:rsid w:val="00BC5B20"/>
    <w:rsid w:val="00BC61A2"/>
    <w:rsid w:val="00BC6403"/>
    <w:rsid w:val="00BC6869"/>
    <w:rsid w:val="00BC6D4E"/>
    <w:rsid w:val="00BC6D77"/>
    <w:rsid w:val="00BC7283"/>
    <w:rsid w:val="00BC74EA"/>
    <w:rsid w:val="00BC77C2"/>
    <w:rsid w:val="00BC7A44"/>
    <w:rsid w:val="00BC7A64"/>
    <w:rsid w:val="00BC7EE5"/>
    <w:rsid w:val="00BC7FD8"/>
    <w:rsid w:val="00BD0946"/>
    <w:rsid w:val="00BD0D94"/>
    <w:rsid w:val="00BD12FA"/>
    <w:rsid w:val="00BD170E"/>
    <w:rsid w:val="00BD17B3"/>
    <w:rsid w:val="00BD185E"/>
    <w:rsid w:val="00BD1AA9"/>
    <w:rsid w:val="00BD1ABF"/>
    <w:rsid w:val="00BD2160"/>
    <w:rsid w:val="00BD23FD"/>
    <w:rsid w:val="00BD2554"/>
    <w:rsid w:val="00BD26A4"/>
    <w:rsid w:val="00BD2CF7"/>
    <w:rsid w:val="00BD307F"/>
    <w:rsid w:val="00BD329C"/>
    <w:rsid w:val="00BD359E"/>
    <w:rsid w:val="00BD3FA3"/>
    <w:rsid w:val="00BD414C"/>
    <w:rsid w:val="00BD4241"/>
    <w:rsid w:val="00BD4354"/>
    <w:rsid w:val="00BD4580"/>
    <w:rsid w:val="00BD4844"/>
    <w:rsid w:val="00BD4E63"/>
    <w:rsid w:val="00BD4E88"/>
    <w:rsid w:val="00BD532D"/>
    <w:rsid w:val="00BD57C7"/>
    <w:rsid w:val="00BD57DD"/>
    <w:rsid w:val="00BD5F3D"/>
    <w:rsid w:val="00BD6667"/>
    <w:rsid w:val="00BD6CD5"/>
    <w:rsid w:val="00BD6EB6"/>
    <w:rsid w:val="00BD6F23"/>
    <w:rsid w:val="00BD6F75"/>
    <w:rsid w:val="00BD7554"/>
    <w:rsid w:val="00BD7A2B"/>
    <w:rsid w:val="00BD7E15"/>
    <w:rsid w:val="00BE0028"/>
    <w:rsid w:val="00BE05BB"/>
    <w:rsid w:val="00BE05C6"/>
    <w:rsid w:val="00BE0BAB"/>
    <w:rsid w:val="00BE11F4"/>
    <w:rsid w:val="00BE1566"/>
    <w:rsid w:val="00BE18FB"/>
    <w:rsid w:val="00BE1D3C"/>
    <w:rsid w:val="00BE1FF3"/>
    <w:rsid w:val="00BE251F"/>
    <w:rsid w:val="00BE317A"/>
    <w:rsid w:val="00BE319E"/>
    <w:rsid w:val="00BE31BE"/>
    <w:rsid w:val="00BE3444"/>
    <w:rsid w:val="00BE3458"/>
    <w:rsid w:val="00BE35B2"/>
    <w:rsid w:val="00BE39AF"/>
    <w:rsid w:val="00BE3DC6"/>
    <w:rsid w:val="00BE4151"/>
    <w:rsid w:val="00BE45AD"/>
    <w:rsid w:val="00BE4837"/>
    <w:rsid w:val="00BE4901"/>
    <w:rsid w:val="00BE4F08"/>
    <w:rsid w:val="00BE56BA"/>
    <w:rsid w:val="00BE581D"/>
    <w:rsid w:val="00BE5C89"/>
    <w:rsid w:val="00BE5DCF"/>
    <w:rsid w:val="00BE5E41"/>
    <w:rsid w:val="00BE5E83"/>
    <w:rsid w:val="00BE60BE"/>
    <w:rsid w:val="00BE63C5"/>
    <w:rsid w:val="00BE6D9C"/>
    <w:rsid w:val="00BE728A"/>
    <w:rsid w:val="00BE7392"/>
    <w:rsid w:val="00BE75E4"/>
    <w:rsid w:val="00BE7723"/>
    <w:rsid w:val="00BE774E"/>
    <w:rsid w:val="00BE7B00"/>
    <w:rsid w:val="00BF0000"/>
    <w:rsid w:val="00BF05F6"/>
    <w:rsid w:val="00BF08F8"/>
    <w:rsid w:val="00BF0922"/>
    <w:rsid w:val="00BF0B70"/>
    <w:rsid w:val="00BF0D5F"/>
    <w:rsid w:val="00BF109A"/>
    <w:rsid w:val="00BF1765"/>
    <w:rsid w:val="00BF188B"/>
    <w:rsid w:val="00BF18B4"/>
    <w:rsid w:val="00BF1E39"/>
    <w:rsid w:val="00BF2341"/>
    <w:rsid w:val="00BF287A"/>
    <w:rsid w:val="00BF28C7"/>
    <w:rsid w:val="00BF2C58"/>
    <w:rsid w:val="00BF2CAE"/>
    <w:rsid w:val="00BF2ED3"/>
    <w:rsid w:val="00BF2F27"/>
    <w:rsid w:val="00BF2FC5"/>
    <w:rsid w:val="00BF4421"/>
    <w:rsid w:val="00BF462C"/>
    <w:rsid w:val="00BF4786"/>
    <w:rsid w:val="00BF5003"/>
    <w:rsid w:val="00BF520D"/>
    <w:rsid w:val="00BF560D"/>
    <w:rsid w:val="00BF5A7A"/>
    <w:rsid w:val="00BF5C72"/>
    <w:rsid w:val="00BF5E28"/>
    <w:rsid w:val="00BF6154"/>
    <w:rsid w:val="00BF61E1"/>
    <w:rsid w:val="00BF6277"/>
    <w:rsid w:val="00BF6286"/>
    <w:rsid w:val="00BF633E"/>
    <w:rsid w:val="00BF77D8"/>
    <w:rsid w:val="00BF7990"/>
    <w:rsid w:val="00C00A46"/>
    <w:rsid w:val="00C00B4E"/>
    <w:rsid w:val="00C00E0A"/>
    <w:rsid w:val="00C00E87"/>
    <w:rsid w:val="00C01A74"/>
    <w:rsid w:val="00C01DAA"/>
    <w:rsid w:val="00C01F79"/>
    <w:rsid w:val="00C0216E"/>
    <w:rsid w:val="00C023A7"/>
    <w:rsid w:val="00C02505"/>
    <w:rsid w:val="00C02751"/>
    <w:rsid w:val="00C02ABD"/>
    <w:rsid w:val="00C02DA2"/>
    <w:rsid w:val="00C03066"/>
    <w:rsid w:val="00C033F3"/>
    <w:rsid w:val="00C0347D"/>
    <w:rsid w:val="00C036C1"/>
    <w:rsid w:val="00C039EF"/>
    <w:rsid w:val="00C043F5"/>
    <w:rsid w:val="00C046AE"/>
    <w:rsid w:val="00C0470C"/>
    <w:rsid w:val="00C049B4"/>
    <w:rsid w:val="00C04E53"/>
    <w:rsid w:val="00C04E7C"/>
    <w:rsid w:val="00C05039"/>
    <w:rsid w:val="00C0588A"/>
    <w:rsid w:val="00C05A2B"/>
    <w:rsid w:val="00C05D23"/>
    <w:rsid w:val="00C069E3"/>
    <w:rsid w:val="00C06BD0"/>
    <w:rsid w:val="00C06C0C"/>
    <w:rsid w:val="00C06D48"/>
    <w:rsid w:val="00C06E17"/>
    <w:rsid w:val="00C06F1B"/>
    <w:rsid w:val="00C07495"/>
    <w:rsid w:val="00C07504"/>
    <w:rsid w:val="00C077AE"/>
    <w:rsid w:val="00C07EF4"/>
    <w:rsid w:val="00C10038"/>
    <w:rsid w:val="00C107FC"/>
    <w:rsid w:val="00C10872"/>
    <w:rsid w:val="00C109F6"/>
    <w:rsid w:val="00C11906"/>
    <w:rsid w:val="00C11948"/>
    <w:rsid w:val="00C127AA"/>
    <w:rsid w:val="00C12869"/>
    <w:rsid w:val="00C1292C"/>
    <w:rsid w:val="00C13AA7"/>
    <w:rsid w:val="00C13E4F"/>
    <w:rsid w:val="00C14A42"/>
    <w:rsid w:val="00C14B14"/>
    <w:rsid w:val="00C15055"/>
    <w:rsid w:val="00C150C9"/>
    <w:rsid w:val="00C15413"/>
    <w:rsid w:val="00C15678"/>
    <w:rsid w:val="00C160DB"/>
    <w:rsid w:val="00C16541"/>
    <w:rsid w:val="00C16813"/>
    <w:rsid w:val="00C16A76"/>
    <w:rsid w:val="00C16D55"/>
    <w:rsid w:val="00C16D5A"/>
    <w:rsid w:val="00C16F17"/>
    <w:rsid w:val="00C1745F"/>
    <w:rsid w:val="00C178EF"/>
    <w:rsid w:val="00C179D4"/>
    <w:rsid w:val="00C17D73"/>
    <w:rsid w:val="00C201A6"/>
    <w:rsid w:val="00C21033"/>
    <w:rsid w:val="00C213FB"/>
    <w:rsid w:val="00C215A2"/>
    <w:rsid w:val="00C2198E"/>
    <w:rsid w:val="00C21E5D"/>
    <w:rsid w:val="00C220C5"/>
    <w:rsid w:val="00C22634"/>
    <w:rsid w:val="00C22C52"/>
    <w:rsid w:val="00C22E71"/>
    <w:rsid w:val="00C23196"/>
    <w:rsid w:val="00C23C42"/>
    <w:rsid w:val="00C23D1B"/>
    <w:rsid w:val="00C25299"/>
    <w:rsid w:val="00C253F8"/>
    <w:rsid w:val="00C256E5"/>
    <w:rsid w:val="00C2570B"/>
    <w:rsid w:val="00C2587A"/>
    <w:rsid w:val="00C2588E"/>
    <w:rsid w:val="00C2649A"/>
    <w:rsid w:val="00C26863"/>
    <w:rsid w:val="00C26984"/>
    <w:rsid w:val="00C26B6B"/>
    <w:rsid w:val="00C26DAD"/>
    <w:rsid w:val="00C2730F"/>
    <w:rsid w:val="00C27AAF"/>
    <w:rsid w:val="00C27AB0"/>
    <w:rsid w:val="00C27D62"/>
    <w:rsid w:val="00C30113"/>
    <w:rsid w:val="00C3029F"/>
    <w:rsid w:val="00C30387"/>
    <w:rsid w:val="00C30495"/>
    <w:rsid w:val="00C30560"/>
    <w:rsid w:val="00C3093E"/>
    <w:rsid w:val="00C31172"/>
    <w:rsid w:val="00C31298"/>
    <w:rsid w:val="00C3142C"/>
    <w:rsid w:val="00C319AE"/>
    <w:rsid w:val="00C31B1F"/>
    <w:rsid w:val="00C323C2"/>
    <w:rsid w:val="00C32470"/>
    <w:rsid w:val="00C3264D"/>
    <w:rsid w:val="00C326AF"/>
    <w:rsid w:val="00C328CA"/>
    <w:rsid w:val="00C32A4C"/>
    <w:rsid w:val="00C32B57"/>
    <w:rsid w:val="00C33312"/>
    <w:rsid w:val="00C33542"/>
    <w:rsid w:val="00C335AB"/>
    <w:rsid w:val="00C33818"/>
    <w:rsid w:val="00C339EE"/>
    <w:rsid w:val="00C34498"/>
    <w:rsid w:val="00C344DF"/>
    <w:rsid w:val="00C34528"/>
    <w:rsid w:val="00C34661"/>
    <w:rsid w:val="00C34A6A"/>
    <w:rsid w:val="00C34CA7"/>
    <w:rsid w:val="00C34CDA"/>
    <w:rsid w:val="00C34D47"/>
    <w:rsid w:val="00C353C1"/>
    <w:rsid w:val="00C358B2"/>
    <w:rsid w:val="00C365A1"/>
    <w:rsid w:val="00C36FB2"/>
    <w:rsid w:val="00C373DF"/>
    <w:rsid w:val="00C374D1"/>
    <w:rsid w:val="00C37991"/>
    <w:rsid w:val="00C37C88"/>
    <w:rsid w:val="00C401B7"/>
    <w:rsid w:val="00C401EF"/>
    <w:rsid w:val="00C404FC"/>
    <w:rsid w:val="00C40559"/>
    <w:rsid w:val="00C4089C"/>
    <w:rsid w:val="00C408F2"/>
    <w:rsid w:val="00C40D3D"/>
    <w:rsid w:val="00C40E58"/>
    <w:rsid w:val="00C4119E"/>
    <w:rsid w:val="00C414AE"/>
    <w:rsid w:val="00C414B5"/>
    <w:rsid w:val="00C41CA0"/>
    <w:rsid w:val="00C41DD4"/>
    <w:rsid w:val="00C421AA"/>
    <w:rsid w:val="00C42768"/>
    <w:rsid w:val="00C42791"/>
    <w:rsid w:val="00C4280F"/>
    <w:rsid w:val="00C42BC3"/>
    <w:rsid w:val="00C430E5"/>
    <w:rsid w:val="00C431F4"/>
    <w:rsid w:val="00C4325D"/>
    <w:rsid w:val="00C43731"/>
    <w:rsid w:val="00C4400F"/>
    <w:rsid w:val="00C44367"/>
    <w:rsid w:val="00C44637"/>
    <w:rsid w:val="00C44996"/>
    <w:rsid w:val="00C44A2A"/>
    <w:rsid w:val="00C44E40"/>
    <w:rsid w:val="00C4568E"/>
    <w:rsid w:val="00C45ABD"/>
    <w:rsid w:val="00C45B55"/>
    <w:rsid w:val="00C4602E"/>
    <w:rsid w:val="00C462B1"/>
    <w:rsid w:val="00C462EF"/>
    <w:rsid w:val="00C4645C"/>
    <w:rsid w:val="00C46A97"/>
    <w:rsid w:val="00C46C75"/>
    <w:rsid w:val="00C46DF7"/>
    <w:rsid w:val="00C471C7"/>
    <w:rsid w:val="00C4743C"/>
    <w:rsid w:val="00C4747B"/>
    <w:rsid w:val="00C477C4"/>
    <w:rsid w:val="00C47888"/>
    <w:rsid w:val="00C5024A"/>
    <w:rsid w:val="00C50BFA"/>
    <w:rsid w:val="00C50DA0"/>
    <w:rsid w:val="00C50EED"/>
    <w:rsid w:val="00C51209"/>
    <w:rsid w:val="00C51258"/>
    <w:rsid w:val="00C51874"/>
    <w:rsid w:val="00C5197C"/>
    <w:rsid w:val="00C519EB"/>
    <w:rsid w:val="00C51CD0"/>
    <w:rsid w:val="00C522D7"/>
    <w:rsid w:val="00C525EB"/>
    <w:rsid w:val="00C531E0"/>
    <w:rsid w:val="00C538B0"/>
    <w:rsid w:val="00C53BBD"/>
    <w:rsid w:val="00C53CBF"/>
    <w:rsid w:val="00C53CC9"/>
    <w:rsid w:val="00C54285"/>
    <w:rsid w:val="00C542FD"/>
    <w:rsid w:val="00C5465D"/>
    <w:rsid w:val="00C547F9"/>
    <w:rsid w:val="00C54B60"/>
    <w:rsid w:val="00C54C5F"/>
    <w:rsid w:val="00C54DA6"/>
    <w:rsid w:val="00C55116"/>
    <w:rsid w:val="00C55356"/>
    <w:rsid w:val="00C554D5"/>
    <w:rsid w:val="00C55970"/>
    <w:rsid w:val="00C55AB3"/>
    <w:rsid w:val="00C55D42"/>
    <w:rsid w:val="00C56373"/>
    <w:rsid w:val="00C56683"/>
    <w:rsid w:val="00C56862"/>
    <w:rsid w:val="00C5698E"/>
    <w:rsid w:val="00C56ADF"/>
    <w:rsid w:val="00C57052"/>
    <w:rsid w:val="00C57B39"/>
    <w:rsid w:val="00C57BAB"/>
    <w:rsid w:val="00C57DC5"/>
    <w:rsid w:val="00C57FD3"/>
    <w:rsid w:val="00C60139"/>
    <w:rsid w:val="00C6034B"/>
    <w:rsid w:val="00C60429"/>
    <w:rsid w:val="00C604DF"/>
    <w:rsid w:val="00C60630"/>
    <w:rsid w:val="00C60990"/>
    <w:rsid w:val="00C609A7"/>
    <w:rsid w:val="00C60A71"/>
    <w:rsid w:val="00C60AA5"/>
    <w:rsid w:val="00C60F81"/>
    <w:rsid w:val="00C61134"/>
    <w:rsid w:val="00C615FD"/>
    <w:rsid w:val="00C617B3"/>
    <w:rsid w:val="00C61C30"/>
    <w:rsid w:val="00C61D6C"/>
    <w:rsid w:val="00C61E53"/>
    <w:rsid w:val="00C6294B"/>
    <w:rsid w:val="00C6329E"/>
    <w:rsid w:val="00C64013"/>
    <w:rsid w:val="00C6413D"/>
    <w:rsid w:val="00C6428B"/>
    <w:rsid w:val="00C644C7"/>
    <w:rsid w:val="00C647FC"/>
    <w:rsid w:val="00C64A51"/>
    <w:rsid w:val="00C64B20"/>
    <w:rsid w:val="00C64B25"/>
    <w:rsid w:val="00C64CE8"/>
    <w:rsid w:val="00C64F7E"/>
    <w:rsid w:val="00C65641"/>
    <w:rsid w:val="00C6681C"/>
    <w:rsid w:val="00C66C0A"/>
    <w:rsid w:val="00C66DA4"/>
    <w:rsid w:val="00C67401"/>
    <w:rsid w:val="00C6740C"/>
    <w:rsid w:val="00C67885"/>
    <w:rsid w:val="00C67A56"/>
    <w:rsid w:val="00C7020A"/>
    <w:rsid w:val="00C70250"/>
    <w:rsid w:val="00C706F4"/>
    <w:rsid w:val="00C70C1C"/>
    <w:rsid w:val="00C70CE8"/>
    <w:rsid w:val="00C71044"/>
    <w:rsid w:val="00C7109B"/>
    <w:rsid w:val="00C71226"/>
    <w:rsid w:val="00C714BA"/>
    <w:rsid w:val="00C71611"/>
    <w:rsid w:val="00C71892"/>
    <w:rsid w:val="00C71957"/>
    <w:rsid w:val="00C71B97"/>
    <w:rsid w:val="00C720E3"/>
    <w:rsid w:val="00C723C8"/>
    <w:rsid w:val="00C72542"/>
    <w:rsid w:val="00C72578"/>
    <w:rsid w:val="00C72661"/>
    <w:rsid w:val="00C72982"/>
    <w:rsid w:val="00C7343B"/>
    <w:rsid w:val="00C73520"/>
    <w:rsid w:val="00C738C6"/>
    <w:rsid w:val="00C73994"/>
    <w:rsid w:val="00C73C3A"/>
    <w:rsid w:val="00C73D72"/>
    <w:rsid w:val="00C7444B"/>
    <w:rsid w:val="00C74D3B"/>
    <w:rsid w:val="00C74F6A"/>
    <w:rsid w:val="00C75646"/>
    <w:rsid w:val="00C75F53"/>
    <w:rsid w:val="00C76362"/>
    <w:rsid w:val="00C7703E"/>
    <w:rsid w:val="00C7723B"/>
    <w:rsid w:val="00C77280"/>
    <w:rsid w:val="00C7759F"/>
    <w:rsid w:val="00C777BC"/>
    <w:rsid w:val="00C77915"/>
    <w:rsid w:val="00C77B0F"/>
    <w:rsid w:val="00C77DE1"/>
    <w:rsid w:val="00C8058E"/>
    <w:rsid w:val="00C80D3C"/>
    <w:rsid w:val="00C80DB2"/>
    <w:rsid w:val="00C8125F"/>
    <w:rsid w:val="00C8132B"/>
    <w:rsid w:val="00C81348"/>
    <w:rsid w:val="00C81AD1"/>
    <w:rsid w:val="00C81CD2"/>
    <w:rsid w:val="00C826D7"/>
    <w:rsid w:val="00C8282D"/>
    <w:rsid w:val="00C82E3E"/>
    <w:rsid w:val="00C82E68"/>
    <w:rsid w:val="00C82E6A"/>
    <w:rsid w:val="00C82F2D"/>
    <w:rsid w:val="00C83208"/>
    <w:rsid w:val="00C83FD7"/>
    <w:rsid w:val="00C8438B"/>
    <w:rsid w:val="00C84653"/>
    <w:rsid w:val="00C84A51"/>
    <w:rsid w:val="00C85312"/>
    <w:rsid w:val="00C8537B"/>
    <w:rsid w:val="00C854DC"/>
    <w:rsid w:val="00C85C1F"/>
    <w:rsid w:val="00C85E87"/>
    <w:rsid w:val="00C85F68"/>
    <w:rsid w:val="00C8606A"/>
    <w:rsid w:val="00C860A9"/>
    <w:rsid w:val="00C8616D"/>
    <w:rsid w:val="00C86229"/>
    <w:rsid w:val="00C86BE8"/>
    <w:rsid w:val="00C86E1B"/>
    <w:rsid w:val="00C8776E"/>
    <w:rsid w:val="00C8791E"/>
    <w:rsid w:val="00C9023F"/>
    <w:rsid w:val="00C9039A"/>
    <w:rsid w:val="00C905D1"/>
    <w:rsid w:val="00C90A1F"/>
    <w:rsid w:val="00C912EA"/>
    <w:rsid w:val="00C91709"/>
    <w:rsid w:val="00C917AE"/>
    <w:rsid w:val="00C918A3"/>
    <w:rsid w:val="00C91908"/>
    <w:rsid w:val="00C91916"/>
    <w:rsid w:val="00C9194F"/>
    <w:rsid w:val="00C91B14"/>
    <w:rsid w:val="00C91BCF"/>
    <w:rsid w:val="00C92073"/>
    <w:rsid w:val="00C92077"/>
    <w:rsid w:val="00C92363"/>
    <w:rsid w:val="00C92D2B"/>
    <w:rsid w:val="00C93378"/>
    <w:rsid w:val="00C9346F"/>
    <w:rsid w:val="00C9359D"/>
    <w:rsid w:val="00C935FA"/>
    <w:rsid w:val="00C93CFE"/>
    <w:rsid w:val="00C942EB"/>
    <w:rsid w:val="00C94B96"/>
    <w:rsid w:val="00C94D57"/>
    <w:rsid w:val="00C952B5"/>
    <w:rsid w:val="00C95683"/>
    <w:rsid w:val="00C95D03"/>
    <w:rsid w:val="00C9606E"/>
    <w:rsid w:val="00C96101"/>
    <w:rsid w:val="00C96458"/>
    <w:rsid w:val="00C96CD8"/>
    <w:rsid w:val="00C96EE7"/>
    <w:rsid w:val="00C971E4"/>
    <w:rsid w:val="00C974AC"/>
    <w:rsid w:val="00C9792D"/>
    <w:rsid w:val="00CA0286"/>
    <w:rsid w:val="00CA0610"/>
    <w:rsid w:val="00CA08CF"/>
    <w:rsid w:val="00CA09E8"/>
    <w:rsid w:val="00CA0D96"/>
    <w:rsid w:val="00CA0DD7"/>
    <w:rsid w:val="00CA173C"/>
    <w:rsid w:val="00CA1C29"/>
    <w:rsid w:val="00CA1E15"/>
    <w:rsid w:val="00CA20D1"/>
    <w:rsid w:val="00CA2110"/>
    <w:rsid w:val="00CA215A"/>
    <w:rsid w:val="00CA22A9"/>
    <w:rsid w:val="00CA231D"/>
    <w:rsid w:val="00CA2BB0"/>
    <w:rsid w:val="00CA3542"/>
    <w:rsid w:val="00CA3A66"/>
    <w:rsid w:val="00CA3B63"/>
    <w:rsid w:val="00CA4EE9"/>
    <w:rsid w:val="00CA4F5D"/>
    <w:rsid w:val="00CA5437"/>
    <w:rsid w:val="00CA5820"/>
    <w:rsid w:val="00CA5EB5"/>
    <w:rsid w:val="00CA5F61"/>
    <w:rsid w:val="00CA63F4"/>
    <w:rsid w:val="00CA6471"/>
    <w:rsid w:val="00CA6743"/>
    <w:rsid w:val="00CA6DC0"/>
    <w:rsid w:val="00CA770A"/>
    <w:rsid w:val="00CA79E8"/>
    <w:rsid w:val="00CA7BBC"/>
    <w:rsid w:val="00CA7F12"/>
    <w:rsid w:val="00CB0399"/>
    <w:rsid w:val="00CB0514"/>
    <w:rsid w:val="00CB08B3"/>
    <w:rsid w:val="00CB1285"/>
    <w:rsid w:val="00CB13B4"/>
    <w:rsid w:val="00CB17D4"/>
    <w:rsid w:val="00CB228F"/>
    <w:rsid w:val="00CB2626"/>
    <w:rsid w:val="00CB2A54"/>
    <w:rsid w:val="00CB2F9C"/>
    <w:rsid w:val="00CB36C5"/>
    <w:rsid w:val="00CB39D1"/>
    <w:rsid w:val="00CB3B4E"/>
    <w:rsid w:val="00CB3F1E"/>
    <w:rsid w:val="00CB3F68"/>
    <w:rsid w:val="00CB48F0"/>
    <w:rsid w:val="00CB5226"/>
    <w:rsid w:val="00CB57F7"/>
    <w:rsid w:val="00CB58A5"/>
    <w:rsid w:val="00CB59C0"/>
    <w:rsid w:val="00CB5EA6"/>
    <w:rsid w:val="00CB6809"/>
    <w:rsid w:val="00CB7383"/>
    <w:rsid w:val="00CB73CF"/>
    <w:rsid w:val="00CB7800"/>
    <w:rsid w:val="00CB7EB1"/>
    <w:rsid w:val="00CB7FBC"/>
    <w:rsid w:val="00CC093B"/>
    <w:rsid w:val="00CC164F"/>
    <w:rsid w:val="00CC17C0"/>
    <w:rsid w:val="00CC1BA1"/>
    <w:rsid w:val="00CC1C68"/>
    <w:rsid w:val="00CC1CE2"/>
    <w:rsid w:val="00CC21B8"/>
    <w:rsid w:val="00CC22AF"/>
    <w:rsid w:val="00CC23A1"/>
    <w:rsid w:val="00CC23E5"/>
    <w:rsid w:val="00CC2AFC"/>
    <w:rsid w:val="00CC2DAD"/>
    <w:rsid w:val="00CC3133"/>
    <w:rsid w:val="00CC3AD1"/>
    <w:rsid w:val="00CC3C16"/>
    <w:rsid w:val="00CC3C76"/>
    <w:rsid w:val="00CC3EA4"/>
    <w:rsid w:val="00CC4044"/>
    <w:rsid w:val="00CC423A"/>
    <w:rsid w:val="00CC4332"/>
    <w:rsid w:val="00CC4478"/>
    <w:rsid w:val="00CC4713"/>
    <w:rsid w:val="00CC48B8"/>
    <w:rsid w:val="00CC4E6A"/>
    <w:rsid w:val="00CC4F6D"/>
    <w:rsid w:val="00CC50EC"/>
    <w:rsid w:val="00CC523A"/>
    <w:rsid w:val="00CC5415"/>
    <w:rsid w:val="00CC5850"/>
    <w:rsid w:val="00CC5967"/>
    <w:rsid w:val="00CC5BB6"/>
    <w:rsid w:val="00CC5BED"/>
    <w:rsid w:val="00CC6225"/>
    <w:rsid w:val="00CC6324"/>
    <w:rsid w:val="00CC6337"/>
    <w:rsid w:val="00CC683B"/>
    <w:rsid w:val="00CC6906"/>
    <w:rsid w:val="00CC6C0B"/>
    <w:rsid w:val="00CC73E7"/>
    <w:rsid w:val="00CC74A0"/>
    <w:rsid w:val="00CC758D"/>
    <w:rsid w:val="00CC7848"/>
    <w:rsid w:val="00CC7C96"/>
    <w:rsid w:val="00CC7DDA"/>
    <w:rsid w:val="00CD05CD"/>
    <w:rsid w:val="00CD109A"/>
    <w:rsid w:val="00CD1307"/>
    <w:rsid w:val="00CD14D7"/>
    <w:rsid w:val="00CD2106"/>
    <w:rsid w:val="00CD21C3"/>
    <w:rsid w:val="00CD26A7"/>
    <w:rsid w:val="00CD27AD"/>
    <w:rsid w:val="00CD2EDE"/>
    <w:rsid w:val="00CD2F22"/>
    <w:rsid w:val="00CD43CF"/>
    <w:rsid w:val="00CD4CA2"/>
    <w:rsid w:val="00CD4CFF"/>
    <w:rsid w:val="00CD550E"/>
    <w:rsid w:val="00CD554F"/>
    <w:rsid w:val="00CD5F0F"/>
    <w:rsid w:val="00CD638A"/>
    <w:rsid w:val="00CD6788"/>
    <w:rsid w:val="00CD6856"/>
    <w:rsid w:val="00CD6871"/>
    <w:rsid w:val="00CD69A1"/>
    <w:rsid w:val="00CD6C6C"/>
    <w:rsid w:val="00CD6CE3"/>
    <w:rsid w:val="00CD7675"/>
    <w:rsid w:val="00CD7830"/>
    <w:rsid w:val="00CD7F6F"/>
    <w:rsid w:val="00CE009B"/>
    <w:rsid w:val="00CE0839"/>
    <w:rsid w:val="00CE11CD"/>
    <w:rsid w:val="00CE125B"/>
    <w:rsid w:val="00CE1453"/>
    <w:rsid w:val="00CE15A8"/>
    <w:rsid w:val="00CE1A76"/>
    <w:rsid w:val="00CE2107"/>
    <w:rsid w:val="00CE22BD"/>
    <w:rsid w:val="00CE26F5"/>
    <w:rsid w:val="00CE2B6B"/>
    <w:rsid w:val="00CE2C0C"/>
    <w:rsid w:val="00CE3910"/>
    <w:rsid w:val="00CE4B63"/>
    <w:rsid w:val="00CE4E58"/>
    <w:rsid w:val="00CE57A0"/>
    <w:rsid w:val="00CE59D5"/>
    <w:rsid w:val="00CE5DB1"/>
    <w:rsid w:val="00CE5F6C"/>
    <w:rsid w:val="00CE5FD5"/>
    <w:rsid w:val="00CE6334"/>
    <w:rsid w:val="00CE6994"/>
    <w:rsid w:val="00CE6A15"/>
    <w:rsid w:val="00CE6B6F"/>
    <w:rsid w:val="00CE6D28"/>
    <w:rsid w:val="00CE6E0B"/>
    <w:rsid w:val="00CE72AF"/>
    <w:rsid w:val="00CE7554"/>
    <w:rsid w:val="00CE7859"/>
    <w:rsid w:val="00CE78C9"/>
    <w:rsid w:val="00CE7DA4"/>
    <w:rsid w:val="00CE7FB9"/>
    <w:rsid w:val="00CF0181"/>
    <w:rsid w:val="00CF020F"/>
    <w:rsid w:val="00CF0F61"/>
    <w:rsid w:val="00CF108F"/>
    <w:rsid w:val="00CF1F4A"/>
    <w:rsid w:val="00CF2AA9"/>
    <w:rsid w:val="00CF2BFE"/>
    <w:rsid w:val="00CF2C2A"/>
    <w:rsid w:val="00CF3012"/>
    <w:rsid w:val="00CF32F5"/>
    <w:rsid w:val="00CF33D0"/>
    <w:rsid w:val="00CF34DF"/>
    <w:rsid w:val="00CF364A"/>
    <w:rsid w:val="00CF4B27"/>
    <w:rsid w:val="00CF4F86"/>
    <w:rsid w:val="00CF5180"/>
    <w:rsid w:val="00CF541F"/>
    <w:rsid w:val="00CF57B4"/>
    <w:rsid w:val="00CF58BD"/>
    <w:rsid w:val="00CF5A2B"/>
    <w:rsid w:val="00CF5F6A"/>
    <w:rsid w:val="00CF6140"/>
    <w:rsid w:val="00CF6452"/>
    <w:rsid w:val="00CF64F0"/>
    <w:rsid w:val="00CF71E1"/>
    <w:rsid w:val="00CF73C0"/>
    <w:rsid w:val="00CF75ED"/>
    <w:rsid w:val="00CF786E"/>
    <w:rsid w:val="00CF7B45"/>
    <w:rsid w:val="00CF7BBB"/>
    <w:rsid w:val="00CF7E53"/>
    <w:rsid w:val="00D00406"/>
    <w:rsid w:val="00D004C2"/>
    <w:rsid w:val="00D009F2"/>
    <w:rsid w:val="00D00A8D"/>
    <w:rsid w:val="00D010CF"/>
    <w:rsid w:val="00D013EF"/>
    <w:rsid w:val="00D01555"/>
    <w:rsid w:val="00D0184F"/>
    <w:rsid w:val="00D028DD"/>
    <w:rsid w:val="00D02905"/>
    <w:rsid w:val="00D02F0D"/>
    <w:rsid w:val="00D03498"/>
    <w:rsid w:val="00D034A3"/>
    <w:rsid w:val="00D03740"/>
    <w:rsid w:val="00D0394F"/>
    <w:rsid w:val="00D03B61"/>
    <w:rsid w:val="00D03D57"/>
    <w:rsid w:val="00D04677"/>
    <w:rsid w:val="00D04853"/>
    <w:rsid w:val="00D0485A"/>
    <w:rsid w:val="00D04D2A"/>
    <w:rsid w:val="00D04DF4"/>
    <w:rsid w:val="00D04F17"/>
    <w:rsid w:val="00D05F35"/>
    <w:rsid w:val="00D06042"/>
    <w:rsid w:val="00D0614D"/>
    <w:rsid w:val="00D064F3"/>
    <w:rsid w:val="00D0697A"/>
    <w:rsid w:val="00D06D57"/>
    <w:rsid w:val="00D06E56"/>
    <w:rsid w:val="00D072F2"/>
    <w:rsid w:val="00D07C64"/>
    <w:rsid w:val="00D10645"/>
    <w:rsid w:val="00D10845"/>
    <w:rsid w:val="00D10CEE"/>
    <w:rsid w:val="00D10DBE"/>
    <w:rsid w:val="00D10E36"/>
    <w:rsid w:val="00D10F2E"/>
    <w:rsid w:val="00D10FFF"/>
    <w:rsid w:val="00D112E9"/>
    <w:rsid w:val="00D113D5"/>
    <w:rsid w:val="00D11425"/>
    <w:rsid w:val="00D11D87"/>
    <w:rsid w:val="00D11DF5"/>
    <w:rsid w:val="00D11EDD"/>
    <w:rsid w:val="00D12098"/>
    <w:rsid w:val="00D120BA"/>
    <w:rsid w:val="00D120CC"/>
    <w:rsid w:val="00D122C5"/>
    <w:rsid w:val="00D12779"/>
    <w:rsid w:val="00D12788"/>
    <w:rsid w:val="00D127DF"/>
    <w:rsid w:val="00D12902"/>
    <w:rsid w:val="00D1353B"/>
    <w:rsid w:val="00D137F8"/>
    <w:rsid w:val="00D13A1A"/>
    <w:rsid w:val="00D13D41"/>
    <w:rsid w:val="00D1441F"/>
    <w:rsid w:val="00D14491"/>
    <w:rsid w:val="00D1516B"/>
    <w:rsid w:val="00D15594"/>
    <w:rsid w:val="00D15687"/>
    <w:rsid w:val="00D1576D"/>
    <w:rsid w:val="00D15A10"/>
    <w:rsid w:val="00D15F08"/>
    <w:rsid w:val="00D16039"/>
    <w:rsid w:val="00D16062"/>
    <w:rsid w:val="00D1679D"/>
    <w:rsid w:val="00D16D1A"/>
    <w:rsid w:val="00D16D4E"/>
    <w:rsid w:val="00D16E12"/>
    <w:rsid w:val="00D1708D"/>
    <w:rsid w:val="00D170F5"/>
    <w:rsid w:val="00D17755"/>
    <w:rsid w:val="00D1787C"/>
    <w:rsid w:val="00D17EC9"/>
    <w:rsid w:val="00D20274"/>
    <w:rsid w:val="00D20696"/>
    <w:rsid w:val="00D20883"/>
    <w:rsid w:val="00D20BDD"/>
    <w:rsid w:val="00D20DCB"/>
    <w:rsid w:val="00D20E6E"/>
    <w:rsid w:val="00D20F5B"/>
    <w:rsid w:val="00D211CC"/>
    <w:rsid w:val="00D2161F"/>
    <w:rsid w:val="00D2168C"/>
    <w:rsid w:val="00D21849"/>
    <w:rsid w:val="00D218DC"/>
    <w:rsid w:val="00D21B76"/>
    <w:rsid w:val="00D21DDA"/>
    <w:rsid w:val="00D2223B"/>
    <w:rsid w:val="00D2244F"/>
    <w:rsid w:val="00D22FDD"/>
    <w:rsid w:val="00D2300D"/>
    <w:rsid w:val="00D230FB"/>
    <w:rsid w:val="00D23294"/>
    <w:rsid w:val="00D23339"/>
    <w:rsid w:val="00D23A94"/>
    <w:rsid w:val="00D23C44"/>
    <w:rsid w:val="00D241D3"/>
    <w:rsid w:val="00D242E5"/>
    <w:rsid w:val="00D2431A"/>
    <w:rsid w:val="00D24937"/>
    <w:rsid w:val="00D24947"/>
    <w:rsid w:val="00D2549A"/>
    <w:rsid w:val="00D25D19"/>
    <w:rsid w:val="00D25E46"/>
    <w:rsid w:val="00D25FEC"/>
    <w:rsid w:val="00D26413"/>
    <w:rsid w:val="00D26A04"/>
    <w:rsid w:val="00D26AAB"/>
    <w:rsid w:val="00D26E16"/>
    <w:rsid w:val="00D26EEC"/>
    <w:rsid w:val="00D26F6A"/>
    <w:rsid w:val="00D26FEF"/>
    <w:rsid w:val="00D272D5"/>
    <w:rsid w:val="00D273E0"/>
    <w:rsid w:val="00D27D78"/>
    <w:rsid w:val="00D27E41"/>
    <w:rsid w:val="00D302A9"/>
    <w:rsid w:val="00D3072C"/>
    <w:rsid w:val="00D30DEB"/>
    <w:rsid w:val="00D31131"/>
    <w:rsid w:val="00D31970"/>
    <w:rsid w:val="00D31A27"/>
    <w:rsid w:val="00D31A58"/>
    <w:rsid w:val="00D32394"/>
    <w:rsid w:val="00D324D6"/>
    <w:rsid w:val="00D3265F"/>
    <w:rsid w:val="00D32874"/>
    <w:rsid w:val="00D33568"/>
    <w:rsid w:val="00D3359A"/>
    <w:rsid w:val="00D339C9"/>
    <w:rsid w:val="00D33F14"/>
    <w:rsid w:val="00D3478D"/>
    <w:rsid w:val="00D34851"/>
    <w:rsid w:val="00D348F8"/>
    <w:rsid w:val="00D34BAA"/>
    <w:rsid w:val="00D34CE9"/>
    <w:rsid w:val="00D34FB2"/>
    <w:rsid w:val="00D35758"/>
    <w:rsid w:val="00D35B6A"/>
    <w:rsid w:val="00D3621E"/>
    <w:rsid w:val="00D3638E"/>
    <w:rsid w:val="00D3658C"/>
    <w:rsid w:val="00D36A4C"/>
    <w:rsid w:val="00D3716F"/>
    <w:rsid w:val="00D3733C"/>
    <w:rsid w:val="00D403E6"/>
    <w:rsid w:val="00D404F6"/>
    <w:rsid w:val="00D40516"/>
    <w:rsid w:val="00D40AF4"/>
    <w:rsid w:val="00D40C2C"/>
    <w:rsid w:val="00D40E8E"/>
    <w:rsid w:val="00D40F3D"/>
    <w:rsid w:val="00D4124F"/>
    <w:rsid w:val="00D413F2"/>
    <w:rsid w:val="00D413FE"/>
    <w:rsid w:val="00D41561"/>
    <w:rsid w:val="00D4160D"/>
    <w:rsid w:val="00D41A94"/>
    <w:rsid w:val="00D41C93"/>
    <w:rsid w:val="00D41E72"/>
    <w:rsid w:val="00D42957"/>
    <w:rsid w:val="00D42978"/>
    <w:rsid w:val="00D42980"/>
    <w:rsid w:val="00D42DDE"/>
    <w:rsid w:val="00D430F2"/>
    <w:rsid w:val="00D4340A"/>
    <w:rsid w:val="00D435A6"/>
    <w:rsid w:val="00D43740"/>
    <w:rsid w:val="00D437C5"/>
    <w:rsid w:val="00D43FEB"/>
    <w:rsid w:val="00D44398"/>
    <w:rsid w:val="00D44765"/>
    <w:rsid w:val="00D4486B"/>
    <w:rsid w:val="00D44B5C"/>
    <w:rsid w:val="00D44C10"/>
    <w:rsid w:val="00D44C9B"/>
    <w:rsid w:val="00D45168"/>
    <w:rsid w:val="00D453BA"/>
    <w:rsid w:val="00D454CC"/>
    <w:rsid w:val="00D45A68"/>
    <w:rsid w:val="00D45B70"/>
    <w:rsid w:val="00D45F3B"/>
    <w:rsid w:val="00D46024"/>
    <w:rsid w:val="00D462D8"/>
    <w:rsid w:val="00D46983"/>
    <w:rsid w:val="00D46A30"/>
    <w:rsid w:val="00D46C22"/>
    <w:rsid w:val="00D46CE1"/>
    <w:rsid w:val="00D46E06"/>
    <w:rsid w:val="00D46E3F"/>
    <w:rsid w:val="00D4747C"/>
    <w:rsid w:val="00D47905"/>
    <w:rsid w:val="00D4797D"/>
    <w:rsid w:val="00D511C2"/>
    <w:rsid w:val="00D51684"/>
    <w:rsid w:val="00D5175C"/>
    <w:rsid w:val="00D51ACC"/>
    <w:rsid w:val="00D51C1D"/>
    <w:rsid w:val="00D51D95"/>
    <w:rsid w:val="00D52512"/>
    <w:rsid w:val="00D525E5"/>
    <w:rsid w:val="00D52B83"/>
    <w:rsid w:val="00D52F5C"/>
    <w:rsid w:val="00D530FB"/>
    <w:rsid w:val="00D5347D"/>
    <w:rsid w:val="00D53B75"/>
    <w:rsid w:val="00D53B7F"/>
    <w:rsid w:val="00D53FB0"/>
    <w:rsid w:val="00D540AD"/>
    <w:rsid w:val="00D54139"/>
    <w:rsid w:val="00D5420E"/>
    <w:rsid w:val="00D544A3"/>
    <w:rsid w:val="00D547B5"/>
    <w:rsid w:val="00D5485B"/>
    <w:rsid w:val="00D54BFA"/>
    <w:rsid w:val="00D54D8C"/>
    <w:rsid w:val="00D54DC7"/>
    <w:rsid w:val="00D55380"/>
    <w:rsid w:val="00D55A01"/>
    <w:rsid w:val="00D55B43"/>
    <w:rsid w:val="00D55E0A"/>
    <w:rsid w:val="00D56BB7"/>
    <w:rsid w:val="00D56D42"/>
    <w:rsid w:val="00D56DA5"/>
    <w:rsid w:val="00D56E7D"/>
    <w:rsid w:val="00D57306"/>
    <w:rsid w:val="00D5743F"/>
    <w:rsid w:val="00D57466"/>
    <w:rsid w:val="00D57650"/>
    <w:rsid w:val="00D577CA"/>
    <w:rsid w:val="00D57C16"/>
    <w:rsid w:val="00D57F6E"/>
    <w:rsid w:val="00D60644"/>
    <w:rsid w:val="00D60844"/>
    <w:rsid w:val="00D60981"/>
    <w:rsid w:val="00D614EF"/>
    <w:rsid w:val="00D61C6B"/>
    <w:rsid w:val="00D63085"/>
    <w:rsid w:val="00D63619"/>
    <w:rsid w:val="00D6368F"/>
    <w:rsid w:val="00D63A92"/>
    <w:rsid w:val="00D63F7C"/>
    <w:rsid w:val="00D64099"/>
    <w:rsid w:val="00D64173"/>
    <w:rsid w:val="00D64361"/>
    <w:rsid w:val="00D64770"/>
    <w:rsid w:val="00D64B2A"/>
    <w:rsid w:val="00D64BCD"/>
    <w:rsid w:val="00D64D32"/>
    <w:rsid w:val="00D65156"/>
    <w:rsid w:val="00D652AE"/>
    <w:rsid w:val="00D6553B"/>
    <w:rsid w:val="00D6566C"/>
    <w:rsid w:val="00D65A01"/>
    <w:rsid w:val="00D66031"/>
    <w:rsid w:val="00D66903"/>
    <w:rsid w:val="00D66B56"/>
    <w:rsid w:val="00D66F61"/>
    <w:rsid w:val="00D6729C"/>
    <w:rsid w:val="00D678D6"/>
    <w:rsid w:val="00D70BDB"/>
    <w:rsid w:val="00D7162F"/>
    <w:rsid w:val="00D717D2"/>
    <w:rsid w:val="00D71D87"/>
    <w:rsid w:val="00D7215B"/>
    <w:rsid w:val="00D731E0"/>
    <w:rsid w:val="00D7323E"/>
    <w:rsid w:val="00D7353A"/>
    <w:rsid w:val="00D7402A"/>
    <w:rsid w:val="00D74081"/>
    <w:rsid w:val="00D7418F"/>
    <w:rsid w:val="00D741E9"/>
    <w:rsid w:val="00D74244"/>
    <w:rsid w:val="00D7494B"/>
    <w:rsid w:val="00D74A0D"/>
    <w:rsid w:val="00D74BA2"/>
    <w:rsid w:val="00D74CA4"/>
    <w:rsid w:val="00D75168"/>
    <w:rsid w:val="00D75404"/>
    <w:rsid w:val="00D75A0E"/>
    <w:rsid w:val="00D75D6D"/>
    <w:rsid w:val="00D75D71"/>
    <w:rsid w:val="00D75F27"/>
    <w:rsid w:val="00D75FA5"/>
    <w:rsid w:val="00D763B1"/>
    <w:rsid w:val="00D76621"/>
    <w:rsid w:val="00D76830"/>
    <w:rsid w:val="00D76DEE"/>
    <w:rsid w:val="00D777EA"/>
    <w:rsid w:val="00D80195"/>
    <w:rsid w:val="00D801BC"/>
    <w:rsid w:val="00D801BF"/>
    <w:rsid w:val="00D81379"/>
    <w:rsid w:val="00D8177D"/>
    <w:rsid w:val="00D81BA1"/>
    <w:rsid w:val="00D81C19"/>
    <w:rsid w:val="00D81FBB"/>
    <w:rsid w:val="00D821CD"/>
    <w:rsid w:val="00D8283E"/>
    <w:rsid w:val="00D8292B"/>
    <w:rsid w:val="00D82A82"/>
    <w:rsid w:val="00D82E3F"/>
    <w:rsid w:val="00D8302A"/>
    <w:rsid w:val="00D8312C"/>
    <w:rsid w:val="00D83131"/>
    <w:rsid w:val="00D83AD2"/>
    <w:rsid w:val="00D84402"/>
    <w:rsid w:val="00D849CB"/>
    <w:rsid w:val="00D84B27"/>
    <w:rsid w:val="00D85027"/>
    <w:rsid w:val="00D85206"/>
    <w:rsid w:val="00D8572C"/>
    <w:rsid w:val="00D8592D"/>
    <w:rsid w:val="00D85E1F"/>
    <w:rsid w:val="00D85F25"/>
    <w:rsid w:val="00D85F9F"/>
    <w:rsid w:val="00D85FC3"/>
    <w:rsid w:val="00D860B3"/>
    <w:rsid w:val="00D86181"/>
    <w:rsid w:val="00D86490"/>
    <w:rsid w:val="00D865D1"/>
    <w:rsid w:val="00D86624"/>
    <w:rsid w:val="00D867E2"/>
    <w:rsid w:val="00D869E2"/>
    <w:rsid w:val="00D86BD1"/>
    <w:rsid w:val="00D86EEB"/>
    <w:rsid w:val="00D879F0"/>
    <w:rsid w:val="00D903B6"/>
    <w:rsid w:val="00D906C8"/>
    <w:rsid w:val="00D91336"/>
    <w:rsid w:val="00D91635"/>
    <w:rsid w:val="00D91D39"/>
    <w:rsid w:val="00D922D2"/>
    <w:rsid w:val="00D924F1"/>
    <w:rsid w:val="00D92826"/>
    <w:rsid w:val="00D92C16"/>
    <w:rsid w:val="00D92C90"/>
    <w:rsid w:val="00D92D65"/>
    <w:rsid w:val="00D9304A"/>
    <w:rsid w:val="00D932E7"/>
    <w:rsid w:val="00D9334E"/>
    <w:rsid w:val="00D94054"/>
    <w:rsid w:val="00D943C7"/>
    <w:rsid w:val="00D94711"/>
    <w:rsid w:val="00D94A56"/>
    <w:rsid w:val="00D94AD9"/>
    <w:rsid w:val="00D94B99"/>
    <w:rsid w:val="00D94CF9"/>
    <w:rsid w:val="00D94E37"/>
    <w:rsid w:val="00D95036"/>
    <w:rsid w:val="00D955B9"/>
    <w:rsid w:val="00D956F7"/>
    <w:rsid w:val="00D95725"/>
    <w:rsid w:val="00D96015"/>
    <w:rsid w:val="00D96044"/>
    <w:rsid w:val="00D96422"/>
    <w:rsid w:val="00D96880"/>
    <w:rsid w:val="00D96CE3"/>
    <w:rsid w:val="00D96FF3"/>
    <w:rsid w:val="00D9780A"/>
    <w:rsid w:val="00D978D1"/>
    <w:rsid w:val="00D97D24"/>
    <w:rsid w:val="00D97E9D"/>
    <w:rsid w:val="00D97EC4"/>
    <w:rsid w:val="00D97FD1"/>
    <w:rsid w:val="00DA01E5"/>
    <w:rsid w:val="00DA09E5"/>
    <w:rsid w:val="00DA0A3B"/>
    <w:rsid w:val="00DA0D8E"/>
    <w:rsid w:val="00DA1058"/>
    <w:rsid w:val="00DA1568"/>
    <w:rsid w:val="00DA1A3E"/>
    <w:rsid w:val="00DA1A98"/>
    <w:rsid w:val="00DA226E"/>
    <w:rsid w:val="00DA26BB"/>
    <w:rsid w:val="00DA279B"/>
    <w:rsid w:val="00DA2E21"/>
    <w:rsid w:val="00DA3343"/>
    <w:rsid w:val="00DA38BE"/>
    <w:rsid w:val="00DA3A75"/>
    <w:rsid w:val="00DA3BEA"/>
    <w:rsid w:val="00DA4520"/>
    <w:rsid w:val="00DA487E"/>
    <w:rsid w:val="00DA4B56"/>
    <w:rsid w:val="00DA50AA"/>
    <w:rsid w:val="00DA521A"/>
    <w:rsid w:val="00DA56C7"/>
    <w:rsid w:val="00DA58A2"/>
    <w:rsid w:val="00DA5A0C"/>
    <w:rsid w:val="00DA5FEE"/>
    <w:rsid w:val="00DA635E"/>
    <w:rsid w:val="00DA643F"/>
    <w:rsid w:val="00DA68C2"/>
    <w:rsid w:val="00DA7399"/>
    <w:rsid w:val="00DA7402"/>
    <w:rsid w:val="00DA75D7"/>
    <w:rsid w:val="00DA7A8E"/>
    <w:rsid w:val="00DA7B94"/>
    <w:rsid w:val="00DA7EE2"/>
    <w:rsid w:val="00DA7F0C"/>
    <w:rsid w:val="00DB01D7"/>
    <w:rsid w:val="00DB030E"/>
    <w:rsid w:val="00DB04B2"/>
    <w:rsid w:val="00DB08C1"/>
    <w:rsid w:val="00DB0ACF"/>
    <w:rsid w:val="00DB0B07"/>
    <w:rsid w:val="00DB0C04"/>
    <w:rsid w:val="00DB0EA9"/>
    <w:rsid w:val="00DB0EFB"/>
    <w:rsid w:val="00DB1417"/>
    <w:rsid w:val="00DB1CAA"/>
    <w:rsid w:val="00DB1E1E"/>
    <w:rsid w:val="00DB1F7A"/>
    <w:rsid w:val="00DB4321"/>
    <w:rsid w:val="00DB4330"/>
    <w:rsid w:val="00DB487E"/>
    <w:rsid w:val="00DB4D6E"/>
    <w:rsid w:val="00DB520E"/>
    <w:rsid w:val="00DB5619"/>
    <w:rsid w:val="00DB5770"/>
    <w:rsid w:val="00DB588D"/>
    <w:rsid w:val="00DB649D"/>
    <w:rsid w:val="00DB6A32"/>
    <w:rsid w:val="00DB6BFB"/>
    <w:rsid w:val="00DB6DBB"/>
    <w:rsid w:val="00DB6E89"/>
    <w:rsid w:val="00DB6FB1"/>
    <w:rsid w:val="00DB72DB"/>
    <w:rsid w:val="00DB7422"/>
    <w:rsid w:val="00DB7535"/>
    <w:rsid w:val="00DB76B7"/>
    <w:rsid w:val="00DB7B5F"/>
    <w:rsid w:val="00DB7D7D"/>
    <w:rsid w:val="00DB7E78"/>
    <w:rsid w:val="00DC022D"/>
    <w:rsid w:val="00DC0362"/>
    <w:rsid w:val="00DC0595"/>
    <w:rsid w:val="00DC05AF"/>
    <w:rsid w:val="00DC1587"/>
    <w:rsid w:val="00DC16B4"/>
    <w:rsid w:val="00DC1C5B"/>
    <w:rsid w:val="00DC347F"/>
    <w:rsid w:val="00DC43A5"/>
    <w:rsid w:val="00DC4837"/>
    <w:rsid w:val="00DC4C0A"/>
    <w:rsid w:val="00DC51E6"/>
    <w:rsid w:val="00DC645B"/>
    <w:rsid w:val="00DC6534"/>
    <w:rsid w:val="00DC66C9"/>
    <w:rsid w:val="00DC69E5"/>
    <w:rsid w:val="00DC6C04"/>
    <w:rsid w:val="00DC7029"/>
    <w:rsid w:val="00DC72C7"/>
    <w:rsid w:val="00DC743E"/>
    <w:rsid w:val="00DC759F"/>
    <w:rsid w:val="00DC792B"/>
    <w:rsid w:val="00DC7AF5"/>
    <w:rsid w:val="00DC7B05"/>
    <w:rsid w:val="00DC7B2B"/>
    <w:rsid w:val="00DC7E8E"/>
    <w:rsid w:val="00DC7F46"/>
    <w:rsid w:val="00DD0176"/>
    <w:rsid w:val="00DD0B26"/>
    <w:rsid w:val="00DD110B"/>
    <w:rsid w:val="00DD2077"/>
    <w:rsid w:val="00DD21D3"/>
    <w:rsid w:val="00DD2AD4"/>
    <w:rsid w:val="00DD2EDE"/>
    <w:rsid w:val="00DD3141"/>
    <w:rsid w:val="00DD3657"/>
    <w:rsid w:val="00DD3806"/>
    <w:rsid w:val="00DD3DC0"/>
    <w:rsid w:val="00DD4A91"/>
    <w:rsid w:val="00DD4C73"/>
    <w:rsid w:val="00DD56DE"/>
    <w:rsid w:val="00DD5A95"/>
    <w:rsid w:val="00DD60A6"/>
    <w:rsid w:val="00DD62B8"/>
    <w:rsid w:val="00DD66C7"/>
    <w:rsid w:val="00DD68BF"/>
    <w:rsid w:val="00DD6949"/>
    <w:rsid w:val="00DD6A24"/>
    <w:rsid w:val="00DD6A9C"/>
    <w:rsid w:val="00DD733C"/>
    <w:rsid w:val="00DD7459"/>
    <w:rsid w:val="00DD7466"/>
    <w:rsid w:val="00DD74DC"/>
    <w:rsid w:val="00DD77F4"/>
    <w:rsid w:val="00DE05B8"/>
    <w:rsid w:val="00DE1276"/>
    <w:rsid w:val="00DE15E0"/>
    <w:rsid w:val="00DE1776"/>
    <w:rsid w:val="00DE1B3F"/>
    <w:rsid w:val="00DE1BF0"/>
    <w:rsid w:val="00DE1E00"/>
    <w:rsid w:val="00DE1E03"/>
    <w:rsid w:val="00DE2571"/>
    <w:rsid w:val="00DE261E"/>
    <w:rsid w:val="00DE2AF4"/>
    <w:rsid w:val="00DE33E2"/>
    <w:rsid w:val="00DE35AF"/>
    <w:rsid w:val="00DE391A"/>
    <w:rsid w:val="00DE3C57"/>
    <w:rsid w:val="00DE3D56"/>
    <w:rsid w:val="00DE3FFC"/>
    <w:rsid w:val="00DE4260"/>
    <w:rsid w:val="00DE44C0"/>
    <w:rsid w:val="00DE47ED"/>
    <w:rsid w:val="00DE4DAB"/>
    <w:rsid w:val="00DE4E24"/>
    <w:rsid w:val="00DE50D8"/>
    <w:rsid w:val="00DE5128"/>
    <w:rsid w:val="00DE5371"/>
    <w:rsid w:val="00DE56DB"/>
    <w:rsid w:val="00DE5EEA"/>
    <w:rsid w:val="00DE5FFB"/>
    <w:rsid w:val="00DE6074"/>
    <w:rsid w:val="00DE61CB"/>
    <w:rsid w:val="00DE61CF"/>
    <w:rsid w:val="00DE623F"/>
    <w:rsid w:val="00DE6DCC"/>
    <w:rsid w:val="00DE6DDC"/>
    <w:rsid w:val="00DE7206"/>
    <w:rsid w:val="00DE720B"/>
    <w:rsid w:val="00DE744F"/>
    <w:rsid w:val="00DE761F"/>
    <w:rsid w:val="00DE7713"/>
    <w:rsid w:val="00DE77B2"/>
    <w:rsid w:val="00DE77E5"/>
    <w:rsid w:val="00DE7C40"/>
    <w:rsid w:val="00DE7CD4"/>
    <w:rsid w:val="00DF0471"/>
    <w:rsid w:val="00DF0536"/>
    <w:rsid w:val="00DF05B5"/>
    <w:rsid w:val="00DF069F"/>
    <w:rsid w:val="00DF085A"/>
    <w:rsid w:val="00DF0985"/>
    <w:rsid w:val="00DF128A"/>
    <w:rsid w:val="00DF12EF"/>
    <w:rsid w:val="00DF1528"/>
    <w:rsid w:val="00DF1B1F"/>
    <w:rsid w:val="00DF27E7"/>
    <w:rsid w:val="00DF2ABC"/>
    <w:rsid w:val="00DF3148"/>
    <w:rsid w:val="00DF3640"/>
    <w:rsid w:val="00DF39B7"/>
    <w:rsid w:val="00DF4478"/>
    <w:rsid w:val="00DF48B2"/>
    <w:rsid w:val="00DF4D73"/>
    <w:rsid w:val="00DF4ECE"/>
    <w:rsid w:val="00DF5381"/>
    <w:rsid w:val="00DF56B4"/>
    <w:rsid w:val="00DF5B89"/>
    <w:rsid w:val="00DF5BB4"/>
    <w:rsid w:val="00DF5CE6"/>
    <w:rsid w:val="00DF64FB"/>
    <w:rsid w:val="00DF68D0"/>
    <w:rsid w:val="00DF71C8"/>
    <w:rsid w:val="00DF730D"/>
    <w:rsid w:val="00DF740E"/>
    <w:rsid w:val="00DF77FE"/>
    <w:rsid w:val="00E00474"/>
    <w:rsid w:val="00E008E3"/>
    <w:rsid w:val="00E010C4"/>
    <w:rsid w:val="00E0126D"/>
    <w:rsid w:val="00E01709"/>
    <w:rsid w:val="00E01B7D"/>
    <w:rsid w:val="00E01D56"/>
    <w:rsid w:val="00E01F6B"/>
    <w:rsid w:val="00E02445"/>
    <w:rsid w:val="00E0269A"/>
    <w:rsid w:val="00E034BF"/>
    <w:rsid w:val="00E0366A"/>
    <w:rsid w:val="00E038B2"/>
    <w:rsid w:val="00E03968"/>
    <w:rsid w:val="00E04408"/>
    <w:rsid w:val="00E045F2"/>
    <w:rsid w:val="00E04683"/>
    <w:rsid w:val="00E04A38"/>
    <w:rsid w:val="00E04F55"/>
    <w:rsid w:val="00E0501A"/>
    <w:rsid w:val="00E05366"/>
    <w:rsid w:val="00E05385"/>
    <w:rsid w:val="00E05631"/>
    <w:rsid w:val="00E0581A"/>
    <w:rsid w:val="00E05A07"/>
    <w:rsid w:val="00E05BDA"/>
    <w:rsid w:val="00E06E8B"/>
    <w:rsid w:val="00E06EFE"/>
    <w:rsid w:val="00E073D0"/>
    <w:rsid w:val="00E073EE"/>
    <w:rsid w:val="00E07BDC"/>
    <w:rsid w:val="00E10A38"/>
    <w:rsid w:val="00E10DE7"/>
    <w:rsid w:val="00E10EF6"/>
    <w:rsid w:val="00E1164E"/>
    <w:rsid w:val="00E116AA"/>
    <w:rsid w:val="00E11EA5"/>
    <w:rsid w:val="00E12345"/>
    <w:rsid w:val="00E12365"/>
    <w:rsid w:val="00E12538"/>
    <w:rsid w:val="00E12811"/>
    <w:rsid w:val="00E1332C"/>
    <w:rsid w:val="00E13681"/>
    <w:rsid w:val="00E13AAA"/>
    <w:rsid w:val="00E13E86"/>
    <w:rsid w:val="00E141F2"/>
    <w:rsid w:val="00E143CF"/>
    <w:rsid w:val="00E14883"/>
    <w:rsid w:val="00E14885"/>
    <w:rsid w:val="00E14886"/>
    <w:rsid w:val="00E14B6D"/>
    <w:rsid w:val="00E14E7B"/>
    <w:rsid w:val="00E1536D"/>
    <w:rsid w:val="00E1552F"/>
    <w:rsid w:val="00E1585B"/>
    <w:rsid w:val="00E15B3B"/>
    <w:rsid w:val="00E160D7"/>
    <w:rsid w:val="00E167DB"/>
    <w:rsid w:val="00E16F32"/>
    <w:rsid w:val="00E17317"/>
    <w:rsid w:val="00E1742B"/>
    <w:rsid w:val="00E1766D"/>
    <w:rsid w:val="00E2001D"/>
    <w:rsid w:val="00E203ED"/>
    <w:rsid w:val="00E204B3"/>
    <w:rsid w:val="00E20528"/>
    <w:rsid w:val="00E2055B"/>
    <w:rsid w:val="00E20BBF"/>
    <w:rsid w:val="00E20E12"/>
    <w:rsid w:val="00E20EFC"/>
    <w:rsid w:val="00E2120D"/>
    <w:rsid w:val="00E21280"/>
    <w:rsid w:val="00E212DF"/>
    <w:rsid w:val="00E213B0"/>
    <w:rsid w:val="00E2149F"/>
    <w:rsid w:val="00E2185B"/>
    <w:rsid w:val="00E21873"/>
    <w:rsid w:val="00E2258F"/>
    <w:rsid w:val="00E22C47"/>
    <w:rsid w:val="00E22D36"/>
    <w:rsid w:val="00E22F51"/>
    <w:rsid w:val="00E2371C"/>
    <w:rsid w:val="00E23938"/>
    <w:rsid w:val="00E23D3B"/>
    <w:rsid w:val="00E24A59"/>
    <w:rsid w:val="00E24C27"/>
    <w:rsid w:val="00E24EF4"/>
    <w:rsid w:val="00E25319"/>
    <w:rsid w:val="00E25A4E"/>
    <w:rsid w:val="00E25F80"/>
    <w:rsid w:val="00E264E0"/>
    <w:rsid w:val="00E268F8"/>
    <w:rsid w:val="00E2721B"/>
    <w:rsid w:val="00E27299"/>
    <w:rsid w:val="00E2780D"/>
    <w:rsid w:val="00E2795A"/>
    <w:rsid w:val="00E27E8A"/>
    <w:rsid w:val="00E30244"/>
    <w:rsid w:val="00E307AE"/>
    <w:rsid w:val="00E308A2"/>
    <w:rsid w:val="00E30926"/>
    <w:rsid w:val="00E31092"/>
    <w:rsid w:val="00E31560"/>
    <w:rsid w:val="00E31E82"/>
    <w:rsid w:val="00E32287"/>
    <w:rsid w:val="00E32752"/>
    <w:rsid w:val="00E32E81"/>
    <w:rsid w:val="00E33140"/>
    <w:rsid w:val="00E336E0"/>
    <w:rsid w:val="00E3403D"/>
    <w:rsid w:val="00E34356"/>
    <w:rsid w:val="00E34D85"/>
    <w:rsid w:val="00E35C67"/>
    <w:rsid w:val="00E35E20"/>
    <w:rsid w:val="00E35E8F"/>
    <w:rsid w:val="00E35F27"/>
    <w:rsid w:val="00E36314"/>
    <w:rsid w:val="00E3641B"/>
    <w:rsid w:val="00E3649A"/>
    <w:rsid w:val="00E36535"/>
    <w:rsid w:val="00E36629"/>
    <w:rsid w:val="00E36675"/>
    <w:rsid w:val="00E3680E"/>
    <w:rsid w:val="00E36865"/>
    <w:rsid w:val="00E36D1F"/>
    <w:rsid w:val="00E3722F"/>
    <w:rsid w:val="00E374BA"/>
    <w:rsid w:val="00E37953"/>
    <w:rsid w:val="00E402F1"/>
    <w:rsid w:val="00E4060F"/>
    <w:rsid w:val="00E40640"/>
    <w:rsid w:val="00E407F8"/>
    <w:rsid w:val="00E40E42"/>
    <w:rsid w:val="00E4113B"/>
    <w:rsid w:val="00E4130A"/>
    <w:rsid w:val="00E41439"/>
    <w:rsid w:val="00E41EBD"/>
    <w:rsid w:val="00E42334"/>
    <w:rsid w:val="00E4237D"/>
    <w:rsid w:val="00E42667"/>
    <w:rsid w:val="00E42B0C"/>
    <w:rsid w:val="00E42BAF"/>
    <w:rsid w:val="00E42E69"/>
    <w:rsid w:val="00E43325"/>
    <w:rsid w:val="00E437AD"/>
    <w:rsid w:val="00E43BC9"/>
    <w:rsid w:val="00E440BF"/>
    <w:rsid w:val="00E4415C"/>
    <w:rsid w:val="00E451C1"/>
    <w:rsid w:val="00E45DE3"/>
    <w:rsid w:val="00E460FA"/>
    <w:rsid w:val="00E464FB"/>
    <w:rsid w:val="00E46F5E"/>
    <w:rsid w:val="00E47078"/>
    <w:rsid w:val="00E471CD"/>
    <w:rsid w:val="00E47412"/>
    <w:rsid w:val="00E47619"/>
    <w:rsid w:val="00E47729"/>
    <w:rsid w:val="00E47AA9"/>
    <w:rsid w:val="00E50177"/>
    <w:rsid w:val="00E503FA"/>
    <w:rsid w:val="00E505CC"/>
    <w:rsid w:val="00E50712"/>
    <w:rsid w:val="00E50ABB"/>
    <w:rsid w:val="00E50F49"/>
    <w:rsid w:val="00E5109C"/>
    <w:rsid w:val="00E5122A"/>
    <w:rsid w:val="00E51474"/>
    <w:rsid w:val="00E514E9"/>
    <w:rsid w:val="00E52716"/>
    <w:rsid w:val="00E52D19"/>
    <w:rsid w:val="00E53014"/>
    <w:rsid w:val="00E53A35"/>
    <w:rsid w:val="00E53BD5"/>
    <w:rsid w:val="00E53FD4"/>
    <w:rsid w:val="00E54903"/>
    <w:rsid w:val="00E54AB2"/>
    <w:rsid w:val="00E54AC2"/>
    <w:rsid w:val="00E54B71"/>
    <w:rsid w:val="00E54F62"/>
    <w:rsid w:val="00E54F69"/>
    <w:rsid w:val="00E55733"/>
    <w:rsid w:val="00E56682"/>
    <w:rsid w:val="00E56A6F"/>
    <w:rsid w:val="00E56F9F"/>
    <w:rsid w:val="00E57724"/>
    <w:rsid w:val="00E577A5"/>
    <w:rsid w:val="00E57C57"/>
    <w:rsid w:val="00E6005F"/>
    <w:rsid w:val="00E600B8"/>
    <w:rsid w:val="00E603A8"/>
    <w:rsid w:val="00E60897"/>
    <w:rsid w:val="00E60BBD"/>
    <w:rsid w:val="00E60FB7"/>
    <w:rsid w:val="00E61796"/>
    <w:rsid w:val="00E617A0"/>
    <w:rsid w:val="00E617B2"/>
    <w:rsid w:val="00E619FB"/>
    <w:rsid w:val="00E61A18"/>
    <w:rsid w:val="00E61A6C"/>
    <w:rsid w:val="00E61D76"/>
    <w:rsid w:val="00E61DB5"/>
    <w:rsid w:val="00E6205D"/>
    <w:rsid w:val="00E629D7"/>
    <w:rsid w:val="00E6310D"/>
    <w:rsid w:val="00E6344D"/>
    <w:rsid w:val="00E6363C"/>
    <w:rsid w:val="00E63666"/>
    <w:rsid w:val="00E638B3"/>
    <w:rsid w:val="00E63A77"/>
    <w:rsid w:val="00E64385"/>
    <w:rsid w:val="00E64842"/>
    <w:rsid w:val="00E64AE4"/>
    <w:rsid w:val="00E651B9"/>
    <w:rsid w:val="00E65341"/>
    <w:rsid w:val="00E65945"/>
    <w:rsid w:val="00E659FA"/>
    <w:rsid w:val="00E65C2D"/>
    <w:rsid w:val="00E65F31"/>
    <w:rsid w:val="00E65F52"/>
    <w:rsid w:val="00E665CD"/>
    <w:rsid w:val="00E66639"/>
    <w:rsid w:val="00E66690"/>
    <w:rsid w:val="00E66C8E"/>
    <w:rsid w:val="00E66D9F"/>
    <w:rsid w:val="00E66E3C"/>
    <w:rsid w:val="00E66E99"/>
    <w:rsid w:val="00E67003"/>
    <w:rsid w:val="00E6712F"/>
    <w:rsid w:val="00E67222"/>
    <w:rsid w:val="00E6775F"/>
    <w:rsid w:val="00E67C35"/>
    <w:rsid w:val="00E67E91"/>
    <w:rsid w:val="00E70137"/>
    <w:rsid w:val="00E70791"/>
    <w:rsid w:val="00E7086E"/>
    <w:rsid w:val="00E709D9"/>
    <w:rsid w:val="00E70A0B"/>
    <w:rsid w:val="00E70B58"/>
    <w:rsid w:val="00E71BE7"/>
    <w:rsid w:val="00E71D1E"/>
    <w:rsid w:val="00E720EE"/>
    <w:rsid w:val="00E72402"/>
    <w:rsid w:val="00E7272C"/>
    <w:rsid w:val="00E7316E"/>
    <w:rsid w:val="00E735E6"/>
    <w:rsid w:val="00E7395C"/>
    <w:rsid w:val="00E742C2"/>
    <w:rsid w:val="00E74668"/>
    <w:rsid w:val="00E74A30"/>
    <w:rsid w:val="00E74B27"/>
    <w:rsid w:val="00E74DEB"/>
    <w:rsid w:val="00E755CD"/>
    <w:rsid w:val="00E75AEF"/>
    <w:rsid w:val="00E75FDF"/>
    <w:rsid w:val="00E76600"/>
    <w:rsid w:val="00E77384"/>
    <w:rsid w:val="00E77B57"/>
    <w:rsid w:val="00E80341"/>
    <w:rsid w:val="00E806F0"/>
    <w:rsid w:val="00E80826"/>
    <w:rsid w:val="00E810E9"/>
    <w:rsid w:val="00E81A47"/>
    <w:rsid w:val="00E8209E"/>
    <w:rsid w:val="00E8214F"/>
    <w:rsid w:val="00E822A3"/>
    <w:rsid w:val="00E8319E"/>
    <w:rsid w:val="00E83462"/>
    <w:rsid w:val="00E838A7"/>
    <w:rsid w:val="00E83973"/>
    <w:rsid w:val="00E83C9B"/>
    <w:rsid w:val="00E83FB5"/>
    <w:rsid w:val="00E8407C"/>
    <w:rsid w:val="00E843A1"/>
    <w:rsid w:val="00E84481"/>
    <w:rsid w:val="00E8487A"/>
    <w:rsid w:val="00E848B3"/>
    <w:rsid w:val="00E84E2C"/>
    <w:rsid w:val="00E84E63"/>
    <w:rsid w:val="00E84E92"/>
    <w:rsid w:val="00E85135"/>
    <w:rsid w:val="00E851C6"/>
    <w:rsid w:val="00E852CB"/>
    <w:rsid w:val="00E853E1"/>
    <w:rsid w:val="00E8566D"/>
    <w:rsid w:val="00E85841"/>
    <w:rsid w:val="00E85E9A"/>
    <w:rsid w:val="00E85F04"/>
    <w:rsid w:val="00E860AE"/>
    <w:rsid w:val="00E861DE"/>
    <w:rsid w:val="00E8661C"/>
    <w:rsid w:val="00E86746"/>
    <w:rsid w:val="00E86A44"/>
    <w:rsid w:val="00E871FA"/>
    <w:rsid w:val="00E87525"/>
    <w:rsid w:val="00E904FD"/>
    <w:rsid w:val="00E90AAF"/>
    <w:rsid w:val="00E90E70"/>
    <w:rsid w:val="00E9101F"/>
    <w:rsid w:val="00E9151C"/>
    <w:rsid w:val="00E919A1"/>
    <w:rsid w:val="00E924AA"/>
    <w:rsid w:val="00E92658"/>
    <w:rsid w:val="00E927CF"/>
    <w:rsid w:val="00E92B05"/>
    <w:rsid w:val="00E92D04"/>
    <w:rsid w:val="00E930F4"/>
    <w:rsid w:val="00E93357"/>
    <w:rsid w:val="00E933A8"/>
    <w:rsid w:val="00E9360B"/>
    <w:rsid w:val="00E942CF"/>
    <w:rsid w:val="00E94420"/>
    <w:rsid w:val="00E945B6"/>
    <w:rsid w:val="00E945E0"/>
    <w:rsid w:val="00E949F4"/>
    <w:rsid w:val="00E95F2C"/>
    <w:rsid w:val="00E96512"/>
    <w:rsid w:val="00E96A06"/>
    <w:rsid w:val="00E96AB7"/>
    <w:rsid w:val="00E96D1F"/>
    <w:rsid w:val="00E96F92"/>
    <w:rsid w:val="00E973C9"/>
    <w:rsid w:val="00E975EF"/>
    <w:rsid w:val="00E978F5"/>
    <w:rsid w:val="00E97A14"/>
    <w:rsid w:val="00EA042A"/>
    <w:rsid w:val="00EA06B6"/>
    <w:rsid w:val="00EA0A0F"/>
    <w:rsid w:val="00EA0C5B"/>
    <w:rsid w:val="00EA18E1"/>
    <w:rsid w:val="00EA21A8"/>
    <w:rsid w:val="00EA2633"/>
    <w:rsid w:val="00EA26C2"/>
    <w:rsid w:val="00EA26F5"/>
    <w:rsid w:val="00EA272D"/>
    <w:rsid w:val="00EA2B4C"/>
    <w:rsid w:val="00EA2FF0"/>
    <w:rsid w:val="00EA3347"/>
    <w:rsid w:val="00EA34CD"/>
    <w:rsid w:val="00EA3B78"/>
    <w:rsid w:val="00EA3CE7"/>
    <w:rsid w:val="00EA3DCD"/>
    <w:rsid w:val="00EA3ECE"/>
    <w:rsid w:val="00EA4356"/>
    <w:rsid w:val="00EA4F80"/>
    <w:rsid w:val="00EA517D"/>
    <w:rsid w:val="00EA5BBE"/>
    <w:rsid w:val="00EA5CA9"/>
    <w:rsid w:val="00EA5DC4"/>
    <w:rsid w:val="00EA60BA"/>
    <w:rsid w:val="00EA6256"/>
    <w:rsid w:val="00EA642C"/>
    <w:rsid w:val="00EA6A6C"/>
    <w:rsid w:val="00EA6AE5"/>
    <w:rsid w:val="00EA6C9F"/>
    <w:rsid w:val="00EA6DAD"/>
    <w:rsid w:val="00EA72CC"/>
    <w:rsid w:val="00EA7415"/>
    <w:rsid w:val="00EA7BFF"/>
    <w:rsid w:val="00EA7F97"/>
    <w:rsid w:val="00EB00CC"/>
    <w:rsid w:val="00EB1169"/>
    <w:rsid w:val="00EB11D5"/>
    <w:rsid w:val="00EB12BB"/>
    <w:rsid w:val="00EB194D"/>
    <w:rsid w:val="00EB1C62"/>
    <w:rsid w:val="00EB1F27"/>
    <w:rsid w:val="00EB2738"/>
    <w:rsid w:val="00EB2F5A"/>
    <w:rsid w:val="00EB33D3"/>
    <w:rsid w:val="00EB3453"/>
    <w:rsid w:val="00EB3944"/>
    <w:rsid w:val="00EB3B26"/>
    <w:rsid w:val="00EB3BE6"/>
    <w:rsid w:val="00EB4567"/>
    <w:rsid w:val="00EB483A"/>
    <w:rsid w:val="00EB4F78"/>
    <w:rsid w:val="00EB5346"/>
    <w:rsid w:val="00EB57E0"/>
    <w:rsid w:val="00EB5839"/>
    <w:rsid w:val="00EB5BA5"/>
    <w:rsid w:val="00EB5BFC"/>
    <w:rsid w:val="00EB5C12"/>
    <w:rsid w:val="00EB5E3E"/>
    <w:rsid w:val="00EB625E"/>
    <w:rsid w:val="00EB6665"/>
    <w:rsid w:val="00EB72D3"/>
    <w:rsid w:val="00EB7A2D"/>
    <w:rsid w:val="00EC0090"/>
    <w:rsid w:val="00EC0429"/>
    <w:rsid w:val="00EC0C8B"/>
    <w:rsid w:val="00EC1089"/>
    <w:rsid w:val="00EC270E"/>
    <w:rsid w:val="00EC2A02"/>
    <w:rsid w:val="00EC2B97"/>
    <w:rsid w:val="00EC2C75"/>
    <w:rsid w:val="00EC2D30"/>
    <w:rsid w:val="00EC2EF7"/>
    <w:rsid w:val="00EC300F"/>
    <w:rsid w:val="00EC32B0"/>
    <w:rsid w:val="00EC35CF"/>
    <w:rsid w:val="00EC3C71"/>
    <w:rsid w:val="00EC3DA2"/>
    <w:rsid w:val="00EC3ED0"/>
    <w:rsid w:val="00EC4354"/>
    <w:rsid w:val="00EC4BDF"/>
    <w:rsid w:val="00EC4C57"/>
    <w:rsid w:val="00EC4E1A"/>
    <w:rsid w:val="00EC5169"/>
    <w:rsid w:val="00EC52CB"/>
    <w:rsid w:val="00EC5F8E"/>
    <w:rsid w:val="00EC6217"/>
    <w:rsid w:val="00EC6218"/>
    <w:rsid w:val="00EC648D"/>
    <w:rsid w:val="00EC6F75"/>
    <w:rsid w:val="00EC715F"/>
    <w:rsid w:val="00EC74D5"/>
    <w:rsid w:val="00EC74DD"/>
    <w:rsid w:val="00EC75D8"/>
    <w:rsid w:val="00EC77F0"/>
    <w:rsid w:val="00EC7BF1"/>
    <w:rsid w:val="00ED021B"/>
    <w:rsid w:val="00ED029C"/>
    <w:rsid w:val="00ED02F0"/>
    <w:rsid w:val="00ED06E4"/>
    <w:rsid w:val="00ED083C"/>
    <w:rsid w:val="00ED09DD"/>
    <w:rsid w:val="00ED0A3D"/>
    <w:rsid w:val="00ED0B44"/>
    <w:rsid w:val="00ED1BFC"/>
    <w:rsid w:val="00ED1FE3"/>
    <w:rsid w:val="00ED20A5"/>
    <w:rsid w:val="00ED2815"/>
    <w:rsid w:val="00ED2BFF"/>
    <w:rsid w:val="00ED2D8A"/>
    <w:rsid w:val="00ED300E"/>
    <w:rsid w:val="00ED3094"/>
    <w:rsid w:val="00ED3789"/>
    <w:rsid w:val="00ED379D"/>
    <w:rsid w:val="00ED381F"/>
    <w:rsid w:val="00ED4123"/>
    <w:rsid w:val="00ED43AE"/>
    <w:rsid w:val="00ED452D"/>
    <w:rsid w:val="00ED4745"/>
    <w:rsid w:val="00ED47A5"/>
    <w:rsid w:val="00ED47CA"/>
    <w:rsid w:val="00ED4B54"/>
    <w:rsid w:val="00ED4DB7"/>
    <w:rsid w:val="00ED4FBB"/>
    <w:rsid w:val="00ED505A"/>
    <w:rsid w:val="00ED5075"/>
    <w:rsid w:val="00ED5958"/>
    <w:rsid w:val="00ED5D4C"/>
    <w:rsid w:val="00ED62D9"/>
    <w:rsid w:val="00ED67DB"/>
    <w:rsid w:val="00ED6A90"/>
    <w:rsid w:val="00ED6E28"/>
    <w:rsid w:val="00ED71E0"/>
    <w:rsid w:val="00ED79B5"/>
    <w:rsid w:val="00ED7F03"/>
    <w:rsid w:val="00EE01AC"/>
    <w:rsid w:val="00EE044C"/>
    <w:rsid w:val="00EE0F15"/>
    <w:rsid w:val="00EE12F6"/>
    <w:rsid w:val="00EE1306"/>
    <w:rsid w:val="00EE1BD3"/>
    <w:rsid w:val="00EE1E74"/>
    <w:rsid w:val="00EE2876"/>
    <w:rsid w:val="00EE2B73"/>
    <w:rsid w:val="00EE2C1B"/>
    <w:rsid w:val="00EE3077"/>
    <w:rsid w:val="00EE30A5"/>
    <w:rsid w:val="00EE31E9"/>
    <w:rsid w:val="00EE3227"/>
    <w:rsid w:val="00EE32FC"/>
    <w:rsid w:val="00EE40E9"/>
    <w:rsid w:val="00EE4106"/>
    <w:rsid w:val="00EE4AFE"/>
    <w:rsid w:val="00EE4FCB"/>
    <w:rsid w:val="00EE53CD"/>
    <w:rsid w:val="00EE54D1"/>
    <w:rsid w:val="00EE5B8F"/>
    <w:rsid w:val="00EE5CEC"/>
    <w:rsid w:val="00EE5D8C"/>
    <w:rsid w:val="00EE6324"/>
    <w:rsid w:val="00EE6937"/>
    <w:rsid w:val="00EE6973"/>
    <w:rsid w:val="00EE6E1B"/>
    <w:rsid w:val="00EE6F8E"/>
    <w:rsid w:val="00EE72C1"/>
    <w:rsid w:val="00EE788B"/>
    <w:rsid w:val="00EE7F56"/>
    <w:rsid w:val="00EE7F94"/>
    <w:rsid w:val="00EE7FEE"/>
    <w:rsid w:val="00EF00A3"/>
    <w:rsid w:val="00EF03A9"/>
    <w:rsid w:val="00EF0470"/>
    <w:rsid w:val="00EF08CB"/>
    <w:rsid w:val="00EF0ACF"/>
    <w:rsid w:val="00EF0C6C"/>
    <w:rsid w:val="00EF113A"/>
    <w:rsid w:val="00EF157C"/>
    <w:rsid w:val="00EF17F0"/>
    <w:rsid w:val="00EF1B07"/>
    <w:rsid w:val="00EF1B40"/>
    <w:rsid w:val="00EF1C5E"/>
    <w:rsid w:val="00EF1E63"/>
    <w:rsid w:val="00EF1EBA"/>
    <w:rsid w:val="00EF20CB"/>
    <w:rsid w:val="00EF2327"/>
    <w:rsid w:val="00EF265F"/>
    <w:rsid w:val="00EF2786"/>
    <w:rsid w:val="00EF2A9D"/>
    <w:rsid w:val="00EF32D4"/>
    <w:rsid w:val="00EF3D4A"/>
    <w:rsid w:val="00EF3D80"/>
    <w:rsid w:val="00EF3E91"/>
    <w:rsid w:val="00EF3F66"/>
    <w:rsid w:val="00EF40EF"/>
    <w:rsid w:val="00EF4A90"/>
    <w:rsid w:val="00EF4B27"/>
    <w:rsid w:val="00EF4DA4"/>
    <w:rsid w:val="00EF51CC"/>
    <w:rsid w:val="00EF5605"/>
    <w:rsid w:val="00EF5C64"/>
    <w:rsid w:val="00EF5D10"/>
    <w:rsid w:val="00EF5E87"/>
    <w:rsid w:val="00EF6C90"/>
    <w:rsid w:val="00EF6D69"/>
    <w:rsid w:val="00EF76CA"/>
    <w:rsid w:val="00EF78B9"/>
    <w:rsid w:val="00EF79B9"/>
    <w:rsid w:val="00EF7D7B"/>
    <w:rsid w:val="00EF7E05"/>
    <w:rsid w:val="00EF7F06"/>
    <w:rsid w:val="00F00100"/>
    <w:rsid w:val="00F0014D"/>
    <w:rsid w:val="00F00324"/>
    <w:rsid w:val="00F00437"/>
    <w:rsid w:val="00F004E3"/>
    <w:rsid w:val="00F00674"/>
    <w:rsid w:val="00F00995"/>
    <w:rsid w:val="00F0125F"/>
    <w:rsid w:val="00F01551"/>
    <w:rsid w:val="00F01886"/>
    <w:rsid w:val="00F01AA4"/>
    <w:rsid w:val="00F01F4C"/>
    <w:rsid w:val="00F024DD"/>
    <w:rsid w:val="00F026F7"/>
    <w:rsid w:val="00F02972"/>
    <w:rsid w:val="00F02DAF"/>
    <w:rsid w:val="00F02DE3"/>
    <w:rsid w:val="00F03111"/>
    <w:rsid w:val="00F037CD"/>
    <w:rsid w:val="00F03856"/>
    <w:rsid w:val="00F039D0"/>
    <w:rsid w:val="00F03CD6"/>
    <w:rsid w:val="00F03DBE"/>
    <w:rsid w:val="00F04407"/>
    <w:rsid w:val="00F04688"/>
    <w:rsid w:val="00F04A41"/>
    <w:rsid w:val="00F04C4A"/>
    <w:rsid w:val="00F05236"/>
    <w:rsid w:val="00F0559B"/>
    <w:rsid w:val="00F05AC0"/>
    <w:rsid w:val="00F05C3A"/>
    <w:rsid w:val="00F05C72"/>
    <w:rsid w:val="00F05E35"/>
    <w:rsid w:val="00F06D83"/>
    <w:rsid w:val="00F07045"/>
    <w:rsid w:val="00F07185"/>
    <w:rsid w:val="00F07604"/>
    <w:rsid w:val="00F07DA2"/>
    <w:rsid w:val="00F10BDC"/>
    <w:rsid w:val="00F1104F"/>
    <w:rsid w:val="00F11EE6"/>
    <w:rsid w:val="00F122B0"/>
    <w:rsid w:val="00F128EF"/>
    <w:rsid w:val="00F12ABD"/>
    <w:rsid w:val="00F12E03"/>
    <w:rsid w:val="00F13217"/>
    <w:rsid w:val="00F1368B"/>
    <w:rsid w:val="00F13977"/>
    <w:rsid w:val="00F146C0"/>
    <w:rsid w:val="00F148F1"/>
    <w:rsid w:val="00F14A4C"/>
    <w:rsid w:val="00F14D43"/>
    <w:rsid w:val="00F158AF"/>
    <w:rsid w:val="00F1609D"/>
    <w:rsid w:val="00F16429"/>
    <w:rsid w:val="00F16731"/>
    <w:rsid w:val="00F16C98"/>
    <w:rsid w:val="00F16CFB"/>
    <w:rsid w:val="00F16DEF"/>
    <w:rsid w:val="00F16ED7"/>
    <w:rsid w:val="00F17392"/>
    <w:rsid w:val="00F17578"/>
    <w:rsid w:val="00F17EA9"/>
    <w:rsid w:val="00F20238"/>
    <w:rsid w:val="00F2071C"/>
    <w:rsid w:val="00F209D6"/>
    <w:rsid w:val="00F20DAB"/>
    <w:rsid w:val="00F20DB4"/>
    <w:rsid w:val="00F21D83"/>
    <w:rsid w:val="00F22570"/>
    <w:rsid w:val="00F226C5"/>
    <w:rsid w:val="00F2283A"/>
    <w:rsid w:val="00F2291C"/>
    <w:rsid w:val="00F23247"/>
    <w:rsid w:val="00F2342F"/>
    <w:rsid w:val="00F23ED6"/>
    <w:rsid w:val="00F2407C"/>
    <w:rsid w:val="00F24A2D"/>
    <w:rsid w:val="00F250EA"/>
    <w:rsid w:val="00F251A3"/>
    <w:rsid w:val="00F25C79"/>
    <w:rsid w:val="00F25C95"/>
    <w:rsid w:val="00F26067"/>
    <w:rsid w:val="00F26161"/>
    <w:rsid w:val="00F26CBA"/>
    <w:rsid w:val="00F275F0"/>
    <w:rsid w:val="00F27F01"/>
    <w:rsid w:val="00F3056B"/>
    <w:rsid w:val="00F30C93"/>
    <w:rsid w:val="00F30DBA"/>
    <w:rsid w:val="00F30DF5"/>
    <w:rsid w:val="00F31460"/>
    <w:rsid w:val="00F3155A"/>
    <w:rsid w:val="00F31641"/>
    <w:rsid w:val="00F317EE"/>
    <w:rsid w:val="00F3198A"/>
    <w:rsid w:val="00F31B98"/>
    <w:rsid w:val="00F31BC6"/>
    <w:rsid w:val="00F31D05"/>
    <w:rsid w:val="00F31DF4"/>
    <w:rsid w:val="00F31EDF"/>
    <w:rsid w:val="00F31F35"/>
    <w:rsid w:val="00F32045"/>
    <w:rsid w:val="00F3230B"/>
    <w:rsid w:val="00F323BE"/>
    <w:rsid w:val="00F3272F"/>
    <w:rsid w:val="00F32D52"/>
    <w:rsid w:val="00F32E32"/>
    <w:rsid w:val="00F32ECB"/>
    <w:rsid w:val="00F3373A"/>
    <w:rsid w:val="00F33966"/>
    <w:rsid w:val="00F339BC"/>
    <w:rsid w:val="00F33A78"/>
    <w:rsid w:val="00F33B07"/>
    <w:rsid w:val="00F33C0E"/>
    <w:rsid w:val="00F34461"/>
    <w:rsid w:val="00F34586"/>
    <w:rsid w:val="00F34617"/>
    <w:rsid w:val="00F349D6"/>
    <w:rsid w:val="00F34C6B"/>
    <w:rsid w:val="00F3504F"/>
    <w:rsid w:val="00F353E3"/>
    <w:rsid w:val="00F354B0"/>
    <w:rsid w:val="00F35848"/>
    <w:rsid w:val="00F3593F"/>
    <w:rsid w:val="00F35BBE"/>
    <w:rsid w:val="00F35E18"/>
    <w:rsid w:val="00F35FC3"/>
    <w:rsid w:val="00F35FCD"/>
    <w:rsid w:val="00F36C76"/>
    <w:rsid w:val="00F37025"/>
    <w:rsid w:val="00F3714D"/>
    <w:rsid w:val="00F37300"/>
    <w:rsid w:val="00F37DA4"/>
    <w:rsid w:val="00F37F2A"/>
    <w:rsid w:val="00F40385"/>
    <w:rsid w:val="00F40F43"/>
    <w:rsid w:val="00F40F4B"/>
    <w:rsid w:val="00F41280"/>
    <w:rsid w:val="00F41962"/>
    <w:rsid w:val="00F42095"/>
    <w:rsid w:val="00F426C7"/>
    <w:rsid w:val="00F42D48"/>
    <w:rsid w:val="00F42E2D"/>
    <w:rsid w:val="00F42EEC"/>
    <w:rsid w:val="00F42F7E"/>
    <w:rsid w:val="00F42FB3"/>
    <w:rsid w:val="00F430E9"/>
    <w:rsid w:val="00F43978"/>
    <w:rsid w:val="00F43C39"/>
    <w:rsid w:val="00F43CCF"/>
    <w:rsid w:val="00F43E0B"/>
    <w:rsid w:val="00F44648"/>
    <w:rsid w:val="00F44B0F"/>
    <w:rsid w:val="00F44F3E"/>
    <w:rsid w:val="00F453A3"/>
    <w:rsid w:val="00F45A71"/>
    <w:rsid w:val="00F4606B"/>
    <w:rsid w:val="00F46609"/>
    <w:rsid w:val="00F46A9D"/>
    <w:rsid w:val="00F46E0F"/>
    <w:rsid w:val="00F47061"/>
    <w:rsid w:val="00F473DD"/>
    <w:rsid w:val="00F47530"/>
    <w:rsid w:val="00F47541"/>
    <w:rsid w:val="00F476E4"/>
    <w:rsid w:val="00F47830"/>
    <w:rsid w:val="00F47A55"/>
    <w:rsid w:val="00F50977"/>
    <w:rsid w:val="00F50C08"/>
    <w:rsid w:val="00F50EB2"/>
    <w:rsid w:val="00F51215"/>
    <w:rsid w:val="00F5163F"/>
    <w:rsid w:val="00F5199D"/>
    <w:rsid w:val="00F51ED6"/>
    <w:rsid w:val="00F52295"/>
    <w:rsid w:val="00F525FC"/>
    <w:rsid w:val="00F52AA4"/>
    <w:rsid w:val="00F52C8B"/>
    <w:rsid w:val="00F52D87"/>
    <w:rsid w:val="00F52FE2"/>
    <w:rsid w:val="00F5303C"/>
    <w:rsid w:val="00F53125"/>
    <w:rsid w:val="00F539B4"/>
    <w:rsid w:val="00F53A2E"/>
    <w:rsid w:val="00F53C75"/>
    <w:rsid w:val="00F53F6F"/>
    <w:rsid w:val="00F53FE5"/>
    <w:rsid w:val="00F54009"/>
    <w:rsid w:val="00F54015"/>
    <w:rsid w:val="00F541CB"/>
    <w:rsid w:val="00F54A3E"/>
    <w:rsid w:val="00F54AF1"/>
    <w:rsid w:val="00F552EA"/>
    <w:rsid w:val="00F55973"/>
    <w:rsid w:val="00F56B59"/>
    <w:rsid w:val="00F56C2C"/>
    <w:rsid w:val="00F56D12"/>
    <w:rsid w:val="00F56DF1"/>
    <w:rsid w:val="00F572C8"/>
    <w:rsid w:val="00F57486"/>
    <w:rsid w:val="00F57FD5"/>
    <w:rsid w:val="00F601B3"/>
    <w:rsid w:val="00F6082C"/>
    <w:rsid w:val="00F60CE3"/>
    <w:rsid w:val="00F60FE9"/>
    <w:rsid w:val="00F61034"/>
    <w:rsid w:val="00F613F6"/>
    <w:rsid w:val="00F624AC"/>
    <w:rsid w:val="00F6274E"/>
    <w:rsid w:val="00F629D9"/>
    <w:rsid w:val="00F62D8F"/>
    <w:rsid w:val="00F63139"/>
    <w:rsid w:val="00F6359F"/>
    <w:rsid w:val="00F63F85"/>
    <w:rsid w:val="00F644AF"/>
    <w:rsid w:val="00F648A1"/>
    <w:rsid w:val="00F64DF7"/>
    <w:rsid w:val="00F64F2F"/>
    <w:rsid w:val="00F6501C"/>
    <w:rsid w:val="00F651BB"/>
    <w:rsid w:val="00F65254"/>
    <w:rsid w:val="00F654F9"/>
    <w:rsid w:val="00F65965"/>
    <w:rsid w:val="00F659B4"/>
    <w:rsid w:val="00F6628E"/>
    <w:rsid w:val="00F662E7"/>
    <w:rsid w:val="00F663FA"/>
    <w:rsid w:val="00F664C3"/>
    <w:rsid w:val="00F66E49"/>
    <w:rsid w:val="00F6718B"/>
    <w:rsid w:val="00F67529"/>
    <w:rsid w:val="00F67915"/>
    <w:rsid w:val="00F67CF7"/>
    <w:rsid w:val="00F67F6F"/>
    <w:rsid w:val="00F70450"/>
    <w:rsid w:val="00F70517"/>
    <w:rsid w:val="00F705C1"/>
    <w:rsid w:val="00F70A1C"/>
    <w:rsid w:val="00F7101A"/>
    <w:rsid w:val="00F71996"/>
    <w:rsid w:val="00F724D3"/>
    <w:rsid w:val="00F727A0"/>
    <w:rsid w:val="00F73144"/>
    <w:rsid w:val="00F73443"/>
    <w:rsid w:val="00F73503"/>
    <w:rsid w:val="00F737AF"/>
    <w:rsid w:val="00F73FA2"/>
    <w:rsid w:val="00F74235"/>
    <w:rsid w:val="00F743F7"/>
    <w:rsid w:val="00F74661"/>
    <w:rsid w:val="00F74BD9"/>
    <w:rsid w:val="00F7523C"/>
    <w:rsid w:val="00F75700"/>
    <w:rsid w:val="00F7595D"/>
    <w:rsid w:val="00F75CBB"/>
    <w:rsid w:val="00F75D49"/>
    <w:rsid w:val="00F75D4E"/>
    <w:rsid w:val="00F75F66"/>
    <w:rsid w:val="00F7607A"/>
    <w:rsid w:val="00F76536"/>
    <w:rsid w:val="00F765FF"/>
    <w:rsid w:val="00F76953"/>
    <w:rsid w:val="00F76E9F"/>
    <w:rsid w:val="00F774C9"/>
    <w:rsid w:val="00F77AE1"/>
    <w:rsid w:val="00F77B91"/>
    <w:rsid w:val="00F80129"/>
    <w:rsid w:val="00F8043E"/>
    <w:rsid w:val="00F807CB"/>
    <w:rsid w:val="00F809EE"/>
    <w:rsid w:val="00F80B41"/>
    <w:rsid w:val="00F80F90"/>
    <w:rsid w:val="00F81B22"/>
    <w:rsid w:val="00F81D03"/>
    <w:rsid w:val="00F820BD"/>
    <w:rsid w:val="00F8227E"/>
    <w:rsid w:val="00F8228F"/>
    <w:rsid w:val="00F823A0"/>
    <w:rsid w:val="00F828F4"/>
    <w:rsid w:val="00F82D28"/>
    <w:rsid w:val="00F82E69"/>
    <w:rsid w:val="00F8306E"/>
    <w:rsid w:val="00F836A8"/>
    <w:rsid w:val="00F83920"/>
    <w:rsid w:val="00F83963"/>
    <w:rsid w:val="00F83B13"/>
    <w:rsid w:val="00F83E16"/>
    <w:rsid w:val="00F83F66"/>
    <w:rsid w:val="00F84226"/>
    <w:rsid w:val="00F846C5"/>
    <w:rsid w:val="00F84A99"/>
    <w:rsid w:val="00F84F17"/>
    <w:rsid w:val="00F851F3"/>
    <w:rsid w:val="00F856E2"/>
    <w:rsid w:val="00F85C94"/>
    <w:rsid w:val="00F86018"/>
    <w:rsid w:val="00F86BFF"/>
    <w:rsid w:val="00F86C79"/>
    <w:rsid w:val="00F86C8A"/>
    <w:rsid w:val="00F86F31"/>
    <w:rsid w:val="00F870F3"/>
    <w:rsid w:val="00F87761"/>
    <w:rsid w:val="00F8787A"/>
    <w:rsid w:val="00F87B11"/>
    <w:rsid w:val="00F87D2C"/>
    <w:rsid w:val="00F90225"/>
    <w:rsid w:val="00F90557"/>
    <w:rsid w:val="00F9069C"/>
    <w:rsid w:val="00F90DCE"/>
    <w:rsid w:val="00F91508"/>
    <w:rsid w:val="00F91BFD"/>
    <w:rsid w:val="00F920A8"/>
    <w:rsid w:val="00F92293"/>
    <w:rsid w:val="00F924BE"/>
    <w:rsid w:val="00F9276E"/>
    <w:rsid w:val="00F928C6"/>
    <w:rsid w:val="00F930F3"/>
    <w:rsid w:val="00F93374"/>
    <w:rsid w:val="00F93A4A"/>
    <w:rsid w:val="00F94024"/>
    <w:rsid w:val="00F941E7"/>
    <w:rsid w:val="00F941FC"/>
    <w:rsid w:val="00F9449D"/>
    <w:rsid w:val="00F944F6"/>
    <w:rsid w:val="00F94D11"/>
    <w:rsid w:val="00F951B7"/>
    <w:rsid w:val="00F95BA8"/>
    <w:rsid w:val="00F95C60"/>
    <w:rsid w:val="00F9688D"/>
    <w:rsid w:val="00F96B15"/>
    <w:rsid w:val="00F96DF1"/>
    <w:rsid w:val="00F9700B"/>
    <w:rsid w:val="00F97359"/>
    <w:rsid w:val="00F97A08"/>
    <w:rsid w:val="00F97C59"/>
    <w:rsid w:val="00F97DBC"/>
    <w:rsid w:val="00F97ECF"/>
    <w:rsid w:val="00FA01F8"/>
    <w:rsid w:val="00FA0242"/>
    <w:rsid w:val="00FA0F80"/>
    <w:rsid w:val="00FA1159"/>
    <w:rsid w:val="00FA1276"/>
    <w:rsid w:val="00FA2018"/>
    <w:rsid w:val="00FA2035"/>
    <w:rsid w:val="00FA2148"/>
    <w:rsid w:val="00FA2548"/>
    <w:rsid w:val="00FA2824"/>
    <w:rsid w:val="00FA2837"/>
    <w:rsid w:val="00FA2977"/>
    <w:rsid w:val="00FA2A45"/>
    <w:rsid w:val="00FA2B12"/>
    <w:rsid w:val="00FA2B92"/>
    <w:rsid w:val="00FA343D"/>
    <w:rsid w:val="00FA348F"/>
    <w:rsid w:val="00FA3584"/>
    <w:rsid w:val="00FA35E5"/>
    <w:rsid w:val="00FA3801"/>
    <w:rsid w:val="00FA4034"/>
    <w:rsid w:val="00FA4431"/>
    <w:rsid w:val="00FA48EC"/>
    <w:rsid w:val="00FA4ED3"/>
    <w:rsid w:val="00FA50A8"/>
    <w:rsid w:val="00FA5303"/>
    <w:rsid w:val="00FA5709"/>
    <w:rsid w:val="00FA5871"/>
    <w:rsid w:val="00FA5C5B"/>
    <w:rsid w:val="00FA5F13"/>
    <w:rsid w:val="00FA640D"/>
    <w:rsid w:val="00FA6635"/>
    <w:rsid w:val="00FA6C89"/>
    <w:rsid w:val="00FA6E63"/>
    <w:rsid w:val="00FA7651"/>
    <w:rsid w:val="00FA7800"/>
    <w:rsid w:val="00FA7913"/>
    <w:rsid w:val="00FA7EF2"/>
    <w:rsid w:val="00FB021F"/>
    <w:rsid w:val="00FB03C4"/>
    <w:rsid w:val="00FB057D"/>
    <w:rsid w:val="00FB0B7E"/>
    <w:rsid w:val="00FB0D3F"/>
    <w:rsid w:val="00FB0DE8"/>
    <w:rsid w:val="00FB0F0C"/>
    <w:rsid w:val="00FB0F7E"/>
    <w:rsid w:val="00FB1085"/>
    <w:rsid w:val="00FB143D"/>
    <w:rsid w:val="00FB1503"/>
    <w:rsid w:val="00FB1631"/>
    <w:rsid w:val="00FB17BC"/>
    <w:rsid w:val="00FB1B12"/>
    <w:rsid w:val="00FB1CC1"/>
    <w:rsid w:val="00FB2622"/>
    <w:rsid w:val="00FB2E0E"/>
    <w:rsid w:val="00FB2F8A"/>
    <w:rsid w:val="00FB2FE5"/>
    <w:rsid w:val="00FB376A"/>
    <w:rsid w:val="00FB3AB6"/>
    <w:rsid w:val="00FB3DB4"/>
    <w:rsid w:val="00FB3DCC"/>
    <w:rsid w:val="00FB3ED9"/>
    <w:rsid w:val="00FB48D4"/>
    <w:rsid w:val="00FB493F"/>
    <w:rsid w:val="00FB49E7"/>
    <w:rsid w:val="00FB4CD9"/>
    <w:rsid w:val="00FB4EF8"/>
    <w:rsid w:val="00FB578F"/>
    <w:rsid w:val="00FB5996"/>
    <w:rsid w:val="00FB59AC"/>
    <w:rsid w:val="00FB5A11"/>
    <w:rsid w:val="00FB5C56"/>
    <w:rsid w:val="00FB636B"/>
    <w:rsid w:val="00FB63C1"/>
    <w:rsid w:val="00FB691A"/>
    <w:rsid w:val="00FB69D8"/>
    <w:rsid w:val="00FB6B6D"/>
    <w:rsid w:val="00FB6BDA"/>
    <w:rsid w:val="00FB6C2D"/>
    <w:rsid w:val="00FB702C"/>
    <w:rsid w:val="00FB7580"/>
    <w:rsid w:val="00FB7EFF"/>
    <w:rsid w:val="00FC022B"/>
    <w:rsid w:val="00FC02C0"/>
    <w:rsid w:val="00FC038C"/>
    <w:rsid w:val="00FC0573"/>
    <w:rsid w:val="00FC07DA"/>
    <w:rsid w:val="00FC0D02"/>
    <w:rsid w:val="00FC0D35"/>
    <w:rsid w:val="00FC11C9"/>
    <w:rsid w:val="00FC130F"/>
    <w:rsid w:val="00FC1413"/>
    <w:rsid w:val="00FC16F8"/>
    <w:rsid w:val="00FC1732"/>
    <w:rsid w:val="00FC1CEC"/>
    <w:rsid w:val="00FC2991"/>
    <w:rsid w:val="00FC2A2E"/>
    <w:rsid w:val="00FC30BB"/>
    <w:rsid w:val="00FC33DD"/>
    <w:rsid w:val="00FC44DD"/>
    <w:rsid w:val="00FC4846"/>
    <w:rsid w:val="00FC4A83"/>
    <w:rsid w:val="00FC4D70"/>
    <w:rsid w:val="00FC4FD8"/>
    <w:rsid w:val="00FC5608"/>
    <w:rsid w:val="00FC6153"/>
    <w:rsid w:val="00FC6268"/>
    <w:rsid w:val="00FC657B"/>
    <w:rsid w:val="00FC66B1"/>
    <w:rsid w:val="00FC6A22"/>
    <w:rsid w:val="00FC7083"/>
    <w:rsid w:val="00FC70AD"/>
    <w:rsid w:val="00FC70FD"/>
    <w:rsid w:val="00FC71F2"/>
    <w:rsid w:val="00FC76FE"/>
    <w:rsid w:val="00FC79FE"/>
    <w:rsid w:val="00FD07FA"/>
    <w:rsid w:val="00FD08BD"/>
    <w:rsid w:val="00FD0D50"/>
    <w:rsid w:val="00FD15AA"/>
    <w:rsid w:val="00FD1C5F"/>
    <w:rsid w:val="00FD224E"/>
    <w:rsid w:val="00FD2A88"/>
    <w:rsid w:val="00FD3344"/>
    <w:rsid w:val="00FD3408"/>
    <w:rsid w:val="00FD3614"/>
    <w:rsid w:val="00FD37ED"/>
    <w:rsid w:val="00FD3AE3"/>
    <w:rsid w:val="00FD3CBD"/>
    <w:rsid w:val="00FD4022"/>
    <w:rsid w:val="00FD40CD"/>
    <w:rsid w:val="00FD46FE"/>
    <w:rsid w:val="00FD49CC"/>
    <w:rsid w:val="00FD4C28"/>
    <w:rsid w:val="00FD4C7C"/>
    <w:rsid w:val="00FD4D2C"/>
    <w:rsid w:val="00FD4D34"/>
    <w:rsid w:val="00FD5127"/>
    <w:rsid w:val="00FD5262"/>
    <w:rsid w:val="00FD547D"/>
    <w:rsid w:val="00FD5923"/>
    <w:rsid w:val="00FD5AF9"/>
    <w:rsid w:val="00FD5B18"/>
    <w:rsid w:val="00FD5FCC"/>
    <w:rsid w:val="00FD6082"/>
    <w:rsid w:val="00FD6270"/>
    <w:rsid w:val="00FD6972"/>
    <w:rsid w:val="00FD6AB5"/>
    <w:rsid w:val="00FD6FF2"/>
    <w:rsid w:val="00FD7472"/>
    <w:rsid w:val="00FD7521"/>
    <w:rsid w:val="00FD7BBF"/>
    <w:rsid w:val="00FD7DE5"/>
    <w:rsid w:val="00FE0042"/>
    <w:rsid w:val="00FE01F4"/>
    <w:rsid w:val="00FE072E"/>
    <w:rsid w:val="00FE082F"/>
    <w:rsid w:val="00FE25E4"/>
    <w:rsid w:val="00FE2BC1"/>
    <w:rsid w:val="00FE2CF1"/>
    <w:rsid w:val="00FE2D4B"/>
    <w:rsid w:val="00FE396E"/>
    <w:rsid w:val="00FE3A85"/>
    <w:rsid w:val="00FE40BE"/>
    <w:rsid w:val="00FE421B"/>
    <w:rsid w:val="00FE4991"/>
    <w:rsid w:val="00FE4D4E"/>
    <w:rsid w:val="00FE64AF"/>
    <w:rsid w:val="00FE69A4"/>
    <w:rsid w:val="00FE78AA"/>
    <w:rsid w:val="00FE79A8"/>
    <w:rsid w:val="00FF0028"/>
    <w:rsid w:val="00FF02EE"/>
    <w:rsid w:val="00FF036C"/>
    <w:rsid w:val="00FF07BC"/>
    <w:rsid w:val="00FF0AC2"/>
    <w:rsid w:val="00FF0EE5"/>
    <w:rsid w:val="00FF11B7"/>
    <w:rsid w:val="00FF1347"/>
    <w:rsid w:val="00FF1691"/>
    <w:rsid w:val="00FF1926"/>
    <w:rsid w:val="00FF19E9"/>
    <w:rsid w:val="00FF1BC5"/>
    <w:rsid w:val="00FF1EBB"/>
    <w:rsid w:val="00FF1EBC"/>
    <w:rsid w:val="00FF23A6"/>
    <w:rsid w:val="00FF269E"/>
    <w:rsid w:val="00FF292F"/>
    <w:rsid w:val="00FF3C78"/>
    <w:rsid w:val="00FF44C5"/>
    <w:rsid w:val="00FF486B"/>
    <w:rsid w:val="00FF4937"/>
    <w:rsid w:val="00FF4AB7"/>
    <w:rsid w:val="00FF4C08"/>
    <w:rsid w:val="00FF4D58"/>
    <w:rsid w:val="00FF523B"/>
    <w:rsid w:val="00FF5654"/>
    <w:rsid w:val="00FF587D"/>
    <w:rsid w:val="00FF5F28"/>
    <w:rsid w:val="00FF6A49"/>
    <w:rsid w:val="00FF6B0C"/>
    <w:rsid w:val="00FF6C36"/>
    <w:rsid w:val="00FF7E2D"/>
  </w:rsids>
  <m:mathPr>
    <m:mathFont m:val="Cambria Math"/>
    <m:brkBin m:val="before"/>
    <m:brkBinSub m:val="--"/>
    <m:smallFrac m:val="0"/>
    <m:dispDef/>
    <m:lMargin m:val="0"/>
    <m:rMargin m:val="0"/>
    <m:defJc m:val="centerGroup"/>
    <m:wrapIndent m:val="1440"/>
    <m:intLim m:val="subSup"/>
    <m:naryLim m:val="undOvr"/>
  </m:mathPr>
  <w:themeFontLang w:val="en-CA" w:eastAsia="zh-CN" w:bidi="my-MM"/>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74A2C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locked="1"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locked="1"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226EF"/>
    <w:pPr>
      <w:spacing w:after="240" w:line="240" w:lineRule="auto"/>
    </w:pPr>
    <w:rPr>
      <w:rFonts w:ascii="Times New Roman" w:hAnsi="Times New Roman"/>
    </w:rPr>
  </w:style>
  <w:style w:type="paragraph" w:styleId="Heading1">
    <w:name w:val="heading 1"/>
    <w:basedOn w:val="Normal"/>
    <w:next w:val="Normal"/>
    <w:link w:val="Heading1Char"/>
    <w:uiPriority w:val="9"/>
    <w:qFormat/>
    <w:rsid w:val="009064A4"/>
    <w:pPr>
      <w:keepNext/>
      <w:keepLines/>
      <w:spacing w:before="440" w:after="220"/>
      <w:ind w:left="720" w:hanging="720"/>
      <w:outlineLvl w:val="0"/>
    </w:pPr>
    <w:rPr>
      <w:rFonts w:eastAsiaTheme="majorEastAsia" w:cstheme="majorBidi"/>
      <w:b/>
      <w:bCs/>
      <w:caps/>
      <w:szCs w:val="28"/>
    </w:rPr>
  </w:style>
  <w:style w:type="paragraph" w:styleId="Heading2">
    <w:name w:val="heading 2"/>
    <w:next w:val="Normal"/>
    <w:link w:val="Heading2Char"/>
    <w:uiPriority w:val="9"/>
    <w:unhideWhenUsed/>
    <w:qFormat/>
    <w:rsid w:val="00464479"/>
    <w:pPr>
      <w:tabs>
        <w:tab w:val="left" w:pos="562"/>
      </w:tabs>
      <w:spacing w:before="440" w:after="220" w:line="240" w:lineRule="auto"/>
      <w:ind w:left="562" w:hanging="562"/>
      <w:contextualSpacing/>
      <w:outlineLvl w:val="1"/>
    </w:pPr>
    <w:rPr>
      <w:rFonts w:ascii="Times New Roman" w:eastAsiaTheme="minorHAnsi" w:hAnsi="Times New Roman" w:cstheme="majorBidi"/>
      <w:b/>
      <w:bCs/>
      <w:caps/>
      <w:szCs w:val="28"/>
      <w:lang w:val="en-GB"/>
    </w:rPr>
  </w:style>
  <w:style w:type="paragraph" w:styleId="Heading3">
    <w:name w:val="heading 3"/>
    <w:next w:val="Normal"/>
    <w:link w:val="Heading3Char"/>
    <w:uiPriority w:val="9"/>
    <w:unhideWhenUsed/>
    <w:qFormat/>
    <w:rsid w:val="00464479"/>
    <w:pPr>
      <w:keepNext/>
      <w:keepLines/>
      <w:tabs>
        <w:tab w:val="left" w:pos="567"/>
      </w:tabs>
      <w:spacing w:before="220" w:after="220" w:line="240" w:lineRule="auto"/>
      <w:ind w:left="562" w:hanging="562"/>
      <w:contextualSpacing/>
      <w:outlineLvl w:val="2"/>
    </w:pPr>
    <w:rPr>
      <w:rFonts w:ascii="Times New Roman Bold" w:hAnsi="Times New Roman Bold"/>
      <w:b/>
      <w:lang w:val="en-GB"/>
    </w:rPr>
  </w:style>
  <w:style w:type="paragraph" w:styleId="Heading4">
    <w:name w:val="heading 4"/>
    <w:next w:val="Normal"/>
    <w:link w:val="Heading4Char"/>
    <w:uiPriority w:val="9"/>
    <w:unhideWhenUsed/>
    <w:qFormat/>
    <w:rsid w:val="00625E29"/>
    <w:pPr>
      <w:spacing w:before="220" w:after="0" w:line="240" w:lineRule="auto"/>
      <w:contextualSpacing/>
      <w:outlineLvl w:val="3"/>
    </w:pPr>
    <w:rPr>
      <w:rFonts w:ascii="Times New Roman" w:hAnsi="Times New Roman"/>
      <w:bCs/>
      <w:u w:val="single"/>
    </w:rPr>
  </w:style>
  <w:style w:type="paragraph" w:styleId="Heading5">
    <w:name w:val="heading 5"/>
    <w:next w:val="Normal"/>
    <w:link w:val="Heading5Char"/>
    <w:uiPriority w:val="9"/>
    <w:unhideWhenUsed/>
    <w:qFormat/>
    <w:rsid w:val="00F16ED7"/>
    <w:pPr>
      <w:keepNext/>
      <w:keepLines/>
      <w:spacing w:before="220" w:after="0" w:line="240" w:lineRule="auto"/>
      <w:contextualSpacing/>
      <w:outlineLvl w:val="4"/>
    </w:pPr>
    <w:rPr>
      <w:rFonts w:ascii="Times New Roman" w:hAnsi="Times New Roman"/>
      <w:i/>
      <w:lang w:val="en-GB"/>
    </w:rPr>
  </w:style>
  <w:style w:type="paragraph" w:styleId="Heading6">
    <w:name w:val="heading 6"/>
    <w:basedOn w:val="Normal"/>
    <w:next w:val="Normal"/>
    <w:link w:val="Heading6Char"/>
    <w:uiPriority w:val="9"/>
    <w:unhideWhenUsed/>
    <w:qFormat/>
    <w:rsid w:val="00756762"/>
    <w:pPr>
      <w:keepNext/>
      <w:keepLines/>
      <w:spacing w:before="200" w:line="276" w:lineRule="auto"/>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unhideWhenUsed/>
    <w:qFormat/>
    <w:rsid w:val="00756762"/>
    <w:pPr>
      <w:keepNext/>
      <w:keepLines/>
      <w:spacing w:before="200" w:line="276" w:lineRule="auto"/>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unhideWhenUsed/>
    <w:qFormat/>
    <w:rsid w:val="00756762"/>
    <w:pPr>
      <w:keepNext/>
      <w:keepLines/>
      <w:spacing w:before="200" w:line="276" w:lineRule="auto"/>
      <w:outlineLvl w:val="7"/>
    </w:pPr>
    <w:rPr>
      <w:rFonts w:asciiTheme="majorHAnsi" w:eastAsiaTheme="majorEastAsia" w:hAnsiTheme="majorHAnsi" w:cstheme="majorBidi"/>
      <w:color w:val="404040" w:themeColor="text1" w:themeTint="BF"/>
      <w:sz w:val="20"/>
    </w:rPr>
  </w:style>
  <w:style w:type="paragraph" w:styleId="Heading9">
    <w:name w:val="heading 9"/>
    <w:basedOn w:val="Normal"/>
    <w:next w:val="Normal"/>
    <w:link w:val="Heading9Char"/>
    <w:uiPriority w:val="9"/>
    <w:unhideWhenUsed/>
    <w:qFormat/>
    <w:rsid w:val="00756762"/>
    <w:pPr>
      <w:keepNext/>
      <w:keepLines/>
      <w:spacing w:before="200" w:line="276" w:lineRule="auto"/>
      <w:outlineLvl w:val="8"/>
    </w:pPr>
    <w:rPr>
      <w:rFonts w:asciiTheme="majorHAnsi" w:eastAsiaTheme="majorEastAsia" w:hAnsiTheme="majorHAnsi" w:cstheme="majorBidi"/>
      <w:i/>
      <w:iCs/>
      <w:color w:val="404040" w:themeColor="text1" w:themeTint="BF"/>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aption">
    <w:name w:val="caption"/>
    <w:basedOn w:val="Normal"/>
    <w:next w:val="Normal"/>
    <w:uiPriority w:val="35"/>
    <w:unhideWhenUsed/>
    <w:qFormat/>
    <w:rsid w:val="00D75F27"/>
    <w:rPr>
      <w:b/>
      <w:bCs/>
      <w:i/>
      <w:color w:val="008000"/>
    </w:rPr>
  </w:style>
  <w:style w:type="paragraph" w:customStyle="1" w:styleId="Heading3-AnnexIV">
    <w:name w:val="Heading 3 - AnnexIV"/>
    <w:qFormat/>
    <w:rsid w:val="008E6160"/>
    <w:pPr>
      <w:spacing w:before="240" w:after="240" w:line="240" w:lineRule="auto"/>
      <w:contextualSpacing/>
      <w:outlineLvl w:val="2"/>
    </w:pPr>
    <w:rPr>
      <w:rFonts w:ascii="Times New Roman" w:hAnsi="Times New Roman"/>
      <w:b/>
      <w:szCs w:val="24"/>
      <w:lang w:val="en-CA" w:eastAsia="en-CA"/>
    </w:rPr>
  </w:style>
  <w:style w:type="paragraph" w:styleId="ListParagraph">
    <w:name w:val="List Paragraph"/>
    <w:basedOn w:val="Normal"/>
    <w:uiPriority w:val="34"/>
    <w:qFormat/>
    <w:rsid w:val="007A3E71"/>
    <w:pPr>
      <w:ind w:left="720"/>
    </w:pPr>
    <w:rPr>
      <w:rFonts w:eastAsiaTheme="minorHAnsi"/>
      <w:lang w:val="en-CA"/>
    </w:rPr>
  </w:style>
  <w:style w:type="character" w:customStyle="1" w:styleId="Heading1Char">
    <w:name w:val="Heading 1 Char"/>
    <w:basedOn w:val="DefaultParagraphFont"/>
    <w:link w:val="Heading1"/>
    <w:uiPriority w:val="9"/>
    <w:rsid w:val="009064A4"/>
    <w:rPr>
      <w:rFonts w:ascii="Times New Roman" w:eastAsiaTheme="majorEastAsia" w:hAnsi="Times New Roman" w:cstheme="majorBidi"/>
      <w:b/>
      <w:bCs/>
      <w:caps/>
      <w:szCs w:val="28"/>
      <w:shd w:val="clear" w:color="auto" w:fill="auto"/>
    </w:rPr>
  </w:style>
  <w:style w:type="character" w:customStyle="1" w:styleId="Heading2Char">
    <w:name w:val="Heading 2 Char"/>
    <w:basedOn w:val="DefaultParagraphFont"/>
    <w:link w:val="Heading2"/>
    <w:uiPriority w:val="9"/>
    <w:rsid w:val="00464479"/>
    <w:rPr>
      <w:rFonts w:ascii="Times New Roman" w:eastAsiaTheme="minorHAnsi" w:hAnsi="Times New Roman" w:cstheme="majorBidi"/>
      <w:b/>
      <w:bCs/>
      <w:caps/>
      <w:szCs w:val="28"/>
      <w:lang w:val="en-GB"/>
    </w:rPr>
  </w:style>
  <w:style w:type="character" w:customStyle="1" w:styleId="Heading3Char">
    <w:name w:val="Heading 3 Char"/>
    <w:basedOn w:val="DefaultParagraphFont"/>
    <w:link w:val="Heading3"/>
    <w:uiPriority w:val="9"/>
    <w:rsid w:val="00464479"/>
    <w:rPr>
      <w:rFonts w:ascii="Times New Roman Bold" w:hAnsi="Times New Roman Bold"/>
      <w:b/>
      <w:lang w:val="en-GB"/>
    </w:rPr>
  </w:style>
  <w:style w:type="character" w:customStyle="1" w:styleId="Heading4Char">
    <w:name w:val="Heading 4 Char"/>
    <w:basedOn w:val="DefaultParagraphFont"/>
    <w:link w:val="Heading4"/>
    <w:uiPriority w:val="9"/>
    <w:rsid w:val="00625E29"/>
    <w:rPr>
      <w:rFonts w:ascii="Times New Roman" w:hAnsi="Times New Roman"/>
      <w:bCs/>
      <w:u w:val="single"/>
    </w:rPr>
  </w:style>
  <w:style w:type="character" w:customStyle="1" w:styleId="Heading5Char">
    <w:name w:val="Heading 5 Char"/>
    <w:basedOn w:val="DefaultParagraphFont"/>
    <w:link w:val="Heading5"/>
    <w:uiPriority w:val="9"/>
    <w:rsid w:val="00F16ED7"/>
    <w:rPr>
      <w:rFonts w:ascii="Times New Roman" w:hAnsi="Times New Roman"/>
      <w:i/>
      <w:lang w:val="en-GB"/>
    </w:rPr>
  </w:style>
  <w:style w:type="character" w:customStyle="1" w:styleId="Heading6Char">
    <w:name w:val="Heading 6 Char"/>
    <w:basedOn w:val="DefaultParagraphFont"/>
    <w:link w:val="Heading6"/>
    <w:uiPriority w:val="9"/>
    <w:rsid w:val="00756762"/>
    <w:rPr>
      <w:rFonts w:asciiTheme="majorHAnsi" w:eastAsiaTheme="majorEastAsia" w:hAnsiTheme="majorHAnsi" w:cstheme="majorBidi"/>
      <w:i/>
      <w:iCs/>
      <w:color w:val="243F60" w:themeColor="accent1" w:themeShade="7F"/>
    </w:rPr>
  </w:style>
  <w:style w:type="character" w:customStyle="1" w:styleId="Heading7Char">
    <w:name w:val="Heading 7 Char"/>
    <w:basedOn w:val="DefaultParagraphFont"/>
    <w:link w:val="Heading7"/>
    <w:uiPriority w:val="9"/>
    <w:rsid w:val="00756762"/>
    <w:rPr>
      <w:rFonts w:asciiTheme="majorHAnsi" w:eastAsiaTheme="majorEastAsia" w:hAnsiTheme="majorHAnsi" w:cstheme="majorBidi"/>
      <w:i/>
      <w:iCs/>
      <w:color w:val="404040" w:themeColor="text1" w:themeTint="BF"/>
    </w:rPr>
  </w:style>
  <w:style w:type="character" w:customStyle="1" w:styleId="Heading8Char">
    <w:name w:val="Heading 8 Char"/>
    <w:basedOn w:val="DefaultParagraphFont"/>
    <w:link w:val="Heading8"/>
    <w:uiPriority w:val="9"/>
    <w:rsid w:val="00756762"/>
    <w:rPr>
      <w:rFonts w:asciiTheme="majorHAnsi" w:eastAsiaTheme="majorEastAsia" w:hAnsiTheme="majorHAnsi" w:cstheme="majorBidi"/>
      <w:color w:val="404040" w:themeColor="text1" w:themeTint="BF"/>
      <w:sz w:val="20"/>
      <w:szCs w:val="20"/>
    </w:rPr>
  </w:style>
  <w:style w:type="character" w:customStyle="1" w:styleId="Heading9Char">
    <w:name w:val="Heading 9 Char"/>
    <w:basedOn w:val="DefaultParagraphFont"/>
    <w:link w:val="Heading9"/>
    <w:uiPriority w:val="9"/>
    <w:rsid w:val="00756762"/>
    <w:rPr>
      <w:rFonts w:asciiTheme="majorHAnsi" w:eastAsiaTheme="majorEastAsia" w:hAnsiTheme="majorHAnsi" w:cstheme="majorBidi"/>
      <w:i/>
      <w:iCs/>
      <w:color w:val="404040" w:themeColor="text1" w:themeTint="BF"/>
      <w:sz w:val="20"/>
      <w:szCs w:val="20"/>
    </w:rPr>
  </w:style>
  <w:style w:type="paragraph" w:customStyle="1" w:styleId="Heading3-AnnexIIIb">
    <w:name w:val="Heading 3 - AnnexIIIb"/>
    <w:qFormat/>
    <w:rsid w:val="00B760E9"/>
    <w:pPr>
      <w:spacing w:before="220" w:after="0" w:line="240" w:lineRule="auto"/>
      <w:contextualSpacing/>
      <w:outlineLvl w:val="2"/>
    </w:pPr>
    <w:rPr>
      <w:rFonts w:ascii="Times New Roman" w:hAnsi="Times New Roman"/>
      <w:b/>
    </w:rPr>
  </w:style>
  <w:style w:type="paragraph" w:customStyle="1" w:styleId="Heading3-PL">
    <w:name w:val="Heading 3 - PL"/>
    <w:qFormat/>
    <w:rsid w:val="00ED20A5"/>
    <w:pPr>
      <w:tabs>
        <w:tab w:val="left" w:pos="562"/>
      </w:tabs>
      <w:spacing w:before="440" w:after="220" w:line="240" w:lineRule="auto"/>
      <w:contextualSpacing/>
      <w:outlineLvl w:val="2"/>
    </w:pPr>
    <w:rPr>
      <w:rFonts w:ascii="Times New Roman" w:eastAsia="Times New Roman" w:hAnsi="Times New Roman"/>
      <w:b/>
      <w:szCs w:val="24"/>
      <w:lang w:val="en-GB" w:eastAsia="en-CA"/>
    </w:rPr>
  </w:style>
  <w:style w:type="character" w:customStyle="1" w:styleId="Keyword">
    <w:name w:val="Keyword"/>
    <w:locked/>
    <w:rsid w:val="007A3E71"/>
    <w:rPr>
      <w:bdr w:val="none" w:sz="0" w:space="0" w:color="auto" w:frame="1"/>
      <w:shd w:val="clear" w:color="auto" w:fill="C0C0C0"/>
    </w:rPr>
  </w:style>
  <w:style w:type="paragraph" w:customStyle="1" w:styleId="KeywordDefinition">
    <w:name w:val="Keyword Definition"/>
    <w:basedOn w:val="Normal"/>
    <w:locked/>
    <w:rsid w:val="007A3E71"/>
    <w:pPr>
      <w:spacing w:after="80"/>
      <w:ind w:left="3770" w:hanging="3600"/>
    </w:pPr>
    <w:rPr>
      <w:sz w:val="20"/>
      <w:lang w:val="en-CA" w:eastAsia="en-CA"/>
    </w:rPr>
  </w:style>
  <w:style w:type="paragraph" w:customStyle="1" w:styleId="KeywordEnd">
    <w:name w:val="Keyword End"/>
    <w:basedOn w:val="Normal"/>
    <w:locked/>
    <w:rsid w:val="007A3E71"/>
    <w:pPr>
      <w:spacing w:before="120" w:after="720"/>
    </w:pPr>
    <w:rPr>
      <w:lang w:val="en-CA" w:eastAsia="en-CA"/>
    </w:rPr>
  </w:style>
  <w:style w:type="character" w:customStyle="1" w:styleId="KeywordName">
    <w:name w:val="Keyword Name"/>
    <w:basedOn w:val="DefaultParagraphFont"/>
    <w:locked/>
    <w:rsid w:val="007A3E71"/>
    <w:rPr>
      <w:rFonts w:ascii="Times New Roman" w:hAnsi="Times New Roman" w:cs="Times New Roman" w:hint="default"/>
      <w:sz w:val="18"/>
    </w:rPr>
  </w:style>
  <w:style w:type="paragraph" w:customStyle="1" w:styleId="KeywordTitle">
    <w:name w:val="Keyword Title"/>
    <w:basedOn w:val="Normal"/>
    <w:locked/>
    <w:rsid w:val="007A3E71"/>
    <w:pPr>
      <w:spacing w:before="120" w:after="120"/>
    </w:pPr>
    <w:rPr>
      <w:rFonts w:ascii="Times New Roman Bold" w:hAnsi="Times New Roman Bold"/>
      <w:b/>
      <w:caps/>
      <w:sz w:val="20"/>
      <w:u w:val="single"/>
      <w:lang w:val="en-CA" w:eastAsia="en-CA"/>
    </w:rPr>
  </w:style>
  <w:style w:type="paragraph" w:customStyle="1" w:styleId="TableNotes">
    <w:name w:val="Table Notes"/>
    <w:basedOn w:val="ListParagraph"/>
    <w:qFormat/>
    <w:locked/>
    <w:rsid w:val="007A3E71"/>
    <w:pPr>
      <w:numPr>
        <w:numId w:val="1"/>
      </w:numPr>
      <w:shd w:val="pct10" w:color="auto" w:fill="auto"/>
    </w:pPr>
    <w:rPr>
      <w:sz w:val="18"/>
    </w:rPr>
  </w:style>
  <w:style w:type="character" w:customStyle="1" w:styleId="TableNoteMarker">
    <w:name w:val="TableNoteMarker"/>
    <w:basedOn w:val="DefaultParagraphFont"/>
    <w:uiPriority w:val="1"/>
    <w:qFormat/>
    <w:locked/>
    <w:rsid w:val="007A3E71"/>
    <w:rPr>
      <w:i/>
      <w:vertAlign w:val="superscript"/>
    </w:rPr>
  </w:style>
  <w:style w:type="paragraph" w:customStyle="1" w:styleId="TableNoteWrapper">
    <w:name w:val="TableNoteWrapper"/>
    <w:basedOn w:val="Normal"/>
    <w:next w:val="Normal"/>
    <w:rsid w:val="007A3E71"/>
    <w:rPr>
      <w:sz w:val="2"/>
    </w:rPr>
  </w:style>
  <w:style w:type="paragraph" w:customStyle="1" w:styleId="EPARSectionHeading-AnnexI">
    <w:name w:val="EPARSectionHeading - AnnexI"/>
    <w:basedOn w:val="Normal"/>
    <w:qFormat/>
    <w:rsid w:val="00BF462C"/>
    <w:pPr>
      <w:jc w:val="center"/>
      <w:outlineLvl w:val="0"/>
    </w:pPr>
    <w:rPr>
      <w:b/>
      <w:caps/>
    </w:rPr>
  </w:style>
  <w:style w:type="paragraph" w:customStyle="1" w:styleId="EPARSubHeading">
    <w:name w:val="EPARSubHeading"/>
    <w:basedOn w:val="Normal"/>
    <w:qFormat/>
    <w:rsid w:val="00BF462C"/>
    <w:pPr>
      <w:spacing w:before="240"/>
      <w:jc w:val="center"/>
      <w:outlineLvl w:val="0"/>
    </w:pPr>
    <w:rPr>
      <w:b/>
      <w:caps/>
    </w:rPr>
  </w:style>
  <w:style w:type="paragraph" w:customStyle="1" w:styleId="TitleA">
    <w:name w:val="Title A"/>
    <w:basedOn w:val="EPARSubHeading"/>
    <w:qFormat/>
    <w:rsid w:val="00BF462C"/>
    <w:pPr>
      <w:spacing w:before="0" w:after="0"/>
    </w:pPr>
  </w:style>
  <w:style w:type="paragraph" w:customStyle="1" w:styleId="TitleB">
    <w:name w:val="Title B"/>
    <w:qFormat/>
    <w:rsid w:val="0029389E"/>
    <w:pPr>
      <w:tabs>
        <w:tab w:val="left" w:pos="567"/>
      </w:tabs>
      <w:spacing w:before="440" w:after="220" w:line="240" w:lineRule="auto"/>
      <w:ind w:left="562" w:hanging="562"/>
      <w:contextualSpacing/>
      <w:outlineLvl w:val="1"/>
    </w:pPr>
    <w:rPr>
      <w:rFonts w:ascii="Times New Roman" w:eastAsiaTheme="majorEastAsia" w:hAnsi="Times New Roman" w:cstheme="majorBidi"/>
      <w:b/>
      <w:bCs/>
      <w:caps/>
      <w:szCs w:val="28"/>
      <w:lang w:val="en-CA"/>
    </w:rPr>
  </w:style>
  <w:style w:type="character" w:styleId="PlaceholderText">
    <w:name w:val="Placeholder Text"/>
    <w:basedOn w:val="DefaultParagraphFont"/>
    <w:uiPriority w:val="99"/>
    <w:rsid w:val="0084077A"/>
    <w:rPr>
      <w:color w:val="808080"/>
    </w:rPr>
  </w:style>
  <w:style w:type="paragraph" w:styleId="Header">
    <w:name w:val="header"/>
    <w:basedOn w:val="Normal"/>
    <w:link w:val="HeaderChar"/>
    <w:uiPriority w:val="99"/>
    <w:unhideWhenUsed/>
    <w:rsid w:val="00FA48EC"/>
    <w:pPr>
      <w:tabs>
        <w:tab w:val="center" w:pos="4680"/>
        <w:tab w:val="right" w:pos="9360"/>
      </w:tabs>
    </w:pPr>
  </w:style>
  <w:style w:type="character" w:customStyle="1" w:styleId="HeaderChar">
    <w:name w:val="Header Char"/>
    <w:basedOn w:val="DefaultParagraphFont"/>
    <w:link w:val="Header"/>
    <w:uiPriority w:val="99"/>
    <w:rsid w:val="00FA48EC"/>
    <w:rPr>
      <w:rFonts w:ascii="Times New Roman" w:hAnsi="Times New Roman"/>
    </w:rPr>
  </w:style>
  <w:style w:type="paragraph" w:styleId="Footer">
    <w:name w:val="footer"/>
    <w:basedOn w:val="Normal"/>
    <w:link w:val="FooterChar"/>
    <w:uiPriority w:val="99"/>
    <w:unhideWhenUsed/>
    <w:rsid w:val="00FA48EC"/>
    <w:pPr>
      <w:tabs>
        <w:tab w:val="center" w:pos="4680"/>
        <w:tab w:val="right" w:pos="9360"/>
      </w:tabs>
    </w:pPr>
  </w:style>
  <w:style w:type="character" w:customStyle="1" w:styleId="FooterChar">
    <w:name w:val="Footer Char"/>
    <w:basedOn w:val="DefaultParagraphFont"/>
    <w:link w:val="Footer"/>
    <w:uiPriority w:val="99"/>
    <w:rsid w:val="00FA48EC"/>
    <w:rPr>
      <w:rFonts w:ascii="Times New Roman" w:hAnsi="Times New Roman"/>
    </w:rPr>
  </w:style>
  <w:style w:type="character" w:styleId="FootnoteReference">
    <w:name w:val="footnote reference"/>
    <w:basedOn w:val="DefaultParagraphFont"/>
    <w:uiPriority w:val="99"/>
    <w:rsid w:val="008D2561"/>
    <w:rPr>
      <w:vertAlign w:val="superscript"/>
    </w:rPr>
  </w:style>
  <w:style w:type="paragraph" w:styleId="FootnoteText">
    <w:name w:val="footnote text"/>
    <w:basedOn w:val="Normal"/>
    <w:link w:val="FootnoteTextChar"/>
    <w:uiPriority w:val="99"/>
    <w:rsid w:val="008D2561"/>
    <w:rPr>
      <w:sz w:val="20"/>
    </w:rPr>
  </w:style>
  <w:style w:type="character" w:customStyle="1" w:styleId="FootnoteTextChar">
    <w:name w:val="Footnote Text Char"/>
    <w:basedOn w:val="DefaultParagraphFont"/>
    <w:link w:val="FootnoteText"/>
    <w:uiPriority w:val="99"/>
    <w:rsid w:val="008D2561"/>
    <w:rPr>
      <w:rFonts w:ascii="Times New Roman" w:hAnsi="Times New Roman"/>
      <w:sz w:val="20"/>
    </w:rPr>
  </w:style>
  <w:style w:type="paragraph" w:styleId="Title">
    <w:name w:val="Title"/>
    <w:basedOn w:val="Normal"/>
    <w:next w:val="Heading1"/>
    <w:link w:val="TitleChar"/>
    <w:uiPriority w:val="10"/>
    <w:qFormat/>
    <w:rsid w:val="008D2561"/>
    <w:pPr>
      <w:spacing w:before="240" w:after="220"/>
      <w:jc w:val="center"/>
    </w:pPr>
    <w:rPr>
      <w:rFonts w:ascii="Times New Roman Bold" w:eastAsiaTheme="majorEastAsia" w:hAnsi="Times New Roman Bold" w:cstheme="majorBidi"/>
      <w:b/>
      <w:caps/>
      <w:spacing w:val="5"/>
      <w:kern w:val="28"/>
      <w:szCs w:val="52"/>
      <w:lang w:val="en-CA"/>
    </w:rPr>
  </w:style>
  <w:style w:type="character" w:customStyle="1" w:styleId="TitleChar">
    <w:name w:val="Title Char"/>
    <w:basedOn w:val="DefaultParagraphFont"/>
    <w:link w:val="Title"/>
    <w:uiPriority w:val="10"/>
    <w:rsid w:val="008D2561"/>
    <w:rPr>
      <w:rFonts w:ascii="Times New Roman Bold" w:eastAsiaTheme="majorEastAsia" w:hAnsi="Times New Roman Bold" w:cstheme="majorBidi"/>
      <w:b/>
      <w:caps/>
      <w:spacing w:val="5"/>
      <w:kern w:val="28"/>
      <w:szCs w:val="52"/>
      <w:lang w:val="en-CA"/>
    </w:rPr>
  </w:style>
  <w:style w:type="character" w:styleId="EndnoteReference">
    <w:name w:val="endnote reference"/>
    <w:basedOn w:val="DefaultParagraphFont"/>
    <w:uiPriority w:val="99"/>
    <w:semiHidden/>
    <w:unhideWhenUsed/>
    <w:rsid w:val="008D2561"/>
    <w:rPr>
      <w:vertAlign w:val="superscript"/>
    </w:rPr>
  </w:style>
  <w:style w:type="paragraph" w:styleId="EndnoteText">
    <w:name w:val="endnote text"/>
    <w:basedOn w:val="Normal"/>
    <w:link w:val="EndnoteTextChar"/>
    <w:uiPriority w:val="99"/>
    <w:rsid w:val="008D2561"/>
    <w:pPr>
      <w:tabs>
        <w:tab w:val="left" w:pos="567"/>
      </w:tabs>
    </w:pPr>
    <w:rPr>
      <w:rFonts w:eastAsia="Times New Roman" w:cs="Times New Roman"/>
      <w:szCs w:val="20"/>
      <w:lang w:val="en-GB"/>
    </w:rPr>
  </w:style>
  <w:style w:type="character" w:customStyle="1" w:styleId="EndnoteTextChar">
    <w:name w:val="Endnote Text Char"/>
    <w:basedOn w:val="DefaultParagraphFont"/>
    <w:link w:val="EndnoteText"/>
    <w:uiPriority w:val="99"/>
    <w:rsid w:val="008D2561"/>
    <w:rPr>
      <w:rFonts w:ascii="Times New Roman" w:eastAsia="Times New Roman" w:hAnsi="Times New Roman" w:cs="Times New Roman"/>
      <w:szCs w:val="20"/>
      <w:lang w:val="en-GB"/>
    </w:rPr>
  </w:style>
  <w:style w:type="character" w:styleId="Hyperlink">
    <w:name w:val="Hyperlink"/>
    <w:basedOn w:val="DefaultParagraphFont"/>
    <w:uiPriority w:val="99"/>
    <w:unhideWhenUsed/>
    <w:rsid w:val="008D2561"/>
    <w:rPr>
      <w:color w:val="0000FF" w:themeColor="hyperlink"/>
      <w:u w:val="single"/>
    </w:rPr>
  </w:style>
  <w:style w:type="character" w:styleId="IntenseEmphasis">
    <w:name w:val="Intense Emphasis"/>
    <w:basedOn w:val="DefaultParagraphFont"/>
    <w:uiPriority w:val="21"/>
    <w:qFormat/>
    <w:rsid w:val="008D2561"/>
    <w:rPr>
      <w:b/>
      <w:bCs/>
      <w:i/>
      <w:iCs/>
      <w:color w:val="4F81BD" w:themeColor="accent1"/>
    </w:rPr>
  </w:style>
  <w:style w:type="paragraph" w:styleId="IntenseQuote">
    <w:name w:val="Intense Quote"/>
    <w:basedOn w:val="Normal"/>
    <w:next w:val="Normal"/>
    <w:link w:val="IntenseQuoteChar"/>
    <w:uiPriority w:val="30"/>
    <w:qFormat/>
    <w:rsid w:val="008D2561"/>
    <w:pPr>
      <w:pBdr>
        <w:bottom w:val="single" w:sz="4" w:space="4" w:color="4F81BD" w:themeColor="accent1"/>
      </w:pBdr>
      <w:spacing w:before="200" w:after="280"/>
      <w:ind w:left="936" w:right="936"/>
    </w:pPr>
    <w:rPr>
      <w:rFonts w:eastAsiaTheme="minorHAnsi"/>
      <w:b/>
      <w:bCs/>
      <w:i/>
      <w:iCs/>
      <w:color w:val="4F81BD" w:themeColor="accent1"/>
      <w:lang w:val="en-CA"/>
    </w:rPr>
  </w:style>
  <w:style w:type="character" w:customStyle="1" w:styleId="IntenseQuoteChar">
    <w:name w:val="Intense Quote Char"/>
    <w:basedOn w:val="DefaultParagraphFont"/>
    <w:link w:val="IntenseQuote"/>
    <w:uiPriority w:val="30"/>
    <w:rsid w:val="008D2561"/>
    <w:rPr>
      <w:rFonts w:ascii="Times New Roman" w:eastAsiaTheme="minorHAnsi" w:hAnsi="Times New Roman"/>
      <w:b/>
      <w:bCs/>
      <w:i/>
      <w:iCs/>
      <w:color w:val="4F81BD" w:themeColor="accent1"/>
      <w:lang w:val="en-CA"/>
    </w:rPr>
  </w:style>
  <w:style w:type="paragraph" w:styleId="ListBullet">
    <w:name w:val="List Bullet"/>
    <w:basedOn w:val="Normal"/>
    <w:uiPriority w:val="99"/>
    <w:unhideWhenUsed/>
    <w:rsid w:val="008D2561"/>
    <w:pPr>
      <w:tabs>
        <w:tab w:val="num" w:pos="567"/>
      </w:tabs>
      <w:ind w:left="567" w:hanging="567"/>
    </w:pPr>
    <w:rPr>
      <w:rFonts w:eastAsia="Times New Roman" w:cs="Times New Roman"/>
      <w:szCs w:val="24"/>
      <w:lang w:val="en-CA" w:eastAsia="en-CA"/>
    </w:rPr>
  </w:style>
  <w:style w:type="paragraph" w:styleId="ListBullet2">
    <w:name w:val="List Bullet 2"/>
    <w:basedOn w:val="Bullet2"/>
    <w:uiPriority w:val="99"/>
    <w:rsid w:val="008D2561"/>
    <w:pPr>
      <w:ind w:left="1440"/>
    </w:pPr>
  </w:style>
  <w:style w:type="paragraph" w:styleId="ListBullet3">
    <w:name w:val="List Bullet 3"/>
    <w:basedOn w:val="Bullet3"/>
    <w:uiPriority w:val="99"/>
    <w:rsid w:val="008D2561"/>
  </w:style>
  <w:style w:type="paragraph" w:styleId="ListBullet4">
    <w:name w:val="List Bullet 4"/>
    <w:basedOn w:val="Normal"/>
    <w:uiPriority w:val="99"/>
    <w:rsid w:val="008D2561"/>
    <w:pPr>
      <w:ind w:left="1440" w:hanging="360"/>
    </w:pPr>
  </w:style>
  <w:style w:type="paragraph" w:styleId="ListBullet5">
    <w:name w:val="List Bullet 5"/>
    <w:basedOn w:val="Normal"/>
    <w:uiPriority w:val="99"/>
    <w:rsid w:val="008D2561"/>
    <w:pPr>
      <w:ind w:left="1800" w:hanging="360"/>
    </w:pPr>
  </w:style>
  <w:style w:type="paragraph" w:styleId="ListContinue">
    <w:name w:val="List Continue"/>
    <w:basedOn w:val="Normal"/>
    <w:uiPriority w:val="99"/>
    <w:rsid w:val="008D2561"/>
    <w:pPr>
      <w:tabs>
        <w:tab w:val="left" w:pos="567"/>
      </w:tabs>
    </w:pPr>
  </w:style>
  <w:style w:type="paragraph" w:styleId="ListContinue2">
    <w:name w:val="List Continue 2"/>
    <w:basedOn w:val="Normal"/>
    <w:uiPriority w:val="99"/>
    <w:rsid w:val="008D2561"/>
    <w:pPr>
      <w:tabs>
        <w:tab w:val="left" w:pos="567"/>
      </w:tabs>
      <w:ind w:left="720"/>
    </w:pPr>
  </w:style>
  <w:style w:type="paragraph" w:styleId="ListNumber">
    <w:name w:val="List Number"/>
    <w:basedOn w:val="Normal"/>
    <w:uiPriority w:val="99"/>
    <w:rsid w:val="008D2561"/>
    <w:pPr>
      <w:tabs>
        <w:tab w:val="left" w:pos="567"/>
      </w:tabs>
      <w:ind w:left="567" w:hanging="567"/>
    </w:pPr>
  </w:style>
  <w:style w:type="paragraph" w:styleId="ListNumber2">
    <w:name w:val="List Number 2"/>
    <w:basedOn w:val="Normal"/>
    <w:uiPriority w:val="99"/>
    <w:rsid w:val="008D2561"/>
    <w:pPr>
      <w:tabs>
        <w:tab w:val="left" w:pos="567"/>
      </w:tabs>
      <w:ind w:left="1134" w:hanging="567"/>
    </w:pPr>
  </w:style>
  <w:style w:type="paragraph" w:styleId="ListNumber3">
    <w:name w:val="List Number 3"/>
    <w:basedOn w:val="Normal"/>
    <w:uiPriority w:val="99"/>
    <w:rsid w:val="008D2561"/>
    <w:pPr>
      <w:tabs>
        <w:tab w:val="left" w:pos="567"/>
      </w:tabs>
      <w:ind w:left="1644" w:hanging="567"/>
    </w:pPr>
  </w:style>
  <w:style w:type="paragraph" w:styleId="ListNumber4">
    <w:name w:val="List Number 4"/>
    <w:basedOn w:val="Normal"/>
    <w:uiPriority w:val="99"/>
    <w:rsid w:val="008D2561"/>
    <w:pPr>
      <w:tabs>
        <w:tab w:val="left" w:pos="567"/>
      </w:tabs>
      <w:ind w:left="2007" w:hanging="567"/>
    </w:pPr>
  </w:style>
  <w:style w:type="paragraph" w:styleId="ListNumber5">
    <w:name w:val="List Number 5"/>
    <w:basedOn w:val="Normal"/>
    <w:uiPriority w:val="99"/>
    <w:rsid w:val="008D2561"/>
    <w:pPr>
      <w:tabs>
        <w:tab w:val="left" w:pos="567"/>
      </w:tabs>
      <w:ind w:left="2364" w:hanging="567"/>
    </w:pPr>
  </w:style>
  <w:style w:type="table" w:styleId="TableProfessional">
    <w:name w:val="Table Professional"/>
    <w:basedOn w:val="TableNormal"/>
    <w:uiPriority w:val="99"/>
    <w:semiHidden/>
    <w:unhideWhenUsed/>
    <w:rsid w:val="008D2561"/>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styleId="Strong">
    <w:name w:val="Strong"/>
    <w:basedOn w:val="DefaultParagraphFont"/>
    <w:uiPriority w:val="22"/>
    <w:qFormat/>
    <w:rsid w:val="008D2561"/>
    <w:rPr>
      <w:b/>
      <w:bCs/>
    </w:rPr>
  </w:style>
  <w:style w:type="paragraph" w:styleId="Subtitle">
    <w:name w:val="Subtitle"/>
    <w:basedOn w:val="Normal"/>
    <w:next w:val="Normal"/>
    <w:link w:val="SubtitleChar"/>
    <w:uiPriority w:val="11"/>
    <w:qFormat/>
    <w:rsid w:val="008D2561"/>
    <w:pPr>
      <w:numPr>
        <w:ilvl w:val="1"/>
      </w:numPr>
    </w:pPr>
    <w:rPr>
      <w:rFonts w:asciiTheme="majorHAnsi" w:eastAsiaTheme="majorEastAsia" w:hAnsiTheme="majorHAnsi" w:cstheme="majorBidi"/>
      <w:i/>
      <w:iCs/>
      <w:color w:val="4F81BD" w:themeColor="accent1"/>
      <w:spacing w:val="15"/>
      <w:sz w:val="24"/>
      <w:szCs w:val="24"/>
      <w:lang w:val="en-CA"/>
    </w:rPr>
  </w:style>
  <w:style w:type="character" w:customStyle="1" w:styleId="SubtitleChar">
    <w:name w:val="Subtitle Char"/>
    <w:basedOn w:val="DefaultParagraphFont"/>
    <w:link w:val="Subtitle"/>
    <w:uiPriority w:val="11"/>
    <w:rsid w:val="008D2561"/>
    <w:rPr>
      <w:rFonts w:asciiTheme="majorHAnsi" w:eastAsiaTheme="majorEastAsia" w:hAnsiTheme="majorHAnsi" w:cstheme="majorBidi"/>
      <w:i/>
      <w:iCs/>
      <w:color w:val="4F81BD" w:themeColor="accent1"/>
      <w:spacing w:val="15"/>
      <w:sz w:val="24"/>
      <w:szCs w:val="24"/>
      <w:lang w:val="en-CA"/>
    </w:rPr>
  </w:style>
  <w:style w:type="character" w:styleId="SubtleReference">
    <w:name w:val="Subtle Reference"/>
    <w:basedOn w:val="DefaultParagraphFont"/>
    <w:uiPriority w:val="31"/>
    <w:qFormat/>
    <w:rsid w:val="008D2561"/>
    <w:rPr>
      <w:smallCaps/>
      <w:color w:val="C0504D" w:themeColor="accent2"/>
      <w:u w:val="single"/>
    </w:rPr>
  </w:style>
  <w:style w:type="table" w:styleId="TableGrid">
    <w:name w:val="Table Grid"/>
    <w:basedOn w:val="TableNormal"/>
    <w:uiPriority w:val="59"/>
    <w:rsid w:val="008D2561"/>
    <w:pPr>
      <w:spacing w:after="0" w:line="240" w:lineRule="auto"/>
    </w:pPr>
    <w:rPr>
      <w:rFonts w:eastAsiaTheme="minorHAnsi"/>
      <w:lang w:val="en-C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TOC1">
    <w:name w:val="toc 1"/>
    <w:basedOn w:val="Normal"/>
    <w:next w:val="Normal"/>
    <w:uiPriority w:val="39"/>
    <w:unhideWhenUsed/>
    <w:qFormat/>
    <w:rsid w:val="008D2561"/>
    <w:pPr>
      <w:tabs>
        <w:tab w:val="left" w:pos="440"/>
        <w:tab w:val="right" w:leader="dot" w:pos="9350"/>
      </w:tabs>
      <w:spacing w:after="40"/>
    </w:pPr>
    <w:rPr>
      <w:rFonts w:eastAsiaTheme="minorHAnsi"/>
      <w:lang w:val="en-CA"/>
    </w:rPr>
  </w:style>
  <w:style w:type="paragraph" w:styleId="TOC2">
    <w:name w:val="toc 2"/>
    <w:basedOn w:val="Normal"/>
    <w:next w:val="Normal"/>
    <w:uiPriority w:val="39"/>
    <w:unhideWhenUsed/>
    <w:qFormat/>
    <w:rsid w:val="008D2561"/>
    <w:pPr>
      <w:spacing w:after="40"/>
      <w:ind w:left="221"/>
    </w:pPr>
    <w:rPr>
      <w:rFonts w:eastAsiaTheme="minorHAnsi"/>
      <w:lang w:val="en-CA"/>
    </w:rPr>
  </w:style>
  <w:style w:type="paragraph" w:styleId="TOC3">
    <w:name w:val="toc 3"/>
    <w:basedOn w:val="Normal"/>
    <w:next w:val="Normal"/>
    <w:uiPriority w:val="39"/>
    <w:unhideWhenUsed/>
    <w:qFormat/>
    <w:rsid w:val="008D2561"/>
    <w:pPr>
      <w:spacing w:after="40"/>
      <w:ind w:left="442"/>
    </w:pPr>
  </w:style>
  <w:style w:type="paragraph" w:styleId="TOCHeading">
    <w:name w:val="TOC Heading"/>
    <w:basedOn w:val="Heading1"/>
    <w:next w:val="Normal"/>
    <w:uiPriority w:val="39"/>
    <w:unhideWhenUsed/>
    <w:qFormat/>
    <w:rsid w:val="008D2561"/>
    <w:pPr>
      <w:tabs>
        <w:tab w:val="left" w:pos="567"/>
      </w:tabs>
      <w:spacing w:before="480" w:after="0" w:line="360" w:lineRule="auto"/>
      <w:ind w:left="562" w:hanging="562"/>
      <w:outlineLvl w:val="9"/>
    </w:pPr>
  </w:style>
  <w:style w:type="paragraph" w:customStyle="1" w:styleId="NumberText">
    <w:name w:val="Number Text"/>
    <w:basedOn w:val="Normal"/>
    <w:uiPriority w:val="10"/>
    <w:qFormat/>
    <w:rsid w:val="008D2561"/>
    <w:pPr>
      <w:spacing w:before="80" w:after="80"/>
      <w:ind w:hanging="360"/>
    </w:pPr>
    <w:rPr>
      <w:sz w:val="19"/>
    </w:rPr>
  </w:style>
  <w:style w:type="paragraph" w:customStyle="1" w:styleId="Bullet1">
    <w:name w:val="Bullet1"/>
    <w:link w:val="Bullet1Char"/>
    <w:qFormat/>
    <w:rsid w:val="008D2561"/>
    <w:pPr>
      <w:spacing w:before="60" w:after="60" w:line="264" w:lineRule="auto"/>
      <w:ind w:left="720" w:hanging="360"/>
    </w:pPr>
    <w:rPr>
      <w:rFonts w:ascii="Arial" w:eastAsia="Arial" w:hAnsi="Arial" w:cs="Arial"/>
      <w:color w:val="000000"/>
      <w:spacing w:val="2"/>
      <w:lang w:eastAsia="en-GB"/>
    </w:rPr>
  </w:style>
  <w:style w:type="character" w:customStyle="1" w:styleId="Bullet1Char">
    <w:name w:val="Bullet1 Char"/>
    <w:basedOn w:val="DefaultParagraphFont"/>
    <w:link w:val="Bullet1"/>
    <w:rsid w:val="008D2561"/>
    <w:rPr>
      <w:rFonts w:ascii="Arial" w:eastAsia="Arial" w:hAnsi="Arial" w:cs="Arial"/>
      <w:color w:val="000000"/>
      <w:spacing w:val="2"/>
      <w:lang w:eastAsia="en-GB"/>
    </w:rPr>
  </w:style>
  <w:style w:type="paragraph" w:customStyle="1" w:styleId="Bullet2">
    <w:name w:val="Bullet2"/>
    <w:basedOn w:val="Bullet1"/>
    <w:link w:val="Bullet2Char"/>
    <w:qFormat/>
    <w:rsid w:val="008D2561"/>
    <w:pPr>
      <w:ind w:left="1080"/>
    </w:pPr>
  </w:style>
  <w:style w:type="character" w:customStyle="1" w:styleId="Bullet2Char">
    <w:name w:val="Bullet2 Char"/>
    <w:basedOn w:val="DefaultParagraphFont"/>
    <w:link w:val="Bullet2"/>
    <w:rsid w:val="008D2561"/>
    <w:rPr>
      <w:rFonts w:ascii="Arial" w:eastAsia="Arial" w:hAnsi="Arial" w:cs="Arial"/>
      <w:color w:val="000000"/>
      <w:spacing w:val="2"/>
      <w:lang w:eastAsia="en-GB"/>
    </w:rPr>
  </w:style>
  <w:style w:type="paragraph" w:customStyle="1" w:styleId="Bullet3">
    <w:name w:val="Bullet3"/>
    <w:basedOn w:val="Bullet2"/>
    <w:link w:val="Bullet3Char"/>
    <w:qFormat/>
    <w:rsid w:val="008D2561"/>
    <w:pPr>
      <w:spacing w:before="0"/>
      <w:ind w:left="1800"/>
    </w:pPr>
  </w:style>
  <w:style w:type="character" w:customStyle="1" w:styleId="Bullet3Char">
    <w:name w:val="Bullet3 Char"/>
    <w:basedOn w:val="DefaultParagraphFont"/>
    <w:link w:val="Bullet3"/>
    <w:rsid w:val="008D2561"/>
    <w:rPr>
      <w:rFonts w:ascii="Arial" w:eastAsia="Arial" w:hAnsi="Arial" w:cs="Arial"/>
      <w:color w:val="000000"/>
      <w:spacing w:val="2"/>
      <w:lang w:eastAsia="en-GB"/>
    </w:rPr>
  </w:style>
  <w:style w:type="paragraph" w:customStyle="1" w:styleId="Mainheading">
    <w:name w:val="Mainheading"/>
    <w:link w:val="MainheadingChar"/>
    <w:qFormat/>
    <w:rsid w:val="008D2561"/>
    <w:pPr>
      <w:spacing w:after="480" w:line="240" w:lineRule="auto"/>
    </w:pPr>
    <w:rPr>
      <w:rFonts w:ascii="Arial" w:eastAsia="Times New Roman" w:hAnsi="Arial" w:cs="Arial"/>
      <w:b/>
      <w:color w:val="808080"/>
      <w:spacing w:val="4"/>
      <w:sz w:val="36"/>
      <w:szCs w:val="20"/>
      <w:lang w:val="en-GB"/>
    </w:rPr>
  </w:style>
  <w:style w:type="character" w:customStyle="1" w:styleId="MainheadingChar">
    <w:name w:val="Mainheading Char"/>
    <w:basedOn w:val="DefaultParagraphFont"/>
    <w:link w:val="Mainheading"/>
    <w:rsid w:val="008D2561"/>
    <w:rPr>
      <w:rFonts w:ascii="Arial" w:eastAsia="Times New Roman" w:hAnsi="Arial" w:cs="Arial"/>
      <w:b/>
      <w:color w:val="808080"/>
      <w:spacing w:val="4"/>
      <w:sz w:val="36"/>
      <w:szCs w:val="20"/>
      <w:lang w:val="en-GB"/>
    </w:rPr>
  </w:style>
  <w:style w:type="paragraph" w:styleId="NoSpacing">
    <w:name w:val="No Spacing"/>
    <w:basedOn w:val="Normal"/>
    <w:link w:val="NoSpacingChar"/>
    <w:uiPriority w:val="1"/>
    <w:qFormat/>
    <w:rsid w:val="005B6002"/>
    <w:pPr>
      <w:spacing w:after="0"/>
      <w:contextualSpacing/>
    </w:pPr>
  </w:style>
  <w:style w:type="character" w:customStyle="1" w:styleId="NoSpacingChar">
    <w:name w:val="No Spacing Char"/>
    <w:basedOn w:val="DefaultParagraphFont"/>
    <w:link w:val="NoSpacing"/>
    <w:uiPriority w:val="1"/>
    <w:rsid w:val="005B6002"/>
    <w:rPr>
      <w:rFonts w:ascii="Times New Roman" w:hAnsi="Times New Roman"/>
    </w:rPr>
  </w:style>
  <w:style w:type="character" w:styleId="SubtleEmphasis">
    <w:name w:val="Subtle Emphasis"/>
    <w:basedOn w:val="DefaultParagraphFont"/>
    <w:uiPriority w:val="19"/>
    <w:qFormat/>
    <w:rsid w:val="008D2561"/>
    <w:rPr>
      <w:i/>
      <w:iCs/>
      <w:color w:val="808080"/>
    </w:rPr>
  </w:style>
  <w:style w:type="paragraph" w:customStyle="1" w:styleId="TableBody">
    <w:name w:val="TableBody"/>
    <w:link w:val="TableBodyChar"/>
    <w:qFormat/>
    <w:rsid w:val="008D2561"/>
    <w:pPr>
      <w:spacing w:before="60" w:after="60" w:line="264" w:lineRule="auto"/>
    </w:pPr>
    <w:rPr>
      <w:rFonts w:ascii="Arial" w:eastAsia="Times New Roman" w:hAnsi="Arial" w:cs="Arial"/>
      <w:color w:val="000000"/>
      <w:spacing w:val="2"/>
      <w:sz w:val="16"/>
      <w:szCs w:val="18"/>
      <w:lang w:val="en-GB"/>
    </w:rPr>
  </w:style>
  <w:style w:type="character" w:customStyle="1" w:styleId="TableBodyChar">
    <w:name w:val="TableBody Char"/>
    <w:basedOn w:val="DefaultParagraphFont"/>
    <w:link w:val="TableBody"/>
    <w:rsid w:val="008D2561"/>
    <w:rPr>
      <w:rFonts w:ascii="Arial" w:eastAsia="Times New Roman" w:hAnsi="Arial" w:cs="Arial"/>
      <w:color w:val="000000"/>
      <w:spacing w:val="2"/>
      <w:sz w:val="16"/>
      <w:szCs w:val="18"/>
      <w:lang w:val="en-GB"/>
    </w:rPr>
  </w:style>
  <w:style w:type="paragraph" w:customStyle="1" w:styleId="TableBullet1">
    <w:name w:val="TableBullet1"/>
    <w:link w:val="TableBullet1Char"/>
    <w:qFormat/>
    <w:rsid w:val="008D2561"/>
    <w:pPr>
      <w:spacing w:after="120" w:line="240" w:lineRule="auto"/>
      <w:ind w:left="274" w:hanging="274"/>
    </w:pPr>
    <w:rPr>
      <w:rFonts w:ascii="Arial" w:eastAsia="Arial" w:hAnsi="Arial" w:cs="Arial"/>
      <w:color w:val="000000"/>
      <w:spacing w:val="2"/>
      <w:sz w:val="16"/>
      <w:szCs w:val="16"/>
      <w:lang w:eastAsia="en-GB"/>
    </w:rPr>
  </w:style>
  <w:style w:type="character" w:customStyle="1" w:styleId="TableBullet1Char">
    <w:name w:val="TableBullet1 Char"/>
    <w:basedOn w:val="Bullet1Char"/>
    <w:link w:val="TableBullet1"/>
    <w:rsid w:val="008D2561"/>
    <w:rPr>
      <w:rFonts w:ascii="Arial" w:eastAsia="Arial" w:hAnsi="Arial" w:cs="Arial"/>
      <w:color w:val="000000"/>
      <w:spacing w:val="2"/>
      <w:sz w:val="16"/>
      <w:szCs w:val="16"/>
      <w:lang w:eastAsia="en-GB"/>
    </w:rPr>
  </w:style>
  <w:style w:type="paragraph" w:customStyle="1" w:styleId="TableBullet2">
    <w:name w:val="TableBullet2"/>
    <w:basedOn w:val="TableBullet1"/>
    <w:link w:val="TableBullet2Char"/>
    <w:qFormat/>
    <w:rsid w:val="008D2561"/>
    <w:pPr>
      <w:spacing w:before="60" w:after="60"/>
      <w:ind w:left="548"/>
    </w:pPr>
  </w:style>
  <w:style w:type="paragraph" w:customStyle="1" w:styleId="TableHeading">
    <w:name w:val="TableHeading"/>
    <w:link w:val="TableHeadingChar"/>
    <w:qFormat/>
    <w:rsid w:val="008D2561"/>
    <w:pPr>
      <w:spacing w:before="60" w:after="60" w:line="240" w:lineRule="auto"/>
      <w:jc w:val="right"/>
    </w:pPr>
    <w:rPr>
      <w:rFonts w:ascii="Arial" w:eastAsia="Times New Roman" w:hAnsi="Arial" w:cs="Arial"/>
      <w:b/>
      <w:color w:val="FFFFFF"/>
      <w:sz w:val="16"/>
      <w:szCs w:val="18"/>
      <w:lang w:val="en-GB"/>
    </w:rPr>
  </w:style>
  <w:style w:type="character" w:customStyle="1" w:styleId="TableHeadingChar">
    <w:name w:val="TableHeading Char"/>
    <w:basedOn w:val="DefaultParagraphFont"/>
    <w:link w:val="TableHeading"/>
    <w:rsid w:val="008D2561"/>
    <w:rPr>
      <w:rFonts w:ascii="Arial" w:eastAsia="Times New Roman" w:hAnsi="Arial" w:cs="Arial"/>
      <w:b/>
      <w:color w:val="FFFFFF"/>
      <w:sz w:val="16"/>
      <w:szCs w:val="18"/>
      <w:lang w:val="en-GB"/>
    </w:rPr>
  </w:style>
  <w:style w:type="character" w:customStyle="1" w:styleId="Underline">
    <w:name w:val="Underline"/>
    <w:basedOn w:val="DefaultParagraphFont"/>
    <w:uiPriority w:val="1"/>
    <w:qFormat/>
    <w:rsid w:val="00464479"/>
    <w:rPr>
      <w:u w:val="single"/>
    </w:rPr>
  </w:style>
  <w:style w:type="paragraph" w:customStyle="1" w:styleId="TableBullet3">
    <w:name w:val="TableBullet3"/>
    <w:basedOn w:val="TableBullet1"/>
    <w:link w:val="TableBullet3Char"/>
    <w:qFormat/>
    <w:rsid w:val="008D2561"/>
    <w:pPr>
      <w:tabs>
        <w:tab w:val="left" w:pos="360"/>
        <w:tab w:val="right" w:leader="dot" w:pos="8846"/>
      </w:tabs>
      <w:spacing w:before="60" w:after="60"/>
      <w:ind w:left="821"/>
    </w:pPr>
    <w:rPr>
      <w:lang w:val="en-GB"/>
    </w:rPr>
  </w:style>
  <w:style w:type="paragraph" w:customStyle="1" w:styleId="TableNumber1">
    <w:name w:val="TableNumber1"/>
    <w:basedOn w:val="TableBullet1"/>
    <w:qFormat/>
    <w:rsid w:val="008D2561"/>
  </w:style>
  <w:style w:type="character" w:customStyle="1" w:styleId="TableBullet3Char">
    <w:name w:val="TableBullet3 Char"/>
    <w:basedOn w:val="TableBullet1Char"/>
    <w:link w:val="TableBullet3"/>
    <w:rsid w:val="008D2561"/>
    <w:rPr>
      <w:rFonts w:ascii="Arial" w:eastAsia="Arial" w:hAnsi="Arial" w:cs="Arial"/>
      <w:color w:val="000000"/>
      <w:spacing w:val="2"/>
      <w:sz w:val="16"/>
      <w:szCs w:val="16"/>
      <w:lang w:val="en-GB" w:eastAsia="en-GB"/>
    </w:rPr>
  </w:style>
  <w:style w:type="paragraph" w:customStyle="1" w:styleId="TableNumber2">
    <w:name w:val="TableNumber2"/>
    <w:basedOn w:val="TableBullet2"/>
    <w:qFormat/>
    <w:rsid w:val="008D2561"/>
  </w:style>
  <w:style w:type="paragraph" w:customStyle="1" w:styleId="TableNumber3">
    <w:name w:val="TableNumber3"/>
    <w:basedOn w:val="TableBullet3"/>
    <w:link w:val="TableNumber3Char"/>
    <w:qFormat/>
    <w:rsid w:val="008D2561"/>
  </w:style>
  <w:style w:type="character" w:customStyle="1" w:styleId="TableNumber3Char">
    <w:name w:val="TableNumber3 Char"/>
    <w:basedOn w:val="TableBullet3Char"/>
    <w:link w:val="TableNumber3"/>
    <w:rsid w:val="008D2561"/>
    <w:rPr>
      <w:rFonts w:ascii="Arial" w:eastAsia="Arial" w:hAnsi="Arial" w:cs="Arial"/>
      <w:color w:val="000000"/>
      <w:spacing w:val="2"/>
      <w:sz w:val="16"/>
      <w:szCs w:val="16"/>
      <w:lang w:val="en-GB" w:eastAsia="en-GB"/>
    </w:rPr>
  </w:style>
  <w:style w:type="character" w:customStyle="1" w:styleId="TableBullet2Char">
    <w:name w:val="TableBullet2 Char"/>
    <w:basedOn w:val="TableBullet1Char"/>
    <w:link w:val="TableBullet2"/>
    <w:rsid w:val="008D2561"/>
    <w:rPr>
      <w:rFonts w:ascii="Arial" w:eastAsia="Arial" w:hAnsi="Arial" w:cs="Arial"/>
      <w:color w:val="000000"/>
      <w:spacing w:val="2"/>
      <w:sz w:val="16"/>
      <w:szCs w:val="16"/>
      <w:lang w:eastAsia="en-GB"/>
    </w:rPr>
  </w:style>
  <w:style w:type="character" w:styleId="FollowedHyperlink">
    <w:name w:val="FollowedHyperlink"/>
    <w:basedOn w:val="DefaultParagraphFont"/>
    <w:uiPriority w:val="99"/>
    <w:semiHidden/>
    <w:unhideWhenUsed/>
    <w:rsid w:val="008D2561"/>
    <w:rPr>
      <w:color w:val="800080" w:themeColor="followedHyperlink"/>
      <w:u w:val="single"/>
    </w:rPr>
  </w:style>
  <w:style w:type="paragraph" w:styleId="CommentText">
    <w:name w:val="annotation text"/>
    <w:aliases w:val="Comment Text Char1,Comment Text Char1 Char,Comment Text Char1 Char Char,Comment Text Char1 Char Char Char,Comment Text Char1 Char Char Char Char,Comment Text Char1 Char Char Char Char Char,Comment Text Char1 Char Char Char Char Char Cha"/>
    <w:basedOn w:val="Normal"/>
    <w:link w:val="CommentTextChar"/>
    <w:rsid w:val="008D2561"/>
    <w:rPr>
      <w:sz w:val="20"/>
    </w:rPr>
  </w:style>
  <w:style w:type="character" w:customStyle="1" w:styleId="CommentTextChar">
    <w:name w:val="Comment Text Char"/>
    <w:aliases w:val="Comment Text Char1 Char1,Comment Text Char1 Char Char1,Comment Text Char1 Char Char Char1,Comment Text Char1 Char Char Char Char1,Comment Text Char1 Char Char Char Char Char1,Comment Text Char1 Char Char Char Char Char Char"/>
    <w:basedOn w:val="DefaultParagraphFont"/>
    <w:link w:val="CommentText"/>
    <w:rsid w:val="008D2561"/>
    <w:rPr>
      <w:rFonts w:ascii="Times New Roman" w:hAnsi="Times New Roman"/>
      <w:sz w:val="20"/>
    </w:rPr>
  </w:style>
  <w:style w:type="paragraph" w:styleId="CommentSubject">
    <w:name w:val="annotation subject"/>
    <w:basedOn w:val="CommentText"/>
    <w:next w:val="CommentText"/>
    <w:link w:val="CommentSubjectChar"/>
    <w:uiPriority w:val="99"/>
    <w:rsid w:val="008D2561"/>
    <w:rPr>
      <w:b/>
      <w:bCs/>
    </w:rPr>
  </w:style>
  <w:style w:type="character" w:customStyle="1" w:styleId="CommentSubjectChar">
    <w:name w:val="Comment Subject Char"/>
    <w:basedOn w:val="CommentTextChar"/>
    <w:link w:val="CommentSubject"/>
    <w:uiPriority w:val="99"/>
    <w:rsid w:val="008D2561"/>
    <w:rPr>
      <w:rFonts w:ascii="Times New Roman" w:hAnsi="Times New Roman"/>
      <w:b/>
      <w:bCs/>
      <w:sz w:val="20"/>
    </w:rPr>
  </w:style>
  <w:style w:type="paragraph" w:customStyle="1" w:styleId="MemoHeaderStyle">
    <w:name w:val="MemoHeaderStyle"/>
    <w:basedOn w:val="Normal"/>
    <w:next w:val="Normal"/>
    <w:rsid w:val="008D2561"/>
    <w:pPr>
      <w:spacing w:line="120" w:lineRule="atLeast"/>
      <w:ind w:left="1418"/>
      <w:jc w:val="both"/>
    </w:pPr>
    <w:rPr>
      <w:rFonts w:ascii="Arial" w:hAnsi="Arial"/>
      <w:b/>
      <w:smallCaps/>
    </w:rPr>
  </w:style>
  <w:style w:type="paragraph" w:customStyle="1" w:styleId="Heading4-PL">
    <w:name w:val="Heading 4 - PL"/>
    <w:qFormat/>
    <w:rsid w:val="009467FC"/>
    <w:pPr>
      <w:spacing w:before="220" w:after="0" w:line="240" w:lineRule="auto"/>
      <w:contextualSpacing/>
      <w:outlineLvl w:val="3"/>
    </w:pPr>
    <w:rPr>
      <w:rFonts w:ascii="Times New Roman Bold" w:eastAsiaTheme="majorEastAsia" w:hAnsi="Times New Roman Bold" w:cstheme="majorBidi"/>
      <w:b/>
      <w:bCs/>
      <w:noProof/>
      <w:szCs w:val="28"/>
      <w:lang w:val="en-GB"/>
    </w:rPr>
  </w:style>
  <w:style w:type="character" w:customStyle="1" w:styleId="DraftingNotesAgencyChar">
    <w:name w:val="Drafting Notes (Agency) Char"/>
    <w:link w:val="DraftingNotesAgency"/>
    <w:locked/>
    <w:rsid w:val="008D2561"/>
    <w:rPr>
      <w:rFonts w:ascii="Courier New" w:eastAsia="Verdana" w:hAnsi="Courier New"/>
      <w:i/>
      <w:color w:val="339966"/>
      <w:szCs w:val="18"/>
      <w:lang w:eastAsia="en-GB"/>
    </w:rPr>
  </w:style>
  <w:style w:type="paragraph" w:customStyle="1" w:styleId="DraftingNotesAgency">
    <w:name w:val="Drafting Notes (Agency)"/>
    <w:basedOn w:val="Normal"/>
    <w:next w:val="Normal"/>
    <w:link w:val="DraftingNotesAgencyChar"/>
    <w:qFormat/>
    <w:rsid w:val="008D2561"/>
    <w:pPr>
      <w:spacing w:after="140" w:line="280" w:lineRule="atLeast"/>
    </w:pPr>
    <w:rPr>
      <w:rFonts w:ascii="Courier New" w:eastAsia="Verdana" w:hAnsi="Courier New"/>
      <w:i/>
      <w:color w:val="339966"/>
      <w:szCs w:val="18"/>
      <w:lang w:eastAsia="en-GB"/>
    </w:rPr>
  </w:style>
  <w:style w:type="paragraph" w:customStyle="1" w:styleId="ListBullet-AnnexII">
    <w:name w:val="List Bullet - AnnexII"/>
    <w:qFormat/>
    <w:rsid w:val="008D2FAB"/>
    <w:pPr>
      <w:numPr>
        <w:numId w:val="9"/>
      </w:numPr>
      <w:tabs>
        <w:tab w:val="left" w:pos="562"/>
        <w:tab w:val="left" w:pos="720"/>
      </w:tabs>
      <w:spacing w:after="0" w:line="240" w:lineRule="auto"/>
      <w:ind w:left="562" w:hanging="202"/>
      <w:contextualSpacing/>
    </w:pPr>
    <w:rPr>
      <w:rFonts w:ascii="Times New Roman" w:eastAsiaTheme="minorHAnsi" w:hAnsi="Times New Roman"/>
      <w:bCs/>
      <w:noProof/>
      <w:lang w:val="en-CA"/>
    </w:rPr>
  </w:style>
  <w:style w:type="paragraph" w:customStyle="1" w:styleId="TableheadingrowsAgency">
    <w:name w:val="Table heading rows (Agency)"/>
    <w:basedOn w:val="Normal"/>
    <w:rsid w:val="00946D17"/>
    <w:pPr>
      <w:keepNext/>
      <w:spacing w:after="140" w:line="280" w:lineRule="atLeast"/>
    </w:pPr>
    <w:rPr>
      <w:rFonts w:ascii="Verdana" w:eastAsia="Times New Roman" w:hAnsi="Verdana" w:cs="Verdana"/>
      <w:b/>
      <w:sz w:val="18"/>
      <w:szCs w:val="18"/>
      <w:lang w:eastAsia="en-GB"/>
    </w:rPr>
  </w:style>
  <w:style w:type="character" w:styleId="CommentReference">
    <w:name w:val="annotation reference"/>
    <w:rsid w:val="008D2561"/>
    <w:rPr>
      <w:sz w:val="16"/>
      <w:szCs w:val="16"/>
    </w:rPr>
  </w:style>
  <w:style w:type="table" w:customStyle="1" w:styleId="TablegridAgencyblack">
    <w:name w:val="Table grid (Agency) black"/>
    <w:basedOn w:val="TableNormal"/>
    <w:semiHidden/>
    <w:rsid w:val="008D2561"/>
    <w:pPr>
      <w:spacing w:after="0" w:line="240" w:lineRule="auto"/>
    </w:pPr>
    <w:rPr>
      <w:rFonts w:ascii="Verdana" w:eastAsia="SimSun" w:hAnsi="Verdana" w:cs="Times New Roman"/>
      <w:sz w:val="18"/>
      <w:szCs w:val="20"/>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Lucida Sans Unicode" w:hAnsi="Lucida Sans Unicode"/>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character" w:styleId="PageNumber">
    <w:name w:val="page number"/>
    <w:basedOn w:val="DefaultParagraphFont"/>
    <w:uiPriority w:val="99"/>
    <w:rsid w:val="008D2561"/>
    <w:rPr>
      <w:rFonts w:ascii="Arial" w:hAnsi="Arial"/>
      <w:sz w:val="16"/>
    </w:rPr>
  </w:style>
  <w:style w:type="character" w:customStyle="1" w:styleId="DefaultCharacterStyle">
    <w:name w:val="Default Character Style"/>
    <w:locked/>
    <w:rsid w:val="008D2561"/>
    <w:rPr>
      <w:rFonts w:ascii="Times New Roman" w:hAnsi="Times New Roman"/>
    </w:rPr>
  </w:style>
  <w:style w:type="paragraph" w:customStyle="1" w:styleId="Hidden">
    <w:name w:val="Hidden"/>
    <w:basedOn w:val="Normal"/>
    <w:next w:val="Normal"/>
    <w:link w:val="HiddenChar"/>
    <w:qFormat/>
    <w:rsid w:val="008D2561"/>
    <w:rPr>
      <w:rFonts w:eastAsiaTheme="minorHAnsi"/>
      <w:vanish/>
      <w:lang w:val="en-CA"/>
    </w:rPr>
  </w:style>
  <w:style w:type="character" w:customStyle="1" w:styleId="HiddenChar">
    <w:name w:val="Hidden Char"/>
    <w:basedOn w:val="DefaultParagraphFont"/>
    <w:link w:val="Hidden"/>
    <w:rsid w:val="008D2561"/>
    <w:rPr>
      <w:rFonts w:ascii="Times New Roman" w:eastAsiaTheme="minorHAnsi" w:hAnsi="Times New Roman"/>
      <w:vanish/>
      <w:lang w:val="en-CA"/>
    </w:rPr>
  </w:style>
  <w:style w:type="paragraph" w:customStyle="1" w:styleId="Title-AnnexIIIa">
    <w:name w:val="Title - AnnexIIIa"/>
    <w:qFormat/>
    <w:rsid w:val="00813635"/>
    <w:pPr>
      <w:keepNext/>
      <w:pBdr>
        <w:top w:val="single" w:sz="4" w:space="1" w:color="auto"/>
        <w:left w:val="single" w:sz="4" w:space="4" w:color="auto"/>
        <w:bottom w:val="single" w:sz="4" w:space="1" w:color="auto"/>
        <w:right w:val="single" w:sz="4" w:space="4" w:color="auto"/>
      </w:pBdr>
      <w:spacing w:after="220" w:line="240" w:lineRule="auto"/>
      <w:contextualSpacing/>
      <w:outlineLvl w:val="1"/>
    </w:pPr>
    <w:rPr>
      <w:rFonts w:ascii="Times New Roman Bold" w:eastAsiaTheme="majorEastAsia" w:hAnsi="Times New Roman Bold" w:cstheme="majorBidi"/>
      <w:b/>
      <w:bCs/>
      <w:caps/>
      <w:noProof/>
      <w:szCs w:val="28"/>
      <w:lang w:val="en-GB" w:eastAsia="en-CA"/>
    </w:rPr>
  </w:style>
  <w:style w:type="paragraph" w:customStyle="1" w:styleId="Subtitle-AnnexIIIa">
    <w:name w:val="Subtitle - AnnexIIIa"/>
    <w:qFormat/>
    <w:rsid w:val="00813635"/>
    <w:pPr>
      <w:pBdr>
        <w:top w:val="single" w:sz="4" w:space="1" w:color="auto"/>
        <w:left w:val="single" w:sz="4" w:space="4" w:color="auto"/>
        <w:bottom w:val="single" w:sz="4" w:space="1" w:color="auto"/>
        <w:right w:val="single" w:sz="4" w:space="4" w:color="auto"/>
      </w:pBdr>
      <w:spacing w:after="0" w:line="240" w:lineRule="auto"/>
    </w:pPr>
    <w:rPr>
      <w:rFonts w:ascii="Times New Roman" w:hAnsi="Times New Roman"/>
      <w:b/>
      <w:lang w:val="en-GB" w:eastAsia="en-CA"/>
    </w:rPr>
  </w:style>
  <w:style w:type="numbering" w:styleId="1ai">
    <w:name w:val="Outline List 1"/>
    <w:basedOn w:val="NoList"/>
    <w:uiPriority w:val="99"/>
    <w:semiHidden/>
    <w:unhideWhenUsed/>
    <w:rsid w:val="008D2561"/>
    <w:pPr>
      <w:numPr>
        <w:numId w:val="3"/>
      </w:numPr>
    </w:pPr>
  </w:style>
  <w:style w:type="paragraph" w:customStyle="1" w:styleId="BodyTextCentre">
    <w:name w:val="Body Text Centre"/>
    <w:basedOn w:val="Normal"/>
    <w:next w:val="Normal"/>
    <w:rsid w:val="00946D17"/>
    <w:pPr>
      <w:spacing w:after="220"/>
      <w:jc w:val="center"/>
    </w:pPr>
    <w:rPr>
      <w:rFonts w:eastAsia="Times New Roman" w:cs="Times New Roman"/>
      <w:szCs w:val="24"/>
    </w:rPr>
  </w:style>
  <w:style w:type="paragraph" w:customStyle="1" w:styleId="CaptionCentre">
    <w:name w:val="Caption Centre"/>
    <w:basedOn w:val="Normal"/>
    <w:locked/>
    <w:rsid w:val="00946D17"/>
    <w:pPr>
      <w:spacing w:after="220"/>
      <w:jc w:val="center"/>
    </w:pPr>
    <w:rPr>
      <w:rFonts w:eastAsia="Times New Roman" w:cs="Times New Roman"/>
      <w:b/>
      <w:szCs w:val="24"/>
    </w:rPr>
  </w:style>
  <w:style w:type="table" w:customStyle="1" w:styleId="ColorfulGrid1">
    <w:name w:val="Colorful Grid1"/>
    <w:basedOn w:val="TableNormal"/>
    <w:uiPriority w:val="73"/>
    <w:locked/>
    <w:rsid w:val="008D2561"/>
    <w:pPr>
      <w:spacing w:after="0" w:line="240" w:lineRule="auto"/>
    </w:pPr>
    <w:rPr>
      <w:rFonts w:eastAsiaTheme="minorHAnsi"/>
      <w:color w:val="000000" w:themeColor="text1"/>
      <w:lang w:val="en-CA"/>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character" w:styleId="Emphasis">
    <w:name w:val="Emphasis"/>
    <w:basedOn w:val="DefaultParagraphFont"/>
    <w:uiPriority w:val="20"/>
    <w:qFormat/>
    <w:rsid w:val="008D2561"/>
    <w:rPr>
      <w:i/>
      <w:iCs/>
      <w:vanish w:val="0"/>
    </w:rPr>
  </w:style>
  <w:style w:type="paragraph" w:styleId="PlainText">
    <w:name w:val="Plain Text"/>
    <w:basedOn w:val="Normal"/>
    <w:link w:val="PlainTextChar"/>
    <w:uiPriority w:val="99"/>
    <w:semiHidden/>
    <w:unhideWhenUsed/>
    <w:rsid w:val="008D2561"/>
    <w:rPr>
      <w:rFonts w:ascii="Consolas" w:eastAsiaTheme="minorHAnsi" w:hAnsi="Consolas"/>
      <w:sz w:val="21"/>
      <w:szCs w:val="21"/>
      <w:lang w:val="en-CA"/>
    </w:rPr>
  </w:style>
  <w:style w:type="character" w:customStyle="1" w:styleId="PlainTextChar">
    <w:name w:val="Plain Text Char"/>
    <w:basedOn w:val="DefaultParagraphFont"/>
    <w:link w:val="PlainText"/>
    <w:uiPriority w:val="99"/>
    <w:semiHidden/>
    <w:rsid w:val="008D2561"/>
    <w:rPr>
      <w:rFonts w:ascii="Consolas" w:eastAsiaTheme="minorHAnsi" w:hAnsi="Consolas"/>
      <w:sz w:val="21"/>
      <w:szCs w:val="21"/>
      <w:lang w:val="en-CA"/>
    </w:rPr>
  </w:style>
  <w:style w:type="paragraph" w:customStyle="1" w:styleId="Title-AnnexIIIb">
    <w:name w:val="Title - AnnexIIIb"/>
    <w:qFormat/>
    <w:rsid w:val="00813635"/>
    <w:pPr>
      <w:keepNext/>
      <w:keepLines/>
      <w:spacing w:after="220" w:line="240" w:lineRule="auto"/>
      <w:contextualSpacing/>
      <w:jc w:val="center"/>
      <w:outlineLvl w:val="1"/>
    </w:pPr>
    <w:rPr>
      <w:rFonts w:ascii="Times New Roman" w:eastAsia="PMingLiU" w:hAnsi="Times New Roman" w:cs="Arial"/>
      <w:b/>
      <w:lang w:val="en-GB"/>
    </w:rPr>
  </w:style>
  <w:style w:type="paragraph" w:customStyle="1" w:styleId="Heading3-AnnexII">
    <w:name w:val="Heading 3 - AnnexII"/>
    <w:link w:val="Heading3-AnnexIIChar"/>
    <w:qFormat/>
    <w:locked/>
    <w:rsid w:val="00BF462C"/>
    <w:pPr>
      <w:tabs>
        <w:tab w:val="left" w:pos="562"/>
      </w:tabs>
      <w:spacing w:before="220" w:after="220" w:line="240" w:lineRule="auto"/>
      <w:ind w:left="720" w:hanging="720"/>
      <w:contextualSpacing/>
      <w:outlineLvl w:val="2"/>
    </w:pPr>
    <w:rPr>
      <w:rFonts w:ascii="Times New Roman" w:eastAsiaTheme="minorHAnsi" w:hAnsi="Times New Roman"/>
      <w:b/>
      <w:lang w:val="en-CA"/>
    </w:rPr>
  </w:style>
  <w:style w:type="character" w:customStyle="1" w:styleId="Heading3-AnnexIIChar">
    <w:name w:val="Heading 3 - AnnexII Char"/>
    <w:basedOn w:val="Heading2Char"/>
    <w:link w:val="Heading3-AnnexII"/>
    <w:rsid w:val="00BF462C"/>
    <w:rPr>
      <w:rFonts w:ascii="Times New Roman" w:eastAsiaTheme="minorHAnsi" w:hAnsi="Times New Roman" w:cstheme="majorBidi"/>
      <w:b/>
      <w:bCs w:val="0"/>
      <w:caps w:val="0"/>
      <w:szCs w:val="28"/>
      <w:lang w:val="en-CA"/>
    </w:rPr>
  </w:style>
  <w:style w:type="paragraph" w:customStyle="1" w:styleId="Heading3-AnnexIIIa">
    <w:name w:val="Heading 3 - AnnexIIIa"/>
    <w:link w:val="Heading3-AnnexIIIaChar"/>
    <w:qFormat/>
    <w:locked/>
    <w:rsid w:val="00F82E69"/>
    <w:pPr>
      <w:pBdr>
        <w:top w:val="single" w:sz="4" w:space="1" w:color="auto"/>
        <w:left w:val="single" w:sz="4" w:space="4" w:color="auto"/>
        <w:bottom w:val="single" w:sz="4" w:space="1" w:color="auto"/>
        <w:right w:val="single" w:sz="4" w:space="4" w:color="auto"/>
      </w:pBdr>
      <w:tabs>
        <w:tab w:val="left" w:pos="567"/>
      </w:tabs>
      <w:spacing w:before="440" w:after="220" w:line="240" w:lineRule="auto"/>
      <w:ind w:left="562" w:hanging="562"/>
      <w:contextualSpacing/>
      <w:outlineLvl w:val="2"/>
    </w:pPr>
    <w:rPr>
      <w:rFonts w:ascii="Times New Roman" w:eastAsiaTheme="minorHAnsi" w:hAnsi="Times New Roman" w:cstheme="majorBidi"/>
      <w:b/>
      <w:bCs/>
      <w:caps/>
      <w:szCs w:val="28"/>
      <w:lang w:val="en-CA"/>
    </w:rPr>
  </w:style>
  <w:style w:type="character" w:customStyle="1" w:styleId="Heading3-AnnexIIIaChar">
    <w:name w:val="Heading 3 - AnnexIIIa Char"/>
    <w:basedOn w:val="Heading2Char"/>
    <w:link w:val="Heading3-AnnexIIIa"/>
    <w:rsid w:val="00F82E69"/>
    <w:rPr>
      <w:rFonts w:ascii="Times New Roman" w:eastAsiaTheme="minorHAnsi" w:hAnsi="Times New Roman" w:cstheme="majorBidi"/>
      <w:b/>
      <w:bCs/>
      <w:caps/>
      <w:szCs w:val="28"/>
      <w:lang w:val="en-CA"/>
    </w:rPr>
  </w:style>
  <w:style w:type="paragraph" w:customStyle="1" w:styleId="Heading2-Immediate">
    <w:name w:val="Heading2 - Immediate"/>
    <w:basedOn w:val="Heading2"/>
    <w:link w:val="Heading2-ImmediateChar"/>
    <w:qFormat/>
    <w:locked/>
    <w:rsid w:val="008D2561"/>
    <w:pPr>
      <w:shd w:val="clear" w:color="auto" w:fill="D6E3BC" w:themeFill="accent3" w:themeFillTint="66"/>
      <w:tabs>
        <w:tab w:val="clear" w:pos="562"/>
        <w:tab w:val="left" w:pos="567"/>
      </w:tabs>
      <w:ind w:left="567" w:hanging="567"/>
    </w:pPr>
    <w:rPr>
      <w:lang w:val="en-CA"/>
    </w:rPr>
  </w:style>
  <w:style w:type="character" w:customStyle="1" w:styleId="Heading2-ImmediateChar">
    <w:name w:val="Heading2 - Immediate Char"/>
    <w:basedOn w:val="Heading2Char"/>
    <w:link w:val="Heading2-Immediate"/>
    <w:rsid w:val="008D2561"/>
    <w:rPr>
      <w:rFonts w:ascii="Times New Roman" w:eastAsiaTheme="majorEastAsia" w:hAnsi="Times New Roman" w:cstheme="majorBidi"/>
      <w:b/>
      <w:bCs/>
      <w:caps/>
      <w:szCs w:val="26"/>
      <w:shd w:val="clear" w:color="auto" w:fill="D6E3BC" w:themeFill="accent3" w:themeFillTint="66"/>
      <w:lang w:val="en-CA"/>
    </w:rPr>
  </w:style>
  <w:style w:type="paragraph" w:customStyle="1" w:styleId="Heading2-Outer">
    <w:name w:val="Heading2 - Outer"/>
    <w:basedOn w:val="Heading2"/>
    <w:link w:val="Heading2-OuterChar"/>
    <w:qFormat/>
    <w:locked/>
    <w:rsid w:val="008D2561"/>
    <w:pPr>
      <w:shd w:val="clear" w:color="auto" w:fill="FFCCFF"/>
      <w:tabs>
        <w:tab w:val="clear" w:pos="562"/>
        <w:tab w:val="left" w:pos="567"/>
      </w:tabs>
      <w:ind w:left="567" w:hanging="567"/>
    </w:pPr>
    <w:rPr>
      <w:lang w:val="en-CA"/>
    </w:rPr>
  </w:style>
  <w:style w:type="character" w:customStyle="1" w:styleId="Heading2-OuterChar">
    <w:name w:val="Heading2 - Outer Char"/>
    <w:basedOn w:val="Heading2Char"/>
    <w:link w:val="Heading2-Outer"/>
    <w:rsid w:val="008D2561"/>
    <w:rPr>
      <w:rFonts w:ascii="Times New Roman" w:eastAsiaTheme="majorEastAsia" w:hAnsi="Times New Roman" w:cstheme="majorBidi"/>
      <w:b/>
      <w:bCs/>
      <w:caps/>
      <w:szCs w:val="26"/>
      <w:shd w:val="clear" w:color="auto" w:fill="FFCCFF"/>
      <w:lang w:val="en-CA"/>
    </w:rPr>
  </w:style>
  <w:style w:type="paragraph" w:customStyle="1" w:styleId="Heading2-PIM">
    <w:name w:val="Heading2 - PIM"/>
    <w:basedOn w:val="Heading2"/>
    <w:link w:val="Heading2-PIMChar"/>
    <w:qFormat/>
    <w:locked/>
    <w:rsid w:val="008D2561"/>
    <w:pPr>
      <w:shd w:val="clear" w:color="auto" w:fill="FFFF99"/>
      <w:tabs>
        <w:tab w:val="clear" w:pos="562"/>
        <w:tab w:val="left" w:pos="567"/>
      </w:tabs>
      <w:ind w:left="567" w:hanging="567"/>
    </w:pPr>
    <w:rPr>
      <w:lang w:val="en-CA"/>
    </w:rPr>
  </w:style>
  <w:style w:type="character" w:customStyle="1" w:styleId="Heading2-PIMChar">
    <w:name w:val="Heading2 - PIM Char"/>
    <w:basedOn w:val="Heading2Char"/>
    <w:link w:val="Heading2-PIM"/>
    <w:rsid w:val="008D2561"/>
    <w:rPr>
      <w:rFonts w:ascii="Times New Roman" w:eastAsiaTheme="majorEastAsia" w:hAnsi="Times New Roman" w:cstheme="majorBidi"/>
      <w:b/>
      <w:bCs/>
      <w:caps/>
      <w:szCs w:val="26"/>
      <w:shd w:val="clear" w:color="auto" w:fill="FFFF99"/>
      <w:lang w:val="en-CA"/>
    </w:rPr>
  </w:style>
  <w:style w:type="paragraph" w:customStyle="1" w:styleId="Heading2-PL">
    <w:name w:val="Heading2 - PL"/>
    <w:basedOn w:val="Heading2"/>
    <w:link w:val="Heading2-PLChar"/>
    <w:qFormat/>
    <w:locked/>
    <w:rsid w:val="008D2561"/>
    <w:pPr>
      <w:shd w:val="clear" w:color="auto" w:fill="8DB3E2" w:themeFill="text2" w:themeFillTint="66"/>
      <w:tabs>
        <w:tab w:val="clear" w:pos="562"/>
        <w:tab w:val="left" w:pos="567"/>
      </w:tabs>
      <w:ind w:left="567" w:hanging="567"/>
    </w:pPr>
    <w:rPr>
      <w:lang w:val="en-CA"/>
    </w:rPr>
  </w:style>
  <w:style w:type="character" w:customStyle="1" w:styleId="Heading2-PLChar">
    <w:name w:val="Heading2 - PL Char"/>
    <w:basedOn w:val="Heading2Char"/>
    <w:link w:val="Heading2-PL"/>
    <w:rsid w:val="008D2561"/>
    <w:rPr>
      <w:rFonts w:ascii="Times New Roman" w:eastAsiaTheme="majorEastAsia" w:hAnsi="Times New Roman" w:cstheme="majorBidi"/>
      <w:b/>
      <w:bCs/>
      <w:caps/>
      <w:szCs w:val="26"/>
      <w:shd w:val="clear" w:color="auto" w:fill="8DB3E2" w:themeFill="text2" w:themeFillTint="66"/>
      <w:lang w:val="en-CA"/>
    </w:rPr>
  </w:style>
  <w:style w:type="paragraph" w:customStyle="1" w:styleId="Heading2-SPC">
    <w:name w:val="Heading2 - SPC"/>
    <w:basedOn w:val="Heading2"/>
    <w:link w:val="Heading2-SPCChar"/>
    <w:qFormat/>
    <w:locked/>
    <w:rsid w:val="008D2561"/>
    <w:pPr>
      <w:shd w:val="clear" w:color="auto" w:fill="FF9999"/>
      <w:tabs>
        <w:tab w:val="clear" w:pos="562"/>
        <w:tab w:val="left" w:pos="567"/>
      </w:tabs>
      <w:ind w:left="567" w:hanging="567"/>
    </w:pPr>
    <w:rPr>
      <w:lang w:val="en-CA"/>
    </w:rPr>
  </w:style>
  <w:style w:type="character" w:customStyle="1" w:styleId="Heading2-SPCChar">
    <w:name w:val="Heading2 - SPC Char"/>
    <w:basedOn w:val="Heading2Char"/>
    <w:link w:val="Heading2-SPC"/>
    <w:rsid w:val="008D2561"/>
    <w:rPr>
      <w:rFonts w:ascii="Times New Roman" w:eastAsiaTheme="majorEastAsia" w:hAnsi="Times New Roman" w:cstheme="majorBidi"/>
      <w:b/>
      <w:bCs/>
      <w:caps/>
      <w:szCs w:val="26"/>
      <w:shd w:val="clear" w:color="auto" w:fill="FF9999"/>
      <w:lang w:val="en-CA"/>
    </w:rPr>
  </w:style>
  <w:style w:type="character" w:customStyle="1" w:styleId="HighlightKeywords">
    <w:name w:val="HighlightKeywords"/>
    <w:basedOn w:val="DefaultParagraphFont"/>
    <w:uiPriority w:val="1"/>
    <w:qFormat/>
    <w:locked/>
    <w:rsid w:val="008D2561"/>
    <w:rPr>
      <w:bdr w:val="none" w:sz="0" w:space="0" w:color="auto"/>
      <w:shd w:val="clear" w:color="auto" w:fill="EAF1DD" w:themeFill="accent3" w:themeFillTint="33"/>
    </w:rPr>
  </w:style>
  <w:style w:type="character" w:customStyle="1" w:styleId="INN">
    <w:name w:val="INN"/>
    <w:uiPriority w:val="1"/>
    <w:qFormat/>
    <w:locked/>
    <w:rsid w:val="008D2561"/>
    <w:rPr>
      <w:rFonts w:ascii="Times New Roman Bold" w:hAnsi="Times New Roman Bold"/>
      <w:b/>
      <w:sz w:val="48"/>
    </w:rPr>
  </w:style>
  <w:style w:type="paragraph" w:customStyle="1" w:styleId="INNWrapper">
    <w:name w:val="INN Wrapper"/>
    <w:basedOn w:val="Normal"/>
    <w:qFormat/>
    <w:locked/>
    <w:rsid w:val="008D2561"/>
    <w:pPr>
      <w:spacing w:after="120"/>
      <w:jc w:val="center"/>
    </w:pPr>
    <w:rPr>
      <w:rFonts w:eastAsiaTheme="minorHAnsi"/>
      <w:b/>
      <w:sz w:val="48"/>
      <w:lang w:val="en-CA"/>
    </w:rPr>
  </w:style>
  <w:style w:type="table" w:styleId="LightShading-Accent4">
    <w:name w:val="Light Shading Accent 4"/>
    <w:basedOn w:val="TableNormal"/>
    <w:uiPriority w:val="60"/>
    <w:rsid w:val="008D2561"/>
    <w:pPr>
      <w:spacing w:after="0" w:line="240" w:lineRule="auto"/>
    </w:pPr>
    <w:rPr>
      <w:rFonts w:eastAsiaTheme="minorHAnsi"/>
      <w:color w:val="5F497A" w:themeColor="accent4" w:themeShade="BF"/>
      <w:lang w:val="en-CA"/>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paragraph" w:styleId="List5">
    <w:name w:val="List 5"/>
    <w:basedOn w:val="Normal"/>
    <w:uiPriority w:val="99"/>
    <w:semiHidden/>
    <w:unhideWhenUsed/>
    <w:rsid w:val="008D2561"/>
    <w:pPr>
      <w:ind w:left="1800" w:hanging="360"/>
    </w:pPr>
    <w:rPr>
      <w:rFonts w:eastAsiaTheme="minorHAnsi"/>
      <w:lang w:val="en-CA"/>
    </w:rPr>
  </w:style>
  <w:style w:type="character" w:customStyle="1" w:styleId="Optional">
    <w:name w:val="Optional"/>
    <w:uiPriority w:val="1"/>
    <w:locked/>
    <w:rsid w:val="008D2561"/>
    <w:rPr>
      <w:vanish w:val="0"/>
      <w:bdr w:val="none" w:sz="0" w:space="0" w:color="auto"/>
      <w:shd w:val="clear" w:color="auto" w:fill="DBE5F1" w:themeFill="accent1" w:themeFillTint="33"/>
    </w:rPr>
  </w:style>
  <w:style w:type="paragraph" w:customStyle="1" w:styleId="PIMEnvelope">
    <w:name w:val="PIM Envelope"/>
    <w:basedOn w:val="Normal"/>
    <w:link w:val="PIMEnvelopeChar"/>
    <w:locked/>
    <w:rsid w:val="008D2561"/>
    <w:pPr>
      <w:spacing w:after="80"/>
    </w:pPr>
    <w:rPr>
      <w:rFonts w:ascii="Arial" w:eastAsia="Times New Roman" w:hAnsi="Arial" w:cs="Times New Roman"/>
      <w:sz w:val="20"/>
      <w:szCs w:val="24"/>
    </w:rPr>
  </w:style>
  <w:style w:type="character" w:customStyle="1" w:styleId="PIMEnvelopeChar">
    <w:name w:val="PIM Envelope Char"/>
    <w:basedOn w:val="DefaultParagraphFont"/>
    <w:link w:val="PIMEnvelope"/>
    <w:rsid w:val="008D2561"/>
    <w:rPr>
      <w:rFonts w:ascii="Arial" w:eastAsia="Times New Roman" w:hAnsi="Arial" w:cs="Times New Roman"/>
      <w:sz w:val="20"/>
      <w:szCs w:val="24"/>
    </w:rPr>
  </w:style>
  <w:style w:type="character" w:customStyle="1" w:styleId="PPN">
    <w:name w:val="PPN"/>
    <w:uiPriority w:val="1"/>
    <w:qFormat/>
    <w:locked/>
    <w:rsid w:val="008D2561"/>
  </w:style>
  <w:style w:type="paragraph" w:customStyle="1" w:styleId="PPNWrapper">
    <w:name w:val="PPN Wrapper"/>
    <w:basedOn w:val="Normal"/>
    <w:qFormat/>
    <w:locked/>
    <w:rsid w:val="008D2561"/>
    <w:pPr>
      <w:spacing w:after="480"/>
      <w:jc w:val="center"/>
    </w:pPr>
    <w:rPr>
      <w:rFonts w:eastAsiaTheme="minorHAnsi"/>
      <w:i/>
      <w:sz w:val="48"/>
      <w:lang w:val="en-CA"/>
    </w:rPr>
  </w:style>
  <w:style w:type="character" w:customStyle="1" w:styleId="ShowTagStyle">
    <w:name w:val="ShowTagStyle"/>
    <w:basedOn w:val="DefaultParagraphFont"/>
    <w:locked/>
    <w:rsid w:val="008D2561"/>
    <w:rPr>
      <w:rFonts w:ascii="Times New Roman" w:hAnsi="Times New Roman" w:cs="Times New Roman" w:hint="default"/>
      <w:b/>
      <w:bCs w:val="0"/>
      <w:noProof/>
      <w:vanish/>
      <w:webHidden w:val="0"/>
      <w:color w:val="3366FF"/>
      <w:sz w:val="24"/>
      <w:specVanish w:val="0"/>
    </w:rPr>
  </w:style>
  <w:style w:type="paragraph" w:customStyle="1" w:styleId="StrengthWrapper">
    <w:name w:val="Strength Wrapper"/>
    <w:basedOn w:val="Normal"/>
    <w:qFormat/>
    <w:locked/>
    <w:rsid w:val="008D2561"/>
    <w:pPr>
      <w:spacing w:after="120"/>
      <w:jc w:val="center"/>
    </w:pPr>
    <w:rPr>
      <w:rFonts w:eastAsiaTheme="minorHAnsi"/>
      <w:sz w:val="32"/>
      <w:lang w:val="en-CA"/>
    </w:rPr>
  </w:style>
  <w:style w:type="numbering" w:customStyle="1" w:styleId="Style1">
    <w:name w:val="Style1"/>
    <w:uiPriority w:val="99"/>
    <w:locked/>
    <w:rsid w:val="008D2561"/>
    <w:pPr>
      <w:numPr>
        <w:numId w:val="4"/>
      </w:numPr>
    </w:pPr>
  </w:style>
  <w:style w:type="numbering" w:customStyle="1" w:styleId="Style2">
    <w:name w:val="Style2"/>
    <w:uiPriority w:val="99"/>
    <w:locked/>
    <w:rsid w:val="008D2561"/>
    <w:pPr>
      <w:numPr>
        <w:numId w:val="5"/>
      </w:numPr>
    </w:pPr>
  </w:style>
  <w:style w:type="paragraph" w:customStyle="1" w:styleId="TableSource">
    <w:name w:val="Table Source"/>
    <w:basedOn w:val="Normal"/>
    <w:rsid w:val="008D2561"/>
    <w:pPr>
      <w:tabs>
        <w:tab w:val="left" w:pos="567"/>
      </w:tabs>
      <w:ind w:left="567"/>
    </w:pPr>
    <w:rPr>
      <w:rFonts w:eastAsia="Times New Roman" w:cs="Times New Roman"/>
      <w:sz w:val="20"/>
      <w:szCs w:val="24"/>
    </w:rPr>
  </w:style>
  <w:style w:type="paragraph" w:customStyle="1" w:styleId="TitleSPC">
    <w:name w:val="Title SPC"/>
    <w:basedOn w:val="Heading1"/>
    <w:qFormat/>
    <w:rsid w:val="008D2561"/>
    <w:pPr>
      <w:tabs>
        <w:tab w:val="left" w:pos="567"/>
      </w:tabs>
      <w:spacing w:before="0" w:line="260" w:lineRule="exact"/>
      <w:ind w:left="562" w:hanging="562"/>
      <w:jc w:val="center"/>
    </w:pPr>
    <w:rPr>
      <w:lang w:val="en-CA"/>
    </w:rPr>
  </w:style>
  <w:style w:type="character" w:customStyle="1" w:styleId="BlackTriangle">
    <w:name w:val="Black Triangle"/>
    <w:uiPriority w:val="1"/>
    <w:qFormat/>
    <w:rsid w:val="00813635"/>
    <w:rPr>
      <w:rFonts w:ascii="Arial" w:hAnsi="Arial" w:cs="Arial"/>
      <w:vanish w:val="0"/>
      <w:color w:val="000000"/>
      <w:spacing w:val="-26"/>
      <w:w w:val="120"/>
      <w:sz w:val="40"/>
      <w:szCs w:val="24"/>
      <w:lang w:val="en-GB"/>
    </w:rPr>
  </w:style>
  <w:style w:type="table" w:customStyle="1" w:styleId="TableGrid1">
    <w:name w:val="Table Grid1"/>
    <w:basedOn w:val="TableNormal"/>
    <w:next w:val="TableGrid"/>
    <w:uiPriority w:val="59"/>
    <w:rsid w:val="00F74235"/>
    <w:pPr>
      <w:spacing w:after="0" w:line="240" w:lineRule="auto"/>
    </w:pPr>
    <w:rPr>
      <w:lang w:val="en-CA"/>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ubtitle-AnnexIIIb">
    <w:name w:val="Subtitle - AnnexIIIb"/>
    <w:qFormat/>
    <w:rsid w:val="00813635"/>
    <w:pPr>
      <w:spacing w:after="220" w:line="240" w:lineRule="auto"/>
      <w:contextualSpacing/>
      <w:jc w:val="center"/>
    </w:pPr>
    <w:rPr>
      <w:rFonts w:ascii="Times New Roman" w:hAnsi="Times New Roman"/>
    </w:rPr>
  </w:style>
  <w:style w:type="paragraph" w:customStyle="1" w:styleId="ListDash-PL">
    <w:name w:val="List Dash - PL"/>
    <w:qFormat/>
    <w:rsid w:val="00B760E9"/>
    <w:pPr>
      <w:numPr>
        <w:numId w:val="7"/>
      </w:numPr>
      <w:spacing w:after="220" w:line="240" w:lineRule="auto"/>
      <w:contextualSpacing/>
    </w:pPr>
    <w:rPr>
      <w:rFonts w:ascii="Times New Roman" w:hAnsi="Times New Roman"/>
      <w:noProof/>
    </w:rPr>
  </w:style>
  <w:style w:type="numbering" w:customStyle="1" w:styleId="NewStyle">
    <w:name w:val="NewStyle"/>
    <w:rsid w:val="00F74235"/>
    <w:pPr>
      <w:numPr>
        <w:numId w:val="6"/>
      </w:numPr>
    </w:pPr>
  </w:style>
  <w:style w:type="paragraph" w:customStyle="1" w:styleId="EPARSectionHeading-AnnexII">
    <w:name w:val="EPARSectionHeading - AnnexII"/>
    <w:qFormat/>
    <w:rsid w:val="004C7418"/>
    <w:pPr>
      <w:tabs>
        <w:tab w:val="left" w:pos="567"/>
      </w:tabs>
      <w:spacing w:after="246" w:line="240" w:lineRule="auto"/>
      <w:ind w:left="562" w:hanging="562"/>
      <w:jc w:val="center"/>
      <w:outlineLvl w:val="0"/>
    </w:pPr>
    <w:rPr>
      <w:rFonts w:ascii="Times New Roman Bold" w:eastAsiaTheme="majorEastAsia" w:hAnsi="Times New Roman Bold" w:cstheme="majorBidi"/>
      <w:b/>
      <w:bCs/>
      <w:caps/>
      <w:noProof/>
      <w:szCs w:val="28"/>
      <w:lang w:val="en-CA"/>
    </w:rPr>
  </w:style>
  <w:style w:type="paragraph" w:customStyle="1" w:styleId="AnnexIITOC">
    <w:name w:val="AnnexIITOC"/>
    <w:qFormat/>
    <w:rsid w:val="00B31AC7"/>
    <w:pPr>
      <w:tabs>
        <w:tab w:val="left" w:pos="567"/>
      </w:tabs>
      <w:spacing w:before="220" w:after="240" w:line="240" w:lineRule="auto"/>
      <w:ind w:left="1700" w:right="1411" w:hanging="706"/>
    </w:pPr>
    <w:rPr>
      <w:rFonts w:ascii="Times New Roman Bold" w:eastAsiaTheme="majorEastAsia" w:hAnsi="Times New Roman Bold" w:cstheme="majorBidi"/>
      <w:b/>
      <w:bCs/>
      <w:caps/>
      <w:noProof/>
      <w:szCs w:val="28"/>
      <w:lang w:val="en-CA"/>
    </w:rPr>
  </w:style>
  <w:style w:type="paragraph" w:customStyle="1" w:styleId="RemoveOnPublish">
    <w:name w:val="RemoveOnPublish"/>
    <w:qFormat/>
    <w:rsid w:val="00ED20A5"/>
    <w:pPr>
      <w:spacing w:after="0" w:line="20" w:lineRule="exact"/>
    </w:pPr>
    <w:rPr>
      <w:rFonts w:ascii="Times New Roman" w:hAnsi="Times New Roman"/>
      <w:vanish/>
      <w:sz w:val="2"/>
      <w:lang w:val="en-GB"/>
    </w:rPr>
  </w:style>
  <w:style w:type="paragraph" w:customStyle="1" w:styleId="Title-AnnexIV">
    <w:name w:val="Title - AnnexIV"/>
    <w:qFormat/>
    <w:rsid w:val="001C1E84"/>
    <w:pPr>
      <w:spacing w:before="250" w:after="0" w:line="240" w:lineRule="auto"/>
      <w:jc w:val="center"/>
      <w:outlineLvl w:val="1"/>
    </w:pPr>
    <w:rPr>
      <w:rFonts w:ascii="Times New Roman Bold" w:hAnsi="Times New Roman Bold"/>
      <w:b/>
      <w:caps/>
    </w:rPr>
  </w:style>
  <w:style w:type="paragraph" w:customStyle="1" w:styleId="EPARSectionHeading-AnnexIV">
    <w:name w:val="EPARSectionHeading - AnnexIV"/>
    <w:qFormat/>
    <w:rsid w:val="00BF462C"/>
    <w:pPr>
      <w:spacing w:before="280" w:after="220" w:line="240" w:lineRule="auto"/>
      <w:jc w:val="center"/>
      <w:outlineLvl w:val="0"/>
    </w:pPr>
    <w:rPr>
      <w:rFonts w:ascii="Times New Roman" w:hAnsi="Times New Roman"/>
      <w:b/>
      <w:caps/>
    </w:rPr>
  </w:style>
  <w:style w:type="paragraph" w:customStyle="1" w:styleId="Heading4-AnnexIV">
    <w:name w:val="Heading 4 - AnnexIV"/>
    <w:qFormat/>
    <w:rsid w:val="00EA7415"/>
    <w:pPr>
      <w:tabs>
        <w:tab w:val="left" w:pos="720"/>
      </w:tabs>
      <w:spacing w:before="240" w:after="240" w:line="240" w:lineRule="auto"/>
      <w:ind w:left="360" w:hanging="360"/>
      <w:contextualSpacing/>
      <w:outlineLvl w:val="3"/>
    </w:pPr>
    <w:rPr>
      <w:rFonts w:ascii="Times New Roman" w:hAnsi="Times New Roman"/>
      <w:b/>
      <w:lang w:val="en-CA" w:eastAsia="en-CA"/>
    </w:rPr>
  </w:style>
  <w:style w:type="character" w:customStyle="1" w:styleId="BlackDot">
    <w:name w:val="Black Dot"/>
    <w:basedOn w:val="DefaultParagraphFont"/>
    <w:uiPriority w:val="1"/>
    <w:qFormat/>
    <w:rsid w:val="00EA7415"/>
    <w:rPr>
      <w:rFonts w:cs="Times New Roman"/>
      <w:sz w:val="27"/>
      <w:szCs w:val="27"/>
    </w:rPr>
  </w:style>
  <w:style w:type="paragraph" w:customStyle="1" w:styleId="EPARSectionHeading-AnnexIII">
    <w:name w:val="EPARSectionHeading - AnnexIII"/>
    <w:qFormat/>
    <w:rsid w:val="00BF462C"/>
    <w:pPr>
      <w:spacing w:after="0" w:line="240" w:lineRule="auto"/>
      <w:jc w:val="center"/>
      <w:outlineLvl w:val="0"/>
    </w:pPr>
    <w:rPr>
      <w:rFonts w:ascii="Times New Roman" w:hAnsi="Times New Roman"/>
      <w:b/>
      <w:caps/>
    </w:rPr>
  </w:style>
  <w:style w:type="paragraph" w:customStyle="1" w:styleId="PackageLeafletTOC">
    <w:name w:val="Package Leaflet TOC"/>
    <w:qFormat/>
    <w:rsid w:val="00061583"/>
    <w:pPr>
      <w:tabs>
        <w:tab w:val="left" w:pos="425"/>
        <w:tab w:val="left" w:pos="720"/>
      </w:tabs>
      <w:spacing w:before="240" w:after="240" w:line="240" w:lineRule="auto"/>
      <w:ind w:left="432" w:hanging="432"/>
      <w:contextualSpacing/>
    </w:pPr>
    <w:rPr>
      <w:rFonts w:ascii="Times New Roman" w:eastAsia="PMingLiU" w:hAnsi="Times New Roman" w:cs="Arial"/>
      <w:lang w:val="en-GB"/>
    </w:rPr>
  </w:style>
  <w:style w:type="paragraph" w:customStyle="1" w:styleId="StayOnPublish">
    <w:name w:val="StayOnPublish"/>
    <w:qFormat/>
    <w:rsid w:val="00464479"/>
    <w:pPr>
      <w:spacing w:after="0" w:line="20" w:lineRule="exact"/>
    </w:pPr>
    <w:rPr>
      <w:rFonts w:ascii="Times New Roman" w:hAnsi="Times New Roman"/>
      <w:sz w:val="2"/>
    </w:rPr>
  </w:style>
  <w:style w:type="numbering" w:customStyle="1" w:styleId="111111">
    <w:name w:val="111111"/>
    <w:pPr>
      <w:numPr>
        <w:numId w:val="2"/>
      </w:numPr>
    </w:pPr>
  </w:style>
  <w:style w:type="paragraph" w:customStyle="1" w:styleId="00Paragraph">
    <w:name w:val="00Paragraph"/>
    <w:link w:val="00Paragraph0"/>
    <w:rsid w:val="006A0DAA"/>
    <w:pPr>
      <w:spacing w:before="120" w:after="120" w:line="300" w:lineRule="atLeast"/>
    </w:pPr>
    <w:rPr>
      <w:rFonts w:ascii="Times New Roman" w:eastAsia="MS Mincho" w:hAnsi="Times New Roman" w:cs="Times New Roman"/>
      <w:sz w:val="24"/>
      <w:szCs w:val="24"/>
    </w:rPr>
  </w:style>
  <w:style w:type="character" w:customStyle="1" w:styleId="00Paragraph0">
    <w:name w:val="00Paragraph (文字)"/>
    <w:link w:val="00Paragraph"/>
    <w:rsid w:val="006A0DAA"/>
    <w:rPr>
      <w:rFonts w:ascii="Times New Roman" w:eastAsia="MS Mincho" w:hAnsi="Times New Roman" w:cs="Times New Roman"/>
      <w:sz w:val="24"/>
      <w:szCs w:val="24"/>
    </w:rPr>
  </w:style>
  <w:style w:type="numbering" w:customStyle="1" w:styleId="NewStyle1">
    <w:name w:val="NewStyle1"/>
    <w:rsid w:val="00B2265E"/>
  </w:style>
  <w:style w:type="character" w:styleId="UnresolvedMention">
    <w:name w:val="Unresolved Mention"/>
    <w:basedOn w:val="DefaultParagraphFont"/>
    <w:uiPriority w:val="99"/>
    <w:semiHidden/>
    <w:unhideWhenUsed/>
    <w:rsid w:val="005B0B82"/>
    <w:rPr>
      <w:color w:val="605E5C"/>
      <w:shd w:val="clear" w:color="auto" w:fill="E1DFDD"/>
    </w:rPr>
  </w:style>
  <w:style w:type="paragraph" w:customStyle="1" w:styleId="TableBulletGuidance">
    <w:name w:val="Table Bullet Guidance"/>
    <w:basedOn w:val="Normal"/>
    <w:rsid w:val="00212AB9"/>
    <w:pPr>
      <w:keepLines/>
      <w:numPr>
        <w:numId w:val="22"/>
      </w:numPr>
      <w:spacing w:before="60" w:after="60"/>
    </w:pPr>
    <w:rPr>
      <w:rFonts w:eastAsia="SimSun" w:cs="Times New Roman"/>
      <w:i/>
      <w:color w:val="0000FF"/>
      <w:sz w:val="20"/>
      <w:szCs w:val="20"/>
      <w:lang w:val="fi-FI" w:eastAsia="fi-FI"/>
    </w:rPr>
  </w:style>
  <w:style w:type="numbering" w:customStyle="1" w:styleId="NoList1">
    <w:name w:val="No List1"/>
    <w:next w:val="NoList"/>
    <w:uiPriority w:val="99"/>
    <w:semiHidden/>
    <w:unhideWhenUsed/>
    <w:rsid w:val="00B73F5D"/>
  </w:style>
  <w:style w:type="character" w:customStyle="1" w:styleId="tw4winMark">
    <w:name w:val="tw4winMark"/>
    <w:uiPriority w:val="99"/>
    <w:rsid w:val="00B73F5D"/>
    <w:rPr>
      <w:rFonts w:ascii="Courier New" w:hAnsi="Courier New"/>
      <w:vanish/>
      <w:color w:val="800080"/>
      <w:sz w:val="24"/>
      <w:vertAlign w:val="subscript"/>
    </w:rPr>
  </w:style>
  <w:style w:type="character" w:customStyle="1" w:styleId="tw4winError">
    <w:name w:val="tw4winError"/>
    <w:uiPriority w:val="99"/>
    <w:rsid w:val="00B73F5D"/>
    <w:rPr>
      <w:rFonts w:ascii="Courier New" w:hAnsi="Courier New"/>
      <w:color w:val="00FF00"/>
      <w:sz w:val="40"/>
    </w:rPr>
  </w:style>
  <w:style w:type="character" w:customStyle="1" w:styleId="tw4winTerm">
    <w:name w:val="tw4winTerm"/>
    <w:uiPriority w:val="99"/>
    <w:rsid w:val="00B73F5D"/>
    <w:rPr>
      <w:color w:val="0000FF"/>
    </w:rPr>
  </w:style>
  <w:style w:type="character" w:customStyle="1" w:styleId="tw4winPopup">
    <w:name w:val="tw4winPopup"/>
    <w:uiPriority w:val="99"/>
    <w:rsid w:val="00B73F5D"/>
    <w:rPr>
      <w:rFonts w:ascii="Courier New" w:hAnsi="Courier New"/>
      <w:noProof/>
      <w:color w:val="008000"/>
    </w:rPr>
  </w:style>
  <w:style w:type="character" w:customStyle="1" w:styleId="tw4winJump">
    <w:name w:val="tw4winJump"/>
    <w:uiPriority w:val="99"/>
    <w:rsid w:val="00B73F5D"/>
    <w:rPr>
      <w:rFonts w:ascii="Courier New" w:hAnsi="Courier New"/>
      <w:noProof/>
      <w:color w:val="008080"/>
    </w:rPr>
  </w:style>
  <w:style w:type="character" w:customStyle="1" w:styleId="tw4winExternal">
    <w:name w:val="tw4winExternal"/>
    <w:uiPriority w:val="99"/>
    <w:rsid w:val="00B73F5D"/>
    <w:rPr>
      <w:rFonts w:ascii="Courier New" w:hAnsi="Courier New"/>
      <w:noProof/>
      <w:color w:val="808080"/>
    </w:rPr>
  </w:style>
  <w:style w:type="character" w:customStyle="1" w:styleId="tw4winInternal">
    <w:name w:val="tw4winInternal"/>
    <w:uiPriority w:val="99"/>
    <w:rsid w:val="00B73F5D"/>
    <w:rPr>
      <w:rFonts w:ascii="Courier New" w:hAnsi="Courier New"/>
      <w:noProof/>
      <w:color w:val="FF0000"/>
    </w:rPr>
  </w:style>
  <w:style w:type="character" w:customStyle="1" w:styleId="DONOTTRANSLATE">
    <w:name w:val="DO_NOT_TRANSLATE"/>
    <w:uiPriority w:val="99"/>
    <w:rsid w:val="00B73F5D"/>
    <w:rPr>
      <w:rFonts w:ascii="Courier New" w:hAnsi="Courier New"/>
      <w:noProof/>
      <w:color w:val="800000"/>
    </w:rPr>
  </w:style>
  <w:style w:type="paragraph" w:customStyle="1" w:styleId="BodytextAgency">
    <w:name w:val="Body text (Agency)"/>
    <w:basedOn w:val="Normal"/>
    <w:link w:val="BodytextAgencyChar"/>
    <w:qFormat/>
    <w:rsid w:val="00B73F5D"/>
    <w:pPr>
      <w:spacing w:after="140" w:line="280" w:lineRule="atLeast"/>
    </w:pPr>
    <w:rPr>
      <w:rFonts w:ascii="Verdana" w:hAnsi="Verdana" w:cs="Verdana"/>
      <w:sz w:val="18"/>
      <w:szCs w:val="18"/>
      <w:lang w:val="en-GB"/>
    </w:rPr>
  </w:style>
  <w:style w:type="paragraph" w:customStyle="1" w:styleId="NormalAgency">
    <w:name w:val="Normal (Agency)"/>
    <w:rsid w:val="00B73F5D"/>
    <w:pPr>
      <w:spacing w:after="0" w:line="240" w:lineRule="auto"/>
    </w:pPr>
    <w:rPr>
      <w:rFonts w:ascii="Verdana" w:hAnsi="Verdana" w:cs="Verdana"/>
      <w:sz w:val="18"/>
      <w:szCs w:val="18"/>
      <w:lang w:val="en-GB"/>
    </w:rPr>
  </w:style>
  <w:style w:type="paragraph" w:customStyle="1" w:styleId="TabletextrowsAgency">
    <w:name w:val="Table text rows (Agency)"/>
    <w:basedOn w:val="Normal"/>
    <w:uiPriority w:val="99"/>
    <w:rsid w:val="00B73F5D"/>
    <w:pPr>
      <w:spacing w:after="0" w:line="280" w:lineRule="exact"/>
    </w:pPr>
    <w:rPr>
      <w:rFonts w:ascii="Verdana" w:hAnsi="Verdana" w:cs="Verdana"/>
      <w:sz w:val="18"/>
      <w:szCs w:val="18"/>
      <w:lang w:val="en-GB"/>
    </w:rPr>
  </w:style>
  <w:style w:type="paragraph" w:styleId="BalloonText">
    <w:name w:val="Balloon Text"/>
    <w:basedOn w:val="Normal"/>
    <w:link w:val="BalloonTextChar"/>
    <w:uiPriority w:val="99"/>
    <w:rsid w:val="00B73F5D"/>
    <w:pPr>
      <w:spacing w:after="0"/>
    </w:pPr>
    <w:rPr>
      <w:rFonts w:ascii="Tahoma" w:hAnsi="Tahoma" w:cs="Times New Roman"/>
      <w:sz w:val="16"/>
      <w:szCs w:val="16"/>
      <w:lang w:val="fi-FI"/>
    </w:rPr>
  </w:style>
  <w:style w:type="character" w:customStyle="1" w:styleId="BalloonTextChar">
    <w:name w:val="Balloon Text Char"/>
    <w:basedOn w:val="DefaultParagraphFont"/>
    <w:link w:val="BalloonText"/>
    <w:uiPriority w:val="99"/>
    <w:rsid w:val="00B73F5D"/>
    <w:rPr>
      <w:rFonts w:ascii="Tahoma" w:hAnsi="Tahoma" w:cs="Times New Roman"/>
      <w:sz w:val="16"/>
      <w:szCs w:val="16"/>
      <w:lang w:val="fi-FI"/>
    </w:rPr>
  </w:style>
  <w:style w:type="paragraph" w:customStyle="1" w:styleId="Default">
    <w:name w:val="Default"/>
    <w:rsid w:val="00B73F5D"/>
    <w:pPr>
      <w:autoSpaceDE w:val="0"/>
      <w:autoSpaceDN w:val="0"/>
      <w:adjustRightInd w:val="0"/>
      <w:spacing w:after="0" w:line="240" w:lineRule="auto"/>
    </w:pPr>
    <w:rPr>
      <w:rFonts w:ascii="Times New Roman" w:hAnsi="Times New Roman" w:cs="Times New Roman"/>
      <w:color w:val="000000"/>
      <w:sz w:val="24"/>
      <w:szCs w:val="24"/>
      <w:lang w:val="fi-FI" w:eastAsia="fi-FI"/>
    </w:rPr>
  </w:style>
  <w:style w:type="character" w:customStyle="1" w:styleId="BodytextAgencyChar">
    <w:name w:val="Body text (Agency) Char"/>
    <w:link w:val="BodytextAgency"/>
    <w:locked/>
    <w:rsid w:val="00B73F5D"/>
    <w:rPr>
      <w:rFonts w:ascii="Verdana" w:hAnsi="Verdana" w:cs="Verdana"/>
      <w:sz w:val="18"/>
      <w:szCs w:val="18"/>
      <w:lang w:val="en-GB"/>
    </w:rPr>
  </w:style>
  <w:style w:type="paragraph" w:customStyle="1" w:styleId="CM36">
    <w:name w:val="CM36"/>
    <w:basedOn w:val="Normal"/>
    <w:next w:val="Normal"/>
    <w:rsid w:val="00B73F5D"/>
    <w:pPr>
      <w:autoSpaceDE w:val="0"/>
      <w:autoSpaceDN w:val="0"/>
      <w:adjustRightInd w:val="0"/>
      <w:spacing w:after="0"/>
    </w:pPr>
    <w:rPr>
      <w:rFonts w:eastAsia="SimSun" w:cs="Times New Roman"/>
      <w:sz w:val="24"/>
      <w:szCs w:val="24"/>
      <w:lang w:val="fi-FI" w:eastAsia="fi-FI"/>
    </w:rPr>
  </w:style>
  <w:style w:type="paragraph" w:customStyle="1" w:styleId="08SubheadingBold">
    <w:name w:val="08Subheading Bold"/>
    <w:next w:val="00Paragraph"/>
    <w:link w:val="08SubheadingBold0"/>
    <w:rsid w:val="00B73F5D"/>
    <w:pPr>
      <w:keepNext/>
      <w:spacing w:after="0" w:line="300" w:lineRule="atLeast"/>
    </w:pPr>
    <w:rPr>
      <w:rFonts w:ascii="Times New Roman" w:eastAsia="MS Mincho" w:hAnsi="Times New Roman" w:cs="Times New Roman"/>
      <w:b/>
      <w:sz w:val="24"/>
      <w:lang w:val="fi-FI" w:eastAsia="fi-FI"/>
    </w:rPr>
  </w:style>
  <w:style w:type="character" w:customStyle="1" w:styleId="08SubheadingBold0">
    <w:name w:val="08Subheading Bold (文字)"/>
    <w:link w:val="08SubheadingBold"/>
    <w:locked/>
    <w:rsid w:val="00B73F5D"/>
    <w:rPr>
      <w:rFonts w:ascii="Times New Roman" w:eastAsia="MS Mincho" w:hAnsi="Times New Roman" w:cs="Times New Roman"/>
      <w:b/>
      <w:sz w:val="24"/>
      <w:lang w:val="fi-FI" w:eastAsia="fi-FI"/>
    </w:rPr>
  </w:style>
  <w:style w:type="table" w:customStyle="1" w:styleId="TableGrid2">
    <w:name w:val="Table Grid2"/>
    <w:basedOn w:val="TableNormal"/>
    <w:next w:val="TableGrid"/>
    <w:uiPriority w:val="39"/>
    <w:rsid w:val="00B73F5D"/>
    <w:pPr>
      <w:spacing w:after="0" w:line="240" w:lineRule="auto"/>
    </w:pPr>
    <w:rPr>
      <w:rFonts w:ascii="Times New Roman" w:hAnsi="Times New Roman" w:cs="Times New Roman"/>
      <w:sz w:val="20"/>
      <w:szCs w:val="20"/>
      <w:lang w:val="fr-FR"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B73F5D"/>
    <w:pPr>
      <w:spacing w:after="0" w:line="240" w:lineRule="auto"/>
    </w:pPr>
    <w:rPr>
      <w:rFonts w:ascii="Times New Roman" w:hAnsi="Times New Roman" w:cs="Times New Roman"/>
      <w:szCs w:val="20"/>
      <w:lang w:val="fi-FI"/>
    </w:rPr>
  </w:style>
  <w:style w:type="paragraph" w:customStyle="1" w:styleId="TableL">
    <w:name w:val="Table L"/>
    <w:basedOn w:val="Normal"/>
    <w:link w:val="TableLChar"/>
    <w:rsid w:val="00B73F5D"/>
    <w:pPr>
      <w:spacing w:after="0"/>
    </w:pPr>
    <w:rPr>
      <w:rFonts w:cs="Times New Roman"/>
      <w:sz w:val="20"/>
      <w:szCs w:val="20"/>
    </w:rPr>
  </w:style>
  <w:style w:type="character" w:customStyle="1" w:styleId="TableLChar">
    <w:name w:val="Table L Char"/>
    <w:link w:val="TableL"/>
    <w:locked/>
    <w:rsid w:val="00B73F5D"/>
    <w:rPr>
      <w:rFonts w:ascii="Times New Roman" w:hAnsi="Times New Roman" w:cs="Times New Roman"/>
      <w:sz w:val="20"/>
      <w:szCs w:val="20"/>
    </w:rPr>
  </w:style>
  <w:style w:type="paragraph" w:customStyle="1" w:styleId="TableCellLeft">
    <w:name w:val="Table Cell Left"/>
    <w:basedOn w:val="Normal"/>
    <w:link w:val="TableCellLeftChar"/>
    <w:qFormat/>
    <w:rsid w:val="00B73F5D"/>
    <w:pPr>
      <w:spacing w:before="60" w:after="60"/>
    </w:pPr>
    <w:rPr>
      <w:rFonts w:cs="Times New Roman"/>
      <w:sz w:val="20"/>
      <w:szCs w:val="24"/>
    </w:rPr>
  </w:style>
  <w:style w:type="character" w:customStyle="1" w:styleId="TableCellLeftChar">
    <w:name w:val="Table Cell Left Char"/>
    <w:link w:val="TableCellLeft"/>
    <w:locked/>
    <w:rsid w:val="00B73F5D"/>
    <w:rPr>
      <w:rFonts w:ascii="Times New Roman" w:hAnsi="Times New Roman" w:cs="Times New Roman"/>
      <w:sz w:val="20"/>
      <w:szCs w:val="24"/>
    </w:rPr>
  </w:style>
  <w:style w:type="character" w:customStyle="1" w:styleId="TableCellCenteredChar">
    <w:name w:val="Table Cell Centered Char"/>
    <w:link w:val="TableCellCentered"/>
    <w:locked/>
    <w:rsid w:val="00B73F5D"/>
    <w:rPr>
      <w:sz w:val="24"/>
      <w:lang w:val="x-none"/>
    </w:rPr>
  </w:style>
  <w:style w:type="paragraph" w:customStyle="1" w:styleId="TableCellCentered">
    <w:name w:val="Table Cell Centered"/>
    <w:basedOn w:val="BodyText"/>
    <w:link w:val="TableCellCenteredChar"/>
    <w:rsid w:val="00B73F5D"/>
    <w:pPr>
      <w:keepNext/>
      <w:spacing w:before="20" w:after="20"/>
      <w:jc w:val="center"/>
    </w:pPr>
    <w:rPr>
      <w:rFonts w:asciiTheme="minorHAnsi" w:hAnsiTheme="minorHAnsi" w:cstheme="minorBidi"/>
      <w:sz w:val="24"/>
      <w:szCs w:val="22"/>
      <w:lang w:val="x-none"/>
    </w:rPr>
  </w:style>
  <w:style w:type="paragraph" w:customStyle="1" w:styleId="TableHead">
    <w:name w:val="Table Head"/>
    <w:basedOn w:val="TableCellCentered"/>
    <w:rsid w:val="00B73F5D"/>
    <w:rPr>
      <w:b/>
    </w:rPr>
  </w:style>
  <w:style w:type="paragraph" w:customStyle="1" w:styleId="TableCellCenter">
    <w:name w:val="Table Cell Center"/>
    <w:basedOn w:val="BodyText"/>
    <w:rsid w:val="00B73F5D"/>
    <w:pPr>
      <w:keepNext/>
      <w:keepLines/>
      <w:spacing w:before="20" w:after="20"/>
      <w:jc w:val="center"/>
    </w:pPr>
    <w:rPr>
      <w:sz w:val="20"/>
      <w:lang w:val="en-US"/>
    </w:rPr>
  </w:style>
  <w:style w:type="paragraph" w:customStyle="1" w:styleId="TableFootnote01hanging">
    <w:name w:val="Table Footnote 0.1 hanging"/>
    <w:basedOn w:val="Normal"/>
    <w:qFormat/>
    <w:rsid w:val="00B73F5D"/>
    <w:pPr>
      <w:spacing w:after="0"/>
      <w:ind w:left="144" w:hanging="144"/>
    </w:pPr>
    <w:rPr>
      <w:rFonts w:cs="Times New Roman"/>
      <w:sz w:val="20"/>
      <w:szCs w:val="20"/>
    </w:rPr>
  </w:style>
  <w:style w:type="paragraph" w:styleId="BodyText">
    <w:name w:val="Body Text"/>
    <w:basedOn w:val="Normal"/>
    <w:link w:val="BodyTextChar"/>
    <w:uiPriority w:val="99"/>
    <w:rsid w:val="00B73F5D"/>
    <w:pPr>
      <w:spacing w:after="120"/>
    </w:pPr>
    <w:rPr>
      <w:rFonts w:cs="Times New Roman"/>
      <w:szCs w:val="20"/>
      <w:lang w:val="fi-FI"/>
    </w:rPr>
  </w:style>
  <w:style w:type="character" w:customStyle="1" w:styleId="BodyTextChar">
    <w:name w:val="Body Text Char"/>
    <w:basedOn w:val="DefaultParagraphFont"/>
    <w:link w:val="BodyText"/>
    <w:uiPriority w:val="99"/>
    <w:rsid w:val="00B73F5D"/>
    <w:rPr>
      <w:rFonts w:ascii="Times New Roman" w:hAnsi="Times New Roman" w:cs="Times New Roman"/>
      <w:szCs w:val="20"/>
      <w:lang w:val="fi-FI"/>
    </w:rPr>
  </w:style>
  <w:style w:type="character" w:customStyle="1" w:styleId="shorttext">
    <w:name w:val="short_text"/>
    <w:rsid w:val="00B73F5D"/>
  </w:style>
  <w:style w:type="character" w:customStyle="1" w:styleId="versal">
    <w:name w:val="versal"/>
    <w:basedOn w:val="DefaultParagraphFont"/>
    <w:rsid w:val="00B73F5D"/>
    <w:rPr>
      <w:rFonts w:cs="Times New Roman"/>
    </w:rPr>
  </w:style>
  <w:style w:type="paragraph" w:customStyle="1" w:styleId="xmsonormal">
    <w:name w:val="x_msonormal"/>
    <w:basedOn w:val="Normal"/>
    <w:rsid w:val="00B73F5D"/>
    <w:pPr>
      <w:spacing w:before="100" w:beforeAutospacing="1" w:after="100" w:afterAutospacing="1"/>
    </w:pPr>
    <w:rPr>
      <w:rFonts w:cs="Times New Roman"/>
      <w:sz w:val="24"/>
      <w:szCs w:val="24"/>
      <w:lang w:val="fi-FI" w:eastAsia="fi-FI"/>
    </w:rPr>
  </w:style>
  <w:style w:type="character" w:customStyle="1" w:styleId="fontstyle01">
    <w:name w:val="fontstyle01"/>
    <w:basedOn w:val="DefaultParagraphFont"/>
    <w:rsid w:val="00B73F5D"/>
    <w:rPr>
      <w:rFonts w:ascii="TimesNewRoman" w:eastAsia="TimesNewRoman" w:hAnsi="TimesNewRoman" w:hint="eastAsia"/>
      <w:b w:val="0"/>
      <w:bCs w:val="0"/>
      <w:i w:val="0"/>
      <w:iCs w:val="0"/>
      <w:color w:val="000000"/>
    </w:rPr>
  </w:style>
  <w:style w:type="paragraph" w:customStyle="1" w:styleId="EPARSectionHeading">
    <w:name w:val="EPARSectionHeading"/>
    <w:basedOn w:val="Normal"/>
    <w:qFormat/>
    <w:rsid w:val="00B73F5D"/>
    <w:pPr>
      <w:spacing w:before="4880" w:after="0"/>
      <w:jc w:val="center"/>
    </w:pPr>
    <w:rPr>
      <w:b/>
      <w:caps/>
    </w:rPr>
  </w:style>
  <w:style w:type="paragraph" w:customStyle="1" w:styleId="No-numheading3Agency">
    <w:name w:val="No-num heading 3 (Agency)"/>
    <w:basedOn w:val="Normal"/>
    <w:next w:val="BodytextAgency"/>
    <w:link w:val="No-numheading3AgencyChar"/>
    <w:rsid w:val="00B73F5D"/>
    <w:pPr>
      <w:keepNext/>
      <w:spacing w:before="280" w:after="220"/>
      <w:outlineLvl w:val="2"/>
    </w:pPr>
    <w:rPr>
      <w:rFonts w:ascii="Verdana" w:eastAsia="Verdana" w:hAnsi="Verdana" w:cs="Times New Roman"/>
      <w:b/>
      <w:bCs/>
      <w:kern w:val="32"/>
      <w:lang w:val="fi-FI" w:eastAsia="x-none"/>
    </w:rPr>
  </w:style>
  <w:style w:type="character" w:customStyle="1" w:styleId="No-numheading3AgencyChar">
    <w:name w:val="No-num heading 3 (Agency) Char"/>
    <w:link w:val="No-numheading3Agency"/>
    <w:rsid w:val="00B73F5D"/>
    <w:rPr>
      <w:rFonts w:ascii="Verdana" w:eastAsia="Verdana" w:hAnsi="Verdana" w:cs="Times New Roman"/>
      <w:b/>
      <w:bCs/>
      <w:kern w:val="32"/>
      <w:lang w:val="fi-FI" w:eastAsia="x-none"/>
    </w:rPr>
  </w:style>
  <w:style w:type="numbering" w:customStyle="1" w:styleId="NoList2">
    <w:name w:val="No List2"/>
    <w:next w:val="NoList"/>
    <w:uiPriority w:val="99"/>
    <w:semiHidden/>
    <w:unhideWhenUsed/>
    <w:rsid w:val="0020683A"/>
  </w:style>
  <w:style w:type="table" w:customStyle="1" w:styleId="TableGrid3">
    <w:name w:val="Table Grid3"/>
    <w:basedOn w:val="TableNormal"/>
    <w:next w:val="TableGrid"/>
    <w:uiPriority w:val="39"/>
    <w:rsid w:val="0020683A"/>
    <w:pPr>
      <w:spacing w:after="0" w:line="240" w:lineRule="auto"/>
    </w:pPr>
    <w:rPr>
      <w:rFonts w:ascii="Times New Roman" w:hAnsi="Times New Roman" w:cs="Times New Roman"/>
      <w:sz w:val="20"/>
      <w:szCs w:val="20"/>
      <w:lang w:val="fr-FR"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0585548">
      <w:bodyDiv w:val="1"/>
      <w:marLeft w:val="0"/>
      <w:marRight w:val="0"/>
      <w:marTop w:val="0"/>
      <w:marBottom w:val="0"/>
      <w:divBdr>
        <w:top w:val="none" w:sz="0" w:space="0" w:color="auto"/>
        <w:left w:val="none" w:sz="0" w:space="0" w:color="auto"/>
        <w:bottom w:val="none" w:sz="0" w:space="0" w:color="auto"/>
        <w:right w:val="none" w:sz="0" w:space="0" w:color="auto"/>
      </w:divBdr>
    </w:div>
    <w:div w:id="155926171">
      <w:bodyDiv w:val="1"/>
      <w:marLeft w:val="0"/>
      <w:marRight w:val="0"/>
      <w:marTop w:val="0"/>
      <w:marBottom w:val="0"/>
      <w:divBdr>
        <w:top w:val="none" w:sz="0" w:space="0" w:color="auto"/>
        <w:left w:val="none" w:sz="0" w:space="0" w:color="auto"/>
        <w:bottom w:val="none" w:sz="0" w:space="0" w:color="auto"/>
        <w:right w:val="none" w:sz="0" w:space="0" w:color="auto"/>
      </w:divBdr>
    </w:div>
    <w:div w:id="242447955">
      <w:bodyDiv w:val="1"/>
      <w:marLeft w:val="0"/>
      <w:marRight w:val="0"/>
      <w:marTop w:val="0"/>
      <w:marBottom w:val="0"/>
      <w:divBdr>
        <w:top w:val="none" w:sz="0" w:space="0" w:color="auto"/>
        <w:left w:val="none" w:sz="0" w:space="0" w:color="auto"/>
        <w:bottom w:val="none" w:sz="0" w:space="0" w:color="auto"/>
        <w:right w:val="none" w:sz="0" w:space="0" w:color="auto"/>
      </w:divBdr>
    </w:div>
    <w:div w:id="458038444">
      <w:bodyDiv w:val="1"/>
      <w:marLeft w:val="0"/>
      <w:marRight w:val="0"/>
      <w:marTop w:val="0"/>
      <w:marBottom w:val="0"/>
      <w:divBdr>
        <w:top w:val="none" w:sz="0" w:space="0" w:color="auto"/>
        <w:left w:val="none" w:sz="0" w:space="0" w:color="auto"/>
        <w:bottom w:val="none" w:sz="0" w:space="0" w:color="auto"/>
        <w:right w:val="none" w:sz="0" w:space="0" w:color="auto"/>
      </w:divBdr>
    </w:div>
    <w:div w:id="485439905">
      <w:bodyDiv w:val="1"/>
      <w:marLeft w:val="0"/>
      <w:marRight w:val="0"/>
      <w:marTop w:val="0"/>
      <w:marBottom w:val="0"/>
      <w:divBdr>
        <w:top w:val="none" w:sz="0" w:space="0" w:color="auto"/>
        <w:left w:val="none" w:sz="0" w:space="0" w:color="auto"/>
        <w:bottom w:val="none" w:sz="0" w:space="0" w:color="auto"/>
        <w:right w:val="none" w:sz="0" w:space="0" w:color="auto"/>
      </w:divBdr>
    </w:div>
    <w:div w:id="570774428">
      <w:bodyDiv w:val="1"/>
      <w:marLeft w:val="0"/>
      <w:marRight w:val="0"/>
      <w:marTop w:val="0"/>
      <w:marBottom w:val="0"/>
      <w:divBdr>
        <w:top w:val="none" w:sz="0" w:space="0" w:color="auto"/>
        <w:left w:val="none" w:sz="0" w:space="0" w:color="auto"/>
        <w:bottom w:val="none" w:sz="0" w:space="0" w:color="auto"/>
        <w:right w:val="none" w:sz="0" w:space="0" w:color="auto"/>
      </w:divBdr>
    </w:div>
    <w:div w:id="985620368">
      <w:bodyDiv w:val="1"/>
      <w:marLeft w:val="0"/>
      <w:marRight w:val="0"/>
      <w:marTop w:val="0"/>
      <w:marBottom w:val="0"/>
      <w:divBdr>
        <w:top w:val="none" w:sz="0" w:space="0" w:color="auto"/>
        <w:left w:val="none" w:sz="0" w:space="0" w:color="auto"/>
        <w:bottom w:val="none" w:sz="0" w:space="0" w:color="auto"/>
        <w:right w:val="none" w:sz="0" w:space="0" w:color="auto"/>
      </w:divBdr>
    </w:div>
    <w:div w:id="1096442859">
      <w:bodyDiv w:val="1"/>
      <w:marLeft w:val="0"/>
      <w:marRight w:val="0"/>
      <w:marTop w:val="0"/>
      <w:marBottom w:val="0"/>
      <w:divBdr>
        <w:top w:val="none" w:sz="0" w:space="0" w:color="auto"/>
        <w:left w:val="none" w:sz="0" w:space="0" w:color="auto"/>
        <w:bottom w:val="none" w:sz="0" w:space="0" w:color="auto"/>
        <w:right w:val="none" w:sz="0" w:space="0" w:color="auto"/>
      </w:divBdr>
    </w:div>
    <w:div w:id="1240215024">
      <w:bodyDiv w:val="1"/>
      <w:marLeft w:val="0"/>
      <w:marRight w:val="0"/>
      <w:marTop w:val="0"/>
      <w:marBottom w:val="0"/>
      <w:divBdr>
        <w:top w:val="none" w:sz="0" w:space="0" w:color="auto"/>
        <w:left w:val="none" w:sz="0" w:space="0" w:color="auto"/>
        <w:bottom w:val="none" w:sz="0" w:space="0" w:color="auto"/>
        <w:right w:val="none" w:sz="0" w:space="0" w:color="auto"/>
      </w:divBdr>
    </w:div>
    <w:div w:id="1478835610">
      <w:bodyDiv w:val="1"/>
      <w:marLeft w:val="0"/>
      <w:marRight w:val="0"/>
      <w:marTop w:val="0"/>
      <w:marBottom w:val="0"/>
      <w:divBdr>
        <w:top w:val="none" w:sz="0" w:space="0" w:color="auto"/>
        <w:left w:val="none" w:sz="0" w:space="0" w:color="auto"/>
        <w:bottom w:val="none" w:sz="0" w:space="0" w:color="auto"/>
        <w:right w:val="none" w:sz="0" w:space="0" w:color="auto"/>
      </w:divBdr>
    </w:div>
    <w:div w:id="1559629284">
      <w:bodyDiv w:val="1"/>
      <w:marLeft w:val="0"/>
      <w:marRight w:val="0"/>
      <w:marTop w:val="0"/>
      <w:marBottom w:val="0"/>
      <w:divBdr>
        <w:top w:val="none" w:sz="0" w:space="0" w:color="auto"/>
        <w:left w:val="none" w:sz="0" w:space="0" w:color="auto"/>
        <w:bottom w:val="none" w:sz="0" w:space="0" w:color="auto"/>
        <w:right w:val="none" w:sz="0" w:space="0" w:color="auto"/>
      </w:divBdr>
    </w:div>
    <w:div w:id="1782337895">
      <w:bodyDiv w:val="1"/>
      <w:marLeft w:val="0"/>
      <w:marRight w:val="0"/>
      <w:marTop w:val="0"/>
      <w:marBottom w:val="0"/>
      <w:divBdr>
        <w:top w:val="none" w:sz="0" w:space="0" w:color="auto"/>
        <w:left w:val="none" w:sz="0" w:space="0" w:color="auto"/>
        <w:bottom w:val="none" w:sz="0" w:space="0" w:color="auto"/>
        <w:right w:val="none" w:sz="0" w:space="0" w:color="auto"/>
      </w:divBdr>
    </w:div>
    <w:div w:id="1783301286">
      <w:bodyDiv w:val="1"/>
      <w:marLeft w:val="0"/>
      <w:marRight w:val="0"/>
      <w:marTop w:val="0"/>
      <w:marBottom w:val="0"/>
      <w:divBdr>
        <w:top w:val="none" w:sz="0" w:space="0" w:color="auto"/>
        <w:left w:val="none" w:sz="0" w:space="0" w:color="auto"/>
        <w:bottom w:val="none" w:sz="0" w:space="0" w:color="auto"/>
        <w:right w:val="none" w:sz="0" w:space="0" w:color="auto"/>
      </w:divBdr>
    </w:div>
    <w:div w:id="1936013527">
      <w:bodyDiv w:val="1"/>
      <w:marLeft w:val="0"/>
      <w:marRight w:val="0"/>
      <w:marTop w:val="0"/>
      <w:marBottom w:val="0"/>
      <w:divBdr>
        <w:top w:val="none" w:sz="0" w:space="0" w:color="auto"/>
        <w:left w:val="none" w:sz="0" w:space="0" w:color="auto"/>
        <w:bottom w:val="none" w:sz="0" w:space="0" w:color="auto"/>
        <w:right w:val="none" w:sz="0" w:space="0" w:color="auto"/>
      </w:divBdr>
    </w:div>
    <w:div w:id="199860899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13" Type="http://schemas.openxmlformats.org/officeDocument/2006/relationships/styles" Target="styles.xml"/><Relationship Id="rId18" Type="http://schemas.openxmlformats.org/officeDocument/2006/relationships/hyperlink" Target="https://www.ema.europa.eu/en/medicines/human/EPAR/xtandi" TargetMode="External"/><Relationship Id="rId26" Type="http://schemas.openxmlformats.org/officeDocument/2006/relationships/image" Target="media/image6.png"/><Relationship Id="rId39" Type="http://schemas.openxmlformats.org/officeDocument/2006/relationships/hyperlink" Target="https://www.ema.europa.eu/documents/template-form/qrd-appendix-v-adverse-drug-reaction-reporting-details_en.docx" TargetMode="External"/><Relationship Id="rId21" Type="http://schemas.openxmlformats.org/officeDocument/2006/relationships/image" Target="media/image1.emf"/><Relationship Id="rId34" Type="http://schemas.openxmlformats.org/officeDocument/2006/relationships/image" Target="media/image14.png"/><Relationship Id="rId42" Type="http://schemas.openxmlformats.org/officeDocument/2006/relationships/hyperlink" Target="http://www.ema.europa.eu" TargetMode="External"/><Relationship Id="rId47" Type="http://schemas.openxmlformats.org/officeDocument/2006/relationships/theme" Target="theme/theme1.xml"/><Relationship Id="rId7" Type="http://schemas.openxmlformats.org/officeDocument/2006/relationships/customXml" Target="../customXml/item6.xml"/><Relationship Id="rId2" Type="http://schemas.openxmlformats.org/officeDocument/2006/relationships/customXml" Target="../customXml/item1.xml"/><Relationship Id="rId16" Type="http://schemas.openxmlformats.org/officeDocument/2006/relationships/footnotes" Target="footnotes.xml"/><Relationship Id="rId29" Type="http://schemas.openxmlformats.org/officeDocument/2006/relationships/image" Target="media/image9.png"/><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customXml" Target="../customXml/item10.xml"/><Relationship Id="rId24" Type="http://schemas.openxmlformats.org/officeDocument/2006/relationships/image" Target="media/image4.jpg"/><Relationship Id="rId32" Type="http://schemas.openxmlformats.org/officeDocument/2006/relationships/image" Target="media/image12.png"/><Relationship Id="rId37" Type="http://schemas.openxmlformats.org/officeDocument/2006/relationships/hyperlink" Target="https://www.ema.europa.eu/documents/template-form/qrd-appendix-v-adverse-drug-reaction-reporting-details_en.docx" TargetMode="External"/><Relationship Id="rId40" Type="http://schemas.openxmlformats.org/officeDocument/2006/relationships/hyperlink" Target="http://www.ema.europa.eu" TargetMode="External"/><Relationship Id="rId45" Type="http://schemas.openxmlformats.org/officeDocument/2006/relationships/fontTable" Target="fontTable.xml"/><Relationship Id="rId5" Type="http://schemas.openxmlformats.org/officeDocument/2006/relationships/customXml" Target="../customXml/item4.xml"/><Relationship Id="rId15" Type="http://schemas.openxmlformats.org/officeDocument/2006/relationships/webSettings" Target="webSettings.xml"/><Relationship Id="rId23" Type="http://schemas.openxmlformats.org/officeDocument/2006/relationships/image" Target="media/image3.png"/><Relationship Id="rId28" Type="http://schemas.openxmlformats.org/officeDocument/2006/relationships/image" Target="media/image8.png"/><Relationship Id="rId36" Type="http://schemas.openxmlformats.org/officeDocument/2006/relationships/hyperlink" Target="http://www.ema.europa.eu" TargetMode="External"/><Relationship Id="rId10" Type="http://schemas.openxmlformats.org/officeDocument/2006/relationships/customXml" Target="../customXml/item9.xml"/><Relationship Id="rId19" Type="http://schemas.openxmlformats.org/officeDocument/2006/relationships/hyperlink" Target="https://www.ema.europa.eu/en/medicines/human/EPAR/xtandi" TargetMode="External"/><Relationship Id="rId31" Type="http://schemas.openxmlformats.org/officeDocument/2006/relationships/image" Target="media/image11.png"/><Relationship Id="rId44"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settings" Target="settings.xml"/><Relationship Id="rId22" Type="http://schemas.openxmlformats.org/officeDocument/2006/relationships/image" Target="media/image2.emf"/><Relationship Id="rId27" Type="http://schemas.openxmlformats.org/officeDocument/2006/relationships/image" Target="media/image7.png"/><Relationship Id="rId30" Type="http://schemas.openxmlformats.org/officeDocument/2006/relationships/image" Target="media/image10.png"/><Relationship Id="rId35" Type="http://schemas.openxmlformats.org/officeDocument/2006/relationships/image" Target="media/image15.jpeg"/><Relationship Id="rId43" Type="http://schemas.openxmlformats.org/officeDocument/2006/relationships/footer" Target="footer1.xml"/><Relationship Id="rId8" Type="http://schemas.openxmlformats.org/officeDocument/2006/relationships/customXml" Target="../customXml/item7.xml"/><Relationship Id="rId3" Type="http://schemas.openxmlformats.org/officeDocument/2006/relationships/customXml" Target="../customXml/item2.xml"/><Relationship Id="rId12" Type="http://schemas.openxmlformats.org/officeDocument/2006/relationships/numbering" Target="numbering.xml"/><Relationship Id="rId17" Type="http://schemas.openxmlformats.org/officeDocument/2006/relationships/endnotes" Target="endnotes.xml"/><Relationship Id="rId25" Type="http://schemas.openxmlformats.org/officeDocument/2006/relationships/image" Target="media/image5.png"/><Relationship Id="rId33" Type="http://schemas.openxmlformats.org/officeDocument/2006/relationships/image" Target="media/image13.png"/><Relationship Id="rId38" Type="http://schemas.openxmlformats.org/officeDocument/2006/relationships/hyperlink" Target="http://www.ema.europa.eu" TargetMode="External"/><Relationship Id="rId46" Type="http://schemas.microsoft.com/office/2011/relationships/people" Target="people.xml"/><Relationship Id="rId20" Type="http://schemas.openxmlformats.org/officeDocument/2006/relationships/hyperlink" Target="https://www.ema.europa.eu/documents/template-form/qrd-appendix-v-adverse-drug-reaction-reporting-details_en.docx" TargetMode="External"/><Relationship Id="rId41" Type="http://schemas.openxmlformats.org/officeDocument/2006/relationships/hyperlink" Target="https://www.ema.europa.eu/documents/template-form/qrd-appendix-v-adverse-drug-reaction-reporting-details_en.doc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FormTemplates xmlns="http://schemas.microsoft.com/sharepoint/v3/contenttype/forms">
  <Display>DocumentLibraryForm</Display>
  <Edit>DocumentLibraryForm</Edit>
  <New>DocumentLibraryForm</New>
</FormTemplates>
</file>

<file path=customXml/item2.xml><?xml version="1.0" encoding="utf-8"?>
<xsl:stylesheet xmlns="http://www.w3.org/1999/xhtml" xmlns:x4o="http://www.i4i.com/ns/x4o/property/syncing" xmlns:xsl="http://www.w3.org/1999/XSL/Transform" version="1.0">
  <xsl:output method="xml" omit-xml-declaration="yes"/>
  <xsl:template match="x4o:properties">
    <xsl:variable name="smallcase" select="'abcdefghijklmnopqrstuvwxyz'"/>
    <xsl:variable name="uppercase" select="'ABCDEFGHIJKLMNOPQRSTUVWXYZ'"/>
    <html lang="en" xml:lang="en">
      <head>
        <style type="text/css">
					body{background-color: #D6E7F7;}table{width: 100%; font-size: 8pt; font-family: Arial Unicode MS, Lucida Sans Unicode, sans-serif;}th {background-color: #ADC7E7; font-size: 10pt; 		font-family: Arial Unicode MS, Lucida Sans Unicode, sans-serif;}td{width: 25%; vertical-align:text-top;}.propertyHeading{background-color:#C7DCF0;}ul{margin:0px;padding:0px;}
				</style>
        <title/>
      </head>
      <body>
        <xsl:choose>
          <xsl:when test="property[1]">
            <table>
              <tbody>
                <tr>
                  <th colspan="4">Custom Properties</th>
                </tr>
                <tr>
                  <td class="propertyHeading">Sample Property:</td>
                  <td>
                    <span id="sample_property">
                      <xsl:value-of select="property[@id='sample_property']/text()"/>
                    </span>
                  </td>
                </tr>
              </tbody>
            </table>
          </xsl:when>
          <xsl:otherwise>
            <p>In order for the Properties dialog to display correctly, the document content must be valid. Please run the Readiness Report and Correct Typography tools and fix any errors or warnings before trying again.
</p>
          </xsl:otherwise>
        </xsl:choose>
      </body>
    </html>
  </xsl:template>
  <xsl:template match="text()" name="split">
    <xsl:param name="pText" select="."/>
    <xsl:if test="string-length($pText)">
      <xsl:if test="not($pText=.)">
        <li>
          <xsl:value-of select="substring-before(concat($pText,';'),';')"/>
        </li>
      </xsl:if>
      <xsl:call-template name="split">
        <xsl:with-param name="pText" select="substring-after($pText, ';')"/>
      </xsl:call-template>
    </xsl:if>
  </xsl:template>
</xsl:stylesheet>
</file>

<file path=customXml/item3.xml><?xml version="1.0" encoding="utf-8"?>
<PropPatch xmlns="http://www.i4i.com/ns/x4w/cxp/proppatch">
  <a:propertyupdate xmlns:a="DAV:" xmlns:A4L="http://i4i.com/s4ent/A4L" xmlns:BSP="http://i4i.com/s4ent/BSP" xmlns:D="DAV:" xmlns:EU="http://i4i.com/s4ent/eulabelling" xmlns:i="http://i4i.com/s4ent/core/" xmlns:i4ic="http://i4i.com/s4ent/core/" xmlns:pdd="http://www.i4i.com/ns/eul/product-definition" xmlns:pinfc="http://www.i4i.com/ns/gl/productinformationcontainer" xmlns:pro="http://www.i4i.com/ns/x4w/propfind" xmlns:prop="http://schemas.openxmlformats.org/officeDocument/2006/custom-properties" xmlns:r4i="http://www.i4i.com/ns/x4w/spl/r4input" xmlns:vt="http://schemas.openxmlformats.org/officeDocument/2006/docPropsVTypes" xmlns:w="http://schemas.openxmlformats.org/wordprocessingml/2006/main">
    <a:set>
      <a:prop>
        <i:HasTrackChanges>Yes</i:HasTrackChanges>
        <i:Country>EMA</i:Country>
        <i:Language>fi (Finnish)</i:Language>
        <i:FileName>ENZALUTAMIDE-CAP ENZALUTAMIDE-TAB Centralised-QRD EMA (Centralized Procedure) fi CR-08422-Text and Artwork.docx</i:FileName>
        <i:Title>ENZALUTAMIDE-CAP ENZALUTAMIDE-TAB Centralised-QRD EMA fi CR-08422,Text and Artwork</i:Title>
        <BSP:BSPGenericCarryForwardTrue1/>
        <A4L:Dosage_form>Capsule, Soft</A4L:Dosage_form>
        <A4L:Dosage_form>Film-Coated Tablet</A4L:Dosage_form>
        <A4L:EU_Dosage_strength>40 mg</A4L:EU_Dosage_strength>
        <A4L:EU_Dosage_strength>80 mg</A4L:EU_Dosage_strength>
        <BSP:BSPGenericCarryForwardTrue14>EMEA</BSP:BSPGenericCarryForwardTrue14>
        <BSP:BSPGenericCarryForwardTrue15>EEA</BSP:BSPGenericCarryForwardTrue15>
      </a:prop>
    </a:set>
    <a:remove>
      <a:prop>
        <i:spl_type/>
      </a:prop>
    </a:remove>
  </a:propertyupdate>
</PropPatch>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Url xmlns="a034c160-bfb7-45f5-8632-2eb7e0508071">
      <Url>https://euema.sharepoint.com/sites/CRM/_layouts/15/DocIdRedir.aspx?ID=EMADOC-1700519818-3347730</Url>
      <Description>EMADOC-1700519818-3347730</Description>
    </_dlc_DocIdUrl>
    <_dlc_DocId xmlns="a034c160-bfb7-45f5-8632-2eb7e0508071">EMADOC-1700519818-3347730</_dlc_DocId>
  </documentManagement>
</p:properties>
</file>

<file path=customXml/item6.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x4o:metamap xmlns:x4o="http://www.i4i.com/ns/x4o/metamap">
  <prop destId="i4i:sample_property" destSep=";" destination="cwp" event="save" source="property" sourceId="sample_property" sourceSep=";"/>
  <prop destId="i4i:sample_property_element" destSep=";" destination="cwp" event="save" source="document" sourceId="co:sample_element" sourceSep=";"/>
  <prop destId="i4i:sample_property_fixed_text" destSep=";" destination="cwp" event="save" location="https://username:password@request_URL/path/param?" source="document" sourceId="st:sample_fixed_text" sourceSep=";" webservice="hr"/>
  <prop location="SampleReferenceData.xml" sourceId="control_type" sourceSep=";" taxonomy="true" vocabulary="sample_vocabulary"/>
  <prop destId="i4i:sample_property2" destSep=";" destination="cwp" event="save" source="cxp:http://www.i4i.com/ns/x4o/property/syncing/control" sourceId="sample_property2" sourceSep=";"/>
  <prop destId="property3" destSep=";" destination="properties_dialog" event="open" source="cwp" sourceId="i4i:property3" sourceSep=";"/>
</x4o:metamap>
</file>

<file path=customXml/item8.xml><?xml version="1.0" encoding="utf-8"?>
<ps:publishingspecifications xmlns:ps="http://www.i4i.com/ns/gl/publishingspecifications" config_version="1">
  <ps:PublishingInfo>
    <Jurisdiction concatenatedQRD="Y">EMA (Centralized Procedure)</Jurisdiction>
    <ProductName>Enzalutamide CP</ProductName>
    <Documents>
      <Package packageID="468864"/>
    </Documents>
    <Rule reportXsl="xsl/GLSubmissionReport.xsl">
      <text>CP_EPAR</text>
      <conditions include_trackchanges="true" include_comments="false" include_idmpComments="false" include_formattingArtifacts="false" include_documentProperties="false" include_personalinfo="true"/>
      <format>doc</format>
    </Rule>
  </ps:PublishingInfo>
  <InfoZone applicableDocument="Outer" applies_to="" editMode="addDocument">
    <product_InfoZone approval_mode="complete" atp="no" biosimilar="no" id="ID_product" name="Enzalutamide CP" orphan="no">
      <form_InfoZone id="ID_form_1" mode_administration_verb="take" name="Capsule, Soft">
        <strength_InfoZone id="ID_strength_1" name="40 mg">
          <presentation_InfoZone an2_legal_status="with-prescription" id="ID_pres_1" name="112 Soft Capsules in Carton with Blue Box" out_legal_status="with-prescription">
            <labeling_InfoZone id="ID_label_1" level_immed_content="product" name="" type=""/>
          </presentation_InfoZone>
          <presentation_InfoZone id="ID_pres_2" name="28 Soft Capsules in Wallet without Blue Box">
            <labeling_InfoZone id="ID_label_3" type="Outer"/>
          </presentation_InfoZone>
        </strength_InfoZone>
      </form_InfoZone>
      <form_InfoZone id="ID_form_4" name="Film-Coated Tablet">
        <strength_InfoZone id="ID_strength_5" name="40 mg">
          <presentation_InfoZone id="ID_pres_6" name="112 Film-Coated Tablets in Carton with Blue Boxtablets in Carton with Blue Box">
            <labeling_InfoZone id="ID_label_7" type="Outer"/>
          </presentation_InfoZone>
          <presentation_InfoZone id="ID_pres_11" name="28 Film-Coated Tablet in Wallet witouth Blue Box ">
            <labeling_InfoZone id="ID_label_12" type="Outer"/>
          </presentation_InfoZone>
        </strength_InfoZone>
        <strength_InfoZone id="ID_strength_8" name="80 mg">
          <presentation_InfoZone id="ID_pres_9" name="56 Film-Coated tablets in Carton with Blue Box">
            <labeling_InfoZone id="ID_label_10" type="Outer"/>
          </presentation_InfoZone>
          <presentation_InfoZone id="ID_pres_13" name="14 Film-Coated Tablets in Wallet witouth Blue Box">
            <labeling_InfoZone id="ID_label_14" type="Outer"/>
          </presentation_InfoZone>
        </strength_InfoZone>
      </form_InfoZone>
    </product_InfoZone>
    <documents_InfoZone>
      <document_InfoZone id="ID_6194894C-C9B6-AAF5-2C78-3E724B69358D" ref-id="ID_form_1" type="SPC">
        <pi-level ref-id="ID_form_1"/>
      </document_InfoZone>
      <document_InfoZone id="ID_B5B32CE6-7A91-F65B-3AA8-0D5426976D56" ref-id="ID_form_4" type="SPC">
        <pi-level ref-id="ID_form_4"/>
      </document_InfoZone>
      <document_InfoZone id="ID_B65B4A89-841A-3BEC-0547-FF874531CDFA" ref-id="ID_product" type="AnnexII">
        <pi-level ref-id="ID_product"/>
      </document_InfoZone>
      <document_InfoZone id="ID_3D3EEC00-35CC-A74F-3254-DEB3727DAA0D" ref-id="ID_pres_1" type="Outer">
        <pi-level ref-id="ID_pres_1"/>
      </document_InfoZone>
      <document_InfoZone id="ID_668A1E39-0489-6AF1-FF7E-D389CBDC269E" ref-id="ID_pres_2" type="Outer">
        <pi-level ref-id="ID_pres_2"/>
      </document_InfoZone>
      <document_InfoZone id="ID_BCEE2EBC-D746-DEA6-97C6-7365AB9A144F" ref-id="ID_strength_1" type="Blister">
        <pi-level ref-id="ID_strength_1"/>
      </document_InfoZone>
      <document_InfoZone id="ID_D35D908D-BE54-E59A-7AE5-68089EFE42B9" ref-id="ID_pres_6" type="Outer">
        <pi-level ref-id="ID_pres_6"/>
      </document_InfoZone>
      <document_InfoZone id="ID_0032881D-E415-D6A3-2973-3FC268415028" ref-id="ID_pres_9" type="Outer">
        <pi-level ref-id="ID_pres_9"/>
      </document_InfoZone>
      <document_InfoZone id="ID_EEEAD816-AEAA-DF90-7170-FD05EFE92C3B" ref-id="ID_pres_11" type="Outer">
        <pi-level ref-id="ID_pres_11"/>
      </document_InfoZone>
      <document_InfoZone id="ID_E0A8B994-996C-4CDE-D92A-2468BC3C05EE" ref-id="ID_pres_13" type="Outer">
        <pi-level ref-id="ID_pres_13"/>
      </document_InfoZone>
      <document_InfoZone id="ID_C827F134-0502-A7AF-E5F1-EE4F68E2E648" ref-id="ID_strength_5" type="Blister">
        <pi-level ref-id="ID_strength_5"/>
      </document_InfoZone>
      <document_InfoZone id="ID_F307696B-C50B-DE20-0F72-85FE08146CE7" ref-id="ID_strength_8" type="Blister">
        <pi-level ref-id="ID_strength_8"/>
      </document_InfoZone>
      <document_InfoZone id="ID_05ECCFCB-F556-CD23-1544-71D1D7A3B9BC" ref-id="ID_form_1" type="PL">
        <pi-level ref-id="ID_form_1"/>
      </document_InfoZone>
      <document_InfoZone id="ID_951828E7-6DCE-6191-88A8-26CB1B0C6234" ref-id="ID_form_4" type="PL">
        <pi-level ref-id="ID_form_4"/>
      </document_InfoZone>
    </documents_InfoZone>
  </InfoZone>
</ps:publishingspecifications>
</file>

<file path=customXml/item9.xml><?xml version="1.0" encoding="utf-8"?>
<dc:binding xmlns:dc="http://www.i4i.com/s4ent/dc">
  <bind ccid="-1251581990" dc_bindingcomponentId="588733" dc_bindingtype="use" dc_bindingversionId="630029" dc_modifybehavior="CCN" ishome="true"/>
  <bind ccid="1616643905" dc_bindingcomponentId="588738" dc_bindingtype="use" dc_bindingversionId="630030" dc_modifybehavior="CCN" ishome="true"/>
  <bind ccid="-622464261" dc_bindingcomponentId="588743" dc_bindingtype="use" dc_bindingversionId="630031" dc_modifybehavior="CCN" ishome="true"/>
  <bind ccid="1146476138" dc_bindingcomponentId="588748" dc_bindingtype="use" dc_bindingversionId="630032" dc_modifybehavior="CCN" ishome="true"/>
  <bind ccid="106065856" dc_bindingcomponentId="588753" dc_bindingtype="use" dc_bindingversionId="630033" dc_modifybehavior="CCN" ishome="true"/>
  <bind ccid="917213507" dc_bindingcomponentId="588758" dc_bindingtype="use" dc_bindingversionId="630034" dc_modifybehavior="CCN" ishome="true"/>
  <bind ccid="-1090378201" dc_bindingcomponentId="588763" dc_bindingtype="use" dc_bindingversionId="630035" dc_modifybehavior="CCN" ishome="true"/>
  <bind ccid="-380551243" dc_bindingcomponentId="588768" dc_bindingtype="use" dc_bindingversionId="630036" dc_modifybehavior="CCN" ishome="true"/>
  <bind ccid="580252284" dc_bindingcomponentId="588773" dc_bindingtype="use" dc_bindingversionId="630037" dc_modifybehavior="CCN" ishome="true"/>
  <bind ccid="-1773084132" dc_bindingcomponentId="588778" dc_bindingtype="use" dc_bindingversionId="630038" dc_modifybehavior="CCN" ishome="true"/>
  <bind ccid="-1294749537" dc_bindingcomponentId="588783" dc_bindingtype="use" dc_bindingversionId="630039" dc_modifybehavior="CCN" ishome="true"/>
  <bind ccid="207608991" dc_bindingcomponentId="588788" dc_bindingtype="use" dc_bindingversionId="630040" dc_modifybehavior="CCN" ishome="true"/>
  <bind ccid="1500395580" dc_bindingcomponentId="588793" dc_bindingtype="use" dc_bindingversionId="630041" dc_modifybehavior="CCN" ishome="true"/>
  <bind ccid="668295817" dc_bindingcomponentId="588798" dc_bindingtype="use" dc_bindingversionId="630042" dc_modifybehavior="CCN" ishome="true"/>
  <bind ccid="634605464" dc_bindingcomponentId="588803" dc_bindingtype="use" dc_bindingversionId="630043" dc_modifybehavior="CCN" ishome="true"/>
  <bind ccid="-77222458" dc_bindingcomponentId="588808" dc_bindingtype="use" dc_bindingversionId="630044" dc_modifybehavior="CCN" ishome="true"/>
  <bind ccid="-392350195" dc_bindingcomponentId="588813" dc_bindingtype="use" dc_bindingversionId="630045" dc_modifybehavior="CCN" ishome="true"/>
  <bind ccid="-324053436" dc_bindingcomponentId="588818" dc_bindingtype="use" dc_bindingversionId="630046" dc_modifybehavior="CCN" ishome="true"/>
  <bind ccid="890699995" dc_bindingcomponentId="588823" dc_bindingtype="use" dc_bindingversionId="630047" dc_modifybehavior="CCN" ishome="true"/>
  <bind ccid="-347864858" dc_bindingcomponentId="588828" dc_bindingtype="use" dc_bindingversionId="630048" dc_modifybehavior="CCN" ishome="true"/>
  <bind ccid="-386259111" dc_bindingcomponentId="588833" dc_bindingtype="use" dc_bindingversionId="630049" dc_modifybehavior="CCN" ishome="true"/>
  <bind ccid="-1783482190" dc_bindingcomponentId="588838" dc_bindingtype="use" dc_bindingversionId="630050" dc_modifybehavior="CCN" ishome="true"/>
  <bind ccid="371192623" dc_bindingcomponentId="588843" dc_bindingtype="use" dc_bindingversionId="630051" dc_modifybehavior="CCN" ishome="true"/>
  <bind ccid="-1155136283" dc_bindingcomponentId="588848" dc_bindingtype="use" dc_bindingversionId="630052" dc_modifybehavior="CCN" ishome="true"/>
  <bind ccid="740526683" dc_bindingcomponentId="588853" dc_bindingtype="use" dc_bindingversionId="630053" dc_modifybehavior="CCN" ishome="true"/>
  <bind ccid="671068701" dc_bindingcomponentId="588858" dc_bindingtype="use" dc_bindingversionId="630054" dc_modifybehavior="CCN" ishome="true"/>
  <bind ccid="372587910" dc_bindingcomponentId="588863" dc_bindingtype="use" dc_bindingversionId="630055" dc_modifybehavior="CCN" ishome="true"/>
  <bind ccid="1640764659" dc_bindingcomponentId="588868" dc_bindingtype="use" dc_bindingversionId="630056" dc_modifybehavior="CCN" ishome="true"/>
  <bind ccid="130597714" dc_bindingcomponentId="588873" dc_bindingtype="use" dc_bindingversionId="630057" dc_modifybehavior="CCN" ishome="true"/>
  <bind ccid="-1778707391" dc_bindingcomponentId="588878" dc_bindingtype="use" dc_bindingversionId="630058" dc_modifybehavior="CCN" ishome="true"/>
  <bind ccid="310827794" dc_bindingcomponentId="588883" dc_bindingtype="use" dc_bindingversionId="630059" dc_modifybehavior="CCN" ishome="true"/>
  <bind ccid="-437445915" dc_bindingcomponentId="588888" dc_bindingtype="use" dc_bindingversionId="630060" dc_modifybehavior="CCN" ishome="true"/>
  <bind ccid="141861562" dc_bindingcomponentId="588893" dc_bindingtype="use" dc_bindingversionId="630061" dc_modifybehavior="CCN" ishome="true"/>
  <bind ccid="1987661986" dc_bindingcomponentId="588898" dc_bindingtype="use" dc_bindingversionId="630062" dc_modifybehavior="CCN" ishome="true"/>
  <bind ccid="-1385943416" dc_bindingcomponentId="588903" dc_bindingtype="use" dc_bindingversionId="630063" dc_modifybehavior="CCN" ishome="true"/>
  <bind ccid="944956817" dc_bindingcomponentId="588908" dc_bindingtype="use" dc_bindingversionId="630064" dc_modifybehavior="CCN" ishome="true"/>
  <bind ccid="-1865659082" dc_bindingcomponentId="588913" dc_bindingtype="use" dc_bindingversionId="630065" dc_modifybehavior="CCN" ishome="true"/>
  <bind ccid="-1224441439" dc_bindingcomponentId="588918" dc_bindingtype="use" dc_bindingversionId="630066" dc_modifybehavior="CCN" ishome="true"/>
  <bind ccid="1462313152" dc_bindingcomponentId="588923" dc_bindingtype="use" dc_bindingversionId="630067" dc_modifybehavior="CCN" ishome="true"/>
  <bind ccid="2107770849" dc_bindingcomponentId="588925" dc_bindingtype="use" dc_bindingversionId="630068" dc_modifybehavior="CCN" ishome="true"/>
  <bind ccid="-1642111977" dc_bindingcomponentId="588927" dc_bindingtype="use" dc_bindingversionId="630069" dc_modifybehavior="CCN" ishome="true"/>
  <bind ccid="-187219915" dc_bindingcomponentId="588932" dc_bindingtype="use" dc_bindingversionId="630070" dc_modifybehavior="CCN" ishome="true"/>
  <bind ccid="740450395" dc_bindingcomponentId="588937" dc_bindingtype="use" dc_bindingversionId="630071" dc_modifybehavior="CCN" ishome="true"/>
  <bind ccid="1223477454" dc_bindingcomponentId="588942" dc_bindingtype="use" dc_bindingversionId="630072" dc_modifybehavior="CCN" ishome="true"/>
  <bind ccid="144866324" dc_bindingcomponentId="588944" dc_bindingtype="use" dc_bindingversionId="630073" dc_modifybehavior="CCN" ishome="true"/>
  <bind ccid="193042574" dc_bindingcomponentId="588949" dc_bindingtype="use" dc_bindingversionId="630074" dc_modifybehavior="CCN" ishome="true"/>
  <bind ccid="-1852018827" dc_bindingcomponentId="588954" dc_bindingtype="use" dc_bindingversionId="630075" dc_modifybehavior="CCN" ishome="true"/>
  <bind ccid="223037996" dc_bindingcomponentId="588956" dc_bindingtype="use" dc_bindingversionId="630076" dc_modifybehavior="CCN" ishome="true"/>
  <bind ccid="-149527912" dc_bindingcomponentId="588958" dc_bindingtype="use" dc_bindingversionId="630077" dc_modifybehavior="CCN" ishome="true"/>
  <bind ccid="-1892573128" dc_bindingcomponentId="588960" dc_bindingtype="use" dc_bindingversionId="630078" dc_modifybehavior="CCN" ishome="true"/>
  <bind ccid="629590417" dc_bindingcomponentId="588962" dc_bindingtype="use" dc_bindingversionId="630079" dc_modifybehavior="CCN" ishome="true"/>
  <bind ccid="1126352155" dc_bindingcomponentId="588964" dc_bindingtype="use" dc_bindingversionId="630080" dc_modifybehavior="CCN" ishome="true"/>
  <bind ccid="-1020161209" dc_bindingcomponentId="588969" dc_bindingtype="use" dc_bindingversionId="630081" dc_modifybehavior="CCN" ishome="true"/>
  <bind ccid="-1104795920" dc_bindingcomponentId="588974" dc_bindingtype="use" dc_bindingversionId="630082" dc_modifybehavior="CCN" ishome="true"/>
  <bind ccid="430238228" dc_bindingcomponentId="588976" dc_bindingtype="use" dc_bindingversionId="630083" dc_modifybehavior="CCN" ishome="true"/>
  <bind ccid="9804198" dc_bindingcomponentId="588978" dc_bindingtype="use" dc_bindingversionId="630084" dc_modifybehavior="CCN" ishome="true"/>
  <bind ccid="-2032408510" dc_bindingcomponentId="588980" dc_bindingtype="use" dc_bindingversionId="630085" dc_modifybehavior="CCN" ishome="true"/>
  <bind ccid="142559280" dc_bindingcomponentId="588982" dc_bindingtype="use" dc_bindingversionId="630086" dc_modifybehavior="CCN" ishome="true"/>
  <bind ccid="-975213498" dc_bindingcomponentId="588987" dc_bindingtype="use" dc_bindingversionId="630087" dc_modifybehavior="CCN" ishome="true"/>
  <bind ccid="-276259333" dc_bindingcomponentId="588989" dc_bindingtype="use" dc_bindingversionId="630088" dc_modifybehavior="CCN" ishome="true"/>
  <bind ccid="247939074" dc_bindingcomponentId="588991" dc_bindingtype="use" dc_bindingversionId="630089" dc_modifybehavior="CCN" ishome="true"/>
  <bind ccid="-2074033513" dc_bindingcomponentId="588996" dc_bindingtype="use" dc_bindingversionId="630090" dc_modifybehavior="CCN" ishome="true"/>
  <bind ccid="-868142648" dc_bindingcomponentId="588998" dc_bindingtype="use" dc_bindingversionId="630091" dc_modifybehavior="CCN" ishome="true"/>
  <bind ccid="-241108686" dc_bindingcomponentId="589000" dc_bindingtype="use" dc_bindingversionId="630092" dc_modifybehavior="CCN" ishome="true"/>
  <bind ccid="289249022" dc_bindingcomponentId="589002" dc_bindingtype="use" dc_bindingversionId="630093" dc_modifybehavior="CCN" ishome="true"/>
  <bind ccid="-1410690025" dc_bindingcomponentId="589004" dc_bindingtype="use" dc_bindingversionId="630094" dc_modifybehavior="CCN" ishome="true"/>
  <bind ccid="-1179646022" dc_bindingcomponentId="589009" dc_bindingtype="use" dc_bindingversionId="630095" dc_modifybehavior="CCN" ishome="true"/>
  <bind ccid="-1793352668" dc_bindingcomponentId="589014" dc_bindingtype="use" dc_bindingversionId="630096" dc_modifybehavior="CCN" ishome="true"/>
  <bind ccid="1620483929" dc_bindingcomponentId="589019" dc_bindingtype="use" dc_bindingversionId="630097" dc_modifybehavior="CCN" ishome="true"/>
  <bind ccid="-405300153" dc_bindingcomponentId="589021" dc_bindingtype="use" dc_bindingversionId="630098" dc_modifybehavior="CCN" ishome="true"/>
  <bind ccid="36323540" dc_bindingcomponentId="589026" dc_bindingtype="use" dc_bindingversionId="630099" dc_modifybehavior="CCN" ishome="true"/>
  <bind ccid="-597813" dc_bindingcomponentId="589031" dc_bindingtype="use" dc_bindingversionId="630100" dc_modifybehavior="CCN" ishome="true"/>
  <bind ccid="-261219618" dc_bindingcomponentId="589033" dc_bindingtype="use" dc_bindingversionId="630101" dc_modifybehavior="CCN" ishome="true"/>
  <bind ccid="1965926636" dc_bindingcomponentId="589038" dc_bindingtype="use" dc_bindingversionId="630102" dc_modifybehavior="CCN" ishome="true"/>
  <bind ccid="243926668" dc_bindingcomponentId="589043" dc_bindingtype="use" dc_bindingversionId="630103" dc_modifybehavior="CCN" ishome="true"/>
  <bind ccid="434022464" dc_bindingcomponentId="589048" dc_bindingtype="use" dc_bindingversionId="630104" dc_modifybehavior="CCN" ishome="true"/>
  <bind ccid="192656128" dc_bindingcomponentId="589053" dc_bindingtype="use" dc_bindingversionId="630105" dc_modifybehavior="CCN" ishome="true"/>
  <bind ccid="-575210703" dc_bindingcomponentId="589058" dc_bindingtype="use" dc_bindingversionId="630106" dc_modifybehavior="CCN" ishome="true"/>
  <bind ccid="1484355203" dc_bindingcomponentId="589063" dc_bindingtype="use" dc_bindingversionId="630107" dc_modifybehavior="CCN" ishome="true"/>
  <bind ccid="1431706414" dc_bindingcomponentId="589068" dc_bindingtype="use" dc_bindingversionId="630108" dc_modifybehavior="CCN" ishome="true"/>
  <bind ccid="1451817094" dc_bindingcomponentId="589073" dc_bindingtype="use" dc_bindingversionId="630109" dc_modifybehavior="CCN" ishome="true"/>
  <bind ccid="-1589314004" dc_bindingcomponentId="589078" dc_bindingtype="use" dc_bindingversionId="630110" dc_modifybehavior="CCN" ishome="true"/>
  <bind ccid="-1306159841" dc_bindingcomponentId="589080" dc_bindingtype="use" dc_bindingversionId="630111" dc_modifybehavior="CCN" ishome="true"/>
  <bind ccid="782392557" dc_bindingcomponentId="589082" dc_bindingtype="use" dc_bindingversionId="630112" dc_modifybehavior="CCN" ishome="true"/>
  <bind ccid="-684286619" dc_bindingcomponentId="589087" dc_bindingtype="use" dc_bindingversionId="630113" dc_modifybehavior="CCN" ishome="true"/>
  <bind ccid="-1336763714" dc_bindingcomponentId="589089" dc_bindingtype="use" dc_bindingversionId="630114" dc_modifybehavior="CCN" ishome="true"/>
  <bind ccid="-970983273" dc_bindingcomponentId="589091" dc_bindingtype="use" dc_bindingversionId="630115" dc_modifybehavior="CCN" ishome="true"/>
  <bind ccid="516900594" dc_bindingcomponentId="589096" dc_bindingtype="use" dc_bindingversionId="630116" dc_modifybehavior="CCN" ishome="true"/>
  <bind ccid="226271152" dc_bindingcomponentId="589101" dc_bindingtype="use" dc_bindingversionId="630117" dc_modifybehavior="CCN" ishome="true"/>
  <bind ccid="345295731" dc_bindingcomponentId="589106" dc_bindingtype="use" dc_bindingversionId="630118" dc_modifybehavior="CCN" ishome="true"/>
  <bind ccid="2113628805" dc_bindingcomponentId="589108" dc_bindingtype="use" dc_bindingversionId="630119" dc_modifybehavior="CCN" ishome="true"/>
  <bind ccid="515889912" dc_bindingcomponentId="589113" dc_bindingtype="use" dc_bindingversionId="630120" dc_modifybehavior="CCN" ishome="true"/>
  <bind ccid="1917891574" dc_bindingcomponentId="589115" dc_bindingtype="use" dc_bindingversionId="630121" dc_modifybehavior="CCN" ishome="true"/>
  <bind ccid="1198429909" dc_bindingcomponentId="589117" dc_bindingtype="use" dc_bindingversionId="630122" dc_modifybehavior="CCN" ishome="true"/>
  <bind ccid="-1152912469" dc_bindingcomponentId="589122" dc_bindingtype="use" dc_bindingversionId="630123" dc_modifybehavior="CCN" ishome="true"/>
  <bind ccid="1039709993" dc_bindingcomponentId="589127" dc_bindingtype="use" dc_bindingversionId="630124" dc_modifybehavior="CCN" ishome="true"/>
  <bind ccid="2039620672" dc_bindingcomponentId="589132" dc_bindingtype="use" dc_bindingversionId="630125" dc_modifybehavior="CCN" ishome="true"/>
  <bind ccid="644711006" dc_bindingcomponentId="589134" dc_bindingtype="use" dc_bindingversionId="630126" dc_modifybehavior="CCN" ishome="true"/>
  <bind ccid="1824083693" dc_bindingcomponentId="589139" dc_bindingtype="use" dc_bindingversionId="630127" dc_modifybehavior="CCN" ishome="true"/>
  <bind ccid="810519220" dc_bindingcomponentId="589141" dc_bindingtype="use" dc_bindingversionId="630128" dc_modifybehavior="CCN" ishome="true"/>
  <bind ccid="1330633086" dc_bindingcomponentId="589143" dc_bindingtype="use" dc_bindingversionId="630129" dc_modifybehavior="CCN" ishome="true"/>
  <bind ccid="-1799449707" dc_bindingcomponentId="589145" dc_bindingtype="use" dc_bindingversionId="630130" dc_modifybehavior="CCN" ishome="true"/>
  <bind ccid="266512013" dc_bindingcomponentId="589150" dc_bindingtype="use" dc_bindingversionId="630131" dc_modifybehavior="CCN" ishome="true"/>
  <bind ccid="1260637569" dc_bindingcomponentId="589152" dc_bindingtype="use" dc_bindingversionId="630132" dc_modifybehavior="CCN" ishome="true"/>
  <bind ccid="-1589766134" dc_bindingcomponentId="589154" dc_bindingtype="use" dc_bindingversionId="630133" dc_modifybehavior="CCN" ishome="true"/>
  <bind ccid="225660020" dc_bindingcomponentId="589156" dc_bindingtype="use" dc_bindingversionId="630134" dc_modifybehavior="CCN" ishome="true"/>
  <bind ccid="-1848086332" dc_bindingcomponentId="589158" dc_bindingtype="use" dc_bindingversionId="630135" dc_modifybehavior="CCN" ishome="true"/>
  <bind ccid="-906296313" dc_bindingcomponentId="589160" dc_bindingtype="use" dc_bindingversionId="630136" dc_modifybehavior="CCN" ishome="true"/>
  <bind ccid="-319888348" dc_bindingcomponentId="589165" dc_bindingtype="use" dc_bindingversionId="630137" dc_modifybehavior="CCN" ishome="true"/>
  <bind ccid="2075459345" dc_bindingcomponentId="589167" dc_bindingtype="use" dc_bindingversionId="630138" dc_modifybehavior="CCN" ishome="true"/>
  <bind ccid="1436254241" dc_bindingcomponentId="589169" dc_bindingtype="use" dc_bindingversionId="630139" dc_modifybehavior="CCN" ishome="true"/>
  <bind ccid="2093507335" dc_bindingcomponentId="589171" dc_bindingtype="use" dc_bindingversionId="630140" dc_modifybehavior="CCN" ishome="true"/>
  <bind ccid="-2091613247" dc_bindingcomponentId="589176" dc_bindingtype="use" dc_bindingversionId="630141" dc_modifybehavior="CCN" ishome="true"/>
  <bind ccid="-1859347597" dc_bindingcomponentId="589181" dc_bindingtype="use" dc_bindingversionId="630142" dc_modifybehavior="CCN" ishome="true"/>
  <bind ccid="-102190082" dc_bindingcomponentId="589186" dc_bindingtype="use" dc_bindingversionId="630143" dc_modifybehavior="CCN" ishome="true"/>
  <bind ccid="-598865551" dc_bindingcomponentId="589191" dc_bindingtype="use" dc_bindingversionId="630144" dc_modifybehavior="CCN" ishome="true"/>
  <bind ccid="-1073510064" dc_bindingcomponentId="589196" dc_bindingtype="use" dc_bindingversionId="630145" dc_modifybehavior="CCN" ishome="true"/>
  <bind ccid="-397747453" dc_bindingcomponentId="589201" dc_bindingtype="use" dc_bindingversionId="630146" dc_modifybehavior="CCN" ishome="true"/>
  <bind ccid="-873225214" dc_bindingcomponentId="589206" dc_bindingtype="use" dc_bindingversionId="630147" dc_modifybehavior="CCN" ishome="true"/>
  <bind ccid="-1026326801" dc_bindingcomponentId="589211" dc_bindingtype="use" dc_bindingversionId="630148" dc_modifybehavior="CCN" ishome="true"/>
  <bind ccid="-1325895847" dc_bindingcomponentId="589216" dc_bindingtype="use" dc_bindingversionId="630149" dc_modifybehavior="CCN" ishome="true"/>
  <bind ccid="1642078701" dc_bindingcomponentId="589221" dc_bindingtype="use" dc_bindingversionId="630150" dc_modifybehavior="CCN" ishome="true"/>
  <bind ccid="-676419869" dc_bindingcomponentId="589226" dc_bindingtype="use" dc_bindingversionId="630151" dc_modifybehavior="CCN" ishome="true"/>
  <bind ccid="-1309093227" dc_bindingcomponentId="589231" dc_bindingtype="use" dc_bindingversionId="630152" dc_modifybehavior="CCN" ishome="true"/>
  <bind ccid="725265435" dc_bindingcomponentId="589236" dc_bindingtype="use" dc_bindingversionId="630153" dc_modifybehavior="CCN" ishome="true"/>
  <bind ccid="443199321" dc_bindingcomponentId="589241" dc_bindingtype="use" dc_bindingversionId="630154" dc_modifybehavior="CCN" ishome="true"/>
  <bind ccid="1928538926" dc_bindingcomponentId="589246" dc_bindingtype="use" dc_bindingversionId="630155" dc_modifybehavior="CCN" ishome="true"/>
  <bind ccid="-1383866213" dc_bindingcomponentId="589251" dc_bindingtype="use" dc_bindingversionId="630156" dc_modifybehavior="CCN" ishome="true"/>
  <bind ccid="1185565829" dc_bindingcomponentId="589256" dc_bindingtype="use" dc_bindingversionId="630157" dc_modifybehavior="CCN" ishome="true"/>
  <bind ccid="1598592171" dc_bindingcomponentId="589258" dc_bindingtype="use" dc_bindingversionId="630158" dc_modifybehavior="CCN" ishome="true"/>
  <bind ccid="-2089299762" dc_bindingcomponentId="589263" dc_bindingtype="use" dc_bindingversionId="630159" dc_modifybehavior="CCN" ishome="true"/>
  <bind ccid="-147360124" dc_bindingcomponentId="589268" dc_bindingtype="use" dc_bindingversionId="630160" dc_modifybehavior="CCN" ishome="true"/>
  <bind ccid="190124428" dc_bindingcomponentId="589273" dc_bindingtype="use" dc_bindingversionId="630161" dc_modifybehavior="CCN" ishome="true"/>
  <bind ccid="1630658679" dc_bindingcomponentId="589278" dc_bindingtype="use" dc_bindingversionId="630162" dc_modifybehavior="CCN" ishome="true"/>
  <bind ccid="-1677183496" dc_bindingcomponentId="589283" dc_bindingtype="use" dc_bindingversionId="630163" dc_modifybehavior="CCN" ishome="true"/>
  <bind ccid="563144197" dc_bindingcomponentId="589288" dc_bindingtype="use" dc_bindingversionId="630164" dc_modifybehavior="CCN" ishome="true"/>
  <bind ccid="1167750200" dc_bindingcomponentId="589293" dc_bindingtype="use" dc_bindingversionId="630165" dc_modifybehavior="CCN" ishome="true"/>
  <bind ccid="-90783740" dc_bindingcomponentId="589298" dc_bindingtype="use" dc_bindingversionId="630166" dc_modifybehavior="CCN" ishome="true"/>
  <bind ccid="-388576879" dc_bindingcomponentId="589300" dc_bindingtype="use" dc_bindingversionId="630167" dc_modifybehavior="CCN" ishome="true"/>
  <bind ccid="832568642" dc_bindingcomponentId="589305" dc_bindingtype="use" dc_bindingversionId="630168" dc_modifybehavior="CCN" ishome="true"/>
  <bind ccid="-997492394" dc_bindingcomponentId="589310" dc_bindingtype="use" dc_bindingversionId="630169" dc_modifybehavior="CCN" ishome="true"/>
  <bind ccid="-2138091580" dc_bindingcomponentId="589312" dc_bindingtype="use" dc_bindingversionId="630170" dc_modifybehavior="CCN" ishome="true"/>
  <bind ccid="-960024834" dc_bindingcomponentId="589317" dc_bindingtype="use" dc_bindingversionId="630171" dc_modifybehavior="CCN" ishome="true"/>
  <bind ccid="1457374475" dc_bindingcomponentId="589319" dc_bindingtype="use" dc_bindingversionId="630172" dc_modifybehavior="CCN" ishome="true"/>
  <bind ccid="1479336287" dc_bindingcomponentId="589321" dc_bindingtype="use" dc_bindingversionId="630173" dc_modifybehavior="CCN" ishome="true"/>
  <bind ccid="1733340948" dc_bindingcomponentId="589326" dc_bindingtype="use" dc_bindingversionId="630174" dc_modifybehavior="CCN" ishome="true"/>
  <bind ccid="-1756510263" dc_bindingcomponentId="589328" dc_bindingtype="use" dc_bindingversionId="630175" dc_modifybehavior="CCN" ishome="true"/>
  <bind ccid="-670110651" dc_bindingcomponentId="589333" dc_bindingtype="use" dc_bindingversionId="630176" dc_modifybehavior="CCN" ishome="true"/>
  <bind ccid="2051566317" dc_bindingcomponentId="589338" dc_bindingtype="use" dc_bindingversionId="630177" dc_modifybehavior="CCN" ishome="true"/>
  <bind ccid="-33897133" dc_bindingcomponentId="589343" dc_bindingtype="use" dc_bindingversionId="630178" dc_modifybehavior="CCN" ishome="true"/>
  <bind ccid="-1375769129" dc_bindingcomponentId="589345" dc_bindingtype="use" dc_bindingversionId="630179" dc_modifybehavior="CCN" ishome="true"/>
  <bind ccid="1375581114" dc_bindingcomponentId="589350" dc_bindingtype="use" dc_bindingversionId="630180" dc_modifybehavior="CCN" ishome="true"/>
  <bind ccid="-950701054" dc_bindingcomponentId="589355" dc_bindingtype="use" dc_bindingversionId="630181" dc_modifybehavior="CCN" ishome="true"/>
  <bind ccid="1484351276" dc_bindingcomponentId="589357" dc_bindingtype="use" dc_bindingversionId="630182" dc_modifybehavior="CCN" ishome="true"/>
  <bind ccid="-907839703" dc_bindingcomponentId="589359" dc_bindingtype="use" dc_bindingversionId="630183" dc_modifybehavior="CCN" ishome="true"/>
  <bind ccid="142554655" dc_bindingcomponentId="589364" dc_bindingtype="use" dc_bindingversionId="630184" dc_modifybehavior="CCN" ishome="true"/>
  <bind ccid="-1778790526" dc_bindingcomponentId="589369" dc_bindingtype="use" dc_bindingversionId="630185" dc_modifybehavior="CCN" ishome="true"/>
  <bind ccid="1739365464" dc_bindingcomponentId="589374" dc_bindingtype="use" dc_bindingversionId="630186" dc_modifybehavior="CCN" ishome="true"/>
  <bind ccid="1452822843" dc_bindingcomponentId="589376" dc_bindingtype="use" dc_bindingversionId="630187" dc_modifybehavior="CCN" ishome="true"/>
  <bind ccid="-1707487729" dc_bindingcomponentId="589381" dc_bindingtype="use" dc_bindingversionId="630188" dc_modifybehavior="CCN" ishome="true"/>
</dc:binding>
</file>

<file path=customXml/item10.xml><?xml version="1.0" encoding="utf-8"?>
<pinfc:productinformation xmlns:pinfc="http://www.i4i.com/ns/gl/productinformationcontainer" fragment-displayname="Product Information Container" fragment-href="468004" fragment-linkforward="true" fragment-version="468015">
  <ProductDefinitionData>
    <Properties>
      <Property name="BSPGenericCarryForwardTrue11" namespace="http://i4i.com/s4ent/BSP"/>
      <Property name="BSPGenericCarryForwardTrue13" namespace="http://i4i.com/s4ent/BSP"/>
      <Property name="Application_type" namespace="http://i4i.com/s4ent/A4L">CP</Property>
    </Properties>
  </ProductDefinitionData>
  <PackageInfo>
    <name>Enzalutamide CP</name>
    <jurisdiction concatenatedQRD="Y">EMA (Centralized Procedure)</jurisdiction>
    <primary_language>en (English)</primary_language>
    <document_classes>
      <document_class displayName="Centralised QRD" required="Y">Centralised-QRD</document_class>
      <document_class displayName="Variables Document" oldrequired="Y" required="N">DocumentVariables</document_class>
      <document_class displayName="Summary of Product Characteristics" oldrequired="Y" required="N">SPC</document_class>
      <document_class displayName="Annex II" oldrequired="Y" required="N">AnnexII</document_class>
      <document_class displayName="Outer Packaging" oldrequired="Y" required="N">Outer</document_class>
      <document_class displayName="Package Leaflet" oldrequired="Y" required="N">PL</document_class>
      <document_class displayName="Blister Packaging" required="N">Blister</document_class>
      <document_class displayName="Immediate Packaging" required="N">Immediate</document_class>
      <document_class displayName="Patient Alert Card" required="N">PAC</document_class>
    </document_classes>
    <submission_rules/>
    <primary_language_country>EMA</primary_language_country>
  </PackageInfo>
  <DocumentVariables>
    <Variable ID="0000000000001" Name="Product Name"/>
    <Variable ID="0000000000002" Name="Dosage Form"/>
    <Variable ID="0000000000003" Name="Strength"/>
    <Variable ID="0000000000004" Name="Presentation"/>
    <Variable ID="0000000000005" Name="Packaging"/>
    <Variable ID="0000000000006" Name="EU Registration"/>
  </DocumentVariables>
  <InfoZone applicableDocument="Outer" applies_to="" editMode="addDocument">
    <product_InfoZone approval_mode="complete" atp="no" biosimilar="no" id="ID_product" name="Enzalutamide CP" orphan="no">
      <form_InfoZone id="ID_form_1" mode_administration_verb="take" name="Capsule, Soft">
        <strength_InfoZone id="ID_strength_1" name="40 mg">
          <presentation_InfoZone an2_legal_status="with-prescription" id="ID_pres_1" name="112 Soft Capsules in Carton with Blue Box" out_legal_status="with-prescription">
            <labeling_InfoZone id="ID_label_1" level_immed_content="product" name="" type=""/>
          </presentation_InfoZone>
          <presentation_InfoZone id="ID_pres_2" name="28 Soft Capsules in Wallet without Blue Box">
            <labeling_InfoZone id="ID_label_3" type="Outer"/>
          </presentation_InfoZone>
        </strength_InfoZone>
      </form_InfoZone>
      <form_InfoZone id="ID_form_4" name="Film-Coated Tablet">
        <strength_InfoZone id="ID_strength_5" name="40 mg">
          <presentation_InfoZone id="ID_pres_6" name="112 Film-Coated Tablets in Carton with Blue Boxtablets in Carton with Blue Box">
            <labeling_InfoZone id="ID_label_7" type="Outer"/>
          </presentation_InfoZone>
          <presentation_InfoZone id="ID_pres_11" name="28 Film-Coated Tablet in Wallet witouth Blue Box ">
            <labeling_InfoZone id="ID_label_12" type="Outer"/>
          </presentation_InfoZone>
        </strength_InfoZone>
        <strength_InfoZone id="ID_strength_8" name="80 mg">
          <presentation_InfoZone id="ID_pres_9" name="56 Film-Coated tablets in Carton with Blue Box">
            <labeling_InfoZone id="ID_label_10" type="Outer"/>
          </presentation_InfoZone>
          <presentation_InfoZone id="ID_pres_13" name="14 Film-Coated Tablets in Wallet witouth Blue Box">
            <labeling_InfoZone id="ID_label_14" type="Outer"/>
          </presentation_InfoZone>
        </strength_InfoZone>
      </form_InfoZone>
    </product_InfoZone>
    <documents_InfoZone>
      <document_InfoZone id="ID_6194894C-C9B6-AAF5-2C78-3E724B69358D" ref-id="ID_form_1" type="SPC">
        <pi-level ref-id="ID_form_1"/>
      </document_InfoZone>
      <document_InfoZone id="ID_B5B32CE6-7A91-F65B-3AA8-0D5426976D56" ref-id="ID_form_4" type="SPC">
        <pi-level ref-id="ID_form_4"/>
      </document_InfoZone>
      <document_InfoZone id="ID_B65B4A89-841A-3BEC-0547-FF874531CDFA" ref-id="ID_product" type="AnnexII">
        <pi-level ref-id="ID_product"/>
      </document_InfoZone>
      <document_InfoZone id="ID_BCEE2EBC-D746-DEA6-97C6-7365AB9A144F" ref-id="ID_strength_1" type="Blister">
        <pi-level ref-id="ID_strength_1"/>
      </document_InfoZone>
      <document_InfoZone id="ID_C827F134-0502-A7AF-E5F1-EE4F68E2E648" ref-id="ID_strength_5" type="Blister">
        <pi-level ref-id="ID_strength_5"/>
      </document_InfoZone>
      <document_InfoZone id="ID_F307696B-C50B-DE20-0F72-85FE08146CE7" ref-id="ID_strength_8" type="Blister">
        <pi-level ref-id="ID_strength_8"/>
      </document_InfoZone>
      <document_InfoZone id="ID_3D3EEC00-35CC-A74F-3254-DEB3727DAA0D" ref-id="ID_pres_1" type="Outer">
        <pi-level ref-id="ID_pres_1"/>
      </document_InfoZone>
      <document_InfoZone id="ID_668A1E39-0489-6AF1-FF7E-D389CBDC269E" ref-id="ID_pres_2" type="Outer">
        <pi-level ref-id="ID_pres_2"/>
      </document_InfoZone>
      <document_InfoZone id="ID_D35D908D-BE54-E59A-7AE5-68089EFE42B9" ref-id="ID_pres_6" type="Outer">
        <pi-level ref-id="ID_pres_6"/>
      </document_InfoZone>
      <document_InfoZone id="ID_EEEAD816-AEAA-DF90-7170-FD05EFE92C3B" ref-id="ID_pres_11" type="Outer">
        <pi-level ref-id="ID_pres_11"/>
      </document_InfoZone>
      <document_InfoZone id="ID_0032881D-E415-D6A3-2973-3FC268415028" ref-id="ID_pres_9" type="Outer">
        <pi-level ref-id="ID_pres_9"/>
      </document_InfoZone>
      <document_InfoZone id="ID_E0A8B994-996C-4CDE-D92A-2468BC3C05EE" ref-id="ID_pres_13" type="Outer">
        <pi-level ref-id="ID_pres_13"/>
      </document_InfoZone>
      <document_InfoZone id="ID_05ECCFCB-F556-CD23-1544-71D1D7A3B9BC" ref-id="ID_form_1" type="PL">
        <pi-level ref-id="ID_form_1"/>
      </document_InfoZone>
      <document_InfoZone id="ID_951828E7-6DCE-6191-88A8-26CB1B0C6234" ref-id="ID_form_4" type="PL">
        <pi-level ref-id="ID_form_4"/>
      </document_InfoZone>
    </documents_InfoZone>
  </InfoZone>
</pinfc:productinformation>
</file>

<file path=customXml/itemProps1.xml><?xml version="1.0" encoding="utf-8"?>
<ds:datastoreItem xmlns:ds="http://schemas.openxmlformats.org/officeDocument/2006/customXml" ds:itemID="{B33841A8-28D3-497A-8122-9ADE4A058496}">
  <ds:schemaRefs>
    <ds:schemaRef ds:uri="http://schemas.microsoft.com/sharepoint/v3/contenttype/forms"/>
  </ds:schemaRefs>
</ds:datastoreItem>
</file>

<file path=customXml/itemProps2.xml><?xml version="1.0" encoding="utf-8"?>
<ds:datastoreItem xmlns:ds="http://schemas.openxmlformats.org/officeDocument/2006/customXml" ds:itemID="{56014165-932F-4D23-A63F-A067C28E6253}">
  <ds:schemaRefs>
    <ds:schemaRef ds:uri="http://www.w3.org/1999/xhtml"/>
    <ds:schemaRef ds:uri="http://www.i4i.com/ns/x4o/property/syncing"/>
    <ds:schemaRef ds:uri="http://www.w3.org/1999/XSL/Transform"/>
  </ds:schemaRefs>
</ds:datastoreItem>
</file>

<file path=customXml/itemProps3.xml><?xml version="1.0" encoding="utf-8"?>
<ds:datastoreItem xmlns:ds="http://schemas.openxmlformats.org/officeDocument/2006/customXml" ds:itemID="{9A8CF00D-A6D6-42EB-8B36-805D04402899}">
  <ds:schemaRefs>
    <ds:schemaRef ds:uri="http://www.i4i.com/ns/x4w/cxp/proppatch"/>
    <ds:schemaRef ds:uri="DAV:"/>
    <ds:schemaRef ds:uri="http://i4i.com/s4ent/A4L"/>
    <ds:schemaRef ds:uri="http://i4i.com/s4ent/BSP"/>
    <ds:schemaRef ds:uri="http://i4i.com/s4ent/eulabelling"/>
    <ds:schemaRef ds:uri="http://i4i.com/s4ent/core/"/>
    <ds:schemaRef ds:uri="http://www.i4i.com/ns/eul/product-definition"/>
    <ds:schemaRef ds:uri="http://www.i4i.com/ns/gl/productinformationcontainer"/>
    <ds:schemaRef ds:uri="http://www.i4i.com/ns/x4w/propfind"/>
    <ds:schemaRef ds:uri="http://schemas.openxmlformats.org/officeDocument/2006/custom-properties"/>
    <ds:schemaRef ds:uri="http://www.i4i.com/ns/x4w/spl/r4input"/>
    <ds:schemaRef ds:uri="http://schemas.openxmlformats.org/officeDocument/2006/docPropsVTypes"/>
    <ds:schemaRef ds:uri="http://schemas.openxmlformats.org/wordprocessingml/2006/main"/>
  </ds:schemaRefs>
</ds:datastoreItem>
</file>

<file path=customXml/itemProps4.xml><?xml version="1.0" encoding="utf-8"?>
<ds:datastoreItem xmlns:ds="http://schemas.openxmlformats.org/officeDocument/2006/customXml" ds:itemID="{F49CEFB9-9B71-470C-B42E-241081811278}">
  <ds:schemaRefs>
    <ds:schemaRef ds:uri="http://schemas.microsoft.com/sharepoint/events"/>
  </ds:schemaRefs>
</ds:datastoreItem>
</file>

<file path=customXml/itemProps5.xml><?xml version="1.0" encoding="utf-8"?>
<ds:datastoreItem xmlns:ds="http://schemas.openxmlformats.org/officeDocument/2006/customXml" ds:itemID="{B0EA2F78-E93E-461E-9E00-5D0C1764EDDE}">
  <ds:schemaRefs>
    <ds:schemaRef ds:uri="http://schemas.microsoft.com/office/2006/metadata/properties"/>
    <ds:schemaRef ds:uri="http://schemas.microsoft.com/office/infopath/2007/PartnerControls"/>
    <ds:schemaRef ds:uri="62874b74-7561-4a92-a6e7-f8370cb4455a"/>
    <ds:schemaRef ds:uri="a034c160-bfb7-45f5-8632-2eb7e0508071"/>
    <ds:schemaRef ds:uri="http://schemas.microsoft.com/sharepoint/v4"/>
  </ds:schemaRefs>
</ds:datastoreItem>
</file>

<file path=customXml/itemProps6.xml><?xml version="1.0" encoding="utf-8"?>
<ds:datastoreItem xmlns:ds="http://schemas.openxmlformats.org/officeDocument/2006/customXml" ds:itemID="{4D3B23AB-4632-4E67-A00E-25E8C9CE387F}"/>
</file>

<file path=customXml/itemProps7.xml><?xml version="1.0" encoding="utf-8"?>
<ds:datastoreItem xmlns:ds="http://schemas.openxmlformats.org/officeDocument/2006/customXml" ds:itemID="{EF9A9F9A-343A-4D74-90C3-08B7B198C715}">
  <ds:schemaRefs>
    <ds:schemaRef ds:uri="http://www.i4i.com/ns/x4o/metamap"/>
  </ds:schemaRefs>
</ds:datastoreItem>
</file>

<file path=customXml/itemProps8.xml><?xml version="1.0" encoding="utf-8"?>
<ds:datastoreItem xmlns:ds="http://schemas.openxmlformats.org/officeDocument/2006/customXml" ds:itemID="{38DD7B77-7A6C-447C-8269-7EBDCA5DC48F}">
  <ds:schemaRefs>
    <ds:schemaRef ds:uri="http://www.i4i.com/ns/gl/publishingspecifications"/>
  </ds:schemaRefs>
</ds:datastoreItem>
</file>

<file path=customXml/itemProps9.xml><?xml version="1.0" encoding="utf-8"?>
<ds:datastoreItem xmlns:ds="http://schemas.openxmlformats.org/officeDocument/2006/customXml" ds:itemID="{B952B1FD-50EC-436F-A25D-B935D8D91A57}">
  <ds:schemaRefs>
    <ds:schemaRef ds:uri="http://www.i4i.com/s4ent/dc"/>
  </ds:schemaRefs>
</ds:datastoreItem>
</file>

<file path=customXml/itemProps10.xml><?xml version="1.0" encoding="utf-8"?>
<ds:datastoreItem xmlns:ds="http://schemas.openxmlformats.org/officeDocument/2006/customXml" ds:itemID="{031616D9-9D65-4E4D-BB22-BCA68B00025C}">
  <ds:schemaRefs>
    <ds:schemaRef ds:uri="http://www.i4i.com/ns/gl/productinformationcontainer"/>
  </ds:schemaRefs>
</ds:datastoreItem>
</file>

<file path=docMetadata/LabelInfo.xml><?xml version="1.0" encoding="utf-8"?>
<clbl:labelList xmlns:clbl="http://schemas.microsoft.com/office/2020/mipLabelMetadata">
  <clbl:label id="{0eea11ca-d417-4147-80ed-01a58412c458}" enabled="1" method="Standard" siteId="{bc9dc15c-61bc-4f03-b60b-e5b6d8922839}" removed="0"/>
</clbl:labelList>
</file>

<file path=docProps/app.xml><?xml version="1.0" encoding="utf-8"?>
<Properties xmlns="http://schemas.openxmlformats.org/officeDocument/2006/extended-properties" xmlns:vt="http://schemas.openxmlformats.org/officeDocument/2006/docPropsVTypes">
  <Template>Normal</Template>
  <TotalTime>0</TotalTime>
  <Pages>3</Pages>
  <Words>32644</Words>
  <Characters>202393</Characters>
  <Application>Microsoft Office Word</Application>
  <DocSecurity>0</DocSecurity>
  <Lines>4599</Lines>
  <Paragraphs>2196</Paragraphs>
  <ScaleCrop>false</ScaleCrop>
  <HeadingPairs>
    <vt:vector size="2" baseType="variant">
      <vt:variant>
        <vt:lpstr>Title</vt:lpstr>
      </vt:variant>
      <vt:variant>
        <vt:i4>1</vt:i4>
      </vt:variant>
    </vt:vector>
  </HeadingPairs>
  <TitlesOfParts>
    <vt:vector size="1" baseType="lpstr">
      <vt:lpstr>Xtandi: EPAR – Product information – tracked changes</vt:lpstr>
    </vt:vector>
  </TitlesOfParts>
  <Manager/>
  <Company/>
  <LinksUpToDate>false</LinksUpToDate>
  <CharactersWithSpaces>232841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Xtandi: EPAR – Product information – tracked changes</dc:title>
  <dc:subject>EPAR</dc:subject>
  <dc:creator/>
  <cp:keywords>Xtandi, INN-enzalutamide</cp:keywords>
  <dc:description/>
  <cp:lastModifiedBy/>
  <cp:revision>1</cp:revision>
  <dcterms:created xsi:type="dcterms:W3CDTF">2026-07-06T14:19:00Z</dcterms:created>
  <dcterms:modified xsi:type="dcterms:W3CDTF">2026-07-21T09:39:00Z</dcterms:modified>
  <cp:category/>
  <cp:contentStatus/>
  <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4iAuthoringTool">
    <vt:lpwstr>6</vt:lpwstr>
  </property>
  <property fmtid="{D5CDD505-2E9C-101B-9397-08002B2CF9AE}" pid="3" name="displayname">
    <vt:lpwstr>ENZALUTAMIDE-CAP ENZALUTAMIDE-TAB Centralised-QRD EMA fi CR-08422,Text and Artwork</vt:lpwstr>
  </property>
  <property fmtid="{D5CDD505-2E9C-101B-9397-08002B2CF9AE}" pid="4" name="BaseDocId">
    <vt:lpwstr>468864</vt:lpwstr>
  </property>
  <property fmtid="{D5CDD505-2E9C-101B-9397-08002B2CF9AE}" pid="5" name="BSPGenericCarryForwardTrue14">
    <vt:lpwstr>EMEA</vt:lpwstr>
  </property>
  <property fmtid="{D5CDD505-2E9C-101B-9397-08002B2CF9AE}" pid="6" name="MadeEffectiveBy">
    <vt:lpwstr>a4055087</vt:lpwstr>
  </property>
  <property fmtid="{D5CDD505-2E9C-101B-9397-08002B2CF9AE}" pid="7" name="VersionCreatedOn">
    <vt:lpwstr>2026-06-02T13:55:30Z</vt:lpwstr>
  </property>
  <property fmtid="{D5CDD505-2E9C-101B-9397-08002B2CF9AE}" pid="8" name="HasBeenApproved">
    <vt:lpwstr>null</vt:lpwstr>
  </property>
  <property fmtid="{D5CDD505-2E9C-101B-9397-08002B2CF9AE}" pid="9" name="BSPGenericCarryForwardTrue1">
    <vt:lpwstr>Combined Prescriber and Patient Information</vt:lpwstr>
  </property>
  <property fmtid="{D5CDD505-2E9C-101B-9397-08002B2CF9AE}" pid="10" name="i4i:Language">
    <vt:lpwstr>fi (Finnish)</vt:lpwstr>
  </property>
  <property fmtid="{D5CDD505-2E9C-101B-9397-08002B2CF9AE}" pid="11" name="getcontentlength">
    <vt:lpwstr>1997489</vt:lpwstr>
  </property>
  <property fmtid="{D5CDD505-2E9C-101B-9397-08002B2CF9AE}" pid="12" name="Class">
    <vt:lpwstr>Centralised-QRD</vt:lpwstr>
  </property>
  <property fmtid="{D5CDD505-2E9C-101B-9397-08002B2CF9AE}" pid="13" name="EU_Dosage_strength">
    <vt:lpwstr>80 mg</vt:lpwstr>
  </property>
  <property fmtid="{D5CDD505-2E9C-101B-9397-08002B2CF9AE}" pid="14" name="BSPGenericCarryForwardTrue15">
    <vt:lpwstr>EEA</vt:lpwstr>
  </property>
  <property fmtid="{D5CDD505-2E9C-101B-9397-08002B2CF9AE}" pid="15" name="ModifiedOn">
    <vt:lpwstr>2026-06-02T13:55:30Z</vt:lpwstr>
  </property>
  <property fmtid="{D5CDD505-2E9C-101B-9397-08002B2CF9AE}" pid="16" name="creationdate">
    <vt:lpwstr>2025-09-17T19:34:00Z</vt:lpwstr>
  </property>
  <property fmtid="{D5CDD505-2E9C-101B-9397-08002B2CF9AE}" pid="17" name="FileExtension">
    <vt:lpwstr>docx</vt:lpwstr>
  </property>
  <property fmtid="{D5CDD505-2E9C-101B-9397-08002B2CF9AE}" pid="18" name="i4i:ImportedFromXSL">
    <vt:lpwstr>false</vt:lpwstr>
  </property>
  <property fmtid="{D5CDD505-2E9C-101B-9397-08002B2CF9AE}" pid="19" name="i4i:AuthoringTool">
    <vt:lpwstr>1</vt:lpwstr>
  </property>
  <property fmtid="{D5CDD505-2E9C-101B-9397-08002B2CF9AE}" pid="20" name="BSPGenericCarryForwardTrue2">
    <vt:lpwstr>ENZALUTAMIDE-TAB</vt:lpwstr>
  </property>
  <property fmtid="{D5CDD505-2E9C-101B-9397-08002B2CF9AE}" pid="21" name="TranslatedVersionId">
    <vt:lpwstr>468564</vt:lpwstr>
  </property>
  <property fmtid="{D5CDD505-2E9C-101B-9397-08002B2CF9AE}" pid="22" name="Signature_SignedOn">
    <vt:lpwstr>Fri Apr 24 2026 14:39:13 GMT+0300 (GTB Daylight Time)</vt:lpwstr>
  </property>
  <property fmtid="{D5CDD505-2E9C-101B-9397-08002B2CF9AE}" pid="23" name="jpmc:appendix_title">
    <vt:lpwstr>Appendix</vt:lpwstr>
  </property>
  <property fmtid="{D5CDD505-2E9C-101B-9397-08002B2CF9AE}" pid="24" name="Translation_language">
    <vt:lpwstr>fi (Finnish)</vt:lpwstr>
  </property>
  <property fmtid="{D5CDD505-2E9C-101B-9397-08002B2CF9AE}" pid="25" name="i4i:Shading">
    <vt:lpwstr>True</vt:lpwstr>
  </property>
  <property fmtid="{D5CDD505-2E9C-101B-9397-08002B2CF9AE}" pid="26" name="BSPGenericCarryForwardTrue11">
    <vt:lpwstr>CR-08422,Text and Artwork</vt:lpwstr>
  </property>
  <property fmtid="{D5CDD505-2E9C-101B-9397-08002B2CF9AE}" pid="27" name="Signature_Reason">
    <vt:lpwstr>Authorship</vt:lpwstr>
  </property>
  <property fmtid="{D5CDD505-2E9C-101B-9397-08002B2CF9AE}" pid="28" name="checked-out">
    <vt:lpwstr>a4046167</vt:lpwstr>
  </property>
  <property fmtid="{D5CDD505-2E9C-101B-9397-08002B2CF9AE}" pid="29" name="i4i:MasterClass">
    <vt:lpwstr>QRD</vt:lpwstr>
  </property>
  <property fmtid="{D5CDD505-2E9C-101B-9397-08002B2CF9AE}" pid="30" name="ReviewedOn">
    <vt:lpwstr>2026-04-21 12:58:10</vt:lpwstr>
  </property>
  <property fmtid="{D5CDD505-2E9C-101B-9397-08002B2CF9AE}" pid="31" name="InternallyApprovedOn">
    <vt:lpwstr>2026-04-24 11:39:29</vt:lpwstr>
  </property>
  <property fmtid="{D5CDD505-2E9C-101B-9397-08002B2CF9AE}" pid="32" name="Version_Comment">
    <vt:lpwstr/>
  </property>
  <property fmtid="{D5CDD505-2E9C-101B-9397-08002B2CF9AE}" pid="33" name="SignatureVersionId">
    <vt:lpwstr>571868</vt:lpwstr>
  </property>
  <property fmtid="{D5CDD505-2E9C-101B-9397-08002B2CF9AE}" pid="34" name="i4i:Country">
    <vt:lpwstr>EMA</vt:lpwstr>
  </property>
  <property fmtid="{D5CDD505-2E9C-101B-9397-08002B2CF9AE}" pid="35" name="Author">
    <vt:lpwstr>Ian Tan</vt:lpwstr>
  </property>
  <property fmtid="{D5CDD505-2E9C-101B-9397-08002B2CF9AE}" pid="36" name="VersionCreatedBy">
    <vt:lpwstr>a4046167</vt:lpwstr>
  </property>
  <property fmtid="{D5CDD505-2E9C-101B-9397-08002B2CF9AE}" pid="37" name="Translated">
    <vt:lpwstr>468007</vt:lpwstr>
  </property>
  <property fmtid="{D5CDD505-2E9C-101B-9397-08002B2CF9AE}" pid="38" name="i4i:NewCustom">
    <vt:lpwstr>1</vt:lpwstr>
  </property>
  <property fmtid="{D5CDD505-2E9C-101B-9397-08002B2CF9AE}" pid="39" name="Generic_name">
    <vt:lpwstr>Enzalutamide</vt:lpwstr>
  </property>
  <property fmtid="{D5CDD505-2E9C-101B-9397-08002B2CF9AE}" pid="40" name="checkoutflag">
    <vt:lpwstr>Exclusive</vt:lpwstr>
  </property>
  <property fmtid="{D5CDD505-2E9C-101B-9397-08002B2CF9AE}" pid="41" name="Language">
    <vt:lpwstr>fi (Finnish)</vt:lpwstr>
  </property>
  <property fmtid="{D5CDD505-2E9C-101B-9397-08002B2CF9AE}" pid="42" name="GL_PICVerID">
    <vt:lpwstr>468867</vt:lpwstr>
  </property>
  <property fmtid="{D5CDD505-2E9C-101B-9397-08002B2CF9AE}" pid="43" name="Dosage_form">
    <vt:lpwstr>Film-Coated Tablet</vt:lpwstr>
  </property>
  <property fmtid="{D5CDD505-2E9C-101B-9397-08002B2CF9AE}" pid="44" name="AliceSecurityAccessRights">
    <vt:lpwstr>100,150,199,200,201,202,203,205,206,207,208,209,210,214,215,217,219,222,223,225,226,228,229,237,238,239,241,242,243,244,245,246,248,253,254,263,267,268,270,274,275,276,281,282,283,308,310,311,314,317,318,328,329,330,339,341,346,355,356,357,358,368,382,383,397,410,411,412,413,414,415,416,418,419,420,422,423,425,426,427,428,430,431,432,438,440,441,442,443,444,447,448,449,450,451,452,455,456,457,458,500,506,520,525,526,528,529,538,542,560,562,564,573,574,575,576,577,579,596,597,614,615,616,617,618,619,620,673,674,675,676,677,678,690,691,692,693,694,695,696,697,698,699,700,1000,1001,1002,1003,1010,1011,1012,1013,1014,1015,1017,1018,1019,1020,1030,1031,1032,1033,1034,1035,1036,1038,1039</vt:lpwstr>
  </property>
  <property fmtid="{D5CDD505-2E9C-101B-9397-08002B2CF9AE}" pid="45" name="GL_jurisdiction">
    <vt:lpwstr>EMA (Centralized Procedure)</vt:lpwstr>
  </property>
  <property fmtid="{D5CDD505-2E9C-101B-9397-08002B2CF9AE}" pid="46" name="Cmab_revision">
    <vt:lpwstr>40</vt:lpwstr>
  </property>
  <property fmtid="{D5CDD505-2E9C-101B-9397-08002B2CF9AE}" pid="47" name="MadeEffectiveOn">
    <vt:lpwstr>2026-04-24 11:39:43</vt:lpwstr>
  </property>
  <property fmtid="{D5CDD505-2E9C-101B-9397-08002B2CF9AE}" pid="48" name="Signature_Comment">
    <vt:lpwstr>UPDATE</vt:lpwstr>
  </property>
  <property fmtid="{D5CDD505-2E9C-101B-9397-08002B2CF9AE}" pid="49" name="HasTrackChanges">
    <vt:lpwstr>Yes</vt:lpwstr>
  </property>
  <property fmtid="{D5CDD505-2E9C-101B-9397-08002B2CF9AE}" pid="50" name="ModifiedBy">
    <vt:lpwstr>a4046167</vt:lpwstr>
  </property>
  <property fmtid="{D5CDD505-2E9C-101B-9397-08002B2CF9AE}" pid="51" name="BSPGenericCarryForwardTrue4">
    <vt:lpwstr>2026-03-25</vt:lpwstr>
  </property>
  <property fmtid="{D5CDD505-2E9C-101B-9397-08002B2CF9AE}" pid="52" name="i4i:ToolkitVersion">
    <vt:lpwstr>1</vt:lpwstr>
  </property>
  <property fmtid="{D5CDD505-2E9C-101B-9397-08002B2CF9AE}" pid="53" name="submission_generated">
    <vt:lpwstr>true</vt:lpwstr>
  </property>
  <property fmtid="{D5CDD505-2E9C-101B-9397-08002B2CF9AE}" pid="54" name="BSPGenericCarryForwardTrue9">
    <vt:lpwstr>ENZA-00023581</vt:lpwstr>
  </property>
  <property fmtid="{D5CDD505-2E9C-101B-9397-08002B2CF9AE}" pid="55" name="GrammarlyDocumentId">
    <vt:lpwstr>958af9b63f89fb2946b3c294a7f4a24ff665b7d8f714ce122263fd2347e30ab9</vt:lpwstr>
  </property>
  <property fmtid="{D5CDD505-2E9C-101B-9397-08002B2CF9AE}" pid="56" name="Status">
    <vt:lpwstr>Draft</vt:lpwstr>
  </property>
  <property fmtid="{D5CDD505-2E9C-101B-9397-08002B2CF9AE}" pid="57" name="Signature_SignedByDisplay">
    <vt:lpwstr>Lorena  Arzoiu</vt:lpwstr>
  </property>
  <property fmtid="{D5CDD505-2E9C-101B-9397-08002B2CF9AE}" pid="58" name="Signature_SignedBy">
    <vt:lpwstr>a4055087</vt:lpwstr>
  </property>
  <property fmtid="{D5CDD505-2E9C-101B-9397-08002B2CF9AE}" pid="59" name="CreatedOn">
    <vt:lpwstr>2025-09-17T19:34:00Z</vt:lpwstr>
  </property>
  <property fmtid="{D5CDD505-2E9C-101B-9397-08002B2CF9AE}" pid="60" name="HeadingFileVersion">
    <vt:lpwstr>3.0</vt:lpwstr>
  </property>
  <property fmtid="{D5CDD505-2E9C-101B-9397-08002B2CF9AE}" pid="61" name="i4i:TemplateVersion">
    <vt:lpwstr>447</vt:lpwstr>
  </property>
  <property fmtid="{D5CDD505-2E9C-101B-9397-08002B2CF9AE}" pid="62" name="IsTranslation">
    <vt:lpwstr>translation</vt:lpwstr>
  </property>
  <property fmtid="{D5CDD505-2E9C-101B-9397-08002B2CF9AE}" pid="63" name="MultiLangVersion">
    <vt:lpwstr>3.0</vt:lpwstr>
  </property>
  <property fmtid="{D5CDD505-2E9C-101B-9397-08002B2CF9AE}" pid="64" name="Country">
    <vt:lpwstr>EMA</vt:lpwstr>
  </property>
  <property fmtid="{D5CDD505-2E9C-101B-9397-08002B2CF9AE}" pid="65" name="Brand_name">
    <vt:lpwstr>Xtandi 80 mg film-coated tablets</vt:lpwstr>
  </property>
  <property fmtid="{D5CDD505-2E9C-101B-9397-08002B2CF9AE}" pid="66" name="ReviewedBy">
    <vt:lpwstr>a4055087</vt:lpwstr>
  </property>
  <property fmtid="{D5CDD505-2E9C-101B-9397-08002B2CF9AE}" pid="67" name="i4i:Class">
    <vt:lpwstr>Centralised-QRD</vt:lpwstr>
  </property>
  <property fmtid="{D5CDD505-2E9C-101B-9397-08002B2CF9AE}" pid="68" name="Application_type">
    <vt:lpwstr>CP</vt:lpwstr>
  </property>
  <property fmtid="{D5CDD505-2E9C-101B-9397-08002B2CF9AE}" pid="69" name="FileName">
    <vt:lpwstr>ENZALUTAMIDE-CAP ENZALUTAMIDE-TAB Centralised-QRD EMA fi CR-08422-Text and Artwork.docx</vt:lpwstr>
  </property>
  <property fmtid="{D5CDD505-2E9C-101B-9397-08002B2CF9AE}" pid="70" name="ProductContainer">
    <vt:lpwstr>Film-Coated Tablet80 mg14 Film-Coated Tablets in Wallet witouth Blue Box</vt:lpwstr>
  </property>
  <property fmtid="{D5CDD505-2E9C-101B-9397-08002B2CF9AE}" pid="71" name="InternallyApprovedBy">
    <vt:lpwstr>a4055087</vt:lpwstr>
  </property>
  <property fmtid="{D5CDD505-2E9C-101B-9397-08002B2CF9AE}" pid="72" name="Translation_country">
    <vt:lpwstr>EMA</vt:lpwstr>
  </property>
  <property fmtid="{D5CDD505-2E9C-101B-9397-08002B2CF9AE}" pid="73" name="Identifier">
    <vt:lpwstr>468864</vt:lpwstr>
  </property>
  <property fmtid="{D5CDD505-2E9C-101B-9397-08002B2CF9AE}" pid="74" name="EU_Presentation">
    <vt:lpwstr>14 Film-Coated Tablets in Wallet witouth Blue Box</vt:lpwstr>
  </property>
  <property fmtid="{D5CDD505-2E9C-101B-9397-08002B2CF9AE}" pid="75" name="ComponentType">
    <vt:lpwstr>Component</vt:lpwstr>
  </property>
  <property fmtid="{D5CDD505-2E9C-101B-9397-08002B2CF9AE}" pid="76" name="getlastmodified">
    <vt:lpwstr>2026-06-02T13:55:30Z</vt:lpwstr>
  </property>
  <property fmtid="{D5CDD505-2E9C-101B-9397-08002B2CF9AE}" pid="77" name="TemplateVersion">
    <vt:lpwstr>447</vt:lpwstr>
  </property>
  <property fmtid="{D5CDD505-2E9C-101B-9397-08002B2CF9AE}" pid="78" name="CheckedOutByMe">
    <vt:lpwstr>true</vt:lpwstr>
  </property>
  <property fmtid="{D5CDD505-2E9C-101B-9397-08002B2CF9AE}" pid="79" name="getcontenttype">
    <vt:lpwstr>application/vnd.openxmlformats-officedocument.wordprocessingml.document</vt:lpwstr>
  </property>
  <property fmtid="{D5CDD505-2E9C-101B-9397-08002B2CF9AE}" pid="80" name="Translation_status">
    <vt:lpwstr>Not Translated</vt:lpwstr>
  </property>
  <property fmtid="{D5CDD505-2E9C-101B-9397-08002B2CF9AE}" pid="81" name="DashboardSpecific">
    <vt:lpwstr>translation</vt:lpwstr>
  </property>
  <property fmtid="{D5CDD505-2E9C-101B-9397-08002B2CF9AE}" pid="82" name="Version">
    <vt:lpwstr>2.1</vt:lpwstr>
  </property>
  <property fmtid="{D5CDD505-2E9C-101B-9397-08002B2CF9AE}" pid="83" name="GL_PICID">
    <vt:lpwstr>468867</vt:lpwstr>
  </property>
  <property fmtid="{D5CDD505-2E9C-101B-9397-08002B2CF9AE}" pid="84" name="BSPGenericCarryForwardFalse1">
    <vt:lpwstr>True</vt:lpwstr>
  </property>
  <property fmtid="{D5CDD505-2E9C-101B-9397-08002B2CF9AE}" pid="85" name="MasterClass">
    <vt:lpwstr>QRD</vt:lpwstr>
  </property>
  <property fmtid="{D5CDD505-2E9C-101B-9397-08002B2CF9AE}" pid="86" name="IDMPStatus">
    <vt:lpwstr>Not Tagged</vt:lpwstr>
  </property>
  <property fmtid="{D5CDD505-2E9C-101B-9397-08002B2CF9AE}" pid="87" name="CheckedOutOn">
    <vt:lpwstr>2026-06-02T13:21:37Z</vt:lpwstr>
  </property>
  <property fmtid="{D5CDD505-2E9C-101B-9397-08002B2CF9AE}" pid="88" name="CreatedBy">
    <vt:lpwstr>a4041248</vt:lpwstr>
  </property>
  <property fmtid="{D5CDD505-2E9C-101B-9397-08002B2CF9AE}" pid="89" name="ContentTypeId">
    <vt:lpwstr>0x0101000DA6AD19014FF648A49316945EE786F90200176DED4FF78CD74995F64A0F46B59E48</vt:lpwstr>
  </property>
  <property fmtid="{D5CDD505-2E9C-101B-9397-08002B2CF9AE}" pid="90" name="_dlc_DocIdItemGuid">
    <vt:lpwstr>9692dfac-573b-44ac-8d09-8808698f3af3</vt:lpwstr>
  </property>
  <property fmtid="{D5CDD505-2E9C-101B-9397-08002B2CF9AE}" pid="91" name="MediaServiceImageTags">
    <vt:lpwstr/>
  </property>
</Properties>
</file>