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77" r:id="rId5"/>
    <p:sldId id="278" r:id="rId6"/>
    <p:sldId id="264" r:id="rId7"/>
    <p:sldId id="266" r:id="rId8"/>
    <p:sldId id="267" r:id="rId9"/>
    <p:sldId id="26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Verdana" panose="020B060403050404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Pont" initials="MP" lastIdx="4" clrIdx="0">
    <p:extLst>
      <p:ext uri="{19B8F6BF-5375-455C-9EA6-DF929625EA0E}">
        <p15:presenceInfo xmlns:p15="http://schemas.microsoft.com/office/powerpoint/2012/main" userId="S-1-5-21-2915997116-4131603029-1789207793-394324" providerId="AD"/>
      </p:ext>
    </p:extLst>
  </p:cmAuthor>
  <p:cmAuthor id="2" name="Juan Alvarez" initials="JA" lastIdx="1" clrIdx="1">
    <p:extLst>
      <p:ext uri="{19B8F6BF-5375-455C-9EA6-DF929625EA0E}">
        <p15:presenceInfo xmlns:p15="http://schemas.microsoft.com/office/powerpoint/2012/main" userId="Juan Alvar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2BF"/>
    <a:srgbClr val="F9F9F9"/>
    <a:srgbClr val="003399"/>
    <a:srgbClr val="F2F2F2"/>
    <a:srgbClr val="A86ED4"/>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9C80E3-E6E2-4152-9156-C9C2D6D4EDE5}" v="10" dt="2021-05-05T09:18:23.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ELEN ROSBIER GOMEZ" userId="ab041020-a84b-4713-9268-926317edba00" providerId="ADAL" clId="{F79C80E3-E6E2-4152-9156-C9C2D6D4EDE5}"/>
    <pc:docChg chg="undo custSel addSld delSld modSld sldOrd">
      <pc:chgData name="MARIA BELEN ROSBIER GOMEZ" userId="ab041020-a84b-4713-9268-926317edba00" providerId="ADAL" clId="{F79C80E3-E6E2-4152-9156-C9C2D6D4EDE5}" dt="2021-05-05T09:18:25.014" v="49" actId="6549"/>
      <pc:docMkLst>
        <pc:docMk/>
      </pc:docMkLst>
      <pc:sldChg chg="addSp delSp modSp del mod">
        <pc:chgData name="MARIA BELEN ROSBIER GOMEZ" userId="ab041020-a84b-4713-9268-926317edba00" providerId="ADAL" clId="{F79C80E3-E6E2-4152-9156-C9C2D6D4EDE5}" dt="2021-05-05T09:16:49.613" v="43" actId="47"/>
        <pc:sldMkLst>
          <pc:docMk/>
          <pc:sldMk cId="1701969055" sldId="258"/>
        </pc:sldMkLst>
        <pc:spChg chg="add del mod">
          <ac:chgData name="MARIA BELEN ROSBIER GOMEZ" userId="ab041020-a84b-4713-9268-926317edba00" providerId="ADAL" clId="{F79C80E3-E6E2-4152-9156-C9C2D6D4EDE5}" dt="2021-05-05T09:15:59.216" v="21"/>
          <ac:spMkLst>
            <pc:docMk/>
            <pc:sldMk cId="1701969055" sldId="258"/>
            <ac:spMk id="2" creationId="{68C07298-9084-4A58-A7C6-D0192FF122E5}"/>
          </ac:spMkLst>
        </pc:spChg>
        <pc:spChg chg="mod">
          <ac:chgData name="MARIA BELEN ROSBIER GOMEZ" userId="ab041020-a84b-4713-9268-926317edba00" providerId="ADAL" clId="{F79C80E3-E6E2-4152-9156-C9C2D6D4EDE5}" dt="2021-05-05T09:16:10.346" v="24" actId="1076"/>
          <ac:spMkLst>
            <pc:docMk/>
            <pc:sldMk cId="1701969055" sldId="258"/>
            <ac:spMk id="26" creationId="{00000000-0000-0000-0000-000000000000}"/>
          </ac:spMkLst>
        </pc:spChg>
      </pc:sldChg>
      <pc:sldChg chg="modSp add del mod ord">
        <pc:chgData name="MARIA BELEN ROSBIER GOMEZ" userId="ab041020-a84b-4713-9268-926317edba00" providerId="ADAL" clId="{F79C80E3-E6E2-4152-9156-C9C2D6D4EDE5}" dt="2021-05-05T09:18:25.014" v="49" actId="6549"/>
        <pc:sldMkLst>
          <pc:docMk/>
          <pc:sldMk cId="1411604850" sldId="277"/>
        </pc:sldMkLst>
        <pc:spChg chg="mod">
          <ac:chgData name="MARIA BELEN ROSBIER GOMEZ" userId="ab041020-a84b-4713-9268-926317edba00" providerId="ADAL" clId="{F79C80E3-E6E2-4152-9156-C9C2D6D4EDE5}" dt="2021-05-05T09:18:23.565" v="47" actId="14100"/>
          <ac:spMkLst>
            <pc:docMk/>
            <pc:sldMk cId="1411604850" sldId="277"/>
            <ac:spMk id="16" creationId="{00000000-0000-0000-0000-000000000000}"/>
          </ac:spMkLst>
        </pc:spChg>
        <pc:spChg chg="mod">
          <ac:chgData name="MARIA BELEN ROSBIER GOMEZ" userId="ab041020-a84b-4713-9268-926317edba00" providerId="ADAL" clId="{F79C80E3-E6E2-4152-9156-C9C2D6D4EDE5}" dt="2021-05-05T09:18:25.014" v="49" actId="6549"/>
          <ac:spMkLst>
            <pc:docMk/>
            <pc:sldMk cId="1411604850" sldId="277"/>
            <ac:spMk id="18" creationId="{00000000-0000-0000-0000-000000000000}"/>
          </ac:spMkLst>
        </pc:spChg>
        <pc:grpChg chg="mod">
          <ac:chgData name="MARIA BELEN ROSBIER GOMEZ" userId="ab041020-a84b-4713-9268-926317edba00" providerId="ADAL" clId="{F79C80E3-E6E2-4152-9156-C9C2D6D4EDE5}" dt="2021-05-05T09:18:23.565" v="47" actId="14100"/>
          <ac:grpSpMkLst>
            <pc:docMk/>
            <pc:sldMk cId="1411604850" sldId="277"/>
            <ac:grpSpMk id="14" creationId="{00000000-0000-0000-0000-000000000000}"/>
          </ac:grpSpMkLst>
        </pc:grpChg>
        <pc:picChg chg="mod">
          <ac:chgData name="MARIA BELEN ROSBIER GOMEZ" userId="ab041020-a84b-4713-9268-926317edba00" providerId="ADAL" clId="{F79C80E3-E6E2-4152-9156-C9C2D6D4EDE5}" dt="2021-05-05T09:18:23.565" v="47" actId="14100"/>
          <ac:picMkLst>
            <pc:docMk/>
            <pc:sldMk cId="1411604850" sldId="277"/>
            <ac:picMk id="15" creationId="{00000000-0000-0000-0000-000000000000}"/>
          </ac:picMkLst>
        </pc:picChg>
        <pc:cxnChg chg="mod">
          <ac:chgData name="MARIA BELEN ROSBIER GOMEZ" userId="ab041020-a84b-4713-9268-926317edba00" providerId="ADAL" clId="{F79C80E3-E6E2-4152-9156-C9C2D6D4EDE5}" dt="2021-05-05T09:18:23.565" v="47" actId="14100"/>
          <ac:cxnSpMkLst>
            <pc:docMk/>
            <pc:sldMk cId="1411604850" sldId="277"/>
            <ac:cxnSpMk id="17" creationId="{00000000-0000-0000-0000-000000000000}"/>
          </ac:cxnSpMkLst>
        </pc:cxnChg>
      </pc:sldChg>
      <pc:sldChg chg="modSp add mod">
        <pc:chgData name="MARIA BELEN ROSBIER GOMEZ" userId="ab041020-a84b-4713-9268-926317edba00" providerId="ADAL" clId="{F79C80E3-E6E2-4152-9156-C9C2D6D4EDE5}" dt="2021-05-05T09:16:45.501" v="42" actId="20577"/>
        <pc:sldMkLst>
          <pc:docMk/>
          <pc:sldMk cId="1684113576" sldId="278"/>
        </pc:sldMkLst>
        <pc:spChg chg="mod">
          <ac:chgData name="MARIA BELEN ROSBIER GOMEZ" userId="ab041020-a84b-4713-9268-926317edba00" providerId="ADAL" clId="{F79C80E3-E6E2-4152-9156-C9C2D6D4EDE5}" dt="2021-05-05T09:16:45.501" v="42" actId="20577"/>
          <ac:spMkLst>
            <pc:docMk/>
            <pc:sldMk cId="1684113576" sldId="278"/>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3CD36-E845-41DC-99F7-FAC81A2EB465}"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2C292-D27A-4164-8320-09961BCE9FE9}" type="slidenum">
              <a:rPr lang="en-US" smtClean="0"/>
              <a:t>‹#›</a:t>
            </a:fld>
            <a:endParaRPr lang="en-US"/>
          </a:p>
        </p:txBody>
      </p:sp>
    </p:spTree>
    <p:extLst>
      <p:ext uri="{BB962C8B-B14F-4D97-AF65-F5344CB8AC3E}">
        <p14:creationId xmlns:p14="http://schemas.microsoft.com/office/powerpoint/2010/main" val="397915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51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Get thousands of templates, icons, maps, diagrams and charts with Power-user. Visit https://www.powerusersoftwares.com/!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Get thousands of templates, icons, maps, diagrams and charts with Power-user. Visit https://www.powerusersoftwares.com/!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2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Get thousands of templates, icons, maps, diagrams and charts with Power-user. Visit https://www.powerusersoftwares.com/!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35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Get thousands of templates, icons, maps, diagrams and charts with Power-user. Visit https://www.powerusersoftwares.com/!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82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157177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403998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97199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71136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422116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0F08D-79BA-4C6C-9E4A-797A04DDDFD1}"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63610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0F08D-79BA-4C6C-9E4A-797A04DDDFD1}"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79962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60F08D-79BA-4C6C-9E4A-797A04DDDFD1}"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350229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0F08D-79BA-4C6C-9E4A-797A04DDDFD1}"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197240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0F08D-79BA-4C6C-9E4A-797A04DDDFD1}"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10128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0F08D-79BA-4C6C-9E4A-797A04DDDFD1}"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17179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F08D-79BA-4C6C-9E4A-797A04DDDFD1}" type="datetimeFigureOut">
              <a:rPr lang="en-US" smtClean="0"/>
              <a:t>5/5/2021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0C25E-F9E0-48FE-8C8A-045A00C98220}" type="slidenum">
              <a:rPr lang="en-US" smtClean="0"/>
              <a:t>‹#›</a:t>
            </a:fld>
            <a:endParaRPr lang="en-US"/>
          </a:p>
        </p:txBody>
      </p:sp>
    </p:spTree>
    <p:extLst>
      <p:ext uri="{BB962C8B-B14F-4D97-AF65-F5344CB8AC3E}">
        <p14:creationId xmlns:p14="http://schemas.microsoft.com/office/powerpoint/2010/main" val="154502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notesSlide" Target="../notesSlides/notesSlide1.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537335"/>
            <a:ext cx="7560310" cy="3915410"/>
            <a:chOff x="0" y="4889"/>
            <a:chExt cx="11906" cy="6166"/>
          </a:xfrm>
        </p:grpSpPr>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889"/>
              <a:ext cx="11906" cy="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0" y="6633"/>
              <a:ext cx="10630" cy="3175"/>
            </a:xfrm>
            <a:prstGeom prst="rect">
              <a:avLst/>
            </a:prstGeom>
            <a:solidFill>
              <a:srgbClr val="009ADA">
                <a:alpha val="8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anchor="t" anchorCtr="0" upright="1"/>
            <a:lstStyle/>
            <a:p>
              <a:endParaRPr lang="en-US"/>
            </a:p>
          </p:txBody>
        </p:sp>
        <p:cxnSp>
          <p:nvCxnSpPr>
            <p:cNvPr id="17" name="Line 114"/>
            <p:cNvCxnSpPr>
              <a:cxnSpLocks noChangeShapeType="1"/>
            </p:cNvCxnSpPr>
            <p:nvPr/>
          </p:nvCxnSpPr>
          <p:spPr bwMode="auto">
            <a:xfrm>
              <a:off x="2272" y="8597"/>
              <a:ext cx="81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18" name="Text Box 113"/>
            <p:cNvSpPr txBox="1">
              <a:spLocks noChangeArrowheads="1"/>
            </p:cNvSpPr>
            <p:nvPr/>
          </p:nvSpPr>
          <p:spPr bwMode="auto">
            <a:xfrm>
              <a:off x="0" y="4889"/>
              <a:ext cx="10630" cy="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lstStyle/>
            <a:p>
              <a:pPr>
                <a:lnSpc>
                  <a:spcPct val="107000"/>
                </a:lnSpc>
                <a:spcAft>
                  <a:spcPts val="800"/>
                </a:spcAft>
              </a:pP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2720" marR="776605">
                <a:lnSpc>
                  <a:spcPct val="98000"/>
                </a:lnSpc>
                <a:spcAft>
                  <a:spcPts val="800"/>
                </a:spcAft>
              </a:pPr>
              <a:r>
                <a:rPr lang="en-GB" sz="30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3990" marR="777875">
                <a:lnSpc>
                  <a:spcPct val="99000"/>
                </a:lnSpc>
                <a:spcAft>
                  <a:spcPts val="500"/>
                </a:spcAft>
              </a:pPr>
              <a:r>
                <a:rPr lang="en-US" sz="3000" b="1" spc="-3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Process Puzzle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3990">
                <a:lnSpc>
                  <a:spcPct val="99000"/>
                </a:lnSpc>
                <a:spcAft>
                  <a:spcPts val="600"/>
                </a:spcAft>
              </a:pPr>
              <a:r>
                <a:rPr lang="en-GB" dirty="0">
                  <a:solidFill>
                    <a:schemeClr val="bg1"/>
                  </a:solidFill>
                  <a:latin typeface="Verdana" panose="020B0604030504040204" pitchFamily="34" charset="0"/>
                  <a:ea typeface="Verdana" panose="020B0604030504040204" pitchFamily="34" charset="0"/>
                </a:rPr>
                <a:t>How to evaluate an Initial Clinical trial application: Assessment and Decision </a:t>
              </a:r>
              <a:endParaRPr lang="es-ES" dirty="0">
                <a:solidFill>
                  <a:schemeClr val="bg1"/>
                </a:solidFill>
                <a:latin typeface="Verdana" panose="020B0604030504040204" pitchFamily="34" charset="0"/>
                <a:ea typeface="Verdana" panose="020B0604030504040204" pitchFamily="34" charset="0"/>
              </a:endParaRPr>
            </a:p>
            <a:p>
              <a:pPr marL="1443990">
                <a:lnSpc>
                  <a:spcPct val="99000"/>
                </a:lnSpc>
                <a:spcAft>
                  <a:spcPts val="600"/>
                </a:spcAft>
              </a:pPr>
              <a:r>
                <a:rPr lang="en-GB" sz="1800">
                  <a:solidFill>
                    <a:srgbClr val="FFFFFF"/>
                  </a:solidFill>
                  <a:effectLst/>
                  <a:latin typeface="Verdana" panose="020B0604030504040204" pitchFamily="34" charset="0"/>
                  <a:ea typeface="SimSun" panose="02010600030101010101" pitchFamily="2" charset="-122"/>
                </a:rPr>
                <a:t>CTIS </a:t>
              </a:r>
              <a:r>
                <a:rPr lang="en-GB" sz="1800" dirty="0">
                  <a:solidFill>
                    <a:srgbClr val="FFFFFF"/>
                  </a:solidFill>
                  <a:effectLst/>
                  <a:latin typeface="Verdana" panose="020B0604030504040204" pitchFamily="34" charset="0"/>
                  <a:ea typeface="SimSun" panose="02010600030101010101" pitchFamily="2" charset="-122"/>
                </a:rPr>
                <a:t>Training Programme – Module 08</a:t>
              </a:r>
              <a:endParaRPr lang="en-US" sz="1200" dirty="0">
                <a:effectLst/>
                <a:latin typeface="Times New Roman" panose="02020603050405020304" pitchFamily="18" charset="0"/>
                <a:ea typeface="SimSun" panose="02010600030101010101" pitchFamily="2" charset="-122"/>
              </a:endParaRPr>
            </a:p>
            <a:p>
              <a:pPr marL="1443990" marR="777875">
                <a:spcAft>
                  <a:spcPts val="0"/>
                </a:spcAft>
              </a:pPr>
              <a:r>
                <a:rPr lang="en-GB" sz="1400" baseline="30000" dirty="0">
                  <a:solidFill>
                    <a:srgbClr val="FFFFFF"/>
                  </a:solidFill>
                  <a:effectLst/>
                  <a:latin typeface="Verdana" panose="020B0604030504040204" pitchFamily="34" charset="0"/>
                  <a:ea typeface="SimSun" panose="02010600030101010101" pitchFamily="2" charset="-122"/>
                </a:rPr>
                <a:t>Version 1.1 – November 2020</a:t>
              </a:r>
              <a:endParaRPr lang="en-US" sz="1200" dirty="0">
                <a:effectLst/>
                <a:latin typeface="Times New Roman" panose="02020603050405020304" pitchFamily="18" charset="0"/>
                <a:ea typeface="SimSun" panose="02010600030101010101" pitchFamily="2" charset="-122"/>
              </a:endParaRPr>
            </a:p>
            <a:p>
              <a:pPr marL="1442720" marR="776605">
                <a:lnSpc>
                  <a:spcPct val="98000"/>
                </a:lnSpc>
                <a:spcAft>
                  <a:spcPts val="800"/>
                </a:spcAft>
              </a:pPr>
              <a:r>
                <a:rPr lang="en-GB" sz="1800" b="1" spc="-3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776605">
                <a:lnSpc>
                  <a:spcPct val="98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2720" marR="776605">
                <a:lnSpc>
                  <a:spcPct val="98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Text Box 2"/>
          <p:cNvSpPr txBox="1">
            <a:spLocks noChangeArrowheads="1"/>
          </p:cNvSpPr>
          <p:nvPr/>
        </p:nvSpPr>
        <p:spPr bwMode="auto">
          <a:xfrm>
            <a:off x="7925562" y="2560954"/>
            <a:ext cx="3893820" cy="2183765"/>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 European Medicines Agency, 2021</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 </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Reproduction and/or distribution of the content of these training materials for non-commercial or commercial purposes is authorised, provided the European Medicines Agency is acknowledged as the source of the materials.</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 </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The European Medicines Agency developed this training material to enhance public access to information on the Clinical Trial Information System (CTIS). This material describes a preliminary version of CTIS and may therefore not entirely describe the system as it is at the time of use of this material. The Agency does not warrant or accept any liability in relation to the use (in part or in whole) or the interpretation of the information contained in this training material by third parties</a:t>
            </a:r>
            <a:r>
              <a:rPr lang="it-IT" sz="700" dirty="0">
                <a:effectLst/>
                <a:latin typeface="Verdana" panose="020B0604030504040204" pitchFamily="34" charset="0"/>
                <a:ea typeface="Verdana" panose="020B0604030504040204" pitchFamily="34" charset="0"/>
                <a:cs typeface="Verdana" panose="020B0604030504040204" pitchFamily="34" charset="0"/>
              </a:rPr>
              <a:t>.</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Rectangle 15"/>
          <p:cNvSpPr>
            <a:spLocks noChangeArrowheads="1"/>
          </p:cNvSpPr>
          <p:nvPr/>
        </p:nvSpPr>
        <p:spPr bwMode="auto">
          <a:xfrm>
            <a:off x="0" y="1"/>
            <a:ext cx="12192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lnSpc>
                <a:spcPct val="120000"/>
              </a:lnSpc>
              <a:spcBef>
                <a:spcPct val="0"/>
              </a:spcBef>
              <a:spcAft>
                <a:spcPct val="0"/>
              </a:spcAft>
            </a:pPr>
            <a:endParaRPr lang="en-GB" sz="2133">
              <a:solidFill>
                <a:srgbClr val="000000"/>
              </a:solidFill>
            </a:endParaRPr>
          </a:p>
        </p:txBody>
      </p:sp>
      <p:sp>
        <p:nvSpPr>
          <p:cNvPr id="23" name="Line 17"/>
          <p:cNvSpPr>
            <a:spLocks noChangeShapeType="1"/>
          </p:cNvSpPr>
          <p:nvPr/>
        </p:nvSpPr>
        <p:spPr bwMode="auto">
          <a:xfrm>
            <a:off x="0" y="676275"/>
            <a:ext cx="12192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120000"/>
              </a:lnSpc>
              <a:spcBef>
                <a:spcPct val="0"/>
              </a:spcBef>
              <a:spcAft>
                <a:spcPct val="0"/>
              </a:spcAft>
            </a:pPr>
            <a:endParaRPr lang="en-GB" sz="2133">
              <a:solidFill>
                <a:srgbClr val="000000"/>
              </a:solidFill>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2229" y="112952"/>
            <a:ext cx="1248139" cy="44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1160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57573FB-325C-45AC-9118-D599E6E4D105}"/>
              </a:ext>
            </a:extLst>
          </p:cNvPr>
          <p:cNvGrpSpPr/>
          <p:nvPr/>
        </p:nvGrpSpPr>
        <p:grpSpPr>
          <a:xfrm rot="7080000">
            <a:off x="9444141" y="599069"/>
            <a:ext cx="2716937" cy="2360170"/>
            <a:chOff x="8047141" y="3157212"/>
            <a:chExt cx="3397294" cy="3140312"/>
          </a:xfrm>
        </p:grpSpPr>
        <p:sp>
          <p:nvSpPr>
            <p:cNvPr id="4" name="Freeform 3"/>
            <p:cNvSpPr>
              <a:spLocks noChangeAspect="1"/>
            </p:cNvSpPr>
            <p:nvPr/>
          </p:nvSpPr>
          <p:spPr>
            <a:xfrm>
              <a:off x="10192108" y="4020293"/>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5" name="Freeform 4"/>
            <p:cNvSpPr>
              <a:spLocks noChangeAspect="1"/>
            </p:cNvSpPr>
            <p:nvPr/>
          </p:nvSpPr>
          <p:spPr>
            <a:xfrm>
              <a:off x="9122606" y="3446709"/>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6" name="Freeform 5"/>
            <p:cNvSpPr>
              <a:spLocks noChangeAspect="1"/>
            </p:cNvSpPr>
            <p:nvPr/>
          </p:nvSpPr>
          <p:spPr>
            <a:xfrm>
              <a:off x="8048894" y="5209278"/>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ndParaRPr>
            </a:p>
          </p:txBody>
        </p:sp>
        <p:sp>
          <p:nvSpPr>
            <p:cNvPr id="7" name="Freeform 6"/>
            <p:cNvSpPr>
              <a:spLocks noChangeAspect="1"/>
            </p:cNvSpPr>
            <p:nvPr/>
          </p:nvSpPr>
          <p:spPr>
            <a:xfrm>
              <a:off x="10208997" y="3157212"/>
              <a:ext cx="583517" cy="507064"/>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9" name="Freeform 8"/>
            <p:cNvSpPr>
              <a:spLocks noChangeAspect="1"/>
            </p:cNvSpPr>
            <p:nvPr/>
          </p:nvSpPr>
          <p:spPr>
            <a:xfrm>
              <a:off x="8047141" y="4020293"/>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grpSp>
      <p:sp>
        <p:nvSpPr>
          <p:cNvPr id="25" name="TextBox 17"/>
          <p:cNvSpPr txBox="1"/>
          <p:nvPr/>
        </p:nvSpPr>
        <p:spPr>
          <a:xfrm>
            <a:off x="887505" y="783162"/>
            <a:ext cx="9015088" cy="553998"/>
          </a:xfrm>
          <a:prstGeom prst="rect">
            <a:avLst/>
          </a:prstGeom>
          <a:noFill/>
        </p:spPr>
        <p:txBody>
          <a:bodyPr wrap="square" rtlCol="0">
            <a:spAutoFit/>
          </a:bodyPr>
          <a:lstStyle/>
          <a:p>
            <a:pPr lvl="0">
              <a:defRPr/>
            </a:pPr>
            <a:r>
              <a:rPr lang="en-US" sz="3000" b="1" kern="0" dirty="0">
                <a:solidFill>
                  <a:srgbClr val="2DA2BF"/>
                </a:solidFill>
                <a:latin typeface="Verdana" panose="020B0604030504040204" pitchFamily="34" charset="0"/>
                <a:ea typeface="Verdana" panose="020B0604030504040204" pitchFamily="34" charset="0"/>
              </a:rPr>
              <a:t>Process puzzle </a:t>
            </a:r>
            <a:r>
              <a:rPr kumimoji="0" lang="en-US" sz="3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exercise</a:t>
            </a:r>
          </a:p>
        </p:txBody>
      </p:sp>
      <p:sp>
        <p:nvSpPr>
          <p:cNvPr id="26" name="TextBox 4"/>
          <p:cNvSpPr txBox="1"/>
          <p:nvPr/>
        </p:nvSpPr>
        <p:spPr>
          <a:xfrm>
            <a:off x="705688" y="1681020"/>
            <a:ext cx="8801773" cy="1391269"/>
          </a:xfrm>
          <a:prstGeom prst="rect">
            <a:avLst/>
          </a:prstGeom>
          <a:noFill/>
        </p:spPr>
        <p:txBody>
          <a:bodyPr wrap="square" lIns="91440" tIns="45720" rIns="91440" bIns="45720" rtlCol="0" anchor="t">
            <a:noAutofit/>
          </a:bodyPr>
          <a:lstStyle/>
          <a:p>
            <a:pPr algn="just">
              <a:lnSpc>
                <a:spcPct val="150000"/>
              </a:lnSpc>
              <a:defRPr/>
            </a:pPr>
            <a:r>
              <a:rPr kumimoji="0" lang="en-US" b="0" i="0" u="none" strike="noStrike" kern="0" cap="none" spc="0" normalizeH="0" baseline="0" noProof="0" dirty="0">
                <a:ln>
                  <a:noFill/>
                </a:ln>
                <a:effectLst/>
                <a:uLnTx/>
                <a:uFillTx/>
                <a:latin typeface="Verdana"/>
                <a:ea typeface="Verdana"/>
              </a:rPr>
              <a:t>In this exercise</a:t>
            </a:r>
            <a:r>
              <a:rPr kumimoji="0" lang="en-US" b="0" i="0" u="none" strike="noStrike" kern="0" cap="none" spc="0" normalizeH="0" noProof="0" dirty="0">
                <a:ln>
                  <a:noFill/>
                </a:ln>
                <a:effectLst/>
                <a:uLnTx/>
                <a:uFillTx/>
                <a:latin typeface="Verdana"/>
                <a:ea typeface="Verdana"/>
              </a:rPr>
              <a:t> we </a:t>
            </a:r>
            <a:r>
              <a:rPr lang="en-US" kern="0" dirty="0">
                <a:latin typeface="Verdana"/>
                <a:ea typeface="Verdana"/>
              </a:rPr>
              <a:t>invite</a:t>
            </a:r>
            <a:r>
              <a:rPr kumimoji="0" lang="en-US" b="0" i="0" u="none" strike="noStrike" kern="0" cap="none" spc="0" normalizeH="0" noProof="0" dirty="0">
                <a:ln>
                  <a:noFill/>
                </a:ln>
                <a:effectLst/>
                <a:uLnTx/>
                <a:uFillTx/>
                <a:latin typeface="Verdana"/>
                <a:ea typeface="Verdana"/>
              </a:rPr>
              <a:t> you to </a:t>
            </a:r>
            <a:r>
              <a:rPr lang="en-US" kern="0" dirty="0">
                <a:latin typeface="Verdana"/>
                <a:ea typeface="Verdana"/>
              </a:rPr>
              <a:t>reflect on </a:t>
            </a:r>
            <a:r>
              <a:rPr lang="en-GB" kern="0" dirty="0">
                <a:latin typeface="Verdana"/>
                <a:ea typeface="Verdana"/>
              </a:rPr>
              <a:t>the steps you need to follow during the </a:t>
            </a:r>
            <a:r>
              <a:rPr lang="en-US" kern="0" dirty="0">
                <a:solidFill>
                  <a:sysClr val="windowText" lastClr="000000"/>
                </a:solidFill>
                <a:latin typeface="Verdana" panose="020B0604030504040204" pitchFamily="34" charset="0"/>
                <a:ea typeface="Verdana" panose="020B0604030504040204" pitchFamily="34" charset="0"/>
              </a:rPr>
              <a:t>Assessment and Decision phases of the evaluation of an Initial CTA </a:t>
            </a:r>
            <a:r>
              <a:rPr lang="en-GB" kern="0" dirty="0">
                <a:latin typeface="Verdana"/>
                <a:ea typeface="Verdana"/>
              </a:rPr>
              <a:t>by means of</a:t>
            </a:r>
            <a:r>
              <a:rPr kumimoji="0" lang="en-US" b="0" i="0" u="none" strike="noStrike" kern="0" cap="none" spc="0" normalizeH="0" noProof="0" dirty="0">
                <a:ln>
                  <a:noFill/>
                </a:ln>
                <a:effectLst/>
                <a:uLnTx/>
                <a:uFillTx/>
                <a:latin typeface="Verdana"/>
                <a:ea typeface="Verdana"/>
              </a:rPr>
              <a:t> a visual representation</a:t>
            </a:r>
            <a:r>
              <a:rPr lang="en-US" kern="0" dirty="0">
                <a:latin typeface="Verdana"/>
                <a:ea typeface="Verdana"/>
              </a:rPr>
              <a:t>: a process puzzle.</a:t>
            </a:r>
            <a:endParaRPr lang="en-US" b="0" i="0" u="none" strike="noStrike" kern="0" cap="none" spc="0" normalizeH="0" noProof="0" dirty="0">
              <a:ln>
                <a:noFill/>
              </a:ln>
              <a:effectLst/>
              <a:uLnTx/>
              <a:uFillTx/>
              <a:latin typeface="Verdana"/>
              <a:ea typeface="Verdana"/>
            </a:endParaRPr>
          </a:p>
        </p:txBody>
      </p:sp>
      <p:cxnSp>
        <p:nvCxnSpPr>
          <p:cNvPr id="19" name="Straight Connector 19"/>
          <p:cNvCxnSpPr/>
          <p:nvPr/>
        </p:nvCxnSpPr>
        <p:spPr>
          <a:xfrm flipH="1">
            <a:off x="511225" y="4482374"/>
            <a:ext cx="10908000" cy="0"/>
          </a:xfrm>
          <a:prstGeom prst="straightConnector1">
            <a:avLst/>
          </a:prstGeom>
          <a:noFill/>
          <a:ln w="38100" cap="rnd">
            <a:solidFill>
              <a:schemeClr val="accent1"/>
            </a:solidFill>
            <a:prstDash val="solid"/>
            <a:miter/>
          </a:ln>
        </p:spPr>
      </p:cxnSp>
      <p:sp>
        <p:nvSpPr>
          <p:cNvPr id="20" name="Oval 11"/>
          <p:cNvSpPr/>
          <p:nvPr/>
        </p:nvSpPr>
        <p:spPr>
          <a:xfrm>
            <a:off x="10385817"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5</a:t>
            </a:r>
          </a:p>
        </p:txBody>
      </p:sp>
      <p:sp>
        <p:nvSpPr>
          <p:cNvPr id="21" name="Oval 10"/>
          <p:cNvSpPr/>
          <p:nvPr/>
        </p:nvSpPr>
        <p:spPr>
          <a:xfrm>
            <a:off x="3759751"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2</a:t>
            </a:r>
          </a:p>
        </p:txBody>
      </p:sp>
      <p:sp>
        <p:nvSpPr>
          <p:cNvPr id="22" name="Oval 18"/>
          <p:cNvSpPr/>
          <p:nvPr/>
        </p:nvSpPr>
        <p:spPr>
          <a:xfrm>
            <a:off x="8174017"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4</a:t>
            </a:r>
          </a:p>
        </p:txBody>
      </p:sp>
      <p:sp>
        <p:nvSpPr>
          <p:cNvPr id="23" name="Oval 10"/>
          <p:cNvSpPr/>
          <p:nvPr/>
        </p:nvSpPr>
        <p:spPr>
          <a:xfrm>
            <a:off x="1455908"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1</a:t>
            </a:r>
          </a:p>
        </p:txBody>
      </p:sp>
      <p:sp>
        <p:nvSpPr>
          <p:cNvPr id="24" name="Isosceles Triangle 23"/>
          <p:cNvSpPr/>
          <p:nvPr/>
        </p:nvSpPr>
        <p:spPr>
          <a:xfrm rot="5400000">
            <a:off x="11451910" y="4373022"/>
            <a:ext cx="257435" cy="218705"/>
          </a:xfrm>
          <a:prstGeom prst="triangle">
            <a:avLst/>
          </a:prstGeom>
          <a:solidFill>
            <a:srgbClr val="2DA2B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4"/>
          <p:cNvSpPr txBox="1"/>
          <p:nvPr/>
        </p:nvSpPr>
        <p:spPr>
          <a:xfrm>
            <a:off x="4528483" y="3491694"/>
            <a:ext cx="3135034" cy="486652"/>
          </a:xfrm>
          <a:prstGeom prst="rect">
            <a:avLst/>
          </a:prstGeom>
          <a:noFill/>
        </p:spPr>
        <p:txBody>
          <a:bodyPr wrap="square" lIns="91440" tIns="45720" rIns="91440" bIns="45720" rtlCol="0" anchor="t">
            <a:noAutofit/>
          </a:bodyPr>
          <a:lstStyle/>
          <a:p>
            <a:pPr algn="ctr">
              <a:lnSpc>
                <a:spcPct val="150000"/>
              </a:lnSpc>
              <a:defRPr/>
            </a:pPr>
            <a:r>
              <a:rPr lang="en-US" b="1" kern="0" dirty="0">
                <a:solidFill>
                  <a:srgbClr val="2DA2BF"/>
                </a:solidFill>
                <a:latin typeface="Verdana" panose="020B0604030504040204" pitchFamily="34" charset="0"/>
                <a:ea typeface="Verdana" panose="020B0604030504040204" pitchFamily="34" charset="0"/>
              </a:rPr>
              <a:t>Flow of the activity</a:t>
            </a:r>
          </a:p>
        </p:txBody>
      </p:sp>
      <p:grpSp>
        <p:nvGrpSpPr>
          <p:cNvPr id="35" name="Conversation4" descr="{&quot;Key&quot;:&quot;POWER_USER_SHAPE_ICON&quot;,&quot;Value&quot;:&quot;POWER_USER_SHAPE_ICON_STYLE_1&quot;}"/>
          <p:cNvGrpSpPr>
            <a:grpSpLocks noChangeAspect="1"/>
          </p:cNvGrpSpPr>
          <p:nvPr>
            <p:custDataLst>
              <p:tags r:id="rId2"/>
            </p:custDataLst>
          </p:nvPr>
        </p:nvGrpSpPr>
        <p:grpSpPr>
          <a:xfrm>
            <a:off x="10311243" y="5946665"/>
            <a:ext cx="623009" cy="542925"/>
            <a:chOff x="5662613" y="1677988"/>
            <a:chExt cx="839788" cy="731838"/>
          </a:xfrm>
          <a:solidFill>
            <a:srgbClr val="2DA2BF"/>
          </a:solidFill>
        </p:grpSpPr>
        <p:sp>
          <p:nvSpPr>
            <p:cNvPr id="36" name="Freeform 46"/>
            <p:cNvSpPr>
              <a:spLocks/>
            </p:cNvSpPr>
            <p:nvPr/>
          </p:nvSpPr>
          <p:spPr bwMode="auto">
            <a:xfrm>
              <a:off x="6046788" y="1919288"/>
              <a:ext cx="290513" cy="233363"/>
            </a:xfrm>
            <a:custGeom>
              <a:avLst/>
              <a:gdLst>
                <a:gd name="T0" fmla="*/ 258 w 410"/>
                <a:gd name="T1" fmla="*/ 328 h 328"/>
                <a:gd name="T2" fmla="*/ 270 w 410"/>
                <a:gd name="T3" fmla="*/ 322 h 328"/>
                <a:gd name="T4" fmla="*/ 268 w 410"/>
                <a:gd name="T5" fmla="*/ 309 h 328"/>
                <a:gd name="T6" fmla="*/ 253 w 410"/>
                <a:gd name="T7" fmla="*/ 270 h 328"/>
                <a:gd name="T8" fmla="*/ 330 w 410"/>
                <a:gd name="T9" fmla="*/ 226 h 328"/>
                <a:gd name="T10" fmla="*/ 410 w 410"/>
                <a:gd name="T11" fmla="*/ 131 h 328"/>
                <a:gd name="T12" fmla="*/ 301 w 410"/>
                <a:gd name="T13" fmla="*/ 0 h 328"/>
                <a:gd name="T14" fmla="*/ 0 w 410"/>
                <a:gd name="T15" fmla="*/ 184 h 328"/>
                <a:gd name="T16" fmla="*/ 258 w 410"/>
                <a:gd name="T1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328">
                  <a:moveTo>
                    <a:pt x="258" y="328"/>
                  </a:moveTo>
                  <a:cubicBezTo>
                    <a:pt x="261" y="328"/>
                    <a:pt x="268" y="328"/>
                    <a:pt x="270" y="322"/>
                  </a:cubicBezTo>
                  <a:cubicBezTo>
                    <a:pt x="273" y="318"/>
                    <a:pt x="272" y="312"/>
                    <a:pt x="268" y="309"/>
                  </a:cubicBezTo>
                  <a:cubicBezTo>
                    <a:pt x="268" y="309"/>
                    <a:pt x="248" y="289"/>
                    <a:pt x="253" y="270"/>
                  </a:cubicBezTo>
                  <a:cubicBezTo>
                    <a:pt x="257" y="257"/>
                    <a:pt x="273" y="239"/>
                    <a:pt x="330" y="226"/>
                  </a:cubicBezTo>
                  <a:cubicBezTo>
                    <a:pt x="402" y="209"/>
                    <a:pt x="410" y="154"/>
                    <a:pt x="410" y="131"/>
                  </a:cubicBezTo>
                  <a:cubicBezTo>
                    <a:pt x="410" y="75"/>
                    <a:pt x="366" y="25"/>
                    <a:pt x="301" y="0"/>
                  </a:cubicBezTo>
                  <a:cubicBezTo>
                    <a:pt x="233" y="99"/>
                    <a:pt x="90" y="156"/>
                    <a:pt x="0" y="184"/>
                  </a:cubicBezTo>
                  <a:cubicBezTo>
                    <a:pt x="55" y="282"/>
                    <a:pt x="249" y="326"/>
                    <a:pt x="25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47"/>
            <p:cNvSpPr>
              <a:spLocks noEditPoints="1"/>
            </p:cNvSpPr>
            <p:nvPr/>
          </p:nvSpPr>
          <p:spPr bwMode="auto">
            <a:xfrm>
              <a:off x="5827713" y="1677988"/>
              <a:ext cx="430213" cy="358775"/>
            </a:xfrm>
            <a:custGeom>
              <a:avLst/>
              <a:gdLst>
                <a:gd name="T0" fmla="*/ 136 w 606"/>
                <a:gd name="T1" fmla="*/ 321 h 506"/>
                <a:gd name="T2" fmla="*/ 50 w 606"/>
                <a:gd name="T3" fmla="*/ 222 h 506"/>
                <a:gd name="T4" fmla="*/ 303 w 606"/>
                <a:gd name="T5" fmla="*/ 50 h 506"/>
                <a:gd name="T6" fmla="*/ 513 w 606"/>
                <a:gd name="T7" fmla="*/ 126 h 506"/>
                <a:gd name="T8" fmla="*/ 555 w 606"/>
                <a:gd name="T9" fmla="*/ 222 h 506"/>
                <a:gd name="T10" fmla="*/ 247 w 606"/>
                <a:gd name="T11" fmla="*/ 447 h 506"/>
                <a:gd name="T12" fmla="*/ 255 w 606"/>
                <a:gd name="T13" fmla="*/ 396 h 506"/>
                <a:gd name="T14" fmla="*/ 136 w 606"/>
                <a:gd name="T15" fmla="*/ 321 h 506"/>
                <a:gd name="T16" fmla="*/ 229 w 606"/>
                <a:gd name="T17" fmla="*/ 503 h 506"/>
                <a:gd name="T18" fmla="*/ 605 w 606"/>
                <a:gd name="T19" fmla="*/ 222 h 506"/>
                <a:gd name="T20" fmla="*/ 549 w 606"/>
                <a:gd name="T21" fmla="*/ 91 h 506"/>
                <a:gd name="T22" fmla="*/ 303 w 606"/>
                <a:gd name="T23" fmla="*/ 0 h 506"/>
                <a:gd name="T24" fmla="*/ 0 w 606"/>
                <a:gd name="T25" fmla="*/ 222 h 506"/>
                <a:gd name="T26" fmla="*/ 125 w 606"/>
                <a:gd name="T27" fmla="*/ 370 h 506"/>
                <a:gd name="T28" fmla="*/ 207 w 606"/>
                <a:gd name="T29" fmla="*/ 409 h 506"/>
                <a:gd name="T30" fmla="*/ 194 w 606"/>
                <a:gd name="T31" fmla="*/ 435 h 506"/>
                <a:gd name="T32" fmla="*/ 186 w 606"/>
                <a:gd name="T33" fmla="*/ 482 h 506"/>
                <a:gd name="T34" fmla="*/ 229 w 606"/>
                <a:gd name="T35" fmla="*/ 50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6" h="506">
                  <a:moveTo>
                    <a:pt x="136" y="321"/>
                  </a:moveTo>
                  <a:cubicBezTo>
                    <a:pt x="61" y="304"/>
                    <a:pt x="50" y="251"/>
                    <a:pt x="50" y="222"/>
                  </a:cubicBezTo>
                  <a:cubicBezTo>
                    <a:pt x="50" y="127"/>
                    <a:pt x="164" y="50"/>
                    <a:pt x="303" y="50"/>
                  </a:cubicBezTo>
                  <a:cubicBezTo>
                    <a:pt x="387" y="50"/>
                    <a:pt x="466" y="79"/>
                    <a:pt x="513" y="126"/>
                  </a:cubicBezTo>
                  <a:cubicBezTo>
                    <a:pt x="541" y="155"/>
                    <a:pt x="556" y="188"/>
                    <a:pt x="555" y="222"/>
                  </a:cubicBezTo>
                  <a:cubicBezTo>
                    <a:pt x="554" y="352"/>
                    <a:pt x="329" y="425"/>
                    <a:pt x="247" y="447"/>
                  </a:cubicBezTo>
                  <a:cubicBezTo>
                    <a:pt x="254" y="433"/>
                    <a:pt x="260" y="415"/>
                    <a:pt x="255" y="396"/>
                  </a:cubicBezTo>
                  <a:cubicBezTo>
                    <a:pt x="246" y="362"/>
                    <a:pt x="207" y="337"/>
                    <a:pt x="136" y="321"/>
                  </a:cubicBezTo>
                  <a:close/>
                  <a:moveTo>
                    <a:pt x="229" y="503"/>
                  </a:moveTo>
                  <a:cubicBezTo>
                    <a:pt x="268" y="494"/>
                    <a:pt x="603" y="414"/>
                    <a:pt x="605" y="222"/>
                  </a:cubicBezTo>
                  <a:cubicBezTo>
                    <a:pt x="606" y="175"/>
                    <a:pt x="586" y="129"/>
                    <a:pt x="549" y="91"/>
                  </a:cubicBezTo>
                  <a:cubicBezTo>
                    <a:pt x="492" y="34"/>
                    <a:pt x="400" y="0"/>
                    <a:pt x="303" y="0"/>
                  </a:cubicBezTo>
                  <a:cubicBezTo>
                    <a:pt x="136" y="0"/>
                    <a:pt x="0" y="100"/>
                    <a:pt x="0" y="222"/>
                  </a:cubicBezTo>
                  <a:cubicBezTo>
                    <a:pt x="0" y="250"/>
                    <a:pt x="9" y="343"/>
                    <a:pt x="125" y="370"/>
                  </a:cubicBezTo>
                  <a:cubicBezTo>
                    <a:pt x="185" y="383"/>
                    <a:pt x="204" y="401"/>
                    <a:pt x="207" y="409"/>
                  </a:cubicBezTo>
                  <a:cubicBezTo>
                    <a:pt x="208" y="416"/>
                    <a:pt x="200" y="429"/>
                    <a:pt x="194" y="435"/>
                  </a:cubicBezTo>
                  <a:cubicBezTo>
                    <a:pt x="181" y="447"/>
                    <a:pt x="178" y="466"/>
                    <a:pt x="186" y="482"/>
                  </a:cubicBezTo>
                  <a:cubicBezTo>
                    <a:pt x="195" y="501"/>
                    <a:pt x="216" y="506"/>
                    <a:pt x="229" y="50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48"/>
            <p:cNvSpPr>
              <a:spLocks/>
            </p:cNvSpPr>
            <p:nvPr/>
          </p:nvSpPr>
          <p:spPr bwMode="auto">
            <a:xfrm>
              <a:off x="5662613" y="2246313"/>
              <a:ext cx="381000" cy="163513"/>
            </a:xfrm>
            <a:custGeom>
              <a:avLst/>
              <a:gdLst>
                <a:gd name="T0" fmla="*/ 537 w 537"/>
                <a:gd name="T1" fmla="*/ 198 h 231"/>
                <a:gd name="T2" fmla="*/ 268 w 537"/>
                <a:gd name="T3" fmla="*/ 0 h 231"/>
                <a:gd name="T4" fmla="*/ 0 w 537"/>
                <a:gd name="T5" fmla="*/ 198 h 231"/>
                <a:gd name="T6" fmla="*/ 0 w 537"/>
                <a:gd name="T7" fmla="*/ 231 h 231"/>
                <a:gd name="T8" fmla="*/ 537 w 537"/>
                <a:gd name="T9" fmla="*/ 231 h 231"/>
                <a:gd name="T10" fmla="*/ 537 w 537"/>
                <a:gd name="T11" fmla="*/ 198 h 231"/>
              </a:gdLst>
              <a:ahLst/>
              <a:cxnLst>
                <a:cxn ang="0">
                  <a:pos x="T0" y="T1"/>
                </a:cxn>
                <a:cxn ang="0">
                  <a:pos x="T2" y="T3"/>
                </a:cxn>
                <a:cxn ang="0">
                  <a:pos x="T4" y="T5"/>
                </a:cxn>
                <a:cxn ang="0">
                  <a:pos x="T6" y="T7"/>
                </a:cxn>
                <a:cxn ang="0">
                  <a:pos x="T8" y="T9"/>
                </a:cxn>
                <a:cxn ang="0">
                  <a:pos x="T10" y="T11"/>
                </a:cxn>
              </a:cxnLst>
              <a:rect l="0" t="0" r="r" b="b"/>
              <a:pathLst>
                <a:path w="537" h="231">
                  <a:moveTo>
                    <a:pt x="537" y="198"/>
                  </a:moveTo>
                  <a:cubicBezTo>
                    <a:pt x="537" y="72"/>
                    <a:pt x="416" y="0"/>
                    <a:pt x="268" y="0"/>
                  </a:cubicBezTo>
                  <a:cubicBezTo>
                    <a:pt x="120" y="0"/>
                    <a:pt x="0" y="72"/>
                    <a:pt x="0" y="198"/>
                  </a:cubicBezTo>
                  <a:lnTo>
                    <a:pt x="0" y="231"/>
                  </a:lnTo>
                  <a:lnTo>
                    <a:pt x="537" y="231"/>
                  </a:lnTo>
                  <a:lnTo>
                    <a:pt x="537" y="1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val 49"/>
            <p:cNvSpPr>
              <a:spLocks noChangeArrowheads="1"/>
            </p:cNvSpPr>
            <p:nvPr/>
          </p:nvSpPr>
          <p:spPr bwMode="auto">
            <a:xfrm>
              <a:off x="6276975" y="2097088"/>
              <a:ext cx="166688" cy="166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50"/>
            <p:cNvSpPr>
              <a:spLocks/>
            </p:cNvSpPr>
            <p:nvPr/>
          </p:nvSpPr>
          <p:spPr bwMode="auto">
            <a:xfrm>
              <a:off x="6218238" y="2287588"/>
              <a:ext cx="284163" cy="122238"/>
            </a:xfrm>
            <a:custGeom>
              <a:avLst/>
              <a:gdLst>
                <a:gd name="T0" fmla="*/ 0 w 401"/>
                <a:gd name="T1" fmla="*/ 148 h 173"/>
                <a:gd name="T2" fmla="*/ 0 w 401"/>
                <a:gd name="T3" fmla="*/ 173 h 173"/>
                <a:gd name="T4" fmla="*/ 401 w 401"/>
                <a:gd name="T5" fmla="*/ 173 h 173"/>
                <a:gd name="T6" fmla="*/ 401 w 401"/>
                <a:gd name="T7" fmla="*/ 148 h 173"/>
                <a:gd name="T8" fmla="*/ 200 w 401"/>
                <a:gd name="T9" fmla="*/ 0 h 173"/>
                <a:gd name="T10" fmla="*/ 0 w 401"/>
                <a:gd name="T11" fmla="*/ 148 h 173"/>
              </a:gdLst>
              <a:ahLst/>
              <a:cxnLst>
                <a:cxn ang="0">
                  <a:pos x="T0" y="T1"/>
                </a:cxn>
                <a:cxn ang="0">
                  <a:pos x="T2" y="T3"/>
                </a:cxn>
                <a:cxn ang="0">
                  <a:pos x="T4" y="T5"/>
                </a:cxn>
                <a:cxn ang="0">
                  <a:pos x="T6" y="T7"/>
                </a:cxn>
                <a:cxn ang="0">
                  <a:pos x="T8" y="T9"/>
                </a:cxn>
                <a:cxn ang="0">
                  <a:pos x="T10" y="T11"/>
                </a:cxn>
              </a:cxnLst>
              <a:rect l="0" t="0" r="r" b="b"/>
              <a:pathLst>
                <a:path w="401" h="173">
                  <a:moveTo>
                    <a:pt x="0" y="148"/>
                  </a:moveTo>
                  <a:lnTo>
                    <a:pt x="0" y="173"/>
                  </a:lnTo>
                  <a:lnTo>
                    <a:pt x="401" y="173"/>
                  </a:lnTo>
                  <a:lnTo>
                    <a:pt x="401" y="148"/>
                  </a:lnTo>
                  <a:cubicBezTo>
                    <a:pt x="401" y="54"/>
                    <a:pt x="311" y="0"/>
                    <a:pt x="200" y="0"/>
                  </a:cubicBezTo>
                  <a:cubicBezTo>
                    <a:pt x="90" y="0"/>
                    <a:pt x="0" y="54"/>
                    <a:pt x="0" y="1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51"/>
            <p:cNvSpPr>
              <a:spLocks noChangeArrowheads="1"/>
            </p:cNvSpPr>
            <p:nvPr/>
          </p:nvSpPr>
          <p:spPr bwMode="auto">
            <a:xfrm>
              <a:off x="5937250" y="1776413"/>
              <a:ext cx="219075"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52"/>
            <p:cNvSpPr>
              <a:spLocks noChangeArrowheads="1"/>
            </p:cNvSpPr>
            <p:nvPr/>
          </p:nvSpPr>
          <p:spPr bwMode="auto">
            <a:xfrm>
              <a:off x="5937250" y="1847850"/>
              <a:ext cx="219075"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val 53"/>
            <p:cNvSpPr>
              <a:spLocks noChangeArrowheads="1"/>
            </p:cNvSpPr>
            <p:nvPr/>
          </p:nvSpPr>
          <p:spPr bwMode="auto">
            <a:xfrm>
              <a:off x="5741988" y="1992313"/>
              <a:ext cx="222250" cy="222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Complementarity" descr="{&quot;Key&quot;:&quot;POWER_USER_SHAPE_ICON&quot;,&quot;Value&quot;:&quot;POWER_USER_SHAPE_ICON_STYLE_1&quot;}"/>
          <p:cNvGrpSpPr>
            <a:grpSpLocks noChangeAspect="1"/>
          </p:cNvGrpSpPr>
          <p:nvPr>
            <p:custDataLst>
              <p:tags r:id="rId3"/>
            </p:custDataLst>
          </p:nvPr>
        </p:nvGrpSpPr>
        <p:grpSpPr>
          <a:xfrm>
            <a:off x="7965695" y="5946665"/>
            <a:ext cx="890504" cy="542925"/>
            <a:chOff x="6630988" y="1608138"/>
            <a:chExt cx="1049337" cy="639763"/>
          </a:xfrm>
          <a:solidFill>
            <a:srgbClr val="2DA2BF"/>
          </a:solidFill>
        </p:grpSpPr>
        <p:sp>
          <p:nvSpPr>
            <p:cNvPr id="52" name="Freeform 175"/>
            <p:cNvSpPr>
              <a:spLocks/>
            </p:cNvSpPr>
            <p:nvPr/>
          </p:nvSpPr>
          <p:spPr bwMode="auto">
            <a:xfrm>
              <a:off x="6835775" y="1719263"/>
              <a:ext cx="355600" cy="528638"/>
            </a:xfrm>
            <a:custGeom>
              <a:avLst/>
              <a:gdLst>
                <a:gd name="T0" fmla="*/ 320 w 468"/>
                <a:gd name="T1" fmla="*/ 247 h 695"/>
                <a:gd name="T2" fmla="*/ 345 w 468"/>
                <a:gd name="T3" fmla="*/ 238 h 695"/>
                <a:gd name="T4" fmla="*/ 373 w 468"/>
                <a:gd name="T5" fmla="*/ 230 h 695"/>
                <a:gd name="T6" fmla="*/ 423 w 468"/>
                <a:gd name="T7" fmla="*/ 281 h 695"/>
                <a:gd name="T8" fmla="*/ 408 w 468"/>
                <a:gd name="T9" fmla="*/ 317 h 695"/>
                <a:gd name="T10" fmla="*/ 374 w 468"/>
                <a:gd name="T11" fmla="*/ 331 h 695"/>
                <a:gd name="T12" fmla="*/ 347 w 468"/>
                <a:gd name="T13" fmla="*/ 324 h 695"/>
                <a:gd name="T14" fmla="*/ 320 w 468"/>
                <a:gd name="T15" fmla="*/ 315 h 695"/>
                <a:gd name="T16" fmla="*/ 287 w 468"/>
                <a:gd name="T17" fmla="*/ 348 h 695"/>
                <a:gd name="T18" fmla="*/ 287 w 468"/>
                <a:gd name="T19" fmla="*/ 516 h 695"/>
                <a:gd name="T20" fmla="*/ 157 w 468"/>
                <a:gd name="T21" fmla="*/ 516 h 695"/>
                <a:gd name="T22" fmla="*/ 86 w 468"/>
                <a:gd name="T23" fmla="*/ 579 h 695"/>
                <a:gd name="T24" fmla="*/ 0 w 468"/>
                <a:gd name="T25" fmla="*/ 668 h 695"/>
                <a:gd name="T26" fmla="*/ 59 w 468"/>
                <a:gd name="T27" fmla="*/ 677 h 695"/>
                <a:gd name="T28" fmla="*/ 73 w 468"/>
                <a:gd name="T29" fmla="*/ 618 h 695"/>
                <a:gd name="T30" fmla="*/ 127 w 468"/>
                <a:gd name="T31" fmla="*/ 621 h 695"/>
                <a:gd name="T32" fmla="*/ 141 w 468"/>
                <a:gd name="T33" fmla="*/ 562 h 695"/>
                <a:gd name="T34" fmla="*/ 309 w 468"/>
                <a:gd name="T35" fmla="*/ 562 h 695"/>
                <a:gd name="T36" fmla="*/ 332 w 468"/>
                <a:gd name="T37" fmla="*/ 539 h 695"/>
                <a:gd name="T38" fmla="*/ 332 w 468"/>
                <a:gd name="T39" fmla="*/ 368 h 695"/>
                <a:gd name="T40" fmla="*/ 373 w 468"/>
                <a:gd name="T41" fmla="*/ 377 h 695"/>
                <a:gd name="T42" fmla="*/ 441 w 468"/>
                <a:gd name="T43" fmla="*/ 348 h 695"/>
                <a:gd name="T44" fmla="*/ 468 w 468"/>
                <a:gd name="T45" fmla="*/ 281 h 695"/>
                <a:gd name="T46" fmla="*/ 373 w 468"/>
                <a:gd name="T47" fmla="*/ 185 h 695"/>
                <a:gd name="T48" fmla="*/ 332 w 468"/>
                <a:gd name="T49" fmla="*/ 194 h 695"/>
                <a:gd name="T50" fmla="*/ 332 w 468"/>
                <a:gd name="T51" fmla="*/ 22 h 695"/>
                <a:gd name="T52" fmla="*/ 309 w 468"/>
                <a:gd name="T53" fmla="*/ 0 h 695"/>
                <a:gd name="T54" fmla="*/ 66 w 468"/>
                <a:gd name="T55" fmla="*/ 0 h 695"/>
                <a:gd name="T56" fmla="*/ 27 w 468"/>
                <a:gd name="T57" fmla="*/ 39 h 695"/>
                <a:gd name="T58" fmla="*/ 27 w 468"/>
                <a:gd name="T59" fmla="*/ 392 h 695"/>
                <a:gd name="T60" fmla="*/ 72 w 468"/>
                <a:gd name="T61" fmla="*/ 354 h 695"/>
                <a:gd name="T62" fmla="*/ 72 w 468"/>
                <a:gd name="T63" fmla="*/ 45 h 695"/>
                <a:gd name="T64" fmla="*/ 287 w 468"/>
                <a:gd name="T65" fmla="*/ 45 h 695"/>
                <a:gd name="T66" fmla="*/ 287 w 468"/>
                <a:gd name="T67" fmla="*/ 214 h 695"/>
                <a:gd name="T68" fmla="*/ 320 w 468"/>
                <a:gd name="T69" fmla="*/ 24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695">
                  <a:moveTo>
                    <a:pt x="320" y="247"/>
                  </a:moveTo>
                  <a:cubicBezTo>
                    <a:pt x="329" y="247"/>
                    <a:pt x="337" y="244"/>
                    <a:pt x="345" y="238"/>
                  </a:cubicBezTo>
                  <a:cubicBezTo>
                    <a:pt x="345" y="238"/>
                    <a:pt x="359" y="230"/>
                    <a:pt x="373" y="230"/>
                  </a:cubicBezTo>
                  <a:cubicBezTo>
                    <a:pt x="401" y="230"/>
                    <a:pt x="423" y="253"/>
                    <a:pt x="423" y="281"/>
                  </a:cubicBezTo>
                  <a:cubicBezTo>
                    <a:pt x="423" y="294"/>
                    <a:pt x="418" y="307"/>
                    <a:pt x="408" y="317"/>
                  </a:cubicBezTo>
                  <a:cubicBezTo>
                    <a:pt x="399" y="326"/>
                    <a:pt x="387" y="331"/>
                    <a:pt x="374" y="331"/>
                  </a:cubicBezTo>
                  <a:cubicBezTo>
                    <a:pt x="358" y="331"/>
                    <a:pt x="351" y="327"/>
                    <a:pt x="347" y="324"/>
                  </a:cubicBezTo>
                  <a:cubicBezTo>
                    <a:pt x="337" y="318"/>
                    <a:pt x="329" y="315"/>
                    <a:pt x="320" y="315"/>
                  </a:cubicBezTo>
                  <a:cubicBezTo>
                    <a:pt x="303" y="315"/>
                    <a:pt x="287" y="330"/>
                    <a:pt x="287" y="348"/>
                  </a:cubicBezTo>
                  <a:lnTo>
                    <a:pt x="287" y="516"/>
                  </a:lnTo>
                  <a:lnTo>
                    <a:pt x="157" y="516"/>
                  </a:lnTo>
                  <a:lnTo>
                    <a:pt x="86" y="579"/>
                  </a:lnTo>
                  <a:lnTo>
                    <a:pt x="0" y="668"/>
                  </a:lnTo>
                  <a:cubicBezTo>
                    <a:pt x="18" y="695"/>
                    <a:pt x="59" y="677"/>
                    <a:pt x="59" y="677"/>
                  </a:cubicBezTo>
                  <a:lnTo>
                    <a:pt x="73" y="618"/>
                  </a:lnTo>
                  <a:cubicBezTo>
                    <a:pt x="92" y="636"/>
                    <a:pt x="127" y="621"/>
                    <a:pt x="127" y="621"/>
                  </a:cubicBezTo>
                  <a:lnTo>
                    <a:pt x="141" y="562"/>
                  </a:lnTo>
                  <a:lnTo>
                    <a:pt x="309" y="562"/>
                  </a:lnTo>
                  <a:cubicBezTo>
                    <a:pt x="322" y="562"/>
                    <a:pt x="332" y="552"/>
                    <a:pt x="332" y="539"/>
                  </a:cubicBezTo>
                  <a:lnTo>
                    <a:pt x="332" y="368"/>
                  </a:lnTo>
                  <a:cubicBezTo>
                    <a:pt x="344" y="374"/>
                    <a:pt x="358" y="376"/>
                    <a:pt x="373" y="377"/>
                  </a:cubicBezTo>
                  <a:cubicBezTo>
                    <a:pt x="399" y="377"/>
                    <a:pt x="423" y="367"/>
                    <a:pt x="441" y="348"/>
                  </a:cubicBezTo>
                  <a:cubicBezTo>
                    <a:pt x="459" y="330"/>
                    <a:pt x="468" y="306"/>
                    <a:pt x="468" y="281"/>
                  </a:cubicBezTo>
                  <a:cubicBezTo>
                    <a:pt x="468" y="228"/>
                    <a:pt x="426" y="185"/>
                    <a:pt x="373" y="185"/>
                  </a:cubicBezTo>
                  <a:cubicBezTo>
                    <a:pt x="357" y="185"/>
                    <a:pt x="342" y="190"/>
                    <a:pt x="332" y="194"/>
                  </a:cubicBezTo>
                  <a:lnTo>
                    <a:pt x="332" y="22"/>
                  </a:lnTo>
                  <a:cubicBezTo>
                    <a:pt x="332" y="10"/>
                    <a:pt x="322" y="0"/>
                    <a:pt x="309" y="0"/>
                  </a:cubicBezTo>
                  <a:lnTo>
                    <a:pt x="66" y="0"/>
                  </a:lnTo>
                  <a:cubicBezTo>
                    <a:pt x="45" y="0"/>
                    <a:pt x="27" y="17"/>
                    <a:pt x="27" y="39"/>
                  </a:cubicBezTo>
                  <a:lnTo>
                    <a:pt x="27" y="392"/>
                  </a:lnTo>
                  <a:lnTo>
                    <a:pt x="72" y="354"/>
                  </a:lnTo>
                  <a:lnTo>
                    <a:pt x="72" y="45"/>
                  </a:lnTo>
                  <a:lnTo>
                    <a:pt x="287" y="45"/>
                  </a:lnTo>
                  <a:lnTo>
                    <a:pt x="287" y="214"/>
                  </a:lnTo>
                  <a:cubicBezTo>
                    <a:pt x="287" y="231"/>
                    <a:pt x="301" y="247"/>
                    <a:pt x="320" y="2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76"/>
            <p:cNvSpPr>
              <a:spLocks/>
            </p:cNvSpPr>
            <p:nvPr/>
          </p:nvSpPr>
          <p:spPr bwMode="auto">
            <a:xfrm>
              <a:off x="7196138" y="1608138"/>
              <a:ext cx="280988" cy="538163"/>
            </a:xfrm>
            <a:custGeom>
              <a:avLst/>
              <a:gdLst>
                <a:gd name="T0" fmla="*/ 16 w 369"/>
                <a:gd name="T1" fmla="*/ 380 h 708"/>
                <a:gd name="T2" fmla="*/ 38 w 369"/>
                <a:gd name="T3" fmla="*/ 374 h 708"/>
                <a:gd name="T4" fmla="*/ 86 w 369"/>
                <a:gd name="T5" fmla="*/ 355 h 708"/>
                <a:gd name="T6" fmla="*/ 157 w 369"/>
                <a:gd name="T7" fmla="*/ 427 h 708"/>
                <a:gd name="T8" fmla="*/ 86 w 369"/>
                <a:gd name="T9" fmla="*/ 498 h 708"/>
                <a:gd name="T10" fmla="*/ 38 w 369"/>
                <a:gd name="T11" fmla="*/ 479 h 708"/>
                <a:gd name="T12" fmla="*/ 15 w 369"/>
                <a:gd name="T13" fmla="*/ 474 h 708"/>
                <a:gd name="T14" fmla="*/ 0 w 369"/>
                <a:gd name="T15" fmla="*/ 497 h 708"/>
                <a:gd name="T16" fmla="*/ 0 w 369"/>
                <a:gd name="T17" fmla="*/ 685 h 708"/>
                <a:gd name="T18" fmla="*/ 23 w 369"/>
                <a:gd name="T19" fmla="*/ 708 h 708"/>
                <a:gd name="T20" fmla="*/ 301 w 369"/>
                <a:gd name="T21" fmla="*/ 708 h 708"/>
                <a:gd name="T22" fmla="*/ 341 w 369"/>
                <a:gd name="T23" fmla="*/ 669 h 708"/>
                <a:gd name="T24" fmla="*/ 341 w 369"/>
                <a:gd name="T25" fmla="*/ 304 h 708"/>
                <a:gd name="T26" fmla="*/ 295 w 369"/>
                <a:gd name="T27" fmla="*/ 341 h 708"/>
                <a:gd name="T28" fmla="*/ 295 w 369"/>
                <a:gd name="T29" fmla="*/ 662 h 708"/>
                <a:gd name="T30" fmla="*/ 45 w 369"/>
                <a:gd name="T31" fmla="*/ 662 h 708"/>
                <a:gd name="T32" fmla="*/ 45 w 369"/>
                <a:gd name="T33" fmla="*/ 536 h 708"/>
                <a:gd name="T34" fmla="*/ 86 w 369"/>
                <a:gd name="T35" fmla="*/ 543 h 708"/>
                <a:gd name="T36" fmla="*/ 203 w 369"/>
                <a:gd name="T37" fmla="*/ 427 h 708"/>
                <a:gd name="T38" fmla="*/ 86 w 369"/>
                <a:gd name="T39" fmla="*/ 310 h 708"/>
                <a:gd name="T40" fmla="*/ 45 w 369"/>
                <a:gd name="T41" fmla="*/ 318 h 708"/>
                <a:gd name="T42" fmla="*/ 45 w 369"/>
                <a:gd name="T43" fmla="*/ 191 h 708"/>
                <a:gd name="T44" fmla="*/ 196 w 369"/>
                <a:gd name="T45" fmla="*/ 191 h 708"/>
                <a:gd name="T46" fmla="*/ 283 w 369"/>
                <a:gd name="T47" fmla="*/ 116 h 708"/>
                <a:gd name="T48" fmla="*/ 369 w 369"/>
                <a:gd name="T49" fmla="*/ 27 h 708"/>
                <a:gd name="T50" fmla="*/ 310 w 369"/>
                <a:gd name="T51" fmla="*/ 18 h 708"/>
                <a:gd name="T52" fmla="*/ 295 w 369"/>
                <a:gd name="T53" fmla="*/ 76 h 708"/>
                <a:gd name="T54" fmla="*/ 242 w 369"/>
                <a:gd name="T55" fmla="*/ 73 h 708"/>
                <a:gd name="T56" fmla="*/ 225 w 369"/>
                <a:gd name="T57" fmla="*/ 146 h 708"/>
                <a:gd name="T58" fmla="*/ 23 w 369"/>
                <a:gd name="T59" fmla="*/ 146 h 708"/>
                <a:gd name="T60" fmla="*/ 0 w 369"/>
                <a:gd name="T61" fmla="*/ 168 h 708"/>
                <a:gd name="T62" fmla="*/ 0 w 369"/>
                <a:gd name="T63" fmla="*/ 357 h 708"/>
                <a:gd name="T64" fmla="*/ 16 w 369"/>
                <a:gd name="T65" fmla="*/ 38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708">
                  <a:moveTo>
                    <a:pt x="16" y="380"/>
                  </a:moveTo>
                  <a:cubicBezTo>
                    <a:pt x="24" y="382"/>
                    <a:pt x="32" y="380"/>
                    <a:pt x="38" y="374"/>
                  </a:cubicBezTo>
                  <a:cubicBezTo>
                    <a:pt x="51" y="362"/>
                    <a:pt x="68" y="355"/>
                    <a:pt x="86" y="355"/>
                  </a:cubicBezTo>
                  <a:cubicBezTo>
                    <a:pt x="125" y="355"/>
                    <a:pt x="157" y="387"/>
                    <a:pt x="157" y="427"/>
                  </a:cubicBezTo>
                  <a:cubicBezTo>
                    <a:pt x="157" y="466"/>
                    <a:pt x="125" y="498"/>
                    <a:pt x="86" y="498"/>
                  </a:cubicBezTo>
                  <a:cubicBezTo>
                    <a:pt x="68" y="498"/>
                    <a:pt x="51" y="491"/>
                    <a:pt x="38" y="479"/>
                  </a:cubicBezTo>
                  <a:cubicBezTo>
                    <a:pt x="32" y="473"/>
                    <a:pt x="23" y="472"/>
                    <a:pt x="15" y="474"/>
                  </a:cubicBezTo>
                  <a:cubicBezTo>
                    <a:pt x="6" y="478"/>
                    <a:pt x="0" y="484"/>
                    <a:pt x="0" y="497"/>
                  </a:cubicBezTo>
                  <a:lnTo>
                    <a:pt x="0" y="685"/>
                  </a:lnTo>
                  <a:cubicBezTo>
                    <a:pt x="0" y="698"/>
                    <a:pt x="10" y="708"/>
                    <a:pt x="23" y="708"/>
                  </a:cubicBezTo>
                  <a:lnTo>
                    <a:pt x="301" y="708"/>
                  </a:lnTo>
                  <a:cubicBezTo>
                    <a:pt x="323" y="708"/>
                    <a:pt x="341" y="690"/>
                    <a:pt x="341" y="669"/>
                  </a:cubicBezTo>
                  <a:lnTo>
                    <a:pt x="341" y="304"/>
                  </a:lnTo>
                  <a:lnTo>
                    <a:pt x="295" y="341"/>
                  </a:lnTo>
                  <a:lnTo>
                    <a:pt x="295" y="662"/>
                  </a:lnTo>
                  <a:lnTo>
                    <a:pt x="45" y="662"/>
                  </a:lnTo>
                  <a:lnTo>
                    <a:pt x="45" y="536"/>
                  </a:lnTo>
                  <a:cubicBezTo>
                    <a:pt x="58" y="541"/>
                    <a:pt x="72" y="543"/>
                    <a:pt x="86" y="543"/>
                  </a:cubicBezTo>
                  <a:cubicBezTo>
                    <a:pt x="150" y="543"/>
                    <a:pt x="203" y="491"/>
                    <a:pt x="203" y="427"/>
                  </a:cubicBezTo>
                  <a:cubicBezTo>
                    <a:pt x="203" y="362"/>
                    <a:pt x="150" y="310"/>
                    <a:pt x="86" y="310"/>
                  </a:cubicBezTo>
                  <a:cubicBezTo>
                    <a:pt x="72" y="310"/>
                    <a:pt x="58" y="313"/>
                    <a:pt x="45" y="318"/>
                  </a:cubicBezTo>
                  <a:lnTo>
                    <a:pt x="45" y="191"/>
                  </a:lnTo>
                  <a:lnTo>
                    <a:pt x="196" y="191"/>
                  </a:lnTo>
                  <a:lnTo>
                    <a:pt x="283" y="116"/>
                  </a:lnTo>
                  <a:lnTo>
                    <a:pt x="369" y="27"/>
                  </a:lnTo>
                  <a:cubicBezTo>
                    <a:pt x="351" y="0"/>
                    <a:pt x="310" y="18"/>
                    <a:pt x="310" y="18"/>
                  </a:cubicBezTo>
                  <a:lnTo>
                    <a:pt x="295" y="76"/>
                  </a:lnTo>
                  <a:cubicBezTo>
                    <a:pt x="277" y="59"/>
                    <a:pt x="242" y="73"/>
                    <a:pt x="242" y="73"/>
                  </a:cubicBezTo>
                  <a:lnTo>
                    <a:pt x="225" y="146"/>
                  </a:lnTo>
                  <a:lnTo>
                    <a:pt x="23" y="146"/>
                  </a:lnTo>
                  <a:cubicBezTo>
                    <a:pt x="10" y="146"/>
                    <a:pt x="0" y="156"/>
                    <a:pt x="0" y="168"/>
                  </a:cubicBezTo>
                  <a:lnTo>
                    <a:pt x="0" y="357"/>
                  </a:lnTo>
                  <a:cubicBezTo>
                    <a:pt x="0" y="363"/>
                    <a:pt x="3" y="375"/>
                    <a:pt x="16" y="3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77"/>
            <p:cNvSpPr>
              <a:spLocks/>
            </p:cNvSpPr>
            <p:nvPr/>
          </p:nvSpPr>
          <p:spPr bwMode="auto">
            <a:xfrm>
              <a:off x="6630988" y="1901825"/>
              <a:ext cx="350838" cy="342900"/>
            </a:xfrm>
            <a:custGeom>
              <a:avLst/>
              <a:gdLst>
                <a:gd name="T0" fmla="*/ 380 w 459"/>
                <a:gd name="T1" fmla="*/ 128 h 450"/>
                <a:gd name="T2" fmla="*/ 255 w 459"/>
                <a:gd name="T3" fmla="*/ 231 h 450"/>
                <a:gd name="T4" fmla="*/ 254 w 459"/>
                <a:gd name="T5" fmla="*/ 0 h 450"/>
                <a:gd name="T6" fmla="*/ 174 w 459"/>
                <a:gd name="T7" fmla="*/ 58 h 450"/>
                <a:gd name="T8" fmla="*/ 55 w 459"/>
                <a:gd name="T9" fmla="*/ 242 h 450"/>
                <a:gd name="T10" fmla="*/ 0 w 459"/>
                <a:gd name="T11" fmla="*/ 262 h 450"/>
                <a:gd name="T12" fmla="*/ 0 w 459"/>
                <a:gd name="T13" fmla="*/ 450 h 450"/>
                <a:gd name="T14" fmla="*/ 148 w 459"/>
                <a:gd name="T15" fmla="*/ 450 h 450"/>
                <a:gd name="T16" fmla="*/ 220 w 459"/>
                <a:gd name="T17" fmla="*/ 418 h 450"/>
                <a:gd name="T18" fmla="*/ 319 w 459"/>
                <a:gd name="T19" fmla="*/ 317 h 450"/>
                <a:gd name="T20" fmla="*/ 445 w 459"/>
                <a:gd name="T21" fmla="*/ 209 h 450"/>
                <a:gd name="T22" fmla="*/ 459 w 459"/>
                <a:gd name="T23" fmla="*/ 178 h 450"/>
                <a:gd name="T24" fmla="*/ 445 w 459"/>
                <a:gd name="T25" fmla="*/ 141 h 450"/>
                <a:gd name="T26" fmla="*/ 380 w 459"/>
                <a:gd name="T27" fmla="*/ 12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50">
                  <a:moveTo>
                    <a:pt x="380" y="128"/>
                  </a:moveTo>
                  <a:lnTo>
                    <a:pt x="255" y="231"/>
                  </a:lnTo>
                  <a:lnTo>
                    <a:pt x="254" y="0"/>
                  </a:lnTo>
                  <a:lnTo>
                    <a:pt x="174" y="58"/>
                  </a:lnTo>
                  <a:lnTo>
                    <a:pt x="55" y="242"/>
                  </a:lnTo>
                  <a:lnTo>
                    <a:pt x="0" y="262"/>
                  </a:lnTo>
                  <a:lnTo>
                    <a:pt x="0" y="450"/>
                  </a:lnTo>
                  <a:lnTo>
                    <a:pt x="148" y="450"/>
                  </a:lnTo>
                  <a:cubicBezTo>
                    <a:pt x="186" y="450"/>
                    <a:pt x="204" y="436"/>
                    <a:pt x="220" y="418"/>
                  </a:cubicBezTo>
                  <a:lnTo>
                    <a:pt x="319" y="317"/>
                  </a:lnTo>
                  <a:lnTo>
                    <a:pt x="445" y="209"/>
                  </a:lnTo>
                  <a:cubicBezTo>
                    <a:pt x="454" y="202"/>
                    <a:pt x="459" y="190"/>
                    <a:pt x="459" y="178"/>
                  </a:cubicBezTo>
                  <a:cubicBezTo>
                    <a:pt x="459" y="165"/>
                    <a:pt x="455" y="152"/>
                    <a:pt x="445" y="141"/>
                  </a:cubicBezTo>
                  <a:cubicBezTo>
                    <a:pt x="428" y="120"/>
                    <a:pt x="401" y="110"/>
                    <a:pt x="380" y="12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78"/>
            <p:cNvSpPr>
              <a:spLocks/>
            </p:cNvSpPr>
            <p:nvPr/>
          </p:nvSpPr>
          <p:spPr bwMode="auto">
            <a:xfrm>
              <a:off x="7331075" y="1611313"/>
              <a:ext cx="349250" cy="342900"/>
            </a:xfrm>
            <a:custGeom>
              <a:avLst/>
              <a:gdLst>
                <a:gd name="T0" fmla="*/ 80 w 460"/>
                <a:gd name="T1" fmla="*/ 322 h 450"/>
                <a:gd name="T2" fmla="*/ 205 w 460"/>
                <a:gd name="T3" fmla="*/ 218 h 450"/>
                <a:gd name="T4" fmla="*/ 205 w 460"/>
                <a:gd name="T5" fmla="*/ 450 h 450"/>
                <a:gd name="T6" fmla="*/ 285 w 460"/>
                <a:gd name="T7" fmla="*/ 391 h 450"/>
                <a:gd name="T8" fmla="*/ 405 w 460"/>
                <a:gd name="T9" fmla="*/ 208 h 450"/>
                <a:gd name="T10" fmla="*/ 459 w 460"/>
                <a:gd name="T11" fmla="*/ 188 h 450"/>
                <a:gd name="T12" fmla="*/ 460 w 460"/>
                <a:gd name="T13" fmla="*/ 0 h 450"/>
                <a:gd name="T14" fmla="*/ 312 w 460"/>
                <a:gd name="T15" fmla="*/ 0 h 450"/>
                <a:gd name="T16" fmla="*/ 239 w 460"/>
                <a:gd name="T17" fmla="*/ 31 h 450"/>
                <a:gd name="T18" fmla="*/ 141 w 460"/>
                <a:gd name="T19" fmla="*/ 133 h 450"/>
                <a:gd name="T20" fmla="*/ 15 w 460"/>
                <a:gd name="T21" fmla="*/ 240 h 450"/>
                <a:gd name="T22" fmla="*/ 0 w 460"/>
                <a:gd name="T23" fmla="*/ 272 h 450"/>
                <a:gd name="T24" fmla="*/ 14 w 460"/>
                <a:gd name="T25" fmla="*/ 309 h 450"/>
                <a:gd name="T26" fmla="*/ 80 w 460"/>
                <a:gd name="T27" fmla="*/ 32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450">
                  <a:moveTo>
                    <a:pt x="80" y="322"/>
                  </a:moveTo>
                  <a:lnTo>
                    <a:pt x="205" y="218"/>
                  </a:lnTo>
                  <a:lnTo>
                    <a:pt x="205" y="450"/>
                  </a:lnTo>
                  <a:lnTo>
                    <a:pt x="285" y="391"/>
                  </a:lnTo>
                  <a:lnTo>
                    <a:pt x="405" y="208"/>
                  </a:lnTo>
                  <a:lnTo>
                    <a:pt x="459" y="188"/>
                  </a:lnTo>
                  <a:lnTo>
                    <a:pt x="460" y="0"/>
                  </a:lnTo>
                  <a:lnTo>
                    <a:pt x="312" y="0"/>
                  </a:lnTo>
                  <a:cubicBezTo>
                    <a:pt x="275" y="0"/>
                    <a:pt x="255" y="14"/>
                    <a:pt x="239" y="31"/>
                  </a:cubicBezTo>
                  <a:lnTo>
                    <a:pt x="141" y="133"/>
                  </a:lnTo>
                  <a:lnTo>
                    <a:pt x="15" y="240"/>
                  </a:lnTo>
                  <a:cubicBezTo>
                    <a:pt x="5" y="248"/>
                    <a:pt x="0" y="259"/>
                    <a:pt x="0" y="272"/>
                  </a:cubicBezTo>
                  <a:cubicBezTo>
                    <a:pt x="0" y="285"/>
                    <a:pt x="5" y="298"/>
                    <a:pt x="14" y="309"/>
                  </a:cubicBezTo>
                  <a:cubicBezTo>
                    <a:pt x="42" y="341"/>
                    <a:pt x="67" y="332"/>
                    <a:pt x="80" y="3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Solution" descr="{&quot;Key&quot;:&quot;POWER_USER_SHAPE_ICON&quot;,&quot;Value&quot;:&quot;POWER_USER_SHAPE_ICON_STYLE_1&quot;}"/>
          <p:cNvGrpSpPr>
            <a:grpSpLocks noChangeAspect="1"/>
          </p:cNvGrpSpPr>
          <p:nvPr>
            <p:custDataLst>
              <p:tags r:id="rId4"/>
            </p:custDataLst>
          </p:nvPr>
        </p:nvGrpSpPr>
        <p:grpSpPr>
          <a:xfrm>
            <a:off x="1384833" y="5946665"/>
            <a:ext cx="616010" cy="542925"/>
            <a:chOff x="2460626" y="3270250"/>
            <a:chExt cx="842962" cy="742951"/>
          </a:xfrm>
          <a:solidFill>
            <a:srgbClr val="2DA2BF"/>
          </a:solidFill>
        </p:grpSpPr>
        <p:sp>
          <p:nvSpPr>
            <p:cNvPr id="57" name="Freeform 129"/>
            <p:cNvSpPr>
              <a:spLocks/>
            </p:cNvSpPr>
            <p:nvPr/>
          </p:nvSpPr>
          <p:spPr bwMode="auto">
            <a:xfrm>
              <a:off x="2460626" y="3636963"/>
              <a:ext cx="476250" cy="376238"/>
            </a:xfrm>
            <a:custGeom>
              <a:avLst/>
              <a:gdLst>
                <a:gd name="T0" fmla="*/ 2 w 624"/>
                <a:gd name="T1" fmla="*/ 299 h 495"/>
                <a:gd name="T2" fmla="*/ 213 w 624"/>
                <a:gd name="T3" fmla="*/ 24 h 495"/>
                <a:gd name="T4" fmla="*/ 359 w 624"/>
                <a:gd name="T5" fmla="*/ 111 h 495"/>
                <a:gd name="T6" fmla="*/ 445 w 624"/>
                <a:gd name="T7" fmla="*/ 5 h 495"/>
                <a:gd name="T8" fmla="*/ 510 w 624"/>
                <a:gd name="T9" fmla="*/ 0 h 495"/>
                <a:gd name="T10" fmla="*/ 486 w 624"/>
                <a:gd name="T11" fmla="*/ 33 h 495"/>
                <a:gd name="T12" fmla="*/ 460 w 624"/>
                <a:gd name="T13" fmla="*/ 156 h 495"/>
                <a:gd name="T14" fmla="*/ 537 w 624"/>
                <a:gd name="T15" fmla="*/ 268 h 495"/>
                <a:gd name="T16" fmla="*/ 624 w 624"/>
                <a:gd name="T17" fmla="*/ 285 h 495"/>
                <a:gd name="T18" fmla="*/ 623 w 624"/>
                <a:gd name="T19" fmla="*/ 495 h 495"/>
                <a:gd name="T20" fmla="*/ 257 w 624"/>
                <a:gd name="T21" fmla="*/ 495 h 495"/>
                <a:gd name="T22" fmla="*/ 247 w 624"/>
                <a:gd name="T23" fmla="*/ 328 h 495"/>
                <a:gd name="T24" fmla="*/ 209 w 624"/>
                <a:gd name="T25" fmla="*/ 328 h 495"/>
                <a:gd name="T26" fmla="*/ 196 w 624"/>
                <a:gd name="T27" fmla="*/ 495 h 495"/>
                <a:gd name="T28" fmla="*/ 0 w 624"/>
                <a:gd name="T29" fmla="*/ 495 h 495"/>
                <a:gd name="T30" fmla="*/ 2 w 624"/>
                <a:gd name="T31" fmla="*/ 29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4" h="495">
                  <a:moveTo>
                    <a:pt x="2" y="299"/>
                  </a:moveTo>
                  <a:cubicBezTo>
                    <a:pt x="6" y="136"/>
                    <a:pt x="75" y="51"/>
                    <a:pt x="213" y="24"/>
                  </a:cubicBezTo>
                  <a:lnTo>
                    <a:pt x="359" y="111"/>
                  </a:lnTo>
                  <a:lnTo>
                    <a:pt x="445" y="5"/>
                  </a:lnTo>
                  <a:cubicBezTo>
                    <a:pt x="466" y="3"/>
                    <a:pt x="488" y="2"/>
                    <a:pt x="510" y="0"/>
                  </a:cubicBezTo>
                  <a:cubicBezTo>
                    <a:pt x="500" y="9"/>
                    <a:pt x="492" y="20"/>
                    <a:pt x="486" y="33"/>
                  </a:cubicBezTo>
                  <a:cubicBezTo>
                    <a:pt x="482" y="40"/>
                    <a:pt x="468" y="115"/>
                    <a:pt x="460" y="156"/>
                  </a:cubicBezTo>
                  <a:cubicBezTo>
                    <a:pt x="451" y="208"/>
                    <a:pt x="485" y="259"/>
                    <a:pt x="537" y="268"/>
                  </a:cubicBezTo>
                  <a:lnTo>
                    <a:pt x="624" y="285"/>
                  </a:lnTo>
                  <a:lnTo>
                    <a:pt x="623" y="495"/>
                  </a:lnTo>
                  <a:lnTo>
                    <a:pt x="257" y="495"/>
                  </a:lnTo>
                  <a:lnTo>
                    <a:pt x="247" y="328"/>
                  </a:lnTo>
                  <a:lnTo>
                    <a:pt x="209" y="328"/>
                  </a:lnTo>
                  <a:lnTo>
                    <a:pt x="196" y="495"/>
                  </a:lnTo>
                  <a:lnTo>
                    <a:pt x="0" y="495"/>
                  </a:lnTo>
                  <a:lnTo>
                    <a:pt x="2" y="29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30"/>
            <p:cNvSpPr>
              <a:spLocks/>
            </p:cNvSpPr>
            <p:nvPr/>
          </p:nvSpPr>
          <p:spPr bwMode="auto">
            <a:xfrm>
              <a:off x="3128963" y="3608388"/>
              <a:ext cx="174625" cy="196850"/>
            </a:xfrm>
            <a:custGeom>
              <a:avLst/>
              <a:gdLst>
                <a:gd name="T0" fmla="*/ 11 w 229"/>
                <a:gd name="T1" fmla="*/ 112 h 259"/>
                <a:gd name="T2" fmla="*/ 121 w 229"/>
                <a:gd name="T3" fmla="*/ 2 h 259"/>
                <a:gd name="T4" fmla="*/ 169 w 229"/>
                <a:gd name="T5" fmla="*/ 10 h 259"/>
                <a:gd name="T6" fmla="*/ 208 w 229"/>
                <a:gd name="T7" fmla="*/ 136 h 259"/>
                <a:gd name="T8" fmla="*/ 173 w 229"/>
                <a:gd name="T9" fmla="*/ 238 h 259"/>
                <a:gd name="T10" fmla="*/ 97 w 229"/>
                <a:gd name="T11" fmla="*/ 243 h 259"/>
                <a:gd name="T12" fmla="*/ 11 w 229"/>
                <a:gd name="T13" fmla="*/ 112 h 259"/>
              </a:gdLst>
              <a:ahLst/>
              <a:cxnLst>
                <a:cxn ang="0">
                  <a:pos x="T0" y="T1"/>
                </a:cxn>
                <a:cxn ang="0">
                  <a:pos x="T2" y="T3"/>
                </a:cxn>
                <a:cxn ang="0">
                  <a:pos x="T4" y="T5"/>
                </a:cxn>
                <a:cxn ang="0">
                  <a:pos x="T6" y="T7"/>
                </a:cxn>
                <a:cxn ang="0">
                  <a:pos x="T8" y="T9"/>
                </a:cxn>
                <a:cxn ang="0">
                  <a:pos x="T10" y="T11"/>
                </a:cxn>
                <a:cxn ang="0">
                  <a:pos x="T12" y="T13"/>
                </a:cxn>
              </a:cxnLst>
              <a:rect l="0" t="0" r="r" b="b"/>
              <a:pathLst>
                <a:path w="229" h="259">
                  <a:moveTo>
                    <a:pt x="11" y="112"/>
                  </a:moveTo>
                  <a:cubicBezTo>
                    <a:pt x="21" y="51"/>
                    <a:pt x="74" y="5"/>
                    <a:pt x="121" y="2"/>
                  </a:cubicBezTo>
                  <a:cubicBezTo>
                    <a:pt x="145" y="0"/>
                    <a:pt x="163" y="9"/>
                    <a:pt x="169" y="10"/>
                  </a:cubicBezTo>
                  <a:cubicBezTo>
                    <a:pt x="229" y="30"/>
                    <a:pt x="219" y="72"/>
                    <a:pt x="208" y="136"/>
                  </a:cubicBezTo>
                  <a:cubicBezTo>
                    <a:pt x="201" y="179"/>
                    <a:pt x="194" y="219"/>
                    <a:pt x="173" y="238"/>
                  </a:cubicBezTo>
                  <a:cubicBezTo>
                    <a:pt x="150" y="259"/>
                    <a:pt x="125" y="252"/>
                    <a:pt x="97" y="243"/>
                  </a:cubicBezTo>
                  <a:cubicBezTo>
                    <a:pt x="40" y="226"/>
                    <a:pt x="0" y="176"/>
                    <a:pt x="11" y="1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Oval 131"/>
            <p:cNvSpPr>
              <a:spLocks noChangeArrowheads="1"/>
            </p:cNvSpPr>
            <p:nvPr/>
          </p:nvSpPr>
          <p:spPr bwMode="auto">
            <a:xfrm>
              <a:off x="2522538" y="3270250"/>
              <a:ext cx="341313" cy="3349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32"/>
            <p:cNvSpPr>
              <a:spLocks/>
            </p:cNvSpPr>
            <p:nvPr/>
          </p:nvSpPr>
          <p:spPr bwMode="auto">
            <a:xfrm>
              <a:off x="2841626" y="3340100"/>
              <a:ext cx="433388" cy="527050"/>
            </a:xfrm>
            <a:custGeom>
              <a:avLst/>
              <a:gdLst>
                <a:gd name="T0" fmla="*/ 271 w 569"/>
                <a:gd name="T1" fmla="*/ 112 h 691"/>
                <a:gd name="T2" fmla="*/ 274 w 569"/>
                <a:gd name="T3" fmla="*/ 151 h 691"/>
                <a:gd name="T4" fmla="*/ 278 w 569"/>
                <a:gd name="T5" fmla="*/ 181 h 691"/>
                <a:gd name="T6" fmla="*/ 241 w 569"/>
                <a:gd name="T7" fmla="*/ 205 h 691"/>
                <a:gd name="T8" fmla="*/ 123 w 569"/>
                <a:gd name="T9" fmla="*/ 183 h 691"/>
                <a:gd name="T10" fmla="*/ 105 w 569"/>
                <a:gd name="T11" fmla="*/ 282 h 691"/>
                <a:gd name="T12" fmla="*/ 164 w 569"/>
                <a:gd name="T13" fmla="*/ 277 h 691"/>
                <a:gd name="T14" fmla="*/ 234 w 569"/>
                <a:gd name="T15" fmla="*/ 323 h 691"/>
                <a:gd name="T16" fmla="*/ 251 w 569"/>
                <a:gd name="T17" fmla="*/ 405 h 691"/>
                <a:gd name="T18" fmla="*/ 144 w 569"/>
                <a:gd name="T19" fmla="*/ 494 h 691"/>
                <a:gd name="T20" fmla="*/ 70 w 569"/>
                <a:gd name="T21" fmla="*/ 466 h 691"/>
                <a:gd name="T22" fmla="*/ 51 w 569"/>
                <a:gd name="T23" fmla="*/ 565 h 691"/>
                <a:gd name="T24" fmla="*/ 442 w 569"/>
                <a:gd name="T25" fmla="*/ 639 h 691"/>
                <a:gd name="T26" fmla="*/ 493 w 569"/>
                <a:gd name="T27" fmla="*/ 653 h 691"/>
                <a:gd name="T28" fmla="*/ 428 w 569"/>
                <a:gd name="T29" fmla="*/ 684 h 691"/>
                <a:gd name="T30" fmla="*/ 46 w 569"/>
                <a:gd name="T31" fmla="*/ 613 h 691"/>
                <a:gd name="T32" fmla="*/ 5 w 569"/>
                <a:gd name="T33" fmla="*/ 553 h 691"/>
                <a:gd name="T34" fmla="*/ 27 w 569"/>
                <a:gd name="T35" fmla="*/ 441 h 691"/>
                <a:gd name="T36" fmla="*/ 73 w 569"/>
                <a:gd name="T37" fmla="*/ 414 h 691"/>
                <a:gd name="T38" fmla="*/ 102 w 569"/>
                <a:gd name="T39" fmla="*/ 430 h 691"/>
                <a:gd name="T40" fmla="*/ 143 w 569"/>
                <a:gd name="T41" fmla="*/ 447 h 691"/>
                <a:gd name="T42" fmla="*/ 204 w 569"/>
                <a:gd name="T43" fmla="*/ 396 h 691"/>
                <a:gd name="T44" fmla="*/ 195 w 569"/>
                <a:gd name="T45" fmla="*/ 350 h 691"/>
                <a:gd name="T46" fmla="*/ 143 w 569"/>
                <a:gd name="T47" fmla="*/ 323 h 691"/>
                <a:gd name="T48" fmla="*/ 122 w 569"/>
                <a:gd name="T49" fmla="*/ 326 h 691"/>
                <a:gd name="T50" fmla="*/ 88 w 569"/>
                <a:gd name="T51" fmla="*/ 332 h 691"/>
                <a:gd name="T52" fmla="*/ 55 w 569"/>
                <a:gd name="T53" fmla="*/ 290 h 691"/>
                <a:gd name="T54" fmla="*/ 76 w 569"/>
                <a:gd name="T55" fmla="*/ 178 h 691"/>
                <a:gd name="T56" fmla="*/ 136 w 569"/>
                <a:gd name="T57" fmla="*/ 137 h 691"/>
                <a:gd name="T58" fmla="*/ 225 w 569"/>
                <a:gd name="T59" fmla="*/ 154 h 691"/>
                <a:gd name="T60" fmla="*/ 224 w 569"/>
                <a:gd name="T61" fmla="*/ 103 h 691"/>
                <a:gd name="T62" fmla="*/ 361 w 569"/>
                <a:gd name="T63" fmla="*/ 10 h 691"/>
                <a:gd name="T64" fmla="*/ 455 w 569"/>
                <a:gd name="T65" fmla="*/ 147 h 691"/>
                <a:gd name="T66" fmla="*/ 435 w 569"/>
                <a:gd name="T67" fmla="*/ 193 h 691"/>
                <a:gd name="T68" fmla="*/ 525 w 569"/>
                <a:gd name="T69" fmla="*/ 210 h 691"/>
                <a:gd name="T70" fmla="*/ 558 w 569"/>
                <a:gd name="T71" fmla="*/ 232 h 691"/>
                <a:gd name="T72" fmla="*/ 566 w 569"/>
                <a:gd name="T73" fmla="*/ 270 h 691"/>
                <a:gd name="T74" fmla="*/ 559 w 569"/>
                <a:gd name="T75" fmla="*/ 310 h 691"/>
                <a:gd name="T76" fmla="*/ 512 w 569"/>
                <a:gd name="T77" fmla="*/ 300 h 691"/>
                <a:gd name="T78" fmla="*/ 520 w 569"/>
                <a:gd name="T79" fmla="*/ 258 h 691"/>
                <a:gd name="T80" fmla="*/ 400 w 569"/>
                <a:gd name="T81" fmla="*/ 235 h 691"/>
                <a:gd name="T82" fmla="*/ 375 w 569"/>
                <a:gd name="T83" fmla="*/ 201 h 691"/>
                <a:gd name="T84" fmla="*/ 391 w 569"/>
                <a:gd name="T85" fmla="*/ 174 h 691"/>
                <a:gd name="T86" fmla="*/ 409 w 569"/>
                <a:gd name="T87" fmla="*/ 138 h 691"/>
                <a:gd name="T88" fmla="*/ 352 w 569"/>
                <a:gd name="T89" fmla="*/ 57 h 691"/>
                <a:gd name="T90" fmla="*/ 271 w 569"/>
                <a:gd name="T91" fmla="*/ 11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91">
                  <a:moveTo>
                    <a:pt x="271" y="112"/>
                  </a:moveTo>
                  <a:cubicBezTo>
                    <a:pt x="266" y="132"/>
                    <a:pt x="270" y="142"/>
                    <a:pt x="274" y="151"/>
                  </a:cubicBezTo>
                  <a:cubicBezTo>
                    <a:pt x="279" y="162"/>
                    <a:pt x="280" y="172"/>
                    <a:pt x="278" y="181"/>
                  </a:cubicBezTo>
                  <a:cubicBezTo>
                    <a:pt x="275" y="200"/>
                    <a:pt x="258" y="209"/>
                    <a:pt x="241" y="205"/>
                  </a:cubicBezTo>
                  <a:lnTo>
                    <a:pt x="123" y="183"/>
                  </a:lnTo>
                  <a:lnTo>
                    <a:pt x="105" y="282"/>
                  </a:lnTo>
                  <a:cubicBezTo>
                    <a:pt x="125" y="275"/>
                    <a:pt x="145" y="274"/>
                    <a:pt x="164" y="277"/>
                  </a:cubicBezTo>
                  <a:cubicBezTo>
                    <a:pt x="193" y="283"/>
                    <a:pt x="218" y="299"/>
                    <a:pt x="234" y="323"/>
                  </a:cubicBezTo>
                  <a:cubicBezTo>
                    <a:pt x="250" y="347"/>
                    <a:pt x="256" y="376"/>
                    <a:pt x="251" y="405"/>
                  </a:cubicBezTo>
                  <a:cubicBezTo>
                    <a:pt x="241" y="457"/>
                    <a:pt x="196" y="494"/>
                    <a:pt x="144" y="494"/>
                  </a:cubicBezTo>
                  <a:cubicBezTo>
                    <a:pt x="117" y="494"/>
                    <a:pt x="90" y="482"/>
                    <a:pt x="70" y="466"/>
                  </a:cubicBezTo>
                  <a:lnTo>
                    <a:pt x="51" y="565"/>
                  </a:lnTo>
                  <a:lnTo>
                    <a:pt x="442" y="639"/>
                  </a:lnTo>
                  <a:lnTo>
                    <a:pt x="493" y="653"/>
                  </a:lnTo>
                  <a:cubicBezTo>
                    <a:pt x="485" y="676"/>
                    <a:pt x="464" y="691"/>
                    <a:pt x="428" y="684"/>
                  </a:cubicBezTo>
                  <a:lnTo>
                    <a:pt x="46" y="613"/>
                  </a:lnTo>
                  <a:cubicBezTo>
                    <a:pt x="18" y="607"/>
                    <a:pt x="0" y="580"/>
                    <a:pt x="5" y="553"/>
                  </a:cubicBezTo>
                  <a:lnTo>
                    <a:pt x="27" y="441"/>
                  </a:lnTo>
                  <a:cubicBezTo>
                    <a:pt x="32" y="420"/>
                    <a:pt x="60" y="411"/>
                    <a:pt x="73" y="414"/>
                  </a:cubicBezTo>
                  <a:cubicBezTo>
                    <a:pt x="85" y="416"/>
                    <a:pt x="92" y="420"/>
                    <a:pt x="102" y="430"/>
                  </a:cubicBezTo>
                  <a:cubicBezTo>
                    <a:pt x="113" y="442"/>
                    <a:pt x="131" y="447"/>
                    <a:pt x="143" y="447"/>
                  </a:cubicBezTo>
                  <a:cubicBezTo>
                    <a:pt x="173" y="446"/>
                    <a:pt x="199" y="425"/>
                    <a:pt x="204" y="396"/>
                  </a:cubicBezTo>
                  <a:cubicBezTo>
                    <a:pt x="207" y="380"/>
                    <a:pt x="204" y="364"/>
                    <a:pt x="195" y="350"/>
                  </a:cubicBezTo>
                  <a:cubicBezTo>
                    <a:pt x="184" y="333"/>
                    <a:pt x="164" y="323"/>
                    <a:pt x="143" y="323"/>
                  </a:cubicBezTo>
                  <a:cubicBezTo>
                    <a:pt x="135" y="323"/>
                    <a:pt x="128" y="324"/>
                    <a:pt x="122" y="326"/>
                  </a:cubicBezTo>
                  <a:cubicBezTo>
                    <a:pt x="105" y="333"/>
                    <a:pt x="96" y="333"/>
                    <a:pt x="88" y="332"/>
                  </a:cubicBezTo>
                  <a:cubicBezTo>
                    <a:pt x="67" y="329"/>
                    <a:pt x="53" y="308"/>
                    <a:pt x="55" y="290"/>
                  </a:cubicBezTo>
                  <a:lnTo>
                    <a:pt x="76" y="178"/>
                  </a:lnTo>
                  <a:cubicBezTo>
                    <a:pt x="82" y="145"/>
                    <a:pt x="113" y="133"/>
                    <a:pt x="136" y="137"/>
                  </a:cubicBezTo>
                  <a:lnTo>
                    <a:pt x="225" y="154"/>
                  </a:lnTo>
                  <a:cubicBezTo>
                    <a:pt x="222" y="139"/>
                    <a:pt x="220" y="120"/>
                    <a:pt x="224" y="103"/>
                  </a:cubicBezTo>
                  <a:cubicBezTo>
                    <a:pt x="241" y="25"/>
                    <a:pt x="312" y="0"/>
                    <a:pt x="361" y="10"/>
                  </a:cubicBezTo>
                  <a:cubicBezTo>
                    <a:pt x="425" y="23"/>
                    <a:pt x="467" y="84"/>
                    <a:pt x="455" y="147"/>
                  </a:cubicBezTo>
                  <a:cubicBezTo>
                    <a:pt x="453" y="161"/>
                    <a:pt x="445" y="178"/>
                    <a:pt x="435" y="193"/>
                  </a:cubicBezTo>
                  <a:lnTo>
                    <a:pt x="525" y="210"/>
                  </a:lnTo>
                  <a:cubicBezTo>
                    <a:pt x="539" y="213"/>
                    <a:pt x="550" y="220"/>
                    <a:pt x="558" y="232"/>
                  </a:cubicBezTo>
                  <a:cubicBezTo>
                    <a:pt x="566" y="243"/>
                    <a:pt x="569" y="257"/>
                    <a:pt x="566" y="270"/>
                  </a:cubicBezTo>
                  <a:lnTo>
                    <a:pt x="559" y="310"/>
                  </a:lnTo>
                  <a:cubicBezTo>
                    <a:pt x="548" y="306"/>
                    <a:pt x="530" y="301"/>
                    <a:pt x="512" y="300"/>
                  </a:cubicBezTo>
                  <a:lnTo>
                    <a:pt x="520" y="258"/>
                  </a:lnTo>
                  <a:lnTo>
                    <a:pt x="400" y="235"/>
                  </a:lnTo>
                  <a:cubicBezTo>
                    <a:pt x="385" y="232"/>
                    <a:pt x="372" y="220"/>
                    <a:pt x="375" y="201"/>
                  </a:cubicBezTo>
                  <a:cubicBezTo>
                    <a:pt x="377" y="193"/>
                    <a:pt x="382" y="183"/>
                    <a:pt x="391" y="174"/>
                  </a:cubicBezTo>
                  <a:cubicBezTo>
                    <a:pt x="397" y="164"/>
                    <a:pt x="406" y="153"/>
                    <a:pt x="409" y="138"/>
                  </a:cubicBezTo>
                  <a:cubicBezTo>
                    <a:pt x="416" y="101"/>
                    <a:pt x="391" y="66"/>
                    <a:pt x="352" y="57"/>
                  </a:cubicBezTo>
                  <a:cubicBezTo>
                    <a:pt x="330" y="51"/>
                    <a:pt x="282" y="60"/>
                    <a:pt x="271" y="1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8" name="Group 77"/>
          <p:cNvGrpSpPr/>
          <p:nvPr/>
        </p:nvGrpSpPr>
        <p:grpSpPr>
          <a:xfrm>
            <a:off x="3262979" y="5946665"/>
            <a:ext cx="1467405" cy="542925"/>
            <a:chOff x="3591809" y="5900047"/>
            <a:chExt cx="1467405" cy="542925"/>
          </a:xfrm>
        </p:grpSpPr>
        <p:grpSp>
          <p:nvGrpSpPr>
            <p:cNvPr id="44" name="Problem_Based_Learning" descr="{&quot;Key&quot;:&quot;POWER_USER_SHAPE_ICON&quot;,&quot;Value&quot;:&quot;POWER_USER_SHAPE_ICON_STYLE_1&quot;}"/>
            <p:cNvGrpSpPr>
              <a:grpSpLocks noChangeAspect="1"/>
            </p:cNvGrpSpPr>
            <p:nvPr>
              <p:custDataLst>
                <p:tags r:id="rId6"/>
              </p:custDataLst>
            </p:nvPr>
          </p:nvGrpSpPr>
          <p:grpSpPr bwMode="auto">
            <a:xfrm>
              <a:off x="3591809" y="5900047"/>
              <a:ext cx="488747" cy="542925"/>
              <a:chOff x="7" y="8"/>
              <a:chExt cx="424" cy="471"/>
            </a:xfrm>
            <a:solidFill>
              <a:srgbClr val="2DA2BF"/>
            </a:solidFill>
          </p:grpSpPr>
          <p:sp>
            <p:nvSpPr>
              <p:cNvPr id="45" name="Problem_Based_Learning"/>
              <p:cNvSpPr>
                <a:spLocks/>
              </p:cNvSpPr>
              <p:nvPr>
                <p:custDataLst>
                  <p:tags r:id="rId21"/>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Problem_Based_Learning"/>
              <p:cNvSpPr>
                <a:spLocks/>
              </p:cNvSpPr>
              <p:nvPr>
                <p:custDataLst>
                  <p:tags r:id="rId22"/>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Problem_Based_Learning"/>
              <p:cNvSpPr>
                <a:spLocks/>
              </p:cNvSpPr>
              <p:nvPr>
                <p:custDataLst>
                  <p:tags r:id="rId23"/>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Problem_Based_Learning"/>
              <p:cNvSpPr>
                <a:spLocks/>
              </p:cNvSpPr>
              <p:nvPr>
                <p:custDataLst>
                  <p:tags r:id="rId24"/>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Problem_Based_Learning"/>
              <p:cNvSpPr>
                <a:spLocks/>
              </p:cNvSpPr>
              <p:nvPr>
                <p:custDataLst>
                  <p:tags r:id="rId25"/>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Problem_Based_Learning"/>
              <p:cNvSpPr>
                <a:spLocks noEditPoints="1"/>
              </p:cNvSpPr>
              <p:nvPr>
                <p:custDataLst>
                  <p:tags r:id="rId26"/>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1" name="Problem_Based_Learning - 2" descr="{&quot;Key&quot;:&quot;POWER_USER_SHAPE_ICON&quot;,&quot;Value&quot;:&quot;POWER_USER_SHAPE_ICON_STYLE_1&quot;}"/>
            <p:cNvGrpSpPr>
              <a:grpSpLocks noChangeAspect="1"/>
            </p:cNvGrpSpPr>
            <p:nvPr>
              <p:custDataLst>
                <p:tags r:id="rId7"/>
              </p:custDataLst>
            </p:nvPr>
          </p:nvGrpSpPr>
          <p:grpSpPr bwMode="auto">
            <a:xfrm>
              <a:off x="4081138" y="5900047"/>
              <a:ext cx="488747" cy="542925"/>
              <a:chOff x="7" y="8"/>
              <a:chExt cx="424" cy="471"/>
            </a:xfrm>
            <a:solidFill>
              <a:srgbClr val="2DA2BF"/>
            </a:solidFill>
          </p:grpSpPr>
          <p:sp>
            <p:nvSpPr>
              <p:cNvPr id="62" name="Problem_Based_Learning"/>
              <p:cNvSpPr>
                <a:spLocks/>
              </p:cNvSpPr>
              <p:nvPr>
                <p:custDataLst>
                  <p:tags r:id="rId15"/>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Problem_Based_Learning"/>
              <p:cNvSpPr>
                <a:spLocks/>
              </p:cNvSpPr>
              <p:nvPr>
                <p:custDataLst>
                  <p:tags r:id="rId16"/>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Problem_Based_Learning"/>
              <p:cNvSpPr>
                <a:spLocks/>
              </p:cNvSpPr>
              <p:nvPr>
                <p:custDataLst>
                  <p:tags r:id="rId17"/>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Problem_Based_Learning"/>
              <p:cNvSpPr>
                <a:spLocks/>
              </p:cNvSpPr>
              <p:nvPr>
                <p:custDataLst>
                  <p:tags r:id="rId18"/>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Problem_Based_Learning"/>
              <p:cNvSpPr>
                <a:spLocks/>
              </p:cNvSpPr>
              <p:nvPr>
                <p:custDataLst>
                  <p:tags r:id="rId19"/>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Problem_Based_Learning"/>
              <p:cNvSpPr>
                <a:spLocks noEditPoints="1"/>
              </p:cNvSpPr>
              <p:nvPr>
                <p:custDataLst>
                  <p:tags r:id="rId20"/>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Problem_Based_Learning - 1" descr="{&quot;Key&quot;:&quot;POWER_USER_SHAPE_ICON&quot;,&quot;Value&quot;:&quot;POWER_USER_SHAPE_ICON_STYLE_1&quot;}"/>
            <p:cNvGrpSpPr>
              <a:grpSpLocks noChangeAspect="1"/>
            </p:cNvGrpSpPr>
            <p:nvPr>
              <p:custDataLst>
                <p:tags r:id="rId8"/>
              </p:custDataLst>
            </p:nvPr>
          </p:nvGrpSpPr>
          <p:grpSpPr bwMode="auto">
            <a:xfrm>
              <a:off x="4570467" y="5900047"/>
              <a:ext cx="488747" cy="542925"/>
              <a:chOff x="7" y="8"/>
              <a:chExt cx="424" cy="471"/>
            </a:xfrm>
            <a:solidFill>
              <a:srgbClr val="2DA2BF"/>
            </a:solidFill>
          </p:grpSpPr>
          <p:sp>
            <p:nvSpPr>
              <p:cNvPr id="69" name="Problem_Based_Learning"/>
              <p:cNvSpPr>
                <a:spLocks/>
              </p:cNvSpPr>
              <p:nvPr>
                <p:custDataLst>
                  <p:tags r:id="rId9"/>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Problem_Based_Learning"/>
              <p:cNvSpPr>
                <a:spLocks/>
              </p:cNvSpPr>
              <p:nvPr>
                <p:custDataLst>
                  <p:tags r:id="rId10"/>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roblem_Based_Learning"/>
              <p:cNvSpPr>
                <a:spLocks/>
              </p:cNvSpPr>
              <p:nvPr>
                <p:custDataLst>
                  <p:tags r:id="rId11"/>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Problem_Based_Learning"/>
              <p:cNvSpPr>
                <a:spLocks/>
              </p:cNvSpPr>
              <p:nvPr>
                <p:custDataLst>
                  <p:tags r:id="rId12"/>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Problem_Based_Learning"/>
              <p:cNvSpPr>
                <a:spLocks/>
              </p:cNvSpPr>
              <p:nvPr>
                <p:custDataLst>
                  <p:tags r:id="rId13"/>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Problem_Based_Learning"/>
              <p:cNvSpPr>
                <a:spLocks noEditPoints="1"/>
              </p:cNvSpPr>
              <p:nvPr>
                <p:custDataLst>
                  <p:tags r:id="rId14"/>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75" name="Oval 18"/>
          <p:cNvSpPr/>
          <p:nvPr/>
        </p:nvSpPr>
        <p:spPr>
          <a:xfrm>
            <a:off x="5893964"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3</a:t>
            </a:r>
          </a:p>
        </p:txBody>
      </p:sp>
      <p:sp>
        <p:nvSpPr>
          <p:cNvPr id="12" name="Rectángulo 11">
            <a:extLst>
              <a:ext uri="{FF2B5EF4-FFF2-40B4-BE49-F238E27FC236}">
                <a16:creationId xmlns:a16="http://schemas.microsoft.com/office/drawing/2014/main" id="{5D1A7C7A-722E-4888-9EBF-35B3DD451200}"/>
              </a:ext>
            </a:extLst>
          </p:cNvPr>
          <p:cNvSpPr/>
          <p:nvPr/>
        </p:nvSpPr>
        <p:spPr>
          <a:xfrm>
            <a:off x="558838" y="4823690"/>
            <a:ext cx="2268000"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Master trainer explains the exercise and examples</a:t>
            </a:r>
          </a:p>
        </p:txBody>
      </p:sp>
      <p:sp>
        <p:nvSpPr>
          <p:cNvPr id="27" name="Rectángulo 11 - 1 - 1">
            <a:extLst>
              <a:ext uri="{FF2B5EF4-FFF2-40B4-BE49-F238E27FC236}">
                <a16:creationId xmlns:a16="http://schemas.microsoft.com/office/drawing/2014/main" id="{5D1A7C7A-722E-4888-9EBF-35B3DD451200}"/>
              </a:ext>
            </a:extLst>
          </p:cNvPr>
          <p:cNvSpPr/>
          <p:nvPr/>
        </p:nvSpPr>
        <p:spPr>
          <a:xfrm>
            <a:off x="3101906" y="4823690"/>
            <a:ext cx="1789551"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Participants are divided in groups </a:t>
            </a:r>
            <a:r>
              <a:rPr lang="en-US" sz="1200" i="1" kern="0" dirty="0">
                <a:latin typeface="Verdana"/>
                <a:ea typeface="Verdana"/>
              </a:rPr>
              <a:t>(if possible)</a:t>
            </a:r>
          </a:p>
        </p:txBody>
      </p:sp>
      <p:sp>
        <p:nvSpPr>
          <p:cNvPr id="28" name="Rectángulo 11 - 2">
            <a:extLst>
              <a:ext uri="{FF2B5EF4-FFF2-40B4-BE49-F238E27FC236}">
                <a16:creationId xmlns:a16="http://schemas.microsoft.com/office/drawing/2014/main" id="{5D1A7C7A-722E-4888-9EBF-35B3DD451200}"/>
              </a:ext>
            </a:extLst>
          </p:cNvPr>
          <p:cNvSpPr/>
          <p:nvPr/>
        </p:nvSpPr>
        <p:spPr>
          <a:xfrm>
            <a:off x="7370332" y="4823690"/>
            <a:ext cx="2081231"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Participants </a:t>
            </a:r>
            <a:r>
              <a:rPr lang="en-US" sz="1400" kern="0" dirty="0" err="1">
                <a:latin typeface="Verdana"/>
                <a:ea typeface="Verdana"/>
              </a:rPr>
              <a:t>organise</a:t>
            </a:r>
            <a:r>
              <a:rPr lang="en-US" sz="1400" kern="0" dirty="0">
                <a:latin typeface="Verdana"/>
                <a:ea typeface="Verdana"/>
              </a:rPr>
              <a:t> the process puzzle</a:t>
            </a:r>
          </a:p>
        </p:txBody>
      </p:sp>
      <p:sp>
        <p:nvSpPr>
          <p:cNvPr id="30" name="Rectángulo 11 - 3">
            <a:extLst>
              <a:ext uri="{FF2B5EF4-FFF2-40B4-BE49-F238E27FC236}">
                <a16:creationId xmlns:a16="http://schemas.microsoft.com/office/drawing/2014/main" id="{5D1A7C7A-722E-4888-9EBF-35B3DD451200}"/>
              </a:ext>
            </a:extLst>
          </p:cNvPr>
          <p:cNvSpPr/>
          <p:nvPr/>
        </p:nvSpPr>
        <p:spPr>
          <a:xfrm>
            <a:off x="9726633" y="4823690"/>
            <a:ext cx="1792229"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Group</a:t>
            </a:r>
            <a:r>
              <a:rPr lang="es-ES" sz="1400" kern="0" dirty="0">
                <a:latin typeface="Verdana"/>
                <a:ea typeface="Verdana"/>
              </a:rPr>
              <a:t> </a:t>
            </a:r>
            <a:r>
              <a:rPr lang="en-GB" sz="1400" kern="0" dirty="0">
                <a:latin typeface="Verdana"/>
                <a:ea typeface="Verdana"/>
              </a:rPr>
              <a:t>discussion of the outcome of the exercise</a:t>
            </a:r>
            <a:endParaRPr lang="es-ES" sz="1400" kern="0" dirty="0">
              <a:latin typeface="Verdana"/>
              <a:ea typeface="Verdana"/>
            </a:endParaRPr>
          </a:p>
        </p:txBody>
      </p:sp>
      <p:sp>
        <p:nvSpPr>
          <p:cNvPr id="76" name="Rectángulo 11 - 1">
            <a:extLst>
              <a:ext uri="{FF2B5EF4-FFF2-40B4-BE49-F238E27FC236}">
                <a16:creationId xmlns:a16="http://schemas.microsoft.com/office/drawing/2014/main" id="{5D1A7C7A-722E-4888-9EBF-35B3DD451200}"/>
              </a:ext>
            </a:extLst>
          </p:cNvPr>
          <p:cNvSpPr/>
          <p:nvPr/>
        </p:nvSpPr>
        <p:spPr>
          <a:xfrm>
            <a:off x="5166525" y="4823690"/>
            <a:ext cx="1928739"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Participants review carefully the exercise</a:t>
            </a:r>
            <a:endParaRPr lang="en-US" sz="1200" i="1" kern="0" dirty="0">
              <a:latin typeface="Verdana"/>
              <a:ea typeface="Verdana"/>
            </a:endParaRPr>
          </a:p>
        </p:txBody>
      </p:sp>
      <p:grpSp>
        <p:nvGrpSpPr>
          <p:cNvPr id="86" name="Group 85"/>
          <p:cNvGrpSpPr/>
          <p:nvPr/>
        </p:nvGrpSpPr>
        <p:grpSpPr>
          <a:xfrm>
            <a:off x="5824894" y="5948127"/>
            <a:ext cx="612000" cy="540000"/>
            <a:chOff x="1281577" y="2994898"/>
            <a:chExt cx="1246320" cy="1264016"/>
          </a:xfrm>
        </p:grpSpPr>
        <p:sp>
          <p:nvSpPr>
            <p:cNvPr id="80" name="Freeform 133"/>
            <p:cNvSpPr>
              <a:spLocks/>
            </p:cNvSpPr>
            <p:nvPr/>
          </p:nvSpPr>
          <p:spPr bwMode="auto">
            <a:xfrm>
              <a:off x="2039987" y="3111187"/>
              <a:ext cx="371622" cy="525831"/>
            </a:xfrm>
            <a:custGeom>
              <a:avLst/>
              <a:gdLst>
                <a:gd name="T0" fmla="*/ 0 w 306"/>
                <a:gd name="T1" fmla="*/ 414 h 433"/>
                <a:gd name="T2" fmla="*/ 88 w 306"/>
                <a:gd name="T3" fmla="*/ 433 h 433"/>
                <a:gd name="T4" fmla="*/ 306 w 306"/>
                <a:gd name="T5" fmla="*/ 214 h 433"/>
                <a:gd name="T6" fmla="*/ 133 w 306"/>
                <a:gd name="T7" fmla="*/ 0 h 433"/>
                <a:gd name="T8" fmla="*/ 173 w 306"/>
                <a:gd name="T9" fmla="*/ 148 h 433"/>
                <a:gd name="T10" fmla="*/ 0 w 306"/>
                <a:gd name="T11" fmla="*/ 414 h 433"/>
              </a:gdLst>
              <a:ahLst/>
              <a:cxnLst>
                <a:cxn ang="0">
                  <a:pos x="T0" y="T1"/>
                </a:cxn>
                <a:cxn ang="0">
                  <a:pos x="T2" y="T3"/>
                </a:cxn>
                <a:cxn ang="0">
                  <a:pos x="T4" y="T5"/>
                </a:cxn>
                <a:cxn ang="0">
                  <a:pos x="T6" y="T7"/>
                </a:cxn>
                <a:cxn ang="0">
                  <a:pos x="T8" y="T9"/>
                </a:cxn>
                <a:cxn ang="0">
                  <a:pos x="T10" y="T11"/>
                </a:cxn>
              </a:cxnLst>
              <a:rect l="0" t="0" r="r" b="b"/>
              <a:pathLst>
                <a:path w="306" h="433">
                  <a:moveTo>
                    <a:pt x="0" y="414"/>
                  </a:moveTo>
                  <a:cubicBezTo>
                    <a:pt x="27" y="426"/>
                    <a:pt x="56" y="433"/>
                    <a:pt x="88" y="433"/>
                  </a:cubicBezTo>
                  <a:cubicBezTo>
                    <a:pt x="208" y="433"/>
                    <a:pt x="306" y="335"/>
                    <a:pt x="306" y="214"/>
                  </a:cubicBezTo>
                  <a:cubicBezTo>
                    <a:pt x="306" y="109"/>
                    <a:pt x="232" y="21"/>
                    <a:pt x="133" y="0"/>
                  </a:cubicBezTo>
                  <a:cubicBezTo>
                    <a:pt x="158" y="44"/>
                    <a:pt x="173" y="94"/>
                    <a:pt x="173" y="148"/>
                  </a:cubicBezTo>
                  <a:cubicBezTo>
                    <a:pt x="173" y="266"/>
                    <a:pt x="102" y="369"/>
                    <a:pt x="0" y="414"/>
                  </a:cubicBezTo>
                  <a:close/>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34"/>
            <p:cNvSpPr>
              <a:spLocks noEditPoints="1"/>
            </p:cNvSpPr>
            <p:nvPr/>
          </p:nvSpPr>
          <p:spPr bwMode="auto">
            <a:xfrm>
              <a:off x="1476235" y="2994898"/>
              <a:ext cx="1051662" cy="1264016"/>
            </a:xfrm>
            <a:custGeom>
              <a:avLst/>
              <a:gdLst>
                <a:gd name="T0" fmla="*/ 345 w 867"/>
                <a:gd name="T1" fmla="*/ 56 h 1041"/>
                <a:gd name="T2" fmla="*/ 532 w 867"/>
                <a:gd name="T3" fmla="*/ 243 h 1041"/>
                <a:gd name="T4" fmla="*/ 345 w 867"/>
                <a:gd name="T5" fmla="*/ 429 h 1041"/>
                <a:gd name="T6" fmla="*/ 158 w 867"/>
                <a:gd name="T7" fmla="*/ 243 h 1041"/>
                <a:gd name="T8" fmla="*/ 345 w 867"/>
                <a:gd name="T9" fmla="*/ 56 h 1041"/>
                <a:gd name="T10" fmla="*/ 631 w 867"/>
                <a:gd name="T11" fmla="*/ 585 h 1041"/>
                <a:gd name="T12" fmla="*/ 500 w 867"/>
                <a:gd name="T13" fmla="*/ 684 h 1041"/>
                <a:gd name="T14" fmla="*/ 383 w 867"/>
                <a:gd name="T15" fmla="*/ 561 h 1041"/>
                <a:gd name="T16" fmla="*/ 237 w 867"/>
                <a:gd name="T17" fmla="*/ 519 h 1041"/>
                <a:gd name="T18" fmla="*/ 194 w 867"/>
                <a:gd name="T19" fmla="*/ 492 h 1041"/>
                <a:gd name="T20" fmla="*/ 227 w 867"/>
                <a:gd name="T21" fmla="*/ 454 h 1041"/>
                <a:gd name="T22" fmla="*/ 345 w 867"/>
                <a:gd name="T23" fmla="*/ 485 h 1041"/>
                <a:gd name="T24" fmla="*/ 587 w 867"/>
                <a:gd name="T25" fmla="*/ 243 h 1041"/>
                <a:gd name="T26" fmla="*/ 345 w 867"/>
                <a:gd name="T27" fmla="*/ 0 h 1041"/>
                <a:gd name="T28" fmla="*/ 103 w 867"/>
                <a:gd name="T29" fmla="*/ 243 h 1041"/>
                <a:gd name="T30" fmla="*/ 134 w 867"/>
                <a:gd name="T31" fmla="*/ 361 h 1041"/>
                <a:gd name="T32" fmla="*/ 122 w 867"/>
                <a:gd name="T33" fmla="*/ 371 h 1041"/>
                <a:gd name="T34" fmla="*/ 91 w 867"/>
                <a:gd name="T35" fmla="*/ 570 h 1041"/>
                <a:gd name="T36" fmla="*/ 0 w 867"/>
                <a:gd name="T37" fmla="*/ 615 h 1041"/>
                <a:gd name="T38" fmla="*/ 60 w 867"/>
                <a:gd name="T39" fmla="*/ 667 h 1041"/>
                <a:gd name="T40" fmla="*/ 262 w 867"/>
                <a:gd name="T41" fmla="*/ 770 h 1041"/>
                <a:gd name="T42" fmla="*/ 263 w 867"/>
                <a:gd name="T43" fmla="*/ 1041 h 1041"/>
                <a:gd name="T44" fmla="*/ 618 w 867"/>
                <a:gd name="T45" fmla="*/ 1041 h 1041"/>
                <a:gd name="T46" fmla="*/ 628 w 867"/>
                <a:gd name="T47" fmla="*/ 891 h 1041"/>
                <a:gd name="T48" fmla="*/ 664 w 867"/>
                <a:gd name="T49" fmla="*/ 891 h 1041"/>
                <a:gd name="T50" fmla="*/ 678 w 867"/>
                <a:gd name="T51" fmla="*/ 1041 h 1041"/>
                <a:gd name="T52" fmla="*/ 867 w 867"/>
                <a:gd name="T53" fmla="*/ 1041 h 1041"/>
                <a:gd name="T54" fmla="*/ 865 w 867"/>
                <a:gd name="T55" fmla="*/ 863 h 1041"/>
                <a:gd name="T56" fmla="*/ 631 w 867"/>
                <a:gd name="T57" fmla="*/ 585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7" h="1041">
                  <a:moveTo>
                    <a:pt x="345" y="56"/>
                  </a:moveTo>
                  <a:cubicBezTo>
                    <a:pt x="448" y="56"/>
                    <a:pt x="532" y="140"/>
                    <a:pt x="532" y="243"/>
                  </a:cubicBezTo>
                  <a:cubicBezTo>
                    <a:pt x="532" y="346"/>
                    <a:pt x="448" y="429"/>
                    <a:pt x="345" y="429"/>
                  </a:cubicBezTo>
                  <a:cubicBezTo>
                    <a:pt x="242" y="429"/>
                    <a:pt x="158" y="346"/>
                    <a:pt x="158" y="243"/>
                  </a:cubicBezTo>
                  <a:cubicBezTo>
                    <a:pt x="158" y="140"/>
                    <a:pt x="242" y="56"/>
                    <a:pt x="345" y="56"/>
                  </a:cubicBezTo>
                  <a:close/>
                  <a:moveTo>
                    <a:pt x="631" y="585"/>
                  </a:moveTo>
                  <a:lnTo>
                    <a:pt x="500" y="684"/>
                  </a:lnTo>
                  <a:lnTo>
                    <a:pt x="383" y="561"/>
                  </a:lnTo>
                  <a:cubicBezTo>
                    <a:pt x="327" y="553"/>
                    <a:pt x="279" y="541"/>
                    <a:pt x="237" y="519"/>
                  </a:cubicBezTo>
                  <a:cubicBezTo>
                    <a:pt x="222" y="511"/>
                    <a:pt x="207" y="502"/>
                    <a:pt x="194" y="492"/>
                  </a:cubicBezTo>
                  <a:lnTo>
                    <a:pt x="227" y="454"/>
                  </a:lnTo>
                  <a:cubicBezTo>
                    <a:pt x="262" y="473"/>
                    <a:pt x="302" y="485"/>
                    <a:pt x="345" y="485"/>
                  </a:cubicBezTo>
                  <a:cubicBezTo>
                    <a:pt x="478" y="485"/>
                    <a:pt x="587" y="376"/>
                    <a:pt x="587" y="243"/>
                  </a:cubicBezTo>
                  <a:cubicBezTo>
                    <a:pt x="587" y="109"/>
                    <a:pt x="478" y="0"/>
                    <a:pt x="345" y="0"/>
                  </a:cubicBezTo>
                  <a:cubicBezTo>
                    <a:pt x="211" y="0"/>
                    <a:pt x="103" y="109"/>
                    <a:pt x="103" y="243"/>
                  </a:cubicBezTo>
                  <a:cubicBezTo>
                    <a:pt x="103" y="286"/>
                    <a:pt x="114" y="326"/>
                    <a:pt x="134" y="361"/>
                  </a:cubicBezTo>
                  <a:lnTo>
                    <a:pt x="122" y="371"/>
                  </a:lnTo>
                  <a:cubicBezTo>
                    <a:pt x="156" y="432"/>
                    <a:pt x="144" y="518"/>
                    <a:pt x="91" y="570"/>
                  </a:cubicBezTo>
                  <a:cubicBezTo>
                    <a:pt x="66" y="595"/>
                    <a:pt x="34" y="611"/>
                    <a:pt x="0" y="615"/>
                  </a:cubicBezTo>
                  <a:cubicBezTo>
                    <a:pt x="19" y="634"/>
                    <a:pt x="39" y="652"/>
                    <a:pt x="60" y="667"/>
                  </a:cubicBezTo>
                  <a:cubicBezTo>
                    <a:pt x="123" y="714"/>
                    <a:pt x="193" y="747"/>
                    <a:pt x="262" y="770"/>
                  </a:cubicBezTo>
                  <a:lnTo>
                    <a:pt x="263" y="1041"/>
                  </a:lnTo>
                  <a:lnTo>
                    <a:pt x="618" y="1041"/>
                  </a:lnTo>
                  <a:lnTo>
                    <a:pt x="628" y="891"/>
                  </a:lnTo>
                  <a:lnTo>
                    <a:pt x="664" y="891"/>
                  </a:lnTo>
                  <a:lnTo>
                    <a:pt x="678" y="1041"/>
                  </a:lnTo>
                  <a:lnTo>
                    <a:pt x="867" y="1041"/>
                  </a:lnTo>
                  <a:lnTo>
                    <a:pt x="865" y="863"/>
                  </a:lnTo>
                  <a:cubicBezTo>
                    <a:pt x="861" y="690"/>
                    <a:pt x="784" y="613"/>
                    <a:pt x="631" y="585"/>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35"/>
            <p:cNvSpPr>
              <a:spLocks/>
            </p:cNvSpPr>
            <p:nvPr/>
          </p:nvSpPr>
          <p:spPr bwMode="auto">
            <a:xfrm>
              <a:off x="1281577" y="3394327"/>
              <a:ext cx="328644" cy="298308"/>
            </a:xfrm>
            <a:custGeom>
              <a:avLst/>
              <a:gdLst>
                <a:gd name="T0" fmla="*/ 240 w 270"/>
                <a:gd name="T1" fmla="*/ 54 h 246"/>
                <a:gd name="T2" fmla="*/ 200 w 270"/>
                <a:gd name="T3" fmla="*/ 18 h 246"/>
                <a:gd name="T4" fmla="*/ 153 w 270"/>
                <a:gd name="T5" fmla="*/ 0 h 246"/>
                <a:gd name="T6" fmla="*/ 64 w 270"/>
                <a:gd name="T7" fmla="*/ 58 h 246"/>
                <a:gd name="T8" fmla="*/ 2 w 270"/>
                <a:gd name="T9" fmla="*/ 149 h 246"/>
                <a:gd name="T10" fmla="*/ 12 w 270"/>
                <a:gd name="T11" fmla="*/ 183 h 246"/>
                <a:gd name="T12" fmla="*/ 49 w 270"/>
                <a:gd name="T13" fmla="*/ 216 h 246"/>
                <a:gd name="T14" fmla="*/ 138 w 270"/>
                <a:gd name="T15" fmla="*/ 246 h 246"/>
                <a:gd name="T16" fmla="*/ 221 w 270"/>
                <a:gd name="T17" fmla="*/ 212 h 246"/>
                <a:gd name="T18" fmla="*/ 240 w 270"/>
                <a:gd name="T19" fmla="*/ 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46">
                  <a:moveTo>
                    <a:pt x="240" y="54"/>
                  </a:moveTo>
                  <a:cubicBezTo>
                    <a:pt x="227" y="35"/>
                    <a:pt x="218" y="30"/>
                    <a:pt x="200" y="18"/>
                  </a:cubicBezTo>
                  <a:cubicBezTo>
                    <a:pt x="182" y="5"/>
                    <a:pt x="167" y="0"/>
                    <a:pt x="153" y="0"/>
                  </a:cubicBezTo>
                  <a:cubicBezTo>
                    <a:pt x="122" y="0"/>
                    <a:pt x="97" y="26"/>
                    <a:pt x="64" y="58"/>
                  </a:cubicBezTo>
                  <a:cubicBezTo>
                    <a:pt x="33" y="89"/>
                    <a:pt x="4" y="119"/>
                    <a:pt x="2" y="149"/>
                  </a:cubicBezTo>
                  <a:cubicBezTo>
                    <a:pt x="0" y="160"/>
                    <a:pt x="4" y="171"/>
                    <a:pt x="12" y="183"/>
                  </a:cubicBezTo>
                  <a:cubicBezTo>
                    <a:pt x="20" y="196"/>
                    <a:pt x="44" y="212"/>
                    <a:pt x="49" y="216"/>
                  </a:cubicBezTo>
                  <a:cubicBezTo>
                    <a:pt x="77" y="235"/>
                    <a:pt x="108" y="246"/>
                    <a:pt x="138" y="246"/>
                  </a:cubicBezTo>
                  <a:cubicBezTo>
                    <a:pt x="169" y="246"/>
                    <a:pt x="198" y="235"/>
                    <a:pt x="221" y="212"/>
                  </a:cubicBezTo>
                  <a:cubicBezTo>
                    <a:pt x="267" y="167"/>
                    <a:pt x="270" y="95"/>
                    <a:pt x="240" y="54"/>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Puzzle" descr="{&quot;Key&quot;:&quot;POWER_USER_SHAPE_ICON&quot;,&quot;Value&quot;:&quot;POWER_USER_SHAPE_ICON_STYLE_1&quot;}"/>
            <p:cNvSpPr>
              <a:spLocks noChangeAspect="1"/>
            </p:cNvSpPr>
            <p:nvPr>
              <p:custDataLst>
                <p:tags r:id="rId5"/>
              </p:custDataLst>
            </p:nvPr>
          </p:nvSpPr>
          <p:spPr bwMode="auto">
            <a:xfrm>
              <a:off x="1778556" y="3123333"/>
              <a:ext cx="251267" cy="315384"/>
            </a:xfrm>
            <a:custGeom>
              <a:avLst/>
              <a:gdLst>
                <a:gd name="T0" fmla="*/ 200 w 200"/>
                <a:gd name="T1" fmla="*/ 88 h 250"/>
                <a:gd name="T2" fmla="*/ 175 w 200"/>
                <a:gd name="T3" fmla="*/ 63 h 250"/>
                <a:gd name="T4" fmla="*/ 135 w 200"/>
                <a:gd name="T5" fmla="*/ 63 h 250"/>
                <a:gd name="T6" fmla="*/ 130 w 200"/>
                <a:gd name="T7" fmla="*/ 54 h 250"/>
                <a:gd name="T8" fmla="*/ 138 w 200"/>
                <a:gd name="T9" fmla="*/ 31 h 250"/>
                <a:gd name="T10" fmla="*/ 106 w 200"/>
                <a:gd name="T11" fmla="*/ 0 h 250"/>
                <a:gd name="T12" fmla="*/ 75 w 200"/>
                <a:gd name="T13" fmla="*/ 31 h 250"/>
                <a:gd name="T14" fmla="*/ 83 w 200"/>
                <a:gd name="T15" fmla="*/ 54 h 250"/>
                <a:gd name="T16" fmla="*/ 77 w 200"/>
                <a:gd name="T17" fmla="*/ 63 h 250"/>
                <a:gd name="T18" fmla="*/ 25 w 200"/>
                <a:gd name="T19" fmla="*/ 63 h 250"/>
                <a:gd name="T20" fmla="*/ 0 w 200"/>
                <a:gd name="T21" fmla="*/ 88 h 250"/>
                <a:gd name="T22" fmla="*/ 0 w 200"/>
                <a:gd name="T23" fmla="*/ 118 h 250"/>
                <a:gd name="T24" fmla="*/ 15 w 200"/>
                <a:gd name="T25" fmla="*/ 129 h 250"/>
                <a:gd name="T26" fmla="*/ 31 w 200"/>
                <a:gd name="T27" fmla="*/ 125 h 250"/>
                <a:gd name="T28" fmla="*/ 63 w 200"/>
                <a:gd name="T29" fmla="*/ 156 h 250"/>
                <a:gd name="T30" fmla="*/ 31 w 200"/>
                <a:gd name="T31" fmla="*/ 188 h 250"/>
                <a:gd name="T32" fmla="*/ 15 w 200"/>
                <a:gd name="T33" fmla="*/ 184 h 250"/>
                <a:gd name="T34" fmla="*/ 0 w 200"/>
                <a:gd name="T35" fmla="*/ 195 h 250"/>
                <a:gd name="T36" fmla="*/ 0 w 200"/>
                <a:gd name="T37" fmla="*/ 225 h 250"/>
                <a:gd name="T38" fmla="*/ 25 w 200"/>
                <a:gd name="T39" fmla="*/ 250 h 250"/>
                <a:gd name="T40" fmla="*/ 175 w 200"/>
                <a:gd name="T41" fmla="*/ 250 h 250"/>
                <a:gd name="T42" fmla="*/ 200 w 200"/>
                <a:gd name="T43" fmla="*/ 225 h 250"/>
                <a:gd name="T44" fmla="*/ 200 w 200"/>
                <a:gd name="T45" fmla="*/ 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50">
                  <a:moveTo>
                    <a:pt x="200" y="88"/>
                  </a:moveTo>
                  <a:cubicBezTo>
                    <a:pt x="200" y="74"/>
                    <a:pt x="189" y="63"/>
                    <a:pt x="175" y="63"/>
                  </a:cubicBezTo>
                  <a:lnTo>
                    <a:pt x="135" y="63"/>
                  </a:lnTo>
                  <a:cubicBezTo>
                    <a:pt x="130" y="63"/>
                    <a:pt x="128" y="58"/>
                    <a:pt x="130" y="54"/>
                  </a:cubicBezTo>
                  <a:cubicBezTo>
                    <a:pt x="134" y="46"/>
                    <a:pt x="138" y="38"/>
                    <a:pt x="138" y="31"/>
                  </a:cubicBezTo>
                  <a:cubicBezTo>
                    <a:pt x="138" y="14"/>
                    <a:pt x="124" y="0"/>
                    <a:pt x="106" y="0"/>
                  </a:cubicBezTo>
                  <a:cubicBezTo>
                    <a:pt x="89" y="0"/>
                    <a:pt x="75" y="14"/>
                    <a:pt x="75" y="31"/>
                  </a:cubicBezTo>
                  <a:cubicBezTo>
                    <a:pt x="75" y="38"/>
                    <a:pt x="79" y="46"/>
                    <a:pt x="83" y="54"/>
                  </a:cubicBezTo>
                  <a:cubicBezTo>
                    <a:pt x="85" y="58"/>
                    <a:pt x="81" y="63"/>
                    <a:pt x="77" y="63"/>
                  </a:cubicBezTo>
                  <a:lnTo>
                    <a:pt x="25" y="63"/>
                  </a:lnTo>
                  <a:cubicBezTo>
                    <a:pt x="11" y="63"/>
                    <a:pt x="0" y="74"/>
                    <a:pt x="0" y="88"/>
                  </a:cubicBezTo>
                  <a:lnTo>
                    <a:pt x="0" y="118"/>
                  </a:lnTo>
                  <a:cubicBezTo>
                    <a:pt x="0" y="125"/>
                    <a:pt x="7" y="131"/>
                    <a:pt x="15" y="129"/>
                  </a:cubicBezTo>
                  <a:cubicBezTo>
                    <a:pt x="21" y="126"/>
                    <a:pt x="28" y="125"/>
                    <a:pt x="31" y="125"/>
                  </a:cubicBezTo>
                  <a:cubicBezTo>
                    <a:pt x="49" y="125"/>
                    <a:pt x="63" y="139"/>
                    <a:pt x="63" y="156"/>
                  </a:cubicBezTo>
                  <a:cubicBezTo>
                    <a:pt x="63" y="174"/>
                    <a:pt x="49" y="188"/>
                    <a:pt x="31" y="188"/>
                  </a:cubicBezTo>
                  <a:cubicBezTo>
                    <a:pt x="28" y="188"/>
                    <a:pt x="21" y="186"/>
                    <a:pt x="15" y="184"/>
                  </a:cubicBezTo>
                  <a:cubicBezTo>
                    <a:pt x="7" y="183"/>
                    <a:pt x="0" y="188"/>
                    <a:pt x="0" y="195"/>
                  </a:cubicBezTo>
                  <a:lnTo>
                    <a:pt x="0" y="225"/>
                  </a:lnTo>
                  <a:cubicBezTo>
                    <a:pt x="0" y="239"/>
                    <a:pt x="11" y="250"/>
                    <a:pt x="25" y="250"/>
                  </a:cubicBezTo>
                  <a:lnTo>
                    <a:pt x="175" y="250"/>
                  </a:lnTo>
                  <a:cubicBezTo>
                    <a:pt x="189" y="250"/>
                    <a:pt x="200" y="239"/>
                    <a:pt x="200" y="225"/>
                  </a:cubicBezTo>
                  <a:lnTo>
                    <a:pt x="200" y="88"/>
                  </a:lnTo>
                  <a:close/>
                </a:path>
              </a:pathLst>
            </a:custGeom>
            <a:solidFill>
              <a:srgbClr val="2DA2B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168411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spect="1"/>
          </p:cNvSpPr>
          <p:nvPr/>
        </p:nvSpPr>
        <p:spPr>
          <a:xfrm>
            <a:off x="8279126" y="3605182"/>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Decision</a:t>
            </a:r>
          </a:p>
        </p:txBody>
      </p:sp>
      <p:sp>
        <p:nvSpPr>
          <p:cNvPr id="5" name="Freeform 4"/>
          <p:cNvSpPr>
            <a:spLocks noChangeAspect="1"/>
          </p:cNvSpPr>
          <p:nvPr/>
        </p:nvSpPr>
        <p:spPr>
          <a:xfrm>
            <a:off x="5415454" y="3605182"/>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Validation phase</a:t>
            </a:r>
          </a:p>
        </p:txBody>
      </p:sp>
      <p:sp>
        <p:nvSpPr>
          <p:cNvPr id="6" name="Freeform 5"/>
          <p:cNvSpPr>
            <a:spLocks noChangeAspect="1"/>
          </p:cNvSpPr>
          <p:nvPr/>
        </p:nvSpPr>
        <p:spPr>
          <a:xfrm>
            <a:off x="3976927" y="2793529"/>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S</a:t>
            </a:r>
            <a:r>
              <a:rPr kumimoji="0" lang="en-GB" sz="1600" b="0" i="0" u="none" strike="noStrike" kern="0" cap="none" spc="0" normalizeH="0" baseline="0" dirty="0">
                <a:ln>
                  <a:noFill/>
                </a:ln>
                <a:solidFill>
                  <a:prstClr val="white"/>
                </a:solidFill>
                <a:effectLst/>
                <a:uLnTx/>
                <a:uFillTx/>
                <a:latin typeface="Calibri"/>
              </a:rPr>
              <a:t>ubmission</a:t>
            </a:r>
            <a:r>
              <a:rPr kumimoji="0" lang="en-US" sz="1600" b="0" i="0" u="none" strike="noStrike" kern="0" cap="none" spc="0" normalizeH="0" noProof="0" dirty="0">
                <a:ln>
                  <a:noFill/>
                </a:ln>
                <a:solidFill>
                  <a:prstClr val="white"/>
                </a:solidFill>
                <a:effectLst/>
                <a:uLnTx/>
                <a:uFillTx/>
                <a:latin typeface="Calibri"/>
              </a:rPr>
              <a:t> of an initial CTA by a Sponsor</a:t>
            </a:r>
            <a:endParaRPr kumimoji="0" lang="en-US" sz="1600" b="0" i="0" u="none" strike="noStrike" kern="0" cap="none" spc="0" normalizeH="0" baseline="0" noProof="0" dirty="0">
              <a:ln>
                <a:noFill/>
              </a:ln>
              <a:solidFill>
                <a:prstClr val="white"/>
              </a:solidFill>
              <a:effectLst/>
              <a:uLnTx/>
              <a:uFillTx/>
              <a:latin typeface="Calibri"/>
            </a:endParaRPr>
          </a:p>
        </p:txBody>
      </p:sp>
      <p:sp>
        <p:nvSpPr>
          <p:cNvPr id="8" name="Freeform 7"/>
          <p:cNvSpPr>
            <a:spLocks noChangeAspect="1"/>
          </p:cNvSpPr>
          <p:nvPr/>
        </p:nvSpPr>
        <p:spPr>
          <a:xfrm>
            <a:off x="6840599" y="2793529"/>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Assessment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Part I</a:t>
            </a:r>
          </a:p>
        </p:txBody>
      </p:sp>
      <p:sp>
        <p:nvSpPr>
          <p:cNvPr id="25" name="TextBox 17"/>
          <p:cNvSpPr txBox="1"/>
          <p:nvPr/>
        </p:nvSpPr>
        <p:spPr>
          <a:xfrm>
            <a:off x="887505" y="691082"/>
            <a:ext cx="8313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Example of the evaluation</a:t>
            </a:r>
            <a:r>
              <a:rPr kumimoji="0" lang="en-US" sz="2000" b="1" i="0" u="none" strike="noStrike" kern="0" cap="none" spc="0" normalizeH="0" noProof="0" dirty="0">
                <a:ln>
                  <a:noFill/>
                </a:ln>
                <a:solidFill>
                  <a:srgbClr val="2DA2BF"/>
                </a:solidFill>
                <a:effectLst/>
                <a:uLnTx/>
                <a:uFillTx/>
                <a:latin typeface="Verdana" panose="020B0604030504040204" pitchFamily="34" charset="0"/>
                <a:ea typeface="Verdana" panose="020B0604030504040204" pitchFamily="34" charset="0"/>
              </a:rPr>
              <a:t> process overview</a:t>
            </a:r>
            <a:endPar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endParaRPr>
          </a:p>
        </p:txBody>
      </p:sp>
      <p:sp>
        <p:nvSpPr>
          <p:cNvPr id="10" name="TextBox 4"/>
          <p:cNvSpPr txBox="1"/>
          <p:nvPr/>
        </p:nvSpPr>
        <p:spPr>
          <a:xfrm>
            <a:off x="516307" y="1421118"/>
            <a:ext cx="8541207" cy="1042485"/>
          </a:xfrm>
          <a:prstGeom prst="rect">
            <a:avLst/>
          </a:prstGeom>
          <a:noFill/>
        </p:spPr>
        <p:txBody>
          <a:bodyPr wrap="square" rtlCol="0">
            <a:noAutofit/>
          </a:bodyPr>
          <a:lstStyle/>
          <a:p>
            <a:pPr lvl="0" algn="just">
              <a:lnSpc>
                <a:spcPct val="150000"/>
              </a:lnSpc>
              <a:defRPr/>
            </a:pPr>
            <a:r>
              <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In this </a:t>
            </a:r>
            <a:r>
              <a:rPr lang="en-US" sz="1400" kern="0" dirty="0">
                <a:solidFill>
                  <a:sysClr val="windowText" lastClr="000000"/>
                </a:solidFill>
                <a:latin typeface="Verdana" panose="020B0604030504040204" pitchFamily="34" charset="0"/>
                <a:ea typeface="Verdana" panose="020B0604030504040204" pitchFamily="34" charset="0"/>
              </a:rPr>
              <a:t>simple process puzzle </a:t>
            </a:r>
            <a:r>
              <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example </a:t>
            </a:r>
            <a:r>
              <a:rPr lang="en-US" sz="1400" kern="0" dirty="0">
                <a:solidFill>
                  <a:sysClr val="windowText" lastClr="000000"/>
                </a:solidFill>
                <a:latin typeface="Verdana" panose="020B0604030504040204" pitchFamily="34" charset="0"/>
                <a:ea typeface="Verdana" panose="020B0604030504040204" pitchFamily="34" charset="0"/>
              </a:rPr>
              <a:t>you can see how the evaluation process is </a:t>
            </a:r>
            <a:r>
              <a:rPr lang="en-US" sz="1400" kern="0" dirty="0" err="1">
                <a:solidFill>
                  <a:sysClr val="windowText" lastClr="000000"/>
                </a:solidFill>
                <a:latin typeface="Verdana" panose="020B0604030504040204" pitchFamily="34" charset="0"/>
                <a:ea typeface="Verdana" panose="020B0604030504040204" pitchFamily="34" charset="0"/>
              </a:rPr>
              <a:t>summarised</a:t>
            </a:r>
            <a:r>
              <a:rPr lang="en-US" sz="1400" kern="0" dirty="0">
                <a:solidFill>
                  <a:sysClr val="windowText" lastClr="000000"/>
                </a:solidFill>
                <a:latin typeface="Verdana" panose="020B0604030504040204" pitchFamily="34" charset="0"/>
                <a:ea typeface="Verdana" panose="020B0604030504040204" pitchFamily="34" charset="0"/>
              </a:rPr>
              <a:t> in a visual representation.</a:t>
            </a:r>
            <a:endPar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12" name="Freeform 7"/>
          <p:cNvSpPr>
            <a:spLocks noChangeAspect="1"/>
          </p:cNvSpPr>
          <p:nvPr/>
        </p:nvSpPr>
        <p:spPr>
          <a:xfrm>
            <a:off x="6853477" y="4442593"/>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F2B8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prstClr val="white"/>
                </a:solidFill>
                <a:effectLst/>
                <a:uLnTx/>
                <a:uFillTx/>
                <a:latin typeface="Calibri"/>
                <a:ea typeface="+mn-ea"/>
                <a:cs typeface="+mn-cs"/>
              </a:rPr>
              <a:t>Assessment</a:t>
            </a:r>
          </a:p>
          <a:p>
            <a:pPr algn="ctr">
              <a:defRPr/>
            </a:pPr>
            <a:r>
              <a:rPr lang="en-US" sz="1600" kern="0" dirty="0">
                <a:solidFill>
                  <a:prstClr val="white"/>
                </a:solidFill>
              </a:rPr>
              <a:t>Part II</a:t>
            </a:r>
          </a:p>
        </p:txBody>
      </p:sp>
      <p:cxnSp>
        <p:nvCxnSpPr>
          <p:cNvPr id="11" name="Straight Connector 19"/>
          <p:cNvCxnSpPr/>
          <p:nvPr/>
        </p:nvCxnSpPr>
        <p:spPr>
          <a:xfrm rot="5400000">
            <a:off x="7109249" y="3494979"/>
            <a:ext cx="0" cy="5544000"/>
          </a:xfrm>
          <a:prstGeom prst="straightConnector1">
            <a:avLst/>
          </a:prstGeom>
          <a:noFill/>
          <a:ln w="28575" cap="rnd">
            <a:solidFill>
              <a:srgbClr val="003399"/>
            </a:solidFill>
            <a:prstDash val="solid"/>
            <a:miter/>
          </a:ln>
        </p:spPr>
      </p:cxnSp>
      <p:sp>
        <p:nvSpPr>
          <p:cNvPr id="14" name="Oval 11"/>
          <p:cNvSpPr/>
          <p:nvPr/>
        </p:nvSpPr>
        <p:spPr>
          <a:xfrm rot="5400000">
            <a:off x="9057514" y="6140979"/>
            <a:ext cx="252000" cy="252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sp>
        <p:nvSpPr>
          <p:cNvPr id="16" name="Oval 10"/>
          <p:cNvSpPr/>
          <p:nvPr/>
        </p:nvSpPr>
        <p:spPr>
          <a:xfrm rot="5400000">
            <a:off x="6193842" y="6140979"/>
            <a:ext cx="252000" cy="252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sp>
        <p:nvSpPr>
          <p:cNvPr id="17" name="Oval 18"/>
          <p:cNvSpPr/>
          <p:nvPr/>
        </p:nvSpPr>
        <p:spPr>
          <a:xfrm rot="5400000">
            <a:off x="7631865" y="6140979"/>
            <a:ext cx="252000" cy="252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sp>
        <p:nvSpPr>
          <p:cNvPr id="18" name="Oval 10"/>
          <p:cNvSpPr/>
          <p:nvPr/>
        </p:nvSpPr>
        <p:spPr>
          <a:xfrm rot="5400000">
            <a:off x="4755315" y="6140979"/>
            <a:ext cx="252000" cy="252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sp>
        <p:nvSpPr>
          <p:cNvPr id="9" name="Isosceles Triangle 8"/>
          <p:cNvSpPr/>
          <p:nvPr/>
        </p:nvSpPr>
        <p:spPr>
          <a:xfrm rot="5400000">
            <a:off x="9903391" y="6158979"/>
            <a:ext cx="252000" cy="216000"/>
          </a:xfrm>
          <a:prstGeom prst="triangl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757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7169" y="2804605"/>
            <a:ext cx="1744599" cy="386770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17"/>
          <p:cNvSpPr txBox="1"/>
          <p:nvPr/>
        </p:nvSpPr>
        <p:spPr>
          <a:xfrm>
            <a:off x="887505" y="691082"/>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Order the parts of the process puzzle</a:t>
            </a:r>
          </a:p>
        </p:txBody>
      </p:sp>
      <p:sp>
        <p:nvSpPr>
          <p:cNvPr id="2" name="Rectángulo 1"/>
          <p:cNvSpPr/>
          <p:nvPr/>
        </p:nvSpPr>
        <p:spPr>
          <a:xfrm>
            <a:off x="631745" y="1186518"/>
            <a:ext cx="10620447" cy="1384995"/>
          </a:xfrm>
          <a:prstGeom prst="rect">
            <a:avLst/>
          </a:prstGeom>
        </p:spPr>
        <p:txBody>
          <a:bodyPr wrap="square">
            <a:spAutoFit/>
          </a:bodyPr>
          <a:lstStyle/>
          <a:p>
            <a:pPr lvl="0" algn="just">
              <a:lnSpc>
                <a:spcPct val="150000"/>
              </a:lnSpc>
              <a:defRPr/>
            </a:pPr>
            <a:r>
              <a:rPr lang="en-US" sz="1400" kern="0" dirty="0">
                <a:solidFill>
                  <a:sysClr val="windowText" lastClr="000000"/>
                </a:solidFill>
                <a:latin typeface="Verdana" panose="020B0604030504040204" pitchFamily="34" charset="0"/>
                <a:ea typeface="Verdana" panose="020B0604030504040204" pitchFamily="34" charset="0"/>
              </a:rPr>
              <a:t>To </a:t>
            </a:r>
            <a:r>
              <a:rPr lang="en-US" sz="1400" kern="0" dirty="0" err="1">
                <a:solidFill>
                  <a:sysClr val="windowText" lastClr="000000"/>
                </a:solidFill>
                <a:latin typeface="Verdana" panose="020B0604030504040204" pitchFamily="34" charset="0"/>
                <a:ea typeface="Verdana" panose="020B0604030504040204" pitchFamily="34" charset="0"/>
              </a:rPr>
              <a:t>organise</a:t>
            </a:r>
            <a:r>
              <a:rPr lang="en-US" sz="1400" kern="0" dirty="0">
                <a:solidFill>
                  <a:sysClr val="windowText" lastClr="000000"/>
                </a:solidFill>
                <a:latin typeface="Verdana" panose="020B0604030504040204" pitchFamily="34" charset="0"/>
                <a:ea typeface="Verdana" panose="020B0604030504040204" pitchFamily="34" charset="0"/>
              </a:rPr>
              <a:t> the puzzle pieces, </a:t>
            </a:r>
            <a:r>
              <a:rPr lang="en-US" sz="1400" b="1" kern="0" dirty="0">
                <a:solidFill>
                  <a:sysClr val="windowText" lastClr="000000"/>
                </a:solidFill>
                <a:latin typeface="Verdana" panose="020B0604030504040204" pitchFamily="34" charset="0"/>
                <a:ea typeface="Verdana" panose="020B0604030504040204" pitchFamily="34" charset="0"/>
              </a:rPr>
              <a:t>drag and drop the figures </a:t>
            </a:r>
            <a:r>
              <a:rPr lang="en-US" sz="1400" kern="0" dirty="0">
                <a:solidFill>
                  <a:sysClr val="windowText" lastClr="000000"/>
                </a:solidFill>
                <a:latin typeface="Verdana" panose="020B0604030504040204" pitchFamily="34" charset="0"/>
                <a:ea typeface="Verdana" panose="020B0604030504040204" pitchFamily="34" charset="0"/>
              </a:rPr>
              <a:t>to create a sequence of tasks/actions that can happen after the review of Part I and Part II documentation. </a:t>
            </a:r>
          </a:p>
          <a:p>
            <a:pPr lvl="0" algn="just">
              <a:lnSpc>
                <a:spcPct val="150000"/>
              </a:lnSpc>
              <a:defRPr/>
            </a:pPr>
            <a:r>
              <a:rPr lang="en-US" sz="1400" kern="0" dirty="0">
                <a:solidFill>
                  <a:sysClr val="windowText" lastClr="000000"/>
                </a:solidFill>
                <a:latin typeface="Verdana" panose="020B0604030504040204" pitchFamily="34" charset="0"/>
                <a:ea typeface="Verdana" panose="020B0604030504040204" pitchFamily="34" charset="0"/>
              </a:rPr>
              <a:t>Keep in mind that </a:t>
            </a:r>
            <a:r>
              <a:rPr lang="en-US" sz="1400" b="1" kern="0" dirty="0">
                <a:solidFill>
                  <a:sysClr val="windowText" lastClr="000000"/>
                </a:solidFill>
                <a:latin typeface="Verdana" panose="020B0604030504040204" pitchFamily="34" charset="0"/>
                <a:ea typeface="Verdana" panose="020B0604030504040204" pitchFamily="34" charset="0"/>
              </a:rPr>
              <a:t>only some of these tasks/actions are mandatory</a:t>
            </a:r>
            <a:r>
              <a:rPr lang="en-US" sz="1400" kern="0" dirty="0">
                <a:solidFill>
                  <a:sysClr val="windowText" lastClr="000000"/>
                </a:solidFill>
                <a:latin typeface="Verdana" panose="020B0604030504040204" pitchFamily="34" charset="0"/>
                <a:ea typeface="Verdana" panose="020B0604030504040204" pitchFamily="34" charset="0"/>
              </a:rPr>
              <a:t>, and that not all figures must be used as some tasks/actions may only occur in certain circumstances. </a:t>
            </a:r>
            <a:r>
              <a:rPr lang="en-US" sz="1400" b="1" kern="0" dirty="0">
                <a:solidFill>
                  <a:sysClr val="windowText" lastClr="000000"/>
                </a:solidFill>
                <a:latin typeface="Verdana" panose="020B0604030504040204" pitchFamily="34" charset="0"/>
                <a:ea typeface="Verdana" panose="020B0604030504040204" pitchFamily="34" charset="0"/>
              </a:rPr>
              <a:t>There may be more than one correct flow</a:t>
            </a:r>
            <a:r>
              <a:rPr lang="en-US" sz="1400" kern="0" dirty="0">
                <a:solidFill>
                  <a:sysClr val="windowText" lastClr="000000"/>
                </a:solidFill>
                <a:latin typeface="Verdana" panose="020B0604030504040204" pitchFamily="34" charset="0"/>
                <a:ea typeface="Verdana" panose="020B0604030504040204" pitchFamily="34" charset="0"/>
              </a:rPr>
              <a:t>.</a:t>
            </a:r>
          </a:p>
        </p:txBody>
      </p:sp>
      <p:sp>
        <p:nvSpPr>
          <p:cNvPr id="21" name="Freeform 3"/>
          <p:cNvSpPr>
            <a:spLocks noChangeAspect="1"/>
          </p:cNvSpPr>
          <p:nvPr/>
        </p:nvSpPr>
        <p:spPr>
          <a:xfrm>
            <a:off x="9194979" y="2855397"/>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kern="0" dirty="0">
                <a:solidFill>
                  <a:prstClr val="white"/>
                </a:solidFill>
              </a:rPr>
              <a:t>Submit Part II conclusion</a:t>
            </a:r>
          </a:p>
        </p:txBody>
      </p:sp>
      <p:sp>
        <p:nvSpPr>
          <p:cNvPr id="22" name="Freeform 4"/>
          <p:cNvSpPr>
            <a:spLocks noChangeAspect="1"/>
          </p:cNvSpPr>
          <p:nvPr/>
        </p:nvSpPr>
        <p:spPr>
          <a:xfrm>
            <a:off x="5882422" y="3079516"/>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Submit Part I conclusion</a:t>
            </a:r>
          </a:p>
        </p:txBody>
      </p:sp>
      <p:sp>
        <p:nvSpPr>
          <p:cNvPr id="23" name="Freeform 5"/>
          <p:cNvSpPr>
            <a:spLocks noChangeAspect="1"/>
          </p:cNvSpPr>
          <p:nvPr/>
        </p:nvSpPr>
        <p:spPr>
          <a:xfrm>
            <a:off x="2876380" y="3023759"/>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Raise RFI</a:t>
            </a:r>
          </a:p>
        </p:txBody>
      </p:sp>
      <p:sp>
        <p:nvSpPr>
          <p:cNvPr id="26" name="Freeform 7"/>
          <p:cNvSpPr>
            <a:spLocks noChangeAspect="1"/>
          </p:cNvSpPr>
          <p:nvPr/>
        </p:nvSpPr>
        <p:spPr>
          <a:xfrm>
            <a:off x="2907228" y="4854592"/>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Submit Decision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Freeform 8"/>
          <p:cNvSpPr>
            <a:spLocks noChangeAspect="1"/>
          </p:cNvSpPr>
          <p:nvPr/>
        </p:nvSpPr>
        <p:spPr>
          <a:xfrm>
            <a:off x="8201468" y="4280635"/>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Circulate</a:t>
            </a:r>
            <a:r>
              <a:rPr kumimoji="0" lang="en-US" sz="1600" b="0" i="0" u="none" strike="noStrike" kern="0" cap="none" spc="0" normalizeH="0" noProof="0" dirty="0">
                <a:ln>
                  <a:noFill/>
                </a:ln>
                <a:solidFill>
                  <a:prstClr val="white"/>
                </a:solidFill>
                <a:effectLst/>
                <a:uLnTx/>
                <a:uFillTx/>
                <a:latin typeface="Calibri"/>
                <a:ea typeface="+mn-ea"/>
                <a:cs typeface="+mn-cs"/>
              </a:rPr>
              <a:t> DAR </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Freeform 3"/>
          <p:cNvSpPr>
            <a:spLocks noChangeAspect="1"/>
          </p:cNvSpPr>
          <p:nvPr/>
        </p:nvSpPr>
        <p:spPr>
          <a:xfrm>
            <a:off x="4392342" y="5318694"/>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Consolidate considerations</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Freeform 3"/>
          <p:cNvSpPr>
            <a:spLocks noChangeAspect="1"/>
          </p:cNvSpPr>
          <p:nvPr/>
        </p:nvSpPr>
        <p:spPr>
          <a:xfrm>
            <a:off x="10317497" y="3898812"/>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Raise considerations</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30" name="Freeform 5"/>
          <p:cNvSpPr>
            <a:spLocks noChangeAspect="1"/>
          </p:cNvSpPr>
          <p:nvPr/>
        </p:nvSpPr>
        <p:spPr>
          <a:xfrm>
            <a:off x="7428453" y="2867254"/>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Assess RFI response</a:t>
            </a:r>
          </a:p>
        </p:txBody>
      </p:sp>
      <p:sp>
        <p:nvSpPr>
          <p:cNvPr id="33" name="Freeform 5"/>
          <p:cNvSpPr>
            <a:spLocks noChangeAspect="1"/>
          </p:cNvSpPr>
          <p:nvPr/>
        </p:nvSpPr>
        <p:spPr>
          <a:xfrm>
            <a:off x="7158428" y="5353086"/>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Raise RFI</a:t>
            </a:r>
          </a:p>
        </p:txBody>
      </p:sp>
      <p:sp>
        <p:nvSpPr>
          <p:cNvPr id="34" name="Freeform 3"/>
          <p:cNvSpPr>
            <a:spLocks noChangeAspect="1"/>
          </p:cNvSpPr>
          <p:nvPr/>
        </p:nvSpPr>
        <p:spPr>
          <a:xfrm>
            <a:off x="4272623" y="3787480"/>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Consolidate considerations</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Freeform 3"/>
          <p:cNvSpPr>
            <a:spLocks noChangeAspect="1"/>
          </p:cNvSpPr>
          <p:nvPr/>
        </p:nvSpPr>
        <p:spPr>
          <a:xfrm>
            <a:off x="5864452" y="4675392"/>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Raise considerations</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36" name="Freeform 5"/>
          <p:cNvSpPr>
            <a:spLocks noChangeAspect="1"/>
          </p:cNvSpPr>
          <p:nvPr/>
        </p:nvSpPr>
        <p:spPr>
          <a:xfrm>
            <a:off x="9379058" y="5265859"/>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Assess RFI response</a:t>
            </a:r>
          </a:p>
        </p:txBody>
      </p:sp>
      <p:sp>
        <p:nvSpPr>
          <p:cNvPr id="37" name="Freeform 8"/>
          <p:cNvSpPr>
            <a:spLocks noChangeAspect="1"/>
          </p:cNvSpPr>
          <p:nvPr/>
        </p:nvSpPr>
        <p:spPr>
          <a:xfrm>
            <a:off x="1036453" y="2873369"/>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A86ED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Review Part</a:t>
            </a:r>
            <a:r>
              <a:rPr kumimoji="0" lang="en-US" sz="1600" b="0" i="0" u="none" strike="noStrike" kern="0" cap="none" spc="0" normalizeH="0" noProof="0" dirty="0">
                <a:ln>
                  <a:noFill/>
                </a:ln>
                <a:solidFill>
                  <a:prstClr val="white"/>
                </a:solidFill>
                <a:effectLst/>
                <a:uLnTx/>
                <a:uFillTx/>
                <a:latin typeface="Calibri"/>
                <a:ea typeface="+mn-ea"/>
                <a:cs typeface="+mn-cs"/>
              </a:rPr>
              <a:t> I documentation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Freeform 8"/>
          <p:cNvSpPr>
            <a:spLocks noChangeAspect="1"/>
          </p:cNvSpPr>
          <p:nvPr/>
        </p:nvSpPr>
        <p:spPr>
          <a:xfrm>
            <a:off x="1036453" y="5197451"/>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A86ED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Review Part</a:t>
            </a:r>
            <a:r>
              <a:rPr kumimoji="0" lang="en-US" sz="1600" b="0" i="0" u="none" strike="noStrike" kern="0" cap="none" spc="0" normalizeH="0" noProof="0" dirty="0">
                <a:ln>
                  <a:noFill/>
                </a:ln>
                <a:solidFill>
                  <a:prstClr val="white"/>
                </a:solidFill>
                <a:effectLst/>
                <a:uLnTx/>
                <a:uFillTx/>
                <a:latin typeface="Calibri"/>
                <a:ea typeface="+mn-ea"/>
                <a:cs typeface="+mn-cs"/>
              </a:rPr>
              <a:t> II documentation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8" name="Straight Connector 19"/>
          <p:cNvCxnSpPr/>
          <p:nvPr/>
        </p:nvCxnSpPr>
        <p:spPr>
          <a:xfrm rot="5400000">
            <a:off x="2045391" y="3550138"/>
            <a:ext cx="0" cy="2196000"/>
          </a:xfrm>
          <a:prstGeom prst="straightConnector1">
            <a:avLst/>
          </a:prstGeom>
          <a:noFill/>
          <a:ln w="28575" cap="rnd">
            <a:solidFill>
              <a:srgbClr val="003399"/>
            </a:solidFill>
            <a:prstDash val="solid"/>
            <a:miter/>
          </a:ln>
        </p:spPr>
      </p:cxnSp>
      <p:sp>
        <p:nvSpPr>
          <p:cNvPr id="41" name="Oval 10"/>
          <p:cNvSpPr/>
          <p:nvPr/>
        </p:nvSpPr>
        <p:spPr>
          <a:xfrm rot="5400000">
            <a:off x="2699578" y="4594138"/>
            <a:ext cx="108000" cy="10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28575"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sp>
        <p:nvSpPr>
          <p:cNvPr id="42" name="Oval 10 - 1"/>
          <p:cNvSpPr/>
          <p:nvPr/>
        </p:nvSpPr>
        <p:spPr>
          <a:xfrm rot="5400000">
            <a:off x="2902551" y="4594138"/>
            <a:ext cx="108000" cy="10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28575"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sp>
        <p:nvSpPr>
          <p:cNvPr id="43" name="Oval 10 - 2"/>
          <p:cNvSpPr/>
          <p:nvPr/>
        </p:nvSpPr>
        <p:spPr>
          <a:xfrm rot="5400000">
            <a:off x="3105524" y="4594138"/>
            <a:ext cx="108000" cy="10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28575"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grpSp>
        <p:nvGrpSpPr>
          <p:cNvPr id="4" name="Group 3"/>
          <p:cNvGrpSpPr/>
          <p:nvPr/>
        </p:nvGrpSpPr>
        <p:grpSpPr>
          <a:xfrm>
            <a:off x="10488071" y="377827"/>
            <a:ext cx="1375457" cy="1333499"/>
            <a:chOff x="10694194" y="1663959"/>
            <a:chExt cx="773097" cy="772534"/>
          </a:xfrm>
        </p:grpSpPr>
        <p:sp>
          <p:nvSpPr>
            <p:cNvPr id="48" name="Freeform 3"/>
            <p:cNvSpPr>
              <a:spLocks noChangeAspect="1"/>
            </p:cNvSpPr>
            <p:nvPr/>
          </p:nvSpPr>
          <p:spPr>
            <a:xfrm>
              <a:off x="10806092" y="1681802"/>
              <a:ext cx="617489" cy="536585"/>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33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kern="0" dirty="0">
                <a:solidFill>
                  <a:prstClr val="white"/>
                </a:solidFill>
              </a:endParaRPr>
            </a:p>
          </p:txBody>
        </p:sp>
        <p:grpSp>
          <p:nvGrpSpPr>
            <p:cNvPr id="44" name="Cursor2" descr="{&quot;Key&quot;:&quot;POWER_USER_SHAPE_ICON&quot;,&quot;Value&quot;:&quot;POWER_USER_SHAPE_ICON_STYLE_1&quot;}">
              <a:extLst>
                <a:ext uri="{FF2B5EF4-FFF2-40B4-BE49-F238E27FC236}">
                  <a16:creationId xmlns:a16="http://schemas.microsoft.com/office/drawing/2014/main" id="{3A99E043-5C29-40D3-BAC0-3D7E56091529}"/>
                </a:ext>
              </a:extLst>
            </p:cNvPr>
            <p:cNvGrpSpPr>
              <a:grpSpLocks noChangeAspect="1"/>
            </p:cNvGrpSpPr>
            <p:nvPr>
              <p:custDataLst>
                <p:tags r:id="rId2"/>
              </p:custDataLst>
            </p:nvPr>
          </p:nvGrpSpPr>
          <p:grpSpPr bwMode="auto">
            <a:xfrm>
              <a:off x="10694194" y="1663959"/>
              <a:ext cx="395728" cy="395728"/>
              <a:chOff x="3747" y="175"/>
              <a:chExt cx="175" cy="175"/>
            </a:xfrm>
            <a:solidFill>
              <a:schemeClr val="bg1"/>
            </a:solidFill>
          </p:grpSpPr>
          <p:sp>
            <p:nvSpPr>
              <p:cNvPr id="45" name="Freeform 27">
                <a:extLst>
                  <a:ext uri="{FF2B5EF4-FFF2-40B4-BE49-F238E27FC236}">
                    <a16:creationId xmlns:a16="http://schemas.microsoft.com/office/drawing/2014/main" id="{20541D53-BD8A-4834-9FB1-2BA9A4807DDB}"/>
                  </a:ext>
                </a:extLst>
              </p:cNvPr>
              <p:cNvSpPr>
                <a:spLocks/>
              </p:cNvSpPr>
              <p:nvPr/>
            </p:nvSpPr>
            <p:spPr bwMode="auto">
              <a:xfrm>
                <a:off x="3747" y="175"/>
                <a:ext cx="175" cy="175"/>
              </a:xfrm>
              <a:custGeom>
                <a:avLst/>
                <a:gdLst>
                  <a:gd name="T0" fmla="*/ 300 w 363"/>
                  <a:gd name="T1" fmla="*/ 250 h 363"/>
                  <a:gd name="T2" fmla="*/ 275 w 363"/>
                  <a:gd name="T3" fmla="*/ 225 h 363"/>
                  <a:gd name="T4" fmla="*/ 300 w 363"/>
                  <a:gd name="T5" fmla="*/ 200 h 363"/>
                  <a:gd name="T6" fmla="*/ 200 w 363"/>
                  <a:gd name="T7" fmla="*/ 200 h 363"/>
                  <a:gd name="T8" fmla="*/ 200 w 363"/>
                  <a:gd name="T9" fmla="*/ 300 h 363"/>
                  <a:gd name="T10" fmla="*/ 225 w 363"/>
                  <a:gd name="T11" fmla="*/ 275 h 363"/>
                  <a:gd name="T12" fmla="*/ 250 w 363"/>
                  <a:gd name="T13" fmla="*/ 300 h 363"/>
                  <a:gd name="T14" fmla="*/ 188 w 363"/>
                  <a:gd name="T15" fmla="*/ 363 h 363"/>
                  <a:gd name="T16" fmla="*/ 175 w 363"/>
                  <a:gd name="T17" fmla="*/ 363 h 363"/>
                  <a:gd name="T18" fmla="*/ 113 w 363"/>
                  <a:gd name="T19" fmla="*/ 300 h 363"/>
                  <a:gd name="T20" fmla="*/ 138 w 363"/>
                  <a:gd name="T21" fmla="*/ 275 h 363"/>
                  <a:gd name="T22" fmla="*/ 163 w 363"/>
                  <a:gd name="T23" fmla="*/ 300 h 363"/>
                  <a:gd name="T24" fmla="*/ 163 w 363"/>
                  <a:gd name="T25" fmla="*/ 200 h 363"/>
                  <a:gd name="T26" fmla="*/ 63 w 363"/>
                  <a:gd name="T27" fmla="*/ 200 h 363"/>
                  <a:gd name="T28" fmla="*/ 88 w 363"/>
                  <a:gd name="T29" fmla="*/ 225 h 363"/>
                  <a:gd name="T30" fmla="*/ 63 w 363"/>
                  <a:gd name="T31" fmla="*/ 250 h 363"/>
                  <a:gd name="T32" fmla="*/ 0 w 363"/>
                  <a:gd name="T33" fmla="*/ 188 h 363"/>
                  <a:gd name="T34" fmla="*/ 0 w 363"/>
                  <a:gd name="T35" fmla="*/ 175 h 363"/>
                  <a:gd name="T36" fmla="*/ 63 w 363"/>
                  <a:gd name="T37" fmla="*/ 113 h 363"/>
                  <a:gd name="T38" fmla="*/ 88 w 363"/>
                  <a:gd name="T39" fmla="*/ 138 h 363"/>
                  <a:gd name="T40" fmla="*/ 63 w 363"/>
                  <a:gd name="T41" fmla="*/ 163 h 363"/>
                  <a:gd name="T42" fmla="*/ 163 w 363"/>
                  <a:gd name="T43" fmla="*/ 163 h 363"/>
                  <a:gd name="T44" fmla="*/ 163 w 363"/>
                  <a:gd name="T45" fmla="*/ 63 h 363"/>
                  <a:gd name="T46" fmla="*/ 138 w 363"/>
                  <a:gd name="T47" fmla="*/ 88 h 363"/>
                  <a:gd name="T48" fmla="*/ 113 w 363"/>
                  <a:gd name="T49" fmla="*/ 63 h 363"/>
                  <a:gd name="T50" fmla="*/ 175 w 363"/>
                  <a:gd name="T51" fmla="*/ 0 h 363"/>
                  <a:gd name="T52" fmla="*/ 188 w 363"/>
                  <a:gd name="T53" fmla="*/ 0 h 363"/>
                  <a:gd name="T54" fmla="*/ 250 w 363"/>
                  <a:gd name="T55" fmla="*/ 63 h 363"/>
                  <a:gd name="T56" fmla="*/ 225 w 363"/>
                  <a:gd name="T57" fmla="*/ 88 h 363"/>
                  <a:gd name="T58" fmla="*/ 200 w 363"/>
                  <a:gd name="T59" fmla="*/ 63 h 363"/>
                  <a:gd name="T60" fmla="*/ 200 w 363"/>
                  <a:gd name="T61" fmla="*/ 163 h 363"/>
                  <a:gd name="T62" fmla="*/ 300 w 363"/>
                  <a:gd name="T63" fmla="*/ 163 h 363"/>
                  <a:gd name="T64" fmla="*/ 275 w 363"/>
                  <a:gd name="T65" fmla="*/ 138 h 363"/>
                  <a:gd name="T66" fmla="*/ 300 w 363"/>
                  <a:gd name="T67" fmla="*/ 113 h 363"/>
                  <a:gd name="T68" fmla="*/ 363 w 363"/>
                  <a:gd name="T69" fmla="*/ 175 h 363"/>
                  <a:gd name="T70" fmla="*/ 363 w 363"/>
                  <a:gd name="T71" fmla="*/ 188 h 363"/>
                  <a:gd name="T72" fmla="*/ 300 w 363"/>
                  <a:gd name="T73" fmla="*/ 2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3" h="363">
                    <a:moveTo>
                      <a:pt x="300" y="250"/>
                    </a:moveTo>
                    <a:lnTo>
                      <a:pt x="275" y="225"/>
                    </a:lnTo>
                    <a:lnTo>
                      <a:pt x="300" y="200"/>
                    </a:lnTo>
                    <a:lnTo>
                      <a:pt x="200" y="200"/>
                    </a:lnTo>
                    <a:lnTo>
                      <a:pt x="200" y="300"/>
                    </a:lnTo>
                    <a:lnTo>
                      <a:pt x="225" y="275"/>
                    </a:lnTo>
                    <a:lnTo>
                      <a:pt x="250" y="300"/>
                    </a:lnTo>
                    <a:lnTo>
                      <a:pt x="188" y="363"/>
                    </a:lnTo>
                    <a:lnTo>
                      <a:pt x="175" y="363"/>
                    </a:lnTo>
                    <a:lnTo>
                      <a:pt x="113" y="300"/>
                    </a:lnTo>
                    <a:lnTo>
                      <a:pt x="138" y="275"/>
                    </a:lnTo>
                    <a:lnTo>
                      <a:pt x="163" y="300"/>
                    </a:lnTo>
                    <a:lnTo>
                      <a:pt x="163" y="200"/>
                    </a:lnTo>
                    <a:lnTo>
                      <a:pt x="63" y="200"/>
                    </a:lnTo>
                    <a:lnTo>
                      <a:pt x="88" y="225"/>
                    </a:lnTo>
                    <a:lnTo>
                      <a:pt x="63" y="250"/>
                    </a:lnTo>
                    <a:lnTo>
                      <a:pt x="0" y="188"/>
                    </a:lnTo>
                    <a:lnTo>
                      <a:pt x="0" y="175"/>
                    </a:lnTo>
                    <a:lnTo>
                      <a:pt x="63" y="113"/>
                    </a:lnTo>
                    <a:lnTo>
                      <a:pt x="88" y="138"/>
                    </a:lnTo>
                    <a:lnTo>
                      <a:pt x="63" y="163"/>
                    </a:lnTo>
                    <a:lnTo>
                      <a:pt x="163" y="163"/>
                    </a:lnTo>
                    <a:lnTo>
                      <a:pt x="163" y="63"/>
                    </a:lnTo>
                    <a:lnTo>
                      <a:pt x="138" y="88"/>
                    </a:lnTo>
                    <a:lnTo>
                      <a:pt x="113" y="63"/>
                    </a:lnTo>
                    <a:lnTo>
                      <a:pt x="175" y="0"/>
                    </a:lnTo>
                    <a:lnTo>
                      <a:pt x="188" y="0"/>
                    </a:lnTo>
                    <a:lnTo>
                      <a:pt x="250" y="63"/>
                    </a:lnTo>
                    <a:lnTo>
                      <a:pt x="225" y="88"/>
                    </a:lnTo>
                    <a:lnTo>
                      <a:pt x="200" y="63"/>
                    </a:lnTo>
                    <a:lnTo>
                      <a:pt x="200" y="163"/>
                    </a:lnTo>
                    <a:lnTo>
                      <a:pt x="300" y="163"/>
                    </a:lnTo>
                    <a:lnTo>
                      <a:pt x="275" y="138"/>
                    </a:lnTo>
                    <a:lnTo>
                      <a:pt x="300" y="113"/>
                    </a:lnTo>
                    <a:lnTo>
                      <a:pt x="363" y="175"/>
                    </a:lnTo>
                    <a:lnTo>
                      <a:pt x="363" y="188"/>
                    </a:lnTo>
                    <a:lnTo>
                      <a:pt x="300" y="2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8">
                <a:extLst>
                  <a:ext uri="{FF2B5EF4-FFF2-40B4-BE49-F238E27FC236}">
                    <a16:creationId xmlns:a16="http://schemas.microsoft.com/office/drawing/2014/main" id="{93C90CD6-28D7-4854-A0A8-0E952458417E}"/>
                  </a:ext>
                </a:extLst>
              </p:cNvPr>
              <p:cNvSpPr>
                <a:spLocks/>
              </p:cNvSpPr>
              <p:nvPr/>
            </p:nvSpPr>
            <p:spPr bwMode="auto">
              <a:xfrm>
                <a:off x="3801" y="229"/>
                <a:ext cx="66" cy="66"/>
              </a:xfrm>
              <a:custGeom>
                <a:avLst/>
                <a:gdLst>
                  <a:gd name="T0" fmla="*/ 0 w 137"/>
                  <a:gd name="T1" fmla="*/ 50 h 137"/>
                  <a:gd name="T2" fmla="*/ 0 w 137"/>
                  <a:gd name="T3" fmla="*/ 87 h 137"/>
                  <a:gd name="T4" fmla="*/ 50 w 137"/>
                  <a:gd name="T5" fmla="*/ 87 h 137"/>
                  <a:gd name="T6" fmla="*/ 50 w 137"/>
                  <a:gd name="T7" fmla="*/ 137 h 137"/>
                  <a:gd name="T8" fmla="*/ 87 w 137"/>
                  <a:gd name="T9" fmla="*/ 137 h 137"/>
                  <a:gd name="T10" fmla="*/ 87 w 137"/>
                  <a:gd name="T11" fmla="*/ 87 h 137"/>
                  <a:gd name="T12" fmla="*/ 137 w 137"/>
                  <a:gd name="T13" fmla="*/ 87 h 137"/>
                  <a:gd name="T14" fmla="*/ 137 w 137"/>
                  <a:gd name="T15" fmla="*/ 50 h 137"/>
                  <a:gd name="T16" fmla="*/ 87 w 137"/>
                  <a:gd name="T17" fmla="*/ 50 h 137"/>
                  <a:gd name="T18" fmla="*/ 87 w 137"/>
                  <a:gd name="T19" fmla="*/ 0 h 137"/>
                  <a:gd name="T20" fmla="*/ 50 w 137"/>
                  <a:gd name="T21" fmla="*/ 0 h 137"/>
                  <a:gd name="T22" fmla="*/ 50 w 137"/>
                  <a:gd name="T23" fmla="*/ 50 h 137"/>
                  <a:gd name="T24" fmla="*/ 0 w 137"/>
                  <a:gd name="T25" fmla="*/ 5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7">
                    <a:moveTo>
                      <a:pt x="0" y="50"/>
                    </a:moveTo>
                    <a:lnTo>
                      <a:pt x="0" y="87"/>
                    </a:lnTo>
                    <a:lnTo>
                      <a:pt x="50" y="87"/>
                    </a:lnTo>
                    <a:lnTo>
                      <a:pt x="50" y="137"/>
                    </a:lnTo>
                    <a:lnTo>
                      <a:pt x="87" y="137"/>
                    </a:lnTo>
                    <a:lnTo>
                      <a:pt x="87" y="87"/>
                    </a:lnTo>
                    <a:lnTo>
                      <a:pt x="137" y="87"/>
                    </a:lnTo>
                    <a:lnTo>
                      <a:pt x="137" y="50"/>
                    </a:lnTo>
                    <a:lnTo>
                      <a:pt x="87" y="50"/>
                    </a:lnTo>
                    <a:lnTo>
                      <a:pt x="87" y="0"/>
                    </a:lnTo>
                    <a:lnTo>
                      <a:pt x="50" y="0"/>
                    </a:lnTo>
                    <a:lnTo>
                      <a:pt x="50" y="50"/>
                    </a:lnTo>
                    <a:lnTo>
                      <a:pt x="0" y="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 name="Cursor" descr="{&quot;Key&quot;:&quot;POWER_USER_SHAPE_ICON&quot;,&quot;Value&quot;:&quot;POWER_USER_SHAPE_ICON_STYLE_1&quot;}"/>
            <p:cNvSpPr>
              <a:spLocks noChangeAspect="1"/>
            </p:cNvSpPr>
            <p:nvPr>
              <p:custDataLst>
                <p:tags r:id="rId3"/>
              </p:custDataLst>
            </p:nvPr>
          </p:nvSpPr>
          <p:spPr bwMode="auto">
            <a:xfrm flipH="1">
              <a:off x="11167390" y="1893568"/>
              <a:ext cx="299901" cy="542925"/>
            </a:xfrm>
            <a:custGeom>
              <a:avLst/>
              <a:gdLst>
                <a:gd name="T0" fmla="*/ 413 w 422"/>
                <a:gd name="T1" fmla="*/ 4 h 721"/>
                <a:gd name="T2" fmla="*/ 386 w 422"/>
                <a:gd name="T3" fmla="*/ 9 h 721"/>
                <a:gd name="T4" fmla="*/ 9 w 422"/>
                <a:gd name="T5" fmla="*/ 355 h 721"/>
                <a:gd name="T6" fmla="*/ 1 w 422"/>
                <a:gd name="T7" fmla="*/ 377 h 721"/>
                <a:gd name="T8" fmla="*/ 16 w 422"/>
                <a:gd name="T9" fmla="*/ 396 h 721"/>
                <a:gd name="T10" fmla="*/ 145 w 422"/>
                <a:gd name="T11" fmla="*/ 453 h 721"/>
                <a:gd name="T12" fmla="*/ 64 w 422"/>
                <a:gd name="T13" fmla="*/ 635 h 721"/>
                <a:gd name="T14" fmla="*/ 88 w 422"/>
                <a:gd name="T15" fmla="*/ 694 h 721"/>
                <a:gd name="T16" fmla="*/ 125 w 422"/>
                <a:gd name="T17" fmla="*/ 710 h 721"/>
                <a:gd name="T18" fmla="*/ 184 w 422"/>
                <a:gd name="T19" fmla="*/ 689 h 721"/>
                <a:gd name="T20" fmla="*/ 265 w 422"/>
                <a:gd name="T21" fmla="*/ 506 h 721"/>
                <a:gd name="T22" fmla="*/ 393 w 422"/>
                <a:gd name="T23" fmla="*/ 563 h 721"/>
                <a:gd name="T24" fmla="*/ 422 w 422"/>
                <a:gd name="T25" fmla="*/ 540 h 721"/>
                <a:gd name="T26" fmla="*/ 422 w 422"/>
                <a:gd name="T27" fmla="*/ 27 h 721"/>
                <a:gd name="T28" fmla="*/ 413 w 422"/>
                <a:gd name="T29" fmla="*/ 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721">
                  <a:moveTo>
                    <a:pt x="413" y="4"/>
                  </a:moveTo>
                  <a:cubicBezTo>
                    <a:pt x="404" y="0"/>
                    <a:pt x="393" y="2"/>
                    <a:pt x="386" y="9"/>
                  </a:cubicBezTo>
                  <a:lnTo>
                    <a:pt x="9" y="355"/>
                  </a:lnTo>
                  <a:cubicBezTo>
                    <a:pt x="3" y="360"/>
                    <a:pt x="0" y="369"/>
                    <a:pt x="1" y="377"/>
                  </a:cubicBezTo>
                  <a:cubicBezTo>
                    <a:pt x="2" y="385"/>
                    <a:pt x="8" y="392"/>
                    <a:pt x="16" y="396"/>
                  </a:cubicBezTo>
                  <a:lnTo>
                    <a:pt x="145" y="453"/>
                  </a:lnTo>
                  <a:lnTo>
                    <a:pt x="64" y="635"/>
                  </a:lnTo>
                  <a:cubicBezTo>
                    <a:pt x="54" y="657"/>
                    <a:pt x="65" y="684"/>
                    <a:pt x="88" y="694"/>
                  </a:cubicBezTo>
                  <a:lnTo>
                    <a:pt x="125" y="710"/>
                  </a:lnTo>
                  <a:cubicBezTo>
                    <a:pt x="148" y="721"/>
                    <a:pt x="175" y="711"/>
                    <a:pt x="184" y="689"/>
                  </a:cubicBezTo>
                  <a:lnTo>
                    <a:pt x="265" y="506"/>
                  </a:lnTo>
                  <a:lnTo>
                    <a:pt x="393" y="563"/>
                  </a:lnTo>
                  <a:cubicBezTo>
                    <a:pt x="396" y="564"/>
                    <a:pt x="422" y="567"/>
                    <a:pt x="422" y="540"/>
                  </a:cubicBezTo>
                  <a:lnTo>
                    <a:pt x="422" y="27"/>
                  </a:lnTo>
                  <a:cubicBezTo>
                    <a:pt x="422" y="17"/>
                    <a:pt x="422" y="8"/>
                    <a:pt x="413" y="4"/>
                  </a:cubicBezTo>
                </a:path>
              </a:pathLst>
            </a:custGeom>
            <a:solidFill>
              <a:schemeClr val="bg1"/>
            </a:solidFill>
            <a:ln>
              <a:solidFill>
                <a:srgbClr val="003399"/>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2" name="Rounded Rectangle 61"/>
          <p:cNvSpPr/>
          <p:nvPr/>
        </p:nvSpPr>
        <p:spPr>
          <a:xfrm>
            <a:off x="1199627" y="4321116"/>
            <a:ext cx="1219683" cy="639724"/>
          </a:xfrm>
          <a:prstGeom prst="roundRect">
            <a:avLst/>
          </a:prstGeom>
          <a:solidFill>
            <a:schemeClr val="bg1"/>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3399"/>
                </a:solidFill>
                <a:latin typeface="Verdana" panose="020B0604030504040204" pitchFamily="34" charset="0"/>
                <a:ea typeface="Verdana" panose="020B0604030504040204" pitchFamily="34" charset="0"/>
              </a:rPr>
              <a:t>What can happen after?</a:t>
            </a:r>
          </a:p>
        </p:txBody>
      </p:sp>
    </p:spTree>
    <p:custDataLst>
      <p:tags r:id="rId1"/>
    </p:custDataLst>
    <p:extLst>
      <p:ext uri="{BB962C8B-B14F-4D97-AF65-F5344CB8AC3E}">
        <p14:creationId xmlns:p14="http://schemas.microsoft.com/office/powerpoint/2010/main" val="176220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7"/>
          <p:cNvSpPr txBox="1"/>
          <p:nvPr/>
        </p:nvSpPr>
        <p:spPr>
          <a:xfrm>
            <a:off x="887505" y="691082"/>
            <a:ext cx="92352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2DA2BF"/>
                </a:solidFill>
                <a:latin typeface="Verdana" panose="020B0604030504040204" pitchFamily="34" charset="0"/>
                <a:ea typeface="Verdana" panose="020B0604030504040204" pitchFamily="34" charset="0"/>
              </a:rPr>
              <a:t>One possible solution for the Instructor</a:t>
            </a:r>
            <a:endPar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endParaRPr>
          </a:p>
        </p:txBody>
      </p:sp>
      <p:sp>
        <p:nvSpPr>
          <p:cNvPr id="3" name="Rounded Rectangle 2"/>
          <p:cNvSpPr/>
          <p:nvPr/>
        </p:nvSpPr>
        <p:spPr>
          <a:xfrm>
            <a:off x="7483002" y="4972050"/>
            <a:ext cx="4543290" cy="1608872"/>
          </a:xfrm>
          <a:prstGeom prst="round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2DA2BF"/>
                </a:solidFill>
                <a:latin typeface="Verdana" panose="020B0604030504040204" pitchFamily="34" charset="0"/>
                <a:ea typeface="Verdana" panose="020B0604030504040204" pitchFamily="34" charset="0"/>
              </a:rPr>
              <a:t>Bear in mind that this slide is an example of what the outcome of the activity can look like. This means that, </a:t>
            </a:r>
            <a:r>
              <a:rPr lang="en-GB" sz="1300" b="1" dirty="0">
                <a:solidFill>
                  <a:srgbClr val="2DA2BF"/>
                </a:solidFill>
                <a:latin typeface="Verdana" panose="020B0604030504040204" pitchFamily="34" charset="0"/>
                <a:ea typeface="Verdana" panose="020B0604030504040204" pitchFamily="34" charset="0"/>
              </a:rPr>
              <a:t>for instance, it is not mandatory for MSCs to have the DAR circulated before they can raise considerations on Part I. </a:t>
            </a:r>
            <a:r>
              <a:rPr lang="en-GB" sz="1300" dirty="0">
                <a:solidFill>
                  <a:srgbClr val="2DA2BF"/>
                </a:solidFill>
                <a:latin typeface="Verdana" panose="020B0604030504040204" pitchFamily="34" charset="0"/>
                <a:ea typeface="Verdana" panose="020B0604030504040204" pitchFamily="34" charset="0"/>
              </a:rPr>
              <a:t>Therefore, if a participant places this piece after, it will also be correct. </a:t>
            </a:r>
          </a:p>
        </p:txBody>
      </p:sp>
      <p:grpSp>
        <p:nvGrpSpPr>
          <p:cNvPr id="39" name="Group 38"/>
          <p:cNvGrpSpPr/>
          <p:nvPr/>
        </p:nvGrpSpPr>
        <p:grpSpPr>
          <a:xfrm>
            <a:off x="7342271" y="5611713"/>
            <a:ext cx="370361" cy="329546"/>
            <a:chOff x="608927" y="4139940"/>
            <a:chExt cx="269281" cy="254873"/>
          </a:xfrm>
          <a:solidFill>
            <a:srgbClr val="92D050"/>
          </a:solidFill>
        </p:grpSpPr>
        <p:sp>
          <p:nvSpPr>
            <p:cNvPr id="40" name="Freeform 240"/>
            <p:cNvSpPr>
              <a:spLocks/>
            </p:cNvSpPr>
            <p:nvPr/>
          </p:nvSpPr>
          <p:spPr bwMode="auto">
            <a:xfrm>
              <a:off x="658734" y="4139940"/>
              <a:ext cx="219474" cy="189167"/>
            </a:xfrm>
            <a:custGeom>
              <a:avLst/>
              <a:gdLst>
                <a:gd name="T0" fmla="*/ 407 w 445"/>
                <a:gd name="T1" fmla="*/ 0 h 383"/>
                <a:gd name="T2" fmla="*/ 389 w 445"/>
                <a:gd name="T3" fmla="*/ 5 h 383"/>
                <a:gd name="T4" fmla="*/ 134 w 445"/>
                <a:gd name="T5" fmla="*/ 287 h 383"/>
                <a:gd name="T6" fmla="*/ 64 w 445"/>
                <a:gd name="T7" fmla="*/ 196 h 383"/>
                <a:gd name="T8" fmla="*/ 38 w 445"/>
                <a:gd name="T9" fmla="*/ 183 h 383"/>
                <a:gd name="T10" fmla="*/ 18 w 445"/>
                <a:gd name="T11" fmla="*/ 190 h 383"/>
                <a:gd name="T12" fmla="*/ 11 w 445"/>
                <a:gd name="T13" fmla="*/ 237 h 383"/>
                <a:gd name="T14" fmla="*/ 113 w 445"/>
                <a:gd name="T15" fmla="*/ 370 h 383"/>
                <a:gd name="T16" fmla="*/ 140 w 445"/>
                <a:gd name="T17" fmla="*/ 383 h 383"/>
                <a:gd name="T18" fmla="*/ 144 w 445"/>
                <a:gd name="T19" fmla="*/ 383 h 383"/>
                <a:gd name="T20" fmla="*/ 170 w 445"/>
                <a:gd name="T21" fmla="*/ 363 h 383"/>
                <a:gd name="T22" fmla="*/ 425 w 445"/>
                <a:gd name="T23" fmla="*/ 61 h 383"/>
                <a:gd name="T24" fmla="*/ 435 w 445"/>
                <a:gd name="T25" fmla="*/ 15 h 383"/>
                <a:gd name="T26" fmla="*/ 407 w 445"/>
                <a:gd name="T2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383">
                  <a:moveTo>
                    <a:pt x="407" y="0"/>
                  </a:moveTo>
                  <a:cubicBezTo>
                    <a:pt x="401" y="0"/>
                    <a:pt x="395" y="1"/>
                    <a:pt x="389" y="5"/>
                  </a:cubicBezTo>
                  <a:cubicBezTo>
                    <a:pt x="256" y="91"/>
                    <a:pt x="173" y="218"/>
                    <a:pt x="134" y="287"/>
                  </a:cubicBezTo>
                  <a:lnTo>
                    <a:pt x="64" y="196"/>
                  </a:lnTo>
                  <a:cubicBezTo>
                    <a:pt x="58" y="188"/>
                    <a:pt x="48" y="183"/>
                    <a:pt x="38" y="183"/>
                  </a:cubicBezTo>
                  <a:cubicBezTo>
                    <a:pt x="31" y="183"/>
                    <a:pt x="24" y="185"/>
                    <a:pt x="18" y="190"/>
                  </a:cubicBezTo>
                  <a:cubicBezTo>
                    <a:pt x="3" y="201"/>
                    <a:pt x="0" y="222"/>
                    <a:pt x="11" y="237"/>
                  </a:cubicBezTo>
                  <a:lnTo>
                    <a:pt x="113" y="370"/>
                  </a:lnTo>
                  <a:cubicBezTo>
                    <a:pt x="120" y="378"/>
                    <a:pt x="130" y="383"/>
                    <a:pt x="140" y="383"/>
                  </a:cubicBezTo>
                  <a:cubicBezTo>
                    <a:pt x="141" y="383"/>
                    <a:pt x="143" y="383"/>
                    <a:pt x="144" y="383"/>
                  </a:cubicBezTo>
                  <a:cubicBezTo>
                    <a:pt x="156" y="381"/>
                    <a:pt x="166" y="374"/>
                    <a:pt x="170" y="363"/>
                  </a:cubicBezTo>
                  <a:cubicBezTo>
                    <a:pt x="171" y="361"/>
                    <a:pt x="255" y="171"/>
                    <a:pt x="425" y="61"/>
                  </a:cubicBezTo>
                  <a:cubicBezTo>
                    <a:pt x="441" y="51"/>
                    <a:pt x="445" y="30"/>
                    <a:pt x="435" y="15"/>
                  </a:cubicBezTo>
                  <a:cubicBezTo>
                    <a:pt x="429" y="5"/>
                    <a:pt x="418" y="0"/>
                    <a:pt x="40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241"/>
            <p:cNvSpPr>
              <a:spLocks/>
            </p:cNvSpPr>
            <p:nvPr/>
          </p:nvSpPr>
          <p:spPr bwMode="auto">
            <a:xfrm>
              <a:off x="608927" y="4164657"/>
              <a:ext cx="230280" cy="230156"/>
            </a:xfrm>
            <a:custGeom>
              <a:avLst/>
              <a:gdLst>
                <a:gd name="T0" fmla="*/ 400 w 467"/>
                <a:gd name="T1" fmla="*/ 172 h 466"/>
                <a:gd name="T2" fmla="*/ 400 w 467"/>
                <a:gd name="T3" fmla="*/ 400 h 466"/>
                <a:gd name="T4" fmla="*/ 67 w 467"/>
                <a:gd name="T5" fmla="*/ 400 h 466"/>
                <a:gd name="T6" fmla="*/ 67 w 467"/>
                <a:gd name="T7" fmla="*/ 66 h 466"/>
                <a:gd name="T8" fmla="*/ 315 w 467"/>
                <a:gd name="T9" fmla="*/ 66 h 466"/>
                <a:gd name="T10" fmla="*/ 379 w 467"/>
                <a:gd name="T11" fmla="*/ 0 h 466"/>
                <a:gd name="T12" fmla="*/ 67 w 467"/>
                <a:gd name="T13" fmla="*/ 0 h 466"/>
                <a:gd name="T14" fmla="*/ 0 w 467"/>
                <a:gd name="T15" fmla="*/ 66 h 466"/>
                <a:gd name="T16" fmla="*/ 0 w 467"/>
                <a:gd name="T17" fmla="*/ 400 h 466"/>
                <a:gd name="T18" fmla="*/ 67 w 467"/>
                <a:gd name="T19" fmla="*/ 466 h 466"/>
                <a:gd name="T20" fmla="*/ 400 w 467"/>
                <a:gd name="T21" fmla="*/ 466 h 466"/>
                <a:gd name="T22" fmla="*/ 467 w 467"/>
                <a:gd name="T23" fmla="*/ 400 h 466"/>
                <a:gd name="T24" fmla="*/ 467 w 467"/>
                <a:gd name="T25" fmla="*/ 100 h 466"/>
                <a:gd name="T26" fmla="*/ 400 w 467"/>
                <a:gd name="T27"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466">
                  <a:moveTo>
                    <a:pt x="400" y="172"/>
                  </a:moveTo>
                  <a:lnTo>
                    <a:pt x="400" y="400"/>
                  </a:lnTo>
                  <a:lnTo>
                    <a:pt x="67" y="400"/>
                  </a:lnTo>
                  <a:lnTo>
                    <a:pt x="67" y="66"/>
                  </a:lnTo>
                  <a:lnTo>
                    <a:pt x="315" y="66"/>
                  </a:lnTo>
                  <a:cubicBezTo>
                    <a:pt x="334" y="44"/>
                    <a:pt x="355" y="22"/>
                    <a:pt x="379" y="0"/>
                  </a:cubicBezTo>
                  <a:lnTo>
                    <a:pt x="67" y="0"/>
                  </a:lnTo>
                  <a:cubicBezTo>
                    <a:pt x="30" y="0"/>
                    <a:pt x="0" y="30"/>
                    <a:pt x="0" y="66"/>
                  </a:cubicBezTo>
                  <a:lnTo>
                    <a:pt x="0" y="400"/>
                  </a:lnTo>
                  <a:cubicBezTo>
                    <a:pt x="0" y="436"/>
                    <a:pt x="30" y="466"/>
                    <a:pt x="67" y="466"/>
                  </a:cubicBezTo>
                  <a:lnTo>
                    <a:pt x="400" y="466"/>
                  </a:lnTo>
                  <a:cubicBezTo>
                    <a:pt x="437" y="466"/>
                    <a:pt x="467" y="436"/>
                    <a:pt x="467" y="400"/>
                  </a:cubicBezTo>
                  <a:lnTo>
                    <a:pt x="467" y="100"/>
                  </a:lnTo>
                  <a:cubicBezTo>
                    <a:pt x="442" y="124"/>
                    <a:pt x="419" y="148"/>
                    <a:pt x="400"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oup 15"/>
          <p:cNvGrpSpPr/>
          <p:nvPr/>
        </p:nvGrpSpPr>
        <p:grpSpPr>
          <a:xfrm>
            <a:off x="310500" y="1318471"/>
            <a:ext cx="9544700" cy="4764829"/>
            <a:chOff x="310500" y="1318471"/>
            <a:chExt cx="9544700" cy="4764829"/>
          </a:xfrm>
        </p:grpSpPr>
        <p:grpSp>
          <p:nvGrpSpPr>
            <p:cNvPr id="2" name="Group 1"/>
            <p:cNvGrpSpPr/>
            <p:nvPr/>
          </p:nvGrpSpPr>
          <p:grpSpPr>
            <a:xfrm>
              <a:off x="310500" y="1469051"/>
              <a:ext cx="9544700" cy="4614249"/>
              <a:chOff x="409324" y="1643385"/>
              <a:chExt cx="10136761" cy="4936050"/>
            </a:xfrm>
          </p:grpSpPr>
          <p:sp>
            <p:nvSpPr>
              <p:cNvPr id="4" name="Freeform 3"/>
              <p:cNvSpPr>
                <a:spLocks noChangeAspect="1"/>
              </p:cNvSpPr>
              <p:nvPr/>
            </p:nvSpPr>
            <p:spPr>
              <a:xfrm>
                <a:off x="7751285" y="3788292"/>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kern="0" dirty="0">
                    <a:solidFill>
                      <a:prstClr val="white"/>
                    </a:solidFill>
                  </a:rPr>
                  <a:t>Submit Part II conclusion</a:t>
                </a:r>
              </a:p>
            </p:txBody>
          </p:sp>
          <p:sp>
            <p:nvSpPr>
              <p:cNvPr id="5" name="Freeform 4"/>
              <p:cNvSpPr>
                <a:spLocks noChangeAspect="1"/>
              </p:cNvSpPr>
              <p:nvPr/>
            </p:nvSpPr>
            <p:spPr>
              <a:xfrm>
                <a:off x="7782452" y="2353756"/>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Submit Part I conclusion</a:t>
                </a:r>
              </a:p>
            </p:txBody>
          </p:sp>
          <p:sp>
            <p:nvSpPr>
              <p:cNvPr id="6" name="Freeform 5"/>
              <p:cNvSpPr>
                <a:spLocks noChangeAspect="1"/>
              </p:cNvSpPr>
              <p:nvPr/>
            </p:nvSpPr>
            <p:spPr>
              <a:xfrm>
                <a:off x="5350036" y="2315119"/>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Raise RFI</a:t>
                </a:r>
              </a:p>
            </p:txBody>
          </p:sp>
          <p:sp>
            <p:nvSpPr>
              <p:cNvPr id="7" name="Freeform 7"/>
              <p:cNvSpPr>
                <a:spLocks noChangeAspect="1"/>
              </p:cNvSpPr>
              <p:nvPr/>
            </p:nvSpPr>
            <p:spPr>
              <a:xfrm>
                <a:off x="9000054" y="3115474"/>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Submit Decision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Freeform 8"/>
              <p:cNvSpPr>
                <a:spLocks noChangeAspect="1"/>
              </p:cNvSpPr>
              <p:nvPr/>
            </p:nvSpPr>
            <p:spPr>
              <a:xfrm>
                <a:off x="1649199" y="1682022"/>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Circulate</a:t>
                </a:r>
                <a:r>
                  <a:rPr kumimoji="0" lang="en-US" sz="1600" b="0" i="0" u="none" strike="noStrike" kern="0" cap="none" spc="0" normalizeH="0" noProof="0" dirty="0">
                    <a:ln>
                      <a:noFill/>
                    </a:ln>
                    <a:solidFill>
                      <a:prstClr val="white"/>
                    </a:solidFill>
                    <a:effectLst/>
                    <a:uLnTx/>
                    <a:uFillTx/>
                    <a:latin typeface="Calibri"/>
                    <a:ea typeface="+mn-ea"/>
                    <a:cs typeface="+mn-cs"/>
                  </a:rPr>
                  <a:t> DAR </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Freeform 3"/>
              <p:cNvSpPr>
                <a:spLocks noChangeAspect="1"/>
              </p:cNvSpPr>
              <p:nvPr/>
            </p:nvSpPr>
            <p:spPr>
              <a:xfrm>
                <a:off x="4095191" y="1669143"/>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Consolidate considerations</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Freeform 3"/>
              <p:cNvSpPr>
                <a:spLocks noChangeAspect="1"/>
              </p:cNvSpPr>
              <p:nvPr/>
            </p:nvSpPr>
            <p:spPr>
              <a:xfrm>
                <a:off x="2879680" y="2378808"/>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Raise considerations</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Freeform 5"/>
              <p:cNvSpPr>
                <a:spLocks noChangeAspect="1"/>
              </p:cNvSpPr>
              <p:nvPr/>
            </p:nvSpPr>
            <p:spPr>
              <a:xfrm>
                <a:off x="6564850" y="1643385"/>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Assess RFI response</a:t>
                </a:r>
              </a:p>
            </p:txBody>
          </p:sp>
          <p:sp>
            <p:nvSpPr>
              <p:cNvPr id="15" name="Freeform 8"/>
              <p:cNvSpPr>
                <a:spLocks noChangeAspect="1"/>
              </p:cNvSpPr>
              <p:nvPr/>
            </p:nvSpPr>
            <p:spPr>
              <a:xfrm>
                <a:off x="409324" y="2379514"/>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A86ED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Review Part</a:t>
                </a:r>
                <a:r>
                  <a:rPr kumimoji="0" lang="en-US" sz="1600" b="0" i="0" u="none" strike="noStrike" kern="0" cap="none" spc="0" normalizeH="0" noProof="0" dirty="0">
                    <a:ln>
                      <a:noFill/>
                    </a:ln>
                    <a:solidFill>
                      <a:prstClr val="white"/>
                    </a:solidFill>
                    <a:effectLst/>
                    <a:uLnTx/>
                    <a:uFillTx/>
                    <a:latin typeface="Calibri"/>
                    <a:ea typeface="+mn-ea"/>
                    <a:cs typeface="+mn-cs"/>
                  </a:rPr>
                  <a:t> I documentation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Freeform 5"/>
              <p:cNvSpPr>
                <a:spLocks noChangeAspect="1"/>
              </p:cNvSpPr>
              <p:nvPr/>
            </p:nvSpPr>
            <p:spPr>
              <a:xfrm>
                <a:off x="5313102" y="5172278"/>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Raise RFI</a:t>
                </a:r>
              </a:p>
            </p:txBody>
          </p:sp>
          <p:sp>
            <p:nvSpPr>
              <p:cNvPr id="18" name="Freeform 3"/>
              <p:cNvSpPr>
                <a:spLocks noChangeAspect="1"/>
              </p:cNvSpPr>
              <p:nvPr/>
            </p:nvSpPr>
            <p:spPr>
              <a:xfrm>
                <a:off x="4058257" y="4526302"/>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Consolidate considerations</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Freeform 3"/>
              <p:cNvSpPr>
                <a:spLocks noChangeAspect="1"/>
              </p:cNvSpPr>
              <p:nvPr/>
            </p:nvSpPr>
            <p:spPr>
              <a:xfrm>
                <a:off x="2842746" y="5235967"/>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Raise considerations</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Freeform 5"/>
              <p:cNvSpPr>
                <a:spLocks noChangeAspect="1"/>
              </p:cNvSpPr>
              <p:nvPr/>
            </p:nvSpPr>
            <p:spPr>
              <a:xfrm>
                <a:off x="6527916" y="4500544"/>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Assess RFI response</a:t>
                </a:r>
              </a:p>
            </p:txBody>
          </p:sp>
          <p:sp>
            <p:nvSpPr>
              <p:cNvPr id="21" name="Freeform 8"/>
              <p:cNvSpPr>
                <a:spLocks noChangeAspect="1"/>
              </p:cNvSpPr>
              <p:nvPr/>
            </p:nvSpPr>
            <p:spPr>
              <a:xfrm>
                <a:off x="1607568" y="4500544"/>
                <a:ext cx="1546031" cy="1343468"/>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A86ED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Review Part</a:t>
                </a:r>
                <a:r>
                  <a:rPr kumimoji="0" lang="en-US" sz="1600" b="0" i="0" u="none" strike="noStrike" kern="0" cap="none" spc="0" normalizeH="0" noProof="0" dirty="0">
                    <a:ln>
                      <a:noFill/>
                    </a:ln>
                    <a:solidFill>
                      <a:prstClr val="white"/>
                    </a:solidFill>
                    <a:effectLst/>
                    <a:uLnTx/>
                    <a:uFillTx/>
                    <a:latin typeface="Calibri"/>
                    <a:ea typeface="+mn-ea"/>
                    <a:cs typeface="+mn-cs"/>
                  </a:rPr>
                  <a:t>  II documentation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22" name="Arrow34" descr="{&quot;Key&quot;:&quot;POWER_USER_SHAPE_ICON&quot;,&quot;Value&quot;:&quot;POWER_USER_SHAPE_ICON_STYLE_1&quot;}">
              <a:extLst>
                <a:ext uri="{FF2B5EF4-FFF2-40B4-BE49-F238E27FC236}">
                  <a16:creationId xmlns:a16="http://schemas.microsoft.com/office/drawing/2014/main" id="{43E68E00-EA18-49EE-91A7-B065011E5152}"/>
                </a:ext>
              </a:extLst>
            </p:cNvPr>
            <p:cNvGrpSpPr>
              <a:grpSpLocks noChangeAspect="1"/>
            </p:cNvGrpSpPr>
            <p:nvPr/>
          </p:nvGrpSpPr>
          <p:grpSpPr>
            <a:xfrm rot="4127104">
              <a:off x="2918878" y="1570407"/>
              <a:ext cx="363335" cy="360000"/>
              <a:chOff x="6004176" y="1690066"/>
              <a:chExt cx="1039285" cy="1029748"/>
            </a:xfrm>
            <a:solidFill>
              <a:srgbClr val="2DA2BF"/>
            </a:solidFill>
          </p:grpSpPr>
          <p:sp>
            <p:nvSpPr>
              <p:cNvPr id="23" name="Freeform 195">
                <a:extLst>
                  <a:ext uri="{FF2B5EF4-FFF2-40B4-BE49-F238E27FC236}">
                    <a16:creationId xmlns:a16="http://schemas.microsoft.com/office/drawing/2014/main" id="{B426E1A2-1601-4CCF-ADA5-FD9317539629}"/>
                  </a:ext>
                </a:extLst>
              </p:cNvPr>
              <p:cNvSpPr>
                <a:spLocks/>
              </p:cNvSpPr>
              <p:nvPr/>
            </p:nvSpPr>
            <p:spPr bwMode="auto">
              <a:xfrm>
                <a:off x="6213939" y="1880760"/>
                <a:ext cx="781845" cy="476735"/>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96">
                <a:extLst>
                  <a:ext uri="{FF2B5EF4-FFF2-40B4-BE49-F238E27FC236}">
                    <a16:creationId xmlns:a16="http://schemas.microsoft.com/office/drawing/2014/main" id="{7CA8E433-9ACF-4A11-B832-05AE8A209954}"/>
                  </a:ext>
                </a:extLst>
              </p:cNvPr>
              <p:cNvSpPr>
                <a:spLocks/>
              </p:cNvSpPr>
              <p:nvPr/>
            </p:nvSpPr>
            <p:spPr bwMode="auto">
              <a:xfrm>
                <a:off x="6080453" y="2376565"/>
                <a:ext cx="152555" cy="171625"/>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97">
                <a:extLst>
                  <a:ext uri="{FF2B5EF4-FFF2-40B4-BE49-F238E27FC236}">
                    <a16:creationId xmlns:a16="http://schemas.microsoft.com/office/drawing/2014/main" id="{B1AA219A-44DC-4DD1-B062-924FC970BD8C}"/>
                  </a:ext>
                </a:extLst>
              </p:cNvPr>
              <p:cNvSpPr>
                <a:spLocks/>
              </p:cNvSpPr>
              <p:nvPr/>
            </p:nvSpPr>
            <p:spPr bwMode="auto">
              <a:xfrm>
                <a:off x="6004176" y="2586328"/>
                <a:ext cx="133486" cy="133486"/>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98">
                <a:extLst>
                  <a:ext uri="{FF2B5EF4-FFF2-40B4-BE49-F238E27FC236}">
                    <a16:creationId xmlns:a16="http://schemas.microsoft.com/office/drawing/2014/main" id="{D93843A3-5211-4329-AAB5-9A71A272F9BF}"/>
                  </a:ext>
                </a:extLst>
              </p:cNvPr>
              <p:cNvSpPr>
                <a:spLocks/>
              </p:cNvSpPr>
              <p:nvPr/>
            </p:nvSpPr>
            <p:spPr bwMode="auto">
              <a:xfrm>
                <a:off x="6652535" y="1690066"/>
                <a:ext cx="390926" cy="562551"/>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Arrow34" descr="{&quot;Key&quot;:&quot;POWER_USER_SHAPE_ICON&quot;,&quot;Value&quot;:&quot;POWER_USER_SHAPE_ICON_STYLE_1&quot;}">
              <a:extLst>
                <a:ext uri="{FF2B5EF4-FFF2-40B4-BE49-F238E27FC236}">
                  <a16:creationId xmlns:a16="http://schemas.microsoft.com/office/drawing/2014/main" id="{43E68E00-EA18-49EE-91A7-B065011E5152}"/>
                </a:ext>
              </a:extLst>
            </p:cNvPr>
            <p:cNvGrpSpPr>
              <a:grpSpLocks noChangeAspect="1"/>
            </p:cNvGrpSpPr>
            <p:nvPr/>
          </p:nvGrpSpPr>
          <p:grpSpPr>
            <a:xfrm flipH="1">
              <a:off x="2830405" y="1752338"/>
              <a:ext cx="363331" cy="360000"/>
              <a:chOff x="6004176" y="1690066"/>
              <a:chExt cx="1039285" cy="1029748"/>
            </a:xfrm>
            <a:solidFill>
              <a:srgbClr val="2DA2BF"/>
            </a:solidFill>
          </p:grpSpPr>
          <p:sp>
            <p:nvSpPr>
              <p:cNvPr id="29" name="Freeform 195">
                <a:extLst>
                  <a:ext uri="{FF2B5EF4-FFF2-40B4-BE49-F238E27FC236}">
                    <a16:creationId xmlns:a16="http://schemas.microsoft.com/office/drawing/2014/main" id="{B426E1A2-1601-4CCF-ADA5-FD9317539629}"/>
                  </a:ext>
                </a:extLst>
              </p:cNvPr>
              <p:cNvSpPr>
                <a:spLocks/>
              </p:cNvSpPr>
              <p:nvPr/>
            </p:nvSpPr>
            <p:spPr bwMode="auto">
              <a:xfrm>
                <a:off x="6213939" y="1880760"/>
                <a:ext cx="781845" cy="476735"/>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96">
                <a:extLst>
                  <a:ext uri="{FF2B5EF4-FFF2-40B4-BE49-F238E27FC236}">
                    <a16:creationId xmlns:a16="http://schemas.microsoft.com/office/drawing/2014/main" id="{7CA8E433-9ACF-4A11-B832-05AE8A209954}"/>
                  </a:ext>
                </a:extLst>
              </p:cNvPr>
              <p:cNvSpPr>
                <a:spLocks/>
              </p:cNvSpPr>
              <p:nvPr/>
            </p:nvSpPr>
            <p:spPr bwMode="auto">
              <a:xfrm>
                <a:off x="6080453" y="2376565"/>
                <a:ext cx="152555" cy="171625"/>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97">
                <a:extLst>
                  <a:ext uri="{FF2B5EF4-FFF2-40B4-BE49-F238E27FC236}">
                    <a16:creationId xmlns:a16="http://schemas.microsoft.com/office/drawing/2014/main" id="{B1AA219A-44DC-4DD1-B062-924FC970BD8C}"/>
                  </a:ext>
                </a:extLst>
              </p:cNvPr>
              <p:cNvSpPr>
                <a:spLocks/>
              </p:cNvSpPr>
              <p:nvPr/>
            </p:nvSpPr>
            <p:spPr bwMode="auto">
              <a:xfrm>
                <a:off x="6004176" y="2586328"/>
                <a:ext cx="133486" cy="133486"/>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98">
                <a:extLst>
                  <a:ext uri="{FF2B5EF4-FFF2-40B4-BE49-F238E27FC236}">
                    <a16:creationId xmlns:a16="http://schemas.microsoft.com/office/drawing/2014/main" id="{D93843A3-5211-4329-AAB5-9A71A272F9BF}"/>
                  </a:ext>
                </a:extLst>
              </p:cNvPr>
              <p:cNvSpPr>
                <a:spLocks/>
              </p:cNvSpPr>
              <p:nvPr/>
            </p:nvSpPr>
            <p:spPr bwMode="auto">
              <a:xfrm>
                <a:off x="6652535" y="1690066"/>
                <a:ext cx="390926" cy="562551"/>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3" name="Group 42"/>
            <p:cNvGrpSpPr/>
            <p:nvPr/>
          </p:nvGrpSpPr>
          <p:grpSpPr>
            <a:xfrm>
              <a:off x="3144204" y="1318471"/>
              <a:ext cx="370361" cy="329546"/>
              <a:chOff x="608927" y="4139940"/>
              <a:chExt cx="269281" cy="254873"/>
            </a:xfrm>
            <a:solidFill>
              <a:srgbClr val="92D050"/>
            </a:solidFill>
          </p:grpSpPr>
          <p:sp>
            <p:nvSpPr>
              <p:cNvPr id="44" name="Freeform 240"/>
              <p:cNvSpPr>
                <a:spLocks/>
              </p:cNvSpPr>
              <p:nvPr/>
            </p:nvSpPr>
            <p:spPr bwMode="auto">
              <a:xfrm>
                <a:off x="658734" y="4139940"/>
                <a:ext cx="219474" cy="189167"/>
              </a:xfrm>
              <a:custGeom>
                <a:avLst/>
                <a:gdLst>
                  <a:gd name="T0" fmla="*/ 407 w 445"/>
                  <a:gd name="T1" fmla="*/ 0 h 383"/>
                  <a:gd name="T2" fmla="*/ 389 w 445"/>
                  <a:gd name="T3" fmla="*/ 5 h 383"/>
                  <a:gd name="T4" fmla="*/ 134 w 445"/>
                  <a:gd name="T5" fmla="*/ 287 h 383"/>
                  <a:gd name="T6" fmla="*/ 64 w 445"/>
                  <a:gd name="T7" fmla="*/ 196 h 383"/>
                  <a:gd name="T8" fmla="*/ 38 w 445"/>
                  <a:gd name="T9" fmla="*/ 183 h 383"/>
                  <a:gd name="T10" fmla="*/ 18 w 445"/>
                  <a:gd name="T11" fmla="*/ 190 h 383"/>
                  <a:gd name="T12" fmla="*/ 11 w 445"/>
                  <a:gd name="T13" fmla="*/ 237 h 383"/>
                  <a:gd name="T14" fmla="*/ 113 w 445"/>
                  <a:gd name="T15" fmla="*/ 370 h 383"/>
                  <a:gd name="T16" fmla="*/ 140 w 445"/>
                  <a:gd name="T17" fmla="*/ 383 h 383"/>
                  <a:gd name="T18" fmla="*/ 144 w 445"/>
                  <a:gd name="T19" fmla="*/ 383 h 383"/>
                  <a:gd name="T20" fmla="*/ 170 w 445"/>
                  <a:gd name="T21" fmla="*/ 363 h 383"/>
                  <a:gd name="T22" fmla="*/ 425 w 445"/>
                  <a:gd name="T23" fmla="*/ 61 h 383"/>
                  <a:gd name="T24" fmla="*/ 435 w 445"/>
                  <a:gd name="T25" fmla="*/ 15 h 383"/>
                  <a:gd name="T26" fmla="*/ 407 w 445"/>
                  <a:gd name="T2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383">
                    <a:moveTo>
                      <a:pt x="407" y="0"/>
                    </a:moveTo>
                    <a:cubicBezTo>
                      <a:pt x="401" y="0"/>
                      <a:pt x="395" y="1"/>
                      <a:pt x="389" y="5"/>
                    </a:cubicBezTo>
                    <a:cubicBezTo>
                      <a:pt x="256" y="91"/>
                      <a:pt x="173" y="218"/>
                      <a:pt x="134" y="287"/>
                    </a:cubicBezTo>
                    <a:lnTo>
                      <a:pt x="64" y="196"/>
                    </a:lnTo>
                    <a:cubicBezTo>
                      <a:pt x="58" y="188"/>
                      <a:pt x="48" y="183"/>
                      <a:pt x="38" y="183"/>
                    </a:cubicBezTo>
                    <a:cubicBezTo>
                      <a:pt x="31" y="183"/>
                      <a:pt x="24" y="185"/>
                      <a:pt x="18" y="190"/>
                    </a:cubicBezTo>
                    <a:cubicBezTo>
                      <a:pt x="3" y="201"/>
                      <a:pt x="0" y="222"/>
                      <a:pt x="11" y="237"/>
                    </a:cubicBezTo>
                    <a:lnTo>
                      <a:pt x="113" y="370"/>
                    </a:lnTo>
                    <a:cubicBezTo>
                      <a:pt x="120" y="378"/>
                      <a:pt x="130" y="383"/>
                      <a:pt x="140" y="383"/>
                    </a:cubicBezTo>
                    <a:cubicBezTo>
                      <a:pt x="141" y="383"/>
                      <a:pt x="143" y="383"/>
                      <a:pt x="144" y="383"/>
                    </a:cubicBezTo>
                    <a:cubicBezTo>
                      <a:pt x="156" y="381"/>
                      <a:pt x="166" y="374"/>
                      <a:pt x="170" y="363"/>
                    </a:cubicBezTo>
                    <a:cubicBezTo>
                      <a:pt x="171" y="361"/>
                      <a:pt x="255" y="171"/>
                      <a:pt x="425" y="61"/>
                    </a:cubicBezTo>
                    <a:cubicBezTo>
                      <a:pt x="441" y="51"/>
                      <a:pt x="445" y="30"/>
                      <a:pt x="435" y="15"/>
                    </a:cubicBezTo>
                    <a:cubicBezTo>
                      <a:pt x="429" y="5"/>
                      <a:pt x="418" y="0"/>
                      <a:pt x="40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241"/>
              <p:cNvSpPr>
                <a:spLocks/>
              </p:cNvSpPr>
              <p:nvPr/>
            </p:nvSpPr>
            <p:spPr bwMode="auto">
              <a:xfrm>
                <a:off x="608927" y="4164657"/>
                <a:ext cx="230280" cy="230156"/>
              </a:xfrm>
              <a:custGeom>
                <a:avLst/>
                <a:gdLst>
                  <a:gd name="T0" fmla="*/ 400 w 467"/>
                  <a:gd name="T1" fmla="*/ 172 h 466"/>
                  <a:gd name="T2" fmla="*/ 400 w 467"/>
                  <a:gd name="T3" fmla="*/ 400 h 466"/>
                  <a:gd name="T4" fmla="*/ 67 w 467"/>
                  <a:gd name="T5" fmla="*/ 400 h 466"/>
                  <a:gd name="T6" fmla="*/ 67 w 467"/>
                  <a:gd name="T7" fmla="*/ 66 h 466"/>
                  <a:gd name="T8" fmla="*/ 315 w 467"/>
                  <a:gd name="T9" fmla="*/ 66 h 466"/>
                  <a:gd name="T10" fmla="*/ 379 w 467"/>
                  <a:gd name="T11" fmla="*/ 0 h 466"/>
                  <a:gd name="T12" fmla="*/ 67 w 467"/>
                  <a:gd name="T13" fmla="*/ 0 h 466"/>
                  <a:gd name="T14" fmla="*/ 0 w 467"/>
                  <a:gd name="T15" fmla="*/ 66 h 466"/>
                  <a:gd name="T16" fmla="*/ 0 w 467"/>
                  <a:gd name="T17" fmla="*/ 400 h 466"/>
                  <a:gd name="T18" fmla="*/ 67 w 467"/>
                  <a:gd name="T19" fmla="*/ 466 h 466"/>
                  <a:gd name="T20" fmla="*/ 400 w 467"/>
                  <a:gd name="T21" fmla="*/ 466 h 466"/>
                  <a:gd name="T22" fmla="*/ 467 w 467"/>
                  <a:gd name="T23" fmla="*/ 400 h 466"/>
                  <a:gd name="T24" fmla="*/ 467 w 467"/>
                  <a:gd name="T25" fmla="*/ 100 h 466"/>
                  <a:gd name="T26" fmla="*/ 400 w 467"/>
                  <a:gd name="T27"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466">
                    <a:moveTo>
                      <a:pt x="400" y="172"/>
                    </a:moveTo>
                    <a:lnTo>
                      <a:pt x="400" y="400"/>
                    </a:lnTo>
                    <a:lnTo>
                      <a:pt x="67" y="400"/>
                    </a:lnTo>
                    <a:lnTo>
                      <a:pt x="67" y="66"/>
                    </a:lnTo>
                    <a:lnTo>
                      <a:pt x="315" y="66"/>
                    </a:lnTo>
                    <a:cubicBezTo>
                      <a:pt x="334" y="44"/>
                      <a:pt x="355" y="22"/>
                      <a:pt x="379" y="0"/>
                    </a:cubicBezTo>
                    <a:lnTo>
                      <a:pt x="67" y="0"/>
                    </a:lnTo>
                    <a:cubicBezTo>
                      <a:pt x="30" y="0"/>
                      <a:pt x="0" y="30"/>
                      <a:pt x="0" y="66"/>
                    </a:cubicBezTo>
                    <a:lnTo>
                      <a:pt x="0" y="400"/>
                    </a:lnTo>
                    <a:cubicBezTo>
                      <a:pt x="0" y="436"/>
                      <a:pt x="30" y="466"/>
                      <a:pt x="67" y="466"/>
                    </a:cubicBezTo>
                    <a:lnTo>
                      <a:pt x="400" y="466"/>
                    </a:lnTo>
                    <a:cubicBezTo>
                      <a:pt x="437" y="466"/>
                      <a:pt x="467" y="436"/>
                      <a:pt x="467" y="400"/>
                    </a:cubicBezTo>
                    <a:lnTo>
                      <a:pt x="467" y="100"/>
                    </a:lnTo>
                    <a:cubicBezTo>
                      <a:pt x="442" y="124"/>
                      <a:pt x="419" y="148"/>
                      <a:pt x="400"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custDataLst>
      <p:tags r:id="rId1"/>
    </p:custDataLst>
    <p:extLst>
      <p:ext uri="{BB962C8B-B14F-4D97-AF65-F5344CB8AC3E}">
        <p14:creationId xmlns:p14="http://schemas.microsoft.com/office/powerpoint/2010/main" val="336867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7"/>
          <p:cNvSpPr txBox="1"/>
          <p:nvPr/>
        </p:nvSpPr>
        <p:spPr>
          <a:xfrm>
            <a:off x="887505" y="691082"/>
            <a:ext cx="92352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2DA2BF"/>
                </a:solidFill>
                <a:latin typeface="Verdana" panose="020B0604030504040204" pitchFamily="34" charset="0"/>
                <a:ea typeface="Verdana" panose="020B0604030504040204" pitchFamily="34" charset="0"/>
              </a:rPr>
              <a:t>Bonus activity!</a:t>
            </a:r>
            <a:endPar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endParaRPr>
          </a:p>
        </p:txBody>
      </p:sp>
      <p:sp>
        <p:nvSpPr>
          <p:cNvPr id="10" name="TextBox 4"/>
          <p:cNvSpPr txBox="1"/>
          <p:nvPr/>
        </p:nvSpPr>
        <p:spPr>
          <a:xfrm>
            <a:off x="516307" y="1279450"/>
            <a:ext cx="9897693" cy="3749750"/>
          </a:xfrm>
          <a:prstGeom prst="rect">
            <a:avLst/>
          </a:prstGeom>
          <a:noFill/>
        </p:spPr>
        <p:txBody>
          <a:bodyPr wrap="square" rtlCol="0">
            <a:noAutofit/>
          </a:bodyPr>
          <a:lstStyle/>
          <a:p>
            <a:pPr lvl="0" algn="just">
              <a:lnSpc>
                <a:spcPct val="150000"/>
              </a:lnSpc>
              <a:defRPr/>
            </a:pPr>
            <a:r>
              <a:rPr lang="en-US" sz="1400" kern="0" dirty="0">
                <a:solidFill>
                  <a:sysClr val="windowText" lastClr="000000"/>
                </a:solidFill>
                <a:latin typeface="Verdana" panose="020B0604030504040204" pitchFamily="34" charset="0"/>
                <a:ea typeface="Verdana" panose="020B0604030504040204" pitchFamily="34" charset="0"/>
              </a:rPr>
              <a:t>You can add more complexity to the process puzzle by adding:</a:t>
            </a:r>
          </a:p>
          <a:p>
            <a:pPr marL="28575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More non-mandatory process (e.g. disagree with Part I Decision)</a:t>
            </a:r>
          </a:p>
          <a:p>
            <a:pPr marL="28575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Actors involved (MSC or RMS)</a:t>
            </a:r>
          </a:p>
          <a:p>
            <a:pPr marL="28575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Type of tasks (soft or hard)</a:t>
            </a:r>
          </a:p>
          <a:p>
            <a:pPr lvl="0" algn="just">
              <a:lnSpc>
                <a:spcPct val="150000"/>
              </a:lnSpc>
              <a:defRPr/>
            </a:pPr>
            <a:endParaRPr lang="en-US" sz="1400" kern="0" dirty="0">
              <a:solidFill>
                <a:sysClr val="windowText" lastClr="000000"/>
              </a:solidFill>
              <a:latin typeface="Verdana" panose="020B0604030504040204" pitchFamily="34" charset="0"/>
              <a:ea typeface="Verdana" panose="020B0604030504040204" pitchFamily="34" charset="0"/>
            </a:endParaRPr>
          </a:p>
          <a:p>
            <a:pPr lvl="0" algn="just">
              <a:lnSpc>
                <a:spcPct val="150000"/>
              </a:lnSpc>
              <a:defRPr/>
            </a:pPr>
            <a:r>
              <a:rPr lang="en-US" sz="1400" kern="0" dirty="0">
                <a:solidFill>
                  <a:sysClr val="windowText" lastClr="000000"/>
                </a:solidFill>
                <a:latin typeface="Verdana" panose="020B0604030504040204" pitchFamily="34" charset="0"/>
                <a:ea typeface="Verdana" panose="020B0604030504040204" pitchFamily="34" charset="0"/>
              </a:rPr>
              <a:t>To include them you will need to create new figures in slide 3:</a:t>
            </a:r>
          </a:p>
          <a:p>
            <a:pPr marL="28575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Select a figure, right click on it and select ‘copy’ and then ‘paste’</a:t>
            </a:r>
          </a:p>
          <a:p>
            <a:pPr marL="285750" lvl="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S</a:t>
            </a:r>
            <a:r>
              <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elect the figure, right click on it and select ‘edit text’</a:t>
            </a:r>
          </a:p>
          <a:p>
            <a:pPr marL="285750" lvl="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Write the name of the task/action</a:t>
            </a:r>
          </a:p>
          <a:p>
            <a:pPr marL="285750" lvl="0" indent="-285750" algn="just">
              <a:lnSpc>
                <a:spcPct val="150000"/>
              </a:lnSpc>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Drag the figure and place </a:t>
            </a:r>
            <a:r>
              <a:rPr kumimoji="0" lang="en-US" sz="1400" b="0" i="0" u="none" strike="noStrike" kern="0" cap="none" spc="0" normalizeH="0" noProof="0" dirty="0">
                <a:ln>
                  <a:noFill/>
                </a:ln>
                <a:solidFill>
                  <a:sysClr val="windowText" lastClr="000000"/>
                </a:solidFill>
                <a:effectLst/>
                <a:uLnTx/>
                <a:uFillTx/>
                <a:latin typeface="Verdana" panose="020B0604030504040204" pitchFamily="34" charset="0"/>
                <a:ea typeface="Verdana" panose="020B0604030504040204" pitchFamily="34" charset="0"/>
              </a:rPr>
              <a:t>it where necessary</a:t>
            </a:r>
          </a:p>
          <a:p>
            <a:pPr marL="285750" lvl="0" indent="-285750" algn="just">
              <a:lnSpc>
                <a:spcPct val="150000"/>
              </a:lnSpc>
              <a:buFont typeface="Arial" panose="020B0604020202020204" pitchFamily="34" charset="0"/>
              <a:buChar char="•"/>
              <a:defRPr/>
            </a:pPr>
            <a:r>
              <a:rPr lang="en-US" sz="1400" kern="0" baseline="0" dirty="0">
                <a:solidFill>
                  <a:sysClr val="windowText" lastClr="000000"/>
                </a:solidFill>
                <a:latin typeface="Verdana" panose="020B0604030504040204" pitchFamily="34" charset="0"/>
                <a:ea typeface="Verdana" panose="020B0604030504040204" pitchFamily="34" charset="0"/>
              </a:rPr>
              <a:t>Be mindful of the color</a:t>
            </a:r>
            <a:r>
              <a:rPr lang="en-US" sz="1400" kern="0" dirty="0">
                <a:solidFill>
                  <a:sysClr val="windowText" lastClr="000000"/>
                </a:solidFill>
                <a:latin typeface="Verdana" panose="020B0604030504040204" pitchFamily="34" charset="0"/>
                <a:ea typeface="Verdana" panose="020B0604030504040204" pitchFamily="34" charset="0"/>
              </a:rPr>
              <a:t> figures. Tip: use the same color for similar tasks/actions. </a:t>
            </a:r>
            <a:endPar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algn="just">
              <a:lnSpc>
                <a:spcPct val="150000"/>
              </a:lnSpc>
              <a:defRPr/>
            </a:pPr>
            <a:endParaRPr lang="en-US" sz="1400" kern="0" dirty="0">
              <a:solidFill>
                <a:sysClr val="windowText" lastClr="000000"/>
              </a:solidFill>
              <a:latin typeface="Verdana" panose="020B0604030504040204" pitchFamily="34" charset="0"/>
              <a:ea typeface="Verdana" panose="020B0604030504040204" pitchFamily="34" charset="0"/>
            </a:endParaRPr>
          </a:p>
          <a:p>
            <a:pPr lvl="0" algn="just">
              <a:lnSpc>
                <a:spcPct val="150000"/>
              </a:lnSpc>
              <a:defRPr/>
            </a:pPr>
            <a:endParaRPr lang="en-US" sz="1400" kern="0" dirty="0">
              <a:solidFill>
                <a:sysClr val="windowText" lastClr="000000"/>
              </a:solidFill>
              <a:latin typeface="Verdana" panose="020B0604030504040204" pitchFamily="34" charset="0"/>
              <a:ea typeface="Verdana" panose="020B0604030504040204" pitchFamily="34" charset="0"/>
            </a:endParaRPr>
          </a:p>
          <a:p>
            <a:pPr lvl="0" algn="just">
              <a:lnSpc>
                <a:spcPct val="150000"/>
              </a:lnSpc>
              <a:defRPr/>
            </a:pPr>
            <a:endPar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3610649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9.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technology*logic*select*cursor*mouse*click*choose*"/>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3.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onversation*people*talk*conference*discussion*tell*speak*exchange*interview"/>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Teamwork*helping*collaboration*people*coworkers*colleagues*creativity*ideas*co-creation*brainstorming*crowsourcing*solution*puzzle pieces*complementarity*synergies*optimizations"/>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solution*idea*innovation*bright*people*sharing*guiding*explaining*clarifying*contribution*contributing*puzzle*pieces*helping"/>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puzzle_POWER_USER_SEPARATOR_ICONS_puzzle-piece_POWER_USER_SEPARATOR_ICONS_missing-piece_POWER_USER_SEPARATOR_ICONS_jigsaw-puzzle_POWER_USER_SEPARATOR_ICONS_jigsaw-piece_POWER_USER_SEPARATOR_ICONS_jigsaw_POWER_USER_SEPARATOR_ICONS_game_POWER_USER_SEPARATOR_ICONS_confusing_POWER_USER_SEPARATOR_ICONS_challenge_POWER_USER_SEPARATOR_ICONS_board-game_POWER_USER_SEPARATOR_ICONS_puzzling"/>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FA76D212D650E47B107C36DD0FA7585" ma:contentTypeVersion="14" ma:contentTypeDescription="Crear nuevo documento." ma:contentTypeScope="" ma:versionID="e9b00984a5aa730cb9ddf8b74de21478">
  <xsd:schema xmlns:xsd="http://www.w3.org/2001/XMLSchema" xmlns:xs="http://www.w3.org/2001/XMLSchema" xmlns:p="http://schemas.microsoft.com/office/2006/metadata/properties" xmlns:ns2="fc6451ab-d71d-40fd-8e96-4aa8f5203fac" xmlns:ns3="e456ab84-9158-46ed-b5c6-47e4b49a78c1" targetNamespace="http://schemas.microsoft.com/office/2006/metadata/properties" ma:root="true" ma:fieldsID="bff43a4ce977707f87556c10799a7826" ns2:_="" ns3:_="">
    <xsd:import namespace="fc6451ab-d71d-40fd-8e96-4aa8f5203fac"/>
    <xsd:import namespace="e456ab84-9158-46ed-b5c6-47e4b49a78c1"/>
    <xsd:element name="properties">
      <xsd:complexType>
        <xsd:sequence>
          <xsd:element name="documentManagement">
            <xsd:complexType>
              <xsd:all>
                <xsd:element ref="ns2:Comments"/>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_Flow_SignoffStatu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451ab-d71d-40fd-8e96-4aa8f5203fac" elementFormDefault="qualified">
    <xsd:import namespace="http://schemas.microsoft.com/office/2006/documentManagement/types"/>
    <xsd:import namespace="http://schemas.microsoft.com/office/infopath/2007/PartnerControls"/>
    <xsd:element name="Comments" ma:index="2" ma:displayName="Comments" ma:format="Dropdown" ma:internalName="Comment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_Flow_SignoffStatus" ma:index="15" nillable="true" ma:displayName="Estado de aprobación" ma:hidden="true" ma:internalName="_x0024_Resources_x003a_core_x002c_Signoff_Status_x003b_" ma:readOnly="fals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6ab84-9158-46ed-b5c6-47e4b49a78c1" elementFormDefault="qualified">
    <xsd:import namespace="http://schemas.microsoft.com/office/2006/documentManagement/types"/>
    <xsd:import namespace="http://schemas.microsoft.com/office/infopath/2007/PartnerControls"/>
    <xsd:element name="SharedWithUsers" ma:index="11" nillable="true" ma:displayName="Compartido c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ipo de contenido"/>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c6451ab-d71d-40fd-8e96-4aa8f5203fac" xsi:nil="true"/>
    <Comments xmlns="fc6451ab-d71d-40fd-8e96-4aa8f5203fac">reviewed by MP</Comm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34D78C-B1F6-4970-BCF0-D3A64713E4FD}"/>
</file>

<file path=customXml/itemProps2.xml><?xml version="1.0" encoding="utf-8"?>
<ds:datastoreItem xmlns:ds="http://schemas.openxmlformats.org/officeDocument/2006/customXml" ds:itemID="{80E5287D-AC16-4D65-B947-41BFEC92B73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c6451ab-d71d-40fd-8e96-4aa8f5203fac"/>
    <ds:schemaRef ds:uri="http://schemas.microsoft.com/office/2006/documentManagement/types"/>
    <ds:schemaRef ds:uri="e456ab84-9158-46ed-b5c6-47e4b49a78c1"/>
    <ds:schemaRef ds:uri="http://www.w3.org/XML/1998/namespace"/>
    <ds:schemaRef ds:uri="http://purl.org/dc/dcmitype/"/>
  </ds:schemaRefs>
</ds:datastoreItem>
</file>

<file path=customXml/itemProps3.xml><?xml version="1.0" encoding="utf-8"?>
<ds:datastoreItem xmlns:ds="http://schemas.openxmlformats.org/officeDocument/2006/customXml" ds:itemID="{28C55E3E-2260-491D-89DE-725AD5321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541</TotalTime>
  <Words>814</Words>
  <Application>Microsoft Office PowerPoint</Application>
  <PresentationFormat>Widescreen</PresentationFormat>
  <Paragraphs>96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Times New Roman</vt:lpstr>
      <vt:lpstr>Calibri Light</vt:lpstr>
      <vt:lpstr>Calibri</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Everis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Alvarez</dc:creator>
  <dc:description>reviewed by MP</dc:description>
  <cp:lastModifiedBy>MARIA BELEN ROSBIER GOMEZ</cp:lastModifiedBy>
  <cp:revision>42</cp:revision>
  <dcterms:created xsi:type="dcterms:W3CDTF">2020-11-05T08:21:11Z</dcterms:created>
  <dcterms:modified xsi:type="dcterms:W3CDTF">2021-05-05T09:18:45Z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DE3AE9D0-2AD1-4067-B3E3-3ACF4514A58F</vt:lpwstr>
  </property>
  <property fmtid="{D5CDD505-2E9C-101B-9397-08002B2CF9AE}" pid="3" name="ArticulatePath">
    <vt:lpwstr>Templates</vt:lpwstr>
  </property>
  <property fmtid="{D5CDD505-2E9C-101B-9397-08002B2CF9AE}" pid="4" name="ContentTypeId">
    <vt:lpwstr>0x0101001FA76D212D650E47B107C36DD0FA7585</vt:lpwstr>
  </property>
</Properties>
</file>